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63"/>
  </p:notesMasterIdLst>
  <p:handoutMasterIdLst>
    <p:handoutMasterId r:id="rId64"/>
  </p:handoutMasterIdLst>
  <p:sldIdLst>
    <p:sldId id="471" r:id="rId2"/>
    <p:sldId id="603" r:id="rId3"/>
    <p:sldId id="472" r:id="rId4"/>
    <p:sldId id="775" r:id="rId5"/>
    <p:sldId id="6980" r:id="rId6"/>
    <p:sldId id="6986" r:id="rId7"/>
    <p:sldId id="6993" r:id="rId8"/>
    <p:sldId id="6987" r:id="rId9"/>
    <p:sldId id="6979" r:id="rId10"/>
    <p:sldId id="6978" r:id="rId11"/>
    <p:sldId id="6988" r:id="rId12"/>
    <p:sldId id="6990" r:id="rId13"/>
    <p:sldId id="810" r:id="rId14"/>
    <p:sldId id="790" r:id="rId15"/>
    <p:sldId id="791" r:id="rId16"/>
    <p:sldId id="792" r:id="rId17"/>
    <p:sldId id="793" r:id="rId18"/>
    <p:sldId id="794" r:id="rId19"/>
    <p:sldId id="795" r:id="rId20"/>
    <p:sldId id="773" r:id="rId21"/>
    <p:sldId id="6994" r:id="rId22"/>
    <p:sldId id="685" r:id="rId23"/>
    <p:sldId id="686" r:id="rId24"/>
    <p:sldId id="687" r:id="rId25"/>
    <p:sldId id="734" r:id="rId26"/>
    <p:sldId id="689" r:id="rId27"/>
    <p:sldId id="278" r:id="rId28"/>
    <p:sldId id="690" r:id="rId29"/>
    <p:sldId id="272" r:id="rId30"/>
    <p:sldId id="701" r:id="rId31"/>
    <p:sldId id="735" r:id="rId32"/>
    <p:sldId id="702" r:id="rId33"/>
    <p:sldId id="809" r:id="rId34"/>
    <p:sldId id="704" r:id="rId35"/>
    <p:sldId id="736" r:id="rId36"/>
    <p:sldId id="705" r:id="rId37"/>
    <p:sldId id="707" r:id="rId38"/>
    <p:sldId id="797" r:id="rId39"/>
    <p:sldId id="710" r:id="rId40"/>
    <p:sldId id="6996" r:id="rId41"/>
    <p:sldId id="811" r:id="rId42"/>
    <p:sldId id="824" r:id="rId43"/>
    <p:sldId id="812" r:id="rId44"/>
    <p:sldId id="813" r:id="rId45"/>
    <p:sldId id="814" r:id="rId46"/>
    <p:sldId id="6997" r:id="rId47"/>
    <p:sldId id="6998" r:id="rId48"/>
    <p:sldId id="804" r:id="rId49"/>
    <p:sldId id="806" r:id="rId50"/>
    <p:sldId id="777" r:id="rId51"/>
    <p:sldId id="784" r:id="rId52"/>
    <p:sldId id="781" r:id="rId53"/>
    <p:sldId id="807" r:id="rId54"/>
    <p:sldId id="565" r:id="rId55"/>
    <p:sldId id="390" r:id="rId56"/>
    <p:sldId id="691" r:id="rId57"/>
    <p:sldId id="692" r:id="rId58"/>
    <p:sldId id="694" r:id="rId59"/>
    <p:sldId id="695" r:id="rId60"/>
    <p:sldId id="696" r:id="rId61"/>
    <p:sldId id="697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6D8A68-2A40-4790-AA52-C13425884362}">
          <p14:sldIdLst>
            <p14:sldId id="471"/>
            <p14:sldId id="603"/>
            <p14:sldId id="472"/>
            <p14:sldId id="775"/>
            <p14:sldId id="6980"/>
            <p14:sldId id="6986"/>
            <p14:sldId id="6993"/>
            <p14:sldId id="6987"/>
            <p14:sldId id="6979"/>
            <p14:sldId id="6978"/>
            <p14:sldId id="6988"/>
            <p14:sldId id="6990"/>
            <p14:sldId id="810"/>
            <p14:sldId id="790"/>
            <p14:sldId id="791"/>
            <p14:sldId id="792"/>
            <p14:sldId id="793"/>
            <p14:sldId id="794"/>
            <p14:sldId id="795"/>
            <p14:sldId id="773"/>
            <p14:sldId id="6994"/>
            <p14:sldId id="685"/>
            <p14:sldId id="686"/>
            <p14:sldId id="687"/>
            <p14:sldId id="734"/>
            <p14:sldId id="689"/>
            <p14:sldId id="278"/>
            <p14:sldId id="690"/>
            <p14:sldId id="272"/>
            <p14:sldId id="701"/>
            <p14:sldId id="735"/>
            <p14:sldId id="702"/>
            <p14:sldId id="809"/>
            <p14:sldId id="704"/>
            <p14:sldId id="736"/>
            <p14:sldId id="705"/>
            <p14:sldId id="707"/>
            <p14:sldId id="797"/>
            <p14:sldId id="710"/>
            <p14:sldId id="6996"/>
            <p14:sldId id="811"/>
            <p14:sldId id="824"/>
            <p14:sldId id="812"/>
            <p14:sldId id="813"/>
            <p14:sldId id="814"/>
            <p14:sldId id="6997"/>
            <p14:sldId id="6998"/>
            <p14:sldId id="804"/>
            <p14:sldId id="806"/>
            <p14:sldId id="777"/>
            <p14:sldId id="784"/>
            <p14:sldId id="781"/>
            <p14:sldId id="807"/>
          </p14:sldIdLst>
        </p14:section>
        <p14:section name="Untitled Section" id="{6B43673E-D8CF-443C-8295-28F2CA8BCFE2}">
          <p14:sldIdLst>
            <p14:sldId id="565"/>
            <p14:sldId id="390"/>
            <p14:sldId id="691"/>
            <p14:sldId id="692"/>
            <p14:sldId id="694"/>
            <p14:sldId id="695"/>
            <p14:sldId id="696"/>
            <p14:sldId id="6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aceman, Aviel" initials="PA" lastIdx="5" clrIdx="0">
    <p:extLst>
      <p:ext uri="{19B8F6BF-5375-455C-9EA6-DF929625EA0E}">
        <p15:presenceInfo xmlns:p15="http://schemas.microsoft.com/office/powerpoint/2012/main" userId="S-1-5-21-1013449540-720069183-311576647-232219" providerId="AD"/>
      </p:ext>
    </p:extLst>
  </p:cmAuthor>
  <p:cmAuthor id="2" name="Parker, Margaret" initials="PM" lastIdx="1" clrIdx="1">
    <p:extLst>
      <p:ext uri="{19B8F6BF-5375-455C-9EA6-DF929625EA0E}">
        <p15:presenceInfo xmlns:p15="http://schemas.microsoft.com/office/powerpoint/2012/main" userId="S-1-5-21-1013449540-720069183-311576647-106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A2987-7B3F-7FEF-941F-59FEC00660E2}" v="1" dt="2024-05-28T14:56:09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7" autoAdjust="0"/>
    <p:restoredTop sz="94660"/>
  </p:normalViewPr>
  <p:slideViewPr>
    <p:cSldViewPr>
      <p:cViewPr varScale="1">
        <p:scale>
          <a:sx n="107" d="100"/>
          <a:sy n="107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0"/>
    </p:cViewPr>
  </p:sorterViewPr>
  <p:notesViewPr>
    <p:cSldViewPr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\megparker\Dropbox%20(UMass%20Medical%20School)\Presentations\2023\ISPID%20Florence\graphs%20for%20tal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egparker\Dropbox%20(UMass%20Medical%20School)\Presentations\2023\ISPID%20Florence\graphs%20for%20tal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egparker\Dropbox%20(UMass%20Medical%20School)\Presentations\2023\ISPID%20Florence\graphs%20for%20tal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egparker\Dropbox%20(UMass%20Medical%20School)\Presentations\2023\ISPID%20Florence\graphs%20for%20tal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egparker\Dropbox%20(UMass%20Medical%20School)\Quality%20Improvement%20NeoQIC\Family%20Engagement\Manuscripts\Overall%20project%20paper\Family%20Engagement%20Manuscript%20Figures%200506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emcnas-home.bmc.bmcroot.bmc.org\home\SDH%20Screener%20Grant\Webinars\Cohort%201\February%202024%20Webinar\Charts%20for%20February%20Meet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Sleep Position “in the past 2 weeks” </a:t>
            </a:r>
            <a:r>
              <a:rPr lang="en-US" sz="1600" dirty="0">
                <a:solidFill>
                  <a:schemeClr val="tx1"/>
                </a:solidFill>
              </a:rPr>
              <a:t>4-8</a:t>
            </a:r>
            <a:r>
              <a:rPr lang="en-US" sz="1600" baseline="0" dirty="0">
                <a:solidFill>
                  <a:schemeClr val="tx1"/>
                </a:solidFill>
              </a:rPr>
              <a:t> weeks Post-Discharge </a:t>
            </a:r>
          </a:p>
          <a:p>
            <a:pPr>
              <a:defRPr/>
            </a:pPr>
            <a:r>
              <a:rPr lang="en-US" sz="1600" baseline="0" dirty="0">
                <a:solidFill>
                  <a:schemeClr val="tx1"/>
                </a:solidFill>
              </a:rPr>
              <a:t>Stratified by Gestational Age</a:t>
            </a:r>
            <a:endParaRPr lang="en-US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Any Stomach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Sheet1!$B$3:$D$3</c:f>
              <c:strCache>
                <c:ptCount val="3"/>
                <c:pt idx="0">
                  <c:v>&lt;29 wks</c:v>
                </c:pt>
                <c:pt idx="1">
                  <c:v>29-33 weeks</c:v>
                </c:pt>
                <c:pt idx="2">
                  <c:v>34-36 weeks</c:v>
                </c:pt>
              </c:strCache>
              <c:extLst/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0.33</c:v>
                </c:pt>
                <c:pt idx="1">
                  <c:v>0.24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B-0743-9C80-D26F632D93BF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Side or Side/Supine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Sheet1!$B$3:$D$3</c:f>
              <c:strCache>
                <c:ptCount val="3"/>
                <c:pt idx="0">
                  <c:v>&lt;29 wks</c:v>
                </c:pt>
                <c:pt idx="1">
                  <c:v>29-33 weeks</c:v>
                </c:pt>
                <c:pt idx="2">
                  <c:v>34-36 weeks</c:v>
                </c:pt>
              </c:strCache>
              <c:extLst/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0.23</c:v>
                </c:pt>
                <c:pt idx="1">
                  <c:v>0.25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B-0743-9C80-D26F632D93BF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Exclusive Supine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Sheet1!$B$3:$D$3</c:f>
              <c:strCache>
                <c:ptCount val="3"/>
                <c:pt idx="0">
                  <c:v>&lt;29 wks</c:v>
                </c:pt>
                <c:pt idx="1">
                  <c:v>29-33 weeks</c:v>
                </c:pt>
                <c:pt idx="2">
                  <c:v>34-36 weeks</c:v>
                </c:pt>
              </c:strCache>
              <c:extLst/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0.44</c:v>
                </c:pt>
                <c:pt idx="1">
                  <c:v>0.51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B-0743-9C80-D26F632D9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872192"/>
        <c:axId val="425874464"/>
      </c:barChart>
      <c:catAx>
        <c:axId val="42587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874464"/>
        <c:crosses val="autoZero"/>
        <c:auto val="1"/>
        <c:lblAlgn val="ctr"/>
        <c:lblOffset val="100"/>
        <c:noMultiLvlLbl val="0"/>
      </c:catAx>
      <c:valAx>
        <c:axId val="425874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87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Sleep</a:t>
            </a:r>
            <a:r>
              <a:rPr lang="en-US" sz="1600" b="1" baseline="0" dirty="0">
                <a:solidFill>
                  <a:schemeClr val="tx1"/>
                </a:solidFill>
              </a:rPr>
              <a:t> Position “in the past 2 weeks” </a:t>
            </a:r>
            <a:r>
              <a:rPr lang="en-US" sz="1600" b="0" baseline="0" dirty="0">
                <a:solidFill>
                  <a:schemeClr val="tx1"/>
                </a:solidFill>
              </a:rPr>
              <a:t>4-8 Weeks Post-Discharge, </a:t>
            </a:r>
            <a:r>
              <a:rPr lang="en-US" sz="1600" baseline="0" dirty="0">
                <a:solidFill>
                  <a:schemeClr val="tx1"/>
                </a:solidFill>
              </a:rPr>
              <a:t>Stratified by Maternal Race/Ethnicity</a:t>
            </a:r>
            <a:endParaRPr lang="en-US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Any Stomach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Sheet1!$B$19:$D$19</c:f>
              <c:strCache>
                <c:ptCount val="3"/>
                <c:pt idx="0">
                  <c:v>NHB</c:v>
                </c:pt>
                <c:pt idx="1">
                  <c:v>NHW</c:v>
                </c:pt>
                <c:pt idx="2">
                  <c:v>Hispanic</c:v>
                </c:pt>
              </c:strCache>
            </c:strRef>
          </c:cat>
          <c:val>
            <c:numRef>
              <c:f>Sheet1!$B$20:$D$20</c:f>
              <c:numCache>
                <c:formatCode>0%</c:formatCode>
                <c:ptCount val="3"/>
                <c:pt idx="0">
                  <c:v>0.35</c:v>
                </c:pt>
                <c:pt idx="1">
                  <c:v>0.19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9-5A46-B209-DF40335CAD10}"/>
            </c:ext>
          </c:extLst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Side or Side/Supine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Sheet1!$B$19:$D$19</c:f>
              <c:strCache>
                <c:ptCount val="3"/>
                <c:pt idx="0">
                  <c:v>NHB</c:v>
                </c:pt>
                <c:pt idx="1">
                  <c:v>NHW</c:v>
                </c:pt>
                <c:pt idx="2">
                  <c:v>Hispanic</c:v>
                </c:pt>
              </c:strCache>
            </c:strRef>
          </c:cat>
          <c:val>
            <c:numRef>
              <c:f>Sheet1!$B$21:$D$21</c:f>
              <c:numCache>
                <c:formatCode>0%</c:formatCode>
                <c:ptCount val="3"/>
                <c:pt idx="0">
                  <c:v>0.31</c:v>
                </c:pt>
                <c:pt idx="1">
                  <c:v>0.17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9-5A46-B209-DF40335CAD10}"/>
            </c:ext>
          </c:extLst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Exclusive Supine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Sheet1!$B$19:$D$19</c:f>
              <c:strCache>
                <c:ptCount val="3"/>
                <c:pt idx="0">
                  <c:v>NHB</c:v>
                </c:pt>
                <c:pt idx="1">
                  <c:v>NHW</c:v>
                </c:pt>
                <c:pt idx="2">
                  <c:v>Hispanic</c:v>
                </c:pt>
              </c:strCache>
            </c:strRef>
          </c:cat>
          <c:val>
            <c:numRef>
              <c:f>Sheet1!$B$22:$D$22</c:f>
              <c:numCache>
                <c:formatCode>0%</c:formatCode>
                <c:ptCount val="3"/>
                <c:pt idx="0">
                  <c:v>0.34</c:v>
                </c:pt>
                <c:pt idx="1">
                  <c:v>0.64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09-5A46-B209-DF40335CA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483296"/>
        <c:axId val="388485024"/>
      </c:barChart>
      <c:catAx>
        <c:axId val="3884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85024"/>
        <c:crosses val="autoZero"/>
        <c:auto val="1"/>
        <c:lblAlgn val="ctr"/>
        <c:lblOffset val="100"/>
        <c:noMultiLvlLbl val="0"/>
      </c:catAx>
      <c:valAx>
        <c:axId val="388485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8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Sleep Location “in the last 2 weeks” </a:t>
            </a:r>
            <a:r>
              <a:rPr lang="en-US" sz="1600" dirty="0">
                <a:solidFill>
                  <a:schemeClr val="tx1"/>
                </a:solidFill>
              </a:rPr>
              <a:t>4-8 Weeks Post Discharge, Stratified by Gestational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Any Bedsharing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Sheet1!$B$30:$D$30</c:f>
              <c:strCache>
                <c:ptCount val="3"/>
                <c:pt idx="0">
                  <c:v>&lt;29 wks</c:v>
                </c:pt>
                <c:pt idx="1">
                  <c:v>29-33 weeks</c:v>
                </c:pt>
                <c:pt idx="2">
                  <c:v>34-36 weeks</c:v>
                </c:pt>
              </c:strCache>
            </c:strRef>
          </c:cat>
          <c:val>
            <c:numRef>
              <c:f>Sheet1!$B$31:$D$31</c:f>
              <c:numCache>
                <c:formatCode>0%</c:formatCode>
                <c:ptCount val="3"/>
                <c:pt idx="0">
                  <c:v>0.27</c:v>
                </c:pt>
                <c:pt idx="1">
                  <c:v>0.23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B-F84C-BF92-2018C06A5546}"/>
            </c:ext>
          </c:extLst>
        </c:ser>
        <c:ser>
          <c:idx val="1"/>
          <c:order val="1"/>
          <c:tx>
            <c:strRef>
              <c:f>Sheet1!$A$32</c:f>
              <c:strCache>
                <c:ptCount val="1"/>
                <c:pt idx="0">
                  <c:v>Any Separate Room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Sheet1!$B$30:$D$30</c:f>
              <c:strCache>
                <c:ptCount val="3"/>
                <c:pt idx="0">
                  <c:v>&lt;29 wks</c:v>
                </c:pt>
                <c:pt idx="1">
                  <c:v>29-33 weeks</c:v>
                </c:pt>
                <c:pt idx="2">
                  <c:v>34-36 weeks</c:v>
                </c:pt>
              </c:strCache>
            </c:strRef>
          </c:cat>
          <c:val>
            <c:numRef>
              <c:f>Sheet1!$B$32:$D$32</c:f>
              <c:numCache>
                <c:formatCode>0%</c:formatCode>
                <c:ptCount val="3"/>
                <c:pt idx="0">
                  <c:v>0.25</c:v>
                </c:pt>
                <c:pt idx="1">
                  <c:v>0.27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DB-F84C-BF92-2018C06A5546}"/>
            </c:ext>
          </c:extLst>
        </c:ser>
        <c:ser>
          <c:idx val="2"/>
          <c:order val="2"/>
          <c:tx>
            <c:strRef>
              <c:f>Sheet1!$A$33</c:f>
              <c:strCache>
                <c:ptCount val="1"/>
                <c:pt idx="0">
                  <c:v>Exclusive RS not BS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Sheet1!$B$30:$D$30</c:f>
              <c:strCache>
                <c:ptCount val="3"/>
                <c:pt idx="0">
                  <c:v>&lt;29 wks</c:v>
                </c:pt>
                <c:pt idx="1">
                  <c:v>29-33 weeks</c:v>
                </c:pt>
                <c:pt idx="2">
                  <c:v>34-36 weeks</c:v>
                </c:pt>
              </c:strCache>
            </c:strRef>
          </c:cat>
          <c:val>
            <c:numRef>
              <c:f>Sheet1!$B$33:$D$33</c:f>
              <c:numCache>
                <c:formatCode>0%</c:formatCode>
                <c:ptCount val="3"/>
                <c:pt idx="0">
                  <c:v>0.49</c:v>
                </c:pt>
                <c:pt idx="1">
                  <c:v>0.5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DB-F84C-BF92-2018C06A5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185008"/>
        <c:axId val="426187280"/>
      </c:barChart>
      <c:catAx>
        <c:axId val="4261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87280"/>
        <c:crosses val="autoZero"/>
        <c:auto val="1"/>
        <c:lblAlgn val="ctr"/>
        <c:lblOffset val="100"/>
        <c:noMultiLvlLbl val="0"/>
      </c:catAx>
      <c:valAx>
        <c:axId val="426187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8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Sleep Location “in the last 2 weeks” 4-8</a:t>
            </a:r>
            <a:r>
              <a:rPr lang="en-US" sz="1600" b="1" baseline="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Weeks 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Post Discharge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baseline="0" dirty="0">
                <a:solidFill>
                  <a:schemeClr val="tx1"/>
                </a:solidFill>
              </a:rPr>
              <a:t> Stratified by Maternal Race/Ethnicity</a:t>
            </a:r>
            <a:endParaRPr lang="en-US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Sheet1!$A$38</c:f>
              <c:strCache>
                <c:ptCount val="1"/>
                <c:pt idx="0">
                  <c:v>Any Bedsharing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Sheet1!$B$37:$D$37</c:f>
              <c:strCache>
                <c:ptCount val="3"/>
                <c:pt idx="0">
                  <c:v>NHB</c:v>
                </c:pt>
                <c:pt idx="1">
                  <c:v>NHW</c:v>
                </c:pt>
                <c:pt idx="2">
                  <c:v>Hispanic</c:v>
                </c:pt>
              </c:strCache>
            </c:strRef>
          </c:cat>
          <c:val>
            <c:numRef>
              <c:f>Sheet1!$B$38:$D$38</c:f>
              <c:numCache>
                <c:formatCode>0%</c:formatCode>
                <c:ptCount val="3"/>
                <c:pt idx="0">
                  <c:v>0.19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F-224A-A456-6A1F87204D14}"/>
            </c:ext>
          </c:extLst>
        </c:ser>
        <c:ser>
          <c:idx val="1"/>
          <c:order val="1"/>
          <c:tx>
            <c:strRef>
              <c:f>Sheet1!$A$39</c:f>
              <c:strCache>
                <c:ptCount val="1"/>
                <c:pt idx="0">
                  <c:v>Any Separate Room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Sheet1!$B$37:$D$37</c:f>
              <c:strCache>
                <c:ptCount val="3"/>
                <c:pt idx="0">
                  <c:v>NHB</c:v>
                </c:pt>
                <c:pt idx="1">
                  <c:v>NHW</c:v>
                </c:pt>
                <c:pt idx="2">
                  <c:v>Hispanic</c:v>
                </c:pt>
              </c:strCache>
            </c:strRef>
          </c:cat>
          <c:val>
            <c:numRef>
              <c:f>Sheet1!$B$39:$D$39</c:f>
              <c:numCache>
                <c:formatCode>0%</c:formatCode>
                <c:ptCount val="3"/>
                <c:pt idx="0">
                  <c:v>0.21</c:v>
                </c:pt>
                <c:pt idx="1">
                  <c:v>0.28999999999999998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F-224A-A456-6A1F87204D14}"/>
            </c:ext>
          </c:extLst>
        </c:ser>
        <c:ser>
          <c:idx val="2"/>
          <c:order val="2"/>
          <c:tx>
            <c:strRef>
              <c:f>Sheet1!$A$40</c:f>
              <c:strCache>
                <c:ptCount val="1"/>
                <c:pt idx="0">
                  <c:v>Exclusive RS not BS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Sheet1!$B$37:$D$37</c:f>
              <c:strCache>
                <c:ptCount val="3"/>
                <c:pt idx="0">
                  <c:v>NHB</c:v>
                </c:pt>
                <c:pt idx="1">
                  <c:v>NHW</c:v>
                </c:pt>
                <c:pt idx="2">
                  <c:v>Hispanic</c:v>
                </c:pt>
              </c:strCache>
            </c:strRef>
          </c:cat>
          <c:val>
            <c:numRef>
              <c:f>Sheet1!$B$40:$D$40</c:f>
              <c:numCache>
                <c:formatCode>0%</c:formatCode>
                <c:ptCount val="3"/>
                <c:pt idx="0">
                  <c:v>0.6</c:v>
                </c:pt>
                <c:pt idx="1">
                  <c:v>0.46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F-224A-A456-6A1F8720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234864"/>
        <c:axId val="386721792"/>
      </c:barChart>
      <c:catAx>
        <c:axId val="38623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721792"/>
        <c:crosses val="autoZero"/>
        <c:auto val="1"/>
        <c:lblAlgn val="ctr"/>
        <c:lblOffset val="100"/>
        <c:noMultiLvlLbl val="0"/>
      </c:catAx>
      <c:valAx>
        <c:axId val="386721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3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>
                <a:solidFill>
                  <a:schemeClr val="tx1"/>
                </a:solidFill>
              </a:rPr>
              <a:t>Any Mother’s Milk According</a:t>
            </a:r>
            <a:r>
              <a:rPr lang="en-US" sz="2000" b="0" baseline="0" dirty="0">
                <a:solidFill>
                  <a:schemeClr val="tx1"/>
                </a:solidFill>
              </a:rPr>
              <a:t> to Day of Hospitalization</a:t>
            </a:r>
            <a:endParaRPr lang="en-US" sz="20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8"/>
          <c:order val="4"/>
          <c:tx>
            <c:strRef>
              <c:f>'Stratified by Race'!$R$112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cat>
            <c:strRef>
              <c:f>'Stratified by Race'!$E$114:$E$120</c:f>
              <c:strCache>
                <c:ptCount val="7"/>
                <c:pt idx="0">
                  <c:v>Day 7</c:v>
                </c:pt>
                <c:pt idx="1">
                  <c:v>Day 14</c:v>
                </c:pt>
                <c:pt idx="2">
                  <c:v>Day 21</c:v>
                </c:pt>
                <c:pt idx="3">
                  <c:v>Day 28</c:v>
                </c:pt>
                <c:pt idx="4">
                  <c:v>Day 42</c:v>
                </c:pt>
                <c:pt idx="5">
                  <c:v>Day 56</c:v>
                </c:pt>
                <c:pt idx="6">
                  <c:v>Disch/Transfer</c:v>
                </c:pt>
              </c:strCache>
            </c:strRef>
          </c:cat>
          <c:val>
            <c:numRef>
              <c:f>'Stratified by Race'!$T$114:$T$120</c:f>
              <c:numCache>
                <c:formatCode>0%</c:formatCode>
                <c:ptCount val="7"/>
                <c:pt idx="0">
                  <c:v>0.85223880597014923</c:v>
                </c:pt>
                <c:pt idx="1">
                  <c:v>0.85256410256410253</c:v>
                </c:pt>
                <c:pt idx="2">
                  <c:v>0.84575389948006929</c:v>
                </c:pt>
                <c:pt idx="3">
                  <c:v>0.83639705882352944</c:v>
                </c:pt>
                <c:pt idx="4">
                  <c:v>0.80089485458612975</c:v>
                </c:pt>
                <c:pt idx="5">
                  <c:v>0.75471698113207553</c:v>
                </c:pt>
                <c:pt idx="6">
                  <c:v>0.69209039548022599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4-074B-ABD1-2D175C5BDC0F}"/>
            </c:ext>
          </c:extLst>
        </c:ser>
        <c:ser>
          <c:idx val="2"/>
          <c:order val="5"/>
          <c:tx>
            <c:strRef>
              <c:f>'Stratified by Race'!$F$112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'Stratified by Race'!$E$114:$E$120</c:f>
              <c:strCache>
                <c:ptCount val="7"/>
                <c:pt idx="0">
                  <c:v>Day 7</c:v>
                </c:pt>
                <c:pt idx="1">
                  <c:v>Day 14</c:v>
                </c:pt>
                <c:pt idx="2">
                  <c:v>Day 21</c:v>
                </c:pt>
                <c:pt idx="3">
                  <c:v>Day 28</c:v>
                </c:pt>
                <c:pt idx="4">
                  <c:v>Day 42</c:v>
                </c:pt>
                <c:pt idx="5">
                  <c:v>Day 56</c:v>
                </c:pt>
                <c:pt idx="6">
                  <c:v>Disch/Transfer</c:v>
                </c:pt>
              </c:strCache>
            </c:strRef>
          </c:cat>
          <c:val>
            <c:numRef>
              <c:f>'Stratified by Race'!$H$114:$H$120</c:f>
              <c:numCache>
                <c:formatCode>0%</c:formatCode>
                <c:ptCount val="7"/>
                <c:pt idx="0">
                  <c:v>0.8191126279863481</c:v>
                </c:pt>
                <c:pt idx="1">
                  <c:v>0.86458333333333337</c:v>
                </c:pt>
                <c:pt idx="2">
                  <c:v>0.79790940766550522</c:v>
                </c:pt>
                <c:pt idx="3">
                  <c:v>0.79636363636363638</c:v>
                </c:pt>
                <c:pt idx="4">
                  <c:v>0.73364485981308414</c:v>
                </c:pt>
                <c:pt idx="5">
                  <c:v>0.63953488372093026</c:v>
                </c:pt>
                <c:pt idx="6">
                  <c:v>0.5329153605015674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4-074B-ABD1-2D175C5BDC0F}"/>
            </c:ext>
          </c:extLst>
        </c:ser>
        <c:ser>
          <c:idx val="5"/>
          <c:order val="6"/>
          <c:tx>
            <c:strRef>
              <c:f>'Stratified by Race'!$L$112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'Stratified by Race'!$E$114:$E$120</c:f>
              <c:strCache>
                <c:ptCount val="7"/>
                <c:pt idx="0">
                  <c:v>Day 7</c:v>
                </c:pt>
                <c:pt idx="1">
                  <c:v>Day 14</c:v>
                </c:pt>
                <c:pt idx="2">
                  <c:v>Day 21</c:v>
                </c:pt>
                <c:pt idx="3">
                  <c:v>Day 28</c:v>
                </c:pt>
                <c:pt idx="4">
                  <c:v>Day 42</c:v>
                </c:pt>
                <c:pt idx="5">
                  <c:v>Day 56</c:v>
                </c:pt>
                <c:pt idx="6">
                  <c:v>Disch/Transfer</c:v>
                </c:pt>
              </c:strCache>
            </c:strRef>
          </c:cat>
          <c:val>
            <c:numRef>
              <c:f>'Stratified by Race'!$N$114:$N$120</c:f>
              <c:numCache>
                <c:formatCode>0%</c:formatCode>
                <c:ptCount val="7"/>
                <c:pt idx="0">
                  <c:v>0.84429065743944631</c:v>
                </c:pt>
                <c:pt idx="1">
                  <c:v>0.8345588235294118</c:v>
                </c:pt>
                <c:pt idx="2">
                  <c:v>0.79335793357933582</c:v>
                </c:pt>
                <c:pt idx="3">
                  <c:v>0.73412698412698407</c:v>
                </c:pt>
                <c:pt idx="4">
                  <c:v>0.58011049723756902</c:v>
                </c:pt>
                <c:pt idx="5">
                  <c:v>0.52554744525547448</c:v>
                </c:pt>
                <c:pt idx="6">
                  <c:v>0.48231511254019294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84-074B-ABD1-2D175C5BD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688096"/>
        <c:axId val="32268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'Stratified by Race'!$F$111:$F$113</c15:sqref>
                        </c15:formulaRef>
                      </c:ext>
                    </c:extLst>
                    <c:strCache>
                      <c:ptCount val="3"/>
                      <c:pt idx="0">
                        <c:v>Any MOM</c:v>
                      </c:pt>
                      <c:pt idx="1">
                        <c:v>Black</c:v>
                      </c:pt>
                      <c:pt idx="2">
                        <c:v>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'Stratified by Race'!$E$114:$E$120</c15:sqref>
                        </c15:formulaRef>
                      </c:ext>
                    </c:extLst>
                    <c:strCache>
                      <c:ptCount val="7"/>
                      <c:pt idx="0">
                        <c:v>Day 7</c:v>
                      </c:pt>
                      <c:pt idx="1">
                        <c:v>Day 14</c:v>
                      </c:pt>
                      <c:pt idx="2">
                        <c:v>Day 21</c:v>
                      </c:pt>
                      <c:pt idx="3">
                        <c:v>Day 28</c:v>
                      </c:pt>
                      <c:pt idx="4">
                        <c:v>Day 42</c:v>
                      </c:pt>
                      <c:pt idx="5">
                        <c:v>Day 56</c:v>
                      </c:pt>
                      <c:pt idx="6">
                        <c:v>Disch/Transfer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'Stratified by Race'!$F$114:$F$120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240</c:v>
                      </c:pt>
                      <c:pt idx="1">
                        <c:v>249</c:v>
                      </c:pt>
                      <c:pt idx="2">
                        <c:v>229</c:v>
                      </c:pt>
                      <c:pt idx="3">
                        <c:v>219</c:v>
                      </c:pt>
                      <c:pt idx="4">
                        <c:v>157</c:v>
                      </c:pt>
                      <c:pt idx="5">
                        <c:v>110</c:v>
                      </c:pt>
                      <c:pt idx="6">
                        <c:v>170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684-074B-ABD1-2D175C5BDC0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Race'!$G$111:$G$113</c15:sqref>
                        </c15:formulaRef>
                      </c:ext>
                    </c:extLst>
                    <c:strCache>
                      <c:ptCount val="3"/>
                      <c:pt idx="0">
                        <c:v>Any MOM</c:v>
                      </c:pt>
                      <c:pt idx="1">
                        <c:v>Black</c:v>
                      </c:pt>
                      <c:pt idx="2">
                        <c:v>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Race'!$E$114:$E$120</c15:sqref>
                        </c15:formulaRef>
                      </c:ext>
                    </c:extLst>
                    <c:strCache>
                      <c:ptCount val="7"/>
                      <c:pt idx="0">
                        <c:v>Day 7</c:v>
                      </c:pt>
                      <c:pt idx="1">
                        <c:v>Day 14</c:v>
                      </c:pt>
                      <c:pt idx="2">
                        <c:v>Day 21</c:v>
                      </c:pt>
                      <c:pt idx="3">
                        <c:v>Day 28</c:v>
                      </c:pt>
                      <c:pt idx="4">
                        <c:v>Day 42</c:v>
                      </c:pt>
                      <c:pt idx="5">
                        <c:v>Day 56</c:v>
                      </c:pt>
                      <c:pt idx="6">
                        <c:v>Disch/Transfer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Race'!$G$114:$G$120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293</c:v>
                      </c:pt>
                      <c:pt idx="1">
                        <c:v>288</c:v>
                      </c:pt>
                      <c:pt idx="2">
                        <c:v>287</c:v>
                      </c:pt>
                      <c:pt idx="3">
                        <c:v>275</c:v>
                      </c:pt>
                      <c:pt idx="4">
                        <c:v>214</c:v>
                      </c:pt>
                      <c:pt idx="5">
                        <c:v>172</c:v>
                      </c:pt>
                      <c:pt idx="6">
                        <c:v>319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684-074B-ABD1-2D175C5BDC0F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Race'!$L$111:$L$113</c15:sqref>
                        </c15:formulaRef>
                      </c:ext>
                    </c:extLst>
                    <c:strCache>
                      <c:ptCount val="3"/>
                      <c:pt idx="0">
                        <c:v>Any MOM</c:v>
                      </c:pt>
                      <c:pt idx="1">
                        <c:v>Hispanic</c:v>
                      </c:pt>
                      <c:pt idx="2">
                        <c:v>N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Race'!$E$114:$E$120</c15:sqref>
                        </c15:formulaRef>
                      </c:ext>
                    </c:extLst>
                    <c:strCache>
                      <c:ptCount val="7"/>
                      <c:pt idx="0">
                        <c:v>Day 7</c:v>
                      </c:pt>
                      <c:pt idx="1">
                        <c:v>Day 14</c:v>
                      </c:pt>
                      <c:pt idx="2">
                        <c:v>Day 21</c:v>
                      </c:pt>
                      <c:pt idx="3">
                        <c:v>Day 28</c:v>
                      </c:pt>
                      <c:pt idx="4">
                        <c:v>Day 42</c:v>
                      </c:pt>
                      <c:pt idx="5">
                        <c:v>Day 56</c:v>
                      </c:pt>
                      <c:pt idx="6">
                        <c:v>Disch/Transfer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Race'!$L$114:$L$120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244</c:v>
                      </c:pt>
                      <c:pt idx="1">
                        <c:v>227</c:v>
                      </c:pt>
                      <c:pt idx="2">
                        <c:v>215</c:v>
                      </c:pt>
                      <c:pt idx="3">
                        <c:v>185</c:v>
                      </c:pt>
                      <c:pt idx="4">
                        <c:v>105</c:v>
                      </c:pt>
                      <c:pt idx="5">
                        <c:v>72</c:v>
                      </c:pt>
                      <c:pt idx="6">
                        <c:v>150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684-074B-ABD1-2D175C5BDC0F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Race'!$M$111:$M$113</c15:sqref>
                        </c15:formulaRef>
                      </c:ext>
                    </c:extLst>
                    <c:strCache>
                      <c:ptCount val="3"/>
                      <c:pt idx="0">
                        <c:v>Any MOM</c:v>
                      </c:pt>
                      <c:pt idx="1">
                        <c:v>Hispanic</c:v>
                      </c:pt>
                      <c:pt idx="2">
                        <c:v>D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Race'!$E$114:$E$120</c15:sqref>
                        </c15:formulaRef>
                      </c:ext>
                    </c:extLst>
                    <c:strCache>
                      <c:ptCount val="7"/>
                      <c:pt idx="0">
                        <c:v>Day 7</c:v>
                      </c:pt>
                      <c:pt idx="1">
                        <c:v>Day 14</c:v>
                      </c:pt>
                      <c:pt idx="2">
                        <c:v>Day 21</c:v>
                      </c:pt>
                      <c:pt idx="3">
                        <c:v>Day 28</c:v>
                      </c:pt>
                      <c:pt idx="4">
                        <c:v>Day 42</c:v>
                      </c:pt>
                      <c:pt idx="5">
                        <c:v>Day 56</c:v>
                      </c:pt>
                      <c:pt idx="6">
                        <c:v>Disch/Transfer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Race'!$M$114:$M$120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289</c:v>
                      </c:pt>
                      <c:pt idx="1">
                        <c:v>272</c:v>
                      </c:pt>
                      <c:pt idx="2">
                        <c:v>271</c:v>
                      </c:pt>
                      <c:pt idx="3">
                        <c:v>252</c:v>
                      </c:pt>
                      <c:pt idx="4">
                        <c:v>181</c:v>
                      </c:pt>
                      <c:pt idx="5">
                        <c:v>137</c:v>
                      </c:pt>
                      <c:pt idx="6">
                        <c:v>311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684-074B-ABD1-2D175C5BDC0F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Race'!$R$111:$R$113</c15:sqref>
                        </c15:formulaRef>
                      </c:ext>
                    </c:extLst>
                    <c:strCache>
                      <c:ptCount val="3"/>
                      <c:pt idx="0">
                        <c:v>Any MOM</c:v>
                      </c:pt>
                      <c:pt idx="1">
                        <c:v>White</c:v>
                      </c:pt>
                      <c:pt idx="2">
                        <c:v>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Race'!$E$114:$E$120</c15:sqref>
                        </c15:formulaRef>
                      </c:ext>
                    </c:extLst>
                    <c:strCache>
                      <c:ptCount val="7"/>
                      <c:pt idx="0">
                        <c:v>Day 7</c:v>
                      </c:pt>
                      <c:pt idx="1">
                        <c:v>Day 14</c:v>
                      </c:pt>
                      <c:pt idx="2">
                        <c:v>Day 21</c:v>
                      </c:pt>
                      <c:pt idx="3">
                        <c:v>Day 28</c:v>
                      </c:pt>
                      <c:pt idx="4">
                        <c:v>Day 42</c:v>
                      </c:pt>
                      <c:pt idx="5">
                        <c:v>Day 56</c:v>
                      </c:pt>
                      <c:pt idx="6">
                        <c:v>Disch/Transfer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Race'!$R$114:$R$120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571</c:v>
                      </c:pt>
                      <c:pt idx="1">
                        <c:v>532</c:v>
                      </c:pt>
                      <c:pt idx="2">
                        <c:v>488</c:v>
                      </c:pt>
                      <c:pt idx="3">
                        <c:v>455</c:v>
                      </c:pt>
                      <c:pt idx="4">
                        <c:v>358</c:v>
                      </c:pt>
                      <c:pt idx="5">
                        <c:v>240</c:v>
                      </c:pt>
                      <c:pt idx="6">
                        <c:v>490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684-074B-ABD1-2D175C5BDC0F}"/>
                  </c:ext>
                </c:extLst>
              </c15:ser>
            </c15:filteredBarSeries>
            <c15:filteredBarSeries>
              <c15:ser>
                <c:idx val="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Race'!$S$111:$S$113</c15:sqref>
                        </c15:formulaRef>
                      </c:ext>
                    </c:extLst>
                    <c:strCache>
                      <c:ptCount val="3"/>
                      <c:pt idx="0">
                        <c:v>Any MOM</c:v>
                      </c:pt>
                      <c:pt idx="1">
                        <c:v>White</c:v>
                      </c:pt>
                      <c:pt idx="2">
                        <c:v>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Race'!$E$114:$E$120</c15:sqref>
                        </c15:formulaRef>
                      </c:ext>
                    </c:extLst>
                    <c:strCache>
                      <c:ptCount val="7"/>
                      <c:pt idx="0">
                        <c:v>Day 7</c:v>
                      </c:pt>
                      <c:pt idx="1">
                        <c:v>Day 14</c:v>
                      </c:pt>
                      <c:pt idx="2">
                        <c:v>Day 21</c:v>
                      </c:pt>
                      <c:pt idx="3">
                        <c:v>Day 28</c:v>
                      </c:pt>
                      <c:pt idx="4">
                        <c:v>Day 42</c:v>
                      </c:pt>
                      <c:pt idx="5">
                        <c:v>Day 56</c:v>
                      </c:pt>
                      <c:pt idx="6">
                        <c:v>Disch/Transfer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'Stratified by Race'!$S$114:$S$120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670</c:v>
                      </c:pt>
                      <c:pt idx="1">
                        <c:v>624</c:v>
                      </c:pt>
                      <c:pt idx="2">
                        <c:v>577</c:v>
                      </c:pt>
                      <c:pt idx="3">
                        <c:v>544</c:v>
                      </c:pt>
                      <c:pt idx="4">
                        <c:v>447</c:v>
                      </c:pt>
                      <c:pt idx="5">
                        <c:v>318</c:v>
                      </c:pt>
                      <c:pt idx="6">
                        <c:v>708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684-074B-ABD1-2D175C5BDC0F}"/>
                  </c:ext>
                </c:extLst>
              </c15:ser>
            </c15:filteredBarSeries>
          </c:ext>
        </c:extLst>
      </c:barChart>
      <c:catAx>
        <c:axId val="3226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688656"/>
        <c:crosses val="autoZero"/>
        <c:auto val="1"/>
        <c:lblAlgn val="ctr"/>
        <c:lblOffset val="100"/>
        <c:noMultiLvlLbl val="0"/>
      </c:catAx>
      <c:valAx>
        <c:axId val="322688656"/>
        <c:scaling>
          <c:orientation val="minMax"/>
          <c:max val="0.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68809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97113941004289"/>
          <c:y val="0.92276340831089199"/>
          <c:w val="0.26108378428005141"/>
          <c:h val="6.8296818308843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tx1"/>
                </a:solidFill>
              </a:rPr>
              <a:t>Any Assessment of Social Needs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Sheet1!$A$42:$A$49</c:f>
              <c:strCache>
                <c:ptCount val="8"/>
                <c:pt idx="0">
                  <c:v>2021 Q1</c:v>
                </c:pt>
                <c:pt idx="1">
                  <c:v>2021 Q2</c:v>
                </c:pt>
                <c:pt idx="2">
                  <c:v>2021 Q3</c:v>
                </c:pt>
                <c:pt idx="3">
                  <c:v>2021 Q4</c:v>
                </c:pt>
                <c:pt idx="4">
                  <c:v>2022 Q1</c:v>
                </c:pt>
                <c:pt idx="5">
                  <c:v>2022 Q2</c:v>
                </c:pt>
                <c:pt idx="6">
                  <c:v>2022 Q3</c:v>
                </c:pt>
                <c:pt idx="7">
                  <c:v>2022 Q4</c:v>
                </c:pt>
              </c:strCache>
            </c:strRef>
          </c:cat>
          <c:val>
            <c:numRef>
              <c:f>Sheet1!$B$42:$B$49</c:f>
              <c:numCache>
                <c:formatCode>General</c:formatCode>
                <c:ptCount val="8"/>
                <c:pt idx="0">
                  <c:v>36.170212765957451</c:v>
                </c:pt>
                <c:pt idx="1">
                  <c:v>26</c:v>
                </c:pt>
                <c:pt idx="2">
                  <c:v>40.54054054054054</c:v>
                </c:pt>
                <c:pt idx="3">
                  <c:v>59.090909090909093</c:v>
                </c:pt>
                <c:pt idx="4">
                  <c:v>94.871794871794862</c:v>
                </c:pt>
                <c:pt idx="5">
                  <c:v>88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05-1843-B451-F606181D3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012960"/>
        <c:axId val="597014672"/>
      </c:lineChart>
      <c:catAx>
        <c:axId val="5970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014672"/>
        <c:crosses val="autoZero"/>
        <c:auto val="1"/>
        <c:lblAlgn val="ctr"/>
        <c:lblOffset val="100"/>
        <c:noMultiLvlLbl val="0"/>
      </c:catAx>
      <c:valAx>
        <c:axId val="5970146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01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Social Risks and Desire for Assistance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 Screen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Housing</c:v>
                </c:pt>
                <c:pt idx="1">
                  <c:v>Food</c:v>
                </c:pt>
                <c:pt idx="2">
                  <c:v>Heat/Utilities</c:v>
                </c:pt>
                <c:pt idx="3">
                  <c:v>Transportation</c:v>
                </c:pt>
                <c:pt idx="4">
                  <c:v>Childcare</c:v>
                </c:pt>
                <c:pt idx="5">
                  <c:v>Education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0.09</c:v>
                </c:pt>
                <c:pt idx="3">
                  <c:v>0.24</c:v>
                </c:pt>
                <c:pt idx="4">
                  <c:v>0.12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7-1D45-88CA-F3A59147AC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Desire for Assistance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Housing</c:v>
                </c:pt>
                <c:pt idx="1">
                  <c:v>Food</c:v>
                </c:pt>
                <c:pt idx="2">
                  <c:v>Heat/Utilities</c:v>
                </c:pt>
                <c:pt idx="3">
                  <c:v>Transportation</c:v>
                </c:pt>
                <c:pt idx="4">
                  <c:v>Childcare</c:v>
                </c:pt>
                <c:pt idx="5">
                  <c:v>Education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0.93</c:v>
                </c:pt>
                <c:pt idx="1">
                  <c:v>0.95</c:v>
                </c:pt>
                <c:pt idx="2">
                  <c:v>0.97099999999999997</c:v>
                </c:pt>
                <c:pt idx="3">
                  <c:v>0.99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7-1D45-88CA-F3A59147A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1852176"/>
        <c:axId val="251852592"/>
      </c:barChart>
      <c:catAx>
        <c:axId val="25185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852592"/>
        <c:crosses val="autoZero"/>
        <c:auto val="1"/>
        <c:lblAlgn val="ctr"/>
        <c:lblOffset val="100"/>
        <c:noMultiLvlLbl val="0"/>
      </c:catAx>
      <c:valAx>
        <c:axId val="2518525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85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CCC9F-A9D1-45C2-84C0-167403CEDEF8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98D29-589D-4CAE-9012-C1122C023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53431C-5A80-4804-AB1F-40F1E8C73484}" type="datetimeFigureOut">
              <a:rPr lang="en-US"/>
              <a:pPr>
                <a:defRPr/>
              </a:pPr>
              <a:t>5/28/24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6A8240-1864-425B-ABE3-9A7F2735B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1C5DD-86FC-46A3-BB8B-D0368D7A2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5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A8240-1864-425B-ABE3-9A7F2735B7B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A8240-1864-425B-ABE3-9A7F2735B7B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1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7A71-6152-7141-9C82-9EB55663B37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E27D3-59F9-DB46-9E29-B95A51082E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7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E27D3-59F9-DB46-9E29-B95A51082E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97A71-6152-7141-9C82-9EB55663B37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8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97A71-6152-7141-9C82-9EB55663B378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93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7D2C8-AB0C-9A4B-A7D1-E206CB5A016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5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CF3B-425B-4060-BEF4-1247F8490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4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775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07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763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219201"/>
            <a:ext cx="8763000" cy="4038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18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5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8551"/>
              </a:buClr>
              <a:buFont typeface="Wingdings" panose="05000000000000000000" pitchFamily="2" charset="2"/>
              <a:buChar char="§"/>
              <a:defRPr sz="1275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0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0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Graph or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52400" y="5334000"/>
            <a:ext cx="8763000" cy="990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15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275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8551"/>
              </a:buClr>
              <a:buFont typeface="Wingdings" panose="05000000000000000000" pitchFamily="2" charset="2"/>
              <a:buChar char="§"/>
              <a:defRPr sz="1275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0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0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6324600"/>
            <a:ext cx="6248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References</a:t>
            </a:r>
          </a:p>
        </p:txBody>
      </p:sp>
    </p:spTree>
    <p:extLst>
      <p:ext uri="{BB962C8B-B14F-4D97-AF65-F5344CB8AC3E}">
        <p14:creationId xmlns:p14="http://schemas.microsoft.com/office/powerpoint/2010/main" val="321797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219201"/>
            <a:ext cx="87630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18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5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8551"/>
              </a:buClr>
              <a:buFont typeface="Wingdings" panose="05000000000000000000" pitchFamily="2" charset="2"/>
              <a:buChar char="§"/>
              <a:defRPr sz="1275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0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0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324600"/>
            <a:ext cx="62484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References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763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93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losur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219201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1800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Clr>
                <a:srgbClr val="006CA3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8551"/>
              </a:buClr>
              <a:buFont typeface="Wingdings" panose="05000000000000000000" pitchFamily="2" charset="2"/>
              <a:buChar char="§"/>
              <a:defRPr sz="1275" baseline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6CA3"/>
              </a:buClr>
              <a:buSzPct val="80000"/>
              <a:buFont typeface="Wingdings" panose="05000000000000000000" pitchFamily="2" charset="2"/>
              <a:buChar char="§"/>
              <a:defRPr sz="10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8559"/>
              </a:buClr>
              <a:buSzPct val="80000"/>
              <a:buFont typeface="Wingdings" panose="05000000000000000000" pitchFamily="2" charset="2"/>
              <a:buChar char="§"/>
              <a:defRPr sz="105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Disclosure Statement: </a:t>
            </a:r>
            <a:r>
              <a:rPr lang="en-US" sz="1800" dirty="0" err="1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8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XXX does not have any financial arrangement or affiliations with a commercial entity. XXX will not be discussing the unlabeled use of a commercial product during presentation.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b="0">
                <a:solidFill>
                  <a:srgbClr val="006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</a:t>
            </a:r>
          </a:p>
        </p:txBody>
      </p:sp>
    </p:spTree>
    <p:extLst>
      <p:ext uri="{BB962C8B-B14F-4D97-AF65-F5344CB8AC3E}">
        <p14:creationId xmlns:p14="http://schemas.microsoft.com/office/powerpoint/2010/main" val="293634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CF3B-425B-4060-BEF4-1247F8490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8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1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1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AA7F-CA71-45EB-BBBA-DA8460501407}" type="datetimeFigureOut">
              <a:rPr lang="en-US" smtClean="0"/>
              <a:t>5/28/24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9B5258-374A-4889-90D9-656DB6E549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9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02" r:id="rId12"/>
    <p:sldLayoutId id="2147483803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rgaret.parker@bmc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KYV5259WcZ1Tf4WQ5f5GUujJOO233qXL" TargetMode="External"/><Relationship Id="rId2" Type="http://schemas.openxmlformats.org/officeDocument/2006/relationships/hyperlink" Target="https://www.aap.org/en/community/aap-sections/sonpm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179" y="73010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accent5"/>
                </a:solidFill>
              </a:rPr>
              <a:t>Addressing Social Determinants of Health in the Newborn Setting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3648101"/>
            <a:ext cx="8686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Meg Parker, MD MPH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Professor of Pediatrics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Academic Chief of Neonatology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UMass Chan School of Medicine, UMass Memorial Medical Center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7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Vanderbilt Neonatology Symposium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November 2023</a:t>
            </a:r>
          </a:p>
          <a:p>
            <a:r>
              <a:rPr lang="en-US" i="1" dirty="0"/>
              <a:t>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  <p:pic>
        <p:nvPicPr>
          <p:cNvPr id="8194" name="Picture 2" descr="Faculty Opportunity at UMass Medical – Health Equity Leadership Institute">
            <a:extLst>
              <a:ext uri="{FF2B5EF4-FFF2-40B4-BE49-F238E27FC236}">
                <a16:creationId xmlns:a16="http://schemas.microsoft.com/office/drawing/2014/main" id="{1E5020AF-ADD2-88B8-33F5-DB79CE4C8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7" y="4950279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Mass Memorial Health Care - The Surgery Center Shrewsbury">
            <a:extLst>
              <a:ext uri="{FF2B5EF4-FFF2-40B4-BE49-F238E27FC236}">
                <a16:creationId xmlns:a16="http://schemas.microsoft.com/office/drawing/2014/main" id="{B3D353F0-2D1A-C941-C310-E933C141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229" y="5797140"/>
            <a:ext cx="2927350" cy="9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hild Health Equity Center Logo">
            <a:extLst>
              <a:ext uri="{FF2B5EF4-FFF2-40B4-BE49-F238E27FC236}">
                <a16:creationId xmlns:a16="http://schemas.microsoft.com/office/drawing/2014/main" id="{344F7CF9-F74F-B6EF-FEAE-517C85AA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789798"/>
            <a:ext cx="3608811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3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03F52E-63BF-A821-BF97-EC6D4BD76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326845"/>
              </p:ext>
            </p:extLst>
          </p:nvPr>
        </p:nvGraphicFramePr>
        <p:xfrm>
          <a:off x="1524000" y="762000"/>
          <a:ext cx="6400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81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C9A426-5BD0-060B-44FD-CA87D1D35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142715"/>
              </p:ext>
            </p:extLst>
          </p:nvPr>
        </p:nvGraphicFramePr>
        <p:xfrm>
          <a:off x="1524000" y="609600"/>
          <a:ext cx="6096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9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5B930E-EB15-4B3C-34FC-F6905938FDC9}"/>
              </a:ext>
            </a:extLst>
          </p:cNvPr>
          <p:cNvGraphicFramePr>
            <a:graphicFrameLocks noGrp="1"/>
          </p:cNvGraphicFramePr>
          <p:nvPr/>
        </p:nvGraphicFramePr>
        <p:xfrm>
          <a:off x="997418" y="2743200"/>
          <a:ext cx="71491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399">
                  <a:extLst>
                    <a:ext uri="{9D8B030D-6E8A-4147-A177-3AD203B41FA5}">
                      <a16:colId xmlns:a16="http://schemas.microsoft.com/office/drawing/2014/main" val="421337481"/>
                    </a:ext>
                  </a:extLst>
                </a:gridCol>
                <a:gridCol w="1281765">
                  <a:extLst>
                    <a:ext uri="{9D8B030D-6E8A-4147-A177-3AD203B41FA5}">
                      <a16:colId xmlns:a16="http://schemas.microsoft.com/office/drawing/2014/main" val="420703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mothers saw in NICU in last week of hospitalization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00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Infant in an exclusively supine 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46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Loose objects present in sleep 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383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E23649-F130-2F91-0232-5C47CC850EFF}"/>
              </a:ext>
            </a:extLst>
          </p:cNvPr>
          <p:cNvSpPr txBox="1"/>
          <p:nvPr/>
        </p:nvSpPr>
        <p:spPr>
          <a:xfrm>
            <a:off x="609600" y="533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Preliminary Data on What Mothers Observed in the NICU </a:t>
            </a:r>
          </a:p>
        </p:txBody>
      </p:sp>
    </p:spTree>
    <p:extLst>
      <p:ext uri="{BB962C8B-B14F-4D97-AF65-F5344CB8AC3E}">
        <p14:creationId xmlns:p14="http://schemas.microsoft.com/office/powerpoint/2010/main" val="2208349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311B-23B8-0400-ABDA-80591E81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460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Addressing Social Determinants of Health in the NICU Using a Statewide QI Model</a:t>
            </a:r>
            <a:br>
              <a:rPr lang="en-US" dirty="0">
                <a:solidFill>
                  <a:schemeClr val="accent5"/>
                </a:solidFill>
              </a:rPr>
            </a:b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Where did this start? </a:t>
            </a:r>
          </a:p>
        </p:txBody>
      </p:sp>
    </p:spTree>
    <p:extLst>
      <p:ext uri="{BB962C8B-B14F-4D97-AF65-F5344CB8AC3E}">
        <p14:creationId xmlns:p14="http://schemas.microsoft.com/office/powerpoint/2010/main" val="348542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586"/>
            <a:ext cx="87058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MA Statewide Human Milk Project 2015-2017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746"/>
          <a:stretch/>
        </p:blipFill>
        <p:spPr>
          <a:xfrm>
            <a:off x="228600" y="2819400"/>
            <a:ext cx="5181600" cy="3566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2743200"/>
            <a:ext cx="314325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685" y="1601410"/>
            <a:ext cx="6562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Goals:</a:t>
            </a:r>
            <a:r>
              <a:rPr lang="en-US" dirty="0"/>
              <a:t> </a:t>
            </a:r>
            <a:r>
              <a:rPr lang="en-US" i="1" dirty="0"/>
              <a:t>Among VLBW infants in MA:</a:t>
            </a:r>
          </a:p>
          <a:p>
            <a:r>
              <a:rPr lang="en-US" dirty="0"/>
              <a:t>1) Increase any/exclusive mother’s milk at discharge</a:t>
            </a:r>
          </a:p>
          <a:p>
            <a:r>
              <a:rPr lang="en-US" dirty="0"/>
              <a:t>2) Reduce racial/ethnic disparities in provision of mother’s milk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53C1C-B32F-21AD-A1AE-A589BC056086}"/>
              </a:ext>
            </a:extLst>
          </p:cNvPr>
          <p:cNvSpPr txBox="1"/>
          <p:nvPr/>
        </p:nvSpPr>
        <p:spPr>
          <a:xfrm>
            <a:off x="900216" y="6310888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Funding: Kellogg Foundation</a:t>
            </a:r>
          </a:p>
        </p:txBody>
      </p:sp>
    </p:spTree>
    <p:extLst>
      <p:ext uri="{BB962C8B-B14F-4D97-AF65-F5344CB8AC3E}">
        <p14:creationId xmlns:p14="http://schemas.microsoft.com/office/powerpoint/2010/main" val="151496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891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MA Human Milk Project Results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1049086"/>
            <a:ext cx="8382000" cy="4419600"/>
            <a:chOff x="1155700" y="1732547"/>
            <a:chExt cx="9258300" cy="4261853"/>
          </a:xfrm>
        </p:grpSpPr>
        <p:graphicFrame>
          <p:nvGraphicFramePr>
            <p:cNvPr id="6" name="Chart 5"/>
            <p:cNvGraphicFramePr/>
            <p:nvPr/>
          </p:nvGraphicFramePr>
          <p:xfrm>
            <a:off x="1155700" y="1732547"/>
            <a:ext cx="9258300" cy="42618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968500" y="5435600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0.43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78079" y="5435599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0.76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3058" y="5435598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0.08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2637" y="5435597"/>
              <a:ext cx="859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0.002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67046" y="5422896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&lt;0.001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223" y="5422895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&lt;0.001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07611" y="5435597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 = &lt;0.001</a:t>
              </a:r>
            </a:p>
          </p:txBody>
        </p:sp>
      </p:grpSp>
      <p:sp>
        <p:nvSpPr>
          <p:cNvPr id="14" name="Oval 13"/>
          <p:cNvSpPr/>
          <p:nvPr/>
        </p:nvSpPr>
        <p:spPr>
          <a:xfrm rot="1813537">
            <a:off x="3972258" y="2315140"/>
            <a:ext cx="4843984" cy="14585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85080" y="5598106"/>
            <a:ext cx="4865434" cy="3693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Racial/ethnic disparities emerged after day 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8660" y="6272295"/>
            <a:ext cx="276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Parker et al, </a:t>
            </a:r>
            <a:r>
              <a:rPr lang="en-US" sz="1600" i="1" dirty="0"/>
              <a:t>Pediatrics 2019</a:t>
            </a:r>
          </a:p>
        </p:txBody>
      </p:sp>
    </p:spTree>
    <p:extLst>
      <p:ext uri="{BB962C8B-B14F-4D97-AF65-F5344CB8AC3E}">
        <p14:creationId xmlns:p14="http://schemas.microsoft.com/office/powerpoint/2010/main" val="26304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What did we do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828800"/>
            <a:ext cx="8286750" cy="4351338"/>
          </a:xfrm>
        </p:spPr>
        <p:txBody>
          <a:bodyPr/>
          <a:lstStyle/>
          <a:p>
            <a:r>
              <a:rPr lang="en-US" dirty="0"/>
              <a:t>Qualitative interviews of Black and Hispanic mothers</a:t>
            </a:r>
          </a:p>
          <a:p>
            <a:r>
              <a:rPr lang="en-US" dirty="0"/>
              <a:t>Examination of family engagement practices across centers</a:t>
            </a:r>
          </a:p>
        </p:txBody>
      </p:sp>
    </p:spTree>
    <p:extLst>
      <p:ext uri="{BB962C8B-B14F-4D97-AF65-F5344CB8AC3E}">
        <p14:creationId xmlns:p14="http://schemas.microsoft.com/office/powerpoint/2010/main" val="2641389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74941"/>
            <a:ext cx="8743950" cy="533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Qualitative Interviews with Black and Hispanic Mothers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556191"/>
            <a:ext cx="302895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14400"/>
            <a:ext cx="7162800" cy="16227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269" y="6256237"/>
            <a:ext cx="406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Parker et al. </a:t>
            </a:r>
            <a:r>
              <a:rPr lang="en-US" sz="1600" i="1" dirty="0"/>
              <a:t>Breastfeeding Medicine</a:t>
            </a:r>
            <a:r>
              <a:rPr lang="en-US" sz="1600" dirty="0"/>
              <a:t>, 2018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743200"/>
            <a:ext cx="5257800" cy="235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5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Lora"/>
              </a:rPr>
              <a:t>Logistical challenges to mother-infant separation are enormous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5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Lato"/>
              </a:rPr>
              <a:t>Transportation, parking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5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Lato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5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Lora"/>
              </a:rPr>
              <a:t>Hospital providers are an important source of support when: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5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Lato"/>
              </a:rPr>
              <a:t>Sufficient time is spent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5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Lato"/>
              </a:rPr>
              <a:t>Interactions perceived as unbiased</a:t>
            </a: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5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Lato"/>
              </a:rPr>
              <a:t>Communication in primary language</a:t>
            </a:r>
          </a:p>
        </p:txBody>
      </p:sp>
    </p:spTree>
    <p:extLst>
      <p:ext uri="{BB962C8B-B14F-4D97-AF65-F5344CB8AC3E}">
        <p14:creationId xmlns:p14="http://schemas.microsoft.com/office/powerpoint/2010/main" val="193608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Exemplar Quotes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84" y="1219200"/>
            <a:ext cx="8458200" cy="5334000"/>
          </a:xfrm>
        </p:spPr>
        <p:txBody>
          <a:bodyPr>
            <a:noAutofit/>
          </a:bodyPr>
          <a:lstStyle/>
          <a:p>
            <a:r>
              <a:rPr lang="en-US" sz="2000" b="1" dirty="0"/>
              <a:t>Financial Challenges: </a:t>
            </a:r>
          </a:p>
          <a:p>
            <a:pPr lvl="1"/>
            <a:r>
              <a:rPr lang="en-US" sz="2000" dirty="0"/>
              <a:t>“I spent so much of my money on cabs, coming back and forth to the hospital, and I had to space out the times. I didn’t have the money to go back and forth. I think that’s the worst part of them being in the hospital, it’s transportation. That’s it.”</a:t>
            </a:r>
          </a:p>
          <a:p>
            <a:r>
              <a:rPr lang="en-US" sz="2000" b="1" dirty="0"/>
              <a:t>Language</a:t>
            </a:r>
          </a:p>
          <a:p>
            <a:pPr lvl="1"/>
            <a:r>
              <a:rPr lang="en-US" sz="2000" dirty="0"/>
              <a:t>“sometimes, out of fear or shame, you don’t tell them, okay I need an interpreter”</a:t>
            </a:r>
          </a:p>
          <a:p>
            <a:r>
              <a:rPr lang="en-US" sz="2000" b="1" dirty="0"/>
              <a:t>Bias: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“The manners were bad from the moment I arrived, because I felt they treated me not like the patient I was supposed to be… they didn’t treat me the way they should have. I wasn’t asking to be treated differently, or to be exclusive, but to be treated like everyone else.”</a:t>
            </a:r>
          </a:p>
          <a:p>
            <a:pPr lvl="1"/>
            <a:r>
              <a:rPr lang="en-US" sz="2000" dirty="0"/>
              <a:t>“Being there [in the NICU], I didn’t feel like color mattered. It doesn’t matter, being here. I’ve been on other units… and color matters, you know?” </a:t>
            </a:r>
          </a:p>
        </p:txBody>
      </p:sp>
    </p:spTree>
    <p:extLst>
      <p:ext uri="{BB962C8B-B14F-4D97-AF65-F5344CB8AC3E}">
        <p14:creationId xmlns:p14="http://schemas.microsoft.com/office/powerpoint/2010/main" val="63238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35" y="228600"/>
            <a:ext cx="82867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Family Engagement Practice Survey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5977926"/>
            <a:ext cx="1688738" cy="84741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753236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Major variation in:</a:t>
            </a:r>
          </a:p>
          <a:p>
            <a:pPr lvl="1"/>
            <a:r>
              <a:rPr lang="en-US" dirty="0"/>
              <a:t>Sibling and non-sibling child visitation</a:t>
            </a:r>
          </a:p>
          <a:p>
            <a:pPr lvl="1"/>
            <a:r>
              <a:rPr lang="en-US" dirty="0"/>
              <a:t>Presence of family support meetings </a:t>
            </a:r>
          </a:p>
          <a:p>
            <a:pPr lvl="2"/>
            <a:r>
              <a:rPr lang="en-US" dirty="0"/>
              <a:t>(No hospital offered this routinely in Spanish)</a:t>
            </a:r>
          </a:p>
          <a:p>
            <a:pPr lvl="1"/>
            <a:r>
              <a:rPr lang="en-US" dirty="0"/>
              <a:t>Meals for breastfeeding or non-breastfeeding mothers</a:t>
            </a:r>
          </a:p>
          <a:p>
            <a:pPr lvl="1"/>
            <a:r>
              <a:rPr lang="en-US" dirty="0"/>
              <a:t>Parking costs</a:t>
            </a:r>
          </a:p>
          <a:p>
            <a:pPr lvl="1"/>
            <a:r>
              <a:rPr lang="en-US" dirty="0"/>
              <a:t>Interpreter services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4115436"/>
            <a:ext cx="285317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0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conflicts of interest.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572000"/>
            <a:ext cx="479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Meg Parker contact info: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Margaret.parker@umassmemorial.org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Meg_Parker_MD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6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8678-350C-772B-1B6D-B7084C4B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05" y="6117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8E024-EF38-54DD-783A-793525DD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23" y="1143000"/>
            <a:ext cx="7886700" cy="4351338"/>
          </a:xfrm>
        </p:spPr>
        <p:txBody>
          <a:bodyPr/>
          <a:lstStyle/>
          <a:p>
            <a:r>
              <a:rPr lang="en-US" dirty="0"/>
              <a:t>New MA statewide QI project focused on </a:t>
            </a:r>
            <a:r>
              <a:rPr lang="en-US" dirty="0">
                <a:solidFill>
                  <a:srgbClr val="FF0000"/>
                </a:solidFill>
              </a:rPr>
              <a:t>family engagement and social disparities </a:t>
            </a:r>
            <a:r>
              <a:rPr lang="en-US" dirty="0"/>
              <a:t>from 2020-2023</a:t>
            </a:r>
          </a:p>
          <a:p>
            <a:pPr lvl="1"/>
            <a:r>
              <a:rPr lang="en-US" dirty="0"/>
              <a:t>Emphasis: </a:t>
            </a:r>
          </a:p>
          <a:p>
            <a:pPr lvl="2"/>
            <a:r>
              <a:rPr lang="en-US" dirty="0"/>
              <a:t>Addressing social determinants of health </a:t>
            </a:r>
          </a:p>
          <a:p>
            <a:pPr lvl="2"/>
            <a:r>
              <a:rPr lang="en-US" dirty="0"/>
              <a:t>Addressing timely, equitable communication</a:t>
            </a:r>
          </a:p>
          <a:p>
            <a:pPr lvl="3"/>
            <a:r>
              <a:rPr lang="en-US" dirty="0"/>
              <a:t>English and non-English speaking families</a:t>
            </a:r>
          </a:p>
          <a:p>
            <a:pPr lvl="2"/>
            <a:r>
              <a:rPr lang="en-US" dirty="0"/>
              <a:t>Highlighting the experiences of diverse families</a:t>
            </a:r>
          </a:p>
          <a:p>
            <a:pPr lvl="2"/>
            <a:r>
              <a:rPr lang="en-US" dirty="0"/>
              <a:t>Develop multi-lingual, multi-cultural discharge videos in family voice</a:t>
            </a:r>
          </a:p>
          <a:p>
            <a:pPr lvl="1"/>
            <a:r>
              <a:rPr lang="en-US" dirty="0"/>
              <a:t>PNQIN support for anti-bias training in perinatal care settings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3142D-BF33-2693-9E23-6445003B0F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873988"/>
            <a:ext cx="2591157" cy="1719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32253A-0288-E1A2-5ABA-101E241AC7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987316"/>
            <a:ext cx="2591157" cy="1606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97C5D-6F89-2BC9-FDF8-A32A9D82C8B0}"/>
              </a:ext>
            </a:extLst>
          </p:cNvPr>
          <p:cNvSpPr txBox="1"/>
          <p:nvPr/>
        </p:nvSpPr>
        <p:spPr>
          <a:xfrm>
            <a:off x="381000" y="640908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Funding: Kellogg Foundation</a:t>
            </a:r>
          </a:p>
        </p:txBody>
      </p:sp>
    </p:spTree>
    <p:extLst>
      <p:ext uri="{BB962C8B-B14F-4D97-AF65-F5344CB8AC3E}">
        <p14:creationId xmlns:p14="http://schemas.microsoft.com/office/powerpoint/2010/main" val="237382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4E22C4-3488-C7DF-8783-F2B7CE47F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816625"/>
              </p:ext>
            </p:extLst>
          </p:nvPr>
        </p:nvGraphicFramePr>
        <p:xfrm>
          <a:off x="477253" y="1862897"/>
          <a:ext cx="4876800" cy="342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FF663E-5D52-07F8-297A-3E939D2BCFCD}"/>
              </a:ext>
            </a:extLst>
          </p:cNvPr>
          <p:cNvCxnSpPr>
            <a:cxnSpLocks/>
          </p:cNvCxnSpPr>
          <p:nvPr/>
        </p:nvCxnSpPr>
        <p:spPr>
          <a:xfrm>
            <a:off x="838200" y="3048000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792650-7A0D-2054-CEBA-44376D2F94F8}"/>
              </a:ext>
            </a:extLst>
          </p:cNvPr>
          <p:cNvSpPr txBox="1"/>
          <p:nvPr/>
        </p:nvSpPr>
        <p:spPr>
          <a:xfrm>
            <a:off x="119435" y="392668"/>
            <a:ext cx="890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Finding Among 8 MA Level 2 and 3 NICUs that Collected Data from 2021-2022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5999D-812F-0823-B1C4-ED394531A7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347" y="4191000"/>
            <a:ext cx="2946400" cy="2209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800A26-8FD9-942B-0497-038A4603D7BF}"/>
              </a:ext>
            </a:extLst>
          </p:cNvPr>
          <p:cNvSpPr txBox="1"/>
          <p:nvPr/>
        </p:nvSpPr>
        <p:spPr>
          <a:xfrm>
            <a:off x="5959876" y="1599337"/>
            <a:ext cx="24673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Acknowledgements</a:t>
            </a:r>
          </a:p>
          <a:p>
            <a:r>
              <a:rPr lang="en-US" dirty="0"/>
              <a:t>Molly Wyllie</a:t>
            </a:r>
          </a:p>
          <a:p>
            <a:r>
              <a:rPr lang="en-US" dirty="0"/>
              <a:t>Nicole </a:t>
            </a:r>
            <a:r>
              <a:rPr lang="en-US" dirty="0" err="1"/>
              <a:t>Lomerson</a:t>
            </a:r>
            <a:endParaRPr lang="en-US" dirty="0"/>
          </a:p>
          <a:p>
            <a:r>
              <a:rPr lang="en-US" dirty="0"/>
              <a:t>Gaby Cordova Ramos</a:t>
            </a:r>
          </a:p>
          <a:p>
            <a:r>
              <a:rPr lang="en-US" dirty="0" err="1"/>
              <a:t>Aviel</a:t>
            </a:r>
            <a:r>
              <a:rPr lang="en-US" dirty="0"/>
              <a:t> </a:t>
            </a:r>
            <a:r>
              <a:rPr lang="en-US" dirty="0" err="1"/>
              <a:t>Peaceman</a:t>
            </a:r>
            <a:endParaRPr lang="en-US" dirty="0"/>
          </a:p>
          <a:p>
            <a:r>
              <a:rPr lang="en-US" dirty="0"/>
              <a:t>Zuzana </a:t>
            </a:r>
            <a:r>
              <a:rPr lang="en-US" dirty="0" err="1"/>
              <a:t>Kubicka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7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203" y="457200"/>
            <a:ext cx="8763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What are Social Determinants of Health?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33253" y="1524000"/>
            <a:ext cx="7211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from US Department of Health and Human Services, Health People 2030: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SDH are the conditions in the environments where people are born, live, learn, work, play, worship, and age that affect a wide range of health, functioning, and quality of life outcomes and risks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1324" y="4949130"/>
            <a:ext cx="7175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housing, transportation, education, access to food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3854" y="6096000"/>
            <a:ext cx="5330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https://health.gov/healthypeople/objectives-and-data/social-determinants-health</a:t>
            </a:r>
          </a:p>
        </p:txBody>
      </p:sp>
    </p:spTree>
    <p:extLst>
      <p:ext uri="{BB962C8B-B14F-4D97-AF65-F5344CB8AC3E}">
        <p14:creationId xmlns:p14="http://schemas.microsoft.com/office/powerpoint/2010/main" val="882945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111016"/>
            <a:ext cx="8763000" cy="3394472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400" dirty="0"/>
              <a:t>SDH impact people’s health, well-being and quality of life</a:t>
            </a:r>
          </a:p>
          <a:p>
            <a:pPr marL="342900" indent="-342900">
              <a:buAutoNum type="arabicParenR"/>
            </a:pPr>
            <a:r>
              <a:rPr lang="en-US" sz="2400" dirty="0"/>
              <a:t>SDH contribute to health inequities</a:t>
            </a:r>
          </a:p>
          <a:p>
            <a:pPr marL="342900" indent="-342900">
              <a:buAutoNum type="arabicParenR"/>
            </a:pPr>
            <a:r>
              <a:rPr lang="en-US" sz="2400" dirty="0"/>
              <a:t>SDH that start in childhood have impact across the lifespan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763000" cy="5143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Why are SDH Important?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2DA8A-E6B2-8768-3F0D-1C5CEA4FC309}"/>
              </a:ext>
            </a:extLst>
          </p:cNvPr>
          <p:cNvSpPr txBox="1"/>
          <p:nvPr/>
        </p:nvSpPr>
        <p:spPr>
          <a:xfrm>
            <a:off x="2895600" y="4237672"/>
            <a:ext cx="357444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A note on terms for adverse SDH</a:t>
            </a:r>
          </a:p>
          <a:p>
            <a:r>
              <a:rPr lang="en-US" dirty="0"/>
              <a:t>-Social risks</a:t>
            </a:r>
          </a:p>
          <a:p>
            <a:r>
              <a:rPr lang="en-US" dirty="0"/>
              <a:t>-Unmet needs</a:t>
            </a:r>
          </a:p>
          <a:p>
            <a:r>
              <a:rPr lang="en-US" dirty="0"/>
              <a:t>-Unmet basic needs</a:t>
            </a:r>
          </a:p>
          <a:p>
            <a:r>
              <a:rPr lang="en-US" dirty="0"/>
              <a:t>-Hardships</a:t>
            </a:r>
          </a:p>
          <a:p>
            <a:r>
              <a:rPr lang="en-US" dirty="0"/>
              <a:t>-Health related social needs</a:t>
            </a:r>
          </a:p>
          <a:p>
            <a:r>
              <a:rPr lang="en-US" dirty="0"/>
              <a:t>-Social drivers of health</a:t>
            </a:r>
          </a:p>
        </p:txBody>
      </p:sp>
    </p:spTree>
    <p:extLst>
      <p:ext uri="{BB962C8B-B14F-4D97-AF65-F5344CB8AC3E}">
        <p14:creationId xmlns:p14="http://schemas.microsoft.com/office/powerpoint/2010/main" val="406793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100" y="6221830"/>
            <a:ext cx="740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Cordova-Ramos et al. </a:t>
            </a:r>
            <a:r>
              <a:rPr lang="en-US" sz="1400" i="1" dirty="0">
                <a:solidFill>
                  <a:prstClr val="black"/>
                </a:solidFill>
              </a:rPr>
              <a:t>Academic Pediatrics</a:t>
            </a:r>
          </a:p>
          <a:p>
            <a:r>
              <a:rPr lang="en-US" sz="1400" i="1" dirty="0">
                <a:solidFill>
                  <a:prstClr val="black"/>
                </a:solidFill>
              </a:rPr>
              <a:t>Similar findings in Parker et al. Journal of Perinatology, using Children’s </a:t>
            </a:r>
            <a:r>
              <a:rPr lang="en-US" sz="1400" i="1" dirty="0" err="1">
                <a:solidFill>
                  <a:prstClr val="black"/>
                </a:solidFill>
              </a:rPr>
              <a:t>HealthWatch</a:t>
            </a:r>
            <a:r>
              <a:rPr lang="en-US" sz="1400" i="1" dirty="0">
                <a:solidFill>
                  <a:prstClr val="black"/>
                </a:solidFill>
              </a:rPr>
              <a:t> Data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06985"/>
              </p:ext>
            </p:extLst>
          </p:nvPr>
        </p:nvGraphicFramePr>
        <p:xfrm>
          <a:off x="707050" y="1542001"/>
          <a:ext cx="795179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</a:rPr>
                        <a:t>Term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</a:rPr>
                        <a:t>Preterm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81064"/>
                  </a:ext>
                </a:extLst>
              </a:tr>
              <a:tr h="443968">
                <a:tc>
                  <a:txBody>
                    <a:bodyPr/>
                    <a:lstStyle/>
                    <a:p>
                      <a:pPr algn="ctr"/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</a:rPr>
                        <a:t>≥ 37 weeks &amp; &gt;2500 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</a:rPr>
                        <a:t>1500 -2500 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</a:rPr>
                        <a:t>&lt;1500 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Weighted</a:t>
                      </a:r>
                      <a:r>
                        <a:rPr lang="en-US" sz="1600" i="0" baseline="0" dirty="0"/>
                        <a:t> </a:t>
                      </a:r>
                      <a:r>
                        <a:rPr lang="en-US" sz="1600" i="0" dirty="0"/>
                        <a:t>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93.4%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5.1%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1.5%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Race/ethnicity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    NHW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55.5%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46.8%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39.0%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0.04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    NHB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9.8%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13.2%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18.9%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    Hispanic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22.2%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23.6%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20.5%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Low</a:t>
                      </a:r>
                      <a:r>
                        <a:rPr lang="en-US" sz="1600" i="0" baseline="0" dirty="0"/>
                        <a:t> income (&lt;200% FPL)</a:t>
                      </a:r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38.6%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44.1%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47.1%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0.04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7542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600" b="1" i="1" baseline="0" dirty="0"/>
                        <a:t>Social risks in past year</a:t>
                      </a:r>
                      <a:endParaRPr lang="en-US" sz="1600" b="1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Food</a:t>
                      </a:r>
                      <a:r>
                        <a:rPr lang="en-US" sz="1600" i="0" baseline="0" dirty="0"/>
                        <a:t> insufficiency</a:t>
                      </a:r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28.5%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28.3%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41.5%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0.03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Financial</a:t>
                      </a:r>
                      <a:r>
                        <a:rPr lang="en-US" sz="1600" i="0" baseline="0" dirty="0"/>
                        <a:t> hardship</a:t>
                      </a:r>
                    </a:p>
                    <a:p>
                      <a:pPr algn="l"/>
                      <a:r>
                        <a:rPr lang="en-US" sz="1600" i="1" baseline="0" dirty="0"/>
                        <a:t>(covering food/housing)</a:t>
                      </a:r>
                      <a:endParaRPr lang="en-US" sz="16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18.8%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19.6%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40.5%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&lt;0.001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600" i="0" dirty="0"/>
                        <a:t>Difficulty</a:t>
                      </a:r>
                      <a:r>
                        <a:rPr lang="en-US" sz="1600" i="0" baseline="0" dirty="0"/>
                        <a:t> paying bills</a:t>
                      </a:r>
                      <a:endParaRPr lang="en-US" sz="160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14.0%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17.9%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47.9%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&lt;0.001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0182" y="1126503"/>
            <a:ext cx="50754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  <a:latin typeface="Calibri"/>
              </a:rPr>
              <a:t>N=25,675; US Children 0-3 years, 2016-2019 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228600"/>
            <a:ext cx="8885127" cy="399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6CA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2400" dirty="0"/>
              <a:t>Adverse Social Risks are Common Among Families with Preterm Children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5970801"/>
            <a:ext cx="445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National Survey of Child Health- Maternal Child Health Bureau (CDC)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049" y="4592908"/>
            <a:ext cx="7951793" cy="13337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618" y="3948354"/>
            <a:ext cx="7943937" cy="3561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55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459" y="368726"/>
            <a:ext cx="8610600" cy="44447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Adverse Social Risks are Associated with Worse Outcomes Among Preterm Children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18558"/>
              </p:ext>
            </p:extLst>
          </p:nvPr>
        </p:nvGraphicFramePr>
        <p:xfrm>
          <a:off x="914400" y="1703847"/>
          <a:ext cx="7086601" cy="271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0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28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Developmental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Risk 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≥ 1 Concern)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</a:rPr>
                        <a:t>Child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</a:rPr>
                        <a:t> Health Status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Fair/Poor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Health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;)</a:t>
                      </a:r>
                      <a:endParaRPr lang="en-US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Post-neonatal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Hospitalizations 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≥ 1)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Adjusted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OR (95% CI)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Housing instability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 (0.83, 1.92)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 (0.83, 1.87)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 (1.09, 2.27)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insecurity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 (0.68, 1.70)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 (0.75, 1.81)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 (0.80, 1.78)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Household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food insecurity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 (0.73, 1.73)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 (1.07, 2.42)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 (0.88, 1.85)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70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Healthcare hardships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1.91 (1.28, 2.85)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 (0.97, 2.11)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1.27 (0.90, 1.79)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44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# of hardships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0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1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hardships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  2+ hardships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 (1.26, 3.17)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1.85 (1.18, 2.91)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1.35 (0.85, 2.13)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 (1.02, 2.49)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 (0.76, 1.66)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1.49 (1.00, 2.20)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7366" y="6289219"/>
            <a:ext cx="450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+mn-lt"/>
              </a:rPr>
              <a:t>Parker et al, </a:t>
            </a:r>
            <a:r>
              <a:rPr lang="en-US" sz="2000" i="1" dirty="0">
                <a:solidFill>
                  <a:prstClr val="black"/>
                </a:solidFill>
                <a:latin typeface="+mn-lt"/>
              </a:rPr>
              <a:t>Journal of Perinatology,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590424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Adjusted for site, maternal age, race/ethnicity, education, country of birth, marital status, any breastfeeding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459" y="5036838"/>
            <a:ext cx="708660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Higher odds of developmental risk, fair/poor health status and post-neonatal hospitalizations among households with 2+ hardships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0232" y="1232392"/>
            <a:ext cx="719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Childrens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HealthWatch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Data from 5 US Cities; 695 VLBW Children 0-3 years</a:t>
            </a:r>
          </a:p>
        </p:txBody>
      </p:sp>
    </p:spTree>
    <p:extLst>
      <p:ext uri="{BB962C8B-B14F-4D97-AF65-F5344CB8AC3E}">
        <p14:creationId xmlns:p14="http://schemas.microsoft.com/office/powerpoint/2010/main" val="1197811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94569"/>
            <a:ext cx="8469339" cy="3394472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/>
              <a:t>Many professional organizations endorse social risk screening and referral to community resources</a:t>
            </a:r>
          </a:p>
          <a:p>
            <a:pPr marL="814388" lvl="1" indent="-257175">
              <a:buFont typeface="Arial" panose="020B0604020202020204" pitchFamily="34" charset="0"/>
              <a:buChar char="•"/>
            </a:pPr>
            <a:r>
              <a:rPr lang="en-US" sz="2200" dirty="0"/>
              <a:t>National Academy of Medicine</a:t>
            </a:r>
          </a:p>
          <a:p>
            <a:pPr marL="814388" lvl="1" indent="-257175">
              <a:buFont typeface="Arial" panose="020B0604020202020204" pitchFamily="34" charset="0"/>
              <a:buChar char="•"/>
            </a:pPr>
            <a:r>
              <a:rPr lang="en-US" sz="2200" dirty="0"/>
              <a:t>Centers for Medicaid and Medicare Services</a:t>
            </a:r>
          </a:p>
          <a:p>
            <a:pPr marL="814388" lvl="1" indent="-25717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American Academy of Pediatrics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339" y="304800"/>
            <a:ext cx="87630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Addressing Social Risks in the Clinical Setting is a Priority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368" y="4419600"/>
            <a:ext cx="8610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  <a:latin typeface="Calibri"/>
              </a:rPr>
              <a:t>AAP Policy Statement 2016, 2021:  Poverty and Child Health in the US</a:t>
            </a:r>
          </a:p>
          <a:p>
            <a:pPr algn="ctr"/>
            <a:r>
              <a:rPr lang="en-US" sz="2200" i="1" u="sng" dirty="0">
                <a:solidFill>
                  <a:prstClr val="black"/>
                </a:solidFill>
                <a:latin typeface="Calibri"/>
              </a:rPr>
              <a:t>Recommendation</a:t>
            </a:r>
            <a:r>
              <a:rPr lang="en-US" sz="2200" i="1" dirty="0">
                <a:solidFill>
                  <a:prstClr val="black"/>
                </a:solidFill>
                <a:latin typeface="Calibri"/>
              </a:rPr>
              <a:t>: 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Screen and refer for SDH during patient encounters</a:t>
            </a:r>
          </a:p>
        </p:txBody>
      </p:sp>
    </p:spTree>
    <p:extLst>
      <p:ext uri="{BB962C8B-B14F-4D97-AF65-F5344CB8AC3E}">
        <p14:creationId xmlns:p14="http://schemas.microsoft.com/office/powerpoint/2010/main" val="3013789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04800"/>
            <a:ext cx="8763000" cy="514350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Summary of regulatory requirements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4350" y="177165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val="404559503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219636648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Commission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Centers for Medicare and Medicaid Services (CMS)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83726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medical record contains information about the patient’s health-related social needs (HRSNs)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a minimum, this includes: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Difficulty paying for prescriptions or medical bills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insecurity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insecurity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Interpersonal safety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for Social Drivers of Health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This measure assesses whether a hospital implements screening for all patients who are 18 years or older at time of admission for food insecurity, housing instability, transportation needs, utility difficulties and interpersonal safety.</a:t>
                      </a:r>
                    </a:p>
                    <a:p>
                      <a:endParaRPr lang="en-US" sz="14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report on this measure hospitals will provide: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number of patients admitted to the hospital who are 18 years or older at time of admission and who are screened for the five HRSNs; and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total number of patients who are admitted to the hospital who are 18 years or older at time of admission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79481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4DB708-6EAA-5F4A-B0C3-ADDDA5FBE651}"/>
              </a:ext>
            </a:extLst>
          </p:cNvPr>
          <p:cNvSpPr txBox="1"/>
          <p:nvPr/>
        </p:nvSpPr>
        <p:spPr>
          <a:xfrm>
            <a:off x="1581150" y="5715000"/>
            <a:ext cx="60960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CMS measures are optional for 2023 and </a:t>
            </a:r>
            <a:r>
              <a:rPr lang="en-US" dirty="0">
                <a:solidFill>
                  <a:srgbClr val="C00000"/>
                </a:solidFill>
              </a:rPr>
              <a:t>mandatory for 2024</a:t>
            </a:r>
          </a:p>
        </p:txBody>
      </p:sp>
    </p:spTree>
    <p:extLst>
      <p:ext uri="{BB962C8B-B14F-4D97-AF65-F5344CB8AC3E}">
        <p14:creationId xmlns:p14="http://schemas.microsoft.com/office/powerpoint/2010/main" val="394258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645" y="1199561"/>
            <a:ext cx="3518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Example of Social Risk Screener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“WE CARE”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646" y="3600451"/>
            <a:ext cx="3518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Garg, A, et al. Addressing social determinants of health at well child care visits: a cluster RCT; </a:t>
            </a:r>
            <a:r>
              <a:rPr lang="en-US" i="1" dirty="0">
                <a:solidFill>
                  <a:prstClr val="black"/>
                </a:solidFill>
              </a:rPr>
              <a:t>Pediatrics</a:t>
            </a:r>
            <a:r>
              <a:rPr lang="en-US" dirty="0">
                <a:solidFill>
                  <a:prstClr val="black"/>
                </a:solidFill>
              </a:rPr>
              <a:t> 2015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Increased receipt of resources by 15% in 3 months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962586"/>
            <a:ext cx="4076699" cy="5275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80594B-229F-21BC-DFC5-85066C622DDD}"/>
              </a:ext>
            </a:extLst>
          </p:cNvPr>
          <p:cNvSpPr txBox="1"/>
          <p:nvPr/>
        </p:nvSpPr>
        <p:spPr>
          <a:xfrm>
            <a:off x="180413" y="187556"/>
            <a:ext cx="87831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chemeClr val="accent5"/>
                </a:solidFill>
              </a:rPr>
              <a:t>Evidence for Social Risk Screening and Referral in Pediatric Settings</a:t>
            </a:r>
          </a:p>
        </p:txBody>
      </p:sp>
    </p:spTree>
    <p:extLst>
      <p:ext uri="{BB962C8B-B14F-4D97-AF65-F5344CB8AC3E}">
        <p14:creationId xmlns:p14="http://schemas.microsoft.com/office/powerpoint/2010/main" val="1965596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68" y="509772"/>
            <a:ext cx="8108467" cy="514350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chemeClr val="accent5"/>
                </a:solidFill>
              </a:rPr>
              <a:t>Standardized Social Risk Screening in U.S. NICUs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96216" y="6324600"/>
            <a:ext cx="6248400" cy="228600"/>
          </a:xfrm>
        </p:spPr>
        <p:txBody>
          <a:bodyPr>
            <a:noAutofit/>
          </a:bodyPr>
          <a:lstStyle/>
          <a:p>
            <a:r>
              <a:rPr lang="en-US" sz="1200" dirty="0"/>
              <a:t>Cordova-Ramos et al. National Prevalence of Social Determinants of Health Screening Among US NICUs. </a:t>
            </a:r>
            <a:r>
              <a:rPr lang="en-US" sz="1200" i="1" dirty="0"/>
              <a:t>Hospital Pediatrics </a:t>
            </a:r>
            <a:r>
              <a:rPr lang="en-US" sz="1200" dirty="0"/>
              <a:t>2022</a:t>
            </a:r>
          </a:p>
        </p:txBody>
      </p:sp>
      <p:sp>
        <p:nvSpPr>
          <p:cNvPr id="7" name="Google Shape;86;p6">
            <a:extLst>
              <a:ext uri="{FF2B5EF4-FFF2-40B4-BE49-F238E27FC236}">
                <a16:creationId xmlns:a16="http://schemas.microsoft.com/office/drawing/2014/main" id="{830FFBEB-DF35-E348-A4A3-CF600BFD318A}"/>
              </a:ext>
            </a:extLst>
          </p:cNvPr>
          <p:cNvSpPr txBox="1"/>
          <p:nvPr/>
        </p:nvSpPr>
        <p:spPr>
          <a:xfrm>
            <a:off x="196216" y="1386749"/>
            <a:ext cx="8598051" cy="60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national survey of level 2-4 NICUs across 5 U.S. regions (n=170 respondents)</a:t>
            </a:r>
          </a:p>
          <a:p>
            <a:pPr marL="9525" algn="ctr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6CA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23% 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standardized processes for social screening and referral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896B7B6-3986-B546-BB1E-BE50804C0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67326"/>
              </p:ext>
            </p:extLst>
          </p:nvPr>
        </p:nvGraphicFramePr>
        <p:xfrm>
          <a:off x="514349" y="2405631"/>
          <a:ext cx="7961783" cy="2537460"/>
        </p:xfrm>
        <a:graphic>
          <a:graphicData uri="http://schemas.openxmlformats.org/drawingml/2006/table">
            <a:tbl>
              <a:tblPr firstRow="1" bandRow="1"/>
              <a:tblGrid>
                <a:gridCol w="7961783">
                  <a:extLst>
                    <a:ext uri="{9D8B030D-6E8A-4147-A177-3AD203B41FA5}">
                      <a16:colId xmlns:a16="http://schemas.microsoft.com/office/drawing/2014/main" val="275773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Processes in NICUs with standardized screening &amp; referral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9368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 TYPE: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social screening tools were multi-domain. Most often tools developed by personnel in the unit (35%)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844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PROVIDER: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screening provider (all that apply): Social worker (92%),  Nurses (26%), Physician or APP (15%).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9875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 OF SCREENING: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the 1-2 weeks of admission (84%)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7073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 PROCEDURES: 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ocial work consultation (94%), referral to community resources (80%)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5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1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F195-1D0E-F44F-995A-8D23A9D1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C37F0-0317-9445-B285-6FFB6488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9"/>
            <a:ext cx="8362950" cy="4351338"/>
          </a:xfrm>
        </p:spPr>
        <p:txBody>
          <a:bodyPr/>
          <a:lstStyle/>
          <a:p>
            <a:r>
              <a:rPr lang="en-US" dirty="0"/>
              <a:t>Sleep practices among preterm infants</a:t>
            </a:r>
          </a:p>
          <a:p>
            <a:r>
              <a:rPr lang="en-US" dirty="0"/>
              <a:t>Addressing social determinants of health in the NICU</a:t>
            </a:r>
          </a:p>
          <a:p>
            <a:r>
              <a:rPr lang="en-US" dirty="0"/>
              <a:t>AAP Discharge Videos- Example safe sleep!</a:t>
            </a:r>
          </a:p>
        </p:txBody>
      </p:sp>
    </p:spTree>
    <p:extLst>
      <p:ext uri="{BB962C8B-B14F-4D97-AF65-F5344CB8AC3E}">
        <p14:creationId xmlns:p14="http://schemas.microsoft.com/office/powerpoint/2010/main" val="2918561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524" y="1554362"/>
            <a:ext cx="8672660" cy="3394472"/>
          </a:xfrm>
        </p:spPr>
        <p:txBody>
          <a:bodyPr>
            <a:normAutofit/>
          </a:bodyPr>
          <a:lstStyle/>
          <a:p>
            <a:r>
              <a:rPr lang="en-US" sz="2000" u="sng" dirty="0"/>
              <a:t>Aim:</a:t>
            </a:r>
            <a:r>
              <a:rPr lang="en-US" sz="2000" dirty="0"/>
              <a:t> Increase standardized social determinants of health screening of eligible NICU families using the THRIVE tool from 0% to 60% by December 31, 2021.</a:t>
            </a:r>
          </a:p>
          <a:p>
            <a:endParaRPr lang="en-US" sz="1000" dirty="0"/>
          </a:p>
          <a:p>
            <a:r>
              <a:rPr lang="en-US" sz="2000" u="sng" dirty="0"/>
              <a:t>Eligible families:</a:t>
            </a:r>
            <a:r>
              <a:rPr lang="en-US" sz="2000" dirty="0"/>
              <a:t> Predicted or actual NICU stay 7+ days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729" y="541936"/>
            <a:ext cx="809625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1" dirty="0">
                <a:solidFill>
                  <a:schemeClr val="accent5"/>
                </a:solidFill>
              </a:rPr>
              <a:t>PNQIN Family Engagement Project: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Boston Medical Center Implementation of Social Risk Screening and Referral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54524" y="3276600"/>
            <a:ext cx="8776355" cy="24003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508CA4"/>
              </a:buClr>
              <a:buSzPct val="80000"/>
              <a:buFont typeface="Wingdings" panose="05000000000000000000" pitchFamily="2" charset="2"/>
              <a:buNone/>
              <a:defRPr sz="2400" kern="1200" baseline="0">
                <a:solidFill>
                  <a:srgbClr val="37373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37373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551"/>
              </a:buClr>
              <a:buFont typeface="Wingdings" panose="05000000000000000000" pitchFamily="2" charset="2"/>
              <a:buChar char="§"/>
              <a:defRPr sz="1700" kern="1200" baseline="0">
                <a:solidFill>
                  <a:srgbClr val="37373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08CA4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rgbClr val="37373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559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rgbClr val="37373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Setting: Boston Medical Center </a:t>
            </a:r>
          </a:p>
          <a:p>
            <a:pPr lvl="1"/>
            <a:r>
              <a:rPr lang="en-US" dirty="0"/>
              <a:t>Level 3 NICU, academic, urban, safety net hospital.</a:t>
            </a:r>
          </a:p>
          <a:p>
            <a:pPr lvl="1"/>
            <a:r>
              <a:rPr lang="en-US" dirty="0"/>
              <a:t>~2800 annual births, 22 NICU beds</a:t>
            </a:r>
          </a:p>
          <a:p>
            <a:pPr lvl="1"/>
            <a:r>
              <a:rPr lang="en-US" dirty="0"/>
              <a:t>~80% public insurance, ~50% non-Hispanic Black, ~25% Hispanic, ~15% non-Hispanic White</a:t>
            </a:r>
          </a:p>
          <a:p>
            <a:pPr lvl="1"/>
            <a:r>
              <a:rPr lang="en-US" dirty="0"/>
              <a:t>1.0 FTE social work coverage for the NICU, labor and delivery and post-partum area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3E2C5-EDBF-C750-BC43-261256695989}"/>
              </a:ext>
            </a:extLst>
          </p:cNvPr>
          <p:cNvSpPr txBox="1"/>
          <p:nvPr/>
        </p:nvSpPr>
        <p:spPr>
          <a:xfrm>
            <a:off x="4191000" y="6327376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Cordova Ramos et al. </a:t>
            </a:r>
            <a:r>
              <a:rPr lang="en-US" i="1" dirty="0"/>
              <a:t>Pediatrics</a:t>
            </a:r>
            <a:r>
              <a:rPr lang="en-US" dirty="0"/>
              <a:t>, 2023</a:t>
            </a:r>
          </a:p>
        </p:txBody>
      </p:sp>
      <p:pic>
        <p:nvPicPr>
          <p:cNvPr id="6" name="Picture 2" descr="File:Boston Medical Center logo.svg - Wikipedia">
            <a:extLst>
              <a:ext uri="{FF2B5EF4-FFF2-40B4-BE49-F238E27FC236}">
                <a16:creationId xmlns:a16="http://schemas.microsoft.com/office/drawing/2014/main" id="{24E6FD8E-B3C2-3455-E41E-9AD34CB5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5829300"/>
            <a:ext cx="1905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28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447800"/>
            <a:ext cx="8763000" cy="452596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Chose and adapted a social risk screening tool and embedded into the EMR</a:t>
            </a:r>
          </a:p>
          <a:p>
            <a:pPr marL="342900" indent="-342900">
              <a:buAutoNum type="arabicPeriod"/>
            </a:pPr>
            <a:r>
              <a:rPr lang="en-US" sz="2800" dirty="0"/>
              <a:t>Developed and maintained a community resource guide</a:t>
            </a:r>
          </a:p>
          <a:p>
            <a:pPr marL="342900" indent="-342900">
              <a:buAutoNum type="arabicPeriod"/>
            </a:pPr>
            <a:r>
              <a:rPr lang="en-US" sz="2800" dirty="0"/>
              <a:t>Implemented a social screening and referral system into NICU work flow using plan-do-study-act cycles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Summary of Steps</a:t>
            </a:r>
          </a:p>
        </p:txBody>
      </p:sp>
    </p:spTree>
    <p:extLst>
      <p:ext uri="{BB962C8B-B14F-4D97-AF65-F5344CB8AC3E}">
        <p14:creationId xmlns:p14="http://schemas.microsoft.com/office/powerpoint/2010/main" val="1533676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92525-61CE-4C4C-A645-686D37B218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61" y="996745"/>
            <a:ext cx="4798583" cy="3486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61EA5-00C5-4D4C-AD90-567DCFF21E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161" y="4499668"/>
            <a:ext cx="4813622" cy="1189884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FDD71190-0A19-3E47-86C2-77A942A1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603307" cy="51435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Step 1:  THRIVE SDH Screener </a:t>
            </a:r>
          </a:p>
        </p:txBody>
      </p:sp>
    </p:spTree>
    <p:extLst>
      <p:ext uri="{BB962C8B-B14F-4D97-AF65-F5344CB8AC3E}">
        <p14:creationId xmlns:p14="http://schemas.microsoft.com/office/powerpoint/2010/main" val="1614366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FDD71190-0A19-3E47-86C2-77A942A1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101263" cy="51488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Adaptations to THRIVE SDH Screener Examples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6A0F89-2E8A-92C6-2833-53A996C1B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71919"/>
              </p:ext>
            </p:extLst>
          </p:nvPr>
        </p:nvGraphicFramePr>
        <p:xfrm>
          <a:off x="1600200" y="1336346"/>
          <a:ext cx="66294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2653">
                  <a:extLst>
                    <a:ext uri="{9D8B030D-6E8A-4147-A177-3AD203B41FA5}">
                      <a16:colId xmlns:a16="http://schemas.microsoft.com/office/drawing/2014/main" val="373361564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77186829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trouble getting transportation for medical appointments?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649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FC2E95-9834-B598-90A3-75C93631C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001328"/>
              </p:ext>
            </p:extLst>
          </p:nvPr>
        </p:nvGraphicFramePr>
        <p:xfrm>
          <a:off x="1548063" y="2304753"/>
          <a:ext cx="66294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2653">
                  <a:extLst>
                    <a:ext uri="{9D8B030D-6E8A-4147-A177-3AD203B41FA5}">
                      <a16:colId xmlns:a16="http://schemas.microsoft.com/office/drawing/2014/main" val="373361564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771868295"/>
                    </a:ext>
                  </a:extLst>
                </a:gridCol>
              </a:tblGrid>
              <a:tr h="819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need support getting transportation to or from the NICU? (Examples: paying for parking, getting a taxi ride, shuttle services)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64975"/>
                  </a:ext>
                </a:extLst>
              </a:tr>
            </a:tbl>
          </a:graphicData>
        </a:graphic>
      </p:graphicFrame>
      <p:sp>
        <p:nvSpPr>
          <p:cNvPr id="6" name="Curved Right Arrow 5">
            <a:extLst>
              <a:ext uri="{FF2B5EF4-FFF2-40B4-BE49-F238E27FC236}">
                <a16:creationId xmlns:a16="http://schemas.microsoft.com/office/drawing/2014/main" id="{309C5232-B98E-E4A6-DDBA-98907A0D6D9F}"/>
              </a:ext>
            </a:extLst>
          </p:cNvPr>
          <p:cNvSpPr/>
          <p:nvPr/>
        </p:nvSpPr>
        <p:spPr>
          <a:xfrm>
            <a:off x="356937" y="1524000"/>
            <a:ext cx="786063" cy="13716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58C177-07B4-8871-26B7-56E0FCA25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10325"/>
              </p:ext>
            </p:extLst>
          </p:nvPr>
        </p:nvGraphicFramePr>
        <p:xfrm>
          <a:off x="1548063" y="3991659"/>
          <a:ext cx="66294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2653">
                  <a:extLst>
                    <a:ext uri="{9D8B030D-6E8A-4147-A177-3AD203B41FA5}">
                      <a16:colId xmlns:a16="http://schemas.microsoft.com/office/drawing/2014/main" val="373361564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771868295"/>
                    </a:ext>
                  </a:extLst>
                </a:gridCol>
              </a:tblGrid>
              <a:tr h="427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you interested in more education?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649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84A0DF-BA8F-36BC-2C08-6E9D43C10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05001"/>
              </p:ext>
            </p:extLst>
          </p:nvPr>
        </p:nvGraphicFramePr>
        <p:xfrm>
          <a:off x="1548063" y="4947045"/>
          <a:ext cx="6681537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6557">
                  <a:extLst>
                    <a:ext uri="{9D8B030D-6E8A-4147-A177-3AD203B41FA5}">
                      <a16:colId xmlns:a16="http://schemas.microsoft.com/office/drawing/2014/main" val="373361564"/>
                    </a:ext>
                  </a:extLst>
                </a:gridCol>
                <a:gridCol w="1054980">
                  <a:extLst>
                    <a:ext uri="{9D8B030D-6E8A-4147-A177-3AD203B41FA5}">
                      <a16:colId xmlns:a16="http://schemas.microsoft.com/office/drawing/2014/main" val="3771868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need support getting more education for you or anyone in your house? (Examples: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obtaining GED, English as second language classes)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764975"/>
                  </a:ext>
                </a:extLst>
              </a:tr>
            </a:tbl>
          </a:graphicData>
        </a:graphic>
      </p:graphicFrame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B034DC54-FDB4-ED86-89E6-6E5032C355B1}"/>
              </a:ext>
            </a:extLst>
          </p:cNvPr>
          <p:cNvSpPr/>
          <p:nvPr/>
        </p:nvSpPr>
        <p:spPr>
          <a:xfrm>
            <a:off x="356937" y="4067938"/>
            <a:ext cx="786063" cy="13716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44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9937E-756B-5F44-8E11-22FDA04753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066800"/>
            <a:ext cx="7821154" cy="4176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5AE653-C1E9-8942-856A-03A0917AF67E}"/>
              </a:ext>
            </a:extLst>
          </p:cNvPr>
          <p:cNvSpPr/>
          <p:nvPr/>
        </p:nvSpPr>
        <p:spPr>
          <a:xfrm>
            <a:off x="685800" y="1905000"/>
            <a:ext cx="800100" cy="4000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985BB-6B4B-FE4F-8339-0D789E40BE3E}"/>
              </a:ext>
            </a:extLst>
          </p:cNvPr>
          <p:cNvSpPr/>
          <p:nvPr/>
        </p:nvSpPr>
        <p:spPr>
          <a:xfrm>
            <a:off x="1723524" y="1714500"/>
            <a:ext cx="800100" cy="57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0BB82340-E2AB-D155-E974-1937403A5231}"/>
              </a:ext>
            </a:extLst>
          </p:cNvPr>
          <p:cNvSpPr txBox="1">
            <a:spLocks/>
          </p:cNvSpPr>
          <p:nvPr/>
        </p:nvSpPr>
        <p:spPr>
          <a:xfrm>
            <a:off x="469545" y="304800"/>
            <a:ext cx="8101263" cy="514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dirty="0">
                <a:solidFill>
                  <a:schemeClr val="accent5"/>
                </a:solidFill>
              </a:rPr>
              <a:t>Integration into EMR</a:t>
            </a:r>
          </a:p>
        </p:txBody>
      </p:sp>
    </p:spTree>
    <p:extLst>
      <p:ext uri="{BB962C8B-B14F-4D97-AF65-F5344CB8AC3E}">
        <p14:creationId xmlns:p14="http://schemas.microsoft.com/office/powerpoint/2010/main" val="1278819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85800"/>
            <a:ext cx="8329037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64812"/>
            <a:ext cx="4557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Step 2. Resource Guide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400800"/>
            <a:ext cx="322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Translated into 5-6 languages</a:t>
            </a:r>
          </a:p>
        </p:txBody>
      </p:sp>
    </p:spTree>
    <p:extLst>
      <p:ext uri="{BB962C8B-B14F-4D97-AF65-F5344CB8AC3E}">
        <p14:creationId xmlns:p14="http://schemas.microsoft.com/office/powerpoint/2010/main" val="406731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032" y="897493"/>
            <a:ext cx="8763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Step 3.  Integrate SDH Screening and Referral into NICU Work Flow</a:t>
            </a:r>
            <a:br>
              <a:rPr lang="en-US" dirty="0"/>
            </a:br>
            <a:br>
              <a:rPr lang="en-US" sz="3000" b="1" dirty="0"/>
            </a:b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5D25E-FBE5-E740-911E-EBAABCE64D8A}"/>
              </a:ext>
            </a:extLst>
          </p:cNvPr>
          <p:cNvSpPr txBox="1"/>
          <p:nvPr/>
        </p:nvSpPr>
        <p:spPr>
          <a:xfrm>
            <a:off x="175869" y="1668544"/>
            <a:ext cx="2623892" cy="42934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libri"/>
              </a:rPr>
              <a:t>Step 1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Parent/caregiver eligibility: expected or actual infant LOS 7+ days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“Appropriate” time to  perform screener within 10 days of admission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4C30D-11E8-B14E-84A6-04CF98E74D87}"/>
              </a:ext>
            </a:extLst>
          </p:cNvPr>
          <p:cNvSpPr txBox="1"/>
          <p:nvPr/>
        </p:nvSpPr>
        <p:spPr>
          <a:xfrm>
            <a:off x="175032" y="2133599"/>
            <a:ext cx="26204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Calibri"/>
              </a:rPr>
              <a:t>Determination of eligibility and timing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DAD2CB-C7BC-1847-B3A4-6ED5A148F004}"/>
              </a:ext>
            </a:extLst>
          </p:cNvPr>
          <p:cNvSpPr txBox="1"/>
          <p:nvPr/>
        </p:nvSpPr>
        <p:spPr>
          <a:xfrm>
            <a:off x="3291646" y="1668544"/>
            <a:ext cx="2658653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libri"/>
              </a:rPr>
              <a:t>Step 2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Introduction of screener, explanation of why, assurance of confidentiality, option to decline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Questions are verbally asked in structured conversation format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Screener records answers in EPIC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AA89B8-1CE0-6642-B2EC-465AE3B60C7A}"/>
              </a:ext>
            </a:extLst>
          </p:cNvPr>
          <p:cNvSpPr txBox="1"/>
          <p:nvPr/>
        </p:nvSpPr>
        <p:spPr>
          <a:xfrm>
            <a:off x="3292482" y="2272099"/>
            <a:ext cx="26586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Calibri"/>
              </a:rPr>
              <a:t>Perform THRIVE screening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294365-94CC-FA4C-B81A-2C8D08501AB2}"/>
              </a:ext>
            </a:extLst>
          </p:cNvPr>
          <p:cNvSpPr txBox="1"/>
          <p:nvPr/>
        </p:nvSpPr>
        <p:spPr>
          <a:xfrm>
            <a:off x="6396332" y="1747168"/>
            <a:ext cx="2442868" cy="4224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libri"/>
              </a:rPr>
              <a:t>Step 3</a:t>
            </a:r>
          </a:p>
          <a:p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endParaRPr lang="en-US" sz="10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Families who screen positive and request assistance receive resource guide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SW paged for immediate needs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Weekly discussion of screening findings in SW rounds (Tuesdays)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72E291-AF96-7241-BB01-80370F50CBA2}"/>
              </a:ext>
            </a:extLst>
          </p:cNvPr>
          <p:cNvSpPr txBox="1"/>
          <p:nvPr/>
        </p:nvSpPr>
        <p:spPr>
          <a:xfrm>
            <a:off x="6400801" y="2133600"/>
            <a:ext cx="243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/>
              </a:rPr>
              <a:t>Provide resource guide and discuss with SW</a:t>
            </a:r>
          </a:p>
        </p:txBody>
      </p:sp>
    </p:spTree>
    <p:extLst>
      <p:ext uri="{BB962C8B-B14F-4D97-AF65-F5344CB8AC3E}">
        <p14:creationId xmlns:p14="http://schemas.microsoft.com/office/powerpoint/2010/main" val="1691997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590A011-03E3-A441-A81E-59EE113D64A2}"/>
              </a:ext>
            </a:extLst>
          </p:cNvPr>
          <p:cNvSpPr txBox="1">
            <a:spLocks/>
          </p:cNvSpPr>
          <p:nvPr/>
        </p:nvSpPr>
        <p:spPr>
          <a:xfrm>
            <a:off x="114299" y="304800"/>
            <a:ext cx="8915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/>
                </a:solidFill>
              </a:rPr>
              <a:t>Results: Social Risk Screening Among Eligible NICU Families at BMC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299" y="5410200"/>
            <a:ext cx="81534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PDSAs focused on increasing nursing staff training to conduct screeners and optimizing resource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 difference in screening by parental race/ethnicity or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No family declined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8E1FECA-1B12-B7CE-9DDD-FD7CFF89E6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447800"/>
            <a:ext cx="6319018" cy="37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9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B1B0C36-D839-2B3F-AAF0-AECB97C0A1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752600"/>
            <a:ext cx="6926010" cy="4038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5751743-5E3C-EB71-5441-BA303782B6A8}"/>
              </a:ext>
            </a:extLst>
          </p:cNvPr>
          <p:cNvSpPr txBox="1">
            <a:spLocks/>
          </p:cNvSpPr>
          <p:nvPr/>
        </p:nvSpPr>
        <p:spPr>
          <a:xfrm>
            <a:off x="762000" y="457200"/>
            <a:ext cx="80010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/>
                </a:solidFill>
              </a:rPr>
              <a:t>Connection with Resources</a:t>
            </a:r>
          </a:p>
        </p:txBody>
      </p:sp>
    </p:spTree>
    <p:extLst>
      <p:ext uri="{BB962C8B-B14F-4D97-AF65-F5344CB8AC3E}">
        <p14:creationId xmlns:p14="http://schemas.microsoft.com/office/powerpoint/2010/main" val="1016909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97642E-324A-C547-B90B-D84FEFB76529}"/>
              </a:ext>
            </a:extLst>
          </p:cNvPr>
          <p:cNvSpPr txBox="1">
            <a:spLocks/>
          </p:cNvSpPr>
          <p:nvPr/>
        </p:nvSpPr>
        <p:spPr>
          <a:xfrm>
            <a:off x="228600" y="396240"/>
            <a:ext cx="8686800" cy="5143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/>
                </a:solidFill>
              </a:rPr>
              <a:t>Social Risks Identified and Desired Assistance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CA802-4C27-FC24-125A-3782C35F416D}"/>
              </a:ext>
            </a:extLst>
          </p:cNvPr>
          <p:cNvSpPr txBox="1"/>
          <p:nvPr/>
        </p:nvSpPr>
        <p:spPr>
          <a:xfrm>
            <a:off x="3200400" y="5438884"/>
            <a:ext cx="324319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84% of families with 1+ need</a:t>
            </a:r>
          </a:p>
          <a:p>
            <a:r>
              <a:rPr lang="en-US" dirty="0"/>
              <a:t>64% of families with 2+ needs</a:t>
            </a:r>
          </a:p>
        </p:txBody>
      </p:sp>
      <p:pic>
        <p:nvPicPr>
          <p:cNvPr id="3" name="New picture">
            <a:extLst>
              <a:ext uri="{FF2B5EF4-FFF2-40B4-BE49-F238E27FC236}">
                <a16:creationId xmlns:a16="http://schemas.microsoft.com/office/drawing/2014/main" id="{032E7700-3F69-B664-844A-EF2465A464D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733" y="1600200"/>
            <a:ext cx="6696534" cy="3133834"/>
          </a:xfrm>
          <a:prstGeom prst="rect">
            <a:avLst/>
          </a:prstGeom>
          <a:noFill/>
          <a:ln w="15875" cap="flat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9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EA1F8C-E1C2-45DF-B951-25364CC47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556" y="3167460"/>
            <a:ext cx="5090444" cy="283329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3BCEAB8-B8E6-4BF9-85D0-2B071484DE4D}"/>
              </a:ext>
            </a:extLst>
          </p:cNvPr>
          <p:cNvSpPr txBox="1">
            <a:spLocks/>
          </p:cNvSpPr>
          <p:nvPr/>
        </p:nvSpPr>
        <p:spPr>
          <a:xfrm>
            <a:off x="672738" y="1359388"/>
            <a:ext cx="7994468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Study of Attitudes and Factors Effecting </a:t>
            </a:r>
            <a:r>
              <a:rPr lang="en-US" sz="3600" b="1" dirty="0" err="1">
                <a:latin typeface="+mn-lt"/>
              </a:rPr>
              <a:t>PREterm</a:t>
            </a:r>
            <a:r>
              <a:rPr lang="en-US" sz="3600" b="1" dirty="0">
                <a:latin typeface="+mn-lt"/>
              </a:rPr>
              <a:t> infant care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0E2481-3842-4BC7-A2A8-3B6B02F7CD1F}"/>
              </a:ext>
            </a:extLst>
          </p:cNvPr>
          <p:cNvSpPr txBox="1"/>
          <p:nvPr/>
        </p:nvSpPr>
        <p:spPr>
          <a:xfrm>
            <a:off x="610058" y="3707913"/>
            <a:ext cx="3997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NICHD 1R01HD095060</a:t>
            </a:r>
          </a:p>
          <a:p>
            <a:r>
              <a:rPr lang="en-US" dirty="0"/>
              <a:t>PIs: Margaret Parker/ </a:t>
            </a:r>
            <a:r>
              <a:rPr lang="en-US" dirty="0" err="1"/>
              <a:t>Sunah</a:t>
            </a:r>
            <a:r>
              <a:rPr lang="en-US" dirty="0"/>
              <a:t> Hwang</a:t>
            </a:r>
          </a:p>
          <a:p>
            <a:r>
              <a:rPr lang="en-US" dirty="0"/>
              <a:t>2018-2024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2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F7F9-1D4E-0163-2F74-DDFC7CC7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81000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PNQIN SDOH NICU QI Collaborative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C4D1823-CF5C-15FB-4778-3E3D6421CFAA}"/>
              </a:ext>
            </a:extLst>
          </p:cNvPr>
          <p:cNvSpPr txBox="1">
            <a:spLocks/>
          </p:cNvSpPr>
          <p:nvPr/>
        </p:nvSpPr>
        <p:spPr>
          <a:xfrm>
            <a:off x="571500" y="1943559"/>
            <a:ext cx="7943850" cy="514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Perinatal Quality Collaborative CDC grant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2022-September 2027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Year 1: Oct 2022-Sept 2023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Safety-net NICUs in MA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Co-Leads: Meg Parker and Gaby Cordova Ramos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7964F-9121-C83F-CC00-8FDDB954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715667"/>
            <a:ext cx="2826819" cy="1740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85D9BD-E5C4-B1AA-3F56-8C29C1DAE8F3}"/>
              </a:ext>
            </a:extLst>
          </p:cNvPr>
          <p:cNvSpPr txBox="1"/>
          <p:nvPr/>
        </p:nvSpPr>
        <p:spPr>
          <a:xfrm>
            <a:off x="152400" y="6445015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 Perinatal Quality Collaborative grant (PI Diop)</a:t>
            </a:r>
          </a:p>
        </p:txBody>
      </p:sp>
    </p:spTree>
    <p:extLst>
      <p:ext uri="{BB962C8B-B14F-4D97-AF65-F5344CB8AC3E}">
        <p14:creationId xmlns:p14="http://schemas.microsoft.com/office/powerpoint/2010/main" val="2542906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 Color Massachusetts Map with Counties, Capitals, and Major Citie">
            <a:extLst>
              <a:ext uri="{FF2B5EF4-FFF2-40B4-BE49-F238E27FC236}">
                <a16:creationId xmlns:a16="http://schemas.microsoft.com/office/drawing/2014/main" id="{15225AC1-A0CA-873C-4504-9FF988B8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19257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04648-2AA1-C1EF-44AD-9E6853FB5D5E}"/>
              </a:ext>
            </a:extLst>
          </p:cNvPr>
          <p:cNvSpPr txBox="1"/>
          <p:nvPr/>
        </p:nvSpPr>
        <p:spPr>
          <a:xfrm>
            <a:off x="381000" y="1060916"/>
            <a:ext cx="24192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Baystate Medical Center</a:t>
            </a:r>
          </a:p>
          <a:p>
            <a:pPr algn="ctr"/>
            <a:r>
              <a:rPr lang="en-US" sz="1600" dirty="0"/>
              <a:t>Level 3, Springfield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E3F65-D517-1F91-F20F-E904F8899E27}"/>
              </a:ext>
            </a:extLst>
          </p:cNvPr>
          <p:cNvSpPr txBox="1"/>
          <p:nvPr/>
        </p:nvSpPr>
        <p:spPr>
          <a:xfrm>
            <a:off x="6364593" y="1492106"/>
            <a:ext cx="22589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Boston Medical Center</a:t>
            </a:r>
          </a:p>
          <a:p>
            <a:pPr algn="ctr"/>
            <a:r>
              <a:rPr lang="en-US" sz="1600" dirty="0"/>
              <a:t>Level 3, Boston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0C66F-D642-F825-5D43-E031955EFC6C}"/>
              </a:ext>
            </a:extLst>
          </p:cNvPr>
          <p:cNvSpPr txBox="1"/>
          <p:nvPr/>
        </p:nvSpPr>
        <p:spPr>
          <a:xfrm>
            <a:off x="4191000" y="400844"/>
            <a:ext cx="23471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Lowell General Hospital</a:t>
            </a:r>
          </a:p>
          <a:p>
            <a:pPr algn="ctr"/>
            <a:r>
              <a:rPr lang="en-US" sz="1600" dirty="0"/>
              <a:t>Level 3, Lowell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BED05-61D7-3018-B6C9-8D352B9BAB14}"/>
              </a:ext>
            </a:extLst>
          </p:cNvPr>
          <p:cNvSpPr txBox="1"/>
          <p:nvPr/>
        </p:nvSpPr>
        <p:spPr>
          <a:xfrm>
            <a:off x="2800252" y="4343400"/>
            <a:ext cx="22589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UMass Medical Center</a:t>
            </a:r>
          </a:p>
          <a:p>
            <a:pPr algn="ctr"/>
            <a:r>
              <a:rPr lang="en-US" sz="1600" dirty="0"/>
              <a:t>Level 3, Worcester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2A1A2-BC00-86AA-CE51-5737F8101636}"/>
              </a:ext>
            </a:extLst>
          </p:cNvPr>
          <p:cNvSpPr txBox="1"/>
          <p:nvPr/>
        </p:nvSpPr>
        <p:spPr>
          <a:xfrm>
            <a:off x="6172200" y="3403470"/>
            <a:ext cx="207018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Tufts Medical Center</a:t>
            </a:r>
          </a:p>
          <a:p>
            <a:pPr algn="ctr"/>
            <a:r>
              <a:rPr lang="en-US" sz="1600" dirty="0"/>
              <a:t>Level 3, Boston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7EEEC5-EE1C-6F76-4762-466BEEDCEB35}"/>
              </a:ext>
            </a:extLst>
          </p:cNvPr>
          <p:cNvCxnSpPr>
            <a:cxnSpLocks/>
          </p:cNvCxnSpPr>
          <p:nvPr/>
        </p:nvCxnSpPr>
        <p:spPr>
          <a:xfrm>
            <a:off x="1524000" y="1651574"/>
            <a:ext cx="1135617" cy="177742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1EF5CC-DB2D-070D-5770-233DAB7B11FB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257800" y="985619"/>
            <a:ext cx="106759" cy="109126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340F34-5381-2327-4E22-251113B91DA8}"/>
              </a:ext>
            </a:extLst>
          </p:cNvPr>
          <p:cNvCxnSpPr>
            <a:cxnSpLocks/>
          </p:cNvCxnSpPr>
          <p:nvPr/>
        </p:nvCxnSpPr>
        <p:spPr>
          <a:xfrm flipH="1">
            <a:off x="5715000" y="1828800"/>
            <a:ext cx="915491" cy="108028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EFCF28-A095-13CE-6BC7-F4627DB1F356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2819400"/>
            <a:ext cx="481914" cy="77866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E9627E-BA0A-1D41-64DE-D9DEDBA7FB5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929729" y="3124200"/>
            <a:ext cx="261271" cy="12192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F61EDF-9B61-9D47-E299-03D96732A87E}"/>
              </a:ext>
            </a:extLst>
          </p:cNvPr>
          <p:cNvSpPr txBox="1"/>
          <p:nvPr/>
        </p:nvSpPr>
        <p:spPr>
          <a:xfrm>
            <a:off x="304800" y="227024"/>
            <a:ext cx="334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 Cohort: 9/30/22-9/29/23</a:t>
            </a:r>
          </a:p>
        </p:txBody>
      </p:sp>
    </p:spTree>
    <p:extLst>
      <p:ext uri="{BB962C8B-B14F-4D97-AF65-F5344CB8AC3E}">
        <p14:creationId xmlns:p14="http://schemas.microsoft.com/office/powerpoint/2010/main" val="2190751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5F6E-22B3-D1B8-E39B-356094E8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Same General Steps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C0D2C65-7D01-8E52-5D0F-E48FE668AD40}"/>
              </a:ext>
            </a:extLst>
          </p:cNvPr>
          <p:cNvSpPr txBox="1">
            <a:spLocks/>
          </p:cNvSpPr>
          <p:nvPr/>
        </p:nvSpPr>
        <p:spPr>
          <a:xfrm>
            <a:off x="228600" y="1678702"/>
            <a:ext cx="8763000" cy="2957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US" sz="2400" dirty="0"/>
              <a:t>Chose and adapt a social risk screening tool and embed into EMR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US" sz="2400" dirty="0"/>
              <a:t>Develop and maintain a community resource guide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US" sz="2400" dirty="0"/>
              <a:t>Implemented a social screening and referral system into NICU work flow using plan-do-study-act cycles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3A4CD-38BD-C015-5B45-7C53FDCF65E2}"/>
              </a:ext>
            </a:extLst>
          </p:cNvPr>
          <p:cNvSpPr txBox="1"/>
          <p:nvPr/>
        </p:nvSpPr>
        <p:spPr>
          <a:xfrm>
            <a:off x="380342" y="3733800"/>
            <a:ext cx="8306457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Findings Year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sites chose to implement using an interview format as part of the routine social work assessment at the beginning of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the resource guide “wasn’t too big of a lift”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into EMR really hard for 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buy-in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** We were able to give teams some funds to support their efforts for first time in PNQIN history!!!</a:t>
            </a:r>
          </a:p>
          <a:p>
            <a:r>
              <a:rPr lang="en-US" dirty="0"/>
              <a:t>** ”Smaller cohort” design really worked well</a:t>
            </a:r>
          </a:p>
        </p:txBody>
      </p:sp>
    </p:spTree>
    <p:extLst>
      <p:ext uri="{BB962C8B-B14F-4D97-AF65-F5344CB8AC3E}">
        <p14:creationId xmlns:p14="http://schemas.microsoft.com/office/powerpoint/2010/main" val="2840910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5C82-FCAE-E2FC-686A-582CBFDA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9828"/>
            <a:ext cx="8286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5"/>
                </a:solidFill>
              </a:rPr>
              <a:t>Percent of Eligible Families with SDOH Screening and Referral Among 5 Safety-Net NICUs in MA; 01/2023-03/2024; n = 1369</a:t>
            </a:r>
          </a:p>
        </p:txBody>
      </p:sp>
      <p:pic>
        <p:nvPicPr>
          <p:cNvPr id="3" name="Picture 2" descr="The SGPlot Procedure">
            <a:extLst>
              <a:ext uri="{FF2B5EF4-FFF2-40B4-BE49-F238E27FC236}">
                <a16:creationId xmlns:a16="http://schemas.microsoft.com/office/drawing/2014/main" id="{95ADAD53-E823-C2E1-8BC0-4D9BAB1A9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55391"/>
            <a:ext cx="6718300" cy="503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79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E478-73B5-BA68-5472-824ED00C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65126"/>
            <a:ext cx="88392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Percent of Eligible Families with SDOH Screening and Referral </a:t>
            </a:r>
            <a:r>
              <a:rPr lang="en-US" sz="2800" dirty="0">
                <a:solidFill>
                  <a:srgbClr val="FF0000"/>
                </a:solidFill>
              </a:rPr>
              <a:t>Documented in the Discharge Summary </a:t>
            </a:r>
            <a:r>
              <a:rPr lang="en-US" sz="2800" dirty="0">
                <a:solidFill>
                  <a:schemeClr val="accent5"/>
                </a:solidFill>
              </a:rPr>
              <a:t>Among 5 Safety-Net NICUs in MA; 01/23-3/24; n = 1369</a:t>
            </a:r>
          </a:p>
        </p:txBody>
      </p:sp>
      <p:pic>
        <p:nvPicPr>
          <p:cNvPr id="3" name="Picture 2" descr="The SGPlot Procedure">
            <a:extLst>
              <a:ext uri="{FF2B5EF4-FFF2-40B4-BE49-F238E27FC236}">
                <a16:creationId xmlns:a16="http://schemas.microsoft.com/office/drawing/2014/main" id="{649F7C9E-98FA-3007-D296-5677C092D1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919788" cy="4439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181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8D350B4-0ABE-67B5-D750-E5F0F4479F54}"/>
              </a:ext>
            </a:extLst>
          </p:cNvPr>
          <p:cNvGraphicFramePr>
            <a:graphicFrameLocks/>
          </p:cNvGraphicFramePr>
          <p:nvPr/>
        </p:nvGraphicFramePr>
        <p:xfrm>
          <a:off x="1301931" y="1093741"/>
          <a:ext cx="6540137" cy="496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504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1CF6-EDDB-458F-4979-E06E988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6"/>
            <a:ext cx="85344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What has emerged at the local level?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E24D6-13D8-C984-26EE-B5782ACCEE51}"/>
              </a:ext>
            </a:extLst>
          </p:cNvPr>
          <p:cNvSpPr txBox="1">
            <a:spLocks/>
          </p:cNvSpPr>
          <p:nvPr/>
        </p:nvSpPr>
        <p:spPr>
          <a:xfrm>
            <a:off x="600075" y="2362200"/>
            <a:ext cx="7943850" cy="514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620BF8-02BF-E8A2-349C-DFCED1B0BFCD}"/>
              </a:ext>
            </a:extLst>
          </p:cNvPr>
          <p:cNvSpPr txBox="1">
            <a:spLocks/>
          </p:cNvSpPr>
          <p:nvPr/>
        </p:nvSpPr>
        <p:spPr>
          <a:xfrm>
            <a:off x="602294" y="1981200"/>
            <a:ext cx="7943850" cy="514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Huge increase in awareness of social risks, parental desired needs, and community resources at local staff and hospital level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Uber/Lyft programs for families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Expansion of food services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 goods for infant care</a:t>
            </a:r>
          </a:p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BMC: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received grant for dual peer lactation counselor and SDOH navigator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40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F7F9-1D4E-0163-2F74-DDFC7CC7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Next steps of the PNQIN SDOH NICU QI collaborative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C4D1823-CF5C-15FB-4778-3E3D6421CFAA}"/>
              </a:ext>
            </a:extLst>
          </p:cNvPr>
          <p:cNvSpPr txBox="1">
            <a:spLocks/>
          </p:cNvSpPr>
          <p:nvPr/>
        </p:nvSpPr>
        <p:spPr>
          <a:xfrm>
            <a:off x="571500" y="1943559"/>
            <a:ext cx="7943850" cy="514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Currently in the middle of cohort 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Recruiting for cohort 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Harmonize with similar efforts on L&amp;D and Postpartum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7964F-9121-C83F-CC00-8FDDB954C1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518608"/>
            <a:ext cx="1796030" cy="1105819"/>
          </a:xfrm>
          <a:prstGeom prst="rect">
            <a:avLst/>
          </a:prstGeom>
        </p:spPr>
      </p:pic>
      <p:pic>
        <p:nvPicPr>
          <p:cNvPr id="2050" name="Picture 2" descr="Vermont Oxford Network | LinkedIn">
            <a:extLst>
              <a:ext uri="{FF2B5EF4-FFF2-40B4-BE49-F238E27FC236}">
                <a16:creationId xmlns:a16="http://schemas.microsoft.com/office/drawing/2014/main" id="{0AF54E76-D7CE-919D-75F5-E6A4E214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308474"/>
            <a:ext cx="21844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0D4F4-934B-C529-C56B-FA250C14DF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436" y="4442125"/>
            <a:ext cx="2781028" cy="2085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EB64ED-B034-A5E5-EB08-525A046B6F46}"/>
              </a:ext>
            </a:extLst>
          </p:cNvPr>
          <p:cNvSpPr txBox="1"/>
          <p:nvPr/>
        </p:nvSpPr>
        <p:spPr>
          <a:xfrm>
            <a:off x="351564" y="3509761"/>
            <a:ext cx="84408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“How To” guides for NICU Implementation of SDOH Screening</a:t>
            </a:r>
          </a:p>
          <a:p>
            <a:pPr algn="ctr"/>
            <a:r>
              <a:rPr lang="en-US" i="1" dirty="0"/>
              <a:t>Vermont Oxford Network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B5F76-B34E-3994-BD53-6BF8444A76D9}"/>
              </a:ext>
            </a:extLst>
          </p:cNvPr>
          <p:cNvSpPr txBox="1"/>
          <p:nvPr/>
        </p:nvSpPr>
        <p:spPr>
          <a:xfrm>
            <a:off x="245928" y="6288439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public.vtoxford.org</a:t>
            </a:r>
            <a:r>
              <a:rPr lang="en-US" dirty="0"/>
              <a:t>/health-equity/</a:t>
            </a:r>
          </a:p>
        </p:txBody>
      </p:sp>
    </p:spTree>
    <p:extLst>
      <p:ext uri="{BB962C8B-B14F-4D97-AF65-F5344CB8AC3E}">
        <p14:creationId xmlns:p14="http://schemas.microsoft.com/office/powerpoint/2010/main" val="2612857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CA2C-CA60-DC44-ECDA-76AC5224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7180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But does addressing SDOH actually improve health outcomes for high-risk neonates?</a:t>
            </a:r>
            <a:br>
              <a:rPr lang="en-US" i="1" dirty="0">
                <a:solidFill>
                  <a:srgbClr val="FF0000"/>
                </a:solidFill>
              </a:rPr>
            </a:b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What are the best ways to integrate SDOH Screening and Referral in my NICU? </a:t>
            </a:r>
          </a:p>
        </p:txBody>
      </p:sp>
    </p:spTree>
    <p:extLst>
      <p:ext uri="{BB962C8B-B14F-4D97-AF65-F5344CB8AC3E}">
        <p14:creationId xmlns:p14="http://schemas.microsoft.com/office/powerpoint/2010/main" val="710939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5D7B-CA0F-91C9-37B2-AC8676AC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Hybrid Implementation-Effectiveness SDH NICU Study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050F9F7-6570-E84C-0A8A-F1796421B0BD}"/>
              </a:ext>
            </a:extLst>
          </p:cNvPr>
          <p:cNvSpPr txBox="1">
            <a:spLocks/>
          </p:cNvSpPr>
          <p:nvPr/>
        </p:nvSpPr>
        <p:spPr>
          <a:xfrm>
            <a:off x="228600" y="1905000"/>
            <a:ext cx="8763000" cy="26207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fontAlgn="auto"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NICHD R01 HD104772-01 Parker/Garg/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Dranoini</a:t>
            </a:r>
            <a:endParaRPr lang="en-US" sz="2000" dirty="0"/>
          </a:p>
          <a:p>
            <a:pPr marL="214313" indent="-214313" fontAlgn="auto">
              <a:spcAft>
                <a:spcPts val="0"/>
              </a:spcAft>
            </a:pPr>
            <a:r>
              <a:rPr lang="en-US" sz="2000" u="sng" dirty="0"/>
              <a:t>Implementation outcomes</a:t>
            </a:r>
            <a:r>
              <a:rPr lang="en-US" sz="2000" dirty="0"/>
              <a:t>: feasibility, acceptability, penetration, equity, sustainability</a:t>
            </a:r>
          </a:p>
          <a:p>
            <a:pPr marL="214313" indent="-214313" fontAlgn="auto">
              <a:spcAft>
                <a:spcPts val="0"/>
              </a:spcAft>
            </a:pPr>
            <a:r>
              <a:rPr lang="en-US" sz="2000" u="sng" dirty="0"/>
              <a:t>Effectiveness outcomes: </a:t>
            </a:r>
          </a:p>
          <a:p>
            <a:pPr marL="671513" lvl="1" indent="-214313" fontAlgn="auto">
              <a:spcAft>
                <a:spcPts val="0"/>
              </a:spcAft>
            </a:pPr>
            <a:r>
              <a:rPr lang="en-US" sz="2000" dirty="0"/>
              <a:t>Receipt of community resources</a:t>
            </a:r>
          </a:p>
          <a:p>
            <a:pPr marL="671513" lvl="1" indent="-214313" fontAlgn="auto">
              <a:spcAft>
                <a:spcPts val="0"/>
              </a:spcAft>
            </a:pPr>
            <a:r>
              <a:rPr lang="en-US" sz="2000" dirty="0"/>
              <a:t>Maternal depression, family coping, preterm infant respiratory, nutrition and developmental health outcomes and healthcare utilization</a:t>
            </a:r>
          </a:p>
          <a:p>
            <a:pPr marL="671513" lvl="1" indent="-214313" fontAlgn="auto">
              <a:spcAft>
                <a:spcPts val="0"/>
              </a:spcAft>
            </a:pPr>
            <a:endParaRPr lang="en-US" sz="1800" dirty="0"/>
          </a:p>
          <a:p>
            <a:pPr marL="214313" indent="-214313" fontAlgn="auto">
              <a:spcAft>
                <a:spcPts val="0"/>
              </a:spcAft>
            </a:pPr>
            <a:r>
              <a:rPr lang="en-US" sz="2200" dirty="0"/>
              <a:t>8 Safety-Net NICUs</a:t>
            </a:r>
          </a:p>
          <a:p>
            <a:pPr marL="671513" lvl="1" indent="-214313" fontAlgn="auto">
              <a:spcAft>
                <a:spcPts val="0"/>
              </a:spcAft>
            </a:pPr>
            <a:r>
              <a:rPr lang="en-US" sz="1800" dirty="0"/>
              <a:t>West: Univ of Southern California and Denver Health</a:t>
            </a:r>
          </a:p>
          <a:p>
            <a:pPr marL="671513" lvl="1" indent="-214313" fontAlgn="auto">
              <a:spcAft>
                <a:spcPts val="0"/>
              </a:spcAft>
            </a:pPr>
            <a:r>
              <a:rPr lang="en-US" sz="1800" dirty="0"/>
              <a:t>Midwest: Univ of Cincinnati and Wayne State</a:t>
            </a:r>
          </a:p>
          <a:p>
            <a:pPr marL="671513" lvl="1" indent="-214313" fontAlgn="auto">
              <a:spcAft>
                <a:spcPts val="0"/>
              </a:spcAft>
            </a:pPr>
            <a:r>
              <a:rPr lang="en-US" sz="1800" dirty="0"/>
              <a:t>South: Univ of Florida Jacksonville and Univ of Mississippi</a:t>
            </a:r>
          </a:p>
          <a:p>
            <a:pPr marL="671513" lvl="1" indent="-214313" fontAlgn="auto">
              <a:spcAft>
                <a:spcPts val="0"/>
              </a:spcAft>
            </a:pPr>
            <a:r>
              <a:rPr lang="en-US" sz="1800" dirty="0"/>
              <a:t>Northeast: Temple and Montefiore</a:t>
            </a:r>
          </a:p>
          <a:p>
            <a:pPr marL="671513" lvl="1" indent="-214313" fontAlgn="auto">
              <a:spcAft>
                <a:spcPts val="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980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57C7-7218-51EA-115D-D4B34C4B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Preliminary SAFE PREP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84F0C-2322-A451-2FAF-DC7F6E9A1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" y="1690689"/>
            <a:ext cx="7886700" cy="4351338"/>
          </a:xfrm>
        </p:spPr>
        <p:txBody>
          <a:bodyPr/>
          <a:lstStyle/>
          <a:p>
            <a:r>
              <a:rPr lang="en-US" dirty="0"/>
              <a:t>Currently in a No Cost Extension Year (end April 2025)</a:t>
            </a:r>
          </a:p>
          <a:p>
            <a:r>
              <a:rPr lang="en-US" dirty="0"/>
              <a:t>Sites</a:t>
            </a:r>
          </a:p>
          <a:p>
            <a:pPr lvl="1"/>
            <a:r>
              <a:rPr lang="en-US" dirty="0"/>
              <a:t>29 sites across US</a:t>
            </a:r>
          </a:p>
          <a:p>
            <a:r>
              <a:rPr lang="en-US" u="sng" dirty="0"/>
              <a:t>Fall 2023 Prelim results</a:t>
            </a:r>
          </a:p>
          <a:p>
            <a:r>
              <a:rPr lang="en-US" dirty="0"/>
              <a:t>Currently 1019 consented and completed baseline survey at NICU discharge</a:t>
            </a:r>
          </a:p>
          <a:p>
            <a:r>
              <a:rPr lang="en-US" dirty="0"/>
              <a:t>883 completed 4-8 week survey </a:t>
            </a:r>
            <a:r>
              <a:rPr lang="en-US" dirty="0">
                <a:solidFill>
                  <a:srgbClr val="FF0000"/>
                </a:solidFill>
              </a:rPr>
              <a:t>(87% Follow Up)</a:t>
            </a:r>
          </a:p>
          <a:p>
            <a:r>
              <a:rPr lang="en-US" dirty="0"/>
              <a:t>838 completed 4-6 month survey </a:t>
            </a:r>
            <a:r>
              <a:rPr lang="en-US" dirty="0">
                <a:solidFill>
                  <a:srgbClr val="FF0000"/>
                </a:solidFill>
              </a:rPr>
              <a:t>(82% Follow Up)</a:t>
            </a:r>
          </a:p>
        </p:txBody>
      </p:sp>
    </p:spTree>
    <p:extLst>
      <p:ext uri="{BB962C8B-B14F-4D97-AF65-F5344CB8AC3E}">
        <p14:creationId xmlns:p14="http://schemas.microsoft.com/office/powerpoint/2010/main" val="1200100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5B2F63-2CD0-DD5F-C5C1-BF109151D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495179" cy="14478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22AE633-752D-78EB-5DC9-4FE0CB47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58235"/>
            <a:ext cx="836295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Stepped Wedge Cluster RCT Design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0C0CE3-2650-474D-87CD-664158A95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7416"/>
              </p:ext>
            </p:extLst>
          </p:nvPr>
        </p:nvGraphicFramePr>
        <p:xfrm>
          <a:off x="2498164" y="4343400"/>
          <a:ext cx="3956050" cy="1180308"/>
        </p:xfrm>
        <a:graphic>
          <a:graphicData uri="http://schemas.openxmlformats.org/drawingml/2006/table">
            <a:tbl>
              <a:tblPr/>
              <a:tblGrid>
                <a:gridCol w="964665">
                  <a:extLst>
                    <a:ext uri="{9D8B030D-6E8A-4147-A177-3AD203B41FA5}">
                      <a16:colId xmlns:a16="http://schemas.microsoft.com/office/drawing/2014/main" val="3300580214"/>
                    </a:ext>
                  </a:extLst>
                </a:gridCol>
                <a:gridCol w="2991385">
                  <a:extLst>
                    <a:ext uri="{9D8B030D-6E8A-4147-A177-3AD203B41FA5}">
                      <a16:colId xmlns:a16="http://schemas.microsoft.com/office/drawing/2014/main" val="2281879086"/>
                    </a:ext>
                  </a:extLst>
                </a:gridCol>
              </a:tblGrid>
              <a:tr h="295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"Pre" SDOH Data Collection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844509"/>
                  </a:ext>
                </a:extLst>
              </a:tr>
              <a:tr h="295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SDOH Implementation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640218"/>
                  </a:ext>
                </a:extLst>
              </a:tr>
              <a:tr h="295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"Post" SDOH Data Collection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950297"/>
                  </a:ext>
                </a:extLst>
              </a:tr>
              <a:tr h="295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 Follow-up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89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073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A14C-FEA2-9A02-F34A-AE85CA9F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Social Risk Screening and Referral in the NICU Setting Pearls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85BD8-529E-98D5-A3D9-97964501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101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Social risk screening and referral to community resources is increasingly becoming standardized care</a:t>
            </a:r>
          </a:p>
          <a:p>
            <a:r>
              <a:rPr lang="en-US" dirty="0"/>
              <a:t>The NICU </a:t>
            </a:r>
            <a:r>
              <a:rPr lang="en-US" i="1" dirty="0"/>
              <a:t>is</a:t>
            </a:r>
            <a:r>
              <a:rPr lang="en-US" dirty="0"/>
              <a:t> the “medical home” for families for weeks to months</a:t>
            </a:r>
          </a:p>
          <a:p>
            <a:r>
              <a:rPr lang="en-US" dirty="0"/>
              <a:t>Social risk screening and referral is now moving from out-patient to in-patient setting; this requires adaption of past implementation approaches</a:t>
            </a:r>
          </a:p>
          <a:p>
            <a:r>
              <a:rPr lang="en-US" dirty="0"/>
              <a:t>No screening for sake of screening!  It is important to offer thoughtful, vetted community resources and help families</a:t>
            </a:r>
          </a:p>
          <a:p>
            <a:r>
              <a:rPr lang="en-US" dirty="0"/>
              <a:t>Social risk screening and referral to community resources is NEVER meant to replace the important role that social workers play in our NICU; it is meant to augment their role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13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accent5"/>
                </a:solidFill>
              </a:rPr>
              <a:t>The Role of Family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46F75-A890-1A61-0178-75BD42DCE5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209800"/>
            <a:ext cx="5016137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3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79E4-7FEA-455A-82E5-D466FE7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Family Discharge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1140-1D61-7805-41A5-E34A94E8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https://www.aap.org/en/community/aap-sections/sonpm/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https://www.youtube.com/playlist?list=PLKYV5259WcZ1Tf4WQ5f5GUujJOO233qXL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194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409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2552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 QI Leadership</a:t>
            </a:r>
          </a:p>
          <a:p>
            <a:r>
              <a:rPr lang="en-US" dirty="0"/>
              <a:t>Gaby Cordova Ramos</a:t>
            </a:r>
          </a:p>
          <a:p>
            <a:r>
              <a:rPr lang="en-US" dirty="0"/>
              <a:t>Laura Burnham</a:t>
            </a:r>
          </a:p>
          <a:p>
            <a:r>
              <a:rPr lang="en-US" dirty="0"/>
              <a:t>Adriana Lopera</a:t>
            </a:r>
          </a:p>
          <a:p>
            <a:r>
              <a:rPr lang="en-US" dirty="0" err="1"/>
              <a:t>Aviel</a:t>
            </a:r>
            <a:r>
              <a:rPr lang="en-US" dirty="0"/>
              <a:t> </a:t>
            </a:r>
            <a:r>
              <a:rPr lang="en-US" dirty="0" err="1"/>
              <a:t>Peaceman</a:t>
            </a:r>
            <a:endParaRPr lang="en-US" dirty="0"/>
          </a:p>
          <a:p>
            <a:r>
              <a:rPr lang="en-US" dirty="0"/>
              <a:t>Patrice Melvin</a:t>
            </a:r>
          </a:p>
          <a:p>
            <a:r>
              <a:rPr lang="en-US" dirty="0" err="1"/>
              <a:t>Didem</a:t>
            </a:r>
            <a:r>
              <a:rPr lang="en-US" dirty="0"/>
              <a:t> </a:t>
            </a:r>
            <a:r>
              <a:rPr lang="en-US" dirty="0" err="1"/>
              <a:t>Arytuk</a:t>
            </a:r>
            <a:endParaRPr lang="en-US" dirty="0"/>
          </a:p>
          <a:p>
            <a:r>
              <a:rPr lang="en-US" dirty="0"/>
              <a:t>Molly Wyllie</a:t>
            </a:r>
          </a:p>
          <a:p>
            <a:r>
              <a:rPr lang="en-US" dirty="0" err="1"/>
              <a:t>Zuzanna</a:t>
            </a:r>
            <a:r>
              <a:rPr lang="en-US" dirty="0"/>
              <a:t> </a:t>
            </a:r>
            <a:r>
              <a:rPr lang="en-US" dirty="0" err="1"/>
              <a:t>Kubicka</a:t>
            </a:r>
            <a:endParaRPr lang="en-US" dirty="0"/>
          </a:p>
          <a:p>
            <a:r>
              <a:rPr lang="en-US" dirty="0"/>
              <a:t>Nicole </a:t>
            </a:r>
            <a:r>
              <a:rPr lang="en-US" dirty="0" err="1"/>
              <a:t>Lomerson</a:t>
            </a:r>
            <a:endParaRPr lang="en-US" dirty="0"/>
          </a:p>
          <a:p>
            <a:r>
              <a:rPr lang="en-US" dirty="0"/>
              <a:t>Fifi Diop</a:t>
            </a:r>
          </a:p>
          <a:p>
            <a:r>
              <a:rPr lang="en-US" dirty="0"/>
              <a:t>Christin Price</a:t>
            </a:r>
          </a:p>
          <a:p>
            <a:r>
              <a:rPr lang="en-US" dirty="0" err="1"/>
              <a:t>Munish</a:t>
            </a:r>
            <a:r>
              <a:rPr lang="en-US" dirty="0"/>
              <a:t> Gupta</a:t>
            </a:r>
          </a:p>
          <a:p>
            <a:endParaRPr lang="en-US" dirty="0"/>
          </a:p>
          <a:p>
            <a:r>
              <a:rPr lang="en-US" dirty="0"/>
              <a:t>100s of team members!</a:t>
            </a:r>
          </a:p>
          <a:p>
            <a:r>
              <a:rPr lang="en-US" dirty="0"/>
              <a:t>1000s of families!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C04DF-2B25-2475-F4C8-4A5C9971B49B}"/>
              </a:ext>
            </a:extLst>
          </p:cNvPr>
          <p:cNvSpPr txBox="1"/>
          <p:nvPr/>
        </p:nvSpPr>
        <p:spPr>
          <a:xfrm>
            <a:off x="4282286" y="1371600"/>
            <a:ext cx="44807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Funding</a:t>
            </a:r>
          </a:p>
          <a:p>
            <a:r>
              <a:rPr lang="en-US" dirty="0"/>
              <a:t>NIH R01 HD095060 Parker/Hwang</a:t>
            </a:r>
          </a:p>
          <a:p>
            <a:r>
              <a:rPr lang="en-US" dirty="0"/>
              <a:t>NIH R01 MD007702 Moon/Parker/Colson</a:t>
            </a:r>
          </a:p>
          <a:p>
            <a:r>
              <a:rPr lang="en-US" dirty="0"/>
              <a:t>NIH R01 HR011798 Agrawal/Parker/Yu</a:t>
            </a:r>
          </a:p>
          <a:p>
            <a:r>
              <a:rPr lang="en-US" dirty="0"/>
              <a:t>NIH R01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HD104772 Parker/Garg/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Dranoini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NIH R01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HD109293 Parker/McConnell</a:t>
            </a:r>
          </a:p>
          <a:p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W.K. Kellogg Foundation</a:t>
            </a:r>
          </a:p>
          <a:p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Centers for Disease Control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BD96E-8DB3-10C0-B07A-A671B0D10051}"/>
              </a:ext>
            </a:extLst>
          </p:cNvPr>
          <p:cNvSpPr txBox="1"/>
          <p:nvPr/>
        </p:nvSpPr>
        <p:spPr>
          <a:xfrm>
            <a:off x="4419600" y="4141589"/>
            <a:ext cx="3356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Research Team- SDH NICU</a:t>
            </a:r>
          </a:p>
          <a:p>
            <a:r>
              <a:rPr lang="en-US" dirty="0"/>
              <a:t>Mari-Lynn </a:t>
            </a:r>
            <a:r>
              <a:rPr lang="en-US" dirty="0" err="1"/>
              <a:t>Drainoni</a:t>
            </a:r>
            <a:endParaRPr lang="en-US" dirty="0"/>
          </a:p>
          <a:p>
            <a:r>
              <a:rPr lang="en-US" dirty="0"/>
              <a:t>Arvin Garg</a:t>
            </a:r>
          </a:p>
          <a:p>
            <a:r>
              <a:rPr lang="en-US" dirty="0" err="1"/>
              <a:t>Plyce</a:t>
            </a:r>
            <a:r>
              <a:rPr lang="en-US" dirty="0"/>
              <a:t> Fuchu</a:t>
            </a:r>
          </a:p>
          <a:p>
            <a:r>
              <a:rPr lang="en-US" dirty="0"/>
              <a:t>Lindsey </a:t>
            </a:r>
            <a:r>
              <a:rPr lang="en-US" dirty="0" err="1"/>
              <a:t>Simoncini</a:t>
            </a:r>
            <a:endParaRPr lang="en-US" dirty="0"/>
          </a:p>
          <a:p>
            <a:r>
              <a:rPr lang="en-US" dirty="0"/>
              <a:t>Peter Lazar</a:t>
            </a:r>
          </a:p>
          <a:p>
            <a:r>
              <a:rPr lang="en-US" dirty="0"/>
              <a:t>8 sites and all their teams!</a:t>
            </a:r>
          </a:p>
        </p:txBody>
      </p:sp>
    </p:spTree>
    <p:extLst>
      <p:ext uri="{BB962C8B-B14F-4D97-AF65-F5344CB8AC3E}">
        <p14:creationId xmlns:p14="http://schemas.microsoft.com/office/powerpoint/2010/main" val="6331142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5609" y="124323"/>
            <a:ext cx="3886200" cy="858836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7170" name="Picture 2" descr="Opening Day with the Worcester Red Sox">
            <a:extLst>
              <a:ext uri="{FF2B5EF4-FFF2-40B4-BE49-F238E27FC236}">
                <a16:creationId xmlns:a16="http://schemas.microsoft.com/office/drawing/2014/main" id="{A05BD5C8-4D13-61EE-7FFB-3489E863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01" y="1173236"/>
            <a:ext cx="4238980" cy="23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4AB3DB5-13FE-9AD9-F6FE-084601410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2000" y="1595325"/>
            <a:ext cx="4876800" cy="365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9BE496-F4A6-7AE4-6BB4-BC2CC0FA8F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739311"/>
            <a:ext cx="2362200" cy="29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81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313" y="1676400"/>
            <a:ext cx="8682087" cy="3394472"/>
          </a:xfrm>
        </p:spPr>
        <p:txBody>
          <a:bodyPr/>
          <a:lstStyle/>
          <a:p>
            <a:r>
              <a:rPr lang="en-US" sz="2400" u="sng" dirty="0"/>
              <a:t>Mixed Methods Study</a:t>
            </a:r>
          </a:p>
          <a:p>
            <a:pPr marL="342900" indent="-342900">
              <a:buAutoNum type="arabicParenR"/>
            </a:pPr>
            <a:r>
              <a:rPr lang="en-US" sz="2400" dirty="0"/>
              <a:t>Sequential explanatory methods </a:t>
            </a:r>
          </a:p>
          <a:p>
            <a:pPr lvl="1" indent="0">
              <a:buNone/>
            </a:pPr>
            <a:r>
              <a:rPr lang="en-US" sz="2400" dirty="0"/>
              <a:t>- Chart review followed by focus groups to provide context for findings</a:t>
            </a:r>
          </a:p>
          <a:p>
            <a:pPr marL="342900" indent="-342900">
              <a:buAutoNum type="arabicParenR"/>
            </a:pPr>
            <a:r>
              <a:rPr lang="en-US" sz="2400" dirty="0"/>
              <a:t>BMC and UMass Level 3 NICUs in MA</a:t>
            </a:r>
          </a:p>
          <a:p>
            <a:pPr marL="814388" lvl="1" indent="-257175">
              <a:buFontTx/>
              <a:buChar char="-"/>
            </a:pPr>
            <a:r>
              <a:rPr lang="en-US" sz="2400" dirty="0"/>
              <a:t>BMC (Boston) = 22 beds, &gt;80% Medicaid, urban</a:t>
            </a:r>
          </a:p>
          <a:p>
            <a:pPr marL="814388" lvl="1" indent="-257175">
              <a:buFontTx/>
              <a:buChar char="-"/>
            </a:pPr>
            <a:r>
              <a:rPr lang="en-US" sz="2400" dirty="0"/>
              <a:t>UMass (Worcester) = 49 beds, 50% Medicaid, urban/suburban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63736"/>
            <a:ext cx="8763000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How often does social risk screening and referral occur in the NICU?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6324600"/>
            <a:ext cx="66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Parker et al.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Journal of Perinatology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5441533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670" y="1490221"/>
            <a:ext cx="8679730" cy="3394472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Collected data on adverse SDH documented in H&amp;Ps, discharge notes, and any social work or family meeting notes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u="sng" dirty="0"/>
              <a:t>Social risks of interest:</a:t>
            </a:r>
            <a:r>
              <a:rPr lang="en-US" sz="2400" dirty="0"/>
              <a:t>  childcare, food, housing, transportation, utilities/heat, and employment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u="sng" dirty="0"/>
              <a:t>Definitions: </a:t>
            </a:r>
          </a:p>
          <a:p>
            <a:pPr marL="814388" lvl="1" indent="-257175">
              <a:buFont typeface="Arial" panose="020B0604020202020204" pitchFamily="34" charset="0"/>
              <a:buChar char="•"/>
            </a:pPr>
            <a:r>
              <a:rPr lang="en-US" sz="2400" u="sng" dirty="0"/>
              <a:t>Social risks assessed:</a:t>
            </a:r>
            <a:r>
              <a:rPr lang="en-US" sz="2400" dirty="0"/>
              <a:t>  social risk mentioned ≥1 time</a:t>
            </a:r>
          </a:p>
          <a:p>
            <a:pPr marL="814388" lvl="1" indent="-257175">
              <a:buFont typeface="Arial" panose="020B0604020202020204" pitchFamily="34" charset="0"/>
              <a:buChar char="•"/>
            </a:pPr>
            <a:r>
              <a:rPr lang="en-US" sz="2400" u="sng" dirty="0"/>
              <a:t>Social risks identified:</a:t>
            </a:r>
            <a:r>
              <a:rPr lang="en-US" sz="2400" dirty="0"/>
              <a:t>  social risk identified ≥1 time when social risk assessed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65468"/>
            <a:ext cx="87630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Quantitative Component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6248400"/>
            <a:ext cx="66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Parker et al.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Journal of Perinatology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850140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6324600"/>
            <a:ext cx="4316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Parker et al. </a:t>
            </a:r>
            <a:r>
              <a:rPr lang="en-US" sz="1600" i="1" dirty="0">
                <a:solidFill>
                  <a:prstClr val="black"/>
                </a:solidFill>
              </a:rPr>
              <a:t>Journal of Perinatology </a:t>
            </a:r>
            <a:r>
              <a:rPr lang="en-US" sz="1600" dirty="0">
                <a:solidFill>
                  <a:prstClr val="black"/>
                </a:solidFill>
              </a:rPr>
              <a:t>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58" y="4457112"/>
            <a:ext cx="838042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prstClr val="black"/>
                </a:solidFill>
              </a:rPr>
              <a:t>We hypothesized that assessment of social risks was higher than what was documented; however, without a standardized screening process, assessment of social risks was likely far from universal.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1658" y="1203804"/>
          <a:ext cx="8380429" cy="275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0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Risk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Assessed 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Risk Identified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Risks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assessed/601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identified/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assessed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Childcare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17/601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Food/Hunger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42/601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22/42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227/601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31/227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 difficulties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17/601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(e.g., heat)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1/601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3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537/601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181/537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980298" y="2057400"/>
            <a:ext cx="685800" cy="1901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0217" y="2057401"/>
            <a:ext cx="687602" cy="1901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678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2 focus groups at each site; comprised of social workers, nurses, and physicians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We assessed: </a:t>
            </a:r>
          </a:p>
          <a:p>
            <a:pPr marL="814388" lvl="1" indent="-257175">
              <a:buFont typeface="Arial" panose="020B0604020202020204" pitchFamily="34" charset="0"/>
              <a:buChar char="•"/>
            </a:pPr>
            <a:r>
              <a:rPr lang="en-US" sz="2400" dirty="0"/>
              <a:t>Current methods of assessment of social risks</a:t>
            </a:r>
          </a:p>
          <a:p>
            <a:pPr marL="814388" lvl="1" indent="-257175">
              <a:buFont typeface="Arial" panose="020B0604020202020204" pitchFamily="34" charset="0"/>
              <a:buChar char="•"/>
            </a:pPr>
            <a:r>
              <a:rPr lang="en-US" sz="2400" dirty="0"/>
              <a:t>Perceived role of NICU providers to address social risks</a:t>
            </a:r>
          </a:p>
          <a:p>
            <a:pPr marL="814388" lvl="1" indent="-257175">
              <a:buFont typeface="Arial" panose="020B0604020202020204" pitchFamily="34" charset="0"/>
              <a:buChar char="•"/>
            </a:pPr>
            <a:r>
              <a:rPr lang="en-US" sz="2400" dirty="0"/>
              <a:t>Perceived appropriateness and integration of a standardized screening/referral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1783"/>
            <a:ext cx="87630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Qualitative Component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2484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Parker et al. </a:t>
            </a:r>
            <a:r>
              <a:rPr lang="en-US" sz="1600" i="1" dirty="0">
                <a:solidFill>
                  <a:prstClr val="black"/>
                </a:solidFill>
              </a:rPr>
              <a:t>Journal of Perinatology </a:t>
            </a:r>
            <a:r>
              <a:rPr lang="en-US" sz="1600" dirty="0">
                <a:solidFill>
                  <a:prstClr val="black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0043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8A49-5369-1531-893E-B8D080F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"/>
            <a:ext cx="7886700" cy="1325563"/>
          </a:xfrm>
        </p:spPr>
        <p:txBody>
          <a:bodyPr/>
          <a:lstStyle/>
          <a:p>
            <a:pPr algn="ctr"/>
            <a:r>
              <a:rPr lang="en-US" i="1" dirty="0"/>
              <a:t>Preliminary Unweighted Results</a:t>
            </a:r>
            <a:br>
              <a:rPr lang="en-US" i="1" dirty="0"/>
            </a:br>
            <a:r>
              <a:rPr lang="en-US" sz="3600" i="1" dirty="0"/>
              <a:t>data pull July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790421-49ED-3024-FE4D-99A09BF110DB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676400"/>
          <a:ext cx="78867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17345248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684531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152238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7900221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030560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Maternal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&lt;29 </a:t>
                      </a:r>
                      <a:r>
                        <a:rPr lang="en-US" dirty="0" err="1"/>
                        <a:t>wks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29-33 </a:t>
                      </a:r>
                      <a:r>
                        <a:rPr lang="en-US" dirty="0" err="1"/>
                        <a:t>wks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34-36 </a:t>
                      </a:r>
                      <a:r>
                        <a:rPr lang="en-US" dirty="0" err="1"/>
                        <a:t>wks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5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09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US Born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92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Race/ethnicity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Non-Hispanic 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87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Non-Hispanic 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15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Hispanic Any 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63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High School of 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59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WIC eligible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4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Language spoken at home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7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6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Spanish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71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1195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7898" y="1273797"/>
          <a:ext cx="8154188" cy="373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+mn-lt"/>
                        </a:rPr>
                        <a:t>Theme 1: 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Current methods of assessing social risks are not standardized, inconsistently performed and documented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“Everyone gets the social work consult. The problem is- what’s contained within that consult is a black box. I don't think that there is a systematic way that it happens each and every time. There’s definitely not a systematic way that it gets documented” (BMC Physician 2)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sng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Theme 2: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Addressing social risks of families is a central part of care for preterm infants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“In pediatrics, you don't treat only the patient, you end up treating the family. I think that's true here in the NICU, too, especially for the patients that are here for months and months and months.” (UMass Physician 5) 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0242" y="5644182"/>
            <a:ext cx="332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Parker et al. </a:t>
            </a:r>
            <a:r>
              <a:rPr lang="en-US" sz="1200" i="1" dirty="0">
                <a:solidFill>
                  <a:prstClr val="black"/>
                </a:solidFill>
              </a:rPr>
              <a:t>Journal of Perinatology </a:t>
            </a:r>
            <a:r>
              <a:rPr lang="en-US" sz="1200" dirty="0">
                <a:solidFill>
                  <a:prstClr val="black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45566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6183" y="1312093"/>
          <a:ext cx="820131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 3: </a:t>
                      </a:r>
                    </a:p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a standardized screening tool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feasible and beneficial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 4: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 community resources are increasingly scarce; families do not always recognize the limitations of the NICU team at addressing social risks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 5:</a:t>
                      </a:r>
                    </a:p>
                    <a:p>
                      <a:r>
                        <a:rPr lang="en-US" sz="18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 social risk screening and referral system in the NICU needs to be tailored to the emotional needs of families with hospitalized infants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8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 6:</a:t>
                      </a:r>
                      <a:r>
                        <a:rPr lang="en-US" sz="1800" b="0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a social risk screening and referral system in the NICU needs to tailored to existing NICU work flow</a:t>
                      </a:r>
                      <a:endParaRPr lang="en-US" sz="18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50242" y="5644182"/>
            <a:ext cx="332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Parker et al. </a:t>
            </a:r>
            <a:r>
              <a:rPr lang="en-US" sz="1200" i="1" dirty="0">
                <a:solidFill>
                  <a:prstClr val="black"/>
                </a:solidFill>
              </a:rPr>
              <a:t>Journal of Perinatology </a:t>
            </a:r>
            <a:r>
              <a:rPr lang="en-US" sz="1200" dirty="0">
                <a:solidFill>
                  <a:prstClr val="black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36803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8A49-5369-1531-893E-B8D080F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00"/>
            <a:ext cx="7886700" cy="1325563"/>
          </a:xfrm>
        </p:spPr>
        <p:txBody>
          <a:bodyPr/>
          <a:lstStyle/>
          <a:p>
            <a:pPr algn="ctr"/>
            <a:r>
              <a:rPr lang="en-US" i="1" dirty="0"/>
              <a:t>Preliminary Unweighted Results</a:t>
            </a:r>
            <a:br>
              <a:rPr lang="en-US" i="1" dirty="0"/>
            </a:br>
            <a:r>
              <a:rPr lang="en-US" sz="3600" i="1" dirty="0"/>
              <a:t>data pull July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790421-49ED-3024-FE4D-99A09BF11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38156"/>
              </p:ext>
            </p:extLst>
          </p:nvPr>
        </p:nvGraphicFramePr>
        <p:xfrm>
          <a:off x="628650" y="1676400"/>
          <a:ext cx="78867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17345248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684531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1522383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7900221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030560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Maternal Characteristics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&lt;29 </a:t>
                      </a:r>
                      <a:r>
                        <a:rPr lang="en-US" dirty="0" err="1"/>
                        <a:t>wks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29-33 </a:t>
                      </a:r>
                      <a:r>
                        <a:rPr lang="en-US" dirty="0" err="1"/>
                        <a:t>wks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34-36 </a:t>
                      </a:r>
                      <a:r>
                        <a:rPr lang="en-US" dirty="0" err="1"/>
                        <a:t>wks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5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09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US Born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92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Race/ethnicity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Non-Hispanic 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87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Non-Hispanic White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15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Hispanic Any 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63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High School of 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595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WIC eligible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4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Language spoken at home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7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6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   Spanish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711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40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AE2FAD-2AC8-12DA-E0A3-720D6A133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089846"/>
              </p:ext>
            </p:extLst>
          </p:nvPr>
        </p:nvGraphicFramePr>
        <p:xfrm>
          <a:off x="1295400" y="762000"/>
          <a:ext cx="6705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584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55897B9-F6FC-EFE8-AF87-4A94B8DAB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225110"/>
              </p:ext>
            </p:extLst>
          </p:nvPr>
        </p:nvGraphicFramePr>
        <p:xfrm>
          <a:off x="1295400" y="762000"/>
          <a:ext cx="6553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909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26837</TotalTime>
  <Words>3732</Words>
  <Application>Microsoft Macintosh PowerPoint</Application>
  <PresentationFormat>On-screen Show (4:3)</PresentationFormat>
  <Paragraphs>634</Paragraphs>
  <Slides>61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Lato</vt:lpstr>
      <vt:lpstr>Lora</vt:lpstr>
      <vt:lpstr>Times New Roman</vt:lpstr>
      <vt:lpstr>Wingdings</vt:lpstr>
      <vt:lpstr>Office Theme</vt:lpstr>
      <vt:lpstr>Addressing Social Determinants of Health in the Newborn Setting </vt:lpstr>
      <vt:lpstr>Disclosures</vt:lpstr>
      <vt:lpstr>Topics</vt:lpstr>
      <vt:lpstr>PowerPoint Presentation</vt:lpstr>
      <vt:lpstr>Preliminary SAFE PREP Results</vt:lpstr>
      <vt:lpstr>Preliminary Unweighted Results data pull July 2023</vt:lpstr>
      <vt:lpstr>Preliminary Unweighted Results data pull July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Social Determinants of Health in the NICU Using a Statewide QI Model  Where did this start? </vt:lpstr>
      <vt:lpstr>MA Statewide Human Milk Project 2015-2017</vt:lpstr>
      <vt:lpstr>MA Human Milk Project Results</vt:lpstr>
      <vt:lpstr>What did we do next?</vt:lpstr>
      <vt:lpstr>Qualitative Interviews with Black and Hispanic Mothers</vt:lpstr>
      <vt:lpstr>Exemplar Quotes </vt:lpstr>
      <vt:lpstr>Family Engagement Practice Survey</vt:lpstr>
      <vt:lpstr>Next Steps</vt:lpstr>
      <vt:lpstr>PowerPoint Presentation</vt:lpstr>
      <vt:lpstr>What are Social Determinants of Health?  </vt:lpstr>
      <vt:lpstr>Why are SDH Important? </vt:lpstr>
      <vt:lpstr>PowerPoint Presentation</vt:lpstr>
      <vt:lpstr>Adverse Social Risks are Associated with Worse Outcomes Among Preterm Children</vt:lpstr>
      <vt:lpstr>Addressing Social Risks in the Clinical Setting is a Priority</vt:lpstr>
      <vt:lpstr>Summary of regulatory requirements </vt:lpstr>
      <vt:lpstr>PowerPoint Presentation</vt:lpstr>
      <vt:lpstr>Standardized Social Risk Screening in U.S. NICUs</vt:lpstr>
      <vt:lpstr>PNQIN Family Engagement Project:  Boston Medical Center Implementation of Social Risk Screening and Referral</vt:lpstr>
      <vt:lpstr>Summary of Steps</vt:lpstr>
      <vt:lpstr>Step 1:  THRIVE SDH Screener </vt:lpstr>
      <vt:lpstr>Adaptations to THRIVE SDH Screener Examples </vt:lpstr>
      <vt:lpstr>PowerPoint Presentation</vt:lpstr>
      <vt:lpstr>PowerPoint Presentation</vt:lpstr>
      <vt:lpstr>Step 3.  Integrate SDH Screening and Referral into NICU Work Flow  </vt:lpstr>
      <vt:lpstr>PowerPoint Presentation</vt:lpstr>
      <vt:lpstr>PowerPoint Presentation</vt:lpstr>
      <vt:lpstr>PowerPoint Presentation</vt:lpstr>
      <vt:lpstr>PNQIN SDOH NICU QI Collaborative</vt:lpstr>
      <vt:lpstr>PowerPoint Presentation</vt:lpstr>
      <vt:lpstr>Same General Steps</vt:lpstr>
      <vt:lpstr>Percent of Eligible Families with SDOH Screening and Referral Among 5 Safety-Net NICUs in MA; 01/2023-03/2024; n = 1369</vt:lpstr>
      <vt:lpstr>Percent of Eligible Families with SDOH Screening and Referral Documented in the Discharge Summary Among 5 Safety-Net NICUs in MA; 01/23-3/24; n = 1369</vt:lpstr>
      <vt:lpstr>PowerPoint Presentation</vt:lpstr>
      <vt:lpstr>What has emerged at the local level? </vt:lpstr>
      <vt:lpstr>Next steps of the PNQIN SDOH NICU QI collaborative</vt:lpstr>
      <vt:lpstr>But does addressing SDOH actually improve health outcomes for high-risk neonates?  What are the best ways to integrate SDOH Screening and Referral in my NICU? </vt:lpstr>
      <vt:lpstr>Hybrid Implementation-Effectiveness SDH NICU Study</vt:lpstr>
      <vt:lpstr>Stepped Wedge Cluster RCT Design</vt:lpstr>
      <vt:lpstr>Social Risk Screening and Referral in the NICU Setting Pearls</vt:lpstr>
      <vt:lpstr>The Role of Family Partners</vt:lpstr>
      <vt:lpstr> Family Discharge Videos</vt:lpstr>
      <vt:lpstr>Acknowledgements</vt:lpstr>
      <vt:lpstr>Thank You</vt:lpstr>
      <vt:lpstr>How often does social risk screening and referral occur in the NICU? </vt:lpstr>
      <vt:lpstr>Quantitative Component</vt:lpstr>
      <vt:lpstr>PowerPoint Presentation</vt:lpstr>
      <vt:lpstr>Qualitative Component</vt:lpstr>
      <vt:lpstr>PowerPoint Presentation</vt:lpstr>
      <vt:lpstr>PowerPoint Presentation</vt:lpstr>
    </vt:vector>
  </TitlesOfParts>
  <Company>BIDMC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Process Control (SPC) and Control Charts</dc:title>
  <dc:creator>mgupta</dc:creator>
  <cp:lastModifiedBy>Kiela Karina Moreno</cp:lastModifiedBy>
  <cp:revision>642</cp:revision>
  <dcterms:created xsi:type="dcterms:W3CDTF">2010-04-12T19:28:35Z</dcterms:created>
  <dcterms:modified xsi:type="dcterms:W3CDTF">2024-05-28T23:46:16Z</dcterms:modified>
</cp:coreProperties>
</file>