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1_77B35B4D.xml" ContentType="application/vnd.ms-powerpoint.comments+xml"/>
  <Override PartName="/ppt/comments/modernComment_1C3_211BD0D2.xml" ContentType="application/vnd.ms-powerpoint.comments+xml"/>
  <Override PartName="/ppt/comments/modernComment_113_76AAD083.xml" ContentType="application/vnd.ms-powerpoint.comments+xml"/>
  <Override PartName="/ppt/comments/modernComment_114_82713082.xml" ContentType="application/vnd.ms-powerpoint.comments+xml"/>
  <Override PartName="/ppt/comments/modernComment_156_FC11B0D0.xml" ContentType="application/vnd.ms-powerpoint.comments+xml"/>
  <Override PartName="/ppt/comments/modernComment_111_EE9473D9.xml" ContentType="application/vnd.ms-powerpoint.comments+xml"/>
  <Override PartName="/ppt/comments/modernComment_1DB_A935F6F1.xml" ContentType="application/vnd.ms-powerpoint.comments+xml"/>
  <Override PartName="/ppt/comments/modernComment_158_47DF0C59.xml" ContentType="application/vnd.ms-powerpoint.comments+xml"/>
  <Override PartName="/ppt/comments/modernComment_159_EF5C9237.xml" ContentType="application/vnd.ms-powerpoint.comments+xml"/>
  <Override PartName="/ppt/comments/modernComment_15B_4F16B99E.xml" ContentType="application/vnd.ms-powerpoint.comments+xml"/>
  <Override PartName="/ppt/comments/modernComment_11E_DF8D3417.xml" ContentType="application/vnd.ms-powerpoint.comment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6" r:id="rId3"/>
    <p:sldMasterId id="2147483708" r:id="rId4"/>
    <p:sldMasterId id="2147483720" r:id="rId5"/>
    <p:sldMasterId id="2147483737" r:id="rId6"/>
  </p:sldMasterIdLst>
  <p:notesMasterIdLst>
    <p:notesMasterId r:id="rId77"/>
  </p:notesMasterIdLst>
  <p:sldIdLst>
    <p:sldId id="257" r:id="rId7"/>
    <p:sldId id="321" r:id="rId8"/>
    <p:sldId id="452" r:id="rId9"/>
    <p:sldId id="445" r:id="rId10"/>
    <p:sldId id="451" r:id="rId11"/>
    <p:sldId id="447" r:id="rId12"/>
    <p:sldId id="448" r:id="rId13"/>
    <p:sldId id="449" r:id="rId14"/>
    <p:sldId id="450" r:id="rId15"/>
    <p:sldId id="322" r:id="rId16"/>
    <p:sldId id="275" r:id="rId17"/>
    <p:sldId id="485" r:id="rId18"/>
    <p:sldId id="276" r:id="rId19"/>
    <p:sldId id="342" r:id="rId20"/>
    <p:sldId id="284" r:id="rId21"/>
    <p:sldId id="325" r:id="rId22"/>
    <p:sldId id="273" r:id="rId23"/>
    <p:sldId id="414" r:id="rId24"/>
    <p:sldId id="327" r:id="rId25"/>
    <p:sldId id="475" r:id="rId26"/>
    <p:sldId id="344" r:id="rId27"/>
    <p:sldId id="486" r:id="rId28"/>
    <p:sldId id="345" r:id="rId29"/>
    <p:sldId id="346" r:id="rId30"/>
    <p:sldId id="347" r:id="rId31"/>
    <p:sldId id="487" r:id="rId32"/>
    <p:sldId id="332" r:id="rId33"/>
    <p:sldId id="334" r:id="rId34"/>
    <p:sldId id="336" r:id="rId35"/>
    <p:sldId id="338" r:id="rId36"/>
    <p:sldId id="340" r:id="rId37"/>
    <p:sldId id="489" r:id="rId38"/>
    <p:sldId id="396" r:id="rId39"/>
    <p:sldId id="488" r:id="rId40"/>
    <p:sldId id="470" r:id="rId41"/>
    <p:sldId id="472" r:id="rId42"/>
    <p:sldId id="471" r:id="rId43"/>
    <p:sldId id="415" r:id="rId44"/>
    <p:sldId id="453" r:id="rId45"/>
    <p:sldId id="454" r:id="rId46"/>
    <p:sldId id="455" r:id="rId47"/>
    <p:sldId id="456" r:id="rId48"/>
    <p:sldId id="457" r:id="rId49"/>
    <p:sldId id="458" r:id="rId50"/>
    <p:sldId id="459" r:id="rId51"/>
    <p:sldId id="460" r:id="rId52"/>
    <p:sldId id="461" r:id="rId53"/>
    <p:sldId id="462" r:id="rId54"/>
    <p:sldId id="463" r:id="rId55"/>
    <p:sldId id="464" r:id="rId56"/>
    <p:sldId id="465" r:id="rId57"/>
    <p:sldId id="466" r:id="rId58"/>
    <p:sldId id="467" r:id="rId59"/>
    <p:sldId id="468" r:id="rId60"/>
    <p:sldId id="469" r:id="rId61"/>
    <p:sldId id="381" r:id="rId62"/>
    <p:sldId id="477" r:id="rId63"/>
    <p:sldId id="478" r:id="rId64"/>
    <p:sldId id="479" r:id="rId65"/>
    <p:sldId id="480" r:id="rId66"/>
    <p:sldId id="481" r:id="rId67"/>
    <p:sldId id="482" r:id="rId68"/>
    <p:sldId id="483" r:id="rId69"/>
    <p:sldId id="484" r:id="rId70"/>
    <p:sldId id="413" r:id="rId71"/>
    <p:sldId id="286" r:id="rId72"/>
    <p:sldId id="401" r:id="rId73"/>
    <p:sldId id="476" r:id="rId74"/>
    <p:sldId id="473" r:id="rId75"/>
    <p:sldId id="474"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FBE01E-7B92-B9C0-0995-5C3FE74E91A1}" name="Alana Rivera" initials="AR" userId="S::arg3669@ads.northwestern.edu::fc8b707a-b7e9-4f2a-8d71-2d76819b7881" providerId="AD"/>
  <p188:author id="{FCF8223C-610E-2BBA-F33B-0E1F55F6BB33}" name="Patricia Ann Lee King" initials="PK" userId="S::pal094@ads.northwestern.edu::dbab7ec2-5444-4d21-afe7-a39974533d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ED7373"/>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1F950-F46D-1631-EB9B-0EF181D02BED}" v="1" dt="2022-05-27T20:19:28.874"/>
    <p1510:client id="{3B2C30F0-A315-BD0D-760A-A7D36D2778DB}" v="84" dt="2022-08-18T16:48:55.160"/>
    <p1510:client id="{3CCC908E-F608-2556-4DF5-A23D7D8986A2}" v="254" dt="2022-08-18T18:25:22.891"/>
    <p1510:client id="{492F5BD9-4F02-9C54-A023-89E0E1BD12C1}" v="255" dt="2022-08-17T21:11:35.199"/>
    <p1510:client id="{BF3FB6BA-F19D-B188-E35F-8F9FA38D7D28}" v="595" dt="2022-08-17T21:02:32.103"/>
    <p1510:client id="{C1998CAB-DFB6-6509-33D2-E911FD08152A}" v="56" dt="2022-08-18T15:44:58.963"/>
    <p1510:client id="{CD5A835A-255F-5754-6F70-BCCFC2843417}" v="71" dt="2022-08-18T16:12:08.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58"/>
      </p:cViewPr>
      <p:guideLst/>
    </p:cSldViewPr>
  </p:slideViewPr>
  <p:notesTextViewPr>
    <p:cViewPr>
      <p:scale>
        <a:sx n="1" d="1"/>
        <a:sy n="1" d="1"/>
      </p:scale>
      <p:origin x="0" y="0"/>
    </p:cViewPr>
  </p:notesTextViewPr>
  <p:sorterViewPr>
    <p:cViewPr>
      <p:scale>
        <a:sx n="100" d="100"/>
        <a:sy n="100" d="100"/>
      </p:scale>
      <p:origin x="0" y="-47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microsoft.com/office/2018/10/relationships/authors" Target="author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een Fleming Suse" userId="S::efs3844@ads.northwestern.edu::725c94ef-d051-42d7-9d33-8572765d592b" providerId="AD" clId="Web-{492F5BD9-4F02-9C54-A023-89E0E1BD12C1}"/>
    <pc:docChg chg="addSld modSld">
      <pc:chgData name="Eileen Fleming Suse" userId="S::efs3844@ads.northwestern.edu::725c94ef-d051-42d7-9d33-8572765d592b" providerId="AD" clId="Web-{492F5BD9-4F02-9C54-A023-89E0E1BD12C1}" dt="2022-08-17T21:11:35.199" v="253"/>
      <pc:docMkLst>
        <pc:docMk/>
      </pc:docMkLst>
      <pc:sldChg chg="addSp delSp modSp">
        <pc:chgData name="Eileen Fleming Suse" userId="S::efs3844@ads.northwestern.edu::725c94ef-d051-42d7-9d33-8572765d592b" providerId="AD" clId="Web-{492F5BD9-4F02-9C54-A023-89E0E1BD12C1}" dt="2022-08-17T21:11:35.199" v="253"/>
        <pc:sldMkLst>
          <pc:docMk/>
          <pc:sldMk cId="3070106390" sldId="332"/>
        </pc:sldMkLst>
        <pc:graphicFrameChg chg="del">
          <ac:chgData name="Eileen Fleming Suse" userId="S::efs3844@ads.northwestern.edu::725c94ef-d051-42d7-9d33-8572765d592b" providerId="AD" clId="Web-{492F5BD9-4F02-9C54-A023-89E0E1BD12C1}" dt="2022-08-17T21:11:17.325" v="245"/>
          <ac:graphicFrameMkLst>
            <pc:docMk/>
            <pc:sldMk cId="3070106390" sldId="332"/>
            <ac:graphicFrameMk id="7" creationId="{00000000-0000-0000-0000-000000000000}"/>
          </ac:graphicFrameMkLst>
        </pc:graphicFrameChg>
        <pc:picChg chg="add del mod">
          <ac:chgData name="Eileen Fleming Suse" userId="S::efs3844@ads.northwestern.edu::725c94ef-d051-42d7-9d33-8572765d592b" providerId="AD" clId="Web-{492F5BD9-4F02-9C54-A023-89E0E1BD12C1}" dt="2022-08-17T21:11:35.199" v="253"/>
          <ac:picMkLst>
            <pc:docMk/>
            <pc:sldMk cId="3070106390" sldId="332"/>
            <ac:picMk id="5" creationId="{2428253A-1581-4D0C-662E-14109EEC0B54}"/>
          </ac:picMkLst>
        </pc:picChg>
      </pc:sldChg>
      <pc:sldChg chg="modSp new">
        <pc:chgData name="Eileen Fleming Suse" userId="S::efs3844@ads.northwestern.edu::725c94ef-d051-42d7-9d33-8572765d592b" providerId="AD" clId="Web-{492F5BD9-4F02-9C54-A023-89E0E1BD12C1}" dt="2022-08-17T20:22:55.031" v="244" actId="20577"/>
        <pc:sldMkLst>
          <pc:docMk/>
          <pc:sldMk cId="2838886129" sldId="475"/>
        </pc:sldMkLst>
        <pc:spChg chg="mod">
          <ac:chgData name="Eileen Fleming Suse" userId="S::efs3844@ads.northwestern.edu::725c94ef-d051-42d7-9d33-8572765d592b" providerId="AD" clId="Web-{492F5BD9-4F02-9C54-A023-89E0E1BD12C1}" dt="2022-08-17T20:19:47.187" v="24" actId="20577"/>
          <ac:spMkLst>
            <pc:docMk/>
            <pc:sldMk cId="2838886129" sldId="475"/>
            <ac:spMk id="2" creationId="{5352EC2C-B146-D5C9-C207-E5353BB367A5}"/>
          </ac:spMkLst>
        </pc:spChg>
        <pc:spChg chg="mod">
          <ac:chgData name="Eileen Fleming Suse" userId="S::efs3844@ads.northwestern.edu::725c94ef-d051-42d7-9d33-8572765d592b" providerId="AD" clId="Web-{492F5BD9-4F02-9C54-A023-89E0E1BD12C1}" dt="2022-08-17T20:22:55.031" v="244" actId="20577"/>
          <ac:spMkLst>
            <pc:docMk/>
            <pc:sldMk cId="2838886129" sldId="475"/>
            <ac:spMk id="3" creationId="{99687C30-0B9C-FAE7-CDCE-2EA03F721B3F}"/>
          </ac:spMkLst>
        </pc:spChg>
      </pc:sldChg>
    </pc:docChg>
  </pc:docChgLst>
  <pc:docChgLst>
    <pc:chgData name="Alana Rivera" userId="S::arg3669@ads.northwestern.edu::fc8b707a-b7e9-4f2a-8d71-2d76819b7881" providerId="AD" clId="Web-{CD5A835A-255F-5754-6F70-BCCFC2843417}"/>
    <pc:docChg chg="modSld">
      <pc:chgData name="Alana Rivera" userId="S::arg3669@ads.northwestern.edu::fc8b707a-b7e9-4f2a-8d71-2d76819b7881" providerId="AD" clId="Web-{CD5A835A-255F-5754-6F70-BCCFC2843417}" dt="2022-08-18T16:12:08.974" v="70" actId="20577"/>
      <pc:docMkLst>
        <pc:docMk/>
      </pc:docMkLst>
      <pc:sldChg chg="modSp modCm">
        <pc:chgData name="Alana Rivera" userId="S::arg3669@ads.northwestern.edu::fc8b707a-b7e9-4f2a-8d71-2d76819b7881" providerId="AD" clId="Web-{CD5A835A-255F-5754-6F70-BCCFC2843417}" dt="2022-08-18T16:12:08.974" v="70" actId="20577"/>
        <pc:sldMkLst>
          <pc:docMk/>
          <pc:sldMk cId="555471058" sldId="451"/>
        </pc:sldMkLst>
        <pc:spChg chg="mod">
          <ac:chgData name="Alana Rivera" userId="S::arg3669@ads.northwestern.edu::fc8b707a-b7e9-4f2a-8d71-2d76819b7881" providerId="AD" clId="Web-{CD5A835A-255F-5754-6F70-BCCFC2843417}" dt="2022-08-18T16:12:08.974" v="70" actId="20577"/>
          <ac:spMkLst>
            <pc:docMk/>
            <pc:sldMk cId="555471058" sldId="451"/>
            <ac:spMk id="3" creationId="{00000000-0000-0000-0000-000000000000}"/>
          </ac:spMkLst>
        </pc:spChg>
      </pc:sldChg>
    </pc:docChg>
  </pc:docChgLst>
  <pc:docChgLst>
    <pc:chgData name="Alana Rivera" userId="S::arg3669@ads.northwestern.edu::fc8b707a-b7e9-4f2a-8d71-2d76819b7881" providerId="AD" clId="Web-{BF3FB6BA-F19D-B188-E35F-8F9FA38D7D28}"/>
    <pc:docChg chg="mod modSld">
      <pc:chgData name="Alana Rivera" userId="S::arg3669@ads.northwestern.edu::fc8b707a-b7e9-4f2a-8d71-2d76819b7881" providerId="AD" clId="Web-{BF3FB6BA-F19D-B188-E35F-8F9FA38D7D28}" dt="2022-08-17T21:02:31.635" v="579" actId="20577"/>
      <pc:docMkLst>
        <pc:docMk/>
      </pc:docMkLst>
      <pc:sldChg chg="modSp">
        <pc:chgData name="Alana Rivera" userId="S::arg3669@ads.northwestern.edu::fc8b707a-b7e9-4f2a-8d71-2d76819b7881" providerId="AD" clId="Web-{BF3FB6BA-F19D-B188-E35F-8F9FA38D7D28}" dt="2022-08-17T20:41:07.972" v="35" actId="20577"/>
        <pc:sldMkLst>
          <pc:docMk/>
          <pc:sldMk cId="2188456066" sldId="276"/>
        </pc:sldMkLst>
        <pc:spChg chg="mod">
          <ac:chgData name="Alana Rivera" userId="S::arg3669@ads.northwestern.edu::fc8b707a-b7e9-4f2a-8d71-2d76819b7881" providerId="AD" clId="Web-{BF3FB6BA-F19D-B188-E35F-8F9FA38D7D28}" dt="2022-08-17T20:41:07.972" v="35" actId="20577"/>
          <ac:spMkLst>
            <pc:docMk/>
            <pc:sldMk cId="2188456066" sldId="276"/>
            <ac:spMk id="3" creationId="{00000000-0000-0000-0000-000000000000}"/>
          </ac:spMkLst>
        </pc:spChg>
      </pc:sldChg>
      <pc:sldChg chg="addCm">
        <pc:chgData name="Alana Rivera" userId="S::arg3669@ads.northwestern.edu::fc8b707a-b7e9-4f2a-8d71-2d76819b7881" providerId="AD" clId="Web-{BF3FB6BA-F19D-B188-E35F-8F9FA38D7D28}" dt="2022-08-17T20:47:27.317" v="41"/>
        <pc:sldMkLst>
          <pc:docMk/>
          <pc:sldMk cId="3070106390" sldId="332"/>
        </pc:sldMkLst>
      </pc:sldChg>
      <pc:sldChg chg="delSp modSp">
        <pc:chgData name="Alana Rivera" userId="S::arg3669@ads.northwestern.edu::fc8b707a-b7e9-4f2a-8d71-2d76819b7881" providerId="AD" clId="Web-{BF3FB6BA-F19D-B188-E35F-8F9FA38D7D28}" dt="2022-08-17T20:48:39.068" v="49" actId="1076"/>
        <pc:sldMkLst>
          <pc:docMk/>
          <pc:sldMk cId="152076112" sldId="396"/>
        </pc:sldMkLst>
        <pc:spChg chg="mod">
          <ac:chgData name="Alana Rivera" userId="S::arg3669@ads.northwestern.edu::fc8b707a-b7e9-4f2a-8d71-2d76819b7881" providerId="AD" clId="Web-{BF3FB6BA-F19D-B188-E35F-8F9FA38D7D28}" dt="2022-08-17T20:48:39.068" v="49" actId="1076"/>
          <ac:spMkLst>
            <pc:docMk/>
            <pc:sldMk cId="152076112" sldId="396"/>
            <ac:spMk id="2" creationId="{00000000-0000-0000-0000-000000000000}"/>
          </ac:spMkLst>
        </pc:spChg>
        <pc:spChg chg="del">
          <ac:chgData name="Alana Rivera" userId="S::arg3669@ads.northwestern.edu::fc8b707a-b7e9-4f2a-8d71-2d76819b7881" providerId="AD" clId="Web-{BF3FB6BA-F19D-B188-E35F-8F9FA38D7D28}" dt="2022-08-17T20:48:18.411" v="46"/>
          <ac:spMkLst>
            <pc:docMk/>
            <pc:sldMk cId="152076112" sldId="396"/>
            <ac:spMk id="3" creationId="{00000000-0000-0000-0000-000000000000}"/>
          </ac:spMkLst>
        </pc:spChg>
      </pc:sldChg>
      <pc:sldChg chg="modSp">
        <pc:chgData name="Alana Rivera" userId="S::arg3669@ads.northwestern.edu::fc8b707a-b7e9-4f2a-8d71-2d76819b7881" providerId="AD" clId="Web-{BF3FB6BA-F19D-B188-E35F-8F9FA38D7D28}" dt="2022-08-17T21:00:40.822" v="545" actId="1076"/>
        <pc:sldMkLst>
          <pc:docMk/>
          <pc:sldMk cId="262516733" sldId="401"/>
        </pc:sldMkLst>
        <pc:spChg chg="mod">
          <ac:chgData name="Alana Rivera" userId="S::arg3669@ads.northwestern.edu::fc8b707a-b7e9-4f2a-8d71-2d76819b7881" providerId="AD" clId="Web-{BF3FB6BA-F19D-B188-E35F-8F9FA38D7D28}" dt="2022-08-17T21:00:16.243" v="543" actId="20577"/>
          <ac:spMkLst>
            <pc:docMk/>
            <pc:sldMk cId="262516733" sldId="401"/>
            <ac:spMk id="3" creationId="{00000000-0000-0000-0000-000000000000}"/>
          </ac:spMkLst>
        </pc:spChg>
        <pc:spChg chg="mod">
          <ac:chgData name="Alana Rivera" userId="S::arg3669@ads.northwestern.edu::fc8b707a-b7e9-4f2a-8d71-2d76819b7881" providerId="AD" clId="Web-{BF3FB6BA-F19D-B188-E35F-8F9FA38D7D28}" dt="2022-08-17T21:00:40.822" v="545" actId="1076"/>
          <ac:spMkLst>
            <pc:docMk/>
            <pc:sldMk cId="262516733" sldId="401"/>
            <ac:spMk id="6" creationId="{00000000-0000-0000-0000-000000000000}"/>
          </ac:spMkLst>
        </pc:spChg>
        <pc:picChg chg="mod">
          <ac:chgData name="Alana Rivera" userId="S::arg3669@ads.northwestern.edu::fc8b707a-b7e9-4f2a-8d71-2d76819b7881" providerId="AD" clId="Web-{BF3FB6BA-F19D-B188-E35F-8F9FA38D7D28}" dt="2022-08-17T21:00:33.134" v="544" actId="1076"/>
          <ac:picMkLst>
            <pc:docMk/>
            <pc:sldMk cId="262516733" sldId="401"/>
            <ac:picMk id="7" creationId="{00000000-0000-0000-0000-000000000000}"/>
          </ac:picMkLst>
        </pc:picChg>
      </pc:sldChg>
      <pc:sldChg chg="modSp">
        <pc:chgData name="Alana Rivera" userId="S::arg3669@ads.northwestern.edu::fc8b707a-b7e9-4f2a-8d71-2d76819b7881" providerId="AD" clId="Web-{BF3FB6BA-F19D-B188-E35F-8F9FA38D7D28}" dt="2022-08-17T21:02:31.635" v="579" actId="20577"/>
        <pc:sldMkLst>
          <pc:docMk/>
          <pc:sldMk cId="3534998755" sldId="415"/>
        </pc:sldMkLst>
        <pc:spChg chg="mod">
          <ac:chgData name="Alana Rivera" userId="S::arg3669@ads.northwestern.edu::fc8b707a-b7e9-4f2a-8d71-2d76819b7881" providerId="AD" clId="Web-{BF3FB6BA-F19D-B188-E35F-8F9FA38D7D28}" dt="2022-08-17T20:49:51.896" v="53" actId="1076"/>
          <ac:spMkLst>
            <pc:docMk/>
            <pc:sldMk cId="3534998755" sldId="415"/>
            <ac:spMk id="6" creationId="{00000000-0000-0000-0000-000000000000}"/>
          </ac:spMkLst>
        </pc:spChg>
        <pc:spChg chg="mod">
          <ac:chgData name="Alana Rivera" userId="S::arg3669@ads.northwestern.edu::fc8b707a-b7e9-4f2a-8d71-2d76819b7881" providerId="AD" clId="Web-{BF3FB6BA-F19D-B188-E35F-8F9FA38D7D28}" dt="2022-08-17T21:02:31.635" v="579" actId="20577"/>
          <ac:spMkLst>
            <pc:docMk/>
            <pc:sldMk cId="3534998755" sldId="415"/>
            <ac:spMk id="7" creationId="{00000000-0000-0000-0000-000000000000}"/>
          </ac:spMkLst>
        </pc:spChg>
      </pc:sldChg>
      <pc:sldChg chg="modSp">
        <pc:chgData name="Alana Rivera" userId="S::arg3669@ads.northwestern.edu::fc8b707a-b7e9-4f2a-8d71-2d76819b7881" providerId="AD" clId="Web-{BF3FB6BA-F19D-B188-E35F-8F9FA38D7D28}" dt="2022-08-17T20:40:30.721" v="27" actId="20577"/>
        <pc:sldMkLst>
          <pc:docMk/>
          <pc:sldMk cId="1737087415" sldId="450"/>
        </pc:sldMkLst>
        <pc:spChg chg="mod">
          <ac:chgData name="Alana Rivera" userId="S::arg3669@ads.northwestern.edu::fc8b707a-b7e9-4f2a-8d71-2d76819b7881" providerId="AD" clId="Web-{BF3FB6BA-F19D-B188-E35F-8F9FA38D7D28}" dt="2022-08-17T20:40:30.721" v="27" actId="20577"/>
          <ac:spMkLst>
            <pc:docMk/>
            <pc:sldMk cId="1737087415" sldId="450"/>
            <ac:spMk id="3" creationId="{00000000-0000-0000-0000-000000000000}"/>
          </ac:spMkLst>
        </pc:spChg>
      </pc:sldChg>
      <pc:sldChg chg="modSp">
        <pc:chgData name="Alana Rivera" userId="S::arg3669@ads.northwestern.edu::fc8b707a-b7e9-4f2a-8d71-2d76819b7881" providerId="AD" clId="Web-{BF3FB6BA-F19D-B188-E35F-8F9FA38D7D28}" dt="2022-08-17T20:40:03.159" v="25" actId="20577"/>
        <pc:sldMkLst>
          <pc:docMk/>
          <pc:sldMk cId="555471058" sldId="451"/>
        </pc:sldMkLst>
        <pc:spChg chg="mod">
          <ac:chgData name="Alana Rivera" userId="S::arg3669@ads.northwestern.edu::fc8b707a-b7e9-4f2a-8d71-2d76819b7881" providerId="AD" clId="Web-{BF3FB6BA-F19D-B188-E35F-8F9FA38D7D28}" dt="2022-08-17T20:40:03.159" v="25" actId="20577"/>
          <ac:spMkLst>
            <pc:docMk/>
            <pc:sldMk cId="555471058" sldId="451"/>
            <ac:spMk id="3" creationId="{00000000-0000-0000-0000-000000000000}"/>
          </ac:spMkLst>
        </pc:spChg>
      </pc:sldChg>
      <pc:sldChg chg="modSp">
        <pc:chgData name="Alana Rivera" userId="S::arg3669@ads.northwestern.edu::fc8b707a-b7e9-4f2a-8d71-2d76819b7881" providerId="AD" clId="Web-{BF3FB6BA-F19D-B188-E35F-8F9FA38D7D28}" dt="2022-08-17T20:43:44.285" v="39" actId="20577"/>
        <pc:sldMkLst>
          <pc:docMk/>
          <pc:sldMk cId="2838886129" sldId="475"/>
        </pc:sldMkLst>
        <pc:spChg chg="mod">
          <ac:chgData name="Alana Rivera" userId="S::arg3669@ads.northwestern.edu::fc8b707a-b7e9-4f2a-8d71-2d76819b7881" providerId="AD" clId="Web-{BF3FB6BA-F19D-B188-E35F-8F9FA38D7D28}" dt="2022-08-17T20:43:44.285" v="39" actId="20577"/>
          <ac:spMkLst>
            <pc:docMk/>
            <pc:sldMk cId="2838886129" sldId="475"/>
            <ac:spMk id="3" creationId="{99687C30-0B9C-FAE7-CDCE-2EA03F721B3F}"/>
          </ac:spMkLst>
        </pc:spChg>
      </pc:sldChg>
    </pc:docChg>
  </pc:docChgLst>
  <pc:docChgLst>
    <pc:chgData name="Patricia Ann Lee King" userId="S::pal094@ads.northwestern.edu::dbab7ec2-5444-4d21-afe7-a39974533ddc" providerId="AD" clId="Web-{C1998CAB-DFB6-6509-33D2-E911FD08152A}"/>
    <pc:docChg chg="mod modSld">
      <pc:chgData name="Patricia Ann Lee King" userId="S::pal094@ads.northwestern.edu::dbab7ec2-5444-4d21-afe7-a39974533ddc" providerId="AD" clId="Web-{C1998CAB-DFB6-6509-33D2-E911FD08152A}" dt="2022-08-18T15:44:58.963" v="47"/>
      <pc:docMkLst>
        <pc:docMk/>
      </pc:docMkLst>
      <pc:sldChg chg="addSp modSp">
        <pc:chgData name="Patricia Ann Lee King" userId="S::pal094@ads.northwestern.edu::dbab7ec2-5444-4d21-afe7-a39974533ddc" providerId="AD" clId="Web-{C1998CAB-DFB6-6509-33D2-E911FD08152A}" dt="2022-08-18T15:44:01.010" v="46" actId="1076"/>
        <pc:sldMkLst>
          <pc:docMk/>
          <pc:sldMk cId="4002706393" sldId="273"/>
        </pc:sldMkLst>
        <pc:spChg chg="add mod">
          <ac:chgData name="Patricia Ann Lee King" userId="S::pal094@ads.northwestern.edu::dbab7ec2-5444-4d21-afe7-a39974533ddc" providerId="AD" clId="Web-{C1998CAB-DFB6-6509-33D2-E911FD08152A}" dt="2022-08-18T15:44:01.010" v="46" actId="1076"/>
          <ac:spMkLst>
            <pc:docMk/>
            <pc:sldMk cId="4002706393" sldId="273"/>
            <ac:spMk id="3" creationId="{A2898A3F-BA3D-2C44-6202-64FFA173550F}"/>
          </ac:spMkLst>
        </pc:spChg>
      </pc:sldChg>
      <pc:sldChg chg="addCm">
        <pc:chgData name="Patricia Ann Lee King" userId="S::pal094@ads.northwestern.edu::dbab7ec2-5444-4d21-afe7-a39974533ddc" providerId="AD" clId="Web-{C1998CAB-DFB6-6509-33D2-E911FD08152A}" dt="2022-08-18T15:41:32.352" v="27"/>
        <pc:sldMkLst>
          <pc:docMk/>
          <pc:sldMk cId="2188456066" sldId="276"/>
        </pc:sldMkLst>
      </pc:sldChg>
      <pc:sldChg chg="modSp">
        <pc:chgData name="Patricia Ann Lee King" userId="S::pal094@ads.northwestern.edu::dbab7ec2-5444-4d21-afe7-a39974533ddc" providerId="AD" clId="Web-{C1998CAB-DFB6-6509-33D2-E911FD08152A}" dt="2022-08-18T15:41:51.649" v="29" actId="20577"/>
        <pc:sldMkLst>
          <pc:docMk/>
          <pc:sldMk cId="2955484964" sldId="447"/>
        </pc:sldMkLst>
        <pc:spChg chg="mod">
          <ac:chgData name="Patricia Ann Lee King" userId="S::pal094@ads.northwestern.edu::dbab7ec2-5444-4d21-afe7-a39974533ddc" providerId="AD" clId="Web-{C1998CAB-DFB6-6509-33D2-E911FD08152A}" dt="2022-08-18T15:41:51.649" v="29" actId="20577"/>
          <ac:spMkLst>
            <pc:docMk/>
            <pc:sldMk cId="2955484964" sldId="447"/>
            <ac:spMk id="3" creationId="{00000000-0000-0000-0000-000000000000}"/>
          </ac:spMkLst>
        </pc:spChg>
      </pc:sldChg>
      <pc:sldChg chg="modSp">
        <pc:chgData name="Patricia Ann Lee King" userId="S::pal094@ads.northwestern.edu::dbab7ec2-5444-4d21-afe7-a39974533ddc" providerId="AD" clId="Web-{C1998CAB-DFB6-6509-33D2-E911FD08152A}" dt="2022-08-18T15:38:35.459" v="22" actId="20577"/>
        <pc:sldMkLst>
          <pc:docMk/>
          <pc:sldMk cId="2292429937" sldId="449"/>
        </pc:sldMkLst>
        <pc:spChg chg="mod">
          <ac:chgData name="Patricia Ann Lee King" userId="S::pal094@ads.northwestern.edu::dbab7ec2-5444-4d21-afe7-a39974533ddc" providerId="AD" clId="Web-{C1998CAB-DFB6-6509-33D2-E911FD08152A}" dt="2022-08-18T15:38:35.459" v="22" actId="20577"/>
          <ac:spMkLst>
            <pc:docMk/>
            <pc:sldMk cId="2292429937" sldId="449"/>
            <ac:spMk id="3" creationId="{00000000-0000-0000-0000-000000000000}"/>
          </ac:spMkLst>
        </pc:spChg>
      </pc:sldChg>
      <pc:sldChg chg="modSp">
        <pc:chgData name="Patricia Ann Lee King" userId="S::pal094@ads.northwestern.edu::dbab7ec2-5444-4d21-afe7-a39974533ddc" providerId="AD" clId="Web-{C1998CAB-DFB6-6509-33D2-E911FD08152A}" dt="2022-08-18T15:39:01.756" v="26" actId="20577"/>
        <pc:sldMkLst>
          <pc:docMk/>
          <pc:sldMk cId="1737087415" sldId="450"/>
        </pc:sldMkLst>
        <pc:spChg chg="mod">
          <ac:chgData name="Patricia Ann Lee King" userId="S::pal094@ads.northwestern.edu::dbab7ec2-5444-4d21-afe7-a39974533ddc" providerId="AD" clId="Web-{C1998CAB-DFB6-6509-33D2-E911FD08152A}" dt="2022-08-18T15:39:01.756" v="26" actId="20577"/>
          <ac:spMkLst>
            <pc:docMk/>
            <pc:sldMk cId="1737087415" sldId="450"/>
            <ac:spMk id="3" creationId="{00000000-0000-0000-0000-000000000000}"/>
          </ac:spMkLst>
        </pc:spChg>
      </pc:sldChg>
      <pc:sldChg chg="addCm">
        <pc:chgData name="Patricia Ann Lee King" userId="S::pal094@ads.northwestern.edu::dbab7ec2-5444-4d21-afe7-a39974533ddc" providerId="AD" clId="Web-{C1998CAB-DFB6-6509-33D2-E911FD08152A}" dt="2022-08-18T15:30:12.266" v="1"/>
        <pc:sldMkLst>
          <pc:docMk/>
          <pc:sldMk cId="555471058" sldId="451"/>
        </pc:sldMkLst>
      </pc:sldChg>
      <pc:sldChg chg="addCm">
        <pc:chgData name="Patricia Ann Lee King" userId="S::pal094@ads.northwestern.edu::dbab7ec2-5444-4d21-afe7-a39974533ddc" providerId="AD" clId="Web-{C1998CAB-DFB6-6509-33D2-E911FD08152A}" dt="2022-08-18T15:44:58.963" v="47"/>
        <pc:sldMkLst>
          <pc:docMk/>
          <pc:sldMk cId="2838886129" sldId="475"/>
        </pc:sldMkLst>
      </pc:sldChg>
    </pc:docChg>
  </pc:docChgLst>
  <pc:docChgLst>
    <pc:chgData name="Alana Rivera" userId="S::arg3669@ads.northwestern.edu::fc8b707a-b7e9-4f2a-8d71-2d76819b7881" providerId="AD" clId="Web-{3B2C30F0-A315-BD0D-760A-A7D36D2778DB}"/>
    <pc:docChg chg="modSld">
      <pc:chgData name="Alana Rivera" userId="S::arg3669@ads.northwestern.edu::fc8b707a-b7e9-4f2a-8d71-2d76819b7881" providerId="AD" clId="Web-{3B2C30F0-A315-BD0D-760A-A7D36D2778DB}" dt="2022-08-18T16:48:53.113" v="79" actId="20577"/>
      <pc:docMkLst>
        <pc:docMk/>
      </pc:docMkLst>
      <pc:sldChg chg="addCm">
        <pc:chgData name="Alana Rivera" userId="S::arg3669@ads.northwestern.edu::fc8b707a-b7e9-4f2a-8d71-2d76819b7881" providerId="AD" clId="Web-{3B2C30F0-A315-BD0D-760A-A7D36D2778DB}" dt="2022-08-18T16:30:49.702" v="0"/>
        <pc:sldMkLst>
          <pc:docMk/>
          <pc:sldMk cId="998310969" sldId="413"/>
        </pc:sldMkLst>
      </pc:sldChg>
      <pc:sldChg chg="modSp">
        <pc:chgData name="Alana Rivera" userId="S::arg3669@ads.northwestern.edu::fc8b707a-b7e9-4f2a-8d71-2d76819b7881" providerId="AD" clId="Web-{3B2C30F0-A315-BD0D-760A-A7D36D2778DB}" dt="2022-08-18T16:48:53.113" v="79" actId="20577"/>
        <pc:sldMkLst>
          <pc:docMk/>
          <pc:sldMk cId="555471058" sldId="451"/>
        </pc:sldMkLst>
        <pc:spChg chg="mod">
          <ac:chgData name="Alana Rivera" userId="S::arg3669@ads.northwestern.edu::fc8b707a-b7e9-4f2a-8d71-2d76819b7881" providerId="AD" clId="Web-{3B2C30F0-A315-BD0D-760A-A7D36D2778DB}" dt="2022-08-18T16:48:53.113" v="79" actId="20577"/>
          <ac:spMkLst>
            <pc:docMk/>
            <pc:sldMk cId="555471058" sldId="451"/>
            <ac:spMk id="2" creationId="{00000000-0000-0000-0000-000000000000}"/>
          </ac:spMkLst>
        </pc:spChg>
        <pc:spChg chg="mod">
          <ac:chgData name="Alana Rivera" userId="S::arg3669@ads.northwestern.edu::fc8b707a-b7e9-4f2a-8d71-2d76819b7881" providerId="AD" clId="Web-{3B2C30F0-A315-BD0D-760A-A7D36D2778DB}" dt="2022-08-18T16:45:56.394" v="77" actId="20577"/>
          <ac:spMkLst>
            <pc:docMk/>
            <pc:sldMk cId="555471058" sldId="451"/>
            <ac:spMk id="3" creationId="{00000000-0000-0000-0000-000000000000}"/>
          </ac:spMkLst>
        </pc:spChg>
      </pc:sldChg>
    </pc:docChg>
  </pc:docChgLst>
  <pc:docChgLst>
    <pc:chgData name="Eileen Fleming Suse" userId="S::efs3844@ads.northwestern.edu::725c94ef-d051-42d7-9d33-8572765d592b" providerId="AD" clId="Web-{3CCC908E-F608-2556-4DF5-A23D7D8986A2}"/>
    <pc:docChg chg="addSld modSld sldOrd">
      <pc:chgData name="Eileen Fleming Suse" userId="S::efs3844@ads.northwestern.edu::725c94ef-d051-42d7-9d33-8572765d592b" providerId="AD" clId="Web-{3CCC908E-F608-2556-4DF5-A23D7D8986A2}" dt="2022-08-18T18:25:18.157" v="339"/>
      <pc:docMkLst>
        <pc:docMk/>
      </pc:docMkLst>
      <pc:sldChg chg="delCm">
        <pc:chgData name="Eileen Fleming Suse" userId="S::efs3844@ads.northwestern.edu::725c94ef-d051-42d7-9d33-8572765d592b" providerId="AD" clId="Web-{3CCC908E-F608-2556-4DF5-A23D7D8986A2}" dt="2022-08-18T18:21:34.435" v="79"/>
        <pc:sldMkLst>
          <pc:docMk/>
          <pc:sldMk cId="3070106390" sldId="332"/>
        </pc:sldMkLst>
      </pc:sldChg>
      <pc:sldChg chg="delCm">
        <pc:chgData name="Eileen Fleming Suse" userId="S::efs3844@ads.northwestern.edu::725c94ef-d051-42d7-9d33-8572765d592b" providerId="AD" clId="Web-{3CCC908E-F608-2556-4DF5-A23D7D8986A2}" dt="2022-08-18T18:24:31.266" v="303"/>
        <pc:sldMkLst>
          <pc:docMk/>
          <pc:sldMk cId="998310969" sldId="413"/>
        </pc:sldMkLst>
      </pc:sldChg>
      <pc:sldChg chg="modSp modNotes">
        <pc:chgData name="Eileen Fleming Suse" userId="S::efs3844@ads.northwestern.edu::725c94ef-d051-42d7-9d33-8572765d592b" providerId="AD" clId="Web-{3CCC908E-F608-2556-4DF5-A23D7D8986A2}" dt="2022-08-18T18:25:18.157" v="339"/>
        <pc:sldMkLst>
          <pc:docMk/>
          <pc:sldMk cId="2838886129" sldId="475"/>
        </pc:sldMkLst>
        <pc:spChg chg="mod">
          <ac:chgData name="Eileen Fleming Suse" userId="S::efs3844@ads.northwestern.edu::725c94ef-d051-42d7-9d33-8572765d592b" providerId="AD" clId="Web-{3CCC908E-F608-2556-4DF5-A23D7D8986A2}" dt="2022-08-18T18:20:35.262" v="21"/>
          <ac:spMkLst>
            <pc:docMk/>
            <pc:sldMk cId="2838886129" sldId="475"/>
            <ac:spMk id="2" creationId="{5352EC2C-B146-D5C9-C207-E5353BB367A5}"/>
          </ac:spMkLst>
        </pc:spChg>
      </pc:sldChg>
      <pc:sldChg chg="addSp delSp modSp new ord">
        <pc:chgData name="Eileen Fleming Suse" userId="S::efs3844@ads.northwestern.edu::725c94ef-d051-42d7-9d33-8572765d592b" providerId="AD" clId="Web-{3CCC908E-F608-2556-4DF5-A23D7D8986A2}" dt="2022-08-18T18:24:54.953" v="317"/>
        <pc:sldMkLst>
          <pc:docMk/>
          <pc:sldMk cId="4004576825" sldId="476"/>
        </pc:sldMkLst>
        <pc:spChg chg="mod">
          <ac:chgData name="Eileen Fleming Suse" userId="S::efs3844@ads.northwestern.edu::725c94ef-d051-42d7-9d33-8572765d592b" providerId="AD" clId="Web-{3CCC908E-F608-2556-4DF5-A23D7D8986A2}" dt="2022-08-18T18:22:00.529" v="87" actId="20577"/>
          <ac:spMkLst>
            <pc:docMk/>
            <pc:sldMk cId="4004576825" sldId="476"/>
            <ac:spMk id="2" creationId="{8DA65B7D-6357-F0A1-4ACA-818B5F3700C0}"/>
          </ac:spMkLst>
        </pc:spChg>
        <pc:spChg chg="del">
          <ac:chgData name="Eileen Fleming Suse" userId="S::efs3844@ads.northwestern.edu::725c94ef-d051-42d7-9d33-8572765d592b" providerId="AD" clId="Web-{3CCC908E-F608-2556-4DF5-A23D7D8986A2}" dt="2022-08-18T18:22:08.607" v="88"/>
          <ac:spMkLst>
            <pc:docMk/>
            <pc:sldMk cId="4004576825" sldId="476"/>
            <ac:spMk id="3" creationId="{E60B236F-120D-61B1-9DFC-BA8977C7112A}"/>
          </ac:spMkLst>
        </pc:spChg>
        <pc:graphicFrameChg chg="add mod ord modGraphic">
          <ac:chgData name="Eileen Fleming Suse" userId="S::efs3844@ads.northwestern.edu::725c94ef-d051-42d7-9d33-8572765d592b" providerId="AD" clId="Web-{3CCC908E-F608-2556-4DF5-A23D7D8986A2}" dt="2022-08-18T18:24:54.953" v="317"/>
          <ac:graphicFrameMkLst>
            <pc:docMk/>
            <pc:sldMk cId="4004576825" sldId="476"/>
            <ac:graphicFrameMk id="6" creationId="{4A5DC85B-9F27-AF23-5D97-3D04C5A4E30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efs3844\Downloads\PVBHospitalMeasures_DATA_LABELS_2022-08-15_1741.csv"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efs3844\Documents\ILPQC\PVB\PVB%20Data%20Graphs.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NTSV C-Section Rate</a:t>
            </a:r>
            <a:r>
              <a:rPr lang="en-US" sz="2000" baseline="0"/>
              <a:t> by Race and Ethnicity:</a:t>
            </a:r>
          </a:p>
          <a:p>
            <a:pPr>
              <a:defRPr sz="2000"/>
            </a:pPr>
            <a:r>
              <a:rPr lang="en-US" sz="2000" baseline="0"/>
              <a:t>Baseline (Q4 2019) v Q2 2022</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c:f>
              <c:strCache>
                <c:ptCount val="1"/>
                <c:pt idx="0">
                  <c:v>Baseline</c:v>
                </c:pt>
              </c:strCache>
            </c:strRef>
          </c:tx>
          <c:spPr>
            <a:solidFill>
              <a:schemeClr val="accent1"/>
            </a:solidFill>
            <a:ln>
              <a:noFill/>
            </a:ln>
            <a:effectLst/>
          </c:spPr>
          <c:invertIfNegative val="0"/>
          <c:cat>
            <c:strRef>
              <c:f>Sheet2!$A$2:$A$6</c:f>
              <c:strCache>
                <c:ptCount val="5"/>
                <c:pt idx="0">
                  <c:v>Black</c:v>
                </c:pt>
                <c:pt idx="1">
                  <c:v>White </c:v>
                </c:pt>
                <c:pt idx="2">
                  <c:v>Hispanic</c:v>
                </c:pt>
                <c:pt idx="3">
                  <c:v>Asian</c:v>
                </c:pt>
                <c:pt idx="4">
                  <c:v>Other</c:v>
                </c:pt>
              </c:strCache>
            </c:strRef>
          </c:cat>
          <c:val>
            <c:numRef>
              <c:f>Sheet2!$B$2:$B$6</c:f>
              <c:numCache>
                <c:formatCode>0%</c:formatCode>
                <c:ptCount val="5"/>
                <c:pt idx="0">
                  <c:v>0.30745814307458141</c:v>
                </c:pt>
                <c:pt idx="1">
                  <c:v>0.25398996808025537</c:v>
                </c:pt>
                <c:pt idx="2">
                  <c:v>0.26101141924959215</c:v>
                </c:pt>
                <c:pt idx="3">
                  <c:v>0.28000000000000003</c:v>
                </c:pt>
                <c:pt idx="4">
                  <c:v>0.37317784256559766</c:v>
                </c:pt>
              </c:numCache>
            </c:numRef>
          </c:val>
          <c:extLst>
            <c:ext xmlns:c16="http://schemas.microsoft.com/office/drawing/2014/chart" uri="{C3380CC4-5D6E-409C-BE32-E72D297353CC}">
              <c16:uniqueId val="{00000000-2991-4FC2-A1AD-5E3A8F79C6E9}"/>
            </c:ext>
          </c:extLst>
        </c:ser>
        <c:ser>
          <c:idx val="1"/>
          <c:order val="1"/>
          <c:tx>
            <c:strRef>
              <c:f>Sheet2!$C$1</c:f>
              <c:strCache>
                <c:ptCount val="1"/>
                <c:pt idx="0">
                  <c:v>Q2 2022</c:v>
                </c:pt>
              </c:strCache>
            </c:strRef>
          </c:tx>
          <c:spPr>
            <a:solidFill>
              <a:schemeClr val="accent2"/>
            </a:solidFill>
            <a:ln>
              <a:noFill/>
            </a:ln>
            <a:effectLst/>
          </c:spPr>
          <c:invertIfNegative val="0"/>
          <c:cat>
            <c:strRef>
              <c:f>Sheet2!$A$2:$A$6</c:f>
              <c:strCache>
                <c:ptCount val="5"/>
                <c:pt idx="0">
                  <c:v>Black</c:v>
                </c:pt>
                <c:pt idx="1">
                  <c:v>White </c:v>
                </c:pt>
                <c:pt idx="2">
                  <c:v>Hispanic</c:v>
                </c:pt>
                <c:pt idx="3">
                  <c:v>Asian</c:v>
                </c:pt>
                <c:pt idx="4">
                  <c:v>Other</c:v>
                </c:pt>
              </c:strCache>
            </c:strRef>
          </c:cat>
          <c:val>
            <c:numRef>
              <c:f>Sheet2!$C$2:$C$6</c:f>
              <c:numCache>
                <c:formatCode>0%</c:formatCode>
                <c:ptCount val="5"/>
                <c:pt idx="0">
                  <c:v>0.29127358490566035</c:v>
                </c:pt>
                <c:pt idx="1">
                  <c:v>0.24312056737588653</c:v>
                </c:pt>
                <c:pt idx="2">
                  <c:v>0.28419182948490229</c:v>
                </c:pt>
                <c:pt idx="3">
                  <c:v>0.27788649706457924</c:v>
                </c:pt>
                <c:pt idx="4">
                  <c:v>0.18006993006993008</c:v>
                </c:pt>
              </c:numCache>
            </c:numRef>
          </c:val>
          <c:extLst>
            <c:ext xmlns:c16="http://schemas.microsoft.com/office/drawing/2014/chart" uri="{C3380CC4-5D6E-409C-BE32-E72D297353CC}">
              <c16:uniqueId val="{00000001-2991-4FC2-A1AD-5E3A8F79C6E9}"/>
            </c:ext>
          </c:extLst>
        </c:ser>
        <c:dLbls>
          <c:showLegendKey val="0"/>
          <c:showVal val="0"/>
          <c:showCatName val="0"/>
          <c:showSerName val="0"/>
          <c:showPercent val="0"/>
          <c:showBubbleSize val="0"/>
        </c:dLbls>
        <c:gapWidth val="219"/>
        <c:overlap val="-27"/>
        <c:axId val="255904815"/>
        <c:axId val="255905647"/>
      </c:barChart>
      <c:catAx>
        <c:axId val="255904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55905647"/>
        <c:crosses val="autoZero"/>
        <c:auto val="1"/>
        <c:lblAlgn val="ctr"/>
        <c:lblOffset val="100"/>
        <c:noMultiLvlLbl val="0"/>
      </c:catAx>
      <c:valAx>
        <c:axId val="2559056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5904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a:effectLst/>
              </a:rPr>
              <a:t>Implemented provider and nurse education and other strategies to achieve buy-in</a:t>
            </a:r>
            <a:endParaRPr lang="en-US" sz="2000" b="0">
              <a:effectLst/>
            </a:endParaRPr>
          </a:p>
        </c:rich>
      </c:tx>
      <c:layout/>
      <c:overlay val="0"/>
      <c:spPr>
        <a:noFill/>
        <a:ln>
          <a:noFill/>
        </a:ln>
        <a:effectLst/>
      </c:spPr>
    </c:title>
    <c:autoTitleDeleted val="0"/>
    <c:plotArea>
      <c:layout/>
      <c:barChart>
        <c:barDir val="col"/>
        <c:grouping val="percentStacked"/>
        <c:varyColors val="0"/>
        <c:ser>
          <c:idx val="0"/>
          <c:order val="0"/>
          <c:tx>
            <c:strRef>
              <c:f>'SM 1'!$A$2</c:f>
              <c:strCache>
                <c:ptCount val="1"/>
                <c:pt idx="0">
                  <c:v>In Place</c:v>
                </c:pt>
              </c:strCache>
            </c:strRef>
          </c:tx>
          <c:spPr>
            <a:solidFill>
              <a:srgbClr val="00B050"/>
            </a:solidFill>
            <a:ln>
              <a:noFill/>
            </a:ln>
            <a:effectLst/>
          </c:spPr>
          <c:invertIfNegative val="0"/>
          <c:cat>
            <c:strRef>
              <c:f>'SM 1'!$B$1:$U$1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22-Apr</c:v>
                </c:pt>
                <c:pt idx="17">
                  <c:v>22-May</c:v>
                </c:pt>
                <c:pt idx="18">
                  <c:v>Jun-22</c:v>
                </c:pt>
                <c:pt idx="19">
                  <c:v>22-Jul</c:v>
                </c:pt>
              </c:strCache>
            </c:strRef>
          </c:cat>
          <c:val>
            <c:numRef>
              <c:f>'SM 1'!$B$2:$U$2</c:f>
              <c:numCache>
                <c:formatCode>General</c:formatCode>
                <c:ptCount val="20"/>
                <c:pt idx="0">
                  <c:v>2.11</c:v>
                </c:pt>
                <c:pt idx="1">
                  <c:v>6.25</c:v>
                </c:pt>
                <c:pt idx="2">
                  <c:v>8.86</c:v>
                </c:pt>
                <c:pt idx="3">
                  <c:v>14.29</c:v>
                </c:pt>
                <c:pt idx="4">
                  <c:v>22.78</c:v>
                </c:pt>
                <c:pt idx="5">
                  <c:v>21.74</c:v>
                </c:pt>
                <c:pt idx="6">
                  <c:v>32.86</c:v>
                </c:pt>
                <c:pt idx="7">
                  <c:v>34.78</c:v>
                </c:pt>
                <c:pt idx="8">
                  <c:v>50</c:v>
                </c:pt>
                <c:pt idx="9">
                  <c:v>54.69</c:v>
                </c:pt>
                <c:pt idx="10">
                  <c:v>59.02</c:v>
                </c:pt>
                <c:pt idx="11">
                  <c:v>61.29</c:v>
                </c:pt>
                <c:pt idx="12">
                  <c:v>62.07</c:v>
                </c:pt>
                <c:pt idx="13">
                  <c:v>57.63</c:v>
                </c:pt>
                <c:pt idx="14">
                  <c:v>63.33</c:v>
                </c:pt>
                <c:pt idx="15">
                  <c:v>68.97</c:v>
                </c:pt>
                <c:pt idx="16">
                  <c:v>70.37</c:v>
                </c:pt>
                <c:pt idx="17">
                  <c:v>73.209999999999994</c:v>
                </c:pt>
                <c:pt idx="18">
                  <c:v>77.55</c:v>
                </c:pt>
                <c:pt idx="19">
                  <c:v>82.35</c:v>
                </c:pt>
              </c:numCache>
            </c:numRef>
          </c:val>
          <c:extLst>
            <c:ext xmlns:c16="http://schemas.microsoft.com/office/drawing/2014/chart" uri="{C3380CC4-5D6E-409C-BE32-E72D297353CC}">
              <c16:uniqueId val="{00000000-BC4D-4728-A822-117CEBF593EF}"/>
            </c:ext>
          </c:extLst>
        </c:ser>
        <c:ser>
          <c:idx val="1"/>
          <c:order val="1"/>
          <c:tx>
            <c:strRef>
              <c:f>'SM 1'!$A$3</c:f>
              <c:strCache>
                <c:ptCount val="1"/>
                <c:pt idx="0">
                  <c:v>Working on it </c:v>
                </c:pt>
              </c:strCache>
            </c:strRef>
          </c:tx>
          <c:spPr>
            <a:solidFill>
              <a:srgbClr val="FFC000"/>
            </a:solidFill>
            <a:ln>
              <a:noFill/>
            </a:ln>
            <a:effectLst/>
          </c:spPr>
          <c:invertIfNegative val="0"/>
          <c:cat>
            <c:strRef>
              <c:f>'SM 1'!$B$1:$U$1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22-Apr</c:v>
                </c:pt>
                <c:pt idx="17">
                  <c:v>22-May</c:v>
                </c:pt>
                <c:pt idx="18">
                  <c:v>Jun-22</c:v>
                </c:pt>
                <c:pt idx="19">
                  <c:v>22-Jul</c:v>
                </c:pt>
              </c:strCache>
            </c:strRef>
          </c:cat>
          <c:val>
            <c:numRef>
              <c:f>'SM 1'!$B$3:$U$3</c:f>
              <c:numCache>
                <c:formatCode>General</c:formatCode>
                <c:ptCount val="20"/>
                <c:pt idx="0">
                  <c:v>30</c:v>
                </c:pt>
                <c:pt idx="1">
                  <c:v>58.75</c:v>
                </c:pt>
                <c:pt idx="2">
                  <c:v>70.89</c:v>
                </c:pt>
                <c:pt idx="3">
                  <c:v>72.73</c:v>
                </c:pt>
                <c:pt idx="4">
                  <c:v>68.349999999999994</c:v>
                </c:pt>
                <c:pt idx="5">
                  <c:v>73.91</c:v>
                </c:pt>
                <c:pt idx="6">
                  <c:v>64.290000000000006</c:v>
                </c:pt>
                <c:pt idx="7">
                  <c:v>63.77</c:v>
                </c:pt>
                <c:pt idx="8">
                  <c:v>50</c:v>
                </c:pt>
                <c:pt idx="9">
                  <c:v>43.75</c:v>
                </c:pt>
                <c:pt idx="10">
                  <c:v>39.340000000000003</c:v>
                </c:pt>
                <c:pt idx="11">
                  <c:v>37.1</c:v>
                </c:pt>
                <c:pt idx="12">
                  <c:v>37.93</c:v>
                </c:pt>
                <c:pt idx="13">
                  <c:v>40.68</c:v>
                </c:pt>
                <c:pt idx="14">
                  <c:v>35</c:v>
                </c:pt>
                <c:pt idx="15">
                  <c:v>27.59</c:v>
                </c:pt>
                <c:pt idx="16">
                  <c:v>25.93</c:v>
                </c:pt>
                <c:pt idx="17">
                  <c:v>23.21</c:v>
                </c:pt>
                <c:pt idx="18">
                  <c:v>20.41</c:v>
                </c:pt>
                <c:pt idx="19">
                  <c:v>17.649999999999999</c:v>
                </c:pt>
              </c:numCache>
            </c:numRef>
          </c:val>
          <c:extLst>
            <c:ext xmlns:c16="http://schemas.microsoft.com/office/drawing/2014/chart" uri="{C3380CC4-5D6E-409C-BE32-E72D297353CC}">
              <c16:uniqueId val="{00000001-BC4D-4728-A822-117CEBF593EF}"/>
            </c:ext>
          </c:extLst>
        </c:ser>
        <c:ser>
          <c:idx val="2"/>
          <c:order val="2"/>
          <c:tx>
            <c:strRef>
              <c:f>'SM 1'!$A$4</c:f>
              <c:strCache>
                <c:ptCount val="1"/>
                <c:pt idx="0">
                  <c:v>Not Started</c:v>
                </c:pt>
              </c:strCache>
            </c:strRef>
          </c:tx>
          <c:spPr>
            <a:solidFill>
              <a:srgbClr val="FF0000"/>
            </a:solidFill>
            <a:ln>
              <a:noFill/>
            </a:ln>
            <a:effectLst/>
          </c:spPr>
          <c:invertIfNegative val="0"/>
          <c:cat>
            <c:strRef>
              <c:f>'SM 1'!$B$1:$U$1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22-Apr</c:v>
                </c:pt>
                <c:pt idx="17">
                  <c:v>22-May</c:v>
                </c:pt>
                <c:pt idx="18">
                  <c:v>Jun-22</c:v>
                </c:pt>
                <c:pt idx="19">
                  <c:v>22-Jul</c:v>
                </c:pt>
              </c:strCache>
            </c:strRef>
          </c:cat>
          <c:val>
            <c:numRef>
              <c:f>'SM 1'!$B$4:$U$4</c:f>
              <c:numCache>
                <c:formatCode>General</c:formatCode>
                <c:ptCount val="20"/>
                <c:pt idx="0">
                  <c:v>67.89</c:v>
                </c:pt>
                <c:pt idx="1">
                  <c:v>35</c:v>
                </c:pt>
                <c:pt idx="2">
                  <c:v>20.25</c:v>
                </c:pt>
                <c:pt idx="3">
                  <c:v>12.97999999999999</c:v>
                </c:pt>
                <c:pt idx="4">
                  <c:v>8.8700000000000045</c:v>
                </c:pt>
                <c:pt idx="5">
                  <c:v>4.3500000000000085</c:v>
                </c:pt>
                <c:pt idx="6">
                  <c:v>2.8499999999999943</c:v>
                </c:pt>
                <c:pt idx="7">
                  <c:v>1.4499999999999886</c:v>
                </c:pt>
                <c:pt idx="8">
                  <c:v>0</c:v>
                </c:pt>
                <c:pt idx="9">
                  <c:v>1.5600000000000023</c:v>
                </c:pt>
                <c:pt idx="10">
                  <c:v>1.6399999999999864</c:v>
                </c:pt>
                <c:pt idx="11">
                  <c:v>1.6099999999999994</c:v>
                </c:pt>
                <c:pt idx="12">
                  <c:v>0</c:v>
                </c:pt>
                <c:pt idx="13">
                  <c:v>1.6899999999999977</c:v>
                </c:pt>
                <c:pt idx="14">
                  <c:v>1.6700000000000017</c:v>
                </c:pt>
                <c:pt idx="15">
                  <c:v>3.4399999999999977</c:v>
                </c:pt>
                <c:pt idx="16">
                  <c:v>3.6999999999999886</c:v>
                </c:pt>
                <c:pt idx="17">
                  <c:v>3.5800000000000125</c:v>
                </c:pt>
                <c:pt idx="18">
                  <c:v>2.0400000000000063</c:v>
                </c:pt>
                <c:pt idx="19">
                  <c:v>0</c:v>
                </c:pt>
              </c:numCache>
            </c:numRef>
          </c:val>
          <c:extLst>
            <c:ext xmlns:c16="http://schemas.microsoft.com/office/drawing/2014/chart" uri="{C3380CC4-5D6E-409C-BE32-E72D297353CC}">
              <c16:uniqueId val="{00000002-BC4D-4728-A822-117CEBF593EF}"/>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a:effectLst/>
              </a:rPr>
              <a:t>Implemented standardized protocol/processes for induction, labor support management and response to labor and fetal heart rate abnormalities</a:t>
            </a:r>
            <a:endParaRPr lang="en-US" sz="2000" b="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'SM 2'!$A$2</c:f>
              <c:strCache>
                <c:ptCount val="1"/>
                <c:pt idx="0">
                  <c:v>In Place</c:v>
                </c:pt>
              </c:strCache>
            </c:strRef>
          </c:tx>
          <c:spPr>
            <a:solidFill>
              <a:srgbClr val="00B050"/>
            </a:solidFill>
            <a:ln>
              <a:noFill/>
            </a:ln>
            <a:effectLst/>
          </c:spPr>
          <c:invertIfNegative val="0"/>
          <c:cat>
            <c:strRef>
              <c:f>'SM 2'!$B$1:$U$1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22-Jul</c:v>
                </c:pt>
              </c:strCache>
            </c:strRef>
          </c:cat>
          <c:val>
            <c:numRef>
              <c:f>'SM 2'!$B$2:$U$2</c:f>
              <c:numCache>
                <c:formatCode>General</c:formatCode>
                <c:ptCount val="20"/>
                <c:pt idx="0">
                  <c:v>16.850000000000001</c:v>
                </c:pt>
                <c:pt idx="1">
                  <c:v>13.75</c:v>
                </c:pt>
                <c:pt idx="2">
                  <c:v>16.46</c:v>
                </c:pt>
                <c:pt idx="3">
                  <c:v>15.58</c:v>
                </c:pt>
                <c:pt idx="4">
                  <c:v>20.25</c:v>
                </c:pt>
                <c:pt idx="5">
                  <c:v>26.47</c:v>
                </c:pt>
                <c:pt idx="6">
                  <c:v>30</c:v>
                </c:pt>
                <c:pt idx="7">
                  <c:v>26.47</c:v>
                </c:pt>
                <c:pt idx="8">
                  <c:v>33.33</c:v>
                </c:pt>
                <c:pt idx="9">
                  <c:v>39.06</c:v>
                </c:pt>
                <c:pt idx="10">
                  <c:v>36.07</c:v>
                </c:pt>
                <c:pt idx="11">
                  <c:v>36.07</c:v>
                </c:pt>
                <c:pt idx="12">
                  <c:v>41.38</c:v>
                </c:pt>
                <c:pt idx="13">
                  <c:v>36.31</c:v>
                </c:pt>
                <c:pt idx="14">
                  <c:v>55.17</c:v>
                </c:pt>
                <c:pt idx="15">
                  <c:v>55.17</c:v>
                </c:pt>
                <c:pt idx="16">
                  <c:v>59.26</c:v>
                </c:pt>
                <c:pt idx="17">
                  <c:v>60.71</c:v>
                </c:pt>
                <c:pt idx="18">
                  <c:v>79.59</c:v>
                </c:pt>
                <c:pt idx="19">
                  <c:v>82.35</c:v>
                </c:pt>
              </c:numCache>
            </c:numRef>
          </c:val>
          <c:extLst>
            <c:ext xmlns:c16="http://schemas.microsoft.com/office/drawing/2014/chart" uri="{C3380CC4-5D6E-409C-BE32-E72D297353CC}">
              <c16:uniqueId val="{00000000-57B3-462C-B92A-F60F97EAD90A}"/>
            </c:ext>
          </c:extLst>
        </c:ser>
        <c:ser>
          <c:idx val="1"/>
          <c:order val="1"/>
          <c:tx>
            <c:strRef>
              <c:f>'SM 2'!$A$3</c:f>
              <c:strCache>
                <c:ptCount val="1"/>
                <c:pt idx="0">
                  <c:v>Working on it </c:v>
                </c:pt>
              </c:strCache>
            </c:strRef>
          </c:tx>
          <c:spPr>
            <a:solidFill>
              <a:srgbClr val="FFC000"/>
            </a:solidFill>
            <a:ln>
              <a:noFill/>
            </a:ln>
            <a:effectLst/>
          </c:spPr>
          <c:invertIfNegative val="0"/>
          <c:cat>
            <c:strRef>
              <c:f>'SM 2'!$B$1:$U$1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22-Jul</c:v>
                </c:pt>
              </c:strCache>
            </c:strRef>
          </c:cat>
          <c:val>
            <c:numRef>
              <c:f>'SM 2'!$B$3:$U$3</c:f>
              <c:numCache>
                <c:formatCode>General</c:formatCode>
                <c:ptCount val="20"/>
                <c:pt idx="0">
                  <c:v>20.22</c:v>
                </c:pt>
                <c:pt idx="1">
                  <c:v>40</c:v>
                </c:pt>
                <c:pt idx="2">
                  <c:v>49.37</c:v>
                </c:pt>
                <c:pt idx="3">
                  <c:v>63.64</c:v>
                </c:pt>
                <c:pt idx="4">
                  <c:v>64.56</c:v>
                </c:pt>
                <c:pt idx="5">
                  <c:v>61.76</c:v>
                </c:pt>
                <c:pt idx="6">
                  <c:v>60</c:v>
                </c:pt>
                <c:pt idx="7">
                  <c:v>63.24</c:v>
                </c:pt>
                <c:pt idx="8">
                  <c:v>62.12</c:v>
                </c:pt>
                <c:pt idx="9">
                  <c:v>56.25</c:v>
                </c:pt>
                <c:pt idx="10">
                  <c:v>59.02</c:v>
                </c:pt>
                <c:pt idx="11">
                  <c:v>59.02</c:v>
                </c:pt>
                <c:pt idx="12">
                  <c:v>55.17</c:v>
                </c:pt>
                <c:pt idx="13">
                  <c:v>60.34</c:v>
                </c:pt>
                <c:pt idx="14">
                  <c:v>36.21</c:v>
                </c:pt>
                <c:pt idx="15">
                  <c:v>36.21</c:v>
                </c:pt>
                <c:pt idx="16">
                  <c:v>33.33</c:v>
                </c:pt>
                <c:pt idx="17">
                  <c:v>33.93</c:v>
                </c:pt>
                <c:pt idx="18">
                  <c:v>16.329999999999998</c:v>
                </c:pt>
                <c:pt idx="19">
                  <c:v>14.71</c:v>
                </c:pt>
              </c:numCache>
            </c:numRef>
          </c:val>
          <c:extLst>
            <c:ext xmlns:c16="http://schemas.microsoft.com/office/drawing/2014/chart" uri="{C3380CC4-5D6E-409C-BE32-E72D297353CC}">
              <c16:uniqueId val="{00000001-57B3-462C-B92A-F60F97EAD90A}"/>
            </c:ext>
          </c:extLst>
        </c:ser>
        <c:ser>
          <c:idx val="2"/>
          <c:order val="2"/>
          <c:tx>
            <c:strRef>
              <c:f>'SM 2'!$A$4</c:f>
              <c:strCache>
                <c:ptCount val="1"/>
                <c:pt idx="0">
                  <c:v>Not Started</c:v>
                </c:pt>
              </c:strCache>
            </c:strRef>
          </c:tx>
          <c:spPr>
            <a:solidFill>
              <a:srgbClr val="FF0000"/>
            </a:solidFill>
            <a:ln>
              <a:noFill/>
            </a:ln>
            <a:effectLst/>
          </c:spPr>
          <c:invertIfNegative val="0"/>
          <c:cat>
            <c:strRef>
              <c:f>'SM 2'!$B$1:$U$1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22-Jul</c:v>
                </c:pt>
              </c:strCache>
            </c:strRef>
          </c:cat>
          <c:val>
            <c:numRef>
              <c:f>'SM 2'!$B$4:$U$4</c:f>
              <c:numCache>
                <c:formatCode>General</c:formatCode>
                <c:ptCount val="20"/>
                <c:pt idx="0">
                  <c:v>62.93</c:v>
                </c:pt>
                <c:pt idx="1">
                  <c:v>46.25</c:v>
                </c:pt>
                <c:pt idx="2">
                  <c:v>34.17</c:v>
                </c:pt>
                <c:pt idx="3">
                  <c:v>20.78</c:v>
                </c:pt>
                <c:pt idx="4">
                  <c:v>15.189999999999998</c:v>
                </c:pt>
                <c:pt idx="5">
                  <c:v>11.77000000000001</c:v>
                </c:pt>
                <c:pt idx="6">
                  <c:v>10</c:v>
                </c:pt>
                <c:pt idx="7">
                  <c:v>10.289999999999992</c:v>
                </c:pt>
                <c:pt idx="8">
                  <c:v>4.5500000000000114</c:v>
                </c:pt>
                <c:pt idx="9">
                  <c:v>4.6899999999999977</c:v>
                </c:pt>
                <c:pt idx="10">
                  <c:v>4.9099999999999966</c:v>
                </c:pt>
                <c:pt idx="11">
                  <c:v>4.9099999999999966</c:v>
                </c:pt>
                <c:pt idx="12">
                  <c:v>3.4499999999999886</c:v>
                </c:pt>
                <c:pt idx="13">
                  <c:v>3.3499999999999943</c:v>
                </c:pt>
                <c:pt idx="14">
                  <c:v>8.6200000000000045</c:v>
                </c:pt>
                <c:pt idx="15">
                  <c:v>8.6200000000000045</c:v>
                </c:pt>
                <c:pt idx="16">
                  <c:v>7.4099999999999966</c:v>
                </c:pt>
                <c:pt idx="17">
                  <c:v>5.3599999999999994</c:v>
                </c:pt>
                <c:pt idx="18">
                  <c:v>4.0799999999999983</c:v>
                </c:pt>
                <c:pt idx="19">
                  <c:v>2.9399999999999977</c:v>
                </c:pt>
              </c:numCache>
            </c:numRef>
          </c:val>
          <c:extLst>
            <c:ext xmlns:c16="http://schemas.microsoft.com/office/drawing/2014/chart" uri="{C3380CC4-5D6E-409C-BE32-E72D297353CC}">
              <c16:uniqueId val="{00000002-57B3-462C-B92A-F60F97EAD90A}"/>
            </c:ext>
          </c:extLst>
        </c:ser>
        <c:dLbls>
          <c:showLegendKey val="0"/>
          <c:showVal val="0"/>
          <c:showCatName val="0"/>
          <c:showSerName val="0"/>
          <c:showPercent val="0"/>
          <c:showBubbleSize val="0"/>
        </c:dLbls>
        <c:gapWidth val="150"/>
        <c:overlap val="100"/>
        <c:axId val="241911872"/>
        <c:axId val="241913120"/>
      </c:barChart>
      <c:catAx>
        <c:axId val="24191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1913120"/>
        <c:crosses val="autoZero"/>
        <c:auto val="1"/>
        <c:lblAlgn val="ctr"/>
        <c:lblOffset val="100"/>
        <c:noMultiLvlLbl val="0"/>
      </c:catAx>
      <c:valAx>
        <c:axId val="241913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1911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a:effectLst/>
              </a:rPr>
              <a:t>Integrated process to review and share data that includes provider-level data with labor and delivery clinical teams</a:t>
            </a:r>
            <a:endParaRPr lang="en-US" sz="2000" b="0">
              <a:effectLst/>
            </a:endParaRP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8'!$A$2</c:f>
              <c:strCache>
                <c:ptCount val="1"/>
                <c:pt idx="0">
                  <c:v>In Place</c:v>
                </c:pt>
              </c:strCache>
            </c:strRef>
          </c:tx>
          <c:spPr>
            <a:solidFill>
              <a:srgbClr val="00B050"/>
            </a:solidFill>
            <a:ln>
              <a:noFill/>
            </a:ln>
            <a:effectLst/>
          </c:spPr>
          <c:invertIfNegative val="0"/>
          <c:cat>
            <c:strRef>
              <c:f>'SM 8'!$B$1:$U$1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strCache>
            </c:strRef>
          </c:cat>
          <c:val>
            <c:numRef>
              <c:f>'SM 8'!$B$2:$U$2</c:f>
              <c:numCache>
                <c:formatCode>General</c:formatCode>
                <c:ptCount val="20"/>
                <c:pt idx="0">
                  <c:v>4.76</c:v>
                </c:pt>
                <c:pt idx="1">
                  <c:v>7.23</c:v>
                </c:pt>
                <c:pt idx="2">
                  <c:v>8.86</c:v>
                </c:pt>
                <c:pt idx="3">
                  <c:v>20.78</c:v>
                </c:pt>
                <c:pt idx="4">
                  <c:v>26.92</c:v>
                </c:pt>
                <c:pt idx="5">
                  <c:v>26.09</c:v>
                </c:pt>
                <c:pt idx="6">
                  <c:v>28.57</c:v>
                </c:pt>
                <c:pt idx="7">
                  <c:v>37.31</c:v>
                </c:pt>
                <c:pt idx="8">
                  <c:v>42.42</c:v>
                </c:pt>
                <c:pt idx="9">
                  <c:v>49.21</c:v>
                </c:pt>
                <c:pt idx="10">
                  <c:v>50.82</c:v>
                </c:pt>
                <c:pt idx="11">
                  <c:v>53.23</c:v>
                </c:pt>
                <c:pt idx="12">
                  <c:v>53.45</c:v>
                </c:pt>
                <c:pt idx="13">
                  <c:v>54.24</c:v>
                </c:pt>
                <c:pt idx="14">
                  <c:v>58.33</c:v>
                </c:pt>
                <c:pt idx="15">
                  <c:v>62.07</c:v>
                </c:pt>
                <c:pt idx="16">
                  <c:v>64.81</c:v>
                </c:pt>
                <c:pt idx="17">
                  <c:v>66.069999999999993</c:v>
                </c:pt>
                <c:pt idx="18">
                  <c:v>72.34</c:v>
                </c:pt>
                <c:pt idx="19">
                  <c:v>76.47</c:v>
                </c:pt>
              </c:numCache>
            </c:numRef>
          </c:val>
          <c:extLst>
            <c:ext xmlns:c16="http://schemas.microsoft.com/office/drawing/2014/chart" uri="{C3380CC4-5D6E-409C-BE32-E72D297353CC}">
              <c16:uniqueId val="{00000000-C04F-4DA9-B48E-7E55B62698FF}"/>
            </c:ext>
          </c:extLst>
        </c:ser>
        <c:ser>
          <c:idx val="1"/>
          <c:order val="1"/>
          <c:tx>
            <c:strRef>
              <c:f>'SM 8'!$A$3</c:f>
              <c:strCache>
                <c:ptCount val="1"/>
                <c:pt idx="0">
                  <c:v>Working on it </c:v>
                </c:pt>
              </c:strCache>
            </c:strRef>
          </c:tx>
          <c:spPr>
            <a:solidFill>
              <a:srgbClr val="FFC000"/>
            </a:solidFill>
            <a:ln>
              <a:noFill/>
            </a:ln>
            <a:effectLst/>
          </c:spPr>
          <c:invertIfNegative val="0"/>
          <c:cat>
            <c:strRef>
              <c:f>'SM 8'!$B$1:$U$1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strCache>
            </c:strRef>
          </c:cat>
          <c:val>
            <c:numRef>
              <c:f>'SM 8'!$B$3:$U$3</c:f>
              <c:numCache>
                <c:formatCode>General</c:formatCode>
                <c:ptCount val="20"/>
                <c:pt idx="0">
                  <c:v>15.56</c:v>
                </c:pt>
                <c:pt idx="1">
                  <c:v>38.549999999999997</c:v>
                </c:pt>
                <c:pt idx="2">
                  <c:v>48.15</c:v>
                </c:pt>
                <c:pt idx="3">
                  <c:v>53.25</c:v>
                </c:pt>
                <c:pt idx="4">
                  <c:v>56.41</c:v>
                </c:pt>
                <c:pt idx="5">
                  <c:v>59.42</c:v>
                </c:pt>
                <c:pt idx="6">
                  <c:v>64.290000000000006</c:v>
                </c:pt>
                <c:pt idx="7">
                  <c:v>58.21</c:v>
                </c:pt>
                <c:pt idx="8">
                  <c:v>56.06</c:v>
                </c:pt>
                <c:pt idx="9">
                  <c:v>49.21</c:v>
                </c:pt>
                <c:pt idx="10">
                  <c:v>47.54</c:v>
                </c:pt>
                <c:pt idx="11">
                  <c:v>45.16</c:v>
                </c:pt>
                <c:pt idx="12">
                  <c:v>44.83</c:v>
                </c:pt>
                <c:pt idx="13">
                  <c:v>42.37</c:v>
                </c:pt>
                <c:pt idx="14">
                  <c:v>38.33</c:v>
                </c:pt>
                <c:pt idx="15">
                  <c:v>32.76</c:v>
                </c:pt>
                <c:pt idx="16">
                  <c:v>31.48</c:v>
                </c:pt>
                <c:pt idx="17">
                  <c:v>32.14</c:v>
                </c:pt>
                <c:pt idx="18">
                  <c:v>19.149999999999999</c:v>
                </c:pt>
                <c:pt idx="19">
                  <c:v>17.649999999999999</c:v>
                </c:pt>
              </c:numCache>
            </c:numRef>
          </c:val>
          <c:extLst>
            <c:ext xmlns:c16="http://schemas.microsoft.com/office/drawing/2014/chart" uri="{C3380CC4-5D6E-409C-BE32-E72D297353CC}">
              <c16:uniqueId val="{00000001-C04F-4DA9-B48E-7E55B62698FF}"/>
            </c:ext>
          </c:extLst>
        </c:ser>
        <c:ser>
          <c:idx val="2"/>
          <c:order val="2"/>
          <c:tx>
            <c:strRef>
              <c:f>'SM 8'!$A$4</c:f>
              <c:strCache>
                <c:ptCount val="1"/>
                <c:pt idx="0">
                  <c:v>Not Started</c:v>
                </c:pt>
              </c:strCache>
            </c:strRef>
          </c:tx>
          <c:spPr>
            <a:solidFill>
              <a:srgbClr val="FF0000"/>
            </a:solidFill>
            <a:ln>
              <a:noFill/>
            </a:ln>
            <a:effectLst/>
          </c:spPr>
          <c:invertIfNegative val="0"/>
          <c:cat>
            <c:strRef>
              <c:f>'SM 8'!$B$1:$U$1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strCache>
            </c:strRef>
          </c:cat>
          <c:val>
            <c:numRef>
              <c:f>'SM 8'!$B$4:$U$4</c:f>
              <c:numCache>
                <c:formatCode>General</c:formatCode>
                <c:ptCount val="20"/>
                <c:pt idx="0">
                  <c:v>79.680000000000007</c:v>
                </c:pt>
                <c:pt idx="1">
                  <c:v>54.22</c:v>
                </c:pt>
                <c:pt idx="2">
                  <c:v>42.99</c:v>
                </c:pt>
                <c:pt idx="3">
                  <c:v>25.97</c:v>
                </c:pt>
                <c:pt idx="4">
                  <c:v>16.670000000000002</c:v>
                </c:pt>
                <c:pt idx="5">
                  <c:v>14.489999999999995</c:v>
                </c:pt>
                <c:pt idx="6">
                  <c:v>7.1399999999999864</c:v>
                </c:pt>
                <c:pt idx="7">
                  <c:v>4.4799999999999898</c:v>
                </c:pt>
                <c:pt idx="8">
                  <c:v>1.519999999999996</c:v>
                </c:pt>
                <c:pt idx="9">
                  <c:v>1.5799999999999983</c:v>
                </c:pt>
                <c:pt idx="10">
                  <c:v>1.6400000000000006</c:v>
                </c:pt>
                <c:pt idx="11">
                  <c:v>1.6100000000000136</c:v>
                </c:pt>
                <c:pt idx="12">
                  <c:v>1.7199999999999989</c:v>
                </c:pt>
                <c:pt idx="13">
                  <c:v>3.3900000000000006</c:v>
                </c:pt>
                <c:pt idx="14">
                  <c:v>3.3400000000000034</c:v>
                </c:pt>
                <c:pt idx="15">
                  <c:v>5.1700000000000017</c:v>
                </c:pt>
                <c:pt idx="16">
                  <c:v>3.7099999999999937</c:v>
                </c:pt>
                <c:pt idx="17">
                  <c:v>1.7900000000000063</c:v>
                </c:pt>
                <c:pt idx="18">
                  <c:v>8.5099999999999909</c:v>
                </c:pt>
                <c:pt idx="19">
                  <c:v>5.8799999999999955</c:v>
                </c:pt>
              </c:numCache>
            </c:numRef>
          </c:val>
          <c:extLst>
            <c:ext xmlns:c16="http://schemas.microsoft.com/office/drawing/2014/chart" uri="{C3380CC4-5D6E-409C-BE32-E72D297353CC}">
              <c16:uniqueId val="{00000002-C04F-4DA9-B48E-7E55B62698FF}"/>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Implemented cesarean decision checklist using ACOG/SMFM labor guidelines</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4'!$A$2</c:f>
              <c:strCache>
                <c:ptCount val="1"/>
                <c:pt idx="0">
                  <c:v>In Place</c:v>
                </c:pt>
              </c:strCache>
            </c:strRef>
          </c:tx>
          <c:spPr>
            <a:solidFill>
              <a:srgbClr val="00B050"/>
            </a:solidFill>
            <a:ln>
              <a:noFill/>
            </a:ln>
            <a:effectLst/>
          </c:spPr>
          <c:invertIfNegative val="0"/>
          <c:cat>
            <c:strRef>
              <c:f>'SM 4'!$B$1:$U$1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strCache>
            </c:strRef>
          </c:cat>
          <c:val>
            <c:numRef>
              <c:f>'SM 4'!$B$2:$U$2</c:f>
              <c:numCache>
                <c:formatCode>General</c:formatCode>
                <c:ptCount val="20"/>
                <c:pt idx="0">
                  <c:v>3.58</c:v>
                </c:pt>
                <c:pt idx="1">
                  <c:v>5</c:v>
                </c:pt>
                <c:pt idx="2">
                  <c:v>6.33</c:v>
                </c:pt>
                <c:pt idx="3">
                  <c:v>9.09</c:v>
                </c:pt>
                <c:pt idx="4">
                  <c:v>12.82</c:v>
                </c:pt>
                <c:pt idx="5">
                  <c:v>15.94</c:v>
                </c:pt>
                <c:pt idx="6">
                  <c:v>24.29</c:v>
                </c:pt>
                <c:pt idx="7">
                  <c:v>35.82</c:v>
                </c:pt>
                <c:pt idx="8">
                  <c:v>46.97</c:v>
                </c:pt>
                <c:pt idx="9">
                  <c:v>60.94</c:v>
                </c:pt>
                <c:pt idx="10">
                  <c:v>63.93</c:v>
                </c:pt>
                <c:pt idx="11">
                  <c:v>64.52</c:v>
                </c:pt>
                <c:pt idx="12">
                  <c:v>75.44</c:v>
                </c:pt>
                <c:pt idx="13">
                  <c:v>61.02</c:v>
                </c:pt>
                <c:pt idx="14">
                  <c:v>71.67</c:v>
                </c:pt>
                <c:pt idx="15">
                  <c:v>72.41</c:v>
                </c:pt>
                <c:pt idx="16">
                  <c:v>70.37</c:v>
                </c:pt>
                <c:pt idx="17">
                  <c:v>78.180000000000007</c:v>
                </c:pt>
                <c:pt idx="18">
                  <c:v>79.17</c:v>
                </c:pt>
                <c:pt idx="19">
                  <c:v>76.47</c:v>
                </c:pt>
              </c:numCache>
            </c:numRef>
          </c:val>
          <c:extLst>
            <c:ext xmlns:c16="http://schemas.microsoft.com/office/drawing/2014/chart" uri="{C3380CC4-5D6E-409C-BE32-E72D297353CC}">
              <c16:uniqueId val="{00000000-8027-407E-A1DC-8D2A8449B23C}"/>
            </c:ext>
          </c:extLst>
        </c:ser>
        <c:ser>
          <c:idx val="1"/>
          <c:order val="1"/>
          <c:tx>
            <c:strRef>
              <c:f>'SM 4'!$A$3</c:f>
              <c:strCache>
                <c:ptCount val="1"/>
                <c:pt idx="0">
                  <c:v>Working on it </c:v>
                </c:pt>
              </c:strCache>
            </c:strRef>
          </c:tx>
          <c:spPr>
            <a:solidFill>
              <a:srgbClr val="FFC000"/>
            </a:solidFill>
            <a:ln>
              <a:noFill/>
            </a:ln>
            <a:effectLst/>
          </c:spPr>
          <c:invertIfNegative val="0"/>
          <c:cat>
            <c:strRef>
              <c:f>'SM 4'!$B$1:$U$1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strCache>
            </c:strRef>
          </c:cat>
          <c:val>
            <c:numRef>
              <c:f>'SM 4'!$B$3:$U$3</c:f>
              <c:numCache>
                <c:formatCode>General</c:formatCode>
                <c:ptCount val="20"/>
                <c:pt idx="0">
                  <c:v>9.52</c:v>
                </c:pt>
                <c:pt idx="1">
                  <c:v>31.25</c:v>
                </c:pt>
                <c:pt idx="2">
                  <c:v>40.51</c:v>
                </c:pt>
                <c:pt idx="3">
                  <c:v>58.44</c:v>
                </c:pt>
                <c:pt idx="4">
                  <c:v>67.95</c:v>
                </c:pt>
                <c:pt idx="5">
                  <c:v>71.010000000000005</c:v>
                </c:pt>
                <c:pt idx="6">
                  <c:v>68.569999999999993</c:v>
                </c:pt>
                <c:pt idx="7">
                  <c:v>58.21</c:v>
                </c:pt>
                <c:pt idx="8">
                  <c:v>45.45</c:v>
                </c:pt>
                <c:pt idx="9">
                  <c:v>34.380000000000003</c:v>
                </c:pt>
                <c:pt idx="10">
                  <c:v>32.79</c:v>
                </c:pt>
                <c:pt idx="11">
                  <c:v>30.65</c:v>
                </c:pt>
                <c:pt idx="12">
                  <c:v>21.05</c:v>
                </c:pt>
                <c:pt idx="13">
                  <c:v>33.9</c:v>
                </c:pt>
                <c:pt idx="14">
                  <c:v>25</c:v>
                </c:pt>
                <c:pt idx="15">
                  <c:v>20.69</c:v>
                </c:pt>
                <c:pt idx="16">
                  <c:v>22.22</c:v>
                </c:pt>
                <c:pt idx="17">
                  <c:v>18.18</c:v>
                </c:pt>
                <c:pt idx="18">
                  <c:v>16.670000000000002</c:v>
                </c:pt>
                <c:pt idx="19">
                  <c:v>17.649999999999999</c:v>
                </c:pt>
              </c:numCache>
            </c:numRef>
          </c:val>
          <c:extLst>
            <c:ext xmlns:c16="http://schemas.microsoft.com/office/drawing/2014/chart" uri="{C3380CC4-5D6E-409C-BE32-E72D297353CC}">
              <c16:uniqueId val="{00000001-8027-407E-A1DC-8D2A8449B23C}"/>
            </c:ext>
          </c:extLst>
        </c:ser>
        <c:ser>
          <c:idx val="2"/>
          <c:order val="2"/>
          <c:tx>
            <c:strRef>
              <c:f>'SM 4'!$A$4</c:f>
              <c:strCache>
                <c:ptCount val="1"/>
                <c:pt idx="0">
                  <c:v>Not Started</c:v>
                </c:pt>
              </c:strCache>
            </c:strRef>
          </c:tx>
          <c:spPr>
            <a:solidFill>
              <a:srgbClr val="FF0000"/>
            </a:solidFill>
            <a:ln>
              <a:noFill/>
            </a:ln>
            <a:effectLst/>
          </c:spPr>
          <c:invertIfNegative val="0"/>
          <c:cat>
            <c:strRef>
              <c:f>'SM 4'!$B$1:$U$1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strCache>
            </c:strRef>
          </c:cat>
          <c:val>
            <c:numRef>
              <c:f>'SM 4'!$B$4:$U$4</c:f>
              <c:numCache>
                <c:formatCode>General</c:formatCode>
                <c:ptCount val="20"/>
                <c:pt idx="0">
                  <c:v>86.9</c:v>
                </c:pt>
                <c:pt idx="1">
                  <c:v>63.75</c:v>
                </c:pt>
                <c:pt idx="2">
                  <c:v>53.160000000000004</c:v>
                </c:pt>
                <c:pt idx="3">
                  <c:v>32.47</c:v>
                </c:pt>
                <c:pt idx="4">
                  <c:v>19.22999999999999</c:v>
                </c:pt>
                <c:pt idx="5">
                  <c:v>13.049999999999997</c:v>
                </c:pt>
                <c:pt idx="6">
                  <c:v>7.1400000000000148</c:v>
                </c:pt>
                <c:pt idx="7">
                  <c:v>5.9699999999999989</c:v>
                </c:pt>
                <c:pt idx="8">
                  <c:v>7.5799999999999983</c:v>
                </c:pt>
                <c:pt idx="9">
                  <c:v>4.6800000000000068</c:v>
                </c:pt>
                <c:pt idx="10">
                  <c:v>3.2800000000000011</c:v>
                </c:pt>
                <c:pt idx="11">
                  <c:v>4.8300000000000125</c:v>
                </c:pt>
                <c:pt idx="12">
                  <c:v>3.5100000000000051</c:v>
                </c:pt>
                <c:pt idx="13">
                  <c:v>5.0799999999999983</c:v>
                </c:pt>
                <c:pt idx="14">
                  <c:v>3.3299999999999983</c:v>
                </c:pt>
                <c:pt idx="15">
                  <c:v>6.9000000000000057</c:v>
                </c:pt>
                <c:pt idx="16">
                  <c:v>7.4099999999999966</c:v>
                </c:pt>
                <c:pt idx="17">
                  <c:v>3.6399999999999864</c:v>
                </c:pt>
                <c:pt idx="18">
                  <c:v>4.1599999999999966</c:v>
                </c:pt>
                <c:pt idx="19">
                  <c:v>5.8799999999999955</c:v>
                </c:pt>
              </c:numCache>
            </c:numRef>
          </c:val>
          <c:extLst>
            <c:ext xmlns:c16="http://schemas.microsoft.com/office/drawing/2014/chart" uri="{C3380CC4-5D6E-409C-BE32-E72D297353CC}">
              <c16:uniqueId val="{00000002-8027-407E-A1DC-8D2A8449B23C}"/>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decision huddles and/or decision debriefs</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5'!$A$2</c:f>
              <c:strCache>
                <c:ptCount val="1"/>
                <c:pt idx="0">
                  <c:v>In Place</c:v>
                </c:pt>
              </c:strCache>
            </c:strRef>
          </c:tx>
          <c:spPr>
            <a:solidFill>
              <a:srgbClr val="00B050"/>
            </a:solidFill>
            <a:ln>
              <a:noFill/>
            </a:ln>
            <a:effectLst/>
          </c:spPr>
          <c:invertIfNegative val="0"/>
          <c:cat>
            <c:strRef>
              <c:f>'SM 5'!$B$1:$U$1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strCache>
            </c:strRef>
          </c:cat>
          <c:val>
            <c:numRef>
              <c:f>'SM 5'!$B$2:$U$2</c:f>
              <c:numCache>
                <c:formatCode>General</c:formatCode>
                <c:ptCount val="20"/>
                <c:pt idx="0">
                  <c:v>2.2199999999999989</c:v>
                </c:pt>
                <c:pt idx="1">
                  <c:v>2.5</c:v>
                </c:pt>
                <c:pt idx="2">
                  <c:v>3.95</c:v>
                </c:pt>
                <c:pt idx="3">
                  <c:v>7.79</c:v>
                </c:pt>
                <c:pt idx="4">
                  <c:v>13.92</c:v>
                </c:pt>
                <c:pt idx="5">
                  <c:v>13.04</c:v>
                </c:pt>
                <c:pt idx="6">
                  <c:v>17.14</c:v>
                </c:pt>
                <c:pt idx="7">
                  <c:v>26.47</c:v>
                </c:pt>
                <c:pt idx="8">
                  <c:v>37.880000000000003</c:v>
                </c:pt>
                <c:pt idx="9">
                  <c:v>40.619999999999997</c:v>
                </c:pt>
                <c:pt idx="10">
                  <c:v>44.36</c:v>
                </c:pt>
                <c:pt idx="11">
                  <c:v>48.39</c:v>
                </c:pt>
                <c:pt idx="12">
                  <c:v>53.45</c:v>
                </c:pt>
                <c:pt idx="13">
                  <c:v>54.24</c:v>
                </c:pt>
                <c:pt idx="14">
                  <c:v>58.33</c:v>
                </c:pt>
                <c:pt idx="15">
                  <c:v>62.07</c:v>
                </c:pt>
                <c:pt idx="16">
                  <c:v>59.26</c:v>
                </c:pt>
                <c:pt idx="17">
                  <c:v>64.290000000000006</c:v>
                </c:pt>
                <c:pt idx="18">
                  <c:v>70.83</c:v>
                </c:pt>
                <c:pt idx="19">
                  <c:v>64.17</c:v>
                </c:pt>
              </c:numCache>
            </c:numRef>
          </c:val>
          <c:extLst>
            <c:ext xmlns:c16="http://schemas.microsoft.com/office/drawing/2014/chart" uri="{C3380CC4-5D6E-409C-BE32-E72D297353CC}">
              <c16:uniqueId val="{00000000-0B56-4A62-AE81-04C40AC72F05}"/>
            </c:ext>
          </c:extLst>
        </c:ser>
        <c:ser>
          <c:idx val="1"/>
          <c:order val="1"/>
          <c:tx>
            <c:strRef>
              <c:f>'SM 5'!$A$3</c:f>
              <c:strCache>
                <c:ptCount val="1"/>
                <c:pt idx="0">
                  <c:v>Working on it </c:v>
                </c:pt>
              </c:strCache>
            </c:strRef>
          </c:tx>
          <c:spPr>
            <a:solidFill>
              <a:srgbClr val="FFC000"/>
            </a:solidFill>
            <a:ln>
              <a:noFill/>
            </a:ln>
            <a:effectLst/>
          </c:spPr>
          <c:invertIfNegative val="0"/>
          <c:cat>
            <c:strRef>
              <c:f>'SM 5'!$B$1:$U$1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strCache>
            </c:strRef>
          </c:cat>
          <c:val>
            <c:numRef>
              <c:f>'SM 5'!$B$3:$U$3</c:f>
              <c:numCache>
                <c:formatCode>General</c:formatCode>
                <c:ptCount val="20"/>
                <c:pt idx="0">
                  <c:v>10</c:v>
                </c:pt>
                <c:pt idx="1">
                  <c:v>27.5</c:v>
                </c:pt>
                <c:pt idx="2">
                  <c:v>39.47</c:v>
                </c:pt>
                <c:pt idx="3">
                  <c:v>53.25</c:v>
                </c:pt>
                <c:pt idx="4">
                  <c:v>60.76</c:v>
                </c:pt>
                <c:pt idx="5">
                  <c:v>72.459999999999994</c:v>
                </c:pt>
                <c:pt idx="6">
                  <c:v>71.430000000000007</c:v>
                </c:pt>
                <c:pt idx="7">
                  <c:v>64.709999999999994</c:v>
                </c:pt>
                <c:pt idx="8">
                  <c:v>56.06</c:v>
                </c:pt>
                <c:pt idx="9">
                  <c:v>51.56</c:v>
                </c:pt>
                <c:pt idx="10">
                  <c:v>50.82</c:v>
                </c:pt>
                <c:pt idx="11">
                  <c:v>46.77</c:v>
                </c:pt>
                <c:pt idx="12">
                  <c:v>43.1</c:v>
                </c:pt>
                <c:pt idx="13">
                  <c:v>38.979999999999997</c:v>
                </c:pt>
                <c:pt idx="14">
                  <c:v>35</c:v>
                </c:pt>
                <c:pt idx="15">
                  <c:v>31.03</c:v>
                </c:pt>
                <c:pt idx="16">
                  <c:v>35.19</c:v>
                </c:pt>
                <c:pt idx="17">
                  <c:v>32.409999999999997</c:v>
                </c:pt>
                <c:pt idx="18">
                  <c:v>25</c:v>
                </c:pt>
                <c:pt idx="19">
                  <c:v>29.41</c:v>
                </c:pt>
              </c:numCache>
            </c:numRef>
          </c:val>
          <c:extLst>
            <c:ext xmlns:c16="http://schemas.microsoft.com/office/drawing/2014/chart" uri="{C3380CC4-5D6E-409C-BE32-E72D297353CC}">
              <c16:uniqueId val="{00000001-0B56-4A62-AE81-04C40AC72F05}"/>
            </c:ext>
          </c:extLst>
        </c:ser>
        <c:ser>
          <c:idx val="2"/>
          <c:order val="2"/>
          <c:tx>
            <c:strRef>
              <c:f>'SM 5'!$A$4</c:f>
              <c:strCache>
                <c:ptCount val="1"/>
                <c:pt idx="0">
                  <c:v>Not Started</c:v>
                </c:pt>
              </c:strCache>
            </c:strRef>
          </c:tx>
          <c:spPr>
            <a:solidFill>
              <a:srgbClr val="FF0000"/>
            </a:solidFill>
            <a:ln>
              <a:noFill/>
            </a:ln>
            <a:effectLst/>
          </c:spPr>
          <c:invertIfNegative val="0"/>
          <c:cat>
            <c:strRef>
              <c:f>'SM 5'!$B$1:$U$1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strCache>
            </c:strRef>
          </c:cat>
          <c:val>
            <c:numRef>
              <c:f>'SM 5'!$B$4:$U$4</c:f>
              <c:numCache>
                <c:formatCode>General</c:formatCode>
                <c:ptCount val="20"/>
                <c:pt idx="0">
                  <c:v>87.78</c:v>
                </c:pt>
                <c:pt idx="1">
                  <c:v>70</c:v>
                </c:pt>
                <c:pt idx="2">
                  <c:v>56.58</c:v>
                </c:pt>
                <c:pt idx="3">
                  <c:v>38.96</c:v>
                </c:pt>
                <c:pt idx="4">
                  <c:v>25.320000000000007</c:v>
                </c:pt>
                <c:pt idx="5">
                  <c:v>14.5</c:v>
                </c:pt>
                <c:pt idx="6">
                  <c:v>11.429999999999993</c:v>
                </c:pt>
                <c:pt idx="7">
                  <c:v>8.8200000000000074</c:v>
                </c:pt>
                <c:pt idx="8">
                  <c:v>6.0600000000000023</c:v>
                </c:pt>
                <c:pt idx="9">
                  <c:v>7.8199999999999932</c:v>
                </c:pt>
                <c:pt idx="10">
                  <c:v>4.8199999999999932</c:v>
                </c:pt>
                <c:pt idx="11">
                  <c:v>4.8400000000000034</c:v>
                </c:pt>
                <c:pt idx="12">
                  <c:v>3.4499999999999886</c:v>
                </c:pt>
                <c:pt idx="13">
                  <c:v>6.7800000000000011</c:v>
                </c:pt>
                <c:pt idx="14">
                  <c:v>6.6700000000000017</c:v>
                </c:pt>
                <c:pt idx="15">
                  <c:v>6.9000000000000057</c:v>
                </c:pt>
                <c:pt idx="16">
                  <c:v>5.5500000000000114</c:v>
                </c:pt>
                <c:pt idx="17">
                  <c:v>3.2999999999999972</c:v>
                </c:pt>
                <c:pt idx="18">
                  <c:v>4.1700000000000017</c:v>
                </c:pt>
                <c:pt idx="19">
                  <c:v>6.4200000000000017</c:v>
                </c:pt>
              </c:numCache>
            </c:numRef>
          </c:val>
          <c:extLst>
            <c:ext xmlns:c16="http://schemas.microsoft.com/office/drawing/2014/chart" uri="{C3380CC4-5D6E-409C-BE32-E72D297353CC}">
              <c16:uniqueId val="{00000002-0B56-4A62-AE81-04C40AC72F05}"/>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workflow process to incorporate shared decision making with the patient </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6'!$A$2</c:f>
              <c:strCache>
                <c:ptCount val="1"/>
                <c:pt idx="0">
                  <c:v>In Place</c:v>
                </c:pt>
              </c:strCache>
            </c:strRef>
          </c:tx>
          <c:spPr>
            <a:solidFill>
              <a:srgbClr val="00B050"/>
            </a:solidFill>
            <a:ln>
              <a:noFill/>
            </a:ln>
            <a:effectLst/>
          </c:spPr>
          <c:invertIfNegative val="0"/>
          <c:cat>
            <c:strRef>
              <c:f>'SM 6'!$B$1:$U$1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strCache>
            </c:strRef>
          </c:cat>
          <c:val>
            <c:numRef>
              <c:f>'SM 6'!$B$2:$U$2</c:f>
              <c:numCache>
                <c:formatCode>General</c:formatCode>
                <c:ptCount val="20"/>
                <c:pt idx="0">
                  <c:v>2.41</c:v>
                </c:pt>
                <c:pt idx="1">
                  <c:v>2.56</c:v>
                </c:pt>
                <c:pt idx="2">
                  <c:v>3.94</c:v>
                </c:pt>
                <c:pt idx="3">
                  <c:v>4.05</c:v>
                </c:pt>
                <c:pt idx="4">
                  <c:v>10.130000000000001</c:v>
                </c:pt>
                <c:pt idx="5">
                  <c:v>10.14</c:v>
                </c:pt>
                <c:pt idx="6">
                  <c:v>12.86</c:v>
                </c:pt>
                <c:pt idx="7">
                  <c:v>17.649999999999999</c:v>
                </c:pt>
                <c:pt idx="8">
                  <c:v>27.27</c:v>
                </c:pt>
                <c:pt idx="9">
                  <c:v>32.81</c:v>
                </c:pt>
                <c:pt idx="10">
                  <c:v>42.62</c:v>
                </c:pt>
                <c:pt idx="11">
                  <c:v>40.32</c:v>
                </c:pt>
                <c:pt idx="12">
                  <c:v>44.83</c:v>
                </c:pt>
                <c:pt idx="13">
                  <c:v>45.76</c:v>
                </c:pt>
                <c:pt idx="14">
                  <c:v>50</c:v>
                </c:pt>
                <c:pt idx="15">
                  <c:v>53.45</c:v>
                </c:pt>
                <c:pt idx="16">
                  <c:v>55.56</c:v>
                </c:pt>
                <c:pt idx="17">
                  <c:v>60.71</c:v>
                </c:pt>
                <c:pt idx="18">
                  <c:v>64.58</c:v>
                </c:pt>
                <c:pt idx="19">
                  <c:v>64.709999999999994</c:v>
                </c:pt>
              </c:numCache>
            </c:numRef>
          </c:val>
          <c:extLst>
            <c:ext xmlns:c16="http://schemas.microsoft.com/office/drawing/2014/chart" uri="{C3380CC4-5D6E-409C-BE32-E72D297353CC}">
              <c16:uniqueId val="{00000000-F8DE-4467-9A3B-511716241126}"/>
            </c:ext>
          </c:extLst>
        </c:ser>
        <c:ser>
          <c:idx val="1"/>
          <c:order val="1"/>
          <c:tx>
            <c:strRef>
              <c:f>'SM 6'!$A$3</c:f>
              <c:strCache>
                <c:ptCount val="1"/>
                <c:pt idx="0">
                  <c:v>Working on it </c:v>
                </c:pt>
              </c:strCache>
            </c:strRef>
          </c:tx>
          <c:spPr>
            <a:solidFill>
              <a:srgbClr val="FFC000"/>
            </a:solidFill>
            <a:ln>
              <a:noFill/>
            </a:ln>
            <a:effectLst/>
          </c:spPr>
          <c:invertIfNegative val="0"/>
          <c:cat>
            <c:strRef>
              <c:f>'SM 6'!$B$1:$U$1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strCache>
            </c:strRef>
          </c:cat>
          <c:val>
            <c:numRef>
              <c:f>'SM 6'!$B$3:$U$3</c:f>
              <c:numCache>
                <c:formatCode>General</c:formatCode>
                <c:ptCount val="20"/>
                <c:pt idx="0">
                  <c:v>13.25</c:v>
                </c:pt>
                <c:pt idx="1">
                  <c:v>29.49</c:v>
                </c:pt>
                <c:pt idx="2">
                  <c:v>42.11</c:v>
                </c:pt>
                <c:pt idx="3">
                  <c:v>60.81</c:v>
                </c:pt>
                <c:pt idx="4">
                  <c:v>63.29</c:v>
                </c:pt>
                <c:pt idx="5">
                  <c:v>71</c:v>
                </c:pt>
                <c:pt idx="6">
                  <c:v>72.86</c:v>
                </c:pt>
                <c:pt idx="7">
                  <c:v>69.12</c:v>
                </c:pt>
                <c:pt idx="8">
                  <c:v>65.150000000000006</c:v>
                </c:pt>
                <c:pt idx="9">
                  <c:v>60.94</c:v>
                </c:pt>
                <c:pt idx="10">
                  <c:v>54.1</c:v>
                </c:pt>
                <c:pt idx="11">
                  <c:v>56.45</c:v>
                </c:pt>
                <c:pt idx="12">
                  <c:v>53.45</c:v>
                </c:pt>
                <c:pt idx="13">
                  <c:v>47.46</c:v>
                </c:pt>
                <c:pt idx="14">
                  <c:v>45</c:v>
                </c:pt>
                <c:pt idx="15">
                  <c:v>39.659999999999997</c:v>
                </c:pt>
                <c:pt idx="16">
                  <c:v>35.19</c:v>
                </c:pt>
                <c:pt idx="17">
                  <c:v>32.14</c:v>
                </c:pt>
                <c:pt idx="18">
                  <c:v>33.33</c:v>
                </c:pt>
                <c:pt idx="19">
                  <c:v>32.35</c:v>
                </c:pt>
              </c:numCache>
            </c:numRef>
          </c:val>
          <c:extLst>
            <c:ext xmlns:c16="http://schemas.microsoft.com/office/drawing/2014/chart" uri="{C3380CC4-5D6E-409C-BE32-E72D297353CC}">
              <c16:uniqueId val="{00000001-F8DE-4467-9A3B-511716241126}"/>
            </c:ext>
          </c:extLst>
        </c:ser>
        <c:ser>
          <c:idx val="2"/>
          <c:order val="2"/>
          <c:tx>
            <c:strRef>
              <c:f>'SM 6'!$A$4</c:f>
              <c:strCache>
                <c:ptCount val="1"/>
                <c:pt idx="0">
                  <c:v>Not Started</c:v>
                </c:pt>
              </c:strCache>
            </c:strRef>
          </c:tx>
          <c:spPr>
            <a:solidFill>
              <a:srgbClr val="FF0000"/>
            </a:solidFill>
            <a:ln>
              <a:noFill/>
            </a:ln>
            <a:effectLst/>
          </c:spPr>
          <c:invertIfNegative val="0"/>
          <c:cat>
            <c:strRef>
              <c:f>'SM 6'!$B$1:$U$1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strCache>
            </c:strRef>
          </c:cat>
          <c:val>
            <c:numRef>
              <c:f>'SM 6'!$B$4:$U$4</c:f>
              <c:numCache>
                <c:formatCode>General</c:formatCode>
                <c:ptCount val="20"/>
                <c:pt idx="0">
                  <c:v>84.34</c:v>
                </c:pt>
                <c:pt idx="1">
                  <c:v>67.95</c:v>
                </c:pt>
                <c:pt idx="2">
                  <c:v>53.95</c:v>
                </c:pt>
                <c:pt idx="3">
                  <c:v>35.14</c:v>
                </c:pt>
                <c:pt idx="4">
                  <c:v>26.58</c:v>
                </c:pt>
                <c:pt idx="5">
                  <c:v>18.86</c:v>
                </c:pt>
                <c:pt idx="6">
                  <c:v>14.280000000000001</c:v>
                </c:pt>
                <c:pt idx="7">
                  <c:v>13.22999999999999</c:v>
                </c:pt>
                <c:pt idx="8">
                  <c:v>7.5799999999999983</c:v>
                </c:pt>
                <c:pt idx="9">
                  <c:v>6.25</c:v>
                </c:pt>
                <c:pt idx="10">
                  <c:v>3.2800000000000011</c:v>
                </c:pt>
                <c:pt idx="11">
                  <c:v>3.2299999999999898</c:v>
                </c:pt>
                <c:pt idx="12">
                  <c:v>1.7199999999999989</c:v>
                </c:pt>
                <c:pt idx="13">
                  <c:v>6.7800000000000011</c:v>
                </c:pt>
                <c:pt idx="14">
                  <c:v>5</c:v>
                </c:pt>
                <c:pt idx="15">
                  <c:v>6.8900000000000006</c:v>
                </c:pt>
                <c:pt idx="16">
                  <c:v>9.25</c:v>
                </c:pt>
                <c:pt idx="17">
                  <c:v>7.1500000000000057</c:v>
                </c:pt>
                <c:pt idx="18">
                  <c:v>2.0900000000000034</c:v>
                </c:pt>
                <c:pt idx="19">
                  <c:v>2.9399999999999977</c:v>
                </c:pt>
              </c:numCache>
            </c:numRef>
          </c:val>
          <c:extLst>
            <c:ext xmlns:c16="http://schemas.microsoft.com/office/drawing/2014/chart" uri="{C3380CC4-5D6E-409C-BE32-E72D297353CC}">
              <c16:uniqueId val="{00000002-F8DE-4467-9A3B-511716241126}"/>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i="0" u="none" strike="noStrike" baseline="0">
                <a:effectLst/>
              </a:rPr>
              <a:t> </a:t>
            </a:r>
            <a:r>
              <a:rPr lang="en-US" sz="1800" b="0" i="0" u="none" strike="noStrike" baseline="0">
                <a:effectLst/>
              </a:rPr>
              <a:t>Implemented standardized patient education with positive messaging</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7'!$A$2</c:f>
              <c:strCache>
                <c:ptCount val="1"/>
                <c:pt idx="0">
                  <c:v>In Place</c:v>
                </c:pt>
              </c:strCache>
            </c:strRef>
          </c:tx>
          <c:spPr>
            <a:solidFill>
              <a:srgbClr val="00B050"/>
            </a:solidFill>
            <a:ln>
              <a:noFill/>
            </a:ln>
            <a:effectLst/>
          </c:spPr>
          <c:invertIfNegative val="0"/>
          <c:cat>
            <c:strRef>
              <c:f>'SM 7'!$B$1:$U$1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strCache>
            </c:strRef>
          </c:cat>
          <c:val>
            <c:numRef>
              <c:f>'SM 7'!$B$2:$U$2</c:f>
              <c:numCache>
                <c:formatCode>General</c:formatCode>
                <c:ptCount val="20"/>
                <c:pt idx="0">
                  <c:v>2.21</c:v>
                </c:pt>
                <c:pt idx="1">
                  <c:v>1.28</c:v>
                </c:pt>
                <c:pt idx="2">
                  <c:v>2.63</c:v>
                </c:pt>
                <c:pt idx="3">
                  <c:v>0</c:v>
                </c:pt>
                <c:pt idx="4">
                  <c:v>4.91</c:v>
                </c:pt>
                <c:pt idx="5">
                  <c:v>4.08</c:v>
                </c:pt>
                <c:pt idx="6">
                  <c:v>8.6999999999999993</c:v>
                </c:pt>
                <c:pt idx="7">
                  <c:v>11.94</c:v>
                </c:pt>
                <c:pt idx="8">
                  <c:v>10.94</c:v>
                </c:pt>
                <c:pt idx="9">
                  <c:v>14.52</c:v>
                </c:pt>
                <c:pt idx="10">
                  <c:v>20.69</c:v>
                </c:pt>
                <c:pt idx="11">
                  <c:v>20.97</c:v>
                </c:pt>
                <c:pt idx="12">
                  <c:v>31.03</c:v>
                </c:pt>
                <c:pt idx="13">
                  <c:v>30.51</c:v>
                </c:pt>
                <c:pt idx="14">
                  <c:v>33.33</c:v>
                </c:pt>
                <c:pt idx="15">
                  <c:v>44.83</c:v>
                </c:pt>
                <c:pt idx="16">
                  <c:v>47.17</c:v>
                </c:pt>
                <c:pt idx="17">
                  <c:v>51.79</c:v>
                </c:pt>
                <c:pt idx="18">
                  <c:v>52.08</c:v>
                </c:pt>
                <c:pt idx="19">
                  <c:v>55.88</c:v>
                </c:pt>
              </c:numCache>
            </c:numRef>
          </c:val>
          <c:extLst>
            <c:ext xmlns:c16="http://schemas.microsoft.com/office/drawing/2014/chart" uri="{C3380CC4-5D6E-409C-BE32-E72D297353CC}">
              <c16:uniqueId val="{00000000-040E-4D9B-AE78-D75ED2B2E85B}"/>
            </c:ext>
          </c:extLst>
        </c:ser>
        <c:ser>
          <c:idx val="1"/>
          <c:order val="1"/>
          <c:tx>
            <c:strRef>
              <c:f>'SM 7'!$A$3</c:f>
              <c:strCache>
                <c:ptCount val="1"/>
                <c:pt idx="0">
                  <c:v>Working on it </c:v>
                </c:pt>
              </c:strCache>
            </c:strRef>
          </c:tx>
          <c:spPr>
            <a:solidFill>
              <a:srgbClr val="FFC000"/>
            </a:solidFill>
            <a:ln>
              <a:noFill/>
            </a:ln>
            <a:effectLst/>
          </c:spPr>
          <c:invertIfNegative val="0"/>
          <c:cat>
            <c:strRef>
              <c:f>'SM 7'!$B$1:$U$1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strCache>
            </c:strRef>
          </c:cat>
          <c:val>
            <c:numRef>
              <c:f>'SM 7'!$B$3:$U$3</c:f>
              <c:numCache>
                <c:formatCode>General</c:formatCode>
                <c:ptCount val="20"/>
                <c:pt idx="0">
                  <c:v>18.07</c:v>
                </c:pt>
                <c:pt idx="1">
                  <c:v>30.77</c:v>
                </c:pt>
                <c:pt idx="2">
                  <c:v>42.11</c:v>
                </c:pt>
                <c:pt idx="3">
                  <c:v>60.81</c:v>
                </c:pt>
                <c:pt idx="4">
                  <c:v>62.3</c:v>
                </c:pt>
                <c:pt idx="5">
                  <c:v>65.31</c:v>
                </c:pt>
                <c:pt idx="6">
                  <c:v>72.459999999999994</c:v>
                </c:pt>
                <c:pt idx="7">
                  <c:v>67.16</c:v>
                </c:pt>
                <c:pt idx="8">
                  <c:v>71.88</c:v>
                </c:pt>
                <c:pt idx="9">
                  <c:v>75.81</c:v>
                </c:pt>
                <c:pt idx="10">
                  <c:v>68.97</c:v>
                </c:pt>
                <c:pt idx="11">
                  <c:v>67.739999999999995</c:v>
                </c:pt>
                <c:pt idx="12">
                  <c:v>58.62</c:v>
                </c:pt>
                <c:pt idx="13">
                  <c:v>55.93</c:v>
                </c:pt>
                <c:pt idx="14">
                  <c:v>53.33</c:v>
                </c:pt>
                <c:pt idx="15">
                  <c:v>43.1</c:v>
                </c:pt>
                <c:pt idx="16">
                  <c:v>43.4</c:v>
                </c:pt>
                <c:pt idx="17">
                  <c:v>44.64</c:v>
                </c:pt>
                <c:pt idx="18">
                  <c:v>41.67</c:v>
                </c:pt>
                <c:pt idx="19">
                  <c:v>41.18</c:v>
                </c:pt>
              </c:numCache>
            </c:numRef>
          </c:val>
          <c:extLst>
            <c:ext xmlns:c16="http://schemas.microsoft.com/office/drawing/2014/chart" uri="{C3380CC4-5D6E-409C-BE32-E72D297353CC}">
              <c16:uniqueId val="{00000001-040E-4D9B-AE78-D75ED2B2E85B}"/>
            </c:ext>
          </c:extLst>
        </c:ser>
        <c:ser>
          <c:idx val="2"/>
          <c:order val="2"/>
          <c:tx>
            <c:strRef>
              <c:f>'SM 7'!$A$4</c:f>
              <c:strCache>
                <c:ptCount val="1"/>
                <c:pt idx="0">
                  <c:v>Not Started</c:v>
                </c:pt>
              </c:strCache>
            </c:strRef>
          </c:tx>
          <c:spPr>
            <a:solidFill>
              <a:srgbClr val="FF0000"/>
            </a:solidFill>
            <a:ln>
              <a:noFill/>
            </a:ln>
            <a:effectLst/>
          </c:spPr>
          <c:invertIfNegative val="0"/>
          <c:cat>
            <c:strRef>
              <c:f>'SM 7'!$B$1:$U$1</c:f>
              <c:strCache>
                <c:ptCount val="20"/>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strCache>
            </c:strRef>
          </c:cat>
          <c:val>
            <c:numRef>
              <c:f>'SM 7'!$B$4:$U$4</c:f>
              <c:numCache>
                <c:formatCode>General</c:formatCode>
                <c:ptCount val="20"/>
                <c:pt idx="0">
                  <c:v>80.72</c:v>
                </c:pt>
                <c:pt idx="1">
                  <c:v>67.95</c:v>
                </c:pt>
                <c:pt idx="2">
                  <c:v>55.26</c:v>
                </c:pt>
                <c:pt idx="3">
                  <c:v>39.19</c:v>
                </c:pt>
                <c:pt idx="4">
                  <c:v>32.79</c:v>
                </c:pt>
                <c:pt idx="5">
                  <c:v>30.61</c:v>
                </c:pt>
                <c:pt idx="6">
                  <c:v>18.84</c:v>
                </c:pt>
                <c:pt idx="7">
                  <c:v>20.9</c:v>
                </c:pt>
                <c:pt idx="8">
                  <c:v>17.180000000000007</c:v>
                </c:pt>
                <c:pt idx="9">
                  <c:v>9.6700000000000017</c:v>
                </c:pt>
                <c:pt idx="10">
                  <c:v>10.340000000000003</c:v>
                </c:pt>
                <c:pt idx="11">
                  <c:v>11.290000000000006</c:v>
                </c:pt>
                <c:pt idx="12">
                  <c:v>10.349999999999994</c:v>
                </c:pt>
                <c:pt idx="13">
                  <c:v>13.560000000000002</c:v>
                </c:pt>
                <c:pt idx="14">
                  <c:v>13.340000000000003</c:v>
                </c:pt>
                <c:pt idx="15">
                  <c:v>12.069999999999993</c:v>
                </c:pt>
                <c:pt idx="16">
                  <c:v>9.4300000000000068</c:v>
                </c:pt>
                <c:pt idx="17">
                  <c:v>3.5699999999999932</c:v>
                </c:pt>
                <c:pt idx="18">
                  <c:v>6.25</c:v>
                </c:pt>
                <c:pt idx="19">
                  <c:v>2.9399999999999977</c:v>
                </c:pt>
              </c:numCache>
            </c:numRef>
          </c:val>
          <c:extLst>
            <c:ext xmlns:c16="http://schemas.microsoft.com/office/drawing/2014/chart" uri="{C3380CC4-5D6E-409C-BE32-E72D297353CC}">
              <c16:uniqueId val="{00000002-040E-4D9B-AE78-D75ED2B2E85B}"/>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NTSV Cesarean Section Rate</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NMH Rate</c:v>
                </c:pt>
              </c:strCache>
            </c:strRef>
          </c:tx>
          <c:spPr>
            <a:ln w="44450" cap="rnd">
              <a:solidFill>
                <a:schemeClr val="tx2"/>
              </a:solidFill>
              <a:round/>
            </a:ln>
            <a:effectLst/>
          </c:spPr>
          <c:marker>
            <c:symbol val="circle"/>
            <c:size val="5"/>
            <c:spPr>
              <a:solidFill>
                <a:schemeClr val="tx2"/>
              </a:solidFill>
              <a:ln w="9525">
                <a:solidFill>
                  <a:schemeClr val="tx2"/>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CY21 Q1</c:v>
                </c:pt>
                <c:pt idx="1">
                  <c:v>CY21 Q2</c:v>
                </c:pt>
                <c:pt idx="2">
                  <c:v>CY21 Q3</c:v>
                </c:pt>
                <c:pt idx="3">
                  <c:v>CY21 Q4</c:v>
                </c:pt>
                <c:pt idx="4">
                  <c:v>CY22 Q1</c:v>
                </c:pt>
                <c:pt idx="5">
                  <c:v>CY22 Q2</c:v>
                </c:pt>
              </c:strCache>
            </c:strRef>
          </c:cat>
          <c:val>
            <c:numRef>
              <c:f>Sheet1!$B$2:$B$7</c:f>
              <c:numCache>
                <c:formatCode>0.0%</c:formatCode>
                <c:ptCount val="6"/>
                <c:pt idx="0">
                  <c:v>0.255</c:v>
                </c:pt>
                <c:pt idx="1">
                  <c:v>0.221</c:v>
                </c:pt>
                <c:pt idx="2">
                  <c:v>0.222</c:v>
                </c:pt>
                <c:pt idx="3">
                  <c:v>0.23400000000000001</c:v>
                </c:pt>
                <c:pt idx="4">
                  <c:v>0.22</c:v>
                </c:pt>
                <c:pt idx="5">
                  <c:v>0.22</c:v>
                </c:pt>
              </c:numCache>
            </c:numRef>
          </c:val>
          <c:smooth val="0"/>
          <c:extLst>
            <c:ext xmlns:c16="http://schemas.microsoft.com/office/drawing/2014/chart" uri="{C3380CC4-5D6E-409C-BE32-E72D297353CC}">
              <c16:uniqueId val="{00000000-F79C-445F-9D8B-E4D0E2EA8A25}"/>
            </c:ext>
          </c:extLst>
        </c:ser>
        <c:ser>
          <c:idx val="1"/>
          <c:order val="1"/>
          <c:tx>
            <c:strRef>
              <c:f>Sheet1!$C$1</c:f>
              <c:strCache>
                <c:ptCount val="1"/>
                <c:pt idx="0">
                  <c:v>ILPQC Target (23.6%)</c:v>
                </c:pt>
              </c:strCache>
            </c:strRef>
          </c:tx>
          <c:spPr>
            <a:ln w="38100" cap="rnd">
              <a:solidFill>
                <a:srgbClr val="00B050"/>
              </a:solidFill>
              <a:prstDash val="dash"/>
              <a:round/>
            </a:ln>
            <a:effectLst/>
          </c:spPr>
          <c:marker>
            <c:symbol val="none"/>
          </c:marker>
          <c:cat>
            <c:strRef>
              <c:f>Sheet1!$A$2:$A$7</c:f>
              <c:strCache>
                <c:ptCount val="6"/>
                <c:pt idx="0">
                  <c:v>CY21 Q1</c:v>
                </c:pt>
                <c:pt idx="1">
                  <c:v>CY21 Q2</c:v>
                </c:pt>
                <c:pt idx="2">
                  <c:v>CY21 Q3</c:v>
                </c:pt>
                <c:pt idx="3">
                  <c:v>CY21 Q4</c:v>
                </c:pt>
                <c:pt idx="4">
                  <c:v>CY22 Q1</c:v>
                </c:pt>
                <c:pt idx="5">
                  <c:v>CY22 Q2</c:v>
                </c:pt>
              </c:strCache>
            </c:strRef>
          </c:cat>
          <c:val>
            <c:numRef>
              <c:f>Sheet1!$C$2:$C$7</c:f>
              <c:numCache>
                <c:formatCode>0.0%</c:formatCode>
                <c:ptCount val="6"/>
                <c:pt idx="0">
                  <c:v>0.23599999999999999</c:v>
                </c:pt>
                <c:pt idx="1">
                  <c:v>0.23599999999999999</c:v>
                </c:pt>
                <c:pt idx="2">
                  <c:v>0.23599999999999999</c:v>
                </c:pt>
                <c:pt idx="3">
                  <c:v>0.23599999999999999</c:v>
                </c:pt>
                <c:pt idx="4">
                  <c:v>0.23599999999999999</c:v>
                </c:pt>
                <c:pt idx="5">
                  <c:v>0.23599999999999999</c:v>
                </c:pt>
              </c:numCache>
            </c:numRef>
          </c:val>
          <c:smooth val="0"/>
          <c:extLst>
            <c:ext xmlns:c16="http://schemas.microsoft.com/office/drawing/2014/chart" uri="{C3380CC4-5D6E-409C-BE32-E72D297353CC}">
              <c16:uniqueId val="{00000003-F79C-445F-9D8B-E4D0E2EA8A25}"/>
            </c:ext>
          </c:extLst>
        </c:ser>
        <c:dLbls>
          <c:showLegendKey val="0"/>
          <c:showVal val="0"/>
          <c:showCatName val="0"/>
          <c:showSerName val="0"/>
          <c:showPercent val="0"/>
          <c:showBubbleSize val="0"/>
        </c:dLbls>
        <c:marker val="1"/>
        <c:smooth val="0"/>
        <c:axId val="1218974144"/>
        <c:axId val="1237292480"/>
      </c:lineChart>
      <c:catAx>
        <c:axId val="121897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37292480"/>
        <c:crosses val="autoZero"/>
        <c:auto val="1"/>
        <c:lblAlgn val="ctr"/>
        <c:lblOffset val="100"/>
        <c:noMultiLvlLbl val="0"/>
      </c:catAx>
      <c:valAx>
        <c:axId val="1237292480"/>
        <c:scaling>
          <c:orientation val="minMax"/>
          <c:max val="0.4"/>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NTSV Cesarean Section</a:t>
                </a:r>
                <a:r>
                  <a:rPr lang="en-US" baseline="0" dirty="0"/>
                  <a:t> Rate</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8974144"/>
        <c:crosses val="autoZero"/>
        <c:crossBetween val="between"/>
        <c:majorUnit val="5.000000000000001E-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Percent of PVB Teams</a:t>
            </a:r>
            <a:r>
              <a:rPr lang="en-US" sz="2800" baseline="0"/>
              <a:t> with Key SM in Place</a:t>
            </a:r>
            <a:endParaRPr lang="en-US" sz="2800"/>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Sheet5!$B$1</c:f>
              <c:strCache>
                <c:ptCount val="1"/>
                <c:pt idx="0">
                  <c:v>Denominator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Sheet5!$A$2:$A$21</c:f>
              <c:strCache>
                <c:ptCount val="20"/>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pt idx="18">
                  <c:v>Jun-22</c:v>
                </c:pt>
                <c:pt idx="19">
                  <c:v>Jul-22</c:v>
                </c:pt>
              </c:strCache>
            </c:strRef>
          </c:cat>
          <c:val>
            <c:numRef>
              <c:f>Sheet5!$B$2:$B$21</c:f>
            </c:numRef>
          </c:val>
          <c:smooth val="0"/>
          <c:extLst>
            <c:ext xmlns:c16="http://schemas.microsoft.com/office/drawing/2014/chart" uri="{C3380CC4-5D6E-409C-BE32-E72D297353CC}">
              <c16:uniqueId val="{00000000-FFD0-4E57-9DD7-0339EAB4B238}"/>
            </c:ext>
          </c:extLst>
        </c:ser>
        <c:ser>
          <c:idx val="1"/>
          <c:order val="1"/>
          <c:tx>
            <c:strRef>
              <c:f>Sheet5!$C$1</c:f>
              <c:strCache>
                <c:ptCount val="1"/>
                <c:pt idx="0">
                  <c:v>Numerator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Sheet5!$A$2:$A$21</c:f>
              <c:strCache>
                <c:ptCount val="20"/>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pt idx="18">
                  <c:v>Jun-22</c:v>
                </c:pt>
                <c:pt idx="19">
                  <c:v>Jul-22</c:v>
                </c:pt>
              </c:strCache>
            </c:strRef>
          </c:cat>
          <c:val>
            <c:numRef>
              <c:f>Sheet5!$C$2:$C$21</c:f>
            </c:numRef>
          </c:val>
          <c:smooth val="0"/>
          <c:extLst>
            <c:ext xmlns:c16="http://schemas.microsoft.com/office/drawing/2014/chart" uri="{C3380CC4-5D6E-409C-BE32-E72D297353CC}">
              <c16:uniqueId val="{00000001-FFD0-4E57-9DD7-0339EAB4B238}"/>
            </c:ext>
          </c:extLst>
        </c:ser>
        <c:ser>
          <c:idx val="2"/>
          <c:order val="2"/>
          <c:tx>
            <c:strRef>
              <c:f>Sheet5!$D$1</c:f>
              <c:strCache>
                <c:ptCount val="1"/>
                <c:pt idx="0">
                  <c:v>% of teams with all 6 key SM in place</c:v>
                </c:pt>
              </c:strCache>
            </c:strRef>
          </c:tx>
          <c:spPr>
            <a:ln w="28575" cap="rnd">
              <a:solidFill>
                <a:srgbClr val="FF3399"/>
              </a:solidFill>
              <a:round/>
            </a:ln>
            <a:effectLst/>
          </c:spPr>
          <c:marker>
            <c:symbol val="none"/>
          </c:marker>
          <c:dLbls>
            <c:dLbl>
              <c:idx val="19"/>
              <c:layout>
                <c:manualLayout>
                  <c:x val="0"/>
                  <c:y val="-5.681818181818182E-3"/>
                </c:manualLayout>
              </c:layout>
              <c:spPr>
                <a:noFill/>
                <a:ln>
                  <a:solidFill>
                    <a:schemeClr val="accent2">
                      <a:lumMod val="75000"/>
                    </a:schemeClr>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FD0-4E57-9DD7-0339EAB4B238}"/>
                </c:ext>
              </c:extLst>
            </c:dLbl>
            <c:spPr>
              <a:noFill/>
              <a:ln>
                <a:solidFill>
                  <a:schemeClr val="accent2">
                    <a:lumMod val="75000"/>
                  </a:schemeClr>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Sheet5!$A$2:$A$21</c:f>
              <c:strCache>
                <c:ptCount val="20"/>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pt idx="18">
                  <c:v>Jun-22</c:v>
                </c:pt>
                <c:pt idx="19">
                  <c:v>Jul-22</c:v>
                </c:pt>
              </c:strCache>
            </c:strRef>
          </c:cat>
          <c:val>
            <c:numRef>
              <c:f>Sheet5!$D$2:$D$21</c:f>
              <c:numCache>
                <c:formatCode>0%</c:formatCode>
                <c:ptCount val="20"/>
                <c:pt idx="0">
                  <c:v>0.01</c:v>
                </c:pt>
                <c:pt idx="1">
                  <c:v>0.02</c:v>
                </c:pt>
                <c:pt idx="2">
                  <c:v>0.03</c:v>
                </c:pt>
                <c:pt idx="3">
                  <c:v>0.04</c:v>
                </c:pt>
                <c:pt idx="4">
                  <c:v>0.03</c:v>
                </c:pt>
                <c:pt idx="5">
                  <c:v>0.03</c:v>
                </c:pt>
                <c:pt idx="6">
                  <c:v>0.03</c:v>
                </c:pt>
                <c:pt idx="7">
                  <c:v>0.03</c:v>
                </c:pt>
                <c:pt idx="8">
                  <c:v>0.04</c:v>
                </c:pt>
                <c:pt idx="9">
                  <c:v>0.05</c:v>
                </c:pt>
                <c:pt idx="10">
                  <c:v>0.08</c:v>
                </c:pt>
                <c:pt idx="11">
                  <c:v>0.1</c:v>
                </c:pt>
                <c:pt idx="12">
                  <c:v>0.13</c:v>
                </c:pt>
                <c:pt idx="13">
                  <c:v>0.13</c:v>
                </c:pt>
                <c:pt idx="14">
                  <c:v>0.22</c:v>
                </c:pt>
                <c:pt idx="15">
                  <c:v>0.27</c:v>
                </c:pt>
                <c:pt idx="16">
                  <c:v>0.33</c:v>
                </c:pt>
                <c:pt idx="17">
                  <c:v>0.35897435897435898</c:v>
                </c:pt>
                <c:pt idx="18">
                  <c:v>0.39</c:v>
                </c:pt>
                <c:pt idx="19">
                  <c:v>0.43</c:v>
                </c:pt>
              </c:numCache>
            </c:numRef>
          </c:val>
          <c:smooth val="0"/>
          <c:extLst>
            <c:ext xmlns:c16="http://schemas.microsoft.com/office/drawing/2014/chart" uri="{C3380CC4-5D6E-409C-BE32-E72D297353CC}">
              <c16:uniqueId val="{00000002-FFD0-4E57-9DD7-0339EAB4B238}"/>
            </c:ext>
          </c:extLst>
        </c:ser>
        <c:ser>
          <c:idx val="3"/>
          <c:order val="3"/>
          <c:tx>
            <c:strRef>
              <c:f>Sheet5!$E$1</c:f>
              <c:strCache>
                <c:ptCount val="1"/>
                <c:pt idx="0">
                  <c:v>Numerator</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Sheet5!$A$2:$A$21</c:f>
              <c:strCache>
                <c:ptCount val="20"/>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pt idx="18">
                  <c:v>Jun-22</c:v>
                </c:pt>
                <c:pt idx="19">
                  <c:v>Jul-22</c:v>
                </c:pt>
              </c:strCache>
            </c:strRef>
          </c:cat>
          <c:val>
            <c:numRef>
              <c:f>Sheet5!$E$2:$E$21</c:f>
            </c:numRef>
          </c:val>
          <c:smooth val="0"/>
          <c:extLst>
            <c:ext xmlns:c16="http://schemas.microsoft.com/office/drawing/2014/chart" uri="{C3380CC4-5D6E-409C-BE32-E72D297353CC}">
              <c16:uniqueId val="{00000003-FFD0-4E57-9DD7-0339EAB4B238}"/>
            </c:ext>
          </c:extLst>
        </c:ser>
        <c:ser>
          <c:idx val="4"/>
          <c:order val="4"/>
          <c:tx>
            <c:strRef>
              <c:f>Sheet5!$F$1</c:f>
              <c:strCache>
                <c:ptCount val="1"/>
                <c:pt idx="0">
                  <c:v>% of teams with at least 4 key SM in place</c:v>
                </c:pt>
              </c:strCache>
            </c:strRef>
          </c:tx>
          <c:spPr>
            <a:ln w="28575" cap="rnd">
              <a:solidFill>
                <a:schemeClr val="accent5">
                  <a:lumMod val="50000"/>
                </a:schemeClr>
              </a:solidFill>
              <a:round/>
            </a:ln>
            <a:effectLst/>
          </c:spPr>
          <c:marker>
            <c:symbol val="none"/>
          </c:marker>
          <c:dLbls>
            <c:dLbl>
              <c:idx val="1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FD0-4E57-9DD7-0339EAB4B238}"/>
                </c:ext>
              </c:extLst>
            </c:dLbl>
            <c:spPr>
              <a:noFill/>
              <a:ln>
                <a:solidFill>
                  <a:schemeClr val="accent1"/>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Sheet5!$A$2:$A$21</c:f>
              <c:strCache>
                <c:ptCount val="20"/>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pt idx="18">
                  <c:v>Jun-22</c:v>
                </c:pt>
                <c:pt idx="19">
                  <c:v>Jul-22</c:v>
                </c:pt>
              </c:strCache>
            </c:strRef>
          </c:cat>
          <c:val>
            <c:numRef>
              <c:f>Sheet5!$F$2:$F$21</c:f>
              <c:numCache>
                <c:formatCode>0%</c:formatCode>
                <c:ptCount val="20"/>
                <c:pt idx="0">
                  <c:v>0.02</c:v>
                </c:pt>
                <c:pt idx="1">
                  <c:v>0.03</c:v>
                </c:pt>
                <c:pt idx="2">
                  <c:v>0.03</c:v>
                </c:pt>
                <c:pt idx="3">
                  <c:v>0.04</c:v>
                </c:pt>
                <c:pt idx="4">
                  <c:v>0.06</c:v>
                </c:pt>
                <c:pt idx="5">
                  <c:v>0.09</c:v>
                </c:pt>
                <c:pt idx="6">
                  <c:v>0.13</c:v>
                </c:pt>
                <c:pt idx="7">
                  <c:v>0.19</c:v>
                </c:pt>
                <c:pt idx="8">
                  <c:v>0.28000000000000003</c:v>
                </c:pt>
                <c:pt idx="9">
                  <c:v>0.33</c:v>
                </c:pt>
                <c:pt idx="10">
                  <c:v>0.43</c:v>
                </c:pt>
                <c:pt idx="11">
                  <c:v>0.43</c:v>
                </c:pt>
                <c:pt idx="12">
                  <c:v>0.49</c:v>
                </c:pt>
                <c:pt idx="13">
                  <c:v>0.46</c:v>
                </c:pt>
                <c:pt idx="14">
                  <c:v>0.56000000000000005</c:v>
                </c:pt>
                <c:pt idx="15">
                  <c:v>0.59</c:v>
                </c:pt>
                <c:pt idx="16">
                  <c:v>0.57999999999999996</c:v>
                </c:pt>
                <c:pt idx="17">
                  <c:v>0.74</c:v>
                </c:pt>
                <c:pt idx="18">
                  <c:v>0.77</c:v>
                </c:pt>
                <c:pt idx="19">
                  <c:v>0.79</c:v>
                </c:pt>
              </c:numCache>
            </c:numRef>
          </c:val>
          <c:smooth val="0"/>
          <c:extLst>
            <c:ext xmlns:c16="http://schemas.microsoft.com/office/drawing/2014/chart" uri="{C3380CC4-5D6E-409C-BE32-E72D297353CC}">
              <c16:uniqueId val="{00000004-FFD0-4E57-9DD7-0339EAB4B238}"/>
            </c:ext>
          </c:extLst>
        </c:ser>
        <c:ser>
          <c:idx val="5"/>
          <c:order val="5"/>
          <c:tx>
            <c:strRef>
              <c:f>Sheet5!$G$1</c:f>
              <c:strCache>
                <c:ptCount val="1"/>
                <c:pt idx="0">
                  <c:v>Numerator</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Sheet5!$A$2:$A$21</c:f>
              <c:strCache>
                <c:ptCount val="20"/>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pt idx="18">
                  <c:v>Jun-22</c:v>
                </c:pt>
                <c:pt idx="19">
                  <c:v>Jul-22</c:v>
                </c:pt>
              </c:strCache>
            </c:strRef>
          </c:cat>
          <c:val>
            <c:numRef>
              <c:f>Sheet5!$G$2:$G$21</c:f>
            </c:numRef>
          </c:val>
          <c:smooth val="0"/>
          <c:extLst>
            <c:ext xmlns:c16="http://schemas.microsoft.com/office/drawing/2014/chart" uri="{C3380CC4-5D6E-409C-BE32-E72D297353CC}">
              <c16:uniqueId val="{00000005-FFD0-4E57-9DD7-0339EAB4B238}"/>
            </c:ext>
          </c:extLst>
        </c:ser>
        <c:ser>
          <c:idx val="6"/>
          <c:order val="6"/>
          <c:tx>
            <c:strRef>
              <c:f>Sheet5!$H$1</c:f>
              <c:strCache>
                <c:ptCount val="1"/>
                <c:pt idx="0">
                  <c:v>% of teams with all 6 SM in place or working on it </c:v>
                </c:pt>
              </c:strCache>
            </c:strRef>
          </c:tx>
          <c:spPr>
            <a:ln w="28575" cap="rnd">
              <a:solidFill>
                <a:srgbClr val="6699FF"/>
              </a:solidFill>
              <a:round/>
            </a:ln>
            <a:effectLst/>
          </c:spPr>
          <c:marker>
            <c:symbol val="none"/>
          </c:marker>
          <c:dLbls>
            <c:dLbl>
              <c:idx val="1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FD0-4E57-9DD7-0339EAB4B238}"/>
                </c:ext>
              </c:extLst>
            </c:dLbl>
            <c:spPr>
              <a:noFill/>
              <a:ln>
                <a:solidFill>
                  <a:schemeClr val="accent5"/>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Sheet5!$A$2:$A$21</c:f>
              <c:strCache>
                <c:ptCount val="20"/>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pt idx="18">
                  <c:v>Jun-22</c:v>
                </c:pt>
                <c:pt idx="19">
                  <c:v>Jul-22</c:v>
                </c:pt>
              </c:strCache>
            </c:strRef>
          </c:cat>
          <c:val>
            <c:numRef>
              <c:f>Sheet5!$H$2:$H$21</c:f>
              <c:numCache>
                <c:formatCode>0%</c:formatCode>
                <c:ptCount val="20"/>
                <c:pt idx="0">
                  <c:v>0.08</c:v>
                </c:pt>
                <c:pt idx="1">
                  <c:v>0.21</c:v>
                </c:pt>
                <c:pt idx="2">
                  <c:v>0.33</c:v>
                </c:pt>
                <c:pt idx="3">
                  <c:v>0.48</c:v>
                </c:pt>
                <c:pt idx="4">
                  <c:v>0.54</c:v>
                </c:pt>
                <c:pt idx="5">
                  <c:v>0.67</c:v>
                </c:pt>
                <c:pt idx="6">
                  <c:v>0.76</c:v>
                </c:pt>
                <c:pt idx="7">
                  <c:v>0.71</c:v>
                </c:pt>
                <c:pt idx="8">
                  <c:v>0.82</c:v>
                </c:pt>
                <c:pt idx="9">
                  <c:v>0.83</c:v>
                </c:pt>
                <c:pt idx="10">
                  <c:v>0.87</c:v>
                </c:pt>
                <c:pt idx="11">
                  <c:v>0.87</c:v>
                </c:pt>
                <c:pt idx="12">
                  <c:v>0.82</c:v>
                </c:pt>
                <c:pt idx="13">
                  <c:v>0.83</c:v>
                </c:pt>
                <c:pt idx="14">
                  <c:v>0.85</c:v>
                </c:pt>
                <c:pt idx="15">
                  <c:v>0.8</c:v>
                </c:pt>
                <c:pt idx="16">
                  <c:v>0.82</c:v>
                </c:pt>
                <c:pt idx="17">
                  <c:v>0.83</c:v>
                </c:pt>
                <c:pt idx="18">
                  <c:v>0.83</c:v>
                </c:pt>
                <c:pt idx="19">
                  <c:v>0.89</c:v>
                </c:pt>
              </c:numCache>
            </c:numRef>
          </c:val>
          <c:smooth val="0"/>
          <c:extLst>
            <c:ext xmlns:c16="http://schemas.microsoft.com/office/drawing/2014/chart" uri="{C3380CC4-5D6E-409C-BE32-E72D297353CC}">
              <c16:uniqueId val="{00000006-FFD0-4E57-9DD7-0339EAB4B238}"/>
            </c:ext>
          </c:extLst>
        </c:ser>
        <c:dLbls>
          <c:showLegendKey val="0"/>
          <c:showVal val="0"/>
          <c:showCatName val="0"/>
          <c:showSerName val="0"/>
          <c:showPercent val="0"/>
          <c:showBubbleSize val="0"/>
        </c:dLbls>
        <c:smooth val="0"/>
        <c:axId val="2014645327"/>
        <c:axId val="2014639503"/>
      </c:lineChart>
      <c:catAx>
        <c:axId val="2014645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14639503"/>
        <c:crosses val="autoZero"/>
        <c:auto val="1"/>
        <c:lblAlgn val="ctr"/>
        <c:lblOffset val="100"/>
        <c:noMultiLvlLbl val="0"/>
      </c:catAx>
      <c:valAx>
        <c:axId val="20146395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4645327"/>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'NTSV C-section Rate'!$C$1</c:f>
              <c:strCache>
                <c:ptCount val="1"/>
                <c:pt idx="0">
                  <c:v>% of Hospitals under goal</c:v>
                </c:pt>
              </c:strCache>
            </c:strRef>
          </c:tx>
          <c:spPr>
            <a:solidFill>
              <a:schemeClr val="accent6">
                <a:lumMod val="60000"/>
                <a:lumOff val="40000"/>
              </a:schemeClr>
            </a:solidFill>
            <a:ln>
              <a:noFill/>
            </a:ln>
            <a:effectLst/>
          </c:spPr>
          <c:invertIfNegative val="0"/>
          <c:cat>
            <c:strRef>
              <c:f>'NTSV C-section Rate'!$A$2:$A$20</c:f>
              <c:strCache>
                <c:ptCount val="19"/>
                <c:pt idx="0">
                  <c:v>Baseline</c:v>
                </c:pt>
                <c:pt idx="1">
                  <c:v>Jan-21</c:v>
                </c:pt>
                <c:pt idx="2">
                  <c:v>Feb-21</c:v>
                </c:pt>
                <c:pt idx="3">
                  <c:v>Mar-21</c:v>
                </c:pt>
                <c:pt idx="4">
                  <c:v>Apr-21</c:v>
                </c:pt>
                <c:pt idx="5">
                  <c:v>May-21</c:v>
                </c:pt>
                <c:pt idx="6">
                  <c:v>Jun-21</c:v>
                </c:pt>
                <c:pt idx="7">
                  <c:v>Jul-21</c:v>
                </c:pt>
                <c:pt idx="8">
                  <c:v>Aug-21</c:v>
                </c:pt>
                <c:pt idx="9">
                  <c:v>Sep-21</c:v>
                </c:pt>
                <c:pt idx="10">
                  <c:v>21-Oct</c:v>
                </c:pt>
                <c:pt idx="11">
                  <c:v>Nov-21</c:v>
                </c:pt>
                <c:pt idx="12">
                  <c:v>Dec-21</c:v>
                </c:pt>
                <c:pt idx="13">
                  <c:v>Jan-22</c:v>
                </c:pt>
                <c:pt idx="14">
                  <c:v>22-Feb</c:v>
                </c:pt>
                <c:pt idx="15">
                  <c:v>22-Mar</c:v>
                </c:pt>
                <c:pt idx="16">
                  <c:v>22-Apr</c:v>
                </c:pt>
                <c:pt idx="17">
                  <c:v>22-May</c:v>
                </c:pt>
                <c:pt idx="18">
                  <c:v>Jun-22</c:v>
                </c:pt>
              </c:strCache>
            </c:strRef>
          </c:cat>
          <c:val>
            <c:numRef>
              <c:f>'NTSV C-section Rate'!$C$2:$C$20</c:f>
              <c:numCache>
                <c:formatCode>0%</c:formatCode>
                <c:ptCount val="19"/>
                <c:pt idx="0">
                  <c:v>0.45</c:v>
                </c:pt>
                <c:pt idx="1">
                  <c:v>0.57999999999999996</c:v>
                </c:pt>
                <c:pt idx="2">
                  <c:v>0.47</c:v>
                </c:pt>
                <c:pt idx="3">
                  <c:v>0.49</c:v>
                </c:pt>
                <c:pt idx="4">
                  <c:v>0.48</c:v>
                </c:pt>
                <c:pt idx="5">
                  <c:v>0.46</c:v>
                </c:pt>
                <c:pt idx="6">
                  <c:v>0.38</c:v>
                </c:pt>
                <c:pt idx="7">
                  <c:v>0.53</c:v>
                </c:pt>
                <c:pt idx="8">
                  <c:v>0.55000000000000004</c:v>
                </c:pt>
                <c:pt idx="9">
                  <c:v>0.44</c:v>
                </c:pt>
                <c:pt idx="10">
                  <c:v>0.46</c:v>
                </c:pt>
                <c:pt idx="11" formatCode="0.00%">
                  <c:v>0.44</c:v>
                </c:pt>
                <c:pt idx="12">
                  <c:v>0.42</c:v>
                </c:pt>
                <c:pt idx="13">
                  <c:v>0.32</c:v>
                </c:pt>
                <c:pt idx="14">
                  <c:v>0.53</c:v>
                </c:pt>
                <c:pt idx="15">
                  <c:v>0.41</c:v>
                </c:pt>
                <c:pt idx="16">
                  <c:v>0.34</c:v>
                </c:pt>
                <c:pt idx="17">
                  <c:v>0.53</c:v>
                </c:pt>
                <c:pt idx="18">
                  <c:v>0.46</c:v>
                </c:pt>
              </c:numCache>
            </c:numRef>
          </c:val>
          <c:extLst>
            <c:ext xmlns:c16="http://schemas.microsoft.com/office/drawing/2014/chart" uri="{C3380CC4-5D6E-409C-BE32-E72D297353CC}">
              <c16:uniqueId val="{00000000-D45F-4482-9B3A-E0DCC36E6304}"/>
            </c:ext>
          </c:extLst>
        </c:ser>
        <c:ser>
          <c:idx val="2"/>
          <c:order val="2"/>
          <c:tx>
            <c:strRef>
              <c:f>'NTSV C-section Rate'!$D$1</c:f>
              <c:strCache>
                <c:ptCount val="1"/>
                <c:pt idx="0">
                  <c:v>% Hospitals above goal</c:v>
                </c:pt>
              </c:strCache>
            </c:strRef>
          </c:tx>
          <c:spPr>
            <a:solidFill>
              <a:srgbClr val="ED7373"/>
            </a:solidFill>
            <a:ln>
              <a:noFill/>
            </a:ln>
            <a:effectLst/>
          </c:spPr>
          <c:invertIfNegative val="0"/>
          <c:cat>
            <c:strRef>
              <c:f>'NTSV C-section Rate'!$A$2:$A$20</c:f>
              <c:strCache>
                <c:ptCount val="19"/>
                <c:pt idx="0">
                  <c:v>Baseline</c:v>
                </c:pt>
                <c:pt idx="1">
                  <c:v>Jan-21</c:v>
                </c:pt>
                <c:pt idx="2">
                  <c:v>Feb-21</c:v>
                </c:pt>
                <c:pt idx="3">
                  <c:v>Mar-21</c:v>
                </c:pt>
                <c:pt idx="4">
                  <c:v>Apr-21</c:v>
                </c:pt>
                <c:pt idx="5">
                  <c:v>May-21</c:v>
                </c:pt>
                <c:pt idx="6">
                  <c:v>Jun-21</c:v>
                </c:pt>
                <c:pt idx="7">
                  <c:v>Jul-21</c:v>
                </c:pt>
                <c:pt idx="8">
                  <c:v>Aug-21</c:v>
                </c:pt>
                <c:pt idx="9">
                  <c:v>Sep-21</c:v>
                </c:pt>
                <c:pt idx="10">
                  <c:v>21-Oct</c:v>
                </c:pt>
                <c:pt idx="11">
                  <c:v>Nov-21</c:v>
                </c:pt>
                <c:pt idx="12">
                  <c:v>Dec-21</c:v>
                </c:pt>
                <c:pt idx="13">
                  <c:v>Jan-22</c:v>
                </c:pt>
                <c:pt idx="14">
                  <c:v>22-Feb</c:v>
                </c:pt>
                <c:pt idx="15">
                  <c:v>22-Mar</c:v>
                </c:pt>
                <c:pt idx="16">
                  <c:v>22-Apr</c:v>
                </c:pt>
                <c:pt idx="17">
                  <c:v>22-May</c:v>
                </c:pt>
                <c:pt idx="18">
                  <c:v>Jun-22</c:v>
                </c:pt>
              </c:strCache>
            </c:strRef>
          </c:cat>
          <c:val>
            <c:numRef>
              <c:f>'NTSV C-section Rate'!$D$2:$D$20</c:f>
              <c:numCache>
                <c:formatCode>0%</c:formatCode>
                <c:ptCount val="19"/>
                <c:pt idx="0">
                  <c:v>0.55000000000000004</c:v>
                </c:pt>
                <c:pt idx="1">
                  <c:v>0.42</c:v>
                </c:pt>
                <c:pt idx="2">
                  <c:v>0.53</c:v>
                </c:pt>
                <c:pt idx="3">
                  <c:v>0.51</c:v>
                </c:pt>
                <c:pt idx="4">
                  <c:v>0.52</c:v>
                </c:pt>
                <c:pt idx="5">
                  <c:v>0.54</c:v>
                </c:pt>
                <c:pt idx="6">
                  <c:v>0.62</c:v>
                </c:pt>
                <c:pt idx="7">
                  <c:v>0.47</c:v>
                </c:pt>
                <c:pt idx="8">
                  <c:v>0.45</c:v>
                </c:pt>
                <c:pt idx="9">
                  <c:v>0.56000000000000005</c:v>
                </c:pt>
                <c:pt idx="10">
                  <c:v>0.54</c:v>
                </c:pt>
                <c:pt idx="11" formatCode="0.00%">
                  <c:v>0.56000000000000005</c:v>
                </c:pt>
                <c:pt idx="12">
                  <c:v>0.57999999999999996</c:v>
                </c:pt>
                <c:pt idx="13">
                  <c:v>0.68</c:v>
                </c:pt>
                <c:pt idx="14">
                  <c:v>0.47</c:v>
                </c:pt>
                <c:pt idx="15">
                  <c:v>0.59</c:v>
                </c:pt>
                <c:pt idx="16">
                  <c:v>0.66</c:v>
                </c:pt>
                <c:pt idx="17">
                  <c:v>0.47</c:v>
                </c:pt>
                <c:pt idx="18">
                  <c:v>0.54</c:v>
                </c:pt>
              </c:numCache>
            </c:numRef>
          </c:val>
          <c:extLst>
            <c:ext xmlns:c16="http://schemas.microsoft.com/office/drawing/2014/chart" uri="{C3380CC4-5D6E-409C-BE32-E72D297353CC}">
              <c16:uniqueId val="{00000001-D45F-4482-9B3A-E0DCC36E6304}"/>
            </c:ext>
          </c:extLst>
        </c:ser>
        <c:dLbls>
          <c:showLegendKey val="0"/>
          <c:showVal val="0"/>
          <c:showCatName val="0"/>
          <c:showSerName val="0"/>
          <c:showPercent val="0"/>
          <c:showBubbleSize val="0"/>
        </c:dLbls>
        <c:gapWidth val="269"/>
        <c:overlap val="100"/>
        <c:axId val="1256109808"/>
        <c:axId val="1256113552"/>
      </c:barChart>
      <c:lineChart>
        <c:grouping val="standard"/>
        <c:varyColors val="0"/>
        <c:ser>
          <c:idx val="0"/>
          <c:order val="0"/>
          <c:tx>
            <c:strRef>
              <c:f>'NTSV C-section Rate'!$B$1</c:f>
              <c:strCache>
                <c:ptCount val="1"/>
                <c:pt idx="0">
                  <c:v>NTSV C-section Rate</c:v>
                </c:pt>
              </c:strCache>
            </c:strRef>
          </c:tx>
          <c:spPr>
            <a:ln w="38100" cap="rnd">
              <a:solidFill>
                <a:srgbClr val="002060"/>
              </a:solidFill>
              <a:round/>
            </a:ln>
            <a:effectLst/>
          </c:spPr>
          <c:marker>
            <c:symbol val="none"/>
          </c:marker>
          <c:dLbls>
            <c:spPr>
              <a:solidFill>
                <a:srgbClr val="002060"/>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'NTSV C-section Rate'!$A$2:$A$20</c:f>
              <c:strCache>
                <c:ptCount val="19"/>
                <c:pt idx="0">
                  <c:v>Baseline</c:v>
                </c:pt>
                <c:pt idx="1">
                  <c:v>Jan-21</c:v>
                </c:pt>
                <c:pt idx="2">
                  <c:v>Feb-21</c:v>
                </c:pt>
                <c:pt idx="3">
                  <c:v>Mar-21</c:v>
                </c:pt>
                <c:pt idx="4">
                  <c:v>Apr-21</c:v>
                </c:pt>
                <c:pt idx="5">
                  <c:v>May-21</c:v>
                </c:pt>
                <c:pt idx="6">
                  <c:v>Jun-21</c:v>
                </c:pt>
                <c:pt idx="7">
                  <c:v>Jul-21</c:v>
                </c:pt>
                <c:pt idx="8">
                  <c:v>Aug-21</c:v>
                </c:pt>
                <c:pt idx="9">
                  <c:v>Sep-21</c:v>
                </c:pt>
                <c:pt idx="10">
                  <c:v>21-Oct</c:v>
                </c:pt>
                <c:pt idx="11">
                  <c:v>Nov-21</c:v>
                </c:pt>
                <c:pt idx="12">
                  <c:v>Dec-21</c:v>
                </c:pt>
                <c:pt idx="13">
                  <c:v>Jan-22</c:v>
                </c:pt>
                <c:pt idx="14">
                  <c:v>22-Feb</c:v>
                </c:pt>
                <c:pt idx="15">
                  <c:v>22-Mar</c:v>
                </c:pt>
                <c:pt idx="16">
                  <c:v>22-Apr</c:v>
                </c:pt>
                <c:pt idx="17">
                  <c:v>22-May</c:v>
                </c:pt>
                <c:pt idx="18">
                  <c:v>Jun-22</c:v>
                </c:pt>
              </c:strCache>
            </c:strRef>
          </c:cat>
          <c:val>
            <c:numRef>
              <c:f>'NTSV C-section Rate'!$B$2:$B$20</c:f>
              <c:numCache>
                <c:formatCode>0%</c:formatCode>
                <c:ptCount val="19"/>
                <c:pt idx="0">
                  <c:v>0.253</c:v>
                </c:pt>
                <c:pt idx="1">
                  <c:v>0.22900000000000001</c:v>
                </c:pt>
                <c:pt idx="2">
                  <c:v>0.25</c:v>
                </c:pt>
                <c:pt idx="3">
                  <c:v>0.26</c:v>
                </c:pt>
                <c:pt idx="4">
                  <c:v>0.23</c:v>
                </c:pt>
                <c:pt idx="5">
                  <c:v>0.24</c:v>
                </c:pt>
                <c:pt idx="6">
                  <c:v>0.24</c:v>
                </c:pt>
                <c:pt idx="7">
                  <c:v>0.23</c:v>
                </c:pt>
                <c:pt idx="8">
                  <c:v>0.22</c:v>
                </c:pt>
                <c:pt idx="9">
                  <c:v>0.24</c:v>
                </c:pt>
                <c:pt idx="10">
                  <c:v>0.25</c:v>
                </c:pt>
                <c:pt idx="11">
                  <c:v>0.25</c:v>
                </c:pt>
                <c:pt idx="12">
                  <c:v>0.26</c:v>
                </c:pt>
                <c:pt idx="13">
                  <c:v>0.25</c:v>
                </c:pt>
                <c:pt idx="14">
                  <c:v>0.25</c:v>
                </c:pt>
                <c:pt idx="15">
                  <c:v>0.25</c:v>
                </c:pt>
                <c:pt idx="16">
                  <c:v>0.25</c:v>
                </c:pt>
                <c:pt idx="17">
                  <c:v>0.23</c:v>
                </c:pt>
                <c:pt idx="18">
                  <c:v>0.24</c:v>
                </c:pt>
              </c:numCache>
            </c:numRef>
          </c:val>
          <c:smooth val="0"/>
          <c:extLst>
            <c:ext xmlns:c16="http://schemas.microsoft.com/office/drawing/2014/chart" uri="{C3380CC4-5D6E-409C-BE32-E72D297353CC}">
              <c16:uniqueId val="{00000002-D45F-4482-9B3A-E0DCC36E6304}"/>
            </c:ext>
          </c:extLst>
        </c:ser>
        <c:dLbls>
          <c:showLegendKey val="0"/>
          <c:showVal val="0"/>
          <c:showCatName val="0"/>
          <c:showSerName val="0"/>
          <c:showPercent val="0"/>
          <c:showBubbleSize val="0"/>
        </c:dLbls>
        <c:marker val="1"/>
        <c:smooth val="0"/>
        <c:axId val="1256109808"/>
        <c:axId val="1256113552"/>
      </c:lineChart>
      <c:catAx>
        <c:axId val="12561098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n-US"/>
          </a:p>
        </c:txPr>
        <c:crossAx val="1256113552"/>
        <c:crosses val="autoZero"/>
        <c:auto val="1"/>
        <c:lblAlgn val="ctr"/>
        <c:lblOffset val="100"/>
        <c:noMultiLvlLbl val="0"/>
      </c:catAx>
      <c:valAx>
        <c:axId val="1256113552"/>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561098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NTSV</a:t>
            </a:r>
            <a:r>
              <a:rPr lang="en-US" sz="2000" baseline="0"/>
              <a:t> C-Section Rates By Hospital: </a:t>
            </a:r>
          </a:p>
          <a:p>
            <a:pPr>
              <a:defRPr sz="2000"/>
            </a:pPr>
            <a:r>
              <a:rPr lang="en-US" sz="2000" baseline="0"/>
              <a:t>June 2022</a:t>
            </a:r>
            <a:endParaRPr lang="en-US" sz="200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20"/>
            <c:invertIfNegative val="0"/>
            <c:bubble3D val="0"/>
            <c:spPr>
              <a:solidFill>
                <a:schemeClr val="accent1"/>
              </a:solidFill>
              <a:ln w="3175">
                <a:solidFill>
                  <a:srgbClr val="0070C0"/>
                </a:solidFill>
              </a:ln>
              <a:effectLst/>
            </c:spPr>
            <c:extLst>
              <c:ext xmlns:c16="http://schemas.microsoft.com/office/drawing/2014/chart" uri="{C3380CC4-5D6E-409C-BE32-E72D297353CC}">
                <c16:uniqueId val="{00000001-A072-4438-9DB7-9ED9A75945E0}"/>
              </c:ext>
            </c:extLst>
          </c:dPt>
          <c:dPt>
            <c:idx val="23"/>
            <c:invertIfNegative val="0"/>
            <c:bubble3D val="0"/>
            <c:spPr>
              <a:solidFill>
                <a:srgbClr val="7030A0"/>
              </a:solidFill>
              <a:ln w="38100">
                <a:solidFill>
                  <a:srgbClr val="7030A0"/>
                </a:solidFill>
              </a:ln>
              <a:effectLst/>
            </c:spPr>
            <c:extLst>
              <c:ext xmlns:c16="http://schemas.microsoft.com/office/drawing/2014/chart" uri="{C3380CC4-5D6E-409C-BE32-E72D297353CC}">
                <c16:uniqueId val="{00000003-A072-4438-9DB7-9ED9A75945E0}"/>
              </c:ext>
            </c:extLst>
          </c:dPt>
          <c:val>
            <c:numRef>
              <c:f>'June 2022'!$C$1:$C$48</c:f>
              <c:numCache>
                <c:formatCode>0%</c:formatCode>
                <c:ptCount val="48"/>
                <c:pt idx="0">
                  <c:v>0</c:v>
                </c:pt>
                <c:pt idx="1">
                  <c:v>8.3333333333333329E-2</c:v>
                </c:pt>
                <c:pt idx="2">
                  <c:v>8.3333333333333329E-2</c:v>
                </c:pt>
                <c:pt idx="3">
                  <c:v>0.10638297872340426</c:v>
                </c:pt>
                <c:pt idx="4">
                  <c:v>0.11538461538461539</c:v>
                </c:pt>
                <c:pt idx="5">
                  <c:v>0.125</c:v>
                </c:pt>
                <c:pt idx="6">
                  <c:v>0.14285714285714285</c:v>
                </c:pt>
                <c:pt idx="7">
                  <c:v>0.17647058823529413</c:v>
                </c:pt>
                <c:pt idx="8">
                  <c:v>0.18181818181818182</c:v>
                </c:pt>
                <c:pt idx="9">
                  <c:v>0.18627450980392157</c:v>
                </c:pt>
                <c:pt idx="10">
                  <c:v>0.1875</c:v>
                </c:pt>
                <c:pt idx="11">
                  <c:v>0.18882978723404256</c:v>
                </c:pt>
                <c:pt idx="12">
                  <c:v>0.19607843137254902</c:v>
                </c:pt>
                <c:pt idx="13">
                  <c:v>0.2</c:v>
                </c:pt>
                <c:pt idx="14">
                  <c:v>0.2</c:v>
                </c:pt>
                <c:pt idx="15">
                  <c:v>0.2</c:v>
                </c:pt>
                <c:pt idx="16">
                  <c:v>0.2</c:v>
                </c:pt>
                <c:pt idx="17">
                  <c:v>0.2</c:v>
                </c:pt>
                <c:pt idx="18">
                  <c:v>0.21052631578947367</c:v>
                </c:pt>
                <c:pt idx="19">
                  <c:v>0.2153846153846154</c:v>
                </c:pt>
                <c:pt idx="20">
                  <c:v>0.2283</c:v>
                </c:pt>
                <c:pt idx="21">
                  <c:v>0.23404255319148937</c:v>
                </c:pt>
                <c:pt idx="22">
                  <c:v>0.24050632911392406</c:v>
                </c:pt>
                <c:pt idx="23">
                  <c:v>0.2413793103448276</c:v>
                </c:pt>
                <c:pt idx="24">
                  <c:v>0.24306535025858017</c:v>
                </c:pt>
                <c:pt idx="25">
                  <c:v>0.25</c:v>
                </c:pt>
                <c:pt idx="26">
                  <c:v>0.26436781609195403</c:v>
                </c:pt>
                <c:pt idx="27">
                  <c:v>0.26470588235294118</c:v>
                </c:pt>
                <c:pt idx="28">
                  <c:v>0.26732673267326734</c:v>
                </c:pt>
                <c:pt idx="29">
                  <c:v>0.2857142857142857</c:v>
                </c:pt>
                <c:pt idx="30">
                  <c:v>0.2857142857142857</c:v>
                </c:pt>
                <c:pt idx="31">
                  <c:v>0.29411764705882354</c:v>
                </c:pt>
                <c:pt idx="32">
                  <c:v>0.3</c:v>
                </c:pt>
                <c:pt idx="33">
                  <c:v>0.30434782608695654</c:v>
                </c:pt>
                <c:pt idx="34">
                  <c:v>0.30612244897959184</c:v>
                </c:pt>
                <c:pt idx="35">
                  <c:v>0.31521739130434784</c:v>
                </c:pt>
                <c:pt idx="36">
                  <c:v>0.31818181818181818</c:v>
                </c:pt>
                <c:pt idx="37">
                  <c:v>0.32142857142857145</c:v>
                </c:pt>
                <c:pt idx="38">
                  <c:v>0.33333333333333331</c:v>
                </c:pt>
                <c:pt idx="39">
                  <c:v>0.33333333333333331</c:v>
                </c:pt>
                <c:pt idx="40">
                  <c:v>0.35714285714285715</c:v>
                </c:pt>
                <c:pt idx="41">
                  <c:v>0.35849056603773582</c:v>
                </c:pt>
                <c:pt idx="42">
                  <c:v>0.375</c:v>
                </c:pt>
                <c:pt idx="43">
                  <c:v>0.39393939393939392</c:v>
                </c:pt>
                <c:pt idx="44">
                  <c:v>0.42857142857142855</c:v>
                </c:pt>
                <c:pt idx="45">
                  <c:v>0.66666666666666663</c:v>
                </c:pt>
                <c:pt idx="46">
                  <c:v>0.66666666666666663</c:v>
                </c:pt>
                <c:pt idx="47">
                  <c:v>1</c:v>
                </c:pt>
              </c:numCache>
            </c:numRef>
          </c:val>
          <c:extLst>
            <c:ext xmlns:c16="http://schemas.microsoft.com/office/drawing/2014/chart" uri="{C3380CC4-5D6E-409C-BE32-E72D297353CC}">
              <c16:uniqueId val="{00000004-A072-4438-9DB7-9ED9A75945E0}"/>
            </c:ext>
          </c:extLst>
        </c:ser>
        <c:dLbls>
          <c:showLegendKey val="0"/>
          <c:showVal val="0"/>
          <c:showCatName val="0"/>
          <c:showSerName val="0"/>
          <c:showPercent val="0"/>
          <c:showBubbleSize val="0"/>
        </c:dLbls>
        <c:gapWidth val="219"/>
        <c:overlap val="-27"/>
        <c:axId val="1751607776"/>
        <c:axId val="1751617344"/>
      </c:barChart>
      <c:catAx>
        <c:axId val="1751607776"/>
        <c:scaling>
          <c:orientation val="minMax"/>
        </c:scaling>
        <c:delete val="1"/>
        <c:axPos val="b"/>
        <c:numFmt formatCode="General" sourceLinked="1"/>
        <c:majorTickMark val="none"/>
        <c:minorTickMark val="none"/>
        <c:tickLblPos val="nextTo"/>
        <c:crossAx val="1751617344"/>
        <c:crosses val="autoZero"/>
        <c:auto val="1"/>
        <c:lblAlgn val="ctr"/>
        <c:lblOffset val="100"/>
        <c:noMultiLvlLbl val="0"/>
      </c:catAx>
      <c:valAx>
        <c:axId val="17516173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1607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NTSV C-Sections Meeting ACOG/SMFM</a:t>
            </a:r>
            <a:r>
              <a:rPr lang="en-US" sz="2000" baseline="0"/>
              <a:t> Criteria</a:t>
            </a:r>
            <a:endParaRPr lang="en-US" sz="200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'ACOG.SMFM '!$K$8</c:f>
              <c:strCache>
                <c:ptCount val="1"/>
                <c:pt idx="0">
                  <c:v>Cesarean after Induction</c:v>
                </c:pt>
              </c:strCache>
            </c:strRef>
          </c:tx>
          <c:spPr>
            <a:ln w="28575" cap="rnd">
              <a:solidFill>
                <a:srgbClr val="CC99FF"/>
              </a:solidFill>
              <a:round/>
            </a:ln>
            <a:effectLst/>
          </c:spPr>
          <c:marker>
            <c:symbol val="none"/>
          </c:marker>
          <c:dLbls>
            <c:dLbl>
              <c:idx val="0"/>
              <c:layout>
                <c:manualLayout>
                  <c:x val="-4.2824074074074077E-2"/>
                  <c:y val="-2.722014582282214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CC58-4D3D-938F-7BE47D7CB35A}"/>
                </c:ext>
              </c:extLst>
            </c:dLbl>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C58-4D3D-938F-7BE47D7CB35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'ACOG.SMFM '!$L$7:$R$7</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'ACOG.SMFM '!$L$8:$R$8</c:f>
              <c:numCache>
                <c:formatCode>0%</c:formatCode>
                <c:ptCount val="7"/>
                <c:pt idx="0">
                  <c:v>0.51</c:v>
                </c:pt>
                <c:pt idx="1">
                  <c:v>0.54</c:v>
                </c:pt>
                <c:pt idx="2" formatCode="0.00%">
                  <c:v>0.5464</c:v>
                </c:pt>
                <c:pt idx="3">
                  <c:v>0.53</c:v>
                </c:pt>
                <c:pt idx="4" formatCode="0.00%">
                  <c:v>0.59099999999999997</c:v>
                </c:pt>
                <c:pt idx="5" formatCode="0.00%">
                  <c:v>0.59</c:v>
                </c:pt>
                <c:pt idx="6">
                  <c:v>0.56000000000000005</c:v>
                </c:pt>
              </c:numCache>
            </c:numRef>
          </c:val>
          <c:smooth val="0"/>
          <c:extLst>
            <c:ext xmlns:c16="http://schemas.microsoft.com/office/drawing/2014/chart" uri="{C3380CC4-5D6E-409C-BE32-E72D297353CC}">
              <c16:uniqueId val="{00000000-CC58-4D3D-938F-7BE47D7CB35A}"/>
            </c:ext>
          </c:extLst>
        </c:ser>
        <c:ser>
          <c:idx val="1"/>
          <c:order val="1"/>
          <c:tx>
            <c:strRef>
              <c:f>'ACOG.SMFM '!$K$9</c:f>
              <c:strCache>
                <c:ptCount val="1"/>
                <c:pt idx="0">
                  <c:v>Labor Dystocia</c:v>
                </c:pt>
              </c:strCache>
            </c:strRef>
          </c:tx>
          <c:spPr>
            <a:ln w="28575" cap="rnd">
              <a:solidFill>
                <a:srgbClr val="FF99CC"/>
              </a:solidFill>
              <a:round/>
            </a:ln>
            <a:effectLst/>
          </c:spPr>
          <c:marker>
            <c:symbol val="none"/>
          </c:marker>
          <c:dLbls>
            <c:dLbl>
              <c:idx val="0"/>
              <c:layout>
                <c:manualLayout>
                  <c:x val="-3.2407407407407406E-2"/>
                  <c:y val="-9.980604838236016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C58-4D3D-938F-7BE47D7CB35A}"/>
                </c:ext>
              </c:extLst>
            </c:dLbl>
            <c:dLbl>
              <c:idx val="6"/>
              <c:layout>
                <c:manualLayout>
                  <c:x val="6.9444444444444441E-3"/>
                  <c:y val="4.89962624810798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C58-4D3D-938F-7BE47D7CB35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'ACOG.SMFM '!$L$7:$R$7</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'ACOG.SMFM '!$L$9:$R$9</c:f>
              <c:numCache>
                <c:formatCode>0%</c:formatCode>
                <c:ptCount val="7"/>
                <c:pt idx="0">
                  <c:v>0.37</c:v>
                </c:pt>
                <c:pt idx="1">
                  <c:v>0.48</c:v>
                </c:pt>
                <c:pt idx="2">
                  <c:v>0.49</c:v>
                </c:pt>
                <c:pt idx="3" formatCode="0.00%">
                  <c:v>0.53220000000000001</c:v>
                </c:pt>
                <c:pt idx="4" formatCode="0.00%">
                  <c:v>0.56999999999999995</c:v>
                </c:pt>
                <c:pt idx="5" formatCode="0.00%">
                  <c:v>0.59</c:v>
                </c:pt>
                <c:pt idx="6">
                  <c:v>0.53</c:v>
                </c:pt>
              </c:numCache>
            </c:numRef>
          </c:val>
          <c:smooth val="0"/>
          <c:extLst>
            <c:ext xmlns:c16="http://schemas.microsoft.com/office/drawing/2014/chart" uri="{C3380CC4-5D6E-409C-BE32-E72D297353CC}">
              <c16:uniqueId val="{00000001-CC58-4D3D-938F-7BE47D7CB35A}"/>
            </c:ext>
          </c:extLst>
        </c:ser>
        <c:ser>
          <c:idx val="2"/>
          <c:order val="2"/>
          <c:tx>
            <c:strRef>
              <c:f>'ACOG.SMFM '!$K$10</c:f>
              <c:strCache>
                <c:ptCount val="1"/>
                <c:pt idx="0">
                  <c:v>Fetal Heart Rate Concerns</c:v>
                </c:pt>
              </c:strCache>
            </c:strRef>
          </c:tx>
          <c:spPr>
            <a:ln w="28575" cap="rnd">
              <a:solidFill>
                <a:srgbClr val="6699FF"/>
              </a:solidFill>
              <a:round/>
            </a:ln>
            <a:effectLst/>
          </c:spPr>
          <c:marker>
            <c:symbol val="none"/>
          </c:marker>
          <c:dLbls>
            <c:dLbl>
              <c:idx val="0"/>
              <c:layout>
                <c:manualLayout>
                  <c:x val="-3.935185185185186E-2"/>
                  <c:y val="-4.990302419118008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C58-4D3D-938F-7BE47D7CB35A}"/>
                </c:ext>
              </c:extLst>
            </c:dLbl>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C58-4D3D-938F-7BE47D7CB35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'ACOG.SMFM '!$L$7:$R$7</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'ACOG.SMFM '!$L$10:$R$10</c:f>
              <c:numCache>
                <c:formatCode>0%</c:formatCode>
                <c:ptCount val="7"/>
                <c:pt idx="0">
                  <c:v>0.8</c:v>
                </c:pt>
                <c:pt idx="1">
                  <c:v>0.78</c:v>
                </c:pt>
                <c:pt idx="2">
                  <c:v>0.83</c:v>
                </c:pt>
                <c:pt idx="3">
                  <c:v>0.79</c:v>
                </c:pt>
                <c:pt idx="4">
                  <c:v>0.79</c:v>
                </c:pt>
                <c:pt idx="5">
                  <c:v>0.76</c:v>
                </c:pt>
                <c:pt idx="6">
                  <c:v>0.78</c:v>
                </c:pt>
              </c:numCache>
            </c:numRef>
          </c:val>
          <c:smooth val="0"/>
          <c:extLst>
            <c:ext xmlns:c16="http://schemas.microsoft.com/office/drawing/2014/chart" uri="{C3380CC4-5D6E-409C-BE32-E72D297353CC}">
              <c16:uniqueId val="{00000002-CC58-4D3D-938F-7BE47D7CB35A}"/>
            </c:ext>
          </c:extLst>
        </c:ser>
        <c:ser>
          <c:idx val="3"/>
          <c:order val="3"/>
          <c:tx>
            <c:strRef>
              <c:f>'ACOG.SMFM '!$K$11</c:f>
              <c:strCache>
                <c:ptCount val="1"/>
                <c:pt idx="0">
                  <c:v>Total NTSV C-Sections</c:v>
                </c:pt>
              </c:strCache>
            </c:strRef>
          </c:tx>
          <c:spPr>
            <a:ln w="28575" cap="rnd">
              <a:solidFill>
                <a:schemeClr val="accent5">
                  <a:lumMod val="50000"/>
                </a:schemeClr>
              </a:solidFill>
              <a:round/>
            </a:ln>
            <a:effectLst/>
          </c:spPr>
          <c:marker>
            <c:symbol val="none"/>
          </c:marker>
          <c:dLbls>
            <c:dLbl>
              <c:idx val="0"/>
              <c:layout>
                <c:manualLayout>
                  <c:x val="-3.7037037037037035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C58-4D3D-938F-7BE47D7CB35A}"/>
                </c:ext>
              </c:extLst>
            </c:dLbl>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C58-4D3D-938F-7BE47D7CB35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'ACOG.SMFM '!$L$7:$R$7</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'ACOG.SMFM '!$L$11:$R$11</c:f>
              <c:numCache>
                <c:formatCode>0%</c:formatCode>
                <c:ptCount val="7"/>
                <c:pt idx="0">
                  <c:v>0.6</c:v>
                </c:pt>
                <c:pt idx="1">
                  <c:v>0.62</c:v>
                </c:pt>
                <c:pt idx="2">
                  <c:v>0.64</c:v>
                </c:pt>
                <c:pt idx="3">
                  <c:v>0.63</c:v>
                </c:pt>
                <c:pt idx="4">
                  <c:v>0.67</c:v>
                </c:pt>
                <c:pt idx="5">
                  <c:v>0.66</c:v>
                </c:pt>
                <c:pt idx="6">
                  <c:v>0.64</c:v>
                </c:pt>
              </c:numCache>
            </c:numRef>
          </c:val>
          <c:smooth val="0"/>
          <c:extLst>
            <c:ext xmlns:c16="http://schemas.microsoft.com/office/drawing/2014/chart" uri="{C3380CC4-5D6E-409C-BE32-E72D297353CC}">
              <c16:uniqueId val="{00000003-CC58-4D3D-938F-7BE47D7CB35A}"/>
            </c:ext>
          </c:extLst>
        </c:ser>
        <c:dLbls>
          <c:showLegendKey val="0"/>
          <c:showVal val="0"/>
          <c:showCatName val="0"/>
          <c:showSerName val="0"/>
          <c:showPercent val="0"/>
          <c:showBubbleSize val="0"/>
        </c:dLbls>
        <c:smooth val="0"/>
        <c:axId val="1776907392"/>
        <c:axId val="1776895744"/>
      </c:lineChart>
      <c:catAx>
        <c:axId val="177690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6895744"/>
        <c:crosses val="autoZero"/>
        <c:auto val="1"/>
        <c:lblAlgn val="ctr"/>
        <c:lblOffset val="100"/>
        <c:noMultiLvlLbl val="0"/>
      </c:catAx>
      <c:valAx>
        <c:axId val="1776895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690739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i="0" baseline="0">
                <a:effectLst/>
              </a:rPr>
              <a:t>Failed Induction:</a:t>
            </a:r>
            <a:endParaRPr lang="en-US" sz="2400">
              <a:effectLst/>
            </a:endParaRPr>
          </a:p>
          <a:p>
            <a:pPr>
              <a:defRPr sz="2400"/>
            </a:pPr>
            <a:r>
              <a:rPr lang="en-US" sz="2400" b="0" i="0" baseline="0">
                <a:effectLst/>
              </a:rPr>
              <a:t> </a:t>
            </a:r>
            <a:r>
              <a:rPr lang="en-US" sz="1600" b="0" i="0" baseline="0">
                <a:effectLst/>
              </a:rPr>
              <a:t>Cesarean after induction &lt;6cm dilated</a:t>
            </a:r>
            <a:endParaRPr lang="en-US" sz="1600">
              <a:effectLst/>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Sheet6!$B$1</c:f>
              <c:strCache>
                <c:ptCount val="1"/>
                <c:pt idx="0">
                  <c:v>Met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Sheet6!$A$2:$A$8</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Sheet6!$B$2:$B$8</c:f>
              <c:numCache>
                <c:formatCode>0%</c:formatCode>
                <c:ptCount val="7"/>
                <c:pt idx="0">
                  <c:v>0.35</c:v>
                </c:pt>
                <c:pt idx="1">
                  <c:v>0.39</c:v>
                </c:pt>
                <c:pt idx="2">
                  <c:v>0.39</c:v>
                </c:pt>
                <c:pt idx="3">
                  <c:v>0.36</c:v>
                </c:pt>
                <c:pt idx="4">
                  <c:v>0.42</c:v>
                </c:pt>
                <c:pt idx="5">
                  <c:v>0.45</c:v>
                </c:pt>
                <c:pt idx="6">
                  <c:v>0.44</c:v>
                </c:pt>
              </c:numCache>
            </c:numRef>
          </c:val>
          <c:extLst>
            <c:ext xmlns:c16="http://schemas.microsoft.com/office/drawing/2014/chart" uri="{C3380CC4-5D6E-409C-BE32-E72D297353CC}">
              <c16:uniqueId val="{00000000-543F-450B-A0E4-95EC1EDDFD0B}"/>
            </c:ext>
          </c:extLst>
        </c:ser>
        <c:ser>
          <c:idx val="1"/>
          <c:order val="1"/>
          <c:tx>
            <c:strRef>
              <c:f>Sheet6!$C$1</c:f>
              <c:strCache>
                <c:ptCount val="1"/>
                <c:pt idx="0">
                  <c:v>Did not Meet </c:v>
                </c:pt>
              </c:strCache>
            </c:strRef>
          </c:tx>
          <c:spPr>
            <a:solidFill>
              <a:srgbClr val="FF0000"/>
            </a:solidFill>
            <a:ln>
              <a:noFill/>
            </a:ln>
            <a:effectLst/>
          </c:spPr>
          <c:invertIfNegative val="0"/>
          <c:cat>
            <c:strRef>
              <c:f>Sheet6!$A$2:$A$8</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Sheet6!$C$2:$C$8</c:f>
              <c:numCache>
                <c:formatCode>0%</c:formatCode>
                <c:ptCount val="7"/>
                <c:pt idx="0">
                  <c:v>0.65</c:v>
                </c:pt>
                <c:pt idx="1">
                  <c:v>0.61</c:v>
                </c:pt>
                <c:pt idx="2">
                  <c:v>0.61</c:v>
                </c:pt>
                <c:pt idx="3">
                  <c:v>0.64</c:v>
                </c:pt>
                <c:pt idx="4">
                  <c:v>0.57999999999999996</c:v>
                </c:pt>
                <c:pt idx="5">
                  <c:v>0.55000000000000004</c:v>
                </c:pt>
                <c:pt idx="6">
                  <c:v>0.56000000000000005</c:v>
                </c:pt>
              </c:numCache>
            </c:numRef>
          </c:val>
          <c:extLst>
            <c:ext xmlns:c16="http://schemas.microsoft.com/office/drawing/2014/chart" uri="{C3380CC4-5D6E-409C-BE32-E72D297353CC}">
              <c16:uniqueId val="{00000001-543F-450B-A0E4-95EC1EDDFD0B}"/>
            </c:ext>
          </c:extLst>
        </c:ser>
        <c:dLbls>
          <c:showLegendKey val="0"/>
          <c:showVal val="0"/>
          <c:showCatName val="0"/>
          <c:showSerName val="0"/>
          <c:showPercent val="0"/>
          <c:showBubbleSize val="0"/>
        </c:dLbls>
        <c:gapWidth val="150"/>
        <c:overlap val="100"/>
        <c:axId val="2014696559"/>
        <c:axId val="2014699887"/>
      </c:barChart>
      <c:catAx>
        <c:axId val="2014696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14699887"/>
        <c:crosses val="autoZero"/>
        <c:auto val="1"/>
        <c:lblAlgn val="ctr"/>
        <c:lblOffset val="100"/>
        <c:noMultiLvlLbl val="0"/>
      </c:catAx>
      <c:valAx>
        <c:axId val="201469988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4696559"/>
        <c:crosses val="autoZero"/>
        <c:crossBetween val="between"/>
        <c:maj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ACOG/SMFM</a:t>
            </a:r>
            <a:r>
              <a:rPr lang="en-US" baseline="0"/>
              <a:t> Criteria Not Met for Failed Inductions</a:t>
            </a:r>
            <a:endParaRPr lang="en-US"/>
          </a:p>
        </c:rich>
      </c:tx>
      <c:layout>
        <c:manualLayout>
          <c:xMode val="edge"/>
          <c:yMode val="edge"/>
          <c:x val="0.15988888888888891"/>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7EE-4F25-A2E0-C6B4072AEF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7EE-4F25-A2E0-C6B4072AEF0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7EE-4F25-A2E0-C6B4072AEF05}"/>
              </c:ext>
            </c:extLst>
          </c:dPt>
          <c:cat>
            <c:strRef>
              <c:f>Sheet1!$A$1:$A$3</c:f>
              <c:strCache>
                <c:ptCount val="3"/>
                <c:pt idx="0">
                  <c:v>Criteria 1</c:v>
                </c:pt>
                <c:pt idx="1">
                  <c:v>Criteria 2</c:v>
                </c:pt>
                <c:pt idx="2">
                  <c:v>Both Criteria </c:v>
                </c:pt>
              </c:strCache>
            </c:strRef>
          </c:cat>
          <c:val>
            <c:numRef>
              <c:f>Sheet1!$B$1:$B$3</c:f>
              <c:numCache>
                <c:formatCode>General</c:formatCode>
                <c:ptCount val="3"/>
                <c:pt idx="0">
                  <c:v>31</c:v>
                </c:pt>
                <c:pt idx="1">
                  <c:v>23</c:v>
                </c:pt>
                <c:pt idx="2">
                  <c:v>44</c:v>
                </c:pt>
              </c:numCache>
            </c:numRef>
          </c:val>
          <c:extLst>
            <c:ext xmlns:c16="http://schemas.microsoft.com/office/drawing/2014/chart" uri="{C3380CC4-5D6E-409C-BE32-E72D297353CC}">
              <c16:uniqueId val="{00000006-87EE-4F25-A2E0-C6B4072AEF05}"/>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i="0" baseline="0">
                <a:effectLst/>
              </a:rPr>
              <a:t>Active Phase Arrest: </a:t>
            </a:r>
            <a:endParaRPr lang="en-US" sz="2400">
              <a:effectLst/>
            </a:endParaRPr>
          </a:p>
          <a:p>
            <a:pPr>
              <a:defRPr sz="2400"/>
            </a:pPr>
            <a:r>
              <a:rPr lang="en-US" sz="1600" b="0" i="0" baseline="0">
                <a:effectLst/>
              </a:rPr>
              <a:t>Labor Dystocia or Cesarean After Induction  ≥6m dilated but not pushing</a:t>
            </a:r>
            <a:endParaRPr lang="en-US" sz="1600">
              <a:effectLst/>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Sheet6!$B$10</c:f>
              <c:strCache>
                <c:ptCount val="1"/>
                <c:pt idx="0">
                  <c:v>Met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Sheet6!$A$11:$A$17</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Sheet6!$B$11:$B$17</c:f>
              <c:numCache>
                <c:formatCode>0%</c:formatCode>
                <c:ptCount val="7"/>
                <c:pt idx="0">
                  <c:v>0.69</c:v>
                </c:pt>
                <c:pt idx="1">
                  <c:v>0.77</c:v>
                </c:pt>
                <c:pt idx="2">
                  <c:v>0.79</c:v>
                </c:pt>
                <c:pt idx="3">
                  <c:v>0.8</c:v>
                </c:pt>
                <c:pt idx="4">
                  <c:v>0.73</c:v>
                </c:pt>
                <c:pt idx="5">
                  <c:v>0.85</c:v>
                </c:pt>
                <c:pt idx="6">
                  <c:v>0.78</c:v>
                </c:pt>
              </c:numCache>
            </c:numRef>
          </c:val>
          <c:extLst>
            <c:ext xmlns:c16="http://schemas.microsoft.com/office/drawing/2014/chart" uri="{C3380CC4-5D6E-409C-BE32-E72D297353CC}">
              <c16:uniqueId val="{00000000-3989-4524-81DD-C58FDCC6FF18}"/>
            </c:ext>
          </c:extLst>
        </c:ser>
        <c:ser>
          <c:idx val="1"/>
          <c:order val="1"/>
          <c:tx>
            <c:strRef>
              <c:f>Sheet6!$C$10</c:f>
              <c:strCache>
                <c:ptCount val="1"/>
                <c:pt idx="0">
                  <c:v>Did not Meet </c:v>
                </c:pt>
              </c:strCache>
            </c:strRef>
          </c:tx>
          <c:spPr>
            <a:solidFill>
              <a:srgbClr val="FF0000"/>
            </a:solidFill>
            <a:ln>
              <a:noFill/>
            </a:ln>
            <a:effectLst/>
          </c:spPr>
          <c:invertIfNegative val="0"/>
          <c:cat>
            <c:strRef>
              <c:f>Sheet6!$A$11:$A$17</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Sheet6!$C$11:$C$17</c:f>
              <c:numCache>
                <c:formatCode>0%</c:formatCode>
                <c:ptCount val="7"/>
                <c:pt idx="0">
                  <c:v>0.31</c:v>
                </c:pt>
                <c:pt idx="1">
                  <c:v>0.23</c:v>
                </c:pt>
                <c:pt idx="2">
                  <c:v>0.21</c:v>
                </c:pt>
                <c:pt idx="3">
                  <c:v>0.2</c:v>
                </c:pt>
                <c:pt idx="4">
                  <c:v>0.27</c:v>
                </c:pt>
                <c:pt idx="5">
                  <c:v>0.15</c:v>
                </c:pt>
                <c:pt idx="6">
                  <c:v>0.22</c:v>
                </c:pt>
              </c:numCache>
            </c:numRef>
          </c:val>
          <c:extLst>
            <c:ext xmlns:c16="http://schemas.microsoft.com/office/drawing/2014/chart" uri="{C3380CC4-5D6E-409C-BE32-E72D297353CC}">
              <c16:uniqueId val="{00000001-3989-4524-81DD-C58FDCC6FF18}"/>
            </c:ext>
          </c:extLst>
        </c:ser>
        <c:dLbls>
          <c:showLegendKey val="0"/>
          <c:showVal val="0"/>
          <c:showCatName val="0"/>
          <c:showSerName val="0"/>
          <c:showPercent val="0"/>
          <c:showBubbleSize val="0"/>
        </c:dLbls>
        <c:gapWidth val="150"/>
        <c:overlap val="100"/>
        <c:axId val="2014697807"/>
        <c:axId val="2014699471"/>
      </c:barChart>
      <c:catAx>
        <c:axId val="201469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14699471"/>
        <c:crosses val="autoZero"/>
        <c:auto val="1"/>
        <c:lblAlgn val="ctr"/>
        <c:lblOffset val="100"/>
        <c:noMultiLvlLbl val="0"/>
      </c:catAx>
      <c:valAx>
        <c:axId val="20146994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469780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i="0" baseline="0">
                <a:effectLst/>
              </a:rPr>
              <a:t>Second Stage Arrest:</a:t>
            </a:r>
            <a:endParaRPr lang="en-US" sz="2400">
              <a:effectLst/>
            </a:endParaRPr>
          </a:p>
          <a:p>
            <a:pPr>
              <a:defRPr sz="2400"/>
            </a:pPr>
            <a:r>
              <a:rPr lang="en-US" sz="1600" b="0" i="0" baseline="0">
                <a:effectLst/>
              </a:rPr>
              <a:t>Labor Dystocia or Cesarean After Induction 10cm dilated and pushing</a:t>
            </a:r>
            <a:endParaRPr lang="en-US" sz="1600">
              <a:effectLst/>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Sheet6!$B$21</c:f>
              <c:strCache>
                <c:ptCount val="1"/>
                <c:pt idx="0">
                  <c:v>Met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Sheet6!$A$22:$A$28</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Sheet6!$B$22:$B$28</c:f>
              <c:numCache>
                <c:formatCode>0%</c:formatCode>
                <c:ptCount val="7"/>
                <c:pt idx="0">
                  <c:v>0.35</c:v>
                </c:pt>
                <c:pt idx="1">
                  <c:v>0.47</c:v>
                </c:pt>
                <c:pt idx="2">
                  <c:v>0.47</c:v>
                </c:pt>
                <c:pt idx="3">
                  <c:v>0.49</c:v>
                </c:pt>
                <c:pt idx="4">
                  <c:v>0.56999999999999995</c:v>
                </c:pt>
                <c:pt idx="5">
                  <c:v>0.56000000000000005</c:v>
                </c:pt>
                <c:pt idx="6">
                  <c:v>0.54</c:v>
                </c:pt>
              </c:numCache>
            </c:numRef>
          </c:val>
          <c:extLst>
            <c:ext xmlns:c16="http://schemas.microsoft.com/office/drawing/2014/chart" uri="{C3380CC4-5D6E-409C-BE32-E72D297353CC}">
              <c16:uniqueId val="{00000000-67B7-47D8-B8AE-1859D9CC81CE}"/>
            </c:ext>
          </c:extLst>
        </c:ser>
        <c:ser>
          <c:idx val="1"/>
          <c:order val="1"/>
          <c:tx>
            <c:strRef>
              <c:f>Sheet6!$C$21</c:f>
              <c:strCache>
                <c:ptCount val="1"/>
                <c:pt idx="0">
                  <c:v>Did not Meet </c:v>
                </c:pt>
              </c:strCache>
            </c:strRef>
          </c:tx>
          <c:spPr>
            <a:solidFill>
              <a:srgbClr val="FF0000"/>
            </a:solidFill>
            <a:ln>
              <a:noFill/>
            </a:ln>
            <a:effectLst/>
          </c:spPr>
          <c:invertIfNegative val="0"/>
          <c:cat>
            <c:strRef>
              <c:f>Sheet6!$A$22:$A$28</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Sheet6!$C$22:$C$28</c:f>
              <c:numCache>
                <c:formatCode>0%</c:formatCode>
                <c:ptCount val="7"/>
                <c:pt idx="0">
                  <c:v>0.65</c:v>
                </c:pt>
                <c:pt idx="1">
                  <c:v>0.53</c:v>
                </c:pt>
                <c:pt idx="2">
                  <c:v>0.53</c:v>
                </c:pt>
                <c:pt idx="3">
                  <c:v>0.51</c:v>
                </c:pt>
                <c:pt idx="4">
                  <c:v>0.43</c:v>
                </c:pt>
                <c:pt idx="5">
                  <c:v>0.44</c:v>
                </c:pt>
                <c:pt idx="6">
                  <c:v>0.46</c:v>
                </c:pt>
              </c:numCache>
            </c:numRef>
          </c:val>
          <c:extLst>
            <c:ext xmlns:c16="http://schemas.microsoft.com/office/drawing/2014/chart" uri="{C3380CC4-5D6E-409C-BE32-E72D297353CC}">
              <c16:uniqueId val="{00000001-67B7-47D8-B8AE-1859D9CC81CE}"/>
            </c:ext>
          </c:extLst>
        </c:ser>
        <c:dLbls>
          <c:showLegendKey val="0"/>
          <c:showVal val="0"/>
          <c:showCatName val="0"/>
          <c:showSerName val="0"/>
          <c:showPercent val="0"/>
          <c:showBubbleSize val="0"/>
        </c:dLbls>
        <c:gapWidth val="150"/>
        <c:overlap val="100"/>
        <c:axId val="243569423"/>
        <c:axId val="243569839"/>
      </c:barChart>
      <c:catAx>
        <c:axId val="243569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3569839"/>
        <c:crosses val="autoZero"/>
        <c:auto val="1"/>
        <c:lblAlgn val="ctr"/>
        <c:lblOffset val="100"/>
        <c:noMultiLvlLbl val="0"/>
      </c:catAx>
      <c:valAx>
        <c:axId val="24356983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3569423"/>
        <c:crosses val="autoZero"/>
        <c:crossBetween val="between"/>
        <c:maj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1_77B35B4D.xml><?xml version="1.0" encoding="utf-8"?>
<p188:cmLst xmlns:a="http://schemas.openxmlformats.org/drawingml/2006/main" xmlns:r="http://schemas.openxmlformats.org/officeDocument/2006/relationships" xmlns:p188="http://schemas.microsoft.com/office/powerpoint/2018/8/main">
  <p188:cm id="{EBA3A7E1-2EAB-4ECA-B8E1-4A8508A1175F}" authorId="{866AA8C0-A40A-4549-B1BD-CB0F1B5845F6}" status="resolved" created="2022-05-21T05:51:31.744" complete="100000">
    <pc:sldMkLst xmlns:pc="http://schemas.microsoft.com/office/powerpoint/2013/main/command">
      <pc:docMk/>
      <pc:sldMk cId="1963350195" sldId="261"/>
    </pc:sldMkLst>
    <p188:txBody>
      <a:bodyPr/>
      <a:lstStyle/>
      <a:p>
        <a:r>
          <a:rPr lang="en-US"/>
          <a:t>feels like we need an intro set of slides and a wrap up / goals slide.  See the 2021 F2F slides for ideas?</a:t>
        </a:r>
      </a:p>
    </p188:txBody>
  </p188:cm>
  <p188:cm id="{923D5304-DFA2-4D36-9EC8-DF72087C9D24}" authorId="{866AA8C0-A40A-4549-B1BD-CB0F1B5845F6}" status="resolved" created="2022-05-21T05:54:08.307" complete="100000">
    <pc:sldMkLst xmlns:pc="http://schemas.microsoft.com/office/powerpoint/2013/main/command">
      <pc:docMk/>
      <pc:sldMk cId="1963350195" sldId="261"/>
    </pc:sldMkLst>
    <p188:txBody>
      <a:bodyPr/>
      <a:lstStyle/>
      <a:p>
        <a:r>
          <a:rPr lang="en-US"/>
          <a:t>We need to seriously cut down this slide deck, was thinking we have 45 minutes, but we only have 30 minutes and that includes the introduction and overview slides and the welcome.  We have 60 slides in this deck and that doesn't yet have an intro going over ILPQC or the wrap up slide for this session.  I can go through tomorrow and make cuts.  Patti not sure if you and I should discuss and figure out what is most important and what we should cut down?  We could also do this on Monday?</a:t>
        </a:r>
      </a:p>
    </p188:txBody>
  </p188:cm>
</p188:cmLst>
</file>

<file path=ppt/comments/modernComment_111_EE9473D9.xml><?xml version="1.0" encoding="utf-8"?>
<p188:cmLst xmlns:a="http://schemas.openxmlformats.org/drawingml/2006/main" xmlns:r="http://schemas.openxmlformats.org/officeDocument/2006/relationships" xmlns:p188="http://schemas.microsoft.com/office/powerpoint/2018/8/main">
  <p188:cm id="{2DB96829-DE7C-45CF-BC95-B5B7D451BE72}" authorId="{866AA8C0-A40A-4549-B1BD-CB0F1B5845F6}" status="resolved" created="2022-05-21T04:42:41.389" complete="100000">
    <ac:deMkLst xmlns:ac="http://schemas.microsoft.com/office/drawing/2013/main/command">
      <pc:docMk xmlns:pc="http://schemas.microsoft.com/office/powerpoint/2013/main/command"/>
      <pc:sldMk xmlns:pc="http://schemas.microsoft.com/office/powerpoint/2013/main/command" cId="3841118271" sldId="282"/>
      <ac:spMk id="2" creationId="{00000000-0000-0000-0000-000000000000}"/>
    </ac:deMkLst>
    <p188:replyLst>
      <p188:reply id="{3CCAC1EC-508E-4D5E-AFD2-971214E8EBE9}" authorId="{B1E8E1CE-C373-4BDB-0D3F-F84FE1DA86D4}" created="2022-05-22T16:30:56.390">
        <p188:txBody>
          <a:bodyPr/>
          <a:lstStyle/>
          <a:p>
            <a:r>
              <a:rPr lang="en-US"/>
              <a:t>done!</a:t>
            </a:r>
          </a:p>
        </p188:txBody>
      </p188:reply>
    </p188:replyLst>
    <p188:txBody>
      <a:bodyPr/>
      <a:lstStyle/>
      <a:p>
        <a:r>
          <a:rPr lang="en-US"/>
          <a:t>Looks like this says quarter 21 2022, can you change to Quarter 1 2022</a:t>
        </a:r>
      </a:p>
    </p188:txBody>
  </p188:cm>
  <p188:cm id="{8C8DCA23-11CC-4E52-AF8F-DA80E08E09AB}" authorId="{866AA8C0-A40A-4549-B1BD-CB0F1B5845F6}" status="resolved" created="2022-05-21T04:43:56.592" complete="100000">
    <ac:deMkLst xmlns:ac="http://schemas.microsoft.com/office/drawing/2013/main/command">
      <pc:docMk xmlns:pc="http://schemas.microsoft.com/office/powerpoint/2013/main/command"/>
      <pc:sldMk xmlns:pc="http://schemas.microsoft.com/office/powerpoint/2013/main/command" cId="3841118271" sldId="282"/>
      <ac:spMk id="2" creationId="{00000000-0000-0000-0000-000000000000}"/>
    </ac:deMkLst>
    <p188:replyLst>
      <p188:reply id="{AD1C0FD8-0737-45F5-8ECE-BBC29DE3B011}" authorId="{B1E8E1CE-C373-4BDB-0D3F-F84FE1DA86D4}" created="2022-05-22T16:30:51.608">
        <p188:txBody>
          <a:bodyPr/>
          <a:lstStyle/>
          <a:p>
            <a:r>
              <a:rPr lang="en-US"/>
              <a:t>Done!</a:t>
            </a:r>
          </a:p>
        </p188:txBody>
      </p188:reply>
    </p188:replyLst>
    <p188:txBody>
      <a:bodyPr/>
      <a:lstStyle/>
      <a:p>
        <a:r>
          <a:rPr lang="en-US"/>
          <a:t>Can you list Quarter 3 2021 as 23.0 since you use the tenths place for the other bars looks like you rounded the 23.  </a:t>
        </a:r>
      </a:p>
    </p188:txBody>
  </p188:cm>
</p188:cmLst>
</file>

<file path=ppt/comments/modernComment_113_76AAD083.xml><?xml version="1.0" encoding="utf-8"?>
<p188:cmLst xmlns:a="http://schemas.openxmlformats.org/drawingml/2006/main" xmlns:r="http://schemas.openxmlformats.org/officeDocument/2006/relationships" xmlns:p188="http://schemas.microsoft.com/office/powerpoint/2018/8/main">
  <p188:cm id="{7248491C-A1CA-435F-9FF8-D084158F5CC0}" authorId="{E5FBE01E-7B92-B9C0-0995-5C3FE74E91A1}" status="resolved" created="2022-05-23T14:52:09.161" complete="100000">
    <pc:sldMkLst xmlns:pc="http://schemas.microsoft.com/office/powerpoint/2013/main/command">
      <pc:docMk/>
      <pc:sldMk cId="667101859" sldId="332"/>
    </pc:sldMkLst>
    <p188:replyLst>
      <p188:reply id="{6DA1D589-A81B-4423-8A23-B6D28B32C53E}" authorId="{B1E8E1CE-C373-4BDB-0D3F-F84FE1DA86D4}" created="2022-05-23T15:25:27.685">
        <p188:txBody>
          <a:bodyPr/>
          <a:lstStyle/>
          <a:p>
            <a:r>
              <a:rPr lang="en-US"/>
              <a:t>done</a:t>
            </a:r>
          </a:p>
        </p188:txBody>
      </p188:reply>
    </p188:replyLst>
    <p188:txBody>
      <a:bodyPr/>
      <a:lstStyle/>
      <a:p>
        <a:r>
          <a:rPr lang="en-US"/>
          <a:t>-make graph bars different colors for each category
-important statement last sentence</a:t>
        </a:r>
      </a:p>
    </p188:txBody>
  </p188:cm>
</p188:cmLst>
</file>

<file path=ppt/comments/modernComment_114_82713082.xml><?xml version="1.0" encoding="utf-8"?>
<p188:cmLst xmlns:a="http://schemas.openxmlformats.org/drawingml/2006/main" xmlns:r="http://schemas.openxmlformats.org/officeDocument/2006/relationships" xmlns:p188="http://schemas.microsoft.com/office/powerpoint/2018/8/main">
  <p188:cm id="{281B10F1-9CA1-483D-8221-BF98E98B8465}" authorId="{FCF8223C-610E-2BBA-F33B-0E1F55F6BB33}" created="2022-08-18T15:41:32.352">
    <pc:sldMkLst xmlns:pc="http://schemas.microsoft.com/office/powerpoint/2013/main/command">
      <pc:docMk/>
      <pc:sldMk cId="2188456066" sldId="276"/>
    </pc:sldMkLst>
    <p188:txBody>
      <a:bodyPr/>
      <a:lstStyle/>
      <a:p>
        <a:r>
          <a:rPr lang="en-US"/>
          <a:t>[@Eileen Fleming Suse] do we need to budget/decide an incentive now before this call to promote getting this data in. I think we decided to highlight it in the award criteria and if we want could add something here if the purchase and shipment could be charged as of Sept 29 and invoice come in early Oct. </a:t>
        </a:r>
      </a:p>
    </p188:txBody>
  </p188:cm>
</p188:cmLst>
</file>

<file path=ppt/comments/modernComment_11E_DF8D3417.xml><?xml version="1.0" encoding="utf-8"?>
<p188:cmLst xmlns:a="http://schemas.openxmlformats.org/drawingml/2006/main" xmlns:r="http://schemas.openxmlformats.org/officeDocument/2006/relationships" xmlns:p188="http://schemas.microsoft.com/office/powerpoint/2018/8/main">
  <p188:cm id="{5BF5BA98-FF43-49AE-BE99-9A9FE4297874}" authorId="{866AA8C0-A40A-4549-B1BD-CB0F1B5845F6}" status="resolved" created="2022-05-21T04:58:56.109" complete="100000">
    <ac:deMkLst xmlns:ac="http://schemas.microsoft.com/office/drawing/2013/main/command">
      <pc:docMk xmlns:pc="http://schemas.microsoft.com/office/powerpoint/2013/main/command"/>
      <pc:sldMk xmlns:pc="http://schemas.microsoft.com/office/powerpoint/2013/main/command" cId="3136314208" sldId="289"/>
      <ac:graphicFrameMk id="6" creationId="{00000000-0000-0000-0000-000000000000}"/>
    </ac:deMkLst>
    <p188:replyLst>
      <p188:reply id="{B37296DE-E9CA-4027-A684-8AB3576FC6AA}" authorId="{B1E8E1CE-C373-4BDB-0D3F-F84FE1DA86D4}" created="2022-05-22T21:07:41.434">
        <p188:txBody>
          <a:bodyPr/>
          <a:lstStyle/>
          <a:p>
            <a:r>
              <a:rPr lang="en-US"/>
              <a:t>done</a:t>
            </a:r>
          </a:p>
        </p188:txBody>
      </p188:reply>
    </p188:replyLst>
    <p188:txBody>
      <a:bodyPr/>
      <a:lstStyle/>
      <a:p>
        <a:r>
          <a:rPr lang="en-US"/>
          <a:t>NTSV C-Section Rate should be &lt; or equal to 23.6%...not of 23.6%.  </a:t>
        </a:r>
      </a:p>
    </p188:txBody>
  </p188:cm>
</p188:cmLst>
</file>

<file path=ppt/comments/modernComment_156_FC11B0D0.xml><?xml version="1.0" encoding="utf-8"?>
<p188:cmLst xmlns:a="http://schemas.openxmlformats.org/drawingml/2006/main" xmlns:r="http://schemas.openxmlformats.org/officeDocument/2006/relationships" xmlns:p188="http://schemas.microsoft.com/office/powerpoint/2018/8/main">
  <p188:cm id="{A119A955-192F-47AE-A66A-3C34B7ED2F40}" authorId="{866AA8C0-A40A-4549-B1BD-CB0F1B5845F6}" status="resolved" created="2022-05-21T04:37:07.964" complete="100000">
    <ac:deMkLst xmlns:ac="http://schemas.microsoft.com/office/drawing/2013/main/command">
      <pc:docMk xmlns:pc="http://schemas.microsoft.com/office/powerpoint/2013/main/command"/>
      <pc:sldMk xmlns:pc="http://schemas.microsoft.com/office/powerpoint/2013/main/command" cId="1545911674" sldId="276"/>
      <ac:spMk id="2" creationId="{0998A237-E4FF-4046-81CA-2A9506C25C5C}"/>
    </ac:deMkLst>
    <p188:replyLst>
      <p188:reply id="{7F79EA20-0EA1-45C8-B7A9-B3CD0EEAD73F}" authorId="{B1E8E1CE-C373-4BDB-0D3F-F84FE1DA86D4}" created="2022-05-22T16:42:57.953">
        <p188:txBody>
          <a:bodyPr/>
          <a:lstStyle/>
          <a:p>
            <a:r>
              <a:rPr lang="en-US"/>
              <a:t>yes, updated!</a:t>
            </a:r>
          </a:p>
        </p188:txBody>
      </p188:reply>
    </p188:replyLst>
    <p188:txBody>
      <a:bodyPr/>
      <a:lstStyle/>
      <a:p>
        <a:r>
          <a:rPr lang="en-US"/>
          <a:t>Do we want to say the actual goal here, isn't it to be &gt; 80% births meeting ACOG/SMFM criteria and &gt; 80% providers / nurses trained</a:t>
        </a:r>
      </a:p>
    </p188:txBody>
  </p188:cm>
  <p188:cm id="{A8A7F047-FB28-456D-B289-94E8B47DE0D7}" authorId="{866AA8C0-A40A-4549-B1BD-CB0F1B5845F6}" status="resolved" created="2022-05-21T04:37:30.449" complete="100000">
    <ac:deMkLst xmlns:ac="http://schemas.microsoft.com/office/drawing/2013/main/command">
      <pc:docMk xmlns:pc="http://schemas.microsoft.com/office/powerpoint/2013/main/command"/>
      <pc:sldMk xmlns:pc="http://schemas.microsoft.com/office/powerpoint/2013/main/command" cId="1545911674" sldId="276"/>
      <ac:spMk id="2" creationId="{0998A237-E4FF-4046-81CA-2A9506C25C5C}"/>
    </ac:deMkLst>
    <p188:replyLst>
      <p188:reply id="{A51D37E3-5582-47D9-B3E0-FCD7F8E225B6}" authorId="{B1E8E1CE-C373-4BDB-0D3F-F84FE1DA86D4}" created="2022-05-22T16:42:42.828">
        <p188:txBody>
          <a:bodyPr/>
          <a:lstStyle/>
          <a:p>
            <a:r>
              <a:rPr lang="en-US"/>
              <a:t>measures!</a:t>
            </a:r>
          </a:p>
        </p188:txBody>
      </p188:reply>
    </p188:replyLst>
    <p188:txBody>
      <a:bodyPr/>
      <a:lstStyle/>
      <a:p>
        <a:r>
          <a:rPr lang="en-US"/>
          <a:t>Are these Aimes and Measures or AIMS and goals?  What is more accurate?</a:t>
        </a:r>
      </a:p>
    </p188:txBody>
  </p188:cm>
</p188:cmLst>
</file>

<file path=ppt/comments/modernComment_158_47DF0C59.xml><?xml version="1.0" encoding="utf-8"?>
<p188:cmLst xmlns:a="http://schemas.openxmlformats.org/drawingml/2006/main" xmlns:r="http://schemas.openxmlformats.org/officeDocument/2006/relationships" xmlns:p188="http://schemas.microsoft.com/office/powerpoint/2018/8/main">
  <p188:cm id="{EA5F9DD6-4F63-4111-B95A-35D1A6A24E34}" authorId="{866AA8C0-A40A-4549-B1BD-CB0F1B5845F6}" status="resolved" created="2022-05-21T04:46:26.206" complete="100000">
    <ac:deMkLst xmlns:ac="http://schemas.microsoft.com/office/drawing/2013/main/command">
      <pc:docMk xmlns:pc="http://schemas.microsoft.com/office/powerpoint/2013/main/command"/>
      <pc:sldMk xmlns:pc="http://schemas.microsoft.com/office/powerpoint/2013/main/command" cId="61591776" sldId="283"/>
      <ac:graphicFrameMk id="6" creationId="{00000000-0000-0000-0000-000000000000}"/>
    </ac:deMkLst>
    <p188:replyLst>
      <p188:reply id="{4CBD013B-0CE4-4A08-A5D7-9F3942C8C226}" authorId="{B1E8E1CE-C373-4BDB-0D3F-F84FE1DA86D4}" created="2022-05-22T16:45:36.607">
        <p188:txBody>
          <a:bodyPr/>
          <a:lstStyle/>
          <a:p>
            <a:r>
              <a:rPr lang="en-US"/>
              <a:t>added! Let me know what you think</a:t>
            </a:r>
          </a:p>
        </p188:txBody>
      </p188:reply>
    </p188:replyLst>
    <p188:txBody>
      <a:bodyPr/>
      <a:lstStyle/>
      <a:p>
        <a:r>
          <a:rPr lang="en-US"/>
          <a:t>should we make the 80% line a little bolder or red to denote the goal or leave as is if you think will look to busy?</a:t>
        </a:r>
      </a:p>
    </p188:txBody>
  </p188:cm>
  <p188:cm id="{4341040C-FC5B-44EB-966A-983957F33886}" authorId="{E5FBE01E-7B92-B9C0-0995-5C3FE74E91A1}" status="resolved" created="2022-05-23T14:54:09.396" complete="100000">
    <ac:deMkLst xmlns:ac="http://schemas.microsoft.com/office/drawing/2013/main/command">
      <pc:docMk xmlns:pc="http://schemas.microsoft.com/office/powerpoint/2013/main/command"/>
      <pc:sldMk xmlns:pc="http://schemas.microsoft.com/office/powerpoint/2013/main/command" cId="61591776" sldId="283"/>
      <ac:graphicFrameMk id="6" creationId="{00000000-0000-0000-0000-000000000000}"/>
    </ac:deMkLst>
    <p188:txBody>
      <a:bodyPr/>
      <a:lstStyle/>
      <a:p>
        <a:r>
          <a:rPr lang="en-US"/>
          <a:t>bold the 66% and 60%</a:t>
        </a:r>
      </a:p>
    </p188:txBody>
  </p188:cm>
</p188:cmLst>
</file>

<file path=ppt/comments/modernComment_159_EF5C9237.xml><?xml version="1.0" encoding="utf-8"?>
<p188:cmLst xmlns:a="http://schemas.openxmlformats.org/drawingml/2006/main" xmlns:r="http://schemas.openxmlformats.org/officeDocument/2006/relationships" xmlns:p188="http://schemas.microsoft.com/office/powerpoint/2018/8/main">
  <p188:cm id="{632BAF72-E3EF-49F5-8F6C-04826B4C5045}" authorId="{866AA8C0-A40A-4549-B1BD-CB0F1B5845F6}" status="resolved" created="2022-05-21T04:53:06.968" complete="100000">
    <pc:sldMkLst xmlns:pc="http://schemas.microsoft.com/office/powerpoint/2013/main/command">
      <pc:docMk/>
      <pc:sldMk cId="2198387347" sldId="284"/>
    </pc:sldMkLst>
    <p188:replyLst>
      <p188:reply id="{5CB43A77-F1C3-43BF-8CC0-6923BE63C890}" authorId="{B1E8E1CE-C373-4BDB-0D3F-F84FE1DA86D4}" created="2022-05-22T21:10:49.580">
        <p188:txBody>
          <a:bodyPr/>
          <a:lstStyle/>
          <a:p>
            <a:r>
              <a:rPr lang="en-US"/>
              <a:t>See slide 12 </a:t>
            </a:r>
          </a:p>
        </p188:txBody>
      </p188:reply>
    </p188:replyLst>
    <p188:txBody>
      <a:bodyPr/>
      <a:lstStyle/>
      <a:p>
        <a:r>
          <a:rPr lang="en-US"/>
          <a:t>Let's talk about how we want to display the data by racce?  Not sure if this is trying to do to much here?  I think we said that if we look at the data by quarter it might be too much as there really isn't that much change by racial differences?  Can you create a slide that looks at overall ACOG / SMFM criteria by race, and just by 6 month differences or by baseline vs 2021?  </a:t>
        </a:r>
      </a:p>
    </p188:txBody>
  </p188:cm>
  <p188:cm id="{3F553003-AD7B-4CF9-BA04-3E6E16EDBA13}" authorId="{866AA8C0-A40A-4549-B1BD-CB0F1B5845F6}" status="resolved" created="2022-05-21T04:54:05.765" complete="100000">
    <pc:sldMkLst xmlns:pc="http://schemas.microsoft.com/office/powerpoint/2013/main/command">
      <pc:docMk/>
      <pc:sldMk cId="2198387347" sldId="284"/>
    </pc:sldMkLst>
    <p188:replyLst>
      <p188:reply id="{28EED3E1-F76C-4D95-BF5D-352654C1DEF7}" authorId="{B1E8E1CE-C373-4BDB-0D3F-F84FE1DA86D4}" created="2022-05-22T21:10:10.699">
        <p188:txBody>
          <a:bodyPr/>
          <a:lstStyle/>
          <a:p>
            <a:r>
              <a:rPr lang="en-US"/>
              <a:t>added the pie chart to show which criteria are not being met</a:t>
            </a:r>
          </a:p>
        </p188:txBody>
      </p188:reply>
    </p188:replyLst>
    <p188:txBody>
      <a:bodyPr/>
      <a:lstStyle/>
      <a:p>
        <a:r>
          <a:rPr lang="en-US"/>
          <a:t>Can we make sure that the criteria listed here are the same for the data collection?  We sometimes get questions and want to make sure those issues are resolved? DO we know for failed induction why this is so low?  What are they missing doing?</a:t>
        </a:r>
      </a:p>
    </p188:txBody>
  </p188:cm>
  <p188:cm id="{32617BF1-E84D-4922-9599-059A052742DB}" authorId="{866AA8C0-A40A-4549-B1BD-CB0F1B5845F6}" status="resolved" created="2022-05-21T04:55:58.249" complete="100000">
    <pc:sldMkLst xmlns:pc="http://schemas.microsoft.com/office/powerpoint/2013/main/command">
      <pc:docMk/>
      <pc:sldMk cId="2198387347" sldId="284"/>
    </pc:sldMkLst>
    <p188:replyLst>
      <p188:reply id="{6FB54AE4-E28A-41C0-A280-BAD286EA775E}" authorId="{B1E8E1CE-C373-4BDB-0D3F-F84FE1DA86D4}" created="2022-05-22T21:08:53.371">
        <p188:txBody>
          <a:bodyPr/>
          <a:lstStyle/>
          <a:p>
            <a:r>
              <a:rPr lang="en-US"/>
              <a:t>See slide 7 for March of Dimes Data</a:t>
            </a:r>
          </a:p>
        </p188:txBody>
      </p188:reply>
    </p188:replyLst>
    <p188:txBody>
      <a:bodyPr/>
      <a:lstStyle/>
      <a:p>
        <a:r>
          <a:rPr lang="en-US"/>
          <a:t>Were we able to find NTSV Cesarean data for IL by race/ethnicity?  Even if a few years old?  THink we really need to share that is possible?</a:t>
        </a:r>
      </a:p>
    </p188:txBody>
  </p188:cm>
  <p188:cm id="{AD642D7B-0400-4A1A-A5F2-01272926449E}" authorId="{866AA8C0-A40A-4549-B1BD-CB0F1B5845F6}" status="resolved" created="2022-05-21T04:56:57" complete="100000">
    <pc:sldMkLst xmlns:pc="http://schemas.microsoft.com/office/powerpoint/2013/main/command">
      <pc:docMk/>
      <pc:sldMk cId="2198387347" sldId="284"/>
    </pc:sldMkLst>
    <p188:replyLst>
      <p188:reply id="{B2F6737A-C81E-4A06-A0C7-5CEE54A3C6B7}" authorId="{B1E8E1CE-C373-4BDB-0D3F-F84FE1DA86D4}" created="2022-05-22T21:09:45.981">
        <p188:txBody>
          <a:bodyPr/>
          <a:lstStyle/>
          <a:p>
            <a:r>
              <a:rPr lang="en-US"/>
              <a:t>Cesarean after induction is any C-Section that started as an induction, failed induction is a subset of cesarean after induction that is less than 6 cm dilated. I tried to make that clear here</a:t>
            </a:r>
          </a:p>
        </p188:txBody>
      </p188:reply>
    </p188:replyLst>
    <p188:txBody>
      <a:bodyPr/>
      <a:lstStyle/>
      <a:p>
        <a:r>
          <a:rPr lang="en-US"/>
          <a:t>Is the reason why this is so much lower than the cesarean after inductions is that this is not the same set of patients?  We may need to define that here, as this is much lower than the data above which describes cesarean after induction?</a:t>
        </a:r>
      </a:p>
    </p188:txBody>
  </p188:cm>
</p188:cmLst>
</file>

<file path=ppt/comments/modernComment_15B_4F16B99E.xml><?xml version="1.0" encoding="utf-8"?>
<p188:cmLst xmlns:a="http://schemas.openxmlformats.org/drawingml/2006/main" xmlns:r="http://schemas.openxmlformats.org/officeDocument/2006/relationships" xmlns:p188="http://schemas.microsoft.com/office/powerpoint/2018/8/main">
  <p188:cm id="{30CD02D7-1429-4D4F-B861-2FCDC0FA31D7}" authorId="{866AA8C0-A40A-4549-B1BD-CB0F1B5845F6}" status="resolved" created="2022-05-21T04:54:42.390" complete="100000">
    <pc:sldMkLst xmlns:pc="http://schemas.microsoft.com/office/powerpoint/2013/main/command">
      <pc:docMk/>
      <pc:sldMk cId="1787022041" sldId="286"/>
    </pc:sldMkLst>
    <p188:replyLst>
      <p188:reply id="{D74C99B1-D5C7-4A9A-8F16-5A4497868BE2}" authorId="{B1E8E1CE-C373-4BDB-0D3F-F84FE1DA86D4}" created="2022-05-22T21:08:10.043">
        <p188:txBody>
          <a:bodyPr/>
          <a:lstStyle/>
          <a:p>
            <a:r>
              <a:rPr lang="en-US"/>
              <a:t>The only criteria on the data form is hours pushing!</a:t>
            </a:r>
          </a:p>
        </p188:txBody>
      </p188:reply>
    </p188:replyLst>
    <p188:txBody>
      <a:bodyPr/>
      <a:lstStyle/>
      <a:p>
        <a:r>
          <a:rPr lang="en-US"/>
          <a:t>Is this criteria are folks just not getting 3 hours of pushing?  or is there another criteria on the data form?</a:t>
        </a:r>
      </a:p>
    </p188:txBody>
  </p188:cm>
  <p188:cm id="{FB54B2C4-9CA7-4BE8-A1FA-14BF270E1B98}" authorId="{E5FBE01E-7B92-B9C0-0995-5C3FE74E91A1}" status="resolved" created="2022-05-23T15:00:22.116" complete="100000">
    <pc:sldMkLst xmlns:pc="http://schemas.microsoft.com/office/powerpoint/2013/main/command">
      <pc:docMk/>
      <pc:sldMk cId="1787022041" sldId="286"/>
    </pc:sldMkLst>
    <p188:txBody>
      <a:bodyPr/>
      <a:lstStyle/>
      <a:p>
        <a:r>
          <a:rPr lang="en-US"/>
          <a:t>ellie to fix criteria to match data form</a:t>
        </a:r>
      </a:p>
    </p188:txBody>
  </p188:cm>
</p188:cmLst>
</file>

<file path=ppt/comments/modernComment_1C3_211BD0D2.xml><?xml version="1.0" encoding="utf-8"?>
<p188:cmLst xmlns:a="http://schemas.openxmlformats.org/drawingml/2006/main" xmlns:r="http://schemas.openxmlformats.org/officeDocument/2006/relationships" xmlns:p188="http://schemas.microsoft.com/office/powerpoint/2018/8/main">
  <p188:cm id="{316CBC1B-BB69-4773-97F6-A20A38E9D62D}" authorId="{FCF8223C-610E-2BBA-F33B-0E1F55F6BB33}" status="resolved" created="2022-08-18T15:30:12.266" complete="100000">
    <pc:sldMkLst xmlns:pc="http://schemas.microsoft.com/office/powerpoint/2013/main/command">
      <pc:docMk/>
      <pc:sldMk cId="555471058" sldId="451"/>
    </pc:sldMkLst>
    <p188:replyLst>
      <p188:reply id="{1BF70E90-1B97-4189-A39F-25CDCB8E654C}" authorId="{E5FBE01E-7B92-B9C0-0995-5C3FE74E91A1}" created="2022-08-18T16:12:00.709">
        <p188:txBody>
          <a:bodyPr/>
          <a:lstStyle/>
          <a:p>
            <a:r>
              <a:rPr lang="en-US"/>
              <a:t>done</a:t>
            </a:r>
          </a:p>
        </p188:txBody>
      </p188:reply>
    </p188:replyLst>
    <p188:txBody>
      <a:bodyPr/>
      <a:lstStyle/>
      <a:p>
        <a:r>
          <a:rPr lang="en-US"/>
          <a:t>[@Alana Rivera] we have the room block link in an email. I will forward it to you. We should post the due date to reserve a room as well.</a:t>
        </a:r>
      </a:p>
    </p188:txBody>
  </p188:cm>
</p188:cmLst>
</file>

<file path=ppt/comments/modernComment_1DB_A935F6F1.xml><?xml version="1.0" encoding="utf-8"?>
<p188:cmLst xmlns:a="http://schemas.openxmlformats.org/drawingml/2006/main" xmlns:r="http://schemas.openxmlformats.org/officeDocument/2006/relationships" xmlns:p188="http://schemas.microsoft.com/office/powerpoint/2018/8/main">
  <p188:cm id="{0BAD0033-B971-4A7B-83AA-54AE42F126C5}" authorId="{FCF8223C-610E-2BBA-F33B-0E1F55F6BB33}" created="2022-08-18T15:44:58.963">
    <pc:sldMkLst xmlns:pc="http://schemas.microsoft.com/office/powerpoint/2013/main/command">
      <pc:docMk/>
      <pc:sldMk cId="2838886129" sldId="475"/>
    </pc:sldMkLst>
    <p188:txBody>
      <a:bodyPr/>
      <a:lstStyle/>
      <a:p>
        <a:r>
          <a:rPr lang="en-US"/>
          <a:t>[@Eileen Fleming Suse] what was decided for this on if we are asking for back data? Should probably state?</a:t>
        </a:r>
      </a:p>
    </p188:txBody>
  </p188:cm>
</p188:cmLst>
</file>

<file path=ppt/diagrams/_rels/data2.xml.rels><?xml version="1.0" encoding="UTF-8" standalone="yes"?>
<Relationships xmlns="http://schemas.openxmlformats.org/package/2006/relationships"><Relationship Id="rId1" Type="http://schemas.openxmlformats.org/officeDocument/2006/relationships/image" Target="../media/image6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F85713-5B19-49FD-BB42-4744E5A655E4}"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D3E827F6-C4BE-4472-8C5B-ED40317D2FBC}">
      <dgm:prSet phldrT="[Text]" custT="1"/>
      <dgm:spPr>
        <a:solidFill>
          <a:srgbClr val="1C498B"/>
        </a:solidFill>
      </dgm:spPr>
      <dgm:t>
        <a:bodyPr/>
        <a:lstStyle/>
        <a:p>
          <a:pPr rtl="0">
            <a:spcAft>
              <a:spcPts val="600"/>
            </a:spcAft>
          </a:pPr>
          <a:r>
            <a:rPr lang="en-US" sz="4800"/>
            <a:t>PVB Finish Line Goals:</a:t>
          </a:r>
          <a:r>
            <a:rPr lang="en-US" sz="4800">
              <a:latin typeface="Calibri" panose="020F0502020204030204"/>
            </a:rPr>
            <a:t> </a:t>
          </a:r>
          <a:endParaRPr lang="en-US" sz="4800"/>
        </a:p>
        <a:p>
          <a:pPr>
            <a:spcAft>
              <a:spcPts val="600"/>
            </a:spcAft>
          </a:pPr>
          <a:r>
            <a:rPr lang="en-US" sz="3600"/>
            <a:t>QI Excellence Award</a:t>
          </a:r>
        </a:p>
      </dgm:t>
    </dgm:pt>
    <dgm:pt modelId="{38EBA0CD-F712-46B9-B185-042DA184D99B}" type="parTrans" cxnId="{7BF13868-92CF-4E47-A13F-98EE80D6B7D9}">
      <dgm:prSet/>
      <dgm:spPr/>
      <dgm:t>
        <a:bodyPr/>
        <a:lstStyle/>
        <a:p>
          <a:endParaRPr lang="en-US"/>
        </a:p>
      </dgm:t>
    </dgm:pt>
    <dgm:pt modelId="{4CA0C7C1-87F7-4D64-B03D-0464566A29C4}" type="sibTrans" cxnId="{7BF13868-92CF-4E47-A13F-98EE80D6B7D9}">
      <dgm:prSet/>
      <dgm:spPr/>
      <dgm:t>
        <a:bodyPr/>
        <a:lstStyle/>
        <a:p>
          <a:endParaRPr lang="en-US"/>
        </a:p>
      </dgm:t>
    </dgm:pt>
    <dgm:pt modelId="{0062D2D8-2EA7-4318-B2A8-4C4672C2529C}">
      <dgm:prSet phldrT="[Text]"/>
      <dgm:spPr/>
      <dgm:t>
        <a:bodyPr/>
        <a:lstStyle/>
        <a:p>
          <a:r>
            <a:rPr lang="en-US" b="1" u="sng"/>
            <a:t>6</a:t>
          </a:r>
          <a:r>
            <a:rPr lang="en-US"/>
            <a:t> Key Structure Measures in Place</a:t>
          </a:r>
        </a:p>
      </dgm:t>
    </dgm:pt>
    <dgm:pt modelId="{F0E2E2D6-1707-45F8-88A7-05944178C390}" type="parTrans" cxnId="{A7A882D3-712C-41BF-ACAC-1DD9B7DD8682}">
      <dgm:prSet/>
      <dgm:spPr/>
      <dgm:t>
        <a:bodyPr/>
        <a:lstStyle/>
        <a:p>
          <a:endParaRPr lang="en-US"/>
        </a:p>
      </dgm:t>
    </dgm:pt>
    <dgm:pt modelId="{EEA87371-9291-4768-981D-F5AD491295C7}" type="sibTrans" cxnId="{A7A882D3-712C-41BF-ACAC-1DD9B7DD8682}">
      <dgm:prSet/>
      <dgm:spPr/>
      <dgm:t>
        <a:bodyPr/>
        <a:lstStyle/>
        <a:p>
          <a:endParaRPr lang="en-US"/>
        </a:p>
      </dgm:t>
    </dgm:pt>
    <dgm:pt modelId="{68F427A4-CDA0-4D36-97D0-05EBDAE1D36F}">
      <dgm:prSet phldrT="[Text]"/>
      <dgm:spPr/>
      <dgm:t>
        <a:bodyPr/>
        <a:lstStyle/>
        <a:p>
          <a:pPr rtl="0"/>
          <a:r>
            <a:rPr lang="en-US"/>
            <a:t>NTSV C-Section Rate </a:t>
          </a:r>
          <a:r>
            <a:rPr lang="en-US" b="0" u="none"/>
            <a:t>≤</a:t>
          </a:r>
          <a:r>
            <a:rPr lang="en-US" b="1" u="sng"/>
            <a:t>23.6%</a:t>
          </a:r>
        </a:p>
      </dgm:t>
    </dgm:pt>
    <dgm:pt modelId="{F69659BD-856C-4791-B64B-E228A50E9CC3}" type="parTrans" cxnId="{22758760-EC2E-41A2-8C5D-F0B999A30125}">
      <dgm:prSet/>
      <dgm:spPr/>
      <dgm:t>
        <a:bodyPr/>
        <a:lstStyle/>
        <a:p>
          <a:endParaRPr lang="en-US"/>
        </a:p>
      </dgm:t>
    </dgm:pt>
    <dgm:pt modelId="{19B491E1-C02F-4FE4-9EB9-11DCBB23EE21}" type="sibTrans" cxnId="{22758760-EC2E-41A2-8C5D-F0B999A30125}">
      <dgm:prSet/>
      <dgm:spPr/>
      <dgm:t>
        <a:bodyPr/>
        <a:lstStyle/>
        <a:p>
          <a:endParaRPr lang="en-US"/>
        </a:p>
      </dgm:t>
    </dgm:pt>
    <dgm:pt modelId="{136BCD5D-FD57-4BE3-B3F9-23F3C98CD588}">
      <dgm:prSet phldrT="[Text]"/>
      <dgm:spPr/>
      <dgm:t>
        <a:bodyPr/>
        <a:lstStyle/>
        <a:p>
          <a:r>
            <a:rPr lang="en-US" b="1" u="sng"/>
            <a:t>80% </a:t>
          </a:r>
          <a:r>
            <a:rPr lang="en-US"/>
            <a:t>of Providers and Nurses educated on ACOG/SMFM Guidelines</a:t>
          </a:r>
          <a:endParaRPr lang="en-US" b="1" u="sng"/>
        </a:p>
      </dgm:t>
    </dgm:pt>
    <dgm:pt modelId="{3EFC0FA5-6C23-4664-977A-3A45B26187FA}" type="parTrans" cxnId="{243836A5-D2AA-4304-87E4-5BFC85298C53}">
      <dgm:prSet/>
      <dgm:spPr/>
      <dgm:t>
        <a:bodyPr/>
        <a:lstStyle/>
        <a:p>
          <a:endParaRPr lang="en-US"/>
        </a:p>
      </dgm:t>
    </dgm:pt>
    <dgm:pt modelId="{9A4C1403-E484-4C13-9D67-5BDF6C1D1FB8}" type="sibTrans" cxnId="{243836A5-D2AA-4304-87E4-5BFC85298C53}">
      <dgm:prSet/>
      <dgm:spPr/>
      <dgm:t>
        <a:bodyPr/>
        <a:lstStyle/>
        <a:p>
          <a:endParaRPr lang="en-US"/>
        </a:p>
      </dgm:t>
    </dgm:pt>
    <dgm:pt modelId="{78C79DF1-4455-4362-A02A-609B9A47C71E}">
      <dgm:prSet phldrT="[Text]"/>
      <dgm:spPr/>
      <dgm:t>
        <a:bodyPr/>
        <a:lstStyle/>
        <a:p>
          <a:pPr rtl="0"/>
          <a:r>
            <a:rPr lang="en-US" b="1" u="sng">
              <a:ea typeface="+mn-lt"/>
              <a:cs typeface="+mn-lt"/>
            </a:rPr>
            <a:t>80% </a:t>
          </a:r>
          <a:r>
            <a:rPr lang="en-US">
              <a:ea typeface="+mn-lt"/>
              <a:cs typeface="+mn-lt"/>
            </a:rPr>
            <a:t>of all NTSV C-Sections Meeting ACOG/SMFM Guidelines</a:t>
          </a:r>
          <a:r>
            <a:rPr lang="en-US">
              <a:latin typeface="Calibri" panose="020F0502020204030204"/>
              <a:ea typeface="+mn-lt"/>
              <a:cs typeface="+mn-lt"/>
            </a:rPr>
            <a:t> </a:t>
          </a:r>
          <a:endParaRPr lang="en-US" b="1" u="sng"/>
        </a:p>
      </dgm:t>
    </dgm:pt>
    <dgm:pt modelId="{8A523ED1-02B5-4E8E-AFED-B6C6FD7BF55D}" type="parTrans" cxnId="{8E621B33-DEC5-41A5-B888-D690878106EE}">
      <dgm:prSet/>
      <dgm:spPr/>
      <dgm:t>
        <a:bodyPr/>
        <a:lstStyle/>
        <a:p>
          <a:endParaRPr lang="en-US"/>
        </a:p>
      </dgm:t>
    </dgm:pt>
    <dgm:pt modelId="{CB5263F3-976E-4A1C-B48F-53519011D912}" type="sibTrans" cxnId="{8E621B33-DEC5-41A5-B888-D690878106EE}">
      <dgm:prSet/>
      <dgm:spPr/>
      <dgm:t>
        <a:bodyPr/>
        <a:lstStyle/>
        <a:p>
          <a:endParaRPr lang="en-US"/>
        </a:p>
      </dgm:t>
    </dgm:pt>
    <dgm:pt modelId="{CBF2718F-59A7-4A5B-81CC-1D63147AB168}" type="pres">
      <dgm:prSet presAssocID="{22F85713-5B19-49FD-BB42-4744E5A655E4}" presName="composite" presStyleCnt="0">
        <dgm:presLayoutVars>
          <dgm:chMax val="1"/>
          <dgm:dir/>
          <dgm:resizeHandles val="exact"/>
        </dgm:presLayoutVars>
      </dgm:prSet>
      <dgm:spPr/>
      <dgm:t>
        <a:bodyPr/>
        <a:lstStyle/>
        <a:p>
          <a:endParaRPr lang="en-US"/>
        </a:p>
      </dgm:t>
    </dgm:pt>
    <dgm:pt modelId="{1DF6E47F-41B6-4B49-9AB9-C4F53C51F631}" type="pres">
      <dgm:prSet presAssocID="{D3E827F6-C4BE-4472-8C5B-ED40317D2FBC}" presName="roof" presStyleLbl="dkBgShp" presStyleIdx="0" presStyleCnt="2"/>
      <dgm:spPr/>
      <dgm:t>
        <a:bodyPr/>
        <a:lstStyle/>
        <a:p>
          <a:endParaRPr lang="en-US"/>
        </a:p>
      </dgm:t>
    </dgm:pt>
    <dgm:pt modelId="{0113768C-FDEB-4E2E-B660-34D5D6549B44}" type="pres">
      <dgm:prSet presAssocID="{D3E827F6-C4BE-4472-8C5B-ED40317D2FBC}" presName="pillars" presStyleCnt="0"/>
      <dgm:spPr/>
    </dgm:pt>
    <dgm:pt modelId="{A5146FFA-5D72-4150-A4B0-92581BC433E9}" type="pres">
      <dgm:prSet presAssocID="{D3E827F6-C4BE-4472-8C5B-ED40317D2FBC}" presName="pillar1" presStyleLbl="node1" presStyleIdx="0" presStyleCnt="4">
        <dgm:presLayoutVars>
          <dgm:bulletEnabled val="1"/>
        </dgm:presLayoutVars>
      </dgm:prSet>
      <dgm:spPr/>
      <dgm:t>
        <a:bodyPr/>
        <a:lstStyle/>
        <a:p>
          <a:endParaRPr lang="en-US"/>
        </a:p>
      </dgm:t>
    </dgm:pt>
    <dgm:pt modelId="{30CB18CA-6184-4B31-8689-5ED885DAC293}" type="pres">
      <dgm:prSet presAssocID="{136BCD5D-FD57-4BE3-B3F9-23F3C98CD588}" presName="pillarX" presStyleLbl="node1" presStyleIdx="1" presStyleCnt="4">
        <dgm:presLayoutVars>
          <dgm:bulletEnabled val="1"/>
        </dgm:presLayoutVars>
      </dgm:prSet>
      <dgm:spPr/>
      <dgm:t>
        <a:bodyPr/>
        <a:lstStyle/>
        <a:p>
          <a:endParaRPr lang="en-US"/>
        </a:p>
      </dgm:t>
    </dgm:pt>
    <dgm:pt modelId="{A13BCFBA-5639-4275-9D30-DA41E66B4D95}" type="pres">
      <dgm:prSet presAssocID="{78C79DF1-4455-4362-A02A-609B9A47C71E}" presName="pillarX" presStyleLbl="node1" presStyleIdx="2" presStyleCnt="4">
        <dgm:presLayoutVars>
          <dgm:bulletEnabled val="1"/>
        </dgm:presLayoutVars>
      </dgm:prSet>
      <dgm:spPr/>
      <dgm:t>
        <a:bodyPr/>
        <a:lstStyle/>
        <a:p>
          <a:endParaRPr lang="en-US"/>
        </a:p>
      </dgm:t>
    </dgm:pt>
    <dgm:pt modelId="{33422456-B9A2-481F-A97B-DD1DEB2E620E}" type="pres">
      <dgm:prSet presAssocID="{68F427A4-CDA0-4D36-97D0-05EBDAE1D36F}" presName="pillarX" presStyleLbl="node1" presStyleIdx="3" presStyleCnt="4">
        <dgm:presLayoutVars>
          <dgm:bulletEnabled val="1"/>
        </dgm:presLayoutVars>
      </dgm:prSet>
      <dgm:spPr/>
      <dgm:t>
        <a:bodyPr/>
        <a:lstStyle/>
        <a:p>
          <a:endParaRPr lang="en-US"/>
        </a:p>
      </dgm:t>
    </dgm:pt>
    <dgm:pt modelId="{D0C257B7-398B-4816-9754-9EB0FA58D548}" type="pres">
      <dgm:prSet presAssocID="{D3E827F6-C4BE-4472-8C5B-ED40317D2FBC}" presName="base" presStyleLbl="dkBgShp" presStyleIdx="1" presStyleCnt="2"/>
      <dgm:spPr>
        <a:solidFill>
          <a:srgbClr val="1C498B"/>
        </a:solidFill>
      </dgm:spPr>
    </dgm:pt>
  </dgm:ptLst>
  <dgm:cxnLst>
    <dgm:cxn modelId="{75BD47DE-6A72-4CC1-AFC5-50B6E01B5D40}" type="presOf" srcId="{136BCD5D-FD57-4BE3-B3F9-23F3C98CD588}" destId="{30CB18CA-6184-4B31-8689-5ED885DAC293}" srcOrd="0" destOrd="0" presId="urn:microsoft.com/office/officeart/2005/8/layout/hList3"/>
    <dgm:cxn modelId="{22758760-EC2E-41A2-8C5D-F0B999A30125}" srcId="{D3E827F6-C4BE-4472-8C5B-ED40317D2FBC}" destId="{68F427A4-CDA0-4D36-97D0-05EBDAE1D36F}" srcOrd="3" destOrd="0" parTransId="{F69659BD-856C-4791-B64B-E228A50E9CC3}" sibTransId="{19B491E1-C02F-4FE4-9EB9-11DCBB23EE21}"/>
    <dgm:cxn modelId="{243836A5-D2AA-4304-87E4-5BFC85298C53}" srcId="{D3E827F6-C4BE-4472-8C5B-ED40317D2FBC}" destId="{136BCD5D-FD57-4BE3-B3F9-23F3C98CD588}" srcOrd="1" destOrd="0" parTransId="{3EFC0FA5-6C23-4664-977A-3A45B26187FA}" sibTransId="{9A4C1403-E484-4C13-9D67-5BDF6C1D1FB8}"/>
    <dgm:cxn modelId="{8E621B33-DEC5-41A5-B888-D690878106EE}" srcId="{D3E827F6-C4BE-4472-8C5B-ED40317D2FBC}" destId="{78C79DF1-4455-4362-A02A-609B9A47C71E}" srcOrd="2" destOrd="0" parTransId="{8A523ED1-02B5-4E8E-AFED-B6C6FD7BF55D}" sibTransId="{CB5263F3-976E-4A1C-B48F-53519011D912}"/>
    <dgm:cxn modelId="{7BF13868-92CF-4E47-A13F-98EE80D6B7D9}" srcId="{22F85713-5B19-49FD-BB42-4744E5A655E4}" destId="{D3E827F6-C4BE-4472-8C5B-ED40317D2FBC}" srcOrd="0" destOrd="0" parTransId="{38EBA0CD-F712-46B9-B185-042DA184D99B}" sibTransId="{4CA0C7C1-87F7-4D64-B03D-0464566A29C4}"/>
    <dgm:cxn modelId="{EC686F08-B9E2-4E98-B75D-02874A517DF9}" type="presOf" srcId="{0062D2D8-2EA7-4318-B2A8-4C4672C2529C}" destId="{A5146FFA-5D72-4150-A4B0-92581BC433E9}" srcOrd="0" destOrd="0" presId="urn:microsoft.com/office/officeart/2005/8/layout/hList3"/>
    <dgm:cxn modelId="{24381334-BE33-4FDB-9F10-7B1F82BBD4D6}" type="presOf" srcId="{D3E827F6-C4BE-4472-8C5B-ED40317D2FBC}" destId="{1DF6E47F-41B6-4B49-9AB9-C4F53C51F631}" srcOrd="0" destOrd="0" presId="urn:microsoft.com/office/officeart/2005/8/layout/hList3"/>
    <dgm:cxn modelId="{7841181D-6CD8-4D9E-9AA4-60AF69599C36}" type="presOf" srcId="{78C79DF1-4455-4362-A02A-609B9A47C71E}" destId="{A13BCFBA-5639-4275-9D30-DA41E66B4D95}" srcOrd="0" destOrd="0" presId="urn:microsoft.com/office/officeart/2005/8/layout/hList3"/>
    <dgm:cxn modelId="{237096E5-770D-4AC7-9FD1-A924FD36E444}" type="presOf" srcId="{22F85713-5B19-49FD-BB42-4744E5A655E4}" destId="{CBF2718F-59A7-4A5B-81CC-1D63147AB168}" srcOrd="0" destOrd="0" presId="urn:microsoft.com/office/officeart/2005/8/layout/hList3"/>
    <dgm:cxn modelId="{A7A882D3-712C-41BF-ACAC-1DD9B7DD8682}" srcId="{D3E827F6-C4BE-4472-8C5B-ED40317D2FBC}" destId="{0062D2D8-2EA7-4318-B2A8-4C4672C2529C}" srcOrd="0" destOrd="0" parTransId="{F0E2E2D6-1707-45F8-88A7-05944178C390}" sibTransId="{EEA87371-9291-4768-981D-F5AD491295C7}"/>
    <dgm:cxn modelId="{B6E8239D-9EDD-464C-AC62-83CD90D02AEE}" type="presOf" srcId="{68F427A4-CDA0-4D36-97D0-05EBDAE1D36F}" destId="{33422456-B9A2-481F-A97B-DD1DEB2E620E}" srcOrd="0" destOrd="0" presId="urn:microsoft.com/office/officeart/2005/8/layout/hList3"/>
    <dgm:cxn modelId="{FDCBCF5B-442A-4001-BFE0-76B99308F472}" type="presParOf" srcId="{CBF2718F-59A7-4A5B-81CC-1D63147AB168}" destId="{1DF6E47F-41B6-4B49-9AB9-C4F53C51F631}" srcOrd="0" destOrd="0" presId="urn:microsoft.com/office/officeart/2005/8/layout/hList3"/>
    <dgm:cxn modelId="{0D785A58-2382-472D-977D-04CFD6B7327E}" type="presParOf" srcId="{CBF2718F-59A7-4A5B-81CC-1D63147AB168}" destId="{0113768C-FDEB-4E2E-B660-34D5D6549B44}" srcOrd="1" destOrd="0" presId="urn:microsoft.com/office/officeart/2005/8/layout/hList3"/>
    <dgm:cxn modelId="{6E27FCB2-A9D0-4B66-B453-E24AD299707D}" type="presParOf" srcId="{0113768C-FDEB-4E2E-B660-34D5D6549B44}" destId="{A5146FFA-5D72-4150-A4B0-92581BC433E9}" srcOrd="0" destOrd="0" presId="urn:microsoft.com/office/officeart/2005/8/layout/hList3"/>
    <dgm:cxn modelId="{C244380D-9E84-479C-B9D7-607E79CC33E2}" type="presParOf" srcId="{0113768C-FDEB-4E2E-B660-34D5D6549B44}" destId="{30CB18CA-6184-4B31-8689-5ED885DAC293}" srcOrd="1" destOrd="0" presId="urn:microsoft.com/office/officeart/2005/8/layout/hList3"/>
    <dgm:cxn modelId="{40EC5CB9-20AC-4BCF-AC49-A4736FD52520}" type="presParOf" srcId="{0113768C-FDEB-4E2E-B660-34D5D6549B44}" destId="{A13BCFBA-5639-4275-9D30-DA41E66B4D95}" srcOrd="2" destOrd="0" presId="urn:microsoft.com/office/officeart/2005/8/layout/hList3"/>
    <dgm:cxn modelId="{140186BD-8E84-47F0-8211-EF6DC1E28E85}" type="presParOf" srcId="{0113768C-FDEB-4E2E-B660-34D5D6549B44}" destId="{33422456-B9A2-481F-A97B-DD1DEB2E620E}" srcOrd="3" destOrd="0" presId="urn:microsoft.com/office/officeart/2005/8/layout/hList3"/>
    <dgm:cxn modelId="{9916367B-C03F-4DC0-90C7-9EA1832D90E3}" type="presParOf" srcId="{CBF2718F-59A7-4A5B-81CC-1D63147AB168}" destId="{D0C257B7-398B-4816-9754-9EB0FA58D548}" srcOrd="2" destOrd="0" presId="urn:microsoft.com/office/officeart/2005/8/layout/hList3"/>
  </dgm:cxnLst>
  <dgm:bg>
    <a:solidFill>
      <a:srgbClr val="1C498B"/>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9AF074-7F2B-44A6-B308-4F9997BB550D}" type="doc">
      <dgm:prSet loTypeId="urn:microsoft.com/office/officeart/2005/8/layout/hProcess11" loCatId="process" qsTypeId="urn:microsoft.com/office/officeart/2005/8/quickstyle/simple1" qsCatId="simple" csTypeId="urn:microsoft.com/office/officeart/2005/8/colors/accent1_2" csCatId="accent1" phldr="1"/>
      <dgm:spPr/>
    </dgm:pt>
    <dgm:pt modelId="{8D9F4351-266E-4717-A81F-541E7B6D5948}">
      <dgm:prSet phldrT="[Text]"/>
      <dgm:spPr/>
      <dgm:t>
        <a:bodyPr/>
        <a:lstStyle/>
        <a:p>
          <a:r>
            <a:rPr lang="en-US"/>
            <a:t>February</a:t>
          </a:r>
        </a:p>
      </dgm:t>
    </dgm:pt>
    <dgm:pt modelId="{B5FB2248-8897-4597-96DD-C1F8E2C553B3}" type="parTrans" cxnId="{D433357F-134E-4021-9A40-06F8FF01E1CC}">
      <dgm:prSet/>
      <dgm:spPr/>
      <dgm:t>
        <a:bodyPr/>
        <a:lstStyle/>
        <a:p>
          <a:endParaRPr lang="en-US"/>
        </a:p>
      </dgm:t>
    </dgm:pt>
    <dgm:pt modelId="{E3CE7AEB-69ED-4AF1-84AD-973869E5634D}" type="sibTrans" cxnId="{D433357F-134E-4021-9A40-06F8FF01E1CC}">
      <dgm:prSet/>
      <dgm:spPr/>
      <dgm:t>
        <a:bodyPr/>
        <a:lstStyle/>
        <a:p>
          <a:endParaRPr lang="en-US"/>
        </a:p>
      </dgm:t>
    </dgm:pt>
    <dgm:pt modelId="{2BB4BC6F-8665-40AC-B166-F0068B533112}">
      <dgm:prSet phldrT="[Text]"/>
      <dgm:spPr/>
      <dgm:t>
        <a:bodyPr/>
        <a:lstStyle/>
        <a:p>
          <a:r>
            <a:rPr lang="en-US"/>
            <a:t>April</a:t>
          </a:r>
        </a:p>
      </dgm:t>
    </dgm:pt>
    <dgm:pt modelId="{9ABE8A3B-1218-43EC-8EFF-46F4EF3A5E2F}" type="parTrans" cxnId="{730EF6C5-B4D3-409A-9E72-0400682BE069}">
      <dgm:prSet/>
      <dgm:spPr/>
      <dgm:t>
        <a:bodyPr/>
        <a:lstStyle/>
        <a:p>
          <a:endParaRPr lang="en-US"/>
        </a:p>
      </dgm:t>
    </dgm:pt>
    <dgm:pt modelId="{43AACBB0-D0D3-41E2-B505-52EFE577951A}" type="sibTrans" cxnId="{730EF6C5-B4D3-409A-9E72-0400682BE069}">
      <dgm:prSet/>
      <dgm:spPr/>
      <dgm:t>
        <a:bodyPr/>
        <a:lstStyle/>
        <a:p>
          <a:endParaRPr lang="en-US"/>
        </a:p>
      </dgm:t>
    </dgm:pt>
    <dgm:pt modelId="{7F529D05-7659-42A8-8130-2F8BC57A9FAE}">
      <dgm:prSet phldrT="[Text]"/>
      <dgm:spPr/>
      <dgm:t>
        <a:bodyPr/>
        <a:lstStyle/>
        <a:p>
          <a:r>
            <a:rPr lang="en-US"/>
            <a:t>June</a:t>
          </a:r>
        </a:p>
      </dgm:t>
    </dgm:pt>
    <dgm:pt modelId="{3DB972CE-CC18-468D-B813-2442DB253C61}" type="parTrans" cxnId="{76B7EF48-0079-4966-9BCA-265FDC661478}">
      <dgm:prSet/>
      <dgm:spPr/>
      <dgm:t>
        <a:bodyPr/>
        <a:lstStyle/>
        <a:p>
          <a:endParaRPr lang="en-US"/>
        </a:p>
      </dgm:t>
    </dgm:pt>
    <dgm:pt modelId="{5D3E1060-6458-463D-8D86-71F25C746495}" type="sibTrans" cxnId="{76B7EF48-0079-4966-9BCA-265FDC661478}">
      <dgm:prSet/>
      <dgm:spPr/>
      <dgm:t>
        <a:bodyPr/>
        <a:lstStyle/>
        <a:p>
          <a:endParaRPr lang="en-US"/>
        </a:p>
      </dgm:t>
    </dgm:pt>
    <dgm:pt modelId="{C6CA7309-379A-4794-9E51-F50FFD258576}" type="pres">
      <dgm:prSet presAssocID="{F79AF074-7F2B-44A6-B308-4F9997BB550D}" presName="Name0" presStyleCnt="0">
        <dgm:presLayoutVars>
          <dgm:dir/>
          <dgm:resizeHandles val="exact"/>
        </dgm:presLayoutVars>
      </dgm:prSet>
      <dgm:spPr/>
    </dgm:pt>
    <dgm:pt modelId="{77AA535E-A0C2-4BE8-A21B-B554247FAEB6}" type="pres">
      <dgm:prSet presAssocID="{F79AF074-7F2B-44A6-B308-4F9997BB550D}" presName="arrow" presStyleLbl="bgShp" presStyleIdx="0" presStyleCnt="1"/>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FB39F21C-98E6-4AA9-A1C8-3FC2A2887D95}" type="pres">
      <dgm:prSet presAssocID="{F79AF074-7F2B-44A6-B308-4F9997BB550D}" presName="points" presStyleCnt="0"/>
      <dgm:spPr/>
    </dgm:pt>
    <dgm:pt modelId="{C7E2C0F2-7CD8-420B-8EA1-AB16CBACADAB}" type="pres">
      <dgm:prSet presAssocID="{8D9F4351-266E-4717-A81F-541E7B6D5948}" presName="compositeA" presStyleCnt="0"/>
      <dgm:spPr/>
    </dgm:pt>
    <dgm:pt modelId="{85740840-7BD7-4A5E-A880-E2FF35DCED6C}" type="pres">
      <dgm:prSet presAssocID="{8D9F4351-266E-4717-A81F-541E7B6D5948}" presName="textA" presStyleLbl="revTx" presStyleIdx="0" presStyleCnt="3" custScaleX="50302" custScaleY="50613" custLinFactNeighborX="-19773" custLinFactNeighborY="35069">
        <dgm:presLayoutVars>
          <dgm:bulletEnabled val="1"/>
        </dgm:presLayoutVars>
      </dgm:prSet>
      <dgm:spPr/>
      <dgm:t>
        <a:bodyPr/>
        <a:lstStyle/>
        <a:p>
          <a:endParaRPr lang="en-US"/>
        </a:p>
      </dgm:t>
    </dgm:pt>
    <dgm:pt modelId="{E64BA5F5-E775-4452-BA87-1D7D2619E595}" type="pres">
      <dgm:prSet presAssocID="{8D9F4351-266E-4717-A81F-541E7B6D5948}" presName="circleA" presStyleLbl="node1" presStyleIdx="0" presStyleCnt="3" custLinFactX="-11971" custLinFactNeighborX="-100000" custLinFactNeighborY="49387"/>
      <dgm:spPr/>
    </dgm:pt>
    <dgm:pt modelId="{996ED090-A8BA-4912-AB54-E00AD411056E}" type="pres">
      <dgm:prSet presAssocID="{8D9F4351-266E-4717-A81F-541E7B6D5948}" presName="spaceA" presStyleCnt="0"/>
      <dgm:spPr/>
    </dgm:pt>
    <dgm:pt modelId="{8C46D2BB-EF23-4DB7-BFDE-88362700C9E2}" type="pres">
      <dgm:prSet presAssocID="{E3CE7AEB-69ED-4AF1-84AD-973869E5634D}" presName="space" presStyleCnt="0"/>
      <dgm:spPr/>
    </dgm:pt>
    <dgm:pt modelId="{E74CABE9-8EC5-48D2-BD9B-39CE4B7413F8}" type="pres">
      <dgm:prSet presAssocID="{2BB4BC6F-8665-40AC-B166-F0068B533112}" presName="compositeB" presStyleCnt="0"/>
      <dgm:spPr/>
    </dgm:pt>
    <dgm:pt modelId="{659D3FF4-2A57-48CD-9E23-6BBA30575BF2}" type="pres">
      <dgm:prSet presAssocID="{2BB4BC6F-8665-40AC-B166-F0068B533112}" presName="textB" presStyleLbl="revTx" presStyleIdx="1" presStyleCnt="3" custScaleX="57570" custScaleY="45145" custLinFactY="-24179" custLinFactNeighborX="-14131" custLinFactNeighborY="-100000">
        <dgm:presLayoutVars>
          <dgm:bulletEnabled val="1"/>
        </dgm:presLayoutVars>
      </dgm:prSet>
      <dgm:spPr/>
      <dgm:t>
        <a:bodyPr/>
        <a:lstStyle/>
        <a:p>
          <a:endParaRPr lang="en-US"/>
        </a:p>
      </dgm:t>
    </dgm:pt>
    <dgm:pt modelId="{59532391-7BF6-4FF8-AA97-0A61A5AB5E46}" type="pres">
      <dgm:prSet presAssocID="{2BB4BC6F-8665-40AC-B166-F0068B533112}" presName="circleB" presStyleLbl="node1" presStyleIdx="1" presStyleCnt="3" custLinFactNeighborX="-88074" custLinFactNeighborY="-50957"/>
      <dgm:spPr/>
    </dgm:pt>
    <dgm:pt modelId="{0B75FF9F-2166-46C8-A355-A32BCF8F1AFE}" type="pres">
      <dgm:prSet presAssocID="{2BB4BC6F-8665-40AC-B166-F0068B533112}" presName="spaceB" presStyleCnt="0"/>
      <dgm:spPr/>
    </dgm:pt>
    <dgm:pt modelId="{680770AE-15E0-434B-8B02-E5A9B8432FD3}" type="pres">
      <dgm:prSet presAssocID="{43AACBB0-D0D3-41E2-B505-52EFE577951A}" presName="space" presStyleCnt="0"/>
      <dgm:spPr/>
    </dgm:pt>
    <dgm:pt modelId="{CF2A9DE7-EA38-4C67-8C39-1B3D1D7B9779}" type="pres">
      <dgm:prSet presAssocID="{7F529D05-7659-42A8-8130-2F8BC57A9FAE}" presName="compositeA" presStyleCnt="0"/>
      <dgm:spPr/>
    </dgm:pt>
    <dgm:pt modelId="{359FB32E-96E2-4028-84EC-C2CDFD0A851C}" type="pres">
      <dgm:prSet presAssocID="{7F529D05-7659-42A8-8130-2F8BC57A9FAE}" presName="textA" presStyleLbl="revTx" presStyleIdx="2" presStyleCnt="3" custScaleX="34622" custScaleY="31356" custLinFactNeighborX="517" custLinFactNeighborY="49112">
        <dgm:presLayoutVars>
          <dgm:bulletEnabled val="1"/>
        </dgm:presLayoutVars>
      </dgm:prSet>
      <dgm:spPr/>
      <dgm:t>
        <a:bodyPr/>
        <a:lstStyle/>
        <a:p>
          <a:endParaRPr lang="en-US"/>
        </a:p>
      </dgm:t>
    </dgm:pt>
    <dgm:pt modelId="{7B52E2B8-8624-4133-B20B-B3F4C2965C88}" type="pres">
      <dgm:prSet presAssocID="{7F529D05-7659-42A8-8130-2F8BC57A9FAE}" presName="circleA" presStyleLbl="node1" presStyleIdx="2" presStyleCnt="3" custLinFactNeighborX="-777" custLinFactNeighborY="56464"/>
      <dgm:spPr/>
    </dgm:pt>
    <dgm:pt modelId="{D1C9225D-CCEC-410D-B565-17E9DC41D334}" type="pres">
      <dgm:prSet presAssocID="{7F529D05-7659-42A8-8130-2F8BC57A9FAE}" presName="spaceA" presStyleCnt="0"/>
      <dgm:spPr/>
    </dgm:pt>
  </dgm:ptLst>
  <dgm:cxnLst>
    <dgm:cxn modelId="{9D314E6D-AF22-443A-B248-9BAC66329022}" type="presOf" srcId="{7F529D05-7659-42A8-8130-2F8BC57A9FAE}" destId="{359FB32E-96E2-4028-84EC-C2CDFD0A851C}" srcOrd="0" destOrd="0" presId="urn:microsoft.com/office/officeart/2005/8/layout/hProcess11"/>
    <dgm:cxn modelId="{88C708D9-98B7-483D-AD3D-6097C46160ED}" type="presOf" srcId="{F79AF074-7F2B-44A6-B308-4F9997BB550D}" destId="{C6CA7309-379A-4794-9E51-F50FFD258576}" srcOrd="0" destOrd="0" presId="urn:microsoft.com/office/officeart/2005/8/layout/hProcess11"/>
    <dgm:cxn modelId="{D433357F-134E-4021-9A40-06F8FF01E1CC}" srcId="{F79AF074-7F2B-44A6-B308-4F9997BB550D}" destId="{8D9F4351-266E-4717-A81F-541E7B6D5948}" srcOrd="0" destOrd="0" parTransId="{B5FB2248-8897-4597-96DD-C1F8E2C553B3}" sibTransId="{E3CE7AEB-69ED-4AF1-84AD-973869E5634D}"/>
    <dgm:cxn modelId="{76B7EF48-0079-4966-9BCA-265FDC661478}" srcId="{F79AF074-7F2B-44A6-B308-4F9997BB550D}" destId="{7F529D05-7659-42A8-8130-2F8BC57A9FAE}" srcOrd="2" destOrd="0" parTransId="{3DB972CE-CC18-468D-B813-2442DB253C61}" sibTransId="{5D3E1060-6458-463D-8D86-71F25C746495}"/>
    <dgm:cxn modelId="{A4D05560-ACB9-4059-B5DA-635BF55BF66C}" type="presOf" srcId="{8D9F4351-266E-4717-A81F-541E7B6D5948}" destId="{85740840-7BD7-4A5E-A880-E2FF35DCED6C}" srcOrd="0" destOrd="0" presId="urn:microsoft.com/office/officeart/2005/8/layout/hProcess11"/>
    <dgm:cxn modelId="{731B84B9-757C-4DCF-9646-B14E73AA7AEE}" type="presOf" srcId="{2BB4BC6F-8665-40AC-B166-F0068B533112}" destId="{659D3FF4-2A57-48CD-9E23-6BBA30575BF2}" srcOrd="0" destOrd="0" presId="urn:microsoft.com/office/officeart/2005/8/layout/hProcess11"/>
    <dgm:cxn modelId="{730EF6C5-B4D3-409A-9E72-0400682BE069}" srcId="{F79AF074-7F2B-44A6-B308-4F9997BB550D}" destId="{2BB4BC6F-8665-40AC-B166-F0068B533112}" srcOrd="1" destOrd="0" parTransId="{9ABE8A3B-1218-43EC-8EFF-46F4EF3A5E2F}" sibTransId="{43AACBB0-D0D3-41E2-B505-52EFE577951A}"/>
    <dgm:cxn modelId="{33E9CDB2-2741-4F9C-9C6E-56D2ED2FE92C}" type="presParOf" srcId="{C6CA7309-379A-4794-9E51-F50FFD258576}" destId="{77AA535E-A0C2-4BE8-A21B-B554247FAEB6}" srcOrd="0" destOrd="0" presId="urn:microsoft.com/office/officeart/2005/8/layout/hProcess11"/>
    <dgm:cxn modelId="{304C8B63-7745-4BCB-8529-2FF99D5B9614}" type="presParOf" srcId="{C6CA7309-379A-4794-9E51-F50FFD258576}" destId="{FB39F21C-98E6-4AA9-A1C8-3FC2A2887D95}" srcOrd="1" destOrd="0" presId="urn:microsoft.com/office/officeart/2005/8/layout/hProcess11"/>
    <dgm:cxn modelId="{DE7D7CEE-B743-46EA-A815-71FD4B7B42D7}" type="presParOf" srcId="{FB39F21C-98E6-4AA9-A1C8-3FC2A2887D95}" destId="{C7E2C0F2-7CD8-420B-8EA1-AB16CBACADAB}" srcOrd="0" destOrd="0" presId="urn:microsoft.com/office/officeart/2005/8/layout/hProcess11"/>
    <dgm:cxn modelId="{4AF8508B-E9CF-4E03-9224-2B99C2754E5F}" type="presParOf" srcId="{C7E2C0F2-7CD8-420B-8EA1-AB16CBACADAB}" destId="{85740840-7BD7-4A5E-A880-E2FF35DCED6C}" srcOrd="0" destOrd="0" presId="urn:microsoft.com/office/officeart/2005/8/layout/hProcess11"/>
    <dgm:cxn modelId="{E2D26508-F9B6-45A2-9279-15196BDA506C}" type="presParOf" srcId="{C7E2C0F2-7CD8-420B-8EA1-AB16CBACADAB}" destId="{E64BA5F5-E775-4452-BA87-1D7D2619E595}" srcOrd="1" destOrd="0" presId="urn:microsoft.com/office/officeart/2005/8/layout/hProcess11"/>
    <dgm:cxn modelId="{6952ED70-BD26-4CB6-97C6-D662EDDC18B2}" type="presParOf" srcId="{C7E2C0F2-7CD8-420B-8EA1-AB16CBACADAB}" destId="{996ED090-A8BA-4912-AB54-E00AD411056E}" srcOrd="2" destOrd="0" presId="urn:microsoft.com/office/officeart/2005/8/layout/hProcess11"/>
    <dgm:cxn modelId="{BCC76CF1-ABC8-4CD7-8F66-53CEAA06B3F3}" type="presParOf" srcId="{FB39F21C-98E6-4AA9-A1C8-3FC2A2887D95}" destId="{8C46D2BB-EF23-4DB7-BFDE-88362700C9E2}" srcOrd="1" destOrd="0" presId="urn:microsoft.com/office/officeart/2005/8/layout/hProcess11"/>
    <dgm:cxn modelId="{E449E993-B8EB-4A62-AFCA-0DA62031C0FC}" type="presParOf" srcId="{FB39F21C-98E6-4AA9-A1C8-3FC2A2887D95}" destId="{E74CABE9-8EC5-48D2-BD9B-39CE4B7413F8}" srcOrd="2" destOrd="0" presId="urn:microsoft.com/office/officeart/2005/8/layout/hProcess11"/>
    <dgm:cxn modelId="{9BBFAC73-5B6A-4FB7-B493-38B0A70F6F95}" type="presParOf" srcId="{E74CABE9-8EC5-48D2-BD9B-39CE4B7413F8}" destId="{659D3FF4-2A57-48CD-9E23-6BBA30575BF2}" srcOrd="0" destOrd="0" presId="urn:microsoft.com/office/officeart/2005/8/layout/hProcess11"/>
    <dgm:cxn modelId="{B191CF9B-DBC1-45C4-A24D-3163D9395277}" type="presParOf" srcId="{E74CABE9-8EC5-48D2-BD9B-39CE4B7413F8}" destId="{59532391-7BF6-4FF8-AA97-0A61A5AB5E46}" srcOrd="1" destOrd="0" presId="urn:microsoft.com/office/officeart/2005/8/layout/hProcess11"/>
    <dgm:cxn modelId="{B2BA311C-EE33-4F19-9067-7FC70FAEEE4E}" type="presParOf" srcId="{E74CABE9-8EC5-48D2-BD9B-39CE4B7413F8}" destId="{0B75FF9F-2166-46C8-A355-A32BCF8F1AFE}" srcOrd="2" destOrd="0" presId="urn:microsoft.com/office/officeart/2005/8/layout/hProcess11"/>
    <dgm:cxn modelId="{554C727B-4569-4E8F-9069-B9697553818D}" type="presParOf" srcId="{FB39F21C-98E6-4AA9-A1C8-3FC2A2887D95}" destId="{680770AE-15E0-434B-8B02-E5A9B8432FD3}" srcOrd="3" destOrd="0" presId="urn:microsoft.com/office/officeart/2005/8/layout/hProcess11"/>
    <dgm:cxn modelId="{58BA174E-D85D-4E2F-96CE-AF575C743F07}" type="presParOf" srcId="{FB39F21C-98E6-4AA9-A1C8-3FC2A2887D95}" destId="{CF2A9DE7-EA38-4C67-8C39-1B3D1D7B9779}" srcOrd="4" destOrd="0" presId="urn:microsoft.com/office/officeart/2005/8/layout/hProcess11"/>
    <dgm:cxn modelId="{DA5755BC-E1E4-4E4F-9D3E-BCFE52D5EDDF}" type="presParOf" srcId="{CF2A9DE7-EA38-4C67-8C39-1B3D1D7B9779}" destId="{359FB32E-96E2-4028-84EC-C2CDFD0A851C}" srcOrd="0" destOrd="0" presId="urn:microsoft.com/office/officeart/2005/8/layout/hProcess11"/>
    <dgm:cxn modelId="{806AA615-AA10-4BC3-9888-BDC9E99826AC}" type="presParOf" srcId="{CF2A9DE7-EA38-4C67-8C39-1B3D1D7B9779}" destId="{7B52E2B8-8624-4133-B20B-B3F4C2965C88}" srcOrd="1" destOrd="0" presId="urn:microsoft.com/office/officeart/2005/8/layout/hProcess11"/>
    <dgm:cxn modelId="{8C664B0C-0406-4A21-AFD2-6F556AC1929C}" type="presParOf" srcId="{CF2A9DE7-EA38-4C67-8C39-1B3D1D7B9779}" destId="{D1C9225D-CCEC-410D-B565-17E9DC41D334}" srcOrd="2" destOrd="0" presId="urn:microsoft.com/office/officeart/2005/8/layout/hProcess1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10FF23-1C06-4F99-A754-EDC96229C32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8D93A55-B9CF-4717-B870-1AF92F4293E9}">
      <dgm:prSet phldrT="[Text]" custT="1"/>
      <dgm:spPr/>
      <dgm:t>
        <a:bodyPr/>
        <a:lstStyle/>
        <a:p>
          <a:r>
            <a:rPr lang="en-US" sz="2400" b="1" dirty="0"/>
            <a:t>Decision Checklist</a:t>
          </a:r>
        </a:p>
      </dgm:t>
    </dgm:pt>
    <dgm:pt modelId="{CAA19090-4AC3-4E03-827D-4040EB1CB10D}" type="parTrans" cxnId="{62B36AA4-1071-43C3-BDE1-A85ACC124195}">
      <dgm:prSet/>
      <dgm:spPr/>
      <dgm:t>
        <a:bodyPr/>
        <a:lstStyle/>
        <a:p>
          <a:endParaRPr lang="en-US"/>
        </a:p>
      </dgm:t>
    </dgm:pt>
    <dgm:pt modelId="{58866481-FC6A-4527-8DA4-AEA76CA1ECD1}" type="sibTrans" cxnId="{62B36AA4-1071-43C3-BDE1-A85ACC124195}">
      <dgm:prSet/>
      <dgm:spPr/>
      <dgm:t>
        <a:bodyPr/>
        <a:lstStyle/>
        <a:p>
          <a:endParaRPr lang="en-US"/>
        </a:p>
      </dgm:t>
    </dgm:pt>
    <dgm:pt modelId="{AA9AD998-A0A6-4CAA-B234-CCD9931F2ED7}">
      <dgm:prSet phldrT="[Text]" custT="1"/>
      <dgm:spPr/>
      <dgm:t>
        <a:bodyPr/>
        <a:lstStyle/>
        <a:p>
          <a:r>
            <a:rPr lang="en-US" sz="2400" dirty="0"/>
            <a:t>Created decision checklist</a:t>
          </a:r>
        </a:p>
      </dgm:t>
    </dgm:pt>
    <dgm:pt modelId="{A59F0FF1-41D8-405D-9F43-B5C468B902DB}" type="parTrans" cxnId="{F63F3B25-5DA7-4546-BC9B-C9D107923E1F}">
      <dgm:prSet/>
      <dgm:spPr/>
      <dgm:t>
        <a:bodyPr/>
        <a:lstStyle/>
        <a:p>
          <a:endParaRPr lang="en-US"/>
        </a:p>
      </dgm:t>
    </dgm:pt>
    <dgm:pt modelId="{3F5AC246-C9AC-43FF-B955-4901194BDBA8}" type="sibTrans" cxnId="{F63F3B25-5DA7-4546-BC9B-C9D107923E1F}">
      <dgm:prSet/>
      <dgm:spPr/>
      <dgm:t>
        <a:bodyPr/>
        <a:lstStyle/>
        <a:p>
          <a:endParaRPr lang="en-US"/>
        </a:p>
      </dgm:t>
    </dgm:pt>
    <dgm:pt modelId="{C6F1AE4E-6C04-41F7-8469-24362B79BCC4}">
      <dgm:prSet phldrT="[Text]" custT="1"/>
      <dgm:spPr/>
      <dgm:t>
        <a:bodyPr/>
        <a:lstStyle/>
        <a:p>
          <a:r>
            <a:rPr lang="en-US" sz="2400" dirty="0"/>
            <a:t>Challenges: medical legal issues with form</a:t>
          </a:r>
        </a:p>
      </dgm:t>
    </dgm:pt>
    <dgm:pt modelId="{85BAC380-70D4-4748-AA42-C479D23491E9}" type="parTrans" cxnId="{B42872F0-0ED2-46D9-BA5A-0D3BD7FF45DB}">
      <dgm:prSet/>
      <dgm:spPr/>
      <dgm:t>
        <a:bodyPr/>
        <a:lstStyle/>
        <a:p>
          <a:endParaRPr lang="en-US"/>
        </a:p>
      </dgm:t>
    </dgm:pt>
    <dgm:pt modelId="{E53AEB49-6091-4263-8BFB-9910E15F366B}" type="sibTrans" cxnId="{B42872F0-0ED2-46D9-BA5A-0D3BD7FF45DB}">
      <dgm:prSet/>
      <dgm:spPr/>
      <dgm:t>
        <a:bodyPr/>
        <a:lstStyle/>
        <a:p>
          <a:endParaRPr lang="en-US"/>
        </a:p>
      </dgm:t>
    </dgm:pt>
    <dgm:pt modelId="{75E6CE0C-800C-4CC4-BA1E-D6DBB545457C}">
      <dgm:prSet phldrT="[Text]" custT="1"/>
      <dgm:spPr/>
      <dgm:t>
        <a:bodyPr/>
        <a:lstStyle/>
        <a:p>
          <a:r>
            <a:rPr lang="en-US" sz="2400" b="1" dirty="0"/>
            <a:t>Huddles/</a:t>
          </a:r>
        </a:p>
        <a:p>
          <a:r>
            <a:rPr lang="en-US" sz="2400" b="1" dirty="0"/>
            <a:t>Debriefs</a:t>
          </a:r>
        </a:p>
      </dgm:t>
    </dgm:pt>
    <dgm:pt modelId="{92D8B083-0C40-41C3-BBAC-D2112BA53232}" type="parTrans" cxnId="{BCC03E83-B812-4416-A1B0-8F5A6C46650D}">
      <dgm:prSet/>
      <dgm:spPr/>
      <dgm:t>
        <a:bodyPr/>
        <a:lstStyle/>
        <a:p>
          <a:endParaRPr lang="en-US"/>
        </a:p>
      </dgm:t>
    </dgm:pt>
    <dgm:pt modelId="{7B0FC6F4-5345-4591-BE29-66E1497E2E97}" type="sibTrans" cxnId="{BCC03E83-B812-4416-A1B0-8F5A6C46650D}">
      <dgm:prSet/>
      <dgm:spPr/>
      <dgm:t>
        <a:bodyPr/>
        <a:lstStyle/>
        <a:p>
          <a:endParaRPr lang="en-US"/>
        </a:p>
      </dgm:t>
    </dgm:pt>
    <dgm:pt modelId="{0549FFAA-1A5F-472D-BA62-6BA539A6791F}">
      <dgm:prSet phldrT="[Text]" custT="1"/>
      <dgm:spPr/>
      <dgm:t>
        <a:bodyPr/>
        <a:lstStyle/>
        <a:p>
          <a:r>
            <a:rPr lang="en-US" sz="2400" dirty="0"/>
            <a:t>Huddle workflow process</a:t>
          </a:r>
        </a:p>
      </dgm:t>
    </dgm:pt>
    <dgm:pt modelId="{E584DD61-FB72-45A5-87FB-68819AD3A209}" type="parTrans" cxnId="{40534BEF-D531-4A2E-841A-24A2E5209B4D}">
      <dgm:prSet/>
      <dgm:spPr/>
      <dgm:t>
        <a:bodyPr/>
        <a:lstStyle/>
        <a:p>
          <a:endParaRPr lang="en-US"/>
        </a:p>
      </dgm:t>
    </dgm:pt>
    <dgm:pt modelId="{25CCD796-8B19-44F3-A6B3-8AF6B132E6CF}" type="sibTrans" cxnId="{40534BEF-D531-4A2E-841A-24A2E5209B4D}">
      <dgm:prSet/>
      <dgm:spPr/>
      <dgm:t>
        <a:bodyPr/>
        <a:lstStyle/>
        <a:p>
          <a:endParaRPr lang="en-US"/>
        </a:p>
      </dgm:t>
    </dgm:pt>
    <dgm:pt modelId="{50F943C4-7FB5-4A2E-8B54-82B1E146CB38}">
      <dgm:prSet phldrT="[Text]" custT="1"/>
      <dgm:spPr/>
      <dgm:t>
        <a:bodyPr/>
        <a:lstStyle/>
        <a:p>
          <a:r>
            <a:rPr lang="en-US" sz="2400" dirty="0"/>
            <a:t>Indication for Cesarean Section in Delivery Summary</a:t>
          </a:r>
        </a:p>
      </dgm:t>
    </dgm:pt>
    <dgm:pt modelId="{2968004D-AF5E-4B72-B486-2358FC5AD8AD}" type="parTrans" cxnId="{1D68472F-D83D-46DC-A5E3-D85068D7407C}">
      <dgm:prSet/>
      <dgm:spPr/>
      <dgm:t>
        <a:bodyPr/>
        <a:lstStyle/>
        <a:p>
          <a:endParaRPr lang="en-US"/>
        </a:p>
      </dgm:t>
    </dgm:pt>
    <dgm:pt modelId="{6751A30E-C0CA-41EC-A8BC-439666263C56}" type="sibTrans" cxnId="{1D68472F-D83D-46DC-A5E3-D85068D7407C}">
      <dgm:prSet/>
      <dgm:spPr/>
      <dgm:t>
        <a:bodyPr/>
        <a:lstStyle/>
        <a:p>
          <a:endParaRPr lang="en-US"/>
        </a:p>
      </dgm:t>
    </dgm:pt>
    <dgm:pt modelId="{42AC7B42-FBCE-48BB-B95E-788BA657A830}">
      <dgm:prSet phldrT="[Text]" custT="1"/>
      <dgm:spPr/>
      <dgm:t>
        <a:bodyPr/>
        <a:lstStyle/>
        <a:p>
          <a:r>
            <a:rPr lang="en-US" sz="2400" b="1" dirty="0"/>
            <a:t>Shared Decision Making</a:t>
          </a:r>
        </a:p>
      </dgm:t>
    </dgm:pt>
    <dgm:pt modelId="{F6A3C075-8E5C-4D46-8F25-BBE4F3F836FC}" type="parTrans" cxnId="{20607160-0DD1-40E9-9E15-04267A0B6516}">
      <dgm:prSet/>
      <dgm:spPr/>
      <dgm:t>
        <a:bodyPr/>
        <a:lstStyle/>
        <a:p>
          <a:endParaRPr lang="en-US"/>
        </a:p>
      </dgm:t>
    </dgm:pt>
    <dgm:pt modelId="{68E3DD28-9979-4BAE-B9CA-E8D08429A54E}" type="sibTrans" cxnId="{20607160-0DD1-40E9-9E15-04267A0B6516}">
      <dgm:prSet/>
      <dgm:spPr/>
      <dgm:t>
        <a:bodyPr/>
        <a:lstStyle/>
        <a:p>
          <a:endParaRPr lang="en-US"/>
        </a:p>
      </dgm:t>
    </dgm:pt>
    <dgm:pt modelId="{4BF84EF0-DF93-445D-96E4-27BA9DCA0360}">
      <dgm:prSet phldrT="[Text]" custT="1"/>
      <dgm:spPr/>
      <dgm:t>
        <a:bodyPr/>
        <a:lstStyle/>
        <a:p>
          <a:r>
            <a:rPr lang="en-US" sz="2400" dirty="0"/>
            <a:t>Created dot phrase to document indication and discussion with patient</a:t>
          </a:r>
        </a:p>
      </dgm:t>
    </dgm:pt>
    <dgm:pt modelId="{E69CDAD8-3DA0-4EB0-B78D-2918024DBC3C}" type="parTrans" cxnId="{230CCF23-094E-4BA6-A9FE-833C451FFF18}">
      <dgm:prSet/>
      <dgm:spPr/>
      <dgm:t>
        <a:bodyPr/>
        <a:lstStyle/>
        <a:p>
          <a:endParaRPr lang="en-US"/>
        </a:p>
      </dgm:t>
    </dgm:pt>
    <dgm:pt modelId="{20F0C364-389A-4C43-98F4-14CAA7FD6F56}" type="sibTrans" cxnId="{230CCF23-094E-4BA6-A9FE-833C451FFF18}">
      <dgm:prSet/>
      <dgm:spPr/>
      <dgm:t>
        <a:bodyPr/>
        <a:lstStyle/>
        <a:p>
          <a:endParaRPr lang="en-US"/>
        </a:p>
      </dgm:t>
    </dgm:pt>
    <dgm:pt modelId="{40A05858-8F49-459D-929B-41234F8EED80}" type="pres">
      <dgm:prSet presAssocID="{3C10FF23-1C06-4F99-A754-EDC96229C322}" presName="Name0" presStyleCnt="0">
        <dgm:presLayoutVars>
          <dgm:dir/>
          <dgm:animLvl val="lvl"/>
          <dgm:resizeHandles val="exact"/>
        </dgm:presLayoutVars>
      </dgm:prSet>
      <dgm:spPr/>
      <dgm:t>
        <a:bodyPr/>
        <a:lstStyle/>
        <a:p>
          <a:endParaRPr lang="en-US"/>
        </a:p>
      </dgm:t>
    </dgm:pt>
    <dgm:pt modelId="{8E2C5BB9-CEE2-4E30-AACA-513A23D3E1A8}" type="pres">
      <dgm:prSet presAssocID="{38D93A55-B9CF-4717-B870-1AF92F4293E9}" presName="composite" presStyleCnt="0"/>
      <dgm:spPr/>
    </dgm:pt>
    <dgm:pt modelId="{C221A81E-FB55-4AFA-85B4-74992FEEE34B}" type="pres">
      <dgm:prSet presAssocID="{38D93A55-B9CF-4717-B870-1AF92F4293E9}" presName="parTx" presStyleLbl="alignNode1" presStyleIdx="0" presStyleCnt="3" custLinFactY="-2031" custLinFactNeighborX="-378" custLinFactNeighborY="-100000">
        <dgm:presLayoutVars>
          <dgm:chMax val="0"/>
          <dgm:chPref val="0"/>
          <dgm:bulletEnabled val="1"/>
        </dgm:presLayoutVars>
      </dgm:prSet>
      <dgm:spPr/>
      <dgm:t>
        <a:bodyPr/>
        <a:lstStyle/>
        <a:p>
          <a:endParaRPr lang="en-US"/>
        </a:p>
      </dgm:t>
    </dgm:pt>
    <dgm:pt modelId="{04B59418-456F-45DB-9891-19681F314A58}" type="pres">
      <dgm:prSet presAssocID="{38D93A55-B9CF-4717-B870-1AF92F4293E9}" presName="desTx" presStyleLbl="alignAccFollowNode1" presStyleIdx="0" presStyleCnt="3" custLinFactNeighborX="653" custLinFactNeighborY="-6590">
        <dgm:presLayoutVars>
          <dgm:bulletEnabled val="1"/>
        </dgm:presLayoutVars>
      </dgm:prSet>
      <dgm:spPr/>
      <dgm:t>
        <a:bodyPr/>
        <a:lstStyle/>
        <a:p>
          <a:endParaRPr lang="en-US"/>
        </a:p>
      </dgm:t>
    </dgm:pt>
    <dgm:pt modelId="{6091C033-6202-4AAA-85A5-622B4A1AE57B}" type="pres">
      <dgm:prSet presAssocID="{58866481-FC6A-4527-8DA4-AEA76CA1ECD1}" presName="space" presStyleCnt="0"/>
      <dgm:spPr/>
    </dgm:pt>
    <dgm:pt modelId="{FCCE1422-F6DE-47BD-B447-2962EBCF4907}" type="pres">
      <dgm:prSet presAssocID="{75E6CE0C-800C-4CC4-BA1E-D6DBB545457C}" presName="composite" presStyleCnt="0"/>
      <dgm:spPr/>
    </dgm:pt>
    <dgm:pt modelId="{8895D3AF-5230-443C-9F76-D8AD15B9E106}" type="pres">
      <dgm:prSet presAssocID="{75E6CE0C-800C-4CC4-BA1E-D6DBB545457C}" presName="parTx" presStyleLbl="alignNode1" presStyleIdx="1" presStyleCnt="3" custLinFactY="-2031" custLinFactNeighborX="2129" custLinFactNeighborY="-100000">
        <dgm:presLayoutVars>
          <dgm:chMax val="0"/>
          <dgm:chPref val="0"/>
          <dgm:bulletEnabled val="1"/>
        </dgm:presLayoutVars>
      </dgm:prSet>
      <dgm:spPr/>
      <dgm:t>
        <a:bodyPr/>
        <a:lstStyle/>
        <a:p>
          <a:endParaRPr lang="en-US"/>
        </a:p>
      </dgm:t>
    </dgm:pt>
    <dgm:pt modelId="{EE91DF33-AE46-48CE-A2A3-E1CD80A0ADC1}" type="pres">
      <dgm:prSet presAssocID="{75E6CE0C-800C-4CC4-BA1E-D6DBB545457C}" presName="desTx" presStyleLbl="alignAccFollowNode1" presStyleIdx="1" presStyleCnt="3" custLinFactNeighborX="2129" custLinFactNeighborY="-5323">
        <dgm:presLayoutVars>
          <dgm:bulletEnabled val="1"/>
        </dgm:presLayoutVars>
      </dgm:prSet>
      <dgm:spPr/>
      <dgm:t>
        <a:bodyPr/>
        <a:lstStyle/>
        <a:p>
          <a:endParaRPr lang="en-US"/>
        </a:p>
      </dgm:t>
    </dgm:pt>
    <dgm:pt modelId="{E59A6FF5-D4ED-436E-98D5-BF5A97458CFB}" type="pres">
      <dgm:prSet presAssocID="{7B0FC6F4-5345-4591-BE29-66E1497E2E97}" presName="space" presStyleCnt="0"/>
      <dgm:spPr/>
    </dgm:pt>
    <dgm:pt modelId="{9D4645A2-3A9C-4EC4-BBE2-431F87B0C4CE}" type="pres">
      <dgm:prSet presAssocID="{42AC7B42-FBCE-48BB-B95E-788BA657A830}" presName="composite" presStyleCnt="0"/>
      <dgm:spPr/>
    </dgm:pt>
    <dgm:pt modelId="{B9396B41-9749-457D-B60A-8F1E0F16053B}" type="pres">
      <dgm:prSet presAssocID="{42AC7B42-FBCE-48BB-B95E-788BA657A830}" presName="parTx" presStyleLbl="alignNode1" presStyleIdx="2" presStyleCnt="3" custLinFactY="-2031" custLinFactNeighborX="-1511" custLinFactNeighborY="-100000">
        <dgm:presLayoutVars>
          <dgm:chMax val="0"/>
          <dgm:chPref val="0"/>
          <dgm:bulletEnabled val="1"/>
        </dgm:presLayoutVars>
      </dgm:prSet>
      <dgm:spPr/>
      <dgm:t>
        <a:bodyPr/>
        <a:lstStyle/>
        <a:p>
          <a:endParaRPr lang="en-US"/>
        </a:p>
      </dgm:t>
    </dgm:pt>
    <dgm:pt modelId="{EAB4774D-7352-45FE-A1DB-6CD09C2D9E14}" type="pres">
      <dgm:prSet presAssocID="{42AC7B42-FBCE-48BB-B95E-788BA657A830}" presName="desTx" presStyleLbl="alignAccFollowNode1" presStyleIdx="2" presStyleCnt="3" custLinFactNeighborX="-2644" custLinFactNeighborY="-5280">
        <dgm:presLayoutVars>
          <dgm:bulletEnabled val="1"/>
        </dgm:presLayoutVars>
      </dgm:prSet>
      <dgm:spPr/>
      <dgm:t>
        <a:bodyPr/>
        <a:lstStyle/>
        <a:p>
          <a:endParaRPr lang="en-US"/>
        </a:p>
      </dgm:t>
    </dgm:pt>
  </dgm:ptLst>
  <dgm:cxnLst>
    <dgm:cxn modelId="{BCC03E83-B812-4416-A1B0-8F5A6C46650D}" srcId="{3C10FF23-1C06-4F99-A754-EDC96229C322}" destId="{75E6CE0C-800C-4CC4-BA1E-D6DBB545457C}" srcOrd="1" destOrd="0" parTransId="{92D8B083-0C40-41C3-BBAC-D2112BA53232}" sibTransId="{7B0FC6F4-5345-4591-BE29-66E1497E2E97}"/>
    <dgm:cxn modelId="{1D68472F-D83D-46DC-A5E3-D85068D7407C}" srcId="{75E6CE0C-800C-4CC4-BA1E-D6DBB545457C}" destId="{50F943C4-7FB5-4A2E-8B54-82B1E146CB38}" srcOrd="1" destOrd="0" parTransId="{2968004D-AF5E-4B72-B486-2358FC5AD8AD}" sibTransId="{6751A30E-C0CA-41EC-A8BC-439666263C56}"/>
    <dgm:cxn modelId="{4DD3AD7B-336A-44A8-8F15-7FCCA4BF91A3}" type="presOf" srcId="{4BF84EF0-DF93-445D-96E4-27BA9DCA0360}" destId="{EAB4774D-7352-45FE-A1DB-6CD09C2D9E14}" srcOrd="0" destOrd="0" presId="urn:microsoft.com/office/officeart/2005/8/layout/hList1"/>
    <dgm:cxn modelId="{F63F3B25-5DA7-4546-BC9B-C9D107923E1F}" srcId="{38D93A55-B9CF-4717-B870-1AF92F4293E9}" destId="{AA9AD998-A0A6-4CAA-B234-CCD9931F2ED7}" srcOrd="0" destOrd="0" parTransId="{A59F0FF1-41D8-405D-9F43-B5C468B902DB}" sibTransId="{3F5AC246-C9AC-43FF-B955-4901194BDBA8}"/>
    <dgm:cxn modelId="{3AD97BF0-7ED0-491C-9907-0B54197F1F83}" type="presOf" srcId="{3C10FF23-1C06-4F99-A754-EDC96229C322}" destId="{40A05858-8F49-459D-929B-41234F8EED80}" srcOrd="0" destOrd="0" presId="urn:microsoft.com/office/officeart/2005/8/layout/hList1"/>
    <dgm:cxn modelId="{62B36AA4-1071-43C3-BDE1-A85ACC124195}" srcId="{3C10FF23-1C06-4F99-A754-EDC96229C322}" destId="{38D93A55-B9CF-4717-B870-1AF92F4293E9}" srcOrd="0" destOrd="0" parTransId="{CAA19090-4AC3-4E03-827D-4040EB1CB10D}" sibTransId="{58866481-FC6A-4527-8DA4-AEA76CA1ECD1}"/>
    <dgm:cxn modelId="{9DD4CB0A-04DC-44B2-8554-11054977B7DA}" type="presOf" srcId="{C6F1AE4E-6C04-41F7-8469-24362B79BCC4}" destId="{04B59418-456F-45DB-9891-19681F314A58}" srcOrd="0" destOrd="1" presId="urn:microsoft.com/office/officeart/2005/8/layout/hList1"/>
    <dgm:cxn modelId="{BBF6E4D1-B401-426A-B9E4-09AB12A17DD7}" type="presOf" srcId="{0549FFAA-1A5F-472D-BA62-6BA539A6791F}" destId="{EE91DF33-AE46-48CE-A2A3-E1CD80A0ADC1}" srcOrd="0" destOrd="0" presId="urn:microsoft.com/office/officeart/2005/8/layout/hList1"/>
    <dgm:cxn modelId="{6F1FE958-8314-47E9-93C8-4CF29A077073}" type="presOf" srcId="{75E6CE0C-800C-4CC4-BA1E-D6DBB545457C}" destId="{8895D3AF-5230-443C-9F76-D8AD15B9E106}" srcOrd="0" destOrd="0" presId="urn:microsoft.com/office/officeart/2005/8/layout/hList1"/>
    <dgm:cxn modelId="{2C255F9B-54F5-4A1F-AFBD-6F81275A440A}" type="presOf" srcId="{AA9AD998-A0A6-4CAA-B234-CCD9931F2ED7}" destId="{04B59418-456F-45DB-9891-19681F314A58}" srcOrd="0" destOrd="0" presId="urn:microsoft.com/office/officeart/2005/8/layout/hList1"/>
    <dgm:cxn modelId="{B42872F0-0ED2-46D9-BA5A-0D3BD7FF45DB}" srcId="{38D93A55-B9CF-4717-B870-1AF92F4293E9}" destId="{C6F1AE4E-6C04-41F7-8469-24362B79BCC4}" srcOrd="1" destOrd="0" parTransId="{85BAC380-70D4-4748-AA42-C479D23491E9}" sibTransId="{E53AEB49-6091-4263-8BFB-9910E15F366B}"/>
    <dgm:cxn modelId="{5C12998C-F763-4F67-8E65-C298710C9DAD}" type="presOf" srcId="{50F943C4-7FB5-4A2E-8B54-82B1E146CB38}" destId="{EE91DF33-AE46-48CE-A2A3-E1CD80A0ADC1}" srcOrd="0" destOrd="1" presId="urn:microsoft.com/office/officeart/2005/8/layout/hList1"/>
    <dgm:cxn modelId="{230CCF23-094E-4BA6-A9FE-833C451FFF18}" srcId="{42AC7B42-FBCE-48BB-B95E-788BA657A830}" destId="{4BF84EF0-DF93-445D-96E4-27BA9DCA0360}" srcOrd="0" destOrd="0" parTransId="{E69CDAD8-3DA0-4EB0-B78D-2918024DBC3C}" sibTransId="{20F0C364-389A-4C43-98F4-14CAA7FD6F56}"/>
    <dgm:cxn modelId="{840E5558-1EF0-405B-8C2A-3C82BEE9F703}" type="presOf" srcId="{38D93A55-B9CF-4717-B870-1AF92F4293E9}" destId="{C221A81E-FB55-4AFA-85B4-74992FEEE34B}" srcOrd="0" destOrd="0" presId="urn:microsoft.com/office/officeart/2005/8/layout/hList1"/>
    <dgm:cxn modelId="{40534BEF-D531-4A2E-841A-24A2E5209B4D}" srcId="{75E6CE0C-800C-4CC4-BA1E-D6DBB545457C}" destId="{0549FFAA-1A5F-472D-BA62-6BA539A6791F}" srcOrd="0" destOrd="0" parTransId="{E584DD61-FB72-45A5-87FB-68819AD3A209}" sibTransId="{25CCD796-8B19-44F3-A6B3-8AF6B132E6CF}"/>
    <dgm:cxn modelId="{D94D30E7-537F-4678-8A03-C0FF9E4AB8E0}" type="presOf" srcId="{42AC7B42-FBCE-48BB-B95E-788BA657A830}" destId="{B9396B41-9749-457D-B60A-8F1E0F16053B}" srcOrd="0" destOrd="0" presId="urn:microsoft.com/office/officeart/2005/8/layout/hList1"/>
    <dgm:cxn modelId="{20607160-0DD1-40E9-9E15-04267A0B6516}" srcId="{3C10FF23-1C06-4F99-A754-EDC96229C322}" destId="{42AC7B42-FBCE-48BB-B95E-788BA657A830}" srcOrd="2" destOrd="0" parTransId="{F6A3C075-8E5C-4D46-8F25-BBE4F3F836FC}" sibTransId="{68E3DD28-9979-4BAE-B9CA-E8D08429A54E}"/>
    <dgm:cxn modelId="{D95264CA-0125-47B5-89A3-330B80F28A77}" type="presParOf" srcId="{40A05858-8F49-459D-929B-41234F8EED80}" destId="{8E2C5BB9-CEE2-4E30-AACA-513A23D3E1A8}" srcOrd="0" destOrd="0" presId="urn:microsoft.com/office/officeart/2005/8/layout/hList1"/>
    <dgm:cxn modelId="{DAA6E361-D7DE-496D-BEAA-9B3E8B83B496}" type="presParOf" srcId="{8E2C5BB9-CEE2-4E30-AACA-513A23D3E1A8}" destId="{C221A81E-FB55-4AFA-85B4-74992FEEE34B}" srcOrd="0" destOrd="0" presId="urn:microsoft.com/office/officeart/2005/8/layout/hList1"/>
    <dgm:cxn modelId="{8A6C954B-6D8E-4A86-8595-F55D643754CC}" type="presParOf" srcId="{8E2C5BB9-CEE2-4E30-AACA-513A23D3E1A8}" destId="{04B59418-456F-45DB-9891-19681F314A58}" srcOrd="1" destOrd="0" presId="urn:microsoft.com/office/officeart/2005/8/layout/hList1"/>
    <dgm:cxn modelId="{B3547FDF-81BA-458A-AC39-7B87AF7C5AFC}" type="presParOf" srcId="{40A05858-8F49-459D-929B-41234F8EED80}" destId="{6091C033-6202-4AAA-85A5-622B4A1AE57B}" srcOrd="1" destOrd="0" presId="urn:microsoft.com/office/officeart/2005/8/layout/hList1"/>
    <dgm:cxn modelId="{2B7AD05F-E74A-4780-9584-B1AA949A1C46}" type="presParOf" srcId="{40A05858-8F49-459D-929B-41234F8EED80}" destId="{FCCE1422-F6DE-47BD-B447-2962EBCF4907}" srcOrd="2" destOrd="0" presId="urn:microsoft.com/office/officeart/2005/8/layout/hList1"/>
    <dgm:cxn modelId="{89AD3F2F-19CF-43EB-BE81-EB2B4560C2B4}" type="presParOf" srcId="{FCCE1422-F6DE-47BD-B447-2962EBCF4907}" destId="{8895D3AF-5230-443C-9F76-D8AD15B9E106}" srcOrd="0" destOrd="0" presId="urn:microsoft.com/office/officeart/2005/8/layout/hList1"/>
    <dgm:cxn modelId="{B4E6A1AC-373D-4D37-BAAA-97079A9C01F7}" type="presParOf" srcId="{FCCE1422-F6DE-47BD-B447-2962EBCF4907}" destId="{EE91DF33-AE46-48CE-A2A3-E1CD80A0ADC1}" srcOrd="1" destOrd="0" presId="urn:microsoft.com/office/officeart/2005/8/layout/hList1"/>
    <dgm:cxn modelId="{E622734D-E995-4083-B513-002EA5C58D9E}" type="presParOf" srcId="{40A05858-8F49-459D-929B-41234F8EED80}" destId="{E59A6FF5-D4ED-436E-98D5-BF5A97458CFB}" srcOrd="3" destOrd="0" presId="urn:microsoft.com/office/officeart/2005/8/layout/hList1"/>
    <dgm:cxn modelId="{A7116CB6-F713-4AD3-92D8-A41FA376847C}" type="presParOf" srcId="{40A05858-8F49-459D-929B-41234F8EED80}" destId="{9D4645A2-3A9C-4EC4-BBE2-431F87B0C4CE}" srcOrd="4" destOrd="0" presId="urn:microsoft.com/office/officeart/2005/8/layout/hList1"/>
    <dgm:cxn modelId="{CF5FC5D7-CC7F-4F57-9FF0-E5AF90488EDF}" type="presParOf" srcId="{9D4645A2-3A9C-4EC4-BBE2-431F87B0C4CE}" destId="{B9396B41-9749-457D-B60A-8F1E0F16053B}" srcOrd="0" destOrd="0" presId="urn:microsoft.com/office/officeart/2005/8/layout/hList1"/>
    <dgm:cxn modelId="{1DA57D7D-9A10-4953-BF1F-069EE9ADC6E5}" type="presParOf" srcId="{9D4645A2-3A9C-4EC4-BBE2-431F87B0C4CE}" destId="{EAB4774D-7352-45FE-A1DB-6CD09C2D9E1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10FF23-1C06-4F99-A754-EDC96229C32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8D93A55-B9CF-4717-B870-1AF92F4293E9}">
      <dgm:prSet phldrT="[Text]" custT="1"/>
      <dgm:spPr/>
      <dgm:t>
        <a:bodyPr/>
        <a:lstStyle/>
        <a:p>
          <a:r>
            <a:rPr lang="en-US" sz="2400" b="1" dirty="0"/>
            <a:t>MD and Nurse Buy-in</a:t>
          </a:r>
        </a:p>
      </dgm:t>
    </dgm:pt>
    <dgm:pt modelId="{CAA19090-4AC3-4E03-827D-4040EB1CB10D}" type="parTrans" cxnId="{62B36AA4-1071-43C3-BDE1-A85ACC124195}">
      <dgm:prSet/>
      <dgm:spPr/>
      <dgm:t>
        <a:bodyPr/>
        <a:lstStyle/>
        <a:p>
          <a:endParaRPr lang="en-US"/>
        </a:p>
      </dgm:t>
    </dgm:pt>
    <dgm:pt modelId="{58866481-FC6A-4527-8DA4-AEA76CA1ECD1}" type="sibTrans" cxnId="{62B36AA4-1071-43C3-BDE1-A85ACC124195}">
      <dgm:prSet/>
      <dgm:spPr/>
      <dgm:t>
        <a:bodyPr/>
        <a:lstStyle/>
        <a:p>
          <a:endParaRPr lang="en-US"/>
        </a:p>
      </dgm:t>
    </dgm:pt>
    <dgm:pt modelId="{AA9AD998-A0A6-4CAA-B234-CCD9931F2ED7}">
      <dgm:prSet phldrT="[Text]" custT="1"/>
      <dgm:spPr/>
      <dgm:t>
        <a:bodyPr/>
        <a:lstStyle/>
        <a:p>
          <a:r>
            <a:rPr lang="en-US" sz="2400" dirty="0"/>
            <a:t>Grand Rounds</a:t>
          </a:r>
        </a:p>
      </dgm:t>
    </dgm:pt>
    <dgm:pt modelId="{A59F0FF1-41D8-405D-9F43-B5C468B902DB}" type="parTrans" cxnId="{F63F3B25-5DA7-4546-BC9B-C9D107923E1F}">
      <dgm:prSet/>
      <dgm:spPr/>
      <dgm:t>
        <a:bodyPr/>
        <a:lstStyle/>
        <a:p>
          <a:endParaRPr lang="en-US"/>
        </a:p>
      </dgm:t>
    </dgm:pt>
    <dgm:pt modelId="{3F5AC246-C9AC-43FF-B955-4901194BDBA8}" type="sibTrans" cxnId="{F63F3B25-5DA7-4546-BC9B-C9D107923E1F}">
      <dgm:prSet/>
      <dgm:spPr/>
      <dgm:t>
        <a:bodyPr/>
        <a:lstStyle/>
        <a:p>
          <a:endParaRPr lang="en-US"/>
        </a:p>
      </dgm:t>
    </dgm:pt>
    <dgm:pt modelId="{C6F1AE4E-6C04-41F7-8469-24362B79BCC4}">
      <dgm:prSet phldrT="[Text]" custT="1"/>
      <dgm:spPr/>
      <dgm:t>
        <a:bodyPr/>
        <a:lstStyle/>
        <a:p>
          <a:r>
            <a:rPr lang="en-US" sz="2400" dirty="0"/>
            <a:t>Education on Pushing Techniques</a:t>
          </a:r>
        </a:p>
      </dgm:t>
    </dgm:pt>
    <dgm:pt modelId="{85BAC380-70D4-4748-AA42-C479D23491E9}" type="parTrans" cxnId="{B42872F0-0ED2-46D9-BA5A-0D3BD7FF45DB}">
      <dgm:prSet/>
      <dgm:spPr/>
      <dgm:t>
        <a:bodyPr/>
        <a:lstStyle/>
        <a:p>
          <a:endParaRPr lang="en-US"/>
        </a:p>
      </dgm:t>
    </dgm:pt>
    <dgm:pt modelId="{E53AEB49-6091-4263-8BFB-9910E15F366B}" type="sibTrans" cxnId="{B42872F0-0ED2-46D9-BA5A-0D3BD7FF45DB}">
      <dgm:prSet/>
      <dgm:spPr/>
      <dgm:t>
        <a:bodyPr/>
        <a:lstStyle/>
        <a:p>
          <a:endParaRPr lang="en-US"/>
        </a:p>
      </dgm:t>
    </dgm:pt>
    <dgm:pt modelId="{75E6CE0C-800C-4CC4-BA1E-D6DBB545457C}">
      <dgm:prSet phldrT="[Text]" custT="1"/>
      <dgm:spPr/>
      <dgm:t>
        <a:bodyPr/>
        <a:lstStyle/>
        <a:p>
          <a:r>
            <a:rPr lang="en-US" sz="2400" b="1" dirty="0"/>
            <a:t>Patient Education</a:t>
          </a:r>
        </a:p>
      </dgm:t>
    </dgm:pt>
    <dgm:pt modelId="{92D8B083-0C40-41C3-BBAC-D2112BA53232}" type="parTrans" cxnId="{BCC03E83-B812-4416-A1B0-8F5A6C46650D}">
      <dgm:prSet/>
      <dgm:spPr/>
      <dgm:t>
        <a:bodyPr/>
        <a:lstStyle/>
        <a:p>
          <a:endParaRPr lang="en-US"/>
        </a:p>
      </dgm:t>
    </dgm:pt>
    <dgm:pt modelId="{7B0FC6F4-5345-4591-BE29-66E1497E2E97}" type="sibTrans" cxnId="{BCC03E83-B812-4416-A1B0-8F5A6C46650D}">
      <dgm:prSet/>
      <dgm:spPr/>
      <dgm:t>
        <a:bodyPr/>
        <a:lstStyle/>
        <a:p>
          <a:endParaRPr lang="en-US"/>
        </a:p>
      </dgm:t>
    </dgm:pt>
    <dgm:pt modelId="{0549FFAA-1A5F-472D-BA62-6BA539A6791F}">
      <dgm:prSet phldrT="[Text]" custT="1"/>
      <dgm:spPr/>
      <dgm:t>
        <a:bodyPr/>
        <a:lstStyle/>
        <a:p>
          <a:r>
            <a:rPr lang="en-US" sz="2400" dirty="0"/>
            <a:t>NM System Induction Brochure</a:t>
          </a:r>
        </a:p>
      </dgm:t>
    </dgm:pt>
    <dgm:pt modelId="{E584DD61-FB72-45A5-87FB-68819AD3A209}" type="parTrans" cxnId="{40534BEF-D531-4A2E-841A-24A2E5209B4D}">
      <dgm:prSet/>
      <dgm:spPr/>
      <dgm:t>
        <a:bodyPr/>
        <a:lstStyle/>
        <a:p>
          <a:endParaRPr lang="en-US"/>
        </a:p>
      </dgm:t>
    </dgm:pt>
    <dgm:pt modelId="{25CCD796-8B19-44F3-A6B3-8AF6B132E6CF}" type="sibTrans" cxnId="{40534BEF-D531-4A2E-841A-24A2E5209B4D}">
      <dgm:prSet/>
      <dgm:spPr/>
      <dgm:t>
        <a:bodyPr/>
        <a:lstStyle/>
        <a:p>
          <a:endParaRPr lang="en-US"/>
        </a:p>
      </dgm:t>
    </dgm:pt>
    <dgm:pt modelId="{42AC7B42-FBCE-48BB-B95E-788BA657A830}">
      <dgm:prSet phldrT="[Text]" custT="1"/>
      <dgm:spPr/>
      <dgm:t>
        <a:bodyPr/>
        <a:lstStyle/>
        <a:p>
          <a:r>
            <a:rPr lang="en-US" sz="2400" b="1" dirty="0"/>
            <a:t>Share Data</a:t>
          </a:r>
        </a:p>
      </dgm:t>
    </dgm:pt>
    <dgm:pt modelId="{F6A3C075-8E5C-4D46-8F25-BBE4F3F836FC}" type="parTrans" cxnId="{20607160-0DD1-40E9-9E15-04267A0B6516}">
      <dgm:prSet/>
      <dgm:spPr/>
      <dgm:t>
        <a:bodyPr/>
        <a:lstStyle/>
        <a:p>
          <a:endParaRPr lang="en-US"/>
        </a:p>
      </dgm:t>
    </dgm:pt>
    <dgm:pt modelId="{68E3DD28-9979-4BAE-B9CA-E8D08429A54E}" type="sibTrans" cxnId="{20607160-0DD1-40E9-9E15-04267A0B6516}">
      <dgm:prSet/>
      <dgm:spPr/>
      <dgm:t>
        <a:bodyPr/>
        <a:lstStyle/>
        <a:p>
          <a:endParaRPr lang="en-US"/>
        </a:p>
      </dgm:t>
    </dgm:pt>
    <dgm:pt modelId="{4BF84EF0-DF93-445D-96E4-27BA9DCA0360}">
      <dgm:prSet phldrT="[Text]" custT="1"/>
      <dgm:spPr/>
      <dgm:t>
        <a:bodyPr/>
        <a:lstStyle/>
        <a:p>
          <a:r>
            <a:rPr lang="en-US" sz="2400" dirty="0"/>
            <a:t>Quarterly Practice Reports  (blinded practice data/ unblinded physician data)</a:t>
          </a:r>
        </a:p>
      </dgm:t>
    </dgm:pt>
    <dgm:pt modelId="{E69CDAD8-3DA0-4EB0-B78D-2918024DBC3C}" type="parTrans" cxnId="{230CCF23-094E-4BA6-A9FE-833C451FFF18}">
      <dgm:prSet/>
      <dgm:spPr/>
      <dgm:t>
        <a:bodyPr/>
        <a:lstStyle/>
        <a:p>
          <a:endParaRPr lang="en-US"/>
        </a:p>
      </dgm:t>
    </dgm:pt>
    <dgm:pt modelId="{20F0C364-389A-4C43-98F4-14CAA7FD6F56}" type="sibTrans" cxnId="{230CCF23-094E-4BA6-A9FE-833C451FFF18}">
      <dgm:prSet/>
      <dgm:spPr/>
      <dgm:t>
        <a:bodyPr/>
        <a:lstStyle/>
        <a:p>
          <a:endParaRPr lang="en-US"/>
        </a:p>
      </dgm:t>
    </dgm:pt>
    <dgm:pt modelId="{40A05858-8F49-459D-929B-41234F8EED80}" type="pres">
      <dgm:prSet presAssocID="{3C10FF23-1C06-4F99-A754-EDC96229C322}" presName="Name0" presStyleCnt="0">
        <dgm:presLayoutVars>
          <dgm:dir/>
          <dgm:animLvl val="lvl"/>
          <dgm:resizeHandles val="exact"/>
        </dgm:presLayoutVars>
      </dgm:prSet>
      <dgm:spPr/>
      <dgm:t>
        <a:bodyPr/>
        <a:lstStyle/>
        <a:p>
          <a:endParaRPr lang="en-US"/>
        </a:p>
      </dgm:t>
    </dgm:pt>
    <dgm:pt modelId="{8E2C5BB9-CEE2-4E30-AACA-513A23D3E1A8}" type="pres">
      <dgm:prSet presAssocID="{38D93A55-B9CF-4717-B870-1AF92F4293E9}" presName="composite" presStyleCnt="0"/>
      <dgm:spPr/>
    </dgm:pt>
    <dgm:pt modelId="{C221A81E-FB55-4AFA-85B4-74992FEEE34B}" type="pres">
      <dgm:prSet presAssocID="{38D93A55-B9CF-4717-B870-1AF92F4293E9}" presName="parTx" presStyleLbl="alignNode1" presStyleIdx="0" presStyleCnt="3" custLinFactY="-2031" custLinFactNeighborX="-378" custLinFactNeighborY="-100000">
        <dgm:presLayoutVars>
          <dgm:chMax val="0"/>
          <dgm:chPref val="0"/>
          <dgm:bulletEnabled val="1"/>
        </dgm:presLayoutVars>
      </dgm:prSet>
      <dgm:spPr/>
      <dgm:t>
        <a:bodyPr/>
        <a:lstStyle/>
        <a:p>
          <a:endParaRPr lang="en-US"/>
        </a:p>
      </dgm:t>
    </dgm:pt>
    <dgm:pt modelId="{04B59418-456F-45DB-9891-19681F314A58}" type="pres">
      <dgm:prSet presAssocID="{38D93A55-B9CF-4717-B870-1AF92F4293E9}" presName="desTx" presStyleLbl="alignAccFollowNode1" presStyleIdx="0" presStyleCnt="3" custLinFactNeighborX="653" custLinFactNeighborY="-6590">
        <dgm:presLayoutVars>
          <dgm:bulletEnabled val="1"/>
        </dgm:presLayoutVars>
      </dgm:prSet>
      <dgm:spPr/>
      <dgm:t>
        <a:bodyPr/>
        <a:lstStyle/>
        <a:p>
          <a:endParaRPr lang="en-US"/>
        </a:p>
      </dgm:t>
    </dgm:pt>
    <dgm:pt modelId="{6091C033-6202-4AAA-85A5-622B4A1AE57B}" type="pres">
      <dgm:prSet presAssocID="{58866481-FC6A-4527-8DA4-AEA76CA1ECD1}" presName="space" presStyleCnt="0"/>
      <dgm:spPr/>
    </dgm:pt>
    <dgm:pt modelId="{FCCE1422-F6DE-47BD-B447-2962EBCF4907}" type="pres">
      <dgm:prSet presAssocID="{75E6CE0C-800C-4CC4-BA1E-D6DBB545457C}" presName="composite" presStyleCnt="0"/>
      <dgm:spPr/>
    </dgm:pt>
    <dgm:pt modelId="{8895D3AF-5230-443C-9F76-D8AD15B9E106}" type="pres">
      <dgm:prSet presAssocID="{75E6CE0C-800C-4CC4-BA1E-D6DBB545457C}" presName="parTx" presStyleLbl="alignNode1" presStyleIdx="1" presStyleCnt="3" custLinFactY="-2031" custLinFactNeighborX="2129" custLinFactNeighborY="-100000">
        <dgm:presLayoutVars>
          <dgm:chMax val="0"/>
          <dgm:chPref val="0"/>
          <dgm:bulletEnabled val="1"/>
        </dgm:presLayoutVars>
      </dgm:prSet>
      <dgm:spPr/>
      <dgm:t>
        <a:bodyPr/>
        <a:lstStyle/>
        <a:p>
          <a:endParaRPr lang="en-US"/>
        </a:p>
      </dgm:t>
    </dgm:pt>
    <dgm:pt modelId="{EE91DF33-AE46-48CE-A2A3-E1CD80A0ADC1}" type="pres">
      <dgm:prSet presAssocID="{75E6CE0C-800C-4CC4-BA1E-D6DBB545457C}" presName="desTx" presStyleLbl="alignAccFollowNode1" presStyleIdx="1" presStyleCnt="3" custLinFactNeighborX="2129" custLinFactNeighborY="-5323">
        <dgm:presLayoutVars>
          <dgm:bulletEnabled val="1"/>
        </dgm:presLayoutVars>
      </dgm:prSet>
      <dgm:spPr/>
      <dgm:t>
        <a:bodyPr/>
        <a:lstStyle/>
        <a:p>
          <a:endParaRPr lang="en-US"/>
        </a:p>
      </dgm:t>
    </dgm:pt>
    <dgm:pt modelId="{E59A6FF5-D4ED-436E-98D5-BF5A97458CFB}" type="pres">
      <dgm:prSet presAssocID="{7B0FC6F4-5345-4591-BE29-66E1497E2E97}" presName="space" presStyleCnt="0"/>
      <dgm:spPr/>
    </dgm:pt>
    <dgm:pt modelId="{9D4645A2-3A9C-4EC4-BBE2-431F87B0C4CE}" type="pres">
      <dgm:prSet presAssocID="{42AC7B42-FBCE-48BB-B95E-788BA657A830}" presName="composite" presStyleCnt="0"/>
      <dgm:spPr/>
    </dgm:pt>
    <dgm:pt modelId="{B9396B41-9749-457D-B60A-8F1E0F16053B}" type="pres">
      <dgm:prSet presAssocID="{42AC7B42-FBCE-48BB-B95E-788BA657A830}" presName="parTx" presStyleLbl="alignNode1" presStyleIdx="2" presStyleCnt="3" custLinFactY="-2031" custLinFactNeighborX="-1511" custLinFactNeighborY="-100000">
        <dgm:presLayoutVars>
          <dgm:chMax val="0"/>
          <dgm:chPref val="0"/>
          <dgm:bulletEnabled val="1"/>
        </dgm:presLayoutVars>
      </dgm:prSet>
      <dgm:spPr/>
      <dgm:t>
        <a:bodyPr/>
        <a:lstStyle/>
        <a:p>
          <a:endParaRPr lang="en-US"/>
        </a:p>
      </dgm:t>
    </dgm:pt>
    <dgm:pt modelId="{EAB4774D-7352-45FE-A1DB-6CD09C2D9E14}" type="pres">
      <dgm:prSet presAssocID="{42AC7B42-FBCE-48BB-B95E-788BA657A830}" presName="desTx" presStyleLbl="alignAccFollowNode1" presStyleIdx="2" presStyleCnt="3" custLinFactNeighborX="-2644" custLinFactNeighborY="-5280">
        <dgm:presLayoutVars>
          <dgm:bulletEnabled val="1"/>
        </dgm:presLayoutVars>
      </dgm:prSet>
      <dgm:spPr/>
      <dgm:t>
        <a:bodyPr/>
        <a:lstStyle/>
        <a:p>
          <a:endParaRPr lang="en-US"/>
        </a:p>
      </dgm:t>
    </dgm:pt>
  </dgm:ptLst>
  <dgm:cxnLst>
    <dgm:cxn modelId="{BCC03E83-B812-4416-A1B0-8F5A6C46650D}" srcId="{3C10FF23-1C06-4F99-A754-EDC96229C322}" destId="{75E6CE0C-800C-4CC4-BA1E-D6DBB545457C}" srcOrd="1" destOrd="0" parTransId="{92D8B083-0C40-41C3-BBAC-D2112BA53232}" sibTransId="{7B0FC6F4-5345-4591-BE29-66E1497E2E97}"/>
    <dgm:cxn modelId="{4DD3AD7B-336A-44A8-8F15-7FCCA4BF91A3}" type="presOf" srcId="{4BF84EF0-DF93-445D-96E4-27BA9DCA0360}" destId="{EAB4774D-7352-45FE-A1DB-6CD09C2D9E14}" srcOrd="0" destOrd="0" presId="urn:microsoft.com/office/officeart/2005/8/layout/hList1"/>
    <dgm:cxn modelId="{F63F3B25-5DA7-4546-BC9B-C9D107923E1F}" srcId="{38D93A55-B9CF-4717-B870-1AF92F4293E9}" destId="{AA9AD998-A0A6-4CAA-B234-CCD9931F2ED7}" srcOrd="0" destOrd="0" parTransId="{A59F0FF1-41D8-405D-9F43-B5C468B902DB}" sibTransId="{3F5AC246-C9AC-43FF-B955-4901194BDBA8}"/>
    <dgm:cxn modelId="{3AD97BF0-7ED0-491C-9907-0B54197F1F83}" type="presOf" srcId="{3C10FF23-1C06-4F99-A754-EDC96229C322}" destId="{40A05858-8F49-459D-929B-41234F8EED80}" srcOrd="0" destOrd="0" presId="urn:microsoft.com/office/officeart/2005/8/layout/hList1"/>
    <dgm:cxn modelId="{62B36AA4-1071-43C3-BDE1-A85ACC124195}" srcId="{3C10FF23-1C06-4F99-A754-EDC96229C322}" destId="{38D93A55-B9CF-4717-B870-1AF92F4293E9}" srcOrd="0" destOrd="0" parTransId="{CAA19090-4AC3-4E03-827D-4040EB1CB10D}" sibTransId="{58866481-FC6A-4527-8DA4-AEA76CA1ECD1}"/>
    <dgm:cxn modelId="{9DD4CB0A-04DC-44B2-8554-11054977B7DA}" type="presOf" srcId="{C6F1AE4E-6C04-41F7-8469-24362B79BCC4}" destId="{04B59418-456F-45DB-9891-19681F314A58}" srcOrd="0" destOrd="1" presId="urn:microsoft.com/office/officeart/2005/8/layout/hList1"/>
    <dgm:cxn modelId="{BBF6E4D1-B401-426A-B9E4-09AB12A17DD7}" type="presOf" srcId="{0549FFAA-1A5F-472D-BA62-6BA539A6791F}" destId="{EE91DF33-AE46-48CE-A2A3-E1CD80A0ADC1}" srcOrd="0" destOrd="0" presId="urn:microsoft.com/office/officeart/2005/8/layout/hList1"/>
    <dgm:cxn modelId="{6F1FE958-8314-47E9-93C8-4CF29A077073}" type="presOf" srcId="{75E6CE0C-800C-4CC4-BA1E-D6DBB545457C}" destId="{8895D3AF-5230-443C-9F76-D8AD15B9E106}" srcOrd="0" destOrd="0" presId="urn:microsoft.com/office/officeart/2005/8/layout/hList1"/>
    <dgm:cxn modelId="{2C255F9B-54F5-4A1F-AFBD-6F81275A440A}" type="presOf" srcId="{AA9AD998-A0A6-4CAA-B234-CCD9931F2ED7}" destId="{04B59418-456F-45DB-9891-19681F314A58}" srcOrd="0" destOrd="0" presId="urn:microsoft.com/office/officeart/2005/8/layout/hList1"/>
    <dgm:cxn modelId="{B42872F0-0ED2-46D9-BA5A-0D3BD7FF45DB}" srcId="{38D93A55-B9CF-4717-B870-1AF92F4293E9}" destId="{C6F1AE4E-6C04-41F7-8469-24362B79BCC4}" srcOrd="1" destOrd="0" parTransId="{85BAC380-70D4-4748-AA42-C479D23491E9}" sibTransId="{E53AEB49-6091-4263-8BFB-9910E15F366B}"/>
    <dgm:cxn modelId="{230CCF23-094E-4BA6-A9FE-833C451FFF18}" srcId="{42AC7B42-FBCE-48BB-B95E-788BA657A830}" destId="{4BF84EF0-DF93-445D-96E4-27BA9DCA0360}" srcOrd="0" destOrd="0" parTransId="{E69CDAD8-3DA0-4EB0-B78D-2918024DBC3C}" sibTransId="{20F0C364-389A-4C43-98F4-14CAA7FD6F56}"/>
    <dgm:cxn modelId="{840E5558-1EF0-405B-8C2A-3C82BEE9F703}" type="presOf" srcId="{38D93A55-B9CF-4717-B870-1AF92F4293E9}" destId="{C221A81E-FB55-4AFA-85B4-74992FEEE34B}" srcOrd="0" destOrd="0" presId="urn:microsoft.com/office/officeart/2005/8/layout/hList1"/>
    <dgm:cxn modelId="{40534BEF-D531-4A2E-841A-24A2E5209B4D}" srcId="{75E6CE0C-800C-4CC4-BA1E-D6DBB545457C}" destId="{0549FFAA-1A5F-472D-BA62-6BA539A6791F}" srcOrd="0" destOrd="0" parTransId="{E584DD61-FB72-45A5-87FB-68819AD3A209}" sibTransId="{25CCD796-8B19-44F3-A6B3-8AF6B132E6CF}"/>
    <dgm:cxn modelId="{D94D30E7-537F-4678-8A03-C0FF9E4AB8E0}" type="presOf" srcId="{42AC7B42-FBCE-48BB-B95E-788BA657A830}" destId="{B9396B41-9749-457D-B60A-8F1E0F16053B}" srcOrd="0" destOrd="0" presId="urn:microsoft.com/office/officeart/2005/8/layout/hList1"/>
    <dgm:cxn modelId="{20607160-0DD1-40E9-9E15-04267A0B6516}" srcId="{3C10FF23-1C06-4F99-A754-EDC96229C322}" destId="{42AC7B42-FBCE-48BB-B95E-788BA657A830}" srcOrd="2" destOrd="0" parTransId="{F6A3C075-8E5C-4D46-8F25-BBE4F3F836FC}" sibTransId="{68E3DD28-9979-4BAE-B9CA-E8D08429A54E}"/>
    <dgm:cxn modelId="{D95264CA-0125-47B5-89A3-330B80F28A77}" type="presParOf" srcId="{40A05858-8F49-459D-929B-41234F8EED80}" destId="{8E2C5BB9-CEE2-4E30-AACA-513A23D3E1A8}" srcOrd="0" destOrd="0" presId="urn:microsoft.com/office/officeart/2005/8/layout/hList1"/>
    <dgm:cxn modelId="{DAA6E361-D7DE-496D-BEAA-9B3E8B83B496}" type="presParOf" srcId="{8E2C5BB9-CEE2-4E30-AACA-513A23D3E1A8}" destId="{C221A81E-FB55-4AFA-85B4-74992FEEE34B}" srcOrd="0" destOrd="0" presId="urn:microsoft.com/office/officeart/2005/8/layout/hList1"/>
    <dgm:cxn modelId="{8A6C954B-6D8E-4A86-8595-F55D643754CC}" type="presParOf" srcId="{8E2C5BB9-CEE2-4E30-AACA-513A23D3E1A8}" destId="{04B59418-456F-45DB-9891-19681F314A58}" srcOrd="1" destOrd="0" presId="urn:microsoft.com/office/officeart/2005/8/layout/hList1"/>
    <dgm:cxn modelId="{B3547FDF-81BA-458A-AC39-7B87AF7C5AFC}" type="presParOf" srcId="{40A05858-8F49-459D-929B-41234F8EED80}" destId="{6091C033-6202-4AAA-85A5-622B4A1AE57B}" srcOrd="1" destOrd="0" presId="urn:microsoft.com/office/officeart/2005/8/layout/hList1"/>
    <dgm:cxn modelId="{2B7AD05F-E74A-4780-9584-B1AA949A1C46}" type="presParOf" srcId="{40A05858-8F49-459D-929B-41234F8EED80}" destId="{FCCE1422-F6DE-47BD-B447-2962EBCF4907}" srcOrd="2" destOrd="0" presId="urn:microsoft.com/office/officeart/2005/8/layout/hList1"/>
    <dgm:cxn modelId="{89AD3F2F-19CF-43EB-BE81-EB2B4560C2B4}" type="presParOf" srcId="{FCCE1422-F6DE-47BD-B447-2962EBCF4907}" destId="{8895D3AF-5230-443C-9F76-D8AD15B9E106}" srcOrd="0" destOrd="0" presId="urn:microsoft.com/office/officeart/2005/8/layout/hList1"/>
    <dgm:cxn modelId="{B4E6A1AC-373D-4D37-BAAA-97079A9C01F7}" type="presParOf" srcId="{FCCE1422-F6DE-47BD-B447-2962EBCF4907}" destId="{EE91DF33-AE46-48CE-A2A3-E1CD80A0ADC1}" srcOrd="1" destOrd="0" presId="urn:microsoft.com/office/officeart/2005/8/layout/hList1"/>
    <dgm:cxn modelId="{E622734D-E995-4083-B513-002EA5C58D9E}" type="presParOf" srcId="{40A05858-8F49-459D-929B-41234F8EED80}" destId="{E59A6FF5-D4ED-436E-98D5-BF5A97458CFB}" srcOrd="3" destOrd="0" presId="urn:microsoft.com/office/officeart/2005/8/layout/hList1"/>
    <dgm:cxn modelId="{A7116CB6-F713-4AD3-92D8-A41FA376847C}" type="presParOf" srcId="{40A05858-8F49-459D-929B-41234F8EED80}" destId="{9D4645A2-3A9C-4EC4-BBE2-431F87B0C4CE}" srcOrd="4" destOrd="0" presId="urn:microsoft.com/office/officeart/2005/8/layout/hList1"/>
    <dgm:cxn modelId="{CF5FC5D7-CC7F-4F57-9FF0-E5AF90488EDF}" type="presParOf" srcId="{9D4645A2-3A9C-4EC4-BBE2-431F87B0C4CE}" destId="{B9396B41-9749-457D-B60A-8F1E0F16053B}" srcOrd="0" destOrd="0" presId="urn:microsoft.com/office/officeart/2005/8/layout/hList1"/>
    <dgm:cxn modelId="{1DA57D7D-9A10-4953-BF1F-069EE9ADC6E5}" type="presParOf" srcId="{9D4645A2-3A9C-4EC4-BBE2-431F87B0C4CE}" destId="{EAB4774D-7352-45FE-A1DB-6CD09C2D9E1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F85713-5B19-49FD-BB42-4744E5A655E4}"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D3E827F6-C4BE-4472-8C5B-ED40317D2FBC}">
      <dgm:prSet phldrT="[Text]" custT="1"/>
      <dgm:spPr>
        <a:solidFill>
          <a:srgbClr val="1C498B"/>
        </a:solidFill>
      </dgm:spPr>
      <dgm:t>
        <a:bodyPr/>
        <a:lstStyle/>
        <a:p>
          <a:pPr rtl="0">
            <a:spcAft>
              <a:spcPts val="600"/>
            </a:spcAft>
          </a:pPr>
          <a:r>
            <a:rPr lang="en-US" sz="4800"/>
            <a:t>PVB Finish Line Goals:</a:t>
          </a:r>
          <a:r>
            <a:rPr lang="en-US" sz="4800">
              <a:latin typeface="Calibri" panose="020F0502020204030204"/>
            </a:rPr>
            <a:t> </a:t>
          </a:r>
          <a:endParaRPr lang="en-US" sz="4800"/>
        </a:p>
        <a:p>
          <a:pPr>
            <a:spcAft>
              <a:spcPts val="600"/>
            </a:spcAft>
          </a:pPr>
          <a:r>
            <a:rPr lang="en-US" sz="3600"/>
            <a:t>QI Excellence Award</a:t>
          </a:r>
        </a:p>
      </dgm:t>
    </dgm:pt>
    <dgm:pt modelId="{38EBA0CD-F712-46B9-B185-042DA184D99B}" type="parTrans" cxnId="{7BF13868-92CF-4E47-A13F-98EE80D6B7D9}">
      <dgm:prSet/>
      <dgm:spPr/>
      <dgm:t>
        <a:bodyPr/>
        <a:lstStyle/>
        <a:p>
          <a:endParaRPr lang="en-US"/>
        </a:p>
      </dgm:t>
    </dgm:pt>
    <dgm:pt modelId="{4CA0C7C1-87F7-4D64-B03D-0464566A29C4}" type="sibTrans" cxnId="{7BF13868-92CF-4E47-A13F-98EE80D6B7D9}">
      <dgm:prSet/>
      <dgm:spPr/>
      <dgm:t>
        <a:bodyPr/>
        <a:lstStyle/>
        <a:p>
          <a:endParaRPr lang="en-US"/>
        </a:p>
      </dgm:t>
    </dgm:pt>
    <dgm:pt modelId="{0062D2D8-2EA7-4318-B2A8-4C4672C2529C}">
      <dgm:prSet phldrT="[Text]"/>
      <dgm:spPr/>
      <dgm:t>
        <a:bodyPr/>
        <a:lstStyle/>
        <a:p>
          <a:r>
            <a:rPr lang="en-US" b="1" u="sng"/>
            <a:t>6</a:t>
          </a:r>
          <a:r>
            <a:rPr lang="en-US"/>
            <a:t> Key Structure Measures in Place</a:t>
          </a:r>
        </a:p>
      </dgm:t>
    </dgm:pt>
    <dgm:pt modelId="{F0E2E2D6-1707-45F8-88A7-05944178C390}" type="parTrans" cxnId="{A7A882D3-712C-41BF-ACAC-1DD9B7DD8682}">
      <dgm:prSet/>
      <dgm:spPr/>
      <dgm:t>
        <a:bodyPr/>
        <a:lstStyle/>
        <a:p>
          <a:endParaRPr lang="en-US"/>
        </a:p>
      </dgm:t>
    </dgm:pt>
    <dgm:pt modelId="{EEA87371-9291-4768-981D-F5AD491295C7}" type="sibTrans" cxnId="{A7A882D3-712C-41BF-ACAC-1DD9B7DD8682}">
      <dgm:prSet/>
      <dgm:spPr/>
      <dgm:t>
        <a:bodyPr/>
        <a:lstStyle/>
        <a:p>
          <a:endParaRPr lang="en-US"/>
        </a:p>
      </dgm:t>
    </dgm:pt>
    <dgm:pt modelId="{68F427A4-CDA0-4D36-97D0-05EBDAE1D36F}">
      <dgm:prSet phldrT="[Text]"/>
      <dgm:spPr/>
      <dgm:t>
        <a:bodyPr/>
        <a:lstStyle/>
        <a:p>
          <a:pPr rtl="0"/>
          <a:r>
            <a:rPr lang="en-US"/>
            <a:t>NTSV C-Section Rate </a:t>
          </a:r>
          <a:r>
            <a:rPr lang="en-US" b="0" u="none"/>
            <a:t>≤</a:t>
          </a:r>
          <a:r>
            <a:rPr lang="en-US" b="1" u="sng"/>
            <a:t>23.6%</a:t>
          </a:r>
        </a:p>
      </dgm:t>
    </dgm:pt>
    <dgm:pt modelId="{F69659BD-856C-4791-B64B-E228A50E9CC3}" type="parTrans" cxnId="{22758760-EC2E-41A2-8C5D-F0B999A30125}">
      <dgm:prSet/>
      <dgm:spPr/>
      <dgm:t>
        <a:bodyPr/>
        <a:lstStyle/>
        <a:p>
          <a:endParaRPr lang="en-US"/>
        </a:p>
      </dgm:t>
    </dgm:pt>
    <dgm:pt modelId="{19B491E1-C02F-4FE4-9EB9-11DCBB23EE21}" type="sibTrans" cxnId="{22758760-EC2E-41A2-8C5D-F0B999A30125}">
      <dgm:prSet/>
      <dgm:spPr/>
      <dgm:t>
        <a:bodyPr/>
        <a:lstStyle/>
        <a:p>
          <a:endParaRPr lang="en-US"/>
        </a:p>
      </dgm:t>
    </dgm:pt>
    <dgm:pt modelId="{136BCD5D-FD57-4BE3-B3F9-23F3C98CD588}">
      <dgm:prSet phldrT="[Text]"/>
      <dgm:spPr/>
      <dgm:t>
        <a:bodyPr/>
        <a:lstStyle/>
        <a:p>
          <a:r>
            <a:rPr lang="en-US" b="1" u="sng"/>
            <a:t>80% </a:t>
          </a:r>
          <a:r>
            <a:rPr lang="en-US"/>
            <a:t>of Providers and Nurses educated on ACOG/SMFM Guidelines</a:t>
          </a:r>
          <a:endParaRPr lang="en-US" b="1" u="sng"/>
        </a:p>
      </dgm:t>
    </dgm:pt>
    <dgm:pt modelId="{3EFC0FA5-6C23-4664-977A-3A45B26187FA}" type="parTrans" cxnId="{243836A5-D2AA-4304-87E4-5BFC85298C53}">
      <dgm:prSet/>
      <dgm:spPr/>
      <dgm:t>
        <a:bodyPr/>
        <a:lstStyle/>
        <a:p>
          <a:endParaRPr lang="en-US"/>
        </a:p>
      </dgm:t>
    </dgm:pt>
    <dgm:pt modelId="{9A4C1403-E484-4C13-9D67-5BDF6C1D1FB8}" type="sibTrans" cxnId="{243836A5-D2AA-4304-87E4-5BFC85298C53}">
      <dgm:prSet/>
      <dgm:spPr/>
      <dgm:t>
        <a:bodyPr/>
        <a:lstStyle/>
        <a:p>
          <a:endParaRPr lang="en-US"/>
        </a:p>
      </dgm:t>
    </dgm:pt>
    <dgm:pt modelId="{78C79DF1-4455-4362-A02A-609B9A47C71E}">
      <dgm:prSet phldrT="[Text]"/>
      <dgm:spPr/>
      <dgm:t>
        <a:bodyPr/>
        <a:lstStyle/>
        <a:p>
          <a:pPr rtl="0"/>
          <a:r>
            <a:rPr lang="en-US" b="1" u="sng">
              <a:ea typeface="+mn-lt"/>
              <a:cs typeface="+mn-lt"/>
            </a:rPr>
            <a:t>80% </a:t>
          </a:r>
          <a:r>
            <a:rPr lang="en-US">
              <a:ea typeface="+mn-lt"/>
              <a:cs typeface="+mn-lt"/>
            </a:rPr>
            <a:t>of all NTSV C-Sections Meeting ACOG/SMFM Guidelines</a:t>
          </a:r>
          <a:r>
            <a:rPr lang="en-US">
              <a:latin typeface="Calibri" panose="020F0502020204030204"/>
              <a:ea typeface="+mn-lt"/>
              <a:cs typeface="+mn-lt"/>
            </a:rPr>
            <a:t> </a:t>
          </a:r>
          <a:endParaRPr lang="en-US" b="1" u="sng"/>
        </a:p>
      </dgm:t>
    </dgm:pt>
    <dgm:pt modelId="{8A523ED1-02B5-4E8E-AFED-B6C6FD7BF55D}" type="parTrans" cxnId="{8E621B33-DEC5-41A5-B888-D690878106EE}">
      <dgm:prSet/>
      <dgm:spPr/>
      <dgm:t>
        <a:bodyPr/>
        <a:lstStyle/>
        <a:p>
          <a:endParaRPr lang="en-US"/>
        </a:p>
      </dgm:t>
    </dgm:pt>
    <dgm:pt modelId="{CB5263F3-976E-4A1C-B48F-53519011D912}" type="sibTrans" cxnId="{8E621B33-DEC5-41A5-B888-D690878106EE}">
      <dgm:prSet/>
      <dgm:spPr/>
      <dgm:t>
        <a:bodyPr/>
        <a:lstStyle/>
        <a:p>
          <a:endParaRPr lang="en-US"/>
        </a:p>
      </dgm:t>
    </dgm:pt>
    <dgm:pt modelId="{CBF2718F-59A7-4A5B-81CC-1D63147AB168}" type="pres">
      <dgm:prSet presAssocID="{22F85713-5B19-49FD-BB42-4744E5A655E4}" presName="composite" presStyleCnt="0">
        <dgm:presLayoutVars>
          <dgm:chMax val="1"/>
          <dgm:dir/>
          <dgm:resizeHandles val="exact"/>
        </dgm:presLayoutVars>
      </dgm:prSet>
      <dgm:spPr/>
      <dgm:t>
        <a:bodyPr/>
        <a:lstStyle/>
        <a:p>
          <a:endParaRPr lang="en-US"/>
        </a:p>
      </dgm:t>
    </dgm:pt>
    <dgm:pt modelId="{1DF6E47F-41B6-4B49-9AB9-C4F53C51F631}" type="pres">
      <dgm:prSet presAssocID="{D3E827F6-C4BE-4472-8C5B-ED40317D2FBC}" presName="roof" presStyleLbl="dkBgShp" presStyleIdx="0" presStyleCnt="2"/>
      <dgm:spPr/>
      <dgm:t>
        <a:bodyPr/>
        <a:lstStyle/>
        <a:p>
          <a:endParaRPr lang="en-US"/>
        </a:p>
      </dgm:t>
    </dgm:pt>
    <dgm:pt modelId="{0113768C-FDEB-4E2E-B660-34D5D6549B44}" type="pres">
      <dgm:prSet presAssocID="{D3E827F6-C4BE-4472-8C5B-ED40317D2FBC}" presName="pillars" presStyleCnt="0"/>
      <dgm:spPr/>
    </dgm:pt>
    <dgm:pt modelId="{A5146FFA-5D72-4150-A4B0-92581BC433E9}" type="pres">
      <dgm:prSet presAssocID="{D3E827F6-C4BE-4472-8C5B-ED40317D2FBC}" presName="pillar1" presStyleLbl="node1" presStyleIdx="0" presStyleCnt="4">
        <dgm:presLayoutVars>
          <dgm:bulletEnabled val="1"/>
        </dgm:presLayoutVars>
      </dgm:prSet>
      <dgm:spPr/>
      <dgm:t>
        <a:bodyPr/>
        <a:lstStyle/>
        <a:p>
          <a:endParaRPr lang="en-US"/>
        </a:p>
      </dgm:t>
    </dgm:pt>
    <dgm:pt modelId="{30CB18CA-6184-4B31-8689-5ED885DAC293}" type="pres">
      <dgm:prSet presAssocID="{136BCD5D-FD57-4BE3-B3F9-23F3C98CD588}" presName="pillarX" presStyleLbl="node1" presStyleIdx="1" presStyleCnt="4">
        <dgm:presLayoutVars>
          <dgm:bulletEnabled val="1"/>
        </dgm:presLayoutVars>
      </dgm:prSet>
      <dgm:spPr/>
      <dgm:t>
        <a:bodyPr/>
        <a:lstStyle/>
        <a:p>
          <a:endParaRPr lang="en-US"/>
        </a:p>
      </dgm:t>
    </dgm:pt>
    <dgm:pt modelId="{A13BCFBA-5639-4275-9D30-DA41E66B4D95}" type="pres">
      <dgm:prSet presAssocID="{78C79DF1-4455-4362-A02A-609B9A47C71E}" presName="pillarX" presStyleLbl="node1" presStyleIdx="2" presStyleCnt="4">
        <dgm:presLayoutVars>
          <dgm:bulletEnabled val="1"/>
        </dgm:presLayoutVars>
      </dgm:prSet>
      <dgm:spPr/>
      <dgm:t>
        <a:bodyPr/>
        <a:lstStyle/>
        <a:p>
          <a:endParaRPr lang="en-US"/>
        </a:p>
      </dgm:t>
    </dgm:pt>
    <dgm:pt modelId="{33422456-B9A2-481F-A97B-DD1DEB2E620E}" type="pres">
      <dgm:prSet presAssocID="{68F427A4-CDA0-4D36-97D0-05EBDAE1D36F}" presName="pillarX" presStyleLbl="node1" presStyleIdx="3" presStyleCnt="4">
        <dgm:presLayoutVars>
          <dgm:bulletEnabled val="1"/>
        </dgm:presLayoutVars>
      </dgm:prSet>
      <dgm:spPr/>
      <dgm:t>
        <a:bodyPr/>
        <a:lstStyle/>
        <a:p>
          <a:endParaRPr lang="en-US"/>
        </a:p>
      </dgm:t>
    </dgm:pt>
    <dgm:pt modelId="{D0C257B7-398B-4816-9754-9EB0FA58D548}" type="pres">
      <dgm:prSet presAssocID="{D3E827F6-C4BE-4472-8C5B-ED40317D2FBC}" presName="base" presStyleLbl="dkBgShp" presStyleIdx="1" presStyleCnt="2"/>
      <dgm:spPr>
        <a:solidFill>
          <a:srgbClr val="1C498B"/>
        </a:solidFill>
      </dgm:spPr>
    </dgm:pt>
  </dgm:ptLst>
  <dgm:cxnLst>
    <dgm:cxn modelId="{75BD47DE-6A72-4CC1-AFC5-50B6E01B5D40}" type="presOf" srcId="{136BCD5D-FD57-4BE3-B3F9-23F3C98CD588}" destId="{30CB18CA-6184-4B31-8689-5ED885DAC293}" srcOrd="0" destOrd="0" presId="urn:microsoft.com/office/officeart/2005/8/layout/hList3"/>
    <dgm:cxn modelId="{22758760-EC2E-41A2-8C5D-F0B999A30125}" srcId="{D3E827F6-C4BE-4472-8C5B-ED40317D2FBC}" destId="{68F427A4-CDA0-4D36-97D0-05EBDAE1D36F}" srcOrd="3" destOrd="0" parTransId="{F69659BD-856C-4791-B64B-E228A50E9CC3}" sibTransId="{19B491E1-C02F-4FE4-9EB9-11DCBB23EE21}"/>
    <dgm:cxn modelId="{243836A5-D2AA-4304-87E4-5BFC85298C53}" srcId="{D3E827F6-C4BE-4472-8C5B-ED40317D2FBC}" destId="{136BCD5D-FD57-4BE3-B3F9-23F3C98CD588}" srcOrd="1" destOrd="0" parTransId="{3EFC0FA5-6C23-4664-977A-3A45B26187FA}" sibTransId="{9A4C1403-E484-4C13-9D67-5BDF6C1D1FB8}"/>
    <dgm:cxn modelId="{8E621B33-DEC5-41A5-B888-D690878106EE}" srcId="{D3E827F6-C4BE-4472-8C5B-ED40317D2FBC}" destId="{78C79DF1-4455-4362-A02A-609B9A47C71E}" srcOrd="2" destOrd="0" parTransId="{8A523ED1-02B5-4E8E-AFED-B6C6FD7BF55D}" sibTransId="{CB5263F3-976E-4A1C-B48F-53519011D912}"/>
    <dgm:cxn modelId="{7BF13868-92CF-4E47-A13F-98EE80D6B7D9}" srcId="{22F85713-5B19-49FD-BB42-4744E5A655E4}" destId="{D3E827F6-C4BE-4472-8C5B-ED40317D2FBC}" srcOrd="0" destOrd="0" parTransId="{38EBA0CD-F712-46B9-B185-042DA184D99B}" sibTransId="{4CA0C7C1-87F7-4D64-B03D-0464566A29C4}"/>
    <dgm:cxn modelId="{EC686F08-B9E2-4E98-B75D-02874A517DF9}" type="presOf" srcId="{0062D2D8-2EA7-4318-B2A8-4C4672C2529C}" destId="{A5146FFA-5D72-4150-A4B0-92581BC433E9}" srcOrd="0" destOrd="0" presId="urn:microsoft.com/office/officeart/2005/8/layout/hList3"/>
    <dgm:cxn modelId="{24381334-BE33-4FDB-9F10-7B1F82BBD4D6}" type="presOf" srcId="{D3E827F6-C4BE-4472-8C5B-ED40317D2FBC}" destId="{1DF6E47F-41B6-4B49-9AB9-C4F53C51F631}" srcOrd="0" destOrd="0" presId="urn:microsoft.com/office/officeart/2005/8/layout/hList3"/>
    <dgm:cxn modelId="{7841181D-6CD8-4D9E-9AA4-60AF69599C36}" type="presOf" srcId="{78C79DF1-4455-4362-A02A-609B9A47C71E}" destId="{A13BCFBA-5639-4275-9D30-DA41E66B4D95}" srcOrd="0" destOrd="0" presId="urn:microsoft.com/office/officeart/2005/8/layout/hList3"/>
    <dgm:cxn modelId="{237096E5-770D-4AC7-9FD1-A924FD36E444}" type="presOf" srcId="{22F85713-5B19-49FD-BB42-4744E5A655E4}" destId="{CBF2718F-59A7-4A5B-81CC-1D63147AB168}" srcOrd="0" destOrd="0" presId="urn:microsoft.com/office/officeart/2005/8/layout/hList3"/>
    <dgm:cxn modelId="{A7A882D3-712C-41BF-ACAC-1DD9B7DD8682}" srcId="{D3E827F6-C4BE-4472-8C5B-ED40317D2FBC}" destId="{0062D2D8-2EA7-4318-B2A8-4C4672C2529C}" srcOrd="0" destOrd="0" parTransId="{F0E2E2D6-1707-45F8-88A7-05944178C390}" sibTransId="{EEA87371-9291-4768-981D-F5AD491295C7}"/>
    <dgm:cxn modelId="{B6E8239D-9EDD-464C-AC62-83CD90D02AEE}" type="presOf" srcId="{68F427A4-CDA0-4D36-97D0-05EBDAE1D36F}" destId="{33422456-B9A2-481F-A97B-DD1DEB2E620E}" srcOrd="0" destOrd="0" presId="urn:microsoft.com/office/officeart/2005/8/layout/hList3"/>
    <dgm:cxn modelId="{FDCBCF5B-442A-4001-BFE0-76B99308F472}" type="presParOf" srcId="{CBF2718F-59A7-4A5B-81CC-1D63147AB168}" destId="{1DF6E47F-41B6-4B49-9AB9-C4F53C51F631}" srcOrd="0" destOrd="0" presId="urn:microsoft.com/office/officeart/2005/8/layout/hList3"/>
    <dgm:cxn modelId="{0D785A58-2382-472D-977D-04CFD6B7327E}" type="presParOf" srcId="{CBF2718F-59A7-4A5B-81CC-1D63147AB168}" destId="{0113768C-FDEB-4E2E-B660-34D5D6549B44}" srcOrd="1" destOrd="0" presId="urn:microsoft.com/office/officeart/2005/8/layout/hList3"/>
    <dgm:cxn modelId="{6E27FCB2-A9D0-4B66-B453-E24AD299707D}" type="presParOf" srcId="{0113768C-FDEB-4E2E-B660-34D5D6549B44}" destId="{A5146FFA-5D72-4150-A4B0-92581BC433E9}" srcOrd="0" destOrd="0" presId="urn:microsoft.com/office/officeart/2005/8/layout/hList3"/>
    <dgm:cxn modelId="{C244380D-9E84-479C-B9D7-607E79CC33E2}" type="presParOf" srcId="{0113768C-FDEB-4E2E-B660-34D5D6549B44}" destId="{30CB18CA-6184-4B31-8689-5ED885DAC293}" srcOrd="1" destOrd="0" presId="urn:microsoft.com/office/officeart/2005/8/layout/hList3"/>
    <dgm:cxn modelId="{40EC5CB9-20AC-4BCF-AC49-A4736FD52520}" type="presParOf" srcId="{0113768C-FDEB-4E2E-B660-34D5D6549B44}" destId="{A13BCFBA-5639-4275-9D30-DA41E66B4D95}" srcOrd="2" destOrd="0" presId="urn:microsoft.com/office/officeart/2005/8/layout/hList3"/>
    <dgm:cxn modelId="{140186BD-8E84-47F0-8211-EF6DC1E28E85}" type="presParOf" srcId="{0113768C-FDEB-4E2E-B660-34D5D6549B44}" destId="{33422456-B9A2-481F-A97B-DD1DEB2E620E}" srcOrd="3" destOrd="0" presId="urn:microsoft.com/office/officeart/2005/8/layout/hList3"/>
    <dgm:cxn modelId="{9916367B-C03F-4DC0-90C7-9EA1832D90E3}" type="presParOf" srcId="{CBF2718F-59A7-4A5B-81CC-1D63147AB168}" destId="{D0C257B7-398B-4816-9754-9EB0FA58D548}" srcOrd="2" destOrd="0" presId="urn:microsoft.com/office/officeart/2005/8/layout/hList3"/>
  </dgm:cxnLst>
  <dgm:bg>
    <a:solidFill>
      <a:srgbClr val="1C498B"/>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E47F-41B6-4B49-9AB9-C4F53C51F631}">
      <dsp:nvSpPr>
        <dsp:cNvPr id="0" name=""/>
        <dsp:cNvSpPr/>
      </dsp:nvSpPr>
      <dsp:spPr>
        <a:xfrm>
          <a:off x="0" y="0"/>
          <a:ext cx="7929796" cy="1341031"/>
        </a:xfrm>
        <a:prstGeom prst="rect">
          <a:avLst/>
        </a:prstGeom>
        <a:solidFill>
          <a:srgbClr val="1C498B"/>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ts val="600"/>
            </a:spcAft>
          </a:pPr>
          <a:r>
            <a:rPr lang="en-US" sz="4800" kern="1200"/>
            <a:t>PVB Finish Line Goals:</a:t>
          </a:r>
          <a:r>
            <a:rPr lang="en-US" sz="4800" kern="1200">
              <a:latin typeface="Calibri" panose="020F0502020204030204"/>
            </a:rPr>
            <a:t> </a:t>
          </a:r>
          <a:endParaRPr lang="en-US" sz="4800" kern="1200"/>
        </a:p>
        <a:p>
          <a:pPr lvl="0" algn="ctr" defTabSz="2133600">
            <a:lnSpc>
              <a:spcPct val="90000"/>
            </a:lnSpc>
            <a:spcBef>
              <a:spcPct val="0"/>
            </a:spcBef>
            <a:spcAft>
              <a:spcPts val="600"/>
            </a:spcAft>
          </a:pPr>
          <a:r>
            <a:rPr lang="en-US" sz="3600" kern="1200"/>
            <a:t>QI Excellence Award</a:t>
          </a:r>
        </a:p>
      </dsp:txBody>
      <dsp:txXfrm>
        <a:off x="0" y="0"/>
        <a:ext cx="7929796" cy="1341031"/>
      </dsp:txXfrm>
    </dsp:sp>
    <dsp:sp modelId="{A5146FFA-5D72-4150-A4B0-92581BC433E9}">
      <dsp:nvSpPr>
        <dsp:cNvPr id="0" name=""/>
        <dsp:cNvSpPr/>
      </dsp:nvSpPr>
      <dsp:spPr>
        <a:xfrm>
          <a:off x="0" y="1341031"/>
          <a:ext cx="1982449" cy="28161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u="sng" kern="1200"/>
            <a:t>6</a:t>
          </a:r>
          <a:r>
            <a:rPr lang="en-US" sz="2600" kern="1200"/>
            <a:t> Key Structure Measures in Place</a:t>
          </a:r>
        </a:p>
      </dsp:txBody>
      <dsp:txXfrm>
        <a:off x="0" y="1341031"/>
        <a:ext cx="1982449" cy="2816166"/>
      </dsp:txXfrm>
    </dsp:sp>
    <dsp:sp modelId="{30CB18CA-6184-4B31-8689-5ED885DAC293}">
      <dsp:nvSpPr>
        <dsp:cNvPr id="0" name=""/>
        <dsp:cNvSpPr/>
      </dsp:nvSpPr>
      <dsp:spPr>
        <a:xfrm>
          <a:off x="1982449" y="1341031"/>
          <a:ext cx="1982449" cy="28161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u="sng" kern="1200"/>
            <a:t>80% </a:t>
          </a:r>
          <a:r>
            <a:rPr lang="en-US" sz="2600" kern="1200"/>
            <a:t>of Providers and Nurses educated on ACOG/SMFM Guidelines</a:t>
          </a:r>
          <a:endParaRPr lang="en-US" sz="2600" b="1" u="sng" kern="1200"/>
        </a:p>
      </dsp:txBody>
      <dsp:txXfrm>
        <a:off x="1982449" y="1341031"/>
        <a:ext cx="1982449" cy="2816166"/>
      </dsp:txXfrm>
    </dsp:sp>
    <dsp:sp modelId="{A13BCFBA-5639-4275-9D30-DA41E66B4D95}">
      <dsp:nvSpPr>
        <dsp:cNvPr id="0" name=""/>
        <dsp:cNvSpPr/>
      </dsp:nvSpPr>
      <dsp:spPr>
        <a:xfrm>
          <a:off x="3964898" y="1341031"/>
          <a:ext cx="1982449" cy="28161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u="sng" kern="1200">
              <a:ea typeface="+mn-lt"/>
              <a:cs typeface="+mn-lt"/>
            </a:rPr>
            <a:t>80% </a:t>
          </a:r>
          <a:r>
            <a:rPr lang="en-US" sz="2600" kern="1200">
              <a:ea typeface="+mn-lt"/>
              <a:cs typeface="+mn-lt"/>
            </a:rPr>
            <a:t>of all NTSV C-Sections Meeting ACOG/SMFM Guidelines</a:t>
          </a:r>
          <a:r>
            <a:rPr lang="en-US" sz="2600" kern="1200">
              <a:latin typeface="Calibri" panose="020F0502020204030204"/>
              <a:ea typeface="+mn-lt"/>
              <a:cs typeface="+mn-lt"/>
            </a:rPr>
            <a:t> </a:t>
          </a:r>
          <a:endParaRPr lang="en-US" sz="2600" b="1" u="sng" kern="1200"/>
        </a:p>
      </dsp:txBody>
      <dsp:txXfrm>
        <a:off x="3964898" y="1341031"/>
        <a:ext cx="1982449" cy="2816166"/>
      </dsp:txXfrm>
    </dsp:sp>
    <dsp:sp modelId="{33422456-B9A2-481F-A97B-DD1DEB2E620E}">
      <dsp:nvSpPr>
        <dsp:cNvPr id="0" name=""/>
        <dsp:cNvSpPr/>
      </dsp:nvSpPr>
      <dsp:spPr>
        <a:xfrm>
          <a:off x="5947347" y="1341031"/>
          <a:ext cx="1982449" cy="28161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a:t>NTSV C-Section Rate </a:t>
          </a:r>
          <a:r>
            <a:rPr lang="en-US" sz="2600" b="0" u="none" kern="1200"/>
            <a:t>≤</a:t>
          </a:r>
          <a:r>
            <a:rPr lang="en-US" sz="2600" b="1" u="sng" kern="1200"/>
            <a:t>23.6%</a:t>
          </a:r>
        </a:p>
      </dsp:txBody>
      <dsp:txXfrm>
        <a:off x="5947347" y="1341031"/>
        <a:ext cx="1982449" cy="2816166"/>
      </dsp:txXfrm>
    </dsp:sp>
    <dsp:sp modelId="{D0C257B7-398B-4816-9754-9EB0FA58D548}">
      <dsp:nvSpPr>
        <dsp:cNvPr id="0" name=""/>
        <dsp:cNvSpPr/>
      </dsp:nvSpPr>
      <dsp:spPr>
        <a:xfrm>
          <a:off x="0" y="4157198"/>
          <a:ext cx="7929796" cy="312907"/>
        </a:xfrm>
        <a:prstGeom prst="rect">
          <a:avLst/>
        </a:prstGeom>
        <a:solidFill>
          <a:srgbClr val="1C498B"/>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A535E-A0C2-4BE8-A21B-B554247FAEB6}">
      <dsp:nvSpPr>
        <dsp:cNvPr id="0" name=""/>
        <dsp:cNvSpPr/>
      </dsp:nvSpPr>
      <dsp:spPr>
        <a:xfrm>
          <a:off x="0" y="1357788"/>
          <a:ext cx="8356294" cy="1810385"/>
        </a:xfrm>
        <a:prstGeom prst="notchedRightArrow">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85740840-7BD7-4A5E-A880-E2FF35DCED6C}">
      <dsp:nvSpPr>
        <dsp:cNvPr id="0" name=""/>
        <dsp:cNvSpPr/>
      </dsp:nvSpPr>
      <dsp:spPr>
        <a:xfrm>
          <a:off x="126696" y="858407"/>
          <a:ext cx="1219145" cy="916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a:t>February</a:t>
          </a:r>
        </a:p>
      </dsp:txBody>
      <dsp:txXfrm>
        <a:off x="126696" y="858407"/>
        <a:ext cx="1219145" cy="916290"/>
      </dsp:txXfrm>
    </dsp:sp>
    <dsp:sp modelId="{E64BA5F5-E775-4452-BA87-1D7D2619E595}">
      <dsp:nvSpPr>
        <dsp:cNvPr id="0" name=""/>
        <dsp:cNvSpPr/>
      </dsp:nvSpPr>
      <dsp:spPr>
        <a:xfrm>
          <a:off x="482423"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9D3FF4-2A57-48CD-9E23-6BBA30575BF2}">
      <dsp:nvSpPr>
        <dsp:cNvPr id="0" name=""/>
        <dsp:cNvSpPr/>
      </dsp:nvSpPr>
      <dsp:spPr>
        <a:xfrm>
          <a:off x="2720197" y="1212274"/>
          <a:ext cx="1395296" cy="817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a:t>April</a:t>
          </a:r>
        </a:p>
      </dsp:txBody>
      <dsp:txXfrm>
        <a:off x="2720197" y="1212274"/>
        <a:ext cx="1395296" cy="817298"/>
      </dsp:txXfrm>
    </dsp:sp>
    <dsp:sp modelId="{59532391-7BF6-4FF8-AA97-0A61A5AB5E46}">
      <dsp:nvSpPr>
        <dsp:cNvPr id="0" name=""/>
        <dsp:cNvSpPr/>
      </dsp:nvSpPr>
      <dsp:spPr>
        <a:xfrm>
          <a:off x="3135414" y="2054325"/>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9FB32E-96E2-4028-84EC-C2CDFD0A851C}">
      <dsp:nvSpPr>
        <dsp:cNvPr id="0" name=""/>
        <dsp:cNvSpPr/>
      </dsp:nvSpPr>
      <dsp:spPr>
        <a:xfrm>
          <a:off x="5898138" y="1199796"/>
          <a:ext cx="839116" cy="567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a:t>June</a:t>
          </a:r>
        </a:p>
      </dsp:txBody>
      <dsp:txXfrm>
        <a:off x="5898138" y="1199796"/>
        <a:ext cx="839116" cy="567664"/>
      </dsp:txXfrm>
    </dsp:sp>
    <dsp:sp modelId="{7B52E2B8-8624-4133-B20B-B3F4C2965C88}">
      <dsp:nvSpPr>
        <dsp:cNvPr id="0" name=""/>
        <dsp:cNvSpPr/>
      </dsp:nvSpPr>
      <dsp:spPr>
        <a:xfrm>
          <a:off x="6075351" y="1981557"/>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1A81E-FB55-4AFA-85B4-74992FEEE34B}">
      <dsp:nvSpPr>
        <dsp:cNvPr id="0" name=""/>
        <dsp:cNvSpPr/>
      </dsp:nvSpPr>
      <dsp:spPr>
        <a:xfrm>
          <a:off x="0" y="0"/>
          <a:ext cx="2350349" cy="94013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a:t>Decision Checklist</a:t>
          </a:r>
        </a:p>
      </dsp:txBody>
      <dsp:txXfrm>
        <a:off x="0" y="0"/>
        <a:ext cx="2350349" cy="940139"/>
      </dsp:txXfrm>
    </dsp:sp>
    <dsp:sp modelId="{04B59418-456F-45DB-9891-19681F314A58}">
      <dsp:nvSpPr>
        <dsp:cNvPr id="0" name=""/>
        <dsp:cNvSpPr/>
      </dsp:nvSpPr>
      <dsp:spPr>
        <a:xfrm>
          <a:off x="17758" y="1081888"/>
          <a:ext cx="2350349" cy="3074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Created decision checklist</a:t>
          </a:r>
        </a:p>
        <a:p>
          <a:pPr marL="228600" lvl="1" indent="-228600" algn="l" defTabSz="1066800">
            <a:lnSpc>
              <a:spcPct val="90000"/>
            </a:lnSpc>
            <a:spcBef>
              <a:spcPct val="0"/>
            </a:spcBef>
            <a:spcAft>
              <a:spcPct val="15000"/>
            </a:spcAft>
            <a:buChar char="••"/>
          </a:pPr>
          <a:r>
            <a:rPr lang="en-US" sz="2400" kern="1200" dirty="0"/>
            <a:t>Challenges: medical legal issues with form</a:t>
          </a:r>
        </a:p>
      </dsp:txBody>
      <dsp:txXfrm>
        <a:off x="17758" y="1081888"/>
        <a:ext cx="2350349" cy="3074400"/>
      </dsp:txXfrm>
    </dsp:sp>
    <dsp:sp modelId="{8895D3AF-5230-443C-9F76-D8AD15B9E106}">
      <dsp:nvSpPr>
        <dsp:cNvPr id="0" name=""/>
        <dsp:cNvSpPr/>
      </dsp:nvSpPr>
      <dsp:spPr>
        <a:xfrm>
          <a:off x="2731848" y="0"/>
          <a:ext cx="2350349" cy="94013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a:t>Huddles/</a:t>
          </a:r>
        </a:p>
        <a:p>
          <a:pPr lvl="0" algn="ctr" defTabSz="1066800">
            <a:lnSpc>
              <a:spcPct val="90000"/>
            </a:lnSpc>
            <a:spcBef>
              <a:spcPct val="0"/>
            </a:spcBef>
            <a:spcAft>
              <a:spcPct val="35000"/>
            </a:spcAft>
          </a:pPr>
          <a:r>
            <a:rPr lang="en-US" sz="2400" b="1" kern="1200" dirty="0"/>
            <a:t>Debriefs</a:t>
          </a:r>
        </a:p>
      </dsp:txBody>
      <dsp:txXfrm>
        <a:off x="2731848" y="0"/>
        <a:ext cx="2350349" cy="940139"/>
      </dsp:txXfrm>
    </dsp:sp>
    <dsp:sp modelId="{EE91DF33-AE46-48CE-A2A3-E1CD80A0ADC1}">
      <dsp:nvSpPr>
        <dsp:cNvPr id="0" name=""/>
        <dsp:cNvSpPr/>
      </dsp:nvSpPr>
      <dsp:spPr>
        <a:xfrm>
          <a:off x="2731848" y="1120840"/>
          <a:ext cx="2350349" cy="3074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Huddle workflow process</a:t>
          </a:r>
        </a:p>
        <a:p>
          <a:pPr marL="228600" lvl="1" indent="-228600" algn="l" defTabSz="1066800">
            <a:lnSpc>
              <a:spcPct val="90000"/>
            </a:lnSpc>
            <a:spcBef>
              <a:spcPct val="0"/>
            </a:spcBef>
            <a:spcAft>
              <a:spcPct val="15000"/>
            </a:spcAft>
            <a:buChar char="••"/>
          </a:pPr>
          <a:r>
            <a:rPr lang="en-US" sz="2400" kern="1200" dirty="0"/>
            <a:t>Indication for Cesarean Section in Delivery Summary</a:t>
          </a:r>
        </a:p>
      </dsp:txBody>
      <dsp:txXfrm>
        <a:off x="2731848" y="1120840"/>
        <a:ext cx="2350349" cy="3074400"/>
      </dsp:txXfrm>
    </dsp:sp>
    <dsp:sp modelId="{B9396B41-9749-457D-B60A-8F1E0F16053B}">
      <dsp:nvSpPr>
        <dsp:cNvPr id="0" name=""/>
        <dsp:cNvSpPr/>
      </dsp:nvSpPr>
      <dsp:spPr>
        <a:xfrm>
          <a:off x="5325694" y="0"/>
          <a:ext cx="2350349" cy="94013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a:t>Shared Decision Making</a:t>
          </a:r>
        </a:p>
      </dsp:txBody>
      <dsp:txXfrm>
        <a:off x="5325694" y="0"/>
        <a:ext cx="2350349" cy="940139"/>
      </dsp:txXfrm>
    </dsp:sp>
    <dsp:sp modelId="{EAB4774D-7352-45FE-A1DB-6CD09C2D9E14}">
      <dsp:nvSpPr>
        <dsp:cNvPr id="0" name=""/>
        <dsp:cNvSpPr/>
      </dsp:nvSpPr>
      <dsp:spPr>
        <a:xfrm>
          <a:off x="5299065" y="1122162"/>
          <a:ext cx="2350349" cy="3074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Created dot phrase to document indication and discussion with patient</a:t>
          </a:r>
        </a:p>
      </dsp:txBody>
      <dsp:txXfrm>
        <a:off x="5299065" y="1122162"/>
        <a:ext cx="2350349" cy="3074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1A81E-FB55-4AFA-85B4-74992FEEE34B}">
      <dsp:nvSpPr>
        <dsp:cNvPr id="0" name=""/>
        <dsp:cNvSpPr/>
      </dsp:nvSpPr>
      <dsp:spPr>
        <a:xfrm>
          <a:off x="0" y="0"/>
          <a:ext cx="2350349" cy="94013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a:t>MD and Nurse Buy-in</a:t>
          </a:r>
        </a:p>
      </dsp:txBody>
      <dsp:txXfrm>
        <a:off x="0" y="0"/>
        <a:ext cx="2350349" cy="940139"/>
      </dsp:txXfrm>
    </dsp:sp>
    <dsp:sp modelId="{04B59418-456F-45DB-9891-19681F314A58}">
      <dsp:nvSpPr>
        <dsp:cNvPr id="0" name=""/>
        <dsp:cNvSpPr/>
      </dsp:nvSpPr>
      <dsp:spPr>
        <a:xfrm>
          <a:off x="17758" y="1105188"/>
          <a:ext cx="2350349" cy="30332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Grand Rounds</a:t>
          </a:r>
        </a:p>
        <a:p>
          <a:pPr marL="228600" lvl="1" indent="-228600" algn="l" defTabSz="1066800">
            <a:lnSpc>
              <a:spcPct val="90000"/>
            </a:lnSpc>
            <a:spcBef>
              <a:spcPct val="0"/>
            </a:spcBef>
            <a:spcAft>
              <a:spcPct val="15000"/>
            </a:spcAft>
            <a:buChar char="••"/>
          </a:pPr>
          <a:r>
            <a:rPr lang="en-US" sz="2400" kern="1200" dirty="0"/>
            <a:t>Education on Pushing Techniques</a:t>
          </a:r>
        </a:p>
      </dsp:txBody>
      <dsp:txXfrm>
        <a:off x="17758" y="1105188"/>
        <a:ext cx="2350349" cy="3033224"/>
      </dsp:txXfrm>
    </dsp:sp>
    <dsp:sp modelId="{8895D3AF-5230-443C-9F76-D8AD15B9E106}">
      <dsp:nvSpPr>
        <dsp:cNvPr id="0" name=""/>
        <dsp:cNvSpPr/>
      </dsp:nvSpPr>
      <dsp:spPr>
        <a:xfrm>
          <a:off x="2731848" y="0"/>
          <a:ext cx="2350349" cy="94013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a:t>Patient Education</a:t>
          </a:r>
        </a:p>
      </dsp:txBody>
      <dsp:txXfrm>
        <a:off x="2731848" y="0"/>
        <a:ext cx="2350349" cy="940139"/>
      </dsp:txXfrm>
    </dsp:sp>
    <dsp:sp modelId="{EE91DF33-AE46-48CE-A2A3-E1CD80A0ADC1}">
      <dsp:nvSpPr>
        <dsp:cNvPr id="0" name=""/>
        <dsp:cNvSpPr/>
      </dsp:nvSpPr>
      <dsp:spPr>
        <a:xfrm>
          <a:off x="2731848" y="1143619"/>
          <a:ext cx="2350349" cy="30332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NM System Induction Brochure</a:t>
          </a:r>
        </a:p>
      </dsp:txBody>
      <dsp:txXfrm>
        <a:off x="2731848" y="1143619"/>
        <a:ext cx="2350349" cy="3033224"/>
      </dsp:txXfrm>
    </dsp:sp>
    <dsp:sp modelId="{B9396B41-9749-457D-B60A-8F1E0F16053B}">
      <dsp:nvSpPr>
        <dsp:cNvPr id="0" name=""/>
        <dsp:cNvSpPr/>
      </dsp:nvSpPr>
      <dsp:spPr>
        <a:xfrm>
          <a:off x="5325694" y="0"/>
          <a:ext cx="2350349" cy="94013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a:t>Share Data</a:t>
          </a:r>
        </a:p>
      </dsp:txBody>
      <dsp:txXfrm>
        <a:off x="5325694" y="0"/>
        <a:ext cx="2350349" cy="940139"/>
      </dsp:txXfrm>
    </dsp:sp>
    <dsp:sp modelId="{EAB4774D-7352-45FE-A1DB-6CD09C2D9E14}">
      <dsp:nvSpPr>
        <dsp:cNvPr id="0" name=""/>
        <dsp:cNvSpPr/>
      </dsp:nvSpPr>
      <dsp:spPr>
        <a:xfrm>
          <a:off x="5299065" y="1144924"/>
          <a:ext cx="2350349" cy="30332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Quarterly Practice Reports  (blinded practice data/ unblinded physician data)</a:t>
          </a:r>
        </a:p>
      </dsp:txBody>
      <dsp:txXfrm>
        <a:off x="5299065" y="1144924"/>
        <a:ext cx="2350349" cy="3033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E47F-41B6-4B49-9AB9-C4F53C51F631}">
      <dsp:nvSpPr>
        <dsp:cNvPr id="0" name=""/>
        <dsp:cNvSpPr/>
      </dsp:nvSpPr>
      <dsp:spPr>
        <a:xfrm>
          <a:off x="0" y="0"/>
          <a:ext cx="7929796" cy="1341031"/>
        </a:xfrm>
        <a:prstGeom prst="rect">
          <a:avLst/>
        </a:prstGeom>
        <a:solidFill>
          <a:srgbClr val="1C498B"/>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ts val="600"/>
            </a:spcAft>
          </a:pPr>
          <a:r>
            <a:rPr lang="en-US" sz="4800" kern="1200"/>
            <a:t>PVB Finish Line Goals:</a:t>
          </a:r>
          <a:r>
            <a:rPr lang="en-US" sz="4800" kern="1200">
              <a:latin typeface="Calibri" panose="020F0502020204030204"/>
            </a:rPr>
            <a:t> </a:t>
          </a:r>
          <a:endParaRPr lang="en-US" sz="4800" kern="1200"/>
        </a:p>
        <a:p>
          <a:pPr lvl="0" algn="ctr" defTabSz="2133600">
            <a:lnSpc>
              <a:spcPct val="90000"/>
            </a:lnSpc>
            <a:spcBef>
              <a:spcPct val="0"/>
            </a:spcBef>
            <a:spcAft>
              <a:spcPts val="600"/>
            </a:spcAft>
          </a:pPr>
          <a:r>
            <a:rPr lang="en-US" sz="3600" kern="1200"/>
            <a:t>QI Excellence Award</a:t>
          </a:r>
        </a:p>
      </dsp:txBody>
      <dsp:txXfrm>
        <a:off x="0" y="0"/>
        <a:ext cx="7929796" cy="1341031"/>
      </dsp:txXfrm>
    </dsp:sp>
    <dsp:sp modelId="{A5146FFA-5D72-4150-A4B0-92581BC433E9}">
      <dsp:nvSpPr>
        <dsp:cNvPr id="0" name=""/>
        <dsp:cNvSpPr/>
      </dsp:nvSpPr>
      <dsp:spPr>
        <a:xfrm>
          <a:off x="0" y="1341031"/>
          <a:ext cx="1982449" cy="28161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u="sng" kern="1200"/>
            <a:t>6</a:t>
          </a:r>
          <a:r>
            <a:rPr lang="en-US" sz="2600" kern="1200"/>
            <a:t> Key Structure Measures in Place</a:t>
          </a:r>
        </a:p>
      </dsp:txBody>
      <dsp:txXfrm>
        <a:off x="0" y="1341031"/>
        <a:ext cx="1982449" cy="2816166"/>
      </dsp:txXfrm>
    </dsp:sp>
    <dsp:sp modelId="{30CB18CA-6184-4B31-8689-5ED885DAC293}">
      <dsp:nvSpPr>
        <dsp:cNvPr id="0" name=""/>
        <dsp:cNvSpPr/>
      </dsp:nvSpPr>
      <dsp:spPr>
        <a:xfrm>
          <a:off x="1982449" y="1341031"/>
          <a:ext cx="1982449" cy="28161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u="sng" kern="1200"/>
            <a:t>80% </a:t>
          </a:r>
          <a:r>
            <a:rPr lang="en-US" sz="2600" kern="1200"/>
            <a:t>of Providers and Nurses educated on ACOG/SMFM Guidelines</a:t>
          </a:r>
          <a:endParaRPr lang="en-US" sz="2600" b="1" u="sng" kern="1200"/>
        </a:p>
      </dsp:txBody>
      <dsp:txXfrm>
        <a:off x="1982449" y="1341031"/>
        <a:ext cx="1982449" cy="2816166"/>
      </dsp:txXfrm>
    </dsp:sp>
    <dsp:sp modelId="{A13BCFBA-5639-4275-9D30-DA41E66B4D95}">
      <dsp:nvSpPr>
        <dsp:cNvPr id="0" name=""/>
        <dsp:cNvSpPr/>
      </dsp:nvSpPr>
      <dsp:spPr>
        <a:xfrm>
          <a:off x="3964898" y="1341031"/>
          <a:ext cx="1982449" cy="28161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u="sng" kern="1200">
              <a:ea typeface="+mn-lt"/>
              <a:cs typeface="+mn-lt"/>
            </a:rPr>
            <a:t>80% </a:t>
          </a:r>
          <a:r>
            <a:rPr lang="en-US" sz="2600" kern="1200">
              <a:ea typeface="+mn-lt"/>
              <a:cs typeface="+mn-lt"/>
            </a:rPr>
            <a:t>of all NTSV C-Sections Meeting ACOG/SMFM Guidelines</a:t>
          </a:r>
          <a:r>
            <a:rPr lang="en-US" sz="2600" kern="1200">
              <a:latin typeface="Calibri" panose="020F0502020204030204"/>
              <a:ea typeface="+mn-lt"/>
              <a:cs typeface="+mn-lt"/>
            </a:rPr>
            <a:t> </a:t>
          </a:r>
          <a:endParaRPr lang="en-US" sz="2600" b="1" u="sng" kern="1200"/>
        </a:p>
      </dsp:txBody>
      <dsp:txXfrm>
        <a:off x="3964898" y="1341031"/>
        <a:ext cx="1982449" cy="2816166"/>
      </dsp:txXfrm>
    </dsp:sp>
    <dsp:sp modelId="{33422456-B9A2-481F-A97B-DD1DEB2E620E}">
      <dsp:nvSpPr>
        <dsp:cNvPr id="0" name=""/>
        <dsp:cNvSpPr/>
      </dsp:nvSpPr>
      <dsp:spPr>
        <a:xfrm>
          <a:off x="5947347" y="1341031"/>
          <a:ext cx="1982449" cy="28161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a:t>NTSV C-Section Rate </a:t>
          </a:r>
          <a:r>
            <a:rPr lang="en-US" sz="2600" b="0" u="none" kern="1200"/>
            <a:t>≤</a:t>
          </a:r>
          <a:r>
            <a:rPr lang="en-US" sz="2600" b="1" u="sng" kern="1200"/>
            <a:t>23.6%</a:t>
          </a:r>
        </a:p>
      </dsp:txBody>
      <dsp:txXfrm>
        <a:off x="5947347" y="1341031"/>
        <a:ext cx="1982449" cy="2816166"/>
      </dsp:txXfrm>
    </dsp:sp>
    <dsp:sp modelId="{D0C257B7-398B-4816-9754-9EB0FA58D548}">
      <dsp:nvSpPr>
        <dsp:cNvPr id="0" name=""/>
        <dsp:cNvSpPr/>
      </dsp:nvSpPr>
      <dsp:spPr>
        <a:xfrm>
          <a:off x="0" y="4157198"/>
          <a:ext cx="7929796" cy="312907"/>
        </a:xfrm>
        <a:prstGeom prst="rect">
          <a:avLst/>
        </a:prstGeom>
        <a:solidFill>
          <a:srgbClr val="1C498B"/>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7A80B-3D03-4EA0-9465-0DF0A9D99042}" type="datetimeFigureOut">
              <a:rPr lang="en-US" smtClean="0"/>
              <a:t>8/22/2022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47C4E-2555-48D5-B810-2EFF142F540E}" type="slidenum">
              <a:rPr lang="en-US" smtClean="0"/>
              <a:t>‹#›</a:t>
            </a:fld>
            <a:endParaRPr lang="en-US"/>
          </a:p>
        </p:txBody>
      </p:sp>
    </p:spTree>
    <p:extLst>
      <p:ext uri="{BB962C8B-B14F-4D97-AF65-F5344CB8AC3E}">
        <p14:creationId xmlns:p14="http://schemas.microsoft.com/office/powerpoint/2010/main" val="327464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a:t>
            </a:fld>
            <a:endParaRPr lang="en-US" altLang="en-US"/>
          </a:p>
        </p:txBody>
      </p:sp>
    </p:spTree>
    <p:extLst>
      <p:ext uri="{BB962C8B-B14F-4D97-AF65-F5344CB8AC3E}">
        <p14:creationId xmlns:p14="http://schemas.microsoft.com/office/powerpoint/2010/main" val="796607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16</a:t>
            </a:fld>
            <a:endParaRPr lang="en-US" altLang="en-US"/>
          </a:p>
        </p:txBody>
      </p:sp>
    </p:spTree>
    <p:extLst>
      <p:ext uri="{BB962C8B-B14F-4D97-AF65-F5344CB8AC3E}">
        <p14:creationId xmlns:p14="http://schemas.microsoft.com/office/powerpoint/2010/main" val="3514338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4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47C4E-2555-48D5-B810-2EFF142F540E}" type="slidenum">
              <a:rPr lang="en-US" smtClean="0"/>
              <a:t>18</a:t>
            </a:fld>
            <a:endParaRPr lang="en-US"/>
          </a:p>
        </p:txBody>
      </p:sp>
    </p:spTree>
    <p:extLst>
      <p:ext uri="{BB962C8B-B14F-4D97-AF65-F5344CB8AC3E}">
        <p14:creationId xmlns:p14="http://schemas.microsoft.com/office/powerpoint/2010/main" val="2337935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r>
              <a:rPr lang="en-US" dirty="0" smtClean="0"/>
              <a:t>Would probably just share June data for this</a:t>
            </a:r>
            <a:r>
              <a:rPr lang="en-US" baseline="0" dirty="0" smtClean="0"/>
              <a:t> slide and the slide before  </a:t>
            </a:r>
            <a:r>
              <a:rPr lang="en-US" dirty="0" smtClean="0"/>
              <a:t>as July data really hasn’t all been submitted</a:t>
            </a:r>
            <a:endParaRPr lang="en-US" dirty="0"/>
          </a:p>
        </p:txBody>
      </p:sp>
    </p:spTree>
    <p:extLst>
      <p:ext uri="{BB962C8B-B14F-4D97-AF65-F5344CB8AC3E}">
        <p14:creationId xmlns:p14="http://schemas.microsoft.com/office/powerpoint/2010/main" val="1612928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Ann, should we have teams change their past data if they were entering it incorrectly? Maybe just for the last quarter?</a:t>
            </a:r>
          </a:p>
        </p:txBody>
      </p:sp>
      <p:sp>
        <p:nvSpPr>
          <p:cNvPr id="4" name="Slide Number Placeholder 3"/>
          <p:cNvSpPr>
            <a:spLocks noGrp="1"/>
          </p:cNvSpPr>
          <p:nvPr>
            <p:ph type="sldNum" sz="quarter" idx="5"/>
          </p:nvPr>
        </p:nvSpPr>
        <p:spPr/>
        <p:txBody>
          <a:bodyPr/>
          <a:lstStyle/>
          <a:p>
            <a:fld id="{48B47C4E-2555-48D5-B810-2EFF142F540E}" type="slidenum">
              <a:rPr lang="en-US" smtClean="0"/>
              <a:t>20</a:t>
            </a:fld>
            <a:endParaRPr lang="en-US"/>
          </a:p>
        </p:txBody>
      </p:sp>
    </p:spTree>
    <p:extLst>
      <p:ext uri="{BB962C8B-B14F-4D97-AF65-F5344CB8AC3E}">
        <p14:creationId xmlns:p14="http://schemas.microsoft.com/office/powerpoint/2010/main" val="1249809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639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882880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71592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844693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330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6638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Focus</a:t>
            </a:r>
            <a:r>
              <a:rPr lang="en-US" baseline="0"/>
              <a:t> for today</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323864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656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35</a:t>
            </a:fld>
            <a:endParaRPr lang="en-US" altLang="en-US"/>
          </a:p>
        </p:txBody>
      </p:sp>
    </p:spTree>
    <p:extLst>
      <p:ext uri="{BB962C8B-B14F-4D97-AF65-F5344CB8AC3E}">
        <p14:creationId xmlns:p14="http://schemas.microsoft.com/office/powerpoint/2010/main" val="3419044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36</a:t>
            </a:fld>
            <a:endParaRPr lang="en-US" altLang="en-US"/>
          </a:p>
        </p:txBody>
      </p:sp>
    </p:spTree>
    <p:extLst>
      <p:ext uri="{BB962C8B-B14F-4D97-AF65-F5344CB8AC3E}">
        <p14:creationId xmlns:p14="http://schemas.microsoft.com/office/powerpoint/2010/main" val="1066299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DC671F-A704-47A7-AEC8-1AE8E10D274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853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47C4E-2555-48D5-B810-2EFF142F540E}" type="slidenum">
              <a:rPr lang="en-US" smtClean="0"/>
              <a:t>38</a:t>
            </a:fld>
            <a:endParaRPr lang="en-US"/>
          </a:p>
        </p:txBody>
      </p:sp>
    </p:spTree>
    <p:extLst>
      <p:ext uri="{BB962C8B-B14F-4D97-AF65-F5344CB8AC3E}">
        <p14:creationId xmlns:p14="http://schemas.microsoft.com/office/powerpoint/2010/main" val="3481269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8ED4337-2517-4485-9706-C1AD25C7A42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124713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Professional Practice Model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8ED4337-2517-4485-9706-C1AD25C7A42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085562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patient population we serve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8ED4337-2517-4485-9706-C1AD25C7A42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556789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Communication provides a safety net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8ED4337-2517-4485-9706-C1AD25C7A42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33881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81014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Discuss what education looks like </a:t>
            </a:r>
          </a:p>
          <a:p>
            <a:pPr marL="628650" lvl="1" indent="-171450">
              <a:buFont typeface="Arial" panose="020B0604020202020204" pitchFamily="34" charset="0"/>
              <a:buChar char="•"/>
            </a:pPr>
            <a:r>
              <a:rPr lang="en-US"/>
              <a:t>Credentialing requirements </a:t>
            </a:r>
          </a:p>
          <a:p>
            <a:pPr>
              <a:lnSpc>
                <a:spcPct val="90000"/>
              </a:lnSpc>
            </a:pPr>
            <a:r>
              <a:rPr lang="en-US"/>
              <a:t>Presented at Nursing staff meeting Feb.</a:t>
            </a:r>
          </a:p>
          <a:p>
            <a:pPr>
              <a:lnSpc>
                <a:spcPct val="90000"/>
              </a:lnSpc>
            </a:pPr>
            <a:r>
              <a:rPr lang="en-US"/>
              <a:t>Presented at Dept meeting in March</a:t>
            </a:r>
          </a:p>
          <a:p>
            <a:pPr>
              <a:lnSpc>
                <a:spcPct val="90000"/>
              </a:lnSpc>
            </a:pPr>
            <a:r>
              <a:rPr lang="en-US"/>
              <a:t>April Multidisciplinary  education -&gt; 150 </a:t>
            </a:r>
          </a:p>
          <a:p>
            <a:pPr marL="171450" indent="-171450">
              <a:buFont typeface="Arial" panose="020B0604020202020204" pitchFamily="34" charset="0"/>
              <a:buChar char="•"/>
            </a:pPr>
            <a:r>
              <a:rPr lang="en-US"/>
              <a:t>	Discuss what education looks like </a:t>
            </a:r>
          </a:p>
          <a:p>
            <a:pPr marL="628650" lvl="1" indent="-171450">
              <a:buFont typeface="Arial" panose="020B0604020202020204" pitchFamily="34" charset="0"/>
              <a:buChar char="•"/>
            </a:pPr>
            <a:r>
              <a:rPr lang="en-US"/>
              <a:t>Credentialing requirements </a:t>
            </a:r>
          </a:p>
          <a:p>
            <a:pPr>
              <a:lnSpc>
                <a:spcPct val="90000"/>
              </a:lnSpc>
            </a:pPr>
            <a:endParaRPr lang="en-US"/>
          </a:p>
          <a:p>
            <a:pPr>
              <a:lnSpc>
                <a:spcPct val="90000"/>
              </a:lnSpc>
            </a:pPr>
            <a:r>
              <a:rPr lang="en-US"/>
              <a:t>Start date: May 3, 2021 </a:t>
            </a:r>
          </a:p>
          <a:p>
            <a:pPr>
              <a:lnSpc>
                <a:spcPct val="90000"/>
              </a:lnSpc>
            </a:pPr>
            <a:r>
              <a:rPr lang="en-US"/>
              <a:t>Core team collaboration monthly </a:t>
            </a:r>
          </a:p>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8ED4337-2517-4485-9706-C1AD25C7A42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06775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a:t>
            </a:r>
          </a:p>
          <a:p>
            <a:pPr marL="171450" indent="-171450">
              <a:buFont typeface="Arial" panose="020B0604020202020204" pitchFamily="34" charset="0"/>
              <a:buChar char="•"/>
            </a:pPr>
            <a:r>
              <a:rPr lang="en-US"/>
              <a:t>How did we get all these providers trained? </a:t>
            </a:r>
          </a:p>
          <a:p>
            <a:pPr marL="628650" lvl="1" indent="-171450">
              <a:buFont typeface="Arial" panose="020B0604020202020204" pitchFamily="34" charset="0"/>
              <a:buChar char="•"/>
            </a:pPr>
            <a:r>
              <a:rPr lang="en-US"/>
              <a:t>To maintain Physician privileging requirements they come to one education session</a:t>
            </a:r>
          </a:p>
          <a:p>
            <a:pPr marL="628650" lvl="1" indent="-171450">
              <a:buFont typeface="Arial" panose="020B0604020202020204" pitchFamily="34" charset="0"/>
              <a:buChar char="•"/>
            </a:pPr>
            <a:r>
              <a:rPr lang="en-US"/>
              <a:t>We have a collaborative process where providers and nurses are together</a:t>
            </a:r>
          </a:p>
          <a:p>
            <a:pPr marL="171450" indent="-171450">
              <a:buFont typeface="Arial" panose="020B0604020202020204" pitchFamily="34" charset="0"/>
              <a:buChar char="•"/>
            </a:pPr>
            <a:r>
              <a:rPr lang="en-US" err="1"/>
              <a:t>TeamBirth</a:t>
            </a:r>
            <a:r>
              <a:rPr lang="en-US"/>
              <a:t> videos also placed on the nursing L&amp;D Facebook page </a:t>
            </a:r>
          </a:p>
          <a:p>
            <a:pPr marL="171450" indent="-171450">
              <a:buFont typeface="Arial" panose="020B0604020202020204" pitchFamily="34" charset="0"/>
              <a:buChar char="•"/>
            </a:pPr>
            <a:r>
              <a:rPr lang="en-US" err="1"/>
              <a:t>TeamBirth</a:t>
            </a:r>
            <a:r>
              <a:rPr lang="en-US"/>
              <a:t> Background video was sent out with OB/Dept minutes </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8ED4337-2517-4485-9706-C1AD25C7A42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915611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Patients are given the Labor Partnership booklet and form in all prenatal clinics.</a:t>
            </a:r>
          </a:p>
          <a:p>
            <a:r>
              <a:rPr lang="en-US"/>
              <a:t>Want patients to learn and expect they are part of the team </a:t>
            </a:r>
            <a:r>
              <a:rPr lang="en-US" err="1"/>
              <a:t>i.e</a:t>
            </a:r>
            <a:r>
              <a:rPr lang="en-US"/>
              <a:t> shared decision making</a:t>
            </a:r>
          </a:p>
          <a:p>
            <a:r>
              <a:rPr lang="en-US"/>
              <a:t>&gt;90% of postpartum patients are rounded on by leadership team.  They are asked if they participated in a </a:t>
            </a:r>
            <a:r>
              <a:rPr lang="en-US" err="1"/>
              <a:t>teambirth</a:t>
            </a:r>
            <a:r>
              <a:rPr lang="en-US"/>
              <a:t> huddle </a:t>
            </a:r>
          </a:p>
          <a:p>
            <a:r>
              <a:rPr lang="en-US"/>
              <a:t>Gradual increase in affirmative response </a:t>
            </a:r>
          </a:p>
          <a:p>
            <a:r>
              <a:rPr lang="en-US"/>
              <a:t>Share with physicians in department meetings and office managers at quarterly meetings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8ED4337-2517-4485-9706-C1AD25C7A42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84606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John reminders</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8ED4337-2517-4485-9706-C1AD25C7A42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79401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Here is an example of our Epic build</a:t>
            </a:r>
          </a:p>
          <a:p>
            <a:pPr marL="628650" lvl="1" indent="-171450">
              <a:buFont typeface="Arial" panose="020B0604020202020204" pitchFamily="34" charset="0"/>
              <a:buChar char="•"/>
            </a:pPr>
            <a:r>
              <a:rPr lang="en-US"/>
              <a:t>We added this documentation to the “required documentation” list to create an easy daily reminder of what not to miss in charting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8ED4337-2517-4485-9706-C1AD25C7A42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182696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Here is an example of the provider documentation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8ED4337-2517-4485-9706-C1AD25C7A42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6711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John:</a:t>
            </a:r>
          </a:p>
          <a:p>
            <a:pPr marL="171450" indent="-171450">
              <a:buFont typeface="Arial" panose="020B0604020202020204" pitchFamily="34" charset="0"/>
              <a:buChar char="•"/>
            </a:pPr>
            <a:r>
              <a:rPr lang="en-US"/>
              <a:t> Results posted to the back of bathroom doors and</a:t>
            </a:r>
          </a:p>
          <a:p>
            <a:pPr marL="171450" indent="-171450">
              <a:buFont typeface="Arial" panose="020B0604020202020204" pitchFamily="34" charset="0"/>
              <a:buChar char="•"/>
            </a:pPr>
            <a:r>
              <a:rPr lang="en-US"/>
              <a:t>Results also sent out via e-mail in our weekly updates that are titled as “huddles”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8ED4337-2517-4485-9706-C1AD25C7A42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841629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We had just purchased new boards prior to the TeamBirth initiative so it was not financially responsible to purchase new. We added to decals.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8ED4337-2517-4485-9706-C1AD25C7A42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764400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47C4E-2555-48D5-B810-2EFF142F540E}" type="slidenum">
              <a:rPr lang="en-US" smtClean="0"/>
              <a:t>56</a:t>
            </a:fld>
            <a:endParaRPr lang="en-US"/>
          </a:p>
        </p:txBody>
      </p:sp>
    </p:spTree>
    <p:extLst>
      <p:ext uri="{BB962C8B-B14F-4D97-AF65-F5344CB8AC3E}">
        <p14:creationId xmlns:p14="http://schemas.microsoft.com/office/powerpoint/2010/main" val="1255217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511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cs typeface="Calibri"/>
            </a:endParaRPr>
          </a:p>
        </p:txBody>
      </p:sp>
      <p:sp>
        <p:nvSpPr>
          <p:cNvPr id="4" name="Slide Number Placeholder 3"/>
          <p:cNvSpPr>
            <a:spLocks noGrp="1"/>
          </p:cNvSpPr>
          <p:nvPr>
            <p:ph type="sldNum" sz="quarter" idx="5"/>
          </p:nvPr>
        </p:nvSpPr>
        <p:spPr/>
        <p:txBody>
          <a:bodyPr/>
          <a:lstStyle/>
          <a:p>
            <a:fld id="{0DE9A467-59E5-45DD-85A6-66A06ABAB50F}" type="slidenum">
              <a:rPr lang="en-US" smtClean="0"/>
              <a:t>6</a:t>
            </a:fld>
            <a:endParaRPr lang="en-US"/>
          </a:p>
        </p:txBody>
      </p:sp>
    </p:spTree>
    <p:extLst>
      <p:ext uri="{BB962C8B-B14F-4D97-AF65-F5344CB8AC3E}">
        <p14:creationId xmlns:p14="http://schemas.microsoft.com/office/powerpoint/2010/main" val="606494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3672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4298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5060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a:t>What can you expect from a QI Support call?</a:t>
            </a:r>
          </a:p>
          <a:p>
            <a:pPr lvl="1">
              <a:spcAft>
                <a:spcPts val="600"/>
              </a:spcAft>
            </a:pPr>
            <a:r>
              <a:rPr lang="en-US"/>
              <a:t>Reviewing your data together </a:t>
            </a:r>
          </a:p>
          <a:p>
            <a:pPr lvl="1">
              <a:spcAft>
                <a:spcPts val="600"/>
              </a:spcAft>
            </a:pPr>
            <a:r>
              <a:rPr lang="en-US"/>
              <a:t>Discussing your successes  and barriers</a:t>
            </a:r>
          </a:p>
          <a:p>
            <a:pPr lvl="1">
              <a:spcAft>
                <a:spcPts val="600"/>
              </a:spcAft>
            </a:pPr>
            <a:r>
              <a:rPr lang="en-US"/>
              <a:t>Sharing strategies from other teams to overcome barriers and implement key strategies</a:t>
            </a:r>
          </a:p>
          <a:p>
            <a:endParaRPr lang="en-US">
              <a:ea typeface="Lato"/>
              <a:cs typeface="Lato"/>
            </a:endParaRPr>
          </a:p>
          <a:p>
            <a:endParaRPr lang="en-US"/>
          </a:p>
        </p:txBody>
      </p:sp>
      <p:sp>
        <p:nvSpPr>
          <p:cNvPr id="4" name="Slide Number Placeholder 3"/>
          <p:cNvSpPr>
            <a:spLocks noGrp="1"/>
          </p:cNvSpPr>
          <p:nvPr>
            <p:ph type="sldNum" sz="quarter" idx="10"/>
          </p:nvPr>
        </p:nvSpPr>
        <p:spPr/>
        <p:txBody>
          <a:bodyPr/>
          <a:lstStyle/>
          <a:p>
            <a:fld id="{48B47C4E-2555-48D5-B810-2EFF142F540E}" type="slidenum">
              <a:rPr lang="en-US" smtClean="0"/>
              <a:t>67</a:t>
            </a:fld>
            <a:endParaRPr lang="en-US"/>
          </a:p>
        </p:txBody>
      </p:sp>
    </p:spTree>
    <p:extLst>
      <p:ext uri="{BB962C8B-B14F-4D97-AF65-F5344CB8AC3E}">
        <p14:creationId xmlns:p14="http://schemas.microsoft.com/office/powerpoint/2010/main" val="26055262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204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39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D2D14-F0AA-2844-871F-19DB90E80350}" type="slidenum">
              <a:rPr lang="en-US" smtClean="0"/>
              <a:t>10</a:t>
            </a:fld>
            <a:endParaRPr lang="en-US"/>
          </a:p>
        </p:txBody>
      </p:sp>
    </p:spTree>
    <p:extLst>
      <p:ext uri="{BB962C8B-B14F-4D97-AF65-F5344CB8AC3E}">
        <p14:creationId xmlns:p14="http://schemas.microsoft.com/office/powerpoint/2010/main" val="1982624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47C4E-2555-48D5-B810-2EFF142F540E}" type="slidenum">
              <a:rPr lang="en-US" smtClean="0"/>
              <a:t>11</a:t>
            </a:fld>
            <a:endParaRPr lang="en-US"/>
          </a:p>
        </p:txBody>
      </p:sp>
    </p:spTree>
    <p:extLst>
      <p:ext uri="{BB962C8B-B14F-4D97-AF65-F5344CB8AC3E}">
        <p14:creationId xmlns:p14="http://schemas.microsoft.com/office/powerpoint/2010/main" val="3754775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Confirm timeline that NTSV delivery data is needed from</a:t>
            </a:r>
            <a:endParaRPr lang="en-US" dirty="0"/>
          </a:p>
        </p:txBody>
      </p:sp>
      <p:sp>
        <p:nvSpPr>
          <p:cNvPr id="4" name="Slide Number Placeholder 3"/>
          <p:cNvSpPr>
            <a:spLocks noGrp="1"/>
          </p:cNvSpPr>
          <p:nvPr>
            <p:ph type="sldNum" sz="quarter" idx="10"/>
          </p:nvPr>
        </p:nvSpPr>
        <p:spPr/>
        <p:txBody>
          <a:bodyPr/>
          <a:lstStyle/>
          <a:p>
            <a:fld id="{48B47C4E-2555-48D5-B810-2EFF142F540E}" type="slidenum">
              <a:rPr lang="en-US" smtClean="0"/>
              <a:t>13</a:t>
            </a:fld>
            <a:endParaRPr lang="en-US"/>
          </a:p>
        </p:txBody>
      </p:sp>
    </p:spTree>
    <p:extLst>
      <p:ext uri="{BB962C8B-B14F-4D97-AF65-F5344CB8AC3E}">
        <p14:creationId xmlns:p14="http://schemas.microsoft.com/office/powerpoint/2010/main" val="430474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EC867-692B-4954-BAD2-14D58E14F6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59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750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4.emf"/><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4.em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5.emf"/><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983378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1986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341483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54151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61293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271783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5EF7A9-934F-4AEF-9B1F-6C2A2A939180}"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CA920-F5E0-407F-80F6-F6490A51C589}" type="slidenum">
              <a:rPr lang="en-US" smtClean="0"/>
              <a:t>‹#›</a:t>
            </a:fld>
            <a:endParaRPr lang="en-US"/>
          </a:p>
        </p:txBody>
      </p:sp>
    </p:spTree>
    <p:extLst>
      <p:ext uri="{BB962C8B-B14F-4D97-AF65-F5344CB8AC3E}">
        <p14:creationId xmlns:p14="http://schemas.microsoft.com/office/powerpoint/2010/main" val="2736686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68E7E05-5EEE-41D8-B522-A98D6D554E7B}"/>
              </a:ext>
            </a:extLst>
          </p:cNvPr>
          <p:cNvSpPr>
            <a:spLocks noGrp="1"/>
          </p:cNvSpPr>
          <p:nvPr>
            <p:ph type="ctrTitle"/>
          </p:nvPr>
        </p:nvSpPr>
        <p:spPr>
          <a:xfrm>
            <a:off x="731520" y="475249"/>
            <a:ext cx="10728960" cy="2387600"/>
          </a:xfrm>
        </p:spPr>
        <p:txBody>
          <a:bodyPr anchor="b">
            <a:normAutofit/>
          </a:bodyPr>
          <a:lstStyle>
            <a:lvl1pPr algn="ctr">
              <a:defRPr sz="3600"/>
            </a:lvl1pPr>
          </a:lstStyle>
          <a:p>
            <a:r>
              <a:rPr lang="en-US"/>
              <a:t>Click to edit Master title style</a:t>
            </a:r>
          </a:p>
        </p:txBody>
      </p:sp>
      <p:pic>
        <p:nvPicPr>
          <p:cNvPr id="4" name="Picture 3" descr="Logo, company name&#10;&#10;Description automatically generated">
            <a:extLst>
              <a:ext uri="{FF2B5EF4-FFF2-40B4-BE49-F238E27FC236}">
                <a16:creationId xmlns:a16="http://schemas.microsoft.com/office/drawing/2014/main" id="{324B25E2-70EF-4C17-BC63-4624D9A0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71"/>
            <a:ext cx="12192000" cy="6855858"/>
          </a:xfrm>
          <a:prstGeom prst="rect">
            <a:avLst/>
          </a:prstGeom>
        </p:spPr>
      </p:pic>
    </p:spTree>
    <p:extLst>
      <p:ext uri="{BB962C8B-B14F-4D97-AF65-F5344CB8AC3E}">
        <p14:creationId xmlns:p14="http://schemas.microsoft.com/office/powerpoint/2010/main" val="2478605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475249"/>
            <a:ext cx="10728960" cy="2387600"/>
          </a:xfrm>
        </p:spPr>
        <p:txBody>
          <a:bodyPr anchor="b">
            <a:normAutofit/>
          </a:bodyPr>
          <a:lstStyle>
            <a:lvl1pPr algn="l">
              <a:defRPr sz="3600"/>
            </a:lvl1pPr>
          </a:lstStyle>
          <a:p>
            <a:r>
              <a:rPr lang="en-US"/>
              <a:t>Click to edit Master title style</a:t>
            </a:r>
          </a:p>
        </p:txBody>
      </p:sp>
      <p:sp>
        <p:nvSpPr>
          <p:cNvPr id="3" name="Subtitle 2"/>
          <p:cNvSpPr>
            <a:spLocks noGrp="1"/>
          </p:cNvSpPr>
          <p:nvPr>
            <p:ph type="subTitle" idx="1"/>
          </p:nvPr>
        </p:nvSpPr>
        <p:spPr>
          <a:xfrm>
            <a:off x="750279" y="3250348"/>
            <a:ext cx="10691445" cy="1138775"/>
          </a:xfrm>
        </p:spPr>
        <p:txBody>
          <a:bodyPr>
            <a:normAutofit/>
          </a:bodyPr>
          <a:lstStyle>
            <a:lvl1pPr marL="0" indent="0" algn="l">
              <a:buNone/>
              <a:defRPr sz="2100">
                <a:solidFill>
                  <a:schemeClr val="bg2">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76EB727E-5B2C-4310-AB66-CE5561C8F44D}" type="slidenum">
              <a:rPr lang="en-US" smtClean="0"/>
              <a:t>‹#›</a:t>
            </a:fld>
            <a:endParaRPr lang="en-US"/>
          </a:p>
        </p:txBody>
      </p:sp>
    </p:spTree>
    <p:extLst>
      <p:ext uri="{BB962C8B-B14F-4D97-AF65-F5344CB8AC3E}">
        <p14:creationId xmlns:p14="http://schemas.microsoft.com/office/powerpoint/2010/main" val="3174102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81465" y="1575583"/>
            <a:ext cx="11163875" cy="4601381"/>
          </a:xfrm>
        </p:spPr>
        <p:txBody>
          <a:bodyPr/>
          <a:lstStyle>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6EB727E-5B2C-4310-AB66-CE5561C8F44D}" type="slidenum">
              <a:rPr lang="en-US" smtClean="0"/>
              <a:t>‹#›</a:t>
            </a:fld>
            <a:endParaRPr lang="en-US"/>
          </a:p>
        </p:txBody>
      </p:sp>
    </p:spTree>
    <p:extLst>
      <p:ext uri="{BB962C8B-B14F-4D97-AF65-F5344CB8AC3E}">
        <p14:creationId xmlns:p14="http://schemas.microsoft.com/office/powerpoint/2010/main" val="538553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1463" y="1574802"/>
            <a:ext cx="5181600" cy="4351338"/>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74802"/>
            <a:ext cx="5181600" cy="4351338"/>
          </a:xfrm>
        </p:spPr>
        <p:txBody>
          <a:bodyPr/>
          <a:lstStyle/>
          <a:p>
            <a:pPr lvl="0"/>
            <a:r>
              <a:rPr lang="en-US"/>
              <a:t>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76EB727E-5B2C-4310-AB66-CE5561C8F44D}" type="slidenum">
              <a:rPr lang="en-US" smtClean="0"/>
              <a:t>‹#›</a:t>
            </a:fld>
            <a:endParaRPr lang="en-US"/>
          </a:p>
        </p:txBody>
      </p:sp>
    </p:spTree>
    <p:extLst>
      <p:ext uri="{BB962C8B-B14F-4D97-AF65-F5344CB8AC3E}">
        <p14:creationId xmlns:p14="http://schemas.microsoft.com/office/powerpoint/2010/main" val="167249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4677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6EB727E-5B2C-4310-AB66-CE5561C8F44D}" type="slidenum">
              <a:rPr lang="en-US" smtClean="0"/>
              <a:t>‹#›</a:t>
            </a:fld>
            <a:endParaRPr lang="en-US"/>
          </a:p>
        </p:txBody>
      </p:sp>
    </p:spTree>
    <p:extLst>
      <p:ext uri="{BB962C8B-B14F-4D97-AF65-F5344CB8AC3E}">
        <p14:creationId xmlns:p14="http://schemas.microsoft.com/office/powerpoint/2010/main" val="3819985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6EB727E-5B2C-4310-AB66-CE5561C8F44D}" type="slidenum">
              <a:rPr lang="en-US" smtClean="0"/>
              <a:t>‹#›</a:t>
            </a:fld>
            <a:endParaRPr lang="en-US"/>
          </a:p>
        </p:txBody>
      </p:sp>
    </p:spTree>
    <p:extLst>
      <p:ext uri="{BB962C8B-B14F-4D97-AF65-F5344CB8AC3E}">
        <p14:creationId xmlns:p14="http://schemas.microsoft.com/office/powerpoint/2010/main" val="1688420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6EB727E-5B2C-4310-AB66-CE5561C8F44D}" type="slidenum">
              <a:rPr lang="en-US" smtClean="0"/>
              <a:t>‹#›</a:t>
            </a:fld>
            <a:endParaRPr lang="en-US"/>
          </a:p>
        </p:txBody>
      </p:sp>
    </p:spTree>
    <p:extLst>
      <p:ext uri="{BB962C8B-B14F-4D97-AF65-F5344CB8AC3E}">
        <p14:creationId xmlns:p14="http://schemas.microsoft.com/office/powerpoint/2010/main" val="3166825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6EB727E-5B2C-4310-AB66-CE5561C8F44D}" type="slidenum">
              <a:rPr lang="en-US" smtClean="0"/>
              <a:t>‹#›</a:t>
            </a:fld>
            <a:endParaRPr lang="en-US"/>
          </a:p>
        </p:txBody>
      </p:sp>
    </p:spTree>
    <p:extLst>
      <p:ext uri="{BB962C8B-B14F-4D97-AF65-F5344CB8AC3E}">
        <p14:creationId xmlns:p14="http://schemas.microsoft.com/office/powerpoint/2010/main" val="48394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EB727E-5B2C-4310-AB66-CE5561C8F44D}" type="slidenum">
              <a:rPr lang="en-US" smtClean="0"/>
              <a:t>‹#›</a:t>
            </a:fld>
            <a:endParaRPr lang="en-US"/>
          </a:p>
        </p:txBody>
      </p:sp>
      <p:pic>
        <p:nvPicPr>
          <p:cNvPr id="5" name="Picture 4" descr="Logo, company name&#10;&#10;Description automatically generated">
            <a:extLst>
              <a:ext uri="{FF2B5EF4-FFF2-40B4-BE49-F238E27FC236}">
                <a16:creationId xmlns:a16="http://schemas.microsoft.com/office/drawing/2014/main" id="{943CB561-5AED-42CE-B21C-0F4C3E0068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71"/>
            <a:ext cx="12192000" cy="6855858"/>
          </a:xfrm>
          <a:prstGeom prst="rect">
            <a:avLst/>
          </a:prstGeom>
        </p:spPr>
      </p:pic>
    </p:spTree>
    <p:extLst>
      <p:ext uri="{BB962C8B-B14F-4D97-AF65-F5344CB8AC3E}">
        <p14:creationId xmlns:p14="http://schemas.microsoft.com/office/powerpoint/2010/main" val="1035674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4000"/>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a:extLst>
              <a:ext uri="{FF2B5EF4-FFF2-40B4-BE49-F238E27FC236}">
                <a16:creationId xmlns:a16="http://schemas.microsoft.com/office/drawing/2014/main" id="{03F14AB7-37C4-4186-ACEC-DB98734A4E8A}"/>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40FD035-9827-4C0C-9DC7-59787771FC25}"/>
              </a:ext>
            </a:extLst>
          </p:cNvPr>
          <p:cNvSpPr>
            <a:spLocks noGrp="1"/>
          </p:cNvSpPr>
          <p:nvPr>
            <p:ph type="sldNum" sz="quarter" idx="11"/>
          </p:nvPr>
        </p:nvSpPr>
        <p:spPr/>
        <p:txBody>
          <a:bodyPr/>
          <a:lstStyle>
            <a:lvl1pPr>
              <a:defRPr/>
            </a:lvl1pPr>
          </a:lstStyle>
          <a:p>
            <a:fld id="{F9C4D1AD-C7F5-484F-8C25-14AC9D5CDBF6}" type="slidenum">
              <a:rPr lang="en-US" altLang="en-US"/>
              <a:pPr/>
              <a:t>‹#›</a:t>
            </a:fld>
            <a:endParaRPr lang="en-US" altLang="en-US"/>
          </a:p>
        </p:txBody>
      </p:sp>
    </p:spTree>
    <p:extLst>
      <p:ext uri="{BB962C8B-B14F-4D97-AF65-F5344CB8AC3E}">
        <p14:creationId xmlns:p14="http://schemas.microsoft.com/office/powerpoint/2010/main" val="113024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934390BA-2F9B-41F0-B551-CDBF94E137DF}"/>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83634BB-944E-4118-82FB-EB22DFEF2B00}"/>
              </a:ext>
            </a:extLst>
          </p:cNvPr>
          <p:cNvSpPr>
            <a:spLocks noGrp="1"/>
          </p:cNvSpPr>
          <p:nvPr>
            <p:ph type="sldNum" sz="quarter" idx="11"/>
          </p:nvPr>
        </p:nvSpPr>
        <p:spPr/>
        <p:txBody>
          <a:bodyPr/>
          <a:lstStyle>
            <a:lvl1pPr>
              <a:defRPr/>
            </a:lvl1pPr>
          </a:lstStyle>
          <a:p>
            <a:fld id="{4F5B393E-FCC8-4587-AFFC-8957DE2B60EA}" type="slidenum">
              <a:rPr lang="en-US" altLang="en-US"/>
              <a:pPr/>
              <a:t>‹#›</a:t>
            </a:fld>
            <a:endParaRPr lang="en-US" altLang="en-US"/>
          </a:p>
        </p:txBody>
      </p:sp>
    </p:spTree>
    <p:extLst>
      <p:ext uri="{BB962C8B-B14F-4D97-AF65-F5344CB8AC3E}">
        <p14:creationId xmlns:p14="http://schemas.microsoft.com/office/powerpoint/2010/main" val="2776867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9AB51130-CEE9-4128-B9BB-5E2B148F7037}"/>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50146CF-0151-4AE5-B6E9-216BB0643384}"/>
              </a:ext>
            </a:extLst>
          </p:cNvPr>
          <p:cNvSpPr>
            <a:spLocks noGrp="1"/>
          </p:cNvSpPr>
          <p:nvPr>
            <p:ph type="sldNum" sz="quarter" idx="11"/>
          </p:nvPr>
        </p:nvSpPr>
        <p:spPr/>
        <p:txBody>
          <a:bodyPr/>
          <a:lstStyle>
            <a:lvl1pPr>
              <a:defRPr/>
            </a:lvl1pPr>
          </a:lstStyle>
          <a:p>
            <a:fld id="{3905B609-B0EB-4A92-A688-BE86A68C85CA}" type="slidenum">
              <a:rPr lang="en-US" altLang="en-US"/>
              <a:pPr/>
              <a:t>‹#›</a:t>
            </a:fld>
            <a:endParaRPr lang="en-US" altLang="en-US"/>
          </a:p>
        </p:txBody>
      </p:sp>
    </p:spTree>
    <p:extLst>
      <p:ext uri="{BB962C8B-B14F-4D97-AF65-F5344CB8AC3E}">
        <p14:creationId xmlns:p14="http://schemas.microsoft.com/office/powerpoint/2010/main" val="2196659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normAutofit/>
          </a:bodyPr>
          <a:lstStyle>
            <a:lvl1pPr marL="342900" indent="-342900">
              <a:buFont typeface="Lucida Grande"/>
              <a:buChar char="»"/>
              <a:defRPr sz="2800">
                <a:solidFill>
                  <a:schemeClr val="tx1"/>
                </a:solidFill>
              </a:defRPr>
            </a:lvl1pPr>
            <a:lvl2pPr marL="742950" indent="-285750">
              <a:buFont typeface="Lucida Grande"/>
              <a:buChar char="»"/>
              <a:defRPr sz="2800">
                <a:solidFill>
                  <a:schemeClr val="tx1"/>
                </a:solidFill>
              </a:defRPr>
            </a:lvl2pPr>
            <a:lvl3pPr marL="1143000" indent="-228600">
              <a:buFont typeface="Lucida Grande"/>
              <a:buChar char="»"/>
              <a:defRPr sz="2800">
                <a:solidFill>
                  <a:schemeClr val="tx1"/>
                </a:solidFill>
              </a:defRPr>
            </a:lvl3pPr>
            <a:lvl4pPr marL="1600200" indent="-228600">
              <a:buFont typeface="Lucida Grande"/>
              <a:buChar char="»"/>
              <a:defRPr sz="2800">
                <a:solidFill>
                  <a:schemeClr val="tx1"/>
                </a:solidFill>
              </a:defRPr>
            </a:lvl4pPr>
            <a:lvl5pPr marL="2057400" indent="-228600">
              <a:buFont typeface="Lucida Grande"/>
              <a:buChar char="»"/>
              <a:defRPr sz="2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normAutofit/>
          </a:bodyPr>
          <a:lstStyle>
            <a:lvl1pPr>
              <a:defRPr sz="2800">
                <a:solidFill>
                  <a:schemeClr val="tx1"/>
                </a:solidFill>
              </a:defRPr>
            </a:lvl1pPr>
            <a:lvl2pPr>
              <a:defRPr sz="28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919F111-ACB4-4ADD-BD61-CEE0DAC36864}"/>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8B5F7C-F75E-4F16-B0BE-24531927CDAF}"/>
              </a:ext>
            </a:extLst>
          </p:cNvPr>
          <p:cNvSpPr>
            <a:spLocks noGrp="1"/>
          </p:cNvSpPr>
          <p:nvPr>
            <p:ph type="sldNum" sz="quarter" idx="11"/>
          </p:nvPr>
        </p:nvSpPr>
        <p:spPr/>
        <p:txBody>
          <a:bodyPr/>
          <a:lstStyle>
            <a:lvl1pPr>
              <a:defRPr/>
            </a:lvl1pPr>
          </a:lstStyle>
          <a:p>
            <a:fld id="{458076FC-A3F8-48CE-BB4B-A8ABC1EE08B8}" type="slidenum">
              <a:rPr lang="en-US" altLang="en-US"/>
              <a:pPr/>
              <a:t>‹#›</a:t>
            </a:fld>
            <a:endParaRPr lang="en-US" altLang="en-US"/>
          </a:p>
        </p:txBody>
      </p:sp>
    </p:spTree>
    <p:extLst>
      <p:ext uri="{BB962C8B-B14F-4D97-AF65-F5344CB8AC3E}">
        <p14:creationId xmlns:p14="http://schemas.microsoft.com/office/powerpoint/2010/main" val="1494663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06462"/>
          </a:xfrm>
        </p:spPr>
        <p:txBody>
          <a:bodyPr>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solidFill>
                  <a:schemeClr val="tx1"/>
                </a:solidFill>
              </a:defRPr>
            </a:lvl1pPr>
            <a:lvl2pPr>
              <a:defRPr sz="28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7B2222C9-716C-4B29-B2FC-14BDDE074C83}"/>
              </a:ext>
            </a:extLst>
          </p:cNvPr>
          <p:cNvSpPr>
            <a:spLocks noGrp="1"/>
          </p:cNvSpPr>
          <p:nvPr>
            <p:ph type="ftr" sz="quarter" idx="10"/>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C5990776-1968-411E-A64C-2A04A0033B7F}"/>
              </a:ext>
            </a:extLst>
          </p:cNvPr>
          <p:cNvSpPr>
            <a:spLocks noGrp="1"/>
          </p:cNvSpPr>
          <p:nvPr>
            <p:ph type="sldNum" sz="quarter" idx="11"/>
          </p:nvPr>
        </p:nvSpPr>
        <p:spPr/>
        <p:txBody>
          <a:bodyPr/>
          <a:lstStyle>
            <a:lvl1pPr>
              <a:defRPr/>
            </a:lvl1pPr>
          </a:lstStyle>
          <a:p>
            <a:fld id="{D53268CD-AA3A-4143-AE3D-87A8169CE64F}" type="slidenum">
              <a:rPr lang="en-US" altLang="en-US"/>
              <a:pPr/>
              <a:t>‹#›</a:t>
            </a:fld>
            <a:endParaRPr lang="en-US" altLang="en-US"/>
          </a:p>
        </p:txBody>
      </p:sp>
    </p:spTree>
    <p:extLst>
      <p:ext uri="{BB962C8B-B14F-4D97-AF65-F5344CB8AC3E}">
        <p14:creationId xmlns:p14="http://schemas.microsoft.com/office/powerpoint/2010/main" val="253195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505475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p>
        </p:txBody>
      </p:sp>
      <p:sp>
        <p:nvSpPr>
          <p:cNvPr id="3" name="Footer Placeholder 4">
            <a:extLst>
              <a:ext uri="{FF2B5EF4-FFF2-40B4-BE49-F238E27FC236}">
                <a16:creationId xmlns:a16="http://schemas.microsoft.com/office/drawing/2014/main" id="{70779538-3306-4E76-BA84-23C9054B12C7}"/>
              </a:ext>
            </a:extLst>
          </p:cNvPr>
          <p:cNvSpPr>
            <a:spLocks noGrp="1"/>
          </p:cNvSpPr>
          <p:nvPr>
            <p:ph type="ftr" sz="quarter" idx="10"/>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0C023E6-2788-485F-9E8F-6615132BD05E}"/>
              </a:ext>
            </a:extLst>
          </p:cNvPr>
          <p:cNvSpPr>
            <a:spLocks noGrp="1"/>
          </p:cNvSpPr>
          <p:nvPr>
            <p:ph type="sldNum" sz="quarter" idx="11"/>
          </p:nvPr>
        </p:nvSpPr>
        <p:spPr/>
        <p:txBody>
          <a:bodyPr/>
          <a:lstStyle>
            <a:lvl1pPr>
              <a:defRPr/>
            </a:lvl1pPr>
          </a:lstStyle>
          <a:p>
            <a:fld id="{76F67B43-BAFC-4E55-96D9-0E921F065EB1}" type="slidenum">
              <a:rPr lang="en-US" altLang="en-US"/>
              <a:pPr/>
              <a:t>‹#›</a:t>
            </a:fld>
            <a:endParaRPr lang="en-US" altLang="en-US"/>
          </a:p>
        </p:txBody>
      </p:sp>
    </p:spTree>
    <p:extLst>
      <p:ext uri="{BB962C8B-B14F-4D97-AF65-F5344CB8AC3E}">
        <p14:creationId xmlns:p14="http://schemas.microsoft.com/office/powerpoint/2010/main" val="1457951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F06D2F7-710E-47E6-90A3-B65695C0CADC}"/>
              </a:ext>
            </a:extLst>
          </p:cNvPr>
          <p:cNvSpPr>
            <a:spLocks noGrp="1"/>
          </p:cNvSpPr>
          <p:nvPr>
            <p:ph type="ftr" sz="quarter" idx="10"/>
          </p:nvPr>
        </p:nvSpPr>
        <p:spPr/>
        <p:txBody>
          <a:bodyPr/>
          <a:lstStyle>
            <a:lvl1pPr>
              <a:defRPr/>
            </a:lvl1pPr>
          </a:lstStyle>
          <a:p>
            <a:pPr>
              <a:defRPr/>
            </a:pPr>
            <a:endParaRPr lang="en-US"/>
          </a:p>
        </p:txBody>
      </p:sp>
      <p:sp>
        <p:nvSpPr>
          <p:cNvPr id="3" name="Slide Number Placeholder 5">
            <a:extLst>
              <a:ext uri="{FF2B5EF4-FFF2-40B4-BE49-F238E27FC236}">
                <a16:creationId xmlns:a16="http://schemas.microsoft.com/office/drawing/2014/main" id="{43B2D0A4-33D7-4D80-903B-86885F57CFE4}"/>
              </a:ext>
            </a:extLst>
          </p:cNvPr>
          <p:cNvSpPr>
            <a:spLocks noGrp="1"/>
          </p:cNvSpPr>
          <p:nvPr>
            <p:ph type="sldNum" sz="quarter" idx="11"/>
          </p:nvPr>
        </p:nvSpPr>
        <p:spPr/>
        <p:txBody>
          <a:bodyPr/>
          <a:lstStyle>
            <a:lvl1pPr>
              <a:defRPr/>
            </a:lvl1pPr>
          </a:lstStyle>
          <a:p>
            <a:fld id="{0BF111AA-831D-45E6-80FD-B7A02DF192B4}" type="slidenum">
              <a:rPr lang="en-US" altLang="en-US"/>
              <a:pPr/>
              <a:t>‹#›</a:t>
            </a:fld>
            <a:endParaRPr lang="en-US" altLang="en-US"/>
          </a:p>
        </p:txBody>
      </p:sp>
    </p:spTree>
    <p:extLst>
      <p:ext uri="{BB962C8B-B14F-4D97-AF65-F5344CB8AC3E}">
        <p14:creationId xmlns:p14="http://schemas.microsoft.com/office/powerpoint/2010/main" val="1990431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8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92200C6B-A20E-4AC6-B3FD-55D6A2C8355B}"/>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0230F18-E04E-4ADE-8254-3B0D49CF0739}"/>
              </a:ext>
            </a:extLst>
          </p:cNvPr>
          <p:cNvSpPr>
            <a:spLocks noGrp="1"/>
          </p:cNvSpPr>
          <p:nvPr>
            <p:ph type="sldNum" sz="quarter" idx="11"/>
          </p:nvPr>
        </p:nvSpPr>
        <p:spPr/>
        <p:txBody>
          <a:bodyPr/>
          <a:lstStyle>
            <a:lvl1pPr>
              <a:defRPr/>
            </a:lvl1pPr>
          </a:lstStyle>
          <a:p>
            <a:fld id="{8DFDB565-39BB-4262-8FCB-374A608B10A0}" type="slidenum">
              <a:rPr lang="en-US" altLang="en-US"/>
              <a:pPr/>
              <a:t>‹#›</a:t>
            </a:fld>
            <a:endParaRPr lang="en-US" altLang="en-US"/>
          </a:p>
        </p:txBody>
      </p:sp>
    </p:spTree>
    <p:extLst>
      <p:ext uri="{BB962C8B-B14F-4D97-AF65-F5344CB8AC3E}">
        <p14:creationId xmlns:p14="http://schemas.microsoft.com/office/powerpoint/2010/main" val="3573599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5740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09600" y="5930900"/>
            <a:ext cx="9095317" cy="3048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F77E15D9-2EDC-45AC-A852-E1ACBACB9244}"/>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333E26-CFC7-4831-9220-8ACF6DB9B80F}"/>
              </a:ext>
            </a:extLst>
          </p:cNvPr>
          <p:cNvSpPr>
            <a:spLocks noGrp="1"/>
          </p:cNvSpPr>
          <p:nvPr>
            <p:ph type="sldNum" sz="quarter" idx="11"/>
          </p:nvPr>
        </p:nvSpPr>
        <p:spPr/>
        <p:txBody>
          <a:bodyPr/>
          <a:lstStyle>
            <a:lvl1pPr>
              <a:defRPr/>
            </a:lvl1pPr>
          </a:lstStyle>
          <a:p>
            <a:fld id="{08FA67EF-3ECC-4A14-B8D4-D0E6AF379853}" type="slidenum">
              <a:rPr lang="en-US" altLang="en-US"/>
              <a:pPr/>
              <a:t>‹#›</a:t>
            </a:fld>
            <a:endParaRPr lang="en-US" altLang="en-US"/>
          </a:p>
        </p:txBody>
      </p:sp>
    </p:spTree>
    <p:extLst>
      <p:ext uri="{BB962C8B-B14F-4D97-AF65-F5344CB8AC3E}">
        <p14:creationId xmlns:p14="http://schemas.microsoft.com/office/powerpoint/2010/main" val="3175249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7433701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664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47103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267675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504767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678579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06860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741512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1145852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903293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77342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0710" y="911860"/>
            <a:ext cx="3298605" cy="464290"/>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0250" y="5123137"/>
            <a:ext cx="3079751" cy="435848"/>
          </a:xfrm>
          <a:prstGeom prst="rect">
            <a:avLst/>
          </a:prstGeom>
        </p:spPr>
      </p:pic>
      <p:sp>
        <p:nvSpPr>
          <p:cNvPr id="20" name="Rectangle 19"/>
          <p:cNvSpPr/>
          <p:nvPr userDrawn="1"/>
        </p:nvSpPr>
        <p:spPr>
          <a:xfrm>
            <a:off x="768237" y="5696788"/>
            <a:ext cx="4950825" cy="656334"/>
          </a:xfrm>
          <a:prstGeom prst="rect">
            <a:avLst/>
          </a:prstGeom>
        </p:spPr>
        <p:txBody>
          <a:bodyPr wrap="square">
            <a:spAutoFit/>
          </a:bodyPr>
          <a:lstStyle/>
          <a:p>
            <a:pPr>
              <a:lnSpc>
                <a:spcPct val="80000"/>
              </a:lnSpc>
              <a:spcBef>
                <a:spcPts val="600"/>
              </a:spcBef>
            </a:pPr>
            <a:r>
              <a:rPr lang="en-US" sz="900" b="1" spc="-50" dirty="0">
                <a:solidFill>
                  <a:schemeClr val="tx1">
                    <a:lumMod val="60000"/>
                    <a:lumOff val="40000"/>
                  </a:schemeClr>
                </a:solidFill>
              </a:rPr>
              <a:t>Quality Mission </a:t>
            </a:r>
          </a:p>
          <a:p>
            <a:pPr>
              <a:lnSpc>
                <a:spcPct val="90000"/>
              </a:lnSpc>
              <a:spcBef>
                <a:spcPts val="600"/>
              </a:spcBef>
            </a:pPr>
            <a:r>
              <a:rPr lang="en-US" sz="900" i="1" spc="-50" dirty="0">
                <a:solidFill>
                  <a:schemeClr val="tx1">
                    <a:lumMod val="60000"/>
                    <a:lumOff val="40000"/>
                  </a:schemeClr>
                </a:solidFill>
              </a:rPr>
              <a:t>Advance the NM Patients First vision and strategy through measurement, evaluation and best practice recommendations, leading to the best possible patient care outcomes, best patient experience and elimination of harm.</a:t>
            </a:r>
          </a:p>
        </p:txBody>
      </p:sp>
    </p:spTree>
    <p:extLst>
      <p:ext uri="{BB962C8B-B14F-4D97-AF65-F5344CB8AC3E}">
        <p14:creationId xmlns:p14="http://schemas.microsoft.com/office/powerpoint/2010/main" val="38487050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52400"/>
            <a:ext cx="10285292" cy="762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068264" y="1621971"/>
            <a:ext cx="9399585" cy="409302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74399" y="6485609"/>
            <a:ext cx="462327"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1320800" y="914400"/>
            <a:ext cx="9139936"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807329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a:solidFill>
                  <a:schemeClr val="tx2"/>
                </a:solidFill>
              </a:rPr>
              <a:t>   </a:t>
            </a:r>
          </a:p>
        </p:txBody>
      </p:sp>
      <p:sp>
        <p:nvSpPr>
          <p:cNvPr id="11"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3"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0845" y="911860"/>
            <a:ext cx="3318337" cy="464290"/>
          </a:xfrm>
          <a:prstGeom prst="rect">
            <a:avLst/>
          </a:prstGeom>
        </p:spPr>
      </p:pic>
    </p:spTree>
    <p:extLst>
      <p:ext uri="{BB962C8B-B14F-4D97-AF65-F5344CB8AC3E}">
        <p14:creationId xmlns:p14="http://schemas.microsoft.com/office/powerpoint/2010/main" val="32759639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pic>
        <p:nvPicPr>
          <p:cNvPr id="13" name="Picture 12" descr="Cadence image 2rgb.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a:solidFill>
                  <a:schemeClr val="tx2"/>
                </a:solidFill>
              </a:rPr>
              <a:t>   </a:t>
            </a:r>
          </a:p>
        </p:txBody>
      </p:sp>
      <p:sp>
        <p:nvSpPr>
          <p:cNvPr id="7"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8"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0845" y="911860"/>
            <a:ext cx="3318337" cy="464290"/>
          </a:xfrm>
          <a:prstGeom prst="rect">
            <a:avLst/>
          </a:prstGeom>
        </p:spPr>
      </p:pic>
    </p:spTree>
    <p:extLst>
      <p:ext uri="{BB962C8B-B14F-4D97-AF65-F5344CB8AC3E}">
        <p14:creationId xmlns:p14="http://schemas.microsoft.com/office/powerpoint/2010/main" val="4246638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a:solidFill>
                  <a:schemeClr val="tx2"/>
                </a:solidFill>
              </a:rPr>
              <a:t>   </a:t>
            </a:r>
          </a:p>
        </p:txBody>
      </p:sp>
      <p:sp>
        <p:nvSpPr>
          <p:cNvPr id="9"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1"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0845" y="911860"/>
            <a:ext cx="3318337" cy="464290"/>
          </a:xfrm>
          <a:prstGeom prst="rect">
            <a:avLst/>
          </a:prstGeom>
        </p:spPr>
      </p:pic>
    </p:spTree>
    <p:extLst>
      <p:ext uri="{BB962C8B-B14F-4D97-AF65-F5344CB8AC3E}">
        <p14:creationId xmlns:p14="http://schemas.microsoft.com/office/powerpoint/2010/main" val="128934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5731696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4" name="Picture 3" descr="Cadence Building rgb.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2800" y="0"/>
            <a:ext cx="8839200" cy="6858000"/>
          </a:xfrm>
          <a:prstGeom prst="rect">
            <a:avLst/>
          </a:prstGeom>
        </p:spPr>
      </p:pic>
      <p:sp>
        <p:nvSpPr>
          <p:cNvPr id="6"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a:solidFill>
                  <a:schemeClr val="tx2"/>
                </a:solidFill>
              </a:rPr>
              <a:t>   </a:t>
            </a:r>
          </a:p>
        </p:txBody>
      </p:sp>
      <p:sp>
        <p:nvSpPr>
          <p:cNvPr id="2"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3"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0845" y="911860"/>
            <a:ext cx="3318337" cy="464290"/>
          </a:xfrm>
          <a:prstGeom prst="rect">
            <a:avLst/>
          </a:prstGeom>
        </p:spPr>
      </p:pic>
    </p:spTree>
    <p:extLst>
      <p:ext uri="{BB962C8B-B14F-4D97-AF65-F5344CB8AC3E}">
        <p14:creationId xmlns:p14="http://schemas.microsoft.com/office/powerpoint/2010/main" val="706199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pic>
        <p:nvPicPr>
          <p:cNvPr id="12" name="Picture 11" descr="Cadence image 1rgb.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p:cNvSpPr/>
          <p:nvPr userDrawn="1"/>
        </p:nvSpPr>
        <p:spPr>
          <a:xfrm>
            <a:off x="-21219" y="1"/>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a:solidFill>
                  <a:schemeClr val="tx2"/>
                </a:solidFill>
              </a:rPr>
              <a:t>   </a:t>
            </a:r>
          </a:p>
        </p:txBody>
      </p:sp>
      <p:sp>
        <p:nvSpPr>
          <p:cNvPr id="8"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9"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0845" y="911860"/>
            <a:ext cx="3318337" cy="464290"/>
          </a:xfrm>
          <a:prstGeom prst="rect">
            <a:avLst/>
          </a:prstGeom>
        </p:spPr>
      </p:pic>
    </p:spTree>
    <p:extLst>
      <p:ext uri="{BB962C8B-B14F-4D97-AF65-F5344CB8AC3E}">
        <p14:creationId xmlns:p14="http://schemas.microsoft.com/office/powerpoint/2010/main" val="2902783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Header 6">
    <p:spTree>
      <p:nvGrpSpPr>
        <p:cNvPr id="1" name=""/>
        <p:cNvGrpSpPr/>
        <p:nvPr/>
      </p:nvGrpSpPr>
      <p:grpSpPr>
        <a:xfrm>
          <a:off x="0" y="0"/>
          <a:ext cx="0" cy="0"/>
          <a:chOff x="0" y="0"/>
          <a:chExt cx="0" cy="0"/>
        </a:xfrm>
      </p:grpSpPr>
      <p:pic>
        <p:nvPicPr>
          <p:cNvPr id="2" name="Picture 1" descr="Lake Forestrgb.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p:cNvSpPr/>
          <p:nvPr userDrawn="1"/>
        </p:nvSpPr>
        <p:spPr>
          <a:xfrm>
            <a:off x="-21219" y="1"/>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a:solidFill>
                  <a:schemeClr val="tx2"/>
                </a:solidFill>
              </a:rPr>
              <a:t>   </a:t>
            </a:r>
          </a:p>
        </p:txBody>
      </p:sp>
      <p:sp>
        <p:nvSpPr>
          <p:cNvPr id="13"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4"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0845" y="911860"/>
            <a:ext cx="3318337" cy="464290"/>
          </a:xfrm>
          <a:prstGeom prst="rect">
            <a:avLst/>
          </a:prstGeom>
        </p:spPr>
      </p:pic>
    </p:spTree>
    <p:extLst>
      <p:ext uri="{BB962C8B-B14F-4D97-AF65-F5344CB8AC3E}">
        <p14:creationId xmlns:p14="http://schemas.microsoft.com/office/powerpoint/2010/main" val="2420155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Header 7">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a:solidFill>
                  <a:schemeClr val="tx2"/>
                </a:solidFill>
              </a:rPr>
              <a:t>   </a:t>
            </a:r>
          </a:p>
        </p:txBody>
      </p:sp>
      <p:sp>
        <p:nvSpPr>
          <p:cNvPr id="9"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0"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0845" y="911860"/>
            <a:ext cx="3318337" cy="464290"/>
          </a:xfrm>
          <a:prstGeom prst="rect">
            <a:avLst/>
          </a:prstGeom>
        </p:spPr>
      </p:pic>
    </p:spTree>
    <p:extLst>
      <p:ext uri="{BB962C8B-B14F-4D97-AF65-F5344CB8AC3E}">
        <p14:creationId xmlns:p14="http://schemas.microsoft.com/office/powerpoint/2010/main" val="41250672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Header 8">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a:solidFill>
                  <a:schemeClr val="tx2"/>
                </a:solidFill>
              </a:rPr>
              <a:t>   </a:t>
            </a:r>
          </a:p>
        </p:txBody>
      </p:sp>
      <p:sp>
        <p:nvSpPr>
          <p:cNvPr id="8"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9"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0845" y="911860"/>
            <a:ext cx="3318337" cy="464290"/>
          </a:xfrm>
          <a:prstGeom prst="rect">
            <a:avLst/>
          </a:prstGeom>
        </p:spPr>
      </p:pic>
    </p:spTree>
    <p:extLst>
      <p:ext uri="{BB962C8B-B14F-4D97-AF65-F5344CB8AC3E}">
        <p14:creationId xmlns:p14="http://schemas.microsoft.com/office/powerpoint/2010/main" val="29798024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Header 9">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a:solidFill>
                  <a:schemeClr val="tx2"/>
                </a:solidFill>
              </a:rPr>
              <a:t>   </a:t>
            </a:r>
          </a:p>
        </p:txBody>
      </p:sp>
      <p:sp>
        <p:nvSpPr>
          <p:cNvPr id="8"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9"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0845" y="911860"/>
            <a:ext cx="3318337" cy="464290"/>
          </a:xfrm>
          <a:prstGeom prst="rect">
            <a:avLst/>
          </a:prstGeom>
        </p:spPr>
      </p:pic>
    </p:spTree>
    <p:extLst>
      <p:ext uri="{BB962C8B-B14F-4D97-AF65-F5344CB8AC3E}">
        <p14:creationId xmlns:p14="http://schemas.microsoft.com/office/powerpoint/2010/main" val="40393348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Header 10">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a:solidFill>
                  <a:schemeClr val="tx2"/>
                </a:solidFill>
              </a:rPr>
              <a:t>   </a:t>
            </a:r>
          </a:p>
        </p:txBody>
      </p:sp>
      <p:sp>
        <p:nvSpPr>
          <p:cNvPr id="11"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3"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0845" y="911860"/>
            <a:ext cx="3318337" cy="464290"/>
          </a:xfrm>
          <a:prstGeom prst="rect">
            <a:avLst/>
          </a:prstGeom>
        </p:spPr>
      </p:pic>
    </p:spTree>
    <p:extLst>
      <p:ext uri="{BB962C8B-B14F-4D97-AF65-F5344CB8AC3E}">
        <p14:creationId xmlns:p14="http://schemas.microsoft.com/office/powerpoint/2010/main" val="37079713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 Header 1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a:solidFill>
                  <a:schemeClr val="tx2"/>
                </a:solidFill>
              </a:rPr>
              <a:t>   </a:t>
            </a:r>
          </a:p>
        </p:txBody>
      </p:sp>
      <p:sp>
        <p:nvSpPr>
          <p:cNvPr id="8"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9"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0845" y="911860"/>
            <a:ext cx="3318337" cy="464290"/>
          </a:xfrm>
          <a:prstGeom prst="rect">
            <a:avLst/>
          </a:prstGeom>
        </p:spPr>
      </p:pic>
    </p:spTree>
    <p:extLst>
      <p:ext uri="{BB962C8B-B14F-4D97-AF65-F5344CB8AC3E}">
        <p14:creationId xmlns:p14="http://schemas.microsoft.com/office/powerpoint/2010/main" val="433700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Your Photo">
    <p:bg bwMode="gray">
      <p:bgPr>
        <a:gradFill flip="none" rotWithShape="1">
          <a:gsLst>
            <a:gs pos="0">
              <a:srgbClr val="514689"/>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9" name="TextBox 8"/>
          <p:cNvSpPr txBox="1"/>
          <p:nvPr userDrawn="1"/>
        </p:nvSpPr>
        <p:spPr>
          <a:xfrm>
            <a:off x="12293600" y="877304"/>
            <a:ext cx="2189949" cy="3237496"/>
          </a:xfrm>
          <a:prstGeom prst="rect">
            <a:avLst/>
          </a:prstGeom>
          <a:solidFill>
            <a:schemeClr val="tx1">
              <a:lumMod val="60000"/>
              <a:lumOff val="40000"/>
            </a:schemeClr>
          </a:solidFill>
        </p:spPr>
        <p:txBody>
          <a:bodyPr wrap="square" lIns="0" tIns="0" rIns="0" bIns="0" rtlCol="0">
            <a:noAutofit/>
          </a:bodyPr>
          <a:lstStyle/>
          <a:p>
            <a:pPr>
              <a:lnSpc>
                <a:spcPct val="90000"/>
              </a:lnSpc>
              <a:spcBef>
                <a:spcPts val="600"/>
              </a:spcBef>
            </a:pPr>
            <a:r>
              <a:rPr lang="en-US" sz="1200" spc="-50" dirty="0">
                <a:solidFill>
                  <a:schemeClr val="bg1"/>
                </a:solidFill>
              </a:rPr>
              <a:t>How to put in your own Photo:</a:t>
            </a:r>
          </a:p>
          <a:p>
            <a:pPr>
              <a:lnSpc>
                <a:spcPct val="90000"/>
              </a:lnSpc>
              <a:spcBef>
                <a:spcPts val="600"/>
              </a:spcBef>
            </a:pPr>
            <a:r>
              <a:rPr lang="en-US" sz="1200" spc="-50" dirty="0">
                <a:solidFill>
                  <a:schemeClr val="bg1"/>
                </a:solidFill>
              </a:rPr>
              <a:t>Go to ‘View-Slide Master’</a:t>
            </a:r>
          </a:p>
          <a:p>
            <a:pPr>
              <a:lnSpc>
                <a:spcPct val="90000"/>
              </a:lnSpc>
              <a:spcBef>
                <a:spcPts val="600"/>
              </a:spcBef>
            </a:pPr>
            <a:r>
              <a:rPr lang="en-US" sz="1200" spc="-50" dirty="0">
                <a:solidFill>
                  <a:schemeClr val="bg1"/>
                </a:solidFill>
              </a:rPr>
              <a:t>Go to ‘Insert-Picture’</a:t>
            </a:r>
          </a:p>
          <a:p>
            <a:pPr>
              <a:lnSpc>
                <a:spcPct val="90000"/>
              </a:lnSpc>
              <a:spcBef>
                <a:spcPts val="600"/>
              </a:spcBef>
            </a:pPr>
            <a:r>
              <a:rPr lang="en-US" sz="1200" spc="-50" dirty="0">
                <a:solidFill>
                  <a:schemeClr val="bg1"/>
                </a:solidFill>
              </a:rPr>
              <a:t>Browse to the</a:t>
            </a:r>
            <a:r>
              <a:rPr lang="en-US" sz="1200" spc="-50" baseline="0" dirty="0">
                <a:solidFill>
                  <a:schemeClr val="bg1"/>
                </a:solidFill>
              </a:rPr>
              <a:t> image you would like to place. Image should be 1024x768, 1200x900, or other 4:3 aspect ratio</a:t>
            </a:r>
          </a:p>
          <a:p>
            <a:pPr>
              <a:lnSpc>
                <a:spcPct val="90000"/>
              </a:lnSpc>
              <a:spcBef>
                <a:spcPts val="600"/>
              </a:spcBef>
            </a:pPr>
            <a:r>
              <a:rPr lang="en-US" sz="1200" spc="-50" dirty="0">
                <a:solidFill>
                  <a:schemeClr val="bg1"/>
                </a:solidFill>
              </a:rPr>
              <a:t>Select Image and click OK</a:t>
            </a:r>
          </a:p>
          <a:p>
            <a:pPr>
              <a:lnSpc>
                <a:spcPct val="90000"/>
              </a:lnSpc>
              <a:spcBef>
                <a:spcPts val="600"/>
              </a:spcBef>
            </a:pPr>
            <a:r>
              <a:rPr lang="en-US" sz="1200" spc="-50" dirty="0">
                <a:solidFill>
                  <a:schemeClr val="bg1"/>
                </a:solidFill>
              </a:rPr>
              <a:t>Scale to full screen size if necessary.</a:t>
            </a:r>
          </a:p>
          <a:p>
            <a:pPr>
              <a:lnSpc>
                <a:spcPct val="90000"/>
              </a:lnSpc>
              <a:spcBef>
                <a:spcPts val="600"/>
              </a:spcBef>
            </a:pPr>
            <a:r>
              <a:rPr lang="en-US" sz="1200" spc="-50" dirty="0">
                <a:solidFill>
                  <a:schemeClr val="bg1"/>
                </a:solidFill>
              </a:rPr>
              <a:t>Click image, go</a:t>
            </a:r>
            <a:r>
              <a:rPr lang="en-US" sz="1200" spc="-50" baseline="0" dirty="0">
                <a:solidFill>
                  <a:schemeClr val="bg1"/>
                </a:solidFill>
              </a:rPr>
              <a:t> to ‘Format-</a:t>
            </a:r>
            <a:r>
              <a:rPr lang="en-US" sz="1200" spc="-50" dirty="0">
                <a:solidFill>
                  <a:schemeClr val="bg1"/>
                </a:solidFill>
              </a:rPr>
              <a:t>Send to Back’</a:t>
            </a:r>
          </a:p>
          <a:p>
            <a:pPr>
              <a:lnSpc>
                <a:spcPct val="90000"/>
              </a:lnSpc>
              <a:spcBef>
                <a:spcPts val="600"/>
              </a:spcBef>
            </a:pPr>
            <a:r>
              <a:rPr lang="en-US" sz="1200" spc="-50" dirty="0">
                <a:solidFill>
                  <a:schemeClr val="bg1"/>
                </a:solidFill>
              </a:rPr>
              <a:t>Go to ‘View-Normal’ to return to slides</a:t>
            </a:r>
          </a:p>
        </p:txBody>
      </p:sp>
      <p:sp>
        <p:nvSpPr>
          <p:cNvPr id="18"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a:solidFill>
                  <a:schemeClr val="tx2"/>
                </a:solidFill>
              </a:rPr>
              <a:t>   </a:t>
            </a:r>
          </a:p>
        </p:txBody>
      </p:sp>
      <p:sp>
        <p:nvSpPr>
          <p:cNvPr id="19"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20"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845" y="911860"/>
            <a:ext cx="3318337" cy="464290"/>
          </a:xfrm>
          <a:prstGeom prst="rect">
            <a:avLst/>
          </a:prstGeom>
        </p:spPr>
      </p:pic>
    </p:spTree>
    <p:extLst>
      <p:ext uri="{BB962C8B-B14F-4D97-AF65-F5344CB8AC3E}">
        <p14:creationId xmlns:p14="http://schemas.microsoft.com/office/powerpoint/2010/main" val="5994589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Section Header Your Photo">
    <p:bg bwMode="gray">
      <p:bgPr>
        <a:gradFill flip="none" rotWithShape="1">
          <a:gsLst>
            <a:gs pos="0">
              <a:srgbClr val="514689"/>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9" name="TextBox 8"/>
          <p:cNvSpPr txBox="1"/>
          <p:nvPr userDrawn="1"/>
        </p:nvSpPr>
        <p:spPr>
          <a:xfrm>
            <a:off x="12293600" y="877304"/>
            <a:ext cx="2189949" cy="3237496"/>
          </a:xfrm>
          <a:prstGeom prst="rect">
            <a:avLst/>
          </a:prstGeom>
          <a:solidFill>
            <a:schemeClr val="tx1">
              <a:lumMod val="60000"/>
              <a:lumOff val="40000"/>
            </a:schemeClr>
          </a:solidFill>
        </p:spPr>
        <p:txBody>
          <a:bodyPr wrap="square" lIns="0" tIns="0" rIns="0" bIns="0" rtlCol="0">
            <a:noAutofit/>
          </a:bodyPr>
          <a:lstStyle/>
          <a:p>
            <a:pPr>
              <a:lnSpc>
                <a:spcPct val="90000"/>
              </a:lnSpc>
              <a:spcBef>
                <a:spcPts val="600"/>
              </a:spcBef>
            </a:pPr>
            <a:r>
              <a:rPr lang="en-US" sz="1200" spc="-50" dirty="0">
                <a:solidFill>
                  <a:schemeClr val="bg1"/>
                </a:solidFill>
              </a:rPr>
              <a:t>How to put in your own Photo:</a:t>
            </a:r>
          </a:p>
          <a:p>
            <a:pPr>
              <a:lnSpc>
                <a:spcPct val="90000"/>
              </a:lnSpc>
              <a:spcBef>
                <a:spcPts val="600"/>
              </a:spcBef>
            </a:pPr>
            <a:r>
              <a:rPr lang="en-US" sz="1200" spc="-50" dirty="0">
                <a:solidFill>
                  <a:schemeClr val="bg1"/>
                </a:solidFill>
              </a:rPr>
              <a:t>Go to ‘View-Slide Master’</a:t>
            </a:r>
          </a:p>
          <a:p>
            <a:pPr>
              <a:lnSpc>
                <a:spcPct val="90000"/>
              </a:lnSpc>
              <a:spcBef>
                <a:spcPts val="600"/>
              </a:spcBef>
            </a:pPr>
            <a:r>
              <a:rPr lang="en-US" sz="1200" spc="-50" dirty="0">
                <a:solidFill>
                  <a:schemeClr val="bg1"/>
                </a:solidFill>
              </a:rPr>
              <a:t>Go to ‘Insert-Picture’</a:t>
            </a:r>
          </a:p>
          <a:p>
            <a:pPr>
              <a:lnSpc>
                <a:spcPct val="90000"/>
              </a:lnSpc>
              <a:spcBef>
                <a:spcPts val="600"/>
              </a:spcBef>
            </a:pPr>
            <a:r>
              <a:rPr lang="en-US" sz="1200" spc="-50" dirty="0">
                <a:solidFill>
                  <a:schemeClr val="bg1"/>
                </a:solidFill>
              </a:rPr>
              <a:t>Browse to the</a:t>
            </a:r>
            <a:r>
              <a:rPr lang="en-US" sz="1200" spc="-50" baseline="0" dirty="0">
                <a:solidFill>
                  <a:schemeClr val="bg1"/>
                </a:solidFill>
              </a:rPr>
              <a:t> image you would like to place. Image should be 1024x768, 1200x900, or other 4:3 aspect ratio</a:t>
            </a:r>
          </a:p>
          <a:p>
            <a:pPr>
              <a:lnSpc>
                <a:spcPct val="90000"/>
              </a:lnSpc>
              <a:spcBef>
                <a:spcPts val="600"/>
              </a:spcBef>
            </a:pPr>
            <a:r>
              <a:rPr lang="en-US" sz="1200" spc="-50" dirty="0">
                <a:solidFill>
                  <a:schemeClr val="bg1"/>
                </a:solidFill>
              </a:rPr>
              <a:t>Select Image and click OK</a:t>
            </a:r>
          </a:p>
          <a:p>
            <a:pPr>
              <a:lnSpc>
                <a:spcPct val="90000"/>
              </a:lnSpc>
              <a:spcBef>
                <a:spcPts val="600"/>
              </a:spcBef>
            </a:pPr>
            <a:r>
              <a:rPr lang="en-US" sz="1200" spc="-50" dirty="0">
                <a:solidFill>
                  <a:schemeClr val="bg1"/>
                </a:solidFill>
              </a:rPr>
              <a:t>Scale to full screen size if necessary.</a:t>
            </a:r>
          </a:p>
          <a:p>
            <a:pPr>
              <a:lnSpc>
                <a:spcPct val="90000"/>
              </a:lnSpc>
              <a:spcBef>
                <a:spcPts val="600"/>
              </a:spcBef>
            </a:pPr>
            <a:r>
              <a:rPr lang="en-US" sz="1200" spc="-50" dirty="0">
                <a:solidFill>
                  <a:schemeClr val="bg1"/>
                </a:solidFill>
              </a:rPr>
              <a:t>Click image, go</a:t>
            </a:r>
            <a:r>
              <a:rPr lang="en-US" sz="1200" spc="-50" baseline="0" dirty="0">
                <a:solidFill>
                  <a:schemeClr val="bg1"/>
                </a:solidFill>
              </a:rPr>
              <a:t> to ‘Format-</a:t>
            </a:r>
            <a:r>
              <a:rPr lang="en-US" sz="1200" spc="-50" dirty="0">
                <a:solidFill>
                  <a:schemeClr val="bg1"/>
                </a:solidFill>
              </a:rPr>
              <a:t>Send to Back’</a:t>
            </a:r>
          </a:p>
          <a:p>
            <a:pPr>
              <a:lnSpc>
                <a:spcPct val="90000"/>
              </a:lnSpc>
              <a:spcBef>
                <a:spcPts val="600"/>
              </a:spcBef>
            </a:pPr>
            <a:r>
              <a:rPr lang="en-US" sz="1200" spc="-50" dirty="0">
                <a:solidFill>
                  <a:schemeClr val="bg1"/>
                </a:solidFill>
              </a:rPr>
              <a:t>Go to ‘View-Normal’ to return to slides</a:t>
            </a:r>
          </a:p>
        </p:txBody>
      </p:sp>
      <p:sp>
        <p:nvSpPr>
          <p:cNvPr id="18"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a:solidFill>
                  <a:schemeClr val="tx2"/>
                </a:solidFill>
              </a:rPr>
              <a:t>   </a:t>
            </a:r>
          </a:p>
        </p:txBody>
      </p:sp>
      <p:sp>
        <p:nvSpPr>
          <p:cNvPr id="19"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6600" b="0">
                <a:solidFill>
                  <a:schemeClr val="bg1"/>
                </a:solidFill>
              </a:defRPr>
            </a:lvl1pPr>
          </a:lstStyle>
          <a:p>
            <a:r>
              <a:rPr lang="en-US" dirty="0"/>
              <a:t>Questions?</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845" y="911860"/>
            <a:ext cx="3318337" cy="464290"/>
          </a:xfrm>
          <a:prstGeom prst="rect">
            <a:avLst/>
          </a:prstGeom>
        </p:spPr>
      </p:pic>
    </p:spTree>
    <p:extLst>
      <p:ext uri="{BB962C8B-B14F-4D97-AF65-F5344CB8AC3E}">
        <p14:creationId xmlns:p14="http://schemas.microsoft.com/office/powerpoint/2010/main" val="333921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6604361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Section Header Your Photo">
    <p:bg bwMode="gray">
      <p:bgPr>
        <a:gradFill flip="none" rotWithShape="1">
          <a:gsLst>
            <a:gs pos="0">
              <a:srgbClr val="514689"/>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9" name="TextBox 8"/>
          <p:cNvSpPr txBox="1"/>
          <p:nvPr userDrawn="1"/>
        </p:nvSpPr>
        <p:spPr>
          <a:xfrm>
            <a:off x="12293600" y="877304"/>
            <a:ext cx="2189949" cy="3237496"/>
          </a:xfrm>
          <a:prstGeom prst="rect">
            <a:avLst/>
          </a:prstGeom>
          <a:solidFill>
            <a:schemeClr val="tx1">
              <a:lumMod val="60000"/>
              <a:lumOff val="40000"/>
            </a:schemeClr>
          </a:solidFill>
        </p:spPr>
        <p:txBody>
          <a:bodyPr wrap="square" lIns="0" tIns="0" rIns="0" bIns="0" rtlCol="0">
            <a:noAutofit/>
          </a:bodyPr>
          <a:lstStyle/>
          <a:p>
            <a:pPr>
              <a:lnSpc>
                <a:spcPct val="90000"/>
              </a:lnSpc>
              <a:spcBef>
                <a:spcPts val="600"/>
              </a:spcBef>
            </a:pPr>
            <a:r>
              <a:rPr lang="en-US" sz="1200" spc="-50" dirty="0">
                <a:solidFill>
                  <a:schemeClr val="bg1"/>
                </a:solidFill>
              </a:rPr>
              <a:t>How to put in your own Photo:</a:t>
            </a:r>
          </a:p>
          <a:p>
            <a:pPr>
              <a:lnSpc>
                <a:spcPct val="90000"/>
              </a:lnSpc>
              <a:spcBef>
                <a:spcPts val="600"/>
              </a:spcBef>
            </a:pPr>
            <a:r>
              <a:rPr lang="en-US" sz="1200" spc="-50" dirty="0">
                <a:solidFill>
                  <a:schemeClr val="bg1"/>
                </a:solidFill>
              </a:rPr>
              <a:t>Go to ‘View-Slide Master’</a:t>
            </a:r>
          </a:p>
          <a:p>
            <a:pPr>
              <a:lnSpc>
                <a:spcPct val="90000"/>
              </a:lnSpc>
              <a:spcBef>
                <a:spcPts val="600"/>
              </a:spcBef>
            </a:pPr>
            <a:r>
              <a:rPr lang="en-US" sz="1200" spc="-50" dirty="0">
                <a:solidFill>
                  <a:schemeClr val="bg1"/>
                </a:solidFill>
              </a:rPr>
              <a:t>Go to ‘Insert-Picture’</a:t>
            </a:r>
          </a:p>
          <a:p>
            <a:pPr>
              <a:lnSpc>
                <a:spcPct val="90000"/>
              </a:lnSpc>
              <a:spcBef>
                <a:spcPts val="600"/>
              </a:spcBef>
            </a:pPr>
            <a:r>
              <a:rPr lang="en-US" sz="1200" spc="-50" dirty="0">
                <a:solidFill>
                  <a:schemeClr val="bg1"/>
                </a:solidFill>
              </a:rPr>
              <a:t>Browse to the</a:t>
            </a:r>
            <a:r>
              <a:rPr lang="en-US" sz="1200" spc="-50" baseline="0" dirty="0">
                <a:solidFill>
                  <a:schemeClr val="bg1"/>
                </a:solidFill>
              </a:rPr>
              <a:t> image you would like to place. Image should be 1024x768, 1200x900, or other 4:3 aspect ratio</a:t>
            </a:r>
          </a:p>
          <a:p>
            <a:pPr>
              <a:lnSpc>
                <a:spcPct val="90000"/>
              </a:lnSpc>
              <a:spcBef>
                <a:spcPts val="600"/>
              </a:spcBef>
            </a:pPr>
            <a:r>
              <a:rPr lang="en-US" sz="1200" spc="-50" dirty="0">
                <a:solidFill>
                  <a:schemeClr val="bg1"/>
                </a:solidFill>
              </a:rPr>
              <a:t>Select Image and click OK</a:t>
            </a:r>
          </a:p>
          <a:p>
            <a:pPr>
              <a:lnSpc>
                <a:spcPct val="90000"/>
              </a:lnSpc>
              <a:spcBef>
                <a:spcPts val="600"/>
              </a:spcBef>
            </a:pPr>
            <a:r>
              <a:rPr lang="en-US" sz="1200" spc="-50" dirty="0">
                <a:solidFill>
                  <a:schemeClr val="bg1"/>
                </a:solidFill>
              </a:rPr>
              <a:t>Scale to full screen size if necessary.</a:t>
            </a:r>
          </a:p>
          <a:p>
            <a:pPr>
              <a:lnSpc>
                <a:spcPct val="90000"/>
              </a:lnSpc>
              <a:spcBef>
                <a:spcPts val="600"/>
              </a:spcBef>
            </a:pPr>
            <a:r>
              <a:rPr lang="en-US" sz="1200" spc="-50" dirty="0">
                <a:solidFill>
                  <a:schemeClr val="bg1"/>
                </a:solidFill>
              </a:rPr>
              <a:t>Click image, go</a:t>
            </a:r>
            <a:r>
              <a:rPr lang="en-US" sz="1200" spc="-50" baseline="0" dirty="0">
                <a:solidFill>
                  <a:schemeClr val="bg1"/>
                </a:solidFill>
              </a:rPr>
              <a:t> to ‘Format-</a:t>
            </a:r>
            <a:r>
              <a:rPr lang="en-US" sz="1200" spc="-50" dirty="0">
                <a:solidFill>
                  <a:schemeClr val="bg1"/>
                </a:solidFill>
              </a:rPr>
              <a:t>Send to Back’</a:t>
            </a:r>
          </a:p>
          <a:p>
            <a:pPr>
              <a:lnSpc>
                <a:spcPct val="90000"/>
              </a:lnSpc>
              <a:spcBef>
                <a:spcPts val="600"/>
              </a:spcBef>
            </a:pPr>
            <a:r>
              <a:rPr lang="en-US" sz="1200" spc="-50" dirty="0">
                <a:solidFill>
                  <a:schemeClr val="bg1"/>
                </a:solidFill>
              </a:rPr>
              <a:t>Go to ‘View-Normal’ to return to slides</a:t>
            </a:r>
          </a:p>
        </p:txBody>
      </p:sp>
      <p:sp>
        <p:nvSpPr>
          <p:cNvPr id="18" name="Rectangle 6"/>
          <p:cNvSpPr/>
          <p:nvPr userDrawn="1"/>
        </p:nvSpPr>
        <p:spPr>
          <a:xfrm>
            <a:off x="-21219" y="-7892"/>
            <a:ext cx="9374252"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kern="1200" dirty="0">
                <a:solidFill>
                  <a:schemeClr val="tx2"/>
                </a:solidFill>
              </a:rPr>
              <a:t>   </a:t>
            </a:r>
          </a:p>
        </p:txBody>
      </p:sp>
      <p:sp>
        <p:nvSpPr>
          <p:cNvPr id="19"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6600" b="0">
                <a:solidFill>
                  <a:schemeClr val="bg1"/>
                </a:solidFill>
              </a:defRPr>
            </a:lvl1pPr>
          </a:lstStyle>
          <a:p>
            <a:r>
              <a:rPr lang="en-US" dirty="0"/>
              <a:t>Thank You</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845" y="911860"/>
            <a:ext cx="3318337" cy="464290"/>
          </a:xfrm>
          <a:prstGeom prst="rect">
            <a:avLst/>
          </a:prstGeom>
        </p:spPr>
      </p:pic>
    </p:spTree>
    <p:extLst>
      <p:ext uri="{BB962C8B-B14F-4D97-AF65-F5344CB8AC3E}">
        <p14:creationId xmlns:p14="http://schemas.microsoft.com/office/powerpoint/2010/main" val="6594413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19229" y="2243956"/>
            <a:ext cx="8963171" cy="1520204"/>
          </a:xfrm>
        </p:spPr>
        <p:txBody>
          <a:bodyPr rIns="0" bIns="0" anchor="b" anchorCtr="0"/>
          <a:lstStyle>
            <a:lvl1pPr>
              <a:lnSpc>
                <a:spcPct val="90000"/>
              </a:lnSpc>
              <a:defRPr sz="4000" b="0">
                <a:solidFill>
                  <a:srgbClr val="61468B"/>
                </a:solidFill>
              </a:defRPr>
            </a:lvl1pPr>
          </a:lstStyle>
          <a:p>
            <a:r>
              <a:rPr lang="en-US" dirty="0"/>
              <a:t>Document Title</a:t>
            </a:r>
          </a:p>
        </p:txBody>
      </p:sp>
      <p:sp>
        <p:nvSpPr>
          <p:cNvPr id="3" name="Subtitle 2"/>
          <p:cNvSpPr>
            <a:spLocks noGrp="1"/>
          </p:cNvSpPr>
          <p:nvPr>
            <p:ph type="subTitle" idx="1" hasCustomPrompt="1"/>
          </p:nvPr>
        </p:nvSpPr>
        <p:spPr>
          <a:xfrm>
            <a:off x="2619229" y="3821621"/>
            <a:ext cx="8534400"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sp>
        <p:nvSpPr>
          <p:cNvPr id="4" name="Date Placeholder 3"/>
          <p:cNvSpPr>
            <a:spLocks noGrp="1"/>
          </p:cNvSpPr>
          <p:nvPr>
            <p:ph type="dt" sz="half" idx="10"/>
          </p:nvPr>
        </p:nvSpPr>
        <p:spPr>
          <a:xfrm>
            <a:off x="2619230" y="6525842"/>
            <a:ext cx="1143119" cy="168275"/>
          </a:xfrm>
        </p:spPr>
        <p:txBody>
          <a:bodyPr/>
          <a:lstStyle>
            <a:lvl1pPr>
              <a:defRPr>
                <a:solidFill>
                  <a:schemeClr val="tx1"/>
                </a:solidFill>
              </a:defRPr>
            </a:lvl1pPr>
          </a:lstStyle>
          <a:p>
            <a:fld id="{9623C80F-5998-4C5A-8426-1B9517C724DD}" type="datetimeFigureOut">
              <a:rPr lang="en-US" smtClean="0"/>
              <a:pPr/>
              <a:t>8/22/2022</a:t>
            </a:fld>
            <a:endParaRPr lang="en-US" dirty="0"/>
          </a:p>
        </p:txBody>
      </p:sp>
      <p:pic>
        <p:nvPicPr>
          <p:cNvPr id="5" name="Picture 4" descr="NM-Logo-Stacked-RGB.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5600" y="905166"/>
            <a:ext cx="3352800" cy="469315"/>
          </a:xfrm>
          <a:prstGeom prst="rect">
            <a:avLst/>
          </a:prstGeom>
        </p:spPr>
      </p:pic>
      <p:pic>
        <p:nvPicPr>
          <p:cNvPr id="7" name="Picture 6" descr="PPT-RGB-Shapes2.ai"/>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6400" y="863600"/>
            <a:ext cx="2997200" cy="2717800"/>
          </a:xfrm>
          <a:prstGeom prst="rect">
            <a:avLst/>
          </a:prstGeom>
        </p:spPr>
      </p:pic>
    </p:spTree>
    <p:extLst>
      <p:ext uri="{BB962C8B-B14F-4D97-AF65-F5344CB8AC3E}">
        <p14:creationId xmlns:p14="http://schemas.microsoft.com/office/powerpoint/2010/main" val="29291671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Section Header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Freeform 8"/>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3911235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2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30401" y="0"/>
            <a:ext cx="10312521" cy="6892033"/>
          </a:xfrm>
          <a:prstGeom prst="rect">
            <a:avLst/>
          </a:prstGeom>
        </p:spPr>
      </p:pic>
      <p:sp>
        <p:nvSpPr>
          <p:cNvPr id="10" name="Freeform 9"/>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26825685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9" name="Picture 8" descr="Cadence Building rgb.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251200" y="0"/>
            <a:ext cx="8940800" cy="6858000"/>
          </a:xfrm>
          <a:prstGeom prst="rect">
            <a:avLst/>
          </a:prstGeom>
        </p:spPr>
      </p:pic>
      <p:sp>
        <p:nvSpPr>
          <p:cNvPr id="10" name="Freeform 9"/>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9100498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85793" y="1"/>
            <a:ext cx="7743152" cy="6871661"/>
          </a:xfrm>
          <a:prstGeom prst="rect">
            <a:avLst/>
          </a:prstGeom>
        </p:spPr>
      </p:pic>
      <p:sp>
        <p:nvSpPr>
          <p:cNvPr id="10" name="Freeform 9"/>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2495086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3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00" y="1"/>
            <a:ext cx="7620000" cy="6857999"/>
          </a:xfrm>
          <a:prstGeom prst="rect">
            <a:avLst/>
          </a:prstGeom>
        </p:spPr>
      </p:pic>
      <p:sp>
        <p:nvSpPr>
          <p:cNvPr id="10" name="Freeform 9"/>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12921596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4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59346" y="-1"/>
            <a:ext cx="10732655" cy="6858001"/>
          </a:xfrm>
          <a:prstGeom prst="rect">
            <a:avLst/>
          </a:prstGeom>
        </p:spPr>
      </p:pic>
      <p:sp>
        <p:nvSpPr>
          <p:cNvPr id="10" name="Freeform 9"/>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40183093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Section Header 2">
    <p:spTree>
      <p:nvGrpSpPr>
        <p:cNvPr id="1" name=""/>
        <p:cNvGrpSpPr/>
        <p:nvPr/>
      </p:nvGrpSpPr>
      <p:grpSpPr>
        <a:xfrm>
          <a:off x="0" y="0"/>
          <a:ext cx="0" cy="0"/>
          <a:chOff x="0" y="0"/>
          <a:chExt cx="0" cy="0"/>
        </a:xfrm>
      </p:grpSpPr>
      <p:pic>
        <p:nvPicPr>
          <p:cNvPr id="4" name="Picture 3" descr="Cadence image 2rgb.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Freeform 9"/>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35594721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Section Header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Freeform 8"/>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
        <p:nvSpPr>
          <p:cNvPr id="4" name="TextBox 3"/>
          <p:cNvSpPr txBox="1"/>
          <p:nvPr userDrawn="1"/>
        </p:nvSpPr>
        <p:spPr>
          <a:xfrm>
            <a:off x="9575031" y="2286000"/>
            <a:ext cx="12192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031" y="905166"/>
            <a:ext cx="3352800" cy="469315"/>
          </a:xfrm>
          <a:prstGeom prst="rect">
            <a:avLst/>
          </a:prstGeom>
        </p:spPr>
      </p:pic>
    </p:spTree>
    <p:extLst>
      <p:ext uri="{BB962C8B-B14F-4D97-AF65-F5344CB8AC3E}">
        <p14:creationId xmlns:p14="http://schemas.microsoft.com/office/powerpoint/2010/main" val="296682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1338716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Section Header 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70059" y="0"/>
            <a:ext cx="10821940" cy="6858000"/>
          </a:xfrm>
          <a:prstGeom prst="rect">
            <a:avLst/>
          </a:prstGeom>
        </p:spPr>
      </p:pic>
      <p:sp>
        <p:nvSpPr>
          <p:cNvPr id="9" name="Freeform 8"/>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7479" y="905166"/>
            <a:ext cx="3352800" cy="469315"/>
          </a:xfrm>
          <a:prstGeom prst="rect">
            <a:avLst/>
          </a:prstGeom>
        </p:spPr>
      </p:pic>
    </p:spTree>
    <p:extLst>
      <p:ext uri="{BB962C8B-B14F-4D97-AF65-F5344CB8AC3E}">
        <p14:creationId xmlns:p14="http://schemas.microsoft.com/office/powerpoint/2010/main" val="9188537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Section Header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Freeform 8"/>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41515264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1_Section Header 7">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1"/>
          <a:stretch/>
        </p:blipFill>
        <p:spPr>
          <a:xfrm>
            <a:off x="4267200" y="1"/>
            <a:ext cx="7924800" cy="6858000"/>
          </a:xfrm>
          <a:prstGeom prst="rect">
            <a:avLst/>
          </a:prstGeom>
          <a:noFill/>
          <a:ln>
            <a:noFill/>
          </a:ln>
        </p:spPr>
      </p:pic>
      <p:sp>
        <p:nvSpPr>
          <p:cNvPr id="9" name="Freeform 8"/>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5841477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Section Header 8">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Freeform 8"/>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1871785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Section Header 9">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Freeform 6"/>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9" name="Picture 8"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2873" y="905166"/>
            <a:ext cx="3352800" cy="469315"/>
          </a:xfrm>
          <a:prstGeom prst="rect">
            <a:avLst/>
          </a:prstGeom>
        </p:spPr>
      </p:pic>
    </p:spTree>
    <p:extLst>
      <p:ext uri="{BB962C8B-B14F-4D97-AF65-F5344CB8AC3E}">
        <p14:creationId xmlns:p14="http://schemas.microsoft.com/office/powerpoint/2010/main" val="11212599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1_Section Header Your Photo">
    <p:bg bwMode="gray">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Freeform 7"/>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7" name="Picture 6"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11653480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2_Section Header Your Photo">
    <p:bg bwMode="gray">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Freeform 7"/>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7" name="Picture 6" descr="NM_Logo_RGB.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9496" y="914401"/>
            <a:ext cx="3251200" cy="457619"/>
          </a:xfrm>
          <a:prstGeom prst="rect">
            <a:avLst/>
          </a:prstGeom>
        </p:spPr>
      </p:pic>
    </p:spTree>
    <p:extLst>
      <p:ext uri="{BB962C8B-B14F-4D97-AF65-F5344CB8AC3E}">
        <p14:creationId xmlns:p14="http://schemas.microsoft.com/office/powerpoint/2010/main" val="39342489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Breaker Page">
    <p:spTree>
      <p:nvGrpSpPr>
        <p:cNvPr id="1" name=""/>
        <p:cNvGrpSpPr/>
        <p:nvPr/>
      </p:nvGrpSpPr>
      <p:grpSpPr>
        <a:xfrm>
          <a:off x="0" y="0"/>
          <a:ext cx="0" cy="0"/>
          <a:chOff x="0" y="0"/>
          <a:chExt cx="0" cy="0"/>
        </a:xfrm>
      </p:grpSpPr>
      <p:pic>
        <p:nvPicPr>
          <p:cNvPr id="5" name="Picture 4" descr="PPT-RGB-Shapes3.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4172526"/>
            <a:ext cx="12192000" cy="1422123"/>
          </a:xfrm>
          <a:prstGeom prst="rect">
            <a:avLst/>
          </a:prstGeom>
        </p:spPr>
      </p:pic>
      <p:sp>
        <p:nvSpPr>
          <p:cNvPr id="3" name="Subtitle 2"/>
          <p:cNvSpPr>
            <a:spLocks noGrp="1"/>
          </p:cNvSpPr>
          <p:nvPr>
            <p:ph type="subTitle" idx="1" hasCustomPrompt="1"/>
          </p:nvPr>
        </p:nvSpPr>
        <p:spPr>
          <a:xfrm>
            <a:off x="1872341" y="5584368"/>
            <a:ext cx="5849259" cy="685800"/>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
        <p:nvSpPr>
          <p:cNvPr id="2" name="Title 1"/>
          <p:cNvSpPr>
            <a:spLocks noGrp="1"/>
          </p:cNvSpPr>
          <p:nvPr>
            <p:ph type="ctrTitle" hasCustomPrompt="1"/>
          </p:nvPr>
        </p:nvSpPr>
        <p:spPr>
          <a:xfrm>
            <a:off x="1878499" y="4292600"/>
            <a:ext cx="9710059" cy="1193800"/>
          </a:xfrm>
        </p:spPr>
        <p:txBody>
          <a:bodyPr rIns="0" bIns="0" anchor="ctr" anchorCtr="0"/>
          <a:lstStyle>
            <a:lvl1pPr>
              <a:lnSpc>
                <a:spcPct val="90000"/>
              </a:lnSpc>
              <a:defRPr sz="2800" b="0" baseline="0">
                <a:solidFill>
                  <a:schemeClr val="bg1"/>
                </a:solidFill>
              </a:defRPr>
            </a:lvl1pPr>
          </a:lstStyle>
          <a:p>
            <a:r>
              <a:rPr lang="en-US" dirty="0"/>
              <a:t>Breaker Page Title Goes Here</a:t>
            </a:r>
          </a:p>
        </p:txBody>
      </p:sp>
      <p:pic>
        <p:nvPicPr>
          <p:cNvPr id="8" name="Picture 7" descr="NM_Logo_RGB.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9496" y="914401"/>
            <a:ext cx="3251200" cy="457619"/>
          </a:xfrm>
          <a:prstGeom prst="rect">
            <a:avLst/>
          </a:prstGeom>
        </p:spPr>
      </p:pic>
    </p:spTree>
    <p:extLst>
      <p:ext uri="{BB962C8B-B14F-4D97-AF65-F5344CB8AC3E}">
        <p14:creationId xmlns:p14="http://schemas.microsoft.com/office/powerpoint/2010/main" val="33213872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23C80F-5998-4C5A-8426-1B9517C724DD}" type="datetimeFigureOut">
              <a:rPr lang="en-US" smtClean="0"/>
              <a:pPr/>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7" name="TextBox 6"/>
          <p:cNvSpPr txBox="1"/>
          <p:nvPr userDrawn="1"/>
        </p:nvSpPr>
        <p:spPr>
          <a:xfrm>
            <a:off x="2540000" y="6465455"/>
            <a:ext cx="12192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extLst>
      <p:ext uri="{BB962C8B-B14F-4D97-AF65-F5344CB8AC3E}">
        <p14:creationId xmlns:p14="http://schemas.microsoft.com/office/powerpoint/2010/main" val="22904275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1068263" y="1621971"/>
            <a:ext cx="5023104" cy="4093029"/>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33896" y="1621971"/>
            <a:ext cx="5023104" cy="4093029"/>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23C80F-5998-4C5A-8426-1B9517C724DD}" type="datetimeFigureOut">
              <a:rPr lang="en-US" smtClean="0"/>
              <a:pPr/>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9"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31535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7762240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1468B"/>
                </a:solidFill>
              </a:defRPr>
            </a:lvl1pPr>
          </a:lstStyle>
          <a:p>
            <a:r>
              <a:rPr lang="en-US" dirty="0"/>
              <a:t>Click to edit Master title style</a:t>
            </a:r>
          </a:p>
        </p:txBody>
      </p:sp>
      <p:sp>
        <p:nvSpPr>
          <p:cNvPr id="3" name="Text Placeholder 2"/>
          <p:cNvSpPr>
            <a:spLocks noGrp="1"/>
          </p:cNvSpPr>
          <p:nvPr>
            <p:ph type="body" idx="1"/>
          </p:nvPr>
        </p:nvSpPr>
        <p:spPr>
          <a:xfrm>
            <a:off x="1320800" y="1622424"/>
            <a:ext cx="47752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8264" y="1981200"/>
            <a:ext cx="5025193" cy="3733800"/>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44049" y="1624013"/>
            <a:ext cx="5027167" cy="357187"/>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02833" y="1981200"/>
            <a:ext cx="5027167" cy="3733800"/>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23C80F-5998-4C5A-8426-1B9517C724DD}" type="datetimeFigureOut">
              <a:rPr lang="en-US" smtClean="0"/>
              <a:pPr/>
              <a:t>8/22/2022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0323222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13544" y="3724712"/>
            <a:ext cx="4782457" cy="347472"/>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20800" y="4038600"/>
            <a:ext cx="4772656" cy="1676400"/>
          </a:xfr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dirty="0"/>
              <a:t>Click to edit Master text styles</a:t>
            </a:r>
          </a:p>
        </p:txBody>
      </p:sp>
      <p:sp>
        <p:nvSpPr>
          <p:cNvPr id="5" name="Text Placeholder 4"/>
          <p:cNvSpPr>
            <a:spLocks noGrp="1"/>
          </p:cNvSpPr>
          <p:nvPr>
            <p:ph type="body" sz="quarter" idx="3"/>
          </p:nvPr>
        </p:nvSpPr>
        <p:spPr>
          <a:xfrm>
            <a:off x="6544048" y="3724712"/>
            <a:ext cx="4779264" cy="347472"/>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44048" y="4038600"/>
            <a:ext cx="4774531" cy="1676400"/>
          </a:xfrm>
        </p:spPr>
        <p:txBody>
          <a:bodyPr vert="horz" lIns="0" tIns="0" rIns="91440" bIns="45720" rtlCol="0">
            <a:noAutofit/>
          </a:bodyPr>
          <a:lstStyle>
            <a:lvl1pPr marL="0" indent="0">
              <a:buNone/>
              <a:defRPr lang="en-US" dirty="0" smtClean="0"/>
            </a:lvl1pPr>
            <a:lvl2pPr marL="206375" indent="0">
              <a:buNone/>
              <a:defRPr lang="en-US" dirty="0" smtClean="0"/>
            </a:lvl2pPr>
            <a:lvl3pPr marL="457200" indent="0">
              <a:buNone/>
              <a:defRPr lang="en-US" dirty="0" smtClean="0"/>
            </a:lvl3pPr>
            <a:lvl4pPr marL="631825" indent="0">
              <a:buNone/>
              <a:defRPr lang="en-US" dirty="0" smtClean="0"/>
            </a:lvl4pPr>
            <a:lvl5pPr marL="804862" indent="0">
              <a:buNone/>
              <a:defRPr lang="en-US" dirty="0"/>
            </a:lvl5pPr>
          </a:lstStyle>
          <a:p>
            <a:pPr lvl="0"/>
            <a:r>
              <a:rPr lang="en-US" dirty="0"/>
              <a:t>Click to edit Master text styles</a:t>
            </a:r>
          </a:p>
        </p:txBody>
      </p:sp>
      <p:sp>
        <p:nvSpPr>
          <p:cNvPr id="7" name="Date Placeholder 6"/>
          <p:cNvSpPr>
            <a:spLocks noGrp="1"/>
          </p:cNvSpPr>
          <p:nvPr>
            <p:ph type="dt" sz="half" idx="10"/>
          </p:nvPr>
        </p:nvSpPr>
        <p:spPr/>
        <p:txBody>
          <a:bodyPr/>
          <a:lstStyle/>
          <a:p>
            <a:fld id="{9623C80F-5998-4C5A-8426-1B9517C724DD}" type="datetimeFigureOut">
              <a:rPr lang="en-US" smtClean="0"/>
              <a:pPr/>
              <a:t>8/22/2022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13" name="Picture Placeholder 12"/>
          <p:cNvSpPr>
            <a:spLocks noGrp="1"/>
          </p:cNvSpPr>
          <p:nvPr>
            <p:ph type="pic" sz="quarter" idx="14" hasCustomPrompt="1"/>
          </p:nvPr>
        </p:nvSpPr>
        <p:spPr>
          <a:xfrm>
            <a:off x="1320800" y="1622425"/>
            <a:ext cx="4572000" cy="1994355"/>
          </a:xfrm>
        </p:spPr>
        <p:txBody>
          <a:bodyPr anchor="ctr"/>
          <a:lstStyle>
            <a:lvl1pPr marL="0" indent="0" algn="ctr">
              <a:buNone/>
              <a:defRPr/>
            </a:lvl1pPr>
          </a:lstStyle>
          <a:p>
            <a:r>
              <a:rPr lang="en-US" dirty="0"/>
              <a:t>Insert image</a:t>
            </a:r>
          </a:p>
        </p:txBody>
      </p:sp>
      <p:sp>
        <p:nvSpPr>
          <p:cNvPr id="15" name="Picture Placeholder 12"/>
          <p:cNvSpPr>
            <a:spLocks noGrp="1"/>
          </p:cNvSpPr>
          <p:nvPr>
            <p:ph type="pic" sz="quarter" idx="15" hasCustomPrompt="1"/>
          </p:nvPr>
        </p:nvSpPr>
        <p:spPr>
          <a:xfrm>
            <a:off x="6544048" y="1622425"/>
            <a:ext cx="4572000" cy="1994355"/>
          </a:xfrm>
        </p:spPr>
        <p:txBody>
          <a:bodyPr anchor="ctr"/>
          <a:lstStyle>
            <a:lvl1pPr marL="0" indent="0" algn="ctr">
              <a:buNone/>
              <a:defRPr/>
            </a:lvl1pPr>
          </a:lstStyle>
          <a:p>
            <a:r>
              <a:rPr lang="en-US" dirty="0"/>
              <a:t>Insert image</a:t>
            </a:r>
          </a:p>
        </p:txBody>
      </p:sp>
      <p:sp>
        <p:nvSpPr>
          <p:cNvPr id="16"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2761164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20800" y="1622424"/>
            <a:ext cx="47752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8264" y="1981201"/>
            <a:ext cx="5030785" cy="1711325"/>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1320799" y="3652124"/>
            <a:ext cx="4775201" cy="349526"/>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1071882" y="4012036"/>
            <a:ext cx="5027167" cy="1558925"/>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23C80F-5998-4C5A-8426-1B9517C724DD}" type="datetimeFigureOut">
              <a:rPr lang="en-US" smtClean="0"/>
              <a:pPr/>
              <a:t>8/22/2022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14" name="Content Placeholder 13"/>
          <p:cNvSpPr>
            <a:spLocks noGrp="1"/>
          </p:cNvSpPr>
          <p:nvPr>
            <p:ph sz="quarter" idx="13"/>
          </p:nvPr>
        </p:nvSpPr>
        <p:spPr>
          <a:xfrm>
            <a:off x="6502401" y="1676400"/>
            <a:ext cx="5245916"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p:cNvSpPr>
            <a:spLocks noGrp="1"/>
          </p:cNvSpPr>
          <p:nvPr>
            <p:ph type="body" sz="quarter" idx="14" hasCustomPrompt="1"/>
          </p:nvPr>
        </p:nvSpPr>
        <p:spPr>
          <a:xfrm>
            <a:off x="1320800" y="914400"/>
            <a:ext cx="9139936"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3273875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ey Facts + Side Images">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1320800" y="1624013"/>
            <a:ext cx="3251200" cy="357187"/>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1068264" y="1981200"/>
            <a:ext cx="3198937" cy="3733800"/>
          </a:xfrm>
        </p:spPr>
        <p:txBody>
          <a:bodyPr vert="horz" lIns="0" tIns="0" rIns="91440" bIns="45720" rtlCol="0">
            <a:noAutofit/>
          </a:bodyPr>
          <a:lstStyle>
            <a:lvl1pPr>
              <a:defRPr lang="en-US" sz="1850" smtClean="0"/>
            </a:lvl1pPr>
            <a:lvl2pPr>
              <a:defRPr lang="en-US" sz="1850"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p:txBody>
      </p:sp>
      <p:sp>
        <p:nvSpPr>
          <p:cNvPr id="7" name="Date Placeholder 6"/>
          <p:cNvSpPr>
            <a:spLocks noGrp="1"/>
          </p:cNvSpPr>
          <p:nvPr>
            <p:ph type="dt" sz="half" idx="10"/>
          </p:nvPr>
        </p:nvSpPr>
        <p:spPr/>
        <p:txBody>
          <a:bodyPr/>
          <a:lstStyle/>
          <a:p>
            <a:fld id="{9623C80F-5998-4C5A-8426-1B9517C724DD}" type="datetimeFigureOut">
              <a:rPr lang="en-US" smtClean="0"/>
              <a:pPr/>
              <a:t>8/22/2022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12" name="Picture Placeholder 11"/>
          <p:cNvSpPr>
            <a:spLocks noGrp="1"/>
          </p:cNvSpPr>
          <p:nvPr>
            <p:ph type="pic" sz="quarter" idx="15" hasCustomPrompt="1"/>
          </p:nvPr>
        </p:nvSpPr>
        <p:spPr>
          <a:xfrm>
            <a:off x="4673600" y="1622425"/>
            <a:ext cx="2946400" cy="3657600"/>
          </a:xfrm>
        </p:spPr>
        <p:txBody>
          <a:bodyPr anchor="ctr"/>
          <a:lstStyle>
            <a:lvl1pPr marL="0" indent="0" algn="ctr">
              <a:buNone/>
              <a:defRPr/>
            </a:lvl1pPr>
          </a:lstStyle>
          <a:p>
            <a:r>
              <a:rPr lang="en-US" dirty="0"/>
              <a:t>Insert image</a:t>
            </a:r>
          </a:p>
        </p:txBody>
      </p:sp>
      <p:sp>
        <p:nvSpPr>
          <p:cNvPr id="16" name="Picture Placeholder 11"/>
          <p:cNvSpPr>
            <a:spLocks noGrp="1"/>
          </p:cNvSpPr>
          <p:nvPr>
            <p:ph type="pic" sz="quarter" idx="16" hasCustomPrompt="1"/>
          </p:nvPr>
        </p:nvSpPr>
        <p:spPr>
          <a:xfrm>
            <a:off x="8026400" y="1622425"/>
            <a:ext cx="2946400" cy="3657600"/>
          </a:xfrm>
        </p:spPr>
        <p:txBody>
          <a:bodyPr anchor="ctr"/>
          <a:lstStyle>
            <a:lvl1pPr marL="0" indent="0" algn="ctr">
              <a:buNone/>
              <a:defRPr/>
            </a:lvl1pPr>
          </a:lstStyle>
          <a:p>
            <a:r>
              <a:rPr lang="en-US" dirty="0"/>
              <a:t>Insert image</a:t>
            </a:r>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8935059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3C80F-5998-4C5A-8426-1B9517C724DD}" type="datetimeFigureOut">
              <a:rPr lang="en-US" smtClean="0"/>
              <a:pPr/>
              <a:t>8/22/2022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1190874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3C80F-5998-4C5A-8426-1B9517C724DD}" type="datetimeFigureOut">
              <a:rPr lang="en-US" smtClean="0"/>
              <a:pPr/>
              <a:t>8/22/2022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7899" y="6400800"/>
            <a:ext cx="1896032" cy="265285"/>
          </a:xfrm>
          <a:prstGeom prst="rect">
            <a:avLst/>
          </a:prstGeom>
        </p:spPr>
      </p:pic>
    </p:spTree>
    <p:extLst>
      <p:ext uri="{BB962C8B-B14F-4D97-AF65-F5344CB8AC3E}">
        <p14:creationId xmlns:p14="http://schemas.microsoft.com/office/powerpoint/2010/main" val="12587502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1320799" y="2542593"/>
            <a:ext cx="10285292" cy="762000"/>
          </a:xfrm>
        </p:spPr>
        <p:txBody>
          <a:bodyPr/>
          <a:lstStyle>
            <a:lvl1pPr>
              <a:defRPr sz="4400"/>
            </a:lvl1pPr>
          </a:lstStyle>
          <a:p>
            <a:r>
              <a:rPr lang="en-US" dirty="0"/>
              <a:t>Click to edit Master title style</a:t>
            </a:r>
          </a:p>
        </p:txBody>
      </p:sp>
      <p:sp>
        <p:nvSpPr>
          <p:cNvPr id="3" name="Date Placeholder 2"/>
          <p:cNvSpPr>
            <a:spLocks noGrp="1"/>
          </p:cNvSpPr>
          <p:nvPr>
            <p:ph type="dt" sz="half" idx="10"/>
          </p:nvPr>
        </p:nvSpPr>
        <p:spPr/>
        <p:txBody>
          <a:bodyPr/>
          <a:lstStyle/>
          <a:p>
            <a:fld id="{9623C80F-5998-4C5A-8426-1B9517C724DD}" type="datetimeFigureOut">
              <a:rPr lang="en-US" smtClean="0"/>
              <a:pPr/>
              <a:t>8/22/2022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Text Placeholder 10"/>
          <p:cNvSpPr>
            <a:spLocks noGrp="1"/>
          </p:cNvSpPr>
          <p:nvPr>
            <p:ph type="body" sz="quarter" idx="13" hasCustomPrompt="1"/>
          </p:nvPr>
        </p:nvSpPr>
        <p:spPr>
          <a:xfrm>
            <a:off x="1320800" y="3429000"/>
            <a:ext cx="9144000" cy="457200"/>
          </a:xfrm>
        </p:spPr>
        <p:txBody>
          <a:bodyPr/>
          <a:lstStyle>
            <a:lvl1pPr marL="0" indent="0">
              <a:lnSpc>
                <a:spcPct val="85000"/>
              </a:lnSpc>
              <a:spcBef>
                <a:spcPts val="0"/>
              </a:spcBef>
              <a:buNone/>
              <a:defRPr sz="2000" spc="-80" baseline="0">
                <a:solidFill>
                  <a:srgbClr val="54585A"/>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 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7899" y="6400800"/>
            <a:ext cx="1896032" cy="265285"/>
          </a:xfrm>
          <a:prstGeom prst="rect">
            <a:avLst/>
          </a:prstGeom>
        </p:spPr>
      </p:pic>
    </p:spTree>
    <p:extLst>
      <p:ext uri="{BB962C8B-B14F-4D97-AF65-F5344CB8AC3E}">
        <p14:creationId xmlns:p14="http://schemas.microsoft.com/office/powerpoint/2010/main" val="9016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0245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4.jpeg"/><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7.jpe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8.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9.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image" Target="../media/image24.emf"/><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1383952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39F9A0-8CBE-4C3C-85F1-91B2141E10BF}"/>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0" y="6244116"/>
            <a:ext cx="12192000" cy="642737"/>
          </a:xfrm>
          <a:prstGeom prst="rect">
            <a:avLst/>
          </a:prstGeom>
        </p:spPr>
      </p:pic>
      <p:sp>
        <p:nvSpPr>
          <p:cNvPr id="2" name="Title Placeholder 1"/>
          <p:cNvSpPr>
            <a:spLocks noGrp="1"/>
          </p:cNvSpPr>
          <p:nvPr>
            <p:ph type="title"/>
          </p:nvPr>
        </p:nvSpPr>
        <p:spPr>
          <a:xfrm>
            <a:off x="581465" y="126609"/>
            <a:ext cx="11179127" cy="11119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81465" y="1575583"/>
            <a:ext cx="11163875" cy="460138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11653583" y="6354069"/>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EB727E-5B2C-4310-AB66-CE5561C8F44D}" type="slidenum">
              <a:rPr lang="en-US" smtClean="0"/>
              <a:pPr/>
              <a:t>‹#›</a:t>
            </a:fld>
            <a:endParaRPr lang="en-US"/>
          </a:p>
        </p:txBody>
      </p:sp>
    </p:spTree>
    <p:extLst>
      <p:ext uri="{BB962C8B-B14F-4D97-AF65-F5344CB8AC3E}">
        <p14:creationId xmlns:p14="http://schemas.microsoft.com/office/powerpoint/2010/main" val="46785810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hdr="0" ftr="0" dt="0"/>
  <p:txStyles>
    <p:titleStyle>
      <a:lvl1pPr algn="l" defTabSz="685800" rtl="0" eaLnBrk="1" latinLnBrk="0" hangingPunct="1">
        <a:lnSpc>
          <a:spcPct val="90000"/>
        </a:lnSpc>
        <a:spcBef>
          <a:spcPct val="0"/>
        </a:spcBef>
        <a:buNone/>
        <a:defRPr sz="2700" b="1" kern="1200">
          <a:solidFill>
            <a:schemeClr val="bg2">
              <a:lumMod val="50000"/>
            </a:schemeClr>
          </a:solidFill>
          <a:latin typeface="Century Gothic" panose="020B0502020202020204" pitchFamily="34" charset="0"/>
          <a:ea typeface="+mj-ea"/>
          <a:cs typeface="+mj-cs"/>
        </a:defRPr>
      </a:lvl1pPr>
    </p:titleStyle>
    <p:bodyStyle>
      <a:lvl1pPr marL="210741" indent="-210741" algn="l" defTabSz="685800" rtl="0" eaLnBrk="1" latinLnBrk="0" hangingPunct="1">
        <a:lnSpc>
          <a:spcPct val="90000"/>
        </a:lnSpc>
        <a:spcBef>
          <a:spcPts val="750"/>
        </a:spcBef>
        <a:buClr>
          <a:schemeClr val="accent2"/>
        </a:buClr>
        <a:buFont typeface="Arial" panose="020B0604020202020204" pitchFamily="34" charset="0"/>
        <a:buChar char="•"/>
        <a:defRPr sz="2250" kern="1200">
          <a:solidFill>
            <a:schemeClr val="bg2">
              <a:lumMod val="50000"/>
            </a:schemeClr>
          </a:solidFill>
          <a:latin typeface="+mn-lt"/>
          <a:ea typeface="+mn-ea"/>
          <a:cs typeface="+mn-cs"/>
        </a:defRPr>
      </a:lvl1pPr>
      <a:lvl2pPr marL="601266" indent="-264319" algn="l" defTabSz="685800" rtl="0" eaLnBrk="1" latinLnBrk="0" hangingPunct="1">
        <a:lnSpc>
          <a:spcPct val="90000"/>
        </a:lnSpc>
        <a:spcBef>
          <a:spcPts val="375"/>
        </a:spcBef>
        <a:buClr>
          <a:schemeClr val="accent2"/>
        </a:buClr>
        <a:buFont typeface="Arial" panose="020B0604020202020204" pitchFamily="34" charset="0"/>
        <a:buChar char="‒"/>
        <a:defRPr sz="2250" kern="1200">
          <a:solidFill>
            <a:schemeClr val="bg2">
              <a:lumMod val="50000"/>
            </a:schemeClr>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950" kern="1200">
          <a:solidFill>
            <a:schemeClr val="bg2">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6F3A76F-1FE7-49C6-92E0-5043813DA9B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3908CF7-FCF8-4658-A759-394A90FFB30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520CECF6-2C22-40FA-B37C-AC7E0AD207AF}"/>
              </a:ext>
            </a:extLst>
          </p:cNvPr>
          <p:cNvSpPr>
            <a:spLocks noGrp="1"/>
          </p:cNvSpPr>
          <p:nvPr>
            <p:ph type="ftr" sz="quarter" idx="3"/>
          </p:nvPr>
        </p:nvSpPr>
        <p:spPr>
          <a:xfrm>
            <a:off x="5029200" y="6448426"/>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2"/>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B5CF24F3-8C20-41C3-A1E6-DBD0D7BE0FEA}"/>
              </a:ext>
            </a:extLst>
          </p:cNvPr>
          <p:cNvSpPr>
            <a:spLocks noGrp="1"/>
          </p:cNvSpPr>
          <p:nvPr>
            <p:ph type="sldNum" sz="quarter" idx="4"/>
          </p:nvPr>
        </p:nvSpPr>
        <p:spPr>
          <a:xfrm>
            <a:off x="1778000" y="6448426"/>
            <a:ext cx="2455333"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defRPr>
            </a:lvl1pPr>
          </a:lstStyle>
          <a:p>
            <a:fld id="{5B45B45A-A783-48B9-849C-8416AC328C0E}" type="slidenum">
              <a:rPr lang="en-US" altLang="en-US"/>
              <a:pPr/>
              <a:t>‹#›</a:t>
            </a:fld>
            <a:endParaRPr lang="en-US" altLang="en-US"/>
          </a:p>
        </p:txBody>
      </p:sp>
    </p:spTree>
    <p:extLst>
      <p:ext uri="{BB962C8B-B14F-4D97-AF65-F5344CB8AC3E}">
        <p14:creationId xmlns:p14="http://schemas.microsoft.com/office/powerpoint/2010/main" val="5761051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ctr" defTabSz="457200" rtl="0" eaLnBrk="1" fontAlgn="base" hangingPunct="1">
        <a:spcBef>
          <a:spcPct val="0"/>
        </a:spcBef>
        <a:spcAft>
          <a:spcPct val="0"/>
        </a:spcAft>
        <a:defRPr sz="4000" b="1" kern="1200">
          <a:solidFill>
            <a:srgbClr val="005C46"/>
          </a:solidFill>
          <a:latin typeface="+mj-lt"/>
          <a:ea typeface="MS PGothic" pitchFamily="34" charset="-128"/>
          <a:cs typeface="+mj-cs"/>
        </a:defRPr>
      </a:lvl1pPr>
      <a:lvl2pPr algn="ctr" defTabSz="457200" rtl="0" eaLnBrk="1" fontAlgn="base" hangingPunct="1">
        <a:spcBef>
          <a:spcPct val="0"/>
        </a:spcBef>
        <a:spcAft>
          <a:spcPct val="0"/>
        </a:spcAft>
        <a:defRPr sz="4000" b="1">
          <a:solidFill>
            <a:srgbClr val="005C46"/>
          </a:solidFill>
          <a:latin typeface="Calibri" pitchFamily="34" charset="0"/>
          <a:ea typeface="MS PGothic" pitchFamily="34" charset="-128"/>
        </a:defRPr>
      </a:lvl2pPr>
      <a:lvl3pPr algn="ctr" defTabSz="457200" rtl="0" eaLnBrk="1" fontAlgn="base" hangingPunct="1">
        <a:spcBef>
          <a:spcPct val="0"/>
        </a:spcBef>
        <a:spcAft>
          <a:spcPct val="0"/>
        </a:spcAft>
        <a:defRPr sz="4000" b="1">
          <a:solidFill>
            <a:srgbClr val="005C46"/>
          </a:solidFill>
          <a:latin typeface="Calibri" pitchFamily="34" charset="0"/>
          <a:ea typeface="MS PGothic" pitchFamily="34" charset="-128"/>
        </a:defRPr>
      </a:lvl3pPr>
      <a:lvl4pPr algn="ctr" defTabSz="457200" rtl="0" eaLnBrk="1" fontAlgn="base" hangingPunct="1">
        <a:spcBef>
          <a:spcPct val="0"/>
        </a:spcBef>
        <a:spcAft>
          <a:spcPct val="0"/>
        </a:spcAft>
        <a:defRPr sz="4000" b="1">
          <a:solidFill>
            <a:srgbClr val="005C46"/>
          </a:solidFill>
          <a:latin typeface="Calibri" pitchFamily="34" charset="0"/>
          <a:ea typeface="MS PGothic" pitchFamily="34" charset="-128"/>
        </a:defRPr>
      </a:lvl4pPr>
      <a:lvl5pPr algn="ctr" defTabSz="457200" rtl="0" eaLnBrk="1" fontAlgn="base" hangingPunct="1">
        <a:spcBef>
          <a:spcPct val="0"/>
        </a:spcBef>
        <a:spcAft>
          <a:spcPct val="0"/>
        </a:spcAft>
        <a:defRPr sz="4000" b="1">
          <a:solidFill>
            <a:srgbClr val="005C46"/>
          </a:solidFill>
          <a:latin typeface="Calibri" pitchFamily="34" charset="0"/>
          <a:ea typeface="MS PGothic" pitchFamily="34" charset="-128"/>
        </a:defRPr>
      </a:lvl5pPr>
      <a:lvl6pPr marL="457200" algn="ctr" defTabSz="457200" rtl="0" eaLnBrk="1" fontAlgn="base" hangingPunct="1">
        <a:spcBef>
          <a:spcPct val="0"/>
        </a:spcBef>
        <a:spcAft>
          <a:spcPct val="0"/>
        </a:spcAft>
        <a:defRPr sz="4000" b="1">
          <a:solidFill>
            <a:srgbClr val="005C46"/>
          </a:solidFill>
          <a:latin typeface="Calibri" pitchFamily="34" charset="0"/>
          <a:ea typeface="MS PGothic" pitchFamily="34" charset="-128"/>
        </a:defRPr>
      </a:lvl6pPr>
      <a:lvl7pPr marL="914400" algn="ctr" defTabSz="457200" rtl="0" eaLnBrk="1" fontAlgn="base" hangingPunct="1">
        <a:spcBef>
          <a:spcPct val="0"/>
        </a:spcBef>
        <a:spcAft>
          <a:spcPct val="0"/>
        </a:spcAft>
        <a:defRPr sz="4000" b="1">
          <a:solidFill>
            <a:srgbClr val="005C46"/>
          </a:solidFill>
          <a:latin typeface="Calibri" pitchFamily="34" charset="0"/>
          <a:ea typeface="MS PGothic" pitchFamily="34" charset="-128"/>
        </a:defRPr>
      </a:lvl7pPr>
      <a:lvl8pPr marL="1371600" algn="ctr" defTabSz="457200" rtl="0" eaLnBrk="1" fontAlgn="base" hangingPunct="1">
        <a:spcBef>
          <a:spcPct val="0"/>
        </a:spcBef>
        <a:spcAft>
          <a:spcPct val="0"/>
        </a:spcAft>
        <a:defRPr sz="4000" b="1">
          <a:solidFill>
            <a:srgbClr val="005C46"/>
          </a:solidFill>
          <a:latin typeface="Calibri" pitchFamily="34" charset="0"/>
          <a:ea typeface="MS PGothic" pitchFamily="34" charset="-128"/>
        </a:defRPr>
      </a:lvl8pPr>
      <a:lvl9pPr marL="1828800" algn="ctr" defTabSz="457200" rtl="0" eaLnBrk="1" fontAlgn="base" hangingPunct="1">
        <a:spcBef>
          <a:spcPct val="0"/>
        </a:spcBef>
        <a:spcAft>
          <a:spcPct val="0"/>
        </a:spcAft>
        <a:defRPr sz="4000" b="1">
          <a:solidFill>
            <a:srgbClr val="005C46"/>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ts val="600"/>
        </a:spcAft>
        <a:buFont typeface="Lucida Grande" pitchFamily="-84" charset="0"/>
        <a:buChar char="»"/>
        <a:defRPr sz="28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ts val="600"/>
        </a:spcAft>
        <a:buFont typeface="Lucida Grande" pitchFamily="-8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ts val="600"/>
        </a:spcAft>
        <a:buFont typeface="Lucida Grande" pitchFamily="-84" charset="0"/>
        <a:buChar char="»"/>
        <a:defRPr sz="28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ts val="600"/>
        </a:spcAft>
        <a:buFont typeface="Lucida Grande" pitchFamily="-84" charset="0"/>
        <a:buChar char="»"/>
        <a:defRPr sz="28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ts val="600"/>
        </a:spcAft>
        <a:buFont typeface="Lucida Grande" pitchFamily="-84" charset="0"/>
        <a:buChar char="»"/>
        <a:defRPr sz="28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42168066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1320799" y="137160"/>
            <a:ext cx="10285292" cy="762000"/>
          </a:xfrm>
          <a:prstGeom prst="rect">
            <a:avLst/>
          </a:prstGeom>
        </p:spPr>
        <p:txBody>
          <a:bodyPr vert="horz" lIns="0" tIns="0" rIns="91440" bIns="45720" rtlCol="0" anchor="b">
            <a:noAutofit/>
          </a:bodyPr>
          <a:lstStyle/>
          <a:p>
            <a:r>
              <a:rPr lang="en-US" dirty="0"/>
              <a:t>Click to edit Master title style</a:t>
            </a:r>
          </a:p>
        </p:txBody>
      </p:sp>
      <p:sp>
        <p:nvSpPr>
          <p:cNvPr id="13" name="Text Placeholder 2"/>
          <p:cNvSpPr>
            <a:spLocks noGrp="1"/>
          </p:cNvSpPr>
          <p:nvPr>
            <p:ph type="body" idx="1"/>
          </p:nvPr>
        </p:nvSpPr>
        <p:spPr>
          <a:xfrm>
            <a:off x="1068264" y="1621971"/>
            <a:ext cx="9399585"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a:spLocks noGrp="1"/>
          </p:cNvSpPr>
          <p:nvPr>
            <p:ph type="sldNum" sz="quarter" idx="4"/>
          </p:nvPr>
        </p:nvSpPr>
        <p:spPr>
          <a:xfrm>
            <a:off x="11074399" y="6484127"/>
            <a:ext cx="462327"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pic>
        <p:nvPicPr>
          <p:cNvPr id="2" name="Picture 1" descr="PPT-RGB-Shapes1.ai"/>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507999" y="462642"/>
            <a:ext cx="1694916" cy="444500"/>
          </a:xfrm>
          <a:prstGeom prst="rect">
            <a:avLst/>
          </a:prstGeom>
        </p:spPr>
      </p:pic>
      <p:pic>
        <p:nvPicPr>
          <p:cNvPr id="3" name="Picture 2" descr="NM-Logo-Stacked-RGB.jp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711200" y="6400801"/>
            <a:ext cx="1930400" cy="270211"/>
          </a:xfrm>
          <a:prstGeom prst="rect">
            <a:avLst/>
          </a:prstGeom>
        </p:spPr>
      </p:pic>
      <p:sp>
        <p:nvSpPr>
          <p:cNvPr id="4" name="TextBox 3"/>
          <p:cNvSpPr txBox="1"/>
          <p:nvPr userDrawn="1"/>
        </p:nvSpPr>
        <p:spPr>
          <a:xfrm>
            <a:off x="4148667" y="6365875"/>
            <a:ext cx="12192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
        <p:nvSpPr>
          <p:cNvPr id="9" name="TextBox 8"/>
          <p:cNvSpPr txBox="1"/>
          <p:nvPr userDrawn="1"/>
        </p:nvSpPr>
        <p:spPr>
          <a:xfrm>
            <a:off x="4487341" y="6561136"/>
            <a:ext cx="6487584" cy="222251"/>
          </a:xfrm>
          <a:prstGeom prst="rect">
            <a:avLst/>
          </a:prstGeom>
          <a:noFill/>
        </p:spPr>
        <p:txBody>
          <a:bodyPr wrap="none" lIns="0" tIns="0" rIns="0" bIns="0" rtlCol="0">
            <a:noAutofit/>
          </a:bodyPr>
          <a:lstStyle/>
          <a:p>
            <a:pPr algn="r">
              <a:lnSpc>
                <a:spcPct val="90000"/>
              </a:lnSpc>
              <a:spcBef>
                <a:spcPts val="600"/>
              </a:spcBef>
            </a:pPr>
            <a:r>
              <a:rPr lang="en-US" sz="900" i="1" dirty="0">
                <a:solidFill>
                  <a:schemeClr val="tx2">
                    <a:lumMod val="60000"/>
                    <a:lumOff val="40000"/>
                  </a:schemeClr>
                </a:solidFill>
              </a:rPr>
              <a:t>Privileged and Confidential Under the Illinois Medical Studies Act &amp; Federal Patient Safety Act</a:t>
            </a:r>
          </a:p>
          <a:p>
            <a:pPr>
              <a:lnSpc>
                <a:spcPct val="90000"/>
              </a:lnSpc>
              <a:spcBef>
                <a:spcPts val="600"/>
              </a:spcBef>
            </a:pPr>
            <a:endParaRPr lang="en-US" sz="1850" spc="-50" dirty="0"/>
          </a:p>
        </p:txBody>
      </p:sp>
    </p:spTree>
    <p:extLst>
      <p:ext uri="{BB962C8B-B14F-4D97-AF65-F5344CB8AC3E}">
        <p14:creationId xmlns:p14="http://schemas.microsoft.com/office/powerpoint/2010/main" val="29200909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hdr="0" ftr="0" dt="0"/>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NM_Logo_RGB.eps"/>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711200" y="6400382"/>
            <a:ext cx="1930400" cy="271711"/>
          </a:xfrm>
          <a:prstGeom prst="rect">
            <a:avLst/>
          </a:prstGeom>
        </p:spPr>
      </p:pic>
      <p:sp>
        <p:nvSpPr>
          <p:cNvPr id="2" name="Title Placeholder 1"/>
          <p:cNvSpPr>
            <a:spLocks noGrp="1"/>
          </p:cNvSpPr>
          <p:nvPr>
            <p:ph type="title"/>
          </p:nvPr>
        </p:nvSpPr>
        <p:spPr>
          <a:xfrm>
            <a:off x="1320799" y="137160"/>
            <a:ext cx="10285292" cy="762000"/>
          </a:xfrm>
          <a:prstGeom prst="rect">
            <a:avLst/>
          </a:prstGeom>
        </p:spPr>
        <p:txBody>
          <a:bodyPr vert="horz" lIns="0" tIns="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1068264" y="1621971"/>
            <a:ext cx="9399585"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135375" y="6525842"/>
            <a:ext cx="1143119" cy="168275"/>
          </a:xfrm>
          <a:prstGeom prst="rect">
            <a:avLst/>
          </a:prstGeom>
        </p:spPr>
        <p:txBody>
          <a:bodyPr vert="horz" wrap="none" lIns="0" tIns="0" rIns="0" bIns="0" rtlCol="0" anchor="b"/>
          <a:lstStyle>
            <a:lvl1pPr algn="l">
              <a:defRPr sz="800">
                <a:solidFill>
                  <a:schemeClr val="tx1"/>
                </a:solidFill>
              </a:defRPr>
            </a:lvl1pPr>
          </a:lstStyle>
          <a:p>
            <a:fld id="{9623C80F-5998-4C5A-8426-1B9517C724DD}" type="datetimeFigureOut">
              <a:rPr lang="en-US" smtClean="0"/>
              <a:pPr/>
              <a:t>8/22/2022</a:t>
            </a:fld>
            <a:endParaRPr lang="en-US" dirty="0"/>
          </a:p>
        </p:txBody>
      </p:sp>
      <p:sp>
        <p:nvSpPr>
          <p:cNvPr id="5" name="Footer Placeholder 4"/>
          <p:cNvSpPr>
            <a:spLocks noGrp="1"/>
          </p:cNvSpPr>
          <p:nvPr>
            <p:ph type="ftr" sz="quarter" idx="3"/>
          </p:nvPr>
        </p:nvSpPr>
        <p:spPr>
          <a:xfrm>
            <a:off x="4162659" y="6484127"/>
            <a:ext cx="6908800" cy="231266"/>
          </a:xfrm>
          <a:prstGeom prst="rect">
            <a:avLst/>
          </a:prstGeom>
        </p:spPr>
        <p:txBody>
          <a:bodyPr vert="horz" lIns="0" tIns="0" rIns="0" bIns="0" rtlCol="0" anchor="b"/>
          <a:lstStyle>
            <a:lvl1pPr algn="r">
              <a:defRPr sz="1400">
                <a:solidFill>
                  <a:schemeClr val="tx1"/>
                </a:solidFill>
              </a:defRPr>
            </a:lvl1pPr>
          </a:lstStyle>
          <a:p>
            <a:endParaRPr lang="en-US" dirty="0"/>
          </a:p>
        </p:txBody>
      </p:sp>
      <p:sp>
        <p:nvSpPr>
          <p:cNvPr id="6" name="Slide Number Placeholder 5"/>
          <p:cNvSpPr>
            <a:spLocks noGrp="1"/>
          </p:cNvSpPr>
          <p:nvPr>
            <p:ph type="sldNum" sz="quarter" idx="4"/>
          </p:nvPr>
        </p:nvSpPr>
        <p:spPr>
          <a:xfrm>
            <a:off x="11074399" y="6484127"/>
            <a:ext cx="462327"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0" name="Rectangle 6"/>
          <p:cNvSpPr/>
          <p:nvPr userDrawn="1"/>
        </p:nvSpPr>
        <p:spPr>
          <a:xfrm>
            <a:off x="0" y="515327"/>
            <a:ext cx="9144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solidFill>
              </a:rPr>
              <a:t>  </a:t>
            </a:r>
          </a:p>
        </p:txBody>
      </p:sp>
    </p:spTree>
    <p:extLst>
      <p:ext uri="{BB962C8B-B14F-4D97-AF65-F5344CB8AC3E}">
        <p14:creationId xmlns:p14="http://schemas.microsoft.com/office/powerpoint/2010/main" val="367463397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Lst>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1_77B35B4D.xml"/><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18/10/relationships/comments" Target="../comments/modernComment_113_76AAD08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14_82713082.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18/10/relationships/comments" Target="../comments/modernComment_156_FC11B0D0.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1.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6.png"/><Relationship Id="rId11" Type="http://schemas.openxmlformats.org/officeDocument/2006/relationships/image" Target="../media/image23.sv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21.svg"/><Relationship Id="rId14" Type="http://schemas.openxmlformats.org/officeDocument/2006/relationships/image" Target="../media/image5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microsoft.com/office/2018/10/relationships/comments" Target="../comments/modernComment_111_EE9473D9.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DB_A935F6F1.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microsoft.com/office/2018/10/relationships/comments" Target="../comments/modernComment_158_47DF0C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 Id="rId4" Type="http://schemas.microsoft.com/office/2018/10/relationships/comments" Target="../comments/modernComment_159_EF5C9237.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5B_4F16B99E.xml"/><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chart" Target="../charts/chart14.xml"/><Relationship Id="rId4" Type="http://schemas.openxmlformats.org/officeDocument/2006/relationships/chart" Target="../charts/char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chart" Target="../charts/chart16.xml"/><Relationship Id="rId4" Type="http://schemas.openxmlformats.org/officeDocument/2006/relationships/chart" Target="../charts/chart15.xml"/></Relationships>
</file>

<file path=ppt/slides/_rels/slide32.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18/10/relationships/comments" Target="../comments/modernComment_11E_DF8D34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5.emf"/><Relationship Id="rId7" Type="http://schemas.openxmlformats.org/officeDocument/2006/relationships/hyperlink" Target="https://ilpqc.org/ILPQC%202020%2B/PVB/Toolkit/PE/FPQC%20Positions%20for%20Labor.pdf"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s://ilpqc.org/ILPQC%202020%2B/PVB/Toolkit/PE/Labor%20Positions%20for%20Progress-Lamaze.pdf" TargetMode="External"/><Relationship Id="rId5" Type="http://schemas.openxmlformats.org/officeDocument/2006/relationships/hyperlink" Target="https://ilpqc.org/ILPQC%202020%2B/PVB/Toolkit/PE/Lamaze-Keep%20Calm%20and%20Labor%20On.pdf" TargetMode="External"/><Relationship Id="rId4" Type="http://schemas.openxmlformats.org/officeDocument/2006/relationships/image" Target="../media/image56.emf"/></Relationships>
</file>

<file path=ppt/slides/_rels/slide36.xml.rels><?xml version="1.0" encoding="UTF-8" standalone="yes"?>
<Relationships xmlns="http://schemas.openxmlformats.org/package/2006/relationships"><Relationship Id="rId3" Type="http://schemas.openxmlformats.org/officeDocument/2006/relationships/hyperlink" Target="https://ilpqc.org/ILPQC%202020%2B/PVB/Toolkit/PE/ACNM%20Am%20I%20in%20Labor.pdf"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59.emf"/><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0.png"/></Relationships>
</file>

<file path=ppt/slides/_rels/slide4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3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33.xml"/><Relationship Id="rId1" Type="http://schemas.openxmlformats.org/officeDocument/2006/relationships/slideLayout" Target="../slideLayouts/slideLayout26.xml"/><Relationship Id="rId5" Type="http://schemas.openxmlformats.org/officeDocument/2006/relationships/hyperlink" Target="https://creativecommons.org/licenses/by-nc-nd/3.0/" TargetMode="External"/><Relationship Id="rId4" Type="http://schemas.openxmlformats.org/officeDocument/2006/relationships/hyperlink" Target="http://ginas-big-adventure.blogspot.com/2006_11_05_archive.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C3_211BD0D2.xml"/><Relationship Id="rId2" Type="http://schemas.openxmlformats.org/officeDocument/2006/relationships/hyperlink" Target="https://www.marriott.com/event-reservations/reservation-link.mi?id=1642795585234&amp;key=GRP&amp;app=resvlink" TargetMode="Externa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6.xml"/><Relationship Id="rId1" Type="http://schemas.openxmlformats.org/officeDocument/2006/relationships/slideLayout" Target="../slideLayouts/slideLayout26.xml"/><Relationship Id="rId5" Type="http://schemas.openxmlformats.org/officeDocument/2006/relationships/hyperlink" Target="https://creativecommons.org/licenses/by-sa/3.0/" TargetMode="External"/><Relationship Id="rId4" Type="http://schemas.openxmlformats.org/officeDocument/2006/relationships/hyperlink" Target="http://stackoverflow.com/questions/27289186/how-to-create-a-race-track-scoreboard-in-wpf"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hyperlink" Target="https://courses.lumenlearning.com/wmopen-introbusiness/chapter/reading-stages-of-team-development-2/" TargetMode="External"/><Relationship Id="rId2" Type="http://schemas.openxmlformats.org/officeDocument/2006/relationships/image" Target="../media/image84.jpeg"/><Relationship Id="rId1" Type="http://schemas.openxmlformats.org/officeDocument/2006/relationships/slideLayout" Target="../slideLayouts/slideLayout28.xml"/><Relationship Id="rId4" Type="http://schemas.openxmlformats.org/officeDocument/2006/relationships/hyperlink" Target="https://creativecommons.org/licenses/by-sa/3.0/"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8.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6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78.xml"/><Relationship Id="rId4" Type="http://schemas.openxmlformats.org/officeDocument/2006/relationships/image" Target="../media/image88.png"/></Relationships>
</file>

<file path=ppt/slides/_rels/slide6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1.xml"/><Relationship Id="rId1" Type="http://schemas.openxmlformats.org/officeDocument/2006/relationships/slideLayout" Target="../slideLayouts/slideLayout78.xml"/><Relationship Id="rId4" Type="http://schemas.openxmlformats.org/officeDocument/2006/relationships/image" Target="../media/image90.png"/></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18/10/relationships/comments" Target="../comments/modernComment_11E_DF8D3417.xml"/></Relationships>
</file>

<file path=ppt/slides/_rels/slide6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hyperlink" Target="mailto:info@ilpqc.org"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1.png"/><Relationship Id="rId3" Type="http://schemas.openxmlformats.org/officeDocument/2006/relationships/image" Target="../media/image92.jpeg"/><Relationship Id="rId7" Type="http://schemas.openxmlformats.org/officeDocument/2006/relationships/image" Target="../media/image96.png"/><Relationship Id="rId12" Type="http://schemas.openxmlformats.org/officeDocument/2006/relationships/image" Target="../media/image100.png"/><Relationship Id="rId2" Type="http://schemas.openxmlformats.org/officeDocument/2006/relationships/notesSlide" Target="../notesSlides/notesSlide45.xml"/><Relationship Id="rId1" Type="http://schemas.openxmlformats.org/officeDocument/2006/relationships/slideLayout" Target="../slideLayouts/slideLayout44.xml"/><Relationship Id="rId6" Type="http://schemas.openxmlformats.org/officeDocument/2006/relationships/image" Target="../media/image95.png"/><Relationship Id="rId11" Type="http://schemas.openxmlformats.org/officeDocument/2006/relationships/image" Target="../media/image99.png"/><Relationship Id="rId5" Type="http://schemas.openxmlformats.org/officeDocument/2006/relationships/image" Target="../media/image94.png"/><Relationship Id="rId10" Type="http://schemas.openxmlformats.org/officeDocument/2006/relationships/image" Target="../media/image98.png"/><Relationship Id="rId4" Type="http://schemas.openxmlformats.org/officeDocument/2006/relationships/image" Target="../media/image93.gif"/><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1413310" y="1561331"/>
            <a:ext cx="6511490" cy="2267013"/>
          </a:xfrm>
        </p:spPr>
        <p:txBody>
          <a:bodyPr/>
          <a:lstStyle/>
          <a:p>
            <a:r>
              <a:rPr lang="en-US">
                <a:ea typeface="Lato Medium"/>
                <a:cs typeface="Lato Medium"/>
              </a:rPr>
              <a:t>PVB Monthly Webinar: Patient Education and </a:t>
            </a:r>
            <a:br>
              <a:rPr lang="en-US">
                <a:ea typeface="Lato Medium"/>
                <a:cs typeface="Lato Medium"/>
              </a:rPr>
            </a:br>
            <a:r>
              <a:rPr lang="en-US">
                <a:ea typeface="Lato Medium"/>
                <a:cs typeface="Lato Medium"/>
              </a:rPr>
              <a:t>Shared Decision Making</a:t>
            </a: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p:txBody>
          <a:bodyPr vert="horz" lIns="91440" tIns="45720" rIns="91440" bIns="45720" rtlCol="0" anchor="t">
            <a:noAutofit/>
          </a:bodyPr>
          <a:lstStyle/>
          <a:p>
            <a:r>
              <a:rPr lang="en-US">
                <a:ea typeface="+mn-lt"/>
                <a:cs typeface="+mn-lt"/>
              </a:rPr>
              <a:t>Monday, August 22nd 2022 at 12:30 PM</a:t>
            </a:r>
            <a:endParaRPr lang="en-US"/>
          </a:p>
        </p:txBody>
      </p:sp>
      <p:pic>
        <p:nvPicPr>
          <p:cNvPr id="6" name="Picture 6" descr="Pregnant woman holding stomach">
            <a:extLst>
              <a:ext uri="{FF2B5EF4-FFF2-40B4-BE49-F238E27FC236}">
                <a16:creationId xmlns:a16="http://schemas.microsoft.com/office/drawing/2014/main" id="{30C1A51F-9C76-7D94-57CD-AC4A39EF6029}"/>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t="-597"/>
          <a:stretch/>
        </p:blipFill>
        <p:spPr>
          <a:xfrm>
            <a:off x="7683626" y="436922"/>
            <a:ext cx="4508374" cy="5279954"/>
          </a:xfrm>
        </p:spPr>
      </p:pic>
    </p:spTree>
    <p:extLst>
      <p:ext uri="{BB962C8B-B14F-4D97-AF65-F5344CB8AC3E}">
        <p14:creationId xmlns:p14="http://schemas.microsoft.com/office/powerpoint/2010/main" val="2008243021"/>
      </p:ext>
    </p:extLst>
  </p:cSld>
  <p:clrMapOvr>
    <a:masterClrMapping/>
  </p:clrMapOvr>
  <p:extLst mod="1">
    <p:ext uri="{6950BFC3-D8DA-4A85-94F7-54DA5524770B}">
      <p188:commentRel xmlns:p188="http://schemas.microsoft.com/office/powerpoint/2018/8/main" xmlns=""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a:t>PVB Data Review</a:t>
            </a:r>
          </a:p>
        </p:txBody>
      </p:sp>
    </p:spTree>
    <p:extLst>
      <p:ext uri="{BB962C8B-B14F-4D97-AF65-F5344CB8AC3E}">
        <p14:creationId xmlns:p14="http://schemas.microsoft.com/office/powerpoint/2010/main" val="525204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1510541725"/>
              </p:ext>
            </p:extLst>
          </p:nvPr>
        </p:nvGraphicFramePr>
        <p:xfrm>
          <a:off x="442706" y="1607180"/>
          <a:ext cx="6300994" cy="46343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85568C3-B547-F60B-DF7F-78360D9CEF42}"/>
              </a:ext>
            </a:extLst>
          </p:cNvPr>
          <p:cNvSpPr>
            <a:spLocks noGrp="1"/>
          </p:cNvSpPr>
          <p:nvPr>
            <p:ph type="title"/>
          </p:nvPr>
        </p:nvSpPr>
        <p:spPr>
          <a:xfrm>
            <a:off x="609600" y="281618"/>
            <a:ext cx="10972800" cy="1325563"/>
          </a:xfrm>
          <a:noFill/>
        </p:spPr>
        <p:txBody>
          <a:bodyPr/>
          <a:lstStyle/>
          <a:p>
            <a:r>
              <a:rPr lang="en-US">
                <a:ea typeface="Lato Medium"/>
                <a:cs typeface="Lato Medium"/>
              </a:rPr>
              <a:t>NTSV C-Section Rate by Race and </a:t>
            </a:r>
            <a:br>
              <a:rPr lang="en-US">
                <a:ea typeface="Lato Medium"/>
                <a:cs typeface="Lato Medium"/>
              </a:rPr>
            </a:br>
            <a:r>
              <a:rPr lang="en-US">
                <a:ea typeface="Lato Medium"/>
                <a:cs typeface="Lato Medium"/>
              </a:rPr>
              <a:t>Ethnicity</a:t>
            </a:r>
            <a:endParaRPr lang="en-US"/>
          </a:p>
        </p:txBody>
      </p:sp>
      <p:sp>
        <p:nvSpPr>
          <p:cNvPr id="4" name="Slide Number Placeholder 3">
            <a:extLst>
              <a:ext uri="{FF2B5EF4-FFF2-40B4-BE49-F238E27FC236}">
                <a16:creationId xmlns:a16="http://schemas.microsoft.com/office/drawing/2014/main" id="{DAF9B154-43A9-7B12-9319-835CF57F5F6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BAB3AD3-2EA6-823D-6956-716B0DA0E6D4}"/>
              </a:ext>
            </a:extLst>
          </p:cNvPr>
          <p:cNvSpPr>
            <a:spLocks noGrp="1"/>
          </p:cNvSpPr>
          <p:nvPr>
            <p:ph type="ftr" sz="quarter" idx="11"/>
          </p:nvPr>
        </p:nvSpPr>
        <p:spPr>
          <a:xfrm>
            <a:off x="8647134" y="6471172"/>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cxnSp>
        <p:nvCxnSpPr>
          <p:cNvPr id="8" name="Straight Connector 7"/>
          <p:cNvCxnSpPr/>
          <p:nvPr/>
        </p:nvCxnSpPr>
        <p:spPr>
          <a:xfrm>
            <a:off x="947002" y="3682767"/>
            <a:ext cx="5562032" cy="865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AD58C7A1-9ED0-58D5-4D78-A279981C0DFF}"/>
              </a:ext>
            </a:extLst>
          </p:cNvPr>
          <p:cNvSpPr/>
          <p:nvPr/>
        </p:nvSpPr>
        <p:spPr>
          <a:xfrm>
            <a:off x="6845299" y="1607181"/>
            <a:ext cx="5167994" cy="4634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FFFF"/>
                </a:solidFill>
                <a:effectLst/>
                <a:uLnTx/>
                <a:uFillTx/>
                <a:latin typeface="Calibri" panose="020F0502020204030204"/>
                <a:ea typeface="+mn-ea"/>
                <a:cs typeface="Calibri"/>
              </a:rPr>
              <a:t>NTSV C-Section Race and Ethnicity Data Collection: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FFFF"/>
                </a:solidFill>
                <a:effectLst/>
                <a:uLnTx/>
                <a:uFillTx/>
                <a:latin typeface="Calibri" panose="020F0502020204030204"/>
                <a:ea typeface="+mn-ea"/>
                <a:cs typeface="+mn-cs"/>
              </a:rPr>
              <a:t>Goal:</a:t>
            </a:r>
            <a:r>
              <a:rPr kumimoji="0" lang="en-US" sz="2400" b="1" i="0" u="none" strike="noStrike" kern="1200" cap="none" spc="0" normalizeH="0" baseline="0" noProof="0">
                <a:ln>
                  <a:noFill/>
                </a:ln>
                <a:solidFill>
                  <a:srgbClr val="FFFFFF"/>
                </a:solidFill>
                <a:effectLst/>
                <a:uLnTx/>
                <a:uFillTx/>
                <a:latin typeface="Calibri" panose="020F0502020204030204"/>
                <a:ea typeface="+mn-ea"/>
                <a:cs typeface="+mn-cs"/>
              </a:rPr>
              <a:t> </a:t>
            </a:r>
            <a:r>
              <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rPr>
              <a:t>Provide data reports to all teams with their NTSV CS rates stratified by race, ethnicity and insurance status</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rPr>
              <a:t>Bridging PVB and BE initiatives to stratify key measures to identify disparities and address them</a:t>
            </a: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Calibri" panose="020F0502020204030204"/>
                <a:ea typeface="+mn-ea"/>
                <a:cs typeface="Calibri"/>
              </a:rPr>
              <a:t>"There is no quality without equity"</a:t>
            </a:r>
          </a:p>
        </p:txBody>
      </p:sp>
    </p:spTree>
    <p:extLst>
      <p:ext uri="{BB962C8B-B14F-4D97-AF65-F5344CB8AC3E}">
        <p14:creationId xmlns:p14="http://schemas.microsoft.com/office/powerpoint/2010/main" val="1990905987"/>
      </p:ext>
    </p:extLst>
  </p:cSld>
  <p:clrMapOvr>
    <a:masterClrMapping/>
  </p:clrMapOvr>
  <p:extLst>
    <p:ext uri="{6950BFC3-D8DA-4A85-94F7-54DA5524770B}">
      <p188:commentRel xmlns:p188="http://schemas.microsoft.com/office/powerpoint/2018/8/main" xmlns=""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55" y="212572"/>
            <a:ext cx="7514897" cy="1325563"/>
          </a:xfrm>
        </p:spPr>
        <p:txBody>
          <a:bodyPr/>
          <a:lstStyle/>
          <a:p>
            <a:r>
              <a:rPr lang="en-US" dirty="0"/>
              <a:t>PVB Hospital Data </a:t>
            </a:r>
            <a:r>
              <a:rPr lang="en-US" dirty="0" smtClean="0"/>
              <a:t>that is needed to provide all teams stratified NTSV C/S data</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graphicFrame>
        <p:nvGraphicFramePr>
          <p:cNvPr id="7" name="Table 6"/>
          <p:cNvGraphicFramePr>
            <a:graphicFrameLocks noGrp="1"/>
          </p:cNvGraphicFramePr>
          <p:nvPr>
            <p:extLst>
              <p:ext uri="{D42A27DB-BD31-4B8C-83A1-F6EECF244321}">
                <p14:modId xmlns:p14="http://schemas.microsoft.com/office/powerpoint/2010/main" val="3612022527"/>
              </p:ext>
            </p:extLst>
          </p:nvPr>
        </p:nvGraphicFramePr>
        <p:xfrm>
          <a:off x="2861732" y="1690688"/>
          <a:ext cx="8096896" cy="1918555"/>
        </p:xfrm>
        <a:graphic>
          <a:graphicData uri="http://schemas.openxmlformats.org/drawingml/2006/table">
            <a:tbl>
              <a:tblPr firstRow="1" firstCol="1" bandRow="1"/>
              <a:tblGrid>
                <a:gridCol w="1397886">
                  <a:extLst>
                    <a:ext uri="{9D8B030D-6E8A-4147-A177-3AD203B41FA5}">
                      <a16:colId xmlns:a16="http://schemas.microsoft.com/office/drawing/2014/main" val="3538772033"/>
                    </a:ext>
                  </a:extLst>
                </a:gridCol>
                <a:gridCol w="1387766">
                  <a:extLst>
                    <a:ext uri="{9D8B030D-6E8A-4147-A177-3AD203B41FA5}">
                      <a16:colId xmlns:a16="http://schemas.microsoft.com/office/drawing/2014/main" val="3403948050"/>
                    </a:ext>
                  </a:extLst>
                </a:gridCol>
                <a:gridCol w="900211">
                  <a:extLst>
                    <a:ext uri="{9D8B030D-6E8A-4147-A177-3AD203B41FA5}">
                      <a16:colId xmlns:a16="http://schemas.microsoft.com/office/drawing/2014/main" val="3692049676"/>
                    </a:ext>
                  </a:extLst>
                </a:gridCol>
                <a:gridCol w="1177276">
                  <a:extLst>
                    <a:ext uri="{9D8B030D-6E8A-4147-A177-3AD203B41FA5}">
                      <a16:colId xmlns:a16="http://schemas.microsoft.com/office/drawing/2014/main" val="1816897789"/>
                    </a:ext>
                  </a:extLst>
                </a:gridCol>
                <a:gridCol w="1163273">
                  <a:extLst>
                    <a:ext uri="{9D8B030D-6E8A-4147-A177-3AD203B41FA5}">
                      <a16:colId xmlns:a16="http://schemas.microsoft.com/office/drawing/2014/main" val="264080271"/>
                    </a:ext>
                  </a:extLst>
                </a:gridCol>
                <a:gridCol w="990231">
                  <a:extLst>
                    <a:ext uri="{9D8B030D-6E8A-4147-A177-3AD203B41FA5}">
                      <a16:colId xmlns:a16="http://schemas.microsoft.com/office/drawing/2014/main" val="1353446977"/>
                    </a:ext>
                  </a:extLst>
                </a:gridCol>
                <a:gridCol w="1080253">
                  <a:extLst>
                    <a:ext uri="{9D8B030D-6E8A-4147-A177-3AD203B41FA5}">
                      <a16:colId xmlns:a16="http://schemas.microsoft.com/office/drawing/2014/main" val="1089020882"/>
                    </a:ext>
                  </a:extLst>
                </a:gridCol>
              </a:tblGrid>
              <a:tr h="348752">
                <a:tc>
                  <a:txBody>
                    <a:bodyPr/>
                    <a:lstStyle/>
                    <a:p>
                      <a:endParaRPr lang="en-US" sz="1400">
                        <a:effectLst/>
                        <a:latin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1800" b="1">
                          <a:effectLst/>
                          <a:latin typeface="Times New Roman" panose="02020603050405020304" pitchFamily="18" charset="0"/>
                          <a:ea typeface="Calibri" panose="020F0502020204030204" pitchFamily="34" charset="0"/>
                        </a:rPr>
                        <a:t>Total</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1800" b="1">
                          <a:effectLst/>
                          <a:latin typeface="Times New Roman" panose="02020603050405020304" pitchFamily="18" charset="0"/>
                          <a:ea typeface="Calibri" panose="020F0502020204030204" pitchFamily="34" charset="0"/>
                        </a:rPr>
                        <a:t>White</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1800" b="1">
                          <a:effectLst/>
                          <a:latin typeface="Times New Roman" panose="02020603050405020304" pitchFamily="18" charset="0"/>
                          <a:ea typeface="Calibri" panose="020F0502020204030204" pitchFamily="34" charset="0"/>
                        </a:rPr>
                        <a:t>Black</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1800" b="1">
                          <a:effectLst/>
                          <a:latin typeface="Times New Roman" panose="02020603050405020304" pitchFamily="18" charset="0"/>
                          <a:ea typeface="Calibri" panose="020F0502020204030204" pitchFamily="34" charset="0"/>
                        </a:rPr>
                        <a:t>Hispanic</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1800" b="1">
                          <a:effectLst/>
                          <a:latin typeface="Times New Roman" panose="02020603050405020304" pitchFamily="18" charset="0"/>
                          <a:ea typeface="Calibri" panose="020F0502020204030204" pitchFamily="34" charset="0"/>
                        </a:rPr>
                        <a:t>Asian</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1800" b="1">
                          <a:effectLst/>
                          <a:latin typeface="Times New Roman" panose="02020603050405020304" pitchFamily="18" charset="0"/>
                          <a:ea typeface="Calibri" panose="020F0502020204030204" pitchFamily="34" charset="0"/>
                        </a:rPr>
                        <a:t>Other</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376442"/>
                  </a:ext>
                </a:extLst>
              </a:tr>
              <a:tr h="697503">
                <a:tc>
                  <a:txBody>
                    <a:bodyPr/>
                    <a:lstStyle/>
                    <a:p>
                      <a:pPr marL="0" marR="0">
                        <a:lnSpc>
                          <a:spcPct val="106000"/>
                        </a:lnSpc>
                        <a:spcBef>
                          <a:spcPts val="0"/>
                        </a:spcBef>
                        <a:spcAft>
                          <a:spcPts val="800"/>
                        </a:spcAft>
                      </a:pPr>
                      <a:r>
                        <a:rPr lang="en-US" sz="1800" b="1" dirty="0" smtClean="0">
                          <a:effectLst/>
                          <a:latin typeface="Times New Roman" panose="02020603050405020304" pitchFamily="18" charset="0"/>
                          <a:ea typeface="Calibri" panose="020F0502020204030204" pitchFamily="34" charset="0"/>
                        </a:rPr>
                        <a:t>NTSV </a:t>
                      </a:r>
                      <a:r>
                        <a:rPr lang="en-US" sz="1800" b="1" dirty="0">
                          <a:effectLst/>
                          <a:latin typeface="Times New Roman" panose="02020603050405020304" pitchFamily="18" charset="0"/>
                          <a:ea typeface="Calibri" panose="020F0502020204030204" pitchFamily="34" charset="0"/>
                        </a:rPr>
                        <a:t>Deliveries</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Calibri" panose="020F0502020204030204" pitchFamily="34"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40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40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40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40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40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00429250"/>
                  </a:ext>
                </a:extLst>
              </a:tr>
              <a:tr h="697503">
                <a:tc>
                  <a:txBody>
                    <a:bodyPr/>
                    <a:lstStyle/>
                    <a:p>
                      <a:pPr marL="0" marR="0">
                        <a:lnSpc>
                          <a:spcPct val="106000"/>
                        </a:lnSpc>
                        <a:spcBef>
                          <a:spcPts val="0"/>
                        </a:spcBef>
                        <a:spcAft>
                          <a:spcPts val="800"/>
                        </a:spcAft>
                      </a:pPr>
                      <a:r>
                        <a:rPr lang="en-US" sz="1800" b="1">
                          <a:effectLst/>
                          <a:latin typeface="Times New Roman" panose="02020603050405020304" pitchFamily="18" charset="0"/>
                          <a:ea typeface="Calibri" panose="020F0502020204030204" pitchFamily="34" charset="0"/>
                        </a:rPr>
                        <a:t>NTSV Cesarean Deliveries</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Calibri" panose="020F0502020204030204" pitchFamily="34"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40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40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40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40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63936548"/>
                  </a:ext>
                </a:extLst>
              </a:tr>
            </a:tbl>
          </a:graphicData>
        </a:graphic>
      </p:graphicFrame>
      <p:graphicFrame>
        <p:nvGraphicFramePr>
          <p:cNvPr id="8" name="Table 7"/>
          <p:cNvGraphicFramePr>
            <a:graphicFrameLocks noGrp="1"/>
          </p:cNvGraphicFramePr>
          <p:nvPr/>
        </p:nvGraphicFramePr>
        <p:xfrm>
          <a:off x="2861733" y="3677863"/>
          <a:ext cx="8096896" cy="2570535"/>
        </p:xfrm>
        <a:graphic>
          <a:graphicData uri="http://schemas.openxmlformats.org/drawingml/2006/table">
            <a:tbl>
              <a:tblPr firstRow="1" firstCol="1" bandRow="1"/>
              <a:tblGrid>
                <a:gridCol w="1416332">
                  <a:extLst>
                    <a:ext uri="{9D8B030D-6E8A-4147-A177-3AD203B41FA5}">
                      <a16:colId xmlns:a16="http://schemas.microsoft.com/office/drawing/2014/main" val="983661977"/>
                    </a:ext>
                  </a:extLst>
                </a:gridCol>
                <a:gridCol w="2079654">
                  <a:extLst>
                    <a:ext uri="{9D8B030D-6E8A-4147-A177-3AD203B41FA5}">
                      <a16:colId xmlns:a16="http://schemas.microsoft.com/office/drawing/2014/main" val="9775012"/>
                    </a:ext>
                  </a:extLst>
                </a:gridCol>
                <a:gridCol w="2102769">
                  <a:extLst>
                    <a:ext uri="{9D8B030D-6E8A-4147-A177-3AD203B41FA5}">
                      <a16:colId xmlns:a16="http://schemas.microsoft.com/office/drawing/2014/main" val="3138327874"/>
                    </a:ext>
                  </a:extLst>
                </a:gridCol>
                <a:gridCol w="2498141">
                  <a:extLst>
                    <a:ext uri="{9D8B030D-6E8A-4147-A177-3AD203B41FA5}">
                      <a16:colId xmlns:a16="http://schemas.microsoft.com/office/drawing/2014/main" val="960216020"/>
                    </a:ext>
                  </a:extLst>
                </a:gridCol>
              </a:tblGrid>
              <a:tr h="514107">
                <a:tc>
                  <a:txBody>
                    <a:bodyPr/>
                    <a:lstStyle/>
                    <a:p>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2000" b="1">
                          <a:effectLst/>
                          <a:latin typeface="Times New Roman" panose="02020603050405020304" pitchFamily="18" charset="0"/>
                          <a:ea typeface="Calibri" panose="020F0502020204030204" pitchFamily="34" charset="0"/>
                        </a:rPr>
                        <a:t>Private Insurance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2000" b="1">
                          <a:effectLst/>
                          <a:latin typeface="Times New Roman" panose="02020603050405020304" pitchFamily="18" charset="0"/>
                          <a:ea typeface="Calibri" panose="020F0502020204030204" pitchFamily="34" charset="0"/>
                        </a:rPr>
                        <a:t>Public Insurance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2000" b="1">
                          <a:effectLst/>
                          <a:latin typeface="Times New Roman" panose="02020603050405020304" pitchFamily="18" charset="0"/>
                          <a:ea typeface="Calibri" panose="020F0502020204030204" pitchFamily="34" charset="0"/>
                        </a:rPr>
                        <a:t>Uninsured/Self-pay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283580"/>
                  </a:ext>
                </a:extLst>
              </a:tr>
              <a:tr h="771161">
                <a:tc>
                  <a:txBody>
                    <a:bodyPr/>
                    <a:lstStyle/>
                    <a:p>
                      <a:pPr marL="0" marR="0">
                        <a:lnSpc>
                          <a:spcPct val="106000"/>
                        </a:lnSpc>
                        <a:spcBef>
                          <a:spcPts val="0"/>
                        </a:spcBef>
                        <a:spcAft>
                          <a:spcPts val="800"/>
                        </a:spcAft>
                      </a:pPr>
                      <a:r>
                        <a:rPr lang="en-US" sz="2000" b="1">
                          <a:effectLst/>
                          <a:latin typeface="Times New Roman" panose="02020603050405020304" pitchFamily="18" charset="0"/>
                          <a:ea typeface="Calibri" panose="020F0502020204030204" pitchFamily="34" charset="0"/>
                        </a:rPr>
                        <a:t>NTSV Deliveries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9396183"/>
                  </a:ext>
                </a:extLst>
              </a:tr>
              <a:tr h="1285267">
                <a:tc>
                  <a:txBody>
                    <a:bodyPr/>
                    <a:lstStyle/>
                    <a:p>
                      <a:pPr marL="0" marR="0">
                        <a:lnSpc>
                          <a:spcPct val="106000"/>
                        </a:lnSpc>
                        <a:spcBef>
                          <a:spcPts val="0"/>
                        </a:spcBef>
                        <a:spcAft>
                          <a:spcPts val="800"/>
                        </a:spcAft>
                      </a:pPr>
                      <a:r>
                        <a:rPr lang="en-US" sz="2000" b="1">
                          <a:effectLst/>
                          <a:latin typeface="Times New Roman" panose="02020603050405020304" pitchFamily="18" charset="0"/>
                          <a:ea typeface="Calibri" panose="020F0502020204030204" pitchFamily="34" charset="0"/>
                        </a:rPr>
                        <a:t>NTSV Cesarean Deliveries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41380253"/>
                  </a:ext>
                </a:extLst>
              </a:tr>
            </a:tbl>
          </a:graphicData>
        </a:graphic>
      </p:graphicFrame>
      <p:sp>
        <p:nvSpPr>
          <p:cNvPr id="9" name="Rectangle 8"/>
          <p:cNvSpPr/>
          <p:nvPr/>
        </p:nvSpPr>
        <p:spPr>
          <a:xfrm>
            <a:off x="846667" y="2370667"/>
            <a:ext cx="1371600" cy="914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44C55"/>
                </a:solidFill>
                <a:latin typeface="Arial" panose="020B0604020202020204"/>
              </a:rPr>
              <a:t>Data already submitted</a:t>
            </a: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10" name="Rectangle 9"/>
          <p:cNvSpPr/>
          <p:nvPr/>
        </p:nvSpPr>
        <p:spPr>
          <a:xfrm>
            <a:off x="866360" y="3437620"/>
            <a:ext cx="1371600" cy="29187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444C55"/>
                </a:solidFill>
                <a:effectLst/>
                <a:uLnTx/>
                <a:uFillTx/>
                <a:latin typeface="Arial" panose="020B0604020202020204"/>
              </a:rPr>
              <a:t>Data</a:t>
            </a:r>
            <a:r>
              <a:rPr kumimoji="0" lang="en-US" sz="2000" b="0" i="0" u="none" strike="noStrike" kern="1200" cap="none" spc="0" normalizeH="0" noProof="0" dirty="0" smtClean="0">
                <a:ln>
                  <a:noFill/>
                </a:ln>
                <a:solidFill>
                  <a:srgbClr val="444C55"/>
                </a:solidFill>
                <a:effectLst/>
                <a:uLnTx/>
                <a:uFillTx/>
                <a:latin typeface="Arial" panose="020B0604020202020204"/>
              </a:rPr>
              <a:t> that must be submitted </a:t>
            </a:r>
            <a:r>
              <a:rPr lang="en-US" sz="2000" dirty="0">
                <a:solidFill>
                  <a:srgbClr val="444C55"/>
                </a:solidFill>
                <a:latin typeface="Arial" panose="020B0604020202020204"/>
              </a:rPr>
              <a:t>B</a:t>
            </a:r>
            <a:r>
              <a:rPr kumimoji="0" lang="en-US" sz="2000" b="0" i="0" u="none" strike="noStrike" kern="1200" cap="none" spc="0" normalizeH="0" noProof="0" dirty="0" err="1" smtClean="0">
                <a:ln>
                  <a:noFill/>
                </a:ln>
                <a:solidFill>
                  <a:srgbClr val="444C55"/>
                </a:solidFill>
                <a:effectLst/>
                <a:uLnTx/>
                <a:uFillTx/>
                <a:latin typeface="Arial" panose="020B0604020202020204"/>
              </a:rPr>
              <a:t>aseline</a:t>
            </a:r>
            <a:r>
              <a:rPr kumimoji="0" lang="en-US" sz="2000" b="0" i="0" u="none" strike="noStrike" kern="1200" cap="none" spc="0" normalizeH="0" noProof="0" dirty="0" smtClean="0">
                <a:ln>
                  <a:noFill/>
                </a:ln>
                <a:solidFill>
                  <a:srgbClr val="444C55"/>
                </a:solidFill>
                <a:effectLst/>
                <a:uLnTx/>
                <a:uFillTx/>
                <a:latin typeface="Arial" panose="020B0604020202020204"/>
              </a:rPr>
              <a:t> through March 2022  </a:t>
            </a:r>
            <a:endParaRPr kumimoji="0" lang="en-US" sz="2000" b="0" i="0" u="none" strike="noStrike" kern="1200" cap="none" spc="0" normalizeH="0" baseline="0" noProof="0" dirty="0">
              <a:ln>
                <a:noFill/>
              </a:ln>
              <a:solidFill>
                <a:srgbClr val="444C55"/>
              </a:solidFill>
              <a:effectLst/>
              <a:uLnTx/>
              <a:uFillTx/>
              <a:latin typeface="Arial" panose="020B0604020202020204"/>
            </a:endParaRPr>
          </a:p>
        </p:txBody>
      </p:sp>
      <p:sp>
        <p:nvSpPr>
          <p:cNvPr id="11" name="TextBox 10"/>
          <p:cNvSpPr txBox="1"/>
          <p:nvPr/>
        </p:nvSpPr>
        <p:spPr>
          <a:xfrm>
            <a:off x="846667" y="1913493"/>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444C55"/>
                </a:solidFill>
                <a:effectLst/>
                <a:uLnTx/>
                <a:uFillTx/>
                <a:latin typeface="Arial" panose="020B0604020202020204"/>
                <a:ea typeface="+mn-ea"/>
                <a:cs typeface="+mn-cs"/>
              </a:rPr>
              <a:t>Legend</a:t>
            </a:r>
          </a:p>
        </p:txBody>
      </p:sp>
    </p:spTree>
    <p:extLst>
      <p:ext uri="{BB962C8B-B14F-4D97-AF65-F5344CB8AC3E}">
        <p14:creationId xmlns:p14="http://schemas.microsoft.com/office/powerpoint/2010/main" val="170437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6814457" cy="1325563"/>
          </a:xfrm>
          <a:noFill/>
        </p:spPr>
        <p:txBody>
          <a:bodyPr>
            <a:normAutofit fontScale="90000"/>
          </a:bodyPr>
          <a:lstStyle/>
          <a:p>
            <a:r>
              <a:rPr lang="en-US" dirty="0">
                <a:ea typeface="Lato Medium"/>
                <a:cs typeface="Lato Medium"/>
              </a:rPr>
              <a:t>NTSV C/S data stratified by race/ethnicity/insurance status: next steps for PVB teams</a:t>
            </a:r>
            <a:endParaRPr lang="en-US" dirty="0"/>
          </a:p>
        </p:txBody>
      </p:sp>
      <p:sp>
        <p:nvSpPr>
          <p:cNvPr id="3" name="Content Placeholder 2"/>
          <p:cNvSpPr>
            <a:spLocks noGrp="1"/>
          </p:cNvSpPr>
          <p:nvPr>
            <p:ph idx="1"/>
          </p:nvPr>
        </p:nvSpPr>
        <p:spPr>
          <a:xfrm>
            <a:off x="609600" y="2005012"/>
            <a:ext cx="10972800" cy="4351338"/>
          </a:xfrm>
        </p:spPr>
        <p:txBody>
          <a:bodyPr vert="horz" lIns="91440" tIns="45720" rIns="91440" bIns="45720" rtlCol="0" anchor="t">
            <a:normAutofit/>
          </a:bodyPr>
          <a:lstStyle/>
          <a:p>
            <a:pPr>
              <a:spcAft>
                <a:spcPts val="0"/>
              </a:spcAft>
            </a:pPr>
            <a:r>
              <a:rPr lang="en-US" dirty="0">
                <a:ea typeface="Lato"/>
                <a:cs typeface="Lato"/>
              </a:rPr>
              <a:t>Who? All PVB Teams</a:t>
            </a:r>
          </a:p>
          <a:p>
            <a:pPr>
              <a:spcAft>
                <a:spcPts val="0"/>
              </a:spcAft>
            </a:pPr>
            <a:r>
              <a:rPr lang="en-US" dirty="0">
                <a:ea typeface="Lato"/>
                <a:cs typeface="Lato"/>
              </a:rPr>
              <a:t>What? </a:t>
            </a:r>
            <a:r>
              <a:rPr lang="en-US" dirty="0" smtClean="0">
                <a:ea typeface="Lato"/>
                <a:cs typeface="Lato"/>
              </a:rPr>
              <a:t># of </a:t>
            </a:r>
            <a:r>
              <a:rPr lang="en-US" dirty="0">
                <a:ea typeface="Lato"/>
                <a:cs typeface="Lato"/>
              </a:rPr>
              <a:t>NTSV Deliveries by </a:t>
            </a:r>
            <a:r>
              <a:rPr lang="en-US" dirty="0" smtClean="0">
                <a:ea typeface="Lato"/>
                <a:cs typeface="Lato"/>
              </a:rPr>
              <a:t>Race/ </a:t>
            </a:r>
            <a:r>
              <a:rPr lang="en-US" dirty="0">
                <a:ea typeface="Lato"/>
                <a:cs typeface="Lato"/>
              </a:rPr>
              <a:t>Ethnicity </a:t>
            </a:r>
            <a:r>
              <a:rPr lang="en-US" dirty="0" smtClean="0">
                <a:ea typeface="Lato"/>
                <a:cs typeface="Lato"/>
              </a:rPr>
              <a:t> and Insurance status for</a:t>
            </a:r>
            <a:r>
              <a:rPr lang="en-US" u="sng" dirty="0" smtClean="0">
                <a:ea typeface="Lato"/>
                <a:cs typeface="Lato"/>
              </a:rPr>
              <a:t> baseline (Quarter 4 2019) and January 2021 to March 2022</a:t>
            </a:r>
            <a:endParaRPr lang="en-US" u="sng" dirty="0">
              <a:ea typeface="Lato"/>
              <a:cs typeface="Lato"/>
            </a:endParaRPr>
          </a:p>
          <a:p>
            <a:pPr>
              <a:spcAft>
                <a:spcPts val="0"/>
              </a:spcAft>
            </a:pPr>
            <a:r>
              <a:rPr lang="en-US" dirty="0">
                <a:ea typeface="Lato"/>
                <a:cs typeface="Lato"/>
              </a:rPr>
              <a:t>Where? Edit your past submissions for PVB Hospital level </a:t>
            </a:r>
            <a:r>
              <a:rPr lang="en-US" dirty="0" smtClean="0">
                <a:ea typeface="Lato"/>
                <a:cs typeface="Lato"/>
              </a:rPr>
              <a:t>data, there is now an entry for # NTSV Deliveries by race/ethnicity and insurance status</a:t>
            </a:r>
            <a:endParaRPr lang="en-US" dirty="0">
              <a:ea typeface="Lato"/>
              <a:cs typeface="Lato"/>
            </a:endParaRPr>
          </a:p>
          <a:p>
            <a:pPr>
              <a:spcAft>
                <a:spcPts val="0"/>
              </a:spcAft>
            </a:pPr>
            <a:r>
              <a:rPr lang="en-US" dirty="0">
                <a:ea typeface="Lato"/>
                <a:cs typeface="Lato"/>
              </a:rPr>
              <a:t>When? Due </a:t>
            </a:r>
            <a:r>
              <a:rPr lang="en-US" b="1" u="sng" dirty="0">
                <a:ea typeface="Lato"/>
                <a:cs typeface="Lato"/>
              </a:rPr>
              <a:t>September 16</a:t>
            </a:r>
            <a:r>
              <a:rPr lang="en-US" b="1" u="sng" baseline="30000" dirty="0">
                <a:ea typeface="Lato"/>
                <a:cs typeface="Lato"/>
              </a:rPr>
              <a:t>th</a:t>
            </a:r>
            <a:r>
              <a:rPr lang="en-US" baseline="30000" dirty="0">
                <a:ea typeface="Lato"/>
                <a:cs typeface="Lato"/>
              </a:rPr>
              <a:t> </a:t>
            </a:r>
            <a:r>
              <a:rPr lang="en-US" dirty="0">
                <a:ea typeface="Lato"/>
                <a:cs typeface="Lato"/>
              </a:rPr>
              <a:t>to receive </a:t>
            </a:r>
            <a:r>
              <a:rPr lang="en-US" dirty="0" smtClean="0">
                <a:ea typeface="Lato"/>
                <a:cs typeface="Lato"/>
              </a:rPr>
              <a:t>awards </a:t>
            </a:r>
            <a:r>
              <a:rPr lang="en-US" dirty="0">
                <a:ea typeface="Lato"/>
                <a:cs typeface="Lato"/>
              </a:rPr>
              <a:t>at Annual Conference </a:t>
            </a:r>
            <a:endParaRPr lang="en-US" dirty="0"/>
          </a:p>
          <a:p>
            <a:pPr>
              <a:spcAft>
                <a:spcPts val="0"/>
              </a:spcAft>
            </a:pPr>
            <a:endParaRPr lang="en-US" dirty="0">
              <a:ea typeface="Lato"/>
              <a:cs typeface="Lato"/>
            </a:endParaRPr>
          </a:p>
        </p:txBody>
      </p:sp>
      <p:sp>
        <p:nvSpPr>
          <p:cNvPr id="4" name="Slide Number Placeholder 3"/>
          <p:cNvSpPr>
            <a:spLocks noGrp="1"/>
          </p:cNvSpPr>
          <p:nvPr>
            <p:ph type="sldNum" sz="quarter" idx="10"/>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sp>
        <p:nvSpPr>
          <p:cNvPr id="9" name="Rounded Rectangle 8"/>
          <p:cNvSpPr/>
          <p:nvPr/>
        </p:nvSpPr>
        <p:spPr>
          <a:xfrm>
            <a:off x="3750128" y="4712607"/>
            <a:ext cx="4691743" cy="1643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a:t>26 Teams </a:t>
            </a:r>
            <a:r>
              <a:rPr lang="en-US" sz="3200"/>
              <a:t>have submitted all  race, ethnicity and insurance data</a:t>
            </a:r>
          </a:p>
        </p:txBody>
      </p:sp>
    </p:spTree>
    <p:extLst>
      <p:ext uri="{BB962C8B-B14F-4D97-AF65-F5344CB8AC3E}">
        <p14:creationId xmlns:p14="http://schemas.microsoft.com/office/powerpoint/2010/main" val="2188456066"/>
      </p:ext>
    </p:extLst>
  </p:cSld>
  <p:clrMapOvr>
    <a:masterClrMapping/>
  </p:clrMapOvr>
  <p:extLst mod="1">
    <p:ext uri="{6950BFC3-D8DA-4A85-94F7-54DA5524770B}">
      <p188:commentRel xmlns:p188="http://schemas.microsoft.com/office/powerpoint/2018/8/main" xmlns=""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A237-E4FF-4046-81CA-2A9506C25C5C}"/>
              </a:ext>
            </a:extLst>
          </p:cNvPr>
          <p:cNvSpPr>
            <a:spLocks noGrp="1"/>
          </p:cNvSpPr>
          <p:nvPr>
            <p:ph type="title"/>
          </p:nvPr>
        </p:nvSpPr>
        <p:spPr>
          <a:xfrm>
            <a:off x="488122" y="89038"/>
            <a:ext cx="7162801" cy="1347649"/>
          </a:xfrm>
        </p:spPr>
        <p:txBody>
          <a:bodyPr>
            <a:normAutofit/>
          </a:bodyPr>
          <a:lstStyle/>
          <a:p>
            <a:r>
              <a:rPr lang="en-US">
                <a:ea typeface="+mj-lt"/>
                <a:cs typeface="+mj-lt"/>
              </a:rPr>
              <a:t>PVB Aims and Measures</a:t>
            </a:r>
            <a:endParaRPr lang="en-US"/>
          </a:p>
        </p:txBody>
      </p:sp>
      <p:sp>
        <p:nvSpPr>
          <p:cNvPr id="4" name="Slide Number Placeholder 3">
            <a:extLst>
              <a:ext uri="{FF2B5EF4-FFF2-40B4-BE49-F238E27FC236}">
                <a16:creationId xmlns:a16="http://schemas.microsoft.com/office/drawing/2014/main" id="{E2F7B0D3-61F3-4B1B-A6A3-755A1AA9706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9AF71973-EDC1-4D4F-BB7C-393A4B4ED4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pic>
        <p:nvPicPr>
          <p:cNvPr id="6" name="Picture 6">
            <a:extLst>
              <a:ext uri="{FF2B5EF4-FFF2-40B4-BE49-F238E27FC236}">
                <a16:creationId xmlns:a16="http://schemas.microsoft.com/office/drawing/2014/main" id="{A53831D2-6011-6735-F0F7-3068343BCB6F}"/>
              </a:ext>
            </a:extLst>
          </p:cNvPr>
          <p:cNvPicPr>
            <a:picLocks noChangeAspect="1"/>
          </p:cNvPicPr>
          <p:nvPr/>
        </p:nvPicPr>
        <p:blipFill>
          <a:blip r:embed="rId3"/>
          <a:stretch>
            <a:fillRect/>
          </a:stretch>
        </p:blipFill>
        <p:spPr>
          <a:xfrm>
            <a:off x="1451129" y="1613785"/>
            <a:ext cx="9071805" cy="4571714"/>
          </a:xfrm>
          <a:prstGeom prst="rect">
            <a:avLst/>
          </a:prstGeom>
        </p:spPr>
      </p:pic>
    </p:spTree>
    <p:extLst>
      <p:ext uri="{BB962C8B-B14F-4D97-AF65-F5344CB8AC3E}">
        <p14:creationId xmlns:p14="http://schemas.microsoft.com/office/powerpoint/2010/main" val="4229017808"/>
      </p:ext>
    </p:extLst>
  </p:cSld>
  <p:clrMapOvr>
    <a:masterClrMapping/>
  </p:clrMapOvr>
  <p:extLst>
    <p:ext uri="{6950BFC3-D8DA-4A85-94F7-54DA5524770B}">
      <p188:commentRel xmlns:p188="http://schemas.microsoft.com/office/powerpoint/2018/8/main" xmlns="" r:id="rId4"/>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PVB Key Strategies for </a:t>
            </a:r>
            <a:br>
              <a:rPr lang="en-US"/>
            </a:br>
            <a:r>
              <a:rPr lang="en-US"/>
              <a:t>Creating Clinical Culture Change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69454" y="3917300"/>
            <a:ext cx="2330606" cy="2174488"/>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03430" y="1650328"/>
            <a:ext cx="2531327" cy="2219093"/>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93469" y="1729373"/>
            <a:ext cx="2587083" cy="2163917"/>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87939" y="3930106"/>
            <a:ext cx="1895708" cy="2167634"/>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233" y="1737602"/>
            <a:ext cx="1957360" cy="2132784"/>
          </a:xfrm>
          <a:prstGeom prst="rect">
            <a:avLst/>
          </a:prstGeom>
        </p:spPr>
      </p:pic>
      <p:sp>
        <p:nvSpPr>
          <p:cNvPr id="3" name="Oval 2"/>
          <p:cNvSpPr/>
          <p:nvPr/>
        </p:nvSpPr>
        <p:spPr>
          <a:xfrm>
            <a:off x="9687579" y="1853126"/>
            <a:ext cx="1413904" cy="1444782"/>
          </a:xfrm>
          <a:prstGeom prst="ellipse">
            <a:avLst/>
          </a:prstGeom>
          <a:solidFill>
            <a:srgbClr val="E7EDF5"/>
          </a:solidFill>
          <a:ln>
            <a:solidFill>
              <a:srgbClr val="E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val 10"/>
          <p:cNvSpPr/>
          <p:nvPr/>
        </p:nvSpPr>
        <p:spPr>
          <a:xfrm>
            <a:off x="8273675" y="3959863"/>
            <a:ext cx="1413904" cy="1444782"/>
          </a:xfrm>
          <a:prstGeom prst="ellipse">
            <a:avLst/>
          </a:prstGeom>
          <a:solidFill>
            <a:srgbClr val="E7EDF5"/>
          </a:solidFill>
          <a:ln>
            <a:solidFill>
              <a:srgbClr val="E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p:nvSpPr>
        <p:spPr>
          <a:xfrm>
            <a:off x="9097395" y="3316388"/>
            <a:ext cx="2787806" cy="553998"/>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444C55">
                    <a:lumMod val="75000"/>
                  </a:srgbClr>
                </a:solidFill>
                <a:effectLst/>
                <a:uLnTx/>
                <a:uFillTx/>
                <a:latin typeface="Bahnschrift" panose="020B0502040204020203" pitchFamily="34" charset="0"/>
                <a:ea typeface="+mn-ea"/>
                <a:cs typeface="+mn-cs"/>
              </a:rPr>
              <a:t>Sharing Unblinded Provider-level NTSV C-Section Rates </a:t>
            </a:r>
          </a:p>
        </p:txBody>
      </p:sp>
      <p:sp>
        <p:nvSpPr>
          <p:cNvPr id="13" name="Rectangle 12"/>
          <p:cNvSpPr/>
          <p:nvPr/>
        </p:nvSpPr>
        <p:spPr>
          <a:xfrm>
            <a:off x="7359752" y="5537790"/>
            <a:ext cx="3475286" cy="553998"/>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444C55">
                    <a:lumMod val="75000"/>
                  </a:srgbClr>
                </a:solidFill>
                <a:effectLst/>
                <a:uLnTx/>
                <a:uFillTx/>
                <a:latin typeface="Bahnschrift" panose="020B0502040204020203" pitchFamily="34" charset="0"/>
                <a:ea typeface="+mn-ea"/>
                <a:cs typeface="+mn-cs"/>
              </a:rPr>
              <a:t>Review of NTSV C-Section Cases Not Meeting ACOG/SMFM Guidelines </a:t>
            </a:r>
          </a:p>
        </p:txBody>
      </p:sp>
      <p:pic>
        <p:nvPicPr>
          <p:cNvPr id="14" name="Graphic 14" descr="Presentation with bar chart with solid fill">
            <a:extLst>
              <a:ext uri="{FF2B5EF4-FFF2-40B4-BE49-F238E27FC236}">
                <a16:creationId xmlns:a16="http://schemas.microsoft.com/office/drawing/2014/main" id="{10E04848-67BA-EA4E-F5A7-AE05B8F5D32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9757720" y="1972963"/>
            <a:ext cx="1285102" cy="1326291"/>
          </a:xfrm>
          <a:prstGeom prst="rect">
            <a:avLst/>
          </a:prstGeom>
        </p:spPr>
      </p:pic>
      <p:pic>
        <p:nvPicPr>
          <p:cNvPr id="15" name="Graphic 15" descr="Laptop with solid fill">
            <a:extLst>
              <a:ext uri="{FF2B5EF4-FFF2-40B4-BE49-F238E27FC236}">
                <a16:creationId xmlns:a16="http://schemas.microsoft.com/office/drawing/2014/main" id="{9115CB85-4C4F-E532-97A8-2ABA88A410C4}"/>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8213125" y="3888260"/>
            <a:ext cx="1614616" cy="1594021"/>
          </a:xfrm>
          <a:prstGeom prst="rect">
            <a:avLst/>
          </a:prstGeom>
        </p:spPr>
      </p:pic>
      <p:pic>
        <p:nvPicPr>
          <p:cNvPr id="20" name="Picture 20">
            <a:extLst>
              <a:ext uri="{FF2B5EF4-FFF2-40B4-BE49-F238E27FC236}">
                <a16:creationId xmlns:a16="http://schemas.microsoft.com/office/drawing/2014/main" id="{2B024AA9-9060-B4CD-C24B-7932BB1BE0E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535945" y="4309546"/>
            <a:ext cx="958679" cy="195393"/>
          </a:xfrm>
          <a:prstGeom prst="rect">
            <a:avLst/>
          </a:prstGeom>
        </p:spPr>
      </p:pic>
      <p:pic>
        <p:nvPicPr>
          <p:cNvPr id="22" name="Picture 22">
            <a:extLst>
              <a:ext uri="{FF2B5EF4-FFF2-40B4-BE49-F238E27FC236}">
                <a16:creationId xmlns:a16="http://schemas.microsoft.com/office/drawing/2014/main" id="{24379952-0534-03CF-DD0F-E4AFEC34D4E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698771" y="4492581"/>
            <a:ext cx="581541" cy="138242"/>
          </a:xfrm>
          <a:prstGeom prst="rect">
            <a:avLst/>
          </a:prstGeom>
        </p:spPr>
      </p:pic>
      <p:pic>
        <p:nvPicPr>
          <p:cNvPr id="23" name="Picture 23">
            <a:extLst>
              <a:ext uri="{FF2B5EF4-FFF2-40B4-BE49-F238E27FC236}">
                <a16:creationId xmlns:a16="http://schemas.microsoft.com/office/drawing/2014/main" id="{D91864B6-9A38-846F-BB2D-E486C9EA02A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727345" y="4633526"/>
            <a:ext cx="524391" cy="185867"/>
          </a:xfrm>
          <a:prstGeom prst="rect">
            <a:avLst/>
          </a:prstGeom>
        </p:spPr>
      </p:pic>
    </p:spTree>
    <p:extLst>
      <p:ext uri="{BB962C8B-B14F-4D97-AF65-F5344CB8AC3E}">
        <p14:creationId xmlns:p14="http://schemas.microsoft.com/office/powerpoint/2010/main" val="2833524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767884596"/>
              </p:ext>
            </p:extLst>
          </p:nvPr>
        </p:nvGraphicFramePr>
        <p:xfrm>
          <a:off x="297622" y="1464395"/>
          <a:ext cx="5821680" cy="5323370"/>
        </p:xfrm>
        <a:graphic>
          <a:graphicData uri="http://schemas.openxmlformats.org/drawingml/2006/table">
            <a:tbl>
              <a:tblPr firstRow="1" bandRow="1">
                <a:tableStyleId>{2D5ABB26-0587-4C30-8999-92F81FD0307C}</a:tableStyleId>
              </a:tblPr>
              <a:tblGrid>
                <a:gridCol w="2197187">
                  <a:extLst>
                    <a:ext uri="{9D8B030D-6E8A-4147-A177-3AD203B41FA5}">
                      <a16:colId xmlns:a16="http://schemas.microsoft.com/office/drawing/2014/main" val="20000"/>
                    </a:ext>
                  </a:extLst>
                </a:gridCol>
                <a:gridCol w="1628052">
                  <a:extLst>
                    <a:ext uri="{9D8B030D-6E8A-4147-A177-3AD203B41FA5}">
                      <a16:colId xmlns:a16="http://schemas.microsoft.com/office/drawing/2014/main" val="20001"/>
                    </a:ext>
                  </a:extLst>
                </a:gridCol>
                <a:gridCol w="1996441">
                  <a:extLst>
                    <a:ext uri="{9D8B030D-6E8A-4147-A177-3AD203B41FA5}">
                      <a16:colId xmlns:a16="http://schemas.microsoft.com/office/drawing/2014/main" val="20002"/>
                    </a:ext>
                  </a:extLst>
                </a:gridCol>
              </a:tblGrid>
              <a:tr h="616531">
                <a:tc>
                  <a:txBody>
                    <a:bodyPr/>
                    <a:lstStyle/>
                    <a:p>
                      <a:pPr marL="91440">
                        <a:lnSpc>
                          <a:spcPct val="100000"/>
                        </a:lnSpc>
                        <a:spcBef>
                          <a:spcPts val="204"/>
                        </a:spcBef>
                      </a:pPr>
                      <a:r>
                        <a:rPr sz="2000" b="0" spc="-10">
                          <a:solidFill>
                            <a:srgbClr val="FFFFFF"/>
                          </a:solidFill>
                          <a:latin typeface="Calibri"/>
                          <a:cs typeface="Calibri"/>
                        </a:rPr>
                        <a:t>Month</a:t>
                      </a:r>
                      <a:endParaRPr sz="2000" b="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marR="610235" algn="ctr">
                        <a:lnSpc>
                          <a:spcPct val="100000"/>
                        </a:lnSpc>
                        <a:spcBef>
                          <a:spcPts val="204"/>
                        </a:spcBef>
                      </a:pPr>
                      <a:r>
                        <a:rPr sz="2000" b="0" kern="1200" spc="-10">
                          <a:solidFill>
                            <a:srgbClr val="FFFFFF"/>
                          </a:solidFill>
                          <a:latin typeface="Calibri"/>
                          <a:ea typeface="+mn-ea"/>
                          <a:cs typeface="Calibri"/>
                        </a:rPr>
                        <a:t>Patient Data</a:t>
                      </a: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760730" algn="ctr">
                        <a:lnSpc>
                          <a:spcPct val="100000"/>
                        </a:lnSpc>
                        <a:spcBef>
                          <a:spcPts val="204"/>
                        </a:spcBef>
                      </a:pPr>
                      <a:r>
                        <a:rPr sz="2000" b="0" spc="-5">
                          <a:solidFill>
                            <a:srgbClr val="FFFFFF"/>
                          </a:solidFill>
                          <a:latin typeface="Calibri"/>
                          <a:cs typeface="Calibri"/>
                        </a:rPr>
                        <a:t>Hospital</a:t>
                      </a:r>
                      <a:r>
                        <a:rPr sz="2000" b="0" spc="-15">
                          <a:solidFill>
                            <a:srgbClr val="FFFFFF"/>
                          </a:solidFill>
                          <a:latin typeface="Calibri"/>
                          <a:cs typeface="Calibri"/>
                        </a:rPr>
                        <a:t> </a:t>
                      </a:r>
                      <a:r>
                        <a:rPr sz="2000" b="0" spc="-20">
                          <a:solidFill>
                            <a:srgbClr val="FFFFFF"/>
                          </a:solidFill>
                          <a:latin typeface="Calibri"/>
                          <a:cs typeface="Calibri"/>
                        </a:rPr>
                        <a:t>Data</a:t>
                      </a:r>
                      <a:endParaRPr sz="2000" b="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469328">
                <a:tc>
                  <a:txBody>
                    <a:bodyPr/>
                    <a:lstStyle/>
                    <a:p>
                      <a:pPr marL="91440" marR="271145">
                        <a:lnSpc>
                          <a:spcPct val="100000"/>
                        </a:lnSpc>
                        <a:spcBef>
                          <a:spcPts val="209"/>
                        </a:spcBef>
                      </a:pPr>
                      <a:r>
                        <a:rPr sz="1700" b="0" spc="-5">
                          <a:latin typeface="Calibri"/>
                          <a:cs typeface="Calibri"/>
                        </a:rPr>
                        <a:t>Baseline </a:t>
                      </a:r>
                      <a:endParaRPr sz="1700" b="0">
                        <a:latin typeface="Calibri"/>
                        <a:cs typeface="Calibri"/>
                      </a:endParaRPr>
                    </a:p>
                  </a:txBody>
                  <a:tcPr marL="0" marR="0" marT="266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09"/>
                        </a:spcBef>
                      </a:pPr>
                      <a:r>
                        <a:rPr lang="en-US" sz="1700" b="1">
                          <a:latin typeface="Calibri"/>
                          <a:cs typeface="Calibri"/>
                        </a:rPr>
                        <a:t>89</a:t>
                      </a:r>
                      <a:endParaRPr sz="1700" b="1">
                        <a:latin typeface="Calibri"/>
                        <a:cs typeface="Calibri"/>
                      </a:endParaRPr>
                    </a:p>
                  </a:txBody>
                  <a:tcPr marL="0" marR="0" marT="266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1650"/>
                        </a:spcBef>
                      </a:pPr>
                      <a:r>
                        <a:rPr lang="en-US" sz="1700" b="1">
                          <a:latin typeface="Calibri"/>
                          <a:cs typeface="Calibri"/>
                        </a:rPr>
                        <a:t>85</a:t>
                      </a:r>
                      <a:endParaRPr sz="1700" b="1">
                        <a:latin typeface="Calibri"/>
                        <a:cs typeface="Calibri"/>
                      </a:endParaRPr>
                    </a:p>
                  </a:txBody>
                  <a:tcPr marL="0" marR="0" marT="20955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468712">
                <a:tc>
                  <a:txBody>
                    <a:bodyPr/>
                    <a:lstStyle/>
                    <a:p>
                      <a:pPr marL="91440" marR="544195">
                        <a:lnSpc>
                          <a:spcPct val="100000"/>
                        </a:lnSpc>
                        <a:spcBef>
                          <a:spcPts val="209"/>
                        </a:spcBef>
                      </a:pPr>
                      <a:r>
                        <a:rPr sz="1700" b="0">
                          <a:latin typeface="Calibri"/>
                          <a:cs typeface="Calibri"/>
                        </a:rPr>
                        <a:t>J</a:t>
                      </a:r>
                      <a:r>
                        <a:rPr sz="1700" b="0" spc="5">
                          <a:latin typeface="Calibri"/>
                          <a:cs typeface="Calibri"/>
                        </a:rPr>
                        <a:t>a</a:t>
                      </a:r>
                      <a:r>
                        <a:rPr sz="1700" b="0" spc="-5">
                          <a:latin typeface="Calibri"/>
                          <a:cs typeface="Calibri"/>
                        </a:rPr>
                        <a:t>nu</a:t>
                      </a:r>
                      <a:r>
                        <a:rPr sz="1700" b="0" spc="5">
                          <a:latin typeface="Calibri"/>
                          <a:cs typeface="Calibri"/>
                        </a:rPr>
                        <a:t>a</a:t>
                      </a:r>
                      <a:r>
                        <a:rPr sz="1700" b="0" spc="10">
                          <a:latin typeface="Calibri"/>
                          <a:cs typeface="Calibri"/>
                        </a:rPr>
                        <a:t>r</a:t>
                      </a:r>
                      <a:r>
                        <a:rPr sz="1700" b="0">
                          <a:latin typeface="Calibri"/>
                          <a:cs typeface="Calibri"/>
                        </a:rPr>
                        <a:t>y  </a:t>
                      </a:r>
                      <a:r>
                        <a:rPr sz="1700" b="0" spc="-5">
                          <a:latin typeface="Calibri"/>
                          <a:cs typeface="Calibri"/>
                        </a:rPr>
                        <a:t>2021</a:t>
                      </a:r>
                      <a:endParaRPr sz="1700" b="0">
                        <a:latin typeface="Calibri"/>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spcBef>
                          <a:spcPts val="209"/>
                        </a:spcBef>
                      </a:pPr>
                      <a:r>
                        <a:rPr lang="en-US" sz="1700" b="1">
                          <a:latin typeface="Calibri"/>
                          <a:cs typeface="Calibri"/>
                        </a:rPr>
                        <a:t>86</a:t>
                      </a:r>
                      <a:endParaRPr sz="1700" b="1">
                        <a:latin typeface="Calibri"/>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latin typeface="Calibri"/>
                          <a:cs typeface="Calibri"/>
                        </a:rPr>
                        <a:t>80</a:t>
                      </a:r>
                      <a:endParaRPr sz="1700" b="1">
                        <a:latin typeface="Calibri"/>
                        <a:cs typeface="Calibri"/>
                      </a:endParaRPr>
                    </a:p>
                  </a:txBody>
                  <a:tcPr marL="0" marR="0" marT="20891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2"/>
                  </a:ext>
                </a:extLst>
              </a:tr>
              <a:tr h="468712">
                <a:tc>
                  <a:txBody>
                    <a:bodyPr/>
                    <a:lstStyle/>
                    <a:p>
                      <a:pPr marL="91440" marR="544195">
                        <a:lnSpc>
                          <a:spcPct val="100000"/>
                        </a:lnSpc>
                        <a:spcBef>
                          <a:spcPts val="209"/>
                        </a:spcBef>
                      </a:pPr>
                      <a:r>
                        <a:rPr lang="en-US" sz="1700" b="0">
                          <a:latin typeface="Calibri"/>
                          <a:cs typeface="Calibri"/>
                        </a:rPr>
                        <a:t>February 2021</a:t>
                      </a:r>
                      <a:endParaRPr sz="1700" b="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a:latin typeface="Calibri"/>
                          <a:cs typeface="Calibri"/>
                        </a:rPr>
                        <a:t>85</a:t>
                      </a:r>
                      <a:endParaRPr sz="1700" b="1">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latin typeface="Calibri"/>
                          <a:cs typeface="Calibri"/>
                        </a:rPr>
                        <a:t>80</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910540189"/>
                  </a:ext>
                </a:extLst>
              </a:tr>
              <a:tr h="468712">
                <a:tc>
                  <a:txBody>
                    <a:bodyPr/>
                    <a:lstStyle/>
                    <a:p>
                      <a:pPr marL="91440" marR="544195">
                        <a:lnSpc>
                          <a:spcPct val="100000"/>
                        </a:lnSpc>
                        <a:spcBef>
                          <a:spcPts val="209"/>
                        </a:spcBef>
                      </a:pPr>
                      <a:r>
                        <a:rPr lang="en-US" sz="1700" b="0">
                          <a:latin typeface="Calibri"/>
                          <a:cs typeface="Calibri"/>
                        </a:rPr>
                        <a:t>March</a:t>
                      </a:r>
                      <a:r>
                        <a:rPr lang="en-US" sz="1700" b="0" baseline="0">
                          <a:latin typeface="Calibri"/>
                          <a:cs typeface="Calibri"/>
                        </a:rPr>
                        <a:t> 2021</a:t>
                      </a:r>
                      <a:endParaRPr sz="1700" b="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a:latin typeface="Calibri"/>
                          <a:cs typeface="Calibri"/>
                        </a:rPr>
                        <a:t>85</a:t>
                      </a:r>
                      <a:endParaRPr sz="1700" b="1">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latin typeface="Calibri"/>
                          <a:cs typeface="Calibri"/>
                        </a:rPr>
                        <a:t>79</a:t>
                      </a:r>
                      <a:endParaRPr sz="1700" b="1">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482273219"/>
                  </a:ext>
                </a:extLst>
              </a:tr>
              <a:tr h="468712">
                <a:tc>
                  <a:txBody>
                    <a:bodyPr/>
                    <a:lstStyle/>
                    <a:p>
                      <a:pPr marL="91440" marR="544195">
                        <a:lnSpc>
                          <a:spcPct val="100000"/>
                        </a:lnSpc>
                        <a:spcBef>
                          <a:spcPts val="209"/>
                        </a:spcBef>
                      </a:pPr>
                      <a:r>
                        <a:rPr lang="en-US" sz="1700" b="0">
                          <a:latin typeface="Calibri"/>
                          <a:cs typeface="Calibri"/>
                        </a:rPr>
                        <a:t>April 2021</a:t>
                      </a:r>
                      <a:endParaRPr sz="1700" b="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a:latin typeface="Calibri"/>
                          <a:cs typeface="Calibri"/>
                        </a:rPr>
                        <a:t>81</a:t>
                      </a:r>
                      <a:endParaRPr sz="1700" b="1">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latin typeface="Calibri"/>
                          <a:cs typeface="Calibri"/>
                        </a:rPr>
                        <a:t>81</a:t>
                      </a:r>
                      <a:endParaRPr sz="1700" b="1">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650852598"/>
                  </a:ext>
                </a:extLst>
              </a:tr>
              <a:tr h="468712">
                <a:tc>
                  <a:txBody>
                    <a:bodyPr/>
                    <a:lstStyle/>
                    <a:p>
                      <a:pPr marL="91440" marR="544195">
                        <a:lnSpc>
                          <a:spcPct val="100000"/>
                        </a:lnSpc>
                        <a:spcBef>
                          <a:spcPts val="209"/>
                        </a:spcBef>
                      </a:pPr>
                      <a:r>
                        <a:rPr lang="en-US" sz="1700" b="0">
                          <a:latin typeface="Calibri"/>
                          <a:cs typeface="Calibri"/>
                        </a:rPr>
                        <a:t>May 2021</a:t>
                      </a:r>
                      <a:endParaRPr sz="1700" b="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a:latin typeface="Calibri"/>
                          <a:cs typeface="Calibri"/>
                        </a:rPr>
                        <a:t>78</a:t>
                      </a:r>
                      <a:endParaRPr sz="1700" b="1">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latin typeface="Calibri"/>
                          <a:cs typeface="Calibri"/>
                        </a:rPr>
                        <a:t>71</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09201017"/>
                  </a:ext>
                </a:extLst>
              </a:tr>
              <a:tr h="468712">
                <a:tc>
                  <a:txBody>
                    <a:bodyPr/>
                    <a:lstStyle/>
                    <a:p>
                      <a:pPr marL="91440" marR="544195">
                        <a:lnSpc>
                          <a:spcPct val="100000"/>
                        </a:lnSpc>
                        <a:spcBef>
                          <a:spcPts val="209"/>
                        </a:spcBef>
                      </a:pPr>
                      <a:r>
                        <a:rPr lang="en-US" sz="1700" b="0">
                          <a:latin typeface="Calibri"/>
                          <a:cs typeface="Calibri"/>
                        </a:rPr>
                        <a:t>June 2021</a:t>
                      </a:r>
                      <a:endParaRPr sz="1700" b="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a:latin typeface="Calibri"/>
                          <a:cs typeface="Calibri"/>
                        </a:rPr>
                        <a:t>71</a:t>
                      </a:r>
                      <a:endParaRPr sz="1700" b="1">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latin typeface="Calibri"/>
                          <a:cs typeface="Calibri"/>
                        </a:rPr>
                        <a:t>71</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4288451880"/>
                  </a:ext>
                </a:extLst>
              </a:tr>
              <a:tr h="468712">
                <a:tc>
                  <a:txBody>
                    <a:bodyPr/>
                    <a:lstStyle/>
                    <a:p>
                      <a:pPr marL="91440" marR="544195">
                        <a:lnSpc>
                          <a:spcPct val="100000"/>
                        </a:lnSpc>
                        <a:spcBef>
                          <a:spcPts val="209"/>
                        </a:spcBef>
                      </a:pPr>
                      <a:r>
                        <a:rPr lang="en-US" sz="1700" b="0">
                          <a:latin typeface="Calibri"/>
                          <a:cs typeface="Calibri"/>
                        </a:rPr>
                        <a:t>July 2021</a:t>
                      </a:r>
                      <a:endParaRPr sz="1700" b="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a:latin typeface="Calibri"/>
                          <a:cs typeface="Calibri"/>
                        </a:rPr>
                        <a:t>76</a:t>
                      </a:r>
                      <a:endParaRPr sz="1700" b="1">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latin typeface="Calibri"/>
                          <a:cs typeface="Calibri"/>
                        </a:rPr>
                        <a:t>70</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626327731"/>
                  </a:ext>
                </a:extLst>
              </a:tr>
              <a:tr h="468712">
                <a:tc>
                  <a:txBody>
                    <a:bodyPr/>
                    <a:lstStyle/>
                    <a:p>
                      <a:pPr marL="91440" marR="544195">
                        <a:lnSpc>
                          <a:spcPct val="100000"/>
                        </a:lnSpc>
                        <a:spcBef>
                          <a:spcPts val="209"/>
                        </a:spcBef>
                      </a:pPr>
                      <a:r>
                        <a:rPr lang="en-US" sz="1700" b="0">
                          <a:latin typeface="Calibri"/>
                          <a:cs typeface="Calibri"/>
                        </a:rPr>
                        <a:t>August 2021</a:t>
                      </a:r>
                      <a:endParaRPr sz="1700" b="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a:latin typeface="Calibri"/>
                          <a:cs typeface="Calibri"/>
                        </a:rPr>
                        <a:t>78</a:t>
                      </a:r>
                      <a:endParaRPr sz="1700" b="1">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latin typeface="Calibri"/>
                          <a:cs typeface="Calibri"/>
                        </a:rPr>
                        <a:t>68</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221738604"/>
                  </a:ext>
                </a:extLst>
              </a:tr>
              <a:tr h="468712">
                <a:tc>
                  <a:txBody>
                    <a:bodyPr/>
                    <a:lstStyle/>
                    <a:p>
                      <a:pPr marL="91440" marR="544195">
                        <a:lnSpc>
                          <a:spcPct val="100000"/>
                        </a:lnSpc>
                        <a:spcBef>
                          <a:spcPts val="209"/>
                        </a:spcBef>
                      </a:pPr>
                      <a:r>
                        <a:rPr lang="en-US" sz="1700" b="0">
                          <a:latin typeface="Calibri"/>
                          <a:cs typeface="Calibri"/>
                        </a:rPr>
                        <a:t>September 2021</a:t>
                      </a:r>
                      <a:endParaRPr sz="1700" b="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a:latin typeface="Calibri"/>
                          <a:cs typeface="Calibri"/>
                        </a:rPr>
                        <a:t>75</a:t>
                      </a:r>
                      <a:endParaRPr sz="1700" b="1">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latin typeface="Calibri"/>
                          <a:cs typeface="Calibri"/>
                        </a:rPr>
                        <a:t>67</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4062964522"/>
                  </a:ext>
                </a:extLst>
              </a:tr>
            </a:tbl>
          </a:graphicData>
        </a:graphic>
      </p:graphicFrame>
      <p:sp>
        <p:nvSpPr>
          <p:cNvPr id="10" name="object 10"/>
          <p:cNvSpPr txBox="1">
            <a:spLocks noGrp="1"/>
          </p:cNvSpPr>
          <p:nvPr>
            <p:ph type="sldNum" sz="quarter" idx="4294967295"/>
          </p:nvPr>
        </p:nvSpPr>
        <p:spPr>
          <a:xfrm>
            <a:off x="10363200" y="6449144"/>
            <a:ext cx="2743200" cy="179536"/>
          </a:xfrm>
          <a:prstGeom prst="rect">
            <a:avLst/>
          </a:prstGeom>
        </p:spPr>
        <p:txBody>
          <a:bodyPr vert="horz" wrap="square" lIns="0" tIns="0" rIns="0" bIns="0" rtlCol="0" anchor="ctr">
            <a:spAutoFit/>
          </a:bodyPr>
          <a:lstStyle/>
          <a:p>
            <a:pPr marL="38100">
              <a:lnSpc>
                <a:spcPts val="1425"/>
              </a:lnSpc>
            </a:pPr>
            <a:fld id="{81D60167-4931-47E6-BA6A-407CBD079E47}" type="slidenum">
              <a:rPr spc="-5" dirty="0"/>
              <a:pPr marL="38100">
                <a:lnSpc>
                  <a:spcPts val="1425"/>
                </a:lnSpc>
              </a:pPr>
              <a:t>16</a:t>
            </a:fld>
            <a:endParaRPr spc="-5"/>
          </a:p>
        </p:txBody>
      </p:sp>
      <p:sp>
        <p:nvSpPr>
          <p:cNvPr id="11" name="Title 1"/>
          <p:cNvSpPr txBox="1">
            <a:spLocks/>
          </p:cNvSpPr>
          <p:nvPr/>
        </p:nvSpPr>
        <p:spPr bwMode="auto">
          <a:xfrm>
            <a:off x="323898" y="141859"/>
            <a:ext cx="807912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n-US" sz="3200">
                <a:solidFill>
                  <a:schemeClr val="tx2">
                    <a:lumMod val="50000"/>
                  </a:schemeClr>
                </a:solidFill>
              </a:rPr>
              <a:t>ILPQC Hospital Team Data Submission </a:t>
            </a:r>
          </a:p>
          <a:p>
            <a:pPr algn="l" eaLnBrk="1" hangingPunct="1"/>
            <a:r>
              <a:rPr lang="en-US" altLang="en-US" sz="3200">
                <a:solidFill>
                  <a:schemeClr val="tx2">
                    <a:lumMod val="50000"/>
                  </a:schemeClr>
                </a:solidFill>
              </a:rPr>
              <a:t>(94 Teams Total)</a:t>
            </a:r>
          </a:p>
        </p:txBody>
      </p:sp>
      <p:graphicFrame>
        <p:nvGraphicFramePr>
          <p:cNvPr id="7" name="object 3"/>
          <p:cNvGraphicFramePr>
            <a:graphicFrameLocks noGrp="1"/>
          </p:cNvGraphicFramePr>
          <p:nvPr>
            <p:extLst>
              <p:ext uri="{D42A27DB-BD31-4B8C-83A1-F6EECF244321}">
                <p14:modId xmlns:p14="http://schemas.microsoft.com/office/powerpoint/2010/main" val="1681354321"/>
              </p:ext>
            </p:extLst>
          </p:nvPr>
        </p:nvGraphicFramePr>
        <p:xfrm>
          <a:off x="6251553" y="1464395"/>
          <a:ext cx="5821680" cy="5315584"/>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569720">
                  <a:extLst>
                    <a:ext uri="{9D8B030D-6E8A-4147-A177-3AD203B41FA5}">
                      <a16:colId xmlns:a16="http://schemas.microsoft.com/office/drawing/2014/main" val="20001"/>
                    </a:ext>
                  </a:extLst>
                </a:gridCol>
                <a:gridCol w="2042160">
                  <a:extLst>
                    <a:ext uri="{9D8B030D-6E8A-4147-A177-3AD203B41FA5}">
                      <a16:colId xmlns:a16="http://schemas.microsoft.com/office/drawing/2014/main" val="20002"/>
                    </a:ext>
                  </a:extLst>
                </a:gridCol>
              </a:tblGrid>
              <a:tr h="354092">
                <a:tc>
                  <a:txBody>
                    <a:bodyPr/>
                    <a:lstStyle/>
                    <a:p>
                      <a:pPr marL="91440">
                        <a:lnSpc>
                          <a:spcPct val="100000"/>
                        </a:lnSpc>
                        <a:spcBef>
                          <a:spcPts val="204"/>
                        </a:spcBef>
                      </a:pPr>
                      <a:r>
                        <a:rPr sz="2000" b="0" spc="-10">
                          <a:solidFill>
                            <a:srgbClr val="FFFFFF"/>
                          </a:solidFill>
                          <a:latin typeface="Calibri"/>
                          <a:cs typeface="Calibri"/>
                        </a:rPr>
                        <a:t>Month</a:t>
                      </a:r>
                      <a:endParaRPr sz="2000" b="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L="91440" marR="610235" algn="ctr">
                        <a:lnSpc>
                          <a:spcPct val="100000"/>
                        </a:lnSpc>
                        <a:spcBef>
                          <a:spcPts val="204"/>
                        </a:spcBef>
                      </a:pPr>
                      <a:r>
                        <a:rPr sz="2000" b="0" kern="1200" spc="-10">
                          <a:solidFill>
                            <a:srgbClr val="FFFFFF"/>
                          </a:solidFill>
                          <a:latin typeface="Calibri"/>
                          <a:ea typeface="+mn-ea"/>
                          <a:cs typeface="Calibri"/>
                        </a:rPr>
                        <a:t>Patient Data</a:t>
                      </a: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L="92075" marR="760730" algn="ctr">
                        <a:lnSpc>
                          <a:spcPct val="100000"/>
                        </a:lnSpc>
                        <a:spcBef>
                          <a:spcPts val="204"/>
                        </a:spcBef>
                      </a:pPr>
                      <a:r>
                        <a:rPr sz="2000" b="0" spc="-5">
                          <a:solidFill>
                            <a:srgbClr val="FFFFFF"/>
                          </a:solidFill>
                          <a:latin typeface="Calibri"/>
                          <a:cs typeface="Calibri"/>
                        </a:rPr>
                        <a:t>Hospital</a:t>
                      </a:r>
                      <a:r>
                        <a:rPr sz="2000" b="0" spc="-15">
                          <a:solidFill>
                            <a:srgbClr val="FFFFFF"/>
                          </a:solidFill>
                          <a:latin typeface="Calibri"/>
                          <a:cs typeface="Calibri"/>
                        </a:rPr>
                        <a:t> </a:t>
                      </a:r>
                      <a:r>
                        <a:rPr sz="2000" b="0" spc="-20">
                          <a:solidFill>
                            <a:srgbClr val="FFFFFF"/>
                          </a:solidFill>
                          <a:latin typeface="Calibri"/>
                          <a:cs typeface="Calibri"/>
                        </a:rPr>
                        <a:t>Data</a:t>
                      </a:r>
                      <a:endParaRPr sz="2000" b="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extLst>
                  <a:ext uri="{0D108BD9-81ED-4DB2-BD59-A6C34878D82A}">
                    <a16:rowId xmlns:a16="http://schemas.microsoft.com/office/drawing/2014/main" val="10000"/>
                  </a:ext>
                </a:extLst>
              </a:tr>
              <a:tr h="420256">
                <a:tc>
                  <a:txBody>
                    <a:bodyPr/>
                    <a:lstStyle/>
                    <a:p>
                      <a:pPr marL="91440" marR="544195">
                        <a:lnSpc>
                          <a:spcPct val="100000"/>
                        </a:lnSpc>
                        <a:spcBef>
                          <a:spcPts val="209"/>
                        </a:spcBef>
                      </a:pPr>
                      <a:r>
                        <a:rPr lang="en-US" sz="1700" b="0">
                          <a:latin typeface="Calibri"/>
                          <a:cs typeface="Calibri"/>
                        </a:rPr>
                        <a:t>October 2021</a:t>
                      </a:r>
                      <a:endParaRPr sz="1700" b="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a:solidFill>
                            <a:schemeClr val="tx1">
                              <a:lumMod val="50000"/>
                            </a:schemeClr>
                          </a:solidFill>
                          <a:latin typeface="Calibri"/>
                          <a:cs typeface="Calibri"/>
                        </a:rPr>
                        <a:t>74</a:t>
                      </a:r>
                      <a:endParaRPr sz="1700" b="1">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solidFill>
                            <a:schemeClr val="tx1">
                              <a:lumMod val="50000"/>
                            </a:schemeClr>
                          </a:solidFill>
                          <a:latin typeface="Calibri"/>
                          <a:cs typeface="Calibri"/>
                        </a:rPr>
                        <a:t>67</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00391030"/>
                  </a:ext>
                </a:extLst>
              </a:tr>
              <a:tr h="420256">
                <a:tc>
                  <a:txBody>
                    <a:bodyPr/>
                    <a:lstStyle/>
                    <a:p>
                      <a:pPr marL="91440" marR="544195">
                        <a:lnSpc>
                          <a:spcPct val="100000"/>
                        </a:lnSpc>
                        <a:spcBef>
                          <a:spcPts val="209"/>
                        </a:spcBef>
                      </a:pPr>
                      <a:r>
                        <a:rPr lang="en-US" sz="1700" b="0">
                          <a:latin typeface="Calibri"/>
                          <a:cs typeface="Calibri"/>
                        </a:rPr>
                        <a:t>November 2021</a:t>
                      </a:r>
                      <a:endParaRPr sz="1700" b="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a:solidFill>
                            <a:schemeClr val="tx1">
                              <a:lumMod val="50000"/>
                            </a:schemeClr>
                          </a:solidFill>
                          <a:latin typeface="Calibri"/>
                          <a:cs typeface="Calibri"/>
                        </a:rPr>
                        <a:t>70</a:t>
                      </a:r>
                      <a:endParaRPr sz="1700" b="1">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solidFill>
                            <a:schemeClr val="tx1">
                              <a:lumMod val="50000"/>
                            </a:schemeClr>
                          </a:solidFill>
                          <a:latin typeface="Calibri"/>
                          <a:cs typeface="Calibri"/>
                        </a:rPr>
                        <a:t>65</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899520879"/>
                  </a:ext>
                </a:extLst>
              </a:tr>
              <a:tr h="420256">
                <a:tc>
                  <a:txBody>
                    <a:bodyPr/>
                    <a:lstStyle/>
                    <a:p>
                      <a:pPr marL="91440" marR="544195">
                        <a:lnSpc>
                          <a:spcPct val="100000"/>
                        </a:lnSpc>
                        <a:spcBef>
                          <a:spcPts val="209"/>
                        </a:spcBef>
                      </a:pPr>
                      <a:r>
                        <a:rPr lang="en-US" sz="1700" b="0">
                          <a:latin typeface="Calibri"/>
                          <a:cs typeface="Calibri"/>
                        </a:rPr>
                        <a:t>December 2021</a:t>
                      </a:r>
                      <a:endParaRPr sz="1700" b="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a:solidFill>
                            <a:schemeClr val="tx1">
                              <a:lumMod val="50000"/>
                            </a:schemeClr>
                          </a:solidFill>
                          <a:latin typeface="Calibri"/>
                          <a:cs typeface="Calibri"/>
                        </a:rPr>
                        <a:t>70</a:t>
                      </a:r>
                      <a:endParaRPr sz="1700" b="1">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solidFill>
                            <a:schemeClr val="tx1">
                              <a:lumMod val="50000"/>
                            </a:schemeClr>
                          </a:solidFill>
                          <a:latin typeface="Calibri"/>
                          <a:cs typeface="Calibri"/>
                        </a:rPr>
                        <a:t>65</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079913983"/>
                  </a:ext>
                </a:extLst>
              </a:tr>
              <a:tr h="420256">
                <a:tc>
                  <a:txBody>
                    <a:bodyPr/>
                    <a:lstStyle/>
                    <a:p>
                      <a:pPr marL="91440" marR="544195">
                        <a:lnSpc>
                          <a:spcPct val="100000"/>
                        </a:lnSpc>
                        <a:spcBef>
                          <a:spcPts val="209"/>
                        </a:spcBef>
                      </a:pPr>
                      <a:r>
                        <a:rPr lang="en-US" sz="1700" b="0">
                          <a:latin typeface="Calibri"/>
                          <a:cs typeface="Calibri"/>
                        </a:rPr>
                        <a:t>January</a:t>
                      </a:r>
                      <a:r>
                        <a:rPr lang="en-US" sz="1700" b="0" baseline="0">
                          <a:latin typeface="Calibri"/>
                          <a:cs typeface="Calibri"/>
                        </a:rPr>
                        <a:t> 2022</a:t>
                      </a:r>
                      <a:endParaRPr sz="1700" b="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a:solidFill>
                            <a:schemeClr val="tx1">
                              <a:lumMod val="50000"/>
                            </a:schemeClr>
                          </a:solidFill>
                          <a:latin typeface="Calibri"/>
                          <a:cs typeface="Calibri"/>
                        </a:rPr>
                        <a:t>67</a:t>
                      </a:r>
                      <a:endParaRPr sz="1700" b="1">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solidFill>
                            <a:schemeClr val="tx1">
                              <a:lumMod val="50000"/>
                            </a:schemeClr>
                          </a:solidFill>
                          <a:latin typeface="Calibri"/>
                          <a:cs typeface="Calibri"/>
                        </a:rPr>
                        <a:t>63</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61770522"/>
                  </a:ext>
                </a:extLst>
              </a:tr>
              <a:tr h="420256">
                <a:tc>
                  <a:txBody>
                    <a:bodyPr/>
                    <a:lstStyle/>
                    <a:p>
                      <a:pPr marL="91440" marR="544195">
                        <a:lnSpc>
                          <a:spcPct val="100000"/>
                        </a:lnSpc>
                        <a:spcBef>
                          <a:spcPts val="209"/>
                        </a:spcBef>
                      </a:pPr>
                      <a:r>
                        <a:rPr lang="en-US" sz="1700" b="0">
                          <a:latin typeface="Calibri"/>
                          <a:cs typeface="Calibri"/>
                        </a:rPr>
                        <a:t>February 2022</a:t>
                      </a:r>
                      <a:endParaRPr sz="1700" b="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a:solidFill>
                            <a:schemeClr val="tx1">
                              <a:lumMod val="50000"/>
                            </a:schemeClr>
                          </a:solidFill>
                          <a:latin typeface="Calibri"/>
                          <a:cs typeface="Calibri"/>
                        </a:rPr>
                        <a:t>66</a:t>
                      </a: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solidFill>
                            <a:schemeClr val="tx1">
                              <a:lumMod val="50000"/>
                            </a:schemeClr>
                          </a:solidFill>
                          <a:latin typeface="Calibri"/>
                          <a:cs typeface="Calibri"/>
                        </a:rPr>
                        <a:t>63</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78731958"/>
                  </a:ext>
                </a:extLst>
              </a:tr>
              <a:tr h="420256">
                <a:tc>
                  <a:txBody>
                    <a:bodyPr/>
                    <a:lstStyle/>
                    <a:p>
                      <a:pPr marL="91440" marR="544195">
                        <a:lnSpc>
                          <a:spcPct val="100000"/>
                        </a:lnSpc>
                        <a:spcBef>
                          <a:spcPts val="209"/>
                        </a:spcBef>
                      </a:pPr>
                      <a:r>
                        <a:rPr lang="en-US" sz="1700" b="0">
                          <a:latin typeface="Calibri"/>
                          <a:cs typeface="Calibri"/>
                        </a:rPr>
                        <a:t>March 2022</a:t>
                      </a:r>
                      <a:endParaRPr sz="1700" b="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a:solidFill>
                            <a:schemeClr val="tx1">
                              <a:lumMod val="50000"/>
                            </a:schemeClr>
                          </a:solidFill>
                          <a:latin typeface="Calibri"/>
                          <a:cs typeface="Calibri"/>
                        </a:rPr>
                        <a:t>69</a:t>
                      </a:r>
                      <a:endParaRPr sz="1700" b="1">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solidFill>
                            <a:schemeClr val="tx1">
                              <a:lumMod val="50000"/>
                            </a:schemeClr>
                          </a:solidFill>
                          <a:latin typeface="Calibri"/>
                          <a:cs typeface="Calibri"/>
                        </a:rPr>
                        <a:t>62</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441672932"/>
                  </a:ext>
                </a:extLst>
              </a:tr>
              <a:tr h="420256">
                <a:tc>
                  <a:txBody>
                    <a:bodyPr/>
                    <a:lstStyle/>
                    <a:p>
                      <a:pPr marL="91440" marR="544195">
                        <a:lnSpc>
                          <a:spcPct val="100000"/>
                        </a:lnSpc>
                        <a:spcBef>
                          <a:spcPts val="209"/>
                        </a:spcBef>
                      </a:pPr>
                      <a:r>
                        <a:rPr lang="en-US" sz="1700" b="0">
                          <a:latin typeface="Calibri"/>
                          <a:cs typeface="Calibri"/>
                        </a:rPr>
                        <a:t>April</a:t>
                      </a:r>
                      <a:r>
                        <a:rPr lang="en-US" sz="1700" b="0" baseline="0">
                          <a:latin typeface="Calibri"/>
                          <a:cs typeface="Calibri"/>
                        </a:rPr>
                        <a:t> </a:t>
                      </a:r>
                      <a:r>
                        <a:rPr lang="en-US" sz="1700" b="0">
                          <a:latin typeface="Calibri"/>
                          <a:cs typeface="Calibri"/>
                        </a:rPr>
                        <a:t>2022</a:t>
                      </a:r>
                      <a:endParaRPr sz="1700" b="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a:solidFill>
                            <a:schemeClr val="tx1">
                              <a:lumMod val="50000"/>
                            </a:schemeClr>
                          </a:solidFill>
                          <a:latin typeface="Calibri"/>
                          <a:cs typeface="Calibri"/>
                        </a:rPr>
                        <a:t>63</a:t>
                      </a:r>
                      <a:endParaRPr sz="1700" b="1">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solidFill>
                            <a:schemeClr val="tx1">
                              <a:lumMod val="50000"/>
                            </a:schemeClr>
                          </a:solidFill>
                          <a:latin typeface="Calibri"/>
                          <a:cs typeface="Calibri"/>
                        </a:rPr>
                        <a:t>56</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729192671"/>
                  </a:ext>
                </a:extLst>
              </a:tr>
              <a:tr h="420256">
                <a:tc>
                  <a:txBody>
                    <a:bodyPr/>
                    <a:lstStyle/>
                    <a:p>
                      <a:pPr marL="91440" marR="544195">
                        <a:lnSpc>
                          <a:spcPct val="100000"/>
                        </a:lnSpc>
                        <a:spcBef>
                          <a:spcPts val="209"/>
                        </a:spcBef>
                      </a:pPr>
                      <a:r>
                        <a:rPr lang="en-US" sz="1700" b="0">
                          <a:latin typeface="Calibri"/>
                          <a:cs typeface="Calibri"/>
                        </a:rPr>
                        <a:t>May 2022</a:t>
                      </a:r>
                      <a:endParaRPr sz="1700" b="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a:solidFill>
                            <a:schemeClr val="tx1">
                              <a:lumMod val="50000"/>
                            </a:schemeClr>
                          </a:solidFill>
                          <a:latin typeface="Calibri"/>
                          <a:cs typeface="Calibri"/>
                        </a:rPr>
                        <a:t>62</a:t>
                      </a:r>
                      <a:endParaRPr sz="1700" b="1">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solidFill>
                            <a:schemeClr val="tx1">
                              <a:lumMod val="50000"/>
                            </a:schemeClr>
                          </a:solidFill>
                          <a:latin typeface="Calibri"/>
                          <a:cs typeface="Calibri"/>
                        </a:rPr>
                        <a:t>57</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066900811"/>
                  </a:ext>
                </a:extLst>
              </a:tr>
              <a:tr h="420256">
                <a:tc>
                  <a:txBody>
                    <a:bodyPr/>
                    <a:lstStyle/>
                    <a:p>
                      <a:pPr marL="91440" marR="544195">
                        <a:lnSpc>
                          <a:spcPct val="100000"/>
                        </a:lnSpc>
                        <a:spcBef>
                          <a:spcPts val="209"/>
                        </a:spcBef>
                      </a:pPr>
                      <a:r>
                        <a:rPr lang="en-US" sz="1700" b="0">
                          <a:latin typeface="Calibri"/>
                          <a:cs typeface="Calibri"/>
                        </a:rPr>
                        <a:t>June 2022</a:t>
                      </a:r>
                      <a:endParaRPr sz="1700" b="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a:solidFill>
                            <a:schemeClr val="tx1">
                              <a:lumMod val="50000"/>
                            </a:schemeClr>
                          </a:solidFill>
                          <a:latin typeface="Calibri"/>
                          <a:cs typeface="Calibri"/>
                        </a:rPr>
                        <a:t>53</a:t>
                      </a:r>
                      <a:endParaRPr sz="1700" b="1">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solidFill>
                            <a:schemeClr val="tx1">
                              <a:lumMod val="50000"/>
                            </a:schemeClr>
                          </a:solidFill>
                          <a:latin typeface="Calibri"/>
                          <a:cs typeface="Calibri"/>
                        </a:rPr>
                        <a:t>48</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780300936"/>
                  </a:ext>
                </a:extLst>
              </a:tr>
              <a:tr h="420256">
                <a:tc>
                  <a:txBody>
                    <a:bodyPr/>
                    <a:lstStyle/>
                    <a:p>
                      <a:pPr marL="91440" marR="544195">
                        <a:lnSpc>
                          <a:spcPct val="100000"/>
                        </a:lnSpc>
                        <a:spcBef>
                          <a:spcPts val="209"/>
                        </a:spcBef>
                      </a:pPr>
                      <a:r>
                        <a:rPr lang="en-US" sz="1700" b="0">
                          <a:latin typeface="Calibri"/>
                          <a:cs typeface="Calibri"/>
                        </a:rPr>
                        <a:t>July 2022</a:t>
                      </a:r>
                      <a:endParaRPr sz="1700" b="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a:solidFill>
                            <a:schemeClr val="tx1">
                              <a:lumMod val="50000"/>
                            </a:schemeClr>
                          </a:solidFill>
                          <a:latin typeface="Calibri"/>
                          <a:cs typeface="Calibri"/>
                        </a:rPr>
                        <a:t>37</a:t>
                      </a:r>
                      <a:endParaRPr sz="1700" b="1">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a:solidFill>
                            <a:schemeClr val="tx1">
                              <a:lumMod val="50000"/>
                            </a:schemeClr>
                          </a:solidFill>
                          <a:latin typeface="Calibri"/>
                          <a:cs typeface="Calibri"/>
                        </a:rPr>
                        <a:t>28</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773220901"/>
                  </a:ext>
                </a:extLst>
              </a:tr>
            </a:tbl>
          </a:graphicData>
        </a:graphic>
      </p:graphicFrame>
    </p:spTree>
    <p:extLst>
      <p:ext uri="{BB962C8B-B14F-4D97-AF65-F5344CB8AC3E}">
        <p14:creationId xmlns:p14="http://schemas.microsoft.com/office/powerpoint/2010/main" val="3201090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6691313" cy="1520825"/>
          </a:xfrm>
          <a:noFill/>
        </p:spPr>
        <p:txBody>
          <a:bodyPr/>
          <a:lstStyle/>
          <a:p>
            <a:r>
              <a:rPr lang="en-US">
                <a:ea typeface="Lato Medium"/>
                <a:cs typeface="Lato Medium"/>
              </a:rPr>
              <a:t>PVB Teams Progress on Key Structure Measures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graphicFrame>
        <p:nvGraphicFramePr>
          <p:cNvPr id="7" name="Chart 6"/>
          <p:cNvGraphicFramePr>
            <a:graphicFrameLocks/>
          </p:cNvGraphicFramePr>
          <p:nvPr>
            <p:extLst>
              <p:ext uri="{D42A27DB-BD31-4B8C-83A1-F6EECF244321}">
                <p14:modId xmlns:p14="http://schemas.microsoft.com/office/powerpoint/2010/main" val="4273798557"/>
              </p:ext>
            </p:extLst>
          </p:nvPr>
        </p:nvGraphicFramePr>
        <p:xfrm>
          <a:off x="863600" y="1885950"/>
          <a:ext cx="10998200" cy="45656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2898A3F-BA3D-2C44-6202-64FFA173550F}"/>
              </a:ext>
            </a:extLst>
          </p:cNvPr>
          <p:cNvSpPr txBox="1"/>
          <p:nvPr/>
        </p:nvSpPr>
        <p:spPr>
          <a:xfrm>
            <a:off x="9759880" y="5017894"/>
            <a:ext cx="2013229" cy="369332"/>
          </a:xfrm>
          <a:prstGeom prst="rect">
            <a:avLst/>
          </a:prstGeom>
          <a:solidFill>
            <a:schemeClr val="accent2">
              <a:lumMod val="20000"/>
              <a:lumOff val="80000"/>
            </a:schemeClr>
          </a:solidFill>
          <a:ln>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On track for awards</a:t>
            </a:r>
            <a:endParaRPr lang="en-US"/>
          </a:p>
        </p:txBody>
      </p:sp>
    </p:spTree>
    <p:extLst>
      <p:ext uri="{BB962C8B-B14F-4D97-AF65-F5344CB8AC3E}">
        <p14:creationId xmlns:p14="http://schemas.microsoft.com/office/powerpoint/2010/main" val="4002706393"/>
      </p:ext>
    </p:extLst>
  </p:cSld>
  <p:clrMapOvr>
    <a:masterClrMapping/>
  </p:clrMapOvr>
  <p:extLst>
    <p:ext uri="{6950BFC3-D8DA-4A85-94F7-54DA5524770B}">
      <p188:commentRel xmlns:p188="http://schemas.microsoft.com/office/powerpoint/2018/8/main" xmlns="" r:id="rId4"/>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Lato Medium"/>
                <a:cs typeface="Lato Medium"/>
              </a:rPr>
              <a:t>ILPQC teams NTSV C-Section Rate</a:t>
            </a:r>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18</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graphicFrame>
        <p:nvGraphicFramePr>
          <p:cNvPr id="6" name="Chart 5"/>
          <p:cNvGraphicFramePr>
            <a:graphicFrameLocks/>
          </p:cNvGraphicFramePr>
          <p:nvPr>
            <p:extLst>
              <p:ext uri="{D42A27DB-BD31-4B8C-83A1-F6EECF244321}">
                <p14:modId xmlns:p14="http://schemas.microsoft.com/office/powerpoint/2010/main" val="3021083505"/>
              </p:ext>
            </p:extLst>
          </p:nvPr>
        </p:nvGraphicFramePr>
        <p:xfrm>
          <a:off x="787940" y="1488332"/>
          <a:ext cx="10794460" cy="48680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1149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862015182"/>
              </p:ext>
            </p:extLst>
          </p:nvPr>
        </p:nvGraphicFramePr>
        <p:xfrm>
          <a:off x="535021" y="1449421"/>
          <a:ext cx="11047379" cy="475807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609600" y="438524"/>
            <a:ext cx="10972800" cy="1325563"/>
          </a:xfrm>
          <a:noFill/>
        </p:spPr>
        <p:txBody>
          <a:bodyPr>
            <a:normAutofit/>
          </a:bodyPr>
          <a:lstStyle/>
          <a:p>
            <a:r>
              <a:rPr lang="en-US" dirty="0"/>
              <a:t>NTSV C-Section Rates, by hospital</a:t>
            </a: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3A795C-50BE-462B-8B70-BD2F9F6A8888}"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cxnSp>
        <p:nvCxnSpPr>
          <p:cNvPr id="7" name="Straight Connector 6"/>
          <p:cNvCxnSpPr/>
          <p:nvPr/>
        </p:nvCxnSpPr>
        <p:spPr>
          <a:xfrm flipH="1">
            <a:off x="1021870" y="5197451"/>
            <a:ext cx="10395160" cy="0"/>
          </a:xfrm>
          <a:prstGeom prst="line">
            <a:avLst/>
          </a:prstGeom>
          <a:ln w="38100">
            <a:solidFill>
              <a:srgbClr val="F60064"/>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99108" y="4430393"/>
            <a:ext cx="2745534" cy="523220"/>
          </a:xfrm>
          <a:prstGeom prst="rect">
            <a:avLst/>
          </a:prstGeom>
          <a:solidFill>
            <a:srgbClr val="F60064"/>
          </a:solidFill>
          <a:ln>
            <a:solidFill>
              <a:schemeClr val="tx2">
                <a:lumMod val="5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4F6FA"/>
                </a:solidFill>
                <a:effectLst/>
                <a:uLnTx/>
                <a:uFillTx/>
                <a:latin typeface="Arial" panose="020B0604020202020204"/>
                <a:ea typeface="+mn-ea"/>
                <a:cs typeface="+mn-cs"/>
              </a:rPr>
              <a:t>Goal: &lt; </a:t>
            </a:r>
            <a:r>
              <a:rPr kumimoji="0" lang="en-US" sz="2800" b="1" i="0" u="none" strike="noStrike" kern="1200" cap="none" spc="0" normalizeH="0" baseline="0" noProof="0" dirty="0">
                <a:ln>
                  <a:noFill/>
                </a:ln>
                <a:solidFill>
                  <a:srgbClr val="F4F6FA"/>
                </a:solidFill>
                <a:effectLst/>
                <a:uLnTx/>
                <a:uFillTx/>
                <a:latin typeface="Arial" panose="020B0604020202020204"/>
                <a:ea typeface="+mn-ea"/>
                <a:cs typeface="+mn-cs"/>
              </a:rPr>
              <a:t>23.6%</a:t>
            </a:r>
          </a:p>
        </p:txBody>
      </p:sp>
      <p:sp>
        <p:nvSpPr>
          <p:cNvPr id="13" name="TextBox 12"/>
          <p:cNvSpPr txBox="1"/>
          <p:nvPr/>
        </p:nvSpPr>
        <p:spPr>
          <a:xfrm>
            <a:off x="5980404" y="6207495"/>
            <a:ext cx="4230396" cy="523220"/>
          </a:xfrm>
          <a:prstGeom prst="rect">
            <a:avLst/>
          </a:prstGeom>
          <a:solidFill>
            <a:srgbClr val="7030A0"/>
          </a:solidFill>
          <a:ln>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4F6FA"/>
                </a:solidFill>
                <a:effectLst/>
                <a:uLnTx/>
                <a:uFillTx/>
                <a:latin typeface="Arial" panose="020B0604020202020204"/>
                <a:ea typeface="+mn-ea"/>
                <a:cs typeface="+mn-cs"/>
              </a:rPr>
              <a:t>All ILPQC Average: </a:t>
            </a:r>
            <a:r>
              <a:rPr kumimoji="0" lang="en-US" sz="2800" b="1" i="0" u="none" strike="noStrike" kern="1200" cap="none" spc="0" normalizeH="0" baseline="0" noProof="0" dirty="0" smtClean="0">
                <a:ln>
                  <a:noFill/>
                </a:ln>
                <a:solidFill>
                  <a:srgbClr val="F4F6FA"/>
                </a:solidFill>
                <a:effectLst/>
                <a:uLnTx/>
                <a:uFillTx/>
                <a:latin typeface="Arial" panose="020B0604020202020204"/>
                <a:ea typeface="+mn-ea"/>
                <a:cs typeface="+mn-cs"/>
              </a:rPr>
              <a:t>24%</a:t>
            </a:r>
            <a:endParaRPr kumimoji="0" lang="en-US" sz="2800" b="1" i="0" u="none" strike="noStrike" kern="1200" cap="none" spc="0" normalizeH="0" baseline="0" noProof="0" dirty="0">
              <a:ln>
                <a:noFill/>
              </a:ln>
              <a:solidFill>
                <a:srgbClr val="F4F6FA"/>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5845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a:t>
            </a:fld>
            <a:endParaRPr lang="en-US" altLang="en-US" sz="1200">
              <a:solidFill>
                <a:srgbClr val="898989"/>
              </a:solidFill>
              <a:latin typeface="Arial" charset="0"/>
              <a:ea typeface="MS PGothic" pitchFamily="34" charset="-128"/>
            </a:endParaRPr>
          </a:p>
        </p:txBody>
      </p:sp>
      <p:sp>
        <p:nvSpPr>
          <p:cNvPr id="5" name="Rectangle 4"/>
          <p:cNvSpPr/>
          <p:nvPr/>
        </p:nvSpPr>
        <p:spPr>
          <a:xfrm>
            <a:off x="433472" y="1639889"/>
            <a:ext cx="11426432" cy="5047536"/>
          </a:xfrm>
          <a:prstGeom prst="rect">
            <a:avLst/>
          </a:prstGeom>
        </p:spPr>
        <p:txBody>
          <a:bodyPr wrap="square" lIns="91440" tIns="45720" rIns="91440" bIns="45720" anchor="t">
            <a:spAutoFit/>
          </a:bodyPr>
          <a:lstStyle/>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2022 Annual Conference Information</a:t>
            </a: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PVB Data Review </a:t>
            </a: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dk1"/>
                </a:solidFill>
              </a:rPr>
              <a:t>Patient Education and Shared Decision Making</a:t>
            </a:r>
          </a:p>
          <a:p>
            <a:pPr marL="457200" indent="-457200">
              <a:lnSpc>
                <a:spcPct val="90000"/>
              </a:lnSpc>
              <a:spcBef>
                <a:spcPct val="20000"/>
              </a:spcBef>
              <a:buClr>
                <a:srgbClr val="FF9900"/>
              </a:buClr>
              <a:buSzPct val="75000"/>
              <a:buFont typeface="Arial" panose="020B0604020202020204" pitchFamily="34" charset="0"/>
              <a:buChar char="•"/>
            </a:pPr>
            <a:r>
              <a:rPr lang="en-US" sz="2800" b="1" u="sng" dirty="0">
                <a:solidFill>
                  <a:schemeClr val="dk1"/>
                </a:solidFill>
              </a:rPr>
              <a:t>Sparrow Hospital:</a:t>
            </a:r>
            <a:r>
              <a:rPr lang="en-US" sz="2800" b="1" dirty="0">
                <a:solidFill>
                  <a:schemeClr val="dk1"/>
                </a:solidFill>
              </a:rPr>
              <a:t> </a:t>
            </a:r>
            <a:r>
              <a:rPr lang="en-US" altLang="en-US" sz="2800" dirty="0" err="1">
                <a:solidFill>
                  <a:srgbClr val="464646"/>
                </a:solidFill>
              </a:rPr>
              <a:t>Tonyie</a:t>
            </a:r>
            <a:r>
              <a:rPr lang="en-US" altLang="en-US" sz="2800" dirty="0">
                <a:solidFill>
                  <a:srgbClr val="464646"/>
                </a:solidFill>
              </a:rPr>
              <a:t> Andrews-Johnson DNP, BSN, RN, C-EFM, HN-BC </a:t>
            </a:r>
            <a:r>
              <a:rPr lang="en-US" altLang="en-US" sz="2800" dirty="0">
                <a:solidFill>
                  <a:srgbClr val="464646"/>
                </a:solidFill>
                <a:ea typeface="Lato"/>
                <a:cs typeface="Lato"/>
              </a:rPr>
              <a:t>D</a:t>
            </a:r>
            <a:r>
              <a:rPr lang="en-US" sz="2800" dirty="0">
                <a:solidFill>
                  <a:srgbClr val="444C55"/>
                </a:solidFill>
                <a:ea typeface="Lato"/>
                <a:cs typeface="Calibri"/>
              </a:rPr>
              <a:t>irector</a:t>
            </a:r>
            <a:r>
              <a:rPr lang="en-US" sz="2800" dirty="0">
                <a:ea typeface="+mn-lt"/>
                <a:cs typeface="+mn-lt"/>
              </a:rPr>
              <a:t> of Women's </a:t>
            </a:r>
            <a:r>
              <a:rPr lang="en-US" sz="2800" dirty="0" smtClean="0">
                <a:ea typeface="+mn-lt"/>
                <a:cs typeface="+mn-lt"/>
              </a:rPr>
              <a:t>Services</a:t>
            </a:r>
            <a:r>
              <a:rPr lang="en-US" sz="2800" b="1" dirty="0" smtClean="0">
                <a:solidFill>
                  <a:srgbClr val="464646"/>
                </a:solidFill>
              </a:rPr>
              <a:t> </a:t>
            </a:r>
            <a:r>
              <a:rPr lang="en-US" altLang="en-US" sz="2800" dirty="0" smtClean="0">
                <a:solidFill>
                  <a:srgbClr val="464646"/>
                </a:solidFill>
              </a:rPr>
              <a:t>and </a:t>
            </a:r>
            <a:r>
              <a:rPr lang="en-US" altLang="en-US" sz="2800" dirty="0">
                <a:solidFill>
                  <a:srgbClr val="464646"/>
                </a:solidFill>
              </a:rPr>
              <a:t>Morgan Martin MHA, </a:t>
            </a:r>
            <a:r>
              <a:rPr lang="en-US" altLang="en-US" sz="2800" dirty="0" smtClean="0">
                <a:solidFill>
                  <a:srgbClr val="464646"/>
                </a:solidFill>
              </a:rPr>
              <a:t>CPHQ, Performance Improvement Specialist</a:t>
            </a:r>
            <a:endParaRPr lang="en-US" sz="2800" b="1" u="sng" dirty="0">
              <a:solidFill>
                <a:schemeClr val="dk1"/>
              </a:solidFill>
            </a:endParaRPr>
          </a:p>
          <a:p>
            <a:pPr marL="457200" indent="-457200">
              <a:lnSpc>
                <a:spcPct val="90000"/>
              </a:lnSpc>
              <a:spcBef>
                <a:spcPct val="20000"/>
              </a:spcBef>
              <a:buClr>
                <a:srgbClr val="FF9900"/>
              </a:buClr>
              <a:buSzPct val="75000"/>
              <a:buFont typeface="Arial" panose="020B0604020202020204" pitchFamily="34" charset="0"/>
              <a:buChar char="•"/>
            </a:pPr>
            <a:r>
              <a:rPr lang="en-US" sz="2800" b="1" u="sng" dirty="0">
                <a:solidFill>
                  <a:schemeClr val="tx2">
                    <a:lumMod val="50000"/>
                  </a:schemeClr>
                </a:solidFill>
              </a:rPr>
              <a:t>Team Talk</a:t>
            </a:r>
            <a:r>
              <a:rPr lang="en-US" sz="2800" b="1" dirty="0">
                <a:solidFill>
                  <a:schemeClr val="tx2">
                    <a:lumMod val="50000"/>
                  </a:schemeClr>
                </a:solidFill>
              </a:rPr>
              <a:t>: </a:t>
            </a:r>
            <a:r>
              <a:rPr lang="en-US" sz="2800" dirty="0">
                <a:solidFill>
                  <a:schemeClr val="tx2">
                    <a:lumMod val="50000"/>
                  </a:schemeClr>
                </a:solidFill>
              </a:rPr>
              <a:t>Deb </a:t>
            </a:r>
            <a:r>
              <a:rPr lang="en-US" sz="2800" dirty="0" smtClean="0">
                <a:solidFill>
                  <a:schemeClr val="tx2">
                    <a:lumMod val="50000"/>
                  </a:schemeClr>
                </a:solidFill>
              </a:rPr>
              <a:t>Miller, </a:t>
            </a:r>
            <a:r>
              <a:rPr lang="en-US" sz="2800" dirty="0">
                <a:solidFill>
                  <a:srgbClr val="201F1E"/>
                </a:solidFill>
                <a:latin typeface="Calibri" panose="020F0502020204030204" pitchFamily="34" charset="0"/>
              </a:rPr>
              <a:t>Clinical Quality Leader</a:t>
            </a:r>
            <a:r>
              <a:rPr lang="en-US" sz="2800" dirty="0" smtClean="0">
                <a:solidFill>
                  <a:schemeClr val="tx2">
                    <a:lumMod val="50000"/>
                  </a:schemeClr>
                </a:solidFill>
              </a:rPr>
              <a:t>, </a:t>
            </a:r>
            <a:r>
              <a:rPr lang="en-US" sz="2800" dirty="0"/>
              <a:t>Northwestern Prentice Women’s Hospital</a:t>
            </a:r>
            <a:endParaRPr lang="en-US" sz="2800" dirty="0">
              <a:solidFill>
                <a:schemeClr val="tx2">
                  <a:lumMod val="50000"/>
                </a:schemeClr>
              </a:solidFill>
            </a:endParaRP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PVB Next Steps</a:t>
            </a: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PVB Office Hours</a:t>
            </a:r>
          </a:p>
          <a:p>
            <a:pPr marL="914400" lvl="1" indent="-457200">
              <a:lnSpc>
                <a:spcPct val="90000"/>
              </a:lnSpc>
              <a:spcBef>
                <a:spcPct val="20000"/>
              </a:spcBef>
              <a:buClr>
                <a:srgbClr val="FF9900"/>
              </a:buClr>
              <a:buSzPct val="75000"/>
              <a:buFont typeface="Arial" panose="020B0604020202020204" pitchFamily="34" charset="0"/>
              <a:buChar char="•"/>
            </a:pPr>
            <a:r>
              <a:rPr lang="en-US" sz="2800" i="1" dirty="0">
                <a:solidFill>
                  <a:srgbClr val="0E4C8A"/>
                </a:solidFill>
              </a:rPr>
              <a:t>Join us after the call to ask any questions you may have</a:t>
            </a:r>
          </a:p>
        </p:txBody>
      </p:sp>
      <p:sp>
        <p:nvSpPr>
          <p:cNvPr id="3" name="Title 2"/>
          <p:cNvSpPr>
            <a:spLocks noGrp="1"/>
          </p:cNvSpPr>
          <p:nvPr>
            <p:ph type="title"/>
          </p:nvPr>
        </p:nvSpPr>
        <p:spPr>
          <a:xfrm>
            <a:off x="609600" y="365125"/>
            <a:ext cx="7494270" cy="1325563"/>
          </a:xfrm>
          <a:noFill/>
        </p:spPr>
        <p:txBody>
          <a:bodyPr/>
          <a:lstStyle/>
          <a:p>
            <a:r>
              <a:rPr lang="en-US"/>
              <a:t>Overview:</a:t>
            </a:r>
          </a:p>
        </p:txBody>
      </p:sp>
    </p:spTree>
    <p:extLst>
      <p:ext uri="{BB962C8B-B14F-4D97-AF65-F5344CB8AC3E}">
        <p14:creationId xmlns:p14="http://schemas.microsoft.com/office/powerpoint/2010/main" val="2876128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EC2C-B146-D5C9-C207-E5353BB367A5}"/>
              </a:ext>
            </a:extLst>
          </p:cNvPr>
          <p:cNvSpPr>
            <a:spLocks noGrp="1"/>
          </p:cNvSpPr>
          <p:nvPr>
            <p:ph type="title"/>
          </p:nvPr>
        </p:nvSpPr>
        <p:spPr>
          <a:noFill/>
        </p:spPr>
        <p:txBody>
          <a:bodyPr/>
          <a:lstStyle/>
          <a:p>
            <a:r>
              <a:rPr lang="en-US">
                <a:ea typeface="Lato Medium"/>
                <a:cs typeface="Lato Medium"/>
              </a:rPr>
              <a:t>NTSV C-Section Rate Exclusion Criteria</a:t>
            </a:r>
            <a:endParaRPr lang="en-US"/>
          </a:p>
        </p:txBody>
      </p:sp>
      <p:sp>
        <p:nvSpPr>
          <p:cNvPr id="3" name="Content Placeholder 2">
            <a:extLst>
              <a:ext uri="{FF2B5EF4-FFF2-40B4-BE49-F238E27FC236}">
                <a16:creationId xmlns:a16="http://schemas.microsoft.com/office/drawing/2014/main" id="{99687C30-0B9C-FAE7-CDCE-2EA03F721B3F}"/>
              </a:ext>
            </a:extLst>
          </p:cNvPr>
          <p:cNvSpPr>
            <a:spLocks noGrp="1"/>
          </p:cNvSpPr>
          <p:nvPr>
            <p:ph idx="1"/>
          </p:nvPr>
        </p:nvSpPr>
        <p:spPr/>
        <p:txBody>
          <a:bodyPr vert="horz" lIns="91440" tIns="45720" rIns="91440" bIns="45720" rtlCol="0" anchor="t">
            <a:noAutofit/>
          </a:bodyPr>
          <a:lstStyle/>
          <a:p>
            <a:r>
              <a:rPr lang="en-US" dirty="0">
                <a:ea typeface="Lato"/>
                <a:cs typeface="Lato"/>
              </a:rPr>
              <a:t>After reviewing the NTSV C-Section definition from a variety of institutions, we have determined it is best to stay consistent with the </a:t>
            </a:r>
            <a:r>
              <a:rPr lang="en-US" dirty="0" err="1">
                <a:ea typeface="Lato"/>
                <a:cs typeface="Lato"/>
              </a:rPr>
              <a:t>HealthyPeople</a:t>
            </a:r>
            <a:r>
              <a:rPr lang="en-US" dirty="0">
                <a:ea typeface="Lato"/>
                <a:cs typeface="Lato"/>
              </a:rPr>
              <a:t> 2030 and Joint </a:t>
            </a:r>
            <a:r>
              <a:rPr lang="en-US" dirty="0" smtClean="0">
                <a:ea typeface="Lato"/>
                <a:cs typeface="Lato"/>
              </a:rPr>
              <a:t>Commission </a:t>
            </a:r>
            <a:r>
              <a:rPr lang="en-US" dirty="0">
                <a:ea typeface="Lato"/>
                <a:cs typeface="Lato"/>
              </a:rPr>
              <a:t>PC-02 </a:t>
            </a:r>
            <a:r>
              <a:rPr lang="en-US" dirty="0" smtClean="0">
                <a:ea typeface="Lato"/>
                <a:cs typeface="Lato"/>
              </a:rPr>
              <a:t>definition that many teams will need to continue to use after the PVB initiative:</a:t>
            </a:r>
            <a:endParaRPr lang="en-US" dirty="0"/>
          </a:p>
          <a:p>
            <a:pPr lvl="1"/>
            <a:r>
              <a:rPr lang="en-US" dirty="0">
                <a:ea typeface="Lato"/>
                <a:cs typeface="Lato"/>
              </a:rPr>
              <a:t>Nulliparous</a:t>
            </a:r>
          </a:p>
          <a:p>
            <a:pPr lvl="1"/>
            <a:r>
              <a:rPr lang="en-US" dirty="0">
                <a:ea typeface="Lato"/>
                <a:cs typeface="Lato"/>
              </a:rPr>
              <a:t>Term</a:t>
            </a:r>
          </a:p>
          <a:p>
            <a:pPr lvl="1"/>
            <a:r>
              <a:rPr lang="en-US" dirty="0">
                <a:ea typeface="Lato"/>
                <a:cs typeface="Lato"/>
              </a:rPr>
              <a:t>Singleton</a:t>
            </a:r>
          </a:p>
          <a:p>
            <a:pPr lvl="1"/>
            <a:r>
              <a:rPr lang="en-US" dirty="0">
                <a:ea typeface="Lato"/>
                <a:cs typeface="Lato"/>
              </a:rPr>
              <a:t>Vertex</a:t>
            </a:r>
          </a:p>
          <a:p>
            <a:pPr lvl="1"/>
            <a:r>
              <a:rPr lang="en-US" dirty="0">
                <a:ea typeface="Lato"/>
                <a:cs typeface="Lato"/>
              </a:rPr>
              <a:t>With NO exclusions for Medical Indication</a:t>
            </a:r>
          </a:p>
          <a:p>
            <a:pPr lvl="1"/>
            <a:endParaRPr lang="en-US" dirty="0">
              <a:ea typeface="Lato"/>
              <a:cs typeface="Lato"/>
            </a:endParaRPr>
          </a:p>
        </p:txBody>
      </p:sp>
      <p:sp>
        <p:nvSpPr>
          <p:cNvPr id="4" name="Slide Number Placeholder 3">
            <a:extLst>
              <a:ext uri="{FF2B5EF4-FFF2-40B4-BE49-F238E27FC236}">
                <a16:creationId xmlns:a16="http://schemas.microsoft.com/office/drawing/2014/main" id="{AD4A0C0E-9032-F6DE-7A1D-ED807D1535DE}"/>
              </a:ext>
            </a:extLst>
          </p:cNvPr>
          <p:cNvSpPr>
            <a:spLocks noGrp="1"/>
          </p:cNvSpPr>
          <p:nvPr>
            <p:ph type="sldNum" sz="quarter" idx="10"/>
          </p:nvPr>
        </p:nvSpPr>
        <p:spPr/>
        <p:txBody>
          <a:bodyPr/>
          <a:lstStyle/>
          <a:p>
            <a:fld id="{97033E4B-E3EB-3D46-B2D8-3159663620FA}" type="slidenum">
              <a:rPr lang="en-US" smtClean="0"/>
              <a:pPr/>
              <a:t>20</a:t>
            </a:fld>
            <a:endParaRPr lang="en-US"/>
          </a:p>
        </p:txBody>
      </p:sp>
      <p:sp>
        <p:nvSpPr>
          <p:cNvPr id="5" name="Footer Placeholder 4">
            <a:extLst>
              <a:ext uri="{FF2B5EF4-FFF2-40B4-BE49-F238E27FC236}">
                <a16:creationId xmlns:a16="http://schemas.microsoft.com/office/drawing/2014/main" id="{4D4B73E6-447E-3DC1-8C0B-5627D4F23438}"/>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838886129"/>
      </p:ext>
    </p:extLst>
  </p:cSld>
  <p:clrMapOvr>
    <a:masterClrMapping/>
  </p:clrMapOvr>
  <p:extLst mod="1">
    <p:ext uri="{6950BFC3-D8DA-4A85-94F7-54DA5524770B}">
      <p188:commentRel xmlns:p188="http://schemas.microsoft.com/office/powerpoint/2018/8/main" xmlns=""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3843018777"/>
              </p:ext>
            </p:extLst>
          </p:nvPr>
        </p:nvGraphicFramePr>
        <p:xfrm>
          <a:off x="609600" y="1628776"/>
          <a:ext cx="10972800" cy="47863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noFill/>
        </p:spPr>
        <p:txBody>
          <a:bodyPr/>
          <a:lstStyle/>
          <a:p>
            <a:r>
              <a:rPr lang="en-US">
                <a:ea typeface="Lato Medium"/>
                <a:cs typeface="Lato Medium"/>
              </a:rPr>
              <a:t>NTSV C-Sections Meeting </a:t>
            </a:r>
            <a:r>
              <a:rPr lang="en-US"/>
              <a:t/>
            </a:r>
            <a:br>
              <a:rPr lang="en-US"/>
            </a:br>
            <a:r>
              <a:rPr lang="en-US">
                <a:ea typeface="Lato Medium"/>
                <a:cs typeface="Lato Medium"/>
              </a:rPr>
              <a:t>ACOG/SMFM Guidelines (goal &gt; 80%)</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cxnSp>
        <p:nvCxnSpPr>
          <p:cNvPr id="3" name="Straight Connector 2">
            <a:extLst>
              <a:ext uri="{FF2B5EF4-FFF2-40B4-BE49-F238E27FC236}">
                <a16:creationId xmlns:a16="http://schemas.microsoft.com/office/drawing/2014/main" id="{2FE5FCDD-E143-9159-170B-B6DCF0F81BC8}"/>
              </a:ext>
            </a:extLst>
          </p:cNvPr>
          <p:cNvCxnSpPr/>
          <p:nvPr/>
        </p:nvCxnSpPr>
        <p:spPr>
          <a:xfrm flipV="1">
            <a:off x="992899" y="2953862"/>
            <a:ext cx="10206201" cy="10292"/>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AD39AE2-97EC-C943-691E-2AE17CFBCA7F}"/>
              </a:ext>
            </a:extLst>
          </p:cNvPr>
          <p:cNvSpPr/>
          <p:nvPr/>
        </p:nvSpPr>
        <p:spPr>
          <a:xfrm>
            <a:off x="1334309" y="3588039"/>
            <a:ext cx="549082" cy="30369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p:cNvSpPr/>
          <p:nvPr/>
        </p:nvSpPr>
        <p:spPr>
          <a:xfrm>
            <a:off x="1334309" y="2837757"/>
            <a:ext cx="549082" cy="355976"/>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714736" y="2911909"/>
            <a:ext cx="549082" cy="355976"/>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34309" y="3938495"/>
            <a:ext cx="549082" cy="355976"/>
          </a:xfrm>
          <a:prstGeom prst="rect">
            <a:avLst/>
          </a:prstGeom>
          <a:noFill/>
          <a:ln w="571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714736" y="3736480"/>
            <a:ext cx="549082" cy="355976"/>
          </a:xfrm>
          <a:prstGeom prst="rect">
            <a:avLst/>
          </a:prstGeom>
          <a:noFill/>
          <a:ln w="571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714736" y="3381933"/>
            <a:ext cx="549082" cy="35597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34309" y="4444600"/>
            <a:ext cx="549082" cy="3559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714736" y="4131141"/>
            <a:ext cx="549082" cy="3559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800025"/>
      </p:ext>
    </p:extLst>
  </p:cSld>
  <p:clrMapOvr>
    <a:masterClrMapping/>
  </p:clrMapOvr>
  <p:extLst>
    <p:ext uri="{6950BFC3-D8DA-4A85-94F7-54DA5524770B}">
      <p188:commentRel xmlns:p188="http://schemas.microsoft.com/office/powerpoint/2018/8/main" xmlns="" r:id="rId4"/>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45" y="228490"/>
            <a:ext cx="8429296" cy="1325563"/>
          </a:xfrm>
        </p:spPr>
        <p:txBody>
          <a:bodyPr/>
          <a:lstStyle/>
          <a:p>
            <a:r>
              <a:rPr lang="en-US" dirty="0" smtClean="0"/>
              <a:t>Are you reviewing your ACOG / SMFM criteria fall outs?  How can you reach your goal &gt; 80% NTSV C/S meeting criteria?</a:t>
            </a:r>
            <a:endParaRPr lang="en-US" dirty="0"/>
          </a:p>
        </p:txBody>
      </p:sp>
      <p:sp>
        <p:nvSpPr>
          <p:cNvPr id="3" name="Content Placeholder 2"/>
          <p:cNvSpPr>
            <a:spLocks noGrp="1"/>
          </p:cNvSpPr>
          <p:nvPr>
            <p:ph idx="1"/>
          </p:nvPr>
        </p:nvSpPr>
        <p:spPr/>
        <p:txBody>
          <a:bodyPr/>
          <a:lstStyle/>
          <a:p>
            <a:r>
              <a:rPr lang="en-US" dirty="0" smtClean="0"/>
              <a:t>Every team should review their data for ACOG / SMFM criteria regularly and be sharing the data regularly with L&amp;D nurses and OB providers</a:t>
            </a:r>
          </a:p>
          <a:p>
            <a:r>
              <a:rPr lang="en-US" dirty="0" smtClean="0"/>
              <a:t>Review fall outs that don’t meet criteria-discuss and provide feedback to clinical team</a:t>
            </a:r>
          </a:p>
          <a:p>
            <a:r>
              <a:rPr lang="en-US" dirty="0" smtClean="0"/>
              <a:t>Huddles / NTSV c/s checklists should be used to review and discuss criteria and indications for cesarean.</a:t>
            </a:r>
          </a:p>
          <a:p>
            <a:r>
              <a:rPr lang="en-US" dirty="0" smtClean="0"/>
              <a:t>Check how cesarean decisions are documented and why not meeting criteria? Can documentation be improved?</a:t>
            </a:r>
          </a:p>
          <a:p>
            <a:r>
              <a:rPr lang="en-US" dirty="0" smtClean="0"/>
              <a:t>All team members should understand goal &gt; 80% of NTSV C/S  achieve ACOG / SMFM criteria</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22</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Tree>
    <p:extLst>
      <p:ext uri="{BB962C8B-B14F-4D97-AF65-F5344CB8AC3E}">
        <p14:creationId xmlns:p14="http://schemas.microsoft.com/office/powerpoint/2010/main" val="3131649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097066824"/>
              </p:ext>
            </p:extLst>
          </p:nvPr>
        </p:nvGraphicFramePr>
        <p:xfrm>
          <a:off x="609600" y="1633825"/>
          <a:ext cx="6570518" cy="461982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noFill/>
        </p:spPr>
        <p:txBody>
          <a:bodyPr/>
          <a:lstStyle/>
          <a:p>
            <a:r>
              <a:rPr lang="en-US"/>
              <a:t>NTSV C-Sections Meeting </a:t>
            </a:r>
            <a:br>
              <a:rPr lang="en-US"/>
            </a:br>
            <a:r>
              <a:rPr lang="en-US"/>
              <a:t>ACOG/SMFM Guidelines: Failed Induction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sp>
        <p:nvSpPr>
          <p:cNvPr id="9" name="Rectangle: Rounded Corners 12">
            <a:extLst>
              <a:ext uri="{FF2B5EF4-FFF2-40B4-BE49-F238E27FC236}">
                <a16:creationId xmlns:a16="http://schemas.microsoft.com/office/drawing/2014/main" id="{D45CB46C-7AF4-4F7E-B2FA-FDEAF5485057}"/>
              </a:ext>
            </a:extLst>
          </p:cNvPr>
          <p:cNvSpPr/>
          <p:nvPr/>
        </p:nvSpPr>
        <p:spPr>
          <a:xfrm>
            <a:off x="7180118" y="1633826"/>
            <a:ext cx="4940545" cy="2421769"/>
          </a:xfrm>
          <a:prstGeom prst="roundRect">
            <a:avLst/>
          </a:prstGeom>
          <a:solidFill>
            <a:schemeClr val="accent1">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FFFF"/>
                </a:solidFill>
                <a:effectLst/>
                <a:uLnTx/>
                <a:uFillTx/>
                <a:latin typeface="Calibri"/>
                <a:ea typeface="Calibri"/>
                <a:cs typeface="Calibri"/>
              </a:rPr>
              <a:t>ACOG/SMFM Criteria for Failed Induction: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srgbClr val="FFFFFF"/>
              </a:solidFill>
              <a:effectLst/>
              <a:uLnTx/>
              <a:uFillTx/>
              <a:latin typeface="Calibri"/>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Oxytocin administered for at least 12-18 hours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after membrane rupture, </a:t>
            </a: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without achieving cervical change and regular contractions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Longer duration of the latent phase</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 24 hours or longer if &lt;6cm and maternal and fetal status permits</a:t>
            </a:r>
          </a:p>
        </p:txBody>
      </p:sp>
      <p:cxnSp>
        <p:nvCxnSpPr>
          <p:cNvPr id="11" name="Straight Connector 10"/>
          <p:cNvCxnSpPr/>
          <p:nvPr/>
        </p:nvCxnSpPr>
        <p:spPr>
          <a:xfrm>
            <a:off x="1061545" y="3184634"/>
            <a:ext cx="5938345" cy="10511"/>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5" name="Chart 14"/>
          <p:cNvGraphicFramePr>
            <a:graphicFrameLocks/>
          </p:cNvGraphicFramePr>
          <p:nvPr>
            <p:extLst>
              <p:ext uri="{D42A27DB-BD31-4B8C-83A1-F6EECF244321}">
                <p14:modId xmlns:p14="http://schemas.microsoft.com/office/powerpoint/2010/main" val="2099803861"/>
              </p:ext>
            </p:extLst>
          </p:nvPr>
        </p:nvGraphicFramePr>
        <p:xfrm>
          <a:off x="7448472" y="4116165"/>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5821367"/>
      </p:ext>
    </p:extLst>
  </p:cSld>
  <p:clrMapOvr>
    <a:masterClrMapping/>
  </p:clrMapOvr>
  <p:extLst mod="1">
    <p:ext uri="{6950BFC3-D8DA-4A85-94F7-54DA5524770B}">
      <p188:commentRel xmlns:p188="http://schemas.microsoft.com/office/powerpoint/2018/8/main" xmlns="" r:id="rId4"/>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780303720"/>
              </p:ext>
            </p:extLst>
          </p:nvPr>
        </p:nvGraphicFramePr>
        <p:xfrm>
          <a:off x="777766" y="1807431"/>
          <a:ext cx="7538156" cy="443217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noFill/>
          <a:ln>
            <a:noFill/>
          </a:ln>
        </p:spPr>
        <p:txBody>
          <a:bodyPr/>
          <a:lstStyle/>
          <a:p>
            <a:r>
              <a:rPr lang="en-US"/>
              <a:t>NTSV C-Sections Meeting </a:t>
            </a:r>
            <a:br>
              <a:rPr lang="en-US"/>
            </a:br>
            <a:r>
              <a:rPr lang="en-US"/>
              <a:t>ACOG/SMFM Guidelines: Active Phase Arrest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1772" y="1807431"/>
            <a:ext cx="3127519" cy="4432176"/>
          </a:xfrm>
          <a:prstGeom prst="rect">
            <a:avLst/>
          </a:prstGeom>
        </p:spPr>
      </p:pic>
      <p:cxnSp>
        <p:nvCxnSpPr>
          <p:cNvPr id="11" name="Straight Connector 10"/>
          <p:cNvCxnSpPr/>
          <p:nvPr/>
        </p:nvCxnSpPr>
        <p:spPr>
          <a:xfrm>
            <a:off x="1301043" y="3418770"/>
            <a:ext cx="6844474" cy="7602"/>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879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3169775616"/>
              </p:ext>
            </p:extLst>
          </p:nvPr>
        </p:nvGraphicFramePr>
        <p:xfrm>
          <a:off x="693684" y="1690688"/>
          <a:ext cx="7620000" cy="457347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noFill/>
        </p:spPr>
        <p:txBody>
          <a:bodyPr/>
          <a:lstStyle/>
          <a:p>
            <a:r>
              <a:rPr lang="en-US"/>
              <a:t>NTSV C-Sections Meeting </a:t>
            </a:r>
            <a:br>
              <a:rPr lang="en-US"/>
            </a:br>
            <a:r>
              <a:rPr lang="en-US"/>
              <a:t>ACOG/SMFM Guidelines: Second Stage Arrest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sp>
        <p:nvSpPr>
          <p:cNvPr id="7" name="Rectangle: Rounded Corners 12">
            <a:extLst>
              <a:ext uri="{FF2B5EF4-FFF2-40B4-BE49-F238E27FC236}">
                <a16:creationId xmlns:a16="http://schemas.microsoft.com/office/drawing/2014/main" id="{D45CB46C-7AF4-4F7E-B2FA-FDEAF5485057}"/>
              </a:ext>
            </a:extLst>
          </p:cNvPr>
          <p:cNvSpPr/>
          <p:nvPr/>
        </p:nvSpPr>
        <p:spPr>
          <a:xfrm>
            <a:off x="8395816" y="2148942"/>
            <a:ext cx="3721739" cy="276825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FFFF"/>
                </a:solidFill>
                <a:effectLst/>
                <a:uLnTx/>
                <a:uFillTx/>
                <a:latin typeface="Calibri"/>
                <a:ea typeface="Calibri"/>
                <a:cs typeface="Calibri"/>
              </a:rPr>
              <a:t>ACOG/SMFM Criteria for Second Stage Arrest: </a:t>
            </a:r>
            <a:endParaRPr kumimoji="0" lang="en-US" sz="1400" b="0" i="0" u="sng" strike="noStrike" kern="1200" cap="none" spc="0" normalizeH="0" baseline="0" noProof="0" dirty="0">
              <a:ln>
                <a:noFill/>
              </a:ln>
              <a:solidFill>
                <a:srgbClr val="FFFFFF"/>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srgbClr val="FFFFFF"/>
              </a:solidFill>
              <a:effectLst/>
              <a:uLnTx/>
              <a:uFillTx/>
              <a:latin typeface="Calibri"/>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Calibri"/>
                <a:cs typeface="Calibri"/>
              </a:rPr>
              <a:t> </a:t>
            </a: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At least 3 hours* of pushing in nulliparous patients</a:t>
            </a: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*Longer durations (e.g. 4 hours with epidural) may be appropriate on an individualized basis</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Arial"/>
            </a:endParaRPr>
          </a:p>
        </p:txBody>
      </p:sp>
      <p:cxnSp>
        <p:nvCxnSpPr>
          <p:cNvPr id="8" name="Straight Connector 7"/>
          <p:cNvCxnSpPr/>
          <p:nvPr/>
        </p:nvCxnSpPr>
        <p:spPr>
          <a:xfrm>
            <a:off x="1133136" y="3086174"/>
            <a:ext cx="6858000" cy="0"/>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889374"/>
      </p:ext>
    </p:extLst>
  </p:cSld>
  <p:clrMapOvr>
    <a:masterClrMapping/>
  </p:clrMapOvr>
  <p:extLst mod="1">
    <p:ext uri="{6950BFC3-D8DA-4A85-94F7-54DA5524770B}">
      <p188:commentRel xmlns:p188="http://schemas.microsoft.com/office/powerpoint/2018/8/main" xmlns=""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475" y="196960"/>
            <a:ext cx="7336221" cy="1325563"/>
          </a:xfrm>
        </p:spPr>
        <p:txBody>
          <a:bodyPr/>
          <a:lstStyle/>
          <a:p>
            <a:r>
              <a:rPr lang="en-US" dirty="0" smtClean="0"/>
              <a:t>Which ACOG/SMFM Criteria does your team need to focus efforts to achieve your &gt; 80% overall goal?</a:t>
            </a:r>
            <a:endParaRPr lang="en-US" dirty="0"/>
          </a:p>
        </p:txBody>
      </p:sp>
      <p:sp>
        <p:nvSpPr>
          <p:cNvPr id="3" name="Content Placeholder 2"/>
          <p:cNvSpPr>
            <a:spLocks noGrp="1"/>
          </p:cNvSpPr>
          <p:nvPr>
            <p:ph idx="1"/>
          </p:nvPr>
        </p:nvSpPr>
        <p:spPr/>
        <p:txBody>
          <a:bodyPr/>
          <a:lstStyle/>
          <a:p>
            <a:r>
              <a:rPr lang="en-US" sz="2800" dirty="0" smtClean="0"/>
              <a:t>Failed induction</a:t>
            </a:r>
            <a:endParaRPr lang="en-US" b="1" u="sng" dirty="0">
              <a:ea typeface="Calibri"/>
              <a:cs typeface="Calibri"/>
            </a:endParaRPr>
          </a:p>
          <a:p>
            <a:pPr marL="800100" lvl="1" indent="-342900">
              <a:spcBef>
                <a:spcPts val="0"/>
              </a:spcBef>
              <a:spcAft>
                <a:spcPts val="0"/>
              </a:spcAft>
              <a:buClrTx/>
              <a:buFont typeface="+mj-lt"/>
              <a:buAutoNum type="arabicPeriod"/>
              <a:defRPr/>
            </a:pPr>
            <a:r>
              <a:rPr lang="en-US" b="1" dirty="0"/>
              <a:t>Oxytocin administered for at least 12-18 hours </a:t>
            </a:r>
            <a:r>
              <a:rPr lang="en-US" dirty="0"/>
              <a:t>after membrane rupture, </a:t>
            </a:r>
            <a:r>
              <a:rPr lang="en-US" b="1" dirty="0"/>
              <a:t>without achieving cervical change and regular contractions</a:t>
            </a:r>
          </a:p>
          <a:p>
            <a:pPr marL="800100" lvl="1" indent="-342900">
              <a:spcBef>
                <a:spcPts val="0"/>
              </a:spcBef>
              <a:spcAft>
                <a:spcPts val="0"/>
              </a:spcAft>
              <a:buClrTx/>
              <a:buFont typeface="+mj-lt"/>
              <a:buAutoNum type="arabicPeriod"/>
              <a:defRPr/>
            </a:pPr>
            <a:endParaRPr lang="en-US" b="1" dirty="0"/>
          </a:p>
          <a:p>
            <a:pPr marL="800100" lvl="1" indent="-342900">
              <a:spcBef>
                <a:spcPts val="0"/>
              </a:spcBef>
              <a:spcAft>
                <a:spcPts val="0"/>
              </a:spcAft>
              <a:buClrTx/>
              <a:buFont typeface="+mj-lt"/>
              <a:buAutoNum type="arabicPeriod"/>
              <a:defRPr/>
            </a:pPr>
            <a:r>
              <a:rPr lang="en-US" b="1" dirty="0"/>
              <a:t>Longer duration of the latent phase</a:t>
            </a:r>
            <a:r>
              <a:rPr lang="en-US" dirty="0"/>
              <a:t>, 24 hours or longer if &lt;6cm and maternal and fetal status </a:t>
            </a:r>
            <a:r>
              <a:rPr lang="en-US" dirty="0" smtClean="0"/>
              <a:t>permits</a:t>
            </a:r>
          </a:p>
          <a:p>
            <a:r>
              <a:rPr lang="en-US" sz="2800" dirty="0" smtClean="0"/>
              <a:t>Second stage arrest</a:t>
            </a:r>
          </a:p>
          <a:p>
            <a:pPr marL="342900" lvl="0" indent="-342900">
              <a:spcBef>
                <a:spcPts val="0"/>
              </a:spcBef>
              <a:spcAft>
                <a:spcPts val="0"/>
              </a:spcAft>
              <a:buClrTx/>
              <a:buFont typeface="+mj-lt"/>
              <a:buAutoNum type="arabicPeriod"/>
              <a:defRPr/>
            </a:pPr>
            <a:r>
              <a:rPr lang="en-US" sz="2000" dirty="0">
                <a:solidFill>
                  <a:srgbClr val="FFFFFF"/>
                </a:solidFill>
                <a:ea typeface="Calibri"/>
                <a:cs typeface="Calibri"/>
              </a:rPr>
              <a:t> </a:t>
            </a:r>
            <a:r>
              <a:rPr lang="en-US" sz="2000" b="1" dirty="0">
                <a:ea typeface="+mn-ea"/>
                <a:cs typeface="+mn-cs"/>
              </a:rPr>
              <a:t>At least 3 hours* of pushing in nulliparous </a:t>
            </a:r>
            <a:r>
              <a:rPr lang="en-US" sz="2000" b="1" dirty="0" smtClean="0">
                <a:ea typeface="+mn-ea"/>
                <a:cs typeface="+mn-cs"/>
              </a:rPr>
              <a:t>patients</a:t>
            </a:r>
            <a:endParaRPr lang="en-US" sz="2000" b="1" dirty="0">
              <a:ea typeface="+mn-ea"/>
              <a:cs typeface="Calibri"/>
            </a:endParaRPr>
          </a:p>
          <a:p>
            <a:pPr marL="0" lvl="0" indent="0">
              <a:spcBef>
                <a:spcPts val="0"/>
              </a:spcBef>
              <a:spcAft>
                <a:spcPts val="0"/>
              </a:spcAft>
              <a:buClrTx/>
              <a:buNone/>
              <a:defRPr/>
            </a:pPr>
            <a:r>
              <a:rPr lang="en-US" sz="2000" dirty="0">
                <a:ea typeface="+mn-ea"/>
                <a:cs typeface="+mn-cs"/>
              </a:rPr>
              <a:t> </a:t>
            </a:r>
            <a:r>
              <a:rPr lang="en-US" sz="2000" dirty="0" smtClean="0">
                <a:ea typeface="+mn-ea"/>
                <a:cs typeface="+mn-cs"/>
              </a:rPr>
              <a:t>     *</a:t>
            </a:r>
            <a:r>
              <a:rPr lang="en-US" sz="2000" dirty="0">
                <a:ea typeface="+mn-ea"/>
                <a:cs typeface="+mn-cs"/>
              </a:rPr>
              <a:t>Longer durations (e.g. 4 hours with epidural) may be appropriate on an individualized basis</a:t>
            </a:r>
            <a:endParaRPr lang="en-US" sz="2000" dirty="0">
              <a:ea typeface="+mn-ea"/>
              <a:cs typeface="Arial"/>
            </a:endParaRPr>
          </a:p>
          <a:p>
            <a:pPr lvl="1"/>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26</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Tree>
    <p:extLst>
      <p:ext uri="{BB962C8B-B14F-4D97-AF65-F5344CB8AC3E}">
        <p14:creationId xmlns:p14="http://schemas.microsoft.com/office/powerpoint/2010/main" val="747233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553250317"/>
              </p:ext>
            </p:extLst>
          </p:nvPr>
        </p:nvGraphicFramePr>
        <p:xfrm>
          <a:off x="885217" y="1361872"/>
          <a:ext cx="10697183" cy="499447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27</a:t>
            </a:fld>
            <a:endParaRPr lang="en-US" altLang="en-US" sz="1200">
              <a:solidFill>
                <a:srgbClr val="898989"/>
              </a:solidFill>
              <a:latin typeface="Arial" charset="0"/>
              <a:ea typeface="MS PGothic" pitchFamily="34" charset="-128"/>
            </a:endParaRPr>
          </a:p>
        </p:txBody>
      </p:sp>
      <p:sp>
        <p:nvSpPr>
          <p:cNvPr id="3" name="Title 2"/>
          <p:cNvSpPr>
            <a:spLocks noGrp="1"/>
          </p:cNvSpPr>
          <p:nvPr>
            <p:ph type="title"/>
          </p:nvPr>
        </p:nvSpPr>
        <p:spPr/>
        <p:txBody>
          <a:bodyPr/>
          <a:lstStyle/>
          <a:p>
            <a:r>
              <a:rPr lang="en-US"/>
              <a:t>Provider and Nurse Education</a:t>
            </a:r>
          </a:p>
        </p:txBody>
      </p:sp>
      <p:sp>
        <p:nvSpPr>
          <p:cNvPr id="2" name="7-Point Star 1"/>
          <p:cNvSpPr/>
          <p:nvPr/>
        </p:nvSpPr>
        <p:spPr>
          <a:xfrm>
            <a:off x="10374489" y="1117073"/>
            <a:ext cx="1817511" cy="1147229"/>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Keep it up!</a:t>
            </a:r>
          </a:p>
        </p:txBody>
      </p:sp>
    </p:spTree>
    <p:extLst>
      <p:ext uri="{BB962C8B-B14F-4D97-AF65-F5344CB8AC3E}">
        <p14:creationId xmlns:p14="http://schemas.microsoft.com/office/powerpoint/2010/main" val="3070106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28</a:t>
            </a:fld>
            <a:endParaRPr lang="en-US" altLang="en-US" sz="1200">
              <a:solidFill>
                <a:srgbClr val="898989"/>
              </a:solidFill>
              <a:latin typeface="Arial" charset="0"/>
              <a:ea typeface="MS PGothic" pitchFamily="34" charset="-128"/>
            </a:endParaRPr>
          </a:p>
        </p:txBody>
      </p:sp>
      <p:sp>
        <p:nvSpPr>
          <p:cNvPr id="5" name="Title 2"/>
          <p:cNvSpPr txBox="1">
            <a:spLocks/>
          </p:cNvSpPr>
          <p:nvPr/>
        </p:nvSpPr>
        <p:spPr>
          <a:xfrm>
            <a:off x="609600" y="365125"/>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b="1">
                <a:solidFill>
                  <a:schemeClr val="accent1"/>
                </a:solidFill>
              </a:rPr>
              <a:t>Standard Protocols and Processes</a:t>
            </a:r>
          </a:p>
        </p:txBody>
      </p:sp>
      <p:graphicFrame>
        <p:nvGraphicFramePr>
          <p:cNvPr id="6" name="Chart 5"/>
          <p:cNvGraphicFramePr>
            <a:graphicFrameLocks/>
          </p:cNvGraphicFramePr>
          <p:nvPr>
            <p:extLst>
              <p:ext uri="{D42A27DB-BD31-4B8C-83A1-F6EECF244321}">
                <p14:modId xmlns:p14="http://schemas.microsoft.com/office/powerpoint/2010/main" val="1775850696"/>
              </p:ext>
            </p:extLst>
          </p:nvPr>
        </p:nvGraphicFramePr>
        <p:xfrm>
          <a:off x="609600" y="1473958"/>
          <a:ext cx="10972800" cy="4882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672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29</a:t>
            </a:fld>
            <a:endParaRPr lang="en-US" altLang="en-US" sz="1200">
              <a:solidFill>
                <a:srgbClr val="898989"/>
              </a:solidFill>
              <a:latin typeface="Arial" charset="0"/>
              <a:ea typeface="MS PGothic" pitchFamily="34" charset="-128"/>
            </a:endParaRPr>
          </a:p>
        </p:txBody>
      </p:sp>
      <p:sp>
        <p:nvSpPr>
          <p:cNvPr id="7" name="Title 2"/>
          <p:cNvSpPr txBox="1">
            <a:spLocks/>
          </p:cNvSpPr>
          <p:nvPr/>
        </p:nvSpPr>
        <p:spPr>
          <a:xfrm>
            <a:off x="762000" y="517525"/>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b="1">
                <a:solidFill>
                  <a:schemeClr val="accent1"/>
                </a:solidFill>
              </a:rPr>
              <a:t>Sharing Provider Level Data</a:t>
            </a:r>
          </a:p>
        </p:txBody>
      </p:sp>
      <p:graphicFrame>
        <p:nvGraphicFramePr>
          <p:cNvPr id="6" name="Chart 5"/>
          <p:cNvGraphicFramePr>
            <a:graphicFrameLocks/>
          </p:cNvGraphicFramePr>
          <p:nvPr>
            <p:extLst>
              <p:ext uri="{D42A27DB-BD31-4B8C-83A1-F6EECF244321}">
                <p14:modId xmlns:p14="http://schemas.microsoft.com/office/powerpoint/2010/main" val="3162971871"/>
              </p:ext>
            </p:extLst>
          </p:nvPr>
        </p:nvGraphicFramePr>
        <p:xfrm>
          <a:off x="762000" y="1433015"/>
          <a:ext cx="10820400" cy="49233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6330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70" name="Google Shape;370;p16"/>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AEB3B7"/>
              </a:buClr>
              <a:buSzPts val="1200"/>
              <a:buFont typeface="Calibri"/>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AEB3B7"/>
                </a:buClr>
                <a:buSzPts val="1200"/>
                <a:buFont typeface="Calibri"/>
                <a:buNone/>
                <a:tabLst/>
                <a:defRPr/>
              </a:pPr>
              <a:t>3</a:t>
            </a:fld>
            <a:endParaRPr kumimoji="0" sz="1200" b="0" i="0" u="none" strike="noStrike" kern="0" cap="none" spc="0" normalizeH="0" baseline="0" noProof="0">
              <a:ln>
                <a:noFill/>
              </a:ln>
              <a:solidFill>
                <a:srgbClr val="AEB3B7"/>
              </a:solidFill>
              <a:effectLst/>
              <a:uLnTx/>
              <a:uFillTx/>
              <a:latin typeface="Calibri"/>
              <a:ea typeface="Calibri"/>
              <a:cs typeface="Calibri"/>
              <a:sym typeface="Calibri"/>
            </a:endParaRPr>
          </a:p>
        </p:txBody>
      </p:sp>
      <p:sp>
        <p:nvSpPr>
          <p:cNvPr id="371" name="Google Shape;371;p16"/>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919497"/>
              </a:buClr>
              <a:buSzPts val="1200"/>
              <a:buFont typeface="Calibri"/>
              <a:buNone/>
              <a:tabLst/>
              <a:defRPr/>
            </a:pPr>
            <a:r>
              <a:rPr kumimoji="0" lang="en-US" sz="1200" b="0" i="0" u="none" strike="noStrike" kern="0" cap="none" spc="0" normalizeH="0" baseline="0" noProof="0">
                <a:ln>
                  <a:noFill/>
                </a:ln>
                <a:solidFill>
                  <a:srgbClr val="919497"/>
                </a:solidFill>
                <a:effectLst/>
                <a:uLnTx/>
                <a:uFillTx/>
                <a:latin typeface="Calibri"/>
                <a:ea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ea typeface="+mn-ea"/>
              <a:cs typeface="Calibri"/>
              <a:sym typeface="Calibri"/>
            </a:endParaRPr>
          </a:p>
        </p:txBody>
      </p:sp>
      <p:sp>
        <p:nvSpPr>
          <p:cNvPr id="368" name="Google Shape;368;p16"/>
          <p:cNvSpPr txBox="1">
            <a:spLocks noGrp="1"/>
          </p:cNvSpPr>
          <p:nvPr>
            <p:ph type="title" idx="4294967295"/>
          </p:nvPr>
        </p:nvSpPr>
        <p:spPr>
          <a:xfrm>
            <a:off x="467360" y="926149"/>
            <a:ext cx="4601604" cy="132556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000"/>
              <a:buFont typeface="Calibri"/>
              <a:buNone/>
            </a:pPr>
            <a:r>
              <a:rPr lang="en-US" sz="4000"/>
              <a:t>Save the Date: </a:t>
            </a:r>
            <a:endParaRPr/>
          </a:p>
        </p:txBody>
      </p:sp>
      <p:sp>
        <p:nvSpPr>
          <p:cNvPr id="369" name="Google Shape;369;p16"/>
          <p:cNvSpPr txBox="1">
            <a:spLocks noGrp="1"/>
          </p:cNvSpPr>
          <p:nvPr>
            <p:ph type="body" idx="4294967295"/>
          </p:nvPr>
        </p:nvSpPr>
        <p:spPr>
          <a:xfrm>
            <a:off x="84493" y="2251711"/>
            <a:ext cx="5367338" cy="252349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58466"/>
              </a:buClr>
              <a:buSzPts val="3200"/>
              <a:buNone/>
            </a:pPr>
            <a:r>
              <a:rPr lang="en-US" sz="3200" dirty="0">
                <a:solidFill>
                  <a:srgbClr val="22262A"/>
                </a:solidFill>
              </a:rPr>
              <a:t>Calling all perinatal health care providers, nurses, allied health professionals, </a:t>
            </a:r>
            <a:r>
              <a:rPr lang="en-US" sz="3200" dirty="0" smtClean="0">
                <a:solidFill>
                  <a:srgbClr val="22262A"/>
                </a:solidFill>
              </a:rPr>
              <a:t>patient advisors and </a:t>
            </a:r>
            <a:r>
              <a:rPr lang="en-US" sz="3200" dirty="0">
                <a:solidFill>
                  <a:srgbClr val="22262A"/>
                </a:solidFill>
              </a:rPr>
              <a:t>public health/community partners!</a:t>
            </a:r>
            <a:endParaRPr dirty="0"/>
          </a:p>
          <a:p>
            <a:pPr marL="228600" lvl="0" indent="-25400" algn="l" rtl="0">
              <a:lnSpc>
                <a:spcPct val="100000"/>
              </a:lnSpc>
              <a:spcBef>
                <a:spcPts val="2000"/>
              </a:spcBef>
              <a:spcAft>
                <a:spcPts val="0"/>
              </a:spcAft>
              <a:buClr>
                <a:srgbClr val="F58466"/>
              </a:buClr>
              <a:buSzPts val="3200"/>
              <a:buNone/>
            </a:pPr>
            <a:endParaRPr sz="3200" b="1" dirty="0">
              <a:solidFill>
                <a:srgbClr val="FF0000"/>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1831" y="-33971"/>
            <a:ext cx="6881675" cy="6858000"/>
          </a:xfrm>
          <a:prstGeom prst="rect">
            <a:avLst/>
          </a:prstGeom>
        </p:spPr>
      </p:pic>
    </p:spTree>
    <p:extLst>
      <p:ext uri="{BB962C8B-B14F-4D97-AF65-F5344CB8AC3E}">
        <p14:creationId xmlns:p14="http://schemas.microsoft.com/office/powerpoint/2010/main" val="1867651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30</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a:xfrm>
            <a:off x="609600" y="82393"/>
            <a:ext cx="10972800" cy="1325563"/>
          </a:xfrm>
        </p:spPr>
        <p:txBody>
          <a:bodyPr>
            <a:normAutofit/>
          </a:bodyPr>
          <a:lstStyle/>
          <a:p>
            <a:r>
              <a:rPr lang="en-US"/>
              <a:t>Cesarean Decision Checklists </a:t>
            </a:r>
            <a:br>
              <a:rPr lang="en-US"/>
            </a:br>
            <a:r>
              <a:rPr lang="en-US"/>
              <a:t>and Decision Huddles/Debriefs</a:t>
            </a:r>
          </a:p>
        </p:txBody>
      </p:sp>
      <p:pic>
        <p:nvPicPr>
          <p:cNvPr id="9" name="Picture 8"/>
          <p:cNvPicPr>
            <a:picLocks noChangeAspect="1"/>
          </p:cNvPicPr>
          <p:nvPr/>
        </p:nvPicPr>
        <p:blipFill>
          <a:blip r:embed="rId3"/>
          <a:stretch>
            <a:fillRect/>
          </a:stretch>
        </p:blipFill>
        <p:spPr>
          <a:xfrm>
            <a:off x="698090" y="1213315"/>
            <a:ext cx="3891144" cy="310795"/>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2853030384"/>
              </p:ext>
            </p:extLst>
          </p:nvPr>
        </p:nvGraphicFramePr>
        <p:xfrm>
          <a:off x="341194" y="1746913"/>
          <a:ext cx="5759355" cy="47084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165332169"/>
              </p:ext>
            </p:extLst>
          </p:nvPr>
        </p:nvGraphicFramePr>
        <p:xfrm>
          <a:off x="6100549" y="1746912"/>
          <a:ext cx="5868538" cy="46094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21274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31</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a:xfrm>
            <a:off x="698090" y="127201"/>
            <a:ext cx="6774273" cy="1325563"/>
          </a:xfrm>
        </p:spPr>
        <p:txBody>
          <a:bodyPr/>
          <a:lstStyle/>
          <a:p>
            <a:r>
              <a:rPr lang="en-US"/>
              <a:t>Shared Decision Making and Patient Education</a:t>
            </a:r>
          </a:p>
        </p:txBody>
      </p:sp>
      <p:pic>
        <p:nvPicPr>
          <p:cNvPr id="3" name="Picture 2"/>
          <p:cNvPicPr>
            <a:picLocks noChangeAspect="1"/>
          </p:cNvPicPr>
          <p:nvPr/>
        </p:nvPicPr>
        <p:blipFill>
          <a:blip r:embed="rId3"/>
          <a:stretch>
            <a:fillRect/>
          </a:stretch>
        </p:blipFill>
        <p:spPr>
          <a:xfrm>
            <a:off x="698090" y="1272863"/>
            <a:ext cx="3891144" cy="310795"/>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1313157893"/>
              </p:ext>
            </p:extLst>
          </p:nvPr>
        </p:nvGraphicFramePr>
        <p:xfrm>
          <a:off x="134199" y="1823726"/>
          <a:ext cx="6061885" cy="4532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871775383"/>
              </p:ext>
            </p:extLst>
          </p:nvPr>
        </p:nvGraphicFramePr>
        <p:xfrm>
          <a:off x="6196085" y="1823726"/>
          <a:ext cx="5895832" cy="44133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81343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ILPQC is here to help you </a:t>
            </a:r>
            <a:br>
              <a:rPr lang="en-US"/>
            </a:br>
            <a:r>
              <a:rPr lang="en-US"/>
              <a:t>get across the finish line!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graphicFrame>
        <p:nvGraphicFramePr>
          <p:cNvPr id="6" name="Diagram 5"/>
          <p:cNvGraphicFramePr/>
          <p:nvPr/>
        </p:nvGraphicFramePr>
        <p:xfrm>
          <a:off x="284814" y="1735823"/>
          <a:ext cx="7929796" cy="4470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a:spLocks noGrp="1"/>
          </p:cNvSpPr>
          <p:nvPr>
            <p:ph idx="1"/>
          </p:nvPr>
        </p:nvSpPr>
        <p:spPr>
          <a:xfrm>
            <a:off x="8607048" y="1690688"/>
            <a:ext cx="3584952" cy="5538421"/>
          </a:xfrm>
        </p:spPr>
        <p:txBody>
          <a:bodyPr vert="horz" lIns="91440" tIns="45720" rIns="91440" bIns="45720" rtlCol="0" anchor="t">
            <a:noAutofit/>
          </a:bodyPr>
          <a:lstStyle/>
          <a:p>
            <a:r>
              <a:rPr lang="en-US">
                <a:ea typeface="Lato"/>
                <a:cs typeface="Lato"/>
              </a:rPr>
              <a:t>We are here to help!</a:t>
            </a:r>
          </a:p>
          <a:p>
            <a:r>
              <a:rPr lang="en-US">
                <a:ea typeface="Lato"/>
                <a:cs typeface="Lato"/>
              </a:rPr>
              <a:t>We are here to support!</a:t>
            </a:r>
          </a:p>
          <a:p>
            <a:r>
              <a:rPr lang="en-US">
                <a:ea typeface="Lato"/>
                <a:cs typeface="Lato"/>
              </a:rPr>
              <a:t>Schedule a </a:t>
            </a:r>
            <a:r>
              <a:rPr lang="en-US" b="1" u="sng">
                <a:ea typeface="Lato"/>
                <a:cs typeface="Lato"/>
              </a:rPr>
              <a:t>personalized QI Support Call</a:t>
            </a:r>
            <a:r>
              <a:rPr lang="en-US">
                <a:ea typeface="Lato"/>
                <a:cs typeface="Lato"/>
              </a:rPr>
              <a:t>, email </a:t>
            </a:r>
            <a:r>
              <a:rPr lang="en-US">
                <a:ea typeface="Lato"/>
                <a:cs typeface="Lato"/>
                <a:hlinkClick r:id="rId8"/>
              </a:rPr>
              <a:t>info@ilpqc.org</a:t>
            </a:r>
            <a:r>
              <a:rPr lang="en-US">
                <a:ea typeface="Lato"/>
                <a:cs typeface="Lato"/>
              </a:rPr>
              <a:t> to schedule for additional support!</a:t>
            </a:r>
          </a:p>
          <a:p>
            <a:pPr marL="0" indent="0">
              <a:buNone/>
            </a:pPr>
            <a:endParaRPr lang="en-US">
              <a:ea typeface="Lato"/>
              <a:cs typeface="Lato"/>
            </a:endParaRPr>
          </a:p>
        </p:txBody>
      </p:sp>
    </p:spTree>
    <p:extLst>
      <p:ext uri="{BB962C8B-B14F-4D97-AF65-F5344CB8AC3E}">
        <p14:creationId xmlns:p14="http://schemas.microsoft.com/office/powerpoint/2010/main" val="755401699"/>
      </p:ext>
    </p:extLst>
  </p:cSld>
  <p:clrMapOvr>
    <a:masterClrMapping/>
  </p:clrMapOvr>
  <p:extLst>
    <p:ext uri="{6950BFC3-D8DA-4A85-94F7-54DA5524770B}">
      <p188:commentRel xmlns:p188="http://schemas.microsoft.com/office/powerpoint/2018/8/main" xmlns="" r:id="rId9"/>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310" y="155408"/>
            <a:ext cx="9365380" cy="3481169"/>
          </a:xfrm>
        </p:spPr>
        <p:txBody>
          <a:bodyPr/>
          <a:lstStyle/>
          <a:p>
            <a:r>
              <a:rPr lang="en-US">
                <a:ea typeface="Lato Medium"/>
                <a:cs typeface="Lato Medium"/>
              </a:rPr>
              <a:t>PVB Toolkit Resources:</a:t>
            </a:r>
            <a:r>
              <a:rPr lang="en-US"/>
              <a:t/>
            </a:r>
            <a:br>
              <a:rPr lang="en-US"/>
            </a:br>
            <a:r>
              <a:rPr lang="en-US" sz="2800">
                <a:ea typeface="Lato Medium"/>
                <a:cs typeface="Calibri"/>
              </a:rPr>
              <a:t>Patient Education and Shared Decision Making</a:t>
            </a:r>
            <a:endParaRPr lang="en-US" sz="2800"/>
          </a:p>
        </p:txBody>
      </p:sp>
    </p:spTree>
    <p:extLst>
      <p:ext uri="{BB962C8B-B14F-4D97-AF65-F5344CB8AC3E}">
        <p14:creationId xmlns:p14="http://schemas.microsoft.com/office/powerpoint/2010/main" val="152076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862" y="320675"/>
            <a:ext cx="7798676" cy="1325563"/>
          </a:xfrm>
        </p:spPr>
        <p:txBody>
          <a:bodyPr/>
          <a:lstStyle/>
          <a:p>
            <a:r>
              <a:rPr lang="en-US" dirty="0" smtClean="0"/>
              <a:t>Shared Decision Making requires that we provide patients with education on expectations for labor and vaginal birth</a:t>
            </a:r>
            <a:endParaRPr lang="en-US" dirty="0"/>
          </a:p>
        </p:txBody>
      </p:sp>
      <p:sp>
        <p:nvSpPr>
          <p:cNvPr id="3" name="Content Placeholder 2"/>
          <p:cNvSpPr>
            <a:spLocks noGrp="1"/>
          </p:cNvSpPr>
          <p:nvPr>
            <p:ph idx="1"/>
          </p:nvPr>
        </p:nvSpPr>
        <p:spPr/>
        <p:txBody>
          <a:bodyPr/>
          <a:lstStyle/>
          <a:p>
            <a:r>
              <a:rPr lang="en-US" sz="3200" dirty="0" smtClean="0"/>
              <a:t> Do you have a process flow to provide all patients education on expectations in labor, and strategies to promote vaginal birth</a:t>
            </a:r>
          </a:p>
          <a:p>
            <a:r>
              <a:rPr lang="en-US" sz="3200" dirty="0" smtClean="0"/>
              <a:t>Review the PVB Toolkit for patient education materials</a:t>
            </a:r>
          </a:p>
          <a:p>
            <a:r>
              <a:rPr lang="en-US" sz="3200" dirty="0" smtClean="0"/>
              <a:t>Consider process flow to provide to all patients</a:t>
            </a:r>
          </a:p>
          <a:p>
            <a:r>
              <a:rPr lang="en-US" sz="3200" dirty="0" smtClean="0"/>
              <a:t>Encourage shared decision making with patients engaged in provider / nurse / patient discussion of  progress and expectations / indications to continue labor vs move to cesarean.  </a:t>
            </a:r>
            <a:endParaRPr lang="en-US" sz="3200"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34</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Tree>
    <p:extLst>
      <p:ext uri="{BB962C8B-B14F-4D97-AF65-F5344CB8AC3E}">
        <p14:creationId xmlns:p14="http://schemas.microsoft.com/office/powerpoint/2010/main" val="1799076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pPr>
              <a:defRPr/>
            </a:pPr>
            <a:fld id="{60569D82-D690-4055-BA0B-71459BE6AA19}" type="slidenum">
              <a:rPr lang="en-US" altLang="en-US" smtClean="0"/>
              <a:pPr>
                <a:defRPr/>
              </a:pPr>
              <a:t>35</a:t>
            </a:fld>
            <a:endParaRPr lang="en-US" altLang="en-US"/>
          </a:p>
        </p:txBody>
      </p:sp>
      <p:sp>
        <p:nvSpPr>
          <p:cNvPr id="7" name="Title 1"/>
          <p:cNvSpPr txBox="1">
            <a:spLocks/>
          </p:cNvSpPr>
          <p:nvPr/>
        </p:nvSpPr>
        <p:spPr>
          <a:xfrm>
            <a:off x="441323" y="152401"/>
            <a:ext cx="71628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kumimoji="1" lang="en-US" sz="4000" b="1">
                <a:solidFill>
                  <a:schemeClr val="accent1"/>
                </a:solidFill>
                <a:latin typeface="+mn-lt"/>
                <a:cs typeface="Goudy Old Style"/>
              </a:rPr>
              <a:t>Patient Education Resources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3270" y="1145276"/>
            <a:ext cx="3725839" cy="482640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4946" y="1888967"/>
            <a:ext cx="3559875" cy="429748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640196" y="1295400"/>
            <a:ext cx="3658849" cy="4093428"/>
          </a:xfrm>
          <a:prstGeom prst="rect">
            <a:avLst/>
          </a:prstGeom>
        </p:spPr>
        <p:txBody>
          <a:bodyPr wrap="square">
            <a:spAutoFit/>
          </a:bodyPr>
          <a:lstStyle/>
          <a:p>
            <a:pPr>
              <a:buClr>
                <a:schemeClr val="accent2"/>
              </a:buClr>
              <a:buFont typeface="Arial" panose="020B0604020202020204" pitchFamily="34" charset="0"/>
              <a:buChar char="•"/>
            </a:pPr>
            <a:r>
              <a:rPr lang="en-US" sz="2800">
                <a:solidFill>
                  <a:srgbClr val="6B95FD"/>
                </a:solidFill>
                <a:latin typeface="Lato"/>
                <a:hlinkClick r:id="rId5"/>
              </a:rPr>
              <a:t>Lamaze Keep Calm and Labor On</a:t>
            </a:r>
            <a:r>
              <a:rPr lang="en-US" sz="2800">
                <a:solidFill>
                  <a:srgbClr val="79818A"/>
                </a:solidFill>
                <a:latin typeface="Lato"/>
              </a:rPr>
              <a:t> </a:t>
            </a:r>
          </a:p>
          <a:p>
            <a:pPr>
              <a:buClr>
                <a:schemeClr val="accent2"/>
              </a:buClr>
              <a:buFont typeface="Arial" panose="020B0604020202020204" pitchFamily="34" charset="0"/>
              <a:buChar char="•"/>
            </a:pPr>
            <a:endParaRPr lang="en-US" sz="2800">
              <a:solidFill>
                <a:srgbClr val="79818A"/>
              </a:solidFill>
              <a:latin typeface="Lato"/>
            </a:endParaRPr>
          </a:p>
          <a:p>
            <a:pPr>
              <a:buClr>
                <a:schemeClr val="accent2"/>
              </a:buClr>
              <a:buFont typeface="Arial" panose="020B0604020202020204" pitchFamily="34" charset="0"/>
              <a:buChar char="•"/>
            </a:pPr>
            <a:r>
              <a:rPr lang="en-US" sz="2800">
                <a:solidFill>
                  <a:srgbClr val="6B95FD"/>
                </a:solidFill>
                <a:latin typeface="Lato"/>
                <a:hlinkClick r:id="rId6"/>
              </a:rPr>
              <a:t>Lamaze Positions of Labor </a:t>
            </a:r>
            <a:endParaRPr lang="en-US" sz="2800">
              <a:solidFill>
                <a:srgbClr val="6B95FD"/>
              </a:solidFill>
              <a:latin typeface="Lato"/>
            </a:endParaRPr>
          </a:p>
          <a:p>
            <a:pPr>
              <a:buClr>
                <a:schemeClr val="accent2"/>
              </a:buClr>
              <a:buFont typeface="Arial" panose="020B0604020202020204" pitchFamily="34" charset="0"/>
              <a:buChar char="•"/>
            </a:pPr>
            <a:endParaRPr lang="en-US" sz="2800">
              <a:solidFill>
                <a:srgbClr val="6B95FD"/>
              </a:solidFill>
              <a:latin typeface="Lato"/>
            </a:endParaRPr>
          </a:p>
          <a:p>
            <a:pPr>
              <a:buClr>
                <a:schemeClr val="accent2"/>
              </a:buClr>
              <a:buFont typeface="Arial" panose="020B0604020202020204" pitchFamily="34" charset="0"/>
              <a:buChar char="•"/>
            </a:pPr>
            <a:r>
              <a:rPr lang="en-US" sz="2800">
                <a:solidFill>
                  <a:srgbClr val="6B95FD"/>
                </a:solidFill>
                <a:latin typeface="Lato"/>
                <a:hlinkClick r:id="rId7"/>
              </a:rPr>
              <a:t>FPQC Positions of Labor</a:t>
            </a:r>
            <a:r>
              <a:rPr lang="en-US" sz="2800">
                <a:solidFill>
                  <a:srgbClr val="79818A"/>
                </a:solidFill>
                <a:latin typeface="Lato"/>
              </a:rPr>
              <a:t> </a:t>
            </a:r>
          </a:p>
          <a:p>
            <a:pPr>
              <a:buFont typeface="Arial" panose="020B0604020202020204" pitchFamily="34" charset="0"/>
              <a:buChar char="•"/>
            </a:pPr>
            <a:endParaRPr lang="en-US">
              <a:solidFill>
                <a:srgbClr val="79818A"/>
              </a:solidFill>
              <a:latin typeface="Lato"/>
            </a:endParaRPr>
          </a:p>
          <a:p>
            <a:endParaRPr lang="en-US" b="0" i="0">
              <a:solidFill>
                <a:srgbClr val="79818A"/>
              </a:solidFill>
              <a:effectLst/>
              <a:latin typeface="Lato"/>
            </a:endParaRPr>
          </a:p>
        </p:txBody>
      </p:sp>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69109" y="2160220"/>
            <a:ext cx="3495942" cy="4561255"/>
          </a:xfrm>
          <a:prstGeom prst="rect">
            <a:avLst/>
          </a:prstGeom>
          <a:ln w="38100">
            <a:solidFill>
              <a:schemeClr val="accent1"/>
            </a:solidFill>
          </a:ln>
        </p:spPr>
      </p:pic>
    </p:spTree>
    <p:extLst>
      <p:ext uri="{BB962C8B-B14F-4D97-AF65-F5344CB8AC3E}">
        <p14:creationId xmlns:p14="http://schemas.microsoft.com/office/powerpoint/2010/main" val="447474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pPr>
              <a:defRPr/>
            </a:pPr>
            <a:fld id="{60569D82-D690-4055-BA0B-71459BE6AA19}" type="slidenum">
              <a:rPr lang="en-US" altLang="en-US" smtClean="0"/>
              <a:pPr>
                <a:defRPr/>
              </a:pPr>
              <a:t>36</a:t>
            </a:fld>
            <a:endParaRPr lang="en-US" altLang="en-US"/>
          </a:p>
        </p:txBody>
      </p:sp>
      <p:sp>
        <p:nvSpPr>
          <p:cNvPr id="7" name="Title 1"/>
          <p:cNvSpPr txBox="1">
            <a:spLocks/>
          </p:cNvSpPr>
          <p:nvPr/>
        </p:nvSpPr>
        <p:spPr>
          <a:xfrm>
            <a:off x="441323" y="152401"/>
            <a:ext cx="71628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kumimoji="1" lang="en-US" sz="4000" b="1">
                <a:solidFill>
                  <a:schemeClr val="accent1"/>
                </a:solidFill>
                <a:latin typeface="+mn-lt"/>
                <a:cs typeface="Goudy Old Style"/>
              </a:rPr>
              <a:t>Patient Education Resources</a:t>
            </a:r>
          </a:p>
        </p:txBody>
      </p:sp>
      <p:sp>
        <p:nvSpPr>
          <p:cNvPr id="3" name="Rectangle 2"/>
          <p:cNvSpPr/>
          <p:nvPr/>
        </p:nvSpPr>
        <p:spPr>
          <a:xfrm>
            <a:off x="454785" y="1829893"/>
            <a:ext cx="3658849" cy="2523768"/>
          </a:xfrm>
          <a:prstGeom prst="rect">
            <a:avLst/>
          </a:prstGeom>
        </p:spPr>
        <p:txBody>
          <a:bodyPr wrap="square">
            <a:spAutoFit/>
          </a:bodyPr>
          <a:lstStyle/>
          <a:p>
            <a:pPr>
              <a:buFont typeface="Arial" panose="020B0604020202020204" pitchFamily="34" charset="0"/>
              <a:buChar char="•"/>
            </a:pPr>
            <a:endParaRPr lang="en-US">
              <a:solidFill>
                <a:srgbClr val="79818A"/>
              </a:solidFill>
              <a:latin typeface="Lato"/>
            </a:endParaRPr>
          </a:p>
          <a:p>
            <a:pPr>
              <a:buClr>
                <a:schemeClr val="accent2"/>
              </a:buClr>
              <a:buFont typeface="Arial" panose="020B0604020202020204" pitchFamily="34" charset="0"/>
              <a:buChar char="•"/>
            </a:pPr>
            <a:r>
              <a:rPr lang="en-US" sz="2800">
                <a:solidFill>
                  <a:srgbClr val="6B95FD"/>
                </a:solidFill>
                <a:latin typeface="Lato"/>
                <a:hlinkClick r:id="rId3"/>
              </a:rPr>
              <a:t>ACNM Am I in Labor?</a:t>
            </a:r>
            <a:r>
              <a:rPr lang="en-US" sz="2800">
                <a:solidFill>
                  <a:srgbClr val="79818A"/>
                </a:solidFill>
                <a:latin typeface="Lato"/>
              </a:rPr>
              <a:t> </a:t>
            </a:r>
          </a:p>
          <a:p>
            <a:pPr>
              <a:buClr>
                <a:schemeClr val="accent2"/>
              </a:buClr>
              <a:buFont typeface="Arial" panose="020B0604020202020204" pitchFamily="34" charset="0"/>
              <a:buChar char="•"/>
            </a:pPr>
            <a:r>
              <a:rPr lang="en-US" sz="2800" u="sng">
                <a:solidFill>
                  <a:srgbClr val="6B95FD"/>
                </a:solidFill>
                <a:latin typeface="Lato"/>
              </a:rPr>
              <a:t>Penny </a:t>
            </a:r>
            <a:r>
              <a:rPr lang="en-US" sz="2800" u="sng" err="1">
                <a:solidFill>
                  <a:srgbClr val="6B95FD"/>
                </a:solidFill>
                <a:latin typeface="Lato"/>
              </a:rPr>
              <a:t>Simkin</a:t>
            </a:r>
            <a:r>
              <a:rPr lang="en-US" sz="2800" u="sng">
                <a:solidFill>
                  <a:srgbClr val="6B95FD"/>
                </a:solidFill>
                <a:latin typeface="Lato"/>
              </a:rPr>
              <a:t>- Comfort in Labor</a:t>
            </a:r>
          </a:p>
          <a:p>
            <a:pPr>
              <a:buClr>
                <a:schemeClr val="accent2"/>
              </a:buClr>
              <a:buFont typeface="Arial" panose="020B0604020202020204" pitchFamily="34" charset="0"/>
              <a:buChar char="•"/>
            </a:pPr>
            <a:r>
              <a:rPr lang="en-US" sz="2800" u="sng">
                <a:solidFill>
                  <a:srgbClr val="6B95FD"/>
                </a:solidFill>
                <a:latin typeface="Lato"/>
              </a:rPr>
              <a:t>My Birth Matters</a:t>
            </a:r>
            <a:r>
              <a:rPr lang="en-US" sz="2800" u="sng">
                <a:solidFill>
                  <a:srgbClr val="79818A"/>
                </a:solidFill>
                <a:latin typeface="Lato"/>
              </a:rPr>
              <a:t> </a:t>
            </a:r>
            <a:endParaRPr lang="en-US" sz="2800" b="0" i="0" u="sng">
              <a:solidFill>
                <a:srgbClr val="79818A"/>
              </a:solidFill>
              <a:effectLst/>
              <a:latin typeface="Lato"/>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7918" y="1077036"/>
            <a:ext cx="3618785" cy="4891257"/>
          </a:xfrm>
          <a:prstGeom prst="rect">
            <a:avLst/>
          </a:prstGeom>
          <a:ln w="38100">
            <a:solidFill>
              <a:schemeClr val="accent1"/>
            </a:solidFill>
          </a:ln>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08326" y="2018040"/>
            <a:ext cx="3864361" cy="4271911"/>
          </a:xfrm>
          <a:prstGeom prst="rect">
            <a:avLst/>
          </a:prstGeom>
          <a:ln w="38100">
            <a:solidFill>
              <a:schemeClr val="accent1"/>
            </a:solidFill>
          </a:ln>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3377" y="2836218"/>
            <a:ext cx="3835979" cy="3715653"/>
          </a:xfrm>
          <a:prstGeom prst="rect">
            <a:avLst/>
          </a:prstGeom>
          <a:ln w="38100">
            <a:solidFill>
              <a:schemeClr val="accent1"/>
            </a:solidFill>
          </a:ln>
        </p:spPr>
      </p:pic>
    </p:spTree>
    <p:extLst>
      <p:ext uri="{BB962C8B-B14F-4D97-AF65-F5344CB8AC3E}">
        <p14:creationId xmlns:p14="http://schemas.microsoft.com/office/powerpoint/2010/main" val="3642256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33E23-48FB-E74C-905E-B9999CE33800}"/>
              </a:ext>
            </a:extLst>
          </p:cNvPr>
          <p:cNvSpPr txBox="1">
            <a:spLocks/>
          </p:cNvSpPr>
          <p:nvPr/>
        </p:nvSpPr>
        <p:spPr bwMode="auto">
          <a:xfrm>
            <a:off x="671339" y="446825"/>
            <a:ext cx="719250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3600" b="1">
                <a:solidFill>
                  <a:schemeClr val="accent1"/>
                </a:solidFill>
                <a:latin typeface="+mn-lt"/>
              </a:rPr>
              <a:t>Patient-Centered Decision Making</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8242" y="1729757"/>
            <a:ext cx="3337558" cy="4419857"/>
          </a:xfrm>
          <a:prstGeom prst="rect">
            <a:avLst/>
          </a:prstGeom>
          <a:ln w="38100">
            <a:solidFill>
              <a:schemeClr val="tx1"/>
            </a:solid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401" y="1550679"/>
            <a:ext cx="3815537" cy="4778015"/>
          </a:xfrm>
          <a:prstGeom prst="rect">
            <a:avLst/>
          </a:prstGeom>
          <a:ln w="38100">
            <a:solidFill>
              <a:schemeClr val="tx1"/>
            </a:solidFill>
          </a:ln>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1126" y="2514600"/>
            <a:ext cx="3586874" cy="4346448"/>
          </a:xfrm>
          <a:prstGeom prst="rect">
            <a:avLst/>
          </a:prstGeom>
          <a:ln w="38100">
            <a:solidFill>
              <a:schemeClr val="tx1"/>
            </a:solidFill>
          </a:ln>
        </p:spPr>
      </p:pic>
      <p:sp>
        <p:nvSpPr>
          <p:cNvPr id="5" name="Rounded Rectangle 4"/>
          <p:cNvSpPr/>
          <p:nvPr/>
        </p:nvSpPr>
        <p:spPr>
          <a:xfrm>
            <a:off x="6019800" y="5791200"/>
            <a:ext cx="3124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CMQCC Patient education guidelines: the SHARE Model </a:t>
            </a:r>
          </a:p>
        </p:txBody>
      </p:sp>
    </p:spTree>
    <p:extLst>
      <p:ext uri="{BB962C8B-B14F-4D97-AF65-F5344CB8AC3E}">
        <p14:creationId xmlns:p14="http://schemas.microsoft.com/office/powerpoint/2010/main" val="4166619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13310" y="1003672"/>
            <a:ext cx="9365380" cy="2014679"/>
          </a:xfrm>
        </p:spPr>
        <p:txBody>
          <a:bodyPr/>
          <a:lstStyle/>
          <a:p>
            <a:r>
              <a:rPr lang="en-US">
                <a:ea typeface="Lato Medium"/>
                <a:cs typeface="Lato Medium"/>
              </a:rPr>
              <a:t>Sparrow Hospital</a:t>
            </a:r>
            <a:br>
              <a:rPr lang="en-US">
                <a:ea typeface="Lato Medium"/>
                <a:cs typeface="Lato Medium"/>
              </a:rPr>
            </a:br>
            <a:r>
              <a:rPr lang="en-US" sz="2800" b="0">
                <a:ea typeface="+mj-lt"/>
                <a:cs typeface="+mj-lt"/>
              </a:rPr>
              <a:t>Lansing, Michigan</a:t>
            </a:r>
            <a:endParaRPr lang="en-US" sz="2800"/>
          </a:p>
        </p:txBody>
      </p:sp>
      <p:sp>
        <p:nvSpPr>
          <p:cNvPr id="7" name="Subtitle 6"/>
          <p:cNvSpPr>
            <a:spLocks noGrp="1"/>
          </p:cNvSpPr>
          <p:nvPr>
            <p:ph type="subTitle" idx="1"/>
          </p:nvPr>
        </p:nvSpPr>
        <p:spPr>
          <a:xfrm>
            <a:off x="1413310" y="3081639"/>
            <a:ext cx="10041115" cy="1504154"/>
          </a:xfrm>
        </p:spPr>
        <p:txBody>
          <a:bodyPr vert="horz" lIns="91440" tIns="45720" rIns="91440" bIns="45720" rtlCol="0" anchor="t">
            <a:noAutofit/>
          </a:bodyPr>
          <a:lstStyle/>
          <a:p>
            <a:pPr defTabSz="457200" fontAlgn="base">
              <a:spcBef>
                <a:spcPct val="0"/>
              </a:spcBef>
              <a:spcAft>
                <a:spcPct val="0"/>
              </a:spcAft>
            </a:pPr>
            <a:r>
              <a:rPr lang="en-US" altLang="en-US" b="1" dirty="0" err="1">
                <a:solidFill>
                  <a:srgbClr val="464646"/>
                </a:solidFill>
                <a:ea typeface="Lato"/>
                <a:cs typeface="Lato"/>
              </a:rPr>
              <a:t>Tonyie</a:t>
            </a:r>
            <a:r>
              <a:rPr lang="en-US" altLang="en-US" b="1" dirty="0">
                <a:solidFill>
                  <a:srgbClr val="464646"/>
                </a:solidFill>
                <a:ea typeface="Lato"/>
                <a:cs typeface="Lato"/>
              </a:rPr>
              <a:t> Andrews-Johnson DNP, BSN, RN, C-EFM, HN-BC; </a:t>
            </a:r>
            <a:endParaRPr lang="en-US" altLang="en-US" b="1" dirty="0">
              <a:solidFill>
                <a:srgbClr val="464646"/>
              </a:solidFill>
            </a:endParaRPr>
          </a:p>
          <a:p>
            <a:pPr defTabSz="457200">
              <a:spcBef>
                <a:spcPct val="0"/>
              </a:spcBef>
              <a:spcAft>
                <a:spcPct val="0"/>
              </a:spcAft>
            </a:pPr>
            <a:r>
              <a:rPr lang="en-US" altLang="en-US" dirty="0">
                <a:solidFill>
                  <a:srgbClr val="464646"/>
                </a:solidFill>
                <a:ea typeface="Lato"/>
                <a:cs typeface="Lato"/>
              </a:rPr>
              <a:t>D</a:t>
            </a:r>
            <a:r>
              <a:rPr lang="en-US" dirty="0">
                <a:solidFill>
                  <a:srgbClr val="444C55"/>
                </a:solidFill>
                <a:ea typeface="Lato"/>
                <a:cs typeface="Calibri"/>
              </a:rPr>
              <a:t>irector</a:t>
            </a:r>
            <a:r>
              <a:rPr lang="en-US" dirty="0">
                <a:ea typeface="+mn-lt"/>
                <a:cs typeface="+mn-lt"/>
              </a:rPr>
              <a:t> of Women's Services</a:t>
            </a:r>
            <a:endParaRPr lang="en-US" altLang="en-US" b="1" dirty="0">
              <a:solidFill>
                <a:srgbClr val="464646"/>
              </a:solidFill>
            </a:endParaRPr>
          </a:p>
          <a:p>
            <a:pPr defTabSz="457200" fontAlgn="base">
              <a:spcBef>
                <a:spcPct val="0"/>
              </a:spcBef>
              <a:spcAft>
                <a:spcPct val="0"/>
              </a:spcAft>
            </a:pPr>
            <a:r>
              <a:rPr lang="en-US" altLang="en-US" b="1" dirty="0">
                <a:solidFill>
                  <a:srgbClr val="464646"/>
                </a:solidFill>
                <a:ea typeface="Lato"/>
                <a:cs typeface="Lato"/>
              </a:rPr>
              <a:t>Morgan Martin MHA,CPHQ; </a:t>
            </a:r>
            <a:endParaRPr lang="en-US" altLang="en-US" dirty="0">
              <a:solidFill>
                <a:srgbClr val="444C55"/>
              </a:solidFill>
              <a:ea typeface="Lato"/>
              <a:cs typeface="Calibri"/>
            </a:endParaRPr>
          </a:p>
          <a:p>
            <a:pPr defTabSz="457200">
              <a:spcBef>
                <a:spcPct val="0"/>
              </a:spcBef>
              <a:spcAft>
                <a:spcPct val="0"/>
              </a:spcAft>
            </a:pPr>
            <a:r>
              <a:rPr lang="en-US" dirty="0" smtClean="0">
                <a:solidFill>
                  <a:srgbClr val="444C55"/>
                </a:solidFill>
                <a:ea typeface="Lato"/>
                <a:cs typeface="Calibri"/>
              </a:rPr>
              <a:t>Performance Improvement</a:t>
            </a:r>
            <a:r>
              <a:rPr lang="en-US" dirty="0" smtClean="0">
                <a:ea typeface="+mn-lt"/>
                <a:cs typeface="+mn-lt"/>
              </a:rPr>
              <a:t> </a:t>
            </a:r>
            <a:r>
              <a:rPr lang="en-US" dirty="0">
                <a:ea typeface="+mn-lt"/>
                <a:cs typeface="+mn-lt"/>
              </a:rPr>
              <a:t>Specialist II</a:t>
            </a:r>
            <a:endParaRPr lang="en-US" altLang="en-US" dirty="0">
              <a:ea typeface="+mn-lt"/>
              <a:cs typeface="+mn-lt"/>
            </a:endParaRPr>
          </a:p>
          <a:p>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38</a:t>
            </a:fld>
            <a:endParaRPr lang="en-US"/>
          </a:p>
        </p:txBody>
      </p:sp>
      <p:sp>
        <p:nvSpPr>
          <p:cNvPr id="5" name="Footer Placeholder 4"/>
          <p:cNvSpPr>
            <a:spLocks noGrp="1"/>
          </p:cNvSpPr>
          <p:nvPr>
            <p:ph type="ftr" sz="quarter" idx="4294967295"/>
          </p:nvPr>
        </p:nvSpPr>
        <p:spPr>
          <a:xfrm>
            <a:off x="0" y="6356350"/>
            <a:ext cx="4114800" cy="365125"/>
          </a:xfrm>
        </p:spPr>
        <p:txBody>
          <a:bodyPr/>
          <a:lstStyle/>
          <a:p>
            <a:pPr algn="l"/>
            <a:r>
              <a:rPr lang="en-US"/>
              <a:t>Illinois Perinatal Quality Collaborative</a:t>
            </a:r>
          </a:p>
        </p:txBody>
      </p:sp>
    </p:spTree>
    <p:extLst>
      <p:ext uri="{BB962C8B-B14F-4D97-AF65-F5344CB8AC3E}">
        <p14:creationId xmlns:p14="http://schemas.microsoft.com/office/powerpoint/2010/main" val="3534998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A6E4578F-ADA1-4B40-803C-31CD296DB05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a:extLst>
              <a:ext uri="{FF2B5EF4-FFF2-40B4-BE49-F238E27FC236}">
                <a16:creationId xmlns:a16="http://schemas.microsoft.com/office/drawing/2014/main" id="{B9255B9B-F1D3-4BD0-8AED-48506DE3238C}"/>
              </a:ext>
            </a:extLst>
          </p:cNvPr>
          <p:cNvSpPr>
            <a:spLocks noGrp="1"/>
          </p:cNvSpPr>
          <p:nvPr>
            <p:ph type="ctrTitle"/>
          </p:nvPr>
        </p:nvSpPr>
        <p:spPr>
          <a:xfrm>
            <a:off x="2209800" y="1474099"/>
            <a:ext cx="7772400" cy="1003300"/>
          </a:xfrm>
        </p:spPr>
        <p:txBody>
          <a:bodyPr>
            <a:noAutofit/>
          </a:bodyPr>
          <a:lstStyle/>
          <a:p>
            <a:pPr eaLnBrk="1" hangingPunct="1"/>
            <a:r>
              <a:rPr lang="en-US" altLang="en-US" sz="8000" u="sng"/>
              <a:t>TeamBirth</a:t>
            </a:r>
          </a:p>
        </p:txBody>
      </p:sp>
      <p:sp>
        <p:nvSpPr>
          <p:cNvPr id="2052" name="Title 1">
            <a:extLst>
              <a:ext uri="{FF2B5EF4-FFF2-40B4-BE49-F238E27FC236}">
                <a16:creationId xmlns:a16="http://schemas.microsoft.com/office/drawing/2014/main" id="{F1DA7613-EED4-49B4-8613-469870B73F13}"/>
              </a:ext>
            </a:extLst>
          </p:cNvPr>
          <p:cNvSpPr txBox="1">
            <a:spLocks/>
          </p:cNvSpPr>
          <p:nvPr/>
        </p:nvSpPr>
        <p:spPr bwMode="auto">
          <a:xfrm>
            <a:off x="3619500" y="2546861"/>
            <a:ext cx="49530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spcAft>
                <a:spcPts val="600"/>
              </a:spcAft>
              <a:buFont typeface="Lucida Grande" pitchFamily="-84" charset="0"/>
              <a:buChar char="»"/>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spcAft>
                <a:spcPts val="600"/>
              </a:spcAft>
              <a:buFont typeface="Lucida Grande" pitchFamily="-8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spcAft>
                <a:spcPts val="600"/>
              </a:spcAft>
              <a:buFont typeface="Lucida Grande" pitchFamily="-84" charset="0"/>
              <a:buChar char="»"/>
              <a:defRPr sz="28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spcAft>
                <a:spcPts val="600"/>
              </a:spcAft>
              <a:buFont typeface="Lucida Grande" pitchFamily="-84" charset="0"/>
              <a:buChar char="»"/>
              <a:defRPr sz="28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spcAft>
                <a:spcPts val="600"/>
              </a:spcAft>
              <a:buFont typeface="Lucida Grande" pitchFamily="-84" charset="0"/>
              <a:buChar char="»"/>
              <a:defRPr sz="28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ts val="600"/>
              </a:spcAft>
              <a:buFont typeface="Lucida Grande" pitchFamily="-84" charset="0"/>
              <a:buChar char="»"/>
              <a:defRPr sz="28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ts val="600"/>
              </a:spcAft>
              <a:buFont typeface="Lucida Grande" pitchFamily="-84" charset="0"/>
              <a:buChar char="»"/>
              <a:defRPr sz="28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ts val="600"/>
              </a:spcAft>
              <a:buFont typeface="Lucida Grande" pitchFamily="-84" charset="0"/>
              <a:buChar char="»"/>
              <a:defRPr sz="28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ts val="600"/>
              </a:spcAft>
              <a:buFont typeface="Lucida Grande" pitchFamily="-84" charset="0"/>
              <a:buChar char="»"/>
              <a:defRPr sz="2800">
                <a:solidFill>
                  <a:schemeClr val="tx1"/>
                </a:solidFill>
                <a:latin typeface="Calibri" panose="020F0502020204030204" pitchFamily="34" charset="0"/>
                <a:ea typeface="MS PGothic" panose="020B0600070205080204" pitchFamily="34" charset="-128"/>
              </a:defRPr>
            </a:lvl9pPr>
          </a:lstStyle>
          <a:p>
            <a:pPr algn="ctr" defTabSz="457200" eaLnBrk="1" fontAlgn="base" hangingPunct="1">
              <a:spcBef>
                <a:spcPct val="0"/>
              </a:spcBef>
              <a:spcAft>
                <a:spcPct val="0"/>
              </a:spcAft>
              <a:buNone/>
            </a:pPr>
            <a:r>
              <a:rPr lang="en-US" altLang="en-US" sz="4400" b="1">
                <a:solidFill>
                  <a:srgbClr val="464646"/>
                </a:solidFill>
              </a:rPr>
              <a:t>Sparrow Hospital </a:t>
            </a:r>
          </a:p>
        </p:txBody>
      </p:sp>
      <p:sp>
        <p:nvSpPr>
          <p:cNvPr id="2053" name="TextBox 1">
            <a:extLst>
              <a:ext uri="{FF2B5EF4-FFF2-40B4-BE49-F238E27FC236}">
                <a16:creationId xmlns:a16="http://schemas.microsoft.com/office/drawing/2014/main" id="{BED748B6-A071-4DA6-949C-77DE5CBD0E44}"/>
              </a:ext>
            </a:extLst>
          </p:cNvPr>
          <p:cNvSpPr txBox="1">
            <a:spLocks noChangeArrowheads="1"/>
          </p:cNvSpPr>
          <p:nvPr/>
        </p:nvSpPr>
        <p:spPr bwMode="auto">
          <a:xfrm>
            <a:off x="2611993" y="3448756"/>
            <a:ext cx="696801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600"/>
              </a:spcAft>
              <a:buFont typeface="Lucida Grande" pitchFamily="-84" charset="0"/>
              <a:buChar char="»"/>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spcAft>
                <a:spcPts val="600"/>
              </a:spcAft>
              <a:buFont typeface="Lucida Grande" pitchFamily="-8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spcAft>
                <a:spcPts val="600"/>
              </a:spcAft>
              <a:buFont typeface="Lucida Grande" pitchFamily="-84" charset="0"/>
              <a:buChar char="»"/>
              <a:defRPr sz="28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spcAft>
                <a:spcPts val="600"/>
              </a:spcAft>
              <a:buFont typeface="Lucida Grande" pitchFamily="-84" charset="0"/>
              <a:buChar char="»"/>
              <a:defRPr sz="28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spcAft>
                <a:spcPts val="600"/>
              </a:spcAft>
              <a:buFont typeface="Lucida Grande" pitchFamily="-84" charset="0"/>
              <a:buChar char="»"/>
              <a:defRPr sz="28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ts val="600"/>
              </a:spcAft>
              <a:buFont typeface="Lucida Grande" pitchFamily="-84" charset="0"/>
              <a:buChar char="»"/>
              <a:defRPr sz="28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ts val="600"/>
              </a:spcAft>
              <a:buFont typeface="Lucida Grande" pitchFamily="-84" charset="0"/>
              <a:buChar char="»"/>
              <a:defRPr sz="28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ts val="600"/>
              </a:spcAft>
              <a:buFont typeface="Lucida Grande" pitchFamily="-84" charset="0"/>
              <a:buChar char="»"/>
              <a:defRPr sz="28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ts val="600"/>
              </a:spcAft>
              <a:buFont typeface="Lucida Grande" pitchFamily="-84" charset="0"/>
              <a:buChar char="»"/>
              <a:defRPr sz="2800">
                <a:solidFill>
                  <a:schemeClr val="tx1"/>
                </a:solidFill>
                <a:latin typeface="Calibri" panose="020F0502020204030204" pitchFamily="34" charset="0"/>
                <a:ea typeface="MS PGothic" panose="020B0600070205080204" pitchFamily="34" charset="-128"/>
              </a:defRPr>
            </a:lvl9pPr>
          </a:lstStyle>
          <a:p>
            <a:pPr algn="ctr" defTabSz="457200" eaLnBrk="1" fontAlgn="base" hangingPunct="1">
              <a:spcBef>
                <a:spcPct val="0"/>
              </a:spcBef>
              <a:spcAft>
                <a:spcPct val="0"/>
              </a:spcAft>
              <a:buNone/>
            </a:pPr>
            <a:r>
              <a:rPr lang="en-US" altLang="en-US" sz="2000" b="1">
                <a:solidFill>
                  <a:srgbClr val="464646"/>
                </a:solidFill>
              </a:rPr>
              <a:t>Tonyie Andrews-Johnson DNP, BSN, RN, C-EFM, HN-BC</a:t>
            </a:r>
          </a:p>
          <a:p>
            <a:pPr algn="ctr" defTabSz="457200" eaLnBrk="1" fontAlgn="base" hangingPunct="1">
              <a:spcBef>
                <a:spcPct val="0"/>
              </a:spcBef>
              <a:spcAft>
                <a:spcPct val="0"/>
              </a:spcAft>
              <a:buNone/>
            </a:pPr>
            <a:r>
              <a:rPr lang="en-US" altLang="en-US" sz="2000" b="1">
                <a:solidFill>
                  <a:srgbClr val="464646"/>
                </a:solidFill>
              </a:rPr>
              <a:t>Morgan Martin MHA, CPHQ</a:t>
            </a:r>
          </a:p>
          <a:p>
            <a:pPr algn="ctr" defTabSz="457200" eaLnBrk="1" fontAlgn="base" hangingPunct="1">
              <a:spcBef>
                <a:spcPct val="0"/>
              </a:spcBef>
              <a:spcAft>
                <a:spcPct val="0"/>
              </a:spcAft>
              <a:buNone/>
            </a:pPr>
            <a:endParaRPr lang="en-US" altLang="en-US" sz="2000" b="1">
              <a:solidFill>
                <a:srgbClr val="464646"/>
              </a:solidFill>
            </a:endParaRPr>
          </a:p>
          <a:p>
            <a:pPr algn="ctr" defTabSz="457200" eaLnBrk="1" fontAlgn="base" hangingPunct="1">
              <a:spcBef>
                <a:spcPct val="0"/>
              </a:spcBef>
              <a:spcAft>
                <a:spcPct val="0"/>
              </a:spcAft>
              <a:buNone/>
            </a:pPr>
            <a:r>
              <a:rPr lang="en-US" altLang="en-US" sz="1200" b="1">
                <a:solidFill>
                  <a:srgbClr val="464646"/>
                </a:solidFill>
              </a:rPr>
              <a:t>Other Team Members:</a:t>
            </a:r>
          </a:p>
          <a:p>
            <a:pPr algn="ctr" defTabSz="457200" eaLnBrk="1" fontAlgn="base" hangingPunct="1">
              <a:spcBef>
                <a:spcPct val="0"/>
              </a:spcBef>
              <a:spcAft>
                <a:spcPct val="0"/>
              </a:spcAft>
              <a:buNone/>
            </a:pPr>
            <a:r>
              <a:rPr lang="en-US" altLang="en-US" sz="1200" b="1">
                <a:solidFill>
                  <a:srgbClr val="464646"/>
                </a:solidFill>
              </a:rPr>
              <a:t>Dr. Andria Berry DO, FACOOG</a:t>
            </a:r>
          </a:p>
          <a:p>
            <a:pPr algn="ctr" defTabSz="457200" eaLnBrk="1" fontAlgn="base" hangingPunct="1">
              <a:spcBef>
                <a:spcPct val="0"/>
              </a:spcBef>
              <a:spcAft>
                <a:spcPct val="0"/>
              </a:spcAft>
              <a:buNone/>
            </a:pPr>
            <a:r>
              <a:rPr lang="en-US" altLang="en-US" sz="1200" b="1">
                <a:solidFill>
                  <a:srgbClr val="464646"/>
                </a:solidFill>
              </a:rPr>
              <a:t>Dr. Desiree Albano DO</a:t>
            </a:r>
          </a:p>
          <a:p>
            <a:pPr algn="ctr" defTabSz="457200" eaLnBrk="1" fontAlgn="base" hangingPunct="1">
              <a:spcBef>
                <a:spcPct val="0"/>
              </a:spcBef>
              <a:spcAft>
                <a:spcPct val="0"/>
              </a:spcAft>
              <a:buNone/>
            </a:pPr>
            <a:r>
              <a:rPr lang="en-US" altLang="en-US" sz="1200" b="1">
                <a:solidFill>
                  <a:srgbClr val="464646"/>
                </a:solidFill>
              </a:rPr>
              <a:t>Jennifer Thompson-Wood MSN, RNC-OB, C-EFM, ACNS-BC</a:t>
            </a:r>
          </a:p>
          <a:p>
            <a:pPr algn="ctr" defTabSz="457200" eaLnBrk="1" fontAlgn="base" hangingPunct="1">
              <a:spcBef>
                <a:spcPct val="0"/>
              </a:spcBef>
              <a:spcAft>
                <a:spcPct val="0"/>
              </a:spcAft>
              <a:buNone/>
            </a:pPr>
            <a:r>
              <a:rPr lang="en-US" altLang="en-US" sz="1200" b="1">
                <a:solidFill>
                  <a:srgbClr val="464646"/>
                </a:solidFill>
              </a:rPr>
              <a:t>Miranda Stoneman BSN, RNC-OB, C-EFM</a:t>
            </a:r>
          </a:p>
          <a:p>
            <a:pPr algn="ctr" defTabSz="457200" eaLnBrk="1" fontAlgn="base" hangingPunct="1">
              <a:spcBef>
                <a:spcPct val="0"/>
              </a:spcBef>
              <a:spcAft>
                <a:spcPct val="0"/>
              </a:spcAft>
              <a:buNone/>
            </a:pPr>
            <a:r>
              <a:rPr lang="en-US" altLang="en-US" sz="1200" b="1">
                <a:solidFill>
                  <a:srgbClr val="464646"/>
                </a:solidFill>
              </a:rPr>
              <a:t>Melissa Hass RN, C-EFM</a:t>
            </a:r>
          </a:p>
          <a:p>
            <a:pPr algn="ctr" defTabSz="457200" eaLnBrk="1" fontAlgn="base" hangingPunct="1">
              <a:spcBef>
                <a:spcPct val="0"/>
              </a:spcBef>
              <a:spcAft>
                <a:spcPct val="0"/>
              </a:spcAft>
              <a:buNone/>
            </a:pPr>
            <a:r>
              <a:rPr lang="en-US" altLang="en-US" sz="1200" b="1">
                <a:solidFill>
                  <a:srgbClr val="464646"/>
                </a:solidFill>
              </a:rPr>
              <a:t>Morgan Martin MHA, CPHQ</a:t>
            </a:r>
          </a:p>
          <a:p>
            <a:pPr algn="ctr" defTabSz="457200" eaLnBrk="1" fontAlgn="base" hangingPunct="1">
              <a:spcBef>
                <a:spcPct val="0"/>
              </a:spcBef>
              <a:spcAft>
                <a:spcPct val="0"/>
              </a:spcAft>
              <a:buNone/>
            </a:pPr>
            <a:r>
              <a:rPr lang="en-US" altLang="en-US" sz="1200" b="1">
                <a:solidFill>
                  <a:srgbClr val="464646"/>
                </a:solidFill>
              </a:rPr>
              <a:t>Shannah Ashbay RN, C-EFM</a:t>
            </a:r>
          </a:p>
          <a:p>
            <a:pPr algn="ctr" defTabSz="457200" eaLnBrk="1" fontAlgn="base" hangingPunct="1">
              <a:spcBef>
                <a:spcPct val="0"/>
              </a:spcBef>
              <a:spcAft>
                <a:spcPct val="0"/>
              </a:spcAft>
              <a:buNone/>
            </a:pPr>
            <a:r>
              <a:rPr lang="en-US" altLang="en-US" sz="1200" b="1">
                <a:solidFill>
                  <a:srgbClr val="464646"/>
                </a:solidFill>
              </a:rPr>
              <a:t>Tonyie Andrews-Johnson DNP, BSN, RN, C-EFM, HN-BC</a:t>
            </a:r>
          </a:p>
          <a:p>
            <a:pPr algn="ctr" defTabSz="457200" eaLnBrk="1" fontAlgn="base" hangingPunct="1">
              <a:spcBef>
                <a:spcPct val="0"/>
              </a:spcBef>
              <a:spcAft>
                <a:spcPct val="0"/>
              </a:spcAft>
              <a:buNone/>
            </a:pPr>
            <a:r>
              <a:rPr lang="en-US" altLang="en-US" sz="1200" b="1">
                <a:solidFill>
                  <a:srgbClr val="464646"/>
                </a:solidFill>
              </a:rPr>
              <a:t>Veronica Hazen BSN, RN </a:t>
            </a:r>
          </a:p>
          <a:p>
            <a:pPr algn="ctr" defTabSz="457200" eaLnBrk="1" fontAlgn="base" hangingPunct="1">
              <a:spcBef>
                <a:spcPct val="0"/>
              </a:spcBef>
              <a:spcAft>
                <a:spcPct val="0"/>
              </a:spcAft>
              <a:buNone/>
            </a:pPr>
            <a:endParaRPr lang="en-US" altLang="en-US" sz="2000" b="1">
              <a:solidFill>
                <a:srgbClr val="464646"/>
              </a:solidFill>
            </a:endParaRPr>
          </a:p>
          <a:p>
            <a:pPr algn="ctr" defTabSz="457200" eaLnBrk="1" fontAlgn="base" hangingPunct="1">
              <a:spcBef>
                <a:spcPct val="0"/>
              </a:spcBef>
              <a:spcAft>
                <a:spcPct val="0"/>
              </a:spcAft>
              <a:buNone/>
            </a:pPr>
            <a:r>
              <a:rPr lang="en-US" altLang="en-US" sz="2000" b="1">
                <a:solidFill>
                  <a:srgbClr val="464646"/>
                </a:solidFill>
              </a:rPr>
              <a:t> </a:t>
            </a:r>
          </a:p>
          <a:p>
            <a:pPr algn="ctr" defTabSz="457200" eaLnBrk="1" fontAlgn="base" hangingPunct="1">
              <a:spcBef>
                <a:spcPct val="0"/>
              </a:spcBef>
              <a:spcAft>
                <a:spcPct val="0"/>
              </a:spcAft>
              <a:buNone/>
            </a:pPr>
            <a:r>
              <a:rPr lang="en-US" altLang="en-US" sz="2000" b="1">
                <a:solidFill>
                  <a:srgbClr val="464646"/>
                </a:solidFill>
              </a:rPr>
              <a:t/>
            </a:r>
            <a:br>
              <a:rPr lang="en-US" altLang="en-US" sz="2000" b="1">
                <a:solidFill>
                  <a:srgbClr val="464646"/>
                </a:solidFill>
              </a:rPr>
            </a:br>
            <a:endParaRPr lang="en-US" altLang="en-US" sz="2400" b="1">
              <a:solidFill>
                <a:srgbClr val="464646"/>
              </a:solidFill>
            </a:endParaRPr>
          </a:p>
        </p:txBody>
      </p:sp>
    </p:spTree>
    <p:extLst>
      <p:ext uri="{BB962C8B-B14F-4D97-AF65-F5344CB8AC3E}">
        <p14:creationId xmlns:p14="http://schemas.microsoft.com/office/powerpoint/2010/main" val="2150865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2" name="Text Placeholder 1"/>
          <p:cNvSpPr>
            <a:spLocks noGrp="1"/>
          </p:cNvSpPr>
          <p:nvPr>
            <p:ph type="body" sz="quarter" idx="10"/>
          </p:nvPr>
        </p:nvSpPr>
        <p:spPr>
          <a:xfrm>
            <a:off x="457199" y="1146258"/>
            <a:ext cx="3210911" cy="2971798"/>
          </a:xfrm>
        </p:spPr>
        <p:txBody>
          <a:bodyPr/>
          <a:lstStyle/>
          <a:p>
            <a:r>
              <a:rPr lang="en-US" sz="2800" b="1" dirty="0" smtClean="0"/>
              <a:t>We are so excited for our first </a:t>
            </a:r>
            <a:r>
              <a:rPr lang="en-US" sz="2800" b="1" u="sng" dirty="0" smtClean="0"/>
              <a:t>in-person</a:t>
            </a:r>
            <a:r>
              <a:rPr lang="en-US" sz="2800" b="1" dirty="0" smtClean="0"/>
              <a:t> ILPQC meeting since 2019 and our 10</a:t>
            </a:r>
            <a:r>
              <a:rPr lang="en-US" sz="2800" b="1" baseline="30000" dirty="0" smtClean="0"/>
              <a:t>th</a:t>
            </a:r>
            <a:r>
              <a:rPr lang="en-US" sz="2800" b="1" dirty="0" smtClean="0"/>
              <a:t> Annual Conference!</a:t>
            </a:r>
            <a:endParaRPr lang="en-US" sz="2800" b="1" dirty="0"/>
          </a:p>
        </p:txBody>
      </p:sp>
      <p:sp>
        <p:nvSpPr>
          <p:cNvPr id="370" name="Google Shape;370;p16"/>
          <p:cNvSpPr txBox="1">
            <a:spLocks noGrp="1"/>
          </p:cNvSpPr>
          <p:nvPr>
            <p:ph type="sldNum" sz="quarter"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AEB3B7"/>
              </a:buClr>
              <a:buSzPts val="1200"/>
              <a:buFont typeface="Calibri"/>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AEB3B7"/>
                </a:buClr>
                <a:buSzPts val="1200"/>
                <a:buFont typeface="Calibri"/>
                <a:buNone/>
                <a:tabLst/>
                <a:defRPr/>
              </a:pPr>
              <a:t>4</a:t>
            </a:fld>
            <a:endParaRPr kumimoji="0" sz="1200" b="0" i="0" u="none" strike="noStrike" kern="0" cap="none" spc="0" normalizeH="0" baseline="0" noProof="0">
              <a:ln>
                <a:noFill/>
              </a:ln>
              <a:solidFill>
                <a:srgbClr val="AEB3B7"/>
              </a:solidFill>
              <a:effectLst/>
              <a:uLnTx/>
              <a:uFillTx/>
              <a:latin typeface="Calibri"/>
              <a:ea typeface="Calibri"/>
              <a:cs typeface="Calibri"/>
              <a:sym typeface="Calibri"/>
            </a:endParaRPr>
          </a:p>
        </p:txBody>
      </p:sp>
      <p:sp>
        <p:nvSpPr>
          <p:cNvPr id="371" name="Google Shape;371;p16"/>
          <p:cNvSpPr txBox="1">
            <a:spLocks noGrp="1"/>
          </p:cNvSpPr>
          <p:nvPr>
            <p:ph type="ftr" sz="quarte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919497"/>
              </a:buClr>
              <a:buSzPts val="1200"/>
              <a:buFont typeface="Calibri"/>
              <a:buNone/>
              <a:tabLst/>
              <a:defRPr/>
            </a:pPr>
            <a:r>
              <a:rPr kumimoji="0" lang="en-US" sz="1200" b="0" i="0" u="none" strike="noStrike" kern="0" cap="none" spc="0" normalizeH="0" baseline="0" noProof="0">
                <a:ln>
                  <a:noFill/>
                </a:ln>
                <a:solidFill>
                  <a:srgbClr val="919497"/>
                </a:solidFill>
                <a:effectLst/>
                <a:uLnTx/>
                <a:uFillTx/>
                <a:latin typeface="Calibri"/>
                <a:ea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ea typeface="+mn-ea"/>
              <a:cs typeface="Calibri"/>
              <a:sym typeface="Calibri"/>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1800" y="58756"/>
            <a:ext cx="6858000" cy="6799244"/>
          </a:xfrm>
          <a:prstGeom prst="rect">
            <a:avLst/>
          </a:prstGeom>
        </p:spPr>
      </p:pic>
    </p:spTree>
    <p:extLst>
      <p:ext uri="{BB962C8B-B14F-4D97-AF65-F5344CB8AC3E}">
        <p14:creationId xmlns:p14="http://schemas.microsoft.com/office/powerpoint/2010/main" val="2229260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AA6F63A8-4A8D-4976-8808-BA07D3C9E41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036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2556FFBD-41EF-42B8-86E5-51AB129FD46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DC2EDEE-2C60-4D62-A843-4FD6F7C29D66}"/>
              </a:ext>
            </a:extLst>
          </p:cNvPr>
          <p:cNvSpPr txBox="1"/>
          <p:nvPr/>
        </p:nvSpPr>
        <p:spPr>
          <a:xfrm>
            <a:off x="2019300" y="1308100"/>
            <a:ext cx="2959100" cy="369332"/>
          </a:xfrm>
          <a:prstGeom prst="rect">
            <a:avLst/>
          </a:prstGeom>
          <a:solidFill>
            <a:schemeClr val="bg2"/>
          </a:solidFill>
        </p:spPr>
        <p:txBody>
          <a:bodyPr wrap="square" rtlCol="0">
            <a:spAutoFit/>
          </a:bodyPr>
          <a:lstStyle/>
          <a:p>
            <a:pPr defTabSz="457200" fontAlgn="base">
              <a:spcBef>
                <a:spcPct val="0"/>
              </a:spcBef>
              <a:spcAft>
                <a:spcPct val="0"/>
              </a:spcAft>
            </a:pPr>
            <a:endParaRPr lang="en-US">
              <a:solidFill>
                <a:srgbClr val="464646"/>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055232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60ABD-A638-4E42-9C24-86AC9E464CE8}"/>
              </a:ext>
            </a:extLst>
          </p:cNvPr>
          <p:cNvSpPr>
            <a:spLocks noGrp="1"/>
          </p:cNvSpPr>
          <p:nvPr>
            <p:ph type="title"/>
          </p:nvPr>
        </p:nvSpPr>
        <p:spPr/>
        <p:txBody>
          <a:bodyPr>
            <a:normAutofit fontScale="90000"/>
          </a:bodyPr>
          <a:lstStyle/>
          <a:p>
            <a:r>
              <a:rPr lang="en-US" b="0"/>
              <a:t>Sparrow Hospital Demographics</a:t>
            </a:r>
            <a:r>
              <a:rPr lang="en-US" b="0" u="sng"/>
              <a:t/>
            </a:r>
            <a:br>
              <a:rPr lang="en-US" b="0" u="sng"/>
            </a:br>
            <a:endParaRPr lang="en-US"/>
          </a:p>
        </p:txBody>
      </p:sp>
      <p:sp>
        <p:nvSpPr>
          <p:cNvPr id="3" name="Content Placeholder 2">
            <a:extLst>
              <a:ext uri="{FF2B5EF4-FFF2-40B4-BE49-F238E27FC236}">
                <a16:creationId xmlns:a16="http://schemas.microsoft.com/office/drawing/2014/main" id="{658F78ED-315F-4C1E-8CD1-6AB207AEC97E}"/>
              </a:ext>
            </a:extLst>
          </p:cNvPr>
          <p:cNvSpPr>
            <a:spLocks noGrp="1"/>
          </p:cNvSpPr>
          <p:nvPr>
            <p:ph idx="1"/>
          </p:nvPr>
        </p:nvSpPr>
        <p:spPr/>
        <p:txBody>
          <a:bodyPr/>
          <a:lstStyle/>
          <a:p>
            <a:r>
              <a:rPr lang="en-US" sz="2000"/>
              <a:t>Total annual delivery volume – 4,000</a:t>
            </a:r>
          </a:p>
          <a:p>
            <a:r>
              <a:rPr lang="en-US" sz="2000"/>
              <a:t>Obstetricians with delivery privileges – 37</a:t>
            </a:r>
          </a:p>
          <a:p>
            <a:r>
              <a:rPr lang="en-US" sz="2000"/>
              <a:t>Family Practice Physicians with delivery privileges – 8</a:t>
            </a:r>
          </a:p>
          <a:p>
            <a:r>
              <a:rPr lang="en-US" sz="2000"/>
              <a:t>Midwives (CNMs) – 8</a:t>
            </a:r>
          </a:p>
          <a:p>
            <a:r>
              <a:rPr lang="en-US" sz="2000"/>
              <a:t>Labor and delivery nurses – 118</a:t>
            </a:r>
          </a:p>
          <a:p>
            <a:r>
              <a:rPr lang="en-US" sz="2000"/>
              <a:t>Geographical location – Lansing, MI</a:t>
            </a:r>
          </a:p>
          <a:p>
            <a:r>
              <a:rPr lang="en-US" sz="2000"/>
              <a:t>Hospital size and description – 600 Bed Teaching Hospital</a:t>
            </a:r>
          </a:p>
          <a:p>
            <a:r>
              <a:rPr lang="en-US" sz="2000"/>
              <a:t>Level III NICU</a:t>
            </a:r>
          </a:p>
          <a:p>
            <a:endParaRPr lang="en-US"/>
          </a:p>
        </p:txBody>
      </p:sp>
    </p:spTree>
    <p:extLst>
      <p:ext uri="{BB962C8B-B14F-4D97-AF65-F5344CB8AC3E}">
        <p14:creationId xmlns:p14="http://schemas.microsoft.com/office/powerpoint/2010/main" val="2281907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97D4DA5-3F7D-4722-B8D9-C834D56AF7D4}"/>
              </a:ext>
            </a:extLst>
          </p:cNvPr>
          <p:cNvSpPr>
            <a:spLocks noGrp="1"/>
          </p:cNvSpPr>
          <p:nvPr>
            <p:ph type="title"/>
          </p:nvPr>
        </p:nvSpPr>
        <p:spPr/>
        <p:txBody>
          <a:bodyPr/>
          <a:lstStyle/>
          <a:p>
            <a:pPr eaLnBrk="1" hangingPunct="1"/>
            <a:r>
              <a:rPr lang="en-US" altLang="en-US"/>
              <a:t>TeamBirth</a:t>
            </a:r>
          </a:p>
        </p:txBody>
      </p:sp>
      <p:sp>
        <p:nvSpPr>
          <p:cNvPr id="5123" name="Content Placeholder 2">
            <a:extLst>
              <a:ext uri="{FF2B5EF4-FFF2-40B4-BE49-F238E27FC236}">
                <a16:creationId xmlns:a16="http://schemas.microsoft.com/office/drawing/2014/main" id="{B8DFA275-3AC4-4696-A583-3043DD55370B}"/>
              </a:ext>
            </a:extLst>
          </p:cNvPr>
          <p:cNvSpPr>
            <a:spLocks noGrp="1"/>
          </p:cNvSpPr>
          <p:nvPr>
            <p:ph idx="1"/>
          </p:nvPr>
        </p:nvSpPr>
        <p:spPr>
          <a:xfrm>
            <a:off x="1645186" y="1600201"/>
            <a:ext cx="8565614" cy="4525963"/>
          </a:xfrm>
        </p:spPr>
        <p:txBody>
          <a:bodyPr/>
          <a:lstStyle/>
          <a:p>
            <a:pPr marL="0" indent="0" algn="ctr">
              <a:buNone/>
            </a:pPr>
            <a:r>
              <a:rPr lang="en-US" altLang="en-US" b="1">
                <a:solidFill>
                  <a:schemeClr val="bg1"/>
                </a:solidFill>
              </a:rPr>
              <a:t>A collaborative, inclusive approach to patient rounding </a:t>
            </a:r>
            <a:endParaRPr lang="en-US" altLang="en-US">
              <a:solidFill>
                <a:schemeClr val="bg1"/>
              </a:solidFill>
            </a:endParaRPr>
          </a:p>
        </p:txBody>
      </p:sp>
      <p:pic>
        <p:nvPicPr>
          <p:cNvPr id="3" name="Picture 2" descr="Hands holding each other">
            <a:extLst>
              <a:ext uri="{FF2B5EF4-FFF2-40B4-BE49-F238E27FC236}">
                <a16:creationId xmlns:a16="http://schemas.microsoft.com/office/drawing/2014/main" id="{60182554-FEB8-4628-9885-9F6DE38D60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9239" y="2317147"/>
            <a:ext cx="5100810" cy="3400540"/>
          </a:xfrm>
          <a:prstGeom prst="rect">
            <a:avLst/>
          </a:prstGeom>
        </p:spPr>
      </p:pic>
    </p:spTree>
    <p:extLst>
      <p:ext uri="{BB962C8B-B14F-4D97-AF65-F5344CB8AC3E}">
        <p14:creationId xmlns:p14="http://schemas.microsoft.com/office/powerpoint/2010/main" val="301307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37AD-0048-4719-9CDD-8ED7F8554E3D}"/>
              </a:ext>
            </a:extLst>
          </p:cNvPr>
          <p:cNvSpPr>
            <a:spLocks noGrp="1"/>
          </p:cNvSpPr>
          <p:nvPr>
            <p:ph type="title"/>
          </p:nvPr>
        </p:nvSpPr>
        <p:spPr>
          <a:xfrm>
            <a:off x="1981200" y="274638"/>
            <a:ext cx="8229600" cy="1143000"/>
          </a:xfrm>
        </p:spPr>
        <p:txBody>
          <a:bodyPr wrap="square" anchor="ctr">
            <a:normAutofit/>
          </a:bodyPr>
          <a:lstStyle/>
          <a:p>
            <a:r>
              <a:rPr lang="en-US"/>
              <a:t>TeamBirth Timeline </a:t>
            </a:r>
          </a:p>
        </p:txBody>
      </p:sp>
      <p:graphicFrame>
        <p:nvGraphicFramePr>
          <p:cNvPr id="4" name="Content Placeholder 3">
            <a:extLst>
              <a:ext uri="{FF2B5EF4-FFF2-40B4-BE49-F238E27FC236}">
                <a16:creationId xmlns:a16="http://schemas.microsoft.com/office/drawing/2014/main" id="{4E2F9DBF-49F6-4A0A-93DF-73DC377AF8EB}"/>
              </a:ext>
            </a:extLst>
          </p:cNvPr>
          <p:cNvGraphicFramePr>
            <a:graphicFrameLocks noGrp="1"/>
          </p:cNvGraphicFramePr>
          <p:nvPr>
            <p:ph sz="half" idx="2"/>
          </p:nvPr>
        </p:nvGraphicFramePr>
        <p:xfrm>
          <a:off x="1854506" y="1600201"/>
          <a:ext cx="835629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DBB96DA0-813F-49F9-9127-8F8396630C0F}"/>
              </a:ext>
            </a:extLst>
          </p:cNvPr>
          <p:cNvSpPr/>
          <p:nvPr/>
        </p:nvSpPr>
        <p:spPr>
          <a:xfrm>
            <a:off x="6493511" y="3636883"/>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DBCB8E43-A22D-4B02-BFD3-C29AE8314D1D}"/>
              </a:ext>
            </a:extLst>
          </p:cNvPr>
          <p:cNvSpPr txBox="1"/>
          <p:nvPr/>
        </p:nvSpPr>
        <p:spPr>
          <a:xfrm>
            <a:off x="6316337" y="2875704"/>
            <a:ext cx="1145754" cy="400110"/>
          </a:xfrm>
          <a:prstGeom prst="rect">
            <a:avLst/>
          </a:prstGeom>
          <a:noFill/>
        </p:spPr>
        <p:txBody>
          <a:bodyPr wrap="square" rtlCol="0">
            <a:spAutoFit/>
          </a:bodyPr>
          <a:lstStyle/>
          <a:p>
            <a:pPr defTabSz="457200" fontAlgn="base">
              <a:spcBef>
                <a:spcPct val="0"/>
              </a:spcBef>
              <a:spcAft>
                <a:spcPct val="0"/>
              </a:spcAft>
            </a:pPr>
            <a:r>
              <a:rPr lang="en-US" sz="2000">
                <a:solidFill>
                  <a:srgbClr val="464646"/>
                </a:solidFill>
                <a:latin typeface="Calibri" panose="020F0502020204030204" pitchFamily="34" charset="0"/>
                <a:ea typeface="MS PGothic" panose="020B0600070205080204" pitchFamily="34" charset="-128"/>
              </a:rPr>
              <a:t>May</a:t>
            </a:r>
          </a:p>
        </p:txBody>
      </p:sp>
      <p:cxnSp>
        <p:nvCxnSpPr>
          <p:cNvPr id="12" name="Straight Arrow Connector 11">
            <a:extLst>
              <a:ext uri="{FF2B5EF4-FFF2-40B4-BE49-F238E27FC236}">
                <a16:creationId xmlns:a16="http://schemas.microsoft.com/office/drawing/2014/main" id="{8B40401E-7666-48CB-B890-4BBC15D52834}"/>
              </a:ext>
            </a:extLst>
          </p:cNvPr>
          <p:cNvCxnSpPr>
            <a:cxnSpLocks/>
          </p:cNvCxnSpPr>
          <p:nvPr/>
        </p:nvCxnSpPr>
        <p:spPr>
          <a:xfrm>
            <a:off x="6719809" y="4361016"/>
            <a:ext cx="0" cy="1048266"/>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B26000E-F4C5-49C6-9F2F-D89060E2300B}"/>
              </a:ext>
            </a:extLst>
          </p:cNvPr>
          <p:cNvSpPr txBox="1"/>
          <p:nvPr/>
        </p:nvSpPr>
        <p:spPr>
          <a:xfrm>
            <a:off x="6350590" y="5401019"/>
            <a:ext cx="924512" cy="369332"/>
          </a:xfrm>
          <a:prstGeom prst="rect">
            <a:avLst/>
          </a:prstGeom>
          <a:noFill/>
        </p:spPr>
        <p:txBody>
          <a:bodyPr wrap="square" rtlCol="0">
            <a:spAutoFit/>
          </a:bodyPr>
          <a:lstStyle/>
          <a:p>
            <a:pPr defTabSz="457200" fontAlgn="base">
              <a:spcBef>
                <a:spcPct val="0"/>
              </a:spcBef>
              <a:spcAft>
                <a:spcPct val="0"/>
              </a:spcAft>
            </a:pPr>
            <a:r>
              <a:rPr lang="en-US">
                <a:solidFill>
                  <a:srgbClr val="464646"/>
                </a:solidFill>
                <a:latin typeface="Calibri" panose="020F0502020204030204" pitchFamily="34" charset="0"/>
                <a:ea typeface="MS PGothic" panose="020B0600070205080204" pitchFamily="34" charset="-128"/>
              </a:rPr>
              <a:t>Go-Live</a:t>
            </a:r>
          </a:p>
        </p:txBody>
      </p:sp>
      <p:sp>
        <p:nvSpPr>
          <p:cNvPr id="14" name="Oval 13">
            <a:extLst>
              <a:ext uri="{FF2B5EF4-FFF2-40B4-BE49-F238E27FC236}">
                <a16:creationId xmlns:a16="http://schemas.microsoft.com/office/drawing/2014/main" id="{CA8A47C2-F4CB-480A-A7DE-9FD7670C0595}"/>
              </a:ext>
            </a:extLst>
          </p:cNvPr>
          <p:cNvSpPr/>
          <p:nvPr/>
        </p:nvSpPr>
        <p:spPr>
          <a:xfrm>
            <a:off x="3695435" y="3622950"/>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63E56EA8-F85F-4A28-83FE-12620A8C92BE}"/>
              </a:ext>
            </a:extLst>
          </p:cNvPr>
          <p:cNvSpPr txBox="1"/>
          <p:nvPr/>
        </p:nvSpPr>
        <p:spPr>
          <a:xfrm>
            <a:off x="3461554" y="2883781"/>
            <a:ext cx="920361" cy="400110"/>
          </a:xfrm>
          <a:prstGeom prst="rect">
            <a:avLst/>
          </a:prstGeom>
          <a:noFill/>
        </p:spPr>
        <p:txBody>
          <a:bodyPr wrap="square" rtlCol="0">
            <a:spAutoFit/>
          </a:bodyPr>
          <a:lstStyle/>
          <a:p>
            <a:pPr defTabSz="457200" fontAlgn="base">
              <a:spcBef>
                <a:spcPct val="0"/>
              </a:spcBef>
              <a:spcAft>
                <a:spcPct val="0"/>
              </a:spcAft>
            </a:pPr>
            <a:r>
              <a:rPr lang="en-US" sz="2000">
                <a:solidFill>
                  <a:srgbClr val="464646"/>
                </a:solidFill>
                <a:latin typeface="Calibri" panose="020F0502020204030204" pitchFamily="34" charset="0"/>
                <a:ea typeface="MS PGothic" panose="020B0600070205080204" pitchFamily="34" charset="-128"/>
              </a:rPr>
              <a:t>March</a:t>
            </a:r>
          </a:p>
        </p:txBody>
      </p:sp>
      <p:cxnSp>
        <p:nvCxnSpPr>
          <p:cNvPr id="17" name="Straight Arrow Connector 16">
            <a:extLst>
              <a:ext uri="{FF2B5EF4-FFF2-40B4-BE49-F238E27FC236}">
                <a16:creationId xmlns:a16="http://schemas.microsoft.com/office/drawing/2014/main" id="{FC5CDED7-D8EC-48E2-8874-164A2E9D302F}"/>
              </a:ext>
            </a:extLst>
          </p:cNvPr>
          <p:cNvCxnSpPr/>
          <p:nvPr/>
        </p:nvCxnSpPr>
        <p:spPr>
          <a:xfrm>
            <a:off x="2581619" y="4384714"/>
            <a:ext cx="0" cy="1024569"/>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736D2682-2106-4185-8DDA-5412BD4D9CE2}"/>
              </a:ext>
            </a:extLst>
          </p:cNvPr>
          <p:cNvSpPr txBox="1"/>
          <p:nvPr/>
        </p:nvSpPr>
        <p:spPr>
          <a:xfrm>
            <a:off x="1854506" y="5409283"/>
            <a:ext cx="1464974" cy="646331"/>
          </a:xfrm>
          <a:prstGeom prst="rect">
            <a:avLst/>
          </a:prstGeom>
          <a:noFill/>
        </p:spPr>
        <p:txBody>
          <a:bodyPr wrap="square" rtlCol="0">
            <a:spAutoFit/>
          </a:bodyPr>
          <a:lstStyle/>
          <a:p>
            <a:pPr algn="ctr" defTabSz="457200" fontAlgn="base">
              <a:spcBef>
                <a:spcPct val="0"/>
              </a:spcBef>
              <a:spcAft>
                <a:spcPct val="0"/>
              </a:spcAft>
            </a:pPr>
            <a:r>
              <a:rPr lang="en-US">
                <a:solidFill>
                  <a:srgbClr val="464646"/>
                </a:solidFill>
                <a:latin typeface="Calibri" panose="020F0502020204030204" pitchFamily="34" charset="0"/>
                <a:ea typeface="MS PGothic" panose="020B0600070205080204" pitchFamily="34" charset="-128"/>
              </a:rPr>
              <a:t>RN</a:t>
            </a:r>
          </a:p>
          <a:p>
            <a:pPr algn="ctr" defTabSz="457200" fontAlgn="base">
              <a:spcBef>
                <a:spcPct val="0"/>
              </a:spcBef>
              <a:spcAft>
                <a:spcPct val="0"/>
              </a:spcAft>
            </a:pPr>
            <a:r>
              <a:rPr lang="en-US">
                <a:solidFill>
                  <a:srgbClr val="464646"/>
                </a:solidFill>
                <a:latin typeface="Calibri" panose="020F0502020204030204" pitchFamily="34" charset="0"/>
                <a:ea typeface="MS PGothic" panose="020B0600070205080204" pitchFamily="34" charset="-128"/>
              </a:rPr>
              <a:t>Introduction</a:t>
            </a:r>
          </a:p>
        </p:txBody>
      </p:sp>
      <p:pic>
        <p:nvPicPr>
          <p:cNvPr id="19" name="Picture 18">
            <a:extLst>
              <a:ext uri="{FF2B5EF4-FFF2-40B4-BE49-F238E27FC236}">
                <a16:creationId xmlns:a16="http://schemas.microsoft.com/office/drawing/2014/main" id="{BE2518D0-28F0-480B-92EF-C9A688F9915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11403" y="4360115"/>
            <a:ext cx="420660" cy="1256786"/>
          </a:xfrm>
          <a:prstGeom prst="rect">
            <a:avLst/>
          </a:prstGeom>
        </p:spPr>
      </p:pic>
      <p:sp>
        <p:nvSpPr>
          <p:cNvPr id="20" name="TextBox 19">
            <a:extLst>
              <a:ext uri="{FF2B5EF4-FFF2-40B4-BE49-F238E27FC236}">
                <a16:creationId xmlns:a16="http://schemas.microsoft.com/office/drawing/2014/main" id="{59393604-0DB7-499A-BCC1-3B65BDE09157}"/>
              </a:ext>
            </a:extLst>
          </p:cNvPr>
          <p:cNvSpPr txBox="1"/>
          <p:nvPr/>
        </p:nvSpPr>
        <p:spPr>
          <a:xfrm>
            <a:off x="3229720" y="5409283"/>
            <a:ext cx="1384031" cy="646331"/>
          </a:xfrm>
          <a:prstGeom prst="rect">
            <a:avLst/>
          </a:prstGeom>
          <a:noFill/>
        </p:spPr>
        <p:txBody>
          <a:bodyPr wrap="square" rtlCol="0">
            <a:spAutoFit/>
          </a:bodyPr>
          <a:lstStyle/>
          <a:p>
            <a:pPr algn="ctr" defTabSz="457200" fontAlgn="base">
              <a:spcBef>
                <a:spcPct val="0"/>
              </a:spcBef>
              <a:spcAft>
                <a:spcPct val="0"/>
              </a:spcAft>
            </a:pPr>
            <a:r>
              <a:rPr lang="en-US">
                <a:solidFill>
                  <a:srgbClr val="464646"/>
                </a:solidFill>
                <a:latin typeface="Calibri" panose="020F0502020204030204" pitchFamily="34" charset="0"/>
                <a:ea typeface="MS PGothic" panose="020B0600070205080204" pitchFamily="34" charset="-128"/>
              </a:rPr>
              <a:t>Provider Introduction</a:t>
            </a:r>
          </a:p>
        </p:txBody>
      </p:sp>
      <p:pic>
        <p:nvPicPr>
          <p:cNvPr id="21" name="Picture 20">
            <a:extLst>
              <a:ext uri="{FF2B5EF4-FFF2-40B4-BE49-F238E27FC236}">
                <a16:creationId xmlns:a16="http://schemas.microsoft.com/office/drawing/2014/main" id="{E792F000-69B4-42CD-902D-8E896768962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21855" y="4361017"/>
            <a:ext cx="420660" cy="1255885"/>
          </a:xfrm>
          <a:prstGeom prst="rect">
            <a:avLst/>
          </a:prstGeom>
        </p:spPr>
      </p:pic>
      <p:sp>
        <p:nvSpPr>
          <p:cNvPr id="22" name="TextBox 21">
            <a:extLst>
              <a:ext uri="{FF2B5EF4-FFF2-40B4-BE49-F238E27FC236}">
                <a16:creationId xmlns:a16="http://schemas.microsoft.com/office/drawing/2014/main" id="{AA40AB8C-50AF-4FD7-8DD5-F81710569B8F}"/>
              </a:ext>
            </a:extLst>
          </p:cNvPr>
          <p:cNvSpPr txBox="1"/>
          <p:nvPr/>
        </p:nvSpPr>
        <p:spPr>
          <a:xfrm>
            <a:off x="4458400" y="5417679"/>
            <a:ext cx="1817783" cy="646331"/>
          </a:xfrm>
          <a:prstGeom prst="rect">
            <a:avLst/>
          </a:prstGeom>
          <a:noFill/>
        </p:spPr>
        <p:txBody>
          <a:bodyPr wrap="square" rtlCol="0">
            <a:spAutoFit/>
          </a:bodyPr>
          <a:lstStyle/>
          <a:p>
            <a:pPr algn="ctr" defTabSz="457200" fontAlgn="base">
              <a:spcBef>
                <a:spcPct val="0"/>
              </a:spcBef>
              <a:spcAft>
                <a:spcPct val="0"/>
              </a:spcAft>
            </a:pPr>
            <a:r>
              <a:rPr lang="en-US">
                <a:solidFill>
                  <a:srgbClr val="464646"/>
                </a:solidFill>
                <a:latin typeface="Calibri" panose="020F0502020204030204" pitchFamily="34" charset="0"/>
                <a:ea typeface="MS PGothic" panose="020B0600070205080204" pitchFamily="34" charset="-128"/>
              </a:rPr>
              <a:t>Multidisciplinary </a:t>
            </a:r>
          </a:p>
          <a:p>
            <a:pPr algn="ctr" defTabSz="457200" fontAlgn="base">
              <a:spcBef>
                <a:spcPct val="0"/>
              </a:spcBef>
              <a:spcAft>
                <a:spcPct val="0"/>
              </a:spcAft>
            </a:pPr>
            <a:r>
              <a:rPr lang="en-US">
                <a:solidFill>
                  <a:srgbClr val="464646"/>
                </a:solidFill>
                <a:latin typeface="Calibri" panose="020F0502020204030204" pitchFamily="34" charset="0"/>
                <a:ea typeface="MS PGothic" panose="020B0600070205080204" pitchFamily="34" charset="-128"/>
              </a:rPr>
              <a:t>Training</a:t>
            </a:r>
          </a:p>
        </p:txBody>
      </p:sp>
      <p:cxnSp>
        <p:nvCxnSpPr>
          <p:cNvPr id="24" name="Straight Arrow Connector 23">
            <a:extLst>
              <a:ext uri="{FF2B5EF4-FFF2-40B4-BE49-F238E27FC236}">
                <a16:creationId xmlns:a16="http://schemas.microsoft.com/office/drawing/2014/main" id="{7F602C68-C5D9-409C-8289-A4C7BC87B00A}"/>
              </a:ext>
            </a:extLst>
          </p:cNvPr>
          <p:cNvCxnSpPr>
            <a:cxnSpLocks/>
          </p:cNvCxnSpPr>
          <p:nvPr/>
        </p:nvCxnSpPr>
        <p:spPr>
          <a:xfrm>
            <a:off x="8172200" y="4397738"/>
            <a:ext cx="0" cy="1048266"/>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F093F4D8-99DD-4AAD-A061-C771A41CC1CF}"/>
              </a:ext>
            </a:extLst>
          </p:cNvPr>
          <p:cNvSpPr txBox="1"/>
          <p:nvPr/>
        </p:nvSpPr>
        <p:spPr>
          <a:xfrm>
            <a:off x="7376303" y="5417812"/>
            <a:ext cx="1817781" cy="646331"/>
          </a:xfrm>
          <a:prstGeom prst="rect">
            <a:avLst/>
          </a:prstGeom>
          <a:noFill/>
        </p:spPr>
        <p:txBody>
          <a:bodyPr wrap="square" rtlCol="0">
            <a:spAutoFit/>
          </a:bodyPr>
          <a:lstStyle/>
          <a:p>
            <a:pPr algn="ctr" defTabSz="457200" fontAlgn="base">
              <a:spcBef>
                <a:spcPct val="0"/>
              </a:spcBef>
              <a:spcAft>
                <a:spcPct val="0"/>
              </a:spcAft>
            </a:pPr>
            <a:r>
              <a:rPr lang="en-US">
                <a:solidFill>
                  <a:srgbClr val="464646"/>
                </a:solidFill>
                <a:latin typeface="Calibri" panose="020F0502020204030204" pitchFamily="34" charset="0"/>
                <a:ea typeface="MS PGothic" panose="020B0600070205080204" pitchFamily="34" charset="-128"/>
              </a:rPr>
              <a:t>Required </a:t>
            </a:r>
          </a:p>
          <a:p>
            <a:pPr algn="ctr" defTabSz="457200" fontAlgn="base">
              <a:spcBef>
                <a:spcPct val="0"/>
              </a:spcBef>
              <a:spcAft>
                <a:spcPct val="0"/>
              </a:spcAft>
            </a:pPr>
            <a:r>
              <a:rPr lang="en-US">
                <a:solidFill>
                  <a:srgbClr val="464646"/>
                </a:solidFill>
                <a:latin typeface="Calibri" panose="020F0502020204030204" pitchFamily="34" charset="0"/>
                <a:ea typeface="MS PGothic" panose="020B0600070205080204" pitchFamily="34" charset="-128"/>
              </a:rPr>
              <a:t>Documentation</a:t>
            </a:r>
          </a:p>
        </p:txBody>
      </p:sp>
    </p:spTree>
    <p:extLst>
      <p:ext uri="{BB962C8B-B14F-4D97-AF65-F5344CB8AC3E}">
        <p14:creationId xmlns:p14="http://schemas.microsoft.com/office/powerpoint/2010/main" val="835402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736087A-5743-430A-99DA-24B04EC2047C}"/>
              </a:ext>
            </a:extLst>
          </p:cNvPr>
          <p:cNvSpPr>
            <a:spLocks noGrp="1"/>
          </p:cNvSpPr>
          <p:nvPr>
            <p:ph type="title"/>
          </p:nvPr>
        </p:nvSpPr>
        <p:spPr>
          <a:xfrm>
            <a:off x="1981200" y="274638"/>
            <a:ext cx="8229600" cy="1143000"/>
          </a:xfrm>
        </p:spPr>
        <p:txBody>
          <a:bodyPr wrap="square" anchor="ctr">
            <a:normAutofit/>
          </a:bodyPr>
          <a:lstStyle/>
          <a:p>
            <a:r>
              <a:rPr lang="en-US"/>
              <a:t>Staff Education </a:t>
            </a:r>
          </a:p>
        </p:txBody>
      </p:sp>
      <p:sp>
        <p:nvSpPr>
          <p:cNvPr id="10" name="Text Placeholder 3">
            <a:extLst>
              <a:ext uri="{FF2B5EF4-FFF2-40B4-BE49-F238E27FC236}">
                <a16:creationId xmlns:a16="http://schemas.microsoft.com/office/drawing/2014/main" id="{2744236A-946C-491B-A1E0-286AB177F429}"/>
              </a:ext>
            </a:extLst>
          </p:cNvPr>
          <p:cNvSpPr>
            <a:spLocks noGrp="1"/>
          </p:cNvSpPr>
          <p:nvPr>
            <p:ph sz="half" idx="1"/>
          </p:nvPr>
        </p:nvSpPr>
        <p:spPr>
          <a:xfrm>
            <a:off x="1981200" y="1600201"/>
            <a:ext cx="4038600" cy="4525963"/>
          </a:xfrm>
        </p:spPr>
        <p:txBody>
          <a:bodyPr wrap="square" anchor="t">
            <a:normAutofit/>
          </a:bodyPr>
          <a:lstStyle/>
          <a:p>
            <a:pPr marL="0" indent="0">
              <a:buNone/>
            </a:pPr>
            <a:r>
              <a:rPr lang="en-US"/>
              <a:t>Spring education:</a:t>
            </a:r>
          </a:p>
          <a:p>
            <a:r>
              <a:rPr lang="en-US"/>
              <a:t> Poster presentation</a:t>
            </a:r>
          </a:p>
          <a:p>
            <a:r>
              <a:rPr lang="en-US"/>
              <a:t>TeamBirth video on I-pad for caregivers to watch</a:t>
            </a:r>
          </a:p>
        </p:txBody>
      </p:sp>
      <p:pic>
        <p:nvPicPr>
          <p:cNvPr id="3" name="Picture 2">
            <a:extLst>
              <a:ext uri="{FF2B5EF4-FFF2-40B4-BE49-F238E27FC236}">
                <a16:creationId xmlns:a16="http://schemas.microsoft.com/office/drawing/2014/main" id="{84551DB9-386F-4C11-9FCC-9BFB2612EA71}"/>
              </a:ext>
            </a:extLst>
          </p:cNvPr>
          <p:cNvPicPr>
            <a:picLocks noChangeAspect="1"/>
          </p:cNvPicPr>
          <p:nvPr/>
        </p:nvPicPr>
        <p:blipFill>
          <a:blip r:embed="rId3"/>
          <a:stretch>
            <a:fillRect/>
          </a:stretch>
        </p:blipFill>
        <p:spPr>
          <a:xfrm>
            <a:off x="6493811" y="1600201"/>
            <a:ext cx="3395378" cy="4525963"/>
          </a:xfrm>
          <a:prstGeom prst="rect">
            <a:avLst/>
          </a:prstGeom>
          <a:noFill/>
        </p:spPr>
      </p:pic>
    </p:spTree>
    <p:extLst>
      <p:ext uri="{BB962C8B-B14F-4D97-AF65-F5344CB8AC3E}">
        <p14:creationId xmlns:p14="http://schemas.microsoft.com/office/powerpoint/2010/main" val="458329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546C8B-7F1F-4BAA-B8DE-097C4F0FC855}"/>
              </a:ext>
            </a:extLst>
          </p:cNvPr>
          <p:cNvSpPr txBox="1"/>
          <p:nvPr/>
        </p:nvSpPr>
        <p:spPr>
          <a:xfrm>
            <a:off x="4866242" y="925418"/>
            <a:ext cx="2746645" cy="1384995"/>
          </a:xfrm>
          <a:prstGeom prst="rect">
            <a:avLst/>
          </a:prstGeom>
          <a:noFill/>
        </p:spPr>
        <p:txBody>
          <a:bodyPr wrap="square" rtlCol="0">
            <a:spAutoFit/>
          </a:bodyPr>
          <a:lstStyle/>
          <a:p>
            <a:pPr algn="ctr" defTabSz="457200" fontAlgn="base">
              <a:spcBef>
                <a:spcPct val="0"/>
              </a:spcBef>
              <a:spcAft>
                <a:spcPct val="0"/>
              </a:spcAft>
            </a:pPr>
            <a:r>
              <a:rPr lang="en-US" sz="2800" b="1">
                <a:solidFill>
                  <a:srgbClr val="617A0C"/>
                </a:solidFill>
                <a:latin typeface="Calibri" panose="020F0502020204030204" pitchFamily="34" charset="0"/>
                <a:ea typeface="MS PGothic" panose="020B0600070205080204" pitchFamily="34" charset="-128"/>
              </a:rPr>
              <a:t>Patient Education &amp; Expectations  </a:t>
            </a:r>
          </a:p>
        </p:txBody>
      </p:sp>
      <p:pic>
        <p:nvPicPr>
          <p:cNvPr id="5" name="Picture 4">
            <a:extLst>
              <a:ext uri="{FF2B5EF4-FFF2-40B4-BE49-F238E27FC236}">
                <a16:creationId xmlns:a16="http://schemas.microsoft.com/office/drawing/2014/main" id="{48E7CF29-845A-496F-8389-A4C08D6A4369}"/>
              </a:ext>
            </a:extLst>
          </p:cNvPr>
          <p:cNvPicPr>
            <a:picLocks noChangeAspect="1"/>
          </p:cNvPicPr>
          <p:nvPr/>
        </p:nvPicPr>
        <p:blipFill>
          <a:blip r:embed="rId3"/>
          <a:stretch>
            <a:fillRect/>
          </a:stretch>
        </p:blipFill>
        <p:spPr>
          <a:xfrm>
            <a:off x="1950215" y="761766"/>
            <a:ext cx="2628900" cy="1743075"/>
          </a:xfrm>
          <a:prstGeom prst="rect">
            <a:avLst/>
          </a:prstGeom>
        </p:spPr>
      </p:pic>
      <p:pic>
        <p:nvPicPr>
          <p:cNvPr id="6" name="Picture 5">
            <a:extLst>
              <a:ext uri="{FF2B5EF4-FFF2-40B4-BE49-F238E27FC236}">
                <a16:creationId xmlns:a16="http://schemas.microsoft.com/office/drawing/2014/main" id="{B195DC76-96DA-43BD-8E9C-70B564CA26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1665" y="548089"/>
            <a:ext cx="2088880" cy="1600200"/>
          </a:xfrm>
          <a:prstGeom prst="rect">
            <a:avLst/>
          </a:prstGeom>
        </p:spPr>
      </p:pic>
      <p:sp>
        <p:nvSpPr>
          <p:cNvPr id="7" name="TextBox 6">
            <a:extLst>
              <a:ext uri="{FF2B5EF4-FFF2-40B4-BE49-F238E27FC236}">
                <a16:creationId xmlns:a16="http://schemas.microsoft.com/office/drawing/2014/main" id="{74018D00-4473-4169-94B7-54F9E13AAE6F}"/>
              </a:ext>
            </a:extLst>
          </p:cNvPr>
          <p:cNvSpPr txBox="1"/>
          <p:nvPr/>
        </p:nvSpPr>
        <p:spPr>
          <a:xfrm>
            <a:off x="5622276" y="2148289"/>
            <a:ext cx="184731" cy="369332"/>
          </a:xfrm>
          <a:prstGeom prst="rect">
            <a:avLst/>
          </a:prstGeom>
          <a:noFill/>
        </p:spPr>
        <p:txBody>
          <a:bodyPr wrap="none" rtlCol="0">
            <a:spAutoFit/>
          </a:bodyPr>
          <a:lstStyle/>
          <a:p>
            <a:pPr defTabSz="457200" fontAlgn="base">
              <a:spcBef>
                <a:spcPct val="0"/>
              </a:spcBef>
              <a:spcAft>
                <a:spcPct val="0"/>
              </a:spcAft>
            </a:pPr>
            <a:endParaRPr lang="en-US">
              <a:solidFill>
                <a:srgbClr val="464646"/>
              </a:solidFill>
              <a:latin typeface="Calibri" panose="020F0502020204030204" pitchFamily="34" charset="0"/>
              <a:ea typeface="MS PGothic" panose="020B0600070205080204" pitchFamily="34" charset="-128"/>
            </a:endParaRPr>
          </a:p>
        </p:txBody>
      </p:sp>
      <p:pic>
        <p:nvPicPr>
          <p:cNvPr id="8" name="Picture 7">
            <a:extLst>
              <a:ext uri="{FF2B5EF4-FFF2-40B4-BE49-F238E27FC236}">
                <a16:creationId xmlns:a16="http://schemas.microsoft.com/office/drawing/2014/main" id="{71B5AC2C-A0F6-4894-A8C9-4ED98746C7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34975" y="2310413"/>
            <a:ext cx="2746645" cy="3907167"/>
          </a:xfrm>
          <a:prstGeom prst="rect">
            <a:avLst/>
          </a:prstGeom>
        </p:spPr>
      </p:pic>
      <p:pic>
        <p:nvPicPr>
          <p:cNvPr id="10" name="Picture 9">
            <a:extLst>
              <a:ext uri="{FF2B5EF4-FFF2-40B4-BE49-F238E27FC236}">
                <a16:creationId xmlns:a16="http://schemas.microsoft.com/office/drawing/2014/main" id="{1DA86BB6-D5BA-4DA5-B7AB-4EF854F8B7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38542" y="2504841"/>
            <a:ext cx="4013189" cy="3591395"/>
          </a:xfrm>
          <a:prstGeom prst="rect">
            <a:avLst/>
          </a:prstGeom>
        </p:spPr>
      </p:pic>
    </p:spTree>
    <p:extLst>
      <p:ext uri="{BB962C8B-B14F-4D97-AF65-F5344CB8AC3E}">
        <p14:creationId xmlns:p14="http://schemas.microsoft.com/office/powerpoint/2010/main" val="2640814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9743995-F9E3-46C9-84BE-0F5B3BE1EA75}"/>
              </a:ext>
            </a:extLst>
          </p:cNvPr>
          <p:cNvSpPr txBox="1">
            <a:spLocks noGrp="1"/>
          </p:cNvSpPr>
          <p:nvPr>
            <p:ph idx="1"/>
          </p:nvPr>
        </p:nvSpPr>
        <p:spPr>
          <a:xfrm>
            <a:off x="4586540" y="216729"/>
            <a:ext cx="5993476" cy="5952399"/>
          </a:xfrm>
          <a:prstGeom prst="rect">
            <a:avLst/>
          </a:prstGeom>
          <a:noFill/>
        </p:spPr>
        <p:txBody>
          <a:bodyPr wrap="square" rtlCol="0">
            <a:spAutoFit/>
          </a:bodyPr>
          <a:lstStyle/>
          <a:p>
            <a:pPr marL="0" indent="0" algn="ctr">
              <a:buNone/>
            </a:pPr>
            <a:r>
              <a:rPr lang="en-US" sz="4400" b="1">
                <a:solidFill>
                  <a:schemeClr val="accent3"/>
                </a:solidFill>
              </a:rPr>
              <a:t>TeamBirth Huddles</a:t>
            </a:r>
          </a:p>
          <a:p>
            <a:pPr marL="0" indent="0" algn="just">
              <a:spcBef>
                <a:spcPts val="0"/>
              </a:spcBef>
              <a:spcAft>
                <a:spcPts val="0"/>
              </a:spcAft>
              <a:buNone/>
            </a:pPr>
            <a:r>
              <a:rPr lang="en-US">
                <a:solidFill>
                  <a:srgbClr val="90B805"/>
                </a:solidFill>
              </a:rPr>
              <a:t>Who</a:t>
            </a:r>
            <a:r>
              <a:rPr lang="en-US" sz="2000">
                <a:solidFill>
                  <a:srgbClr val="90B805"/>
                </a:solidFill>
              </a:rPr>
              <a:t>	 	</a:t>
            </a:r>
            <a:r>
              <a:rPr lang="en-US" sz="2400">
                <a:solidFill>
                  <a:srgbClr val="90B805"/>
                </a:solidFill>
              </a:rPr>
              <a:t>The full direct care team, including </a:t>
            </a:r>
          </a:p>
          <a:p>
            <a:pPr marL="0" indent="0" algn="just">
              <a:spcBef>
                <a:spcPts val="0"/>
              </a:spcBef>
              <a:spcAft>
                <a:spcPts val="0"/>
              </a:spcAft>
              <a:buNone/>
            </a:pPr>
            <a:r>
              <a:rPr lang="en-US" sz="2400">
                <a:solidFill>
                  <a:srgbClr val="90B805"/>
                </a:solidFill>
              </a:rPr>
              <a:t>			the person in labor and their </a:t>
            </a:r>
          </a:p>
          <a:p>
            <a:pPr marL="0" indent="0" algn="just">
              <a:spcBef>
                <a:spcPts val="0"/>
              </a:spcBef>
              <a:spcAft>
                <a:spcPts val="0"/>
              </a:spcAft>
              <a:buNone/>
            </a:pPr>
            <a:r>
              <a:rPr lang="en-US" sz="2400">
                <a:solidFill>
                  <a:srgbClr val="90B805"/>
                </a:solidFill>
              </a:rPr>
              <a:t>			support   </a:t>
            </a:r>
          </a:p>
          <a:p>
            <a:pPr marL="0" indent="0">
              <a:buNone/>
            </a:pPr>
            <a:r>
              <a:rPr lang="en-US">
                <a:solidFill>
                  <a:srgbClr val="617A0C"/>
                </a:solidFill>
              </a:rPr>
              <a:t>What</a:t>
            </a:r>
            <a:r>
              <a:rPr lang="en-US" sz="2000">
                <a:solidFill>
                  <a:srgbClr val="617A0C"/>
                </a:solidFill>
              </a:rPr>
              <a:t> 		</a:t>
            </a:r>
            <a:r>
              <a:rPr lang="en-US" sz="2400">
                <a:solidFill>
                  <a:srgbClr val="617A0C"/>
                </a:solidFill>
              </a:rPr>
              <a:t>Discuss preferences; care plans for 			mom, baby, and labor progress; and </a:t>
            </a:r>
          </a:p>
          <a:p>
            <a:pPr marL="0" indent="0">
              <a:buNone/>
            </a:pPr>
            <a:r>
              <a:rPr lang="en-US" sz="2400">
                <a:solidFill>
                  <a:srgbClr val="617A0C"/>
                </a:solidFill>
              </a:rPr>
              <a:t>			expectations for next huddle</a:t>
            </a:r>
          </a:p>
          <a:p>
            <a:pPr marL="0" indent="0">
              <a:spcBef>
                <a:spcPts val="0"/>
              </a:spcBef>
              <a:spcAft>
                <a:spcPts val="0"/>
              </a:spcAft>
              <a:buNone/>
            </a:pPr>
            <a:r>
              <a:rPr lang="en-US">
                <a:solidFill>
                  <a:schemeClr val="accent6">
                    <a:lumMod val="60000"/>
                    <a:lumOff val="40000"/>
                  </a:schemeClr>
                </a:solidFill>
              </a:rPr>
              <a:t>When</a:t>
            </a:r>
            <a:r>
              <a:rPr lang="en-US" sz="2000">
                <a:solidFill>
                  <a:schemeClr val="accent6">
                    <a:lumMod val="60000"/>
                    <a:lumOff val="40000"/>
                  </a:schemeClr>
                </a:solidFill>
              </a:rPr>
              <a:t>		</a:t>
            </a:r>
            <a:r>
              <a:rPr lang="en-US" sz="2400">
                <a:solidFill>
                  <a:schemeClr val="accent6">
                    <a:lumMod val="60000"/>
                    <a:lumOff val="40000"/>
                  </a:schemeClr>
                </a:solidFill>
              </a:rPr>
              <a:t>At admission, decision points or </a:t>
            </a:r>
          </a:p>
          <a:p>
            <a:pPr marL="0" indent="0">
              <a:spcBef>
                <a:spcPts val="0"/>
              </a:spcBef>
              <a:spcAft>
                <a:spcPts val="0"/>
              </a:spcAft>
              <a:buNone/>
            </a:pPr>
            <a:r>
              <a:rPr lang="en-US" sz="2400">
                <a:solidFill>
                  <a:schemeClr val="accent6">
                    <a:lumMod val="60000"/>
                    <a:lumOff val="40000"/>
                  </a:schemeClr>
                </a:solidFill>
              </a:rPr>
              <a:t>			changes in the plan of care, or</a:t>
            </a:r>
          </a:p>
          <a:p>
            <a:pPr marL="0" indent="0">
              <a:spcBef>
                <a:spcPts val="0"/>
              </a:spcBef>
              <a:spcAft>
                <a:spcPts val="0"/>
              </a:spcAft>
              <a:buNone/>
            </a:pPr>
            <a:r>
              <a:rPr lang="en-US" sz="2400">
                <a:solidFill>
                  <a:schemeClr val="accent6">
                    <a:lumMod val="60000"/>
                    <a:lumOff val="40000"/>
                  </a:schemeClr>
                </a:solidFill>
              </a:rPr>
              <a:t>			request of any team member </a:t>
            </a:r>
          </a:p>
          <a:p>
            <a:pPr marL="0" indent="0">
              <a:buNone/>
            </a:pPr>
            <a:r>
              <a:rPr lang="en-US" sz="2000"/>
              <a:t> </a:t>
            </a:r>
            <a:r>
              <a:rPr lang="en-US">
                <a:solidFill>
                  <a:schemeClr val="accent6">
                    <a:lumMod val="75000"/>
                  </a:schemeClr>
                </a:solidFill>
              </a:rPr>
              <a:t>Why</a:t>
            </a:r>
            <a:r>
              <a:rPr lang="en-US" sz="2000">
                <a:solidFill>
                  <a:schemeClr val="accent6">
                    <a:lumMod val="75000"/>
                  </a:schemeClr>
                </a:solidFill>
              </a:rPr>
              <a:t>		</a:t>
            </a:r>
            <a:r>
              <a:rPr lang="en-US" sz="2400">
                <a:solidFill>
                  <a:schemeClr val="accent6">
                    <a:lumMod val="75000"/>
                  </a:schemeClr>
                </a:solidFill>
              </a:rPr>
              <a:t>Give all team members the 					opportunity to participate in shared 			decision-making </a:t>
            </a:r>
          </a:p>
        </p:txBody>
      </p:sp>
      <p:pic>
        <p:nvPicPr>
          <p:cNvPr id="4" name="Picture 3" descr="A picture containing text&#10;&#10;Description automatically generated">
            <a:extLst>
              <a:ext uri="{FF2B5EF4-FFF2-40B4-BE49-F238E27FC236}">
                <a16:creationId xmlns:a16="http://schemas.microsoft.com/office/drawing/2014/main" id="{02061FE5-7EF2-46A6-98BB-7D1620960141}"/>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1611984" y="1679844"/>
            <a:ext cx="3108414" cy="2660802"/>
          </a:xfrm>
          <a:prstGeom prst="rect">
            <a:avLst/>
          </a:prstGeom>
        </p:spPr>
      </p:pic>
      <p:sp>
        <p:nvSpPr>
          <p:cNvPr id="5" name="TextBox 4">
            <a:extLst>
              <a:ext uri="{FF2B5EF4-FFF2-40B4-BE49-F238E27FC236}">
                <a16:creationId xmlns:a16="http://schemas.microsoft.com/office/drawing/2014/main" id="{947907B8-B858-469F-8644-6107B8543704}"/>
              </a:ext>
            </a:extLst>
          </p:cNvPr>
          <p:cNvSpPr txBox="1"/>
          <p:nvPr/>
        </p:nvSpPr>
        <p:spPr>
          <a:xfrm>
            <a:off x="1743534" y="4263509"/>
            <a:ext cx="2381250" cy="184666"/>
          </a:xfrm>
          <a:prstGeom prst="rect">
            <a:avLst/>
          </a:prstGeom>
          <a:noFill/>
        </p:spPr>
        <p:txBody>
          <a:bodyPr wrap="square" rtlCol="0">
            <a:spAutoFit/>
          </a:bodyPr>
          <a:lstStyle/>
          <a:p>
            <a:pPr defTabSz="457200" fontAlgn="base">
              <a:spcBef>
                <a:spcPct val="0"/>
              </a:spcBef>
              <a:spcAft>
                <a:spcPct val="0"/>
              </a:spcAft>
            </a:pPr>
            <a:r>
              <a:rPr lang="en-US" sz="600">
                <a:solidFill>
                  <a:srgbClr val="464646"/>
                </a:solidFill>
                <a:latin typeface="Calibri" panose="020F0502020204030204" pitchFamily="34" charset="0"/>
                <a:ea typeface="MS PGothic" panose="020B0600070205080204" pitchFamily="34" charset="-128"/>
                <a:hlinkClick r:id="rId4" tooltip="http://ginas-big-adventure.blogspot.com/2006_11_05_archive.html"/>
              </a:rPr>
              <a:t>This Photo</a:t>
            </a:r>
            <a:r>
              <a:rPr lang="en-US" sz="600">
                <a:solidFill>
                  <a:srgbClr val="464646"/>
                </a:solidFill>
                <a:latin typeface="Calibri" panose="020F0502020204030204" pitchFamily="34" charset="0"/>
                <a:ea typeface="MS PGothic" panose="020B0600070205080204" pitchFamily="34" charset="-128"/>
              </a:rPr>
              <a:t> by Unknown Author is licensed under </a:t>
            </a:r>
            <a:r>
              <a:rPr lang="en-US" sz="600">
                <a:solidFill>
                  <a:srgbClr val="464646"/>
                </a:solidFill>
                <a:latin typeface="Calibri" panose="020F0502020204030204" pitchFamily="34" charset="0"/>
                <a:ea typeface="MS PGothic" panose="020B0600070205080204" pitchFamily="34" charset="-128"/>
                <a:hlinkClick r:id="rId5" tooltip="https://creativecommons.org/licenses/by-nc-nd/3.0/"/>
              </a:rPr>
              <a:t>CC BY-NC-ND</a:t>
            </a:r>
            <a:endParaRPr lang="en-US" sz="600">
              <a:solidFill>
                <a:srgbClr val="464646"/>
              </a:solidFill>
              <a:latin typeface="Calibri" panose="020F0502020204030204" pitchFamily="34" charset="0"/>
              <a:ea typeface="MS PGothic" panose="020B0600070205080204" pitchFamily="34" charset="-128"/>
            </a:endParaRPr>
          </a:p>
        </p:txBody>
      </p:sp>
      <p:sp>
        <p:nvSpPr>
          <p:cNvPr id="6" name="TextBox 5">
            <a:extLst>
              <a:ext uri="{FF2B5EF4-FFF2-40B4-BE49-F238E27FC236}">
                <a16:creationId xmlns:a16="http://schemas.microsoft.com/office/drawing/2014/main" id="{65305EE3-C10D-49FD-B16F-3079F02699D1}"/>
              </a:ext>
            </a:extLst>
          </p:cNvPr>
          <p:cNvSpPr txBox="1"/>
          <p:nvPr/>
        </p:nvSpPr>
        <p:spPr>
          <a:xfrm>
            <a:off x="2570603" y="2060155"/>
            <a:ext cx="1344058" cy="1015663"/>
          </a:xfrm>
          <a:prstGeom prst="rect">
            <a:avLst/>
          </a:prstGeom>
          <a:noFill/>
        </p:spPr>
        <p:txBody>
          <a:bodyPr wrap="square" rtlCol="0">
            <a:spAutoFit/>
          </a:bodyPr>
          <a:lstStyle/>
          <a:p>
            <a:pPr algn="ctr" defTabSz="457200" fontAlgn="base">
              <a:spcBef>
                <a:spcPct val="0"/>
              </a:spcBef>
              <a:spcAft>
                <a:spcPct val="0"/>
              </a:spcAft>
            </a:pPr>
            <a:r>
              <a:rPr lang="en-US" sz="2000" b="1">
                <a:solidFill>
                  <a:srgbClr val="FF9300"/>
                </a:solidFill>
                <a:latin typeface="Calibri" panose="020F0502020204030204" pitchFamily="34" charset="0"/>
                <a:ea typeface="MS PGothic" panose="020B0600070205080204" pitchFamily="34" charset="-128"/>
              </a:rPr>
              <a:t>On the John Reminders </a:t>
            </a:r>
          </a:p>
        </p:txBody>
      </p:sp>
    </p:spTree>
    <p:extLst>
      <p:ext uri="{BB962C8B-B14F-4D97-AF65-F5344CB8AC3E}">
        <p14:creationId xmlns:p14="http://schemas.microsoft.com/office/powerpoint/2010/main" val="2773231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D78C6F-DA10-432E-988C-18AEBA9C5D86}"/>
              </a:ext>
            </a:extLst>
          </p:cNvPr>
          <p:cNvSpPr>
            <a:spLocks noGrp="1"/>
          </p:cNvSpPr>
          <p:nvPr>
            <p:ph type="title"/>
          </p:nvPr>
        </p:nvSpPr>
        <p:spPr/>
        <p:txBody>
          <a:bodyPr/>
          <a:lstStyle/>
          <a:p>
            <a:r>
              <a:rPr lang="en-US"/>
              <a:t>Documentation </a:t>
            </a:r>
          </a:p>
        </p:txBody>
      </p:sp>
      <p:sp>
        <p:nvSpPr>
          <p:cNvPr id="9" name="Text Placeholder 8">
            <a:extLst>
              <a:ext uri="{FF2B5EF4-FFF2-40B4-BE49-F238E27FC236}">
                <a16:creationId xmlns:a16="http://schemas.microsoft.com/office/drawing/2014/main" id="{4B031C87-2977-4572-A99F-DB356D2A2198}"/>
              </a:ext>
            </a:extLst>
          </p:cNvPr>
          <p:cNvSpPr>
            <a:spLocks noGrp="1"/>
          </p:cNvSpPr>
          <p:nvPr>
            <p:ph type="body" idx="1"/>
          </p:nvPr>
        </p:nvSpPr>
        <p:spPr>
          <a:xfrm>
            <a:off x="1639677" y="1214071"/>
            <a:ext cx="4040188" cy="639762"/>
          </a:xfrm>
        </p:spPr>
        <p:txBody>
          <a:bodyPr/>
          <a:lstStyle/>
          <a:p>
            <a:pPr algn="ctr"/>
            <a:r>
              <a:rPr lang="en-US">
                <a:solidFill>
                  <a:schemeClr val="accent2"/>
                </a:solidFill>
              </a:rPr>
              <a:t>Nursing Documentation </a:t>
            </a:r>
          </a:p>
        </p:txBody>
      </p:sp>
      <p:pic>
        <p:nvPicPr>
          <p:cNvPr id="4" name="Picture 3">
            <a:extLst>
              <a:ext uri="{FF2B5EF4-FFF2-40B4-BE49-F238E27FC236}">
                <a16:creationId xmlns:a16="http://schemas.microsoft.com/office/drawing/2014/main" id="{7A2C63B4-02E2-4317-B919-ED92A1271D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9946" y="2216344"/>
            <a:ext cx="8236226" cy="3512426"/>
          </a:xfrm>
          <a:prstGeom prst="rect">
            <a:avLst/>
          </a:prstGeom>
        </p:spPr>
      </p:pic>
    </p:spTree>
    <p:extLst>
      <p:ext uri="{BB962C8B-B14F-4D97-AF65-F5344CB8AC3E}">
        <p14:creationId xmlns:p14="http://schemas.microsoft.com/office/powerpoint/2010/main" val="41189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8A09FB-2FC3-4E0F-B0F5-6BFDDE6D1F0F}"/>
              </a:ext>
            </a:extLst>
          </p:cNvPr>
          <p:cNvSpPr>
            <a:spLocks noGrp="1"/>
          </p:cNvSpPr>
          <p:nvPr>
            <p:ph type="title"/>
          </p:nvPr>
        </p:nvSpPr>
        <p:spPr/>
        <p:txBody>
          <a:bodyPr/>
          <a:lstStyle/>
          <a:p>
            <a:r>
              <a:rPr lang="en-US"/>
              <a:t>Documentation </a:t>
            </a:r>
          </a:p>
        </p:txBody>
      </p:sp>
      <p:sp>
        <p:nvSpPr>
          <p:cNvPr id="9" name="Content Placeholder 8">
            <a:extLst>
              <a:ext uri="{FF2B5EF4-FFF2-40B4-BE49-F238E27FC236}">
                <a16:creationId xmlns:a16="http://schemas.microsoft.com/office/drawing/2014/main" id="{332602B5-6F6C-48FB-BA1F-15BE8B1AD537}"/>
              </a:ext>
            </a:extLst>
          </p:cNvPr>
          <p:cNvSpPr>
            <a:spLocks noGrp="1"/>
          </p:cNvSpPr>
          <p:nvPr>
            <p:ph idx="1"/>
          </p:nvPr>
        </p:nvSpPr>
        <p:spPr/>
        <p:txBody>
          <a:bodyPr/>
          <a:lstStyle/>
          <a:p>
            <a:r>
              <a:rPr lang="en-US">
                <a:solidFill>
                  <a:schemeClr val="accent2"/>
                </a:solidFill>
              </a:rPr>
              <a:t>Provider Documentation </a:t>
            </a:r>
          </a:p>
        </p:txBody>
      </p:sp>
      <p:pic>
        <p:nvPicPr>
          <p:cNvPr id="8" name="Picture 7">
            <a:extLst>
              <a:ext uri="{FF2B5EF4-FFF2-40B4-BE49-F238E27FC236}">
                <a16:creationId xmlns:a16="http://schemas.microsoft.com/office/drawing/2014/main" id="{7FB4F27D-89F0-4D15-83D9-4A8AF33D8C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7048" y="2577947"/>
            <a:ext cx="8403753" cy="3216162"/>
          </a:xfrm>
          <a:prstGeom prst="rect">
            <a:avLst/>
          </a:prstGeom>
        </p:spPr>
      </p:pic>
    </p:spTree>
    <p:extLst>
      <p:ext uri="{BB962C8B-B14F-4D97-AF65-F5344CB8AC3E}">
        <p14:creationId xmlns:p14="http://schemas.microsoft.com/office/powerpoint/2010/main" val="268046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ea typeface="Lato Medium"/>
                <a:cs typeface="Lato Medium"/>
              </a:rPr>
              <a:t>Steps to Prepare for </a:t>
            </a:r>
            <a:br>
              <a:rPr lang="en-US">
                <a:ea typeface="Lato Medium"/>
                <a:cs typeface="Lato Medium"/>
              </a:rPr>
            </a:br>
            <a:r>
              <a:rPr lang="en-US">
                <a:ea typeface="Lato Medium"/>
                <a:cs typeface="Lato Medium"/>
              </a:rPr>
              <a:t>2022 Annual Conference</a:t>
            </a:r>
            <a:endParaRPr lang="en-US"/>
          </a:p>
        </p:txBody>
      </p:sp>
      <p:sp>
        <p:nvSpPr>
          <p:cNvPr id="3" name="Content Placeholder 2"/>
          <p:cNvSpPr>
            <a:spLocks noGrp="1"/>
          </p:cNvSpPr>
          <p:nvPr>
            <p:ph idx="1"/>
          </p:nvPr>
        </p:nvSpPr>
        <p:spPr>
          <a:xfrm>
            <a:off x="600941" y="1669761"/>
            <a:ext cx="10972800" cy="4813156"/>
          </a:xfrm>
        </p:spPr>
        <p:txBody>
          <a:bodyPr vert="horz" lIns="91440" tIns="45720" rIns="91440" bIns="45720" rtlCol="0" anchor="t">
            <a:noAutofit/>
          </a:bodyPr>
          <a:lstStyle/>
          <a:p>
            <a:pPr>
              <a:buFont typeface="Wingdings" panose="020B0604020202020204" pitchFamily="34" charset="0"/>
              <a:buChar char="q"/>
            </a:pPr>
            <a:r>
              <a:rPr lang="en-US" dirty="0">
                <a:ea typeface="+mn-lt"/>
                <a:cs typeface="+mn-lt"/>
              </a:rPr>
              <a:t> Join the 2022 10</a:t>
            </a:r>
            <a:r>
              <a:rPr lang="en-US" baseline="30000" dirty="0">
                <a:ea typeface="+mn-lt"/>
                <a:cs typeface="+mn-lt"/>
              </a:rPr>
              <a:t>th</a:t>
            </a:r>
            <a:r>
              <a:rPr lang="en-US" dirty="0">
                <a:ea typeface="+mn-lt"/>
                <a:cs typeface="+mn-lt"/>
              </a:rPr>
              <a:t> Annual Conference Planning Committee! </a:t>
            </a:r>
            <a:endParaRPr lang="en-US" dirty="0">
              <a:ea typeface="Lato"/>
              <a:cs typeface="Lato"/>
            </a:endParaRPr>
          </a:p>
          <a:p>
            <a:pPr>
              <a:buFont typeface="Wingdings" panose="020B0604020202020204" pitchFamily="34" charset="0"/>
              <a:buChar char="q"/>
            </a:pPr>
            <a:r>
              <a:rPr lang="en-US" dirty="0">
                <a:ea typeface="+mn-lt"/>
                <a:cs typeface="+mn-lt"/>
              </a:rPr>
              <a:t> Register for conference when registration opens </a:t>
            </a:r>
            <a:r>
              <a:rPr lang="en-US" b="1" u="sng" dirty="0">
                <a:ea typeface="+mn-lt"/>
                <a:cs typeface="+mn-lt"/>
              </a:rPr>
              <a:t>September 5</a:t>
            </a:r>
            <a:r>
              <a:rPr lang="en-US" b="1" u="sng" baseline="30000" dirty="0">
                <a:ea typeface="+mn-lt"/>
                <a:cs typeface="+mn-lt"/>
              </a:rPr>
              <a:t>th</a:t>
            </a:r>
            <a:endParaRPr lang="en-US" b="1" u="sng" dirty="0">
              <a:cs typeface="Calibri"/>
            </a:endParaRPr>
          </a:p>
          <a:p>
            <a:pPr>
              <a:buFont typeface="Wingdings" panose="020B0604020202020204" pitchFamily="34" charset="0"/>
              <a:buChar char="q"/>
            </a:pPr>
            <a:r>
              <a:rPr lang="en-US" dirty="0">
                <a:ea typeface="+mn-lt"/>
                <a:cs typeface="+mn-lt"/>
              </a:rPr>
              <a:t> Book hotel room </a:t>
            </a:r>
            <a:r>
              <a:rPr lang="en-US" dirty="0">
                <a:ea typeface="+mn-lt"/>
                <a:cs typeface="+mn-lt"/>
                <a:hlinkClick r:id="rId2"/>
              </a:rPr>
              <a:t>Book your group rate for 2022 ILPQC 10th Annual Conference</a:t>
            </a:r>
            <a:endParaRPr lang="en-US" dirty="0">
              <a:ea typeface="+mn-lt"/>
              <a:cs typeface="+mn-lt"/>
            </a:endParaRPr>
          </a:p>
          <a:p>
            <a:pPr marL="457200" lvl="1" indent="0">
              <a:buNone/>
            </a:pPr>
            <a:r>
              <a:rPr lang="en-US" b="1" dirty="0">
                <a:ea typeface="+mn-lt"/>
                <a:cs typeface="+mn-lt"/>
              </a:rPr>
              <a:t>Last day to reserve with ILPQC rate: </a:t>
            </a:r>
            <a:r>
              <a:rPr lang="en-US" b="1" u="sng" dirty="0">
                <a:ea typeface="+mn-lt"/>
                <a:cs typeface="+mn-lt"/>
              </a:rPr>
              <a:t>October 6th</a:t>
            </a:r>
          </a:p>
          <a:p>
            <a:pPr>
              <a:buFont typeface="Wingdings" panose="020B0604020202020204" pitchFamily="34" charset="0"/>
              <a:buChar char="q"/>
            </a:pPr>
            <a:r>
              <a:rPr lang="en-US" dirty="0">
                <a:ea typeface="+mn-lt"/>
                <a:cs typeface="+mn-lt"/>
              </a:rPr>
              <a:t> PVB QI Excellence Award Criteria: Data submission due date – </a:t>
            </a:r>
            <a:r>
              <a:rPr lang="en-US" b="1" u="sng" dirty="0">
                <a:ea typeface="+mn-lt"/>
                <a:cs typeface="+mn-lt"/>
              </a:rPr>
              <a:t>September 16</a:t>
            </a:r>
            <a:endParaRPr lang="en-US" dirty="0"/>
          </a:p>
          <a:p>
            <a:pPr>
              <a:buFont typeface="Wingdings" panose="020B0604020202020204" pitchFamily="34" charset="0"/>
              <a:buChar char="q"/>
            </a:pPr>
            <a:r>
              <a:rPr lang="en-US" dirty="0">
                <a:ea typeface="+mn-lt"/>
                <a:cs typeface="+mn-lt"/>
              </a:rPr>
              <a:t> Coordinate with your team to submit your Annual Conference Survey</a:t>
            </a:r>
            <a:r>
              <a:rPr lang="en-US" b="1" u="sng" dirty="0">
                <a:ea typeface="+mn-lt"/>
                <a:cs typeface="+mn-lt"/>
              </a:rPr>
              <a:t> between September 1</a:t>
            </a:r>
            <a:r>
              <a:rPr lang="en-US" b="1" u="sng" baseline="30000" dirty="0">
                <a:ea typeface="+mn-lt"/>
                <a:cs typeface="+mn-lt"/>
              </a:rPr>
              <a:t>st</a:t>
            </a:r>
            <a:r>
              <a:rPr lang="en-US" b="1" u="sng" dirty="0">
                <a:ea typeface="+mn-lt"/>
                <a:cs typeface="+mn-lt"/>
              </a:rPr>
              <a:t> and October 3</a:t>
            </a:r>
            <a:r>
              <a:rPr lang="en-US" b="1" u="sng" baseline="30000" dirty="0">
                <a:ea typeface="+mn-lt"/>
                <a:cs typeface="+mn-lt"/>
              </a:rPr>
              <a:t>rd</a:t>
            </a:r>
            <a:r>
              <a:rPr lang="en-US" b="1" u="sng" dirty="0">
                <a:ea typeface="+mn-lt"/>
                <a:cs typeface="+mn-lt"/>
              </a:rPr>
              <a:t>  </a:t>
            </a:r>
            <a:endParaRPr lang="en-US" dirty="0"/>
          </a:p>
          <a:p>
            <a:pPr>
              <a:buFont typeface="Wingdings" panose="020B0604020202020204" pitchFamily="34" charset="0"/>
              <a:buChar char="q"/>
            </a:pPr>
            <a:r>
              <a:rPr lang="en-US" dirty="0">
                <a:ea typeface="+mn-lt"/>
                <a:cs typeface="+mn-lt"/>
              </a:rPr>
              <a:t> Submit </a:t>
            </a:r>
            <a:r>
              <a:rPr lang="en-US" dirty="0" smtClean="0">
                <a:ea typeface="+mn-lt"/>
                <a:cs typeface="+mn-lt"/>
              </a:rPr>
              <a:t>your Annual Conference Poster </a:t>
            </a:r>
            <a:r>
              <a:rPr lang="en-US" dirty="0">
                <a:ea typeface="+mn-lt"/>
                <a:cs typeface="+mn-lt"/>
              </a:rPr>
              <a:t>Abstract by </a:t>
            </a:r>
            <a:r>
              <a:rPr lang="en-US" b="1" u="sng" dirty="0">
                <a:ea typeface="+mn-lt"/>
                <a:cs typeface="+mn-lt"/>
              </a:rPr>
              <a:t>October 3</a:t>
            </a:r>
            <a:r>
              <a:rPr lang="en-US" b="1" u="sng" baseline="30000" dirty="0">
                <a:ea typeface="+mn-lt"/>
                <a:cs typeface="+mn-lt"/>
              </a:rPr>
              <a:t>rd</a:t>
            </a:r>
            <a:r>
              <a:rPr lang="en-US" b="1" u="sng" dirty="0">
                <a:ea typeface="+mn-lt"/>
                <a:cs typeface="+mn-lt"/>
              </a:rPr>
              <a:t> </a:t>
            </a:r>
            <a:r>
              <a:rPr lang="en-US" dirty="0">
                <a:ea typeface="+mn-lt"/>
                <a:cs typeface="+mn-lt"/>
              </a:rPr>
              <a:t>to be considered for an award (Opens Sept 1st)</a:t>
            </a:r>
            <a:endParaRPr lang="en-US" sz="2000" b="1" dirty="0">
              <a:cs typeface="+mn-lt"/>
            </a:endParaRPr>
          </a:p>
          <a:p>
            <a:pPr>
              <a:buClr>
                <a:srgbClr val="F5668F"/>
              </a:buClr>
              <a:buFont typeface="Wingdings" panose="05000000000000000000" pitchFamily="2" charset="2"/>
              <a:buChar char="q"/>
            </a:pP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5</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555471058"/>
      </p:ext>
    </p:extLst>
  </p:cSld>
  <p:clrMapOvr>
    <a:masterClrMapping/>
  </p:clrMapOvr>
  <p:extLst mod="1">
    <p:ext uri="{6950BFC3-D8DA-4A85-94F7-54DA5524770B}">
      <p188:commentRel xmlns:p188="http://schemas.microsoft.com/office/powerpoint/2018/8/main" xmlns="" r:id="rId3"/>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884F-EEAB-4AF0-97FC-6AD81278D870}"/>
              </a:ext>
            </a:extLst>
          </p:cNvPr>
          <p:cNvSpPr>
            <a:spLocks noGrp="1"/>
          </p:cNvSpPr>
          <p:nvPr>
            <p:ph type="title"/>
          </p:nvPr>
        </p:nvSpPr>
        <p:spPr>
          <a:xfrm>
            <a:off x="1981200" y="274638"/>
            <a:ext cx="8229600" cy="1143000"/>
          </a:xfrm>
        </p:spPr>
        <p:txBody>
          <a:bodyPr wrap="square" anchor="ctr">
            <a:normAutofit/>
          </a:bodyPr>
          <a:lstStyle/>
          <a:p>
            <a:r>
              <a:rPr lang="en-US"/>
              <a:t>TeamBirth Competition</a:t>
            </a:r>
          </a:p>
        </p:txBody>
      </p:sp>
      <p:pic>
        <p:nvPicPr>
          <p:cNvPr id="7" name="Picture 6">
            <a:extLst>
              <a:ext uri="{FF2B5EF4-FFF2-40B4-BE49-F238E27FC236}">
                <a16:creationId xmlns:a16="http://schemas.microsoft.com/office/drawing/2014/main" id="{AA245F1A-0A31-4B8B-B263-4BAE524AEE20}"/>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xmlns="" r:id="rId4"/>
              </a:ext>
            </a:extLst>
          </a:blip>
          <a:stretch>
            <a:fillRect/>
          </a:stretch>
        </p:blipFill>
        <p:spPr>
          <a:xfrm>
            <a:off x="2072922" y="1600201"/>
            <a:ext cx="8046156" cy="4525963"/>
          </a:xfrm>
          <a:prstGeom prst="rect">
            <a:avLst/>
          </a:prstGeom>
          <a:noFill/>
        </p:spPr>
      </p:pic>
      <p:sp>
        <p:nvSpPr>
          <p:cNvPr id="8" name="TextBox 7">
            <a:extLst>
              <a:ext uri="{FF2B5EF4-FFF2-40B4-BE49-F238E27FC236}">
                <a16:creationId xmlns:a16="http://schemas.microsoft.com/office/drawing/2014/main" id="{54A26337-B3F3-4719-9E39-DC5509B53239}"/>
              </a:ext>
            </a:extLst>
          </p:cNvPr>
          <p:cNvSpPr txBox="1"/>
          <p:nvPr/>
        </p:nvSpPr>
        <p:spPr>
          <a:xfrm>
            <a:off x="7812036" y="5926109"/>
            <a:ext cx="2307042" cy="200055"/>
          </a:xfrm>
          <a:prstGeom prst="rect">
            <a:avLst/>
          </a:prstGeom>
          <a:solidFill>
            <a:srgbClr val="000000"/>
          </a:solidFill>
        </p:spPr>
        <p:txBody>
          <a:bodyPr wrap="none" rtlCol="0">
            <a:spAutoFit/>
          </a:bodyPr>
          <a:lstStyle/>
          <a:p>
            <a:pPr algn="r" defTabSz="457200" fontAlgn="base">
              <a:spcBef>
                <a:spcPct val="0"/>
              </a:spcBef>
              <a:spcAft>
                <a:spcPts val="600"/>
              </a:spcAft>
            </a:pPr>
            <a:r>
              <a:rPr lang="en-US" sz="700">
                <a:solidFill>
                  <a:srgbClr val="FFFFFF"/>
                </a:solidFill>
                <a:latin typeface="Calibri"/>
                <a:ea typeface="MS PGothic" panose="020B0600070205080204" pitchFamily="34" charset="-128"/>
                <a:hlinkClick r:id="rId4" tooltip="http://stackoverflow.com/questions/27289186/how-to-create-a-race-track-scoreboard-in-wpf">
                  <a:extLst>
                    <a:ext uri="{A12FA001-AC4F-418D-AE19-62706E023703}">
                      <ahyp:hlinkClr xmlns:ahyp="http://schemas.microsoft.com/office/drawing/2018/hyperlinkcolor" xmlns="" val="tx"/>
                    </a:ext>
                  </a:extLst>
                </a:hlinkClick>
              </a:rPr>
              <a:t>This Photo</a:t>
            </a:r>
            <a:r>
              <a:rPr lang="en-US" sz="700">
                <a:solidFill>
                  <a:srgbClr val="FFFFFF"/>
                </a:solidFill>
                <a:latin typeface="Calibri"/>
                <a:ea typeface="MS PGothic" panose="020B0600070205080204" pitchFamily="34" charset="-128"/>
              </a:rPr>
              <a:t> by Unknown Author is licensed under </a:t>
            </a:r>
            <a:r>
              <a:rPr lang="en-US" sz="700">
                <a:solidFill>
                  <a:srgbClr val="FFFFFF"/>
                </a:solidFill>
                <a:latin typeface="Calibri"/>
                <a:ea typeface="MS PGothic" panose="020B0600070205080204" pitchFamily="34" charset="-128"/>
                <a:hlinkClick r:id="rId5"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latin typeface="Calibri"/>
              <a:ea typeface="MS PGothic" panose="020B0600070205080204" pitchFamily="34" charset="-128"/>
            </a:endParaRPr>
          </a:p>
        </p:txBody>
      </p:sp>
    </p:spTree>
    <p:extLst>
      <p:ext uri="{BB962C8B-B14F-4D97-AF65-F5344CB8AC3E}">
        <p14:creationId xmlns:p14="http://schemas.microsoft.com/office/powerpoint/2010/main" val="2622281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6479CD-18C4-4159-9B4E-048515D6AC52}"/>
              </a:ext>
            </a:extLst>
          </p:cNvPr>
          <p:cNvSpPr>
            <a:spLocks noGrp="1"/>
          </p:cNvSpPr>
          <p:nvPr>
            <p:ph type="title"/>
          </p:nvPr>
        </p:nvSpPr>
        <p:spPr>
          <a:xfrm>
            <a:off x="1981200" y="37571"/>
            <a:ext cx="8229600" cy="1143000"/>
          </a:xfrm>
        </p:spPr>
        <p:txBody>
          <a:bodyPr>
            <a:normAutofit fontScale="90000"/>
          </a:bodyPr>
          <a:lstStyle/>
          <a:p>
            <a:r>
              <a:rPr lang="en-US"/>
              <a:t>Team Birth Huddle: At Least One Prior to Delivery</a:t>
            </a:r>
          </a:p>
        </p:txBody>
      </p:sp>
      <p:pic>
        <p:nvPicPr>
          <p:cNvPr id="8" name="Content Placeholder 7">
            <a:extLst>
              <a:ext uri="{FF2B5EF4-FFF2-40B4-BE49-F238E27FC236}">
                <a16:creationId xmlns:a16="http://schemas.microsoft.com/office/drawing/2014/main" id="{32728CD9-D2CD-4D67-A551-26D3B1AE66A8}"/>
              </a:ext>
            </a:extLst>
          </p:cNvPr>
          <p:cNvPicPr>
            <a:picLocks noGrp="1" noChangeAspect="1"/>
          </p:cNvPicPr>
          <p:nvPr>
            <p:ph idx="1"/>
          </p:nvPr>
        </p:nvPicPr>
        <p:blipFill>
          <a:blip r:embed="rId2"/>
          <a:stretch>
            <a:fillRect/>
          </a:stretch>
        </p:blipFill>
        <p:spPr>
          <a:xfrm>
            <a:off x="1981201" y="1309511"/>
            <a:ext cx="7811911" cy="4686672"/>
          </a:xfrm>
        </p:spPr>
      </p:pic>
    </p:spTree>
    <p:extLst>
      <p:ext uri="{BB962C8B-B14F-4D97-AF65-F5344CB8AC3E}">
        <p14:creationId xmlns:p14="http://schemas.microsoft.com/office/powerpoint/2010/main" val="1739431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FC33-3FF3-4D7A-831B-74ED95A19219}"/>
              </a:ext>
            </a:extLst>
          </p:cNvPr>
          <p:cNvSpPr>
            <a:spLocks noGrp="1"/>
          </p:cNvSpPr>
          <p:nvPr>
            <p:ph type="title"/>
          </p:nvPr>
        </p:nvSpPr>
        <p:spPr>
          <a:xfrm>
            <a:off x="1981200" y="166511"/>
            <a:ext cx="8229600" cy="1143000"/>
          </a:xfrm>
        </p:spPr>
        <p:txBody>
          <a:bodyPr>
            <a:normAutofit fontScale="90000"/>
          </a:bodyPr>
          <a:lstStyle/>
          <a:p>
            <a:r>
              <a:rPr lang="en-US"/>
              <a:t>New for 2022: Team Birth Huddle On Admission AND Every Shift</a:t>
            </a:r>
          </a:p>
        </p:txBody>
      </p:sp>
      <p:pic>
        <p:nvPicPr>
          <p:cNvPr id="5" name="Content Placeholder 4">
            <a:extLst>
              <a:ext uri="{FF2B5EF4-FFF2-40B4-BE49-F238E27FC236}">
                <a16:creationId xmlns:a16="http://schemas.microsoft.com/office/drawing/2014/main" id="{679E54E4-D3CA-41E5-83D8-E4CC0557ED3E}"/>
              </a:ext>
            </a:extLst>
          </p:cNvPr>
          <p:cNvPicPr>
            <a:picLocks noGrp="1" noChangeAspect="1"/>
          </p:cNvPicPr>
          <p:nvPr>
            <p:ph idx="1"/>
          </p:nvPr>
        </p:nvPicPr>
        <p:blipFill>
          <a:blip r:embed="rId2"/>
          <a:stretch>
            <a:fillRect/>
          </a:stretch>
        </p:blipFill>
        <p:spPr>
          <a:xfrm>
            <a:off x="2077157" y="1309512"/>
            <a:ext cx="7913511" cy="4955821"/>
          </a:xfrm>
        </p:spPr>
      </p:pic>
    </p:spTree>
    <p:extLst>
      <p:ext uri="{BB962C8B-B14F-4D97-AF65-F5344CB8AC3E}">
        <p14:creationId xmlns:p14="http://schemas.microsoft.com/office/powerpoint/2010/main" val="3290142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63A632-1420-4F9C-932A-359FE28E3838}"/>
              </a:ext>
            </a:extLst>
          </p:cNvPr>
          <p:cNvPicPr>
            <a:picLocks noChangeAspect="1"/>
          </p:cNvPicPr>
          <p:nvPr/>
        </p:nvPicPr>
        <p:blipFill>
          <a:blip r:embed="rId3"/>
          <a:stretch>
            <a:fillRect/>
          </a:stretch>
        </p:blipFill>
        <p:spPr>
          <a:xfrm>
            <a:off x="3937000" y="138383"/>
            <a:ext cx="3860800" cy="5884401"/>
          </a:xfrm>
          <a:prstGeom prst="rect">
            <a:avLst/>
          </a:prstGeom>
        </p:spPr>
      </p:pic>
    </p:spTree>
    <p:extLst>
      <p:ext uri="{BB962C8B-B14F-4D97-AF65-F5344CB8AC3E}">
        <p14:creationId xmlns:p14="http://schemas.microsoft.com/office/powerpoint/2010/main" val="1592667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2E33FA-9643-4A34-9773-F1E739CB29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848" y="1417638"/>
            <a:ext cx="6330343" cy="4657324"/>
          </a:xfrm>
          <a:prstGeom prst="rect">
            <a:avLst/>
          </a:prstGeom>
        </p:spPr>
      </p:pic>
      <p:sp>
        <p:nvSpPr>
          <p:cNvPr id="3" name="Title 2">
            <a:extLst>
              <a:ext uri="{FF2B5EF4-FFF2-40B4-BE49-F238E27FC236}">
                <a16:creationId xmlns:a16="http://schemas.microsoft.com/office/drawing/2014/main" id="{DCCBEBAC-52EE-44FC-A501-8515519279B2}"/>
              </a:ext>
            </a:extLst>
          </p:cNvPr>
          <p:cNvSpPr>
            <a:spLocks noGrp="1"/>
          </p:cNvSpPr>
          <p:nvPr>
            <p:ph type="title"/>
          </p:nvPr>
        </p:nvSpPr>
        <p:spPr/>
        <p:txBody>
          <a:bodyPr/>
          <a:lstStyle/>
          <a:p>
            <a:r>
              <a:rPr lang="en-US"/>
              <a:t>TeamBirth Policy </a:t>
            </a:r>
          </a:p>
        </p:txBody>
      </p:sp>
    </p:spTree>
    <p:extLst>
      <p:ext uri="{BB962C8B-B14F-4D97-AF65-F5344CB8AC3E}">
        <p14:creationId xmlns:p14="http://schemas.microsoft.com/office/powerpoint/2010/main" val="1781761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A154-1592-4120-AFB4-B2990E7BDB28}"/>
              </a:ext>
            </a:extLst>
          </p:cNvPr>
          <p:cNvSpPr>
            <a:spLocks noGrp="1"/>
          </p:cNvSpPr>
          <p:nvPr>
            <p:ph type="title"/>
          </p:nvPr>
        </p:nvSpPr>
        <p:spPr>
          <a:xfrm>
            <a:off x="1981200" y="274638"/>
            <a:ext cx="8229600" cy="1143000"/>
          </a:xfrm>
        </p:spPr>
        <p:txBody>
          <a:bodyPr wrap="square" anchor="ctr">
            <a:normAutofit/>
          </a:bodyPr>
          <a:lstStyle/>
          <a:p>
            <a:r>
              <a:rPr lang="en-US"/>
              <a:t>2022 Plan</a:t>
            </a:r>
          </a:p>
        </p:txBody>
      </p:sp>
      <p:pic>
        <p:nvPicPr>
          <p:cNvPr id="6" name="Picture 5" descr="A picture containing person&#10;&#10;Description automatically generated">
            <a:extLst>
              <a:ext uri="{FF2B5EF4-FFF2-40B4-BE49-F238E27FC236}">
                <a16:creationId xmlns:a16="http://schemas.microsoft.com/office/drawing/2014/main" id="{9DF0874B-E9F7-41A4-8F6C-C6089224D803}"/>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xmlns="" r:id="rId3"/>
              </a:ext>
            </a:extLst>
          </a:blip>
          <a:srcRect/>
          <a:stretch/>
        </p:blipFill>
        <p:spPr>
          <a:xfrm>
            <a:off x="1981200" y="1600201"/>
            <a:ext cx="4038600" cy="4525963"/>
          </a:xfrm>
          <a:prstGeom prst="rect">
            <a:avLst/>
          </a:prstGeom>
          <a:noFill/>
        </p:spPr>
      </p:pic>
      <p:sp>
        <p:nvSpPr>
          <p:cNvPr id="3" name="Content Placeholder 2">
            <a:extLst>
              <a:ext uri="{FF2B5EF4-FFF2-40B4-BE49-F238E27FC236}">
                <a16:creationId xmlns:a16="http://schemas.microsoft.com/office/drawing/2014/main" id="{53AEC504-6904-4D11-84AD-9DD290C3785E}"/>
              </a:ext>
            </a:extLst>
          </p:cNvPr>
          <p:cNvSpPr>
            <a:spLocks noGrp="1"/>
          </p:cNvSpPr>
          <p:nvPr>
            <p:ph sz="half" idx="2"/>
          </p:nvPr>
        </p:nvSpPr>
        <p:spPr>
          <a:xfrm>
            <a:off x="6172200" y="1600201"/>
            <a:ext cx="4038600" cy="4525963"/>
          </a:xfrm>
        </p:spPr>
        <p:txBody>
          <a:bodyPr wrap="square" anchor="t">
            <a:normAutofit/>
          </a:bodyPr>
          <a:lstStyle/>
          <a:p>
            <a:r>
              <a:rPr lang="en-US"/>
              <a:t>Including residents</a:t>
            </a:r>
          </a:p>
          <a:p>
            <a:r>
              <a:rPr lang="en-US"/>
              <a:t>Including triage providers</a:t>
            </a:r>
          </a:p>
          <a:p>
            <a:r>
              <a:rPr lang="en-US"/>
              <a:t>Increasing huddles </a:t>
            </a:r>
          </a:p>
          <a:p>
            <a:endParaRPr lang="en-US"/>
          </a:p>
        </p:txBody>
      </p:sp>
      <p:sp>
        <p:nvSpPr>
          <p:cNvPr id="7" name="TextBox 6">
            <a:extLst>
              <a:ext uri="{FF2B5EF4-FFF2-40B4-BE49-F238E27FC236}">
                <a16:creationId xmlns:a16="http://schemas.microsoft.com/office/drawing/2014/main" id="{737710A2-F6BC-4524-B71B-EFF48C17EADF}"/>
              </a:ext>
            </a:extLst>
          </p:cNvPr>
          <p:cNvSpPr txBox="1"/>
          <p:nvPr/>
        </p:nvSpPr>
        <p:spPr>
          <a:xfrm>
            <a:off x="3712758" y="5926109"/>
            <a:ext cx="2307042" cy="200055"/>
          </a:xfrm>
          <a:prstGeom prst="rect">
            <a:avLst/>
          </a:prstGeom>
          <a:solidFill>
            <a:srgbClr val="000000"/>
          </a:solidFill>
        </p:spPr>
        <p:txBody>
          <a:bodyPr wrap="none" rtlCol="0">
            <a:spAutoFit/>
          </a:bodyPr>
          <a:lstStyle/>
          <a:p>
            <a:pPr algn="r" defTabSz="457200" fontAlgn="base">
              <a:spcBef>
                <a:spcPct val="0"/>
              </a:spcBef>
              <a:spcAft>
                <a:spcPts val="600"/>
              </a:spcAft>
            </a:pPr>
            <a:r>
              <a:rPr lang="en-US" sz="700">
                <a:solidFill>
                  <a:srgbClr val="FFFFFF"/>
                </a:solidFill>
                <a:latin typeface="Calibri"/>
                <a:ea typeface="MS PGothic" panose="020B0600070205080204" pitchFamily="34" charset="-128"/>
                <a:hlinkClick r:id="rId3" tooltip="https://courses.lumenlearning.com/wmopen-introbusiness/chapter/reading-stages-of-team-development-2/">
                  <a:extLst>
                    <a:ext uri="{A12FA001-AC4F-418D-AE19-62706E023703}">
                      <ahyp:hlinkClr xmlns:ahyp="http://schemas.microsoft.com/office/drawing/2018/hyperlinkcolor" xmlns="" val="tx"/>
                    </a:ext>
                  </a:extLst>
                </a:hlinkClick>
              </a:rPr>
              <a:t>This Photo</a:t>
            </a:r>
            <a:r>
              <a:rPr lang="en-US" sz="700">
                <a:solidFill>
                  <a:srgbClr val="FFFFFF"/>
                </a:solidFill>
                <a:latin typeface="Calibri"/>
                <a:ea typeface="MS PGothic" panose="020B0600070205080204" pitchFamily="34" charset="-128"/>
              </a:rPr>
              <a:t> by Unknown Author is licensed under </a:t>
            </a:r>
            <a:r>
              <a:rPr lang="en-US" sz="700">
                <a:solidFill>
                  <a:srgbClr val="FFFFFF"/>
                </a:solidFill>
                <a:latin typeface="Calibri"/>
                <a:ea typeface="MS PGothic" panose="020B0600070205080204" pitchFamily="34" charset="-128"/>
                <a:hlinkClick r:id="rId4"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latin typeface="Calibri"/>
              <a:ea typeface="MS PGothic" panose="020B0600070205080204" pitchFamily="34" charset="-128"/>
            </a:endParaRPr>
          </a:p>
        </p:txBody>
      </p:sp>
    </p:spTree>
    <p:extLst>
      <p:ext uri="{BB962C8B-B14F-4D97-AF65-F5344CB8AC3E}">
        <p14:creationId xmlns:p14="http://schemas.microsoft.com/office/powerpoint/2010/main" val="24767728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Team Talk: Northwestern Memorial Prentice Women’s Hospital</a:t>
            </a:r>
          </a:p>
        </p:txBody>
      </p:sp>
      <p:sp>
        <p:nvSpPr>
          <p:cNvPr id="7" name="Subtitle 6"/>
          <p:cNvSpPr>
            <a:spLocks noGrp="1"/>
          </p:cNvSpPr>
          <p:nvPr>
            <p:ph type="subTitle" idx="1"/>
          </p:nvPr>
        </p:nvSpPr>
        <p:spPr/>
        <p:txBody>
          <a:bodyPr/>
          <a:lstStyle/>
          <a:p>
            <a:r>
              <a:rPr lang="en-US" dirty="0" smtClean="0"/>
              <a:t>Deb Miller, </a:t>
            </a:r>
            <a:r>
              <a:rPr lang="en-US" dirty="0"/>
              <a:t>Clinical Quality Leader</a:t>
            </a:r>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56</a:t>
            </a:fld>
            <a:endParaRPr lang="en-US"/>
          </a:p>
        </p:txBody>
      </p:sp>
      <p:sp>
        <p:nvSpPr>
          <p:cNvPr id="5" name="Footer Placeholder 4"/>
          <p:cNvSpPr>
            <a:spLocks noGrp="1"/>
          </p:cNvSpPr>
          <p:nvPr>
            <p:ph type="ftr" sz="quarter" idx="4294967295"/>
          </p:nvPr>
        </p:nvSpPr>
        <p:spPr>
          <a:xfrm>
            <a:off x="0" y="6356350"/>
            <a:ext cx="4114800" cy="365125"/>
          </a:xfrm>
        </p:spPr>
        <p:txBody>
          <a:bodyPr/>
          <a:lstStyle/>
          <a:p>
            <a:pPr algn="l"/>
            <a:r>
              <a:rPr lang="en-US"/>
              <a:t>Illinois Perinatal Quality Collaborative</a:t>
            </a:r>
          </a:p>
        </p:txBody>
      </p:sp>
    </p:spTree>
    <p:extLst>
      <p:ext uri="{BB962C8B-B14F-4D97-AF65-F5344CB8AC3E}">
        <p14:creationId xmlns:p14="http://schemas.microsoft.com/office/powerpoint/2010/main" val="1943258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5563" y="4738688"/>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solidFill>
                <a:srgbClr val="54585A"/>
              </a:solidFill>
              <a:latin typeface="Calibri"/>
            </a:endParaRPr>
          </a:p>
        </p:txBody>
      </p:sp>
      <p:sp>
        <p:nvSpPr>
          <p:cNvPr id="4" name="TextBox 3"/>
          <p:cNvSpPr txBox="1"/>
          <p:nvPr/>
        </p:nvSpPr>
        <p:spPr>
          <a:xfrm>
            <a:off x="3611563" y="6127750"/>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solidFill>
                <a:srgbClr val="54585A"/>
              </a:solidFill>
              <a:latin typeface="Calibri"/>
            </a:endParaRPr>
          </a:p>
        </p:txBody>
      </p:sp>
      <p:sp>
        <p:nvSpPr>
          <p:cNvPr id="2" name="Title 1">
            <a:extLst>
              <a:ext uri="{FF2B5EF4-FFF2-40B4-BE49-F238E27FC236}">
                <a16:creationId xmlns:a16="http://schemas.microsoft.com/office/drawing/2014/main" id="{04F9D955-F4A1-470C-8936-D11AF42A6A31}"/>
              </a:ext>
            </a:extLst>
          </p:cNvPr>
          <p:cNvSpPr>
            <a:spLocks noGrp="1"/>
          </p:cNvSpPr>
          <p:nvPr>
            <p:ph type="ctrTitle"/>
          </p:nvPr>
        </p:nvSpPr>
        <p:spPr>
          <a:xfrm>
            <a:off x="1852474" y="2936911"/>
            <a:ext cx="4961982" cy="1143000"/>
          </a:xfrm>
        </p:spPr>
        <p:txBody>
          <a:bodyPr/>
          <a:lstStyle/>
          <a:p>
            <a:r>
              <a:rPr lang="en-US" dirty="0"/>
              <a:t>Northwestern Memorial Hospital </a:t>
            </a:r>
            <a:br>
              <a:rPr lang="en-US" dirty="0"/>
            </a:br>
            <a:r>
              <a:rPr lang="en-US" dirty="0"/>
              <a:t>Promoting Vaginal Birth Initiative</a:t>
            </a:r>
          </a:p>
        </p:txBody>
      </p:sp>
      <p:sp>
        <p:nvSpPr>
          <p:cNvPr id="5" name="Subtitle 4">
            <a:extLst>
              <a:ext uri="{FF2B5EF4-FFF2-40B4-BE49-F238E27FC236}">
                <a16:creationId xmlns:a16="http://schemas.microsoft.com/office/drawing/2014/main" id="{19625FE3-E3AA-4685-A678-5644B6B56CF5}"/>
              </a:ext>
            </a:extLst>
          </p:cNvPr>
          <p:cNvSpPr>
            <a:spLocks noGrp="1"/>
          </p:cNvSpPr>
          <p:nvPr>
            <p:ph type="subTitle" idx="1"/>
          </p:nvPr>
        </p:nvSpPr>
        <p:spPr>
          <a:xfrm>
            <a:off x="1852474" y="4134996"/>
            <a:ext cx="5462726" cy="935515"/>
          </a:xfrm>
        </p:spPr>
        <p:txBody>
          <a:bodyPr/>
          <a:lstStyle/>
          <a:p>
            <a:r>
              <a:rPr lang="en-US" dirty="0"/>
              <a:t>ILPQC Team Talk</a:t>
            </a:r>
          </a:p>
          <a:p>
            <a:r>
              <a:rPr lang="en-US" dirty="0"/>
              <a:t>August 22, 2022</a:t>
            </a:r>
          </a:p>
        </p:txBody>
      </p:sp>
    </p:spTree>
    <p:extLst>
      <p:ext uri="{BB962C8B-B14F-4D97-AF65-F5344CB8AC3E}">
        <p14:creationId xmlns:p14="http://schemas.microsoft.com/office/powerpoint/2010/main" val="38563637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4CA1AD-787D-4E46-B0E1-244E21788EA3}"/>
              </a:ext>
            </a:extLst>
          </p:cNvPr>
          <p:cNvSpPr>
            <a:spLocks noGrp="1"/>
          </p:cNvSpPr>
          <p:nvPr>
            <p:ph type="title"/>
          </p:nvPr>
        </p:nvSpPr>
        <p:spPr/>
        <p:txBody>
          <a:bodyPr/>
          <a:lstStyle/>
          <a:p>
            <a:r>
              <a:rPr lang="en-US" dirty="0"/>
              <a:t>Northwestern Memorial Hospital (Prentice)</a:t>
            </a:r>
          </a:p>
        </p:txBody>
      </p:sp>
      <p:sp>
        <p:nvSpPr>
          <p:cNvPr id="5" name="Content Placeholder 4">
            <a:extLst>
              <a:ext uri="{FF2B5EF4-FFF2-40B4-BE49-F238E27FC236}">
                <a16:creationId xmlns:a16="http://schemas.microsoft.com/office/drawing/2014/main" id="{72CF22F5-543E-49FF-A96E-9F84D1B24BCA}"/>
              </a:ext>
            </a:extLst>
          </p:cNvPr>
          <p:cNvSpPr>
            <a:spLocks noGrp="1"/>
          </p:cNvSpPr>
          <p:nvPr>
            <p:ph idx="1"/>
          </p:nvPr>
        </p:nvSpPr>
        <p:spPr>
          <a:xfrm>
            <a:off x="2177944" y="1303376"/>
            <a:ext cx="4033466" cy="1780616"/>
          </a:xfrm>
          <a:ln w="38100">
            <a:noFill/>
          </a:ln>
        </p:spPr>
        <p:txBody>
          <a:bodyPr/>
          <a:lstStyle/>
          <a:p>
            <a:pPr marL="0" indent="0">
              <a:buNone/>
            </a:pPr>
            <a:r>
              <a:rPr lang="en-US" dirty="0"/>
              <a:t> </a:t>
            </a:r>
            <a:r>
              <a:rPr lang="en-US" b="1" dirty="0"/>
              <a:t>Level III Perinatal Center</a:t>
            </a:r>
          </a:p>
          <a:p>
            <a:pPr marL="0" indent="0">
              <a:buNone/>
            </a:pPr>
            <a:r>
              <a:rPr lang="en-US" dirty="0"/>
              <a:t> </a:t>
            </a:r>
            <a:r>
              <a:rPr lang="en-US" b="1" dirty="0"/>
              <a:t>CY 2021 Statistics</a:t>
            </a:r>
          </a:p>
          <a:p>
            <a:pPr lvl="1">
              <a:buFont typeface="Arial" panose="020B0604020202020204" pitchFamily="34" charset="0"/>
              <a:buChar char="•"/>
            </a:pPr>
            <a:r>
              <a:rPr lang="en-US" dirty="0"/>
              <a:t>Over 12,000 Deliveries</a:t>
            </a:r>
          </a:p>
          <a:p>
            <a:pPr lvl="1">
              <a:buFont typeface="Arial" panose="020B0604020202020204" pitchFamily="34" charset="0"/>
              <a:buChar char="•"/>
            </a:pPr>
            <a:r>
              <a:rPr lang="en-US" dirty="0"/>
              <a:t>28.3% Cesarean Section Rate</a:t>
            </a:r>
          </a:p>
          <a:p>
            <a:pPr lvl="1">
              <a:buFont typeface="Arial" panose="020B0604020202020204" pitchFamily="34" charset="0"/>
              <a:buChar char="•"/>
            </a:pPr>
            <a:r>
              <a:rPr lang="en-US" dirty="0"/>
              <a:t>23.2% NTSV Cesarean Section Rate</a:t>
            </a:r>
          </a:p>
          <a:p>
            <a:pPr marL="0" indent="0">
              <a:buNone/>
            </a:pPr>
            <a:endParaRPr lang="en-US" dirty="0"/>
          </a:p>
        </p:txBody>
      </p:sp>
      <p:sp>
        <p:nvSpPr>
          <p:cNvPr id="6" name="Text Placeholder 5">
            <a:extLst>
              <a:ext uri="{FF2B5EF4-FFF2-40B4-BE49-F238E27FC236}">
                <a16:creationId xmlns:a16="http://schemas.microsoft.com/office/drawing/2014/main" id="{528203A8-92A9-476F-B505-56F3A4AF5CAF}"/>
              </a:ext>
            </a:extLst>
          </p:cNvPr>
          <p:cNvSpPr>
            <a:spLocks noGrp="1"/>
          </p:cNvSpPr>
          <p:nvPr>
            <p:ph type="body" sz="quarter" idx="13"/>
          </p:nvPr>
        </p:nvSpPr>
        <p:spPr/>
        <p:txBody>
          <a:bodyPr/>
          <a:lstStyle/>
          <a:p>
            <a:r>
              <a:rPr lang="en-US" dirty="0"/>
              <a:t>Chicago, Illinois</a:t>
            </a:r>
          </a:p>
        </p:txBody>
      </p:sp>
      <p:pic>
        <p:nvPicPr>
          <p:cNvPr id="7" name="Picture 6">
            <a:extLst>
              <a:ext uri="{FF2B5EF4-FFF2-40B4-BE49-F238E27FC236}">
                <a16:creationId xmlns:a16="http://schemas.microsoft.com/office/drawing/2014/main" id="{FA32170D-CC45-406E-A0BF-72B625F03D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4599" y="3472969"/>
            <a:ext cx="5415276" cy="1307657"/>
          </a:xfrm>
          <a:prstGeom prst="rect">
            <a:avLst/>
          </a:prstGeom>
          <a:ln w="12700">
            <a:solidFill>
              <a:schemeClr val="tx1"/>
            </a:solidFill>
          </a:ln>
        </p:spPr>
      </p:pic>
      <p:pic>
        <p:nvPicPr>
          <p:cNvPr id="9" name="Picture 8">
            <a:extLst>
              <a:ext uri="{FF2B5EF4-FFF2-40B4-BE49-F238E27FC236}">
                <a16:creationId xmlns:a16="http://schemas.microsoft.com/office/drawing/2014/main" id="{B3EB3C33-C7C9-4CAF-8EED-771AE9ADAE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599" y="4851968"/>
            <a:ext cx="5415276" cy="1405312"/>
          </a:xfrm>
          <a:prstGeom prst="rect">
            <a:avLst/>
          </a:prstGeom>
          <a:ln w="9525">
            <a:solidFill>
              <a:schemeClr val="tx1"/>
            </a:solidFill>
          </a:ln>
        </p:spPr>
      </p:pic>
      <p:sp>
        <p:nvSpPr>
          <p:cNvPr id="2" name="TextBox 1">
            <a:extLst>
              <a:ext uri="{FF2B5EF4-FFF2-40B4-BE49-F238E27FC236}">
                <a16:creationId xmlns:a16="http://schemas.microsoft.com/office/drawing/2014/main" id="{E74D5525-3578-4689-B543-BACADD791F24}"/>
              </a:ext>
            </a:extLst>
          </p:cNvPr>
          <p:cNvSpPr txBox="1"/>
          <p:nvPr/>
        </p:nvSpPr>
        <p:spPr>
          <a:xfrm>
            <a:off x="2177945" y="3096633"/>
            <a:ext cx="4266509" cy="457201"/>
          </a:xfrm>
          <a:prstGeom prst="rect">
            <a:avLst/>
          </a:prstGeom>
          <a:noFill/>
        </p:spPr>
        <p:txBody>
          <a:bodyPr wrap="square" lIns="0" tIns="0" rIns="0" bIns="0" rtlCol="0">
            <a:noAutofit/>
          </a:bodyPr>
          <a:lstStyle/>
          <a:p>
            <a:pPr>
              <a:lnSpc>
                <a:spcPct val="90000"/>
              </a:lnSpc>
              <a:spcBef>
                <a:spcPts val="600"/>
              </a:spcBef>
            </a:pPr>
            <a:r>
              <a:rPr lang="en-US" sz="1850" b="1" spc="-50" dirty="0">
                <a:solidFill>
                  <a:srgbClr val="54585A"/>
                </a:solidFill>
                <a:latin typeface="Calibri"/>
              </a:rPr>
              <a:t>US News &amp; World Report 2022-2023 Rankings</a:t>
            </a:r>
          </a:p>
        </p:txBody>
      </p:sp>
    </p:spTree>
    <p:extLst>
      <p:ext uri="{BB962C8B-B14F-4D97-AF65-F5344CB8AC3E}">
        <p14:creationId xmlns:p14="http://schemas.microsoft.com/office/powerpoint/2010/main" val="38969489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97E2-385A-4637-94E1-A0940DCF59D2}"/>
              </a:ext>
            </a:extLst>
          </p:cNvPr>
          <p:cNvSpPr>
            <a:spLocks noGrp="1"/>
          </p:cNvSpPr>
          <p:nvPr>
            <p:ph type="title"/>
          </p:nvPr>
        </p:nvSpPr>
        <p:spPr/>
        <p:txBody>
          <a:bodyPr/>
          <a:lstStyle/>
          <a:p>
            <a:r>
              <a:rPr lang="en-US" dirty="0"/>
              <a:t>Structure Measure Status Updates</a:t>
            </a:r>
          </a:p>
        </p:txBody>
      </p:sp>
      <p:sp>
        <p:nvSpPr>
          <p:cNvPr id="4" name="Text Placeholder 3">
            <a:extLst>
              <a:ext uri="{FF2B5EF4-FFF2-40B4-BE49-F238E27FC236}">
                <a16:creationId xmlns:a16="http://schemas.microsoft.com/office/drawing/2014/main" id="{9B3002DE-4D92-4316-9511-87D0C9B8B0EB}"/>
              </a:ext>
            </a:extLst>
          </p:cNvPr>
          <p:cNvSpPr>
            <a:spLocks noGrp="1"/>
          </p:cNvSpPr>
          <p:nvPr>
            <p:ph type="body" sz="quarter" idx="13"/>
          </p:nvPr>
        </p:nvSpPr>
        <p:spPr/>
        <p:txBody>
          <a:bodyPr/>
          <a:lstStyle/>
          <a:p>
            <a:r>
              <a:rPr lang="en-US" dirty="0"/>
              <a:t>ILPQC Promoting Vaginal Birth Initiative</a:t>
            </a:r>
          </a:p>
        </p:txBody>
      </p:sp>
      <p:graphicFrame>
        <p:nvGraphicFramePr>
          <p:cNvPr id="3" name="Diagram 2">
            <a:extLst>
              <a:ext uri="{FF2B5EF4-FFF2-40B4-BE49-F238E27FC236}">
                <a16:creationId xmlns:a16="http://schemas.microsoft.com/office/drawing/2014/main" id="{BC41B08E-3AEB-458E-83B0-AFEE4335BE70}"/>
              </a:ext>
            </a:extLst>
          </p:cNvPr>
          <p:cNvGraphicFramePr/>
          <p:nvPr>
            <p:extLst/>
          </p:nvPr>
        </p:nvGraphicFramePr>
        <p:xfrm>
          <a:off x="2188984" y="1386840"/>
          <a:ext cx="7713969" cy="4703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115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118" y="1988540"/>
            <a:ext cx="11808366" cy="4638885"/>
          </a:xfrm>
        </p:spPr>
        <p:txBody>
          <a:bodyPr vert="horz" lIns="91440" tIns="45720" rIns="91440" bIns="45720" rtlCol="0" anchor="t">
            <a:noAutofit/>
          </a:bodyPr>
          <a:lstStyle/>
          <a:p>
            <a:pPr>
              <a:spcAft>
                <a:spcPts val="0"/>
              </a:spcAft>
              <a:buFont typeface="Wingdings" panose="05000000000000000000" pitchFamily="2" charset="2"/>
              <a:buChar char="q"/>
            </a:pPr>
            <a:r>
              <a:rPr lang="en-US" sz="2800" dirty="0">
                <a:ea typeface="Lato"/>
                <a:cs typeface="Lato"/>
              </a:rPr>
              <a:t> All </a:t>
            </a:r>
            <a:r>
              <a:rPr lang="en-US" sz="2800" u="sng" dirty="0">
                <a:ea typeface="Lato"/>
                <a:cs typeface="Lato"/>
              </a:rPr>
              <a:t>structure</a:t>
            </a:r>
            <a:r>
              <a:rPr lang="en-US" sz="2800" dirty="0">
                <a:ea typeface="Lato"/>
                <a:cs typeface="Lato"/>
              </a:rPr>
              <a:t> &amp; </a:t>
            </a:r>
            <a:r>
              <a:rPr lang="en-US" sz="2800" u="sng" dirty="0">
                <a:ea typeface="Lato"/>
                <a:cs typeface="Lato"/>
              </a:rPr>
              <a:t>patient-level</a:t>
            </a:r>
            <a:r>
              <a:rPr lang="en-US" sz="2800" dirty="0">
                <a:ea typeface="Lato"/>
                <a:cs typeface="Lato"/>
              </a:rPr>
              <a:t> data entered for Baseline-August 2022 </a:t>
            </a:r>
          </a:p>
          <a:p>
            <a:pPr lvl="1">
              <a:spcAft>
                <a:spcPts val="0"/>
              </a:spcAft>
              <a:buFont typeface="Wingdings" panose="05000000000000000000" pitchFamily="2" charset="2"/>
              <a:buChar char="q"/>
            </a:pPr>
            <a:r>
              <a:rPr lang="en-US" sz="2400" dirty="0">
                <a:ea typeface="Lato"/>
                <a:cs typeface="Lato"/>
              </a:rPr>
              <a:t>I</a:t>
            </a:r>
            <a:r>
              <a:rPr lang="en-US" sz="2400" dirty="0">
                <a:highlight>
                  <a:srgbClr val="FFFF00"/>
                </a:highlight>
                <a:ea typeface="Lato"/>
                <a:cs typeface="Lato"/>
              </a:rPr>
              <a:t>ncluding Race, ethnicity, and insurance status </a:t>
            </a:r>
            <a:r>
              <a:rPr lang="en-US" sz="2400" dirty="0" smtClean="0">
                <a:highlight>
                  <a:srgbClr val="FFFF00"/>
                </a:highlight>
                <a:ea typeface="Lato"/>
                <a:cs typeface="Lato"/>
              </a:rPr>
              <a:t>NTSV delivery data </a:t>
            </a:r>
            <a:r>
              <a:rPr lang="en-US" sz="2400" dirty="0">
                <a:highlight>
                  <a:srgbClr val="FFFF00"/>
                </a:highlight>
                <a:ea typeface="Lato"/>
                <a:cs typeface="Lato"/>
              </a:rPr>
              <a:t>Baseline-August 2022</a:t>
            </a:r>
          </a:p>
          <a:p>
            <a:pPr>
              <a:spcAft>
                <a:spcPts val="0"/>
              </a:spcAft>
              <a:buFont typeface="Wingdings" panose="05000000000000000000" pitchFamily="2" charset="2"/>
              <a:buChar char="q"/>
            </a:pPr>
            <a:r>
              <a:rPr lang="en-US" sz="2800" dirty="0">
                <a:ea typeface="Lato"/>
                <a:cs typeface="Lato"/>
              </a:rPr>
              <a:t> Key Structure Measures "In Place":</a:t>
            </a:r>
          </a:p>
          <a:p>
            <a:pPr lvl="1">
              <a:spcAft>
                <a:spcPts val="0"/>
              </a:spcAft>
              <a:buFont typeface="Wingdings" panose="05000000000000000000" pitchFamily="2" charset="2"/>
              <a:buChar char="q"/>
            </a:pPr>
            <a:r>
              <a:rPr lang="en-US" sz="2400" dirty="0">
                <a:ea typeface="Lato"/>
                <a:cs typeface="Lato"/>
              </a:rPr>
              <a:t> Provider and Nurse Education </a:t>
            </a:r>
          </a:p>
          <a:p>
            <a:pPr lvl="1">
              <a:spcAft>
                <a:spcPts val="0"/>
              </a:spcAft>
              <a:buFont typeface="Wingdings" panose="05000000000000000000" pitchFamily="2" charset="2"/>
              <a:buChar char="q"/>
            </a:pPr>
            <a:r>
              <a:rPr lang="en-US" sz="2400" dirty="0">
                <a:ea typeface="Lato"/>
                <a:cs typeface="Lato"/>
              </a:rPr>
              <a:t> Standardized Protocol/Processes</a:t>
            </a:r>
          </a:p>
          <a:p>
            <a:pPr lvl="1">
              <a:spcAft>
                <a:spcPts val="0"/>
              </a:spcAft>
              <a:buFont typeface="Wingdings" panose="05000000000000000000" pitchFamily="2" charset="2"/>
              <a:buChar char="q"/>
            </a:pPr>
            <a:r>
              <a:rPr lang="en-US" sz="2400" dirty="0">
                <a:ea typeface="Lato"/>
                <a:cs typeface="Lato"/>
              </a:rPr>
              <a:t> Sharing un-blinded provider level NTSV C-Section rates</a:t>
            </a:r>
          </a:p>
          <a:p>
            <a:pPr lvl="1">
              <a:spcAft>
                <a:spcPts val="0"/>
              </a:spcAft>
              <a:buFont typeface="Wingdings" panose="05000000000000000000" pitchFamily="2" charset="2"/>
              <a:buChar char="q"/>
            </a:pPr>
            <a:r>
              <a:rPr lang="en-US" sz="2400" dirty="0">
                <a:ea typeface="Lato"/>
                <a:cs typeface="Lato"/>
              </a:rPr>
              <a:t> Cesarean Decision Checklist</a:t>
            </a:r>
          </a:p>
          <a:p>
            <a:pPr lvl="1">
              <a:spcAft>
                <a:spcPts val="0"/>
              </a:spcAft>
              <a:buFont typeface="Wingdings" panose="05000000000000000000" pitchFamily="2" charset="2"/>
              <a:buChar char="q"/>
            </a:pPr>
            <a:r>
              <a:rPr lang="en-US" sz="2400" dirty="0">
                <a:ea typeface="Lato"/>
                <a:cs typeface="Lato"/>
              </a:rPr>
              <a:t> Decision Huddles/Debriefs</a:t>
            </a:r>
          </a:p>
          <a:p>
            <a:pPr lvl="1">
              <a:spcAft>
                <a:spcPts val="0"/>
              </a:spcAft>
              <a:buFont typeface="Wingdings" panose="05000000000000000000" pitchFamily="2" charset="2"/>
              <a:buChar char="q"/>
            </a:pPr>
            <a:r>
              <a:rPr lang="en-US" sz="2400" dirty="0">
                <a:ea typeface="Lato"/>
                <a:cs typeface="Lato"/>
              </a:rPr>
              <a:t> Shared Decision-Making</a:t>
            </a:r>
          </a:p>
          <a:p>
            <a:pPr lvl="1">
              <a:spcAft>
                <a:spcPts val="0"/>
              </a:spcAft>
              <a:buFont typeface="Arial"/>
            </a:pPr>
            <a:endParaRPr lang="en-US" sz="1800" dirty="0">
              <a:cs typeface="Arial" panose="020B0604020202020204"/>
            </a:endParaRPr>
          </a:p>
          <a:p>
            <a:pPr>
              <a:spcAft>
                <a:spcPts val="0"/>
              </a:spcAft>
            </a:pPr>
            <a:endParaRPr lang="en-US" sz="1800" dirty="0">
              <a:cs typeface="Arial" panose="020B0604020202020204"/>
            </a:endParaRPr>
          </a:p>
          <a:p>
            <a:pPr>
              <a:spcAft>
                <a:spcPts val="0"/>
              </a:spcAft>
            </a:pPr>
            <a:endParaRPr lang="en-US" sz="1800" dirty="0">
              <a:cs typeface="Arial" panose="020B0604020202020204"/>
            </a:endParaRPr>
          </a:p>
          <a:p>
            <a:pPr>
              <a:spcAft>
                <a:spcPts val="0"/>
              </a:spcAft>
            </a:pPr>
            <a:endParaRPr lang="en-US" sz="1800"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6</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11" name="Picture 10"/>
          <p:cNvPicPr>
            <a:picLocks noChangeAspect="1"/>
          </p:cNvPicPr>
          <p:nvPr/>
        </p:nvPicPr>
        <p:blipFill>
          <a:blip r:embed="rId3"/>
          <a:stretch>
            <a:fillRect/>
          </a:stretch>
        </p:blipFill>
        <p:spPr>
          <a:xfrm>
            <a:off x="9078939" y="3754750"/>
            <a:ext cx="2604126" cy="2966725"/>
          </a:xfrm>
          <a:prstGeom prst="rect">
            <a:avLst/>
          </a:prstGeom>
        </p:spPr>
      </p:pic>
      <p:sp>
        <p:nvSpPr>
          <p:cNvPr id="2" name="Rectangle: Rounded Corners 1">
            <a:extLst>
              <a:ext uri="{FF2B5EF4-FFF2-40B4-BE49-F238E27FC236}">
                <a16:creationId xmlns:a16="http://schemas.microsoft.com/office/drawing/2014/main" id="{FE0271C9-F4BC-6E77-C3F3-0E26C1B6012A}"/>
              </a:ext>
            </a:extLst>
          </p:cNvPr>
          <p:cNvSpPr/>
          <p:nvPr/>
        </p:nvSpPr>
        <p:spPr>
          <a:xfrm>
            <a:off x="9164877" y="3060443"/>
            <a:ext cx="2372263" cy="9201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cs typeface="Calibri"/>
              </a:rPr>
              <a:t>Due Friday, September 16th</a:t>
            </a:r>
          </a:p>
        </p:txBody>
      </p:sp>
      <p:pic>
        <p:nvPicPr>
          <p:cNvPr id="6" name="Picture 5"/>
          <p:cNvPicPr>
            <a:picLocks noChangeAspect="1"/>
          </p:cNvPicPr>
          <p:nvPr/>
        </p:nvPicPr>
        <p:blipFill>
          <a:blip r:embed="rId4"/>
          <a:stretch>
            <a:fillRect/>
          </a:stretch>
        </p:blipFill>
        <p:spPr>
          <a:xfrm>
            <a:off x="134453" y="-50095"/>
            <a:ext cx="6944694" cy="2038635"/>
          </a:xfrm>
          <a:prstGeom prst="rect">
            <a:avLst/>
          </a:prstGeom>
        </p:spPr>
      </p:pic>
    </p:spTree>
    <p:extLst>
      <p:ext uri="{BB962C8B-B14F-4D97-AF65-F5344CB8AC3E}">
        <p14:creationId xmlns:p14="http://schemas.microsoft.com/office/powerpoint/2010/main" val="2955484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FC3CF-544A-4026-A323-957CE8BDF0E9}"/>
              </a:ext>
            </a:extLst>
          </p:cNvPr>
          <p:cNvSpPr>
            <a:spLocks noGrp="1"/>
          </p:cNvSpPr>
          <p:nvPr>
            <p:ph type="title"/>
          </p:nvPr>
        </p:nvSpPr>
        <p:spPr/>
        <p:txBody>
          <a:bodyPr/>
          <a:lstStyle/>
          <a:p>
            <a:r>
              <a:rPr lang="en-US" dirty="0"/>
              <a:t>CS Pre-op Documentation</a:t>
            </a:r>
          </a:p>
        </p:txBody>
      </p:sp>
      <p:pic>
        <p:nvPicPr>
          <p:cNvPr id="5" name="Content Placeholder 4">
            <a:extLst>
              <a:ext uri="{FF2B5EF4-FFF2-40B4-BE49-F238E27FC236}">
                <a16:creationId xmlns:a16="http://schemas.microsoft.com/office/drawing/2014/main" id="{4A33581A-C5CA-46E1-B757-9031937D6E9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24353" y="1240382"/>
            <a:ext cx="5581357" cy="2188619"/>
          </a:xfrm>
          <a:prstGeom prst="rect">
            <a:avLst/>
          </a:prstGeom>
        </p:spPr>
      </p:pic>
      <p:sp>
        <p:nvSpPr>
          <p:cNvPr id="4" name="Text Placeholder 3">
            <a:extLst>
              <a:ext uri="{FF2B5EF4-FFF2-40B4-BE49-F238E27FC236}">
                <a16:creationId xmlns:a16="http://schemas.microsoft.com/office/drawing/2014/main" id="{2EAF3B64-9A4B-4D88-A3F2-B9F95FFE6992}"/>
              </a:ext>
            </a:extLst>
          </p:cNvPr>
          <p:cNvSpPr>
            <a:spLocks noGrp="1"/>
          </p:cNvSpPr>
          <p:nvPr>
            <p:ph type="body" sz="quarter" idx="13"/>
          </p:nvPr>
        </p:nvSpPr>
        <p:spPr>
          <a:xfrm>
            <a:off x="2514600" y="914400"/>
            <a:ext cx="7318899" cy="457200"/>
          </a:xfrm>
        </p:spPr>
        <p:txBody>
          <a:bodyPr/>
          <a:lstStyle/>
          <a:p>
            <a:r>
              <a:rPr lang="en-US" dirty="0"/>
              <a:t>MD documents indication for cesarean in progress notes; optional dot phrase</a:t>
            </a:r>
          </a:p>
        </p:txBody>
      </p:sp>
      <p:pic>
        <p:nvPicPr>
          <p:cNvPr id="6" name="Picture 5">
            <a:extLst>
              <a:ext uri="{FF2B5EF4-FFF2-40B4-BE49-F238E27FC236}">
                <a16:creationId xmlns:a16="http://schemas.microsoft.com/office/drawing/2014/main" id="{71312F0B-529A-4867-9A9A-9D6A8F0896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5374" y="4120738"/>
            <a:ext cx="8422211" cy="1822862"/>
          </a:xfrm>
          <a:prstGeom prst="rect">
            <a:avLst/>
          </a:prstGeom>
        </p:spPr>
      </p:pic>
    </p:spTree>
    <p:extLst>
      <p:ext uri="{BB962C8B-B14F-4D97-AF65-F5344CB8AC3E}">
        <p14:creationId xmlns:p14="http://schemas.microsoft.com/office/powerpoint/2010/main" val="4293134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FC3CF-544A-4026-A323-957CE8BDF0E9}"/>
              </a:ext>
            </a:extLst>
          </p:cNvPr>
          <p:cNvSpPr>
            <a:spLocks noGrp="1"/>
          </p:cNvSpPr>
          <p:nvPr>
            <p:ph type="title"/>
          </p:nvPr>
        </p:nvSpPr>
        <p:spPr/>
        <p:txBody>
          <a:bodyPr/>
          <a:lstStyle/>
          <a:p>
            <a:r>
              <a:rPr lang="en-US" dirty="0"/>
              <a:t>CS Pre-op Documentation</a:t>
            </a:r>
          </a:p>
        </p:txBody>
      </p:sp>
      <p:sp>
        <p:nvSpPr>
          <p:cNvPr id="4" name="Text Placeholder 3">
            <a:extLst>
              <a:ext uri="{FF2B5EF4-FFF2-40B4-BE49-F238E27FC236}">
                <a16:creationId xmlns:a16="http://schemas.microsoft.com/office/drawing/2014/main" id="{2EAF3B64-9A4B-4D88-A3F2-B9F95FFE6992}"/>
              </a:ext>
            </a:extLst>
          </p:cNvPr>
          <p:cNvSpPr>
            <a:spLocks noGrp="1"/>
          </p:cNvSpPr>
          <p:nvPr>
            <p:ph type="body" sz="quarter" idx="13"/>
          </p:nvPr>
        </p:nvSpPr>
        <p:spPr>
          <a:xfrm>
            <a:off x="2514600" y="914400"/>
            <a:ext cx="7318899" cy="457200"/>
          </a:xfrm>
        </p:spPr>
        <p:txBody>
          <a:bodyPr/>
          <a:lstStyle/>
          <a:p>
            <a:r>
              <a:rPr lang="en-US" dirty="0"/>
              <a:t>MD documents indication for cesarean in progress notes; optional dot phrase</a:t>
            </a:r>
          </a:p>
        </p:txBody>
      </p:sp>
      <p:pic>
        <p:nvPicPr>
          <p:cNvPr id="7" name="Picture 6">
            <a:extLst>
              <a:ext uri="{FF2B5EF4-FFF2-40B4-BE49-F238E27FC236}">
                <a16:creationId xmlns:a16="http://schemas.microsoft.com/office/drawing/2014/main" id="{4DA4BBC8-99F4-4434-B1BD-6F56FBA49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97" y="1371600"/>
            <a:ext cx="6889072" cy="2182368"/>
          </a:xfrm>
          <a:prstGeom prst="rect">
            <a:avLst/>
          </a:prstGeom>
        </p:spPr>
      </p:pic>
      <p:pic>
        <p:nvPicPr>
          <p:cNvPr id="8" name="Picture 7" descr="Graphical user interface, text, application, email&#10;&#10;Description automatically generated">
            <a:extLst>
              <a:ext uri="{FF2B5EF4-FFF2-40B4-BE49-F238E27FC236}">
                <a16:creationId xmlns:a16="http://schemas.microsoft.com/office/drawing/2014/main" id="{0B3B1538-D9C1-44FB-A43B-6C61929EA0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3698" y="4011169"/>
            <a:ext cx="8464871" cy="2180897"/>
          </a:xfrm>
          <a:prstGeom prst="rect">
            <a:avLst/>
          </a:prstGeom>
        </p:spPr>
      </p:pic>
    </p:spTree>
    <p:extLst>
      <p:ext uri="{BB962C8B-B14F-4D97-AF65-F5344CB8AC3E}">
        <p14:creationId xmlns:p14="http://schemas.microsoft.com/office/powerpoint/2010/main" val="23312181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97E2-385A-4637-94E1-A0940DCF59D2}"/>
              </a:ext>
            </a:extLst>
          </p:cNvPr>
          <p:cNvSpPr>
            <a:spLocks noGrp="1"/>
          </p:cNvSpPr>
          <p:nvPr>
            <p:ph type="title"/>
          </p:nvPr>
        </p:nvSpPr>
        <p:spPr/>
        <p:txBody>
          <a:bodyPr/>
          <a:lstStyle/>
          <a:p>
            <a:r>
              <a:rPr lang="en-US" dirty="0"/>
              <a:t>Structure Measure Status Updates</a:t>
            </a:r>
          </a:p>
        </p:txBody>
      </p:sp>
      <p:sp>
        <p:nvSpPr>
          <p:cNvPr id="4" name="Text Placeholder 3">
            <a:extLst>
              <a:ext uri="{FF2B5EF4-FFF2-40B4-BE49-F238E27FC236}">
                <a16:creationId xmlns:a16="http://schemas.microsoft.com/office/drawing/2014/main" id="{9B3002DE-4D92-4316-9511-87D0C9B8B0EB}"/>
              </a:ext>
            </a:extLst>
          </p:cNvPr>
          <p:cNvSpPr>
            <a:spLocks noGrp="1"/>
          </p:cNvSpPr>
          <p:nvPr>
            <p:ph type="body" sz="quarter" idx="13"/>
          </p:nvPr>
        </p:nvSpPr>
        <p:spPr/>
        <p:txBody>
          <a:bodyPr/>
          <a:lstStyle/>
          <a:p>
            <a:r>
              <a:rPr lang="en-US" dirty="0"/>
              <a:t>ILPQC Promoting Vaginal Birth Initiative</a:t>
            </a:r>
          </a:p>
        </p:txBody>
      </p:sp>
      <p:graphicFrame>
        <p:nvGraphicFramePr>
          <p:cNvPr id="3" name="Diagram 2">
            <a:extLst>
              <a:ext uri="{FF2B5EF4-FFF2-40B4-BE49-F238E27FC236}">
                <a16:creationId xmlns:a16="http://schemas.microsoft.com/office/drawing/2014/main" id="{BC41B08E-3AEB-458E-83B0-AFEE4335BE70}"/>
              </a:ext>
            </a:extLst>
          </p:cNvPr>
          <p:cNvGraphicFramePr/>
          <p:nvPr>
            <p:extLst/>
          </p:nvPr>
        </p:nvGraphicFramePr>
        <p:xfrm>
          <a:off x="2188984" y="1386840"/>
          <a:ext cx="7713969" cy="4703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6578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E4EA-E08E-4227-91AD-1227738B35F1}"/>
              </a:ext>
            </a:extLst>
          </p:cNvPr>
          <p:cNvSpPr>
            <a:spLocks noGrp="1"/>
          </p:cNvSpPr>
          <p:nvPr>
            <p:ph type="title"/>
          </p:nvPr>
        </p:nvSpPr>
        <p:spPr/>
        <p:txBody>
          <a:bodyPr/>
          <a:lstStyle/>
          <a:p>
            <a:r>
              <a:rPr lang="en-US" dirty="0"/>
              <a:t/>
            </a:r>
            <a:br>
              <a:rPr lang="en-US" dirty="0"/>
            </a:br>
            <a:r>
              <a:rPr lang="en-US" dirty="0"/>
              <a:t>NMH NTSV Cesarean Section Rates</a:t>
            </a:r>
          </a:p>
        </p:txBody>
      </p:sp>
      <p:graphicFrame>
        <p:nvGraphicFramePr>
          <p:cNvPr id="7" name="Content Placeholder 6">
            <a:extLst>
              <a:ext uri="{FF2B5EF4-FFF2-40B4-BE49-F238E27FC236}">
                <a16:creationId xmlns:a16="http://schemas.microsoft.com/office/drawing/2014/main" id="{8716D1D3-CE5A-474E-9DD2-0AE79FD2F1D0}"/>
              </a:ext>
            </a:extLst>
          </p:cNvPr>
          <p:cNvGraphicFramePr>
            <a:graphicFrameLocks noGrp="1"/>
          </p:cNvGraphicFramePr>
          <p:nvPr>
            <p:ph idx="1"/>
            <p:extLst/>
          </p:nvPr>
        </p:nvGraphicFramePr>
        <p:xfrm>
          <a:off x="2325688" y="1622426"/>
          <a:ext cx="7048500" cy="40925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BECC9A22-CE86-4EA7-A4D5-2D8041FC788D}"/>
              </a:ext>
            </a:extLst>
          </p:cNvPr>
          <p:cNvSpPr>
            <a:spLocks noGrp="1"/>
          </p:cNvSpPr>
          <p:nvPr>
            <p:ph type="body" sz="quarter" idx="13"/>
          </p:nvPr>
        </p:nvSpPr>
        <p:spPr/>
        <p:txBody>
          <a:bodyPr/>
          <a:lstStyle/>
          <a:p>
            <a:r>
              <a:rPr lang="en-US" dirty="0"/>
              <a:t>ILPQC Promoting Vaginal Birth Initiative</a:t>
            </a:r>
          </a:p>
        </p:txBody>
      </p:sp>
    </p:spTree>
    <p:extLst>
      <p:ext uri="{BB962C8B-B14F-4D97-AF65-F5344CB8AC3E}">
        <p14:creationId xmlns:p14="http://schemas.microsoft.com/office/powerpoint/2010/main" val="7154616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91066B-E816-45DA-8418-DFF2D6F90B0F}"/>
              </a:ext>
            </a:extLst>
          </p:cNvPr>
          <p:cNvSpPr>
            <a:spLocks noGrp="1"/>
          </p:cNvSpPr>
          <p:nvPr>
            <p:ph type="title"/>
          </p:nvPr>
        </p:nvSpPr>
        <p:spPr>
          <a:xfrm>
            <a:off x="2310414" y="3314951"/>
            <a:ext cx="7713969" cy="762000"/>
          </a:xfrm>
        </p:spPr>
        <p:txBody>
          <a:bodyPr/>
          <a:lstStyle/>
          <a:p>
            <a:pPr algn="ctr"/>
            <a:r>
              <a:rPr lang="en-US" dirty="0"/>
              <a:t>Questions?</a:t>
            </a:r>
            <a:br>
              <a:rPr lang="en-US" dirty="0"/>
            </a:br>
            <a:r>
              <a:rPr lang="en-US" dirty="0"/>
              <a:t>Thank you</a:t>
            </a:r>
          </a:p>
        </p:txBody>
      </p:sp>
    </p:spTree>
    <p:extLst>
      <p:ext uri="{BB962C8B-B14F-4D97-AF65-F5344CB8AC3E}">
        <p14:creationId xmlns:p14="http://schemas.microsoft.com/office/powerpoint/2010/main" val="19022916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PVB Next Steps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65</a:t>
            </a:fld>
            <a:endParaRPr lang="en-US"/>
          </a:p>
        </p:txBody>
      </p:sp>
      <p:sp>
        <p:nvSpPr>
          <p:cNvPr id="5" name="Footer Placeholder 4"/>
          <p:cNvSpPr>
            <a:spLocks noGrp="1"/>
          </p:cNvSpPr>
          <p:nvPr>
            <p:ph type="ftr" sz="quarter" idx="4294967295"/>
          </p:nvPr>
        </p:nvSpPr>
        <p:spPr>
          <a:xfrm>
            <a:off x="0" y="6356350"/>
            <a:ext cx="4114800" cy="365125"/>
          </a:xfrm>
        </p:spPr>
        <p:txBody>
          <a:bodyPr/>
          <a:lstStyle/>
          <a:p>
            <a:pPr algn="l"/>
            <a:r>
              <a:rPr lang="en-US"/>
              <a:t>Illinois Perinatal Quality Collaborative</a:t>
            </a:r>
          </a:p>
        </p:txBody>
      </p:sp>
    </p:spTree>
    <p:extLst>
      <p:ext uri="{BB962C8B-B14F-4D97-AF65-F5344CB8AC3E}">
        <p14:creationId xmlns:p14="http://schemas.microsoft.com/office/powerpoint/2010/main" val="998310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ILPQC is here to help you </a:t>
            </a:r>
            <a:br>
              <a:rPr lang="en-US"/>
            </a:br>
            <a:r>
              <a:rPr lang="en-US"/>
              <a:t>get across the finish line!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graphicFrame>
        <p:nvGraphicFramePr>
          <p:cNvPr id="6" name="Diagram 5"/>
          <p:cNvGraphicFramePr/>
          <p:nvPr/>
        </p:nvGraphicFramePr>
        <p:xfrm>
          <a:off x="284814" y="1735823"/>
          <a:ext cx="7929796" cy="4470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a:spLocks noGrp="1"/>
          </p:cNvSpPr>
          <p:nvPr>
            <p:ph idx="1"/>
          </p:nvPr>
        </p:nvSpPr>
        <p:spPr>
          <a:xfrm>
            <a:off x="8607048" y="1690688"/>
            <a:ext cx="3584952" cy="5538421"/>
          </a:xfrm>
        </p:spPr>
        <p:txBody>
          <a:bodyPr vert="horz" lIns="91440" tIns="45720" rIns="91440" bIns="45720" rtlCol="0" anchor="t">
            <a:noAutofit/>
          </a:bodyPr>
          <a:lstStyle/>
          <a:p>
            <a:r>
              <a:rPr lang="en-US">
                <a:ea typeface="Lato"/>
                <a:cs typeface="Lato"/>
              </a:rPr>
              <a:t>We are here to help!</a:t>
            </a:r>
          </a:p>
          <a:p>
            <a:r>
              <a:rPr lang="en-US">
                <a:ea typeface="Lato"/>
                <a:cs typeface="Lato"/>
              </a:rPr>
              <a:t>We are here to support!</a:t>
            </a:r>
          </a:p>
          <a:p>
            <a:r>
              <a:rPr lang="en-US">
                <a:ea typeface="Lato"/>
                <a:cs typeface="Lato"/>
              </a:rPr>
              <a:t>Schedule a </a:t>
            </a:r>
            <a:r>
              <a:rPr lang="en-US" b="1" u="sng">
                <a:ea typeface="Lato"/>
                <a:cs typeface="Lato"/>
              </a:rPr>
              <a:t>personalized QI Support Call</a:t>
            </a:r>
            <a:r>
              <a:rPr lang="en-US">
                <a:ea typeface="Lato"/>
                <a:cs typeface="Lato"/>
              </a:rPr>
              <a:t>, email </a:t>
            </a:r>
            <a:r>
              <a:rPr lang="en-US">
                <a:ea typeface="Lato"/>
                <a:cs typeface="Lato"/>
                <a:hlinkClick r:id="rId8"/>
              </a:rPr>
              <a:t>info@ilpqc.org</a:t>
            </a:r>
            <a:r>
              <a:rPr lang="en-US">
                <a:ea typeface="Lato"/>
                <a:cs typeface="Lato"/>
              </a:rPr>
              <a:t> to schedule for additional support!</a:t>
            </a:r>
          </a:p>
          <a:p>
            <a:pPr marL="0" indent="0">
              <a:buNone/>
            </a:pPr>
            <a:endParaRPr lang="en-US">
              <a:ea typeface="Lato"/>
              <a:cs typeface="Lato"/>
            </a:endParaRPr>
          </a:p>
        </p:txBody>
      </p:sp>
    </p:spTree>
    <p:extLst>
      <p:ext uri="{BB962C8B-B14F-4D97-AF65-F5344CB8AC3E}">
        <p14:creationId xmlns:p14="http://schemas.microsoft.com/office/powerpoint/2010/main" val="3750573079"/>
      </p:ext>
    </p:extLst>
  </p:cSld>
  <p:clrMapOvr>
    <a:masterClrMapping/>
  </p:clrMapOvr>
  <p:extLst>
    <p:ext uri="{6950BFC3-D8DA-4A85-94F7-54DA5524770B}">
      <p188:commentRel xmlns:p188="http://schemas.microsoft.com/office/powerpoint/2018/8/main" xmlns="" r:id="rId9"/>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9096033_m | 29096033 - sign directions support help tips ad… | Flick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71071" y="3928177"/>
            <a:ext cx="3679886" cy="2943190"/>
          </a:xfrm>
          <a:prstGeom prst="rect">
            <a:avLst/>
          </a:prstGeom>
        </p:spPr>
      </p:pic>
      <p:sp>
        <p:nvSpPr>
          <p:cNvPr id="2" name="Title 1"/>
          <p:cNvSpPr>
            <a:spLocks noGrp="1"/>
          </p:cNvSpPr>
          <p:nvPr>
            <p:ph type="title"/>
          </p:nvPr>
        </p:nvSpPr>
        <p:spPr>
          <a:xfrm>
            <a:off x="609600" y="223127"/>
            <a:ext cx="10972800" cy="1325563"/>
          </a:xfrm>
          <a:noFill/>
        </p:spPr>
        <p:txBody>
          <a:bodyPr/>
          <a:lstStyle/>
          <a:p>
            <a:r>
              <a:rPr lang="en-US"/>
              <a:t>PVB QI Support</a:t>
            </a:r>
          </a:p>
        </p:txBody>
      </p:sp>
      <p:sp>
        <p:nvSpPr>
          <p:cNvPr id="3" name="Content Placeholder 2"/>
          <p:cNvSpPr>
            <a:spLocks noGrp="1"/>
          </p:cNvSpPr>
          <p:nvPr>
            <p:ph idx="1"/>
          </p:nvPr>
        </p:nvSpPr>
        <p:spPr>
          <a:xfrm>
            <a:off x="609600" y="1495634"/>
            <a:ext cx="10972800" cy="4351338"/>
          </a:xfrm>
        </p:spPr>
        <p:txBody>
          <a:bodyPr vert="horz" lIns="91440" tIns="45720" rIns="91440" bIns="45720" rtlCol="0" anchor="t">
            <a:noAutofit/>
          </a:bodyPr>
          <a:lstStyle/>
          <a:p>
            <a:pPr>
              <a:spcAft>
                <a:spcPts val="600"/>
              </a:spcAft>
            </a:pPr>
            <a:r>
              <a:rPr lang="en-US"/>
              <a:t>Q1 2022 Outreach with PVB teams in April, June &amp; July: </a:t>
            </a:r>
          </a:p>
          <a:p>
            <a:pPr lvl="1">
              <a:spcAft>
                <a:spcPts val="600"/>
              </a:spcAft>
            </a:pPr>
            <a:r>
              <a:rPr lang="en-US">
                <a:ea typeface="Lato"/>
                <a:cs typeface="Lato"/>
              </a:rPr>
              <a:t>We connected with </a:t>
            </a:r>
            <a:r>
              <a:rPr lang="en-US" b="1" u="sng">
                <a:ea typeface="Lato"/>
                <a:cs typeface="Lato"/>
              </a:rPr>
              <a:t>20 teams</a:t>
            </a:r>
            <a:r>
              <a:rPr lang="en-US">
                <a:ea typeface="Lato"/>
                <a:cs typeface="Lato"/>
              </a:rPr>
              <a:t> with personalized Q</a:t>
            </a:r>
            <a:r>
              <a:rPr lang="en-US">
                <a:ea typeface="+mn-lt"/>
                <a:cs typeface="+mn-lt"/>
              </a:rPr>
              <a:t>I Support Calls</a:t>
            </a:r>
            <a:endParaRPr lang="en-US" b="1" u="sng"/>
          </a:p>
          <a:p>
            <a:pPr>
              <a:spcAft>
                <a:spcPts val="600"/>
              </a:spcAft>
            </a:pPr>
            <a:r>
              <a:rPr lang="en-US" sz="2800">
                <a:ea typeface="Lato"/>
                <a:cs typeface="Lato"/>
              </a:rPr>
              <a:t>Q2 2022 Outreach: </a:t>
            </a:r>
            <a:endParaRPr lang="en-US"/>
          </a:p>
          <a:p>
            <a:pPr lvl="1">
              <a:spcAft>
                <a:spcPts val="600"/>
              </a:spcAft>
            </a:pPr>
            <a:r>
              <a:rPr lang="en-US" sz="2400">
                <a:ea typeface="Lato"/>
                <a:cs typeface="Lato"/>
              </a:rPr>
              <a:t>Letters sent to PVB Teams with NTSV C-Section Rates above 23.6%</a:t>
            </a:r>
            <a:endParaRPr lang="en-US" sz="2400"/>
          </a:p>
          <a:p>
            <a:pPr lvl="1">
              <a:spcAft>
                <a:spcPts val="600"/>
              </a:spcAft>
            </a:pPr>
            <a:r>
              <a:rPr lang="en-US" sz="2400">
                <a:ea typeface="+mn-lt"/>
                <a:cs typeface="+mn-lt"/>
              </a:rPr>
              <a:t>We would like to </a:t>
            </a:r>
            <a:r>
              <a:rPr lang="en-US" sz="2400" b="1" u="sng">
                <a:ea typeface="+mn-lt"/>
                <a:cs typeface="+mn-lt"/>
              </a:rPr>
              <a:t>connect with ALL PVB teams for 1:1 QI support</a:t>
            </a:r>
            <a:r>
              <a:rPr lang="en-US" sz="2400" b="1">
                <a:ea typeface="+mn-lt"/>
                <a:cs typeface="+mn-lt"/>
              </a:rPr>
              <a:t>! </a:t>
            </a:r>
          </a:p>
          <a:p>
            <a:pPr lvl="1">
              <a:spcAft>
                <a:spcPts val="600"/>
              </a:spcAft>
            </a:pPr>
            <a:r>
              <a:rPr lang="en-US" sz="2400" b="1">
                <a:ea typeface="Lato"/>
                <a:cs typeface="Calibri" panose="020F0502020204030204"/>
              </a:rPr>
              <a:t>Personalized call with ILPQC PVB team and your QI PVB Team</a:t>
            </a:r>
            <a:endParaRPr lang="en-US" sz="2400" b="1">
              <a:cs typeface="Calibri" panose="020F0502020204030204"/>
            </a:endParaRPr>
          </a:p>
          <a:p>
            <a:pPr lvl="1">
              <a:spcAft>
                <a:spcPts val="600"/>
              </a:spcAft>
            </a:pPr>
            <a:endParaRPr lang="en-US" sz="2400"/>
          </a:p>
        </p:txBody>
      </p:sp>
      <p:sp>
        <p:nvSpPr>
          <p:cNvPr id="4" name="Slide Number Placeholder 3"/>
          <p:cNvSpPr>
            <a:spLocks noGrp="1"/>
          </p:cNvSpPr>
          <p:nvPr>
            <p:ph type="sldNum" sz="quarter" idx="10"/>
          </p:nvPr>
        </p:nvSpPr>
        <p:spPr/>
        <p:txBody>
          <a:bodyPr/>
          <a:lstStyle/>
          <a:p>
            <a:fld id="{97033E4B-E3EB-3D46-B2D8-3159663620FA}" type="slidenum">
              <a:rPr lang="en-US" smtClean="0"/>
              <a:pPr/>
              <a:t>67</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6" name="Rounded Rectangle 5"/>
          <p:cNvSpPr/>
          <p:nvPr/>
        </p:nvSpPr>
        <p:spPr>
          <a:xfrm>
            <a:off x="471135" y="4937189"/>
            <a:ext cx="8223738" cy="116677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t>Email </a:t>
            </a:r>
            <a:r>
              <a:rPr lang="en-US" sz="2800" b="1">
                <a:hlinkClick r:id="rId4"/>
              </a:rPr>
              <a:t>info@ilpqc.org</a:t>
            </a:r>
            <a:r>
              <a:rPr lang="en-US" sz="2800" b="1"/>
              <a:t> to schedule your QI Support Call for a Thursday or Friday in August!</a:t>
            </a:r>
          </a:p>
        </p:txBody>
      </p:sp>
    </p:spTree>
    <p:extLst>
      <p:ext uri="{BB962C8B-B14F-4D97-AF65-F5344CB8AC3E}">
        <p14:creationId xmlns:p14="http://schemas.microsoft.com/office/powerpoint/2010/main" val="2625167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5B7D-6357-F0A1-4ACA-818B5F3700C0}"/>
              </a:ext>
            </a:extLst>
          </p:cNvPr>
          <p:cNvSpPr>
            <a:spLocks noGrp="1"/>
          </p:cNvSpPr>
          <p:nvPr>
            <p:ph type="title"/>
          </p:nvPr>
        </p:nvSpPr>
        <p:spPr/>
        <p:txBody>
          <a:bodyPr/>
          <a:lstStyle/>
          <a:p>
            <a:r>
              <a:rPr lang="en-US" dirty="0">
                <a:ea typeface="Lato Medium"/>
                <a:cs typeface="Lato Medium"/>
              </a:rPr>
              <a:t>Upcoming Calls</a:t>
            </a:r>
            <a:endParaRPr lang="en-US" dirty="0"/>
          </a:p>
        </p:txBody>
      </p:sp>
      <p:graphicFrame>
        <p:nvGraphicFramePr>
          <p:cNvPr id="6" name="Table 6">
            <a:extLst>
              <a:ext uri="{FF2B5EF4-FFF2-40B4-BE49-F238E27FC236}">
                <a16:creationId xmlns:a16="http://schemas.microsoft.com/office/drawing/2014/main" id="{4A5DC85B-9F27-AF23-5D97-3D04C5A4E30D}"/>
              </a:ext>
            </a:extLst>
          </p:cNvPr>
          <p:cNvGraphicFramePr>
            <a:graphicFrameLocks noGrp="1"/>
          </p:cNvGraphicFramePr>
          <p:nvPr>
            <p:ph idx="1"/>
            <p:extLst>
              <p:ext uri="{D42A27DB-BD31-4B8C-83A1-F6EECF244321}">
                <p14:modId xmlns:p14="http://schemas.microsoft.com/office/powerpoint/2010/main" val="734150417"/>
              </p:ext>
            </p:extLst>
          </p:nvPr>
        </p:nvGraphicFramePr>
        <p:xfrm>
          <a:off x="609600" y="1825625"/>
          <a:ext cx="10972800" cy="4016508"/>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818186165"/>
                    </a:ext>
                  </a:extLst>
                </a:gridCol>
                <a:gridCol w="5486400">
                  <a:extLst>
                    <a:ext uri="{9D8B030D-6E8A-4147-A177-3AD203B41FA5}">
                      <a16:colId xmlns:a16="http://schemas.microsoft.com/office/drawing/2014/main" val="1021936841"/>
                    </a:ext>
                  </a:extLst>
                </a:gridCol>
              </a:tblGrid>
              <a:tr h="1004127">
                <a:tc>
                  <a:txBody>
                    <a:bodyPr/>
                    <a:lstStyle/>
                    <a:p>
                      <a:pPr algn="ctr"/>
                      <a:r>
                        <a:rPr lang="en-US" sz="2800" dirty="0"/>
                        <a:t>Date</a:t>
                      </a:r>
                    </a:p>
                  </a:txBody>
                  <a:tcPr anchor="ctr"/>
                </a:tc>
                <a:tc>
                  <a:txBody>
                    <a:bodyPr/>
                    <a:lstStyle/>
                    <a:p>
                      <a:pPr algn="ctr"/>
                      <a:r>
                        <a:rPr lang="en-US" sz="2800" dirty="0"/>
                        <a:t>Topic</a:t>
                      </a:r>
                    </a:p>
                  </a:txBody>
                  <a:tcPr anchor="ctr"/>
                </a:tc>
                <a:extLst>
                  <a:ext uri="{0D108BD9-81ED-4DB2-BD59-A6C34878D82A}">
                    <a16:rowId xmlns:a16="http://schemas.microsoft.com/office/drawing/2014/main" val="4266940731"/>
                  </a:ext>
                </a:extLst>
              </a:tr>
              <a:tr h="1004127">
                <a:tc>
                  <a:txBody>
                    <a:bodyPr/>
                    <a:lstStyle/>
                    <a:p>
                      <a:r>
                        <a:rPr lang="en-US" sz="2800" dirty="0"/>
                        <a:t>September 26th, 2022 12:30 PM</a:t>
                      </a:r>
                    </a:p>
                  </a:txBody>
                  <a:tcPr/>
                </a:tc>
                <a:tc>
                  <a:txBody>
                    <a:bodyPr/>
                    <a:lstStyle/>
                    <a:p>
                      <a:r>
                        <a:rPr lang="en-US" sz="2800" dirty="0"/>
                        <a:t>Preparing for Annual Conference </a:t>
                      </a:r>
                    </a:p>
                  </a:txBody>
                  <a:tcPr/>
                </a:tc>
                <a:extLst>
                  <a:ext uri="{0D108BD9-81ED-4DB2-BD59-A6C34878D82A}">
                    <a16:rowId xmlns:a16="http://schemas.microsoft.com/office/drawing/2014/main" val="1557484841"/>
                  </a:ext>
                </a:extLst>
              </a:tr>
              <a:tr h="1004127">
                <a:tc>
                  <a:txBody>
                    <a:bodyPr/>
                    <a:lstStyle/>
                    <a:p>
                      <a:r>
                        <a:rPr lang="en-US" sz="2800" dirty="0"/>
                        <a:t>October 27th </a:t>
                      </a:r>
                    </a:p>
                  </a:txBody>
                  <a:tcPr/>
                </a:tc>
                <a:tc>
                  <a:txBody>
                    <a:bodyPr/>
                    <a:lstStyle/>
                    <a:p>
                      <a:r>
                        <a:rPr lang="en-US" sz="2800" dirty="0"/>
                        <a:t>ILPQC 10th Annual Conference </a:t>
                      </a:r>
                    </a:p>
                  </a:txBody>
                  <a:tcPr/>
                </a:tc>
                <a:extLst>
                  <a:ext uri="{0D108BD9-81ED-4DB2-BD59-A6C34878D82A}">
                    <a16:rowId xmlns:a16="http://schemas.microsoft.com/office/drawing/2014/main" val="2376722587"/>
                  </a:ext>
                </a:extLst>
              </a:tr>
              <a:tr h="1004127">
                <a:tc>
                  <a:txBody>
                    <a:bodyPr/>
                    <a:lstStyle/>
                    <a:p>
                      <a:r>
                        <a:rPr lang="en-US" sz="2800" dirty="0"/>
                        <a:t>November  28th, 2022 12:30 PM</a:t>
                      </a:r>
                    </a:p>
                  </a:txBody>
                  <a:tcPr/>
                </a:tc>
                <a:tc>
                  <a:txBody>
                    <a:bodyPr/>
                    <a:lstStyle/>
                    <a:p>
                      <a:r>
                        <a:rPr lang="en-US" sz="2800" dirty="0"/>
                        <a:t>TBD</a:t>
                      </a:r>
                    </a:p>
                  </a:txBody>
                  <a:tcPr/>
                </a:tc>
                <a:extLst>
                  <a:ext uri="{0D108BD9-81ED-4DB2-BD59-A6C34878D82A}">
                    <a16:rowId xmlns:a16="http://schemas.microsoft.com/office/drawing/2014/main" val="20652796"/>
                  </a:ext>
                </a:extLst>
              </a:tr>
            </a:tbl>
          </a:graphicData>
        </a:graphic>
      </p:graphicFrame>
      <p:sp>
        <p:nvSpPr>
          <p:cNvPr id="4" name="Slide Number Placeholder 3">
            <a:extLst>
              <a:ext uri="{FF2B5EF4-FFF2-40B4-BE49-F238E27FC236}">
                <a16:creationId xmlns:a16="http://schemas.microsoft.com/office/drawing/2014/main" id="{0F30F806-6A99-606A-26F2-84CD6D8C7761}"/>
              </a:ext>
            </a:extLst>
          </p:cNvPr>
          <p:cNvSpPr>
            <a:spLocks noGrp="1"/>
          </p:cNvSpPr>
          <p:nvPr>
            <p:ph type="sldNum" sz="quarter" idx="10"/>
          </p:nvPr>
        </p:nvSpPr>
        <p:spPr/>
        <p:txBody>
          <a:bodyPr/>
          <a:lstStyle/>
          <a:p>
            <a:fld id="{97033E4B-E3EB-3D46-B2D8-3159663620FA}" type="slidenum">
              <a:rPr lang="en-US" smtClean="0"/>
              <a:pPr/>
              <a:t>68</a:t>
            </a:fld>
            <a:endParaRPr lang="en-US"/>
          </a:p>
        </p:txBody>
      </p:sp>
      <p:sp>
        <p:nvSpPr>
          <p:cNvPr id="5" name="Footer Placeholder 4">
            <a:extLst>
              <a:ext uri="{FF2B5EF4-FFF2-40B4-BE49-F238E27FC236}">
                <a16:creationId xmlns:a16="http://schemas.microsoft.com/office/drawing/2014/main" id="{752CDFB4-C6F9-9D52-9004-EA48D590262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40045768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t>Questions?</a:t>
            </a:r>
          </a:p>
        </p:txBody>
      </p:sp>
      <p:sp>
        <p:nvSpPr>
          <p:cNvPr id="3" name="Subtitle 2"/>
          <p:cNvSpPr>
            <a:spLocks noGrp="1"/>
          </p:cNvSpPr>
          <p:nvPr>
            <p:ph type="subTitle" idx="1"/>
          </p:nvPr>
        </p:nvSpPr>
        <p:spPr/>
        <p:txBody>
          <a:bodyPr/>
          <a:lstStyle/>
          <a:p>
            <a:r>
              <a:rPr lang="en-US"/>
              <a:t>Please put your questions or comments in the chat</a:t>
            </a:r>
          </a:p>
        </p:txBody>
      </p:sp>
    </p:spTree>
    <p:extLst>
      <p:ext uri="{BB962C8B-B14F-4D97-AF65-F5344CB8AC3E}">
        <p14:creationId xmlns:p14="http://schemas.microsoft.com/office/powerpoint/2010/main" val="256642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61547"/>
            <a:ext cx="7899400" cy="4351338"/>
          </a:xfrm>
        </p:spPr>
        <p:txBody>
          <a:bodyPr/>
          <a:lstStyle/>
          <a:p>
            <a:pPr>
              <a:spcAft>
                <a:spcPts val="1200"/>
              </a:spcAft>
              <a:buFont typeface="Wingdings" panose="05000000000000000000" pitchFamily="2" charset="2"/>
              <a:buChar char="q"/>
            </a:pPr>
            <a:r>
              <a:rPr lang="en-US" sz="2800" dirty="0">
                <a:ea typeface="+mn-lt"/>
                <a:cs typeface="+mn-lt"/>
              </a:rPr>
              <a:t> Achievement of </a:t>
            </a:r>
            <a:r>
              <a:rPr lang="en-US" sz="2800" dirty="0" smtClean="0">
                <a:ea typeface="+mn-lt"/>
                <a:cs typeface="+mn-lt"/>
              </a:rPr>
              <a:t>PVB aims </a:t>
            </a:r>
          </a:p>
          <a:p>
            <a:pPr lvl="1">
              <a:spcAft>
                <a:spcPts val="1200"/>
              </a:spcAft>
              <a:buFont typeface="Wingdings" panose="05000000000000000000" pitchFamily="2" charset="2"/>
              <a:buChar char="q"/>
            </a:pPr>
            <a:r>
              <a:rPr lang="en-US" sz="2400" dirty="0" smtClean="0">
                <a:ea typeface="+mn-lt"/>
                <a:cs typeface="+mn-lt"/>
              </a:rPr>
              <a:t> </a:t>
            </a:r>
            <a:r>
              <a:rPr lang="en-US" sz="2400" dirty="0" smtClean="0">
                <a:ea typeface="Lato"/>
                <a:cs typeface="Arial" panose="020B0604020202020204"/>
              </a:rPr>
              <a:t>≥ </a:t>
            </a:r>
            <a:r>
              <a:rPr lang="en-US" sz="2400" u="sng" dirty="0" smtClean="0"/>
              <a:t>80% </a:t>
            </a:r>
            <a:r>
              <a:rPr lang="en-US" sz="2400" dirty="0" smtClean="0"/>
              <a:t>of Providers and Nurses educated on ACOG/SMFM guidelines</a:t>
            </a:r>
            <a:endParaRPr lang="en-US" sz="2400" b="1" u="sng" dirty="0" smtClean="0"/>
          </a:p>
          <a:p>
            <a:pPr lvl="1">
              <a:spcAft>
                <a:spcPts val="1200"/>
              </a:spcAft>
              <a:buFont typeface="Wingdings" panose="05000000000000000000" pitchFamily="2" charset="2"/>
              <a:buChar char="q"/>
            </a:pPr>
            <a:r>
              <a:rPr lang="en-US" sz="2400" dirty="0" smtClean="0">
                <a:ea typeface="Lato"/>
                <a:cs typeface="Arial" panose="020B0604020202020204"/>
              </a:rPr>
              <a:t> ≥ 80</a:t>
            </a:r>
            <a:r>
              <a:rPr lang="en-US" sz="2400" dirty="0">
                <a:ea typeface="Lato"/>
                <a:cs typeface="Arial" panose="020B0604020202020204"/>
              </a:rPr>
              <a:t>% </a:t>
            </a:r>
            <a:r>
              <a:rPr lang="en-US" sz="2400" dirty="0">
                <a:ea typeface="+mn-lt"/>
                <a:cs typeface="+mn-lt"/>
              </a:rPr>
              <a:t>of all NTSV C-Sections </a:t>
            </a:r>
            <a:r>
              <a:rPr lang="en-US" sz="2400" dirty="0" smtClean="0">
                <a:ea typeface="+mn-lt"/>
                <a:cs typeface="+mn-lt"/>
              </a:rPr>
              <a:t>meeting </a:t>
            </a:r>
            <a:r>
              <a:rPr lang="en-US" sz="2400" dirty="0">
                <a:ea typeface="+mn-lt"/>
                <a:cs typeface="+mn-lt"/>
              </a:rPr>
              <a:t>ACOG/SMFM </a:t>
            </a:r>
            <a:r>
              <a:rPr lang="en-US" sz="2400" dirty="0" smtClean="0">
                <a:ea typeface="+mn-lt"/>
                <a:cs typeface="+mn-lt"/>
              </a:rPr>
              <a:t>guidelines</a:t>
            </a:r>
            <a:endParaRPr lang="en-US" sz="2400" dirty="0">
              <a:ea typeface="+mn-lt"/>
              <a:cs typeface="+mn-lt"/>
            </a:endParaRPr>
          </a:p>
          <a:p>
            <a:pPr lvl="1">
              <a:spcAft>
                <a:spcPts val="1200"/>
              </a:spcAft>
              <a:buFont typeface="Wingdings" panose="05000000000000000000" pitchFamily="2" charset="2"/>
              <a:buChar char="q"/>
            </a:pPr>
            <a:r>
              <a:rPr lang="en-US" sz="2400" dirty="0" smtClean="0"/>
              <a:t> NTSV </a:t>
            </a:r>
            <a:r>
              <a:rPr lang="en-US" sz="2400" dirty="0"/>
              <a:t>C-Section Rate ≤</a:t>
            </a:r>
            <a:r>
              <a:rPr lang="en-US" sz="2400" b="1" u="sng" dirty="0"/>
              <a:t>23.6%</a:t>
            </a:r>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7</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6" name="Title 5"/>
          <p:cNvSpPr>
            <a:spLocks noGrp="1"/>
          </p:cNvSpPr>
          <p:nvPr>
            <p:ph type="title"/>
          </p:nvPr>
        </p:nvSpPr>
        <p:spPr/>
        <p:txBody>
          <a:bodyPr/>
          <a:lstStyle/>
          <a:p>
            <a:endParaRPr lang="en-US"/>
          </a:p>
        </p:txBody>
      </p:sp>
      <p:pic>
        <p:nvPicPr>
          <p:cNvPr id="8" name="Picture 7"/>
          <p:cNvPicPr>
            <a:picLocks noChangeAspect="1"/>
          </p:cNvPicPr>
          <p:nvPr/>
        </p:nvPicPr>
        <p:blipFill>
          <a:blip r:embed="rId2"/>
          <a:stretch>
            <a:fillRect/>
          </a:stretch>
        </p:blipFill>
        <p:spPr>
          <a:xfrm>
            <a:off x="0" y="8588"/>
            <a:ext cx="6944694" cy="2038635"/>
          </a:xfrm>
          <a:prstGeom prst="rect">
            <a:avLst/>
          </a:prstGeom>
        </p:spPr>
      </p:pic>
      <p:pic>
        <p:nvPicPr>
          <p:cNvPr id="9" name="Picture 8"/>
          <p:cNvPicPr>
            <a:picLocks noChangeAspect="1"/>
          </p:cNvPicPr>
          <p:nvPr/>
        </p:nvPicPr>
        <p:blipFill>
          <a:blip r:embed="rId3"/>
          <a:stretch>
            <a:fillRect/>
          </a:stretch>
        </p:blipFill>
        <p:spPr>
          <a:xfrm>
            <a:off x="8839200" y="3296825"/>
            <a:ext cx="2604126" cy="2966725"/>
          </a:xfrm>
          <a:prstGeom prst="rect">
            <a:avLst/>
          </a:prstGeom>
        </p:spPr>
      </p:pic>
      <p:sp>
        <p:nvSpPr>
          <p:cNvPr id="10" name="Rectangle: Rounded Corners 1">
            <a:extLst>
              <a:ext uri="{FF2B5EF4-FFF2-40B4-BE49-F238E27FC236}">
                <a16:creationId xmlns:a16="http://schemas.microsoft.com/office/drawing/2014/main" id="{FE0271C9-F4BC-6E77-C3F3-0E26C1B6012A}"/>
              </a:ext>
            </a:extLst>
          </p:cNvPr>
          <p:cNvSpPr/>
          <p:nvPr/>
        </p:nvSpPr>
        <p:spPr>
          <a:xfrm>
            <a:off x="8888083" y="2597988"/>
            <a:ext cx="2372263" cy="9201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cs typeface="Calibri"/>
              </a:rPr>
              <a:t>Due Friday, September 16th</a:t>
            </a:r>
          </a:p>
        </p:txBody>
      </p:sp>
    </p:spTree>
    <p:extLst>
      <p:ext uri="{BB962C8B-B14F-4D97-AF65-F5344CB8AC3E}">
        <p14:creationId xmlns:p14="http://schemas.microsoft.com/office/powerpoint/2010/main" val="40483108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3297" b="97253" l="200" r="100000">
                        <a14:foregroundMark x1="31000" y1="30220" x2="31000" y2="30220"/>
                        <a14:foregroundMark x1="55600" y1="60989" x2="55600" y2="60989"/>
                        <a14:foregroundMark x1="56000" y1="59890" x2="56000" y2="59890"/>
                        <a14:foregroundMark x1="56400" y1="57143" x2="56400" y2="57143"/>
                        <a14:foregroundMark x1="53200" y1="63736" x2="53200" y2="63736"/>
                        <a14:foregroundMark x1="52800" y1="67582" x2="52800" y2="67582"/>
                        <a14:foregroundMark x1="51200" y1="72527" x2="51200" y2="72527"/>
                        <a14:foregroundMark x1="54000" y1="71429" x2="54000" y2="71429"/>
                        <a14:foregroundMark x1="56800" y1="69780" x2="56800" y2="69780"/>
                        <a14:foregroundMark x1="58400" y1="75824" x2="58400" y2="75824"/>
                        <a14:foregroundMark x1="57000" y1="74725" x2="57000" y2="74725"/>
                        <a14:foregroundMark x1="55800" y1="53846" x2="55800" y2="53846"/>
                        <a14:foregroundMark x1="55400" y1="45604" x2="55400" y2="45604"/>
                        <a14:foregroundMark x1="61600" y1="39560" x2="61600" y2="39560"/>
                        <a14:foregroundMark x1="62000" y1="50000" x2="62000" y2="50000"/>
                        <a14:foregroundMark x1="60400" y1="57692" x2="60400" y2="57692"/>
                        <a14:foregroundMark x1="61600" y1="58242" x2="61600" y2="58242"/>
                        <a14:foregroundMark x1="61400" y1="67033" x2="61400" y2="67033"/>
                        <a14:foregroundMark x1="65800" y1="57143" x2="65800" y2="57143"/>
                        <a14:foregroundMark x1="19600" y1="86264" x2="19600" y2="86264"/>
                        <a14:foregroundMark x1="23400" y1="90659" x2="23400" y2="90659"/>
                        <a14:foregroundMark x1="25000" y1="95055" x2="25000" y2="95055"/>
                        <a14:foregroundMark x1="26400" y1="89011" x2="26400" y2="89011"/>
                        <a14:foregroundMark x1="25200" y1="89560" x2="25200" y2="89560"/>
                        <a14:foregroundMark x1="28200" y1="93407" x2="28200" y2="93407"/>
                        <a14:foregroundMark x1="29800" y1="87912" x2="29800" y2="87912"/>
                        <a14:foregroundMark x1="31200" y1="89560" x2="31200" y2="89560"/>
                        <a14:foregroundMark x1="29400" y1="93956" x2="29400" y2="93956"/>
                        <a14:foregroundMark x1="32800" y1="89560" x2="32800" y2="89560"/>
                        <a14:foregroundMark x1="37000" y1="89011" x2="37000" y2="89011"/>
                        <a14:foregroundMark x1="41600" y1="91758" x2="41600" y2="91758"/>
                        <a14:foregroundMark x1="42600" y1="95604" x2="42600" y2="95604"/>
                        <a14:foregroundMark x1="46800" y1="88462" x2="46800" y2="88462"/>
                        <a14:foregroundMark x1="48200" y1="87363" x2="48200" y2="87363"/>
                        <a14:foregroundMark x1="51800" y1="90110" x2="51800" y2="90110"/>
                        <a14:foregroundMark x1="55200" y1="88462" x2="55200" y2="88462"/>
                        <a14:foregroundMark x1="59400" y1="89560" x2="59400" y2="89560"/>
                        <a14:foregroundMark x1="62200" y1="90110" x2="62200" y2="90110"/>
                        <a14:foregroundMark x1="64000" y1="90110" x2="64000" y2="90110"/>
                        <a14:foregroundMark x1="65400" y1="90110" x2="65400" y2="90110"/>
                        <a14:foregroundMark x1="71800" y1="90659" x2="71800" y2="90659"/>
                        <a14:foregroundMark x1="73600" y1="89011" x2="73600" y2="89011"/>
                        <a14:foregroundMark x1="70400" y1="88462" x2="70400" y2="88462"/>
                        <a14:foregroundMark x1="43600" y1="94505" x2="43600" y2="94505"/>
                        <a14:foregroundMark x1="78800" y1="88462" x2="78800" y2="88462"/>
                        <a14:foregroundMark x1="66200" y1="62637" x2="66200" y2="62637"/>
                        <a14:foregroundMark x1="90200" y1="85165" x2="90200" y2="85165"/>
                        <a14:foregroundMark x1="90200" y1="89011" x2="90200" y2="89011"/>
                        <a14:foregroundMark x1="87800" y1="94505" x2="87800" y2="94505"/>
                        <a14:foregroundMark x1="84800" y1="88462" x2="84800" y2="88462"/>
                        <a14:foregroundMark x1="91800" y1="89011" x2="91800" y2="89011"/>
                        <a14:foregroundMark x1="91400" y1="90110" x2="91400" y2="90110"/>
                        <a14:foregroundMark x1="93200" y1="89011" x2="93200" y2="89011"/>
                        <a14:foregroundMark x1="93400" y1="95055" x2="93400" y2="95055"/>
                        <a14:foregroundMark x1="94600" y1="88462" x2="94600" y2="88462"/>
                        <a14:foregroundMark x1="96200" y1="94505" x2="96200" y2="94505"/>
                        <a14:foregroundMark x1="97600" y1="94505" x2="97600" y2="94505"/>
                        <a14:foregroundMark x1="68400" y1="87363" x2="68400" y2="87363"/>
                        <a14:foregroundMark x1="72000" y1="95604" x2="72000" y2="95604"/>
                        <a14:foregroundMark x1="70400" y1="94505" x2="70400" y2="94505"/>
                        <a14:foregroundMark x1="81800" y1="93956" x2="81800" y2="93956"/>
                        <a14:foregroundMark x1="82800" y1="96154" x2="82800" y2="96154"/>
                        <a14:foregroundMark x1="99400" y1="93407" x2="99400" y2="93407"/>
                        <a14:foregroundMark x1="97600" y1="90110" x2="97600" y2="90110"/>
                        <a14:foregroundMark x1="94800" y1="95055" x2="94800" y2="95055"/>
                        <a14:foregroundMark x1="96400" y1="89560" x2="96400" y2="89560"/>
                        <a14:foregroundMark x1="99000" y1="88462" x2="99000" y2="88462"/>
                        <a14:foregroundMark x1="97400" y1="87912" x2="97400" y2="87912"/>
                        <a14:foregroundMark x1="97200" y1="89011" x2="97200" y2="89011"/>
                        <a14:foregroundMark x1="97200" y1="90110" x2="97200" y2="90110"/>
                        <a14:foregroundMark x1="45200" y1="89560" x2="45200" y2="89560"/>
                        <a14:foregroundMark x1="53600" y1="89560" x2="53600" y2="89560"/>
                        <a14:foregroundMark x1="43600" y1="90110" x2="43600" y2="90110"/>
                        <a14:foregroundMark x1="43600" y1="87912" x2="43600" y2="87912"/>
                        <a14:foregroundMark x1="15000" y1="88462" x2="15000" y2="88462"/>
                        <a14:foregroundMark x1="15000" y1="94505" x2="15000" y2="94505"/>
                        <a14:foregroundMark x1="13600" y1="84066" x2="13600" y2="84066"/>
                        <a14:foregroundMark x1="13600" y1="90659" x2="13600" y2="90659"/>
                        <a14:foregroundMark x1="12400" y1="90110" x2="12400" y2="90110"/>
                        <a14:foregroundMark x1="800" y1="86813" x2="800" y2="86813"/>
                        <a14:foregroundMark x1="2400" y1="85714" x2="2400" y2="85714"/>
                        <a14:foregroundMark x1="4200" y1="85714" x2="4200" y2="85714"/>
                        <a14:foregroundMark x1="5600" y1="87912" x2="5600" y2="87912"/>
                        <a14:foregroundMark x1="7200" y1="88462" x2="7200" y2="88462"/>
                        <a14:foregroundMark x1="16800" y1="93407" x2="16800" y2="93407"/>
                        <a14:foregroundMark x1="16600" y1="88462" x2="16600" y2="88462"/>
                        <a14:foregroundMark x1="38800" y1="91209" x2="38800" y2="91209"/>
                        <a14:foregroundMark x1="40600" y1="90659" x2="40600" y2="90659"/>
                        <a14:foregroundMark x1="53600" y1="93407" x2="53600" y2="93407"/>
                        <a14:foregroundMark x1="35000" y1="92308" x2="35000" y2="92308"/>
                        <a14:foregroundMark x1="31400" y1="92857" x2="31400" y2="92857"/>
                        <a14:foregroundMark x1="24800" y1="87912" x2="24800" y2="87912"/>
                        <a14:foregroundMark x1="19800" y1="37912" x2="19800" y2="37912"/>
                        <a14:foregroundMark x1="19200" y1="34066" x2="19200" y2="34066"/>
                        <a14:foregroundMark x1="18800" y1="33516" x2="18800" y2="33516"/>
                        <a14:foregroundMark x1="20400" y1="35165" x2="20400" y2="35165"/>
                        <a14:foregroundMark x1="19400" y1="49451" x2="19400" y2="49451"/>
                        <a14:foregroundMark x1="3600" y1="21978" x2="3600" y2="21978"/>
                        <a14:foregroundMark x1="4400" y1="19780" x2="4400" y2="19780"/>
                        <a14:foregroundMark x1="4800" y1="19780" x2="4800" y2="19780"/>
                        <a14:foregroundMark x1="5600" y1="18681" x2="5600" y2="18681"/>
                        <a14:foregroundMark x1="5600" y1="18681" x2="5600" y2="18681"/>
                        <a14:foregroundMark x1="5800" y1="17033" x2="5800" y2="17033"/>
                        <a14:foregroundMark x1="6200" y1="14835" x2="6200" y2="14835"/>
                        <a14:foregroundMark x1="7000" y1="14286" x2="7000" y2="14286"/>
                        <a14:foregroundMark x1="8600" y1="13187" x2="8600" y2="13187"/>
                        <a14:foregroundMark x1="9800" y1="10989" x2="9800" y2="10989"/>
                        <a14:foregroundMark x1="11800" y1="8791" x2="12000" y2="8791"/>
                        <a14:foregroundMark x1="12000" y1="8791" x2="12000" y2="8791"/>
                        <a14:foregroundMark x1="13000" y1="7692" x2="13000" y2="7692"/>
                        <a14:foregroundMark x1="14000" y1="7143" x2="14000" y2="7143"/>
                        <a14:foregroundMark x1="15600" y1="6593" x2="15600" y2="6593"/>
                        <a14:foregroundMark x1="16400" y1="6593" x2="16400" y2="6593"/>
                        <a14:foregroundMark x1="17000" y1="6593" x2="17000" y2="6593"/>
                        <a14:foregroundMark x1="18200" y1="7692" x2="18200" y2="7692"/>
                        <a14:foregroundMark x1="18800" y1="8242" x2="18800" y2="8242"/>
                        <a14:foregroundMark x1="19600" y1="8791" x2="19800" y2="8791"/>
                        <a14:foregroundMark x1="21000" y1="10440" x2="21000" y2="10440"/>
                        <a14:foregroundMark x1="21200" y1="10989" x2="21200" y2="10989"/>
                        <a14:foregroundMark x1="21800" y1="12637" x2="21800" y2="12637"/>
                        <a14:foregroundMark x1="22400" y1="13187" x2="22400" y2="13187"/>
                        <a14:foregroundMark x1="22600" y1="15385" x2="22600" y2="15385"/>
                        <a14:foregroundMark x1="23800" y1="18681" x2="23800" y2="18681"/>
                        <a14:foregroundMark x1="24400" y1="20879" x2="24400" y2="20879"/>
                        <a14:foregroundMark x1="24600" y1="25824" x2="24600" y2="25824"/>
                        <a14:foregroundMark x1="24600" y1="30220" x2="24600" y2="30220"/>
                        <a14:foregroundMark x1="25600" y1="34066" x2="25600" y2="34066"/>
                        <a14:foregroundMark x1="25800" y1="36813" x2="25800" y2="37912"/>
                        <a14:foregroundMark x1="24800" y1="46154" x2="24800" y2="46154"/>
                        <a14:foregroundMark x1="25000" y1="51648" x2="25000" y2="51648"/>
                        <a14:foregroundMark x1="24600" y1="55495" x2="24600" y2="55495"/>
                        <a14:foregroundMark x1="26000" y1="54945" x2="26000" y2="54945"/>
                        <a14:foregroundMark x1="22200" y1="58242" x2="22200" y2="58242"/>
                        <a14:foregroundMark x1="19200" y1="58791" x2="19200" y2="58791"/>
                        <a14:foregroundMark x1="15400" y1="60989" x2="15400" y2="60989"/>
                        <a14:foregroundMark x1="8600" y1="52747" x2="8600" y2="52747"/>
                        <a14:foregroundMark x1="6400" y1="32967" x2="6400" y2="32967"/>
                        <a14:foregroundMark x1="8200" y1="27473" x2="8200" y2="27473"/>
                        <a14:foregroundMark x1="11600" y1="32418" x2="11600" y2="32418"/>
                        <a14:foregroundMark x1="11400" y1="29670" x2="11400" y2="29670"/>
                        <a14:foregroundMark x1="8200" y1="39560" x2="8200" y2="39560"/>
                        <a14:foregroundMark x1="3800" y1="42308" x2="3800" y2="42308"/>
                        <a14:foregroundMark x1="1800" y1="58791" x2="1800" y2="58791"/>
                        <a14:foregroundMark x1="3600" y1="63187" x2="3800" y2="63736"/>
                        <a14:foregroundMark x1="5000" y1="65934" x2="5000" y2="65934"/>
                        <a14:foregroundMark x1="23400" y1="15934" x2="23400" y2="15934"/>
                        <a14:foregroundMark x1="25600" y1="24725" x2="25600" y2="24725"/>
                        <a14:foregroundMark x1="63600" y1="62637" x2="63600" y2="62637"/>
                        <a14:foregroundMark x1="63400" y1="69780" x2="63400" y2="69780"/>
                        <a14:foregroundMark x1="60600" y1="89560" x2="60600" y2="89560"/>
                        <a14:foregroundMark x1="19800" y1="95055" x2="19800" y2="95055"/>
                        <a14:foregroundMark x1="31600" y1="95604" x2="31600" y2="95604"/>
                        <a14:foregroundMark x1="10600" y1="89011" x2="10600" y2="89011"/>
                        <a14:foregroundMark x1="9200" y1="94505" x2="9200" y2="94505"/>
                        <a14:foregroundMark x1="5600" y1="84615" x2="5600" y2="84615"/>
                        <a14:foregroundMark x1="4000" y1="94505" x2="4000" y2="94505"/>
                        <a14:foregroundMark x1="22000" y1="91209" x2="22000" y2="91209"/>
                        <a14:foregroundMark x1="10200" y1="92857" x2="10200" y2="92857"/>
                        <a14:foregroundMark x1="10600" y1="94505" x2="10600" y2="94505"/>
                        <a14:foregroundMark x1="80200" y1="86264" x2="80200" y2="86264"/>
                        <a14:foregroundMark x1="80400" y1="92308" x2="80400" y2="92308"/>
                        <a14:foregroundMark x1="79400" y1="96154" x2="79400" y2="96154"/>
                        <a14:foregroundMark x1="75600" y1="91209" x2="75600" y2="91209"/>
                        <a14:foregroundMark x1="86600" y1="89011" x2="86600" y2="89011"/>
                        <a14:foregroundMark x1="89000" y1="88462" x2="89000" y2="88462"/>
                        <a14:foregroundMark x1="83600" y1="89560" x2="83600" y2="89560"/>
                        <a14:foregroundMark x1="95800" y1="87363" x2="95800" y2="87363"/>
                        <a14:foregroundMark x1="83600" y1="94505" x2="83600" y2="94505"/>
                        <a14:foregroundMark x1="30000" y1="92308" x2="30000" y2="92308"/>
                        <a14:backgroundMark x1="24400" y1="89560" x2="24400" y2="89560"/>
                        <a14:backgroundMark x1="27600" y1="91758" x2="27600" y2="91758"/>
                        <a14:backgroundMark x1="30400" y1="93407" x2="30400" y2="93407"/>
                        <a14:backgroundMark x1="30400" y1="90110" x2="30400" y2="90110"/>
                        <a14:backgroundMark x1="36200" y1="91209" x2="36200" y2="91209"/>
                        <a14:backgroundMark x1="41200" y1="90659" x2="41200" y2="90659"/>
                        <a14:backgroundMark x1="42800" y1="93407" x2="42800" y2="93407"/>
                        <a14:backgroundMark x1="43000" y1="89560" x2="43000" y2="89560"/>
                        <a14:backgroundMark x1="52800" y1="91209" x2="52800" y2="91209"/>
                        <a14:backgroundMark x1="71200" y1="93407" x2="71200" y2="93407"/>
                        <a14:backgroundMark x1="71200" y1="89560" x2="71200" y2="89560"/>
                        <a14:backgroundMark x1="79400" y1="87363" x2="79400" y2="87363"/>
                        <a14:backgroundMark x1="82400" y1="89011" x2="82400" y2="89011"/>
                        <a14:backgroundMark x1="90200" y1="86813" x2="90200" y2="86813"/>
                        <a14:backgroundMark x1="94000" y1="94505" x2="94000" y2="94505"/>
                        <a14:backgroundMark x1="93600" y1="96154" x2="93600" y2="96154"/>
                        <a14:backgroundMark x1="98400" y1="93956" x2="98400" y2="93956"/>
                        <a14:backgroundMark x1="95600" y1="89560" x2="95600" y2="89560"/>
                        <a14:backgroundMark x1="95200" y1="93407" x2="95200" y2="93407"/>
                        <a14:backgroundMark x1="97000" y1="89560" x2="97000" y2="89560"/>
                        <a14:backgroundMark x1="98400" y1="89560" x2="98400" y2="89560"/>
                        <a14:backgroundMark x1="21000" y1="90659" x2="21000" y2="90659"/>
                        <a14:backgroundMark x1="11000" y1="92308" x2="11000" y2="92308"/>
                        <a14:backgroundMark x1="16000" y1="89011" x2="16000" y2="89011"/>
                        <a14:backgroundMark x1="9800" y1="91209" x2="9800" y2="91209"/>
                        <a14:backgroundMark x1="82600" y1="93956" x2="82600" y2="93956"/>
                      </a14:backgroundRemoval>
                    </a14:imgEffect>
                  </a14:imgLayer>
                </a14:imgProps>
              </a:ex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277932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ea typeface="Lato Medium"/>
                <a:cs typeface="Lato Medium"/>
              </a:rPr>
              <a:t>Call for Abstracts for AC Poster Session</a:t>
            </a:r>
            <a:endParaRPr lang="en-US"/>
          </a:p>
        </p:txBody>
      </p:sp>
      <p:sp>
        <p:nvSpPr>
          <p:cNvPr id="3" name="Content Placeholder 2"/>
          <p:cNvSpPr>
            <a:spLocks noGrp="1"/>
          </p:cNvSpPr>
          <p:nvPr>
            <p:ph idx="1"/>
          </p:nvPr>
        </p:nvSpPr>
        <p:spPr>
          <a:xfrm>
            <a:off x="520699" y="1470025"/>
            <a:ext cx="9181381" cy="4351338"/>
          </a:xfrm>
        </p:spPr>
        <p:txBody>
          <a:bodyPr vert="horz" lIns="91440" tIns="45720" rIns="91440" bIns="45720" rtlCol="0" anchor="t">
            <a:noAutofit/>
          </a:bodyPr>
          <a:lstStyle/>
          <a:p>
            <a:pPr>
              <a:spcAft>
                <a:spcPts val="0"/>
              </a:spcAft>
            </a:pPr>
            <a:r>
              <a:rPr lang="en-US" sz="2000" dirty="0">
                <a:ea typeface="Lato"/>
                <a:cs typeface="Lato"/>
              </a:rPr>
              <a:t>All hospital teams are asked to submit an abstract on QI work (can be in progress)</a:t>
            </a:r>
          </a:p>
          <a:p>
            <a:pPr>
              <a:spcAft>
                <a:spcPts val="0"/>
              </a:spcAft>
            </a:pPr>
            <a:r>
              <a:rPr lang="en-US" sz="2000" b="1" u="sng" dirty="0">
                <a:ea typeface="Lato"/>
                <a:cs typeface="Lato"/>
              </a:rPr>
              <a:t>Abstracts submitted by </a:t>
            </a:r>
            <a:r>
              <a:rPr lang="en-US" sz="2000" b="1" u="sng" dirty="0">
                <a:highlight>
                  <a:srgbClr val="FFFF00"/>
                </a:highlight>
                <a:ea typeface="Lato"/>
                <a:cs typeface="Lato"/>
              </a:rPr>
              <a:t>Oct. 3rd </a:t>
            </a:r>
            <a:r>
              <a:rPr lang="en-US" sz="2000" b="1" u="sng" dirty="0">
                <a:ea typeface="Lato"/>
                <a:cs typeface="Lato"/>
              </a:rPr>
              <a:t>will be reviewed for awards</a:t>
            </a:r>
            <a:r>
              <a:rPr lang="en-US" sz="2000" dirty="0">
                <a:ea typeface="Lato"/>
                <a:cs typeface="Lato"/>
              </a:rPr>
              <a:t>:</a:t>
            </a:r>
          </a:p>
          <a:p>
            <a:pPr lvl="1">
              <a:spcAft>
                <a:spcPts val="0"/>
              </a:spcAft>
            </a:pPr>
            <a:r>
              <a:rPr lang="en-US" sz="1800" dirty="0">
                <a:ea typeface="Lato"/>
                <a:cs typeface="Lato"/>
              </a:rPr>
              <a:t>Top abstract(s) in OB, Neonatal, Patient/Family Engagement, First time Level I/II Hospital receive Abstract of Excellence of Wards</a:t>
            </a:r>
            <a:endParaRPr lang="en-US" sz="1800" dirty="0"/>
          </a:p>
          <a:p>
            <a:pPr lvl="1">
              <a:spcAft>
                <a:spcPts val="0"/>
              </a:spcAft>
              <a:buClr>
                <a:srgbClr val="1C498B"/>
              </a:buClr>
            </a:pPr>
            <a:r>
              <a:rPr lang="en-US" sz="1800" dirty="0">
                <a:ea typeface="Lato"/>
                <a:cs typeface="Lato"/>
              </a:rPr>
              <a:t>Special recognition for (1) Best Use of Data, (2) Best Project Implementation</a:t>
            </a:r>
            <a:endParaRPr lang="en-US" sz="1800" dirty="0"/>
          </a:p>
          <a:p>
            <a:pPr>
              <a:spcAft>
                <a:spcPts val="0"/>
              </a:spcAft>
              <a:buClr>
                <a:srgbClr val="F5668F"/>
              </a:buClr>
            </a:pPr>
            <a:r>
              <a:rPr lang="en-US" sz="2000" dirty="0">
                <a:ea typeface="Lato"/>
                <a:cs typeface="Lato"/>
              </a:rPr>
              <a:t>Awarded </a:t>
            </a:r>
            <a:r>
              <a:rPr lang="en-US" sz="2000" dirty="0" smtClean="0">
                <a:ea typeface="Lato"/>
                <a:cs typeface="Lato"/>
              </a:rPr>
              <a:t>abstracts will </a:t>
            </a:r>
            <a:r>
              <a:rPr lang="en-US" sz="2000" dirty="0">
                <a:ea typeface="Lato"/>
                <a:cs typeface="Lato"/>
              </a:rPr>
              <a:t>be announced at the conference and have a prize designation displayed on their poster</a:t>
            </a:r>
            <a:endParaRPr lang="en-US" sz="2000" dirty="0"/>
          </a:p>
          <a:p>
            <a:pPr>
              <a:spcAft>
                <a:spcPts val="0"/>
              </a:spcAft>
              <a:buClr>
                <a:srgbClr val="F5668F"/>
              </a:buClr>
            </a:pPr>
            <a:r>
              <a:rPr lang="en-US" sz="2000" dirty="0">
                <a:ea typeface="Lato"/>
                <a:cs typeface="Lato"/>
              </a:rPr>
              <a:t>Late breaking abstracts (not eligible for awards) but </a:t>
            </a:r>
            <a:r>
              <a:rPr lang="en-US" sz="2000" dirty="0" smtClean="0">
                <a:ea typeface="Lato"/>
                <a:cs typeface="Lato"/>
              </a:rPr>
              <a:t>posters will </a:t>
            </a:r>
            <a:r>
              <a:rPr lang="en-US" sz="2000" dirty="0">
                <a:ea typeface="Lato"/>
                <a:cs typeface="Lato"/>
              </a:rPr>
              <a:t>be shared at the conference are due </a:t>
            </a:r>
            <a:r>
              <a:rPr lang="en-US" sz="2000" b="1" u="sng" dirty="0">
                <a:ea typeface="Lato"/>
                <a:cs typeface="Lato"/>
              </a:rPr>
              <a:t>Oct 10th</a:t>
            </a:r>
            <a:endParaRPr lang="en-US" sz="2000" b="1" u="sng" dirty="0"/>
          </a:p>
          <a:p>
            <a:pPr>
              <a:spcAft>
                <a:spcPts val="0"/>
              </a:spcAft>
              <a:buClr>
                <a:srgbClr val="F5668F"/>
              </a:buClr>
            </a:pPr>
            <a:r>
              <a:rPr lang="en-US" sz="2000" dirty="0">
                <a:ea typeface="Lato"/>
                <a:cs typeface="Lato"/>
              </a:rPr>
              <a:t>All abstracts are accepted- your team should plan to prepare a poster for the AC poster </a:t>
            </a:r>
            <a:r>
              <a:rPr lang="en-US" sz="2000" dirty="0" smtClean="0">
                <a:ea typeface="Lato"/>
                <a:cs typeface="Lato"/>
              </a:rPr>
              <a:t>session</a:t>
            </a:r>
            <a:endParaRPr lang="en-US" sz="2000" dirty="0">
              <a:ea typeface="Lato"/>
              <a:cs typeface="Lato"/>
            </a:endParaRPr>
          </a:p>
          <a:p>
            <a:pPr>
              <a:spcAft>
                <a:spcPts val="0"/>
              </a:spcAft>
              <a:buClr>
                <a:srgbClr val="F5668F"/>
              </a:buClr>
            </a:pPr>
            <a:r>
              <a:rPr lang="en-US" sz="2000" dirty="0">
                <a:ea typeface="Lato"/>
                <a:cs typeface="Lato"/>
              </a:rPr>
              <a:t>Submission link coming </a:t>
            </a:r>
            <a:r>
              <a:rPr lang="en-US" sz="2000" dirty="0" smtClean="0">
                <a:ea typeface="Lato"/>
                <a:cs typeface="Lato"/>
              </a:rPr>
              <a:t>soon</a:t>
            </a:r>
            <a:endParaRPr lang="en-US" sz="2000" dirty="0"/>
          </a:p>
          <a:p>
            <a:pPr>
              <a:buClr>
                <a:srgbClr val="F5668F"/>
              </a:buClr>
            </a:pPr>
            <a:endParaRPr lang="en-US" sz="1600" dirty="0"/>
          </a:p>
          <a:p>
            <a:pPr lvl="1">
              <a:buClr>
                <a:srgbClr val="1C498B"/>
              </a:buClr>
            </a:pPr>
            <a:endParaRPr lang="en-US" sz="1400"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8</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6" name="Rectangle: Rounded Corners 5">
            <a:extLst>
              <a:ext uri="{FF2B5EF4-FFF2-40B4-BE49-F238E27FC236}">
                <a16:creationId xmlns:a16="http://schemas.microsoft.com/office/drawing/2014/main" id="{E33C3D16-CA15-1B9F-C134-F2B39201EBB8}"/>
              </a:ext>
            </a:extLst>
          </p:cNvPr>
          <p:cNvSpPr/>
          <p:nvPr/>
        </p:nvSpPr>
        <p:spPr>
          <a:xfrm>
            <a:off x="9790981" y="2542652"/>
            <a:ext cx="2199734" cy="296173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C00000"/>
                </a:solidFill>
                <a:cs typeface="Calibri"/>
              </a:rPr>
              <a:t>Starting next month, ILPQC will be hosting "after hours office hours" to answer questions &amp; help QI teams with abstract submissions</a:t>
            </a:r>
            <a:endParaRPr lang="en-US" b="1">
              <a:cs typeface="Calibri"/>
            </a:endParaRPr>
          </a:p>
        </p:txBody>
      </p:sp>
    </p:spTree>
    <p:extLst>
      <p:ext uri="{BB962C8B-B14F-4D97-AF65-F5344CB8AC3E}">
        <p14:creationId xmlns:p14="http://schemas.microsoft.com/office/powerpoint/2010/main" val="229242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ea typeface="Lato Medium"/>
                <a:cs typeface="Lato Medium"/>
              </a:rPr>
              <a:t>We want to hear from </a:t>
            </a:r>
            <a:r>
              <a:rPr lang="en-US" dirty="0" smtClean="0">
                <a:ea typeface="Lato Medium"/>
                <a:cs typeface="Lato Medium"/>
              </a:rPr>
              <a:t>you</a:t>
            </a:r>
            <a:endParaRPr lang="en-US" dirty="0"/>
          </a:p>
        </p:txBody>
      </p:sp>
      <p:sp>
        <p:nvSpPr>
          <p:cNvPr id="3" name="Content Placeholder 2"/>
          <p:cNvSpPr>
            <a:spLocks noGrp="1"/>
          </p:cNvSpPr>
          <p:nvPr>
            <p:ph idx="1"/>
          </p:nvPr>
        </p:nvSpPr>
        <p:spPr>
          <a:xfrm>
            <a:off x="609600" y="1825625"/>
            <a:ext cx="7910423" cy="4351338"/>
          </a:xfrm>
        </p:spPr>
        <p:txBody>
          <a:bodyPr vert="horz" lIns="91440" tIns="45720" rIns="91440" bIns="45720" rtlCol="0" anchor="t">
            <a:noAutofit/>
          </a:bodyPr>
          <a:lstStyle/>
          <a:p>
            <a:r>
              <a:rPr lang="en-US" sz="2800">
                <a:ea typeface="Lato"/>
                <a:cs typeface="Lato"/>
              </a:rPr>
              <a:t>ILPQC will be rolling out a 2022 Annual Conference Teams Survey </a:t>
            </a:r>
            <a:r>
              <a:rPr lang="en-US" sz="2800" b="1" u="sng">
                <a:ea typeface="Lato"/>
                <a:cs typeface="Lato"/>
              </a:rPr>
              <a:t>September 1</a:t>
            </a:r>
            <a:r>
              <a:rPr lang="en-US" sz="2800" b="1" u="sng" baseline="30000">
                <a:ea typeface="Lato"/>
                <a:cs typeface="Lato"/>
              </a:rPr>
              <a:t>st</a:t>
            </a:r>
            <a:endParaRPr lang="en-US" sz="2800" b="1" u="sng"/>
          </a:p>
          <a:p>
            <a:pPr>
              <a:buClr>
                <a:srgbClr val="F5668F"/>
              </a:buClr>
            </a:pPr>
            <a:r>
              <a:rPr lang="en-US" sz="2800">
                <a:ea typeface="Lato"/>
                <a:cs typeface="Lato"/>
              </a:rPr>
              <a:t>This is a great opportunity to share your teams' thoughts &amp; insights reflecting on 2022 and planning for 2023!</a:t>
            </a:r>
          </a:p>
          <a:p>
            <a:pPr>
              <a:buClr>
                <a:srgbClr val="F5668F"/>
              </a:buClr>
            </a:pPr>
            <a:r>
              <a:rPr lang="en-US" sz="2800">
                <a:ea typeface="Lato"/>
                <a:cs typeface="Lato"/>
              </a:rPr>
              <a:t>Please coordinate with your colleagues working across all ILPQC initiative to have one person from your hospital </a:t>
            </a:r>
            <a:r>
              <a:rPr lang="en-US" sz="2800" b="1" u="sng">
                <a:ea typeface="Lato"/>
                <a:cs typeface="Lato"/>
              </a:rPr>
              <a:t>submit the survey by October 3</a:t>
            </a:r>
            <a:r>
              <a:rPr lang="en-US" sz="2800" b="1" u="sng" baseline="30000">
                <a:ea typeface="Lato"/>
                <a:cs typeface="Lato"/>
              </a:rPr>
              <a:t>rd</a:t>
            </a:r>
            <a:endParaRPr lang="en-US" sz="2800" b="1" u="sng"/>
          </a:p>
          <a:p>
            <a:pPr>
              <a:buClr>
                <a:srgbClr val="F5668F"/>
              </a:buClr>
            </a:pPr>
            <a:endParaRPr lang="en-US" sz="2800"/>
          </a:p>
          <a:p>
            <a:pPr lvl="1">
              <a:buClr>
                <a:srgbClr val="1C498B"/>
              </a:buClr>
            </a:pPr>
            <a:endParaRPr lang="en-US" sz="2400"/>
          </a:p>
          <a:p>
            <a:endParaRPr lang="en-US" sz="2800"/>
          </a:p>
          <a:p>
            <a:endParaRPr lang="en-US" sz="2800"/>
          </a:p>
        </p:txBody>
      </p:sp>
      <p:sp>
        <p:nvSpPr>
          <p:cNvPr id="4" name="Slide Number Placeholder 3"/>
          <p:cNvSpPr>
            <a:spLocks noGrp="1"/>
          </p:cNvSpPr>
          <p:nvPr>
            <p:ph type="sldNum" sz="quarter" idx="10"/>
          </p:nvPr>
        </p:nvSpPr>
        <p:spPr/>
        <p:txBody>
          <a:bodyPr/>
          <a:lstStyle/>
          <a:p>
            <a:fld id="{97033E4B-E3EB-3D46-B2D8-3159663620FA}" type="slidenum">
              <a:rPr lang="en-US" smtClean="0"/>
              <a:pPr/>
              <a:t>9</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8" name="TextBox 7"/>
          <p:cNvSpPr txBox="1"/>
          <p:nvPr/>
        </p:nvSpPr>
        <p:spPr>
          <a:xfrm>
            <a:off x="9080938" y="1923394"/>
            <a:ext cx="2711669" cy="3477875"/>
          </a:xfrm>
          <a:prstGeom prst="rect">
            <a:avLst/>
          </a:prstGeom>
          <a:noFill/>
        </p:spPr>
        <p:txBody>
          <a:bodyPr wrap="square" rtlCol="0">
            <a:spAutoFit/>
          </a:bodyPr>
          <a:lstStyle/>
          <a:p>
            <a:r>
              <a:rPr lang="en-US" sz="2000" dirty="0" smtClean="0"/>
              <a:t>We typically have almost 100% of teams complete  the Annual Survey!  Please plan with your team who will complete and submit this important survey to share your important input to make ILPQC the best it can be for every IL birthing hospital</a:t>
            </a:r>
            <a:endParaRPr lang="en-US" sz="2000" dirty="0"/>
          </a:p>
        </p:txBody>
      </p:sp>
    </p:spTree>
    <p:extLst>
      <p:ext uri="{BB962C8B-B14F-4D97-AF65-F5344CB8AC3E}">
        <p14:creationId xmlns:p14="http://schemas.microsoft.com/office/powerpoint/2010/main" val="1737087415"/>
      </p:ext>
    </p:extLst>
  </p:cSld>
  <p:clrMapOvr>
    <a:masterClrMapping/>
  </p:clrMapOvr>
</p:sld>
</file>

<file path=ppt/theme/theme1.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9">
      <a:dk1>
        <a:sysClr val="windowText" lastClr="000000"/>
      </a:dk1>
      <a:lt1>
        <a:sysClr val="window" lastClr="FFFFFF"/>
      </a:lt1>
      <a:dk2>
        <a:srgbClr val="494341"/>
      </a:dk2>
      <a:lt2>
        <a:srgbClr val="E7E6E6"/>
      </a:lt2>
      <a:accent1>
        <a:srgbClr val="85CEC0"/>
      </a:accent1>
      <a:accent2>
        <a:srgbClr val="F5822A"/>
      </a:accent2>
      <a:accent3>
        <a:srgbClr val="6E6E5B"/>
      </a:accent3>
      <a:accent4>
        <a:srgbClr val="759E5F"/>
      </a:accent4>
      <a:accent5>
        <a:srgbClr val="925071"/>
      </a:accent5>
      <a:accent6>
        <a:srgbClr val="D3D321"/>
      </a:accent6>
      <a:hlink>
        <a:srgbClr val="436F9B"/>
      </a:hlink>
      <a:folHlink>
        <a:srgbClr val="CC434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parrow PowerPoint">
  <a:themeElements>
    <a:clrScheme name="Sparrow Theme 3">
      <a:dk1>
        <a:srgbClr val="464646"/>
      </a:dk1>
      <a:lt1>
        <a:srgbClr val="474747"/>
      </a:lt1>
      <a:dk2>
        <a:srgbClr val="FFFFFF"/>
      </a:dk2>
      <a:lt2>
        <a:srgbClr val="FFFFFF"/>
      </a:lt2>
      <a:accent1>
        <a:srgbClr val="FFDA27"/>
      </a:accent1>
      <a:accent2>
        <a:srgbClr val="9EC400"/>
      </a:accent2>
      <a:accent3>
        <a:srgbClr val="005C46"/>
      </a:accent3>
      <a:accent4>
        <a:srgbClr val="FF9300"/>
      </a:accent4>
      <a:accent5>
        <a:srgbClr val="791749"/>
      </a:accent5>
      <a:accent6>
        <a:srgbClr val="184D95"/>
      </a:accent6>
      <a:hlink>
        <a:srgbClr val="005C46"/>
      </a:hlink>
      <a:folHlink>
        <a:srgbClr val="9EC4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orthwestern Medicine High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6.xml><?xml version="1.0" encoding="utf-8"?>
<a:theme xmlns:a="http://schemas.openxmlformats.org/drawingml/2006/main" name="Northwestern Medicine Low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1221</TotalTime>
  <Words>3200</Words>
  <Application>Microsoft Office PowerPoint</Application>
  <PresentationFormat>Widescreen</PresentationFormat>
  <Paragraphs>573</Paragraphs>
  <Slides>70</Slides>
  <Notes>45</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70</vt:i4>
      </vt:variant>
    </vt:vector>
  </HeadingPairs>
  <TitlesOfParts>
    <vt:vector size="88" baseType="lpstr">
      <vt:lpstr>MS PGothic</vt:lpstr>
      <vt:lpstr>Arial</vt:lpstr>
      <vt:lpstr>Bahnschrift</vt:lpstr>
      <vt:lpstr>Calibri</vt:lpstr>
      <vt:lpstr>Century Gothic</vt:lpstr>
      <vt:lpstr>Goudy Old Style</vt:lpstr>
      <vt:lpstr>Lato</vt:lpstr>
      <vt:lpstr>Lato Medium</vt:lpstr>
      <vt:lpstr>Lucida Grande</vt:lpstr>
      <vt:lpstr>Symbol</vt:lpstr>
      <vt:lpstr>Times New Roman</vt:lpstr>
      <vt:lpstr>Wingdings</vt:lpstr>
      <vt:lpstr>1_Office Theme</vt:lpstr>
      <vt:lpstr>2_Office Theme</vt:lpstr>
      <vt:lpstr>Sparrow PowerPoint</vt:lpstr>
      <vt:lpstr>4_Office Theme</vt:lpstr>
      <vt:lpstr>Northwestern Medicine High Brand</vt:lpstr>
      <vt:lpstr>Northwestern Medicine Low Brand</vt:lpstr>
      <vt:lpstr>PVB Monthly Webinar: Patient Education and  Shared Decision Making</vt:lpstr>
      <vt:lpstr>Overview:</vt:lpstr>
      <vt:lpstr>Save the Date: </vt:lpstr>
      <vt:lpstr>PowerPoint Presentation</vt:lpstr>
      <vt:lpstr>Steps to Prepare for  2022 Annual Conference</vt:lpstr>
      <vt:lpstr>PowerPoint Presentation</vt:lpstr>
      <vt:lpstr>PowerPoint Presentation</vt:lpstr>
      <vt:lpstr>Call for Abstracts for AC Poster Session</vt:lpstr>
      <vt:lpstr>We want to hear from you</vt:lpstr>
      <vt:lpstr>PVB Data Review</vt:lpstr>
      <vt:lpstr>NTSV C-Section Rate by Race and  Ethnicity</vt:lpstr>
      <vt:lpstr>PVB Hospital Data that is needed to provide all teams stratified NTSV C/S data</vt:lpstr>
      <vt:lpstr>NTSV C/S data stratified by race/ethnicity/insurance status: next steps for PVB teams</vt:lpstr>
      <vt:lpstr>PVB Aims and Measures</vt:lpstr>
      <vt:lpstr>PVB Key Strategies for  Creating Clinical Culture Change</vt:lpstr>
      <vt:lpstr>PowerPoint Presentation</vt:lpstr>
      <vt:lpstr>PVB Teams Progress on Key Structure Measures</vt:lpstr>
      <vt:lpstr>ILPQC teams NTSV C-Section Rate</vt:lpstr>
      <vt:lpstr>NTSV C-Section Rates, by hospital</vt:lpstr>
      <vt:lpstr>NTSV C-Section Rate Exclusion Criteria</vt:lpstr>
      <vt:lpstr>NTSV C-Sections Meeting  ACOG/SMFM Guidelines (goal &gt; 80%)</vt:lpstr>
      <vt:lpstr>Are you reviewing your ACOG / SMFM criteria fall outs?  How can you reach your goal &gt; 80% NTSV C/S meeting criteria?</vt:lpstr>
      <vt:lpstr>NTSV C-Sections Meeting  ACOG/SMFM Guidelines: Failed Induction</vt:lpstr>
      <vt:lpstr>NTSV C-Sections Meeting  ACOG/SMFM Guidelines: Active Phase Arrest</vt:lpstr>
      <vt:lpstr>NTSV C-Sections Meeting  ACOG/SMFM Guidelines: Second Stage Arrest</vt:lpstr>
      <vt:lpstr>Which ACOG/SMFM Criteria does your team need to focus efforts to achieve your &gt; 80% overall goal?</vt:lpstr>
      <vt:lpstr>Provider and Nurse Education</vt:lpstr>
      <vt:lpstr>PowerPoint Presentation</vt:lpstr>
      <vt:lpstr>PowerPoint Presentation</vt:lpstr>
      <vt:lpstr>Cesarean Decision Checklists  and Decision Huddles/Debriefs</vt:lpstr>
      <vt:lpstr>Shared Decision Making and Patient Education</vt:lpstr>
      <vt:lpstr>ILPQC is here to help you  get across the finish line!</vt:lpstr>
      <vt:lpstr>PVB Toolkit Resources: Patient Education and Shared Decision Making</vt:lpstr>
      <vt:lpstr>Shared Decision Making requires that we provide patients with education on expectations for labor and vaginal birth</vt:lpstr>
      <vt:lpstr>PowerPoint Presentation</vt:lpstr>
      <vt:lpstr>PowerPoint Presentation</vt:lpstr>
      <vt:lpstr>PowerPoint Presentation</vt:lpstr>
      <vt:lpstr>Sparrow Hospital Lansing, Michigan</vt:lpstr>
      <vt:lpstr>TeamBirth</vt:lpstr>
      <vt:lpstr>PowerPoint Presentation</vt:lpstr>
      <vt:lpstr>PowerPoint Presentation</vt:lpstr>
      <vt:lpstr>Sparrow Hospital Demographics </vt:lpstr>
      <vt:lpstr>TeamBirth</vt:lpstr>
      <vt:lpstr>TeamBirth Timeline </vt:lpstr>
      <vt:lpstr>Staff Education </vt:lpstr>
      <vt:lpstr>PowerPoint Presentation</vt:lpstr>
      <vt:lpstr>PowerPoint Presentation</vt:lpstr>
      <vt:lpstr>Documentation </vt:lpstr>
      <vt:lpstr>Documentation </vt:lpstr>
      <vt:lpstr>TeamBirth Competition</vt:lpstr>
      <vt:lpstr>Team Birth Huddle: At Least One Prior to Delivery</vt:lpstr>
      <vt:lpstr>New for 2022: Team Birth Huddle On Admission AND Every Shift</vt:lpstr>
      <vt:lpstr>PowerPoint Presentation</vt:lpstr>
      <vt:lpstr>TeamBirth Policy </vt:lpstr>
      <vt:lpstr>2022 Plan</vt:lpstr>
      <vt:lpstr>Team Talk: Northwestern Memorial Prentice Women’s Hospital</vt:lpstr>
      <vt:lpstr>Northwestern Memorial Hospital  Promoting Vaginal Birth Initiative</vt:lpstr>
      <vt:lpstr>Northwestern Memorial Hospital (Prentice)</vt:lpstr>
      <vt:lpstr>Structure Measure Status Updates</vt:lpstr>
      <vt:lpstr>CS Pre-op Documentation</vt:lpstr>
      <vt:lpstr>CS Pre-op Documentation</vt:lpstr>
      <vt:lpstr>Structure Measure Status Updates</vt:lpstr>
      <vt:lpstr> NMH NTSV Cesarean Section Rates</vt:lpstr>
      <vt:lpstr>Questions? Thank you</vt:lpstr>
      <vt:lpstr>PVB Next Steps</vt:lpstr>
      <vt:lpstr>ILPQC is here to help you  get across the finish line!</vt:lpstr>
      <vt:lpstr>PVB QI Support</vt:lpstr>
      <vt:lpstr>Upcoming Calls</vt:lpstr>
      <vt:lpstr>Questions?</vt:lpstr>
      <vt:lpstr>Thanks to our Funders</vt:lpstr>
    </vt:vector>
  </TitlesOfParts>
  <Company>NorthShore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Alana Rivera</dc:creator>
  <cp:lastModifiedBy>Eileen Fleming Suse</cp:lastModifiedBy>
  <cp:revision>46</cp:revision>
  <dcterms:created xsi:type="dcterms:W3CDTF">2022-05-27T17:37:53Z</dcterms:created>
  <dcterms:modified xsi:type="dcterms:W3CDTF">2022-08-22T15:13:36Z</dcterms:modified>
</cp:coreProperties>
</file>