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77B35B4D.xml" ContentType="application/vnd.ms-powerpoint.comments+xml"/>
  <Override PartName="/ppt/comments/modernComment_113_76AAD083.xml" ContentType="application/vnd.ms-powerpoint.comments+xml"/>
  <Override PartName="/ppt/comments/modernComment_156_FC11B0D0.xml" ContentType="application/vnd.ms-powerpoint.comments+xml"/>
  <Override PartName="/ppt/comments/modernComment_111_EE9473D9.xml" ContentType="application/vnd.ms-powerpoint.comments+xml"/>
  <Override PartName="/ppt/comments/modernComment_158_47DF0C59.xml" ContentType="application/vnd.ms-powerpoint.comments+xml"/>
  <Override PartName="/ppt/comments/modernComment_159_EF5C9237.xml" ContentType="application/vnd.ms-powerpoint.comments+xml"/>
  <Override PartName="/ppt/comments/modernComment_15B_4F16B99E.xml" ContentType="application/vnd.ms-powerpoint.comments+xml"/>
  <Override PartName="/ppt/comments/modernComment_179_75E0E445.xml" ContentType="application/vnd.ms-powerpoint.comments+xml"/>
  <Override PartName="/ppt/comments/modernComment_11E_DF8D3417.xml" ContentType="application/vnd.ms-powerpoint.comment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66"/>
  </p:notesMasterIdLst>
  <p:sldIdLst>
    <p:sldId id="257" r:id="rId4"/>
    <p:sldId id="321" r:id="rId5"/>
    <p:sldId id="420" r:id="rId6"/>
    <p:sldId id="322" r:id="rId7"/>
    <p:sldId id="275" r:id="rId8"/>
    <p:sldId id="400" r:id="rId9"/>
    <p:sldId id="276" r:id="rId10"/>
    <p:sldId id="342" r:id="rId11"/>
    <p:sldId id="284" r:id="rId12"/>
    <p:sldId id="325" r:id="rId13"/>
    <p:sldId id="273" r:id="rId14"/>
    <p:sldId id="414" r:id="rId15"/>
    <p:sldId id="327" r:id="rId16"/>
    <p:sldId id="344" r:id="rId17"/>
    <p:sldId id="345" r:id="rId18"/>
    <p:sldId id="346" r:id="rId19"/>
    <p:sldId id="347" r:id="rId20"/>
    <p:sldId id="332" r:id="rId21"/>
    <p:sldId id="334" r:id="rId22"/>
    <p:sldId id="336" r:id="rId23"/>
    <p:sldId id="338" r:id="rId24"/>
    <p:sldId id="340" r:id="rId25"/>
    <p:sldId id="396" r:id="rId26"/>
    <p:sldId id="416" r:id="rId27"/>
    <p:sldId id="408" r:id="rId28"/>
    <p:sldId id="406" r:id="rId29"/>
    <p:sldId id="407" r:id="rId30"/>
    <p:sldId id="405" r:id="rId31"/>
    <p:sldId id="402" r:id="rId32"/>
    <p:sldId id="403" r:id="rId33"/>
    <p:sldId id="404" r:id="rId34"/>
    <p:sldId id="415"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381" r:id="rId55"/>
    <p:sldId id="421" r:id="rId56"/>
    <p:sldId id="422" r:id="rId57"/>
    <p:sldId id="423" r:id="rId58"/>
    <p:sldId id="424" r:id="rId59"/>
    <p:sldId id="413" r:id="rId60"/>
    <p:sldId id="377" r:id="rId61"/>
    <p:sldId id="286" r:id="rId62"/>
    <p:sldId id="401" r:id="rId63"/>
    <p:sldId id="393" r:id="rId64"/>
    <p:sldId id="41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D7373"/>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1F950-F46D-1631-EB9B-0EF181D02BED}" v="1" dt="2022-05-27T20:19:28.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68966" autoAdjust="0"/>
  </p:normalViewPr>
  <p:slideViewPr>
    <p:cSldViewPr snapToGrid="0">
      <p:cViewPr varScale="1">
        <p:scale>
          <a:sx n="38" d="100"/>
          <a:sy n="38" d="100"/>
        </p:scale>
        <p:origin x="43" y="533"/>
      </p:cViewPr>
      <p:guideLst/>
    </p:cSldViewPr>
  </p:slideViewPr>
  <p:notesTextViewPr>
    <p:cViewPr>
      <p:scale>
        <a:sx n="1" d="1"/>
        <a:sy n="1" d="1"/>
      </p:scale>
      <p:origin x="0" y="0"/>
    </p:cViewPr>
  </p:notesTextViewPr>
  <p:sorterViewPr>
    <p:cViewPr>
      <p:scale>
        <a:sx n="100" d="100"/>
        <a:sy n="100" d="100"/>
      </p:scale>
      <p:origin x="0" y="-42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fs3844\Downloads\NTSV%20Cesarean%20Rates%20by%20Hospital%20-%20ILPQC%202020%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efs3844\Documents\ILPQC\PVB\PVB%20Data%20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oleObject" Target="file:///C:\Users\efs3844\Documents\ILPQC\PVB\NTSV%20C-Section%20Rate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NTSV%20C-Section%20Rat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'[NTSV Cesarean Rates by Hospital - ILPQC 2020 (2).xlsx]By Payer and RaceEth'!$A$7:$A$11</c:f>
              <c:strCache>
                <c:ptCount val="5"/>
                <c:pt idx="0">
                  <c:v>Other/Multiple*</c:v>
                </c:pt>
                <c:pt idx="1">
                  <c:v>Hispanic</c:v>
                </c:pt>
                <c:pt idx="2">
                  <c:v>White*</c:v>
                </c:pt>
                <c:pt idx="3">
                  <c:v>Black*</c:v>
                </c:pt>
                <c:pt idx="4">
                  <c:v>Asian/PI*</c:v>
                </c:pt>
              </c:strCache>
            </c:strRef>
          </c:cat>
          <c:val>
            <c:numRef>
              <c:f>'[NTSV Cesarean Rates by Hospital - ILPQC 2020 (2).xlsx]By Payer and RaceEth'!$B$7:$B$11</c:f>
            </c:numRef>
          </c:val>
          <c:extLst>
            <c:ext xmlns:c16="http://schemas.microsoft.com/office/drawing/2014/chart" uri="{C3380CC4-5D6E-409C-BE32-E72D297353CC}">
              <c16:uniqueId val="{00000000-DFB4-47A3-B487-AD58077AD295}"/>
            </c:ext>
          </c:extLst>
        </c:ser>
        <c:ser>
          <c:idx val="1"/>
          <c:order val="1"/>
          <c:spPr>
            <a:solidFill>
              <a:schemeClr val="accent2"/>
            </a:solidFill>
            <a:ln>
              <a:noFill/>
            </a:ln>
            <a:effectLst/>
          </c:spPr>
          <c:invertIfNegative val="0"/>
          <c:cat>
            <c:strRef>
              <c:f>'[NTSV Cesarean Rates by Hospital - ILPQC 2020 (2).xlsx]By Payer and RaceEth'!$A$7:$A$11</c:f>
              <c:strCache>
                <c:ptCount val="5"/>
                <c:pt idx="0">
                  <c:v>Other/Multiple*</c:v>
                </c:pt>
                <c:pt idx="1">
                  <c:v>Hispanic</c:v>
                </c:pt>
                <c:pt idx="2">
                  <c:v>White*</c:v>
                </c:pt>
                <c:pt idx="3">
                  <c:v>Black*</c:v>
                </c:pt>
                <c:pt idx="4">
                  <c:v>Asian/PI*</c:v>
                </c:pt>
              </c:strCache>
            </c:strRef>
          </c:cat>
          <c:val>
            <c:numRef>
              <c:f>'[NTSV Cesarean Rates by Hospital - ILPQC 2020 (2).xlsx]By Payer and RaceEth'!$C$7:$C$11</c:f>
            </c:numRef>
          </c:val>
          <c:extLst>
            <c:ext xmlns:c16="http://schemas.microsoft.com/office/drawing/2014/chart" uri="{C3380CC4-5D6E-409C-BE32-E72D297353CC}">
              <c16:uniqueId val="{00000001-DFB4-47A3-B487-AD58077AD295}"/>
            </c:ext>
          </c:extLst>
        </c:ser>
        <c:ser>
          <c:idx val="2"/>
          <c:order val="2"/>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DFB4-47A3-B487-AD58077AD295}"/>
              </c:ext>
            </c:extLst>
          </c:dPt>
          <c:dPt>
            <c:idx val="1"/>
            <c:invertIfNegative val="0"/>
            <c:bubble3D val="0"/>
            <c:extLst>
              <c:ext xmlns:c16="http://schemas.microsoft.com/office/drawing/2014/chart" uri="{C3380CC4-5D6E-409C-BE32-E72D297353CC}">
                <c16:uniqueId val="{00000004-DFB4-47A3-B487-AD58077AD29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DFB4-47A3-B487-AD58077AD29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6-DFB4-47A3-B487-AD58077AD29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DFB4-47A3-B487-AD58077AD2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'[NTSV Cesarean Rates by Hospital - ILPQC 2020 (2).xlsx]By Payer and RaceEth'!$A$7:$A$11</c:f>
              <c:strCache>
                <c:ptCount val="5"/>
                <c:pt idx="0">
                  <c:v>Other/Multiple*</c:v>
                </c:pt>
                <c:pt idx="1">
                  <c:v>Hispanic</c:v>
                </c:pt>
                <c:pt idx="2">
                  <c:v>White*</c:v>
                </c:pt>
                <c:pt idx="3">
                  <c:v>Black*</c:v>
                </c:pt>
                <c:pt idx="4">
                  <c:v>Asian/PI*</c:v>
                </c:pt>
              </c:strCache>
            </c:strRef>
          </c:cat>
          <c:val>
            <c:numRef>
              <c:f>'[NTSV Cesarean Rates by Hospital - ILPQC 2020 (2).xlsx]By Payer and RaceEth'!$D$7:$D$11</c:f>
              <c:numCache>
                <c:formatCode>0.0%</c:formatCode>
                <c:ptCount val="5"/>
                <c:pt idx="0">
                  <c:v>0.24594594594594596</c:v>
                </c:pt>
                <c:pt idx="1">
                  <c:v>0.24734607218683652</c:v>
                </c:pt>
                <c:pt idx="2">
                  <c:v>0.25597457627118642</c:v>
                </c:pt>
                <c:pt idx="3">
                  <c:v>0.28435582822085892</c:v>
                </c:pt>
                <c:pt idx="4">
                  <c:v>0.28708876474239603</c:v>
                </c:pt>
              </c:numCache>
            </c:numRef>
          </c:val>
          <c:extLst>
            <c:ext xmlns:c16="http://schemas.microsoft.com/office/drawing/2014/chart" uri="{C3380CC4-5D6E-409C-BE32-E72D297353CC}">
              <c16:uniqueId val="{00000002-DFB4-47A3-B487-AD58077AD295}"/>
            </c:ext>
          </c:extLst>
        </c:ser>
        <c:dLbls>
          <c:showLegendKey val="0"/>
          <c:showVal val="0"/>
          <c:showCatName val="0"/>
          <c:showSerName val="0"/>
          <c:showPercent val="0"/>
          <c:showBubbleSize val="0"/>
        </c:dLbls>
        <c:gapWidth val="219"/>
        <c:overlap val="-27"/>
        <c:axId val="1751614848"/>
        <c:axId val="1751604448"/>
      </c:barChart>
      <c:catAx>
        <c:axId val="17516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1604448"/>
        <c:crosses val="autoZero"/>
        <c:auto val="1"/>
        <c:lblAlgn val="ctr"/>
        <c:lblOffset val="100"/>
        <c:noMultiLvlLbl val="0"/>
      </c:catAx>
      <c:valAx>
        <c:axId val="175160444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161484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provider and nurse education and other strategies to achieve buy-in</a:t>
            </a:r>
            <a:endParaRPr lang="en-US" sz="1800" b="0">
              <a:effectLst/>
            </a:endParaRPr>
          </a:p>
        </c:rich>
      </c:tx>
      <c:layout/>
      <c:overlay val="0"/>
      <c:spPr>
        <a:noFill/>
        <a:ln>
          <a:noFill/>
        </a:ln>
        <a:effectLst/>
      </c:sp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strCache>
            </c:strRef>
          </c:cat>
          <c:val>
            <c:numRef>
              <c:f>'SM 1'!$B$2:$T$2</c:f>
              <c:numCache>
                <c:formatCode>General</c:formatCode>
                <c:ptCount val="19"/>
                <c:pt idx="0">
                  <c:v>2.11</c:v>
                </c:pt>
                <c:pt idx="1">
                  <c:v>6.25</c:v>
                </c:pt>
                <c:pt idx="2">
                  <c:v>8.86</c:v>
                </c:pt>
                <c:pt idx="3">
                  <c:v>14.29</c:v>
                </c:pt>
                <c:pt idx="4">
                  <c:v>22.78</c:v>
                </c:pt>
                <c:pt idx="5">
                  <c:v>21.74</c:v>
                </c:pt>
                <c:pt idx="6">
                  <c:v>32.86</c:v>
                </c:pt>
                <c:pt idx="7">
                  <c:v>34.78</c:v>
                </c:pt>
                <c:pt idx="8">
                  <c:v>50</c:v>
                </c:pt>
                <c:pt idx="9">
                  <c:v>54.69</c:v>
                </c:pt>
                <c:pt idx="10">
                  <c:v>59.02</c:v>
                </c:pt>
                <c:pt idx="11">
                  <c:v>61.29</c:v>
                </c:pt>
                <c:pt idx="12">
                  <c:v>62.07</c:v>
                </c:pt>
                <c:pt idx="13">
                  <c:v>59.65</c:v>
                </c:pt>
                <c:pt idx="14">
                  <c:v>65.52</c:v>
                </c:pt>
                <c:pt idx="15">
                  <c:v>70.180000000000007</c:v>
                </c:pt>
                <c:pt idx="16">
                  <c:v>71.150000000000006</c:v>
                </c:pt>
                <c:pt idx="17">
                  <c:v>74</c:v>
                </c:pt>
                <c:pt idx="18">
                  <c:v>78</c:v>
                </c:pt>
              </c:numCache>
            </c:numRef>
          </c:val>
          <c:extLst>
            <c:ext xmlns:c16="http://schemas.microsoft.com/office/drawing/2014/chart" uri="{C3380CC4-5D6E-409C-BE32-E72D297353CC}">
              <c16:uniqueId val="{00000000-00C5-41CB-B91F-3D54D5B5DDB5}"/>
            </c:ext>
          </c:extLst>
        </c:ser>
        <c:ser>
          <c:idx val="1"/>
          <c:order val="1"/>
          <c:tx>
            <c:strRef>
              <c:f>'SM 1'!$A$3</c:f>
              <c:strCache>
                <c:ptCount val="1"/>
                <c:pt idx="0">
                  <c:v>Working on it </c:v>
                </c:pt>
              </c:strCache>
            </c:strRef>
          </c:tx>
          <c:spPr>
            <a:solidFill>
              <a:srgbClr val="FFC000"/>
            </a:solidFill>
            <a:ln>
              <a:noFill/>
            </a:ln>
            <a:effectLst/>
          </c:spPr>
          <c:invertIfNegative val="0"/>
          <c:cat>
            <c:strRef>
              <c:f>'SM 1'!$B$1:$T$1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strCache>
            </c:strRef>
          </c:cat>
          <c:val>
            <c:numRef>
              <c:f>'SM 1'!$B$3:$T$3</c:f>
              <c:numCache>
                <c:formatCode>General</c:formatCode>
                <c:ptCount val="19"/>
                <c:pt idx="0">
                  <c:v>30</c:v>
                </c:pt>
                <c:pt idx="1">
                  <c:v>58.75</c:v>
                </c:pt>
                <c:pt idx="2">
                  <c:v>70.89</c:v>
                </c:pt>
                <c:pt idx="3">
                  <c:v>72.73</c:v>
                </c:pt>
                <c:pt idx="4">
                  <c:v>68.349999999999994</c:v>
                </c:pt>
                <c:pt idx="5">
                  <c:v>73.91</c:v>
                </c:pt>
                <c:pt idx="6">
                  <c:v>64.290000000000006</c:v>
                </c:pt>
                <c:pt idx="7">
                  <c:v>63.77</c:v>
                </c:pt>
                <c:pt idx="8">
                  <c:v>50</c:v>
                </c:pt>
                <c:pt idx="9">
                  <c:v>43.75</c:v>
                </c:pt>
                <c:pt idx="10">
                  <c:v>39.340000000000003</c:v>
                </c:pt>
                <c:pt idx="11">
                  <c:v>37.1</c:v>
                </c:pt>
                <c:pt idx="12">
                  <c:v>37.93</c:v>
                </c:pt>
                <c:pt idx="13">
                  <c:v>40.35</c:v>
                </c:pt>
                <c:pt idx="14">
                  <c:v>34.479999999999997</c:v>
                </c:pt>
                <c:pt idx="15">
                  <c:v>28.07</c:v>
                </c:pt>
                <c:pt idx="16">
                  <c:v>26.92</c:v>
                </c:pt>
                <c:pt idx="17">
                  <c:v>26</c:v>
                </c:pt>
                <c:pt idx="18">
                  <c:v>22</c:v>
                </c:pt>
              </c:numCache>
            </c:numRef>
          </c:val>
          <c:extLst>
            <c:ext xmlns:c16="http://schemas.microsoft.com/office/drawing/2014/chart" uri="{C3380CC4-5D6E-409C-BE32-E72D297353CC}">
              <c16:uniqueId val="{00000001-00C5-41CB-B91F-3D54D5B5DDB5}"/>
            </c:ext>
          </c:extLst>
        </c:ser>
        <c:ser>
          <c:idx val="2"/>
          <c:order val="2"/>
          <c:tx>
            <c:strRef>
              <c:f>'SM 1'!$A$4</c:f>
              <c:strCache>
                <c:ptCount val="1"/>
                <c:pt idx="0">
                  <c:v>Not Started</c:v>
                </c:pt>
              </c:strCache>
            </c:strRef>
          </c:tx>
          <c:spPr>
            <a:solidFill>
              <a:srgbClr val="FF0000"/>
            </a:solidFill>
            <a:ln>
              <a:noFill/>
            </a:ln>
            <a:effectLst/>
          </c:spPr>
          <c:invertIfNegative val="0"/>
          <c:cat>
            <c:strRef>
              <c:f>'SM 1'!$B$1:$T$1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strCache>
            </c:strRef>
          </c:cat>
          <c:val>
            <c:numRef>
              <c:f>'SM 1'!$B$4:$T$4</c:f>
              <c:numCache>
                <c:formatCode>General</c:formatCode>
                <c:ptCount val="19"/>
                <c:pt idx="0">
                  <c:v>67.89</c:v>
                </c:pt>
                <c:pt idx="1">
                  <c:v>35</c:v>
                </c:pt>
                <c:pt idx="2">
                  <c:v>20.25</c:v>
                </c:pt>
                <c:pt idx="3">
                  <c:v>12.97999999999999</c:v>
                </c:pt>
                <c:pt idx="4">
                  <c:v>8.8700000000000045</c:v>
                </c:pt>
                <c:pt idx="5">
                  <c:v>4.3500000000000085</c:v>
                </c:pt>
                <c:pt idx="6">
                  <c:v>2.8499999999999943</c:v>
                </c:pt>
                <c:pt idx="7">
                  <c:v>1.4499999999999886</c:v>
                </c:pt>
                <c:pt idx="8">
                  <c:v>0</c:v>
                </c:pt>
                <c:pt idx="9">
                  <c:v>1.5600000000000023</c:v>
                </c:pt>
                <c:pt idx="10">
                  <c:v>1.6399999999999864</c:v>
                </c:pt>
                <c:pt idx="11">
                  <c:v>1.6099999999999994</c:v>
                </c:pt>
                <c:pt idx="12">
                  <c:v>0</c:v>
                </c:pt>
                <c:pt idx="13">
                  <c:v>0</c:v>
                </c:pt>
                <c:pt idx="14">
                  <c:v>0</c:v>
                </c:pt>
                <c:pt idx="15">
                  <c:v>1.75</c:v>
                </c:pt>
                <c:pt idx="16">
                  <c:v>1.9299999999999926</c:v>
                </c:pt>
                <c:pt idx="17">
                  <c:v>0</c:v>
                </c:pt>
                <c:pt idx="18">
                  <c:v>0</c:v>
                </c:pt>
              </c:numCache>
            </c:numRef>
          </c:val>
          <c:extLst>
            <c:ext xmlns:c16="http://schemas.microsoft.com/office/drawing/2014/chart" uri="{C3380CC4-5D6E-409C-BE32-E72D297353CC}">
              <c16:uniqueId val="{00000002-00C5-41CB-B91F-3D54D5B5DDB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standardized protocol/processes for induction, labor support management and response to labor and fetal heart rate abnormalities</a:t>
            </a:r>
            <a:endParaRPr lang="en-US" sz="1800" b="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2'!$B$2:$T$2</c:f>
              <c:numCache>
                <c:formatCode>General</c:formatCode>
                <c:ptCount val="19"/>
                <c:pt idx="0">
                  <c:v>16.850000000000001</c:v>
                </c:pt>
                <c:pt idx="1">
                  <c:v>13.75</c:v>
                </c:pt>
                <c:pt idx="2">
                  <c:v>16.46</c:v>
                </c:pt>
                <c:pt idx="3">
                  <c:v>15.58</c:v>
                </c:pt>
                <c:pt idx="4">
                  <c:v>20.25</c:v>
                </c:pt>
                <c:pt idx="5">
                  <c:v>26.47</c:v>
                </c:pt>
                <c:pt idx="6">
                  <c:v>30</c:v>
                </c:pt>
                <c:pt idx="7">
                  <c:v>26.47</c:v>
                </c:pt>
                <c:pt idx="8">
                  <c:v>33.33</c:v>
                </c:pt>
                <c:pt idx="9">
                  <c:v>39.06</c:v>
                </c:pt>
                <c:pt idx="10">
                  <c:v>36.07</c:v>
                </c:pt>
                <c:pt idx="11">
                  <c:v>36.07</c:v>
                </c:pt>
                <c:pt idx="12">
                  <c:v>41.38</c:v>
                </c:pt>
                <c:pt idx="13">
                  <c:v>36.21</c:v>
                </c:pt>
                <c:pt idx="14">
                  <c:v>44.07</c:v>
                </c:pt>
                <c:pt idx="15">
                  <c:v>56.14</c:v>
                </c:pt>
                <c:pt idx="16">
                  <c:v>59.62</c:v>
                </c:pt>
                <c:pt idx="17">
                  <c:v>62</c:v>
                </c:pt>
                <c:pt idx="18">
                  <c:v>85</c:v>
                </c:pt>
              </c:numCache>
            </c:numRef>
          </c:val>
          <c:extLst>
            <c:ext xmlns:c16="http://schemas.microsoft.com/office/drawing/2014/chart" uri="{C3380CC4-5D6E-409C-BE32-E72D297353CC}">
              <c16:uniqueId val="{00000000-FAB4-4EB1-A856-DE0EC0A6B1DE}"/>
            </c:ext>
          </c:extLst>
        </c:ser>
        <c:ser>
          <c:idx val="1"/>
          <c:order val="1"/>
          <c:tx>
            <c:strRef>
              <c:f>'SM 2'!$A$3</c:f>
              <c:strCache>
                <c:ptCount val="1"/>
                <c:pt idx="0">
                  <c:v>Working on it </c:v>
                </c:pt>
              </c:strCache>
            </c:strRef>
          </c:tx>
          <c:spPr>
            <a:solidFill>
              <a:srgbClr val="FFC000"/>
            </a:solidFill>
            <a:ln>
              <a:noFill/>
            </a:ln>
            <a:effectLst/>
          </c:spPr>
          <c:invertIfNegative val="0"/>
          <c:cat>
            <c:strRef>
              <c:f>'SM 2'!$B$1:$T$1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2'!$B$3:$T$3</c:f>
              <c:numCache>
                <c:formatCode>General</c:formatCode>
                <c:ptCount val="19"/>
                <c:pt idx="0">
                  <c:v>20.22</c:v>
                </c:pt>
                <c:pt idx="1">
                  <c:v>40</c:v>
                </c:pt>
                <c:pt idx="2">
                  <c:v>49.37</c:v>
                </c:pt>
                <c:pt idx="3">
                  <c:v>63.64</c:v>
                </c:pt>
                <c:pt idx="4">
                  <c:v>64.56</c:v>
                </c:pt>
                <c:pt idx="5">
                  <c:v>61.76</c:v>
                </c:pt>
                <c:pt idx="6">
                  <c:v>60</c:v>
                </c:pt>
                <c:pt idx="7">
                  <c:v>63.24</c:v>
                </c:pt>
                <c:pt idx="8">
                  <c:v>62.12</c:v>
                </c:pt>
                <c:pt idx="9">
                  <c:v>56.25</c:v>
                </c:pt>
                <c:pt idx="10">
                  <c:v>59.02</c:v>
                </c:pt>
                <c:pt idx="11">
                  <c:v>59.02</c:v>
                </c:pt>
                <c:pt idx="12">
                  <c:v>55.17</c:v>
                </c:pt>
                <c:pt idx="13">
                  <c:v>60.34</c:v>
                </c:pt>
                <c:pt idx="14">
                  <c:v>50.85</c:v>
                </c:pt>
                <c:pt idx="15">
                  <c:v>36.64</c:v>
                </c:pt>
                <c:pt idx="16">
                  <c:v>32.69</c:v>
                </c:pt>
                <c:pt idx="17">
                  <c:v>32</c:v>
                </c:pt>
                <c:pt idx="18">
                  <c:v>12</c:v>
                </c:pt>
              </c:numCache>
            </c:numRef>
          </c:val>
          <c:extLst>
            <c:ext xmlns:c16="http://schemas.microsoft.com/office/drawing/2014/chart" uri="{C3380CC4-5D6E-409C-BE32-E72D297353CC}">
              <c16:uniqueId val="{00000001-FAB4-4EB1-A856-DE0EC0A6B1DE}"/>
            </c:ext>
          </c:extLst>
        </c:ser>
        <c:ser>
          <c:idx val="2"/>
          <c:order val="2"/>
          <c:tx>
            <c:strRef>
              <c:f>'SM 2'!$A$4</c:f>
              <c:strCache>
                <c:ptCount val="1"/>
                <c:pt idx="0">
                  <c:v>Not Started</c:v>
                </c:pt>
              </c:strCache>
            </c:strRef>
          </c:tx>
          <c:spPr>
            <a:solidFill>
              <a:srgbClr val="FF0000"/>
            </a:solidFill>
            <a:ln>
              <a:noFill/>
            </a:ln>
            <a:effectLst/>
          </c:spPr>
          <c:invertIfNegative val="0"/>
          <c:cat>
            <c:strRef>
              <c:f>'SM 2'!$B$1:$T$1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2'!$B$4:$T$4</c:f>
              <c:numCache>
                <c:formatCode>General</c:formatCode>
                <c:ptCount val="19"/>
                <c:pt idx="0">
                  <c:v>62.93</c:v>
                </c:pt>
                <c:pt idx="1">
                  <c:v>46.25</c:v>
                </c:pt>
                <c:pt idx="2">
                  <c:v>34.17</c:v>
                </c:pt>
                <c:pt idx="3">
                  <c:v>20.78</c:v>
                </c:pt>
                <c:pt idx="4">
                  <c:v>15.189999999999998</c:v>
                </c:pt>
                <c:pt idx="5">
                  <c:v>11.77000000000001</c:v>
                </c:pt>
                <c:pt idx="6">
                  <c:v>10</c:v>
                </c:pt>
                <c:pt idx="7">
                  <c:v>10.289999999999992</c:v>
                </c:pt>
                <c:pt idx="8">
                  <c:v>4.5500000000000114</c:v>
                </c:pt>
                <c:pt idx="9">
                  <c:v>4.6899999999999977</c:v>
                </c:pt>
                <c:pt idx="10">
                  <c:v>4.9099999999999966</c:v>
                </c:pt>
                <c:pt idx="11">
                  <c:v>4.9099999999999966</c:v>
                </c:pt>
                <c:pt idx="12">
                  <c:v>3.4499999999999886</c:v>
                </c:pt>
                <c:pt idx="13">
                  <c:v>3.4499999999999886</c:v>
                </c:pt>
                <c:pt idx="14">
                  <c:v>5.0799999999999983</c:v>
                </c:pt>
                <c:pt idx="15">
                  <c:v>7.2199999999999989</c:v>
                </c:pt>
                <c:pt idx="16">
                  <c:v>7.6899999999999977</c:v>
                </c:pt>
                <c:pt idx="17">
                  <c:v>6</c:v>
                </c:pt>
                <c:pt idx="18">
                  <c:v>3</c:v>
                </c:pt>
              </c:numCache>
            </c:numRef>
          </c:val>
          <c:extLst>
            <c:ext xmlns:c16="http://schemas.microsoft.com/office/drawing/2014/chart" uri="{C3380CC4-5D6E-409C-BE32-E72D297353CC}">
              <c16:uniqueId val="{00000002-FAB4-4EB1-A856-DE0EC0A6B1DE}"/>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8'!$B$2:$T$2</c:f>
              <c:numCache>
                <c:formatCode>General</c:formatCode>
                <c:ptCount val="19"/>
                <c:pt idx="0">
                  <c:v>4.76</c:v>
                </c:pt>
                <c:pt idx="1">
                  <c:v>7.23</c:v>
                </c:pt>
                <c:pt idx="2">
                  <c:v>8.86</c:v>
                </c:pt>
                <c:pt idx="3">
                  <c:v>20.78</c:v>
                </c:pt>
                <c:pt idx="4">
                  <c:v>26.92</c:v>
                </c:pt>
                <c:pt idx="5">
                  <c:v>26.09</c:v>
                </c:pt>
                <c:pt idx="6">
                  <c:v>28.57</c:v>
                </c:pt>
                <c:pt idx="7">
                  <c:v>37.31</c:v>
                </c:pt>
                <c:pt idx="8">
                  <c:v>42.42</c:v>
                </c:pt>
                <c:pt idx="9">
                  <c:v>49.21</c:v>
                </c:pt>
                <c:pt idx="10">
                  <c:v>50.82</c:v>
                </c:pt>
                <c:pt idx="11">
                  <c:v>53.23</c:v>
                </c:pt>
                <c:pt idx="12">
                  <c:v>53.45</c:v>
                </c:pt>
                <c:pt idx="13">
                  <c:v>54.24</c:v>
                </c:pt>
                <c:pt idx="14">
                  <c:v>59.32</c:v>
                </c:pt>
                <c:pt idx="15">
                  <c:v>63.16</c:v>
                </c:pt>
                <c:pt idx="16">
                  <c:v>65.38</c:v>
                </c:pt>
                <c:pt idx="17">
                  <c:v>68</c:v>
                </c:pt>
                <c:pt idx="18">
                  <c:v>80.599999999999994</c:v>
                </c:pt>
              </c:numCache>
            </c:numRef>
          </c:val>
          <c:extLst>
            <c:ext xmlns:c16="http://schemas.microsoft.com/office/drawing/2014/chart" uri="{C3380CC4-5D6E-409C-BE32-E72D297353CC}">
              <c16:uniqueId val="{00000000-0EF7-4958-AC76-6EDD05E3C870}"/>
            </c:ext>
          </c:extLst>
        </c:ser>
        <c:ser>
          <c:idx val="1"/>
          <c:order val="1"/>
          <c:tx>
            <c:strRef>
              <c:f>'SM 8'!$A$3</c:f>
              <c:strCache>
                <c:ptCount val="1"/>
                <c:pt idx="0">
                  <c:v>Working on it </c:v>
                </c:pt>
              </c:strCache>
            </c:strRef>
          </c:tx>
          <c:spPr>
            <a:solidFill>
              <a:srgbClr val="FFC000"/>
            </a:solidFill>
            <a:ln>
              <a:noFill/>
            </a:ln>
            <a:effectLst/>
          </c:spPr>
          <c:invertIfNegative val="0"/>
          <c:cat>
            <c:strRef>
              <c:f>'SM 8'!$B$1:$T$1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8'!$B$3:$T$3</c:f>
              <c:numCache>
                <c:formatCode>General</c:formatCode>
                <c:ptCount val="19"/>
                <c:pt idx="0">
                  <c:v>15.56</c:v>
                </c:pt>
                <c:pt idx="1">
                  <c:v>38.549999999999997</c:v>
                </c:pt>
                <c:pt idx="2">
                  <c:v>48.15</c:v>
                </c:pt>
                <c:pt idx="3">
                  <c:v>53.25</c:v>
                </c:pt>
                <c:pt idx="4">
                  <c:v>56.41</c:v>
                </c:pt>
                <c:pt idx="5">
                  <c:v>59.42</c:v>
                </c:pt>
                <c:pt idx="6">
                  <c:v>64.290000000000006</c:v>
                </c:pt>
                <c:pt idx="7">
                  <c:v>58.21</c:v>
                </c:pt>
                <c:pt idx="8">
                  <c:v>56.06</c:v>
                </c:pt>
                <c:pt idx="9">
                  <c:v>49.21</c:v>
                </c:pt>
                <c:pt idx="10">
                  <c:v>47.54</c:v>
                </c:pt>
                <c:pt idx="11">
                  <c:v>45.16</c:v>
                </c:pt>
                <c:pt idx="12">
                  <c:v>44.83</c:v>
                </c:pt>
                <c:pt idx="13">
                  <c:v>42.37</c:v>
                </c:pt>
                <c:pt idx="14">
                  <c:v>38.979999999999997</c:v>
                </c:pt>
                <c:pt idx="15">
                  <c:v>33.33</c:v>
                </c:pt>
                <c:pt idx="16">
                  <c:v>32.69</c:v>
                </c:pt>
                <c:pt idx="17">
                  <c:v>32</c:v>
                </c:pt>
                <c:pt idx="18">
                  <c:v>12.9</c:v>
                </c:pt>
              </c:numCache>
            </c:numRef>
          </c:val>
          <c:extLst>
            <c:ext xmlns:c16="http://schemas.microsoft.com/office/drawing/2014/chart" uri="{C3380CC4-5D6E-409C-BE32-E72D297353CC}">
              <c16:uniqueId val="{00000001-0EF7-4958-AC76-6EDD05E3C870}"/>
            </c:ext>
          </c:extLst>
        </c:ser>
        <c:ser>
          <c:idx val="2"/>
          <c:order val="2"/>
          <c:tx>
            <c:strRef>
              <c:f>'SM 8'!$A$4</c:f>
              <c:strCache>
                <c:ptCount val="1"/>
                <c:pt idx="0">
                  <c:v>Not Started</c:v>
                </c:pt>
              </c:strCache>
            </c:strRef>
          </c:tx>
          <c:spPr>
            <a:solidFill>
              <a:srgbClr val="FF0000"/>
            </a:solidFill>
            <a:ln>
              <a:noFill/>
            </a:ln>
            <a:effectLst/>
          </c:spPr>
          <c:invertIfNegative val="0"/>
          <c:cat>
            <c:strRef>
              <c:f>'SM 8'!$B$1:$T$1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8'!$B$4:$T$4</c:f>
              <c:numCache>
                <c:formatCode>General</c:formatCode>
                <c:ptCount val="19"/>
                <c:pt idx="0">
                  <c:v>79.680000000000007</c:v>
                </c:pt>
                <c:pt idx="1">
                  <c:v>54.22</c:v>
                </c:pt>
                <c:pt idx="2">
                  <c:v>42.99</c:v>
                </c:pt>
                <c:pt idx="3">
                  <c:v>25.97</c:v>
                </c:pt>
                <c:pt idx="4">
                  <c:v>16.670000000000002</c:v>
                </c:pt>
                <c:pt idx="5">
                  <c:v>14.489999999999995</c:v>
                </c:pt>
                <c:pt idx="6">
                  <c:v>7.1399999999999864</c:v>
                </c:pt>
                <c:pt idx="7">
                  <c:v>4.4799999999999898</c:v>
                </c:pt>
                <c:pt idx="8">
                  <c:v>1.519999999999996</c:v>
                </c:pt>
                <c:pt idx="9">
                  <c:v>1.5799999999999983</c:v>
                </c:pt>
                <c:pt idx="10">
                  <c:v>1.6400000000000006</c:v>
                </c:pt>
                <c:pt idx="11">
                  <c:v>1.6100000000000136</c:v>
                </c:pt>
                <c:pt idx="12">
                  <c:v>1.7199999999999989</c:v>
                </c:pt>
                <c:pt idx="13">
                  <c:v>3.3900000000000006</c:v>
                </c:pt>
                <c:pt idx="14">
                  <c:v>1.7000000000000028</c:v>
                </c:pt>
                <c:pt idx="15">
                  <c:v>3.5100000000000051</c:v>
                </c:pt>
                <c:pt idx="16">
                  <c:v>1.9300000000000068</c:v>
                </c:pt>
                <c:pt idx="17">
                  <c:v>0</c:v>
                </c:pt>
                <c:pt idx="18">
                  <c:v>6.5</c:v>
                </c:pt>
              </c:numCache>
            </c:numRef>
          </c:val>
          <c:extLst>
            <c:ext xmlns:c16="http://schemas.microsoft.com/office/drawing/2014/chart" uri="{C3380CC4-5D6E-409C-BE32-E72D297353CC}">
              <c16:uniqueId val="{00000002-0EF7-4958-AC76-6EDD05E3C870}"/>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Implemented cesarean decision checklist using ACOG/SMFM labor guidelines</a:t>
            </a:r>
            <a:endParaRPr lang="en-US" sz="1600" b="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4'!$B$2:$T$2</c:f>
              <c:numCache>
                <c:formatCode>General</c:formatCode>
                <c:ptCount val="19"/>
                <c:pt idx="0">
                  <c:v>3.58</c:v>
                </c:pt>
                <c:pt idx="1">
                  <c:v>5</c:v>
                </c:pt>
                <c:pt idx="2">
                  <c:v>6.33</c:v>
                </c:pt>
                <c:pt idx="3">
                  <c:v>9.09</c:v>
                </c:pt>
                <c:pt idx="4">
                  <c:v>12.82</c:v>
                </c:pt>
                <c:pt idx="5">
                  <c:v>15.94</c:v>
                </c:pt>
                <c:pt idx="6">
                  <c:v>24.29</c:v>
                </c:pt>
                <c:pt idx="7">
                  <c:v>35.82</c:v>
                </c:pt>
                <c:pt idx="8">
                  <c:v>46.97</c:v>
                </c:pt>
                <c:pt idx="9">
                  <c:v>60.94</c:v>
                </c:pt>
                <c:pt idx="10">
                  <c:v>63.93</c:v>
                </c:pt>
                <c:pt idx="11">
                  <c:v>64.52</c:v>
                </c:pt>
                <c:pt idx="12">
                  <c:v>75.44</c:v>
                </c:pt>
                <c:pt idx="13">
                  <c:v>61.02</c:v>
                </c:pt>
                <c:pt idx="14">
                  <c:v>72.88</c:v>
                </c:pt>
                <c:pt idx="15">
                  <c:v>73.680000000000007</c:v>
                </c:pt>
                <c:pt idx="16">
                  <c:v>73.08</c:v>
                </c:pt>
                <c:pt idx="17">
                  <c:v>79.59</c:v>
                </c:pt>
                <c:pt idx="18">
                  <c:v>78</c:v>
                </c:pt>
              </c:numCache>
            </c:numRef>
          </c:val>
          <c:extLst>
            <c:ext xmlns:c16="http://schemas.microsoft.com/office/drawing/2014/chart" uri="{C3380CC4-5D6E-409C-BE32-E72D297353CC}">
              <c16:uniqueId val="{00000000-0561-4754-B838-E482DB5515C8}"/>
            </c:ext>
          </c:extLst>
        </c:ser>
        <c:ser>
          <c:idx val="1"/>
          <c:order val="1"/>
          <c:tx>
            <c:strRef>
              <c:f>'SM 4'!$A$3</c:f>
              <c:strCache>
                <c:ptCount val="1"/>
                <c:pt idx="0">
                  <c:v>Working on it </c:v>
                </c:pt>
              </c:strCache>
            </c:strRef>
          </c:tx>
          <c:spPr>
            <a:solidFill>
              <a:srgbClr val="FFC000"/>
            </a:solidFill>
            <a:ln>
              <a:noFill/>
            </a:ln>
            <a:effectLst/>
          </c:spPr>
          <c:invertIfNegative val="0"/>
          <c:cat>
            <c:strRef>
              <c:f>'SM 4'!$B$1:$T$1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4'!$B$3:$T$3</c:f>
              <c:numCache>
                <c:formatCode>General</c:formatCode>
                <c:ptCount val="19"/>
                <c:pt idx="0">
                  <c:v>9.52</c:v>
                </c:pt>
                <c:pt idx="1">
                  <c:v>31.25</c:v>
                </c:pt>
                <c:pt idx="2">
                  <c:v>40.51</c:v>
                </c:pt>
                <c:pt idx="3">
                  <c:v>58.44</c:v>
                </c:pt>
                <c:pt idx="4">
                  <c:v>67.95</c:v>
                </c:pt>
                <c:pt idx="5">
                  <c:v>71.010000000000005</c:v>
                </c:pt>
                <c:pt idx="6">
                  <c:v>68.569999999999993</c:v>
                </c:pt>
                <c:pt idx="7">
                  <c:v>58.21</c:v>
                </c:pt>
                <c:pt idx="8">
                  <c:v>45.45</c:v>
                </c:pt>
                <c:pt idx="9">
                  <c:v>34.380000000000003</c:v>
                </c:pt>
                <c:pt idx="10">
                  <c:v>32.79</c:v>
                </c:pt>
                <c:pt idx="11">
                  <c:v>30.65</c:v>
                </c:pt>
                <c:pt idx="12">
                  <c:v>21.05</c:v>
                </c:pt>
                <c:pt idx="13">
                  <c:v>33.9</c:v>
                </c:pt>
                <c:pt idx="14">
                  <c:v>25.42</c:v>
                </c:pt>
                <c:pt idx="15">
                  <c:v>21.05</c:v>
                </c:pt>
                <c:pt idx="16">
                  <c:v>21.15</c:v>
                </c:pt>
                <c:pt idx="17">
                  <c:v>16.329999999999998</c:v>
                </c:pt>
                <c:pt idx="18">
                  <c:v>16</c:v>
                </c:pt>
              </c:numCache>
            </c:numRef>
          </c:val>
          <c:extLst>
            <c:ext xmlns:c16="http://schemas.microsoft.com/office/drawing/2014/chart" uri="{C3380CC4-5D6E-409C-BE32-E72D297353CC}">
              <c16:uniqueId val="{00000001-0561-4754-B838-E482DB5515C8}"/>
            </c:ext>
          </c:extLst>
        </c:ser>
        <c:ser>
          <c:idx val="2"/>
          <c:order val="2"/>
          <c:tx>
            <c:strRef>
              <c:f>'SM 4'!$A$4</c:f>
              <c:strCache>
                <c:ptCount val="1"/>
                <c:pt idx="0">
                  <c:v>Not Started</c:v>
                </c:pt>
              </c:strCache>
            </c:strRef>
          </c:tx>
          <c:spPr>
            <a:solidFill>
              <a:srgbClr val="FF0000"/>
            </a:solidFill>
            <a:ln>
              <a:noFill/>
            </a:ln>
            <a:effectLst/>
          </c:spPr>
          <c:invertIfNegative val="0"/>
          <c:cat>
            <c:strRef>
              <c:f>'SM 4'!$B$1:$T$1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4'!$B$4:$T$4</c:f>
              <c:numCache>
                <c:formatCode>General</c:formatCode>
                <c:ptCount val="19"/>
                <c:pt idx="0">
                  <c:v>86.9</c:v>
                </c:pt>
                <c:pt idx="1">
                  <c:v>63.75</c:v>
                </c:pt>
                <c:pt idx="2">
                  <c:v>53.160000000000004</c:v>
                </c:pt>
                <c:pt idx="3">
                  <c:v>32.47</c:v>
                </c:pt>
                <c:pt idx="4">
                  <c:v>19.22999999999999</c:v>
                </c:pt>
                <c:pt idx="5">
                  <c:v>13.049999999999997</c:v>
                </c:pt>
                <c:pt idx="6">
                  <c:v>7.1400000000000148</c:v>
                </c:pt>
                <c:pt idx="7">
                  <c:v>5.9699999999999989</c:v>
                </c:pt>
                <c:pt idx="8">
                  <c:v>7.5799999999999983</c:v>
                </c:pt>
                <c:pt idx="9">
                  <c:v>4.6800000000000068</c:v>
                </c:pt>
                <c:pt idx="10">
                  <c:v>3.2800000000000011</c:v>
                </c:pt>
                <c:pt idx="11">
                  <c:v>4.8300000000000125</c:v>
                </c:pt>
                <c:pt idx="12">
                  <c:v>3.5100000000000051</c:v>
                </c:pt>
                <c:pt idx="13">
                  <c:v>5.0799999999999983</c:v>
                </c:pt>
                <c:pt idx="14">
                  <c:v>1.7000000000000028</c:v>
                </c:pt>
                <c:pt idx="15">
                  <c:v>5.269999999999996</c:v>
                </c:pt>
                <c:pt idx="16">
                  <c:v>5.7700000000000102</c:v>
                </c:pt>
                <c:pt idx="17">
                  <c:v>4.0799999999999983</c:v>
                </c:pt>
                <c:pt idx="18">
                  <c:v>6</c:v>
                </c:pt>
              </c:numCache>
            </c:numRef>
          </c:val>
          <c:extLst>
            <c:ext xmlns:c16="http://schemas.microsoft.com/office/drawing/2014/chart" uri="{C3380CC4-5D6E-409C-BE32-E72D297353CC}">
              <c16:uniqueId val="{00000002-0561-4754-B838-E482DB5515C8}"/>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Implemented decision huddles and/or decision debriefs with appropriate care team to standardize use of ACOG/SMFM guidelines and checklist</a:t>
            </a:r>
            <a:endParaRPr lang="en-US" sz="1600" b="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5'!$B$2:$T$2</c:f>
              <c:numCache>
                <c:formatCode>General</c:formatCode>
                <c:ptCount val="19"/>
                <c:pt idx="0">
                  <c:v>2.2199999999999989</c:v>
                </c:pt>
                <c:pt idx="1">
                  <c:v>2.5</c:v>
                </c:pt>
                <c:pt idx="2">
                  <c:v>3.95</c:v>
                </c:pt>
                <c:pt idx="3">
                  <c:v>7.79</c:v>
                </c:pt>
                <c:pt idx="4">
                  <c:v>13.92</c:v>
                </c:pt>
                <c:pt idx="5">
                  <c:v>13.04</c:v>
                </c:pt>
                <c:pt idx="6">
                  <c:v>17.14</c:v>
                </c:pt>
                <c:pt idx="7">
                  <c:v>26.47</c:v>
                </c:pt>
                <c:pt idx="8">
                  <c:v>37.880000000000003</c:v>
                </c:pt>
                <c:pt idx="9">
                  <c:v>40.619999999999997</c:v>
                </c:pt>
                <c:pt idx="10">
                  <c:v>44.36</c:v>
                </c:pt>
                <c:pt idx="11">
                  <c:v>48.39</c:v>
                </c:pt>
                <c:pt idx="12">
                  <c:v>53.45</c:v>
                </c:pt>
                <c:pt idx="13">
                  <c:v>54.24</c:v>
                </c:pt>
                <c:pt idx="14">
                  <c:v>59.32</c:v>
                </c:pt>
                <c:pt idx="15">
                  <c:v>63.16</c:v>
                </c:pt>
                <c:pt idx="16">
                  <c:v>61.54</c:v>
                </c:pt>
                <c:pt idx="17">
                  <c:v>64</c:v>
                </c:pt>
                <c:pt idx="18">
                  <c:v>68.75</c:v>
                </c:pt>
              </c:numCache>
            </c:numRef>
          </c:val>
          <c:extLst>
            <c:ext xmlns:c16="http://schemas.microsoft.com/office/drawing/2014/chart" uri="{C3380CC4-5D6E-409C-BE32-E72D297353CC}">
              <c16:uniqueId val="{00000000-616B-4713-BAD6-A31B40AF1446}"/>
            </c:ext>
          </c:extLst>
        </c:ser>
        <c:ser>
          <c:idx val="1"/>
          <c:order val="1"/>
          <c:tx>
            <c:strRef>
              <c:f>'SM 5'!$A$3</c:f>
              <c:strCache>
                <c:ptCount val="1"/>
                <c:pt idx="0">
                  <c:v>Working on it </c:v>
                </c:pt>
              </c:strCache>
            </c:strRef>
          </c:tx>
          <c:spPr>
            <a:solidFill>
              <a:srgbClr val="FFC000"/>
            </a:solidFill>
            <a:ln>
              <a:noFill/>
            </a:ln>
            <a:effectLst/>
          </c:spPr>
          <c:invertIfNegative val="0"/>
          <c:cat>
            <c:strRef>
              <c:f>'SM 5'!$B$1:$T$1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5'!$B$3:$T$3</c:f>
              <c:numCache>
                <c:formatCode>General</c:formatCode>
                <c:ptCount val="19"/>
                <c:pt idx="0">
                  <c:v>10</c:v>
                </c:pt>
                <c:pt idx="1">
                  <c:v>27.5</c:v>
                </c:pt>
                <c:pt idx="2">
                  <c:v>39.47</c:v>
                </c:pt>
                <c:pt idx="3">
                  <c:v>53.25</c:v>
                </c:pt>
                <c:pt idx="4">
                  <c:v>60.76</c:v>
                </c:pt>
                <c:pt idx="5">
                  <c:v>72.459999999999994</c:v>
                </c:pt>
                <c:pt idx="6">
                  <c:v>71.430000000000007</c:v>
                </c:pt>
                <c:pt idx="7">
                  <c:v>64.709999999999994</c:v>
                </c:pt>
                <c:pt idx="8">
                  <c:v>56.06</c:v>
                </c:pt>
                <c:pt idx="9">
                  <c:v>51.56</c:v>
                </c:pt>
                <c:pt idx="10">
                  <c:v>50.82</c:v>
                </c:pt>
                <c:pt idx="11">
                  <c:v>46.77</c:v>
                </c:pt>
                <c:pt idx="12">
                  <c:v>43.1</c:v>
                </c:pt>
                <c:pt idx="13">
                  <c:v>38.979999999999997</c:v>
                </c:pt>
                <c:pt idx="14">
                  <c:v>35.590000000000003</c:v>
                </c:pt>
                <c:pt idx="15">
                  <c:v>31.58</c:v>
                </c:pt>
                <c:pt idx="16">
                  <c:v>32.69</c:v>
                </c:pt>
                <c:pt idx="17">
                  <c:v>32</c:v>
                </c:pt>
                <c:pt idx="18">
                  <c:v>28.13</c:v>
                </c:pt>
              </c:numCache>
            </c:numRef>
          </c:val>
          <c:extLst>
            <c:ext xmlns:c16="http://schemas.microsoft.com/office/drawing/2014/chart" uri="{C3380CC4-5D6E-409C-BE32-E72D297353CC}">
              <c16:uniqueId val="{00000001-616B-4713-BAD6-A31B40AF1446}"/>
            </c:ext>
          </c:extLst>
        </c:ser>
        <c:ser>
          <c:idx val="2"/>
          <c:order val="2"/>
          <c:tx>
            <c:strRef>
              <c:f>'SM 5'!$A$4</c:f>
              <c:strCache>
                <c:ptCount val="1"/>
                <c:pt idx="0">
                  <c:v>Not Started</c:v>
                </c:pt>
              </c:strCache>
            </c:strRef>
          </c:tx>
          <c:spPr>
            <a:solidFill>
              <a:srgbClr val="FF0000"/>
            </a:solidFill>
            <a:ln>
              <a:noFill/>
            </a:ln>
            <a:effectLst/>
          </c:spPr>
          <c:invertIfNegative val="0"/>
          <c:cat>
            <c:strRef>
              <c:f>'SM 5'!$B$1:$T$1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5'!$B$4:$T$4</c:f>
              <c:numCache>
                <c:formatCode>General</c:formatCode>
                <c:ptCount val="19"/>
                <c:pt idx="0">
                  <c:v>87.78</c:v>
                </c:pt>
                <c:pt idx="1">
                  <c:v>70</c:v>
                </c:pt>
                <c:pt idx="2">
                  <c:v>56.58</c:v>
                </c:pt>
                <c:pt idx="3">
                  <c:v>38.96</c:v>
                </c:pt>
                <c:pt idx="4">
                  <c:v>25.320000000000007</c:v>
                </c:pt>
                <c:pt idx="5">
                  <c:v>14.5</c:v>
                </c:pt>
                <c:pt idx="6">
                  <c:v>11.429999999999993</c:v>
                </c:pt>
                <c:pt idx="7">
                  <c:v>8.8200000000000074</c:v>
                </c:pt>
                <c:pt idx="8">
                  <c:v>6.0600000000000023</c:v>
                </c:pt>
                <c:pt idx="9">
                  <c:v>7.8199999999999932</c:v>
                </c:pt>
                <c:pt idx="10">
                  <c:v>4.8199999999999932</c:v>
                </c:pt>
                <c:pt idx="11">
                  <c:v>4.8400000000000034</c:v>
                </c:pt>
                <c:pt idx="12">
                  <c:v>3.4499999999999886</c:v>
                </c:pt>
                <c:pt idx="13">
                  <c:v>6.7800000000000011</c:v>
                </c:pt>
                <c:pt idx="14">
                  <c:v>5.0900000000000034</c:v>
                </c:pt>
                <c:pt idx="15">
                  <c:v>5.2600000000000051</c:v>
                </c:pt>
                <c:pt idx="16">
                  <c:v>5.7700000000000102</c:v>
                </c:pt>
                <c:pt idx="17">
                  <c:v>4</c:v>
                </c:pt>
                <c:pt idx="18">
                  <c:v>3.1200000000000045</c:v>
                </c:pt>
              </c:numCache>
            </c:numRef>
          </c:val>
          <c:extLst>
            <c:ext xmlns:c16="http://schemas.microsoft.com/office/drawing/2014/chart" uri="{C3380CC4-5D6E-409C-BE32-E72D297353CC}">
              <c16:uniqueId val="{00000002-616B-4713-BAD6-A31B40AF1446}"/>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dirty="0">
                <a:effectLst/>
              </a:rPr>
              <a:t>Implemented workflow process to incorporate shared decision making with the patient </a:t>
            </a:r>
            <a:endParaRPr lang="en-US" sz="1600" b="0" dirty="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6'!$B$2:$T$2</c:f>
              <c:numCache>
                <c:formatCode>General</c:formatCode>
                <c:ptCount val="19"/>
                <c:pt idx="0">
                  <c:v>2.41</c:v>
                </c:pt>
                <c:pt idx="1">
                  <c:v>2.56</c:v>
                </c:pt>
                <c:pt idx="2">
                  <c:v>3.94</c:v>
                </c:pt>
                <c:pt idx="3">
                  <c:v>4.05</c:v>
                </c:pt>
                <c:pt idx="4">
                  <c:v>10.130000000000001</c:v>
                </c:pt>
                <c:pt idx="5">
                  <c:v>10.14</c:v>
                </c:pt>
                <c:pt idx="6">
                  <c:v>12.86</c:v>
                </c:pt>
                <c:pt idx="7">
                  <c:v>17.649999999999999</c:v>
                </c:pt>
                <c:pt idx="8">
                  <c:v>27.27</c:v>
                </c:pt>
                <c:pt idx="9">
                  <c:v>32.81</c:v>
                </c:pt>
                <c:pt idx="10">
                  <c:v>42.62</c:v>
                </c:pt>
                <c:pt idx="11">
                  <c:v>40.32</c:v>
                </c:pt>
                <c:pt idx="12">
                  <c:v>44.83</c:v>
                </c:pt>
                <c:pt idx="13">
                  <c:v>45.76</c:v>
                </c:pt>
                <c:pt idx="14">
                  <c:v>50.85</c:v>
                </c:pt>
                <c:pt idx="15">
                  <c:v>54.39</c:v>
                </c:pt>
                <c:pt idx="16">
                  <c:v>57.69</c:v>
                </c:pt>
                <c:pt idx="17">
                  <c:v>60</c:v>
                </c:pt>
                <c:pt idx="18">
                  <c:v>62.5</c:v>
                </c:pt>
              </c:numCache>
            </c:numRef>
          </c:val>
          <c:extLst>
            <c:ext xmlns:c16="http://schemas.microsoft.com/office/drawing/2014/chart" uri="{C3380CC4-5D6E-409C-BE32-E72D297353CC}">
              <c16:uniqueId val="{00000000-A99D-4A96-A6FE-7CA0447DF0C5}"/>
            </c:ext>
          </c:extLst>
        </c:ser>
        <c:ser>
          <c:idx val="1"/>
          <c:order val="1"/>
          <c:tx>
            <c:strRef>
              <c:f>'SM 6'!$A$3</c:f>
              <c:strCache>
                <c:ptCount val="1"/>
                <c:pt idx="0">
                  <c:v>Working on it </c:v>
                </c:pt>
              </c:strCache>
            </c:strRef>
          </c:tx>
          <c:spPr>
            <a:solidFill>
              <a:srgbClr val="FFC000"/>
            </a:solidFill>
            <a:ln>
              <a:noFill/>
            </a:ln>
            <a:effectLst/>
          </c:spPr>
          <c:invertIfNegative val="0"/>
          <c:cat>
            <c:strRef>
              <c:f>'SM 6'!$B$1:$T$1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6'!$B$3:$T$3</c:f>
              <c:numCache>
                <c:formatCode>General</c:formatCode>
                <c:ptCount val="19"/>
                <c:pt idx="0">
                  <c:v>13.25</c:v>
                </c:pt>
                <c:pt idx="1">
                  <c:v>29.49</c:v>
                </c:pt>
                <c:pt idx="2">
                  <c:v>42.11</c:v>
                </c:pt>
                <c:pt idx="3">
                  <c:v>60.81</c:v>
                </c:pt>
                <c:pt idx="4">
                  <c:v>63.29</c:v>
                </c:pt>
                <c:pt idx="5">
                  <c:v>71</c:v>
                </c:pt>
                <c:pt idx="6">
                  <c:v>72.86</c:v>
                </c:pt>
                <c:pt idx="7">
                  <c:v>69.12</c:v>
                </c:pt>
                <c:pt idx="8">
                  <c:v>65.150000000000006</c:v>
                </c:pt>
                <c:pt idx="9">
                  <c:v>60.94</c:v>
                </c:pt>
                <c:pt idx="10">
                  <c:v>54.1</c:v>
                </c:pt>
                <c:pt idx="11">
                  <c:v>56.45</c:v>
                </c:pt>
                <c:pt idx="12">
                  <c:v>53.45</c:v>
                </c:pt>
                <c:pt idx="13">
                  <c:v>47.46</c:v>
                </c:pt>
                <c:pt idx="14">
                  <c:v>45.76</c:v>
                </c:pt>
                <c:pt idx="15">
                  <c:v>40.35</c:v>
                </c:pt>
                <c:pt idx="16">
                  <c:v>34.619999999999997</c:v>
                </c:pt>
                <c:pt idx="17">
                  <c:v>34</c:v>
                </c:pt>
                <c:pt idx="18">
                  <c:v>34.4</c:v>
                </c:pt>
              </c:numCache>
            </c:numRef>
          </c:val>
          <c:extLst>
            <c:ext xmlns:c16="http://schemas.microsoft.com/office/drawing/2014/chart" uri="{C3380CC4-5D6E-409C-BE32-E72D297353CC}">
              <c16:uniqueId val="{00000001-A99D-4A96-A6FE-7CA0447DF0C5}"/>
            </c:ext>
          </c:extLst>
        </c:ser>
        <c:ser>
          <c:idx val="2"/>
          <c:order val="2"/>
          <c:tx>
            <c:strRef>
              <c:f>'SM 6'!$A$4</c:f>
              <c:strCache>
                <c:ptCount val="1"/>
                <c:pt idx="0">
                  <c:v>Not Started</c:v>
                </c:pt>
              </c:strCache>
            </c:strRef>
          </c:tx>
          <c:spPr>
            <a:solidFill>
              <a:srgbClr val="FF0000"/>
            </a:solidFill>
            <a:ln>
              <a:noFill/>
            </a:ln>
            <a:effectLst/>
          </c:spPr>
          <c:invertIfNegative val="0"/>
          <c:cat>
            <c:strRef>
              <c:f>'SM 6'!$B$1:$T$1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6'!$B$4:$T$4</c:f>
              <c:numCache>
                <c:formatCode>General</c:formatCode>
                <c:ptCount val="19"/>
                <c:pt idx="0">
                  <c:v>84.34</c:v>
                </c:pt>
                <c:pt idx="1">
                  <c:v>67.95</c:v>
                </c:pt>
                <c:pt idx="2">
                  <c:v>53.95</c:v>
                </c:pt>
                <c:pt idx="3">
                  <c:v>35.14</c:v>
                </c:pt>
                <c:pt idx="4">
                  <c:v>26.58</c:v>
                </c:pt>
                <c:pt idx="5">
                  <c:v>18.86</c:v>
                </c:pt>
                <c:pt idx="6">
                  <c:v>14.280000000000001</c:v>
                </c:pt>
                <c:pt idx="7">
                  <c:v>13.22999999999999</c:v>
                </c:pt>
                <c:pt idx="8">
                  <c:v>7.5799999999999983</c:v>
                </c:pt>
                <c:pt idx="9">
                  <c:v>6.25</c:v>
                </c:pt>
                <c:pt idx="10">
                  <c:v>3.2800000000000011</c:v>
                </c:pt>
                <c:pt idx="11">
                  <c:v>3.2299999999999898</c:v>
                </c:pt>
                <c:pt idx="12">
                  <c:v>1.7199999999999989</c:v>
                </c:pt>
                <c:pt idx="13">
                  <c:v>6.7800000000000011</c:v>
                </c:pt>
                <c:pt idx="14">
                  <c:v>3.3900000000000006</c:v>
                </c:pt>
                <c:pt idx="15">
                  <c:v>5.2599999999999909</c:v>
                </c:pt>
                <c:pt idx="16">
                  <c:v>7.6899999999999977</c:v>
                </c:pt>
                <c:pt idx="17">
                  <c:v>6</c:v>
                </c:pt>
                <c:pt idx="18">
                  <c:v>3.0999999999999943</c:v>
                </c:pt>
              </c:numCache>
            </c:numRef>
          </c:val>
          <c:extLst>
            <c:ext xmlns:c16="http://schemas.microsoft.com/office/drawing/2014/chart" uri="{C3380CC4-5D6E-409C-BE32-E72D297353CC}">
              <c16:uniqueId val="{00000002-A99D-4A96-A6FE-7CA0447DF0C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effectLst/>
              </a:rPr>
              <a:t> </a:t>
            </a:r>
            <a:r>
              <a:rPr lang="en-US" sz="1600" b="0" i="0" u="none" strike="noStrike" baseline="0">
                <a:effectLst/>
              </a:rPr>
              <a:t>Implemented standardized patient education with positive messaging promoting vaginal birth strategies and techniques for women and families</a:t>
            </a:r>
            <a:endParaRPr lang="en-US" sz="1600" b="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7'!$B$2:$T$2</c:f>
              <c:numCache>
                <c:formatCode>General</c:formatCode>
                <c:ptCount val="19"/>
                <c:pt idx="0">
                  <c:v>2.21</c:v>
                </c:pt>
                <c:pt idx="1">
                  <c:v>1.28</c:v>
                </c:pt>
                <c:pt idx="2">
                  <c:v>2.63</c:v>
                </c:pt>
                <c:pt idx="3">
                  <c:v>0</c:v>
                </c:pt>
                <c:pt idx="4">
                  <c:v>4.91</c:v>
                </c:pt>
                <c:pt idx="5">
                  <c:v>4.08</c:v>
                </c:pt>
                <c:pt idx="6">
                  <c:v>8.6999999999999993</c:v>
                </c:pt>
                <c:pt idx="7">
                  <c:v>11.94</c:v>
                </c:pt>
                <c:pt idx="8">
                  <c:v>10.94</c:v>
                </c:pt>
                <c:pt idx="9">
                  <c:v>14.52</c:v>
                </c:pt>
                <c:pt idx="10">
                  <c:v>20.69</c:v>
                </c:pt>
                <c:pt idx="11">
                  <c:v>20.97</c:v>
                </c:pt>
                <c:pt idx="12">
                  <c:v>31.03</c:v>
                </c:pt>
                <c:pt idx="13">
                  <c:v>30.51</c:v>
                </c:pt>
                <c:pt idx="14">
                  <c:v>33.9</c:v>
                </c:pt>
                <c:pt idx="15">
                  <c:v>45.61</c:v>
                </c:pt>
                <c:pt idx="16">
                  <c:v>47.06</c:v>
                </c:pt>
                <c:pt idx="17">
                  <c:v>52</c:v>
                </c:pt>
                <c:pt idx="18">
                  <c:v>56.25</c:v>
                </c:pt>
              </c:numCache>
            </c:numRef>
          </c:val>
          <c:extLst>
            <c:ext xmlns:c16="http://schemas.microsoft.com/office/drawing/2014/chart" uri="{C3380CC4-5D6E-409C-BE32-E72D297353CC}">
              <c16:uniqueId val="{00000000-180D-4EB8-B0FE-8C8EA5ACC7AA}"/>
            </c:ext>
          </c:extLst>
        </c:ser>
        <c:ser>
          <c:idx val="1"/>
          <c:order val="1"/>
          <c:tx>
            <c:strRef>
              <c:f>'SM 7'!$A$3</c:f>
              <c:strCache>
                <c:ptCount val="1"/>
                <c:pt idx="0">
                  <c:v>Working on it </c:v>
                </c:pt>
              </c:strCache>
            </c:strRef>
          </c:tx>
          <c:spPr>
            <a:solidFill>
              <a:srgbClr val="FFC000"/>
            </a:solidFill>
            <a:ln>
              <a:noFill/>
            </a:ln>
            <a:effectLst/>
          </c:spPr>
          <c:invertIfNegative val="0"/>
          <c:cat>
            <c:strRef>
              <c:f>'SM 7'!$B$1:$T$1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7'!$B$3:$T$3</c:f>
              <c:numCache>
                <c:formatCode>General</c:formatCode>
                <c:ptCount val="19"/>
                <c:pt idx="0">
                  <c:v>18.07</c:v>
                </c:pt>
                <c:pt idx="1">
                  <c:v>30.77</c:v>
                </c:pt>
                <c:pt idx="2">
                  <c:v>42.11</c:v>
                </c:pt>
                <c:pt idx="3">
                  <c:v>60.81</c:v>
                </c:pt>
                <c:pt idx="4">
                  <c:v>62.3</c:v>
                </c:pt>
                <c:pt idx="5">
                  <c:v>65.31</c:v>
                </c:pt>
                <c:pt idx="6">
                  <c:v>72.459999999999994</c:v>
                </c:pt>
                <c:pt idx="7">
                  <c:v>67.16</c:v>
                </c:pt>
                <c:pt idx="8">
                  <c:v>71.88</c:v>
                </c:pt>
                <c:pt idx="9">
                  <c:v>75.81</c:v>
                </c:pt>
                <c:pt idx="10">
                  <c:v>68.97</c:v>
                </c:pt>
                <c:pt idx="11">
                  <c:v>67.739999999999995</c:v>
                </c:pt>
                <c:pt idx="12">
                  <c:v>58.62</c:v>
                </c:pt>
                <c:pt idx="13">
                  <c:v>58.62</c:v>
                </c:pt>
                <c:pt idx="14">
                  <c:v>54.24</c:v>
                </c:pt>
                <c:pt idx="15">
                  <c:v>43.86</c:v>
                </c:pt>
                <c:pt idx="16">
                  <c:v>45.1</c:v>
                </c:pt>
                <c:pt idx="17">
                  <c:v>46</c:v>
                </c:pt>
                <c:pt idx="18">
                  <c:v>37.5</c:v>
                </c:pt>
              </c:numCache>
            </c:numRef>
          </c:val>
          <c:extLst>
            <c:ext xmlns:c16="http://schemas.microsoft.com/office/drawing/2014/chart" uri="{C3380CC4-5D6E-409C-BE32-E72D297353CC}">
              <c16:uniqueId val="{00000001-180D-4EB8-B0FE-8C8EA5ACC7AA}"/>
            </c:ext>
          </c:extLst>
        </c:ser>
        <c:ser>
          <c:idx val="2"/>
          <c:order val="2"/>
          <c:tx>
            <c:strRef>
              <c:f>'SM 7'!$A$4</c:f>
              <c:strCache>
                <c:ptCount val="1"/>
                <c:pt idx="0">
                  <c:v>Not Started</c:v>
                </c:pt>
              </c:strCache>
            </c:strRef>
          </c:tx>
          <c:spPr>
            <a:solidFill>
              <a:srgbClr val="FF0000"/>
            </a:solidFill>
            <a:ln>
              <a:noFill/>
            </a:ln>
            <a:effectLst/>
          </c:spPr>
          <c:invertIfNegative val="0"/>
          <c:cat>
            <c:strRef>
              <c:f>'SM 7'!$B$1:$T$1</c:f>
              <c:strCache>
                <c:ptCount val="19"/>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strCache>
            </c:strRef>
          </c:cat>
          <c:val>
            <c:numRef>
              <c:f>'SM 7'!$B$4:$T$4</c:f>
              <c:numCache>
                <c:formatCode>General</c:formatCode>
                <c:ptCount val="19"/>
                <c:pt idx="0">
                  <c:v>80.72</c:v>
                </c:pt>
                <c:pt idx="1">
                  <c:v>67.95</c:v>
                </c:pt>
                <c:pt idx="2">
                  <c:v>55.26</c:v>
                </c:pt>
                <c:pt idx="3">
                  <c:v>39.19</c:v>
                </c:pt>
                <c:pt idx="4">
                  <c:v>32.79</c:v>
                </c:pt>
                <c:pt idx="5">
                  <c:v>30.61</c:v>
                </c:pt>
                <c:pt idx="6">
                  <c:v>18.84</c:v>
                </c:pt>
                <c:pt idx="7">
                  <c:v>20.9</c:v>
                </c:pt>
                <c:pt idx="8">
                  <c:v>17.180000000000007</c:v>
                </c:pt>
                <c:pt idx="9">
                  <c:v>9.6700000000000017</c:v>
                </c:pt>
                <c:pt idx="10">
                  <c:v>10.340000000000003</c:v>
                </c:pt>
                <c:pt idx="11">
                  <c:v>11.290000000000006</c:v>
                </c:pt>
                <c:pt idx="12">
                  <c:v>10.349999999999994</c:v>
                </c:pt>
                <c:pt idx="13">
                  <c:v>10.870000000000005</c:v>
                </c:pt>
                <c:pt idx="14">
                  <c:v>11.86</c:v>
                </c:pt>
                <c:pt idx="15">
                  <c:v>10.530000000000001</c:v>
                </c:pt>
                <c:pt idx="16">
                  <c:v>7.8400000000000034</c:v>
                </c:pt>
                <c:pt idx="17">
                  <c:v>2</c:v>
                </c:pt>
                <c:pt idx="18">
                  <c:v>6.25</c:v>
                </c:pt>
              </c:numCache>
            </c:numRef>
          </c:val>
          <c:extLst>
            <c:ext xmlns:c16="http://schemas.microsoft.com/office/drawing/2014/chart" uri="{C3380CC4-5D6E-409C-BE32-E72D297353CC}">
              <c16:uniqueId val="{00000002-180D-4EB8-B0FE-8C8EA5ACC7AA}"/>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Percent of teams working</a:t>
            </a:r>
            <a:r>
              <a:rPr lang="en-US" sz="2400" baseline="0" dirty="0"/>
              <a:t> on 6 key structure measures</a:t>
            </a:r>
          </a:p>
        </c:rich>
      </c:tx>
      <c:layout/>
      <c:overlay val="0"/>
      <c:spPr>
        <a:noFill/>
        <a:ln>
          <a:noFill/>
        </a:ln>
        <a:effectLst/>
      </c:spPr>
    </c:title>
    <c:autoTitleDeleted val="0"/>
    <c:plotArea>
      <c:layout/>
      <c:lineChart>
        <c:grouping val="standard"/>
        <c:varyColors val="0"/>
        <c:ser>
          <c:idx val="7"/>
          <c:order val="0"/>
          <c:tx>
            <c:strRef>
              <c:f>'SM in place '!$B$1</c:f>
              <c:strCache>
                <c:ptCount val="1"/>
                <c:pt idx="0">
                  <c:v>Denominator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'!$B$2:$B$17</c:f>
            </c:numRef>
          </c:val>
          <c:smooth val="0"/>
          <c:extLst>
            <c:ext xmlns:c16="http://schemas.microsoft.com/office/drawing/2014/chart" uri="{C3380CC4-5D6E-409C-BE32-E72D297353CC}">
              <c16:uniqueId val="{00000000-E9F9-44EB-9B3D-12DF87028563}"/>
            </c:ext>
          </c:extLst>
        </c:ser>
        <c:ser>
          <c:idx val="8"/>
          <c:order val="1"/>
          <c:tx>
            <c:strRef>
              <c:f>'SM in place '!$C$1</c:f>
              <c:strCache>
                <c:ptCount val="1"/>
                <c:pt idx="0">
                  <c:v>Numerator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'!$C$2:$C$17</c:f>
            </c:numRef>
          </c:val>
          <c:smooth val="0"/>
          <c:extLst>
            <c:ext xmlns:c16="http://schemas.microsoft.com/office/drawing/2014/chart" uri="{C3380CC4-5D6E-409C-BE32-E72D297353CC}">
              <c16:uniqueId val="{00000001-E9F9-44EB-9B3D-12DF87028563}"/>
            </c:ext>
          </c:extLst>
        </c:ser>
        <c:ser>
          <c:idx val="9"/>
          <c:order val="2"/>
          <c:tx>
            <c:strRef>
              <c:f>'SM in place '!$D$1</c:f>
              <c:strCache>
                <c:ptCount val="1"/>
                <c:pt idx="0">
                  <c:v>% of teams with all 6 key SM in place</c:v>
                </c:pt>
              </c:strCache>
            </c:strRef>
          </c:tx>
          <c:spPr>
            <a:ln>
              <a:solidFill>
                <a:srgbClr val="FF0066"/>
              </a:solidFill>
            </a:ln>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'!$D$2:$D$17</c:f>
              <c:numCache>
                <c:formatCode>0%</c:formatCode>
                <c:ptCount val="16"/>
                <c:pt idx="0">
                  <c:v>0.01</c:v>
                </c:pt>
                <c:pt idx="1">
                  <c:v>0.02</c:v>
                </c:pt>
                <c:pt idx="2">
                  <c:v>0.03</c:v>
                </c:pt>
                <c:pt idx="3">
                  <c:v>0.04</c:v>
                </c:pt>
                <c:pt idx="4">
                  <c:v>0.03</c:v>
                </c:pt>
                <c:pt idx="5">
                  <c:v>0.03</c:v>
                </c:pt>
                <c:pt idx="6">
                  <c:v>0.03</c:v>
                </c:pt>
                <c:pt idx="7">
                  <c:v>0.03</c:v>
                </c:pt>
                <c:pt idx="8">
                  <c:v>0.04</c:v>
                </c:pt>
                <c:pt idx="9">
                  <c:v>0.05</c:v>
                </c:pt>
                <c:pt idx="10">
                  <c:v>0.08</c:v>
                </c:pt>
                <c:pt idx="11">
                  <c:v>0.1</c:v>
                </c:pt>
                <c:pt idx="12">
                  <c:v>0.13</c:v>
                </c:pt>
                <c:pt idx="13">
                  <c:v>0.13</c:v>
                </c:pt>
                <c:pt idx="14">
                  <c:v>0.22</c:v>
                </c:pt>
                <c:pt idx="15">
                  <c:v>0.27</c:v>
                </c:pt>
              </c:numCache>
            </c:numRef>
          </c:val>
          <c:smooth val="0"/>
          <c:extLst>
            <c:ext xmlns:c16="http://schemas.microsoft.com/office/drawing/2014/chart" uri="{C3380CC4-5D6E-409C-BE32-E72D297353CC}">
              <c16:uniqueId val="{00000002-E9F9-44EB-9B3D-12DF87028563}"/>
            </c:ext>
          </c:extLst>
        </c:ser>
        <c:ser>
          <c:idx val="10"/>
          <c:order val="3"/>
          <c:tx>
            <c:strRef>
              <c:f>'SM in place '!$E$1</c:f>
              <c:strCache>
                <c:ptCount val="1"/>
                <c:pt idx="0">
                  <c:v>Numerator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'!$E$2:$E$17</c:f>
            </c:numRef>
          </c:val>
          <c:smooth val="0"/>
          <c:extLst>
            <c:ext xmlns:c16="http://schemas.microsoft.com/office/drawing/2014/chart" uri="{C3380CC4-5D6E-409C-BE32-E72D297353CC}">
              <c16:uniqueId val="{00000003-E9F9-44EB-9B3D-12DF87028563}"/>
            </c:ext>
          </c:extLst>
        </c:ser>
        <c:ser>
          <c:idx val="11"/>
          <c:order val="4"/>
          <c:tx>
            <c:strRef>
              <c:f>'SM in place '!$F$1</c:f>
              <c:strCache>
                <c:ptCount val="1"/>
                <c:pt idx="0">
                  <c:v>% of teams with at least 4 key SM in place</c:v>
                </c:pt>
              </c:strCache>
            </c:strRef>
          </c:tx>
          <c:spPr>
            <a:ln>
              <a:solidFill>
                <a:schemeClr val="accent5">
                  <a:lumMod val="75000"/>
                </a:schemeClr>
              </a:solidFill>
            </a:ln>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'!$F$2:$F$17</c:f>
              <c:numCache>
                <c:formatCode>0%</c:formatCode>
                <c:ptCount val="16"/>
                <c:pt idx="0">
                  <c:v>0.02</c:v>
                </c:pt>
                <c:pt idx="1">
                  <c:v>0.03</c:v>
                </c:pt>
                <c:pt idx="2">
                  <c:v>0.03</c:v>
                </c:pt>
                <c:pt idx="3">
                  <c:v>0.04</c:v>
                </c:pt>
                <c:pt idx="4">
                  <c:v>0.06</c:v>
                </c:pt>
                <c:pt idx="5">
                  <c:v>0.09</c:v>
                </c:pt>
                <c:pt idx="6">
                  <c:v>0.13</c:v>
                </c:pt>
                <c:pt idx="7">
                  <c:v>0.19</c:v>
                </c:pt>
                <c:pt idx="8">
                  <c:v>0.28000000000000003</c:v>
                </c:pt>
                <c:pt idx="9">
                  <c:v>0.33</c:v>
                </c:pt>
                <c:pt idx="10">
                  <c:v>0.43</c:v>
                </c:pt>
                <c:pt idx="11">
                  <c:v>0.43</c:v>
                </c:pt>
                <c:pt idx="12">
                  <c:v>0.49</c:v>
                </c:pt>
                <c:pt idx="13">
                  <c:v>0.46</c:v>
                </c:pt>
                <c:pt idx="14">
                  <c:v>0.56000000000000005</c:v>
                </c:pt>
                <c:pt idx="15">
                  <c:v>0.59</c:v>
                </c:pt>
              </c:numCache>
            </c:numRef>
          </c:val>
          <c:smooth val="0"/>
          <c:extLst>
            <c:ext xmlns:c16="http://schemas.microsoft.com/office/drawing/2014/chart" uri="{C3380CC4-5D6E-409C-BE32-E72D297353CC}">
              <c16:uniqueId val="{00000004-E9F9-44EB-9B3D-12DF87028563}"/>
            </c:ext>
          </c:extLst>
        </c:ser>
        <c:ser>
          <c:idx val="12"/>
          <c:order val="5"/>
          <c:tx>
            <c:strRef>
              <c:f>'SM in place '!$G$1</c:f>
              <c:strCache>
                <c:ptCount val="1"/>
                <c:pt idx="0">
                  <c:v>Numerator</c:v>
                </c:pt>
              </c:strCache>
            </c:strRef>
          </c:tx>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'!$G$2:$G$17</c:f>
            </c:numRef>
          </c:val>
          <c:smooth val="0"/>
          <c:extLst>
            <c:ext xmlns:c16="http://schemas.microsoft.com/office/drawing/2014/chart" uri="{C3380CC4-5D6E-409C-BE32-E72D297353CC}">
              <c16:uniqueId val="{00000005-E9F9-44EB-9B3D-12DF87028563}"/>
            </c:ext>
          </c:extLst>
        </c:ser>
        <c:ser>
          <c:idx val="13"/>
          <c:order val="6"/>
          <c:tx>
            <c:strRef>
              <c:f>'SM in place '!$H$1</c:f>
              <c:strCache>
                <c:ptCount val="1"/>
                <c:pt idx="0">
                  <c:v>% of teams with all 6 SM in place or working on it </c:v>
                </c:pt>
              </c:strCache>
            </c:strRef>
          </c:tx>
          <c:spPr>
            <a:ln>
              <a:solidFill>
                <a:srgbClr val="FF7C80"/>
              </a:solidFill>
            </a:ln>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'!$H$2:$H$17</c:f>
              <c:numCache>
                <c:formatCode>0%</c:formatCode>
                <c:ptCount val="16"/>
                <c:pt idx="0">
                  <c:v>0.08</c:v>
                </c:pt>
                <c:pt idx="1">
                  <c:v>0.21</c:v>
                </c:pt>
                <c:pt idx="2">
                  <c:v>0.33</c:v>
                </c:pt>
                <c:pt idx="3">
                  <c:v>0.48</c:v>
                </c:pt>
                <c:pt idx="4">
                  <c:v>0.54</c:v>
                </c:pt>
                <c:pt idx="5">
                  <c:v>0.67</c:v>
                </c:pt>
                <c:pt idx="6">
                  <c:v>0.76</c:v>
                </c:pt>
                <c:pt idx="7">
                  <c:v>0.71</c:v>
                </c:pt>
                <c:pt idx="8">
                  <c:v>0.82</c:v>
                </c:pt>
                <c:pt idx="9">
                  <c:v>0.83</c:v>
                </c:pt>
                <c:pt idx="10">
                  <c:v>0.87</c:v>
                </c:pt>
                <c:pt idx="11">
                  <c:v>0.87</c:v>
                </c:pt>
                <c:pt idx="12">
                  <c:v>0.82</c:v>
                </c:pt>
                <c:pt idx="13">
                  <c:v>0.83</c:v>
                </c:pt>
                <c:pt idx="14">
                  <c:v>0.85</c:v>
                </c:pt>
                <c:pt idx="15">
                  <c:v>0.8</c:v>
                </c:pt>
              </c:numCache>
            </c:numRef>
          </c:val>
          <c:smooth val="0"/>
          <c:extLst>
            <c:ext xmlns:c16="http://schemas.microsoft.com/office/drawing/2014/chart" uri="{C3380CC4-5D6E-409C-BE32-E72D297353CC}">
              <c16:uniqueId val="{00000006-E9F9-44EB-9B3D-12DF87028563}"/>
            </c:ext>
          </c:extLst>
        </c:ser>
        <c:ser>
          <c:idx val="0"/>
          <c:order val="7"/>
          <c:tx>
            <c:strRef>
              <c:f>'SM in place '!$B$1</c:f>
              <c:strCache>
                <c:ptCount val="1"/>
                <c:pt idx="0">
                  <c:v>Denominator</c:v>
                </c:pt>
              </c:strCache>
            </c:strRef>
          </c:tx>
          <c:spPr>
            <a:ln w="28575" cap="rnd">
              <a:solidFill>
                <a:schemeClr val="accent1"/>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'!$B$2:$B$17</c:f>
            </c:numRef>
          </c:val>
          <c:smooth val="0"/>
          <c:extLst>
            <c:ext xmlns:c16="http://schemas.microsoft.com/office/drawing/2014/chart" uri="{C3380CC4-5D6E-409C-BE32-E72D297353CC}">
              <c16:uniqueId val="{00000007-E9F9-44EB-9B3D-12DF87028563}"/>
            </c:ext>
          </c:extLst>
        </c:ser>
        <c:ser>
          <c:idx val="1"/>
          <c:order val="8"/>
          <c:tx>
            <c:strRef>
              <c:f>'SM in place '!$C$1</c:f>
              <c:strCache>
                <c:ptCount val="1"/>
                <c:pt idx="0">
                  <c:v>Numerator</c:v>
                </c:pt>
              </c:strCache>
            </c:strRef>
          </c:tx>
          <c:spPr>
            <a:ln w="28575" cap="rnd">
              <a:solidFill>
                <a:schemeClr val="accent2"/>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'!$C$2:$C$17</c:f>
            </c:numRef>
          </c:val>
          <c:smooth val="0"/>
          <c:extLst>
            <c:ext xmlns:c16="http://schemas.microsoft.com/office/drawing/2014/chart" uri="{C3380CC4-5D6E-409C-BE32-E72D297353CC}">
              <c16:uniqueId val="{00000008-E9F9-44EB-9B3D-12DF87028563}"/>
            </c:ext>
          </c:extLst>
        </c:ser>
        <c:ser>
          <c:idx val="2"/>
          <c:order val="9"/>
          <c:tx>
            <c:strRef>
              <c:f>'SM in place '!$D$1</c:f>
              <c:strCache>
                <c:ptCount val="1"/>
                <c:pt idx="0">
                  <c:v>% of teams with all 6 key SM in place</c:v>
                </c:pt>
              </c:strCache>
            </c:strRef>
          </c:tx>
          <c:spPr>
            <a:ln w="57150" cap="rnd">
              <a:solidFill>
                <a:schemeClr val="accent2">
                  <a:lumMod val="75000"/>
                </a:schemeClr>
              </a:solidFill>
              <a:round/>
            </a:ln>
            <a:effectLst/>
          </c:spPr>
          <c:marker>
            <c:symbol val="none"/>
          </c:marker>
          <c:dLbls>
            <c:dLbl>
              <c:idx val="0"/>
              <c:layout>
                <c:manualLayout>
                  <c:x val="-5.416384563303997E-2"/>
                  <c:y val="7.636502481863166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9F9-44EB-9B3D-12DF87028563}"/>
                </c:ext>
              </c:extLst>
            </c:dLbl>
            <c:dLbl>
              <c:idx val="1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9F9-44EB-9B3D-12DF87028563}"/>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'!$D$2:$D$19</c:f>
              <c:numCache>
                <c:formatCode>0%</c:formatCode>
                <c:ptCount val="18"/>
                <c:pt idx="0">
                  <c:v>0.01</c:v>
                </c:pt>
                <c:pt idx="1">
                  <c:v>0.02</c:v>
                </c:pt>
                <c:pt idx="2">
                  <c:v>0.03</c:v>
                </c:pt>
                <c:pt idx="3">
                  <c:v>0.04</c:v>
                </c:pt>
                <c:pt idx="4">
                  <c:v>0.03</c:v>
                </c:pt>
                <c:pt idx="5">
                  <c:v>0.03</c:v>
                </c:pt>
                <c:pt idx="6">
                  <c:v>0.03</c:v>
                </c:pt>
                <c:pt idx="7">
                  <c:v>0.03</c:v>
                </c:pt>
                <c:pt idx="8">
                  <c:v>0.04</c:v>
                </c:pt>
                <c:pt idx="9">
                  <c:v>0.05</c:v>
                </c:pt>
                <c:pt idx="10">
                  <c:v>0.08</c:v>
                </c:pt>
                <c:pt idx="11">
                  <c:v>0.1</c:v>
                </c:pt>
                <c:pt idx="12">
                  <c:v>0.13</c:v>
                </c:pt>
                <c:pt idx="13">
                  <c:v>0.13</c:v>
                </c:pt>
                <c:pt idx="14">
                  <c:v>0.22</c:v>
                </c:pt>
                <c:pt idx="15">
                  <c:v>0.27</c:v>
                </c:pt>
                <c:pt idx="16">
                  <c:v>0.33</c:v>
                </c:pt>
                <c:pt idx="17">
                  <c:v>0.35897435897435898</c:v>
                </c:pt>
              </c:numCache>
            </c:numRef>
          </c:val>
          <c:smooth val="0"/>
          <c:extLst>
            <c:ext xmlns:c16="http://schemas.microsoft.com/office/drawing/2014/chart" uri="{C3380CC4-5D6E-409C-BE32-E72D297353CC}">
              <c16:uniqueId val="{0000000B-E9F9-44EB-9B3D-12DF87028563}"/>
            </c:ext>
          </c:extLst>
        </c:ser>
        <c:ser>
          <c:idx val="3"/>
          <c:order val="10"/>
          <c:tx>
            <c:strRef>
              <c:f>'SM in place '!$E$1</c:f>
              <c:strCache>
                <c:ptCount val="1"/>
                <c:pt idx="0">
                  <c:v>Numerator</c:v>
                </c:pt>
              </c:strCache>
            </c:strRef>
          </c:tx>
          <c:spPr>
            <a:ln w="28575" cap="rnd">
              <a:solidFill>
                <a:schemeClr val="accent4"/>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'!$E$2:$E$17</c:f>
            </c:numRef>
          </c:val>
          <c:smooth val="0"/>
          <c:extLst>
            <c:ext xmlns:c16="http://schemas.microsoft.com/office/drawing/2014/chart" uri="{C3380CC4-5D6E-409C-BE32-E72D297353CC}">
              <c16:uniqueId val="{0000000C-E9F9-44EB-9B3D-12DF87028563}"/>
            </c:ext>
          </c:extLst>
        </c:ser>
        <c:ser>
          <c:idx val="4"/>
          <c:order val="11"/>
          <c:tx>
            <c:strRef>
              <c:f>'SM in place '!$F$1</c:f>
              <c:strCache>
                <c:ptCount val="1"/>
                <c:pt idx="0">
                  <c:v>% of teams with at least 4 key SM in place</c:v>
                </c:pt>
              </c:strCache>
            </c:strRef>
          </c:tx>
          <c:spPr>
            <a:ln w="57150" cap="rnd">
              <a:solidFill>
                <a:schemeClr val="accent1"/>
              </a:solidFill>
              <a:round/>
            </a:ln>
            <a:effectLst/>
          </c:spPr>
          <c:marker>
            <c:symbol val="none"/>
          </c:marker>
          <c:dLbls>
            <c:dLbl>
              <c:idx val="1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9F9-44EB-9B3D-12DF87028563}"/>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'!$F$2:$F$19</c:f>
              <c:numCache>
                <c:formatCode>0%</c:formatCode>
                <c:ptCount val="18"/>
                <c:pt idx="0">
                  <c:v>0.02</c:v>
                </c:pt>
                <c:pt idx="1">
                  <c:v>0.03</c:v>
                </c:pt>
                <c:pt idx="2">
                  <c:v>0.03</c:v>
                </c:pt>
                <c:pt idx="3">
                  <c:v>0.04</c:v>
                </c:pt>
                <c:pt idx="4">
                  <c:v>0.06</c:v>
                </c:pt>
                <c:pt idx="5">
                  <c:v>0.09</c:v>
                </c:pt>
                <c:pt idx="6">
                  <c:v>0.13</c:v>
                </c:pt>
                <c:pt idx="7">
                  <c:v>0.19</c:v>
                </c:pt>
                <c:pt idx="8">
                  <c:v>0.28000000000000003</c:v>
                </c:pt>
                <c:pt idx="9">
                  <c:v>0.33</c:v>
                </c:pt>
                <c:pt idx="10">
                  <c:v>0.43</c:v>
                </c:pt>
                <c:pt idx="11">
                  <c:v>0.43</c:v>
                </c:pt>
                <c:pt idx="12">
                  <c:v>0.49</c:v>
                </c:pt>
                <c:pt idx="13">
                  <c:v>0.46</c:v>
                </c:pt>
                <c:pt idx="14">
                  <c:v>0.56000000000000005</c:v>
                </c:pt>
                <c:pt idx="15">
                  <c:v>0.59</c:v>
                </c:pt>
                <c:pt idx="16">
                  <c:v>0.57999999999999996</c:v>
                </c:pt>
                <c:pt idx="17">
                  <c:v>0.66666666666666663</c:v>
                </c:pt>
              </c:numCache>
            </c:numRef>
          </c:val>
          <c:smooth val="0"/>
          <c:extLst>
            <c:ext xmlns:c16="http://schemas.microsoft.com/office/drawing/2014/chart" uri="{C3380CC4-5D6E-409C-BE32-E72D297353CC}">
              <c16:uniqueId val="{0000000E-E9F9-44EB-9B3D-12DF87028563}"/>
            </c:ext>
          </c:extLst>
        </c:ser>
        <c:ser>
          <c:idx val="5"/>
          <c:order val="12"/>
          <c:tx>
            <c:strRef>
              <c:f>'SM in place '!$G$1</c:f>
              <c:strCache>
                <c:ptCount val="1"/>
                <c:pt idx="0">
                  <c:v>Numerator</c:v>
                </c:pt>
              </c:strCache>
            </c:strRef>
          </c:tx>
          <c:spPr>
            <a:ln w="28575" cap="rnd">
              <a:solidFill>
                <a:schemeClr val="accent6"/>
              </a:solidFill>
              <a:round/>
            </a:ln>
            <a:effectLst/>
          </c:spPr>
          <c:marker>
            <c:symbol val="none"/>
          </c:marker>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'!$G$2:$G$17</c:f>
            </c:numRef>
          </c:val>
          <c:smooth val="0"/>
          <c:extLst>
            <c:ext xmlns:c16="http://schemas.microsoft.com/office/drawing/2014/chart" uri="{C3380CC4-5D6E-409C-BE32-E72D297353CC}">
              <c16:uniqueId val="{0000000F-E9F9-44EB-9B3D-12DF87028563}"/>
            </c:ext>
          </c:extLst>
        </c:ser>
        <c:ser>
          <c:idx val="6"/>
          <c:order val="13"/>
          <c:tx>
            <c:strRef>
              <c:f>'SM in place '!$H$1</c:f>
              <c:strCache>
                <c:ptCount val="1"/>
                <c:pt idx="0">
                  <c:v>% of teams with all 6 SM in place or working on it </c:v>
                </c:pt>
              </c:strCache>
            </c:strRef>
          </c:tx>
          <c:spPr>
            <a:ln w="57150" cap="rnd">
              <a:solidFill>
                <a:schemeClr val="accent5">
                  <a:lumMod val="60000"/>
                  <a:lumOff val="40000"/>
                </a:schemeClr>
              </a:solidFill>
              <a:round/>
            </a:ln>
            <a:effectLst/>
          </c:spPr>
          <c:marker>
            <c:symbol val="none"/>
          </c:marker>
          <c:dLbls>
            <c:dLbl>
              <c:idx val="0"/>
              <c:layout>
                <c:manualLayout>
                  <c:x val="-4.9650191830286634E-2"/>
                  <c:y val="-3.81825124093179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9F9-44EB-9B3D-12DF87028563}"/>
                </c:ext>
              </c:extLst>
            </c:dLbl>
            <c:dLbl>
              <c:idx val="1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E9F9-44EB-9B3D-12DF87028563}"/>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'SM in place '!$A$2:$C$19</c:f>
              <c:strCache>
                <c:ptCount val="18"/>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strCache>
            </c:strRef>
          </c:cat>
          <c:val>
            <c:numRef>
              <c:f>'SM in place '!$H$2:$H$19</c:f>
              <c:numCache>
                <c:formatCode>0%</c:formatCode>
                <c:ptCount val="18"/>
                <c:pt idx="0">
                  <c:v>0.08</c:v>
                </c:pt>
                <c:pt idx="1">
                  <c:v>0.21</c:v>
                </c:pt>
                <c:pt idx="2">
                  <c:v>0.33</c:v>
                </c:pt>
                <c:pt idx="3">
                  <c:v>0.48</c:v>
                </c:pt>
                <c:pt idx="4">
                  <c:v>0.54</c:v>
                </c:pt>
                <c:pt idx="5">
                  <c:v>0.67</c:v>
                </c:pt>
                <c:pt idx="6">
                  <c:v>0.76</c:v>
                </c:pt>
                <c:pt idx="7">
                  <c:v>0.71</c:v>
                </c:pt>
                <c:pt idx="8">
                  <c:v>0.82</c:v>
                </c:pt>
                <c:pt idx="9">
                  <c:v>0.83</c:v>
                </c:pt>
                <c:pt idx="10">
                  <c:v>0.87</c:v>
                </c:pt>
                <c:pt idx="11">
                  <c:v>0.87</c:v>
                </c:pt>
                <c:pt idx="12">
                  <c:v>0.82</c:v>
                </c:pt>
                <c:pt idx="13">
                  <c:v>0.83</c:v>
                </c:pt>
                <c:pt idx="14">
                  <c:v>0.85</c:v>
                </c:pt>
                <c:pt idx="15">
                  <c:v>0.8</c:v>
                </c:pt>
                <c:pt idx="16">
                  <c:v>0.85</c:v>
                </c:pt>
                <c:pt idx="17">
                  <c:v>0.92307692307692313</c:v>
                </c:pt>
              </c:numCache>
            </c:numRef>
          </c:val>
          <c:smooth val="0"/>
          <c:extLst>
            <c:ext xmlns:c16="http://schemas.microsoft.com/office/drawing/2014/chart" uri="{C3380CC4-5D6E-409C-BE32-E72D297353CC}">
              <c16:uniqueId val="{00000012-E9F9-44EB-9B3D-12DF87028563}"/>
            </c:ext>
          </c:extLst>
        </c:ser>
        <c:dLbls>
          <c:showLegendKey val="0"/>
          <c:showVal val="0"/>
          <c:showCatName val="0"/>
          <c:showSerName val="0"/>
          <c:showPercent val="0"/>
          <c:showBubbleSize val="0"/>
        </c:dLbls>
        <c:smooth val="0"/>
        <c:axId val="2087310287"/>
        <c:axId val="2087311951"/>
      </c:lineChart>
      <c:catAx>
        <c:axId val="2087310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7311951"/>
        <c:crosses val="autoZero"/>
        <c:auto val="1"/>
        <c:lblAlgn val="ctr"/>
        <c:lblOffset val="100"/>
        <c:noMultiLvlLbl val="0"/>
      </c:catAx>
      <c:valAx>
        <c:axId val="20873119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7310287"/>
        <c:crosses val="autoZero"/>
        <c:crossBetween val="between"/>
      </c:valAx>
    </c:plotArea>
    <c:legend>
      <c:legendPos val="t"/>
      <c:legendEntry>
        <c:idx val="0"/>
        <c:delete val="1"/>
      </c:legendEntry>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'NTSV C-section Rate'!$C$1</c:f>
              <c:strCache>
                <c:ptCount val="1"/>
                <c:pt idx="0">
                  <c:v>% of Hospitals under goal</c:v>
                </c:pt>
              </c:strCache>
            </c:strRef>
          </c:tx>
          <c:spPr>
            <a:solidFill>
              <a:schemeClr val="accent6">
                <a:lumMod val="60000"/>
                <a:lumOff val="40000"/>
              </a:schemeClr>
            </a:solidFill>
            <a:ln>
              <a:noFill/>
            </a:ln>
            <a:effectLst/>
          </c:spPr>
          <c:invertIfNegative val="0"/>
          <c:cat>
            <c:strRef>
              <c:f>'NTSV C-section Rate'!$A$2:$A$20</c:f>
              <c:strCache>
                <c:ptCount val="19"/>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pt idx="15">
                  <c:v>22-Mar</c:v>
                </c:pt>
                <c:pt idx="16">
                  <c:v>22-Apr</c:v>
                </c:pt>
                <c:pt idx="17">
                  <c:v>22-May</c:v>
                </c:pt>
                <c:pt idx="18">
                  <c:v>Jun-22</c:v>
                </c:pt>
              </c:strCache>
            </c:strRef>
          </c:cat>
          <c:val>
            <c:numRef>
              <c:f>'NTSV C-section Rate'!$C$2:$C$20</c:f>
              <c:numCache>
                <c:formatCode>0%</c:formatCode>
                <c:ptCount val="19"/>
                <c:pt idx="0">
                  <c:v>0.45</c:v>
                </c:pt>
                <c:pt idx="1">
                  <c:v>0.57999999999999996</c:v>
                </c:pt>
                <c:pt idx="2">
                  <c:v>0.47</c:v>
                </c:pt>
                <c:pt idx="3">
                  <c:v>0.49</c:v>
                </c:pt>
                <c:pt idx="4">
                  <c:v>0.48</c:v>
                </c:pt>
                <c:pt idx="5">
                  <c:v>0.46</c:v>
                </c:pt>
                <c:pt idx="6">
                  <c:v>0.38</c:v>
                </c:pt>
                <c:pt idx="7">
                  <c:v>0.53</c:v>
                </c:pt>
                <c:pt idx="8">
                  <c:v>0.55000000000000004</c:v>
                </c:pt>
                <c:pt idx="9">
                  <c:v>0.44</c:v>
                </c:pt>
                <c:pt idx="10">
                  <c:v>0.46</c:v>
                </c:pt>
                <c:pt idx="11" formatCode="0.00%">
                  <c:v>0.44</c:v>
                </c:pt>
                <c:pt idx="12">
                  <c:v>0.42</c:v>
                </c:pt>
                <c:pt idx="13">
                  <c:v>0.32</c:v>
                </c:pt>
                <c:pt idx="14">
                  <c:v>0.53</c:v>
                </c:pt>
                <c:pt idx="15">
                  <c:v>0.41</c:v>
                </c:pt>
                <c:pt idx="16">
                  <c:v>0.34</c:v>
                </c:pt>
                <c:pt idx="17">
                  <c:v>0.53</c:v>
                </c:pt>
                <c:pt idx="18">
                  <c:v>0.55000000000000004</c:v>
                </c:pt>
              </c:numCache>
            </c:numRef>
          </c:val>
          <c:extLst>
            <c:ext xmlns:c16="http://schemas.microsoft.com/office/drawing/2014/chart" uri="{C3380CC4-5D6E-409C-BE32-E72D297353CC}">
              <c16:uniqueId val="{00000000-71FE-4058-87DF-01488E7CF1BF}"/>
            </c:ext>
          </c:extLst>
        </c:ser>
        <c:ser>
          <c:idx val="2"/>
          <c:order val="2"/>
          <c:tx>
            <c:strRef>
              <c:f>'NTSV C-section Rate'!$D$1</c:f>
              <c:strCache>
                <c:ptCount val="1"/>
                <c:pt idx="0">
                  <c:v>% Hospitals above goal</c:v>
                </c:pt>
              </c:strCache>
            </c:strRef>
          </c:tx>
          <c:spPr>
            <a:solidFill>
              <a:srgbClr val="ED7373"/>
            </a:solidFill>
            <a:ln>
              <a:solidFill>
                <a:srgbClr val="ED7373"/>
              </a:solidFill>
            </a:ln>
            <a:effectLst/>
          </c:spPr>
          <c:invertIfNegative val="0"/>
          <c:cat>
            <c:strRef>
              <c:f>'NTSV C-section Rate'!$A$2:$A$20</c:f>
              <c:strCache>
                <c:ptCount val="19"/>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pt idx="15">
                  <c:v>22-Mar</c:v>
                </c:pt>
                <c:pt idx="16">
                  <c:v>22-Apr</c:v>
                </c:pt>
                <c:pt idx="17">
                  <c:v>22-May</c:v>
                </c:pt>
                <c:pt idx="18">
                  <c:v>Jun-22</c:v>
                </c:pt>
              </c:strCache>
            </c:strRef>
          </c:cat>
          <c:val>
            <c:numRef>
              <c:f>'NTSV C-section Rate'!$D$2:$D$20</c:f>
              <c:numCache>
                <c:formatCode>0%</c:formatCode>
                <c:ptCount val="19"/>
                <c:pt idx="0">
                  <c:v>0.55000000000000004</c:v>
                </c:pt>
                <c:pt idx="1">
                  <c:v>0.42</c:v>
                </c:pt>
                <c:pt idx="2">
                  <c:v>0.53</c:v>
                </c:pt>
                <c:pt idx="3">
                  <c:v>0.51</c:v>
                </c:pt>
                <c:pt idx="4">
                  <c:v>0.52</c:v>
                </c:pt>
                <c:pt idx="5">
                  <c:v>0.54</c:v>
                </c:pt>
                <c:pt idx="6">
                  <c:v>0.62</c:v>
                </c:pt>
                <c:pt idx="7">
                  <c:v>0.47</c:v>
                </c:pt>
                <c:pt idx="8">
                  <c:v>0.45</c:v>
                </c:pt>
                <c:pt idx="9">
                  <c:v>0.56000000000000005</c:v>
                </c:pt>
                <c:pt idx="10">
                  <c:v>0.54</c:v>
                </c:pt>
                <c:pt idx="11" formatCode="0.00%">
                  <c:v>0.56000000000000005</c:v>
                </c:pt>
                <c:pt idx="12">
                  <c:v>0.57999999999999996</c:v>
                </c:pt>
                <c:pt idx="13">
                  <c:v>0.68</c:v>
                </c:pt>
                <c:pt idx="14">
                  <c:v>0.47</c:v>
                </c:pt>
                <c:pt idx="15">
                  <c:v>0.59</c:v>
                </c:pt>
                <c:pt idx="16">
                  <c:v>0.66</c:v>
                </c:pt>
                <c:pt idx="17">
                  <c:v>0.47</c:v>
                </c:pt>
                <c:pt idx="18">
                  <c:v>0.45</c:v>
                </c:pt>
              </c:numCache>
            </c:numRef>
          </c:val>
          <c:extLst>
            <c:ext xmlns:c16="http://schemas.microsoft.com/office/drawing/2014/chart" uri="{C3380CC4-5D6E-409C-BE32-E72D297353CC}">
              <c16:uniqueId val="{00000001-71FE-4058-87DF-01488E7CF1BF}"/>
            </c:ext>
          </c:extLst>
        </c:ser>
        <c:dLbls>
          <c:showLegendKey val="0"/>
          <c:showVal val="0"/>
          <c:showCatName val="0"/>
          <c:showSerName val="0"/>
          <c:showPercent val="0"/>
          <c:showBubbleSize val="0"/>
        </c:dLbls>
        <c:gapWidth val="269"/>
        <c:overlap val="100"/>
        <c:axId val="1256109808"/>
        <c:axId val="1256113552"/>
      </c:barChart>
      <c:lineChart>
        <c:grouping val="standard"/>
        <c:varyColors val="0"/>
        <c:ser>
          <c:idx val="0"/>
          <c:order val="0"/>
          <c:tx>
            <c:strRef>
              <c:f>'NTSV C-section Rate'!$B$1</c:f>
              <c:strCache>
                <c:ptCount val="1"/>
                <c:pt idx="0">
                  <c:v>NTSV C-section Rate</c:v>
                </c:pt>
              </c:strCache>
            </c:strRef>
          </c:tx>
          <c:spPr>
            <a:ln w="38100" cap="rnd">
              <a:solidFill>
                <a:srgbClr val="002060"/>
              </a:solidFill>
              <a:round/>
            </a:ln>
            <a:effectLst/>
          </c:spPr>
          <c:marker>
            <c:symbol val="none"/>
          </c:marker>
          <c:dLbls>
            <c:spPr>
              <a:solidFill>
                <a:srgbClr val="002060"/>
              </a:solidFill>
              <a:ln>
                <a:solidFill>
                  <a:srgbClr val="002060"/>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'NTSV C-section Rate'!$A$2:$A$20</c:f>
              <c:strCache>
                <c:ptCount val="19"/>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pt idx="15">
                  <c:v>22-Mar</c:v>
                </c:pt>
                <c:pt idx="16">
                  <c:v>22-Apr</c:v>
                </c:pt>
                <c:pt idx="17">
                  <c:v>22-May</c:v>
                </c:pt>
                <c:pt idx="18">
                  <c:v>Jun-22</c:v>
                </c:pt>
              </c:strCache>
            </c:strRef>
          </c:cat>
          <c:val>
            <c:numRef>
              <c:f>'NTSV C-section Rate'!$B$2:$B$20</c:f>
              <c:numCache>
                <c:formatCode>0%</c:formatCode>
                <c:ptCount val="19"/>
                <c:pt idx="0">
                  <c:v>0.253</c:v>
                </c:pt>
                <c:pt idx="1">
                  <c:v>0.22900000000000001</c:v>
                </c:pt>
                <c:pt idx="2">
                  <c:v>0.25</c:v>
                </c:pt>
                <c:pt idx="3">
                  <c:v>0.26</c:v>
                </c:pt>
                <c:pt idx="4">
                  <c:v>0.23</c:v>
                </c:pt>
                <c:pt idx="5">
                  <c:v>0.24</c:v>
                </c:pt>
                <c:pt idx="6">
                  <c:v>0.24</c:v>
                </c:pt>
                <c:pt idx="7">
                  <c:v>0.23</c:v>
                </c:pt>
                <c:pt idx="8">
                  <c:v>0.22</c:v>
                </c:pt>
                <c:pt idx="9">
                  <c:v>0.24</c:v>
                </c:pt>
                <c:pt idx="10">
                  <c:v>0.25</c:v>
                </c:pt>
                <c:pt idx="11">
                  <c:v>0.25</c:v>
                </c:pt>
                <c:pt idx="12">
                  <c:v>0.26</c:v>
                </c:pt>
                <c:pt idx="13">
                  <c:v>0.25</c:v>
                </c:pt>
                <c:pt idx="14">
                  <c:v>0.25</c:v>
                </c:pt>
                <c:pt idx="15">
                  <c:v>0.25</c:v>
                </c:pt>
                <c:pt idx="16">
                  <c:v>0.25</c:v>
                </c:pt>
                <c:pt idx="17">
                  <c:v>0.23</c:v>
                </c:pt>
                <c:pt idx="18">
                  <c:v>0.23</c:v>
                </c:pt>
              </c:numCache>
            </c:numRef>
          </c:val>
          <c:smooth val="0"/>
          <c:extLst>
            <c:ext xmlns:c16="http://schemas.microsoft.com/office/drawing/2014/chart" uri="{C3380CC4-5D6E-409C-BE32-E72D297353CC}">
              <c16:uniqueId val="{00000002-71FE-4058-87DF-01488E7CF1BF}"/>
            </c:ext>
          </c:extLst>
        </c:ser>
        <c:dLbls>
          <c:showLegendKey val="0"/>
          <c:showVal val="0"/>
          <c:showCatName val="0"/>
          <c:showSerName val="0"/>
          <c:showPercent val="0"/>
          <c:showBubbleSize val="0"/>
        </c:dLbls>
        <c:marker val="1"/>
        <c:smooth val="0"/>
        <c:axId val="1256109808"/>
        <c:axId val="1256113552"/>
      </c:lineChart>
      <c:catAx>
        <c:axId val="125610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56113552"/>
        <c:crosses val="autoZero"/>
        <c:auto val="1"/>
        <c:lblAlgn val="ctr"/>
        <c:lblOffset val="100"/>
        <c:noMultiLvlLbl val="0"/>
      </c:catAx>
      <c:valAx>
        <c:axId val="125611355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6109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a:t>
            </a:r>
            <a:r>
              <a:rPr lang="en-US" sz="2000" baseline="0"/>
              <a:t> C-Section Rates By Hospital: </a:t>
            </a:r>
          </a:p>
          <a:p>
            <a:pPr>
              <a:defRPr sz="2000"/>
            </a:pPr>
            <a:r>
              <a:rPr lang="en-US" sz="2000" baseline="0"/>
              <a:t>June 2022</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rgbClr val="7030A0"/>
              </a:solidFill>
              <a:ln w="38100">
                <a:solidFill>
                  <a:srgbClr val="7030A0"/>
                </a:solidFill>
              </a:ln>
              <a:effectLst/>
            </c:spPr>
            <c:extLst>
              <c:ext xmlns:c16="http://schemas.microsoft.com/office/drawing/2014/chart" uri="{C3380CC4-5D6E-409C-BE32-E72D297353CC}">
                <c16:uniqueId val="{00000001-9C11-4DE2-A7FB-9B27E7AFC550}"/>
              </c:ext>
            </c:extLst>
          </c:dPt>
          <c:val>
            <c:numRef>
              <c:f>'June 2022'!$C$1:$C$33</c:f>
              <c:numCache>
                <c:formatCode>0%</c:formatCode>
                <c:ptCount val="33"/>
                <c:pt idx="0">
                  <c:v>8.3333333333333329E-2</c:v>
                </c:pt>
                <c:pt idx="1">
                  <c:v>0.10638297872340426</c:v>
                </c:pt>
                <c:pt idx="2">
                  <c:v>0.11538461538461539</c:v>
                </c:pt>
                <c:pt idx="3">
                  <c:v>0.17647058823529413</c:v>
                </c:pt>
                <c:pt idx="4">
                  <c:v>0.18181818181818182</c:v>
                </c:pt>
                <c:pt idx="5">
                  <c:v>0.18627450980392157</c:v>
                </c:pt>
                <c:pt idx="6">
                  <c:v>0.1875</c:v>
                </c:pt>
                <c:pt idx="7">
                  <c:v>0.18882978723404256</c:v>
                </c:pt>
                <c:pt idx="8">
                  <c:v>0.19607843137254902</c:v>
                </c:pt>
                <c:pt idx="9">
                  <c:v>0.2</c:v>
                </c:pt>
                <c:pt idx="10">
                  <c:v>0.2</c:v>
                </c:pt>
                <c:pt idx="11">
                  <c:v>0.2</c:v>
                </c:pt>
                <c:pt idx="12">
                  <c:v>0.2</c:v>
                </c:pt>
                <c:pt idx="13">
                  <c:v>0.21052631578947367</c:v>
                </c:pt>
                <c:pt idx="14">
                  <c:v>0.2153846153846154</c:v>
                </c:pt>
                <c:pt idx="15">
                  <c:v>0.22222222222222221</c:v>
                </c:pt>
                <c:pt idx="16">
                  <c:v>0.2283</c:v>
                </c:pt>
                <c:pt idx="17">
                  <c:v>0.23404255319148937</c:v>
                </c:pt>
                <c:pt idx="18">
                  <c:v>0.24050632911392406</c:v>
                </c:pt>
                <c:pt idx="19">
                  <c:v>0.2413793103448276</c:v>
                </c:pt>
                <c:pt idx="20">
                  <c:v>0.25</c:v>
                </c:pt>
                <c:pt idx="21">
                  <c:v>0.26436781609195403</c:v>
                </c:pt>
                <c:pt idx="22">
                  <c:v>0.26470588235294118</c:v>
                </c:pt>
                <c:pt idx="23">
                  <c:v>0.26732673267326734</c:v>
                </c:pt>
                <c:pt idx="24">
                  <c:v>0.2857142857142857</c:v>
                </c:pt>
                <c:pt idx="25">
                  <c:v>0.29166666666666669</c:v>
                </c:pt>
                <c:pt idx="26">
                  <c:v>0.3</c:v>
                </c:pt>
                <c:pt idx="27">
                  <c:v>0.30434782608695654</c:v>
                </c:pt>
                <c:pt idx="28">
                  <c:v>0.30612244897959184</c:v>
                </c:pt>
                <c:pt idx="29">
                  <c:v>0.31521739130434784</c:v>
                </c:pt>
                <c:pt idx="30">
                  <c:v>0.33333333333333331</c:v>
                </c:pt>
                <c:pt idx="31">
                  <c:v>0.35714285714285715</c:v>
                </c:pt>
                <c:pt idx="32">
                  <c:v>0.35849056603773582</c:v>
                </c:pt>
              </c:numCache>
            </c:numRef>
          </c:val>
          <c:extLst>
            <c:ext xmlns:c16="http://schemas.microsoft.com/office/drawing/2014/chart" uri="{C3380CC4-5D6E-409C-BE32-E72D297353CC}">
              <c16:uniqueId val="{00000002-9C11-4DE2-A7FB-9B27E7AFC550}"/>
            </c:ext>
          </c:extLst>
        </c:ser>
        <c:dLbls>
          <c:showLegendKey val="0"/>
          <c:showVal val="0"/>
          <c:showCatName val="0"/>
          <c:showSerName val="0"/>
          <c:showPercent val="0"/>
          <c:showBubbleSize val="0"/>
        </c:dLbls>
        <c:gapWidth val="219"/>
        <c:overlap val="-27"/>
        <c:axId val="1751607776"/>
        <c:axId val="1751617344"/>
      </c:barChart>
      <c:catAx>
        <c:axId val="1751607776"/>
        <c:scaling>
          <c:orientation val="minMax"/>
        </c:scaling>
        <c:delete val="1"/>
        <c:axPos val="b"/>
        <c:numFmt formatCode="General" sourceLinked="1"/>
        <c:majorTickMark val="none"/>
        <c:minorTickMark val="none"/>
        <c:tickLblPos val="nextTo"/>
        <c:crossAx val="1751617344"/>
        <c:crosses val="autoZero"/>
        <c:auto val="1"/>
        <c:lblAlgn val="ctr"/>
        <c:lblOffset val="100"/>
        <c:noMultiLvlLbl val="0"/>
      </c:catAx>
      <c:valAx>
        <c:axId val="1751617344"/>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160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11714999146029E-2"/>
          <c:y val="0.12377064605194289"/>
          <c:w val="0.93874871303776208"/>
          <c:h val="0.80297072526899715"/>
        </c:manualLayout>
      </c:layout>
      <c:lineChart>
        <c:grouping val="standard"/>
        <c:varyColors val="0"/>
        <c:ser>
          <c:idx val="0"/>
          <c:order val="0"/>
          <c:tx>
            <c:strRef>
              <c:f>'ACOG.SMFM '!$K$8</c:f>
              <c:strCache>
                <c:ptCount val="1"/>
                <c:pt idx="0">
                  <c:v>Cesarean after Induction</c:v>
                </c:pt>
              </c:strCache>
            </c:strRef>
          </c:tx>
          <c:spPr>
            <a:ln w="57150" cap="rnd">
              <a:solidFill>
                <a:srgbClr val="CC99FF"/>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BC-4602-A96E-1DA55529E3D1}"/>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6BC-4602-A96E-1DA55529E3D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'!$L$8:$R$8</c:f>
              <c:numCache>
                <c:formatCode>0%</c:formatCode>
                <c:ptCount val="7"/>
                <c:pt idx="0">
                  <c:v>0.51</c:v>
                </c:pt>
                <c:pt idx="1">
                  <c:v>0.54</c:v>
                </c:pt>
                <c:pt idx="2" formatCode="0.00%">
                  <c:v>0.5464</c:v>
                </c:pt>
                <c:pt idx="3">
                  <c:v>0.53</c:v>
                </c:pt>
                <c:pt idx="4" formatCode="0.00%">
                  <c:v>0.59099999999999997</c:v>
                </c:pt>
                <c:pt idx="5" formatCode="0.00%">
                  <c:v>0.59499999999999997</c:v>
                </c:pt>
                <c:pt idx="6">
                  <c:v>0.55000000000000004</c:v>
                </c:pt>
              </c:numCache>
            </c:numRef>
          </c:val>
          <c:smooth val="0"/>
          <c:extLst>
            <c:ext xmlns:c16="http://schemas.microsoft.com/office/drawing/2014/chart" uri="{C3380CC4-5D6E-409C-BE32-E72D297353CC}">
              <c16:uniqueId val="{00000000-9E3A-4C52-99F1-CD2245ECA3DF}"/>
            </c:ext>
          </c:extLst>
        </c:ser>
        <c:ser>
          <c:idx val="1"/>
          <c:order val="1"/>
          <c:tx>
            <c:strRef>
              <c:f>'ACOG.SMFM '!$K$9</c:f>
              <c:strCache>
                <c:ptCount val="1"/>
                <c:pt idx="0">
                  <c:v>Labor Dystocia</c:v>
                </c:pt>
              </c:strCache>
            </c:strRef>
          </c:tx>
          <c:spPr>
            <a:ln w="57150" cap="rnd">
              <a:solidFill>
                <a:schemeClr val="accent2"/>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6BC-4602-A96E-1DA55529E3D1}"/>
                </c:ext>
              </c:extLst>
            </c:dLbl>
            <c:dLbl>
              <c:idx val="6"/>
              <c:layout>
                <c:manualLayout>
                  <c:x val="-1.717774252742006E-16"/>
                  <c:y val="5.17182770633620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6BC-4602-A96E-1DA55529E3D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'!$L$9:$R$9</c:f>
              <c:numCache>
                <c:formatCode>0%</c:formatCode>
                <c:ptCount val="7"/>
                <c:pt idx="0">
                  <c:v>0.37</c:v>
                </c:pt>
                <c:pt idx="1">
                  <c:v>0.48</c:v>
                </c:pt>
                <c:pt idx="2">
                  <c:v>0.49</c:v>
                </c:pt>
                <c:pt idx="3" formatCode="0.00%">
                  <c:v>0.53220000000000001</c:v>
                </c:pt>
                <c:pt idx="4" formatCode="0.00%">
                  <c:v>0.56569999999999998</c:v>
                </c:pt>
                <c:pt idx="5" formatCode="0.00%">
                  <c:v>0.59</c:v>
                </c:pt>
                <c:pt idx="6">
                  <c:v>0.52</c:v>
                </c:pt>
              </c:numCache>
            </c:numRef>
          </c:val>
          <c:smooth val="0"/>
          <c:extLst>
            <c:ext xmlns:c16="http://schemas.microsoft.com/office/drawing/2014/chart" uri="{C3380CC4-5D6E-409C-BE32-E72D297353CC}">
              <c16:uniqueId val="{00000001-9E3A-4C52-99F1-CD2245ECA3DF}"/>
            </c:ext>
          </c:extLst>
        </c:ser>
        <c:ser>
          <c:idx val="2"/>
          <c:order val="2"/>
          <c:tx>
            <c:strRef>
              <c:f>'ACOG.SMFM '!$K$10</c:f>
              <c:strCache>
                <c:ptCount val="1"/>
                <c:pt idx="0">
                  <c:v>Fetal Heart Rate Concerns</c:v>
                </c:pt>
              </c:strCache>
            </c:strRef>
          </c:tx>
          <c:spPr>
            <a:ln w="57150" cap="rnd">
              <a:solidFill>
                <a:schemeClr val="accent5"/>
              </a:solidFill>
              <a:round/>
            </a:ln>
            <a:effectLst/>
          </c:spPr>
          <c:marker>
            <c:symbol val="none"/>
          </c:marker>
          <c:dLbls>
            <c:dLbl>
              <c:idx val="0"/>
              <c:layout>
                <c:manualLayout>
                  <c:x val="-4.919137640311623E-2"/>
                  <c:y val="2.7220145822822142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BC-4602-A96E-1DA55529E3D1}"/>
                </c:ext>
              </c:extLst>
            </c:dLbl>
            <c:dLbl>
              <c:idx val="6"/>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6BC-4602-A96E-1DA55529E3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'!$L$10:$R$10</c:f>
              <c:numCache>
                <c:formatCode>0%</c:formatCode>
                <c:ptCount val="7"/>
                <c:pt idx="0">
                  <c:v>0.8</c:v>
                </c:pt>
                <c:pt idx="1">
                  <c:v>0.78</c:v>
                </c:pt>
                <c:pt idx="2">
                  <c:v>0.83</c:v>
                </c:pt>
                <c:pt idx="3">
                  <c:v>0.79</c:v>
                </c:pt>
                <c:pt idx="4">
                  <c:v>0.77</c:v>
                </c:pt>
                <c:pt idx="5">
                  <c:v>0.76</c:v>
                </c:pt>
                <c:pt idx="6">
                  <c:v>0.79</c:v>
                </c:pt>
              </c:numCache>
            </c:numRef>
          </c:val>
          <c:smooth val="0"/>
          <c:extLst>
            <c:ext xmlns:c16="http://schemas.microsoft.com/office/drawing/2014/chart" uri="{C3380CC4-5D6E-409C-BE32-E72D297353CC}">
              <c16:uniqueId val="{00000002-9E3A-4C52-99F1-CD2245ECA3DF}"/>
            </c:ext>
          </c:extLst>
        </c:ser>
        <c:ser>
          <c:idx val="3"/>
          <c:order val="3"/>
          <c:tx>
            <c:strRef>
              <c:f>'ACOG.SMFM '!$K$11</c:f>
              <c:strCache>
                <c:ptCount val="1"/>
                <c:pt idx="0">
                  <c:v>Total NTSV C-Sections</c:v>
                </c:pt>
              </c:strCache>
            </c:strRef>
          </c:tx>
          <c:spPr>
            <a:ln w="57150"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E3A-4C52-99F1-CD2245ECA3DF}"/>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E3A-4C52-99F1-CD2245ECA3DF}"/>
                </c:ext>
              </c:extLst>
            </c:dLbl>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'!$L$7:$R$7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'ACOG.SMFM '!$L$11:$R$11</c:f>
              <c:numCache>
                <c:formatCode>0%</c:formatCode>
                <c:ptCount val="7"/>
                <c:pt idx="0">
                  <c:v>0.6</c:v>
                </c:pt>
                <c:pt idx="1">
                  <c:v>0.62</c:v>
                </c:pt>
                <c:pt idx="2">
                  <c:v>0.64</c:v>
                </c:pt>
                <c:pt idx="3">
                  <c:v>0.63</c:v>
                </c:pt>
                <c:pt idx="4">
                  <c:v>0.66</c:v>
                </c:pt>
                <c:pt idx="5">
                  <c:v>0.66</c:v>
                </c:pt>
                <c:pt idx="6">
                  <c:v>0.64</c:v>
                </c:pt>
              </c:numCache>
            </c:numRef>
          </c:val>
          <c:smooth val="0"/>
          <c:extLst>
            <c:ext xmlns:c16="http://schemas.microsoft.com/office/drawing/2014/chart" uri="{C3380CC4-5D6E-409C-BE32-E72D297353CC}">
              <c16:uniqueId val="{00000003-9E3A-4C52-99F1-CD2245ECA3DF}"/>
            </c:ext>
          </c:extLst>
        </c:ser>
        <c:dLbls>
          <c:showLegendKey val="0"/>
          <c:showVal val="0"/>
          <c:showCatName val="0"/>
          <c:showSerName val="0"/>
          <c:showPercent val="0"/>
          <c:showBubbleSize val="0"/>
        </c:dLbls>
        <c:smooth val="0"/>
        <c:axId val="1776907392"/>
        <c:axId val="1776895744"/>
      </c:lineChart>
      <c:catAx>
        <c:axId val="17769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6895744"/>
        <c:crosses val="autoZero"/>
        <c:auto val="1"/>
        <c:lblAlgn val="ctr"/>
        <c:lblOffset val="100"/>
        <c:noMultiLvlLbl val="0"/>
      </c:catAx>
      <c:valAx>
        <c:axId val="17768957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769073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Failed Induction:</a:t>
            </a:r>
          </a:p>
          <a:p>
            <a:pPr>
              <a:defRPr sz="1800"/>
            </a:pPr>
            <a:r>
              <a:rPr lang="en-US" sz="1800" dirty="0"/>
              <a:t> </a:t>
            </a:r>
            <a:r>
              <a:rPr lang="en-US" sz="1600" dirty="0"/>
              <a:t>Cesarean after</a:t>
            </a:r>
            <a:r>
              <a:rPr lang="en-US" sz="1600" baseline="0" dirty="0"/>
              <a:t> induction &lt;6cm dilated</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Sheet2!$B$1</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Sheet2!$B$2:$B$8</c:f>
              <c:numCache>
                <c:formatCode>0%</c:formatCode>
                <c:ptCount val="7"/>
                <c:pt idx="0">
                  <c:v>0.35</c:v>
                </c:pt>
                <c:pt idx="1">
                  <c:v>0.39</c:v>
                </c:pt>
                <c:pt idx="2">
                  <c:v>0.39</c:v>
                </c:pt>
                <c:pt idx="3">
                  <c:v>0.36</c:v>
                </c:pt>
                <c:pt idx="4">
                  <c:v>0.42</c:v>
                </c:pt>
                <c:pt idx="5">
                  <c:v>0.45</c:v>
                </c:pt>
                <c:pt idx="6">
                  <c:v>0.38</c:v>
                </c:pt>
              </c:numCache>
            </c:numRef>
          </c:val>
          <c:extLst>
            <c:ext xmlns:c16="http://schemas.microsoft.com/office/drawing/2014/chart" uri="{C3380CC4-5D6E-409C-BE32-E72D297353CC}">
              <c16:uniqueId val="{00000000-3AFD-4F82-A796-224D1B25BF7E}"/>
            </c:ext>
          </c:extLst>
        </c:ser>
        <c:ser>
          <c:idx val="1"/>
          <c:order val="1"/>
          <c:tx>
            <c:strRef>
              <c:f>Sheet2!$C$1</c:f>
              <c:strCache>
                <c:ptCount val="1"/>
                <c:pt idx="0">
                  <c:v>Did not Meet </c:v>
                </c:pt>
              </c:strCache>
            </c:strRef>
          </c:tx>
          <c:spPr>
            <a:solidFill>
              <a:srgbClr val="FF5050"/>
            </a:solidFill>
            <a:ln>
              <a:noFill/>
            </a:ln>
            <a:effectLst/>
          </c:spPr>
          <c:invertIfNegative val="0"/>
          <c:cat>
            <c:strRef>
              <c:f>Sheet2!$A$2:$A$8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Sheet2!$C$2:$C$8</c:f>
              <c:numCache>
                <c:formatCode>0%</c:formatCode>
                <c:ptCount val="7"/>
                <c:pt idx="0">
                  <c:v>0.65</c:v>
                </c:pt>
                <c:pt idx="1">
                  <c:v>0.61</c:v>
                </c:pt>
                <c:pt idx="2">
                  <c:v>0.61</c:v>
                </c:pt>
                <c:pt idx="3">
                  <c:v>0.64</c:v>
                </c:pt>
                <c:pt idx="4">
                  <c:v>0.57999999999999996</c:v>
                </c:pt>
                <c:pt idx="5">
                  <c:v>0.55000000000000004</c:v>
                </c:pt>
                <c:pt idx="6">
                  <c:v>0.62</c:v>
                </c:pt>
              </c:numCache>
            </c:numRef>
          </c:val>
          <c:extLst>
            <c:ext xmlns:c16="http://schemas.microsoft.com/office/drawing/2014/chart" uri="{C3380CC4-5D6E-409C-BE32-E72D297353CC}">
              <c16:uniqueId val="{00000001-3AFD-4F82-A796-224D1B25BF7E}"/>
            </c:ext>
          </c:extLst>
        </c:ser>
        <c:dLbls>
          <c:showLegendKey val="0"/>
          <c:showVal val="0"/>
          <c:showCatName val="0"/>
          <c:showSerName val="0"/>
          <c:showPercent val="0"/>
          <c:showBubbleSize val="0"/>
        </c:dLbls>
        <c:gapWidth val="150"/>
        <c:overlap val="100"/>
        <c:axId val="1369873104"/>
        <c:axId val="1369872272"/>
      </c:barChart>
      <c:catAx>
        <c:axId val="136987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69872272"/>
        <c:crosses val="autoZero"/>
        <c:auto val="1"/>
        <c:lblAlgn val="ctr"/>
        <c:lblOffset val="100"/>
        <c:noMultiLvlLbl val="0"/>
      </c:catAx>
      <c:valAx>
        <c:axId val="1369872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69873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ACOG/SMFM</a:t>
            </a:r>
            <a:r>
              <a:rPr lang="en-US" baseline="0"/>
              <a:t> Criteria Not Met for Failed Inductions</a:t>
            </a:r>
            <a:endParaRPr lang="en-US"/>
          </a:p>
        </c:rich>
      </c:tx>
      <c:layout>
        <c:manualLayout>
          <c:xMode val="edge"/>
          <c:yMode val="edge"/>
          <c:x val="0.1598888888888889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EE-4F25-A2E0-C6B4072AEF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EE-4F25-A2E0-C6B4072AEF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EE-4F25-A2E0-C6B4072AEF05}"/>
              </c:ext>
            </c:extLst>
          </c:dPt>
          <c:cat>
            <c:strRef>
              <c:f>Sheet1!$A$1:$A$3</c:f>
              <c:strCache>
                <c:ptCount val="3"/>
                <c:pt idx="0">
                  <c:v>Criteria 1</c:v>
                </c:pt>
                <c:pt idx="1">
                  <c:v>Criteria 2</c:v>
                </c:pt>
                <c:pt idx="2">
                  <c:v>Both Criteria </c:v>
                </c:pt>
              </c:strCache>
            </c:strRef>
          </c:cat>
          <c:val>
            <c:numRef>
              <c:f>Sheet1!$B$1:$B$3</c:f>
              <c:numCache>
                <c:formatCode>General</c:formatCode>
                <c:ptCount val="3"/>
                <c:pt idx="0">
                  <c:v>31</c:v>
                </c:pt>
                <c:pt idx="1">
                  <c:v>23</c:v>
                </c:pt>
                <c:pt idx="2">
                  <c:v>44</c:v>
                </c:pt>
              </c:numCache>
            </c:numRef>
          </c:val>
          <c:extLst>
            <c:ext xmlns:c16="http://schemas.microsoft.com/office/drawing/2014/chart" uri="{C3380CC4-5D6E-409C-BE32-E72D297353CC}">
              <c16:uniqueId val="{00000006-87EE-4F25-A2E0-C6B4072AEF05}"/>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baseline="0" dirty="0">
                <a:effectLst/>
              </a:rPr>
              <a:t>Active Phase Arrest: </a:t>
            </a:r>
            <a:endParaRPr lang="en-US" sz="1800" b="1" dirty="0">
              <a:effectLst/>
            </a:endParaRPr>
          </a:p>
          <a:p>
            <a:pPr>
              <a:defRPr sz="1800"/>
            </a:pPr>
            <a:r>
              <a:rPr lang="en-US" sz="1600" b="0" i="0" baseline="0" dirty="0">
                <a:effectLst/>
              </a:rPr>
              <a:t>Labor Dystocia or Cesarean After Induction  ≥6m dilated but not pushing</a:t>
            </a:r>
            <a:endParaRPr lang="en-US" sz="1600" dirty="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Sheet2!$B$10</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Sheet2!$A$11:$A$17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Sheet2!$B$11:$B$17</c:f>
              <c:numCache>
                <c:formatCode>0%</c:formatCode>
                <c:ptCount val="7"/>
                <c:pt idx="0">
                  <c:v>0.69</c:v>
                </c:pt>
                <c:pt idx="1">
                  <c:v>0.77</c:v>
                </c:pt>
                <c:pt idx="2">
                  <c:v>0.79</c:v>
                </c:pt>
                <c:pt idx="3">
                  <c:v>0.8</c:v>
                </c:pt>
                <c:pt idx="4">
                  <c:v>0.73</c:v>
                </c:pt>
                <c:pt idx="5">
                  <c:v>0.85</c:v>
                </c:pt>
                <c:pt idx="6">
                  <c:v>0.76</c:v>
                </c:pt>
              </c:numCache>
            </c:numRef>
          </c:val>
          <c:extLst>
            <c:ext xmlns:c16="http://schemas.microsoft.com/office/drawing/2014/chart" uri="{C3380CC4-5D6E-409C-BE32-E72D297353CC}">
              <c16:uniqueId val="{00000000-AEF7-4145-A313-D4FA4F8D65FB}"/>
            </c:ext>
          </c:extLst>
        </c:ser>
        <c:ser>
          <c:idx val="1"/>
          <c:order val="1"/>
          <c:tx>
            <c:strRef>
              <c:f>Sheet2!$C$10</c:f>
              <c:strCache>
                <c:ptCount val="1"/>
                <c:pt idx="0">
                  <c:v>Did not Meet </c:v>
                </c:pt>
              </c:strCache>
            </c:strRef>
          </c:tx>
          <c:spPr>
            <a:solidFill>
              <a:srgbClr val="FF5050"/>
            </a:solidFill>
            <a:ln>
              <a:noFill/>
            </a:ln>
            <a:effectLst/>
          </c:spPr>
          <c:invertIfNegative val="0"/>
          <c:cat>
            <c:strRef>
              <c:f>Sheet2!$A$11:$A$17</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Sheet2!$C$11:$C$17</c:f>
              <c:numCache>
                <c:formatCode>0%</c:formatCode>
                <c:ptCount val="7"/>
                <c:pt idx="0">
                  <c:v>0.31</c:v>
                </c:pt>
                <c:pt idx="1">
                  <c:v>0.23</c:v>
                </c:pt>
                <c:pt idx="2">
                  <c:v>0.21</c:v>
                </c:pt>
                <c:pt idx="3">
                  <c:v>0.2</c:v>
                </c:pt>
                <c:pt idx="4">
                  <c:v>0.27</c:v>
                </c:pt>
                <c:pt idx="5">
                  <c:v>0.15</c:v>
                </c:pt>
                <c:pt idx="6">
                  <c:v>0.24</c:v>
                </c:pt>
              </c:numCache>
            </c:numRef>
          </c:val>
          <c:extLst>
            <c:ext xmlns:c16="http://schemas.microsoft.com/office/drawing/2014/chart" uri="{C3380CC4-5D6E-409C-BE32-E72D297353CC}">
              <c16:uniqueId val="{00000001-AEF7-4145-A313-D4FA4F8D65FB}"/>
            </c:ext>
          </c:extLst>
        </c:ser>
        <c:dLbls>
          <c:showLegendKey val="0"/>
          <c:showVal val="0"/>
          <c:showCatName val="0"/>
          <c:showSerName val="0"/>
          <c:showPercent val="0"/>
          <c:showBubbleSize val="0"/>
        </c:dLbls>
        <c:gapWidth val="150"/>
        <c:overlap val="100"/>
        <c:axId val="17350800"/>
        <c:axId val="17350384"/>
      </c:barChart>
      <c:catAx>
        <c:axId val="1735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50384"/>
        <c:crosses val="autoZero"/>
        <c:auto val="1"/>
        <c:lblAlgn val="ctr"/>
        <c:lblOffset val="100"/>
        <c:noMultiLvlLbl val="0"/>
      </c:catAx>
      <c:valAx>
        <c:axId val="17350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50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baseline="0" dirty="0">
                <a:effectLst/>
              </a:rPr>
              <a:t>Second Stage Arrest:</a:t>
            </a:r>
            <a:endParaRPr lang="en-US" sz="1800" b="1" dirty="0">
              <a:effectLst/>
            </a:endParaRPr>
          </a:p>
          <a:p>
            <a:pPr>
              <a:defRPr sz="1800"/>
            </a:pPr>
            <a:r>
              <a:rPr lang="en-US" sz="1600" b="0" i="0" baseline="0" dirty="0">
                <a:effectLst/>
              </a:rPr>
              <a:t>Labor Dystocia or Cesarean After Induction 10cm dilated and pushing</a:t>
            </a:r>
            <a:endParaRPr lang="en-US" sz="1600" dirty="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Sheet2!$B$21</c:f>
              <c:strCache>
                <c:ptCount val="1"/>
                <c:pt idx="0">
                  <c:v>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Sheet2!$A$22:$A$28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Sheet2!$B$22:$B$28</c:f>
              <c:numCache>
                <c:formatCode>0%</c:formatCode>
                <c:ptCount val="7"/>
                <c:pt idx="0">
                  <c:v>0.35</c:v>
                </c:pt>
                <c:pt idx="1">
                  <c:v>0.47</c:v>
                </c:pt>
                <c:pt idx="2">
                  <c:v>0.47</c:v>
                </c:pt>
                <c:pt idx="3">
                  <c:v>0.49</c:v>
                </c:pt>
                <c:pt idx="4">
                  <c:v>0.56999999999999995</c:v>
                </c:pt>
                <c:pt idx="5">
                  <c:v>0.56000000000000005</c:v>
                </c:pt>
                <c:pt idx="6">
                  <c:v>0.55000000000000004</c:v>
                </c:pt>
              </c:numCache>
            </c:numRef>
          </c:val>
          <c:extLst>
            <c:ext xmlns:c16="http://schemas.microsoft.com/office/drawing/2014/chart" uri="{C3380CC4-5D6E-409C-BE32-E72D297353CC}">
              <c16:uniqueId val="{00000000-EAB9-4B6C-9D4E-ECF6956D8DC5}"/>
            </c:ext>
          </c:extLst>
        </c:ser>
        <c:ser>
          <c:idx val="1"/>
          <c:order val="1"/>
          <c:tx>
            <c:strRef>
              <c:f>Sheet2!$C$21</c:f>
              <c:strCache>
                <c:ptCount val="1"/>
                <c:pt idx="0">
                  <c:v>Did not Meet </c:v>
                </c:pt>
              </c:strCache>
            </c:strRef>
          </c:tx>
          <c:spPr>
            <a:solidFill>
              <a:srgbClr val="FF5050"/>
            </a:solidFill>
            <a:ln>
              <a:noFill/>
            </a:ln>
            <a:effectLst/>
          </c:spPr>
          <c:invertIfNegative val="0"/>
          <c:cat>
            <c:strRef>
              <c:f>Sheet2!$A$22:$A$28</c:f>
              <c:strCache>
                <c:ptCount val="7"/>
                <c:pt idx="0">
                  <c:v>Baseline</c:v>
                </c:pt>
                <c:pt idx="1">
                  <c:v>Quarter 1 2021</c:v>
                </c:pt>
                <c:pt idx="2">
                  <c:v>Quarter 2 2021</c:v>
                </c:pt>
                <c:pt idx="3">
                  <c:v>Quarter 3 2021</c:v>
                </c:pt>
                <c:pt idx="4">
                  <c:v>Quarter 4 2021</c:v>
                </c:pt>
                <c:pt idx="5">
                  <c:v>Quarter 1 2022</c:v>
                </c:pt>
                <c:pt idx="6">
                  <c:v>Quarter 2 2022</c:v>
                </c:pt>
              </c:strCache>
            </c:strRef>
          </c:cat>
          <c:val>
            <c:numRef>
              <c:f>Sheet2!$C$22:$C$28</c:f>
              <c:numCache>
                <c:formatCode>0%</c:formatCode>
                <c:ptCount val="7"/>
                <c:pt idx="0">
                  <c:v>0.65</c:v>
                </c:pt>
                <c:pt idx="1">
                  <c:v>0.53</c:v>
                </c:pt>
                <c:pt idx="2">
                  <c:v>0.53</c:v>
                </c:pt>
                <c:pt idx="3">
                  <c:v>0.51</c:v>
                </c:pt>
                <c:pt idx="4">
                  <c:v>0.43</c:v>
                </c:pt>
                <c:pt idx="5">
                  <c:v>0.44</c:v>
                </c:pt>
                <c:pt idx="6">
                  <c:v>0.45</c:v>
                </c:pt>
              </c:numCache>
            </c:numRef>
          </c:val>
          <c:extLst>
            <c:ext xmlns:c16="http://schemas.microsoft.com/office/drawing/2014/chart" uri="{C3380CC4-5D6E-409C-BE32-E72D297353CC}">
              <c16:uniqueId val="{00000001-EAB9-4B6C-9D4E-ECF6956D8DC5}"/>
            </c:ext>
          </c:extLst>
        </c:ser>
        <c:dLbls>
          <c:showLegendKey val="0"/>
          <c:showVal val="0"/>
          <c:showCatName val="0"/>
          <c:showSerName val="0"/>
          <c:showPercent val="0"/>
          <c:showBubbleSize val="0"/>
        </c:dLbls>
        <c:gapWidth val="150"/>
        <c:overlap val="100"/>
        <c:axId val="1952297200"/>
        <c:axId val="1952298032"/>
      </c:barChart>
      <c:catAx>
        <c:axId val="195229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2298032"/>
        <c:crosses val="autoZero"/>
        <c:auto val="1"/>
        <c:lblAlgn val="ctr"/>
        <c:lblOffset val="100"/>
        <c:noMultiLvlLbl val="0"/>
      </c:catAx>
      <c:valAx>
        <c:axId val="1952298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2297200"/>
        <c:crosses val="autoZero"/>
        <c:crossBetween val="between"/>
      </c:valAx>
      <c:spPr>
        <a:noFill/>
        <a:ln>
          <a:noFill/>
        </a:ln>
        <a:effectLst/>
      </c:spPr>
    </c:plotArea>
    <c:legend>
      <c:legendPos val="b"/>
      <c:layout>
        <c:manualLayout>
          <c:xMode val="edge"/>
          <c:yMode val="edge"/>
          <c:x val="0.35116236179422711"/>
          <c:y val="0.91078614455805573"/>
          <c:w val="0.29767527641154573"/>
          <c:h val="8.921385544194429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1_77B35B4D.xml><?xml version="1.0" encoding="utf-8"?>
<p188:cmLst xmlns:a="http://schemas.openxmlformats.org/drawingml/2006/main" xmlns:r="http://schemas.openxmlformats.org/officeDocument/2006/relationships" xmlns:p188="http://schemas.microsoft.com/office/powerpoint/2018/8/main">
  <p188:cm id="{EBA3A7E1-2EAB-4ECA-B8E1-4A8508A1175F}" authorId="{866AA8C0-A40A-4549-B1BD-CB0F1B5845F6}" status="resolved" created="2022-05-21T05:51:31.744" complete="100000">
    <pc:sldMkLst xmlns:pc="http://schemas.microsoft.com/office/powerpoint/2013/main/command">
      <pc:docMk/>
      <pc:sldMk cId="1963350195" sldId="261"/>
    </pc:sldMkLst>
    <p188:txBody>
      <a:bodyPr/>
      <a:lstStyle/>
      <a:p>
        <a:r>
          <a:rPr lang="en-US"/>
          <a:t>feels like we need an intro set of slides and a wrap up / goals slide.  See the 2021 F2F slides for ideas?</a:t>
        </a:r>
      </a:p>
    </p188:txBody>
  </p188:cm>
  <p188:cm id="{923D5304-DFA2-4D36-9EC8-DF72087C9D24}" authorId="{866AA8C0-A40A-4549-B1BD-CB0F1B5845F6}" status="resolved" created="2022-05-21T05:54:08.307" complete="100000">
    <pc:sldMkLst xmlns:pc="http://schemas.microsoft.com/office/powerpoint/2013/main/command">
      <pc:docMk/>
      <pc:sldMk cId="1963350195" sldId="261"/>
    </pc:sldMkLst>
    <p188:txBody>
      <a:bodyPr/>
      <a:lstStyle/>
      <a:p>
        <a:r>
          <a:rPr lang="en-US"/>
          <a:t>We need to seriously cut down this slide deck, was thinking we have 45 minutes, but we only have 30 minutes and that includes the introduction and overview slides and the welcome.  We have 60 slides in this deck and that doesn't yet have an intro going over ILPQC or the wrap up slide for this session.  I can go through tomorrow and make cuts.  Patti not sure if you and I should discuss and figure out what is most important and what we should cut down?  We could also do this on Monday?</a:t>
        </a:r>
      </a:p>
    </p188:txBody>
  </p188:cm>
</p188:cmLst>
</file>

<file path=ppt/comments/modernComment_111_EE9473D9.xml><?xml version="1.0" encoding="utf-8"?>
<p188:cmLst xmlns:a="http://schemas.openxmlformats.org/drawingml/2006/main" xmlns:r="http://schemas.openxmlformats.org/officeDocument/2006/relationships" xmlns:p188="http://schemas.microsoft.com/office/powerpoint/2018/8/main">
  <p188:cm id="{2DB96829-DE7C-45CF-BC95-B5B7D451BE72}" authorId="{866AA8C0-A40A-4549-B1BD-CB0F1B5845F6}" status="resolved" created="2022-05-21T04:42:41.389" complete="100000">
    <ac:deMkLst xmlns:ac="http://schemas.microsoft.com/office/drawing/2013/main/command">
      <pc:docMk xmlns:pc="http://schemas.microsoft.com/office/powerpoint/2013/main/command"/>
      <pc:sldMk xmlns:pc="http://schemas.microsoft.com/office/powerpoint/2013/main/command" cId="3841118271" sldId="282"/>
      <ac:spMk id="2" creationId="{00000000-0000-0000-0000-000000000000}"/>
    </ac:deMkLst>
    <p188:replyLst>
      <p188:reply id="{3CCAC1EC-508E-4D5E-AFD2-971214E8EBE9}" authorId="{B1E8E1CE-C373-4BDB-0D3F-F84FE1DA86D4}" created="2022-05-22T16:30:56.390">
        <p188:txBody>
          <a:bodyPr/>
          <a:lstStyle/>
          <a:p>
            <a:r>
              <a:rPr lang="en-US"/>
              <a:t>done!</a:t>
            </a:r>
          </a:p>
        </p188:txBody>
      </p188:reply>
    </p188:replyLst>
    <p188:txBody>
      <a:bodyPr/>
      <a:lstStyle/>
      <a:p>
        <a:r>
          <a:rPr lang="en-US"/>
          <a:t>Looks like this says quarter 21 2022, can you change to Quarter 1 2022</a:t>
        </a:r>
      </a:p>
    </p188:txBody>
  </p188:cm>
  <p188:cm id="{8C8DCA23-11CC-4E52-AF8F-DA80E08E09AB}" authorId="{866AA8C0-A40A-4549-B1BD-CB0F1B5845F6}" status="resolved" created="2022-05-21T04:43:56.592" complete="100000">
    <ac:deMkLst xmlns:ac="http://schemas.microsoft.com/office/drawing/2013/main/command">
      <pc:docMk xmlns:pc="http://schemas.microsoft.com/office/powerpoint/2013/main/command"/>
      <pc:sldMk xmlns:pc="http://schemas.microsoft.com/office/powerpoint/2013/main/command" cId="3841118271" sldId="282"/>
      <ac:spMk id="2" creationId="{00000000-0000-0000-0000-000000000000}"/>
    </ac:deMkLst>
    <p188:replyLst>
      <p188:reply id="{AD1C0FD8-0737-45F5-8ECE-BBC29DE3B011}" authorId="{B1E8E1CE-C373-4BDB-0D3F-F84FE1DA86D4}" created="2022-05-22T16:30:51.608">
        <p188:txBody>
          <a:bodyPr/>
          <a:lstStyle/>
          <a:p>
            <a:r>
              <a:rPr lang="en-US"/>
              <a:t>Done!</a:t>
            </a:r>
          </a:p>
        </p188:txBody>
      </p188:reply>
    </p188:replyLst>
    <p188:txBody>
      <a:bodyPr/>
      <a:lstStyle/>
      <a:p>
        <a:r>
          <a:rPr lang="en-US"/>
          <a:t>Can you list Quarter 3 2021 as 23.0 since you use the tenths place for the other bars looks like you rounded the 23.  </a:t>
        </a:r>
      </a:p>
    </p188:txBody>
  </p188:cm>
</p188:cmLst>
</file>

<file path=ppt/comments/modernComment_113_76AAD083.xml><?xml version="1.0" encoding="utf-8"?>
<p188:cmLst xmlns:a="http://schemas.openxmlformats.org/drawingml/2006/main" xmlns:r="http://schemas.openxmlformats.org/officeDocument/2006/relationships" xmlns:p188="http://schemas.microsoft.com/office/powerpoint/2018/8/main">
  <p188:cm id="{7248491C-A1CA-435F-9FF8-D084158F5CC0}" authorId="{E5FBE01E-7B92-B9C0-0995-5C3FE74E91A1}" status="resolved" created="2022-05-23T14:52:09.161" complete="100000">
    <pc:sldMkLst xmlns:pc="http://schemas.microsoft.com/office/powerpoint/2013/main/command">
      <pc:docMk/>
      <pc:sldMk cId="667101859" sldId="332"/>
    </pc:sldMkLst>
    <p188:replyLst>
      <p188:reply id="{6DA1D589-A81B-4423-8A23-B6D28B32C53E}" authorId="{B1E8E1CE-C373-4BDB-0D3F-F84FE1DA86D4}" created="2022-05-23T15:25:27.685">
        <p188:txBody>
          <a:bodyPr/>
          <a:lstStyle/>
          <a:p>
            <a:r>
              <a:rPr lang="en-US"/>
              <a:t>done</a:t>
            </a:r>
          </a:p>
        </p188:txBody>
      </p188:reply>
    </p188:replyLst>
    <p188:txBody>
      <a:bodyPr/>
      <a:lstStyle/>
      <a:p>
        <a:r>
          <a:rPr lang="en-US"/>
          <a:t>-make graph bars different colors for each category
-important statement last sentence</a:t>
        </a:r>
      </a:p>
    </p188:txBody>
  </p188:cm>
</p188:cmLst>
</file>

<file path=ppt/comments/modernComment_11E_DF8D3417.xml><?xml version="1.0" encoding="utf-8"?>
<p188:cmLst xmlns:a="http://schemas.openxmlformats.org/drawingml/2006/main" xmlns:r="http://schemas.openxmlformats.org/officeDocument/2006/relationships" xmlns:p188="http://schemas.microsoft.com/office/powerpoint/2018/8/main">
  <p188:cm id="{5BF5BA98-FF43-49AE-BE99-9A9FE4297874}" authorId="{866AA8C0-A40A-4549-B1BD-CB0F1B5845F6}" status="resolved" created="2022-05-21T04:58:56.109" complete="100000">
    <ac:deMkLst xmlns:ac="http://schemas.microsoft.com/office/drawing/2013/main/command">
      <pc:docMk xmlns:pc="http://schemas.microsoft.com/office/powerpoint/2013/main/command"/>
      <pc:sldMk xmlns:pc="http://schemas.microsoft.com/office/powerpoint/2013/main/command" cId="3136314208" sldId="289"/>
      <ac:graphicFrameMk id="6" creationId="{00000000-0000-0000-0000-000000000000}"/>
    </ac:deMkLst>
    <p188:replyLst>
      <p188:reply id="{B37296DE-E9CA-4027-A684-8AB3576FC6AA}" authorId="{B1E8E1CE-C373-4BDB-0D3F-F84FE1DA86D4}" created="2022-05-22T21:07:41.434">
        <p188:txBody>
          <a:bodyPr/>
          <a:lstStyle/>
          <a:p>
            <a:r>
              <a:rPr lang="en-US"/>
              <a:t>done</a:t>
            </a:r>
          </a:p>
        </p188:txBody>
      </p188:reply>
    </p188:replyLst>
    <p188:txBody>
      <a:bodyPr/>
      <a:lstStyle/>
      <a:p>
        <a:r>
          <a:rPr lang="en-US"/>
          <a:t>NTSV C-Section Rate should be &lt; or equal to 23.6%...not of 23.6%.  </a:t>
        </a:r>
      </a:p>
    </p188:txBody>
  </p188:cm>
</p188:cmLst>
</file>

<file path=ppt/comments/modernComment_156_FC11B0D0.xml><?xml version="1.0" encoding="utf-8"?>
<p188:cmLst xmlns:a="http://schemas.openxmlformats.org/drawingml/2006/main" xmlns:r="http://schemas.openxmlformats.org/officeDocument/2006/relationships" xmlns:p188="http://schemas.microsoft.com/office/powerpoint/2018/8/main">
  <p188:cm id="{A119A955-192F-47AE-A66A-3C34B7ED2F40}" authorId="{866AA8C0-A40A-4549-B1BD-CB0F1B5845F6}" status="resolved" created="2022-05-21T04:37:07.964" complete="100000">
    <ac:deMkLst xmlns:ac="http://schemas.microsoft.com/office/drawing/2013/main/command">
      <pc:docMk xmlns:pc="http://schemas.microsoft.com/office/powerpoint/2013/main/command"/>
      <pc:sldMk xmlns:pc="http://schemas.microsoft.com/office/powerpoint/2013/main/command" cId="1545911674" sldId="276"/>
      <ac:spMk id="2" creationId="{0998A237-E4FF-4046-81CA-2A9506C25C5C}"/>
    </ac:deMkLst>
    <p188:replyLst>
      <p188:reply id="{7F79EA20-0EA1-45C8-B7A9-B3CD0EEAD73F}" authorId="{B1E8E1CE-C373-4BDB-0D3F-F84FE1DA86D4}" created="2022-05-22T16:42:57.953">
        <p188:txBody>
          <a:bodyPr/>
          <a:lstStyle/>
          <a:p>
            <a:r>
              <a:rPr lang="en-US"/>
              <a:t>yes, updated!</a:t>
            </a:r>
          </a:p>
        </p188:txBody>
      </p188:reply>
    </p188:replyLst>
    <p188:txBody>
      <a:bodyPr/>
      <a:lstStyle/>
      <a:p>
        <a:r>
          <a:rPr lang="en-US"/>
          <a:t>Do we want to say the actual goal here, isn't it to be &gt; 80% births meeting ACOG/SMFM criteria and &gt; 80% providers / nurses trained</a:t>
        </a:r>
      </a:p>
    </p188:txBody>
  </p188:cm>
  <p188:cm id="{A8A7F047-FB28-456D-B289-94E8B47DE0D7}" authorId="{866AA8C0-A40A-4549-B1BD-CB0F1B5845F6}" status="resolved" created="2022-05-21T04:37:30.449" complete="100000">
    <ac:deMkLst xmlns:ac="http://schemas.microsoft.com/office/drawing/2013/main/command">
      <pc:docMk xmlns:pc="http://schemas.microsoft.com/office/powerpoint/2013/main/command"/>
      <pc:sldMk xmlns:pc="http://schemas.microsoft.com/office/powerpoint/2013/main/command" cId="1545911674" sldId="276"/>
      <ac:spMk id="2" creationId="{0998A237-E4FF-4046-81CA-2A9506C25C5C}"/>
    </ac:deMkLst>
    <p188:replyLst>
      <p188:reply id="{A51D37E3-5582-47D9-B3E0-FCD7F8E225B6}" authorId="{B1E8E1CE-C373-4BDB-0D3F-F84FE1DA86D4}" created="2022-05-22T16:42:42.828">
        <p188:txBody>
          <a:bodyPr/>
          <a:lstStyle/>
          <a:p>
            <a:r>
              <a:rPr lang="en-US"/>
              <a:t>measures!</a:t>
            </a:r>
          </a:p>
        </p188:txBody>
      </p188:reply>
    </p188:replyLst>
    <p188:txBody>
      <a:bodyPr/>
      <a:lstStyle/>
      <a:p>
        <a:r>
          <a:rPr lang="en-US"/>
          <a:t>Are these Aimes and Measures or AIMS and goals?  What is more accurate?</a:t>
        </a:r>
      </a:p>
    </p188:txBody>
  </p188:cm>
</p188:cmLst>
</file>

<file path=ppt/comments/modernComment_158_47DF0C59.xml><?xml version="1.0" encoding="utf-8"?>
<p188:cmLst xmlns:a="http://schemas.openxmlformats.org/drawingml/2006/main" xmlns:r="http://schemas.openxmlformats.org/officeDocument/2006/relationships" xmlns:p188="http://schemas.microsoft.com/office/powerpoint/2018/8/main">
  <p188:cm id="{EA5F9DD6-4F63-4111-B95A-35D1A6A24E34}" authorId="{866AA8C0-A40A-4549-B1BD-CB0F1B5845F6}" status="resolved" created="2022-05-21T04:46:26.206" complete="100000">
    <ac:deMkLst xmlns:ac="http://schemas.microsoft.com/office/drawing/2013/main/command">
      <pc:docMk xmlns:pc="http://schemas.microsoft.com/office/powerpoint/2013/main/command"/>
      <pc:sldMk xmlns:pc="http://schemas.microsoft.com/office/powerpoint/2013/main/command" cId="61591776" sldId="283"/>
      <ac:graphicFrameMk id="6" creationId="{00000000-0000-0000-0000-000000000000}"/>
    </ac:deMkLst>
    <p188:replyLst>
      <p188:reply id="{4CBD013B-0CE4-4A08-A5D7-9F3942C8C226}" authorId="{B1E8E1CE-C373-4BDB-0D3F-F84FE1DA86D4}" created="2022-05-22T16:45:36.607">
        <p188:txBody>
          <a:bodyPr/>
          <a:lstStyle/>
          <a:p>
            <a:r>
              <a:rPr lang="en-US"/>
              <a:t>added! Let me know what you think</a:t>
            </a:r>
          </a:p>
        </p188:txBody>
      </p188:reply>
    </p188:replyLst>
    <p188:txBody>
      <a:bodyPr/>
      <a:lstStyle/>
      <a:p>
        <a:r>
          <a:rPr lang="en-US"/>
          <a:t>should we make the 80% line a little bolder or red to denote the goal or leave as is if you think will look to busy?</a:t>
        </a:r>
      </a:p>
    </p188:txBody>
  </p188:cm>
  <p188:cm id="{4341040C-FC5B-44EB-966A-983957F33886}" authorId="{E5FBE01E-7B92-B9C0-0995-5C3FE74E91A1}" status="resolved" created="2022-05-23T14:54:09.396" complete="100000">
    <ac:deMkLst xmlns:ac="http://schemas.microsoft.com/office/drawing/2013/main/command">
      <pc:docMk xmlns:pc="http://schemas.microsoft.com/office/powerpoint/2013/main/command"/>
      <pc:sldMk xmlns:pc="http://schemas.microsoft.com/office/powerpoint/2013/main/command" cId="61591776" sldId="283"/>
      <ac:graphicFrameMk id="6" creationId="{00000000-0000-0000-0000-000000000000}"/>
    </ac:deMkLst>
    <p188:txBody>
      <a:bodyPr/>
      <a:lstStyle/>
      <a:p>
        <a:r>
          <a:rPr lang="en-US"/>
          <a:t>bold the 66% and 60%</a:t>
        </a:r>
      </a:p>
    </p188:txBody>
  </p188:cm>
</p188:cmLst>
</file>

<file path=ppt/comments/modernComment_159_EF5C9237.xml><?xml version="1.0" encoding="utf-8"?>
<p188:cmLst xmlns:a="http://schemas.openxmlformats.org/drawingml/2006/main" xmlns:r="http://schemas.openxmlformats.org/officeDocument/2006/relationships" xmlns:p188="http://schemas.microsoft.com/office/powerpoint/2018/8/main">
  <p188:cm id="{632BAF72-E3EF-49F5-8F6C-04826B4C5045}" authorId="{866AA8C0-A40A-4549-B1BD-CB0F1B5845F6}" status="resolved" created="2022-05-21T04:53:06.968" complete="100000">
    <pc:sldMkLst xmlns:pc="http://schemas.microsoft.com/office/powerpoint/2013/main/command">
      <pc:docMk/>
      <pc:sldMk cId="2198387347" sldId="284"/>
    </pc:sldMkLst>
    <p188:replyLst>
      <p188:reply id="{5CB43A77-F1C3-43BF-8CC0-6923BE63C890}" authorId="{B1E8E1CE-C373-4BDB-0D3F-F84FE1DA86D4}" created="2022-05-22T21:10:49.580">
        <p188:txBody>
          <a:bodyPr/>
          <a:lstStyle/>
          <a:p>
            <a:r>
              <a:rPr lang="en-US"/>
              <a:t>See slide 12 </a:t>
            </a:r>
          </a:p>
        </p188:txBody>
      </p188:reply>
    </p188:replyLst>
    <p188:txBody>
      <a:bodyPr/>
      <a:lstStyle/>
      <a:p>
        <a:r>
          <a:rPr lang="en-US"/>
          <a:t>Let's talk about how we want to display the data by racce?  Not sure if this is trying to do to much here?  I think we said that if we look at the data by quarter it might be too much as there really isn't that much change by racial differences?  Can you create a slide that looks at overall ACOG / SMFM criteria by race, and just by 6 month differences or by baseline vs 2021?  </a:t>
        </a:r>
      </a:p>
    </p188:txBody>
  </p188:cm>
  <p188:cm id="{3F553003-AD7B-4CF9-BA04-3E6E16EDBA13}" authorId="{866AA8C0-A40A-4549-B1BD-CB0F1B5845F6}" status="resolved" created="2022-05-21T04:54:05.765" complete="100000">
    <pc:sldMkLst xmlns:pc="http://schemas.microsoft.com/office/powerpoint/2013/main/command">
      <pc:docMk/>
      <pc:sldMk cId="2198387347" sldId="284"/>
    </pc:sldMkLst>
    <p188:replyLst>
      <p188:reply id="{28EED3E1-F76C-4D95-BF5D-352654C1DEF7}" authorId="{B1E8E1CE-C373-4BDB-0D3F-F84FE1DA86D4}" created="2022-05-22T21:10:10.699">
        <p188:txBody>
          <a:bodyPr/>
          <a:lstStyle/>
          <a:p>
            <a:r>
              <a:rPr lang="en-US"/>
              <a:t>added the pie chart to show which criteria are not being met</a:t>
            </a:r>
          </a:p>
        </p188:txBody>
      </p188:reply>
    </p188:replyLst>
    <p188:txBody>
      <a:bodyPr/>
      <a:lstStyle/>
      <a:p>
        <a:r>
          <a:rPr lang="en-US"/>
          <a:t>Can we make sure that the criteria listed here are the same for the data collection?  We sometimes get questions and want to make sure those issues are resolved? DO we know for failed induction why this is so low?  What are they missing doing?</a:t>
        </a:r>
      </a:p>
    </p188:txBody>
  </p188:cm>
  <p188:cm id="{32617BF1-E84D-4922-9599-059A052742DB}" authorId="{866AA8C0-A40A-4549-B1BD-CB0F1B5845F6}" status="resolved" created="2022-05-21T04:55:58.249" complete="100000">
    <pc:sldMkLst xmlns:pc="http://schemas.microsoft.com/office/powerpoint/2013/main/command">
      <pc:docMk/>
      <pc:sldMk cId="2198387347" sldId="284"/>
    </pc:sldMkLst>
    <p188:replyLst>
      <p188:reply id="{6FB54AE4-E28A-41C0-A280-BAD286EA775E}" authorId="{B1E8E1CE-C373-4BDB-0D3F-F84FE1DA86D4}" created="2022-05-22T21:08:53.371">
        <p188:txBody>
          <a:bodyPr/>
          <a:lstStyle/>
          <a:p>
            <a:r>
              <a:rPr lang="en-US"/>
              <a:t>See slide 7 for March of Dimes Data</a:t>
            </a:r>
          </a:p>
        </p188:txBody>
      </p188:reply>
    </p188:replyLst>
    <p188:txBody>
      <a:bodyPr/>
      <a:lstStyle/>
      <a:p>
        <a:r>
          <a:rPr lang="en-US"/>
          <a:t>Were we able to find NTSV Cesarean data for IL by race/ethnicity?  Even if a few years old?  THink we really need to share that is possible?</a:t>
        </a:r>
      </a:p>
    </p188:txBody>
  </p188:cm>
  <p188:cm id="{AD642D7B-0400-4A1A-A5F2-01272926449E}" authorId="{866AA8C0-A40A-4549-B1BD-CB0F1B5845F6}" status="resolved" created="2022-05-21T04:56:57" complete="100000">
    <pc:sldMkLst xmlns:pc="http://schemas.microsoft.com/office/powerpoint/2013/main/command">
      <pc:docMk/>
      <pc:sldMk cId="2198387347" sldId="284"/>
    </pc:sldMkLst>
    <p188:replyLst>
      <p188:reply id="{B2F6737A-C81E-4A06-A0C7-5CEE54A3C6B7}" authorId="{B1E8E1CE-C373-4BDB-0D3F-F84FE1DA86D4}" created="2022-05-22T21:09:45.981">
        <p188:txBody>
          <a:bodyPr/>
          <a:lstStyle/>
          <a:p>
            <a:r>
              <a:rPr lang="en-US"/>
              <a:t>Cesarean after induction is any C-Section that started as an induction, failed induction is a subset of cesarean after induction that is less than 6 cm dilated. I tried to make that clear here</a:t>
            </a:r>
          </a:p>
        </p188:txBody>
      </p188:reply>
    </p188:replyLst>
    <p188:txBody>
      <a:bodyPr/>
      <a:lstStyle/>
      <a:p>
        <a:r>
          <a:rPr lang="en-US"/>
          <a:t>Is the reason why this is so much lower than the cesarean after inductions is that this is not the same set of patients?  We may need to define that here, as this is much lower than the data above which describes cesarean after induction?</a:t>
        </a:r>
      </a:p>
    </p188:txBody>
  </p188:cm>
</p188:cmLst>
</file>

<file path=ppt/comments/modernComment_15B_4F16B99E.xml><?xml version="1.0" encoding="utf-8"?>
<p188:cmLst xmlns:a="http://schemas.openxmlformats.org/drawingml/2006/main" xmlns:r="http://schemas.openxmlformats.org/officeDocument/2006/relationships" xmlns:p188="http://schemas.microsoft.com/office/powerpoint/2018/8/main">
  <p188:cm id="{30CD02D7-1429-4D4F-B861-2FCDC0FA31D7}" authorId="{866AA8C0-A40A-4549-B1BD-CB0F1B5845F6}" status="resolved" created="2022-05-21T04:54:42.390" complete="100000">
    <pc:sldMkLst xmlns:pc="http://schemas.microsoft.com/office/powerpoint/2013/main/command">
      <pc:docMk/>
      <pc:sldMk cId="1787022041" sldId="286"/>
    </pc:sldMkLst>
    <p188:replyLst>
      <p188:reply id="{D74C99B1-D5C7-4A9A-8F16-5A4497868BE2}" authorId="{B1E8E1CE-C373-4BDB-0D3F-F84FE1DA86D4}" created="2022-05-22T21:08:10.043">
        <p188:txBody>
          <a:bodyPr/>
          <a:lstStyle/>
          <a:p>
            <a:r>
              <a:rPr lang="en-US"/>
              <a:t>The only criteria on the data form is hours pushing!</a:t>
            </a:r>
          </a:p>
        </p188:txBody>
      </p188:reply>
    </p188:replyLst>
    <p188:txBody>
      <a:bodyPr/>
      <a:lstStyle/>
      <a:p>
        <a:r>
          <a:rPr lang="en-US"/>
          <a:t>Is this criteria are folks just not getting 3 hours of pushing?  or is there another criteria on the data form?</a:t>
        </a:r>
      </a:p>
    </p188:txBody>
  </p188:cm>
  <p188:cm id="{FB54B2C4-9CA7-4BE8-A1FA-14BF270E1B98}" authorId="{E5FBE01E-7B92-B9C0-0995-5C3FE74E91A1}" status="resolved" created="2022-05-23T15:00:22.116" complete="100000">
    <pc:sldMkLst xmlns:pc="http://schemas.microsoft.com/office/powerpoint/2013/main/command">
      <pc:docMk/>
      <pc:sldMk cId="1787022041" sldId="286"/>
    </pc:sldMkLst>
    <p188:txBody>
      <a:bodyPr/>
      <a:lstStyle/>
      <a:p>
        <a:r>
          <a:rPr lang="en-US"/>
          <a:t>ellie to fix criteria to match data form</a:t>
        </a:r>
      </a:p>
    </p188:txBody>
  </p188:cm>
</p188:cmLst>
</file>

<file path=ppt/comments/modernComment_179_75E0E445.xml><?xml version="1.0" encoding="utf-8"?>
<p188:cmLst xmlns:a="http://schemas.openxmlformats.org/drawingml/2006/main" xmlns:r="http://schemas.openxmlformats.org/officeDocument/2006/relationships" xmlns:p188="http://schemas.microsoft.com/office/powerpoint/2018/8/main">
  <p188:cm id="{8FE3C8A1-88DB-49E3-8A93-2AD26F959D9C}" authorId="{866AA8C0-A40A-4549-B1BD-CB0F1B5845F6}" status="resolved" created="2022-05-21T03:25:47.072" complete="100000">
    <ac:deMkLst xmlns:ac="http://schemas.microsoft.com/office/drawing/2013/main/command">
      <pc:docMk xmlns:pc="http://schemas.microsoft.com/office/powerpoint/2013/main/command"/>
      <pc:sldMk xmlns:pc="http://schemas.microsoft.com/office/powerpoint/2013/main/command" cId="1962826740" sldId="323"/>
      <ac:graphicFrameMk id="6" creationId="{00000000-0000-0000-0000-000000000000}"/>
    </ac:deMkLst>
    <p188:txBody>
      <a:bodyPr/>
      <a:lstStyle/>
      <a:p>
        <a:r>
          <a:rPr lang="en-US"/>
          <a:t>DO we have a topic for the summer PVB calls?  Do we want to see if Emmett can share?  Need to make sure that gets filled in.  Do we want to comment here on the 1 on 1  QI Support Calls could add with Grand Rounds in that title given what is below fits the 1 on 1 QI support calls. </a:t>
        </a:r>
      </a:p>
    </p188:txBody>
  </p188:cm>
</p188:cmLst>
</file>

<file path=ppt/diagrams/_rels/data1.xml.rels><?xml version="1.0" encoding="UTF-8" standalone="yes"?>
<Relationships xmlns="http://schemas.openxmlformats.org/package/2006/relationships"><Relationship Id="rId2" Type="http://schemas.openxmlformats.org/officeDocument/2006/relationships/hyperlink" Target="mailto:ingo@ilpqc.org" TargetMode="External"/><Relationship Id="rId1" Type="http://schemas.openxmlformats.org/officeDocument/2006/relationships/hyperlink" Target="mailto:info@ilpqc.org"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hyperlink" Target="mailto:ingo@ilpqc.or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8CED3-BCBB-499A-9599-4C4CD26918F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451CEFB-777C-459D-B620-DF6F9172C000}">
      <dgm:prSet phldrT="[Text]"/>
      <dgm:spPr/>
      <dgm:t>
        <a:bodyPr/>
        <a:lstStyle/>
        <a:p>
          <a:pPr rtl="0"/>
          <a:r>
            <a:rPr lang="en-US" dirty="0"/>
            <a:t>Monthly Team Webinars</a:t>
          </a:r>
          <a:r>
            <a:rPr lang="en-US" dirty="0">
              <a:latin typeface="Calibri" panose="020F0502020204030204"/>
            </a:rPr>
            <a:t> </a:t>
          </a:r>
          <a:endParaRPr lang="en-US" dirty="0"/>
        </a:p>
      </dgm:t>
    </dgm:pt>
    <dgm:pt modelId="{B7489A69-D2C8-4720-AD3B-DD6CF2B005E0}" type="parTrans" cxnId="{51A2DF59-11DD-459A-8DD8-900A6D19B7F3}">
      <dgm:prSet/>
      <dgm:spPr/>
      <dgm:t>
        <a:bodyPr/>
        <a:lstStyle/>
        <a:p>
          <a:endParaRPr lang="en-US"/>
        </a:p>
      </dgm:t>
    </dgm:pt>
    <dgm:pt modelId="{F68C8755-5AC7-441C-A34F-2D6D625E2C65}" type="sibTrans" cxnId="{51A2DF59-11DD-459A-8DD8-900A6D19B7F3}">
      <dgm:prSet/>
      <dgm:spPr/>
      <dgm:t>
        <a:bodyPr/>
        <a:lstStyle/>
        <a:p>
          <a:endParaRPr lang="en-US"/>
        </a:p>
      </dgm:t>
    </dgm:pt>
    <dgm:pt modelId="{93CB18FB-64C5-40D8-8E63-C0BE17F314A2}">
      <dgm:prSet phldrT="[Text]"/>
      <dgm:spPr/>
      <dgm:t>
        <a:bodyPr/>
        <a:lstStyle/>
        <a:p>
          <a:pPr rtl="0"/>
          <a:r>
            <a:rPr lang="en-US" b="1" dirty="0"/>
            <a:t>When</a:t>
          </a:r>
          <a:r>
            <a:rPr lang="en-US" dirty="0"/>
            <a:t>:</a:t>
          </a:r>
        </a:p>
      </dgm:t>
    </dgm:pt>
    <dgm:pt modelId="{8750967D-DE37-4E3F-BB61-2DD54F7492E6}" type="parTrans" cxnId="{1AD24C91-22E7-4D24-A064-DE9FC73197BD}">
      <dgm:prSet/>
      <dgm:spPr/>
      <dgm:t>
        <a:bodyPr/>
        <a:lstStyle/>
        <a:p>
          <a:endParaRPr lang="en-US"/>
        </a:p>
      </dgm:t>
    </dgm:pt>
    <dgm:pt modelId="{09B90339-C394-4568-AD0C-042A02A2F6FA}" type="sibTrans" cxnId="{1AD24C91-22E7-4D24-A064-DE9FC73197BD}">
      <dgm:prSet/>
      <dgm:spPr/>
      <dgm:t>
        <a:bodyPr/>
        <a:lstStyle/>
        <a:p>
          <a:endParaRPr lang="en-US"/>
        </a:p>
      </dgm:t>
    </dgm:pt>
    <dgm:pt modelId="{70789B1B-1C52-4294-9014-A8929F915BCD}">
      <dgm:prSet phldrT="[Text]"/>
      <dgm:spPr/>
      <dgm:t>
        <a:bodyPr/>
        <a:lstStyle/>
        <a:p>
          <a:r>
            <a:rPr lang="en-US" dirty="0"/>
            <a:t>Grand Rounds</a:t>
          </a:r>
        </a:p>
        <a:p>
          <a:r>
            <a:rPr lang="en-US" dirty="0"/>
            <a:t>OB Provider Meetings</a:t>
          </a:r>
        </a:p>
      </dgm:t>
    </dgm:pt>
    <dgm:pt modelId="{1FF08EE6-FDF1-4195-9A29-A6FFEB962F38}" type="parTrans" cxnId="{898426C7-68F2-44C9-ACBF-C19B5F293F82}">
      <dgm:prSet/>
      <dgm:spPr/>
      <dgm:t>
        <a:bodyPr/>
        <a:lstStyle/>
        <a:p>
          <a:endParaRPr lang="en-US"/>
        </a:p>
      </dgm:t>
    </dgm:pt>
    <dgm:pt modelId="{09711DD1-C0D1-44F1-B00F-7CFD3FED8662}" type="sibTrans" cxnId="{898426C7-68F2-44C9-ACBF-C19B5F293F82}">
      <dgm:prSet/>
      <dgm:spPr/>
      <dgm:t>
        <a:bodyPr/>
        <a:lstStyle/>
        <a:p>
          <a:endParaRPr lang="en-US"/>
        </a:p>
      </dgm:t>
    </dgm:pt>
    <dgm:pt modelId="{EE545E97-0AB1-4F8B-9671-5D2A6744D66F}">
      <dgm:prSet phldrT="[Text]"/>
      <dgm:spPr/>
      <dgm:t>
        <a:bodyPr/>
        <a:lstStyle/>
        <a:p>
          <a:r>
            <a:rPr lang="en-US" dirty="0"/>
            <a:t>Provider and Nurse Education</a:t>
          </a:r>
        </a:p>
      </dgm:t>
    </dgm:pt>
    <dgm:pt modelId="{2634564D-47B9-4459-A024-49AB29974F8A}" type="parTrans" cxnId="{8F0ECEA0-1970-4BF8-83E8-A96A6F99CAB1}">
      <dgm:prSet/>
      <dgm:spPr/>
      <dgm:t>
        <a:bodyPr/>
        <a:lstStyle/>
        <a:p>
          <a:endParaRPr lang="en-US"/>
        </a:p>
      </dgm:t>
    </dgm:pt>
    <dgm:pt modelId="{72CB11E6-C54B-4493-A088-775B9C76D9BD}" type="sibTrans" cxnId="{8F0ECEA0-1970-4BF8-83E8-A96A6F99CAB1}">
      <dgm:prSet/>
      <dgm:spPr/>
      <dgm:t>
        <a:bodyPr/>
        <a:lstStyle/>
        <a:p>
          <a:endParaRPr lang="en-US"/>
        </a:p>
      </dgm:t>
    </dgm:pt>
    <dgm:pt modelId="{16FE111F-C208-4EEA-8A50-16DB7DC23C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What</a:t>
          </a:r>
          <a:r>
            <a:rPr lang="en-US" dirty="0"/>
            <a:t>: Personalized and FREE service to available to all participating teams</a:t>
          </a:r>
        </a:p>
      </dgm:t>
    </dgm:pt>
    <dgm:pt modelId="{8B6D90DF-C4C7-43E0-A123-497148073A14}" type="parTrans" cxnId="{FF2073A5-1EC0-4DC1-AA5E-BA8D04358027}">
      <dgm:prSet/>
      <dgm:spPr/>
      <dgm:t>
        <a:bodyPr/>
        <a:lstStyle/>
        <a:p>
          <a:endParaRPr lang="en-US"/>
        </a:p>
      </dgm:t>
    </dgm:pt>
    <dgm:pt modelId="{6A000760-E3CF-493B-BD16-50762F87D601}" type="sibTrans" cxnId="{FF2073A5-1EC0-4DC1-AA5E-BA8D04358027}">
      <dgm:prSet/>
      <dgm:spPr/>
      <dgm:t>
        <a:bodyPr/>
        <a:lstStyle/>
        <a:p>
          <a:endParaRPr lang="en-US"/>
        </a:p>
      </dgm:t>
    </dgm:pt>
    <dgm:pt modelId="{2455FC44-EB6B-4192-9A80-75D35A512333}">
      <dgm:prSet phldrT="[Tex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t>How</a:t>
          </a:r>
          <a:r>
            <a:rPr lang="en-US" dirty="0"/>
            <a:t>: Email Ellie Suse to schedule today </a:t>
          </a:r>
          <a:r>
            <a:rPr lang="en-US" dirty="0">
              <a:hlinkClick xmlns:r="http://schemas.openxmlformats.org/officeDocument/2006/relationships" r:id="rId1"/>
            </a:rPr>
            <a:t>info@ilpqc.org</a:t>
          </a:r>
          <a:r>
            <a:rPr lang="en-US" dirty="0">
              <a:latin typeface="Calibri" panose="020F0502020204030204"/>
            </a:rPr>
            <a:t> </a:t>
          </a:r>
          <a:endParaRPr lang="en-US" dirty="0"/>
        </a:p>
      </dgm:t>
    </dgm:pt>
    <dgm:pt modelId="{6C4B4169-51F4-4900-B167-648CE1B717F8}" type="parTrans" cxnId="{E74B22E9-F6A5-40AE-84ED-A508D4B3FC55}">
      <dgm:prSet/>
      <dgm:spPr/>
      <dgm:t>
        <a:bodyPr/>
        <a:lstStyle/>
        <a:p>
          <a:endParaRPr lang="en-US"/>
        </a:p>
      </dgm:t>
    </dgm:pt>
    <dgm:pt modelId="{5A4692F6-3A96-4421-8770-A5FF89681D40}" type="sibTrans" cxnId="{E74B22E9-F6A5-40AE-84ED-A508D4B3FC55}">
      <dgm:prSet/>
      <dgm:spPr/>
      <dgm:t>
        <a:bodyPr/>
        <a:lstStyle/>
        <a:p>
          <a:endParaRPr lang="en-US"/>
        </a:p>
      </dgm:t>
    </dgm:pt>
    <dgm:pt modelId="{19C20564-7140-4E37-9B3B-66283D2A8CB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dgm:t>
    </dgm:pt>
    <dgm:pt modelId="{3AC49600-DC4D-499A-8C06-5D80C7B09F2C}" type="parTrans" cxnId="{AF0819C7-6D6F-4B85-A2BD-EE70D8AD38AE}">
      <dgm:prSet/>
      <dgm:spPr/>
      <dgm:t>
        <a:bodyPr/>
        <a:lstStyle/>
        <a:p>
          <a:endParaRPr lang="en-US"/>
        </a:p>
      </dgm:t>
    </dgm:pt>
    <dgm:pt modelId="{DBB902A9-27F7-41F8-AF58-EE35A3E02B18}" type="sibTrans" cxnId="{AF0819C7-6D6F-4B85-A2BD-EE70D8AD38AE}">
      <dgm:prSet/>
      <dgm:spPr/>
      <dgm:t>
        <a:bodyPr/>
        <a:lstStyle/>
        <a:p>
          <a:endParaRPr lang="en-US"/>
        </a:p>
      </dgm:t>
    </dgm:pt>
    <dgm:pt modelId="{DF989CBA-C013-4F2D-9D60-61E0029BCD61}">
      <dgm:prSet phldrT="[Text]"/>
      <dgm:spPr/>
      <dgm:t>
        <a:bodyPr/>
        <a:lstStyle/>
        <a:p>
          <a:pPr rtl="0"/>
          <a:r>
            <a:rPr lang="en-US" b="1" dirty="0"/>
            <a:t>Topic</a:t>
          </a:r>
          <a:r>
            <a:rPr lang="en-US" dirty="0"/>
            <a:t>:</a:t>
          </a:r>
          <a:r>
            <a:rPr lang="en-US" dirty="0">
              <a:latin typeface="Calibri" panose="020F0502020204030204"/>
            </a:rPr>
            <a:t> Patient Education and Shared Decision Making</a:t>
          </a:r>
          <a:endParaRPr lang="en-US" dirty="0"/>
        </a:p>
      </dgm:t>
    </dgm:pt>
    <dgm:pt modelId="{A67DAD2F-A366-4F58-B441-15E8405CA570}" type="parTrans" cxnId="{CABDED28-676C-4614-996D-DBA2C08FDB96}">
      <dgm:prSet/>
      <dgm:spPr/>
      <dgm:t>
        <a:bodyPr/>
        <a:lstStyle/>
        <a:p>
          <a:endParaRPr lang="en-US"/>
        </a:p>
      </dgm:t>
    </dgm:pt>
    <dgm:pt modelId="{7D4EF8FA-349F-4356-84F2-59767A749CB6}" type="sibTrans" cxnId="{CABDED28-676C-4614-996D-DBA2C08FDB96}">
      <dgm:prSet/>
      <dgm:spPr/>
      <dgm:t>
        <a:bodyPr/>
        <a:lstStyle/>
        <a:p>
          <a:endParaRPr lang="en-US"/>
        </a:p>
      </dgm:t>
    </dgm:pt>
    <dgm:pt modelId="{FC4EFB8C-25FA-4579-A637-43C4B8C787B4}">
      <dgm:prSet phldrT="[Text]"/>
      <dgm:spPr/>
      <dgm:t>
        <a:bodyPr/>
        <a:lstStyle/>
        <a:p>
          <a:endParaRPr lang="en-US" dirty="0"/>
        </a:p>
      </dgm:t>
    </dgm:pt>
    <dgm:pt modelId="{E61C4E36-1E7E-428C-8CAA-B308C68D0E44}" type="parTrans" cxnId="{D6F0299D-A919-4240-A72D-F5098793ABEB}">
      <dgm:prSet/>
      <dgm:spPr/>
      <dgm:t>
        <a:bodyPr/>
        <a:lstStyle/>
        <a:p>
          <a:endParaRPr lang="en-US"/>
        </a:p>
      </dgm:t>
    </dgm:pt>
    <dgm:pt modelId="{C274A1F9-92FC-4AE2-8956-981B030F6713}" type="sibTrans" cxnId="{D6F0299D-A919-4240-A72D-F5098793ABEB}">
      <dgm:prSet/>
      <dgm:spPr/>
      <dgm:t>
        <a:bodyPr/>
        <a:lstStyle/>
        <a:p>
          <a:endParaRPr lang="en-US"/>
        </a:p>
      </dgm:t>
    </dgm:pt>
    <dgm:pt modelId="{0FAC47F7-C360-4061-9309-8C2F635DC77D}">
      <dgm:prSet phldrT="[Text]"/>
      <dgm:spPr/>
      <dgm:t>
        <a:bodyPr/>
        <a:lstStyle/>
        <a:p>
          <a:r>
            <a:rPr lang="en-US" b="1" dirty="0"/>
            <a:t>NEW</a:t>
          </a:r>
          <a:r>
            <a:rPr lang="en-US" dirty="0"/>
            <a:t>! ILPQC Virtual Labor Management Support E-Modules</a:t>
          </a:r>
        </a:p>
      </dgm:t>
    </dgm:pt>
    <dgm:pt modelId="{C4832DE4-E7F5-4BB6-A9EE-F1EC04E93D71}" type="parTrans" cxnId="{1D883FB5-D582-43A6-AFDC-2CBE610CC2ED}">
      <dgm:prSet/>
      <dgm:spPr/>
      <dgm:t>
        <a:bodyPr/>
        <a:lstStyle/>
        <a:p>
          <a:endParaRPr lang="en-US"/>
        </a:p>
      </dgm:t>
    </dgm:pt>
    <dgm:pt modelId="{D00E09D9-508F-4CA6-9A30-04B1039863A9}" type="sibTrans" cxnId="{1D883FB5-D582-43A6-AFDC-2CBE610CC2ED}">
      <dgm:prSet/>
      <dgm:spPr/>
      <dgm:t>
        <a:bodyPr/>
        <a:lstStyle/>
        <a:p>
          <a:endParaRPr lang="en-US"/>
        </a:p>
      </dgm:t>
    </dgm:pt>
    <dgm:pt modelId="{197A00FB-8374-4C7F-A49C-44D1E7397221}">
      <dgm:prSet phldr="0"/>
      <dgm:spPr/>
      <dgm:t>
        <a:bodyPr/>
        <a:lstStyle/>
        <a:p>
          <a:pPr rtl="0"/>
          <a:r>
            <a:rPr lang="en-US" dirty="0">
              <a:latin typeface="Calibri" panose="020F0502020204030204"/>
            </a:rPr>
            <a:t>1-1 QI Support Calls</a:t>
          </a:r>
        </a:p>
      </dgm:t>
    </dgm:pt>
    <dgm:pt modelId="{4B2BF57E-CD13-48CC-A317-9EEB9F2CDD9E}" type="parTrans" cxnId="{AE03069A-CEA4-49C7-B973-0E6AF608EB95}">
      <dgm:prSet/>
      <dgm:spPr/>
      <dgm:t>
        <a:bodyPr/>
        <a:lstStyle/>
        <a:p>
          <a:endParaRPr lang="en-US"/>
        </a:p>
      </dgm:t>
    </dgm:pt>
    <dgm:pt modelId="{DEA5E0CA-B98C-487C-B190-12CC8713BCE9}" type="sibTrans" cxnId="{AE03069A-CEA4-49C7-B973-0E6AF608EB95}">
      <dgm:prSet/>
      <dgm:spPr/>
      <dgm:t>
        <a:bodyPr/>
        <a:lstStyle/>
        <a:p>
          <a:endParaRPr lang="en-US"/>
        </a:p>
      </dgm:t>
    </dgm:pt>
    <dgm:pt modelId="{6B661D10-A7B9-4002-9A1B-1354D5F6E6C4}">
      <dgm:prSet phldr="0"/>
      <dgm:spPr/>
      <dgm:t>
        <a:bodyPr/>
        <a:lstStyle/>
        <a:p>
          <a:pPr rtl="0"/>
          <a:r>
            <a:rPr lang="en-US" b="0" dirty="0">
              <a:latin typeface="Calibri" panose="020F0502020204030204"/>
            </a:rPr>
            <a:t>We are providing 1-1 QI support calls for all teams with </a:t>
          </a:r>
          <a:r>
            <a:rPr lang="en-US" b="1" dirty="0">
              <a:latin typeface="Calibri" panose="020F0502020204030204"/>
            </a:rPr>
            <a:t>C-section rates over 23.6% </a:t>
          </a:r>
        </a:p>
      </dgm:t>
    </dgm:pt>
    <dgm:pt modelId="{43CF79B8-D22A-4191-AEAA-BF27A293F180}" type="parTrans" cxnId="{36C9A7DA-115E-4837-9EA8-69AB3C5B7712}">
      <dgm:prSet/>
      <dgm:spPr/>
      <dgm:t>
        <a:bodyPr/>
        <a:lstStyle/>
        <a:p>
          <a:endParaRPr lang="en-US"/>
        </a:p>
      </dgm:t>
    </dgm:pt>
    <dgm:pt modelId="{768BDF24-7861-428D-8E33-DF8D55792E45}" type="sibTrans" cxnId="{36C9A7DA-115E-4837-9EA8-69AB3C5B7712}">
      <dgm:prSet/>
      <dgm:spPr/>
      <dgm:t>
        <a:bodyPr/>
        <a:lstStyle/>
        <a:p>
          <a:endParaRPr lang="en-US"/>
        </a:p>
      </dgm:t>
    </dgm:pt>
    <dgm:pt modelId="{8D56BA4F-0406-4230-950F-BEBA36A0C2B5}">
      <dgm:prSet phldrT="[Text]"/>
      <dgm:spPr/>
      <dgm:t>
        <a:bodyPr/>
        <a:lstStyle/>
        <a:p>
          <a:r>
            <a:rPr lang="en-US" dirty="0"/>
            <a:t>Live class recorded and created into 10-20 minute e-modules available for free to all hospitals!</a:t>
          </a:r>
        </a:p>
      </dgm:t>
    </dgm:pt>
    <dgm:pt modelId="{75E74386-782E-436A-A829-1CBC22BE742C}" type="parTrans" cxnId="{35D5C78D-CFAC-4E35-85C2-3E98699CDAB0}">
      <dgm:prSet/>
      <dgm:spPr/>
      <dgm:t>
        <a:bodyPr/>
        <a:lstStyle/>
        <a:p>
          <a:endParaRPr lang="en-US"/>
        </a:p>
      </dgm:t>
    </dgm:pt>
    <dgm:pt modelId="{FA4CECE2-087B-41A4-BF8C-ACAC3D331C74}" type="sibTrans" cxnId="{35D5C78D-CFAC-4E35-85C2-3E98699CDAB0}">
      <dgm:prSet/>
      <dgm:spPr/>
      <dgm:t>
        <a:bodyPr/>
        <a:lstStyle/>
        <a:p>
          <a:endParaRPr lang="en-US"/>
        </a:p>
      </dgm:t>
    </dgm:pt>
    <dgm:pt modelId="{7223A4CD-88B0-42F8-B37C-396FC03EC97B}">
      <dgm:prSet phldr="0"/>
      <dgm:spPr/>
      <dgm:t>
        <a:bodyPr/>
        <a:lstStyle/>
        <a:p>
          <a:r>
            <a:rPr lang="en-US" b="0" dirty="0">
              <a:latin typeface="Calibri" panose="020F0502020204030204"/>
            </a:rPr>
            <a:t>Email Ellie Suse and Alana Rivera at </a:t>
          </a:r>
          <a:r>
            <a:rPr lang="en-US" b="0" dirty="0">
              <a:latin typeface="Calibri" panose="020F0502020204030204"/>
              <a:hlinkClick xmlns:r="http://schemas.openxmlformats.org/officeDocument/2006/relationships" r:id="rId2"/>
            </a:rPr>
            <a:t>info@ilpqc.org</a:t>
          </a:r>
          <a:r>
            <a:rPr lang="en-US" b="0" dirty="0">
              <a:latin typeface="Calibri" panose="020F0502020204030204"/>
            </a:rPr>
            <a:t> to </a:t>
          </a:r>
          <a:r>
            <a:rPr lang="en-US" b="0" baseline="0" dirty="0">
              <a:latin typeface="Calibri" panose="020F0502020204030204"/>
            </a:rPr>
            <a:t>schedule</a:t>
          </a:r>
          <a:endParaRPr lang="en-US" dirty="0"/>
        </a:p>
      </dgm:t>
    </dgm:pt>
    <dgm:pt modelId="{65355CCA-8569-4D0C-B350-47383DDA6815}" type="parTrans" cxnId="{0735962D-92A6-4E79-807C-2DA0E8285B3F}">
      <dgm:prSet/>
      <dgm:spPr/>
      <dgm:t>
        <a:bodyPr/>
        <a:lstStyle/>
        <a:p>
          <a:endParaRPr lang="en-US"/>
        </a:p>
      </dgm:t>
    </dgm:pt>
    <dgm:pt modelId="{D572E7DB-A224-43CF-8900-974D11C933DA}" type="sibTrans" cxnId="{0735962D-92A6-4E79-807C-2DA0E8285B3F}">
      <dgm:prSet/>
      <dgm:spPr/>
      <dgm:t>
        <a:bodyPr/>
        <a:lstStyle/>
        <a:p>
          <a:endParaRPr lang="en-US"/>
        </a:p>
      </dgm:t>
    </dgm:pt>
    <dgm:pt modelId="{EDEFA39C-C9A4-4AB5-A4D0-9689857047BF}">
      <dgm:prSet phldrT="[Text]"/>
      <dgm:spPr/>
      <dgm:t>
        <a:bodyPr/>
        <a:lstStyle/>
        <a:p>
          <a:pPr rtl="0"/>
          <a:r>
            <a:rPr lang="en-US" dirty="0"/>
            <a:t>4</a:t>
          </a:r>
          <a:r>
            <a:rPr lang="en-US" baseline="30000" dirty="0"/>
            <a:t>th</a:t>
          </a:r>
          <a:r>
            <a:rPr lang="en-US" dirty="0">
              <a:latin typeface="Calibri" panose="020F0502020204030204"/>
            </a:rPr>
            <a:t> </a:t>
          </a:r>
          <a:r>
            <a:rPr lang="en-US" dirty="0"/>
            <a:t>Monday every month at 12:30pm</a:t>
          </a:r>
        </a:p>
      </dgm:t>
    </dgm:pt>
    <dgm:pt modelId="{05FCB95C-BAF7-4FBA-A8F8-49CB4C238A9C}" type="parTrans" cxnId="{BB1366D1-292B-408A-9051-5BED45AA2F47}">
      <dgm:prSet/>
      <dgm:spPr/>
      <dgm:t>
        <a:bodyPr/>
        <a:lstStyle/>
        <a:p>
          <a:endParaRPr lang="en-US"/>
        </a:p>
      </dgm:t>
    </dgm:pt>
    <dgm:pt modelId="{4693EF2C-E94F-4D45-9B9D-EFE8206CC749}" type="sibTrans" cxnId="{BB1366D1-292B-408A-9051-5BED45AA2F47}">
      <dgm:prSet/>
      <dgm:spPr/>
      <dgm:t>
        <a:bodyPr/>
        <a:lstStyle/>
        <a:p>
          <a:endParaRPr lang="en-US"/>
        </a:p>
      </dgm:t>
    </dgm:pt>
    <dgm:pt modelId="{DC2D8D57-B07A-48A7-91D5-B23F44A3BDBD}">
      <dgm:prSet phldrT="[Text]"/>
      <dgm:spPr/>
      <dgm:t>
        <a:bodyPr/>
        <a:lstStyle/>
        <a:p>
          <a:pPr rtl="0"/>
          <a:r>
            <a:rPr lang="en-US" b="1" dirty="0"/>
            <a:t>Next call</a:t>
          </a:r>
          <a:r>
            <a:rPr lang="en-US" dirty="0"/>
            <a:t>:</a:t>
          </a:r>
        </a:p>
      </dgm:t>
    </dgm:pt>
    <dgm:pt modelId="{35133CEF-C45E-48B3-9E2E-91621B4DEF86}" type="parTrans" cxnId="{23FACBD1-8671-46EA-AD6C-FE6ED5B16315}">
      <dgm:prSet/>
      <dgm:spPr/>
      <dgm:t>
        <a:bodyPr/>
        <a:lstStyle/>
        <a:p>
          <a:endParaRPr lang="en-US"/>
        </a:p>
      </dgm:t>
    </dgm:pt>
    <dgm:pt modelId="{E123CD84-528E-465F-AE96-3BDDFBC8113A}" type="sibTrans" cxnId="{23FACBD1-8671-46EA-AD6C-FE6ED5B16315}">
      <dgm:prSet/>
      <dgm:spPr/>
      <dgm:t>
        <a:bodyPr/>
        <a:lstStyle/>
        <a:p>
          <a:endParaRPr lang="en-US"/>
        </a:p>
      </dgm:t>
    </dgm:pt>
    <dgm:pt modelId="{71A533E4-1AAA-4565-8933-4433DEA2A57E}">
      <dgm:prSet phldrT="[Text]"/>
      <dgm:spPr/>
      <dgm:t>
        <a:bodyPr/>
        <a:lstStyle/>
        <a:p>
          <a:pPr rtl="0"/>
          <a:endParaRPr lang="en-US" dirty="0"/>
        </a:p>
      </dgm:t>
    </dgm:pt>
    <dgm:pt modelId="{16B2A609-A9C7-4380-8B75-79342DC61A22}" type="parTrans" cxnId="{B543327F-E9C2-4E96-A49A-839F06C24C42}">
      <dgm:prSet/>
      <dgm:spPr/>
      <dgm:t>
        <a:bodyPr/>
        <a:lstStyle/>
        <a:p>
          <a:endParaRPr lang="en-US"/>
        </a:p>
      </dgm:t>
    </dgm:pt>
    <dgm:pt modelId="{B5BF3AF0-D87E-422F-8EB0-3F9F9B1BFE46}" type="sibTrans" cxnId="{B543327F-E9C2-4E96-A49A-839F06C24C42}">
      <dgm:prSet/>
      <dgm:spPr/>
      <dgm:t>
        <a:bodyPr/>
        <a:lstStyle/>
        <a:p>
          <a:endParaRPr lang="en-US"/>
        </a:p>
      </dgm:t>
    </dgm:pt>
    <dgm:pt modelId="{98DCFAD6-1DB7-49B4-BEA9-CCFE2B3725AE}">
      <dgm:prSet phldrT="[Text]"/>
      <dgm:spPr/>
      <dgm:t>
        <a:bodyPr/>
        <a:lstStyle/>
        <a:p>
          <a:pPr rtl="0"/>
          <a:r>
            <a:rPr lang="en-US" dirty="0"/>
            <a:t>August 22</a:t>
          </a:r>
          <a:r>
            <a:rPr lang="en-US" baseline="30000" dirty="0"/>
            <a:t>nd</a:t>
          </a:r>
          <a:r>
            <a:rPr lang="en-US" dirty="0"/>
            <a:t> 2022</a:t>
          </a:r>
        </a:p>
      </dgm:t>
    </dgm:pt>
    <dgm:pt modelId="{DE0A146E-8070-4436-9E5E-06ABF530E486}" type="parTrans" cxnId="{AA07C8DB-4A9E-4ABD-B9CD-89CCD912D629}">
      <dgm:prSet/>
      <dgm:spPr/>
    </dgm:pt>
    <dgm:pt modelId="{4816E9C1-A95F-4825-B8E9-D3E6BC6EB47F}" type="sibTrans" cxnId="{AA07C8DB-4A9E-4ABD-B9CD-89CCD912D629}">
      <dgm:prSet/>
      <dgm:spPr/>
    </dgm:pt>
    <dgm:pt modelId="{1C17B572-2BA1-4D92-90C3-A9CDB7C8F858}" type="pres">
      <dgm:prSet presAssocID="{6668CED3-BCBB-499A-9599-4C4CD26918F3}" presName="Name0" presStyleCnt="0">
        <dgm:presLayoutVars>
          <dgm:dir/>
          <dgm:animLvl val="lvl"/>
          <dgm:resizeHandles val="exact"/>
        </dgm:presLayoutVars>
      </dgm:prSet>
      <dgm:spPr/>
      <dgm:t>
        <a:bodyPr/>
        <a:lstStyle/>
        <a:p>
          <a:endParaRPr lang="en-US"/>
        </a:p>
      </dgm:t>
    </dgm:pt>
    <dgm:pt modelId="{C18FFFFD-BF2E-479B-B6A6-963A195B6A34}" type="pres">
      <dgm:prSet presAssocID="{9451CEFB-777C-459D-B620-DF6F9172C000}" presName="composite" presStyleCnt="0"/>
      <dgm:spPr/>
    </dgm:pt>
    <dgm:pt modelId="{C6B0BC17-2804-498B-98C4-00362FE1341E}" type="pres">
      <dgm:prSet presAssocID="{9451CEFB-777C-459D-B620-DF6F9172C000}" presName="parTx" presStyleLbl="alignNode1" presStyleIdx="0" presStyleCnt="4">
        <dgm:presLayoutVars>
          <dgm:chMax val="0"/>
          <dgm:chPref val="0"/>
          <dgm:bulletEnabled val="1"/>
        </dgm:presLayoutVars>
      </dgm:prSet>
      <dgm:spPr/>
      <dgm:t>
        <a:bodyPr/>
        <a:lstStyle/>
        <a:p>
          <a:endParaRPr lang="en-US"/>
        </a:p>
      </dgm:t>
    </dgm:pt>
    <dgm:pt modelId="{B2A5DD20-72BD-4583-902C-3B24C080B7B6}" type="pres">
      <dgm:prSet presAssocID="{9451CEFB-777C-459D-B620-DF6F9172C000}" presName="desTx" presStyleLbl="alignAccFollowNode1" presStyleIdx="0" presStyleCnt="4" custLinFactNeighborX="-68578" custLinFactNeighborY="667">
        <dgm:presLayoutVars>
          <dgm:bulletEnabled val="1"/>
        </dgm:presLayoutVars>
      </dgm:prSet>
      <dgm:spPr/>
      <dgm:t>
        <a:bodyPr/>
        <a:lstStyle/>
        <a:p>
          <a:endParaRPr lang="en-US"/>
        </a:p>
      </dgm:t>
    </dgm:pt>
    <dgm:pt modelId="{BE16517F-284D-4928-AEC4-F9478CF9019C}" type="pres">
      <dgm:prSet presAssocID="{F68C8755-5AC7-441C-A34F-2D6D625E2C65}" presName="space" presStyleCnt="0"/>
      <dgm:spPr/>
    </dgm:pt>
    <dgm:pt modelId="{2BACEB46-E5CC-4BDD-82BE-68481871BF7C}" type="pres">
      <dgm:prSet presAssocID="{197A00FB-8374-4C7F-A49C-44D1E7397221}" presName="composite" presStyleCnt="0"/>
      <dgm:spPr/>
    </dgm:pt>
    <dgm:pt modelId="{65FD4702-33BD-4F99-B677-A0E42DC3693F}" type="pres">
      <dgm:prSet presAssocID="{197A00FB-8374-4C7F-A49C-44D1E7397221}" presName="parTx" presStyleLbl="alignNode1" presStyleIdx="1" presStyleCnt="4">
        <dgm:presLayoutVars>
          <dgm:chMax val="0"/>
          <dgm:chPref val="0"/>
          <dgm:bulletEnabled val="1"/>
        </dgm:presLayoutVars>
      </dgm:prSet>
      <dgm:spPr/>
      <dgm:t>
        <a:bodyPr/>
        <a:lstStyle/>
        <a:p>
          <a:endParaRPr lang="en-US"/>
        </a:p>
      </dgm:t>
    </dgm:pt>
    <dgm:pt modelId="{27ADBAD3-6F46-4BAF-8834-A58B1DA914DA}" type="pres">
      <dgm:prSet presAssocID="{197A00FB-8374-4C7F-A49C-44D1E7397221}" presName="desTx" presStyleLbl="alignAccFollowNode1" presStyleIdx="1" presStyleCnt="4">
        <dgm:presLayoutVars>
          <dgm:bulletEnabled val="1"/>
        </dgm:presLayoutVars>
      </dgm:prSet>
      <dgm:spPr/>
      <dgm:t>
        <a:bodyPr/>
        <a:lstStyle/>
        <a:p>
          <a:endParaRPr lang="en-US"/>
        </a:p>
      </dgm:t>
    </dgm:pt>
    <dgm:pt modelId="{E056EBAC-8631-4935-8CD3-88380DE5C9A0}" type="pres">
      <dgm:prSet presAssocID="{DEA5E0CA-B98C-487C-B190-12CC8713BCE9}" presName="space" presStyleCnt="0"/>
      <dgm:spPr/>
    </dgm:pt>
    <dgm:pt modelId="{57195833-7373-4B79-BCEE-7F8257310EC6}" type="pres">
      <dgm:prSet presAssocID="{70789B1B-1C52-4294-9014-A8929F915BCD}" presName="composite" presStyleCnt="0"/>
      <dgm:spPr/>
    </dgm:pt>
    <dgm:pt modelId="{38A90744-0026-40B6-83F1-F2AAEC5B9236}" type="pres">
      <dgm:prSet presAssocID="{70789B1B-1C52-4294-9014-A8929F915BCD}" presName="parTx" presStyleLbl="alignNode1" presStyleIdx="2" presStyleCnt="4">
        <dgm:presLayoutVars>
          <dgm:chMax val="0"/>
          <dgm:chPref val="0"/>
          <dgm:bulletEnabled val="1"/>
        </dgm:presLayoutVars>
      </dgm:prSet>
      <dgm:spPr/>
      <dgm:t>
        <a:bodyPr/>
        <a:lstStyle/>
        <a:p>
          <a:endParaRPr lang="en-US"/>
        </a:p>
      </dgm:t>
    </dgm:pt>
    <dgm:pt modelId="{F3045E00-FC9E-433D-87F0-F7DF8F9D3EAE}" type="pres">
      <dgm:prSet presAssocID="{70789B1B-1C52-4294-9014-A8929F915BCD}" presName="desTx" presStyleLbl="alignAccFollowNode1" presStyleIdx="2" presStyleCnt="4">
        <dgm:presLayoutVars>
          <dgm:bulletEnabled val="1"/>
        </dgm:presLayoutVars>
      </dgm:prSet>
      <dgm:spPr/>
      <dgm:t>
        <a:bodyPr/>
        <a:lstStyle/>
        <a:p>
          <a:endParaRPr lang="en-US"/>
        </a:p>
      </dgm:t>
    </dgm:pt>
    <dgm:pt modelId="{7E907844-C8D9-4C30-8B27-AA816CAD56D0}" type="pres">
      <dgm:prSet presAssocID="{09711DD1-C0D1-44F1-B00F-7CFD3FED8662}" presName="space" presStyleCnt="0"/>
      <dgm:spPr/>
    </dgm:pt>
    <dgm:pt modelId="{9601E26E-D692-403F-894B-A4676BB72F9F}" type="pres">
      <dgm:prSet presAssocID="{EE545E97-0AB1-4F8B-9671-5D2A6744D66F}" presName="composite" presStyleCnt="0"/>
      <dgm:spPr/>
    </dgm:pt>
    <dgm:pt modelId="{9A5ED5AC-F67A-42D7-8F46-45421DCA7F2F}" type="pres">
      <dgm:prSet presAssocID="{EE545E97-0AB1-4F8B-9671-5D2A6744D66F}" presName="parTx" presStyleLbl="alignNode1" presStyleIdx="3" presStyleCnt="4">
        <dgm:presLayoutVars>
          <dgm:chMax val="0"/>
          <dgm:chPref val="0"/>
          <dgm:bulletEnabled val="1"/>
        </dgm:presLayoutVars>
      </dgm:prSet>
      <dgm:spPr/>
      <dgm:t>
        <a:bodyPr/>
        <a:lstStyle/>
        <a:p>
          <a:endParaRPr lang="en-US"/>
        </a:p>
      </dgm:t>
    </dgm:pt>
    <dgm:pt modelId="{3381B976-F9FF-4385-917F-4D774DC50365}" type="pres">
      <dgm:prSet presAssocID="{EE545E97-0AB1-4F8B-9671-5D2A6744D66F}" presName="desTx" presStyleLbl="alignAccFollowNode1" presStyleIdx="3" presStyleCnt="4">
        <dgm:presLayoutVars>
          <dgm:bulletEnabled val="1"/>
        </dgm:presLayoutVars>
      </dgm:prSet>
      <dgm:spPr/>
      <dgm:t>
        <a:bodyPr/>
        <a:lstStyle/>
        <a:p>
          <a:endParaRPr lang="en-US"/>
        </a:p>
      </dgm:t>
    </dgm:pt>
  </dgm:ptLst>
  <dgm:cxnLst>
    <dgm:cxn modelId="{5F5597F9-F5E4-4E26-9ABC-B502C5674185}" type="presOf" srcId="{EDEFA39C-C9A4-4AB5-A4D0-9689857047BF}" destId="{B2A5DD20-72BD-4583-902C-3B24C080B7B6}" srcOrd="0" destOrd="1" presId="urn:microsoft.com/office/officeart/2005/8/layout/hList1"/>
    <dgm:cxn modelId="{ABE03551-FDBD-4058-8F61-40E205B2E241}" type="presOf" srcId="{DC2D8D57-B07A-48A7-91D5-B23F44A3BDBD}" destId="{B2A5DD20-72BD-4583-902C-3B24C080B7B6}" srcOrd="0" destOrd="3" presId="urn:microsoft.com/office/officeart/2005/8/layout/hList1"/>
    <dgm:cxn modelId="{AF0819C7-6D6F-4B85-A2BD-EE70D8AD38AE}" srcId="{70789B1B-1C52-4294-9014-A8929F915BCD}" destId="{19C20564-7140-4E37-9B3B-66283D2A8CBF}" srcOrd="1" destOrd="0" parTransId="{3AC49600-DC4D-499A-8C06-5D80C7B09F2C}" sibTransId="{DBB902A9-27F7-41F8-AF58-EE35A3E02B18}"/>
    <dgm:cxn modelId="{1AD24C91-22E7-4D24-A064-DE9FC73197BD}" srcId="{9451CEFB-777C-459D-B620-DF6F9172C000}" destId="{93CB18FB-64C5-40D8-8E63-C0BE17F314A2}" srcOrd="0" destOrd="0" parTransId="{8750967D-DE37-4E3F-BB61-2DD54F7492E6}" sibTransId="{09B90339-C394-4568-AD0C-042A02A2F6FA}"/>
    <dgm:cxn modelId="{18534FF5-7925-4494-9DF9-B9057CB64108}" type="presOf" srcId="{9451CEFB-777C-459D-B620-DF6F9172C000}" destId="{C6B0BC17-2804-498B-98C4-00362FE1341E}" srcOrd="0" destOrd="0" presId="urn:microsoft.com/office/officeart/2005/8/layout/hList1"/>
    <dgm:cxn modelId="{8F0ECEA0-1970-4BF8-83E8-A96A6F99CAB1}" srcId="{6668CED3-BCBB-499A-9599-4C4CD26918F3}" destId="{EE545E97-0AB1-4F8B-9671-5D2A6744D66F}" srcOrd="3" destOrd="0" parTransId="{2634564D-47B9-4459-A024-49AB29974F8A}" sibTransId="{72CB11E6-C54B-4493-A088-775B9C76D9BD}"/>
    <dgm:cxn modelId="{AE03069A-CEA4-49C7-B973-0E6AF608EB95}" srcId="{6668CED3-BCBB-499A-9599-4C4CD26918F3}" destId="{197A00FB-8374-4C7F-A49C-44D1E7397221}" srcOrd="1" destOrd="0" parTransId="{4B2BF57E-CD13-48CC-A317-9EEB9F2CDD9E}" sibTransId="{DEA5E0CA-B98C-487C-B190-12CC8713BCE9}"/>
    <dgm:cxn modelId="{0723D167-D7E8-453E-A5A2-DEBEC6C3FA7D}" type="presOf" srcId="{0FAC47F7-C360-4061-9309-8C2F635DC77D}" destId="{3381B976-F9FF-4385-917F-4D774DC50365}" srcOrd="0" destOrd="0" presId="urn:microsoft.com/office/officeart/2005/8/layout/hList1"/>
    <dgm:cxn modelId="{14AD57BB-FB54-4E9D-811A-63AF1F5968D6}" type="presOf" srcId="{19C20564-7140-4E37-9B3B-66283D2A8CBF}" destId="{F3045E00-FC9E-433D-87F0-F7DF8F9D3EAE}" srcOrd="0" destOrd="1" presId="urn:microsoft.com/office/officeart/2005/8/layout/hList1"/>
    <dgm:cxn modelId="{896A5FBA-0D2D-49BC-A892-96346C8A6E74}" type="presOf" srcId="{6B661D10-A7B9-4002-9A1B-1354D5F6E6C4}" destId="{27ADBAD3-6F46-4BAF-8834-A58B1DA914DA}" srcOrd="0" destOrd="0" presId="urn:microsoft.com/office/officeart/2005/8/layout/hList1"/>
    <dgm:cxn modelId="{C1F75924-6053-48BA-81D8-326720FB84B2}" type="presOf" srcId="{DF989CBA-C013-4F2D-9D60-61E0029BCD61}" destId="{B2A5DD20-72BD-4583-902C-3B24C080B7B6}" srcOrd="0" destOrd="6" presId="urn:microsoft.com/office/officeart/2005/8/layout/hList1"/>
    <dgm:cxn modelId="{CABDED28-676C-4614-996D-DBA2C08FDB96}" srcId="{9451CEFB-777C-459D-B620-DF6F9172C000}" destId="{DF989CBA-C013-4F2D-9D60-61E0029BCD61}" srcOrd="4" destOrd="0" parTransId="{A67DAD2F-A366-4F58-B441-15E8405CA570}" sibTransId="{7D4EF8FA-349F-4356-84F2-59767A749CB6}"/>
    <dgm:cxn modelId="{4589C29F-07DF-4395-896D-8117AA74D25B}" type="presOf" srcId="{16FE111F-C208-4EEA-8A50-16DB7DC23CD5}" destId="{F3045E00-FC9E-433D-87F0-F7DF8F9D3EAE}" srcOrd="0" destOrd="0" presId="urn:microsoft.com/office/officeart/2005/8/layout/hList1"/>
    <dgm:cxn modelId="{379ED59E-DC1F-4CFF-9D12-CFD9918F90DF}" type="presOf" srcId="{FC4EFB8C-25FA-4579-A637-43C4B8C787B4}" destId="{B2A5DD20-72BD-4583-902C-3B24C080B7B6}" srcOrd="0" destOrd="5" presId="urn:microsoft.com/office/officeart/2005/8/layout/hList1"/>
    <dgm:cxn modelId="{5443D9EF-496A-4DB5-9FF2-34589D665D4C}" type="presOf" srcId="{70789B1B-1C52-4294-9014-A8929F915BCD}" destId="{38A90744-0026-40B6-83F1-F2AAEC5B9236}" srcOrd="0" destOrd="0" presId="urn:microsoft.com/office/officeart/2005/8/layout/hList1"/>
    <dgm:cxn modelId="{A2F0D651-C3FE-4710-B21C-468EFB8BDE9A}" type="presOf" srcId="{98DCFAD6-1DB7-49B4-BEA9-CCFE2B3725AE}" destId="{B2A5DD20-72BD-4583-902C-3B24C080B7B6}" srcOrd="0" destOrd="4" presId="urn:microsoft.com/office/officeart/2005/8/layout/hList1"/>
    <dgm:cxn modelId="{FCF0AE30-9691-4976-9A2A-67456452ED37}" type="presOf" srcId="{197A00FB-8374-4C7F-A49C-44D1E7397221}" destId="{65FD4702-33BD-4F99-B677-A0E42DC3693F}" srcOrd="0" destOrd="0" presId="urn:microsoft.com/office/officeart/2005/8/layout/hList1"/>
    <dgm:cxn modelId="{898426C7-68F2-44C9-ACBF-C19B5F293F82}" srcId="{6668CED3-BCBB-499A-9599-4C4CD26918F3}" destId="{70789B1B-1C52-4294-9014-A8929F915BCD}" srcOrd="2" destOrd="0" parTransId="{1FF08EE6-FDF1-4195-9A29-A6FFEB962F38}" sibTransId="{09711DD1-C0D1-44F1-B00F-7CFD3FED8662}"/>
    <dgm:cxn modelId="{5BCA1F0F-9D98-439D-9C74-0F466F56E7A8}" type="presOf" srcId="{EE545E97-0AB1-4F8B-9671-5D2A6744D66F}" destId="{9A5ED5AC-F67A-42D7-8F46-45421DCA7F2F}" srcOrd="0" destOrd="0" presId="urn:microsoft.com/office/officeart/2005/8/layout/hList1"/>
    <dgm:cxn modelId="{35D5C78D-CFAC-4E35-85C2-3E98699CDAB0}" srcId="{EE545E97-0AB1-4F8B-9671-5D2A6744D66F}" destId="{8D56BA4F-0406-4230-950F-BEBA36A0C2B5}" srcOrd="1" destOrd="0" parTransId="{75E74386-782E-436A-A829-1CBC22BE742C}" sibTransId="{FA4CECE2-087B-41A4-BF8C-ACAC3D331C74}"/>
    <dgm:cxn modelId="{8FE606C3-03B6-40AF-A67A-A402279C024A}" type="presOf" srcId="{6668CED3-BCBB-499A-9599-4C4CD26918F3}" destId="{1C17B572-2BA1-4D92-90C3-A9CDB7C8F858}" srcOrd="0" destOrd="0" presId="urn:microsoft.com/office/officeart/2005/8/layout/hList1"/>
    <dgm:cxn modelId="{0735962D-92A6-4E79-807C-2DA0E8285B3F}" srcId="{197A00FB-8374-4C7F-A49C-44D1E7397221}" destId="{7223A4CD-88B0-42F8-B37C-396FC03EC97B}" srcOrd="1" destOrd="0" parTransId="{65355CCA-8569-4D0C-B350-47383DDA6815}" sibTransId="{D572E7DB-A224-43CF-8900-974D11C933DA}"/>
    <dgm:cxn modelId="{D6F0299D-A919-4240-A72D-F5098793ABEB}" srcId="{9451CEFB-777C-459D-B620-DF6F9172C000}" destId="{FC4EFB8C-25FA-4579-A637-43C4B8C787B4}" srcOrd="3" destOrd="0" parTransId="{E61C4E36-1E7E-428C-8CAA-B308C68D0E44}" sibTransId="{C274A1F9-92FC-4AE2-8956-981B030F6713}"/>
    <dgm:cxn modelId="{23FACBD1-8671-46EA-AD6C-FE6ED5B16315}" srcId="{9451CEFB-777C-459D-B620-DF6F9172C000}" destId="{DC2D8D57-B07A-48A7-91D5-B23F44A3BDBD}" srcOrd="2" destOrd="0" parTransId="{35133CEF-C45E-48B3-9E2E-91621B4DEF86}" sibTransId="{E123CD84-528E-465F-AE96-3BDDFBC8113A}"/>
    <dgm:cxn modelId="{51A2DF59-11DD-459A-8DD8-900A6D19B7F3}" srcId="{6668CED3-BCBB-499A-9599-4C4CD26918F3}" destId="{9451CEFB-777C-459D-B620-DF6F9172C000}" srcOrd="0" destOrd="0" parTransId="{B7489A69-D2C8-4720-AD3B-DD6CF2B005E0}" sibTransId="{F68C8755-5AC7-441C-A34F-2D6D625E2C65}"/>
    <dgm:cxn modelId="{12FAD6EF-7501-4DF8-A037-ED203577907B}" type="presOf" srcId="{8D56BA4F-0406-4230-950F-BEBA36A0C2B5}" destId="{3381B976-F9FF-4385-917F-4D774DC50365}" srcOrd="0" destOrd="1" presId="urn:microsoft.com/office/officeart/2005/8/layout/hList1"/>
    <dgm:cxn modelId="{B543327F-E9C2-4E96-A49A-839F06C24C42}" srcId="{9451CEFB-777C-459D-B620-DF6F9172C000}" destId="{71A533E4-1AAA-4565-8933-4433DEA2A57E}" srcOrd="1" destOrd="0" parTransId="{16B2A609-A9C7-4380-8B75-79342DC61A22}" sibTransId="{B5BF3AF0-D87E-422F-8EB0-3F9F9B1BFE46}"/>
    <dgm:cxn modelId="{AA07C8DB-4A9E-4ABD-B9CD-89CCD912D629}" srcId="{DC2D8D57-B07A-48A7-91D5-B23F44A3BDBD}" destId="{98DCFAD6-1DB7-49B4-BEA9-CCFE2B3725AE}" srcOrd="0" destOrd="0" parTransId="{DE0A146E-8070-4436-9E5E-06ABF530E486}" sibTransId="{4816E9C1-A95F-4825-B8E9-D3E6BC6EB47F}"/>
    <dgm:cxn modelId="{1D883FB5-D582-43A6-AFDC-2CBE610CC2ED}" srcId="{EE545E97-0AB1-4F8B-9671-5D2A6744D66F}" destId="{0FAC47F7-C360-4061-9309-8C2F635DC77D}" srcOrd="0" destOrd="0" parTransId="{C4832DE4-E7F5-4BB6-A9EE-F1EC04E93D71}" sibTransId="{D00E09D9-508F-4CA6-9A30-04B1039863A9}"/>
    <dgm:cxn modelId="{FF2073A5-1EC0-4DC1-AA5E-BA8D04358027}" srcId="{70789B1B-1C52-4294-9014-A8929F915BCD}" destId="{16FE111F-C208-4EEA-8A50-16DB7DC23CD5}" srcOrd="0" destOrd="0" parTransId="{8B6D90DF-C4C7-43E0-A123-497148073A14}" sibTransId="{6A000760-E3CF-493B-BD16-50762F87D601}"/>
    <dgm:cxn modelId="{57D2A194-6FAE-469F-8EAD-93EC8943FEC1}" type="presOf" srcId="{7223A4CD-88B0-42F8-B37C-396FC03EC97B}" destId="{27ADBAD3-6F46-4BAF-8834-A58B1DA914DA}" srcOrd="0" destOrd="1" presId="urn:microsoft.com/office/officeart/2005/8/layout/hList1"/>
    <dgm:cxn modelId="{36C9A7DA-115E-4837-9EA8-69AB3C5B7712}" srcId="{197A00FB-8374-4C7F-A49C-44D1E7397221}" destId="{6B661D10-A7B9-4002-9A1B-1354D5F6E6C4}" srcOrd="0" destOrd="0" parTransId="{43CF79B8-D22A-4191-AEAA-BF27A293F180}" sibTransId="{768BDF24-7861-428D-8E33-DF8D55792E45}"/>
    <dgm:cxn modelId="{BB1366D1-292B-408A-9051-5BED45AA2F47}" srcId="{93CB18FB-64C5-40D8-8E63-C0BE17F314A2}" destId="{EDEFA39C-C9A4-4AB5-A4D0-9689857047BF}" srcOrd="0" destOrd="0" parTransId="{05FCB95C-BAF7-4FBA-A8F8-49CB4C238A9C}" sibTransId="{4693EF2C-E94F-4D45-9B9D-EFE8206CC749}"/>
    <dgm:cxn modelId="{E74B22E9-F6A5-40AE-84ED-A508D4B3FC55}" srcId="{70789B1B-1C52-4294-9014-A8929F915BCD}" destId="{2455FC44-EB6B-4192-9A80-75D35A512333}" srcOrd="2" destOrd="0" parTransId="{6C4B4169-51F4-4900-B167-648CE1B717F8}" sibTransId="{5A4692F6-3A96-4421-8770-A5FF89681D40}"/>
    <dgm:cxn modelId="{3885A522-927E-4443-B558-2D6E755F5707}" type="presOf" srcId="{2455FC44-EB6B-4192-9A80-75D35A512333}" destId="{F3045E00-FC9E-433D-87F0-F7DF8F9D3EAE}" srcOrd="0" destOrd="2" presId="urn:microsoft.com/office/officeart/2005/8/layout/hList1"/>
    <dgm:cxn modelId="{02B09914-2D24-408E-95D9-8C6D5B5DFE63}" type="presOf" srcId="{71A533E4-1AAA-4565-8933-4433DEA2A57E}" destId="{B2A5DD20-72BD-4583-902C-3B24C080B7B6}" srcOrd="0" destOrd="2" presId="urn:microsoft.com/office/officeart/2005/8/layout/hList1"/>
    <dgm:cxn modelId="{8BC2D7BE-AEF2-4B30-B5E5-FD402DC3771C}" type="presOf" srcId="{93CB18FB-64C5-40D8-8E63-C0BE17F314A2}" destId="{B2A5DD20-72BD-4583-902C-3B24C080B7B6}" srcOrd="0" destOrd="0" presId="urn:microsoft.com/office/officeart/2005/8/layout/hList1"/>
    <dgm:cxn modelId="{C03CB618-06F5-4CF3-8004-F34395D5FF4F}" type="presParOf" srcId="{1C17B572-2BA1-4D92-90C3-A9CDB7C8F858}" destId="{C18FFFFD-BF2E-479B-B6A6-963A195B6A34}" srcOrd="0" destOrd="0" presId="urn:microsoft.com/office/officeart/2005/8/layout/hList1"/>
    <dgm:cxn modelId="{20C45334-1E11-47E9-967C-33792D0DD6C6}" type="presParOf" srcId="{C18FFFFD-BF2E-479B-B6A6-963A195B6A34}" destId="{C6B0BC17-2804-498B-98C4-00362FE1341E}" srcOrd="0" destOrd="0" presId="urn:microsoft.com/office/officeart/2005/8/layout/hList1"/>
    <dgm:cxn modelId="{A82DF49B-DFE1-4755-9618-D1F7B2591FFB}" type="presParOf" srcId="{C18FFFFD-BF2E-479B-B6A6-963A195B6A34}" destId="{B2A5DD20-72BD-4583-902C-3B24C080B7B6}" srcOrd="1" destOrd="0" presId="urn:microsoft.com/office/officeart/2005/8/layout/hList1"/>
    <dgm:cxn modelId="{B0D72D25-7224-424C-8F6E-C9B32098F6A5}" type="presParOf" srcId="{1C17B572-2BA1-4D92-90C3-A9CDB7C8F858}" destId="{BE16517F-284D-4928-AEC4-F9478CF9019C}" srcOrd="1" destOrd="0" presId="urn:microsoft.com/office/officeart/2005/8/layout/hList1"/>
    <dgm:cxn modelId="{727E18A5-6203-4390-A070-2D96EA18A01E}" type="presParOf" srcId="{1C17B572-2BA1-4D92-90C3-A9CDB7C8F858}" destId="{2BACEB46-E5CC-4BDD-82BE-68481871BF7C}" srcOrd="2" destOrd="0" presId="urn:microsoft.com/office/officeart/2005/8/layout/hList1"/>
    <dgm:cxn modelId="{C8F06212-D707-473E-B1E0-8956DB26E2EB}" type="presParOf" srcId="{2BACEB46-E5CC-4BDD-82BE-68481871BF7C}" destId="{65FD4702-33BD-4F99-B677-A0E42DC3693F}" srcOrd="0" destOrd="0" presId="urn:microsoft.com/office/officeart/2005/8/layout/hList1"/>
    <dgm:cxn modelId="{0F7D2462-6841-4323-8202-7E8C495DBA29}" type="presParOf" srcId="{2BACEB46-E5CC-4BDD-82BE-68481871BF7C}" destId="{27ADBAD3-6F46-4BAF-8834-A58B1DA914DA}" srcOrd="1" destOrd="0" presId="urn:microsoft.com/office/officeart/2005/8/layout/hList1"/>
    <dgm:cxn modelId="{2C466BF7-D4CE-40BB-8913-FE494227154F}" type="presParOf" srcId="{1C17B572-2BA1-4D92-90C3-A9CDB7C8F858}" destId="{E056EBAC-8631-4935-8CD3-88380DE5C9A0}" srcOrd="3" destOrd="0" presId="urn:microsoft.com/office/officeart/2005/8/layout/hList1"/>
    <dgm:cxn modelId="{B23A0955-C16E-4171-8DB8-97D55163EC46}" type="presParOf" srcId="{1C17B572-2BA1-4D92-90C3-A9CDB7C8F858}" destId="{57195833-7373-4B79-BCEE-7F8257310EC6}" srcOrd="4" destOrd="0" presId="urn:microsoft.com/office/officeart/2005/8/layout/hList1"/>
    <dgm:cxn modelId="{B8B40653-2D99-47BC-82E7-FA334D441BB0}" type="presParOf" srcId="{57195833-7373-4B79-BCEE-7F8257310EC6}" destId="{38A90744-0026-40B6-83F1-F2AAEC5B9236}" srcOrd="0" destOrd="0" presId="urn:microsoft.com/office/officeart/2005/8/layout/hList1"/>
    <dgm:cxn modelId="{C8BD2B73-BCFD-43DA-927F-437E375EF1DE}" type="presParOf" srcId="{57195833-7373-4B79-BCEE-7F8257310EC6}" destId="{F3045E00-FC9E-433D-87F0-F7DF8F9D3EAE}" srcOrd="1" destOrd="0" presId="urn:microsoft.com/office/officeart/2005/8/layout/hList1"/>
    <dgm:cxn modelId="{D3D53046-FE99-4C82-8A81-D9C5277CE631}" type="presParOf" srcId="{1C17B572-2BA1-4D92-90C3-A9CDB7C8F858}" destId="{7E907844-C8D9-4C30-8B27-AA816CAD56D0}" srcOrd="5" destOrd="0" presId="urn:microsoft.com/office/officeart/2005/8/layout/hList1"/>
    <dgm:cxn modelId="{DEF48F7B-E9B2-46B2-9A24-95B42E92A700}" type="presParOf" srcId="{1C17B572-2BA1-4D92-90C3-A9CDB7C8F858}" destId="{9601E26E-D692-403F-894B-A4676BB72F9F}" srcOrd="6" destOrd="0" presId="urn:microsoft.com/office/officeart/2005/8/layout/hList1"/>
    <dgm:cxn modelId="{41BF3176-F332-4570-949A-50E1B58105DA}" type="presParOf" srcId="{9601E26E-D692-403F-894B-A4676BB72F9F}" destId="{9A5ED5AC-F67A-42D7-8F46-45421DCA7F2F}" srcOrd="0" destOrd="0" presId="urn:microsoft.com/office/officeart/2005/8/layout/hList1"/>
    <dgm:cxn modelId="{4D7BAC15-098A-45B8-8ED3-82ABF92B84B5}" type="presParOf" srcId="{9601E26E-D692-403F-894B-A4676BB72F9F}" destId="{3381B976-F9FF-4385-917F-4D774DC503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85713-5B19-49FD-BB42-4744E5A655E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3E827F6-C4BE-4472-8C5B-ED40317D2FBC}">
      <dgm:prSet phldrT="[Text]" custT="1"/>
      <dgm:spPr>
        <a:solidFill>
          <a:srgbClr val="1C498B"/>
        </a:solidFill>
      </dgm:spPr>
      <dgm:t>
        <a:bodyPr/>
        <a:lstStyle/>
        <a:p>
          <a:pPr rtl="0">
            <a:spcAft>
              <a:spcPts val="600"/>
            </a:spcAft>
          </a:pPr>
          <a:r>
            <a:rPr lang="en-US" sz="4800" dirty="0"/>
            <a:t>PVB Finish Line Goals:</a:t>
          </a:r>
          <a:r>
            <a:rPr lang="en-US" sz="4800" dirty="0">
              <a:latin typeface="Calibri" panose="020F0502020204030204"/>
            </a:rPr>
            <a:t> </a:t>
          </a:r>
          <a:endParaRPr lang="en-US" sz="4800" dirty="0"/>
        </a:p>
        <a:p>
          <a:pPr>
            <a:spcAft>
              <a:spcPts val="600"/>
            </a:spcAft>
          </a:pPr>
          <a:r>
            <a:rPr lang="en-US" sz="3600" dirty="0"/>
            <a:t>QI Excellence Award</a:t>
          </a:r>
        </a:p>
      </dgm:t>
    </dgm:pt>
    <dgm:pt modelId="{38EBA0CD-F712-46B9-B185-042DA184D99B}" type="parTrans" cxnId="{7BF13868-92CF-4E47-A13F-98EE80D6B7D9}">
      <dgm:prSet/>
      <dgm:spPr/>
      <dgm:t>
        <a:bodyPr/>
        <a:lstStyle/>
        <a:p>
          <a:endParaRPr lang="en-US"/>
        </a:p>
      </dgm:t>
    </dgm:pt>
    <dgm:pt modelId="{4CA0C7C1-87F7-4D64-B03D-0464566A29C4}" type="sibTrans" cxnId="{7BF13868-92CF-4E47-A13F-98EE80D6B7D9}">
      <dgm:prSet/>
      <dgm:spPr/>
      <dgm:t>
        <a:bodyPr/>
        <a:lstStyle/>
        <a:p>
          <a:endParaRPr lang="en-US"/>
        </a:p>
      </dgm:t>
    </dgm:pt>
    <dgm:pt modelId="{0062D2D8-2EA7-4318-B2A8-4C4672C2529C}">
      <dgm:prSet phldrT="[Text]"/>
      <dgm:spPr/>
      <dgm:t>
        <a:bodyPr/>
        <a:lstStyle/>
        <a:p>
          <a:r>
            <a:rPr lang="en-US" b="1" u="sng" dirty="0"/>
            <a:t>6</a:t>
          </a:r>
          <a:r>
            <a:rPr lang="en-US" dirty="0"/>
            <a:t> Key Structure Measures in Place</a:t>
          </a:r>
        </a:p>
      </dgm:t>
    </dgm:pt>
    <dgm:pt modelId="{F0E2E2D6-1707-45F8-88A7-05944178C390}" type="parTrans" cxnId="{A7A882D3-712C-41BF-ACAC-1DD9B7DD8682}">
      <dgm:prSet/>
      <dgm:spPr/>
      <dgm:t>
        <a:bodyPr/>
        <a:lstStyle/>
        <a:p>
          <a:endParaRPr lang="en-US"/>
        </a:p>
      </dgm:t>
    </dgm:pt>
    <dgm:pt modelId="{EEA87371-9291-4768-981D-F5AD491295C7}" type="sibTrans" cxnId="{A7A882D3-712C-41BF-ACAC-1DD9B7DD8682}">
      <dgm:prSet/>
      <dgm:spPr/>
      <dgm:t>
        <a:bodyPr/>
        <a:lstStyle/>
        <a:p>
          <a:endParaRPr lang="en-US"/>
        </a:p>
      </dgm:t>
    </dgm:pt>
    <dgm:pt modelId="{68F427A4-CDA0-4D36-97D0-05EBDAE1D36F}">
      <dgm:prSet phldrT="[Text]"/>
      <dgm:spPr/>
      <dgm:t>
        <a:bodyPr/>
        <a:lstStyle/>
        <a:p>
          <a:pPr rtl="0"/>
          <a:r>
            <a:rPr lang="en-US" dirty="0"/>
            <a:t>NTSV C-Section Rate </a:t>
          </a:r>
          <a:r>
            <a:rPr lang="en-US" b="0" u="none" dirty="0"/>
            <a:t>≤</a:t>
          </a:r>
          <a:r>
            <a:rPr lang="en-US" b="1" u="sng" dirty="0"/>
            <a:t>23.6%</a:t>
          </a:r>
        </a:p>
      </dgm:t>
    </dgm:pt>
    <dgm:pt modelId="{F69659BD-856C-4791-B64B-E228A50E9CC3}" type="parTrans" cxnId="{22758760-EC2E-41A2-8C5D-F0B999A30125}">
      <dgm:prSet/>
      <dgm:spPr/>
      <dgm:t>
        <a:bodyPr/>
        <a:lstStyle/>
        <a:p>
          <a:endParaRPr lang="en-US"/>
        </a:p>
      </dgm:t>
    </dgm:pt>
    <dgm:pt modelId="{19B491E1-C02F-4FE4-9EB9-11DCBB23EE21}" type="sibTrans" cxnId="{22758760-EC2E-41A2-8C5D-F0B999A30125}">
      <dgm:prSet/>
      <dgm:spPr/>
      <dgm:t>
        <a:bodyPr/>
        <a:lstStyle/>
        <a:p>
          <a:endParaRPr lang="en-US"/>
        </a:p>
      </dgm:t>
    </dgm:pt>
    <dgm:pt modelId="{136BCD5D-FD57-4BE3-B3F9-23F3C98CD588}">
      <dgm:prSet phldrT="[Text]"/>
      <dgm:spPr/>
      <dgm:t>
        <a:bodyPr/>
        <a:lstStyle/>
        <a:p>
          <a:r>
            <a:rPr lang="en-US" b="1" u="sng" dirty="0"/>
            <a:t>80% </a:t>
          </a:r>
          <a:r>
            <a:rPr lang="en-US" dirty="0"/>
            <a:t>of Providers and Nurses educated on ACOG/SMFM Guidelines</a:t>
          </a:r>
          <a:endParaRPr lang="en-US" b="1" u="sng" dirty="0"/>
        </a:p>
      </dgm:t>
    </dgm:pt>
    <dgm:pt modelId="{3EFC0FA5-6C23-4664-977A-3A45B26187FA}" type="parTrans" cxnId="{243836A5-D2AA-4304-87E4-5BFC85298C53}">
      <dgm:prSet/>
      <dgm:spPr/>
      <dgm:t>
        <a:bodyPr/>
        <a:lstStyle/>
        <a:p>
          <a:endParaRPr lang="en-US"/>
        </a:p>
      </dgm:t>
    </dgm:pt>
    <dgm:pt modelId="{9A4C1403-E484-4C13-9D67-5BDF6C1D1FB8}" type="sibTrans" cxnId="{243836A5-D2AA-4304-87E4-5BFC85298C53}">
      <dgm:prSet/>
      <dgm:spPr/>
      <dgm:t>
        <a:bodyPr/>
        <a:lstStyle/>
        <a:p>
          <a:endParaRPr lang="en-US"/>
        </a:p>
      </dgm:t>
    </dgm:pt>
    <dgm:pt modelId="{78C79DF1-4455-4362-A02A-609B9A47C71E}">
      <dgm:prSet phldrT="[Text]"/>
      <dgm:spPr/>
      <dgm:t>
        <a:bodyPr/>
        <a:lstStyle/>
        <a:p>
          <a:pPr rtl="0"/>
          <a:r>
            <a:rPr lang="en-US" b="1" u="sng" dirty="0">
              <a:ea typeface="+mn-lt"/>
              <a:cs typeface="+mn-lt"/>
            </a:rPr>
            <a:t>80% </a:t>
          </a:r>
          <a:r>
            <a:rPr lang="en-US" dirty="0">
              <a:ea typeface="+mn-lt"/>
              <a:cs typeface="+mn-lt"/>
            </a:rPr>
            <a:t>of all NTSV C-Sections Meeting ACOG/SMFM Guidelines</a:t>
          </a:r>
          <a:r>
            <a:rPr lang="en-US" dirty="0">
              <a:latin typeface="Calibri" panose="020F0502020204030204"/>
              <a:ea typeface="+mn-lt"/>
              <a:cs typeface="+mn-lt"/>
            </a:rPr>
            <a:t> </a:t>
          </a:r>
          <a:endParaRPr lang="en-US" b="1" u="sng" dirty="0"/>
        </a:p>
      </dgm:t>
    </dgm:pt>
    <dgm:pt modelId="{8A523ED1-02B5-4E8E-AFED-B6C6FD7BF55D}" type="parTrans" cxnId="{8E621B33-DEC5-41A5-B888-D690878106EE}">
      <dgm:prSet/>
      <dgm:spPr/>
      <dgm:t>
        <a:bodyPr/>
        <a:lstStyle/>
        <a:p>
          <a:endParaRPr lang="en-US"/>
        </a:p>
      </dgm:t>
    </dgm:pt>
    <dgm:pt modelId="{CB5263F3-976E-4A1C-B48F-53519011D912}" type="sibTrans" cxnId="{8E621B33-DEC5-41A5-B888-D690878106EE}">
      <dgm:prSet/>
      <dgm:spPr/>
      <dgm:t>
        <a:bodyPr/>
        <a:lstStyle/>
        <a:p>
          <a:endParaRPr lang="en-US"/>
        </a:p>
      </dgm:t>
    </dgm:pt>
    <dgm:pt modelId="{CBF2718F-59A7-4A5B-81CC-1D63147AB168}" type="pres">
      <dgm:prSet presAssocID="{22F85713-5B19-49FD-BB42-4744E5A655E4}" presName="composite" presStyleCnt="0">
        <dgm:presLayoutVars>
          <dgm:chMax val="1"/>
          <dgm:dir/>
          <dgm:resizeHandles val="exact"/>
        </dgm:presLayoutVars>
      </dgm:prSet>
      <dgm:spPr/>
      <dgm:t>
        <a:bodyPr/>
        <a:lstStyle/>
        <a:p>
          <a:endParaRPr lang="en-US"/>
        </a:p>
      </dgm:t>
    </dgm:pt>
    <dgm:pt modelId="{1DF6E47F-41B6-4B49-9AB9-C4F53C51F631}" type="pres">
      <dgm:prSet presAssocID="{D3E827F6-C4BE-4472-8C5B-ED40317D2FBC}" presName="roof" presStyleLbl="dkBgShp" presStyleIdx="0" presStyleCnt="2"/>
      <dgm:spPr/>
      <dgm:t>
        <a:bodyPr/>
        <a:lstStyle/>
        <a:p>
          <a:endParaRPr lang="en-US"/>
        </a:p>
      </dgm:t>
    </dgm:pt>
    <dgm:pt modelId="{0113768C-FDEB-4E2E-B660-34D5D6549B44}" type="pres">
      <dgm:prSet presAssocID="{D3E827F6-C4BE-4472-8C5B-ED40317D2FBC}" presName="pillars" presStyleCnt="0"/>
      <dgm:spPr/>
    </dgm:pt>
    <dgm:pt modelId="{A5146FFA-5D72-4150-A4B0-92581BC433E9}" type="pres">
      <dgm:prSet presAssocID="{D3E827F6-C4BE-4472-8C5B-ED40317D2FBC}" presName="pillar1" presStyleLbl="node1" presStyleIdx="0" presStyleCnt="4">
        <dgm:presLayoutVars>
          <dgm:bulletEnabled val="1"/>
        </dgm:presLayoutVars>
      </dgm:prSet>
      <dgm:spPr/>
      <dgm:t>
        <a:bodyPr/>
        <a:lstStyle/>
        <a:p>
          <a:endParaRPr lang="en-US"/>
        </a:p>
      </dgm:t>
    </dgm:pt>
    <dgm:pt modelId="{30CB18CA-6184-4B31-8689-5ED885DAC293}" type="pres">
      <dgm:prSet presAssocID="{136BCD5D-FD57-4BE3-B3F9-23F3C98CD588}" presName="pillarX" presStyleLbl="node1" presStyleIdx="1" presStyleCnt="4">
        <dgm:presLayoutVars>
          <dgm:bulletEnabled val="1"/>
        </dgm:presLayoutVars>
      </dgm:prSet>
      <dgm:spPr/>
      <dgm:t>
        <a:bodyPr/>
        <a:lstStyle/>
        <a:p>
          <a:endParaRPr lang="en-US"/>
        </a:p>
      </dgm:t>
    </dgm:pt>
    <dgm:pt modelId="{A13BCFBA-5639-4275-9D30-DA41E66B4D95}" type="pres">
      <dgm:prSet presAssocID="{78C79DF1-4455-4362-A02A-609B9A47C71E}" presName="pillarX" presStyleLbl="node1" presStyleIdx="2" presStyleCnt="4">
        <dgm:presLayoutVars>
          <dgm:bulletEnabled val="1"/>
        </dgm:presLayoutVars>
      </dgm:prSet>
      <dgm:spPr/>
      <dgm:t>
        <a:bodyPr/>
        <a:lstStyle/>
        <a:p>
          <a:endParaRPr lang="en-US"/>
        </a:p>
      </dgm:t>
    </dgm:pt>
    <dgm:pt modelId="{33422456-B9A2-481F-A97B-DD1DEB2E620E}" type="pres">
      <dgm:prSet presAssocID="{68F427A4-CDA0-4D36-97D0-05EBDAE1D36F}" presName="pillarX" presStyleLbl="node1" presStyleIdx="3" presStyleCnt="4">
        <dgm:presLayoutVars>
          <dgm:bulletEnabled val="1"/>
        </dgm:presLayoutVars>
      </dgm:prSet>
      <dgm:spPr/>
      <dgm:t>
        <a:bodyPr/>
        <a:lstStyle/>
        <a:p>
          <a:endParaRPr lang="en-US"/>
        </a:p>
      </dgm:t>
    </dgm:pt>
    <dgm:pt modelId="{D0C257B7-398B-4816-9754-9EB0FA58D548}" type="pres">
      <dgm:prSet presAssocID="{D3E827F6-C4BE-4472-8C5B-ED40317D2FBC}" presName="base" presStyleLbl="dkBgShp" presStyleIdx="1" presStyleCnt="2"/>
      <dgm:spPr>
        <a:solidFill>
          <a:srgbClr val="1C498B"/>
        </a:solidFill>
      </dgm:spPr>
    </dgm:pt>
  </dgm:ptLst>
  <dgm:cxnLst>
    <dgm:cxn modelId="{75BD47DE-6A72-4CC1-AFC5-50B6E01B5D40}" type="presOf" srcId="{136BCD5D-FD57-4BE3-B3F9-23F3C98CD588}" destId="{30CB18CA-6184-4B31-8689-5ED885DAC293}" srcOrd="0" destOrd="0" presId="urn:microsoft.com/office/officeart/2005/8/layout/hList3"/>
    <dgm:cxn modelId="{22758760-EC2E-41A2-8C5D-F0B999A30125}" srcId="{D3E827F6-C4BE-4472-8C5B-ED40317D2FBC}" destId="{68F427A4-CDA0-4D36-97D0-05EBDAE1D36F}" srcOrd="3" destOrd="0" parTransId="{F69659BD-856C-4791-B64B-E228A50E9CC3}" sibTransId="{19B491E1-C02F-4FE4-9EB9-11DCBB23EE21}"/>
    <dgm:cxn modelId="{243836A5-D2AA-4304-87E4-5BFC85298C53}" srcId="{D3E827F6-C4BE-4472-8C5B-ED40317D2FBC}" destId="{136BCD5D-FD57-4BE3-B3F9-23F3C98CD588}" srcOrd="1" destOrd="0" parTransId="{3EFC0FA5-6C23-4664-977A-3A45B26187FA}" sibTransId="{9A4C1403-E484-4C13-9D67-5BDF6C1D1FB8}"/>
    <dgm:cxn modelId="{8E621B33-DEC5-41A5-B888-D690878106EE}" srcId="{D3E827F6-C4BE-4472-8C5B-ED40317D2FBC}" destId="{78C79DF1-4455-4362-A02A-609B9A47C71E}" srcOrd="2" destOrd="0" parTransId="{8A523ED1-02B5-4E8E-AFED-B6C6FD7BF55D}" sibTransId="{CB5263F3-976E-4A1C-B48F-53519011D912}"/>
    <dgm:cxn modelId="{7BF13868-92CF-4E47-A13F-98EE80D6B7D9}" srcId="{22F85713-5B19-49FD-BB42-4744E5A655E4}" destId="{D3E827F6-C4BE-4472-8C5B-ED40317D2FBC}" srcOrd="0" destOrd="0" parTransId="{38EBA0CD-F712-46B9-B185-042DA184D99B}" sibTransId="{4CA0C7C1-87F7-4D64-B03D-0464566A29C4}"/>
    <dgm:cxn modelId="{EC686F08-B9E2-4E98-B75D-02874A517DF9}" type="presOf" srcId="{0062D2D8-2EA7-4318-B2A8-4C4672C2529C}" destId="{A5146FFA-5D72-4150-A4B0-92581BC433E9}" srcOrd="0" destOrd="0" presId="urn:microsoft.com/office/officeart/2005/8/layout/hList3"/>
    <dgm:cxn modelId="{24381334-BE33-4FDB-9F10-7B1F82BBD4D6}" type="presOf" srcId="{D3E827F6-C4BE-4472-8C5B-ED40317D2FBC}" destId="{1DF6E47F-41B6-4B49-9AB9-C4F53C51F631}" srcOrd="0" destOrd="0" presId="urn:microsoft.com/office/officeart/2005/8/layout/hList3"/>
    <dgm:cxn modelId="{7841181D-6CD8-4D9E-9AA4-60AF69599C36}" type="presOf" srcId="{78C79DF1-4455-4362-A02A-609B9A47C71E}" destId="{A13BCFBA-5639-4275-9D30-DA41E66B4D95}" srcOrd="0" destOrd="0" presId="urn:microsoft.com/office/officeart/2005/8/layout/hList3"/>
    <dgm:cxn modelId="{237096E5-770D-4AC7-9FD1-A924FD36E444}" type="presOf" srcId="{22F85713-5B19-49FD-BB42-4744E5A655E4}" destId="{CBF2718F-59A7-4A5B-81CC-1D63147AB168}" srcOrd="0" destOrd="0" presId="urn:microsoft.com/office/officeart/2005/8/layout/hList3"/>
    <dgm:cxn modelId="{A7A882D3-712C-41BF-ACAC-1DD9B7DD8682}" srcId="{D3E827F6-C4BE-4472-8C5B-ED40317D2FBC}" destId="{0062D2D8-2EA7-4318-B2A8-4C4672C2529C}" srcOrd="0" destOrd="0" parTransId="{F0E2E2D6-1707-45F8-88A7-05944178C390}" sibTransId="{EEA87371-9291-4768-981D-F5AD491295C7}"/>
    <dgm:cxn modelId="{B6E8239D-9EDD-464C-AC62-83CD90D02AEE}" type="presOf" srcId="{68F427A4-CDA0-4D36-97D0-05EBDAE1D36F}" destId="{33422456-B9A2-481F-A97B-DD1DEB2E620E}" srcOrd="0" destOrd="0" presId="urn:microsoft.com/office/officeart/2005/8/layout/hList3"/>
    <dgm:cxn modelId="{FDCBCF5B-442A-4001-BFE0-76B99308F472}" type="presParOf" srcId="{CBF2718F-59A7-4A5B-81CC-1D63147AB168}" destId="{1DF6E47F-41B6-4B49-9AB9-C4F53C51F631}" srcOrd="0" destOrd="0" presId="urn:microsoft.com/office/officeart/2005/8/layout/hList3"/>
    <dgm:cxn modelId="{0D785A58-2382-472D-977D-04CFD6B7327E}" type="presParOf" srcId="{CBF2718F-59A7-4A5B-81CC-1D63147AB168}" destId="{0113768C-FDEB-4E2E-B660-34D5D6549B44}" srcOrd="1" destOrd="0" presId="urn:microsoft.com/office/officeart/2005/8/layout/hList3"/>
    <dgm:cxn modelId="{6E27FCB2-A9D0-4B66-B453-E24AD299707D}" type="presParOf" srcId="{0113768C-FDEB-4E2E-B660-34D5D6549B44}" destId="{A5146FFA-5D72-4150-A4B0-92581BC433E9}" srcOrd="0" destOrd="0" presId="urn:microsoft.com/office/officeart/2005/8/layout/hList3"/>
    <dgm:cxn modelId="{C244380D-9E84-479C-B9D7-607E79CC33E2}" type="presParOf" srcId="{0113768C-FDEB-4E2E-B660-34D5D6549B44}" destId="{30CB18CA-6184-4B31-8689-5ED885DAC293}" srcOrd="1" destOrd="0" presId="urn:microsoft.com/office/officeart/2005/8/layout/hList3"/>
    <dgm:cxn modelId="{40EC5CB9-20AC-4BCF-AC49-A4736FD52520}" type="presParOf" srcId="{0113768C-FDEB-4E2E-B660-34D5D6549B44}" destId="{A13BCFBA-5639-4275-9D30-DA41E66B4D95}" srcOrd="2" destOrd="0" presId="urn:microsoft.com/office/officeart/2005/8/layout/hList3"/>
    <dgm:cxn modelId="{140186BD-8E84-47F0-8211-EF6DC1E28E85}" type="presParOf" srcId="{0113768C-FDEB-4E2E-B660-34D5D6549B44}" destId="{33422456-B9A2-481F-A97B-DD1DEB2E620E}" srcOrd="3" destOrd="0" presId="urn:microsoft.com/office/officeart/2005/8/layout/hList3"/>
    <dgm:cxn modelId="{9916367B-C03F-4DC0-90C7-9EA1832D90E3}" type="presParOf" srcId="{CBF2718F-59A7-4A5B-81CC-1D63147AB168}" destId="{D0C257B7-398B-4816-9754-9EB0FA58D548}" srcOrd="2" destOrd="0" presId="urn:microsoft.com/office/officeart/2005/8/layout/hList3"/>
  </dgm:cxnLst>
  <dgm:bg>
    <a:solidFill>
      <a:srgbClr val="1C498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0BC17-2804-498B-98C4-00362FE1341E}">
      <dsp:nvSpPr>
        <dsp:cNvPr id="0" name=""/>
        <dsp:cNvSpPr/>
      </dsp:nvSpPr>
      <dsp:spPr>
        <a:xfrm>
          <a:off x="4360"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a:t>Monthly Team Webinars</a:t>
          </a:r>
          <a:r>
            <a:rPr lang="en-US" sz="1900" kern="1200" dirty="0">
              <a:latin typeface="Calibri" panose="020F0502020204030204"/>
            </a:rPr>
            <a:t> </a:t>
          </a:r>
          <a:endParaRPr lang="en-US" sz="1900" kern="1200" dirty="0"/>
        </a:p>
      </dsp:txBody>
      <dsp:txXfrm>
        <a:off x="4360" y="166921"/>
        <a:ext cx="2621893" cy="789652"/>
      </dsp:txXfrm>
    </dsp:sp>
    <dsp:sp modelId="{B2A5DD20-72BD-4583-902C-3B24C080B7B6}">
      <dsp:nvSpPr>
        <dsp:cNvPr id="0" name=""/>
        <dsp:cNvSpPr/>
      </dsp:nvSpPr>
      <dsp:spPr>
        <a:xfrm>
          <a:off x="0" y="97779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a:t>When</a:t>
          </a:r>
          <a:r>
            <a:rPr lang="en-US" sz="1900" kern="1200" dirty="0"/>
            <a:t>:</a:t>
          </a:r>
        </a:p>
        <a:p>
          <a:pPr marL="342900" lvl="2" indent="-171450" algn="l" defTabSz="844550" rtl="0">
            <a:lnSpc>
              <a:spcPct val="90000"/>
            </a:lnSpc>
            <a:spcBef>
              <a:spcPct val="0"/>
            </a:spcBef>
            <a:spcAft>
              <a:spcPct val="15000"/>
            </a:spcAft>
            <a:buChar char="••"/>
          </a:pPr>
          <a:r>
            <a:rPr lang="en-US" sz="1900" kern="1200" dirty="0"/>
            <a:t>4</a:t>
          </a:r>
          <a:r>
            <a:rPr lang="en-US" sz="1900" kern="1200" baseline="30000" dirty="0"/>
            <a:t>th</a:t>
          </a:r>
          <a:r>
            <a:rPr lang="en-US" sz="1900" kern="1200" dirty="0">
              <a:latin typeface="Calibri" panose="020F0502020204030204"/>
            </a:rPr>
            <a:t> </a:t>
          </a:r>
          <a:r>
            <a:rPr lang="en-US" sz="1900" kern="1200" dirty="0"/>
            <a:t>Monday every month at 12:30pm</a:t>
          </a:r>
        </a:p>
        <a:p>
          <a:pPr marL="171450" lvl="1" indent="-171450" algn="l" defTabSz="844550" rtl="0">
            <a:lnSpc>
              <a:spcPct val="90000"/>
            </a:lnSpc>
            <a:spcBef>
              <a:spcPct val="0"/>
            </a:spcBef>
            <a:spcAft>
              <a:spcPct val="15000"/>
            </a:spcAft>
            <a:buChar char="••"/>
          </a:pPr>
          <a:endParaRPr lang="en-US" sz="1900" kern="1200" dirty="0"/>
        </a:p>
        <a:p>
          <a:pPr marL="171450" lvl="1" indent="-171450" algn="l" defTabSz="844550" rtl="0">
            <a:lnSpc>
              <a:spcPct val="90000"/>
            </a:lnSpc>
            <a:spcBef>
              <a:spcPct val="0"/>
            </a:spcBef>
            <a:spcAft>
              <a:spcPct val="15000"/>
            </a:spcAft>
            <a:buChar char="••"/>
          </a:pPr>
          <a:r>
            <a:rPr lang="en-US" sz="1900" b="1" kern="1200" dirty="0"/>
            <a:t>Next call</a:t>
          </a:r>
          <a:r>
            <a:rPr lang="en-US" sz="1900" kern="1200" dirty="0"/>
            <a:t>:</a:t>
          </a:r>
        </a:p>
        <a:p>
          <a:pPr marL="342900" lvl="2" indent="-171450" algn="l" defTabSz="844550" rtl="0">
            <a:lnSpc>
              <a:spcPct val="90000"/>
            </a:lnSpc>
            <a:spcBef>
              <a:spcPct val="0"/>
            </a:spcBef>
            <a:spcAft>
              <a:spcPct val="15000"/>
            </a:spcAft>
            <a:buChar char="••"/>
          </a:pPr>
          <a:r>
            <a:rPr lang="en-US" sz="1900" kern="1200" dirty="0"/>
            <a:t>August 22</a:t>
          </a:r>
          <a:r>
            <a:rPr lang="en-US" sz="1900" kern="1200" baseline="30000" dirty="0"/>
            <a:t>nd</a:t>
          </a:r>
          <a:r>
            <a:rPr lang="en-US" sz="1900" kern="1200" dirty="0"/>
            <a:t> 2022</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rtl="0">
            <a:lnSpc>
              <a:spcPct val="90000"/>
            </a:lnSpc>
            <a:spcBef>
              <a:spcPct val="0"/>
            </a:spcBef>
            <a:spcAft>
              <a:spcPct val="15000"/>
            </a:spcAft>
            <a:buChar char="••"/>
          </a:pPr>
          <a:r>
            <a:rPr lang="en-US" sz="1900" b="1" kern="1200" dirty="0"/>
            <a:t>Topic</a:t>
          </a:r>
          <a:r>
            <a:rPr lang="en-US" sz="1900" kern="1200" dirty="0"/>
            <a:t>:</a:t>
          </a:r>
          <a:r>
            <a:rPr lang="en-US" sz="1900" kern="1200" dirty="0">
              <a:latin typeface="Calibri" panose="020F0502020204030204"/>
            </a:rPr>
            <a:t> Patient Education and Shared Decision Making</a:t>
          </a:r>
          <a:endParaRPr lang="en-US" sz="1900" kern="1200" dirty="0"/>
        </a:p>
      </dsp:txBody>
      <dsp:txXfrm>
        <a:off x="0" y="977794"/>
        <a:ext cx="2621893" cy="3181454"/>
      </dsp:txXfrm>
    </dsp:sp>
    <dsp:sp modelId="{65FD4702-33BD-4F99-B677-A0E42DC3693F}">
      <dsp:nvSpPr>
        <dsp:cNvPr id="0" name=""/>
        <dsp:cNvSpPr/>
      </dsp:nvSpPr>
      <dsp:spPr>
        <a:xfrm>
          <a:off x="2993318"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a:latin typeface="Calibri" panose="020F0502020204030204"/>
            </a:rPr>
            <a:t>1-1 QI Support Calls</a:t>
          </a:r>
        </a:p>
      </dsp:txBody>
      <dsp:txXfrm>
        <a:off x="2993318" y="166921"/>
        <a:ext cx="2621893" cy="789652"/>
      </dsp:txXfrm>
    </dsp:sp>
    <dsp:sp modelId="{27ADBAD3-6F46-4BAF-8834-A58B1DA914DA}">
      <dsp:nvSpPr>
        <dsp:cNvPr id="0" name=""/>
        <dsp:cNvSpPr/>
      </dsp:nvSpPr>
      <dsp:spPr>
        <a:xfrm>
          <a:off x="2993318" y="95657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dirty="0">
              <a:latin typeface="Calibri" panose="020F0502020204030204"/>
            </a:rPr>
            <a:t>We are providing 1-1 QI support calls for all teams with </a:t>
          </a:r>
          <a:r>
            <a:rPr lang="en-US" sz="1900" b="1" kern="1200" dirty="0">
              <a:latin typeface="Calibri" panose="020F0502020204030204"/>
            </a:rPr>
            <a:t>C-section rates over 23.6% </a:t>
          </a:r>
        </a:p>
        <a:p>
          <a:pPr marL="171450" lvl="1" indent="-171450" algn="l" defTabSz="844550">
            <a:lnSpc>
              <a:spcPct val="90000"/>
            </a:lnSpc>
            <a:spcBef>
              <a:spcPct val="0"/>
            </a:spcBef>
            <a:spcAft>
              <a:spcPct val="15000"/>
            </a:spcAft>
            <a:buChar char="••"/>
          </a:pPr>
          <a:r>
            <a:rPr lang="en-US" sz="1900" b="0" kern="1200" dirty="0">
              <a:latin typeface="Calibri" panose="020F0502020204030204"/>
            </a:rPr>
            <a:t>Email Ellie Suse and Alana Rivera at </a:t>
          </a:r>
          <a:r>
            <a:rPr lang="en-US" sz="1900" b="0" kern="1200" dirty="0">
              <a:latin typeface="Calibri" panose="020F0502020204030204"/>
              <a:hlinkClick xmlns:r="http://schemas.openxmlformats.org/officeDocument/2006/relationships" r:id="rId1"/>
            </a:rPr>
            <a:t>info@ilpqc.org</a:t>
          </a:r>
          <a:r>
            <a:rPr lang="en-US" sz="1900" b="0" kern="1200" dirty="0">
              <a:latin typeface="Calibri" panose="020F0502020204030204"/>
            </a:rPr>
            <a:t> to </a:t>
          </a:r>
          <a:r>
            <a:rPr lang="en-US" sz="1900" b="0" kern="1200" baseline="0" dirty="0">
              <a:latin typeface="Calibri" panose="020F0502020204030204"/>
            </a:rPr>
            <a:t>schedule</a:t>
          </a:r>
          <a:endParaRPr lang="en-US" sz="1900" kern="1200" dirty="0"/>
        </a:p>
      </dsp:txBody>
      <dsp:txXfrm>
        <a:off x="2993318" y="956574"/>
        <a:ext cx="2621893" cy="3181454"/>
      </dsp:txXfrm>
    </dsp:sp>
    <dsp:sp modelId="{38A90744-0026-40B6-83F1-F2AAEC5B9236}">
      <dsp:nvSpPr>
        <dsp:cNvPr id="0" name=""/>
        <dsp:cNvSpPr/>
      </dsp:nvSpPr>
      <dsp:spPr>
        <a:xfrm>
          <a:off x="5982277"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Grand Rounds</a:t>
          </a:r>
        </a:p>
        <a:p>
          <a:pPr lvl="0" algn="ctr" defTabSz="844550">
            <a:lnSpc>
              <a:spcPct val="90000"/>
            </a:lnSpc>
            <a:spcBef>
              <a:spcPct val="0"/>
            </a:spcBef>
            <a:spcAft>
              <a:spcPct val="35000"/>
            </a:spcAft>
          </a:pPr>
          <a:r>
            <a:rPr lang="en-US" sz="1900" kern="1200" dirty="0"/>
            <a:t>OB Provider Meetings</a:t>
          </a:r>
        </a:p>
      </dsp:txBody>
      <dsp:txXfrm>
        <a:off x="5982277" y="166921"/>
        <a:ext cx="2621893" cy="789652"/>
      </dsp:txXfrm>
    </dsp:sp>
    <dsp:sp modelId="{F3045E00-FC9E-433D-87F0-F7DF8F9D3EAE}">
      <dsp:nvSpPr>
        <dsp:cNvPr id="0" name=""/>
        <dsp:cNvSpPr/>
      </dsp:nvSpPr>
      <dsp:spPr>
        <a:xfrm>
          <a:off x="5982277" y="95657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900" b="1" kern="1200" dirty="0"/>
            <a:t>What</a:t>
          </a:r>
          <a:r>
            <a:rPr lang="en-US" sz="1900" kern="1200" dirty="0"/>
            <a:t>: Personalized and FREE service to available to all participating teams</a:t>
          </a:r>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900" kern="1200" dirty="0"/>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1900" b="1" kern="1200" dirty="0"/>
            <a:t>How</a:t>
          </a:r>
          <a:r>
            <a:rPr lang="en-US" sz="1900" kern="1200" dirty="0"/>
            <a:t>: Email Ellie Suse to schedule today </a:t>
          </a:r>
          <a:r>
            <a:rPr lang="en-US" sz="1900" kern="1200" dirty="0">
              <a:hlinkClick xmlns:r="http://schemas.openxmlformats.org/officeDocument/2006/relationships" r:id="rId2"/>
            </a:rPr>
            <a:t>info@ilpqc.org</a:t>
          </a:r>
          <a:r>
            <a:rPr lang="en-US" sz="1900" kern="1200" dirty="0">
              <a:latin typeface="Calibri" panose="020F0502020204030204"/>
            </a:rPr>
            <a:t> </a:t>
          </a:r>
          <a:endParaRPr lang="en-US" sz="1900" kern="1200" dirty="0"/>
        </a:p>
      </dsp:txBody>
      <dsp:txXfrm>
        <a:off x="5982277" y="956574"/>
        <a:ext cx="2621893" cy="3181454"/>
      </dsp:txXfrm>
    </dsp:sp>
    <dsp:sp modelId="{9A5ED5AC-F67A-42D7-8F46-45421DCA7F2F}">
      <dsp:nvSpPr>
        <dsp:cNvPr id="0" name=""/>
        <dsp:cNvSpPr/>
      </dsp:nvSpPr>
      <dsp:spPr>
        <a:xfrm>
          <a:off x="8971235" y="166921"/>
          <a:ext cx="2621893" cy="7896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Provider and Nurse Education</a:t>
          </a:r>
        </a:p>
      </dsp:txBody>
      <dsp:txXfrm>
        <a:off x="8971235" y="166921"/>
        <a:ext cx="2621893" cy="789652"/>
      </dsp:txXfrm>
    </dsp:sp>
    <dsp:sp modelId="{3381B976-F9FF-4385-917F-4D774DC50365}">
      <dsp:nvSpPr>
        <dsp:cNvPr id="0" name=""/>
        <dsp:cNvSpPr/>
      </dsp:nvSpPr>
      <dsp:spPr>
        <a:xfrm>
          <a:off x="8971235" y="956574"/>
          <a:ext cx="2621893" cy="318145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NEW</a:t>
          </a:r>
          <a:r>
            <a:rPr lang="en-US" sz="1900" kern="1200" dirty="0"/>
            <a:t>! ILPQC Virtual Labor Management Support E-Modules</a:t>
          </a:r>
        </a:p>
        <a:p>
          <a:pPr marL="171450" lvl="1" indent="-171450" algn="l" defTabSz="844550">
            <a:lnSpc>
              <a:spcPct val="90000"/>
            </a:lnSpc>
            <a:spcBef>
              <a:spcPct val="0"/>
            </a:spcBef>
            <a:spcAft>
              <a:spcPct val="15000"/>
            </a:spcAft>
            <a:buChar char="••"/>
          </a:pPr>
          <a:r>
            <a:rPr lang="en-US" sz="1900" kern="1200" dirty="0"/>
            <a:t>Live class recorded and created into 10-20 minute e-modules available for free to all hospitals!</a:t>
          </a:r>
        </a:p>
      </dsp:txBody>
      <dsp:txXfrm>
        <a:off x="8971235" y="956574"/>
        <a:ext cx="2621893" cy="3181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E47F-41B6-4B49-9AB9-C4F53C51F631}">
      <dsp:nvSpPr>
        <dsp:cNvPr id="0" name=""/>
        <dsp:cNvSpPr/>
      </dsp:nvSpPr>
      <dsp:spPr>
        <a:xfrm>
          <a:off x="0" y="0"/>
          <a:ext cx="7929796" cy="1341031"/>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ts val="600"/>
            </a:spcAft>
          </a:pPr>
          <a:r>
            <a:rPr lang="en-US" sz="4800" kern="1200" dirty="0"/>
            <a:t>PVB Finish Line Goals:</a:t>
          </a:r>
          <a:r>
            <a:rPr lang="en-US" sz="4800" kern="1200" dirty="0">
              <a:latin typeface="Calibri" panose="020F0502020204030204"/>
            </a:rPr>
            <a:t> </a:t>
          </a:r>
          <a:endParaRPr lang="en-US" sz="4800" kern="1200" dirty="0"/>
        </a:p>
        <a:p>
          <a:pPr lvl="0" algn="ctr" defTabSz="2133600">
            <a:lnSpc>
              <a:spcPct val="90000"/>
            </a:lnSpc>
            <a:spcBef>
              <a:spcPct val="0"/>
            </a:spcBef>
            <a:spcAft>
              <a:spcPts val="600"/>
            </a:spcAft>
          </a:pPr>
          <a:r>
            <a:rPr lang="en-US" sz="3600" kern="1200" dirty="0"/>
            <a:t>QI Excellence Award</a:t>
          </a:r>
        </a:p>
      </dsp:txBody>
      <dsp:txXfrm>
        <a:off x="0" y="0"/>
        <a:ext cx="7929796" cy="1341031"/>
      </dsp:txXfrm>
    </dsp:sp>
    <dsp:sp modelId="{A5146FFA-5D72-4150-A4B0-92581BC433E9}">
      <dsp:nvSpPr>
        <dsp:cNvPr id="0" name=""/>
        <dsp:cNvSpPr/>
      </dsp:nvSpPr>
      <dsp:spPr>
        <a:xfrm>
          <a:off x="0" y="1341031"/>
          <a:ext cx="1982449" cy="2816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dirty="0"/>
            <a:t>6</a:t>
          </a:r>
          <a:r>
            <a:rPr lang="en-US" sz="2600" kern="1200" dirty="0"/>
            <a:t> Key Structure Measures in Place</a:t>
          </a:r>
        </a:p>
      </dsp:txBody>
      <dsp:txXfrm>
        <a:off x="0" y="1341031"/>
        <a:ext cx="1982449" cy="2816166"/>
      </dsp:txXfrm>
    </dsp:sp>
    <dsp:sp modelId="{30CB18CA-6184-4B31-8689-5ED885DAC293}">
      <dsp:nvSpPr>
        <dsp:cNvPr id="0" name=""/>
        <dsp:cNvSpPr/>
      </dsp:nvSpPr>
      <dsp:spPr>
        <a:xfrm>
          <a:off x="1982449" y="1341031"/>
          <a:ext cx="1982449" cy="2816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dirty="0"/>
            <a:t>80% </a:t>
          </a:r>
          <a:r>
            <a:rPr lang="en-US" sz="2600" kern="1200" dirty="0"/>
            <a:t>of Providers and Nurses educated on ACOG/SMFM Guidelines</a:t>
          </a:r>
          <a:endParaRPr lang="en-US" sz="2600" b="1" u="sng" kern="1200" dirty="0"/>
        </a:p>
      </dsp:txBody>
      <dsp:txXfrm>
        <a:off x="1982449" y="1341031"/>
        <a:ext cx="1982449" cy="2816166"/>
      </dsp:txXfrm>
    </dsp:sp>
    <dsp:sp modelId="{A13BCFBA-5639-4275-9D30-DA41E66B4D95}">
      <dsp:nvSpPr>
        <dsp:cNvPr id="0" name=""/>
        <dsp:cNvSpPr/>
      </dsp:nvSpPr>
      <dsp:spPr>
        <a:xfrm>
          <a:off x="3964898" y="1341031"/>
          <a:ext cx="1982449" cy="2816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u="sng" kern="1200" dirty="0">
              <a:ea typeface="+mn-lt"/>
              <a:cs typeface="+mn-lt"/>
            </a:rPr>
            <a:t>80% </a:t>
          </a:r>
          <a:r>
            <a:rPr lang="en-US" sz="2600" kern="1200" dirty="0">
              <a:ea typeface="+mn-lt"/>
              <a:cs typeface="+mn-lt"/>
            </a:rPr>
            <a:t>of all NTSV C-Sections Meeting ACOG/SMFM Guidelines</a:t>
          </a:r>
          <a:r>
            <a:rPr lang="en-US" sz="2600" kern="1200" dirty="0">
              <a:latin typeface="Calibri" panose="020F0502020204030204"/>
              <a:ea typeface="+mn-lt"/>
              <a:cs typeface="+mn-lt"/>
            </a:rPr>
            <a:t> </a:t>
          </a:r>
          <a:endParaRPr lang="en-US" sz="2600" b="1" u="sng" kern="1200" dirty="0"/>
        </a:p>
      </dsp:txBody>
      <dsp:txXfrm>
        <a:off x="3964898" y="1341031"/>
        <a:ext cx="1982449" cy="2816166"/>
      </dsp:txXfrm>
    </dsp:sp>
    <dsp:sp modelId="{33422456-B9A2-481F-A97B-DD1DEB2E620E}">
      <dsp:nvSpPr>
        <dsp:cNvPr id="0" name=""/>
        <dsp:cNvSpPr/>
      </dsp:nvSpPr>
      <dsp:spPr>
        <a:xfrm>
          <a:off x="5947347" y="1341031"/>
          <a:ext cx="1982449" cy="2816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NTSV C-Section Rate </a:t>
          </a:r>
          <a:r>
            <a:rPr lang="en-US" sz="2600" b="0" u="none" kern="1200" dirty="0"/>
            <a:t>≤</a:t>
          </a:r>
          <a:r>
            <a:rPr lang="en-US" sz="2600" b="1" u="sng" kern="1200" dirty="0"/>
            <a:t>23.6%</a:t>
          </a:r>
        </a:p>
      </dsp:txBody>
      <dsp:txXfrm>
        <a:off x="5947347" y="1341031"/>
        <a:ext cx="1982449" cy="2816166"/>
      </dsp:txXfrm>
    </dsp:sp>
    <dsp:sp modelId="{D0C257B7-398B-4816-9754-9EB0FA58D548}">
      <dsp:nvSpPr>
        <dsp:cNvPr id="0" name=""/>
        <dsp:cNvSpPr/>
      </dsp:nvSpPr>
      <dsp:spPr>
        <a:xfrm>
          <a:off x="0" y="4157198"/>
          <a:ext cx="7929796" cy="312907"/>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A80B-3D03-4EA0-9465-0DF0A9D99042}" type="datetimeFigureOut">
              <a:rPr lang="en-US" smtClean="0"/>
              <a:t>7/25/2022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47C4E-2555-48D5-B810-2EFF142F540E}" type="slidenum">
              <a:rPr lang="en-US" smtClean="0"/>
              <a:t>‹#›</a:t>
            </a:fld>
            <a:endParaRPr lang="en-US" dirty="0"/>
          </a:p>
        </p:txBody>
      </p:sp>
    </p:spTree>
    <p:extLst>
      <p:ext uri="{BB962C8B-B14F-4D97-AF65-F5344CB8AC3E}">
        <p14:creationId xmlns:p14="http://schemas.microsoft.com/office/powerpoint/2010/main" val="32746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dirty="0"/>
          </a:p>
        </p:txBody>
      </p:sp>
    </p:spTree>
    <p:extLst>
      <p:ext uri="{BB962C8B-B14F-4D97-AF65-F5344CB8AC3E}">
        <p14:creationId xmlns:p14="http://schemas.microsoft.com/office/powerpoint/2010/main" val="79660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639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8288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7159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4469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330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for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2386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47C4E-2555-48D5-B810-2EFF142F540E}" type="slidenum">
              <a:rPr lang="en-US" smtClean="0"/>
              <a:t>24</a:t>
            </a:fld>
            <a:endParaRPr lang="en-US" dirty="0"/>
          </a:p>
        </p:txBody>
      </p:sp>
    </p:spTree>
    <p:extLst>
      <p:ext uri="{BB962C8B-B14F-4D97-AF65-F5344CB8AC3E}">
        <p14:creationId xmlns:p14="http://schemas.microsoft.com/office/powerpoint/2010/main" val="925488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29</a:t>
            </a:fld>
            <a:endParaRPr lang="en-US" altLang="en-US"/>
          </a:p>
        </p:txBody>
      </p:sp>
    </p:spTree>
    <p:extLst>
      <p:ext uri="{BB962C8B-B14F-4D97-AF65-F5344CB8AC3E}">
        <p14:creationId xmlns:p14="http://schemas.microsoft.com/office/powerpoint/2010/main" val="270458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30</a:t>
            </a:fld>
            <a:endParaRPr lang="en-US" altLang="en-US"/>
          </a:p>
        </p:txBody>
      </p:sp>
    </p:spTree>
    <p:extLst>
      <p:ext uri="{BB962C8B-B14F-4D97-AF65-F5344CB8AC3E}">
        <p14:creationId xmlns:p14="http://schemas.microsoft.com/office/powerpoint/2010/main" val="425430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31</a:t>
            </a:fld>
            <a:endParaRPr lang="en-US" altLang="en-US"/>
          </a:p>
        </p:txBody>
      </p:sp>
    </p:spTree>
    <p:extLst>
      <p:ext uri="{BB962C8B-B14F-4D97-AF65-F5344CB8AC3E}">
        <p14:creationId xmlns:p14="http://schemas.microsoft.com/office/powerpoint/2010/main" val="181505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4</a:t>
            </a:fld>
            <a:endParaRPr lang="en-US" dirty="0"/>
          </a:p>
        </p:txBody>
      </p:sp>
    </p:spTree>
    <p:extLst>
      <p:ext uri="{BB962C8B-B14F-4D97-AF65-F5344CB8AC3E}">
        <p14:creationId xmlns:p14="http://schemas.microsoft.com/office/powerpoint/2010/main" val="198262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Emmet slides to </a:t>
            </a:r>
            <a:r>
              <a:rPr lang="en-US"/>
              <a:t>be sent this week</a:t>
            </a:r>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32</a:t>
            </a:fld>
            <a:endParaRPr lang="en-US" dirty="0"/>
          </a:p>
        </p:txBody>
      </p:sp>
    </p:spTree>
    <p:extLst>
      <p:ext uri="{BB962C8B-B14F-4D97-AF65-F5344CB8AC3E}">
        <p14:creationId xmlns:p14="http://schemas.microsoft.com/office/powerpoint/2010/main" val="348126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9FF0-83A0-4F3D-83AE-29EEBC611E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292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FE6AE4-CB12-451B-B220-B11E3C8DC4A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531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52</a:t>
            </a:fld>
            <a:endParaRPr lang="en-US" dirty="0"/>
          </a:p>
        </p:txBody>
      </p:sp>
    </p:spTree>
    <p:extLst>
      <p:ext uri="{BB962C8B-B14F-4D97-AF65-F5344CB8AC3E}">
        <p14:creationId xmlns:p14="http://schemas.microsoft.com/office/powerpoint/2010/main" val="1255217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09D18-EB49-094A-868B-44F9DCDBE273}" type="slidenum">
              <a:rPr lang="en-US" smtClean="0"/>
              <a:t>53</a:t>
            </a:fld>
            <a:endParaRPr lang="en-US"/>
          </a:p>
        </p:txBody>
      </p:sp>
    </p:spTree>
    <p:extLst>
      <p:ext uri="{BB962C8B-B14F-4D97-AF65-F5344CB8AC3E}">
        <p14:creationId xmlns:p14="http://schemas.microsoft.com/office/powerpoint/2010/main" val="389942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09D18-EB49-094A-868B-44F9DCDBE273}" type="slidenum">
              <a:rPr lang="en-US" smtClean="0"/>
              <a:t>54</a:t>
            </a:fld>
            <a:endParaRPr lang="en-US"/>
          </a:p>
        </p:txBody>
      </p:sp>
    </p:spTree>
    <p:extLst>
      <p:ext uri="{BB962C8B-B14F-4D97-AF65-F5344CB8AC3E}">
        <p14:creationId xmlns:p14="http://schemas.microsoft.com/office/powerpoint/2010/main" val="4127829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09D18-EB49-094A-868B-44F9DCDBE273}" type="slidenum">
              <a:rPr lang="en-US" smtClean="0"/>
              <a:t>55</a:t>
            </a:fld>
            <a:endParaRPr lang="en-US"/>
          </a:p>
        </p:txBody>
      </p:sp>
    </p:spTree>
    <p:extLst>
      <p:ext uri="{BB962C8B-B14F-4D97-AF65-F5344CB8AC3E}">
        <p14:creationId xmlns:p14="http://schemas.microsoft.com/office/powerpoint/2010/main" val="780339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09D18-EB49-094A-868B-44F9DCDBE273}" type="slidenum">
              <a:rPr lang="en-US" smtClean="0"/>
              <a:t>56</a:t>
            </a:fld>
            <a:endParaRPr lang="en-US"/>
          </a:p>
        </p:txBody>
      </p:sp>
    </p:spTree>
    <p:extLst>
      <p:ext uri="{BB962C8B-B14F-4D97-AF65-F5344CB8AC3E}">
        <p14:creationId xmlns:p14="http://schemas.microsoft.com/office/powerpoint/2010/main" val="407551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Ellie, can you update this?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52100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0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5</a:t>
            </a:fld>
            <a:endParaRPr lang="en-US" dirty="0"/>
          </a:p>
        </p:txBody>
      </p:sp>
    </p:spTree>
    <p:extLst>
      <p:ext uri="{BB962C8B-B14F-4D97-AF65-F5344CB8AC3E}">
        <p14:creationId xmlns:p14="http://schemas.microsoft.com/office/powerpoint/2010/main" val="3754775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What can you expect from a QI Support call?</a:t>
            </a:r>
          </a:p>
          <a:p>
            <a:pPr lvl="1">
              <a:spcAft>
                <a:spcPts val="600"/>
              </a:spcAft>
            </a:pPr>
            <a:r>
              <a:rPr lang="en-US" dirty="0"/>
              <a:t>Reviewing your data together </a:t>
            </a:r>
          </a:p>
          <a:p>
            <a:pPr lvl="1">
              <a:spcAft>
                <a:spcPts val="600"/>
              </a:spcAft>
            </a:pPr>
            <a:r>
              <a:rPr lang="en-US" dirty="0"/>
              <a:t>Discussing your successes  and barriers</a:t>
            </a:r>
          </a:p>
          <a:p>
            <a:pPr lvl="1">
              <a:spcAft>
                <a:spcPts val="600"/>
              </a:spcAft>
            </a:pPr>
            <a:r>
              <a:rPr lang="en-US" dirty="0"/>
              <a:t>Sharing strategies from other teams to overcome barriers and implement key strategies</a:t>
            </a:r>
          </a:p>
          <a:p>
            <a:endParaRPr lang="en-US" dirty="0">
              <a:ea typeface="Lato"/>
              <a:cs typeface="Lato"/>
            </a:endParaRPr>
          </a:p>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60</a:t>
            </a:fld>
            <a:endParaRPr lang="en-US" dirty="0"/>
          </a:p>
        </p:txBody>
      </p:sp>
    </p:spTree>
    <p:extLst>
      <p:ext uri="{BB962C8B-B14F-4D97-AF65-F5344CB8AC3E}">
        <p14:creationId xmlns:p14="http://schemas.microsoft.com/office/powerpoint/2010/main" val="2605526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61</a:t>
            </a:fld>
            <a:endParaRPr lang="en-US" dirty="0"/>
          </a:p>
        </p:txBody>
      </p:sp>
    </p:spTree>
    <p:extLst>
      <p:ext uri="{BB962C8B-B14F-4D97-AF65-F5344CB8AC3E}">
        <p14:creationId xmlns:p14="http://schemas.microsoft.com/office/powerpoint/2010/main" val="2600326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62</a:t>
            </a:fld>
            <a:endParaRPr lang="en-US" dirty="0"/>
          </a:p>
        </p:txBody>
      </p:sp>
    </p:spTree>
    <p:extLst>
      <p:ext uri="{BB962C8B-B14F-4D97-AF65-F5344CB8AC3E}">
        <p14:creationId xmlns:p14="http://schemas.microsoft.com/office/powerpoint/2010/main" val="203930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59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75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10</a:t>
            </a:fld>
            <a:endParaRPr lang="en-US" altLang="en-US" dirty="0"/>
          </a:p>
        </p:txBody>
      </p:sp>
    </p:spTree>
    <p:extLst>
      <p:ext uri="{BB962C8B-B14F-4D97-AF65-F5344CB8AC3E}">
        <p14:creationId xmlns:p14="http://schemas.microsoft.com/office/powerpoint/2010/main" val="351433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leaving this is may</a:t>
            </a:r>
            <a:r>
              <a:rPr lang="en-US" baseline="0" dirty="0"/>
              <a:t> because </a:t>
            </a:r>
            <a:r>
              <a:rPr lang="en-US" baseline="0" dirty="0" err="1"/>
              <a:t>june</a:t>
            </a:r>
            <a:r>
              <a:rPr lang="en-US" baseline="0" dirty="0"/>
              <a:t> data looks like we have a lot less teams with all 6 SM in place or working on it because we only have 33 teams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47C4E-2555-48D5-B810-2EFF142F540E}" type="slidenum">
              <a:rPr lang="en-US" smtClean="0"/>
              <a:t>12</a:t>
            </a:fld>
            <a:endParaRPr lang="en-US" dirty="0"/>
          </a:p>
        </p:txBody>
      </p:sp>
    </p:spTree>
    <p:extLst>
      <p:ext uri="{BB962C8B-B14F-4D97-AF65-F5344CB8AC3E}">
        <p14:creationId xmlns:p14="http://schemas.microsoft.com/office/powerpoint/2010/main" val="233793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1612928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dirty="0"/>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833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301986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34148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54151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dirty="0"/>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76129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7178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dirty="0"/>
          </a:p>
        </p:txBody>
      </p:sp>
    </p:spTree>
    <p:extLst>
      <p:ext uri="{BB962C8B-B14F-4D97-AF65-F5344CB8AC3E}">
        <p14:creationId xmlns:p14="http://schemas.microsoft.com/office/powerpoint/2010/main" val="273668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_2">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425ED-E430-0E4F-B429-2C4F188A6C9F}"/>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6560622" y="2025003"/>
            <a:ext cx="5530850" cy="3356433"/>
          </a:xfrm>
        </p:spPr>
        <p:txBody>
          <a:bodyPr tIns="0" bIns="228600" anchor="b" anchorCtr="0">
            <a:noAutofit/>
          </a:bodyPr>
          <a:lstStyle>
            <a:lvl1pPr>
              <a:lnSpc>
                <a:spcPct val="100000"/>
              </a:lnSpc>
              <a:defRPr sz="4000" b="1">
                <a:solidFill>
                  <a:schemeClr val="bg1"/>
                </a:solidFill>
              </a:defRPr>
            </a:lvl1pPr>
          </a:lstStyle>
          <a:p>
            <a:r>
              <a:rPr lang="en-US" dirty="0"/>
              <a:t>Click to edit Master title style</a:t>
            </a:r>
          </a:p>
        </p:txBody>
      </p:sp>
      <p:sp>
        <p:nvSpPr>
          <p:cNvPr id="11" name="Text Placeholder 6">
            <a:extLst>
              <a:ext uri="{FF2B5EF4-FFF2-40B4-BE49-F238E27FC236}">
                <a16:creationId xmlns:a16="http://schemas.microsoft.com/office/drawing/2014/main" id="{65013585-1465-C340-A828-6995CE33DC47}"/>
              </a:ext>
            </a:extLst>
          </p:cNvPr>
          <p:cNvSpPr>
            <a:spLocks noGrp="1"/>
          </p:cNvSpPr>
          <p:nvPr>
            <p:ph type="body" sz="quarter" idx="11"/>
          </p:nvPr>
        </p:nvSpPr>
        <p:spPr>
          <a:xfrm>
            <a:off x="6560623" y="5381436"/>
            <a:ext cx="5530850" cy="809167"/>
          </a:xfrm>
          <a:prstGeom prst="rect">
            <a:avLst/>
          </a:prstGeom>
        </p:spPr>
        <p:txBody>
          <a:bodyPr tIns="91440" anchor="t" anchorCtr="0">
            <a:noAutofit/>
          </a:bodyPr>
          <a:lstStyle>
            <a:lvl1pPr>
              <a:lnSpc>
                <a:spcPct val="100000"/>
              </a:lnSpc>
              <a:spcAft>
                <a:spcPts val="0"/>
              </a:spcAft>
              <a:defRPr sz="1800" b="0" i="0">
                <a:solidFill>
                  <a:schemeClr val="bg1"/>
                </a:solidFill>
              </a:defRPr>
            </a:lvl1pPr>
            <a:lvl2pPr marL="0" indent="0">
              <a:lnSpc>
                <a:spcPct val="100000"/>
              </a:lnSpc>
              <a:spcAft>
                <a:spcPts val="0"/>
              </a:spcAft>
              <a:buFontTx/>
              <a:buNone/>
              <a:defRPr sz="1800" b="0">
                <a:solidFill>
                  <a:schemeClr val="bg1"/>
                </a:solidFill>
              </a:defRPr>
            </a:lvl2pPr>
            <a:lvl3pPr marL="0" indent="0">
              <a:lnSpc>
                <a:spcPts val="2100"/>
              </a:lnSpc>
              <a:spcAft>
                <a:spcPts val="0"/>
              </a:spcAft>
              <a:buFontTx/>
              <a:buNone/>
              <a:defRPr sz="1800" b="0">
                <a:solidFill>
                  <a:schemeClr val="bg1"/>
                </a:solidFill>
              </a:defRPr>
            </a:lvl3pPr>
            <a:lvl4pPr marL="0" indent="0">
              <a:lnSpc>
                <a:spcPts val="2100"/>
              </a:lnSpc>
              <a:spcAft>
                <a:spcPts val="0"/>
              </a:spcAft>
              <a:buFontTx/>
              <a:buNone/>
              <a:defRPr sz="1800" b="0">
                <a:solidFill>
                  <a:schemeClr val="bg1"/>
                </a:solidFill>
              </a:defRPr>
            </a:lvl4pPr>
            <a:lvl5pPr marL="0" indent="0">
              <a:lnSpc>
                <a:spcPts val="2100"/>
              </a:lnSpc>
              <a:spcAft>
                <a:spcPts val="0"/>
              </a:spcAft>
              <a:buFontTx/>
              <a:buNone/>
              <a:defRPr sz="1800" b="0">
                <a:solidFill>
                  <a:schemeClr val="bg1"/>
                </a:solidFill>
              </a:defRPr>
            </a:lvl5pPr>
            <a:lvl6pPr marL="0" indent="0">
              <a:lnSpc>
                <a:spcPts val="2100"/>
              </a:lnSpc>
              <a:spcAft>
                <a:spcPts val="0"/>
              </a:spcAft>
              <a:buFontTx/>
              <a:buNone/>
              <a:defRPr sz="1800" b="0">
                <a:solidFill>
                  <a:schemeClr val="bg1"/>
                </a:solidFill>
              </a:defRPr>
            </a:lvl6pPr>
            <a:lvl7pPr marL="0" indent="0">
              <a:lnSpc>
                <a:spcPts val="2100"/>
              </a:lnSpc>
              <a:spcAft>
                <a:spcPts val="0"/>
              </a:spcAft>
              <a:buFontTx/>
              <a:buNone/>
              <a:defRPr sz="1800" b="0">
                <a:solidFill>
                  <a:schemeClr val="bg1"/>
                </a:solidFill>
              </a:defRPr>
            </a:lvl7pPr>
            <a:lvl8pPr marL="0" indent="0">
              <a:lnSpc>
                <a:spcPts val="2100"/>
              </a:lnSpc>
              <a:spcAft>
                <a:spcPts val="0"/>
              </a:spcAft>
              <a:buFontTx/>
              <a:buNone/>
              <a:defRPr sz="1800" b="0">
                <a:solidFill>
                  <a:schemeClr val="bg1"/>
                </a:solidFill>
              </a:defRPr>
            </a:lvl8pPr>
            <a:lvl9pPr marL="0" indent="0">
              <a:lnSpc>
                <a:spcPts val="2100"/>
              </a:lnSpc>
              <a:spcAft>
                <a:spcPts val="0"/>
              </a:spcAft>
              <a:buFontTx/>
              <a:buNone/>
              <a:defRPr sz="1800" b="0">
                <a:solidFill>
                  <a:schemeClr val="bg1"/>
                </a:solidFill>
              </a:defRPr>
            </a:lvl9p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97EC1E35-1539-4E21-B26B-C24E621780D9}"/>
              </a:ext>
            </a:extLst>
          </p:cNvPr>
          <p:cNvPicPr>
            <a:picLocks noChangeAspect="1"/>
          </p:cNvPicPr>
          <p:nvPr userDrawn="1"/>
        </p:nvPicPr>
        <p:blipFill>
          <a:blip r:embed="rId3"/>
          <a:stretch>
            <a:fillRect/>
          </a:stretch>
        </p:blipFill>
        <p:spPr>
          <a:xfrm>
            <a:off x="0" y="0"/>
            <a:ext cx="3269672" cy="1634836"/>
          </a:xfrm>
          <a:prstGeom prst="rect">
            <a:avLst/>
          </a:prstGeom>
        </p:spPr>
      </p:pic>
    </p:spTree>
    <p:extLst>
      <p:ext uri="{BB962C8B-B14F-4D97-AF65-F5344CB8AC3E}">
        <p14:creationId xmlns:p14="http://schemas.microsoft.com/office/powerpoint/2010/main" val="252922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vider_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786215-4473-419A-8C54-27B74417B8C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457199" y="1781176"/>
            <a:ext cx="7448551" cy="4165600"/>
          </a:xfrm>
        </p:spPr>
        <p:txBody>
          <a:bodyPr tIns="1234440" bIns="0" anchor="t" anchorCtr="0">
            <a:noAutofit/>
          </a:bodyPr>
          <a:lstStyle>
            <a:lvl1pPr>
              <a:lnSpc>
                <a:spcPct val="100000"/>
              </a:lnSpc>
              <a:defRPr sz="4000" b="1">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B86D402-288D-C74C-A1DC-813E8622780B}"/>
              </a:ext>
            </a:extLst>
          </p:cNvPr>
          <p:cNvSpPr>
            <a:spLocks noGrp="1"/>
          </p:cNvSpPr>
          <p:nvPr>
            <p:ph type="dt" sz="half" idx="10"/>
          </p:nvPr>
        </p:nvSpPr>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Date</a:t>
            </a:r>
          </a:p>
        </p:txBody>
      </p:sp>
      <p:sp>
        <p:nvSpPr>
          <p:cNvPr id="4" name="Footer Placeholder 3">
            <a:extLst>
              <a:ext uri="{FF2B5EF4-FFF2-40B4-BE49-F238E27FC236}">
                <a16:creationId xmlns:a16="http://schemas.microsoft.com/office/drawing/2014/main" id="{01670D88-B1D2-874A-9948-7AF05EE7ECFB}"/>
              </a:ext>
            </a:extLst>
          </p:cNvPr>
          <p:cNvSpPr>
            <a:spLocks noGrp="1"/>
          </p:cNvSpPr>
          <p:nvPr>
            <p:ph type="ftr" sz="quarter" idx="11"/>
          </p:nvPr>
        </p:nvSpPr>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Presentation Title Here &gt; Insert &gt; Header &amp; Footer</a:t>
            </a:r>
          </a:p>
        </p:txBody>
      </p:sp>
      <p:sp>
        <p:nvSpPr>
          <p:cNvPr id="10" name="Slide Number Placeholder 9">
            <a:extLst>
              <a:ext uri="{FF2B5EF4-FFF2-40B4-BE49-F238E27FC236}">
                <a16:creationId xmlns:a16="http://schemas.microsoft.com/office/drawing/2014/main" id="{20B666BF-B3E4-F54C-940C-09B06310D421}"/>
              </a:ext>
            </a:extLst>
          </p:cNvPr>
          <p:cNvSpPr>
            <a:spLocks noGrp="1"/>
          </p:cNvSpPr>
          <p:nvPr>
            <p:ph type="sldNum" sz="quarter" idx="12"/>
          </p:nvPr>
        </p:nvSpPr>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1E3D5677-3D20-0C46-8497-54D73E689044}" type="slidenum">
              <a:rPr lang="en-US" smtClean="0"/>
              <a:pPr/>
              <a:t>‹#›</a:t>
            </a:fld>
            <a:endParaRPr lang="en-US"/>
          </a:p>
        </p:txBody>
      </p:sp>
      <p:pic>
        <p:nvPicPr>
          <p:cNvPr id="6" name="Picture 5">
            <a:extLst>
              <a:ext uri="{FF2B5EF4-FFF2-40B4-BE49-F238E27FC236}">
                <a16:creationId xmlns:a16="http://schemas.microsoft.com/office/drawing/2014/main" id="{4C55A9E1-F4BA-481D-BCD6-01670DC0C776}"/>
              </a:ext>
            </a:extLst>
          </p:cNvPr>
          <p:cNvPicPr>
            <a:picLocks noChangeAspect="1"/>
          </p:cNvPicPr>
          <p:nvPr userDrawn="1"/>
        </p:nvPicPr>
        <p:blipFill>
          <a:blip r:embed="rId3"/>
          <a:stretch>
            <a:fillRect/>
          </a:stretch>
        </p:blipFill>
        <p:spPr>
          <a:xfrm>
            <a:off x="8938623" y="5916524"/>
            <a:ext cx="3597668" cy="1124271"/>
          </a:xfrm>
          <a:prstGeom prst="rect">
            <a:avLst/>
          </a:prstGeom>
        </p:spPr>
      </p:pic>
    </p:spTree>
    <p:extLst>
      <p:ext uri="{BB962C8B-B14F-4D97-AF65-F5344CB8AC3E}">
        <p14:creationId xmlns:p14="http://schemas.microsoft.com/office/powerpoint/2010/main" val="121344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8E7E05-5EEE-41D8-B522-A98D6D554E7B}"/>
              </a:ext>
            </a:extLst>
          </p:cNvPr>
          <p:cNvSpPr>
            <a:spLocks noGrp="1"/>
          </p:cNvSpPr>
          <p:nvPr>
            <p:ph type="ctrTitle"/>
          </p:nvPr>
        </p:nvSpPr>
        <p:spPr>
          <a:xfrm>
            <a:off x="731520" y="475249"/>
            <a:ext cx="10728960" cy="2387600"/>
          </a:xfrm>
        </p:spPr>
        <p:txBody>
          <a:bodyPr anchor="b">
            <a:normAutofit/>
          </a:bodyPr>
          <a:lstStyle>
            <a:lvl1pPr algn="ctr">
              <a:defRPr sz="3600"/>
            </a:lvl1pPr>
          </a:lstStyle>
          <a:p>
            <a:r>
              <a:rPr lang="en-US" dirty="0"/>
              <a:t>Click to edit Master title style</a:t>
            </a:r>
          </a:p>
        </p:txBody>
      </p:sp>
      <p:pic>
        <p:nvPicPr>
          <p:cNvPr id="4" name="Picture 3" descr="Logo, company name&#10;&#10;Description automatically generated">
            <a:extLst>
              <a:ext uri="{FF2B5EF4-FFF2-40B4-BE49-F238E27FC236}">
                <a16:creationId xmlns:a16="http://schemas.microsoft.com/office/drawing/2014/main" id="{324B25E2-70EF-4C17-BC63-4624D9A0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478605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75249"/>
            <a:ext cx="10728960" cy="2387600"/>
          </a:xfrm>
        </p:spPr>
        <p:txBody>
          <a:bodyPr anchor="b">
            <a:normAutofit/>
          </a:bodyPr>
          <a:lstStyle>
            <a:lvl1pPr algn="l">
              <a:defRPr sz="3600"/>
            </a:lvl1pPr>
          </a:lstStyle>
          <a:p>
            <a:r>
              <a:rPr lang="en-US" dirty="0"/>
              <a:t>Click to edit Master title style</a:t>
            </a:r>
          </a:p>
        </p:txBody>
      </p:sp>
      <p:sp>
        <p:nvSpPr>
          <p:cNvPr id="3" name="Subtitle 2"/>
          <p:cNvSpPr>
            <a:spLocks noGrp="1"/>
          </p:cNvSpPr>
          <p:nvPr>
            <p:ph type="subTitle" idx="1"/>
          </p:nvPr>
        </p:nvSpPr>
        <p:spPr>
          <a:xfrm>
            <a:off x="750279" y="3250348"/>
            <a:ext cx="10691445" cy="1138775"/>
          </a:xfrm>
        </p:spPr>
        <p:txBody>
          <a:bodyPr>
            <a:normAutofit/>
          </a:bodyPr>
          <a:lstStyle>
            <a:lvl1pPr marL="0" indent="0" algn="l">
              <a:buNone/>
              <a:defRPr sz="210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317410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4677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465" y="1575583"/>
            <a:ext cx="11163875" cy="4601381"/>
          </a:xfrm>
        </p:spPr>
        <p:txBody>
          <a:bodyPr/>
          <a:lstStyle>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53855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463" y="1574802"/>
            <a:ext cx="5181600" cy="43513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74802"/>
            <a:ext cx="51816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1672492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381998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1688420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3166825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dirty="0"/>
          </a:p>
        </p:txBody>
      </p:sp>
    </p:spTree>
    <p:extLst>
      <p:ext uri="{BB962C8B-B14F-4D97-AF65-F5344CB8AC3E}">
        <p14:creationId xmlns:p14="http://schemas.microsoft.com/office/powerpoint/2010/main" val="4839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B727E-5B2C-4310-AB66-CE5561C8F44D}" type="slidenum">
              <a:rPr lang="en-US" smtClean="0"/>
              <a:t>‹#›</a:t>
            </a:fld>
            <a:endParaRPr lang="en-US" dirty="0"/>
          </a:p>
        </p:txBody>
      </p:sp>
      <p:pic>
        <p:nvPicPr>
          <p:cNvPr id="5" name="Picture 4" descr="Logo, company name&#10;&#10;Description automatically generated">
            <a:extLst>
              <a:ext uri="{FF2B5EF4-FFF2-40B4-BE49-F238E27FC236}">
                <a16:creationId xmlns:a16="http://schemas.microsoft.com/office/drawing/2014/main" id="{943CB561-5AED-42CE-B21C-0F4C3E006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103567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263C1D5-CCC8-40F0-ACAD-06DD558B8F51}"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E50D4-72A1-486C-9693-8B44BFD63CE8}"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97336720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spcAft>
                <a:spcPts val="1200"/>
              </a:spcAft>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263C1D5-CCC8-40F0-ACAD-06DD558B8F51}"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16597692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63C1D5-CCC8-40F0-ACAD-06DD558B8F51}"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76755929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dirty="0"/>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505475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63C1D5-CCC8-40F0-ACAD-06DD558B8F51}"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251465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63C1D5-CCC8-40F0-ACAD-06DD558B8F51}"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2757704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63C1D5-CCC8-40F0-ACAD-06DD558B8F51}" type="datetimeFigureOut">
              <a:rPr lang="en-US" smtClean="0"/>
              <a:pPr/>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128426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3C1D5-CCC8-40F0-ACAD-06DD558B8F51}"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3425007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63C1D5-CCC8-40F0-ACAD-06DD558B8F51}"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E50D4-72A1-486C-9693-8B44BFD63CE8}"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4274022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9263C1D5-CCC8-40F0-ACAD-06DD558B8F51}" type="datetimeFigureOut">
              <a:rPr lang="en-US" smtClean="0"/>
              <a:pPr/>
              <a:t>7/25/2022</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119932050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63C1D5-CCC8-40F0-ACAD-06DD558B8F51}"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1220493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63C1D5-CCC8-40F0-ACAD-06DD558B8F51}" type="datetimeFigureOut">
              <a:rPr lang="en-US" smtClean="0"/>
              <a:pPr/>
              <a:t>7/25/2022</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BABE50D4-72A1-486C-9693-8B44BFD63CE8}" type="slidenum">
              <a:rPr lang="en-US" smtClean="0"/>
              <a:pPr/>
              <a:t>‹#›</a:t>
            </a:fld>
            <a:endParaRPr lang="en-US"/>
          </a:p>
        </p:txBody>
      </p:sp>
    </p:spTree>
    <p:extLst>
      <p:ext uri="{BB962C8B-B14F-4D97-AF65-F5344CB8AC3E}">
        <p14:creationId xmlns:p14="http://schemas.microsoft.com/office/powerpoint/2010/main" val="3164138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2000" y="1905000"/>
            <a:ext cx="9347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7901C-44E6-4F8A-BDD0-18D9796352EE}" type="slidenum">
              <a:rPr lang="en-US"/>
              <a:pPr>
                <a:defRPr/>
              </a:pPr>
              <a:t>‹#›</a:t>
            </a:fld>
            <a:endParaRPr lang="en-US"/>
          </a:p>
        </p:txBody>
      </p:sp>
    </p:spTree>
    <p:extLst>
      <p:ext uri="{BB962C8B-B14F-4D97-AF65-F5344CB8AC3E}">
        <p14:creationId xmlns:p14="http://schemas.microsoft.com/office/powerpoint/2010/main" val="139557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57316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66043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3387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77622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dirty="0"/>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dirty="0"/>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34024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8.jpe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dirty="0"/>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Illinois Perinatal Quality Collaborative</a:t>
            </a:r>
          </a:p>
        </p:txBody>
      </p:sp>
    </p:spTree>
    <p:extLst>
      <p:ext uri="{BB962C8B-B14F-4D97-AF65-F5344CB8AC3E}">
        <p14:creationId xmlns:p14="http://schemas.microsoft.com/office/powerpoint/2010/main" val="1383952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6" r:id="rId16"/>
    <p:sldLayoutId id="2147483687" r:id="rId17"/>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F9A0-8CBE-4C3C-85F1-91B2141E10B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6244116"/>
            <a:ext cx="12192000" cy="642737"/>
          </a:xfrm>
          <a:prstGeom prst="rect">
            <a:avLst/>
          </a:prstGeom>
        </p:spPr>
      </p:pic>
      <p:sp>
        <p:nvSpPr>
          <p:cNvPr id="2" name="Title Placeholder 1"/>
          <p:cNvSpPr>
            <a:spLocks noGrp="1"/>
          </p:cNvSpPr>
          <p:nvPr>
            <p:ph type="title"/>
          </p:nvPr>
        </p:nvSpPr>
        <p:spPr>
          <a:xfrm>
            <a:off x="581465" y="126609"/>
            <a:ext cx="11179127" cy="11119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1465" y="1575583"/>
            <a:ext cx="11163875" cy="460138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53583" y="6354069"/>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EB727E-5B2C-4310-AB66-CE5561C8F44D}" type="slidenum">
              <a:rPr lang="en-US" smtClean="0"/>
              <a:pPr/>
              <a:t>‹#›</a:t>
            </a:fld>
            <a:endParaRPr lang="en-US" dirty="0"/>
          </a:p>
        </p:txBody>
      </p:sp>
    </p:spTree>
    <p:extLst>
      <p:ext uri="{BB962C8B-B14F-4D97-AF65-F5344CB8AC3E}">
        <p14:creationId xmlns:p14="http://schemas.microsoft.com/office/powerpoint/2010/main" val="4678581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l" defTabSz="685800" rtl="0" eaLnBrk="1" latinLnBrk="0" hangingPunct="1">
        <a:lnSpc>
          <a:spcPct val="90000"/>
        </a:lnSpc>
        <a:spcBef>
          <a:spcPct val="0"/>
        </a:spcBef>
        <a:buNone/>
        <a:defRPr sz="2700" b="1" kern="1200">
          <a:solidFill>
            <a:schemeClr val="bg2">
              <a:lumMod val="50000"/>
            </a:schemeClr>
          </a:solidFill>
          <a:latin typeface="Century Gothic" panose="020B0502020202020204" pitchFamily="34" charset="0"/>
          <a:ea typeface="+mj-ea"/>
          <a:cs typeface="+mj-cs"/>
        </a:defRPr>
      </a:lvl1pPr>
    </p:titleStyle>
    <p:bodyStyle>
      <a:lvl1pPr marL="210741" indent="-210741" algn="l" defTabSz="685800" rtl="0" eaLnBrk="1" latinLnBrk="0" hangingPunct="1">
        <a:lnSpc>
          <a:spcPct val="90000"/>
        </a:lnSpc>
        <a:spcBef>
          <a:spcPts val="750"/>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1pPr>
      <a:lvl2pPr marL="601266" indent="-264319" algn="l" defTabSz="685800" rtl="0" eaLnBrk="1" latinLnBrk="0" hangingPunct="1">
        <a:lnSpc>
          <a:spcPct val="90000"/>
        </a:lnSpc>
        <a:spcBef>
          <a:spcPts val="375"/>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95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263C1D5-CCC8-40F0-ACAD-06DD558B8F51}" type="datetimeFigureOut">
              <a:rPr lang="en-US" smtClean="0"/>
              <a:pPr/>
              <a:t>7/25/2022</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ABE50D4-72A1-486C-9693-8B44BFD63CE8}" type="slidenum">
              <a:rPr lang="en-US" smtClean="0"/>
              <a:pPr/>
              <a:t>‹#›</a:t>
            </a:fld>
            <a:endParaRPr lang="en-US"/>
          </a:p>
        </p:txBody>
      </p:sp>
    </p:spTree>
    <p:extLst>
      <p:ext uri="{BB962C8B-B14F-4D97-AF65-F5344CB8AC3E}">
        <p14:creationId xmlns:p14="http://schemas.microsoft.com/office/powerpoint/2010/main" val="23888480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77B35B4D.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18/10/relationships/comments" Target="../comments/modernComment_111_EE9473D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18/10/relationships/comments" Target="../comments/modernComment_158_47DF0C5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 Id="rId4" Type="http://schemas.microsoft.com/office/2018/10/relationships/comments" Target="../comments/modernComment_159_EF5C923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5B_4F16B99E.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ilpqc.org/ILPQC%202020+/PVB/Toolkit/SS/Dystocia%202nd%20Stage%20Management%20Malposition-CMQCC%20Toolkit.pdf" TargetMode="External"/><Relationship Id="rId7" Type="http://schemas.openxmlformats.org/officeDocument/2006/relationships/image" Target="../media/image32.png"/><Relationship Id="rId2" Type="http://schemas.openxmlformats.org/officeDocument/2006/relationships/hyperlink" Target="https://ilpqc.org/ILPQC%202020+/PVB/Toolkit/SS/Dystocia%20Operative%20Delivery%20Malposition%20Interventions-CMQCC%20Toolkit.pdf" TargetMode="Externa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ilpqc.org/ILPQC%202020+/PVB/Toolkit/SS/Second%20Stage%20Algorithm-CMQCC.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ilpqc.org/ILPQC%202020+/PVB/Toolkit/SS/Dystocia%20Operative%20Delivery%20Malposition%20Interventions-CMQCC%20Toolkit.pdf"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lpqc.org/ILPQC%202020+/PVB/Toolkit/SS/Dystocia%202nd%20Stage%20Management%20Malposition-CMQCC%20Toolkit.pdf"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8.emf"/><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N6y9ZPLllZ4&amp;list=PLi8D1f7JsziEBa2aoHKsBMaZVvtp_Ya9E&amp;index=7" TargetMode="External"/><Relationship Id="rId2" Type="http://schemas.openxmlformats.org/officeDocument/2006/relationships/hyperlink" Target="https://www.youtube.com/watch?v=x_P4aur4bQM&amp;list=PLi8D1f7JsziEBa2aoHKsBMaZVvtp_Ya9E&amp;index=6" TargetMode="Externa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18/10/relationships/comments" Target="../comments/modernComment_113_76AAD0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microsoft.com/office/2018/10/relationships/comments" Target="../comments/modernComment_179_75E0E44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18/10/relationships/comments" Target="../comments/modernComment_11E_DF8D34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mailto:info@ilpqc.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18/10/relationships/comments" Target="../comments/modernComment_156_FC11B0D0.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6511490" cy="2267013"/>
          </a:xfrm>
        </p:spPr>
        <p:txBody>
          <a:bodyPr/>
          <a:lstStyle/>
          <a:p>
            <a:r>
              <a:rPr lang="en-US" dirty="0">
                <a:ea typeface="Lato Medium"/>
                <a:cs typeface="Lato Medium"/>
              </a:rPr>
              <a:t>Second Stage Arrest &amp; Dystocia Management Strategies</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Autofit/>
          </a:bodyPr>
          <a:lstStyle/>
          <a:p>
            <a:r>
              <a:rPr lang="en-US" dirty="0">
                <a:ea typeface="+mn-lt"/>
                <a:cs typeface="+mn-lt"/>
              </a:rPr>
              <a:t>Monday, June 25</a:t>
            </a:r>
            <a:r>
              <a:rPr lang="en-US" baseline="30000" dirty="0">
                <a:ea typeface="+mn-lt"/>
                <a:cs typeface="+mn-lt"/>
              </a:rPr>
              <a:t>th</a:t>
            </a:r>
            <a:r>
              <a:rPr lang="en-US" dirty="0">
                <a:ea typeface="+mn-lt"/>
                <a:cs typeface="+mn-lt"/>
              </a:rPr>
              <a:t> 2022 at 12:30 PM</a:t>
            </a:r>
            <a:endParaRPr lang="en-US" dirty="0"/>
          </a:p>
        </p:txBody>
      </p:sp>
      <p:pic>
        <p:nvPicPr>
          <p:cNvPr id="6" name="Picture 6" descr="Pregnant woman holding stomach">
            <a:extLst>
              <a:ext uri="{FF2B5EF4-FFF2-40B4-BE49-F238E27FC236}">
                <a16:creationId xmlns:a16="http://schemas.microsoft.com/office/drawing/2014/main" id="{30C1A51F-9C76-7D94-57CD-AC4A39EF6029}"/>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t="-597"/>
          <a:stretch/>
        </p:blipFill>
        <p:spPr>
          <a:xfrm>
            <a:off x="7683626" y="436922"/>
            <a:ext cx="4508374" cy="5279954"/>
          </a:xfrm>
        </p:spPr>
      </p:pic>
    </p:spTree>
    <p:extLst>
      <p:ext uri="{BB962C8B-B14F-4D97-AF65-F5344CB8AC3E}">
        <p14:creationId xmlns:p14="http://schemas.microsoft.com/office/powerpoint/2010/main" val="2008243021"/>
      </p:ext>
    </p:extLst>
  </p:cSld>
  <p:clrMapOvr>
    <a:masterClrMapping/>
  </p:clrMapOvr>
  <p:extLst>
    <p:ext uri="{6950BFC3-D8DA-4A85-94F7-54DA5524770B}">
      <p188:commentRel xmlns=""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767884596"/>
              </p:ext>
            </p:extLst>
          </p:nvPr>
        </p:nvGraphicFramePr>
        <p:xfrm>
          <a:off x="297622" y="1464395"/>
          <a:ext cx="5821680" cy="5323370"/>
        </p:xfrm>
        <a:graphic>
          <a:graphicData uri="http://schemas.openxmlformats.org/drawingml/2006/table">
            <a:tbl>
              <a:tblPr firstRow="1" bandRow="1">
                <a:tableStyleId>{2D5ABB26-0587-4C30-8999-92F81FD0307C}</a:tableStyleId>
              </a:tblPr>
              <a:tblGrid>
                <a:gridCol w="2197187">
                  <a:extLst>
                    <a:ext uri="{9D8B030D-6E8A-4147-A177-3AD203B41FA5}">
                      <a16:colId xmlns:a16="http://schemas.microsoft.com/office/drawing/2014/main" val="20000"/>
                    </a:ext>
                  </a:extLst>
                </a:gridCol>
                <a:gridCol w="1628052">
                  <a:extLst>
                    <a:ext uri="{9D8B030D-6E8A-4147-A177-3AD203B41FA5}">
                      <a16:colId xmlns:a16="http://schemas.microsoft.com/office/drawing/2014/main" val="20001"/>
                    </a:ext>
                  </a:extLst>
                </a:gridCol>
                <a:gridCol w="1996441">
                  <a:extLst>
                    <a:ext uri="{9D8B030D-6E8A-4147-A177-3AD203B41FA5}">
                      <a16:colId xmlns:a16="http://schemas.microsoft.com/office/drawing/2014/main" val="20002"/>
                    </a:ext>
                  </a:extLst>
                </a:gridCol>
              </a:tblGrid>
              <a:tr h="616531">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2000" b="0" kern="1200" spc="-10" dirty="0">
                          <a:solidFill>
                            <a:srgbClr val="FFFFFF"/>
                          </a:solidFill>
                          <a:latin typeface="Calibri"/>
                          <a:ea typeface="+mn-ea"/>
                          <a:cs typeface="Calibri"/>
                        </a:rPr>
                        <a:t>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0" spc="-5" dirty="0">
                          <a:solidFill>
                            <a:srgbClr val="FFFFFF"/>
                          </a:solidFill>
                          <a:latin typeface="Calibri"/>
                          <a:cs typeface="Calibri"/>
                        </a:rPr>
                        <a:t>Hospital</a:t>
                      </a:r>
                      <a:r>
                        <a:rPr sz="2000" b="0" spc="-15" dirty="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69328">
                <a:tc>
                  <a:txBody>
                    <a:bodyPr/>
                    <a:lstStyle/>
                    <a:p>
                      <a:pPr marL="91440" marR="271145">
                        <a:lnSpc>
                          <a:spcPct val="100000"/>
                        </a:lnSpc>
                        <a:spcBef>
                          <a:spcPts val="209"/>
                        </a:spcBef>
                      </a:pPr>
                      <a:r>
                        <a:rPr sz="1700" b="0" spc="-5" dirty="0">
                          <a:latin typeface="Calibri"/>
                          <a:cs typeface="Calibri"/>
                        </a:rPr>
                        <a:t>Baseline </a:t>
                      </a:r>
                      <a:endParaRPr sz="17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1700" b="1" dirty="0">
                          <a:latin typeface="Calibri"/>
                          <a:cs typeface="Calibri"/>
                        </a:rPr>
                        <a:t>89</a:t>
                      </a:r>
                      <a:endParaRPr sz="17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1700" b="1" dirty="0">
                          <a:latin typeface="Calibri"/>
                          <a:cs typeface="Calibri"/>
                        </a:rPr>
                        <a:t>85</a:t>
                      </a:r>
                      <a:endParaRPr sz="1700" b="1"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68712">
                <a:tc>
                  <a:txBody>
                    <a:bodyPr/>
                    <a:lstStyle/>
                    <a:p>
                      <a:pPr marL="91440" marR="544195">
                        <a:lnSpc>
                          <a:spcPct val="100000"/>
                        </a:lnSpc>
                        <a:spcBef>
                          <a:spcPts val="209"/>
                        </a:spcBef>
                      </a:pPr>
                      <a:r>
                        <a:rPr sz="1700" b="0" dirty="0">
                          <a:latin typeface="Calibri"/>
                          <a:cs typeface="Calibri"/>
                        </a:rPr>
                        <a:t>J</a:t>
                      </a:r>
                      <a:r>
                        <a:rPr sz="1700" b="0" spc="5" dirty="0">
                          <a:latin typeface="Calibri"/>
                          <a:cs typeface="Calibri"/>
                        </a:rPr>
                        <a:t>a</a:t>
                      </a:r>
                      <a:r>
                        <a:rPr sz="1700" b="0" spc="-5" dirty="0">
                          <a:latin typeface="Calibri"/>
                          <a:cs typeface="Calibri"/>
                        </a:rPr>
                        <a:t>nu</a:t>
                      </a:r>
                      <a:r>
                        <a:rPr sz="1700" b="0" spc="5" dirty="0">
                          <a:latin typeface="Calibri"/>
                          <a:cs typeface="Calibri"/>
                        </a:rPr>
                        <a:t>a</a:t>
                      </a:r>
                      <a:r>
                        <a:rPr sz="1700" b="0" spc="10" dirty="0">
                          <a:latin typeface="Calibri"/>
                          <a:cs typeface="Calibri"/>
                        </a:rPr>
                        <a:t>r</a:t>
                      </a:r>
                      <a:r>
                        <a:rPr sz="1700" b="0" dirty="0">
                          <a:latin typeface="Calibri"/>
                          <a:cs typeface="Calibri"/>
                        </a:rPr>
                        <a:t>y  </a:t>
                      </a:r>
                      <a:r>
                        <a:rPr sz="1700" b="0" spc="-5" dirty="0">
                          <a:latin typeface="Calibri"/>
                          <a:cs typeface="Calibri"/>
                        </a:rPr>
                        <a:t>2021</a:t>
                      </a:r>
                      <a:endParaRPr sz="17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1700" b="1" dirty="0">
                          <a:latin typeface="Calibri"/>
                          <a:cs typeface="Calibri"/>
                        </a:rPr>
                        <a:t>86</a:t>
                      </a:r>
                      <a:endParaRPr sz="17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80</a:t>
                      </a:r>
                      <a:endParaRPr sz="1700" b="1"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68712">
                <a:tc>
                  <a:txBody>
                    <a:bodyPr/>
                    <a:lstStyle/>
                    <a:p>
                      <a:pPr marL="91440" marR="544195">
                        <a:lnSpc>
                          <a:spcPct val="100000"/>
                        </a:lnSpc>
                        <a:spcBef>
                          <a:spcPts val="209"/>
                        </a:spcBef>
                      </a:pPr>
                      <a:r>
                        <a:rPr lang="en-US" sz="1700" b="0" dirty="0">
                          <a:latin typeface="Calibri"/>
                          <a:cs typeface="Calibri"/>
                        </a:rPr>
                        <a:t>February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85</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68712">
                <a:tc>
                  <a:txBody>
                    <a:bodyPr/>
                    <a:lstStyle/>
                    <a:p>
                      <a:pPr marL="91440" marR="544195">
                        <a:lnSpc>
                          <a:spcPct val="100000"/>
                        </a:lnSpc>
                        <a:spcBef>
                          <a:spcPts val="209"/>
                        </a:spcBef>
                      </a:pPr>
                      <a:r>
                        <a:rPr lang="en-US" sz="1700" b="0" dirty="0">
                          <a:latin typeface="Calibri"/>
                          <a:cs typeface="Calibri"/>
                        </a:rPr>
                        <a:t>March</a:t>
                      </a:r>
                      <a:r>
                        <a:rPr lang="en-US" sz="1700" b="0" baseline="0" dirty="0">
                          <a:latin typeface="Calibri"/>
                          <a:cs typeface="Calibri"/>
                        </a:rPr>
                        <a:t>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85</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79</a:t>
                      </a:r>
                      <a:endParaRPr sz="17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68712">
                <a:tc>
                  <a:txBody>
                    <a:bodyPr/>
                    <a:lstStyle/>
                    <a:p>
                      <a:pPr marL="91440" marR="544195">
                        <a:lnSpc>
                          <a:spcPct val="100000"/>
                        </a:lnSpc>
                        <a:spcBef>
                          <a:spcPts val="209"/>
                        </a:spcBef>
                      </a:pPr>
                      <a:r>
                        <a:rPr lang="en-US" sz="1700" b="0" dirty="0">
                          <a:latin typeface="Calibri"/>
                          <a:cs typeface="Calibri"/>
                        </a:rPr>
                        <a:t>April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81</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81</a:t>
                      </a:r>
                      <a:endParaRPr sz="17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68712">
                <a:tc>
                  <a:txBody>
                    <a:bodyPr/>
                    <a:lstStyle/>
                    <a:p>
                      <a:pPr marL="91440" marR="544195">
                        <a:lnSpc>
                          <a:spcPct val="100000"/>
                        </a:lnSpc>
                        <a:spcBef>
                          <a:spcPts val="209"/>
                        </a:spcBef>
                      </a:pPr>
                      <a:r>
                        <a:rPr lang="en-US" sz="1700" b="0" dirty="0">
                          <a:latin typeface="Calibri"/>
                          <a:cs typeface="Calibri"/>
                        </a:rPr>
                        <a:t>May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78</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71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468712">
                <a:tc>
                  <a:txBody>
                    <a:bodyPr/>
                    <a:lstStyle/>
                    <a:p>
                      <a:pPr marL="91440" marR="544195">
                        <a:lnSpc>
                          <a:spcPct val="100000"/>
                        </a:lnSpc>
                        <a:spcBef>
                          <a:spcPts val="209"/>
                        </a:spcBef>
                      </a:pPr>
                      <a:r>
                        <a:rPr lang="en-US" sz="1700" b="0" dirty="0">
                          <a:latin typeface="Calibri"/>
                          <a:cs typeface="Calibri"/>
                        </a:rPr>
                        <a:t>June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71</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71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468712">
                <a:tc>
                  <a:txBody>
                    <a:bodyPr/>
                    <a:lstStyle/>
                    <a:p>
                      <a:pPr marL="91440" marR="544195">
                        <a:lnSpc>
                          <a:spcPct val="100000"/>
                        </a:lnSpc>
                        <a:spcBef>
                          <a:spcPts val="209"/>
                        </a:spcBef>
                      </a:pPr>
                      <a:r>
                        <a:rPr lang="en-US" sz="1700" b="0" dirty="0">
                          <a:latin typeface="Calibri"/>
                          <a:cs typeface="Calibri"/>
                        </a:rPr>
                        <a:t>July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76</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70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468712">
                <a:tc>
                  <a:txBody>
                    <a:bodyPr/>
                    <a:lstStyle/>
                    <a:p>
                      <a:pPr marL="91440" marR="544195">
                        <a:lnSpc>
                          <a:spcPct val="100000"/>
                        </a:lnSpc>
                        <a:spcBef>
                          <a:spcPts val="209"/>
                        </a:spcBef>
                      </a:pPr>
                      <a:r>
                        <a:rPr lang="en-US" sz="1700" b="0" dirty="0">
                          <a:latin typeface="Calibri"/>
                          <a:cs typeface="Calibri"/>
                        </a:rPr>
                        <a:t>August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78</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68</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221738604"/>
                  </a:ext>
                </a:extLst>
              </a:tr>
              <a:tr h="468712">
                <a:tc>
                  <a:txBody>
                    <a:bodyPr/>
                    <a:lstStyle/>
                    <a:p>
                      <a:pPr marL="91440" marR="544195">
                        <a:lnSpc>
                          <a:spcPct val="100000"/>
                        </a:lnSpc>
                        <a:spcBef>
                          <a:spcPts val="209"/>
                        </a:spcBef>
                      </a:pPr>
                      <a:r>
                        <a:rPr lang="en-US" sz="1700" b="0" dirty="0">
                          <a:latin typeface="Calibri"/>
                          <a:cs typeface="Calibri"/>
                        </a:rPr>
                        <a:t>September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latin typeface="Calibri"/>
                          <a:cs typeface="Calibri"/>
                        </a:rPr>
                        <a:t>75</a:t>
                      </a:r>
                      <a:endParaRPr sz="17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latin typeface="Calibri"/>
                          <a:cs typeface="Calibri"/>
                        </a:rPr>
                        <a:t>67</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062964522"/>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10</a:t>
            </a:fld>
            <a:endParaRPr spc="-5" dirty="0"/>
          </a:p>
        </p:txBody>
      </p:sp>
      <p:sp>
        <p:nvSpPr>
          <p:cNvPr id="11" name="Title 1"/>
          <p:cNvSpPr txBox="1">
            <a:spLocks/>
          </p:cNvSpPr>
          <p:nvPr/>
        </p:nvSpPr>
        <p:spPr bwMode="auto">
          <a:xfrm>
            <a:off x="323898" y="141859"/>
            <a:ext cx="807912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200" dirty="0">
                <a:solidFill>
                  <a:schemeClr val="tx2">
                    <a:lumMod val="50000"/>
                  </a:schemeClr>
                </a:solidFill>
              </a:rPr>
              <a:t>ILPQC Hospital Team Data Submission </a:t>
            </a:r>
          </a:p>
          <a:p>
            <a:pPr algn="l" eaLnBrk="1" hangingPunct="1"/>
            <a:r>
              <a:rPr lang="en-US" altLang="en-US" sz="3200" dirty="0">
                <a:solidFill>
                  <a:schemeClr val="tx2">
                    <a:lumMod val="50000"/>
                  </a:schemeClr>
                </a:solidFill>
              </a:rPr>
              <a:t>(94 Teams Total)</a:t>
            </a:r>
          </a:p>
        </p:txBody>
      </p:sp>
      <p:graphicFrame>
        <p:nvGraphicFramePr>
          <p:cNvPr id="7" name="object 3"/>
          <p:cNvGraphicFramePr>
            <a:graphicFrameLocks noGrp="1"/>
          </p:cNvGraphicFramePr>
          <p:nvPr>
            <p:extLst>
              <p:ext uri="{D42A27DB-BD31-4B8C-83A1-F6EECF244321}">
                <p14:modId xmlns:p14="http://schemas.microsoft.com/office/powerpoint/2010/main" val="2411710933"/>
              </p:ext>
            </p:extLst>
          </p:nvPr>
        </p:nvGraphicFramePr>
        <p:xfrm>
          <a:off x="6251553" y="1464395"/>
          <a:ext cx="5821680" cy="484758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2042160">
                  <a:extLst>
                    <a:ext uri="{9D8B030D-6E8A-4147-A177-3AD203B41FA5}">
                      <a16:colId xmlns:a16="http://schemas.microsoft.com/office/drawing/2014/main" val="20002"/>
                    </a:ext>
                  </a:extLst>
                </a:gridCol>
              </a:tblGrid>
              <a:tr h="354092">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1440" marR="610235" algn="ctr">
                        <a:lnSpc>
                          <a:spcPct val="100000"/>
                        </a:lnSpc>
                        <a:spcBef>
                          <a:spcPts val="204"/>
                        </a:spcBef>
                      </a:pPr>
                      <a:r>
                        <a:rPr sz="2000" b="0" kern="1200" spc="-10" dirty="0">
                          <a:solidFill>
                            <a:srgbClr val="FFFFFF"/>
                          </a:solidFill>
                          <a:latin typeface="Calibri"/>
                          <a:ea typeface="+mn-ea"/>
                          <a:cs typeface="Calibri"/>
                        </a:rPr>
                        <a:t>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075" marR="760730" algn="ctr">
                        <a:lnSpc>
                          <a:spcPct val="100000"/>
                        </a:lnSpc>
                        <a:spcBef>
                          <a:spcPts val="204"/>
                        </a:spcBef>
                      </a:pPr>
                      <a:r>
                        <a:rPr sz="2000" b="0" spc="-5" dirty="0">
                          <a:solidFill>
                            <a:srgbClr val="FFFFFF"/>
                          </a:solidFill>
                          <a:latin typeface="Calibri"/>
                          <a:cs typeface="Calibri"/>
                        </a:rPr>
                        <a:t>Hospital</a:t>
                      </a:r>
                      <a:r>
                        <a:rPr sz="2000" b="0" spc="-15" dirty="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420256">
                <a:tc>
                  <a:txBody>
                    <a:bodyPr/>
                    <a:lstStyle/>
                    <a:p>
                      <a:pPr marL="91440" marR="544195">
                        <a:lnSpc>
                          <a:spcPct val="100000"/>
                        </a:lnSpc>
                        <a:spcBef>
                          <a:spcPts val="209"/>
                        </a:spcBef>
                      </a:pPr>
                      <a:r>
                        <a:rPr lang="en-US" sz="1700" b="0" dirty="0">
                          <a:latin typeface="Calibri"/>
                          <a:cs typeface="Calibri"/>
                        </a:rPr>
                        <a:t>October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74</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64</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420256">
                <a:tc>
                  <a:txBody>
                    <a:bodyPr/>
                    <a:lstStyle/>
                    <a:p>
                      <a:pPr marL="91440" marR="544195">
                        <a:lnSpc>
                          <a:spcPct val="100000"/>
                        </a:lnSpc>
                        <a:spcBef>
                          <a:spcPts val="209"/>
                        </a:spcBef>
                      </a:pPr>
                      <a:r>
                        <a:rPr lang="en-US" sz="1700" b="0" dirty="0">
                          <a:latin typeface="Calibri"/>
                          <a:cs typeface="Calibri"/>
                        </a:rPr>
                        <a:t>November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70</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65</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420256">
                <a:tc>
                  <a:txBody>
                    <a:bodyPr/>
                    <a:lstStyle/>
                    <a:p>
                      <a:pPr marL="91440" marR="544195">
                        <a:lnSpc>
                          <a:spcPct val="100000"/>
                        </a:lnSpc>
                        <a:spcBef>
                          <a:spcPts val="209"/>
                        </a:spcBef>
                      </a:pPr>
                      <a:r>
                        <a:rPr lang="en-US" sz="1700" b="0" dirty="0">
                          <a:latin typeface="Calibri"/>
                          <a:cs typeface="Calibri"/>
                        </a:rPr>
                        <a:t>December 2021</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70</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62</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r h="420256">
                <a:tc>
                  <a:txBody>
                    <a:bodyPr/>
                    <a:lstStyle/>
                    <a:p>
                      <a:pPr marL="91440" marR="544195">
                        <a:lnSpc>
                          <a:spcPct val="100000"/>
                        </a:lnSpc>
                        <a:spcBef>
                          <a:spcPts val="209"/>
                        </a:spcBef>
                      </a:pPr>
                      <a:r>
                        <a:rPr lang="en-US" sz="1700" b="0" dirty="0">
                          <a:latin typeface="Calibri"/>
                          <a:cs typeface="Calibri"/>
                        </a:rPr>
                        <a:t>January</a:t>
                      </a:r>
                      <a:r>
                        <a:rPr lang="en-US" sz="1700" b="0" baseline="0" dirty="0">
                          <a:latin typeface="Calibri"/>
                          <a:cs typeface="Calibri"/>
                        </a:rPr>
                        <a:t> 2022</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67</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62</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1770522"/>
                  </a:ext>
                </a:extLst>
              </a:tr>
              <a:tr h="420256">
                <a:tc>
                  <a:txBody>
                    <a:bodyPr/>
                    <a:lstStyle/>
                    <a:p>
                      <a:pPr marL="91440" marR="544195">
                        <a:lnSpc>
                          <a:spcPct val="100000"/>
                        </a:lnSpc>
                        <a:spcBef>
                          <a:spcPts val="209"/>
                        </a:spcBef>
                      </a:pPr>
                      <a:r>
                        <a:rPr lang="en-US" sz="1700" b="0" dirty="0">
                          <a:latin typeface="Calibri"/>
                          <a:cs typeface="Calibri"/>
                        </a:rPr>
                        <a:t>February 2022</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66</a:t>
                      </a: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61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78731958"/>
                  </a:ext>
                </a:extLst>
              </a:tr>
              <a:tr h="420256">
                <a:tc>
                  <a:txBody>
                    <a:bodyPr/>
                    <a:lstStyle/>
                    <a:p>
                      <a:pPr marL="91440" marR="544195">
                        <a:lnSpc>
                          <a:spcPct val="100000"/>
                        </a:lnSpc>
                        <a:spcBef>
                          <a:spcPts val="209"/>
                        </a:spcBef>
                      </a:pPr>
                      <a:r>
                        <a:rPr lang="en-US" sz="1700" b="0" dirty="0">
                          <a:latin typeface="Calibri"/>
                          <a:cs typeface="Calibri"/>
                        </a:rPr>
                        <a:t>March 2022</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69</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61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41672932"/>
                  </a:ext>
                </a:extLst>
              </a:tr>
              <a:tr h="420256">
                <a:tc>
                  <a:txBody>
                    <a:bodyPr/>
                    <a:lstStyle/>
                    <a:p>
                      <a:pPr marL="91440" marR="544195">
                        <a:lnSpc>
                          <a:spcPct val="100000"/>
                        </a:lnSpc>
                        <a:spcBef>
                          <a:spcPts val="209"/>
                        </a:spcBef>
                      </a:pPr>
                      <a:r>
                        <a:rPr lang="en-US" sz="1700" b="0" dirty="0">
                          <a:latin typeface="Calibri"/>
                          <a:cs typeface="Calibri"/>
                        </a:rPr>
                        <a:t>April</a:t>
                      </a:r>
                      <a:r>
                        <a:rPr lang="en-US" sz="1700" b="0" baseline="0" dirty="0">
                          <a:latin typeface="Calibri"/>
                          <a:cs typeface="Calibri"/>
                        </a:rPr>
                        <a:t> </a:t>
                      </a:r>
                      <a:r>
                        <a:rPr lang="en-US" sz="1700" b="0" dirty="0">
                          <a:latin typeface="Calibri"/>
                          <a:cs typeface="Calibri"/>
                        </a:rPr>
                        <a:t>2022</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62</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54</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729192671"/>
                  </a:ext>
                </a:extLst>
              </a:tr>
              <a:tr h="420256">
                <a:tc>
                  <a:txBody>
                    <a:bodyPr/>
                    <a:lstStyle/>
                    <a:p>
                      <a:pPr marL="91440" marR="544195">
                        <a:lnSpc>
                          <a:spcPct val="100000"/>
                        </a:lnSpc>
                        <a:spcBef>
                          <a:spcPts val="209"/>
                        </a:spcBef>
                      </a:pPr>
                      <a:r>
                        <a:rPr lang="en-US" sz="1700" b="0" dirty="0">
                          <a:latin typeface="Calibri"/>
                          <a:cs typeface="Calibri"/>
                        </a:rPr>
                        <a:t>May 2022</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58</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52</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066900811"/>
                  </a:ext>
                </a:extLst>
              </a:tr>
              <a:tr h="420256">
                <a:tc>
                  <a:txBody>
                    <a:bodyPr/>
                    <a:lstStyle/>
                    <a:p>
                      <a:pPr marL="91440" marR="544195">
                        <a:lnSpc>
                          <a:spcPct val="100000"/>
                        </a:lnSpc>
                        <a:spcBef>
                          <a:spcPts val="209"/>
                        </a:spcBef>
                      </a:pPr>
                      <a:r>
                        <a:rPr lang="en-US" sz="1700" b="0" dirty="0">
                          <a:latin typeface="Calibri"/>
                          <a:cs typeface="Calibri"/>
                        </a:rPr>
                        <a:t>June 2022</a:t>
                      </a:r>
                      <a:endParaRPr sz="17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700" b="1" dirty="0">
                          <a:solidFill>
                            <a:schemeClr val="tx1">
                              <a:lumMod val="50000"/>
                            </a:schemeClr>
                          </a:solidFill>
                          <a:latin typeface="Calibri"/>
                          <a:cs typeface="Calibri"/>
                        </a:rPr>
                        <a:t>38</a:t>
                      </a:r>
                      <a:endParaRPr sz="17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700" b="1" dirty="0">
                          <a:solidFill>
                            <a:schemeClr val="tx1">
                              <a:lumMod val="50000"/>
                            </a:schemeClr>
                          </a:solidFill>
                          <a:latin typeface="Calibri"/>
                          <a:cs typeface="Calibri"/>
                        </a:rPr>
                        <a:t>33</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780300936"/>
                  </a:ext>
                </a:extLst>
              </a:tr>
            </a:tbl>
          </a:graphicData>
        </a:graphic>
      </p:graphicFrame>
    </p:spTree>
    <p:extLst>
      <p:ext uri="{BB962C8B-B14F-4D97-AF65-F5344CB8AC3E}">
        <p14:creationId xmlns:p14="http://schemas.microsoft.com/office/powerpoint/2010/main" val="320109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691313" cy="1520825"/>
          </a:xfrm>
          <a:noFill/>
        </p:spPr>
        <p:txBody>
          <a:bodyPr/>
          <a:lstStyle/>
          <a:p>
            <a:r>
              <a:rPr lang="en-US" dirty="0">
                <a:ea typeface="Lato Medium"/>
                <a:cs typeface="Lato Medium"/>
              </a:rPr>
              <a:t>PVB Teams Progress on Key Structure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Chart 5"/>
          <p:cNvGraphicFramePr>
            <a:graphicFrameLocks/>
          </p:cNvGraphicFramePr>
          <p:nvPr>
            <p:extLst>
              <p:ext uri="{D42A27DB-BD31-4B8C-83A1-F6EECF244321}">
                <p14:modId xmlns:p14="http://schemas.microsoft.com/office/powerpoint/2010/main" val="2348895328"/>
              </p:ext>
            </p:extLst>
          </p:nvPr>
        </p:nvGraphicFramePr>
        <p:xfrm>
          <a:off x="609600" y="1719618"/>
          <a:ext cx="10972800" cy="4636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706393"/>
      </p:ext>
    </p:extLst>
  </p:cSld>
  <p:clrMapOvr>
    <a:masterClrMapping/>
  </p:clrMapOvr>
  <p:extLst>
    <p:ext uri="{6950BFC3-D8DA-4A85-94F7-54DA5524770B}">
      <p188:commentRel xmlns=""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Lato Medium"/>
                <a:cs typeface="Lato Medium"/>
              </a:rPr>
              <a:t>ILPQC teams NTSV C-Section Rate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95317604"/>
              </p:ext>
            </p:extLst>
          </p:nvPr>
        </p:nvGraphicFramePr>
        <p:xfrm>
          <a:off x="463463" y="1515649"/>
          <a:ext cx="11118937" cy="4661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14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878041101"/>
              </p:ext>
            </p:extLst>
          </p:nvPr>
        </p:nvGraphicFramePr>
        <p:xfrm>
          <a:off x="693683" y="2070537"/>
          <a:ext cx="10773103" cy="412771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cxnSp>
        <p:nvCxnSpPr>
          <p:cNvPr id="7" name="Straight Connector 6"/>
          <p:cNvCxnSpPr/>
          <p:nvPr/>
        </p:nvCxnSpPr>
        <p:spPr>
          <a:xfrm flipH="1">
            <a:off x="1071626" y="4263054"/>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87240" y="3501431"/>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Goal: &lt;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23.6%</a:t>
            </a:r>
          </a:p>
        </p:txBody>
      </p:sp>
      <p:sp>
        <p:nvSpPr>
          <p:cNvPr id="13" name="TextBox 12"/>
          <p:cNvSpPr txBox="1"/>
          <p:nvPr/>
        </p:nvSpPr>
        <p:spPr>
          <a:xfrm>
            <a:off x="5236601" y="6277302"/>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All ILPQC Average: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a:t>
            </a:r>
          </a:p>
        </p:txBody>
      </p:sp>
    </p:spTree>
    <p:extLst>
      <p:ext uri="{BB962C8B-B14F-4D97-AF65-F5344CB8AC3E}">
        <p14:creationId xmlns:p14="http://schemas.microsoft.com/office/powerpoint/2010/main" val="275845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850724756"/>
              </p:ext>
            </p:extLst>
          </p:nvPr>
        </p:nvGraphicFramePr>
        <p:xfrm>
          <a:off x="739036" y="1690688"/>
          <a:ext cx="10843364" cy="46656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ea typeface="Lato Medium"/>
                <a:cs typeface="Lato Medium"/>
              </a:rPr>
              <a:t>NTSV C-Sections Meeting </a:t>
            </a:r>
            <a:r>
              <a:rPr lang="en-US" dirty="0"/>
              <a:t/>
            </a:r>
            <a:br>
              <a:rPr lang="en-US" dirty="0"/>
            </a:br>
            <a:r>
              <a:rPr lang="en-US" dirty="0">
                <a:ea typeface="Lato Medium"/>
                <a:cs typeface="Lato Medium"/>
              </a:rPr>
              <a:t>ACOG/SMFM Guidelines (goal &gt; 80%)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cxnSp>
        <p:nvCxnSpPr>
          <p:cNvPr id="3" name="Straight Connector 2">
            <a:extLst>
              <a:ext uri="{FF2B5EF4-FFF2-40B4-BE49-F238E27FC236}">
                <a16:creationId xmlns:a16="http://schemas.microsoft.com/office/drawing/2014/main" id="{2FE5FCDD-E143-9159-170B-B6DCF0F81BC8}"/>
              </a:ext>
            </a:extLst>
          </p:cNvPr>
          <p:cNvCxnSpPr/>
          <p:nvPr/>
        </p:nvCxnSpPr>
        <p:spPr>
          <a:xfrm flipV="1">
            <a:off x="1057617" y="2750313"/>
            <a:ext cx="10206201" cy="1029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AD39AE2-97EC-C943-691E-2AE17CFBCA7F}"/>
              </a:ext>
            </a:extLst>
          </p:cNvPr>
          <p:cNvSpPr/>
          <p:nvPr/>
        </p:nvSpPr>
        <p:spPr>
          <a:xfrm>
            <a:off x="1334309" y="3626861"/>
            <a:ext cx="549082" cy="30369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5"/>
          <p:cNvSpPr/>
          <p:nvPr/>
        </p:nvSpPr>
        <p:spPr>
          <a:xfrm>
            <a:off x="1334309" y="2837757"/>
            <a:ext cx="549082" cy="355976"/>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14736" y="2837757"/>
            <a:ext cx="549082" cy="355976"/>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34309" y="3938495"/>
            <a:ext cx="549082" cy="355976"/>
          </a:xfrm>
          <a:prstGeom prst="rect">
            <a:avLst/>
          </a:prstGeom>
          <a:noFill/>
          <a:ln w="571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14736" y="3736480"/>
            <a:ext cx="549082" cy="355976"/>
          </a:xfrm>
          <a:prstGeom prst="rect">
            <a:avLst/>
          </a:prstGeom>
          <a:noFill/>
          <a:ln w="5715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14736" y="3381933"/>
            <a:ext cx="549082" cy="35597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34309" y="4444600"/>
            <a:ext cx="549082" cy="3559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14736" y="4131141"/>
            <a:ext cx="549082" cy="3559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00025"/>
      </p:ext>
    </p:extLst>
  </p:cSld>
  <p:clrMapOvr>
    <a:masterClrMapping/>
  </p:clrMapOvr>
  <p:extLst mod="1">
    <p:ext uri="{6950BFC3-D8DA-4A85-94F7-54DA5524770B}">
      <p188:commentRel xmlns=""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602872836"/>
              </p:ext>
            </p:extLst>
          </p:nvPr>
        </p:nvGraphicFramePr>
        <p:xfrm>
          <a:off x="421415" y="1875980"/>
          <a:ext cx="6534556" cy="44803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dirty="0"/>
              <a:t>NTSV C-Sections Meeting </a:t>
            </a:r>
            <a:br>
              <a:rPr lang="en-US" dirty="0"/>
            </a:br>
            <a:r>
              <a:rPr lang="en-US" dirty="0"/>
              <a:t>ACOG/SMFM Guidelines: Failed Induction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9" name="Rectangle: Rounded Corners 12">
            <a:extLst>
              <a:ext uri="{FF2B5EF4-FFF2-40B4-BE49-F238E27FC236}">
                <a16:creationId xmlns:a16="http://schemas.microsoft.com/office/drawing/2014/main" id="{D45CB46C-7AF4-4F7E-B2FA-FDEAF5485057}"/>
              </a:ext>
            </a:extLst>
          </p:cNvPr>
          <p:cNvSpPr/>
          <p:nvPr/>
        </p:nvSpPr>
        <p:spPr>
          <a:xfrm>
            <a:off x="7180118" y="1633826"/>
            <a:ext cx="4940545" cy="2421769"/>
          </a:xfrm>
          <a:prstGeom prst="roundRect">
            <a:avLst/>
          </a:prstGeom>
          <a:solidFill>
            <a:schemeClr val="accent1">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alibri"/>
                <a:ea typeface="Calibri"/>
                <a:cs typeface="Calibri"/>
              </a:rPr>
              <a:t>ACOG/SMFM Criteria for Failed Induction: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FFFF"/>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Oxytocin administered for at least 12-18 hours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after membrane rupture, </a:t>
            </a: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without achieving cervical change and regular contractions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Longer duration of the latent phase</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24 hours or longer if &lt;6cm and maternal and fetal status permits</a:t>
            </a:r>
          </a:p>
        </p:txBody>
      </p:sp>
      <p:cxnSp>
        <p:nvCxnSpPr>
          <p:cNvPr id="11" name="Straight Connector 10"/>
          <p:cNvCxnSpPr/>
          <p:nvPr/>
        </p:nvCxnSpPr>
        <p:spPr>
          <a:xfrm>
            <a:off x="903514" y="3227760"/>
            <a:ext cx="6052457" cy="16183"/>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2099803861"/>
              </p:ext>
            </p:extLst>
          </p:nvPr>
        </p:nvGraphicFramePr>
        <p:xfrm>
          <a:off x="7448472" y="411616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5821367"/>
      </p:ext>
    </p:extLst>
  </p:cSld>
  <p:clrMapOvr>
    <a:masterClrMapping/>
  </p:clrMapOvr>
  <p:extLst>
    <p:ext uri="{6950BFC3-D8DA-4A85-94F7-54DA5524770B}">
      <p188:commentRel xmlns=""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042238045"/>
              </p:ext>
            </p:extLst>
          </p:nvPr>
        </p:nvGraphicFramePr>
        <p:xfrm>
          <a:off x="609600" y="1939991"/>
          <a:ext cx="7837714" cy="441635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a:ln>
            <a:noFill/>
          </a:ln>
        </p:spPr>
        <p:txBody>
          <a:bodyPr/>
          <a:lstStyle/>
          <a:p>
            <a:r>
              <a:rPr lang="en-US" dirty="0"/>
              <a:t>NTSV C-Sections Meeting </a:t>
            </a:r>
            <a:br>
              <a:rPr lang="en-US" dirty="0"/>
            </a:br>
            <a:r>
              <a:rPr lang="en-US" dirty="0"/>
              <a:t>ACOG/SMFM Guidelines: Active Phase Arrest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772" y="1807431"/>
            <a:ext cx="3127519" cy="4432176"/>
          </a:xfrm>
          <a:prstGeom prst="rect">
            <a:avLst/>
          </a:prstGeom>
        </p:spPr>
      </p:pic>
      <p:cxnSp>
        <p:nvCxnSpPr>
          <p:cNvPr id="11" name="Straight Connector 10"/>
          <p:cNvCxnSpPr/>
          <p:nvPr/>
        </p:nvCxnSpPr>
        <p:spPr>
          <a:xfrm>
            <a:off x="1132878" y="3240094"/>
            <a:ext cx="7183044" cy="2562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7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820349215"/>
              </p:ext>
            </p:extLst>
          </p:nvPr>
        </p:nvGraphicFramePr>
        <p:xfrm>
          <a:off x="609600" y="1798655"/>
          <a:ext cx="7786216" cy="46456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p:spPr>
        <p:txBody>
          <a:bodyPr/>
          <a:lstStyle/>
          <a:p>
            <a:r>
              <a:rPr lang="en-US" dirty="0"/>
              <a:t>NTSV C-Sections Meeting </a:t>
            </a:r>
            <a:br>
              <a:rPr lang="en-US" dirty="0"/>
            </a:br>
            <a:r>
              <a:rPr lang="en-US" dirty="0"/>
              <a:t>ACOG/SMFM Guidelines: Second Stage Arrest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7" name="Rectangle: Rounded Corners 12">
            <a:extLst>
              <a:ext uri="{FF2B5EF4-FFF2-40B4-BE49-F238E27FC236}">
                <a16:creationId xmlns:a16="http://schemas.microsoft.com/office/drawing/2014/main" id="{D45CB46C-7AF4-4F7E-B2FA-FDEAF5485057}"/>
              </a:ext>
            </a:extLst>
          </p:cNvPr>
          <p:cNvSpPr/>
          <p:nvPr/>
        </p:nvSpPr>
        <p:spPr>
          <a:xfrm>
            <a:off x="8395816" y="2148942"/>
            <a:ext cx="3721739" cy="276825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alibri"/>
                <a:ea typeface="Calibri"/>
                <a:cs typeface="Calibri"/>
              </a:rPr>
              <a:t>ACOG/SMFM Criteria for Second Stage Arrest: </a:t>
            </a:r>
            <a:endParaRPr kumimoji="0" lang="en-US" sz="1400" b="0" i="0" u="sng" strike="noStrike" kern="1200" cap="none" spc="0" normalizeH="0" baseline="0" noProof="0" dirty="0">
              <a:ln>
                <a:noFill/>
              </a:ln>
              <a:solidFill>
                <a:srgbClr val="FFFFFF"/>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FFFF"/>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Calibri"/>
                <a:cs typeface="Calibri"/>
              </a:rPr>
              <a:t> </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At least 3 hours* of pushing in nulliparous patients</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*Longer durations (e.g. 4 hours with epidural) may be appropriate on an individualized basis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cxnSp>
        <p:nvCxnSpPr>
          <p:cNvPr id="8" name="Straight Connector 7"/>
          <p:cNvCxnSpPr/>
          <p:nvPr/>
        </p:nvCxnSpPr>
        <p:spPr>
          <a:xfrm>
            <a:off x="1133136" y="3170256"/>
            <a:ext cx="6858000" cy="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889374"/>
      </p:ext>
    </p:extLst>
  </p:cSld>
  <p:clrMapOvr>
    <a:masterClrMapping/>
  </p:clrMapOvr>
  <p:extLst>
    <p:ext uri="{6950BFC3-D8DA-4A85-94F7-54DA5524770B}">
      <p188:commentRel xmlns=""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007925989"/>
              </p:ext>
            </p:extLst>
          </p:nvPr>
        </p:nvGraphicFramePr>
        <p:xfrm>
          <a:off x="609600" y="1418897"/>
          <a:ext cx="10972800" cy="493745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dirty="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a:t>Provider and Nurse Education</a:t>
            </a:r>
          </a:p>
        </p:txBody>
      </p:sp>
      <p:sp>
        <p:nvSpPr>
          <p:cNvPr id="2" name="7-Point Star 1"/>
          <p:cNvSpPr/>
          <p:nvPr/>
        </p:nvSpPr>
        <p:spPr>
          <a:xfrm>
            <a:off x="10210800" y="1594022"/>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Keep it up!</a:t>
            </a:r>
          </a:p>
        </p:txBody>
      </p:sp>
    </p:spTree>
    <p:extLst>
      <p:ext uri="{BB962C8B-B14F-4D97-AF65-F5344CB8AC3E}">
        <p14:creationId xmlns:p14="http://schemas.microsoft.com/office/powerpoint/2010/main" val="307010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dirty="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dirty="0">
                <a:solidFill>
                  <a:schemeClr val="accent1"/>
                </a:solidFill>
              </a:rPr>
              <a:t>Standard Protocols and Processes</a:t>
            </a:r>
          </a:p>
        </p:txBody>
      </p:sp>
      <p:graphicFrame>
        <p:nvGraphicFramePr>
          <p:cNvPr id="7" name="Chart 6"/>
          <p:cNvGraphicFramePr>
            <a:graphicFrameLocks/>
          </p:cNvGraphicFramePr>
          <p:nvPr>
            <p:extLst>
              <p:ext uri="{D42A27DB-BD31-4B8C-83A1-F6EECF244321}">
                <p14:modId xmlns:p14="http://schemas.microsoft.com/office/powerpoint/2010/main" val="2688425964"/>
              </p:ext>
            </p:extLst>
          </p:nvPr>
        </p:nvGraphicFramePr>
        <p:xfrm>
          <a:off x="798786" y="1334814"/>
          <a:ext cx="10783614" cy="4939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67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dirty="0">
              <a:solidFill>
                <a:srgbClr val="898989"/>
              </a:solidFill>
              <a:latin typeface="Arial" charset="0"/>
              <a:ea typeface="MS PGothic" pitchFamily="34" charset="-128"/>
            </a:endParaRPr>
          </a:p>
        </p:txBody>
      </p:sp>
      <p:sp>
        <p:nvSpPr>
          <p:cNvPr id="5" name="Rectangle 4"/>
          <p:cNvSpPr/>
          <p:nvPr/>
        </p:nvSpPr>
        <p:spPr>
          <a:xfrm>
            <a:off x="433472" y="1639889"/>
            <a:ext cx="11426432" cy="3711785"/>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dk1"/>
                </a:solidFill>
              </a:rPr>
              <a:t>Second Stage Arrest and Dystocia Management Strategies</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a:solidFill>
                  <a:schemeClr val="dk1"/>
                </a:solidFill>
              </a:rPr>
              <a:t>Emmet </a:t>
            </a:r>
            <a:r>
              <a:rPr lang="en-US" sz="2800" b="1" u="sng" dirty="0" smtClean="0">
                <a:solidFill>
                  <a:schemeClr val="dk1"/>
                </a:solidFill>
              </a:rPr>
              <a:t>Hirsch, MD </a:t>
            </a:r>
            <a:r>
              <a:rPr lang="en-US" sz="2800" dirty="0" smtClean="0"/>
              <a:t>Director</a:t>
            </a:r>
            <a:r>
              <a:rPr lang="en-US" sz="2800" dirty="0"/>
              <a:t>, Hospitalist </a:t>
            </a:r>
            <a:r>
              <a:rPr lang="en-US" sz="2800" dirty="0" smtClean="0"/>
              <a:t>Program Department </a:t>
            </a:r>
            <a:r>
              <a:rPr lang="en-US" sz="2800" dirty="0"/>
              <a:t>of Obstetrics and </a:t>
            </a:r>
            <a:r>
              <a:rPr lang="en-US" sz="2800" dirty="0" smtClean="0"/>
              <a:t>Gynecology </a:t>
            </a:r>
            <a:r>
              <a:rPr lang="en-US" sz="2800" dirty="0" err="1" smtClean="0"/>
              <a:t>NorthShore</a:t>
            </a:r>
            <a:r>
              <a:rPr lang="en-US" sz="2800" dirty="0" smtClean="0"/>
              <a:t> </a:t>
            </a:r>
            <a:r>
              <a:rPr lang="en-US" sz="2800" dirty="0"/>
              <a:t>University </a:t>
            </a:r>
            <a:r>
              <a:rPr lang="en-US" sz="2800" dirty="0" err="1"/>
              <a:t>HealthSystem</a:t>
            </a:r>
            <a:r>
              <a:rPr lang="en-US" sz="2800" dirty="0"/>
              <a:t>, Evanston, </a:t>
            </a:r>
            <a:r>
              <a:rPr lang="en-US" sz="2800" dirty="0" smtClean="0"/>
              <a:t>Illinois</a:t>
            </a:r>
            <a:endParaRPr lang="en-US" sz="2800" b="1" u="sng" dirty="0">
              <a:solidFill>
                <a:schemeClr val="dk1"/>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a:solidFill>
                  <a:schemeClr val="tx2">
                    <a:lumMod val="50000"/>
                  </a:schemeClr>
                </a:solidFill>
              </a:rPr>
              <a:t>Team Talk</a:t>
            </a:r>
            <a:r>
              <a:rPr lang="en-US" sz="2800" b="1" dirty="0">
                <a:solidFill>
                  <a:schemeClr val="tx2">
                    <a:lumMod val="50000"/>
                  </a:schemeClr>
                </a:solidFill>
              </a:rPr>
              <a:t>: </a:t>
            </a:r>
            <a:r>
              <a:rPr lang="en-US" sz="2800" dirty="0">
                <a:solidFill>
                  <a:schemeClr val="tx2">
                    <a:lumMod val="50000"/>
                  </a:schemeClr>
                </a:solidFill>
              </a:rPr>
              <a:t>Pat Baker, </a:t>
            </a:r>
            <a:r>
              <a:rPr lang="en-US" sz="2800" dirty="0"/>
              <a:t>Team Lead OB, SSM Health Good Samaritan Hospital</a:t>
            </a:r>
            <a:endParaRPr lang="en-US" sz="2800" dirty="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dirty="0"/>
              <a:t>Overview:</a:t>
            </a:r>
          </a:p>
        </p:txBody>
      </p:sp>
    </p:spTree>
    <p:extLst>
      <p:ext uri="{BB962C8B-B14F-4D97-AF65-F5344CB8AC3E}">
        <p14:creationId xmlns:p14="http://schemas.microsoft.com/office/powerpoint/2010/main" val="287612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dirty="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dirty="0">
                <a:solidFill>
                  <a:schemeClr val="accent1"/>
                </a:solidFill>
              </a:rPr>
              <a:t>Sharing Provider Level Data</a:t>
            </a:r>
          </a:p>
        </p:txBody>
      </p:sp>
      <p:graphicFrame>
        <p:nvGraphicFramePr>
          <p:cNvPr id="5" name="Chart 4"/>
          <p:cNvGraphicFramePr>
            <a:graphicFrameLocks/>
          </p:cNvGraphicFramePr>
          <p:nvPr>
            <p:extLst>
              <p:ext uri="{D42A27DB-BD31-4B8C-83A1-F6EECF244321}">
                <p14:modId xmlns:p14="http://schemas.microsoft.com/office/powerpoint/2010/main" val="1508273016"/>
              </p:ext>
            </p:extLst>
          </p:nvPr>
        </p:nvGraphicFramePr>
        <p:xfrm>
          <a:off x="578069" y="1408386"/>
          <a:ext cx="11004331" cy="4947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33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21</a:t>
            </a:fld>
            <a:endParaRPr lang="en-US" altLang="en-US" sz="1200" dirty="0">
              <a:solidFill>
                <a:srgbClr val="898989"/>
              </a:solidFill>
              <a:latin typeface="Arial" charset="0"/>
              <a:ea typeface="MS PGothic" pitchFamily="34" charset="-128"/>
            </a:endParaRPr>
          </a:p>
        </p:txBody>
      </p:sp>
      <p:sp>
        <p:nvSpPr>
          <p:cNvPr id="7" name="Title 2"/>
          <p:cNvSpPr>
            <a:spLocks noGrp="1"/>
          </p:cNvSpPr>
          <p:nvPr>
            <p:ph type="title"/>
          </p:nvPr>
        </p:nvSpPr>
        <p:spPr>
          <a:xfrm>
            <a:off x="609600" y="82393"/>
            <a:ext cx="10972800" cy="1325563"/>
          </a:xfrm>
        </p:spPr>
        <p:txBody>
          <a:bodyPr>
            <a:normAutofit/>
          </a:bodyPr>
          <a:lstStyle/>
          <a:p>
            <a:r>
              <a:rPr lang="en-US" dirty="0"/>
              <a:t>Cesarean Decision Checklists </a:t>
            </a:r>
            <a:br>
              <a:rPr lang="en-US" dirty="0"/>
            </a:br>
            <a:r>
              <a:rPr lang="en-US" dirty="0"/>
              <a:t>and Decision Huddles/Debriefs</a:t>
            </a:r>
          </a:p>
        </p:txBody>
      </p:sp>
      <p:pic>
        <p:nvPicPr>
          <p:cNvPr id="9" name="Picture 8"/>
          <p:cNvPicPr>
            <a:picLocks noChangeAspect="1"/>
          </p:cNvPicPr>
          <p:nvPr/>
        </p:nvPicPr>
        <p:blipFill>
          <a:blip r:embed="rId3"/>
          <a:stretch>
            <a:fillRect/>
          </a:stretch>
        </p:blipFill>
        <p:spPr>
          <a:xfrm>
            <a:off x="698090" y="1213315"/>
            <a:ext cx="3891144" cy="310795"/>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246067499"/>
              </p:ext>
            </p:extLst>
          </p:nvPr>
        </p:nvGraphicFramePr>
        <p:xfrm>
          <a:off x="236481" y="2017986"/>
          <a:ext cx="5943601" cy="42461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53782914"/>
              </p:ext>
            </p:extLst>
          </p:nvPr>
        </p:nvGraphicFramePr>
        <p:xfrm>
          <a:off x="6095999" y="1755228"/>
          <a:ext cx="5644055" cy="4508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27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22</a:t>
            </a:fld>
            <a:endParaRPr lang="en-US" altLang="en-US" sz="1200" dirty="0">
              <a:solidFill>
                <a:srgbClr val="898989"/>
              </a:solidFill>
              <a:latin typeface="Arial" charset="0"/>
              <a:ea typeface="MS PGothic" pitchFamily="34" charset="-128"/>
            </a:endParaRPr>
          </a:p>
        </p:txBody>
      </p:sp>
      <p:sp>
        <p:nvSpPr>
          <p:cNvPr id="7" name="Title 2"/>
          <p:cNvSpPr>
            <a:spLocks noGrp="1"/>
          </p:cNvSpPr>
          <p:nvPr>
            <p:ph type="title"/>
          </p:nvPr>
        </p:nvSpPr>
        <p:spPr>
          <a:xfrm>
            <a:off x="698090" y="127201"/>
            <a:ext cx="6774273" cy="1325563"/>
          </a:xfrm>
        </p:spPr>
        <p:txBody>
          <a:bodyPr/>
          <a:lstStyle/>
          <a:p>
            <a:r>
              <a:rPr lang="en-US" dirty="0"/>
              <a:t>Shared Decision Making and Patient Education</a:t>
            </a:r>
          </a:p>
        </p:txBody>
      </p:sp>
      <p:pic>
        <p:nvPicPr>
          <p:cNvPr id="3" name="Picture 2"/>
          <p:cNvPicPr>
            <a:picLocks noChangeAspect="1"/>
          </p:cNvPicPr>
          <p:nvPr/>
        </p:nvPicPr>
        <p:blipFill>
          <a:blip r:embed="rId3"/>
          <a:stretch>
            <a:fillRect/>
          </a:stretch>
        </p:blipFill>
        <p:spPr>
          <a:xfrm>
            <a:off x="698090" y="1272863"/>
            <a:ext cx="3891144" cy="310795"/>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1587686765"/>
              </p:ext>
            </p:extLst>
          </p:nvPr>
        </p:nvGraphicFramePr>
        <p:xfrm>
          <a:off x="204952" y="2028496"/>
          <a:ext cx="5770179" cy="42251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836321243"/>
              </p:ext>
            </p:extLst>
          </p:nvPr>
        </p:nvGraphicFramePr>
        <p:xfrm>
          <a:off x="5975131" y="1815662"/>
          <a:ext cx="5891048" cy="44379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13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Malposition and Dystocia Management Strategies</a:t>
            </a:r>
          </a:p>
        </p:txBody>
      </p:sp>
      <p:sp>
        <p:nvSpPr>
          <p:cNvPr id="3" name="Subtitle 2"/>
          <p:cNvSpPr>
            <a:spLocks noGrp="1"/>
          </p:cNvSpPr>
          <p:nvPr>
            <p:ph type="subTitle" idx="1"/>
          </p:nvPr>
        </p:nvSpPr>
        <p:spPr/>
        <p:txBody>
          <a:bodyPr/>
          <a:lstStyle/>
          <a:p>
            <a:endParaRPr lang="en-US" sz="2600" dirty="0"/>
          </a:p>
        </p:txBody>
      </p:sp>
    </p:spTree>
    <p:extLst>
      <p:ext uri="{BB962C8B-B14F-4D97-AF65-F5344CB8AC3E}">
        <p14:creationId xmlns:p14="http://schemas.microsoft.com/office/powerpoint/2010/main" val="15207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Malposition </a:t>
            </a:r>
            <a:br>
              <a:rPr lang="en-US" dirty="0"/>
            </a:br>
            <a:r>
              <a:rPr lang="en-US" dirty="0"/>
              <a:t>and why is it important?</a:t>
            </a:r>
          </a:p>
        </p:txBody>
      </p:sp>
      <p:sp>
        <p:nvSpPr>
          <p:cNvPr id="5" name="Content Placeholder 4"/>
          <p:cNvSpPr>
            <a:spLocks noGrp="1"/>
          </p:cNvSpPr>
          <p:nvPr>
            <p:ph idx="1"/>
          </p:nvPr>
        </p:nvSpPr>
        <p:spPr/>
        <p:txBody>
          <a:bodyPr/>
          <a:lstStyle/>
          <a:p>
            <a:r>
              <a:rPr lang="en-US" b="1" u="sng" dirty="0"/>
              <a:t>Fetal malposition in labor includes occiput posterior and occiput transverse positions.</a:t>
            </a:r>
            <a:endParaRPr lang="en-US" dirty="0"/>
          </a:p>
          <a:p>
            <a:pPr lvl="1"/>
            <a:r>
              <a:rPr lang="en-US" dirty="0"/>
              <a:t>(</a:t>
            </a:r>
            <a:r>
              <a:rPr lang="en-US" dirty="0" err="1"/>
              <a:t>Pilliod</a:t>
            </a:r>
            <a:r>
              <a:rPr lang="en-US" dirty="0"/>
              <a:t> &amp; </a:t>
            </a:r>
            <a:r>
              <a:rPr lang="en-US" dirty="0" err="1"/>
              <a:t>Caughey</a:t>
            </a:r>
            <a:r>
              <a:rPr lang="en-US" dirty="0"/>
              <a:t>, 2017)  </a:t>
            </a:r>
            <a:r>
              <a:rPr lang="en-US" dirty="0" err="1"/>
              <a:t>doi</a:t>
            </a:r>
            <a:r>
              <a:rPr lang="en-US" dirty="0"/>
              <a:t>: 10.1016/j.ogc.2017.08.003.</a:t>
            </a:r>
          </a:p>
          <a:p>
            <a:r>
              <a:rPr lang="en-US" dirty="0"/>
              <a:t>“In order to safely prevent cesarean deliveries in the setting of malposition</a:t>
            </a:r>
            <a:r>
              <a:rPr lang="en-US" b="1" u="sng" dirty="0"/>
              <a:t>, it is important to assess the fetal position in the second stage of labor</a:t>
            </a:r>
            <a:r>
              <a:rPr lang="en-US" dirty="0"/>
              <a:t>, particularly in the setting of abnormal fetal descent”. </a:t>
            </a:r>
          </a:p>
          <a:p>
            <a:r>
              <a:rPr lang="en-US" dirty="0"/>
              <a:t>Manual rotation of the fetal occiput when fetal malposition is identified is an important strategy to reduce Second Stage Arrest and safely prevent cesarean delivery. </a:t>
            </a:r>
          </a:p>
          <a:p>
            <a:pPr lvl="1"/>
            <a:r>
              <a:rPr lang="en-US" dirty="0"/>
              <a:t>(ACOG Obstetric Care Consensus: Safe Prevention of the Primary C-Section)</a:t>
            </a:r>
          </a:p>
        </p:txBody>
      </p:sp>
    </p:spTree>
    <p:extLst>
      <p:ext uri="{BB962C8B-B14F-4D97-AF65-F5344CB8AC3E}">
        <p14:creationId xmlns:p14="http://schemas.microsoft.com/office/powerpoint/2010/main" val="90305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5800298" y="4561030"/>
            <a:ext cx="6263423" cy="1287187"/>
          </a:xfrm>
          <a:prstGeom prst="rect">
            <a:avLst/>
          </a:prstGeom>
          <a:ln w="38100">
            <a:solidFill>
              <a:schemeClr val="accent5"/>
            </a:solidFill>
          </a:ln>
        </p:spPr>
      </p:pic>
      <p:pic>
        <p:nvPicPr>
          <p:cNvPr id="7" name="Picture 6"/>
          <p:cNvPicPr>
            <a:picLocks noChangeAspect="1"/>
          </p:cNvPicPr>
          <p:nvPr/>
        </p:nvPicPr>
        <p:blipFill>
          <a:blip r:embed="rId3"/>
          <a:stretch>
            <a:fillRect/>
          </a:stretch>
        </p:blipFill>
        <p:spPr>
          <a:xfrm>
            <a:off x="-26766" y="0"/>
            <a:ext cx="5309838" cy="6830660"/>
          </a:xfrm>
          <a:prstGeom prst="rect">
            <a:avLst/>
          </a:prstGeom>
        </p:spPr>
      </p:pic>
      <p:pic>
        <p:nvPicPr>
          <p:cNvPr id="8" name="Picture 7"/>
          <p:cNvPicPr>
            <a:picLocks noChangeAspect="1"/>
          </p:cNvPicPr>
          <p:nvPr/>
        </p:nvPicPr>
        <p:blipFill>
          <a:blip r:embed="rId4"/>
          <a:stretch>
            <a:fillRect/>
          </a:stretch>
        </p:blipFill>
        <p:spPr>
          <a:xfrm>
            <a:off x="7000729" y="2610355"/>
            <a:ext cx="3258005" cy="1609950"/>
          </a:xfrm>
          <a:prstGeom prst="rect">
            <a:avLst/>
          </a:prstGeom>
        </p:spPr>
      </p:pic>
      <p:pic>
        <p:nvPicPr>
          <p:cNvPr id="9" name="Picture 8"/>
          <p:cNvPicPr>
            <a:picLocks noChangeAspect="1"/>
          </p:cNvPicPr>
          <p:nvPr/>
        </p:nvPicPr>
        <p:blipFill>
          <a:blip r:embed="rId5"/>
          <a:stretch>
            <a:fillRect/>
          </a:stretch>
        </p:blipFill>
        <p:spPr>
          <a:xfrm>
            <a:off x="6575743" y="1745752"/>
            <a:ext cx="4107976" cy="809538"/>
          </a:xfrm>
          <a:prstGeom prst="rect">
            <a:avLst/>
          </a:prstGeom>
        </p:spPr>
      </p:pic>
      <p:sp>
        <p:nvSpPr>
          <p:cNvPr id="10" name="Rectangle 9"/>
          <p:cNvSpPr/>
          <p:nvPr/>
        </p:nvSpPr>
        <p:spPr>
          <a:xfrm>
            <a:off x="100695" y="3796649"/>
            <a:ext cx="5085454" cy="62522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422442">
            <a:off x="4981694" y="4259454"/>
            <a:ext cx="844460" cy="226368"/>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84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Toolkit Resources: Malposition</a:t>
            </a:r>
          </a:p>
        </p:txBody>
      </p:sp>
      <p:sp>
        <p:nvSpPr>
          <p:cNvPr id="3" name="Content Placeholder 2"/>
          <p:cNvSpPr>
            <a:spLocks noGrp="1"/>
          </p:cNvSpPr>
          <p:nvPr>
            <p:ph idx="1"/>
          </p:nvPr>
        </p:nvSpPr>
        <p:spPr>
          <a:xfrm>
            <a:off x="430752" y="2517422"/>
            <a:ext cx="4113318" cy="2844800"/>
          </a:xfrm>
        </p:spPr>
        <p:txBody>
          <a:bodyPr>
            <a:normAutofit fontScale="92500" lnSpcReduction="10000"/>
          </a:bodyPr>
          <a:lstStyle/>
          <a:p>
            <a:pPr lvl="0"/>
            <a:r>
              <a:rPr lang="en-US" sz="3000" dirty="0"/>
              <a:t>CMQCC Second Stage</a:t>
            </a:r>
          </a:p>
          <a:p>
            <a:pPr lvl="1"/>
            <a:r>
              <a:rPr lang="en-US" sz="2600" u="sng" dirty="0">
                <a:hlinkClick r:id="rId2"/>
              </a:rPr>
              <a:t>Management of Malposition</a:t>
            </a:r>
            <a:endParaRPr lang="en-US" sz="2600" dirty="0"/>
          </a:p>
          <a:p>
            <a:pPr lvl="1"/>
            <a:r>
              <a:rPr lang="en-US" sz="2600" u="sng" dirty="0">
                <a:hlinkClick r:id="rId3"/>
              </a:rPr>
              <a:t>Management of Malposition Appendix G</a:t>
            </a:r>
            <a:endParaRPr lang="en-US" sz="2600" dirty="0"/>
          </a:p>
          <a:p>
            <a:pPr lvl="1"/>
            <a:r>
              <a:rPr lang="en-US" sz="2600" u="sng" dirty="0">
                <a:hlinkClick r:id="rId4"/>
              </a:rPr>
              <a:t>Algorithm - Appendix N</a:t>
            </a:r>
            <a:endParaRPr lang="en-US" sz="26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25390" y="1488492"/>
            <a:ext cx="3259812" cy="4126901"/>
          </a:xfrm>
          <a:prstGeom prst="rect">
            <a:avLst/>
          </a:prstGeom>
          <a:ln w="38100">
            <a:solidFill>
              <a:srgbClr val="002060"/>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81595" y="2351211"/>
            <a:ext cx="3344876" cy="3906497"/>
          </a:xfrm>
          <a:prstGeom prst="rect">
            <a:avLst/>
          </a:prstGeom>
          <a:ln w="38100">
            <a:solidFill>
              <a:srgbClr val="002060"/>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420667" y="2956440"/>
            <a:ext cx="3480325" cy="3765035"/>
          </a:xfrm>
          <a:prstGeom prst="rect">
            <a:avLst/>
          </a:prstGeom>
          <a:ln w="38100">
            <a:solidFill>
              <a:srgbClr val="002060"/>
            </a:solidFill>
          </a:ln>
        </p:spPr>
      </p:pic>
    </p:spTree>
    <p:extLst>
      <p:ext uri="{BB962C8B-B14F-4D97-AF65-F5344CB8AC3E}">
        <p14:creationId xmlns:p14="http://schemas.microsoft.com/office/powerpoint/2010/main" val="1251565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Toolkit Resources: Malposition</a:t>
            </a:r>
          </a:p>
        </p:txBody>
      </p:sp>
      <p:sp>
        <p:nvSpPr>
          <p:cNvPr id="3" name="Content Placeholder 2"/>
          <p:cNvSpPr>
            <a:spLocks noGrp="1"/>
          </p:cNvSpPr>
          <p:nvPr>
            <p:ph idx="1"/>
          </p:nvPr>
        </p:nvSpPr>
        <p:spPr>
          <a:xfrm>
            <a:off x="344268" y="1380126"/>
            <a:ext cx="9571760" cy="2844800"/>
          </a:xfrm>
        </p:spPr>
        <p:txBody>
          <a:bodyPr>
            <a:normAutofit/>
          </a:bodyPr>
          <a:lstStyle/>
          <a:p>
            <a:pPr lvl="0"/>
            <a:r>
              <a:rPr lang="en-US" sz="3000" dirty="0"/>
              <a:t>CMQCC </a:t>
            </a:r>
            <a:r>
              <a:rPr lang="en-US" sz="2600" u="sng" dirty="0">
                <a:hlinkClick r:id="rId2"/>
              </a:rPr>
              <a:t>Management of Malposition</a:t>
            </a:r>
            <a:endParaRPr lang="en-US" sz="26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9" name="Picture 8"/>
          <p:cNvPicPr>
            <a:picLocks noChangeAspect="1"/>
          </p:cNvPicPr>
          <p:nvPr/>
        </p:nvPicPr>
        <p:blipFill>
          <a:blip r:embed="rId3"/>
          <a:stretch>
            <a:fillRect/>
          </a:stretch>
        </p:blipFill>
        <p:spPr>
          <a:xfrm>
            <a:off x="1384792" y="1962423"/>
            <a:ext cx="9030960" cy="4525006"/>
          </a:xfrm>
          <a:prstGeom prst="rect">
            <a:avLst/>
          </a:prstGeom>
          <a:ln w="38100">
            <a:solidFill>
              <a:schemeClr val="tx1"/>
            </a:solidFill>
          </a:ln>
        </p:spPr>
      </p:pic>
    </p:spTree>
    <p:extLst>
      <p:ext uri="{BB962C8B-B14F-4D97-AF65-F5344CB8AC3E}">
        <p14:creationId xmlns:p14="http://schemas.microsoft.com/office/powerpoint/2010/main" val="2106636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Toolkit Resources: Malposition</a:t>
            </a:r>
          </a:p>
        </p:txBody>
      </p:sp>
      <p:sp>
        <p:nvSpPr>
          <p:cNvPr id="3" name="Content Placeholder 2"/>
          <p:cNvSpPr>
            <a:spLocks noGrp="1"/>
          </p:cNvSpPr>
          <p:nvPr>
            <p:ph idx="1"/>
          </p:nvPr>
        </p:nvSpPr>
        <p:spPr>
          <a:xfrm>
            <a:off x="430752" y="1690687"/>
            <a:ext cx="7199758" cy="5030787"/>
          </a:xfrm>
        </p:spPr>
        <p:txBody>
          <a:bodyPr>
            <a:normAutofit fontScale="70000" lnSpcReduction="20000"/>
          </a:bodyPr>
          <a:lstStyle/>
          <a:p>
            <a:pPr lvl="0"/>
            <a:r>
              <a:rPr lang="en-US" sz="3400" dirty="0"/>
              <a:t>CMQCC </a:t>
            </a:r>
            <a:r>
              <a:rPr lang="en-US" sz="3400" u="sng" dirty="0">
                <a:hlinkClick r:id="rId2"/>
              </a:rPr>
              <a:t>Second Stage Management of Malposition Appendix G</a:t>
            </a:r>
            <a:endParaRPr lang="en-US" sz="3400" u="sng" dirty="0"/>
          </a:p>
          <a:p>
            <a:pPr marL="971550" lvl="1" indent="-514350">
              <a:buFont typeface="+mj-lt"/>
              <a:buAutoNum type="romanUcPeriod"/>
            </a:pPr>
            <a:r>
              <a:rPr lang="en-US" sz="3400" dirty="0"/>
              <a:t>Identification of malposition during labor is an important aspect of preventing cesarean</a:t>
            </a:r>
          </a:p>
          <a:p>
            <a:pPr marL="971550" lvl="1" indent="-514350">
              <a:buFont typeface="+mj-lt"/>
              <a:buAutoNum type="romanUcPeriod"/>
            </a:pPr>
            <a:r>
              <a:rPr lang="en-US" sz="3400" dirty="0"/>
              <a:t>When malposition is identified, strategies should consider the five Ps:</a:t>
            </a:r>
          </a:p>
          <a:p>
            <a:pPr marL="1428750" lvl="2" indent="-514350">
              <a:buFont typeface="+mj-lt"/>
              <a:buAutoNum type="romanUcPeriod"/>
            </a:pPr>
            <a:r>
              <a:rPr lang="en-US" sz="2900" dirty="0"/>
              <a:t> “powers” </a:t>
            </a:r>
          </a:p>
          <a:p>
            <a:pPr marL="1428750" lvl="2" indent="-514350">
              <a:buFont typeface="+mj-lt"/>
              <a:buAutoNum type="romanUcPeriod"/>
            </a:pPr>
            <a:r>
              <a:rPr lang="en-US" sz="2900" dirty="0"/>
              <a:t>“passenger”</a:t>
            </a:r>
          </a:p>
          <a:p>
            <a:pPr marL="1428750" lvl="2" indent="-514350">
              <a:buFont typeface="+mj-lt"/>
              <a:buAutoNum type="romanUcPeriod"/>
            </a:pPr>
            <a:r>
              <a:rPr lang="en-US" sz="2900" dirty="0"/>
              <a:t>“passage” (pelvis and soft tissues)</a:t>
            </a:r>
          </a:p>
          <a:p>
            <a:pPr marL="1428750" lvl="2" indent="-514350">
              <a:buFont typeface="+mj-lt"/>
              <a:buAutoNum type="romanUcPeriod"/>
            </a:pPr>
            <a:r>
              <a:rPr lang="en-US" sz="2900" dirty="0"/>
              <a:t>“position” (maternal)</a:t>
            </a:r>
          </a:p>
          <a:p>
            <a:pPr marL="1428750" lvl="2" indent="-514350">
              <a:buFont typeface="+mj-lt"/>
              <a:buAutoNum type="romanUcPeriod"/>
            </a:pPr>
            <a:r>
              <a:rPr lang="en-US" sz="2900" dirty="0"/>
              <a:t> “psyche“</a:t>
            </a:r>
          </a:p>
          <a:p>
            <a:pPr marL="971550" lvl="1" indent="-514350">
              <a:buFont typeface="+mj-lt"/>
              <a:buAutoNum type="romanUcPeriod"/>
            </a:pPr>
            <a:r>
              <a:rPr lang="en-US" sz="3400" dirty="0"/>
              <a:t>Strategies </a:t>
            </a:r>
          </a:p>
          <a:p>
            <a:pPr lvl="1"/>
            <a:endParaRPr lang="en-US" sz="2200" dirty="0"/>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28</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30510" y="1638653"/>
            <a:ext cx="3940678" cy="4602337"/>
          </a:xfrm>
          <a:prstGeom prst="rect">
            <a:avLst/>
          </a:prstGeom>
          <a:ln w="38100">
            <a:solidFill>
              <a:srgbClr val="002060"/>
            </a:solidFill>
          </a:ln>
        </p:spPr>
      </p:pic>
    </p:spTree>
    <p:extLst>
      <p:ext uri="{BB962C8B-B14F-4D97-AF65-F5344CB8AC3E}">
        <p14:creationId xmlns:p14="http://schemas.microsoft.com/office/powerpoint/2010/main" val="315398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29</a:t>
            </a:fld>
            <a:endParaRPr lang="en-US" altLang="en-US"/>
          </a:p>
        </p:txBody>
      </p:sp>
      <p:sp>
        <p:nvSpPr>
          <p:cNvPr id="5" name="Title 1"/>
          <p:cNvSpPr>
            <a:spLocks noGrp="1"/>
          </p:cNvSpPr>
          <p:nvPr>
            <p:ph type="title"/>
          </p:nvPr>
        </p:nvSpPr>
        <p:spPr>
          <a:xfrm>
            <a:off x="387075" y="299156"/>
            <a:ext cx="8229600" cy="1143000"/>
          </a:xfrm>
          <a:noFill/>
        </p:spPr>
        <p:txBody>
          <a:bodyPr>
            <a:normAutofit fontScale="90000"/>
          </a:bodyPr>
          <a:lstStyle/>
          <a:p>
            <a:r>
              <a:rPr lang="en-US" dirty="0"/>
              <a:t>PVB Toolkit Resources: </a:t>
            </a:r>
            <a:br>
              <a:rPr lang="en-US" dirty="0"/>
            </a:br>
            <a:r>
              <a:rPr lang="en-US" dirty="0"/>
              <a:t>ILPQC Cesarean Decision Checklist</a:t>
            </a:r>
            <a:endParaRPr lang="en-US" sz="4000" b="1" dirty="0">
              <a:solidFill>
                <a:srgbClr val="F58466"/>
              </a:solidFill>
              <a:latin typeface="Goudy Old Style"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075" y="1380711"/>
            <a:ext cx="4076924" cy="5477289"/>
          </a:xfrm>
          <a:prstGeom prst="rect">
            <a:avLst/>
          </a:prstGeom>
          <a:ln>
            <a:solidFill>
              <a:srgbClr val="002060"/>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497" y="3031254"/>
            <a:ext cx="7398802" cy="1726387"/>
          </a:xfrm>
          <a:prstGeom prst="rect">
            <a:avLst/>
          </a:prstGeom>
          <a:ln w="38100">
            <a:solidFill>
              <a:srgbClr val="FFFF00"/>
            </a:solidFill>
          </a:ln>
          <a:effectLst>
            <a:glow rad="228600">
              <a:schemeClr val="accent4">
                <a:satMod val="175000"/>
                <a:alpha val="40000"/>
              </a:schemeClr>
            </a:glow>
          </a:effectLst>
        </p:spPr>
      </p:pic>
      <p:sp>
        <p:nvSpPr>
          <p:cNvPr id="3" name="Rectangle 2"/>
          <p:cNvSpPr/>
          <p:nvPr/>
        </p:nvSpPr>
        <p:spPr>
          <a:xfrm>
            <a:off x="387075" y="5553338"/>
            <a:ext cx="4030134" cy="949062"/>
          </a:xfrm>
          <a:prstGeom prst="rect">
            <a:avLst/>
          </a:prstGeom>
          <a:noFill/>
          <a:ln w="57150">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463999" y="4978400"/>
            <a:ext cx="1270757" cy="93697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21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365125"/>
            <a:ext cx="8340437" cy="1325563"/>
          </a:xfrm>
        </p:spPr>
        <p:txBody>
          <a:bodyPr/>
          <a:lstStyle/>
          <a:p>
            <a:r>
              <a:rPr lang="en-US" sz="3200" dirty="0"/>
              <a:t>Opportunity to participate in </a:t>
            </a:r>
            <a:r>
              <a:rPr lang="en-US" sz="3200" dirty="0" err="1"/>
              <a:t>TeamBirth</a:t>
            </a:r>
            <a:r>
              <a:rPr lang="en-US" sz="3200" dirty="0"/>
              <a:t> project late 2023-2024 with free </a:t>
            </a:r>
            <a:r>
              <a:rPr lang="en-US" sz="3200" dirty="0" err="1"/>
              <a:t>TeamBirth</a:t>
            </a:r>
            <a:r>
              <a:rPr lang="en-US" sz="3200" dirty="0"/>
              <a:t> Certification</a:t>
            </a:r>
          </a:p>
        </p:txBody>
      </p:sp>
      <p:sp>
        <p:nvSpPr>
          <p:cNvPr id="3" name="Content Placeholder 2"/>
          <p:cNvSpPr>
            <a:spLocks noGrp="1"/>
          </p:cNvSpPr>
          <p:nvPr>
            <p:ph idx="1"/>
          </p:nvPr>
        </p:nvSpPr>
        <p:spPr>
          <a:xfrm>
            <a:off x="505691" y="1675678"/>
            <a:ext cx="11180618" cy="4680672"/>
          </a:xfrm>
        </p:spPr>
        <p:txBody>
          <a:bodyPr/>
          <a:lstStyle/>
          <a:p>
            <a:pPr>
              <a:spcAft>
                <a:spcPts val="0"/>
              </a:spcAft>
            </a:pPr>
            <a:r>
              <a:rPr lang="en-US" sz="2800" dirty="0"/>
              <a:t>Reminder: What is </a:t>
            </a:r>
            <a:r>
              <a:rPr lang="en-US" sz="2800" dirty="0" err="1"/>
              <a:t>TeamBirth</a:t>
            </a:r>
            <a:r>
              <a:rPr lang="en-US" sz="2800" dirty="0"/>
              <a:t>?</a:t>
            </a:r>
          </a:p>
          <a:p>
            <a:pPr lvl="1">
              <a:spcAft>
                <a:spcPts val="0"/>
              </a:spcAft>
            </a:pPr>
            <a:r>
              <a:rPr lang="en-US" sz="2400" dirty="0">
                <a:ea typeface="Source Sans Pro"/>
                <a:cs typeface="Source Sans Pro"/>
                <a:sym typeface="Source Sans Pro"/>
              </a:rPr>
              <a:t>A care process innovation involving a series of team huddles between the patient and their care team, </a:t>
            </a:r>
            <a:r>
              <a:rPr lang="en-US" sz="2400" b="1" dirty="0">
                <a:ea typeface="Source Sans Pro"/>
                <a:cs typeface="Source Sans Pro"/>
                <a:sym typeface="Source Sans Pro"/>
              </a:rPr>
              <a:t>designed to empower each team member to contribute information, reliably structure communication, and help the team arrive at shared plans together</a:t>
            </a:r>
          </a:p>
          <a:p>
            <a:pPr>
              <a:spcAft>
                <a:spcPts val="0"/>
              </a:spcAft>
            </a:pPr>
            <a:r>
              <a:rPr lang="en-US" sz="2800" dirty="0"/>
              <a:t>Next Steps:</a:t>
            </a:r>
          </a:p>
          <a:p>
            <a:pPr lvl="1">
              <a:spcAft>
                <a:spcPts val="0"/>
              </a:spcAft>
            </a:pPr>
            <a:r>
              <a:rPr lang="en-US" sz="2400" b="1" dirty="0"/>
              <a:t>A letter of support from each possibly interested hospital is needed</a:t>
            </a:r>
          </a:p>
          <a:p>
            <a:pPr lvl="1">
              <a:spcAft>
                <a:spcPts val="0"/>
              </a:spcAft>
            </a:pPr>
            <a:r>
              <a:rPr lang="en-US" sz="2400" dirty="0"/>
              <a:t>These letters are needed to show hospitals interest in </a:t>
            </a:r>
            <a:r>
              <a:rPr lang="en-US" sz="2400" dirty="0" err="1"/>
              <a:t>TeamBirth</a:t>
            </a:r>
            <a:r>
              <a:rPr lang="en-US" sz="2400" dirty="0"/>
              <a:t> for the grant submission to PCORI (patient centered outcomes research institute) </a:t>
            </a:r>
          </a:p>
          <a:p>
            <a:pPr lvl="1">
              <a:spcAft>
                <a:spcPts val="0"/>
              </a:spcAft>
            </a:pPr>
            <a:r>
              <a:rPr lang="en-US" sz="2400" b="1" dirty="0"/>
              <a:t>Sign and return by July 29</a:t>
            </a:r>
            <a:r>
              <a:rPr lang="en-US" sz="2400" b="1" baseline="30000" dirty="0"/>
              <a:t>th</a:t>
            </a:r>
            <a:r>
              <a:rPr lang="en-US" sz="2400" b="1" dirty="0"/>
              <a:t> to be eligible to participate</a:t>
            </a:r>
            <a:endParaRPr lang="en-US" sz="2400" dirty="0"/>
          </a:p>
          <a:p>
            <a:pPr lvl="1">
              <a:spcAft>
                <a:spcPts val="0"/>
              </a:spcAft>
            </a:pPr>
            <a:r>
              <a:rPr lang="en-US" sz="2400" b="1" dirty="0"/>
              <a:t>If funded </a:t>
            </a:r>
            <a:r>
              <a:rPr lang="en-US" sz="2400" b="1" dirty="0" err="1"/>
              <a:t>TeamBirth</a:t>
            </a:r>
            <a:r>
              <a:rPr lang="en-US" sz="2400" b="1" dirty="0"/>
              <a:t> Project would start in LATE 2023-2024</a:t>
            </a: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785971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9" y="242616"/>
            <a:ext cx="8229600" cy="1143000"/>
          </a:xfrm>
          <a:noFill/>
        </p:spPr>
        <p:txBody>
          <a:bodyPr/>
          <a:lstStyle/>
          <a:p>
            <a:r>
              <a:rPr lang="en-US" dirty="0"/>
              <a:t>PVB Toolkit Resources: </a:t>
            </a:r>
            <a:br>
              <a:rPr lang="en-US" dirty="0"/>
            </a:br>
            <a:r>
              <a:rPr lang="en-US" dirty="0"/>
              <a:t>Cesarean Decision Checklists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4186" y="1726079"/>
            <a:ext cx="5521858" cy="4525963"/>
          </a:xfrm>
        </p:spPr>
        <p:txBody>
          <a:bodyPr>
            <a:normAutofit lnSpcReduction="10000"/>
          </a:bodyPr>
          <a:lstStyle/>
          <a:p>
            <a:pPr marL="0" indent="0">
              <a:buClr>
                <a:srgbClr val="F58466"/>
              </a:buClr>
              <a:buNone/>
            </a:pPr>
            <a:endParaRPr lang="en-US" dirty="0">
              <a:solidFill>
                <a:schemeClr val="tx1">
                  <a:lumMod val="50000"/>
                </a:schemeClr>
              </a:solidFill>
            </a:endParaRPr>
          </a:p>
          <a:p>
            <a:pPr>
              <a:buClr>
                <a:srgbClr val="F58466"/>
              </a:buClr>
            </a:pPr>
            <a:r>
              <a:rPr lang="en-US" b="1" u="sng" dirty="0">
                <a:solidFill>
                  <a:srgbClr val="0E4C8A"/>
                </a:solidFill>
              </a:rPr>
              <a:t>FPQC</a:t>
            </a:r>
            <a:r>
              <a:rPr lang="en-US" dirty="0"/>
              <a:t> Sample Checklists</a:t>
            </a:r>
          </a:p>
          <a:p>
            <a:pPr lvl="1">
              <a:buClr>
                <a:srgbClr val="F58466"/>
              </a:buClr>
            </a:pPr>
            <a:r>
              <a:rPr lang="en-US" sz="2400" dirty="0"/>
              <a:t>Hackensack Meridian Health Pre-Cesarean Checklist and Team Huddle Form</a:t>
            </a:r>
          </a:p>
          <a:p>
            <a:pPr lvl="1">
              <a:buClr>
                <a:srgbClr val="F58466"/>
              </a:buClr>
            </a:pPr>
            <a:r>
              <a:rPr lang="en-US" sz="2400" dirty="0"/>
              <a:t>Tampa General Pre-cesarean Huddle form</a:t>
            </a:r>
          </a:p>
          <a:p>
            <a:pPr lvl="1">
              <a:buClr>
                <a:srgbClr val="F58466"/>
              </a:buClr>
            </a:pPr>
            <a:endParaRPr lang="en-US" dirty="0"/>
          </a:p>
          <a:p>
            <a:pPr>
              <a:buClr>
                <a:srgbClr val="F58466"/>
              </a:buClr>
            </a:pPr>
            <a:r>
              <a:rPr lang="en-US" b="1" u="sng" dirty="0">
                <a:solidFill>
                  <a:srgbClr val="0E4C8A"/>
                </a:solidFill>
              </a:rPr>
              <a:t>CMQCC</a:t>
            </a:r>
            <a:r>
              <a:rPr lang="en-US" b="1" u="sng" dirty="0"/>
              <a:t>: </a:t>
            </a:r>
            <a:r>
              <a:rPr lang="en-US" dirty="0"/>
              <a:t>Pre-Cesarean Checklist for Labor Dystocia or Failed Induction</a:t>
            </a:r>
          </a:p>
        </p:txBody>
      </p:sp>
      <p:sp>
        <p:nvSpPr>
          <p:cNvPr id="4" name="Slide Number Placeholder 3"/>
          <p:cNvSpPr>
            <a:spLocks noGrp="1"/>
          </p:cNvSpPr>
          <p:nvPr>
            <p:ph type="sldNum" sz="quarter" idx="4294967295"/>
          </p:nvPr>
        </p:nvSpPr>
        <p:spPr/>
        <p:txBody>
          <a:bodyPr/>
          <a:lstStyle/>
          <a:p>
            <a:pPr>
              <a:defRPr/>
            </a:pPr>
            <a:endParaRPr lang="en-US" alt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6044" y="1358895"/>
            <a:ext cx="2500443" cy="3462472"/>
          </a:xfrm>
          <a:prstGeom prst="rect">
            <a:avLst/>
          </a:prstGeom>
          <a:ln w="381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6602" y="2204946"/>
            <a:ext cx="2922973" cy="3759421"/>
          </a:xfrm>
          <a:prstGeom prst="rect">
            <a:avLst/>
          </a:prstGeom>
          <a:ln w="38100">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511" y="3000321"/>
            <a:ext cx="3001424" cy="3783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67252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73" y="268833"/>
            <a:ext cx="6628239" cy="1143000"/>
          </a:xfrm>
          <a:noFill/>
        </p:spPr>
        <p:txBody>
          <a:bodyPr>
            <a:normAutofit/>
          </a:bodyPr>
          <a:lstStyle/>
          <a:p>
            <a:r>
              <a:rPr lang="en-US" sz="3200" dirty="0">
                <a:solidFill>
                  <a:schemeClr val="tx2">
                    <a:lumMod val="75000"/>
                  </a:schemeClr>
                </a:solidFill>
                <a:latin typeface="+mn-lt"/>
              </a:rPr>
              <a:t>ILPQC Toolkit Items: Process Flow Diagrams for ACOG/SMFM Criteria </a:t>
            </a:r>
            <a:endParaRPr lang="en-US" sz="2800" dirty="0">
              <a:solidFill>
                <a:schemeClr val="tx2">
                  <a:lumMod val="75000"/>
                </a:schemeClr>
              </a:solidFill>
              <a:latin typeface="+mn-lt"/>
            </a:endParaRPr>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31</a:t>
            </a:fld>
            <a:endParaRPr lang="en-US" alt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662" y="1477243"/>
            <a:ext cx="6769917" cy="5077438"/>
          </a:xfrm>
          <a:prstGeom prst="rect">
            <a:avLst/>
          </a:prstGeom>
          <a:ln w="28575">
            <a:solidFill>
              <a:srgbClr val="002060"/>
            </a:solidFill>
          </a:ln>
        </p:spPr>
      </p:pic>
      <p:sp>
        <p:nvSpPr>
          <p:cNvPr id="11" name="Rectangle 10"/>
          <p:cNvSpPr/>
          <p:nvPr/>
        </p:nvSpPr>
        <p:spPr>
          <a:xfrm>
            <a:off x="778934" y="4815400"/>
            <a:ext cx="3996266" cy="1804691"/>
          </a:xfrm>
          <a:prstGeom prst="rect">
            <a:avLst/>
          </a:prstGeom>
          <a:noFill/>
          <a:ln w="57150">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207315" y="2727244"/>
            <a:ext cx="4623442" cy="2577435"/>
          </a:xfrm>
          <a:prstGeom prst="rect">
            <a:avLst/>
          </a:prstGeom>
          <a:ln w="38100">
            <a:solidFill>
              <a:srgbClr val="FFFF00"/>
            </a:solidFill>
          </a:ln>
          <a:effectLst>
            <a:glow rad="139700">
              <a:schemeClr val="accent4">
                <a:satMod val="175000"/>
                <a:alpha val="40000"/>
              </a:schemeClr>
            </a:glow>
          </a:effectLst>
        </p:spPr>
      </p:pic>
      <p:sp>
        <p:nvSpPr>
          <p:cNvPr id="7" name="Rectangle 6"/>
          <p:cNvSpPr/>
          <p:nvPr/>
        </p:nvSpPr>
        <p:spPr>
          <a:xfrm>
            <a:off x="7548851" y="4815400"/>
            <a:ext cx="4416968" cy="461665"/>
          </a:xfrm>
          <a:prstGeom prst="rect">
            <a:avLst/>
          </a:prstGeom>
        </p:spPr>
        <p:txBody>
          <a:bodyPr wrap="square">
            <a:spAutoFit/>
          </a:bodyPr>
          <a:lstStyle/>
          <a:p>
            <a:r>
              <a:rPr lang="en-US" sz="1200" dirty="0"/>
              <a:t>*Longer durations may be appropriate (e.g.4 hours with epidural) as long as progress is being documented (ACOG)</a:t>
            </a:r>
          </a:p>
        </p:txBody>
      </p:sp>
      <p:cxnSp>
        <p:nvCxnSpPr>
          <p:cNvPr id="12" name="Straight Arrow Connector 11"/>
          <p:cNvCxnSpPr>
            <a:stCxn id="11" idx="3"/>
          </p:cNvCxnSpPr>
          <p:nvPr/>
        </p:nvCxnSpPr>
        <p:spPr>
          <a:xfrm flipV="1">
            <a:off x="4775200" y="4425246"/>
            <a:ext cx="2325512" cy="12925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677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challenge of </a:t>
            </a:r>
            <a:br>
              <a:rPr lang="en-US" dirty="0"/>
            </a:br>
            <a:r>
              <a:rPr lang="en-US" dirty="0"/>
              <a:t>occiput posterior position</a:t>
            </a:r>
            <a:endParaRPr lang="en-US" dirty="0"/>
          </a:p>
        </p:txBody>
      </p:sp>
      <p:sp>
        <p:nvSpPr>
          <p:cNvPr id="7" name="Subtitle 6"/>
          <p:cNvSpPr>
            <a:spLocks noGrp="1"/>
          </p:cNvSpPr>
          <p:nvPr>
            <p:ph type="subTitle" idx="1"/>
          </p:nvPr>
        </p:nvSpPr>
        <p:spPr/>
        <p:txBody>
          <a:bodyPr/>
          <a:lstStyle/>
          <a:p>
            <a:r>
              <a:rPr lang="en-US" dirty="0"/>
              <a:t>Emmet </a:t>
            </a:r>
            <a:r>
              <a:rPr lang="en-US" dirty="0" smtClean="0"/>
              <a:t>Hirsch, MD </a:t>
            </a:r>
          </a:p>
          <a:p>
            <a:r>
              <a:rPr lang="en-US" dirty="0" smtClean="0"/>
              <a:t>Director</a:t>
            </a:r>
            <a:r>
              <a:rPr lang="en-US" dirty="0"/>
              <a:t>, Hospitalist Program</a:t>
            </a:r>
            <a:br>
              <a:rPr lang="en-US" dirty="0"/>
            </a:br>
            <a:r>
              <a:rPr lang="en-US" dirty="0"/>
              <a:t>Department of Obstetrics and Gynecology</a:t>
            </a:r>
            <a:br>
              <a:rPr lang="en-US" dirty="0"/>
            </a:br>
            <a:r>
              <a:rPr lang="en-US" dirty="0" err="1"/>
              <a:t>NorthShore</a:t>
            </a:r>
            <a:r>
              <a:rPr lang="en-US" dirty="0"/>
              <a:t> University </a:t>
            </a:r>
            <a:r>
              <a:rPr lang="en-US" dirty="0" err="1"/>
              <a:t>HealthSystem</a:t>
            </a:r>
            <a:r>
              <a:rPr lang="en-US" dirty="0"/>
              <a:t>, Evanston, </a:t>
            </a:r>
            <a:r>
              <a:rPr lang="en-US" dirty="0" smtClean="0"/>
              <a:t>Illinois</a:t>
            </a:r>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32</a:t>
            </a:fld>
            <a:endParaRPr lang="en-US" dirty="0"/>
          </a:p>
        </p:txBody>
      </p:sp>
      <p:sp>
        <p:nvSpPr>
          <p:cNvPr id="5" name="Footer Placeholder 4"/>
          <p:cNvSpPr>
            <a:spLocks noGrp="1"/>
          </p:cNvSpPr>
          <p:nvPr>
            <p:ph type="ftr" sz="quarter" idx="4294967295"/>
          </p:nvPr>
        </p:nvSpPr>
        <p:spPr>
          <a:xfrm>
            <a:off x="0" y="6356350"/>
            <a:ext cx="4114800" cy="365125"/>
          </a:xfrm>
        </p:spPr>
        <p:txBody>
          <a:bodyPr/>
          <a:lstStyle/>
          <a:p>
            <a:pPr algn="l"/>
            <a:r>
              <a:rPr lang="en-US" dirty="0"/>
              <a:t>Illinois Perinatal Quality Collaborative</a:t>
            </a:r>
          </a:p>
        </p:txBody>
      </p:sp>
    </p:spTree>
    <p:extLst>
      <p:ext uri="{BB962C8B-B14F-4D97-AF65-F5344CB8AC3E}">
        <p14:creationId xmlns:p14="http://schemas.microsoft.com/office/powerpoint/2010/main" val="3534998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255520" y="875404"/>
            <a:ext cx="7381187" cy="995362"/>
          </a:xfrm>
        </p:spPr>
        <p:txBody>
          <a:bodyPr>
            <a:noAutofit/>
          </a:bodyPr>
          <a:lstStyle/>
          <a:p>
            <a:r>
              <a:rPr lang="en-US" sz="4000" dirty="0"/>
              <a:t>The challenge of </a:t>
            </a:r>
            <a:br>
              <a:rPr lang="en-US" sz="4000" dirty="0"/>
            </a:br>
            <a:r>
              <a:rPr lang="en-US" sz="4000" dirty="0"/>
              <a:t>occiput posterior position</a:t>
            </a:r>
            <a:endParaRPr lang="en-US" sz="3000" dirty="0">
              <a:solidFill>
                <a:schemeClr val="tx1"/>
              </a:solidFill>
              <a:ea typeface="ＭＳ Ｐゴシック" charset="-128"/>
            </a:endParaRPr>
          </a:p>
        </p:txBody>
      </p:sp>
      <p:sp>
        <p:nvSpPr>
          <p:cNvPr id="3075" name="Rectangle 5"/>
          <p:cNvSpPr>
            <a:spLocks noGrp="1" noChangeArrowheads="1"/>
          </p:cNvSpPr>
          <p:nvPr>
            <p:ph type="subTitle" idx="1"/>
          </p:nvPr>
        </p:nvSpPr>
        <p:spPr>
          <a:xfrm>
            <a:off x="2286000" y="4940506"/>
            <a:ext cx="6477000" cy="1624012"/>
          </a:xfrm>
        </p:spPr>
        <p:txBody>
          <a:bodyPr>
            <a:normAutofit/>
          </a:bodyPr>
          <a:lstStyle/>
          <a:p>
            <a:pPr eaLnBrk="1" hangingPunct="1"/>
            <a:r>
              <a:rPr lang="en-US" sz="1800" dirty="0"/>
              <a:t>Director, Hospitalist Program</a:t>
            </a:r>
            <a:br>
              <a:rPr lang="en-US" sz="1800" dirty="0"/>
            </a:br>
            <a:r>
              <a:rPr lang="en-US" sz="1800" dirty="0"/>
              <a:t>Department of Obstetrics and Gynecology</a:t>
            </a:r>
            <a:br>
              <a:rPr lang="en-US" sz="1800" dirty="0"/>
            </a:br>
            <a:r>
              <a:rPr lang="en-US" sz="1800" dirty="0"/>
              <a:t>NorthShore University HealthSystem, Evanston, Illinois</a:t>
            </a:r>
          </a:p>
          <a:p>
            <a:pPr eaLnBrk="1" hangingPunct="1"/>
            <a:r>
              <a:rPr lang="en-US" sz="1800" dirty="0"/>
              <a:t>Clinical Professor, Pritzker School of Medicine</a:t>
            </a:r>
            <a:br>
              <a:rPr lang="en-US" sz="1800" dirty="0"/>
            </a:br>
            <a:r>
              <a:rPr lang="en-US" sz="1800" dirty="0"/>
              <a:t>University of Chicago, Chicago, Illinois</a:t>
            </a:r>
          </a:p>
        </p:txBody>
      </p:sp>
      <p:sp>
        <p:nvSpPr>
          <p:cNvPr id="3076" name="TextBox 4"/>
          <p:cNvSpPr txBox="1">
            <a:spLocks noChangeArrowheads="1"/>
          </p:cNvSpPr>
          <p:nvPr/>
        </p:nvSpPr>
        <p:spPr bwMode="auto">
          <a:xfrm>
            <a:off x="2286000" y="3073052"/>
            <a:ext cx="5107296" cy="1631216"/>
          </a:xfrm>
          <a:prstGeom prst="rect">
            <a:avLst/>
          </a:prstGeom>
          <a:noFill/>
          <a:ln w="9525">
            <a:noFill/>
            <a:miter lim="800000"/>
            <a:headEnd/>
            <a:tailEnd/>
          </a:ln>
        </p:spPr>
        <p:txBody>
          <a:bodyPr wrap="none">
            <a:spAutoFit/>
          </a:bodyPr>
          <a:lstStyle/>
          <a:p>
            <a:r>
              <a:rPr lang="en-US" sz="2800" dirty="0">
                <a:solidFill>
                  <a:prstClr val="white"/>
                </a:solidFill>
                <a:latin typeface="Corbel"/>
              </a:rPr>
              <a:t>Emmet </a:t>
            </a:r>
            <a:r>
              <a:rPr lang="en-US" sz="2800" dirty="0">
                <a:solidFill>
                  <a:prstClr val="white"/>
                </a:solidFill>
                <a:latin typeface="Corbel"/>
              </a:rPr>
              <a:t>Hirsch, </a:t>
            </a:r>
            <a:r>
              <a:rPr lang="en-US" sz="2800" dirty="0">
                <a:solidFill>
                  <a:prstClr val="white"/>
                </a:solidFill>
                <a:latin typeface="Corbel"/>
              </a:rPr>
              <a:t>MD</a:t>
            </a:r>
          </a:p>
          <a:p>
            <a:endParaRPr lang="en-US" sz="2400" dirty="0">
              <a:solidFill>
                <a:prstClr val="white"/>
              </a:solidFill>
              <a:latin typeface="Corbel"/>
            </a:endParaRPr>
          </a:p>
          <a:p>
            <a:r>
              <a:rPr lang="en-US" sz="2400" dirty="0">
                <a:solidFill>
                  <a:prstClr val="white"/>
                </a:solidFill>
                <a:latin typeface="Corbel"/>
              </a:rPr>
              <a:t>ILPQC Promoting Vaginal Birth session</a:t>
            </a:r>
          </a:p>
          <a:p>
            <a:r>
              <a:rPr lang="en-US" sz="2400" dirty="0">
                <a:solidFill>
                  <a:prstClr val="white"/>
                </a:solidFill>
                <a:latin typeface="Corbel"/>
              </a:rPr>
              <a:t>July 25, 2022</a:t>
            </a:r>
            <a:endParaRPr lang="en-US" sz="2400" dirty="0">
              <a:solidFill>
                <a:prstClr val="white"/>
              </a:solidFill>
              <a:latin typeface="Corbel"/>
            </a:endParaRPr>
          </a:p>
        </p:txBody>
      </p:sp>
      <p:pic>
        <p:nvPicPr>
          <p:cNvPr id="3078" name="Picture 9" descr="AG00318_"/>
          <p:cNvPicPr>
            <a:picLocks noChangeAspect="1" noChangeArrowheads="1" noCrop="1"/>
          </p:cNvPicPr>
          <p:nvPr/>
        </p:nvPicPr>
        <p:blipFill>
          <a:blip r:embed="rId2" cstate="print"/>
          <a:srcRect/>
          <a:stretch>
            <a:fillRect/>
          </a:stretch>
        </p:blipFill>
        <p:spPr bwMode="auto">
          <a:xfrm>
            <a:off x="7719017" y="3225800"/>
            <a:ext cx="2666408" cy="2649538"/>
          </a:xfrm>
          <a:prstGeom prst="rect">
            <a:avLst/>
          </a:prstGeom>
          <a:noFill/>
          <a:ln w="9525">
            <a:noFill/>
            <a:miter lim="800000"/>
            <a:headEnd/>
            <a:tailEnd/>
          </a:ln>
        </p:spPr>
      </p:pic>
    </p:spTree>
    <p:extLst>
      <p:ext uri="{BB962C8B-B14F-4D97-AF65-F5344CB8AC3E}">
        <p14:creationId xmlns:p14="http://schemas.microsoft.com/office/powerpoint/2010/main" val="26366639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Objective</a:t>
            </a:r>
          </a:p>
        </p:txBody>
      </p:sp>
      <p:sp>
        <p:nvSpPr>
          <p:cNvPr id="4099" name="Rectangle 3"/>
          <p:cNvSpPr>
            <a:spLocks noGrp="1" noChangeArrowheads="1"/>
          </p:cNvSpPr>
          <p:nvPr>
            <p:ph type="body" idx="1"/>
          </p:nvPr>
        </p:nvSpPr>
        <p:spPr>
          <a:xfrm>
            <a:off x="2267327" y="2356963"/>
            <a:ext cx="7835065" cy="2837207"/>
          </a:xfrm>
        </p:spPr>
        <p:txBody>
          <a:bodyPr>
            <a:normAutofit/>
          </a:bodyPr>
          <a:lstStyle/>
          <a:p>
            <a:pPr eaLnBrk="1" hangingPunct="1">
              <a:lnSpc>
                <a:spcPct val="110000"/>
              </a:lnSpc>
            </a:pPr>
            <a:r>
              <a:rPr lang="en-US" sz="2900" dirty="0"/>
              <a:t>Review pathophysiology, consequences and some solutions for occiput posterior positions in labor.</a:t>
            </a:r>
          </a:p>
        </p:txBody>
      </p:sp>
    </p:spTree>
    <p:extLst>
      <p:ext uri="{BB962C8B-B14F-4D97-AF65-F5344CB8AC3E}">
        <p14:creationId xmlns:p14="http://schemas.microsoft.com/office/powerpoint/2010/main" val="2763453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1981200" y="1775192"/>
            <a:ext cx="4547286" cy="3224321"/>
          </a:xfrm>
        </p:spPr>
        <p:txBody>
          <a:bodyPr/>
          <a:lstStyle/>
          <a:p>
            <a:r>
              <a:rPr lang="en-US" dirty="0" smtClean="0"/>
              <a:t>None, except </a:t>
            </a:r>
          </a:p>
          <a:p>
            <a:r>
              <a:rPr lang="en-US" dirty="0" smtClean="0"/>
              <a:t>I make no claims to “truth” *</a:t>
            </a:r>
          </a:p>
          <a:p>
            <a:pPr>
              <a:spcAft>
                <a:spcPts val="600"/>
              </a:spcAft>
            </a:pPr>
            <a:r>
              <a:rPr lang="en-US" dirty="0" smtClean="0"/>
              <a:t>Interruptions allowed</a:t>
            </a:r>
          </a:p>
          <a:p>
            <a:pPr lvl="1">
              <a:spcBef>
                <a:spcPts val="0"/>
              </a:spcBef>
            </a:pPr>
            <a:r>
              <a:rPr lang="en-US" dirty="0" smtClean="0"/>
              <a:t>Use the Chat</a:t>
            </a:r>
          </a:p>
          <a:p>
            <a:endParaRPr lang="en-US" dirty="0" smtClean="0"/>
          </a:p>
        </p:txBody>
      </p:sp>
      <p:cxnSp>
        <p:nvCxnSpPr>
          <p:cNvPr id="12" name="Straight Arrow Connector 11"/>
          <p:cNvCxnSpPr/>
          <p:nvPr/>
        </p:nvCxnSpPr>
        <p:spPr>
          <a:xfrm>
            <a:off x="5107459" y="2088292"/>
            <a:ext cx="3027406" cy="0"/>
          </a:xfrm>
          <a:prstGeom prst="straightConnector1">
            <a:avLst/>
          </a:prstGeom>
          <a:ln w="1047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89864" y="2873268"/>
            <a:ext cx="1096775" cy="400110"/>
          </a:xfrm>
          <a:prstGeom prst="rect">
            <a:avLst/>
          </a:prstGeom>
          <a:noFill/>
        </p:spPr>
        <p:txBody>
          <a:bodyPr wrap="none" rtlCol="0">
            <a:spAutoFit/>
          </a:bodyPr>
          <a:lstStyle/>
          <a:p>
            <a:r>
              <a:rPr lang="en-US" sz="2000" dirty="0">
                <a:solidFill>
                  <a:prstClr val="black"/>
                </a:solidFill>
                <a:latin typeface="Corbel"/>
              </a:rPr>
              <a:t>* Mostly</a:t>
            </a:r>
            <a:endParaRPr lang="en-US" sz="2000" dirty="0">
              <a:solidFill>
                <a:prstClr val="black"/>
              </a:solidFill>
              <a:latin typeface="Corbel"/>
            </a:endParaRPr>
          </a:p>
        </p:txBody>
      </p:sp>
      <p:grpSp>
        <p:nvGrpSpPr>
          <p:cNvPr id="9" name="Group 8"/>
          <p:cNvGrpSpPr/>
          <p:nvPr/>
        </p:nvGrpSpPr>
        <p:grpSpPr>
          <a:xfrm>
            <a:off x="8134866" y="1552013"/>
            <a:ext cx="2292097" cy="1835338"/>
            <a:chOff x="6610865" y="1552013"/>
            <a:chExt cx="2292097" cy="1835338"/>
          </a:xfrm>
        </p:grpSpPr>
        <p:pic>
          <p:nvPicPr>
            <p:cNvPr id="5" name="Picture 4" descr="Beating heart.gif"/>
            <p:cNvPicPr>
              <a:picLocks noChangeAspect="1"/>
            </p:cNvPicPr>
            <p:nvPr/>
          </p:nvPicPr>
          <p:blipFill>
            <a:blip r:embed="rId3" cstate="print"/>
            <a:stretch>
              <a:fillRect/>
            </a:stretch>
          </p:blipFill>
          <p:spPr>
            <a:xfrm>
              <a:off x="6610865" y="1552013"/>
              <a:ext cx="2292097" cy="1835338"/>
            </a:xfrm>
            <a:prstGeom prst="rect">
              <a:avLst/>
            </a:prstGeom>
          </p:spPr>
        </p:pic>
        <p:sp>
          <p:nvSpPr>
            <p:cNvPr id="8" name="TextBox 7"/>
            <p:cNvSpPr txBox="1"/>
            <p:nvPr/>
          </p:nvSpPr>
          <p:spPr>
            <a:xfrm>
              <a:off x="6838217" y="2873268"/>
              <a:ext cx="1848583" cy="369332"/>
            </a:xfrm>
            <a:prstGeom prst="rect">
              <a:avLst/>
            </a:prstGeom>
            <a:noFill/>
          </p:spPr>
          <p:txBody>
            <a:bodyPr wrap="none" rtlCol="0">
              <a:spAutoFit/>
            </a:bodyPr>
            <a:lstStyle/>
            <a:p>
              <a:r>
                <a:rPr lang="en-US" b="1" dirty="0">
                  <a:solidFill>
                    <a:prstClr val="black"/>
                  </a:solidFill>
                  <a:latin typeface="Lucida Calligraphy" panose="03010101010101010101" pitchFamily="66" charset="0"/>
                </a:rPr>
                <a:t>OBSTETRICS</a:t>
              </a:r>
              <a:endParaRPr lang="en-US" b="1" dirty="0">
                <a:solidFill>
                  <a:prstClr val="black"/>
                </a:solidFill>
                <a:latin typeface="Lucida Calligraphy" panose="03010101010101010101" pitchFamily="66" charset="0"/>
              </a:endParaRPr>
            </a:p>
          </p:txBody>
        </p:sp>
      </p:grpSp>
    </p:spTree>
    <p:extLst>
      <p:ext uri="{BB962C8B-B14F-4D97-AF65-F5344CB8AC3E}">
        <p14:creationId xmlns:p14="http://schemas.microsoft.com/office/powerpoint/2010/main" val="2984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39007" y="321443"/>
            <a:ext cx="7010400" cy="777875"/>
          </a:xfrm>
        </p:spPr>
        <p:txBody>
          <a:bodyPr>
            <a:normAutofit/>
          </a:bodyPr>
          <a:lstStyle/>
          <a:p>
            <a:pPr eaLnBrk="1" hangingPunct="1"/>
            <a:r>
              <a:rPr lang="en-US" sz="3600" dirty="0"/>
              <a:t>Diameters of the fetal head</a:t>
            </a:r>
          </a:p>
        </p:txBody>
      </p:sp>
      <p:pic>
        <p:nvPicPr>
          <p:cNvPr id="14339" name="Picture 3" descr="fetal head diameters (JPEG)"/>
          <p:cNvPicPr>
            <a:picLocks noGrp="1" noChangeAspect="1" noChangeArrowheads="1"/>
          </p:cNvPicPr>
          <p:nvPr>
            <p:ph idx="1"/>
          </p:nvPr>
        </p:nvPicPr>
        <p:blipFill>
          <a:blip r:embed="rId2" cstate="print"/>
          <a:srcRect l="4346" t="8005" r="2898" b="19559"/>
          <a:stretch>
            <a:fillRect/>
          </a:stretch>
        </p:blipFill>
        <p:spPr>
          <a:xfrm>
            <a:off x="3198813" y="1663700"/>
            <a:ext cx="6121400" cy="4325938"/>
          </a:xfrm>
          <a:noFill/>
        </p:spPr>
      </p:pic>
      <p:sp>
        <p:nvSpPr>
          <p:cNvPr id="14340" name="Text Box 4"/>
          <p:cNvSpPr txBox="1">
            <a:spLocks noChangeArrowheads="1"/>
          </p:cNvSpPr>
          <p:nvPr/>
        </p:nvSpPr>
        <p:spPr bwMode="auto">
          <a:xfrm>
            <a:off x="5419725" y="6335713"/>
            <a:ext cx="4745210" cy="369332"/>
          </a:xfrm>
          <a:prstGeom prst="rect">
            <a:avLst/>
          </a:prstGeom>
          <a:noFill/>
          <a:ln w="9525">
            <a:noFill/>
            <a:miter lim="800000"/>
            <a:headEnd/>
            <a:tailEnd/>
          </a:ln>
        </p:spPr>
        <p:txBody>
          <a:bodyPr wrap="none">
            <a:spAutoFit/>
          </a:bodyPr>
          <a:lstStyle/>
          <a:p>
            <a:r>
              <a:rPr lang="en-US">
                <a:solidFill>
                  <a:prstClr val="black"/>
                </a:solidFill>
                <a:latin typeface="Corbel"/>
              </a:rPr>
              <a:t>Gabbe, Normal and problem pregnancies, 4</a:t>
            </a:r>
            <a:r>
              <a:rPr lang="en-US" baseline="30000">
                <a:solidFill>
                  <a:prstClr val="black"/>
                </a:solidFill>
                <a:latin typeface="Corbel"/>
              </a:rPr>
              <a:t>th</a:t>
            </a:r>
            <a:r>
              <a:rPr lang="en-US">
                <a:solidFill>
                  <a:prstClr val="black"/>
                </a:solidFill>
                <a:latin typeface="Corbel"/>
              </a:rPr>
              <a:t> ed</a:t>
            </a:r>
          </a:p>
        </p:txBody>
      </p:sp>
      <p:sp>
        <p:nvSpPr>
          <p:cNvPr id="5" name="Oval 4"/>
          <p:cNvSpPr/>
          <p:nvPr/>
        </p:nvSpPr>
        <p:spPr>
          <a:xfrm>
            <a:off x="6742383" y="3452649"/>
            <a:ext cx="2758965" cy="2144111"/>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593772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flipH="1">
            <a:off x="4235450" y="2940051"/>
            <a:ext cx="3721100" cy="3082925"/>
            <a:chOff x="1240" y="1528"/>
            <a:chExt cx="2344" cy="1942"/>
          </a:xfrm>
        </p:grpSpPr>
        <p:grpSp>
          <p:nvGrpSpPr>
            <p:cNvPr id="3" name="Group 3"/>
            <p:cNvGrpSpPr>
              <a:grpSpLocks/>
            </p:cNvGrpSpPr>
            <p:nvPr/>
          </p:nvGrpSpPr>
          <p:grpSpPr bwMode="auto">
            <a:xfrm>
              <a:off x="1240" y="1528"/>
              <a:ext cx="2344" cy="1942"/>
              <a:chOff x="1240" y="1528"/>
              <a:chExt cx="2344" cy="1942"/>
            </a:xfrm>
          </p:grpSpPr>
          <p:pic>
            <p:nvPicPr>
              <p:cNvPr id="15375" name="Picture 4" descr="fetal head diameters (JPEG)"/>
              <p:cNvPicPr>
                <a:picLocks noChangeAspect="1" noChangeArrowheads="1"/>
              </p:cNvPicPr>
              <p:nvPr/>
            </p:nvPicPr>
            <p:blipFill>
              <a:blip r:embed="rId2" cstate="print"/>
              <a:srcRect l="4346" t="14008" r="29517" b="25279"/>
              <a:stretch>
                <a:fillRect/>
              </a:stretch>
            </p:blipFill>
            <p:spPr bwMode="auto">
              <a:xfrm>
                <a:off x="1240" y="1528"/>
                <a:ext cx="2338" cy="1942"/>
              </a:xfrm>
              <a:prstGeom prst="rect">
                <a:avLst/>
              </a:prstGeom>
              <a:solidFill>
                <a:schemeClr val="bg1"/>
              </a:solidFill>
              <a:ln w="9525">
                <a:noFill/>
                <a:miter lim="800000"/>
                <a:headEnd/>
                <a:tailEnd/>
              </a:ln>
            </p:spPr>
          </p:pic>
          <p:sp>
            <p:nvSpPr>
              <p:cNvPr id="15376" name="Rectangle 5"/>
              <p:cNvSpPr>
                <a:spLocks noChangeArrowheads="1"/>
              </p:cNvSpPr>
              <p:nvPr/>
            </p:nvSpPr>
            <p:spPr bwMode="auto">
              <a:xfrm>
                <a:off x="3401" y="1719"/>
                <a:ext cx="183" cy="119"/>
              </a:xfrm>
              <a:prstGeom prst="rect">
                <a:avLst/>
              </a:prstGeom>
              <a:solidFill>
                <a:schemeClr val="bg1"/>
              </a:solidFill>
              <a:ln w="9525">
                <a:noFill/>
                <a:miter lim="800000"/>
                <a:headEnd/>
                <a:tailEnd/>
              </a:ln>
            </p:spPr>
            <p:txBody>
              <a:bodyPr wrap="none" anchor="ctr"/>
              <a:lstStyle/>
              <a:p>
                <a:endParaRPr lang="en-US">
                  <a:solidFill>
                    <a:prstClr val="black"/>
                  </a:solidFill>
                  <a:latin typeface="Corbel"/>
                </a:endParaRPr>
              </a:p>
            </p:txBody>
          </p:sp>
        </p:grpSp>
        <p:sp>
          <p:nvSpPr>
            <p:cNvPr id="15374" name="Rectangle 6"/>
            <p:cNvSpPr>
              <a:spLocks noChangeArrowheads="1"/>
            </p:cNvSpPr>
            <p:nvPr/>
          </p:nvSpPr>
          <p:spPr bwMode="auto">
            <a:xfrm>
              <a:off x="3328" y="3000"/>
              <a:ext cx="256" cy="232"/>
            </a:xfrm>
            <a:prstGeom prst="rect">
              <a:avLst/>
            </a:prstGeom>
            <a:solidFill>
              <a:schemeClr val="bg1"/>
            </a:solidFill>
            <a:ln w="9525">
              <a:noFill/>
              <a:miter lim="800000"/>
              <a:headEnd/>
              <a:tailEnd/>
            </a:ln>
          </p:spPr>
          <p:txBody>
            <a:bodyPr wrap="none" anchor="ctr"/>
            <a:lstStyle/>
            <a:p>
              <a:endParaRPr lang="en-US">
                <a:solidFill>
                  <a:prstClr val="black"/>
                </a:solidFill>
                <a:latin typeface="Corbel"/>
              </a:endParaRPr>
            </a:p>
          </p:txBody>
        </p:sp>
      </p:grpSp>
      <p:grpSp>
        <p:nvGrpSpPr>
          <p:cNvPr id="4" name="Group 7"/>
          <p:cNvGrpSpPr>
            <a:grpSpLocks/>
          </p:cNvGrpSpPr>
          <p:nvPr/>
        </p:nvGrpSpPr>
        <p:grpSpPr bwMode="auto">
          <a:xfrm>
            <a:off x="4235450" y="2921001"/>
            <a:ext cx="3721100" cy="3082925"/>
            <a:chOff x="1240" y="1528"/>
            <a:chExt cx="2344" cy="1942"/>
          </a:xfrm>
        </p:grpSpPr>
        <p:grpSp>
          <p:nvGrpSpPr>
            <p:cNvPr id="5" name="Group 8"/>
            <p:cNvGrpSpPr>
              <a:grpSpLocks/>
            </p:cNvGrpSpPr>
            <p:nvPr/>
          </p:nvGrpSpPr>
          <p:grpSpPr bwMode="auto">
            <a:xfrm>
              <a:off x="1240" y="1528"/>
              <a:ext cx="2344" cy="1942"/>
              <a:chOff x="1240" y="1528"/>
              <a:chExt cx="2344" cy="1942"/>
            </a:xfrm>
          </p:grpSpPr>
          <p:pic>
            <p:nvPicPr>
              <p:cNvPr id="15371" name="Picture 9" descr="fetal head diameters (JPEG)"/>
              <p:cNvPicPr>
                <a:picLocks noChangeAspect="1" noChangeArrowheads="1"/>
              </p:cNvPicPr>
              <p:nvPr/>
            </p:nvPicPr>
            <p:blipFill>
              <a:blip r:embed="rId2" cstate="print"/>
              <a:srcRect l="4346" t="14008" r="29517" b="25279"/>
              <a:stretch>
                <a:fillRect/>
              </a:stretch>
            </p:blipFill>
            <p:spPr bwMode="auto">
              <a:xfrm>
                <a:off x="1240" y="1528"/>
                <a:ext cx="2338" cy="1942"/>
              </a:xfrm>
              <a:prstGeom prst="rect">
                <a:avLst/>
              </a:prstGeom>
              <a:solidFill>
                <a:schemeClr val="bg1"/>
              </a:solidFill>
              <a:ln w="9525">
                <a:noFill/>
                <a:miter lim="800000"/>
                <a:headEnd/>
                <a:tailEnd/>
              </a:ln>
            </p:spPr>
          </p:pic>
          <p:sp>
            <p:nvSpPr>
              <p:cNvPr id="15372" name="Rectangle 10"/>
              <p:cNvSpPr>
                <a:spLocks noChangeArrowheads="1"/>
              </p:cNvSpPr>
              <p:nvPr/>
            </p:nvSpPr>
            <p:spPr bwMode="auto">
              <a:xfrm>
                <a:off x="3401" y="1719"/>
                <a:ext cx="183" cy="119"/>
              </a:xfrm>
              <a:prstGeom prst="rect">
                <a:avLst/>
              </a:prstGeom>
              <a:solidFill>
                <a:schemeClr val="bg1"/>
              </a:solidFill>
              <a:ln w="9525">
                <a:noFill/>
                <a:miter lim="800000"/>
                <a:headEnd/>
                <a:tailEnd/>
              </a:ln>
            </p:spPr>
            <p:txBody>
              <a:bodyPr wrap="none" anchor="ctr"/>
              <a:lstStyle/>
              <a:p>
                <a:endParaRPr lang="en-US">
                  <a:solidFill>
                    <a:prstClr val="black"/>
                  </a:solidFill>
                  <a:latin typeface="Corbel"/>
                </a:endParaRPr>
              </a:p>
            </p:txBody>
          </p:sp>
        </p:grpSp>
        <p:sp>
          <p:nvSpPr>
            <p:cNvPr id="15370" name="Rectangle 11"/>
            <p:cNvSpPr>
              <a:spLocks noChangeArrowheads="1"/>
            </p:cNvSpPr>
            <p:nvPr/>
          </p:nvSpPr>
          <p:spPr bwMode="auto">
            <a:xfrm>
              <a:off x="3328" y="3000"/>
              <a:ext cx="256" cy="232"/>
            </a:xfrm>
            <a:prstGeom prst="rect">
              <a:avLst/>
            </a:prstGeom>
            <a:solidFill>
              <a:schemeClr val="bg1"/>
            </a:solidFill>
            <a:ln w="9525">
              <a:noFill/>
              <a:miter lim="800000"/>
              <a:headEnd/>
              <a:tailEnd/>
            </a:ln>
          </p:spPr>
          <p:txBody>
            <a:bodyPr wrap="none" anchor="ctr"/>
            <a:lstStyle/>
            <a:p>
              <a:endParaRPr lang="en-US">
                <a:solidFill>
                  <a:prstClr val="black"/>
                </a:solidFill>
                <a:latin typeface="Corbel"/>
              </a:endParaRPr>
            </a:p>
          </p:txBody>
        </p:sp>
      </p:grpSp>
      <p:sp>
        <p:nvSpPr>
          <p:cNvPr id="15364" name="Rectangle 12"/>
          <p:cNvSpPr>
            <a:spLocks noGrp="1" noChangeArrowheads="1"/>
          </p:cNvSpPr>
          <p:nvPr>
            <p:ph type="title"/>
          </p:nvPr>
        </p:nvSpPr>
        <p:spPr/>
        <p:txBody>
          <a:bodyPr/>
          <a:lstStyle/>
          <a:p>
            <a:pPr eaLnBrk="1" hangingPunct="1"/>
            <a:r>
              <a:rPr lang="en-US" sz="3400"/>
              <a:t>Diameter of the presenting part is increased with OP presentation</a:t>
            </a:r>
          </a:p>
        </p:txBody>
      </p:sp>
      <p:sp>
        <p:nvSpPr>
          <p:cNvPr id="518157" name="Text Box 13"/>
          <p:cNvSpPr txBox="1">
            <a:spLocks noChangeArrowheads="1"/>
          </p:cNvSpPr>
          <p:nvPr/>
        </p:nvSpPr>
        <p:spPr bwMode="auto">
          <a:xfrm>
            <a:off x="2765426" y="1982789"/>
            <a:ext cx="2341025" cy="461665"/>
          </a:xfrm>
          <a:prstGeom prst="rect">
            <a:avLst/>
          </a:prstGeom>
          <a:noFill/>
          <a:ln w="9525">
            <a:noFill/>
            <a:miter lim="800000"/>
            <a:headEnd/>
            <a:tailEnd/>
          </a:ln>
        </p:spPr>
        <p:txBody>
          <a:bodyPr wrap="none">
            <a:spAutoFit/>
          </a:bodyPr>
          <a:lstStyle/>
          <a:p>
            <a:r>
              <a:rPr lang="en-US" sz="2400" b="1">
                <a:solidFill>
                  <a:prstClr val="black"/>
                </a:solidFill>
                <a:latin typeface="Corbel"/>
              </a:rPr>
              <a:t>Occiput anterior</a:t>
            </a:r>
          </a:p>
        </p:txBody>
      </p:sp>
      <p:sp>
        <p:nvSpPr>
          <p:cNvPr id="518158" name="Text Box 14"/>
          <p:cNvSpPr txBox="1">
            <a:spLocks noChangeArrowheads="1"/>
          </p:cNvSpPr>
          <p:nvPr/>
        </p:nvSpPr>
        <p:spPr bwMode="auto">
          <a:xfrm>
            <a:off x="7508876" y="1982789"/>
            <a:ext cx="2480487" cy="461665"/>
          </a:xfrm>
          <a:prstGeom prst="rect">
            <a:avLst/>
          </a:prstGeom>
          <a:noFill/>
          <a:ln w="9525">
            <a:noFill/>
            <a:miter lim="800000"/>
            <a:headEnd/>
            <a:tailEnd/>
          </a:ln>
        </p:spPr>
        <p:txBody>
          <a:bodyPr wrap="none">
            <a:spAutoFit/>
          </a:bodyPr>
          <a:lstStyle/>
          <a:p>
            <a:r>
              <a:rPr lang="en-US" sz="2400" b="1">
                <a:solidFill>
                  <a:prstClr val="black"/>
                </a:solidFill>
                <a:latin typeface="Corbel"/>
              </a:rPr>
              <a:t>Occiput posterior</a:t>
            </a:r>
          </a:p>
        </p:txBody>
      </p:sp>
      <p:sp>
        <p:nvSpPr>
          <p:cNvPr id="518159" name="Line 15"/>
          <p:cNvSpPr>
            <a:spLocks noChangeShapeType="1"/>
          </p:cNvSpPr>
          <p:nvPr/>
        </p:nvSpPr>
        <p:spPr bwMode="auto">
          <a:xfrm flipH="1">
            <a:off x="1828800" y="5791200"/>
            <a:ext cx="666750" cy="781050"/>
          </a:xfrm>
          <a:prstGeom prst="line">
            <a:avLst/>
          </a:prstGeom>
          <a:noFill/>
          <a:ln w="155575">
            <a:solidFill>
              <a:schemeClr val="tx1"/>
            </a:solidFill>
            <a:round/>
            <a:headEnd/>
            <a:tailEnd type="triangle" w="med" len="med"/>
          </a:ln>
        </p:spPr>
        <p:txBody>
          <a:bodyPr/>
          <a:lstStyle/>
          <a:p>
            <a:endParaRPr lang="en-US">
              <a:solidFill>
                <a:prstClr val="black"/>
              </a:solidFill>
              <a:latin typeface="Corbel"/>
            </a:endParaRPr>
          </a:p>
        </p:txBody>
      </p:sp>
      <p:sp>
        <p:nvSpPr>
          <p:cNvPr id="518160" name="Line 16"/>
          <p:cNvSpPr>
            <a:spLocks noChangeShapeType="1"/>
          </p:cNvSpPr>
          <p:nvPr/>
        </p:nvSpPr>
        <p:spPr bwMode="auto">
          <a:xfrm flipH="1">
            <a:off x="6419850" y="5791200"/>
            <a:ext cx="666750" cy="781050"/>
          </a:xfrm>
          <a:prstGeom prst="line">
            <a:avLst/>
          </a:prstGeom>
          <a:noFill/>
          <a:ln w="155575">
            <a:solidFill>
              <a:schemeClr val="tx1"/>
            </a:solidFill>
            <a:round/>
            <a:headEnd/>
            <a:tailEnd type="triangle" w="med" len="med"/>
          </a:ln>
        </p:spPr>
        <p:txBody>
          <a:bodyPr/>
          <a:lstStyle/>
          <a:p>
            <a:endParaRPr lang="en-US">
              <a:solidFill>
                <a:prstClr val="black"/>
              </a:solidFill>
              <a:latin typeface="Corbel"/>
            </a:endParaRPr>
          </a:p>
        </p:txBody>
      </p:sp>
    </p:spTree>
    <p:extLst>
      <p:ext uri="{BB962C8B-B14F-4D97-AF65-F5344CB8AC3E}">
        <p14:creationId xmlns:p14="http://schemas.microsoft.com/office/powerpoint/2010/main" val="162272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 -2.22222E-6 L 0.23333 -2.22222E-6 " pathEditMode="relative" rAng="0" ptsTypes="AA">
                                      <p:cBhvr>
                                        <p:cTn id="6" dur="1000" fill="hold"/>
                                        <p:tgtEl>
                                          <p:spTgt spid="2"/>
                                        </p:tgtEl>
                                        <p:attrNameLst>
                                          <p:attrName>ppt_x</p:attrName>
                                          <p:attrName>ppt_y</p:attrName>
                                        </p:attrNameLst>
                                      </p:cBhvr>
                                      <p:rCtr x="117" y="0"/>
                                    </p:animMotion>
                                  </p:childTnLst>
                                </p:cTn>
                              </p:par>
                              <p:par>
                                <p:cTn id="7" presetID="35" presetClass="path" presetSubtype="0" accel="50000" decel="50000" fill="hold" nodeType="withEffect">
                                  <p:stCondLst>
                                    <p:cond delay="0"/>
                                  </p:stCondLst>
                                  <p:childTnLst>
                                    <p:animMotion origin="layout" path="M -3.33333E-6 -4.44444E-6 L -0.23333 -4.44444E-6 " pathEditMode="relative" rAng="0" ptsTypes="AA">
                                      <p:cBhvr>
                                        <p:cTn id="8" dur="1000" fill="hold"/>
                                        <p:tgtEl>
                                          <p:spTgt spid="4"/>
                                        </p:tgtEl>
                                        <p:attrNameLst>
                                          <p:attrName>ppt_x</p:attrName>
                                          <p:attrName>ppt_y</p:attrName>
                                        </p:attrNameLst>
                                      </p:cBhvr>
                                      <p:rCtr x="-117" y="0"/>
                                    </p:animMotion>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51815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18158"/>
                                        </p:tgtEl>
                                        <p:attrNameLst>
                                          <p:attrName>style.visibility</p:attrName>
                                        </p:attrNameLst>
                                      </p:cBhvr>
                                      <p:to>
                                        <p:strVal val="visible"/>
                                      </p:to>
                                    </p:set>
                                  </p:childTnLst>
                                </p:cTn>
                              </p:par>
                            </p:childTnLst>
                          </p:cTn>
                        </p:par>
                        <p:par>
                          <p:cTn id="14" fill="hold">
                            <p:stCondLst>
                              <p:cond delay="1000"/>
                            </p:stCondLst>
                            <p:childTnLst>
                              <p:par>
                                <p:cTn id="15" presetID="8" presetClass="emph" presetSubtype="0" fill="hold" nodeType="afterEffect">
                                  <p:stCondLst>
                                    <p:cond delay="0"/>
                                  </p:stCondLst>
                                  <p:childTnLst>
                                    <p:animRot by="-11400000">
                                      <p:cBhvr>
                                        <p:cTn id="16" dur="1000" fill="hold"/>
                                        <p:tgtEl>
                                          <p:spTgt spid="4"/>
                                        </p:tgtEl>
                                        <p:attrNameLst>
                                          <p:attrName>r</p:attrName>
                                        </p:attrNameLst>
                                      </p:cBhvr>
                                    </p:animRot>
                                  </p:childTnLst>
                                </p:cTn>
                              </p:par>
                              <p:par>
                                <p:cTn id="17" presetID="8" presetClass="emph" presetSubtype="0" fill="hold" nodeType="withEffect">
                                  <p:stCondLst>
                                    <p:cond delay="0"/>
                                  </p:stCondLst>
                                  <p:childTnLst>
                                    <p:animRot by="13200000">
                                      <p:cBhvr>
                                        <p:cTn id="18" dur="1000" fill="hold"/>
                                        <p:tgtEl>
                                          <p:spTgt spid="2"/>
                                        </p:tgtEl>
                                        <p:attrNameLst>
                                          <p:attrName>r</p:attrName>
                                        </p:attrNameLst>
                                      </p:cBhvr>
                                    </p:animRo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1816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8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7" grpId="0"/>
      <p:bldP spid="518158" grpId="0"/>
      <p:bldP spid="518159" grpId="0" animBg="1"/>
      <p:bldP spid="5181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1"/>
            <a:ext cx="7620000" cy="1527175"/>
          </a:xfrm>
        </p:spPr>
        <p:txBody>
          <a:bodyPr/>
          <a:lstStyle/>
          <a:p>
            <a:pPr eaLnBrk="1" hangingPunct="1"/>
            <a:r>
              <a:rPr lang="en-US" sz="3800" dirty="0"/>
              <a:t>Risks of occiput posterior</a:t>
            </a:r>
            <a:br>
              <a:rPr lang="en-US" sz="3800" dirty="0"/>
            </a:br>
            <a:r>
              <a:rPr lang="en-US" sz="2800" dirty="0"/>
              <a:t>(all documented in the literature)</a:t>
            </a:r>
            <a:endParaRPr lang="en-US" sz="3800" dirty="0"/>
          </a:p>
        </p:txBody>
      </p:sp>
      <p:sp>
        <p:nvSpPr>
          <p:cNvPr id="16387" name="Rectangle 3"/>
          <p:cNvSpPr>
            <a:spLocks noGrp="1" noChangeArrowheads="1"/>
          </p:cNvSpPr>
          <p:nvPr>
            <p:ph type="body" idx="1"/>
          </p:nvPr>
        </p:nvSpPr>
        <p:spPr>
          <a:xfrm>
            <a:off x="2133601" y="1594398"/>
            <a:ext cx="7830207" cy="4114800"/>
          </a:xfrm>
        </p:spPr>
        <p:txBody>
          <a:bodyPr>
            <a:noAutofit/>
          </a:bodyPr>
          <a:lstStyle/>
          <a:p>
            <a:pPr>
              <a:spcAft>
                <a:spcPts val="600"/>
              </a:spcAft>
            </a:pPr>
            <a:r>
              <a:rPr lang="en-US" sz="2400" dirty="0"/>
              <a:t>Cesarean section</a:t>
            </a:r>
          </a:p>
          <a:p>
            <a:pPr>
              <a:spcAft>
                <a:spcPts val="600"/>
              </a:spcAft>
            </a:pPr>
            <a:r>
              <a:rPr lang="en-US" sz="2400" dirty="0"/>
              <a:t>Operative vaginal delivery</a:t>
            </a:r>
          </a:p>
          <a:p>
            <a:pPr>
              <a:spcAft>
                <a:spcPts val="600"/>
              </a:spcAft>
            </a:pPr>
            <a:r>
              <a:rPr lang="en-US" sz="2400" dirty="0"/>
              <a:t>Prolonged labor</a:t>
            </a:r>
          </a:p>
          <a:p>
            <a:pPr>
              <a:spcAft>
                <a:spcPts val="600"/>
              </a:spcAft>
            </a:pPr>
            <a:r>
              <a:rPr lang="en-US" sz="2400" dirty="0"/>
              <a:t>Oxytocin augmentation</a:t>
            </a:r>
          </a:p>
          <a:p>
            <a:pPr>
              <a:spcAft>
                <a:spcPts val="600"/>
              </a:spcAft>
            </a:pPr>
            <a:r>
              <a:rPr lang="en-US" sz="2400" dirty="0"/>
              <a:t>Perineal injury</a:t>
            </a:r>
          </a:p>
          <a:p>
            <a:pPr>
              <a:spcAft>
                <a:spcPts val="600"/>
              </a:spcAft>
            </a:pPr>
            <a:r>
              <a:rPr lang="en-US" sz="2400" dirty="0"/>
              <a:t>Anal sphincter injury</a:t>
            </a:r>
          </a:p>
          <a:p>
            <a:pPr>
              <a:spcAft>
                <a:spcPts val="600"/>
              </a:spcAft>
            </a:pPr>
            <a:r>
              <a:rPr lang="en-US" sz="2400" dirty="0"/>
              <a:t>Blood loss &gt; 500cc</a:t>
            </a:r>
          </a:p>
          <a:p>
            <a:pPr>
              <a:spcAft>
                <a:spcPts val="600"/>
              </a:spcAft>
            </a:pPr>
            <a:r>
              <a:rPr lang="en-US" sz="2400" dirty="0"/>
              <a:t>Postpartum infection</a:t>
            </a:r>
          </a:p>
          <a:p>
            <a:pPr>
              <a:spcAft>
                <a:spcPts val="600"/>
              </a:spcAft>
            </a:pPr>
            <a:r>
              <a:rPr lang="en-US" sz="2400" dirty="0"/>
              <a:t>Uterine extensions during C/S</a:t>
            </a:r>
          </a:p>
          <a:p>
            <a:pPr>
              <a:spcAft>
                <a:spcPts val="600"/>
              </a:spcAft>
            </a:pPr>
            <a:r>
              <a:rPr lang="en-US" sz="2400" dirty="0"/>
              <a:t>Neonatal 1- and 5-minute </a:t>
            </a:r>
            <a:r>
              <a:rPr lang="en-US" sz="2400" dirty="0" err="1"/>
              <a:t>Apgars</a:t>
            </a:r>
            <a:r>
              <a:rPr lang="en-US" sz="2400" dirty="0"/>
              <a:t>, </a:t>
            </a:r>
            <a:r>
              <a:rPr lang="en-US" sz="2400" dirty="0" err="1"/>
              <a:t>acidemia</a:t>
            </a:r>
            <a:r>
              <a:rPr lang="en-US" sz="2400" dirty="0"/>
              <a:t>, </a:t>
            </a:r>
            <a:r>
              <a:rPr lang="en-US" sz="2400" dirty="0" err="1"/>
              <a:t>meconium</a:t>
            </a:r>
            <a:r>
              <a:rPr lang="en-US" sz="2400" dirty="0"/>
              <a:t>, birth trauma, NICU admission, hospital LOS</a:t>
            </a:r>
          </a:p>
        </p:txBody>
      </p:sp>
    </p:spTree>
    <p:extLst>
      <p:ext uri="{BB962C8B-B14F-4D97-AF65-F5344CB8AC3E}">
        <p14:creationId xmlns:p14="http://schemas.microsoft.com/office/powerpoint/2010/main" val="4097957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1"/>
            <a:ext cx="7467600" cy="1527175"/>
          </a:xfrm>
        </p:spPr>
        <p:txBody>
          <a:bodyPr/>
          <a:lstStyle/>
          <a:p>
            <a:pPr eaLnBrk="1" hangingPunct="1"/>
            <a:r>
              <a:rPr lang="en-US" dirty="0" smtClean="0"/>
              <a:t>How to assess fetal position?</a:t>
            </a:r>
          </a:p>
        </p:txBody>
      </p:sp>
      <p:sp>
        <p:nvSpPr>
          <p:cNvPr id="3" name="Content Placeholder 2"/>
          <p:cNvSpPr>
            <a:spLocks noGrp="1"/>
          </p:cNvSpPr>
          <p:nvPr>
            <p:ph idx="1"/>
          </p:nvPr>
        </p:nvSpPr>
        <p:spPr>
          <a:xfrm>
            <a:off x="5954369" y="1826297"/>
            <a:ext cx="4572000" cy="4618953"/>
          </a:xfrm>
          <a:ln>
            <a:solidFill>
              <a:schemeClr val="tx1"/>
            </a:solidFill>
          </a:ln>
        </p:spPr>
        <p:txBody>
          <a:bodyPr>
            <a:noAutofit/>
          </a:bodyPr>
          <a:lstStyle/>
          <a:p>
            <a:pPr eaLnBrk="1" hangingPunct="1"/>
            <a:r>
              <a:rPr lang="en-US" sz="2600" dirty="0"/>
              <a:t>One finger!! </a:t>
            </a:r>
            <a:br>
              <a:rPr lang="en-US" sz="2600" dirty="0"/>
            </a:br>
            <a:r>
              <a:rPr lang="en-US" sz="2600" dirty="0"/>
              <a:t>(really)</a:t>
            </a:r>
          </a:p>
          <a:p>
            <a:pPr eaLnBrk="1" hangingPunct="1"/>
            <a:r>
              <a:rPr lang="en-US" sz="2600" dirty="0"/>
              <a:t>If you feel a </a:t>
            </a:r>
            <a:r>
              <a:rPr lang="en-US" sz="2600" dirty="0" err="1"/>
              <a:t>fontanelle</a:t>
            </a:r>
            <a:r>
              <a:rPr lang="en-US" sz="2600" dirty="0"/>
              <a:t>, it is almost always the anterior </a:t>
            </a:r>
            <a:r>
              <a:rPr lang="en-US" sz="2600" dirty="0" err="1"/>
              <a:t>fontanelle</a:t>
            </a:r>
            <a:r>
              <a:rPr lang="en-US" sz="2600" dirty="0"/>
              <a:t>.</a:t>
            </a:r>
          </a:p>
          <a:p>
            <a:pPr eaLnBrk="1" hangingPunct="1"/>
            <a:r>
              <a:rPr lang="en-US" sz="2600" dirty="0"/>
              <a:t>Don’t be fooled by the subtle frontal suture!</a:t>
            </a:r>
          </a:p>
          <a:p>
            <a:pPr eaLnBrk="1" hangingPunct="1"/>
            <a:r>
              <a:rPr lang="en-US" sz="2600" dirty="0"/>
              <a:t>Feeling ears is both less precise and does not help with device placement.</a:t>
            </a:r>
          </a:p>
          <a:p>
            <a:pPr eaLnBrk="1" hangingPunct="1"/>
            <a:endParaRPr lang="en-US" sz="2600" dirty="0"/>
          </a:p>
        </p:txBody>
      </p:sp>
      <p:grpSp>
        <p:nvGrpSpPr>
          <p:cNvPr id="2" name="Group 27"/>
          <p:cNvGrpSpPr>
            <a:grpSpLocks/>
          </p:cNvGrpSpPr>
          <p:nvPr/>
        </p:nvGrpSpPr>
        <p:grpSpPr bwMode="auto">
          <a:xfrm>
            <a:off x="2022475" y="2032001"/>
            <a:ext cx="3371850" cy="4156075"/>
            <a:chOff x="955040" y="4500880"/>
            <a:chExt cx="1757680" cy="2001520"/>
          </a:xfrm>
        </p:grpSpPr>
        <p:sp>
          <p:nvSpPr>
            <p:cNvPr id="23565" name="Oval 3"/>
            <p:cNvSpPr>
              <a:spLocks noChangeArrowheads="1"/>
            </p:cNvSpPr>
            <p:nvPr/>
          </p:nvSpPr>
          <p:spPr bwMode="auto">
            <a:xfrm>
              <a:off x="955040" y="4500880"/>
              <a:ext cx="1757680" cy="2001520"/>
            </a:xfrm>
            <a:prstGeom prst="ellipse">
              <a:avLst/>
            </a:prstGeom>
            <a:noFill/>
            <a:ln w="38100" algn="ctr">
              <a:solidFill>
                <a:schemeClr val="tx1"/>
              </a:solidFill>
              <a:round/>
              <a:headEnd/>
              <a:tailEnd/>
            </a:ln>
          </p:spPr>
          <p:txBody>
            <a:bodyPr/>
            <a:lstStyle/>
            <a:p>
              <a:endParaRPr lang="en-US">
                <a:solidFill>
                  <a:prstClr val="black"/>
                </a:solidFill>
                <a:latin typeface="Corbel"/>
              </a:endParaRPr>
            </a:p>
          </p:txBody>
        </p:sp>
        <p:grpSp>
          <p:nvGrpSpPr>
            <p:cNvPr id="4" name="Group 9"/>
            <p:cNvGrpSpPr>
              <a:grpSpLocks/>
            </p:cNvGrpSpPr>
            <p:nvPr/>
          </p:nvGrpSpPr>
          <p:grpSpPr bwMode="auto">
            <a:xfrm>
              <a:off x="1395723" y="4622005"/>
              <a:ext cx="849797" cy="470059"/>
              <a:chOff x="1395723" y="4622005"/>
              <a:chExt cx="849797" cy="470059"/>
            </a:xfrm>
          </p:grpSpPr>
          <p:cxnSp>
            <p:nvCxnSpPr>
              <p:cNvPr id="23574" name="Straight Connector 5"/>
              <p:cNvCxnSpPr>
                <a:cxnSpLocks noChangeShapeType="1"/>
              </p:cNvCxnSpPr>
              <p:nvPr/>
            </p:nvCxnSpPr>
            <p:spPr bwMode="auto">
              <a:xfrm rot="16200000" flipH="1">
                <a:off x="1372075" y="4648675"/>
                <a:ext cx="466086" cy="418789"/>
              </a:xfrm>
              <a:prstGeom prst="line">
                <a:avLst/>
              </a:prstGeom>
              <a:noFill/>
              <a:ln w="19050" algn="ctr">
                <a:solidFill>
                  <a:schemeClr val="tx1"/>
                </a:solidFill>
                <a:round/>
                <a:headEnd/>
                <a:tailEnd/>
              </a:ln>
            </p:spPr>
          </p:cxnSp>
          <p:cxnSp>
            <p:nvCxnSpPr>
              <p:cNvPr id="23575" name="Straight Connector 6"/>
              <p:cNvCxnSpPr>
                <a:cxnSpLocks noChangeShapeType="1"/>
              </p:cNvCxnSpPr>
              <p:nvPr/>
            </p:nvCxnSpPr>
            <p:spPr bwMode="auto">
              <a:xfrm rot="5400000">
                <a:off x="1796098" y="4642643"/>
                <a:ext cx="470059" cy="428784"/>
              </a:xfrm>
              <a:prstGeom prst="line">
                <a:avLst/>
              </a:prstGeom>
              <a:noFill/>
              <a:ln w="19050" algn="ctr">
                <a:solidFill>
                  <a:schemeClr val="tx1"/>
                </a:solidFill>
                <a:round/>
                <a:headEnd/>
                <a:tailEnd/>
              </a:ln>
            </p:spPr>
          </p:cxnSp>
        </p:grpSp>
        <p:grpSp>
          <p:nvGrpSpPr>
            <p:cNvPr id="5" name="Group 10"/>
            <p:cNvGrpSpPr>
              <a:grpSpLocks/>
            </p:cNvGrpSpPr>
            <p:nvPr/>
          </p:nvGrpSpPr>
          <p:grpSpPr bwMode="auto">
            <a:xfrm flipV="1">
              <a:off x="1402866" y="5900736"/>
              <a:ext cx="849797" cy="470059"/>
              <a:chOff x="1395723" y="4622005"/>
              <a:chExt cx="849797" cy="470059"/>
            </a:xfrm>
          </p:grpSpPr>
          <p:cxnSp>
            <p:nvCxnSpPr>
              <p:cNvPr id="23572" name="Straight Connector 11"/>
              <p:cNvCxnSpPr>
                <a:cxnSpLocks noChangeShapeType="1"/>
              </p:cNvCxnSpPr>
              <p:nvPr/>
            </p:nvCxnSpPr>
            <p:spPr bwMode="auto">
              <a:xfrm rot="16200000" flipH="1">
                <a:off x="1372075" y="4648675"/>
                <a:ext cx="466086" cy="418789"/>
              </a:xfrm>
              <a:prstGeom prst="line">
                <a:avLst/>
              </a:prstGeom>
              <a:noFill/>
              <a:ln w="19050" algn="ctr">
                <a:solidFill>
                  <a:schemeClr val="tx1"/>
                </a:solidFill>
                <a:round/>
                <a:headEnd/>
                <a:tailEnd/>
              </a:ln>
            </p:spPr>
          </p:cxnSp>
          <p:cxnSp>
            <p:nvCxnSpPr>
              <p:cNvPr id="23573" name="Straight Connector 12"/>
              <p:cNvCxnSpPr>
                <a:cxnSpLocks noChangeShapeType="1"/>
              </p:cNvCxnSpPr>
              <p:nvPr/>
            </p:nvCxnSpPr>
            <p:spPr bwMode="auto">
              <a:xfrm rot="5400000">
                <a:off x="1796098" y="4642643"/>
                <a:ext cx="470059" cy="428784"/>
              </a:xfrm>
              <a:prstGeom prst="line">
                <a:avLst/>
              </a:prstGeom>
              <a:noFill/>
              <a:ln w="19050" algn="ctr">
                <a:solidFill>
                  <a:schemeClr val="tx1"/>
                </a:solidFill>
                <a:round/>
                <a:headEnd/>
                <a:tailEnd/>
              </a:ln>
            </p:spPr>
          </p:cxnSp>
        </p:grpSp>
        <p:cxnSp>
          <p:nvCxnSpPr>
            <p:cNvPr id="23568" name="Straight Connector 14"/>
            <p:cNvCxnSpPr>
              <a:cxnSpLocks noChangeShapeType="1"/>
            </p:cNvCxnSpPr>
            <p:nvPr/>
          </p:nvCxnSpPr>
          <p:spPr bwMode="auto">
            <a:xfrm rot="16200000" flipH="1">
              <a:off x="1410891" y="5497115"/>
              <a:ext cx="814387" cy="2381"/>
            </a:xfrm>
            <a:prstGeom prst="line">
              <a:avLst/>
            </a:prstGeom>
            <a:noFill/>
            <a:ln w="19050" algn="ctr">
              <a:solidFill>
                <a:schemeClr val="tx1"/>
              </a:solidFill>
              <a:round/>
              <a:headEnd/>
              <a:tailEnd/>
            </a:ln>
          </p:spPr>
        </p:cxnSp>
        <p:cxnSp>
          <p:nvCxnSpPr>
            <p:cNvPr id="23569" name="Straight Connector 17"/>
            <p:cNvCxnSpPr>
              <a:cxnSpLocks noChangeShapeType="1"/>
            </p:cNvCxnSpPr>
            <p:nvPr/>
          </p:nvCxnSpPr>
          <p:spPr bwMode="auto">
            <a:xfrm rot="16200000" flipH="1">
              <a:off x="1752600" y="5984081"/>
              <a:ext cx="78582" cy="69056"/>
            </a:xfrm>
            <a:prstGeom prst="line">
              <a:avLst/>
            </a:prstGeom>
            <a:noFill/>
            <a:ln w="19050" algn="ctr">
              <a:solidFill>
                <a:schemeClr val="tx1"/>
              </a:solidFill>
              <a:round/>
              <a:headEnd/>
              <a:tailEnd/>
            </a:ln>
          </p:spPr>
        </p:cxnSp>
        <p:cxnSp>
          <p:nvCxnSpPr>
            <p:cNvPr id="23570" name="Straight Connector 18"/>
            <p:cNvCxnSpPr>
              <a:cxnSpLocks noChangeShapeType="1"/>
            </p:cNvCxnSpPr>
            <p:nvPr/>
          </p:nvCxnSpPr>
          <p:spPr bwMode="auto">
            <a:xfrm rot="5400000">
              <a:off x="1825229" y="5980508"/>
              <a:ext cx="76201" cy="73820"/>
            </a:xfrm>
            <a:prstGeom prst="line">
              <a:avLst/>
            </a:prstGeom>
            <a:noFill/>
            <a:ln w="19050" algn="ctr">
              <a:solidFill>
                <a:schemeClr val="tx1"/>
              </a:solidFill>
              <a:round/>
              <a:headEnd/>
              <a:tailEnd/>
            </a:ln>
          </p:spPr>
        </p:cxnSp>
        <p:cxnSp>
          <p:nvCxnSpPr>
            <p:cNvPr id="23571" name="Straight Connector 26"/>
            <p:cNvCxnSpPr>
              <a:cxnSpLocks noChangeShapeType="1"/>
            </p:cNvCxnSpPr>
            <p:nvPr/>
          </p:nvCxnSpPr>
          <p:spPr bwMode="auto">
            <a:xfrm rot="16200000" flipH="1">
              <a:off x="1701403" y="6180534"/>
              <a:ext cx="252412" cy="2381"/>
            </a:xfrm>
            <a:prstGeom prst="line">
              <a:avLst/>
            </a:prstGeom>
            <a:noFill/>
            <a:ln w="19050" algn="ctr">
              <a:solidFill>
                <a:schemeClr val="tx1"/>
              </a:solidFill>
              <a:prstDash val="dash"/>
              <a:round/>
              <a:headEnd/>
              <a:tailEnd/>
            </a:ln>
          </p:spPr>
        </p:cxnSp>
      </p:grpSp>
      <p:sp>
        <p:nvSpPr>
          <p:cNvPr id="29" name="TextBox 28"/>
          <p:cNvSpPr txBox="1">
            <a:spLocks noChangeArrowheads="1"/>
          </p:cNvSpPr>
          <p:nvPr/>
        </p:nvSpPr>
        <p:spPr bwMode="auto">
          <a:xfrm>
            <a:off x="3868130" y="2856324"/>
            <a:ext cx="1255472" cy="369332"/>
          </a:xfrm>
          <a:prstGeom prst="rect">
            <a:avLst/>
          </a:prstGeom>
          <a:noFill/>
          <a:ln w="9525">
            <a:noFill/>
            <a:miter lim="800000"/>
            <a:headEnd/>
            <a:tailEnd/>
          </a:ln>
        </p:spPr>
        <p:txBody>
          <a:bodyPr wrap="none">
            <a:spAutoFit/>
          </a:bodyPr>
          <a:lstStyle/>
          <a:p>
            <a:r>
              <a:rPr lang="en-US" dirty="0" err="1">
                <a:solidFill>
                  <a:prstClr val="black"/>
                </a:solidFill>
                <a:latin typeface="Corbel"/>
              </a:rPr>
              <a:t>lambdoidal</a:t>
            </a:r>
            <a:endParaRPr lang="en-US" dirty="0">
              <a:solidFill>
                <a:prstClr val="black"/>
              </a:solidFill>
              <a:latin typeface="Corbel"/>
            </a:endParaRPr>
          </a:p>
        </p:txBody>
      </p:sp>
      <p:sp>
        <p:nvSpPr>
          <p:cNvPr id="32" name="TextBox 31"/>
          <p:cNvSpPr txBox="1">
            <a:spLocks noChangeArrowheads="1"/>
          </p:cNvSpPr>
          <p:nvPr/>
        </p:nvSpPr>
        <p:spPr bwMode="auto">
          <a:xfrm>
            <a:off x="2701926" y="3851275"/>
            <a:ext cx="934871" cy="369332"/>
          </a:xfrm>
          <a:prstGeom prst="rect">
            <a:avLst/>
          </a:prstGeom>
          <a:noFill/>
          <a:ln w="9525">
            <a:noFill/>
            <a:miter lim="800000"/>
            <a:headEnd/>
            <a:tailEnd/>
          </a:ln>
        </p:spPr>
        <p:txBody>
          <a:bodyPr wrap="none">
            <a:spAutoFit/>
          </a:bodyPr>
          <a:lstStyle/>
          <a:p>
            <a:r>
              <a:rPr lang="en-US">
                <a:solidFill>
                  <a:prstClr val="black"/>
                </a:solidFill>
                <a:latin typeface="Corbel"/>
              </a:rPr>
              <a:t>saggital</a:t>
            </a:r>
          </a:p>
        </p:txBody>
      </p:sp>
      <p:sp>
        <p:nvSpPr>
          <p:cNvPr id="23559" name="TextBox 32"/>
          <p:cNvSpPr txBox="1">
            <a:spLocks noChangeArrowheads="1"/>
          </p:cNvSpPr>
          <p:nvPr/>
        </p:nvSpPr>
        <p:spPr bwMode="auto">
          <a:xfrm>
            <a:off x="3128964" y="1616075"/>
            <a:ext cx="1082675" cy="368300"/>
          </a:xfrm>
          <a:prstGeom prst="rect">
            <a:avLst/>
          </a:prstGeom>
          <a:noFill/>
          <a:ln w="9525">
            <a:noFill/>
            <a:miter lim="800000"/>
            <a:headEnd/>
            <a:tailEnd/>
          </a:ln>
        </p:spPr>
        <p:txBody>
          <a:bodyPr wrap="none">
            <a:spAutoFit/>
          </a:bodyPr>
          <a:lstStyle/>
          <a:p>
            <a:r>
              <a:rPr lang="en-US">
                <a:solidFill>
                  <a:prstClr val="black"/>
                </a:solidFill>
                <a:latin typeface="Corbel"/>
              </a:rPr>
              <a:t>posterior</a:t>
            </a:r>
          </a:p>
        </p:txBody>
      </p:sp>
      <p:sp>
        <p:nvSpPr>
          <p:cNvPr id="23560" name="TextBox 33"/>
          <p:cNvSpPr txBox="1">
            <a:spLocks noChangeArrowheads="1"/>
          </p:cNvSpPr>
          <p:nvPr/>
        </p:nvSpPr>
        <p:spPr bwMode="auto">
          <a:xfrm>
            <a:off x="3209925" y="6257925"/>
            <a:ext cx="966788" cy="369888"/>
          </a:xfrm>
          <a:prstGeom prst="rect">
            <a:avLst/>
          </a:prstGeom>
          <a:noFill/>
          <a:ln w="9525">
            <a:noFill/>
            <a:miter lim="800000"/>
            <a:headEnd/>
            <a:tailEnd/>
          </a:ln>
        </p:spPr>
        <p:txBody>
          <a:bodyPr wrap="none">
            <a:spAutoFit/>
          </a:bodyPr>
          <a:lstStyle/>
          <a:p>
            <a:r>
              <a:rPr lang="en-US">
                <a:solidFill>
                  <a:prstClr val="black"/>
                </a:solidFill>
                <a:latin typeface="Corbel"/>
              </a:rPr>
              <a:t>anterior</a:t>
            </a:r>
          </a:p>
        </p:txBody>
      </p:sp>
      <p:sp>
        <p:nvSpPr>
          <p:cNvPr id="35" name="TextBox 34"/>
          <p:cNvSpPr txBox="1">
            <a:spLocks noChangeArrowheads="1"/>
          </p:cNvSpPr>
          <p:nvPr/>
        </p:nvSpPr>
        <p:spPr bwMode="auto">
          <a:xfrm>
            <a:off x="2447926" y="5059363"/>
            <a:ext cx="898003" cy="369332"/>
          </a:xfrm>
          <a:prstGeom prst="rect">
            <a:avLst/>
          </a:prstGeom>
          <a:noFill/>
          <a:ln w="9525">
            <a:noFill/>
            <a:miter lim="800000"/>
            <a:headEnd/>
            <a:tailEnd/>
          </a:ln>
        </p:spPr>
        <p:txBody>
          <a:bodyPr wrap="none">
            <a:spAutoFit/>
          </a:bodyPr>
          <a:lstStyle/>
          <a:p>
            <a:r>
              <a:rPr lang="en-US">
                <a:solidFill>
                  <a:prstClr val="black"/>
                </a:solidFill>
                <a:latin typeface="Corbel"/>
              </a:rPr>
              <a:t>coronal</a:t>
            </a:r>
          </a:p>
        </p:txBody>
      </p:sp>
      <p:grpSp>
        <p:nvGrpSpPr>
          <p:cNvPr id="6" name="Group 39"/>
          <p:cNvGrpSpPr>
            <a:grpSpLocks/>
          </p:cNvGrpSpPr>
          <p:nvPr/>
        </p:nvGrpSpPr>
        <p:grpSpPr bwMode="auto">
          <a:xfrm>
            <a:off x="3717925" y="5608638"/>
            <a:ext cx="1760538" cy="836612"/>
            <a:chOff x="2194560" y="5608320"/>
            <a:chExt cx="1760587" cy="836692"/>
          </a:xfrm>
        </p:grpSpPr>
        <p:sp>
          <p:nvSpPr>
            <p:cNvPr id="23563" name="TextBox 35"/>
            <p:cNvSpPr txBox="1">
              <a:spLocks noChangeArrowheads="1"/>
            </p:cNvSpPr>
            <p:nvPr/>
          </p:nvSpPr>
          <p:spPr bwMode="auto">
            <a:xfrm>
              <a:off x="3129280" y="6075680"/>
              <a:ext cx="825867" cy="369332"/>
            </a:xfrm>
            <a:prstGeom prst="rect">
              <a:avLst/>
            </a:prstGeom>
            <a:noFill/>
            <a:ln w="9525">
              <a:noFill/>
              <a:miter lim="800000"/>
              <a:headEnd/>
              <a:tailEnd/>
            </a:ln>
          </p:spPr>
          <p:txBody>
            <a:bodyPr wrap="none">
              <a:spAutoFit/>
            </a:bodyPr>
            <a:lstStyle/>
            <a:p>
              <a:r>
                <a:rPr lang="en-US">
                  <a:solidFill>
                    <a:prstClr val="black"/>
                  </a:solidFill>
                  <a:latin typeface="Corbel"/>
                </a:rPr>
                <a:t>frontal</a:t>
              </a:r>
            </a:p>
          </p:txBody>
        </p:sp>
        <p:cxnSp>
          <p:nvCxnSpPr>
            <p:cNvPr id="23564" name="Straight Arrow Connector 37"/>
            <p:cNvCxnSpPr>
              <a:cxnSpLocks noChangeShapeType="1"/>
              <a:stCxn id="23563" idx="1"/>
            </p:cNvCxnSpPr>
            <p:nvPr/>
          </p:nvCxnSpPr>
          <p:spPr bwMode="auto">
            <a:xfrm rot="10800000">
              <a:off x="2194560" y="5608320"/>
              <a:ext cx="934720" cy="652026"/>
            </a:xfrm>
            <a:prstGeom prst="straightConnector1">
              <a:avLst/>
            </a:prstGeom>
            <a:noFill/>
            <a:ln w="9525" algn="ctr">
              <a:solidFill>
                <a:schemeClr val="tx1"/>
              </a:solidFill>
              <a:round/>
              <a:headEnd/>
              <a:tailEnd type="arrow" w="med" len="med"/>
            </a:ln>
          </p:spPr>
        </p:cxnSp>
      </p:grpSp>
      <p:grpSp>
        <p:nvGrpSpPr>
          <p:cNvPr id="7" name="Group 36"/>
          <p:cNvGrpSpPr/>
          <p:nvPr/>
        </p:nvGrpSpPr>
        <p:grpSpPr>
          <a:xfrm>
            <a:off x="1648602" y="2971800"/>
            <a:ext cx="2008998" cy="369332"/>
            <a:chOff x="124602" y="2971800"/>
            <a:chExt cx="2008998" cy="369332"/>
          </a:xfrm>
        </p:grpSpPr>
        <p:sp>
          <p:nvSpPr>
            <p:cNvPr id="26" name="TextBox 25"/>
            <p:cNvSpPr txBox="1">
              <a:spLocks noChangeArrowheads="1"/>
            </p:cNvSpPr>
            <p:nvPr/>
          </p:nvSpPr>
          <p:spPr bwMode="auto">
            <a:xfrm>
              <a:off x="124602" y="2971800"/>
              <a:ext cx="1856598" cy="369332"/>
            </a:xfrm>
            <a:prstGeom prst="rect">
              <a:avLst/>
            </a:prstGeom>
            <a:noFill/>
            <a:ln w="9525">
              <a:noFill/>
              <a:miter lim="800000"/>
              <a:headEnd/>
              <a:tailEnd/>
            </a:ln>
          </p:spPr>
          <p:txBody>
            <a:bodyPr wrap="none">
              <a:spAutoFit/>
            </a:bodyPr>
            <a:lstStyle/>
            <a:p>
              <a:r>
                <a:rPr lang="en-US" dirty="0">
                  <a:solidFill>
                    <a:prstClr val="black"/>
                  </a:solidFill>
                  <a:latin typeface="Corbel"/>
                </a:rPr>
                <a:t>post. “</a:t>
              </a:r>
              <a:r>
                <a:rPr lang="en-US" dirty="0" err="1">
                  <a:solidFill>
                    <a:prstClr val="black"/>
                  </a:solidFill>
                  <a:latin typeface="Corbel"/>
                </a:rPr>
                <a:t>fontanelle</a:t>
              </a:r>
              <a:r>
                <a:rPr lang="en-US" dirty="0">
                  <a:solidFill>
                    <a:prstClr val="black"/>
                  </a:solidFill>
                  <a:latin typeface="Corbel"/>
                </a:rPr>
                <a:t>”</a:t>
              </a:r>
              <a:endParaRPr lang="en-US" dirty="0">
                <a:solidFill>
                  <a:prstClr val="black"/>
                </a:solidFill>
                <a:latin typeface="Corbel"/>
              </a:endParaRPr>
            </a:p>
          </p:txBody>
        </p:sp>
        <p:cxnSp>
          <p:nvCxnSpPr>
            <p:cNvPr id="28" name="Straight Arrow Connector 27"/>
            <p:cNvCxnSpPr/>
            <p:nvPr/>
          </p:nvCxnSpPr>
          <p:spPr>
            <a:xfrm>
              <a:off x="1905000" y="32766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39"/>
          <p:cNvGrpSpPr/>
          <p:nvPr/>
        </p:nvGrpSpPr>
        <p:grpSpPr>
          <a:xfrm>
            <a:off x="3657602" y="4419601"/>
            <a:ext cx="1731677" cy="685801"/>
            <a:chOff x="2133601" y="4419600"/>
            <a:chExt cx="1731677" cy="685801"/>
          </a:xfrm>
        </p:grpSpPr>
        <p:sp>
          <p:nvSpPr>
            <p:cNvPr id="25" name="TextBox 24"/>
            <p:cNvSpPr txBox="1">
              <a:spLocks noChangeArrowheads="1"/>
            </p:cNvSpPr>
            <p:nvPr/>
          </p:nvSpPr>
          <p:spPr bwMode="auto">
            <a:xfrm>
              <a:off x="2286000" y="4419600"/>
              <a:ext cx="1579278" cy="369332"/>
            </a:xfrm>
            <a:prstGeom prst="rect">
              <a:avLst/>
            </a:prstGeom>
            <a:noFill/>
            <a:ln w="9525">
              <a:noFill/>
              <a:miter lim="800000"/>
              <a:headEnd/>
              <a:tailEnd/>
            </a:ln>
          </p:spPr>
          <p:txBody>
            <a:bodyPr wrap="none">
              <a:spAutoFit/>
            </a:bodyPr>
            <a:lstStyle/>
            <a:p>
              <a:r>
                <a:rPr lang="en-US" dirty="0">
                  <a:solidFill>
                    <a:prstClr val="black"/>
                  </a:solidFill>
                  <a:latin typeface="Corbel"/>
                </a:rPr>
                <a:t>ant. </a:t>
              </a:r>
              <a:r>
                <a:rPr lang="en-US" dirty="0" err="1">
                  <a:solidFill>
                    <a:prstClr val="black"/>
                  </a:solidFill>
                  <a:latin typeface="Corbel"/>
                </a:rPr>
                <a:t>fontanelle</a:t>
              </a:r>
              <a:endParaRPr lang="en-US" dirty="0">
                <a:solidFill>
                  <a:prstClr val="black"/>
                </a:solidFill>
                <a:latin typeface="Corbel"/>
              </a:endParaRPr>
            </a:p>
          </p:txBody>
        </p:sp>
        <p:cxnSp>
          <p:nvCxnSpPr>
            <p:cNvPr id="30" name="Straight Arrow Connector 29"/>
            <p:cNvCxnSpPr/>
            <p:nvPr/>
          </p:nvCxnSpPr>
          <p:spPr>
            <a:xfrm rot="5400000">
              <a:off x="2019301" y="4762500"/>
              <a:ext cx="457201" cy="2286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235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PVB Data Review</a:t>
            </a:r>
          </a:p>
        </p:txBody>
      </p:sp>
    </p:spTree>
    <p:extLst>
      <p:ext uri="{BB962C8B-B14F-4D97-AF65-F5344CB8AC3E}">
        <p14:creationId xmlns:p14="http://schemas.microsoft.com/office/powerpoint/2010/main" val="525204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57400" y="1"/>
            <a:ext cx="7467600" cy="1527175"/>
          </a:xfrm>
        </p:spPr>
        <p:txBody>
          <a:bodyPr/>
          <a:lstStyle/>
          <a:p>
            <a:pPr eaLnBrk="1" hangingPunct="1"/>
            <a:r>
              <a:rPr lang="en-US" dirty="0" smtClean="0"/>
              <a:t>How to assess fetal position?</a:t>
            </a:r>
            <a:br>
              <a:rPr lang="en-US" dirty="0" smtClean="0"/>
            </a:br>
            <a:r>
              <a:rPr lang="en-US" dirty="0" smtClean="0"/>
              <a:t>(in the real world)</a:t>
            </a:r>
          </a:p>
        </p:txBody>
      </p:sp>
      <p:grpSp>
        <p:nvGrpSpPr>
          <p:cNvPr id="2" name="Group 27"/>
          <p:cNvGrpSpPr>
            <a:grpSpLocks/>
          </p:cNvGrpSpPr>
          <p:nvPr/>
        </p:nvGrpSpPr>
        <p:grpSpPr bwMode="auto">
          <a:xfrm>
            <a:off x="4287839" y="2124075"/>
            <a:ext cx="3373437" cy="4154488"/>
            <a:chOff x="955040" y="4500880"/>
            <a:chExt cx="1757680" cy="2001520"/>
          </a:xfrm>
        </p:grpSpPr>
        <p:sp>
          <p:nvSpPr>
            <p:cNvPr id="4" name="Oval 3"/>
            <p:cNvSpPr/>
            <p:nvPr/>
          </p:nvSpPr>
          <p:spPr bwMode="auto">
            <a:xfrm>
              <a:off x="955040" y="4500880"/>
              <a:ext cx="1757680" cy="2001520"/>
            </a:xfrm>
            <a:prstGeom prst="ellipse">
              <a:avLst/>
            </a:prstGeom>
            <a:noFill/>
            <a:ln w="38100" cap="flat" cmpd="sng" algn="ctr">
              <a:solidFill>
                <a:schemeClr val="bg2">
                  <a:lumMod val="75000"/>
                </a:schemeClr>
              </a:solidFill>
              <a:prstDash val="solid"/>
              <a:round/>
              <a:headEnd type="none" w="med" len="med"/>
              <a:tailEnd type="none" w="med" len="med"/>
            </a:ln>
            <a:effectLst/>
          </p:spPr>
          <p:txBody>
            <a:bodyPr/>
            <a:lstStyle/>
            <a:p>
              <a:pPr>
                <a:defRPr/>
              </a:pPr>
              <a:endParaRPr lang="en-US">
                <a:solidFill>
                  <a:prstClr val="black"/>
                </a:solidFill>
                <a:latin typeface="Corbel"/>
              </a:endParaRPr>
            </a:p>
          </p:txBody>
        </p:sp>
        <p:grpSp>
          <p:nvGrpSpPr>
            <p:cNvPr id="3" name="Group 9"/>
            <p:cNvGrpSpPr>
              <a:grpSpLocks/>
            </p:cNvGrpSpPr>
            <p:nvPr/>
          </p:nvGrpSpPr>
          <p:grpSpPr bwMode="auto">
            <a:xfrm>
              <a:off x="1395723" y="4622005"/>
              <a:ext cx="849797" cy="470059"/>
              <a:chOff x="1395723" y="4622005"/>
              <a:chExt cx="849797" cy="470059"/>
            </a:xfrm>
          </p:grpSpPr>
          <p:cxnSp>
            <p:nvCxnSpPr>
              <p:cNvPr id="6" name="Straight Connector 5"/>
              <p:cNvCxnSpPr/>
              <p:nvPr/>
            </p:nvCxnSpPr>
            <p:spPr bwMode="auto">
              <a:xfrm rot="16200000" flipH="1">
                <a:off x="1371906" y="4648781"/>
                <a:ext cx="466537" cy="418535"/>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7" name="Straight Connector 6"/>
              <p:cNvCxnSpPr/>
              <p:nvPr/>
            </p:nvCxnSpPr>
            <p:spPr bwMode="auto">
              <a:xfrm rot="5400000">
                <a:off x="1795973" y="4642671"/>
                <a:ext cx="470361" cy="42846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grpSp>
          <p:nvGrpSpPr>
            <p:cNvPr id="5" name="Group 10"/>
            <p:cNvGrpSpPr>
              <a:grpSpLocks/>
            </p:cNvGrpSpPr>
            <p:nvPr/>
          </p:nvGrpSpPr>
          <p:grpSpPr bwMode="auto">
            <a:xfrm flipV="1">
              <a:off x="1402866" y="5900736"/>
              <a:ext cx="849797" cy="470059"/>
              <a:chOff x="1395723" y="4622005"/>
              <a:chExt cx="849797" cy="470059"/>
            </a:xfrm>
          </p:grpSpPr>
          <p:cxnSp>
            <p:nvCxnSpPr>
              <p:cNvPr id="12" name="Straight Connector 11"/>
              <p:cNvCxnSpPr/>
              <p:nvPr/>
            </p:nvCxnSpPr>
            <p:spPr bwMode="auto">
              <a:xfrm rot="16200000" flipH="1">
                <a:off x="1371794" y="4648595"/>
                <a:ext cx="466537" cy="419362"/>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 name="Straight Connector 12"/>
              <p:cNvCxnSpPr/>
              <p:nvPr/>
            </p:nvCxnSpPr>
            <p:spPr bwMode="auto">
              <a:xfrm rot="5400000">
                <a:off x="1795860" y="4642485"/>
                <a:ext cx="470361" cy="429287"/>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15" name="Straight Connector 14"/>
            <p:cNvCxnSpPr/>
            <p:nvPr/>
          </p:nvCxnSpPr>
          <p:spPr bwMode="auto">
            <a:xfrm rot="16200000" flipH="1">
              <a:off x="1410900" y="5497340"/>
              <a:ext cx="814528" cy="248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8" name="Straight Connector 17"/>
            <p:cNvCxnSpPr/>
            <p:nvPr/>
          </p:nvCxnSpPr>
          <p:spPr bwMode="auto">
            <a:xfrm rot="16200000" flipH="1">
              <a:off x="1752308" y="5984328"/>
              <a:ext cx="78776" cy="68653"/>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9" name="Straight Connector 18"/>
            <p:cNvCxnSpPr/>
            <p:nvPr/>
          </p:nvCxnSpPr>
          <p:spPr bwMode="auto">
            <a:xfrm rot="5400000">
              <a:off x="1825003" y="5980286"/>
              <a:ext cx="76481" cy="74443"/>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27" name="Straight Connector 26"/>
            <p:cNvCxnSpPr/>
            <p:nvPr/>
          </p:nvCxnSpPr>
          <p:spPr bwMode="auto">
            <a:xfrm rot="16200000" flipH="1">
              <a:off x="1701068" y="6180702"/>
              <a:ext cx="252389" cy="2482"/>
            </a:xfrm>
            <a:prstGeom prst="line">
              <a:avLst/>
            </a:prstGeom>
            <a:solidFill>
              <a:schemeClr val="accent1"/>
            </a:solidFill>
            <a:ln w="19050" cap="flat" cmpd="sng" algn="ctr">
              <a:solidFill>
                <a:schemeClr val="bg2">
                  <a:lumMod val="75000"/>
                </a:schemeClr>
              </a:solidFill>
              <a:prstDash val="dash"/>
              <a:round/>
              <a:headEnd type="none" w="med" len="med"/>
              <a:tailEnd type="none" w="med" len="med"/>
            </a:ln>
            <a:effectLst/>
          </p:spPr>
        </p:cxnSp>
      </p:grpSp>
      <p:sp>
        <p:nvSpPr>
          <p:cNvPr id="24580" name="Oval 19"/>
          <p:cNvSpPr>
            <a:spLocks noChangeArrowheads="1"/>
          </p:cNvSpPr>
          <p:nvPr/>
        </p:nvSpPr>
        <p:spPr bwMode="auto">
          <a:xfrm>
            <a:off x="4876800" y="2682875"/>
            <a:ext cx="2154238" cy="2152650"/>
          </a:xfrm>
          <a:prstGeom prst="ellipse">
            <a:avLst/>
          </a:prstGeom>
          <a:noFill/>
          <a:ln w="38100" algn="ctr">
            <a:solidFill>
              <a:schemeClr val="tx1"/>
            </a:solidFill>
            <a:round/>
            <a:headEnd/>
            <a:tailEnd/>
          </a:ln>
        </p:spPr>
        <p:txBody>
          <a:bodyPr/>
          <a:lstStyle/>
          <a:p>
            <a:endParaRPr lang="en-US">
              <a:solidFill>
                <a:prstClr val="black"/>
              </a:solidFill>
              <a:latin typeface="Corbel"/>
            </a:endParaRPr>
          </a:p>
        </p:txBody>
      </p:sp>
    </p:spTree>
    <p:extLst>
      <p:ext uri="{BB962C8B-B14F-4D97-AF65-F5344CB8AC3E}">
        <p14:creationId xmlns:p14="http://schemas.microsoft.com/office/powerpoint/2010/main" val="3983286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57400" y="1"/>
            <a:ext cx="7467600" cy="1527175"/>
          </a:xfrm>
        </p:spPr>
        <p:txBody>
          <a:bodyPr/>
          <a:lstStyle/>
          <a:p>
            <a:pPr eaLnBrk="1" hangingPunct="1"/>
            <a:r>
              <a:rPr lang="en-US" dirty="0" smtClean="0"/>
              <a:t>How to assess fetal position?</a:t>
            </a:r>
            <a:br>
              <a:rPr lang="en-US" dirty="0" smtClean="0"/>
            </a:br>
            <a:r>
              <a:rPr lang="en-US" dirty="0" smtClean="0"/>
              <a:t>(in the real world)</a:t>
            </a:r>
          </a:p>
        </p:txBody>
      </p:sp>
      <p:grpSp>
        <p:nvGrpSpPr>
          <p:cNvPr id="2" name="Group 27"/>
          <p:cNvGrpSpPr>
            <a:grpSpLocks/>
          </p:cNvGrpSpPr>
          <p:nvPr/>
        </p:nvGrpSpPr>
        <p:grpSpPr bwMode="auto">
          <a:xfrm flipV="1">
            <a:off x="4287839" y="2124075"/>
            <a:ext cx="3373437" cy="4154488"/>
            <a:chOff x="955040" y="4500880"/>
            <a:chExt cx="1757680" cy="2001520"/>
          </a:xfrm>
        </p:grpSpPr>
        <p:sp>
          <p:nvSpPr>
            <p:cNvPr id="4" name="Oval 3"/>
            <p:cNvSpPr/>
            <p:nvPr/>
          </p:nvSpPr>
          <p:spPr bwMode="auto">
            <a:xfrm>
              <a:off x="955040" y="4500880"/>
              <a:ext cx="1757680" cy="2001520"/>
            </a:xfrm>
            <a:prstGeom prst="ellipse">
              <a:avLst/>
            </a:prstGeom>
            <a:noFill/>
            <a:ln w="38100" cap="flat" cmpd="sng" algn="ctr">
              <a:solidFill>
                <a:schemeClr val="bg2">
                  <a:lumMod val="75000"/>
                </a:schemeClr>
              </a:solidFill>
              <a:prstDash val="solid"/>
              <a:round/>
              <a:headEnd type="none" w="med" len="med"/>
              <a:tailEnd type="none" w="med" len="med"/>
            </a:ln>
            <a:effectLst/>
          </p:spPr>
          <p:txBody>
            <a:bodyPr/>
            <a:lstStyle/>
            <a:p>
              <a:pPr>
                <a:defRPr/>
              </a:pPr>
              <a:endParaRPr lang="en-US">
                <a:solidFill>
                  <a:prstClr val="black"/>
                </a:solidFill>
                <a:latin typeface="Corbel"/>
              </a:endParaRPr>
            </a:p>
          </p:txBody>
        </p:sp>
        <p:grpSp>
          <p:nvGrpSpPr>
            <p:cNvPr id="3" name="Group 9"/>
            <p:cNvGrpSpPr>
              <a:grpSpLocks/>
            </p:cNvGrpSpPr>
            <p:nvPr/>
          </p:nvGrpSpPr>
          <p:grpSpPr bwMode="auto">
            <a:xfrm>
              <a:off x="1395723" y="4622005"/>
              <a:ext cx="849797" cy="470059"/>
              <a:chOff x="1395723" y="4622005"/>
              <a:chExt cx="849797" cy="470059"/>
            </a:xfrm>
          </p:grpSpPr>
          <p:cxnSp>
            <p:nvCxnSpPr>
              <p:cNvPr id="6" name="Straight Connector 5"/>
              <p:cNvCxnSpPr/>
              <p:nvPr/>
            </p:nvCxnSpPr>
            <p:spPr bwMode="auto">
              <a:xfrm rot="16200000" flipH="1">
                <a:off x="1371906" y="4648781"/>
                <a:ext cx="466537" cy="418535"/>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7" name="Straight Connector 6"/>
              <p:cNvCxnSpPr/>
              <p:nvPr/>
            </p:nvCxnSpPr>
            <p:spPr bwMode="auto">
              <a:xfrm rot="5400000">
                <a:off x="1795973" y="4642671"/>
                <a:ext cx="470361" cy="42846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grpSp>
          <p:nvGrpSpPr>
            <p:cNvPr id="5" name="Group 10"/>
            <p:cNvGrpSpPr>
              <a:grpSpLocks/>
            </p:cNvGrpSpPr>
            <p:nvPr/>
          </p:nvGrpSpPr>
          <p:grpSpPr bwMode="auto">
            <a:xfrm flipV="1">
              <a:off x="1402866" y="5900736"/>
              <a:ext cx="849797" cy="470059"/>
              <a:chOff x="1395723" y="4622005"/>
              <a:chExt cx="849797" cy="470059"/>
            </a:xfrm>
          </p:grpSpPr>
          <p:cxnSp>
            <p:nvCxnSpPr>
              <p:cNvPr id="12" name="Straight Connector 11"/>
              <p:cNvCxnSpPr/>
              <p:nvPr/>
            </p:nvCxnSpPr>
            <p:spPr bwMode="auto">
              <a:xfrm rot="16200000" flipH="1">
                <a:off x="1371794" y="4648595"/>
                <a:ext cx="466537" cy="419362"/>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 name="Straight Connector 12"/>
              <p:cNvCxnSpPr/>
              <p:nvPr/>
            </p:nvCxnSpPr>
            <p:spPr bwMode="auto">
              <a:xfrm rot="5400000">
                <a:off x="1795860" y="4642485"/>
                <a:ext cx="470361" cy="429287"/>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15" name="Straight Connector 14"/>
            <p:cNvCxnSpPr/>
            <p:nvPr/>
          </p:nvCxnSpPr>
          <p:spPr bwMode="auto">
            <a:xfrm rot="16200000" flipH="1">
              <a:off x="1410900" y="5497340"/>
              <a:ext cx="814528" cy="248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8" name="Straight Connector 17"/>
            <p:cNvCxnSpPr/>
            <p:nvPr/>
          </p:nvCxnSpPr>
          <p:spPr bwMode="auto">
            <a:xfrm rot="16200000" flipH="1">
              <a:off x="1752308" y="5984328"/>
              <a:ext cx="78776" cy="68653"/>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9" name="Straight Connector 18"/>
            <p:cNvCxnSpPr/>
            <p:nvPr/>
          </p:nvCxnSpPr>
          <p:spPr bwMode="auto">
            <a:xfrm rot="5400000">
              <a:off x="1825003" y="5980286"/>
              <a:ext cx="76481" cy="74443"/>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27" name="Straight Connector 26"/>
            <p:cNvCxnSpPr/>
            <p:nvPr/>
          </p:nvCxnSpPr>
          <p:spPr bwMode="auto">
            <a:xfrm rot="16200000" flipH="1">
              <a:off x="1701068" y="6180702"/>
              <a:ext cx="252389" cy="2482"/>
            </a:xfrm>
            <a:prstGeom prst="line">
              <a:avLst/>
            </a:prstGeom>
            <a:solidFill>
              <a:schemeClr val="accent1"/>
            </a:solidFill>
            <a:ln w="19050" cap="flat" cmpd="sng" algn="ctr">
              <a:solidFill>
                <a:schemeClr val="bg2">
                  <a:lumMod val="75000"/>
                </a:schemeClr>
              </a:solidFill>
              <a:prstDash val="dash"/>
              <a:round/>
              <a:headEnd type="none" w="med" len="med"/>
              <a:tailEnd type="none" w="med" len="med"/>
            </a:ln>
            <a:effectLst/>
          </p:spPr>
        </p:cxnSp>
      </p:grpSp>
      <p:sp>
        <p:nvSpPr>
          <p:cNvPr id="25604" name="Oval 19"/>
          <p:cNvSpPr>
            <a:spLocks noChangeArrowheads="1"/>
          </p:cNvSpPr>
          <p:nvPr/>
        </p:nvSpPr>
        <p:spPr bwMode="auto">
          <a:xfrm>
            <a:off x="4876800" y="2682875"/>
            <a:ext cx="2154238" cy="2152650"/>
          </a:xfrm>
          <a:prstGeom prst="ellipse">
            <a:avLst/>
          </a:prstGeom>
          <a:noFill/>
          <a:ln w="38100" algn="ctr">
            <a:solidFill>
              <a:schemeClr val="tx1"/>
            </a:solidFill>
            <a:round/>
            <a:headEnd/>
            <a:tailEnd/>
          </a:ln>
        </p:spPr>
        <p:txBody>
          <a:bodyPr/>
          <a:lstStyle/>
          <a:p>
            <a:endParaRPr lang="en-US">
              <a:solidFill>
                <a:prstClr val="black"/>
              </a:solidFill>
              <a:latin typeface="Corbel"/>
            </a:endParaRPr>
          </a:p>
        </p:txBody>
      </p:sp>
    </p:spTree>
    <p:extLst>
      <p:ext uri="{BB962C8B-B14F-4D97-AF65-F5344CB8AC3E}">
        <p14:creationId xmlns:p14="http://schemas.microsoft.com/office/powerpoint/2010/main" val="930152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Confirmation of clinical assessment using ultrasound</a:t>
            </a:r>
            <a:endParaRPr lang="en-US" dirty="0"/>
          </a:p>
        </p:txBody>
      </p:sp>
      <p:pic>
        <p:nvPicPr>
          <p:cNvPr id="3" name="Picture 2" descr="http://ars.sciencedirect.com/content/image/1-s2.0-S0002937804020940-gr2.jpg"/>
          <p:cNvPicPr>
            <a:picLocks noChangeAspect="1" noChangeArrowheads="1"/>
          </p:cNvPicPr>
          <p:nvPr/>
        </p:nvPicPr>
        <p:blipFill>
          <a:blip r:embed="rId2"/>
          <a:srcRect/>
          <a:stretch>
            <a:fillRect/>
          </a:stretch>
        </p:blipFill>
        <p:spPr bwMode="auto">
          <a:xfrm>
            <a:off x="1729840" y="2543832"/>
            <a:ext cx="4271158" cy="3564724"/>
          </a:xfrm>
          <a:prstGeom prst="rect">
            <a:avLst/>
          </a:prstGeom>
          <a:noFill/>
          <a:ln w="9525">
            <a:noFill/>
            <a:miter lim="800000"/>
            <a:headEnd/>
            <a:tailEnd/>
          </a:ln>
        </p:spPr>
      </p:pic>
      <p:pic>
        <p:nvPicPr>
          <p:cNvPr id="4" name="Picture 4"/>
          <p:cNvPicPr>
            <a:picLocks noChangeAspect="1"/>
          </p:cNvPicPr>
          <p:nvPr/>
        </p:nvPicPr>
        <p:blipFill>
          <a:blip r:embed="rId3"/>
          <a:srcRect l="821" t="-412" r="-587" b="412"/>
          <a:stretch>
            <a:fillRect/>
          </a:stretch>
        </p:blipFill>
        <p:spPr bwMode="auto">
          <a:xfrm>
            <a:off x="6594765" y="2512911"/>
            <a:ext cx="3764886" cy="3595646"/>
          </a:xfrm>
          <a:prstGeom prst="rect">
            <a:avLst/>
          </a:prstGeom>
          <a:noFill/>
          <a:ln w="9525">
            <a:noFill/>
            <a:miter lim="800000"/>
            <a:headEnd/>
            <a:tailEnd/>
          </a:ln>
        </p:spPr>
      </p:pic>
      <p:sp>
        <p:nvSpPr>
          <p:cNvPr id="5" name="TextBox 4"/>
          <p:cNvSpPr txBox="1"/>
          <p:nvPr/>
        </p:nvSpPr>
        <p:spPr>
          <a:xfrm>
            <a:off x="2050403" y="1805025"/>
            <a:ext cx="3630033" cy="707886"/>
          </a:xfrm>
          <a:prstGeom prst="rect">
            <a:avLst/>
          </a:prstGeom>
          <a:noFill/>
        </p:spPr>
        <p:txBody>
          <a:bodyPr wrap="none" rtlCol="0">
            <a:spAutoFit/>
          </a:bodyPr>
          <a:lstStyle/>
          <a:p>
            <a:r>
              <a:rPr lang="en-US" sz="4000" dirty="0">
                <a:solidFill>
                  <a:prstClr val="black"/>
                </a:solidFill>
                <a:latin typeface="Corbel"/>
              </a:rPr>
              <a:t>Occiput anterior</a:t>
            </a:r>
            <a:endParaRPr lang="en-US" sz="4000" dirty="0">
              <a:solidFill>
                <a:prstClr val="black"/>
              </a:solidFill>
              <a:latin typeface="Corbel"/>
            </a:endParaRPr>
          </a:p>
        </p:txBody>
      </p:sp>
      <p:sp>
        <p:nvSpPr>
          <p:cNvPr id="6" name="TextBox 5"/>
          <p:cNvSpPr txBox="1"/>
          <p:nvPr/>
        </p:nvSpPr>
        <p:spPr>
          <a:xfrm>
            <a:off x="6547338" y="1805025"/>
            <a:ext cx="3860865" cy="707886"/>
          </a:xfrm>
          <a:prstGeom prst="rect">
            <a:avLst/>
          </a:prstGeom>
          <a:noFill/>
        </p:spPr>
        <p:txBody>
          <a:bodyPr wrap="none" rtlCol="0">
            <a:spAutoFit/>
          </a:bodyPr>
          <a:lstStyle/>
          <a:p>
            <a:r>
              <a:rPr lang="en-US" sz="4000" dirty="0">
                <a:solidFill>
                  <a:prstClr val="black"/>
                </a:solidFill>
                <a:latin typeface="Corbel"/>
              </a:rPr>
              <a:t>Occiput posterior</a:t>
            </a:r>
            <a:endParaRPr lang="en-US" sz="4000" dirty="0">
              <a:solidFill>
                <a:prstClr val="black"/>
              </a:solidFill>
              <a:latin typeface="Corbel"/>
            </a:endParaRPr>
          </a:p>
        </p:txBody>
      </p:sp>
    </p:spTree>
    <p:extLst>
      <p:ext uri="{BB962C8B-B14F-4D97-AF65-F5344CB8AC3E}">
        <p14:creationId xmlns:p14="http://schemas.microsoft.com/office/powerpoint/2010/main" val="1453800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does fetal head rotation occur in spontaneous labor at term?</a:t>
            </a:r>
            <a:endParaRPr lang="en-US" dirty="0"/>
          </a:p>
        </p:txBody>
      </p:sp>
      <p:sp>
        <p:nvSpPr>
          <p:cNvPr id="3" name="Content Placeholder 2"/>
          <p:cNvSpPr>
            <a:spLocks noGrp="1"/>
          </p:cNvSpPr>
          <p:nvPr>
            <p:ph idx="1"/>
          </p:nvPr>
        </p:nvSpPr>
        <p:spPr/>
        <p:txBody>
          <a:bodyPr/>
          <a:lstStyle/>
          <a:p>
            <a:r>
              <a:rPr lang="en-US" dirty="0" err="1" smtClean="0"/>
              <a:t>Hjartardóttir</a:t>
            </a:r>
            <a:r>
              <a:rPr lang="en-US" dirty="0" smtClean="0"/>
              <a:t> et al, AJOG (2021) 224:514.e1-9</a:t>
            </a:r>
          </a:p>
          <a:p>
            <a:r>
              <a:rPr lang="en-US" dirty="0" smtClean="0"/>
              <a:t>99 </a:t>
            </a:r>
            <a:r>
              <a:rPr lang="en-US" dirty="0" err="1" smtClean="0"/>
              <a:t>nulliparas</a:t>
            </a:r>
            <a:r>
              <a:rPr lang="en-US" dirty="0" smtClean="0"/>
              <a:t> in spontaneous labor, beginning in active phase (4cm)</a:t>
            </a:r>
          </a:p>
          <a:p>
            <a:r>
              <a:rPr lang="en-US" dirty="0" smtClean="0"/>
              <a:t>Abdominal and </a:t>
            </a:r>
            <a:r>
              <a:rPr lang="en-US" dirty="0" err="1" smtClean="0"/>
              <a:t>transperineal</a:t>
            </a:r>
            <a:r>
              <a:rPr lang="en-US" dirty="0" smtClean="0"/>
              <a:t> ultrasound</a:t>
            </a:r>
          </a:p>
        </p:txBody>
      </p:sp>
    </p:spTree>
    <p:extLst>
      <p:ext uri="{BB962C8B-B14F-4D97-AF65-F5344CB8AC3E}">
        <p14:creationId xmlns:p14="http://schemas.microsoft.com/office/powerpoint/2010/main" val="1804532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does fetal head rotation occur in spontaneous labor at term?</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spcAft>
                <a:spcPts val="300"/>
              </a:spcAft>
            </a:pPr>
            <a:r>
              <a:rPr lang="en-US" dirty="0" smtClean="0"/>
              <a:t>Positions at first exam:</a:t>
            </a:r>
          </a:p>
          <a:p>
            <a:pPr lvl="1">
              <a:lnSpc>
                <a:spcPct val="120000"/>
              </a:lnSpc>
            </a:pPr>
            <a:r>
              <a:rPr lang="en-US" dirty="0" smtClean="0"/>
              <a:t>Occiput posterior: 53% (most at 4 or 8 o’clock)</a:t>
            </a:r>
          </a:p>
          <a:p>
            <a:pPr lvl="1">
              <a:lnSpc>
                <a:spcPct val="120000"/>
              </a:lnSpc>
            </a:pPr>
            <a:r>
              <a:rPr lang="en-US" dirty="0" smtClean="0"/>
              <a:t>Occiput transverse: 28%</a:t>
            </a:r>
          </a:p>
          <a:p>
            <a:pPr lvl="1">
              <a:lnSpc>
                <a:spcPct val="120000"/>
              </a:lnSpc>
            </a:pPr>
            <a:r>
              <a:rPr lang="en-US" u="sng" dirty="0" smtClean="0"/>
              <a:t>Occiput anterior: 19%</a:t>
            </a:r>
          </a:p>
          <a:p>
            <a:pPr>
              <a:lnSpc>
                <a:spcPct val="120000"/>
              </a:lnSpc>
              <a:spcBef>
                <a:spcPts val="1200"/>
              </a:spcBef>
            </a:pPr>
            <a:r>
              <a:rPr lang="en-US" dirty="0" smtClean="0"/>
              <a:t>77% of initial OP were delivered OA</a:t>
            </a:r>
          </a:p>
          <a:p>
            <a:pPr>
              <a:lnSpc>
                <a:spcPct val="120000"/>
              </a:lnSpc>
              <a:spcBef>
                <a:spcPts val="600"/>
              </a:spcBef>
            </a:pPr>
            <a:r>
              <a:rPr lang="en-US" dirty="0" smtClean="0"/>
              <a:t>Rotation to OA most commonly occurred at full dilation and when the head descended below the mid-pelvis</a:t>
            </a:r>
          </a:p>
          <a:p>
            <a:pPr>
              <a:lnSpc>
                <a:spcPct val="120000"/>
              </a:lnSpc>
              <a:spcBef>
                <a:spcPts val="600"/>
              </a:spcBef>
            </a:pPr>
            <a:r>
              <a:rPr lang="en-US" dirty="0" smtClean="0"/>
              <a:t>75% (6 of 8) patients with C/S were OP throughout labor </a:t>
            </a:r>
            <a:endParaRPr lang="en-US" dirty="0"/>
          </a:p>
        </p:txBody>
      </p:sp>
    </p:spTree>
    <p:extLst>
      <p:ext uri="{BB962C8B-B14F-4D97-AF65-F5344CB8AC3E}">
        <p14:creationId xmlns:p14="http://schemas.microsoft.com/office/powerpoint/2010/main" val="1701799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about it?</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ILPQC resources</a:t>
            </a:r>
          </a:p>
          <a:p>
            <a:pPr lvl="1"/>
            <a:r>
              <a:rPr lang="en-US" u="sng" dirty="0">
                <a:hlinkClick r:id="rId2"/>
              </a:rPr>
              <a:t>Module 6: Techniques to Promote Labor Progress - YouTube</a:t>
            </a:r>
            <a:r>
              <a:rPr lang="en-US" dirty="0"/>
              <a:t> Run time 17 </a:t>
            </a:r>
            <a:r>
              <a:rPr lang="en-US" dirty="0" smtClean="0"/>
              <a:t>minutes</a:t>
            </a:r>
            <a:endParaRPr lang="en-US" dirty="0"/>
          </a:p>
          <a:p>
            <a:pPr lvl="1"/>
            <a:r>
              <a:rPr lang="en-US" u="sng" dirty="0">
                <a:hlinkClick r:id="rId3"/>
              </a:rPr>
              <a:t>Module 7: Rotating a Suspected Malposition Baby and Labor Positions - YouTube</a:t>
            </a:r>
            <a:r>
              <a:rPr lang="en-US" dirty="0"/>
              <a:t>  Run time 14 minutes</a:t>
            </a:r>
          </a:p>
          <a:p>
            <a:endParaRPr lang="en-US" dirty="0" smtClean="0"/>
          </a:p>
          <a:p>
            <a:pPr>
              <a:spcAft>
                <a:spcPts val="600"/>
              </a:spcAft>
            </a:pPr>
            <a:r>
              <a:rPr lang="en-US" dirty="0" smtClean="0"/>
              <a:t>Techniques  mentioned (partial list)</a:t>
            </a:r>
          </a:p>
          <a:p>
            <a:pPr lvl="1"/>
            <a:r>
              <a:rPr lang="en-US" dirty="0" smtClean="0"/>
              <a:t>Movement in labor (rather than in-bed), peanut ball, “Miles circuit”, </a:t>
            </a:r>
            <a:r>
              <a:rPr lang="en-US" dirty="0"/>
              <a:t>s</a:t>
            </a:r>
            <a:r>
              <a:rPr lang="en-US" dirty="0" smtClean="0"/>
              <a:t>ide-lying release, lunges (“Captain Morgan”), abdominal lift and tuck, circles on a ball, asymmetric pelvic exercises</a:t>
            </a:r>
            <a:endParaRPr lang="en-US" dirty="0"/>
          </a:p>
        </p:txBody>
      </p:sp>
    </p:spTree>
    <p:extLst>
      <p:ext uri="{BB962C8B-B14F-4D97-AF65-F5344CB8AC3E}">
        <p14:creationId xmlns:p14="http://schemas.microsoft.com/office/powerpoint/2010/main" val="1909141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unset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588"/>
            <a:ext cx="9144000" cy="6856412"/>
          </a:xfrm>
          <a:noFill/>
        </p:spPr>
      </p:pic>
      <p:sp>
        <p:nvSpPr>
          <p:cNvPr id="12291" name="Rectangle 3"/>
          <p:cNvSpPr>
            <a:spLocks noGrp="1" noChangeArrowheads="1"/>
          </p:cNvSpPr>
          <p:nvPr>
            <p:ph type="title"/>
          </p:nvPr>
        </p:nvSpPr>
        <p:spPr>
          <a:xfrm>
            <a:off x="3336926" y="185739"/>
            <a:ext cx="5972175" cy="993775"/>
          </a:xfrm>
        </p:spPr>
        <p:txBody>
          <a:bodyPr/>
          <a:lstStyle/>
          <a:p>
            <a:pPr eaLnBrk="1" hangingPunct="1"/>
            <a:r>
              <a:rPr lang="en-US" altLang="en-US" smtClean="0">
                <a:solidFill>
                  <a:schemeClr val="bg1"/>
                </a:solidFill>
              </a:rPr>
              <a:t>In God we trust….</a:t>
            </a:r>
          </a:p>
        </p:txBody>
      </p:sp>
      <p:sp>
        <p:nvSpPr>
          <p:cNvPr id="472068" name="Text Box 4"/>
          <p:cNvSpPr txBox="1">
            <a:spLocks noChangeArrowheads="1"/>
          </p:cNvSpPr>
          <p:nvPr/>
        </p:nvSpPr>
        <p:spPr bwMode="auto">
          <a:xfrm>
            <a:off x="3505200" y="1143001"/>
            <a:ext cx="65674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a:solidFill>
                  <a:prstClr val="white"/>
                </a:solidFill>
              </a:rPr>
              <a:t>…Everyone else needs data</a:t>
            </a:r>
          </a:p>
        </p:txBody>
      </p:sp>
    </p:spTree>
    <p:extLst>
      <p:ext uri="{BB962C8B-B14F-4D97-AF65-F5344CB8AC3E}">
        <p14:creationId xmlns:p14="http://schemas.microsoft.com/office/powerpoint/2010/main" val="176619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72068"/>
                                        </p:tgtEl>
                                        <p:attrNameLst>
                                          <p:attrName>style.visibility</p:attrName>
                                        </p:attrNameLst>
                                      </p:cBhvr>
                                      <p:to>
                                        <p:strVal val="visible"/>
                                      </p:to>
                                    </p:set>
                                    <p:anim calcmode="lin" valueType="num">
                                      <p:cBhvr additive="base">
                                        <p:cTn id="7" dur="1000" fill="hold"/>
                                        <p:tgtEl>
                                          <p:spTgt spid="472068"/>
                                        </p:tgtEl>
                                        <p:attrNameLst>
                                          <p:attrName>ppt_x</p:attrName>
                                        </p:attrNameLst>
                                      </p:cBhvr>
                                      <p:tavLst>
                                        <p:tav tm="0">
                                          <p:val>
                                            <p:strVal val="#ppt_x"/>
                                          </p:val>
                                        </p:tav>
                                        <p:tav tm="100000">
                                          <p:val>
                                            <p:strVal val="#ppt_x"/>
                                          </p:val>
                                        </p:tav>
                                      </p:tavLst>
                                    </p:anim>
                                    <p:anim calcmode="lin" valueType="num">
                                      <p:cBhvr additive="base">
                                        <p:cTn id="8" dur="1000" fill="hold"/>
                                        <p:tgtEl>
                                          <p:spTgt spid="472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Selected impact </a:t>
            </a:r>
            <a:r>
              <a:rPr lang="en-US" smtClean="0"/>
              <a:t>of purposeful </a:t>
            </a:r>
            <a:r>
              <a:rPr lang="en-US" dirty="0" smtClean="0"/>
              <a:t>rotation of occiput posterior</a:t>
            </a:r>
            <a:endParaRPr lang="en-US" dirty="0"/>
          </a:p>
        </p:txBody>
      </p:sp>
      <p:sp>
        <p:nvSpPr>
          <p:cNvPr id="5" name="Content Placeholder 6"/>
          <p:cNvSpPr>
            <a:spLocks noGrp="1"/>
          </p:cNvSpPr>
          <p:nvPr>
            <p:ph sz="half" idx="1"/>
          </p:nvPr>
        </p:nvSpPr>
        <p:spPr>
          <a:xfrm>
            <a:off x="1368631" y="1467595"/>
            <a:ext cx="4343400" cy="3401291"/>
          </a:xfrm>
        </p:spPr>
        <p:txBody>
          <a:bodyPr>
            <a:normAutofit lnSpcReduction="10000"/>
          </a:bodyPr>
          <a:lstStyle/>
          <a:p>
            <a:pPr>
              <a:buFont typeface="Arial" panose="020B0604020202020204" pitchFamily="34" charset="0"/>
              <a:buChar char="•"/>
            </a:pPr>
            <a:r>
              <a:rPr lang="en-US" sz="2000" b="1" u="sng" dirty="0"/>
              <a:t>Shaffer, 2006</a:t>
            </a:r>
          </a:p>
          <a:p>
            <a:pPr lvl="1">
              <a:buFont typeface="Arial" panose="020B0604020202020204" pitchFamily="34" charset="0"/>
              <a:buChar char="•"/>
            </a:pPr>
            <a:r>
              <a:rPr lang="en-US" sz="1800" dirty="0"/>
              <a:t>Cesarean Rates:	</a:t>
            </a:r>
          </a:p>
          <a:p>
            <a:pPr lvl="3">
              <a:buFont typeface="Arial" panose="020B0604020202020204" pitchFamily="34" charset="0"/>
              <a:buChar char="•"/>
            </a:pPr>
            <a:r>
              <a:rPr lang="en-US" sz="1600" dirty="0"/>
              <a:t>2% with successful rotation</a:t>
            </a:r>
          </a:p>
          <a:p>
            <a:pPr lvl="3">
              <a:buFont typeface="Arial" panose="020B0604020202020204" pitchFamily="34" charset="0"/>
              <a:buChar char="•"/>
            </a:pPr>
            <a:r>
              <a:rPr lang="en-US" sz="1600" dirty="0"/>
              <a:t>34% with unsuccessful rotation</a:t>
            </a:r>
            <a:endParaRPr lang="en-US" sz="1600" dirty="0"/>
          </a:p>
          <a:p>
            <a:pPr lvl="3">
              <a:buFont typeface="Arial" panose="020B0604020202020204" pitchFamily="34" charset="0"/>
              <a:buChar char="•"/>
            </a:pPr>
            <a:endParaRPr lang="en-US" sz="1400" dirty="0"/>
          </a:p>
          <a:p>
            <a:pPr>
              <a:buFont typeface="Arial" panose="020B0604020202020204" pitchFamily="34" charset="0"/>
              <a:buChar char="•"/>
            </a:pPr>
            <a:r>
              <a:rPr lang="en-US" sz="2000" b="1" u="sng" dirty="0" err="1"/>
              <a:t>LeRay</a:t>
            </a:r>
            <a:r>
              <a:rPr lang="en-US" sz="2000" b="1" u="sng" dirty="0"/>
              <a:t>, 2007</a:t>
            </a:r>
          </a:p>
          <a:p>
            <a:pPr lvl="1">
              <a:buFont typeface="Arial" panose="020B0604020202020204" pitchFamily="34" charset="0"/>
              <a:buChar char="•"/>
            </a:pPr>
            <a:r>
              <a:rPr lang="en-US" sz="1800" dirty="0"/>
              <a:t>Cesarean </a:t>
            </a:r>
            <a:r>
              <a:rPr lang="en-US" sz="1800" dirty="0"/>
              <a:t>Rates:</a:t>
            </a:r>
          </a:p>
          <a:p>
            <a:pPr lvl="2">
              <a:buFont typeface="Arial" panose="020B0604020202020204" pitchFamily="34" charset="0"/>
              <a:buChar char="•"/>
            </a:pPr>
            <a:r>
              <a:rPr lang="en-US" sz="1600" dirty="0"/>
              <a:t>3.8% with successful rotation</a:t>
            </a:r>
          </a:p>
          <a:p>
            <a:pPr lvl="2">
              <a:buFont typeface="Arial" panose="020B0604020202020204" pitchFamily="34" charset="0"/>
              <a:buChar char="•"/>
            </a:pPr>
            <a:r>
              <a:rPr lang="en-US" sz="1600" dirty="0"/>
              <a:t>58% with unsuccessful rotation</a:t>
            </a:r>
          </a:p>
          <a:p>
            <a:pPr lvl="1">
              <a:buFont typeface="Arial" panose="020B0604020202020204" pitchFamily="34" charset="0"/>
              <a:buChar char="•"/>
            </a:pPr>
            <a:r>
              <a:rPr lang="en-US" sz="1800" dirty="0"/>
              <a:t>Rotation more likely to be successful in prophylactic </a:t>
            </a:r>
            <a:r>
              <a:rPr lang="en-US" sz="1800" dirty="0"/>
              <a:t>attempts</a:t>
            </a:r>
            <a:endParaRPr lang="en-US" sz="1800" dirty="0"/>
          </a:p>
        </p:txBody>
      </p:sp>
      <p:sp>
        <p:nvSpPr>
          <p:cNvPr id="6" name="Content Placeholder 7"/>
          <p:cNvSpPr>
            <a:spLocks noGrp="1"/>
          </p:cNvSpPr>
          <p:nvPr>
            <p:ph sz="half" idx="2"/>
          </p:nvPr>
        </p:nvSpPr>
        <p:spPr>
          <a:xfrm>
            <a:off x="6334498" y="1474522"/>
            <a:ext cx="3657600" cy="2831275"/>
          </a:xfrm>
        </p:spPr>
        <p:txBody>
          <a:bodyPr>
            <a:normAutofit lnSpcReduction="10000"/>
          </a:bodyPr>
          <a:lstStyle/>
          <a:p>
            <a:pPr>
              <a:buFont typeface="Arial" panose="020B0604020202020204" pitchFamily="34" charset="0"/>
              <a:buChar char="•"/>
            </a:pPr>
            <a:r>
              <a:rPr lang="en-US" sz="2000" b="1" u="sng" dirty="0"/>
              <a:t>Shaffer, 2011</a:t>
            </a:r>
          </a:p>
          <a:p>
            <a:pPr lvl="1">
              <a:buFont typeface="Arial" panose="020B0604020202020204" pitchFamily="34" charset="0"/>
              <a:buChar char="•"/>
            </a:pPr>
            <a:r>
              <a:rPr lang="en-US" sz="1800" dirty="0"/>
              <a:t>Decreased rate of high order perineal lacerations</a:t>
            </a:r>
          </a:p>
          <a:p>
            <a:pPr lvl="2">
              <a:buFont typeface="Arial" panose="020B0604020202020204" pitchFamily="34" charset="0"/>
              <a:buChar char="•"/>
            </a:pPr>
            <a:r>
              <a:rPr lang="en-US" sz="1600" dirty="0"/>
              <a:t>16% vs 20%</a:t>
            </a:r>
          </a:p>
          <a:p>
            <a:pPr lvl="1">
              <a:buFont typeface="Arial" panose="020B0604020202020204" pitchFamily="34" charset="0"/>
              <a:buChar char="•"/>
            </a:pPr>
            <a:r>
              <a:rPr lang="en-US" sz="1800" dirty="0"/>
              <a:t>Increased rate of cervical laceration (2% vs 1</a:t>
            </a:r>
            <a:r>
              <a:rPr lang="en-US" sz="1800" dirty="0"/>
              <a:t>%)</a:t>
            </a:r>
            <a:endParaRPr lang="en-US" sz="1800" dirty="0"/>
          </a:p>
        </p:txBody>
      </p:sp>
      <p:sp>
        <p:nvSpPr>
          <p:cNvPr id="3" name="TextBox 2"/>
          <p:cNvSpPr txBox="1"/>
          <p:nvPr/>
        </p:nvSpPr>
        <p:spPr>
          <a:xfrm>
            <a:off x="1874876" y="4933017"/>
            <a:ext cx="8686799" cy="1477328"/>
          </a:xfrm>
          <a:prstGeom prst="rect">
            <a:avLst/>
          </a:prstGeom>
          <a:noFill/>
        </p:spPr>
        <p:txBody>
          <a:bodyPr wrap="square" rtlCol="0">
            <a:spAutoFit/>
          </a:bodyPr>
          <a:lstStyle/>
          <a:p>
            <a:r>
              <a:rPr lang="en-US" b="1" u="sng" dirty="0">
                <a:solidFill>
                  <a:prstClr val="black"/>
                </a:solidFill>
                <a:latin typeface="Corbel"/>
              </a:rPr>
              <a:t>These favorable results are not uniform</a:t>
            </a:r>
          </a:p>
          <a:p>
            <a:r>
              <a:rPr lang="en-US" dirty="0">
                <a:solidFill>
                  <a:prstClr val="black"/>
                </a:solidFill>
                <a:latin typeface="Corbel"/>
              </a:rPr>
              <a:t>Examples: </a:t>
            </a:r>
            <a:br>
              <a:rPr lang="en-US" dirty="0">
                <a:solidFill>
                  <a:prstClr val="black"/>
                </a:solidFill>
                <a:latin typeface="Corbel"/>
              </a:rPr>
            </a:br>
            <a:r>
              <a:rPr lang="en-US" dirty="0" err="1">
                <a:solidFill>
                  <a:prstClr val="black"/>
                </a:solidFill>
                <a:latin typeface="Corbel"/>
              </a:rPr>
              <a:t>Verhaeghe</a:t>
            </a:r>
            <a:r>
              <a:rPr lang="en-US" dirty="0">
                <a:solidFill>
                  <a:prstClr val="black"/>
                </a:solidFill>
                <a:latin typeface="Corbel"/>
              </a:rPr>
              <a:t>, </a:t>
            </a:r>
            <a:r>
              <a:rPr lang="en-US" dirty="0" err="1">
                <a:solidFill>
                  <a:prstClr val="black"/>
                </a:solidFill>
                <a:latin typeface="Corbel"/>
              </a:rPr>
              <a:t>Obstet</a:t>
            </a:r>
            <a:r>
              <a:rPr lang="en-US" dirty="0">
                <a:solidFill>
                  <a:prstClr val="black"/>
                </a:solidFill>
                <a:latin typeface="Corbel"/>
              </a:rPr>
              <a:t> </a:t>
            </a:r>
            <a:r>
              <a:rPr lang="en-US" dirty="0" err="1">
                <a:solidFill>
                  <a:prstClr val="black"/>
                </a:solidFill>
                <a:latin typeface="Corbel"/>
              </a:rPr>
              <a:t>Gynecol</a:t>
            </a:r>
            <a:r>
              <a:rPr lang="en-US" dirty="0">
                <a:solidFill>
                  <a:prstClr val="black"/>
                </a:solidFill>
                <a:latin typeface="Corbel"/>
              </a:rPr>
              <a:t> (2021) 137:999; </a:t>
            </a:r>
            <a:r>
              <a:rPr lang="en-US" dirty="0" err="1">
                <a:solidFill>
                  <a:prstClr val="black"/>
                </a:solidFill>
                <a:latin typeface="Corbel"/>
              </a:rPr>
              <a:t>Broberg</a:t>
            </a:r>
            <a:r>
              <a:rPr lang="en-US" dirty="0">
                <a:solidFill>
                  <a:prstClr val="black"/>
                </a:solidFill>
                <a:latin typeface="Corbel"/>
              </a:rPr>
              <a:t> AJOG MFM (2021) 3:100327</a:t>
            </a:r>
          </a:p>
          <a:p>
            <a:endParaRPr lang="en-US" dirty="0">
              <a:solidFill>
                <a:prstClr val="black"/>
              </a:solidFill>
              <a:latin typeface="Corbel"/>
            </a:endParaRPr>
          </a:p>
          <a:p>
            <a:r>
              <a:rPr lang="en-US" dirty="0">
                <a:solidFill>
                  <a:prstClr val="black"/>
                </a:solidFill>
                <a:latin typeface="Corbel"/>
              </a:rPr>
              <a:t>Problems: small numbers, variability among studies, </a:t>
            </a:r>
            <a:r>
              <a:rPr lang="en-US" dirty="0">
                <a:solidFill>
                  <a:prstClr val="black"/>
                </a:solidFill>
                <a:latin typeface="Corbel"/>
              </a:rPr>
              <a:t>success is highly operator dependent</a:t>
            </a:r>
            <a:r>
              <a:rPr lang="en-US" dirty="0">
                <a:solidFill>
                  <a:prstClr val="black"/>
                </a:solidFill>
                <a:latin typeface="Corbel"/>
              </a:rPr>
              <a:t> </a:t>
            </a:r>
            <a:endParaRPr lang="en-US" dirty="0">
              <a:solidFill>
                <a:prstClr val="black"/>
              </a:solidFill>
              <a:latin typeface="Corbel"/>
            </a:endParaRPr>
          </a:p>
        </p:txBody>
      </p:sp>
    </p:spTree>
    <p:extLst>
      <p:ext uri="{BB962C8B-B14F-4D97-AF65-F5344CB8AC3E}">
        <p14:creationId xmlns:p14="http://schemas.microsoft.com/office/powerpoint/2010/main" val="2486195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63917" y="1"/>
            <a:ext cx="7620000" cy="1527175"/>
          </a:xfrm>
        </p:spPr>
        <p:txBody>
          <a:bodyPr/>
          <a:lstStyle/>
          <a:p>
            <a:pPr eaLnBrk="1" hangingPunct="1"/>
            <a:r>
              <a:rPr lang="en-US" sz="3800" dirty="0"/>
              <a:t>Rotation from OP/OT – digital method</a:t>
            </a:r>
          </a:p>
        </p:txBody>
      </p:sp>
      <p:sp>
        <p:nvSpPr>
          <p:cNvPr id="34819" name="Rectangle 3"/>
          <p:cNvSpPr>
            <a:spLocks noGrp="1" noChangeArrowheads="1"/>
          </p:cNvSpPr>
          <p:nvPr>
            <p:ph type="body" idx="1"/>
          </p:nvPr>
        </p:nvSpPr>
        <p:spPr>
          <a:xfrm>
            <a:off x="6889750" y="1905000"/>
            <a:ext cx="3576369" cy="4460174"/>
          </a:xfrm>
        </p:spPr>
        <p:txBody>
          <a:bodyPr>
            <a:normAutofit fontScale="92500" lnSpcReduction="20000"/>
          </a:bodyPr>
          <a:lstStyle/>
          <a:p>
            <a:pPr eaLnBrk="1" hangingPunct="1"/>
            <a:r>
              <a:rPr lang="en-US" sz="1900" dirty="0"/>
              <a:t>Minimizes loss of station.</a:t>
            </a:r>
          </a:p>
          <a:p>
            <a:pPr eaLnBrk="1" hangingPunct="1"/>
            <a:r>
              <a:rPr lang="en-US" sz="1900" dirty="0"/>
              <a:t>Left hand for right-sided positions (clockwise rotation); right hand for left-sided positions (counter-clockwise).</a:t>
            </a:r>
          </a:p>
          <a:p>
            <a:pPr eaLnBrk="1" hangingPunct="1"/>
            <a:r>
              <a:rPr lang="en-US" sz="1900" dirty="0"/>
              <a:t>Fingertips on </a:t>
            </a:r>
            <a:r>
              <a:rPr lang="en-US" sz="1900" dirty="0" err="1"/>
              <a:t>lambdoidal</a:t>
            </a:r>
            <a:r>
              <a:rPr lang="en-US" sz="1900" dirty="0"/>
              <a:t> sutures.</a:t>
            </a:r>
          </a:p>
          <a:p>
            <a:pPr eaLnBrk="1" hangingPunct="1"/>
            <a:r>
              <a:rPr lang="en-US" sz="1900" dirty="0"/>
              <a:t>Flex the head.</a:t>
            </a:r>
            <a:r>
              <a:rPr lang="en-US" sz="1900" dirty="0"/>
              <a:t> </a:t>
            </a:r>
            <a:r>
              <a:rPr lang="en-US" sz="1900" dirty="0"/>
              <a:t>Lowenstein and </a:t>
            </a:r>
            <a:r>
              <a:rPr lang="en-US" sz="1900" dirty="0" err="1"/>
              <a:t>Zevin</a:t>
            </a:r>
            <a:r>
              <a:rPr lang="en-US" sz="1900" dirty="0"/>
              <a:t>: fundal pressure.</a:t>
            </a:r>
            <a:br>
              <a:rPr lang="en-US" sz="1900" dirty="0"/>
            </a:br>
            <a:r>
              <a:rPr lang="en-US" sz="1900" dirty="0"/>
              <a:t>(Emmet says: while patient is pushing).</a:t>
            </a:r>
          </a:p>
          <a:p>
            <a:r>
              <a:rPr lang="en-US" sz="1900" dirty="0"/>
              <a:t>Rotate  toward shortest route to </a:t>
            </a:r>
            <a:r>
              <a:rPr lang="en-US" sz="1900" dirty="0"/>
              <a:t>OA (into the back).</a:t>
            </a:r>
            <a:endParaRPr lang="en-US" sz="1900" dirty="0"/>
          </a:p>
          <a:p>
            <a:r>
              <a:rPr lang="en-US" sz="1900" dirty="0"/>
              <a:t>Keep hand in place for head to </a:t>
            </a:r>
            <a:r>
              <a:rPr lang="en-US" sz="1900" dirty="0"/>
              <a:t>settle.</a:t>
            </a:r>
            <a:endParaRPr lang="en-US" sz="1900" dirty="0"/>
          </a:p>
        </p:txBody>
      </p:sp>
      <p:pic>
        <p:nvPicPr>
          <p:cNvPr id="34820" name="Picture 4"/>
          <p:cNvPicPr>
            <a:picLocks noChangeAspect="1" noChangeArrowheads="1"/>
          </p:cNvPicPr>
          <p:nvPr/>
        </p:nvPicPr>
        <p:blipFill rotWithShape="1">
          <a:blip r:embed="rId2" cstate="print"/>
          <a:srcRect l="14108" t="28803" r="20559" b="13350"/>
          <a:stretch/>
        </p:blipFill>
        <p:spPr bwMode="auto">
          <a:xfrm>
            <a:off x="1963918" y="1905000"/>
            <a:ext cx="4292493" cy="3384468"/>
          </a:xfrm>
          <a:prstGeom prst="rect">
            <a:avLst/>
          </a:prstGeom>
          <a:noFill/>
          <a:ln w="9525">
            <a:noFill/>
            <a:miter lim="800000"/>
            <a:headEnd/>
            <a:tailEnd/>
          </a:ln>
        </p:spPr>
      </p:pic>
      <p:sp>
        <p:nvSpPr>
          <p:cNvPr id="34821" name="Text Box 5"/>
          <p:cNvSpPr txBox="1">
            <a:spLocks noChangeArrowheads="1"/>
          </p:cNvSpPr>
          <p:nvPr/>
        </p:nvSpPr>
        <p:spPr bwMode="auto">
          <a:xfrm>
            <a:off x="1963917" y="5683250"/>
            <a:ext cx="4512774" cy="338554"/>
          </a:xfrm>
          <a:prstGeom prst="rect">
            <a:avLst/>
          </a:prstGeom>
          <a:noFill/>
          <a:ln w="9525">
            <a:noFill/>
            <a:miter lim="800000"/>
            <a:headEnd/>
            <a:tailEnd/>
          </a:ln>
        </p:spPr>
        <p:txBody>
          <a:bodyPr wrap="none">
            <a:spAutoFit/>
          </a:bodyPr>
          <a:lstStyle/>
          <a:p>
            <a:r>
              <a:rPr lang="en-US" sz="1600" dirty="0">
                <a:solidFill>
                  <a:prstClr val="black"/>
                </a:solidFill>
                <a:latin typeface="Corbel"/>
              </a:rPr>
              <a:t>Lowenstein and </a:t>
            </a:r>
            <a:r>
              <a:rPr lang="en-US" sz="1600" dirty="0" err="1">
                <a:solidFill>
                  <a:prstClr val="black"/>
                </a:solidFill>
                <a:latin typeface="Corbel"/>
              </a:rPr>
              <a:t>Zevin</a:t>
            </a:r>
            <a:r>
              <a:rPr lang="en-US" sz="1600" dirty="0">
                <a:solidFill>
                  <a:prstClr val="black"/>
                </a:solidFill>
                <a:latin typeface="Corbel"/>
              </a:rPr>
              <a:t> (1971) </a:t>
            </a:r>
            <a:r>
              <a:rPr lang="en-US" sz="1600" dirty="0" err="1">
                <a:solidFill>
                  <a:prstClr val="black"/>
                </a:solidFill>
                <a:latin typeface="Corbel"/>
              </a:rPr>
              <a:t>Obstet</a:t>
            </a:r>
            <a:r>
              <a:rPr lang="en-US" sz="1600" dirty="0">
                <a:solidFill>
                  <a:prstClr val="black"/>
                </a:solidFill>
                <a:latin typeface="Corbel"/>
              </a:rPr>
              <a:t> </a:t>
            </a:r>
            <a:r>
              <a:rPr lang="en-US" sz="1600" dirty="0" err="1">
                <a:solidFill>
                  <a:prstClr val="black"/>
                </a:solidFill>
                <a:latin typeface="Corbel"/>
              </a:rPr>
              <a:t>Gynecol</a:t>
            </a:r>
            <a:r>
              <a:rPr lang="en-US" sz="1600" dirty="0">
                <a:solidFill>
                  <a:prstClr val="black"/>
                </a:solidFill>
                <a:latin typeface="Corbel"/>
              </a:rPr>
              <a:t> 37:790</a:t>
            </a:r>
          </a:p>
        </p:txBody>
      </p:sp>
    </p:spTree>
    <p:extLst>
      <p:ext uri="{BB962C8B-B14F-4D97-AF65-F5344CB8AC3E}">
        <p14:creationId xmlns:p14="http://schemas.microsoft.com/office/powerpoint/2010/main" val="3131636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60224" y="1"/>
            <a:ext cx="7434263" cy="1527175"/>
          </a:xfrm>
        </p:spPr>
        <p:txBody>
          <a:bodyPr/>
          <a:lstStyle/>
          <a:p>
            <a:pPr eaLnBrk="1" hangingPunct="1"/>
            <a:r>
              <a:rPr lang="en-US" sz="3600" dirty="0"/>
              <a:t>Rotation from OP/OT – Manual method (</a:t>
            </a:r>
            <a:r>
              <a:rPr lang="en-US" sz="3600" dirty="0" err="1"/>
              <a:t>Dennen</a:t>
            </a:r>
            <a:r>
              <a:rPr lang="en-US" sz="3600" dirty="0"/>
              <a:t>)</a:t>
            </a:r>
          </a:p>
        </p:txBody>
      </p:sp>
      <p:sp>
        <p:nvSpPr>
          <p:cNvPr id="35843" name="Rectangle 3"/>
          <p:cNvSpPr>
            <a:spLocks noGrp="1" noChangeArrowheads="1"/>
          </p:cNvSpPr>
          <p:nvPr>
            <p:ph type="body" idx="1"/>
          </p:nvPr>
        </p:nvSpPr>
        <p:spPr>
          <a:xfrm>
            <a:off x="6311900" y="2049463"/>
            <a:ext cx="3994150" cy="4114800"/>
          </a:xfrm>
        </p:spPr>
        <p:txBody>
          <a:bodyPr/>
          <a:lstStyle/>
          <a:p>
            <a:pPr eaLnBrk="1" hangingPunct="1"/>
            <a:r>
              <a:rPr lang="en-US" smtClean="0"/>
              <a:t>Right hand for left-sided positions; left hand for right-sided positions</a:t>
            </a:r>
          </a:p>
          <a:p>
            <a:pPr eaLnBrk="1" hangingPunct="1"/>
            <a:r>
              <a:rPr lang="en-US" smtClean="0"/>
              <a:t>May involve loss of station (cord or hand prolapse)</a:t>
            </a:r>
          </a:p>
          <a:p>
            <a:pPr eaLnBrk="1" hangingPunct="1"/>
            <a:endParaRPr lang="en-US" smtClean="0"/>
          </a:p>
        </p:txBody>
      </p:sp>
      <p:sp>
        <p:nvSpPr>
          <p:cNvPr id="35844" name="Text Box 4"/>
          <p:cNvSpPr txBox="1">
            <a:spLocks noChangeArrowheads="1"/>
          </p:cNvSpPr>
          <p:nvPr/>
        </p:nvSpPr>
        <p:spPr bwMode="auto">
          <a:xfrm>
            <a:off x="6243639" y="6338888"/>
            <a:ext cx="3930563" cy="369332"/>
          </a:xfrm>
          <a:prstGeom prst="rect">
            <a:avLst/>
          </a:prstGeom>
          <a:noFill/>
          <a:ln w="9525">
            <a:noFill/>
            <a:miter lim="800000"/>
            <a:headEnd/>
            <a:tailEnd/>
          </a:ln>
        </p:spPr>
        <p:txBody>
          <a:bodyPr wrap="none">
            <a:spAutoFit/>
          </a:bodyPr>
          <a:lstStyle/>
          <a:p>
            <a:r>
              <a:rPr lang="en-US">
                <a:solidFill>
                  <a:prstClr val="black"/>
                </a:solidFill>
                <a:latin typeface="Corbel"/>
              </a:rPr>
              <a:t>Dennen’s Forceps Deliveries, 4</a:t>
            </a:r>
            <a:r>
              <a:rPr lang="en-US" baseline="30000">
                <a:solidFill>
                  <a:prstClr val="black"/>
                </a:solidFill>
                <a:latin typeface="Corbel"/>
              </a:rPr>
              <a:t>th</a:t>
            </a:r>
            <a:r>
              <a:rPr lang="en-US">
                <a:solidFill>
                  <a:prstClr val="black"/>
                </a:solidFill>
                <a:latin typeface="Corbel"/>
              </a:rPr>
              <a:t> edition</a:t>
            </a:r>
          </a:p>
        </p:txBody>
      </p:sp>
      <p:pic>
        <p:nvPicPr>
          <p:cNvPr id="35845" name="Picture 5"/>
          <p:cNvPicPr>
            <a:picLocks noChangeAspect="1" noChangeArrowheads="1"/>
          </p:cNvPicPr>
          <p:nvPr/>
        </p:nvPicPr>
        <p:blipFill>
          <a:blip r:embed="rId2" cstate="print"/>
          <a:srcRect l="11708" t="7047" r="17694" b="7376"/>
          <a:stretch>
            <a:fillRect/>
          </a:stretch>
        </p:blipFill>
        <p:spPr bwMode="auto">
          <a:xfrm rot="5400000">
            <a:off x="2386013" y="1597025"/>
            <a:ext cx="3105150" cy="4514850"/>
          </a:xfrm>
          <a:prstGeom prst="rect">
            <a:avLst/>
          </a:prstGeom>
          <a:noFill/>
          <a:ln w="9525">
            <a:noFill/>
            <a:miter lim="800000"/>
            <a:headEnd/>
            <a:tailEnd/>
          </a:ln>
        </p:spPr>
      </p:pic>
    </p:spTree>
    <p:extLst>
      <p:ext uri="{BB962C8B-B14F-4D97-AF65-F5344CB8AC3E}">
        <p14:creationId xmlns:p14="http://schemas.microsoft.com/office/powerpoint/2010/main" val="4220288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503009794"/>
              </p:ext>
            </p:extLst>
          </p:nvPr>
        </p:nvGraphicFramePr>
        <p:xfrm>
          <a:off x="178707" y="1458686"/>
          <a:ext cx="6666592" cy="46264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85568C3-B547-F60B-DF7F-78360D9CEF42}"/>
              </a:ext>
            </a:extLst>
          </p:cNvPr>
          <p:cNvSpPr>
            <a:spLocks noGrp="1"/>
          </p:cNvSpPr>
          <p:nvPr>
            <p:ph type="title"/>
          </p:nvPr>
        </p:nvSpPr>
        <p:spPr>
          <a:xfrm>
            <a:off x="609600" y="281618"/>
            <a:ext cx="10972800" cy="1325563"/>
          </a:xfrm>
          <a:noFill/>
        </p:spPr>
        <p:txBody>
          <a:bodyPr/>
          <a:lstStyle/>
          <a:p>
            <a:r>
              <a:rPr lang="en-US" dirty="0">
                <a:ea typeface="Lato Medium"/>
                <a:cs typeface="Lato Medium"/>
              </a:rPr>
              <a:t>NTSV C-Section Rate by Race and </a:t>
            </a:r>
            <a:br>
              <a:rPr lang="en-US" dirty="0">
                <a:ea typeface="Lato Medium"/>
                <a:cs typeface="Lato Medium"/>
              </a:rPr>
            </a:br>
            <a:r>
              <a:rPr lang="en-US" dirty="0">
                <a:ea typeface="Lato Medium"/>
                <a:cs typeface="Lato Medium"/>
              </a:rPr>
              <a:t>Ethnicity: 2020 IDPH birth certificate data</a:t>
            </a:r>
            <a:endParaRPr lang="en-US" dirty="0"/>
          </a:p>
        </p:txBody>
      </p:sp>
      <p:sp>
        <p:nvSpPr>
          <p:cNvPr id="4" name="Slide Number Placeholder 3">
            <a:extLst>
              <a:ext uri="{FF2B5EF4-FFF2-40B4-BE49-F238E27FC236}">
                <a16:creationId xmlns:a16="http://schemas.microsoft.com/office/drawing/2014/main" id="{DAF9B154-43A9-7B12-9319-835CF57F5F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BAB3AD3-2EA6-823D-6956-716B0DA0E6D4}"/>
              </a:ext>
            </a:extLst>
          </p:cNvPr>
          <p:cNvSpPr>
            <a:spLocks noGrp="1"/>
          </p:cNvSpPr>
          <p:nvPr>
            <p:ph type="ftr" sz="quarter" idx="11"/>
          </p:nvPr>
        </p:nvSpPr>
        <p:spPr>
          <a:xfrm>
            <a:off x="8647134" y="6471172"/>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cxnSp>
        <p:nvCxnSpPr>
          <p:cNvPr id="8" name="Straight Connector 7"/>
          <p:cNvCxnSpPr/>
          <p:nvPr/>
        </p:nvCxnSpPr>
        <p:spPr>
          <a:xfrm>
            <a:off x="873599" y="3306042"/>
            <a:ext cx="5562032" cy="865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D58C7A1-9ED0-58D5-4D78-A279981C0DFF}"/>
              </a:ext>
            </a:extLst>
          </p:cNvPr>
          <p:cNvSpPr/>
          <p:nvPr/>
        </p:nvSpPr>
        <p:spPr>
          <a:xfrm>
            <a:off x="6845299" y="1607181"/>
            <a:ext cx="5167994" cy="463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Calibri" panose="020F0502020204030204"/>
                <a:ea typeface="+mn-ea"/>
                <a:cs typeface="Calibri"/>
              </a:rPr>
              <a:t>NTSV C-Section Race and Ethnicity Data Collection: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Calibri" panose="020F0502020204030204"/>
                <a:ea typeface="+mn-ea"/>
                <a:cs typeface="+mn-cs"/>
              </a:rPr>
              <a:t>Goal:</a:t>
            </a: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Provide data reports to all teams with their NTSV CS rates stratified by race, ethnicity and insurance status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Bridging PVB and BE initiatives to stratify key measures to identify disparities and address them</a:t>
            </a: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Calibri"/>
              </a:rPr>
              <a:t>"There is no quality without equity"</a:t>
            </a:r>
          </a:p>
        </p:txBody>
      </p:sp>
    </p:spTree>
    <p:extLst>
      <p:ext uri="{BB962C8B-B14F-4D97-AF65-F5344CB8AC3E}">
        <p14:creationId xmlns:p14="http://schemas.microsoft.com/office/powerpoint/2010/main" val="1990905987"/>
      </p:ext>
    </p:extLst>
  </p:cSld>
  <p:clrMapOvr>
    <a:masterClrMapping/>
  </p:clrMapOvr>
  <p:extLst>
    <p:ext uri="{6950BFC3-D8DA-4A85-94F7-54DA5524770B}">
      <p188:commentRel xmlns="" xmlns:p188="http://schemas.microsoft.com/office/powerpoint/2018/8/main" r:id="rId4"/>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My suggestions</a:t>
            </a:r>
          </a:p>
        </p:txBody>
      </p:sp>
      <p:sp>
        <p:nvSpPr>
          <p:cNvPr id="59395" name="Rectangle 3"/>
          <p:cNvSpPr>
            <a:spLocks noGrp="1" noChangeArrowheads="1"/>
          </p:cNvSpPr>
          <p:nvPr>
            <p:ph type="body" idx="1"/>
          </p:nvPr>
        </p:nvSpPr>
        <p:spPr>
          <a:xfrm>
            <a:off x="2123090" y="1676401"/>
            <a:ext cx="8163910" cy="4435475"/>
          </a:xfrm>
        </p:spPr>
        <p:txBody>
          <a:bodyPr>
            <a:noAutofit/>
          </a:bodyPr>
          <a:lstStyle/>
          <a:p>
            <a:pPr eaLnBrk="1" hangingPunct="1"/>
            <a:r>
              <a:rPr lang="en-US" sz="2300" dirty="0"/>
              <a:t>Determine position as early as possible in labor and follow it prospectively.</a:t>
            </a:r>
          </a:p>
          <a:p>
            <a:pPr>
              <a:spcAft>
                <a:spcPts val="600"/>
              </a:spcAft>
            </a:pPr>
            <a:r>
              <a:rPr lang="en-US" sz="2300" dirty="0"/>
              <a:t>Only one or two fingers are necessary to determine most fetal positions. The sutures/</a:t>
            </a:r>
            <a:r>
              <a:rPr lang="en-US" sz="2300" dirty="0" err="1"/>
              <a:t>fontanelles</a:t>
            </a:r>
            <a:r>
              <a:rPr lang="en-US" sz="2300" dirty="0"/>
              <a:t> are the key (not the ear)!</a:t>
            </a:r>
          </a:p>
          <a:p>
            <a:pPr eaLnBrk="1" hangingPunct="1"/>
            <a:r>
              <a:rPr lang="en-US" sz="2300" dirty="0"/>
              <a:t>Attempt rotation </a:t>
            </a:r>
            <a:r>
              <a:rPr lang="en-US" sz="2300" dirty="0" err="1"/>
              <a:t>prophylactically</a:t>
            </a:r>
            <a:r>
              <a:rPr lang="en-US" sz="2300" dirty="0"/>
              <a:t> (15 minutes into second stage), with the patient pushing.</a:t>
            </a:r>
          </a:p>
          <a:p>
            <a:pPr eaLnBrk="1" hangingPunct="1"/>
            <a:r>
              <a:rPr lang="en-US" sz="2300" dirty="0"/>
              <a:t>Repeated attempts – suggested benefit in the literature.</a:t>
            </a:r>
          </a:p>
          <a:p>
            <a:r>
              <a:rPr lang="en-US" sz="2300" dirty="0"/>
              <a:t>There is no support for the common notion that OP delivery is safer for the mother and/or fetus than rotation with delivery in OA position, even for rotations performed with forceps.</a:t>
            </a:r>
          </a:p>
        </p:txBody>
      </p:sp>
    </p:spTree>
    <p:extLst>
      <p:ext uri="{BB962C8B-B14F-4D97-AF65-F5344CB8AC3E}">
        <p14:creationId xmlns:p14="http://schemas.microsoft.com/office/powerpoint/2010/main" val="1699813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Kid swallowing 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75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934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Team Talk: SSM Good Samaritan Hospital</a:t>
            </a:r>
          </a:p>
        </p:txBody>
      </p:sp>
      <p:sp>
        <p:nvSpPr>
          <p:cNvPr id="7" name="Subtitle 6"/>
          <p:cNvSpPr>
            <a:spLocks noGrp="1"/>
          </p:cNvSpPr>
          <p:nvPr>
            <p:ph type="subTitle" idx="1"/>
          </p:nvPr>
        </p:nvSpPr>
        <p:spPr/>
        <p:txBody>
          <a:bodyPr/>
          <a:lstStyle/>
          <a:p>
            <a:r>
              <a:rPr lang="en-US" dirty="0"/>
              <a:t>Pat </a:t>
            </a:r>
            <a:r>
              <a:rPr lang="en-US" dirty="0" smtClean="0"/>
              <a:t>Baker, SSM </a:t>
            </a:r>
            <a:r>
              <a:rPr lang="en-US" dirty="0"/>
              <a:t>Health </a:t>
            </a:r>
            <a:r>
              <a:rPr lang="en-US" dirty="0" smtClean="0"/>
              <a:t>Good </a:t>
            </a:r>
            <a:r>
              <a:rPr lang="en-US" dirty="0"/>
              <a:t>Samaritan </a:t>
            </a:r>
            <a:r>
              <a:rPr lang="en-US" dirty="0" smtClean="0"/>
              <a:t>Hospital, Mt. Vernon, IL</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52</a:t>
            </a:fld>
            <a:endParaRPr lang="en-US" dirty="0"/>
          </a:p>
        </p:txBody>
      </p:sp>
      <p:sp>
        <p:nvSpPr>
          <p:cNvPr id="5" name="Footer Placeholder 4"/>
          <p:cNvSpPr>
            <a:spLocks noGrp="1"/>
          </p:cNvSpPr>
          <p:nvPr>
            <p:ph type="ftr" sz="quarter" idx="4294967295"/>
          </p:nvPr>
        </p:nvSpPr>
        <p:spPr>
          <a:xfrm>
            <a:off x="0" y="6356350"/>
            <a:ext cx="4114800" cy="365125"/>
          </a:xfrm>
        </p:spPr>
        <p:txBody>
          <a:bodyPr/>
          <a:lstStyle/>
          <a:p>
            <a:pPr algn="l"/>
            <a:r>
              <a:rPr lang="en-US" dirty="0"/>
              <a:t>Illinois Perinatal Quality Collaborative</a:t>
            </a:r>
          </a:p>
        </p:txBody>
      </p:sp>
    </p:spTree>
    <p:extLst>
      <p:ext uri="{BB962C8B-B14F-4D97-AF65-F5344CB8AC3E}">
        <p14:creationId xmlns:p14="http://schemas.microsoft.com/office/powerpoint/2010/main" val="1943258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D417-3A74-8749-8A3A-7A6E893E96CF}"/>
              </a:ext>
            </a:extLst>
          </p:cNvPr>
          <p:cNvSpPr>
            <a:spLocks noGrp="1"/>
          </p:cNvSpPr>
          <p:nvPr>
            <p:ph type="title"/>
          </p:nvPr>
        </p:nvSpPr>
        <p:spPr>
          <a:xfrm>
            <a:off x="6173288" y="2328631"/>
            <a:ext cx="6349578" cy="3356433"/>
          </a:xfrm>
        </p:spPr>
        <p:txBody>
          <a:bodyPr/>
          <a:lstStyle/>
          <a:p>
            <a:r>
              <a:rPr lang="en-US" dirty="0"/>
              <a:t>SSM Health </a:t>
            </a:r>
            <a:br>
              <a:rPr lang="en-US" dirty="0"/>
            </a:br>
            <a:r>
              <a:rPr lang="en-US" dirty="0"/>
              <a:t>Good Samaritan Hospital </a:t>
            </a:r>
            <a:br>
              <a:rPr lang="en-US" dirty="0"/>
            </a:br>
            <a:r>
              <a:rPr lang="en-US" dirty="0"/>
              <a:t>Mt. Vernon, IL</a:t>
            </a:r>
          </a:p>
        </p:txBody>
      </p:sp>
      <p:sp>
        <p:nvSpPr>
          <p:cNvPr id="3" name="Text Placeholder 2">
            <a:extLst>
              <a:ext uri="{FF2B5EF4-FFF2-40B4-BE49-F238E27FC236}">
                <a16:creationId xmlns:a16="http://schemas.microsoft.com/office/drawing/2014/main" id="{5EB462ED-5616-7941-BCE6-93B6CBDDB855}"/>
              </a:ext>
            </a:extLst>
          </p:cNvPr>
          <p:cNvSpPr>
            <a:spLocks noGrp="1"/>
          </p:cNvSpPr>
          <p:nvPr>
            <p:ph type="body" sz="quarter" idx="11"/>
          </p:nvPr>
        </p:nvSpPr>
        <p:spPr>
          <a:xfrm>
            <a:off x="6173289" y="5685064"/>
            <a:ext cx="6349578" cy="809167"/>
          </a:xfrm>
        </p:spPr>
        <p:txBody>
          <a:bodyPr/>
          <a:lstStyle/>
          <a:p>
            <a:pPr marL="0" indent="0">
              <a:buNone/>
            </a:pPr>
            <a:r>
              <a:rPr lang="en-US" sz="4000" dirty="0"/>
              <a:t>Promoting Vaginal Birth</a:t>
            </a:r>
          </a:p>
        </p:txBody>
      </p:sp>
    </p:spTree>
    <p:extLst>
      <p:ext uri="{BB962C8B-B14F-4D97-AF65-F5344CB8AC3E}">
        <p14:creationId xmlns:p14="http://schemas.microsoft.com/office/powerpoint/2010/main" val="2739725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91BCEE-DD19-EB4E-8A86-BF091F8EBBE9}"/>
              </a:ext>
            </a:extLst>
          </p:cNvPr>
          <p:cNvSpPr>
            <a:spLocks noGrp="1"/>
          </p:cNvSpPr>
          <p:nvPr>
            <p:ph type="dt" sz="half" idx="10"/>
          </p:nvPr>
        </p:nvSpPr>
        <p:spPr/>
        <p:txBody>
          <a:bodyPr/>
          <a:lstStyle/>
          <a:p>
            <a:r>
              <a:rPr lang="en-US" dirty="0"/>
              <a:t>Date 6-27-22</a:t>
            </a:r>
          </a:p>
        </p:txBody>
      </p:sp>
      <p:sp>
        <p:nvSpPr>
          <p:cNvPr id="4" name="Footer Placeholder 3">
            <a:extLst>
              <a:ext uri="{FF2B5EF4-FFF2-40B4-BE49-F238E27FC236}">
                <a16:creationId xmlns:a16="http://schemas.microsoft.com/office/drawing/2014/main" id="{E9DD5CEB-7A84-3243-A644-375BE461F362}"/>
              </a:ext>
            </a:extLst>
          </p:cNvPr>
          <p:cNvSpPr>
            <a:spLocks noGrp="1"/>
          </p:cNvSpPr>
          <p:nvPr>
            <p:ph type="ftr" sz="quarter" idx="11"/>
          </p:nvPr>
        </p:nvSpPr>
        <p:spPr/>
        <p:txBody>
          <a:bodyPr/>
          <a:lstStyle/>
          <a:p>
            <a:r>
              <a:rPr lang="en-US" dirty="0"/>
              <a:t>Promoting Vaginal Birth</a:t>
            </a:r>
          </a:p>
        </p:txBody>
      </p:sp>
      <p:sp>
        <p:nvSpPr>
          <p:cNvPr id="5" name="Slide Number Placeholder 4">
            <a:extLst>
              <a:ext uri="{FF2B5EF4-FFF2-40B4-BE49-F238E27FC236}">
                <a16:creationId xmlns:a16="http://schemas.microsoft.com/office/drawing/2014/main" id="{668FB33C-D180-1F45-BD30-9C99318FBC10}"/>
              </a:ext>
            </a:extLst>
          </p:cNvPr>
          <p:cNvSpPr>
            <a:spLocks noGrp="1"/>
          </p:cNvSpPr>
          <p:nvPr>
            <p:ph type="sldNum" sz="quarter" idx="12"/>
          </p:nvPr>
        </p:nvSpPr>
        <p:spPr>
          <a:xfrm flipH="1">
            <a:off x="12579530" y="6356350"/>
            <a:ext cx="209005" cy="365125"/>
          </a:xfrm>
        </p:spPr>
        <p:txBody>
          <a:bodyPr/>
          <a:lstStyle/>
          <a:p>
            <a:endParaRPr lang="en-US" dirty="0"/>
          </a:p>
        </p:txBody>
      </p:sp>
      <p:pic>
        <p:nvPicPr>
          <p:cNvPr id="14" name="Picture 13">
            <a:extLst>
              <a:ext uri="{FF2B5EF4-FFF2-40B4-BE49-F238E27FC236}">
                <a16:creationId xmlns:a16="http://schemas.microsoft.com/office/drawing/2014/main" id="{6DCBED38-4B39-4B0D-91E0-DE1540470F38}"/>
              </a:ext>
            </a:extLst>
          </p:cNvPr>
          <p:cNvPicPr>
            <a:picLocks noChangeAspect="1"/>
          </p:cNvPicPr>
          <p:nvPr/>
        </p:nvPicPr>
        <p:blipFill>
          <a:blip r:embed="rId3"/>
          <a:stretch>
            <a:fillRect/>
          </a:stretch>
        </p:blipFill>
        <p:spPr>
          <a:xfrm>
            <a:off x="457197" y="490103"/>
            <a:ext cx="10611861" cy="1491097"/>
          </a:xfrm>
          <a:prstGeom prst="rect">
            <a:avLst/>
          </a:prstGeom>
        </p:spPr>
      </p:pic>
      <p:pic>
        <p:nvPicPr>
          <p:cNvPr id="15" name="Picture 14">
            <a:extLst>
              <a:ext uri="{FF2B5EF4-FFF2-40B4-BE49-F238E27FC236}">
                <a16:creationId xmlns:a16="http://schemas.microsoft.com/office/drawing/2014/main" id="{ED2F95B8-FBB8-4112-B28C-3A18CD59F77C}"/>
              </a:ext>
            </a:extLst>
          </p:cNvPr>
          <p:cNvPicPr>
            <a:picLocks noChangeAspect="1"/>
          </p:cNvPicPr>
          <p:nvPr/>
        </p:nvPicPr>
        <p:blipFill>
          <a:blip r:embed="rId4"/>
          <a:stretch>
            <a:fillRect/>
          </a:stretch>
        </p:blipFill>
        <p:spPr>
          <a:xfrm>
            <a:off x="615122" y="2604222"/>
            <a:ext cx="9650107" cy="2868323"/>
          </a:xfrm>
          <a:prstGeom prst="rect">
            <a:avLst/>
          </a:prstGeom>
          <a:ln w="15875">
            <a:solidFill>
              <a:schemeClr val="accent1">
                <a:lumMod val="75000"/>
                <a:lumOff val="25000"/>
              </a:schemeClr>
            </a:solidFill>
          </a:ln>
        </p:spPr>
      </p:pic>
    </p:spTree>
    <p:extLst>
      <p:ext uri="{BB962C8B-B14F-4D97-AF65-F5344CB8AC3E}">
        <p14:creationId xmlns:p14="http://schemas.microsoft.com/office/powerpoint/2010/main" val="3133141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91BCEE-DD19-EB4E-8A86-BF091F8EBBE9}"/>
              </a:ext>
            </a:extLst>
          </p:cNvPr>
          <p:cNvSpPr>
            <a:spLocks noGrp="1"/>
          </p:cNvSpPr>
          <p:nvPr>
            <p:ph type="dt" sz="half" idx="10"/>
          </p:nvPr>
        </p:nvSpPr>
        <p:spPr/>
        <p:txBody>
          <a:bodyPr/>
          <a:lstStyle/>
          <a:p>
            <a:r>
              <a:rPr lang="en-US" dirty="0"/>
              <a:t>Date 7-25-22</a:t>
            </a:r>
          </a:p>
        </p:txBody>
      </p:sp>
      <p:sp>
        <p:nvSpPr>
          <p:cNvPr id="4" name="Footer Placeholder 3">
            <a:extLst>
              <a:ext uri="{FF2B5EF4-FFF2-40B4-BE49-F238E27FC236}">
                <a16:creationId xmlns:a16="http://schemas.microsoft.com/office/drawing/2014/main" id="{E9DD5CEB-7A84-3243-A644-375BE461F362}"/>
              </a:ext>
            </a:extLst>
          </p:cNvPr>
          <p:cNvSpPr>
            <a:spLocks noGrp="1"/>
          </p:cNvSpPr>
          <p:nvPr>
            <p:ph type="ftr" sz="quarter" idx="11"/>
          </p:nvPr>
        </p:nvSpPr>
        <p:spPr/>
        <p:txBody>
          <a:bodyPr/>
          <a:lstStyle/>
          <a:p>
            <a:r>
              <a:rPr lang="en-US" dirty="0"/>
              <a:t>Promoting Vaginal Birth</a:t>
            </a:r>
          </a:p>
        </p:txBody>
      </p:sp>
      <p:sp>
        <p:nvSpPr>
          <p:cNvPr id="5" name="Slide Number Placeholder 4">
            <a:extLst>
              <a:ext uri="{FF2B5EF4-FFF2-40B4-BE49-F238E27FC236}">
                <a16:creationId xmlns:a16="http://schemas.microsoft.com/office/drawing/2014/main" id="{668FB33C-D180-1F45-BD30-9C99318FBC10}"/>
              </a:ext>
            </a:extLst>
          </p:cNvPr>
          <p:cNvSpPr>
            <a:spLocks noGrp="1"/>
          </p:cNvSpPr>
          <p:nvPr>
            <p:ph type="sldNum" sz="quarter" idx="12"/>
          </p:nvPr>
        </p:nvSpPr>
        <p:spPr>
          <a:xfrm flipH="1">
            <a:off x="12670970" y="6356350"/>
            <a:ext cx="52251" cy="365125"/>
          </a:xfrm>
        </p:spPr>
        <p:txBody>
          <a:bodyPr/>
          <a:lstStyle/>
          <a:p>
            <a:endParaRPr lang="en-US" dirty="0"/>
          </a:p>
        </p:txBody>
      </p:sp>
      <p:pic>
        <p:nvPicPr>
          <p:cNvPr id="2" name="Picture 1">
            <a:extLst>
              <a:ext uri="{FF2B5EF4-FFF2-40B4-BE49-F238E27FC236}">
                <a16:creationId xmlns:a16="http://schemas.microsoft.com/office/drawing/2014/main" id="{DA9FB127-FF6A-4662-8D6D-00FB87A8A994}"/>
              </a:ext>
            </a:extLst>
          </p:cNvPr>
          <p:cNvPicPr>
            <a:picLocks noChangeAspect="1"/>
          </p:cNvPicPr>
          <p:nvPr/>
        </p:nvPicPr>
        <p:blipFill>
          <a:blip r:embed="rId3"/>
          <a:stretch>
            <a:fillRect/>
          </a:stretch>
        </p:blipFill>
        <p:spPr>
          <a:xfrm>
            <a:off x="838200" y="829604"/>
            <a:ext cx="6848359" cy="5526746"/>
          </a:xfrm>
          <a:prstGeom prst="rect">
            <a:avLst/>
          </a:prstGeom>
        </p:spPr>
      </p:pic>
    </p:spTree>
    <p:extLst>
      <p:ext uri="{BB962C8B-B14F-4D97-AF65-F5344CB8AC3E}">
        <p14:creationId xmlns:p14="http://schemas.microsoft.com/office/powerpoint/2010/main" val="3469421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91BCEE-DD19-EB4E-8A86-BF091F8EBBE9}"/>
              </a:ext>
            </a:extLst>
          </p:cNvPr>
          <p:cNvSpPr>
            <a:spLocks noGrp="1"/>
          </p:cNvSpPr>
          <p:nvPr>
            <p:ph type="dt" sz="half" idx="10"/>
          </p:nvPr>
        </p:nvSpPr>
        <p:spPr/>
        <p:txBody>
          <a:bodyPr/>
          <a:lstStyle/>
          <a:p>
            <a:r>
              <a:rPr lang="en-US" dirty="0"/>
              <a:t>Date 7-25-22</a:t>
            </a:r>
          </a:p>
        </p:txBody>
      </p:sp>
      <p:sp>
        <p:nvSpPr>
          <p:cNvPr id="4" name="Footer Placeholder 3">
            <a:extLst>
              <a:ext uri="{FF2B5EF4-FFF2-40B4-BE49-F238E27FC236}">
                <a16:creationId xmlns:a16="http://schemas.microsoft.com/office/drawing/2014/main" id="{E9DD5CEB-7A84-3243-A644-375BE461F362}"/>
              </a:ext>
            </a:extLst>
          </p:cNvPr>
          <p:cNvSpPr>
            <a:spLocks noGrp="1"/>
          </p:cNvSpPr>
          <p:nvPr>
            <p:ph type="ftr" sz="quarter" idx="11"/>
          </p:nvPr>
        </p:nvSpPr>
        <p:spPr/>
        <p:txBody>
          <a:bodyPr/>
          <a:lstStyle/>
          <a:p>
            <a:r>
              <a:rPr lang="en-US" dirty="0"/>
              <a:t>Promoting Vaginal Birth</a:t>
            </a:r>
          </a:p>
        </p:txBody>
      </p:sp>
      <p:sp>
        <p:nvSpPr>
          <p:cNvPr id="5" name="Slide Number Placeholder 4">
            <a:extLst>
              <a:ext uri="{FF2B5EF4-FFF2-40B4-BE49-F238E27FC236}">
                <a16:creationId xmlns:a16="http://schemas.microsoft.com/office/drawing/2014/main" id="{668FB33C-D180-1F45-BD30-9C99318FBC10}"/>
              </a:ext>
            </a:extLst>
          </p:cNvPr>
          <p:cNvSpPr>
            <a:spLocks noGrp="1"/>
          </p:cNvSpPr>
          <p:nvPr>
            <p:ph type="sldNum" sz="quarter" idx="12"/>
          </p:nvPr>
        </p:nvSpPr>
        <p:spPr>
          <a:xfrm>
            <a:off x="12448902" y="6356350"/>
            <a:ext cx="182879" cy="365125"/>
          </a:xfrm>
        </p:spPr>
        <p:txBody>
          <a:bodyPr/>
          <a:lstStyle/>
          <a:p>
            <a:endParaRPr lang="en-US" dirty="0"/>
          </a:p>
        </p:txBody>
      </p:sp>
      <p:pic>
        <p:nvPicPr>
          <p:cNvPr id="9" name="Picture 8">
            <a:extLst>
              <a:ext uri="{FF2B5EF4-FFF2-40B4-BE49-F238E27FC236}">
                <a16:creationId xmlns:a16="http://schemas.microsoft.com/office/drawing/2014/main" id="{A4F2F346-280C-49EE-9C3E-E78C2A30FEFC}"/>
              </a:ext>
            </a:extLst>
          </p:cNvPr>
          <p:cNvPicPr>
            <a:picLocks noChangeAspect="1"/>
          </p:cNvPicPr>
          <p:nvPr/>
        </p:nvPicPr>
        <p:blipFill>
          <a:blip r:embed="rId3"/>
          <a:stretch>
            <a:fillRect/>
          </a:stretch>
        </p:blipFill>
        <p:spPr>
          <a:xfrm>
            <a:off x="651164" y="216993"/>
            <a:ext cx="7051963" cy="6143625"/>
          </a:xfrm>
          <a:prstGeom prst="rect">
            <a:avLst/>
          </a:prstGeom>
        </p:spPr>
      </p:pic>
    </p:spTree>
    <p:extLst>
      <p:ext uri="{BB962C8B-B14F-4D97-AF65-F5344CB8AC3E}">
        <p14:creationId xmlns:p14="http://schemas.microsoft.com/office/powerpoint/2010/main" val="728913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Next Steps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57</a:t>
            </a:fld>
            <a:endParaRPr lang="en-US" dirty="0"/>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98310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437416"/>
            <a:ext cx="10972800" cy="1325563"/>
          </a:xfrm>
          <a:noFill/>
        </p:spPr>
        <p:txBody>
          <a:bodyPr/>
          <a:lstStyle/>
          <a:p>
            <a:r>
              <a:rPr lang="en-US" dirty="0">
                <a:ea typeface="Lato Medium"/>
                <a:cs typeface="Lato Medium"/>
              </a:rPr>
              <a:t>PVB – helping </a:t>
            </a:r>
            <a:r>
              <a:rPr lang="en-US" u="sng" dirty="0">
                <a:ea typeface="Lato Medium"/>
                <a:cs typeface="Lato Medium"/>
              </a:rPr>
              <a:t>ALL</a:t>
            </a:r>
            <a:r>
              <a:rPr lang="en-US" dirty="0">
                <a:ea typeface="Lato Medium"/>
                <a:cs typeface="Lato Medium"/>
              </a:rPr>
              <a:t> teams cross the finish line!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7"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2471332"/>
            <a:ext cx="60960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a:sym typeface="Arial"/>
              </a:rPr>
              <a:t>Work to achieve all initiative aims </a:t>
            </a:r>
            <a:endPar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endParaRPr>
          </a:p>
        </p:txBody>
      </p:sp>
      <p:sp>
        <p:nvSpPr>
          <p:cNvPr id="8"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3579004"/>
            <a:ext cx="5943600" cy="4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rPr>
              <a:t>Confirm standardized education</a:t>
            </a:r>
          </a:p>
        </p:txBody>
      </p:sp>
      <p:sp>
        <p:nvSpPr>
          <p:cNvPr id="9"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4147734"/>
            <a:ext cx="59436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rPr>
              <a:t>Utilize MNO folders for every OEN</a:t>
            </a:r>
          </a:p>
        </p:txBody>
      </p:sp>
      <p:sp>
        <p:nvSpPr>
          <p:cNvPr id="10" name="Content Placeholder 6">
            <a:extLst>
              <a:ext uri="{FF2B5EF4-FFF2-40B4-BE49-F238E27FC236}">
                <a16:creationId xmlns:a16="http://schemas.microsoft.com/office/drawing/2014/main" id="{8265C79B-1F0D-7542-9FF5-AA3A4DBC18E5}"/>
              </a:ext>
            </a:extLst>
          </p:cNvPr>
          <p:cNvSpPr txBox="1">
            <a:spLocks/>
          </p:cNvSpPr>
          <p:nvPr/>
        </p:nvSpPr>
        <p:spPr bwMode="auto">
          <a:xfrm>
            <a:off x="608636" y="3004546"/>
            <a:ext cx="6020764" cy="4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pitchFamily="34" charset="-128"/>
                <a:sym typeface="Arial"/>
              </a:rPr>
              <a:t>Complete a sustainability plan</a:t>
            </a: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4738689"/>
            <a:ext cx="6802055"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S PGothic"/>
                <a:sym typeface="Arial"/>
              </a:rPr>
              <a:t>Attend MNO-Neonatal sustainability calls</a:t>
            </a:r>
          </a:p>
        </p:txBody>
      </p:sp>
      <p:graphicFrame>
        <p:nvGraphicFramePr>
          <p:cNvPr id="6" name="Diagram 5"/>
          <p:cNvGraphicFramePr/>
          <p:nvPr>
            <p:extLst>
              <p:ext uri="{D42A27DB-BD31-4B8C-83A1-F6EECF244321}">
                <p14:modId xmlns:p14="http://schemas.microsoft.com/office/powerpoint/2010/main" val="2557501115"/>
              </p:ext>
            </p:extLst>
          </p:nvPr>
        </p:nvGraphicFramePr>
        <p:xfrm>
          <a:off x="325925" y="2051398"/>
          <a:ext cx="11597489" cy="4304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672773"/>
      </p:ext>
    </p:extLst>
  </p:cSld>
  <p:clrMapOvr>
    <a:masterClrMapping/>
  </p:clrMapOvr>
  <p:extLst>
    <p:ext uri="{6950BFC3-D8DA-4A85-94F7-54DA5524770B}">
      <p188:commentRel xmlns="" xmlns:p188="http://schemas.microsoft.com/office/powerpoint/2018/8/main" r:id="rId8"/>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ILPQC is here to help you </a:t>
            </a:r>
            <a:br>
              <a:rPr lang="en-US" dirty="0"/>
            </a:br>
            <a:r>
              <a:rPr lang="en-US" dirty="0"/>
              <a:t>get across the finish 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Diagram 5"/>
          <p:cNvGraphicFramePr/>
          <p:nvPr/>
        </p:nvGraphicFramePr>
        <p:xfrm>
          <a:off x="284814" y="1735823"/>
          <a:ext cx="7929796" cy="447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8607048" y="1690688"/>
            <a:ext cx="3584952" cy="5538421"/>
          </a:xfrm>
        </p:spPr>
        <p:txBody>
          <a:bodyPr vert="horz" lIns="91440" tIns="45720" rIns="91440" bIns="45720" rtlCol="0" anchor="t">
            <a:noAutofit/>
          </a:bodyPr>
          <a:lstStyle/>
          <a:p>
            <a:r>
              <a:rPr lang="en-US" dirty="0">
                <a:ea typeface="Lato"/>
                <a:cs typeface="Lato"/>
              </a:rPr>
              <a:t>We are here to help!</a:t>
            </a:r>
          </a:p>
          <a:p>
            <a:r>
              <a:rPr lang="en-US" dirty="0">
                <a:ea typeface="Lato"/>
                <a:cs typeface="Lato"/>
              </a:rPr>
              <a:t>We are here to support!</a:t>
            </a:r>
          </a:p>
          <a:p>
            <a:r>
              <a:rPr lang="en-US" dirty="0">
                <a:ea typeface="Lato"/>
                <a:cs typeface="Lato"/>
              </a:rPr>
              <a:t>Schedule a </a:t>
            </a:r>
            <a:r>
              <a:rPr lang="en-US" b="1" u="sng" dirty="0">
                <a:ea typeface="Lato"/>
                <a:cs typeface="Lato"/>
              </a:rPr>
              <a:t>personalized QI Support Call</a:t>
            </a:r>
            <a:r>
              <a:rPr lang="en-US" dirty="0">
                <a:ea typeface="Lato"/>
                <a:cs typeface="Lato"/>
              </a:rPr>
              <a:t>, email </a:t>
            </a:r>
            <a:r>
              <a:rPr lang="en-US" dirty="0">
                <a:ea typeface="Lato"/>
                <a:cs typeface="Lato"/>
                <a:hlinkClick r:id="rId8"/>
              </a:rPr>
              <a:t>info@ilpqc.org</a:t>
            </a:r>
            <a:r>
              <a:rPr lang="en-US" dirty="0">
                <a:ea typeface="Lato"/>
                <a:cs typeface="Lato"/>
              </a:rPr>
              <a:t> to schedule for additional support!</a:t>
            </a:r>
          </a:p>
          <a:p>
            <a:pPr marL="0" indent="0">
              <a:buNone/>
            </a:pPr>
            <a:endParaRPr lang="en-US" dirty="0">
              <a:ea typeface="Lato"/>
              <a:cs typeface="Lato"/>
            </a:endParaRPr>
          </a:p>
        </p:txBody>
      </p:sp>
    </p:spTree>
    <p:extLst>
      <p:ext uri="{BB962C8B-B14F-4D97-AF65-F5344CB8AC3E}">
        <p14:creationId xmlns:p14="http://schemas.microsoft.com/office/powerpoint/2010/main" val="3750573079"/>
      </p:ext>
    </p:extLst>
  </p:cSld>
  <p:clrMapOvr>
    <a:masterClrMapping/>
  </p:clrMapOvr>
  <p:extLst>
    <p:ext uri="{6950BFC3-D8DA-4A85-94F7-54DA5524770B}">
      <p188:commentRel xmlns="" xmlns:p188="http://schemas.microsoft.com/office/powerpoint/2018/8/main" r:id="rId9"/>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Hospital Data Form Updates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7" name="Table 6"/>
          <p:cNvGraphicFramePr>
            <a:graphicFrameLocks noGrp="1"/>
          </p:cNvGraphicFramePr>
          <p:nvPr/>
        </p:nvGraphicFramePr>
        <p:xfrm>
          <a:off x="2861732" y="1690688"/>
          <a:ext cx="8096896" cy="1918555"/>
        </p:xfrm>
        <a:graphic>
          <a:graphicData uri="http://schemas.openxmlformats.org/drawingml/2006/table">
            <a:tbl>
              <a:tblPr firstRow="1" firstCol="1" bandRow="1"/>
              <a:tblGrid>
                <a:gridCol w="1397886">
                  <a:extLst>
                    <a:ext uri="{9D8B030D-6E8A-4147-A177-3AD203B41FA5}">
                      <a16:colId xmlns:a16="http://schemas.microsoft.com/office/drawing/2014/main" val="3538772033"/>
                    </a:ext>
                  </a:extLst>
                </a:gridCol>
                <a:gridCol w="1387766">
                  <a:extLst>
                    <a:ext uri="{9D8B030D-6E8A-4147-A177-3AD203B41FA5}">
                      <a16:colId xmlns:a16="http://schemas.microsoft.com/office/drawing/2014/main" val="3403948050"/>
                    </a:ext>
                  </a:extLst>
                </a:gridCol>
                <a:gridCol w="900211">
                  <a:extLst>
                    <a:ext uri="{9D8B030D-6E8A-4147-A177-3AD203B41FA5}">
                      <a16:colId xmlns:a16="http://schemas.microsoft.com/office/drawing/2014/main" val="3692049676"/>
                    </a:ext>
                  </a:extLst>
                </a:gridCol>
                <a:gridCol w="1177276">
                  <a:extLst>
                    <a:ext uri="{9D8B030D-6E8A-4147-A177-3AD203B41FA5}">
                      <a16:colId xmlns:a16="http://schemas.microsoft.com/office/drawing/2014/main" val="1816897789"/>
                    </a:ext>
                  </a:extLst>
                </a:gridCol>
                <a:gridCol w="1163273">
                  <a:extLst>
                    <a:ext uri="{9D8B030D-6E8A-4147-A177-3AD203B41FA5}">
                      <a16:colId xmlns:a16="http://schemas.microsoft.com/office/drawing/2014/main" val="264080271"/>
                    </a:ext>
                  </a:extLst>
                </a:gridCol>
                <a:gridCol w="990231">
                  <a:extLst>
                    <a:ext uri="{9D8B030D-6E8A-4147-A177-3AD203B41FA5}">
                      <a16:colId xmlns:a16="http://schemas.microsoft.com/office/drawing/2014/main" val="1353446977"/>
                    </a:ext>
                  </a:extLst>
                </a:gridCol>
                <a:gridCol w="1080253">
                  <a:extLst>
                    <a:ext uri="{9D8B030D-6E8A-4147-A177-3AD203B41FA5}">
                      <a16:colId xmlns:a16="http://schemas.microsoft.com/office/drawing/2014/main" val="1089020882"/>
                    </a:ext>
                  </a:extLst>
                </a:gridCol>
              </a:tblGrid>
              <a:tr h="348752">
                <a:tc>
                  <a:txBody>
                    <a:bodyPr/>
                    <a:lstStyle/>
                    <a:p>
                      <a:endParaRPr lang="en-US" sz="1400">
                        <a:effectLst/>
                        <a:latin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Total</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White</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Black</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Hispanic</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Asian</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Other</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376442"/>
                  </a:ext>
                </a:extLst>
              </a:tr>
              <a:tr h="697503">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NTSV Deliveries</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Calibri" panose="020F0502020204030204" pitchFamily="34"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0429250"/>
                  </a:ext>
                </a:extLst>
              </a:tr>
              <a:tr h="697503">
                <a:tc>
                  <a:txBody>
                    <a:bodyPr/>
                    <a:lstStyle/>
                    <a:p>
                      <a:pPr marL="0" marR="0">
                        <a:lnSpc>
                          <a:spcPct val="106000"/>
                        </a:lnSpc>
                        <a:spcBef>
                          <a:spcPts val="0"/>
                        </a:spcBef>
                        <a:spcAft>
                          <a:spcPts val="800"/>
                        </a:spcAft>
                      </a:pPr>
                      <a:r>
                        <a:rPr lang="en-US" sz="1800" b="1" dirty="0">
                          <a:effectLst/>
                          <a:latin typeface="Times New Roman" panose="02020603050405020304" pitchFamily="18" charset="0"/>
                          <a:ea typeface="Calibri" panose="020F0502020204030204" pitchFamily="34" charset="0"/>
                        </a:rPr>
                        <a:t>NTSV Cesarean Deliveries</a:t>
                      </a: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Calibri" panose="020F0502020204030204" pitchFamily="34"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400" dirty="0">
                        <a:effectLst/>
                        <a:latin typeface="Times New Roman" panose="02020603050405020304" pitchFamily="18" charset="0"/>
                        <a:ea typeface="Times New Roman" panose="02020603050405020304" pitchFamily="18" charset="0"/>
                      </a:endParaRPr>
                    </a:p>
                  </a:txBody>
                  <a:tcPr marL="89447" marR="89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3936548"/>
                  </a:ext>
                </a:extLst>
              </a:tr>
            </a:tbl>
          </a:graphicData>
        </a:graphic>
      </p:graphicFrame>
      <p:graphicFrame>
        <p:nvGraphicFramePr>
          <p:cNvPr id="8" name="Table 7"/>
          <p:cNvGraphicFramePr>
            <a:graphicFrameLocks noGrp="1"/>
          </p:cNvGraphicFramePr>
          <p:nvPr/>
        </p:nvGraphicFramePr>
        <p:xfrm>
          <a:off x="2861733" y="3677863"/>
          <a:ext cx="8096896" cy="2570535"/>
        </p:xfrm>
        <a:graphic>
          <a:graphicData uri="http://schemas.openxmlformats.org/drawingml/2006/table">
            <a:tbl>
              <a:tblPr firstRow="1" firstCol="1" bandRow="1"/>
              <a:tblGrid>
                <a:gridCol w="1416332">
                  <a:extLst>
                    <a:ext uri="{9D8B030D-6E8A-4147-A177-3AD203B41FA5}">
                      <a16:colId xmlns:a16="http://schemas.microsoft.com/office/drawing/2014/main" val="983661977"/>
                    </a:ext>
                  </a:extLst>
                </a:gridCol>
                <a:gridCol w="2079654">
                  <a:extLst>
                    <a:ext uri="{9D8B030D-6E8A-4147-A177-3AD203B41FA5}">
                      <a16:colId xmlns:a16="http://schemas.microsoft.com/office/drawing/2014/main" val="9775012"/>
                    </a:ext>
                  </a:extLst>
                </a:gridCol>
                <a:gridCol w="2102769">
                  <a:extLst>
                    <a:ext uri="{9D8B030D-6E8A-4147-A177-3AD203B41FA5}">
                      <a16:colId xmlns:a16="http://schemas.microsoft.com/office/drawing/2014/main" val="3138327874"/>
                    </a:ext>
                  </a:extLst>
                </a:gridCol>
                <a:gridCol w="2498141">
                  <a:extLst>
                    <a:ext uri="{9D8B030D-6E8A-4147-A177-3AD203B41FA5}">
                      <a16:colId xmlns:a16="http://schemas.microsoft.com/office/drawing/2014/main" val="960216020"/>
                    </a:ext>
                  </a:extLst>
                </a:gridCol>
              </a:tblGrid>
              <a:tr h="514107">
                <a:tc>
                  <a:txBody>
                    <a:bodyPr/>
                    <a:lstStyle/>
                    <a:p>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Private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Public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Uninsured/Self-pay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283580"/>
                  </a:ext>
                </a:extLst>
              </a:tr>
              <a:tr h="771161">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NTSV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9396183"/>
                  </a:ext>
                </a:extLst>
              </a:tr>
              <a:tr h="1285267">
                <a:tc>
                  <a:txBody>
                    <a:bodyPr/>
                    <a:lstStyle/>
                    <a:p>
                      <a:pPr marL="0" marR="0">
                        <a:lnSpc>
                          <a:spcPct val="106000"/>
                        </a:lnSpc>
                        <a:spcBef>
                          <a:spcPts val="0"/>
                        </a:spcBef>
                        <a:spcAft>
                          <a:spcPts val="800"/>
                        </a:spcAft>
                      </a:pPr>
                      <a:r>
                        <a:rPr lang="en-US" sz="2000" b="1" dirty="0">
                          <a:effectLst/>
                          <a:latin typeface="Times New Roman" panose="02020603050405020304" pitchFamily="18" charset="0"/>
                          <a:ea typeface="Calibri" panose="020F0502020204030204" pitchFamily="34" charset="0"/>
                        </a:rPr>
                        <a:t>NTSV Cesarean Deliveries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41380253"/>
                  </a:ext>
                </a:extLst>
              </a:tr>
            </a:tbl>
          </a:graphicData>
        </a:graphic>
      </p:graphicFrame>
      <p:sp>
        <p:nvSpPr>
          <p:cNvPr id="9" name="Rectangle 8"/>
          <p:cNvSpPr/>
          <p:nvPr/>
        </p:nvSpPr>
        <p:spPr>
          <a:xfrm>
            <a:off x="846667" y="2370667"/>
            <a:ext cx="13716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Question Already Asked</a:t>
            </a:r>
          </a:p>
        </p:txBody>
      </p:sp>
      <p:sp>
        <p:nvSpPr>
          <p:cNvPr id="10" name="Rectangle 9"/>
          <p:cNvSpPr/>
          <p:nvPr/>
        </p:nvSpPr>
        <p:spPr>
          <a:xfrm>
            <a:off x="846667" y="3440796"/>
            <a:ext cx="1371600" cy="1171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Proposed New Question</a:t>
            </a:r>
          </a:p>
        </p:txBody>
      </p:sp>
      <p:sp>
        <p:nvSpPr>
          <p:cNvPr id="11" name="TextBox 10"/>
          <p:cNvSpPr txBox="1"/>
          <p:nvPr/>
        </p:nvSpPr>
        <p:spPr>
          <a:xfrm>
            <a:off x="846667" y="19134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44C55"/>
                </a:solidFill>
                <a:effectLst/>
                <a:uLnTx/>
                <a:uFillTx/>
                <a:latin typeface="Arial" panose="020B0604020202020204"/>
                <a:ea typeface="+mn-ea"/>
                <a:cs typeface="+mn-cs"/>
              </a:rPr>
              <a:t>Legend</a:t>
            </a:r>
          </a:p>
        </p:txBody>
      </p:sp>
    </p:spTree>
    <p:extLst>
      <p:ext uri="{BB962C8B-B14F-4D97-AF65-F5344CB8AC3E}">
        <p14:creationId xmlns:p14="http://schemas.microsoft.com/office/powerpoint/2010/main" val="565196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9096033_m | 29096033 - sign directions support help tips ad…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857" y="1538134"/>
            <a:ext cx="3679886" cy="2943190"/>
          </a:xfrm>
          <a:prstGeom prst="rect">
            <a:avLst/>
          </a:prstGeom>
        </p:spPr>
      </p:pic>
      <p:sp>
        <p:nvSpPr>
          <p:cNvPr id="2" name="Title 1"/>
          <p:cNvSpPr>
            <a:spLocks noGrp="1"/>
          </p:cNvSpPr>
          <p:nvPr>
            <p:ph type="title"/>
          </p:nvPr>
        </p:nvSpPr>
        <p:spPr>
          <a:xfrm>
            <a:off x="609600" y="223127"/>
            <a:ext cx="10972800" cy="1325563"/>
          </a:xfrm>
          <a:noFill/>
        </p:spPr>
        <p:txBody>
          <a:bodyPr/>
          <a:lstStyle/>
          <a:p>
            <a:r>
              <a:rPr lang="en-US" dirty="0"/>
              <a:t>PVB QI Support</a:t>
            </a:r>
          </a:p>
        </p:txBody>
      </p:sp>
      <p:sp>
        <p:nvSpPr>
          <p:cNvPr id="3" name="Content Placeholder 2"/>
          <p:cNvSpPr>
            <a:spLocks noGrp="1"/>
          </p:cNvSpPr>
          <p:nvPr>
            <p:ph idx="1"/>
          </p:nvPr>
        </p:nvSpPr>
        <p:spPr>
          <a:xfrm>
            <a:off x="609600" y="1339884"/>
            <a:ext cx="10972800" cy="4351338"/>
          </a:xfrm>
        </p:spPr>
        <p:txBody>
          <a:bodyPr/>
          <a:lstStyle/>
          <a:p>
            <a:pPr>
              <a:spcAft>
                <a:spcPts val="600"/>
              </a:spcAft>
            </a:pPr>
            <a:r>
              <a:rPr lang="en-US" dirty="0"/>
              <a:t>Q1 2022 Outreach with PVB teams in April, June &amp; July: </a:t>
            </a:r>
          </a:p>
          <a:p>
            <a:pPr lvl="1">
              <a:spcAft>
                <a:spcPts val="600"/>
              </a:spcAft>
            </a:pPr>
            <a:r>
              <a:rPr lang="en-US" dirty="0"/>
              <a:t>NTSV C-Section rate above the goal of 23.6%</a:t>
            </a:r>
          </a:p>
          <a:p>
            <a:pPr lvl="1">
              <a:spcAft>
                <a:spcPts val="600"/>
              </a:spcAft>
            </a:pPr>
            <a:r>
              <a:rPr lang="en-US" dirty="0"/>
              <a:t>Missing Data</a:t>
            </a:r>
          </a:p>
          <a:p>
            <a:pPr lvl="1">
              <a:spcAft>
                <a:spcPts val="600"/>
              </a:spcAft>
            </a:pPr>
            <a:r>
              <a:rPr lang="en-US" dirty="0"/>
              <a:t>Structure Measures </a:t>
            </a:r>
          </a:p>
          <a:p>
            <a:pPr lvl="1">
              <a:spcAft>
                <a:spcPts val="600"/>
              </a:spcAft>
            </a:pPr>
            <a:r>
              <a:rPr lang="en-US" dirty="0"/>
              <a:t>We have held QI Support Calls with </a:t>
            </a:r>
            <a:r>
              <a:rPr lang="en-US" b="1" u="sng" dirty="0"/>
              <a:t>20 teams </a:t>
            </a:r>
          </a:p>
          <a:p>
            <a:pPr>
              <a:spcAft>
                <a:spcPts val="600"/>
              </a:spcAft>
            </a:pPr>
            <a:r>
              <a:rPr lang="en-US" dirty="0"/>
              <a:t>We would like to connect with ALL PVB teams for 1:1 QI support</a:t>
            </a:r>
          </a:p>
          <a:p>
            <a:pPr>
              <a:spcAft>
                <a:spcPts val="600"/>
              </a:spcAft>
            </a:pPr>
            <a:r>
              <a:rPr lang="en-US" sz="2800" dirty="0"/>
              <a:t>Next round of PVB QI Outreach– </a:t>
            </a:r>
          </a:p>
          <a:p>
            <a:pPr lvl="1">
              <a:spcAft>
                <a:spcPts val="600"/>
              </a:spcAft>
            </a:pPr>
            <a:r>
              <a:rPr lang="en-US" sz="2800" b="1" u="sng" dirty="0">
                <a:solidFill>
                  <a:schemeClr val="accent2">
                    <a:lumMod val="75000"/>
                  </a:schemeClr>
                </a:solidFill>
              </a:rPr>
              <a:t>Q2 2022 data </a:t>
            </a:r>
            <a:r>
              <a:rPr lang="en-US" sz="2800" dirty="0"/>
              <a:t>for PVB Teams above the 23.6% NSTV C-section rates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60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6" name="Rounded Rectangle 5"/>
          <p:cNvSpPr/>
          <p:nvPr/>
        </p:nvSpPr>
        <p:spPr>
          <a:xfrm>
            <a:off x="2110154" y="5440397"/>
            <a:ext cx="8223738" cy="11667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Email </a:t>
            </a:r>
            <a:r>
              <a:rPr lang="en-US" sz="2400" dirty="0">
                <a:hlinkClick r:id="rId4"/>
              </a:rPr>
              <a:t>info@ilpqc.org</a:t>
            </a:r>
            <a:r>
              <a:rPr lang="en-US" sz="2400" dirty="0"/>
              <a:t> to schedule your QI Support Call for a Thursday or Friday in August!</a:t>
            </a:r>
          </a:p>
        </p:txBody>
      </p:sp>
    </p:spTree>
    <p:extLst>
      <p:ext uri="{BB962C8B-B14F-4D97-AF65-F5344CB8AC3E}">
        <p14:creationId xmlns:p14="http://schemas.microsoft.com/office/powerpoint/2010/main" val="262516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388"/>
            <a:ext cx="10972800" cy="1325563"/>
          </a:xfrm>
          <a:noFill/>
        </p:spPr>
        <p:txBody>
          <a:bodyPr/>
          <a:lstStyle/>
          <a:p>
            <a:r>
              <a:rPr lang="en-US" dirty="0"/>
              <a:t>PVB QI Topic Call Summer Series</a:t>
            </a:r>
          </a:p>
        </p:txBody>
      </p:sp>
      <p:pic>
        <p:nvPicPr>
          <p:cNvPr id="6" name="Content Placeholder 5"/>
          <p:cNvPicPr>
            <a:picLocks noGrp="1" noChangeAspect="1"/>
          </p:cNvPicPr>
          <p:nvPr>
            <p:ph idx="1"/>
          </p:nvPr>
        </p:nvPicPr>
        <p:blipFill>
          <a:blip r:embed="rId3"/>
          <a:stretch>
            <a:fillRect/>
          </a:stretch>
        </p:blipFill>
        <p:spPr>
          <a:xfrm>
            <a:off x="609600" y="1356360"/>
            <a:ext cx="6248418" cy="4999990"/>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61</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7429500" y="2067362"/>
            <a:ext cx="3829050" cy="2246769"/>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a:t>*PVB Teams who </a:t>
            </a:r>
            <a:r>
              <a:rPr lang="en-US" sz="2800" b="1" u="sng" dirty="0"/>
              <a:t>attend all 3 calls </a:t>
            </a:r>
            <a:r>
              <a:rPr lang="en-US" sz="2800" dirty="0"/>
              <a:t>will receive a </a:t>
            </a:r>
            <a:r>
              <a:rPr lang="en-US" sz="2800" b="1" u="sng" dirty="0"/>
              <a:t>PVB QI Summer Series  education tool</a:t>
            </a:r>
            <a:r>
              <a:rPr lang="en-US" sz="2800" dirty="0"/>
              <a:t> to share with your clinical teams! </a:t>
            </a:r>
          </a:p>
        </p:txBody>
      </p:sp>
      <p:sp>
        <p:nvSpPr>
          <p:cNvPr id="9" name="TextBox 8"/>
          <p:cNvSpPr txBox="1"/>
          <p:nvPr/>
        </p:nvSpPr>
        <p:spPr>
          <a:xfrm>
            <a:off x="7429500" y="5025569"/>
            <a:ext cx="3829050" cy="95410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a:t>*Register now! </a:t>
            </a:r>
          </a:p>
          <a:p>
            <a:r>
              <a:rPr lang="en-US" sz="2800" dirty="0"/>
              <a:t>Look for link in the chat!</a:t>
            </a:r>
          </a:p>
        </p:txBody>
      </p:sp>
    </p:spTree>
    <p:extLst>
      <p:ext uri="{BB962C8B-B14F-4D97-AF65-F5344CB8AC3E}">
        <p14:creationId xmlns:p14="http://schemas.microsoft.com/office/powerpoint/2010/main" val="3495741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TeamBirth</a:t>
            </a:r>
            <a:r>
              <a:rPr lang="en-US" dirty="0"/>
              <a:t> Reminder</a:t>
            </a:r>
          </a:p>
        </p:txBody>
      </p:sp>
      <p:sp>
        <p:nvSpPr>
          <p:cNvPr id="3" name="Content Placeholder 2"/>
          <p:cNvSpPr>
            <a:spLocks noGrp="1"/>
          </p:cNvSpPr>
          <p:nvPr>
            <p:ph idx="1"/>
          </p:nvPr>
        </p:nvSpPr>
        <p:spPr>
          <a:xfrm>
            <a:off x="609600" y="1496291"/>
            <a:ext cx="11180618" cy="4680672"/>
          </a:xfrm>
        </p:spPr>
        <p:txBody>
          <a:bodyPr/>
          <a:lstStyle/>
          <a:p>
            <a:pPr>
              <a:spcAft>
                <a:spcPts val="0"/>
              </a:spcAft>
            </a:pPr>
            <a:r>
              <a:rPr lang="en-US" sz="2800" dirty="0"/>
              <a:t>Submit your Letter of Support to show your interest in participating in the </a:t>
            </a:r>
            <a:r>
              <a:rPr lang="en-US" sz="2800" dirty="0" err="1"/>
              <a:t>TeamBirth</a:t>
            </a:r>
            <a:r>
              <a:rPr lang="en-US" sz="2800" dirty="0"/>
              <a:t> Project starting 2023-2024 by emailing it to </a:t>
            </a:r>
            <a:r>
              <a:rPr lang="en-US" sz="2800" dirty="0">
                <a:hlinkClick r:id="rId3"/>
              </a:rPr>
              <a:t>info@ilpqc.org</a:t>
            </a:r>
            <a:r>
              <a:rPr lang="en-US" sz="2800" dirty="0"/>
              <a:t>. Participating hospitals will receive free </a:t>
            </a:r>
            <a:r>
              <a:rPr lang="en-US" sz="2800" dirty="0" err="1"/>
              <a:t>TeamBirth</a:t>
            </a:r>
            <a:r>
              <a:rPr lang="en-US" sz="2800" dirty="0"/>
              <a:t> training</a:t>
            </a:r>
            <a:r>
              <a:rPr lang="en-US" sz="2800"/>
              <a:t>/certification</a:t>
            </a:r>
            <a:endParaRPr lang="en-US" sz="2400" b="1" dirty="0"/>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6" name="Rounded Rectangle 5"/>
          <p:cNvSpPr/>
          <p:nvPr/>
        </p:nvSpPr>
        <p:spPr>
          <a:xfrm>
            <a:off x="997528" y="3006436"/>
            <a:ext cx="9088582"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t>DUE JULY 29</a:t>
            </a:r>
            <a:r>
              <a:rPr lang="en-US" sz="4000" b="1" u="sng" baseline="30000" dirty="0"/>
              <a:t>TH</a:t>
            </a:r>
            <a:r>
              <a:rPr lang="en-US" sz="4000" b="1" u="sng" dirty="0"/>
              <a:t>!!</a:t>
            </a:r>
          </a:p>
          <a:p>
            <a:pPr algn="ctr"/>
            <a:endParaRPr lang="en-US" sz="2800" dirty="0"/>
          </a:p>
          <a:p>
            <a:pPr algn="ctr"/>
            <a:r>
              <a:rPr lang="en-US" sz="2800" dirty="0"/>
              <a:t>See the link to the draft letter of support in the chat or email </a:t>
            </a:r>
            <a:r>
              <a:rPr lang="en-US" sz="2800" dirty="0">
                <a:hlinkClick r:id="rId3"/>
              </a:rPr>
              <a:t>info@ilpqc.org</a:t>
            </a:r>
            <a:r>
              <a:rPr lang="en-US" sz="2800" dirty="0"/>
              <a:t> for more information~</a:t>
            </a:r>
          </a:p>
        </p:txBody>
      </p:sp>
    </p:spTree>
    <p:extLst>
      <p:ext uri="{BB962C8B-B14F-4D97-AF65-F5344CB8AC3E}">
        <p14:creationId xmlns:p14="http://schemas.microsoft.com/office/powerpoint/2010/main" val="43819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814457" cy="1325563"/>
          </a:xfrm>
        </p:spPr>
        <p:txBody>
          <a:bodyPr>
            <a:normAutofit fontScale="90000"/>
          </a:bodyPr>
          <a:lstStyle/>
          <a:p>
            <a:r>
              <a:rPr lang="en-US" dirty="0">
                <a:ea typeface="Lato Medium"/>
                <a:cs typeface="Lato Medium"/>
              </a:rPr>
              <a:t>NTSV C/S data stratified by race/ethnicity/insurance status: next steps for PVB teams</a:t>
            </a:r>
            <a:endParaRPr lang="en-US" dirty="0"/>
          </a:p>
        </p:txBody>
      </p:sp>
      <p:sp>
        <p:nvSpPr>
          <p:cNvPr id="3" name="Content Placeholder 2"/>
          <p:cNvSpPr>
            <a:spLocks noGrp="1"/>
          </p:cNvSpPr>
          <p:nvPr>
            <p:ph idx="1"/>
          </p:nvPr>
        </p:nvSpPr>
        <p:spPr>
          <a:xfrm>
            <a:off x="609600" y="2005012"/>
            <a:ext cx="10972800" cy="4351338"/>
          </a:xfrm>
        </p:spPr>
        <p:txBody>
          <a:bodyPr vert="horz" lIns="91440" tIns="45720" rIns="91440" bIns="45720" rtlCol="0" anchor="t">
            <a:normAutofit/>
          </a:bodyPr>
          <a:lstStyle/>
          <a:p>
            <a:pPr>
              <a:spcAft>
                <a:spcPts val="0"/>
              </a:spcAft>
            </a:pPr>
            <a:r>
              <a:rPr lang="en-US" dirty="0">
                <a:ea typeface="Lato"/>
                <a:cs typeface="Lato"/>
              </a:rPr>
              <a:t>Prospective Data (April 2022 – end of Initiative) collection ongoing </a:t>
            </a:r>
          </a:p>
          <a:p>
            <a:pPr>
              <a:spcAft>
                <a:spcPts val="0"/>
              </a:spcAft>
            </a:pPr>
            <a:r>
              <a:rPr lang="en-US" dirty="0">
                <a:ea typeface="Lato"/>
                <a:cs typeface="Lato"/>
              </a:rPr>
              <a:t>Retrospective Data (Baseline-March 2022) </a:t>
            </a:r>
            <a:endParaRPr lang="en-US" dirty="0"/>
          </a:p>
        </p:txBody>
      </p:sp>
      <p:sp>
        <p:nvSpPr>
          <p:cNvPr id="4" name="Slide Number Placeholder 3"/>
          <p:cNvSpPr>
            <a:spLocks noGrp="1"/>
          </p:cNvSpPr>
          <p:nvPr>
            <p:ph type="sldNum" sz="quarter" idx="10"/>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9" name="Rounded Rectangle 8"/>
          <p:cNvSpPr/>
          <p:nvPr/>
        </p:nvSpPr>
        <p:spPr>
          <a:xfrm>
            <a:off x="6444342" y="3918856"/>
            <a:ext cx="4691743" cy="1643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22 Teams have submitted all retrospective data </a:t>
            </a:r>
          </a:p>
        </p:txBody>
      </p:sp>
      <p:sp>
        <p:nvSpPr>
          <p:cNvPr id="18" name="Rounded Rectangle 17"/>
          <p:cNvSpPr/>
          <p:nvPr/>
        </p:nvSpPr>
        <p:spPr>
          <a:xfrm>
            <a:off x="1181100" y="3918856"/>
            <a:ext cx="4691743" cy="16437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t>Due August 1</a:t>
            </a:r>
            <a:r>
              <a:rPr lang="en-US" sz="3200" b="1" baseline="30000" dirty="0"/>
              <a:t>st</a:t>
            </a:r>
            <a:r>
              <a:rPr lang="en-US" sz="3200" b="1" dirty="0"/>
              <a:t> 2022</a:t>
            </a:r>
          </a:p>
        </p:txBody>
      </p:sp>
    </p:spTree>
    <p:extLst>
      <p:ext uri="{BB962C8B-B14F-4D97-AF65-F5344CB8AC3E}">
        <p14:creationId xmlns:p14="http://schemas.microsoft.com/office/powerpoint/2010/main" val="218845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a:bodyPr>
          <a:lstStyle/>
          <a:p>
            <a:r>
              <a:rPr lang="en-US" dirty="0">
                <a:ea typeface="+mj-lt"/>
                <a:cs typeface="+mj-lt"/>
              </a:rPr>
              <a:t>PVB Aims and Measures</a:t>
            </a:r>
            <a:endParaRPr lang="en-US" dirty="0"/>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Picture 6">
            <a:extLst>
              <a:ext uri="{FF2B5EF4-FFF2-40B4-BE49-F238E27FC236}">
                <a16:creationId xmlns:a16="http://schemas.microsoft.com/office/drawing/2014/main" id="{A53831D2-6011-6735-F0F7-3068343BCB6F}"/>
              </a:ext>
            </a:extLst>
          </p:cNvPr>
          <p:cNvPicPr>
            <a:picLocks noChangeAspect="1"/>
          </p:cNvPicPr>
          <p:nvPr/>
        </p:nvPicPr>
        <p:blipFill>
          <a:blip r:embed="rId3"/>
          <a:stretch>
            <a:fillRect/>
          </a:stretch>
        </p:blipFill>
        <p:spPr>
          <a:xfrm>
            <a:off x="1451129" y="1613785"/>
            <a:ext cx="9071805" cy="4571714"/>
          </a:xfrm>
          <a:prstGeom prst="rect">
            <a:avLst/>
          </a:prstGeom>
        </p:spPr>
      </p:pic>
    </p:spTree>
    <p:extLst>
      <p:ext uri="{BB962C8B-B14F-4D97-AF65-F5344CB8AC3E}">
        <p14:creationId xmlns:p14="http://schemas.microsoft.com/office/powerpoint/2010/main" val="4229017808"/>
      </p:ext>
    </p:extLst>
  </p:cSld>
  <p:clrMapOvr>
    <a:masterClrMapping/>
  </p:clrMapOvr>
  <p:extLst>
    <p:ext uri="{6950BFC3-D8DA-4A85-94F7-54DA5524770B}">
      <p188:commentRel xmlns=""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Key Strategies for </a:t>
            </a:r>
            <a:br>
              <a:rPr lang="en-US" dirty="0"/>
            </a:br>
            <a:r>
              <a:rPr lang="en-US" dirty="0"/>
              <a:t>Creating Clinical Culture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9454" y="3917300"/>
            <a:ext cx="2330606" cy="217448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3430" y="1650328"/>
            <a:ext cx="2531327" cy="2219093"/>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93469" y="1729373"/>
            <a:ext cx="2587083" cy="2163917"/>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87939" y="3930106"/>
            <a:ext cx="1895708" cy="2167634"/>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2233" y="1737602"/>
            <a:ext cx="1957360" cy="2132784"/>
          </a:xfrm>
          <a:prstGeom prst="rect">
            <a:avLst/>
          </a:prstGeom>
        </p:spPr>
      </p:pic>
      <p:sp>
        <p:nvSpPr>
          <p:cNvPr id="3" name="Oval 2"/>
          <p:cNvSpPr/>
          <p:nvPr/>
        </p:nvSpPr>
        <p:spPr>
          <a:xfrm>
            <a:off x="9687579" y="1853126"/>
            <a:ext cx="1413904" cy="1444782"/>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Oval 10"/>
          <p:cNvSpPr/>
          <p:nvPr/>
        </p:nvSpPr>
        <p:spPr>
          <a:xfrm>
            <a:off x="8273675" y="3959863"/>
            <a:ext cx="1413904" cy="1444782"/>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p:cNvSpPr/>
          <p:nvPr/>
        </p:nvSpPr>
        <p:spPr>
          <a:xfrm>
            <a:off x="9097395" y="3316388"/>
            <a:ext cx="2787806" cy="55399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4C55">
                    <a:lumMod val="75000"/>
                  </a:srgbClr>
                </a:solidFill>
                <a:effectLst/>
                <a:uLnTx/>
                <a:uFillTx/>
                <a:latin typeface="Bahnschrift" panose="020B0502040204020203" pitchFamily="34" charset="0"/>
                <a:ea typeface="+mn-ea"/>
                <a:cs typeface="+mn-cs"/>
              </a:rPr>
              <a:t>Sharing Unblinded Provider-level NTSV C-Section Rates </a:t>
            </a:r>
          </a:p>
        </p:txBody>
      </p:sp>
      <p:sp>
        <p:nvSpPr>
          <p:cNvPr id="13" name="Rectangle 12"/>
          <p:cNvSpPr/>
          <p:nvPr/>
        </p:nvSpPr>
        <p:spPr>
          <a:xfrm>
            <a:off x="7359752" y="5537790"/>
            <a:ext cx="3475286" cy="55399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44C55">
                    <a:lumMod val="75000"/>
                  </a:srgbClr>
                </a:solidFill>
                <a:effectLst/>
                <a:uLnTx/>
                <a:uFillTx/>
                <a:latin typeface="Bahnschrift" panose="020B0502040204020203" pitchFamily="34" charset="0"/>
                <a:ea typeface="+mn-ea"/>
                <a:cs typeface="+mn-cs"/>
              </a:rPr>
              <a:t>Review of NTSV C-Section Cases Not Meeting ACOG/SMFM Guidelines </a:t>
            </a:r>
          </a:p>
        </p:txBody>
      </p:sp>
      <p:pic>
        <p:nvPicPr>
          <p:cNvPr id="14" name="Graphic 14" descr="Presentation with bar chart with solid fill">
            <a:extLst>
              <a:ext uri="{FF2B5EF4-FFF2-40B4-BE49-F238E27FC236}">
                <a16:creationId xmlns:a16="http://schemas.microsoft.com/office/drawing/2014/main" id="{10E04848-67BA-EA4E-F5A7-AE05B8F5D32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757720" y="1972963"/>
            <a:ext cx="1285102" cy="1326291"/>
          </a:xfrm>
          <a:prstGeom prst="rect">
            <a:avLst/>
          </a:prstGeom>
        </p:spPr>
      </p:pic>
      <p:pic>
        <p:nvPicPr>
          <p:cNvPr id="15" name="Graphic 15" descr="Laptop with solid fill">
            <a:extLst>
              <a:ext uri="{FF2B5EF4-FFF2-40B4-BE49-F238E27FC236}">
                <a16:creationId xmlns:a16="http://schemas.microsoft.com/office/drawing/2014/main" id="{9115CB85-4C4F-E532-97A8-2ABA88A410C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8213125" y="3888260"/>
            <a:ext cx="1614616" cy="1594021"/>
          </a:xfrm>
          <a:prstGeom prst="rect">
            <a:avLst/>
          </a:prstGeom>
        </p:spPr>
      </p:pic>
      <p:pic>
        <p:nvPicPr>
          <p:cNvPr id="20" name="Picture 20">
            <a:extLst>
              <a:ext uri="{FF2B5EF4-FFF2-40B4-BE49-F238E27FC236}">
                <a16:creationId xmlns:a16="http://schemas.microsoft.com/office/drawing/2014/main" id="{2B024AA9-9060-B4CD-C24B-7932BB1BE0E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35945" y="4309546"/>
            <a:ext cx="958679" cy="195393"/>
          </a:xfrm>
          <a:prstGeom prst="rect">
            <a:avLst/>
          </a:prstGeom>
        </p:spPr>
      </p:pic>
      <p:pic>
        <p:nvPicPr>
          <p:cNvPr id="22" name="Picture 22">
            <a:extLst>
              <a:ext uri="{FF2B5EF4-FFF2-40B4-BE49-F238E27FC236}">
                <a16:creationId xmlns:a16="http://schemas.microsoft.com/office/drawing/2014/main" id="{24379952-0534-03CF-DD0F-E4AFEC34D4E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98771" y="4492581"/>
            <a:ext cx="581541" cy="138242"/>
          </a:xfrm>
          <a:prstGeom prst="rect">
            <a:avLst/>
          </a:prstGeom>
        </p:spPr>
      </p:pic>
      <p:pic>
        <p:nvPicPr>
          <p:cNvPr id="23" name="Picture 23">
            <a:extLst>
              <a:ext uri="{FF2B5EF4-FFF2-40B4-BE49-F238E27FC236}">
                <a16:creationId xmlns:a16="http://schemas.microsoft.com/office/drawing/2014/main" id="{D91864B6-9A38-846F-BB2D-E486C9EA02A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27345" y="4633526"/>
            <a:ext cx="524391" cy="185867"/>
          </a:xfrm>
          <a:prstGeom prst="rect">
            <a:avLst/>
          </a:prstGeom>
        </p:spPr>
      </p:pic>
    </p:spTree>
    <p:extLst>
      <p:ext uri="{BB962C8B-B14F-4D97-AF65-F5344CB8AC3E}">
        <p14:creationId xmlns:p14="http://schemas.microsoft.com/office/powerpoint/2010/main" val="283352403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494341"/>
      </a:dk2>
      <a:lt2>
        <a:srgbClr val="E7E6E6"/>
      </a:lt2>
      <a:accent1>
        <a:srgbClr val="85CEC0"/>
      </a:accent1>
      <a:accent2>
        <a:srgbClr val="F5822A"/>
      </a:accent2>
      <a:accent3>
        <a:srgbClr val="6E6E5B"/>
      </a:accent3>
      <a:accent4>
        <a:srgbClr val="759E5F"/>
      </a:accent4>
      <a:accent5>
        <a:srgbClr val="925071"/>
      </a:accent5>
      <a:accent6>
        <a:srgbClr val="D3D321"/>
      </a:accent6>
      <a:hlink>
        <a:srgbClr val="436F9B"/>
      </a:hlink>
      <a:folHlink>
        <a:srgbClr val="CC4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2654</Words>
  <Application>Microsoft Office PowerPoint</Application>
  <PresentationFormat>Widescreen</PresentationFormat>
  <Paragraphs>473</Paragraphs>
  <Slides>62</Slides>
  <Notes>32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62</vt:i4>
      </vt:variant>
    </vt:vector>
  </HeadingPairs>
  <TitlesOfParts>
    <vt:vector size="81" baseType="lpstr">
      <vt:lpstr>MS PGothic</vt:lpstr>
      <vt:lpstr>MS PGothic</vt:lpstr>
      <vt:lpstr>Arial</vt:lpstr>
      <vt:lpstr>Bahnschrift</vt:lpstr>
      <vt:lpstr>Calibri</vt:lpstr>
      <vt:lpstr>Century Gothic</vt:lpstr>
      <vt:lpstr>Corbel</vt:lpstr>
      <vt:lpstr>Goudy Old Style</vt:lpstr>
      <vt:lpstr>Lato</vt:lpstr>
      <vt:lpstr>Lato Medium</vt:lpstr>
      <vt:lpstr>Lucida Calligraphy</vt:lpstr>
      <vt:lpstr>Source Sans Pro</vt:lpstr>
      <vt:lpstr>Times New Roman</vt:lpstr>
      <vt:lpstr>Wingdings</vt:lpstr>
      <vt:lpstr>Wingdings 2</vt:lpstr>
      <vt:lpstr>Wingdings 3</vt:lpstr>
      <vt:lpstr>1_Office Theme</vt:lpstr>
      <vt:lpstr>2_Office Theme</vt:lpstr>
      <vt:lpstr>Module</vt:lpstr>
      <vt:lpstr>Second Stage Arrest &amp; Dystocia Management Strategies</vt:lpstr>
      <vt:lpstr>Overview:</vt:lpstr>
      <vt:lpstr>Opportunity to participate in TeamBirth project late 2023-2024 with free TeamBirth Certification</vt:lpstr>
      <vt:lpstr>PVB Data Review</vt:lpstr>
      <vt:lpstr>NTSV C-Section Rate by Race and  Ethnicity: 2020 IDPH birth certificate data</vt:lpstr>
      <vt:lpstr>PVB Hospital Data Form Updates</vt:lpstr>
      <vt:lpstr>NTSV C/S data stratified by race/ethnicity/insurance status: next steps for PVB teams</vt:lpstr>
      <vt:lpstr>PVB Aims and Measures</vt:lpstr>
      <vt:lpstr>PVB Key Strategies for  Creating Clinical Culture Change</vt:lpstr>
      <vt:lpstr>PowerPoint Presentation</vt:lpstr>
      <vt:lpstr>PVB Teams Progress on Key Structure Measures</vt:lpstr>
      <vt:lpstr>ILPQC teams NTSV C-Section Rate</vt:lpstr>
      <vt:lpstr>NTSV C-Section Rates, by hospital</vt:lpstr>
      <vt:lpstr>NTSV C-Sections Meeting  ACOG/SMFM Guidelines (goal &gt; 80%)</vt:lpstr>
      <vt:lpstr>NTSV C-Sections Meeting  ACOG/SMFM Guidelines: Failed Induction</vt:lpstr>
      <vt:lpstr>NTSV C-Sections Meeting  ACOG/SMFM Guidelines: Active Phase Arrest</vt:lpstr>
      <vt:lpstr>NTSV C-Sections Meeting  ACOG/SMFM Guidelines: Second Stage Arrest</vt:lpstr>
      <vt:lpstr>Provider and Nurse Education</vt:lpstr>
      <vt:lpstr>PowerPoint Presentation</vt:lpstr>
      <vt:lpstr>PowerPoint Presentation</vt:lpstr>
      <vt:lpstr>Cesarean Decision Checklists  and Decision Huddles/Debriefs</vt:lpstr>
      <vt:lpstr>Shared Decision Making and Patient Education</vt:lpstr>
      <vt:lpstr>Malposition and Dystocia Management Strategies</vt:lpstr>
      <vt:lpstr>What is Malposition  and why is it important?</vt:lpstr>
      <vt:lpstr>PowerPoint Presentation</vt:lpstr>
      <vt:lpstr>PVB Toolkit Resources: Malposition</vt:lpstr>
      <vt:lpstr>PVB Toolkit Resources: Malposition</vt:lpstr>
      <vt:lpstr>PVB Toolkit Resources: Malposition</vt:lpstr>
      <vt:lpstr>PVB Toolkit Resources:  ILPQC Cesarean Decision Checklist</vt:lpstr>
      <vt:lpstr>PVB Toolkit Resources:  Cesarean Decision Checklists</vt:lpstr>
      <vt:lpstr>ILPQC Toolkit Items: Process Flow Diagrams for ACOG/SMFM Criteria </vt:lpstr>
      <vt:lpstr>The challenge of  occiput posterior position</vt:lpstr>
      <vt:lpstr>The challenge of  occiput posterior position</vt:lpstr>
      <vt:lpstr>Objective</vt:lpstr>
      <vt:lpstr>Disclosures</vt:lpstr>
      <vt:lpstr>Diameters of the fetal head</vt:lpstr>
      <vt:lpstr>Diameter of the presenting part is increased with OP presentation</vt:lpstr>
      <vt:lpstr>Risks of occiput posterior (all documented in the literature)</vt:lpstr>
      <vt:lpstr>How to assess fetal position?</vt:lpstr>
      <vt:lpstr>How to assess fetal position? (in the real world)</vt:lpstr>
      <vt:lpstr>How to assess fetal position? (in the real world)</vt:lpstr>
      <vt:lpstr>Confirmation of clinical assessment using ultrasound</vt:lpstr>
      <vt:lpstr>When does fetal head rotation occur in spontaneous labor at term?</vt:lpstr>
      <vt:lpstr>When does fetal head rotation occur in spontaneous labor at term?</vt:lpstr>
      <vt:lpstr>What to do about it?</vt:lpstr>
      <vt:lpstr>In God we trust….</vt:lpstr>
      <vt:lpstr>Selected impact of purposeful rotation of occiput posterior</vt:lpstr>
      <vt:lpstr>Rotation from OP/OT – digital method</vt:lpstr>
      <vt:lpstr>Rotation from OP/OT – Manual method (Dennen)</vt:lpstr>
      <vt:lpstr>My suggestions</vt:lpstr>
      <vt:lpstr>PowerPoint Presentation</vt:lpstr>
      <vt:lpstr>Team Talk: SSM Good Samaritan Hospital</vt:lpstr>
      <vt:lpstr>SSM Health  Good Samaritan Hospital  Mt. Vernon, IL</vt:lpstr>
      <vt:lpstr>PowerPoint Presentation</vt:lpstr>
      <vt:lpstr>PowerPoint Presentation</vt:lpstr>
      <vt:lpstr>PowerPoint Presentation</vt:lpstr>
      <vt:lpstr>PVB Next Steps</vt:lpstr>
      <vt:lpstr>PVB – helping ALL teams cross the finish line!</vt:lpstr>
      <vt:lpstr>ILPQC is here to help you  get across the finish line!</vt:lpstr>
      <vt:lpstr>PVB QI Support</vt:lpstr>
      <vt:lpstr>PVB QI Topic Call Summer Series</vt:lpstr>
      <vt:lpstr>TeamBirth Reminder</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Rivera</dc:creator>
  <cp:lastModifiedBy>Eileen Fleming Suse</cp:lastModifiedBy>
  <cp:revision>71</cp:revision>
  <dcterms:created xsi:type="dcterms:W3CDTF">2022-05-27T17:37:53Z</dcterms:created>
  <dcterms:modified xsi:type="dcterms:W3CDTF">2022-07-25T13:48:02Z</dcterms:modified>
</cp:coreProperties>
</file>