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charts/chart9.xml" ContentType="application/vnd.openxmlformats-officedocument.drawingml.chart+xml"/>
  <Override PartName="/ppt/notesSlides/notesSlide14.xml" ContentType="application/vnd.openxmlformats-officedocument.presentationml.notesSlide+xml"/>
  <Override PartName="/ppt/charts/chart10.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01_77B35B4D.xml" ContentType="application/vnd.ms-powerpoint.comments+xml"/>
  <Override PartName="/ppt/comments/modernComment_113_76AAD083.xml" ContentType="application/vnd.ms-powerpoint.comments+xml"/>
  <Override PartName="/ppt/comments/modernComment_10F_7DC5EDEC.xml" ContentType="application/vnd.ms-powerpoint.comments+xml"/>
  <Override PartName="/ppt/comments/modernComment_112_738F0CA8.xml" ContentType="application/vnd.ms-powerpoint.comments+xml"/>
  <Override PartName="/ppt/comments/modernComment_118_902A4BB60.xml" ContentType="application/vnd.ms-powerpoint.comments+xml"/>
  <Override PartName="/ppt/comments/modernComment_119_4738D5A10.xml" ContentType="application/vnd.ms-powerpoint.comments+xml"/>
  <Override PartName="/ppt/comments/modernComment_11B_9A0091380.xml" ContentType="application/vnd.ms-powerpoint.comments+xml"/>
  <Override PartName="/ppt/comments/modernComment_111_EE9473D9.xml" ContentType="application/vnd.ms-powerpoint.comments+xml"/>
  <Override PartName="/ppt/comments/modernComment_33C_8A0020BE.xml" ContentType="application/vnd.ms-powerpoint.comments+xml"/>
  <Override PartName="/ppt/comments/modernComment_33E_60307D36.xml" ContentType="application/vnd.ms-powerpoint.comments+xml"/>
  <Override PartName="/ppt/comments/modernComment_11E_DF8D3417.xml" ContentType="application/vnd.ms-powerpoint.comments+xml"/>
  <Override PartName="/ppt/comments/modernComment_104_59405A4E.xml" ContentType="application/vnd.ms-powerpoint.comment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67"/>
  </p:notesMasterIdLst>
  <p:sldIdLst>
    <p:sldId id="257" r:id="rId3"/>
    <p:sldId id="321" r:id="rId4"/>
    <p:sldId id="402" r:id="rId5"/>
    <p:sldId id="403" r:id="rId6"/>
    <p:sldId id="397" r:id="rId7"/>
    <p:sldId id="353" r:id="rId8"/>
    <p:sldId id="357" r:id="rId9"/>
    <p:sldId id="354" r:id="rId10"/>
    <p:sldId id="275" r:id="rId11"/>
    <p:sldId id="400" r:id="rId12"/>
    <p:sldId id="276" r:id="rId13"/>
    <p:sldId id="368" r:id="rId14"/>
    <p:sldId id="322" r:id="rId15"/>
    <p:sldId id="342" r:id="rId16"/>
    <p:sldId id="284" r:id="rId17"/>
    <p:sldId id="325" r:id="rId18"/>
    <p:sldId id="274" r:id="rId19"/>
    <p:sldId id="327" r:id="rId20"/>
    <p:sldId id="344" r:id="rId21"/>
    <p:sldId id="345" r:id="rId22"/>
    <p:sldId id="346" r:id="rId23"/>
    <p:sldId id="347" r:id="rId24"/>
    <p:sldId id="396" r:id="rId25"/>
    <p:sldId id="273" r:id="rId26"/>
    <p:sldId id="332" r:id="rId27"/>
    <p:sldId id="333" r:id="rId28"/>
    <p:sldId id="379" r:id="rId29"/>
    <p:sldId id="334" r:id="rId30"/>
    <p:sldId id="335" r:id="rId31"/>
    <p:sldId id="380" r:id="rId32"/>
    <p:sldId id="336" r:id="rId33"/>
    <p:sldId id="337" r:id="rId34"/>
    <p:sldId id="350" r:id="rId35"/>
    <p:sldId id="338" r:id="rId36"/>
    <p:sldId id="339" r:id="rId37"/>
    <p:sldId id="351" r:id="rId38"/>
    <p:sldId id="340" r:id="rId39"/>
    <p:sldId id="341" r:id="rId40"/>
    <p:sldId id="394" r:id="rId41"/>
    <p:sldId id="395" r:id="rId42"/>
    <p:sldId id="381" r:id="rId43"/>
    <p:sldId id="382" r:id="rId44"/>
    <p:sldId id="383" r:id="rId45"/>
    <p:sldId id="384" r:id="rId46"/>
    <p:sldId id="385" r:id="rId47"/>
    <p:sldId id="386" r:id="rId48"/>
    <p:sldId id="387" r:id="rId49"/>
    <p:sldId id="388" r:id="rId50"/>
    <p:sldId id="389" r:id="rId51"/>
    <p:sldId id="390" r:id="rId52"/>
    <p:sldId id="391" r:id="rId53"/>
    <p:sldId id="392" r:id="rId54"/>
    <p:sldId id="286" r:id="rId55"/>
    <p:sldId id="377" r:id="rId56"/>
    <p:sldId id="401" r:id="rId57"/>
    <p:sldId id="393" r:id="rId58"/>
    <p:sldId id="369" r:id="rId59"/>
    <p:sldId id="370" r:id="rId60"/>
    <p:sldId id="371" r:id="rId61"/>
    <p:sldId id="372" r:id="rId62"/>
    <p:sldId id="373" r:id="rId63"/>
    <p:sldId id="374" r:id="rId64"/>
    <p:sldId id="375" r:id="rId65"/>
    <p:sldId id="376"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91F950-F46D-1631-EB9B-0EF181D02BED}" v="1" dt="2022-05-27T20:19:28.8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83162" autoAdjust="0"/>
  </p:normalViewPr>
  <p:slideViewPr>
    <p:cSldViewPr snapToGrid="0">
      <p:cViewPr varScale="1">
        <p:scale>
          <a:sx n="56" d="100"/>
          <a:sy n="56" d="100"/>
        </p:scale>
        <p:origin x="67" y="326"/>
      </p:cViewPr>
      <p:guideLst/>
    </p:cSldViewPr>
  </p:slideViewPr>
  <p:notesTextViewPr>
    <p:cViewPr>
      <p:scale>
        <a:sx n="1" d="1"/>
        <a:sy n="1" d="1"/>
      </p:scale>
      <p:origin x="0" y="0"/>
    </p:cViewPr>
  </p:notesTextViewPr>
  <p:sorterViewPr>
    <p:cViewPr>
      <p:scale>
        <a:sx n="100" d="100"/>
        <a:sy n="100" d="100"/>
      </p:scale>
      <p:origin x="0" y="-428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77"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microsoft.com/office/2015/10/relationships/revisionInfo" Target="revisionInfo.xml"/><Relationship Id="rId7" Type="http://schemas.openxmlformats.org/officeDocument/2006/relationships/slide" Target="slides/slide5.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a Rivera" userId="S::arg3669@ads.northwestern.edu::fc8b707a-b7e9-4f2a-8d71-2d76819b7881" providerId="AD" clId="Web-{0A91F950-F46D-1631-EB9B-0EF181D02BED}"/>
    <pc:docChg chg="delSld">
      <pc:chgData name="Alana Rivera" userId="S::arg3669@ads.northwestern.edu::fc8b707a-b7e9-4f2a-8d71-2d76819b7881" providerId="AD" clId="Web-{0A91F950-F46D-1631-EB9B-0EF181D02BED}" dt="2022-05-27T20:19:28.874" v="0"/>
      <pc:docMkLst>
        <pc:docMk/>
      </pc:docMkLst>
      <pc:sldChg chg="del">
        <pc:chgData name="Alana Rivera" userId="S::arg3669@ads.northwestern.edu::fc8b707a-b7e9-4f2a-8d71-2d76819b7881" providerId="AD" clId="Web-{0A91F950-F46D-1631-EB9B-0EF181D02BED}" dt="2022-05-27T20:19:28.874" v="0"/>
        <pc:sldMkLst>
          <pc:docMk/>
          <pc:sldMk cId="789345204" sldId="25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efs3844\Documents\ILPQC\PVB\NTSV%20C-Section%20Rates%20(Autosaved).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efs3844\Documents\ILPQC\PVB\PVB%20Data%20Graphs.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fs3844\Documents\ILPQC\PVB\NTSV%20C-Section%20Rate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fs3844\Documents\ILPQC\PVB\NTSV%20C-Section%20Rat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fs3844\Documents\ILPQC\PVB\NTSV%20C-Section%20Rat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efs3844\Documents\ILPQC\PVB\NTSV%20C-Section%20Rat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efs3844\Documents\ILPQC\PVB\NTSV%20C-Section%20Rate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1" Type="http://schemas.openxmlformats.org/officeDocument/2006/relationships/oleObject" Target="file:///C:\Users\efs3844\Documents\ILPQC\PVB\NTSV%20C-Section%20Rat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t>NTSV C-Section Rate by Race/Ethnicity:</a:t>
            </a:r>
          </a:p>
          <a:p>
            <a:pPr>
              <a:defRPr/>
            </a:pPr>
            <a:r>
              <a:rPr lang="en-US" sz="2000" baseline="0" dirty="0"/>
              <a:t>Illinois, 2018-2020 Average </a:t>
            </a:r>
            <a:endParaRPr lang="en-US" sz="2000"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NTSV C-Section Rate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01CA-4001-B995-4220DE46CA54}"/>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01CA-4001-B995-4220DE46CA54}"/>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01CA-4001-B995-4220DE46CA54}"/>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7-01CA-4001-B995-4220DE46CA54}"/>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9-01CA-4001-B995-4220DE46CA54}"/>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White</c:v>
                </c:pt>
                <c:pt idx="1">
                  <c:v>Black</c:v>
                </c:pt>
                <c:pt idx="2">
                  <c:v>American Indian/ Alaska Native</c:v>
                </c:pt>
                <c:pt idx="3">
                  <c:v>Asian/Pacific Islander</c:v>
                </c:pt>
                <c:pt idx="4">
                  <c:v>Hispanic </c:v>
                </c:pt>
              </c:strCache>
            </c:strRef>
          </c:cat>
          <c:val>
            <c:numRef>
              <c:f>Sheet1!$B$2:$F$2</c:f>
              <c:numCache>
                <c:formatCode>General</c:formatCode>
                <c:ptCount val="5"/>
                <c:pt idx="0">
                  <c:v>24.2</c:v>
                </c:pt>
                <c:pt idx="1">
                  <c:v>27.4</c:v>
                </c:pt>
                <c:pt idx="2">
                  <c:v>23.5</c:v>
                </c:pt>
                <c:pt idx="3">
                  <c:v>27.6</c:v>
                </c:pt>
                <c:pt idx="4">
                  <c:v>23.7</c:v>
                </c:pt>
              </c:numCache>
            </c:numRef>
          </c:val>
          <c:extLst>
            <c:ext xmlns:c16="http://schemas.microsoft.com/office/drawing/2014/chart" uri="{C3380CC4-5D6E-409C-BE32-E72D297353CC}">
              <c16:uniqueId val="{0000000A-01CA-4001-B995-4220DE46CA54}"/>
            </c:ext>
          </c:extLst>
        </c:ser>
        <c:dLbls>
          <c:dLblPos val="inEnd"/>
          <c:showLegendKey val="0"/>
          <c:showVal val="1"/>
          <c:showCatName val="0"/>
          <c:showSerName val="0"/>
          <c:showPercent val="0"/>
          <c:showBubbleSize val="0"/>
        </c:dLbls>
        <c:gapWidth val="219"/>
        <c:overlap val="-27"/>
        <c:axId val="134773072"/>
        <c:axId val="134761008"/>
      </c:barChart>
      <c:catAx>
        <c:axId val="134773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4761008"/>
        <c:crosses val="autoZero"/>
        <c:auto val="1"/>
        <c:lblAlgn val="ctr"/>
        <c:lblOffset val="100"/>
        <c:noMultiLvlLbl val="0"/>
      </c:catAx>
      <c:valAx>
        <c:axId val="134761008"/>
        <c:scaling>
          <c:orientation val="minMax"/>
          <c:max val="3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4773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0" i="0" u="none" strike="noStrike" baseline="0" dirty="0">
                <a:effectLst/>
              </a:rPr>
              <a:t>Implemented provider and nurse education and other strategies to achieve buy-in</a:t>
            </a:r>
            <a:endParaRPr lang="en-US" sz="2000" b="0" dirty="0">
              <a:effectLst/>
            </a:endParaRPr>
          </a:p>
        </c:rich>
      </c:tx>
      <c:overlay val="0"/>
      <c:spPr>
        <a:noFill/>
        <a:ln>
          <a:noFill/>
        </a:ln>
        <a:effectLst/>
      </c:spPr>
    </c:title>
    <c:autoTitleDeleted val="0"/>
    <c:plotArea>
      <c:layout/>
      <c:barChart>
        <c:barDir val="col"/>
        <c:grouping val="percentStacked"/>
        <c:varyColors val="0"/>
        <c:ser>
          <c:idx val="0"/>
          <c:order val="0"/>
          <c:tx>
            <c:strRef>
              <c:f>'SM 1'!$A$2</c:f>
              <c:strCache>
                <c:ptCount val="1"/>
                <c:pt idx="0">
                  <c:v>In Place</c:v>
                </c:pt>
              </c:strCache>
            </c:strRef>
          </c:tx>
          <c:spPr>
            <a:solidFill>
              <a:srgbClr val="00B050"/>
            </a:solidFill>
            <a:ln>
              <a:noFill/>
            </a:ln>
            <a:effectLst/>
          </c:spPr>
          <c:invertIfNegative val="0"/>
          <c:cat>
            <c:strRef>
              <c:f>'SM 1'!$B$1:$S$1</c:f>
              <c:strCache>
                <c:ptCount val="18"/>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22-Apr</c:v>
                </c:pt>
                <c:pt idx="17">
                  <c:v>22-May</c:v>
                </c:pt>
              </c:strCache>
            </c:strRef>
          </c:cat>
          <c:val>
            <c:numRef>
              <c:f>'SM 1'!$B$2:$S$2</c:f>
              <c:numCache>
                <c:formatCode>General</c:formatCode>
                <c:ptCount val="18"/>
                <c:pt idx="0">
                  <c:v>2.11</c:v>
                </c:pt>
                <c:pt idx="1">
                  <c:v>6.25</c:v>
                </c:pt>
                <c:pt idx="2">
                  <c:v>8.86</c:v>
                </c:pt>
                <c:pt idx="3">
                  <c:v>14.29</c:v>
                </c:pt>
                <c:pt idx="4">
                  <c:v>22.78</c:v>
                </c:pt>
                <c:pt idx="5">
                  <c:v>21.74</c:v>
                </c:pt>
                <c:pt idx="6">
                  <c:v>32.86</c:v>
                </c:pt>
                <c:pt idx="7">
                  <c:v>34.78</c:v>
                </c:pt>
                <c:pt idx="8">
                  <c:v>50</c:v>
                </c:pt>
                <c:pt idx="9">
                  <c:v>54.69</c:v>
                </c:pt>
                <c:pt idx="10">
                  <c:v>59.02</c:v>
                </c:pt>
                <c:pt idx="11">
                  <c:v>61.29</c:v>
                </c:pt>
                <c:pt idx="12">
                  <c:v>62.07</c:v>
                </c:pt>
                <c:pt idx="13">
                  <c:v>59.65</c:v>
                </c:pt>
                <c:pt idx="14">
                  <c:v>65.52</c:v>
                </c:pt>
                <c:pt idx="15">
                  <c:v>70.91</c:v>
                </c:pt>
                <c:pt idx="16">
                  <c:v>70.83</c:v>
                </c:pt>
                <c:pt idx="17">
                  <c:v>77.5</c:v>
                </c:pt>
              </c:numCache>
            </c:numRef>
          </c:val>
          <c:extLst>
            <c:ext xmlns:c16="http://schemas.microsoft.com/office/drawing/2014/chart" uri="{C3380CC4-5D6E-409C-BE32-E72D297353CC}">
              <c16:uniqueId val="{00000000-2C47-41A0-9E8A-4991585BAB1C}"/>
            </c:ext>
          </c:extLst>
        </c:ser>
        <c:ser>
          <c:idx val="1"/>
          <c:order val="1"/>
          <c:tx>
            <c:strRef>
              <c:f>'SM 1'!$A$3</c:f>
              <c:strCache>
                <c:ptCount val="1"/>
                <c:pt idx="0">
                  <c:v>Working on it </c:v>
                </c:pt>
              </c:strCache>
            </c:strRef>
          </c:tx>
          <c:spPr>
            <a:solidFill>
              <a:srgbClr val="FFC000"/>
            </a:solidFill>
            <a:ln>
              <a:noFill/>
            </a:ln>
            <a:effectLst/>
          </c:spPr>
          <c:invertIfNegative val="0"/>
          <c:cat>
            <c:strRef>
              <c:f>'SM 1'!$B$1:$S$1</c:f>
              <c:strCache>
                <c:ptCount val="18"/>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22-Apr</c:v>
                </c:pt>
                <c:pt idx="17">
                  <c:v>22-May</c:v>
                </c:pt>
              </c:strCache>
            </c:strRef>
          </c:cat>
          <c:val>
            <c:numRef>
              <c:f>'SM 1'!$B$3:$S$3</c:f>
              <c:numCache>
                <c:formatCode>General</c:formatCode>
                <c:ptCount val="18"/>
                <c:pt idx="0">
                  <c:v>30</c:v>
                </c:pt>
                <c:pt idx="1">
                  <c:v>58.75</c:v>
                </c:pt>
                <c:pt idx="2">
                  <c:v>70.89</c:v>
                </c:pt>
                <c:pt idx="3">
                  <c:v>72.73</c:v>
                </c:pt>
                <c:pt idx="4">
                  <c:v>68.349999999999994</c:v>
                </c:pt>
                <c:pt idx="5">
                  <c:v>73.91</c:v>
                </c:pt>
                <c:pt idx="6">
                  <c:v>64.290000000000006</c:v>
                </c:pt>
                <c:pt idx="7">
                  <c:v>63.77</c:v>
                </c:pt>
                <c:pt idx="8">
                  <c:v>50</c:v>
                </c:pt>
                <c:pt idx="9">
                  <c:v>43.75</c:v>
                </c:pt>
                <c:pt idx="10">
                  <c:v>39.340000000000003</c:v>
                </c:pt>
                <c:pt idx="11">
                  <c:v>37.1</c:v>
                </c:pt>
                <c:pt idx="12">
                  <c:v>37.93</c:v>
                </c:pt>
                <c:pt idx="13">
                  <c:v>40.35</c:v>
                </c:pt>
                <c:pt idx="14">
                  <c:v>34.479999999999997</c:v>
                </c:pt>
                <c:pt idx="15">
                  <c:v>27.27</c:v>
                </c:pt>
                <c:pt idx="16">
                  <c:v>27.08</c:v>
                </c:pt>
                <c:pt idx="17">
                  <c:v>22.5</c:v>
                </c:pt>
              </c:numCache>
            </c:numRef>
          </c:val>
          <c:extLst>
            <c:ext xmlns:c16="http://schemas.microsoft.com/office/drawing/2014/chart" uri="{C3380CC4-5D6E-409C-BE32-E72D297353CC}">
              <c16:uniqueId val="{00000001-2C47-41A0-9E8A-4991585BAB1C}"/>
            </c:ext>
          </c:extLst>
        </c:ser>
        <c:ser>
          <c:idx val="2"/>
          <c:order val="2"/>
          <c:tx>
            <c:strRef>
              <c:f>'SM 1'!$A$4</c:f>
              <c:strCache>
                <c:ptCount val="1"/>
                <c:pt idx="0">
                  <c:v>Not Started</c:v>
                </c:pt>
              </c:strCache>
            </c:strRef>
          </c:tx>
          <c:spPr>
            <a:solidFill>
              <a:srgbClr val="FF0000"/>
            </a:solidFill>
            <a:ln>
              <a:noFill/>
            </a:ln>
            <a:effectLst/>
          </c:spPr>
          <c:invertIfNegative val="0"/>
          <c:cat>
            <c:strRef>
              <c:f>'SM 1'!$B$1:$S$1</c:f>
              <c:strCache>
                <c:ptCount val="18"/>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22-Apr</c:v>
                </c:pt>
                <c:pt idx="17">
                  <c:v>22-May</c:v>
                </c:pt>
              </c:strCache>
            </c:strRef>
          </c:cat>
          <c:val>
            <c:numRef>
              <c:f>'SM 1'!$B$4:$S$4</c:f>
              <c:numCache>
                <c:formatCode>General</c:formatCode>
                <c:ptCount val="18"/>
                <c:pt idx="0">
                  <c:v>67.89</c:v>
                </c:pt>
                <c:pt idx="1">
                  <c:v>35</c:v>
                </c:pt>
                <c:pt idx="2">
                  <c:v>20.25</c:v>
                </c:pt>
                <c:pt idx="3">
                  <c:v>12.97999999999999</c:v>
                </c:pt>
                <c:pt idx="4">
                  <c:v>8.8700000000000045</c:v>
                </c:pt>
                <c:pt idx="5">
                  <c:v>4.3500000000000085</c:v>
                </c:pt>
                <c:pt idx="6">
                  <c:v>2.8499999999999943</c:v>
                </c:pt>
                <c:pt idx="7">
                  <c:v>1.4499999999999886</c:v>
                </c:pt>
                <c:pt idx="8">
                  <c:v>0</c:v>
                </c:pt>
                <c:pt idx="9">
                  <c:v>1.5600000000000023</c:v>
                </c:pt>
                <c:pt idx="10">
                  <c:v>1.6399999999999864</c:v>
                </c:pt>
                <c:pt idx="11">
                  <c:v>1.6099999999999994</c:v>
                </c:pt>
                <c:pt idx="12">
                  <c:v>0</c:v>
                </c:pt>
                <c:pt idx="13">
                  <c:v>0</c:v>
                </c:pt>
                <c:pt idx="14">
                  <c:v>0</c:v>
                </c:pt>
                <c:pt idx="15">
                  <c:v>1.8200000000000074</c:v>
                </c:pt>
                <c:pt idx="16">
                  <c:v>2.0900000000000034</c:v>
                </c:pt>
                <c:pt idx="17">
                  <c:v>0</c:v>
                </c:pt>
              </c:numCache>
            </c:numRef>
          </c:val>
          <c:extLst>
            <c:ext xmlns:c16="http://schemas.microsoft.com/office/drawing/2014/chart" uri="{C3380CC4-5D6E-409C-BE32-E72D297353CC}">
              <c16:uniqueId val="{00000002-2C47-41A0-9E8A-4991585BAB1C}"/>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0" i="0" u="none" strike="noStrike" baseline="0" dirty="0">
                <a:effectLst/>
              </a:rPr>
              <a:t>Implemented standardized protocol/processes for induction, labor support management and response to labor and fetal heart rate abnormalities</a:t>
            </a:r>
            <a:endParaRPr lang="en-US" sz="2000" b="0" dirty="0"/>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'SM 2'!$A$2</c:f>
              <c:strCache>
                <c:ptCount val="1"/>
                <c:pt idx="0">
                  <c:v>In Place</c:v>
                </c:pt>
              </c:strCache>
            </c:strRef>
          </c:tx>
          <c:spPr>
            <a:solidFill>
              <a:srgbClr val="00B050"/>
            </a:solidFill>
            <a:ln>
              <a:noFill/>
            </a:ln>
            <a:effectLst/>
          </c:spPr>
          <c:invertIfNegative val="0"/>
          <c:cat>
            <c:strRef>
              <c:f>'SM 2'!$B$1:$S$1</c:f>
              <c:strCache>
                <c:ptCount val="18"/>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strCache>
            </c:strRef>
          </c:cat>
          <c:val>
            <c:numRef>
              <c:f>'SM 2'!$B$2:$S$2</c:f>
              <c:numCache>
                <c:formatCode>General</c:formatCode>
                <c:ptCount val="18"/>
                <c:pt idx="0">
                  <c:v>16.850000000000001</c:v>
                </c:pt>
                <c:pt idx="1">
                  <c:v>13.75</c:v>
                </c:pt>
                <c:pt idx="2">
                  <c:v>16.46</c:v>
                </c:pt>
                <c:pt idx="3">
                  <c:v>15.58</c:v>
                </c:pt>
                <c:pt idx="4">
                  <c:v>20.25</c:v>
                </c:pt>
                <c:pt idx="5">
                  <c:v>26.47</c:v>
                </c:pt>
                <c:pt idx="6">
                  <c:v>30</c:v>
                </c:pt>
                <c:pt idx="7">
                  <c:v>26.47</c:v>
                </c:pt>
                <c:pt idx="8">
                  <c:v>33.33</c:v>
                </c:pt>
                <c:pt idx="9">
                  <c:v>39.06</c:v>
                </c:pt>
                <c:pt idx="10">
                  <c:v>36.07</c:v>
                </c:pt>
                <c:pt idx="11">
                  <c:v>36.07</c:v>
                </c:pt>
                <c:pt idx="12">
                  <c:v>41.38</c:v>
                </c:pt>
                <c:pt idx="13">
                  <c:v>37.5</c:v>
                </c:pt>
                <c:pt idx="14">
                  <c:v>43.1</c:v>
                </c:pt>
                <c:pt idx="15">
                  <c:v>54.55</c:v>
                </c:pt>
                <c:pt idx="16">
                  <c:v>60.42</c:v>
                </c:pt>
                <c:pt idx="17">
                  <c:v>68.290000000000006</c:v>
                </c:pt>
              </c:numCache>
            </c:numRef>
          </c:val>
          <c:extLst>
            <c:ext xmlns:c16="http://schemas.microsoft.com/office/drawing/2014/chart" uri="{C3380CC4-5D6E-409C-BE32-E72D297353CC}">
              <c16:uniqueId val="{00000000-F0EA-42E8-9865-C447F3D47756}"/>
            </c:ext>
          </c:extLst>
        </c:ser>
        <c:ser>
          <c:idx val="1"/>
          <c:order val="1"/>
          <c:tx>
            <c:strRef>
              <c:f>'SM 2'!$A$3</c:f>
              <c:strCache>
                <c:ptCount val="1"/>
                <c:pt idx="0">
                  <c:v>Working on it </c:v>
                </c:pt>
              </c:strCache>
            </c:strRef>
          </c:tx>
          <c:spPr>
            <a:solidFill>
              <a:srgbClr val="FFC000"/>
            </a:solidFill>
            <a:ln>
              <a:noFill/>
            </a:ln>
            <a:effectLst/>
          </c:spPr>
          <c:invertIfNegative val="0"/>
          <c:cat>
            <c:strRef>
              <c:f>'SM 2'!$B$1:$S$1</c:f>
              <c:strCache>
                <c:ptCount val="18"/>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strCache>
            </c:strRef>
          </c:cat>
          <c:val>
            <c:numRef>
              <c:f>'SM 2'!$B$3:$S$3</c:f>
              <c:numCache>
                <c:formatCode>General</c:formatCode>
                <c:ptCount val="18"/>
                <c:pt idx="0">
                  <c:v>20.22</c:v>
                </c:pt>
                <c:pt idx="1">
                  <c:v>40</c:v>
                </c:pt>
                <c:pt idx="2">
                  <c:v>49.37</c:v>
                </c:pt>
                <c:pt idx="3">
                  <c:v>63.64</c:v>
                </c:pt>
                <c:pt idx="4">
                  <c:v>64.56</c:v>
                </c:pt>
                <c:pt idx="5">
                  <c:v>61.76</c:v>
                </c:pt>
                <c:pt idx="6">
                  <c:v>60</c:v>
                </c:pt>
                <c:pt idx="7">
                  <c:v>63.24</c:v>
                </c:pt>
                <c:pt idx="8">
                  <c:v>62.12</c:v>
                </c:pt>
                <c:pt idx="9">
                  <c:v>56.25</c:v>
                </c:pt>
                <c:pt idx="10">
                  <c:v>59.02</c:v>
                </c:pt>
                <c:pt idx="11">
                  <c:v>59.02</c:v>
                </c:pt>
                <c:pt idx="12">
                  <c:v>55.17</c:v>
                </c:pt>
                <c:pt idx="13">
                  <c:v>58.93</c:v>
                </c:pt>
                <c:pt idx="14">
                  <c:v>51.72</c:v>
                </c:pt>
                <c:pt idx="15">
                  <c:v>38.18</c:v>
                </c:pt>
                <c:pt idx="16">
                  <c:v>31.25</c:v>
                </c:pt>
                <c:pt idx="17">
                  <c:v>24.39</c:v>
                </c:pt>
              </c:numCache>
            </c:numRef>
          </c:val>
          <c:extLst>
            <c:ext xmlns:c16="http://schemas.microsoft.com/office/drawing/2014/chart" uri="{C3380CC4-5D6E-409C-BE32-E72D297353CC}">
              <c16:uniqueId val="{00000001-F0EA-42E8-9865-C447F3D47756}"/>
            </c:ext>
          </c:extLst>
        </c:ser>
        <c:ser>
          <c:idx val="2"/>
          <c:order val="2"/>
          <c:tx>
            <c:strRef>
              <c:f>'SM 2'!$A$4</c:f>
              <c:strCache>
                <c:ptCount val="1"/>
                <c:pt idx="0">
                  <c:v>Not Started</c:v>
                </c:pt>
              </c:strCache>
            </c:strRef>
          </c:tx>
          <c:spPr>
            <a:solidFill>
              <a:srgbClr val="FF0000"/>
            </a:solidFill>
            <a:ln>
              <a:noFill/>
            </a:ln>
            <a:effectLst/>
          </c:spPr>
          <c:invertIfNegative val="0"/>
          <c:cat>
            <c:strRef>
              <c:f>'SM 2'!$B$1:$S$1</c:f>
              <c:strCache>
                <c:ptCount val="18"/>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strCache>
            </c:strRef>
          </c:cat>
          <c:val>
            <c:numRef>
              <c:f>'SM 2'!$B$4:$S$4</c:f>
              <c:numCache>
                <c:formatCode>General</c:formatCode>
                <c:ptCount val="18"/>
                <c:pt idx="0">
                  <c:v>62.93</c:v>
                </c:pt>
                <c:pt idx="1">
                  <c:v>46.25</c:v>
                </c:pt>
                <c:pt idx="2">
                  <c:v>34.17</c:v>
                </c:pt>
                <c:pt idx="3">
                  <c:v>20.78</c:v>
                </c:pt>
                <c:pt idx="4">
                  <c:v>15.189999999999998</c:v>
                </c:pt>
                <c:pt idx="5">
                  <c:v>11.77000000000001</c:v>
                </c:pt>
                <c:pt idx="6">
                  <c:v>10</c:v>
                </c:pt>
                <c:pt idx="7">
                  <c:v>10.289999999999992</c:v>
                </c:pt>
                <c:pt idx="8">
                  <c:v>4.5500000000000114</c:v>
                </c:pt>
                <c:pt idx="9">
                  <c:v>4.6899999999999977</c:v>
                </c:pt>
                <c:pt idx="10">
                  <c:v>4.9099999999999966</c:v>
                </c:pt>
                <c:pt idx="11">
                  <c:v>4.9099999999999966</c:v>
                </c:pt>
                <c:pt idx="12">
                  <c:v>3.4499999999999886</c:v>
                </c:pt>
                <c:pt idx="13">
                  <c:v>3.5699999999999932</c:v>
                </c:pt>
                <c:pt idx="14">
                  <c:v>5.1800000000000068</c:v>
                </c:pt>
                <c:pt idx="15">
                  <c:v>7.2700000000000102</c:v>
                </c:pt>
                <c:pt idx="16">
                  <c:v>8.3299999999999983</c:v>
                </c:pt>
                <c:pt idx="17">
                  <c:v>7.3199999999999932</c:v>
                </c:pt>
              </c:numCache>
            </c:numRef>
          </c:val>
          <c:extLst>
            <c:ext xmlns:c16="http://schemas.microsoft.com/office/drawing/2014/chart" uri="{C3380CC4-5D6E-409C-BE32-E72D297353CC}">
              <c16:uniqueId val="{00000002-F0EA-42E8-9865-C447F3D47756}"/>
            </c:ext>
          </c:extLst>
        </c:ser>
        <c:dLbls>
          <c:showLegendKey val="0"/>
          <c:showVal val="0"/>
          <c:showCatName val="0"/>
          <c:showSerName val="0"/>
          <c:showPercent val="0"/>
          <c:showBubbleSize val="0"/>
        </c:dLbls>
        <c:gapWidth val="150"/>
        <c:overlap val="100"/>
        <c:axId val="241911872"/>
        <c:axId val="241913120"/>
      </c:barChart>
      <c:catAx>
        <c:axId val="24191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41913120"/>
        <c:crosses val="autoZero"/>
        <c:auto val="1"/>
        <c:lblAlgn val="ctr"/>
        <c:lblOffset val="100"/>
        <c:noMultiLvlLbl val="0"/>
      </c:catAx>
      <c:valAx>
        <c:axId val="241913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19118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0" i="0" u="none" strike="noStrike" baseline="0" dirty="0">
                <a:effectLst/>
              </a:rPr>
              <a:t>Integrated process to review and share data that includes provider-level data with labor and delivery clinical teams</a:t>
            </a:r>
            <a:endParaRPr lang="en-US" sz="2000" b="0" dirty="0">
              <a:effectLst/>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8'!$A$2</c:f>
              <c:strCache>
                <c:ptCount val="1"/>
                <c:pt idx="0">
                  <c:v>In Place</c:v>
                </c:pt>
              </c:strCache>
            </c:strRef>
          </c:tx>
          <c:spPr>
            <a:solidFill>
              <a:srgbClr val="00B050"/>
            </a:solidFill>
            <a:ln>
              <a:noFill/>
            </a:ln>
            <a:effectLst/>
          </c:spPr>
          <c:invertIfNegative val="0"/>
          <c:cat>
            <c:strRef>
              <c:f>'SM 8'!$B$1:$S$1</c:f>
              <c:strCache>
                <c:ptCount val="18"/>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strCache>
            </c:strRef>
          </c:cat>
          <c:val>
            <c:numRef>
              <c:f>'SM 8'!$B$2:$S$2</c:f>
              <c:numCache>
                <c:formatCode>General</c:formatCode>
                <c:ptCount val="18"/>
                <c:pt idx="0">
                  <c:v>4.76</c:v>
                </c:pt>
                <c:pt idx="1">
                  <c:v>7.23</c:v>
                </c:pt>
                <c:pt idx="2">
                  <c:v>8.86</c:v>
                </c:pt>
                <c:pt idx="3">
                  <c:v>20.78</c:v>
                </c:pt>
                <c:pt idx="4">
                  <c:v>26.92</c:v>
                </c:pt>
                <c:pt idx="5">
                  <c:v>26.09</c:v>
                </c:pt>
                <c:pt idx="6">
                  <c:v>28.57</c:v>
                </c:pt>
                <c:pt idx="7">
                  <c:v>37.31</c:v>
                </c:pt>
                <c:pt idx="8">
                  <c:v>42.42</c:v>
                </c:pt>
                <c:pt idx="9">
                  <c:v>49.21</c:v>
                </c:pt>
                <c:pt idx="10">
                  <c:v>50.82</c:v>
                </c:pt>
                <c:pt idx="11">
                  <c:v>53.23</c:v>
                </c:pt>
                <c:pt idx="12">
                  <c:v>53.45</c:v>
                </c:pt>
                <c:pt idx="13">
                  <c:v>56.14</c:v>
                </c:pt>
                <c:pt idx="14">
                  <c:v>60.34</c:v>
                </c:pt>
                <c:pt idx="15">
                  <c:v>63.64</c:v>
                </c:pt>
                <c:pt idx="16">
                  <c:v>64.58</c:v>
                </c:pt>
                <c:pt idx="17">
                  <c:v>68.290000000000006</c:v>
                </c:pt>
              </c:numCache>
            </c:numRef>
          </c:val>
          <c:extLst>
            <c:ext xmlns:c16="http://schemas.microsoft.com/office/drawing/2014/chart" uri="{C3380CC4-5D6E-409C-BE32-E72D297353CC}">
              <c16:uniqueId val="{00000000-3743-42F6-8EE0-7AA2716B4367}"/>
            </c:ext>
          </c:extLst>
        </c:ser>
        <c:ser>
          <c:idx val="1"/>
          <c:order val="1"/>
          <c:tx>
            <c:strRef>
              <c:f>'SM 8'!$A$3</c:f>
              <c:strCache>
                <c:ptCount val="1"/>
                <c:pt idx="0">
                  <c:v>Working on it </c:v>
                </c:pt>
              </c:strCache>
            </c:strRef>
          </c:tx>
          <c:spPr>
            <a:solidFill>
              <a:srgbClr val="FFC000"/>
            </a:solidFill>
            <a:ln>
              <a:noFill/>
            </a:ln>
            <a:effectLst/>
          </c:spPr>
          <c:invertIfNegative val="0"/>
          <c:cat>
            <c:strRef>
              <c:f>'SM 8'!$B$1:$S$1</c:f>
              <c:strCache>
                <c:ptCount val="18"/>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strCache>
            </c:strRef>
          </c:cat>
          <c:val>
            <c:numRef>
              <c:f>'SM 8'!$B$3:$S$3</c:f>
              <c:numCache>
                <c:formatCode>General</c:formatCode>
                <c:ptCount val="18"/>
                <c:pt idx="0">
                  <c:v>15.56</c:v>
                </c:pt>
                <c:pt idx="1">
                  <c:v>38.549999999999997</c:v>
                </c:pt>
                <c:pt idx="2">
                  <c:v>48.15</c:v>
                </c:pt>
                <c:pt idx="3">
                  <c:v>53.25</c:v>
                </c:pt>
                <c:pt idx="4">
                  <c:v>56.41</c:v>
                </c:pt>
                <c:pt idx="5">
                  <c:v>59.42</c:v>
                </c:pt>
                <c:pt idx="6">
                  <c:v>64.290000000000006</c:v>
                </c:pt>
                <c:pt idx="7">
                  <c:v>58.21</c:v>
                </c:pt>
                <c:pt idx="8">
                  <c:v>56.06</c:v>
                </c:pt>
                <c:pt idx="9">
                  <c:v>49.21</c:v>
                </c:pt>
                <c:pt idx="10">
                  <c:v>47.54</c:v>
                </c:pt>
                <c:pt idx="11">
                  <c:v>45.16</c:v>
                </c:pt>
                <c:pt idx="12">
                  <c:v>44.83</c:v>
                </c:pt>
                <c:pt idx="13">
                  <c:v>42.11</c:v>
                </c:pt>
                <c:pt idx="14">
                  <c:v>37.93</c:v>
                </c:pt>
                <c:pt idx="15">
                  <c:v>30.91</c:v>
                </c:pt>
                <c:pt idx="16">
                  <c:v>33.33</c:v>
                </c:pt>
                <c:pt idx="17">
                  <c:v>31.71</c:v>
                </c:pt>
              </c:numCache>
            </c:numRef>
          </c:val>
          <c:extLst>
            <c:ext xmlns:c16="http://schemas.microsoft.com/office/drawing/2014/chart" uri="{C3380CC4-5D6E-409C-BE32-E72D297353CC}">
              <c16:uniqueId val="{00000001-3743-42F6-8EE0-7AA2716B4367}"/>
            </c:ext>
          </c:extLst>
        </c:ser>
        <c:ser>
          <c:idx val="2"/>
          <c:order val="2"/>
          <c:tx>
            <c:strRef>
              <c:f>'SM 8'!$A$4</c:f>
              <c:strCache>
                <c:ptCount val="1"/>
                <c:pt idx="0">
                  <c:v>Not Started</c:v>
                </c:pt>
              </c:strCache>
            </c:strRef>
          </c:tx>
          <c:spPr>
            <a:solidFill>
              <a:srgbClr val="FF0000"/>
            </a:solidFill>
            <a:ln>
              <a:noFill/>
            </a:ln>
            <a:effectLst/>
          </c:spPr>
          <c:invertIfNegative val="0"/>
          <c:cat>
            <c:strRef>
              <c:f>'SM 8'!$B$1:$S$1</c:f>
              <c:strCache>
                <c:ptCount val="18"/>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strCache>
            </c:strRef>
          </c:cat>
          <c:val>
            <c:numRef>
              <c:f>'SM 8'!$B$4:$S$4</c:f>
              <c:numCache>
                <c:formatCode>General</c:formatCode>
                <c:ptCount val="18"/>
                <c:pt idx="0">
                  <c:v>79.680000000000007</c:v>
                </c:pt>
                <c:pt idx="1">
                  <c:v>54.22</c:v>
                </c:pt>
                <c:pt idx="2">
                  <c:v>42.99</c:v>
                </c:pt>
                <c:pt idx="3">
                  <c:v>25.97</c:v>
                </c:pt>
                <c:pt idx="4">
                  <c:v>16.670000000000002</c:v>
                </c:pt>
                <c:pt idx="5">
                  <c:v>14.489999999999995</c:v>
                </c:pt>
                <c:pt idx="6">
                  <c:v>7.1399999999999864</c:v>
                </c:pt>
                <c:pt idx="7">
                  <c:v>4.4799999999999898</c:v>
                </c:pt>
                <c:pt idx="8">
                  <c:v>1.519999999999996</c:v>
                </c:pt>
                <c:pt idx="9">
                  <c:v>1.5799999999999983</c:v>
                </c:pt>
                <c:pt idx="10">
                  <c:v>1.6400000000000006</c:v>
                </c:pt>
                <c:pt idx="11">
                  <c:v>1.6100000000000136</c:v>
                </c:pt>
                <c:pt idx="12">
                  <c:v>1.7199999999999989</c:v>
                </c:pt>
                <c:pt idx="13">
                  <c:v>1.75</c:v>
                </c:pt>
                <c:pt idx="14">
                  <c:v>1.7299999999999898</c:v>
                </c:pt>
                <c:pt idx="15">
                  <c:v>5.4500000000000028</c:v>
                </c:pt>
                <c:pt idx="16">
                  <c:v>2.0900000000000034</c:v>
                </c:pt>
                <c:pt idx="17">
                  <c:v>0</c:v>
                </c:pt>
              </c:numCache>
            </c:numRef>
          </c:val>
          <c:extLst>
            <c:ext xmlns:c16="http://schemas.microsoft.com/office/drawing/2014/chart" uri="{C3380CC4-5D6E-409C-BE32-E72D297353CC}">
              <c16:uniqueId val="{00000002-3743-42F6-8EE0-7AA2716B4367}"/>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dirty="0">
                <a:effectLst/>
              </a:rPr>
              <a:t>Implemented decision huddles and/or decision debriefs with appropriate care </a:t>
            </a:r>
            <a:r>
              <a:rPr lang="en-US" sz="1800" b="0" i="0" u="none" strike="noStrike" baseline="0" dirty="0" smtClean="0">
                <a:effectLst/>
              </a:rPr>
              <a:t>team</a:t>
            </a:r>
            <a:endParaRPr lang="en-US" sz="1800" b="0"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5'!$A$2</c:f>
              <c:strCache>
                <c:ptCount val="1"/>
                <c:pt idx="0">
                  <c:v>In Place</c:v>
                </c:pt>
              </c:strCache>
            </c:strRef>
          </c:tx>
          <c:spPr>
            <a:solidFill>
              <a:srgbClr val="00B050"/>
            </a:solidFill>
            <a:ln>
              <a:noFill/>
            </a:ln>
            <a:effectLst/>
          </c:spPr>
          <c:invertIfNegative val="0"/>
          <c:cat>
            <c:strRef>
              <c:f>'SM 5'!$B$1:$S$1</c:f>
              <c:strCache>
                <c:ptCount val="18"/>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strCache>
            </c:strRef>
          </c:cat>
          <c:val>
            <c:numRef>
              <c:f>'SM 5'!$B$2:$S$2</c:f>
              <c:numCache>
                <c:formatCode>General</c:formatCode>
                <c:ptCount val="18"/>
                <c:pt idx="0">
                  <c:v>2.2199999999999989</c:v>
                </c:pt>
                <c:pt idx="1">
                  <c:v>2.5</c:v>
                </c:pt>
                <c:pt idx="2">
                  <c:v>3.95</c:v>
                </c:pt>
                <c:pt idx="3">
                  <c:v>7.79</c:v>
                </c:pt>
                <c:pt idx="4">
                  <c:v>13.92</c:v>
                </c:pt>
                <c:pt idx="5">
                  <c:v>13.04</c:v>
                </c:pt>
                <c:pt idx="6">
                  <c:v>17.14</c:v>
                </c:pt>
                <c:pt idx="7">
                  <c:v>26.47</c:v>
                </c:pt>
                <c:pt idx="8">
                  <c:v>37.880000000000003</c:v>
                </c:pt>
                <c:pt idx="9">
                  <c:v>40.619999999999997</c:v>
                </c:pt>
                <c:pt idx="10">
                  <c:v>44.36</c:v>
                </c:pt>
                <c:pt idx="11">
                  <c:v>48.39</c:v>
                </c:pt>
                <c:pt idx="12">
                  <c:v>53.45</c:v>
                </c:pt>
                <c:pt idx="13">
                  <c:v>56.14</c:v>
                </c:pt>
                <c:pt idx="14">
                  <c:v>60.34</c:v>
                </c:pt>
                <c:pt idx="15">
                  <c:v>63.64</c:v>
                </c:pt>
                <c:pt idx="16">
                  <c:v>60.42</c:v>
                </c:pt>
                <c:pt idx="17">
                  <c:v>63.41</c:v>
                </c:pt>
              </c:numCache>
            </c:numRef>
          </c:val>
          <c:extLst>
            <c:ext xmlns:c16="http://schemas.microsoft.com/office/drawing/2014/chart" uri="{C3380CC4-5D6E-409C-BE32-E72D297353CC}">
              <c16:uniqueId val="{00000000-23DA-40A8-ADF6-0C9D0E452B84}"/>
            </c:ext>
          </c:extLst>
        </c:ser>
        <c:ser>
          <c:idx val="1"/>
          <c:order val="1"/>
          <c:tx>
            <c:strRef>
              <c:f>'SM 5'!$A$3</c:f>
              <c:strCache>
                <c:ptCount val="1"/>
                <c:pt idx="0">
                  <c:v>Working on it </c:v>
                </c:pt>
              </c:strCache>
            </c:strRef>
          </c:tx>
          <c:spPr>
            <a:solidFill>
              <a:srgbClr val="FFC000"/>
            </a:solidFill>
            <a:ln>
              <a:noFill/>
            </a:ln>
            <a:effectLst/>
          </c:spPr>
          <c:invertIfNegative val="0"/>
          <c:cat>
            <c:strRef>
              <c:f>'SM 5'!$B$1:$S$1</c:f>
              <c:strCache>
                <c:ptCount val="18"/>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strCache>
            </c:strRef>
          </c:cat>
          <c:val>
            <c:numRef>
              <c:f>'SM 5'!$B$3:$S$3</c:f>
              <c:numCache>
                <c:formatCode>General</c:formatCode>
                <c:ptCount val="18"/>
                <c:pt idx="0">
                  <c:v>10</c:v>
                </c:pt>
                <c:pt idx="1">
                  <c:v>27.5</c:v>
                </c:pt>
                <c:pt idx="2">
                  <c:v>39.47</c:v>
                </c:pt>
                <c:pt idx="3">
                  <c:v>53.25</c:v>
                </c:pt>
                <c:pt idx="4">
                  <c:v>60.76</c:v>
                </c:pt>
                <c:pt idx="5">
                  <c:v>72.459999999999994</c:v>
                </c:pt>
                <c:pt idx="6">
                  <c:v>71.430000000000007</c:v>
                </c:pt>
                <c:pt idx="7">
                  <c:v>64.709999999999994</c:v>
                </c:pt>
                <c:pt idx="8">
                  <c:v>56.06</c:v>
                </c:pt>
                <c:pt idx="9">
                  <c:v>51.56</c:v>
                </c:pt>
                <c:pt idx="10">
                  <c:v>50.82</c:v>
                </c:pt>
                <c:pt idx="11">
                  <c:v>46.77</c:v>
                </c:pt>
                <c:pt idx="12">
                  <c:v>43.1</c:v>
                </c:pt>
                <c:pt idx="13">
                  <c:v>38.6</c:v>
                </c:pt>
                <c:pt idx="14">
                  <c:v>34.479999999999997</c:v>
                </c:pt>
                <c:pt idx="15">
                  <c:v>29.09</c:v>
                </c:pt>
                <c:pt idx="16">
                  <c:v>33.33</c:v>
                </c:pt>
                <c:pt idx="17">
                  <c:v>34.15</c:v>
                </c:pt>
              </c:numCache>
            </c:numRef>
          </c:val>
          <c:extLst>
            <c:ext xmlns:c16="http://schemas.microsoft.com/office/drawing/2014/chart" uri="{C3380CC4-5D6E-409C-BE32-E72D297353CC}">
              <c16:uniqueId val="{00000001-23DA-40A8-ADF6-0C9D0E452B84}"/>
            </c:ext>
          </c:extLst>
        </c:ser>
        <c:ser>
          <c:idx val="2"/>
          <c:order val="2"/>
          <c:tx>
            <c:strRef>
              <c:f>'SM 5'!$A$4</c:f>
              <c:strCache>
                <c:ptCount val="1"/>
                <c:pt idx="0">
                  <c:v>Not Started</c:v>
                </c:pt>
              </c:strCache>
            </c:strRef>
          </c:tx>
          <c:spPr>
            <a:solidFill>
              <a:srgbClr val="FF0000"/>
            </a:solidFill>
            <a:ln>
              <a:noFill/>
            </a:ln>
            <a:effectLst/>
          </c:spPr>
          <c:invertIfNegative val="0"/>
          <c:cat>
            <c:strRef>
              <c:f>'SM 5'!$B$1:$S$1</c:f>
              <c:strCache>
                <c:ptCount val="18"/>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strCache>
            </c:strRef>
          </c:cat>
          <c:val>
            <c:numRef>
              <c:f>'SM 5'!$B$4:$S$4</c:f>
              <c:numCache>
                <c:formatCode>General</c:formatCode>
                <c:ptCount val="18"/>
                <c:pt idx="0">
                  <c:v>87.78</c:v>
                </c:pt>
                <c:pt idx="1">
                  <c:v>70</c:v>
                </c:pt>
                <c:pt idx="2">
                  <c:v>56.58</c:v>
                </c:pt>
                <c:pt idx="3">
                  <c:v>38.96</c:v>
                </c:pt>
                <c:pt idx="4">
                  <c:v>25.320000000000007</c:v>
                </c:pt>
                <c:pt idx="5">
                  <c:v>14.5</c:v>
                </c:pt>
                <c:pt idx="6">
                  <c:v>11.429999999999993</c:v>
                </c:pt>
                <c:pt idx="7">
                  <c:v>8.8200000000000074</c:v>
                </c:pt>
                <c:pt idx="8">
                  <c:v>6.0600000000000023</c:v>
                </c:pt>
                <c:pt idx="9">
                  <c:v>7.8199999999999932</c:v>
                </c:pt>
                <c:pt idx="10">
                  <c:v>4.8199999999999932</c:v>
                </c:pt>
                <c:pt idx="11">
                  <c:v>4.8400000000000034</c:v>
                </c:pt>
                <c:pt idx="12">
                  <c:v>3.4499999999999886</c:v>
                </c:pt>
                <c:pt idx="13">
                  <c:v>5.2599999999999909</c:v>
                </c:pt>
                <c:pt idx="14">
                  <c:v>5.1800000000000068</c:v>
                </c:pt>
                <c:pt idx="15">
                  <c:v>7.269999999999996</c:v>
                </c:pt>
                <c:pt idx="16">
                  <c:v>6.25</c:v>
                </c:pt>
                <c:pt idx="17">
                  <c:v>2.4399999999999977</c:v>
                </c:pt>
              </c:numCache>
            </c:numRef>
          </c:val>
          <c:extLst>
            <c:ext xmlns:c16="http://schemas.microsoft.com/office/drawing/2014/chart" uri="{C3380CC4-5D6E-409C-BE32-E72D297353CC}">
              <c16:uniqueId val="{00000002-23DA-40A8-ADF6-0C9D0E452B84}"/>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dirty="0">
                <a:effectLst/>
              </a:rPr>
              <a:t>Implemented cesarean decision checklist using ACOG/SMFM labor guidelines</a:t>
            </a:r>
            <a:endParaRPr lang="en-US" sz="1800" b="0"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4'!$A$2</c:f>
              <c:strCache>
                <c:ptCount val="1"/>
                <c:pt idx="0">
                  <c:v>In Place</c:v>
                </c:pt>
              </c:strCache>
            </c:strRef>
          </c:tx>
          <c:spPr>
            <a:solidFill>
              <a:srgbClr val="00B050"/>
            </a:solidFill>
            <a:ln>
              <a:noFill/>
            </a:ln>
            <a:effectLst/>
          </c:spPr>
          <c:invertIfNegative val="0"/>
          <c:cat>
            <c:strRef>
              <c:f>'SM 4'!$B$1:$S$1</c:f>
              <c:strCache>
                <c:ptCount val="18"/>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strCache>
            </c:strRef>
          </c:cat>
          <c:val>
            <c:numRef>
              <c:f>'SM 4'!$B$2:$S$2</c:f>
              <c:numCache>
                <c:formatCode>General</c:formatCode>
                <c:ptCount val="18"/>
                <c:pt idx="0">
                  <c:v>3.58</c:v>
                </c:pt>
                <c:pt idx="1">
                  <c:v>5</c:v>
                </c:pt>
                <c:pt idx="2">
                  <c:v>6.33</c:v>
                </c:pt>
                <c:pt idx="3">
                  <c:v>9.09</c:v>
                </c:pt>
                <c:pt idx="4">
                  <c:v>12.82</c:v>
                </c:pt>
                <c:pt idx="5">
                  <c:v>15.94</c:v>
                </c:pt>
                <c:pt idx="6">
                  <c:v>24.29</c:v>
                </c:pt>
                <c:pt idx="7">
                  <c:v>35.82</c:v>
                </c:pt>
                <c:pt idx="8">
                  <c:v>46.97</c:v>
                </c:pt>
                <c:pt idx="9">
                  <c:v>60.94</c:v>
                </c:pt>
                <c:pt idx="10">
                  <c:v>63.93</c:v>
                </c:pt>
                <c:pt idx="11">
                  <c:v>64.52</c:v>
                </c:pt>
                <c:pt idx="12">
                  <c:v>75.44</c:v>
                </c:pt>
                <c:pt idx="13">
                  <c:v>63.16</c:v>
                </c:pt>
                <c:pt idx="14">
                  <c:v>74.14</c:v>
                </c:pt>
                <c:pt idx="15">
                  <c:v>74.55</c:v>
                </c:pt>
                <c:pt idx="16">
                  <c:v>72.92</c:v>
                </c:pt>
                <c:pt idx="17">
                  <c:v>80.489999999999995</c:v>
                </c:pt>
              </c:numCache>
            </c:numRef>
          </c:val>
          <c:extLst>
            <c:ext xmlns:c16="http://schemas.microsoft.com/office/drawing/2014/chart" uri="{C3380CC4-5D6E-409C-BE32-E72D297353CC}">
              <c16:uniqueId val="{00000000-4257-4422-91CD-651E2FB877F5}"/>
            </c:ext>
          </c:extLst>
        </c:ser>
        <c:ser>
          <c:idx val="1"/>
          <c:order val="1"/>
          <c:tx>
            <c:strRef>
              <c:f>'SM 4'!$A$3</c:f>
              <c:strCache>
                <c:ptCount val="1"/>
                <c:pt idx="0">
                  <c:v>Working on it </c:v>
                </c:pt>
              </c:strCache>
            </c:strRef>
          </c:tx>
          <c:spPr>
            <a:solidFill>
              <a:srgbClr val="FFC000"/>
            </a:solidFill>
            <a:ln>
              <a:noFill/>
            </a:ln>
            <a:effectLst/>
          </c:spPr>
          <c:invertIfNegative val="0"/>
          <c:cat>
            <c:strRef>
              <c:f>'SM 4'!$B$1:$S$1</c:f>
              <c:strCache>
                <c:ptCount val="18"/>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strCache>
            </c:strRef>
          </c:cat>
          <c:val>
            <c:numRef>
              <c:f>'SM 4'!$B$3:$S$3</c:f>
              <c:numCache>
                <c:formatCode>General</c:formatCode>
                <c:ptCount val="18"/>
                <c:pt idx="0">
                  <c:v>9.52</c:v>
                </c:pt>
                <c:pt idx="1">
                  <c:v>31.25</c:v>
                </c:pt>
                <c:pt idx="2">
                  <c:v>40.51</c:v>
                </c:pt>
                <c:pt idx="3">
                  <c:v>58.44</c:v>
                </c:pt>
                <c:pt idx="4">
                  <c:v>67.95</c:v>
                </c:pt>
                <c:pt idx="5">
                  <c:v>71.010000000000005</c:v>
                </c:pt>
                <c:pt idx="6">
                  <c:v>68.569999999999993</c:v>
                </c:pt>
                <c:pt idx="7">
                  <c:v>58.21</c:v>
                </c:pt>
                <c:pt idx="8">
                  <c:v>45.45</c:v>
                </c:pt>
                <c:pt idx="9">
                  <c:v>34.380000000000003</c:v>
                </c:pt>
                <c:pt idx="10">
                  <c:v>32.79</c:v>
                </c:pt>
                <c:pt idx="11">
                  <c:v>30.65</c:v>
                </c:pt>
                <c:pt idx="12">
                  <c:v>21.05</c:v>
                </c:pt>
                <c:pt idx="13">
                  <c:v>33.33</c:v>
                </c:pt>
                <c:pt idx="14">
                  <c:v>24.14</c:v>
                </c:pt>
                <c:pt idx="15">
                  <c:v>20</c:v>
                </c:pt>
                <c:pt idx="16">
                  <c:v>20.83</c:v>
                </c:pt>
                <c:pt idx="17">
                  <c:v>14.63</c:v>
                </c:pt>
              </c:numCache>
            </c:numRef>
          </c:val>
          <c:extLst>
            <c:ext xmlns:c16="http://schemas.microsoft.com/office/drawing/2014/chart" uri="{C3380CC4-5D6E-409C-BE32-E72D297353CC}">
              <c16:uniqueId val="{00000001-4257-4422-91CD-651E2FB877F5}"/>
            </c:ext>
          </c:extLst>
        </c:ser>
        <c:ser>
          <c:idx val="2"/>
          <c:order val="2"/>
          <c:tx>
            <c:strRef>
              <c:f>'SM 4'!$A$4</c:f>
              <c:strCache>
                <c:ptCount val="1"/>
                <c:pt idx="0">
                  <c:v>Not Started</c:v>
                </c:pt>
              </c:strCache>
            </c:strRef>
          </c:tx>
          <c:spPr>
            <a:solidFill>
              <a:srgbClr val="FF0000"/>
            </a:solidFill>
            <a:ln>
              <a:noFill/>
            </a:ln>
            <a:effectLst/>
          </c:spPr>
          <c:invertIfNegative val="0"/>
          <c:cat>
            <c:strRef>
              <c:f>'SM 4'!$B$1:$S$1</c:f>
              <c:strCache>
                <c:ptCount val="18"/>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strCache>
            </c:strRef>
          </c:cat>
          <c:val>
            <c:numRef>
              <c:f>'SM 4'!$B$4:$S$4</c:f>
              <c:numCache>
                <c:formatCode>General</c:formatCode>
                <c:ptCount val="18"/>
                <c:pt idx="0">
                  <c:v>86.9</c:v>
                </c:pt>
                <c:pt idx="1">
                  <c:v>63.75</c:v>
                </c:pt>
                <c:pt idx="2">
                  <c:v>53.160000000000004</c:v>
                </c:pt>
                <c:pt idx="3">
                  <c:v>32.47</c:v>
                </c:pt>
                <c:pt idx="4">
                  <c:v>19.22999999999999</c:v>
                </c:pt>
                <c:pt idx="5">
                  <c:v>13.049999999999997</c:v>
                </c:pt>
                <c:pt idx="6">
                  <c:v>7.1400000000000148</c:v>
                </c:pt>
                <c:pt idx="7">
                  <c:v>5.9699999999999989</c:v>
                </c:pt>
                <c:pt idx="8">
                  <c:v>7.5799999999999983</c:v>
                </c:pt>
                <c:pt idx="9">
                  <c:v>4.6800000000000068</c:v>
                </c:pt>
                <c:pt idx="10">
                  <c:v>3.2800000000000011</c:v>
                </c:pt>
                <c:pt idx="11">
                  <c:v>4.8300000000000125</c:v>
                </c:pt>
                <c:pt idx="12">
                  <c:v>3.5100000000000051</c:v>
                </c:pt>
                <c:pt idx="13">
                  <c:v>3.5100000000000051</c:v>
                </c:pt>
                <c:pt idx="14">
                  <c:v>1.7199999999999989</c:v>
                </c:pt>
                <c:pt idx="15">
                  <c:v>5.4500000000000028</c:v>
                </c:pt>
                <c:pt idx="16">
                  <c:v>6.25</c:v>
                </c:pt>
                <c:pt idx="17">
                  <c:v>4.8800000000000097</c:v>
                </c:pt>
              </c:numCache>
            </c:numRef>
          </c:val>
          <c:extLst>
            <c:ext xmlns:c16="http://schemas.microsoft.com/office/drawing/2014/chart" uri="{C3380CC4-5D6E-409C-BE32-E72D297353CC}">
              <c16:uniqueId val="{00000002-4257-4422-91CD-651E2FB877F5}"/>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i="0" u="none" strike="noStrike" baseline="0" dirty="0">
                <a:effectLst/>
              </a:rPr>
              <a:t> </a:t>
            </a:r>
            <a:r>
              <a:rPr lang="en-US" sz="1800" b="0" i="0" u="none" strike="noStrike" baseline="0" dirty="0">
                <a:effectLst/>
              </a:rPr>
              <a:t>Implemented standardized patient </a:t>
            </a:r>
            <a:r>
              <a:rPr lang="en-US" sz="1800" b="0" i="0" u="none" strike="noStrike" baseline="0" dirty="0" smtClean="0">
                <a:effectLst/>
              </a:rPr>
              <a:t>education</a:t>
            </a:r>
            <a:endParaRPr lang="en-US" sz="1800" b="0"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7'!$A$2</c:f>
              <c:strCache>
                <c:ptCount val="1"/>
                <c:pt idx="0">
                  <c:v>In Place</c:v>
                </c:pt>
              </c:strCache>
            </c:strRef>
          </c:tx>
          <c:spPr>
            <a:solidFill>
              <a:srgbClr val="00B050"/>
            </a:solidFill>
            <a:ln>
              <a:noFill/>
            </a:ln>
            <a:effectLst/>
          </c:spPr>
          <c:invertIfNegative val="0"/>
          <c:cat>
            <c:strRef>
              <c:f>'SM 7'!$B$1:$S$1</c:f>
              <c:strCache>
                <c:ptCount val="18"/>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strCache>
            </c:strRef>
          </c:cat>
          <c:val>
            <c:numRef>
              <c:f>'SM 7'!$B$2:$S$2</c:f>
              <c:numCache>
                <c:formatCode>General</c:formatCode>
                <c:ptCount val="18"/>
                <c:pt idx="0">
                  <c:v>2.21</c:v>
                </c:pt>
                <c:pt idx="1">
                  <c:v>1.28</c:v>
                </c:pt>
                <c:pt idx="2">
                  <c:v>2.63</c:v>
                </c:pt>
                <c:pt idx="3">
                  <c:v>0</c:v>
                </c:pt>
                <c:pt idx="4">
                  <c:v>4.91</c:v>
                </c:pt>
                <c:pt idx="5">
                  <c:v>4.08</c:v>
                </c:pt>
                <c:pt idx="6">
                  <c:v>8.6999999999999993</c:v>
                </c:pt>
                <c:pt idx="7">
                  <c:v>11.94</c:v>
                </c:pt>
                <c:pt idx="8">
                  <c:v>10.94</c:v>
                </c:pt>
                <c:pt idx="9">
                  <c:v>14.52</c:v>
                </c:pt>
                <c:pt idx="10">
                  <c:v>20.69</c:v>
                </c:pt>
                <c:pt idx="11">
                  <c:v>20.97</c:v>
                </c:pt>
                <c:pt idx="12">
                  <c:v>31.03</c:v>
                </c:pt>
                <c:pt idx="13">
                  <c:v>31.58</c:v>
                </c:pt>
                <c:pt idx="14">
                  <c:v>34.479999999999997</c:v>
                </c:pt>
                <c:pt idx="15">
                  <c:v>45.45</c:v>
                </c:pt>
                <c:pt idx="16">
                  <c:v>46.81</c:v>
                </c:pt>
                <c:pt idx="17">
                  <c:v>53.66</c:v>
                </c:pt>
              </c:numCache>
            </c:numRef>
          </c:val>
          <c:extLst>
            <c:ext xmlns:c16="http://schemas.microsoft.com/office/drawing/2014/chart" uri="{C3380CC4-5D6E-409C-BE32-E72D297353CC}">
              <c16:uniqueId val="{00000000-95BF-4E13-AC5C-66CE36480225}"/>
            </c:ext>
          </c:extLst>
        </c:ser>
        <c:ser>
          <c:idx val="1"/>
          <c:order val="1"/>
          <c:tx>
            <c:strRef>
              <c:f>'SM 7'!$A$3</c:f>
              <c:strCache>
                <c:ptCount val="1"/>
                <c:pt idx="0">
                  <c:v>Working on it </c:v>
                </c:pt>
              </c:strCache>
            </c:strRef>
          </c:tx>
          <c:spPr>
            <a:solidFill>
              <a:srgbClr val="FFC000"/>
            </a:solidFill>
            <a:ln>
              <a:noFill/>
            </a:ln>
            <a:effectLst/>
          </c:spPr>
          <c:invertIfNegative val="0"/>
          <c:cat>
            <c:strRef>
              <c:f>'SM 7'!$B$1:$S$1</c:f>
              <c:strCache>
                <c:ptCount val="18"/>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strCache>
            </c:strRef>
          </c:cat>
          <c:val>
            <c:numRef>
              <c:f>'SM 7'!$B$3:$S$3</c:f>
              <c:numCache>
                <c:formatCode>General</c:formatCode>
                <c:ptCount val="18"/>
                <c:pt idx="0">
                  <c:v>18.07</c:v>
                </c:pt>
                <c:pt idx="1">
                  <c:v>30.77</c:v>
                </c:pt>
                <c:pt idx="2">
                  <c:v>42.11</c:v>
                </c:pt>
                <c:pt idx="3">
                  <c:v>60.81</c:v>
                </c:pt>
                <c:pt idx="4">
                  <c:v>62.3</c:v>
                </c:pt>
                <c:pt idx="5">
                  <c:v>65.31</c:v>
                </c:pt>
                <c:pt idx="6">
                  <c:v>72.459999999999994</c:v>
                </c:pt>
                <c:pt idx="7">
                  <c:v>67.16</c:v>
                </c:pt>
                <c:pt idx="8">
                  <c:v>71.88</c:v>
                </c:pt>
                <c:pt idx="9">
                  <c:v>75.81</c:v>
                </c:pt>
                <c:pt idx="10">
                  <c:v>68.97</c:v>
                </c:pt>
                <c:pt idx="11">
                  <c:v>67.739999999999995</c:v>
                </c:pt>
                <c:pt idx="12">
                  <c:v>58.62</c:v>
                </c:pt>
                <c:pt idx="13">
                  <c:v>56.14</c:v>
                </c:pt>
                <c:pt idx="14">
                  <c:v>53.45</c:v>
                </c:pt>
                <c:pt idx="15">
                  <c:v>43.64</c:v>
                </c:pt>
                <c:pt idx="16">
                  <c:v>44.68</c:v>
                </c:pt>
                <c:pt idx="17">
                  <c:v>43.9</c:v>
                </c:pt>
              </c:numCache>
            </c:numRef>
          </c:val>
          <c:extLst>
            <c:ext xmlns:c16="http://schemas.microsoft.com/office/drawing/2014/chart" uri="{C3380CC4-5D6E-409C-BE32-E72D297353CC}">
              <c16:uniqueId val="{00000001-95BF-4E13-AC5C-66CE36480225}"/>
            </c:ext>
          </c:extLst>
        </c:ser>
        <c:ser>
          <c:idx val="2"/>
          <c:order val="2"/>
          <c:tx>
            <c:strRef>
              <c:f>'SM 7'!$A$4</c:f>
              <c:strCache>
                <c:ptCount val="1"/>
                <c:pt idx="0">
                  <c:v>Not Started</c:v>
                </c:pt>
              </c:strCache>
            </c:strRef>
          </c:tx>
          <c:spPr>
            <a:solidFill>
              <a:srgbClr val="FF0000"/>
            </a:solidFill>
            <a:ln>
              <a:noFill/>
            </a:ln>
            <a:effectLst/>
          </c:spPr>
          <c:invertIfNegative val="0"/>
          <c:cat>
            <c:strRef>
              <c:f>'SM 7'!$B$1:$S$1</c:f>
              <c:strCache>
                <c:ptCount val="18"/>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strCache>
            </c:strRef>
          </c:cat>
          <c:val>
            <c:numRef>
              <c:f>'SM 7'!$B$4:$S$4</c:f>
              <c:numCache>
                <c:formatCode>General</c:formatCode>
                <c:ptCount val="18"/>
                <c:pt idx="0">
                  <c:v>80.72</c:v>
                </c:pt>
                <c:pt idx="1">
                  <c:v>67.95</c:v>
                </c:pt>
                <c:pt idx="2">
                  <c:v>55.26</c:v>
                </c:pt>
                <c:pt idx="3">
                  <c:v>39.19</c:v>
                </c:pt>
                <c:pt idx="4">
                  <c:v>32.79</c:v>
                </c:pt>
                <c:pt idx="5">
                  <c:v>30.61</c:v>
                </c:pt>
                <c:pt idx="6">
                  <c:v>18.84</c:v>
                </c:pt>
                <c:pt idx="7">
                  <c:v>20.9</c:v>
                </c:pt>
                <c:pt idx="8">
                  <c:v>17.180000000000007</c:v>
                </c:pt>
                <c:pt idx="9">
                  <c:v>9.6700000000000017</c:v>
                </c:pt>
                <c:pt idx="10">
                  <c:v>10.340000000000003</c:v>
                </c:pt>
                <c:pt idx="11">
                  <c:v>11.290000000000006</c:v>
                </c:pt>
                <c:pt idx="12">
                  <c:v>10.349999999999994</c:v>
                </c:pt>
                <c:pt idx="13">
                  <c:v>12.280000000000001</c:v>
                </c:pt>
                <c:pt idx="14">
                  <c:v>12.069999999999993</c:v>
                </c:pt>
                <c:pt idx="15">
                  <c:v>10.909999999999997</c:v>
                </c:pt>
                <c:pt idx="16">
                  <c:v>8.5099999999999909</c:v>
                </c:pt>
                <c:pt idx="17">
                  <c:v>2.4399999999999977</c:v>
                </c:pt>
              </c:numCache>
            </c:numRef>
          </c:val>
          <c:extLst>
            <c:ext xmlns:c16="http://schemas.microsoft.com/office/drawing/2014/chart" uri="{C3380CC4-5D6E-409C-BE32-E72D297353CC}">
              <c16:uniqueId val="{00000002-95BF-4E13-AC5C-66CE36480225}"/>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0" i="0" u="none" strike="noStrike" baseline="0" dirty="0">
                <a:effectLst/>
              </a:rPr>
              <a:t>Implemented workflow process to incorporate shared decision making with the patient </a:t>
            </a:r>
            <a:endParaRPr lang="en-US" sz="1600" b="0" dirty="0">
              <a:effectLst/>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6'!$A$2</c:f>
              <c:strCache>
                <c:ptCount val="1"/>
                <c:pt idx="0">
                  <c:v>In Place</c:v>
                </c:pt>
              </c:strCache>
            </c:strRef>
          </c:tx>
          <c:spPr>
            <a:solidFill>
              <a:srgbClr val="00B050"/>
            </a:solidFill>
            <a:ln>
              <a:noFill/>
            </a:ln>
            <a:effectLst/>
          </c:spPr>
          <c:invertIfNegative val="0"/>
          <c:cat>
            <c:strRef>
              <c:f>'SM 6'!$B$1:$S$1</c:f>
              <c:strCache>
                <c:ptCount val="18"/>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strCache>
            </c:strRef>
          </c:cat>
          <c:val>
            <c:numRef>
              <c:f>'SM 6'!$B$2:$S$2</c:f>
              <c:numCache>
                <c:formatCode>General</c:formatCode>
                <c:ptCount val="18"/>
                <c:pt idx="0">
                  <c:v>2.41</c:v>
                </c:pt>
                <c:pt idx="1">
                  <c:v>2.56</c:v>
                </c:pt>
                <c:pt idx="2">
                  <c:v>3.94</c:v>
                </c:pt>
                <c:pt idx="3">
                  <c:v>4.05</c:v>
                </c:pt>
                <c:pt idx="4">
                  <c:v>10.130000000000001</c:v>
                </c:pt>
                <c:pt idx="5">
                  <c:v>10.14</c:v>
                </c:pt>
                <c:pt idx="6">
                  <c:v>12.86</c:v>
                </c:pt>
                <c:pt idx="7">
                  <c:v>17.649999999999999</c:v>
                </c:pt>
                <c:pt idx="8">
                  <c:v>27.27</c:v>
                </c:pt>
                <c:pt idx="9">
                  <c:v>32.81</c:v>
                </c:pt>
                <c:pt idx="10">
                  <c:v>42.62</c:v>
                </c:pt>
                <c:pt idx="11">
                  <c:v>40.32</c:v>
                </c:pt>
                <c:pt idx="12">
                  <c:v>44.83</c:v>
                </c:pt>
                <c:pt idx="13">
                  <c:v>47.37</c:v>
                </c:pt>
                <c:pt idx="14">
                  <c:v>51.72</c:v>
                </c:pt>
                <c:pt idx="15">
                  <c:v>56.36</c:v>
                </c:pt>
                <c:pt idx="16">
                  <c:v>58.33</c:v>
                </c:pt>
                <c:pt idx="17">
                  <c:v>63.41</c:v>
                </c:pt>
              </c:numCache>
            </c:numRef>
          </c:val>
          <c:extLst>
            <c:ext xmlns:c16="http://schemas.microsoft.com/office/drawing/2014/chart" uri="{C3380CC4-5D6E-409C-BE32-E72D297353CC}">
              <c16:uniqueId val="{00000000-31C4-43F4-B6A5-30A787FE171E}"/>
            </c:ext>
          </c:extLst>
        </c:ser>
        <c:ser>
          <c:idx val="1"/>
          <c:order val="1"/>
          <c:tx>
            <c:strRef>
              <c:f>'SM 6'!$A$3</c:f>
              <c:strCache>
                <c:ptCount val="1"/>
                <c:pt idx="0">
                  <c:v>Working on it </c:v>
                </c:pt>
              </c:strCache>
            </c:strRef>
          </c:tx>
          <c:spPr>
            <a:solidFill>
              <a:srgbClr val="FFC000"/>
            </a:solidFill>
            <a:ln>
              <a:noFill/>
            </a:ln>
            <a:effectLst/>
          </c:spPr>
          <c:invertIfNegative val="0"/>
          <c:cat>
            <c:strRef>
              <c:f>'SM 6'!$B$1:$S$1</c:f>
              <c:strCache>
                <c:ptCount val="18"/>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strCache>
            </c:strRef>
          </c:cat>
          <c:val>
            <c:numRef>
              <c:f>'SM 6'!$B$3:$S$3</c:f>
              <c:numCache>
                <c:formatCode>General</c:formatCode>
                <c:ptCount val="18"/>
                <c:pt idx="0">
                  <c:v>13.25</c:v>
                </c:pt>
                <c:pt idx="1">
                  <c:v>29.49</c:v>
                </c:pt>
                <c:pt idx="2">
                  <c:v>42.11</c:v>
                </c:pt>
                <c:pt idx="3">
                  <c:v>60.81</c:v>
                </c:pt>
                <c:pt idx="4">
                  <c:v>63.29</c:v>
                </c:pt>
                <c:pt idx="5">
                  <c:v>71</c:v>
                </c:pt>
                <c:pt idx="6">
                  <c:v>72.86</c:v>
                </c:pt>
                <c:pt idx="7">
                  <c:v>69.12</c:v>
                </c:pt>
                <c:pt idx="8">
                  <c:v>65.150000000000006</c:v>
                </c:pt>
                <c:pt idx="9">
                  <c:v>60.94</c:v>
                </c:pt>
                <c:pt idx="10">
                  <c:v>54.1</c:v>
                </c:pt>
                <c:pt idx="11">
                  <c:v>56.45</c:v>
                </c:pt>
                <c:pt idx="12">
                  <c:v>53.45</c:v>
                </c:pt>
                <c:pt idx="13">
                  <c:v>47.37</c:v>
                </c:pt>
                <c:pt idx="14">
                  <c:v>44.83</c:v>
                </c:pt>
                <c:pt idx="15">
                  <c:v>38.18</c:v>
                </c:pt>
                <c:pt idx="16">
                  <c:v>33.33</c:v>
                </c:pt>
                <c:pt idx="17">
                  <c:v>31.71</c:v>
                </c:pt>
              </c:numCache>
            </c:numRef>
          </c:val>
          <c:extLst>
            <c:ext xmlns:c16="http://schemas.microsoft.com/office/drawing/2014/chart" uri="{C3380CC4-5D6E-409C-BE32-E72D297353CC}">
              <c16:uniqueId val="{00000001-31C4-43F4-B6A5-30A787FE171E}"/>
            </c:ext>
          </c:extLst>
        </c:ser>
        <c:ser>
          <c:idx val="2"/>
          <c:order val="2"/>
          <c:tx>
            <c:strRef>
              <c:f>'SM 6'!$A$4</c:f>
              <c:strCache>
                <c:ptCount val="1"/>
                <c:pt idx="0">
                  <c:v>Not Started</c:v>
                </c:pt>
              </c:strCache>
            </c:strRef>
          </c:tx>
          <c:spPr>
            <a:solidFill>
              <a:srgbClr val="FF0000"/>
            </a:solidFill>
            <a:ln>
              <a:noFill/>
            </a:ln>
            <a:effectLst/>
          </c:spPr>
          <c:invertIfNegative val="0"/>
          <c:cat>
            <c:strRef>
              <c:f>'SM 6'!$B$1:$S$1</c:f>
              <c:strCache>
                <c:ptCount val="18"/>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strCache>
            </c:strRef>
          </c:cat>
          <c:val>
            <c:numRef>
              <c:f>'SM 6'!$B$4:$S$4</c:f>
              <c:numCache>
                <c:formatCode>General</c:formatCode>
                <c:ptCount val="18"/>
                <c:pt idx="0">
                  <c:v>84.34</c:v>
                </c:pt>
                <c:pt idx="1">
                  <c:v>67.95</c:v>
                </c:pt>
                <c:pt idx="2">
                  <c:v>53.95</c:v>
                </c:pt>
                <c:pt idx="3">
                  <c:v>35.14</c:v>
                </c:pt>
                <c:pt idx="4">
                  <c:v>26.58</c:v>
                </c:pt>
                <c:pt idx="5">
                  <c:v>18.86</c:v>
                </c:pt>
                <c:pt idx="6">
                  <c:v>14.280000000000001</c:v>
                </c:pt>
                <c:pt idx="7">
                  <c:v>13.22999999999999</c:v>
                </c:pt>
                <c:pt idx="8">
                  <c:v>7.5799999999999983</c:v>
                </c:pt>
                <c:pt idx="9">
                  <c:v>6.25</c:v>
                </c:pt>
                <c:pt idx="10">
                  <c:v>3.2800000000000011</c:v>
                </c:pt>
                <c:pt idx="11">
                  <c:v>3.2299999999999898</c:v>
                </c:pt>
                <c:pt idx="12">
                  <c:v>1.7199999999999989</c:v>
                </c:pt>
                <c:pt idx="13">
                  <c:v>5.2600000000000051</c:v>
                </c:pt>
                <c:pt idx="14">
                  <c:v>3.4500000000000028</c:v>
                </c:pt>
                <c:pt idx="15">
                  <c:v>5.460000000000008</c:v>
                </c:pt>
                <c:pt idx="16">
                  <c:v>8.3400000000000034</c:v>
                </c:pt>
                <c:pt idx="17">
                  <c:v>4.8799999999999955</c:v>
                </c:pt>
              </c:numCache>
            </c:numRef>
          </c:val>
          <c:extLst>
            <c:ext xmlns:c16="http://schemas.microsoft.com/office/drawing/2014/chart" uri="{C3380CC4-5D6E-409C-BE32-E72D297353CC}">
              <c16:uniqueId val="{00000002-31C4-43F4-B6A5-30A787FE171E}"/>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1"/>
          <c:tx>
            <c:strRef>
              <c:f>'Hospital goals'!$C$1</c:f>
              <c:strCache>
                <c:ptCount val="1"/>
                <c:pt idx="0">
                  <c:v>% of Hospitals under goal</c:v>
                </c:pt>
              </c:strCache>
            </c:strRef>
          </c:tx>
          <c:spPr>
            <a:solidFill>
              <a:srgbClr val="00CC66"/>
            </a:solidFill>
            <a:ln>
              <a:noFill/>
            </a:ln>
            <a:effectLst/>
          </c:spPr>
          <c:invertIfNegative val="0"/>
          <c:cat>
            <c:strRef>
              <c:f>'Hospital goals'!$A$2:$A$7</c:f>
              <c:strCache>
                <c:ptCount val="6"/>
                <c:pt idx="0">
                  <c:v>Baseline</c:v>
                </c:pt>
                <c:pt idx="1">
                  <c:v>Quarter 1 2021</c:v>
                </c:pt>
                <c:pt idx="2">
                  <c:v>Quarter 2 2021</c:v>
                </c:pt>
                <c:pt idx="3">
                  <c:v>Quarter 3 2021</c:v>
                </c:pt>
                <c:pt idx="4">
                  <c:v>Quarter 4 2021</c:v>
                </c:pt>
                <c:pt idx="5">
                  <c:v>Quarter 1 2022</c:v>
                </c:pt>
              </c:strCache>
            </c:strRef>
          </c:cat>
          <c:val>
            <c:numRef>
              <c:f>'Hospital goals'!$C$2:$C$7</c:f>
              <c:numCache>
                <c:formatCode>General</c:formatCode>
                <c:ptCount val="6"/>
                <c:pt idx="0">
                  <c:v>41</c:v>
                </c:pt>
                <c:pt idx="1">
                  <c:v>48</c:v>
                </c:pt>
                <c:pt idx="2">
                  <c:v>51</c:v>
                </c:pt>
                <c:pt idx="3">
                  <c:v>59</c:v>
                </c:pt>
                <c:pt idx="4">
                  <c:v>48</c:v>
                </c:pt>
                <c:pt idx="5">
                  <c:v>43</c:v>
                </c:pt>
              </c:numCache>
            </c:numRef>
          </c:val>
          <c:extLst>
            <c:ext xmlns:c16="http://schemas.microsoft.com/office/drawing/2014/chart" uri="{C3380CC4-5D6E-409C-BE32-E72D297353CC}">
              <c16:uniqueId val="{00000000-2B5F-4050-8FE4-7DC862A2B117}"/>
            </c:ext>
          </c:extLst>
        </c:ser>
        <c:ser>
          <c:idx val="2"/>
          <c:order val="2"/>
          <c:tx>
            <c:strRef>
              <c:f>'Hospital goals'!$D$1</c:f>
              <c:strCache>
                <c:ptCount val="1"/>
                <c:pt idx="0">
                  <c:v>% Hospitals above goal</c:v>
                </c:pt>
              </c:strCache>
            </c:strRef>
          </c:tx>
          <c:spPr>
            <a:solidFill>
              <a:srgbClr val="FF5050"/>
            </a:solidFill>
            <a:ln>
              <a:noFill/>
            </a:ln>
            <a:effectLst/>
          </c:spPr>
          <c:invertIfNegative val="0"/>
          <c:cat>
            <c:strRef>
              <c:f>'Hospital goals'!$A$2:$A$7</c:f>
              <c:strCache>
                <c:ptCount val="6"/>
                <c:pt idx="0">
                  <c:v>Baseline</c:v>
                </c:pt>
                <c:pt idx="1">
                  <c:v>Quarter 1 2021</c:v>
                </c:pt>
                <c:pt idx="2">
                  <c:v>Quarter 2 2021</c:v>
                </c:pt>
                <c:pt idx="3">
                  <c:v>Quarter 3 2021</c:v>
                </c:pt>
                <c:pt idx="4">
                  <c:v>Quarter 4 2021</c:v>
                </c:pt>
                <c:pt idx="5">
                  <c:v>Quarter 1 2022</c:v>
                </c:pt>
              </c:strCache>
            </c:strRef>
          </c:cat>
          <c:val>
            <c:numRef>
              <c:f>'Hospital goals'!$D$2:$D$7</c:f>
              <c:numCache>
                <c:formatCode>General</c:formatCode>
                <c:ptCount val="6"/>
                <c:pt idx="0">
                  <c:v>59</c:v>
                </c:pt>
                <c:pt idx="1">
                  <c:v>52</c:v>
                </c:pt>
                <c:pt idx="2">
                  <c:v>49</c:v>
                </c:pt>
                <c:pt idx="3">
                  <c:v>41</c:v>
                </c:pt>
                <c:pt idx="4">
                  <c:v>52</c:v>
                </c:pt>
                <c:pt idx="5">
                  <c:v>57</c:v>
                </c:pt>
              </c:numCache>
            </c:numRef>
          </c:val>
          <c:extLst>
            <c:ext xmlns:c16="http://schemas.microsoft.com/office/drawing/2014/chart" uri="{C3380CC4-5D6E-409C-BE32-E72D297353CC}">
              <c16:uniqueId val="{00000001-2B5F-4050-8FE4-7DC862A2B117}"/>
            </c:ext>
          </c:extLst>
        </c:ser>
        <c:dLbls>
          <c:showLegendKey val="0"/>
          <c:showVal val="0"/>
          <c:showCatName val="0"/>
          <c:showSerName val="0"/>
          <c:showPercent val="0"/>
          <c:showBubbleSize val="0"/>
        </c:dLbls>
        <c:gapWidth val="219"/>
        <c:overlap val="100"/>
        <c:axId val="1229477647"/>
        <c:axId val="2024344767"/>
      </c:barChart>
      <c:lineChart>
        <c:grouping val="standard"/>
        <c:varyColors val="0"/>
        <c:ser>
          <c:idx val="0"/>
          <c:order val="0"/>
          <c:tx>
            <c:strRef>
              <c:f>'Hospital goals'!$B$1</c:f>
              <c:strCache>
                <c:ptCount val="1"/>
                <c:pt idx="0">
                  <c:v>NTSV C-section Rate</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 goals'!$A$2:$A$7</c:f>
              <c:strCache>
                <c:ptCount val="6"/>
                <c:pt idx="0">
                  <c:v>Baseline</c:v>
                </c:pt>
                <c:pt idx="1">
                  <c:v>Quarter 1 2021</c:v>
                </c:pt>
                <c:pt idx="2">
                  <c:v>Quarter 2 2021</c:v>
                </c:pt>
                <c:pt idx="3">
                  <c:v>Quarter 3 2021</c:v>
                </c:pt>
                <c:pt idx="4">
                  <c:v>Quarter 4 2021</c:v>
                </c:pt>
                <c:pt idx="5">
                  <c:v>Quarter 1 2022</c:v>
                </c:pt>
              </c:strCache>
            </c:strRef>
          </c:cat>
          <c:val>
            <c:numRef>
              <c:f>'Hospital goals'!$B$2:$B$7</c:f>
              <c:numCache>
                <c:formatCode>General</c:formatCode>
                <c:ptCount val="6"/>
                <c:pt idx="0">
                  <c:v>25.6</c:v>
                </c:pt>
                <c:pt idx="1">
                  <c:v>24.7</c:v>
                </c:pt>
                <c:pt idx="2">
                  <c:v>23.9</c:v>
                </c:pt>
                <c:pt idx="3">
                  <c:v>23</c:v>
                </c:pt>
                <c:pt idx="4">
                  <c:v>24.6</c:v>
                </c:pt>
                <c:pt idx="5">
                  <c:v>24.8</c:v>
                </c:pt>
              </c:numCache>
            </c:numRef>
          </c:val>
          <c:smooth val="0"/>
          <c:extLst>
            <c:ext xmlns:c16="http://schemas.microsoft.com/office/drawing/2014/chart" uri="{C3380CC4-5D6E-409C-BE32-E72D297353CC}">
              <c16:uniqueId val="{00000002-2B5F-4050-8FE4-7DC862A2B117}"/>
            </c:ext>
          </c:extLst>
        </c:ser>
        <c:dLbls>
          <c:showLegendKey val="0"/>
          <c:showVal val="0"/>
          <c:showCatName val="0"/>
          <c:showSerName val="0"/>
          <c:showPercent val="0"/>
          <c:showBubbleSize val="0"/>
        </c:dLbls>
        <c:marker val="1"/>
        <c:smooth val="0"/>
        <c:axId val="1229477647"/>
        <c:axId val="2024344767"/>
      </c:lineChart>
      <c:catAx>
        <c:axId val="1229477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24344767"/>
        <c:crosses val="autoZero"/>
        <c:auto val="1"/>
        <c:lblAlgn val="ctr"/>
        <c:lblOffset val="100"/>
        <c:noMultiLvlLbl val="0"/>
      </c:catAx>
      <c:valAx>
        <c:axId val="202434476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2947764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NTSV C-Section Rate:</a:t>
            </a:r>
          </a:p>
          <a:p>
            <a:pPr>
              <a:defRPr sz="2400"/>
            </a:pPr>
            <a:r>
              <a:rPr lang="en-US" sz="2400" dirty="0"/>
              <a:t>May</a:t>
            </a:r>
            <a:r>
              <a:rPr lang="en-US" sz="2400" baseline="0" dirty="0"/>
              <a:t> 2022</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21"/>
            <c:invertIfNegative val="0"/>
            <c:bubble3D val="0"/>
            <c:spPr>
              <a:solidFill>
                <a:srgbClr val="7030A0"/>
              </a:solidFill>
              <a:ln>
                <a:solidFill>
                  <a:srgbClr val="7030A0"/>
                </a:solidFill>
              </a:ln>
              <a:effectLst/>
            </c:spPr>
            <c:extLst>
              <c:ext xmlns:c16="http://schemas.microsoft.com/office/drawing/2014/chart" uri="{C3380CC4-5D6E-409C-BE32-E72D297353CC}">
                <c16:uniqueId val="{00000001-E2A4-403C-BAA1-3243FF4DCF4A}"/>
              </c:ext>
            </c:extLst>
          </c:dPt>
          <c:val>
            <c:numRef>
              <c:f>'May22'!$E$2:$E$42</c:f>
              <c:numCache>
                <c:formatCode>0%</c:formatCode>
                <c:ptCount val="41"/>
                <c:pt idx="0">
                  <c:v>0</c:v>
                </c:pt>
                <c:pt idx="1">
                  <c:v>3.4782608695652174E-2</c:v>
                </c:pt>
                <c:pt idx="2">
                  <c:v>4.5454545454545456E-2</c:v>
                </c:pt>
                <c:pt idx="3">
                  <c:v>0.05</c:v>
                </c:pt>
                <c:pt idx="4">
                  <c:v>9.5238095238095233E-2</c:v>
                </c:pt>
                <c:pt idx="5">
                  <c:v>0.1</c:v>
                </c:pt>
                <c:pt idx="6">
                  <c:v>0.1111111111111111</c:v>
                </c:pt>
                <c:pt idx="7">
                  <c:v>0.12121212121212122</c:v>
                </c:pt>
                <c:pt idx="8">
                  <c:v>0.13636363636363635</c:v>
                </c:pt>
                <c:pt idx="9">
                  <c:v>0.14285714285714285</c:v>
                </c:pt>
                <c:pt idx="10">
                  <c:v>0.14285714285714285</c:v>
                </c:pt>
                <c:pt idx="11">
                  <c:v>0.15384615384615385</c:v>
                </c:pt>
                <c:pt idx="12">
                  <c:v>0.15789473684210525</c:v>
                </c:pt>
                <c:pt idx="13">
                  <c:v>0.16666666666666666</c:v>
                </c:pt>
                <c:pt idx="14">
                  <c:v>0.16666666666666666</c:v>
                </c:pt>
                <c:pt idx="15">
                  <c:v>0.19047619047619047</c:v>
                </c:pt>
                <c:pt idx="16">
                  <c:v>0.2</c:v>
                </c:pt>
                <c:pt idx="17">
                  <c:v>0.2073170731707317</c:v>
                </c:pt>
                <c:pt idx="18">
                  <c:v>0.21276595744680851</c:v>
                </c:pt>
                <c:pt idx="19">
                  <c:v>0.21875</c:v>
                </c:pt>
                <c:pt idx="20">
                  <c:v>0.22704081632653061</c:v>
                </c:pt>
                <c:pt idx="21">
                  <c:v>0.23</c:v>
                </c:pt>
                <c:pt idx="22">
                  <c:v>0.23529411764705882</c:v>
                </c:pt>
                <c:pt idx="23">
                  <c:v>0.23529411764705882</c:v>
                </c:pt>
                <c:pt idx="24">
                  <c:v>0.24285714285714285</c:v>
                </c:pt>
                <c:pt idx="25">
                  <c:v>0.2608695652173913</c:v>
                </c:pt>
                <c:pt idx="26">
                  <c:v>0.27272727272727271</c:v>
                </c:pt>
                <c:pt idx="27">
                  <c:v>0.28846153846153844</c:v>
                </c:pt>
                <c:pt idx="28">
                  <c:v>0.29729729729729731</c:v>
                </c:pt>
                <c:pt idx="29">
                  <c:v>0.30188679245283018</c:v>
                </c:pt>
                <c:pt idx="30">
                  <c:v>0.30232558139534882</c:v>
                </c:pt>
                <c:pt idx="31">
                  <c:v>0.31111111111111112</c:v>
                </c:pt>
                <c:pt idx="32">
                  <c:v>0.3125</c:v>
                </c:pt>
                <c:pt idx="33">
                  <c:v>0.31578947368421051</c:v>
                </c:pt>
                <c:pt idx="34">
                  <c:v>0.33333333333333331</c:v>
                </c:pt>
                <c:pt idx="35">
                  <c:v>0.35294117647058826</c:v>
                </c:pt>
                <c:pt idx="36">
                  <c:v>0.35714285714285715</c:v>
                </c:pt>
                <c:pt idx="37">
                  <c:v>0.35714285714285715</c:v>
                </c:pt>
                <c:pt idx="38">
                  <c:v>0.44444444444444442</c:v>
                </c:pt>
                <c:pt idx="39">
                  <c:v>0.5</c:v>
                </c:pt>
                <c:pt idx="40">
                  <c:v>0.75</c:v>
                </c:pt>
              </c:numCache>
            </c:numRef>
          </c:val>
          <c:extLst>
            <c:ext xmlns:c16="http://schemas.microsoft.com/office/drawing/2014/chart" uri="{C3380CC4-5D6E-409C-BE32-E72D297353CC}">
              <c16:uniqueId val="{00000002-E2A4-403C-BAA1-3243FF4DCF4A}"/>
            </c:ext>
          </c:extLst>
        </c:ser>
        <c:dLbls>
          <c:showLegendKey val="0"/>
          <c:showVal val="0"/>
          <c:showCatName val="0"/>
          <c:showSerName val="0"/>
          <c:showPercent val="0"/>
          <c:showBubbleSize val="0"/>
        </c:dLbls>
        <c:gapWidth val="219"/>
        <c:overlap val="-27"/>
        <c:axId val="862493488"/>
        <c:axId val="856207008"/>
      </c:barChart>
      <c:catAx>
        <c:axId val="862493488"/>
        <c:scaling>
          <c:orientation val="minMax"/>
        </c:scaling>
        <c:delete val="1"/>
        <c:axPos val="b"/>
        <c:numFmt formatCode="General" sourceLinked="1"/>
        <c:majorTickMark val="none"/>
        <c:minorTickMark val="none"/>
        <c:tickLblPos val="nextTo"/>
        <c:crossAx val="856207008"/>
        <c:crosses val="autoZero"/>
        <c:auto val="1"/>
        <c:lblAlgn val="ctr"/>
        <c:lblOffset val="100"/>
        <c:noMultiLvlLbl val="0"/>
      </c:catAx>
      <c:valAx>
        <c:axId val="8562070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62493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854651296883147E-2"/>
          <c:y val="0.2144941630031256"/>
          <c:w val="0.91725724091166982"/>
          <c:h val="0.6750646800016965"/>
        </c:manualLayout>
      </c:layout>
      <c:lineChart>
        <c:grouping val="standard"/>
        <c:varyColors val="0"/>
        <c:ser>
          <c:idx val="0"/>
          <c:order val="0"/>
          <c:tx>
            <c:strRef>
              <c:f>Sheet12!$A$2</c:f>
              <c:strCache>
                <c:ptCount val="1"/>
                <c:pt idx="0">
                  <c:v>Cesarean after Induction</c:v>
                </c:pt>
              </c:strCache>
            </c:strRef>
          </c:tx>
          <c:spPr>
            <a:ln w="38100" cap="rnd">
              <a:solidFill>
                <a:srgbClr val="CC99FF"/>
              </a:solidFill>
              <a:round/>
            </a:ln>
            <a:effectLst/>
          </c:spPr>
          <c:marker>
            <c:symbol val="none"/>
          </c:marker>
          <c:dLbls>
            <c:dLbl>
              <c:idx val="0"/>
              <c:layout>
                <c:manualLayout>
                  <c:x val="-4.1007615700058564E-2"/>
                  <c:y val="-1.0076605169980067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0A8-43A9-80CC-13D05F9A18D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Sheet12!$B$1:$G$1</c:f>
              <c:strCache>
                <c:ptCount val="6"/>
                <c:pt idx="0">
                  <c:v>Baseline</c:v>
                </c:pt>
                <c:pt idx="1">
                  <c:v>Quarter 1 2021</c:v>
                </c:pt>
                <c:pt idx="2">
                  <c:v>Quarter 2 2021</c:v>
                </c:pt>
                <c:pt idx="3">
                  <c:v>Quarter 3 2021</c:v>
                </c:pt>
                <c:pt idx="4">
                  <c:v>Quarter 4 2021</c:v>
                </c:pt>
                <c:pt idx="5">
                  <c:v>Quarter 1 2022</c:v>
                </c:pt>
              </c:strCache>
            </c:strRef>
          </c:cat>
          <c:val>
            <c:numRef>
              <c:f>Sheet12!$B$2:$G$2</c:f>
              <c:numCache>
                <c:formatCode>0%</c:formatCode>
                <c:ptCount val="6"/>
                <c:pt idx="0">
                  <c:v>0.51</c:v>
                </c:pt>
                <c:pt idx="1">
                  <c:v>0.54</c:v>
                </c:pt>
                <c:pt idx="2" formatCode="0.00%">
                  <c:v>0.5464</c:v>
                </c:pt>
                <c:pt idx="3">
                  <c:v>0.53</c:v>
                </c:pt>
                <c:pt idx="4" formatCode="0.00%">
                  <c:v>0.59099999999999997</c:v>
                </c:pt>
                <c:pt idx="5" formatCode="0.00%">
                  <c:v>0.59499999999999997</c:v>
                </c:pt>
              </c:numCache>
            </c:numRef>
          </c:val>
          <c:smooth val="0"/>
          <c:extLst>
            <c:ext xmlns:c16="http://schemas.microsoft.com/office/drawing/2014/chart" uri="{C3380CC4-5D6E-409C-BE32-E72D297353CC}">
              <c16:uniqueId val="{00000000-E380-48F7-9DA3-BD6C38CFDD31}"/>
            </c:ext>
          </c:extLst>
        </c:ser>
        <c:ser>
          <c:idx val="1"/>
          <c:order val="1"/>
          <c:tx>
            <c:strRef>
              <c:f>Sheet12!$A$3</c:f>
              <c:strCache>
                <c:ptCount val="1"/>
                <c:pt idx="0">
                  <c:v>Labor Dystocia</c:v>
                </c:pt>
              </c:strCache>
            </c:strRef>
          </c:tx>
          <c:spPr>
            <a:ln w="38100" cap="rnd">
              <a:solidFill>
                <a:srgbClr val="FF99CC"/>
              </a:solidFill>
              <a:round/>
            </a:ln>
            <a:effectLst/>
          </c:spPr>
          <c:marker>
            <c:symbol val="none"/>
          </c:marker>
          <c:dLbls>
            <c:dLbl>
              <c:idx val="0"/>
              <c:layout>
                <c:manualLayout>
                  <c:x val="-4.2179261862917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0A8-43A9-80CC-13D05F9A18DD}"/>
                </c:ext>
              </c:extLst>
            </c:dLbl>
            <c:dLbl>
              <c:idx val="5"/>
              <c:layout>
                <c:manualLayout>
                  <c:x val="0"/>
                  <c:y val="2.7481967933953206E-2"/>
                </c:manualLayout>
              </c:layout>
              <c:tx>
                <c:rich>
                  <a:bodyPr/>
                  <a:lstStyle/>
                  <a:p>
                    <a:r>
                      <a:rPr lang="en-US" dirty="0"/>
                      <a:t>59%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0A8-43A9-80CC-13D05F9A18D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Sheet12!$B$1:$G$1</c:f>
              <c:strCache>
                <c:ptCount val="6"/>
                <c:pt idx="0">
                  <c:v>Baseline</c:v>
                </c:pt>
                <c:pt idx="1">
                  <c:v>Quarter 1 2021</c:v>
                </c:pt>
                <c:pt idx="2">
                  <c:v>Quarter 2 2021</c:v>
                </c:pt>
                <c:pt idx="3">
                  <c:v>Quarter 3 2021</c:v>
                </c:pt>
                <c:pt idx="4">
                  <c:v>Quarter 4 2021</c:v>
                </c:pt>
                <c:pt idx="5">
                  <c:v>Quarter 1 2022</c:v>
                </c:pt>
              </c:strCache>
            </c:strRef>
          </c:cat>
          <c:val>
            <c:numRef>
              <c:f>Sheet12!$B$3:$G$3</c:f>
              <c:numCache>
                <c:formatCode>0%</c:formatCode>
                <c:ptCount val="6"/>
                <c:pt idx="0">
                  <c:v>0.37</c:v>
                </c:pt>
                <c:pt idx="1">
                  <c:v>0.48</c:v>
                </c:pt>
                <c:pt idx="2">
                  <c:v>0.49</c:v>
                </c:pt>
                <c:pt idx="3" formatCode="0.00%">
                  <c:v>0.53220000000000001</c:v>
                </c:pt>
                <c:pt idx="4" formatCode="0.00%">
                  <c:v>0.56569999999999998</c:v>
                </c:pt>
                <c:pt idx="5" formatCode="0.00%">
                  <c:v>0.58960000000000001</c:v>
                </c:pt>
              </c:numCache>
            </c:numRef>
          </c:val>
          <c:smooth val="0"/>
          <c:extLst>
            <c:ext xmlns:c16="http://schemas.microsoft.com/office/drawing/2014/chart" uri="{C3380CC4-5D6E-409C-BE32-E72D297353CC}">
              <c16:uniqueId val="{00000001-E380-48F7-9DA3-BD6C38CFDD31}"/>
            </c:ext>
          </c:extLst>
        </c:ser>
        <c:ser>
          <c:idx val="2"/>
          <c:order val="2"/>
          <c:tx>
            <c:strRef>
              <c:f>Sheet12!$A$4</c:f>
              <c:strCache>
                <c:ptCount val="1"/>
                <c:pt idx="0">
                  <c:v>Fetal Heart Rate Concerns</c:v>
                </c:pt>
              </c:strCache>
            </c:strRef>
          </c:tx>
          <c:spPr>
            <a:ln w="44450" cap="rnd">
              <a:solidFill>
                <a:srgbClr val="6699FF"/>
              </a:solidFill>
              <a:round/>
            </a:ln>
            <a:effectLst/>
          </c:spPr>
          <c:marker>
            <c:symbol val="none"/>
          </c:marker>
          <c:dLbls>
            <c:dLbl>
              <c:idx val="0"/>
              <c:layout>
                <c:manualLayout>
                  <c:x val="-4.2179261862917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0A8-43A9-80CC-13D05F9A18DD}"/>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0A8-43A9-80CC-13D05F9A18D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Sheet12!$B$1:$G$1</c:f>
              <c:strCache>
                <c:ptCount val="6"/>
                <c:pt idx="0">
                  <c:v>Baseline</c:v>
                </c:pt>
                <c:pt idx="1">
                  <c:v>Quarter 1 2021</c:v>
                </c:pt>
                <c:pt idx="2">
                  <c:v>Quarter 2 2021</c:v>
                </c:pt>
                <c:pt idx="3">
                  <c:v>Quarter 3 2021</c:v>
                </c:pt>
                <c:pt idx="4">
                  <c:v>Quarter 4 2021</c:v>
                </c:pt>
                <c:pt idx="5">
                  <c:v>Quarter 1 2022</c:v>
                </c:pt>
              </c:strCache>
            </c:strRef>
          </c:cat>
          <c:val>
            <c:numRef>
              <c:f>Sheet12!$B$4:$G$4</c:f>
              <c:numCache>
                <c:formatCode>0%</c:formatCode>
                <c:ptCount val="6"/>
                <c:pt idx="0">
                  <c:v>0.8</c:v>
                </c:pt>
                <c:pt idx="1">
                  <c:v>0.78</c:v>
                </c:pt>
                <c:pt idx="2">
                  <c:v>0.83</c:v>
                </c:pt>
                <c:pt idx="3">
                  <c:v>0.79</c:v>
                </c:pt>
                <c:pt idx="4">
                  <c:v>0.77</c:v>
                </c:pt>
                <c:pt idx="5">
                  <c:v>0.76</c:v>
                </c:pt>
              </c:numCache>
            </c:numRef>
          </c:val>
          <c:smooth val="0"/>
          <c:extLst>
            <c:ext xmlns:c16="http://schemas.microsoft.com/office/drawing/2014/chart" uri="{C3380CC4-5D6E-409C-BE32-E72D297353CC}">
              <c16:uniqueId val="{00000002-E380-48F7-9DA3-BD6C38CFDD31}"/>
            </c:ext>
          </c:extLst>
        </c:ser>
        <c:ser>
          <c:idx val="3"/>
          <c:order val="3"/>
          <c:tx>
            <c:strRef>
              <c:f>Sheet12!$A$5</c:f>
              <c:strCache>
                <c:ptCount val="1"/>
                <c:pt idx="0">
                  <c:v>Total NTSV C-Sections</c:v>
                </c:pt>
              </c:strCache>
            </c:strRef>
          </c:tx>
          <c:spPr>
            <a:ln w="38100" cap="rnd">
              <a:solidFill>
                <a:schemeClr val="accent5">
                  <a:lumMod val="50000"/>
                </a:schemeClr>
              </a:solidFill>
              <a:round/>
            </a:ln>
            <a:effectLst/>
          </c:spPr>
          <c:marker>
            <c:symbol val="none"/>
          </c:marker>
          <c:dLbls>
            <c:dLbl>
              <c:idx val="0"/>
              <c:layout>
                <c:manualLayout>
                  <c:x val="-4.21792618629174E-2"/>
                  <c:y val="2.74819679339532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0A8-43A9-80CC-13D05F9A18DD}"/>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A8-43A9-80CC-13D05F9A18D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Sheet12!$B$1:$G$1</c:f>
              <c:strCache>
                <c:ptCount val="6"/>
                <c:pt idx="0">
                  <c:v>Baseline</c:v>
                </c:pt>
                <c:pt idx="1">
                  <c:v>Quarter 1 2021</c:v>
                </c:pt>
                <c:pt idx="2">
                  <c:v>Quarter 2 2021</c:v>
                </c:pt>
                <c:pt idx="3">
                  <c:v>Quarter 3 2021</c:v>
                </c:pt>
                <c:pt idx="4">
                  <c:v>Quarter 4 2021</c:v>
                </c:pt>
                <c:pt idx="5">
                  <c:v>Quarter 1 2022</c:v>
                </c:pt>
              </c:strCache>
            </c:strRef>
          </c:cat>
          <c:val>
            <c:numRef>
              <c:f>Sheet12!$B$5:$G$5</c:f>
              <c:numCache>
                <c:formatCode>0%</c:formatCode>
                <c:ptCount val="6"/>
                <c:pt idx="0">
                  <c:v>0.6</c:v>
                </c:pt>
                <c:pt idx="1">
                  <c:v>0.62</c:v>
                </c:pt>
                <c:pt idx="2">
                  <c:v>0.64</c:v>
                </c:pt>
                <c:pt idx="3">
                  <c:v>0.63</c:v>
                </c:pt>
                <c:pt idx="4">
                  <c:v>0.66</c:v>
                </c:pt>
                <c:pt idx="5">
                  <c:v>0.66</c:v>
                </c:pt>
              </c:numCache>
            </c:numRef>
          </c:val>
          <c:smooth val="0"/>
          <c:extLst>
            <c:ext xmlns:c16="http://schemas.microsoft.com/office/drawing/2014/chart" uri="{C3380CC4-5D6E-409C-BE32-E72D297353CC}">
              <c16:uniqueId val="{00000003-E380-48F7-9DA3-BD6C38CFDD31}"/>
            </c:ext>
          </c:extLst>
        </c:ser>
        <c:dLbls>
          <c:showLegendKey val="0"/>
          <c:showVal val="0"/>
          <c:showCatName val="0"/>
          <c:showSerName val="0"/>
          <c:showPercent val="0"/>
          <c:showBubbleSize val="0"/>
        </c:dLbls>
        <c:smooth val="0"/>
        <c:axId val="529202431"/>
        <c:axId val="529203679"/>
      </c:lineChart>
      <c:catAx>
        <c:axId val="529202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29203679"/>
        <c:crosses val="autoZero"/>
        <c:auto val="1"/>
        <c:lblAlgn val="ctr"/>
        <c:lblOffset val="100"/>
        <c:noMultiLvlLbl val="0"/>
      </c:catAx>
      <c:valAx>
        <c:axId val="5292036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2920243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t>Failed Induction</a:t>
            </a:r>
            <a:r>
              <a:rPr lang="en-US" dirty="0"/>
              <a:t>:</a:t>
            </a:r>
          </a:p>
          <a:p>
            <a:pPr>
              <a:defRPr/>
            </a:pPr>
            <a:r>
              <a:rPr lang="en-US" dirty="0"/>
              <a:t> </a:t>
            </a:r>
            <a:r>
              <a:rPr lang="en-US" sz="1600" dirty="0"/>
              <a:t>Cesarean after</a:t>
            </a:r>
            <a:r>
              <a:rPr lang="en-US" sz="1600" baseline="0" dirty="0"/>
              <a:t> induction &lt;6cm dilated</a:t>
            </a:r>
            <a:endParaRPr lang="en-US" sz="1600" dirty="0"/>
          </a:p>
        </c:rich>
      </c:tx>
      <c:layout>
        <c:manualLayout>
          <c:xMode val="edge"/>
          <c:yMode val="edge"/>
          <c:x val="0.28534526160773155"/>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8488949332045721E-2"/>
          <c:y val="0.14415056562573672"/>
          <c:w val="0.932815129323047"/>
          <c:h val="0.71763223382523744"/>
        </c:manualLayout>
      </c:layout>
      <c:barChart>
        <c:barDir val="col"/>
        <c:grouping val="stacked"/>
        <c:varyColors val="0"/>
        <c:ser>
          <c:idx val="0"/>
          <c:order val="0"/>
          <c:tx>
            <c:strRef>
              <c:f>Sheet2!$B$1</c:f>
              <c:strCache>
                <c:ptCount val="1"/>
                <c:pt idx="0">
                  <c:v>Met</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Sheet2!$A$2:$A$7</c:f>
              <c:strCache>
                <c:ptCount val="6"/>
                <c:pt idx="0">
                  <c:v>Baseline</c:v>
                </c:pt>
                <c:pt idx="1">
                  <c:v>Quarter 1 2021</c:v>
                </c:pt>
                <c:pt idx="2">
                  <c:v>Quarter 2 2021</c:v>
                </c:pt>
                <c:pt idx="3">
                  <c:v>Quarter 3 2021</c:v>
                </c:pt>
                <c:pt idx="4">
                  <c:v>Quarter 4 2021</c:v>
                </c:pt>
                <c:pt idx="5">
                  <c:v>Quarter 1 2022</c:v>
                </c:pt>
              </c:strCache>
            </c:strRef>
          </c:cat>
          <c:val>
            <c:numRef>
              <c:f>Sheet2!$B$2:$B$7</c:f>
              <c:numCache>
                <c:formatCode>General</c:formatCode>
                <c:ptCount val="6"/>
                <c:pt idx="0">
                  <c:v>35</c:v>
                </c:pt>
                <c:pt idx="1">
                  <c:v>39</c:v>
                </c:pt>
                <c:pt idx="2">
                  <c:v>39</c:v>
                </c:pt>
                <c:pt idx="3">
                  <c:v>36</c:v>
                </c:pt>
                <c:pt idx="4">
                  <c:v>42</c:v>
                </c:pt>
                <c:pt idx="5">
                  <c:v>45</c:v>
                </c:pt>
              </c:numCache>
            </c:numRef>
          </c:val>
          <c:extLst>
            <c:ext xmlns:c16="http://schemas.microsoft.com/office/drawing/2014/chart" uri="{C3380CC4-5D6E-409C-BE32-E72D297353CC}">
              <c16:uniqueId val="{00000000-6490-46BB-BC58-F22437B0339A}"/>
            </c:ext>
          </c:extLst>
        </c:ser>
        <c:ser>
          <c:idx val="1"/>
          <c:order val="1"/>
          <c:tx>
            <c:strRef>
              <c:f>Sheet2!$C$1</c:f>
              <c:strCache>
                <c:ptCount val="1"/>
                <c:pt idx="0">
                  <c:v>Did Not Meet </c:v>
                </c:pt>
              </c:strCache>
            </c:strRef>
          </c:tx>
          <c:spPr>
            <a:solidFill>
              <a:srgbClr val="FF5050"/>
            </a:solidFill>
            <a:ln>
              <a:noFill/>
            </a:ln>
            <a:effectLst/>
          </c:spPr>
          <c:invertIfNegative val="0"/>
          <c:cat>
            <c:strRef>
              <c:f>Sheet2!$A$2:$A$7</c:f>
              <c:strCache>
                <c:ptCount val="6"/>
                <c:pt idx="0">
                  <c:v>Baseline</c:v>
                </c:pt>
                <c:pt idx="1">
                  <c:v>Quarter 1 2021</c:v>
                </c:pt>
                <c:pt idx="2">
                  <c:v>Quarter 2 2021</c:v>
                </c:pt>
                <c:pt idx="3">
                  <c:v>Quarter 3 2021</c:v>
                </c:pt>
                <c:pt idx="4">
                  <c:v>Quarter 4 2021</c:v>
                </c:pt>
                <c:pt idx="5">
                  <c:v>Quarter 1 2022</c:v>
                </c:pt>
              </c:strCache>
            </c:strRef>
          </c:cat>
          <c:val>
            <c:numRef>
              <c:f>Sheet2!$C$2:$C$7</c:f>
              <c:numCache>
                <c:formatCode>General</c:formatCode>
                <c:ptCount val="6"/>
                <c:pt idx="0">
                  <c:v>65</c:v>
                </c:pt>
                <c:pt idx="1">
                  <c:v>61</c:v>
                </c:pt>
                <c:pt idx="2">
                  <c:v>61</c:v>
                </c:pt>
                <c:pt idx="3">
                  <c:v>64</c:v>
                </c:pt>
                <c:pt idx="4">
                  <c:v>58</c:v>
                </c:pt>
                <c:pt idx="5">
                  <c:v>55</c:v>
                </c:pt>
              </c:numCache>
            </c:numRef>
          </c:val>
          <c:extLst>
            <c:ext xmlns:c16="http://schemas.microsoft.com/office/drawing/2014/chart" uri="{C3380CC4-5D6E-409C-BE32-E72D297353CC}">
              <c16:uniqueId val="{00000001-6490-46BB-BC58-F22437B0339A}"/>
            </c:ext>
          </c:extLst>
        </c:ser>
        <c:dLbls>
          <c:showLegendKey val="0"/>
          <c:showVal val="0"/>
          <c:showCatName val="0"/>
          <c:showSerName val="0"/>
          <c:showPercent val="0"/>
          <c:showBubbleSize val="0"/>
        </c:dLbls>
        <c:gapWidth val="150"/>
        <c:overlap val="100"/>
        <c:axId val="1369873104"/>
        <c:axId val="1369872272"/>
      </c:barChart>
      <c:catAx>
        <c:axId val="1369873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69872272"/>
        <c:crosses val="autoZero"/>
        <c:auto val="1"/>
        <c:lblAlgn val="ctr"/>
        <c:lblOffset val="100"/>
        <c:noMultiLvlLbl val="0"/>
      </c:catAx>
      <c:valAx>
        <c:axId val="13698722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69873104"/>
        <c:crosses val="autoZero"/>
        <c:crossBetween val="between"/>
      </c:valAx>
      <c:spPr>
        <a:noFill/>
        <a:ln>
          <a:noFill/>
        </a:ln>
        <a:effectLst/>
      </c:spPr>
    </c:plotArea>
    <c:legend>
      <c:legendPos val="b"/>
      <c:layout>
        <c:manualLayout>
          <c:xMode val="edge"/>
          <c:yMode val="edge"/>
          <c:x val="0.39995915536725507"/>
          <c:y val="0.93544776458685452"/>
          <c:w val="0.27486537464511873"/>
          <c:h val="6.455223541314553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t>ACOG/SMFM</a:t>
            </a:r>
            <a:r>
              <a:rPr lang="en-US" sz="1400" baseline="0" dirty="0"/>
              <a:t> Criteria Not Met for Failed Inductions</a:t>
            </a:r>
            <a:endParaRPr lang="en-US" sz="1400" dirty="0"/>
          </a:p>
        </c:rich>
      </c:tx>
      <c:layout>
        <c:manualLayout>
          <c:xMode val="edge"/>
          <c:yMode val="edge"/>
          <c:x val="0.11988117414561103"/>
          <c:y val="4.16666666666666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995-453A-A5E6-068EB596D03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995-453A-A5E6-068EB596D03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995-453A-A5E6-068EB596D03D}"/>
              </c:ext>
            </c:extLst>
          </c:dPt>
          <c:cat>
            <c:strRef>
              <c:f>Sheet1!$A$1:$A$3</c:f>
              <c:strCache>
                <c:ptCount val="3"/>
                <c:pt idx="0">
                  <c:v>Criteria 1</c:v>
                </c:pt>
                <c:pt idx="1">
                  <c:v>Criteria 2</c:v>
                </c:pt>
                <c:pt idx="2">
                  <c:v>Both Criteria </c:v>
                </c:pt>
              </c:strCache>
            </c:strRef>
          </c:cat>
          <c:val>
            <c:numRef>
              <c:f>Sheet1!$B$1:$B$3</c:f>
              <c:numCache>
                <c:formatCode>General</c:formatCode>
                <c:ptCount val="3"/>
                <c:pt idx="0">
                  <c:v>239</c:v>
                </c:pt>
                <c:pt idx="1">
                  <c:v>233</c:v>
                </c:pt>
                <c:pt idx="2">
                  <c:v>434</c:v>
                </c:pt>
              </c:numCache>
            </c:numRef>
          </c:val>
          <c:extLst>
            <c:ext xmlns:c16="http://schemas.microsoft.com/office/drawing/2014/chart" uri="{C3380CC4-5D6E-409C-BE32-E72D297353CC}">
              <c16:uniqueId val="{00000006-3995-453A-A5E6-068EB596D03D}"/>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0.117262590426732"/>
          <c:y val="0.32427311169437156"/>
          <c:w val="0.29139775885354469"/>
          <c:h val="0.3518700787401574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Active Phase Arrest: </a:t>
            </a:r>
          </a:p>
          <a:p>
            <a:pPr>
              <a:defRPr sz="2000"/>
            </a:pPr>
            <a:r>
              <a:rPr lang="en-US" sz="1600" dirty="0"/>
              <a:t>Labor Dystocia or</a:t>
            </a:r>
            <a:r>
              <a:rPr lang="en-US" sz="1600" baseline="0" dirty="0"/>
              <a:t> Cesarean After Induction </a:t>
            </a:r>
            <a:r>
              <a:rPr lang="en-US" sz="1600" dirty="0"/>
              <a:t> </a:t>
            </a:r>
            <a:r>
              <a:rPr lang="en-US" sz="1600" b="0" i="0" u="none" strike="noStrike" baseline="0" dirty="0">
                <a:effectLst/>
              </a:rPr>
              <a:t>≥6m dilated but not pushing</a:t>
            </a:r>
            <a:endParaRPr lang="en-US" sz="1600" b="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Sheet2!$B$9</c:f>
              <c:strCache>
                <c:ptCount val="1"/>
                <c:pt idx="0">
                  <c:v>Met</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Sheet2!$A$10:$A$15</c:f>
              <c:strCache>
                <c:ptCount val="6"/>
                <c:pt idx="0">
                  <c:v>Baseline</c:v>
                </c:pt>
                <c:pt idx="1">
                  <c:v>Quarter 1 2021</c:v>
                </c:pt>
                <c:pt idx="2">
                  <c:v>Quarter 2 2021</c:v>
                </c:pt>
                <c:pt idx="3">
                  <c:v>Quarter 3 2021</c:v>
                </c:pt>
                <c:pt idx="4">
                  <c:v>Quarter 4 2021</c:v>
                </c:pt>
                <c:pt idx="5">
                  <c:v>Quarter 1 2022</c:v>
                </c:pt>
              </c:strCache>
            </c:strRef>
          </c:cat>
          <c:val>
            <c:numRef>
              <c:f>Sheet2!$B$10:$B$15</c:f>
              <c:numCache>
                <c:formatCode>General</c:formatCode>
                <c:ptCount val="6"/>
                <c:pt idx="0">
                  <c:v>69</c:v>
                </c:pt>
                <c:pt idx="1">
                  <c:v>77</c:v>
                </c:pt>
                <c:pt idx="2">
                  <c:v>79</c:v>
                </c:pt>
                <c:pt idx="3">
                  <c:v>80</c:v>
                </c:pt>
                <c:pt idx="4">
                  <c:v>73</c:v>
                </c:pt>
                <c:pt idx="5">
                  <c:v>85</c:v>
                </c:pt>
              </c:numCache>
            </c:numRef>
          </c:val>
          <c:extLst>
            <c:ext xmlns:c16="http://schemas.microsoft.com/office/drawing/2014/chart" uri="{C3380CC4-5D6E-409C-BE32-E72D297353CC}">
              <c16:uniqueId val="{00000000-EB48-4199-86E1-282373E6EC04}"/>
            </c:ext>
          </c:extLst>
        </c:ser>
        <c:ser>
          <c:idx val="1"/>
          <c:order val="1"/>
          <c:tx>
            <c:strRef>
              <c:f>Sheet2!$C$9</c:f>
              <c:strCache>
                <c:ptCount val="1"/>
                <c:pt idx="0">
                  <c:v>Did Not Meet </c:v>
                </c:pt>
              </c:strCache>
            </c:strRef>
          </c:tx>
          <c:spPr>
            <a:solidFill>
              <a:srgbClr val="FF5050"/>
            </a:solidFill>
            <a:ln>
              <a:noFill/>
            </a:ln>
            <a:effectLst/>
          </c:spPr>
          <c:invertIfNegative val="0"/>
          <c:cat>
            <c:strRef>
              <c:f>Sheet2!$A$10:$A$15</c:f>
              <c:strCache>
                <c:ptCount val="6"/>
                <c:pt idx="0">
                  <c:v>Baseline</c:v>
                </c:pt>
                <c:pt idx="1">
                  <c:v>Quarter 1 2021</c:v>
                </c:pt>
                <c:pt idx="2">
                  <c:v>Quarter 2 2021</c:v>
                </c:pt>
                <c:pt idx="3">
                  <c:v>Quarter 3 2021</c:v>
                </c:pt>
                <c:pt idx="4">
                  <c:v>Quarter 4 2021</c:v>
                </c:pt>
                <c:pt idx="5">
                  <c:v>Quarter 1 2022</c:v>
                </c:pt>
              </c:strCache>
            </c:strRef>
          </c:cat>
          <c:val>
            <c:numRef>
              <c:f>Sheet2!$C$10:$C$15</c:f>
              <c:numCache>
                <c:formatCode>General</c:formatCode>
                <c:ptCount val="6"/>
                <c:pt idx="0">
                  <c:v>31</c:v>
                </c:pt>
                <c:pt idx="1">
                  <c:v>23</c:v>
                </c:pt>
                <c:pt idx="2">
                  <c:v>21</c:v>
                </c:pt>
                <c:pt idx="3">
                  <c:v>20</c:v>
                </c:pt>
                <c:pt idx="4">
                  <c:v>27</c:v>
                </c:pt>
                <c:pt idx="5">
                  <c:v>15</c:v>
                </c:pt>
              </c:numCache>
            </c:numRef>
          </c:val>
          <c:extLst>
            <c:ext xmlns:c16="http://schemas.microsoft.com/office/drawing/2014/chart" uri="{C3380CC4-5D6E-409C-BE32-E72D297353CC}">
              <c16:uniqueId val="{00000001-EB48-4199-86E1-282373E6EC04}"/>
            </c:ext>
          </c:extLst>
        </c:ser>
        <c:dLbls>
          <c:showLegendKey val="0"/>
          <c:showVal val="0"/>
          <c:showCatName val="0"/>
          <c:showSerName val="0"/>
          <c:showPercent val="0"/>
          <c:showBubbleSize val="0"/>
        </c:dLbls>
        <c:gapWidth val="150"/>
        <c:overlap val="100"/>
        <c:axId val="1746888880"/>
        <c:axId val="1746889712"/>
      </c:barChart>
      <c:catAx>
        <c:axId val="1746888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46889712"/>
        <c:crosses val="autoZero"/>
        <c:auto val="1"/>
        <c:lblAlgn val="ctr"/>
        <c:lblOffset val="100"/>
        <c:noMultiLvlLbl val="0"/>
      </c:catAx>
      <c:valAx>
        <c:axId val="17468897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46888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444C55">
                    <a:lumMod val="65000"/>
                    <a:lumOff val="35000"/>
                  </a:srgbClr>
                </a:solidFill>
                <a:latin typeface="+mn-lt"/>
                <a:ea typeface="+mn-ea"/>
                <a:cs typeface="+mn-cs"/>
              </a:defRPr>
            </a:pPr>
            <a:r>
              <a:rPr lang="en-US" sz="2000" dirty="0"/>
              <a:t>Second Stage Arrest:</a:t>
            </a:r>
          </a:p>
          <a:p>
            <a:pPr marL="0" marR="0" lvl="0" indent="0" algn="ctr" defTabSz="914400" rtl="0" eaLnBrk="1" fontAlgn="auto" latinLnBrk="0" hangingPunct="1">
              <a:lnSpc>
                <a:spcPct val="100000"/>
              </a:lnSpc>
              <a:spcBef>
                <a:spcPts val="0"/>
              </a:spcBef>
              <a:spcAft>
                <a:spcPts val="0"/>
              </a:spcAft>
              <a:buClrTx/>
              <a:buSzTx/>
              <a:buFontTx/>
              <a:buNone/>
              <a:tabLst/>
              <a:defRPr>
                <a:solidFill>
                  <a:srgbClr val="444C55">
                    <a:lumMod val="65000"/>
                    <a:lumOff val="35000"/>
                  </a:srgbClr>
                </a:solidFill>
              </a:defRPr>
            </a:pPr>
            <a:r>
              <a:rPr lang="en-US" sz="1600" b="0" i="0" baseline="0" dirty="0">
                <a:effectLst/>
              </a:rPr>
              <a:t>Labor Dystocia or Cesarean After Induction 10cm dilated and pushing</a:t>
            </a:r>
            <a:endParaRPr lang="en-US" sz="12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rgbClr val="444C55">
                    <a:lumMod val="65000"/>
                    <a:lumOff val="35000"/>
                  </a:srgbClr>
                </a:solidFill>
              </a:defRPr>
            </a:pPr>
            <a:endParaRPr lang="en-US"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444C55">
                  <a:lumMod val="65000"/>
                  <a:lumOff val="35000"/>
                </a:srgbClr>
              </a:solidFill>
              <a:latin typeface="+mn-lt"/>
              <a:ea typeface="+mn-ea"/>
              <a:cs typeface="+mn-cs"/>
            </a:defRPr>
          </a:pPr>
          <a:endParaRPr lang="en-US"/>
        </a:p>
      </c:txPr>
    </c:title>
    <c:autoTitleDeleted val="0"/>
    <c:plotArea>
      <c:layout/>
      <c:barChart>
        <c:barDir val="col"/>
        <c:grouping val="stacked"/>
        <c:varyColors val="0"/>
        <c:ser>
          <c:idx val="0"/>
          <c:order val="0"/>
          <c:tx>
            <c:strRef>
              <c:f>Sheet2!$B$17</c:f>
              <c:strCache>
                <c:ptCount val="1"/>
                <c:pt idx="0">
                  <c:v>Met</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Sheet2!$A$18:$A$23</c:f>
              <c:strCache>
                <c:ptCount val="6"/>
                <c:pt idx="0">
                  <c:v>Baseline</c:v>
                </c:pt>
                <c:pt idx="1">
                  <c:v>Quarter 1 2021</c:v>
                </c:pt>
                <c:pt idx="2">
                  <c:v>Quarter 2 2021</c:v>
                </c:pt>
                <c:pt idx="3">
                  <c:v>Quarter 3 2021</c:v>
                </c:pt>
                <c:pt idx="4">
                  <c:v>Quarter 4 2021</c:v>
                </c:pt>
                <c:pt idx="5">
                  <c:v>Quarter 1 2022</c:v>
                </c:pt>
              </c:strCache>
            </c:strRef>
          </c:cat>
          <c:val>
            <c:numRef>
              <c:f>Sheet2!$B$18:$B$23</c:f>
              <c:numCache>
                <c:formatCode>General</c:formatCode>
                <c:ptCount val="6"/>
                <c:pt idx="0">
                  <c:v>35</c:v>
                </c:pt>
                <c:pt idx="1">
                  <c:v>47</c:v>
                </c:pt>
                <c:pt idx="2">
                  <c:v>47</c:v>
                </c:pt>
                <c:pt idx="3">
                  <c:v>49</c:v>
                </c:pt>
                <c:pt idx="4">
                  <c:v>57</c:v>
                </c:pt>
                <c:pt idx="5">
                  <c:v>56</c:v>
                </c:pt>
              </c:numCache>
            </c:numRef>
          </c:val>
          <c:extLst>
            <c:ext xmlns:c16="http://schemas.microsoft.com/office/drawing/2014/chart" uri="{C3380CC4-5D6E-409C-BE32-E72D297353CC}">
              <c16:uniqueId val="{00000000-0D7F-486E-AD8E-3BC9DE3B954B}"/>
            </c:ext>
          </c:extLst>
        </c:ser>
        <c:ser>
          <c:idx val="1"/>
          <c:order val="1"/>
          <c:tx>
            <c:strRef>
              <c:f>Sheet2!$C$17</c:f>
              <c:strCache>
                <c:ptCount val="1"/>
                <c:pt idx="0">
                  <c:v>Did not Meet </c:v>
                </c:pt>
              </c:strCache>
            </c:strRef>
          </c:tx>
          <c:spPr>
            <a:solidFill>
              <a:srgbClr val="FF5050"/>
            </a:solidFill>
            <a:ln>
              <a:noFill/>
            </a:ln>
            <a:effectLst/>
          </c:spPr>
          <c:invertIfNegative val="0"/>
          <c:cat>
            <c:strRef>
              <c:f>Sheet2!$A$18:$A$23</c:f>
              <c:strCache>
                <c:ptCount val="6"/>
                <c:pt idx="0">
                  <c:v>Baseline</c:v>
                </c:pt>
                <c:pt idx="1">
                  <c:v>Quarter 1 2021</c:v>
                </c:pt>
                <c:pt idx="2">
                  <c:v>Quarter 2 2021</c:v>
                </c:pt>
                <c:pt idx="3">
                  <c:v>Quarter 3 2021</c:v>
                </c:pt>
                <c:pt idx="4">
                  <c:v>Quarter 4 2021</c:v>
                </c:pt>
                <c:pt idx="5">
                  <c:v>Quarter 1 2022</c:v>
                </c:pt>
              </c:strCache>
            </c:strRef>
          </c:cat>
          <c:val>
            <c:numRef>
              <c:f>Sheet2!$C$18:$C$23</c:f>
              <c:numCache>
                <c:formatCode>General</c:formatCode>
                <c:ptCount val="6"/>
                <c:pt idx="0">
                  <c:v>65</c:v>
                </c:pt>
                <c:pt idx="1">
                  <c:v>53</c:v>
                </c:pt>
                <c:pt idx="2">
                  <c:v>53</c:v>
                </c:pt>
                <c:pt idx="3">
                  <c:v>51</c:v>
                </c:pt>
                <c:pt idx="4">
                  <c:v>43</c:v>
                </c:pt>
                <c:pt idx="5">
                  <c:v>44</c:v>
                </c:pt>
              </c:numCache>
            </c:numRef>
          </c:val>
          <c:extLst>
            <c:ext xmlns:c16="http://schemas.microsoft.com/office/drawing/2014/chart" uri="{C3380CC4-5D6E-409C-BE32-E72D297353CC}">
              <c16:uniqueId val="{00000001-0D7F-486E-AD8E-3BC9DE3B954B}"/>
            </c:ext>
          </c:extLst>
        </c:ser>
        <c:dLbls>
          <c:showLegendKey val="0"/>
          <c:showVal val="0"/>
          <c:showCatName val="0"/>
          <c:showSerName val="0"/>
          <c:showPercent val="0"/>
          <c:showBubbleSize val="0"/>
        </c:dLbls>
        <c:gapWidth val="150"/>
        <c:overlap val="100"/>
        <c:axId val="1531209328"/>
        <c:axId val="1531208496"/>
      </c:barChart>
      <c:catAx>
        <c:axId val="153120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31208496"/>
        <c:crosses val="autoZero"/>
        <c:auto val="1"/>
        <c:lblAlgn val="ctr"/>
        <c:lblOffset val="100"/>
        <c:noMultiLvlLbl val="0"/>
      </c:catAx>
      <c:valAx>
        <c:axId val="15312084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31209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Percent of teams working</a:t>
            </a:r>
            <a:r>
              <a:rPr lang="en-US" sz="2400" baseline="0" dirty="0"/>
              <a:t> on 6 key structure measures</a:t>
            </a:r>
          </a:p>
        </c:rich>
      </c:tx>
      <c:overlay val="0"/>
      <c:spPr>
        <a:noFill/>
        <a:ln>
          <a:noFill/>
        </a:ln>
        <a:effectLst/>
      </c:spPr>
    </c:title>
    <c:autoTitleDeleted val="0"/>
    <c:plotArea>
      <c:layout/>
      <c:lineChart>
        <c:grouping val="standard"/>
        <c:varyColors val="0"/>
        <c:ser>
          <c:idx val="7"/>
          <c:order val="0"/>
          <c:tx>
            <c:strRef>
              <c:f>'SM in place '!$B$1</c:f>
              <c:strCache>
                <c:ptCount val="1"/>
                <c:pt idx="0">
                  <c:v>Denominator</c:v>
                </c:pt>
              </c:strCache>
            </c:strRef>
          </c:tx>
          <c:marker>
            <c:symbol val="none"/>
          </c:marker>
          <c:cat>
            <c:strRef>
              <c:f>'SM in place '!$A$2:$C$19</c:f>
              <c:strCache>
                <c:ptCount val="18"/>
                <c:pt idx="0">
                  <c:v>Baseline</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pt idx="13">
                  <c:v>Jan-22</c:v>
                </c:pt>
                <c:pt idx="14">
                  <c:v>Feb-22</c:v>
                </c:pt>
                <c:pt idx="15">
                  <c:v>Mar-22</c:v>
                </c:pt>
                <c:pt idx="16">
                  <c:v>Apr-22</c:v>
                </c:pt>
                <c:pt idx="17">
                  <c:v>May-22</c:v>
                </c:pt>
              </c:strCache>
            </c:strRef>
          </c:cat>
          <c:val>
            <c:numRef>
              <c:f>'SM in place '!$B$2:$B$17</c:f>
            </c:numRef>
          </c:val>
          <c:smooth val="0"/>
          <c:extLst>
            <c:ext xmlns:c16="http://schemas.microsoft.com/office/drawing/2014/chart" uri="{C3380CC4-5D6E-409C-BE32-E72D297353CC}">
              <c16:uniqueId val="{00000000-E9F9-44EB-9B3D-12DF87028563}"/>
            </c:ext>
          </c:extLst>
        </c:ser>
        <c:ser>
          <c:idx val="8"/>
          <c:order val="1"/>
          <c:tx>
            <c:strRef>
              <c:f>'SM in place '!$C$1</c:f>
              <c:strCache>
                <c:ptCount val="1"/>
                <c:pt idx="0">
                  <c:v>Numerator</c:v>
                </c:pt>
              </c:strCache>
            </c:strRef>
          </c:tx>
          <c:marker>
            <c:symbol val="none"/>
          </c:marker>
          <c:cat>
            <c:strRef>
              <c:f>'SM in place '!$A$2:$C$19</c:f>
              <c:strCache>
                <c:ptCount val="18"/>
                <c:pt idx="0">
                  <c:v>Baseline</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pt idx="13">
                  <c:v>Jan-22</c:v>
                </c:pt>
                <c:pt idx="14">
                  <c:v>Feb-22</c:v>
                </c:pt>
                <c:pt idx="15">
                  <c:v>Mar-22</c:v>
                </c:pt>
                <c:pt idx="16">
                  <c:v>Apr-22</c:v>
                </c:pt>
                <c:pt idx="17">
                  <c:v>May-22</c:v>
                </c:pt>
              </c:strCache>
            </c:strRef>
          </c:cat>
          <c:val>
            <c:numRef>
              <c:f>'SM in place '!$C$2:$C$17</c:f>
            </c:numRef>
          </c:val>
          <c:smooth val="0"/>
          <c:extLst>
            <c:ext xmlns:c16="http://schemas.microsoft.com/office/drawing/2014/chart" uri="{C3380CC4-5D6E-409C-BE32-E72D297353CC}">
              <c16:uniqueId val="{00000001-E9F9-44EB-9B3D-12DF87028563}"/>
            </c:ext>
          </c:extLst>
        </c:ser>
        <c:ser>
          <c:idx val="9"/>
          <c:order val="2"/>
          <c:tx>
            <c:strRef>
              <c:f>'SM in place '!$D$1</c:f>
              <c:strCache>
                <c:ptCount val="1"/>
                <c:pt idx="0">
                  <c:v>% of teams with all 6 key SM in place</c:v>
                </c:pt>
              </c:strCache>
            </c:strRef>
          </c:tx>
          <c:spPr>
            <a:ln>
              <a:solidFill>
                <a:srgbClr val="FF0066"/>
              </a:solidFill>
            </a:ln>
          </c:spPr>
          <c:marker>
            <c:symbol val="none"/>
          </c:marker>
          <c:cat>
            <c:strRef>
              <c:f>'SM in place '!$A$2:$C$19</c:f>
              <c:strCache>
                <c:ptCount val="18"/>
                <c:pt idx="0">
                  <c:v>Baseline</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pt idx="13">
                  <c:v>Jan-22</c:v>
                </c:pt>
                <c:pt idx="14">
                  <c:v>Feb-22</c:v>
                </c:pt>
                <c:pt idx="15">
                  <c:v>Mar-22</c:v>
                </c:pt>
                <c:pt idx="16">
                  <c:v>Apr-22</c:v>
                </c:pt>
                <c:pt idx="17">
                  <c:v>May-22</c:v>
                </c:pt>
              </c:strCache>
            </c:strRef>
          </c:cat>
          <c:val>
            <c:numRef>
              <c:f>'SM in place '!$D$2:$D$17</c:f>
              <c:numCache>
                <c:formatCode>0%</c:formatCode>
                <c:ptCount val="16"/>
                <c:pt idx="0">
                  <c:v>0.01</c:v>
                </c:pt>
                <c:pt idx="1">
                  <c:v>0.02</c:v>
                </c:pt>
                <c:pt idx="2">
                  <c:v>0.03</c:v>
                </c:pt>
                <c:pt idx="3">
                  <c:v>0.04</c:v>
                </c:pt>
                <c:pt idx="4">
                  <c:v>0.03</c:v>
                </c:pt>
                <c:pt idx="5">
                  <c:v>0.03</c:v>
                </c:pt>
                <c:pt idx="6">
                  <c:v>0.03</c:v>
                </c:pt>
                <c:pt idx="7">
                  <c:v>0.03</c:v>
                </c:pt>
                <c:pt idx="8">
                  <c:v>0.04</c:v>
                </c:pt>
                <c:pt idx="9">
                  <c:v>0.05</c:v>
                </c:pt>
                <c:pt idx="10">
                  <c:v>0.08</c:v>
                </c:pt>
                <c:pt idx="11">
                  <c:v>0.1</c:v>
                </c:pt>
                <c:pt idx="12">
                  <c:v>0.13</c:v>
                </c:pt>
                <c:pt idx="13">
                  <c:v>0.13</c:v>
                </c:pt>
                <c:pt idx="14">
                  <c:v>0.22</c:v>
                </c:pt>
                <c:pt idx="15">
                  <c:v>0.27</c:v>
                </c:pt>
              </c:numCache>
            </c:numRef>
          </c:val>
          <c:smooth val="0"/>
          <c:extLst>
            <c:ext xmlns:c16="http://schemas.microsoft.com/office/drawing/2014/chart" uri="{C3380CC4-5D6E-409C-BE32-E72D297353CC}">
              <c16:uniqueId val="{00000002-E9F9-44EB-9B3D-12DF87028563}"/>
            </c:ext>
          </c:extLst>
        </c:ser>
        <c:ser>
          <c:idx val="10"/>
          <c:order val="3"/>
          <c:tx>
            <c:strRef>
              <c:f>'SM in place '!$E$1</c:f>
              <c:strCache>
                <c:ptCount val="1"/>
                <c:pt idx="0">
                  <c:v>Numerator</c:v>
                </c:pt>
              </c:strCache>
            </c:strRef>
          </c:tx>
          <c:marker>
            <c:symbol val="none"/>
          </c:marker>
          <c:cat>
            <c:strRef>
              <c:f>'SM in place '!$A$2:$C$19</c:f>
              <c:strCache>
                <c:ptCount val="18"/>
                <c:pt idx="0">
                  <c:v>Baseline</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pt idx="13">
                  <c:v>Jan-22</c:v>
                </c:pt>
                <c:pt idx="14">
                  <c:v>Feb-22</c:v>
                </c:pt>
                <c:pt idx="15">
                  <c:v>Mar-22</c:v>
                </c:pt>
                <c:pt idx="16">
                  <c:v>Apr-22</c:v>
                </c:pt>
                <c:pt idx="17">
                  <c:v>May-22</c:v>
                </c:pt>
              </c:strCache>
            </c:strRef>
          </c:cat>
          <c:val>
            <c:numRef>
              <c:f>'SM in place '!$E$2:$E$17</c:f>
            </c:numRef>
          </c:val>
          <c:smooth val="0"/>
          <c:extLst>
            <c:ext xmlns:c16="http://schemas.microsoft.com/office/drawing/2014/chart" uri="{C3380CC4-5D6E-409C-BE32-E72D297353CC}">
              <c16:uniqueId val="{00000003-E9F9-44EB-9B3D-12DF87028563}"/>
            </c:ext>
          </c:extLst>
        </c:ser>
        <c:ser>
          <c:idx val="11"/>
          <c:order val="4"/>
          <c:tx>
            <c:strRef>
              <c:f>'SM in place '!$F$1</c:f>
              <c:strCache>
                <c:ptCount val="1"/>
                <c:pt idx="0">
                  <c:v>% of teams with at least 4 key SM in place</c:v>
                </c:pt>
              </c:strCache>
            </c:strRef>
          </c:tx>
          <c:spPr>
            <a:ln>
              <a:solidFill>
                <a:schemeClr val="accent5">
                  <a:lumMod val="75000"/>
                </a:schemeClr>
              </a:solidFill>
            </a:ln>
          </c:spPr>
          <c:marker>
            <c:symbol val="none"/>
          </c:marker>
          <c:cat>
            <c:strRef>
              <c:f>'SM in place '!$A$2:$C$19</c:f>
              <c:strCache>
                <c:ptCount val="18"/>
                <c:pt idx="0">
                  <c:v>Baseline</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pt idx="13">
                  <c:v>Jan-22</c:v>
                </c:pt>
                <c:pt idx="14">
                  <c:v>Feb-22</c:v>
                </c:pt>
                <c:pt idx="15">
                  <c:v>Mar-22</c:v>
                </c:pt>
                <c:pt idx="16">
                  <c:v>Apr-22</c:v>
                </c:pt>
                <c:pt idx="17">
                  <c:v>May-22</c:v>
                </c:pt>
              </c:strCache>
            </c:strRef>
          </c:cat>
          <c:val>
            <c:numRef>
              <c:f>'SM in place '!$F$2:$F$17</c:f>
              <c:numCache>
                <c:formatCode>0%</c:formatCode>
                <c:ptCount val="16"/>
                <c:pt idx="0">
                  <c:v>0.02</c:v>
                </c:pt>
                <c:pt idx="1">
                  <c:v>0.03</c:v>
                </c:pt>
                <c:pt idx="2">
                  <c:v>0.03</c:v>
                </c:pt>
                <c:pt idx="3">
                  <c:v>0.04</c:v>
                </c:pt>
                <c:pt idx="4">
                  <c:v>0.06</c:v>
                </c:pt>
                <c:pt idx="5">
                  <c:v>0.09</c:v>
                </c:pt>
                <c:pt idx="6">
                  <c:v>0.13</c:v>
                </c:pt>
                <c:pt idx="7">
                  <c:v>0.19</c:v>
                </c:pt>
                <c:pt idx="8">
                  <c:v>0.28000000000000003</c:v>
                </c:pt>
                <c:pt idx="9">
                  <c:v>0.33</c:v>
                </c:pt>
                <c:pt idx="10">
                  <c:v>0.43</c:v>
                </c:pt>
                <c:pt idx="11">
                  <c:v>0.43</c:v>
                </c:pt>
                <c:pt idx="12">
                  <c:v>0.49</c:v>
                </c:pt>
                <c:pt idx="13">
                  <c:v>0.46</c:v>
                </c:pt>
                <c:pt idx="14">
                  <c:v>0.56000000000000005</c:v>
                </c:pt>
                <c:pt idx="15">
                  <c:v>0.59</c:v>
                </c:pt>
              </c:numCache>
            </c:numRef>
          </c:val>
          <c:smooth val="0"/>
          <c:extLst>
            <c:ext xmlns:c16="http://schemas.microsoft.com/office/drawing/2014/chart" uri="{C3380CC4-5D6E-409C-BE32-E72D297353CC}">
              <c16:uniqueId val="{00000004-E9F9-44EB-9B3D-12DF87028563}"/>
            </c:ext>
          </c:extLst>
        </c:ser>
        <c:ser>
          <c:idx val="12"/>
          <c:order val="5"/>
          <c:tx>
            <c:strRef>
              <c:f>'SM in place '!$G$1</c:f>
              <c:strCache>
                <c:ptCount val="1"/>
                <c:pt idx="0">
                  <c:v>Numerator</c:v>
                </c:pt>
              </c:strCache>
            </c:strRef>
          </c:tx>
          <c:marker>
            <c:symbol val="none"/>
          </c:marker>
          <c:cat>
            <c:strRef>
              <c:f>'SM in place '!$A$2:$C$19</c:f>
              <c:strCache>
                <c:ptCount val="18"/>
                <c:pt idx="0">
                  <c:v>Baseline</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pt idx="13">
                  <c:v>Jan-22</c:v>
                </c:pt>
                <c:pt idx="14">
                  <c:v>Feb-22</c:v>
                </c:pt>
                <c:pt idx="15">
                  <c:v>Mar-22</c:v>
                </c:pt>
                <c:pt idx="16">
                  <c:v>Apr-22</c:v>
                </c:pt>
                <c:pt idx="17">
                  <c:v>May-22</c:v>
                </c:pt>
              </c:strCache>
            </c:strRef>
          </c:cat>
          <c:val>
            <c:numRef>
              <c:f>'SM in place '!$G$2:$G$17</c:f>
            </c:numRef>
          </c:val>
          <c:smooth val="0"/>
          <c:extLst>
            <c:ext xmlns:c16="http://schemas.microsoft.com/office/drawing/2014/chart" uri="{C3380CC4-5D6E-409C-BE32-E72D297353CC}">
              <c16:uniqueId val="{00000005-E9F9-44EB-9B3D-12DF87028563}"/>
            </c:ext>
          </c:extLst>
        </c:ser>
        <c:ser>
          <c:idx val="13"/>
          <c:order val="6"/>
          <c:tx>
            <c:strRef>
              <c:f>'SM in place '!$H$1</c:f>
              <c:strCache>
                <c:ptCount val="1"/>
                <c:pt idx="0">
                  <c:v>% of teams with all 6 SM in place or working on it </c:v>
                </c:pt>
              </c:strCache>
            </c:strRef>
          </c:tx>
          <c:spPr>
            <a:ln>
              <a:solidFill>
                <a:srgbClr val="FF7C80"/>
              </a:solidFill>
            </a:ln>
          </c:spPr>
          <c:marker>
            <c:symbol val="none"/>
          </c:marker>
          <c:cat>
            <c:strRef>
              <c:f>'SM in place '!$A$2:$C$19</c:f>
              <c:strCache>
                <c:ptCount val="18"/>
                <c:pt idx="0">
                  <c:v>Baseline</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pt idx="13">
                  <c:v>Jan-22</c:v>
                </c:pt>
                <c:pt idx="14">
                  <c:v>Feb-22</c:v>
                </c:pt>
                <c:pt idx="15">
                  <c:v>Mar-22</c:v>
                </c:pt>
                <c:pt idx="16">
                  <c:v>Apr-22</c:v>
                </c:pt>
                <c:pt idx="17">
                  <c:v>May-22</c:v>
                </c:pt>
              </c:strCache>
            </c:strRef>
          </c:cat>
          <c:val>
            <c:numRef>
              <c:f>'SM in place '!$H$2:$H$17</c:f>
              <c:numCache>
                <c:formatCode>0%</c:formatCode>
                <c:ptCount val="16"/>
                <c:pt idx="0">
                  <c:v>0.08</c:v>
                </c:pt>
                <c:pt idx="1">
                  <c:v>0.21</c:v>
                </c:pt>
                <c:pt idx="2">
                  <c:v>0.33</c:v>
                </c:pt>
                <c:pt idx="3">
                  <c:v>0.48</c:v>
                </c:pt>
                <c:pt idx="4">
                  <c:v>0.54</c:v>
                </c:pt>
                <c:pt idx="5">
                  <c:v>0.67</c:v>
                </c:pt>
                <c:pt idx="6">
                  <c:v>0.76</c:v>
                </c:pt>
                <c:pt idx="7">
                  <c:v>0.71</c:v>
                </c:pt>
                <c:pt idx="8">
                  <c:v>0.82</c:v>
                </c:pt>
                <c:pt idx="9">
                  <c:v>0.83</c:v>
                </c:pt>
                <c:pt idx="10">
                  <c:v>0.87</c:v>
                </c:pt>
                <c:pt idx="11">
                  <c:v>0.87</c:v>
                </c:pt>
                <c:pt idx="12">
                  <c:v>0.82</c:v>
                </c:pt>
                <c:pt idx="13">
                  <c:v>0.83</c:v>
                </c:pt>
                <c:pt idx="14">
                  <c:v>0.85</c:v>
                </c:pt>
                <c:pt idx="15">
                  <c:v>0.8</c:v>
                </c:pt>
              </c:numCache>
            </c:numRef>
          </c:val>
          <c:smooth val="0"/>
          <c:extLst>
            <c:ext xmlns:c16="http://schemas.microsoft.com/office/drawing/2014/chart" uri="{C3380CC4-5D6E-409C-BE32-E72D297353CC}">
              <c16:uniqueId val="{00000006-E9F9-44EB-9B3D-12DF87028563}"/>
            </c:ext>
          </c:extLst>
        </c:ser>
        <c:ser>
          <c:idx val="0"/>
          <c:order val="7"/>
          <c:tx>
            <c:strRef>
              <c:f>'SM in place '!$B$1</c:f>
              <c:strCache>
                <c:ptCount val="1"/>
                <c:pt idx="0">
                  <c:v>Denominator</c:v>
                </c:pt>
              </c:strCache>
            </c:strRef>
          </c:tx>
          <c:spPr>
            <a:ln w="28575" cap="rnd">
              <a:solidFill>
                <a:schemeClr val="accent1"/>
              </a:solidFill>
              <a:round/>
            </a:ln>
            <a:effectLst/>
          </c:spPr>
          <c:marker>
            <c:symbol val="none"/>
          </c:marker>
          <c:cat>
            <c:strRef>
              <c:f>'SM in place '!$A$2:$C$19</c:f>
              <c:strCache>
                <c:ptCount val="18"/>
                <c:pt idx="0">
                  <c:v>Baseline</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pt idx="13">
                  <c:v>Jan-22</c:v>
                </c:pt>
                <c:pt idx="14">
                  <c:v>Feb-22</c:v>
                </c:pt>
                <c:pt idx="15">
                  <c:v>Mar-22</c:v>
                </c:pt>
                <c:pt idx="16">
                  <c:v>Apr-22</c:v>
                </c:pt>
                <c:pt idx="17">
                  <c:v>May-22</c:v>
                </c:pt>
              </c:strCache>
            </c:strRef>
          </c:cat>
          <c:val>
            <c:numRef>
              <c:f>'SM in place '!$B$2:$B$17</c:f>
            </c:numRef>
          </c:val>
          <c:smooth val="0"/>
          <c:extLst>
            <c:ext xmlns:c16="http://schemas.microsoft.com/office/drawing/2014/chart" uri="{C3380CC4-5D6E-409C-BE32-E72D297353CC}">
              <c16:uniqueId val="{00000007-E9F9-44EB-9B3D-12DF87028563}"/>
            </c:ext>
          </c:extLst>
        </c:ser>
        <c:ser>
          <c:idx val="1"/>
          <c:order val="8"/>
          <c:tx>
            <c:strRef>
              <c:f>'SM in place '!$C$1</c:f>
              <c:strCache>
                <c:ptCount val="1"/>
                <c:pt idx="0">
                  <c:v>Numerator</c:v>
                </c:pt>
              </c:strCache>
            </c:strRef>
          </c:tx>
          <c:spPr>
            <a:ln w="28575" cap="rnd">
              <a:solidFill>
                <a:schemeClr val="accent2"/>
              </a:solidFill>
              <a:round/>
            </a:ln>
            <a:effectLst/>
          </c:spPr>
          <c:marker>
            <c:symbol val="none"/>
          </c:marker>
          <c:cat>
            <c:strRef>
              <c:f>'SM in place '!$A$2:$C$19</c:f>
              <c:strCache>
                <c:ptCount val="18"/>
                <c:pt idx="0">
                  <c:v>Baseline</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pt idx="13">
                  <c:v>Jan-22</c:v>
                </c:pt>
                <c:pt idx="14">
                  <c:v>Feb-22</c:v>
                </c:pt>
                <c:pt idx="15">
                  <c:v>Mar-22</c:v>
                </c:pt>
                <c:pt idx="16">
                  <c:v>Apr-22</c:v>
                </c:pt>
                <c:pt idx="17">
                  <c:v>May-22</c:v>
                </c:pt>
              </c:strCache>
            </c:strRef>
          </c:cat>
          <c:val>
            <c:numRef>
              <c:f>'SM in place '!$C$2:$C$17</c:f>
            </c:numRef>
          </c:val>
          <c:smooth val="0"/>
          <c:extLst>
            <c:ext xmlns:c16="http://schemas.microsoft.com/office/drawing/2014/chart" uri="{C3380CC4-5D6E-409C-BE32-E72D297353CC}">
              <c16:uniqueId val="{00000008-E9F9-44EB-9B3D-12DF87028563}"/>
            </c:ext>
          </c:extLst>
        </c:ser>
        <c:ser>
          <c:idx val="2"/>
          <c:order val="9"/>
          <c:tx>
            <c:strRef>
              <c:f>'SM in place '!$D$1</c:f>
              <c:strCache>
                <c:ptCount val="1"/>
                <c:pt idx="0">
                  <c:v>% of teams with all 6 key SM in place</c:v>
                </c:pt>
              </c:strCache>
            </c:strRef>
          </c:tx>
          <c:spPr>
            <a:ln w="57150" cap="rnd">
              <a:solidFill>
                <a:schemeClr val="accent2">
                  <a:lumMod val="75000"/>
                </a:schemeClr>
              </a:solidFill>
              <a:round/>
            </a:ln>
            <a:effectLst/>
          </c:spPr>
          <c:marker>
            <c:symbol val="none"/>
          </c:marker>
          <c:dLbls>
            <c:dLbl>
              <c:idx val="0"/>
              <c:layout>
                <c:manualLayout>
                  <c:x val="-5.416384563303997E-2"/>
                  <c:y val="7.636502481863166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9F9-44EB-9B3D-12DF87028563}"/>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9F9-44EB-9B3D-12DF87028563}"/>
                </c:ext>
              </c:extLst>
            </c:dLbl>
            <c:spPr>
              <a:noFill/>
              <a:ln>
                <a:noFill/>
              </a:ln>
              <a:effectLst/>
            </c:spPr>
            <c:txPr>
              <a:bodyPr wrap="square" lIns="38100" tIns="19050" rIns="38100" bIns="19050" anchor="ctr">
                <a:spAutoFit/>
              </a:bodyPr>
              <a:lstStyle/>
              <a:p>
                <a:pPr>
                  <a:defRPr sz="14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'SM in place '!$A$2:$C$19</c:f>
              <c:strCache>
                <c:ptCount val="18"/>
                <c:pt idx="0">
                  <c:v>Baseline</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pt idx="13">
                  <c:v>Jan-22</c:v>
                </c:pt>
                <c:pt idx="14">
                  <c:v>Feb-22</c:v>
                </c:pt>
                <c:pt idx="15">
                  <c:v>Mar-22</c:v>
                </c:pt>
                <c:pt idx="16">
                  <c:v>Apr-22</c:v>
                </c:pt>
                <c:pt idx="17">
                  <c:v>May-22</c:v>
                </c:pt>
              </c:strCache>
            </c:strRef>
          </c:cat>
          <c:val>
            <c:numRef>
              <c:f>'SM in place '!$D$2:$D$19</c:f>
              <c:numCache>
                <c:formatCode>0%</c:formatCode>
                <c:ptCount val="18"/>
                <c:pt idx="0">
                  <c:v>0.01</c:v>
                </c:pt>
                <c:pt idx="1">
                  <c:v>0.02</c:v>
                </c:pt>
                <c:pt idx="2">
                  <c:v>0.03</c:v>
                </c:pt>
                <c:pt idx="3">
                  <c:v>0.04</c:v>
                </c:pt>
                <c:pt idx="4">
                  <c:v>0.03</c:v>
                </c:pt>
                <c:pt idx="5">
                  <c:v>0.03</c:v>
                </c:pt>
                <c:pt idx="6">
                  <c:v>0.03</c:v>
                </c:pt>
                <c:pt idx="7">
                  <c:v>0.03</c:v>
                </c:pt>
                <c:pt idx="8">
                  <c:v>0.04</c:v>
                </c:pt>
                <c:pt idx="9">
                  <c:v>0.05</c:v>
                </c:pt>
                <c:pt idx="10">
                  <c:v>0.08</c:v>
                </c:pt>
                <c:pt idx="11">
                  <c:v>0.1</c:v>
                </c:pt>
                <c:pt idx="12">
                  <c:v>0.13</c:v>
                </c:pt>
                <c:pt idx="13">
                  <c:v>0.13</c:v>
                </c:pt>
                <c:pt idx="14">
                  <c:v>0.22</c:v>
                </c:pt>
                <c:pt idx="15">
                  <c:v>0.27</c:v>
                </c:pt>
                <c:pt idx="16">
                  <c:v>0.33</c:v>
                </c:pt>
                <c:pt idx="17">
                  <c:v>0.35897435897435898</c:v>
                </c:pt>
              </c:numCache>
            </c:numRef>
          </c:val>
          <c:smooth val="0"/>
          <c:extLst>
            <c:ext xmlns:c16="http://schemas.microsoft.com/office/drawing/2014/chart" uri="{C3380CC4-5D6E-409C-BE32-E72D297353CC}">
              <c16:uniqueId val="{0000000B-E9F9-44EB-9B3D-12DF87028563}"/>
            </c:ext>
          </c:extLst>
        </c:ser>
        <c:ser>
          <c:idx val="3"/>
          <c:order val="10"/>
          <c:tx>
            <c:strRef>
              <c:f>'SM in place '!$E$1</c:f>
              <c:strCache>
                <c:ptCount val="1"/>
                <c:pt idx="0">
                  <c:v>Numerator</c:v>
                </c:pt>
              </c:strCache>
            </c:strRef>
          </c:tx>
          <c:spPr>
            <a:ln w="28575" cap="rnd">
              <a:solidFill>
                <a:schemeClr val="accent4"/>
              </a:solidFill>
              <a:round/>
            </a:ln>
            <a:effectLst/>
          </c:spPr>
          <c:marker>
            <c:symbol val="none"/>
          </c:marker>
          <c:cat>
            <c:strRef>
              <c:f>'SM in place '!$A$2:$C$19</c:f>
              <c:strCache>
                <c:ptCount val="18"/>
                <c:pt idx="0">
                  <c:v>Baseline</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pt idx="13">
                  <c:v>Jan-22</c:v>
                </c:pt>
                <c:pt idx="14">
                  <c:v>Feb-22</c:v>
                </c:pt>
                <c:pt idx="15">
                  <c:v>Mar-22</c:v>
                </c:pt>
                <c:pt idx="16">
                  <c:v>Apr-22</c:v>
                </c:pt>
                <c:pt idx="17">
                  <c:v>May-22</c:v>
                </c:pt>
              </c:strCache>
            </c:strRef>
          </c:cat>
          <c:val>
            <c:numRef>
              <c:f>'SM in place '!$E$2:$E$17</c:f>
            </c:numRef>
          </c:val>
          <c:smooth val="0"/>
          <c:extLst>
            <c:ext xmlns:c16="http://schemas.microsoft.com/office/drawing/2014/chart" uri="{C3380CC4-5D6E-409C-BE32-E72D297353CC}">
              <c16:uniqueId val="{0000000C-E9F9-44EB-9B3D-12DF87028563}"/>
            </c:ext>
          </c:extLst>
        </c:ser>
        <c:ser>
          <c:idx val="4"/>
          <c:order val="11"/>
          <c:tx>
            <c:strRef>
              <c:f>'SM in place '!$F$1</c:f>
              <c:strCache>
                <c:ptCount val="1"/>
                <c:pt idx="0">
                  <c:v>% of teams with at least 4 key SM in place</c:v>
                </c:pt>
              </c:strCache>
            </c:strRef>
          </c:tx>
          <c:spPr>
            <a:ln w="57150" cap="rnd">
              <a:solidFill>
                <a:schemeClr val="accent1"/>
              </a:solidFill>
              <a:round/>
            </a:ln>
            <a:effectLst/>
          </c:spPr>
          <c:marker>
            <c:symbol val="none"/>
          </c:marker>
          <c:dLbls>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9F9-44EB-9B3D-12DF87028563}"/>
                </c:ext>
              </c:extLst>
            </c:dLbl>
            <c:spPr>
              <a:noFill/>
              <a:ln>
                <a:noFill/>
              </a:ln>
              <a:effectLst/>
            </c:spPr>
            <c:txPr>
              <a:bodyPr wrap="square" lIns="38100" tIns="19050" rIns="38100" bIns="19050" anchor="ctr">
                <a:spAutoFit/>
              </a:bodyPr>
              <a:lstStyle/>
              <a:p>
                <a:pPr>
                  <a:defRPr sz="14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'SM in place '!$A$2:$C$19</c:f>
              <c:strCache>
                <c:ptCount val="18"/>
                <c:pt idx="0">
                  <c:v>Baseline</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pt idx="13">
                  <c:v>Jan-22</c:v>
                </c:pt>
                <c:pt idx="14">
                  <c:v>Feb-22</c:v>
                </c:pt>
                <c:pt idx="15">
                  <c:v>Mar-22</c:v>
                </c:pt>
                <c:pt idx="16">
                  <c:v>Apr-22</c:v>
                </c:pt>
                <c:pt idx="17">
                  <c:v>May-22</c:v>
                </c:pt>
              </c:strCache>
            </c:strRef>
          </c:cat>
          <c:val>
            <c:numRef>
              <c:f>'SM in place '!$F$2:$F$19</c:f>
              <c:numCache>
                <c:formatCode>0%</c:formatCode>
                <c:ptCount val="18"/>
                <c:pt idx="0">
                  <c:v>0.02</c:v>
                </c:pt>
                <c:pt idx="1">
                  <c:v>0.03</c:v>
                </c:pt>
                <c:pt idx="2">
                  <c:v>0.03</c:v>
                </c:pt>
                <c:pt idx="3">
                  <c:v>0.04</c:v>
                </c:pt>
                <c:pt idx="4">
                  <c:v>0.06</c:v>
                </c:pt>
                <c:pt idx="5">
                  <c:v>0.09</c:v>
                </c:pt>
                <c:pt idx="6">
                  <c:v>0.13</c:v>
                </c:pt>
                <c:pt idx="7">
                  <c:v>0.19</c:v>
                </c:pt>
                <c:pt idx="8">
                  <c:v>0.28000000000000003</c:v>
                </c:pt>
                <c:pt idx="9">
                  <c:v>0.33</c:v>
                </c:pt>
                <c:pt idx="10">
                  <c:v>0.43</c:v>
                </c:pt>
                <c:pt idx="11">
                  <c:v>0.43</c:v>
                </c:pt>
                <c:pt idx="12">
                  <c:v>0.49</c:v>
                </c:pt>
                <c:pt idx="13">
                  <c:v>0.46</c:v>
                </c:pt>
                <c:pt idx="14">
                  <c:v>0.56000000000000005</c:v>
                </c:pt>
                <c:pt idx="15">
                  <c:v>0.59</c:v>
                </c:pt>
                <c:pt idx="16">
                  <c:v>0.57999999999999996</c:v>
                </c:pt>
                <c:pt idx="17">
                  <c:v>0.66666666666666663</c:v>
                </c:pt>
              </c:numCache>
            </c:numRef>
          </c:val>
          <c:smooth val="0"/>
          <c:extLst>
            <c:ext xmlns:c16="http://schemas.microsoft.com/office/drawing/2014/chart" uri="{C3380CC4-5D6E-409C-BE32-E72D297353CC}">
              <c16:uniqueId val="{0000000E-E9F9-44EB-9B3D-12DF87028563}"/>
            </c:ext>
          </c:extLst>
        </c:ser>
        <c:ser>
          <c:idx val="5"/>
          <c:order val="12"/>
          <c:tx>
            <c:strRef>
              <c:f>'SM in place '!$G$1</c:f>
              <c:strCache>
                <c:ptCount val="1"/>
                <c:pt idx="0">
                  <c:v>Numerator</c:v>
                </c:pt>
              </c:strCache>
            </c:strRef>
          </c:tx>
          <c:spPr>
            <a:ln w="28575" cap="rnd">
              <a:solidFill>
                <a:schemeClr val="accent6"/>
              </a:solidFill>
              <a:round/>
            </a:ln>
            <a:effectLst/>
          </c:spPr>
          <c:marker>
            <c:symbol val="none"/>
          </c:marker>
          <c:cat>
            <c:strRef>
              <c:f>'SM in place '!$A$2:$C$19</c:f>
              <c:strCache>
                <c:ptCount val="18"/>
                <c:pt idx="0">
                  <c:v>Baseline</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pt idx="13">
                  <c:v>Jan-22</c:v>
                </c:pt>
                <c:pt idx="14">
                  <c:v>Feb-22</c:v>
                </c:pt>
                <c:pt idx="15">
                  <c:v>Mar-22</c:v>
                </c:pt>
                <c:pt idx="16">
                  <c:v>Apr-22</c:v>
                </c:pt>
                <c:pt idx="17">
                  <c:v>May-22</c:v>
                </c:pt>
              </c:strCache>
            </c:strRef>
          </c:cat>
          <c:val>
            <c:numRef>
              <c:f>'SM in place '!$G$2:$G$17</c:f>
            </c:numRef>
          </c:val>
          <c:smooth val="0"/>
          <c:extLst>
            <c:ext xmlns:c16="http://schemas.microsoft.com/office/drawing/2014/chart" uri="{C3380CC4-5D6E-409C-BE32-E72D297353CC}">
              <c16:uniqueId val="{0000000F-E9F9-44EB-9B3D-12DF87028563}"/>
            </c:ext>
          </c:extLst>
        </c:ser>
        <c:ser>
          <c:idx val="6"/>
          <c:order val="13"/>
          <c:tx>
            <c:strRef>
              <c:f>'SM in place '!$H$1</c:f>
              <c:strCache>
                <c:ptCount val="1"/>
                <c:pt idx="0">
                  <c:v>% of teams with all 6 SM in place or working on it </c:v>
                </c:pt>
              </c:strCache>
            </c:strRef>
          </c:tx>
          <c:spPr>
            <a:ln w="57150" cap="rnd">
              <a:solidFill>
                <a:schemeClr val="accent5">
                  <a:lumMod val="60000"/>
                  <a:lumOff val="40000"/>
                </a:schemeClr>
              </a:solidFill>
              <a:round/>
            </a:ln>
            <a:effectLst/>
          </c:spPr>
          <c:marker>
            <c:symbol val="none"/>
          </c:marker>
          <c:dLbls>
            <c:dLbl>
              <c:idx val="0"/>
              <c:layout>
                <c:manualLayout>
                  <c:x val="-4.9650191830286634E-2"/>
                  <c:y val="-3.81825124093179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9F9-44EB-9B3D-12DF87028563}"/>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9F9-44EB-9B3D-12DF87028563}"/>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'SM in place '!$A$2:$C$19</c:f>
              <c:strCache>
                <c:ptCount val="18"/>
                <c:pt idx="0">
                  <c:v>Baseline</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pt idx="13">
                  <c:v>Jan-22</c:v>
                </c:pt>
                <c:pt idx="14">
                  <c:v>Feb-22</c:v>
                </c:pt>
                <c:pt idx="15">
                  <c:v>Mar-22</c:v>
                </c:pt>
                <c:pt idx="16">
                  <c:v>Apr-22</c:v>
                </c:pt>
                <c:pt idx="17">
                  <c:v>May-22</c:v>
                </c:pt>
              </c:strCache>
            </c:strRef>
          </c:cat>
          <c:val>
            <c:numRef>
              <c:f>'SM in place '!$H$2:$H$19</c:f>
              <c:numCache>
                <c:formatCode>0%</c:formatCode>
                <c:ptCount val="18"/>
                <c:pt idx="0">
                  <c:v>0.08</c:v>
                </c:pt>
                <c:pt idx="1">
                  <c:v>0.21</c:v>
                </c:pt>
                <c:pt idx="2">
                  <c:v>0.33</c:v>
                </c:pt>
                <c:pt idx="3">
                  <c:v>0.48</c:v>
                </c:pt>
                <c:pt idx="4">
                  <c:v>0.54</c:v>
                </c:pt>
                <c:pt idx="5">
                  <c:v>0.67</c:v>
                </c:pt>
                <c:pt idx="6">
                  <c:v>0.76</c:v>
                </c:pt>
                <c:pt idx="7">
                  <c:v>0.71</c:v>
                </c:pt>
                <c:pt idx="8">
                  <c:v>0.82</c:v>
                </c:pt>
                <c:pt idx="9">
                  <c:v>0.83</c:v>
                </c:pt>
                <c:pt idx="10">
                  <c:v>0.87</c:v>
                </c:pt>
                <c:pt idx="11">
                  <c:v>0.87</c:v>
                </c:pt>
                <c:pt idx="12">
                  <c:v>0.82</c:v>
                </c:pt>
                <c:pt idx="13">
                  <c:v>0.83</c:v>
                </c:pt>
                <c:pt idx="14">
                  <c:v>0.85</c:v>
                </c:pt>
                <c:pt idx="15">
                  <c:v>0.8</c:v>
                </c:pt>
                <c:pt idx="16">
                  <c:v>0.85</c:v>
                </c:pt>
                <c:pt idx="17">
                  <c:v>0.92307692307692313</c:v>
                </c:pt>
              </c:numCache>
            </c:numRef>
          </c:val>
          <c:smooth val="0"/>
          <c:extLst>
            <c:ext xmlns:c16="http://schemas.microsoft.com/office/drawing/2014/chart" uri="{C3380CC4-5D6E-409C-BE32-E72D297353CC}">
              <c16:uniqueId val="{00000012-E9F9-44EB-9B3D-12DF87028563}"/>
            </c:ext>
          </c:extLst>
        </c:ser>
        <c:dLbls>
          <c:showLegendKey val="0"/>
          <c:showVal val="0"/>
          <c:showCatName val="0"/>
          <c:showSerName val="0"/>
          <c:showPercent val="0"/>
          <c:showBubbleSize val="0"/>
        </c:dLbls>
        <c:smooth val="0"/>
        <c:axId val="2087310287"/>
        <c:axId val="2087311951"/>
      </c:lineChart>
      <c:catAx>
        <c:axId val="2087310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87311951"/>
        <c:crosses val="autoZero"/>
        <c:auto val="1"/>
        <c:lblAlgn val="ctr"/>
        <c:lblOffset val="100"/>
        <c:noMultiLvlLbl val="0"/>
      </c:catAx>
      <c:valAx>
        <c:axId val="208731195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87310287"/>
        <c:crosses val="autoZero"/>
        <c:crossBetween val="between"/>
      </c:valAx>
    </c:plotArea>
    <c:legend>
      <c:legendPos val="t"/>
      <c:legendEntry>
        <c:idx val="0"/>
        <c:delete val="1"/>
      </c:legendEntry>
      <c:legendEntry>
        <c:idx val="1"/>
        <c:delete val="1"/>
      </c:legendEntry>
      <c:legendEntry>
        <c:idx val="2"/>
        <c:delete val="1"/>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1_77B35B4D.xml><?xml version="1.0" encoding="utf-8"?>
<p188:cmLst xmlns:a="http://schemas.openxmlformats.org/drawingml/2006/main" xmlns:r="http://schemas.openxmlformats.org/officeDocument/2006/relationships" xmlns:p188="http://schemas.microsoft.com/office/powerpoint/2018/8/main">
  <p188:cm id="{EBA3A7E1-2EAB-4ECA-B8E1-4A8508A1175F}" authorId="{866AA8C0-A40A-4549-B1BD-CB0F1B5845F6}" status="resolved" created="2022-05-21T05:51:31.744" complete="100000">
    <pc:sldMkLst xmlns:pc="http://schemas.microsoft.com/office/powerpoint/2013/main/command">
      <pc:docMk/>
      <pc:sldMk cId="1963350195" sldId="261"/>
    </pc:sldMkLst>
    <p188:txBody>
      <a:bodyPr/>
      <a:lstStyle/>
      <a:p>
        <a:r>
          <a:rPr lang="en-US"/>
          <a:t>feels like we need an intro set of slides and a wrap up / goals slide.  See the 2021 F2F slides for ideas?</a:t>
        </a:r>
      </a:p>
    </p188:txBody>
  </p188:cm>
  <p188:cm id="{923D5304-DFA2-4D36-9EC8-DF72087C9D24}" authorId="{866AA8C0-A40A-4549-B1BD-CB0F1B5845F6}" status="resolved" created="2022-05-21T05:54:08.307" complete="100000">
    <pc:sldMkLst xmlns:pc="http://schemas.microsoft.com/office/powerpoint/2013/main/command">
      <pc:docMk/>
      <pc:sldMk cId="1963350195" sldId="261"/>
    </pc:sldMkLst>
    <p188:txBody>
      <a:bodyPr/>
      <a:lstStyle/>
      <a:p>
        <a:r>
          <a:rPr lang="en-US"/>
          <a:t>We need to seriously cut down this slide deck, was thinking we have 45 minutes, but we only have 30 minutes and that includes the introduction and overview slides and the welcome.  We have 60 slides in this deck and that doesn't yet have an intro going over ILPQC or the wrap up slide for this session.  I can go through tomorrow and make cuts.  Patti not sure if you and I should discuss and figure out what is most important and what we should cut down?  We could also do this on Monday?</a:t>
        </a:r>
      </a:p>
    </p188:txBody>
  </p188:cm>
</p188:cmLst>
</file>

<file path=ppt/comments/modernComment_104_59405A4E.xml><?xml version="1.0" encoding="utf-8"?>
<p188:cmLst xmlns:a="http://schemas.openxmlformats.org/drawingml/2006/main" xmlns:r="http://schemas.openxmlformats.org/officeDocument/2006/relationships" xmlns:p188="http://schemas.microsoft.com/office/powerpoint/2018/8/main">
  <p188:cm id="{8FE3C8A1-88DB-49E3-8A93-2AD26F959D9C}" authorId="{866AA8C0-A40A-4549-B1BD-CB0F1B5845F6}" status="resolved" created="2022-05-21T03:25:47.072" complete="100000">
    <ac:deMkLst xmlns:ac="http://schemas.microsoft.com/office/drawing/2013/main/command">
      <pc:docMk xmlns:pc="http://schemas.microsoft.com/office/powerpoint/2013/main/command"/>
      <pc:sldMk xmlns:pc="http://schemas.microsoft.com/office/powerpoint/2013/main/command" cId="1962826740" sldId="323"/>
      <ac:graphicFrameMk id="6" creationId="{00000000-0000-0000-0000-000000000000}"/>
    </ac:deMkLst>
    <p188:txBody>
      <a:bodyPr/>
      <a:lstStyle/>
      <a:p>
        <a:r>
          <a:rPr lang="en-US"/>
          <a:t>DO we have a topic for the summer PVB calls?  Do we want to see if Emmett can share?  Need to make sure that gets filled in.  Do we want to comment here on the 1 on 1  QI Support Calls could add with Grand Rounds in that title given what is below fits the 1 on 1 QI support calls. </a:t>
        </a:r>
      </a:p>
    </p188:txBody>
  </p188:cm>
</p188:cmLst>
</file>

<file path=ppt/comments/modernComment_10F_7DC5EDEC.xml><?xml version="1.0" encoding="utf-8"?>
<p188:cmLst xmlns:a="http://schemas.openxmlformats.org/drawingml/2006/main" xmlns:r="http://schemas.openxmlformats.org/officeDocument/2006/relationships" xmlns:p188="http://schemas.microsoft.com/office/powerpoint/2018/8/main">
  <p188:cm id="{A119A955-192F-47AE-A66A-3C34B7ED2F40}" authorId="{866AA8C0-A40A-4549-B1BD-CB0F1B5845F6}" status="resolved" created="2022-05-21T04:37:07.964" complete="100000">
    <ac:deMkLst xmlns:ac="http://schemas.microsoft.com/office/drawing/2013/main/command">
      <pc:docMk xmlns:pc="http://schemas.microsoft.com/office/powerpoint/2013/main/command"/>
      <pc:sldMk xmlns:pc="http://schemas.microsoft.com/office/powerpoint/2013/main/command" cId="1545911674" sldId="276"/>
      <ac:spMk id="2" creationId="{0998A237-E4FF-4046-81CA-2A9506C25C5C}"/>
    </ac:deMkLst>
    <p188:replyLst>
      <p188:reply id="{7F79EA20-0EA1-45C8-B7A9-B3CD0EEAD73F}" authorId="{B1E8E1CE-C373-4BDB-0D3F-F84FE1DA86D4}" created="2022-05-22T16:42:57.953">
        <p188:txBody>
          <a:bodyPr/>
          <a:lstStyle/>
          <a:p>
            <a:r>
              <a:rPr lang="en-US"/>
              <a:t>yes, updated!</a:t>
            </a:r>
          </a:p>
        </p188:txBody>
      </p188:reply>
    </p188:replyLst>
    <p188:txBody>
      <a:bodyPr/>
      <a:lstStyle/>
      <a:p>
        <a:r>
          <a:rPr lang="en-US"/>
          <a:t>Do we want to say the actual goal here, isn't it to be &gt; 80% births meeting ACOG/SMFM criteria and &gt; 80% providers / nurses trained</a:t>
        </a:r>
      </a:p>
    </p188:txBody>
  </p188:cm>
  <p188:cm id="{A8A7F047-FB28-456D-B289-94E8B47DE0D7}" authorId="{866AA8C0-A40A-4549-B1BD-CB0F1B5845F6}" status="resolved" created="2022-05-21T04:37:30.449" complete="100000">
    <ac:deMkLst xmlns:ac="http://schemas.microsoft.com/office/drawing/2013/main/command">
      <pc:docMk xmlns:pc="http://schemas.microsoft.com/office/powerpoint/2013/main/command"/>
      <pc:sldMk xmlns:pc="http://schemas.microsoft.com/office/powerpoint/2013/main/command" cId="1545911674" sldId="276"/>
      <ac:spMk id="2" creationId="{0998A237-E4FF-4046-81CA-2A9506C25C5C}"/>
    </ac:deMkLst>
    <p188:replyLst>
      <p188:reply id="{A51D37E3-5582-47D9-B3E0-FCD7F8E225B6}" authorId="{B1E8E1CE-C373-4BDB-0D3F-F84FE1DA86D4}" created="2022-05-22T16:42:42.828">
        <p188:txBody>
          <a:bodyPr/>
          <a:lstStyle/>
          <a:p>
            <a:r>
              <a:rPr lang="en-US"/>
              <a:t>measures!</a:t>
            </a:r>
          </a:p>
        </p188:txBody>
      </p188:reply>
    </p188:replyLst>
    <p188:txBody>
      <a:bodyPr/>
      <a:lstStyle/>
      <a:p>
        <a:r>
          <a:rPr lang="en-US"/>
          <a:t>Are these Aimes and Measures or AIMS and goals?  What is more accurate?</a:t>
        </a:r>
      </a:p>
    </p188:txBody>
  </p188:cm>
</p188:cmLst>
</file>

<file path=ppt/comments/modernComment_111_EE9473D9.xml><?xml version="1.0" encoding="utf-8"?>
<p188:cmLst xmlns:a="http://schemas.openxmlformats.org/drawingml/2006/main" xmlns:r="http://schemas.openxmlformats.org/officeDocument/2006/relationships" xmlns:p188="http://schemas.microsoft.com/office/powerpoint/2018/8/main">
  <p188:cm id="{2DB96829-DE7C-45CF-BC95-B5B7D451BE72}" authorId="{866AA8C0-A40A-4549-B1BD-CB0F1B5845F6}" status="resolved" created="2022-05-21T04:42:41.389" complete="100000">
    <ac:deMkLst xmlns:ac="http://schemas.microsoft.com/office/drawing/2013/main/command">
      <pc:docMk xmlns:pc="http://schemas.microsoft.com/office/powerpoint/2013/main/command"/>
      <pc:sldMk xmlns:pc="http://schemas.microsoft.com/office/powerpoint/2013/main/command" cId="3841118271" sldId="282"/>
      <ac:spMk id="2" creationId="{00000000-0000-0000-0000-000000000000}"/>
    </ac:deMkLst>
    <p188:replyLst>
      <p188:reply id="{3CCAC1EC-508E-4D5E-AFD2-971214E8EBE9}" authorId="{B1E8E1CE-C373-4BDB-0D3F-F84FE1DA86D4}" created="2022-05-22T16:30:56.390">
        <p188:txBody>
          <a:bodyPr/>
          <a:lstStyle/>
          <a:p>
            <a:r>
              <a:rPr lang="en-US"/>
              <a:t>done!</a:t>
            </a:r>
          </a:p>
        </p188:txBody>
      </p188:reply>
    </p188:replyLst>
    <p188:txBody>
      <a:bodyPr/>
      <a:lstStyle/>
      <a:p>
        <a:r>
          <a:rPr lang="en-US"/>
          <a:t>Looks like this says quarter 21 2022, can you change to Quarter 1 2022</a:t>
        </a:r>
      </a:p>
    </p188:txBody>
  </p188:cm>
  <p188:cm id="{8C8DCA23-11CC-4E52-AF8F-DA80E08E09AB}" authorId="{866AA8C0-A40A-4549-B1BD-CB0F1B5845F6}" status="resolved" created="2022-05-21T04:43:56.592" complete="100000">
    <ac:deMkLst xmlns:ac="http://schemas.microsoft.com/office/drawing/2013/main/command">
      <pc:docMk xmlns:pc="http://schemas.microsoft.com/office/powerpoint/2013/main/command"/>
      <pc:sldMk xmlns:pc="http://schemas.microsoft.com/office/powerpoint/2013/main/command" cId="3841118271" sldId="282"/>
      <ac:spMk id="2" creationId="{00000000-0000-0000-0000-000000000000}"/>
    </ac:deMkLst>
    <p188:replyLst>
      <p188:reply id="{AD1C0FD8-0737-45F5-8ECE-BBC29DE3B011}" authorId="{B1E8E1CE-C373-4BDB-0D3F-F84FE1DA86D4}" created="2022-05-22T16:30:51.608">
        <p188:txBody>
          <a:bodyPr/>
          <a:lstStyle/>
          <a:p>
            <a:r>
              <a:rPr lang="en-US"/>
              <a:t>Done!</a:t>
            </a:r>
          </a:p>
        </p188:txBody>
      </p188:reply>
    </p188:replyLst>
    <p188:txBody>
      <a:bodyPr/>
      <a:lstStyle/>
      <a:p>
        <a:r>
          <a:rPr lang="en-US"/>
          <a:t>Can you list Quarter 3 2021 as 23.0 since you use the tenths place for the other bars looks like you rounded the 23.  </a:t>
        </a:r>
      </a:p>
    </p188:txBody>
  </p188:cm>
</p188:cmLst>
</file>

<file path=ppt/comments/modernComment_112_738F0CA8.xml><?xml version="1.0" encoding="utf-8"?>
<p188:cmLst xmlns:a="http://schemas.openxmlformats.org/drawingml/2006/main" xmlns:r="http://schemas.openxmlformats.org/officeDocument/2006/relationships" xmlns:p188="http://schemas.microsoft.com/office/powerpoint/2018/8/main">
  <p188:cm id="{DAC6CF15-7A9A-4A5B-9621-5DB2D4506561}" authorId="{866AA8C0-A40A-4549-B1BD-CB0F1B5845F6}" status="resolved" created="2022-05-21T04:42:05.701" complete="100000">
    <pc:sldMkLst xmlns:pc="http://schemas.microsoft.com/office/powerpoint/2013/main/command">
      <pc:docMk/>
      <pc:sldMk cId="3472409627" sldId="278"/>
    </pc:sldMkLst>
    <p188:txBody>
      <a:bodyPr/>
      <a:lstStyle/>
      <a:p>
        <a:r>
          <a:rPr lang="en-US"/>
          <a:t>I think the two pink colors are to close to each other, not totally clear which is which, can you adjust the colors?</a:t>
        </a:r>
      </a:p>
    </p188:txBody>
  </p188:cm>
</p188:cmLst>
</file>

<file path=ppt/comments/modernComment_113_76AAD083.xml><?xml version="1.0" encoding="utf-8"?>
<p188:cmLst xmlns:a="http://schemas.openxmlformats.org/drawingml/2006/main" xmlns:r="http://schemas.openxmlformats.org/officeDocument/2006/relationships" xmlns:p188="http://schemas.microsoft.com/office/powerpoint/2018/8/main">
  <p188:cm id="{7248491C-A1CA-435F-9FF8-D084158F5CC0}" authorId="{E5FBE01E-7B92-B9C0-0995-5C3FE74E91A1}" status="resolved" created="2022-05-23T14:52:09.161" complete="100000">
    <pc:sldMkLst xmlns:pc="http://schemas.microsoft.com/office/powerpoint/2013/main/command">
      <pc:docMk/>
      <pc:sldMk cId="667101859" sldId="332"/>
    </pc:sldMkLst>
    <p188:replyLst>
      <p188:reply id="{6DA1D589-A81B-4423-8A23-B6D28B32C53E}" authorId="{B1E8E1CE-C373-4BDB-0D3F-F84FE1DA86D4}" created="2022-05-23T15:25:27.685">
        <p188:txBody>
          <a:bodyPr/>
          <a:lstStyle/>
          <a:p>
            <a:r>
              <a:rPr lang="en-US"/>
              <a:t>done</a:t>
            </a:r>
          </a:p>
        </p188:txBody>
      </p188:reply>
    </p188:replyLst>
    <p188:txBody>
      <a:bodyPr/>
      <a:lstStyle/>
      <a:p>
        <a:r>
          <a:rPr lang="en-US"/>
          <a:t>-make graph bars different colors for each category
-important statement last sentence</a:t>
        </a:r>
      </a:p>
    </p188:txBody>
  </p188:cm>
</p188:cmLst>
</file>

<file path=ppt/comments/modernComment_118_902A4BB60.xml><?xml version="1.0" encoding="utf-8"?>
<p188:cmLst xmlns:a="http://schemas.openxmlformats.org/drawingml/2006/main" xmlns:r="http://schemas.openxmlformats.org/officeDocument/2006/relationships" xmlns:p188="http://schemas.microsoft.com/office/powerpoint/2018/8/main">
  <p188:cm id="{EA5F9DD6-4F63-4111-B95A-35D1A6A24E34}" authorId="{866AA8C0-A40A-4549-B1BD-CB0F1B5845F6}" status="resolved" created="2022-05-21T04:46:26.206" complete="100000">
    <ac:deMkLst xmlns:ac="http://schemas.microsoft.com/office/drawing/2013/main/command">
      <pc:docMk xmlns:pc="http://schemas.microsoft.com/office/powerpoint/2013/main/command"/>
      <pc:sldMk xmlns:pc="http://schemas.microsoft.com/office/powerpoint/2013/main/command" cId="61591776" sldId="283"/>
      <ac:graphicFrameMk id="6" creationId="{00000000-0000-0000-0000-000000000000}"/>
    </ac:deMkLst>
    <p188:replyLst>
      <p188:reply id="{4CBD013B-0CE4-4A08-A5D7-9F3942C8C226}" authorId="{B1E8E1CE-C373-4BDB-0D3F-F84FE1DA86D4}" created="2022-05-22T16:45:36.607">
        <p188:txBody>
          <a:bodyPr/>
          <a:lstStyle/>
          <a:p>
            <a:r>
              <a:rPr lang="en-US"/>
              <a:t>added! Let me know what you think</a:t>
            </a:r>
          </a:p>
        </p188:txBody>
      </p188:reply>
    </p188:replyLst>
    <p188:txBody>
      <a:bodyPr/>
      <a:lstStyle/>
      <a:p>
        <a:r>
          <a:rPr lang="en-US"/>
          <a:t>should we make the 80% line a little bolder or red to denote the goal or leave as is if you think will look to busy?</a:t>
        </a:r>
      </a:p>
    </p188:txBody>
  </p188:cm>
  <p188:cm id="{4341040C-FC5B-44EB-966A-983957F33886}" authorId="{E5FBE01E-7B92-B9C0-0995-5C3FE74E91A1}" status="resolved" created="2022-05-23T14:54:09.396" complete="100000">
    <ac:deMkLst xmlns:ac="http://schemas.microsoft.com/office/drawing/2013/main/command">
      <pc:docMk xmlns:pc="http://schemas.microsoft.com/office/powerpoint/2013/main/command"/>
      <pc:sldMk xmlns:pc="http://schemas.microsoft.com/office/powerpoint/2013/main/command" cId="61591776" sldId="283"/>
      <ac:graphicFrameMk id="6" creationId="{00000000-0000-0000-0000-000000000000}"/>
    </ac:deMkLst>
    <p188:txBody>
      <a:bodyPr/>
      <a:lstStyle/>
      <a:p>
        <a:r>
          <a:rPr lang="en-US"/>
          <a:t>bold the 66% and 60%</a:t>
        </a:r>
      </a:p>
    </p188:txBody>
  </p188:cm>
</p188:cmLst>
</file>

<file path=ppt/comments/modernComment_119_4738D5A10.xml><?xml version="1.0" encoding="utf-8"?>
<p188:cmLst xmlns:a="http://schemas.openxmlformats.org/drawingml/2006/main" xmlns:r="http://schemas.openxmlformats.org/officeDocument/2006/relationships" xmlns:p188="http://schemas.microsoft.com/office/powerpoint/2018/8/main">
  <p188:cm id="{632BAF72-E3EF-49F5-8F6C-04826B4C5045}" authorId="{866AA8C0-A40A-4549-B1BD-CB0F1B5845F6}" status="resolved" created="2022-05-21T04:53:06.968" complete="100000">
    <pc:sldMkLst xmlns:pc="http://schemas.microsoft.com/office/powerpoint/2013/main/command">
      <pc:docMk/>
      <pc:sldMk cId="2198387347" sldId="284"/>
    </pc:sldMkLst>
    <p188:replyLst>
      <p188:reply id="{5CB43A77-F1C3-43BF-8CC0-6923BE63C890}" authorId="{B1E8E1CE-C373-4BDB-0D3F-F84FE1DA86D4}" created="2022-05-22T21:10:49.580">
        <p188:txBody>
          <a:bodyPr/>
          <a:lstStyle/>
          <a:p>
            <a:r>
              <a:rPr lang="en-US"/>
              <a:t>See slide 12 </a:t>
            </a:r>
          </a:p>
        </p188:txBody>
      </p188:reply>
    </p188:replyLst>
    <p188:txBody>
      <a:bodyPr/>
      <a:lstStyle/>
      <a:p>
        <a:r>
          <a:rPr lang="en-US"/>
          <a:t>Let's talk about how we want to display the data by racce?  Not sure if this is trying to do to much here?  I think we said that if we look at the data by quarter it might be too much as there really isn't that much change by racial differences?  Can you create a slide that looks at overall ACOG / SMFM criteria by race, and just by 6 month differences or by baseline vs 2021?  </a:t>
        </a:r>
      </a:p>
    </p188:txBody>
  </p188:cm>
  <p188:cm id="{3F553003-AD7B-4CF9-BA04-3E6E16EDBA13}" authorId="{866AA8C0-A40A-4549-B1BD-CB0F1B5845F6}" status="resolved" created="2022-05-21T04:54:05.765" complete="100000">
    <pc:sldMkLst xmlns:pc="http://schemas.microsoft.com/office/powerpoint/2013/main/command">
      <pc:docMk/>
      <pc:sldMk cId="2198387347" sldId="284"/>
    </pc:sldMkLst>
    <p188:replyLst>
      <p188:reply id="{28EED3E1-F76C-4D95-BF5D-352654C1DEF7}" authorId="{B1E8E1CE-C373-4BDB-0D3F-F84FE1DA86D4}" created="2022-05-22T21:10:10.699">
        <p188:txBody>
          <a:bodyPr/>
          <a:lstStyle/>
          <a:p>
            <a:r>
              <a:rPr lang="en-US"/>
              <a:t>added the pie chart to show which criteria are not being met</a:t>
            </a:r>
          </a:p>
        </p188:txBody>
      </p188:reply>
    </p188:replyLst>
    <p188:txBody>
      <a:bodyPr/>
      <a:lstStyle/>
      <a:p>
        <a:r>
          <a:rPr lang="en-US"/>
          <a:t>Can we make sure that the criteria listed here are the same for the data collection?  We sometimes get questions and want to make sure those issues are resolved? DO we know for failed induction why this is so low?  What are they missing doing?</a:t>
        </a:r>
      </a:p>
    </p188:txBody>
  </p188:cm>
  <p188:cm id="{32617BF1-E84D-4922-9599-059A052742DB}" authorId="{866AA8C0-A40A-4549-B1BD-CB0F1B5845F6}" status="resolved" created="2022-05-21T04:55:58.249" complete="100000">
    <pc:sldMkLst xmlns:pc="http://schemas.microsoft.com/office/powerpoint/2013/main/command">
      <pc:docMk/>
      <pc:sldMk cId="2198387347" sldId="284"/>
    </pc:sldMkLst>
    <p188:replyLst>
      <p188:reply id="{6FB54AE4-E28A-41C0-A280-BAD286EA775E}" authorId="{B1E8E1CE-C373-4BDB-0D3F-F84FE1DA86D4}" created="2022-05-22T21:08:53.371">
        <p188:txBody>
          <a:bodyPr/>
          <a:lstStyle/>
          <a:p>
            <a:r>
              <a:rPr lang="en-US"/>
              <a:t>See slide 7 for March of Dimes Data</a:t>
            </a:r>
          </a:p>
        </p188:txBody>
      </p188:reply>
    </p188:replyLst>
    <p188:txBody>
      <a:bodyPr/>
      <a:lstStyle/>
      <a:p>
        <a:r>
          <a:rPr lang="en-US"/>
          <a:t>Were we able to find NTSV Cesarean data for IL by race/ethnicity?  Even if a few years old?  THink we really need to share that is possible?</a:t>
        </a:r>
      </a:p>
    </p188:txBody>
  </p188:cm>
  <p188:cm id="{AD642D7B-0400-4A1A-A5F2-01272926449E}" authorId="{866AA8C0-A40A-4549-B1BD-CB0F1B5845F6}" status="resolved" created="2022-05-21T04:56:57" complete="100000">
    <pc:sldMkLst xmlns:pc="http://schemas.microsoft.com/office/powerpoint/2013/main/command">
      <pc:docMk/>
      <pc:sldMk cId="2198387347" sldId="284"/>
    </pc:sldMkLst>
    <p188:replyLst>
      <p188:reply id="{B2F6737A-C81E-4A06-A0C7-5CEE54A3C6B7}" authorId="{B1E8E1CE-C373-4BDB-0D3F-F84FE1DA86D4}" created="2022-05-22T21:09:45.981">
        <p188:txBody>
          <a:bodyPr/>
          <a:lstStyle/>
          <a:p>
            <a:r>
              <a:rPr lang="en-US"/>
              <a:t>Cesarean after induction is any C-Section that started as an induction, failed induction is a subset of cesarean after induction that is less than 6 cm dilated. I tried to make that clear here</a:t>
            </a:r>
          </a:p>
        </p188:txBody>
      </p188:reply>
    </p188:replyLst>
    <p188:txBody>
      <a:bodyPr/>
      <a:lstStyle/>
      <a:p>
        <a:r>
          <a:rPr lang="en-US"/>
          <a:t>Is the reason why this is so much lower than the cesarean after inductions is that this is not the same set of patients?  We may need to define that here, as this is much lower than the data above which describes cesarean after induction?</a:t>
        </a:r>
      </a:p>
    </p188:txBody>
  </p188:cm>
</p188:cmLst>
</file>

<file path=ppt/comments/modernComment_11B_9A0091380.xml><?xml version="1.0" encoding="utf-8"?>
<p188:cmLst xmlns:a="http://schemas.openxmlformats.org/drawingml/2006/main" xmlns:r="http://schemas.openxmlformats.org/officeDocument/2006/relationships" xmlns:p188="http://schemas.microsoft.com/office/powerpoint/2018/8/main">
  <p188:cm id="{30CD02D7-1429-4D4F-B861-2FCDC0FA31D7}" authorId="{866AA8C0-A40A-4549-B1BD-CB0F1B5845F6}" status="resolved" created="2022-05-21T04:54:42.390" complete="100000">
    <pc:sldMkLst xmlns:pc="http://schemas.microsoft.com/office/powerpoint/2013/main/command">
      <pc:docMk/>
      <pc:sldMk cId="1787022041" sldId="286"/>
    </pc:sldMkLst>
    <p188:replyLst>
      <p188:reply id="{D74C99B1-D5C7-4A9A-8F16-5A4497868BE2}" authorId="{B1E8E1CE-C373-4BDB-0D3F-F84FE1DA86D4}" created="2022-05-22T21:08:10.043">
        <p188:txBody>
          <a:bodyPr/>
          <a:lstStyle/>
          <a:p>
            <a:r>
              <a:rPr lang="en-US"/>
              <a:t>The only criteria on the data form is hours pushing!</a:t>
            </a:r>
          </a:p>
        </p188:txBody>
      </p188:reply>
    </p188:replyLst>
    <p188:txBody>
      <a:bodyPr/>
      <a:lstStyle/>
      <a:p>
        <a:r>
          <a:rPr lang="en-US"/>
          <a:t>Is this criteria are folks just not getting 3 hours of pushing?  or is there another criteria on the data form?</a:t>
        </a:r>
      </a:p>
    </p188:txBody>
  </p188:cm>
  <p188:cm id="{FB54B2C4-9CA7-4BE8-A1FA-14BF270E1B98}" authorId="{E5FBE01E-7B92-B9C0-0995-5C3FE74E91A1}" status="resolved" created="2022-05-23T15:00:22.116" complete="100000">
    <pc:sldMkLst xmlns:pc="http://schemas.microsoft.com/office/powerpoint/2013/main/command">
      <pc:docMk/>
      <pc:sldMk cId="1787022041" sldId="286"/>
    </pc:sldMkLst>
    <p188:txBody>
      <a:bodyPr/>
      <a:lstStyle/>
      <a:p>
        <a:r>
          <a:rPr lang="en-US"/>
          <a:t>ellie to fix criteria to match data form</a:t>
        </a:r>
      </a:p>
    </p188:txBody>
  </p188:cm>
</p188:cmLst>
</file>

<file path=ppt/comments/modernComment_11E_DF8D3417.xml><?xml version="1.0" encoding="utf-8"?>
<p188:cmLst xmlns:a="http://schemas.openxmlformats.org/drawingml/2006/main" xmlns:r="http://schemas.openxmlformats.org/officeDocument/2006/relationships" xmlns:p188="http://schemas.microsoft.com/office/powerpoint/2018/8/main">
  <p188:cm id="{5BF5BA98-FF43-49AE-BE99-9A9FE4297874}" authorId="{866AA8C0-A40A-4549-B1BD-CB0F1B5845F6}" status="resolved" created="2022-05-21T04:58:56.109" complete="100000">
    <ac:deMkLst xmlns:ac="http://schemas.microsoft.com/office/drawing/2013/main/command">
      <pc:docMk xmlns:pc="http://schemas.microsoft.com/office/powerpoint/2013/main/command"/>
      <pc:sldMk xmlns:pc="http://schemas.microsoft.com/office/powerpoint/2013/main/command" cId="3136314208" sldId="289"/>
      <ac:graphicFrameMk id="6" creationId="{00000000-0000-0000-0000-000000000000}"/>
    </ac:deMkLst>
    <p188:replyLst>
      <p188:reply id="{B37296DE-E9CA-4027-A684-8AB3576FC6AA}" authorId="{B1E8E1CE-C373-4BDB-0D3F-F84FE1DA86D4}" created="2022-05-22T21:07:41.434">
        <p188:txBody>
          <a:bodyPr/>
          <a:lstStyle/>
          <a:p>
            <a:r>
              <a:rPr lang="en-US"/>
              <a:t>done</a:t>
            </a:r>
          </a:p>
        </p188:txBody>
      </p188:reply>
    </p188:replyLst>
    <p188:txBody>
      <a:bodyPr/>
      <a:lstStyle/>
      <a:p>
        <a:r>
          <a:rPr lang="en-US"/>
          <a:t>NTSV C-Section Rate should be &lt; or equal to 23.6%...not of 23.6%.  </a:t>
        </a:r>
      </a:p>
    </p188:txBody>
  </p188:cm>
</p188:cmLst>
</file>

<file path=ppt/comments/modernComment_33C_8A0020BE.xml><?xml version="1.0" encoding="utf-8"?>
<p188:cmLst xmlns:a="http://schemas.openxmlformats.org/drawingml/2006/main" xmlns:r="http://schemas.openxmlformats.org/officeDocument/2006/relationships" xmlns:p188="http://schemas.microsoft.com/office/powerpoint/2018/8/main">
  <p188:cm id="{DD81FEFD-7EF8-4963-A44F-75F306E2136B}" authorId="{FCF8223C-610E-2BBA-F33B-0E1F55F6BB33}" status="resolved" created="2022-04-21T17:45:00.635" complete="100000">
    <ac:deMkLst xmlns:ac="http://schemas.microsoft.com/office/drawing/2013/main/command">
      <pc:docMk xmlns:pc="http://schemas.microsoft.com/office/powerpoint/2013/main/command"/>
      <pc:sldMk xmlns:pc="http://schemas.microsoft.com/office/powerpoint/2013/main/command" cId="2315264190" sldId="828"/>
      <ac:spMk id="3" creationId="{00000000-0000-0000-0000-000000000000}"/>
    </ac:deMkLst>
    <p188:txBody>
      <a:bodyPr/>
      <a:lstStyle/>
      <a:p>
        <a:r>
          <a:rPr lang="en-US"/>
          <a:t>I did a bit of question reformatting here but I would approach this like slide 23 - a list of questions that if they answer yes they are green.</a:t>
        </a:r>
      </a:p>
    </p188:txBody>
  </p188:cm>
</p188:cmLst>
</file>

<file path=ppt/comments/modernComment_33E_60307D36.xml><?xml version="1.0" encoding="utf-8"?>
<p188:cmLst xmlns:a="http://schemas.openxmlformats.org/drawingml/2006/main" xmlns:r="http://schemas.openxmlformats.org/officeDocument/2006/relationships" xmlns:p188="http://schemas.microsoft.com/office/powerpoint/2018/8/main">
  <p188:cm id="{DBD04BF0-A737-4151-829C-391ACB951C12}" authorId="{FCF8223C-610E-2BBA-F33B-0E1F55F6BB33}" status="resolved" created="2022-04-21T17:45:58.837" complete="100000">
    <pc:sldMkLst xmlns:pc="http://schemas.microsoft.com/office/powerpoint/2013/main/command">
      <pc:docMk/>
      <pc:sldMk cId="1613790518" sldId="830"/>
    </pc:sldMkLst>
    <p188:txBody>
      <a:bodyPr/>
      <a:lstStyle/>
      <a:p>
        <a:r>
          <a:rPr lang="en-US"/>
          <a:t>questions or checklist format please - what actions do they need to take.</a:t>
        </a:r>
      </a:p>
    </p188:txBody>
  </p188:cm>
</p188:cmLst>
</file>

<file path=ppt/diagrams/_rels/data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image" Target="../media/image41.png"/></Relationships>
</file>

<file path=ppt/diagrams/_rels/data7.xml.rels><?xml version="1.0" encoding="UTF-8" standalone="yes"?>
<Relationships xmlns="http://schemas.openxmlformats.org/package/2006/relationships"><Relationship Id="rId2" Type="http://schemas.openxmlformats.org/officeDocument/2006/relationships/hyperlink" Target="mailto:ingo@ilpqc.org" TargetMode="External"/><Relationship Id="rId1" Type="http://schemas.openxmlformats.org/officeDocument/2006/relationships/hyperlink" Target="mailto:info@ilpqc.org" TargetMode="External"/></Relationships>
</file>

<file path=ppt/diagrams/_rels/drawing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image" Target="../media/image41.png"/></Relationships>
</file>

<file path=ppt/diagrams/_rels/drawing7.xml.rels><?xml version="1.0" encoding="UTF-8" standalone="yes"?>
<Relationships xmlns="http://schemas.openxmlformats.org/package/2006/relationships"><Relationship Id="rId2" Type="http://schemas.openxmlformats.org/officeDocument/2006/relationships/hyperlink" Target="mailto:info@ilpqc.org" TargetMode="External"/><Relationship Id="rId1" Type="http://schemas.openxmlformats.org/officeDocument/2006/relationships/hyperlink" Target="mailto:ingo@ilpqc.or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FFB974-3DF3-4C70-856D-CDA0A6D8E3AF}"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631A8AD3-36EF-48CF-8784-2FDF37172D9A}">
      <dgm:prSet phldrT="[Text]" custT="1"/>
      <dgm:spPr/>
      <dgm:t>
        <a:bodyPr/>
        <a:lstStyle/>
        <a:p>
          <a:r>
            <a:rPr lang="en-US" sz="4800" u="sng" dirty="0"/>
            <a:t>Level II</a:t>
          </a:r>
        </a:p>
      </dgm:t>
    </dgm:pt>
    <dgm:pt modelId="{18224553-967B-4606-92F8-FE464C6236B1}" type="parTrans" cxnId="{6805AEF5-63EC-4205-9D9A-B3F7D8FC61D0}">
      <dgm:prSet/>
      <dgm:spPr/>
      <dgm:t>
        <a:bodyPr/>
        <a:lstStyle/>
        <a:p>
          <a:endParaRPr lang="en-US"/>
        </a:p>
      </dgm:t>
    </dgm:pt>
    <dgm:pt modelId="{DDD97ED8-C18E-4C6F-81E6-1C59A0004582}" type="sibTrans" cxnId="{6805AEF5-63EC-4205-9D9A-B3F7D8FC61D0}">
      <dgm:prSet/>
      <dgm:spPr/>
      <dgm:t>
        <a:bodyPr/>
        <a:lstStyle/>
        <a:p>
          <a:endParaRPr lang="en-US"/>
        </a:p>
      </dgm:t>
    </dgm:pt>
    <dgm:pt modelId="{EBE6D91A-584E-4269-81A3-946828D31D0C}">
      <dgm:prSet phldrT="[Text]" custT="1"/>
      <dgm:spPr/>
      <dgm:t>
        <a:bodyPr/>
        <a:lstStyle/>
        <a:p>
          <a:r>
            <a:rPr lang="en-US" sz="2800" b="0" i="0" dirty="0"/>
            <a:t>Advocate Trinity Hospital</a:t>
          </a:r>
          <a:endParaRPr lang="en-US" sz="2800" dirty="0"/>
        </a:p>
      </dgm:t>
    </dgm:pt>
    <dgm:pt modelId="{9F327A9E-48E1-47CC-924F-76AA5A31BA67}" type="parTrans" cxnId="{77AA0612-D37F-43E8-AF12-87E6C5297AD9}">
      <dgm:prSet/>
      <dgm:spPr/>
      <dgm:t>
        <a:bodyPr/>
        <a:lstStyle/>
        <a:p>
          <a:endParaRPr lang="en-US"/>
        </a:p>
      </dgm:t>
    </dgm:pt>
    <dgm:pt modelId="{6BEA9A3B-DD88-4482-8008-B1A1605BC7F0}" type="sibTrans" cxnId="{77AA0612-D37F-43E8-AF12-87E6C5297AD9}">
      <dgm:prSet/>
      <dgm:spPr/>
      <dgm:t>
        <a:bodyPr/>
        <a:lstStyle/>
        <a:p>
          <a:endParaRPr lang="en-US"/>
        </a:p>
      </dgm:t>
    </dgm:pt>
    <dgm:pt modelId="{14A7561F-5566-4B7C-8AA3-E5E7F5B14CC2}">
      <dgm:prSet phldrT="[Text]" custT="1"/>
      <dgm:spPr/>
      <dgm:t>
        <a:bodyPr/>
        <a:lstStyle/>
        <a:p>
          <a:r>
            <a:rPr lang="en-US" sz="4800" u="sng" dirty="0"/>
            <a:t>Level II+</a:t>
          </a:r>
        </a:p>
      </dgm:t>
    </dgm:pt>
    <dgm:pt modelId="{DCF5DE47-B2EA-431E-A24C-970F8B77B9DE}" type="parTrans" cxnId="{F2BC3363-7FC7-4C59-BBAE-FB5853B70D98}">
      <dgm:prSet/>
      <dgm:spPr/>
      <dgm:t>
        <a:bodyPr/>
        <a:lstStyle/>
        <a:p>
          <a:endParaRPr lang="en-US"/>
        </a:p>
      </dgm:t>
    </dgm:pt>
    <dgm:pt modelId="{CAE409D9-0E2D-4A95-A052-DFF3D29C6E69}" type="sibTrans" cxnId="{F2BC3363-7FC7-4C59-BBAE-FB5853B70D98}">
      <dgm:prSet/>
      <dgm:spPr/>
      <dgm:t>
        <a:bodyPr/>
        <a:lstStyle/>
        <a:p>
          <a:endParaRPr lang="en-US"/>
        </a:p>
      </dgm:t>
    </dgm:pt>
    <dgm:pt modelId="{F22C2F93-EE16-48B6-97BC-BB6A3D3D7F58}">
      <dgm:prSet phldrT="[Text]" custT="1"/>
      <dgm:spPr/>
      <dgm:t>
        <a:bodyPr/>
        <a:lstStyle/>
        <a:p>
          <a:r>
            <a:rPr lang="en-US" sz="2600" b="0" i="0" dirty="0"/>
            <a:t>Ascension Resurrection</a:t>
          </a:r>
          <a:endParaRPr lang="en-US" sz="2600" dirty="0"/>
        </a:p>
      </dgm:t>
    </dgm:pt>
    <dgm:pt modelId="{A0D6E290-F2FC-46CC-BB5A-81AEB58957D3}" type="parTrans" cxnId="{D68123A0-6CC1-4C2A-AA8D-62CCFE190280}">
      <dgm:prSet/>
      <dgm:spPr/>
      <dgm:t>
        <a:bodyPr/>
        <a:lstStyle/>
        <a:p>
          <a:endParaRPr lang="en-US"/>
        </a:p>
      </dgm:t>
    </dgm:pt>
    <dgm:pt modelId="{85A20BBC-19F6-4C9B-B592-A3AC720D5EB9}" type="sibTrans" cxnId="{D68123A0-6CC1-4C2A-AA8D-62CCFE190280}">
      <dgm:prSet/>
      <dgm:spPr/>
      <dgm:t>
        <a:bodyPr/>
        <a:lstStyle/>
        <a:p>
          <a:endParaRPr lang="en-US"/>
        </a:p>
      </dgm:t>
    </dgm:pt>
    <dgm:pt modelId="{2E06F2B1-0DEC-4F08-AFD9-886E2E17B5F0}">
      <dgm:prSet phldrT="[Text]" custT="1"/>
      <dgm:spPr/>
      <dgm:t>
        <a:bodyPr/>
        <a:lstStyle/>
        <a:p>
          <a:r>
            <a:rPr lang="en-US" sz="4800" u="sng" dirty="0"/>
            <a:t>Level III</a:t>
          </a:r>
        </a:p>
      </dgm:t>
    </dgm:pt>
    <dgm:pt modelId="{7ED87DE8-E526-4A5A-A75B-5A2EB5E9345F}" type="parTrans" cxnId="{9B2CF658-3E37-46D7-AF90-A4AD09AFC03D}">
      <dgm:prSet/>
      <dgm:spPr/>
      <dgm:t>
        <a:bodyPr/>
        <a:lstStyle/>
        <a:p>
          <a:endParaRPr lang="en-US"/>
        </a:p>
      </dgm:t>
    </dgm:pt>
    <dgm:pt modelId="{507C2CFE-840B-4A35-9137-F4DFE63C2ED6}" type="sibTrans" cxnId="{9B2CF658-3E37-46D7-AF90-A4AD09AFC03D}">
      <dgm:prSet/>
      <dgm:spPr/>
      <dgm:t>
        <a:bodyPr/>
        <a:lstStyle/>
        <a:p>
          <a:endParaRPr lang="en-US"/>
        </a:p>
      </dgm:t>
    </dgm:pt>
    <dgm:pt modelId="{A91F850F-5E14-4606-B1CD-B6B6FB8BE570}">
      <dgm:prSet phldrT="[Text]"/>
      <dgm:spPr/>
      <dgm:t>
        <a:bodyPr/>
        <a:lstStyle/>
        <a:p>
          <a:r>
            <a:rPr lang="en-US" sz="2600" b="0" i="0" dirty="0"/>
            <a:t>Advocate Lutheran </a:t>
          </a:r>
          <a:r>
            <a:rPr lang="en-US" sz="2600" b="0" i="0" dirty="0" smtClean="0"/>
            <a:t>General</a:t>
          </a:r>
          <a:endParaRPr lang="en-US" sz="2600" dirty="0"/>
        </a:p>
      </dgm:t>
    </dgm:pt>
    <dgm:pt modelId="{2E8B1229-5C6A-4D54-B9AD-D6CCFD816203}" type="parTrans" cxnId="{1830BAD9-A816-434F-882B-CF8DCF70F865}">
      <dgm:prSet/>
      <dgm:spPr/>
      <dgm:t>
        <a:bodyPr/>
        <a:lstStyle/>
        <a:p>
          <a:endParaRPr lang="en-US"/>
        </a:p>
      </dgm:t>
    </dgm:pt>
    <dgm:pt modelId="{6E52ECE8-AFA6-4466-A9CB-9A8CD0439148}" type="sibTrans" cxnId="{1830BAD9-A816-434F-882B-CF8DCF70F865}">
      <dgm:prSet/>
      <dgm:spPr/>
      <dgm:t>
        <a:bodyPr/>
        <a:lstStyle/>
        <a:p>
          <a:endParaRPr lang="en-US"/>
        </a:p>
      </dgm:t>
    </dgm:pt>
    <dgm:pt modelId="{8D5858D0-92C4-4E4A-8A47-680BE77D59FB}">
      <dgm:prSet phldrT="[Text]" custT="1"/>
      <dgm:spPr/>
      <dgm:t>
        <a:bodyPr/>
        <a:lstStyle/>
        <a:p>
          <a:r>
            <a:rPr lang="en-US" sz="2600" b="0" i="0" dirty="0"/>
            <a:t>Elmhurst Memorial Hospital</a:t>
          </a:r>
          <a:endParaRPr lang="en-US" sz="2600" dirty="0"/>
        </a:p>
      </dgm:t>
    </dgm:pt>
    <dgm:pt modelId="{32B65FA9-95F3-4E4F-A354-314831CF54EF}" type="parTrans" cxnId="{03357495-9A37-46D4-B4A3-59C629D559D8}">
      <dgm:prSet/>
      <dgm:spPr/>
      <dgm:t>
        <a:bodyPr/>
        <a:lstStyle/>
        <a:p>
          <a:endParaRPr lang="en-US"/>
        </a:p>
      </dgm:t>
    </dgm:pt>
    <dgm:pt modelId="{8294CB93-FD16-4F83-B526-396A232B48C9}" type="sibTrans" cxnId="{03357495-9A37-46D4-B4A3-59C629D559D8}">
      <dgm:prSet/>
      <dgm:spPr/>
      <dgm:t>
        <a:bodyPr/>
        <a:lstStyle/>
        <a:p>
          <a:endParaRPr lang="en-US"/>
        </a:p>
      </dgm:t>
    </dgm:pt>
    <dgm:pt modelId="{35E55791-397F-4355-B627-0BDEDEC04826}">
      <dgm:prSet phldrT="[Text]"/>
      <dgm:spPr/>
      <dgm:t>
        <a:bodyPr/>
        <a:lstStyle/>
        <a:p>
          <a:r>
            <a:rPr lang="en-US" sz="2600" dirty="0" smtClean="0"/>
            <a:t>Advocate Christ</a:t>
          </a:r>
          <a:endParaRPr lang="en-US" sz="2600" dirty="0"/>
        </a:p>
      </dgm:t>
    </dgm:pt>
    <dgm:pt modelId="{294FBE32-CFE6-4242-AE40-7EEABD73776E}" type="parTrans" cxnId="{D210DCF2-9911-4E48-82E0-094C9D7357ED}">
      <dgm:prSet/>
      <dgm:spPr/>
    </dgm:pt>
    <dgm:pt modelId="{D2F4EFBD-9CAC-47B7-A755-F48E7A0287F8}" type="sibTrans" cxnId="{D210DCF2-9911-4E48-82E0-094C9D7357ED}">
      <dgm:prSet/>
      <dgm:spPr/>
    </dgm:pt>
    <dgm:pt modelId="{C5233646-1508-4B91-8DFF-E4FA43E4C85D}" type="pres">
      <dgm:prSet presAssocID="{C8FFB974-3DF3-4C70-856D-CDA0A6D8E3AF}" presName="Name0" presStyleCnt="0">
        <dgm:presLayoutVars>
          <dgm:dir/>
          <dgm:resizeHandles val="exact"/>
        </dgm:presLayoutVars>
      </dgm:prSet>
      <dgm:spPr/>
      <dgm:t>
        <a:bodyPr/>
        <a:lstStyle/>
        <a:p>
          <a:endParaRPr lang="en-US"/>
        </a:p>
      </dgm:t>
    </dgm:pt>
    <dgm:pt modelId="{E28E7A7E-FA4D-461A-AADF-8E3089F2D782}" type="pres">
      <dgm:prSet presAssocID="{631A8AD3-36EF-48CF-8784-2FDF37172D9A}" presName="node" presStyleLbl="node1" presStyleIdx="0" presStyleCnt="3">
        <dgm:presLayoutVars>
          <dgm:bulletEnabled val="1"/>
        </dgm:presLayoutVars>
      </dgm:prSet>
      <dgm:spPr/>
      <dgm:t>
        <a:bodyPr/>
        <a:lstStyle/>
        <a:p>
          <a:endParaRPr lang="en-US"/>
        </a:p>
      </dgm:t>
    </dgm:pt>
    <dgm:pt modelId="{AB1590BC-EFD2-4024-8FBB-555485A75336}" type="pres">
      <dgm:prSet presAssocID="{DDD97ED8-C18E-4C6F-81E6-1C59A0004582}" presName="sibTrans" presStyleCnt="0"/>
      <dgm:spPr/>
    </dgm:pt>
    <dgm:pt modelId="{25392153-643A-47C5-9F52-B4711BD84974}" type="pres">
      <dgm:prSet presAssocID="{14A7561F-5566-4B7C-8AA3-E5E7F5B14CC2}" presName="node" presStyleLbl="node1" presStyleIdx="1" presStyleCnt="3">
        <dgm:presLayoutVars>
          <dgm:bulletEnabled val="1"/>
        </dgm:presLayoutVars>
      </dgm:prSet>
      <dgm:spPr/>
      <dgm:t>
        <a:bodyPr/>
        <a:lstStyle/>
        <a:p>
          <a:endParaRPr lang="en-US"/>
        </a:p>
      </dgm:t>
    </dgm:pt>
    <dgm:pt modelId="{B5823BA8-D844-40CA-8C2F-8EE1F1CEB4A9}" type="pres">
      <dgm:prSet presAssocID="{CAE409D9-0E2D-4A95-A052-DFF3D29C6E69}" presName="sibTrans" presStyleCnt="0"/>
      <dgm:spPr/>
    </dgm:pt>
    <dgm:pt modelId="{D2F15421-488D-40C0-9602-F57077DE1C4C}" type="pres">
      <dgm:prSet presAssocID="{2E06F2B1-0DEC-4F08-AFD9-886E2E17B5F0}" presName="node" presStyleLbl="node1" presStyleIdx="2" presStyleCnt="3">
        <dgm:presLayoutVars>
          <dgm:bulletEnabled val="1"/>
        </dgm:presLayoutVars>
      </dgm:prSet>
      <dgm:spPr/>
      <dgm:t>
        <a:bodyPr/>
        <a:lstStyle/>
        <a:p>
          <a:endParaRPr lang="en-US"/>
        </a:p>
      </dgm:t>
    </dgm:pt>
  </dgm:ptLst>
  <dgm:cxnLst>
    <dgm:cxn modelId="{340CEF4A-00FB-46FF-BDF1-8DB7B33B1EB9}" type="presOf" srcId="{EBE6D91A-584E-4269-81A3-946828D31D0C}" destId="{E28E7A7E-FA4D-461A-AADF-8E3089F2D782}" srcOrd="0" destOrd="1" presId="urn:microsoft.com/office/officeart/2005/8/layout/hList6"/>
    <dgm:cxn modelId="{9B9E0568-3A18-4CC3-9E3E-460EC7E50EC4}" type="presOf" srcId="{35E55791-397F-4355-B627-0BDEDEC04826}" destId="{D2F15421-488D-40C0-9602-F57077DE1C4C}" srcOrd="0" destOrd="2" presId="urn:microsoft.com/office/officeart/2005/8/layout/hList6"/>
    <dgm:cxn modelId="{77671545-255E-4BB7-AA5D-51912C122503}" type="presOf" srcId="{C8FFB974-3DF3-4C70-856D-CDA0A6D8E3AF}" destId="{C5233646-1508-4B91-8DFF-E4FA43E4C85D}" srcOrd="0" destOrd="0" presId="urn:microsoft.com/office/officeart/2005/8/layout/hList6"/>
    <dgm:cxn modelId="{47A90E8D-F20B-4F30-B677-C837A4E2DD4F}" type="presOf" srcId="{14A7561F-5566-4B7C-8AA3-E5E7F5B14CC2}" destId="{25392153-643A-47C5-9F52-B4711BD84974}" srcOrd="0" destOrd="0" presId="urn:microsoft.com/office/officeart/2005/8/layout/hList6"/>
    <dgm:cxn modelId="{D68123A0-6CC1-4C2A-AA8D-62CCFE190280}" srcId="{14A7561F-5566-4B7C-8AA3-E5E7F5B14CC2}" destId="{F22C2F93-EE16-48B6-97BC-BB6A3D3D7F58}" srcOrd="0" destOrd="0" parTransId="{A0D6E290-F2FC-46CC-BB5A-81AEB58957D3}" sibTransId="{85A20BBC-19F6-4C9B-B592-A3AC720D5EB9}"/>
    <dgm:cxn modelId="{D862F2F4-B317-4107-93BE-72A71C9E1209}" type="presOf" srcId="{631A8AD3-36EF-48CF-8784-2FDF37172D9A}" destId="{E28E7A7E-FA4D-461A-AADF-8E3089F2D782}" srcOrd="0" destOrd="0" presId="urn:microsoft.com/office/officeart/2005/8/layout/hList6"/>
    <dgm:cxn modelId="{95B45E49-D917-4D8C-80E6-70D1920E7E04}" type="presOf" srcId="{2E06F2B1-0DEC-4F08-AFD9-886E2E17B5F0}" destId="{D2F15421-488D-40C0-9602-F57077DE1C4C}" srcOrd="0" destOrd="0" presId="urn:microsoft.com/office/officeart/2005/8/layout/hList6"/>
    <dgm:cxn modelId="{1830BAD9-A816-434F-882B-CF8DCF70F865}" srcId="{2E06F2B1-0DEC-4F08-AFD9-886E2E17B5F0}" destId="{A91F850F-5E14-4606-B1CD-B6B6FB8BE570}" srcOrd="0" destOrd="0" parTransId="{2E8B1229-5C6A-4D54-B9AD-D6CCFD816203}" sibTransId="{6E52ECE8-AFA6-4466-A9CB-9A8CD0439148}"/>
    <dgm:cxn modelId="{F2BC3363-7FC7-4C59-BBAE-FB5853B70D98}" srcId="{C8FFB974-3DF3-4C70-856D-CDA0A6D8E3AF}" destId="{14A7561F-5566-4B7C-8AA3-E5E7F5B14CC2}" srcOrd="1" destOrd="0" parTransId="{DCF5DE47-B2EA-431E-A24C-970F8B77B9DE}" sibTransId="{CAE409D9-0E2D-4A95-A052-DFF3D29C6E69}"/>
    <dgm:cxn modelId="{03357495-9A37-46D4-B4A3-59C629D559D8}" srcId="{14A7561F-5566-4B7C-8AA3-E5E7F5B14CC2}" destId="{8D5858D0-92C4-4E4A-8A47-680BE77D59FB}" srcOrd="1" destOrd="0" parTransId="{32B65FA9-95F3-4E4F-A354-314831CF54EF}" sibTransId="{8294CB93-FD16-4F83-B526-396A232B48C9}"/>
    <dgm:cxn modelId="{A8F381BB-ED6D-4038-9B08-27038A9E579E}" type="presOf" srcId="{F22C2F93-EE16-48B6-97BC-BB6A3D3D7F58}" destId="{25392153-643A-47C5-9F52-B4711BD84974}" srcOrd="0" destOrd="1" presId="urn:microsoft.com/office/officeart/2005/8/layout/hList6"/>
    <dgm:cxn modelId="{6805AEF5-63EC-4205-9D9A-B3F7D8FC61D0}" srcId="{C8FFB974-3DF3-4C70-856D-CDA0A6D8E3AF}" destId="{631A8AD3-36EF-48CF-8784-2FDF37172D9A}" srcOrd="0" destOrd="0" parTransId="{18224553-967B-4606-92F8-FE464C6236B1}" sibTransId="{DDD97ED8-C18E-4C6F-81E6-1C59A0004582}"/>
    <dgm:cxn modelId="{E5BDFD99-E615-4A59-93CE-088159B4A4A6}" type="presOf" srcId="{8D5858D0-92C4-4E4A-8A47-680BE77D59FB}" destId="{25392153-643A-47C5-9F52-B4711BD84974}" srcOrd="0" destOrd="2" presId="urn:microsoft.com/office/officeart/2005/8/layout/hList6"/>
    <dgm:cxn modelId="{D210DCF2-9911-4E48-82E0-094C9D7357ED}" srcId="{2E06F2B1-0DEC-4F08-AFD9-886E2E17B5F0}" destId="{35E55791-397F-4355-B627-0BDEDEC04826}" srcOrd="1" destOrd="0" parTransId="{294FBE32-CFE6-4242-AE40-7EEABD73776E}" sibTransId="{D2F4EFBD-9CAC-47B7-A755-F48E7A0287F8}"/>
    <dgm:cxn modelId="{77AA0612-D37F-43E8-AF12-87E6C5297AD9}" srcId="{631A8AD3-36EF-48CF-8784-2FDF37172D9A}" destId="{EBE6D91A-584E-4269-81A3-946828D31D0C}" srcOrd="0" destOrd="0" parTransId="{9F327A9E-48E1-47CC-924F-76AA5A31BA67}" sibTransId="{6BEA9A3B-DD88-4482-8008-B1A1605BC7F0}"/>
    <dgm:cxn modelId="{9B2CF658-3E37-46D7-AF90-A4AD09AFC03D}" srcId="{C8FFB974-3DF3-4C70-856D-CDA0A6D8E3AF}" destId="{2E06F2B1-0DEC-4F08-AFD9-886E2E17B5F0}" srcOrd="2" destOrd="0" parTransId="{7ED87DE8-E526-4A5A-A75B-5A2EB5E9345F}" sibTransId="{507C2CFE-840B-4A35-9137-F4DFE63C2ED6}"/>
    <dgm:cxn modelId="{8D714F62-97A1-4BE1-B8FD-9906C1753819}" type="presOf" srcId="{A91F850F-5E14-4606-B1CD-B6B6FB8BE570}" destId="{D2F15421-488D-40C0-9602-F57077DE1C4C}" srcOrd="0" destOrd="1" presId="urn:microsoft.com/office/officeart/2005/8/layout/hList6"/>
    <dgm:cxn modelId="{194D94A7-B31F-4434-8240-7E89156B4CD6}" type="presParOf" srcId="{C5233646-1508-4B91-8DFF-E4FA43E4C85D}" destId="{E28E7A7E-FA4D-461A-AADF-8E3089F2D782}" srcOrd="0" destOrd="0" presId="urn:microsoft.com/office/officeart/2005/8/layout/hList6"/>
    <dgm:cxn modelId="{8B0A1723-D6FD-4AC0-8872-7D4F5D2A5F50}" type="presParOf" srcId="{C5233646-1508-4B91-8DFF-E4FA43E4C85D}" destId="{AB1590BC-EFD2-4024-8FBB-555485A75336}" srcOrd="1" destOrd="0" presId="urn:microsoft.com/office/officeart/2005/8/layout/hList6"/>
    <dgm:cxn modelId="{458B32B5-9625-417F-8390-9944A48E6471}" type="presParOf" srcId="{C5233646-1508-4B91-8DFF-E4FA43E4C85D}" destId="{25392153-643A-47C5-9F52-B4711BD84974}" srcOrd="2" destOrd="0" presId="urn:microsoft.com/office/officeart/2005/8/layout/hList6"/>
    <dgm:cxn modelId="{077CECDA-A319-436E-A3CE-AC3C88C4E8C2}" type="presParOf" srcId="{C5233646-1508-4B91-8DFF-E4FA43E4C85D}" destId="{B5823BA8-D844-40CA-8C2F-8EE1F1CEB4A9}" srcOrd="3" destOrd="0" presId="urn:microsoft.com/office/officeart/2005/8/layout/hList6"/>
    <dgm:cxn modelId="{E46AD91F-067E-4AC1-A90A-F3053A018262}" type="presParOf" srcId="{C5233646-1508-4B91-8DFF-E4FA43E4C85D}" destId="{D2F15421-488D-40C0-9602-F57077DE1C4C}"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F64DC2-41C0-4F7D-8325-8D51E1193ED9}" type="doc">
      <dgm:prSet loTypeId="urn:microsoft.com/office/officeart/2008/layout/AlternatingPictureBlocks" loCatId="picture" qsTypeId="urn:microsoft.com/office/officeart/2005/8/quickstyle/simple1" qsCatId="simple" csTypeId="urn:microsoft.com/office/officeart/2005/8/colors/colorful1" csCatId="colorful" phldr="1"/>
      <dgm:spPr/>
      <dgm:t>
        <a:bodyPr/>
        <a:lstStyle/>
        <a:p>
          <a:endParaRPr lang="en-US"/>
        </a:p>
      </dgm:t>
    </dgm:pt>
    <dgm:pt modelId="{C5005B9E-671D-4CDF-B462-90FB272F4F14}">
      <dgm:prSet phldrT="[Text]" custT="1"/>
      <dgm:spPr/>
      <dgm:t>
        <a:bodyPr/>
        <a:lstStyle/>
        <a:p>
          <a:r>
            <a:rPr lang="en-US" sz="2400" b="1" dirty="0"/>
            <a:t>Provider Education Posters</a:t>
          </a:r>
          <a:endParaRPr lang="en-US" sz="2400" dirty="0"/>
        </a:p>
      </dgm:t>
    </dgm:pt>
    <dgm:pt modelId="{4CEF970A-10C1-4A98-98FF-AB08E3B98029}" type="parTrans" cxnId="{E1151966-ED78-4659-A3BA-56780E0A5F3B}">
      <dgm:prSet/>
      <dgm:spPr/>
      <dgm:t>
        <a:bodyPr/>
        <a:lstStyle/>
        <a:p>
          <a:endParaRPr lang="en-US"/>
        </a:p>
      </dgm:t>
    </dgm:pt>
    <dgm:pt modelId="{C4047988-09E5-4DED-A3E4-A30211C6479D}" type="sibTrans" cxnId="{E1151966-ED78-4659-A3BA-56780E0A5F3B}">
      <dgm:prSet/>
      <dgm:spPr/>
      <dgm:t>
        <a:bodyPr/>
        <a:lstStyle/>
        <a:p>
          <a:endParaRPr lang="en-US"/>
        </a:p>
      </dgm:t>
    </dgm:pt>
    <dgm:pt modelId="{307247DF-D4CA-4BD5-8DFD-8C7E2973B171}">
      <dgm:prSet phldrT="[Text]" custT="1"/>
      <dgm:spPr/>
      <dgm:t>
        <a:bodyPr/>
        <a:lstStyle/>
        <a:p>
          <a:r>
            <a:rPr lang="en-US" sz="2400" b="1" dirty="0"/>
            <a:t>Missed Opportunity Review</a:t>
          </a:r>
          <a:endParaRPr lang="en-US" sz="2400" dirty="0"/>
        </a:p>
      </dgm:t>
    </dgm:pt>
    <dgm:pt modelId="{7EBAD9C5-7889-48BD-89AF-17141D5F21D3}" type="sibTrans" cxnId="{5D239011-0AD6-4012-99A5-CD19226A5738}">
      <dgm:prSet/>
      <dgm:spPr/>
      <dgm:t>
        <a:bodyPr/>
        <a:lstStyle/>
        <a:p>
          <a:endParaRPr lang="en-US"/>
        </a:p>
      </dgm:t>
    </dgm:pt>
    <dgm:pt modelId="{75B90726-D726-484B-BCE8-5BC1D17AE491}" type="parTrans" cxnId="{5D239011-0AD6-4012-99A5-CD19226A5738}">
      <dgm:prSet/>
      <dgm:spPr/>
      <dgm:t>
        <a:bodyPr/>
        <a:lstStyle/>
        <a:p>
          <a:endParaRPr lang="en-US"/>
        </a:p>
      </dgm:t>
    </dgm:pt>
    <dgm:pt modelId="{56D441C3-50DD-4FD4-A158-FDED869F4548}">
      <dgm:prSet phldrT="[Text]" custT="1"/>
      <dgm:spPr>
        <a:solidFill>
          <a:schemeClr val="accent5"/>
        </a:solidFill>
      </dgm:spPr>
      <dgm:t>
        <a:bodyPr/>
        <a:lstStyle/>
        <a:p>
          <a:r>
            <a:rPr lang="en-US" sz="2400" b="1" dirty="0"/>
            <a:t>Labor Management E-modules</a:t>
          </a:r>
        </a:p>
      </dgm:t>
    </dgm:pt>
    <dgm:pt modelId="{94A17B34-6DDD-4826-8C02-0C6AEBED539B}" type="parTrans" cxnId="{B64ABA13-200A-46FA-88AB-7CE2F5FB483F}">
      <dgm:prSet/>
      <dgm:spPr/>
      <dgm:t>
        <a:bodyPr/>
        <a:lstStyle/>
        <a:p>
          <a:endParaRPr lang="en-US"/>
        </a:p>
      </dgm:t>
    </dgm:pt>
    <dgm:pt modelId="{BF2F7DD4-667A-4A78-8FB9-9BADCF245305}" type="sibTrans" cxnId="{B64ABA13-200A-46FA-88AB-7CE2F5FB483F}">
      <dgm:prSet/>
      <dgm:spPr/>
      <dgm:t>
        <a:bodyPr/>
        <a:lstStyle/>
        <a:p>
          <a:endParaRPr lang="en-US"/>
        </a:p>
      </dgm:t>
    </dgm:pt>
    <dgm:pt modelId="{97692ADE-97DE-4E20-B5B7-5FB5C7E4940B}" type="pres">
      <dgm:prSet presAssocID="{EAF64DC2-41C0-4F7D-8325-8D51E1193ED9}" presName="linearFlow" presStyleCnt="0">
        <dgm:presLayoutVars>
          <dgm:dir/>
          <dgm:resizeHandles val="exact"/>
        </dgm:presLayoutVars>
      </dgm:prSet>
      <dgm:spPr/>
      <dgm:t>
        <a:bodyPr/>
        <a:lstStyle/>
        <a:p>
          <a:endParaRPr lang="en-US"/>
        </a:p>
      </dgm:t>
    </dgm:pt>
    <dgm:pt modelId="{038C7020-2453-442B-B05E-478B5A00C2D2}" type="pres">
      <dgm:prSet presAssocID="{307247DF-D4CA-4BD5-8DFD-8C7E2973B171}" presName="comp" presStyleCnt="0"/>
      <dgm:spPr/>
    </dgm:pt>
    <dgm:pt modelId="{5A9C0873-C2E4-49DC-B739-E1CD04F4E627}" type="pres">
      <dgm:prSet presAssocID="{307247DF-D4CA-4BD5-8DFD-8C7E2973B171}" presName="rect2" presStyleLbl="node1" presStyleIdx="0" presStyleCnt="3">
        <dgm:presLayoutVars>
          <dgm:bulletEnabled val="1"/>
        </dgm:presLayoutVars>
      </dgm:prSet>
      <dgm:spPr/>
      <dgm:t>
        <a:bodyPr/>
        <a:lstStyle/>
        <a:p>
          <a:endParaRPr lang="en-US"/>
        </a:p>
      </dgm:t>
    </dgm:pt>
    <dgm:pt modelId="{FB87E3A6-D089-49D0-A312-43D5E0078E8E}" type="pres">
      <dgm:prSet presAssocID="{307247DF-D4CA-4BD5-8DFD-8C7E2973B171}" presName="rect1" presStyleLbl="lnNode1" presStyleIdx="0" presStyleCnt="3"/>
      <dgm:spPr/>
    </dgm:pt>
    <dgm:pt modelId="{65CA26DC-AA26-4E37-ADEA-00482E731C3E}" type="pres">
      <dgm:prSet presAssocID="{7EBAD9C5-7889-48BD-89AF-17141D5F21D3}" presName="sibTrans" presStyleCnt="0"/>
      <dgm:spPr/>
    </dgm:pt>
    <dgm:pt modelId="{64728263-CFBE-43C8-BD4A-CAE499381B7E}" type="pres">
      <dgm:prSet presAssocID="{C5005B9E-671D-4CDF-B462-90FB272F4F14}" presName="comp" presStyleCnt="0"/>
      <dgm:spPr/>
    </dgm:pt>
    <dgm:pt modelId="{F7030C25-7223-4621-AA15-7118CD2A8AFB}" type="pres">
      <dgm:prSet presAssocID="{C5005B9E-671D-4CDF-B462-90FB272F4F14}" presName="rect2" presStyleLbl="node1" presStyleIdx="1" presStyleCnt="3">
        <dgm:presLayoutVars>
          <dgm:bulletEnabled val="1"/>
        </dgm:presLayoutVars>
      </dgm:prSet>
      <dgm:spPr/>
      <dgm:t>
        <a:bodyPr/>
        <a:lstStyle/>
        <a:p>
          <a:endParaRPr lang="en-US"/>
        </a:p>
      </dgm:t>
    </dgm:pt>
    <dgm:pt modelId="{BA95ACEE-F330-42EC-B5D0-247AD03FF2C8}" type="pres">
      <dgm:prSet presAssocID="{C5005B9E-671D-4CDF-B462-90FB272F4F14}" presName="rect1" presStyleLbl="lnNode1" presStyleIdx="1" presStyleCnt="3"/>
      <dgm:spPr/>
    </dgm:pt>
    <dgm:pt modelId="{494AF5F1-BCF2-44E1-B2D4-ED61E30F36B0}" type="pres">
      <dgm:prSet presAssocID="{C4047988-09E5-4DED-A3E4-A30211C6479D}" presName="sibTrans" presStyleCnt="0"/>
      <dgm:spPr/>
    </dgm:pt>
    <dgm:pt modelId="{4BF67669-51E4-4D6C-A1DA-CBB82DDA1F75}" type="pres">
      <dgm:prSet presAssocID="{56D441C3-50DD-4FD4-A158-FDED869F4548}" presName="comp" presStyleCnt="0"/>
      <dgm:spPr/>
    </dgm:pt>
    <dgm:pt modelId="{85E4AD61-198C-432E-A22B-70B59E8F603A}" type="pres">
      <dgm:prSet presAssocID="{56D441C3-50DD-4FD4-A158-FDED869F4548}" presName="rect2" presStyleLbl="node1" presStyleIdx="2" presStyleCnt="3">
        <dgm:presLayoutVars>
          <dgm:bulletEnabled val="1"/>
        </dgm:presLayoutVars>
      </dgm:prSet>
      <dgm:spPr/>
      <dgm:t>
        <a:bodyPr/>
        <a:lstStyle/>
        <a:p>
          <a:endParaRPr lang="en-US"/>
        </a:p>
      </dgm:t>
    </dgm:pt>
    <dgm:pt modelId="{8F2B31E3-0F2A-4725-B9AB-078C302C9DB6}" type="pres">
      <dgm:prSet presAssocID="{56D441C3-50DD-4FD4-A158-FDED869F4548}" presName="rect1" presStyleLbl="lnNode1" presStyleIdx="2" presStyleCnt="3"/>
      <dgm:spPr>
        <a:solidFill>
          <a:schemeClr val="accent5"/>
        </a:solidFill>
      </dgm:spPr>
      <dgm:t>
        <a:bodyPr/>
        <a:lstStyle/>
        <a:p>
          <a:endParaRPr lang="en-US"/>
        </a:p>
      </dgm:t>
    </dgm:pt>
  </dgm:ptLst>
  <dgm:cxnLst>
    <dgm:cxn modelId="{5D239011-0AD6-4012-99A5-CD19226A5738}" srcId="{EAF64DC2-41C0-4F7D-8325-8D51E1193ED9}" destId="{307247DF-D4CA-4BD5-8DFD-8C7E2973B171}" srcOrd="0" destOrd="0" parTransId="{75B90726-D726-484B-BCE8-5BC1D17AE491}" sibTransId="{7EBAD9C5-7889-48BD-89AF-17141D5F21D3}"/>
    <dgm:cxn modelId="{4CD7828A-F30F-449D-867C-4A6FFDB9A3C7}" type="presOf" srcId="{307247DF-D4CA-4BD5-8DFD-8C7E2973B171}" destId="{5A9C0873-C2E4-49DC-B739-E1CD04F4E627}" srcOrd="0" destOrd="0" presId="urn:microsoft.com/office/officeart/2008/layout/AlternatingPictureBlocks"/>
    <dgm:cxn modelId="{6085E46A-951D-4AAB-8642-DB28B64CD3C5}" type="presOf" srcId="{C5005B9E-671D-4CDF-B462-90FB272F4F14}" destId="{F7030C25-7223-4621-AA15-7118CD2A8AFB}" srcOrd="0" destOrd="0" presId="urn:microsoft.com/office/officeart/2008/layout/AlternatingPictureBlocks"/>
    <dgm:cxn modelId="{E1151966-ED78-4659-A3BA-56780E0A5F3B}" srcId="{EAF64DC2-41C0-4F7D-8325-8D51E1193ED9}" destId="{C5005B9E-671D-4CDF-B462-90FB272F4F14}" srcOrd="1" destOrd="0" parTransId="{4CEF970A-10C1-4A98-98FF-AB08E3B98029}" sibTransId="{C4047988-09E5-4DED-A3E4-A30211C6479D}"/>
    <dgm:cxn modelId="{EF2D767D-E2D3-47D3-B749-EF56A0BD9A5D}" type="presOf" srcId="{EAF64DC2-41C0-4F7D-8325-8D51E1193ED9}" destId="{97692ADE-97DE-4E20-B5B7-5FB5C7E4940B}" srcOrd="0" destOrd="0" presId="urn:microsoft.com/office/officeart/2008/layout/AlternatingPictureBlocks"/>
    <dgm:cxn modelId="{9B1E2CFD-B2EE-425F-905A-951376E50C36}" type="presOf" srcId="{56D441C3-50DD-4FD4-A158-FDED869F4548}" destId="{85E4AD61-198C-432E-A22B-70B59E8F603A}" srcOrd="0" destOrd="0" presId="urn:microsoft.com/office/officeart/2008/layout/AlternatingPictureBlocks"/>
    <dgm:cxn modelId="{B64ABA13-200A-46FA-88AB-7CE2F5FB483F}" srcId="{EAF64DC2-41C0-4F7D-8325-8D51E1193ED9}" destId="{56D441C3-50DD-4FD4-A158-FDED869F4548}" srcOrd="2" destOrd="0" parTransId="{94A17B34-6DDD-4826-8C02-0C6AEBED539B}" sibTransId="{BF2F7DD4-667A-4A78-8FB9-9BADCF245305}"/>
    <dgm:cxn modelId="{282C62EB-0560-4559-A24D-545414DB0A4A}" type="presParOf" srcId="{97692ADE-97DE-4E20-B5B7-5FB5C7E4940B}" destId="{038C7020-2453-442B-B05E-478B5A00C2D2}" srcOrd="0" destOrd="0" presId="urn:microsoft.com/office/officeart/2008/layout/AlternatingPictureBlocks"/>
    <dgm:cxn modelId="{A04A6407-9E0B-4CB3-855A-C7AE67272C7C}" type="presParOf" srcId="{038C7020-2453-442B-B05E-478B5A00C2D2}" destId="{5A9C0873-C2E4-49DC-B739-E1CD04F4E627}" srcOrd="0" destOrd="0" presId="urn:microsoft.com/office/officeart/2008/layout/AlternatingPictureBlocks"/>
    <dgm:cxn modelId="{FF071461-6E92-4C59-AB5A-5385C7A678CF}" type="presParOf" srcId="{038C7020-2453-442B-B05E-478B5A00C2D2}" destId="{FB87E3A6-D089-49D0-A312-43D5E0078E8E}" srcOrd="1" destOrd="0" presId="urn:microsoft.com/office/officeart/2008/layout/AlternatingPictureBlocks"/>
    <dgm:cxn modelId="{E279C41B-B23E-49C4-BC4C-0D269CBA7F03}" type="presParOf" srcId="{97692ADE-97DE-4E20-B5B7-5FB5C7E4940B}" destId="{65CA26DC-AA26-4E37-ADEA-00482E731C3E}" srcOrd="1" destOrd="0" presId="urn:microsoft.com/office/officeart/2008/layout/AlternatingPictureBlocks"/>
    <dgm:cxn modelId="{FC0B3EC9-37E1-4799-B0C1-6E3819E27F69}" type="presParOf" srcId="{97692ADE-97DE-4E20-B5B7-5FB5C7E4940B}" destId="{64728263-CFBE-43C8-BD4A-CAE499381B7E}" srcOrd="2" destOrd="0" presId="urn:microsoft.com/office/officeart/2008/layout/AlternatingPictureBlocks"/>
    <dgm:cxn modelId="{CE3666F7-1735-47F9-B454-C734E03E41D0}" type="presParOf" srcId="{64728263-CFBE-43C8-BD4A-CAE499381B7E}" destId="{F7030C25-7223-4621-AA15-7118CD2A8AFB}" srcOrd="0" destOrd="0" presId="urn:microsoft.com/office/officeart/2008/layout/AlternatingPictureBlocks"/>
    <dgm:cxn modelId="{807B9741-5A57-4140-AAFB-0A9140F6EB4E}" type="presParOf" srcId="{64728263-CFBE-43C8-BD4A-CAE499381B7E}" destId="{BA95ACEE-F330-42EC-B5D0-247AD03FF2C8}" srcOrd="1" destOrd="0" presId="urn:microsoft.com/office/officeart/2008/layout/AlternatingPictureBlocks"/>
    <dgm:cxn modelId="{9A4B0F79-4C42-465B-801A-FE55CB4661B4}" type="presParOf" srcId="{97692ADE-97DE-4E20-B5B7-5FB5C7E4940B}" destId="{494AF5F1-BCF2-44E1-B2D4-ED61E30F36B0}" srcOrd="3" destOrd="0" presId="urn:microsoft.com/office/officeart/2008/layout/AlternatingPictureBlocks"/>
    <dgm:cxn modelId="{840C5017-6C0C-470D-9C55-7948E57643CD}" type="presParOf" srcId="{97692ADE-97DE-4E20-B5B7-5FB5C7E4940B}" destId="{4BF67669-51E4-4D6C-A1DA-CBB82DDA1F75}" srcOrd="4" destOrd="0" presId="urn:microsoft.com/office/officeart/2008/layout/AlternatingPictureBlocks"/>
    <dgm:cxn modelId="{64EA93FB-05C5-4B04-B602-EB2DC664AB16}" type="presParOf" srcId="{4BF67669-51E4-4D6C-A1DA-CBB82DDA1F75}" destId="{85E4AD61-198C-432E-A22B-70B59E8F603A}" srcOrd="0" destOrd="0" presId="urn:microsoft.com/office/officeart/2008/layout/AlternatingPictureBlocks"/>
    <dgm:cxn modelId="{2BC59B95-571E-4A6C-9C39-E56FA31BF771}" type="presParOf" srcId="{4BF67669-51E4-4D6C-A1DA-CBB82DDA1F75}" destId="{8F2B31E3-0F2A-4725-B9AB-078C302C9DB6}"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F64DC2-41C0-4F7D-8325-8D51E1193ED9}" type="doc">
      <dgm:prSet loTypeId="urn:microsoft.com/office/officeart/2008/layout/TitlePictureLineup" loCatId="picture" qsTypeId="urn:microsoft.com/office/officeart/2005/8/quickstyle/simple1" qsCatId="simple" csTypeId="urn:microsoft.com/office/officeart/2005/8/colors/colorful1" csCatId="colorful" phldr="1"/>
      <dgm:spPr/>
      <dgm:t>
        <a:bodyPr/>
        <a:lstStyle/>
        <a:p>
          <a:endParaRPr lang="en-US"/>
        </a:p>
      </dgm:t>
    </dgm:pt>
    <dgm:pt modelId="{307247DF-D4CA-4BD5-8DFD-8C7E2973B171}">
      <dgm:prSet phldrT="[Text]" custT="1"/>
      <dgm:spPr/>
      <dgm:t>
        <a:bodyPr/>
        <a:lstStyle/>
        <a:p>
          <a:r>
            <a:rPr lang="en-US" sz="2400" dirty="0" smtClean="0"/>
            <a:t>FPQC </a:t>
          </a:r>
          <a:r>
            <a:rPr lang="en-US" sz="2400" b="1" u="sng" dirty="0" smtClean="0"/>
            <a:t>Induction</a:t>
          </a:r>
          <a:r>
            <a:rPr lang="en-US" sz="2400" dirty="0" smtClean="0"/>
            <a:t> of Labor Algorithm</a:t>
          </a:r>
          <a:endParaRPr lang="en-US" sz="2400" dirty="0"/>
        </a:p>
      </dgm:t>
    </dgm:pt>
    <dgm:pt modelId="{7EBAD9C5-7889-48BD-89AF-17141D5F21D3}" type="sibTrans" cxnId="{5D239011-0AD6-4012-99A5-CD19226A5738}">
      <dgm:prSet/>
      <dgm:spPr/>
      <dgm:t>
        <a:bodyPr/>
        <a:lstStyle/>
        <a:p>
          <a:endParaRPr lang="en-US"/>
        </a:p>
      </dgm:t>
    </dgm:pt>
    <dgm:pt modelId="{75B90726-D726-484B-BCE8-5BC1D17AE491}" type="parTrans" cxnId="{5D239011-0AD6-4012-99A5-CD19226A5738}">
      <dgm:prSet/>
      <dgm:spPr/>
      <dgm:t>
        <a:bodyPr/>
        <a:lstStyle/>
        <a:p>
          <a:endParaRPr lang="en-US"/>
        </a:p>
      </dgm:t>
    </dgm:pt>
    <dgm:pt modelId="{56D441C3-50DD-4FD4-A158-FDED869F4548}">
      <dgm:prSet phldrT="[Text]" custT="1"/>
      <dgm:spPr>
        <a:solidFill>
          <a:schemeClr val="accent5"/>
        </a:solidFill>
      </dgm:spPr>
      <dgm:t>
        <a:bodyPr/>
        <a:lstStyle/>
        <a:p>
          <a:r>
            <a:rPr lang="en-US" sz="2400" b="0" dirty="0" smtClean="0"/>
            <a:t>CMQCC Essential Components of </a:t>
          </a:r>
          <a:r>
            <a:rPr lang="en-US" sz="2400" b="1" u="sng" dirty="0" smtClean="0"/>
            <a:t>Safe Pitocin </a:t>
          </a:r>
          <a:r>
            <a:rPr lang="en-US" sz="2400" b="0" dirty="0" smtClean="0"/>
            <a:t>administration</a:t>
          </a:r>
          <a:endParaRPr lang="en-US" sz="2400" b="0" dirty="0"/>
        </a:p>
      </dgm:t>
    </dgm:pt>
    <dgm:pt modelId="{94A17B34-6DDD-4826-8C02-0C6AEBED539B}" type="parTrans" cxnId="{B64ABA13-200A-46FA-88AB-7CE2F5FB483F}">
      <dgm:prSet/>
      <dgm:spPr/>
      <dgm:t>
        <a:bodyPr/>
        <a:lstStyle/>
        <a:p>
          <a:endParaRPr lang="en-US"/>
        </a:p>
      </dgm:t>
    </dgm:pt>
    <dgm:pt modelId="{BF2F7DD4-667A-4A78-8FB9-9BADCF245305}" type="sibTrans" cxnId="{B64ABA13-200A-46FA-88AB-7CE2F5FB483F}">
      <dgm:prSet/>
      <dgm:spPr/>
      <dgm:t>
        <a:bodyPr/>
        <a:lstStyle/>
        <a:p>
          <a:endParaRPr lang="en-US"/>
        </a:p>
      </dgm:t>
    </dgm:pt>
    <dgm:pt modelId="{CDEA6CB0-4562-4019-B766-B460F110FBAF}">
      <dgm:prSet phldrT="[Text]" custT="1"/>
      <dgm:spPr/>
      <dgm:t>
        <a:bodyPr/>
        <a:lstStyle/>
        <a:p>
          <a:r>
            <a:rPr lang="en-US" sz="2400" dirty="0" smtClean="0"/>
            <a:t>CMQCC Algorithm for management of intrapartum </a:t>
          </a:r>
          <a:r>
            <a:rPr lang="en-US" sz="2400" b="1" u="sng" dirty="0" smtClean="0"/>
            <a:t>FHR tracing </a:t>
          </a:r>
          <a:endParaRPr lang="en-US" sz="2400" b="1" u="sng" dirty="0"/>
        </a:p>
      </dgm:t>
    </dgm:pt>
    <dgm:pt modelId="{58418A9D-E8DD-4552-B41F-135D57808C02}" type="parTrans" cxnId="{0C92F7A7-63BF-4640-B5B4-EAF1ECEC3343}">
      <dgm:prSet/>
      <dgm:spPr/>
      <dgm:t>
        <a:bodyPr/>
        <a:lstStyle/>
        <a:p>
          <a:endParaRPr lang="en-US"/>
        </a:p>
      </dgm:t>
    </dgm:pt>
    <dgm:pt modelId="{441A0396-680C-42EC-B570-78AE6D24949C}" type="sibTrans" cxnId="{0C92F7A7-63BF-4640-B5B4-EAF1ECEC3343}">
      <dgm:prSet/>
      <dgm:spPr/>
      <dgm:t>
        <a:bodyPr/>
        <a:lstStyle/>
        <a:p>
          <a:endParaRPr lang="en-US"/>
        </a:p>
      </dgm:t>
    </dgm:pt>
    <dgm:pt modelId="{392F2D55-182D-4F88-B04F-DB4EF7ACFD5A}" type="pres">
      <dgm:prSet presAssocID="{EAF64DC2-41C0-4F7D-8325-8D51E1193ED9}" presName="Name0" presStyleCnt="0">
        <dgm:presLayoutVars>
          <dgm:dir/>
        </dgm:presLayoutVars>
      </dgm:prSet>
      <dgm:spPr/>
      <dgm:t>
        <a:bodyPr/>
        <a:lstStyle/>
        <a:p>
          <a:endParaRPr lang="en-US"/>
        </a:p>
      </dgm:t>
    </dgm:pt>
    <dgm:pt modelId="{D30DE9DA-AD8C-4B5A-BC71-B305C83BF8F1}" type="pres">
      <dgm:prSet presAssocID="{307247DF-D4CA-4BD5-8DFD-8C7E2973B171}" presName="composite" presStyleCnt="0"/>
      <dgm:spPr/>
    </dgm:pt>
    <dgm:pt modelId="{E4CCAC0C-D1CD-439D-9D13-55144BF31254}" type="pres">
      <dgm:prSet presAssocID="{307247DF-D4CA-4BD5-8DFD-8C7E2973B171}" presName="Accent" presStyleLbl="alignAcc1" presStyleIdx="0" presStyleCnt="3"/>
      <dgm:spPr/>
    </dgm:pt>
    <dgm:pt modelId="{AAD3FFFC-684D-4648-B059-F8DB6D0DC8B3}" type="pres">
      <dgm:prSet presAssocID="{307247DF-D4CA-4BD5-8DFD-8C7E2973B171}" presName="Image" presStyleLbl="node1" presStyleIdx="0" presStyleCnt="3" custLinFactNeighborX="2340" custLinFactNeighborY="25462"/>
      <dgm:spPr/>
    </dgm:pt>
    <dgm:pt modelId="{FECD3D6E-D3E6-4984-877E-118A93BC55D3}" type="pres">
      <dgm:prSet presAssocID="{307247DF-D4CA-4BD5-8DFD-8C7E2973B171}" presName="Child" presStyleLbl="revTx" presStyleIdx="0" presStyleCnt="3">
        <dgm:presLayoutVars>
          <dgm:bulletEnabled val="1"/>
        </dgm:presLayoutVars>
      </dgm:prSet>
      <dgm:spPr/>
    </dgm:pt>
    <dgm:pt modelId="{DDE046C9-00A1-4C3A-B6EF-AB42F31EBEA9}" type="pres">
      <dgm:prSet presAssocID="{307247DF-D4CA-4BD5-8DFD-8C7E2973B171}" presName="Parent" presStyleLbl="alignNode1" presStyleIdx="0" presStyleCnt="3" custScaleY="284095">
        <dgm:presLayoutVars>
          <dgm:bulletEnabled val="1"/>
        </dgm:presLayoutVars>
      </dgm:prSet>
      <dgm:spPr/>
      <dgm:t>
        <a:bodyPr/>
        <a:lstStyle/>
        <a:p>
          <a:endParaRPr lang="en-US"/>
        </a:p>
      </dgm:t>
    </dgm:pt>
    <dgm:pt modelId="{18302868-336A-4B7A-84DE-C44F5322DB26}" type="pres">
      <dgm:prSet presAssocID="{7EBAD9C5-7889-48BD-89AF-17141D5F21D3}" presName="sibTrans" presStyleCnt="0"/>
      <dgm:spPr/>
    </dgm:pt>
    <dgm:pt modelId="{BAAC8AEE-3E59-457F-BB00-6BBEA5D23FA6}" type="pres">
      <dgm:prSet presAssocID="{CDEA6CB0-4562-4019-B766-B460F110FBAF}" presName="composite" presStyleCnt="0"/>
      <dgm:spPr/>
    </dgm:pt>
    <dgm:pt modelId="{64C7F387-F6D2-4D5C-B43B-B1107E142679}" type="pres">
      <dgm:prSet presAssocID="{CDEA6CB0-4562-4019-B766-B460F110FBAF}" presName="Accent" presStyleLbl="alignAcc1" presStyleIdx="1" presStyleCnt="3"/>
      <dgm:spPr/>
    </dgm:pt>
    <dgm:pt modelId="{1B6186FE-E3AB-4B5E-BB18-837DEF8E8869}" type="pres">
      <dgm:prSet presAssocID="{CDEA6CB0-4562-4019-B766-B460F110FBAF}" presName="Image" presStyleLbl="node1" presStyleIdx="1" presStyleCnt="3" custLinFactNeighborX="2137" custLinFactNeighborY="26381"/>
      <dgm:spPr/>
    </dgm:pt>
    <dgm:pt modelId="{D8C536A5-7ABD-4668-9151-F4E1B350F319}" type="pres">
      <dgm:prSet presAssocID="{CDEA6CB0-4562-4019-B766-B460F110FBAF}" presName="Child" presStyleLbl="revTx" presStyleIdx="1" presStyleCnt="3">
        <dgm:presLayoutVars>
          <dgm:bulletEnabled val="1"/>
        </dgm:presLayoutVars>
      </dgm:prSet>
      <dgm:spPr/>
    </dgm:pt>
    <dgm:pt modelId="{6CC0296D-B347-42A1-B808-0B5F135BC8AA}" type="pres">
      <dgm:prSet presAssocID="{CDEA6CB0-4562-4019-B766-B460F110FBAF}" presName="Parent" presStyleLbl="alignNode1" presStyleIdx="1" presStyleCnt="3" custScaleX="98752" custScaleY="297780">
        <dgm:presLayoutVars>
          <dgm:bulletEnabled val="1"/>
        </dgm:presLayoutVars>
      </dgm:prSet>
      <dgm:spPr/>
      <dgm:t>
        <a:bodyPr/>
        <a:lstStyle/>
        <a:p>
          <a:endParaRPr lang="en-US"/>
        </a:p>
      </dgm:t>
    </dgm:pt>
    <dgm:pt modelId="{92E87A83-B884-4093-BFE3-54C8E5CA8123}" type="pres">
      <dgm:prSet presAssocID="{441A0396-680C-42EC-B570-78AE6D24949C}" presName="sibTrans" presStyleCnt="0"/>
      <dgm:spPr/>
    </dgm:pt>
    <dgm:pt modelId="{14AA5125-5A02-4660-8E7C-70D47F2A2A50}" type="pres">
      <dgm:prSet presAssocID="{56D441C3-50DD-4FD4-A158-FDED869F4548}" presName="composite" presStyleCnt="0"/>
      <dgm:spPr/>
    </dgm:pt>
    <dgm:pt modelId="{301A92DB-265C-4C03-B417-72659E92BC19}" type="pres">
      <dgm:prSet presAssocID="{56D441C3-50DD-4FD4-A158-FDED869F4548}" presName="Accent" presStyleLbl="alignAcc1" presStyleIdx="2" presStyleCnt="3"/>
      <dgm:spPr/>
    </dgm:pt>
    <dgm:pt modelId="{4A3CFB3F-45B9-43AF-8463-FAF1FFB7A31F}" type="pres">
      <dgm:prSet presAssocID="{56D441C3-50DD-4FD4-A158-FDED869F4548}" presName="Image" presStyleLbl="node1" presStyleIdx="2" presStyleCnt="3" custLinFactNeighborX="499" custLinFactNeighborY="28344"/>
      <dgm:spPr>
        <a:solidFill>
          <a:schemeClr val="accent5"/>
        </a:solidFill>
      </dgm:spPr>
      <dgm:t>
        <a:bodyPr/>
        <a:lstStyle/>
        <a:p>
          <a:endParaRPr lang="en-US"/>
        </a:p>
      </dgm:t>
    </dgm:pt>
    <dgm:pt modelId="{879D551B-B77B-4334-82CF-FB45F3736417}" type="pres">
      <dgm:prSet presAssocID="{56D441C3-50DD-4FD4-A158-FDED869F4548}" presName="Child" presStyleLbl="revTx" presStyleIdx="2" presStyleCnt="3">
        <dgm:presLayoutVars>
          <dgm:bulletEnabled val="1"/>
        </dgm:presLayoutVars>
      </dgm:prSet>
      <dgm:spPr/>
    </dgm:pt>
    <dgm:pt modelId="{BB80DAB0-BF5B-48E3-A6B2-B224CF5465BE}" type="pres">
      <dgm:prSet presAssocID="{56D441C3-50DD-4FD4-A158-FDED869F4548}" presName="Parent" presStyleLbl="alignNode1" presStyleIdx="2" presStyleCnt="3" custScaleY="287216">
        <dgm:presLayoutVars>
          <dgm:bulletEnabled val="1"/>
        </dgm:presLayoutVars>
      </dgm:prSet>
      <dgm:spPr/>
      <dgm:t>
        <a:bodyPr/>
        <a:lstStyle/>
        <a:p>
          <a:endParaRPr lang="en-US"/>
        </a:p>
      </dgm:t>
    </dgm:pt>
  </dgm:ptLst>
  <dgm:cxnLst>
    <dgm:cxn modelId="{12F49C57-487B-4D54-B523-683036EEB9FC}" type="presOf" srcId="{CDEA6CB0-4562-4019-B766-B460F110FBAF}" destId="{6CC0296D-B347-42A1-B808-0B5F135BC8AA}" srcOrd="0" destOrd="0" presId="urn:microsoft.com/office/officeart/2008/layout/TitlePictureLineup"/>
    <dgm:cxn modelId="{9C5346A5-0BE7-413A-AE1F-8A0924B3DEC1}" type="presOf" srcId="{56D441C3-50DD-4FD4-A158-FDED869F4548}" destId="{BB80DAB0-BF5B-48E3-A6B2-B224CF5465BE}" srcOrd="0" destOrd="0" presId="urn:microsoft.com/office/officeart/2008/layout/TitlePictureLineup"/>
    <dgm:cxn modelId="{5D239011-0AD6-4012-99A5-CD19226A5738}" srcId="{EAF64DC2-41C0-4F7D-8325-8D51E1193ED9}" destId="{307247DF-D4CA-4BD5-8DFD-8C7E2973B171}" srcOrd="0" destOrd="0" parTransId="{75B90726-D726-484B-BCE8-5BC1D17AE491}" sibTransId="{7EBAD9C5-7889-48BD-89AF-17141D5F21D3}"/>
    <dgm:cxn modelId="{CEF869A3-C15C-46A2-BC37-C4D1458AF818}" type="presOf" srcId="{307247DF-D4CA-4BD5-8DFD-8C7E2973B171}" destId="{DDE046C9-00A1-4C3A-B6EF-AB42F31EBEA9}" srcOrd="0" destOrd="0" presId="urn:microsoft.com/office/officeart/2008/layout/TitlePictureLineup"/>
    <dgm:cxn modelId="{0C92F7A7-63BF-4640-B5B4-EAF1ECEC3343}" srcId="{EAF64DC2-41C0-4F7D-8325-8D51E1193ED9}" destId="{CDEA6CB0-4562-4019-B766-B460F110FBAF}" srcOrd="1" destOrd="0" parTransId="{58418A9D-E8DD-4552-B41F-135D57808C02}" sibTransId="{441A0396-680C-42EC-B570-78AE6D24949C}"/>
    <dgm:cxn modelId="{B64ABA13-200A-46FA-88AB-7CE2F5FB483F}" srcId="{EAF64DC2-41C0-4F7D-8325-8D51E1193ED9}" destId="{56D441C3-50DD-4FD4-A158-FDED869F4548}" srcOrd="2" destOrd="0" parTransId="{94A17B34-6DDD-4826-8C02-0C6AEBED539B}" sibTransId="{BF2F7DD4-667A-4A78-8FB9-9BADCF245305}"/>
    <dgm:cxn modelId="{503E5B33-9CBB-48B1-9641-374C13CA0E58}" type="presOf" srcId="{EAF64DC2-41C0-4F7D-8325-8D51E1193ED9}" destId="{392F2D55-182D-4F88-B04F-DB4EF7ACFD5A}" srcOrd="0" destOrd="0" presId="urn:microsoft.com/office/officeart/2008/layout/TitlePictureLineup"/>
    <dgm:cxn modelId="{EBBA0166-AE80-432C-85A8-9D694B3A905C}" type="presParOf" srcId="{392F2D55-182D-4F88-B04F-DB4EF7ACFD5A}" destId="{D30DE9DA-AD8C-4B5A-BC71-B305C83BF8F1}" srcOrd="0" destOrd="0" presId="urn:microsoft.com/office/officeart/2008/layout/TitlePictureLineup"/>
    <dgm:cxn modelId="{C5D9F3DF-A1A4-4728-B6F1-CA075A854F38}" type="presParOf" srcId="{D30DE9DA-AD8C-4B5A-BC71-B305C83BF8F1}" destId="{E4CCAC0C-D1CD-439D-9D13-55144BF31254}" srcOrd="0" destOrd="0" presId="urn:microsoft.com/office/officeart/2008/layout/TitlePictureLineup"/>
    <dgm:cxn modelId="{32F95A52-2E56-4CC3-AF67-B7E646C793EE}" type="presParOf" srcId="{D30DE9DA-AD8C-4B5A-BC71-B305C83BF8F1}" destId="{AAD3FFFC-684D-4648-B059-F8DB6D0DC8B3}" srcOrd="1" destOrd="0" presId="urn:microsoft.com/office/officeart/2008/layout/TitlePictureLineup"/>
    <dgm:cxn modelId="{D3178ABA-AA7E-4B45-A555-E8A02EA7670B}" type="presParOf" srcId="{D30DE9DA-AD8C-4B5A-BC71-B305C83BF8F1}" destId="{FECD3D6E-D3E6-4984-877E-118A93BC55D3}" srcOrd="2" destOrd="0" presId="urn:microsoft.com/office/officeart/2008/layout/TitlePictureLineup"/>
    <dgm:cxn modelId="{D9B56A89-8057-4446-89CD-06E61A6A803A}" type="presParOf" srcId="{D30DE9DA-AD8C-4B5A-BC71-B305C83BF8F1}" destId="{DDE046C9-00A1-4C3A-B6EF-AB42F31EBEA9}" srcOrd="3" destOrd="0" presId="urn:microsoft.com/office/officeart/2008/layout/TitlePictureLineup"/>
    <dgm:cxn modelId="{A592AFCC-D212-4557-BE92-F27C73646ABA}" type="presParOf" srcId="{392F2D55-182D-4F88-B04F-DB4EF7ACFD5A}" destId="{18302868-336A-4B7A-84DE-C44F5322DB26}" srcOrd="1" destOrd="0" presId="urn:microsoft.com/office/officeart/2008/layout/TitlePictureLineup"/>
    <dgm:cxn modelId="{C23853EF-9915-4FA8-A5F1-37EB8DE463D3}" type="presParOf" srcId="{392F2D55-182D-4F88-B04F-DB4EF7ACFD5A}" destId="{BAAC8AEE-3E59-457F-BB00-6BBEA5D23FA6}" srcOrd="2" destOrd="0" presId="urn:microsoft.com/office/officeart/2008/layout/TitlePictureLineup"/>
    <dgm:cxn modelId="{28F2D4A2-1AD8-422D-92C5-F3CC6026BEA8}" type="presParOf" srcId="{BAAC8AEE-3E59-457F-BB00-6BBEA5D23FA6}" destId="{64C7F387-F6D2-4D5C-B43B-B1107E142679}" srcOrd="0" destOrd="0" presId="urn:microsoft.com/office/officeart/2008/layout/TitlePictureLineup"/>
    <dgm:cxn modelId="{7180FE4B-3B65-4A44-A973-6B3ABB8D236D}" type="presParOf" srcId="{BAAC8AEE-3E59-457F-BB00-6BBEA5D23FA6}" destId="{1B6186FE-E3AB-4B5E-BB18-837DEF8E8869}" srcOrd="1" destOrd="0" presId="urn:microsoft.com/office/officeart/2008/layout/TitlePictureLineup"/>
    <dgm:cxn modelId="{B0767C72-7C95-4D72-B85E-EAA58BA65CEC}" type="presParOf" srcId="{BAAC8AEE-3E59-457F-BB00-6BBEA5D23FA6}" destId="{D8C536A5-7ABD-4668-9151-F4E1B350F319}" srcOrd="2" destOrd="0" presId="urn:microsoft.com/office/officeart/2008/layout/TitlePictureLineup"/>
    <dgm:cxn modelId="{148FA41E-698E-4182-873F-62C9C39AB0DC}" type="presParOf" srcId="{BAAC8AEE-3E59-457F-BB00-6BBEA5D23FA6}" destId="{6CC0296D-B347-42A1-B808-0B5F135BC8AA}" srcOrd="3" destOrd="0" presId="urn:microsoft.com/office/officeart/2008/layout/TitlePictureLineup"/>
    <dgm:cxn modelId="{B8EA9209-B523-4BCD-B2FB-8D572AB5FCE7}" type="presParOf" srcId="{392F2D55-182D-4F88-B04F-DB4EF7ACFD5A}" destId="{92E87A83-B884-4093-BFE3-54C8E5CA8123}" srcOrd="3" destOrd="0" presId="urn:microsoft.com/office/officeart/2008/layout/TitlePictureLineup"/>
    <dgm:cxn modelId="{96F1C007-05E2-4185-A195-AE1EF76E841B}" type="presParOf" srcId="{392F2D55-182D-4F88-B04F-DB4EF7ACFD5A}" destId="{14AA5125-5A02-4660-8E7C-70D47F2A2A50}" srcOrd="4" destOrd="0" presId="urn:microsoft.com/office/officeart/2008/layout/TitlePictureLineup"/>
    <dgm:cxn modelId="{5D77273F-4549-4DC2-BADF-933D4AB32C5A}" type="presParOf" srcId="{14AA5125-5A02-4660-8E7C-70D47F2A2A50}" destId="{301A92DB-265C-4C03-B417-72659E92BC19}" srcOrd="0" destOrd="0" presId="urn:microsoft.com/office/officeart/2008/layout/TitlePictureLineup"/>
    <dgm:cxn modelId="{6DC493C7-748E-4406-82AD-C3A3247423E9}" type="presParOf" srcId="{14AA5125-5A02-4660-8E7C-70D47F2A2A50}" destId="{4A3CFB3F-45B9-43AF-8463-FAF1FFB7A31F}" srcOrd="1" destOrd="0" presId="urn:microsoft.com/office/officeart/2008/layout/TitlePictureLineup"/>
    <dgm:cxn modelId="{9A7A2B74-BB53-47FE-8D4D-C918818305F9}" type="presParOf" srcId="{14AA5125-5A02-4660-8E7C-70D47F2A2A50}" destId="{879D551B-B77B-4334-82CF-FB45F3736417}" srcOrd="2" destOrd="0" presId="urn:microsoft.com/office/officeart/2008/layout/TitlePictureLineup"/>
    <dgm:cxn modelId="{4DE0D1F9-2047-4E18-8821-D6F218A4CDCF}" type="presParOf" srcId="{14AA5125-5A02-4660-8E7C-70D47F2A2A50}" destId="{BB80DAB0-BF5B-48E3-A6B2-B224CF5465BE}"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D186BD-E25C-42B0-A336-B656359AC2E1}" type="doc">
      <dgm:prSet loTypeId="urn:microsoft.com/office/officeart/2008/layout/PictureAccentList" loCatId="list" qsTypeId="urn:microsoft.com/office/officeart/2005/8/quickstyle/simple1" qsCatId="simple" csTypeId="urn:microsoft.com/office/officeart/2005/8/colors/colorful1" csCatId="colorful" phldr="1"/>
      <dgm:spPr/>
      <dgm:t>
        <a:bodyPr/>
        <a:lstStyle/>
        <a:p>
          <a:endParaRPr lang="en-US"/>
        </a:p>
      </dgm:t>
    </dgm:pt>
    <dgm:pt modelId="{3B5DBBEC-EE0D-4CC5-BDF8-A239D643BA49}">
      <dgm:prSet phldrT="[Text]"/>
      <dgm:spPr/>
      <dgm:t>
        <a:bodyPr/>
        <a:lstStyle/>
        <a:p>
          <a:r>
            <a:rPr lang="en-US" b="1" dirty="0" smtClean="0"/>
            <a:t>CMQCC Guidance for Understanding and Unblinding Provider-Level NTSV Cesarean Rates</a:t>
          </a:r>
          <a:endParaRPr lang="en-US" dirty="0"/>
        </a:p>
      </dgm:t>
    </dgm:pt>
    <dgm:pt modelId="{1411EC7F-FEF6-4E63-86C4-EC4B39EF0229}" type="parTrans" cxnId="{B2B652CC-D341-47B4-861F-2543CBD75AEC}">
      <dgm:prSet/>
      <dgm:spPr/>
      <dgm:t>
        <a:bodyPr/>
        <a:lstStyle/>
        <a:p>
          <a:endParaRPr lang="en-US"/>
        </a:p>
      </dgm:t>
    </dgm:pt>
    <dgm:pt modelId="{B8B1F6AE-155D-42E4-A6CC-BD4DFA49CF99}" type="sibTrans" cxnId="{B2B652CC-D341-47B4-861F-2543CBD75AEC}">
      <dgm:prSet/>
      <dgm:spPr/>
      <dgm:t>
        <a:bodyPr/>
        <a:lstStyle/>
        <a:p>
          <a:endParaRPr lang="en-US"/>
        </a:p>
      </dgm:t>
    </dgm:pt>
    <dgm:pt modelId="{C152486C-F660-4AAF-9213-DA346246961A}">
      <dgm:prSet phldrT="[Text]" custT="1"/>
      <dgm:spPr/>
      <dgm:t>
        <a:bodyPr/>
        <a:lstStyle/>
        <a:p>
          <a:r>
            <a:rPr lang="en-US" sz="2200" dirty="0" smtClean="0"/>
            <a:t>Step by Step Guidance and timeline to </a:t>
          </a:r>
        </a:p>
        <a:p>
          <a:r>
            <a:rPr lang="en-US" sz="2200" dirty="0" smtClean="0"/>
            <a:t>un-blinding data</a:t>
          </a:r>
          <a:endParaRPr lang="en-US" sz="2200" dirty="0"/>
        </a:p>
      </dgm:t>
    </dgm:pt>
    <dgm:pt modelId="{FC7DE620-8B3D-4227-A9C4-DCA3CC319D9C}" type="parTrans" cxnId="{3E7062CB-FC3C-4839-BD68-C2A3C6D1A1AB}">
      <dgm:prSet/>
      <dgm:spPr/>
      <dgm:t>
        <a:bodyPr/>
        <a:lstStyle/>
        <a:p>
          <a:endParaRPr lang="en-US"/>
        </a:p>
      </dgm:t>
    </dgm:pt>
    <dgm:pt modelId="{6628616A-1E40-49E6-9ED7-C234249DD986}" type="sibTrans" cxnId="{3E7062CB-FC3C-4839-BD68-C2A3C6D1A1AB}">
      <dgm:prSet/>
      <dgm:spPr/>
      <dgm:t>
        <a:bodyPr/>
        <a:lstStyle/>
        <a:p>
          <a:endParaRPr lang="en-US"/>
        </a:p>
      </dgm:t>
    </dgm:pt>
    <dgm:pt modelId="{73D967F6-2924-443B-BE81-9496067B126B}">
      <dgm:prSet phldrT="[Text]"/>
      <dgm:spPr/>
      <dgm:t>
        <a:bodyPr/>
        <a:lstStyle/>
        <a:p>
          <a:r>
            <a:rPr lang="en-US" dirty="0" smtClean="0"/>
            <a:t>Common Considerations and barriers to sharing un-blinded data</a:t>
          </a:r>
          <a:endParaRPr lang="en-US" dirty="0"/>
        </a:p>
      </dgm:t>
    </dgm:pt>
    <dgm:pt modelId="{312CA3CD-0A27-42B5-AF5F-A5EB8C8A2B4E}" type="parTrans" cxnId="{515AFA1C-A751-44F7-855A-7B196D0B3BD9}">
      <dgm:prSet/>
      <dgm:spPr/>
      <dgm:t>
        <a:bodyPr/>
        <a:lstStyle/>
        <a:p>
          <a:endParaRPr lang="en-US"/>
        </a:p>
      </dgm:t>
    </dgm:pt>
    <dgm:pt modelId="{5F0A900C-E672-4A9E-A656-A50F3B7AF372}" type="sibTrans" cxnId="{515AFA1C-A751-44F7-855A-7B196D0B3BD9}">
      <dgm:prSet/>
      <dgm:spPr/>
      <dgm:t>
        <a:bodyPr/>
        <a:lstStyle/>
        <a:p>
          <a:endParaRPr lang="en-US"/>
        </a:p>
      </dgm:t>
    </dgm:pt>
    <dgm:pt modelId="{41265A79-2252-4C79-933F-D58E32507CBD}">
      <dgm:prSet phldrT="[Text]"/>
      <dgm:spPr/>
      <dgm:t>
        <a:bodyPr/>
        <a:lstStyle/>
        <a:p>
          <a:r>
            <a:rPr lang="en-US" dirty="0" smtClean="0"/>
            <a:t>Troubleshooting and FAQs</a:t>
          </a:r>
          <a:endParaRPr lang="en-US" dirty="0"/>
        </a:p>
      </dgm:t>
    </dgm:pt>
    <dgm:pt modelId="{5949A00D-F409-4F50-91A0-5EEE0B84B6DB}" type="parTrans" cxnId="{1A0DF18F-4494-4DBF-965F-FF8A8E3E216F}">
      <dgm:prSet/>
      <dgm:spPr/>
      <dgm:t>
        <a:bodyPr/>
        <a:lstStyle/>
        <a:p>
          <a:endParaRPr lang="en-US"/>
        </a:p>
      </dgm:t>
    </dgm:pt>
    <dgm:pt modelId="{0687B08D-CB6C-4734-A396-DBA6E22F6E3B}" type="sibTrans" cxnId="{1A0DF18F-4494-4DBF-965F-FF8A8E3E216F}">
      <dgm:prSet/>
      <dgm:spPr/>
      <dgm:t>
        <a:bodyPr/>
        <a:lstStyle/>
        <a:p>
          <a:endParaRPr lang="en-US"/>
        </a:p>
      </dgm:t>
    </dgm:pt>
    <dgm:pt modelId="{2792D2DB-DA03-4EFE-998C-150565F093F9}" type="pres">
      <dgm:prSet presAssocID="{CDD186BD-E25C-42B0-A336-B656359AC2E1}" presName="layout" presStyleCnt="0">
        <dgm:presLayoutVars>
          <dgm:chMax/>
          <dgm:chPref/>
          <dgm:dir/>
          <dgm:animOne val="branch"/>
          <dgm:animLvl val="lvl"/>
          <dgm:resizeHandles/>
        </dgm:presLayoutVars>
      </dgm:prSet>
      <dgm:spPr/>
      <dgm:t>
        <a:bodyPr/>
        <a:lstStyle/>
        <a:p>
          <a:endParaRPr lang="en-US"/>
        </a:p>
      </dgm:t>
    </dgm:pt>
    <dgm:pt modelId="{29833F7D-A50A-4738-A997-5923A0F4493A}" type="pres">
      <dgm:prSet presAssocID="{3B5DBBEC-EE0D-4CC5-BDF8-A239D643BA49}" presName="root" presStyleCnt="0">
        <dgm:presLayoutVars>
          <dgm:chMax/>
          <dgm:chPref val="4"/>
        </dgm:presLayoutVars>
      </dgm:prSet>
      <dgm:spPr/>
    </dgm:pt>
    <dgm:pt modelId="{C9ADCCF8-E49F-4BE5-B163-7A2C089CA230}" type="pres">
      <dgm:prSet presAssocID="{3B5DBBEC-EE0D-4CC5-BDF8-A239D643BA49}" presName="rootComposite" presStyleCnt="0">
        <dgm:presLayoutVars/>
      </dgm:prSet>
      <dgm:spPr/>
    </dgm:pt>
    <dgm:pt modelId="{12327C93-DA3B-4FF6-BC0D-5C78AD4D4618}" type="pres">
      <dgm:prSet presAssocID="{3B5DBBEC-EE0D-4CC5-BDF8-A239D643BA49}" presName="rootText" presStyleLbl="node0" presStyleIdx="0" presStyleCnt="1" custScaleX="106166">
        <dgm:presLayoutVars>
          <dgm:chMax/>
          <dgm:chPref val="4"/>
        </dgm:presLayoutVars>
      </dgm:prSet>
      <dgm:spPr/>
      <dgm:t>
        <a:bodyPr/>
        <a:lstStyle/>
        <a:p>
          <a:endParaRPr lang="en-US"/>
        </a:p>
      </dgm:t>
    </dgm:pt>
    <dgm:pt modelId="{C2852281-76F5-4E19-AAB6-831258686AAF}" type="pres">
      <dgm:prSet presAssocID="{3B5DBBEC-EE0D-4CC5-BDF8-A239D643BA49}" presName="childShape" presStyleCnt="0">
        <dgm:presLayoutVars>
          <dgm:chMax val="0"/>
          <dgm:chPref val="0"/>
        </dgm:presLayoutVars>
      </dgm:prSet>
      <dgm:spPr/>
    </dgm:pt>
    <dgm:pt modelId="{8994AD61-8B94-48CF-B69C-1815A4C88DB2}" type="pres">
      <dgm:prSet presAssocID="{C152486C-F660-4AAF-9213-DA346246961A}" presName="childComposite" presStyleCnt="0">
        <dgm:presLayoutVars>
          <dgm:chMax val="0"/>
          <dgm:chPref val="0"/>
        </dgm:presLayoutVars>
      </dgm:prSet>
      <dgm:spPr/>
    </dgm:pt>
    <dgm:pt modelId="{AA34032E-0A02-4FF3-A94E-100FD1ED0EC9}" type="pres">
      <dgm:prSet presAssocID="{C152486C-F660-4AAF-9213-DA346246961A}" presName="Image"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0B3B0250-2021-497F-ADC5-4464811D0285}" type="pres">
      <dgm:prSet presAssocID="{C152486C-F660-4AAF-9213-DA346246961A}" presName="childText" presStyleLbl="lnNode1" presStyleIdx="0" presStyleCnt="3">
        <dgm:presLayoutVars>
          <dgm:chMax val="0"/>
          <dgm:chPref val="0"/>
          <dgm:bulletEnabled val="1"/>
        </dgm:presLayoutVars>
      </dgm:prSet>
      <dgm:spPr/>
      <dgm:t>
        <a:bodyPr/>
        <a:lstStyle/>
        <a:p>
          <a:endParaRPr lang="en-US"/>
        </a:p>
      </dgm:t>
    </dgm:pt>
    <dgm:pt modelId="{5E79EEEE-1F32-41D6-B80C-F67ECF2B00BD}" type="pres">
      <dgm:prSet presAssocID="{73D967F6-2924-443B-BE81-9496067B126B}" presName="childComposite" presStyleCnt="0">
        <dgm:presLayoutVars>
          <dgm:chMax val="0"/>
          <dgm:chPref val="0"/>
        </dgm:presLayoutVars>
      </dgm:prSet>
      <dgm:spPr/>
    </dgm:pt>
    <dgm:pt modelId="{BA14FA01-F1C2-41D8-9246-C5D32E128895}" type="pres">
      <dgm:prSet presAssocID="{73D967F6-2924-443B-BE81-9496067B126B}" presName="Image" presStyleLbl="node1" presStyleIdx="1"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1ECBADA1-C9D1-483D-939C-3B3E8F77ED93}" type="pres">
      <dgm:prSet presAssocID="{73D967F6-2924-443B-BE81-9496067B126B}" presName="childText" presStyleLbl="lnNode1" presStyleIdx="1" presStyleCnt="3">
        <dgm:presLayoutVars>
          <dgm:chMax val="0"/>
          <dgm:chPref val="0"/>
          <dgm:bulletEnabled val="1"/>
        </dgm:presLayoutVars>
      </dgm:prSet>
      <dgm:spPr/>
      <dgm:t>
        <a:bodyPr/>
        <a:lstStyle/>
        <a:p>
          <a:endParaRPr lang="en-US"/>
        </a:p>
      </dgm:t>
    </dgm:pt>
    <dgm:pt modelId="{27E25E06-9B75-4E53-9044-C0469EBC09C6}" type="pres">
      <dgm:prSet presAssocID="{41265A79-2252-4C79-933F-D58E32507CBD}" presName="childComposite" presStyleCnt="0">
        <dgm:presLayoutVars>
          <dgm:chMax val="0"/>
          <dgm:chPref val="0"/>
        </dgm:presLayoutVars>
      </dgm:prSet>
      <dgm:spPr/>
    </dgm:pt>
    <dgm:pt modelId="{93B638DB-9D18-4A83-AE07-00C4EDA37D28}" type="pres">
      <dgm:prSet presAssocID="{41265A79-2252-4C79-933F-D58E32507CBD}" presName="Image" presStyleLbl="node1" presStyleIdx="2" presStyleCnt="3"/>
      <dgm:spPr>
        <a:blipFill rotWithShape="1">
          <a:blip xmlns:r="http://schemas.openxmlformats.org/officeDocument/2006/relationships" r:embed="rId2"/>
          <a:stretch>
            <a:fillRect/>
          </a:stretch>
        </a:blipFill>
      </dgm:spPr>
      <dgm:t>
        <a:bodyPr/>
        <a:lstStyle/>
        <a:p>
          <a:endParaRPr lang="en-US"/>
        </a:p>
      </dgm:t>
    </dgm:pt>
    <dgm:pt modelId="{9909B337-E780-4705-9D70-51BA008A6E75}" type="pres">
      <dgm:prSet presAssocID="{41265A79-2252-4C79-933F-D58E32507CBD}" presName="childText" presStyleLbl="lnNode1" presStyleIdx="2" presStyleCnt="3">
        <dgm:presLayoutVars>
          <dgm:chMax val="0"/>
          <dgm:chPref val="0"/>
          <dgm:bulletEnabled val="1"/>
        </dgm:presLayoutVars>
      </dgm:prSet>
      <dgm:spPr/>
      <dgm:t>
        <a:bodyPr/>
        <a:lstStyle/>
        <a:p>
          <a:endParaRPr lang="en-US"/>
        </a:p>
      </dgm:t>
    </dgm:pt>
  </dgm:ptLst>
  <dgm:cxnLst>
    <dgm:cxn modelId="{3E7062CB-FC3C-4839-BD68-C2A3C6D1A1AB}" srcId="{3B5DBBEC-EE0D-4CC5-BDF8-A239D643BA49}" destId="{C152486C-F660-4AAF-9213-DA346246961A}" srcOrd="0" destOrd="0" parTransId="{FC7DE620-8B3D-4227-A9C4-DCA3CC319D9C}" sibTransId="{6628616A-1E40-49E6-9ED7-C234249DD986}"/>
    <dgm:cxn modelId="{515AFA1C-A751-44F7-855A-7B196D0B3BD9}" srcId="{3B5DBBEC-EE0D-4CC5-BDF8-A239D643BA49}" destId="{73D967F6-2924-443B-BE81-9496067B126B}" srcOrd="1" destOrd="0" parTransId="{312CA3CD-0A27-42B5-AF5F-A5EB8C8A2B4E}" sibTransId="{5F0A900C-E672-4A9E-A656-A50F3B7AF372}"/>
    <dgm:cxn modelId="{F4C209DF-A94A-4E03-B754-B3BA6CEA4CEB}" type="presOf" srcId="{3B5DBBEC-EE0D-4CC5-BDF8-A239D643BA49}" destId="{12327C93-DA3B-4FF6-BC0D-5C78AD4D4618}" srcOrd="0" destOrd="0" presId="urn:microsoft.com/office/officeart/2008/layout/PictureAccentList"/>
    <dgm:cxn modelId="{1A0DF18F-4494-4DBF-965F-FF8A8E3E216F}" srcId="{3B5DBBEC-EE0D-4CC5-BDF8-A239D643BA49}" destId="{41265A79-2252-4C79-933F-D58E32507CBD}" srcOrd="2" destOrd="0" parTransId="{5949A00D-F409-4F50-91A0-5EEE0B84B6DB}" sibTransId="{0687B08D-CB6C-4734-A396-DBA6E22F6E3B}"/>
    <dgm:cxn modelId="{79ED92D0-0D68-443A-9254-C59E4BF6B765}" type="presOf" srcId="{CDD186BD-E25C-42B0-A336-B656359AC2E1}" destId="{2792D2DB-DA03-4EFE-998C-150565F093F9}" srcOrd="0" destOrd="0" presId="urn:microsoft.com/office/officeart/2008/layout/PictureAccentList"/>
    <dgm:cxn modelId="{CF9A511A-EB27-4238-8933-F5D87D06283A}" type="presOf" srcId="{41265A79-2252-4C79-933F-D58E32507CBD}" destId="{9909B337-E780-4705-9D70-51BA008A6E75}" srcOrd="0" destOrd="0" presId="urn:microsoft.com/office/officeart/2008/layout/PictureAccentList"/>
    <dgm:cxn modelId="{AFB97D52-8B89-48DB-80C9-3671CC97CF1E}" type="presOf" srcId="{73D967F6-2924-443B-BE81-9496067B126B}" destId="{1ECBADA1-C9D1-483D-939C-3B3E8F77ED93}" srcOrd="0" destOrd="0" presId="urn:microsoft.com/office/officeart/2008/layout/PictureAccentList"/>
    <dgm:cxn modelId="{B2B652CC-D341-47B4-861F-2543CBD75AEC}" srcId="{CDD186BD-E25C-42B0-A336-B656359AC2E1}" destId="{3B5DBBEC-EE0D-4CC5-BDF8-A239D643BA49}" srcOrd="0" destOrd="0" parTransId="{1411EC7F-FEF6-4E63-86C4-EC4B39EF0229}" sibTransId="{B8B1F6AE-155D-42E4-A6CC-BD4DFA49CF99}"/>
    <dgm:cxn modelId="{F5222EE5-6FA2-4113-B2E4-F8E5C868A26A}" type="presOf" srcId="{C152486C-F660-4AAF-9213-DA346246961A}" destId="{0B3B0250-2021-497F-ADC5-4464811D0285}" srcOrd="0" destOrd="0" presId="urn:microsoft.com/office/officeart/2008/layout/PictureAccentList"/>
    <dgm:cxn modelId="{35E842C4-04FE-47B1-A9CF-523AAC7C3CE7}" type="presParOf" srcId="{2792D2DB-DA03-4EFE-998C-150565F093F9}" destId="{29833F7D-A50A-4738-A997-5923A0F4493A}" srcOrd="0" destOrd="0" presId="urn:microsoft.com/office/officeart/2008/layout/PictureAccentList"/>
    <dgm:cxn modelId="{88C4184B-886A-4322-8B61-2CCBCDE8EA3F}" type="presParOf" srcId="{29833F7D-A50A-4738-A997-5923A0F4493A}" destId="{C9ADCCF8-E49F-4BE5-B163-7A2C089CA230}" srcOrd="0" destOrd="0" presId="urn:microsoft.com/office/officeart/2008/layout/PictureAccentList"/>
    <dgm:cxn modelId="{42A2EC98-7C5B-45EE-9BEF-22E3D7D8E577}" type="presParOf" srcId="{C9ADCCF8-E49F-4BE5-B163-7A2C089CA230}" destId="{12327C93-DA3B-4FF6-BC0D-5C78AD4D4618}" srcOrd="0" destOrd="0" presId="urn:microsoft.com/office/officeart/2008/layout/PictureAccentList"/>
    <dgm:cxn modelId="{D5A8148E-60EC-412A-AA10-AA5648F287B4}" type="presParOf" srcId="{29833F7D-A50A-4738-A997-5923A0F4493A}" destId="{C2852281-76F5-4E19-AAB6-831258686AAF}" srcOrd="1" destOrd="0" presId="urn:microsoft.com/office/officeart/2008/layout/PictureAccentList"/>
    <dgm:cxn modelId="{D751A158-261F-4900-A16D-47F754AEB18E}" type="presParOf" srcId="{C2852281-76F5-4E19-AAB6-831258686AAF}" destId="{8994AD61-8B94-48CF-B69C-1815A4C88DB2}" srcOrd="0" destOrd="0" presId="urn:microsoft.com/office/officeart/2008/layout/PictureAccentList"/>
    <dgm:cxn modelId="{40BFA9FD-11ED-4E99-ADDF-C5ECE1FAE277}" type="presParOf" srcId="{8994AD61-8B94-48CF-B69C-1815A4C88DB2}" destId="{AA34032E-0A02-4FF3-A94E-100FD1ED0EC9}" srcOrd="0" destOrd="0" presId="urn:microsoft.com/office/officeart/2008/layout/PictureAccentList"/>
    <dgm:cxn modelId="{4A763529-AB5F-4B66-AE96-D3F413F10D1B}" type="presParOf" srcId="{8994AD61-8B94-48CF-B69C-1815A4C88DB2}" destId="{0B3B0250-2021-497F-ADC5-4464811D0285}" srcOrd="1" destOrd="0" presId="urn:microsoft.com/office/officeart/2008/layout/PictureAccentList"/>
    <dgm:cxn modelId="{5DC86A41-6051-47C8-91F0-A81FAF446293}" type="presParOf" srcId="{C2852281-76F5-4E19-AAB6-831258686AAF}" destId="{5E79EEEE-1F32-41D6-B80C-F67ECF2B00BD}" srcOrd="1" destOrd="0" presId="urn:microsoft.com/office/officeart/2008/layout/PictureAccentList"/>
    <dgm:cxn modelId="{5BAF305E-7A74-4783-958B-456A1E89B0A7}" type="presParOf" srcId="{5E79EEEE-1F32-41D6-B80C-F67ECF2B00BD}" destId="{BA14FA01-F1C2-41D8-9246-C5D32E128895}" srcOrd="0" destOrd="0" presId="urn:microsoft.com/office/officeart/2008/layout/PictureAccentList"/>
    <dgm:cxn modelId="{DF5617EC-B95C-45E8-939F-F3D75BFDB4D5}" type="presParOf" srcId="{5E79EEEE-1F32-41D6-B80C-F67ECF2B00BD}" destId="{1ECBADA1-C9D1-483D-939C-3B3E8F77ED93}" srcOrd="1" destOrd="0" presId="urn:microsoft.com/office/officeart/2008/layout/PictureAccentList"/>
    <dgm:cxn modelId="{2AD66FE3-856E-4440-88C2-1EB063F7AFF2}" type="presParOf" srcId="{C2852281-76F5-4E19-AAB6-831258686AAF}" destId="{27E25E06-9B75-4E53-9044-C0469EBC09C6}" srcOrd="2" destOrd="0" presId="urn:microsoft.com/office/officeart/2008/layout/PictureAccentList"/>
    <dgm:cxn modelId="{71084AED-4881-4338-9A79-D3019E62BFCF}" type="presParOf" srcId="{27E25E06-9B75-4E53-9044-C0469EBC09C6}" destId="{93B638DB-9D18-4A83-AE07-00C4EDA37D28}" srcOrd="0" destOrd="0" presId="urn:microsoft.com/office/officeart/2008/layout/PictureAccentList"/>
    <dgm:cxn modelId="{0B0A90F9-4390-4EC0-84D3-7E619DFFFA98}" type="presParOf" srcId="{27E25E06-9B75-4E53-9044-C0469EBC09C6}" destId="{9909B337-E780-4705-9D70-51BA008A6E75}"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7038E6-02CC-4306-93B9-E62D79B1C97F}"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09E6027C-5D38-47F7-802C-B6D4AA2C3C67}">
      <dgm:prSet phldrT="[Text]"/>
      <dgm:spPr>
        <a:solidFill>
          <a:schemeClr val="accent4">
            <a:lumMod val="75000"/>
          </a:schemeClr>
        </a:solidFill>
      </dgm:spPr>
      <dgm:t>
        <a:bodyPr/>
        <a:lstStyle/>
        <a:p>
          <a:r>
            <a:rPr lang="en-US" b="1" dirty="0"/>
            <a:t>What Have We Done?</a:t>
          </a:r>
          <a:endParaRPr lang="en-US" dirty="0"/>
        </a:p>
      </dgm:t>
    </dgm:pt>
    <dgm:pt modelId="{89295287-CAE1-46AA-ACA2-8CDE746018A2}" type="parTrans" cxnId="{5B357302-2CD1-47BF-984B-641524BDAEB2}">
      <dgm:prSet/>
      <dgm:spPr/>
      <dgm:t>
        <a:bodyPr/>
        <a:lstStyle/>
        <a:p>
          <a:endParaRPr lang="en-US"/>
        </a:p>
      </dgm:t>
    </dgm:pt>
    <dgm:pt modelId="{FFECF134-4E38-4CD7-AB84-D71535B8B8B4}" type="sibTrans" cxnId="{5B357302-2CD1-47BF-984B-641524BDAEB2}">
      <dgm:prSet/>
      <dgm:spPr/>
      <dgm:t>
        <a:bodyPr/>
        <a:lstStyle/>
        <a:p>
          <a:endParaRPr lang="en-US"/>
        </a:p>
      </dgm:t>
    </dgm:pt>
    <dgm:pt modelId="{DC492317-821F-480D-A734-5CAD8F6F8E1B}">
      <dgm:prSet phldrT="[Text]"/>
      <dgm:spPr>
        <a:solidFill>
          <a:srgbClr val="336699"/>
        </a:solidFill>
      </dgm:spPr>
      <dgm:t>
        <a:bodyPr/>
        <a:lstStyle/>
        <a:p>
          <a:r>
            <a:rPr lang="en-US" dirty="0"/>
            <a:t>Unblinding provider data </a:t>
          </a:r>
        </a:p>
      </dgm:t>
    </dgm:pt>
    <dgm:pt modelId="{5E49C860-4652-4AB7-972A-B62CB7460334}" type="parTrans" cxnId="{69C0DE40-1FEF-4245-80D1-66352D8D424A}">
      <dgm:prSet/>
      <dgm:spPr/>
      <dgm:t>
        <a:bodyPr/>
        <a:lstStyle/>
        <a:p>
          <a:endParaRPr lang="en-US"/>
        </a:p>
      </dgm:t>
    </dgm:pt>
    <dgm:pt modelId="{25F79627-A3D8-4AED-B69B-F05AD45BB1A8}" type="sibTrans" cxnId="{69C0DE40-1FEF-4245-80D1-66352D8D424A}">
      <dgm:prSet/>
      <dgm:spPr/>
      <dgm:t>
        <a:bodyPr/>
        <a:lstStyle/>
        <a:p>
          <a:endParaRPr lang="en-US"/>
        </a:p>
      </dgm:t>
    </dgm:pt>
    <dgm:pt modelId="{22A7E995-175C-4981-B09A-6C2607EB3F33}">
      <dgm:prSet phldrT="[Text]"/>
      <dgm:spPr>
        <a:solidFill>
          <a:schemeClr val="accent4">
            <a:lumMod val="60000"/>
            <a:lumOff val="40000"/>
          </a:schemeClr>
        </a:solidFill>
      </dgm:spPr>
      <dgm:t>
        <a:bodyPr/>
        <a:lstStyle/>
        <a:p>
          <a:r>
            <a:rPr lang="en-US" dirty="0"/>
            <a:t>Patient education in triage </a:t>
          </a:r>
        </a:p>
      </dgm:t>
    </dgm:pt>
    <dgm:pt modelId="{F3B49745-3972-498D-AF78-D9162346F4E1}" type="parTrans" cxnId="{0961641D-86E3-44D7-9AC0-A9E4058B0A67}">
      <dgm:prSet/>
      <dgm:spPr/>
      <dgm:t>
        <a:bodyPr/>
        <a:lstStyle/>
        <a:p>
          <a:endParaRPr lang="en-US"/>
        </a:p>
      </dgm:t>
    </dgm:pt>
    <dgm:pt modelId="{AF44C35A-2CF6-4D51-A411-1E40C08528EE}" type="sibTrans" cxnId="{0961641D-86E3-44D7-9AC0-A9E4058B0A67}">
      <dgm:prSet/>
      <dgm:spPr/>
      <dgm:t>
        <a:bodyPr/>
        <a:lstStyle/>
        <a:p>
          <a:endParaRPr lang="en-US"/>
        </a:p>
      </dgm:t>
    </dgm:pt>
    <dgm:pt modelId="{321782B0-6B54-4E48-9064-0FE4855FB6F6}">
      <dgm:prSet/>
      <dgm:spPr>
        <a:solidFill>
          <a:schemeClr val="accent2"/>
        </a:solidFill>
      </dgm:spPr>
      <dgm:t>
        <a:bodyPr/>
        <a:lstStyle/>
        <a:p>
          <a:pPr>
            <a:buFont typeface="+mj-lt"/>
            <a:buAutoNum type="arabicPeriod"/>
          </a:pPr>
          <a:r>
            <a:rPr lang="en-US" dirty="0"/>
            <a:t>Education and awareness                (OB meetings, staff meetings, HealthStream and Friday update emails)</a:t>
          </a:r>
        </a:p>
      </dgm:t>
    </dgm:pt>
    <dgm:pt modelId="{E4099CEE-C8E8-4A9F-9946-023813340756}" type="parTrans" cxnId="{F208CEE9-7A4A-44DA-B4B7-9DCB1B604824}">
      <dgm:prSet/>
      <dgm:spPr/>
      <dgm:t>
        <a:bodyPr/>
        <a:lstStyle/>
        <a:p>
          <a:endParaRPr lang="en-US"/>
        </a:p>
      </dgm:t>
    </dgm:pt>
    <dgm:pt modelId="{24B963FC-84E2-4681-8647-95CA868AEB30}" type="sibTrans" cxnId="{F208CEE9-7A4A-44DA-B4B7-9DCB1B604824}">
      <dgm:prSet/>
      <dgm:spPr/>
      <dgm:t>
        <a:bodyPr/>
        <a:lstStyle/>
        <a:p>
          <a:endParaRPr lang="en-US"/>
        </a:p>
      </dgm:t>
    </dgm:pt>
    <dgm:pt modelId="{41885B0C-9A0E-4790-8A47-3D96377F7029}">
      <dgm:prSet/>
      <dgm:spPr>
        <a:solidFill>
          <a:schemeClr val="bg1">
            <a:lumMod val="65000"/>
          </a:schemeClr>
        </a:solidFill>
      </dgm:spPr>
      <dgm:t>
        <a:bodyPr/>
        <a:lstStyle/>
        <a:p>
          <a:pPr>
            <a:buFont typeface="+mj-lt"/>
            <a:buAutoNum type="arabicPeriod"/>
          </a:pPr>
          <a:r>
            <a:rPr lang="en-US" dirty="0"/>
            <a:t>Bulletin board in break room with a friendly competition </a:t>
          </a:r>
        </a:p>
      </dgm:t>
    </dgm:pt>
    <dgm:pt modelId="{4B11806A-67FB-4EDB-AD82-5BCD526640F2}" type="parTrans" cxnId="{E416E76D-1748-4A81-9541-20275FE6793F}">
      <dgm:prSet/>
      <dgm:spPr/>
      <dgm:t>
        <a:bodyPr/>
        <a:lstStyle/>
        <a:p>
          <a:endParaRPr lang="en-US"/>
        </a:p>
      </dgm:t>
    </dgm:pt>
    <dgm:pt modelId="{B004F7FF-6CE6-428A-94B0-373529D85C5B}" type="sibTrans" cxnId="{E416E76D-1748-4A81-9541-20275FE6793F}">
      <dgm:prSet/>
      <dgm:spPr/>
      <dgm:t>
        <a:bodyPr/>
        <a:lstStyle/>
        <a:p>
          <a:endParaRPr lang="en-US"/>
        </a:p>
      </dgm:t>
    </dgm:pt>
    <dgm:pt modelId="{2ADAA494-FD4E-4A30-8D30-4306C7823087}">
      <dgm:prSet/>
      <dgm:spPr>
        <a:solidFill>
          <a:srgbClr val="0070C0"/>
        </a:solidFill>
      </dgm:spPr>
      <dgm:t>
        <a:bodyPr/>
        <a:lstStyle/>
        <a:p>
          <a:pPr>
            <a:buFont typeface="+mj-lt"/>
            <a:buAutoNum type="arabicPeriod"/>
          </a:pPr>
          <a:r>
            <a:rPr lang="en-US" dirty="0"/>
            <a:t>Spinning Babies &amp; labor support resource binder </a:t>
          </a:r>
        </a:p>
      </dgm:t>
    </dgm:pt>
    <dgm:pt modelId="{78AE6662-B576-4E88-A06C-F7F833D53303}" type="parTrans" cxnId="{85AA172D-DF98-499C-8D0D-58A9C6DB3A38}">
      <dgm:prSet/>
      <dgm:spPr/>
      <dgm:t>
        <a:bodyPr/>
        <a:lstStyle/>
        <a:p>
          <a:endParaRPr lang="en-US"/>
        </a:p>
      </dgm:t>
    </dgm:pt>
    <dgm:pt modelId="{C1C24923-1EBF-4362-BD9D-F74C0CDBBE11}" type="sibTrans" cxnId="{85AA172D-DF98-499C-8D0D-58A9C6DB3A38}">
      <dgm:prSet/>
      <dgm:spPr/>
      <dgm:t>
        <a:bodyPr/>
        <a:lstStyle/>
        <a:p>
          <a:endParaRPr lang="en-US"/>
        </a:p>
      </dgm:t>
    </dgm:pt>
    <dgm:pt modelId="{2B3316C7-E870-4B46-BC93-ABADD1A8F6FC}">
      <dgm:prSet/>
      <dgm:spPr>
        <a:solidFill>
          <a:schemeClr val="accent2">
            <a:lumMod val="60000"/>
            <a:lumOff val="40000"/>
          </a:schemeClr>
        </a:solidFill>
      </dgm:spPr>
      <dgm:t>
        <a:bodyPr/>
        <a:lstStyle/>
        <a:p>
          <a:pPr>
            <a:buFont typeface="+mj-lt"/>
            <a:buAutoNum type="arabicPeriod"/>
          </a:pPr>
          <a:r>
            <a:rPr lang="en-US" dirty="0"/>
            <a:t>Decision checklist, pre-section huddle, and debriefs </a:t>
          </a:r>
        </a:p>
      </dgm:t>
    </dgm:pt>
    <dgm:pt modelId="{1B6758B1-C648-4875-9216-89DF3283632B}" type="parTrans" cxnId="{A186AB38-6B97-42C7-9490-ECFE6A8C9522}">
      <dgm:prSet/>
      <dgm:spPr/>
      <dgm:t>
        <a:bodyPr/>
        <a:lstStyle/>
        <a:p>
          <a:endParaRPr lang="en-US"/>
        </a:p>
      </dgm:t>
    </dgm:pt>
    <dgm:pt modelId="{BA40769E-3851-425D-9F53-1CE4BAB6DAAC}" type="sibTrans" cxnId="{A186AB38-6B97-42C7-9490-ECFE6A8C9522}">
      <dgm:prSet/>
      <dgm:spPr/>
      <dgm:t>
        <a:bodyPr/>
        <a:lstStyle/>
        <a:p>
          <a:endParaRPr lang="en-US"/>
        </a:p>
      </dgm:t>
    </dgm:pt>
    <dgm:pt modelId="{FF02E560-7E38-4449-B3C8-A3010AB6C7EF}">
      <dgm:prSet/>
      <dgm:spPr>
        <a:solidFill>
          <a:schemeClr val="accent3">
            <a:lumMod val="60000"/>
            <a:lumOff val="40000"/>
          </a:schemeClr>
        </a:solidFill>
      </dgm:spPr>
      <dgm:t>
        <a:bodyPr/>
        <a:lstStyle/>
        <a:p>
          <a:pPr>
            <a:buFont typeface="+mj-lt"/>
            <a:buAutoNum type="arabicPeriod"/>
          </a:pPr>
          <a:r>
            <a:rPr lang="en-US" dirty="0"/>
            <a:t>Laminated ACOG/SMFM algorithms </a:t>
          </a:r>
        </a:p>
      </dgm:t>
    </dgm:pt>
    <dgm:pt modelId="{77ED5A8A-780D-4FCF-8855-F8E6D1440C0E}" type="parTrans" cxnId="{FA821BF5-4692-49DC-A77D-973DBBCEB1F0}">
      <dgm:prSet/>
      <dgm:spPr/>
      <dgm:t>
        <a:bodyPr/>
        <a:lstStyle/>
        <a:p>
          <a:endParaRPr lang="en-US"/>
        </a:p>
      </dgm:t>
    </dgm:pt>
    <dgm:pt modelId="{EAE7CC20-D132-4B74-8188-0B5D92737A03}" type="sibTrans" cxnId="{FA821BF5-4692-49DC-A77D-973DBBCEB1F0}">
      <dgm:prSet/>
      <dgm:spPr/>
      <dgm:t>
        <a:bodyPr/>
        <a:lstStyle/>
        <a:p>
          <a:endParaRPr lang="en-US"/>
        </a:p>
      </dgm:t>
    </dgm:pt>
    <dgm:pt modelId="{22B83434-A231-40C2-9777-EEA94D971D0C}" type="pres">
      <dgm:prSet presAssocID="{D37038E6-02CC-4306-93B9-E62D79B1C97F}" presName="Name0" presStyleCnt="0">
        <dgm:presLayoutVars>
          <dgm:chMax val="1"/>
          <dgm:chPref val="1"/>
          <dgm:dir/>
          <dgm:animOne val="branch"/>
          <dgm:animLvl val="lvl"/>
        </dgm:presLayoutVars>
      </dgm:prSet>
      <dgm:spPr/>
      <dgm:t>
        <a:bodyPr/>
        <a:lstStyle/>
        <a:p>
          <a:endParaRPr lang="en-US"/>
        </a:p>
      </dgm:t>
    </dgm:pt>
    <dgm:pt modelId="{D55698C6-57A2-4B4F-B64F-9DB0ECF6E82D}" type="pres">
      <dgm:prSet presAssocID="{09E6027C-5D38-47F7-802C-B6D4AA2C3C67}" presName="singleCycle" presStyleCnt="0"/>
      <dgm:spPr/>
    </dgm:pt>
    <dgm:pt modelId="{BFD0CA13-8327-4F74-A9E1-3F4ECF906F4B}" type="pres">
      <dgm:prSet presAssocID="{09E6027C-5D38-47F7-802C-B6D4AA2C3C67}" presName="singleCenter" presStyleLbl="node1" presStyleIdx="0" presStyleCnt="8">
        <dgm:presLayoutVars>
          <dgm:chMax val="7"/>
          <dgm:chPref val="7"/>
        </dgm:presLayoutVars>
      </dgm:prSet>
      <dgm:spPr/>
      <dgm:t>
        <a:bodyPr/>
        <a:lstStyle/>
        <a:p>
          <a:endParaRPr lang="en-US"/>
        </a:p>
      </dgm:t>
    </dgm:pt>
    <dgm:pt modelId="{A08B0956-0CAE-4E96-A7F4-18172F04E8B1}" type="pres">
      <dgm:prSet presAssocID="{E4099CEE-C8E8-4A9F-9946-023813340756}" presName="Name56" presStyleLbl="parChTrans1D2" presStyleIdx="0" presStyleCnt="7"/>
      <dgm:spPr/>
      <dgm:t>
        <a:bodyPr/>
        <a:lstStyle/>
        <a:p>
          <a:endParaRPr lang="en-US"/>
        </a:p>
      </dgm:t>
    </dgm:pt>
    <dgm:pt modelId="{60E1A66C-2E57-4B37-AD35-76852FC0EDE8}" type="pres">
      <dgm:prSet presAssocID="{321782B0-6B54-4E48-9064-0FE4855FB6F6}" presName="text0" presStyleLbl="node1" presStyleIdx="1" presStyleCnt="8" custScaleX="197209" custScaleY="134658">
        <dgm:presLayoutVars>
          <dgm:bulletEnabled val="1"/>
        </dgm:presLayoutVars>
      </dgm:prSet>
      <dgm:spPr/>
      <dgm:t>
        <a:bodyPr/>
        <a:lstStyle/>
        <a:p>
          <a:endParaRPr lang="en-US"/>
        </a:p>
      </dgm:t>
    </dgm:pt>
    <dgm:pt modelId="{24F89DE2-6FEC-4BA1-895E-1FDBE54206FC}" type="pres">
      <dgm:prSet presAssocID="{4B11806A-67FB-4EDB-AD82-5BCD526640F2}" presName="Name56" presStyleLbl="parChTrans1D2" presStyleIdx="1" presStyleCnt="7"/>
      <dgm:spPr/>
      <dgm:t>
        <a:bodyPr/>
        <a:lstStyle/>
        <a:p>
          <a:endParaRPr lang="en-US"/>
        </a:p>
      </dgm:t>
    </dgm:pt>
    <dgm:pt modelId="{044C991B-12ED-4DEB-A4DE-7D7424441223}" type="pres">
      <dgm:prSet presAssocID="{41885B0C-9A0E-4790-8A47-3D96377F7029}" presName="text0" presStyleLbl="node1" presStyleIdx="2" presStyleCnt="8" custScaleX="145161" custRadScaleRad="101587" custRadScaleInc="31937">
        <dgm:presLayoutVars>
          <dgm:bulletEnabled val="1"/>
        </dgm:presLayoutVars>
      </dgm:prSet>
      <dgm:spPr/>
      <dgm:t>
        <a:bodyPr/>
        <a:lstStyle/>
        <a:p>
          <a:endParaRPr lang="en-US"/>
        </a:p>
      </dgm:t>
    </dgm:pt>
    <dgm:pt modelId="{B9F9FA9D-4ADD-4047-9C7A-A9CC273C9CBC}" type="pres">
      <dgm:prSet presAssocID="{78AE6662-B576-4E88-A06C-F7F833D53303}" presName="Name56" presStyleLbl="parChTrans1D2" presStyleIdx="2" presStyleCnt="7"/>
      <dgm:spPr/>
      <dgm:t>
        <a:bodyPr/>
        <a:lstStyle/>
        <a:p>
          <a:endParaRPr lang="en-US"/>
        </a:p>
      </dgm:t>
    </dgm:pt>
    <dgm:pt modelId="{1C804E73-DB69-4B9B-B94F-B3C669390E8E}" type="pres">
      <dgm:prSet presAssocID="{2ADAA494-FD4E-4A30-8D30-4306C7823087}" presName="text0" presStyleLbl="node1" presStyleIdx="3" presStyleCnt="8" custScaleX="150734">
        <dgm:presLayoutVars>
          <dgm:bulletEnabled val="1"/>
        </dgm:presLayoutVars>
      </dgm:prSet>
      <dgm:spPr/>
      <dgm:t>
        <a:bodyPr/>
        <a:lstStyle/>
        <a:p>
          <a:endParaRPr lang="en-US"/>
        </a:p>
      </dgm:t>
    </dgm:pt>
    <dgm:pt modelId="{D85A7C58-88ED-4323-840D-E684F331C1B9}" type="pres">
      <dgm:prSet presAssocID="{1B6758B1-C648-4875-9216-89DF3283632B}" presName="Name56" presStyleLbl="parChTrans1D2" presStyleIdx="3" presStyleCnt="7"/>
      <dgm:spPr/>
      <dgm:t>
        <a:bodyPr/>
        <a:lstStyle/>
        <a:p>
          <a:endParaRPr lang="en-US"/>
        </a:p>
      </dgm:t>
    </dgm:pt>
    <dgm:pt modelId="{BCC316F4-17C2-488E-BB35-A70A0B1B4856}" type="pres">
      <dgm:prSet presAssocID="{2B3316C7-E870-4B46-BC93-ABADD1A8F6FC}" presName="text0" presStyleLbl="node1" presStyleIdx="4" presStyleCnt="8" custScaleX="160472" custScaleY="120974">
        <dgm:presLayoutVars>
          <dgm:bulletEnabled val="1"/>
        </dgm:presLayoutVars>
      </dgm:prSet>
      <dgm:spPr/>
      <dgm:t>
        <a:bodyPr/>
        <a:lstStyle/>
        <a:p>
          <a:endParaRPr lang="en-US"/>
        </a:p>
      </dgm:t>
    </dgm:pt>
    <dgm:pt modelId="{51C65030-C351-44D7-B646-9072683DAC60}" type="pres">
      <dgm:prSet presAssocID="{77ED5A8A-780D-4FCF-8855-F8E6D1440C0E}" presName="Name56" presStyleLbl="parChTrans1D2" presStyleIdx="4" presStyleCnt="7"/>
      <dgm:spPr/>
      <dgm:t>
        <a:bodyPr/>
        <a:lstStyle/>
        <a:p>
          <a:endParaRPr lang="en-US"/>
        </a:p>
      </dgm:t>
    </dgm:pt>
    <dgm:pt modelId="{B03E3DD1-C695-4FC6-A302-F04EB26796F2}" type="pres">
      <dgm:prSet presAssocID="{FF02E560-7E38-4449-B3C8-A3010AB6C7EF}" presName="text0" presStyleLbl="node1" presStyleIdx="5" presStyleCnt="8" custScaleX="166272" custScaleY="118690">
        <dgm:presLayoutVars>
          <dgm:bulletEnabled val="1"/>
        </dgm:presLayoutVars>
      </dgm:prSet>
      <dgm:spPr/>
      <dgm:t>
        <a:bodyPr/>
        <a:lstStyle/>
        <a:p>
          <a:endParaRPr lang="en-US"/>
        </a:p>
      </dgm:t>
    </dgm:pt>
    <dgm:pt modelId="{99D12216-6654-47B0-AD76-084486473D3E}" type="pres">
      <dgm:prSet presAssocID="{5E49C860-4652-4AB7-972A-B62CB7460334}" presName="Name56" presStyleLbl="parChTrans1D2" presStyleIdx="5" presStyleCnt="7"/>
      <dgm:spPr/>
      <dgm:t>
        <a:bodyPr/>
        <a:lstStyle/>
        <a:p>
          <a:endParaRPr lang="en-US"/>
        </a:p>
      </dgm:t>
    </dgm:pt>
    <dgm:pt modelId="{438D0D5E-4DE0-43B7-BA58-BA0B2AB69BBF}" type="pres">
      <dgm:prSet presAssocID="{DC492317-821F-480D-A734-5CAD8F6F8E1B}" presName="text0" presStyleLbl="node1" presStyleIdx="6" presStyleCnt="8" custScaleX="139727">
        <dgm:presLayoutVars>
          <dgm:bulletEnabled val="1"/>
        </dgm:presLayoutVars>
      </dgm:prSet>
      <dgm:spPr/>
      <dgm:t>
        <a:bodyPr/>
        <a:lstStyle/>
        <a:p>
          <a:endParaRPr lang="en-US"/>
        </a:p>
      </dgm:t>
    </dgm:pt>
    <dgm:pt modelId="{1E92434C-4EC8-4DC5-A43B-627F9062F022}" type="pres">
      <dgm:prSet presAssocID="{F3B49745-3972-498D-AF78-D9162346F4E1}" presName="Name56" presStyleLbl="parChTrans1D2" presStyleIdx="6" presStyleCnt="7"/>
      <dgm:spPr/>
      <dgm:t>
        <a:bodyPr/>
        <a:lstStyle/>
        <a:p>
          <a:endParaRPr lang="en-US"/>
        </a:p>
      </dgm:t>
    </dgm:pt>
    <dgm:pt modelId="{B8C32ADA-8C6F-4244-AEBD-D5DD3BEA891B}" type="pres">
      <dgm:prSet presAssocID="{22A7E995-175C-4981-B09A-6C2607EB3F33}" presName="text0" presStyleLbl="node1" presStyleIdx="7" presStyleCnt="8" custScaleX="138627" custRadScaleRad="100101" custRadScaleInc="-36278">
        <dgm:presLayoutVars>
          <dgm:bulletEnabled val="1"/>
        </dgm:presLayoutVars>
      </dgm:prSet>
      <dgm:spPr/>
      <dgm:t>
        <a:bodyPr/>
        <a:lstStyle/>
        <a:p>
          <a:endParaRPr lang="en-US"/>
        </a:p>
      </dgm:t>
    </dgm:pt>
  </dgm:ptLst>
  <dgm:cxnLst>
    <dgm:cxn modelId="{FA821BF5-4692-49DC-A77D-973DBBCEB1F0}" srcId="{09E6027C-5D38-47F7-802C-B6D4AA2C3C67}" destId="{FF02E560-7E38-4449-B3C8-A3010AB6C7EF}" srcOrd="4" destOrd="0" parTransId="{77ED5A8A-780D-4FCF-8855-F8E6D1440C0E}" sibTransId="{EAE7CC20-D132-4B74-8188-0B5D92737A03}"/>
    <dgm:cxn modelId="{85AA172D-DF98-499C-8D0D-58A9C6DB3A38}" srcId="{09E6027C-5D38-47F7-802C-B6D4AA2C3C67}" destId="{2ADAA494-FD4E-4A30-8D30-4306C7823087}" srcOrd="2" destOrd="0" parTransId="{78AE6662-B576-4E88-A06C-F7F833D53303}" sibTransId="{C1C24923-1EBF-4362-BD9D-F74C0CDBBE11}"/>
    <dgm:cxn modelId="{E4B119B7-20B7-45DB-B698-532E1B02B593}" type="presOf" srcId="{2ADAA494-FD4E-4A30-8D30-4306C7823087}" destId="{1C804E73-DB69-4B9B-B94F-B3C669390E8E}" srcOrd="0" destOrd="0" presId="urn:microsoft.com/office/officeart/2008/layout/RadialCluster"/>
    <dgm:cxn modelId="{0961641D-86E3-44D7-9AC0-A9E4058B0A67}" srcId="{09E6027C-5D38-47F7-802C-B6D4AA2C3C67}" destId="{22A7E995-175C-4981-B09A-6C2607EB3F33}" srcOrd="6" destOrd="0" parTransId="{F3B49745-3972-498D-AF78-D9162346F4E1}" sibTransId="{AF44C35A-2CF6-4D51-A411-1E40C08528EE}"/>
    <dgm:cxn modelId="{FFD7E871-FA02-4D6A-943E-299A113C540E}" type="presOf" srcId="{FF02E560-7E38-4449-B3C8-A3010AB6C7EF}" destId="{B03E3DD1-C695-4FC6-A302-F04EB26796F2}" srcOrd="0" destOrd="0" presId="urn:microsoft.com/office/officeart/2008/layout/RadialCluster"/>
    <dgm:cxn modelId="{E416E76D-1748-4A81-9541-20275FE6793F}" srcId="{09E6027C-5D38-47F7-802C-B6D4AA2C3C67}" destId="{41885B0C-9A0E-4790-8A47-3D96377F7029}" srcOrd="1" destOrd="0" parTransId="{4B11806A-67FB-4EDB-AD82-5BCD526640F2}" sibTransId="{B004F7FF-6CE6-428A-94B0-373529D85C5B}"/>
    <dgm:cxn modelId="{836EF6AC-9CD1-4A91-AF8F-23E80232AA10}" type="presOf" srcId="{321782B0-6B54-4E48-9064-0FE4855FB6F6}" destId="{60E1A66C-2E57-4B37-AD35-76852FC0EDE8}" srcOrd="0" destOrd="0" presId="urn:microsoft.com/office/officeart/2008/layout/RadialCluster"/>
    <dgm:cxn modelId="{8B5C3488-F2C9-4E02-AE8F-67DB948A4125}" type="presOf" srcId="{2B3316C7-E870-4B46-BC93-ABADD1A8F6FC}" destId="{BCC316F4-17C2-488E-BB35-A70A0B1B4856}" srcOrd="0" destOrd="0" presId="urn:microsoft.com/office/officeart/2008/layout/RadialCluster"/>
    <dgm:cxn modelId="{44A2BED3-C944-426F-89A5-12DD60568591}" type="presOf" srcId="{22A7E995-175C-4981-B09A-6C2607EB3F33}" destId="{B8C32ADA-8C6F-4244-AEBD-D5DD3BEA891B}" srcOrd="0" destOrd="0" presId="urn:microsoft.com/office/officeart/2008/layout/RadialCluster"/>
    <dgm:cxn modelId="{69C0DE40-1FEF-4245-80D1-66352D8D424A}" srcId="{09E6027C-5D38-47F7-802C-B6D4AA2C3C67}" destId="{DC492317-821F-480D-A734-5CAD8F6F8E1B}" srcOrd="5" destOrd="0" parTransId="{5E49C860-4652-4AB7-972A-B62CB7460334}" sibTransId="{25F79627-A3D8-4AED-B69B-F05AD45BB1A8}"/>
    <dgm:cxn modelId="{A67BFD1F-8AE6-4F6E-8783-D697284E1FD1}" type="presOf" srcId="{41885B0C-9A0E-4790-8A47-3D96377F7029}" destId="{044C991B-12ED-4DEB-A4DE-7D7424441223}" srcOrd="0" destOrd="0" presId="urn:microsoft.com/office/officeart/2008/layout/RadialCluster"/>
    <dgm:cxn modelId="{5BCFC0B2-AD3D-4D5B-B447-4C62712E091D}" type="presOf" srcId="{77ED5A8A-780D-4FCF-8855-F8E6D1440C0E}" destId="{51C65030-C351-44D7-B646-9072683DAC60}" srcOrd="0" destOrd="0" presId="urn:microsoft.com/office/officeart/2008/layout/RadialCluster"/>
    <dgm:cxn modelId="{F208CEE9-7A4A-44DA-B4B7-9DCB1B604824}" srcId="{09E6027C-5D38-47F7-802C-B6D4AA2C3C67}" destId="{321782B0-6B54-4E48-9064-0FE4855FB6F6}" srcOrd="0" destOrd="0" parTransId="{E4099CEE-C8E8-4A9F-9946-023813340756}" sibTransId="{24B963FC-84E2-4681-8647-95CA868AEB30}"/>
    <dgm:cxn modelId="{021224D6-C251-417F-AB44-122270D0D3C9}" type="presOf" srcId="{5E49C860-4652-4AB7-972A-B62CB7460334}" destId="{99D12216-6654-47B0-AD76-084486473D3E}" srcOrd="0" destOrd="0" presId="urn:microsoft.com/office/officeart/2008/layout/RadialCluster"/>
    <dgm:cxn modelId="{D58C9B40-FECC-479F-A8E3-40FFE44F1E9B}" type="presOf" srcId="{D37038E6-02CC-4306-93B9-E62D79B1C97F}" destId="{22B83434-A231-40C2-9777-EEA94D971D0C}" srcOrd="0" destOrd="0" presId="urn:microsoft.com/office/officeart/2008/layout/RadialCluster"/>
    <dgm:cxn modelId="{E0198F73-CDA9-4934-825D-55D7D71155A5}" type="presOf" srcId="{09E6027C-5D38-47F7-802C-B6D4AA2C3C67}" destId="{BFD0CA13-8327-4F74-A9E1-3F4ECF906F4B}" srcOrd="0" destOrd="0" presId="urn:microsoft.com/office/officeart/2008/layout/RadialCluster"/>
    <dgm:cxn modelId="{5B357302-2CD1-47BF-984B-641524BDAEB2}" srcId="{D37038E6-02CC-4306-93B9-E62D79B1C97F}" destId="{09E6027C-5D38-47F7-802C-B6D4AA2C3C67}" srcOrd="0" destOrd="0" parTransId="{89295287-CAE1-46AA-ACA2-8CDE746018A2}" sibTransId="{FFECF134-4E38-4CD7-AB84-D71535B8B8B4}"/>
    <dgm:cxn modelId="{6084E7AD-C3DB-40DD-9A78-D1DF9F9ECDAE}" type="presOf" srcId="{78AE6662-B576-4E88-A06C-F7F833D53303}" destId="{B9F9FA9D-4ADD-4047-9C7A-A9CC273C9CBC}" srcOrd="0" destOrd="0" presId="urn:microsoft.com/office/officeart/2008/layout/RadialCluster"/>
    <dgm:cxn modelId="{E707B1BB-B17F-4F30-ACB0-A602A5A9D069}" type="presOf" srcId="{E4099CEE-C8E8-4A9F-9946-023813340756}" destId="{A08B0956-0CAE-4E96-A7F4-18172F04E8B1}" srcOrd="0" destOrd="0" presId="urn:microsoft.com/office/officeart/2008/layout/RadialCluster"/>
    <dgm:cxn modelId="{4F317843-164B-4D20-9F6E-524FA143FD2F}" type="presOf" srcId="{DC492317-821F-480D-A734-5CAD8F6F8E1B}" destId="{438D0D5E-4DE0-43B7-BA58-BA0B2AB69BBF}" srcOrd="0" destOrd="0" presId="urn:microsoft.com/office/officeart/2008/layout/RadialCluster"/>
    <dgm:cxn modelId="{A186AB38-6B97-42C7-9490-ECFE6A8C9522}" srcId="{09E6027C-5D38-47F7-802C-B6D4AA2C3C67}" destId="{2B3316C7-E870-4B46-BC93-ABADD1A8F6FC}" srcOrd="3" destOrd="0" parTransId="{1B6758B1-C648-4875-9216-89DF3283632B}" sibTransId="{BA40769E-3851-425D-9F53-1CE4BAB6DAAC}"/>
    <dgm:cxn modelId="{9EDDC427-2022-46FE-8985-65B1C1FEE867}" type="presOf" srcId="{4B11806A-67FB-4EDB-AD82-5BCD526640F2}" destId="{24F89DE2-6FEC-4BA1-895E-1FDBE54206FC}" srcOrd="0" destOrd="0" presId="urn:microsoft.com/office/officeart/2008/layout/RadialCluster"/>
    <dgm:cxn modelId="{F13720B4-40C1-4DAA-807C-307BAA659645}" type="presOf" srcId="{F3B49745-3972-498D-AF78-D9162346F4E1}" destId="{1E92434C-4EC8-4DC5-A43B-627F9062F022}" srcOrd="0" destOrd="0" presId="urn:microsoft.com/office/officeart/2008/layout/RadialCluster"/>
    <dgm:cxn modelId="{973060DA-BFD5-4EDE-9F63-0CF0FCB83BA5}" type="presOf" srcId="{1B6758B1-C648-4875-9216-89DF3283632B}" destId="{D85A7C58-88ED-4323-840D-E684F331C1B9}" srcOrd="0" destOrd="0" presId="urn:microsoft.com/office/officeart/2008/layout/RadialCluster"/>
    <dgm:cxn modelId="{12B74635-E32A-4B9D-95C8-E7E246BE314F}" type="presParOf" srcId="{22B83434-A231-40C2-9777-EEA94D971D0C}" destId="{D55698C6-57A2-4B4F-B64F-9DB0ECF6E82D}" srcOrd="0" destOrd="0" presId="urn:microsoft.com/office/officeart/2008/layout/RadialCluster"/>
    <dgm:cxn modelId="{B4320135-00A4-4159-82B0-1C725E7D6DAB}" type="presParOf" srcId="{D55698C6-57A2-4B4F-B64F-9DB0ECF6E82D}" destId="{BFD0CA13-8327-4F74-A9E1-3F4ECF906F4B}" srcOrd="0" destOrd="0" presId="urn:microsoft.com/office/officeart/2008/layout/RadialCluster"/>
    <dgm:cxn modelId="{65931288-471E-4F94-8063-51BD1B1F2259}" type="presParOf" srcId="{D55698C6-57A2-4B4F-B64F-9DB0ECF6E82D}" destId="{A08B0956-0CAE-4E96-A7F4-18172F04E8B1}" srcOrd="1" destOrd="0" presId="urn:microsoft.com/office/officeart/2008/layout/RadialCluster"/>
    <dgm:cxn modelId="{B0D8AD06-9949-4444-830C-A07DD2108A04}" type="presParOf" srcId="{D55698C6-57A2-4B4F-B64F-9DB0ECF6E82D}" destId="{60E1A66C-2E57-4B37-AD35-76852FC0EDE8}" srcOrd="2" destOrd="0" presId="urn:microsoft.com/office/officeart/2008/layout/RadialCluster"/>
    <dgm:cxn modelId="{F326C145-D9D7-4B61-B412-421C9E994D63}" type="presParOf" srcId="{D55698C6-57A2-4B4F-B64F-9DB0ECF6E82D}" destId="{24F89DE2-6FEC-4BA1-895E-1FDBE54206FC}" srcOrd="3" destOrd="0" presId="urn:microsoft.com/office/officeart/2008/layout/RadialCluster"/>
    <dgm:cxn modelId="{60AC4AE3-5579-443A-9E74-65D4B5CCD3F4}" type="presParOf" srcId="{D55698C6-57A2-4B4F-B64F-9DB0ECF6E82D}" destId="{044C991B-12ED-4DEB-A4DE-7D7424441223}" srcOrd="4" destOrd="0" presId="urn:microsoft.com/office/officeart/2008/layout/RadialCluster"/>
    <dgm:cxn modelId="{8BA0A7F6-8AFD-46EB-93E5-8379E94221F6}" type="presParOf" srcId="{D55698C6-57A2-4B4F-B64F-9DB0ECF6E82D}" destId="{B9F9FA9D-4ADD-4047-9C7A-A9CC273C9CBC}" srcOrd="5" destOrd="0" presId="urn:microsoft.com/office/officeart/2008/layout/RadialCluster"/>
    <dgm:cxn modelId="{63E25018-F50B-4352-878D-F74EFBAB52C9}" type="presParOf" srcId="{D55698C6-57A2-4B4F-B64F-9DB0ECF6E82D}" destId="{1C804E73-DB69-4B9B-B94F-B3C669390E8E}" srcOrd="6" destOrd="0" presId="urn:microsoft.com/office/officeart/2008/layout/RadialCluster"/>
    <dgm:cxn modelId="{DC8CC962-850F-48E3-A86A-5ACC78C065AE}" type="presParOf" srcId="{D55698C6-57A2-4B4F-B64F-9DB0ECF6E82D}" destId="{D85A7C58-88ED-4323-840D-E684F331C1B9}" srcOrd="7" destOrd="0" presId="urn:microsoft.com/office/officeart/2008/layout/RadialCluster"/>
    <dgm:cxn modelId="{E7334510-16DE-493C-BCAC-DF4C358312ED}" type="presParOf" srcId="{D55698C6-57A2-4B4F-B64F-9DB0ECF6E82D}" destId="{BCC316F4-17C2-488E-BB35-A70A0B1B4856}" srcOrd="8" destOrd="0" presId="urn:microsoft.com/office/officeart/2008/layout/RadialCluster"/>
    <dgm:cxn modelId="{5EC9CAA7-0E08-43D8-B7FD-C9734A0C2326}" type="presParOf" srcId="{D55698C6-57A2-4B4F-B64F-9DB0ECF6E82D}" destId="{51C65030-C351-44D7-B646-9072683DAC60}" srcOrd="9" destOrd="0" presId="urn:microsoft.com/office/officeart/2008/layout/RadialCluster"/>
    <dgm:cxn modelId="{E736DDCE-4D2B-495C-81E5-3AB12C6A4ABC}" type="presParOf" srcId="{D55698C6-57A2-4B4F-B64F-9DB0ECF6E82D}" destId="{B03E3DD1-C695-4FC6-A302-F04EB26796F2}" srcOrd="10" destOrd="0" presId="urn:microsoft.com/office/officeart/2008/layout/RadialCluster"/>
    <dgm:cxn modelId="{4FEFBEC0-ED59-4C3B-ADA9-A98D4ACEA858}" type="presParOf" srcId="{D55698C6-57A2-4B4F-B64F-9DB0ECF6E82D}" destId="{99D12216-6654-47B0-AD76-084486473D3E}" srcOrd="11" destOrd="0" presId="urn:microsoft.com/office/officeart/2008/layout/RadialCluster"/>
    <dgm:cxn modelId="{5DDD6A5B-0499-4F88-882E-EFFFA7B27DE4}" type="presParOf" srcId="{D55698C6-57A2-4B4F-B64F-9DB0ECF6E82D}" destId="{438D0D5E-4DE0-43B7-BA58-BA0B2AB69BBF}" srcOrd="12" destOrd="0" presId="urn:microsoft.com/office/officeart/2008/layout/RadialCluster"/>
    <dgm:cxn modelId="{AB36415F-AB6B-458A-88A0-3A04483CF0F3}" type="presParOf" srcId="{D55698C6-57A2-4B4F-B64F-9DB0ECF6E82D}" destId="{1E92434C-4EC8-4DC5-A43B-627F9062F022}" srcOrd="13" destOrd="0" presId="urn:microsoft.com/office/officeart/2008/layout/RadialCluster"/>
    <dgm:cxn modelId="{426D219A-93E0-4C60-B5DC-5958E3EE70A9}" type="presParOf" srcId="{D55698C6-57A2-4B4F-B64F-9DB0ECF6E82D}" destId="{B8C32ADA-8C6F-4244-AEBD-D5DD3BEA891B}"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F85713-5B19-49FD-BB42-4744E5A655E4}" type="doc">
      <dgm:prSet loTypeId="urn:microsoft.com/office/officeart/2005/8/layout/hList3" loCatId="list" qsTypeId="urn:microsoft.com/office/officeart/2005/8/quickstyle/simple1" qsCatId="simple" csTypeId="urn:microsoft.com/office/officeart/2005/8/colors/colorful1" csCatId="colorful" phldr="1"/>
      <dgm:spPr/>
      <dgm:t>
        <a:bodyPr/>
        <a:lstStyle/>
        <a:p>
          <a:endParaRPr lang="en-US"/>
        </a:p>
      </dgm:t>
    </dgm:pt>
    <dgm:pt modelId="{D3E827F6-C4BE-4472-8C5B-ED40317D2FBC}">
      <dgm:prSet phldrT="[Text]" custT="1"/>
      <dgm:spPr>
        <a:solidFill>
          <a:srgbClr val="1C498B"/>
        </a:solidFill>
      </dgm:spPr>
      <dgm:t>
        <a:bodyPr/>
        <a:lstStyle/>
        <a:p>
          <a:pPr rtl="0">
            <a:spcAft>
              <a:spcPts val="600"/>
            </a:spcAft>
          </a:pPr>
          <a:r>
            <a:rPr lang="en-US" sz="4800" dirty="0"/>
            <a:t>PVB Finish Line Goals:</a:t>
          </a:r>
          <a:r>
            <a:rPr lang="en-US" sz="4800" dirty="0">
              <a:latin typeface="Calibri" panose="020F0502020204030204"/>
            </a:rPr>
            <a:t> </a:t>
          </a:r>
          <a:endParaRPr lang="en-US" sz="4800" dirty="0"/>
        </a:p>
        <a:p>
          <a:pPr>
            <a:spcAft>
              <a:spcPts val="600"/>
            </a:spcAft>
          </a:pPr>
          <a:r>
            <a:rPr lang="en-US" sz="3600" dirty="0"/>
            <a:t>QI Excellence Award</a:t>
          </a:r>
        </a:p>
      </dgm:t>
    </dgm:pt>
    <dgm:pt modelId="{38EBA0CD-F712-46B9-B185-042DA184D99B}" type="parTrans" cxnId="{7BF13868-92CF-4E47-A13F-98EE80D6B7D9}">
      <dgm:prSet/>
      <dgm:spPr/>
      <dgm:t>
        <a:bodyPr/>
        <a:lstStyle/>
        <a:p>
          <a:endParaRPr lang="en-US"/>
        </a:p>
      </dgm:t>
    </dgm:pt>
    <dgm:pt modelId="{4CA0C7C1-87F7-4D64-B03D-0464566A29C4}" type="sibTrans" cxnId="{7BF13868-92CF-4E47-A13F-98EE80D6B7D9}">
      <dgm:prSet/>
      <dgm:spPr/>
      <dgm:t>
        <a:bodyPr/>
        <a:lstStyle/>
        <a:p>
          <a:endParaRPr lang="en-US"/>
        </a:p>
      </dgm:t>
    </dgm:pt>
    <dgm:pt modelId="{0062D2D8-2EA7-4318-B2A8-4C4672C2529C}">
      <dgm:prSet phldrT="[Text]"/>
      <dgm:spPr/>
      <dgm:t>
        <a:bodyPr/>
        <a:lstStyle/>
        <a:p>
          <a:r>
            <a:rPr lang="en-US" b="1" u="sng" dirty="0"/>
            <a:t>6</a:t>
          </a:r>
          <a:r>
            <a:rPr lang="en-US" dirty="0"/>
            <a:t> Key Structure Measures in Place</a:t>
          </a:r>
        </a:p>
      </dgm:t>
    </dgm:pt>
    <dgm:pt modelId="{F0E2E2D6-1707-45F8-88A7-05944178C390}" type="parTrans" cxnId="{A7A882D3-712C-41BF-ACAC-1DD9B7DD8682}">
      <dgm:prSet/>
      <dgm:spPr/>
      <dgm:t>
        <a:bodyPr/>
        <a:lstStyle/>
        <a:p>
          <a:endParaRPr lang="en-US"/>
        </a:p>
      </dgm:t>
    </dgm:pt>
    <dgm:pt modelId="{EEA87371-9291-4768-981D-F5AD491295C7}" type="sibTrans" cxnId="{A7A882D3-712C-41BF-ACAC-1DD9B7DD8682}">
      <dgm:prSet/>
      <dgm:spPr/>
      <dgm:t>
        <a:bodyPr/>
        <a:lstStyle/>
        <a:p>
          <a:endParaRPr lang="en-US"/>
        </a:p>
      </dgm:t>
    </dgm:pt>
    <dgm:pt modelId="{68F427A4-CDA0-4D36-97D0-05EBDAE1D36F}">
      <dgm:prSet phldrT="[Text]"/>
      <dgm:spPr/>
      <dgm:t>
        <a:bodyPr/>
        <a:lstStyle/>
        <a:p>
          <a:pPr rtl="0"/>
          <a:r>
            <a:rPr lang="en-US" dirty="0"/>
            <a:t>NTSV C-Section Rate </a:t>
          </a:r>
          <a:r>
            <a:rPr lang="en-US" b="0" u="none" dirty="0"/>
            <a:t>≤</a:t>
          </a:r>
          <a:r>
            <a:rPr lang="en-US" b="1" u="sng" dirty="0"/>
            <a:t>23.6%</a:t>
          </a:r>
        </a:p>
      </dgm:t>
    </dgm:pt>
    <dgm:pt modelId="{F69659BD-856C-4791-B64B-E228A50E9CC3}" type="parTrans" cxnId="{22758760-EC2E-41A2-8C5D-F0B999A30125}">
      <dgm:prSet/>
      <dgm:spPr/>
      <dgm:t>
        <a:bodyPr/>
        <a:lstStyle/>
        <a:p>
          <a:endParaRPr lang="en-US"/>
        </a:p>
      </dgm:t>
    </dgm:pt>
    <dgm:pt modelId="{19B491E1-C02F-4FE4-9EB9-11DCBB23EE21}" type="sibTrans" cxnId="{22758760-EC2E-41A2-8C5D-F0B999A30125}">
      <dgm:prSet/>
      <dgm:spPr/>
      <dgm:t>
        <a:bodyPr/>
        <a:lstStyle/>
        <a:p>
          <a:endParaRPr lang="en-US"/>
        </a:p>
      </dgm:t>
    </dgm:pt>
    <dgm:pt modelId="{136BCD5D-FD57-4BE3-B3F9-23F3C98CD588}">
      <dgm:prSet phldrT="[Text]"/>
      <dgm:spPr/>
      <dgm:t>
        <a:bodyPr/>
        <a:lstStyle/>
        <a:p>
          <a:r>
            <a:rPr lang="en-US" b="1" u="sng" dirty="0"/>
            <a:t>80% </a:t>
          </a:r>
          <a:r>
            <a:rPr lang="en-US" dirty="0"/>
            <a:t>of Providers and Nurses educated on ACOG/SMFM Guidelines</a:t>
          </a:r>
          <a:endParaRPr lang="en-US" b="1" u="sng" dirty="0"/>
        </a:p>
      </dgm:t>
    </dgm:pt>
    <dgm:pt modelId="{3EFC0FA5-6C23-4664-977A-3A45B26187FA}" type="parTrans" cxnId="{243836A5-D2AA-4304-87E4-5BFC85298C53}">
      <dgm:prSet/>
      <dgm:spPr/>
      <dgm:t>
        <a:bodyPr/>
        <a:lstStyle/>
        <a:p>
          <a:endParaRPr lang="en-US"/>
        </a:p>
      </dgm:t>
    </dgm:pt>
    <dgm:pt modelId="{9A4C1403-E484-4C13-9D67-5BDF6C1D1FB8}" type="sibTrans" cxnId="{243836A5-D2AA-4304-87E4-5BFC85298C53}">
      <dgm:prSet/>
      <dgm:spPr/>
      <dgm:t>
        <a:bodyPr/>
        <a:lstStyle/>
        <a:p>
          <a:endParaRPr lang="en-US"/>
        </a:p>
      </dgm:t>
    </dgm:pt>
    <dgm:pt modelId="{78C79DF1-4455-4362-A02A-609B9A47C71E}">
      <dgm:prSet phldrT="[Text]"/>
      <dgm:spPr/>
      <dgm:t>
        <a:bodyPr/>
        <a:lstStyle/>
        <a:p>
          <a:pPr rtl="0"/>
          <a:r>
            <a:rPr lang="en-US" b="1" u="sng" dirty="0">
              <a:ea typeface="+mn-lt"/>
              <a:cs typeface="+mn-lt"/>
            </a:rPr>
            <a:t>80% </a:t>
          </a:r>
          <a:r>
            <a:rPr lang="en-US" dirty="0">
              <a:ea typeface="+mn-lt"/>
              <a:cs typeface="+mn-lt"/>
            </a:rPr>
            <a:t>of all NTSV C-Sections Meeting ACOG/SMFM Guidelines</a:t>
          </a:r>
          <a:r>
            <a:rPr lang="en-US" dirty="0">
              <a:latin typeface="Calibri" panose="020F0502020204030204"/>
              <a:ea typeface="+mn-lt"/>
              <a:cs typeface="+mn-lt"/>
            </a:rPr>
            <a:t> </a:t>
          </a:r>
          <a:endParaRPr lang="en-US" b="1" u="sng" dirty="0"/>
        </a:p>
      </dgm:t>
    </dgm:pt>
    <dgm:pt modelId="{8A523ED1-02B5-4E8E-AFED-B6C6FD7BF55D}" type="parTrans" cxnId="{8E621B33-DEC5-41A5-B888-D690878106EE}">
      <dgm:prSet/>
      <dgm:spPr/>
      <dgm:t>
        <a:bodyPr/>
        <a:lstStyle/>
        <a:p>
          <a:endParaRPr lang="en-US"/>
        </a:p>
      </dgm:t>
    </dgm:pt>
    <dgm:pt modelId="{CB5263F3-976E-4A1C-B48F-53519011D912}" type="sibTrans" cxnId="{8E621B33-DEC5-41A5-B888-D690878106EE}">
      <dgm:prSet/>
      <dgm:spPr/>
      <dgm:t>
        <a:bodyPr/>
        <a:lstStyle/>
        <a:p>
          <a:endParaRPr lang="en-US"/>
        </a:p>
      </dgm:t>
    </dgm:pt>
    <dgm:pt modelId="{CBF2718F-59A7-4A5B-81CC-1D63147AB168}" type="pres">
      <dgm:prSet presAssocID="{22F85713-5B19-49FD-BB42-4744E5A655E4}" presName="composite" presStyleCnt="0">
        <dgm:presLayoutVars>
          <dgm:chMax val="1"/>
          <dgm:dir/>
          <dgm:resizeHandles val="exact"/>
        </dgm:presLayoutVars>
      </dgm:prSet>
      <dgm:spPr/>
      <dgm:t>
        <a:bodyPr/>
        <a:lstStyle/>
        <a:p>
          <a:endParaRPr lang="en-US"/>
        </a:p>
      </dgm:t>
    </dgm:pt>
    <dgm:pt modelId="{1DF6E47F-41B6-4B49-9AB9-C4F53C51F631}" type="pres">
      <dgm:prSet presAssocID="{D3E827F6-C4BE-4472-8C5B-ED40317D2FBC}" presName="roof" presStyleLbl="dkBgShp" presStyleIdx="0" presStyleCnt="2"/>
      <dgm:spPr/>
      <dgm:t>
        <a:bodyPr/>
        <a:lstStyle/>
        <a:p>
          <a:endParaRPr lang="en-US"/>
        </a:p>
      </dgm:t>
    </dgm:pt>
    <dgm:pt modelId="{0113768C-FDEB-4E2E-B660-34D5D6549B44}" type="pres">
      <dgm:prSet presAssocID="{D3E827F6-C4BE-4472-8C5B-ED40317D2FBC}" presName="pillars" presStyleCnt="0"/>
      <dgm:spPr/>
    </dgm:pt>
    <dgm:pt modelId="{A5146FFA-5D72-4150-A4B0-92581BC433E9}" type="pres">
      <dgm:prSet presAssocID="{D3E827F6-C4BE-4472-8C5B-ED40317D2FBC}" presName="pillar1" presStyleLbl="node1" presStyleIdx="0" presStyleCnt="4">
        <dgm:presLayoutVars>
          <dgm:bulletEnabled val="1"/>
        </dgm:presLayoutVars>
      </dgm:prSet>
      <dgm:spPr/>
      <dgm:t>
        <a:bodyPr/>
        <a:lstStyle/>
        <a:p>
          <a:endParaRPr lang="en-US"/>
        </a:p>
      </dgm:t>
    </dgm:pt>
    <dgm:pt modelId="{30CB18CA-6184-4B31-8689-5ED885DAC293}" type="pres">
      <dgm:prSet presAssocID="{136BCD5D-FD57-4BE3-B3F9-23F3C98CD588}" presName="pillarX" presStyleLbl="node1" presStyleIdx="1" presStyleCnt="4">
        <dgm:presLayoutVars>
          <dgm:bulletEnabled val="1"/>
        </dgm:presLayoutVars>
      </dgm:prSet>
      <dgm:spPr/>
      <dgm:t>
        <a:bodyPr/>
        <a:lstStyle/>
        <a:p>
          <a:endParaRPr lang="en-US"/>
        </a:p>
      </dgm:t>
    </dgm:pt>
    <dgm:pt modelId="{A13BCFBA-5639-4275-9D30-DA41E66B4D95}" type="pres">
      <dgm:prSet presAssocID="{78C79DF1-4455-4362-A02A-609B9A47C71E}" presName="pillarX" presStyleLbl="node1" presStyleIdx="2" presStyleCnt="4">
        <dgm:presLayoutVars>
          <dgm:bulletEnabled val="1"/>
        </dgm:presLayoutVars>
      </dgm:prSet>
      <dgm:spPr/>
      <dgm:t>
        <a:bodyPr/>
        <a:lstStyle/>
        <a:p>
          <a:endParaRPr lang="en-US"/>
        </a:p>
      </dgm:t>
    </dgm:pt>
    <dgm:pt modelId="{33422456-B9A2-481F-A97B-DD1DEB2E620E}" type="pres">
      <dgm:prSet presAssocID="{68F427A4-CDA0-4D36-97D0-05EBDAE1D36F}" presName="pillarX" presStyleLbl="node1" presStyleIdx="3" presStyleCnt="4">
        <dgm:presLayoutVars>
          <dgm:bulletEnabled val="1"/>
        </dgm:presLayoutVars>
      </dgm:prSet>
      <dgm:spPr/>
      <dgm:t>
        <a:bodyPr/>
        <a:lstStyle/>
        <a:p>
          <a:endParaRPr lang="en-US"/>
        </a:p>
      </dgm:t>
    </dgm:pt>
    <dgm:pt modelId="{D0C257B7-398B-4816-9754-9EB0FA58D548}" type="pres">
      <dgm:prSet presAssocID="{D3E827F6-C4BE-4472-8C5B-ED40317D2FBC}" presName="base" presStyleLbl="dkBgShp" presStyleIdx="1" presStyleCnt="2"/>
      <dgm:spPr>
        <a:solidFill>
          <a:srgbClr val="1C498B"/>
        </a:solidFill>
      </dgm:spPr>
    </dgm:pt>
  </dgm:ptLst>
  <dgm:cxnLst>
    <dgm:cxn modelId="{75BD47DE-6A72-4CC1-AFC5-50B6E01B5D40}" type="presOf" srcId="{136BCD5D-FD57-4BE3-B3F9-23F3C98CD588}" destId="{30CB18CA-6184-4B31-8689-5ED885DAC293}" srcOrd="0" destOrd="0" presId="urn:microsoft.com/office/officeart/2005/8/layout/hList3"/>
    <dgm:cxn modelId="{22758760-EC2E-41A2-8C5D-F0B999A30125}" srcId="{D3E827F6-C4BE-4472-8C5B-ED40317D2FBC}" destId="{68F427A4-CDA0-4D36-97D0-05EBDAE1D36F}" srcOrd="3" destOrd="0" parTransId="{F69659BD-856C-4791-B64B-E228A50E9CC3}" sibTransId="{19B491E1-C02F-4FE4-9EB9-11DCBB23EE21}"/>
    <dgm:cxn modelId="{243836A5-D2AA-4304-87E4-5BFC85298C53}" srcId="{D3E827F6-C4BE-4472-8C5B-ED40317D2FBC}" destId="{136BCD5D-FD57-4BE3-B3F9-23F3C98CD588}" srcOrd="1" destOrd="0" parTransId="{3EFC0FA5-6C23-4664-977A-3A45B26187FA}" sibTransId="{9A4C1403-E484-4C13-9D67-5BDF6C1D1FB8}"/>
    <dgm:cxn modelId="{8E621B33-DEC5-41A5-B888-D690878106EE}" srcId="{D3E827F6-C4BE-4472-8C5B-ED40317D2FBC}" destId="{78C79DF1-4455-4362-A02A-609B9A47C71E}" srcOrd="2" destOrd="0" parTransId="{8A523ED1-02B5-4E8E-AFED-B6C6FD7BF55D}" sibTransId="{CB5263F3-976E-4A1C-B48F-53519011D912}"/>
    <dgm:cxn modelId="{7BF13868-92CF-4E47-A13F-98EE80D6B7D9}" srcId="{22F85713-5B19-49FD-BB42-4744E5A655E4}" destId="{D3E827F6-C4BE-4472-8C5B-ED40317D2FBC}" srcOrd="0" destOrd="0" parTransId="{38EBA0CD-F712-46B9-B185-042DA184D99B}" sibTransId="{4CA0C7C1-87F7-4D64-B03D-0464566A29C4}"/>
    <dgm:cxn modelId="{EC686F08-B9E2-4E98-B75D-02874A517DF9}" type="presOf" srcId="{0062D2D8-2EA7-4318-B2A8-4C4672C2529C}" destId="{A5146FFA-5D72-4150-A4B0-92581BC433E9}" srcOrd="0" destOrd="0" presId="urn:microsoft.com/office/officeart/2005/8/layout/hList3"/>
    <dgm:cxn modelId="{24381334-BE33-4FDB-9F10-7B1F82BBD4D6}" type="presOf" srcId="{D3E827F6-C4BE-4472-8C5B-ED40317D2FBC}" destId="{1DF6E47F-41B6-4B49-9AB9-C4F53C51F631}" srcOrd="0" destOrd="0" presId="urn:microsoft.com/office/officeart/2005/8/layout/hList3"/>
    <dgm:cxn modelId="{7841181D-6CD8-4D9E-9AA4-60AF69599C36}" type="presOf" srcId="{78C79DF1-4455-4362-A02A-609B9A47C71E}" destId="{A13BCFBA-5639-4275-9D30-DA41E66B4D95}" srcOrd="0" destOrd="0" presId="urn:microsoft.com/office/officeart/2005/8/layout/hList3"/>
    <dgm:cxn modelId="{237096E5-770D-4AC7-9FD1-A924FD36E444}" type="presOf" srcId="{22F85713-5B19-49FD-BB42-4744E5A655E4}" destId="{CBF2718F-59A7-4A5B-81CC-1D63147AB168}" srcOrd="0" destOrd="0" presId="urn:microsoft.com/office/officeart/2005/8/layout/hList3"/>
    <dgm:cxn modelId="{A7A882D3-712C-41BF-ACAC-1DD9B7DD8682}" srcId="{D3E827F6-C4BE-4472-8C5B-ED40317D2FBC}" destId="{0062D2D8-2EA7-4318-B2A8-4C4672C2529C}" srcOrd="0" destOrd="0" parTransId="{F0E2E2D6-1707-45F8-88A7-05944178C390}" sibTransId="{EEA87371-9291-4768-981D-F5AD491295C7}"/>
    <dgm:cxn modelId="{B6E8239D-9EDD-464C-AC62-83CD90D02AEE}" type="presOf" srcId="{68F427A4-CDA0-4D36-97D0-05EBDAE1D36F}" destId="{33422456-B9A2-481F-A97B-DD1DEB2E620E}" srcOrd="0" destOrd="0" presId="urn:microsoft.com/office/officeart/2005/8/layout/hList3"/>
    <dgm:cxn modelId="{FDCBCF5B-442A-4001-BFE0-76B99308F472}" type="presParOf" srcId="{CBF2718F-59A7-4A5B-81CC-1D63147AB168}" destId="{1DF6E47F-41B6-4B49-9AB9-C4F53C51F631}" srcOrd="0" destOrd="0" presId="urn:microsoft.com/office/officeart/2005/8/layout/hList3"/>
    <dgm:cxn modelId="{0D785A58-2382-472D-977D-04CFD6B7327E}" type="presParOf" srcId="{CBF2718F-59A7-4A5B-81CC-1D63147AB168}" destId="{0113768C-FDEB-4E2E-B660-34D5D6549B44}" srcOrd="1" destOrd="0" presId="urn:microsoft.com/office/officeart/2005/8/layout/hList3"/>
    <dgm:cxn modelId="{6E27FCB2-A9D0-4B66-B453-E24AD299707D}" type="presParOf" srcId="{0113768C-FDEB-4E2E-B660-34D5D6549B44}" destId="{A5146FFA-5D72-4150-A4B0-92581BC433E9}" srcOrd="0" destOrd="0" presId="urn:microsoft.com/office/officeart/2005/8/layout/hList3"/>
    <dgm:cxn modelId="{C244380D-9E84-479C-B9D7-607E79CC33E2}" type="presParOf" srcId="{0113768C-FDEB-4E2E-B660-34D5D6549B44}" destId="{30CB18CA-6184-4B31-8689-5ED885DAC293}" srcOrd="1" destOrd="0" presId="urn:microsoft.com/office/officeart/2005/8/layout/hList3"/>
    <dgm:cxn modelId="{40EC5CB9-20AC-4BCF-AC49-A4736FD52520}" type="presParOf" srcId="{0113768C-FDEB-4E2E-B660-34D5D6549B44}" destId="{A13BCFBA-5639-4275-9D30-DA41E66B4D95}" srcOrd="2" destOrd="0" presId="urn:microsoft.com/office/officeart/2005/8/layout/hList3"/>
    <dgm:cxn modelId="{140186BD-8E84-47F0-8211-EF6DC1E28E85}" type="presParOf" srcId="{0113768C-FDEB-4E2E-B660-34D5D6549B44}" destId="{33422456-B9A2-481F-A97B-DD1DEB2E620E}" srcOrd="3" destOrd="0" presId="urn:microsoft.com/office/officeart/2005/8/layout/hList3"/>
    <dgm:cxn modelId="{9916367B-C03F-4DC0-90C7-9EA1832D90E3}" type="presParOf" srcId="{CBF2718F-59A7-4A5B-81CC-1D63147AB168}" destId="{D0C257B7-398B-4816-9754-9EB0FA58D548}" srcOrd="2" destOrd="0" presId="urn:microsoft.com/office/officeart/2005/8/layout/hList3"/>
  </dgm:cxnLst>
  <dgm:bg>
    <a:solidFill>
      <a:srgbClr val="1C498B"/>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668CED3-BCBB-499A-9599-4C4CD26918F3}"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9451CEFB-777C-459D-B620-DF6F9172C000}">
      <dgm:prSet phldrT="[Text]"/>
      <dgm:spPr/>
      <dgm:t>
        <a:bodyPr/>
        <a:lstStyle/>
        <a:p>
          <a:pPr rtl="0"/>
          <a:r>
            <a:rPr lang="en-US" dirty="0"/>
            <a:t>Monthly Team Webinars</a:t>
          </a:r>
          <a:r>
            <a:rPr lang="en-US" dirty="0">
              <a:latin typeface="Calibri" panose="020F0502020204030204"/>
            </a:rPr>
            <a:t> </a:t>
          </a:r>
          <a:endParaRPr lang="en-US" dirty="0"/>
        </a:p>
      </dgm:t>
    </dgm:pt>
    <dgm:pt modelId="{B7489A69-D2C8-4720-AD3B-DD6CF2B005E0}" type="parTrans" cxnId="{51A2DF59-11DD-459A-8DD8-900A6D19B7F3}">
      <dgm:prSet/>
      <dgm:spPr/>
      <dgm:t>
        <a:bodyPr/>
        <a:lstStyle/>
        <a:p>
          <a:endParaRPr lang="en-US"/>
        </a:p>
      </dgm:t>
    </dgm:pt>
    <dgm:pt modelId="{F68C8755-5AC7-441C-A34F-2D6D625E2C65}" type="sibTrans" cxnId="{51A2DF59-11DD-459A-8DD8-900A6D19B7F3}">
      <dgm:prSet/>
      <dgm:spPr/>
      <dgm:t>
        <a:bodyPr/>
        <a:lstStyle/>
        <a:p>
          <a:endParaRPr lang="en-US"/>
        </a:p>
      </dgm:t>
    </dgm:pt>
    <dgm:pt modelId="{93CB18FB-64C5-40D8-8E63-C0BE17F314A2}">
      <dgm:prSet phldrT="[Text]"/>
      <dgm:spPr/>
      <dgm:t>
        <a:bodyPr/>
        <a:lstStyle/>
        <a:p>
          <a:pPr rtl="0"/>
          <a:r>
            <a:rPr lang="en-US" b="1" dirty="0"/>
            <a:t>When</a:t>
          </a:r>
          <a:r>
            <a:rPr lang="en-US" dirty="0" smtClean="0"/>
            <a:t>:</a:t>
          </a:r>
          <a:endParaRPr lang="en-US" dirty="0"/>
        </a:p>
      </dgm:t>
    </dgm:pt>
    <dgm:pt modelId="{8750967D-DE37-4E3F-BB61-2DD54F7492E6}" type="parTrans" cxnId="{1AD24C91-22E7-4D24-A064-DE9FC73197BD}">
      <dgm:prSet/>
      <dgm:spPr/>
      <dgm:t>
        <a:bodyPr/>
        <a:lstStyle/>
        <a:p>
          <a:endParaRPr lang="en-US"/>
        </a:p>
      </dgm:t>
    </dgm:pt>
    <dgm:pt modelId="{09B90339-C394-4568-AD0C-042A02A2F6FA}" type="sibTrans" cxnId="{1AD24C91-22E7-4D24-A064-DE9FC73197BD}">
      <dgm:prSet/>
      <dgm:spPr/>
      <dgm:t>
        <a:bodyPr/>
        <a:lstStyle/>
        <a:p>
          <a:endParaRPr lang="en-US"/>
        </a:p>
      </dgm:t>
    </dgm:pt>
    <dgm:pt modelId="{70789B1B-1C52-4294-9014-A8929F915BCD}">
      <dgm:prSet phldrT="[Text]"/>
      <dgm:spPr/>
      <dgm:t>
        <a:bodyPr/>
        <a:lstStyle/>
        <a:p>
          <a:r>
            <a:rPr lang="en-US" dirty="0"/>
            <a:t>Grand Rounds</a:t>
          </a:r>
        </a:p>
        <a:p>
          <a:r>
            <a:rPr lang="en-US" dirty="0"/>
            <a:t>OB Provider Meetings</a:t>
          </a:r>
        </a:p>
      </dgm:t>
    </dgm:pt>
    <dgm:pt modelId="{1FF08EE6-FDF1-4195-9A29-A6FFEB962F38}" type="parTrans" cxnId="{898426C7-68F2-44C9-ACBF-C19B5F293F82}">
      <dgm:prSet/>
      <dgm:spPr/>
      <dgm:t>
        <a:bodyPr/>
        <a:lstStyle/>
        <a:p>
          <a:endParaRPr lang="en-US"/>
        </a:p>
      </dgm:t>
    </dgm:pt>
    <dgm:pt modelId="{09711DD1-C0D1-44F1-B00F-7CFD3FED8662}" type="sibTrans" cxnId="{898426C7-68F2-44C9-ACBF-C19B5F293F82}">
      <dgm:prSet/>
      <dgm:spPr/>
      <dgm:t>
        <a:bodyPr/>
        <a:lstStyle/>
        <a:p>
          <a:endParaRPr lang="en-US"/>
        </a:p>
      </dgm:t>
    </dgm:pt>
    <dgm:pt modelId="{EE545E97-0AB1-4F8B-9671-5D2A6744D66F}">
      <dgm:prSet phldrT="[Text]"/>
      <dgm:spPr/>
      <dgm:t>
        <a:bodyPr/>
        <a:lstStyle/>
        <a:p>
          <a:r>
            <a:rPr lang="en-US" dirty="0"/>
            <a:t>Provider and Nurse Education</a:t>
          </a:r>
        </a:p>
      </dgm:t>
    </dgm:pt>
    <dgm:pt modelId="{2634564D-47B9-4459-A024-49AB29974F8A}" type="parTrans" cxnId="{8F0ECEA0-1970-4BF8-83E8-A96A6F99CAB1}">
      <dgm:prSet/>
      <dgm:spPr/>
      <dgm:t>
        <a:bodyPr/>
        <a:lstStyle/>
        <a:p>
          <a:endParaRPr lang="en-US"/>
        </a:p>
      </dgm:t>
    </dgm:pt>
    <dgm:pt modelId="{72CB11E6-C54B-4493-A088-775B9C76D9BD}" type="sibTrans" cxnId="{8F0ECEA0-1970-4BF8-83E8-A96A6F99CAB1}">
      <dgm:prSet/>
      <dgm:spPr/>
      <dgm:t>
        <a:bodyPr/>
        <a:lstStyle/>
        <a:p>
          <a:endParaRPr lang="en-US"/>
        </a:p>
      </dgm:t>
    </dgm:pt>
    <dgm:pt modelId="{16FE111F-C208-4EEA-8A50-16DB7DC23CD5}">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t>What</a:t>
          </a:r>
          <a:r>
            <a:rPr lang="en-US" dirty="0"/>
            <a:t>: Personalized and FREE service to available to all participating teams</a:t>
          </a:r>
        </a:p>
      </dgm:t>
    </dgm:pt>
    <dgm:pt modelId="{8B6D90DF-C4C7-43E0-A123-497148073A14}" type="parTrans" cxnId="{FF2073A5-1EC0-4DC1-AA5E-BA8D04358027}">
      <dgm:prSet/>
      <dgm:spPr/>
      <dgm:t>
        <a:bodyPr/>
        <a:lstStyle/>
        <a:p>
          <a:endParaRPr lang="en-US"/>
        </a:p>
      </dgm:t>
    </dgm:pt>
    <dgm:pt modelId="{6A000760-E3CF-493B-BD16-50762F87D601}" type="sibTrans" cxnId="{FF2073A5-1EC0-4DC1-AA5E-BA8D04358027}">
      <dgm:prSet/>
      <dgm:spPr/>
      <dgm:t>
        <a:bodyPr/>
        <a:lstStyle/>
        <a:p>
          <a:endParaRPr lang="en-US"/>
        </a:p>
      </dgm:t>
    </dgm:pt>
    <dgm:pt modelId="{2455FC44-EB6B-4192-9A80-75D35A512333}">
      <dgm:prSet phldrT="[Text]"/>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b="1" dirty="0"/>
            <a:t>How</a:t>
          </a:r>
          <a:r>
            <a:rPr lang="en-US" dirty="0"/>
            <a:t>: Email Ellie Suse to schedule today </a:t>
          </a:r>
          <a:r>
            <a:rPr lang="en-US" dirty="0">
              <a:hlinkClick xmlns:r="http://schemas.openxmlformats.org/officeDocument/2006/relationships" r:id="rId1"/>
            </a:rPr>
            <a:t>info@ilpqc.org</a:t>
          </a:r>
          <a:r>
            <a:rPr lang="en-US" dirty="0">
              <a:latin typeface="Calibri" panose="020F0502020204030204"/>
            </a:rPr>
            <a:t> </a:t>
          </a:r>
          <a:endParaRPr lang="en-US" dirty="0"/>
        </a:p>
      </dgm:t>
    </dgm:pt>
    <dgm:pt modelId="{6C4B4169-51F4-4900-B167-648CE1B717F8}" type="parTrans" cxnId="{E74B22E9-F6A5-40AE-84ED-A508D4B3FC55}">
      <dgm:prSet/>
      <dgm:spPr/>
      <dgm:t>
        <a:bodyPr/>
        <a:lstStyle/>
        <a:p>
          <a:endParaRPr lang="en-US"/>
        </a:p>
      </dgm:t>
    </dgm:pt>
    <dgm:pt modelId="{5A4692F6-3A96-4421-8770-A5FF89681D40}" type="sibTrans" cxnId="{E74B22E9-F6A5-40AE-84ED-A508D4B3FC55}">
      <dgm:prSet/>
      <dgm:spPr/>
      <dgm:t>
        <a:bodyPr/>
        <a:lstStyle/>
        <a:p>
          <a:endParaRPr lang="en-US"/>
        </a:p>
      </dgm:t>
    </dgm:pt>
    <dgm:pt modelId="{19C20564-7140-4E37-9B3B-66283D2A8CBF}">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dgm:t>
    </dgm:pt>
    <dgm:pt modelId="{3AC49600-DC4D-499A-8C06-5D80C7B09F2C}" type="parTrans" cxnId="{AF0819C7-6D6F-4B85-A2BD-EE70D8AD38AE}">
      <dgm:prSet/>
      <dgm:spPr/>
      <dgm:t>
        <a:bodyPr/>
        <a:lstStyle/>
        <a:p>
          <a:endParaRPr lang="en-US"/>
        </a:p>
      </dgm:t>
    </dgm:pt>
    <dgm:pt modelId="{DBB902A9-27F7-41F8-AF58-EE35A3E02B18}" type="sibTrans" cxnId="{AF0819C7-6D6F-4B85-A2BD-EE70D8AD38AE}">
      <dgm:prSet/>
      <dgm:spPr/>
      <dgm:t>
        <a:bodyPr/>
        <a:lstStyle/>
        <a:p>
          <a:endParaRPr lang="en-US"/>
        </a:p>
      </dgm:t>
    </dgm:pt>
    <dgm:pt modelId="{DF989CBA-C013-4F2D-9D60-61E0029BCD61}">
      <dgm:prSet phldrT="[Text]"/>
      <dgm:spPr/>
      <dgm:t>
        <a:bodyPr/>
        <a:lstStyle/>
        <a:p>
          <a:pPr rtl="0"/>
          <a:r>
            <a:rPr lang="en-US" b="1" dirty="0"/>
            <a:t>Topic</a:t>
          </a:r>
          <a:r>
            <a:rPr lang="en-US" dirty="0"/>
            <a:t>:</a:t>
          </a:r>
          <a:r>
            <a:rPr lang="en-US" dirty="0">
              <a:latin typeface="Calibri" panose="020F0502020204030204"/>
            </a:rPr>
            <a:t> </a:t>
          </a:r>
          <a:r>
            <a:rPr lang="en-US" dirty="0" smtClean="0">
              <a:latin typeface="Calibri" panose="020F0502020204030204"/>
            </a:rPr>
            <a:t>Dystocia Management Strategies</a:t>
          </a:r>
          <a:endParaRPr lang="en-US" dirty="0"/>
        </a:p>
      </dgm:t>
    </dgm:pt>
    <dgm:pt modelId="{A67DAD2F-A366-4F58-B441-15E8405CA570}" type="parTrans" cxnId="{CABDED28-676C-4614-996D-DBA2C08FDB96}">
      <dgm:prSet/>
      <dgm:spPr/>
      <dgm:t>
        <a:bodyPr/>
        <a:lstStyle/>
        <a:p>
          <a:endParaRPr lang="en-US"/>
        </a:p>
      </dgm:t>
    </dgm:pt>
    <dgm:pt modelId="{7D4EF8FA-349F-4356-84F2-59767A749CB6}" type="sibTrans" cxnId="{CABDED28-676C-4614-996D-DBA2C08FDB96}">
      <dgm:prSet/>
      <dgm:spPr/>
      <dgm:t>
        <a:bodyPr/>
        <a:lstStyle/>
        <a:p>
          <a:endParaRPr lang="en-US"/>
        </a:p>
      </dgm:t>
    </dgm:pt>
    <dgm:pt modelId="{FC4EFB8C-25FA-4579-A637-43C4B8C787B4}">
      <dgm:prSet phldrT="[Text]"/>
      <dgm:spPr/>
      <dgm:t>
        <a:bodyPr/>
        <a:lstStyle/>
        <a:p>
          <a:endParaRPr lang="en-US" dirty="0"/>
        </a:p>
      </dgm:t>
    </dgm:pt>
    <dgm:pt modelId="{E61C4E36-1E7E-428C-8CAA-B308C68D0E44}" type="parTrans" cxnId="{D6F0299D-A919-4240-A72D-F5098793ABEB}">
      <dgm:prSet/>
      <dgm:spPr/>
      <dgm:t>
        <a:bodyPr/>
        <a:lstStyle/>
        <a:p>
          <a:endParaRPr lang="en-US"/>
        </a:p>
      </dgm:t>
    </dgm:pt>
    <dgm:pt modelId="{C274A1F9-92FC-4AE2-8956-981B030F6713}" type="sibTrans" cxnId="{D6F0299D-A919-4240-A72D-F5098793ABEB}">
      <dgm:prSet/>
      <dgm:spPr/>
      <dgm:t>
        <a:bodyPr/>
        <a:lstStyle/>
        <a:p>
          <a:endParaRPr lang="en-US"/>
        </a:p>
      </dgm:t>
    </dgm:pt>
    <dgm:pt modelId="{0FAC47F7-C360-4061-9309-8C2F635DC77D}">
      <dgm:prSet phldrT="[Text]"/>
      <dgm:spPr/>
      <dgm:t>
        <a:bodyPr/>
        <a:lstStyle/>
        <a:p>
          <a:r>
            <a:rPr lang="en-US" b="1" dirty="0"/>
            <a:t>NEW</a:t>
          </a:r>
          <a:r>
            <a:rPr lang="en-US" dirty="0"/>
            <a:t>! ILPQC Virtual Labor Management Support E-Modules</a:t>
          </a:r>
        </a:p>
      </dgm:t>
    </dgm:pt>
    <dgm:pt modelId="{C4832DE4-E7F5-4BB6-A9EE-F1EC04E93D71}" type="parTrans" cxnId="{1D883FB5-D582-43A6-AFDC-2CBE610CC2ED}">
      <dgm:prSet/>
      <dgm:spPr/>
      <dgm:t>
        <a:bodyPr/>
        <a:lstStyle/>
        <a:p>
          <a:endParaRPr lang="en-US"/>
        </a:p>
      </dgm:t>
    </dgm:pt>
    <dgm:pt modelId="{D00E09D9-508F-4CA6-9A30-04B1039863A9}" type="sibTrans" cxnId="{1D883FB5-D582-43A6-AFDC-2CBE610CC2ED}">
      <dgm:prSet/>
      <dgm:spPr/>
      <dgm:t>
        <a:bodyPr/>
        <a:lstStyle/>
        <a:p>
          <a:endParaRPr lang="en-US"/>
        </a:p>
      </dgm:t>
    </dgm:pt>
    <dgm:pt modelId="{197A00FB-8374-4C7F-A49C-44D1E7397221}">
      <dgm:prSet phldr="0"/>
      <dgm:spPr/>
      <dgm:t>
        <a:bodyPr/>
        <a:lstStyle/>
        <a:p>
          <a:pPr rtl="0"/>
          <a:r>
            <a:rPr lang="en-US" dirty="0">
              <a:latin typeface="Calibri" panose="020F0502020204030204"/>
            </a:rPr>
            <a:t>1-1 QI Support Calls</a:t>
          </a:r>
        </a:p>
      </dgm:t>
    </dgm:pt>
    <dgm:pt modelId="{4B2BF57E-CD13-48CC-A317-9EEB9F2CDD9E}" type="parTrans" cxnId="{AE03069A-CEA4-49C7-B973-0E6AF608EB95}">
      <dgm:prSet/>
      <dgm:spPr/>
      <dgm:t>
        <a:bodyPr/>
        <a:lstStyle/>
        <a:p>
          <a:endParaRPr lang="en-US"/>
        </a:p>
      </dgm:t>
    </dgm:pt>
    <dgm:pt modelId="{DEA5E0CA-B98C-487C-B190-12CC8713BCE9}" type="sibTrans" cxnId="{AE03069A-CEA4-49C7-B973-0E6AF608EB95}">
      <dgm:prSet/>
      <dgm:spPr/>
      <dgm:t>
        <a:bodyPr/>
        <a:lstStyle/>
        <a:p>
          <a:endParaRPr lang="en-US"/>
        </a:p>
      </dgm:t>
    </dgm:pt>
    <dgm:pt modelId="{6B661D10-A7B9-4002-9A1B-1354D5F6E6C4}">
      <dgm:prSet phldr="0"/>
      <dgm:spPr/>
      <dgm:t>
        <a:bodyPr/>
        <a:lstStyle/>
        <a:p>
          <a:pPr rtl="0"/>
          <a:r>
            <a:rPr lang="en-US" b="0" dirty="0">
              <a:latin typeface="Calibri" panose="020F0502020204030204"/>
            </a:rPr>
            <a:t>We are </a:t>
          </a:r>
          <a:r>
            <a:rPr lang="en-US" b="0" dirty="0" smtClean="0">
              <a:latin typeface="Calibri" panose="020F0502020204030204"/>
            </a:rPr>
            <a:t>providing </a:t>
          </a:r>
          <a:r>
            <a:rPr lang="en-US" b="0" dirty="0">
              <a:latin typeface="Calibri" panose="020F0502020204030204"/>
            </a:rPr>
            <a:t>1-1 QI support calls for all teams with </a:t>
          </a:r>
          <a:r>
            <a:rPr lang="en-US" b="1" dirty="0">
              <a:latin typeface="Calibri" panose="020F0502020204030204"/>
            </a:rPr>
            <a:t>C-section rates over 23.6% </a:t>
          </a:r>
        </a:p>
      </dgm:t>
    </dgm:pt>
    <dgm:pt modelId="{43CF79B8-D22A-4191-AEAA-BF27A293F180}" type="parTrans" cxnId="{36C9A7DA-115E-4837-9EA8-69AB3C5B7712}">
      <dgm:prSet/>
      <dgm:spPr/>
      <dgm:t>
        <a:bodyPr/>
        <a:lstStyle/>
        <a:p>
          <a:endParaRPr lang="en-US"/>
        </a:p>
      </dgm:t>
    </dgm:pt>
    <dgm:pt modelId="{768BDF24-7861-428D-8E33-DF8D55792E45}" type="sibTrans" cxnId="{36C9A7DA-115E-4837-9EA8-69AB3C5B7712}">
      <dgm:prSet/>
      <dgm:spPr/>
      <dgm:t>
        <a:bodyPr/>
        <a:lstStyle/>
        <a:p>
          <a:endParaRPr lang="en-US"/>
        </a:p>
      </dgm:t>
    </dgm:pt>
    <dgm:pt modelId="{8D56BA4F-0406-4230-950F-BEBA36A0C2B5}">
      <dgm:prSet phldrT="[Text]"/>
      <dgm:spPr/>
      <dgm:t>
        <a:bodyPr/>
        <a:lstStyle/>
        <a:p>
          <a:r>
            <a:rPr lang="en-US" dirty="0"/>
            <a:t>Live class recorded and created into 10-20 minute e-modules available for free to all hospitals!</a:t>
          </a:r>
        </a:p>
      </dgm:t>
    </dgm:pt>
    <dgm:pt modelId="{75E74386-782E-436A-A829-1CBC22BE742C}" type="parTrans" cxnId="{35D5C78D-CFAC-4E35-85C2-3E98699CDAB0}">
      <dgm:prSet/>
      <dgm:spPr/>
      <dgm:t>
        <a:bodyPr/>
        <a:lstStyle/>
        <a:p>
          <a:endParaRPr lang="en-US"/>
        </a:p>
      </dgm:t>
    </dgm:pt>
    <dgm:pt modelId="{FA4CECE2-087B-41A4-BF8C-ACAC3D331C74}" type="sibTrans" cxnId="{35D5C78D-CFAC-4E35-85C2-3E98699CDAB0}">
      <dgm:prSet/>
      <dgm:spPr/>
      <dgm:t>
        <a:bodyPr/>
        <a:lstStyle/>
        <a:p>
          <a:endParaRPr lang="en-US"/>
        </a:p>
      </dgm:t>
    </dgm:pt>
    <dgm:pt modelId="{7223A4CD-88B0-42F8-B37C-396FC03EC97B}">
      <dgm:prSet phldr="0"/>
      <dgm:spPr/>
      <dgm:t>
        <a:bodyPr/>
        <a:lstStyle/>
        <a:p>
          <a:r>
            <a:rPr lang="en-US" b="0" dirty="0">
              <a:latin typeface="Calibri" panose="020F0502020204030204"/>
            </a:rPr>
            <a:t>Email Ellie Suse and Alana Rivera at </a:t>
          </a:r>
          <a:r>
            <a:rPr lang="en-US" b="0" dirty="0">
              <a:latin typeface="Calibri" panose="020F0502020204030204"/>
              <a:hlinkClick xmlns:r="http://schemas.openxmlformats.org/officeDocument/2006/relationships" r:id="rId2"/>
            </a:rPr>
            <a:t>info@ilpqc.org</a:t>
          </a:r>
          <a:r>
            <a:rPr lang="en-US" b="0" dirty="0">
              <a:latin typeface="Calibri" panose="020F0502020204030204"/>
            </a:rPr>
            <a:t> to </a:t>
          </a:r>
          <a:r>
            <a:rPr lang="en-US" b="0" baseline="0" dirty="0">
              <a:latin typeface="Calibri" panose="020F0502020204030204"/>
            </a:rPr>
            <a:t>schedule</a:t>
          </a:r>
          <a:endParaRPr lang="en-US" dirty="0"/>
        </a:p>
      </dgm:t>
    </dgm:pt>
    <dgm:pt modelId="{65355CCA-8569-4D0C-B350-47383DDA6815}" type="parTrans" cxnId="{0735962D-92A6-4E79-807C-2DA0E8285B3F}">
      <dgm:prSet/>
      <dgm:spPr/>
      <dgm:t>
        <a:bodyPr/>
        <a:lstStyle/>
        <a:p>
          <a:endParaRPr lang="en-US"/>
        </a:p>
      </dgm:t>
    </dgm:pt>
    <dgm:pt modelId="{D572E7DB-A224-43CF-8900-974D11C933DA}" type="sibTrans" cxnId="{0735962D-92A6-4E79-807C-2DA0E8285B3F}">
      <dgm:prSet/>
      <dgm:spPr/>
      <dgm:t>
        <a:bodyPr/>
        <a:lstStyle/>
        <a:p>
          <a:endParaRPr lang="en-US"/>
        </a:p>
      </dgm:t>
    </dgm:pt>
    <dgm:pt modelId="{1F4F067C-8553-4A4E-8B21-C977A99BE73F}">
      <dgm:prSet phldrT="[Text]"/>
      <dgm:spPr/>
      <dgm:t>
        <a:bodyPr/>
        <a:lstStyle/>
        <a:p>
          <a:r>
            <a:rPr lang="en-US" dirty="0" smtClean="0"/>
            <a:t>July 25</a:t>
          </a:r>
          <a:r>
            <a:rPr lang="en-US" baseline="30000" dirty="0" smtClean="0"/>
            <a:t>th</a:t>
          </a:r>
          <a:r>
            <a:rPr lang="en-US" dirty="0" smtClean="0"/>
            <a:t> 2022</a:t>
          </a:r>
          <a:endParaRPr lang="en-US" dirty="0"/>
        </a:p>
      </dgm:t>
    </dgm:pt>
    <dgm:pt modelId="{6FA8C69A-5C08-4A89-AE5C-C4EEF2C0ECFB}" type="parTrans" cxnId="{A5226E70-FA2C-43DD-8A24-109669403549}">
      <dgm:prSet/>
      <dgm:spPr/>
      <dgm:t>
        <a:bodyPr/>
        <a:lstStyle/>
        <a:p>
          <a:endParaRPr lang="en-US"/>
        </a:p>
      </dgm:t>
    </dgm:pt>
    <dgm:pt modelId="{20EAB6C3-E002-4FFB-BF7A-76EA6E88A3D3}" type="sibTrans" cxnId="{A5226E70-FA2C-43DD-8A24-109669403549}">
      <dgm:prSet/>
      <dgm:spPr/>
      <dgm:t>
        <a:bodyPr/>
        <a:lstStyle/>
        <a:p>
          <a:endParaRPr lang="en-US"/>
        </a:p>
      </dgm:t>
    </dgm:pt>
    <dgm:pt modelId="{EDEFA39C-C9A4-4AB5-A4D0-9689857047BF}">
      <dgm:prSet phldrT="[Text]"/>
      <dgm:spPr/>
      <dgm:t>
        <a:bodyPr/>
        <a:lstStyle/>
        <a:p>
          <a:pPr rtl="0"/>
          <a:r>
            <a:rPr lang="en-US" dirty="0" smtClean="0"/>
            <a:t>4</a:t>
          </a:r>
          <a:r>
            <a:rPr lang="en-US" baseline="30000" dirty="0" smtClean="0"/>
            <a:t>th</a:t>
          </a:r>
          <a:r>
            <a:rPr lang="en-US" dirty="0">
              <a:latin typeface="Calibri" panose="020F0502020204030204"/>
            </a:rPr>
            <a:t> </a:t>
          </a:r>
          <a:r>
            <a:rPr lang="en-US" dirty="0" smtClean="0"/>
            <a:t>Monday </a:t>
          </a:r>
          <a:r>
            <a:rPr lang="en-US" dirty="0"/>
            <a:t>every month at 12:30pm</a:t>
          </a:r>
        </a:p>
      </dgm:t>
    </dgm:pt>
    <dgm:pt modelId="{05FCB95C-BAF7-4FBA-A8F8-49CB4C238A9C}" type="parTrans" cxnId="{BB1366D1-292B-408A-9051-5BED45AA2F47}">
      <dgm:prSet/>
      <dgm:spPr/>
      <dgm:t>
        <a:bodyPr/>
        <a:lstStyle/>
        <a:p>
          <a:endParaRPr lang="en-US"/>
        </a:p>
      </dgm:t>
    </dgm:pt>
    <dgm:pt modelId="{4693EF2C-E94F-4D45-9B9D-EFE8206CC749}" type="sibTrans" cxnId="{BB1366D1-292B-408A-9051-5BED45AA2F47}">
      <dgm:prSet/>
      <dgm:spPr/>
      <dgm:t>
        <a:bodyPr/>
        <a:lstStyle/>
        <a:p>
          <a:endParaRPr lang="en-US"/>
        </a:p>
      </dgm:t>
    </dgm:pt>
    <dgm:pt modelId="{DC2D8D57-B07A-48A7-91D5-B23F44A3BDBD}">
      <dgm:prSet phldrT="[Text]"/>
      <dgm:spPr/>
      <dgm:t>
        <a:bodyPr/>
        <a:lstStyle/>
        <a:p>
          <a:pPr rtl="0"/>
          <a:r>
            <a:rPr lang="en-US" b="1" dirty="0" smtClean="0"/>
            <a:t>Next call</a:t>
          </a:r>
          <a:r>
            <a:rPr lang="en-US" dirty="0" smtClean="0"/>
            <a:t>:</a:t>
          </a:r>
          <a:endParaRPr lang="en-US" dirty="0"/>
        </a:p>
      </dgm:t>
    </dgm:pt>
    <dgm:pt modelId="{35133CEF-C45E-48B3-9E2E-91621B4DEF86}" type="parTrans" cxnId="{23FACBD1-8671-46EA-AD6C-FE6ED5B16315}">
      <dgm:prSet/>
      <dgm:spPr/>
      <dgm:t>
        <a:bodyPr/>
        <a:lstStyle/>
        <a:p>
          <a:endParaRPr lang="en-US"/>
        </a:p>
      </dgm:t>
    </dgm:pt>
    <dgm:pt modelId="{E123CD84-528E-465F-AE96-3BDDFBC8113A}" type="sibTrans" cxnId="{23FACBD1-8671-46EA-AD6C-FE6ED5B16315}">
      <dgm:prSet/>
      <dgm:spPr/>
      <dgm:t>
        <a:bodyPr/>
        <a:lstStyle/>
        <a:p>
          <a:endParaRPr lang="en-US"/>
        </a:p>
      </dgm:t>
    </dgm:pt>
    <dgm:pt modelId="{71A533E4-1AAA-4565-8933-4433DEA2A57E}">
      <dgm:prSet phldrT="[Text]"/>
      <dgm:spPr/>
      <dgm:t>
        <a:bodyPr/>
        <a:lstStyle/>
        <a:p>
          <a:pPr rtl="0"/>
          <a:endParaRPr lang="en-US" dirty="0"/>
        </a:p>
      </dgm:t>
    </dgm:pt>
    <dgm:pt modelId="{16B2A609-A9C7-4380-8B75-79342DC61A22}" type="parTrans" cxnId="{B543327F-E9C2-4E96-A49A-839F06C24C42}">
      <dgm:prSet/>
      <dgm:spPr/>
      <dgm:t>
        <a:bodyPr/>
        <a:lstStyle/>
        <a:p>
          <a:endParaRPr lang="en-US"/>
        </a:p>
      </dgm:t>
    </dgm:pt>
    <dgm:pt modelId="{B5BF3AF0-D87E-422F-8EB0-3F9F9B1BFE46}" type="sibTrans" cxnId="{B543327F-E9C2-4E96-A49A-839F06C24C42}">
      <dgm:prSet/>
      <dgm:spPr/>
      <dgm:t>
        <a:bodyPr/>
        <a:lstStyle/>
        <a:p>
          <a:endParaRPr lang="en-US"/>
        </a:p>
      </dgm:t>
    </dgm:pt>
    <dgm:pt modelId="{1C17B572-2BA1-4D92-90C3-A9CDB7C8F858}" type="pres">
      <dgm:prSet presAssocID="{6668CED3-BCBB-499A-9599-4C4CD26918F3}" presName="Name0" presStyleCnt="0">
        <dgm:presLayoutVars>
          <dgm:dir/>
          <dgm:animLvl val="lvl"/>
          <dgm:resizeHandles val="exact"/>
        </dgm:presLayoutVars>
      </dgm:prSet>
      <dgm:spPr/>
      <dgm:t>
        <a:bodyPr/>
        <a:lstStyle/>
        <a:p>
          <a:endParaRPr lang="en-US"/>
        </a:p>
      </dgm:t>
    </dgm:pt>
    <dgm:pt modelId="{C18FFFFD-BF2E-479B-B6A6-963A195B6A34}" type="pres">
      <dgm:prSet presAssocID="{9451CEFB-777C-459D-B620-DF6F9172C000}" presName="composite" presStyleCnt="0"/>
      <dgm:spPr/>
    </dgm:pt>
    <dgm:pt modelId="{C6B0BC17-2804-498B-98C4-00362FE1341E}" type="pres">
      <dgm:prSet presAssocID="{9451CEFB-777C-459D-B620-DF6F9172C000}" presName="parTx" presStyleLbl="alignNode1" presStyleIdx="0" presStyleCnt="4">
        <dgm:presLayoutVars>
          <dgm:chMax val="0"/>
          <dgm:chPref val="0"/>
          <dgm:bulletEnabled val="1"/>
        </dgm:presLayoutVars>
      </dgm:prSet>
      <dgm:spPr/>
      <dgm:t>
        <a:bodyPr/>
        <a:lstStyle/>
        <a:p>
          <a:endParaRPr lang="en-US"/>
        </a:p>
      </dgm:t>
    </dgm:pt>
    <dgm:pt modelId="{B2A5DD20-72BD-4583-902C-3B24C080B7B6}" type="pres">
      <dgm:prSet presAssocID="{9451CEFB-777C-459D-B620-DF6F9172C000}" presName="desTx" presStyleLbl="alignAccFollowNode1" presStyleIdx="0" presStyleCnt="4" custLinFactNeighborX="-68578" custLinFactNeighborY="667">
        <dgm:presLayoutVars>
          <dgm:bulletEnabled val="1"/>
        </dgm:presLayoutVars>
      </dgm:prSet>
      <dgm:spPr/>
      <dgm:t>
        <a:bodyPr/>
        <a:lstStyle/>
        <a:p>
          <a:endParaRPr lang="en-US"/>
        </a:p>
      </dgm:t>
    </dgm:pt>
    <dgm:pt modelId="{BE16517F-284D-4928-AEC4-F9478CF9019C}" type="pres">
      <dgm:prSet presAssocID="{F68C8755-5AC7-441C-A34F-2D6D625E2C65}" presName="space" presStyleCnt="0"/>
      <dgm:spPr/>
    </dgm:pt>
    <dgm:pt modelId="{2BACEB46-E5CC-4BDD-82BE-68481871BF7C}" type="pres">
      <dgm:prSet presAssocID="{197A00FB-8374-4C7F-A49C-44D1E7397221}" presName="composite" presStyleCnt="0"/>
      <dgm:spPr/>
    </dgm:pt>
    <dgm:pt modelId="{65FD4702-33BD-4F99-B677-A0E42DC3693F}" type="pres">
      <dgm:prSet presAssocID="{197A00FB-8374-4C7F-A49C-44D1E7397221}" presName="parTx" presStyleLbl="alignNode1" presStyleIdx="1" presStyleCnt="4">
        <dgm:presLayoutVars>
          <dgm:chMax val="0"/>
          <dgm:chPref val="0"/>
          <dgm:bulletEnabled val="1"/>
        </dgm:presLayoutVars>
      </dgm:prSet>
      <dgm:spPr/>
      <dgm:t>
        <a:bodyPr/>
        <a:lstStyle/>
        <a:p>
          <a:endParaRPr lang="en-US"/>
        </a:p>
      </dgm:t>
    </dgm:pt>
    <dgm:pt modelId="{27ADBAD3-6F46-4BAF-8834-A58B1DA914DA}" type="pres">
      <dgm:prSet presAssocID="{197A00FB-8374-4C7F-A49C-44D1E7397221}" presName="desTx" presStyleLbl="alignAccFollowNode1" presStyleIdx="1" presStyleCnt="4">
        <dgm:presLayoutVars>
          <dgm:bulletEnabled val="1"/>
        </dgm:presLayoutVars>
      </dgm:prSet>
      <dgm:spPr/>
      <dgm:t>
        <a:bodyPr/>
        <a:lstStyle/>
        <a:p>
          <a:endParaRPr lang="en-US"/>
        </a:p>
      </dgm:t>
    </dgm:pt>
    <dgm:pt modelId="{E056EBAC-8631-4935-8CD3-88380DE5C9A0}" type="pres">
      <dgm:prSet presAssocID="{DEA5E0CA-B98C-487C-B190-12CC8713BCE9}" presName="space" presStyleCnt="0"/>
      <dgm:spPr/>
    </dgm:pt>
    <dgm:pt modelId="{57195833-7373-4B79-BCEE-7F8257310EC6}" type="pres">
      <dgm:prSet presAssocID="{70789B1B-1C52-4294-9014-A8929F915BCD}" presName="composite" presStyleCnt="0"/>
      <dgm:spPr/>
    </dgm:pt>
    <dgm:pt modelId="{38A90744-0026-40B6-83F1-F2AAEC5B9236}" type="pres">
      <dgm:prSet presAssocID="{70789B1B-1C52-4294-9014-A8929F915BCD}" presName="parTx" presStyleLbl="alignNode1" presStyleIdx="2" presStyleCnt="4">
        <dgm:presLayoutVars>
          <dgm:chMax val="0"/>
          <dgm:chPref val="0"/>
          <dgm:bulletEnabled val="1"/>
        </dgm:presLayoutVars>
      </dgm:prSet>
      <dgm:spPr/>
      <dgm:t>
        <a:bodyPr/>
        <a:lstStyle/>
        <a:p>
          <a:endParaRPr lang="en-US"/>
        </a:p>
      </dgm:t>
    </dgm:pt>
    <dgm:pt modelId="{F3045E00-FC9E-433D-87F0-F7DF8F9D3EAE}" type="pres">
      <dgm:prSet presAssocID="{70789B1B-1C52-4294-9014-A8929F915BCD}" presName="desTx" presStyleLbl="alignAccFollowNode1" presStyleIdx="2" presStyleCnt="4">
        <dgm:presLayoutVars>
          <dgm:bulletEnabled val="1"/>
        </dgm:presLayoutVars>
      </dgm:prSet>
      <dgm:spPr/>
      <dgm:t>
        <a:bodyPr/>
        <a:lstStyle/>
        <a:p>
          <a:endParaRPr lang="en-US"/>
        </a:p>
      </dgm:t>
    </dgm:pt>
    <dgm:pt modelId="{7E907844-C8D9-4C30-8B27-AA816CAD56D0}" type="pres">
      <dgm:prSet presAssocID="{09711DD1-C0D1-44F1-B00F-7CFD3FED8662}" presName="space" presStyleCnt="0"/>
      <dgm:spPr/>
    </dgm:pt>
    <dgm:pt modelId="{9601E26E-D692-403F-894B-A4676BB72F9F}" type="pres">
      <dgm:prSet presAssocID="{EE545E97-0AB1-4F8B-9671-5D2A6744D66F}" presName="composite" presStyleCnt="0"/>
      <dgm:spPr/>
    </dgm:pt>
    <dgm:pt modelId="{9A5ED5AC-F67A-42D7-8F46-45421DCA7F2F}" type="pres">
      <dgm:prSet presAssocID="{EE545E97-0AB1-4F8B-9671-5D2A6744D66F}" presName="parTx" presStyleLbl="alignNode1" presStyleIdx="3" presStyleCnt="4">
        <dgm:presLayoutVars>
          <dgm:chMax val="0"/>
          <dgm:chPref val="0"/>
          <dgm:bulletEnabled val="1"/>
        </dgm:presLayoutVars>
      </dgm:prSet>
      <dgm:spPr/>
      <dgm:t>
        <a:bodyPr/>
        <a:lstStyle/>
        <a:p>
          <a:endParaRPr lang="en-US"/>
        </a:p>
      </dgm:t>
    </dgm:pt>
    <dgm:pt modelId="{3381B976-F9FF-4385-917F-4D774DC50365}" type="pres">
      <dgm:prSet presAssocID="{EE545E97-0AB1-4F8B-9671-5D2A6744D66F}" presName="desTx" presStyleLbl="alignAccFollowNode1" presStyleIdx="3" presStyleCnt="4">
        <dgm:presLayoutVars>
          <dgm:bulletEnabled val="1"/>
        </dgm:presLayoutVars>
      </dgm:prSet>
      <dgm:spPr/>
      <dgm:t>
        <a:bodyPr/>
        <a:lstStyle/>
        <a:p>
          <a:endParaRPr lang="en-US"/>
        </a:p>
      </dgm:t>
    </dgm:pt>
  </dgm:ptLst>
  <dgm:cxnLst>
    <dgm:cxn modelId="{A5226E70-FA2C-43DD-8A24-109669403549}" srcId="{DC2D8D57-B07A-48A7-91D5-B23F44A3BDBD}" destId="{1F4F067C-8553-4A4E-8B21-C977A99BE73F}" srcOrd="0" destOrd="0" parTransId="{6FA8C69A-5C08-4A89-AE5C-C4EEF2C0ECFB}" sibTransId="{20EAB6C3-E002-4FFB-BF7A-76EA6E88A3D3}"/>
    <dgm:cxn modelId="{5F5597F9-F5E4-4E26-9ABC-B502C5674185}" type="presOf" srcId="{EDEFA39C-C9A4-4AB5-A4D0-9689857047BF}" destId="{B2A5DD20-72BD-4583-902C-3B24C080B7B6}" srcOrd="0" destOrd="1" presId="urn:microsoft.com/office/officeart/2005/8/layout/hList1"/>
    <dgm:cxn modelId="{ABE03551-FDBD-4058-8F61-40E205B2E241}" type="presOf" srcId="{DC2D8D57-B07A-48A7-91D5-B23F44A3BDBD}" destId="{B2A5DD20-72BD-4583-902C-3B24C080B7B6}" srcOrd="0" destOrd="3" presId="urn:microsoft.com/office/officeart/2005/8/layout/hList1"/>
    <dgm:cxn modelId="{AF0819C7-6D6F-4B85-A2BD-EE70D8AD38AE}" srcId="{70789B1B-1C52-4294-9014-A8929F915BCD}" destId="{19C20564-7140-4E37-9B3B-66283D2A8CBF}" srcOrd="1" destOrd="0" parTransId="{3AC49600-DC4D-499A-8C06-5D80C7B09F2C}" sibTransId="{DBB902A9-27F7-41F8-AF58-EE35A3E02B18}"/>
    <dgm:cxn modelId="{C9552F00-563C-41A8-B91E-1F2E92DD8B1A}" type="presOf" srcId="{1F4F067C-8553-4A4E-8B21-C977A99BE73F}" destId="{B2A5DD20-72BD-4583-902C-3B24C080B7B6}" srcOrd="0" destOrd="4" presId="urn:microsoft.com/office/officeart/2005/8/layout/hList1"/>
    <dgm:cxn modelId="{1AD24C91-22E7-4D24-A064-DE9FC73197BD}" srcId="{9451CEFB-777C-459D-B620-DF6F9172C000}" destId="{93CB18FB-64C5-40D8-8E63-C0BE17F314A2}" srcOrd="0" destOrd="0" parTransId="{8750967D-DE37-4E3F-BB61-2DD54F7492E6}" sibTransId="{09B90339-C394-4568-AD0C-042A02A2F6FA}"/>
    <dgm:cxn modelId="{18534FF5-7925-4494-9DF9-B9057CB64108}" type="presOf" srcId="{9451CEFB-777C-459D-B620-DF6F9172C000}" destId="{C6B0BC17-2804-498B-98C4-00362FE1341E}" srcOrd="0" destOrd="0" presId="urn:microsoft.com/office/officeart/2005/8/layout/hList1"/>
    <dgm:cxn modelId="{8F0ECEA0-1970-4BF8-83E8-A96A6F99CAB1}" srcId="{6668CED3-BCBB-499A-9599-4C4CD26918F3}" destId="{EE545E97-0AB1-4F8B-9671-5D2A6744D66F}" srcOrd="3" destOrd="0" parTransId="{2634564D-47B9-4459-A024-49AB29974F8A}" sibTransId="{72CB11E6-C54B-4493-A088-775B9C76D9BD}"/>
    <dgm:cxn modelId="{AE03069A-CEA4-49C7-B973-0E6AF608EB95}" srcId="{6668CED3-BCBB-499A-9599-4C4CD26918F3}" destId="{197A00FB-8374-4C7F-A49C-44D1E7397221}" srcOrd="1" destOrd="0" parTransId="{4B2BF57E-CD13-48CC-A317-9EEB9F2CDD9E}" sibTransId="{DEA5E0CA-B98C-487C-B190-12CC8713BCE9}"/>
    <dgm:cxn modelId="{0723D167-D7E8-453E-A5A2-DEBEC6C3FA7D}" type="presOf" srcId="{0FAC47F7-C360-4061-9309-8C2F635DC77D}" destId="{3381B976-F9FF-4385-917F-4D774DC50365}" srcOrd="0" destOrd="0" presId="urn:microsoft.com/office/officeart/2005/8/layout/hList1"/>
    <dgm:cxn modelId="{14AD57BB-FB54-4E9D-811A-63AF1F5968D6}" type="presOf" srcId="{19C20564-7140-4E37-9B3B-66283D2A8CBF}" destId="{F3045E00-FC9E-433D-87F0-F7DF8F9D3EAE}" srcOrd="0" destOrd="1" presId="urn:microsoft.com/office/officeart/2005/8/layout/hList1"/>
    <dgm:cxn modelId="{896A5FBA-0D2D-49BC-A892-96346C8A6E74}" type="presOf" srcId="{6B661D10-A7B9-4002-9A1B-1354D5F6E6C4}" destId="{27ADBAD3-6F46-4BAF-8834-A58B1DA914DA}" srcOrd="0" destOrd="0" presId="urn:microsoft.com/office/officeart/2005/8/layout/hList1"/>
    <dgm:cxn modelId="{C1F75924-6053-48BA-81D8-326720FB84B2}" type="presOf" srcId="{DF989CBA-C013-4F2D-9D60-61E0029BCD61}" destId="{B2A5DD20-72BD-4583-902C-3B24C080B7B6}" srcOrd="0" destOrd="6" presId="urn:microsoft.com/office/officeart/2005/8/layout/hList1"/>
    <dgm:cxn modelId="{CABDED28-676C-4614-996D-DBA2C08FDB96}" srcId="{9451CEFB-777C-459D-B620-DF6F9172C000}" destId="{DF989CBA-C013-4F2D-9D60-61E0029BCD61}" srcOrd="4" destOrd="0" parTransId="{A67DAD2F-A366-4F58-B441-15E8405CA570}" sibTransId="{7D4EF8FA-349F-4356-84F2-59767A749CB6}"/>
    <dgm:cxn modelId="{4589C29F-07DF-4395-896D-8117AA74D25B}" type="presOf" srcId="{16FE111F-C208-4EEA-8A50-16DB7DC23CD5}" destId="{F3045E00-FC9E-433D-87F0-F7DF8F9D3EAE}" srcOrd="0" destOrd="0" presId="urn:microsoft.com/office/officeart/2005/8/layout/hList1"/>
    <dgm:cxn modelId="{379ED59E-DC1F-4CFF-9D12-CFD9918F90DF}" type="presOf" srcId="{FC4EFB8C-25FA-4579-A637-43C4B8C787B4}" destId="{B2A5DD20-72BD-4583-902C-3B24C080B7B6}" srcOrd="0" destOrd="5" presId="urn:microsoft.com/office/officeart/2005/8/layout/hList1"/>
    <dgm:cxn modelId="{5443D9EF-496A-4DB5-9FF2-34589D665D4C}" type="presOf" srcId="{70789B1B-1C52-4294-9014-A8929F915BCD}" destId="{38A90744-0026-40B6-83F1-F2AAEC5B9236}" srcOrd="0" destOrd="0" presId="urn:microsoft.com/office/officeart/2005/8/layout/hList1"/>
    <dgm:cxn modelId="{FCF0AE30-9691-4976-9A2A-67456452ED37}" type="presOf" srcId="{197A00FB-8374-4C7F-A49C-44D1E7397221}" destId="{65FD4702-33BD-4F99-B677-A0E42DC3693F}" srcOrd="0" destOrd="0" presId="urn:microsoft.com/office/officeart/2005/8/layout/hList1"/>
    <dgm:cxn modelId="{898426C7-68F2-44C9-ACBF-C19B5F293F82}" srcId="{6668CED3-BCBB-499A-9599-4C4CD26918F3}" destId="{70789B1B-1C52-4294-9014-A8929F915BCD}" srcOrd="2" destOrd="0" parTransId="{1FF08EE6-FDF1-4195-9A29-A6FFEB962F38}" sibTransId="{09711DD1-C0D1-44F1-B00F-7CFD3FED8662}"/>
    <dgm:cxn modelId="{5BCA1F0F-9D98-439D-9C74-0F466F56E7A8}" type="presOf" srcId="{EE545E97-0AB1-4F8B-9671-5D2A6744D66F}" destId="{9A5ED5AC-F67A-42D7-8F46-45421DCA7F2F}" srcOrd="0" destOrd="0" presId="urn:microsoft.com/office/officeart/2005/8/layout/hList1"/>
    <dgm:cxn modelId="{35D5C78D-CFAC-4E35-85C2-3E98699CDAB0}" srcId="{EE545E97-0AB1-4F8B-9671-5D2A6744D66F}" destId="{8D56BA4F-0406-4230-950F-BEBA36A0C2B5}" srcOrd="1" destOrd="0" parTransId="{75E74386-782E-436A-A829-1CBC22BE742C}" sibTransId="{FA4CECE2-087B-41A4-BF8C-ACAC3D331C74}"/>
    <dgm:cxn modelId="{8FE606C3-03B6-40AF-A67A-A402279C024A}" type="presOf" srcId="{6668CED3-BCBB-499A-9599-4C4CD26918F3}" destId="{1C17B572-2BA1-4D92-90C3-A9CDB7C8F858}" srcOrd="0" destOrd="0" presId="urn:microsoft.com/office/officeart/2005/8/layout/hList1"/>
    <dgm:cxn modelId="{0735962D-92A6-4E79-807C-2DA0E8285B3F}" srcId="{197A00FB-8374-4C7F-A49C-44D1E7397221}" destId="{7223A4CD-88B0-42F8-B37C-396FC03EC97B}" srcOrd="1" destOrd="0" parTransId="{65355CCA-8569-4D0C-B350-47383DDA6815}" sibTransId="{D572E7DB-A224-43CF-8900-974D11C933DA}"/>
    <dgm:cxn modelId="{D6F0299D-A919-4240-A72D-F5098793ABEB}" srcId="{9451CEFB-777C-459D-B620-DF6F9172C000}" destId="{FC4EFB8C-25FA-4579-A637-43C4B8C787B4}" srcOrd="3" destOrd="0" parTransId="{E61C4E36-1E7E-428C-8CAA-B308C68D0E44}" sibTransId="{C274A1F9-92FC-4AE2-8956-981B030F6713}"/>
    <dgm:cxn modelId="{23FACBD1-8671-46EA-AD6C-FE6ED5B16315}" srcId="{9451CEFB-777C-459D-B620-DF6F9172C000}" destId="{DC2D8D57-B07A-48A7-91D5-B23F44A3BDBD}" srcOrd="2" destOrd="0" parTransId="{35133CEF-C45E-48B3-9E2E-91621B4DEF86}" sibTransId="{E123CD84-528E-465F-AE96-3BDDFBC8113A}"/>
    <dgm:cxn modelId="{51A2DF59-11DD-459A-8DD8-900A6D19B7F3}" srcId="{6668CED3-BCBB-499A-9599-4C4CD26918F3}" destId="{9451CEFB-777C-459D-B620-DF6F9172C000}" srcOrd="0" destOrd="0" parTransId="{B7489A69-D2C8-4720-AD3B-DD6CF2B005E0}" sibTransId="{F68C8755-5AC7-441C-A34F-2D6D625E2C65}"/>
    <dgm:cxn modelId="{12FAD6EF-7501-4DF8-A037-ED203577907B}" type="presOf" srcId="{8D56BA4F-0406-4230-950F-BEBA36A0C2B5}" destId="{3381B976-F9FF-4385-917F-4D774DC50365}" srcOrd="0" destOrd="1" presId="urn:microsoft.com/office/officeart/2005/8/layout/hList1"/>
    <dgm:cxn modelId="{B543327F-E9C2-4E96-A49A-839F06C24C42}" srcId="{9451CEFB-777C-459D-B620-DF6F9172C000}" destId="{71A533E4-1AAA-4565-8933-4433DEA2A57E}" srcOrd="1" destOrd="0" parTransId="{16B2A609-A9C7-4380-8B75-79342DC61A22}" sibTransId="{B5BF3AF0-D87E-422F-8EB0-3F9F9B1BFE46}"/>
    <dgm:cxn modelId="{1D883FB5-D582-43A6-AFDC-2CBE610CC2ED}" srcId="{EE545E97-0AB1-4F8B-9671-5D2A6744D66F}" destId="{0FAC47F7-C360-4061-9309-8C2F635DC77D}" srcOrd="0" destOrd="0" parTransId="{C4832DE4-E7F5-4BB6-A9EE-F1EC04E93D71}" sibTransId="{D00E09D9-508F-4CA6-9A30-04B1039863A9}"/>
    <dgm:cxn modelId="{FF2073A5-1EC0-4DC1-AA5E-BA8D04358027}" srcId="{70789B1B-1C52-4294-9014-A8929F915BCD}" destId="{16FE111F-C208-4EEA-8A50-16DB7DC23CD5}" srcOrd="0" destOrd="0" parTransId="{8B6D90DF-C4C7-43E0-A123-497148073A14}" sibTransId="{6A000760-E3CF-493B-BD16-50762F87D601}"/>
    <dgm:cxn modelId="{57D2A194-6FAE-469F-8EAD-93EC8943FEC1}" type="presOf" srcId="{7223A4CD-88B0-42F8-B37C-396FC03EC97B}" destId="{27ADBAD3-6F46-4BAF-8834-A58B1DA914DA}" srcOrd="0" destOrd="1" presId="urn:microsoft.com/office/officeart/2005/8/layout/hList1"/>
    <dgm:cxn modelId="{36C9A7DA-115E-4837-9EA8-69AB3C5B7712}" srcId="{197A00FB-8374-4C7F-A49C-44D1E7397221}" destId="{6B661D10-A7B9-4002-9A1B-1354D5F6E6C4}" srcOrd="0" destOrd="0" parTransId="{43CF79B8-D22A-4191-AEAA-BF27A293F180}" sibTransId="{768BDF24-7861-428D-8E33-DF8D55792E45}"/>
    <dgm:cxn modelId="{BB1366D1-292B-408A-9051-5BED45AA2F47}" srcId="{93CB18FB-64C5-40D8-8E63-C0BE17F314A2}" destId="{EDEFA39C-C9A4-4AB5-A4D0-9689857047BF}" srcOrd="0" destOrd="0" parTransId="{05FCB95C-BAF7-4FBA-A8F8-49CB4C238A9C}" sibTransId="{4693EF2C-E94F-4D45-9B9D-EFE8206CC749}"/>
    <dgm:cxn modelId="{E74B22E9-F6A5-40AE-84ED-A508D4B3FC55}" srcId="{70789B1B-1C52-4294-9014-A8929F915BCD}" destId="{2455FC44-EB6B-4192-9A80-75D35A512333}" srcOrd="2" destOrd="0" parTransId="{6C4B4169-51F4-4900-B167-648CE1B717F8}" sibTransId="{5A4692F6-3A96-4421-8770-A5FF89681D40}"/>
    <dgm:cxn modelId="{3885A522-927E-4443-B558-2D6E755F5707}" type="presOf" srcId="{2455FC44-EB6B-4192-9A80-75D35A512333}" destId="{F3045E00-FC9E-433D-87F0-F7DF8F9D3EAE}" srcOrd="0" destOrd="2" presId="urn:microsoft.com/office/officeart/2005/8/layout/hList1"/>
    <dgm:cxn modelId="{02B09914-2D24-408E-95D9-8C6D5B5DFE63}" type="presOf" srcId="{71A533E4-1AAA-4565-8933-4433DEA2A57E}" destId="{B2A5DD20-72BD-4583-902C-3B24C080B7B6}" srcOrd="0" destOrd="2" presId="urn:microsoft.com/office/officeart/2005/8/layout/hList1"/>
    <dgm:cxn modelId="{8BC2D7BE-AEF2-4B30-B5E5-FD402DC3771C}" type="presOf" srcId="{93CB18FB-64C5-40D8-8E63-C0BE17F314A2}" destId="{B2A5DD20-72BD-4583-902C-3B24C080B7B6}" srcOrd="0" destOrd="0" presId="urn:microsoft.com/office/officeart/2005/8/layout/hList1"/>
    <dgm:cxn modelId="{C03CB618-06F5-4CF3-8004-F34395D5FF4F}" type="presParOf" srcId="{1C17B572-2BA1-4D92-90C3-A9CDB7C8F858}" destId="{C18FFFFD-BF2E-479B-B6A6-963A195B6A34}" srcOrd="0" destOrd="0" presId="urn:microsoft.com/office/officeart/2005/8/layout/hList1"/>
    <dgm:cxn modelId="{20C45334-1E11-47E9-967C-33792D0DD6C6}" type="presParOf" srcId="{C18FFFFD-BF2E-479B-B6A6-963A195B6A34}" destId="{C6B0BC17-2804-498B-98C4-00362FE1341E}" srcOrd="0" destOrd="0" presId="urn:microsoft.com/office/officeart/2005/8/layout/hList1"/>
    <dgm:cxn modelId="{A82DF49B-DFE1-4755-9618-D1F7B2591FFB}" type="presParOf" srcId="{C18FFFFD-BF2E-479B-B6A6-963A195B6A34}" destId="{B2A5DD20-72BD-4583-902C-3B24C080B7B6}" srcOrd="1" destOrd="0" presId="urn:microsoft.com/office/officeart/2005/8/layout/hList1"/>
    <dgm:cxn modelId="{B0D72D25-7224-424C-8F6E-C9B32098F6A5}" type="presParOf" srcId="{1C17B572-2BA1-4D92-90C3-A9CDB7C8F858}" destId="{BE16517F-284D-4928-AEC4-F9478CF9019C}" srcOrd="1" destOrd="0" presId="urn:microsoft.com/office/officeart/2005/8/layout/hList1"/>
    <dgm:cxn modelId="{727E18A5-6203-4390-A070-2D96EA18A01E}" type="presParOf" srcId="{1C17B572-2BA1-4D92-90C3-A9CDB7C8F858}" destId="{2BACEB46-E5CC-4BDD-82BE-68481871BF7C}" srcOrd="2" destOrd="0" presId="urn:microsoft.com/office/officeart/2005/8/layout/hList1"/>
    <dgm:cxn modelId="{C8F06212-D707-473E-B1E0-8956DB26E2EB}" type="presParOf" srcId="{2BACEB46-E5CC-4BDD-82BE-68481871BF7C}" destId="{65FD4702-33BD-4F99-B677-A0E42DC3693F}" srcOrd="0" destOrd="0" presId="urn:microsoft.com/office/officeart/2005/8/layout/hList1"/>
    <dgm:cxn modelId="{0F7D2462-6841-4323-8202-7E8C495DBA29}" type="presParOf" srcId="{2BACEB46-E5CC-4BDD-82BE-68481871BF7C}" destId="{27ADBAD3-6F46-4BAF-8834-A58B1DA914DA}" srcOrd="1" destOrd="0" presId="urn:microsoft.com/office/officeart/2005/8/layout/hList1"/>
    <dgm:cxn modelId="{2C466BF7-D4CE-40BB-8913-FE494227154F}" type="presParOf" srcId="{1C17B572-2BA1-4D92-90C3-A9CDB7C8F858}" destId="{E056EBAC-8631-4935-8CD3-88380DE5C9A0}" srcOrd="3" destOrd="0" presId="urn:microsoft.com/office/officeart/2005/8/layout/hList1"/>
    <dgm:cxn modelId="{B23A0955-C16E-4171-8DB8-97D55163EC46}" type="presParOf" srcId="{1C17B572-2BA1-4D92-90C3-A9CDB7C8F858}" destId="{57195833-7373-4B79-BCEE-7F8257310EC6}" srcOrd="4" destOrd="0" presId="urn:microsoft.com/office/officeart/2005/8/layout/hList1"/>
    <dgm:cxn modelId="{B8B40653-2D99-47BC-82E7-FA334D441BB0}" type="presParOf" srcId="{57195833-7373-4B79-BCEE-7F8257310EC6}" destId="{38A90744-0026-40B6-83F1-F2AAEC5B9236}" srcOrd="0" destOrd="0" presId="urn:microsoft.com/office/officeart/2005/8/layout/hList1"/>
    <dgm:cxn modelId="{C8BD2B73-BCFD-43DA-927F-437E375EF1DE}" type="presParOf" srcId="{57195833-7373-4B79-BCEE-7F8257310EC6}" destId="{F3045E00-FC9E-433D-87F0-F7DF8F9D3EAE}" srcOrd="1" destOrd="0" presId="urn:microsoft.com/office/officeart/2005/8/layout/hList1"/>
    <dgm:cxn modelId="{D3D53046-FE99-4C82-8A81-D9C5277CE631}" type="presParOf" srcId="{1C17B572-2BA1-4D92-90C3-A9CDB7C8F858}" destId="{7E907844-C8D9-4C30-8B27-AA816CAD56D0}" srcOrd="5" destOrd="0" presId="urn:microsoft.com/office/officeart/2005/8/layout/hList1"/>
    <dgm:cxn modelId="{DEF48F7B-E9B2-46B2-9A24-95B42E92A700}" type="presParOf" srcId="{1C17B572-2BA1-4D92-90C3-A9CDB7C8F858}" destId="{9601E26E-D692-403F-894B-A4676BB72F9F}" srcOrd="6" destOrd="0" presId="urn:microsoft.com/office/officeart/2005/8/layout/hList1"/>
    <dgm:cxn modelId="{41BF3176-F332-4570-949A-50E1B58105DA}" type="presParOf" srcId="{9601E26E-D692-403F-894B-A4676BB72F9F}" destId="{9A5ED5AC-F67A-42D7-8F46-45421DCA7F2F}" srcOrd="0" destOrd="0" presId="urn:microsoft.com/office/officeart/2005/8/layout/hList1"/>
    <dgm:cxn modelId="{4D7BAC15-098A-45B8-8ED3-82ABF92B84B5}" type="presParOf" srcId="{9601E26E-D692-403F-894B-A4676BB72F9F}" destId="{3381B976-F9FF-4385-917F-4D774DC5036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E7A7E-FA4D-461A-AADF-8E3089F2D782}">
      <dsp:nvSpPr>
        <dsp:cNvPr id="0" name=""/>
        <dsp:cNvSpPr/>
      </dsp:nvSpPr>
      <dsp:spPr>
        <a:xfrm rot="16200000">
          <a:off x="28492" y="-27044"/>
          <a:ext cx="3709402" cy="3763491"/>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0" tIns="0" rIns="304800" bIns="0" numCol="1" spcCol="1270" anchor="t" anchorCtr="0">
          <a:noAutofit/>
        </a:bodyPr>
        <a:lstStyle/>
        <a:p>
          <a:pPr lvl="0" algn="l" defTabSz="2133600">
            <a:lnSpc>
              <a:spcPct val="90000"/>
            </a:lnSpc>
            <a:spcBef>
              <a:spcPct val="0"/>
            </a:spcBef>
            <a:spcAft>
              <a:spcPct val="35000"/>
            </a:spcAft>
          </a:pPr>
          <a:r>
            <a:rPr lang="en-US" sz="4800" u="sng" kern="1200" dirty="0"/>
            <a:t>Level II</a:t>
          </a:r>
        </a:p>
        <a:p>
          <a:pPr marL="285750" lvl="1" indent="-285750" algn="l" defTabSz="1244600">
            <a:lnSpc>
              <a:spcPct val="90000"/>
            </a:lnSpc>
            <a:spcBef>
              <a:spcPct val="0"/>
            </a:spcBef>
            <a:spcAft>
              <a:spcPct val="15000"/>
            </a:spcAft>
            <a:buChar char="••"/>
          </a:pPr>
          <a:r>
            <a:rPr lang="en-US" sz="2800" b="0" i="0" kern="1200" dirty="0"/>
            <a:t>Advocate Trinity Hospital</a:t>
          </a:r>
          <a:endParaRPr lang="en-US" sz="2800" kern="1200" dirty="0"/>
        </a:p>
      </dsp:txBody>
      <dsp:txXfrm rot="5400000">
        <a:off x="1448" y="741880"/>
        <a:ext cx="3763491" cy="2225642"/>
      </dsp:txXfrm>
    </dsp:sp>
    <dsp:sp modelId="{25392153-643A-47C5-9F52-B4711BD84974}">
      <dsp:nvSpPr>
        <dsp:cNvPr id="0" name=""/>
        <dsp:cNvSpPr/>
      </dsp:nvSpPr>
      <dsp:spPr>
        <a:xfrm rot="16200000">
          <a:off x="4074246" y="-27044"/>
          <a:ext cx="3709402" cy="3763491"/>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0" tIns="0" rIns="304800" bIns="0" numCol="1" spcCol="1270" anchor="t" anchorCtr="0">
          <a:noAutofit/>
        </a:bodyPr>
        <a:lstStyle/>
        <a:p>
          <a:pPr lvl="0" algn="l" defTabSz="2133600">
            <a:lnSpc>
              <a:spcPct val="90000"/>
            </a:lnSpc>
            <a:spcBef>
              <a:spcPct val="0"/>
            </a:spcBef>
            <a:spcAft>
              <a:spcPct val="35000"/>
            </a:spcAft>
          </a:pPr>
          <a:r>
            <a:rPr lang="en-US" sz="4800" u="sng" kern="1200" dirty="0"/>
            <a:t>Level II+</a:t>
          </a:r>
        </a:p>
        <a:p>
          <a:pPr marL="228600" lvl="1" indent="-228600" algn="l" defTabSz="1155700">
            <a:lnSpc>
              <a:spcPct val="90000"/>
            </a:lnSpc>
            <a:spcBef>
              <a:spcPct val="0"/>
            </a:spcBef>
            <a:spcAft>
              <a:spcPct val="15000"/>
            </a:spcAft>
            <a:buChar char="••"/>
          </a:pPr>
          <a:r>
            <a:rPr lang="en-US" sz="2600" b="0" i="0" kern="1200" dirty="0"/>
            <a:t>Ascension Resurrection</a:t>
          </a:r>
          <a:endParaRPr lang="en-US" sz="2600" kern="1200" dirty="0"/>
        </a:p>
        <a:p>
          <a:pPr marL="228600" lvl="1" indent="-228600" algn="l" defTabSz="1155700">
            <a:lnSpc>
              <a:spcPct val="90000"/>
            </a:lnSpc>
            <a:spcBef>
              <a:spcPct val="0"/>
            </a:spcBef>
            <a:spcAft>
              <a:spcPct val="15000"/>
            </a:spcAft>
            <a:buChar char="••"/>
          </a:pPr>
          <a:r>
            <a:rPr lang="en-US" sz="2600" b="0" i="0" kern="1200" dirty="0"/>
            <a:t>Elmhurst Memorial Hospital</a:t>
          </a:r>
          <a:endParaRPr lang="en-US" sz="2600" kern="1200" dirty="0"/>
        </a:p>
      </dsp:txBody>
      <dsp:txXfrm rot="5400000">
        <a:off x="4047202" y="741880"/>
        <a:ext cx="3763491" cy="2225642"/>
      </dsp:txXfrm>
    </dsp:sp>
    <dsp:sp modelId="{D2F15421-488D-40C0-9602-F57077DE1C4C}">
      <dsp:nvSpPr>
        <dsp:cNvPr id="0" name=""/>
        <dsp:cNvSpPr/>
      </dsp:nvSpPr>
      <dsp:spPr>
        <a:xfrm rot="16200000">
          <a:off x="8119999" y="-27044"/>
          <a:ext cx="3709402" cy="3763491"/>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0" tIns="0" rIns="304800" bIns="0" numCol="1" spcCol="1270" anchor="t" anchorCtr="0">
          <a:noAutofit/>
        </a:bodyPr>
        <a:lstStyle/>
        <a:p>
          <a:pPr lvl="0" algn="l" defTabSz="2133600">
            <a:lnSpc>
              <a:spcPct val="90000"/>
            </a:lnSpc>
            <a:spcBef>
              <a:spcPct val="0"/>
            </a:spcBef>
            <a:spcAft>
              <a:spcPct val="35000"/>
            </a:spcAft>
          </a:pPr>
          <a:r>
            <a:rPr lang="en-US" sz="4800" u="sng" kern="1200" dirty="0"/>
            <a:t>Level III</a:t>
          </a:r>
        </a:p>
        <a:p>
          <a:pPr marL="228600" lvl="1" indent="-228600" algn="l" defTabSz="1155700">
            <a:lnSpc>
              <a:spcPct val="90000"/>
            </a:lnSpc>
            <a:spcBef>
              <a:spcPct val="0"/>
            </a:spcBef>
            <a:spcAft>
              <a:spcPct val="15000"/>
            </a:spcAft>
            <a:buChar char="••"/>
          </a:pPr>
          <a:r>
            <a:rPr lang="en-US" sz="2600" b="0" i="0" kern="1200" dirty="0"/>
            <a:t>Advocate Lutheran </a:t>
          </a:r>
          <a:r>
            <a:rPr lang="en-US" sz="2600" b="0" i="0" kern="1200" dirty="0" smtClean="0"/>
            <a:t>General</a:t>
          </a:r>
          <a:endParaRPr lang="en-US" sz="2600" kern="1200" dirty="0"/>
        </a:p>
        <a:p>
          <a:pPr marL="228600" lvl="1" indent="-228600" algn="l" defTabSz="1155700">
            <a:lnSpc>
              <a:spcPct val="90000"/>
            </a:lnSpc>
            <a:spcBef>
              <a:spcPct val="0"/>
            </a:spcBef>
            <a:spcAft>
              <a:spcPct val="15000"/>
            </a:spcAft>
            <a:buChar char="••"/>
          </a:pPr>
          <a:r>
            <a:rPr lang="en-US" sz="2600" kern="1200" dirty="0" smtClean="0"/>
            <a:t>Advocate Christ</a:t>
          </a:r>
          <a:endParaRPr lang="en-US" sz="2600" kern="1200" dirty="0"/>
        </a:p>
      </dsp:txBody>
      <dsp:txXfrm rot="5400000">
        <a:off x="8092955" y="741880"/>
        <a:ext cx="3763491" cy="22256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C0873-C2E4-49DC-B739-E1CD04F4E627}">
      <dsp:nvSpPr>
        <dsp:cNvPr id="0" name=""/>
        <dsp:cNvSpPr/>
      </dsp:nvSpPr>
      <dsp:spPr>
        <a:xfrm>
          <a:off x="5125073" y="708"/>
          <a:ext cx="3174054" cy="143557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t>Missed Opportunity Review</a:t>
          </a:r>
          <a:endParaRPr lang="en-US" sz="2400" kern="1200" dirty="0"/>
        </a:p>
      </dsp:txBody>
      <dsp:txXfrm>
        <a:off x="5125073" y="708"/>
        <a:ext cx="3174054" cy="1435574"/>
      </dsp:txXfrm>
    </dsp:sp>
    <dsp:sp modelId="{FB87E3A6-D089-49D0-A312-43D5E0078E8E}">
      <dsp:nvSpPr>
        <dsp:cNvPr id="0" name=""/>
        <dsp:cNvSpPr/>
      </dsp:nvSpPr>
      <dsp:spPr>
        <a:xfrm>
          <a:off x="3561733" y="708"/>
          <a:ext cx="1421218" cy="143557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030C25-7223-4621-AA15-7118CD2A8AFB}">
      <dsp:nvSpPr>
        <dsp:cNvPr id="0" name=""/>
        <dsp:cNvSpPr/>
      </dsp:nvSpPr>
      <dsp:spPr>
        <a:xfrm>
          <a:off x="3561733" y="1673152"/>
          <a:ext cx="3174054" cy="143557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t>Provider Education Posters</a:t>
          </a:r>
          <a:endParaRPr lang="en-US" sz="2400" kern="1200" dirty="0"/>
        </a:p>
      </dsp:txBody>
      <dsp:txXfrm>
        <a:off x="3561733" y="1673152"/>
        <a:ext cx="3174054" cy="1435574"/>
      </dsp:txXfrm>
    </dsp:sp>
    <dsp:sp modelId="{BA95ACEE-F330-42EC-B5D0-247AD03FF2C8}">
      <dsp:nvSpPr>
        <dsp:cNvPr id="0" name=""/>
        <dsp:cNvSpPr/>
      </dsp:nvSpPr>
      <dsp:spPr>
        <a:xfrm>
          <a:off x="6877910" y="1673152"/>
          <a:ext cx="1421218" cy="143557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E4AD61-198C-432E-A22B-70B59E8F603A}">
      <dsp:nvSpPr>
        <dsp:cNvPr id="0" name=""/>
        <dsp:cNvSpPr/>
      </dsp:nvSpPr>
      <dsp:spPr>
        <a:xfrm>
          <a:off x="5125073" y="3345596"/>
          <a:ext cx="3174054" cy="1435574"/>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t>Labor Management E-modules</a:t>
          </a:r>
        </a:p>
      </dsp:txBody>
      <dsp:txXfrm>
        <a:off x="5125073" y="3345596"/>
        <a:ext cx="3174054" cy="1435574"/>
      </dsp:txXfrm>
    </dsp:sp>
    <dsp:sp modelId="{8F2B31E3-0F2A-4725-B9AB-078C302C9DB6}">
      <dsp:nvSpPr>
        <dsp:cNvPr id="0" name=""/>
        <dsp:cNvSpPr/>
      </dsp:nvSpPr>
      <dsp:spPr>
        <a:xfrm>
          <a:off x="3561733" y="3345596"/>
          <a:ext cx="1421218" cy="1435574"/>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CAC0C-D1CD-439D-9D13-55144BF31254}">
      <dsp:nvSpPr>
        <dsp:cNvPr id="0" name=""/>
        <dsp:cNvSpPr/>
      </dsp:nvSpPr>
      <dsp:spPr>
        <a:xfrm>
          <a:off x="1885378" y="731350"/>
          <a:ext cx="0" cy="4599968"/>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D3FFFC-684D-4648-B059-F8DB6D0DC8B3}">
      <dsp:nvSpPr>
        <dsp:cNvPr id="0" name=""/>
        <dsp:cNvSpPr/>
      </dsp:nvSpPr>
      <dsp:spPr>
        <a:xfrm>
          <a:off x="2069767" y="1411742"/>
          <a:ext cx="2419327" cy="206998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CD3D6E-D3E6-4984-877E-118A93BC55D3}">
      <dsp:nvSpPr>
        <dsp:cNvPr id="0" name=""/>
        <dsp:cNvSpPr/>
      </dsp:nvSpPr>
      <dsp:spPr>
        <a:xfrm>
          <a:off x="2013155" y="2954668"/>
          <a:ext cx="2419327" cy="2376650"/>
        </a:xfrm>
        <a:prstGeom prst="rect">
          <a:avLst/>
        </a:prstGeom>
        <a:noFill/>
        <a:ln>
          <a:noFill/>
        </a:ln>
        <a:effectLst/>
      </dsp:spPr>
      <dsp:style>
        <a:lnRef idx="0">
          <a:scrgbClr r="0" g="0" b="0"/>
        </a:lnRef>
        <a:fillRef idx="0">
          <a:scrgbClr r="0" g="0" b="0"/>
        </a:fillRef>
        <a:effectRef idx="0">
          <a:scrgbClr r="0" g="0" b="0"/>
        </a:effectRef>
        <a:fontRef idx="minor"/>
      </dsp:style>
    </dsp:sp>
    <dsp:sp modelId="{DDE046C9-00A1-4C3A-B6EF-AB42F31EBEA9}">
      <dsp:nvSpPr>
        <dsp:cNvPr id="0" name=""/>
        <dsp:cNvSpPr/>
      </dsp:nvSpPr>
      <dsp:spPr>
        <a:xfrm>
          <a:off x="1885378" y="-250219"/>
          <a:ext cx="2555537" cy="145203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t>FPQC </a:t>
          </a:r>
          <a:r>
            <a:rPr lang="en-US" sz="2400" b="1" u="sng" kern="1200" dirty="0" smtClean="0"/>
            <a:t>Induction</a:t>
          </a:r>
          <a:r>
            <a:rPr lang="en-US" sz="2400" kern="1200" dirty="0" smtClean="0"/>
            <a:t> of Labor Algorithm</a:t>
          </a:r>
          <a:endParaRPr lang="en-US" sz="2400" kern="1200" dirty="0"/>
        </a:p>
      </dsp:txBody>
      <dsp:txXfrm>
        <a:off x="1885378" y="-250219"/>
        <a:ext cx="2555537" cy="1452031"/>
      </dsp:txXfrm>
    </dsp:sp>
    <dsp:sp modelId="{64C7F387-F6D2-4D5C-B43B-B1107E142679}">
      <dsp:nvSpPr>
        <dsp:cNvPr id="0" name=""/>
        <dsp:cNvSpPr/>
      </dsp:nvSpPr>
      <dsp:spPr>
        <a:xfrm>
          <a:off x="5075168" y="766322"/>
          <a:ext cx="0" cy="4599968"/>
        </a:xfrm>
        <a:prstGeom prst="lin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6186FE-E3AB-4B5E-BB18-837DEF8E8869}">
      <dsp:nvSpPr>
        <dsp:cNvPr id="0" name=""/>
        <dsp:cNvSpPr/>
      </dsp:nvSpPr>
      <dsp:spPr>
        <a:xfrm>
          <a:off x="5254646" y="1465738"/>
          <a:ext cx="2419327" cy="206998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C536A5-7ABD-4668-9151-F4E1B350F319}">
      <dsp:nvSpPr>
        <dsp:cNvPr id="0" name=""/>
        <dsp:cNvSpPr/>
      </dsp:nvSpPr>
      <dsp:spPr>
        <a:xfrm>
          <a:off x="5202945" y="2989640"/>
          <a:ext cx="2419327" cy="2376650"/>
        </a:xfrm>
        <a:prstGeom prst="rect">
          <a:avLst/>
        </a:prstGeom>
        <a:noFill/>
        <a:ln>
          <a:noFill/>
        </a:ln>
        <a:effectLst/>
      </dsp:spPr>
      <dsp:style>
        <a:lnRef idx="0">
          <a:scrgbClr r="0" g="0" b="0"/>
        </a:lnRef>
        <a:fillRef idx="0">
          <a:scrgbClr r="0" g="0" b="0"/>
        </a:fillRef>
        <a:effectRef idx="0">
          <a:scrgbClr r="0" g="0" b="0"/>
        </a:effectRef>
        <a:fontRef idx="minor"/>
      </dsp:style>
    </dsp:sp>
    <dsp:sp modelId="{6CC0296D-B347-42A1-B808-0B5F135BC8AA}">
      <dsp:nvSpPr>
        <dsp:cNvPr id="0" name=""/>
        <dsp:cNvSpPr/>
      </dsp:nvSpPr>
      <dsp:spPr>
        <a:xfrm>
          <a:off x="5091114" y="-250219"/>
          <a:ext cx="2523644" cy="152197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t>CMQCC Algorithm for management of intrapartum </a:t>
          </a:r>
          <a:r>
            <a:rPr lang="en-US" sz="2400" b="1" u="sng" kern="1200" dirty="0" smtClean="0"/>
            <a:t>FHR tracing </a:t>
          </a:r>
          <a:endParaRPr lang="en-US" sz="2400" b="1" u="sng" kern="1200" dirty="0"/>
        </a:p>
      </dsp:txBody>
      <dsp:txXfrm>
        <a:off x="5091114" y="-250219"/>
        <a:ext cx="2523644" cy="1521976"/>
      </dsp:txXfrm>
    </dsp:sp>
    <dsp:sp modelId="{301A92DB-265C-4C03-B417-72659E92BC19}">
      <dsp:nvSpPr>
        <dsp:cNvPr id="0" name=""/>
        <dsp:cNvSpPr/>
      </dsp:nvSpPr>
      <dsp:spPr>
        <a:xfrm>
          <a:off x="8256524" y="739326"/>
          <a:ext cx="0" cy="4599968"/>
        </a:xfrm>
        <a:prstGeom prst="lin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3CFB3F-45B9-43AF-8463-FAF1FFB7A31F}">
      <dsp:nvSpPr>
        <dsp:cNvPr id="0" name=""/>
        <dsp:cNvSpPr/>
      </dsp:nvSpPr>
      <dsp:spPr>
        <a:xfrm>
          <a:off x="8396374" y="1479375"/>
          <a:ext cx="2419327" cy="2069985"/>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9D551B-B77B-4334-82CF-FB45F3736417}">
      <dsp:nvSpPr>
        <dsp:cNvPr id="0" name=""/>
        <dsp:cNvSpPr/>
      </dsp:nvSpPr>
      <dsp:spPr>
        <a:xfrm>
          <a:off x="8384301" y="2962644"/>
          <a:ext cx="2419327" cy="2376650"/>
        </a:xfrm>
        <a:prstGeom prst="rect">
          <a:avLst/>
        </a:prstGeom>
        <a:noFill/>
        <a:ln>
          <a:noFill/>
        </a:ln>
        <a:effectLst/>
      </dsp:spPr>
      <dsp:style>
        <a:lnRef idx="0">
          <a:scrgbClr r="0" g="0" b="0"/>
        </a:lnRef>
        <a:fillRef idx="0">
          <a:scrgbClr r="0" g="0" b="0"/>
        </a:fillRef>
        <a:effectRef idx="0">
          <a:scrgbClr r="0" g="0" b="0"/>
        </a:effectRef>
        <a:fontRef idx="minor"/>
      </dsp:style>
    </dsp:sp>
    <dsp:sp modelId="{BB80DAB0-BF5B-48E3-A6B2-B224CF5465BE}">
      <dsp:nvSpPr>
        <dsp:cNvPr id="0" name=""/>
        <dsp:cNvSpPr/>
      </dsp:nvSpPr>
      <dsp:spPr>
        <a:xfrm>
          <a:off x="8256524" y="-250219"/>
          <a:ext cx="2555537" cy="1467982"/>
        </a:xfrm>
        <a:prstGeom prst="rect">
          <a:avLst/>
        </a:prstGeom>
        <a:solidFill>
          <a:schemeClr val="accent5"/>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b="0" kern="1200" dirty="0" smtClean="0"/>
            <a:t>CMQCC Essential Components of </a:t>
          </a:r>
          <a:r>
            <a:rPr lang="en-US" sz="2400" b="1" u="sng" kern="1200" dirty="0" smtClean="0"/>
            <a:t>Safe Pitocin </a:t>
          </a:r>
          <a:r>
            <a:rPr lang="en-US" sz="2400" b="0" kern="1200" dirty="0" smtClean="0"/>
            <a:t>administration</a:t>
          </a:r>
          <a:endParaRPr lang="en-US" sz="2400" b="0" kern="1200" dirty="0"/>
        </a:p>
      </dsp:txBody>
      <dsp:txXfrm>
        <a:off x="8256524" y="-250219"/>
        <a:ext cx="2555537" cy="14679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27C93-DA3B-4FF6-BC0D-5C78AD4D4618}">
      <dsp:nvSpPr>
        <dsp:cNvPr id="0" name=""/>
        <dsp:cNvSpPr/>
      </dsp:nvSpPr>
      <dsp:spPr>
        <a:xfrm>
          <a:off x="144387" y="1636"/>
          <a:ext cx="6940699" cy="9837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b="1" kern="1200" dirty="0" smtClean="0"/>
            <a:t>CMQCC Guidance for Understanding and Unblinding Provider-Level NTSV Cesarean Rates</a:t>
          </a:r>
          <a:endParaRPr lang="en-US" sz="2700" kern="1200" dirty="0"/>
        </a:p>
      </dsp:txBody>
      <dsp:txXfrm>
        <a:off x="173199" y="30448"/>
        <a:ext cx="6883075" cy="926101"/>
      </dsp:txXfrm>
    </dsp:sp>
    <dsp:sp modelId="{AA34032E-0A02-4FF3-A94E-100FD1ED0EC9}">
      <dsp:nvSpPr>
        <dsp:cNvPr id="0" name=""/>
        <dsp:cNvSpPr/>
      </dsp:nvSpPr>
      <dsp:spPr>
        <a:xfrm>
          <a:off x="345941" y="1162431"/>
          <a:ext cx="983725" cy="983725"/>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3B0250-2021-497F-ADC5-4464811D0285}">
      <dsp:nvSpPr>
        <dsp:cNvPr id="0" name=""/>
        <dsp:cNvSpPr/>
      </dsp:nvSpPr>
      <dsp:spPr>
        <a:xfrm>
          <a:off x="1388690" y="1162431"/>
          <a:ext cx="5494842" cy="983725"/>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Step by Step Guidance and timeline to </a:t>
          </a:r>
        </a:p>
        <a:p>
          <a:pPr lvl="0" algn="ctr" defTabSz="977900">
            <a:lnSpc>
              <a:spcPct val="90000"/>
            </a:lnSpc>
            <a:spcBef>
              <a:spcPct val="0"/>
            </a:spcBef>
            <a:spcAft>
              <a:spcPct val="35000"/>
            </a:spcAft>
          </a:pPr>
          <a:r>
            <a:rPr lang="en-US" sz="2200" kern="1200" dirty="0" smtClean="0"/>
            <a:t>un-blinding data</a:t>
          </a:r>
          <a:endParaRPr lang="en-US" sz="2200" kern="1200" dirty="0"/>
        </a:p>
      </dsp:txBody>
      <dsp:txXfrm>
        <a:off x="1436720" y="1210461"/>
        <a:ext cx="5398782" cy="887665"/>
      </dsp:txXfrm>
    </dsp:sp>
    <dsp:sp modelId="{BA14FA01-F1C2-41D8-9246-C5D32E128895}">
      <dsp:nvSpPr>
        <dsp:cNvPr id="0" name=""/>
        <dsp:cNvSpPr/>
      </dsp:nvSpPr>
      <dsp:spPr>
        <a:xfrm>
          <a:off x="345941" y="2264204"/>
          <a:ext cx="983725" cy="983725"/>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CBADA1-C9D1-483D-939C-3B3E8F77ED93}">
      <dsp:nvSpPr>
        <dsp:cNvPr id="0" name=""/>
        <dsp:cNvSpPr/>
      </dsp:nvSpPr>
      <dsp:spPr>
        <a:xfrm>
          <a:off x="1388690" y="2264204"/>
          <a:ext cx="5494842" cy="983725"/>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Common Considerations and barriers to sharing un-blinded data</a:t>
          </a:r>
          <a:endParaRPr lang="en-US" sz="2100" kern="1200" dirty="0"/>
        </a:p>
      </dsp:txBody>
      <dsp:txXfrm>
        <a:off x="1436720" y="2312234"/>
        <a:ext cx="5398782" cy="887665"/>
      </dsp:txXfrm>
    </dsp:sp>
    <dsp:sp modelId="{93B638DB-9D18-4A83-AE07-00C4EDA37D28}">
      <dsp:nvSpPr>
        <dsp:cNvPr id="0" name=""/>
        <dsp:cNvSpPr/>
      </dsp:nvSpPr>
      <dsp:spPr>
        <a:xfrm>
          <a:off x="345941" y="3365976"/>
          <a:ext cx="983725" cy="983725"/>
        </a:xfrm>
        <a:prstGeom prst="roundRect">
          <a:avLst>
            <a:gd name="adj" fmla="val 1667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09B337-E780-4705-9D70-51BA008A6E75}">
      <dsp:nvSpPr>
        <dsp:cNvPr id="0" name=""/>
        <dsp:cNvSpPr/>
      </dsp:nvSpPr>
      <dsp:spPr>
        <a:xfrm>
          <a:off x="1388690" y="3365976"/>
          <a:ext cx="5494842" cy="983725"/>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Troubleshooting and FAQs</a:t>
          </a:r>
          <a:endParaRPr lang="en-US" sz="2100" kern="1200" dirty="0"/>
        </a:p>
      </dsp:txBody>
      <dsp:txXfrm>
        <a:off x="1436720" y="3414006"/>
        <a:ext cx="5398782" cy="8876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0CA13-8327-4F74-A9E1-3F4ECF906F4B}">
      <dsp:nvSpPr>
        <dsp:cNvPr id="0" name=""/>
        <dsp:cNvSpPr/>
      </dsp:nvSpPr>
      <dsp:spPr>
        <a:xfrm>
          <a:off x="3164613" y="1832283"/>
          <a:ext cx="1457427" cy="1457427"/>
        </a:xfrm>
        <a:prstGeom prst="round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US" sz="2200" b="1" kern="1200" dirty="0"/>
            <a:t>What Have We Done?</a:t>
          </a:r>
          <a:endParaRPr lang="en-US" sz="2200" kern="1200" dirty="0"/>
        </a:p>
      </dsp:txBody>
      <dsp:txXfrm>
        <a:off x="3235759" y="1903429"/>
        <a:ext cx="1315135" cy="1315135"/>
      </dsp:txXfrm>
    </dsp:sp>
    <dsp:sp modelId="{A08B0956-0CAE-4E96-A7F4-18172F04E8B1}">
      <dsp:nvSpPr>
        <dsp:cNvPr id="0" name=""/>
        <dsp:cNvSpPr/>
      </dsp:nvSpPr>
      <dsp:spPr>
        <a:xfrm rot="16200000">
          <a:off x="3591307" y="1530263"/>
          <a:ext cx="604038" cy="0"/>
        </a:xfrm>
        <a:custGeom>
          <a:avLst/>
          <a:gdLst/>
          <a:ahLst/>
          <a:cxnLst/>
          <a:rect l="0" t="0" r="0" b="0"/>
          <a:pathLst>
            <a:path>
              <a:moveTo>
                <a:pt x="0" y="0"/>
              </a:moveTo>
              <a:lnTo>
                <a:pt x="60403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E1A66C-2E57-4B37-AD35-76852FC0EDE8}">
      <dsp:nvSpPr>
        <dsp:cNvPr id="0" name=""/>
        <dsp:cNvSpPr/>
      </dsp:nvSpPr>
      <dsp:spPr>
        <a:xfrm>
          <a:off x="2930477" y="-86659"/>
          <a:ext cx="1925699" cy="1314903"/>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buFont typeface="+mj-lt"/>
            <a:buAutoNum type="arabicPeriod"/>
          </a:pPr>
          <a:r>
            <a:rPr lang="en-US" sz="1400" kern="1200" dirty="0"/>
            <a:t>Education and awareness                (OB meetings, staff meetings, HealthStream and Friday update emails)</a:t>
          </a:r>
        </a:p>
      </dsp:txBody>
      <dsp:txXfrm>
        <a:off x="2994665" y="-22471"/>
        <a:ext cx="1797323" cy="1186527"/>
      </dsp:txXfrm>
    </dsp:sp>
    <dsp:sp modelId="{24F89DE2-6FEC-4BA1-895E-1FDBE54206FC}">
      <dsp:nvSpPr>
        <dsp:cNvPr id="0" name=""/>
        <dsp:cNvSpPr/>
      </dsp:nvSpPr>
      <dsp:spPr>
        <a:xfrm rot="19778457">
          <a:off x="4597638" y="2044221"/>
          <a:ext cx="355910" cy="0"/>
        </a:xfrm>
        <a:custGeom>
          <a:avLst/>
          <a:gdLst/>
          <a:ahLst/>
          <a:cxnLst/>
          <a:rect l="0" t="0" r="0" b="0"/>
          <a:pathLst>
            <a:path>
              <a:moveTo>
                <a:pt x="0" y="0"/>
              </a:moveTo>
              <a:lnTo>
                <a:pt x="35591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4C991B-12ED-4DEB-A4DE-7D7424441223}">
      <dsp:nvSpPr>
        <dsp:cNvPr id="0" name=""/>
        <dsp:cNvSpPr/>
      </dsp:nvSpPr>
      <dsp:spPr>
        <a:xfrm>
          <a:off x="4929147" y="1050911"/>
          <a:ext cx="1417462" cy="976476"/>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buFont typeface="+mj-lt"/>
            <a:buAutoNum type="arabicPeriod"/>
          </a:pPr>
          <a:r>
            <a:rPr lang="en-US" sz="1400" kern="1200" dirty="0"/>
            <a:t>Bulletin board in break room with a friendly competition </a:t>
          </a:r>
        </a:p>
      </dsp:txBody>
      <dsp:txXfrm>
        <a:off x="4976815" y="1098579"/>
        <a:ext cx="1322126" cy="881140"/>
      </dsp:txXfrm>
    </dsp:sp>
    <dsp:sp modelId="{B9F9FA9D-4ADD-4047-9C7A-A9CC273C9CBC}">
      <dsp:nvSpPr>
        <dsp:cNvPr id="0" name=""/>
        <dsp:cNvSpPr/>
      </dsp:nvSpPr>
      <dsp:spPr>
        <a:xfrm rot="771429">
          <a:off x="4615924" y="2781603"/>
          <a:ext cx="487883" cy="0"/>
        </a:xfrm>
        <a:custGeom>
          <a:avLst/>
          <a:gdLst/>
          <a:ahLst/>
          <a:cxnLst/>
          <a:rect l="0" t="0" r="0" b="0"/>
          <a:pathLst>
            <a:path>
              <a:moveTo>
                <a:pt x="0" y="0"/>
              </a:moveTo>
              <a:lnTo>
                <a:pt x="48788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804E73-DB69-4B9B-B94F-B3C669390E8E}">
      <dsp:nvSpPr>
        <dsp:cNvPr id="0" name=""/>
        <dsp:cNvSpPr/>
      </dsp:nvSpPr>
      <dsp:spPr>
        <a:xfrm>
          <a:off x="5097692" y="2515620"/>
          <a:ext cx="1471881" cy="976476"/>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buFont typeface="+mj-lt"/>
            <a:buAutoNum type="arabicPeriod"/>
          </a:pPr>
          <a:r>
            <a:rPr lang="en-US" sz="1400" kern="1200" dirty="0"/>
            <a:t>Spinning Babies &amp; labor support resource binder </a:t>
          </a:r>
        </a:p>
      </dsp:txBody>
      <dsp:txXfrm>
        <a:off x="5145360" y="2563288"/>
        <a:ext cx="1376545" cy="881140"/>
      </dsp:txXfrm>
    </dsp:sp>
    <dsp:sp modelId="{D85A7C58-88ED-4323-840D-E684F331C1B9}">
      <dsp:nvSpPr>
        <dsp:cNvPr id="0" name=""/>
        <dsp:cNvSpPr/>
      </dsp:nvSpPr>
      <dsp:spPr>
        <a:xfrm rot="3857143">
          <a:off x="4095416" y="3526589"/>
          <a:ext cx="525830" cy="0"/>
        </a:xfrm>
        <a:custGeom>
          <a:avLst/>
          <a:gdLst/>
          <a:ahLst/>
          <a:cxnLst/>
          <a:rect l="0" t="0" r="0" b="0"/>
          <a:pathLst>
            <a:path>
              <a:moveTo>
                <a:pt x="0" y="0"/>
              </a:moveTo>
              <a:lnTo>
                <a:pt x="52583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C316F4-17C2-488E-BB35-A70A0B1B4856}">
      <dsp:nvSpPr>
        <dsp:cNvPr id="0" name=""/>
        <dsp:cNvSpPr/>
      </dsp:nvSpPr>
      <dsp:spPr>
        <a:xfrm>
          <a:off x="3973359" y="3763467"/>
          <a:ext cx="1566971" cy="1181282"/>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buFont typeface="+mj-lt"/>
            <a:buAutoNum type="arabicPeriod"/>
          </a:pPr>
          <a:r>
            <a:rPr lang="en-US" sz="1600" kern="1200" dirty="0"/>
            <a:t>Decision checklist, pre-section huddle, and debriefs </a:t>
          </a:r>
        </a:p>
      </dsp:txBody>
      <dsp:txXfrm>
        <a:off x="4031024" y="3821132"/>
        <a:ext cx="1451641" cy="1065952"/>
      </dsp:txXfrm>
    </dsp:sp>
    <dsp:sp modelId="{51C65030-C351-44D7-B646-9072683DAC60}">
      <dsp:nvSpPr>
        <dsp:cNvPr id="0" name=""/>
        <dsp:cNvSpPr/>
      </dsp:nvSpPr>
      <dsp:spPr>
        <a:xfrm rot="6942857">
          <a:off x="3156533" y="3532164"/>
          <a:ext cx="538207" cy="0"/>
        </a:xfrm>
        <a:custGeom>
          <a:avLst/>
          <a:gdLst/>
          <a:ahLst/>
          <a:cxnLst/>
          <a:rect l="0" t="0" r="0" b="0"/>
          <a:pathLst>
            <a:path>
              <a:moveTo>
                <a:pt x="0" y="0"/>
              </a:moveTo>
              <a:lnTo>
                <a:pt x="53820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3E3DD1-C695-4FC6-A302-F04EB26796F2}">
      <dsp:nvSpPr>
        <dsp:cNvPr id="0" name=""/>
        <dsp:cNvSpPr/>
      </dsp:nvSpPr>
      <dsp:spPr>
        <a:xfrm>
          <a:off x="2218006" y="3774619"/>
          <a:ext cx="1623606" cy="1158979"/>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buFont typeface="+mj-lt"/>
            <a:buAutoNum type="arabicPeriod"/>
          </a:pPr>
          <a:r>
            <a:rPr lang="en-US" sz="1800" kern="1200" dirty="0"/>
            <a:t>Laminated ACOG/SMFM algorithms </a:t>
          </a:r>
        </a:p>
      </dsp:txBody>
      <dsp:txXfrm>
        <a:off x="2274583" y="3831196"/>
        <a:ext cx="1510452" cy="1045825"/>
      </dsp:txXfrm>
    </dsp:sp>
    <dsp:sp modelId="{99D12216-6654-47B0-AD76-084486473D3E}">
      <dsp:nvSpPr>
        <dsp:cNvPr id="0" name=""/>
        <dsp:cNvSpPr/>
      </dsp:nvSpPr>
      <dsp:spPr>
        <a:xfrm rot="10028571">
          <a:off x="2628414" y="2787736"/>
          <a:ext cx="543005" cy="0"/>
        </a:xfrm>
        <a:custGeom>
          <a:avLst/>
          <a:gdLst/>
          <a:ahLst/>
          <a:cxnLst/>
          <a:rect l="0" t="0" r="0" b="0"/>
          <a:pathLst>
            <a:path>
              <a:moveTo>
                <a:pt x="0" y="0"/>
              </a:moveTo>
              <a:lnTo>
                <a:pt x="54300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8D0D5E-4DE0-43B7-BA58-BA0B2AB69BBF}">
      <dsp:nvSpPr>
        <dsp:cNvPr id="0" name=""/>
        <dsp:cNvSpPr/>
      </dsp:nvSpPr>
      <dsp:spPr>
        <a:xfrm>
          <a:off x="1270821" y="2515620"/>
          <a:ext cx="1364401" cy="976476"/>
        </a:xfrm>
        <a:prstGeom prst="roundRect">
          <a:avLst/>
        </a:prstGeom>
        <a:solidFill>
          <a:srgbClr val="33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n-US" sz="1900" kern="1200" dirty="0"/>
            <a:t>Unblinding provider data </a:t>
          </a:r>
        </a:p>
      </dsp:txBody>
      <dsp:txXfrm>
        <a:off x="1318489" y="2563288"/>
        <a:ext cx="1269065" cy="881140"/>
      </dsp:txXfrm>
    </dsp:sp>
    <dsp:sp modelId="{1E92434C-4EC8-4DC5-A43B-627F9062F022}">
      <dsp:nvSpPr>
        <dsp:cNvPr id="0" name=""/>
        <dsp:cNvSpPr/>
      </dsp:nvSpPr>
      <dsp:spPr>
        <a:xfrm rot="12554568">
          <a:off x="2807533" y="2059863"/>
          <a:ext cx="381382" cy="0"/>
        </a:xfrm>
        <a:custGeom>
          <a:avLst/>
          <a:gdLst/>
          <a:ahLst/>
          <a:cxnLst/>
          <a:rect l="0" t="0" r="0" b="0"/>
          <a:pathLst>
            <a:path>
              <a:moveTo>
                <a:pt x="0" y="0"/>
              </a:moveTo>
              <a:lnTo>
                <a:pt x="38138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C32ADA-8C6F-4244-AEBD-D5DD3BEA891B}">
      <dsp:nvSpPr>
        <dsp:cNvPr id="0" name=""/>
        <dsp:cNvSpPr/>
      </dsp:nvSpPr>
      <dsp:spPr>
        <a:xfrm>
          <a:off x="1478176" y="1099538"/>
          <a:ext cx="1353659" cy="976476"/>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n-US" sz="1900" kern="1200" dirty="0"/>
            <a:t>Patient education in triage </a:t>
          </a:r>
        </a:p>
      </dsp:txBody>
      <dsp:txXfrm>
        <a:off x="1525844" y="1147206"/>
        <a:ext cx="1258323" cy="8811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6E47F-41B6-4B49-9AB9-C4F53C51F631}">
      <dsp:nvSpPr>
        <dsp:cNvPr id="0" name=""/>
        <dsp:cNvSpPr/>
      </dsp:nvSpPr>
      <dsp:spPr>
        <a:xfrm>
          <a:off x="0" y="0"/>
          <a:ext cx="7929796" cy="1341031"/>
        </a:xfrm>
        <a:prstGeom prst="rect">
          <a:avLst/>
        </a:prstGeom>
        <a:solidFill>
          <a:srgbClr val="1C498B"/>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ts val="600"/>
            </a:spcAft>
          </a:pPr>
          <a:r>
            <a:rPr lang="en-US" sz="4800" kern="1200" dirty="0"/>
            <a:t>PVB Finish Line Goals:</a:t>
          </a:r>
          <a:r>
            <a:rPr lang="en-US" sz="4800" kern="1200" dirty="0">
              <a:latin typeface="Calibri" panose="020F0502020204030204"/>
            </a:rPr>
            <a:t> </a:t>
          </a:r>
          <a:endParaRPr lang="en-US" sz="4800" kern="1200" dirty="0"/>
        </a:p>
        <a:p>
          <a:pPr lvl="0" algn="ctr" defTabSz="2133600">
            <a:lnSpc>
              <a:spcPct val="90000"/>
            </a:lnSpc>
            <a:spcBef>
              <a:spcPct val="0"/>
            </a:spcBef>
            <a:spcAft>
              <a:spcPts val="600"/>
            </a:spcAft>
          </a:pPr>
          <a:r>
            <a:rPr lang="en-US" sz="3600" kern="1200" dirty="0"/>
            <a:t>QI Excellence Award</a:t>
          </a:r>
        </a:p>
      </dsp:txBody>
      <dsp:txXfrm>
        <a:off x="0" y="0"/>
        <a:ext cx="7929796" cy="1341031"/>
      </dsp:txXfrm>
    </dsp:sp>
    <dsp:sp modelId="{A5146FFA-5D72-4150-A4B0-92581BC433E9}">
      <dsp:nvSpPr>
        <dsp:cNvPr id="0" name=""/>
        <dsp:cNvSpPr/>
      </dsp:nvSpPr>
      <dsp:spPr>
        <a:xfrm>
          <a:off x="0" y="1341031"/>
          <a:ext cx="1982449" cy="281616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u="sng" kern="1200" dirty="0"/>
            <a:t>6</a:t>
          </a:r>
          <a:r>
            <a:rPr lang="en-US" sz="2600" kern="1200" dirty="0"/>
            <a:t> Key Structure Measures in Place</a:t>
          </a:r>
        </a:p>
      </dsp:txBody>
      <dsp:txXfrm>
        <a:off x="0" y="1341031"/>
        <a:ext cx="1982449" cy="2816166"/>
      </dsp:txXfrm>
    </dsp:sp>
    <dsp:sp modelId="{30CB18CA-6184-4B31-8689-5ED885DAC293}">
      <dsp:nvSpPr>
        <dsp:cNvPr id="0" name=""/>
        <dsp:cNvSpPr/>
      </dsp:nvSpPr>
      <dsp:spPr>
        <a:xfrm>
          <a:off x="1982449" y="1341031"/>
          <a:ext cx="1982449" cy="281616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u="sng" kern="1200" dirty="0"/>
            <a:t>80% </a:t>
          </a:r>
          <a:r>
            <a:rPr lang="en-US" sz="2600" kern="1200" dirty="0"/>
            <a:t>of Providers and Nurses educated on ACOG/SMFM Guidelines</a:t>
          </a:r>
          <a:endParaRPr lang="en-US" sz="2600" b="1" u="sng" kern="1200" dirty="0"/>
        </a:p>
      </dsp:txBody>
      <dsp:txXfrm>
        <a:off x="1982449" y="1341031"/>
        <a:ext cx="1982449" cy="2816166"/>
      </dsp:txXfrm>
    </dsp:sp>
    <dsp:sp modelId="{A13BCFBA-5639-4275-9D30-DA41E66B4D95}">
      <dsp:nvSpPr>
        <dsp:cNvPr id="0" name=""/>
        <dsp:cNvSpPr/>
      </dsp:nvSpPr>
      <dsp:spPr>
        <a:xfrm>
          <a:off x="3964898" y="1341031"/>
          <a:ext cx="1982449" cy="281616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1" u="sng" kern="1200" dirty="0">
              <a:ea typeface="+mn-lt"/>
              <a:cs typeface="+mn-lt"/>
            </a:rPr>
            <a:t>80% </a:t>
          </a:r>
          <a:r>
            <a:rPr lang="en-US" sz="2600" kern="1200" dirty="0">
              <a:ea typeface="+mn-lt"/>
              <a:cs typeface="+mn-lt"/>
            </a:rPr>
            <a:t>of all NTSV C-Sections Meeting ACOG/SMFM Guidelines</a:t>
          </a:r>
          <a:r>
            <a:rPr lang="en-US" sz="2600" kern="1200" dirty="0">
              <a:latin typeface="Calibri" panose="020F0502020204030204"/>
              <a:ea typeface="+mn-lt"/>
              <a:cs typeface="+mn-lt"/>
            </a:rPr>
            <a:t> </a:t>
          </a:r>
          <a:endParaRPr lang="en-US" sz="2600" b="1" u="sng" kern="1200" dirty="0"/>
        </a:p>
      </dsp:txBody>
      <dsp:txXfrm>
        <a:off x="3964898" y="1341031"/>
        <a:ext cx="1982449" cy="2816166"/>
      </dsp:txXfrm>
    </dsp:sp>
    <dsp:sp modelId="{33422456-B9A2-481F-A97B-DD1DEB2E620E}">
      <dsp:nvSpPr>
        <dsp:cNvPr id="0" name=""/>
        <dsp:cNvSpPr/>
      </dsp:nvSpPr>
      <dsp:spPr>
        <a:xfrm>
          <a:off x="5947347" y="1341031"/>
          <a:ext cx="1982449" cy="281616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a:t>NTSV C-Section Rate </a:t>
          </a:r>
          <a:r>
            <a:rPr lang="en-US" sz="2600" b="0" u="none" kern="1200" dirty="0"/>
            <a:t>≤</a:t>
          </a:r>
          <a:r>
            <a:rPr lang="en-US" sz="2600" b="1" u="sng" kern="1200" dirty="0"/>
            <a:t>23.6%</a:t>
          </a:r>
        </a:p>
      </dsp:txBody>
      <dsp:txXfrm>
        <a:off x="5947347" y="1341031"/>
        <a:ext cx="1982449" cy="2816166"/>
      </dsp:txXfrm>
    </dsp:sp>
    <dsp:sp modelId="{D0C257B7-398B-4816-9754-9EB0FA58D548}">
      <dsp:nvSpPr>
        <dsp:cNvPr id="0" name=""/>
        <dsp:cNvSpPr/>
      </dsp:nvSpPr>
      <dsp:spPr>
        <a:xfrm>
          <a:off x="0" y="4157198"/>
          <a:ext cx="7929796" cy="312907"/>
        </a:xfrm>
        <a:prstGeom prst="rect">
          <a:avLst/>
        </a:prstGeom>
        <a:solidFill>
          <a:srgbClr val="1C498B"/>
        </a:solidFill>
        <a:ln>
          <a:noFill/>
        </a:ln>
        <a:effectLst/>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0BC17-2804-498B-98C4-00362FE1341E}">
      <dsp:nvSpPr>
        <dsp:cNvPr id="0" name=""/>
        <dsp:cNvSpPr/>
      </dsp:nvSpPr>
      <dsp:spPr>
        <a:xfrm>
          <a:off x="4360" y="166921"/>
          <a:ext cx="2621893" cy="78965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rtl="0">
            <a:lnSpc>
              <a:spcPct val="90000"/>
            </a:lnSpc>
            <a:spcBef>
              <a:spcPct val="0"/>
            </a:spcBef>
            <a:spcAft>
              <a:spcPct val="35000"/>
            </a:spcAft>
          </a:pPr>
          <a:r>
            <a:rPr lang="en-US" sz="1900" kern="1200" dirty="0"/>
            <a:t>Monthly Team Webinars</a:t>
          </a:r>
          <a:r>
            <a:rPr lang="en-US" sz="1900" kern="1200" dirty="0">
              <a:latin typeface="Calibri" panose="020F0502020204030204"/>
            </a:rPr>
            <a:t> </a:t>
          </a:r>
          <a:endParaRPr lang="en-US" sz="1900" kern="1200" dirty="0"/>
        </a:p>
      </dsp:txBody>
      <dsp:txXfrm>
        <a:off x="4360" y="166921"/>
        <a:ext cx="2621893" cy="789652"/>
      </dsp:txXfrm>
    </dsp:sp>
    <dsp:sp modelId="{B2A5DD20-72BD-4583-902C-3B24C080B7B6}">
      <dsp:nvSpPr>
        <dsp:cNvPr id="0" name=""/>
        <dsp:cNvSpPr/>
      </dsp:nvSpPr>
      <dsp:spPr>
        <a:xfrm>
          <a:off x="0" y="977794"/>
          <a:ext cx="2621893" cy="318145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b="1" kern="1200" dirty="0"/>
            <a:t>When</a:t>
          </a:r>
          <a:r>
            <a:rPr lang="en-US" sz="1900" kern="1200" dirty="0" smtClean="0"/>
            <a:t>:</a:t>
          </a:r>
          <a:endParaRPr lang="en-US" sz="1900" kern="1200" dirty="0"/>
        </a:p>
        <a:p>
          <a:pPr marL="342900" lvl="2" indent="-171450" algn="l" defTabSz="844550" rtl="0">
            <a:lnSpc>
              <a:spcPct val="90000"/>
            </a:lnSpc>
            <a:spcBef>
              <a:spcPct val="0"/>
            </a:spcBef>
            <a:spcAft>
              <a:spcPct val="15000"/>
            </a:spcAft>
            <a:buChar char="••"/>
          </a:pPr>
          <a:r>
            <a:rPr lang="en-US" sz="1900" kern="1200" dirty="0" smtClean="0"/>
            <a:t>4</a:t>
          </a:r>
          <a:r>
            <a:rPr lang="en-US" sz="1900" kern="1200" baseline="30000" dirty="0" smtClean="0"/>
            <a:t>th</a:t>
          </a:r>
          <a:r>
            <a:rPr lang="en-US" sz="1900" kern="1200" dirty="0">
              <a:latin typeface="Calibri" panose="020F0502020204030204"/>
            </a:rPr>
            <a:t> </a:t>
          </a:r>
          <a:r>
            <a:rPr lang="en-US" sz="1900" kern="1200" dirty="0" smtClean="0"/>
            <a:t>Monday </a:t>
          </a:r>
          <a:r>
            <a:rPr lang="en-US" sz="1900" kern="1200" dirty="0"/>
            <a:t>every month at 12:30pm</a:t>
          </a:r>
        </a:p>
        <a:p>
          <a:pPr marL="171450" lvl="1" indent="-171450" algn="l" defTabSz="844550" rtl="0">
            <a:lnSpc>
              <a:spcPct val="90000"/>
            </a:lnSpc>
            <a:spcBef>
              <a:spcPct val="0"/>
            </a:spcBef>
            <a:spcAft>
              <a:spcPct val="15000"/>
            </a:spcAft>
            <a:buChar char="••"/>
          </a:pPr>
          <a:endParaRPr lang="en-US" sz="1900" kern="1200" dirty="0"/>
        </a:p>
        <a:p>
          <a:pPr marL="171450" lvl="1" indent="-171450" algn="l" defTabSz="844550" rtl="0">
            <a:lnSpc>
              <a:spcPct val="90000"/>
            </a:lnSpc>
            <a:spcBef>
              <a:spcPct val="0"/>
            </a:spcBef>
            <a:spcAft>
              <a:spcPct val="15000"/>
            </a:spcAft>
            <a:buChar char="••"/>
          </a:pPr>
          <a:r>
            <a:rPr lang="en-US" sz="1900" b="1" kern="1200" dirty="0" smtClean="0"/>
            <a:t>Next call</a:t>
          </a:r>
          <a:r>
            <a:rPr lang="en-US" sz="1900" kern="1200" dirty="0" smtClean="0"/>
            <a:t>:</a:t>
          </a:r>
          <a:endParaRPr lang="en-US" sz="1900" kern="1200" dirty="0"/>
        </a:p>
        <a:p>
          <a:pPr marL="342900" lvl="2" indent="-171450" algn="l" defTabSz="844550">
            <a:lnSpc>
              <a:spcPct val="90000"/>
            </a:lnSpc>
            <a:spcBef>
              <a:spcPct val="0"/>
            </a:spcBef>
            <a:spcAft>
              <a:spcPct val="15000"/>
            </a:spcAft>
            <a:buChar char="••"/>
          </a:pPr>
          <a:r>
            <a:rPr lang="en-US" sz="1900" kern="1200" dirty="0" smtClean="0"/>
            <a:t>July 25</a:t>
          </a:r>
          <a:r>
            <a:rPr lang="en-US" sz="1900" kern="1200" baseline="30000" dirty="0" smtClean="0"/>
            <a:t>th</a:t>
          </a:r>
          <a:r>
            <a:rPr lang="en-US" sz="1900" kern="1200" dirty="0" smtClean="0"/>
            <a:t> 2022</a:t>
          </a:r>
          <a:endParaRPr lang="en-US" sz="1900" kern="1200" dirty="0"/>
        </a:p>
        <a:p>
          <a:pPr marL="171450" lvl="1" indent="-171450" algn="l" defTabSz="844550">
            <a:lnSpc>
              <a:spcPct val="90000"/>
            </a:lnSpc>
            <a:spcBef>
              <a:spcPct val="0"/>
            </a:spcBef>
            <a:spcAft>
              <a:spcPct val="15000"/>
            </a:spcAft>
            <a:buChar char="••"/>
          </a:pPr>
          <a:endParaRPr lang="en-US" sz="1900" kern="1200" dirty="0"/>
        </a:p>
        <a:p>
          <a:pPr marL="171450" lvl="1" indent="-171450" algn="l" defTabSz="844550" rtl="0">
            <a:lnSpc>
              <a:spcPct val="90000"/>
            </a:lnSpc>
            <a:spcBef>
              <a:spcPct val="0"/>
            </a:spcBef>
            <a:spcAft>
              <a:spcPct val="15000"/>
            </a:spcAft>
            <a:buChar char="••"/>
          </a:pPr>
          <a:r>
            <a:rPr lang="en-US" sz="1900" b="1" kern="1200" dirty="0"/>
            <a:t>Topic</a:t>
          </a:r>
          <a:r>
            <a:rPr lang="en-US" sz="1900" kern="1200" dirty="0"/>
            <a:t>:</a:t>
          </a:r>
          <a:r>
            <a:rPr lang="en-US" sz="1900" kern="1200" dirty="0">
              <a:latin typeface="Calibri" panose="020F0502020204030204"/>
            </a:rPr>
            <a:t> </a:t>
          </a:r>
          <a:r>
            <a:rPr lang="en-US" sz="1900" kern="1200" dirty="0" smtClean="0">
              <a:latin typeface="Calibri" panose="020F0502020204030204"/>
            </a:rPr>
            <a:t>Dystocia Management Strategies</a:t>
          </a:r>
          <a:endParaRPr lang="en-US" sz="1900" kern="1200" dirty="0"/>
        </a:p>
      </dsp:txBody>
      <dsp:txXfrm>
        <a:off x="0" y="977794"/>
        <a:ext cx="2621893" cy="3181454"/>
      </dsp:txXfrm>
    </dsp:sp>
    <dsp:sp modelId="{65FD4702-33BD-4F99-B677-A0E42DC3693F}">
      <dsp:nvSpPr>
        <dsp:cNvPr id="0" name=""/>
        <dsp:cNvSpPr/>
      </dsp:nvSpPr>
      <dsp:spPr>
        <a:xfrm>
          <a:off x="2993318" y="166921"/>
          <a:ext cx="2621893" cy="78965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rtl="0">
            <a:lnSpc>
              <a:spcPct val="90000"/>
            </a:lnSpc>
            <a:spcBef>
              <a:spcPct val="0"/>
            </a:spcBef>
            <a:spcAft>
              <a:spcPct val="35000"/>
            </a:spcAft>
          </a:pPr>
          <a:r>
            <a:rPr lang="en-US" sz="1900" kern="1200" dirty="0">
              <a:latin typeface="Calibri" panose="020F0502020204030204"/>
            </a:rPr>
            <a:t>1-1 QI Support Calls</a:t>
          </a:r>
        </a:p>
      </dsp:txBody>
      <dsp:txXfrm>
        <a:off x="2993318" y="166921"/>
        <a:ext cx="2621893" cy="789652"/>
      </dsp:txXfrm>
    </dsp:sp>
    <dsp:sp modelId="{27ADBAD3-6F46-4BAF-8834-A58B1DA914DA}">
      <dsp:nvSpPr>
        <dsp:cNvPr id="0" name=""/>
        <dsp:cNvSpPr/>
      </dsp:nvSpPr>
      <dsp:spPr>
        <a:xfrm>
          <a:off x="2993318" y="956574"/>
          <a:ext cx="2621893" cy="318145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b="0" kern="1200" dirty="0">
              <a:latin typeface="Calibri" panose="020F0502020204030204"/>
            </a:rPr>
            <a:t>We are </a:t>
          </a:r>
          <a:r>
            <a:rPr lang="en-US" sz="1900" b="0" kern="1200" dirty="0" smtClean="0">
              <a:latin typeface="Calibri" panose="020F0502020204030204"/>
            </a:rPr>
            <a:t>providing </a:t>
          </a:r>
          <a:r>
            <a:rPr lang="en-US" sz="1900" b="0" kern="1200" dirty="0">
              <a:latin typeface="Calibri" panose="020F0502020204030204"/>
            </a:rPr>
            <a:t>1-1 QI support calls for all teams with </a:t>
          </a:r>
          <a:r>
            <a:rPr lang="en-US" sz="1900" b="1" kern="1200" dirty="0">
              <a:latin typeface="Calibri" panose="020F0502020204030204"/>
            </a:rPr>
            <a:t>C-section rates over 23.6% </a:t>
          </a:r>
        </a:p>
        <a:p>
          <a:pPr marL="171450" lvl="1" indent="-171450" algn="l" defTabSz="844550">
            <a:lnSpc>
              <a:spcPct val="90000"/>
            </a:lnSpc>
            <a:spcBef>
              <a:spcPct val="0"/>
            </a:spcBef>
            <a:spcAft>
              <a:spcPct val="15000"/>
            </a:spcAft>
            <a:buChar char="••"/>
          </a:pPr>
          <a:r>
            <a:rPr lang="en-US" sz="1900" b="0" kern="1200" dirty="0">
              <a:latin typeface="Calibri" panose="020F0502020204030204"/>
            </a:rPr>
            <a:t>Email Ellie Suse and Alana Rivera at </a:t>
          </a:r>
          <a:r>
            <a:rPr lang="en-US" sz="1900" b="0" kern="1200" dirty="0">
              <a:latin typeface="Calibri" panose="020F0502020204030204"/>
              <a:hlinkClick xmlns:r="http://schemas.openxmlformats.org/officeDocument/2006/relationships" r:id="rId1"/>
            </a:rPr>
            <a:t>info@ilpqc.org</a:t>
          </a:r>
          <a:r>
            <a:rPr lang="en-US" sz="1900" b="0" kern="1200" dirty="0">
              <a:latin typeface="Calibri" panose="020F0502020204030204"/>
            </a:rPr>
            <a:t> to </a:t>
          </a:r>
          <a:r>
            <a:rPr lang="en-US" sz="1900" b="0" kern="1200" baseline="0" dirty="0">
              <a:latin typeface="Calibri" panose="020F0502020204030204"/>
            </a:rPr>
            <a:t>schedule</a:t>
          </a:r>
          <a:endParaRPr lang="en-US" sz="1900" kern="1200" dirty="0"/>
        </a:p>
      </dsp:txBody>
      <dsp:txXfrm>
        <a:off x="2993318" y="956574"/>
        <a:ext cx="2621893" cy="3181454"/>
      </dsp:txXfrm>
    </dsp:sp>
    <dsp:sp modelId="{38A90744-0026-40B6-83F1-F2AAEC5B9236}">
      <dsp:nvSpPr>
        <dsp:cNvPr id="0" name=""/>
        <dsp:cNvSpPr/>
      </dsp:nvSpPr>
      <dsp:spPr>
        <a:xfrm>
          <a:off x="5982277" y="166921"/>
          <a:ext cx="2621893" cy="78965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a:t>Grand Rounds</a:t>
          </a:r>
        </a:p>
        <a:p>
          <a:pPr lvl="0" algn="ctr" defTabSz="844550">
            <a:lnSpc>
              <a:spcPct val="90000"/>
            </a:lnSpc>
            <a:spcBef>
              <a:spcPct val="0"/>
            </a:spcBef>
            <a:spcAft>
              <a:spcPct val="35000"/>
            </a:spcAft>
          </a:pPr>
          <a:r>
            <a:rPr lang="en-US" sz="1900" kern="1200" dirty="0"/>
            <a:t>OB Provider Meetings</a:t>
          </a:r>
        </a:p>
      </dsp:txBody>
      <dsp:txXfrm>
        <a:off x="5982277" y="166921"/>
        <a:ext cx="2621893" cy="789652"/>
      </dsp:txXfrm>
    </dsp:sp>
    <dsp:sp modelId="{F3045E00-FC9E-433D-87F0-F7DF8F9D3EAE}">
      <dsp:nvSpPr>
        <dsp:cNvPr id="0" name=""/>
        <dsp:cNvSpPr/>
      </dsp:nvSpPr>
      <dsp:spPr>
        <a:xfrm>
          <a:off x="5982277" y="956574"/>
          <a:ext cx="2621893" cy="318145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en-US" sz="1900" b="1" kern="1200" dirty="0"/>
            <a:t>What</a:t>
          </a:r>
          <a:r>
            <a:rPr lang="en-US" sz="1900" kern="1200" dirty="0"/>
            <a:t>: Personalized and FREE service to available to all participating teams</a:t>
          </a:r>
        </a:p>
        <a:p>
          <a:pPr marL="0" marR="0" lvl="0" indent="0" algn="l" defTabSz="914400" eaLnBrk="1" fontAlgn="auto" latinLnBrk="0" hangingPunct="1">
            <a:lnSpc>
              <a:spcPct val="100000"/>
            </a:lnSpc>
            <a:spcBef>
              <a:spcPct val="0"/>
            </a:spcBef>
            <a:spcAft>
              <a:spcPts val="0"/>
            </a:spcAft>
            <a:buClrTx/>
            <a:buSzTx/>
            <a:buFontTx/>
            <a:buChar char="••"/>
            <a:tabLst/>
            <a:defRPr/>
          </a:pPr>
          <a:endParaRPr lang="en-US" sz="1900" kern="1200" dirty="0"/>
        </a:p>
        <a:p>
          <a:pPr marL="0" marR="0" lvl="0" indent="0" algn="l" defTabSz="914400" rtl="0" eaLnBrk="1" fontAlgn="auto" latinLnBrk="0" hangingPunct="1">
            <a:lnSpc>
              <a:spcPct val="100000"/>
            </a:lnSpc>
            <a:spcBef>
              <a:spcPct val="0"/>
            </a:spcBef>
            <a:spcAft>
              <a:spcPts val="0"/>
            </a:spcAft>
            <a:buClrTx/>
            <a:buSzTx/>
            <a:buFontTx/>
            <a:buChar char="••"/>
            <a:tabLst/>
            <a:defRPr/>
          </a:pPr>
          <a:r>
            <a:rPr lang="en-US" sz="1900" b="1" kern="1200" dirty="0"/>
            <a:t>How</a:t>
          </a:r>
          <a:r>
            <a:rPr lang="en-US" sz="1900" kern="1200" dirty="0"/>
            <a:t>: Email Ellie Suse to schedule today </a:t>
          </a:r>
          <a:r>
            <a:rPr lang="en-US" sz="1900" kern="1200" dirty="0">
              <a:hlinkClick xmlns:r="http://schemas.openxmlformats.org/officeDocument/2006/relationships" r:id="rId2"/>
            </a:rPr>
            <a:t>info@ilpqc.org</a:t>
          </a:r>
          <a:r>
            <a:rPr lang="en-US" sz="1900" kern="1200" dirty="0">
              <a:latin typeface="Calibri" panose="020F0502020204030204"/>
            </a:rPr>
            <a:t> </a:t>
          </a:r>
          <a:endParaRPr lang="en-US" sz="1900" kern="1200" dirty="0"/>
        </a:p>
      </dsp:txBody>
      <dsp:txXfrm>
        <a:off x="5982277" y="956574"/>
        <a:ext cx="2621893" cy="3181454"/>
      </dsp:txXfrm>
    </dsp:sp>
    <dsp:sp modelId="{9A5ED5AC-F67A-42D7-8F46-45421DCA7F2F}">
      <dsp:nvSpPr>
        <dsp:cNvPr id="0" name=""/>
        <dsp:cNvSpPr/>
      </dsp:nvSpPr>
      <dsp:spPr>
        <a:xfrm>
          <a:off x="8971235" y="166921"/>
          <a:ext cx="2621893" cy="78965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a:t>Provider and Nurse Education</a:t>
          </a:r>
        </a:p>
      </dsp:txBody>
      <dsp:txXfrm>
        <a:off x="8971235" y="166921"/>
        <a:ext cx="2621893" cy="789652"/>
      </dsp:txXfrm>
    </dsp:sp>
    <dsp:sp modelId="{3381B976-F9FF-4385-917F-4D774DC50365}">
      <dsp:nvSpPr>
        <dsp:cNvPr id="0" name=""/>
        <dsp:cNvSpPr/>
      </dsp:nvSpPr>
      <dsp:spPr>
        <a:xfrm>
          <a:off x="8971235" y="956574"/>
          <a:ext cx="2621893" cy="318145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a:t>NEW</a:t>
          </a:r>
          <a:r>
            <a:rPr lang="en-US" sz="1900" kern="1200" dirty="0"/>
            <a:t>! ILPQC Virtual Labor Management Support E-Modules</a:t>
          </a:r>
        </a:p>
        <a:p>
          <a:pPr marL="171450" lvl="1" indent="-171450" algn="l" defTabSz="844550">
            <a:lnSpc>
              <a:spcPct val="90000"/>
            </a:lnSpc>
            <a:spcBef>
              <a:spcPct val="0"/>
            </a:spcBef>
            <a:spcAft>
              <a:spcPct val="15000"/>
            </a:spcAft>
            <a:buChar char="••"/>
          </a:pPr>
          <a:r>
            <a:rPr lang="en-US" sz="1900" kern="1200" dirty="0"/>
            <a:t>Live class recorded and created into 10-20 minute e-modules available for free to all hospitals!</a:t>
          </a:r>
        </a:p>
      </dsp:txBody>
      <dsp:txXfrm>
        <a:off x="8971235" y="956574"/>
        <a:ext cx="2621893" cy="318145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0.57306</cdr:x>
      <cdr:y>0.74618</cdr:y>
    </cdr:from>
    <cdr:to>
      <cdr:x>0.61636</cdr:x>
      <cdr:y>0.86254</cdr:y>
    </cdr:to>
    <cdr:sp macro="" textlink="">
      <cdr:nvSpPr>
        <cdr:cNvPr id="2" name="Rectangle 1"/>
        <cdr:cNvSpPr/>
      </cdr:nvSpPr>
      <cdr:spPr>
        <a:xfrm xmlns:a="http://schemas.openxmlformats.org/drawingml/2006/main">
          <a:off x="5861530" y="3481497"/>
          <a:ext cx="442912" cy="542926"/>
        </a:xfrm>
        <a:prstGeom xmlns:a="http://schemas.openxmlformats.org/drawingml/2006/main" prst="rect">
          <a:avLst/>
        </a:prstGeom>
        <a:solidFill xmlns:a="http://schemas.openxmlformats.org/drawingml/2006/main">
          <a:srgbClr val="00CC66"/>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7A80B-3D03-4EA0-9465-0DF0A9D99042}" type="datetimeFigureOut">
              <a:rPr lang="en-US" smtClean="0"/>
              <a:t>6/29/2022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B47C4E-2555-48D5-B810-2EFF142F540E}" type="slidenum">
              <a:rPr lang="en-US" smtClean="0"/>
              <a:t>‹#›</a:t>
            </a:fld>
            <a:endParaRPr lang="en-US" dirty="0"/>
          </a:p>
        </p:txBody>
      </p:sp>
    </p:spTree>
    <p:extLst>
      <p:ext uri="{BB962C8B-B14F-4D97-AF65-F5344CB8AC3E}">
        <p14:creationId xmlns:p14="http://schemas.microsoft.com/office/powerpoint/2010/main" val="3274649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2</a:t>
            </a:fld>
            <a:endParaRPr lang="en-US" altLang="en-US" dirty="0"/>
          </a:p>
        </p:txBody>
      </p:sp>
    </p:spTree>
    <p:extLst>
      <p:ext uri="{BB962C8B-B14F-4D97-AF65-F5344CB8AC3E}">
        <p14:creationId xmlns:p14="http://schemas.microsoft.com/office/powerpoint/2010/main" val="796607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1:</a:t>
            </a:r>
            <a:r>
              <a:rPr lang="en-US" baseline="0" dirty="0"/>
              <a:t> add lines </a:t>
            </a:r>
            <a:r>
              <a:rPr lang="en-US" dirty="0"/>
              <a:t>Show at least 4 in place, 6</a:t>
            </a:r>
            <a:r>
              <a:rPr lang="en-US" baseline="0" dirty="0"/>
              <a:t> in place or working on it</a:t>
            </a:r>
          </a:p>
          <a:p>
            <a:r>
              <a:rPr lang="en-US" baseline="0" dirty="0"/>
              <a:t>Option 2: 6 SM graphs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98C9C-57D0-47E2-BD68-0A8BE9AB5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4944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1219200" y="3300413"/>
            <a:ext cx="9753600" cy="2700337"/>
          </a:xfrm>
          <a:prstGeom prst="rect">
            <a:avLst/>
          </a:prstGeom>
        </p:spPr>
        <p:txBody>
          <a:bodyPr/>
          <a:lstStyle/>
          <a:p>
            <a:endParaRPr lang="en-US" dirty="0"/>
          </a:p>
        </p:txBody>
      </p:sp>
    </p:spTree>
    <p:extLst>
      <p:ext uri="{BB962C8B-B14F-4D97-AF65-F5344CB8AC3E}">
        <p14:creationId xmlns:p14="http://schemas.microsoft.com/office/powerpoint/2010/main" val="1612928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98C9C-57D0-47E2-BD68-0A8BE9AB5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0639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98C9C-57D0-47E2-BD68-0A8BE9AB5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24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882880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26</a:t>
            </a:fld>
            <a:endParaRPr lang="en-US" dirty="0"/>
          </a:p>
        </p:txBody>
      </p:sp>
    </p:spTree>
    <p:extLst>
      <p:ext uri="{BB962C8B-B14F-4D97-AF65-F5344CB8AC3E}">
        <p14:creationId xmlns:p14="http://schemas.microsoft.com/office/powerpoint/2010/main" val="1518017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98C9C-57D0-47E2-BD68-0A8BE9AB5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7382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471592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29</a:t>
            </a:fld>
            <a:endParaRPr lang="en-US" dirty="0"/>
          </a:p>
        </p:txBody>
      </p:sp>
    </p:spTree>
    <p:extLst>
      <p:ext uri="{BB962C8B-B14F-4D97-AF65-F5344CB8AC3E}">
        <p14:creationId xmlns:p14="http://schemas.microsoft.com/office/powerpoint/2010/main" val="444602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98C9C-57D0-47E2-BD68-0A8BE9AB5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3678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ACOG Statement: https://www.acog.org/news/news-articles/2022/06/questions-to-help-hospital-systems-prepare-for-the-widespread-and-devastating-impacts-of-a-post-roe-legal-landscape</a:t>
            </a:r>
          </a:p>
          <a:p>
            <a:endParaRPr lang="en-US" dirty="0" smtClean="0"/>
          </a:p>
          <a:p>
            <a:r>
              <a:rPr lang="en-US" dirty="0" smtClean="0"/>
              <a:t>AWHONN Statement:</a:t>
            </a:r>
            <a:r>
              <a:rPr lang="en-US" baseline="0" dirty="0" smtClean="0"/>
              <a:t> </a:t>
            </a:r>
            <a:r>
              <a:rPr lang="en-US" dirty="0" smtClean="0"/>
              <a:t>https://www.awhonn.org/awhonn-responds-to-supreme-court-decision-on-roe-v-wade/</a:t>
            </a:r>
          </a:p>
          <a:p>
            <a:endParaRPr lang="en-US" dirty="0" smtClean="0"/>
          </a:p>
          <a:p>
            <a:r>
              <a:rPr lang="en-US" dirty="0" smtClean="0"/>
              <a:t>AWHONN Updated</a:t>
            </a:r>
            <a:r>
              <a:rPr lang="en-US" baseline="0" dirty="0" smtClean="0"/>
              <a:t>: </a:t>
            </a:r>
            <a:r>
              <a:rPr lang="en-US" dirty="0" smtClean="0"/>
              <a:t>Position</a:t>
            </a:r>
            <a:r>
              <a:rPr lang="en-US" baseline="0" dirty="0" smtClean="0"/>
              <a:t> Statement: </a:t>
            </a:r>
            <a:r>
              <a:rPr lang="en-US" dirty="0" smtClean="0"/>
              <a:t>https://i7g4f9j6.stackpathcdn.com/wp-content/uploads/2022/06/24195823/Final-Health-Care-Decision-Making-for-Reproductive-Care-Rev-2022.pdf</a:t>
            </a:r>
          </a:p>
          <a:p>
            <a:endParaRPr lang="en-US" dirty="0"/>
          </a:p>
        </p:txBody>
      </p:sp>
      <p:sp>
        <p:nvSpPr>
          <p:cNvPr id="4" name="Slide Number Placeholder 3"/>
          <p:cNvSpPr>
            <a:spLocks noGrp="1"/>
          </p:cNvSpPr>
          <p:nvPr>
            <p:ph type="sldNum" sz="quarter" idx="10"/>
          </p:nvPr>
        </p:nvSpPr>
        <p:spPr/>
        <p:txBody>
          <a:bodyPr/>
          <a:lstStyle/>
          <a:p>
            <a:fld id="{48B47C4E-2555-48D5-B810-2EFF142F540E}" type="slidenum">
              <a:rPr lang="en-US" smtClean="0"/>
              <a:t>3</a:t>
            </a:fld>
            <a:endParaRPr lang="en-US" dirty="0"/>
          </a:p>
        </p:txBody>
      </p:sp>
    </p:spTree>
    <p:extLst>
      <p:ext uri="{BB962C8B-B14F-4D97-AF65-F5344CB8AC3E}">
        <p14:creationId xmlns:p14="http://schemas.microsoft.com/office/powerpoint/2010/main" val="1064952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844693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32</a:t>
            </a:fld>
            <a:endParaRPr lang="en-US" dirty="0"/>
          </a:p>
        </p:txBody>
      </p:sp>
    </p:spTree>
    <p:extLst>
      <p:ext uri="{BB962C8B-B14F-4D97-AF65-F5344CB8AC3E}">
        <p14:creationId xmlns:p14="http://schemas.microsoft.com/office/powerpoint/2010/main" val="1233672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73303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35</a:t>
            </a:fld>
            <a:endParaRPr lang="en-US" dirty="0"/>
          </a:p>
        </p:txBody>
      </p:sp>
    </p:spTree>
    <p:extLst>
      <p:ext uri="{BB962C8B-B14F-4D97-AF65-F5344CB8AC3E}">
        <p14:creationId xmlns:p14="http://schemas.microsoft.com/office/powerpoint/2010/main" val="2373142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a:t>
            </a:r>
            <a:r>
              <a:rPr lang="en-US" baseline="0" dirty="0"/>
              <a:t> for today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323864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Courier New" panose="02070309020205020404" pitchFamily="49" charset="0"/>
              <a:buChar char="o"/>
            </a:pPr>
            <a:r>
              <a:rPr lang="en-US" dirty="0"/>
              <a:t>Patients have the opportunity to obtain personalized information about their treatment options with the goal of improving their ability to make an autonomous decision. </a:t>
            </a:r>
          </a:p>
          <a:p>
            <a:pPr lvl="1">
              <a:buFont typeface="Courier New" panose="02070309020205020404" pitchFamily="49" charset="0"/>
              <a:buChar char="o"/>
            </a:pPr>
            <a:r>
              <a:rPr lang="en-US" dirty="0"/>
              <a:t>Inclusion of patient in Decision Huddles</a:t>
            </a:r>
          </a:p>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38</a:t>
            </a:fld>
            <a:endParaRPr lang="en-US" dirty="0"/>
          </a:p>
        </p:txBody>
      </p:sp>
    </p:spTree>
    <p:extLst>
      <p:ext uri="{BB962C8B-B14F-4D97-AF65-F5344CB8AC3E}">
        <p14:creationId xmlns:p14="http://schemas.microsoft.com/office/powerpoint/2010/main" val="1511082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Resources for Standardized Patient Education materials, SHARE</a:t>
            </a:r>
            <a:r>
              <a:rPr lang="en-US" baseline="0" dirty="0" smtClean="0"/>
              <a:t> Model (for providers/clinical team)</a:t>
            </a:r>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39</a:t>
            </a:fld>
            <a:endParaRPr lang="en-US" dirty="0"/>
          </a:p>
        </p:txBody>
      </p:sp>
    </p:spTree>
    <p:extLst>
      <p:ext uri="{BB962C8B-B14F-4D97-AF65-F5344CB8AC3E}">
        <p14:creationId xmlns:p14="http://schemas.microsoft.com/office/powerpoint/2010/main" val="3500777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Standardized Patient</a:t>
            </a:r>
            <a:r>
              <a:rPr lang="en-US" baseline="0" dirty="0" smtClean="0"/>
              <a:t> Education Materials to support vaginal birth</a:t>
            </a:r>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40</a:t>
            </a:fld>
            <a:endParaRPr lang="en-US" dirty="0"/>
          </a:p>
        </p:txBody>
      </p:sp>
    </p:spTree>
    <p:extLst>
      <p:ext uri="{BB962C8B-B14F-4D97-AF65-F5344CB8AC3E}">
        <p14:creationId xmlns:p14="http://schemas.microsoft.com/office/powerpoint/2010/main" val="111228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98C9C-57D0-47E2-BD68-0A8BE9AB5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55060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Ellie, can you update this?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052100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https://www.awhonn.org/awhonn-responds-to-supreme-court-decision-on-roe-v-wade/</a:t>
            </a:r>
          </a:p>
          <a:p>
            <a:endParaRPr lang="en-US" dirty="0" smtClean="0"/>
          </a:p>
          <a:p>
            <a:r>
              <a:rPr lang="en-US" dirty="0" smtClean="0"/>
              <a:t>Position</a:t>
            </a:r>
            <a:r>
              <a:rPr lang="en-US" baseline="0" dirty="0" smtClean="0"/>
              <a:t> Statement </a:t>
            </a:r>
            <a:r>
              <a:rPr lang="en-US" dirty="0" smtClean="0"/>
              <a:t>https://i7g4f9j6.stackpathcdn.com/wp-content/uploads/2022/06/24195823/Final-Health-Care-Decision-Making-for-Reproductive-Care-Rev-2022.pdf</a:t>
            </a:r>
          </a:p>
          <a:p>
            <a:endParaRPr lang="en-US" dirty="0"/>
          </a:p>
        </p:txBody>
      </p:sp>
      <p:sp>
        <p:nvSpPr>
          <p:cNvPr id="4" name="Slide Number Placeholder 3"/>
          <p:cNvSpPr>
            <a:spLocks noGrp="1"/>
          </p:cNvSpPr>
          <p:nvPr>
            <p:ph type="sldNum" sz="quarter" idx="10"/>
          </p:nvPr>
        </p:nvSpPr>
        <p:spPr/>
        <p:txBody>
          <a:bodyPr/>
          <a:lstStyle/>
          <a:p>
            <a:fld id="{48B47C4E-2555-48D5-B810-2EFF142F540E}" type="slidenum">
              <a:rPr lang="en-US" smtClean="0"/>
              <a:t>5</a:t>
            </a:fld>
            <a:endParaRPr lang="en-US" dirty="0"/>
          </a:p>
        </p:txBody>
      </p:sp>
    </p:spTree>
    <p:extLst>
      <p:ext uri="{BB962C8B-B14F-4D97-AF65-F5344CB8AC3E}">
        <p14:creationId xmlns:p14="http://schemas.microsoft.com/office/powerpoint/2010/main" val="32829778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131fd3c745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131fd3c745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30177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131fd3c745e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8" name="Google Shape;748;g131fd3c745e_0_2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898500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to be filled in after PC votes</a:t>
            </a:r>
            <a:endParaRPr dirty="0"/>
          </a:p>
          <a:p>
            <a:pPr marL="0" lvl="0" indent="0" algn="l" rtl="0">
              <a:lnSpc>
                <a:spcPct val="100000"/>
              </a:lnSpc>
              <a:spcBef>
                <a:spcPts val="0"/>
              </a:spcBef>
              <a:spcAft>
                <a:spcPts val="0"/>
              </a:spcAft>
              <a:buSzPts val="1400"/>
              <a:buNone/>
            </a:pPr>
            <a:endParaRPr dirty="0"/>
          </a:p>
        </p:txBody>
      </p:sp>
      <p:sp>
        <p:nvSpPr>
          <p:cNvPr id="325" name="Google Shape;32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rPr>
              <a:pPr marL="0" marR="0" lvl="0" indent="0" algn="r" defTabSz="914400" rtl="0" eaLnBrk="1" fontAlgn="auto" latinLnBrk="0" hangingPunct="1">
                <a:lnSpc>
                  <a:spcPct val="100000"/>
                </a:lnSpc>
                <a:spcBef>
                  <a:spcPts val="0"/>
                </a:spcBef>
                <a:spcAft>
                  <a:spcPts val="0"/>
                </a:spcAft>
                <a:buClrTx/>
                <a:buSzPts val="1400"/>
                <a:buFontTx/>
                <a:buNone/>
                <a:tabLst/>
                <a:defRPr/>
              </a:pPr>
              <a:t>7</a:t>
            </a:fld>
            <a:endParaRPr kumimoji="0" sz="12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102501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12</a:t>
            </a:fld>
            <a:endParaRPr lang="en-US" dirty="0"/>
          </a:p>
        </p:txBody>
      </p:sp>
    </p:spTree>
    <p:extLst>
      <p:ext uri="{BB962C8B-B14F-4D97-AF65-F5344CB8AC3E}">
        <p14:creationId xmlns:p14="http://schemas.microsoft.com/office/powerpoint/2010/main" val="524302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13</a:t>
            </a:fld>
            <a:endParaRPr lang="en-US" dirty="0"/>
          </a:p>
        </p:txBody>
      </p:sp>
    </p:spTree>
    <p:extLst>
      <p:ext uri="{BB962C8B-B14F-4D97-AF65-F5344CB8AC3E}">
        <p14:creationId xmlns:p14="http://schemas.microsoft.com/office/powerpoint/2010/main" val="1982624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EC867-692B-4954-BAD2-14D58E14F6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9591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98C9C-57D0-47E2-BD68-0A8BE9AB5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750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16</a:t>
            </a:fld>
            <a:endParaRPr lang="en-US" altLang="en-US" dirty="0"/>
          </a:p>
        </p:txBody>
      </p:sp>
    </p:spTree>
    <p:extLst>
      <p:ext uri="{BB962C8B-B14F-4D97-AF65-F5344CB8AC3E}">
        <p14:creationId xmlns:p14="http://schemas.microsoft.com/office/powerpoint/2010/main" val="3514338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dirty="0"/>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983378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dirty="0"/>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dirty="0"/>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dirty="0"/>
              <a:t>Illinois Perinatal Quality Collaborative</a:t>
            </a:r>
          </a:p>
        </p:txBody>
      </p:sp>
    </p:spTree>
    <p:extLst>
      <p:ext uri="{BB962C8B-B14F-4D97-AF65-F5344CB8AC3E}">
        <p14:creationId xmlns:p14="http://schemas.microsoft.com/office/powerpoint/2010/main" val="3019863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dirty="0"/>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dirty="0"/>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dirty="0"/>
              <a:t>Illinois Perinatal Quality Collaborative</a:t>
            </a:r>
          </a:p>
        </p:txBody>
      </p:sp>
    </p:spTree>
    <p:extLst>
      <p:ext uri="{BB962C8B-B14F-4D97-AF65-F5344CB8AC3E}">
        <p14:creationId xmlns:p14="http://schemas.microsoft.com/office/powerpoint/2010/main" val="2341483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dirty="0"/>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1541511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dirty="0"/>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dirty="0"/>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2761293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dirty="0"/>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271783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5EF7A9-934F-4AEF-9B1F-6C2A2A939180}" type="datetimeFigureOut">
              <a:rPr lang="en-US" smtClean="0"/>
              <a:t>6/29/2022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ACA920-F5E0-407F-80F6-F6490A51C589}" type="slidenum">
              <a:rPr lang="en-US" smtClean="0"/>
              <a:t>‹#›</a:t>
            </a:fld>
            <a:endParaRPr lang="en-US" dirty="0"/>
          </a:p>
        </p:txBody>
      </p:sp>
    </p:spTree>
    <p:extLst>
      <p:ext uri="{BB962C8B-B14F-4D97-AF65-F5344CB8AC3E}">
        <p14:creationId xmlns:p14="http://schemas.microsoft.com/office/powerpoint/2010/main" val="2736686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68E7E05-5EEE-41D8-B522-A98D6D554E7B}"/>
              </a:ext>
            </a:extLst>
          </p:cNvPr>
          <p:cNvSpPr>
            <a:spLocks noGrp="1"/>
          </p:cNvSpPr>
          <p:nvPr>
            <p:ph type="ctrTitle"/>
          </p:nvPr>
        </p:nvSpPr>
        <p:spPr>
          <a:xfrm>
            <a:off x="731520" y="475249"/>
            <a:ext cx="10728960" cy="2387600"/>
          </a:xfrm>
        </p:spPr>
        <p:txBody>
          <a:bodyPr anchor="b">
            <a:normAutofit/>
          </a:bodyPr>
          <a:lstStyle>
            <a:lvl1pPr algn="ctr">
              <a:defRPr sz="3600"/>
            </a:lvl1pPr>
          </a:lstStyle>
          <a:p>
            <a:r>
              <a:rPr lang="en-US" dirty="0"/>
              <a:t>Click to edit Master title style</a:t>
            </a:r>
          </a:p>
        </p:txBody>
      </p:sp>
      <p:pic>
        <p:nvPicPr>
          <p:cNvPr id="4" name="Picture 3" descr="Logo, company name&#10;&#10;Description automatically generated">
            <a:extLst>
              <a:ext uri="{FF2B5EF4-FFF2-40B4-BE49-F238E27FC236}">
                <a16:creationId xmlns:a16="http://schemas.microsoft.com/office/drawing/2014/main" id="{324B25E2-70EF-4C17-BC63-4624D9A0F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71"/>
            <a:ext cx="12192000" cy="6855858"/>
          </a:xfrm>
          <a:prstGeom prst="rect">
            <a:avLst/>
          </a:prstGeom>
        </p:spPr>
      </p:pic>
    </p:spTree>
    <p:extLst>
      <p:ext uri="{BB962C8B-B14F-4D97-AF65-F5344CB8AC3E}">
        <p14:creationId xmlns:p14="http://schemas.microsoft.com/office/powerpoint/2010/main" val="2478605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1520" y="475249"/>
            <a:ext cx="10728960" cy="2387600"/>
          </a:xfrm>
        </p:spPr>
        <p:txBody>
          <a:bodyPr anchor="b">
            <a:normAutofit/>
          </a:bodyPr>
          <a:lstStyle>
            <a:lvl1pPr algn="l">
              <a:defRPr sz="3600"/>
            </a:lvl1pPr>
          </a:lstStyle>
          <a:p>
            <a:r>
              <a:rPr lang="en-US" dirty="0"/>
              <a:t>Click to edit Master title style</a:t>
            </a:r>
          </a:p>
        </p:txBody>
      </p:sp>
      <p:sp>
        <p:nvSpPr>
          <p:cNvPr id="3" name="Subtitle 2"/>
          <p:cNvSpPr>
            <a:spLocks noGrp="1"/>
          </p:cNvSpPr>
          <p:nvPr>
            <p:ph type="subTitle" idx="1"/>
          </p:nvPr>
        </p:nvSpPr>
        <p:spPr>
          <a:xfrm>
            <a:off x="750279" y="3250348"/>
            <a:ext cx="10691445" cy="1138775"/>
          </a:xfrm>
        </p:spPr>
        <p:txBody>
          <a:bodyPr>
            <a:normAutofit/>
          </a:bodyPr>
          <a:lstStyle>
            <a:lvl1pPr marL="0" indent="0" algn="l">
              <a:buNone/>
              <a:defRPr sz="2100">
                <a:solidFill>
                  <a:schemeClr val="bg2">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76EB727E-5B2C-4310-AB66-CE5561C8F44D}" type="slidenum">
              <a:rPr lang="en-US" smtClean="0"/>
              <a:t>‹#›</a:t>
            </a:fld>
            <a:endParaRPr lang="en-US" dirty="0"/>
          </a:p>
        </p:txBody>
      </p:sp>
    </p:spTree>
    <p:extLst>
      <p:ext uri="{BB962C8B-B14F-4D97-AF65-F5344CB8AC3E}">
        <p14:creationId xmlns:p14="http://schemas.microsoft.com/office/powerpoint/2010/main" val="3174102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465" y="1575583"/>
            <a:ext cx="11163875" cy="4601381"/>
          </a:xfrm>
        </p:spPr>
        <p:txBody>
          <a:bodyPr/>
          <a:lstStyle>
            <a:lvl4pPr>
              <a:defRPr>
                <a:solidFill>
                  <a:schemeClr val="bg2">
                    <a:lumMod val="50000"/>
                  </a:schemeClr>
                </a:solidFill>
              </a:defRPr>
            </a:lvl4pPr>
            <a:lvl5pPr>
              <a:defRPr>
                <a:solidFill>
                  <a:schemeClr val="bg2">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76EB727E-5B2C-4310-AB66-CE5561C8F44D}" type="slidenum">
              <a:rPr lang="en-US" smtClean="0"/>
              <a:t>‹#›</a:t>
            </a:fld>
            <a:endParaRPr lang="en-US" dirty="0"/>
          </a:p>
        </p:txBody>
      </p:sp>
    </p:spTree>
    <p:extLst>
      <p:ext uri="{BB962C8B-B14F-4D97-AF65-F5344CB8AC3E}">
        <p14:creationId xmlns:p14="http://schemas.microsoft.com/office/powerpoint/2010/main" val="538553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463" y="1574802"/>
            <a:ext cx="5181600" cy="4351338"/>
          </a:xfrm>
        </p:spPr>
        <p:txBody>
          <a:body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74802"/>
            <a:ext cx="5181600" cy="4351338"/>
          </a:xfrm>
        </p:spPr>
        <p:txBody>
          <a:bodyPr/>
          <a:lstStyle/>
          <a:p>
            <a:pPr lvl="0"/>
            <a:r>
              <a:rPr lang="en-US"/>
              <a:t>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76EB727E-5B2C-4310-AB66-CE5561C8F44D}" type="slidenum">
              <a:rPr lang="en-US" smtClean="0"/>
              <a:t>‹#›</a:t>
            </a:fld>
            <a:endParaRPr lang="en-US" dirty="0"/>
          </a:p>
        </p:txBody>
      </p:sp>
    </p:spTree>
    <p:extLst>
      <p:ext uri="{BB962C8B-B14F-4D97-AF65-F5344CB8AC3E}">
        <p14:creationId xmlns:p14="http://schemas.microsoft.com/office/powerpoint/2010/main" val="1672492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4677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6EB727E-5B2C-4310-AB66-CE5561C8F44D}" type="slidenum">
              <a:rPr lang="en-US" smtClean="0"/>
              <a:t>‹#›</a:t>
            </a:fld>
            <a:endParaRPr lang="en-US" dirty="0"/>
          </a:p>
        </p:txBody>
      </p:sp>
    </p:spTree>
    <p:extLst>
      <p:ext uri="{BB962C8B-B14F-4D97-AF65-F5344CB8AC3E}">
        <p14:creationId xmlns:p14="http://schemas.microsoft.com/office/powerpoint/2010/main" val="3819985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6EB727E-5B2C-4310-AB66-CE5561C8F44D}" type="slidenum">
              <a:rPr lang="en-US" smtClean="0"/>
              <a:t>‹#›</a:t>
            </a:fld>
            <a:endParaRPr lang="en-US" dirty="0"/>
          </a:p>
        </p:txBody>
      </p:sp>
    </p:spTree>
    <p:extLst>
      <p:ext uri="{BB962C8B-B14F-4D97-AF65-F5344CB8AC3E}">
        <p14:creationId xmlns:p14="http://schemas.microsoft.com/office/powerpoint/2010/main" val="1688420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6EB727E-5B2C-4310-AB66-CE5561C8F44D}" type="slidenum">
              <a:rPr lang="en-US" smtClean="0"/>
              <a:t>‹#›</a:t>
            </a:fld>
            <a:endParaRPr lang="en-US" dirty="0"/>
          </a:p>
        </p:txBody>
      </p:sp>
    </p:spTree>
    <p:extLst>
      <p:ext uri="{BB962C8B-B14F-4D97-AF65-F5344CB8AC3E}">
        <p14:creationId xmlns:p14="http://schemas.microsoft.com/office/powerpoint/2010/main" val="31668258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6EB727E-5B2C-4310-AB66-CE5561C8F44D}" type="slidenum">
              <a:rPr lang="en-US" smtClean="0"/>
              <a:t>‹#›</a:t>
            </a:fld>
            <a:endParaRPr lang="en-US" dirty="0"/>
          </a:p>
        </p:txBody>
      </p:sp>
    </p:spTree>
    <p:extLst>
      <p:ext uri="{BB962C8B-B14F-4D97-AF65-F5344CB8AC3E}">
        <p14:creationId xmlns:p14="http://schemas.microsoft.com/office/powerpoint/2010/main" val="483949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6EB727E-5B2C-4310-AB66-CE5561C8F44D}" type="slidenum">
              <a:rPr lang="en-US" smtClean="0"/>
              <a:t>‹#›</a:t>
            </a:fld>
            <a:endParaRPr lang="en-US" dirty="0"/>
          </a:p>
        </p:txBody>
      </p:sp>
      <p:pic>
        <p:nvPicPr>
          <p:cNvPr id="5" name="Picture 4" descr="Logo, company name&#10;&#10;Description automatically generated">
            <a:extLst>
              <a:ext uri="{FF2B5EF4-FFF2-40B4-BE49-F238E27FC236}">
                <a16:creationId xmlns:a16="http://schemas.microsoft.com/office/drawing/2014/main" id="{943CB561-5AED-42CE-B21C-0F4C3E0068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71"/>
            <a:ext cx="12192000" cy="6855858"/>
          </a:xfrm>
          <a:prstGeom prst="rect">
            <a:avLst/>
          </a:prstGeom>
        </p:spPr>
      </p:pic>
    </p:spTree>
    <p:extLst>
      <p:ext uri="{BB962C8B-B14F-4D97-AF65-F5344CB8AC3E}">
        <p14:creationId xmlns:p14="http://schemas.microsoft.com/office/powerpoint/2010/main" val="1035674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dirty="0"/>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505475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dirty="0"/>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dirty="0"/>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dirty="0"/>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dirty="0"/>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573169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dirty="0"/>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dirty="0"/>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660436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dirty="0"/>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dirty="0"/>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133871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dirty="0"/>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dirty="0"/>
              <a:t>Illinois Perinatal Quality Collaborative</a:t>
            </a:r>
          </a:p>
        </p:txBody>
      </p:sp>
    </p:spTree>
    <p:extLst>
      <p:ext uri="{BB962C8B-B14F-4D97-AF65-F5344CB8AC3E}">
        <p14:creationId xmlns:p14="http://schemas.microsoft.com/office/powerpoint/2010/main" val="2776224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dirty="0"/>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dirty="0"/>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dirty="0"/>
              <a:t>Illinois Perinatal Quality Collaborative</a:t>
            </a:r>
          </a:p>
        </p:txBody>
      </p:sp>
    </p:spTree>
    <p:extLst>
      <p:ext uri="{BB962C8B-B14F-4D97-AF65-F5344CB8AC3E}">
        <p14:creationId xmlns:p14="http://schemas.microsoft.com/office/powerpoint/2010/main" val="3402458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4.jpeg"/><Relationship Id="rId5" Type="http://schemas.openxmlformats.org/officeDocument/2006/relationships/slideLayout" Target="../slideLayouts/slideLayout20.xml"/><Relationship Id="rId10"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dirty="0"/>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Illinois Perinatal Quality Collaborative</a:t>
            </a:r>
          </a:p>
        </p:txBody>
      </p:sp>
    </p:spTree>
    <p:extLst>
      <p:ext uri="{BB962C8B-B14F-4D97-AF65-F5344CB8AC3E}">
        <p14:creationId xmlns:p14="http://schemas.microsoft.com/office/powerpoint/2010/main" val="1383952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dt="0"/>
  <p:txStyles>
    <p:titleStyle>
      <a:lvl1pPr algn="l" defTabSz="914400" rtl="0" eaLnBrk="1" latinLnBrk="0" hangingPunct="1">
        <a:lnSpc>
          <a:spcPct val="100000"/>
        </a:lnSpc>
        <a:spcBef>
          <a:spcPct val="0"/>
        </a:spcBef>
        <a:buNone/>
        <a:defRPr sz="3600" b="1" i="0" kern="1200">
          <a:solidFill>
            <a:schemeClr val="accent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100000"/>
        </a:lnSpc>
        <a:spcBef>
          <a:spcPts val="1000"/>
        </a:spcBef>
        <a:spcAft>
          <a:spcPts val="1000"/>
        </a:spcAft>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39F9A0-8CBE-4C3C-85F1-91B2141E10BF}"/>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0" y="6244116"/>
            <a:ext cx="12192000" cy="642737"/>
          </a:xfrm>
          <a:prstGeom prst="rect">
            <a:avLst/>
          </a:prstGeom>
        </p:spPr>
      </p:pic>
      <p:sp>
        <p:nvSpPr>
          <p:cNvPr id="2" name="Title Placeholder 1"/>
          <p:cNvSpPr>
            <a:spLocks noGrp="1"/>
          </p:cNvSpPr>
          <p:nvPr>
            <p:ph type="title"/>
          </p:nvPr>
        </p:nvSpPr>
        <p:spPr>
          <a:xfrm>
            <a:off x="581465" y="126609"/>
            <a:ext cx="11179127" cy="111198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81465" y="1575583"/>
            <a:ext cx="11163875" cy="4601381"/>
          </a:xfrm>
          <a:prstGeom prst="rect">
            <a:avLst/>
          </a:prstGeom>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11653583" y="6354069"/>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6EB727E-5B2C-4310-AB66-CE5561C8F44D}" type="slidenum">
              <a:rPr lang="en-US" smtClean="0"/>
              <a:pPr/>
              <a:t>‹#›</a:t>
            </a:fld>
            <a:endParaRPr lang="en-US" dirty="0"/>
          </a:p>
        </p:txBody>
      </p:sp>
    </p:spTree>
    <p:extLst>
      <p:ext uri="{BB962C8B-B14F-4D97-AF65-F5344CB8AC3E}">
        <p14:creationId xmlns:p14="http://schemas.microsoft.com/office/powerpoint/2010/main" val="46785810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Lst>
  <p:hf hdr="0" ftr="0" dt="0"/>
  <p:txStyles>
    <p:titleStyle>
      <a:lvl1pPr algn="l" defTabSz="685800" rtl="0" eaLnBrk="1" latinLnBrk="0" hangingPunct="1">
        <a:lnSpc>
          <a:spcPct val="90000"/>
        </a:lnSpc>
        <a:spcBef>
          <a:spcPct val="0"/>
        </a:spcBef>
        <a:buNone/>
        <a:defRPr sz="2700" b="1" kern="1200">
          <a:solidFill>
            <a:schemeClr val="bg2">
              <a:lumMod val="50000"/>
            </a:schemeClr>
          </a:solidFill>
          <a:latin typeface="Century Gothic" panose="020B0502020202020204" pitchFamily="34" charset="0"/>
          <a:ea typeface="+mj-ea"/>
          <a:cs typeface="+mj-cs"/>
        </a:defRPr>
      </a:lvl1pPr>
    </p:titleStyle>
    <p:bodyStyle>
      <a:lvl1pPr marL="210741" indent="-210741" algn="l" defTabSz="685800" rtl="0" eaLnBrk="1" latinLnBrk="0" hangingPunct="1">
        <a:lnSpc>
          <a:spcPct val="90000"/>
        </a:lnSpc>
        <a:spcBef>
          <a:spcPts val="750"/>
        </a:spcBef>
        <a:buClr>
          <a:schemeClr val="accent2"/>
        </a:buClr>
        <a:buFont typeface="Arial" panose="020B0604020202020204" pitchFamily="34" charset="0"/>
        <a:buChar char="•"/>
        <a:defRPr sz="2250" kern="1200">
          <a:solidFill>
            <a:schemeClr val="bg2">
              <a:lumMod val="50000"/>
            </a:schemeClr>
          </a:solidFill>
          <a:latin typeface="+mn-lt"/>
          <a:ea typeface="+mn-ea"/>
          <a:cs typeface="+mn-cs"/>
        </a:defRPr>
      </a:lvl1pPr>
      <a:lvl2pPr marL="601266" indent="-264319" algn="l" defTabSz="685800" rtl="0" eaLnBrk="1" latinLnBrk="0" hangingPunct="1">
        <a:lnSpc>
          <a:spcPct val="90000"/>
        </a:lnSpc>
        <a:spcBef>
          <a:spcPts val="375"/>
        </a:spcBef>
        <a:buClr>
          <a:schemeClr val="accent2"/>
        </a:buClr>
        <a:buFont typeface="Arial" panose="020B0604020202020204" pitchFamily="34" charset="0"/>
        <a:buChar char="‒"/>
        <a:defRPr sz="2250" kern="1200">
          <a:solidFill>
            <a:schemeClr val="bg2">
              <a:lumMod val="50000"/>
            </a:schemeClr>
          </a:solidFill>
          <a:latin typeface="+mn-lt"/>
          <a:ea typeface="+mn-ea"/>
          <a:cs typeface="+mn-cs"/>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950" kern="1200">
          <a:solidFill>
            <a:schemeClr val="bg2">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1_77B35B4D.xm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32.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microsoft.com/office/2018/10/relationships/comments" Target="../comments/modernComment_10F_7DC5EDEC.xm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4.png"/><Relationship Id="rId11" Type="http://schemas.openxmlformats.org/officeDocument/2006/relationships/image" Target="../media/image42.sv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40.svg"/><Relationship Id="rId1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microsoft.com/office/2018/10/relationships/comments" Target="../comments/modernComment_112_738F0CA8.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microsoft.com/office/2018/10/relationships/comments" Target="../comments/modernComment_118_902A4BB6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8.xml"/><Relationship Id="rId4" Type="http://schemas.microsoft.com/office/2018/10/relationships/comments" Target="../comments/modernComment_119_4738D5A10.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11B_9A0091380.xml"/><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microsoft.com/office/2018/10/relationships/comments" Target="../comments/modernComment_111_EE9473D9.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2.xml"/><Relationship Id="rId11" Type="http://schemas.openxmlformats.org/officeDocument/2006/relationships/image" Target="../media/image36.png"/><Relationship Id="rId5" Type="http://schemas.openxmlformats.org/officeDocument/2006/relationships/diagramQuickStyle" Target="../diagrams/quickStyle2.xml"/><Relationship Id="rId10" Type="http://schemas.openxmlformats.org/officeDocument/2006/relationships/image" Target="../media/image35.png"/><Relationship Id="rId4" Type="http://schemas.openxmlformats.org/officeDocument/2006/relationships/diagramLayout" Target="../diagrams/layout2.xml"/><Relationship Id="rId9"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40.png"/><Relationship Id="rId4" Type="http://schemas.openxmlformats.org/officeDocument/2006/relationships/diagramLayout" Target="../diagrams/layout3.xml"/><Relationship Id="rId9"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microsoft.com/office/2018/10/relationships/comments" Target="../comments/modernComment_33C_8A0020BE.xml"/></Relationships>
</file>

<file path=ppt/slides/_rels/slide3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Layout" Target="../diagrams/layout4.xml"/><Relationship Id="rId7" Type="http://schemas.openxmlformats.org/officeDocument/2006/relationships/image" Target="../media/image43.png"/><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chart" Target="../charts/chart14.xml"/><Relationship Id="rId4" Type="http://schemas.openxmlformats.org/officeDocument/2006/relationships/chart" Target="../charts/char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microsoft.com/office/2018/10/relationships/comments" Target="../comments/modernComment_33E_60307D36.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chart" Target="../charts/chart16.xml"/><Relationship Id="rId4" Type="http://schemas.openxmlformats.org/officeDocument/2006/relationships/chart" Target="../charts/chart15.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hyperlink" Target="https://urldefense.com/v3/__https:/ilpqc.org/ILPQC*202020*2B/PVB/Toolkit/PNEM/AHRQ*20Patient*20Options*20Poster.pdf__;JSUlJSU!!Dq0X2DkFhyF93HkjWTBQKhk!DdwK8tQ0aR86BH5p10maQAcWnYKmzkKl9It3lmoidRvH1icXZSFOCRiHN0KOGLto_0tj1PM$" TargetMode="External"/><Relationship Id="rId7"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48.png"/><Relationship Id="rId5" Type="http://schemas.openxmlformats.org/officeDocument/2006/relationships/hyperlink" Target="https://urldefense.com/v3/__https:/www.chcf.org/project/my-birth-matters-c-section-consumer-education-campaign/*related-links-and-downloads__;Iw!!Dq0X2DkFhyF93HkjWTBQKhk!DdwK8tQ0aR86BH5p10maQAcWnYKmzkKl9It3lmoidRvH1icXZSFOCRiHN0KOGLto2WM8HUk$" TargetMode="External"/><Relationship Id="rId4" Type="http://schemas.openxmlformats.org/officeDocument/2006/relationships/hyperlink" Target="https://urldefense.com/v3/__https:/ilpqc.org/ILPQC*202020*2B/PVB/Toolkit/PE/Pages*20from*20CMQCC*20Toolkit*20CBE.pdf__;JSUlJSUl!!Dq0X2DkFhyF93HkjWTBQKhk!DdwK8tQ0aR86BH5p10maQAcWnYKmzkKl9It3lmoidRvH1icXZSFOCRiHN0KOGLtovo5piy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hyperlink" Target="https://urldefense.com/v3/__https:/ilpqc.org/ILPQC*202020*2B/PVB/Toolkit/PE/Lamaze-Keep*20Calm*20and*20Labor*20On.pdf__;JSUlJSUl!!Dq0X2DkFhyF93HkjWTBQKhk!DdwK8tQ0aR86BH5p10maQAcWnYKmzkKl9It3lmoidRvH1icXZSFOCRiHN0KOGLtoLaXkcuI$" TargetMode="External"/><Relationship Id="rId7"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51.png"/><Relationship Id="rId5" Type="http://schemas.openxmlformats.org/officeDocument/2006/relationships/hyperlink" Target="https://urldefense.com/v3/__https:/ilpqc.org/ILPQC*202020*2B/PVB/Toolkit/PE/Labor*20Positions*20for*20Progress-Lamaze.pdf__;JSUlJSU!!Dq0X2DkFhyF93HkjWTBQKhk!DdwK8tQ0aR86BH5p10maQAcWnYKmzkKl9It3lmoidRvH1icXZSFOCRiHN0KOGLtowBRxtQw$" TargetMode="External"/><Relationship Id="rId4" Type="http://schemas.openxmlformats.org/officeDocument/2006/relationships/hyperlink" Target="https://urldefense.com/v3/__https:/ilpqc.org/ILPQC*202020*2B/PVB/Toolkit/PE/FPQC*20Positions*20for*20Labor.pdf__;JSUlJSU!!Dq0X2DkFhyF93HkjWTBQKhk!DdwK8tQ0aR86BH5p10maQAcWnYKmzkKl9It3lmoidRvH1icXZSFOCRiHN0KOGLtofyGyZMM$"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png"/><Relationship Id="rId2" Type="http://schemas.openxmlformats.org/officeDocument/2006/relationships/image" Target="../media/image54.jpeg"/><Relationship Id="rId1" Type="http://schemas.openxmlformats.org/officeDocument/2006/relationships/slideLayout" Target="../slideLayouts/slideLayout20.xml"/><Relationship Id="rId6" Type="http://schemas.openxmlformats.org/officeDocument/2006/relationships/image" Target="../media/image58.png"/><Relationship Id="rId5" Type="http://schemas.openxmlformats.org/officeDocument/2006/relationships/image" Target="../media/image57.jfif"/><Relationship Id="rId4" Type="http://schemas.openxmlformats.org/officeDocument/2006/relationships/image" Target="../media/image5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0.xml"/><Relationship Id="rId4" Type="http://schemas.openxmlformats.org/officeDocument/2006/relationships/image" Target="../media/image62.png"/></Relationships>
</file>

<file path=ppt/slides/_rels/slide4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0.xml"/><Relationship Id="rId5" Type="http://schemas.openxmlformats.org/officeDocument/2006/relationships/image" Target="../media/image68.png"/><Relationship Id="rId4" Type="http://schemas.openxmlformats.org/officeDocument/2006/relationships/image" Target="../media/image6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0.xml"/><Relationship Id="rId5" Type="http://schemas.openxmlformats.org/officeDocument/2006/relationships/image" Target="../media/image70.png"/><Relationship Id="rId4" Type="http://schemas.openxmlformats.org/officeDocument/2006/relationships/image" Target="../media/image6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8" Type="http://schemas.openxmlformats.org/officeDocument/2006/relationships/hyperlink" Target="mailto:info@ilpqc.org"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microsoft.com/office/2018/10/relationships/comments" Target="../comments/modernComment_11E_DF8D3417.xml"/></Relationships>
</file>

<file path=ppt/slides/_rels/slide54.xml.rels><?xml version="1.0" encoding="UTF-8" standalone="yes"?>
<Relationships xmlns="http://schemas.openxmlformats.org/package/2006/relationships"><Relationship Id="rId8" Type="http://schemas.microsoft.com/office/2018/10/relationships/comments" Target="../comments/modernComment_104_59405A4E.xm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5.xml.rels><?xml version="1.0" encoding="UTF-8" standalone="yes"?>
<Relationships xmlns="http://schemas.openxmlformats.org/package/2006/relationships"><Relationship Id="rId2" Type="http://schemas.openxmlformats.org/officeDocument/2006/relationships/hyperlink" Target="mailto:info@ilpqc.org" TargetMode="Externa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xml"/><Relationship Id="rId1" Type="http://schemas.openxmlformats.org/officeDocument/2006/relationships/slideLayout" Target="../slideLayouts/slideLayout8.xml"/><Relationship Id="rId5" Type="http://schemas.microsoft.com/office/2018/10/relationships/comments" Target="../comments/modernComment_113_76AAD08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742501-F937-8041-84E5-748F96AE991B}"/>
              </a:ext>
            </a:extLst>
          </p:cNvPr>
          <p:cNvSpPr>
            <a:spLocks noGrp="1"/>
          </p:cNvSpPr>
          <p:nvPr>
            <p:ph type="ctrTitle"/>
          </p:nvPr>
        </p:nvSpPr>
        <p:spPr>
          <a:xfrm>
            <a:off x="1413310" y="1561331"/>
            <a:ext cx="6818696" cy="2267013"/>
          </a:xfrm>
        </p:spPr>
        <p:txBody>
          <a:bodyPr/>
          <a:lstStyle/>
          <a:p>
            <a:r>
              <a:rPr lang="en-US" dirty="0" smtClean="0">
                <a:ea typeface="Lato Medium"/>
                <a:cs typeface="Lato Medium"/>
              </a:rPr>
              <a:t>Getting to Green:</a:t>
            </a:r>
            <a:br>
              <a:rPr lang="en-US" dirty="0" smtClean="0">
                <a:ea typeface="Lato Medium"/>
                <a:cs typeface="Lato Medium"/>
              </a:rPr>
            </a:br>
            <a:r>
              <a:rPr lang="en-US" dirty="0" smtClean="0">
                <a:ea typeface="Lato Medium"/>
                <a:cs typeface="Lato Medium"/>
              </a:rPr>
              <a:t>Key PVB Structure Measures</a:t>
            </a:r>
            <a:endParaRPr lang="en-US" dirty="0">
              <a:ea typeface="Lato Medium"/>
              <a:cs typeface="Lato Medium"/>
            </a:endParaRPr>
          </a:p>
        </p:txBody>
      </p:sp>
      <p:sp>
        <p:nvSpPr>
          <p:cNvPr id="4" name="Subtitle 3">
            <a:extLst>
              <a:ext uri="{FF2B5EF4-FFF2-40B4-BE49-F238E27FC236}">
                <a16:creationId xmlns:a16="http://schemas.microsoft.com/office/drawing/2014/main" id="{19922563-64D6-2A4E-B048-13AC25DB45AD}"/>
              </a:ext>
            </a:extLst>
          </p:cNvPr>
          <p:cNvSpPr>
            <a:spLocks noGrp="1"/>
          </p:cNvSpPr>
          <p:nvPr>
            <p:ph type="subTitle" idx="1"/>
          </p:nvPr>
        </p:nvSpPr>
        <p:spPr/>
        <p:txBody>
          <a:bodyPr vert="horz" lIns="91440" tIns="45720" rIns="91440" bIns="45720" rtlCol="0" anchor="t">
            <a:noAutofit/>
          </a:bodyPr>
          <a:lstStyle/>
          <a:p>
            <a:r>
              <a:rPr lang="en-US" dirty="0" smtClean="0">
                <a:ea typeface="+mn-lt"/>
                <a:cs typeface="+mn-lt"/>
              </a:rPr>
              <a:t>Monday, June 27</a:t>
            </a:r>
            <a:r>
              <a:rPr lang="en-US" baseline="30000" dirty="0" smtClean="0">
                <a:ea typeface="+mn-lt"/>
                <a:cs typeface="+mn-lt"/>
              </a:rPr>
              <a:t>th</a:t>
            </a:r>
            <a:r>
              <a:rPr lang="en-US" dirty="0" smtClean="0">
                <a:ea typeface="+mn-lt"/>
                <a:cs typeface="+mn-lt"/>
              </a:rPr>
              <a:t> 2022 at 12:30 PM</a:t>
            </a:r>
            <a:endParaRPr lang="en-US" dirty="0"/>
          </a:p>
        </p:txBody>
      </p:sp>
      <p:pic>
        <p:nvPicPr>
          <p:cNvPr id="6" name="Picture 6" descr="Pregnant woman holding stomach">
            <a:extLst>
              <a:ext uri="{FF2B5EF4-FFF2-40B4-BE49-F238E27FC236}">
                <a16:creationId xmlns:a16="http://schemas.microsoft.com/office/drawing/2014/main" id="{30C1A51F-9C76-7D94-57CD-AC4A39EF6029}"/>
              </a:ext>
            </a:extLst>
          </p:cNvPr>
          <p:cNvPicPr>
            <a:picLocks noGrp="1" noChangeAspect="1"/>
          </p:cNvPicPr>
          <p:nvPr>
            <p:ph type="pic" sz="quarter" idx="11"/>
          </p:nvPr>
        </p:nvPicPr>
        <p:blipFill rotWithShape="1">
          <a:blip r:embed="rId2" cstate="email">
            <a:extLst>
              <a:ext uri="{28A0092B-C50C-407E-A947-70E740481C1C}">
                <a14:useLocalDpi xmlns:a14="http://schemas.microsoft.com/office/drawing/2010/main"/>
              </a:ext>
            </a:extLst>
          </a:blip>
          <a:srcRect t="-597"/>
          <a:stretch/>
        </p:blipFill>
        <p:spPr>
          <a:xfrm>
            <a:off x="7683626" y="436922"/>
            <a:ext cx="4508374" cy="5279954"/>
          </a:xfrm>
        </p:spPr>
      </p:pic>
    </p:spTree>
    <p:extLst>
      <p:ext uri="{BB962C8B-B14F-4D97-AF65-F5344CB8AC3E}">
        <p14:creationId xmlns:p14="http://schemas.microsoft.com/office/powerpoint/2010/main" val="2008243021"/>
      </p:ext>
    </p:extLst>
  </p:cSld>
  <p:clrMapOvr>
    <a:masterClrMapping/>
  </p:clrMapOvr>
  <p:extLst mod="1">
    <p:ext uri="{6950BFC3-D8DA-4A85-94F7-54DA5524770B}">
      <p188:commentRel xmlns=""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PVB Hospital Data Form Updates</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p>
        </p:txBody>
      </p:sp>
      <p:graphicFrame>
        <p:nvGraphicFramePr>
          <p:cNvPr id="7" name="Table 6"/>
          <p:cNvGraphicFramePr>
            <a:graphicFrameLocks noGrp="1"/>
          </p:cNvGraphicFramePr>
          <p:nvPr/>
        </p:nvGraphicFramePr>
        <p:xfrm>
          <a:off x="2861732" y="1690688"/>
          <a:ext cx="8096896" cy="1918555"/>
        </p:xfrm>
        <a:graphic>
          <a:graphicData uri="http://schemas.openxmlformats.org/drawingml/2006/table">
            <a:tbl>
              <a:tblPr firstRow="1" firstCol="1" bandRow="1"/>
              <a:tblGrid>
                <a:gridCol w="1397886">
                  <a:extLst>
                    <a:ext uri="{9D8B030D-6E8A-4147-A177-3AD203B41FA5}">
                      <a16:colId xmlns:a16="http://schemas.microsoft.com/office/drawing/2014/main" val="3538772033"/>
                    </a:ext>
                  </a:extLst>
                </a:gridCol>
                <a:gridCol w="1387766">
                  <a:extLst>
                    <a:ext uri="{9D8B030D-6E8A-4147-A177-3AD203B41FA5}">
                      <a16:colId xmlns:a16="http://schemas.microsoft.com/office/drawing/2014/main" val="3403948050"/>
                    </a:ext>
                  </a:extLst>
                </a:gridCol>
                <a:gridCol w="900211">
                  <a:extLst>
                    <a:ext uri="{9D8B030D-6E8A-4147-A177-3AD203B41FA5}">
                      <a16:colId xmlns:a16="http://schemas.microsoft.com/office/drawing/2014/main" val="3692049676"/>
                    </a:ext>
                  </a:extLst>
                </a:gridCol>
                <a:gridCol w="1177276">
                  <a:extLst>
                    <a:ext uri="{9D8B030D-6E8A-4147-A177-3AD203B41FA5}">
                      <a16:colId xmlns:a16="http://schemas.microsoft.com/office/drawing/2014/main" val="1816897789"/>
                    </a:ext>
                  </a:extLst>
                </a:gridCol>
                <a:gridCol w="1163273">
                  <a:extLst>
                    <a:ext uri="{9D8B030D-6E8A-4147-A177-3AD203B41FA5}">
                      <a16:colId xmlns:a16="http://schemas.microsoft.com/office/drawing/2014/main" val="264080271"/>
                    </a:ext>
                  </a:extLst>
                </a:gridCol>
                <a:gridCol w="990231">
                  <a:extLst>
                    <a:ext uri="{9D8B030D-6E8A-4147-A177-3AD203B41FA5}">
                      <a16:colId xmlns:a16="http://schemas.microsoft.com/office/drawing/2014/main" val="1353446977"/>
                    </a:ext>
                  </a:extLst>
                </a:gridCol>
                <a:gridCol w="1080253">
                  <a:extLst>
                    <a:ext uri="{9D8B030D-6E8A-4147-A177-3AD203B41FA5}">
                      <a16:colId xmlns:a16="http://schemas.microsoft.com/office/drawing/2014/main" val="1089020882"/>
                    </a:ext>
                  </a:extLst>
                </a:gridCol>
              </a:tblGrid>
              <a:tr h="348752">
                <a:tc>
                  <a:txBody>
                    <a:bodyPr/>
                    <a:lstStyle/>
                    <a:p>
                      <a:endParaRPr lang="en-US" sz="1400">
                        <a:effectLst/>
                        <a:latin typeface="Times New Roman" panose="02020603050405020304" pitchFamily="18" charset="0"/>
                      </a:endParaRP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1800" b="1" dirty="0">
                          <a:effectLst/>
                          <a:latin typeface="Times New Roman" panose="02020603050405020304" pitchFamily="18" charset="0"/>
                          <a:ea typeface="Calibri" panose="020F0502020204030204" pitchFamily="34" charset="0"/>
                        </a:rPr>
                        <a:t>Total</a:t>
                      </a: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1800" b="1" dirty="0">
                          <a:effectLst/>
                          <a:latin typeface="Times New Roman" panose="02020603050405020304" pitchFamily="18" charset="0"/>
                          <a:ea typeface="Calibri" panose="020F0502020204030204" pitchFamily="34" charset="0"/>
                        </a:rPr>
                        <a:t>White</a:t>
                      </a: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1800" b="1" dirty="0">
                          <a:effectLst/>
                          <a:latin typeface="Times New Roman" panose="02020603050405020304" pitchFamily="18" charset="0"/>
                          <a:ea typeface="Calibri" panose="020F0502020204030204" pitchFamily="34" charset="0"/>
                        </a:rPr>
                        <a:t>Black</a:t>
                      </a: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1800" b="1" dirty="0">
                          <a:effectLst/>
                          <a:latin typeface="Times New Roman" panose="02020603050405020304" pitchFamily="18" charset="0"/>
                          <a:ea typeface="Calibri" panose="020F0502020204030204" pitchFamily="34" charset="0"/>
                        </a:rPr>
                        <a:t>Hispanic</a:t>
                      </a: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1800" b="1" dirty="0">
                          <a:effectLst/>
                          <a:latin typeface="Times New Roman" panose="02020603050405020304" pitchFamily="18" charset="0"/>
                          <a:ea typeface="Calibri" panose="020F0502020204030204" pitchFamily="34" charset="0"/>
                        </a:rPr>
                        <a:t>Asian</a:t>
                      </a: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1800" b="1" dirty="0">
                          <a:effectLst/>
                          <a:latin typeface="Times New Roman" panose="02020603050405020304" pitchFamily="18" charset="0"/>
                          <a:ea typeface="Calibri" panose="020F0502020204030204" pitchFamily="34" charset="0"/>
                        </a:rPr>
                        <a:t>Other</a:t>
                      </a: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0376442"/>
                  </a:ext>
                </a:extLst>
              </a:tr>
              <a:tr h="697503">
                <a:tc>
                  <a:txBody>
                    <a:bodyPr/>
                    <a:lstStyle/>
                    <a:p>
                      <a:pPr marL="0" marR="0">
                        <a:lnSpc>
                          <a:spcPct val="106000"/>
                        </a:lnSpc>
                        <a:spcBef>
                          <a:spcPts val="0"/>
                        </a:spcBef>
                        <a:spcAft>
                          <a:spcPts val="800"/>
                        </a:spcAft>
                      </a:pPr>
                      <a:r>
                        <a:rPr lang="en-US" sz="1800" b="1" dirty="0">
                          <a:effectLst/>
                          <a:latin typeface="Times New Roman" panose="02020603050405020304" pitchFamily="18" charset="0"/>
                          <a:ea typeface="Calibri" panose="020F0502020204030204" pitchFamily="34" charset="0"/>
                        </a:rPr>
                        <a:t>NTSV Deliveries</a:t>
                      </a: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dirty="0">
                        <a:effectLst/>
                        <a:latin typeface="Times New Roman" panose="02020603050405020304" pitchFamily="18" charset="0"/>
                        <a:ea typeface="Calibri" panose="020F0502020204030204" pitchFamily="34" charset="0"/>
                      </a:endParaRP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US" sz="1400" dirty="0">
                        <a:effectLst/>
                        <a:latin typeface="Times New Roman" panose="02020603050405020304" pitchFamily="18" charset="0"/>
                        <a:ea typeface="Times New Roman" panose="02020603050405020304" pitchFamily="18" charset="0"/>
                      </a:endParaRP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endParaRPr lang="en-US" sz="1400" dirty="0">
                        <a:effectLst/>
                        <a:latin typeface="Times New Roman" panose="02020603050405020304" pitchFamily="18" charset="0"/>
                        <a:ea typeface="Times New Roman" panose="02020603050405020304" pitchFamily="18" charset="0"/>
                      </a:endParaRP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endParaRPr lang="en-US" sz="1400" dirty="0">
                        <a:effectLst/>
                        <a:latin typeface="Times New Roman" panose="02020603050405020304" pitchFamily="18" charset="0"/>
                        <a:ea typeface="Times New Roman" panose="02020603050405020304" pitchFamily="18" charset="0"/>
                      </a:endParaRP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endParaRPr lang="en-US" sz="1400" dirty="0">
                        <a:effectLst/>
                        <a:latin typeface="Times New Roman" panose="02020603050405020304" pitchFamily="18" charset="0"/>
                        <a:ea typeface="Times New Roman" panose="02020603050405020304" pitchFamily="18" charset="0"/>
                      </a:endParaRP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endParaRPr lang="en-US" sz="1400" dirty="0">
                        <a:effectLst/>
                        <a:latin typeface="Times New Roman" panose="02020603050405020304" pitchFamily="18" charset="0"/>
                        <a:ea typeface="Times New Roman" panose="02020603050405020304" pitchFamily="18" charset="0"/>
                      </a:endParaRP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00429250"/>
                  </a:ext>
                </a:extLst>
              </a:tr>
              <a:tr h="697503">
                <a:tc>
                  <a:txBody>
                    <a:bodyPr/>
                    <a:lstStyle/>
                    <a:p>
                      <a:pPr marL="0" marR="0">
                        <a:lnSpc>
                          <a:spcPct val="106000"/>
                        </a:lnSpc>
                        <a:spcBef>
                          <a:spcPts val="0"/>
                        </a:spcBef>
                        <a:spcAft>
                          <a:spcPts val="800"/>
                        </a:spcAft>
                      </a:pPr>
                      <a:r>
                        <a:rPr lang="en-US" sz="1800" b="1" dirty="0">
                          <a:effectLst/>
                          <a:latin typeface="Times New Roman" panose="02020603050405020304" pitchFamily="18" charset="0"/>
                          <a:ea typeface="Calibri" panose="020F0502020204030204" pitchFamily="34" charset="0"/>
                        </a:rPr>
                        <a:t>NTSV Cesarean Deliveries</a:t>
                      </a: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dirty="0">
                        <a:effectLst/>
                        <a:latin typeface="Times New Roman" panose="02020603050405020304" pitchFamily="18" charset="0"/>
                        <a:ea typeface="Calibri" panose="020F0502020204030204" pitchFamily="34" charset="0"/>
                      </a:endParaRP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US" sz="1400" dirty="0">
                        <a:effectLst/>
                        <a:latin typeface="Times New Roman" panose="02020603050405020304" pitchFamily="18" charset="0"/>
                        <a:ea typeface="Times New Roman" panose="02020603050405020304" pitchFamily="18" charset="0"/>
                      </a:endParaRP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US" sz="1400" dirty="0">
                        <a:effectLst/>
                        <a:latin typeface="Times New Roman" panose="02020603050405020304" pitchFamily="18" charset="0"/>
                        <a:ea typeface="Times New Roman" panose="02020603050405020304" pitchFamily="18" charset="0"/>
                      </a:endParaRP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US" sz="1400" dirty="0">
                        <a:effectLst/>
                        <a:latin typeface="Times New Roman" panose="02020603050405020304" pitchFamily="18" charset="0"/>
                        <a:ea typeface="Times New Roman" panose="02020603050405020304" pitchFamily="18" charset="0"/>
                      </a:endParaRP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US" sz="1400" dirty="0">
                        <a:effectLst/>
                        <a:latin typeface="Times New Roman" panose="02020603050405020304" pitchFamily="18" charset="0"/>
                        <a:ea typeface="Times New Roman" panose="02020603050405020304" pitchFamily="18" charset="0"/>
                      </a:endParaRP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US" sz="1400" dirty="0">
                        <a:effectLst/>
                        <a:latin typeface="Times New Roman" panose="02020603050405020304" pitchFamily="18" charset="0"/>
                        <a:ea typeface="Times New Roman" panose="02020603050405020304" pitchFamily="18" charset="0"/>
                      </a:endParaRP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63936548"/>
                  </a:ext>
                </a:extLst>
              </a:tr>
            </a:tbl>
          </a:graphicData>
        </a:graphic>
      </p:graphicFrame>
      <p:graphicFrame>
        <p:nvGraphicFramePr>
          <p:cNvPr id="8" name="Table 7"/>
          <p:cNvGraphicFramePr>
            <a:graphicFrameLocks noGrp="1"/>
          </p:cNvGraphicFramePr>
          <p:nvPr/>
        </p:nvGraphicFramePr>
        <p:xfrm>
          <a:off x="2861733" y="3677863"/>
          <a:ext cx="8096896" cy="2570535"/>
        </p:xfrm>
        <a:graphic>
          <a:graphicData uri="http://schemas.openxmlformats.org/drawingml/2006/table">
            <a:tbl>
              <a:tblPr firstRow="1" firstCol="1" bandRow="1"/>
              <a:tblGrid>
                <a:gridCol w="1416332">
                  <a:extLst>
                    <a:ext uri="{9D8B030D-6E8A-4147-A177-3AD203B41FA5}">
                      <a16:colId xmlns:a16="http://schemas.microsoft.com/office/drawing/2014/main" val="983661977"/>
                    </a:ext>
                  </a:extLst>
                </a:gridCol>
                <a:gridCol w="2079654">
                  <a:extLst>
                    <a:ext uri="{9D8B030D-6E8A-4147-A177-3AD203B41FA5}">
                      <a16:colId xmlns:a16="http://schemas.microsoft.com/office/drawing/2014/main" val="9775012"/>
                    </a:ext>
                  </a:extLst>
                </a:gridCol>
                <a:gridCol w="2102769">
                  <a:extLst>
                    <a:ext uri="{9D8B030D-6E8A-4147-A177-3AD203B41FA5}">
                      <a16:colId xmlns:a16="http://schemas.microsoft.com/office/drawing/2014/main" val="3138327874"/>
                    </a:ext>
                  </a:extLst>
                </a:gridCol>
                <a:gridCol w="2498141">
                  <a:extLst>
                    <a:ext uri="{9D8B030D-6E8A-4147-A177-3AD203B41FA5}">
                      <a16:colId xmlns:a16="http://schemas.microsoft.com/office/drawing/2014/main" val="960216020"/>
                    </a:ext>
                  </a:extLst>
                </a:gridCol>
              </a:tblGrid>
              <a:tr h="514107">
                <a:tc>
                  <a:txBody>
                    <a:bodyPr/>
                    <a:lstStyle/>
                    <a:p>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2000" b="1" dirty="0">
                          <a:effectLst/>
                          <a:latin typeface="Times New Roman" panose="02020603050405020304" pitchFamily="18" charset="0"/>
                          <a:ea typeface="Calibri" panose="020F0502020204030204" pitchFamily="34" charset="0"/>
                        </a:rPr>
                        <a:t>Private Insurance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2000" b="1" dirty="0">
                          <a:effectLst/>
                          <a:latin typeface="Times New Roman" panose="02020603050405020304" pitchFamily="18" charset="0"/>
                          <a:ea typeface="Calibri" panose="020F0502020204030204" pitchFamily="34" charset="0"/>
                        </a:rPr>
                        <a:t>Public Insurance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2000" b="1" dirty="0">
                          <a:effectLst/>
                          <a:latin typeface="Times New Roman" panose="02020603050405020304" pitchFamily="18" charset="0"/>
                          <a:ea typeface="Calibri" panose="020F0502020204030204" pitchFamily="34" charset="0"/>
                        </a:rPr>
                        <a:t>Uninsured/Self-pay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8283580"/>
                  </a:ext>
                </a:extLst>
              </a:tr>
              <a:tr h="771161">
                <a:tc>
                  <a:txBody>
                    <a:bodyPr/>
                    <a:lstStyle/>
                    <a:p>
                      <a:pPr marL="0" marR="0">
                        <a:lnSpc>
                          <a:spcPct val="106000"/>
                        </a:lnSpc>
                        <a:spcBef>
                          <a:spcPts val="0"/>
                        </a:spcBef>
                        <a:spcAft>
                          <a:spcPts val="800"/>
                        </a:spcAft>
                      </a:pPr>
                      <a:r>
                        <a:rPr lang="en-US" sz="2000" b="1" dirty="0">
                          <a:effectLst/>
                          <a:latin typeface="Times New Roman" panose="02020603050405020304" pitchFamily="18" charset="0"/>
                          <a:ea typeface="Calibri" panose="020F0502020204030204" pitchFamily="34" charset="0"/>
                        </a:rPr>
                        <a:t>NTSV Deliveries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0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9396183"/>
                  </a:ext>
                </a:extLst>
              </a:tr>
              <a:tr h="1285267">
                <a:tc>
                  <a:txBody>
                    <a:bodyPr/>
                    <a:lstStyle/>
                    <a:p>
                      <a:pPr marL="0" marR="0">
                        <a:lnSpc>
                          <a:spcPct val="106000"/>
                        </a:lnSpc>
                        <a:spcBef>
                          <a:spcPts val="0"/>
                        </a:spcBef>
                        <a:spcAft>
                          <a:spcPts val="800"/>
                        </a:spcAft>
                      </a:pPr>
                      <a:r>
                        <a:rPr lang="en-US" sz="2000" b="1" dirty="0">
                          <a:effectLst/>
                          <a:latin typeface="Times New Roman" panose="02020603050405020304" pitchFamily="18" charset="0"/>
                          <a:ea typeface="Calibri" panose="020F0502020204030204" pitchFamily="34" charset="0"/>
                        </a:rPr>
                        <a:t>NTSV Cesarean Deliveries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0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41380253"/>
                  </a:ext>
                </a:extLst>
              </a:tr>
            </a:tbl>
          </a:graphicData>
        </a:graphic>
      </p:graphicFrame>
      <p:sp>
        <p:nvSpPr>
          <p:cNvPr id="9" name="Rectangle 8"/>
          <p:cNvSpPr/>
          <p:nvPr/>
        </p:nvSpPr>
        <p:spPr>
          <a:xfrm>
            <a:off x="846667" y="2370667"/>
            <a:ext cx="1371600" cy="914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rPr>
              <a:t>Question Already Asked</a:t>
            </a:r>
          </a:p>
        </p:txBody>
      </p:sp>
      <p:sp>
        <p:nvSpPr>
          <p:cNvPr id="10" name="Rectangle 9"/>
          <p:cNvSpPr/>
          <p:nvPr/>
        </p:nvSpPr>
        <p:spPr>
          <a:xfrm>
            <a:off x="846667" y="3440796"/>
            <a:ext cx="1371600" cy="117179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rPr>
              <a:t>Proposed New Question</a:t>
            </a:r>
          </a:p>
        </p:txBody>
      </p:sp>
      <p:sp>
        <p:nvSpPr>
          <p:cNvPr id="11" name="TextBox 10"/>
          <p:cNvSpPr txBox="1"/>
          <p:nvPr/>
        </p:nvSpPr>
        <p:spPr>
          <a:xfrm>
            <a:off x="846667" y="1913493"/>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444C55"/>
                </a:solidFill>
                <a:effectLst/>
                <a:uLnTx/>
                <a:uFillTx/>
                <a:latin typeface="Arial" panose="020B0604020202020204"/>
                <a:ea typeface="+mn-ea"/>
                <a:cs typeface="+mn-cs"/>
              </a:rPr>
              <a:t>Legend</a:t>
            </a:r>
          </a:p>
        </p:txBody>
      </p:sp>
    </p:spTree>
    <p:extLst>
      <p:ext uri="{BB962C8B-B14F-4D97-AF65-F5344CB8AC3E}">
        <p14:creationId xmlns:p14="http://schemas.microsoft.com/office/powerpoint/2010/main" val="565196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135A26D-9D47-467E-91F1-31149BF0D2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a:xfrm>
            <a:off x="342794" y="257925"/>
            <a:ext cx="6558975" cy="1356877"/>
          </a:xfrm>
        </p:spPr>
        <p:txBody>
          <a:bodyPr>
            <a:normAutofit fontScale="90000"/>
          </a:bodyPr>
          <a:lstStyle/>
          <a:p>
            <a:r>
              <a:rPr lang="en-US" dirty="0">
                <a:ea typeface="Lato Medium"/>
                <a:cs typeface="Lato Medium"/>
              </a:rPr>
              <a:t>NTSV C/S data stratified by race/ethnicity/insurance status:    next steps for PVB teams</a:t>
            </a:r>
            <a:endParaRPr lang="en-US" dirty="0"/>
          </a:p>
        </p:txBody>
      </p:sp>
      <p:sp>
        <p:nvSpPr>
          <p:cNvPr id="17" name="Freeform: Shape 16">
            <a:extLst>
              <a:ext uri="{FF2B5EF4-FFF2-40B4-BE49-F238E27FC236}">
                <a16:creationId xmlns:a16="http://schemas.microsoft.com/office/drawing/2014/main" id="{CB147A70-DC29-4DDF-A34C-2B82C6E229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19333" y="0"/>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282146" y="1825625"/>
            <a:ext cx="5939118" cy="4892169"/>
          </a:xfrm>
        </p:spPr>
        <p:txBody>
          <a:bodyPr vert="horz" lIns="91440" tIns="45720" rIns="91440" bIns="45720" rtlCol="0" anchor="t">
            <a:normAutofit/>
          </a:bodyPr>
          <a:lstStyle/>
          <a:p>
            <a:pPr>
              <a:spcAft>
                <a:spcPts val="0"/>
              </a:spcAft>
            </a:pPr>
            <a:r>
              <a:rPr lang="en-US" dirty="0">
                <a:ea typeface="Lato"/>
                <a:cs typeface="Lato"/>
              </a:rPr>
              <a:t>Prospective Data (April 2022 – end of Initiative) collection ongoing</a:t>
            </a:r>
          </a:p>
          <a:p>
            <a:pPr>
              <a:spcAft>
                <a:spcPts val="0"/>
              </a:spcAft>
            </a:pPr>
            <a:r>
              <a:rPr lang="en-US" dirty="0">
                <a:ea typeface="Lato"/>
                <a:cs typeface="Lato"/>
              </a:rPr>
              <a:t>Retrospective Data (Baseline-March 2022) </a:t>
            </a:r>
            <a:endParaRPr lang="en-US" dirty="0"/>
          </a:p>
          <a:p>
            <a:pPr lvl="1">
              <a:spcAft>
                <a:spcPts val="0"/>
              </a:spcAft>
            </a:pPr>
            <a:r>
              <a:rPr lang="en-US" sz="2400" dirty="0">
                <a:solidFill>
                  <a:schemeClr val="accent2">
                    <a:lumMod val="75000"/>
                  </a:schemeClr>
                </a:solidFill>
                <a:ea typeface="Lato"/>
                <a:cs typeface="Lato"/>
              </a:rPr>
              <a:t>Due </a:t>
            </a:r>
            <a:r>
              <a:rPr lang="en-US" sz="2400" b="1" u="sng" dirty="0">
                <a:solidFill>
                  <a:schemeClr val="accent2">
                    <a:lumMod val="75000"/>
                  </a:schemeClr>
                </a:solidFill>
                <a:ea typeface="Lato"/>
                <a:cs typeface="Lato"/>
              </a:rPr>
              <a:t>August 1</a:t>
            </a:r>
            <a:r>
              <a:rPr lang="en-US" sz="2400" b="1" u="sng" baseline="30000" dirty="0">
                <a:solidFill>
                  <a:schemeClr val="accent2">
                    <a:lumMod val="75000"/>
                  </a:schemeClr>
                </a:solidFill>
                <a:ea typeface="Lato"/>
                <a:cs typeface="Lato"/>
              </a:rPr>
              <a:t>st</a:t>
            </a:r>
            <a:r>
              <a:rPr lang="en-US" sz="2400" b="1" u="sng" dirty="0">
                <a:solidFill>
                  <a:schemeClr val="accent2">
                    <a:lumMod val="75000"/>
                  </a:schemeClr>
                </a:solidFill>
                <a:ea typeface="Lato"/>
                <a:cs typeface="Lato"/>
              </a:rPr>
              <a:t> 2022</a:t>
            </a:r>
          </a:p>
          <a:p>
            <a:pPr lvl="1">
              <a:spcAft>
                <a:spcPts val="0"/>
              </a:spcAft>
            </a:pPr>
            <a:r>
              <a:rPr lang="en-US" sz="2400" b="1" dirty="0">
                <a:ea typeface="Lato"/>
                <a:cs typeface="Lato"/>
              </a:rPr>
              <a:t>Early Bird Due Date Incentive: </a:t>
            </a:r>
          </a:p>
          <a:p>
            <a:pPr lvl="2">
              <a:spcAft>
                <a:spcPts val="0"/>
              </a:spcAft>
            </a:pPr>
            <a:r>
              <a:rPr lang="en-US" sz="2000" b="1" dirty="0" smtClean="0">
                <a:ea typeface="Lato"/>
                <a:cs typeface="Lato"/>
              </a:rPr>
              <a:t>Teams who submitted Baseline-March </a:t>
            </a:r>
            <a:r>
              <a:rPr lang="en-US" sz="2000" b="1" dirty="0">
                <a:ea typeface="Lato"/>
                <a:cs typeface="Lato"/>
              </a:rPr>
              <a:t>2022 Data by </a:t>
            </a:r>
            <a:r>
              <a:rPr lang="en-US" sz="2000" b="1" u="sng" dirty="0">
                <a:ea typeface="Lato"/>
                <a:cs typeface="Lato"/>
              </a:rPr>
              <a:t>June </a:t>
            </a:r>
            <a:r>
              <a:rPr lang="en-US" sz="2000" b="1" u="sng" dirty="0" smtClean="0">
                <a:ea typeface="Lato"/>
                <a:cs typeface="Lato"/>
              </a:rPr>
              <a:t>17</a:t>
            </a:r>
            <a:r>
              <a:rPr lang="en-US" sz="2000" b="1" u="sng" baseline="30000" dirty="0" smtClean="0">
                <a:ea typeface="Lato"/>
                <a:cs typeface="Lato"/>
              </a:rPr>
              <a:t>th</a:t>
            </a:r>
            <a:r>
              <a:rPr lang="en-US" sz="2000" b="1" u="sng" dirty="0">
                <a:ea typeface="Lato"/>
                <a:cs typeface="Lato"/>
              </a:rPr>
              <a:t>  2022 </a:t>
            </a:r>
            <a:r>
              <a:rPr lang="en-US" sz="2000" b="1" dirty="0" smtClean="0">
                <a:ea typeface="Lato"/>
                <a:cs typeface="Lato"/>
              </a:rPr>
              <a:t>will receive a </a:t>
            </a:r>
            <a:r>
              <a:rPr lang="en-US" sz="2000" b="1" dirty="0">
                <a:ea typeface="Lato"/>
                <a:cs typeface="Lato"/>
              </a:rPr>
              <a:t>$50 Visa Gift Card to treat your PVB QI team to a </a:t>
            </a:r>
            <a:r>
              <a:rPr lang="en-US" sz="2000" b="1" dirty="0" smtClean="0">
                <a:ea typeface="Lato"/>
                <a:cs typeface="Lato"/>
              </a:rPr>
              <a:t>“QI Celebration”</a:t>
            </a:r>
            <a:endParaRPr lang="en-US" sz="2000" b="1" dirty="0"/>
          </a:p>
          <a:p>
            <a:pPr lvl="1"/>
            <a:endParaRPr lang="en-US" sz="1800" dirty="0"/>
          </a:p>
        </p:txBody>
      </p:sp>
      <p:sp>
        <p:nvSpPr>
          <p:cNvPr id="19" name="Oval 18">
            <a:extLst>
              <a:ext uri="{FF2B5EF4-FFF2-40B4-BE49-F238E27FC236}">
                <a16:creationId xmlns:a16="http://schemas.microsoft.com/office/drawing/2014/main" id="{3B438362-1E1E-4C62-A99E-4134CB1636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80791" y="1327365"/>
            <a:ext cx="610857" cy="61085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6C077334-5571-4B83-A83E-4CCCFA7B5E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9536"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4C55"/>
              </a:solidFill>
              <a:effectLst/>
              <a:uLnTx/>
              <a:uFillTx/>
              <a:latin typeface="Calibri" panose="020F0502020204030204"/>
              <a:ea typeface="+mn-ea"/>
              <a:cs typeface="+mn-cs"/>
            </a:endParaRPr>
          </a:p>
        </p:txBody>
      </p:sp>
      <p:pic>
        <p:nvPicPr>
          <p:cNvPr id="7" name="Graphic 7" descr="Whole pizza outline">
            <a:extLst>
              <a:ext uri="{FF2B5EF4-FFF2-40B4-BE49-F238E27FC236}">
                <a16:creationId xmlns:a16="http://schemas.microsoft.com/office/drawing/2014/main" id="{92D6D7C4-0F4A-6B92-C57B-C4E825316846}"/>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6706774" y="2392776"/>
            <a:ext cx="2533422" cy="253342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8" name="Graphic 8" descr="Latte Cup outline">
            <a:extLst>
              <a:ext uri="{FF2B5EF4-FFF2-40B4-BE49-F238E27FC236}">
                <a16:creationId xmlns:a16="http://schemas.microsoft.com/office/drawing/2014/main" id="{BBFBB504-ECCA-D1C5-9AFD-D1DE110FD55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9508504" y="558913"/>
            <a:ext cx="2533422" cy="253342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10" name="Graphic 10" descr="Donut outline">
            <a:extLst>
              <a:ext uri="{FF2B5EF4-FFF2-40B4-BE49-F238E27FC236}">
                <a16:creationId xmlns:a16="http://schemas.microsoft.com/office/drawing/2014/main" id="{F186EBDD-24B6-222F-364A-6AC5F161090E}"/>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9508503" y="3661942"/>
            <a:ext cx="2533423" cy="2533423"/>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p:spPr>
      </p:pic>
      <p:sp>
        <p:nvSpPr>
          <p:cNvPr id="5" name="Footer Placeholder 4"/>
          <p:cNvSpPr>
            <a:spLocks noGrp="1"/>
          </p:cNvSpPr>
          <p:nvPr>
            <p:ph type="ftr" sz="quarter" idx="11"/>
          </p:nvPr>
        </p:nvSpPr>
        <p:spPr>
          <a:xfrm>
            <a:off x="2776816" y="6356350"/>
            <a:ext cx="3454746"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444C55">
                    <a:tint val="75000"/>
                  </a:srgbClr>
                </a:solidFill>
                <a:effectLst/>
                <a:uLnTx/>
                <a:uFillTx/>
                <a:latin typeface="Calibri" panose="020F0502020204030204"/>
                <a:ea typeface="+mn-ea"/>
                <a:cs typeface="+mn-cs"/>
              </a:rPr>
              <a:t>Illinois Perinatal Quality Collaborative</a:t>
            </a:r>
          </a:p>
        </p:txBody>
      </p:sp>
      <p:sp>
        <p:nvSpPr>
          <p:cNvPr id="4" name="Slide Number Placeholder 3"/>
          <p:cNvSpPr>
            <a:spLocks noGrp="1"/>
          </p:cNvSpPr>
          <p:nvPr>
            <p:ph type="sldNum" sz="quarter" idx="10"/>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1200" b="0" i="0" u="none" strike="noStrike" kern="1200" cap="none" spc="0" normalizeH="0" baseline="0" noProof="0" dirty="0">
              <a:ln>
                <a:noFill/>
              </a:ln>
              <a:solidFill>
                <a:srgbClr val="79818A">
                  <a:lumMod val="60000"/>
                  <a:lumOff val="40000"/>
                </a:srgbClr>
              </a:solidFill>
              <a:effectLst/>
              <a:uLnTx/>
              <a:uFillTx/>
              <a:latin typeface="Calibri" panose="020F0502020204030204"/>
              <a:ea typeface="+mn-ea"/>
              <a:cs typeface="+mn-cs"/>
            </a:endParaRPr>
          </a:p>
        </p:txBody>
      </p:sp>
      <p:sp>
        <p:nvSpPr>
          <p:cNvPr id="23" name="Arc 22">
            <a:extLst>
              <a:ext uri="{FF2B5EF4-FFF2-40B4-BE49-F238E27FC236}">
                <a16:creationId xmlns:a16="http://schemas.microsoft.com/office/drawing/2014/main" id="{4D3DC50D-CA0F-48F9-B17E-20D8669AA4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76147" y="5530635"/>
            <a:ext cx="3939038" cy="3939038"/>
          </a:xfrm>
          <a:prstGeom prst="arc">
            <a:avLst>
              <a:gd name="adj1" fmla="val 16200000"/>
              <a:gd name="adj2" fmla="val 20354996"/>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4C55"/>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D1B80E9C-CF8A-440B-B8F5-54BF121BF4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9536" y="6066084"/>
            <a:ext cx="1913062" cy="791916"/>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Rounded Rectangle 5"/>
          <p:cNvSpPr/>
          <p:nvPr/>
        </p:nvSpPr>
        <p:spPr>
          <a:xfrm>
            <a:off x="810148" y="5530635"/>
            <a:ext cx="4509524" cy="5753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smtClean="0"/>
              <a:t>16 Teams </a:t>
            </a:r>
            <a:r>
              <a:rPr lang="en-US" sz="2400" dirty="0" smtClean="0"/>
              <a:t>have submitted so far!</a:t>
            </a:r>
            <a:endParaRPr lang="en-US" sz="2400" dirty="0"/>
          </a:p>
        </p:txBody>
      </p:sp>
    </p:spTree>
    <p:extLst>
      <p:ext uri="{BB962C8B-B14F-4D97-AF65-F5344CB8AC3E}">
        <p14:creationId xmlns:p14="http://schemas.microsoft.com/office/powerpoint/2010/main" val="2188456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lstStyle/>
          <a:p>
            <a:r>
              <a:rPr lang="en-US" dirty="0" smtClean="0"/>
              <a:t>Evaluations</a:t>
            </a:r>
            <a:endParaRPr lang="en-US" dirty="0"/>
          </a:p>
        </p:txBody>
      </p:sp>
      <p:sp>
        <p:nvSpPr>
          <p:cNvPr id="3" name="Content Placeholder 2"/>
          <p:cNvSpPr>
            <a:spLocks noGrp="1"/>
          </p:cNvSpPr>
          <p:nvPr>
            <p:ph idx="1"/>
          </p:nvPr>
        </p:nvSpPr>
        <p:spPr/>
        <p:txBody>
          <a:bodyPr/>
          <a:lstStyle/>
          <a:p>
            <a:r>
              <a:rPr lang="en-US" dirty="0" smtClean="0"/>
              <a:t>Thank you for sharing your feedback via the evaluation link! </a:t>
            </a:r>
          </a:p>
          <a:p>
            <a:r>
              <a:rPr lang="en-US" dirty="0" smtClean="0"/>
              <a:t>Here are some key takeaways:</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12</a:t>
            </a:fld>
            <a:endParaRPr lang="en-US" dirty="0"/>
          </a:p>
        </p:txBody>
      </p:sp>
      <p:sp>
        <p:nvSpPr>
          <p:cNvPr id="5" name="Footer Placeholder 4"/>
          <p:cNvSpPr>
            <a:spLocks noGrp="1"/>
          </p:cNvSpPr>
          <p:nvPr>
            <p:ph type="ftr" sz="quarter" idx="11"/>
          </p:nvPr>
        </p:nvSpPr>
        <p:spPr/>
        <p:txBody>
          <a:bodyPr/>
          <a:lstStyle/>
          <a:p>
            <a:pPr algn="l"/>
            <a:r>
              <a:rPr lang="en-US" dirty="0" smtClean="0"/>
              <a:t>Illinois Perinatal Quality Collaborative</a:t>
            </a:r>
            <a:endParaRPr lang="en-US" dirty="0"/>
          </a:p>
        </p:txBody>
      </p:sp>
      <p:sp>
        <p:nvSpPr>
          <p:cNvPr id="6" name="Oval Callout 5"/>
          <p:cNvSpPr/>
          <p:nvPr/>
        </p:nvSpPr>
        <p:spPr>
          <a:xfrm>
            <a:off x="381000" y="2945369"/>
            <a:ext cx="2702560" cy="151384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“Continue </a:t>
            </a:r>
            <a:r>
              <a:rPr lang="en-US" sz="1900" dirty="0"/>
              <a:t>to provide </a:t>
            </a:r>
            <a:r>
              <a:rPr lang="en-US" sz="1900" dirty="0" smtClean="0"/>
              <a:t>your support”</a:t>
            </a:r>
            <a:endParaRPr lang="en-US" sz="1900" dirty="0"/>
          </a:p>
        </p:txBody>
      </p:sp>
      <p:sp>
        <p:nvSpPr>
          <p:cNvPr id="7" name="Rounded Rectangular Callout 6"/>
          <p:cNvSpPr/>
          <p:nvPr/>
        </p:nvSpPr>
        <p:spPr>
          <a:xfrm>
            <a:off x="4660900" y="2743140"/>
            <a:ext cx="3017520" cy="1371600"/>
          </a:xfrm>
          <a:prstGeom prst="wedgeRound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900" dirty="0" smtClean="0"/>
              <a:t>“I </a:t>
            </a:r>
            <a:r>
              <a:rPr lang="en-US" sz="1900" dirty="0"/>
              <a:t>feel that the monthly </a:t>
            </a:r>
            <a:r>
              <a:rPr lang="en-US" sz="1900" dirty="0" smtClean="0"/>
              <a:t>meetings </a:t>
            </a:r>
            <a:r>
              <a:rPr lang="en-US" sz="1900" dirty="0"/>
              <a:t>are very </a:t>
            </a:r>
            <a:r>
              <a:rPr lang="en-US" sz="1900" dirty="0" smtClean="0"/>
              <a:t>helpful” </a:t>
            </a:r>
            <a:endParaRPr lang="en-US" sz="1900" dirty="0"/>
          </a:p>
        </p:txBody>
      </p:sp>
      <p:sp>
        <p:nvSpPr>
          <p:cNvPr id="8" name="Cloud Callout 7"/>
          <p:cNvSpPr/>
          <p:nvPr/>
        </p:nvSpPr>
        <p:spPr>
          <a:xfrm>
            <a:off x="4724400" y="4459209"/>
            <a:ext cx="3156267" cy="1852691"/>
          </a:xfrm>
          <a:prstGeom prst="cloud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700" dirty="0" smtClean="0"/>
              <a:t>“I </a:t>
            </a:r>
            <a:r>
              <a:rPr lang="en-US" sz="1700" dirty="0"/>
              <a:t>can't wait until we are able to meet in person </a:t>
            </a:r>
            <a:r>
              <a:rPr lang="en-US" sz="1700" dirty="0" smtClean="0"/>
              <a:t>again”</a:t>
            </a:r>
            <a:endParaRPr lang="en-US" sz="1700" dirty="0"/>
          </a:p>
        </p:txBody>
      </p:sp>
      <p:sp>
        <p:nvSpPr>
          <p:cNvPr id="9" name="Rectangular Callout 8"/>
          <p:cNvSpPr/>
          <p:nvPr/>
        </p:nvSpPr>
        <p:spPr>
          <a:xfrm>
            <a:off x="1864360" y="4638596"/>
            <a:ext cx="2438400" cy="1402080"/>
          </a:xfrm>
          <a:prstGeom prst="wedgeRect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t>“the </a:t>
            </a:r>
            <a:r>
              <a:rPr lang="en-US" b="1" dirty="0"/>
              <a:t>ILPQC website has a lot of information that is so </a:t>
            </a:r>
            <a:r>
              <a:rPr lang="en-US" b="1" dirty="0" smtClean="0"/>
              <a:t>valuable” </a:t>
            </a:r>
            <a:endParaRPr lang="en-US" b="1" dirty="0"/>
          </a:p>
        </p:txBody>
      </p:sp>
      <p:sp>
        <p:nvSpPr>
          <p:cNvPr id="10" name="Oval Callout 9"/>
          <p:cNvSpPr/>
          <p:nvPr/>
        </p:nvSpPr>
        <p:spPr>
          <a:xfrm>
            <a:off x="8279130" y="1936189"/>
            <a:ext cx="3303270" cy="1913664"/>
          </a:xfrm>
          <a:prstGeom prst="wedgeEllipse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t>“Continuing </a:t>
            </a:r>
            <a:r>
              <a:rPr lang="en-US" b="1" dirty="0"/>
              <a:t>to provide info from different hospitals. The variety of suggestions is always very </a:t>
            </a:r>
            <a:r>
              <a:rPr lang="en-US" b="1" dirty="0" smtClean="0"/>
              <a:t>helpful” </a:t>
            </a:r>
            <a:endParaRPr lang="en-US" b="1" dirty="0"/>
          </a:p>
        </p:txBody>
      </p:sp>
      <p:sp>
        <p:nvSpPr>
          <p:cNvPr id="11" name="Explosion 1 10"/>
          <p:cNvSpPr/>
          <p:nvPr/>
        </p:nvSpPr>
        <p:spPr>
          <a:xfrm>
            <a:off x="8547100" y="4047572"/>
            <a:ext cx="3035300" cy="2833132"/>
          </a:xfrm>
          <a:prstGeom prst="irregularSeal1">
            <a:avLst/>
          </a:prstGeom>
          <a:solidFill>
            <a:srgbClr val="92D050"/>
          </a:solidFill>
          <a:ln>
            <a:solidFill>
              <a:srgbClr val="3AB9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“More </a:t>
            </a:r>
            <a:r>
              <a:rPr lang="en-US" sz="1600" dirty="0"/>
              <a:t>interactive polls to keep everyone engaged in the </a:t>
            </a:r>
            <a:r>
              <a:rPr lang="en-US" sz="1600" dirty="0" smtClean="0"/>
              <a:t>conversation”</a:t>
            </a:r>
            <a:endParaRPr lang="en-US" dirty="0"/>
          </a:p>
        </p:txBody>
      </p:sp>
    </p:spTree>
    <p:extLst>
      <p:ext uri="{BB962C8B-B14F-4D97-AF65-F5344CB8AC3E}">
        <p14:creationId xmlns:p14="http://schemas.microsoft.com/office/powerpoint/2010/main" val="3626522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p:txBody>
          <a:bodyPr/>
          <a:lstStyle/>
          <a:p>
            <a:r>
              <a:rPr lang="en-US" dirty="0"/>
              <a:t>PVB Data Review</a:t>
            </a:r>
          </a:p>
        </p:txBody>
      </p:sp>
    </p:spTree>
    <p:extLst>
      <p:ext uri="{BB962C8B-B14F-4D97-AF65-F5344CB8AC3E}">
        <p14:creationId xmlns:p14="http://schemas.microsoft.com/office/powerpoint/2010/main" val="525204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8A237-E4FF-4046-81CA-2A9506C25C5C}"/>
              </a:ext>
            </a:extLst>
          </p:cNvPr>
          <p:cNvSpPr>
            <a:spLocks noGrp="1"/>
          </p:cNvSpPr>
          <p:nvPr>
            <p:ph type="title"/>
          </p:nvPr>
        </p:nvSpPr>
        <p:spPr>
          <a:xfrm>
            <a:off x="488122" y="89038"/>
            <a:ext cx="7162801" cy="1347649"/>
          </a:xfrm>
        </p:spPr>
        <p:txBody>
          <a:bodyPr>
            <a:normAutofit/>
          </a:bodyPr>
          <a:lstStyle/>
          <a:p>
            <a:r>
              <a:rPr lang="en-US" dirty="0">
                <a:ea typeface="+mj-lt"/>
                <a:cs typeface="+mj-lt"/>
              </a:rPr>
              <a:t>PVB Aims and Measures</a:t>
            </a:r>
            <a:endParaRPr lang="en-US" dirty="0"/>
          </a:p>
        </p:txBody>
      </p:sp>
      <p:sp>
        <p:nvSpPr>
          <p:cNvPr id="4" name="Slide Number Placeholder 3">
            <a:extLst>
              <a:ext uri="{FF2B5EF4-FFF2-40B4-BE49-F238E27FC236}">
                <a16:creationId xmlns:a16="http://schemas.microsoft.com/office/drawing/2014/main" id="{E2F7B0D3-61F3-4B1B-A6A3-755A1AA9706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9AF71973-EDC1-4D4F-BB7C-393A4B4ED4E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rPr>
              <a:t>Illinois Perinatal Quality Collaborative</a:t>
            </a:r>
          </a:p>
        </p:txBody>
      </p:sp>
      <p:pic>
        <p:nvPicPr>
          <p:cNvPr id="6" name="Picture 6">
            <a:extLst>
              <a:ext uri="{FF2B5EF4-FFF2-40B4-BE49-F238E27FC236}">
                <a16:creationId xmlns:a16="http://schemas.microsoft.com/office/drawing/2014/main" id="{A53831D2-6011-6735-F0F7-3068343BCB6F}"/>
              </a:ext>
            </a:extLst>
          </p:cNvPr>
          <p:cNvPicPr>
            <a:picLocks noChangeAspect="1"/>
          </p:cNvPicPr>
          <p:nvPr/>
        </p:nvPicPr>
        <p:blipFill>
          <a:blip r:embed="rId3"/>
          <a:stretch>
            <a:fillRect/>
          </a:stretch>
        </p:blipFill>
        <p:spPr>
          <a:xfrm>
            <a:off x="1451129" y="1613785"/>
            <a:ext cx="9071805" cy="4571714"/>
          </a:xfrm>
          <a:prstGeom prst="rect">
            <a:avLst/>
          </a:prstGeom>
        </p:spPr>
      </p:pic>
    </p:spTree>
    <p:extLst>
      <p:ext uri="{BB962C8B-B14F-4D97-AF65-F5344CB8AC3E}">
        <p14:creationId xmlns:p14="http://schemas.microsoft.com/office/powerpoint/2010/main" val="4229017808"/>
      </p:ext>
    </p:extLst>
  </p:cSld>
  <p:clrMapOvr>
    <a:masterClrMapping/>
  </p:clrMapOvr>
  <p:extLst>
    <p:ext uri="{6950BFC3-D8DA-4A85-94F7-54DA5524770B}">
      <p188:commentRel xmlns="" xmlns:p188="http://schemas.microsoft.com/office/powerpoint/2018/8/main" r:id="rId4"/>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PVB Key Strategies for </a:t>
            </a:r>
            <a:br>
              <a:rPr lang="en-US" dirty="0"/>
            </a:br>
            <a:r>
              <a:rPr lang="en-US" dirty="0"/>
              <a:t>Creating Clinical Culture Change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79818A">
                  <a:lumMod val="60000"/>
                  <a:lumOff val="40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4C55">
                    <a:tint val="75000"/>
                  </a:srgbClr>
                </a:solidFill>
                <a:effectLst/>
                <a:uLnTx/>
                <a:uFillTx/>
                <a:latin typeface="Calibri" panose="020F0502020204030204"/>
                <a:ea typeface="+mn-ea"/>
                <a:cs typeface="+mn-cs"/>
              </a:rPr>
              <a:t>Illinois Perinatal Quality Collaborative</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69454" y="3917300"/>
            <a:ext cx="2330606" cy="2174488"/>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03430" y="1650328"/>
            <a:ext cx="2531327" cy="2219093"/>
          </a:xfrm>
          <a:prstGeom prst="rect">
            <a:avLst/>
          </a:prstGeom>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193469" y="1729373"/>
            <a:ext cx="2587083" cy="2163917"/>
          </a:xfrm>
          <a:prstGeom prst="rect">
            <a:avLst/>
          </a:prstGeom>
        </p:spPr>
      </p:pic>
      <p:pic>
        <p:nvPicPr>
          <p:cNvPr id="9" name="Picture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387939" y="3930106"/>
            <a:ext cx="1895708" cy="2167634"/>
          </a:xfrm>
          <a:prstGeom prst="rect">
            <a:avLst/>
          </a:prstGeom>
        </p:spPr>
      </p:pic>
      <p:pic>
        <p:nvPicPr>
          <p:cNvPr id="10" name="Picture 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52233" y="1737602"/>
            <a:ext cx="1957360" cy="2132784"/>
          </a:xfrm>
          <a:prstGeom prst="rect">
            <a:avLst/>
          </a:prstGeom>
        </p:spPr>
      </p:pic>
      <p:sp>
        <p:nvSpPr>
          <p:cNvPr id="3" name="Oval 2"/>
          <p:cNvSpPr/>
          <p:nvPr/>
        </p:nvSpPr>
        <p:spPr>
          <a:xfrm>
            <a:off x="9687579" y="1853126"/>
            <a:ext cx="1413904" cy="1444782"/>
          </a:xfrm>
          <a:prstGeom prst="ellipse">
            <a:avLst/>
          </a:prstGeom>
          <a:solidFill>
            <a:srgbClr val="E7EDF5"/>
          </a:solidFill>
          <a:ln>
            <a:solidFill>
              <a:srgbClr val="E7E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Oval 10"/>
          <p:cNvSpPr/>
          <p:nvPr/>
        </p:nvSpPr>
        <p:spPr>
          <a:xfrm>
            <a:off x="8273675" y="3959863"/>
            <a:ext cx="1413904" cy="1444782"/>
          </a:xfrm>
          <a:prstGeom prst="ellipse">
            <a:avLst/>
          </a:prstGeom>
          <a:solidFill>
            <a:srgbClr val="E7EDF5"/>
          </a:solidFill>
          <a:ln>
            <a:solidFill>
              <a:srgbClr val="E7E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p:cNvSpPr/>
          <p:nvPr/>
        </p:nvSpPr>
        <p:spPr>
          <a:xfrm>
            <a:off x="9097395" y="3316388"/>
            <a:ext cx="2787806" cy="553998"/>
          </a:xfrm>
          <a:prstGeom prst="rect">
            <a:avLst/>
          </a:prstGeom>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444C55">
                    <a:lumMod val="75000"/>
                  </a:srgbClr>
                </a:solidFill>
                <a:effectLst/>
                <a:uLnTx/>
                <a:uFillTx/>
                <a:latin typeface="Bahnschrift" panose="020B0502040204020203" pitchFamily="34" charset="0"/>
                <a:ea typeface="+mn-ea"/>
                <a:cs typeface="+mn-cs"/>
              </a:rPr>
              <a:t>Sharing Unblinded Provider-level NTSV C-Section Rates </a:t>
            </a:r>
          </a:p>
        </p:txBody>
      </p:sp>
      <p:sp>
        <p:nvSpPr>
          <p:cNvPr id="13" name="Rectangle 12"/>
          <p:cNvSpPr/>
          <p:nvPr/>
        </p:nvSpPr>
        <p:spPr>
          <a:xfrm>
            <a:off x="7359752" y="5537790"/>
            <a:ext cx="3475286" cy="553998"/>
          </a:xfrm>
          <a:prstGeom prst="rect">
            <a:avLst/>
          </a:prstGeom>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444C55">
                    <a:lumMod val="75000"/>
                  </a:srgbClr>
                </a:solidFill>
                <a:effectLst/>
                <a:uLnTx/>
                <a:uFillTx/>
                <a:latin typeface="Bahnschrift" panose="020B0502040204020203" pitchFamily="34" charset="0"/>
                <a:ea typeface="+mn-ea"/>
                <a:cs typeface="+mn-cs"/>
              </a:rPr>
              <a:t>Review of NTSV C-Section Cases Not Meeting ACOG/SMFM Guidelines </a:t>
            </a:r>
          </a:p>
        </p:txBody>
      </p:sp>
      <p:pic>
        <p:nvPicPr>
          <p:cNvPr id="14" name="Graphic 14" descr="Presentation with bar chart with solid fill">
            <a:extLst>
              <a:ext uri="{FF2B5EF4-FFF2-40B4-BE49-F238E27FC236}">
                <a16:creationId xmlns:a16="http://schemas.microsoft.com/office/drawing/2014/main" id="{10E04848-67BA-EA4E-F5A7-AE05B8F5D32E}"/>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9757720" y="1972963"/>
            <a:ext cx="1285102" cy="1326291"/>
          </a:xfrm>
          <a:prstGeom prst="rect">
            <a:avLst/>
          </a:prstGeom>
        </p:spPr>
      </p:pic>
      <p:pic>
        <p:nvPicPr>
          <p:cNvPr id="15" name="Graphic 15" descr="Laptop with solid fill">
            <a:extLst>
              <a:ext uri="{FF2B5EF4-FFF2-40B4-BE49-F238E27FC236}">
                <a16:creationId xmlns:a16="http://schemas.microsoft.com/office/drawing/2014/main" id="{9115CB85-4C4F-E532-97A8-2ABA88A410C4}"/>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8213125" y="3888260"/>
            <a:ext cx="1614616" cy="1594021"/>
          </a:xfrm>
          <a:prstGeom prst="rect">
            <a:avLst/>
          </a:prstGeom>
        </p:spPr>
      </p:pic>
      <p:pic>
        <p:nvPicPr>
          <p:cNvPr id="20" name="Picture 20">
            <a:extLst>
              <a:ext uri="{FF2B5EF4-FFF2-40B4-BE49-F238E27FC236}">
                <a16:creationId xmlns:a16="http://schemas.microsoft.com/office/drawing/2014/main" id="{2B024AA9-9060-B4CD-C24B-7932BB1BE0E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535945" y="4309546"/>
            <a:ext cx="958679" cy="195393"/>
          </a:xfrm>
          <a:prstGeom prst="rect">
            <a:avLst/>
          </a:prstGeom>
        </p:spPr>
      </p:pic>
      <p:pic>
        <p:nvPicPr>
          <p:cNvPr id="22" name="Picture 22">
            <a:extLst>
              <a:ext uri="{FF2B5EF4-FFF2-40B4-BE49-F238E27FC236}">
                <a16:creationId xmlns:a16="http://schemas.microsoft.com/office/drawing/2014/main" id="{24379952-0534-03CF-DD0F-E4AFEC34D4E1}"/>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698771" y="4492581"/>
            <a:ext cx="581541" cy="138242"/>
          </a:xfrm>
          <a:prstGeom prst="rect">
            <a:avLst/>
          </a:prstGeom>
        </p:spPr>
      </p:pic>
      <p:pic>
        <p:nvPicPr>
          <p:cNvPr id="23" name="Picture 23">
            <a:extLst>
              <a:ext uri="{FF2B5EF4-FFF2-40B4-BE49-F238E27FC236}">
                <a16:creationId xmlns:a16="http://schemas.microsoft.com/office/drawing/2014/main" id="{D91864B6-9A38-846F-BB2D-E486C9EA02AA}"/>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727345" y="4633526"/>
            <a:ext cx="524391" cy="185867"/>
          </a:xfrm>
          <a:prstGeom prst="rect">
            <a:avLst/>
          </a:prstGeom>
        </p:spPr>
      </p:pic>
    </p:spTree>
    <p:extLst>
      <p:ext uri="{BB962C8B-B14F-4D97-AF65-F5344CB8AC3E}">
        <p14:creationId xmlns:p14="http://schemas.microsoft.com/office/powerpoint/2010/main" val="2833524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2277803283"/>
              </p:ext>
            </p:extLst>
          </p:nvPr>
        </p:nvGraphicFramePr>
        <p:xfrm>
          <a:off x="167641" y="1843957"/>
          <a:ext cx="5821680" cy="4985384"/>
        </p:xfrm>
        <a:graphic>
          <a:graphicData uri="http://schemas.openxmlformats.org/drawingml/2006/table">
            <a:tbl>
              <a:tblPr firstRow="1" bandRow="1">
                <a:tableStyleId>{2D5ABB26-0587-4C30-8999-92F81FD0307C}</a:tableStyleId>
              </a:tblPr>
              <a:tblGrid>
                <a:gridCol w="2057399">
                  <a:extLst>
                    <a:ext uri="{9D8B030D-6E8A-4147-A177-3AD203B41FA5}">
                      <a16:colId xmlns:a16="http://schemas.microsoft.com/office/drawing/2014/main" val="20000"/>
                    </a:ext>
                  </a:extLst>
                </a:gridCol>
                <a:gridCol w="1767840">
                  <a:extLst>
                    <a:ext uri="{9D8B030D-6E8A-4147-A177-3AD203B41FA5}">
                      <a16:colId xmlns:a16="http://schemas.microsoft.com/office/drawing/2014/main" val="20001"/>
                    </a:ext>
                  </a:extLst>
                </a:gridCol>
                <a:gridCol w="1996441">
                  <a:extLst>
                    <a:ext uri="{9D8B030D-6E8A-4147-A177-3AD203B41FA5}">
                      <a16:colId xmlns:a16="http://schemas.microsoft.com/office/drawing/2014/main" val="20002"/>
                    </a:ext>
                  </a:extLst>
                </a:gridCol>
              </a:tblGrid>
              <a:tr h="354092">
                <a:tc>
                  <a:txBody>
                    <a:bodyPr/>
                    <a:lstStyle/>
                    <a:p>
                      <a:pPr marL="91440">
                        <a:lnSpc>
                          <a:spcPct val="100000"/>
                        </a:lnSpc>
                        <a:spcBef>
                          <a:spcPts val="204"/>
                        </a:spcBef>
                      </a:pPr>
                      <a:r>
                        <a:rPr sz="2000" b="0" spc="-10" dirty="0">
                          <a:solidFill>
                            <a:srgbClr val="FFFFFF"/>
                          </a:solidFill>
                          <a:latin typeface="Calibri"/>
                          <a:cs typeface="Calibri"/>
                        </a:rPr>
                        <a:t>Month</a:t>
                      </a:r>
                      <a:endParaRPr sz="2000" b="0" dirty="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1440" marR="610235" algn="ctr">
                        <a:lnSpc>
                          <a:spcPct val="100000"/>
                        </a:lnSpc>
                        <a:spcBef>
                          <a:spcPts val="204"/>
                        </a:spcBef>
                      </a:pPr>
                      <a:r>
                        <a:rPr sz="2000" b="0" kern="1200" spc="-10" dirty="0">
                          <a:solidFill>
                            <a:srgbClr val="FFFFFF"/>
                          </a:solidFill>
                          <a:latin typeface="Calibri"/>
                          <a:ea typeface="+mn-ea"/>
                          <a:cs typeface="Calibri"/>
                        </a:rPr>
                        <a:t>Patient Data</a:t>
                      </a: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marR="760730" algn="ctr">
                        <a:lnSpc>
                          <a:spcPct val="100000"/>
                        </a:lnSpc>
                        <a:spcBef>
                          <a:spcPts val="204"/>
                        </a:spcBef>
                      </a:pPr>
                      <a:r>
                        <a:rPr sz="2000" b="0" spc="-5" dirty="0">
                          <a:solidFill>
                            <a:srgbClr val="FFFFFF"/>
                          </a:solidFill>
                          <a:latin typeface="Calibri"/>
                          <a:cs typeface="Calibri"/>
                        </a:rPr>
                        <a:t>Hospital</a:t>
                      </a:r>
                      <a:r>
                        <a:rPr sz="2000" b="0" spc="-15" dirty="0">
                          <a:solidFill>
                            <a:srgbClr val="FFFFFF"/>
                          </a:solidFill>
                          <a:latin typeface="Calibri"/>
                          <a:cs typeface="Calibri"/>
                        </a:rPr>
                        <a:t> </a:t>
                      </a:r>
                      <a:r>
                        <a:rPr sz="2000" b="0" spc="-20" dirty="0">
                          <a:solidFill>
                            <a:srgbClr val="FFFFFF"/>
                          </a:solidFill>
                          <a:latin typeface="Calibri"/>
                          <a:cs typeface="Calibri"/>
                        </a:rPr>
                        <a:t>Data</a:t>
                      </a:r>
                      <a:endParaRPr sz="2000" b="0" dirty="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420846">
                <a:tc>
                  <a:txBody>
                    <a:bodyPr/>
                    <a:lstStyle/>
                    <a:p>
                      <a:pPr marL="91440" marR="271145">
                        <a:lnSpc>
                          <a:spcPct val="100000"/>
                        </a:lnSpc>
                        <a:spcBef>
                          <a:spcPts val="209"/>
                        </a:spcBef>
                      </a:pPr>
                      <a:r>
                        <a:rPr sz="1800" b="0" spc="-5" dirty="0">
                          <a:latin typeface="Calibri"/>
                          <a:cs typeface="Calibri"/>
                        </a:rPr>
                        <a:t>Baseline </a:t>
                      </a:r>
                      <a:endParaRPr sz="1800" b="0" dirty="0">
                        <a:latin typeface="Calibri"/>
                        <a:cs typeface="Calibri"/>
                      </a:endParaRPr>
                    </a:p>
                  </a:txBody>
                  <a:tcPr marL="0" marR="0" marT="26669"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209"/>
                        </a:spcBef>
                      </a:pPr>
                      <a:r>
                        <a:rPr lang="en-US" sz="1800" b="1" dirty="0">
                          <a:latin typeface="Calibri"/>
                          <a:cs typeface="Calibri"/>
                        </a:rPr>
                        <a:t>89</a:t>
                      </a:r>
                      <a:endParaRPr sz="1800" b="1" dirty="0">
                        <a:latin typeface="Calibri"/>
                        <a:cs typeface="Calibri"/>
                      </a:endParaRPr>
                    </a:p>
                  </a:txBody>
                  <a:tcPr marL="0" marR="0" marT="26669"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1270" algn="ctr">
                        <a:lnSpc>
                          <a:spcPct val="100000"/>
                        </a:lnSpc>
                        <a:spcBef>
                          <a:spcPts val="1650"/>
                        </a:spcBef>
                      </a:pPr>
                      <a:r>
                        <a:rPr lang="en-US" sz="1800" b="1" dirty="0">
                          <a:latin typeface="Calibri"/>
                          <a:cs typeface="Calibri"/>
                        </a:rPr>
                        <a:t>85</a:t>
                      </a:r>
                      <a:endParaRPr sz="1800" b="1" dirty="0">
                        <a:latin typeface="Calibri"/>
                        <a:cs typeface="Calibri"/>
                      </a:endParaRPr>
                    </a:p>
                  </a:txBody>
                  <a:tcPr marL="0" marR="0" marT="20955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420256">
                <a:tc>
                  <a:txBody>
                    <a:bodyPr/>
                    <a:lstStyle/>
                    <a:p>
                      <a:pPr marL="91440" marR="544195">
                        <a:lnSpc>
                          <a:spcPct val="100000"/>
                        </a:lnSpc>
                        <a:spcBef>
                          <a:spcPts val="209"/>
                        </a:spcBef>
                      </a:pPr>
                      <a:r>
                        <a:rPr sz="1800" b="0" dirty="0">
                          <a:latin typeface="Calibri"/>
                          <a:cs typeface="Calibri"/>
                        </a:rPr>
                        <a:t>J</a:t>
                      </a:r>
                      <a:r>
                        <a:rPr sz="1800" b="0" spc="5" dirty="0">
                          <a:latin typeface="Calibri"/>
                          <a:cs typeface="Calibri"/>
                        </a:rPr>
                        <a:t>a</a:t>
                      </a:r>
                      <a:r>
                        <a:rPr sz="1800" b="0" spc="-5" dirty="0">
                          <a:latin typeface="Calibri"/>
                          <a:cs typeface="Calibri"/>
                        </a:rPr>
                        <a:t>nu</a:t>
                      </a:r>
                      <a:r>
                        <a:rPr sz="1800" b="0" spc="5" dirty="0">
                          <a:latin typeface="Calibri"/>
                          <a:cs typeface="Calibri"/>
                        </a:rPr>
                        <a:t>a</a:t>
                      </a:r>
                      <a:r>
                        <a:rPr sz="1800" b="0" spc="10" dirty="0">
                          <a:latin typeface="Calibri"/>
                          <a:cs typeface="Calibri"/>
                        </a:rPr>
                        <a:t>r</a:t>
                      </a:r>
                      <a:r>
                        <a:rPr sz="1800" b="0" dirty="0">
                          <a:latin typeface="Calibri"/>
                          <a:cs typeface="Calibri"/>
                        </a:rPr>
                        <a:t>y  </a:t>
                      </a:r>
                      <a:r>
                        <a:rPr sz="1800" b="0" spc="-5" dirty="0">
                          <a:latin typeface="Calibri"/>
                          <a:cs typeface="Calibri"/>
                        </a:rPr>
                        <a:t>2021</a:t>
                      </a:r>
                      <a:endParaRPr sz="1800" b="0" dirty="0">
                        <a:latin typeface="Calibri"/>
                        <a:cs typeface="Calibri"/>
                      </a:endParaRPr>
                    </a:p>
                  </a:txBody>
                  <a:tcPr marL="0" marR="0" marT="26669"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spcBef>
                          <a:spcPts val="209"/>
                        </a:spcBef>
                      </a:pPr>
                      <a:r>
                        <a:rPr lang="en-US" sz="1800" b="1" dirty="0">
                          <a:latin typeface="Calibri"/>
                          <a:cs typeface="Calibri"/>
                        </a:rPr>
                        <a:t>86</a:t>
                      </a:r>
                      <a:endParaRPr sz="1800" b="1" dirty="0">
                        <a:latin typeface="Calibri"/>
                        <a:cs typeface="Calibri"/>
                      </a:endParaRPr>
                    </a:p>
                  </a:txBody>
                  <a:tcPr marL="0" marR="0" marT="26669"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800" b="1" dirty="0">
                          <a:latin typeface="Calibri"/>
                          <a:cs typeface="Calibri"/>
                        </a:rPr>
                        <a:t>80</a:t>
                      </a:r>
                      <a:endParaRPr sz="1800" b="1" dirty="0">
                        <a:latin typeface="Calibri"/>
                        <a:cs typeface="Calibri"/>
                      </a:endParaRPr>
                    </a:p>
                  </a:txBody>
                  <a:tcPr marL="0" marR="0" marT="208915"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0002"/>
                  </a:ext>
                </a:extLst>
              </a:tr>
              <a:tr h="420256">
                <a:tc>
                  <a:txBody>
                    <a:bodyPr/>
                    <a:lstStyle/>
                    <a:p>
                      <a:pPr marL="91440" marR="544195">
                        <a:lnSpc>
                          <a:spcPct val="100000"/>
                        </a:lnSpc>
                        <a:spcBef>
                          <a:spcPts val="209"/>
                        </a:spcBef>
                      </a:pPr>
                      <a:r>
                        <a:rPr lang="en-US" sz="1800" b="0" dirty="0">
                          <a:latin typeface="Calibri"/>
                          <a:cs typeface="Calibri"/>
                        </a:rPr>
                        <a:t>February 2021</a:t>
                      </a:r>
                      <a:endParaRPr sz="18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800" b="1" dirty="0">
                          <a:latin typeface="Calibri"/>
                          <a:cs typeface="Calibri"/>
                        </a:rPr>
                        <a:t>85</a:t>
                      </a:r>
                      <a:endParaRPr sz="1800" b="1"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800" b="1" dirty="0">
                          <a:latin typeface="Calibri"/>
                          <a:cs typeface="Calibri"/>
                        </a:rPr>
                        <a:t>80</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2910540189"/>
                  </a:ext>
                </a:extLst>
              </a:tr>
              <a:tr h="420256">
                <a:tc>
                  <a:txBody>
                    <a:bodyPr/>
                    <a:lstStyle/>
                    <a:p>
                      <a:pPr marL="91440" marR="544195">
                        <a:lnSpc>
                          <a:spcPct val="100000"/>
                        </a:lnSpc>
                        <a:spcBef>
                          <a:spcPts val="209"/>
                        </a:spcBef>
                      </a:pPr>
                      <a:r>
                        <a:rPr lang="en-US" sz="1800" b="0" dirty="0">
                          <a:latin typeface="Calibri"/>
                          <a:cs typeface="Calibri"/>
                        </a:rPr>
                        <a:t>March</a:t>
                      </a:r>
                      <a:r>
                        <a:rPr lang="en-US" sz="1800" b="0" baseline="0" dirty="0">
                          <a:latin typeface="Calibri"/>
                          <a:cs typeface="Calibri"/>
                        </a:rPr>
                        <a:t> 2021</a:t>
                      </a:r>
                      <a:endParaRPr sz="18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800" b="1" dirty="0">
                          <a:latin typeface="Calibri"/>
                          <a:cs typeface="Calibri"/>
                        </a:rPr>
                        <a:t>85</a:t>
                      </a:r>
                      <a:endParaRPr sz="1800" b="1"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800" b="1" dirty="0" smtClean="0">
                          <a:latin typeface="Calibri"/>
                          <a:cs typeface="Calibri"/>
                        </a:rPr>
                        <a:t>79</a:t>
                      </a:r>
                      <a:endParaRPr sz="1800" b="1" dirty="0">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482273219"/>
                  </a:ext>
                </a:extLst>
              </a:tr>
              <a:tr h="420256">
                <a:tc>
                  <a:txBody>
                    <a:bodyPr/>
                    <a:lstStyle/>
                    <a:p>
                      <a:pPr marL="91440" marR="544195">
                        <a:lnSpc>
                          <a:spcPct val="100000"/>
                        </a:lnSpc>
                        <a:spcBef>
                          <a:spcPts val="209"/>
                        </a:spcBef>
                      </a:pPr>
                      <a:r>
                        <a:rPr lang="en-US" sz="1800" b="0" dirty="0">
                          <a:latin typeface="Calibri"/>
                          <a:cs typeface="Calibri"/>
                        </a:rPr>
                        <a:t>April 2021</a:t>
                      </a:r>
                      <a:endParaRPr sz="18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800" b="1" dirty="0">
                          <a:latin typeface="Calibri"/>
                          <a:cs typeface="Calibri"/>
                        </a:rPr>
                        <a:t>81</a:t>
                      </a:r>
                      <a:endParaRPr sz="1800" b="1"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800" b="1" dirty="0" smtClean="0">
                          <a:latin typeface="Calibri"/>
                          <a:cs typeface="Calibri"/>
                        </a:rPr>
                        <a:t>81</a:t>
                      </a:r>
                      <a:endParaRPr sz="1800" b="1" dirty="0">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3650852598"/>
                  </a:ext>
                </a:extLst>
              </a:tr>
              <a:tr h="420256">
                <a:tc>
                  <a:txBody>
                    <a:bodyPr/>
                    <a:lstStyle/>
                    <a:p>
                      <a:pPr marL="91440" marR="544195">
                        <a:lnSpc>
                          <a:spcPct val="100000"/>
                        </a:lnSpc>
                        <a:spcBef>
                          <a:spcPts val="209"/>
                        </a:spcBef>
                      </a:pPr>
                      <a:r>
                        <a:rPr lang="en-US" sz="1800" b="0" dirty="0">
                          <a:latin typeface="Calibri"/>
                          <a:cs typeface="Calibri"/>
                        </a:rPr>
                        <a:t>May 2021</a:t>
                      </a:r>
                      <a:endParaRPr sz="18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800" b="1" dirty="0">
                          <a:latin typeface="Calibri"/>
                          <a:cs typeface="Calibri"/>
                        </a:rPr>
                        <a:t>78</a:t>
                      </a:r>
                      <a:endParaRPr sz="1800" b="1"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800" b="1" dirty="0">
                          <a:latin typeface="Calibri"/>
                          <a:cs typeface="Calibri"/>
                        </a:rPr>
                        <a:t>71</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3409201017"/>
                  </a:ext>
                </a:extLst>
              </a:tr>
              <a:tr h="420256">
                <a:tc>
                  <a:txBody>
                    <a:bodyPr/>
                    <a:lstStyle/>
                    <a:p>
                      <a:pPr marL="91440" marR="544195">
                        <a:lnSpc>
                          <a:spcPct val="100000"/>
                        </a:lnSpc>
                        <a:spcBef>
                          <a:spcPts val="209"/>
                        </a:spcBef>
                      </a:pPr>
                      <a:r>
                        <a:rPr lang="en-US" sz="1800" b="0" dirty="0">
                          <a:latin typeface="Calibri"/>
                          <a:cs typeface="Calibri"/>
                        </a:rPr>
                        <a:t>June 2021</a:t>
                      </a:r>
                      <a:endParaRPr sz="18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800" b="1" dirty="0">
                          <a:latin typeface="Calibri"/>
                          <a:cs typeface="Calibri"/>
                        </a:rPr>
                        <a:t>71</a:t>
                      </a:r>
                      <a:endParaRPr sz="1800" b="1"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800" b="1" dirty="0" smtClean="0">
                          <a:latin typeface="Calibri"/>
                          <a:cs typeface="Calibri"/>
                        </a:rPr>
                        <a:t>71</a:t>
                      </a:r>
                      <a:endParaRPr lang="en-US" sz="1800" b="1" dirty="0">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4288451880"/>
                  </a:ext>
                </a:extLst>
              </a:tr>
              <a:tr h="420256">
                <a:tc>
                  <a:txBody>
                    <a:bodyPr/>
                    <a:lstStyle/>
                    <a:p>
                      <a:pPr marL="91440" marR="544195">
                        <a:lnSpc>
                          <a:spcPct val="100000"/>
                        </a:lnSpc>
                        <a:spcBef>
                          <a:spcPts val="209"/>
                        </a:spcBef>
                      </a:pPr>
                      <a:r>
                        <a:rPr lang="en-US" sz="1800" b="0" dirty="0">
                          <a:latin typeface="Calibri"/>
                          <a:cs typeface="Calibri"/>
                        </a:rPr>
                        <a:t>July 2021</a:t>
                      </a:r>
                      <a:endParaRPr sz="18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800" b="1" dirty="0">
                          <a:latin typeface="Calibri"/>
                          <a:cs typeface="Calibri"/>
                        </a:rPr>
                        <a:t>76</a:t>
                      </a:r>
                      <a:endParaRPr sz="1800" b="1"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800" b="1" dirty="0" smtClean="0">
                          <a:latin typeface="Calibri"/>
                          <a:cs typeface="Calibri"/>
                        </a:rPr>
                        <a:t>70</a:t>
                      </a:r>
                      <a:endParaRPr lang="en-US" sz="1800" b="1" dirty="0">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626327731"/>
                  </a:ext>
                </a:extLst>
              </a:tr>
              <a:tr h="420256">
                <a:tc>
                  <a:txBody>
                    <a:bodyPr/>
                    <a:lstStyle/>
                    <a:p>
                      <a:pPr marL="91440" marR="544195">
                        <a:lnSpc>
                          <a:spcPct val="100000"/>
                        </a:lnSpc>
                        <a:spcBef>
                          <a:spcPts val="209"/>
                        </a:spcBef>
                      </a:pPr>
                      <a:r>
                        <a:rPr lang="en-US" sz="1800" b="0" dirty="0">
                          <a:latin typeface="Calibri"/>
                          <a:cs typeface="Calibri"/>
                        </a:rPr>
                        <a:t>August 2021</a:t>
                      </a:r>
                      <a:endParaRPr sz="18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800" b="1" dirty="0">
                          <a:latin typeface="Calibri"/>
                          <a:cs typeface="Calibri"/>
                        </a:rPr>
                        <a:t>78</a:t>
                      </a:r>
                      <a:endParaRPr sz="1800" b="1"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800" b="1" dirty="0" smtClean="0">
                          <a:latin typeface="Calibri"/>
                          <a:cs typeface="Calibri"/>
                        </a:rPr>
                        <a:t>68</a:t>
                      </a:r>
                      <a:endParaRPr lang="en-US" sz="1800" b="1" dirty="0">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221738604"/>
                  </a:ext>
                </a:extLst>
              </a:tr>
            </a:tbl>
          </a:graphicData>
        </a:graphic>
      </p:graphicFrame>
      <p:sp>
        <p:nvSpPr>
          <p:cNvPr id="10" name="object 10"/>
          <p:cNvSpPr txBox="1">
            <a:spLocks noGrp="1"/>
          </p:cNvSpPr>
          <p:nvPr>
            <p:ph type="sldNum" sz="quarter" idx="4294967295"/>
          </p:nvPr>
        </p:nvSpPr>
        <p:spPr>
          <a:xfrm>
            <a:off x="10363200" y="6449144"/>
            <a:ext cx="2743200" cy="179536"/>
          </a:xfrm>
          <a:prstGeom prst="rect">
            <a:avLst/>
          </a:prstGeom>
        </p:spPr>
        <p:txBody>
          <a:bodyPr vert="horz" wrap="square" lIns="0" tIns="0" rIns="0" bIns="0" rtlCol="0" anchor="ctr">
            <a:spAutoFit/>
          </a:bodyPr>
          <a:lstStyle/>
          <a:p>
            <a:pPr marL="38100">
              <a:lnSpc>
                <a:spcPts val="1425"/>
              </a:lnSpc>
            </a:pPr>
            <a:fld id="{81D60167-4931-47E6-BA6A-407CBD079E47}" type="slidenum">
              <a:rPr spc="-5" dirty="0"/>
              <a:pPr marL="38100">
                <a:lnSpc>
                  <a:spcPts val="1425"/>
                </a:lnSpc>
              </a:pPr>
              <a:t>16</a:t>
            </a:fld>
            <a:endParaRPr spc="-5" dirty="0"/>
          </a:p>
        </p:txBody>
      </p:sp>
      <p:sp>
        <p:nvSpPr>
          <p:cNvPr id="11" name="Title 1"/>
          <p:cNvSpPr txBox="1">
            <a:spLocks/>
          </p:cNvSpPr>
          <p:nvPr/>
        </p:nvSpPr>
        <p:spPr bwMode="auto">
          <a:xfrm>
            <a:off x="302878" y="276153"/>
            <a:ext cx="8079122"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altLang="en-US" sz="3200" dirty="0">
                <a:solidFill>
                  <a:schemeClr val="tx2">
                    <a:lumMod val="50000"/>
                  </a:schemeClr>
                </a:solidFill>
              </a:rPr>
              <a:t>ILPQC Hospital Team Data Submission </a:t>
            </a:r>
          </a:p>
          <a:p>
            <a:pPr algn="l" eaLnBrk="1" hangingPunct="1"/>
            <a:r>
              <a:rPr lang="en-US" altLang="en-US" sz="3200" dirty="0">
                <a:solidFill>
                  <a:schemeClr val="tx2">
                    <a:lumMod val="50000"/>
                  </a:schemeClr>
                </a:solidFill>
              </a:rPr>
              <a:t>(94 Teams Total)</a:t>
            </a:r>
          </a:p>
        </p:txBody>
      </p:sp>
      <p:graphicFrame>
        <p:nvGraphicFramePr>
          <p:cNvPr id="7" name="object 3"/>
          <p:cNvGraphicFramePr>
            <a:graphicFrameLocks noGrp="1"/>
          </p:cNvGraphicFramePr>
          <p:nvPr>
            <p:extLst>
              <p:ext uri="{D42A27DB-BD31-4B8C-83A1-F6EECF244321}">
                <p14:modId xmlns:p14="http://schemas.microsoft.com/office/powerpoint/2010/main" val="1676899136"/>
              </p:ext>
            </p:extLst>
          </p:nvPr>
        </p:nvGraphicFramePr>
        <p:xfrm>
          <a:off x="6156960" y="1843957"/>
          <a:ext cx="5821680" cy="4984749"/>
        </p:xfrm>
        <a:graphic>
          <a:graphicData uri="http://schemas.openxmlformats.org/drawingml/2006/table">
            <a:tbl>
              <a:tblPr firstRow="1" bandRow="1">
                <a:tableStyleId>{2D5ABB26-0587-4C30-8999-92F81FD0307C}</a:tableStyleId>
              </a:tblPr>
              <a:tblGrid>
                <a:gridCol w="2209800">
                  <a:extLst>
                    <a:ext uri="{9D8B030D-6E8A-4147-A177-3AD203B41FA5}">
                      <a16:colId xmlns:a16="http://schemas.microsoft.com/office/drawing/2014/main" val="20000"/>
                    </a:ext>
                  </a:extLst>
                </a:gridCol>
                <a:gridCol w="1569720">
                  <a:extLst>
                    <a:ext uri="{9D8B030D-6E8A-4147-A177-3AD203B41FA5}">
                      <a16:colId xmlns:a16="http://schemas.microsoft.com/office/drawing/2014/main" val="20001"/>
                    </a:ext>
                  </a:extLst>
                </a:gridCol>
                <a:gridCol w="2042160">
                  <a:extLst>
                    <a:ext uri="{9D8B030D-6E8A-4147-A177-3AD203B41FA5}">
                      <a16:colId xmlns:a16="http://schemas.microsoft.com/office/drawing/2014/main" val="20002"/>
                    </a:ext>
                  </a:extLst>
                </a:gridCol>
              </a:tblGrid>
              <a:tr h="354092">
                <a:tc>
                  <a:txBody>
                    <a:bodyPr/>
                    <a:lstStyle/>
                    <a:p>
                      <a:pPr marL="91440">
                        <a:lnSpc>
                          <a:spcPct val="100000"/>
                        </a:lnSpc>
                        <a:spcBef>
                          <a:spcPts val="204"/>
                        </a:spcBef>
                      </a:pPr>
                      <a:r>
                        <a:rPr sz="2000" b="0" spc="-10" dirty="0">
                          <a:solidFill>
                            <a:srgbClr val="FFFFFF"/>
                          </a:solidFill>
                          <a:latin typeface="Calibri"/>
                          <a:cs typeface="Calibri"/>
                        </a:rPr>
                        <a:t>Month</a:t>
                      </a:r>
                      <a:endParaRPr sz="2000" b="0" dirty="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4F81BC"/>
                    </a:solidFill>
                  </a:tcPr>
                </a:tc>
                <a:tc>
                  <a:txBody>
                    <a:bodyPr/>
                    <a:lstStyle/>
                    <a:p>
                      <a:pPr marL="91440" marR="610235" algn="ctr">
                        <a:lnSpc>
                          <a:spcPct val="100000"/>
                        </a:lnSpc>
                        <a:spcBef>
                          <a:spcPts val="204"/>
                        </a:spcBef>
                      </a:pPr>
                      <a:r>
                        <a:rPr sz="2000" b="0" kern="1200" spc="-10" dirty="0">
                          <a:solidFill>
                            <a:srgbClr val="FFFFFF"/>
                          </a:solidFill>
                          <a:latin typeface="Calibri"/>
                          <a:ea typeface="+mn-ea"/>
                          <a:cs typeface="Calibri"/>
                        </a:rPr>
                        <a:t>Patient Data</a:t>
                      </a: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4F81BC"/>
                    </a:solidFill>
                  </a:tcPr>
                </a:tc>
                <a:tc>
                  <a:txBody>
                    <a:bodyPr/>
                    <a:lstStyle/>
                    <a:p>
                      <a:pPr marL="92075" marR="760730" algn="ctr">
                        <a:lnSpc>
                          <a:spcPct val="100000"/>
                        </a:lnSpc>
                        <a:spcBef>
                          <a:spcPts val="204"/>
                        </a:spcBef>
                      </a:pPr>
                      <a:r>
                        <a:rPr sz="2000" b="0" spc="-5" dirty="0">
                          <a:solidFill>
                            <a:srgbClr val="FFFFFF"/>
                          </a:solidFill>
                          <a:latin typeface="Calibri"/>
                          <a:cs typeface="Calibri"/>
                        </a:rPr>
                        <a:t>Hospital</a:t>
                      </a:r>
                      <a:r>
                        <a:rPr sz="2000" b="0" spc="-15" dirty="0">
                          <a:solidFill>
                            <a:srgbClr val="FFFFFF"/>
                          </a:solidFill>
                          <a:latin typeface="Calibri"/>
                          <a:cs typeface="Calibri"/>
                        </a:rPr>
                        <a:t> </a:t>
                      </a:r>
                      <a:r>
                        <a:rPr sz="2000" b="0" spc="-20" dirty="0">
                          <a:solidFill>
                            <a:srgbClr val="FFFFFF"/>
                          </a:solidFill>
                          <a:latin typeface="Calibri"/>
                          <a:cs typeface="Calibri"/>
                        </a:rPr>
                        <a:t>Data</a:t>
                      </a:r>
                      <a:endParaRPr sz="2000" b="0" dirty="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4F81BC"/>
                    </a:solidFill>
                  </a:tcPr>
                </a:tc>
                <a:extLst>
                  <a:ext uri="{0D108BD9-81ED-4DB2-BD59-A6C34878D82A}">
                    <a16:rowId xmlns:a16="http://schemas.microsoft.com/office/drawing/2014/main" val="10000"/>
                  </a:ext>
                </a:extLst>
              </a:tr>
              <a:tr h="420256">
                <a:tc>
                  <a:txBody>
                    <a:bodyPr/>
                    <a:lstStyle/>
                    <a:p>
                      <a:pPr marL="91440" marR="544195">
                        <a:lnSpc>
                          <a:spcPct val="100000"/>
                        </a:lnSpc>
                        <a:spcBef>
                          <a:spcPts val="209"/>
                        </a:spcBef>
                      </a:pPr>
                      <a:r>
                        <a:rPr lang="en-US" sz="1800" b="0" dirty="0">
                          <a:latin typeface="Calibri"/>
                          <a:cs typeface="Calibri"/>
                        </a:rPr>
                        <a:t>September 2021</a:t>
                      </a:r>
                      <a:endParaRPr sz="18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800" b="1" dirty="0">
                          <a:latin typeface="Calibri"/>
                          <a:cs typeface="Calibri"/>
                        </a:rPr>
                        <a:t>75</a:t>
                      </a:r>
                      <a:endParaRPr sz="1800" b="1"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800" b="1" dirty="0" smtClean="0">
                          <a:latin typeface="Calibri"/>
                          <a:cs typeface="Calibri"/>
                        </a:rPr>
                        <a:t>67</a:t>
                      </a:r>
                      <a:endParaRPr lang="en-US" sz="1800" b="1" dirty="0">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3400391030"/>
                  </a:ext>
                </a:extLst>
              </a:tr>
              <a:tr h="420256">
                <a:tc>
                  <a:txBody>
                    <a:bodyPr/>
                    <a:lstStyle/>
                    <a:p>
                      <a:pPr marL="91440" marR="544195">
                        <a:lnSpc>
                          <a:spcPct val="100000"/>
                        </a:lnSpc>
                        <a:spcBef>
                          <a:spcPts val="209"/>
                        </a:spcBef>
                      </a:pPr>
                      <a:r>
                        <a:rPr lang="en-US" sz="1800" b="0" dirty="0">
                          <a:latin typeface="Calibri"/>
                          <a:cs typeface="Calibri"/>
                        </a:rPr>
                        <a:t>October 2021</a:t>
                      </a:r>
                      <a:endParaRPr sz="18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800" b="1" dirty="0">
                          <a:solidFill>
                            <a:schemeClr val="tx1">
                              <a:lumMod val="50000"/>
                            </a:schemeClr>
                          </a:solidFill>
                          <a:latin typeface="Calibri"/>
                          <a:cs typeface="Calibri"/>
                        </a:rPr>
                        <a:t>74</a:t>
                      </a:r>
                      <a:endParaRPr sz="1800" b="1" dirty="0">
                        <a:solidFill>
                          <a:schemeClr val="tx1">
                            <a:lumMod val="50000"/>
                          </a:schemeClr>
                        </a:solidFill>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800" b="1" dirty="0" smtClean="0">
                          <a:solidFill>
                            <a:schemeClr val="tx1">
                              <a:lumMod val="50000"/>
                            </a:schemeClr>
                          </a:solidFill>
                          <a:latin typeface="Calibri"/>
                          <a:cs typeface="Calibri"/>
                        </a:rPr>
                        <a:t>64</a:t>
                      </a:r>
                      <a:endParaRPr lang="en-US" sz="1800" b="1" dirty="0">
                        <a:solidFill>
                          <a:schemeClr val="tx1">
                            <a:lumMod val="50000"/>
                          </a:schemeClr>
                        </a:solidFill>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2899520879"/>
                  </a:ext>
                </a:extLst>
              </a:tr>
              <a:tr h="420256">
                <a:tc>
                  <a:txBody>
                    <a:bodyPr/>
                    <a:lstStyle/>
                    <a:p>
                      <a:pPr marL="91440" marR="544195">
                        <a:lnSpc>
                          <a:spcPct val="100000"/>
                        </a:lnSpc>
                        <a:spcBef>
                          <a:spcPts val="209"/>
                        </a:spcBef>
                      </a:pPr>
                      <a:r>
                        <a:rPr lang="en-US" sz="1800" b="0" dirty="0">
                          <a:latin typeface="Calibri"/>
                          <a:cs typeface="Calibri"/>
                        </a:rPr>
                        <a:t>November 2021</a:t>
                      </a:r>
                      <a:endParaRPr sz="18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800" b="1" dirty="0" smtClean="0">
                          <a:solidFill>
                            <a:schemeClr val="tx1">
                              <a:lumMod val="50000"/>
                            </a:schemeClr>
                          </a:solidFill>
                          <a:latin typeface="Calibri"/>
                          <a:cs typeface="Calibri"/>
                        </a:rPr>
                        <a:t>70</a:t>
                      </a:r>
                      <a:endParaRPr sz="1800" b="1" dirty="0">
                        <a:solidFill>
                          <a:schemeClr val="tx1">
                            <a:lumMod val="50000"/>
                          </a:schemeClr>
                        </a:solidFill>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800" b="1" dirty="0" smtClean="0">
                          <a:solidFill>
                            <a:schemeClr val="tx1">
                              <a:lumMod val="50000"/>
                            </a:schemeClr>
                          </a:solidFill>
                          <a:latin typeface="Calibri"/>
                          <a:cs typeface="Calibri"/>
                        </a:rPr>
                        <a:t>64</a:t>
                      </a:r>
                      <a:endParaRPr lang="en-US" sz="1800" b="1" dirty="0">
                        <a:solidFill>
                          <a:schemeClr val="tx1">
                            <a:lumMod val="50000"/>
                          </a:schemeClr>
                        </a:solidFill>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2079913983"/>
                  </a:ext>
                </a:extLst>
              </a:tr>
              <a:tr h="420256">
                <a:tc>
                  <a:txBody>
                    <a:bodyPr/>
                    <a:lstStyle/>
                    <a:p>
                      <a:pPr marL="91440" marR="544195">
                        <a:lnSpc>
                          <a:spcPct val="100000"/>
                        </a:lnSpc>
                        <a:spcBef>
                          <a:spcPts val="209"/>
                        </a:spcBef>
                      </a:pPr>
                      <a:r>
                        <a:rPr lang="en-US" sz="1800" b="0" dirty="0">
                          <a:latin typeface="Calibri"/>
                          <a:cs typeface="Calibri"/>
                        </a:rPr>
                        <a:t>December 2021</a:t>
                      </a:r>
                      <a:endParaRPr sz="18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800" b="1" dirty="0" smtClean="0">
                          <a:solidFill>
                            <a:schemeClr val="tx1">
                              <a:lumMod val="50000"/>
                            </a:schemeClr>
                          </a:solidFill>
                          <a:latin typeface="Calibri"/>
                          <a:cs typeface="Calibri"/>
                        </a:rPr>
                        <a:t>70</a:t>
                      </a:r>
                      <a:endParaRPr sz="1800" b="1" dirty="0">
                        <a:solidFill>
                          <a:schemeClr val="tx1">
                            <a:lumMod val="50000"/>
                          </a:schemeClr>
                        </a:solidFill>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800" b="1" dirty="0" smtClean="0">
                          <a:solidFill>
                            <a:schemeClr val="tx1">
                              <a:lumMod val="50000"/>
                            </a:schemeClr>
                          </a:solidFill>
                          <a:latin typeface="Calibri"/>
                          <a:cs typeface="Calibri"/>
                        </a:rPr>
                        <a:t>62</a:t>
                      </a:r>
                      <a:endParaRPr lang="en-US" sz="1800" b="1" dirty="0">
                        <a:solidFill>
                          <a:schemeClr val="tx1">
                            <a:lumMod val="50000"/>
                          </a:schemeClr>
                        </a:solidFill>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61770522"/>
                  </a:ext>
                </a:extLst>
              </a:tr>
              <a:tr h="420256">
                <a:tc>
                  <a:txBody>
                    <a:bodyPr/>
                    <a:lstStyle/>
                    <a:p>
                      <a:pPr marL="91440" marR="544195">
                        <a:lnSpc>
                          <a:spcPct val="100000"/>
                        </a:lnSpc>
                        <a:spcBef>
                          <a:spcPts val="209"/>
                        </a:spcBef>
                      </a:pPr>
                      <a:r>
                        <a:rPr lang="en-US" sz="1800" b="0" dirty="0">
                          <a:latin typeface="Calibri"/>
                          <a:cs typeface="Calibri"/>
                        </a:rPr>
                        <a:t>January</a:t>
                      </a:r>
                      <a:r>
                        <a:rPr lang="en-US" sz="1800" b="0" baseline="0" dirty="0">
                          <a:latin typeface="Calibri"/>
                          <a:cs typeface="Calibri"/>
                        </a:rPr>
                        <a:t> 2022</a:t>
                      </a:r>
                      <a:endParaRPr sz="18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800" b="1" dirty="0" smtClean="0">
                          <a:solidFill>
                            <a:schemeClr val="tx1">
                              <a:lumMod val="50000"/>
                            </a:schemeClr>
                          </a:solidFill>
                          <a:latin typeface="Calibri"/>
                          <a:cs typeface="Calibri"/>
                        </a:rPr>
                        <a:t>67</a:t>
                      </a:r>
                      <a:endParaRPr sz="1800" b="1" dirty="0">
                        <a:solidFill>
                          <a:schemeClr val="tx1">
                            <a:lumMod val="50000"/>
                          </a:schemeClr>
                        </a:solidFill>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800" b="1" dirty="0" smtClean="0">
                          <a:solidFill>
                            <a:schemeClr val="tx1">
                              <a:lumMod val="50000"/>
                            </a:schemeClr>
                          </a:solidFill>
                          <a:latin typeface="Calibri"/>
                          <a:cs typeface="Calibri"/>
                        </a:rPr>
                        <a:t>60</a:t>
                      </a:r>
                      <a:endParaRPr lang="en-US" sz="1800" b="1" dirty="0">
                        <a:solidFill>
                          <a:schemeClr val="tx1">
                            <a:lumMod val="50000"/>
                          </a:schemeClr>
                        </a:solidFill>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3478731958"/>
                  </a:ext>
                </a:extLst>
              </a:tr>
              <a:tr h="420256">
                <a:tc>
                  <a:txBody>
                    <a:bodyPr/>
                    <a:lstStyle/>
                    <a:p>
                      <a:pPr marL="91440" marR="544195">
                        <a:lnSpc>
                          <a:spcPct val="100000"/>
                        </a:lnSpc>
                        <a:spcBef>
                          <a:spcPts val="209"/>
                        </a:spcBef>
                      </a:pPr>
                      <a:r>
                        <a:rPr lang="en-US" sz="1800" b="0" dirty="0">
                          <a:latin typeface="Calibri"/>
                          <a:cs typeface="Calibri"/>
                        </a:rPr>
                        <a:t>February 2022</a:t>
                      </a:r>
                      <a:endParaRPr sz="18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800" b="1" dirty="0" smtClean="0">
                          <a:solidFill>
                            <a:schemeClr val="tx1">
                              <a:lumMod val="50000"/>
                            </a:schemeClr>
                          </a:solidFill>
                          <a:latin typeface="Calibri"/>
                          <a:cs typeface="Calibri"/>
                        </a:rPr>
                        <a:t>66</a:t>
                      </a:r>
                      <a:endParaRPr lang="en-US" sz="1800" b="1" dirty="0">
                        <a:solidFill>
                          <a:schemeClr val="tx1">
                            <a:lumMod val="50000"/>
                          </a:schemeClr>
                        </a:solidFill>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800" b="1" dirty="0" smtClean="0">
                          <a:solidFill>
                            <a:schemeClr val="tx1">
                              <a:lumMod val="50000"/>
                            </a:schemeClr>
                          </a:solidFill>
                          <a:latin typeface="Calibri"/>
                          <a:cs typeface="Calibri"/>
                        </a:rPr>
                        <a:t>61</a:t>
                      </a:r>
                      <a:endParaRPr lang="en-US" sz="1800" b="1" dirty="0">
                        <a:solidFill>
                          <a:schemeClr val="tx1">
                            <a:lumMod val="50000"/>
                          </a:schemeClr>
                        </a:solidFill>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441672932"/>
                  </a:ext>
                </a:extLst>
              </a:tr>
              <a:tr h="420256">
                <a:tc>
                  <a:txBody>
                    <a:bodyPr/>
                    <a:lstStyle/>
                    <a:p>
                      <a:pPr marL="91440" marR="544195">
                        <a:lnSpc>
                          <a:spcPct val="100000"/>
                        </a:lnSpc>
                        <a:spcBef>
                          <a:spcPts val="209"/>
                        </a:spcBef>
                      </a:pPr>
                      <a:r>
                        <a:rPr lang="en-US" sz="1800" b="0" dirty="0">
                          <a:latin typeface="Calibri"/>
                          <a:cs typeface="Calibri"/>
                        </a:rPr>
                        <a:t>March 2022</a:t>
                      </a:r>
                      <a:endParaRPr sz="18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800" b="1" dirty="0" smtClean="0">
                          <a:solidFill>
                            <a:schemeClr val="tx1">
                              <a:lumMod val="50000"/>
                            </a:schemeClr>
                          </a:solidFill>
                          <a:latin typeface="Calibri"/>
                          <a:cs typeface="Calibri"/>
                        </a:rPr>
                        <a:t>69</a:t>
                      </a:r>
                      <a:endParaRPr sz="1800" b="1" dirty="0">
                        <a:solidFill>
                          <a:schemeClr val="tx1">
                            <a:lumMod val="50000"/>
                          </a:schemeClr>
                        </a:solidFill>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800" b="1" dirty="0" smtClean="0">
                          <a:solidFill>
                            <a:schemeClr val="tx1">
                              <a:lumMod val="50000"/>
                            </a:schemeClr>
                          </a:solidFill>
                          <a:latin typeface="Calibri"/>
                          <a:cs typeface="Calibri"/>
                        </a:rPr>
                        <a:t>59</a:t>
                      </a:r>
                      <a:endParaRPr lang="en-US" sz="1800" b="1" dirty="0">
                        <a:solidFill>
                          <a:schemeClr val="tx1">
                            <a:lumMod val="50000"/>
                          </a:schemeClr>
                        </a:solidFill>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729192671"/>
                  </a:ext>
                </a:extLst>
              </a:tr>
              <a:tr h="420256">
                <a:tc>
                  <a:txBody>
                    <a:bodyPr/>
                    <a:lstStyle/>
                    <a:p>
                      <a:pPr marL="91440" marR="544195">
                        <a:lnSpc>
                          <a:spcPct val="100000"/>
                        </a:lnSpc>
                        <a:spcBef>
                          <a:spcPts val="209"/>
                        </a:spcBef>
                      </a:pPr>
                      <a:r>
                        <a:rPr lang="en-US" sz="1800" b="0" dirty="0" smtClean="0">
                          <a:latin typeface="Calibri"/>
                          <a:cs typeface="Calibri"/>
                        </a:rPr>
                        <a:t>April</a:t>
                      </a:r>
                      <a:r>
                        <a:rPr lang="en-US" sz="1800" b="0" baseline="0" dirty="0" smtClean="0">
                          <a:latin typeface="Calibri"/>
                          <a:cs typeface="Calibri"/>
                        </a:rPr>
                        <a:t> </a:t>
                      </a:r>
                      <a:r>
                        <a:rPr lang="en-US" sz="1800" b="0" dirty="0" smtClean="0">
                          <a:latin typeface="Calibri"/>
                          <a:cs typeface="Calibri"/>
                        </a:rPr>
                        <a:t>2022</a:t>
                      </a:r>
                      <a:endParaRPr sz="18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800" b="1" dirty="0" smtClean="0">
                          <a:solidFill>
                            <a:schemeClr val="tx1">
                              <a:lumMod val="50000"/>
                            </a:schemeClr>
                          </a:solidFill>
                          <a:latin typeface="Calibri"/>
                          <a:cs typeface="Calibri"/>
                        </a:rPr>
                        <a:t>62</a:t>
                      </a:r>
                      <a:endParaRPr sz="1800" b="1" dirty="0">
                        <a:solidFill>
                          <a:schemeClr val="tx1">
                            <a:lumMod val="50000"/>
                          </a:schemeClr>
                        </a:solidFill>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800" b="1" dirty="0" smtClean="0">
                          <a:solidFill>
                            <a:schemeClr val="tx1">
                              <a:lumMod val="50000"/>
                            </a:schemeClr>
                          </a:solidFill>
                          <a:latin typeface="Calibri"/>
                          <a:cs typeface="Calibri"/>
                        </a:rPr>
                        <a:t>49</a:t>
                      </a:r>
                      <a:endParaRPr lang="en-US" sz="1800" b="1" dirty="0">
                        <a:solidFill>
                          <a:schemeClr val="tx1">
                            <a:lumMod val="50000"/>
                          </a:schemeClr>
                        </a:solidFill>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3066900811"/>
                  </a:ext>
                </a:extLst>
              </a:tr>
              <a:tr h="420256">
                <a:tc>
                  <a:txBody>
                    <a:bodyPr/>
                    <a:lstStyle/>
                    <a:p>
                      <a:pPr marL="91440" marR="544195">
                        <a:lnSpc>
                          <a:spcPct val="100000"/>
                        </a:lnSpc>
                        <a:spcBef>
                          <a:spcPts val="209"/>
                        </a:spcBef>
                      </a:pPr>
                      <a:r>
                        <a:rPr lang="en-US" sz="1800" b="0" dirty="0" smtClean="0">
                          <a:latin typeface="Calibri"/>
                          <a:cs typeface="Calibri"/>
                        </a:rPr>
                        <a:t>May 2022</a:t>
                      </a:r>
                      <a:endParaRPr sz="18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800" b="1" dirty="0" smtClean="0">
                          <a:solidFill>
                            <a:schemeClr val="tx1">
                              <a:lumMod val="50000"/>
                            </a:schemeClr>
                          </a:solidFill>
                          <a:latin typeface="Calibri"/>
                          <a:cs typeface="Calibri"/>
                        </a:rPr>
                        <a:t>48</a:t>
                      </a:r>
                      <a:endParaRPr sz="1800" b="1" dirty="0">
                        <a:solidFill>
                          <a:schemeClr val="tx1">
                            <a:lumMod val="50000"/>
                          </a:schemeClr>
                        </a:solidFill>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800" b="1" dirty="0" smtClean="0">
                          <a:solidFill>
                            <a:schemeClr val="tx1">
                              <a:lumMod val="50000"/>
                            </a:schemeClr>
                          </a:solidFill>
                          <a:latin typeface="Calibri"/>
                          <a:cs typeface="Calibri"/>
                        </a:rPr>
                        <a:t>40</a:t>
                      </a:r>
                      <a:endParaRPr lang="en-US" sz="1800" b="1" dirty="0">
                        <a:solidFill>
                          <a:schemeClr val="tx1">
                            <a:lumMod val="50000"/>
                          </a:schemeClr>
                        </a:solidFill>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3780300936"/>
                  </a:ext>
                </a:extLst>
              </a:tr>
            </a:tbl>
          </a:graphicData>
        </a:graphic>
      </p:graphicFrame>
    </p:spTree>
    <p:extLst>
      <p:ext uri="{BB962C8B-B14F-4D97-AF65-F5344CB8AC3E}">
        <p14:creationId xmlns:p14="http://schemas.microsoft.com/office/powerpoint/2010/main" val="3201090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7" y="246063"/>
            <a:ext cx="7722394" cy="1325563"/>
          </a:xfrm>
        </p:spPr>
        <p:txBody>
          <a:bodyPr/>
          <a:lstStyle/>
          <a:p>
            <a:r>
              <a:rPr lang="en-US" dirty="0">
                <a:ea typeface="Lato Medium"/>
                <a:cs typeface="Lato Medium"/>
              </a:rPr>
              <a:t>ILPQC teams NTSV C-Section Rate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79818A">
                  <a:lumMod val="60000"/>
                  <a:lumOff val="40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4C55">
                    <a:tint val="75000"/>
                  </a:srgbClr>
                </a:solidFill>
                <a:effectLst/>
                <a:uLnTx/>
                <a:uFillTx/>
                <a:latin typeface="Calibri" panose="020F0502020204030204"/>
                <a:ea typeface="+mn-ea"/>
                <a:cs typeface="+mn-cs"/>
              </a:rPr>
              <a:t>Illinois Perinatal Quality Collaborative</a:t>
            </a:r>
          </a:p>
        </p:txBody>
      </p:sp>
      <p:graphicFrame>
        <p:nvGraphicFramePr>
          <p:cNvPr id="7" name="Chart 6"/>
          <p:cNvGraphicFramePr>
            <a:graphicFrameLocks/>
          </p:cNvGraphicFramePr>
          <p:nvPr>
            <p:extLst>
              <p:ext uri="{D42A27DB-BD31-4B8C-83A1-F6EECF244321}">
                <p14:modId xmlns:p14="http://schemas.microsoft.com/office/powerpoint/2010/main" val="2395307543"/>
              </p:ext>
            </p:extLst>
          </p:nvPr>
        </p:nvGraphicFramePr>
        <p:xfrm>
          <a:off x="925033" y="1690577"/>
          <a:ext cx="10228520" cy="466577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700838" y="5200651"/>
            <a:ext cx="8286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4C55"/>
                </a:solidFill>
                <a:effectLst/>
                <a:uLnTx/>
                <a:uFillTx/>
                <a:latin typeface="Calibri" panose="020F0502020204030204"/>
                <a:ea typeface="+mn-ea"/>
                <a:cs typeface="+mn-cs"/>
              </a:rPr>
              <a:t>23.0</a:t>
            </a:r>
          </a:p>
        </p:txBody>
      </p:sp>
      <p:cxnSp>
        <p:nvCxnSpPr>
          <p:cNvPr id="8" name="Straight Connector 7"/>
          <p:cNvCxnSpPr/>
          <p:nvPr/>
        </p:nvCxnSpPr>
        <p:spPr>
          <a:xfrm>
            <a:off x="1381125" y="5098313"/>
            <a:ext cx="9577388" cy="28575"/>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754728"/>
      </p:ext>
    </p:extLst>
  </p:cSld>
  <p:clrMapOvr>
    <a:masterClrMapping/>
  </p:clrMapOvr>
  <p:extLst mod="1">
    <p:ext uri="{6950BFC3-D8DA-4A85-94F7-54DA5524770B}">
      <p188:commentRel xmlns="" xmlns:p188="http://schemas.microsoft.com/office/powerpoint/2018/8/main" r:id="rId4"/>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855964985"/>
              </p:ext>
            </p:extLst>
          </p:nvPr>
        </p:nvGraphicFramePr>
        <p:xfrm>
          <a:off x="609600" y="1624084"/>
          <a:ext cx="10972800" cy="4732266"/>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a:spLocks noGrp="1"/>
          </p:cNvSpPr>
          <p:nvPr>
            <p:ph type="title"/>
          </p:nvPr>
        </p:nvSpPr>
        <p:spPr>
          <a:xfrm>
            <a:off x="609600" y="438524"/>
            <a:ext cx="10972800" cy="1325563"/>
          </a:xfrm>
          <a:noFill/>
        </p:spPr>
        <p:txBody>
          <a:bodyPr>
            <a:normAutofit/>
          </a:bodyPr>
          <a:lstStyle/>
          <a:p>
            <a:r>
              <a:rPr lang="en-US" dirty="0"/>
              <a:t>NTSV C-Section Rates, by hospital</a:t>
            </a:r>
          </a:p>
        </p:txBody>
      </p:sp>
      <p:sp>
        <p:nvSpPr>
          <p:cNvPr id="4" name="Slide Number Placeholder 3"/>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3A795C-50BE-462B-8B70-BD2F9F6A8888}" type="slidenum">
              <a:rPr kumimoji="0" lang="en-US" alt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cxnSp>
        <p:nvCxnSpPr>
          <p:cNvPr id="7" name="Straight Connector 6"/>
          <p:cNvCxnSpPr/>
          <p:nvPr/>
        </p:nvCxnSpPr>
        <p:spPr>
          <a:xfrm flipH="1">
            <a:off x="1187240" y="5124903"/>
            <a:ext cx="10395160" cy="0"/>
          </a:xfrm>
          <a:prstGeom prst="line">
            <a:avLst/>
          </a:prstGeom>
          <a:ln w="38100">
            <a:solidFill>
              <a:srgbClr val="F60064"/>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62865" y="4442687"/>
            <a:ext cx="2745534" cy="523220"/>
          </a:xfrm>
          <a:prstGeom prst="rect">
            <a:avLst/>
          </a:prstGeom>
          <a:solidFill>
            <a:srgbClr val="F60064"/>
          </a:solidFill>
          <a:ln>
            <a:solidFill>
              <a:schemeClr val="tx2">
                <a:lumMod val="50000"/>
              </a:schemeClr>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4F6FA"/>
                </a:solidFill>
                <a:effectLst/>
                <a:uLnTx/>
                <a:uFillTx/>
                <a:latin typeface="Arial" panose="020B0604020202020204"/>
                <a:ea typeface="+mn-ea"/>
                <a:cs typeface="+mn-cs"/>
              </a:rPr>
              <a:t>Goal: &lt; </a:t>
            </a:r>
            <a:r>
              <a:rPr kumimoji="0" lang="en-US" sz="2800" b="1" i="0" u="none" strike="noStrike" kern="1200" cap="none" spc="0" normalizeH="0" baseline="0" noProof="0" dirty="0">
                <a:ln>
                  <a:noFill/>
                </a:ln>
                <a:solidFill>
                  <a:srgbClr val="F4F6FA"/>
                </a:solidFill>
                <a:effectLst/>
                <a:uLnTx/>
                <a:uFillTx/>
                <a:latin typeface="Arial" panose="020B0604020202020204"/>
                <a:ea typeface="+mn-ea"/>
                <a:cs typeface="+mn-cs"/>
              </a:rPr>
              <a:t>23.6%</a:t>
            </a:r>
          </a:p>
        </p:txBody>
      </p:sp>
      <p:sp>
        <p:nvSpPr>
          <p:cNvPr id="13" name="TextBox 12"/>
          <p:cNvSpPr txBox="1"/>
          <p:nvPr/>
        </p:nvSpPr>
        <p:spPr>
          <a:xfrm>
            <a:off x="5236601" y="6277302"/>
            <a:ext cx="4230396" cy="523220"/>
          </a:xfrm>
          <a:prstGeom prst="rect">
            <a:avLst/>
          </a:prstGeom>
          <a:solidFill>
            <a:srgbClr val="7030A0"/>
          </a:solidFill>
          <a:ln>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4F6FA"/>
                </a:solidFill>
                <a:effectLst/>
                <a:uLnTx/>
                <a:uFillTx/>
                <a:latin typeface="Arial" panose="020B0604020202020204"/>
                <a:ea typeface="+mn-ea"/>
                <a:cs typeface="+mn-cs"/>
              </a:rPr>
              <a:t>All ILPQC Average: </a:t>
            </a:r>
            <a:r>
              <a:rPr kumimoji="0" lang="en-US" sz="2800" b="1" i="0" u="none" strike="noStrike" kern="1200" cap="none" spc="0" normalizeH="0" baseline="0" noProof="0" dirty="0" smtClean="0">
                <a:ln>
                  <a:noFill/>
                </a:ln>
                <a:solidFill>
                  <a:srgbClr val="F4F6FA"/>
                </a:solidFill>
                <a:effectLst/>
                <a:uLnTx/>
                <a:uFillTx/>
                <a:latin typeface="Arial" panose="020B0604020202020204"/>
                <a:ea typeface="+mn-ea"/>
                <a:cs typeface="+mn-cs"/>
              </a:rPr>
              <a:t>23%</a:t>
            </a:r>
            <a:endParaRPr kumimoji="0" lang="en-US" sz="2800" b="1" i="0" u="none" strike="noStrike" kern="1200" cap="none" spc="0" normalizeH="0" baseline="0" noProof="0" dirty="0">
              <a:ln>
                <a:noFill/>
              </a:ln>
              <a:solidFill>
                <a:srgbClr val="F4F6FA"/>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58456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Lato Medium"/>
                <a:cs typeface="Lato Medium"/>
              </a:rPr>
              <a:t>NTSV C-Sections Meeting </a:t>
            </a:r>
            <a:r>
              <a:rPr lang="en-US" dirty="0"/>
              <a:t/>
            </a:r>
            <a:br>
              <a:rPr lang="en-US" dirty="0"/>
            </a:br>
            <a:r>
              <a:rPr lang="en-US" dirty="0">
                <a:ea typeface="Lato Medium"/>
                <a:cs typeface="Lato Medium"/>
              </a:rPr>
              <a:t>ACOG/SMFM Guidelines (goal &gt; 80%)</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79818A">
                  <a:lumMod val="60000"/>
                  <a:lumOff val="40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4C55">
                    <a:tint val="75000"/>
                  </a:srgbClr>
                </a:solidFill>
                <a:effectLst/>
                <a:uLnTx/>
                <a:uFillTx/>
                <a:latin typeface="Calibri" panose="020F0502020204030204"/>
                <a:ea typeface="+mn-ea"/>
                <a:cs typeface="+mn-cs"/>
              </a:rPr>
              <a:t>Illinois Perinatal Quality Collaborative</a:t>
            </a:r>
          </a:p>
        </p:txBody>
      </p:sp>
      <p:graphicFrame>
        <p:nvGraphicFramePr>
          <p:cNvPr id="6" name="Chart 5"/>
          <p:cNvGraphicFramePr>
            <a:graphicFrameLocks/>
          </p:cNvGraphicFramePr>
          <p:nvPr/>
        </p:nvGraphicFramePr>
        <p:xfrm>
          <a:off x="742950" y="1690689"/>
          <a:ext cx="10839450" cy="4621212"/>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a:extLst>
              <a:ext uri="{FF2B5EF4-FFF2-40B4-BE49-F238E27FC236}">
                <a16:creationId xmlns:a16="http://schemas.microsoft.com/office/drawing/2014/main" id="{2FE5FCDD-E143-9159-170B-B6DCF0F81BC8}"/>
              </a:ext>
            </a:extLst>
          </p:cNvPr>
          <p:cNvCxnSpPr/>
          <p:nvPr/>
        </p:nvCxnSpPr>
        <p:spPr>
          <a:xfrm>
            <a:off x="2322131" y="3038451"/>
            <a:ext cx="8335633" cy="8403"/>
          </a:xfrm>
          <a:prstGeom prst="line">
            <a:avLst/>
          </a:pr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4C2B738-2DEA-097B-1EDE-F08D55EAE718}"/>
              </a:ext>
            </a:extLst>
          </p:cNvPr>
          <p:cNvSpPr/>
          <p:nvPr/>
        </p:nvSpPr>
        <p:spPr>
          <a:xfrm>
            <a:off x="10670087" y="3316266"/>
            <a:ext cx="469728" cy="396658"/>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7AD39AE2-97EC-C943-691E-2AE17CFBCA7F}"/>
              </a:ext>
            </a:extLst>
          </p:cNvPr>
          <p:cNvSpPr/>
          <p:nvPr/>
        </p:nvSpPr>
        <p:spPr>
          <a:xfrm>
            <a:off x="1901868" y="3514594"/>
            <a:ext cx="469728" cy="396658"/>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800025"/>
      </p:ext>
    </p:extLst>
  </p:cSld>
  <p:clrMapOvr>
    <a:masterClrMapping/>
  </p:clrMapOvr>
  <p:extLst>
    <p:ext uri="{6950BFC3-D8DA-4A85-94F7-54DA5524770B}">
      <p188:commentRel xmlns="" xmlns:p188="http://schemas.microsoft.com/office/powerpoint/2018/8/main" r:id="rId4"/>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2</a:t>
            </a:fld>
            <a:endParaRPr lang="en-US" altLang="en-US" sz="1200" dirty="0">
              <a:solidFill>
                <a:srgbClr val="898989"/>
              </a:solidFill>
              <a:latin typeface="Arial" charset="0"/>
              <a:ea typeface="MS PGothic" pitchFamily="34" charset="-128"/>
            </a:endParaRPr>
          </a:p>
        </p:txBody>
      </p:sp>
      <p:sp>
        <p:nvSpPr>
          <p:cNvPr id="5" name="Rectangle 4"/>
          <p:cNvSpPr/>
          <p:nvPr/>
        </p:nvSpPr>
        <p:spPr>
          <a:xfrm>
            <a:off x="433472" y="1639889"/>
            <a:ext cx="11281606" cy="4573560"/>
          </a:xfrm>
          <a:prstGeom prst="rect">
            <a:avLst/>
          </a:prstGeom>
        </p:spPr>
        <p:txBody>
          <a:bodyPr wrap="square" lIns="91440" tIns="45720" rIns="91440" bIns="45720" anchor="t">
            <a:spAutoFit/>
          </a:bodyPr>
          <a:lstStyle/>
          <a:p>
            <a:pPr marL="457200" indent="-457200">
              <a:lnSpc>
                <a:spcPct val="90000"/>
              </a:lnSpc>
              <a:spcBef>
                <a:spcPct val="20000"/>
              </a:spcBef>
              <a:buClr>
                <a:srgbClr val="FF9900"/>
              </a:buClr>
              <a:buSzPct val="75000"/>
              <a:buFont typeface="Arial" panose="020B0604020202020204" pitchFamily="34" charset="0"/>
              <a:buChar char="•"/>
            </a:pPr>
            <a:r>
              <a:rPr lang="en-US" sz="2800" dirty="0" smtClean="0">
                <a:solidFill>
                  <a:schemeClr val="tx2">
                    <a:lumMod val="50000"/>
                  </a:schemeClr>
                </a:solidFill>
              </a:rPr>
              <a:t>2022 </a:t>
            </a:r>
            <a:r>
              <a:rPr lang="en-US" sz="2800" dirty="0">
                <a:solidFill>
                  <a:schemeClr val="tx2">
                    <a:lumMod val="50000"/>
                  </a:schemeClr>
                </a:solidFill>
              </a:rPr>
              <a:t>Face-to-Face </a:t>
            </a:r>
            <a:r>
              <a:rPr lang="en-US" sz="2800" dirty="0" smtClean="0">
                <a:solidFill>
                  <a:schemeClr val="tx2">
                    <a:lumMod val="50000"/>
                  </a:schemeClr>
                </a:solidFill>
              </a:rPr>
              <a:t>Recap</a:t>
            </a:r>
            <a:endParaRPr lang="en-US" sz="2800" dirty="0">
              <a:solidFill>
                <a:schemeClr val="tx2">
                  <a:lumMod val="50000"/>
                </a:schemeClr>
              </a:solidFill>
            </a:endParaRPr>
          </a:p>
          <a:p>
            <a:pPr marL="457200" indent="-457200">
              <a:lnSpc>
                <a:spcPct val="90000"/>
              </a:lnSpc>
              <a:spcBef>
                <a:spcPct val="20000"/>
              </a:spcBef>
              <a:buClr>
                <a:srgbClr val="FF9900"/>
              </a:buClr>
              <a:buSzPct val="75000"/>
              <a:buFont typeface="Arial" panose="020B0604020202020204" pitchFamily="34" charset="0"/>
              <a:buChar char="•"/>
            </a:pPr>
            <a:r>
              <a:rPr lang="en-US" sz="2800" dirty="0">
                <a:solidFill>
                  <a:schemeClr val="tx2">
                    <a:lumMod val="50000"/>
                  </a:schemeClr>
                </a:solidFill>
              </a:rPr>
              <a:t>PVB Data Review </a:t>
            </a:r>
          </a:p>
          <a:p>
            <a:pPr marL="457200" indent="-457200">
              <a:lnSpc>
                <a:spcPct val="90000"/>
              </a:lnSpc>
              <a:spcBef>
                <a:spcPct val="20000"/>
              </a:spcBef>
              <a:buClr>
                <a:srgbClr val="FF9900"/>
              </a:buClr>
              <a:buSzPct val="75000"/>
              <a:buFont typeface="Arial" panose="020B0604020202020204" pitchFamily="34" charset="0"/>
              <a:buChar char="•"/>
            </a:pPr>
            <a:r>
              <a:rPr lang="en-US" sz="2800" dirty="0">
                <a:solidFill>
                  <a:schemeClr val="dk1"/>
                </a:solidFill>
              </a:rPr>
              <a:t>Getting to </a:t>
            </a:r>
            <a:r>
              <a:rPr lang="en-US" sz="2800" dirty="0" smtClean="0">
                <a:solidFill>
                  <a:schemeClr val="dk1"/>
                </a:solidFill>
              </a:rPr>
              <a:t>Green: Key </a:t>
            </a:r>
            <a:r>
              <a:rPr lang="en-US" sz="2800" dirty="0">
                <a:solidFill>
                  <a:schemeClr val="dk1"/>
                </a:solidFill>
              </a:rPr>
              <a:t>PVB Structure </a:t>
            </a:r>
            <a:r>
              <a:rPr lang="en-US" sz="2800" dirty="0" smtClean="0">
                <a:solidFill>
                  <a:schemeClr val="dk1"/>
                </a:solidFill>
              </a:rPr>
              <a:t>Measures</a:t>
            </a:r>
          </a:p>
          <a:p>
            <a:pPr marL="457200" indent="-457200">
              <a:lnSpc>
                <a:spcPct val="90000"/>
              </a:lnSpc>
              <a:spcBef>
                <a:spcPct val="20000"/>
              </a:spcBef>
              <a:buClr>
                <a:srgbClr val="FF9900"/>
              </a:buClr>
              <a:buSzPct val="75000"/>
              <a:buFont typeface="Arial" panose="020B0604020202020204" pitchFamily="34" charset="0"/>
              <a:buChar char="•"/>
            </a:pPr>
            <a:r>
              <a:rPr lang="en-US" sz="2800" b="1" u="sng" dirty="0" smtClean="0">
                <a:solidFill>
                  <a:schemeClr val="tx2">
                    <a:lumMod val="50000"/>
                  </a:schemeClr>
                </a:solidFill>
              </a:rPr>
              <a:t>Team </a:t>
            </a:r>
            <a:r>
              <a:rPr lang="en-US" sz="2800" b="1" u="sng" dirty="0">
                <a:solidFill>
                  <a:schemeClr val="tx2">
                    <a:lumMod val="50000"/>
                  </a:schemeClr>
                </a:solidFill>
              </a:rPr>
              <a:t>Talk</a:t>
            </a:r>
            <a:r>
              <a:rPr lang="en-US" sz="2800" b="1" dirty="0">
                <a:solidFill>
                  <a:schemeClr val="tx2">
                    <a:lumMod val="50000"/>
                  </a:schemeClr>
                </a:solidFill>
              </a:rPr>
              <a:t>: </a:t>
            </a:r>
            <a:r>
              <a:rPr lang="en-US" sz="2800" dirty="0" smtClean="0">
                <a:solidFill>
                  <a:schemeClr val="tx2">
                    <a:lumMod val="50000"/>
                  </a:schemeClr>
                </a:solidFill>
              </a:rPr>
              <a:t>Elmhurst Hospital, </a:t>
            </a:r>
            <a:r>
              <a:rPr lang="en-US" sz="2800" dirty="0" smtClean="0"/>
              <a:t>Kate </a:t>
            </a:r>
            <a:r>
              <a:rPr lang="en-US" sz="2800" dirty="0"/>
              <a:t>Aliaga MSN, RNC-OB, </a:t>
            </a:r>
            <a:r>
              <a:rPr lang="en-US" sz="2800" dirty="0" smtClean="0"/>
              <a:t>C-EFM, Clinical </a:t>
            </a:r>
            <a:r>
              <a:rPr lang="en-US" sz="2800" dirty="0"/>
              <a:t>Nurse Educator </a:t>
            </a:r>
            <a:r>
              <a:rPr lang="en-US" sz="2800" dirty="0" smtClean="0"/>
              <a:t>for</a:t>
            </a:r>
            <a:r>
              <a:rPr lang="en-US" sz="2800" dirty="0"/>
              <a:t> Labor and </a:t>
            </a:r>
            <a:r>
              <a:rPr lang="en-US" sz="2800" dirty="0" smtClean="0"/>
              <a:t>Delivery</a:t>
            </a:r>
            <a:endParaRPr lang="en-US" sz="2800" dirty="0" smtClean="0">
              <a:solidFill>
                <a:schemeClr val="tx2">
                  <a:lumMod val="50000"/>
                </a:schemeClr>
              </a:solidFill>
            </a:endParaRPr>
          </a:p>
          <a:p>
            <a:pPr marL="457200" indent="-457200">
              <a:lnSpc>
                <a:spcPct val="90000"/>
              </a:lnSpc>
              <a:spcBef>
                <a:spcPct val="20000"/>
              </a:spcBef>
              <a:buClr>
                <a:srgbClr val="FF9900"/>
              </a:buClr>
              <a:buSzPct val="75000"/>
              <a:buFont typeface="Arial" panose="020B0604020202020204" pitchFamily="34" charset="0"/>
              <a:buChar char="•"/>
            </a:pPr>
            <a:r>
              <a:rPr lang="en-US" sz="2800" dirty="0" smtClean="0">
                <a:solidFill>
                  <a:schemeClr val="tx2">
                    <a:lumMod val="50000"/>
                  </a:schemeClr>
                </a:solidFill>
              </a:rPr>
              <a:t>PVB </a:t>
            </a:r>
            <a:r>
              <a:rPr lang="en-US" sz="2800" dirty="0">
                <a:solidFill>
                  <a:schemeClr val="tx2">
                    <a:lumMod val="50000"/>
                  </a:schemeClr>
                </a:solidFill>
              </a:rPr>
              <a:t>Next Steps</a:t>
            </a:r>
          </a:p>
          <a:p>
            <a:pPr marL="457200" indent="-457200">
              <a:lnSpc>
                <a:spcPct val="90000"/>
              </a:lnSpc>
              <a:spcBef>
                <a:spcPct val="20000"/>
              </a:spcBef>
              <a:buClr>
                <a:srgbClr val="FF9900"/>
              </a:buClr>
              <a:buSzPct val="75000"/>
              <a:buFont typeface="Arial" panose="020B0604020202020204" pitchFamily="34" charset="0"/>
              <a:buChar char="•"/>
            </a:pPr>
            <a:r>
              <a:rPr lang="en-US" sz="2800" dirty="0">
                <a:solidFill>
                  <a:schemeClr val="tx2">
                    <a:lumMod val="50000"/>
                  </a:schemeClr>
                </a:solidFill>
              </a:rPr>
              <a:t>TeamBirth: </a:t>
            </a:r>
            <a:r>
              <a:rPr lang="en-US" sz="2800" dirty="0"/>
              <a:t>Opportunity for hospitals to participate in a TeamBirth extension of PVB/BE Initiatives </a:t>
            </a:r>
            <a:endParaRPr lang="en-US" sz="2800" dirty="0">
              <a:solidFill>
                <a:schemeClr val="tx2">
                  <a:lumMod val="50000"/>
                </a:schemeClr>
              </a:solidFill>
            </a:endParaRPr>
          </a:p>
          <a:p>
            <a:pPr marL="457200" indent="-457200">
              <a:lnSpc>
                <a:spcPct val="90000"/>
              </a:lnSpc>
              <a:spcBef>
                <a:spcPct val="20000"/>
              </a:spcBef>
              <a:buClr>
                <a:srgbClr val="FF9900"/>
              </a:buClr>
              <a:buSzPct val="75000"/>
              <a:buFont typeface="Arial" panose="020B0604020202020204" pitchFamily="34" charset="0"/>
              <a:buChar char="•"/>
            </a:pPr>
            <a:r>
              <a:rPr lang="en-US" sz="2800" dirty="0" smtClean="0">
                <a:solidFill>
                  <a:schemeClr val="tx2">
                    <a:lumMod val="50000"/>
                  </a:schemeClr>
                </a:solidFill>
              </a:rPr>
              <a:t>PVB </a:t>
            </a:r>
            <a:r>
              <a:rPr lang="en-US" sz="2800" dirty="0">
                <a:solidFill>
                  <a:schemeClr val="tx2">
                    <a:lumMod val="50000"/>
                  </a:schemeClr>
                </a:solidFill>
              </a:rPr>
              <a:t>Office </a:t>
            </a:r>
            <a:r>
              <a:rPr lang="en-US" sz="2800" dirty="0" smtClean="0">
                <a:solidFill>
                  <a:schemeClr val="tx2">
                    <a:lumMod val="50000"/>
                  </a:schemeClr>
                </a:solidFill>
              </a:rPr>
              <a:t>Hours</a:t>
            </a:r>
          </a:p>
          <a:p>
            <a:pPr marL="914400" lvl="1" indent="-457200">
              <a:lnSpc>
                <a:spcPct val="90000"/>
              </a:lnSpc>
              <a:spcBef>
                <a:spcPct val="20000"/>
              </a:spcBef>
              <a:buClr>
                <a:srgbClr val="FF9900"/>
              </a:buClr>
              <a:buSzPct val="75000"/>
              <a:buFont typeface="Arial" panose="020B0604020202020204" pitchFamily="34" charset="0"/>
              <a:buChar char="•"/>
            </a:pPr>
            <a:r>
              <a:rPr lang="en-US" sz="2800" i="1" dirty="0" smtClean="0">
                <a:solidFill>
                  <a:srgbClr val="0E4C8A"/>
                </a:solidFill>
              </a:rPr>
              <a:t>Join </a:t>
            </a:r>
            <a:r>
              <a:rPr lang="en-US" sz="2800" i="1" dirty="0">
                <a:solidFill>
                  <a:srgbClr val="0E4C8A"/>
                </a:solidFill>
              </a:rPr>
              <a:t>us after the call to ask any questions you may have</a:t>
            </a:r>
          </a:p>
        </p:txBody>
      </p:sp>
      <p:sp>
        <p:nvSpPr>
          <p:cNvPr id="3" name="Title 2"/>
          <p:cNvSpPr>
            <a:spLocks noGrp="1"/>
          </p:cNvSpPr>
          <p:nvPr>
            <p:ph type="title"/>
          </p:nvPr>
        </p:nvSpPr>
        <p:spPr>
          <a:xfrm>
            <a:off x="609600" y="365125"/>
            <a:ext cx="7494270" cy="1325563"/>
          </a:xfrm>
          <a:noFill/>
        </p:spPr>
        <p:txBody>
          <a:bodyPr/>
          <a:lstStyle/>
          <a:p>
            <a:r>
              <a:rPr lang="en-US" dirty="0"/>
              <a:t>Overview:</a:t>
            </a:r>
          </a:p>
        </p:txBody>
      </p:sp>
    </p:spTree>
    <p:extLst>
      <p:ext uri="{BB962C8B-B14F-4D97-AF65-F5344CB8AC3E}">
        <p14:creationId xmlns:p14="http://schemas.microsoft.com/office/powerpoint/2010/main" val="2876128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nvGraphicFramePr>
        <p:xfrm>
          <a:off x="259836" y="1847273"/>
          <a:ext cx="6846699" cy="450907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noFill/>
        </p:spPr>
        <p:txBody>
          <a:bodyPr/>
          <a:lstStyle/>
          <a:p>
            <a:r>
              <a:rPr lang="en-US" dirty="0"/>
              <a:t>NTSV C-Sections Meeting </a:t>
            </a:r>
            <a:br>
              <a:rPr lang="en-US" dirty="0"/>
            </a:br>
            <a:r>
              <a:rPr lang="en-US" dirty="0"/>
              <a:t>ACOG/SMFM Guidelines: Failed Induction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79818A">
                  <a:lumMod val="60000"/>
                  <a:lumOff val="40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4C55">
                    <a:tint val="75000"/>
                  </a:srgbClr>
                </a:solidFill>
                <a:effectLst/>
                <a:uLnTx/>
                <a:uFillTx/>
                <a:latin typeface="Calibri" panose="020F0502020204030204"/>
                <a:ea typeface="+mn-ea"/>
                <a:cs typeface="+mn-cs"/>
              </a:rPr>
              <a:t>Illinois Perinatal Quality Collaborative</a:t>
            </a:r>
          </a:p>
        </p:txBody>
      </p:sp>
      <p:sp>
        <p:nvSpPr>
          <p:cNvPr id="9" name="Rectangle: Rounded Corners 12">
            <a:extLst>
              <a:ext uri="{FF2B5EF4-FFF2-40B4-BE49-F238E27FC236}">
                <a16:creationId xmlns:a16="http://schemas.microsoft.com/office/drawing/2014/main" id="{D45CB46C-7AF4-4F7E-B2FA-FDEAF5485057}"/>
              </a:ext>
            </a:extLst>
          </p:cNvPr>
          <p:cNvSpPr/>
          <p:nvPr/>
        </p:nvSpPr>
        <p:spPr>
          <a:xfrm>
            <a:off x="7180118" y="1633826"/>
            <a:ext cx="4940545" cy="2421769"/>
          </a:xfrm>
          <a:prstGeom prst="roundRect">
            <a:avLst/>
          </a:prstGeom>
          <a:solidFill>
            <a:schemeClr val="accent1">
              <a:lumMod val="60000"/>
              <a:lumOff val="4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FFFFFF"/>
                </a:solidFill>
                <a:effectLst/>
                <a:uLnTx/>
                <a:uFillTx/>
                <a:latin typeface="Calibri"/>
                <a:ea typeface="Calibri"/>
                <a:cs typeface="Calibri"/>
              </a:rPr>
              <a:t>ACOG/SMFM Criteria for Failed Induction: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dirty="0">
              <a:ln>
                <a:noFill/>
              </a:ln>
              <a:solidFill>
                <a:srgbClr val="FFFFFF"/>
              </a:solidFill>
              <a:effectLst/>
              <a:uLnTx/>
              <a:uFillTx/>
              <a:latin typeface="Calibri"/>
              <a:ea typeface="Calibri"/>
              <a:cs typeface="Calibri"/>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Oxytocin administered for at least 12-18 hours </a:t>
            </a: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after membrane rupture, </a:t>
            </a: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without achieving cervical change and regular contractions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Longer duration of the latent phase</a:t>
            </a: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 24 hours or longer if &lt;6cm and maternal and fetal status permits</a:t>
            </a:r>
          </a:p>
        </p:txBody>
      </p:sp>
      <p:cxnSp>
        <p:nvCxnSpPr>
          <p:cNvPr id="11" name="Straight Connector 10"/>
          <p:cNvCxnSpPr/>
          <p:nvPr/>
        </p:nvCxnSpPr>
        <p:spPr>
          <a:xfrm>
            <a:off x="609600" y="3064475"/>
            <a:ext cx="6496935" cy="18271"/>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2" name="Chart 11"/>
          <p:cNvGraphicFramePr>
            <a:graphicFrameLocks/>
          </p:cNvGraphicFramePr>
          <p:nvPr/>
        </p:nvGraphicFramePr>
        <p:xfrm>
          <a:off x="7338200" y="4055595"/>
          <a:ext cx="4782463"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5821367"/>
      </p:ext>
    </p:extLst>
  </p:cSld>
  <p:clrMapOvr>
    <a:masterClrMapping/>
  </p:clrMapOvr>
  <p:extLst mod="1">
    <p:ext uri="{6950BFC3-D8DA-4A85-94F7-54DA5524770B}">
      <p188:commentRel xmlns="" xmlns:p188="http://schemas.microsoft.com/office/powerpoint/2018/8/main" r:id="rId4"/>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nvGraphicFramePr>
        <p:xfrm>
          <a:off x="390515" y="1690688"/>
          <a:ext cx="8060149" cy="466566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noFill/>
        </p:spPr>
        <p:txBody>
          <a:bodyPr/>
          <a:lstStyle/>
          <a:p>
            <a:r>
              <a:rPr lang="en-US" dirty="0"/>
              <a:t>NTSV C-Sections Meeting </a:t>
            </a:r>
            <a:br>
              <a:rPr lang="en-US" dirty="0"/>
            </a:br>
            <a:r>
              <a:rPr lang="en-US" dirty="0"/>
              <a:t>ACOG/SMFM Guidelines: Active Phase Arrest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79818A">
                  <a:lumMod val="60000"/>
                  <a:lumOff val="40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4C55">
                    <a:tint val="75000"/>
                  </a:srgbClr>
                </a:solidFill>
                <a:effectLst/>
                <a:uLnTx/>
                <a:uFillTx/>
                <a:latin typeface="Calibri" panose="020F0502020204030204"/>
                <a:ea typeface="+mn-ea"/>
                <a:cs typeface="+mn-cs"/>
              </a:rPr>
              <a:t>Illinois Perinatal Quality Collaborative</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41772" y="1807431"/>
            <a:ext cx="3127519" cy="4432176"/>
          </a:xfrm>
          <a:prstGeom prst="rect">
            <a:avLst/>
          </a:prstGeom>
        </p:spPr>
      </p:pic>
      <p:cxnSp>
        <p:nvCxnSpPr>
          <p:cNvPr id="11" name="Straight Connector 10"/>
          <p:cNvCxnSpPr/>
          <p:nvPr/>
        </p:nvCxnSpPr>
        <p:spPr>
          <a:xfrm flipV="1">
            <a:off x="860808" y="3016251"/>
            <a:ext cx="7439130" cy="6128"/>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6879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nvGraphicFramePr>
        <p:xfrm>
          <a:off x="609599" y="1575078"/>
          <a:ext cx="7640098" cy="478127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noFill/>
        </p:spPr>
        <p:txBody>
          <a:bodyPr/>
          <a:lstStyle/>
          <a:p>
            <a:r>
              <a:rPr lang="en-US" dirty="0"/>
              <a:t>NTSV C-Sections Meeting </a:t>
            </a:r>
            <a:br>
              <a:rPr lang="en-US" dirty="0"/>
            </a:br>
            <a:r>
              <a:rPr lang="en-US" dirty="0"/>
              <a:t>ACOG/SMFM Guidelines: Second Stage Arrest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79818A">
                  <a:lumMod val="60000"/>
                  <a:lumOff val="40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4C55">
                    <a:tint val="75000"/>
                  </a:srgbClr>
                </a:solidFill>
                <a:effectLst/>
                <a:uLnTx/>
                <a:uFillTx/>
                <a:latin typeface="Calibri" panose="020F0502020204030204"/>
                <a:ea typeface="+mn-ea"/>
                <a:cs typeface="+mn-cs"/>
              </a:rPr>
              <a:t>Illinois Perinatal Quality Collaborative</a:t>
            </a:r>
          </a:p>
        </p:txBody>
      </p:sp>
      <p:sp>
        <p:nvSpPr>
          <p:cNvPr id="7" name="Rectangle: Rounded Corners 12">
            <a:extLst>
              <a:ext uri="{FF2B5EF4-FFF2-40B4-BE49-F238E27FC236}">
                <a16:creationId xmlns:a16="http://schemas.microsoft.com/office/drawing/2014/main" id="{D45CB46C-7AF4-4F7E-B2FA-FDEAF5485057}"/>
              </a:ext>
            </a:extLst>
          </p:cNvPr>
          <p:cNvSpPr/>
          <p:nvPr/>
        </p:nvSpPr>
        <p:spPr>
          <a:xfrm>
            <a:off x="8395816" y="2148942"/>
            <a:ext cx="3721739" cy="276825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FFFFFF"/>
                </a:solidFill>
                <a:effectLst/>
                <a:uLnTx/>
                <a:uFillTx/>
                <a:latin typeface="Calibri"/>
                <a:ea typeface="Calibri"/>
                <a:cs typeface="Calibri"/>
              </a:rPr>
              <a:t>ACOG/SMFM Criteria for Second Stage Arrest: </a:t>
            </a:r>
            <a:endParaRPr kumimoji="0" lang="en-US" sz="1400" b="0" i="0" u="sng" strike="noStrike" kern="1200" cap="none" spc="0" normalizeH="0" baseline="0" noProof="0" dirty="0">
              <a:ln>
                <a:noFill/>
              </a:ln>
              <a:solidFill>
                <a:srgbClr val="FFFFFF"/>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dirty="0">
              <a:ln>
                <a:noFill/>
              </a:ln>
              <a:solidFill>
                <a:srgbClr val="FFFFFF"/>
              </a:solidFill>
              <a:effectLst/>
              <a:uLnTx/>
              <a:uFillTx/>
              <a:latin typeface="Calibri"/>
              <a:ea typeface="Calibri"/>
              <a:cs typeface="Calibri"/>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a:ea typeface="Calibri"/>
                <a:cs typeface="Calibri"/>
              </a:rPr>
              <a:t> </a:t>
            </a: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At least 3 hours* of pushing in nulliparous patients</a:t>
            </a:r>
            <a:endPar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*Longer durations (e.g. 4 hours with epidural) may be appropriate on an individualized basis</a:t>
            </a: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Arial"/>
            </a:endParaRPr>
          </a:p>
        </p:txBody>
      </p:sp>
      <p:cxnSp>
        <p:nvCxnSpPr>
          <p:cNvPr id="8" name="Straight Connector 7"/>
          <p:cNvCxnSpPr/>
          <p:nvPr/>
        </p:nvCxnSpPr>
        <p:spPr>
          <a:xfrm>
            <a:off x="1133136" y="3170256"/>
            <a:ext cx="6858000" cy="0"/>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889374"/>
      </p:ext>
    </p:extLst>
  </p:cSld>
  <p:clrMapOvr>
    <a:masterClrMapping/>
  </p:clrMapOvr>
  <p:extLst mod="1">
    <p:ext uri="{6950BFC3-D8DA-4A85-94F7-54DA5524770B}">
      <p188:commentRel xmlns=""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PVB Key Structure Measures: </a:t>
            </a:r>
            <a:endParaRPr lang="en-US" dirty="0"/>
          </a:p>
        </p:txBody>
      </p:sp>
      <p:sp>
        <p:nvSpPr>
          <p:cNvPr id="3" name="Subtitle 2"/>
          <p:cNvSpPr>
            <a:spLocks noGrp="1"/>
          </p:cNvSpPr>
          <p:nvPr>
            <p:ph type="subTitle" idx="1"/>
          </p:nvPr>
        </p:nvSpPr>
        <p:spPr/>
        <p:txBody>
          <a:bodyPr/>
          <a:lstStyle/>
          <a:p>
            <a:r>
              <a:rPr lang="en-US" sz="2600" dirty="0" smtClean="0"/>
              <a:t>Helping teams get to GREEN! </a:t>
            </a:r>
            <a:endParaRPr lang="en-US" sz="2600" dirty="0"/>
          </a:p>
        </p:txBody>
      </p:sp>
    </p:spTree>
    <p:extLst>
      <p:ext uri="{BB962C8B-B14F-4D97-AF65-F5344CB8AC3E}">
        <p14:creationId xmlns:p14="http://schemas.microsoft.com/office/powerpoint/2010/main" val="152076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6691313" cy="1520825"/>
          </a:xfrm>
          <a:noFill/>
        </p:spPr>
        <p:txBody>
          <a:bodyPr/>
          <a:lstStyle/>
          <a:p>
            <a:r>
              <a:rPr lang="en-US" dirty="0">
                <a:ea typeface="Lato Medium"/>
                <a:cs typeface="Lato Medium"/>
              </a:rPr>
              <a:t>PVB Teams Progress on Key Structure Measures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79818A">
                  <a:lumMod val="60000"/>
                  <a:lumOff val="40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4C55">
                    <a:tint val="75000"/>
                  </a:srgbClr>
                </a:solidFill>
                <a:effectLst/>
                <a:uLnTx/>
                <a:uFillTx/>
                <a:latin typeface="Calibri" panose="020F0502020204030204"/>
                <a:ea typeface="+mn-ea"/>
                <a:cs typeface="+mn-cs"/>
              </a:rPr>
              <a:t>Illinois Perinatal Quality Collaborative</a:t>
            </a:r>
          </a:p>
        </p:txBody>
      </p:sp>
      <p:graphicFrame>
        <p:nvGraphicFramePr>
          <p:cNvPr id="6" name="Chart 5"/>
          <p:cNvGraphicFramePr>
            <a:graphicFrameLocks/>
          </p:cNvGraphicFramePr>
          <p:nvPr>
            <p:extLst>
              <p:ext uri="{D42A27DB-BD31-4B8C-83A1-F6EECF244321}">
                <p14:modId xmlns:p14="http://schemas.microsoft.com/office/powerpoint/2010/main" val="2348895328"/>
              </p:ext>
            </p:extLst>
          </p:nvPr>
        </p:nvGraphicFramePr>
        <p:xfrm>
          <a:off x="609600" y="1719618"/>
          <a:ext cx="10972800" cy="46367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2706393"/>
      </p:ext>
    </p:extLst>
  </p:cSld>
  <p:clrMapOvr>
    <a:masterClrMapping/>
  </p:clrMapOvr>
  <p:extLst mod="1">
    <p:ext uri="{6950BFC3-D8DA-4A85-94F7-54DA5524770B}">
      <p188:commentRel xmlns="" xmlns:p188="http://schemas.microsoft.com/office/powerpoint/2018/8/main" r:id="rId4"/>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1870477604"/>
              </p:ext>
            </p:extLst>
          </p:nvPr>
        </p:nvGraphicFramePr>
        <p:xfrm>
          <a:off x="791570" y="1433015"/>
          <a:ext cx="10790830" cy="528846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25</a:t>
            </a:fld>
            <a:endParaRPr lang="en-US" altLang="en-US" sz="1200" dirty="0">
              <a:solidFill>
                <a:srgbClr val="898989"/>
              </a:solidFill>
              <a:latin typeface="Arial" charset="0"/>
              <a:ea typeface="MS PGothic" pitchFamily="34" charset="-128"/>
            </a:endParaRPr>
          </a:p>
        </p:txBody>
      </p:sp>
      <p:sp>
        <p:nvSpPr>
          <p:cNvPr id="3" name="Title 2"/>
          <p:cNvSpPr>
            <a:spLocks noGrp="1"/>
          </p:cNvSpPr>
          <p:nvPr>
            <p:ph type="title"/>
          </p:nvPr>
        </p:nvSpPr>
        <p:spPr/>
        <p:txBody>
          <a:bodyPr/>
          <a:lstStyle/>
          <a:p>
            <a:r>
              <a:rPr lang="en-US" dirty="0"/>
              <a:t>Provider and Nurse Education</a:t>
            </a:r>
          </a:p>
        </p:txBody>
      </p:sp>
      <p:sp>
        <p:nvSpPr>
          <p:cNvPr id="2" name="7-Point Star 1"/>
          <p:cNvSpPr/>
          <p:nvPr/>
        </p:nvSpPr>
        <p:spPr>
          <a:xfrm>
            <a:off x="10210800" y="1594022"/>
            <a:ext cx="1817511" cy="1147229"/>
          </a:xfrm>
          <a:prstGeom prst="star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Keep it up!</a:t>
            </a:r>
          </a:p>
        </p:txBody>
      </p:sp>
    </p:spTree>
    <p:extLst>
      <p:ext uri="{BB962C8B-B14F-4D97-AF65-F5344CB8AC3E}">
        <p14:creationId xmlns:p14="http://schemas.microsoft.com/office/powerpoint/2010/main" val="3070106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5233"/>
            <a:ext cx="8647289" cy="1325563"/>
          </a:xfrm>
        </p:spPr>
        <p:txBody>
          <a:bodyPr>
            <a:normAutofit/>
          </a:bodyPr>
          <a:lstStyle/>
          <a:p>
            <a:r>
              <a:rPr lang="en-US" dirty="0"/>
              <a:t>What does it mean to be </a:t>
            </a:r>
            <a:br>
              <a:rPr lang="en-US" dirty="0"/>
            </a:br>
            <a:r>
              <a:rPr lang="en-US" dirty="0">
                <a:solidFill>
                  <a:srgbClr val="33CC33"/>
                </a:solidFill>
              </a:rPr>
              <a:t>GREEN</a:t>
            </a:r>
            <a:r>
              <a:rPr lang="en-US" dirty="0"/>
              <a:t> on </a:t>
            </a:r>
            <a:r>
              <a:rPr lang="en-US" b="1" u="sng" dirty="0"/>
              <a:t>Provider and Nurse Education</a:t>
            </a:r>
            <a:r>
              <a:rPr lang="en-US" dirty="0"/>
              <a:t>?</a:t>
            </a:r>
          </a:p>
        </p:txBody>
      </p:sp>
      <p:sp>
        <p:nvSpPr>
          <p:cNvPr id="3" name="Content Placeholder 2"/>
          <p:cNvSpPr>
            <a:spLocks noGrp="1"/>
          </p:cNvSpPr>
          <p:nvPr>
            <p:ph idx="1"/>
          </p:nvPr>
        </p:nvSpPr>
        <p:spPr>
          <a:xfrm>
            <a:off x="418069" y="1642886"/>
            <a:ext cx="8657692" cy="4894392"/>
          </a:xfrm>
        </p:spPr>
        <p:txBody>
          <a:bodyPr vert="horz" lIns="91440" tIns="45720" rIns="91440" bIns="45720" rtlCol="0" anchor="t">
            <a:normAutofit fontScale="92500" lnSpcReduction="20000"/>
          </a:bodyPr>
          <a:lstStyle/>
          <a:p>
            <a:r>
              <a:rPr lang="en-US" dirty="0">
                <a:ea typeface="Lato"/>
                <a:cs typeface="Lato"/>
              </a:rPr>
              <a:t>Do you have a standard process in place to educate providers and nurses on of ACOG/SMFM Guidelines</a:t>
            </a:r>
          </a:p>
          <a:p>
            <a:pPr lvl="1">
              <a:buFont typeface="Courier New" panose="02070309020205020404" pitchFamily="49" charset="0"/>
              <a:buChar char="o"/>
            </a:pPr>
            <a:r>
              <a:rPr lang="en-US" dirty="0"/>
              <a:t>Skills </a:t>
            </a:r>
            <a:r>
              <a:rPr lang="en-US" dirty="0" smtClean="0"/>
              <a:t>days  / OB Provider Meeting have leads review guidelines</a:t>
            </a:r>
            <a:endParaRPr lang="en-US" dirty="0"/>
          </a:p>
          <a:p>
            <a:pPr lvl="1">
              <a:buFont typeface="Courier New" panose="02070309020205020404" pitchFamily="49" charset="0"/>
              <a:buChar char="o"/>
            </a:pPr>
            <a:r>
              <a:rPr lang="en-US" dirty="0" smtClean="0"/>
              <a:t>Email educational materials</a:t>
            </a:r>
            <a:endParaRPr lang="en-US" dirty="0"/>
          </a:p>
          <a:p>
            <a:pPr lvl="1">
              <a:buFont typeface="Courier New" panose="02070309020205020404" pitchFamily="49" charset="0"/>
              <a:buChar char="o"/>
            </a:pPr>
            <a:r>
              <a:rPr lang="en-US" dirty="0"/>
              <a:t>Education topics during huddles </a:t>
            </a:r>
          </a:p>
          <a:p>
            <a:r>
              <a:rPr lang="en-US" dirty="0">
                <a:ea typeface="Lato"/>
                <a:cs typeface="Lato"/>
              </a:rPr>
              <a:t>Have you hosted a </a:t>
            </a:r>
            <a:r>
              <a:rPr lang="en-US" b="1" i="1" dirty="0">
                <a:ea typeface="Lato"/>
                <a:cs typeface="Lato"/>
              </a:rPr>
              <a:t>PVB Grand </a:t>
            </a:r>
            <a:r>
              <a:rPr lang="en-US" b="1" i="1" dirty="0" smtClean="0">
                <a:ea typeface="Lato"/>
                <a:cs typeface="Lato"/>
              </a:rPr>
              <a:t>Rounds</a:t>
            </a:r>
            <a:r>
              <a:rPr lang="en-US" dirty="0" smtClean="0">
                <a:ea typeface="Lato"/>
                <a:cs typeface="Lato"/>
              </a:rPr>
              <a:t>? </a:t>
            </a:r>
            <a:endParaRPr lang="en-US" dirty="0"/>
          </a:p>
          <a:p>
            <a:r>
              <a:rPr lang="en-US" dirty="0">
                <a:ea typeface="Lato"/>
                <a:cs typeface="Lato"/>
              </a:rPr>
              <a:t>Have you displayed </a:t>
            </a:r>
            <a:r>
              <a:rPr lang="en-US" b="1" i="1" dirty="0">
                <a:ea typeface="Lato"/>
                <a:cs typeface="Lato"/>
              </a:rPr>
              <a:t>Provider Education Posters </a:t>
            </a:r>
            <a:r>
              <a:rPr lang="en-US" dirty="0">
                <a:ea typeface="Lato"/>
                <a:cs typeface="Lato"/>
              </a:rPr>
              <a:t>on your L&amp;D units?</a:t>
            </a:r>
            <a:endParaRPr lang="en-US" dirty="0"/>
          </a:p>
          <a:p>
            <a:r>
              <a:rPr lang="en-US" dirty="0">
                <a:ea typeface="Lato"/>
                <a:cs typeface="Lato"/>
              </a:rPr>
              <a:t>Has your staff attended </a:t>
            </a:r>
            <a:r>
              <a:rPr lang="en-US" b="1" i="1" dirty="0">
                <a:ea typeface="Lato"/>
                <a:cs typeface="Lato"/>
              </a:rPr>
              <a:t>Labor Management Support </a:t>
            </a:r>
            <a:r>
              <a:rPr lang="en-US" dirty="0">
                <a:ea typeface="Lato"/>
                <a:cs typeface="Lato"/>
              </a:rPr>
              <a:t>training?</a:t>
            </a:r>
          </a:p>
          <a:p>
            <a:pPr lvl="1">
              <a:buFont typeface="Courier New" panose="02070309020205020404" pitchFamily="49" charset="0"/>
              <a:buChar char="o"/>
            </a:pPr>
            <a:r>
              <a:rPr lang="en-US" dirty="0"/>
              <a:t>ILPQC Live Virtual Training (August and September 2021)</a:t>
            </a:r>
          </a:p>
          <a:p>
            <a:pPr lvl="1">
              <a:buFont typeface="Courier New" panose="02070309020205020404" pitchFamily="49" charset="0"/>
              <a:buChar char="o"/>
            </a:pPr>
            <a:r>
              <a:rPr lang="en-US" dirty="0"/>
              <a:t>Spinning Babies or other in-person courses</a:t>
            </a:r>
          </a:p>
          <a:p>
            <a:pPr lvl="1">
              <a:buFont typeface="Courier New" panose="02070309020205020404" pitchFamily="49" charset="0"/>
              <a:buChar char="o"/>
            </a:pPr>
            <a:r>
              <a:rPr lang="en-US" dirty="0"/>
              <a:t>ILPQC Labor Support E-modules (now available!)</a:t>
            </a:r>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26</a:t>
            </a:fld>
            <a:endParaRPr lang="en-US" dirty="0"/>
          </a:p>
        </p:txBody>
      </p:sp>
      <p:sp>
        <p:nvSpPr>
          <p:cNvPr id="5" name="Footer Placeholder 4"/>
          <p:cNvSpPr>
            <a:spLocks noGrp="1"/>
          </p:cNvSpPr>
          <p:nvPr>
            <p:ph type="ftr" sz="quarter" idx="11"/>
          </p:nvPr>
        </p:nvSpPr>
        <p:spPr/>
        <p:txBody>
          <a:bodyPr/>
          <a:lstStyle/>
          <a:p>
            <a:pPr algn="l"/>
            <a:r>
              <a:rPr lang="en-US" dirty="0"/>
              <a:t>Illinois Perinatal Quality Collaborative</a:t>
            </a:r>
          </a:p>
        </p:txBody>
      </p:sp>
      <p:pic>
        <p:nvPicPr>
          <p:cNvPr id="7" name="Picture 6" descr="Tiedosto:Traffic light green dan 01.svg – Hikipedi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52911" y="2314640"/>
            <a:ext cx="3093804" cy="3557875"/>
          </a:xfrm>
          <a:prstGeom prst="rect">
            <a:avLst/>
          </a:prstGeom>
        </p:spPr>
      </p:pic>
    </p:spTree>
    <p:extLst>
      <p:ext uri="{BB962C8B-B14F-4D97-AF65-F5344CB8AC3E}">
        <p14:creationId xmlns:p14="http://schemas.microsoft.com/office/powerpoint/2010/main" val="1903639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117" y="112382"/>
            <a:ext cx="10972800" cy="1325563"/>
          </a:xfrm>
        </p:spPr>
        <p:txBody>
          <a:bodyPr/>
          <a:lstStyle/>
          <a:p>
            <a:r>
              <a:rPr lang="en-US" dirty="0"/>
              <a:t>Key Resources </a:t>
            </a:r>
            <a:r>
              <a:rPr lang="en-US" dirty="0" smtClean="0"/>
              <a:t>and </a:t>
            </a:r>
            <a:r>
              <a:rPr lang="en-US" dirty="0"/>
              <a:t>Strategies for </a:t>
            </a:r>
            <a:br>
              <a:rPr lang="en-US" dirty="0"/>
            </a:br>
            <a:r>
              <a:rPr lang="en-US" dirty="0"/>
              <a:t>Provider and Nurse Education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79818A">
                  <a:lumMod val="60000"/>
                  <a:lumOff val="40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4C55">
                    <a:tint val="75000"/>
                  </a:srgbClr>
                </a:solidFill>
                <a:effectLst/>
                <a:uLnTx/>
                <a:uFillTx/>
                <a:latin typeface="Calibri" panose="020F0502020204030204"/>
                <a:ea typeface="+mn-ea"/>
                <a:cs typeface="+mn-cs"/>
              </a:rPr>
              <a:t>Illinois Perinatal Quality Collaborative</a:t>
            </a:r>
          </a:p>
        </p:txBody>
      </p:sp>
      <p:graphicFrame>
        <p:nvGraphicFramePr>
          <p:cNvPr id="7" name="Diagram 6"/>
          <p:cNvGraphicFramePr/>
          <p:nvPr>
            <p:extLst>
              <p:ext uri="{D42A27DB-BD31-4B8C-83A1-F6EECF244321}">
                <p14:modId xmlns:p14="http://schemas.microsoft.com/office/powerpoint/2010/main" val="4236183239"/>
              </p:ext>
            </p:extLst>
          </p:nvPr>
        </p:nvGraphicFramePr>
        <p:xfrm>
          <a:off x="-3261611" y="1437945"/>
          <a:ext cx="11860862" cy="4781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881336" y="3100522"/>
            <a:ext cx="930613" cy="1460614"/>
          </a:xfrm>
          <a:prstGeom prst="rect">
            <a:avLst/>
          </a:prstGeom>
          <a:ln w="38100">
            <a:noFill/>
          </a:ln>
        </p:spPr>
      </p:pic>
      <p:pic>
        <p:nvPicPr>
          <p:cNvPr id="15" name="Picture 1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81371" y="1705559"/>
            <a:ext cx="1249147" cy="432095"/>
          </a:xfrm>
          <a:prstGeom prst="rect">
            <a:avLst/>
          </a:prstGeom>
          <a:ln w="38100">
            <a:noFill/>
          </a:ln>
        </p:spPr>
      </p:pic>
      <p:pic>
        <p:nvPicPr>
          <p:cNvPr id="17" name="Picture 1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81371" y="2294202"/>
            <a:ext cx="1292731" cy="186782"/>
          </a:xfrm>
          <a:prstGeom prst="rect">
            <a:avLst/>
          </a:prstGeom>
          <a:ln w="38100">
            <a:noFill/>
          </a:ln>
        </p:spPr>
      </p:pic>
      <p:pic>
        <p:nvPicPr>
          <p:cNvPr id="20" name="Picture 19"/>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460053" y="5393040"/>
            <a:ext cx="1091782" cy="739573"/>
          </a:xfrm>
          <a:prstGeom prst="rect">
            <a:avLst/>
          </a:prstGeom>
          <a:ln w="38100">
            <a:solidFill>
              <a:srgbClr val="6B95FD"/>
            </a:solidFill>
          </a:ln>
        </p:spPr>
      </p:pic>
      <p:pic>
        <p:nvPicPr>
          <p:cNvPr id="21" name="Picture 20"/>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48191" y="4919334"/>
            <a:ext cx="959089" cy="337180"/>
          </a:xfrm>
          <a:prstGeom prst="rect">
            <a:avLst/>
          </a:prstGeom>
          <a:ln w="38100">
            <a:solidFill>
              <a:srgbClr val="6B95FD"/>
            </a:solidFill>
          </a:ln>
        </p:spPr>
      </p:pic>
      <p:sp>
        <p:nvSpPr>
          <p:cNvPr id="3" name="TextBox 2"/>
          <p:cNvSpPr txBox="1"/>
          <p:nvPr/>
        </p:nvSpPr>
        <p:spPr>
          <a:xfrm>
            <a:off x="4991884" y="4841932"/>
            <a:ext cx="7250349" cy="1200329"/>
          </a:xfrm>
          <a:prstGeom prst="rect">
            <a:avLst/>
          </a:prstGeom>
          <a:noFill/>
        </p:spPr>
        <p:txBody>
          <a:bodyPr wrap="square" rtlCol="0">
            <a:spAutoFit/>
          </a:bodyPr>
          <a:lstStyle/>
          <a:p>
            <a:pPr marL="742950" lvl="1" indent="-285750">
              <a:buClr>
                <a:schemeClr val="accent5"/>
              </a:buClr>
              <a:buFont typeface="Wingdings" panose="05000000000000000000" pitchFamily="2" charset="2"/>
              <a:buChar char="q"/>
            </a:pPr>
            <a:r>
              <a:rPr lang="en-US" dirty="0" smtClean="0"/>
              <a:t>Use </a:t>
            </a:r>
            <a:r>
              <a:rPr lang="en-US" dirty="0"/>
              <a:t>the </a:t>
            </a:r>
            <a:r>
              <a:rPr lang="en-US" dirty="0" smtClean="0"/>
              <a:t>comprehension </a:t>
            </a:r>
            <a:r>
              <a:rPr lang="en-US" dirty="0"/>
              <a:t>guide to track completion</a:t>
            </a:r>
          </a:p>
          <a:p>
            <a:pPr marL="742950" lvl="1" indent="-285750">
              <a:buClr>
                <a:schemeClr val="accent5"/>
              </a:buClr>
              <a:buFont typeface="Wingdings" panose="05000000000000000000" pitchFamily="2" charset="2"/>
              <a:buChar char="q"/>
            </a:pPr>
            <a:r>
              <a:rPr lang="en-US" dirty="0"/>
              <a:t>Send out an email with a different video each week</a:t>
            </a:r>
          </a:p>
          <a:p>
            <a:pPr marL="742950" lvl="1" indent="-285750">
              <a:buClr>
                <a:schemeClr val="accent5"/>
              </a:buClr>
              <a:buFont typeface="Wingdings" panose="05000000000000000000" pitchFamily="2" charset="2"/>
              <a:buChar char="q"/>
            </a:pPr>
            <a:r>
              <a:rPr lang="en-US" dirty="0"/>
              <a:t>Set up skills days to practice different labor and pushing positions</a:t>
            </a:r>
          </a:p>
          <a:p>
            <a:endParaRPr lang="en-US" dirty="0"/>
          </a:p>
        </p:txBody>
      </p:sp>
      <p:sp>
        <p:nvSpPr>
          <p:cNvPr id="16" name="TextBox 15"/>
          <p:cNvSpPr txBox="1"/>
          <p:nvPr/>
        </p:nvSpPr>
        <p:spPr>
          <a:xfrm>
            <a:off x="4991884" y="1356939"/>
            <a:ext cx="7250349" cy="1754326"/>
          </a:xfrm>
          <a:prstGeom prst="rect">
            <a:avLst/>
          </a:prstGeom>
          <a:noFill/>
        </p:spPr>
        <p:txBody>
          <a:bodyPr wrap="square" rtlCol="0">
            <a:spAutoFit/>
          </a:bodyPr>
          <a:lstStyle/>
          <a:p>
            <a:pPr marL="742950" lvl="1" indent="-285750">
              <a:buClr>
                <a:schemeClr val="accent5"/>
              </a:buClr>
              <a:buFont typeface="Wingdings" panose="05000000000000000000" pitchFamily="2" charset="2"/>
              <a:buChar char="q"/>
            </a:pPr>
            <a:endParaRPr lang="en-US" dirty="0" smtClean="0"/>
          </a:p>
          <a:p>
            <a:pPr marL="742950" lvl="1" indent="-285750">
              <a:buClr>
                <a:schemeClr val="accent2"/>
              </a:buClr>
              <a:buFont typeface="Wingdings" panose="05000000000000000000" pitchFamily="2" charset="2"/>
              <a:buChar char="q"/>
            </a:pPr>
            <a:r>
              <a:rPr lang="en-US" dirty="0" smtClean="0"/>
              <a:t>Review fallout NTSV C-Sections that did not meet criteria and determine what could have been done differently</a:t>
            </a:r>
          </a:p>
          <a:p>
            <a:pPr marL="800100" lvl="1" indent="-342900">
              <a:buClr>
                <a:schemeClr val="accent2"/>
              </a:buClr>
              <a:buFont typeface="Wingdings" panose="05000000000000000000" pitchFamily="2" charset="2"/>
              <a:buChar char="q"/>
            </a:pPr>
            <a:r>
              <a:rPr lang="en-US" dirty="0" smtClean="0"/>
              <a:t>Present successful NTSV vaginal deliveries at OB provider meetings or nursing huddles</a:t>
            </a:r>
            <a:endParaRPr lang="en-US" dirty="0"/>
          </a:p>
          <a:p>
            <a:endParaRPr lang="en-US" dirty="0"/>
          </a:p>
        </p:txBody>
      </p:sp>
      <p:sp>
        <p:nvSpPr>
          <p:cNvPr id="18" name="TextBox 17"/>
          <p:cNvSpPr txBox="1"/>
          <p:nvPr/>
        </p:nvSpPr>
        <p:spPr>
          <a:xfrm>
            <a:off x="4974076" y="3133283"/>
            <a:ext cx="6815847" cy="1200329"/>
          </a:xfrm>
          <a:prstGeom prst="rect">
            <a:avLst/>
          </a:prstGeom>
          <a:noFill/>
        </p:spPr>
        <p:txBody>
          <a:bodyPr wrap="square" rtlCol="0">
            <a:spAutoFit/>
          </a:bodyPr>
          <a:lstStyle/>
          <a:p>
            <a:pPr marL="742950" lvl="1" indent="-285750">
              <a:buClr>
                <a:schemeClr val="accent3"/>
              </a:buClr>
              <a:buFont typeface="Wingdings" panose="05000000000000000000" pitchFamily="2" charset="2"/>
              <a:buChar char="q"/>
            </a:pPr>
            <a:r>
              <a:rPr lang="en-US" dirty="0" smtClean="0"/>
              <a:t>Hang education posters in a place where all providers will see</a:t>
            </a:r>
          </a:p>
          <a:p>
            <a:pPr marL="742950" lvl="1" indent="-285750">
              <a:buClr>
                <a:schemeClr val="accent3"/>
              </a:buClr>
              <a:buFont typeface="Wingdings" panose="05000000000000000000" pitchFamily="2" charset="2"/>
              <a:buChar char="q"/>
            </a:pPr>
            <a:r>
              <a:rPr lang="en-US" dirty="0" smtClean="0"/>
              <a:t>Email pdf versions to providers educate on ACOG/SMFM guidelines and key PVB strategies</a:t>
            </a:r>
            <a:endParaRPr lang="en-US" dirty="0"/>
          </a:p>
          <a:p>
            <a:endParaRPr lang="en-US" dirty="0"/>
          </a:p>
        </p:txBody>
      </p:sp>
    </p:spTree>
    <p:extLst>
      <p:ext uri="{BB962C8B-B14F-4D97-AF65-F5344CB8AC3E}">
        <p14:creationId xmlns:p14="http://schemas.microsoft.com/office/powerpoint/2010/main" val="3356953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28</a:t>
            </a:fld>
            <a:endParaRPr lang="en-US" altLang="en-US" sz="1200" dirty="0">
              <a:solidFill>
                <a:srgbClr val="898989"/>
              </a:solidFill>
              <a:latin typeface="Arial" charset="0"/>
              <a:ea typeface="MS PGothic" pitchFamily="34" charset="-128"/>
            </a:endParaRPr>
          </a:p>
        </p:txBody>
      </p:sp>
      <p:sp>
        <p:nvSpPr>
          <p:cNvPr id="5" name="Title 2"/>
          <p:cNvSpPr txBox="1">
            <a:spLocks/>
          </p:cNvSpPr>
          <p:nvPr/>
        </p:nvSpPr>
        <p:spPr>
          <a:xfrm>
            <a:off x="609600" y="365125"/>
            <a:ext cx="10972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r>
              <a:rPr lang="en-US" b="1" dirty="0">
                <a:solidFill>
                  <a:schemeClr val="accent1"/>
                </a:solidFill>
              </a:rPr>
              <a:t>Standard </a:t>
            </a:r>
            <a:r>
              <a:rPr lang="en-US" b="1" dirty="0" smtClean="0">
                <a:solidFill>
                  <a:schemeClr val="accent1"/>
                </a:solidFill>
              </a:rPr>
              <a:t>Protocols </a:t>
            </a:r>
            <a:r>
              <a:rPr lang="en-US" b="1" dirty="0">
                <a:solidFill>
                  <a:schemeClr val="accent1"/>
                </a:solidFill>
              </a:rPr>
              <a:t>and </a:t>
            </a:r>
            <a:r>
              <a:rPr lang="en-US" b="1" dirty="0" smtClean="0">
                <a:solidFill>
                  <a:schemeClr val="accent1"/>
                </a:solidFill>
              </a:rPr>
              <a:t>Processes</a:t>
            </a:r>
            <a:endParaRPr lang="en-US" b="1" dirty="0">
              <a:solidFill>
                <a:schemeClr val="accent1"/>
              </a:solidFill>
            </a:endParaRPr>
          </a:p>
        </p:txBody>
      </p:sp>
      <p:graphicFrame>
        <p:nvGraphicFramePr>
          <p:cNvPr id="6" name="Chart 5"/>
          <p:cNvGraphicFramePr>
            <a:graphicFrameLocks/>
          </p:cNvGraphicFramePr>
          <p:nvPr>
            <p:extLst>
              <p:ext uri="{D42A27DB-BD31-4B8C-83A1-F6EECF244321}">
                <p14:modId xmlns:p14="http://schemas.microsoft.com/office/powerpoint/2010/main" val="2977164777"/>
              </p:ext>
            </p:extLst>
          </p:nvPr>
        </p:nvGraphicFramePr>
        <p:xfrm>
          <a:off x="609600" y="1351994"/>
          <a:ext cx="11086531" cy="53430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3672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5233"/>
            <a:ext cx="8647289" cy="1325563"/>
          </a:xfrm>
        </p:spPr>
        <p:txBody>
          <a:bodyPr>
            <a:normAutofit/>
          </a:bodyPr>
          <a:lstStyle/>
          <a:p>
            <a:r>
              <a:rPr lang="en-US" dirty="0"/>
              <a:t>What does it mean to be </a:t>
            </a:r>
            <a:r>
              <a:rPr lang="en-US" dirty="0">
                <a:solidFill>
                  <a:srgbClr val="33CC33"/>
                </a:solidFill>
              </a:rPr>
              <a:t>GREEN</a:t>
            </a:r>
            <a:r>
              <a:rPr lang="en-US" dirty="0"/>
              <a:t> on </a:t>
            </a:r>
            <a:r>
              <a:rPr lang="en-US" b="1" u="sng" dirty="0"/>
              <a:t>Standard Protocols and Processes</a:t>
            </a:r>
            <a:r>
              <a:rPr lang="en-US" dirty="0"/>
              <a:t>?</a:t>
            </a:r>
          </a:p>
        </p:txBody>
      </p:sp>
      <p:sp>
        <p:nvSpPr>
          <p:cNvPr id="3" name="Content Placeholder 2"/>
          <p:cNvSpPr>
            <a:spLocks noGrp="1"/>
          </p:cNvSpPr>
          <p:nvPr>
            <p:ph idx="1"/>
          </p:nvPr>
        </p:nvSpPr>
        <p:spPr>
          <a:xfrm>
            <a:off x="336182" y="1521177"/>
            <a:ext cx="8794170" cy="4351338"/>
          </a:xfrm>
        </p:spPr>
        <p:txBody>
          <a:bodyPr/>
          <a:lstStyle/>
          <a:p>
            <a:r>
              <a:rPr lang="en-US" dirty="0"/>
              <a:t>Has your hospital implemented updated labor protocols for a unit-standard approach for providing labor support, and freedom of movement? </a:t>
            </a:r>
          </a:p>
          <a:p>
            <a:r>
              <a:rPr lang="en-US" dirty="0"/>
              <a:t>Has your hospital implemented standard criteria for diagnosis and treatment of labor dystocia, arrest disorders and failed </a:t>
            </a:r>
            <a:r>
              <a:rPr lang="en-US" dirty="0" smtClean="0"/>
              <a:t>induction based on ACOG/SMFM guidelines? </a:t>
            </a:r>
            <a:endParaRPr lang="en-US" dirty="0"/>
          </a:p>
          <a:p>
            <a:r>
              <a:rPr lang="en-US" dirty="0"/>
              <a:t>Has your hospital implemented protocols and support tools for women who present in latent (early) labor to safely encourage early labor at home?</a:t>
            </a:r>
          </a:p>
          <a:p>
            <a:r>
              <a:rPr lang="en-US" dirty="0"/>
              <a:t>Has your hospital developed a policy to implement intermittent monitoring policies for low-risk women?</a:t>
            </a:r>
          </a:p>
        </p:txBody>
      </p:sp>
      <p:sp>
        <p:nvSpPr>
          <p:cNvPr id="4" name="Slide Number Placeholder 3"/>
          <p:cNvSpPr>
            <a:spLocks noGrp="1"/>
          </p:cNvSpPr>
          <p:nvPr>
            <p:ph type="sldNum" sz="quarter" idx="10"/>
          </p:nvPr>
        </p:nvSpPr>
        <p:spPr/>
        <p:txBody>
          <a:bodyPr/>
          <a:lstStyle/>
          <a:p>
            <a:fld id="{97033E4B-E3EB-3D46-B2D8-3159663620FA}" type="slidenum">
              <a:rPr lang="en-US" smtClean="0"/>
              <a:pPr/>
              <a:t>29</a:t>
            </a:fld>
            <a:endParaRPr lang="en-US" dirty="0"/>
          </a:p>
        </p:txBody>
      </p:sp>
      <p:sp>
        <p:nvSpPr>
          <p:cNvPr id="5" name="Footer Placeholder 4"/>
          <p:cNvSpPr>
            <a:spLocks noGrp="1"/>
          </p:cNvSpPr>
          <p:nvPr>
            <p:ph type="ftr" sz="quarter" idx="11"/>
          </p:nvPr>
        </p:nvSpPr>
        <p:spPr/>
        <p:txBody>
          <a:bodyPr/>
          <a:lstStyle/>
          <a:p>
            <a:pPr algn="l"/>
            <a:r>
              <a:rPr lang="en-US" dirty="0"/>
              <a:t>Illinois Perinatal Quality Collaborative</a:t>
            </a:r>
          </a:p>
        </p:txBody>
      </p:sp>
      <p:pic>
        <p:nvPicPr>
          <p:cNvPr id="7" name="Picture 6" descr="Tiedosto:Traffic light green dan 01.svg – Hikipedi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52911" y="2314640"/>
            <a:ext cx="3093804" cy="3557875"/>
          </a:xfrm>
          <a:prstGeom prst="rect">
            <a:avLst/>
          </a:prstGeom>
        </p:spPr>
      </p:pic>
    </p:spTree>
    <p:extLst>
      <p:ext uri="{BB962C8B-B14F-4D97-AF65-F5344CB8AC3E}">
        <p14:creationId xmlns:p14="http://schemas.microsoft.com/office/powerpoint/2010/main" val="3048830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6936828" cy="1325563"/>
          </a:xfrm>
        </p:spPr>
        <p:txBody>
          <a:bodyPr/>
          <a:lstStyle/>
          <a:p>
            <a:r>
              <a:rPr lang="en-US" dirty="0" smtClean="0"/>
              <a:t>                    Response to Friday’s Supreme Court Decision</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3</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sp>
        <p:nvSpPr>
          <p:cNvPr id="7" name="Rectangle 6"/>
          <p:cNvSpPr/>
          <p:nvPr/>
        </p:nvSpPr>
        <p:spPr>
          <a:xfrm>
            <a:off x="525516" y="1928575"/>
            <a:ext cx="11056883" cy="1200329"/>
          </a:xfrm>
          <a:prstGeom prst="rect">
            <a:avLst/>
          </a:prstGeom>
        </p:spPr>
        <p:txBody>
          <a:bodyPr wrap="square">
            <a:spAutoFit/>
          </a:bodyPr>
          <a:lstStyle/>
          <a:p>
            <a:r>
              <a:rPr lang="en-US" dirty="0" smtClean="0">
                <a:solidFill>
                  <a:srgbClr val="515151"/>
                </a:solidFill>
                <a:latin typeface="Roboto"/>
              </a:rPr>
              <a:t>“</a:t>
            </a:r>
            <a:r>
              <a:rPr lang="en-US" dirty="0" smtClean="0">
                <a:solidFill>
                  <a:srgbClr val="515151"/>
                </a:solidFill>
              </a:rPr>
              <a:t>Today’s </a:t>
            </a:r>
            <a:r>
              <a:rPr lang="en-US" dirty="0">
                <a:solidFill>
                  <a:srgbClr val="515151"/>
                </a:solidFill>
              </a:rPr>
              <a:t>decision is a </a:t>
            </a:r>
            <a:r>
              <a:rPr lang="en-US" b="1" u="sng" dirty="0">
                <a:solidFill>
                  <a:srgbClr val="515151"/>
                </a:solidFill>
              </a:rPr>
              <a:t>direct blow to bodily autonomy, reproductive health, patient safety and health equity </a:t>
            </a:r>
            <a:r>
              <a:rPr lang="en-US" dirty="0">
                <a:solidFill>
                  <a:srgbClr val="515151"/>
                </a:solidFill>
              </a:rPr>
              <a:t>in the United States. Reversing the constitutional protection for safe, legal abortion established by the Supreme Court nearly fifty years ago exposes pregnant people to arbitrary, state-based restrictions, regulations, and bans that </a:t>
            </a:r>
            <a:r>
              <a:rPr lang="en-US" b="1" u="sng" dirty="0">
                <a:solidFill>
                  <a:srgbClr val="515151"/>
                </a:solidFill>
              </a:rPr>
              <a:t>will leave many people unable to access needed medical care</a:t>
            </a:r>
            <a:r>
              <a:rPr lang="en-US" b="1" u="sng" dirty="0" smtClean="0">
                <a:solidFill>
                  <a:srgbClr val="515151"/>
                </a:solidFill>
              </a:rPr>
              <a:t>.”</a:t>
            </a:r>
            <a:endParaRPr lang="en-US" b="1" u="sng" dirty="0"/>
          </a:p>
        </p:txBody>
      </p:sp>
      <p:sp>
        <p:nvSpPr>
          <p:cNvPr id="12" name="Rectangle 11"/>
          <p:cNvSpPr/>
          <p:nvPr/>
        </p:nvSpPr>
        <p:spPr>
          <a:xfrm>
            <a:off x="525516" y="4736940"/>
            <a:ext cx="11056883" cy="1200329"/>
          </a:xfrm>
          <a:prstGeom prst="rect">
            <a:avLst/>
          </a:prstGeom>
        </p:spPr>
        <p:txBody>
          <a:bodyPr wrap="square">
            <a:spAutoFit/>
          </a:bodyPr>
          <a:lstStyle/>
          <a:p>
            <a:r>
              <a:rPr lang="en-US" dirty="0" smtClean="0">
                <a:solidFill>
                  <a:srgbClr val="515151"/>
                </a:solidFill>
                <a:ea typeface="MS UI Gothic" panose="020B0600070205080204" pitchFamily="34" charset="-128"/>
              </a:rPr>
              <a:t>“While </a:t>
            </a:r>
            <a:r>
              <a:rPr lang="en-US" dirty="0">
                <a:solidFill>
                  <a:srgbClr val="515151"/>
                </a:solidFill>
                <a:ea typeface="MS UI Gothic" panose="020B0600070205080204" pitchFamily="34" charset="-128"/>
              </a:rPr>
              <a:t>the Supreme Court’s decision today is a significant and destructive setback, ACOG’s resolve is unwavering:  </a:t>
            </a:r>
            <a:r>
              <a:rPr lang="en-US" b="1" u="sng" dirty="0">
                <a:solidFill>
                  <a:srgbClr val="515151"/>
                </a:solidFill>
                <a:ea typeface="MS UI Gothic" panose="020B0600070205080204" pitchFamily="34" charset="-128"/>
              </a:rPr>
              <a:t>we will continue to support our members, our community partners and all people in the ongoing struggle against laws and regulations that violate and interfere with the patient-physician relationship and block access to essential, evidence-based health </a:t>
            </a:r>
            <a:r>
              <a:rPr lang="en-US" b="1" u="sng" dirty="0" smtClean="0">
                <a:solidFill>
                  <a:srgbClr val="515151"/>
                </a:solidFill>
                <a:ea typeface="MS UI Gothic" panose="020B0600070205080204" pitchFamily="34" charset="-128"/>
              </a:rPr>
              <a:t>care”</a:t>
            </a:r>
            <a:endParaRPr lang="en-US" b="1" u="sng" dirty="0">
              <a:ea typeface="MS UI Gothic" panose="020B0600070205080204" pitchFamily="34" charset="-128"/>
            </a:endParaRPr>
          </a:p>
        </p:txBody>
      </p:sp>
      <p:sp>
        <p:nvSpPr>
          <p:cNvPr id="3" name="Rectangle 2"/>
          <p:cNvSpPr/>
          <p:nvPr/>
        </p:nvSpPr>
        <p:spPr>
          <a:xfrm>
            <a:off x="525516" y="3394529"/>
            <a:ext cx="11056883" cy="923330"/>
          </a:xfrm>
          <a:prstGeom prst="rect">
            <a:avLst/>
          </a:prstGeom>
        </p:spPr>
        <p:txBody>
          <a:bodyPr wrap="square">
            <a:spAutoFit/>
          </a:bodyPr>
          <a:lstStyle/>
          <a:p>
            <a:r>
              <a:rPr lang="en-US" dirty="0">
                <a:solidFill>
                  <a:srgbClr val="515151"/>
                </a:solidFill>
              </a:rPr>
              <a:t>“Abortion is a safe, essential part of comprehensive health care, and just like any other safe and effective medical intervention, it </a:t>
            </a:r>
            <a:r>
              <a:rPr lang="en-US" b="1" u="sng" dirty="0">
                <a:solidFill>
                  <a:srgbClr val="515151"/>
                </a:solidFill>
              </a:rPr>
              <a:t>must be available equitably to people</a:t>
            </a:r>
            <a:r>
              <a:rPr lang="en-US" dirty="0">
                <a:solidFill>
                  <a:srgbClr val="515151"/>
                </a:solidFill>
              </a:rPr>
              <a:t>, no matter their race, socioeconomic status or where they reside.  When abortion is legal, it is </a:t>
            </a:r>
            <a:r>
              <a:rPr lang="en-US" dirty="0" smtClean="0">
                <a:solidFill>
                  <a:srgbClr val="515151"/>
                </a:solidFill>
              </a:rPr>
              <a:t>safe</a:t>
            </a:r>
            <a:r>
              <a:rPr lang="en-US" dirty="0" smtClean="0">
                <a:solidFill>
                  <a:srgbClr val="515151"/>
                </a:solidFill>
                <a:latin typeface="Roboto"/>
              </a:rPr>
              <a:t>”</a:t>
            </a:r>
            <a:endParaRPr lang="en-US" dirty="0"/>
          </a:p>
        </p:txBody>
      </p:sp>
      <p:pic>
        <p:nvPicPr>
          <p:cNvPr id="10" name="Picture 9"/>
          <p:cNvPicPr>
            <a:picLocks noChangeAspect="1"/>
          </p:cNvPicPr>
          <p:nvPr/>
        </p:nvPicPr>
        <p:blipFill>
          <a:blip r:embed="rId3"/>
          <a:stretch>
            <a:fillRect/>
          </a:stretch>
        </p:blipFill>
        <p:spPr>
          <a:xfrm>
            <a:off x="380681" y="185738"/>
            <a:ext cx="2286319" cy="905001"/>
          </a:xfrm>
          <a:prstGeom prst="rect">
            <a:avLst/>
          </a:prstGeom>
        </p:spPr>
      </p:pic>
    </p:spTree>
    <p:extLst>
      <p:ext uri="{BB962C8B-B14F-4D97-AF65-F5344CB8AC3E}">
        <p14:creationId xmlns:p14="http://schemas.microsoft.com/office/powerpoint/2010/main" val="1974203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117" y="112382"/>
            <a:ext cx="10972800" cy="1325563"/>
          </a:xfrm>
        </p:spPr>
        <p:txBody>
          <a:bodyPr/>
          <a:lstStyle/>
          <a:p>
            <a:r>
              <a:rPr lang="en-US" dirty="0"/>
              <a:t>Key Resources and strategies for </a:t>
            </a:r>
            <a:br>
              <a:rPr lang="en-US" dirty="0"/>
            </a:br>
            <a:r>
              <a:rPr lang="en-US" dirty="0"/>
              <a:t>Standard Processes and Protocols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79818A">
                  <a:lumMod val="60000"/>
                  <a:lumOff val="40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4C55">
                    <a:tint val="75000"/>
                  </a:srgbClr>
                </a:solidFill>
                <a:effectLst/>
                <a:uLnTx/>
                <a:uFillTx/>
                <a:latin typeface="Calibri" panose="020F0502020204030204"/>
                <a:ea typeface="+mn-ea"/>
                <a:cs typeface="+mn-cs"/>
              </a:rPr>
              <a:t>Illinois Perinatal Quality Collaborative</a:t>
            </a:r>
          </a:p>
        </p:txBody>
      </p:sp>
      <p:graphicFrame>
        <p:nvGraphicFramePr>
          <p:cNvPr id="7" name="Diagram 6"/>
          <p:cNvGraphicFramePr/>
          <p:nvPr>
            <p:extLst>
              <p:ext uri="{D42A27DB-BD31-4B8C-83A1-F6EECF244321}">
                <p14:modId xmlns:p14="http://schemas.microsoft.com/office/powerpoint/2010/main" val="2044366426"/>
              </p:ext>
            </p:extLst>
          </p:nvPr>
        </p:nvGraphicFramePr>
        <p:xfrm>
          <a:off x="-819970" y="1898840"/>
          <a:ext cx="12697441" cy="5116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60671" y="3669590"/>
            <a:ext cx="2546523" cy="2869322"/>
          </a:xfrm>
          <a:prstGeom prst="rect">
            <a:avLst/>
          </a:prstGeom>
          <a:ln w="38100">
            <a:solidFill>
              <a:schemeClr val="accent2"/>
            </a:solidFill>
          </a:ln>
        </p:spPr>
      </p:pic>
      <p:pic>
        <p:nvPicPr>
          <p:cNvPr id="8" name="Picture 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921979" y="3552504"/>
            <a:ext cx="2447812" cy="3051885"/>
          </a:xfrm>
          <a:prstGeom prst="rect">
            <a:avLst/>
          </a:prstGeom>
          <a:ln w="38100">
            <a:solidFill>
              <a:schemeClr val="accent3"/>
            </a:solidFill>
          </a:ln>
        </p:spPr>
      </p:pic>
      <p:pic>
        <p:nvPicPr>
          <p:cNvPr id="9" name="Picture 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511619" y="3552504"/>
            <a:ext cx="2434267" cy="3103494"/>
          </a:xfrm>
          <a:prstGeom prst="rect">
            <a:avLst/>
          </a:prstGeom>
          <a:ln w="38100">
            <a:solidFill>
              <a:schemeClr val="accent5"/>
            </a:solidFill>
          </a:ln>
        </p:spPr>
      </p:pic>
    </p:spTree>
    <p:extLst>
      <p:ext uri="{BB962C8B-B14F-4D97-AF65-F5344CB8AC3E}">
        <p14:creationId xmlns:p14="http://schemas.microsoft.com/office/powerpoint/2010/main" val="3845018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31</a:t>
            </a:fld>
            <a:endParaRPr lang="en-US" altLang="en-US" sz="1200" dirty="0">
              <a:solidFill>
                <a:srgbClr val="898989"/>
              </a:solidFill>
              <a:latin typeface="Arial" charset="0"/>
              <a:ea typeface="MS PGothic" pitchFamily="34" charset="-128"/>
            </a:endParaRPr>
          </a:p>
        </p:txBody>
      </p:sp>
      <p:sp>
        <p:nvSpPr>
          <p:cNvPr id="7" name="Title 2"/>
          <p:cNvSpPr txBox="1">
            <a:spLocks/>
          </p:cNvSpPr>
          <p:nvPr/>
        </p:nvSpPr>
        <p:spPr>
          <a:xfrm>
            <a:off x="762000" y="517525"/>
            <a:ext cx="109728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r>
              <a:rPr lang="en-US" b="1" dirty="0">
                <a:solidFill>
                  <a:schemeClr val="accent1"/>
                </a:solidFill>
              </a:rPr>
              <a:t>Sharing Provider Level Data</a:t>
            </a:r>
          </a:p>
        </p:txBody>
      </p:sp>
      <p:graphicFrame>
        <p:nvGraphicFramePr>
          <p:cNvPr id="8" name="Chart 7"/>
          <p:cNvGraphicFramePr>
            <a:graphicFrameLocks/>
          </p:cNvGraphicFramePr>
          <p:nvPr>
            <p:extLst>
              <p:ext uri="{D42A27DB-BD31-4B8C-83A1-F6EECF244321}">
                <p14:modId xmlns:p14="http://schemas.microsoft.com/office/powerpoint/2010/main" val="488740313"/>
              </p:ext>
            </p:extLst>
          </p:nvPr>
        </p:nvGraphicFramePr>
        <p:xfrm>
          <a:off x="761999" y="1433015"/>
          <a:ext cx="10401869" cy="52884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6330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45233"/>
            <a:ext cx="7036340" cy="1325563"/>
          </a:xfrm>
          <a:noFill/>
        </p:spPr>
        <p:txBody>
          <a:bodyPr>
            <a:normAutofit/>
          </a:bodyPr>
          <a:lstStyle/>
          <a:p>
            <a:r>
              <a:rPr lang="en-US" dirty="0"/>
              <a:t>What does it mean to be </a:t>
            </a:r>
            <a:r>
              <a:rPr lang="en-US" dirty="0">
                <a:solidFill>
                  <a:srgbClr val="33CC33"/>
                </a:solidFill>
              </a:rPr>
              <a:t>GREEN</a:t>
            </a:r>
            <a:r>
              <a:rPr lang="en-US" dirty="0"/>
              <a:t> on </a:t>
            </a:r>
            <a:r>
              <a:rPr lang="en-US" b="1" u="sng" dirty="0"/>
              <a:t>Sharing Provider-Level Data</a:t>
            </a:r>
            <a:r>
              <a:rPr lang="en-US" dirty="0"/>
              <a:t>?</a:t>
            </a:r>
          </a:p>
        </p:txBody>
      </p:sp>
      <p:sp>
        <p:nvSpPr>
          <p:cNvPr id="3" name="Content Placeholder 2"/>
          <p:cNvSpPr>
            <a:spLocks noGrp="1"/>
          </p:cNvSpPr>
          <p:nvPr>
            <p:ph idx="1"/>
          </p:nvPr>
        </p:nvSpPr>
        <p:spPr>
          <a:xfrm>
            <a:off x="418069" y="1642886"/>
            <a:ext cx="8838820" cy="4894392"/>
          </a:xfrm>
        </p:spPr>
        <p:txBody>
          <a:bodyPr>
            <a:normAutofit fontScale="85000" lnSpcReduction="20000"/>
          </a:bodyPr>
          <a:lstStyle/>
          <a:p>
            <a:r>
              <a:rPr lang="en-US" sz="3500" dirty="0"/>
              <a:t>Does </a:t>
            </a:r>
            <a:r>
              <a:rPr lang="en-US" sz="3500" dirty="0" smtClean="0"/>
              <a:t>your </a:t>
            </a:r>
            <a:r>
              <a:rPr lang="en-US" sz="3500" dirty="0"/>
              <a:t>hospital have a process to share </a:t>
            </a:r>
            <a:r>
              <a:rPr lang="en-US" sz="3500" b="1" dirty="0"/>
              <a:t>un-blinded</a:t>
            </a:r>
            <a:r>
              <a:rPr lang="en-US" sz="3500" dirty="0"/>
              <a:t> provider-level NTSV C-section rates?</a:t>
            </a:r>
          </a:p>
          <a:p>
            <a:r>
              <a:rPr lang="en-US" dirty="0"/>
              <a:t>Tips to get started with sharing </a:t>
            </a:r>
            <a:r>
              <a:rPr lang="en-US" b="1" dirty="0"/>
              <a:t>un-blinded</a:t>
            </a:r>
            <a:r>
              <a:rPr lang="en-US" dirty="0"/>
              <a:t> data:</a:t>
            </a:r>
          </a:p>
          <a:p>
            <a:pPr lvl="1">
              <a:lnSpc>
                <a:spcPct val="110000"/>
              </a:lnSpc>
            </a:pPr>
            <a:r>
              <a:rPr lang="en-US" sz="2800" dirty="0"/>
              <a:t>Involve your PVB Provider Champion</a:t>
            </a:r>
          </a:p>
          <a:p>
            <a:pPr lvl="1">
              <a:lnSpc>
                <a:spcPct val="110000"/>
              </a:lnSpc>
            </a:pPr>
            <a:r>
              <a:rPr lang="en-US" sz="2800" dirty="0"/>
              <a:t>Explain the “why” to providers and staff</a:t>
            </a:r>
          </a:p>
          <a:p>
            <a:pPr lvl="1">
              <a:lnSpc>
                <a:spcPct val="110000"/>
              </a:lnSpc>
            </a:pPr>
            <a:r>
              <a:rPr lang="en-US" sz="2800" dirty="0"/>
              <a:t>Create open space to share provider-level data</a:t>
            </a:r>
          </a:p>
          <a:p>
            <a:pPr lvl="2">
              <a:lnSpc>
                <a:spcPct val="110000"/>
              </a:lnSpc>
            </a:pPr>
            <a:r>
              <a:rPr lang="en-US" sz="2200" dirty="0"/>
              <a:t>via email, department meetings, unit boards, etc.</a:t>
            </a:r>
          </a:p>
          <a:p>
            <a:pPr lvl="1">
              <a:lnSpc>
                <a:spcPct val="110000"/>
              </a:lnSpc>
            </a:pPr>
            <a:r>
              <a:rPr lang="en-US" sz="2800" dirty="0"/>
              <a:t>Implement a timeline to review provider-level data</a:t>
            </a:r>
          </a:p>
          <a:p>
            <a:pPr lvl="2">
              <a:lnSpc>
                <a:spcPct val="110000"/>
              </a:lnSpc>
            </a:pPr>
            <a:r>
              <a:rPr lang="en-US" sz="2100" dirty="0"/>
              <a:t>Provide </a:t>
            </a:r>
            <a:r>
              <a:rPr lang="en-US" sz="2100" b="1" u="sng" dirty="0"/>
              <a:t>quarterly</a:t>
            </a:r>
            <a:r>
              <a:rPr lang="en-US" sz="2100" dirty="0"/>
              <a:t> provider-level data</a:t>
            </a:r>
          </a:p>
          <a:p>
            <a:pPr lvl="2">
              <a:lnSpc>
                <a:spcPct val="110000"/>
              </a:lnSpc>
            </a:pPr>
            <a:r>
              <a:rPr lang="en-US" sz="2100" b="1" u="sng" dirty="0"/>
              <a:t>Annual un-blinded </a:t>
            </a:r>
            <a:r>
              <a:rPr lang="en-US" sz="2100" dirty="0"/>
              <a:t>sharing of provider-level data</a:t>
            </a:r>
          </a:p>
        </p:txBody>
      </p:sp>
      <p:sp>
        <p:nvSpPr>
          <p:cNvPr id="4" name="Slide Number Placeholder 3"/>
          <p:cNvSpPr>
            <a:spLocks noGrp="1"/>
          </p:cNvSpPr>
          <p:nvPr>
            <p:ph type="sldNum" sz="quarter" idx="10"/>
          </p:nvPr>
        </p:nvSpPr>
        <p:spPr/>
        <p:txBody>
          <a:bodyPr/>
          <a:lstStyle/>
          <a:p>
            <a:fld id="{97033E4B-E3EB-3D46-B2D8-3159663620FA}" type="slidenum">
              <a:rPr lang="en-US" smtClean="0"/>
              <a:pPr/>
              <a:t>32</a:t>
            </a:fld>
            <a:endParaRPr lang="en-US" dirty="0"/>
          </a:p>
        </p:txBody>
      </p:sp>
      <p:sp>
        <p:nvSpPr>
          <p:cNvPr id="5" name="Footer Placeholder 4"/>
          <p:cNvSpPr>
            <a:spLocks noGrp="1"/>
          </p:cNvSpPr>
          <p:nvPr>
            <p:ph type="ftr" sz="quarter" idx="11"/>
          </p:nvPr>
        </p:nvSpPr>
        <p:spPr/>
        <p:txBody>
          <a:bodyPr/>
          <a:lstStyle/>
          <a:p>
            <a:pPr algn="l"/>
            <a:r>
              <a:rPr lang="en-US" dirty="0"/>
              <a:t>Illinois Perinatal Quality Collaborative</a:t>
            </a:r>
          </a:p>
        </p:txBody>
      </p:sp>
      <p:pic>
        <p:nvPicPr>
          <p:cNvPr id="7" name="Picture 6" descr="Tiedosto:Traffic light green dan 01.svg – Hikipedi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52911" y="2314640"/>
            <a:ext cx="3093804" cy="3557875"/>
          </a:xfrm>
          <a:prstGeom prst="rect">
            <a:avLst/>
          </a:prstGeom>
        </p:spPr>
      </p:pic>
    </p:spTree>
    <p:extLst>
      <p:ext uri="{BB962C8B-B14F-4D97-AF65-F5344CB8AC3E}">
        <p14:creationId xmlns:p14="http://schemas.microsoft.com/office/powerpoint/2010/main" val="3743686033"/>
      </p:ext>
    </p:extLst>
  </p:cSld>
  <p:clrMapOvr>
    <a:masterClrMapping/>
  </p:clrMapOvr>
  <p:extLst mod="1">
    <p:ext uri="{6950BFC3-D8DA-4A85-94F7-54DA5524770B}">
      <p188:commentRel xmlns:p188="http://schemas.microsoft.com/office/powerpoint/2018/8/main" xmlns="" r:id="rId4"/>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860" y="102478"/>
            <a:ext cx="10972800" cy="1325563"/>
          </a:xfrm>
        </p:spPr>
        <p:txBody>
          <a:bodyPr/>
          <a:lstStyle/>
          <a:p>
            <a:r>
              <a:rPr lang="en-US" dirty="0" smtClean="0"/>
              <a:t>Key Resources  and strategies for </a:t>
            </a:r>
            <a:br>
              <a:rPr lang="en-US" dirty="0" smtClean="0"/>
            </a:br>
            <a:r>
              <a:rPr lang="en-US" dirty="0" smtClean="0"/>
              <a:t>Sharing Provider-Level Data</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33</a:t>
            </a:fld>
            <a:endParaRPr lang="en-US" dirty="0"/>
          </a:p>
        </p:txBody>
      </p:sp>
      <p:sp>
        <p:nvSpPr>
          <p:cNvPr id="5" name="Footer Placeholder 4"/>
          <p:cNvSpPr>
            <a:spLocks noGrp="1"/>
          </p:cNvSpPr>
          <p:nvPr>
            <p:ph type="ftr" sz="quarter" idx="11"/>
          </p:nvPr>
        </p:nvSpPr>
        <p:spPr/>
        <p:txBody>
          <a:bodyPr/>
          <a:lstStyle/>
          <a:p>
            <a:pPr algn="l"/>
            <a:r>
              <a:rPr lang="en-US" dirty="0" smtClean="0"/>
              <a:t>Illinois Perinatal Quality Collaborative</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773329798"/>
              </p:ext>
            </p:extLst>
          </p:nvPr>
        </p:nvGraphicFramePr>
        <p:xfrm>
          <a:off x="-1" y="1716526"/>
          <a:ext cx="722947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01192" y="1383860"/>
            <a:ext cx="2715885" cy="3431668"/>
          </a:xfrm>
          <a:prstGeom prst="rect">
            <a:avLst/>
          </a:prstGeom>
          <a:ln w="38100">
            <a:solidFill>
              <a:schemeClr val="accent2"/>
            </a:solidFill>
          </a:ln>
        </p:spPr>
      </p:pic>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64343" y="2470824"/>
            <a:ext cx="2857697" cy="3427497"/>
          </a:xfrm>
          <a:prstGeom prst="rect">
            <a:avLst/>
          </a:prstGeom>
          <a:ln w="38100">
            <a:solidFill>
              <a:schemeClr val="accent3"/>
            </a:solidFill>
          </a:ln>
        </p:spPr>
      </p:pic>
      <p:pic>
        <p:nvPicPr>
          <p:cNvPr id="12" name="Picture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352974" y="3317132"/>
            <a:ext cx="2674029" cy="3308752"/>
          </a:xfrm>
          <a:prstGeom prst="rect">
            <a:avLst/>
          </a:prstGeom>
          <a:ln w="38100">
            <a:solidFill>
              <a:schemeClr val="accent4"/>
            </a:solidFill>
          </a:ln>
        </p:spPr>
      </p:pic>
    </p:spTree>
    <p:extLst>
      <p:ext uri="{BB962C8B-B14F-4D97-AF65-F5344CB8AC3E}">
        <p14:creationId xmlns:p14="http://schemas.microsoft.com/office/powerpoint/2010/main" val="3207234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34</a:t>
            </a:fld>
            <a:endParaRPr lang="en-US" altLang="en-US" sz="1200" dirty="0">
              <a:solidFill>
                <a:srgbClr val="898989"/>
              </a:solidFill>
              <a:latin typeface="Arial" charset="0"/>
              <a:ea typeface="MS PGothic" pitchFamily="34" charset="-128"/>
            </a:endParaRPr>
          </a:p>
        </p:txBody>
      </p:sp>
      <p:sp>
        <p:nvSpPr>
          <p:cNvPr id="7" name="Title 2"/>
          <p:cNvSpPr>
            <a:spLocks noGrp="1"/>
          </p:cNvSpPr>
          <p:nvPr>
            <p:ph type="title"/>
          </p:nvPr>
        </p:nvSpPr>
        <p:spPr>
          <a:xfrm>
            <a:off x="609600" y="82393"/>
            <a:ext cx="10972800" cy="1325563"/>
          </a:xfrm>
        </p:spPr>
        <p:txBody>
          <a:bodyPr>
            <a:normAutofit/>
          </a:bodyPr>
          <a:lstStyle/>
          <a:p>
            <a:r>
              <a:rPr lang="en-US" dirty="0"/>
              <a:t>Cesarean Decision Checklists </a:t>
            </a:r>
            <a:br>
              <a:rPr lang="en-US" dirty="0"/>
            </a:br>
            <a:r>
              <a:rPr lang="en-US" dirty="0"/>
              <a:t>and Decision Huddles/Debriefs</a:t>
            </a:r>
          </a:p>
        </p:txBody>
      </p:sp>
      <p:pic>
        <p:nvPicPr>
          <p:cNvPr id="9" name="Picture 8"/>
          <p:cNvPicPr>
            <a:picLocks noChangeAspect="1"/>
          </p:cNvPicPr>
          <p:nvPr/>
        </p:nvPicPr>
        <p:blipFill>
          <a:blip r:embed="rId3"/>
          <a:stretch>
            <a:fillRect/>
          </a:stretch>
        </p:blipFill>
        <p:spPr>
          <a:xfrm>
            <a:off x="698090" y="1213315"/>
            <a:ext cx="3891144" cy="310795"/>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4243054939"/>
              </p:ext>
            </p:extLst>
          </p:nvPr>
        </p:nvGraphicFramePr>
        <p:xfrm>
          <a:off x="193343" y="1702558"/>
          <a:ext cx="5815572" cy="46537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2011580294"/>
              </p:ext>
            </p:extLst>
          </p:nvPr>
        </p:nvGraphicFramePr>
        <p:xfrm>
          <a:off x="6008915" y="1811740"/>
          <a:ext cx="6028410" cy="45446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21274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5233"/>
            <a:ext cx="8024949" cy="1325563"/>
          </a:xfrm>
        </p:spPr>
        <p:txBody>
          <a:bodyPr>
            <a:normAutofit/>
          </a:bodyPr>
          <a:lstStyle/>
          <a:p>
            <a:r>
              <a:rPr lang="en-US" dirty="0"/>
              <a:t>What does it mean to be </a:t>
            </a:r>
            <a:r>
              <a:rPr lang="en-US" dirty="0">
                <a:solidFill>
                  <a:srgbClr val="33CC33"/>
                </a:solidFill>
              </a:rPr>
              <a:t>GREEN</a:t>
            </a:r>
            <a:r>
              <a:rPr lang="en-US" dirty="0"/>
              <a:t>?</a:t>
            </a:r>
          </a:p>
        </p:txBody>
      </p:sp>
      <p:sp>
        <p:nvSpPr>
          <p:cNvPr id="3" name="Content Placeholder 2"/>
          <p:cNvSpPr>
            <a:spLocks noGrp="1"/>
          </p:cNvSpPr>
          <p:nvPr>
            <p:ph idx="1"/>
          </p:nvPr>
        </p:nvSpPr>
        <p:spPr>
          <a:xfrm>
            <a:off x="418069" y="1228726"/>
            <a:ext cx="8534842" cy="5267608"/>
          </a:xfrm>
        </p:spPr>
        <p:txBody>
          <a:bodyPr vert="horz" lIns="91440" tIns="45720" rIns="91440" bIns="45720" rtlCol="0" anchor="t">
            <a:normAutofit fontScale="92500" lnSpcReduction="20000"/>
          </a:bodyPr>
          <a:lstStyle/>
          <a:p>
            <a:r>
              <a:rPr lang="en-US" sz="3200" dirty="0">
                <a:ea typeface="Lato"/>
                <a:cs typeface="Lato"/>
              </a:rPr>
              <a:t>Do you have a standard process to use the </a:t>
            </a:r>
            <a:r>
              <a:rPr lang="en-US" sz="3200" b="1" u="sng" dirty="0">
                <a:ea typeface="Lato"/>
                <a:cs typeface="Arial"/>
              </a:rPr>
              <a:t>Cesarean Decision Checklist</a:t>
            </a:r>
            <a:r>
              <a:rPr lang="en-US" sz="3200" dirty="0">
                <a:ea typeface="Lato"/>
                <a:cs typeface="Lato"/>
              </a:rPr>
              <a:t> for every potential C-Section?</a:t>
            </a:r>
          </a:p>
          <a:p>
            <a:pPr lvl="1">
              <a:buFont typeface="Courier New" panose="02070309020205020404" pitchFamily="49" charset="0"/>
              <a:buChar char="o"/>
            </a:pPr>
            <a:r>
              <a:rPr lang="en-US" dirty="0">
                <a:ea typeface="Lato"/>
                <a:cs typeface="Lato"/>
              </a:rPr>
              <a:t>Availability of checklist in patient's labor room or in </a:t>
            </a:r>
            <a:r>
              <a:rPr lang="en-US" dirty="0" smtClean="0">
                <a:ea typeface="Lato"/>
                <a:cs typeface="Lato"/>
              </a:rPr>
              <a:t>EMR</a:t>
            </a:r>
          </a:p>
          <a:p>
            <a:pPr lvl="1">
              <a:buFont typeface="Courier New" panose="02070309020205020404" pitchFamily="49" charset="0"/>
              <a:buChar char="o"/>
            </a:pPr>
            <a:r>
              <a:rPr lang="en-US" dirty="0" smtClean="0"/>
              <a:t>Who initiates the huddle and use of checklist?  Charge nurse / bedside nurse?  </a:t>
            </a:r>
            <a:endParaRPr lang="en-US" dirty="0"/>
          </a:p>
          <a:p>
            <a:pPr lvl="1">
              <a:buFont typeface="Courier New" panose="02070309020205020404" pitchFamily="49" charset="0"/>
              <a:buChar char="o"/>
            </a:pPr>
            <a:r>
              <a:rPr lang="en-US" dirty="0"/>
              <a:t>Documentation of use of checklist or review of ACOG/SMFM Guidelines with every C-Section</a:t>
            </a:r>
          </a:p>
          <a:p>
            <a:r>
              <a:rPr lang="en-US" sz="3200" dirty="0">
                <a:ea typeface="Lato"/>
                <a:cs typeface="Lato"/>
              </a:rPr>
              <a:t>Do you have a standard process to perform </a:t>
            </a:r>
            <a:r>
              <a:rPr lang="en-US" sz="3200" b="1" u="sng" dirty="0" smtClean="0">
                <a:ea typeface="Lato"/>
                <a:cs typeface="Lato"/>
              </a:rPr>
              <a:t>Delivery Decision Huddles/Debriefs</a:t>
            </a:r>
            <a:r>
              <a:rPr lang="en-US" sz="3200" dirty="0">
                <a:ea typeface="Lato"/>
                <a:cs typeface="Lato"/>
              </a:rPr>
              <a:t>?</a:t>
            </a:r>
          </a:p>
          <a:p>
            <a:pPr lvl="1">
              <a:buFont typeface="Courier New" panose="02070309020205020404" pitchFamily="49" charset="0"/>
              <a:buChar char="o"/>
            </a:pPr>
            <a:r>
              <a:rPr lang="en-US" dirty="0"/>
              <a:t>Huddle performed with physician, nurse, any other care team members, and the patient to discuss potential C-Section </a:t>
            </a:r>
            <a:r>
              <a:rPr lang="en-US" dirty="0" smtClean="0"/>
              <a:t>decision, incorporate ACOG / SMFM guidelines / checklist</a:t>
            </a:r>
          </a:p>
          <a:p>
            <a:pPr lvl="1">
              <a:buFont typeface="Courier New" panose="02070309020205020404" pitchFamily="49" charset="0"/>
              <a:buChar char="o"/>
            </a:pPr>
            <a:r>
              <a:rPr lang="en-US" dirty="0" smtClean="0"/>
              <a:t>Can also incorporate into 2 hour pushing huddle</a:t>
            </a:r>
          </a:p>
          <a:p>
            <a:pPr marL="914400" lvl="2"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35</a:t>
            </a:fld>
            <a:endParaRPr lang="en-US" dirty="0"/>
          </a:p>
        </p:txBody>
      </p:sp>
      <p:sp>
        <p:nvSpPr>
          <p:cNvPr id="5" name="Footer Placeholder 4"/>
          <p:cNvSpPr>
            <a:spLocks noGrp="1"/>
          </p:cNvSpPr>
          <p:nvPr>
            <p:ph type="ftr" sz="quarter" idx="11"/>
          </p:nvPr>
        </p:nvSpPr>
        <p:spPr/>
        <p:txBody>
          <a:bodyPr/>
          <a:lstStyle/>
          <a:p>
            <a:pPr algn="l"/>
            <a:r>
              <a:rPr lang="en-US" dirty="0"/>
              <a:t>Illinois Perinatal Quality Collaborative</a:t>
            </a:r>
          </a:p>
        </p:txBody>
      </p:sp>
      <p:pic>
        <p:nvPicPr>
          <p:cNvPr id="7" name="Picture 6" descr="Tiedosto:Traffic light green dan 01.svg – Hikipedi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52911" y="2314640"/>
            <a:ext cx="3093804" cy="3557875"/>
          </a:xfrm>
          <a:prstGeom prst="rect">
            <a:avLst/>
          </a:prstGeom>
        </p:spPr>
      </p:pic>
    </p:spTree>
    <p:extLst>
      <p:ext uri="{BB962C8B-B14F-4D97-AF65-F5344CB8AC3E}">
        <p14:creationId xmlns:p14="http://schemas.microsoft.com/office/powerpoint/2010/main" val="2263733099"/>
      </p:ext>
    </p:extLst>
  </p:cSld>
  <p:clrMapOvr>
    <a:masterClrMapping/>
  </p:clrMapOvr>
  <p:extLst mod="1">
    <p:ext uri="{6950BFC3-D8DA-4A85-94F7-54DA5524770B}">
      <p188:commentRel xmlns:p188="http://schemas.microsoft.com/office/powerpoint/2018/8/main" xmlns="" r:id="rId4"/>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Resources  and Strategies for </a:t>
            </a:r>
            <a:br>
              <a:rPr lang="en-US" dirty="0" smtClean="0"/>
            </a:br>
            <a:r>
              <a:rPr lang="en-US" dirty="0" smtClean="0"/>
              <a:t>Checklists and Decision Huddles</a:t>
            </a:r>
            <a:endParaRPr lang="en-US" dirty="0"/>
          </a:p>
        </p:txBody>
      </p:sp>
      <p:sp>
        <p:nvSpPr>
          <p:cNvPr id="3" name="Content Placeholder 2"/>
          <p:cNvSpPr>
            <a:spLocks noGrp="1"/>
          </p:cNvSpPr>
          <p:nvPr>
            <p:ph idx="1"/>
          </p:nvPr>
        </p:nvSpPr>
        <p:spPr>
          <a:xfrm>
            <a:off x="311285" y="1855653"/>
            <a:ext cx="6877455" cy="4351338"/>
          </a:xfrm>
        </p:spPr>
        <p:txBody>
          <a:bodyPr/>
          <a:lstStyle/>
          <a:p>
            <a:r>
              <a:rPr lang="en-US" dirty="0" smtClean="0"/>
              <a:t>Integrate the checklist into your EMR for documentation with every NTSV cesarean delivery</a:t>
            </a:r>
          </a:p>
          <a:p>
            <a:r>
              <a:rPr lang="en-US" dirty="0" smtClean="0"/>
              <a:t>Include checklist with admission packet to L&amp;D</a:t>
            </a:r>
          </a:p>
          <a:p>
            <a:r>
              <a:rPr lang="en-US" dirty="0" smtClean="0"/>
              <a:t>Empower nurses to initiate use of checklist and huddles as a communication tool</a:t>
            </a:r>
          </a:p>
          <a:p>
            <a:r>
              <a:rPr lang="en-US" dirty="0" smtClean="0"/>
              <a:t>Require documentation of checklist and/or collect filled out checklists</a:t>
            </a:r>
          </a:p>
          <a:p>
            <a:r>
              <a:rPr lang="en-US" dirty="0" smtClean="0"/>
              <a:t>Meet with providers who are resistant to use of checklist to better understand their concerns </a:t>
            </a:r>
          </a:p>
          <a:p>
            <a:pPr marL="0" indent="0">
              <a:buNone/>
            </a:pP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36</a:t>
            </a:fld>
            <a:endParaRPr lang="en-US" dirty="0"/>
          </a:p>
        </p:txBody>
      </p:sp>
      <p:sp>
        <p:nvSpPr>
          <p:cNvPr id="5" name="Footer Placeholder 4"/>
          <p:cNvSpPr>
            <a:spLocks noGrp="1"/>
          </p:cNvSpPr>
          <p:nvPr>
            <p:ph type="ftr" sz="quarter" idx="11"/>
          </p:nvPr>
        </p:nvSpPr>
        <p:spPr/>
        <p:txBody>
          <a:bodyPr/>
          <a:lstStyle/>
          <a:p>
            <a:pPr algn="l"/>
            <a:r>
              <a:rPr lang="en-US" dirty="0" smtClean="0"/>
              <a:t>Illinois Perinatal Quality Collaborative</a:t>
            </a:r>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24928" y="-2329"/>
            <a:ext cx="4867072" cy="6860330"/>
          </a:xfrm>
          <a:prstGeom prst="rect">
            <a:avLst/>
          </a:prstGeom>
        </p:spPr>
      </p:pic>
    </p:spTree>
    <p:extLst>
      <p:ext uri="{BB962C8B-B14F-4D97-AF65-F5344CB8AC3E}">
        <p14:creationId xmlns:p14="http://schemas.microsoft.com/office/powerpoint/2010/main" val="4208413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37</a:t>
            </a:fld>
            <a:endParaRPr lang="en-US" altLang="en-US" sz="1200" dirty="0">
              <a:solidFill>
                <a:srgbClr val="898989"/>
              </a:solidFill>
              <a:latin typeface="Arial" charset="0"/>
              <a:ea typeface="MS PGothic" pitchFamily="34" charset="-128"/>
            </a:endParaRPr>
          </a:p>
        </p:txBody>
      </p:sp>
      <p:sp>
        <p:nvSpPr>
          <p:cNvPr id="7" name="Title 2"/>
          <p:cNvSpPr>
            <a:spLocks noGrp="1"/>
          </p:cNvSpPr>
          <p:nvPr>
            <p:ph type="title"/>
          </p:nvPr>
        </p:nvSpPr>
        <p:spPr>
          <a:xfrm>
            <a:off x="698090" y="127201"/>
            <a:ext cx="6774273" cy="1325563"/>
          </a:xfrm>
        </p:spPr>
        <p:txBody>
          <a:bodyPr/>
          <a:lstStyle/>
          <a:p>
            <a:r>
              <a:rPr lang="en-US" dirty="0"/>
              <a:t>Shared Decision Making and Patient Education</a:t>
            </a:r>
          </a:p>
        </p:txBody>
      </p:sp>
      <p:pic>
        <p:nvPicPr>
          <p:cNvPr id="3" name="Picture 2"/>
          <p:cNvPicPr>
            <a:picLocks noChangeAspect="1"/>
          </p:cNvPicPr>
          <p:nvPr/>
        </p:nvPicPr>
        <p:blipFill>
          <a:blip r:embed="rId3"/>
          <a:stretch>
            <a:fillRect/>
          </a:stretch>
        </p:blipFill>
        <p:spPr>
          <a:xfrm>
            <a:off x="698090" y="1272863"/>
            <a:ext cx="3891144" cy="310795"/>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val="646006853"/>
              </p:ext>
            </p:extLst>
          </p:nvPr>
        </p:nvGraphicFramePr>
        <p:xfrm>
          <a:off x="5825319" y="1787857"/>
          <a:ext cx="6321188" cy="46170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1747728719"/>
              </p:ext>
            </p:extLst>
          </p:nvPr>
        </p:nvGraphicFramePr>
        <p:xfrm>
          <a:off x="17233" y="1583658"/>
          <a:ext cx="5808085" cy="47726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81343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5233"/>
            <a:ext cx="8024949" cy="1325563"/>
          </a:xfrm>
          <a:noFill/>
        </p:spPr>
        <p:txBody>
          <a:bodyPr>
            <a:normAutofit/>
          </a:bodyPr>
          <a:lstStyle/>
          <a:p>
            <a:r>
              <a:rPr lang="en-US" dirty="0"/>
              <a:t>What does it mean to be </a:t>
            </a:r>
            <a:r>
              <a:rPr lang="en-US" dirty="0">
                <a:solidFill>
                  <a:srgbClr val="33CC33"/>
                </a:solidFill>
              </a:rPr>
              <a:t>GREEN</a:t>
            </a:r>
            <a:r>
              <a:rPr lang="en-US" dirty="0"/>
              <a:t>?</a:t>
            </a:r>
          </a:p>
        </p:txBody>
      </p:sp>
      <p:sp>
        <p:nvSpPr>
          <p:cNvPr id="3" name="Content Placeholder 2"/>
          <p:cNvSpPr>
            <a:spLocks noGrp="1"/>
          </p:cNvSpPr>
          <p:nvPr>
            <p:ph idx="1"/>
          </p:nvPr>
        </p:nvSpPr>
        <p:spPr>
          <a:xfrm>
            <a:off x="375722" y="1247102"/>
            <a:ext cx="8697356" cy="4351338"/>
          </a:xfrm>
        </p:spPr>
        <p:txBody>
          <a:bodyPr vert="horz" lIns="91440" tIns="45720" rIns="91440" bIns="45720" rtlCol="0" anchor="t">
            <a:noAutofit/>
          </a:bodyPr>
          <a:lstStyle/>
          <a:p>
            <a:pPr>
              <a:lnSpc>
                <a:spcPct val="100000"/>
              </a:lnSpc>
            </a:pPr>
            <a:r>
              <a:rPr lang="en-US" sz="2800" dirty="0">
                <a:ea typeface="Lato"/>
                <a:cs typeface="Lato"/>
              </a:rPr>
              <a:t>Do you incorporate </a:t>
            </a:r>
            <a:r>
              <a:rPr lang="en-US" sz="2800" b="1" u="sng" dirty="0">
                <a:ea typeface="Lato"/>
                <a:cs typeface="Lato"/>
              </a:rPr>
              <a:t>Shared Decision Making </a:t>
            </a:r>
            <a:r>
              <a:rPr lang="en-US" sz="2800" dirty="0">
                <a:ea typeface="Lato"/>
                <a:cs typeface="Lato"/>
              </a:rPr>
              <a:t>into cesarean decisions?</a:t>
            </a:r>
          </a:p>
          <a:p>
            <a:pPr lvl="1">
              <a:lnSpc>
                <a:spcPct val="100000"/>
              </a:lnSpc>
              <a:buFont typeface="Courier New" panose="02070309020205020404" pitchFamily="49" charset="0"/>
              <a:buChar char="o"/>
            </a:pPr>
            <a:r>
              <a:rPr lang="en-US" sz="2400" dirty="0">
                <a:ea typeface="Lato"/>
                <a:cs typeface="Lato"/>
              </a:rPr>
              <a:t>Implemented workflow process to incorporate shared decision making with the patient</a:t>
            </a:r>
          </a:p>
          <a:p>
            <a:pPr lvl="2">
              <a:lnSpc>
                <a:spcPct val="100000"/>
              </a:lnSpc>
            </a:pPr>
            <a:r>
              <a:rPr lang="en-US" sz="2400" dirty="0">
                <a:ea typeface="Lato"/>
                <a:cs typeface="Lato"/>
              </a:rPr>
              <a:t>Decision huddles = patient involvement</a:t>
            </a:r>
          </a:p>
          <a:p>
            <a:pPr>
              <a:lnSpc>
                <a:spcPct val="100000"/>
              </a:lnSpc>
            </a:pPr>
            <a:r>
              <a:rPr lang="en-US" sz="2800" dirty="0">
                <a:ea typeface="Lato"/>
                <a:cs typeface="Lato"/>
              </a:rPr>
              <a:t>Do you have a standard process for education for all patients?</a:t>
            </a:r>
          </a:p>
          <a:p>
            <a:pPr lvl="1">
              <a:lnSpc>
                <a:spcPct val="100000"/>
              </a:lnSpc>
              <a:buFont typeface="Courier New" panose="02070309020205020404" pitchFamily="49" charset="0"/>
              <a:buChar char="o"/>
            </a:pPr>
            <a:r>
              <a:rPr lang="en-US" sz="2400" dirty="0">
                <a:ea typeface="Lato"/>
                <a:cs typeface="Lato"/>
              </a:rPr>
              <a:t>Implemented standardized patient education with positive </a:t>
            </a:r>
            <a:r>
              <a:rPr lang="en-US" sz="2400" dirty="0" smtClean="0">
                <a:ea typeface="Lato"/>
                <a:cs typeface="Lato"/>
              </a:rPr>
              <a:t>messaging see PVB toolkit for materials</a:t>
            </a:r>
            <a:endParaRPr lang="en-US" sz="2400" dirty="0">
              <a:ea typeface="Lato"/>
              <a:cs typeface="Lato"/>
            </a:endParaRPr>
          </a:p>
          <a:p>
            <a:pPr lvl="2">
              <a:lnSpc>
                <a:spcPct val="100000"/>
              </a:lnSpc>
            </a:pPr>
            <a:r>
              <a:rPr lang="en-US" sz="2400" dirty="0">
                <a:ea typeface="Lato"/>
                <a:cs typeface="Lato"/>
              </a:rPr>
              <a:t>Collaborate with OB offices to incorporate prenatally </a:t>
            </a:r>
            <a:endParaRPr lang="en-US" sz="2400"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38</a:t>
            </a:fld>
            <a:endParaRPr lang="en-US" dirty="0"/>
          </a:p>
        </p:txBody>
      </p:sp>
      <p:sp>
        <p:nvSpPr>
          <p:cNvPr id="5" name="Footer Placeholder 4"/>
          <p:cNvSpPr>
            <a:spLocks noGrp="1"/>
          </p:cNvSpPr>
          <p:nvPr>
            <p:ph type="ftr" sz="quarter" idx="11"/>
          </p:nvPr>
        </p:nvSpPr>
        <p:spPr/>
        <p:txBody>
          <a:bodyPr/>
          <a:lstStyle/>
          <a:p>
            <a:pPr algn="l"/>
            <a:r>
              <a:rPr lang="en-US" dirty="0"/>
              <a:t>Illinois Perinatal Quality Collaborative</a:t>
            </a:r>
          </a:p>
        </p:txBody>
      </p:sp>
      <p:pic>
        <p:nvPicPr>
          <p:cNvPr id="7" name="Picture 6" descr="Tiedosto:Traffic light green dan 01.svg – Hikipedi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52911" y="2314640"/>
            <a:ext cx="3093804" cy="3557875"/>
          </a:xfrm>
          <a:prstGeom prst="rect">
            <a:avLst/>
          </a:prstGeom>
        </p:spPr>
      </p:pic>
    </p:spTree>
    <p:extLst>
      <p:ext uri="{BB962C8B-B14F-4D97-AF65-F5344CB8AC3E}">
        <p14:creationId xmlns:p14="http://schemas.microsoft.com/office/powerpoint/2010/main" val="39907449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097" y="255133"/>
            <a:ext cx="5921829" cy="1325563"/>
          </a:xfrm>
        </p:spPr>
        <p:txBody>
          <a:bodyPr/>
          <a:lstStyle/>
          <a:p>
            <a:r>
              <a:rPr lang="en-US" dirty="0"/>
              <a:t>Key Resources and strategies for </a:t>
            </a:r>
            <a:r>
              <a:rPr lang="en-US" dirty="0" smtClean="0"/>
              <a:t>Shared </a:t>
            </a:r>
            <a:r>
              <a:rPr lang="en-US" dirty="0"/>
              <a:t>Decision Making and Patient Education</a:t>
            </a:r>
          </a:p>
        </p:txBody>
      </p:sp>
      <p:sp>
        <p:nvSpPr>
          <p:cNvPr id="3" name="Content Placeholder 2"/>
          <p:cNvSpPr>
            <a:spLocks noGrp="1"/>
          </p:cNvSpPr>
          <p:nvPr>
            <p:ph idx="1"/>
          </p:nvPr>
        </p:nvSpPr>
        <p:spPr>
          <a:xfrm>
            <a:off x="609600" y="4664023"/>
            <a:ext cx="4841642" cy="1452038"/>
          </a:xfrm>
        </p:spPr>
        <p:txBody>
          <a:bodyPr>
            <a:noAutofit/>
          </a:bodyPr>
          <a:lstStyle/>
          <a:p>
            <a:r>
              <a:rPr lang="en-US" u="sng" dirty="0">
                <a:hlinkClick r:id="rId3"/>
              </a:rPr>
              <a:t>Know Your Options poster</a:t>
            </a:r>
            <a:endParaRPr lang="en-US" dirty="0"/>
          </a:p>
          <a:p>
            <a:r>
              <a:rPr lang="en-US" u="sng" dirty="0" smtClean="0">
                <a:hlinkClick r:id="rId4"/>
              </a:rPr>
              <a:t>SHARE </a:t>
            </a:r>
            <a:r>
              <a:rPr lang="en-US" u="sng" dirty="0">
                <a:hlinkClick r:id="rId4"/>
              </a:rPr>
              <a:t>model infographic</a:t>
            </a:r>
            <a:endParaRPr lang="en-US" dirty="0"/>
          </a:p>
          <a:p>
            <a:r>
              <a:rPr lang="en-US" i="1" u="sng" dirty="0" smtClean="0">
                <a:hlinkClick r:id="rId5"/>
              </a:rPr>
              <a:t>My </a:t>
            </a:r>
            <a:r>
              <a:rPr lang="en-US" i="1" u="sng" dirty="0">
                <a:hlinkClick r:id="rId5"/>
              </a:rPr>
              <a:t>Birth Matters</a:t>
            </a:r>
            <a:r>
              <a:rPr lang="en-US" u="sng" dirty="0">
                <a:hlinkClick r:id="rId5"/>
              </a:rPr>
              <a:t> from California Health Care Foundation</a:t>
            </a:r>
            <a:endParaRPr lang="en-US" dirty="0"/>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39</a:t>
            </a:fld>
            <a:endParaRPr lang="en-US" dirty="0"/>
          </a:p>
        </p:txBody>
      </p:sp>
      <p:sp>
        <p:nvSpPr>
          <p:cNvPr id="5" name="Footer Placeholder 4"/>
          <p:cNvSpPr>
            <a:spLocks noGrp="1"/>
          </p:cNvSpPr>
          <p:nvPr>
            <p:ph type="ftr" sz="quarter" idx="11"/>
          </p:nvPr>
        </p:nvSpPr>
        <p:spPr/>
        <p:txBody>
          <a:bodyPr/>
          <a:lstStyle/>
          <a:p>
            <a:pPr algn="l"/>
            <a:r>
              <a:rPr lang="en-US" dirty="0" smtClean="0"/>
              <a:t>Illinois Perinatal Quality Collaborative</a:t>
            </a:r>
            <a:endParaRPr lang="en-US" dirty="0"/>
          </a:p>
        </p:txBody>
      </p:sp>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97321" y="1700841"/>
            <a:ext cx="4567434" cy="2722894"/>
          </a:xfrm>
          <a:prstGeom prst="rect">
            <a:avLst/>
          </a:prstGeom>
          <a:ln w="38100">
            <a:solidFill>
              <a:srgbClr val="002060"/>
            </a:solidFill>
          </a:ln>
        </p:spPr>
      </p:pic>
      <p:pic>
        <p:nvPicPr>
          <p:cNvPr id="6" name="Picture 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010936" y="1285129"/>
            <a:ext cx="2484335" cy="5253783"/>
          </a:xfrm>
          <a:prstGeom prst="rect">
            <a:avLst/>
          </a:prstGeom>
          <a:ln w="38100">
            <a:solidFill>
              <a:srgbClr val="002060"/>
            </a:solidFill>
          </a:ln>
        </p:spPr>
      </p:pic>
      <p:pic>
        <p:nvPicPr>
          <p:cNvPr id="8" name="Picture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971285" y="1730369"/>
            <a:ext cx="2611115" cy="4435475"/>
          </a:xfrm>
          <a:prstGeom prst="rect">
            <a:avLst/>
          </a:prstGeom>
          <a:ln w="38100">
            <a:solidFill>
              <a:srgbClr val="002060"/>
            </a:solidFill>
          </a:ln>
        </p:spPr>
      </p:pic>
    </p:spTree>
    <p:extLst>
      <p:ext uri="{BB962C8B-B14F-4D97-AF65-F5344CB8AC3E}">
        <p14:creationId xmlns:p14="http://schemas.microsoft.com/office/powerpoint/2010/main" val="4082869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674597"/>
            <a:ext cx="10972800" cy="4351338"/>
          </a:xfrm>
        </p:spPr>
        <p:txBody>
          <a:bodyPr/>
          <a:lstStyle/>
          <a:p>
            <a:pPr>
              <a:spcBef>
                <a:spcPts val="0"/>
              </a:spcBef>
            </a:pPr>
            <a:r>
              <a:rPr lang="en-US" sz="1800" dirty="0"/>
              <a:t>What resources can clinicians use when they are unsure what care they can provide a particular patient under a state’s laws?</a:t>
            </a:r>
          </a:p>
          <a:p>
            <a:pPr>
              <a:spcBef>
                <a:spcPts val="0"/>
              </a:spcBef>
            </a:pPr>
            <a:r>
              <a:rPr lang="en-US" sz="1800" dirty="0"/>
              <a:t>Who should be on our hospital’s task force?</a:t>
            </a:r>
          </a:p>
          <a:p>
            <a:pPr>
              <a:spcBef>
                <a:spcPts val="0"/>
              </a:spcBef>
            </a:pPr>
            <a:r>
              <a:rPr lang="en-US" sz="1800" dirty="0"/>
              <a:t>For institutions in restrictive states: What is our hospital doing to prepare to potentially transfer and refer patients we are unable to care for at our institution due to state laws or personnel availability?</a:t>
            </a:r>
          </a:p>
          <a:p>
            <a:pPr>
              <a:spcBef>
                <a:spcPts val="0"/>
              </a:spcBef>
            </a:pPr>
            <a:r>
              <a:rPr lang="en-US" sz="1800" dirty="0"/>
              <a:t>For institutions in protective states: What is our hospital doing to prepare for a potential surge in patients attempting to access abortion care at our institution?</a:t>
            </a:r>
          </a:p>
          <a:p>
            <a:pPr>
              <a:spcBef>
                <a:spcPts val="0"/>
              </a:spcBef>
            </a:pPr>
            <a:r>
              <a:rPr lang="en-US" sz="1800" dirty="0"/>
              <a:t>What is our institution doing to help protect clinicians and their pregnant patients who present for care? Does our institution have a policy and plan to protect healthcare professionals who intervene in life-threatening situations with appropriate medical care from the consequences of abortion bans? What does liability coverage look like in these situations?</a:t>
            </a:r>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4</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pic>
        <p:nvPicPr>
          <p:cNvPr id="6" name="Picture 5"/>
          <p:cNvPicPr>
            <a:picLocks noChangeAspect="1"/>
          </p:cNvPicPr>
          <p:nvPr/>
        </p:nvPicPr>
        <p:blipFill>
          <a:blip r:embed="rId2"/>
          <a:stretch>
            <a:fillRect/>
          </a:stretch>
        </p:blipFill>
        <p:spPr>
          <a:xfrm>
            <a:off x="609600" y="1114127"/>
            <a:ext cx="8131562" cy="1560470"/>
          </a:xfrm>
          <a:prstGeom prst="rect">
            <a:avLst/>
          </a:prstGeom>
        </p:spPr>
      </p:pic>
      <p:pic>
        <p:nvPicPr>
          <p:cNvPr id="9" name="Picture 8"/>
          <p:cNvPicPr>
            <a:picLocks noChangeAspect="1"/>
          </p:cNvPicPr>
          <p:nvPr/>
        </p:nvPicPr>
        <p:blipFill>
          <a:blip r:embed="rId3"/>
          <a:stretch>
            <a:fillRect/>
          </a:stretch>
        </p:blipFill>
        <p:spPr>
          <a:xfrm>
            <a:off x="640971" y="340427"/>
            <a:ext cx="2286319" cy="905001"/>
          </a:xfrm>
          <a:prstGeom prst="rect">
            <a:avLst/>
          </a:prstGeom>
        </p:spPr>
      </p:pic>
    </p:spTree>
    <p:extLst>
      <p:ext uri="{BB962C8B-B14F-4D97-AF65-F5344CB8AC3E}">
        <p14:creationId xmlns:p14="http://schemas.microsoft.com/office/powerpoint/2010/main" val="2548773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9794"/>
            <a:ext cx="8318863" cy="1325563"/>
          </a:xfrm>
        </p:spPr>
        <p:txBody>
          <a:bodyPr/>
          <a:lstStyle/>
          <a:p>
            <a:r>
              <a:rPr lang="en-US" dirty="0"/>
              <a:t>Key Resources and strategies for </a:t>
            </a:r>
            <a:r>
              <a:rPr lang="en-US" dirty="0" smtClean="0"/>
              <a:t>Shared </a:t>
            </a:r>
            <a:r>
              <a:rPr lang="en-US" dirty="0"/>
              <a:t>Decision Making and Patient Education</a:t>
            </a:r>
          </a:p>
        </p:txBody>
      </p:sp>
      <p:sp>
        <p:nvSpPr>
          <p:cNvPr id="3" name="Content Placeholder 2"/>
          <p:cNvSpPr>
            <a:spLocks noGrp="1"/>
          </p:cNvSpPr>
          <p:nvPr>
            <p:ph idx="1"/>
          </p:nvPr>
        </p:nvSpPr>
        <p:spPr>
          <a:xfrm>
            <a:off x="609600" y="2693576"/>
            <a:ext cx="3992880" cy="4351338"/>
          </a:xfrm>
        </p:spPr>
        <p:txBody>
          <a:bodyPr/>
          <a:lstStyle/>
          <a:p>
            <a:r>
              <a:rPr lang="en-US" sz="3200" u="sng" dirty="0">
                <a:hlinkClick r:id="rId3"/>
              </a:rPr>
              <a:t>Keep Calm and Labor On</a:t>
            </a:r>
            <a:endParaRPr lang="en-US" sz="3200" dirty="0"/>
          </a:p>
          <a:p>
            <a:r>
              <a:rPr lang="en-US" sz="3200" u="sng" dirty="0">
                <a:hlinkClick r:id="rId4"/>
              </a:rPr>
              <a:t>Positions for Labor</a:t>
            </a:r>
            <a:endParaRPr lang="en-US" sz="3200" dirty="0"/>
          </a:p>
          <a:p>
            <a:r>
              <a:rPr lang="en-US" sz="3200" u="sng" dirty="0">
                <a:hlinkClick r:id="rId5"/>
              </a:rPr>
              <a:t>Positions for Labor Progress</a:t>
            </a:r>
            <a:endParaRPr lang="en-US" sz="3200" dirty="0"/>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40</a:t>
            </a:fld>
            <a:endParaRPr lang="en-US" dirty="0"/>
          </a:p>
        </p:txBody>
      </p:sp>
      <p:sp>
        <p:nvSpPr>
          <p:cNvPr id="5" name="Footer Placeholder 4"/>
          <p:cNvSpPr>
            <a:spLocks noGrp="1"/>
          </p:cNvSpPr>
          <p:nvPr>
            <p:ph type="ftr" sz="quarter" idx="11"/>
          </p:nvPr>
        </p:nvSpPr>
        <p:spPr/>
        <p:txBody>
          <a:bodyPr/>
          <a:lstStyle/>
          <a:p>
            <a:pPr algn="l"/>
            <a:r>
              <a:rPr lang="en-US" dirty="0" smtClean="0"/>
              <a:t>Illinois Perinatal Quality Collaborative</a:t>
            </a:r>
            <a:endParaRPr lang="en-US" dirty="0"/>
          </a:p>
        </p:txBody>
      </p:sp>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02480" y="1502478"/>
            <a:ext cx="4088944" cy="4671309"/>
          </a:xfrm>
          <a:prstGeom prst="rect">
            <a:avLst/>
          </a:prstGeom>
          <a:ln w="38100">
            <a:solidFill>
              <a:schemeClr val="tx1"/>
            </a:solidFill>
          </a:ln>
        </p:spPr>
      </p:pic>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58520" y="2170906"/>
            <a:ext cx="3440181" cy="4185443"/>
          </a:xfrm>
          <a:prstGeom prst="rect">
            <a:avLst/>
          </a:prstGeom>
          <a:ln w="38100">
            <a:solidFill>
              <a:srgbClr val="002060"/>
            </a:solidFill>
          </a:ln>
        </p:spPr>
      </p:pic>
      <p:pic>
        <p:nvPicPr>
          <p:cNvPr id="8" name="Picture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446233" y="2721605"/>
            <a:ext cx="3365973" cy="3817307"/>
          </a:xfrm>
          <a:prstGeom prst="rect">
            <a:avLst/>
          </a:prstGeom>
          <a:ln w="38100">
            <a:solidFill>
              <a:srgbClr val="002060"/>
            </a:solidFill>
          </a:ln>
        </p:spPr>
      </p:pic>
    </p:spTree>
    <p:extLst>
      <p:ext uri="{BB962C8B-B14F-4D97-AF65-F5344CB8AC3E}">
        <p14:creationId xmlns:p14="http://schemas.microsoft.com/office/powerpoint/2010/main" val="10876902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Team Talk: Elmhurst Hospital</a:t>
            </a:r>
            <a:endParaRPr lang="en-US" dirty="0"/>
          </a:p>
        </p:txBody>
      </p:sp>
      <p:sp>
        <p:nvSpPr>
          <p:cNvPr id="7" name="Subtitle 6"/>
          <p:cNvSpPr>
            <a:spLocks noGrp="1"/>
          </p:cNvSpPr>
          <p:nvPr>
            <p:ph type="subTitle" idx="1"/>
          </p:nvPr>
        </p:nvSpPr>
        <p:spPr/>
        <p:txBody>
          <a:bodyPr/>
          <a:lstStyle/>
          <a:p>
            <a:r>
              <a:rPr lang="en-US" b="1" dirty="0"/>
              <a:t>Kate Aliaga MSN, RNC-OB, C-EFM</a:t>
            </a:r>
            <a:endParaRPr lang="en-US" dirty="0"/>
          </a:p>
          <a:p>
            <a:r>
              <a:rPr lang="en-US" dirty="0"/>
              <a:t>Clinical Nurse Educator | Labor and Delivery</a:t>
            </a:r>
          </a:p>
          <a:p>
            <a:endParaRPr lang="en-US" dirty="0"/>
          </a:p>
        </p:txBody>
      </p:sp>
      <p:sp>
        <p:nvSpPr>
          <p:cNvPr id="4" name="Slide Number Placeholder 3"/>
          <p:cNvSpPr>
            <a:spLocks noGrp="1"/>
          </p:cNvSpPr>
          <p:nvPr>
            <p:ph type="sldNum" sz="quarter" idx="4294967295"/>
          </p:nvPr>
        </p:nvSpPr>
        <p:spPr>
          <a:xfrm>
            <a:off x="9448800" y="6356350"/>
            <a:ext cx="2743200" cy="365125"/>
          </a:xfrm>
        </p:spPr>
        <p:txBody>
          <a:bodyPr/>
          <a:lstStyle/>
          <a:p>
            <a:fld id="{97033E4B-E3EB-3D46-B2D8-3159663620FA}" type="slidenum">
              <a:rPr lang="en-US" smtClean="0"/>
              <a:pPr/>
              <a:t>41</a:t>
            </a:fld>
            <a:endParaRPr lang="en-US" dirty="0"/>
          </a:p>
        </p:txBody>
      </p:sp>
      <p:sp>
        <p:nvSpPr>
          <p:cNvPr id="5" name="Footer Placeholder 4"/>
          <p:cNvSpPr>
            <a:spLocks noGrp="1"/>
          </p:cNvSpPr>
          <p:nvPr>
            <p:ph type="ftr" sz="quarter" idx="4294967295"/>
          </p:nvPr>
        </p:nvSpPr>
        <p:spPr>
          <a:xfrm>
            <a:off x="0" y="6356350"/>
            <a:ext cx="4114800" cy="365125"/>
          </a:xfrm>
        </p:spPr>
        <p:txBody>
          <a:bodyPr/>
          <a:lstStyle/>
          <a:p>
            <a:pPr algn="l"/>
            <a:r>
              <a:rPr lang="en-US" dirty="0" smtClean="0"/>
              <a:t>Illinois Perinatal Quality Collaborative</a:t>
            </a:r>
            <a:endParaRPr lang="en-US" dirty="0"/>
          </a:p>
        </p:txBody>
      </p:sp>
    </p:spTree>
    <p:extLst>
      <p:ext uri="{BB962C8B-B14F-4D97-AF65-F5344CB8AC3E}">
        <p14:creationId xmlns:p14="http://schemas.microsoft.com/office/powerpoint/2010/main" val="1943258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1106" y="1003879"/>
            <a:ext cx="7149173" cy="2731876"/>
          </a:xfrm>
        </p:spPr>
        <p:txBody>
          <a:bodyPr>
            <a:normAutofit/>
          </a:bodyPr>
          <a:lstStyle/>
          <a:p>
            <a:r>
              <a:rPr lang="en-US" sz="6600" dirty="0"/>
              <a:t>Elmhurst Hospital</a:t>
            </a:r>
            <a:r>
              <a:rPr lang="en-US" sz="5400" dirty="0"/>
              <a:t/>
            </a:r>
            <a:br>
              <a:rPr lang="en-US" sz="5400" dirty="0"/>
            </a:br>
            <a:r>
              <a:rPr lang="en-US" sz="5400" dirty="0"/>
              <a:t>PVB Team Talk</a:t>
            </a:r>
          </a:p>
        </p:txBody>
      </p:sp>
      <p:sp>
        <p:nvSpPr>
          <p:cNvPr id="4" name="Slide Number Placeholder 3"/>
          <p:cNvSpPr>
            <a:spLocks noGrp="1"/>
          </p:cNvSpPr>
          <p:nvPr>
            <p:ph type="sldNum" sz="quarter" idx="4294967295"/>
          </p:nvPr>
        </p:nvSpPr>
        <p:spPr>
          <a:xfrm>
            <a:off x="1524000" y="4979989"/>
            <a:ext cx="2057400" cy="274637"/>
          </a:xfrm>
        </p:spPr>
        <p:txBody>
          <a:bodyPr/>
          <a:lstStyle/>
          <a:p>
            <a:fld id="{3CFEA14C-46B6-4937-AE36-095494353F95}" type="slidenum">
              <a:rPr lang="en-US">
                <a:solidFill>
                  <a:prstClr val="black">
                    <a:tint val="75000"/>
                  </a:prstClr>
                </a:solidFill>
                <a:latin typeface="Arial" panose="020B0604020202020204"/>
              </a:rPr>
              <a:pPr/>
              <a:t>42</a:t>
            </a:fld>
            <a:endParaRPr lang="en-US" dirty="0">
              <a:solidFill>
                <a:prstClr val="black">
                  <a:tint val="75000"/>
                </a:prstClr>
              </a:solidFill>
              <a:latin typeface="Arial" panose="020B0604020202020204"/>
            </a:endParaRPr>
          </a:p>
        </p:txBody>
      </p:sp>
    </p:spTree>
    <p:extLst>
      <p:ext uri="{BB962C8B-B14F-4D97-AF65-F5344CB8AC3E}">
        <p14:creationId xmlns:p14="http://schemas.microsoft.com/office/powerpoint/2010/main" val="40631708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7A5B2A-6A28-468E-A772-EF297F05D0BA}"/>
              </a:ext>
            </a:extLst>
          </p:cNvPr>
          <p:cNvSpPr>
            <a:spLocks noGrp="1"/>
          </p:cNvSpPr>
          <p:nvPr>
            <p:ph type="title"/>
          </p:nvPr>
        </p:nvSpPr>
        <p:spPr>
          <a:xfrm>
            <a:off x="2036827" y="626043"/>
            <a:ext cx="3446303" cy="1645501"/>
          </a:xfrm>
        </p:spPr>
        <p:txBody>
          <a:bodyPr vert="horz" lIns="91440" tIns="45720" rIns="91440" bIns="45720" rtlCol="0" anchor="ctr">
            <a:normAutofit/>
          </a:bodyPr>
          <a:lstStyle/>
          <a:p>
            <a:pPr defTabSz="914400"/>
            <a:r>
              <a:rPr lang="en-US" sz="4400" dirty="0">
                <a:solidFill>
                  <a:schemeClr val="tx1"/>
                </a:solidFill>
                <a:latin typeface="+mj-lt"/>
              </a:rPr>
              <a:t>Elmhurst Hospital </a:t>
            </a:r>
          </a:p>
        </p:txBody>
      </p:sp>
      <p:sp>
        <p:nvSpPr>
          <p:cNvPr id="3" name="TextBox 2">
            <a:extLst>
              <a:ext uri="{FF2B5EF4-FFF2-40B4-BE49-F238E27FC236}">
                <a16:creationId xmlns:a16="http://schemas.microsoft.com/office/drawing/2014/main" id="{DF64C74B-F9B7-17F7-2035-03D289305B3A}"/>
              </a:ext>
            </a:extLst>
          </p:cNvPr>
          <p:cNvSpPr txBox="1"/>
          <p:nvPr/>
        </p:nvSpPr>
        <p:spPr>
          <a:xfrm>
            <a:off x="1920347" y="2316820"/>
            <a:ext cx="3831272" cy="3628495"/>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1700" dirty="0">
                <a:solidFill>
                  <a:prstClr val="white"/>
                </a:solidFill>
                <a:latin typeface="Arial" panose="020B0604020202020204"/>
              </a:rPr>
              <a:t>Elmhurst is part of Edward-Elmhurst Health and recently merged with NorthShore</a:t>
            </a:r>
          </a:p>
          <a:p>
            <a:pPr marL="285750" indent="-228600">
              <a:lnSpc>
                <a:spcPct val="90000"/>
              </a:lnSpc>
              <a:spcAft>
                <a:spcPts val="600"/>
              </a:spcAft>
              <a:buFont typeface="Arial" panose="020B0604020202020204" pitchFamily="34" charset="0"/>
              <a:buChar char="•"/>
            </a:pPr>
            <a:r>
              <a:rPr lang="en-US" sz="1700" dirty="0">
                <a:solidFill>
                  <a:prstClr val="white"/>
                </a:solidFill>
                <a:latin typeface="Arial" panose="020B0604020202020204"/>
              </a:rPr>
              <a:t>Level IIE and part of University of Chicago Perinatal Center </a:t>
            </a:r>
          </a:p>
          <a:p>
            <a:pPr marL="285750" indent="-228600">
              <a:lnSpc>
                <a:spcPct val="90000"/>
              </a:lnSpc>
              <a:spcAft>
                <a:spcPts val="600"/>
              </a:spcAft>
              <a:buFont typeface="Arial" panose="020B0604020202020204" pitchFamily="34" charset="0"/>
              <a:buChar char="•"/>
            </a:pPr>
            <a:r>
              <a:rPr lang="en-US" sz="1700" dirty="0">
                <a:solidFill>
                  <a:prstClr val="white"/>
                </a:solidFill>
                <a:latin typeface="Arial" panose="020B0604020202020204"/>
              </a:rPr>
              <a:t>2800+ deliveries per year </a:t>
            </a:r>
          </a:p>
          <a:p>
            <a:pPr marL="285750" indent="-228600">
              <a:lnSpc>
                <a:spcPct val="90000"/>
              </a:lnSpc>
              <a:spcAft>
                <a:spcPts val="600"/>
              </a:spcAft>
              <a:buFont typeface="Arial" panose="020B0604020202020204" pitchFamily="34" charset="0"/>
              <a:buChar char="•"/>
            </a:pPr>
            <a:r>
              <a:rPr lang="en-US" sz="1700" dirty="0">
                <a:solidFill>
                  <a:prstClr val="white"/>
                </a:solidFill>
                <a:latin typeface="Arial" panose="020B0604020202020204"/>
              </a:rPr>
              <a:t>Magnet Hospital and Planetree Gold Certified </a:t>
            </a:r>
          </a:p>
          <a:p>
            <a:pPr marL="285750" indent="-228600">
              <a:lnSpc>
                <a:spcPct val="90000"/>
              </a:lnSpc>
              <a:spcAft>
                <a:spcPts val="600"/>
              </a:spcAft>
              <a:buFont typeface="Arial" panose="020B0604020202020204" pitchFamily="34" charset="0"/>
              <a:buChar char="•"/>
            </a:pPr>
            <a:r>
              <a:rPr lang="en-US" sz="1700" dirty="0">
                <a:solidFill>
                  <a:prstClr val="white"/>
                </a:solidFill>
                <a:latin typeface="Arial" panose="020B0604020202020204"/>
              </a:rPr>
              <a:t>Straight A every year since Leapfrog began in 2012</a:t>
            </a:r>
          </a:p>
          <a:p>
            <a:pPr marL="285750" indent="-228600">
              <a:lnSpc>
                <a:spcPct val="90000"/>
              </a:lnSpc>
              <a:spcAft>
                <a:spcPts val="600"/>
              </a:spcAft>
              <a:buFont typeface="Arial" panose="020B0604020202020204" pitchFamily="34" charset="0"/>
              <a:buChar char="•"/>
            </a:pPr>
            <a:r>
              <a:rPr lang="en-US" sz="1700" dirty="0">
                <a:solidFill>
                  <a:prstClr val="white"/>
                </a:solidFill>
                <a:latin typeface="Arial" panose="020B0604020202020204"/>
              </a:rPr>
              <a:t>Participate in ILPQC quality initiatives and received all QI awards for PVB </a:t>
            </a:r>
          </a:p>
        </p:txBody>
      </p:sp>
      <p:sp>
        <p:nvSpPr>
          <p:cNvPr id="14" name="Rectangle 13">
            <a:extLst>
              <a:ext uri="{FF2B5EF4-FFF2-40B4-BE49-F238E27FC236}">
                <a16:creationId xmlns:a16="http://schemas.microsoft.com/office/drawing/2014/main" id="{003713C1-2FB2-413B-BF91-3AE41726FB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244" y="3474720"/>
            <a:ext cx="4575685"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90795B4D-5022-4A7F-A01D-8D880B7CDB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3689" y="0"/>
            <a:ext cx="4644311"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panose="020F0502020204030204"/>
            </a:endParaRPr>
          </a:p>
        </p:txBody>
      </p:sp>
      <p:sp>
        <p:nvSpPr>
          <p:cNvPr id="2" name="Slide Number Placeholder 1"/>
          <p:cNvSpPr>
            <a:spLocks noGrp="1"/>
          </p:cNvSpPr>
          <p:nvPr>
            <p:ph type="sldNum" sz="quarter" idx="12"/>
          </p:nvPr>
        </p:nvSpPr>
        <p:spPr>
          <a:xfrm>
            <a:off x="9453562" y="6355081"/>
            <a:ext cx="979610" cy="365125"/>
          </a:xfrm>
        </p:spPr>
        <p:txBody>
          <a:bodyPr vert="horz" lIns="91440" tIns="45720" rIns="91440" bIns="45720" rtlCol="0" anchor="ctr">
            <a:normAutofit/>
          </a:bodyPr>
          <a:lstStyle/>
          <a:p>
            <a:pPr algn="r">
              <a:spcAft>
                <a:spcPts val="600"/>
              </a:spcAft>
            </a:pPr>
            <a:fld id="{76EB727E-5B2C-4310-AB66-CE5561C8F44D}" type="slidenum">
              <a:rPr lang="en-US" sz="1000">
                <a:solidFill>
                  <a:prstClr val="black">
                    <a:alpha val="80000"/>
                  </a:prstClr>
                </a:solidFill>
                <a:latin typeface="Arial" panose="020B0604020202020204"/>
              </a:rPr>
              <a:pPr algn="r">
                <a:spcAft>
                  <a:spcPts val="600"/>
                </a:spcAft>
              </a:pPr>
              <a:t>43</a:t>
            </a:fld>
            <a:endParaRPr lang="en-US" sz="1000" dirty="0">
              <a:solidFill>
                <a:prstClr val="black">
                  <a:alpha val="80000"/>
                </a:prstClr>
              </a:solidFill>
              <a:latin typeface="Arial" panose="020B0604020202020204"/>
            </a:endParaRPr>
          </a:p>
        </p:txBody>
      </p:sp>
      <p:sp>
        <p:nvSpPr>
          <p:cNvPr id="18" name="Rectangle 17">
            <a:extLst>
              <a:ext uri="{FF2B5EF4-FFF2-40B4-BE49-F238E27FC236}">
                <a16:creationId xmlns:a16="http://schemas.microsoft.com/office/drawing/2014/main" id="{AFD19018-DE7C-4796-ADF2-AD2EB0FC0D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225171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panose="020F0502020204030204"/>
            </a:endParaRPr>
          </a:p>
        </p:txBody>
      </p:sp>
      <p:pic>
        <p:nvPicPr>
          <p:cNvPr id="7" name="Picture 6">
            <a:extLst>
              <a:ext uri="{FF2B5EF4-FFF2-40B4-BE49-F238E27FC236}">
                <a16:creationId xmlns:a16="http://schemas.microsoft.com/office/drawing/2014/main" id="{66BA9AE2-1FD6-474B-A081-2FE16F9EB3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76957" y="321734"/>
            <a:ext cx="1698684" cy="2739814"/>
          </a:xfrm>
          <a:prstGeom prst="rect">
            <a:avLst/>
          </a:prstGeom>
        </p:spPr>
      </p:pic>
      <p:sp>
        <p:nvSpPr>
          <p:cNvPr id="20" name="Rectangle 19">
            <a:extLst>
              <a:ext uri="{FF2B5EF4-FFF2-40B4-BE49-F238E27FC236}">
                <a16:creationId xmlns:a16="http://schemas.microsoft.com/office/drawing/2014/main" id="{B1A0A2C2-4F85-44AF-8708-8DCA4B550C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6218" y="0"/>
            <a:ext cx="2251710"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panose="020F0502020204030204"/>
            </a:endParaRPr>
          </a:p>
        </p:txBody>
      </p:sp>
      <p:pic>
        <p:nvPicPr>
          <p:cNvPr id="9" name="Picture 8">
            <a:extLst>
              <a:ext uri="{FF2B5EF4-FFF2-40B4-BE49-F238E27FC236}">
                <a16:creationId xmlns:a16="http://schemas.microsoft.com/office/drawing/2014/main" id="{96CF4584-08C9-4418-A1B4-6744F17797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38222" y="3796452"/>
            <a:ext cx="2687556" cy="2559898"/>
          </a:xfrm>
          <a:prstGeom prst="rect">
            <a:avLst/>
          </a:prstGeom>
        </p:spPr>
      </p:pic>
      <p:pic>
        <p:nvPicPr>
          <p:cNvPr id="13" name="Picture 12">
            <a:extLst>
              <a:ext uri="{FF2B5EF4-FFF2-40B4-BE49-F238E27FC236}">
                <a16:creationId xmlns:a16="http://schemas.microsoft.com/office/drawing/2014/main" id="{9F99CE63-6DA1-C0DD-60A7-254569F6A5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8642474" y="535284"/>
            <a:ext cx="1799199" cy="2034319"/>
          </a:xfrm>
          <a:prstGeom prst="rect">
            <a:avLst/>
          </a:prstGeom>
        </p:spPr>
      </p:pic>
      <p:pic>
        <p:nvPicPr>
          <p:cNvPr id="6" name="Picture 5" descr="A picture containing building, outdoor, government building, colonnade&#10;&#10;Description automatically generated">
            <a:extLst>
              <a:ext uri="{FF2B5EF4-FFF2-40B4-BE49-F238E27FC236}">
                <a16:creationId xmlns:a16="http://schemas.microsoft.com/office/drawing/2014/main" id="{CB21816B-6AB9-6126-20B1-D18718BFF89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282076" y="4006850"/>
            <a:ext cx="2231708" cy="2122426"/>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10DB2995-BFE4-1291-A265-C3BC1E8B0F6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569866" y="484718"/>
            <a:ext cx="1349222" cy="2398690"/>
          </a:xfrm>
          <a:prstGeom prst="rect">
            <a:avLst/>
          </a:prstGeom>
        </p:spPr>
      </p:pic>
      <p:pic>
        <p:nvPicPr>
          <p:cNvPr id="12" name="Picture 11">
            <a:extLst>
              <a:ext uri="{FF2B5EF4-FFF2-40B4-BE49-F238E27FC236}">
                <a16:creationId xmlns:a16="http://schemas.microsoft.com/office/drawing/2014/main" id="{DE410012-427D-B147-0AAA-5B2A0AF33C9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35555" y="797373"/>
            <a:ext cx="1797617" cy="1528752"/>
          </a:xfrm>
          <a:prstGeom prst="rect">
            <a:avLst/>
          </a:prstGeom>
        </p:spPr>
      </p:pic>
    </p:spTree>
    <p:extLst>
      <p:ext uri="{BB962C8B-B14F-4D97-AF65-F5344CB8AC3E}">
        <p14:creationId xmlns:p14="http://schemas.microsoft.com/office/powerpoint/2010/main" val="433491399"/>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PVB QI Team </a:t>
            </a:r>
          </a:p>
        </p:txBody>
      </p:sp>
      <p:sp>
        <p:nvSpPr>
          <p:cNvPr id="3" name="Content Placeholder 2"/>
          <p:cNvSpPr>
            <a:spLocks noGrp="1"/>
          </p:cNvSpPr>
          <p:nvPr>
            <p:ph idx="1"/>
          </p:nvPr>
        </p:nvSpPr>
        <p:spPr>
          <a:xfrm>
            <a:off x="1960099" y="1292353"/>
            <a:ext cx="8372906" cy="4884613"/>
          </a:xfrm>
        </p:spPr>
        <p:txBody>
          <a:bodyPr>
            <a:normAutofit/>
          </a:bodyPr>
          <a:lstStyle/>
          <a:p>
            <a:pPr algn="l">
              <a:buFont typeface="Arial" panose="020B0604020202020204" pitchFamily="34" charset="0"/>
              <a:buChar char="•"/>
            </a:pPr>
            <a:r>
              <a:rPr lang="en-US" sz="2400" dirty="0">
                <a:solidFill>
                  <a:schemeClr val="bg2">
                    <a:lumMod val="25000"/>
                  </a:schemeClr>
                </a:solidFill>
                <a:latin typeface="inherit"/>
              </a:rPr>
              <a:t>To launch our PVB initiative, we put together a workgroup consisting of the following </a:t>
            </a:r>
            <a:r>
              <a:rPr lang="en-US" sz="2400" b="1" u="sng" dirty="0">
                <a:solidFill>
                  <a:schemeClr val="bg2">
                    <a:lumMod val="25000"/>
                  </a:schemeClr>
                </a:solidFill>
                <a:latin typeface="inherit"/>
              </a:rPr>
              <a:t>fabulous</a:t>
            </a:r>
            <a:r>
              <a:rPr lang="en-US" sz="2400" dirty="0">
                <a:solidFill>
                  <a:schemeClr val="bg2">
                    <a:lumMod val="25000"/>
                  </a:schemeClr>
                </a:solidFill>
                <a:latin typeface="inherit"/>
              </a:rPr>
              <a:t> women: </a:t>
            </a:r>
          </a:p>
          <a:p>
            <a:pPr lvl="1">
              <a:lnSpc>
                <a:spcPct val="100000"/>
              </a:lnSpc>
              <a:buFont typeface="Courier New" panose="02070309020205020404" pitchFamily="49" charset="0"/>
              <a:buChar char="o"/>
            </a:pPr>
            <a:r>
              <a:rPr lang="en-US" sz="18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Kate Aliaga MSN, RNC-OB, C-EFM: L&amp;D Nurse Educator/Project Lead </a:t>
            </a:r>
          </a:p>
          <a:p>
            <a:pPr lvl="1">
              <a:lnSpc>
                <a:spcPct val="100000"/>
              </a:lnSpc>
              <a:buFont typeface="Courier New" panose="02070309020205020404" pitchFamily="49" charset="0"/>
              <a:buChar char="o"/>
            </a:pPr>
            <a:r>
              <a:rPr lang="en-US" sz="18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Dr. Kinley Berger, Medical Director: OB Physician Leader</a:t>
            </a:r>
          </a:p>
          <a:p>
            <a:pPr lvl="1">
              <a:lnSpc>
                <a:spcPct val="100000"/>
              </a:lnSpc>
              <a:buFont typeface="Courier New" panose="02070309020205020404" pitchFamily="49" charset="0"/>
              <a:buChar char="o"/>
            </a:pPr>
            <a:r>
              <a:rPr lang="en-US" sz="18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Mary Saracco, CNM: Midwife Champion </a:t>
            </a:r>
          </a:p>
          <a:p>
            <a:pPr lvl="1">
              <a:lnSpc>
                <a:spcPct val="100000"/>
              </a:lnSpc>
              <a:buFont typeface="Courier New" panose="02070309020205020404" pitchFamily="49" charset="0"/>
              <a:buChar char="o"/>
            </a:pPr>
            <a:r>
              <a:rPr lang="en-US" sz="18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Kelly Beringer, BSN, RN: Clinical Data Registrar</a:t>
            </a:r>
          </a:p>
          <a:p>
            <a:pPr lvl="1">
              <a:lnSpc>
                <a:spcPct val="100000"/>
              </a:lnSpc>
              <a:buFont typeface="Courier New" panose="02070309020205020404" pitchFamily="49" charset="0"/>
              <a:buChar char="o"/>
            </a:pPr>
            <a:r>
              <a:rPr lang="en-US" sz="18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Leadership:</a:t>
            </a:r>
          </a:p>
          <a:p>
            <a:pPr lvl="2">
              <a:lnSpc>
                <a:spcPct val="100000"/>
              </a:lnSpc>
              <a:buFont typeface="Courier New" panose="02070309020205020404" pitchFamily="49" charset="0"/>
              <a:buChar char="o"/>
            </a:pPr>
            <a:r>
              <a:rPr lang="en-US" sz="18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Pat Bradley, MSN, RN: System Director Women's Health</a:t>
            </a:r>
          </a:p>
          <a:p>
            <a:pPr lvl="2">
              <a:lnSpc>
                <a:spcPct val="100000"/>
              </a:lnSpc>
              <a:buFont typeface="Courier New" panose="02070309020205020404" pitchFamily="49" charset="0"/>
              <a:buChar char="o"/>
            </a:pPr>
            <a:r>
              <a:rPr lang="en-US" sz="18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Heather Rodriguez, MSN, RN: Director of Patient Care</a:t>
            </a:r>
          </a:p>
          <a:p>
            <a:pPr lvl="2">
              <a:lnSpc>
                <a:spcPct val="100000"/>
              </a:lnSpc>
              <a:buFont typeface="Courier New" panose="02070309020205020404" pitchFamily="49" charset="0"/>
              <a:buChar char="o"/>
            </a:pPr>
            <a:r>
              <a:rPr lang="en-US" sz="18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Kathy Lindemulder &amp; Erica Price: Clinical Leaders/Nurse Champions </a:t>
            </a:r>
          </a:p>
          <a:p>
            <a:pPr lvl="1">
              <a:lnSpc>
                <a:spcPct val="100000"/>
              </a:lnSpc>
              <a:buFont typeface="Courier New" panose="02070309020205020404" pitchFamily="49" charset="0"/>
              <a:buChar char="o"/>
            </a:pPr>
            <a:r>
              <a:rPr lang="en-US" sz="18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Nurse Champions:</a:t>
            </a:r>
          </a:p>
          <a:p>
            <a:pPr lvl="2">
              <a:lnSpc>
                <a:spcPct val="100000"/>
              </a:lnSpc>
              <a:buFont typeface="Courier New" panose="02070309020205020404" pitchFamily="49" charset="0"/>
              <a:buChar char="o"/>
            </a:pPr>
            <a:r>
              <a:rPr lang="en-US" sz="18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Gianna Giuffre: Nurse Champion – Days</a:t>
            </a:r>
          </a:p>
          <a:p>
            <a:pPr lvl="2">
              <a:lnSpc>
                <a:spcPct val="100000"/>
              </a:lnSpc>
              <a:buFont typeface="Courier New" panose="02070309020205020404" pitchFamily="49" charset="0"/>
              <a:buChar char="o"/>
            </a:pPr>
            <a:r>
              <a:rPr lang="en-US" sz="18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Jennifer Ketelsen: Nurse Champion – Nights</a:t>
            </a:r>
          </a:p>
          <a:p>
            <a:pPr marL="0" indent="0">
              <a:buNone/>
            </a:pPr>
            <a:endParaRPr lang="en-US" sz="1800" dirty="0">
              <a:solidFill>
                <a:srgbClr val="000000"/>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3CFEA14C-46B6-4937-AE36-095494353F95}" type="slidenum">
              <a:rPr lang="en-US">
                <a:solidFill>
                  <a:prstClr val="black">
                    <a:tint val="75000"/>
                  </a:prstClr>
                </a:solidFill>
                <a:latin typeface="Arial" panose="020B0604020202020204"/>
              </a:rPr>
              <a:pPr/>
              <a:t>44</a:t>
            </a:fld>
            <a:endParaRPr lang="en-US" dirty="0">
              <a:solidFill>
                <a:prstClr val="black">
                  <a:tint val="75000"/>
                </a:prstClr>
              </a:solidFill>
              <a:latin typeface="Arial" panose="020B0604020202020204"/>
            </a:endParaRPr>
          </a:p>
        </p:txBody>
      </p:sp>
    </p:spTree>
    <p:extLst>
      <p:ext uri="{BB962C8B-B14F-4D97-AF65-F5344CB8AC3E}">
        <p14:creationId xmlns:p14="http://schemas.microsoft.com/office/powerpoint/2010/main" val="19967712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8123" y="232010"/>
            <a:ext cx="8384345" cy="1111982"/>
          </a:xfrm>
        </p:spPr>
        <p:txBody>
          <a:bodyPr>
            <a:normAutofit/>
          </a:bodyPr>
          <a:lstStyle/>
          <a:p>
            <a:r>
              <a:rPr lang="en-US" sz="3600" dirty="0"/>
              <a:t>PVB Structure Measures </a:t>
            </a:r>
          </a:p>
        </p:txBody>
      </p:sp>
      <p:sp>
        <p:nvSpPr>
          <p:cNvPr id="4" name="Slide Number Placeholder 3"/>
          <p:cNvSpPr>
            <a:spLocks noGrp="1"/>
          </p:cNvSpPr>
          <p:nvPr>
            <p:ph type="sldNum" sz="quarter" idx="12"/>
          </p:nvPr>
        </p:nvSpPr>
        <p:spPr/>
        <p:txBody>
          <a:bodyPr/>
          <a:lstStyle/>
          <a:p>
            <a:fld id="{3CFEA14C-46B6-4937-AE36-095494353F95}" type="slidenum">
              <a:rPr lang="en-US">
                <a:solidFill>
                  <a:prstClr val="black">
                    <a:tint val="75000"/>
                  </a:prstClr>
                </a:solidFill>
                <a:latin typeface="Arial" panose="020B0604020202020204"/>
              </a:rPr>
              <a:pPr/>
              <a:t>45</a:t>
            </a:fld>
            <a:endParaRPr lang="en-US" dirty="0">
              <a:solidFill>
                <a:prstClr val="black">
                  <a:tint val="75000"/>
                </a:prstClr>
              </a:solidFill>
              <a:latin typeface="Arial" panose="020B0604020202020204"/>
            </a:endParaRPr>
          </a:p>
        </p:txBody>
      </p:sp>
      <p:graphicFrame>
        <p:nvGraphicFramePr>
          <p:cNvPr id="5" name="Diagram 4">
            <a:extLst>
              <a:ext uri="{FF2B5EF4-FFF2-40B4-BE49-F238E27FC236}">
                <a16:creationId xmlns:a16="http://schemas.microsoft.com/office/drawing/2014/main" id="{CEF385A2-7449-7BA2-7226-D18599D1A950}"/>
              </a:ext>
            </a:extLst>
          </p:cNvPr>
          <p:cNvGraphicFramePr/>
          <p:nvPr>
            <p:extLst/>
          </p:nvPr>
        </p:nvGraphicFramePr>
        <p:xfrm>
          <a:off x="2232073" y="1211909"/>
          <a:ext cx="7840395" cy="4858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25834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0">
            <a:extLst>
              <a:ext uri="{FF2B5EF4-FFF2-40B4-BE49-F238E27FC236}">
                <a16:creationId xmlns:a16="http://schemas.microsoft.com/office/drawing/2014/main" id="{9527FCEA-6143-4C5E-8C45-8AC9237ADE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a:endParaRPr>
          </a:p>
        </p:txBody>
      </p:sp>
      <p:sp>
        <p:nvSpPr>
          <p:cNvPr id="18" name="Rectangle 12">
            <a:extLst>
              <a:ext uri="{FF2B5EF4-FFF2-40B4-BE49-F238E27FC236}">
                <a16:creationId xmlns:a16="http://schemas.microsoft.com/office/drawing/2014/main" id="{1A9F23AD-7A55-49F3-A3EC-743F47F36B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1759" y="487090"/>
            <a:ext cx="5056386" cy="5897880"/>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a:endParaRPr>
          </a:p>
        </p:txBody>
      </p:sp>
      <p:pic>
        <p:nvPicPr>
          <p:cNvPr id="4" name="Picture 3">
            <a:extLst>
              <a:ext uri="{FF2B5EF4-FFF2-40B4-BE49-F238E27FC236}">
                <a16:creationId xmlns:a16="http://schemas.microsoft.com/office/drawing/2014/main" id="{EE514D47-E00A-4D95-AE65-C7C8726119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8095" y="650497"/>
            <a:ext cx="4401142" cy="5571066"/>
          </a:xfrm>
          <a:prstGeom prst="rect">
            <a:avLst/>
          </a:prstGeom>
        </p:spPr>
      </p:pic>
      <p:sp>
        <p:nvSpPr>
          <p:cNvPr id="15" name="Rectangle 14">
            <a:extLst>
              <a:ext uri="{FF2B5EF4-FFF2-40B4-BE49-F238E27FC236}">
                <a16:creationId xmlns:a16="http://schemas.microsoft.com/office/drawing/2014/main" id="{D7D9F91F-72C9-4DB9-ABD0-A8180D8262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74992" y="480060"/>
            <a:ext cx="3135249"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a:endParaRPr>
          </a:p>
        </p:txBody>
      </p:sp>
      <p:pic>
        <p:nvPicPr>
          <p:cNvPr id="5" name="Picture 4">
            <a:extLst>
              <a:ext uri="{FF2B5EF4-FFF2-40B4-BE49-F238E27FC236}">
                <a16:creationId xmlns:a16="http://schemas.microsoft.com/office/drawing/2014/main" id="{CFE28D2B-E474-4283-B52A-6EB1F8362B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0303" y="643468"/>
            <a:ext cx="2042413" cy="2475653"/>
          </a:xfrm>
          <a:prstGeom prst="rect">
            <a:avLst/>
          </a:prstGeom>
        </p:spPr>
      </p:pic>
      <p:sp>
        <p:nvSpPr>
          <p:cNvPr id="17" name="Rectangle 16">
            <a:extLst>
              <a:ext uri="{FF2B5EF4-FFF2-40B4-BE49-F238E27FC236}">
                <a16:creationId xmlns:a16="http://schemas.microsoft.com/office/drawing/2014/main" id="{BE016956-CE9F-4946-8834-A8BC3529D0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74992" y="3603670"/>
            <a:ext cx="3135249"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a:endParaRPr>
          </a:p>
        </p:txBody>
      </p:sp>
      <p:pic>
        <p:nvPicPr>
          <p:cNvPr id="6" name="Picture 5">
            <a:extLst>
              <a:ext uri="{FF2B5EF4-FFF2-40B4-BE49-F238E27FC236}">
                <a16:creationId xmlns:a16="http://schemas.microsoft.com/office/drawing/2014/main" id="{0176E3AE-6166-4F97-B165-33E159A760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95905" y="4087736"/>
            <a:ext cx="2891209" cy="1792549"/>
          </a:xfrm>
          <a:prstGeom prst="rect">
            <a:avLst/>
          </a:prstGeom>
        </p:spPr>
      </p:pic>
      <p:sp>
        <p:nvSpPr>
          <p:cNvPr id="3" name="Slide Number Placeholder 2">
            <a:extLst>
              <a:ext uri="{FF2B5EF4-FFF2-40B4-BE49-F238E27FC236}">
                <a16:creationId xmlns:a16="http://schemas.microsoft.com/office/drawing/2014/main" id="{5BE954DD-C26F-4503-B67D-8D739D7E4A5A}"/>
              </a:ext>
            </a:extLst>
          </p:cNvPr>
          <p:cNvSpPr>
            <a:spLocks noGrp="1"/>
          </p:cNvSpPr>
          <p:nvPr>
            <p:ph type="sldNum" sz="quarter" idx="12"/>
          </p:nvPr>
        </p:nvSpPr>
        <p:spPr>
          <a:xfrm>
            <a:off x="9562367" y="6435479"/>
            <a:ext cx="476983" cy="365125"/>
          </a:xfrm>
        </p:spPr>
        <p:txBody>
          <a:bodyPr vert="horz" lIns="91440" tIns="45720" rIns="91440" bIns="45720" rtlCol="0" anchor="ctr">
            <a:normAutofit/>
          </a:bodyPr>
          <a:lstStyle/>
          <a:p>
            <a:pPr algn="r">
              <a:spcAft>
                <a:spcPts val="600"/>
              </a:spcAft>
            </a:pPr>
            <a:fld id="{76EB727E-5B2C-4310-AB66-CE5561C8F44D}" type="slidenum">
              <a:rPr lang="en-US" sz="1200">
                <a:solidFill>
                  <a:prstClr val="black">
                    <a:tint val="75000"/>
                  </a:prstClr>
                </a:solidFill>
                <a:latin typeface="Arial" panose="020B0604020202020204"/>
              </a:rPr>
              <a:pPr algn="r">
                <a:spcAft>
                  <a:spcPts val="600"/>
                </a:spcAft>
              </a:pPr>
              <a:t>46</a:t>
            </a:fld>
            <a:endParaRPr lang="en-US" sz="1200" dirty="0">
              <a:solidFill>
                <a:prstClr val="black">
                  <a:tint val="75000"/>
                </a:prstClr>
              </a:solidFill>
              <a:latin typeface="Arial" panose="020B0604020202020204"/>
            </a:endParaRPr>
          </a:p>
        </p:txBody>
      </p:sp>
    </p:spTree>
    <p:extLst>
      <p:ext uri="{BB962C8B-B14F-4D97-AF65-F5344CB8AC3E}">
        <p14:creationId xmlns:p14="http://schemas.microsoft.com/office/powerpoint/2010/main" val="22646709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B41C5C-0F34-4DDA-9D7C-5E717F35F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776288" y="303592"/>
            <a:ext cx="3250692"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a:endParaRPr>
          </a:p>
        </p:txBody>
      </p:sp>
      <p:sp>
        <p:nvSpPr>
          <p:cNvPr id="2" name="Title 1"/>
          <p:cNvSpPr>
            <a:spLocks noGrp="1"/>
          </p:cNvSpPr>
          <p:nvPr>
            <p:ph type="title"/>
          </p:nvPr>
        </p:nvSpPr>
        <p:spPr>
          <a:xfrm>
            <a:off x="1969770" y="640264"/>
            <a:ext cx="2866644" cy="1344975"/>
          </a:xfrm>
        </p:spPr>
        <p:txBody>
          <a:bodyPr>
            <a:normAutofit/>
          </a:bodyPr>
          <a:lstStyle/>
          <a:p>
            <a:r>
              <a:rPr lang="en-US" sz="3100" dirty="0">
                <a:solidFill>
                  <a:schemeClr val="bg1"/>
                </a:solidFill>
              </a:rPr>
              <a:t>Barriers </a:t>
            </a:r>
          </a:p>
        </p:txBody>
      </p:sp>
      <p:cxnSp>
        <p:nvCxnSpPr>
          <p:cNvPr id="12" name="Straight Connector 11">
            <a:extLst>
              <a:ext uri="{FF2B5EF4-FFF2-40B4-BE49-F238E27FC236}">
                <a16:creationId xmlns:a16="http://schemas.microsoft.com/office/drawing/2014/main" id="{57E1E5E6-F385-4E9C-B201-BA5BDE5CAD5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52066" y="2050687"/>
            <a:ext cx="2763774"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969207" y="2121763"/>
            <a:ext cx="2866644" cy="3773010"/>
          </a:xfrm>
        </p:spPr>
        <p:txBody>
          <a:bodyPr>
            <a:normAutofit/>
          </a:bodyPr>
          <a:lstStyle/>
          <a:p>
            <a:pPr>
              <a:buFont typeface="Arial" panose="020B0604020202020204" pitchFamily="34" charset="0"/>
              <a:buChar char="•"/>
            </a:pPr>
            <a:r>
              <a:rPr lang="en-US" sz="2400" dirty="0">
                <a:solidFill>
                  <a:schemeClr val="bg1"/>
                </a:solidFill>
                <a:latin typeface="inherit"/>
              </a:rPr>
              <a:t>Unblinding provider data </a:t>
            </a:r>
          </a:p>
          <a:p>
            <a:pPr>
              <a:buFont typeface="Arial" panose="020B0604020202020204" pitchFamily="34" charset="0"/>
              <a:buChar char="•"/>
            </a:pPr>
            <a:r>
              <a:rPr lang="en-US" sz="2400" dirty="0">
                <a:solidFill>
                  <a:schemeClr val="bg1"/>
                </a:solidFill>
                <a:latin typeface="inherit"/>
              </a:rPr>
              <a:t>Consistent use of checklist and pre-section huddles</a:t>
            </a:r>
          </a:p>
          <a:p>
            <a:pPr>
              <a:buFont typeface="Arial" panose="020B0604020202020204" pitchFamily="34" charset="0"/>
              <a:buChar char="•"/>
            </a:pPr>
            <a:r>
              <a:rPr lang="en-US" sz="2400" dirty="0">
                <a:solidFill>
                  <a:schemeClr val="bg1"/>
                </a:solidFill>
                <a:latin typeface="inherit"/>
              </a:rPr>
              <a:t>Many RNs new to OB specialty</a:t>
            </a:r>
          </a:p>
          <a:p>
            <a:pPr>
              <a:buFont typeface="Arial" panose="020B0604020202020204" pitchFamily="34" charset="0"/>
              <a:buChar char="•"/>
            </a:pPr>
            <a:endParaRPr lang="en-US" sz="1700" dirty="0">
              <a:solidFill>
                <a:schemeClr val="bg1"/>
              </a:solidFill>
              <a:latin typeface="Calibri" panose="020F0502020204030204" pitchFamily="34" charset="0"/>
            </a:endParaRPr>
          </a:p>
        </p:txBody>
      </p:sp>
      <p:pic>
        <p:nvPicPr>
          <p:cNvPr id="5" name="Picture 2" descr="50 Creative Solutions For Overcoming 5 Barriers To Employee Wellness">
            <a:extLst>
              <a:ext uri="{FF2B5EF4-FFF2-40B4-BE49-F238E27FC236}">
                <a16:creationId xmlns:a16="http://schemas.microsoft.com/office/drawing/2014/main" id="{DB38F4D4-C36B-4998-B6C0-9F388212E1F7}"/>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5217260" y="1501255"/>
            <a:ext cx="5087267" cy="360109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7981950" y="6356351"/>
            <a:ext cx="2057400" cy="365125"/>
          </a:xfrm>
        </p:spPr>
        <p:txBody>
          <a:bodyPr>
            <a:normAutofit/>
          </a:bodyPr>
          <a:lstStyle/>
          <a:p>
            <a:pPr>
              <a:spcAft>
                <a:spcPts val="600"/>
              </a:spcAft>
            </a:pPr>
            <a:fld id="{3CFEA14C-46B6-4937-AE36-095494353F95}" type="slidenum">
              <a:rPr lang="en-US">
                <a:solidFill>
                  <a:prstClr val="black">
                    <a:tint val="75000"/>
                  </a:prstClr>
                </a:solidFill>
                <a:latin typeface="Arial" panose="020B0604020202020204"/>
              </a:rPr>
              <a:pPr>
                <a:spcAft>
                  <a:spcPts val="600"/>
                </a:spcAft>
              </a:pPr>
              <a:t>47</a:t>
            </a:fld>
            <a:endParaRPr lang="en-US" dirty="0">
              <a:solidFill>
                <a:prstClr val="black">
                  <a:tint val="75000"/>
                </a:prstClr>
              </a:solidFill>
              <a:latin typeface="Arial" panose="020B0604020202020204"/>
            </a:endParaRPr>
          </a:p>
        </p:txBody>
      </p:sp>
    </p:spTree>
    <p:extLst>
      <p:ext uri="{BB962C8B-B14F-4D97-AF65-F5344CB8AC3E}">
        <p14:creationId xmlns:p14="http://schemas.microsoft.com/office/powerpoint/2010/main" val="24087527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D2E961F1-4A28-4A5F-BBD4-6E400E5E6C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1524000" y="272357"/>
            <a:ext cx="9141618"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F57BEA8-497D-4AA8-8A18-BDCD696B25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368597"/>
            <a:ext cx="9144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a:endParaRPr>
          </a:p>
        </p:txBody>
      </p:sp>
      <p:sp>
        <p:nvSpPr>
          <p:cNvPr id="2" name="Title 1"/>
          <p:cNvSpPr>
            <a:spLocks noGrp="1"/>
          </p:cNvSpPr>
          <p:nvPr>
            <p:ph type="title"/>
          </p:nvPr>
        </p:nvSpPr>
        <p:spPr>
          <a:xfrm>
            <a:off x="1918555" y="489440"/>
            <a:ext cx="8354891" cy="930447"/>
          </a:xfrm>
        </p:spPr>
        <p:txBody>
          <a:bodyPr vert="horz" lIns="91440" tIns="45720" rIns="91440" bIns="45720" rtlCol="0" anchor="b">
            <a:normAutofit/>
          </a:bodyPr>
          <a:lstStyle/>
          <a:p>
            <a:pPr algn="ctr" defTabSz="914400"/>
            <a:r>
              <a:rPr lang="en-US" sz="4700" dirty="0">
                <a:solidFill>
                  <a:schemeClr val="bg1"/>
                </a:solidFill>
                <a:latin typeface="+mj-lt"/>
              </a:rPr>
              <a:t>Success Stories </a:t>
            </a:r>
          </a:p>
        </p:txBody>
      </p:sp>
      <p:cxnSp>
        <p:nvCxnSpPr>
          <p:cNvPr id="17" name="Straight Connector 16">
            <a:extLst>
              <a:ext uri="{FF2B5EF4-FFF2-40B4-BE49-F238E27FC236}">
                <a16:creationId xmlns:a16="http://schemas.microsoft.com/office/drawing/2014/main" id="{A82415D3-DDE5-4D63-8CB3-23A5EC581B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1479733"/>
            <a:ext cx="20574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D7193FB-6AE6-4B3B-8F89-56B55DD63B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1524000" y="2201402"/>
            <a:ext cx="9141618"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59DC6F7-A257-C414-3C6E-DC4EFD77F5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06454" y="2452400"/>
            <a:ext cx="6379093" cy="3667979"/>
          </a:xfrm>
          <a:prstGeom prst="rect">
            <a:avLst/>
          </a:prstGeom>
        </p:spPr>
      </p:pic>
      <p:sp>
        <p:nvSpPr>
          <p:cNvPr id="4" name="Slide Number Placeholder 3"/>
          <p:cNvSpPr>
            <a:spLocks noGrp="1"/>
          </p:cNvSpPr>
          <p:nvPr>
            <p:ph type="sldNum" sz="quarter" idx="12"/>
          </p:nvPr>
        </p:nvSpPr>
        <p:spPr>
          <a:xfrm>
            <a:off x="7981950" y="6522430"/>
            <a:ext cx="2057400" cy="347472"/>
          </a:xfrm>
        </p:spPr>
        <p:txBody>
          <a:bodyPr vert="horz" lIns="91440" tIns="45720" rIns="91440" bIns="45720" rtlCol="0" anchor="ctr">
            <a:normAutofit/>
          </a:bodyPr>
          <a:lstStyle/>
          <a:p>
            <a:pPr algn="r">
              <a:spcAft>
                <a:spcPts val="600"/>
              </a:spcAft>
            </a:pPr>
            <a:fld id="{3CFEA14C-46B6-4937-AE36-095494353F95}" type="slidenum">
              <a:rPr lang="en-US" sz="1000">
                <a:solidFill>
                  <a:srgbClr val="898989"/>
                </a:solidFill>
                <a:latin typeface="Arial" panose="020B0604020202020204"/>
              </a:rPr>
              <a:pPr algn="r">
                <a:spcAft>
                  <a:spcPts val="600"/>
                </a:spcAft>
              </a:pPr>
              <a:t>48</a:t>
            </a:fld>
            <a:endParaRPr lang="en-US" sz="1000" dirty="0">
              <a:solidFill>
                <a:srgbClr val="898989"/>
              </a:solidFill>
              <a:latin typeface="Arial" panose="020B0604020202020204"/>
            </a:endParaRPr>
          </a:p>
        </p:txBody>
      </p:sp>
    </p:spTree>
    <p:extLst>
      <p:ext uri="{BB962C8B-B14F-4D97-AF65-F5344CB8AC3E}">
        <p14:creationId xmlns:p14="http://schemas.microsoft.com/office/powerpoint/2010/main" val="39736983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6EB727E-5B2C-4310-AB66-CE5561C8F44D}" type="slidenum">
              <a:rPr lang="en-US">
                <a:solidFill>
                  <a:prstClr val="black">
                    <a:tint val="75000"/>
                  </a:prstClr>
                </a:solidFill>
                <a:latin typeface="Arial" panose="020B0604020202020204"/>
              </a:rPr>
              <a:pPr/>
              <a:t>49</a:t>
            </a:fld>
            <a:endParaRPr lang="en-US" dirty="0">
              <a:solidFill>
                <a:prstClr val="black">
                  <a:tint val="75000"/>
                </a:prstClr>
              </a:solidFill>
              <a:latin typeface="Arial" panose="020B0604020202020204"/>
            </a:endParaRPr>
          </a:p>
        </p:txBody>
      </p:sp>
      <p:sp>
        <p:nvSpPr>
          <p:cNvPr id="5" name="Title 4">
            <a:extLst>
              <a:ext uri="{FF2B5EF4-FFF2-40B4-BE49-F238E27FC236}">
                <a16:creationId xmlns:a16="http://schemas.microsoft.com/office/drawing/2014/main" id="{D8FB4555-CA32-48B7-B6C0-E1CDA3E57CCE}"/>
              </a:ext>
            </a:extLst>
          </p:cNvPr>
          <p:cNvSpPr>
            <a:spLocks noGrp="1"/>
          </p:cNvSpPr>
          <p:nvPr>
            <p:ph type="title"/>
          </p:nvPr>
        </p:nvSpPr>
        <p:spPr/>
        <p:txBody>
          <a:bodyPr/>
          <a:lstStyle/>
          <a:p>
            <a:r>
              <a:rPr lang="en-US" dirty="0"/>
              <a:t>NTSV C-Section ACOG/SMFM Compliance </a:t>
            </a:r>
          </a:p>
        </p:txBody>
      </p:sp>
      <p:pic>
        <p:nvPicPr>
          <p:cNvPr id="9" name="Picture 8">
            <a:extLst>
              <a:ext uri="{FF2B5EF4-FFF2-40B4-BE49-F238E27FC236}">
                <a16:creationId xmlns:a16="http://schemas.microsoft.com/office/drawing/2014/main" id="{DDEF531E-442C-4758-B041-5CA54A7434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8086" y="1557761"/>
            <a:ext cx="4101346" cy="3903658"/>
          </a:xfrm>
          <a:prstGeom prst="rect">
            <a:avLst/>
          </a:prstGeom>
        </p:spPr>
      </p:pic>
      <p:pic>
        <p:nvPicPr>
          <p:cNvPr id="11" name="Picture 10">
            <a:extLst>
              <a:ext uri="{FF2B5EF4-FFF2-40B4-BE49-F238E27FC236}">
                <a16:creationId xmlns:a16="http://schemas.microsoft.com/office/drawing/2014/main" id="{2528B39A-EDDB-4DE2-AC2C-5399BBD5F7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1557761"/>
            <a:ext cx="4101344" cy="3903658"/>
          </a:xfrm>
          <a:prstGeom prst="rect">
            <a:avLst/>
          </a:prstGeom>
        </p:spPr>
      </p:pic>
      <p:pic>
        <p:nvPicPr>
          <p:cNvPr id="4" name="Picture 3">
            <a:extLst>
              <a:ext uri="{FF2B5EF4-FFF2-40B4-BE49-F238E27FC236}">
                <a16:creationId xmlns:a16="http://schemas.microsoft.com/office/drawing/2014/main" id="{C54049DA-59BB-1E0E-CD61-675D000A4A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20924" y="1979543"/>
            <a:ext cx="3333034" cy="2898915"/>
          </a:xfrm>
          <a:prstGeom prst="rect">
            <a:avLst/>
          </a:prstGeom>
        </p:spPr>
      </p:pic>
      <p:pic>
        <p:nvPicPr>
          <p:cNvPr id="7" name="Picture 6">
            <a:extLst>
              <a:ext uri="{FF2B5EF4-FFF2-40B4-BE49-F238E27FC236}">
                <a16:creationId xmlns:a16="http://schemas.microsoft.com/office/drawing/2014/main" id="{ACBAE39F-C006-6DCF-6675-9757A34AEA9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66504" y="2044323"/>
            <a:ext cx="3360337" cy="2852422"/>
          </a:xfrm>
          <a:prstGeom prst="rect">
            <a:avLst/>
          </a:prstGeom>
        </p:spPr>
      </p:pic>
    </p:spTree>
    <p:extLst>
      <p:ext uri="{BB962C8B-B14F-4D97-AF65-F5344CB8AC3E}">
        <p14:creationId xmlns:p14="http://schemas.microsoft.com/office/powerpoint/2010/main" val="2157905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6936828" cy="1325563"/>
          </a:xfrm>
        </p:spPr>
        <p:txBody>
          <a:bodyPr/>
          <a:lstStyle/>
          <a:p>
            <a:r>
              <a:rPr lang="en-US" dirty="0" smtClean="0"/>
              <a:t>                    Response to Friday’s Supreme Court Decision</a:t>
            </a:r>
            <a:endParaRPr lang="en-US" dirty="0"/>
          </a:p>
        </p:txBody>
      </p:sp>
      <p:pic>
        <p:nvPicPr>
          <p:cNvPr id="6" name="Content Placeholder 5"/>
          <p:cNvPicPr>
            <a:picLocks noGrp="1" noChangeAspect="1"/>
          </p:cNvPicPr>
          <p:nvPr>
            <p:ph idx="1"/>
          </p:nvPr>
        </p:nvPicPr>
        <p:blipFill>
          <a:blip r:embed="rId3"/>
          <a:stretch>
            <a:fillRect/>
          </a:stretch>
        </p:blipFill>
        <p:spPr>
          <a:xfrm>
            <a:off x="152049" y="254328"/>
            <a:ext cx="2514951" cy="895475"/>
          </a:xfrm>
          <a:prstGeom prst="rect">
            <a:avLst/>
          </a:prstGeom>
        </p:spPr>
      </p:pic>
      <p:sp>
        <p:nvSpPr>
          <p:cNvPr id="4" name="Slide Number Placeholder 3"/>
          <p:cNvSpPr>
            <a:spLocks noGrp="1"/>
          </p:cNvSpPr>
          <p:nvPr>
            <p:ph type="sldNum" sz="quarter" idx="10"/>
          </p:nvPr>
        </p:nvSpPr>
        <p:spPr/>
        <p:txBody>
          <a:bodyPr/>
          <a:lstStyle/>
          <a:p>
            <a:fld id="{97033E4B-E3EB-3D46-B2D8-3159663620FA}" type="slidenum">
              <a:rPr lang="en-US" smtClean="0"/>
              <a:pPr/>
              <a:t>5</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sp>
        <p:nvSpPr>
          <p:cNvPr id="7" name="Rectangle 6"/>
          <p:cNvSpPr/>
          <p:nvPr/>
        </p:nvSpPr>
        <p:spPr>
          <a:xfrm>
            <a:off x="609600" y="2113465"/>
            <a:ext cx="6096000" cy="2031325"/>
          </a:xfrm>
          <a:prstGeom prst="rect">
            <a:avLst/>
          </a:prstGeom>
        </p:spPr>
        <p:txBody>
          <a:bodyPr>
            <a:spAutoFit/>
          </a:bodyPr>
          <a:lstStyle/>
          <a:p>
            <a:r>
              <a:rPr lang="en-US" dirty="0" smtClean="0">
                <a:solidFill>
                  <a:srgbClr val="595959"/>
                </a:solidFill>
              </a:rPr>
              <a:t>“As we strive for equitable birth outcomes for all that are centered around hearing and valuing the voice of our patients. Legislation that prevents choice and denies basic rights runs counter to these efforts, disproportionately impacting communities of color, those with limited resources, and those who are young. </a:t>
            </a:r>
            <a:r>
              <a:rPr lang="en-US" b="1" u="sng" dirty="0" smtClean="0">
                <a:solidFill>
                  <a:srgbClr val="595959"/>
                </a:solidFill>
              </a:rPr>
              <a:t>The U.S. Supreme Court is putting the lives and health of pregnant people at risk. ”</a:t>
            </a:r>
            <a:endParaRPr lang="en-US" b="1" u="sng" dirty="0"/>
          </a:p>
        </p:txBody>
      </p:sp>
      <p:pic>
        <p:nvPicPr>
          <p:cNvPr id="8" name="Picture 7"/>
          <p:cNvPicPr>
            <a:picLocks noChangeAspect="1"/>
          </p:cNvPicPr>
          <p:nvPr/>
        </p:nvPicPr>
        <p:blipFill>
          <a:blip r:embed="rId4"/>
          <a:stretch>
            <a:fillRect/>
          </a:stretch>
        </p:blipFill>
        <p:spPr>
          <a:xfrm>
            <a:off x="7311159" y="1690688"/>
            <a:ext cx="4551095" cy="3943187"/>
          </a:xfrm>
          <a:prstGeom prst="rect">
            <a:avLst/>
          </a:prstGeom>
          <a:ln w="38100">
            <a:solidFill>
              <a:schemeClr val="accent1"/>
            </a:solidFill>
          </a:ln>
        </p:spPr>
      </p:pic>
      <p:sp>
        <p:nvSpPr>
          <p:cNvPr id="11" name="Rounded Rectangle 10"/>
          <p:cNvSpPr/>
          <p:nvPr/>
        </p:nvSpPr>
        <p:spPr>
          <a:xfrm>
            <a:off x="7242899" y="5549462"/>
            <a:ext cx="4687614" cy="6780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AWHONN updated Position Statement on Health Care Decision Making </a:t>
            </a:r>
            <a:endParaRPr lang="en-US" dirty="0"/>
          </a:p>
        </p:txBody>
      </p:sp>
      <p:sp>
        <p:nvSpPr>
          <p:cNvPr id="12" name="Rectangle 11"/>
          <p:cNvSpPr/>
          <p:nvPr/>
        </p:nvSpPr>
        <p:spPr>
          <a:xfrm>
            <a:off x="609600" y="4788905"/>
            <a:ext cx="6267932" cy="923330"/>
          </a:xfrm>
          <a:prstGeom prst="rect">
            <a:avLst/>
          </a:prstGeom>
        </p:spPr>
        <p:txBody>
          <a:bodyPr wrap="square">
            <a:spAutoFit/>
          </a:bodyPr>
          <a:lstStyle/>
          <a:p>
            <a:r>
              <a:rPr lang="en-US" dirty="0" smtClean="0">
                <a:solidFill>
                  <a:srgbClr val="595959"/>
                </a:solidFill>
              </a:rPr>
              <a:t>“We </a:t>
            </a:r>
            <a:r>
              <a:rPr lang="en-US" dirty="0">
                <a:solidFill>
                  <a:srgbClr val="595959"/>
                </a:solidFill>
              </a:rPr>
              <a:t>continue to oppose legislation and policies that limit a health care provider’s ability to counsel patients as to the full range of options and to provide treatment and/or referrals</a:t>
            </a:r>
            <a:r>
              <a:rPr lang="en-US" dirty="0" smtClean="0">
                <a:solidFill>
                  <a:srgbClr val="595959"/>
                </a:solidFill>
              </a:rPr>
              <a:t>.”</a:t>
            </a:r>
            <a:endParaRPr lang="en-US" b="1" u="sng" dirty="0"/>
          </a:p>
        </p:txBody>
      </p:sp>
    </p:spTree>
    <p:extLst>
      <p:ext uri="{BB962C8B-B14F-4D97-AF65-F5344CB8AC3E}">
        <p14:creationId xmlns:p14="http://schemas.microsoft.com/office/powerpoint/2010/main" val="19762471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6EB727E-5B2C-4310-AB66-CE5561C8F44D}" type="slidenum">
              <a:rPr lang="en-US">
                <a:solidFill>
                  <a:prstClr val="black">
                    <a:tint val="75000"/>
                  </a:prstClr>
                </a:solidFill>
                <a:latin typeface="Arial" panose="020B0604020202020204"/>
              </a:rPr>
              <a:pPr/>
              <a:t>50</a:t>
            </a:fld>
            <a:endParaRPr lang="en-US" dirty="0">
              <a:solidFill>
                <a:prstClr val="black">
                  <a:tint val="75000"/>
                </a:prstClr>
              </a:solidFill>
              <a:latin typeface="Arial" panose="020B0604020202020204"/>
            </a:endParaRPr>
          </a:p>
        </p:txBody>
      </p:sp>
      <p:sp>
        <p:nvSpPr>
          <p:cNvPr id="5" name="Title 4">
            <a:extLst>
              <a:ext uri="{FF2B5EF4-FFF2-40B4-BE49-F238E27FC236}">
                <a16:creationId xmlns:a16="http://schemas.microsoft.com/office/drawing/2014/main" id="{D8FB4555-CA32-48B7-B6C0-E1CDA3E57CCE}"/>
              </a:ext>
            </a:extLst>
          </p:cNvPr>
          <p:cNvSpPr>
            <a:spLocks noGrp="1"/>
          </p:cNvSpPr>
          <p:nvPr>
            <p:ph type="title"/>
          </p:nvPr>
        </p:nvSpPr>
        <p:spPr/>
        <p:txBody>
          <a:bodyPr/>
          <a:lstStyle/>
          <a:p>
            <a:r>
              <a:rPr lang="en-US" dirty="0"/>
              <a:t>NTSV C-Section ACOG/SMFM Compliance </a:t>
            </a:r>
          </a:p>
        </p:txBody>
      </p:sp>
      <p:pic>
        <p:nvPicPr>
          <p:cNvPr id="9" name="Picture 8">
            <a:extLst>
              <a:ext uri="{FF2B5EF4-FFF2-40B4-BE49-F238E27FC236}">
                <a16:creationId xmlns:a16="http://schemas.microsoft.com/office/drawing/2014/main" id="{DDEF531E-442C-4758-B041-5CA54A7434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8086" y="1557761"/>
            <a:ext cx="4101346" cy="3903658"/>
          </a:xfrm>
          <a:prstGeom prst="rect">
            <a:avLst/>
          </a:prstGeom>
        </p:spPr>
      </p:pic>
      <p:pic>
        <p:nvPicPr>
          <p:cNvPr id="11" name="Picture 10">
            <a:extLst>
              <a:ext uri="{FF2B5EF4-FFF2-40B4-BE49-F238E27FC236}">
                <a16:creationId xmlns:a16="http://schemas.microsoft.com/office/drawing/2014/main" id="{2528B39A-EDDB-4DE2-AC2C-5399BBD5F7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1557761"/>
            <a:ext cx="4101344" cy="3903658"/>
          </a:xfrm>
          <a:prstGeom prst="rect">
            <a:avLst/>
          </a:prstGeom>
        </p:spPr>
      </p:pic>
      <p:pic>
        <p:nvPicPr>
          <p:cNvPr id="6" name="Picture 5">
            <a:extLst>
              <a:ext uri="{FF2B5EF4-FFF2-40B4-BE49-F238E27FC236}">
                <a16:creationId xmlns:a16="http://schemas.microsoft.com/office/drawing/2014/main" id="{4E4E1163-2869-A160-E6E9-442E4AA092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63598" y="2072640"/>
            <a:ext cx="3387510" cy="2846832"/>
          </a:xfrm>
          <a:prstGeom prst="rect">
            <a:avLst/>
          </a:prstGeom>
        </p:spPr>
      </p:pic>
      <p:pic>
        <p:nvPicPr>
          <p:cNvPr id="10" name="Picture 9">
            <a:extLst>
              <a:ext uri="{FF2B5EF4-FFF2-40B4-BE49-F238E27FC236}">
                <a16:creationId xmlns:a16="http://schemas.microsoft.com/office/drawing/2014/main" id="{6F79D8EC-8019-D244-18C5-D82EA91A6F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74410" y="2094430"/>
            <a:ext cx="3364535" cy="2825043"/>
          </a:xfrm>
          <a:prstGeom prst="rect">
            <a:avLst/>
          </a:prstGeom>
        </p:spPr>
      </p:pic>
    </p:spTree>
    <p:extLst>
      <p:ext uri="{BB962C8B-B14F-4D97-AF65-F5344CB8AC3E}">
        <p14:creationId xmlns:p14="http://schemas.microsoft.com/office/powerpoint/2010/main" val="39040163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a:endParaRPr>
          </a:p>
        </p:txBody>
      </p:sp>
      <p:sp>
        <p:nvSpPr>
          <p:cNvPr id="2" name="Title 1"/>
          <p:cNvSpPr>
            <a:spLocks noGrp="1"/>
          </p:cNvSpPr>
          <p:nvPr>
            <p:ph type="title"/>
          </p:nvPr>
        </p:nvSpPr>
        <p:spPr>
          <a:xfrm>
            <a:off x="2152650" y="365126"/>
            <a:ext cx="7886700" cy="1325563"/>
          </a:xfrm>
        </p:spPr>
        <p:txBody>
          <a:bodyPr vert="horz" lIns="91440" tIns="45720" rIns="91440" bIns="45720" rtlCol="0" anchor="ctr">
            <a:normAutofit/>
          </a:bodyPr>
          <a:lstStyle/>
          <a:p>
            <a:pPr defTabSz="914400"/>
            <a:r>
              <a:rPr lang="en-US" sz="4700" dirty="0">
                <a:latin typeface="+mj-lt"/>
              </a:rPr>
              <a:t>MANY Success Stories</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25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a:endParaRPr>
          </a:p>
        </p:txBody>
      </p:sp>
      <p:sp>
        <p:nvSpPr>
          <p:cNvPr id="5" name="Content Placeholder 4">
            <a:extLst>
              <a:ext uri="{FF2B5EF4-FFF2-40B4-BE49-F238E27FC236}">
                <a16:creationId xmlns:a16="http://schemas.microsoft.com/office/drawing/2014/main" id="{74F64961-E4AE-1F82-27EA-598812BF5D41}"/>
              </a:ext>
            </a:extLst>
          </p:cNvPr>
          <p:cNvSpPr>
            <a:spLocks noGrp="1"/>
          </p:cNvSpPr>
          <p:nvPr>
            <p:ph idx="1"/>
          </p:nvPr>
        </p:nvSpPr>
        <p:spPr>
          <a:xfrm>
            <a:off x="2152650" y="1929384"/>
            <a:ext cx="7886700" cy="4251960"/>
          </a:xfrm>
        </p:spPr>
        <p:txBody>
          <a:bodyPr>
            <a:normAutofit/>
          </a:bodyPr>
          <a:lstStyle/>
          <a:p>
            <a:r>
              <a:rPr lang="en-US" sz="2400" b="1" dirty="0"/>
              <a:t>RNs advocate for patients </a:t>
            </a:r>
          </a:p>
          <a:p>
            <a:r>
              <a:rPr lang="en-US" sz="2400" b="1" dirty="0"/>
              <a:t>Providers asking for Spinning Babies moves </a:t>
            </a:r>
          </a:p>
          <a:p>
            <a:pPr lvl="1"/>
            <a:r>
              <a:rPr lang="en-US" sz="2400" dirty="0"/>
              <a:t>Primip patient 9 cm for many hours and provider asked if anyone could do any Spinning Babies moves – RN went in to do side lying release and the jiggle and patient progressed to complete in 30 minutes and delivered vaginally </a:t>
            </a:r>
          </a:p>
          <a:p>
            <a:r>
              <a:rPr lang="en-US" sz="2400" b="1" dirty="0"/>
              <a:t>New nurses feeling empowered to initiate pre-section huddles </a:t>
            </a:r>
          </a:p>
        </p:txBody>
      </p:sp>
      <p:sp>
        <p:nvSpPr>
          <p:cNvPr id="4" name="Slide Number Placeholder 3"/>
          <p:cNvSpPr>
            <a:spLocks noGrp="1"/>
          </p:cNvSpPr>
          <p:nvPr>
            <p:ph type="sldNum" sz="quarter" idx="12"/>
          </p:nvPr>
        </p:nvSpPr>
        <p:spPr>
          <a:xfrm>
            <a:off x="7981950" y="6356351"/>
            <a:ext cx="2057400" cy="365125"/>
          </a:xfrm>
        </p:spPr>
        <p:txBody>
          <a:bodyPr vert="horz" lIns="91440" tIns="45720" rIns="91440" bIns="45720" rtlCol="0" anchor="ctr">
            <a:normAutofit/>
          </a:bodyPr>
          <a:lstStyle/>
          <a:p>
            <a:pPr>
              <a:spcAft>
                <a:spcPts val="600"/>
              </a:spcAft>
            </a:pPr>
            <a:fld id="{3CFEA14C-46B6-4937-AE36-095494353F95}" type="slidenum">
              <a:rPr lang="en-US">
                <a:solidFill>
                  <a:prstClr val="black">
                    <a:tint val="75000"/>
                  </a:prstClr>
                </a:solidFill>
                <a:latin typeface="Arial" panose="020B0604020202020204"/>
              </a:rPr>
              <a:pPr>
                <a:spcAft>
                  <a:spcPts val="600"/>
                </a:spcAft>
              </a:pPr>
              <a:t>51</a:t>
            </a:fld>
            <a:endParaRPr lang="en-US" dirty="0">
              <a:solidFill>
                <a:prstClr val="black">
                  <a:tint val="75000"/>
                </a:prstClr>
              </a:solidFill>
              <a:latin typeface="Arial" panose="020B0604020202020204"/>
            </a:endParaRPr>
          </a:p>
        </p:txBody>
      </p:sp>
    </p:spTree>
    <p:extLst>
      <p:ext uri="{BB962C8B-B14F-4D97-AF65-F5344CB8AC3E}">
        <p14:creationId xmlns:p14="http://schemas.microsoft.com/office/powerpoint/2010/main" val="19607932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93245F62-CCC4-49E4-B95B-EA6C1E7905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a:endParaRPr>
          </a:p>
        </p:txBody>
      </p:sp>
      <p:sp>
        <p:nvSpPr>
          <p:cNvPr id="2" name="Title 1">
            <a:extLst>
              <a:ext uri="{FF2B5EF4-FFF2-40B4-BE49-F238E27FC236}">
                <a16:creationId xmlns:a16="http://schemas.microsoft.com/office/drawing/2014/main" id="{FEA9BEC0-A2C8-4442-A6E5-EDF2118BE72B}"/>
              </a:ext>
            </a:extLst>
          </p:cNvPr>
          <p:cNvSpPr>
            <a:spLocks noGrp="1"/>
          </p:cNvSpPr>
          <p:nvPr>
            <p:ph type="title"/>
          </p:nvPr>
        </p:nvSpPr>
        <p:spPr>
          <a:xfrm>
            <a:off x="2003161" y="3577456"/>
            <a:ext cx="8182230" cy="1687814"/>
          </a:xfrm>
        </p:spPr>
        <p:txBody>
          <a:bodyPr vert="horz" lIns="91440" tIns="45720" rIns="91440" bIns="45720" rtlCol="0" anchor="b">
            <a:normAutofit/>
          </a:bodyPr>
          <a:lstStyle/>
          <a:p>
            <a:pPr algn="ctr" defTabSz="914400"/>
            <a:r>
              <a:rPr lang="en-US" sz="5700" dirty="0">
                <a:solidFill>
                  <a:schemeClr val="tx1">
                    <a:lumMod val="75000"/>
                    <a:lumOff val="25000"/>
                  </a:schemeClr>
                </a:solidFill>
                <a:latin typeface="+mj-lt"/>
              </a:rPr>
              <a:t>Questions?</a:t>
            </a:r>
          </a:p>
        </p:txBody>
      </p:sp>
      <p:pic>
        <p:nvPicPr>
          <p:cNvPr id="1026" name="Picture 2" descr="What is gender selection? Frequently Asked Questions">
            <a:extLst>
              <a:ext uri="{FF2B5EF4-FFF2-40B4-BE49-F238E27FC236}">
                <a16:creationId xmlns:a16="http://schemas.microsoft.com/office/drawing/2014/main" id="{E71B405A-9043-4A51-985B-4B5B0C6EB2AF}"/>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4064517" y="1115374"/>
            <a:ext cx="3349837" cy="2742004"/>
          </a:xfrm>
          <a:prstGeom prst="rect">
            <a:avLst/>
          </a:prstGeom>
          <a:noFill/>
          <a:extLst>
            <a:ext uri="{909E8E84-426E-40DD-AFC4-6F175D3DCCD1}">
              <a14:hiddenFill xmlns:a14="http://schemas.microsoft.com/office/drawing/2010/main">
                <a:solidFill>
                  <a:srgbClr val="FFFFFF"/>
                </a:solidFill>
              </a14:hiddenFill>
            </a:ext>
          </a:extLst>
        </p:spPr>
      </p:pic>
      <p:sp>
        <p:nvSpPr>
          <p:cNvPr id="1040"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776" y="5509052"/>
            <a:ext cx="3429000" cy="18288"/>
          </a:xfrm>
          <a:custGeom>
            <a:avLst/>
            <a:gdLst>
              <a:gd name="connsiteX0" fmla="*/ 0 w 3429000"/>
              <a:gd name="connsiteY0" fmla="*/ 0 h 18288"/>
              <a:gd name="connsiteX1" fmla="*/ 685800 w 3429000"/>
              <a:gd name="connsiteY1" fmla="*/ 0 h 18288"/>
              <a:gd name="connsiteX2" fmla="*/ 1371600 w 3429000"/>
              <a:gd name="connsiteY2" fmla="*/ 0 h 18288"/>
              <a:gd name="connsiteX3" fmla="*/ 2057400 w 3429000"/>
              <a:gd name="connsiteY3" fmla="*/ 0 h 18288"/>
              <a:gd name="connsiteX4" fmla="*/ 2674620 w 3429000"/>
              <a:gd name="connsiteY4" fmla="*/ 0 h 18288"/>
              <a:gd name="connsiteX5" fmla="*/ 3429000 w 3429000"/>
              <a:gd name="connsiteY5" fmla="*/ 0 h 18288"/>
              <a:gd name="connsiteX6" fmla="*/ 3429000 w 3429000"/>
              <a:gd name="connsiteY6" fmla="*/ 18288 h 18288"/>
              <a:gd name="connsiteX7" fmla="*/ 2811780 w 3429000"/>
              <a:gd name="connsiteY7" fmla="*/ 18288 h 18288"/>
              <a:gd name="connsiteX8" fmla="*/ 2228850 w 3429000"/>
              <a:gd name="connsiteY8" fmla="*/ 18288 h 18288"/>
              <a:gd name="connsiteX9" fmla="*/ 1543050 w 3429000"/>
              <a:gd name="connsiteY9" fmla="*/ 18288 h 18288"/>
              <a:gd name="connsiteX10" fmla="*/ 925830 w 3429000"/>
              <a:gd name="connsiteY10" fmla="*/ 18288 h 18288"/>
              <a:gd name="connsiteX11" fmla="*/ 0 w 3429000"/>
              <a:gd name="connsiteY11" fmla="*/ 18288 h 18288"/>
              <a:gd name="connsiteX12" fmla="*/ 0 w 3429000"/>
              <a:gd name="connsiteY12" fmla="*/ 0 h 18288"/>
              <a:gd name="connsiteX0" fmla="*/ 0 w 3429000"/>
              <a:gd name="connsiteY0" fmla="*/ 0 h 18288"/>
              <a:gd name="connsiteX1" fmla="*/ 617220 w 3429000"/>
              <a:gd name="connsiteY1" fmla="*/ 0 h 18288"/>
              <a:gd name="connsiteX2" fmla="*/ 1200150 w 3429000"/>
              <a:gd name="connsiteY2" fmla="*/ 0 h 18288"/>
              <a:gd name="connsiteX3" fmla="*/ 1817370 w 3429000"/>
              <a:gd name="connsiteY3" fmla="*/ 0 h 18288"/>
              <a:gd name="connsiteX4" fmla="*/ 2503170 w 3429000"/>
              <a:gd name="connsiteY4" fmla="*/ 0 h 18288"/>
              <a:gd name="connsiteX5" fmla="*/ 3429000 w 3429000"/>
              <a:gd name="connsiteY5" fmla="*/ 0 h 18288"/>
              <a:gd name="connsiteX6" fmla="*/ 3429000 w 3429000"/>
              <a:gd name="connsiteY6" fmla="*/ 18288 h 18288"/>
              <a:gd name="connsiteX7" fmla="*/ 2743200 w 3429000"/>
              <a:gd name="connsiteY7" fmla="*/ 18288 h 18288"/>
              <a:gd name="connsiteX8" fmla="*/ 1988820 w 3429000"/>
              <a:gd name="connsiteY8" fmla="*/ 18288 h 18288"/>
              <a:gd name="connsiteX9" fmla="*/ 1405890 w 3429000"/>
              <a:gd name="connsiteY9" fmla="*/ 18288 h 18288"/>
              <a:gd name="connsiteX10" fmla="*/ 651510 w 3429000"/>
              <a:gd name="connsiteY10" fmla="*/ 18288 h 18288"/>
              <a:gd name="connsiteX11" fmla="*/ 0 w 3429000"/>
              <a:gd name="connsiteY11" fmla="*/ 18288 h 18288"/>
              <a:gd name="connsiteX12" fmla="*/ 0 w 342900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0" h="18288" fill="none" extrusionOk="0">
                <a:moveTo>
                  <a:pt x="0" y="0"/>
                </a:moveTo>
                <a:cubicBezTo>
                  <a:pt x="207705" y="23860"/>
                  <a:pt x="509323" y="68036"/>
                  <a:pt x="685800" y="0"/>
                </a:cubicBezTo>
                <a:cubicBezTo>
                  <a:pt x="881422" y="-43910"/>
                  <a:pt x="1129204" y="-58858"/>
                  <a:pt x="1371600" y="0"/>
                </a:cubicBezTo>
                <a:cubicBezTo>
                  <a:pt x="1611115" y="-12848"/>
                  <a:pt x="1887211" y="-6418"/>
                  <a:pt x="2057400" y="0"/>
                </a:cubicBezTo>
                <a:cubicBezTo>
                  <a:pt x="2233905" y="-53439"/>
                  <a:pt x="2400311" y="-9735"/>
                  <a:pt x="2674620" y="0"/>
                </a:cubicBezTo>
                <a:cubicBezTo>
                  <a:pt x="2899369" y="50175"/>
                  <a:pt x="3197952" y="-27603"/>
                  <a:pt x="3429000" y="0"/>
                </a:cubicBezTo>
                <a:cubicBezTo>
                  <a:pt x="3428966" y="4844"/>
                  <a:pt x="3428590" y="11009"/>
                  <a:pt x="3429000" y="18288"/>
                </a:cubicBezTo>
                <a:cubicBezTo>
                  <a:pt x="3212354" y="28872"/>
                  <a:pt x="3083619" y="-836"/>
                  <a:pt x="2811780" y="18288"/>
                </a:cubicBezTo>
                <a:cubicBezTo>
                  <a:pt x="2533576" y="25058"/>
                  <a:pt x="2477440" y="20531"/>
                  <a:pt x="2228850" y="18288"/>
                </a:cubicBezTo>
                <a:cubicBezTo>
                  <a:pt x="2003657" y="-1843"/>
                  <a:pt x="1810789" y="18294"/>
                  <a:pt x="1543050" y="18288"/>
                </a:cubicBezTo>
                <a:cubicBezTo>
                  <a:pt x="1286635" y="-21162"/>
                  <a:pt x="1189418" y="22290"/>
                  <a:pt x="925830" y="18288"/>
                </a:cubicBezTo>
                <a:cubicBezTo>
                  <a:pt x="678389" y="-2387"/>
                  <a:pt x="367033" y="43234"/>
                  <a:pt x="0" y="18288"/>
                </a:cubicBezTo>
                <a:cubicBezTo>
                  <a:pt x="-649" y="11698"/>
                  <a:pt x="663" y="5413"/>
                  <a:pt x="0" y="0"/>
                </a:cubicBezTo>
                <a:close/>
              </a:path>
              <a:path w="3429000" h="18288" stroke="0" extrusionOk="0">
                <a:moveTo>
                  <a:pt x="0" y="0"/>
                </a:moveTo>
                <a:cubicBezTo>
                  <a:pt x="169914" y="-16656"/>
                  <a:pt x="469790" y="-24030"/>
                  <a:pt x="617220" y="0"/>
                </a:cubicBezTo>
                <a:cubicBezTo>
                  <a:pt x="786601" y="24467"/>
                  <a:pt x="1085311" y="15192"/>
                  <a:pt x="1200150" y="0"/>
                </a:cubicBezTo>
                <a:cubicBezTo>
                  <a:pt x="1340195" y="-5060"/>
                  <a:pt x="1552999" y="41254"/>
                  <a:pt x="1817370" y="0"/>
                </a:cubicBezTo>
                <a:cubicBezTo>
                  <a:pt x="2086739" y="-377"/>
                  <a:pt x="2228603" y="31972"/>
                  <a:pt x="2503170" y="0"/>
                </a:cubicBezTo>
                <a:cubicBezTo>
                  <a:pt x="2794334" y="-14173"/>
                  <a:pt x="3002837" y="-13310"/>
                  <a:pt x="3429000" y="0"/>
                </a:cubicBezTo>
                <a:cubicBezTo>
                  <a:pt x="3428475" y="5049"/>
                  <a:pt x="3429193" y="12044"/>
                  <a:pt x="3429000" y="18288"/>
                </a:cubicBezTo>
                <a:cubicBezTo>
                  <a:pt x="3101445" y="-3440"/>
                  <a:pt x="2879434" y="34023"/>
                  <a:pt x="2743200" y="18288"/>
                </a:cubicBezTo>
                <a:cubicBezTo>
                  <a:pt x="2609544" y="13915"/>
                  <a:pt x="2334178" y="48649"/>
                  <a:pt x="1988820" y="18288"/>
                </a:cubicBezTo>
                <a:cubicBezTo>
                  <a:pt x="1620184" y="18423"/>
                  <a:pt x="1586822" y="-1871"/>
                  <a:pt x="1405890" y="18288"/>
                </a:cubicBezTo>
                <a:cubicBezTo>
                  <a:pt x="1266239" y="28547"/>
                  <a:pt x="867500" y="15208"/>
                  <a:pt x="651510" y="18288"/>
                </a:cubicBezTo>
                <a:cubicBezTo>
                  <a:pt x="445459" y="40105"/>
                  <a:pt x="119818" y="-23744"/>
                  <a:pt x="0" y="18288"/>
                </a:cubicBezTo>
                <a:cubicBezTo>
                  <a:pt x="-39" y="12511"/>
                  <a:pt x="-381" y="8039"/>
                  <a:pt x="0" y="0"/>
                </a:cubicBezTo>
                <a:close/>
              </a:path>
              <a:path w="3429000" h="18288" fill="none" stroke="0" extrusionOk="0">
                <a:moveTo>
                  <a:pt x="0" y="0"/>
                </a:moveTo>
                <a:cubicBezTo>
                  <a:pt x="199661" y="29771"/>
                  <a:pt x="488726" y="20925"/>
                  <a:pt x="685800" y="0"/>
                </a:cubicBezTo>
                <a:cubicBezTo>
                  <a:pt x="835372" y="-29710"/>
                  <a:pt x="1088413" y="6369"/>
                  <a:pt x="1371600" y="0"/>
                </a:cubicBezTo>
                <a:cubicBezTo>
                  <a:pt x="1631865" y="6637"/>
                  <a:pt x="1839907" y="52251"/>
                  <a:pt x="2057400" y="0"/>
                </a:cubicBezTo>
                <a:cubicBezTo>
                  <a:pt x="2266442" y="-8132"/>
                  <a:pt x="2461070" y="-4034"/>
                  <a:pt x="2674620" y="0"/>
                </a:cubicBezTo>
                <a:cubicBezTo>
                  <a:pt x="2940120" y="30498"/>
                  <a:pt x="3202681" y="-54357"/>
                  <a:pt x="3429000" y="0"/>
                </a:cubicBezTo>
                <a:cubicBezTo>
                  <a:pt x="3429314" y="4158"/>
                  <a:pt x="3428021" y="12539"/>
                  <a:pt x="3429000" y="18288"/>
                </a:cubicBezTo>
                <a:cubicBezTo>
                  <a:pt x="3250522" y="56023"/>
                  <a:pt x="3056248" y="-1557"/>
                  <a:pt x="2811780" y="18288"/>
                </a:cubicBezTo>
                <a:cubicBezTo>
                  <a:pt x="2534418" y="26558"/>
                  <a:pt x="2483107" y="19890"/>
                  <a:pt x="2228850" y="18288"/>
                </a:cubicBezTo>
                <a:cubicBezTo>
                  <a:pt x="1996093" y="-20362"/>
                  <a:pt x="1790611" y="35096"/>
                  <a:pt x="1543050" y="18288"/>
                </a:cubicBezTo>
                <a:cubicBezTo>
                  <a:pt x="1276188" y="-29727"/>
                  <a:pt x="1196665" y="1050"/>
                  <a:pt x="925830" y="18288"/>
                </a:cubicBezTo>
                <a:cubicBezTo>
                  <a:pt x="718623" y="61416"/>
                  <a:pt x="374628" y="25039"/>
                  <a:pt x="0" y="18288"/>
                </a:cubicBezTo>
                <a:cubicBezTo>
                  <a:pt x="20" y="11469"/>
                  <a:pt x="-29" y="515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custGeom>
                    <a:avLst/>
                    <a:gdLst>
                      <a:gd name="connsiteX0" fmla="*/ 0 w 3429000"/>
                      <a:gd name="connsiteY0" fmla="*/ 0 h 18288"/>
                      <a:gd name="connsiteX1" fmla="*/ 685800 w 3429000"/>
                      <a:gd name="connsiteY1" fmla="*/ 0 h 18288"/>
                      <a:gd name="connsiteX2" fmla="*/ 1371600 w 3429000"/>
                      <a:gd name="connsiteY2" fmla="*/ 0 h 18288"/>
                      <a:gd name="connsiteX3" fmla="*/ 2057400 w 3429000"/>
                      <a:gd name="connsiteY3" fmla="*/ 0 h 18288"/>
                      <a:gd name="connsiteX4" fmla="*/ 2674620 w 3429000"/>
                      <a:gd name="connsiteY4" fmla="*/ 0 h 18288"/>
                      <a:gd name="connsiteX5" fmla="*/ 3429000 w 3429000"/>
                      <a:gd name="connsiteY5" fmla="*/ 0 h 18288"/>
                      <a:gd name="connsiteX6" fmla="*/ 3429000 w 3429000"/>
                      <a:gd name="connsiteY6" fmla="*/ 18288 h 18288"/>
                      <a:gd name="connsiteX7" fmla="*/ 2811780 w 3429000"/>
                      <a:gd name="connsiteY7" fmla="*/ 18288 h 18288"/>
                      <a:gd name="connsiteX8" fmla="*/ 2228850 w 3429000"/>
                      <a:gd name="connsiteY8" fmla="*/ 18288 h 18288"/>
                      <a:gd name="connsiteX9" fmla="*/ 1543050 w 3429000"/>
                      <a:gd name="connsiteY9" fmla="*/ 18288 h 18288"/>
                      <a:gd name="connsiteX10" fmla="*/ 925830 w 3429000"/>
                      <a:gd name="connsiteY10" fmla="*/ 18288 h 18288"/>
                      <a:gd name="connsiteX11" fmla="*/ 0 w 3429000"/>
                      <a:gd name="connsiteY11" fmla="*/ 18288 h 18288"/>
                      <a:gd name="connsiteX12" fmla="*/ 0 w 342900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0" h="18288" fill="none" extrusionOk="0">
                        <a:moveTo>
                          <a:pt x="0" y="0"/>
                        </a:moveTo>
                        <a:cubicBezTo>
                          <a:pt x="219865" y="20479"/>
                          <a:pt x="493281" y="26186"/>
                          <a:pt x="685800" y="0"/>
                        </a:cubicBezTo>
                        <a:cubicBezTo>
                          <a:pt x="878319" y="-26186"/>
                          <a:pt x="1121382" y="-11869"/>
                          <a:pt x="1371600" y="0"/>
                        </a:cubicBezTo>
                        <a:cubicBezTo>
                          <a:pt x="1621818" y="11869"/>
                          <a:pt x="1878793" y="32281"/>
                          <a:pt x="2057400" y="0"/>
                        </a:cubicBezTo>
                        <a:cubicBezTo>
                          <a:pt x="2236007" y="-32281"/>
                          <a:pt x="2433797" y="-18251"/>
                          <a:pt x="2674620" y="0"/>
                        </a:cubicBezTo>
                        <a:cubicBezTo>
                          <a:pt x="2915443" y="18251"/>
                          <a:pt x="3205923" y="-1443"/>
                          <a:pt x="3429000" y="0"/>
                        </a:cubicBezTo>
                        <a:cubicBezTo>
                          <a:pt x="3429442" y="4516"/>
                          <a:pt x="3428173" y="12266"/>
                          <a:pt x="3429000" y="18288"/>
                        </a:cubicBezTo>
                        <a:cubicBezTo>
                          <a:pt x="3221081" y="48608"/>
                          <a:pt x="3088001" y="8066"/>
                          <a:pt x="2811780" y="18288"/>
                        </a:cubicBezTo>
                        <a:cubicBezTo>
                          <a:pt x="2535559" y="28510"/>
                          <a:pt x="2481355" y="24898"/>
                          <a:pt x="2228850" y="18288"/>
                        </a:cubicBezTo>
                        <a:cubicBezTo>
                          <a:pt x="1976345" y="11679"/>
                          <a:pt x="1807520" y="48356"/>
                          <a:pt x="1543050" y="18288"/>
                        </a:cubicBezTo>
                        <a:cubicBezTo>
                          <a:pt x="1278580" y="-11780"/>
                          <a:pt x="1181944" y="5123"/>
                          <a:pt x="925830" y="18288"/>
                        </a:cubicBezTo>
                        <a:cubicBezTo>
                          <a:pt x="669716" y="31453"/>
                          <a:pt x="410304" y="34815"/>
                          <a:pt x="0" y="18288"/>
                        </a:cubicBezTo>
                        <a:cubicBezTo>
                          <a:pt x="-306" y="11477"/>
                          <a:pt x="485" y="4355"/>
                          <a:pt x="0" y="0"/>
                        </a:cubicBezTo>
                        <a:close/>
                      </a:path>
                      <a:path w="3429000" h="18288" stroke="0" extrusionOk="0">
                        <a:moveTo>
                          <a:pt x="0" y="0"/>
                        </a:moveTo>
                        <a:cubicBezTo>
                          <a:pt x="174095" y="-12874"/>
                          <a:pt x="443087" y="-14090"/>
                          <a:pt x="617220" y="0"/>
                        </a:cubicBezTo>
                        <a:cubicBezTo>
                          <a:pt x="791353" y="14090"/>
                          <a:pt x="1072677" y="8451"/>
                          <a:pt x="1200150" y="0"/>
                        </a:cubicBezTo>
                        <a:cubicBezTo>
                          <a:pt x="1327623" y="-8451"/>
                          <a:pt x="1526638" y="19866"/>
                          <a:pt x="1817370" y="0"/>
                        </a:cubicBezTo>
                        <a:cubicBezTo>
                          <a:pt x="2108102" y="-19866"/>
                          <a:pt x="2221289" y="26161"/>
                          <a:pt x="2503170" y="0"/>
                        </a:cubicBezTo>
                        <a:cubicBezTo>
                          <a:pt x="2785051" y="-26161"/>
                          <a:pt x="3022134" y="39178"/>
                          <a:pt x="3429000" y="0"/>
                        </a:cubicBezTo>
                        <a:cubicBezTo>
                          <a:pt x="3429577" y="4624"/>
                          <a:pt x="3429819" y="11191"/>
                          <a:pt x="3429000" y="18288"/>
                        </a:cubicBezTo>
                        <a:cubicBezTo>
                          <a:pt x="3103464" y="593"/>
                          <a:pt x="2887909" y="22940"/>
                          <a:pt x="2743200" y="18288"/>
                        </a:cubicBezTo>
                        <a:cubicBezTo>
                          <a:pt x="2598491" y="13636"/>
                          <a:pt x="2362615" y="10656"/>
                          <a:pt x="1988820" y="18288"/>
                        </a:cubicBezTo>
                        <a:cubicBezTo>
                          <a:pt x="1615025" y="25920"/>
                          <a:pt x="1580494" y="3693"/>
                          <a:pt x="1405890" y="18288"/>
                        </a:cubicBezTo>
                        <a:cubicBezTo>
                          <a:pt x="1231286" y="32884"/>
                          <a:pt x="885259" y="-16285"/>
                          <a:pt x="651510" y="18288"/>
                        </a:cubicBezTo>
                        <a:cubicBezTo>
                          <a:pt x="417761" y="52861"/>
                          <a:pt x="138362" y="-13856"/>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a:endParaRPr>
          </a:p>
        </p:txBody>
      </p:sp>
      <p:sp>
        <p:nvSpPr>
          <p:cNvPr id="3" name="Slide Number Placeholder 2">
            <a:extLst>
              <a:ext uri="{FF2B5EF4-FFF2-40B4-BE49-F238E27FC236}">
                <a16:creationId xmlns:a16="http://schemas.microsoft.com/office/drawing/2014/main" id="{B4502476-F62F-42B9-8403-20D2695D051A}"/>
              </a:ext>
            </a:extLst>
          </p:cNvPr>
          <p:cNvSpPr>
            <a:spLocks noGrp="1"/>
          </p:cNvSpPr>
          <p:nvPr>
            <p:ph type="sldNum" sz="quarter" idx="12"/>
          </p:nvPr>
        </p:nvSpPr>
        <p:spPr>
          <a:xfrm>
            <a:off x="7981950" y="6356351"/>
            <a:ext cx="2057400" cy="365125"/>
          </a:xfrm>
        </p:spPr>
        <p:txBody>
          <a:bodyPr vert="horz" lIns="91440" tIns="45720" rIns="91440" bIns="45720" rtlCol="0" anchor="ctr">
            <a:normAutofit/>
          </a:bodyPr>
          <a:lstStyle/>
          <a:p>
            <a:pPr algn="r">
              <a:spcAft>
                <a:spcPts val="600"/>
              </a:spcAft>
            </a:pPr>
            <a:fld id="{76EB727E-5B2C-4310-AB66-CE5561C8F44D}" type="slidenum">
              <a:rPr lang="en-US" sz="1200">
                <a:solidFill>
                  <a:prstClr val="black">
                    <a:tint val="75000"/>
                  </a:prstClr>
                </a:solidFill>
                <a:latin typeface="Arial" panose="020B0604020202020204"/>
              </a:rPr>
              <a:pPr algn="r">
                <a:spcAft>
                  <a:spcPts val="600"/>
                </a:spcAft>
              </a:pPr>
              <a:t>52</a:t>
            </a:fld>
            <a:endParaRPr lang="en-US" sz="1200" dirty="0">
              <a:solidFill>
                <a:prstClr val="black">
                  <a:tint val="75000"/>
                </a:prstClr>
              </a:solidFill>
              <a:latin typeface="Arial" panose="020B0604020202020204"/>
            </a:endParaRPr>
          </a:p>
        </p:txBody>
      </p:sp>
    </p:spTree>
    <p:extLst>
      <p:ext uri="{BB962C8B-B14F-4D97-AF65-F5344CB8AC3E}">
        <p14:creationId xmlns:p14="http://schemas.microsoft.com/office/powerpoint/2010/main" val="14535046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ILPQC is here to help you </a:t>
            </a:r>
            <a:br>
              <a:rPr lang="en-US" dirty="0"/>
            </a:br>
            <a:r>
              <a:rPr lang="en-US" dirty="0"/>
              <a:t>get across the finish line!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srgbClr val="79818A">
                  <a:lumMod val="60000"/>
                  <a:lumOff val="40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4C55">
                    <a:tint val="75000"/>
                  </a:srgbClr>
                </a:solidFill>
                <a:effectLst/>
                <a:uLnTx/>
                <a:uFillTx/>
                <a:latin typeface="Calibri" panose="020F0502020204030204"/>
                <a:ea typeface="+mn-ea"/>
                <a:cs typeface="+mn-cs"/>
              </a:rPr>
              <a:t>Illinois Perinatal Quality Collaborative</a:t>
            </a:r>
          </a:p>
        </p:txBody>
      </p:sp>
      <p:graphicFrame>
        <p:nvGraphicFramePr>
          <p:cNvPr id="6" name="Diagram 5"/>
          <p:cNvGraphicFramePr/>
          <p:nvPr/>
        </p:nvGraphicFramePr>
        <p:xfrm>
          <a:off x="284814" y="1735823"/>
          <a:ext cx="7929796" cy="4470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2"/>
          <p:cNvSpPr>
            <a:spLocks noGrp="1"/>
          </p:cNvSpPr>
          <p:nvPr>
            <p:ph idx="1"/>
          </p:nvPr>
        </p:nvSpPr>
        <p:spPr>
          <a:xfrm>
            <a:off x="8607048" y="2206233"/>
            <a:ext cx="3329924" cy="5022876"/>
          </a:xfrm>
        </p:spPr>
        <p:txBody>
          <a:bodyPr vert="horz" lIns="91440" tIns="45720" rIns="91440" bIns="45720" rtlCol="0" anchor="t">
            <a:noAutofit/>
          </a:bodyPr>
          <a:lstStyle/>
          <a:p>
            <a:r>
              <a:rPr lang="en-US" dirty="0" smtClean="0">
                <a:ea typeface="Lato"/>
                <a:cs typeface="Lato"/>
              </a:rPr>
              <a:t>We are here to help!</a:t>
            </a:r>
          </a:p>
          <a:p>
            <a:r>
              <a:rPr lang="en-US" dirty="0" smtClean="0">
                <a:ea typeface="Lato"/>
                <a:cs typeface="Lato"/>
              </a:rPr>
              <a:t>Want a </a:t>
            </a:r>
            <a:r>
              <a:rPr lang="en-US" b="1" u="sng" dirty="0" smtClean="0">
                <a:ea typeface="Lato"/>
                <a:cs typeface="Lato"/>
              </a:rPr>
              <a:t>personalized QI Support Call</a:t>
            </a:r>
            <a:r>
              <a:rPr lang="en-US" dirty="0" smtClean="0">
                <a:ea typeface="Lato"/>
                <a:cs typeface="Lato"/>
              </a:rPr>
              <a:t>, email </a:t>
            </a:r>
            <a:r>
              <a:rPr lang="en-US" dirty="0">
                <a:ea typeface="Lato"/>
                <a:cs typeface="Lato"/>
                <a:hlinkClick r:id="rId8"/>
              </a:rPr>
              <a:t>info@ilpqc.org</a:t>
            </a:r>
            <a:r>
              <a:rPr lang="en-US" dirty="0">
                <a:ea typeface="Lato"/>
                <a:cs typeface="Lato"/>
              </a:rPr>
              <a:t> to schedule </a:t>
            </a:r>
            <a:r>
              <a:rPr lang="en-US" dirty="0" smtClean="0">
                <a:ea typeface="Lato"/>
                <a:cs typeface="Lato"/>
              </a:rPr>
              <a:t>for </a:t>
            </a:r>
            <a:r>
              <a:rPr lang="en-US" dirty="0">
                <a:ea typeface="Lato"/>
                <a:cs typeface="Lato"/>
              </a:rPr>
              <a:t>additional </a:t>
            </a:r>
            <a:r>
              <a:rPr lang="en-US" dirty="0" smtClean="0">
                <a:ea typeface="Lato"/>
                <a:cs typeface="Lato"/>
              </a:rPr>
              <a:t>support!</a:t>
            </a:r>
            <a:endParaRPr lang="en-US" dirty="0">
              <a:ea typeface="Lato"/>
              <a:cs typeface="Lato"/>
            </a:endParaRPr>
          </a:p>
        </p:txBody>
      </p:sp>
    </p:spTree>
    <p:extLst>
      <p:ext uri="{BB962C8B-B14F-4D97-AF65-F5344CB8AC3E}">
        <p14:creationId xmlns:p14="http://schemas.microsoft.com/office/powerpoint/2010/main" val="3750573079"/>
      </p:ext>
    </p:extLst>
  </p:cSld>
  <p:clrMapOvr>
    <a:masterClrMapping/>
  </p:clrMapOvr>
  <p:extLst mod="1">
    <p:ext uri="{6950BFC3-D8DA-4A85-94F7-54DA5524770B}">
      <p188:commentRel xmlns="" xmlns:p188="http://schemas.microsoft.com/office/powerpoint/2018/8/main" r:id="rId9"/>
    </p:ext>
  </p:extLs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925" y="437416"/>
            <a:ext cx="10972800" cy="1325563"/>
          </a:xfrm>
          <a:noFill/>
        </p:spPr>
        <p:txBody>
          <a:bodyPr/>
          <a:lstStyle/>
          <a:p>
            <a:r>
              <a:rPr lang="en-US" dirty="0">
                <a:ea typeface="Lato Medium"/>
                <a:cs typeface="Lato Medium"/>
              </a:rPr>
              <a:t>PVB – helping </a:t>
            </a:r>
            <a:r>
              <a:rPr lang="en-US" u="sng" dirty="0">
                <a:ea typeface="Lato Medium"/>
                <a:cs typeface="Lato Medium"/>
              </a:rPr>
              <a:t>ALL</a:t>
            </a:r>
            <a:r>
              <a:rPr lang="en-US" dirty="0">
                <a:ea typeface="Lato Medium"/>
                <a:cs typeface="Lato Medium"/>
              </a:rPr>
              <a:t> teams cross the finish line!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srgbClr val="79818A">
                  <a:lumMod val="60000"/>
                  <a:lumOff val="40000"/>
                </a:srgbClr>
              </a:solidFill>
              <a:effectLst/>
              <a:uLnTx/>
              <a:uFillTx/>
              <a:latin typeface="Calibri" panose="020F0502020204030204"/>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4C55">
                    <a:tint val="75000"/>
                  </a:srgbClr>
                </a:solidFill>
                <a:effectLst/>
                <a:uLnTx/>
                <a:uFillTx/>
                <a:latin typeface="Calibri" panose="020F0502020204030204"/>
                <a:ea typeface="+mn-ea"/>
                <a:cs typeface="Arial"/>
                <a:sym typeface="Arial"/>
              </a:rPr>
              <a:t>Illinois Perinatal Quality Collaborative</a:t>
            </a:r>
          </a:p>
        </p:txBody>
      </p:sp>
      <p:sp>
        <p:nvSpPr>
          <p:cNvPr id="7" name="Content Placeholder 6">
            <a:extLst>
              <a:ext uri="{FF2B5EF4-FFF2-40B4-BE49-F238E27FC236}">
                <a16:creationId xmlns:a16="http://schemas.microsoft.com/office/drawing/2014/main" id="{8265C79B-1F0D-7542-9FF5-AA3A4DBC18E5}"/>
              </a:ext>
            </a:extLst>
          </p:cNvPr>
          <p:cNvSpPr txBox="1">
            <a:spLocks/>
          </p:cNvSpPr>
          <p:nvPr/>
        </p:nvSpPr>
        <p:spPr bwMode="auto">
          <a:xfrm>
            <a:off x="609600" y="2471332"/>
            <a:ext cx="6096000" cy="433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400" b="1" i="0" u="none" strike="noStrike" kern="1200" cap="none" spc="0" normalizeH="0" baseline="0" noProof="0" dirty="0">
                <a:ln>
                  <a:noFill/>
                </a:ln>
                <a:solidFill>
                  <a:srgbClr val="FFFFFF"/>
                </a:solidFill>
                <a:effectLst/>
                <a:uLnTx/>
                <a:uFillTx/>
                <a:latin typeface="Calibri" panose="020F0502020204030204"/>
                <a:ea typeface="MS PGothic"/>
                <a:sym typeface="Arial"/>
              </a:rPr>
              <a:t>Work to achieve all initiative aims </a:t>
            </a:r>
            <a:endParaRPr kumimoji="0" lang="en-US" sz="2400" b="1" i="0" u="none" strike="noStrike" kern="1200" cap="none" spc="0" normalizeH="0" baseline="0" noProof="0" dirty="0">
              <a:ln>
                <a:noFill/>
              </a:ln>
              <a:solidFill>
                <a:srgbClr val="FFFFFF"/>
              </a:solidFill>
              <a:effectLst/>
              <a:uLnTx/>
              <a:uFillTx/>
              <a:latin typeface="Calibri" panose="020F0502020204030204"/>
              <a:ea typeface="MS PGothic" pitchFamily="34" charset="-128"/>
              <a:sym typeface="Arial"/>
            </a:endParaRPr>
          </a:p>
        </p:txBody>
      </p:sp>
      <p:sp>
        <p:nvSpPr>
          <p:cNvPr id="8" name="Content Placeholder 6">
            <a:extLst>
              <a:ext uri="{FF2B5EF4-FFF2-40B4-BE49-F238E27FC236}">
                <a16:creationId xmlns:a16="http://schemas.microsoft.com/office/drawing/2014/main" id="{8265C79B-1F0D-7542-9FF5-AA3A4DBC18E5}"/>
              </a:ext>
            </a:extLst>
          </p:cNvPr>
          <p:cNvSpPr txBox="1">
            <a:spLocks/>
          </p:cNvSpPr>
          <p:nvPr/>
        </p:nvSpPr>
        <p:spPr bwMode="auto">
          <a:xfrm>
            <a:off x="609600" y="3579004"/>
            <a:ext cx="5943600" cy="42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400" b="1" i="0" u="none" strike="noStrike" kern="1200" cap="none" spc="0" normalizeH="0" baseline="0" noProof="0" dirty="0">
                <a:ln>
                  <a:noFill/>
                </a:ln>
                <a:solidFill>
                  <a:srgbClr val="FFFFFF"/>
                </a:solidFill>
                <a:effectLst/>
                <a:uLnTx/>
                <a:uFillTx/>
                <a:latin typeface="Calibri" panose="020F0502020204030204"/>
                <a:ea typeface="MS PGothic" pitchFamily="34" charset="-128"/>
                <a:sym typeface="Arial"/>
              </a:rPr>
              <a:t>Confirm standardized education</a:t>
            </a:r>
          </a:p>
        </p:txBody>
      </p:sp>
      <p:sp>
        <p:nvSpPr>
          <p:cNvPr id="9" name="Content Placeholder 6">
            <a:extLst>
              <a:ext uri="{FF2B5EF4-FFF2-40B4-BE49-F238E27FC236}">
                <a16:creationId xmlns:a16="http://schemas.microsoft.com/office/drawing/2014/main" id="{8265C79B-1F0D-7542-9FF5-AA3A4DBC18E5}"/>
              </a:ext>
            </a:extLst>
          </p:cNvPr>
          <p:cNvSpPr txBox="1">
            <a:spLocks/>
          </p:cNvSpPr>
          <p:nvPr/>
        </p:nvSpPr>
        <p:spPr bwMode="auto">
          <a:xfrm>
            <a:off x="609600" y="4147734"/>
            <a:ext cx="5943600" cy="433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400" b="1" i="0" u="none" strike="noStrike" kern="1200" cap="none" spc="0" normalizeH="0" baseline="0" noProof="0" dirty="0">
                <a:ln>
                  <a:noFill/>
                </a:ln>
                <a:solidFill>
                  <a:srgbClr val="FFFFFF"/>
                </a:solidFill>
                <a:effectLst/>
                <a:uLnTx/>
                <a:uFillTx/>
                <a:latin typeface="Calibri" panose="020F0502020204030204"/>
                <a:ea typeface="MS PGothic" pitchFamily="34" charset="-128"/>
                <a:sym typeface="Arial"/>
              </a:rPr>
              <a:t>Utilize MNO folders for every OEN</a:t>
            </a:r>
          </a:p>
        </p:txBody>
      </p:sp>
      <p:sp>
        <p:nvSpPr>
          <p:cNvPr id="10" name="Content Placeholder 6">
            <a:extLst>
              <a:ext uri="{FF2B5EF4-FFF2-40B4-BE49-F238E27FC236}">
                <a16:creationId xmlns:a16="http://schemas.microsoft.com/office/drawing/2014/main" id="{8265C79B-1F0D-7542-9FF5-AA3A4DBC18E5}"/>
              </a:ext>
            </a:extLst>
          </p:cNvPr>
          <p:cNvSpPr txBox="1">
            <a:spLocks/>
          </p:cNvSpPr>
          <p:nvPr/>
        </p:nvSpPr>
        <p:spPr bwMode="auto">
          <a:xfrm>
            <a:off x="608636" y="3004546"/>
            <a:ext cx="6020764" cy="42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400" b="1" i="0" u="none" strike="noStrike" kern="1200" cap="none" spc="0" normalizeH="0" baseline="0" noProof="0" dirty="0">
                <a:ln>
                  <a:noFill/>
                </a:ln>
                <a:solidFill>
                  <a:srgbClr val="FFFFFF"/>
                </a:solidFill>
                <a:effectLst/>
                <a:uLnTx/>
                <a:uFillTx/>
                <a:latin typeface="Calibri" panose="020F0502020204030204"/>
                <a:ea typeface="MS PGothic" pitchFamily="34" charset="-128"/>
                <a:sym typeface="Arial"/>
              </a:rPr>
              <a:t>Complete a sustainability plan</a:t>
            </a:r>
          </a:p>
        </p:txBody>
      </p:sp>
      <p:sp>
        <p:nvSpPr>
          <p:cNvPr id="11" name="Content Placeholder 6">
            <a:extLst>
              <a:ext uri="{FF2B5EF4-FFF2-40B4-BE49-F238E27FC236}">
                <a16:creationId xmlns:a16="http://schemas.microsoft.com/office/drawing/2014/main" id="{8265C79B-1F0D-7542-9FF5-AA3A4DBC18E5}"/>
              </a:ext>
            </a:extLst>
          </p:cNvPr>
          <p:cNvSpPr txBox="1">
            <a:spLocks/>
          </p:cNvSpPr>
          <p:nvPr/>
        </p:nvSpPr>
        <p:spPr bwMode="auto">
          <a:xfrm>
            <a:off x="609600" y="4738689"/>
            <a:ext cx="6802055" cy="433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400" b="1" i="0" u="none" strike="noStrike" kern="1200" cap="none" spc="0" normalizeH="0" baseline="0" noProof="0" dirty="0">
                <a:ln>
                  <a:noFill/>
                </a:ln>
                <a:solidFill>
                  <a:srgbClr val="FFFFFF"/>
                </a:solidFill>
                <a:effectLst/>
                <a:uLnTx/>
                <a:uFillTx/>
                <a:latin typeface="Calibri" panose="020F0502020204030204"/>
                <a:ea typeface="MS PGothic"/>
                <a:sym typeface="Arial"/>
              </a:rPr>
              <a:t>Attend MNO-Neonatal sustainability calls</a:t>
            </a:r>
          </a:p>
        </p:txBody>
      </p:sp>
      <p:graphicFrame>
        <p:nvGraphicFramePr>
          <p:cNvPr id="6" name="Diagram 5"/>
          <p:cNvGraphicFramePr/>
          <p:nvPr>
            <p:extLst>
              <p:ext uri="{D42A27DB-BD31-4B8C-83A1-F6EECF244321}">
                <p14:modId xmlns:p14="http://schemas.microsoft.com/office/powerpoint/2010/main" val="1069835448"/>
              </p:ext>
            </p:extLst>
          </p:nvPr>
        </p:nvGraphicFramePr>
        <p:xfrm>
          <a:off x="325925" y="2051398"/>
          <a:ext cx="11597489" cy="4304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7672773"/>
      </p:ext>
    </p:extLst>
  </p:cSld>
  <p:clrMapOvr>
    <a:masterClrMapping/>
  </p:clrMapOvr>
  <p:extLst mod="1">
    <p:ext uri="{6950BFC3-D8DA-4A85-94F7-54DA5524770B}">
      <p188:commentRel xmlns="" xmlns:p188="http://schemas.microsoft.com/office/powerpoint/2018/8/main" r:id="rId8"/>
    </p:ext>
  </p:extLs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PVB QI Support</a:t>
            </a:r>
            <a:endParaRPr lang="en-US" dirty="0"/>
          </a:p>
        </p:txBody>
      </p:sp>
      <p:sp>
        <p:nvSpPr>
          <p:cNvPr id="3" name="Content Placeholder 2"/>
          <p:cNvSpPr>
            <a:spLocks noGrp="1"/>
          </p:cNvSpPr>
          <p:nvPr>
            <p:ph idx="1"/>
          </p:nvPr>
        </p:nvSpPr>
        <p:spPr>
          <a:xfrm>
            <a:off x="609600" y="1548690"/>
            <a:ext cx="10972800" cy="4351338"/>
          </a:xfrm>
        </p:spPr>
        <p:txBody>
          <a:bodyPr/>
          <a:lstStyle/>
          <a:p>
            <a:pPr>
              <a:spcAft>
                <a:spcPts val="600"/>
              </a:spcAft>
            </a:pPr>
            <a:r>
              <a:rPr lang="en-US" dirty="0" smtClean="0"/>
              <a:t>ILPQC is scheduling 1-1 QI Support calls for teams with an NTSV C-Section rate above the goal of 23.6%</a:t>
            </a:r>
          </a:p>
          <a:p>
            <a:pPr lvl="1">
              <a:spcAft>
                <a:spcPts val="600"/>
              </a:spcAft>
            </a:pPr>
            <a:r>
              <a:rPr lang="en-US" dirty="0"/>
              <a:t>Total of </a:t>
            </a:r>
            <a:r>
              <a:rPr lang="en-US" b="1" u="sng" dirty="0"/>
              <a:t>31 teams </a:t>
            </a:r>
            <a:r>
              <a:rPr lang="en-US" dirty="0"/>
              <a:t>with NTSV C-Section Rates above 23.6% for Q1 2022</a:t>
            </a:r>
          </a:p>
          <a:p>
            <a:pPr lvl="1">
              <a:spcAft>
                <a:spcPts val="600"/>
              </a:spcAft>
            </a:pPr>
            <a:r>
              <a:rPr lang="en-US" dirty="0"/>
              <a:t>We have held QI Support Calls with </a:t>
            </a:r>
            <a:r>
              <a:rPr lang="en-US" b="1" u="sng" dirty="0"/>
              <a:t>5 teams </a:t>
            </a:r>
            <a:r>
              <a:rPr lang="en-US" dirty="0"/>
              <a:t>so far, but we would like to connect with ALL teams not meeting the NTSV C-Section Rate Goal </a:t>
            </a:r>
            <a:endParaRPr lang="en-US" dirty="0" smtClean="0"/>
          </a:p>
          <a:p>
            <a:pPr>
              <a:spcAft>
                <a:spcPts val="600"/>
              </a:spcAft>
            </a:pPr>
            <a:r>
              <a:rPr lang="en-US" dirty="0" smtClean="0"/>
              <a:t>What can you expect from a QI Support call?</a:t>
            </a:r>
          </a:p>
          <a:p>
            <a:pPr lvl="1">
              <a:spcAft>
                <a:spcPts val="600"/>
              </a:spcAft>
            </a:pPr>
            <a:r>
              <a:rPr lang="en-US" dirty="0" smtClean="0"/>
              <a:t>Reviewing your data together </a:t>
            </a:r>
          </a:p>
          <a:p>
            <a:pPr lvl="1">
              <a:spcAft>
                <a:spcPts val="600"/>
              </a:spcAft>
            </a:pPr>
            <a:r>
              <a:rPr lang="en-US" dirty="0" smtClean="0"/>
              <a:t>Discussing your successes  and barriers</a:t>
            </a:r>
          </a:p>
          <a:p>
            <a:pPr lvl="1">
              <a:spcAft>
                <a:spcPts val="600"/>
              </a:spcAft>
            </a:pPr>
            <a:r>
              <a:rPr lang="en-US" dirty="0" smtClean="0"/>
              <a:t>Sharing strategies from other teams to overcome barriers and implement key strategies</a:t>
            </a:r>
          </a:p>
        </p:txBody>
      </p:sp>
      <p:sp>
        <p:nvSpPr>
          <p:cNvPr id="4" name="Slide Number Placeholder 3"/>
          <p:cNvSpPr>
            <a:spLocks noGrp="1"/>
          </p:cNvSpPr>
          <p:nvPr>
            <p:ph type="sldNum" sz="quarter" idx="10"/>
          </p:nvPr>
        </p:nvSpPr>
        <p:spPr/>
        <p:txBody>
          <a:bodyPr/>
          <a:lstStyle/>
          <a:p>
            <a:fld id="{97033E4B-E3EB-3D46-B2D8-3159663620FA}" type="slidenum">
              <a:rPr lang="en-US" smtClean="0"/>
              <a:pPr/>
              <a:t>55</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sp>
        <p:nvSpPr>
          <p:cNvPr id="6" name="Rounded Rectangle 5"/>
          <p:cNvSpPr/>
          <p:nvPr/>
        </p:nvSpPr>
        <p:spPr>
          <a:xfrm>
            <a:off x="2322787" y="5577106"/>
            <a:ext cx="7278414" cy="9618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Email </a:t>
            </a:r>
            <a:r>
              <a:rPr lang="en-US" sz="2400" dirty="0" smtClean="0">
                <a:hlinkClick r:id="rId2"/>
              </a:rPr>
              <a:t>info@ilpqc.org</a:t>
            </a:r>
            <a:r>
              <a:rPr lang="en-US" sz="2400" dirty="0" smtClean="0"/>
              <a:t> to schedule your QI Support Call for a Thursday or Friday in July!</a:t>
            </a:r>
            <a:endParaRPr lang="en-US" sz="2400" dirty="0"/>
          </a:p>
        </p:txBody>
      </p:sp>
    </p:spTree>
    <p:extLst>
      <p:ext uri="{BB962C8B-B14F-4D97-AF65-F5344CB8AC3E}">
        <p14:creationId xmlns:p14="http://schemas.microsoft.com/office/powerpoint/2010/main" val="2625167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9388"/>
            <a:ext cx="10972800" cy="1325563"/>
          </a:xfrm>
          <a:noFill/>
        </p:spPr>
        <p:txBody>
          <a:bodyPr/>
          <a:lstStyle/>
          <a:p>
            <a:r>
              <a:rPr lang="en-US" dirty="0" smtClean="0"/>
              <a:t>PVB QI Topic Call Summer Series</a:t>
            </a:r>
            <a:endParaRPr lang="en-US" dirty="0"/>
          </a:p>
        </p:txBody>
      </p:sp>
      <p:pic>
        <p:nvPicPr>
          <p:cNvPr id="6" name="Content Placeholder 5"/>
          <p:cNvPicPr>
            <a:picLocks noGrp="1" noChangeAspect="1"/>
          </p:cNvPicPr>
          <p:nvPr>
            <p:ph idx="1"/>
          </p:nvPr>
        </p:nvPicPr>
        <p:blipFill>
          <a:blip r:embed="rId2"/>
          <a:stretch>
            <a:fillRect/>
          </a:stretch>
        </p:blipFill>
        <p:spPr>
          <a:xfrm>
            <a:off x="609600" y="1356360"/>
            <a:ext cx="6248418" cy="4999990"/>
          </a:xfrm>
          <a:prstGeom prst="rect">
            <a:avLst/>
          </a:prstGeom>
        </p:spPr>
      </p:pic>
      <p:sp>
        <p:nvSpPr>
          <p:cNvPr id="4" name="Slide Number Placeholder 3"/>
          <p:cNvSpPr>
            <a:spLocks noGrp="1"/>
          </p:cNvSpPr>
          <p:nvPr>
            <p:ph type="sldNum" sz="quarter" idx="10"/>
          </p:nvPr>
        </p:nvSpPr>
        <p:spPr/>
        <p:txBody>
          <a:bodyPr/>
          <a:lstStyle/>
          <a:p>
            <a:fld id="{97033E4B-E3EB-3D46-B2D8-3159663620FA}" type="slidenum">
              <a:rPr lang="en-US" smtClean="0"/>
              <a:pPr/>
              <a:t>56</a:t>
            </a:fld>
            <a:endParaRPr lang="en-US" dirty="0"/>
          </a:p>
        </p:txBody>
      </p:sp>
      <p:sp>
        <p:nvSpPr>
          <p:cNvPr id="5" name="Footer Placeholder 4"/>
          <p:cNvSpPr>
            <a:spLocks noGrp="1"/>
          </p:cNvSpPr>
          <p:nvPr>
            <p:ph type="ftr" sz="quarter" idx="11"/>
          </p:nvPr>
        </p:nvSpPr>
        <p:spPr/>
        <p:txBody>
          <a:bodyPr/>
          <a:lstStyle/>
          <a:p>
            <a:pPr algn="l"/>
            <a:r>
              <a:rPr lang="en-US" dirty="0" smtClean="0"/>
              <a:t>Illinois Perinatal Quality Collaborative</a:t>
            </a:r>
            <a:endParaRPr lang="en-US" dirty="0"/>
          </a:p>
        </p:txBody>
      </p:sp>
      <p:sp>
        <p:nvSpPr>
          <p:cNvPr id="7" name="TextBox 6"/>
          <p:cNvSpPr txBox="1"/>
          <p:nvPr/>
        </p:nvSpPr>
        <p:spPr>
          <a:xfrm>
            <a:off x="7429500" y="2067362"/>
            <a:ext cx="3829050" cy="2246769"/>
          </a:xfrm>
          <a:prstGeom prst="rect">
            <a:avLst/>
          </a:prstGeom>
          <a:ln>
            <a:solidFill>
              <a:srgbClr val="FFC0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800" dirty="0" smtClean="0"/>
              <a:t>*PVB Teams who </a:t>
            </a:r>
            <a:r>
              <a:rPr lang="en-US" sz="2800" b="1" u="sng" dirty="0" smtClean="0"/>
              <a:t>attend all 3 calls </a:t>
            </a:r>
            <a:r>
              <a:rPr lang="en-US" sz="2800" dirty="0" smtClean="0"/>
              <a:t>will receive a </a:t>
            </a:r>
            <a:r>
              <a:rPr lang="en-US" sz="2800" b="1" u="sng" dirty="0" smtClean="0"/>
              <a:t>PVB QI Summer Series  education tool</a:t>
            </a:r>
            <a:r>
              <a:rPr lang="en-US" sz="2800" dirty="0" smtClean="0"/>
              <a:t> to share with your clinical teams! </a:t>
            </a:r>
            <a:endParaRPr lang="en-US" sz="2800" dirty="0"/>
          </a:p>
        </p:txBody>
      </p:sp>
      <p:sp>
        <p:nvSpPr>
          <p:cNvPr id="9" name="TextBox 8"/>
          <p:cNvSpPr txBox="1"/>
          <p:nvPr/>
        </p:nvSpPr>
        <p:spPr>
          <a:xfrm>
            <a:off x="7429500" y="5025569"/>
            <a:ext cx="3829050" cy="954107"/>
          </a:xfrm>
          <a:prstGeom prst="rect">
            <a:avLst/>
          </a:prstGeom>
          <a:ln>
            <a:solidFill>
              <a:srgbClr val="FFC0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800" dirty="0" smtClean="0"/>
              <a:t>*Register now! </a:t>
            </a:r>
          </a:p>
          <a:p>
            <a:r>
              <a:rPr lang="en-US" sz="2800" dirty="0" smtClean="0"/>
              <a:t>Look for link in the chat!</a:t>
            </a:r>
            <a:endParaRPr lang="en-US" sz="2800" dirty="0"/>
          </a:p>
        </p:txBody>
      </p:sp>
    </p:spTree>
    <p:extLst>
      <p:ext uri="{BB962C8B-B14F-4D97-AF65-F5344CB8AC3E}">
        <p14:creationId xmlns:p14="http://schemas.microsoft.com/office/powerpoint/2010/main" val="34957413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Opportunity for hospitals to participate in a </a:t>
            </a:r>
            <a:r>
              <a:rPr lang="en-US" dirty="0" err="1" smtClean="0"/>
              <a:t>TeamBirth</a:t>
            </a:r>
            <a:r>
              <a:rPr lang="en-US" dirty="0" smtClean="0"/>
              <a:t> project as an extension of PVB/BE Initiatives starting late 2023-2024 with free Team Birth Certification</a:t>
            </a:r>
            <a:endParaRPr lang="en-US" dirty="0"/>
          </a:p>
        </p:txBody>
      </p:sp>
      <p:sp>
        <p:nvSpPr>
          <p:cNvPr id="3" name="Subtitle 2"/>
          <p:cNvSpPr>
            <a:spLocks noGrp="1"/>
          </p:cNvSpPr>
          <p:nvPr>
            <p:ph type="subTitle" idx="1"/>
          </p:nvPr>
        </p:nvSpPr>
        <p:spPr/>
        <p:txBody>
          <a:bodyPr/>
          <a:lstStyle/>
          <a:p>
            <a:r>
              <a:rPr lang="en-US" dirty="0" smtClean="0"/>
              <a:t>06/27/2022</a:t>
            </a:r>
            <a:endParaRPr lang="en-US" dirty="0"/>
          </a:p>
        </p:txBody>
      </p:sp>
    </p:spTree>
    <p:extLst>
      <p:ext uri="{BB962C8B-B14F-4D97-AF65-F5344CB8AC3E}">
        <p14:creationId xmlns:p14="http://schemas.microsoft.com/office/powerpoint/2010/main" val="38849258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TeamBirth?</a:t>
            </a:r>
            <a:endParaRPr lang="en-US" dirty="0"/>
          </a:p>
        </p:txBody>
      </p:sp>
      <p:sp>
        <p:nvSpPr>
          <p:cNvPr id="3" name="Content Placeholder 2"/>
          <p:cNvSpPr>
            <a:spLocks noGrp="1"/>
          </p:cNvSpPr>
          <p:nvPr>
            <p:ph idx="1"/>
          </p:nvPr>
        </p:nvSpPr>
        <p:spPr/>
        <p:txBody>
          <a:bodyPr>
            <a:normAutofit fontScale="92500"/>
          </a:bodyPr>
          <a:lstStyle/>
          <a:p>
            <a:pPr marL="0" lvl="0" indent="0">
              <a:spcBef>
                <a:spcPts val="0"/>
              </a:spcBef>
              <a:buSzPts val="688"/>
              <a:buNone/>
            </a:pPr>
            <a:r>
              <a:rPr lang="en-US" sz="2600" dirty="0" smtClean="0">
                <a:ea typeface="Source Sans Pro"/>
                <a:cs typeface="Source Sans Pro"/>
                <a:sym typeface="Source Sans Pro"/>
              </a:rPr>
              <a:t>A care process </a:t>
            </a:r>
            <a:r>
              <a:rPr lang="en-US" sz="2600" dirty="0">
                <a:ea typeface="Source Sans Pro"/>
                <a:cs typeface="Source Sans Pro"/>
                <a:sym typeface="Source Sans Pro"/>
              </a:rPr>
              <a:t>innovation involving a series of team huddles between the patient and their care team, </a:t>
            </a:r>
            <a:r>
              <a:rPr lang="en-US" sz="2600" b="1" dirty="0">
                <a:ea typeface="Source Sans Pro"/>
                <a:cs typeface="Source Sans Pro"/>
                <a:sym typeface="Source Sans Pro"/>
              </a:rPr>
              <a:t>designed to empower each team member to contribute information, reliably structure communication, and help the team arrive at shared plans </a:t>
            </a:r>
            <a:r>
              <a:rPr lang="en-US" sz="2600" b="1" dirty="0" smtClean="0">
                <a:ea typeface="Source Sans Pro"/>
                <a:cs typeface="Source Sans Pro"/>
                <a:sym typeface="Source Sans Pro"/>
              </a:rPr>
              <a:t>together</a:t>
            </a:r>
          </a:p>
          <a:p>
            <a:pPr fontAlgn="base"/>
            <a:r>
              <a:rPr lang="en-US" sz="2400" dirty="0"/>
              <a:t>Invites patients into conversations about their care and provides a structure that is easy to understand and participate </a:t>
            </a:r>
            <a:r>
              <a:rPr lang="en-US" sz="2400" dirty="0" smtClean="0"/>
              <a:t>in</a:t>
            </a:r>
            <a:endParaRPr lang="en-US" sz="2400" dirty="0"/>
          </a:p>
          <a:p>
            <a:pPr fontAlgn="base"/>
            <a:r>
              <a:rPr lang="en-US" sz="2400" dirty="0"/>
              <a:t>Encourages all conversations to be had with the patient to promote effective team communication and alignment across the full </a:t>
            </a:r>
            <a:r>
              <a:rPr lang="en-US" sz="2400" dirty="0" smtClean="0"/>
              <a:t>team</a:t>
            </a:r>
            <a:endParaRPr lang="en-US" sz="2400" dirty="0"/>
          </a:p>
          <a:p>
            <a:pPr fontAlgn="base"/>
            <a:r>
              <a:rPr lang="en-US" sz="2400" dirty="0" smtClean="0"/>
              <a:t>Patient’s reports feeling engaged in shared decision making, feeling heard and listened to, feel engaged in their care, improved communication across team members</a:t>
            </a:r>
            <a:endParaRPr lang="en-US" sz="2400" dirty="0"/>
          </a:p>
          <a:p>
            <a:pPr>
              <a:spcBef>
                <a:spcPts val="0"/>
              </a:spcBef>
              <a:buSzPts val="688"/>
            </a:pPr>
            <a:endParaRPr lang="en-US" sz="2600" dirty="0" smtClean="0">
              <a:sym typeface="Source Sans Pro"/>
            </a:endParaRPr>
          </a:p>
        </p:txBody>
      </p:sp>
    </p:spTree>
    <p:extLst>
      <p:ext uri="{BB962C8B-B14F-4D97-AF65-F5344CB8AC3E}">
        <p14:creationId xmlns:p14="http://schemas.microsoft.com/office/powerpoint/2010/main" val="23924351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136"/>
          <p:cNvSpPr txBox="1">
            <a:spLocks noGrp="1"/>
          </p:cNvSpPr>
          <p:nvPr>
            <p:ph type="title" idx="4294967295"/>
          </p:nvPr>
        </p:nvSpPr>
        <p:spPr>
          <a:xfrm>
            <a:off x="595746" y="415394"/>
            <a:ext cx="9753600" cy="744538"/>
          </a:xfrm>
          <a:prstGeom prst="rect">
            <a:avLst/>
          </a:prstGeom>
        </p:spPr>
        <p:txBody>
          <a:bodyPr spcFirstLastPara="1" wrap="square" lIns="121900" tIns="121900" rIns="121900" bIns="121900" anchor="t" anchorCtr="0">
            <a:noAutofit/>
          </a:bodyPr>
          <a:lstStyle/>
          <a:p>
            <a:r>
              <a:rPr lang="en" sz="4400" dirty="0" smtClean="0">
                <a:solidFill>
                  <a:schemeClr val="tx1"/>
                </a:solidFill>
                <a:latin typeface="Calibri Light" panose="020F0302020204030204" pitchFamily="34" charset="0"/>
                <a:ea typeface="Karla"/>
                <a:cs typeface="Calibri Light" panose="020F0302020204030204" pitchFamily="34" charset="0"/>
                <a:sym typeface="Karla"/>
              </a:rPr>
              <a:t>TeamBirth Core Components</a:t>
            </a:r>
            <a:endParaRPr sz="4400" dirty="0">
              <a:solidFill>
                <a:schemeClr val="tx1"/>
              </a:solidFill>
              <a:latin typeface="Calibri Light" panose="020F0302020204030204" pitchFamily="34" charset="0"/>
              <a:ea typeface="Source Sans Pro"/>
              <a:cs typeface="Calibri Light" panose="020F0302020204030204" pitchFamily="34" charset="0"/>
              <a:sym typeface="Source Sans Pro"/>
            </a:endParaRPr>
          </a:p>
        </p:txBody>
      </p:sp>
      <p:sp>
        <p:nvSpPr>
          <p:cNvPr id="733" name="Google Shape;733;p136"/>
          <p:cNvSpPr/>
          <p:nvPr/>
        </p:nvSpPr>
        <p:spPr>
          <a:xfrm>
            <a:off x="5793833" y="1784367"/>
            <a:ext cx="3568800" cy="20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pic>
        <p:nvPicPr>
          <p:cNvPr id="734" name="Google Shape;734;p13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00307" y="1280034"/>
            <a:ext cx="7719759" cy="5171565"/>
          </a:xfrm>
          <a:prstGeom prst="rect">
            <a:avLst/>
          </a:prstGeom>
          <a:noFill/>
          <a:ln>
            <a:noFill/>
          </a:ln>
        </p:spPr>
      </p:pic>
      <p:sp>
        <p:nvSpPr>
          <p:cNvPr id="735" name="Google Shape;735;p136"/>
          <p:cNvSpPr txBox="1"/>
          <p:nvPr/>
        </p:nvSpPr>
        <p:spPr>
          <a:xfrm>
            <a:off x="6096000" y="1852300"/>
            <a:ext cx="3145600" cy="492402"/>
          </a:xfrm>
          <a:prstGeom prst="rect">
            <a:avLst/>
          </a:prstGeom>
          <a:solidFill>
            <a:schemeClr val="lt1"/>
          </a:solidFill>
          <a:ln>
            <a:noFill/>
          </a:ln>
        </p:spPr>
        <p:txBody>
          <a:bodyPr spcFirstLastPara="1" wrap="square" lIns="121900" tIns="121900" rIns="121900" bIns="121900" anchor="t" anchorCtr="0">
            <a:spAutoFit/>
          </a:bodyPr>
          <a:lstStyle/>
          <a:p>
            <a:pPr defTabSz="1219170">
              <a:buClr>
                <a:srgbClr val="000000"/>
              </a:buClr>
            </a:pPr>
            <a:r>
              <a:rPr lang="en" sz="1600" b="1" kern="0">
                <a:solidFill>
                  <a:srgbClr val="FF9900"/>
                </a:solidFill>
                <a:latin typeface="Arial"/>
                <a:cs typeface="Arial"/>
                <a:sym typeface="Arial"/>
              </a:rPr>
              <a:t>        Shared Planning Board</a:t>
            </a:r>
            <a:endParaRPr sz="1600" b="1" kern="0" dirty="0">
              <a:solidFill>
                <a:srgbClr val="FF9900"/>
              </a:solidFill>
              <a:latin typeface="Arial"/>
              <a:cs typeface="Arial"/>
              <a:sym typeface="Arial"/>
            </a:endParaRPr>
          </a:p>
        </p:txBody>
      </p:sp>
    </p:spTree>
    <p:extLst>
      <p:ext uri="{BB962C8B-B14F-4D97-AF65-F5344CB8AC3E}">
        <p14:creationId xmlns:p14="http://schemas.microsoft.com/office/powerpoint/2010/main" val="2493739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609" y="67607"/>
            <a:ext cx="10972800" cy="1325563"/>
          </a:xfrm>
          <a:noFill/>
        </p:spPr>
        <p:txBody>
          <a:bodyPr/>
          <a:lstStyle/>
          <a:p>
            <a:r>
              <a:rPr lang="en-US" dirty="0" smtClean="0"/>
              <a:t>Face-to-Face Conference Recap</a:t>
            </a:r>
            <a:endParaRPr lang="en-US" dirty="0"/>
          </a:p>
        </p:txBody>
      </p:sp>
      <p:sp>
        <p:nvSpPr>
          <p:cNvPr id="3" name="Content Placeholder 2"/>
          <p:cNvSpPr>
            <a:spLocks noGrp="1"/>
          </p:cNvSpPr>
          <p:nvPr>
            <p:ph idx="1"/>
          </p:nvPr>
        </p:nvSpPr>
        <p:spPr>
          <a:xfrm>
            <a:off x="433352" y="1632745"/>
            <a:ext cx="10669313" cy="4897904"/>
          </a:xfrm>
        </p:spPr>
        <p:txBody>
          <a:bodyPr>
            <a:normAutofit/>
          </a:bodyPr>
          <a:lstStyle/>
          <a:p>
            <a:pPr lvl="0">
              <a:lnSpc>
                <a:spcPct val="90000"/>
              </a:lnSpc>
              <a:spcAft>
                <a:spcPts val="0"/>
              </a:spcAft>
              <a:buClr>
                <a:srgbClr val="F5668F"/>
              </a:buClr>
            </a:pPr>
            <a:r>
              <a:rPr lang="en-US" sz="2200" dirty="0">
                <a:solidFill>
                  <a:srgbClr val="444C55"/>
                </a:solidFill>
                <a:latin typeface="Arial" panose="020B0604020202020204"/>
              </a:rPr>
              <a:t>93 hospitals attended</a:t>
            </a:r>
          </a:p>
          <a:p>
            <a:pPr lvl="0">
              <a:lnSpc>
                <a:spcPct val="90000"/>
              </a:lnSpc>
              <a:spcAft>
                <a:spcPts val="0"/>
              </a:spcAft>
              <a:buClr>
                <a:srgbClr val="F5668F"/>
              </a:buClr>
            </a:pPr>
            <a:r>
              <a:rPr lang="en-US" sz="2200" dirty="0">
                <a:solidFill>
                  <a:srgbClr val="444C55"/>
                </a:solidFill>
                <a:latin typeface="Arial" panose="020B0604020202020204"/>
              </a:rPr>
              <a:t>OB Day: 356</a:t>
            </a:r>
          </a:p>
          <a:p>
            <a:pPr lvl="0">
              <a:lnSpc>
                <a:spcPct val="90000"/>
              </a:lnSpc>
              <a:spcAft>
                <a:spcPts val="0"/>
              </a:spcAft>
              <a:buClr>
                <a:srgbClr val="F5668F"/>
              </a:buClr>
            </a:pPr>
            <a:r>
              <a:rPr lang="en-US" sz="2200" dirty="0">
                <a:solidFill>
                  <a:srgbClr val="444C55"/>
                </a:solidFill>
                <a:latin typeface="Arial" panose="020B0604020202020204"/>
              </a:rPr>
              <a:t>Neonatal Day: 272</a:t>
            </a:r>
          </a:p>
          <a:p>
            <a:pPr lvl="0">
              <a:lnSpc>
                <a:spcPct val="90000"/>
              </a:lnSpc>
              <a:spcAft>
                <a:spcPts val="0"/>
              </a:spcAft>
              <a:buClr>
                <a:srgbClr val="F5668F"/>
              </a:buClr>
            </a:pPr>
            <a:r>
              <a:rPr lang="en-US" sz="2200" dirty="0">
                <a:solidFill>
                  <a:srgbClr val="444C55"/>
                </a:solidFill>
                <a:latin typeface="Arial" panose="020B0604020202020204"/>
              </a:rPr>
              <a:t>5 National Speakers</a:t>
            </a:r>
          </a:p>
          <a:p>
            <a:pPr lvl="0">
              <a:lnSpc>
                <a:spcPct val="90000"/>
              </a:lnSpc>
              <a:spcAft>
                <a:spcPts val="0"/>
              </a:spcAft>
              <a:buClr>
                <a:srgbClr val="F5668F"/>
              </a:buClr>
            </a:pPr>
            <a:r>
              <a:rPr lang="en-US" sz="2200" dirty="0">
                <a:solidFill>
                  <a:srgbClr val="444C55"/>
                </a:solidFill>
                <a:latin typeface="Arial" panose="020B0604020202020204"/>
              </a:rPr>
              <a:t>Breakout Sessions:</a:t>
            </a:r>
          </a:p>
          <a:p>
            <a:pPr lvl="1">
              <a:lnSpc>
                <a:spcPct val="90000"/>
              </a:lnSpc>
              <a:spcAft>
                <a:spcPts val="0"/>
              </a:spcAft>
              <a:buClr>
                <a:srgbClr val="F5668F"/>
              </a:buClr>
            </a:pPr>
            <a:r>
              <a:rPr lang="en-US" sz="1900" dirty="0">
                <a:solidFill>
                  <a:srgbClr val="444C55"/>
                </a:solidFill>
                <a:latin typeface="Arial" panose="020B0604020202020204"/>
              </a:rPr>
              <a:t>15 OB Breakout Sessions</a:t>
            </a:r>
          </a:p>
          <a:p>
            <a:pPr lvl="1">
              <a:lnSpc>
                <a:spcPct val="90000"/>
              </a:lnSpc>
              <a:spcAft>
                <a:spcPts val="0"/>
              </a:spcAft>
              <a:buClr>
                <a:srgbClr val="F5668F"/>
              </a:buClr>
            </a:pPr>
            <a:r>
              <a:rPr lang="en-US" sz="1900" dirty="0">
                <a:solidFill>
                  <a:srgbClr val="444C55"/>
                </a:solidFill>
                <a:latin typeface="Arial" panose="020B0604020202020204"/>
              </a:rPr>
              <a:t> 10 Neonatal Breakout Sessions</a:t>
            </a:r>
          </a:p>
          <a:p>
            <a:pPr lvl="0">
              <a:lnSpc>
                <a:spcPct val="90000"/>
              </a:lnSpc>
              <a:spcAft>
                <a:spcPts val="0"/>
              </a:spcAft>
              <a:buClr>
                <a:srgbClr val="F5668F"/>
              </a:buClr>
            </a:pPr>
            <a:r>
              <a:rPr lang="en-US" sz="2200" dirty="0">
                <a:solidFill>
                  <a:srgbClr val="444C55"/>
                </a:solidFill>
                <a:latin typeface="Arial" panose="020B0604020202020204"/>
              </a:rPr>
              <a:t>Storyboards:</a:t>
            </a:r>
          </a:p>
          <a:p>
            <a:pPr lvl="1">
              <a:lnSpc>
                <a:spcPct val="90000"/>
              </a:lnSpc>
              <a:spcAft>
                <a:spcPts val="0"/>
              </a:spcAft>
              <a:buClr>
                <a:srgbClr val="F5668F"/>
              </a:buClr>
            </a:pPr>
            <a:r>
              <a:rPr lang="en-US" sz="1900" dirty="0">
                <a:solidFill>
                  <a:srgbClr val="444C55"/>
                </a:solidFill>
                <a:latin typeface="Arial" panose="020B0604020202020204"/>
              </a:rPr>
              <a:t>36 OB Storyboards</a:t>
            </a:r>
          </a:p>
          <a:p>
            <a:pPr lvl="1">
              <a:lnSpc>
                <a:spcPct val="90000"/>
              </a:lnSpc>
              <a:spcAft>
                <a:spcPts val="0"/>
              </a:spcAft>
              <a:buClr>
                <a:srgbClr val="F5668F"/>
              </a:buClr>
            </a:pPr>
            <a:r>
              <a:rPr lang="en-US" sz="1900" dirty="0">
                <a:solidFill>
                  <a:srgbClr val="444C55"/>
                </a:solidFill>
                <a:latin typeface="Arial" panose="020B0604020202020204"/>
              </a:rPr>
              <a:t>26 Neonatal Storyboards</a:t>
            </a:r>
          </a:p>
          <a:p>
            <a:pPr lvl="0">
              <a:lnSpc>
                <a:spcPct val="90000"/>
              </a:lnSpc>
              <a:spcAft>
                <a:spcPts val="0"/>
              </a:spcAft>
              <a:buClr>
                <a:srgbClr val="F5668F"/>
              </a:buClr>
            </a:pPr>
            <a:r>
              <a:rPr lang="en-US" sz="2200" dirty="0">
                <a:solidFill>
                  <a:srgbClr val="444C55"/>
                </a:solidFill>
                <a:latin typeface="Arial" panose="020B0604020202020204"/>
              </a:rPr>
              <a:t>ILPQC will upload slide presentations &amp; recordings in the upcoming weeks</a:t>
            </a:r>
            <a:endParaRPr lang="en-US" dirty="0"/>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49820" y="3396308"/>
            <a:ext cx="5732580" cy="1601320"/>
          </a:xfrm>
          <a:prstGeom prst="rect">
            <a:avLst/>
          </a:prstGeom>
          <a:ln w="38100">
            <a:solidFill>
              <a:schemeClr val="accent2"/>
            </a:solidFill>
          </a:ln>
          <a:effectLst>
            <a:outerShdw blurRad="50800" dist="38100" dir="2700000" algn="tl" rotWithShape="0">
              <a:prstClr val="black">
                <a:alpha val="40000"/>
              </a:prstClr>
            </a:outerShdw>
          </a:effectLst>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06348" y="1494971"/>
            <a:ext cx="5628861" cy="1572151"/>
          </a:xfrm>
          <a:prstGeom prst="rect">
            <a:avLst/>
          </a:prstGeom>
          <a:ln w="38100">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729369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138"/>
          <p:cNvSpPr txBox="1">
            <a:spLocks noGrp="1"/>
          </p:cNvSpPr>
          <p:nvPr>
            <p:ph type="title" idx="4294967295"/>
          </p:nvPr>
        </p:nvSpPr>
        <p:spPr>
          <a:xfrm>
            <a:off x="1219217" y="481156"/>
            <a:ext cx="5932210" cy="897267"/>
          </a:xfrm>
          <a:prstGeom prst="rect">
            <a:avLst/>
          </a:prstGeom>
          <a:noFill/>
          <a:ln>
            <a:noFill/>
          </a:ln>
        </p:spPr>
        <p:txBody>
          <a:bodyPr spcFirstLastPara="1" vert="horz" wrap="square" lIns="121900" tIns="60933" rIns="121900" bIns="60933" rtlCol="0" anchor="b" anchorCtr="0">
            <a:noAutofit/>
          </a:bodyPr>
          <a:lstStyle/>
          <a:p>
            <a:pPr>
              <a:buSzPts val="2400"/>
            </a:pPr>
            <a:r>
              <a:rPr lang="en" sz="4400" dirty="0">
                <a:ea typeface="Karla"/>
                <a:cs typeface="Calibri Light" panose="020F0302020204030204" pitchFamily="34" charset="0"/>
                <a:sym typeface="Karla"/>
              </a:rPr>
              <a:t>Labor and Delivery Shared Planning Board</a:t>
            </a:r>
            <a:endParaRPr sz="4400" dirty="0">
              <a:ea typeface="Source Sans Pro"/>
              <a:cs typeface="Calibri Light" panose="020F0302020204030204" pitchFamily="34" charset="0"/>
              <a:sym typeface="Source Sans Pro"/>
            </a:endParaRPr>
          </a:p>
        </p:txBody>
      </p:sp>
      <p:pic>
        <p:nvPicPr>
          <p:cNvPr id="751" name="Google Shape;751;p13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595734" y="1633867"/>
            <a:ext cx="7000567" cy="4896535"/>
          </a:xfrm>
          <a:prstGeom prst="rect">
            <a:avLst/>
          </a:prstGeom>
          <a:noFill/>
          <a:ln w="9525" cap="flat" cmpd="sng">
            <a:solidFill>
              <a:srgbClr val="000000"/>
            </a:solidFill>
            <a:prstDash val="solid"/>
            <a:round/>
            <a:headEnd type="none" w="sm" len="sm"/>
            <a:tailEnd type="none" w="sm" len="sm"/>
          </a:ln>
        </p:spPr>
      </p:pic>
    </p:spTree>
    <p:extLst>
      <p:ext uri="{BB962C8B-B14F-4D97-AF65-F5344CB8AC3E}">
        <p14:creationId xmlns:p14="http://schemas.microsoft.com/office/powerpoint/2010/main" val="27924586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6569122" cy="1325563"/>
          </a:xfrm>
        </p:spPr>
        <p:txBody>
          <a:bodyPr/>
          <a:lstStyle/>
          <a:p>
            <a:r>
              <a:rPr lang="en-US" dirty="0" smtClean="0"/>
              <a:t>What will the initiative look like from the hospital’s perspective?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Train-the-Trainer model – 2 champions from each hospital</a:t>
            </a:r>
          </a:p>
          <a:p>
            <a:r>
              <a:rPr lang="en-US" dirty="0" smtClean="0"/>
              <a:t>Participate in recurring learning and training sessions</a:t>
            </a:r>
          </a:p>
          <a:p>
            <a:pPr lvl="1" fontAlgn="base"/>
            <a:r>
              <a:rPr lang="en-US" dirty="0"/>
              <a:t>Monthly learning sessions for </a:t>
            </a:r>
            <a:r>
              <a:rPr lang="en-US" b="1" dirty="0"/>
              <a:t>4-6 months</a:t>
            </a:r>
            <a:r>
              <a:rPr lang="en-US" dirty="0"/>
              <a:t> </a:t>
            </a:r>
            <a:r>
              <a:rPr lang="en-US" b="1" dirty="0" smtClean="0"/>
              <a:t>before </a:t>
            </a:r>
            <a:r>
              <a:rPr lang="en-US" dirty="0" smtClean="0"/>
              <a:t>launch </a:t>
            </a:r>
            <a:r>
              <a:rPr lang="en-US" dirty="0"/>
              <a:t>and </a:t>
            </a:r>
            <a:r>
              <a:rPr lang="en-US" b="1" dirty="0"/>
              <a:t>2 months </a:t>
            </a:r>
            <a:r>
              <a:rPr lang="en-US" b="1" dirty="0" smtClean="0"/>
              <a:t>after </a:t>
            </a:r>
            <a:r>
              <a:rPr lang="en-US" dirty="0" smtClean="0"/>
              <a:t>launch </a:t>
            </a:r>
            <a:r>
              <a:rPr lang="en-US" dirty="0"/>
              <a:t>(</a:t>
            </a:r>
            <a:r>
              <a:rPr lang="en-US" b="1" dirty="0"/>
              <a:t>60- </a:t>
            </a:r>
            <a:r>
              <a:rPr lang="en-US" b="1" dirty="0" smtClean="0"/>
              <a:t>90 mins each</a:t>
            </a:r>
            <a:r>
              <a:rPr lang="en-US" dirty="0" smtClean="0"/>
              <a:t>)</a:t>
            </a:r>
            <a:endParaRPr lang="en-US" dirty="0"/>
          </a:p>
          <a:p>
            <a:pPr lvl="1" fontAlgn="base"/>
            <a:r>
              <a:rPr lang="en-US" b="1" dirty="0"/>
              <a:t>Monthly coaching calls</a:t>
            </a:r>
            <a:r>
              <a:rPr lang="en-US" dirty="0"/>
              <a:t> </a:t>
            </a:r>
            <a:r>
              <a:rPr lang="en-US" dirty="0" smtClean="0"/>
              <a:t>with </a:t>
            </a:r>
            <a:r>
              <a:rPr lang="en-US" dirty="0"/>
              <a:t>ILPQC and Ariadne </a:t>
            </a:r>
            <a:r>
              <a:rPr lang="en-US" dirty="0" smtClean="0"/>
              <a:t>Labs before </a:t>
            </a:r>
            <a:r>
              <a:rPr lang="en-US" dirty="0"/>
              <a:t>and after </a:t>
            </a:r>
            <a:r>
              <a:rPr lang="en-US" dirty="0" smtClean="0"/>
              <a:t>launch (</a:t>
            </a:r>
            <a:r>
              <a:rPr lang="en-US" b="1" dirty="0" smtClean="0"/>
              <a:t>60 mins each</a:t>
            </a:r>
            <a:r>
              <a:rPr lang="en-US" dirty="0" smtClean="0"/>
              <a:t> </a:t>
            </a:r>
            <a:r>
              <a:rPr lang="en-US" dirty="0"/>
              <a:t>and will include an Ariadne clinical implementation specialist)</a:t>
            </a:r>
          </a:p>
          <a:p>
            <a:pPr lvl="1" fontAlgn="base"/>
            <a:r>
              <a:rPr lang="en-US" b="1" dirty="0"/>
              <a:t>Meeting weekly</a:t>
            </a:r>
            <a:r>
              <a:rPr lang="en-US" dirty="0"/>
              <a:t> as an implementation team (internal)</a:t>
            </a:r>
          </a:p>
          <a:p>
            <a:pPr lvl="1" fontAlgn="base"/>
            <a:r>
              <a:rPr lang="en-US" dirty="0"/>
              <a:t>Training </a:t>
            </a:r>
            <a:r>
              <a:rPr lang="en-US" dirty="0" smtClean="0"/>
              <a:t>your </a:t>
            </a:r>
            <a:r>
              <a:rPr lang="en-US" dirty="0"/>
              <a:t>staff </a:t>
            </a:r>
            <a:r>
              <a:rPr lang="en-US" dirty="0" smtClean="0"/>
              <a:t>(depends </a:t>
            </a:r>
            <a:r>
              <a:rPr lang="en-US" dirty="0"/>
              <a:t>on # of </a:t>
            </a:r>
            <a:r>
              <a:rPr lang="en-US" dirty="0" smtClean="0"/>
              <a:t>employees, ~2 hours/per person)</a:t>
            </a:r>
          </a:p>
          <a:p>
            <a:pPr fontAlgn="base"/>
            <a:r>
              <a:rPr lang="en-US" dirty="0" smtClean="0"/>
              <a:t>Board </a:t>
            </a:r>
            <a:r>
              <a:rPr lang="en-US" dirty="0"/>
              <a:t>Design</a:t>
            </a:r>
          </a:p>
          <a:p>
            <a:pPr fontAlgn="base"/>
            <a:r>
              <a:rPr lang="en-US" dirty="0" smtClean="0"/>
              <a:t>Data collection already in place for ILPQC PVB and BE initiatives</a:t>
            </a:r>
            <a:endParaRPr lang="en-US" dirty="0"/>
          </a:p>
          <a:p>
            <a:endParaRPr lang="en-US" dirty="0" smtClean="0"/>
          </a:p>
        </p:txBody>
      </p:sp>
    </p:spTree>
    <p:extLst>
      <p:ext uri="{BB962C8B-B14F-4D97-AF65-F5344CB8AC3E}">
        <p14:creationId xmlns:p14="http://schemas.microsoft.com/office/powerpoint/2010/main" val="2552673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Participation</a:t>
            </a:r>
            <a:endParaRPr lang="en-US" dirty="0"/>
          </a:p>
        </p:txBody>
      </p:sp>
      <p:sp>
        <p:nvSpPr>
          <p:cNvPr id="3" name="Content Placeholder 2"/>
          <p:cNvSpPr>
            <a:spLocks noGrp="1"/>
          </p:cNvSpPr>
          <p:nvPr>
            <p:ph idx="1"/>
          </p:nvPr>
        </p:nvSpPr>
        <p:spPr/>
        <p:txBody>
          <a:bodyPr>
            <a:normAutofit/>
          </a:bodyPr>
          <a:lstStyle/>
          <a:p>
            <a:r>
              <a:rPr lang="en-US" dirty="0" smtClean="0"/>
              <a:t>Opportunity to implement Team Birth at your hospital, many hospitals do press release and widely advertise </a:t>
            </a:r>
          </a:p>
          <a:p>
            <a:r>
              <a:rPr lang="en-US" dirty="0" smtClean="0"/>
              <a:t>Project will cover cost of white board and all training costs.</a:t>
            </a:r>
          </a:p>
          <a:p>
            <a:r>
              <a:rPr lang="en-US" dirty="0" smtClean="0"/>
              <a:t>Opportunity to receive otherwise expensive Team Birth training program for your team members, opportunity to be Team Birth trained /certified with costs covered</a:t>
            </a:r>
          </a:p>
          <a:p>
            <a:r>
              <a:rPr lang="en-US" dirty="0" smtClean="0"/>
              <a:t>TeamBirth certification</a:t>
            </a:r>
          </a:p>
          <a:p>
            <a:r>
              <a:rPr lang="en-US" dirty="0" smtClean="0"/>
              <a:t>Improved workplace environment and patient care, improved patient experience scores have been found with Team Birth hospitals</a:t>
            </a:r>
          </a:p>
          <a:p>
            <a:pPr lvl="1"/>
            <a:endParaRPr lang="en-US" dirty="0"/>
          </a:p>
        </p:txBody>
      </p:sp>
    </p:spTree>
    <p:extLst>
      <p:ext uri="{BB962C8B-B14F-4D97-AF65-F5344CB8AC3E}">
        <p14:creationId xmlns:p14="http://schemas.microsoft.com/office/powerpoint/2010/main" val="29679996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will hospitals be selected?</a:t>
            </a:r>
            <a:endParaRPr lang="en-US" dirty="0"/>
          </a:p>
        </p:txBody>
      </p:sp>
      <p:sp>
        <p:nvSpPr>
          <p:cNvPr id="3" name="Content Placeholder 2"/>
          <p:cNvSpPr>
            <a:spLocks noGrp="1"/>
          </p:cNvSpPr>
          <p:nvPr>
            <p:ph idx="1"/>
          </p:nvPr>
        </p:nvSpPr>
        <p:spPr/>
        <p:txBody>
          <a:bodyPr/>
          <a:lstStyle/>
          <a:p>
            <a:r>
              <a:rPr lang="en-US" dirty="0" smtClean="0"/>
              <a:t>Must be participating in both PVB and BE initiatives</a:t>
            </a:r>
          </a:p>
          <a:p>
            <a:r>
              <a:rPr lang="en-US" dirty="0" smtClean="0"/>
              <a:t>If not currently in BE, can still participate if join BE initiative before  Team Birth project started</a:t>
            </a:r>
          </a:p>
          <a:p>
            <a:r>
              <a:rPr lang="en-US" dirty="0" smtClean="0"/>
              <a:t>If more hospitals apply then can be covered we will stratify by geography / size and then randomly select</a:t>
            </a:r>
          </a:p>
        </p:txBody>
      </p:sp>
    </p:spTree>
    <p:extLst>
      <p:ext uri="{BB962C8B-B14F-4D97-AF65-F5344CB8AC3E}">
        <p14:creationId xmlns:p14="http://schemas.microsoft.com/office/powerpoint/2010/main" val="42330746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Letter of Support</a:t>
            </a:r>
            <a:endParaRPr lang="en-US" dirty="0"/>
          </a:p>
        </p:txBody>
      </p:sp>
      <p:sp>
        <p:nvSpPr>
          <p:cNvPr id="3" name="Content Placeholder 2"/>
          <p:cNvSpPr>
            <a:spLocks noGrp="1"/>
          </p:cNvSpPr>
          <p:nvPr>
            <p:ph idx="1"/>
          </p:nvPr>
        </p:nvSpPr>
        <p:spPr/>
        <p:txBody>
          <a:bodyPr/>
          <a:lstStyle/>
          <a:p>
            <a:r>
              <a:rPr lang="en-US" dirty="0" smtClean="0"/>
              <a:t>A letter of support from each interested hospital is requested</a:t>
            </a:r>
          </a:p>
          <a:p>
            <a:r>
              <a:rPr lang="en-US" dirty="0" smtClean="0"/>
              <a:t>These letters will go in with the grant to PCORI (patient centered outcomes research institute) to fund the initiative</a:t>
            </a:r>
          </a:p>
          <a:p>
            <a:r>
              <a:rPr lang="en-US" dirty="0" smtClean="0"/>
              <a:t>Sign and return by </a:t>
            </a:r>
            <a:r>
              <a:rPr lang="en-US" b="1" dirty="0" smtClean="0"/>
              <a:t>July 29</a:t>
            </a:r>
            <a:r>
              <a:rPr lang="en-US" b="1" baseline="30000" dirty="0" smtClean="0"/>
              <a:t>th</a:t>
            </a:r>
            <a:r>
              <a:rPr lang="en-US" b="1" dirty="0" smtClean="0"/>
              <a:t>, 2022</a:t>
            </a:r>
            <a:r>
              <a:rPr lang="en-US" dirty="0" smtClean="0"/>
              <a:t>  </a:t>
            </a:r>
          </a:p>
          <a:p>
            <a:r>
              <a:rPr lang="en-US" b="1" dirty="0" smtClean="0"/>
              <a:t>If funded project would start in LATE 2023-2024</a:t>
            </a:r>
            <a:endParaRPr lang="en-US" b="1" dirty="0"/>
          </a:p>
        </p:txBody>
      </p:sp>
    </p:spTree>
    <p:extLst>
      <p:ext uri="{BB962C8B-B14F-4D97-AF65-F5344CB8AC3E}">
        <p14:creationId xmlns:p14="http://schemas.microsoft.com/office/powerpoint/2010/main" val="1311283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1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1"/>
              </a:buClr>
              <a:buSzPts val="3400"/>
              <a:buFont typeface="Calibri"/>
              <a:buNone/>
            </a:pPr>
            <a:r>
              <a:rPr lang="en-US" sz="3400" dirty="0"/>
              <a:t>Congratulations ILPQC Storyboard </a:t>
            </a:r>
            <a:br>
              <a:rPr lang="en-US" sz="3400" dirty="0"/>
            </a:br>
            <a:r>
              <a:rPr lang="en-US" sz="3400" dirty="0"/>
              <a:t>Excellence Award Winners!!</a:t>
            </a:r>
            <a:endParaRPr sz="3400" dirty="0"/>
          </a:p>
        </p:txBody>
      </p:sp>
      <p:sp>
        <p:nvSpPr>
          <p:cNvPr id="328" name="Google Shape;328;p15"/>
          <p:cNvSpPr txBox="1">
            <a:spLocks noGrp="1"/>
          </p:cNvSpPr>
          <p:nvPr>
            <p:ph type="sldNum" sz="quarter" idx="10"/>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ts val="1200"/>
              <a:buFontTx/>
              <a:buNone/>
              <a:tabLst/>
              <a:defRPr/>
            </a:pPr>
            <a:fld id="{00000000-1234-1234-1234-123412341234}" type="slidenum">
              <a:rPr kumimoji="0" lang="en-US" sz="1200" b="0" i="0" u="none" strike="noStrike" kern="1200" cap="none" spc="0" normalizeH="0" baseline="0" noProof="0">
                <a:ln>
                  <a:noFill/>
                </a:ln>
                <a:solidFill>
                  <a:srgbClr val="444C55">
                    <a:tint val="75000"/>
                  </a:srgbClr>
                </a:solidFill>
                <a:effectLst/>
                <a:uLnTx/>
                <a:uFillTx/>
                <a:latin typeface="Calibri" panose="020F0502020204030204"/>
                <a:ea typeface="ＭＳ Ｐゴシック" charset="-128"/>
                <a:cs typeface="+mn-cs"/>
              </a:rPr>
              <a:pPr marL="0" marR="0" lvl="0" indent="0" algn="r" defTabSz="914400" rtl="0" eaLnBrk="1" fontAlgn="auto" latinLnBrk="0" hangingPunct="1">
                <a:lnSpc>
                  <a:spcPct val="100000"/>
                </a:lnSpc>
                <a:spcBef>
                  <a:spcPts val="0"/>
                </a:spcBef>
                <a:spcAft>
                  <a:spcPts val="0"/>
                </a:spcAft>
                <a:buClrTx/>
                <a:buSzPts val="1200"/>
                <a:buFontTx/>
                <a:buNone/>
                <a:tabLst/>
                <a:defRPr/>
              </a:pPr>
              <a:t>7</a:t>
            </a:fld>
            <a:endParaRPr kumimoji="0" sz="1200" b="0" i="0" u="none" strike="noStrike" kern="1200" cap="none" spc="0" normalizeH="0" baseline="0" noProof="0" dirty="0">
              <a:ln>
                <a:noFill/>
              </a:ln>
              <a:solidFill>
                <a:srgbClr val="444C55">
                  <a:tint val="75000"/>
                </a:srgbClr>
              </a:solidFill>
              <a:effectLst/>
              <a:uLnTx/>
              <a:uFillTx/>
              <a:latin typeface="Calibri" panose="020F0502020204030204"/>
              <a:ea typeface="ＭＳ Ｐゴシック" charset="-128"/>
              <a:cs typeface="+mn-cs"/>
            </a:endParaRPr>
          </a:p>
        </p:txBody>
      </p:sp>
      <p:sp>
        <p:nvSpPr>
          <p:cNvPr id="329" name="Google Shape;329;p15"/>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kumimoji="0" lang="en-US" sz="1200" b="0" i="0" u="none" strike="noStrike" kern="1200" cap="none" spc="0" normalizeH="0" baseline="0" noProof="0" dirty="0">
                <a:ln>
                  <a:noFill/>
                </a:ln>
                <a:solidFill>
                  <a:srgbClr val="444C55">
                    <a:tint val="75000"/>
                  </a:srgbClr>
                </a:solidFill>
                <a:effectLst/>
                <a:uLnTx/>
                <a:uFillTx/>
                <a:latin typeface="Calibri" panose="020F0502020204030204"/>
                <a:ea typeface="ＭＳ Ｐゴシック" charset="-128"/>
                <a:cs typeface="+mn-cs"/>
              </a:rPr>
              <a:t>Illinois Perinatal Quality Collaborative</a:t>
            </a:r>
            <a:endParaRPr kumimoji="0" sz="1200" b="0" i="0" u="none" strike="noStrike" kern="1200" cap="none" spc="0" normalizeH="0" baseline="0" noProof="0" dirty="0">
              <a:ln>
                <a:noFill/>
              </a:ln>
              <a:solidFill>
                <a:srgbClr val="444C55">
                  <a:tint val="75000"/>
                </a:srgbClr>
              </a:solidFill>
              <a:effectLst/>
              <a:uLnTx/>
              <a:uFillTx/>
              <a:latin typeface="Calibri" panose="020F0502020204030204"/>
              <a:ea typeface="ＭＳ Ｐゴシック" charset="-128"/>
              <a:cs typeface="+mn-cs"/>
            </a:endParaRPr>
          </a:p>
        </p:txBody>
      </p:sp>
      <p:sp>
        <p:nvSpPr>
          <p:cNvPr id="330" name="Google Shape;330;p15"/>
          <p:cNvSpPr/>
          <p:nvPr/>
        </p:nvSpPr>
        <p:spPr>
          <a:xfrm>
            <a:off x="1830397" y="1793664"/>
            <a:ext cx="8589819" cy="750308"/>
          </a:xfrm>
          <a:prstGeom prst="ribbon2">
            <a:avLst>
              <a:gd name="adj1" fmla="val 16667"/>
              <a:gd name="adj2" fmla="val 50000"/>
            </a:avLst>
          </a:prstGeom>
          <a:solidFill>
            <a:schemeClr val="accent2"/>
          </a:solidFill>
          <a:ln w="12700" cap="flat" cmpd="sng">
            <a:solidFill>
              <a:srgbClr val="B24A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0" i="0" u="none" strike="noStrike" kern="1200" cap="none" spc="0" normalizeH="0" baseline="0" noProof="0" dirty="0">
                <a:ln>
                  <a:noFill/>
                </a:ln>
                <a:solidFill>
                  <a:srgbClr val="FFFFFF"/>
                </a:solidFill>
                <a:effectLst/>
                <a:uLnTx/>
                <a:uFillTx/>
                <a:latin typeface="Calibri"/>
                <a:ea typeface="Calibri"/>
                <a:cs typeface="Calibri"/>
                <a:sym typeface="Calibri"/>
              </a:rPr>
              <a:t>Congratulations</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331" name="Google Shape;331;p15"/>
          <p:cNvSpPr txBox="1"/>
          <p:nvPr/>
        </p:nvSpPr>
        <p:spPr>
          <a:xfrm>
            <a:off x="140677" y="5793429"/>
            <a:ext cx="11969261" cy="1064571"/>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dirty="0">
              <a:ln>
                <a:noFill/>
              </a:ln>
              <a:solidFill>
                <a:srgbClr val="444C55"/>
              </a:solidFill>
              <a:effectLst/>
              <a:uLnTx/>
              <a:uFillTx/>
              <a:latin typeface="Calibri"/>
              <a:ea typeface="Calibri"/>
              <a:cs typeface="Calibri"/>
              <a:sym typeface="Calibri"/>
            </a:endParaRPr>
          </a:p>
        </p:txBody>
      </p:sp>
      <p:graphicFrame>
        <p:nvGraphicFramePr>
          <p:cNvPr id="2" name="Diagram 1"/>
          <p:cNvGraphicFramePr/>
          <p:nvPr>
            <p:extLst/>
          </p:nvPr>
        </p:nvGraphicFramePr>
        <p:xfrm>
          <a:off x="334106" y="2646948"/>
          <a:ext cx="11857894" cy="3709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3255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609" y="436547"/>
            <a:ext cx="10972800" cy="1325563"/>
          </a:xfrm>
          <a:noFill/>
        </p:spPr>
        <p:txBody>
          <a:bodyPr/>
          <a:lstStyle/>
          <a:p>
            <a:r>
              <a:rPr lang="en-US" dirty="0" smtClean="0"/>
              <a:t>PVB Awards</a:t>
            </a:r>
            <a:endParaRPr lang="en-US" dirty="0"/>
          </a:p>
        </p:txBody>
      </p:sp>
      <p:sp>
        <p:nvSpPr>
          <p:cNvPr id="3" name="Content Placeholder 2"/>
          <p:cNvSpPr>
            <a:spLocks noGrp="1"/>
          </p:cNvSpPr>
          <p:nvPr>
            <p:ph idx="1"/>
          </p:nvPr>
        </p:nvSpPr>
        <p:spPr>
          <a:xfrm>
            <a:off x="2322833" y="1701757"/>
            <a:ext cx="8812306" cy="4897904"/>
          </a:xfrm>
        </p:spPr>
        <p:txBody>
          <a:bodyPr>
            <a:normAutofit lnSpcReduction="10000"/>
          </a:bodyPr>
          <a:lstStyle/>
          <a:p>
            <a:pPr marL="0" indent="0" fontAlgn="base">
              <a:spcBef>
                <a:spcPts val="600"/>
              </a:spcBef>
              <a:spcAft>
                <a:spcPts val="0"/>
              </a:spcAft>
              <a:buNone/>
            </a:pPr>
            <a:r>
              <a:rPr lang="en-US" sz="2800" b="1" dirty="0"/>
              <a:t>QI Excellence Award: </a:t>
            </a:r>
            <a:r>
              <a:rPr lang="en-US" dirty="0" smtClean="0"/>
              <a:t>​(all PVB aims complete!)</a:t>
            </a:r>
            <a:endParaRPr lang="en-US" dirty="0"/>
          </a:p>
          <a:p>
            <a:pPr fontAlgn="base">
              <a:spcBef>
                <a:spcPts val="600"/>
              </a:spcBef>
              <a:spcAft>
                <a:spcPts val="0"/>
              </a:spcAft>
            </a:pPr>
            <a:r>
              <a:rPr lang="en-US" dirty="0"/>
              <a:t>6 key structure measures in place​</a:t>
            </a:r>
          </a:p>
          <a:p>
            <a:pPr fontAlgn="base">
              <a:spcBef>
                <a:spcPts val="600"/>
              </a:spcBef>
              <a:spcAft>
                <a:spcPts val="0"/>
              </a:spcAft>
            </a:pPr>
            <a:r>
              <a:rPr lang="en-US" dirty="0"/>
              <a:t>Achieved all process and outcome </a:t>
            </a:r>
            <a:r>
              <a:rPr lang="en-US" dirty="0" smtClean="0"/>
              <a:t>measure goals</a:t>
            </a:r>
          </a:p>
          <a:p>
            <a:pPr marL="0" indent="0" fontAlgn="base">
              <a:spcBef>
                <a:spcPts val="600"/>
              </a:spcBef>
              <a:spcAft>
                <a:spcPts val="0"/>
              </a:spcAft>
              <a:buNone/>
            </a:pPr>
            <a:r>
              <a:rPr lang="en-US" dirty="0" smtClean="0"/>
              <a:t>​</a:t>
            </a:r>
            <a:endParaRPr lang="en-US" dirty="0"/>
          </a:p>
          <a:p>
            <a:pPr marL="0" indent="0" fontAlgn="base">
              <a:spcBef>
                <a:spcPts val="600"/>
              </a:spcBef>
              <a:spcAft>
                <a:spcPts val="0"/>
              </a:spcAft>
              <a:buNone/>
            </a:pPr>
            <a:r>
              <a:rPr lang="en-US" sz="2800" b="1" dirty="0"/>
              <a:t>QI Leader Award: ​</a:t>
            </a:r>
          </a:p>
          <a:p>
            <a:pPr fontAlgn="base">
              <a:spcBef>
                <a:spcPts val="600"/>
              </a:spcBef>
              <a:spcAft>
                <a:spcPts val="0"/>
              </a:spcAft>
            </a:pPr>
            <a:r>
              <a:rPr lang="en-US" dirty="0"/>
              <a:t>6 key structure measures in place​</a:t>
            </a:r>
          </a:p>
          <a:p>
            <a:pPr fontAlgn="base">
              <a:spcBef>
                <a:spcPts val="600"/>
              </a:spcBef>
              <a:spcAft>
                <a:spcPts val="0"/>
              </a:spcAft>
            </a:pPr>
            <a:r>
              <a:rPr lang="en-US" dirty="0"/>
              <a:t>Achieved at least one process and outcome </a:t>
            </a:r>
            <a:r>
              <a:rPr lang="en-US" dirty="0" smtClean="0"/>
              <a:t>measure goal</a:t>
            </a:r>
          </a:p>
          <a:p>
            <a:pPr marL="0" indent="0" fontAlgn="base">
              <a:spcBef>
                <a:spcPts val="600"/>
              </a:spcBef>
              <a:spcAft>
                <a:spcPts val="0"/>
              </a:spcAft>
              <a:buNone/>
            </a:pPr>
            <a:r>
              <a:rPr lang="en-US" dirty="0" smtClean="0"/>
              <a:t>​</a:t>
            </a:r>
            <a:endParaRPr lang="en-US" dirty="0"/>
          </a:p>
          <a:p>
            <a:pPr marL="0" indent="0" fontAlgn="base">
              <a:spcBef>
                <a:spcPts val="600"/>
              </a:spcBef>
              <a:spcAft>
                <a:spcPts val="0"/>
              </a:spcAft>
              <a:buNone/>
            </a:pPr>
            <a:r>
              <a:rPr lang="en-US" sz="2800" b="1" dirty="0"/>
              <a:t>QI Recognition Award:​</a:t>
            </a:r>
          </a:p>
          <a:p>
            <a:pPr fontAlgn="base">
              <a:spcBef>
                <a:spcPts val="600"/>
              </a:spcBef>
              <a:spcAft>
                <a:spcPts val="0"/>
              </a:spcAft>
            </a:pPr>
            <a:r>
              <a:rPr lang="en-US" dirty="0"/>
              <a:t>Have 4-5 key structure measures in place​</a:t>
            </a:r>
          </a:p>
          <a:p>
            <a:pPr fontAlgn="base">
              <a:spcBef>
                <a:spcPts val="600"/>
              </a:spcBef>
              <a:spcAft>
                <a:spcPts val="0"/>
              </a:spcAft>
            </a:pPr>
            <a:r>
              <a:rPr lang="en-US" dirty="0"/>
              <a:t>Achieved at least one process and outcome </a:t>
            </a:r>
            <a:r>
              <a:rPr lang="en-US" dirty="0" smtClean="0"/>
              <a:t>measure goal</a:t>
            </a:r>
            <a:endParaRPr lang="en-US" dirty="0"/>
          </a:p>
        </p:txBody>
      </p:sp>
      <p:sp>
        <p:nvSpPr>
          <p:cNvPr id="4" name="Rounded Rectangle 3"/>
          <p:cNvSpPr/>
          <p:nvPr/>
        </p:nvSpPr>
        <p:spPr>
          <a:xfrm>
            <a:off x="281609" y="1825611"/>
            <a:ext cx="1920688" cy="12004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w="22225">
                  <a:solidFill>
                    <a:srgbClr val="F5668F"/>
                  </a:solidFill>
                  <a:prstDash val="solid"/>
                </a:ln>
                <a:solidFill>
                  <a:srgbClr val="F5668F">
                    <a:lumMod val="40000"/>
                    <a:lumOff val="60000"/>
                  </a:srgbClr>
                </a:solidFill>
                <a:effectLst/>
                <a:uLnTx/>
                <a:uFillTx/>
                <a:latin typeface="Calibri" panose="020F0502020204030204"/>
                <a:ea typeface="+mn-ea"/>
                <a:cs typeface="+mn-cs"/>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w="22225">
                  <a:solidFill>
                    <a:srgbClr val="F5668F"/>
                  </a:solidFill>
                  <a:prstDash val="solid"/>
                </a:ln>
                <a:solidFill>
                  <a:srgbClr val="F5668F">
                    <a:lumMod val="40000"/>
                    <a:lumOff val="60000"/>
                  </a:srgbClr>
                </a:solidFill>
                <a:effectLst/>
                <a:uLnTx/>
                <a:uFillTx/>
                <a:latin typeface="Calibri" panose="020F0502020204030204"/>
                <a:ea typeface="+mn-ea"/>
                <a:cs typeface="+mn-cs"/>
              </a:rPr>
              <a:t>winners</a:t>
            </a:r>
            <a:endParaRPr kumimoji="0" lang="en-US" sz="3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Rounded Rectangle 4"/>
          <p:cNvSpPr/>
          <p:nvPr/>
        </p:nvSpPr>
        <p:spPr>
          <a:xfrm>
            <a:off x="281609" y="3268867"/>
            <a:ext cx="1920688" cy="12004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smtClean="0">
                <a:ln w="22225">
                  <a:solidFill>
                    <a:srgbClr val="F5668F"/>
                  </a:solidFill>
                  <a:prstDash val="solid"/>
                </a:ln>
                <a:solidFill>
                  <a:srgbClr val="F5668F">
                    <a:lumMod val="40000"/>
                    <a:lumOff val="60000"/>
                  </a:srgbClr>
                </a:solidFill>
                <a:latin typeface="Calibri" panose="020F0502020204030204"/>
              </a:rPr>
              <a:t>16</a:t>
            </a:r>
            <a:r>
              <a:rPr kumimoji="0" lang="en-US" sz="3600" b="1" i="0" u="none" strike="noStrike" kern="1200" cap="none" spc="0" normalizeH="0" baseline="0" noProof="0" dirty="0" smtClean="0">
                <a:ln w="22225">
                  <a:solidFill>
                    <a:srgbClr val="F5668F"/>
                  </a:solidFill>
                  <a:prstDash val="solid"/>
                </a:ln>
                <a:solidFill>
                  <a:srgbClr val="F5668F">
                    <a:lumMod val="40000"/>
                    <a:lumOff val="60000"/>
                  </a:srgbClr>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w="22225">
                  <a:solidFill>
                    <a:srgbClr val="F5668F"/>
                  </a:solidFill>
                  <a:prstDash val="solid"/>
                </a:ln>
                <a:solidFill>
                  <a:srgbClr val="F5668F">
                    <a:lumMod val="40000"/>
                    <a:lumOff val="60000"/>
                  </a:srgbClr>
                </a:solidFill>
                <a:effectLst/>
                <a:uLnTx/>
                <a:uFillTx/>
                <a:latin typeface="Calibri" panose="020F0502020204030204"/>
                <a:ea typeface="+mn-ea"/>
                <a:cs typeface="+mn-cs"/>
              </a:rPr>
              <a:t>winners</a:t>
            </a:r>
            <a:endParaRPr kumimoji="0" lang="en-US" sz="3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Rounded Rectangle 5"/>
          <p:cNvSpPr/>
          <p:nvPr/>
        </p:nvSpPr>
        <p:spPr>
          <a:xfrm>
            <a:off x="281609" y="4832164"/>
            <a:ext cx="1920688" cy="12004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w="22225">
                  <a:solidFill>
                    <a:srgbClr val="F5668F"/>
                  </a:solidFill>
                  <a:prstDash val="solid"/>
                </a:ln>
                <a:solidFill>
                  <a:srgbClr val="F5668F">
                    <a:lumMod val="40000"/>
                    <a:lumOff val="60000"/>
                  </a:srgbClr>
                </a:solidFill>
                <a:effectLst/>
                <a:uLnTx/>
                <a:uFillTx/>
                <a:latin typeface="Calibri" panose="020F0502020204030204"/>
                <a:ea typeface="+mn-ea"/>
                <a:cs typeface="+mn-cs"/>
              </a:rPr>
              <a:t>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w="22225">
                  <a:solidFill>
                    <a:srgbClr val="F5668F"/>
                  </a:solidFill>
                  <a:prstDash val="solid"/>
                </a:ln>
                <a:solidFill>
                  <a:srgbClr val="F5668F">
                    <a:lumMod val="40000"/>
                    <a:lumOff val="60000"/>
                  </a:srgbClr>
                </a:solidFill>
                <a:effectLst/>
                <a:uLnTx/>
                <a:uFillTx/>
                <a:latin typeface="Calibri" panose="020F0502020204030204"/>
                <a:ea typeface="+mn-ea"/>
                <a:cs typeface="+mn-cs"/>
              </a:rPr>
              <a:t>winners</a:t>
            </a:r>
            <a:endParaRPr kumimoji="0" lang="en-US" sz="3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6490425">
            <a:off x="8615884" y="1292674"/>
            <a:ext cx="2914141" cy="2871465"/>
          </a:xfrm>
          <a:prstGeom prst="rect">
            <a:avLst/>
          </a:prstGeom>
        </p:spPr>
      </p:pic>
      <p:sp>
        <p:nvSpPr>
          <p:cNvPr id="8" name="AutoShape 2" descr="https://usc-powerpoint.officeapps.live.com/pods/GetClipboardImage.ashx?Id=8acf69cf-e724-449b-919b-4b85a5a7e920&amp;DC=PUS10&amp;pkey=46f0856e-c44f-491d-a560-87a503edaac6&amp;wdwaccluster=PUS10"/>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4" descr="https://usc-powerpoint.officeapps.live.com/pods/GetClipboardImage.ashx?Id=8acf69cf-e724-449b-919b-4b85a5a7e920&amp;DC=PUS10&amp;pkey=46f0856e-c44f-491d-a560-87a503edaac6&amp;wdwaccluster=PUS10"/>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321429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nvGraphicFramePr>
        <p:xfrm>
          <a:off x="107955" y="1457325"/>
          <a:ext cx="6216646" cy="464956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585568C3-B547-F60B-DF7F-78360D9CEF42}"/>
              </a:ext>
            </a:extLst>
          </p:cNvPr>
          <p:cNvSpPr>
            <a:spLocks noGrp="1"/>
          </p:cNvSpPr>
          <p:nvPr>
            <p:ph type="title"/>
          </p:nvPr>
        </p:nvSpPr>
        <p:spPr>
          <a:xfrm>
            <a:off x="609600" y="281618"/>
            <a:ext cx="10972800" cy="1325563"/>
          </a:xfrm>
        </p:spPr>
        <p:txBody>
          <a:bodyPr/>
          <a:lstStyle/>
          <a:p>
            <a:r>
              <a:rPr lang="en-US" dirty="0">
                <a:ea typeface="Lato Medium"/>
                <a:cs typeface="Lato Medium"/>
              </a:rPr>
              <a:t>NTSV C-Section Rate by Race and </a:t>
            </a:r>
            <a:br>
              <a:rPr lang="en-US" dirty="0">
                <a:ea typeface="Lato Medium"/>
                <a:cs typeface="Lato Medium"/>
              </a:rPr>
            </a:br>
            <a:r>
              <a:rPr lang="en-US" dirty="0">
                <a:ea typeface="Lato Medium"/>
                <a:cs typeface="Lato Medium"/>
              </a:rPr>
              <a:t>Ethnicity: 2018-2020 Average</a:t>
            </a:r>
            <a:endParaRPr lang="en-US" dirty="0"/>
          </a:p>
        </p:txBody>
      </p:sp>
      <p:sp>
        <p:nvSpPr>
          <p:cNvPr id="4" name="Slide Number Placeholder 3">
            <a:extLst>
              <a:ext uri="{FF2B5EF4-FFF2-40B4-BE49-F238E27FC236}">
                <a16:creationId xmlns:a16="http://schemas.microsoft.com/office/drawing/2014/main" id="{DAF9B154-43A9-7B12-9319-835CF57F5F6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79818A">
                  <a:lumMod val="60000"/>
                  <a:lumOff val="40000"/>
                </a:srgb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BAB3AD3-2EA6-823D-6956-716B0DA0E6D4}"/>
              </a:ext>
            </a:extLst>
          </p:cNvPr>
          <p:cNvSpPr>
            <a:spLocks noGrp="1"/>
          </p:cNvSpPr>
          <p:nvPr>
            <p:ph type="ftr" sz="quarter" idx="11"/>
          </p:nvPr>
        </p:nvSpPr>
        <p:spPr>
          <a:xfrm>
            <a:off x="8647134" y="6471172"/>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4C55">
                    <a:tint val="75000"/>
                  </a:srgbClr>
                </a:solidFill>
                <a:effectLst/>
                <a:uLnTx/>
                <a:uFillTx/>
                <a:latin typeface="Calibri" panose="020F0502020204030204"/>
                <a:ea typeface="+mn-ea"/>
                <a:cs typeface="+mn-cs"/>
              </a:rPr>
              <a:t>Illinois Perinatal Quality Collaborative</a:t>
            </a:r>
          </a:p>
        </p:txBody>
      </p:sp>
      <p:pic>
        <p:nvPicPr>
          <p:cNvPr id="9" name="Picture 9">
            <a:extLst>
              <a:ext uri="{FF2B5EF4-FFF2-40B4-BE49-F238E27FC236}">
                <a16:creationId xmlns:a16="http://schemas.microsoft.com/office/drawing/2014/main" id="{5A5C08D7-0419-1AD9-486B-CBF7A19001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955" y="5794471"/>
            <a:ext cx="2743200" cy="171450"/>
          </a:xfrm>
          <a:prstGeom prst="rect">
            <a:avLst/>
          </a:prstGeom>
        </p:spPr>
      </p:pic>
      <p:pic>
        <p:nvPicPr>
          <p:cNvPr id="10" name="Picture 10" descr="Text&#10;&#10;Description automatically generated">
            <a:extLst>
              <a:ext uri="{FF2B5EF4-FFF2-40B4-BE49-F238E27FC236}">
                <a16:creationId xmlns:a16="http://schemas.microsoft.com/office/drawing/2014/main" id="{6F00AA57-5EB6-86F7-D197-04AB941AF3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3931" y="6298243"/>
            <a:ext cx="6177418" cy="533748"/>
          </a:xfrm>
          <a:prstGeom prst="rect">
            <a:avLst/>
          </a:prstGeom>
        </p:spPr>
      </p:pic>
      <p:cxnSp>
        <p:nvCxnSpPr>
          <p:cNvPr id="8" name="Straight Connector 7"/>
          <p:cNvCxnSpPr/>
          <p:nvPr/>
        </p:nvCxnSpPr>
        <p:spPr>
          <a:xfrm>
            <a:off x="609600" y="3049216"/>
            <a:ext cx="5314029" cy="865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AD58C7A1-9ED0-58D5-4D78-A279981C0DFF}"/>
              </a:ext>
            </a:extLst>
          </p:cNvPr>
          <p:cNvSpPr/>
          <p:nvPr/>
        </p:nvSpPr>
        <p:spPr>
          <a:xfrm>
            <a:off x="6435631" y="1588279"/>
            <a:ext cx="5577662" cy="4386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FFFFFF"/>
                </a:solidFill>
                <a:effectLst/>
                <a:uLnTx/>
                <a:uFillTx/>
                <a:latin typeface="Calibri" panose="020F0502020204030204"/>
                <a:ea typeface="+mn-ea"/>
                <a:cs typeface="Calibri"/>
              </a:rPr>
              <a:t>NTSV C-Section Race and Ethnicity Data Collection: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FFFFFF"/>
                </a:solidFill>
                <a:effectLst/>
                <a:uLnTx/>
                <a:uFillTx/>
                <a:latin typeface="Calibri" panose="020F0502020204030204"/>
                <a:ea typeface="+mn-ea"/>
                <a:cs typeface="+mn-cs"/>
              </a:rPr>
              <a:t>Goal:</a:t>
            </a:r>
            <a:r>
              <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rPr>
              <a:t>Provide data reports to all teams with their NTSV CS rates stratified by race, ethnicity and insurance status</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rPr>
              <a:t>Bridging PVB and BE initiatives to stratify key measures to identify disparities and address them</a:t>
            </a: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Calibri"/>
              </a:rPr>
              <a:t>"There is no quality without equity"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1990905987"/>
      </p:ext>
    </p:extLst>
  </p:cSld>
  <p:clrMapOvr>
    <a:masterClrMapping/>
  </p:clrMapOvr>
  <p:extLst>
    <p:ext uri="{6950BFC3-D8DA-4A85-94F7-54DA5524770B}">
      <p188:commentRel xmlns="" xmlns:p188="http://schemas.microsoft.com/office/powerpoint/2018/8/main" r:id="rId5"/>
    </p:ext>
  </p:extLst>
</p:sld>
</file>

<file path=ppt/theme/theme1.xml><?xml version="1.0" encoding="utf-8"?>
<a:theme xmlns:a="http://schemas.openxmlformats.org/drawingml/2006/main" name="1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9">
      <a:dk1>
        <a:sysClr val="windowText" lastClr="000000"/>
      </a:dk1>
      <a:lt1>
        <a:sysClr val="window" lastClr="FFFFFF"/>
      </a:lt1>
      <a:dk2>
        <a:srgbClr val="494341"/>
      </a:dk2>
      <a:lt2>
        <a:srgbClr val="E7E6E6"/>
      </a:lt2>
      <a:accent1>
        <a:srgbClr val="85CEC0"/>
      </a:accent1>
      <a:accent2>
        <a:srgbClr val="F5822A"/>
      </a:accent2>
      <a:accent3>
        <a:srgbClr val="6E6E5B"/>
      </a:accent3>
      <a:accent4>
        <a:srgbClr val="759E5F"/>
      </a:accent4>
      <a:accent5>
        <a:srgbClr val="925071"/>
      </a:accent5>
      <a:accent6>
        <a:srgbClr val="D3D321"/>
      </a:accent6>
      <a:hlink>
        <a:srgbClr val="436F9B"/>
      </a:hlink>
      <a:folHlink>
        <a:srgbClr val="CC434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2252</TotalTime>
  <Words>3691</Words>
  <Application>Microsoft Office PowerPoint</Application>
  <PresentationFormat>Widescreen</PresentationFormat>
  <Paragraphs>547</Paragraphs>
  <Slides>64</Slides>
  <Notes>31</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64</vt:i4>
      </vt:variant>
    </vt:vector>
  </HeadingPairs>
  <TitlesOfParts>
    <vt:vector size="83" baseType="lpstr">
      <vt:lpstr>MS PGothic</vt:lpstr>
      <vt:lpstr>MS PGothic</vt:lpstr>
      <vt:lpstr>MS UI Gothic</vt:lpstr>
      <vt:lpstr>Arial</vt:lpstr>
      <vt:lpstr>Bahnschrift</vt:lpstr>
      <vt:lpstr>Calibri</vt:lpstr>
      <vt:lpstr>Calibri Light</vt:lpstr>
      <vt:lpstr>Century Gothic</vt:lpstr>
      <vt:lpstr>Courier New</vt:lpstr>
      <vt:lpstr>inherit</vt:lpstr>
      <vt:lpstr>Karla</vt:lpstr>
      <vt:lpstr>Lato</vt:lpstr>
      <vt:lpstr>Lato Medium</vt:lpstr>
      <vt:lpstr>Roboto</vt:lpstr>
      <vt:lpstr>Source Sans Pro</vt:lpstr>
      <vt:lpstr>Times New Roman</vt:lpstr>
      <vt:lpstr>Wingdings</vt:lpstr>
      <vt:lpstr>1_Office Theme</vt:lpstr>
      <vt:lpstr>2_Office Theme</vt:lpstr>
      <vt:lpstr>Getting to Green: Key PVB Structure Measures</vt:lpstr>
      <vt:lpstr>Overview:</vt:lpstr>
      <vt:lpstr>                    Response to Friday’s Supreme Court Decision</vt:lpstr>
      <vt:lpstr>PowerPoint Presentation</vt:lpstr>
      <vt:lpstr>                    Response to Friday’s Supreme Court Decision</vt:lpstr>
      <vt:lpstr>Face-to-Face Conference Recap</vt:lpstr>
      <vt:lpstr>Congratulations ILPQC Storyboard  Excellence Award Winners!!</vt:lpstr>
      <vt:lpstr>PVB Awards</vt:lpstr>
      <vt:lpstr>NTSV C-Section Rate by Race and  Ethnicity: 2018-2020 Average</vt:lpstr>
      <vt:lpstr>PVB Hospital Data Form Updates</vt:lpstr>
      <vt:lpstr>NTSV C/S data stratified by race/ethnicity/insurance status:    next steps for PVB teams</vt:lpstr>
      <vt:lpstr>Evaluations</vt:lpstr>
      <vt:lpstr>PVB Data Review</vt:lpstr>
      <vt:lpstr>PVB Aims and Measures</vt:lpstr>
      <vt:lpstr>PVB Key Strategies for  Creating Clinical Culture Change</vt:lpstr>
      <vt:lpstr>PowerPoint Presentation</vt:lpstr>
      <vt:lpstr>ILPQC teams NTSV C-Section Rate</vt:lpstr>
      <vt:lpstr>NTSV C-Section Rates, by hospital</vt:lpstr>
      <vt:lpstr>NTSV C-Sections Meeting  ACOG/SMFM Guidelines (goal &gt; 80%)</vt:lpstr>
      <vt:lpstr>NTSV C-Sections Meeting  ACOG/SMFM Guidelines: Failed Induction</vt:lpstr>
      <vt:lpstr>NTSV C-Sections Meeting  ACOG/SMFM Guidelines: Active Phase Arrest</vt:lpstr>
      <vt:lpstr>NTSV C-Sections Meeting  ACOG/SMFM Guidelines: Second Stage Arrest</vt:lpstr>
      <vt:lpstr>PVB Key Structure Measures: </vt:lpstr>
      <vt:lpstr>PVB Teams Progress on Key Structure Measures</vt:lpstr>
      <vt:lpstr>Provider and Nurse Education</vt:lpstr>
      <vt:lpstr>What does it mean to be  GREEN on Provider and Nurse Education?</vt:lpstr>
      <vt:lpstr>Key Resources and Strategies for  Provider and Nurse Education</vt:lpstr>
      <vt:lpstr>PowerPoint Presentation</vt:lpstr>
      <vt:lpstr>What does it mean to be GREEN on Standard Protocols and Processes?</vt:lpstr>
      <vt:lpstr>Key Resources and strategies for  Standard Processes and Protocols</vt:lpstr>
      <vt:lpstr>PowerPoint Presentation</vt:lpstr>
      <vt:lpstr>What does it mean to be GREEN on Sharing Provider-Level Data?</vt:lpstr>
      <vt:lpstr>Key Resources  and strategies for  Sharing Provider-Level Data</vt:lpstr>
      <vt:lpstr>Cesarean Decision Checklists  and Decision Huddles/Debriefs</vt:lpstr>
      <vt:lpstr>What does it mean to be GREEN?</vt:lpstr>
      <vt:lpstr>Key Resources  and Strategies for  Checklists and Decision Huddles</vt:lpstr>
      <vt:lpstr>Shared Decision Making and Patient Education</vt:lpstr>
      <vt:lpstr>What does it mean to be GREEN?</vt:lpstr>
      <vt:lpstr>Key Resources and strategies for Shared Decision Making and Patient Education</vt:lpstr>
      <vt:lpstr>Key Resources and strategies for Shared Decision Making and Patient Education</vt:lpstr>
      <vt:lpstr>Team Talk: Elmhurst Hospital</vt:lpstr>
      <vt:lpstr>Elmhurst Hospital PVB Team Talk</vt:lpstr>
      <vt:lpstr>Elmhurst Hospital </vt:lpstr>
      <vt:lpstr>PVB QI Team </vt:lpstr>
      <vt:lpstr>PVB Structure Measures </vt:lpstr>
      <vt:lpstr>PowerPoint Presentation</vt:lpstr>
      <vt:lpstr>Barriers </vt:lpstr>
      <vt:lpstr>Success Stories </vt:lpstr>
      <vt:lpstr>NTSV C-Section ACOG/SMFM Compliance </vt:lpstr>
      <vt:lpstr>NTSV C-Section ACOG/SMFM Compliance </vt:lpstr>
      <vt:lpstr>MANY Success Stories</vt:lpstr>
      <vt:lpstr>Questions?</vt:lpstr>
      <vt:lpstr>ILPQC is here to help you  get across the finish line!</vt:lpstr>
      <vt:lpstr>PVB – helping ALL teams cross the finish line!</vt:lpstr>
      <vt:lpstr>PVB QI Support</vt:lpstr>
      <vt:lpstr>PVB QI Topic Call Summer Series</vt:lpstr>
      <vt:lpstr>Opportunity for hospitals to participate in a TeamBirth project as an extension of PVB/BE Initiatives starting late 2023-2024 with free Team Birth Certification</vt:lpstr>
      <vt:lpstr>What is TeamBirth?</vt:lpstr>
      <vt:lpstr>TeamBirth Core Components</vt:lpstr>
      <vt:lpstr>Labor and Delivery Shared Planning Board</vt:lpstr>
      <vt:lpstr>What will the initiative look like from the hospital’s perspective? </vt:lpstr>
      <vt:lpstr>Benefits of Participation</vt:lpstr>
      <vt:lpstr>How will hospitals be selected?</vt:lpstr>
      <vt:lpstr>Next Steps:  Letter of Support</vt:lpstr>
    </vt:vector>
  </TitlesOfParts>
  <Company>NorthShore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Alana Rivera</dc:creator>
  <cp:lastModifiedBy>Eileen Fleming Suse</cp:lastModifiedBy>
  <cp:revision>39</cp:revision>
  <dcterms:created xsi:type="dcterms:W3CDTF">2022-05-27T17:37:53Z</dcterms:created>
  <dcterms:modified xsi:type="dcterms:W3CDTF">2022-06-30T15:06:03Z</dcterms:modified>
</cp:coreProperties>
</file>