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713" r:id="rId3"/>
    <p:sldMasterId id="2147483766" r:id="rId4"/>
    <p:sldMasterId id="2147483778" r:id="rId5"/>
    <p:sldMasterId id="2147483787" r:id="rId6"/>
    <p:sldMasterId id="2147483797" r:id="rId7"/>
  </p:sldMasterIdLst>
  <p:notesMasterIdLst>
    <p:notesMasterId r:id="rId83"/>
  </p:notesMasterIdLst>
  <p:handoutMasterIdLst>
    <p:handoutMasterId r:id="rId84"/>
  </p:handoutMasterIdLst>
  <p:sldIdLst>
    <p:sldId id="283" r:id="rId8"/>
    <p:sldId id="379" r:id="rId9"/>
    <p:sldId id="754" r:id="rId10"/>
    <p:sldId id="658" r:id="rId11"/>
    <p:sldId id="715" r:id="rId12"/>
    <p:sldId id="266" r:id="rId13"/>
    <p:sldId id="659" r:id="rId14"/>
    <p:sldId id="660" r:id="rId15"/>
    <p:sldId id="661" r:id="rId16"/>
    <p:sldId id="676" r:id="rId17"/>
    <p:sldId id="716" r:id="rId18"/>
    <p:sldId id="630" r:id="rId19"/>
    <p:sldId id="631" r:id="rId20"/>
    <p:sldId id="725" r:id="rId21"/>
    <p:sldId id="637" r:id="rId22"/>
    <p:sldId id="632" r:id="rId23"/>
    <p:sldId id="633" r:id="rId24"/>
    <p:sldId id="634" r:id="rId25"/>
    <p:sldId id="635" r:id="rId26"/>
    <p:sldId id="636" r:id="rId27"/>
    <p:sldId id="662" r:id="rId28"/>
    <p:sldId id="677" r:id="rId29"/>
    <p:sldId id="663" r:id="rId30"/>
    <p:sldId id="664" r:id="rId31"/>
    <p:sldId id="665" r:id="rId32"/>
    <p:sldId id="666" r:id="rId33"/>
    <p:sldId id="437" r:id="rId34"/>
    <p:sldId id="721" r:id="rId35"/>
    <p:sldId id="723" r:id="rId36"/>
    <p:sldId id="724" r:id="rId37"/>
    <p:sldId id="720" r:id="rId38"/>
    <p:sldId id="380" r:id="rId39"/>
    <p:sldId id="726" r:id="rId40"/>
    <p:sldId id="727" r:id="rId41"/>
    <p:sldId id="728" r:id="rId42"/>
    <p:sldId id="729" r:id="rId43"/>
    <p:sldId id="730" r:id="rId44"/>
    <p:sldId id="731" r:id="rId45"/>
    <p:sldId id="732" r:id="rId46"/>
    <p:sldId id="733" r:id="rId47"/>
    <p:sldId id="734" r:id="rId48"/>
    <p:sldId id="735" r:id="rId49"/>
    <p:sldId id="736" r:id="rId50"/>
    <p:sldId id="737" r:id="rId51"/>
    <p:sldId id="738" r:id="rId52"/>
    <p:sldId id="739" r:id="rId53"/>
    <p:sldId id="740" r:id="rId54"/>
    <p:sldId id="741" r:id="rId55"/>
    <p:sldId id="742" r:id="rId56"/>
    <p:sldId id="743" r:id="rId57"/>
    <p:sldId id="744" r:id="rId58"/>
    <p:sldId id="745" r:id="rId59"/>
    <p:sldId id="717" r:id="rId60"/>
    <p:sldId id="755" r:id="rId61"/>
    <p:sldId id="756" r:id="rId62"/>
    <p:sldId id="757" r:id="rId63"/>
    <p:sldId id="758" r:id="rId64"/>
    <p:sldId id="759" r:id="rId65"/>
    <p:sldId id="760" r:id="rId66"/>
    <p:sldId id="761" r:id="rId67"/>
    <p:sldId id="762" r:id="rId68"/>
    <p:sldId id="763" r:id="rId69"/>
    <p:sldId id="764" r:id="rId70"/>
    <p:sldId id="765" r:id="rId71"/>
    <p:sldId id="766" r:id="rId72"/>
    <p:sldId id="598" r:id="rId73"/>
    <p:sldId id="382" r:id="rId74"/>
    <p:sldId id="746" r:id="rId75"/>
    <p:sldId id="276" r:id="rId76"/>
    <p:sldId id="719" r:id="rId77"/>
    <p:sldId id="718" r:id="rId78"/>
    <p:sldId id="387" r:id="rId79"/>
    <p:sldId id="541" r:id="rId80"/>
    <p:sldId id="369" r:id="rId81"/>
    <p:sldId id="38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9"/>
            <p14:sldId id="754"/>
            <p14:sldId id="658"/>
            <p14:sldId id="715"/>
            <p14:sldId id="266"/>
            <p14:sldId id="659"/>
            <p14:sldId id="660"/>
            <p14:sldId id="661"/>
            <p14:sldId id="676"/>
            <p14:sldId id="716"/>
            <p14:sldId id="630"/>
            <p14:sldId id="631"/>
            <p14:sldId id="725"/>
            <p14:sldId id="637"/>
            <p14:sldId id="632"/>
            <p14:sldId id="633"/>
            <p14:sldId id="634"/>
            <p14:sldId id="635"/>
            <p14:sldId id="636"/>
            <p14:sldId id="662"/>
            <p14:sldId id="677"/>
            <p14:sldId id="663"/>
            <p14:sldId id="664"/>
            <p14:sldId id="665"/>
            <p14:sldId id="666"/>
            <p14:sldId id="437"/>
            <p14:sldId id="721"/>
            <p14:sldId id="723"/>
            <p14:sldId id="724"/>
            <p14:sldId id="720"/>
            <p14:sldId id="380"/>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17"/>
            <p14:sldId id="755"/>
            <p14:sldId id="756"/>
            <p14:sldId id="757"/>
            <p14:sldId id="758"/>
            <p14:sldId id="759"/>
            <p14:sldId id="760"/>
            <p14:sldId id="761"/>
            <p14:sldId id="762"/>
            <p14:sldId id="763"/>
            <p14:sldId id="764"/>
            <p14:sldId id="765"/>
            <p14:sldId id="766"/>
            <p14:sldId id="598"/>
            <p14:sldId id="382"/>
            <p14:sldId id="746"/>
            <p14:sldId id="276"/>
            <p14:sldId id="719"/>
            <p14:sldId id="718"/>
            <p14:sldId id="387"/>
            <p14:sldId id="541"/>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3BC"/>
    <a:srgbClr val="33CC33"/>
    <a:srgbClr val="BA8CDC"/>
    <a:srgbClr val="6B95FD"/>
    <a:srgbClr val="FF5050"/>
    <a:srgbClr val="D40A7D"/>
    <a:srgbClr val="09D93F"/>
    <a:srgbClr val="F3F6FB"/>
    <a:srgbClr val="E31B7F"/>
    <a:srgbClr val="E67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EEF9-F6E4-1397-03CF-FBA3EA284AAB}" v="47" dt="2021-11-19T19:15:02.268"/>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5653806F-00AD-944D-945D-8743EFC854CB}" v="11" dt="2021-11-19T18:19:49.22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347438C-AD3B-4EF2-E90A-B9F359F626B7}" v="55" dt="2021-11-16T22:17:40.228"/>
    <p1510:client id="{C7250ECC-00A4-4119-A540-67AC2D645980}" v="2" dt="2021-05-17T23:56:10.893"/>
    <p1510:client id="{C89D1486-2D09-E6E4-211B-76C8879FCD69}" v="202" dt="2021-11-19T19:05:45.583"/>
    <p1510:client id="{E81D7F06-BE9E-4704-BE1F-C2D28AD0DC16}" v="1" dt="2021-05-18T20:23:23.190"/>
    <p1510:client id="{FA64239D-51BB-75EC-5720-D25C7A3F44AE}" v="4" dt="2021-11-19T14:40:50.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7273" autoAdjust="0"/>
  </p:normalViewPr>
  <p:slideViewPr>
    <p:cSldViewPr snapToGrid="0" snapToObjects="1">
      <p:cViewPr varScale="1">
        <p:scale>
          <a:sx n="62" d="100"/>
          <a:sy n="62" d="100"/>
        </p:scale>
        <p:origin x="1334" y="53"/>
      </p:cViewPr>
      <p:guideLst/>
    </p:cSldViewPr>
  </p:slideViewPr>
  <p:notesTextViewPr>
    <p:cViewPr>
      <p:scale>
        <a:sx n="125" d="100"/>
        <a:sy n="125" d="100"/>
      </p:scale>
      <p:origin x="0" y="0"/>
    </p:cViewPr>
  </p:notesTextViewPr>
  <p:sorterViewPr>
    <p:cViewPr varScale="1">
      <p:scale>
        <a:sx n="1" d="1"/>
        <a:sy n="1" d="1"/>
      </p:scale>
      <p:origin x="0" y="-13964"/>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5" Type="http://schemas.microsoft.com/office/2015/10/relationships/revisionInfo" Target="revisionInfo.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heme" Target="theme/theme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Eileen Fleming Suse" userId="S::efs3844@ads.northwestern.edu::725c94ef-d051-42d7-9d33-8572765d592b" providerId="AD" clId="Web-{C347438C-AD3B-4EF2-E90A-B9F359F626B7}"/>
    <pc:docChg chg="modSld sldOrd">
      <pc:chgData name="Eileen Fleming Suse" userId="S::efs3844@ads.northwestern.edu::725c94ef-d051-42d7-9d33-8572765d592b" providerId="AD" clId="Web-{C347438C-AD3B-4EF2-E90A-B9F359F626B7}" dt="2021-11-16T22:17:40.228" v="43"/>
      <pc:docMkLst>
        <pc:docMk/>
      </pc:docMkLst>
      <pc:sldChg chg="modSp">
        <pc:chgData name="Eileen Fleming Suse" userId="S::efs3844@ads.northwestern.edu::725c94ef-d051-42d7-9d33-8572765d592b" providerId="AD" clId="Web-{C347438C-AD3B-4EF2-E90A-B9F359F626B7}" dt="2021-11-16T22:13:53.335" v="9" actId="20577"/>
        <pc:sldMkLst>
          <pc:docMk/>
          <pc:sldMk cId="471703360" sldId="283"/>
        </pc:sldMkLst>
        <pc:spChg chg="mod">
          <ac:chgData name="Eileen Fleming Suse" userId="S::efs3844@ads.northwestern.edu::725c94ef-d051-42d7-9d33-8572765d592b" providerId="AD" clId="Web-{C347438C-AD3B-4EF2-E90A-B9F359F626B7}" dt="2021-11-16T22:13:53.335" v="9" actId="20577"/>
          <ac:spMkLst>
            <pc:docMk/>
            <pc:sldMk cId="471703360" sldId="283"/>
            <ac:spMk id="4" creationId="{19922563-64D6-2A4E-B048-13AC25DB45AD}"/>
          </ac:spMkLst>
        </pc:spChg>
      </pc:sldChg>
      <pc:sldChg chg="modSp">
        <pc:chgData name="Eileen Fleming Suse" userId="S::efs3844@ads.northwestern.edu::725c94ef-d051-42d7-9d33-8572765d592b" providerId="AD" clId="Web-{C347438C-AD3B-4EF2-E90A-B9F359F626B7}" dt="2021-11-16T22:15:27.523" v="36" actId="20577"/>
        <pc:sldMkLst>
          <pc:docMk/>
          <pc:sldMk cId="2869706412" sldId="379"/>
        </pc:sldMkLst>
        <pc:spChg chg="mod">
          <ac:chgData name="Eileen Fleming Suse" userId="S::efs3844@ads.northwestern.edu::725c94ef-d051-42d7-9d33-8572765d592b" providerId="AD" clId="Web-{C347438C-AD3B-4EF2-E90A-B9F359F626B7}" dt="2021-11-16T22:15:27.523" v="36" actId="20577"/>
          <ac:spMkLst>
            <pc:docMk/>
            <pc:sldMk cId="2869706412" sldId="379"/>
            <ac:spMk id="5" creationId="{00000000-0000-0000-0000-000000000000}"/>
          </ac:spMkLst>
        </pc:spChg>
      </pc:sldChg>
      <pc:sldChg chg="ord">
        <pc:chgData name="Eileen Fleming Suse" userId="S::efs3844@ads.northwestern.edu::725c94ef-d051-42d7-9d33-8572765d592b" providerId="AD" clId="Web-{C347438C-AD3B-4EF2-E90A-B9F359F626B7}" dt="2021-11-16T22:17:40.228" v="41"/>
        <pc:sldMkLst>
          <pc:docMk/>
          <pc:sldMk cId="1545491597" sldId="410"/>
        </pc:sldMkLst>
      </pc:sldChg>
      <pc:sldChg chg="ord">
        <pc:chgData name="Eileen Fleming Suse" userId="S::efs3844@ads.northwestern.edu::725c94ef-d051-42d7-9d33-8572765d592b" providerId="AD" clId="Web-{C347438C-AD3B-4EF2-E90A-B9F359F626B7}" dt="2021-11-16T22:15:12.836" v="29"/>
        <pc:sldMkLst>
          <pc:docMk/>
          <pc:sldMk cId="2910229921" sldId="583"/>
        </pc:sldMkLst>
      </pc:sldChg>
      <pc:sldChg chg="ord">
        <pc:chgData name="Eileen Fleming Suse" userId="S::efs3844@ads.northwestern.edu::725c94ef-d051-42d7-9d33-8572765d592b" providerId="AD" clId="Web-{C347438C-AD3B-4EF2-E90A-B9F359F626B7}" dt="2021-11-16T22:15:12.836" v="28"/>
        <pc:sldMkLst>
          <pc:docMk/>
          <pc:sldMk cId="935430435" sldId="584"/>
        </pc:sldMkLst>
      </pc:sldChg>
      <pc:sldChg chg="ord">
        <pc:chgData name="Eileen Fleming Suse" userId="S::efs3844@ads.northwestern.edu::725c94ef-d051-42d7-9d33-8572765d592b" providerId="AD" clId="Web-{C347438C-AD3B-4EF2-E90A-B9F359F626B7}" dt="2021-11-16T22:15:12.820" v="27"/>
        <pc:sldMkLst>
          <pc:docMk/>
          <pc:sldMk cId="421051146" sldId="586"/>
        </pc:sldMkLst>
      </pc:sldChg>
      <pc:sldChg chg="ord">
        <pc:chgData name="Eileen Fleming Suse" userId="S::efs3844@ads.northwestern.edu::725c94ef-d051-42d7-9d33-8572765d592b" providerId="AD" clId="Web-{C347438C-AD3B-4EF2-E90A-B9F359F626B7}" dt="2021-11-16T22:15:12.820" v="26"/>
        <pc:sldMkLst>
          <pc:docMk/>
          <pc:sldMk cId="4026011328" sldId="587"/>
        </pc:sldMkLst>
      </pc:sldChg>
      <pc:sldChg chg="ord">
        <pc:chgData name="Eileen Fleming Suse" userId="S::efs3844@ads.northwestern.edu::725c94ef-d051-42d7-9d33-8572765d592b" providerId="AD" clId="Web-{C347438C-AD3B-4EF2-E90A-B9F359F626B7}" dt="2021-11-16T22:15:12.820" v="25"/>
        <pc:sldMkLst>
          <pc:docMk/>
          <pc:sldMk cId="2428279618" sldId="588"/>
        </pc:sldMkLst>
      </pc:sldChg>
      <pc:sldChg chg="ord">
        <pc:chgData name="Eileen Fleming Suse" userId="S::efs3844@ads.northwestern.edu::725c94ef-d051-42d7-9d33-8572765d592b" providerId="AD" clId="Web-{C347438C-AD3B-4EF2-E90A-B9F359F626B7}" dt="2021-11-16T22:15:12.820" v="24"/>
        <pc:sldMkLst>
          <pc:docMk/>
          <pc:sldMk cId="1841864587" sldId="589"/>
        </pc:sldMkLst>
      </pc:sldChg>
      <pc:sldChg chg="ord">
        <pc:chgData name="Eileen Fleming Suse" userId="S::efs3844@ads.northwestern.edu::725c94ef-d051-42d7-9d33-8572765d592b" providerId="AD" clId="Web-{C347438C-AD3B-4EF2-E90A-B9F359F626B7}" dt="2021-11-16T22:15:12.820" v="23"/>
        <pc:sldMkLst>
          <pc:docMk/>
          <pc:sldMk cId="2070080140" sldId="590"/>
        </pc:sldMkLst>
      </pc:sldChg>
      <pc:sldChg chg="ord">
        <pc:chgData name="Eileen Fleming Suse" userId="S::efs3844@ads.northwestern.edu::725c94ef-d051-42d7-9d33-8572765d592b" providerId="AD" clId="Web-{C347438C-AD3B-4EF2-E90A-B9F359F626B7}" dt="2021-11-16T22:15:12.820" v="22"/>
        <pc:sldMkLst>
          <pc:docMk/>
          <pc:sldMk cId="3698785206" sldId="591"/>
        </pc:sldMkLst>
      </pc:sldChg>
      <pc:sldChg chg="ord">
        <pc:chgData name="Eileen Fleming Suse" userId="S::efs3844@ads.northwestern.edu::725c94ef-d051-42d7-9d33-8572765d592b" providerId="AD" clId="Web-{C347438C-AD3B-4EF2-E90A-B9F359F626B7}" dt="2021-11-16T22:15:12.820" v="21"/>
        <pc:sldMkLst>
          <pc:docMk/>
          <pc:sldMk cId="2280082670" sldId="592"/>
        </pc:sldMkLst>
      </pc:sldChg>
      <pc:sldChg chg="ord">
        <pc:chgData name="Eileen Fleming Suse" userId="S::efs3844@ads.northwestern.edu::725c94ef-d051-42d7-9d33-8572765d592b" providerId="AD" clId="Web-{C347438C-AD3B-4EF2-E90A-B9F359F626B7}" dt="2021-11-16T22:15:12.820" v="20"/>
        <pc:sldMkLst>
          <pc:docMk/>
          <pc:sldMk cId="1761768258" sldId="593"/>
        </pc:sldMkLst>
      </pc:sldChg>
      <pc:sldChg chg="modSp">
        <pc:chgData name="Eileen Fleming Suse" userId="S::efs3844@ads.northwestern.edu::725c94ef-d051-42d7-9d33-8572765d592b" providerId="AD" clId="Web-{C347438C-AD3B-4EF2-E90A-B9F359F626B7}" dt="2021-11-16T22:17:06.884" v="40" actId="20577"/>
        <pc:sldMkLst>
          <pc:docMk/>
          <pc:sldMk cId="3772629369" sldId="596"/>
        </pc:sldMkLst>
        <pc:spChg chg="mod">
          <ac:chgData name="Eileen Fleming Suse" userId="S::efs3844@ads.northwestern.edu::725c94ef-d051-42d7-9d33-8572765d592b" providerId="AD" clId="Web-{C347438C-AD3B-4EF2-E90A-B9F359F626B7}" dt="2021-11-16T22:17:06.884" v="40" actId="20577"/>
          <ac:spMkLst>
            <pc:docMk/>
            <pc:sldMk cId="3772629369" sldId="596"/>
            <ac:spMk id="3" creationId="{00000000-0000-0000-0000-000000000000}"/>
          </ac:spMkLst>
        </pc:spChg>
      </pc:sldChg>
      <pc:sldChg chg="ord">
        <pc:chgData name="Eileen Fleming Suse" userId="S::efs3844@ads.northwestern.edu::725c94ef-d051-42d7-9d33-8572765d592b" providerId="AD" clId="Web-{C347438C-AD3B-4EF2-E90A-B9F359F626B7}" dt="2021-11-16T22:17:40.228" v="43"/>
        <pc:sldMkLst>
          <pc:docMk/>
          <pc:sldMk cId="216151421" sldId="600"/>
        </pc:sldMkLst>
      </pc:sldChg>
      <pc:sldChg chg="ord">
        <pc:chgData name="Eileen Fleming Suse" userId="S::efs3844@ads.northwestern.edu::725c94ef-d051-42d7-9d33-8572765d592b" providerId="AD" clId="Web-{C347438C-AD3B-4EF2-E90A-B9F359F626B7}" dt="2021-11-16T22:17:40.228" v="42"/>
        <pc:sldMkLst>
          <pc:docMk/>
          <pc:sldMk cId="2853247250" sldId="601"/>
        </pc:sldMkLst>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Autumn Perrault" userId="S::aps8675@ads.northwestern.edu::2680b243-5708-4215-8501-ff5421fc655f" providerId="AD" clId="Web-{FA64239D-51BB-75EC-5720-D25C7A3F44AE}"/>
    <pc:docChg chg="delSld modSld modSection">
      <pc:chgData name="Autumn Perrault" userId="S::aps8675@ads.northwestern.edu::2680b243-5708-4215-8501-ff5421fc655f" providerId="AD" clId="Web-{FA64239D-51BB-75EC-5720-D25C7A3F44AE}" dt="2021-11-19T14:42:26.230" v="195"/>
      <pc:docMkLst>
        <pc:docMk/>
      </pc:docMkLst>
      <pc:sldChg chg="del">
        <pc:chgData name="Autumn Perrault" userId="S::aps8675@ads.northwestern.edu::2680b243-5708-4215-8501-ff5421fc655f" providerId="AD" clId="Web-{FA64239D-51BB-75EC-5720-D25C7A3F44AE}" dt="2021-11-19T14:16:20.508" v="0"/>
        <pc:sldMkLst>
          <pc:docMk/>
          <pc:sldMk cId="2298103428" sldId="378"/>
        </pc:sldMkLst>
      </pc:sldChg>
      <pc:sldChg chg="modSp modNotes">
        <pc:chgData name="Autumn Perrault" userId="S::aps8675@ads.northwestern.edu::2680b243-5708-4215-8501-ff5421fc655f" providerId="AD" clId="Web-{FA64239D-51BB-75EC-5720-D25C7A3F44AE}" dt="2021-11-19T14:42:26.230" v="195"/>
        <pc:sldMkLst>
          <pc:docMk/>
          <pc:sldMk cId="1867488853" sldId="541"/>
        </pc:sldMkLst>
        <pc:spChg chg="mod">
          <ac:chgData name="Autumn Perrault" userId="S::aps8675@ads.northwestern.edu::2680b243-5708-4215-8501-ff5421fc655f" providerId="AD" clId="Web-{FA64239D-51BB-75EC-5720-D25C7A3F44AE}" dt="2021-11-19T14:40:50.635" v="60"/>
          <ac:spMkLst>
            <pc:docMk/>
            <pc:sldMk cId="1867488853" sldId="541"/>
            <ac:spMk id="2" creationId="{00000000-0000-0000-0000-000000000000}"/>
          </ac:spMkLst>
        </pc:spChg>
      </pc:sldChg>
      <pc:sldChg chg="modSp modNotes">
        <pc:chgData name="Autumn Perrault" userId="S::aps8675@ads.northwestern.edu::2680b243-5708-4215-8501-ff5421fc655f" providerId="AD" clId="Web-{FA64239D-51BB-75EC-5720-D25C7A3F44AE}" dt="2021-11-19T14:39:33.323" v="59"/>
        <pc:sldMkLst>
          <pc:docMk/>
          <pc:sldMk cId="1357746948" sldId="594"/>
        </pc:sldMkLst>
        <pc:spChg chg="mod">
          <ac:chgData name="Autumn Perrault" userId="S::aps8675@ads.northwestern.edu::2680b243-5708-4215-8501-ff5421fc655f" providerId="AD" clId="Web-{FA64239D-51BB-75EC-5720-D25C7A3F44AE}" dt="2021-11-19T14:39:28.761" v="58"/>
          <ac:spMkLst>
            <pc:docMk/>
            <pc:sldMk cId="1357746948" sldId="594"/>
            <ac:spMk id="16386" creationId="{00000000-0000-0000-0000-000000000000}"/>
          </ac:spMkLst>
        </pc:spChg>
      </pc:sldChg>
      <pc:sldChg chg="modSp modNotes">
        <pc:chgData name="Autumn Perrault" userId="S::aps8675@ads.northwestern.edu::2680b243-5708-4215-8501-ff5421fc655f" providerId="AD" clId="Web-{FA64239D-51BB-75EC-5720-D25C7A3F44AE}" dt="2021-11-19T14:39:23.167" v="57"/>
        <pc:sldMkLst>
          <pc:docMk/>
          <pc:sldMk cId="3303672203" sldId="595"/>
        </pc:sldMkLst>
        <pc:spChg chg="mod">
          <ac:chgData name="Autumn Perrault" userId="S::aps8675@ads.northwestern.edu::2680b243-5708-4215-8501-ff5421fc655f" providerId="AD" clId="Web-{FA64239D-51BB-75EC-5720-D25C7A3F44AE}" dt="2021-11-19T14:16:35.289" v="1"/>
          <ac:spMkLst>
            <pc:docMk/>
            <pc:sldMk cId="3303672203" sldId="595"/>
            <ac:spMk id="16386" creationId="{00000000-0000-0000-0000-000000000000}"/>
          </ac:spMkLst>
        </pc:spChg>
      </pc:sldChg>
    </pc:docChg>
  </pc:docChgLst>
  <pc:docChgLst>
    <pc:chgData name="Eileen Fleming Suse" userId="S::efs3844@ads.northwestern.edu::725c94ef-d051-42d7-9d33-8572765d592b" providerId="AD" clId="Web-{C89D1486-2D09-E6E4-211B-76C8879FCD69}"/>
    <pc:docChg chg="addSld modSld modSection">
      <pc:chgData name="Eileen Fleming Suse" userId="S::efs3844@ads.northwestern.edu::725c94ef-d051-42d7-9d33-8572765d592b" providerId="AD" clId="Web-{C89D1486-2D09-E6E4-211B-76C8879FCD69}" dt="2021-11-19T19:05:45.583" v="201" actId="20577"/>
      <pc:docMkLst>
        <pc:docMk/>
      </pc:docMkLst>
      <pc:sldChg chg="modSp">
        <pc:chgData name="Eileen Fleming Suse" userId="S::efs3844@ads.northwestern.edu::725c94ef-d051-42d7-9d33-8572765d592b" providerId="AD" clId="Web-{C89D1486-2D09-E6E4-211B-76C8879FCD69}" dt="2021-11-19T18:40:02.651" v="1" actId="14100"/>
        <pc:sldMkLst>
          <pc:docMk/>
          <pc:sldMk cId="2069074631" sldId="603"/>
        </pc:sldMkLst>
        <pc:spChg chg="mod">
          <ac:chgData name="Eileen Fleming Suse" userId="S::efs3844@ads.northwestern.edu::725c94ef-d051-42d7-9d33-8572765d592b" providerId="AD" clId="Web-{C89D1486-2D09-E6E4-211B-76C8879FCD69}" dt="2021-11-19T18:40:02.651" v="1" actId="14100"/>
          <ac:spMkLst>
            <pc:docMk/>
            <pc:sldMk cId="2069074631" sldId="603"/>
            <ac:spMk id="14" creationId="{C2B652DB-7166-4FBF-ABDB-C68256EC1442}"/>
          </ac:spMkLst>
        </pc:spChg>
      </pc:sldChg>
      <pc:sldChg chg="addSp modSp new">
        <pc:chgData name="Eileen Fleming Suse" userId="S::efs3844@ads.northwestern.edu::725c94ef-d051-42d7-9d33-8572765d592b" providerId="AD" clId="Web-{C89D1486-2D09-E6E4-211B-76C8879FCD69}" dt="2021-11-19T18:43:44.387" v="84" actId="1076"/>
        <pc:sldMkLst>
          <pc:docMk/>
          <pc:sldMk cId="4055555389" sldId="622"/>
        </pc:sldMkLst>
        <pc:spChg chg="mod">
          <ac:chgData name="Eileen Fleming Suse" userId="S::efs3844@ads.northwestern.edu::725c94ef-d051-42d7-9d33-8572765d592b" providerId="AD" clId="Web-{C89D1486-2D09-E6E4-211B-76C8879FCD69}" dt="2021-11-19T18:40:57.980" v="6" actId="20577"/>
          <ac:spMkLst>
            <pc:docMk/>
            <pc:sldMk cId="4055555389" sldId="622"/>
            <ac:spMk id="2" creationId="{C04C925A-C903-450C-901F-638DEF6E24F9}"/>
          </ac:spMkLst>
        </pc:spChg>
        <pc:spChg chg="mod">
          <ac:chgData name="Eileen Fleming Suse" userId="S::efs3844@ads.northwestern.edu::725c94ef-d051-42d7-9d33-8572765d592b" providerId="AD" clId="Web-{C89D1486-2D09-E6E4-211B-76C8879FCD69}" dt="2021-11-19T18:43:44.387" v="84" actId="1076"/>
          <ac:spMkLst>
            <pc:docMk/>
            <pc:sldMk cId="4055555389" sldId="622"/>
            <ac:spMk id="3" creationId="{5559A2AB-53AC-4353-B7BF-D59176F44591}"/>
          </ac:spMkLst>
        </pc:spChg>
        <pc:picChg chg="add mod">
          <ac:chgData name="Eileen Fleming Suse" userId="S::efs3844@ads.northwestern.edu::725c94ef-d051-42d7-9d33-8572765d592b" providerId="AD" clId="Web-{C89D1486-2D09-E6E4-211B-76C8879FCD69}" dt="2021-11-19T18:43:38.371" v="81"/>
          <ac:picMkLst>
            <pc:docMk/>
            <pc:sldMk cId="4055555389" sldId="622"/>
            <ac:picMk id="6" creationId="{8F981933-CDAA-45A2-B22F-6AAEC29ABB1F}"/>
          </ac:picMkLst>
        </pc:picChg>
      </pc:sldChg>
      <pc:sldChg chg="addSp modSp new">
        <pc:chgData name="Eileen Fleming Suse" userId="S::efs3844@ads.northwestern.edu::725c94ef-d051-42d7-9d33-8572765d592b" providerId="AD" clId="Web-{C89D1486-2D09-E6E4-211B-76C8879FCD69}" dt="2021-11-19T19:05:45.583" v="201" actId="20577"/>
        <pc:sldMkLst>
          <pc:docMk/>
          <pc:sldMk cId="1740064216" sldId="623"/>
        </pc:sldMkLst>
        <pc:spChg chg="mod">
          <ac:chgData name="Eileen Fleming Suse" userId="S::efs3844@ads.northwestern.edu::725c94ef-d051-42d7-9d33-8572765d592b" providerId="AD" clId="Web-{C89D1486-2D09-E6E4-211B-76C8879FCD69}" dt="2021-11-19T18:44:23.012" v="113" actId="1076"/>
          <ac:spMkLst>
            <pc:docMk/>
            <pc:sldMk cId="1740064216" sldId="623"/>
            <ac:spMk id="2" creationId="{0AD48F99-D6ED-428F-852F-B598D359B169}"/>
          </ac:spMkLst>
        </pc:spChg>
        <pc:spChg chg="mod">
          <ac:chgData name="Eileen Fleming Suse" userId="S::efs3844@ads.northwestern.edu::725c94ef-d051-42d7-9d33-8572765d592b" providerId="AD" clId="Web-{C89D1486-2D09-E6E4-211B-76C8879FCD69}" dt="2021-11-19T18:55:12.438" v="165" actId="14100"/>
          <ac:spMkLst>
            <pc:docMk/>
            <pc:sldMk cId="1740064216" sldId="623"/>
            <ac:spMk id="3" creationId="{83A5835D-ECBC-4CCA-BD6E-214C68A844F5}"/>
          </ac:spMkLst>
        </pc:spChg>
        <pc:spChg chg="add mod">
          <ac:chgData name="Eileen Fleming Suse" userId="S::efs3844@ads.northwestern.edu::725c94ef-d051-42d7-9d33-8572765d592b" providerId="AD" clId="Web-{C89D1486-2D09-E6E4-211B-76C8879FCD69}" dt="2021-11-19T19:05:45.583" v="201" actId="20577"/>
          <ac:spMkLst>
            <pc:docMk/>
            <pc:sldMk cId="1740064216" sldId="623"/>
            <ac:spMk id="6" creationId="{FB91ADCB-2270-47A2-86C1-5AEC61DB970A}"/>
          </ac:spMkLst>
        </pc:sp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Patricia Ann Lee King" userId="S::pal094@ads.northwestern.edu::dbab7ec2-5444-4d21-afe7-a39974533ddc" providerId="AD" clId="Web-{5653806F-00AD-944D-945D-8743EFC854CB}"/>
    <pc:docChg chg="modSld">
      <pc:chgData name="Patricia Ann Lee King" userId="S::pal094@ads.northwestern.edu::dbab7ec2-5444-4d21-afe7-a39974533ddc" providerId="AD" clId="Web-{5653806F-00AD-944D-945D-8743EFC854CB}" dt="2021-11-19T18:19:48.802" v="8" actId="20577"/>
      <pc:docMkLst>
        <pc:docMk/>
      </pc:docMkLst>
      <pc:sldChg chg="modSp">
        <pc:chgData name="Patricia Ann Lee King" userId="S::pal094@ads.northwestern.edu::dbab7ec2-5444-4d21-afe7-a39974533ddc" providerId="AD" clId="Web-{5653806F-00AD-944D-945D-8743EFC854CB}" dt="2021-11-19T18:01:28.349" v="5" actId="20577"/>
        <pc:sldMkLst>
          <pc:docMk/>
          <pc:sldMk cId="471703360" sldId="283"/>
        </pc:sldMkLst>
        <pc:spChg chg="mod">
          <ac:chgData name="Patricia Ann Lee King" userId="S::pal094@ads.northwestern.edu::dbab7ec2-5444-4d21-afe7-a39974533ddc" providerId="AD" clId="Web-{5653806F-00AD-944D-945D-8743EFC854CB}" dt="2021-11-19T18:01:28.349" v="5" actId="20577"/>
          <ac:spMkLst>
            <pc:docMk/>
            <pc:sldMk cId="471703360" sldId="283"/>
            <ac:spMk id="3" creationId="{1D742501-F937-8041-84E5-748F96AE991B}"/>
          </ac:spMkLst>
        </pc:spChg>
      </pc:sldChg>
      <pc:sldChg chg="modSp">
        <pc:chgData name="Patricia Ann Lee King" userId="S::pal094@ads.northwestern.edu::dbab7ec2-5444-4d21-afe7-a39974533ddc" providerId="AD" clId="Web-{5653806F-00AD-944D-945D-8743EFC854CB}" dt="2021-11-19T18:19:48.802" v="8" actId="20577"/>
        <pc:sldMkLst>
          <pc:docMk/>
          <pc:sldMk cId="3818273267" sldId="437"/>
        </pc:sldMkLst>
        <pc:spChg chg="mod">
          <ac:chgData name="Patricia Ann Lee King" userId="S::pal094@ads.northwestern.edu::dbab7ec2-5444-4d21-afe7-a39974533ddc" providerId="AD" clId="Web-{5653806F-00AD-944D-945D-8743EFC854CB}" dt="2021-11-19T18:19:48.802" v="8" actId="20577"/>
          <ac:spMkLst>
            <pc:docMk/>
            <pc:sldMk cId="3818273267" sldId="437"/>
            <ac:spMk id="2" creationId="{599FCEC9-0EC9-374D-959D-7AB59467C1BA}"/>
          </ac:spMkLst>
        </pc:spChg>
      </pc:sldChg>
    </pc:docChg>
  </pc:docChgLst>
  <pc:docChgLst>
    <pc:chgData name="Eileen Fleming Suse" userId="S::efs3844@ads.northwestern.edu::725c94ef-d051-42d7-9d33-8572765d592b" providerId="AD" clId="Web-{148DEEF9-F6E4-1397-03CF-FBA3EA284AAB}"/>
    <pc:docChg chg="modSld">
      <pc:chgData name="Eileen Fleming Suse" userId="S::efs3844@ads.northwestern.edu::725c94ef-d051-42d7-9d33-8572765d592b" providerId="AD" clId="Web-{148DEEF9-F6E4-1397-03CF-FBA3EA284AAB}" dt="2021-11-19T19:15:02.268" v="42" actId="1076"/>
      <pc:docMkLst>
        <pc:docMk/>
      </pc:docMkLst>
      <pc:sldChg chg="addSp delSp modSp">
        <pc:chgData name="Eileen Fleming Suse" userId="S::efs3844@ads.northwestern.edu::725c94ef-d051-42d7-9d33-8572765d592b" providerId="AD" clId="Web-{148DEEF9-F6E4-1397-03CF-FBA3EA284AAB}" dt="2021-11-19T19:15:02.268" v="42" actId="1076"/>
        <pc:sldMkLst>
          <pc:docMk/>
          <pc:sldMk cId="1740064216" sldId="623"/>
        </pc:sldMkLst>
        <pc:spChg chg="mod">
          <ac:chgData name="Eileen Fleming Suse" userId="S::efs3844@ads.northwestern.edu::725c94ef-d051-42d7-9d33-8572765d592b" providerId="AD" clId="Web-{148DEEF9-F6E4-1397-03CF-FBA3EA284AAB}" dt="2021-11-19T19:10:21.048" v="6" actId="14100"/>
          <ac:spMkLst>
            <pc:docMk/>
            <pc:sldMk cId="1740064216" sldId="623"/>
            <ac:spMk id="3" creationId="{83A5835D-ECBC-4CCA-BD6E-214C68A844F5}"/>
          </ac:spMkLst>
        </pc:spChg>
        <pc:spChg chg="mod">
          <ac:chgData name="Eileen Fleming Suse" userId="S::efs3844@ads.northwestern.edu::725c94ef-d051-42d7-9d33-8572765d592b" providerId="AD" clId="Web-{148DEEF9-F6E4-1397-03CF-FBA3EA284AAB}" dt="2021-11-19T19:10:23.767" v="7" actId="1076"/>
          <ac:spMkLst>
            <pc:docMk/>
            <pc:sldMk cId="1740064216" sldId="623"/>
            <ac:spMk id="6" creationId="{FB91ADCB-2270-47A2-86C1-5AEC61DB970A}"/>
          </ac:spMkLst>
        </pc:spChg>
        <pc:spChg chg="add mod">
          <ac:chgData name="Eileen Fleming Suse" userId="S::efs3844@ads.northwestern.edu::725c94ef-d051-42d7-9d33-8572765d592b" providerId="AD" clId="Web-{148DEEF9-F6E4-1397-03CF-FBA3EA284AAB}" dt="2021-11-19T19:15:02.268" v="42" actId="1076"/>
          <ac:spMkLst>
            <pc:docMk/>
            <pc:sldMk cId="1740064216" sldId="623"/>
            <ac:spMk id="11" creationId="{A5357384-7D46-4783-A186-9EC6041455B9}"/>
          </ac:spMkLst>
        </pc:spChg>
        <pc:picChg chg="add del mod">
          <ac:chgData name="Eileen Fleming Suse" userId="S::efs3844@ads.northwestern.edu::725c94ef-d051-42d7-9d33-8572765d592b" providerId="AD" clId="Web-{148DEEF9-F6E4-1397-03CF-FBA3EA284AAB}" dt="2021-11-19T19:12:46.924" v="13"/>
          <ac:picMkLst>
            <pc:docMk/>
            <pc:sldMk cId="1740064216" sldId="623"/>
            <ac:picMk id="7" creationId="{FE22B17D-6F08-4B8B-8F18-926E76A7A955}"/>
          </ac:picMkLst>
        </pc:picChg>
        <pc:picChg chg="add del mod">
          <ac:chgData name="Eileen Fleming Suse" userId="S::efs3844@ads.northwestern.edu::725c94ef-d051-42d7-9d33-8572765d592b" providerId="AD" clId="Web-{148DEEF9-F6E4-1397-03CF-FBA3EA284AAB}" dt="2021-11-19T19:12:46.924" v="12"/>
          <ac:picMkLst>
            <pc:docMk/>
            <pc:sldMk cId="1740064216" sldId="623"/>
            <ac:picMk id="8" creationId="{C19A6E3F-D675-46D7-B6A1-B88675084A0C}"/>
          </ac:picMkLst>
        </pc:picChg>
        <pc:picChg chg="add mod">
          <ac:chgData name="Eileen Fleming Suse" userId="S::efs3844@ads.northwestern.edu::725c94ef-d051-42d7-9d33-8572765d592b" providerId="AD" clId="Web-{148DEEF9-F6E4-1397-03CF-FBA3EA284AAB}" dt="2021-11-19T19:14:41.018" v="34"/>
          <ac:picMkLst>
            <pc:docMk/>
            <pc:sldMk cId="1740064216" sldId="623"/>
            <ac:picMk id="9" creationId="{F3AFEE84-B54F-4C27-BB85-7A01C2945650}"/>
          </ac:picMkLst>
        </pc:picChg>
        <pc:picChg chg="add mod ord">
          <ac:chgData name="Eileen Fleming Suse" userId="S::efs3844@ads.northwestern.edu::725c94ef-d051-42d7-9d33-8572765d592b" providerId="AD" clId="Web-{148DEEF9-F6E4-1397-03CF-FBA3EA284AAB}" dt="2021-11-19T19:14:28.955" v="30"/>
          <ac:picMkLst>
            <pc:docMk/>
            <pc:sldMk cId="1740064216" sldId="623"/>
            <ac:picMk id="10" creationId="{3FE67801-4DC9-4AD9-9928-12DC868F1D2B}"/>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69.jpe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69.jpeg"/></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provider and nurse education and other strategies to achieve buy-in</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1'!$B$1:$O$1</c:f>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cat>
          <c:val>
            <c:numRef>
              <c:f>'SM 1'!$B$2:$O$2</c:f>
              <c:numCache>
                <c:formatCode>General</c:formatCode>
                <c:ptCount val="14"/>
                <c:pt idx="0">
                  <c:v>2.11</c:v>
                </c:pt>
                <c:pt idx="1">
                  <c:v>5.12</c:v>
                </c:pt>
                <c:pt idx="2">
                  <c:v>7.89</c:v>
                </c:pt>
                <c:pt idx="3">
                  <c:v>16.98</c:v>
                </c:pt>
                <c:pt idx="4">
                  <c:v>18.46</c:v>
                </c:pt>
                <c:pt idx="5">
                  <c:v>22.81</c:v>
                </c:pt>
                <c:pt idx="6">
                  <c:v>33.33</c:v>
                </c:pt>
                <c:pt idx="7">
                  <c:v>34.33</c:v>
                </c:pt>
                <c:pt idx="8">
                  <c:v>48.39</c:v>
                </c:pt>
                <c:pt idx="9">
                  <c:v>55</c:v>
                </c:pt>
                <c:pt idx="10">
                  <c:v>56.36</c:v>
                </c:pt>
                <c:pt idx="11">
                  <c:v>64.150000000000006</c:v>
                </c:pt>
                <c:pt idx="12">
                  <c:v>64.290000000000006</c:v>
                </c:pt>
                <c:pt idx="13">
                  <c:v>70</c:v>
                </c:pt>
              </c:numCache>
            </c:numRef>
          </c:val>
          <c:extLst>
            <c:ext xmlns:c16="http://schemas.microsoft.com/office/drawing/2014/chart" uri="{C3380CC4-5D6E-409C-BE32-E72D297353CC}">
              <c16:uniqueId val="{00000000-2182-42A5-BFE7-B72152704ADD}"/>
            </c:ext>
          </c:extLst>
        </c:ser>
        <c:ser>
          <c:idx val="1"/>
          <c:order val="1"/>
          <c:tx>
            <c:strRef>
              <c:f>'SM 1'!$A$3</c:f>
              <c:strCache>
                <c:ptCount val="1"/>
                <c:pt idx="0">
                  <c:v>Working on it </c:v>
                </c:pt>
              </c:strCache>
            </c:strRef>
          </c:tx>
          <c:spPr>
            <a:solidFill>
              <a:srgbClr val="FFC000"/>
            </a:solidFill>
            <a:ln>
              <a:noFill/>
            </a:ln>
            <a:effectLst/>
          </c:spPr>
          <c:invertIfNegative val="0"/>
          <c:cat>
            <c:strRef>
              <c:f>'SM 1'!$B$1:$O$1</c:f>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cat>
          <c:val>
            <c:numRef>
              <c:f>'SM 1'!$B$3:$O$3</c:f>
              <c:numCache>
                <c:formatCode>General</c:formatCode>
                <c:ptCount val="14"/>
                <c:pt idx="0">
                  <c:v>32.409999999999997</c:v>
                </c:pt>
                <c:pt idx="1">
                  <c:v>60.26</c:v>
                </c:pt>
                <c:pt idx="2">
                  <c:v>73.680000000000007</c:v>
                </c:pt>
                <c:pt idx="3">
                  <c:v>75.47</c:v>
                </c:pt>
                <c:pt idx="4">
                  <c:v>73.849999999999994</c:v>
                </c:pt>
                <c:pt idx="5">
                  <c:v>73.680000000000007</c:v>
                </c:pt>
                <c:pt idx="6">
                  <c:v>63.77</c:v>
                </c:pt>
                <c:pt idx="7">
                  <c:v>64.180000000000007</c:v>
                </c:pt>
                <c:pt idx="8">
                  <c:v>51.61</c:v>
                </c:pt>
                <c:pt idx="9">
                  <c:v>43.33</c:v>
                </c:pt>
                <c:pt idx="10">
                  <c:v>41.82</c:v>
                </c:pt>
                <c:pt idx="11">
                  <c:v>33.96</c:v>
                </c:pt>
                <c:pt idx="12">
                  <c:v>35.71</c:v>
                </c:pt>
                <c:pt idx="13">
                  <c:v>30</c:v>
                </c:pt>
              </c:numCache>
            </c:numRef>
          </c:val>
          <c:extLst>
            <c:ext xmlns:c16="http://schemas.microsoft.com/office/drawing/2014/chart" uri="{C3380CC4-5D6E-409C-BE32-E72D297353CC}">
              <c16:uniqueId val="{00000001-2182-42A5-BFE7-B72152704ADD}"/>
            </c:ext>
          </c:extLst>
        </c:ser>
        <c:ser>
          <c:idx val="2"/>
          <c:order val="2"/>
          <c:tx>
            <c:strRef>
              <c:f>'SM 1'!$A$4</c:f>
              <c:strCache>
                <c:ptCount val="1"/>
                <c:pt idx="0">
                  <c:v>Not Started</c:v>
                </c:pt>
              </c:strCache>
            </c:strRef>
          </c:tx>
          <c:spPr>
            <a:solidFill>
              <a:srgbClr val="FF0000"/>
            </a:solidFill>
            <a:ln>
              <a:noFill/>
            </a:ln>
            <a:effectLst/>
          </c:spPr>
          <c:invertIfNegative val="0"/>
          <c:cat>
            <c:strRef>
              <c:f>'SM 1'!$B$1:$O$1</c:f>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cat>
          <c:val>
            <c:numRef>
              <c:f>'SM 1'!$B$4:$O$4</c:f>
              <c:numCache>
                <c:formatCode>General</c:formatCode>
                <c:ptCount val="14"/>
                <c:pt idx="0">
                  <c:v>65.48</c:v>
                </c:pt>
                <c:pt idx="1">
                  <c:v>34.619999999999997</c:v>
                </c:pt>
                <c:pt idx="2">
                  <c:v>18.420000000000002</c:v>
                </c:pt>
                <c:pt idx="3">
                  <c:v>12.16</c:v>
                </c:pt>
                <c:pt idx="4">
                  <c:v>7.69</c:v>
                </c:pt>
                <c:pt idx="5">
                  <c:v>3.5099999999999909</c:v>
                </c:pt>
                <c:pt idx="6">
                  <c:v>2.9000000000000057</c:v>
                </c:pt>
                <c:pt idx="7">
                  <c:v>1.4899999999999949</c:v>
                </c:pt>
                <c:pt idx="8">
                  <c:v>0</c:v>
                </c:pt>
                <c:pt idx="9">
                  <c:v>1.6700000000000017</c:v>
                </c:pt>
                <c:pt idx="10">
                  <c:v>1.8199999999999932</c:v>
                </c:pt>
                <c:pt idx="11">
                  <c:v>1.8899999999999864</c:v>
                </c:pt>
                <c:pt idx="12">
                  <c:v>0</c:v>
                </c:pt>
                <c:pt idx="13">
                  <c:v>0</c:v>
                </c:pt>
              </c:numCache>
            </c:numRef>
          </c:val>
          <c:extLst>
            <c:ext xmlns:c16="http://schemas.microsoft.com/office/drawing/2014/chart" uri="{C3380CC4-5D6E-409C-BE32-E72D297353CC}">
              <c16:uniqueId val="{00000002-2182-42A5-BFE7-B72152704ADD}"/>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ILPQC NTSV C-Section Rates December</a:t>
            </a:r>
            <a:r>
              <a:rPr lang="en-US" sz="1800" baseline="0"/>
              <a:t> 2021</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0"/>
            <c:invertIfNegative val="0"/>
            <c:bubble3D val="0"/>
            <c:spPr>
              <a:solidFill>
                <a:srgbClr val="7030A0"/>
              </a:solidFill>
              <a:ln w="38100">
                <a:solidFill>
                  <a:srgbClr val="7030A0"/>
                </a:solidFill>
              </a:ln>
              <a:effectLst/>
            </c:spPr>
            <c:extLst>
              <c:ext xmlns:c16="http://schemas.microsoft.com/office/drawing/2014/chart" uri="{C3380CC4-5D6E-409C-BE32-E72D297353CC}">
                <c16:uniqueId val="{00000001-E42F-41CE-A0CC-BA3974297355}"/>
              </c:ext>
            </c:extLst>
          </c:dPt>
          <c:val>
            <c:numRef>
              <c:f>'December 2021'!$C$1:$C$48</c:f>
              <c:numCache>
                <c:formatCode>0%</c:formatCode>
                <c:ptCount val="48"/>
                <c:pt idx="0">
                  <c:v>0</c:v>
                </c:pt>
                <c:pt idx="1">
                  <c:v>0</c:v>
                </c:pt>
                <c:pt idx="2">
                  <c:v>0</c:v>
                </c:pt>
                <c:pt idx="3">
                  <c:v>9.0909090909090912E-2</c:v>
                </c:pt>
                <c:pt idx="4">
                  <c:v>0.125</c:v>
                </c:pt>
                <c:pt idx="5">
                  <c:v>0.12658227848101267</c:v>
                </c:pt>
                <c:pt idx="6">
                  <c:v>0.14285714285714285</c:v>
                </c:pt>
                <c:pt idx="7">
                  <c:v>0.15</c:v>
                </c:pt>
                <c:pt idx="8">
                  <c:v>0.15789473684210525</c:v>
                </c:pt>
                <c:pt idx="9">
                  <c:v>0.15789473684210525</c:v>
                </c:pt>
                <c:pt idx="10">
                  <c:v>0.15923566878980891</c:v>
                </c:pt>
                <c:pt idx="11">
                  <c:v>0.16666666666666666</c:v>
                </c:pt>
                <c:pt idx="12">
                  <c:v>0.16981132075471697</c:v>
                </c:pt>
                <c:pt idx="13">
                  <c:v>0.17073170731707318</c:v>
                </c:pt>
                <c:pt idx="14">
                  <c:v>0.18181818181818182</c:v>
                </c:pt>
                <c:pt idx="15">
                  <c:v>0.2</c:v>
                </c:pt>
                <c:pt idx="16">
                  <c:v>0.20370370370370369</c:v>
                </c:pt>
                <c:pt idx="17">
                  <c:v>0.20454545454545456</c:v>
                </c:pt>
                <c:pt idx="18">
                  <c:v>0.20689655172413793</c:v>
                </c:pt>
                <c:pt idx="19">
                  <c:v>0.20754716981132076</c:v>
                </c:pt>
                <c:pt idx="20">
                  <c:v>0.21428571428571427</c:v>
                </c:pt>
                <c:pt idx="21">
                  <c:v>0.23809523809523808</c:v>
                </c:pt>
                <c:pt idx="22">
                  <c:v>0.25</c:v>
                </c:pt>
                <c:pt idx="23">
                  <c:v>0.25</c:v>
                </c:pt>
                <c:pt idx="24">
                  <c:v>0.25</c:v>
                </c:pt>
                <c:pt idx="25">
                  <c:v>0.25</c:v>
                </c:pt>
                <c:pt idx="26">
                  <c:v>0.25</c:v>
                </c:pt>
                <c:pt idx="27">
                  <c:v>0.26027397260273971</c:v>
                </c:pt>
                <c:pt idx="28">
                  <c:v>0.26190476190476192</c:v>
                </c:pt>
                <c:pt idx="29">
                  <c:v>0.26666666666666666</c:v>
                </c:pt>
                <c:pt idx="30">
                  <c:v>0.27027027027027029</c:v>
                </c:pt>
                <c:pt idx="31">
                  <c:v>0.27692307692307694</c:v>
                </c:pt>
                <c:pt idx="32">
                  <c:v>0.296875</c:v>
                </c:pt>
                <c:pt idx="33">
                  <c:v>0.29807692307692307</c:v>
                </c:pt>
                <c:pt idx="34">
                  <c:v>0.30188679245283018</c:v>
                </c:pt>
                <c:pt idx="35">
                  <c:v>0.30303030303030304</c:v>
                </c:pt>
                <c:pt idx="36">
                  <c:v>0.3125</c:v>
                </c:pt>
                <c:pt idx="37">
                  <c:v>0.3235294117647059</c:v>
                </c:pt>
                <c:pt idx="38">
                  <c:v>0.33333333333333331</c:v>
                </c:pt>
                <c:pt idx="39">
                  <c:v>0.35</c:v>
                </c:pt>
                <c:pt idx="40">
                  <c:v>0.35294117647058826</c:v>
                </c:pt>
                <c:pt idx="41">
                  <c:v>0.390625</c:v>
                </c:pt>
                <c:pt idx="42">
                  <c:v>0.43478260869565216</c:v>
                </c:pt>
                <c:pt idx="43">
                  <c:v>0.4375</c:v>
                </c:pt>
                <c:pt idx="44">
                  <c:v>0.44444444444444442</c:v>
                </c:pt>
                <c:pt idx="45">
                  <c:v>0.47368421052631576</c:v>
                </c:pt>
                <c:pt idx="46">
                  <c:v>0.5</c:v>
                </c:pt>
                <c:pt idx="47">
                  <c:v>0.5</c:v>
                </c:pt>
              </c:numCache>
            </c:numRef>
          </c:val>
          <c:extLst>
            <c:ext xmlns:c16="http://schemas.microsoft.com/office/drawing/2014/chart" uri="{C3380CC4-5D6E-409C-BE32-E72D297353CC}">
              <c16:uniqueId val="{00000000-E42F-41CE-A0CC-BA3974297355}"/>
            </c:ext>
          </c:extLst>
        </c:ser>
        <c:dLbls>
          <c:showLegendKey val="0"/>
          <c:showVal val="0"/>
          <c:showCatName val="0"/>
          <c:showSerName val="0"/>
          <c:showPercent val="0"/>
          <c:showBubbleSize val="0"/>
        </c:dLbls>
        <c:gapWidth val="219"/>
        <c:overlap val="-27"/>
        <c:axId val="503077936"/>
        <c:axId val="503088336"/>
      </c:barChart>
      <c:catAx>
        <c:axId val="503077936"/>
        <c:scaling>
          <c:orientation val="minMax"/>
        </c:scaling>
        <c:delete val="1"/>
        <c:axPos val="b"/>
        <c:numFmt formatCode="General" sourceLinked="1"/>
        <c:majorTickMark val="none"/>
        <c:minorTickMark val="none"/>
        <c:tickLblPos val="nextTo"/>
        <c:crossAx val="503088336"/>
        <c:crosses val="autoZero"/>
        <c:auto val="1"/>
        <c:lblAlgn val="ctr"/>
        <c:lblOffset val="100"/>
        <c:noMultiLvlLbl val="0"/>
      </c:catAx>
      <c:valAx>
        <c:axId val="5030883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07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rgbClr val="CC99FF"/>
              </a:solidFill>
              <a:round/>
            </a:ln>
            <a:effectLst/>
          </c:spPr>
          <c:marker>
            <c:symbol val="none"/>
          </c:marker>
          <c:val>
            <c:numRef>
              <c:f>'ACOG.SMFM '!$B$2:$O$2</c:f>
              <c:numCache>
                <c:formatCode>0%</c:formatCode>
                <c:ptCount val="14"/>
                <c:pt idx="0">
                  <c:v>0.51</c:v>
                </c:pt>
                <c:pt idx="1">
                  <c:v>0.53</c:v>
                </c:pt>
                <c:pt idx="2">
                  <c:v>0.52</c:v>
                </c:pt>
                <c:pt idx="3">
                  <c:v>0.56000000000000005</c:v>
                </c:pt>
                <c:pt idx="4">
                  <c:v>0.52</c:v>
                </c:pt>
                <c:pt idx="5">
                  <c:v>0.59</c:v>
                </c:pt>
                <c:pt idx="6">
                  <c:v>0.53</c:v>
                </c:pt>
                <c:pt idx="7">
                  <c:v>0.53</c:v>
                </c:pt>
                <c:pt idx="8">
                  <c:v>0.55000000000000004</c:v>
                </c:pt>
                <c:pt idx="9">
                  <c:v>0.5</c:v>
                </c:pt>
                <c:pt idx="10">
                  <c:v>0.59</c:v>
                </c:pt>
                <c:pt idx="11">
                  <c:v>0.57999999999999996</c:v>
                </c:pt>
                <c:pt idx="12">
                  <c:v>0.64</c:v>
                </c:pt>
                <c:pt idx="13">
                  <c:v>0.62</c:v>
                </c:pt>
              </c:numCache>
            </c:numRef>
          </c:val>
          <c:smooth val="0"/>
          <c:extLst>
            <c:ext xmlns:c15="http://schemas.microsoft.com/office/drawing/2012/chart" uri="{02D57815-91ED-43cb-92C2-25804820EDAC}">
              <c15:filteredSeriesTitle>
                <c15:tx>
                  <c:strRef>
                    <c:extLst>
                      <c:ext uri="{02D57815-91ED-43cb-92C2-25804820EDAC}">
                        <c15:formulaRef>
                          <c15:sqref>'ACOG.SMFM '!$A$2</c15:sqref>
                        </c15:formulaRef>
                      </c:ext>
                    </c:extLst>
                    <c:strCache>
                      <c:ptCount val="1"/>
                      <c:pt idx="0">
                        <c:v>Cesarean after Induction</c:v>
                      </c:pt>
                    </c:strCache>
                  </c:strRef>
                </c15:tx>
              </c15:filteredSeriesTitle>
            </c:ext>
            <c:ext xmlns:c15="http://schemas.microsoft.com/office/drawing/2012/chart" uri="{02D57815-91ED-43cb-92C2-25804820EDAC}">
              <c15:filteredCategoryTitle>
                <c15:cat>
                  <c:strRef>
                    <c:extLst>
                      <c:ext uri="{02D57815-91ED-43cb-92C2-25804820EDAC}">
                        <c15:formulaRef>
                          <c15:sqref>'ACOG.SMFM '!$B$1:$O$1</c15:sqref>
                        </c15:formulaRef>
                      </c:ext>
                    </c:extLst>
                    <c:strCache>
                      <c:ptCount val="14"/>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64B8-44B0-8E64-83B6F331EBF8}"/>
            </c:ext>
          </c:extLst>
        </c:ser>
        <c:ser>
          <c:idx val="1"/>
          <c:order val="1"/>
          <c:spPr>
            <a:ln w="38100" cap="rnd">
              <a:solidFill>
                <a:srgbClr val="FF99CC"/>
              </a:solidFill>
              <a:round/>
            </a:ln>
            <a:effectLst/>
          </c:spPr>
          <c:marker>
            <c:symbol val="none"/>
          </c:marker>
          <c:val>
            <c:numRef>
              <c:f>'ACOG.SMFM '!$B$3:$O$3</c:f>
              <c:numCache>
                <c:formatCode>0%</c:formatCode>
                <c:ptCount val="14"/>
                <c:pt idx="0">
                  <c:v>0.4</c:v>
                </c:pt>
                <c:pt idx="1">
                  <c:v>0.56999999999999995</c:v>
                </c:pt>
                <c:pt idx="2">
                  <c:v>0.43</c:v>
                </c:pt>
                <c:pt idx="3">
                  <c:v>0.44</c:v>
                </c:pt>
                <c:pt idx="4">
                  <c:v>0.5</c:v>
                </c:pt>
                <c:pt idx="5">
                  <c:v>0.5</c:v>
                </c:pt>
                <c:pt idx="6">
                  <c:v>0.47</c:v>
                </c:pt>
                <c:pt idx="7">
                  <c:v>0.56999999999999995</c:v>
                </c:pt>
                <c:pt idx="8">
                  <c:v>0.48</c:v>
                </c:pt>
                <c:pt idx="9">
                  <c:v>0.54</c:v>
                </c:pt>
                <c:pt idx="10">
                  <c:v>0.51</c:v>
                </c:pt>
                <c:pt idx="11">
                  <c:v>0.54</c:v>
                </c:pt>
                <c:pt idx="12">
                  <c:v>0.54</c:v>
                </c:pt>
                <c:pt idx="13">
                  <c:v>0.49</c:v>
                </c:pt>
              </c:numCache>
            </c:numRef>
          </c:val>
          <c:smooth val="0"/>
          <c:extLst>
            <c:ext xmlns:c15="http://schemas.microsoft.com/office/drawing/2012/chart" uri="{02D57815-91ED-43cb-92C2-25804820EDAC}">
              <c15:filteredSeriesTitle>
                <c15:tx>
                  <c:strRef>
                    <c:extLst>
                      <c:ext uri="{02D57815-91ED-43cb-92C2-25804820EDAC}">
                        <c15:formulaRef>
                          <c15:sqref>'ACOG.SMFM '!$A$3</c15:sqref>
                        </c15:formulaRef>
                      </c:ext>
                    </c:extLst>
                    <c:strCache>
                      <c:ptCount val="1"/>
                      <c:pt idx="0">
                        <c:v>Labor Dystocia</c:v>
                      </c:pt>
                    </c:strCache>
                  </c:strRef>
                </c15:tx>
              </c15:filteredSeriesTitle>
            </c:ext>
            <c:ext xmlns:c15="http://schemas.microsoft.com/office/drawing/2012/chart" uri="{02D57815-91ED-43cb-92C2-25804820EDAC}">
              <c15:filteredCategoryTitle>
                <c15:cat>
                  <c:strRef>
                    <c:extLst>
                      <c:ext uri="{02D57815-91ED-43cb-92C2-25804820EDAC}">
                        <c15:formulaRef>
                          <c15:sqref>'ACOG.SMFM '!$B$1:$O$1</c15:sqref>
                        </c15:formulaRef>
                      </c:ext>
                    </c:extLst>
                    <c:strCache>
                      <c:ptCount val="14"/>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64B8-44B0-8E64-83B6F331EBF8}"/>
            </c:ext>
          </c:extLst>
        </c:ser>
        <c:ser>
          <c:idx val="2"/>
          <c:order val="2"/>
          <c:spPr>
            <a:ln w="38100" cap="rnd">
              <a:solidFill>
                <a:srgbClr val="6699FF"/>
              </a:solidFill>
              <a:round/>
            </a:ln>
            <a:effectLst/>
          </c:spPr>
          <c:marker>
            <c:symbol val="none"/>
          </c:marker>
          <c:val>
            <c:numRef>
              <c:f>'ACOG.SMFM '!$B$4:$O$4</c:f>
              <c:numCache>
                <c:formatCode>0%</c:formatCode>
                <c:ptCount val="14"/>
                <c:pt idx="0">
                  <c:v>0.82</c:v>
                </c:pt>
                <c:pt idx="1">
                  <c:v>0.79</c:v>
                </c:pt>
                <c:pt idx="2">
                  <c:v>0.76</c:v>
                </c:pt>
                <c:pt idx="3">
                  <c:v>0.8</c:v>
                </c:pt>
                <c:pt idx="4">
                  <c:v>0.78</c:v>
                </c:pt>
                <c:pt idx="5">
                  <c:v>0.82</c:v>
                </c:pt>
                <c:pt idx="6">
                  <c:v>0.87</c:v>
                </c:pt>
                <c:pt idx="7">
                  <c:v>0.8</c:v>
                </c:pt>
                <c:pt idx="8">
                  <c:v>0.81</c:v>
                </c:pt>
                <c:pt idx="9">
                  <c:v>0.75</c:v>
                </c:pt>
                <c:pt idx="10">
                  <c:v>0.8</c:v>
                </c:pt>
                <c:pt idx="11">
                  <c:v>0.77</c:v>
                </c:pt>
                <c:pt idx="12">
                  <c:v>0.81</c:v>
                </c:pt>
                <c:pt idx="13">
                  <c:v>0.79</c:v>
                </c:pt>
              </c:numCache>
            </c:numRef>
          </c:val>
          <c:smooth val="0"/>
          <c:extLst>
            <c:ext xmlns:c15="http://schemas.microsoft.com/office/drawing/2012/chart" uri="{02D57815-91ED-43cb-92C2-25804820EDAC}">
              <c15:filteredSeriesTitle>
                <c15:tx>
                  <c:strRef>
                    <c:extLst>
                      <c:ext uri="{02D57815-91ED-43cb-92C2-25804820EDAC}">
                        <c15:formulaRef>
                          <c15:sqref>'ACOG.SMFM '!$A$4</c15:sqref>
                        </c15:formulaRef>
                      </c:ext>
                    </c:extLst>
                    <c:strCache>
                      <c:ptCount val="1"/>
                      <c:pt idx="0">
                        <c:v>Fetal Heart Rate Concerns</c:v>
                      </c:pt>
                    </c:strCache>
                  </c:strRef>
                </c15:tx>
              </c15:filteredSeriesTitle>
            </c:ext>
            <c:ext xmlns:c15="http://schemas.microsoft.com/office/drawing/2012/chart" uri="{02D57815-91ED-43cb-92C2-25804820EDAC}">
              <c15:filteredCategoryTitle>
                <c15:cat>
                  <c:strRef>
                    <c:extLst>
                      <c:ext uri="{02D57815-91ED-43cb-92C2-25804820EDAC}">
                        <c15:formulaRef>
                          <c15:sqref>'ACOG.SMFM '!$B$1:$O$1</c15:sqref>
                        </c15:formulaRef>
                      </c:ext>
                    </c:extLst>
                    <c:strCache>
                      <c:ptCount val="14"/>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64B8-44B0-8E64-83B6F331EBF8}"/>
            </c:ext>
          </c:extLst>
        </c:ser>
        <c:ser>
          <c:idx val="3"/>
          <c:order val="3"/>
          <c:spPr>
            <a:ln w="38100" cap="rnd">
              <a:solidFill>
                <a:srgbClr val="002060"/>
              </a:solidFill>
              <a:round/>
            </a:ln>
            <a:effectLst/>
          </c:spPr>
          <c:marker>
            <c:symbol val="none"/>
          </c:marker>
          <c:val>
            <c:numRef>
              <c:f>'ACOG.SMFM '!$B$5:$O$5</c:f>
              <c:numCache>
                <c:formatCode>0%</c:formatCode>
                <c:ptCount val="14"/>
                <c:pt idx="0">
                  <c:v>0.6</c:v>
                </c:pt>
                <c:pt idx="1">
                  <c:v>0.65</c:v>
                </c:pt>
                <c:pt idx="2">
                  <c:v>0.59</c:v>
                </c:pt>
                <c:pt idx="3">
                  <c:v>0.61</c:v>
                </c:pt>
                <c:pt idx="4">
                  <c:v>0.6</c:v>
                </c:pt>
                <c:pt idx="5">
                  <c:v>0.67</c:v>
                </c:pt>
                <c:pt idx="6">
                  <c:v>0.64</c:v>
                </c:pt>
                <c:pt idx="7">
                  <c:v>0.65</c:v>
                </c:pt>
                <c:pt idx="8">
                  <c:v>0.63</c:v>
                </c:pt>
                <c:pt idx="9">
                  <c:v>0.59</c:v>
                </c:pt>
                <c:pt idx="10">
                  <c:v>0.66</c:v>
                </c:pt>
                <c:pt idx="11">
                  <c:v>0.65</c:v>
                </c:pt>
                <c:pt idx="12">
                  <c:v>0.68</c:v>
                </c:pt>
                <c:pt idx="13">
                  <c:v>0.66</c:v>
                </c:pt>
              </c:numCache>
            </c:numRef>
          </c:val>
          <c:smooth val="0"/>
          <c:extLst>
            <c:ext xmlns:c15="http://schemas.microsoft.com/office/drawing/2012/chart" uri="{02D57815-91ED-43cb-92C2-25804820EDAC}">
              <c15:filteredSeriesTitle>
                <c15:tx>
                  <c:strRef>
                    <c:extLst>
                      <c:ext uri="{02D57815-91ED-43cb-92C2-25804820EDAC}">
                        <c15:formulaRef>
                          <c15:sqref>'ACOG.SMFM '!$A$5</c15:sqref>
                        </c15:formulaRef>
                      </c:ext>
                    </c:extLst>
                    <c:strCache>
                      <c:ptCount val="1"/>
                      <c:pt idx="0">
                        <c:v>Total NTSV C-Sections</c:v>
                      </c:pt>
                    </c:strCache>
                  </c:strRef>
                </c15:tx>
              </c15:filteredSeriesTitle>
            </c:ext>
            <c:ext xmlns:c15="http://schemas.microsoft.com/office/drawing/2012/chart" uri="{02D57815-91ED-43cb-92C2-25804820EDAC}">
              <c15:filteredCategoryTitle>
                <c15:cat>
                  <c:strRef>
                    <c:extLst>
                      <c:ext uri="{02D57815-91ED-43cb-92C2-25804820EDAC}">
                        <c15:formulaRef>
                          <c15:sqref>'ACOG.SMFM '!$B$1:$O$1</c15:sqref>
                        </c15:formulaRef>
                      </c:ext>
                    </c:extLst>
                    <c:strCache>
                      <c:ptCount val="14"/>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3-64B8-44B0-8E64-83B6F331EBF8}"/>
            </c:ext>
          </c:extLst>
        </c:ser>
        <c:dLbls>
          <c:showLegendKey val="0"/>
          <c:showVal val="0"/>
          <c:showCatName val="0"/>
          <c:showSerName val="0"/>
          <c:showPercent val="0"/>
          <c:showBubbleSize val="0"/>
        </c:dLbls>
        <c:smooth val="0"/>
        <c:axId val="251781600"/>
        <c:axId val="251785344"/>
      </c:lineChart>
      <c:catAx>
        <c:axId val="2517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251785344"/>
        <c:crosses val="autoZero"/>
        <c:auto val="1"/>
        <c:lblAlgn val="ctr"/>
        <c:lblOffset val="100"/>
        <c:noMultiLvlLbl val="0"/>
      </c:catAx>
      <c:valAx>
        <c:axId val="251785344"/>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7816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NTSV</a:t>
            </a:r>
            <a:r>
              <a:rPr lang="en-US" sz="1800" baseline="0"/>
              <a:t> C-Sections for Failed Inductions meeting or not meeting ACOG/SMFM Criteria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'FIOL-Active-Second-'!$A$2:$A$8</c:f>
              <c:strCache>
                <c:ptCount val="7"/>
                <c:pt idx="0">
                  <c:v>Baseline  </c:v>
                </c:pt>
                <c:pt idx="1">
                  <c:v> Aug-21</c:v>
                </c:pt>
                <c:pt idx="2">
                  <c:v>21-Sep</c:v>
                </c:pt>
                <c:pt idx="3">
                  <c:v>21-Oct</c:v>
                </c:pt>
                <c:pt idx="4">
                  <c:v>21-Nov</c:v>
                </c:pt>
                <c:pt idx="5">
                  <c:v>21-Dec</c:v>
                </c:pt>
                <c:pt idx="6">
                  <c:v>22-Jan</c:v>
                </c:pt>
              </c:strCache>
            </c:strRef>
          </c:cat>
          <c:val>
            <c:numRef>
              <c:f>'FIOL-Active-Second-'!$B$2:$B$8</c:f>
              <c:numCache>
                <c:formatCode>General</c:formatCode>
                <c:ptCount val="7"/>
                <c:pt idx="0">
                  <c:v>35</c:v>
                </c:pt>
                <c:pt idx="1">
                  <c:v>38</c:v>
                </c:pt>
                <c:pt idx="2">
                  <c:v>43</c:v>
                </c:pt>
                <c:pt idx="3">
                  <c:v>40</c:v>
                </c:pt>
                <c:pt idx="4" formatCode="0%">
                  <c:v>0.37</c:v>
                </c:pt>
                <c:pt idx="5" formatCode="0%">
                  <c:v>0.48</c:v>
                </c:pt>
                <c:pt idx="6" formatCode="0%">
                  <c:v>0.56999999999999995</c:v>
                </c:pt>
              </c:numCache>
            </c:numRef>
          </c:val>
          <c:extLst>
            <c:ext xmlns:c16="http://schemas.microsoft.com/office/drawing/2014/chart" uri="{C3380CC4-5D6E-409C-BE32-E72D297353CC}">
              <c16:uniqueId val="{00000000-40C0-41F2-B568-0D4BB8620FAD}"/>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'FIOL-Active-Second-'!$A$2:$A$8</c:f>
              <c:strCache>
                <c:ptCount val="7"/>
                <c:pt idx="0">
                  <c:v>Baseline  </c:v>
                </c:pt>
                <c:pt idx="1">
                  <c:v> Aug-21</c:v>
                </c:pt>
                <c:pt idx="2">
                  <c:v>21-Sep</c:v>
                </c:pt>
                <c:pt idx="3">
                  <c:v>21-Oct</c:v>
                </c:pt>
                <c:pt idx="4">
                  <c:v>21-Nov</c:v>
                </c:pt>
                <c:pt idx="5">
                  <c:v>21-Dec</c:v>
                </c:pt>
                <c:pt idx="6">
                  <c:v>22-Jan</c:v>
                </c:pt>
              </c:strCache>
            </c:strRef>
          </c:cat>
          <c:val>
            <c:numRef>
              <c:f>'FIOL-Active-Second-'!$C$2:$C$8</c:f>
              <c:numCache>
                <c:formatCode>General</c:formatCode>
                <c:ptCount val="7"/>
                <c:pt idx="0">
                  <c:v>65</c:v>
                </c:pt>
                <c:pt idx="1">
                  <c:v>62</c:v>
                </c:pt>
                <c:pt idx="2">
                  <c:v>57</c:v>
                </c:pt>
                <c:pt idx="3">
                  <c:v>60</c:v>
                </c:pt>
                <c:pt idx="4" formatCode="0%">
                  <c:v>0.63</c:v>
                </c:pt>
                <c:pt idx="5" formatCode="0%">
                  <c:v>0.52</c:v>
                </c:pt>
                <c:pt idx="6" formatCode="0%">
                  <c:v>0.43</c:v>
                </c:pt>
              </c:numCache>
            </c:numRef>
          </c:val>
          <c:extLst>
            <c:ext xmlns:c16="http://schemas.microsoft.com/office/drawing/2014/chart" uri="{C3380CC4-5D6E-409C-BE32-E72D297353CC}">
              <c16:uniqueId val="{00000001-40C0-41F2-B568-0D4BB8620FAD}"/>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Active Phase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'FIOL-Active-Second-'!$A$10:$A$16</c:f>
              <c:strCache>
                <c:ptCount val="7"/>
                <c:pt idx="0">
                  <c:v>Baseline</c:v>
                </c:pt>
                <c:pt idx="1">
                  <c:v>21-Aug</c:v>
                </c:pt>
                <c:pt idx="2">
                  <c:v>21-Sep</c:v>
                </c:pt>
                <c:pt idx="3">
                  <c:v>21-Oct</c:v>
                </c:pt>
                <c:pt idx="4">
                  <c:v>21-Nov</c:v>
                </c:pt>
                <c:pt idx="5">
                  <c:v>21-Dec</c:v>
                </c:pt>
                <c:pt idx="6">
                  <c:v>22-Jan</c:v>
                </c:pt>
              </c:strCache>
            </c:strRef>
          </c:cat>
          <c:val>
            <c:numRef>
              <c:f>'FIOL-Active-Second-'!$B$10:$B$16</c:f>
              <c:numCache>
                <c:formatCode>General</c:formatCode>
                <c:ptCount val="7"/>
                <c:pt idx="0">
                  <c:v>61</c:v>
                </c:pt>
                <c:pt idx="1">
                  <c:v>70</c:v>
                </c:pt>
                <c:pt idx="2">
                  <c:v>73</c:v>
                </c:pt>
                <c:pt idx="3">
                  <c:v>57</c:v>
                </c:pt>
                <c:pt idx="4">
                  <c:v>81</c:v>
                </c:pt>
                <c:pt idx="5">
                  <c:v>83</c:v>
                </c:pt>
                <c:pt idx="6" formatCode="0%">
                  <c:v>0.77</c:v>
                </c:pt>
              </c:numCache>
            </c:numRef>
          </c:val>
          <c:extLst>
            <c:ext xmlns:c16="http://schemas.microsoft.com/office/drawing/2014/chart" uri="{C3380CC4-5D6E-409C-BE32-E72D297353CC}">
              <c16:uniqueId val="{00000000-87BC-4A1B-987F-310CDACF7CE9}"/>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'FIOL-Active-Second-'!$A$10:$A$16</c:f>
              <c:strCache>
                <c:ptCount val="7"/>
                <c:pt idx="0">
                  <c:v>Baseline</c:v>
                </c:pt>
                <c:pt idx="1">
                  <c:v>21-Aug</c:v>
                </c:pt>
                <c:pt idx="2">
                  <c:v>21-Sep</c:v>
                </c:pt>
                <c:pt idx="3">
                  <c:v>21-Oct</c:v>
                </c:pt>
                <c:pt idx="4">
                  <c:v>21-Nov</c:v>
                </c:pt>
                <c:pt idx="5">
                  <c:v>21-Dec</c:v>
                </c:pt>
                <c:pt idx="6">
                  <c:v>22-Jan</c:v>
                </c:pt>
              </c:strCache>
            </c:strRef>
          </c:cat>
          <c:val>
            <c:numRef>
              <c:f>'FIOL-Active-Second-'!$C$10:$C$16</c:f>
              <c:numCache>
                <c:formatCode>General</c:formatCode>
                <c:ptCount val="7"/>
                <c:pt idx="0">
                  <c:v>39</c:v>
                </c:pt>
                <c:pt idx="1">
                  <c:v>30</c:v>
                </c:pt>
                <c:pt idx="2">
                  <c:v>27</c:v>
                </c:pt>
                <c:pt idx="3">
                  <c:v>43</c:v>
                </c:pt>
                <c:pt idx="4">
                  <c:v>19</c:v>
                </c:pt>
                <c:pt idx="5">
                  <c:v>17</c:v>
                </c:pt>
                <c:pt idx="6" formatCode="0%">
                  <c:v>0.23</c:v>
                </c:pt>
              </c:numCache>
            </c:numRef>
          </c:val>
          <c:extLst>
            <c:ext xmlns:c16="http://schemas.microsoft.com/office/drawing/2014/chart" uri="{C3380CC4-5D6E-409C-BE32-E72D297353CC}">
              <c16:uniqueId val="{00000001-87BC-4A1B-987F-310CDACF7CE9}"/>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Second Stage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'FIOL-Active-Second-'!$A$18:$A$24</c:f>
              <c:strCache>
                <c:ptCount val="7"/>
                <c:pt idx="0">
                  <c:v>Baseline</c:v>
                </c:pt>
                <c:pt idx="1">
                  <c:v>21-Aug</c:v>
                </c:pt>
                <c:pt idx="2">
                  <c:v>21-Sep</c:v>
                </c:pt>
                <c:pt idx="3">
                  <c:v>21-Oct</c:v>
                </c:pt>
                <c:pt idx="4">
                  <c:v>21-Nov</c:v>
                </c:pt>
                <c:pt idx="5">
                  <c:v>21-Dec</c:v>
                </c:pt>
                <c:pt idx="6">
                  <c:v>22-Jan</c:v>
                </c:pt>
              </c:strCache>
            </c:strRef>
          </c:cat>
          <c:val>
            <c:numRef>
              <c:f>'FIOL-Active-Second-'!$B$18:$B$24</c:f>
              <c:numCache>
                <c:formatCode>General</c:formatCode>
                <c:ptCount val="7"/>
                <c:pt idx="0">
                  <c:v>38</c:v>
                </c:pt>
                <c:pt idx="1">
                  <c:v>45</c:v>
                </c:pt>
                <c:pt idx="2">
                  <c:v>24</c:v>
                </c:pt>
                <c:pt idx="3">
                  <c:v>63</c:v>
                </c:pt>
                <c:pt idx="4">
                  <c:v>63</c:v>
                </c:pt>
                <c:pt idx="5">
                  <c:v>52</c:v>
                </c:pt>
                <c:pt idx="6" formatCode="0%">
                  <c:v>0.47</c:v>
                </c:pt>
              </c:numCache>
            </c:numRef>
          </c:val>
          <c:extLst>
            <c:ext xmlns:c16="http://schemas.microsoft.com/office/drawing/2014/chart" uri="{C3380CC4-5D6E-409C-BE32-E72D297353CC}">
              <c16:uniqueId val="{00000000-D8DE-4C9D-91E3-6F4C5242E8A6}"/>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'FIOL-Active-Second-'!$A$18:$A$24</c:f>
              <c:strCache>
                <c:ptCount val="7"/>
                <c:pt idx="0">
                  <c:v>Baseline</c:v>
                </c:pt>
                <c:pt idx="1">
                  <c:v>21-Aug</c:v>
                </c:pt>
                <c:pt idx="2">
                  <c:v>21-Sep</c:v>
                </c:pt>
                <c:pt idx="3">
                  <c:v>21-Oct</c:v>
                </c:pt>
                <c:pt idx="4">
                  <c:v>21-Nov</c:v>
                </c:pt>
                <c:pt idx="5">
                  <c:v>21-Dec</c:v>
                </c:pt>
                <c:pt idx="6">
                  <c:v>22-Jan</c:v>
                </c:pt>
              </c:strCache>
            </c:strRef>
          </c:cat>
          <c:val>
            <c:numRef>
              <c:f>'FIOL-Active-Second-'!$C$18:$C$24</c:f>
              <c:numCache>
                <c:formatCode>General</c:formatCode>
                <c:ptCount val="7"/>
                <c:pt idx="0">
                  <c:v>62</c:v>
                </c:pt>
                <c:pt idx="1">
                  <c:v>55</c:v>
                </c:pt>
                <c:pt idx="2">
                  <c:v>76</c:v>
                </c:pt>
                <c:pt idx="3">
                  <c:v>37</c:v>
                </c:pt>
                <c:pt idx="4">
                  <c:v>37</c:v>
                </c:pt>
                <c:pt idx="5">
                  <c:v>48</c:v>
                </c:pt>
                <c:pt idx="6" formatCode="0%">
                  <c:v>0.53</c:v>
                </c:pt>
              </c:numCache>
            </c:numRef>
          </c:val>
          <c:extLst>
            <c:ext xmlns:c16="http://schemas.microsoft.com/office/drawing/2014/chart" uri="{C3380CC4-5D6E-409C-BE32-E72D297353CC}">
              <c16:uniqueId val="{00000001-D8DE-4C9D-91E3-6F4C5242E8A6}"/>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5683518532146101E-2"/>
          <c:y val="8.5289899212186132E-2"/>
          <c:w val="0.92745848357740324"/>
          <c:h val="0.69326769501118757"/>
        </c:manualLayout>
      </c:layout>
      <c:barChart>
        <c:barDir val="col"/>
        <c:grouping val="stacked"/>
        <c:varyColors val="0"/>
        <c:ser>
          <c:idx val="0"/>
          <c:order val="0"/>
          <c:tx>
            <c:strRef>
              <c:f>Sheet1!$B$1</c:f>
              <c:strCache>
                <c:ptCount val="1"/>
                <c:pt idx="0">
                  <c:v>Primary C/S rate for NTSV </c:v>
                </c:pt>
              </c:strCache>
            </c:strRef>
          </c:tx>
          <c:spPr>
            <a:solidFill>
              <a:schemeClr val="accent2">
                <a:lumMod val="75000"/>
              </a:schemeClr>
            </a:solidFill>
          </c:spPr>
          <c:invertIfNegative val="0"/>
          <c:dLbls>
            <c:spPr>
              <a:noFill/>
              <a:ln>
                <a:noFill/>
              </a:ln>
              <a:effectLst/>
            </c:spPr>
            <c:txPr>
              <a:bodyPr/>
              <a:lstStyle/>
              <a:p>
                <a:pPr>
                  <a:defRPr sz="12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General</c:formatCode>
                <c:ptCount val="7"/>
                <c:pt idx="0">
                  <c:v>37</c:v>
                </c:pt>
                <c:pt idx="1">
                  <c:v>29</c:v>
                </c:pt>
                <c:pt idx="2">
                  <c:v>30</c:v>
                </c:pt>
                <c:pt idx="3">
                  <c:v>33</c:v>
                </c:pt>
                <c:pt idx="4">
                  <c:v>24</c:v>
                </c:pt>
                <c:pt idx="5">
                  <c:v>18</c:v>
                </c:pt>
              </c:numCache>
            </c:numRef>
          </c:val>
          <c:extLst>
            <c:ext xmlns:c16="http://schemas.microsoft.com/office/drawing/2014/chart" uri="{C3380CC4-5D6E-409C-BE32-E72D297353CC}">
              <c16:uniqueId val="{00000000-B9B2-4EBA-B173-8D2756049CFC}"/>
            </c:ext>
          </c:extLst>
        </c:ser>
        <c:ser>
          <c:idx val="1"/>
          <c:order val="1"/>
          <c:tx>
            <c:strRef>
              <c:f>Sheet1!$C$1</c:f>
              <c:strCache>
                <c:ptCount val="1"/>
                <c:pt idx="0">
                  <c:v>Primary C/S rate for NTSV 2</c:v>
                </c:pt>
              </c:strCache>
            </c:strRef>
          </c:tx>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General</c:formatCode>
                <c:ptCount val="7"/>
              </c:numCache>
            </c:numRef>
          </c:val>
          <c:extLst>
            <c:ext xmlns:c16="http://schemas.microsoft.com/office/drawing/2014/chart" uri="{C3380CC4-5D6E-409C-BE32-E72D297353CC}">
              <c16:uniqueId val="{00000001-B9B2-4EBA-B173-8D2756049CFC}"/>
            </c:ext>
          </c:extLst>
        </c:ser>
        <c:dLbls>
          <c:showLegendKey val="0"/>
          <c:showVal val="0"/>
          <c:showCatName val="0"/>
          <c:showSerName val="0"/>
          <c:showPercent val="0"/>
          <c:showBubbleSize val="0"/>
        </c:dLbls>
        <c:gapWidth val="151"/>
        <c:overlap val="100"/>
        <c:axId val="91310336"/>
        <c:axId val="91312128"/>
      </c:barChart>
      <c:catAx>
        <c:axId val="91310336"/>
        <c:scaling>
          <c:orientation val="minMax"/>
        </c:scaling>
        <c:delete val="0"/>
        <c:axPos val="b"/>
        <c:numFmt formatCode="General" sourceLinked="0"/>
        <c:majorTickMark val="out"/>
        <c:minorTickMark val="none"/>
        <c:tickLblPos val="nextTo"/>
        <c:txPr>
          <a:bodyPr/>
          <a:lstStyle/>
          <a:p>
            <a:pPr>
              <a:defRPr sz="1400" baseline="0">
                <a:solidFill>
                  <a:schemeClr val="tx1"/>
                </a:solidFill>
                <a:latin typeface="Arial" panose="020B0604020202020204" pitchFamily="34" charset="0"/>
              </a:defRPr>
            </a:pPr>
            <a:endParaRPr lang="en-US"/>
          </a:p>
        </c:txPr>
        <c:crossAx val="91312128"/>
        <c:crosses val="autoZero"/>
        <c:auto val="1"/>
        <c:lblAlgn val="ctr"/>
        <c:lblOffset val="100"/>
        <c:noMultiLvlLbl val="0"/>
      </c:catAx>
      <c:valAx>
        <c:axId val="91312128"/>
        <c:scaling>
          <c:orientation val="minMax"/>
        </c:scaling>
        <c:delete val="0"/>
        <c:axPos val="l"/>
        <c:majorGridlines/>
        <c:numFmt formatCode="General" sourceLinked="1"/>
        <c:majorTickMark val="out"/>
        <c:minorTickMark val="none"/>
        <c:tickLblPos val="nextTo"/>
        <c:txPr>
          <a:bodyPr/>
          <a:lstStyle/>
          <a:p>
            <a:pPr>
              <a:defRPr baseline="0"/>
            </a:pPr>
            <a:endParaRPr lang="en-US"/>
          </a:p>
        </c:txPr>
        <c:crossAx val="91310336"/>
        <c:crosses val="autoZero"/>
        <c:crossBetween val="between"/>
      </c:valAx>
      <c:spPr>
        <a:blipFill>
          <a:blip xmlns:r="http://schemas.openxmlformats.org/officeDocument/2006/relationships" r:embed="rId1"/>
          <a:tile tx="0" ty="0" sx="100000" sy="100000" flip="none" algn="tl"/>
        </a:blipFill>
        <a:ln w="9525">
          <a:solidFill>
            <a:schemeClr val="accent1"/>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5683518532146101E-2"/>
          <c:y val="8.5289899212186132E-2"/>
          <c:w val="0.92745848357740324"/>
          <c:h val="0.69326769501118757"/>
        </c:manualLayout>
      </c:layout>
      <c:barChart>
        <c:barDir val="col"/>
        <c:grouping val="stacked"/>
        <c:varyColors val="0"/>
        <c:ser>
          <c:idx val="0"/>
          <c:order val="0"/>
          <c:tx>
            <c:strRef>
              <c:f>Sheet1!$B$1</c:f>
              <c:strCache>
                <c:ptCount val="1"/>
                <c:pt idx="0">
                  <c:v>Primary C/S rate for NTSV </c:v>
                </c:pt>
              </c:strCache>
            </c:strRef>
          </c:tx>
          <c:spPr>
            <a:solidFill>
              <a:schemeClr val="accent2">
                <a:lumMod val="75000"/>
                <a:alpha val="91000"/>
              </a:schemeClr>
            </a:solidFill>
          </c:spPr>
          <c:invertIfNegative val="0"/>
          <c:dLbls>
            <c:spPr>
              <a:noFill/>
              <a:ln>
                <a:noFill/>
              </a:ln>
              <a:effectLst/>
            </c:spPr>
            <c:txPr>
              <a:bodyPr/>
              <a:lstStyle/>
              <a:p>
                <a:pPr>
                  <a:defRPr sz="12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Sheet1!$A$2:$A$25</c:f>
              <c:strCache>
                <c:ptCount val="24"/>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pt idx="12">
                  <c:v>Janaury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strCache>
            </c:strRef>
          </c:cat>
          <c:val>
            <c:numRef>
              <c:f>Sheet1!$B$2:$B$25</c:f>
              <c:numCache>
                <c:formatCode>General</c:formatCode>
                <c:ptCount val="24"/>
                <c:pt idx="0">
                  <c:v>33</c:v>
                </c:pt>
                <c:pt idx="1">
                  <c:v>15</c:v>
                </c:pt>
                <c:pt idx="2">
                  <c:v>26</c:v>
                </c:pt>
                <c:pt idx="3">
                  <c:v>28</c:v>
                </c:pt>
                <c:pt idx="4">
                  <c:v>20</c:v>
                </c:pt>
                <c:pt idx="5">
                  <c:v>19</c:v>
                </c:pt>
                <c:pt idx="6">
                  <c:v>33</c:v>
                </c:pt>
                <c:pt idx="7">
                  <c:v>29</c:v>
                </c:pt>
                <c:pt idx="8">
                  <c:v>24</c:v>
                </c:pt>
                <c:pt idx="9">
                  <c:v>28</c:v>
                </c:pt>
                <c:pt idx="10">
                  <c:v>11</c:v>
                </c:pt>
                <c:pt idx="11">
                  <c:v>19</c:v>
                </c:pt>
                <c:pt idx="12">
                  <c:v>24</c:v>
                </c:pt>
                <c:pt idx="13">
                  <c:v>21</c:v>
                </c:pt>
                <c:pt idx="14">
                  <c:v>30</c:v>
                </c:pt>
                <c:pt idx="15">
                  <c:v>32</c:v>
                </c:pt>
                <c:pt idx="16">
                  <c:v>21</c:v>
                </c:pt>
                <c:pt idx="17">
                  <c:v>15</c:v>
                </c:pt>
                <c:pt idx="18">
                  <c:v>16</c:v>
                </c:pt>
                <c:pt idx="19">
                  <c:v>9</c:v>
                </c:pt>
                <c:pt idx="20">
                  <c:v>17</c:v>
                </c:pt>
                <c:pt idx="21">
                  <c:v>21</c:v>
                </c:pt>
                <c:pt idx="22">
                  <c:v>21</c:v>
                </c:pt>
                <c:pt idx="23">
                  <c:v>19</c:v>
                </c:pt>
              </c:numCache>
            </c:numRef>
          </c:val>
          <c:extLst>
            <c:ext xmlns:c16="http://schemas.microsoft.com/office/drawing/2014/chart" uri="{C3380CC4-5D6E-409C-BE32-E72D297353CC}">
              <c16:uniqueId val="{00000000-B9B2-4EBA-B173-8D2756049CFC}"/>
            </c:ext>
          </c:extLst>
        </c:ser>
        <c:ser>
          <c:idx val="1"/>
          <c:order val="1"/>
          <c:tx>
            <c:strRef>
              <c:f>Sheet1!$C$1</c:f>
              <c:strCache>
                <c:ptCount val="1"/>
                <c:pt idx="0">
                  <c:v>Primary C/S rate for NTSV 2</c:v>
                </c:pt>
              </c:strCache>
            </c:strRef>
          </c:tx>
          <c:invertIfNegative val="0"/>
          <c:cat>
            <c:strRef>
              <c:f>Sheet1!$A$2:$A$25</c:f>
              <c:strCache>
                <c:ptCount val="24"/>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pt idx="12">
                  <c:v>Janaury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strCache>
            </c:strRef>
          </c:cat>
          <c:val>
            <c:numRef>
              <c:f>Sheet1!$C$2:$C$25</c:f>
              <c:numCache>
                <c:formatCode>General</c:formatCode>
                <c:ptCount val="24"/>
              </c:numCache>
            </c:numRef>
          </c:val>
          <c:extLst>
            <c:ext xmlns:c16="http://schemas.microsoft.com/office/drawing/2014/chart" uri="{C3380CC4-5D6E-409C-BE32-E72D297353CC}">
              <c16:uniqueId val="{00000001-B9B2-4EBA-B173-8D2756049CFC}"/>
            </c:ext>
          </c:extLst>
        </c:ser>
        <c:dLbls>
          <c:showLegendKey val="0"/>
          <c:showVal val="0"/>
          <c:showCatName val="0"/>
          <c:showSerName val="0"/>
          <c:showPercent val="0"/>
          <c:showBubbleSize val="0"/>
        </c:dLbls>
        <c:gapWidth val="151"/>
        <c:overlap val="100"/>
        <c:axId val="91310336"/>
        <c:axId val="91312128"/>
      </c:barChart>
      <c:catAx>
        <c:axId val="91310336"/>
        <c:scaling>
          <c:orientation val="minMax"/>
        </c:scaling>
        <c:delete val="0"/>
        <c:axPos val="b"/>
        <c:numFmt formatCode="General" sourceLinked="0"/>
        <c:majorTickMark val="out"/>
        <c:minorTickMark val="none"/>
        <c:tickLblPos val="nextTo"/>
        <c:txPr>
          <a:bodyPr/>
          <a:lstStyle/>
          <a:p>
            <a:pPr>
              <a:defRPr sz="1400" baseline="0">
                <a:solidFill>
                  <a:schemeClr val="tx1"/>
                </a:solidFill>
                <a:latin typeface="Arial" panose="020B0604020202020204" pitchFamily="34" charset="0"/>
              </a:defRPr>
            </a:pPr>
            <a:endParaRPr lang="en-US"/>
          </a:p>
        </c:txPr>
        <c:crossAx val="91312128"/>
        <c:crosses val="autoZero"/>
        <c:auto val="1"/>
        <c:lblAlgn val="ctr"/>
        <c:lblOffset val="100"/>
        <c:noMultiLvlLbl val="0"/>
      </c:catAx>
      <c:valAx>
        <c:axId val="91312128"/>
        <c:scaling>
          <c:orientation val="minMax"/>
        </c:scaling>
        <c:delete val="0"/>
        <c:axPos val="l"/>
        <c:majorGridlines/>
        <c:numFmt formatCode="General" sourceLinked="1"/>
        <c:majorTickMark val="out"/>
        <c:minorTickMark val="none"/>
        <c:tickLblPos val="nextTo"/>
        <c:txPr>
          <a:bodyPr/>
          <a:lstStyle/>
          <a:p>
            <a:pPr>
              <a:defRPr baseline="0"/>
            </a:pPr>
            <a:endParaRPr lang="en-US"/>
          </a:p>
        </c:txPr>
        <c:crossAx val="91310336"/>
        <c:crosses val="autoZero"/>
        <c:crossBetween val="between"/>
      </c:valAx>
      <c:spPr>
        <a:blipFill>
          <a:blip xmlns:r="http://schemas.openxmlformats.org/officeDocument/2006/relationships" r:embed="rId1"/>
          <a:tile tx="0" ty="0" sx="100000" sy="100000" flip="none" algn="tl"/>
        </a:blipFill>
        <a:ln w="9525">
          <a:solidFill>
            <a:srgbClr val="0070C0"/>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rgbClr val="00B050"/>
            </a:solidFill>
            <a:ln>
              <a:noFill/>
            </a:ln>
            <a:effectLst/>
          </c:spPr>
          <c:invertIfNegative val="0"/>
          <c:val>
            <c:numRef>
              <c:f>'SM 2'!$B$2:$O$2</c:f>
              <c:numCache>
                <c:formatCode>General</c:formatCode>
                <c:ptCount val="14"/>
                <c:pt idx="0">
                  <c:v>15.73</c:v>
                </c:pt>
                <c:pt idx="1">
                  <c:v>13.41</c:v>
                </c:pt>
                <c:pt idx="2">
                  <c:v>15.19</c:v>
                </c:pt>
                <c:pt idx="3">
                  <c:v>13.16</c:v>
                </c:pt>
                <c:pt idx="4">
                  <c:v>18.18</c:v>
                </c:pt>
                <c:pt idx="5">
                  <c:v>24.64</c:v>
                </c:pt>
                <c:pt idx="6">
                  <c:v>27.54</c:v>
                </c:pt>
                <c:pt idx="7">
                  <c:v>24.24</c:v>
                </c:pt>
                <c:pt idx="8">
                  <c:v>29.03</c:v>
                </c:pt>
                <c:pt idx="9">
                  <c:v>36.67</c:v>
                </c:pt>
                <c:pt idx="10">
                  <c:v>30.91</c:v>
                </c:pt>
                <c:pt idx="11">
                  <c:v>37.74</c:v>
                </c:pt>
                <c:pt idx="12">
                  <c:v>39.130000000000003</c:v>
                </c:pt>
                <c:pt idx="13">
                  <c:v>30</c:v>
                </c:pt>
              </c:numCache>
            </c:numRef>
          </c:val>
          <c:extLst>
            <c:ext xmlns:c15="http://schemas.microsoft.com/office/drawing/2012/chart" uri="{02D57815-91ED-43cb-92C2-25804820EDAC}">
              <c15:filteredSeriesTitle>
                <c15:tx>
                  <c:strRef>
                    <c:extLst>
                      <c:ext uri="{02D57815-91ED-43cb-92C2-25804820EDAC}">
                        <c15:formulaRef>
                          <c15:sqref>'SM 2'!$A$2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2'!$B$1:$O$1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0BDA-4F01-996C-DEAEE763DEBF}"/>
            </c:ext>
          </c:extLst>
        </c:ser>
        <c:ser>
          <c:idx val="1"/>
          <c:order val="1"/>
          <c:spPr>
            <a:solidFill>
              <a:srgbClr val="FFC000"/>
            </a:solidFill>
            <a:ln>
              <a:noFill/>
            </a:ln>
            <a:effectLst/>
          </c:spPr>
          <c:invertIfNegative val="0"/>
          <c:val>
            <c:numRef>
              <c:f>'SM 2'!$B$3:$O$3</c:f>
              <c:numCache>
                <c:formatCode>General</c:formatCode>
                <c:ptCount val="14"/>
                <c:pt idx="0">
                  <c:v>21.35</c:v>
                </c:pt>
                <c:pt idx="1">
                  <c:v>41.46</c:v>
                </c:pt>
                <c:pt idx="2">
                  <c:v>50.63</c:v>
                </c:pt>
                <c:pt idx="3">
                  <c:v>65.790000000000006</c:v>
                </c:pt>
                <c:pt idx="4">
                  <c:v>66.23</c:v>
                </c:pt>
                <c:pt idx="5">
                  <c:v>63.77</c:v>
                </c:pt>
                <c:pt idx="6">
                  <c:v>62.32</c:v>
                </c:pt>
                <c:pt idx="7">
                  <c:v>65.150000000000006</c:v>
                </c:pt>
                <c:pt idx="8">
                  <c:v>66.13</c:v>
                </c:pt>
                <c:pt idx="9">
                  <c:v>58.33</c:v>
                </c:pt>
                <c:pt idx="10">
                  <c:v>63.64</c:v>
                </c:pt>
                <c:pt idx="11">
                  <c:v>56.6</c:v>
                </c:pt>
                <c:pt idx="12">
                  <c:v>56.52</c:v>
                </c:pt>
                <c:pt idx="13">
                  <c:v>66.67</c:v>
                </c:pt>
              </c:numCache>
            </c:numRef>
          </c:val>
          <c:extLst>
            <c:ext xmlns:c15="http://schemas.microsoft.com/office/drawing/2012/chart" uri="{02D57815-91ED-43cb-92C2-25804820EDAC}">
              <c15:filteredSeriesTitle>
                <c15:tx>
                  <c:strRef>
                    <c:extLst>
                      <c:ext uri="{02D57815-91ED-43cb-92C2-25804820EDAC}">
                        <c15:formulaRef>
                          <c15:sqref>'SM 2'!$A$3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2'!$B$1:$O$1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0BDA-4F01-996C-DEAEE763DEBF}"/>
            </c:ext>
          </c:extLst>
        </c:ser>
        <c:ser>
          <c:idx val="2"/>
          <c:order val="2"/>
          <c:spPr>
            <a:solidFill>
              <a:srgbClr val="FF0000"/>
            </a:solidFill>
            <a:ln>
              <a:noFill/>
            </a:ln>
            <a:effectLst/>
          </c:spPr>
          <c:invertIfNegative val="0"/>
          <c:val>
            <c:numRef>
              <c:f>'SM 2'!$B$4:$O$4</c:f>
              <c:numCache>
                <c:formatCode>General</c:formatCode>
                <c:ptCount val="14"/>
                <c:pt idx="0">
                  <c:v>60.24</c:v>
                </c:pt>
                <c:pt idx="1">
                  <c:v>47.44</c:v>
                </c:pt>
                <c:pt idx="2">
                  <c:v>34.21</c:v>
                </c:pt>
                <c:pt idx="3">
                  <c:v>21.62</c:v>
                </c:pt>
                <c:pt idx="4">
                  <c:v>15.38</c:v>
                </c:pt>
                <c:pt idx="5">
                  <c:v>14.29</c:v>
                </c:pt>
                <c:pt idx="6">
                  <c:v>12.12</c:v>
                </c:pt>
                <c:pt idx="7">
                  <c:v>10.61</c:v>
                </c:pt>
                <c:pt idx="8">
                  <c:v>4.8400000000000034</c:v>
                </c:pt>
                <c:pt idx="9">
                  <c:v>5</c:v>
                </c:pt>
                <c:pt idx="10">
                  <c:v>5.4500000000000028</c:v>
                </c:pt>
                <c:pt idx="11">
                  <c:v>5.6599999999999966</c:v>
                </c:pt>
                <c:pt idx="12">
                  <c:v>4.3499999999999943</c:v>
                </c:pt>
                <c:pt idx="13">
                  <c:v>3.3299999999999983</c:v>
                </c:pt>
              </c:numCache>
            </c:numRef>
          </c:val>
          <c:extLst>
            <c:ext xmlns:c15="http://schemas.microsoft.com/office/drawing/2012/chart" uri="{02D57815-91ED-43cb-92C2-25804820EDAC}">
              <c15:filteredSeriesTitle>
                <c15:tx>
                  <c:strRef>
                    <c:extLst>
                      <c:ext uri="{02D57815-91ED-43cb-92C2-25804820EDAC}">
                        <c15:formulaRef>
                          <c15:sqref>'SM 2'!$A$4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2'!$B$1:$O$1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0BDA-4F01-996C-DEAEE763DEBF}"/>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and integrated PVB order sets, protocols, and documentation into the EMR</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3'!$B$2:$O$2</c:f>
              <c:numCache>
                <c:formatCode>General</c:formatCode>
                <c:ptCount val="14"/>
                <c:pt idx="0">
                  <c:v>2.38</c:v>
                </c:pt>
                <c:pt idx="1">
                  <c:v>1.28</c:v>
                </c:pt>
                <c:pt idx="2">
                  <c:v>1.32</c:v>
                </c:pt>
                <c:pt idx="3">
                  <c:v>1.36</c:v>
                </c:pt>
                <c:pt idx="4">
                  <c:v>0.96</c:v>
                </c:pt>
                <c:pt idx="5">
                  <c:v>1.59</c:v>
                </c:pt>
                <c:pt idx="6">
                  <c:v>1.7</c:v>
                </c:pt>
                <c:pt idx="7">
                  <c:v>1.51</c:v>
                </c:pt>
                <c:pt idx="8">
                  <c:v>9.68</c:v>
                </c:pt>
                <c:pt idx="9">
                  <c:v>16.670000000000002</c:v>
                </c:pt>
                <c:pt idx="10">
                  <c:v>12.73</c:v>
                </c:pt>
                <c:pt idx="11">
                  <c:v>16.98</c:v>
                </c:pt>
                <c:pt idx="12">
                  <c:v>26.09</c:v>
                </c:pt>
                <c:pt idx="13">
                  <c:v>26.67</c:v>
                </c:pt>
              </c:numCache>
            </c:numRef>
          </c:val>
          <c:extLst>
            <c:ext xmlns:c15="http://schemas.microsoft.com/office/drawing/2012/chart" uri="{02D57815-91ED-43cb-92C2-25804820EDAC}">
              <c15:filteredSeriesTitle>
                <c15:tx>
                  <c:strRef>
                    <c:extLst>
                      <c:ext uri="{02D57815-91ED-43cb-92C2-25804820EDAC}">
                        <c15:formulaRef>
                          <c15:sqref>'SM 3'!$A$2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3'!$B$1:$O$1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strCache>
                  </c:strRef>
                </c15:cat>
              </c15:filteredCategoryTitle>
            </c:ext>
            <c:ext xmlns:c16="http://schemas.microsoft.com/office/drawing/2014/chart" uri="{C3380CC4-5D6E-409C-BE32-E72D297353CC}">
              <c16:uniqueId val="{00000000-C401-43FD-BF7E-846023982364}"/>
            </c:ext>
          </c:extLst>
        </c:ser>
        <c:ser>
          <c:idx val="1"/>
          <c:order val="1"/>
          <c:spPr>
            <a:solidFill>
              <a:srgbClr val="FFC000"/>
            </a:solidFill>
            <a:ln>
              <a:noFill/>
            </a:ln>
            <a:effectLst/>
          </c:spPr>
          <c:invertIfNegative val="0"/>
          <c:val>
            <c:numRef>
              <c:f>'SM 3'!$B$3:$O$3</c:f>
              <c:numCache>
                <c:formatCode>General</c:formatCode>
                <c:ptCount val="14"/>
                <c:pt idx="0">
                  <c:v>9.52</c:v>
                </c:pt>
                <c:pt idx="1">
                  <c:v>28.21</c:v>
                </c:pt>
                <c:pt idx="2">
                  <c:v>39.47</c:v>
                </c:pt>
                <c:pt idx="3">
                  <c:v>54.05</c:v>
                </c:pt>
                <c:pt idx="4">
                  <c:v>61.54</c:v>
                </c:pt>
                <c:pt idx="5">
                  <c:v>63.49</c:v>
                </c:pt>
                <c:pt idx="6">
                  <c:v>62.71</c:v>
                </c:pt>
                <c:pt idx="7">
                  <c:v>66.67</c:v>
                </c:pt>
                <c:pt idx="8">
                  <c:v>64.52</c:v>
                </c:pt>
                <c:pt idx="9">
                  <c:v>65</c:v>
                </c:pt>
                <c:pt idx="10">
                  <c:v>67.27</c:v>
                </c:pt>
                <c:pt idx="11">
                  <c:v>64.150000000000006</c:v>
                </c:pt>
                <c:pt idx="12">
                  <c:v>56.52</c:v>
                </c:pt>
                <c:pt idx="13">
                  <c:v>55.33</c:v>
                </c:pt>
              </c:numCache>
            </c:numRef>
          </c:val>
          <c:extLst>
            <c:ext xmlns:c15="http://schemas.microsoft.com/office/drawing/2012/chart" uri="{02D57815-91ED-43cb-92C2-25804820EDAC}">
              <c15:filteredSeriesTitle>
                <c15:tx>
                  <c:strRef>
                    <c:extLst>
                      <c:ext uri="{02D57815-91ED-43cb-92C2-25804820EDAC}">
                        <c15:formulaRef>
                          <c15:sqref>'SM 3'!$A$3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3'!$B$1:$O$1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strCache>
                  </c:strRef>
                </c15:cat>
              </c15:filteredCategoryTitle>
            </c:ext>
            <c:ext xmlns:c16="http://schemas.microsoft.com/office/drawing/2014/chart" uri="{C3380CC4-5D6E-409C-BE32-E72D297353CC}">
              <c16:uniqueId val="{00000001-C401-43FD-BF7E-846023982364}"/>
            </c:ext>
          </c:extLst>
        </c:ser>
        <c:ser>
          <c:idx val="2"/>
          <c:order val="2"/>
          <c:spPr>
            <a:solidFill>
              <a:srgbClr val="FF0000"/>
            </a:solidFill>
            <a:ln>
              <a:noFill/>
            </a:ln>
            <a:effectLst/>
          </c:spPr>
          <c:invertIfNegative val="0"/>
          <c:val>
            <c:numRef>
              <c:f>'SM 3'!$B$4:$O$4</c:f>
              <c:numCache>
                <c:formatCode>General</c:formatCode>
                <c:ptCount val="14"/>
                <c:pt idx="0">
                  <c:v>88.1</c:v>
                </c:pt>
                <c:pt idx="1">
                  <c:v>70.510000000000005</c:v>
                </c:pt>
                <c:pt idx="2">
                  <c:v>59.21</c:v>
                </c:pt>
                <c:pt idx="3">
                  <c:v>44.59</c:v>
                </c:pt>
                <c:pt idx="4">
                  <c:v>37.5</c:v>
                </c:pt>
                <c:pt idx="5">
                  <c:v>34.92</c:v>
                </c:pt>
                <c:pt idx="6">
                  <c:v>35.590000000000003</c:v>
                </c:pt>
                <c:pt idx="7">
                  <c:v>31.819999999999993</c:v>
                </c:pt>
                <c:pt idx="8">
                  <c:v>25.800000000000011</c:v>
                </c:pt>
                <c:pt idx="9">
                  <c:v>18.329999999999998</c:v>
                </c:pt>
                <c:pt idx="10">
                  <c:v>20</c:v>
                </c:pt>
                <c:pt idx="11">
                  <c:v>18.86999999999999</c:v>
                </c:pt>
                <c:pt idx="12">
                  <c:v>17.39</c:v>
                </c:pt>
                <c:pt idx="13">
                  <c:v>20</c:v>
                </c:pt>
              </c:numCache>
            </c:numRef>
          </c:val>
          <c:extLst>
            <c:ext xmlns:c15="http://schemas.microsoft.com/office/drawing/2012/chart" uri="{02D57815-91ED-43cb-92C2-25804820EDAC}">
              <c15:filteredSeriesTitle>
                <c15:tx>
                  <c:strRef>
                    <c:extLst>
                      <c:ext uri="{02D57815-91ED-43cb-92C2-25804820EDAC}">
                        <c15:formulaRef>
                          <c15:sqref>'SM 3'!$A$4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3'!$B$1:$O$1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strCache>
                  </c:strRef>
                </c15:cat>
              </c15:filteredCategoryTitle>
            </c:ext>
            <c:ext xmlns:c16="http://schemas.microsoft.com/office/drawing/2014/chart" uri="{C3380CC4-5D6E-409C-BE32-E72D297353CC}">
              <c16:uniqueId val="{00000002-C401-43FD-BF7E-846023982364}"/>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8'!$B$2:$O$2</c:f>
              <c:numCache>
                <c:formatCode>General</c:formatCode>
                <c:ptCount val="14"/>
                <c:pt idx="0">
                  <c:v>4.76</c:v>
                </c:pt>
                <c:pt idx="1">
                  <c:v>5</c:v>
                </c:pt>
                <c:pt idx="2">
                  <c:v>8.86</c:v>
                </c:pt>
                <c:pt idx="3">
                  <c:v>19.739999999999998</c:v>
                </c:pt>
                <c:pt idx="4">
                  <c:v>25</c:v>
                </c:pt>
                <c:pt idx="5">
                  <c:v>26.09</c:v>
                </c:pt>
                <c:pt idx="6">
                  <c:v>28.57</c:v>
                </c:pt>
                <c:pt idx="7">
                  <c:v>37.880000000000003</c:v>
                </c:pt>
                <c:pt idx="8">
                  <c:v>45.16</c:v>
                </c:pt>
                <c:pt idx="9">
                  <c:v>52.54</c:v>
                </c:pt>
                <c:pt idx="10">
                  <c:v>52.73</c:v>
                </c:pt>
                <c:pt idx="11">
                  <c:v>58.49</c:v>
                </c:pt>
                <c:pt idx="12">
                  <c:v>58.7</c:v>
                </c:pt>
                <c:pt idx="13">
                  <c:v>60</c:v>
                </c:pt>
              </c:numCache>
            </c:numRef>
          </c:val>
          <c:extLst>
            <c:ext xmlns:c15="http://schemas.microsoft.com/office/drawing/2012/chart" uri="{02D57815-91ED-43cb-92C2-25804820EDAC}">
              <c15:filteredSeriesTitle>
                <c15:tx>
                  <c:strRef>
                    <c:extLst>
                      <c:ext uri="{02D57815-91ED-43cb-92C2-25804820EDAC}">
                        <c15:formulaRef>
                          <c15:sqref>'SM 8'!$A$2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8'!$B$1:$O$1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4C3F-4A58-A354-1E5919B07D1A}"/>
            </c:ext>
          </c:extLst>
        </c:ser>
        <c:ser>
          <c:idx val="1"/>
          <c:order val="1"/>
          <c:spPr>
            <a:solidFill>
              <a:srgbClr val="FFC000"/>
            </a:solidFill>
            <a:ln>
              <a:noFill/>
            </a:ln>
            <a:effectLst/>
          </c:spPr>
          <c:invertIfNegative val="0"/>
          <c:val>
            <c:numRef>
              <c:f>'SM 8'!$B$3:$O$3</c:f>
              <c:numCache>
                <c:formatCode>General</c:formatCode>
                <c:ptCount val="14"/>
                <c:pt idx="0">
                  <c:v>16.670000000000002</c:v>
                </c:pt>
                <c:pt idx="1">
                  <c:v>38.75</c:v>
                </c:pt>
                <c:pt idx="2">
                  <c:v>48.1</c:v>
                </c:pt>
                <c:pt idx="3">
                  <c:v>53.95</c:v>
                </c:pt>
                <c:pt idx="4">
                  <c:v>57.89</c:v>
                </c:pt>
                <c:pt idx="5">
                  <c:v>59.42</c:v>
                </c:pt>
                <c:pt idx="6">
                  <c:v>64.290000000000006</c:v>
                </c:pt>
                <c:pt idx="7">
                  <c:v>57.58</c:v>
                </c:pt>
                <c:pt idx="8">
                  <c:v>53.23</c:v>
                </c:pt>
                <c:pt idx="9">
                  <c:v>45.67</c:v>
                </c:pt>
                <c:pt idx="10">
                  <c:v>45.45</c:v>
                </c:pt>
                <c:pt idx="11">
                  <c:v>39.619999999999997</c:v>
                </c:pt>
                <c:pt idx="12">
                  <c:v>39.130000000000003</c:v>
                </c:pt>
                <c:pt idx="13">
                  <c:v>40</c:v>
                </c:pt>
              </c:numCache>
            </c:numRef>
          </c:val>
          <c:extLst>
            <c:ext xmlns:c15="http://schemas.microsoft.com/office/drawing/2012/chart" uri="{02D57815-91ED-43cb-92C2-25804820EDAC}">
              <c15:filteredSeriesTitle>
                <c15:tx>
                  <c:strRef>
                    <c:extLst>
                      <c:ext uri="{02D57815-91ED-43cb-92C2-25804820EDAC}">
                        <c15:formulaRef>
                          <c15:sqref>'SM 8'!$A$3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8'!$B$1:$O$1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4C3F-4A58-A354-1E5919B07D1A}"/>
            </c:ext>
          </c:extLst>
        </c:ser>
        <c:ser>
          <c:idx val="2"/>
          <c:order val="2"/>
          <c:spPr>
            <a:solidFill>
              <a:srgbClr val="FF0000"/>
            </a:solidFill>
            <a:ln>
              <a:noFill/>
            </a:ln>
            <a:effectLst/>
          </c:spPr>
          <c:invertIfNegative val="0"/>
          <c:val>
            <c:numRef>
              <c:f>'SM 8'!$B$4:$O$4</c:f>
              <c:numCache>
                <c:formatCode>General</c:formatCode>
                <c:ptCount val="14"/>
                <c:pt idx="0">
                  <c:v>79.78</c:v>
                </c:pt>
                <c:pt idx="1">
                  <c:v>56.25</c:v>
                </c:pt>
                <c:pt idx="2">
                  <c:v>43.04</c:v>
                </c:pt>
                <c:pt idx="3">
                  <c:v>26.32</c:v>
                </c:pt>
                <c:pt idx="4">
                  <c:v>17.11</c:v>
                </c:pt>
                <c:pt idx="5">
                  <c:v>14.49</c:v>
                </c:pt>
                <c:pt idx="6">
                  <c:v>7.14</c:v>
                </c:pt>
                <c:pt idx="7">
                  <c:v>4.539999999999992</c:v>
                </c:pt>
                <c:pt idx="8">
                  <c:v>1.6100000000000136</c:v>
                </c:pt>
                <c:pt idx="9">
                  <c:v>1.789999999999992</c:v>
                </c:pt>
                <c:pt idx="10">
                  <c:v>1.8199999999999932</c:v>
                </c:pt>
                <c:pt idx="11">
                  <c:v>1.8900000000000006</c:v>
                </c:pt>
                <c:pt idx="12">
                  <c:v>2.1699999999999875</c:v>
                </c:pt>
                <c:pt idx="13">
                  <c:v>0</c:v>
                </c:pt>
              </c:numCache>
            </c:numRef>
          </c:val>
          <c:extLst>
            <c:ext xmlns:c15="http://schemas.microsoft.com/office/drawing/2012/chart" uri="{02D57815-91ED-43cb-92C2-25804820EDAC}">
              <c15:filteredSeriesTitle>
                <c15:tx>
                  <c:strRef>
                    <c:extLst>
                      <c:ext uri="{02D57815-91ED-43cb-92C2-25804820EDAC}">
                        <c15:formulaRef>
                          <c15:sqref>'SM 8'!$A$4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8'!$B$1:$O$1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4C3F-4A58-A354-1E5919B07D1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 using ACOG/SMFM labor guidelines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4'!$B$2:$O$2</c:f>
              <c:numCache>
                <c:formatCode>General</c:formatCode>
                <c:ptCount val="14"/>
                <c:pt idx="0">
                  <c:v>3.58</c:v>
                </c:pt>
                <c:pt idx="1">
                  <c:v>7.32</c:v>
                </c:pt>
                <c:pt idx="2">
                  <c:v>6.33</c:v>
                </c:pt>
                <c:pt idx="3">
                  <c:v>7.89</c:v>
                </c:pt>
                <c:pt idx="4">
                  <c:v>9.2100000000000009</c:v>
                </c:pt>
                <c:pt idx="5">
                  <c:v>17.14</c:v>
                </c:pt>
                <c:pt idx="6">
                  <c:v>26.64</c:v>
                </c:pt>
                <c:pt idx="7">
                  <c:v>36.36</c:v>
                </c:pt>
                <c:pt idx="8">
                  <c:v>48.39</c:v>
                </c:pt>
                <c:pt idx="9">
                  <c:v>65</c:v>
                </c:pt>
                <c:pt idx="10">
                  <c:v>65.45</c:v>
                </c:pt>
                <c:pt idx="11">
                  <c:v>67.92</c:v>
                </c:pt>
                <c:pt idx="12">
                  <c:v>78.260000000000005</c:v>
                </c:pt>
                <c:pt idx="13">
                  <c:v>70</c:v>
                </c:pt>
              </c:numCache>
            </c:numRef>
          </c:val>
          <c:extLst>
            <c:ext xmlns:c15="http://schemas.microsoft.com/office/drawing/2012/chart" uri="{02D57815-91ED-43cb-92C2-25804820EDAC}">
              <c15:filteredSeriesTitle>
                <c15:tx>
                  <c:strRef>
                    <c:extLst>
                      <c:ext uri="{02D57815-91ED-43cb-92C2-25804820EDAC}">
                        <c15:formulaRef>
                          <c15:sqref>'SM 4'!$A$2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4'!$B$1:$O$1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5F8C-4B4F-B84A-5C5D9F2D63FA}"/>
            </c:ext>
          </c:extLst>
        </c:ser>
        <c:ser>
          <c:idx val="1"/>
          <c:order val="1"/>
          <c:spPr>
            <a:solidFill>
              <a:srgbClr val="FFC000"/>
            </a:solidFill>
            <a:ln>
              <a:noFill/>
            </a:ln>
            <a:effectLst/>
          </c:spPr>
          <c:invertIfNegative val="0"/>
          <c:val>
            <c:numRef>
              <c:f>'SM 4'!$B$3:$O$3</c:f>
              <c:numCache>
                <c:formatCode>General</c:formatCode>
                <c:ptCount val="14"/>
                <c:pt idx="0">
                  <c:v>9.52</c:v>
                </c:pt>
                <c:pt idx="1">
                  <c:v>30.49</c:v>
                </c:pt>
                <c:pt idx="2">
                  <c:v>40.51</c:v>
                </c:pt>
                <c:pt idx="3">
                  <c:v>59.21</c:v>
                </c:pt>
                <c:pt idx="4">
                  <c:v>71.05</c:v>
                </c:pt>
                <c:pt idx="5">
                  <c:v>70</c:v>
                </c:pt>
                <c:pt idx="6">
                  <c:v>69.569999999999993</c:v>
                </c:pt>
                <c:pt idx="7">
                  <c:v>59.09</c:v>
                </c:pt>
                <c:pt idx="8">
                  <c:v>46.77</c:v>
                </c:pt>
                <c:pt idx="9">
                  <c:v>31.67</c:v>
                </c:pt>
                <c:pt idx="10">
                  <c:v>30.91</c:v>
                </c:pt>
                <c:pt idx="11">
                  <c:v>28.3</c:v>
                </c:pt>
                <c:pt idx="12">
                  <c:v>19.57</c:v>
                </c:pt>
                <c:pt idx="13">
                  <c:v>26.67</c:v>
                </c:pt>
              </c:numCache>
            </c:numRef>
          </c:val>
          <c:extLst>
            <c:ext xmlns:c15="http://schemas.microsoft.com/office/drawing/2012/chart" uri="{02D57815-91ED-43cb-92C2-25804820EDAC}">
              <c15:filteredSeriesTitle>
                <c15:tx>
                  <c:strRef>
                    <c:extLst>
                      <c:ext uri="{02D57815-91ED-43cb-92C2-25804820EDAC}">
                        <c15:formulaRef>
                          <c15:sqref>'SM 4'!$A$3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4'!$B$1:$O$1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5F8C-4B4F-B84A-5C5D9F2D63FA}"/>
            </c:ext>
          </c:extLst>
        </c:ser>
        <c:ser>
          <c:idx val="2"/>
          <c:order val="2"/>
          <c:spPr>
            <a:solidFill>
              <a:srgbClr val="FF0000"/>
            </a:solidFill>
            <a:ln>
              <a:noFill/>
            </a:ln>
            <a:effectLst/>
          </c:spPr>
          <c:invertIfNegative val="0"/>
          <c:val>
            <c:numRef>
              <c:f>'SM 4'!$B$4:$O$4</c:f>
              <c:numCache>
                <c:formatCode>General</c:formatCode>
                <c:ptCount val="14"/>
                <c:pt idx="0">
                  <c:v>86.9</c:v>
                </c:pt>
                <c:pt idx="1">
                  <c:v>62.2</c:v>
                </c:pt>
                <c:pt idx="2">
                  <c:v>53.16</c:v>
                </c:pt>
                <c:pt idx="3">
                  <c:v>32.89</c:v>
                </c:pt>
                <c:pt idx="4">
                  <c:v>19.739999999999998</c:v>
                </c:pt>
                <c:pt idx="5">
                  <c:v>12.86</c:v>
                </c:pt>
                <c:pt idx="6">
                  <c:v>5.8</c:v>
                </c:pt>
                <c:pt idx="7">
                  <c:v>2.78</c:v>
                </c:pt>
                <c:pt idx="8">
                  <c:v>4.8400000000000034</c:v>
                </c:pt>
                <c:pt idx="9">
                  <c:v>3.3299999999999983</c:v>
                </c:pt>
                <c:pt idx="10">
                  <c:v>3.6400000000000006</c:v>
                </c:pt>
                <c:pt idx="11">
                  <c:v>3.7800000000000011</c:v>
                </c:pt>
                <c:pt idx="12">
                  <c:v>2.1699999999999875</c:v>
                </c:pt>
                <c:pt idx="13">
                  <c:v>3.3299999999999983</c:v>
                </c:pt>
              </c:numCache>
            </c:numRef>
          </c:val>
          <c:extLst>
            <c:ext xmlns:c15="http://schemas.microsoft.com/office/drawing/2012/chart" uri="{02D57815-91ED-43cb-92C2-25804820EDAC}">
              <c15:filteredSeriesTitle>
                <c15:tx>
                  <c:strRef>
                    <c:extLst>
                      <c:ext uri="{02D57815-91ED-43cb-92C2-25804820EDAC}">
                        <c15:formulaRef>
                          <c15:sqref>'SM 4'!$A$4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4'!$B$1:$O$1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5F8C-4B4F-B84A-5C5D9F2D63F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5'!$B$2:$O$2</c:f>
              <c:numCache>
                <c:formatCode>General</c:formatCode>
                <c:ptCount val="14"/>
                <c:pt idx="0">
                  <c:v>2.39</c:v>
                </c:pt>
                <c:pt idx="1">
                  <c:v>2.57</c:v>
                </c:pt>
                <c:pt idx="2">
                  <c:v>3.95</c:v>
                </c:pt>
                <c:pt idx="3">
                  <c:v>6.76</c:v>
                </c:pt>
                <c:pt idx="4">
                  <c:v>10.77</c:v>
                </c:pt>
                <c:pt idx="5">
                  <c:v>14.04</c:v>
                </c:pt>
                <c:pt idx="6">
                  <c:v>18.64</c:v>
                </c:pt>
                <c:pt idx="7">
                  <c:v>26.87</c:v>
                </c:pt>
                <c:pt idx="8">
                  <c:v>38.71</c:v>
                </c:pt>
                <c:pt idx="9">
                  <c:v>43.33</c:v>
                </c:pt>
                <c:pt idx="10">
                  <c:v>43.64</c:v>
                </c:pt>
                <c:pt idx="11">
                  <c:v>49.06</c:v>
                </c:pt>
                <c:pt idx="12">
                  <c:v>52.17</c:v>
                </c:pt>
                <c:pt idx="13">
                  <c:v>53.33</c:v>
                </c:pt>
              </c:numCache>
            </c:numRef>
          </c:val>
          <c:extLst>
            <c:ext xmlns:c15="http://schemas.microsoft.com/office/drawing/2012/chart" uri="{02D57815-91ED-43cb-92C2-25804820EDAC}">
              <c15:filteredSeriesTitle>
                <c15:tx>
                  <c:strRef>
                    <c:extLst>
                      <c:ext uri="{02D57815-91ED-43cb-92C2-25804820EDAC}">
                        <c15:formulaRef>
                          <c15:sqref>'SM 5'!$A$2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5'!$B$1:$O$1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C985-4434-97AB-6793C3BB40EA}"/>
            </c:ext>
          </c:extLst>
        </c:ser>
        <c:ser>
          <c:idx val="1"/>
          <c:order val="1"/>
          <c:spPr>
            <a:solidFill>
              <a:srgbClr val="FFC000"/>
            </a:solidFill>
            <a:ln>
              <a:noFill/>
            </a:ln>
            <a:effectLst/>
          </c:spPr>
          <c:invertIfNegative val="0"/>
          <c:val>
            <c:numRef>
              <c:f>'SM 5'!$B$3:$O$3</c:f>
              <c:numCache>
                <c:formatCode>General</c:formatCode>
                <c:ptCount val="14"/>
                <c:pt idx="0">
                  <c:v>10.71</c:v>
                </c:pt>
                <c:pt idx="1">
                  <c:v>26.92</c:v>
                </c:pt>
                <c:pt idx="2">
                  <c:v>39.47</c:v>
                </c:pt>
                <c:pt idx="3">
                  <c:v>55.41</c:v>
                </c:pt>
                <c:pt idx="4">
                  <c:v>64.62</c:v>
                </c:pt>
                <c:pt idx="5">
                  <c:v>73.02</c:v>
                </c:pt>
                <c:pt idx="6">
                  <c:v>71.19</c:v>
                </c:pt>
                <c:pt idx="7">
                  <c:v>65.67</c:v>
                </c:pt>
                <c:pt idx="8">
                  <c:v>58.06</c:v>
                </c:pt>
                <c:pt idx="9">
                  <c:v>51.67</c:v>
                </c:pt>
                <c:pt idx="10">
                  <c:v>50.91</c:v>
                </c:pt>
                <c:pt idx="11">
                  <c:v>45.28</c:v>
                </c:pt>
                <c:pt idx="12">
                  <c:v>45.65</c:v>
                </c:pt>
                <c:pt idx="13">
                  <c:v>40</c:v>
                </c:pt>
              </c:numCache>
            </c:numRef>
          </c:val>
          <c:extLst>
            <c:ext xmlns:c15="http://schemas.microsoft.com/office/drawing/2012/chart" uri="{02D57815-91ED-43cb-92C2-25804820EDAC}">
              <c15:filteredSeriesTitle>
                <c15:tx>
                  <c:strRef>
                    <c:extLst>
                      <c:ext uri="{02D57815-91ED-43cb-92C2-25804820EDAC}">
                        <c15:formulaRef>
                          <c15:sqref>'SM 5'!$A$3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5'!$B$1:$O$1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C985-4434-97AB-6793C3BB40EA}"/>
            </c:ext>
          </c:extLst>
        </c:ser>
        <c:ser>
          <c:idx val="2"/>
          <c:order val="2"/>
          <c:spPr>
            <a:solidFill>
              <a:srgbClr val="FF0000"/>
            </a:solidFill>
            <a:ln>
              <a:noFill/>
            </a:ln>
            <a:effectLst/>
          </c:spPr>
          <c:invertIfNegative val="0"/>
          <c:val>
            <c:numRef>
              <c:f>'SM 5'!$B$4:$O$4</c:f>
              <c:numCache>
                <c:formatCode>General</c:formatCode>
                <c:ptCount val="14"/>
                <c:pt idx="0">
                  <c:v>86.9</c:v>
                </c:pt>
                <c:pt idx="1">
                  <c:v>70.510000000000005</c:v>
                </c:pt>
                <c:pt idx="2">
                  <c:v>56.58</c:v>
                </c:pt>
                <c:pt idx="3">
                  <c:v>37.830000000000005</c:v>
                </c:pt>
                <c:pt idx="4">
                  <c:v>24.61</c:v>
                </c:pt>
                <c:pt idx="5">
                  <c:v>12.939999999999998</c:v>
                </c:pt>
                <c:pt idx="6">
                  <c:v>10.170000000000002</c:v>
                </c:pt>
                <c:pt idx="7">
                  <c:v>7.4599999999999937</c:v>
                </c:pt>
                <c:pt idx="8">
                  <c:v>3.2299999999999898</c:v>
                </c:pt>
                <c:pt idx="9">
                  <c:v>5</c:v>
                </c:pt>
                <c:pt idx="10">
                  <c:v>5.4500000000000028</c:v>
                </c:pt>
                <c:pt idx="11">
                  <c:v>5.6599999999999966</c:v>
                </c:pt>
                <c:pt idx="12">
                  <c:v>2.1800000000000068</c:v>
                </c:pt>
                <c:pt idx="13">
                  <c:v>6.67</c:v>
                </c:pt>
              </c:numCache>
            </c:numRef>
          </c:val>
          <c:extLst>
            <c:ext xmlns:c15="http://schemas.microsoft.com/office/drawing/2012/chart" uri="{02D57815-91ED-43cb-92C2-25804820EDAC}">
              <c15:filteredSeriesTitle>
                <c15:tx>
                  <c:strRef>
                    <c:extLst>
                      <c:ext uri="{02D57815-91ED-43cb-92C2-25804820EDAC}">
                        <c15:formulaRef>
                          <c15:sqref>'SM 5'!$A$4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5'!$B$1:$O$1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C985-4434-97AB-6793C3BB40E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6'!$B$2:$O$2</c:f>
              <c:numCache>
                <c:formatCode>General</c:formatCode>
                <c:ptCount val="14"/>
                <c:pt idx="0">
                  <c:v>2.41</c:v>
                </c:pt>
                <c:pt idx="1">
                  <c:v>2.56</c:v>
                </c:pt>
                <c:pt idx="2">
                  <c:v>3.94</c:v>
                </c:pt>
                <c:pt idx="3">
                  <c:v>4.05</c:v>
                </c:pt>
                <c:pt idx="4">
                  <c:v>6.15</c:v>
                </c:pt>
                <c:pt idx="5">
                  <c:v>8.77</c:v>
                </c:pt>
                <c:pt idx="6">
                  <c:v>13.56</c:v>
                </c:pt>
                <c:pt idx="7">
                  <c:v>17.91</c:v>
                </c:pt>
                <c:pt idx="8">
                  <c:v>27.42</c:v>
                </c:pt>
                <c:pt idx="9">
                  <c:v>35</c:v>
                </c:pt>
                <c:pt idx="10">
                  <c:v>41.82</c:v>
                </c:pt>
                <c:pt idx="11">
                  <c:v>39.619999999999997</c:v>
                </c:pt>
                <c:pt idx="12">
                  <c:v>43.48</c:v>
                </c:pt>
                <c:pt idx="13">
                  <c:v>36.67</c:v>
                </c:pt>
              </c:numCache>
            </c:numRef>
          </c:val>
          <c:extLst>
            <c:ext xmlns:c15="http://schemas.microsoft.com/office/drawing/2012/chart" uri="{02D57815-91ED-43cb-92C2-25804820EDAC}">
              <c15:filteredSeriesTitle>
                <c15:tx>
                  <c:strRef>
                    <c:extLst>
                      <c:ext uri="{02D57815-91ED-43cb-92C2-25804820EDAC}">
                        <c15:formulaRef>
                          <c15:sqref>'SM 6'!$A$2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6'!$B$1:$O$1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9A66-4E15-91B6-5FD16E119919}"/>
            </c:ext>
          </c:extLst>
        </c:ser>
        <c:ser>
          <c:idx val="1"/>
          <c:order val="1"/>
          <c:spPr>
            <a:solidFill>
              <a:srgbClr val="FFC000"/>
            </a:solidFill>
            <a:ln>
              <a:noFill/>
            </a:ln>
            <a:effectLst/>
          </c:spPr>
          <c:invertIfNegative val="0"/>
          <c:val>
            <c:numRef>
              <c:f>'SM 6'!$B$3:$O$3</c:f>
              <c:numCache>
                <c:formatCode>General</c:formatCode>
                <c:ptCount val="14"/>
                <c:pt idx="0">
                  <c:v>13.25</c:v>
                </c:pt>
                <c:pt idx="1">
                  <c:v>29.49</c:v>
                </c:pt>
                <c:pt idx="2">
                  <c:v>42.11</c:v>
                </c:pt>
                <c:pt idx="3">
                  <c:v>60.81</c:v>
                </c:pt>
                <c:pt idx="4">
                  <c:v>66.150000000000006</c:v>
                </c:pt>
                <c:pt idx="5">
                  <c:v>71.430000000000007</c:v>
                </c:pt>
                <c:pt idx="6">
                  <c:v>72.88</c:v>
                </c:pt>
                <c:pt idx="7">
                  <c:v>70.150000000000006</c:v>
                </c:pt>
                <c:pt idx="8">
                  <c:v>67.739999999999995</c:v>
                </c:pt>
                <c:pt idx="9">
                  <c:v>61.67</c:v>
                </c:pt>
                <c:pt idx="10">
                  <c:v>54.55</c:v>
                </c:pt>
                <c:pt idx="11">
                  <c:v>56.6</c:v>
                </c:pt>
                <c:pt idx="12">
                  <c:v>54.35</c:v>
                </c:pt>
                <c:pt idx="13">
                  <c:v>60</c:v>
                </c:pt>
              </c:numCache>
            </c:numRef>
          </c:val>
          <c:extLst>
            <c:ext xmlns:c15="http://schemas.microsoft.com/office/drawing/2012/chart" uri="{02D57815-91ED-43cb-92C2-25804820EDAC}">
              <c15:filteredSeriesTitle>
                <c15:tx>
                  <c:strRef>
                    <c:extLst>
                      <c:ext uri="{02D57815-91ED-43cb-92C2-25804820EDAC}">
                        <c15:formulaRef>
                          <c15:sqref>'SM 6'!$A$3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6'!$B$1:$O$1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9A66-4E15-91B6-5FD16E119919}"/>
            </c:ext>
          </c:extLst>
        </c:ser>
        <c:ser>
          <c:idx val="2"/>
          <c:order val="2"/>
          <c:spPr>
            <a:solidFill>
              <a:srgbClr val="FF0000"/>
            </a:solidFill>
            <a:ln>
              <a:noFill/>
            </a:ln>
            <a:effectLst/>
          </c:spPr>
          <c:invertIfNegative val="0"/>
          <c:val>
            <c:numRef>
              <c:f>'SM 6'!$B$4:$O$4</c:f>
              <c:numCache>
                <c:formatCode>General</c:formatCode>
                <c:ptCount val="14"/>
                <c:pt idx="0">
                  <c:v>84.34</c:v>
                </c:pt>
                <c:pt idx="1">
                  <c:v>67.95</c:v>
                </c:pt>
                <c:pt idx="2">
                  <c:v>53.95</c:v>
                </c:pt>
                <c:pt idx="3">
                  <c:v>35.14</c:v>
                </c:pt>
                <c:pt idx="4">
                  <c:v>27.49</c:v>
                </c:pt>
                <c:pt idx="5">
                  <c:v>19.05</c:v>
                </c:pt>
                <c:pt idx="6">
                  <c:v>12.56</c:v>
                </c:pt>
                <c:pt idx="7">
                  <c:v>11.94</c:v>
                </c:pt>
                <c:pt idx="8">
                  <c:v>4.8400000000000034</c:v>
                </c:pt>
                <c:pt idx="9">
                  <c:v>3.3299999999999983</c:v>
                </c:pt>
                <c:pt idx="10">
                  <c:v>3.6299999999999955</c:v>
                </c:pt>
                <c:pt idx="11">
                  <c:v>3.7800000000000011</c:v>
                </c:pt>
                <c:pt idx="12">
                  <c:v>2.1700000000000017</c:v>
                </c:pt>
                <c:pt idx="13">
                  <c:v>3.3299999999999983</c:v>
                </c:pt>
              </c:numCache>
            </c:numRef>
          </c:val>
          <c:extLst>
            <c:ext xmlns:c15="http://schemas.microsoft.com/office/drawing/2012/chart" uri="{02D57815-91ED-43cb-92C2-25804820EDAC}">
              <c15:filteredSeriesTitle>
                <c15:tx>
                  <c:strRef>
                    <c:extLst>
                      <c:ext uri="{02D57815-91ED-43cb-92C2-25804820EDAC}">
                        <c15:formulaRef>
                          <c15:sqref>'SM 6'!$A$4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6'!$B$1:$O$1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9A66-4E15-91B6-5FD16E119919}"/>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a:effectLst/>
              </a:rPr>
              <a:t> </a:t>
            </a:r>
            <a:r>
              <a:rPr lang="en-US" sz="1800" b="0" i="0" u="none" strike="noStrike" baseline="0">
                <a:effectLst/>
              </a:rPr>
              <a:t>Implemented standardized patient education with positive messaging promoting vaginal birth strategies and techniques for women and families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spPr>
            <a:solidFill>
              <a:srgbClr val="00B050"/>
            </a:solidFill>
            <a:ln>
              <a:noFill/>
            </a:ln>
            <a:effectLst/>
          </c:spPr>
          <c:invertIfNegative val="0"/>
          <c:val>
            <c:numRef>
              <c:f>'SM 7'!$B$2:$O$2</c:f>
              <c:numCache>
                <c:formatCode>General</c:formatCode>
                <c:ptCount val="14"/>
                <c:pt idx="0">
                  <c:v>2.21</c:v>
                </c:pt>
                <c:pt idx="1">
                  <c:v>1.28</c:v>
                </c:pt>
                <c:pt idx="2">
                  <c:v>2.63</c:v>
                </c:pt>
                <c:pt idx="3">
                  <c:v>0</c:v>
                </c:pt>
                <c:pt idx="4">
                  <c:v>4.91</c:v>
                </c:pt>
                <c:pt idx="5">
                  <c:v>4.08</c:v>
                </c:pt>
                <c:pt idx="6">
                  <c:v>8.6999999999999993</c:v>
                </c:pt>
                <c:pt idx="7">
                  <c:v>11.94</c:v>
                </c:pt>
                <c:pt idx="8">
                  <c:v>11.29</c:v>
                </c:pt>
                <c:pt idx="9">
                  <c:v>15</c:v>
                </c:pt>
                <c:pt idx="10">
                  <c:v>21.82</c:v>
                </c:pt>
                <c:pt idx="11">
                  <c:v>20.75</c:v>
                </c:pt>
                <c:pt idx="12">
                  <c:v>28.26</c:v>
                </c:pt>
                <c:pt idx="13">
                  <c:v>26.67</c:v>
                </c:pt>
              </c:numCache>
            </c:numRef>
          </c:val>
          <c:extLst>
            <c:ext xmlns:c15="http://schemas.microsoft.com/office/drawing/2012/chart" uri="{02D57815-91ED-43cb-92C2-25804820EDAC}">
              <c15:filteredSeriesTitle>
                <c15:tx>
                  <c:strRef>
                    <c:extLst>
                      <c:ext uri="{02D57815-91ED-43cb-92C2-25804820EDAC}">
                        <c15:formulaRef>
                          <c15:sqref>'SM 7'!$A$2</c15:sqref>
                        </c15:formulaRef>
                      </c:ext>
                    </c:extLst>
                    <c:strCache>
                      <c:ptCount val="1"/>
                      <c:pt idx="0">
                        <c:v>In Place</c:v>
                      </c:pt>
                    </c:strCache>
                  </c:strRef>
                </c15:tx>
              </c15:filteredSeriesTitle>
            </c:ext>
            <c:ext xmlns:c15="http://schemas.microsoft.com/office/drawing/2012/chart" uri="{02D57815-91ED-43cb-92C2-25804820EDAC}">
              <c15:filteredCategoryTitle>
                <c15:cat>
                  <c:strRef>
                    <c:extLst>
                      <c:ext uri="{02D57815-91ED-43cb-92C2-25804820EDAC}">
                        <c15:formulaRef>
                          <c15:sqref>'SM 7'!$B$1:$O$1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0-6797-406B-9035-F59160C9C62E}"/>
            </c:ext>
          </c:extLst>
        </c:ser>
        <c:ser>
          <c:idx val="1"/>
          <c:order val="1"/>
          <c:spPr>
            <a:solidFill>
              <a:srgbClr val="FFC000"/>
            </a:solidFill>
            <a:ln>
              <a:noFill/>
            </a:ln>
            <a:effectLst/>
          </c:spPr>
          <c:invertIfNegative val="0"/>
          <c:val>
            <c:numRef>
              <c:f>'SM 7'!$B$3:$O$3</c:f>
              <c:numCache>
                <c:formatCode>General</c:formatCode>
                <c:ptCount val="14"/>
                <c:pt idx="0">
                  <c:v>18.07</c:v>
                </c:pt>
                <c:pt idx="1">
                  <c:v>30.77</c:v>
                </c:pt>
                <c:pt idx="2">
                  <c:v>42.11</c:v>
                </c:pt>
                <c:pt idx="3">
                  <c:v>60.81</c:v>
                </c:pt>
                <c:pt idx="4">
                  <c:v>62.3</c:v>
                </c:pt>
                <c:pt idx="5">
                  <c:v>65.31</c:v>
                </c:pt>
                <c:pt idx="6">
                  <c:v>72.459999999999994</c:v>
                </c:pt>
                <c:pt idx="7">
                  <c:v>67.16</c:v>
                </c:pt>
                <c:pt idx="8">
                  <c:v>72.58</c:v>
                </c:pt>
                <c:pt idx="9">
                  <c:v>76.67</c:v>
                </c:pt>
                <c:pt idx="10">
                  <c:v>69.09</c:v>
                </c:pt>
                <c:pt idx="11">
                  <c:v>66.040000000000006</c:v>
                </c:pt>
                <c:pt idx="12">
                  <c:v>60.87</c:v>
                </c:pt>
                <c:pt idx="13">
                  <c:v>60</c:v>
                </c:pt>
              </c:numCache>
            </c:numRef>
          </c:val>
          <c:extLst>
            <c:ext xmlns:c15="http://schemas.microsoft.com/office/drawing/2012/chart" uri="{02D57815-91ED-43cb-92C2-25804820EDAC}">
              <c15:filteredSeriesTitle>
                <c15:tx>
                  <c:strRef>
                    <c:extLst>
                      <c:ext uri="{02D57815-91ED-43cb-92C2-25804820EDAC}">
                        <c15:formulaRef>
                          <c15:sqref>'SM 7'!$A$3</c15:sqref>
                        </c15:formulaRef>
                      </c:ext>
                    </c:extLst>
                    <c:strCache>
                      <c:ptCount val="1"/>
                      <c:pt idx="0">
                        <c:v>Working on it </c:v>
                      </c:pt>
                    </c:strCache>
                  </c:strRef>
                </c15:tx>
              </c15:filteredSeriesTitle>
            </c:ext>
            <c:ext xmlns:c15="http://schemas.microsoft.com/office/drawing/2012/chart" uri="{02D57815-91ED-43cb-92C2-25804820EDAC}">
              <c15:filteredCategoryTitle>
                <c15:cat>
                  <c:strRef>
                    <c:extLst>
                      <c:ext uri="{02D57815-91ED-43cb-92C2-25804820EDAC}">
                        <c15:formulaRef>
                          <c15:sqref>'SM 7'!$B$1:$O$1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1-6797-406B-9035-F59160C9C62E}"/>
            </c:ext>
          </c:extLst>
        </c:ser>
        <c:ser>
          <c:idx val="2"/>
          <c:order val="2"/>
          <c:spPr>
            <a:solidFill>
              <a:srgbClr val="FF0000"/>
            </a:solidFill>
            <a:ln>
              <a:noFill/>
            </a:ln>
            <a:effectLst/>
          </c:spPr>
          <c:invertIfNegative val="0"/>
          <c:val>
            <c:numRef>
              <c:f>'SM 7'!$B$4:$O$4</c:f>
              <c:numCache>
                <c:formatCode>General</c:formatCode>
                <c:ptCount val="14"/>
                <c:pt idx="0">
                  <c:v>80.72</c:v>
                </c:pt>
                <c:pt idx="1">
                  <c:v>67.95</c:v>
                </c:pt>
                <c:pt idx="2">
                  <c:v>55.26</c:v>
                </c:pt>
                <c:pt idx="3">
                  <c:v>39.19</c:v>
                </c:pt>
                <c:pt idx="4">
                  <c:v>32.79</c:v>
                </c:pt>
                <c:pt idx="5">
                  <c:v>30.61</c:v>
                </c:pt>
                <c:pt idx="6">
                  <c:v>18.84</c:v>
                </c:pt>
                <c:pt idx="7">
                  <c:v>20.9</c:v>
                </c:pt>
                <c:pt idx="8">
                  <c:v>16.129999999999995</c:v>
                </c:pt>
                <c:pt idx="9">
                  <c:v>8.3299999999999983</c:v>
                </c:pt>
                <c:pt idx="10">
                  <c:v>9.0900000000000034</c:v>
                </c:pt>
                <c:pt idx="11">
                  <c:v>13.209999999999994</c:v>
                </c:pt>
                <c:pt idx="12">
                  <c:v>10.870000000000005</c:v>
                </c:pt>
                <c:pt idx="13">
                  <c:v>13.329999999999998</c:v>
                </c:pt>
              </c:numCache>
            </c:numRef>
          </c:val>
          <c:extLst>
            <c:ext xmlns:c15="http://schemas.microsoft.com/office/drawing/2012/chart" uri="{02D57815-91ED-43cb-92C2-25804820EDAC}">
              <c15:filteredSeriesTitle>
                <c15:tx>
                  <c:strRef>
                    <c:extLst>
                      <c:ext uri="{02D57815-91ED-43cb-92C2-25804820EDAC}">
                        <c15:formulaRef>
                          <c15:sqref>'SM 7'!$A$4</c15:sqref>
                        </c15:formulaRef>
                      </c:ext>
                    </c:extLst>
                    <c:strCache>
                      <c:ptCount val="1"/>
                      <c:pt idx="0">
                        <c:v>Not Started</c:v>
                      </c:pt>
                    </c:strCache>
                  </c:strRef>
                </c15:tx>
              </c15:filteredSeriesTitle>
            </c:ext>
            <c:ext xmlns:c15="http://schemas.microsoft.com/office/drawing/2012/chart" uri="{02D57815-91ED-43cb-92C2-25804820EDAC}">
              <c15:filteredCategoryTitle>
                <c15:cat>
                  <c:strRef>
                    <c:extLst>
                      <c:ext uri="{02D57815-91ED-43cb-92C2-25804820EDAC}">
                        <c15:formulaRef>
                          <c15:sqref>'SM 7'!$B$1:$O$1</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strCache>
                  </c:strRef>
                </c15:cat>
              </c15:filteredCategoryTitle>
            </c:ext>
            <c:ext xmlns:c16="http://schemas.microsoft.com/office/drawing/2014/chart" uri="{C3380CC4-5D6E-409C-BE32-E72D297353CC}">
              <c16:uniqueId val="{00000002-6797-406B-9035-F59160C9C62E}"/>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spPr>
            <a:solidFill>
              <a:schemeClr val="accent6">
                <a:lumMod val="60000"/>
                <a:lumOff val="40000"/>
              </a:schemeClr>
            </a:solidFill>
            <a:ln>
              <a:noFill/>
            </a:ln>
            <a:effectLst/>
          </c:spPr>
          <c:invertIfNegative val="0"/>
          <c:val>
            <c:numRef>
              <c:f>'NTSV C-section Rate'!$C$2:$C$15</c:f>
              <c:numCache>
                <c:formatCode>0%</c:formatCode>
                <c:ptCount val="14"/>
                <c:pt idx="0">
                  <c:v>0.45</c:v>
                </c:pt>
                <c:pt idx="1">
                  <c:v>0.57999999999999996</c:v>
                </c:pt>
                <c:pt idx="2">
                  <c:v>0.47</c:v>
                </c:pt>
                <c:pt idx="3">
                  <c:v>0.49</c:v>
                </c:pt>
                <c:pt idx="4">
                  <c:v>0.48</c:v>
                </c:pt>
                <c:pt idx="5">
                  <c:v>0.46</c:v>
                </c:pt>
                <c:pt idx="6">
                  <c:v>0.38</c:v>
                </c:pt>
                <c:pt idx="7">
                  <c:v>0.53</c:v>
                </c:pt>
                <c:pt idx="8">
                  <c:v>0.55000000000000004</c:v>
                </c:pt>
                <c:pt idx="9">
                  <c:v>0.44</c:v>
                </c:pt>
                <c:pt idx="10">
                  <c:v>0.46</c:v>
                </c:pt>
                <c:pt idx="11" formatCode="0.00%">
                  <c:v>0.44</c:v>
                </c:pt>
                <c:pt idx="12">
                  <c:v>0.47</c:v>
                </c:pt>
                <c:pt idx="13">
                  <c:v>0.43</c:v>
                </c:pt>
              </c:numCache>
            </c:numRef>
          </c:val>
          <c:extLst>
            <c:ext xmlns:c15="http://schemas.microsoft.com/office/drawing/2012/chart" uri="{02D57815-91ED-43cb-92C2-25804820EDAC}">
              <c15:filteredSeriesTitle>
                <c15:tx>
                  <c:strRef>
                    <c:extLst>
                      <c:ext uri="{02D57815-91ED-43cb-92C2-25804820EDAC}">
                        <c15:formulaRef>
                          <c15:sqref>'NTSV C-section Rate'!$C$1</c15:sqref>
                        </c15:formulaRef>
                      </c:ext>
                    </c:extLst>
                    <c:strCache>
                      <c:ptCount val="1"/>
                      <c:pt idx="0">
                        <c:v>% of Hospitals under goal</c:v>
                      </c:pt>
                    </c:strCache>
                  </c:strRef>
                </c15:tx>
              </c15:filteredSeriesTitle>
            </c:ext>
            <c:ext xmlns:c15="http://schemas.microsoft.com/office/drawing/2012/chart" uri="{02D57815-91ED-43cb-92C2-25804820EDAC}">
              <c15:filteredCategoryTitle>
                <c15:cat>
                  <c:strRef>
                    <c:extLst>
                      <c:ext uri="{02D57815-91ED-43cb-92C2-25804820EDAC}">
                        <c15:formulaRef>
                          <c15:sqref>'NTSV C-section Rate'!$A$2:$A$15</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Jan-21</c:v>
                      </c:pt>
                    </c:strCache>
                  </c:strRef>
                </c15:cat>
              </c15:filteredCategoryTitle>
            </c:ext>
            <c:ext xmlns:c16="http://schemas.microsoft.com/office/drawing/2014/chart" uri="{C3380CC4-5D6E-409C-BE32-E72D297353CC}">
              <c16:uniqueId val="{00000000-8155-4C76-B29F-25B33C99352B}"/>
            </c:ext>
          </c:extLst>
        </c:ser>
        <c:ser>
          <c:idx val="2"/>
          <c:order val="2"/>
          <c:spPr>
            <a:solidFill>
              <a:srgbClr val="ED7373"/>
            </a:solidFill>
            <a:ln>
              <a:noFill/>
            </a:ln>
            <a:effectLst/>
          </c:spPr>
          <c:invertIfNegative val="0"/>
          <c:val>
            <c:numRef>
              <c:f>'NTSV C-section Rate'!$D$2:$D$15</c:f>
              <c:numCache>
                <c:formatCode>0%</c:formatCode>
                <c:ptCount val="14"/>
                <c:pt idx="0">
                  <c:v>0.55000000000000004</c:v>
                </c:pt>
                <c:pt idx="1">
                  <c:v>0.42</c:v>
                </c:pt>
                <c:pt idx="2">
                  <c:v>0.53</c:v>
                </c:pt>
                <c:pt idx="3">
                  <c:v>0.51</c:v>
                </c:pt>
                <c:pt idx="4">
                  <c:v>0.52</c:v>
                </c:pt>
                <c:pt idx="5">
                  <c:v>0.54</c:v>
                </c:pt>
                <c:pt idx="6">
                  <c:v>0.62</c:v>
                </c:pt>
                <c:pt idx="7">
                  <c:v>0.47</c:v>
                </c:pt>
                <c:pt idx="8">
                  <c:v>0.45</c:v>
                </c:pt>
                <c:pt idx="9">
                  <c:v>0.56000000000000005</c:v>
                </c:pt>
                <c:pt idx="10">
                  <c:v>0.54</c:v>
                </c:pt>
                <c:pt idx="11" formatCode="0.00%">
                  <c:v>0.56000000000000005</c:v>
                </c:pt>
                <c:pt idx="12">
                  <c:v>0.53</c:v>
                </c:pt>
                <c:pt idx="13">
                  <c:v>0.56999999999999995</c:v>
                </c:pt>
              </c:numCache>
            </c:numRef>
          </c:val>
          <c:extLst>
            <c:ext xmlns:c15="http://schemas.microsoft.com/office/drawing/2012/chart" uri="{02D57815-91ED-43cb-92C2-25804820EDAC}">
              <c15:filteredSeriesTitle>
                <c15:tx>
                  <c:strRef>
                    <c:extLst>
                      <c:ext uri="{02D57815-91ED-43cb-92C2-25804820EDAC}">
                        <c15:formulaRef>
                          <c15:sqref>'NTSV C-section Rate'!$D$1</c15:sqref>
                        </c15:formulaRef>
                      </c:ext>
                    </c:extLst>
                    <c:strCache>
                      <c:ptCount val="1"/>
                      <c:pt idx="0">
                        <c:v>% Hospitals above goal</c:v>
                      </c:pt>
                    </c:strCache>
                  </c:strRef>
                </c15:tx>
              </c15:filteredSeriesTitle>
            </c:ext>
            <c:ext xmlns:c15="http://schemas.microsoft.com/office/drawing/2012/chart" uri="{02D57815-91ED-43cb-92C2-25804820EDAC}">
              <c15:filteredCategoryTitle>
                <c15:cat>
                  <c:strRef>
                    <c:extLst>
                      <c:ext uri="{02D57815-91ED-43cb-92C2-25804820EDAC}">
                        <c15:formulaRef>
                          <c15:sqref>'NTSV C-section Rate'!$A$2:$A$15</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Jan-21</c:v>
                      </c:pt>
                    </c:strCache>
                  </c:strRef>
                </c15:cat>
              </c15:filteredCategoryTitle>
            </c:ext>
            <c:ext xmlns:c16="http://schemas.microsoft.com/office/drawing/2014/chart" uri="{C3380CC4-5D6E-409C-BE32-E72D297353CC}">
              <c16:uniqueId val="{00000001-8155-4C76-B29F-25B33C99352B}"/>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spPr>
            <a:ln w="38100" cap="rnd">
              <a:solidFill>
                <a:srgbClr val="002060"/>
              </a:solidFill>
              <a:round/>
            </a:ln>
            <a:effectLst/>
          </c:spPr>
          <c:marker>
            <c:symbol val="none"/>
          </c:marker>
          <c:val>
            <c:numRef>
              <c:f>'NTSV C-section Rate'!$B$2:$B$15</c:f>
              <c:numCache>
                <c:formatCode>0%</c:formatCode>
                <c:ptCount val="14"/>
                <c:pt idx="0">
                  <c:v>0.26</c:v>
                </c:pt>
                <c:pt idx="1">
                  <c:v>0.23</c:v>
                </c:pt>
                <c:pt idx="2">
                  <c:v>0.25</c:v>
                </c:pt>
                <c:pt idx="3">
                  <c:v>0.23</c:v>
                </c:pt>
                <c:pt idx="4">
                  <c:v>0.25</c:v>
                </c:pt>
                <c:pt idx="5">
                  <c:v>0.25</c:v>
                </c:pt>
                <c:pt idx="6">
                  <c:v>0.24</c:v>
                </c:pt>
                <c:pt idx="7">
                  <c:v>0.27</c:v>
                </c:pt>
                <c:pt idx="8">
                  <c:v>0.22</c:v>
                </c:pt>
                <c:pt idx="9">
                  <c:v>0.24</c:v>
                </c:pt>
                <c:pt idx="10">
                  <c:v>0.24</c:v>
                </c:pt>
                <c:pt idx="11">
                  <c:v>0.24</c:v>
                </c:pt>
                <c:pt idx="12">
                  <c:v>0.25</c:v>
                </c:pt>
                <c:pt idx="13">
                  <c:v>0.24</c:v>
                </c:pt>
              </c:numCache>
            </c:numRef>
          </c:val>
          <c:smooth val="0"/>
          <c:extLst>
            <c:ext xmlns:c15="http://schemas.microsoft.com/office/drawing/2012/chart" uri="{02D57815-91ED-43cb-92C2-25804820EDAC}">
              <c15:filteredSeriesTitle>
                <c15:tx>
                  <c:strRef>
                    <c:extLst>
                      <c:ext uri="{02D57815-91ED-43cb-92C2-25804820EDAC}">
                        <c15:formulaRef>
                          <c15:sqref>'NTSV C-section Rate'!$B$1</c15:sqref>
                        </c15:formulaRef>
                      </c:ext>
                    </c:extLst>
                    <c:strCache>
                      <c:ptCount val="1"/>
                      <c:pt idx="0">
                        <c:v>NTSV C-section Rate</c:v>
                      </c:pt>
                    </c:strCache>
                  </c:strRef>
                </c15:tx>
              </c15:filteredSeriesTitle>
            </c:ext>
            <c:ext xmlns:c15="http://schemas.microsoft.com/office/drawing/2012/chart" uri="{02D57815-91ED-43cb-92C2-25804820EDAC}">
              <c15:filteredCategoryTitle>
                <c15:cat>
                  <c:strRef>
                    <c:extLst>
                      <c:ext uri="{02D57815-91ED-43cb-92C2-25804820EDAC}">
                        <c15:formulaRef>
                          <c15:sqref>'NTSV C-section Rate'!$A$2:$A$15</c15:sqref>
                        </c15:formulaRef>
                      </c:ext>
                    </c:extLst>
                    <c:strCache>
                      <c:ptCount val="14"/>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Jan-21</c:v>
                      </c:pt>
                    </c:strCache>
                  </c:strRef>
                </c15:cat>
              </c15:filteredCategoryTitle>
            </c:ext>
            <c:ext xmlns:c16="http://schemas.microsoft.com/office/drawing/2014/chart" uri="{C3380CC4-5D6E-409C-BE32-E72D297353CC}">
              <c16:uniqueId val="{00000002-8155-4C76-B29F-25B33C99352B}"/>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a:t>Aim:</a:t>
          </a:r>
          <a:r>
            <a:rPr lang="en-US" sz="2400" b="0" u="none"/>
            <a:t> </a:t>
          </a:r>
          <a:r>
            <a:rPr lang="en-US" sz="2400"/>
            <a:t>70% of participating hospitals will be at or below the Healthy People goal of 23.6%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FF7C80">
            <a:alpha val="90000"/>
          </a:srgbClr>
        </a:solidFill>
      </dgm:spPr>
      <dgm:t>
        <a:bodyPr/>
        <a:lstStyle/>
        <a:p>
          <a:pPr algn="l"/>
          <a:r>
            <a:rPr lang="en-US" sz="2500" b="1" u="sng"/>
            <a:t>Goal:</a:t>
          </a:r>
          <a:r>
            <a:rPr lang="en-US" sz="2500" b="0" u="none"/>
            <a:t> </a:t>
          </a:r>
          <a:r>
            <a:rPr lang="en-US" sz="250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a:t>Goal:</a:t>
          </a:r>
          <a:r>
            <a:rPr lang="en-US" sz="2000" b="0" u="none"/>
            <a:t> </a:t>
          </a:r>
          <a:r>
            <a:rPr lang="en-US" sz="200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C4B37-EC75-4896-97BD-3C1F1CF27FC6}" type="doc">
      <dgm:prSet loTypeId="urn:microsoft.com/office/officeart/2005/8/layout/default" loCatId="list" qsTypeId="urn:microsoft.com/office/officeart/2005/8/quickstyle/simple2" qsCatId="simple" csTypeId="urn:microsoft.com/office/officeart/2005/8/colors/colorful1" csCatId="colorful" phldr="1"/>
      <dgm:spPr/>
    </dgm:pt>
    <dgm:pt modelId="{63CE800E-4083-4145-B64A-E5656D054081}">
      <dgm:prSet phldrT="[Text]"/>
      <dgm:spPr>
        <a:solidFill>
          <a:schemeClr val="accent2">
            <a:lumMod val="75000"/>
          </a:schemeClr>
        </a:solidFill>
      </dgm:spPr>
      <dgm:t>
        <a:bodyPr/>
        <a:lstStyle/>
        <a:p>
          <a:r>
            <a:rPr lang="en-US"/>
            <a:t>Identifying NTSVs</a:t>
          </a:r>
        </a:p>
      </dgm:t>
    </dgm:pt>
    <dgm:pt modelId="{780C7AD9-7332-4E7D-A4EF-DD65C18CAFD7}" type="parTrans" cxnId="{96C2DC0C-33FA-4BD8-9B02-7683F0761151}">
      <dgm:prSet/>
      <dgm:spPr/>
      <dgm:t>
        <a:bodyPr/>
        <a:lstStyle/>
        <a:p>
          <a:endParaRPr lang="en-US"/>
        </a:p>
      </dgm:t>
    </dgm:pt>
    <dgm:pt modelId="{91CF08DC-9131-49DB-93D9-458518BD674C}" type="sibTrans" cxnId="{96C2DC0C-33FA-4BD8-9B02-7683F0761151}">
      <dgm:prSet/>
      <dgm:spPr/>
      <dgm:t>
        <a:bodyPr/>
        <a:lstStyle/>
        <a:p>
          <a:endParaRPr lang="en-US"/>
        </a:p>
      </dgm:t>
    </dgm:pt>
    <dgm:pt modelId="{C6A0DCC8-CBFA-4589-8868-DEBD9EFA387B}">
      <dgm:prSet phldrT="[Text]"/>
      <dgm:spPr>
        <a:solidFill>
          <a:srgbClr val="F5668F"/>
        </a:solidFill>
      </dgm:spPr>
      <dgm:t>
        <a:bodyPr/>
        <a:lstStyle/>
        <a:p>
          <a:r>
            <a:rPr lang="en-US"/>
            <a:t>Education of ACOG/SMFM criteria for providers and nurses </a:t>
          </a:r>
        </a:p>
      </dgm:t>
    </dgm:pt>
    <dgm:pt modelId="{ECE8D62E-F0D1-4CFE-B3CA-CDF39AE4D56E}" type="parTrans" cxnId="{82A1857C-0DF4-4B01-AAB0-A5D95F7E50AC}">
      <dgm:prSet/>
      <dgm:spPr/>
      <dgm:t>
        <a:bodyPr/>
        <a:lstStyle/>
        <a:p>
          <a:endParaRPr lang="en-US"/>
        </a:p>
      </dgm:t>
    </dgm:pt>
    <dgm:pt modelId="{75306F77-D9FF-4884-ACF3-4AB3B87C7465}" type="sibTrans" cxnId="{82A1857C-0DF4-4B01-AAB0-A5D95F7E50AC}">
      <dgm:prSet/>
      <dgm:spPr/>
      <dgm:t>
        <a:bodyPr/>
        <a:lstStyle/>
        <a:p>
          <a:endParaRPr lang="en-US"/>
        </a:p>
      </dgm:t>
    </dgm:pt>
    <dgm:pt modelId="{19AB432E-44A4-42DE-8512-D3660DAFA609}">
      <dgm:prSet phldrT="[Text]"/>
      <dgm:spPr>
        <a:solidFill>
          <a:srgbClr val="F58366"/>
        </a:solidFill>
        <a:ln>
          <a:solidFill>
            <a:srgbClr val="E17E69"/>
          </a:solidFill>
        </a:ln>
      </dgm:spPr>
      <dgm:t>
        <a:bodyPr/>
        <a:lstStyle/>
        <a:p>
          <a:r>
            <a:rPr lang="en-US"/>
            <a:t>Implementing cesarean decision checklists and huddles</a:t>
          </a:r>
        </a:p>
      </dgm:t>
    </dgm:pt>
    <dgm:pt modelId="{D35E4A1E-05F4-413B-90D1-379EABF9D02E}" type="parTrans" cxnId="{721CEA89-3B66-4504-A5D0-DA23F0F332B7}">
      <dgm:prSet/>
      <dgm:spPr/>
      <dgm:t>
        <a:bodyPr/>
        <a:lstStyle/>
        <a:p>
          <a:endParaRPr lang="en-US"/>
        </a:p>
      </dgm:t>
    </dgm:pt>
    <dgm:pt modelId="{8305F37C-32F0-4669-9223-32638CC51F83}" type="sibTrans" cxnId="{721CEA89-3B66-4504-A5D0-DA23F0F332B7}">
      <dgm:prSet/>
      <dgm:spPr/>
      <dgm:t>
        <a:bodyPr/>
        <a:lstStyle/>
        <a:p>
          <a:endParaRPr lang="en-US"/>
        </a:p>
      </dgm:t>
    </dgm:pt>
    <dgm:pt modelId="{39065DF8-A06E-40B8-B579-9748DA262401}">
      <dgm:prSet/>
      <dgm:spPr/>
      <dgm:t>
        <a:bodyPr/>
        <a:lstStyle/>
        <a:p>
          <a:r>
            <a:rPr lang="en-US"/>
            <a:t>Labor management support  </a:t>
          </a:r>
        </a:p>
      </dgm:t>
    </dgm:pt>
    <dgm:pt modelId="{F2F55818-B157-4DF1-81CA-6E8A963EF5DC}" type="parTrans" cxnId="{8AE7D618-2DEE-47C7-BB0B-8809EDDD40E6}">
      <dgm:prSet/>
      <dgm:spPr/>
      <dgm:t>
        <a:bodyPr/>
        <a:lstStyle/>
        <a:p>
          <a:endParaRPr lang="en-US"/>
        </a:p>
      </dgm:t>
    </dgm:pt>
    <dgm:pt modelId="{4749A8FF-7F97-451E-B1F3-E9A651503BA4}" type="sibTrans" cxnId="{8AE7D618-2DEE-47C7-BB0B-8809EDDD40E6}">
      <dgm:prSet/>
      <dgm:spPr/>
      <dgm:t>
        <a:bodyPr/>
        <a:lstStyle/>
        <a:p>
          <a:endParaRPr lang="en-US"/>
        </a:p>
      </dgm:t>
    </dgm:pt>
    <dgm:pt modelId="{8D3E92BD-3CD5-469F-AF7D-82AD5C6D89B5}">
      <dgm:prSet/>
      <dgm:spPr>
        <a:solidFill>
          <a:srgbClr val="002060"/>
        </a:solidFill>
      </dgm:spPr>
      <dgm:t>
        <a:bodyPr/>
        <a:lstStyle/>
        <a:p>
          <a:r>
            <a:rPr lang="en-US" dirty="0" smtClean="0"/>
            <a:t>Un-blinding provider </a:t>
          </a:r>
          <a:r>
            <a:rPr lang="en-US" dirty="0"/>
            <a:t>data</a:t>
          </a:r>
        </a:p>
      </dgm:t>
    </dgm:pt>
    <dgm:pt modelId="{9FE85B5C-2EFB-474B-847D-788D90D1F78A}" type="parTrans" cxnId="{BA041F05-91CB-4844-AF76-D40910E43B2C}">
      <dgm:prSet/>
      <dgm:spPr/>
      <dgm:t>
        <a:bodyPr/>
        <a:lstStyle/>
        <a:p>
          <a:endParaRPr lang="en-US"/>
        </a:p>
      </dgm:t>
    </dgm:pt>
    <dgm:pt modelId="{592734A8-F9E7-40CA-AF3C-85977D67AE63}" type="sibTrans" cxnId="{BA041F05-91CB-4844-AF76-D40910E43B2C}">
      <dgm:prSet/>
      <dgm:spPr/>
      <dgm:t>
        <a:bodyPr/>
        <a:lstStyle/>
        <a:p>
          <a:endParaRPr lang="en-US"/>
        </a:p>
      </dgm:t>
    </dgm:pt>
    <dgm:pt modelId="{38B933D0-6691-42A7-A092-AE5AAA66ED16}" type="pres">
      <dgm:prSet presAssocID="{B28C4B37-EC75-4896-97BD-3C1F1CF27FC6}" presName="diagram" presStyleCnt="0">
        <dgm:presLayoutVars>
          <dgm:dir/>
          <dgm:resizeHandles val="exact"/>
        </dgm:presLayoutVars>
      </dgm:prSet>
      <dgm:spPr/>
    </dgm:pt>
    <dgm:pt modelId="{8276FC7B-C8C3-4FE7-B721-9128DA6C9C15}" type="pres">
      <dgm:prSet presAssocID="{63CE800E-4083-4145-B64A-E5656D054081}" presName="node" presStyleLbl="node1" presStyleIdx="0" presStyleCnt="5">
        <dgm:presLayoutVars>
          <dgm:bulletEnabled val="1"/>
        </dgm:presLayoutVars>
      </dgm:prSet>
      <dgm:spPr/>
      <dgm:t>
        <a:bodyPr/>
        <a:lstStyle/>
        <a:p>
          <a:endParaRPr lang="en-US"/>
        </a:p>
      </dgm:t>
    </dgm:pt>
    <dgm:pt modelId="{80DB58DC-4D8B-4F12-B35D-DDB5046AE14A}" type="pres">
      <dgm:prSet presAssocID="{91CF08DC-9131-49DB-93D9-458518BD674C}" presName="sibTrans" presStyleCnt="0"/>
      <dgm:spPr/>
    </dgm:pt>
    <dgm:pt modelId="{7C2AE56E-74DA-4172-A617-EBCDF5DADE6A}" type="pres">
      <dgm:prSet presAssocID="{C6A0DCC8-CBFA-4589-8868-DEBD9EFA387B}" presName="node" presStyleLbl="node1" presStyleIdx="1" presStyleCnt="5">
        <dgm:presLayoutVars>
          <dgm:bulletEnabled val="1"/>
        </dgm:presLayoutVars>
      </dgm:prSet>
      <dgm:spPr/>
      <dgm:t>
        <a:bodyPr/>
        <a:lstStyle/>
        <a:p>
          <a:endParaRPr lang="en-US"/>
        </a:p>
      </dgm:t>
    </dgm:pt>
    <dgm:pt modelId="{5592CECC-AFDF-476F-AA2A-2E1DD7A67690}" type="pres">
      <dgm:prSet presAssocID="{75306F77-D9FF-4884-ACF3-4AB3B87C7465}" presName="sibTrans" presStyleCnt="0"/>
      <dgm:spPr/>
    </dgm:pt>
    <dgm:pt modelId="{40D46BE4-8C5D-4D0C-8FC3-FD910FD53D3E}" type="pres">
      <dgm:prSet presAssocID="{19AB432E-44A4-42DE-8512-D3660DAFA609}" presName="node" presStyleLbl="node1" presStyleIdx="2" presStyleCnt="5">
        <dgm:presLayoutVars>
          <dgm:bulletEnabled val="1"/>
        </dgm:presLayoutVars>
      </dgm:prSet>
      <dgm:spPr/>
      <dgm:t>
        <a:bodyPr/>
        <a:lstStyle/>
        <a:p>
          <a:endParaRPr lang="en-US"/>
        </a:p>
      </dgm:t>
    </dgm:pt>
    <dgm:pt modelId="{4537DC47-02DC-4DFC-BBCB-571395D01E0E}" type="pres">
      <dgm:prSet presAssocID="{8305F37C-32F0-4669-9223-32638CC51F83}" presName="sibTrans" presStyleCnt="0"/>
      <dgm:spPr/>
    </dgm:pt>
    <dgm:pt modelId="{ABDDD8C4-3BCB-4027-BA06-6B930E9C27E8}" type="pres">
      <dgm:prSet presAssocID="{39065DF8-A06E-40B8-B579-9748DA262401}" presName="node" presStyleLbl="node1" presStyleIdx="3" presStyleCnt="5">
        <dgm:presLayoutVars>
          <dgm:bulletEnabled val="1"/>
        </dgm:presLayoutVars>
      </dgm:prSet>
      <dgm:spPr/>
      <dgm:t>
        <a:bodyPr/>
        <a:lstStyle/>
        <a:p>
          <a:endParaRPr lang="en-US"/>
        </a:p>
      </dgm:t>
    </dgm:pt>
    <dgm:pt modelId="{232A24D3-8862-46AC-9083-868EB9FD0A99}" type="pres">
      <dgm:prSet presAssocID="{4749A8FF-7F97-451E-B1F3-E9A651503BA4}" presName="sibTrans" presStyleCnt="0"/>
      <dgm:spPr/>
    </dgm:pt>
    <dgm:pt modelId="{783C8BB6-EB4F-4341-998B-0B2567F14929}" type="pres">
      <dgm:prSet presAssocID="{8D3E92BD-3CD5-469F-AF7D-82AD5C6D89B5}" presName="node" presStyleLbl="node1" presStyleIdx="4" presStyleCnt="5">
        <dgm:presLayoutVars>
          <dgm:bulletEnabled val="1"/>
        </dgm:presLayoutVars>
      </dgm:prSet>
      <dgm:spPr/>
      <dgm:t>
        <a:bodyPr/>
        <a:lstStyle/>
        <a:p>
          <a:endParaRPr lang="en-US"/>
        </a:p>
      </dgm:t>
    </dgm:pt>
  </dgm:ptLst>
  <dgm:cxnLst>
    <dgm:cxn modelId="{31F2B129-CC6C-4689-8097-E5388FB149E3}" type="presOf" srcId="{8D3E92BD-3CD5-469F-AF7D-82AD5C6D89B5}" destId="{783C8BB6-EB4F-4341-998B-0B2567F14929}" srcOrd="0" destOrd="0" presId="urn:microsoft.com/office/officeart/2005/8/layout/default"/>
    <dgm:cxn modelId="{96C2DC0C-33FA-4BD8-9B02-7683F0761151}" srcId="{B28C4B37-EC75-4896-97BD-3C1F1CF27FC6}" destId="{63CE800E-4083-4145-B64A-E5656D054081}" srcOrd="0" destOrd="0" parTransId="{780C7AD9-7332-4E7D-A4EF-DD65C18CAFD7}" sibTransId="{91CF08DC-9131-49DB-93D9-458518BD674C}"/>
    <dgm:cxn modelId="{1656856B-46EA-4DFB-B872-E00960FFBEAE}" type="presOf" srcId="{B28C4B37-EC75-4896-97BD-3C1F1CF27FC6}" destId="{38B933D0-6691-42A7-A092-AE5AAA66ED16}" srcOrd="0" destOrd="0" presId="urn:microsoft.com/office/officeart/2005/8/layout/default"/>
    <dgm:cxn modelId="{651623A3-597D-445F-A182-1CA3813BF6BB}" type="presOf" srcId="{39065DF8-A06E-40B8-B579-9748DA262401}" destId="{ABDDD8C4-3BCB-4027-BA06-6B930E9C27E8}" srcOrd="0" destOrd="0" presId="urn:microsoft.com/office/officeart/2005/8/layout/default"/>
    <dgm:cxn modelId="{8AE7D618-2DEE-47C7-BB0B-8809EDDD40E6}" srcId="{B28C4B37-EC75-4896-97BD-3C1F1CF27FC6}" destId="{39065DF8-A06E-40B8-B579-9748DA262401}" srcOrd="3" destOrd="0" parTransId="{F2F55818-B157-4DF1-81CA-6E8A963EF5DC}" sibTransId="{4749A8FF-7F97-451E-B1F3-E9A651503BA4}"/>
    <dgm:cxn modelId="{BA041F05-91CB-4844-AF76-D40910E43B2C}" srcId="{B28C4B37-EC75-4896-97BD-3C1F1CF27FC6}" destId="{8D3E92BD-3CD5-469F-AF7D-82AD5C6D89B5}" srcOrd="4" destOrd="0" parTransId="{9FE85B5C-2EFB-474B-847D-788D90D1F78A}" sibTransId="{592734A8-F9E7-40CA-AF3C-85977D67AE63}"/>
    <dgm:cxn modelId="{5AFB783D-0924-40A8-9723-4C991EA720C2}" type="presOf" srcId="{C6A0DCC8-CBFA-4589-8868-DEBD9EFA387B}" destId="{7C2AE56E-74DA-4172-A617-EBCDF5DADE6A}" srcOrd="0" destOrd="0" presId="urn:microsoft.com/office/officeart/2005/8/layout/default"/>
    <dgm:cxn modelId="{82A1857C-0DF4-4B01-AAB0-A5D95F7E50AC}" srcId="{B28C4B37-EC75-4896-97BD-3C1F1CF27FC6}" destId="{C6A0DCC8-CBFA-4589-8868-DEBD9EFA387B}" srcOrd="1" destOrd="0" parTransId="{ECE8D62E-F0D1-4CFE-B3CA-CDF39AE4D56E}" sibTransId="{75306F77-D9FF-4884-ACF3-4AB3B87C7465}"/>
    <dgm:cxn modelId="{506ED6B5-F867-40EE-A887-BC1B1CA4113F}" type="presOf" srcId="{19AB432E-44A4-42DE-8512-D3660DAFA609}" destId="{40D46BE4-8C5D-4D0C-8FC3-FD910FD53D3E}" srcOrd="0" destOrd="0" presId="urn:microsoft.com/office/officeart/2005/8/layout/default"/>
    <dgm:cxn modelId="{721CEA89-3B66-4504-A5D0-DA23F0F332B7}" srcId="{B28C4B37-EC75-4896-97BD-3C1F1CF27FC6}" destId="{19AB432E-44A4-42DE-8512-D3660DAFA609}" srcOrd="2" destOrd="0" parTransId="{D35E4A1E-05F4-413B-90D1-379EABF9D02E}" sibTransId="{8305F37C-32F0-4669-9223-32638CC51F83}"/>
    <dgm:cxn modelId="{837FC08C-BE82-4869-86AA-5263CFAFC554}" type="presOf" srcId="{63CE800E-4083-4145-B64A-E5656D054081}" destId="{8276FC7B-C8C3-4FE7-B721-9128DA6C9C15}" srcOrd="0" destOrd="0" presId="urn:microsoft.com/office/officeart/2005/8/layout/default"/>
    <dgm:cxn modelId="{F6255641-BB9B-497C-9572-32A9E9ABE566}" type="presParOf" srcId="{38B933D0-6691-42A7-A092-AE5AAA66ED16}" destId="{8276FC7B-C8C3-4FE7-B721-9128DA6C9C15}" srcOrd="0" destOrd="0" presId="urn:microsoft.com/office/officeart/2005/8/layout/default"/>
    <dgm:cxn modelId="{BC1338BE-0955-435F-9639-AC0A0E8A2DCA}" type="presParOf" srcId="{38B933D0-6691-42A7-A092-AE5AAA66ED16}" destId="{80DB58DC-4D8B-4F12-B35D-DDB5046AE14A}" srcOrd="1" destOrd="0" presId="urn:microsoft.com/office/officeart/2005/8/layout/default"/>
    <dgm:cxn modelId="{2F3B72AF-CD04-4381-AD84-71D7063E28B8}" type="presParOf" srcId="{38B933D0-6691-42A7-A092-AE5AAA66ED16}" destId="{7C2AE56E-74DA-4172-A617-EBCDF5DADE6A}" srcOrd="2" destOrd="0" presId="urn:microsoft.com/office/officeart/2005/8/layout/default"/>
    <dgm:cxn modelId="{483C389D-1019-4546-A63B-6F890552155E}" type="presParOf" srcId="{38B933D0-6691-42A7-A092-AE5AAA66ED16}" destId="{5592CECC-AFDF-476F-AA2A-2E1DD7A67690}" srcOrd="3" destOrd="0" presId="urn:microsoft.com/office/officeart/2005/8/layout/default"/>
    <dgm:cxn modelId="{34C46841-4B08-41B5-B7B1-1FC616A15D42}" type="presParOf" srcId="{38B933D0-6691-42A7-A092-AE5AAA66ED16}" destId="{40D46BE4-8C5D-4D0C-8FC3-FD910FD53D3E}" srcOrd="4" destOrd="0" presId="urn:microsoft.com/office/officeart/2005/8/layout/default"/>
    <dgm:cxn modelId="{352818B1-9063-4A3F-AE76-4167CBF7AC07}" type="presParOf" srcId="{38B933D0-6691-42A7-A092-AE5AAA66ED16}" destId="{4537DC47-02DC-4DFC-BBCB-571395D01E0E}" srcOrd="5" destOrd="0" presId="urn:microsoft.com/office/officeart/2005/8/layout/default"/>
    <dgm:cxn modelId="{3EBAAFC7-DA24-4837-A294-85BEDD25174B}" type="presParOf" srcId="{38B933D0-6691-42A7-A092-AE5AAA66ED16}" destId="{ABDDD8C4-3BCB-4027-BA06-6B930E9C27E8}" srcOrd="6" destOrd="0" presId="urn:microsoft.com/office/officeart/2005/8/layout/default"/>
    <dgm:cxn modelId="{A7D36742-BD2D-4FDB-A79D-0FEA40B430E1}" type="presParOf" srcId="{38B933D0-6691-42A7-A092-AE5AAA66ED16}" destId="{232A24D3-8862-46AC-9083-868EB9FD0A99}" srcOrd="7" destOrd="0" presId="urn:microsoft.com/office/officeart/2005/8/layout/default"/>
    <dgm:cxn modelId="{3635FA04-50C1-413D-BB52-43EB662F3062}" type="presParOf" srcId="{38B933D0-6691-42A7-A092-AE5AAA66ED16}" destId="{783C8BB6-EB4F-4341-998B-0B2567F149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664CD-E8A1-49AA-9445-5B2B5C4DC9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C47938-9918-44E9-84C1-70A6001065AD}">
      <dgm:prSet/>
      <dgm:spPr/>
      <dgm:t>
        <a:bodyPr/>
        <a:lstStyle/>
        <a:p>
          <a:r>
            <a:rPr lang="en-US"/>
            <a:t>Rotational forceps generally not done</a:t>
          </a:r>
        </a:p>
      </dgm:t>
    </dgm:pt>
    <dgm:pt modelId="{A4E97859-8473-4BDF-9C2D-112AAD0F6EAD}" type="parTrans" cxnId="{D1F5A56D-6853-4F9A-B6D5-C25CCB6DDDEF}">
      <dgm:prSet/>
      <dgm:spPr/>
      <dgm:t>
        <a:bodyPr/>
        <a:lstStyle/>
        <a:p>
          <a:endParaRPr lang="en-US"/>
        </a:p>
      </dgm:t>
    </dgm:pt>
    <dgm:pt modelId="{FC21C7C3-BCDE-4009-BC43-4BF8DF4B2580}" type="sibTrans" cxnId="{D1F5A56D-6853-4F9A-B6D5-C25CCB6DDDEF}">
      <dgm:prSet/>
      <dgm:spPr/>
      <dgm:t>
        <a:bodyPr/>
        <a:lstStyle/>
        <a:p>
          <a:endParaRPr lang="en-US"/>
        </a:p>
      </dgm:t>
    </dgm:pt>
    <dgm:pt modelId="{4BF04FF5-8C83-4C15-8936-916BB453F41D}">
      <dgm:prSet/>
      <dgm:spPr/>
      <dgm:t>
        <a:bodyPr/>
        <a:lstStyle/>
        <a:p>
          <a:r>
            <a:rPr lang="en-US"/>
            <a:t>OP Vacuum and Forceps can be performed</a:t>
          </a:r>
        </a:p>
      </dgm:t>
    </dgm:pt>
    <dgm:pt modelId="{BDEBDA73-958D-4A8B-95DB-41581EECBA29}" type="parTrans" cxnId="{D456CC2F-B428-4B8D-B44D-AC0CD1DCE8F6}">
      <dgm:prSet/>
      <dgm:spPr/>
      <dgm:t>
        <a:bodyPr/>
        <a:lstStyle/>
        <a:p>
          <a:endParaRPr lang="en-US"/>
        </a:p>
      </dgm:t>
    </dgm:pt>
    <dgm:pt modelId="{0CA3BB1E-3B01-41FE-B67E-BF302478BBB3}" type="sibTrans" cxnId="{D456CC2F-B428-4B8D-B44D-AC0CD1DCE8F6}">
      <dgm:prSet/>
      <dgm:spPr/>
      <dgm:t>
        <a:bodyPr/>
        <a:lstStyle/>
        <a:p>
          <a:endParaRPr lang="en-US"/>
        </a:p>
      </dgm:t>
    </dgm:pt>
    <dgm:pt modelId="{D27C258B-7E8C-480D-8688-7B35D573B5F1}">
      <dgm:prSet/>
      <dgm:spPr/>
      <dgm:t>
        <a:bodyPr/>
        <a:lstStyle/>
        <a:p>
          <a:r>
            <a:rPr lang="en-US"/>
            <a:t>Some advocate placement of forceps upside down to facilitate delivery </a:t>
          </a:r>
        </a:p>
      </dgm:t>
    </dgm:pt>
    <dgm:pt modelId="{004BD14F-4B17-4007-B741-8862DFC70958}" type="parTrans" cxnId="{478726EC-B578-458A-BF78-424225124951}">
      <dgm:prSet/>
      <dgm:spPr/>
      <dgm:t>
        <a:bodyPr/>
        <a:lstStyle/>
        <a:p>
          <a:endParaRPr lang="en-US"/>
        </a:p>
      </dgm:t>
    </dgm:pt>
    <dgm:pt modelId="{B035F5A6-AD01-43A2-B3E2-6566C2DCF22A}" type="sibTrans" cxnId="{478726EC-B578-458A-BF78-424225124951}">
      <dgm:prSet/>
      <dgm:spPr/>
      <dgm:t>
        <a:bodyPr/>
        <a:lstStyle/>
        <a:p>
          <a:endParaRPr lang="en-US"/>
        </a:p>
      </dgm:t>
    </dgm:pt>
    <dgm:pt modelId="{08D03CFE-0AD9-4748-BD8F-A98B1E1D828C}">
      <dgm:prSet/>
      <dgm:spPr/>
      <dgm:t>
        <a:bodyPr/>
        <a:lstStyle/>
        <a:p>
          <a:r>
            <a:rPr lang="en-US"/>
            <a:t>Traction angle must be straight down with robust perineal support</a:t>
          </a:r>
        </a:p>
      </dgm:t>
    </dgm:pt>
    <dgm:pt modelId="{DC59DC75-CD3B-4DAF-9B86-8A6735B93BA1}" type="parTrans" cxnId="{F9283495-2D2C-4A92-B251-54A3E2F1FC4B}">
      <dgm:prSet/>
      <dgm:spPr/>
      <dgm:t>
        <a:bodyPr/>
        <a:lstStyle/>
        <a:p>
          <a:endParaRPr lang="en-US"/>
        </a:p>
      </dgm:t>
    </dgm:pt>
    <dgm:pt modelId="{56FBF1A5-CBAD-42E1-816E-545D48003DCB}" type="sibTrans" cxnId="{F9283495-2D2C-4A92-B251-54A3E2F1FC4B}">
      <dgm:prSet/>
      <dgm:spPr/>
      <dgm:t>
        <a:bodyPr/>
        <a:lstStyle/>
        <a:p>
          <a:endParaRPr lang="en-US"/>
        </a:p>
      </dgm:t>
    </dgm:pt>
    <dgm:pt modelId="{A6D3E304-685A-4B8C-B323-E9760DAF8916}">
      <dgm:prSet/>
      <dgm:spPr/>
      <dgm:t>
        <a:bodyPr/>
        <a:lstStyle/>
        <a:p>
          <a:r>
            <a:rPr lang="en-US"/>
            <a:t>Increased incidence of higher order lacerations (3rd and 4th) </a:t>
          </a:r>
        </a:p>
      </dgm:t>
    </dgm:pt>
    <dgm:pt modelId="{EE2D8AD1-57F8-4408-BE31-0CD9A1600501}" type="parTrans" cxnId="{FDDE1EF4-A073-4555-8C77-6270A4F35021}">
      <dgm:prSet/>
      <dgm:spPr/>
      <dgm:t>
        <a:bodyPr/>
        <a:lstStyle/>
        <a:p>
          <a:endParaRPr lang="en-US"/>
        </a:p>
      </dgm:t>
    </dgm:pt>
    <dgm:pt modelId="{9B34566A-EDD9-4F3D-90A3-C33A2723D36B}" type="sibTrans" cxnId="{FDDE1EF4-A073-4555-8C77-6270A4F35021}">
      <dgm:prSet/>
      <dgm:spPr/>
      <dgm:t>
        <a:bodyPr/>
        <a:lstStyle/>
        <a:p>
          <a:endParaRPr lang="en-US"/>
        </a:p>
      </dgm:t>
    </dgm:pt>
    <dgm:pt modelId="{261E9564-46F2-4730-916C-F1157E3540D4}" type="pres">
      <dgm:prSet presAssocID="{EA5664CD-E8A1-49AA-9445-5B2B5C4DC97E}" presName="linear" presStyleCnt="0">
        <dgm:presLayoutVars>
          <dgm:animLvl val="lvl"/>
          <dgm:resizeHandles val="exact"/>
        </dgm:presLayoutVars>
      </dgm:prSet>
      <dgm:spPr/>
      <dgm:t>
        <a:bodyPr/>
        <a:lstStyle/>
        <a:p>
          <a:endParaRPr lang="en-US"/>
        </a:p>
      </dgm:t>
    </dgm:pt>
    <dgm:pt modelId="{68B5AC50-D513-4EEA-8BA2-FA20341280C0}" type="pres">
      <dgm:prSet presAssocID="{B1C47938-9918-44E9-84C1-70A6001065AD}" presName="parentText" presStyleLbl="node1" presStyleIdx="0" presStyleCnt="2">
        <dgm:presLayoutVars>
          <dgm:chMax val="0"/>
          <dgm:bulletEnabled val="1"/>
        </dgm:presLayoutVars>
      </dgm:prSet>
      <dgm:spPr/>
      <dgm:t>
        <a:bodyPr/>
        <a:lstStyle/>
        <a:p>
          <a:endParaRPr lang="en-US"/>
        </a:p>
      </dgm:t>
    </dgm:pt>
    <dgm:pt modelId="{79532051-8323-4449-9B5C-1CAC9B668B16}" type="pres">
      <dgm:prSet presAssocID="{FC21C7C3-BCDE-4009-BC43-4BF8DF4B2580}" presName="spacer" presStyleCnt="0"/>
      <dgm:spPr/>
    </dgm:pt>
    <dgm:pt modelId="{5E79BAAC-6E99-469A-AB10-5B387D6E8E36}" type="pres">
      <dgm:prSet presAssocID="{4BF04FF5-8C83-4C15-8936-916BB453F41D}" presName="parentText" presStyleLbl="node1" presStyleIdx="1" presStyleCnt="2">
        <dgm:presLayoutVars>
          <dgm:chMax val="0"/>
          <dgm:bulletEnabled val="1"/>
        </dgm:presLayoutVars>
      </dgm:prSet>
      <dgm:spPr/>
      <dgm:t>
        <a:bodyPr/>
        <a:lstStyle/>
        <a:p>
          <a:endParaRPr lang="en-US"/>
        </a:p>
      </dgm:t>
    </dgm:pt>
    <dgm:pt modelId="{526A838F-E803-47DA-A478-918BAD895719}" type="pres">
      <dgm:prSet presAssocID="{4BF04FF5-8C83-4C15-8936-916BB453F41D}" presName="childText" presStyleLbl="revTx" presStyleIdx="0" presStyleCnt="1">
        <dgm:presLayoutVars>
          <dgm:bulletEnabled val="1"/>
        </dgm:presLayoutVars>
      </dgm:prSet>
      <dgm:spPr/>
      <dgm:t>
        <a:bodyPr/>
        <a:lstStyle/>
        <a:p>
          <a:endParaRPr lang="en-US"/>
        </a:p>
      </dgm:t>
    </dgm:pt>
  </dgm:ptLst>
  <dgm:cxnLst>
    <dgm:cxn modelId="{F060C362-546F-4E2C-8024-688F3339DB7B}" type="presOf" srcId="{4BF04FF5-8C83-4C15-8936-916BB453F41D}" destId="{5E79BAAC-6E99-469A-AB10-5B387D6E8E36}" srcOrd="0" destOrd="0" presId="urn:microsoft.com/office/officeart/2005/8/layout/vList2"/>
    <dgm:cxn modelId="{C779DC64-A8EA-4B1A-B9E3-73B2C9E2F9DD}" type="presOf" srcId="{EA5664CD-E8A1-49AA-9445-5B2B5C4DC97E}" destId="{261E9564-46F2-4730-916C-F1157E3540D4}" srcOrd="0" destOrd="0" presId="urn:microsoft.com/office/officeart/2005/8/layout/vList2"/>
    <dgm:cxn modelId="{FDDE1EF4-A073-4555-8C77-6270A4F35021}" srcId="{4BF04FF5-8C83-4C15-8936-916BB453F41D}" destId="{A6D3E304-685A-4B8C-B323-E9760DAF8916}" srcOrd="2" destOrd="0" parTransId="{EE2D8AD1-57F8-4408-BE31-0CD9A1600501}" sibTransId="{9B34566A-EDD9-4F3D-90A3-C33A2723D36B}"/>
    <dgm:cxn modelId="{F9283495-2D2C-4A92-B251-54A3E2F1FC4B}" srcId="{4BF04FF5-8C83-4C15-8936-916BB453F41D}" destId="{08D03CFE-0AD9-4748-BD8F-A98B1E1D828C}" srcOrd="1" destOrd="0" parTransId="{DC59DC75-CD3B-4DAF-9B86-8A6735B93BA1}" sibTransId="{56FBF1A5-CBAD-42E1-816E-545D48003DCB}"/>
    <dgm:cxn modelId="{6F7B906E-93AA-49A1-A54A-302C62F1DE6D}" type="presOf" srcId="{D27C258B-7E8C-480D-8688-7B35D573B5F1}" destId="{526A838F-E803-47DA-A478-918BAD895719}" srcOrd="0" destOrd="0" presId="urn:microsoft.com/office/officeart/2005/8/layout/vList2"/>
    <dgm:cxn modelId="{B7BDB6C6-DEAD-4F1D-B1EB-AFE3E572872A}" type="presOf" srcId="{08D03CFE-0AD9-4748-BD8F-A98B1E1D828C}" destId="{526A838F-E803-47DA-A478-918BAD895719}" srcOrd="0" destOrd="1" presId="urn:microsoft.com/office/officeart/2005/8/layout/vList2"/>
    <dgm:cxn modelId="{23A52961-DC60-463B-918F-C982C8D48EEC}" type="presOf" srcId="{B1C47938-9918-44E9-84C1-70A6001065AD}" destId="{68B5AC50-D513-4EEA-8BA2-FA20341280C0}" srcOrd="0" destOrd="0" presId="urn:microsoft.com/office/officeart/2005/8/layout/vList2"/>
    <dgm:cxn modelId="{D1F5A56D-6853-4F9A-B6D5-C25CCB6DDDEF}" srcId="{EA5664CD-E8A1-49AA-9445-5B2B5C4DC97E}" destId="{B1C47938-9918-44E9-84C1-70A6001065AD}" srcOrd="0" destOrd="0" parTransId="{A4E97859-8473-4BDF-9C2D-112AAD0F6EAD}" sibTransId="{FC21C7C3-BCDE-4009-BC43-4BF8DF4B2580}"/>
    <dgm:cxn modelId="{D456CC2F-B428-4B8D-B44D-AC0CD1DCE8F6}" srcId="{EA5664CD-E8A1-49AA-9445-5B2B5C4DC97E}" destId="{4BF04FF5-8C83-4C15-8936-916BB453F41D}" srcOrd="1" destOrd="0" parTransId="{BDEBDA73-958D-4A8B-95DB-41581EECBA29}" sibTransId="{0CA3BB1E-3B01-41FE-B67E-BF302478BBB3}"/>
    <dgm:cxn modelId="{478726EC-B578-458A-BF78-424225124951}" srcId="{4BF04FF5-8C83-4C15-8936-916BB453F41D}" destId="{D27C258B-7E8C-480D-8688-7B35D573B5F1}" srcOrd="0" destOrd="0" parTransId="{004BD14F-4B17-4007-B741-8862DFC70958}" sibTransId="{B035F5A6-AD01-43A2-B3E2-6566C2DCF22A}"/>
    <dgm:cxn modelId="{8D210333-9053-472D-9557-38392B702447}" type="presOf" srcId="{A6D3E304-685A-4B8C-B323-E9760DAF8916}" destId="{526A838F-E803-47DA-A478-918BAD895719}" srcOrd="0" destOrd="2" presId="urn:microsoft.com/office/officeart/2005/8/layout/vList2"/>
    <dgm:cxn modelId="{B45AA63C-0A26-457E-AC23-1F40E8E78CDB}" type="presParOf" srcId="{261E9564-46F2-4730-916C-F1157E3540D4}" destId="{68B5AC50-D513-4EEA-8BA2-FA20341280C0}" srcOrd="0" destOrd="0" presId="urn:microsoft.com/office/officeart/2005/8/layout/vList2"/>
    <dgm:cxn modelId="{8267F62A-F080-4223-94FC-3EECEE23F825}" type="presParOf" srcId="{261E9564-46F2-4730-916C-F1157E3540D4}" destId="{79532051-8323-4449-9B5C-1CAC9B668B16}" srcOrd="1" destOrd="0" presId="urn:microsoft.com/office/officeart/2005/8/layout/vList2"/>
    <dgm:cxn modelId="{25654240-2220-4337-9EF5-BE5F8D5C647D}" type="presParOf" srcId="{261E9564-46F2-4730-916C-F1157E3540D4}" destId="{5E79BAAC-6E99-469A-AB10-5B387D6E8E36}" srcOrd="2" destOrd="0" presId="urn:microsoft.com/office/officeart/2005/8/layout/vList2"/>
    <dgm:cxn modelId="{5AD11755-E78E-403C-AF61-9ABEA3B44495}" type="presParOf" srcId="{261E9564-46F2-4730-916C-F1157E3540D4}" destId="{526A838F-E803-47DA-A478-918BAD8957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846DAF-2B3B-4962-AC13-D9902D89A96C}"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B6213D7B-E255-4ED1-B71E-20014DAF9F23}">
      <dgm:prSet phldrT="[Text]" custT="1"/>
      <dgm:spPr/>
      <dgm:t>
        <a:bodyPr/>
        <a:lstStyle/>
        <a:p>
          <a:r>
            <a:rPr lang="en-US" sz="3200" b="1" dirty="0" smtClean="0"/>
            <a:t>Additional Resource: </a:t>
          </a:r>
          <a:r>
            <a:rPr lang="en-US" sz="3200" dirty="0" smtClean="0"/>
            <a:t>Supplemental Comprehension guide </a:t>
          </a:r>
          <a:endParaRPr lang="en-US" sz="3200" dirty="0"/>
        </a:p>
      </dgm:t>
    </dgm:pt>
    <dgm:pt modelId="{6F24CDCC-86C1-4295-9AC1-B13AA0BFB046}" type="parTrans" cxnId="{3DE7E030-C372-4A3C-AF31-B7A176F41BA6}">
      <dgm:prSet/>
      <dgm:spPr/>
      <dgm:t>
        <a:bodyPr/>
        <a:lstStyle/>
        <a:p>
          <a:endParaRPr lang="en-US"/>
        </a:p>
      </dgm:t>
    </dgm:pt>
    <dgm:pt modelId="{B3B179C9-FCD5-4383-B47F-23AA40212897}" type="sibTrans" cxnId="{3DE7E030-C372-4A3C-AF31-B7A176F41BA6}">
      <dgm:prSet/>
      <dgm:spPr/>
      <dgm:t>
        <a:bodyPr/>
        <a:lstStyle/>
        <a:p>
          <a:endParaRPr lang="en-US"/>
        </a:p>
      </dgm:t>
    </dgm:pt>
    <dgm:pt modelId="{8EC9C82E-6B76-4BC0-B47E-CCBFDCB3C3D7}">
      <dgm:prSet phldrT="[Text]" custT="1"/>
      <dgm:spPr/>
      <dgm:t>
        <a:bodyPr/>
        <a:lstStyle/>
        <a:p>
          <a:r>
            <a:rPr kumimoji="0" lang="en-US" sz="2800" b="1" i="0" u="none" strike="noStrike" cap="none" spc="0" normalizeH="0" baseline="0" noProof="0" dirty="0" smtClean="0">
              <a:ln>
                <a:noFill/>
              </a:ln>
              <a:solidFill>
                <a:srgbClr val="FFFFFF"/>
              </a:solidFill>
              <a:effectLst/>
              <a:uLnTx/>
              <a:uFillTx/>
              <a:latin typeface="Arial" panose="020B0604020202020204"/>
              <a:ea typeface="+mn-ea"/>
              <a:cs typeface="+mn-cs"/>
            </a:rPr>
            <a:t>COMING SOON: </a:t>
          </a:r>
          <a:r>
            <a:rPr kumimoji="0" lang="en-US" sz="2800" b="0" i="0" u="none" strike="noStrike" cap="none" spc="0" normalizeH="0" baseline="0" noProof="0" dirty="0" smtClean="0">
              <a:ln>
                <a:noFill/>
              </a:ln>
              <a:solidFill>
                <a:srgbClr val="FFFFFF"/>
              </a:solidFill>
              <a:effectLst/>
              <a:uLnTx/>
              <a:uFillTx/>
              <a:latin typeface="Arial" panose="020B0604020202020204"/>
              <a:ea typeface="+mn-ea"/>
              <a:cs typeface="+mn-cs"/>
            </a:rPr>
            <a:t>ILPQC Labor Management Support E-Modules for physician and nurse education adapted from Labor Management Support Workshops</a:t>
          </a:r>
          <a:endParaRPr lang="en-US" sz="2800" dirty="0"/>
        </a:p>
      </dgm:t>
    </dgm:pt>
    <dgm:pt modelId="{E48CF0B6-CFFD-4C01-8232-0D39A7518CF8}" type="sibTrans" cxnId="{0C2078AC-1D0E-4861-B74C-FEC2A0AFCCBA}">
      <dgm:prSet/>
      <dgm:spPr/>
      <dgm:t>
        <a:bodyPr/>
        <a:lstStyle/>
        <a:p>
          <a:endParaRPr lang="en-US"/>
        </a:p>
      </dgm:t>
    </dgm:pt>
    <dgm:pt modelId="{CB53CE85-7839-4A9B-8940-6745935A8282}" type="parTrans" cxnId="{0C2078AC-1D0E-4861-B74C-FEC2A0AFCCBA}">
      <dgm:prSet/>
      <dgm:spPr/>
      <dgm:t>
        <a:bodyPr/>
        <a:lstStyle/>
        <a:p>
          <a:endParaRPr lang="en-US"/>
        </a:p>
      </dgm:t>
    </dgm:pt>
    <dgm:pt modelId="{670F4212-8686-4D50-A1B4-1C6FCBC4948A}" type="pres">
      <dgm:prSet presAssocID="{2D846DAF-2B3B-4962-AC13-D9902D89A96C}" presName="Name0" presStyleCnt="0">
        <dgm:presLayoutVars>
          <dgm:chPref val="1"/>
          <dgm:dir/>
          <dgm:animOne val="branch"/>
          <dgm:animLvl val="lvl"/>
          <dgm:resizeHandles/>
        </dgm:presLayoutVars>
      </dgm:prSet>
      <dgm:spPr/>
      <dgm:t>
        <a:bodyPr/>
        <a:lstStyle/>
        <a:p>
          <a:endParaRPr lang="en-US"/>
        </a:p>
      </dgm:t>
    </dgm:pt>
    <dgm:pt modelId="{0F4BB787-74B0-45B3-A008-C8D59DCD6079}" type="pres">
      <dgm:prSet presAssocID="{8EC9C82E-6B76-4BC0-B47E-CCBFDCB3C3D7}" presName="vertOne" presStyleCnt="0"/>
      <dgm:spPr/>
    </dgm:pt>
    <dgm:pt modelId="{EDC6BF62-C943-4EC7-A118-0C350E6A28DA}" type="pres">
      <dgm:prSet presAssocID="{8EC9C82E-6B76-4BC0-B47E-CCBFDCB3C3D7}" presName="txOne" presStyleLbl="node0" presStyleIdx="0" presStyleCnt="1" custLinFactY="-7968" custLinFactNeighborX="-49" custLinFactNeighborY="-100000">
        <dgm:presLayoutVars>
          <dgm:chPref val="3"/>
        </dgm:presLayoutVars>
      </dgm:prSet>
      <dgm:spPr/>
      <dgm:t>
        <a:bodyPr/>
        <a:lstStyle/>
        <a:p>
          <a:endParaRPr lang="en-US"/>
        </a:p>
      </dgm:t>
    </dgm:pt>
    <dgm:pt modelId="{944853CC-5520-4CC0-BD42-74836C19DC17}" type="pres">
      <dgm:prSet presAssocID="{8EC9C82E-6B76-4BC0-B47E-CCBFDCB3C3D7}" presName="parTransOne" presStyleCnt="0"/>
      <dgm:spPr/>
    </dgm:pt>
    <dgm:pt modelId="{97945480-3E17-4A7C-B36B-CD3665FF4344}" type="pres">
      <dgm:prSet presAssocID="{8EC9C82E-6B76-4BC0-B47E-CCBFDCB3C3D7}" presName="horzOne" presStyleCnt="0"/>
      <dgm:spPr/>
    </dgm:pt>
    <dgm:pt modelId="{1B54DFB5-98A6-40CF-899E-E12CE65C08BE}" type="pres">
      <dgm:prSet presAssocID="{B6213D7B-E255-4ED1-B71E-20014DAF9F23}" presName="vertTwo" presStyleCnt="0"/>
      <dgm:spPr/>
    </dgm:pt>
    <dgm:pt modelId="{719D7C82-EB12-4408-B52D-314121B6F5EE}" type="pres">
      <dgm:prSet presAssocID="{B6213D7B-E255-4ED1-B71E-20014DAF9F23}" presName="txTwo" presStyleLbl="node2" presStyleIdx="0" presStyleCnt="1" custScaleY="48529" custLinFactX="3048" custLinFactNeighborX="100000" custLinFactNeighborY="6008">
        <dgm:presLayoutVars>
          <dgm:chPref val="3"/>
        </dgm:presLayoutVars>
      </dgm:prSet>
      <dgm:spPr/>
      <dgm:t>
        <a:bodyPr/>
        <a:lstStyle/>
        <a:p>
          <a:endParaRPr lang="en-US"/>
        </a:p>
      </dgm:t>
    </dgm:pt>
    <dgm:pt modelId="{16EFD763-A1BA-4719-AF4A-2A3A9FD20AF0}" type="pres">
      <dgm:prSet presAssocID="{B6213D7B-E255-4ED1-B71E-20014DAF9F23}" presName="horzTwo" presStyleCnt="0"/>
      <dgm:spPr/>
    </dgm:pt>
  </dgm:ptLst>
  <dgm:cxnLst>
    <dgm:cxn modelId="{B8B5C3A5-6001-45CD-BD93-0A7D52995D80}" type="presOf" srcId="{B6213D7B-E255-4ED1-B71E-20014DAF9F23}" destId="{719D7C82-EB12-4408-B52D-314121B6F5EE}" srcOrd="0" destOrd="0" presId="urn:microsoft.com/office/officeart/2005/8/layout/hierarchy4"/>
    <dgm:cxn modelId="{0C2078AC-1D0E-4861-B74C-FEC2A0AFCCBA}" srcId="{2D846DAF-2B3B-4962-AC13-D9902D89A96C}" destId="{8EC9C82E-6B76-4BC0-B47E-CCBFDCB3C3D7}" srcOrd="0" destOrd="0" parTransId="{CB53CE85-7839-4A9B-8940-6745935A8282}" sibTransId="{E48CF0B6-CFFD-4C01-8232-0D39A7518CF8}"/>
    <dgm:cxn modelId="{ED86CA3B-147E-4151-99B1-A584F32F1FEC}" type="presOf" srcId="{8EC9C82E-6B76-4BC0-B47E-CCBFDCB3C3D7}" destId="{EDC6BF62-C943-4EC7-A118-0C350E6A28DA}" srcOrd="0" destOrd="0" presId="urn:microsoft.com/office/officeart/2005/8/layout/hierarchy4"/>
    <dgm:cxn modelId="{3DE7E030-C372-4A3C-AF31-B7A176F41BA6}" srcId="{8EC9C82E-6B76-4BC0-B47E-CCBFDCB3C3D7}" destId="{B6213D7B-E255-4ED1-B71E-20014DAF9F23}" srcOrd="0" destOrd="0" parTransId="{6F24CDCC-86C1-4295-9AC1-B13AA0BFB046}" sibTransId="{B3B179C9-FCD5-4383-B47F-23AA40212897}"/>
    <dgm:cxn modelId="{38784284-29E3-4B5A-B8F9-4999505C9109}" type="presOf" srcId="{2D846DAF-2B3B-4962-AC13-D9902D89A96C}" destId="{670F4212-8686-4D50-A1B4-1C6FCBC4948A}" srcOrd="0" destOrd="0" presId="urn:microsoft.com/office/officeart/2005/8/layout/hierarchy4"/>
    <dgm:cxn modelId="{E644FEE1-F6E6-4916-8EB3-B308E090085C}" type="presParOf" srcId="{670F4212-8686-4D50-A1B4-1C6FCBC4948A}" destId="{0F4BB787-74B0-45B3-A008-C8D59DCD6079}" srcOrd="0" destOrd="0" presId="urn:microsoft.com/office/officeart/2005/8/layout/hierarchy4"/>
    <dgm:cxn modelId="{2F3BFE08-45E0-40AF-BC3E-F6FE8C0379C6}" type="presParOf" srcId="{0F4BB787-74B0-45B3-A008-C8D59DCD6079}" destId="{EDC6BF62-C943-4EC7-A118-0C350E6A28DA}" srcOrd="0" destOrd="0" presId="urn:microsoft.com/office/officeart/2005/8/layout/hierarchy4"/>
    <dgm:cxn modelId="{59CC19C3-8898-4B09-B04B-CC3E17554A9D}" type="presParOf" srcId="{0F4BB787-74B0-45B3-A008-C8D59DCD6079}" destId="{944853CC-5520-4CC0-BD42-74836C19DC17}" srcOrd="1" destOrd="0" presId="urn:microsoft.com/office/officeart/2005/8/layout/hierarchy4"/>
    <dgm:cxn modelId="{81AAE625-35A2-4363-AA1B-C0F4B47C75F4}" type="presParOf" srcId="{0F4BB787-74B0-45B3-A008-C8D59DCD6079}" destId="{97945480-3E17-4A7C-B36B-CD3665FF4344}" srcOrd="2" destOrd="0" presId="urn:microsoft.com/office/officeart/2005/8/layout/hierarchy4"/>
    <dgm:cxn modelId="{792AEA4B-3D76-4DAF-B97D-89AF632B14EE}" type="presParOf" srcId="{97945480-3E17-4A7C-B36B-CD3665FF4344}" destId="{1B54DFB5-98A6-40CF-899E-E12CE65C08BE}" srcOrd="0" destOrd="0" presId="urn:microsoft.com/office/officeart/2005/8/layout/hierarchy4"/>
    <dgm:cxn modelId="{E01B3D47-9AB1-4F7B-AE81-96BABD5CFCD8}" type="presParOf" srcId="{1B54DFB5-98A6-40CF-899E-E12CE65C08BE}" destId="{719D7C82-EB12-4408-B52D-314121B6F5EE}" srcOrd="0" destOrd="0" presId="urn:microsoft.com/office/officeart/2005/8/layout/hierarchy4"/>
    <dgm:cxn modelId="{4905204A-FBA9-40FC-8637-F50F194AB44F}" type="presParOf" srcId="{1B54DFB5-98A6-40CF-899E-E12CE65C08BE}" destId="{16EFD763-A1BA-4719-AF4A-2A3A9FD20AF0}"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00019" y="1695132"/>
          <a:ext cx="2852580" cy="775807"/>
        </a:xfrm>
        <a:custGeom>
          <a:avLst/>
          <a:gdLst/>
          <a:ahLst/>
          <a:cxnLst/>
          <a:rect l="0" t="0" r="0" b="0"/>
          <a:pathLst>
            <a:path>
              <a:moveTo>
                <a:pt x="0" y="0"/>
              </a:moveTo>
              <a:lnTo>
                <a:pt x="0" y="528689"/>
              </a:lnTo>
              <a:lnTo>
                <a:pt x="2852580" y="528689"/>
              </a:lnTo>
              <a:lnTo>
                <a:pt x="285258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29573" y="1695132"/>
          <a:ext cx="2970445" cy="775807"/>
        </a:xfrm>
        <a:custGeom>
          <a:avLst/>
          <a:gdLst/>
          <a:ahLst/>
          <a:cxnLst/>
          <a:rect l="0" t="0" r="0" b="0"/>
          <a:pathLst>
            <a:path>
              <a:moveTo>
                <a:pt x="2970445" y="0"/>
              </a:moveTo>
              <a:lnTo>
                <a:pt x="2970445" y="528689"/>
              </a:lnTo>
              <a:lnTo>
                <a:pt x="0" y="528689"/>
              </a:lnTo>
              <a:lnTo>
                <a:pt x="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04738" y="1250"/>
          <a:ext cx="5190562"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01130" y="282823"/>
          <a:ext cx="5190562" cy="16938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a:t>Aim:</a:t>
          </a:r>
          <a:r>
            <a:rPr lang="en-US" sz="2400" b="0" u="none" kern="1200"/>
            <a:t> </a:t>
          </a:r>
          <a:r>
            <a:rPr lang="en-US" sz="2400" kern="1200"/>
            <a:t>70% of participating hospitals will be at or below the Healthy People goal of 23.6% cesarean delivery rate among NTSV births by December 31, 2022</a:t>
          </a:r>
        </a:p>
      </dsp:txBody>
      <dsp:txXfrm>
        <a:off x="3350742" y="332435"/>
        <a:ext cx="5091338" cy="1594658"/>
      </dsp:txXfrm>
    </dsp:sp>
    <dsp:sp modelId="{A9FB5358-8043-4BE5-8E9B-5783B19FACC1}">
      <dsp:nvSpPr>
        <dsp:cNvPr id="0" name=""/>
        <dsp:cNvSpPr/>
      </dsp:nvSpPr>
      <dsp:spPr>
        <a:xfrm>
          <a:off x="73385" y="2470939"/>
          <a:ext cx="5112377"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369777" y="2752512"/>
          <a:ext cx="5112377" cy="1693882"/>
        </a:xfrm>
        <a:prstGeom prst="roundRect">
          <a:avLst>
            <a:gd name="adj" fmla="val 10000"/>
          </a:avLst>
        </a:prstGeom>
        <a:solidFill>
          <a:srgbClr val="FF7C8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u="sng" kern="1200"/>
            <a:t>Goal:</a:t>
          </a:r>
          <a:r>
            <a:rPr lang="en-US" sz="2500" b="0" u="none" kern="1200"/>
            <a:t> </a:t>
          </a:r>
          <a:r>
            <a:rPr lang="en-US" sz="2500" kern="1200"/>
            <a:t>Increase the percent of cesarean section deliveries among NTSV births that meet ACOG/SMFM criteria for cesarean</a:t>
          </a:r>
        </a:p>
      </dsp:txBody>
      <dsp:txXfrm>
        <a:off x="419389" y="2802124"/>
        <a:ext cx="5013153" cy="1594658"/>
      </dsp:txXfrm>
    </dsp:sp>
    <dsp:sp modelId="{30C8A44F-2D93-41DA-B811-7ABB3B4B8A55}">
      <dsp:nvSpPr>
        <dsp:cNvPr id="0" name=""/>
        <dsp:cNvSpPr/>
      </dsp:nvSpPr>
      <dsp:spPr>
        <a:xfrm>
          <a:off x="5778546" y="2470939"/>
          <a:ext cx="5348106"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074939" y="2752512"/>
          <a:ext cx="5348106" cy="1693882"/>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a:t>Goal:</a:t>
          </a:r>
          <a:r>
            <a:rPr lang="en-US" sz="2000" b="0" u="none" kern="1200"/>
            <a:t> </a:t>
          </a:r>
          <a:r>
            <a:rPr lang="en-US" sz="2000" kern="1200"/>
            <a:t>Increase the % of physicians/ midwives/ nurses educated on ACOG/SMFM criteria for cesarean, labor management strategies/response to labor challenges, protocol for facilitating decision huddles and/or decision debriefs</a:t>
          </a:r>
        </a:p>
      </dsp:txBody>
      <dsp:txXfrm>
        <a:off x="6124551" y="2802124"/>
        <a:ext cx="5248882" cy="1594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6FC7B-C8C3-4FE7-B721-9128DA6C9C15}">
      <dsp:nvSpPr>
        <dsp:cNvPr id="0" name=""/>
        <dsp:cNvSpPr/>
      </dsp:nvSpPr>
      <dsp:spPr>
        <a:xfrm>
          <a:off x="0" y="333916"/>
          <a:ext cx="3223457" cy="1934074"/>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Identifying NTSVs</a:t>
          </a:r>
        </a:p>
      </dsp:txBody>
      <dsp:txXfrm>
        <a:off x="0" y="333916"/>
        <a:ext cx="3223457" cy="1934074"/>
      </dsp:txXfrm>
    </dsp:sp>
    <dsp:sp modelId="{7C2AE56E-74DA-4172-A617-EBCDF5DADE6A}">
      <dsp:nvSpPr>
        <dsp:cNvPr id="0" name=""/>
        <dsp:cNvSpPr/>
      </dsp:nvSpPr>
      <dsp:spPr>
        <a:xfrm>
          <a:off x="3545802" y="333916"/>
          <a:ext cx="3223457" cy="1934074"/>
        </a:xfrm>
        <a:prstGeom prst="rect">
          <a:avLst/>
        </a:prstGeom>
        <a:solidFill>
          <a:srgbClr val="F5668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Education of ACOG/SMFM criteria for providers and nurses </a:t>
          </a:r>
        </a:p>
      </dsp:txBody>
      <dsp:txXfrm>
        <a:off x="3545802" y="333916"/>
        <a:ext cx="3223457" cy="1934074"/>
      </dsp:txXfrm>
    </dsp:sp>
    <dsp:sp modelId="{40D46BE4-8C5D-4D0C-8FC3-FD910FD53D3E}">
      <dsp:nvSpPr>
        <dsp:cNvPr id="0" name=""/>
        <dsp:cNvSpPr/>
      </dsp:nvSpPr>
      <dsp:spPr>
        <a:xfrm>
          <a:off x="7091605" y="333916"/>
          <a:ext cx="3223457" cy="1934074"/>
        </a:xfrm>
        <a:prstGeom prst="rect">
          <a:avLst/>
        </a:prstGeom>
        <a:solidFill>
          <a:srgbClr val="F58366"/>
        </a:solidFill>
        <a:ln w="19050" cap="flat" cmpd="sng" algn="ctr">
          <a:solidFill>
            <a:srgbClr val="E17E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Implementing cesarean decision checklists and huddles</a:t>
          </a:r>
        </a:p>
      </dsp:txBody>
      <dsp:txXfrm>
        <a:off x="7091605" y="333916"/>
        <a:ext cx="3223457" cy="1934074"/>
      </dsp:txXfrm>
    </dsp:sp>
    <dsp:sp modelId="{ABDDD8C4-3BCB-4027-BA06-6B930E9C27E8}">
      <dsp:nvSpPr>
        <dsp:cNvPr id="0" name=""/>
        <dsp:cNvSpPr/>
      </dsp:nvSpPr>
      <dsp:spPr>
        <a:xfrm>
          <a:off x="1772901" y="2590336"/>
          <a:ext cx="3223457" cy="19340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Labor management support  </a:t>
          </a:r>
        </a:p>
      </dsp:txBody>
      <dsp:txXfrm>
        <a:off x="1772901" y="2590336"/>
        <a:ext cx="3223457" cy="1934074"/>
      </dsp:txXfrm>
    </dsp:sp>
    <dsp:sp modelId="{783C8BB6-EB4F-4341-998B-0B2567F14929}">
      <dsp:nvSpPr>
        <dsp:cNvPr id="0" name=""/>
        <dsp:cNvSpPr/>
      </dsp:nvSpPr>
      <dsp:spPr>
        <a:xfrm>
          <a:off x="5318704" y="2590336"/>
          <a:ext cx="3223457" cy="1934074"/>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Un-blinding provider </a:t>
          </a:r>
          <a:r>
            <a:rPr lang="en-US" sz="2600" kern="1200" dirty="0"/>
            <a:t>data</a:t>
          </a:r>
        </a:p>
      </dsp:txBody>
      <dsp:txXfrm>
        <a:off x="5318704" y="2590336"/>
        <a:ext cx="3223457" cy="1934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5AC50-D513-4EEA-8BA2-FA20341280C0}">
      <dsp:nvSpPr>
        <dsp:cNvPr id="0" name=""/>
        <dsp:cNvSpPr/>
      </dsp:nvSpPr>
      <dsp:spPr>
        <a:xfrm>
          <a:off x="0" y="59134"/>
          <a:ext cx="5906181" cy="131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Rotational forceps generally not done</a:t>
          </a:r>
        </a:p>
      </dsp:txBody>
      <dsp:txXfrm>
        <a:off x="63968" y="123102"/>
        <a:ext cx="5778245" cy="1182464"/>
      </dsp:txXfrm>
    </dsp:sp>
    <dsp:sp modelId="{5E79BAAC-6E99-469A-AB10-5B387D6E8E36}">
      <dsp:nvSpPr>
        <dsp:cNvPr id="0" name=""/>
        <dsp:cNvSpPr/>
      </dsp:nvSpPr>
      <dsp:spPr>
        <a:xfrm>
          <a:off x="0" y="1470334"/>
          <a:ext cx="5906181" cy="131040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OP Vacuum and Forceps can be performed</a:t>
          </a:r>
        </a:p>
      </dsp:txBody>
      <dsp:txXfrm>
        <a:off x="63968" y="1534302"/>
        <a:ext cx="5778245" cy="1182464"/>
      </dsp:txXfrm>
    </dsp:sp>
    <dsp:sp modelId="{526A838F-E803-47DA-A478-918BAD895719}">
      <dsp:nvSpPr>
        <dsp:cNvPr id="0" name=""/>
        <dsp:cNvSpPr/>
      </dsp:nvSpPr>
      <dsp:spPr>
        <a:xfrm>
          <a:off x="0" y="2780734"/>
          <a:ext cx="5906181" cy="239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Some advocate placement of forceps upside down to facilitate delivery </a:t>
          </a:r>
        </a:p>
        <a:p>
          <a:pPr marL="228600" lvl="1" indent="-228600" algn="l" defTabSz="1200150">
            <a:lnSpc>
              <a:spcPct val="90000"/>
            </a:lnSpc>
            <a:spcBef>
              <a:spcPct val="0"/>
            </a:spcBef>
            <a:spcAft>
              <a:spcPct val="20000"/>
            </a:spcAft>
            <a:buChar char="••"/>
          </a:pPr>
          <a:r>
            <a:rPr lang="en-US" sz="2700" kern="1200"/>
            <a:t>Traction angle must be straight down with robust perineal support</a:t>
          </a:r>
        </a:p>
        <a:p>
          <a:pPr marL="228600" lvl="1" indent="-228600" algn="l" defTabSz="1200150">
            <a:lnSpc>
              <a:spcPct val="90000"/>
            </a:lnSpc>
            <a:spcBef>
              <a:spcPct val="0"/>
            </a:spcBef>
            <a:spcAft>
              <a:spcPct val="20000"/>
            </a:spcAft>
            <a:buChar char="••"/>
          </a:pPr>
          <a:r>
            <a:rPr lang="en-US" sz="2700" kern="1200"/>
            <a:t>Increased incidence of higher order lacerations (3rd and 4th) </a:t>
          </a:r>
        </a:p>
      </dsp:txBody>
      <dsp:txXfrm>
        <a:off x="0" y="2780734"/>
        <a:ext cx="5906181" cy="2390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BF62-C943-4EC7-A118-0C350E6A28DA}">
      <dsp:nvSpPr>
        <dsp:cNvPr id="0" name=""/>
        <dsp:cNvSpPr/>
      </dsp:nvSpPr>
      <dsp:spPr>
        <a:xfrm>
          <a:off x="0" y="0"/>
          <a:ext cx="5077820" cy="26121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COMING SOON: </a:t>
          </a:r>
          <a:r>
            <a:rPr kumimoji="0" lang="en-US" sz="2800" b="0" i="0" u="none" strike="noStrike" kern="1200" cap="none" spc="0" normalizeH="0" baseline="0" noProof="0" dirty="0" smtClean="0">
              <a:ln>
                <a:noFill/>
              </a:ln>
              <a:solidFill>
                <a:srgbClr val="FFFFFF"/>
              </a:solidFill>
              <a:effectLst/>
              <a:uLnTx/>
              <a:uFillTx/>
              <a:latin typeface="Arial" panose="020B0604020202020204"/>
              <a:ea typeface="+mn-ea"/>
              <a:cs typeface="+mn-cs"/>
            </a:rPr>
            <a:t>ILPQC Labor Management Support E-Modules for physician and nurse education adapted from Labor Management Support Workshops</a:t>
          </a:r>
          <a:endParaRPr lang="en-US" sz="2800" kern="1200" dirty="0"/>
        </a:p>
      </dsp:txBody>
      <dsp:txXfrm>
        <a:off x="76507" y="76507"/>
        <a:ext cx="4924806" cy="2459132"/>
      </dsp:txXfrm>
    </dsp:sp>
    <dsp:sp modelId="{719D7C82-EB12-4408-B52D-314121B6F5EE}">
      <dsp:nvSpPr>
        <dsp:cNvPr id="0" name=""/>
        <dsp:cNvSpPr/>
      </dsp:nvSpPr>
      <dsp:spPr>
        <a:xfrm>
          <a:off x="4963" y="2797455"/>
          <a:ext cx="5077820" cy="126764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Additional Resource: </a:t>
          </a:r>
          <a:r>
            <a:rPr lang="en-US" sz="3200" kern="1200" dirty="0" smtClean="0"/>
            <a:t>Supplemental Comprehension guide </a:t>
          </a:r>
          <a:endParaRPr lang="en-US" sz="3200" kern="1200" dirty="0"/>
        </a:p>
      </dsp:txBody>
      <dsp:txXfrm>
        <a:off x="42091" y="2834583"/>
        <a:ext cx="5003564" cy="11933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2/28/2022</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52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428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1418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687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0718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965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4733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2443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21</a:t>
            </a:fld>
            <a:endParaRPr lang="en-US"/>
          </a:p>
        </p:txBody>
      </p:sp>
    </p:spTree>
    <p:extLst>
      <p:ext uri="{BB962C8B-B14F-4D97-AF65-F5344CB8AC3E}">
        <p14:creationId xmlns:p14="http://schemas.microsoft.com/office/powerpoint/2010/main" val="722258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smtClean="0"/>
              <a:t>Update to November data</a:t>
            </a:r>
            <a:endParaRPr lang="en-US" dirty="0"/>
          </a:p>
        </p:txBody>
      </p:sp>
    </p:spTree>
    <p:extLst>
      <p:ext uri="{BB962C8B-B14F-4D97-AF65-F5344CB8AC3E}">
        <p14:creationId xmlns:p14="http://schemas.microsoft.com/office/powerpoint/2010/main" val="324607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23</a:t>
            </a:fld>
            <a:endParaRPr lang="en-US" altLang="en-US"/>
          </a:p>
        </p:txBody>
      </p:sp>
    </p:spTree>
    <p:extLst>
      <p:ext uri="{BB962C8B-B14F-4D97-AF65-F5344CB8AC3E}">
        <p14:creationId xmlns:p14="http://schemas.microsoft.com/office/powerpoint/2010/main" val="212880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Series 1 and Series 2 mean?</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24</a:t>
            </a:fld>
            <a:endParaRPr lang="en-US"/>
          </a:p>
        </p:txBody>
      </p:sp>
    </p:spTree>
    <p:extLst>
      <p:ext uri="{BB962C8B-B14F-4D97-AF65-F5344CB8AC3E}">
        <p14:creationId xmlns:p14="http://schemas.microsoft.com/office/powerpoint/2010/main" val="3214982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25</a:t>
            </a:fld>
            <a:endParaRPr lang="en-US"/>
          </a:p>
        </p:txBody>
      </p:sp>
    </p:spTree>
    <p:extLst>
      <p:ext uri="{BB962C8B-B14F-4D97-AF65-F5344CB8AC3E}">
        <p14:creationId xmlns:p14="http://schemas.microsoft.com/office/powerpoint/2010/main" val="71440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26</a:t>
            </a:fld>
            <a:endParaRPr lang="en-US"/>
          </a:p>
        </p:txBody>
      </p:sp>
    </p:spTree>
    <p:extLst>
      <p:ext uri="{BB962C8B-B14F-4D97-AF65-F5344CB8AC3E}">
        <p14:creationId xmlns:p14="http://schemas.microsoft.com/office/powerpoint/2010/main" val="862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27</a:t>
            </a:fld>
            <a:endParaRPr lang="en-US"/>
          </a:p>
        </p:txBody>
      </p:sp>
    </p:spTree>
    <p:extLst>
      <p:ext uri="{BB962C8B-B14F-4D97-AF65-F5344CB8AC3E}">
        <p14:creationId xmlns:p14="http://schemas.microsoft.com/office/powerpoint/2010/main" val="388455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28</a:t>
            </a:fld>
            <a:endParaRPr lang="en-US" altLang="en-US"/>
          </a:p>
        </p:txBody>
      </p:sp>
    </p:spTree>
    <p:extLst>
      <p:ext uri="{BB962C8B-B14F-4D97-AF65-F5344CB8AC3E}">
        <p14:creationId xmlns:p14="http://schemas.microsoft.com/office/powerpoint/2010/main" val="294323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29</a:t>
            </a:fld>
            <a:endParaRPr lang="en-US" altLang="en-US"/>
          </a:p>
        </p:txBody>
      </p:sp>
    </p:spTree>
    <p:extLst>
      <p:ext uri="{BB962C8B-B14F-4D97-AF65-F5344CB8AC3E}">
        <p14:creationId xmlns:p14="http://schemas.microsoft.com/office/powerpoint/2010/main" val="1253876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30</a:t>
            </a:fld>
            <a:endParaRPr lang="en-US" altLang="en-US"/>
          </a:p>
        </p:txBody>
      </p:sp>
    </p:spTree>
    <p:extLst>
      <p:ext uri="{BB962C8B-B14F-4D97-AF65-F5344CB8AC3E}">
        <p14:creationId xmlns:p14="http://schemas.microsoft.com/office/powerpoint/2010/main" val="1703605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12" name="Shape 11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38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45" name="Shape 14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39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89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01283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62" name="Shape 16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40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321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626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876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Peanut Balls are not commonly used in many sites with particular value among women with epidurals to help prevent/treat OP presentations </a:t>
            </a:r>
          </a:p>
        </p:txBody>
      </p:sp>
      <p:sp>
        <p:nvSpPr>
          <p:cNvPr id="533" name="Shape 53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76200" algn="r" defTabSz="914400" rtl="0" eaLnBrk="1" fontAlgn="auto" latinLnBrk="0" hangingPunct="1">
              <a:lnSpc>
                <a:spcPct val="100000"/>
              </a:lnSpc>
              <a:spcBef>
                <a:spcPts val="0"/>
              </a:spcBef>
              <a:spcAft>
                <a:spcPts val="0"/>
              </a:spcAft>
              <a:buClr>
                <a:srgbClr val="000000"/>
              </a:buClr>
              <a:buSzPct val="1000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76200" algn="r" defTabSz="914400" rtl="0" eaLnBrk="1" fontAlgn="auto" latinLnBrk="0" hangingPunct="1">
                <a:lnSpc>
                  <a:spcPct val="100000"/>
                </a:lnSpc>
                <a:spcBef>
                  <a:spcPts val="0"/>
                </a:spcBef>
                <a:spcAft>
                  <a:spcPts val="0"/>
                </a:spcAft>
                <a:buClr>
                  <a:srgbClr val="000000"/>
                </a:buClr>
                <a:buSzPct val="100000"/>
                <a:buFont typeface="Calibri"/>
                <a:buNone/>
                <a:tabLst/>
                <a:defRPr/>
              </a:pPr>
              <a:t>45</a:t>
            </a:fld>
            <a:endPar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6576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58" name="Shape 45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46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22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74" name="Shape 47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47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628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83" name="Shape 48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48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19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92" name="Shape 49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49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659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53</a:t>
            </a:fld>
            <a:endParaRPr lang="en-US"/>
          </a:p>
        </p:txBody>
      </p:sp>
    </p:spTree>
    <p:extLst>
      <p:ext uri="{BB962C8B-B14F-4D97-AF65-F5344CB8AC3E}">
        <p14:creationId xmlns:p14="http://schemas.microsoft.com/office/powerpoint/2010/main" val="191396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15197-048B-4AA7-8145-7E9253E2DD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55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**Ann,</a:t>
            </a:r>
            <a:r>
              <a:rPr lang="en-US" baseline="0" dirty="0" smtClean="0"/>
              <a:t> </a:t>
            </a:r>
            <a:r>
              <a:rPr lang="en-US" dirty="0" smtClean="0"/>
              <a:t>How</a:t>
            </a:r>
            <a:r>
              <a:rPr lang="en-US" baseline="0" dirty="0" smtClean="0"/>
              <a:t> many process/outcome measures do we want achieved by Face to Face?  QI Excellence Awards have to be reserved for completing the </a:t>
            </a:r>
            <a:r>
              <a:rPr lang="en-US" baseline="0" dirty="0" err="1" smtClean="0"/>
              <a:t>initiative..so</a:t>
            </a:r>
            <a:r>
              <a:rPr lang="en-US" baseline="0" dirty="0" smtClean="0"/>
              <a:t> if we are giving QI excellence awards out now then it should be for completing the initiative and they would need all 3.    If you want to give an </a:t>
            </a:r>
            <a:r>
              <a:rPr lang="en-US" baseline="0" dirty="0" err="1" smtClean="0"/>
              <a:t>inbetween</a:t>
            </a:r>
            <a:r>
              <a:rPr lang="en-US" baseline="0" dirty="0" smtClean="0"/>
              <a:t> award to motivate folks to go get the QI excellence award before  annual conference.  Then could add a QI Leader award for completing 1/3 process / outcomes measures.  </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5</a:t>
            </a:fld>
            <a:endParaRPr lang="en-US"/>
          </a:p>
        </p:txBody>
      </p:sp>
    </p:spTree>
    <p:extLst>
      <p:ext uri="{BB962C8B-B14F-4D97-AF65-F5344CB8AC3E}">
        <p14:creationId xmlns:p14="http://schemas.microsoft.com/office/powerpoint/2010/main" val="1567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 add approximate time frame if reference to look</a:t>
            </a:r>
            <a:r>
              <a:rPr lang="en-US" baseline="0" dirty="0" smtClean="0"/>
              <a:t> for them in the mail. </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70</a:t>
            </a:fld>
            <a:endParaRPr lang="en-US"/>
          </a:p>
        </p:txBody>
      </p:sp>
    </p:spTree>
    <p:extLst>
      <p:ext uri="{BB962C8B-B14F-4D97-AF65-F5344CB8AC3E}">
        <p14:creationId xmlns:p14="http://schemas.microsoft.com/office/powerpoint/2010/main" val="1954926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335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E8BD2D14-F0AA-2844-871F-19DB90E80350}" type="slidenum">
              <a:rPr lang="en-US" smtClean="0"/>
              <a:t>73</a:t>
            </a:fld>
            <a:endParaRPr lang="en-US"/>
          </a:p>
        </p:txBody>
      </p:sp>
    </p:spTree>
    <p:extLst>
      <p:ext uri="{BB962C8B-B14F-4D97-AF65-F5344CB8AC3E}">
        <p14:creationId xmlns:p14="http://schemas.microsoft.com/office/powerpoint/2010/main" val="921745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74</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6</a:t>
            </a:fld>
            <a:endParaRPr lang="en-US"/>
          </a:p>
        </p:txBody>
      </p:sp>
    </p:spTree>
    <p:extLst>
      <p:ext uri="{BB962C8B-B14F-4D97-AF65-F5344CB8AC3E}">
        <p14:creationId xmlns:p14="http://schemas.microsoft.com/office/powerpoint/2010/main" val="92258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7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ea typeface="Lato"/>
              <a:cs typeface="Calibri"/>
            </a:endParaRPr>
          </a:p>
          <a:p>
            <a:pPr marL="171450" indent="-171450">
              <a:buFontTx/>
              <a:buChar char="-"/>
            </a:pPr>
            <a:endParaRPr lang="en-US" baseline="0">
              <a:cs typeface="Calibri"/>
            </a:endParaRPr>
          </a:p>
          <a:p>
            <a:pPr marL="0" indent="0">
              <a:buFontTx/>
              <a:buNone/>
            </a:pPr>
            <a:endParaRPr lang="en-US"/>
          </a:p>
        </p:txBody>
      </p:sp>
      <p:sp>
        <p:nvSpPr>
          <p:cNvPr id="4" name="Slide Number Placeholder 3"/>
          <p:cNvSpPr>
            <a:spLocks noGrp="1"/>
          </p:cNvSpPr>
          <p:nvPr>
            <p:ph type="sldNum" sz="quarter" idx="5"/>
          </p:nvPr>
        </p:nvSpPr>
        <p:spPr/>
        <p:txBody>
          <a:bodyPr/>
          <a:lstStyle/>
          <a:p>
            <a:fld id="{26CEC867-692B-4954-BAD2-14D58E14F618}" type="slidenum">
              <a:rPr lang="en-US" smtClean="0"/>
              <a:t>8</a:t>
            </a:fld>
            <a:endParaRPr lang="en-US"/>
          </a:p>
        </p:txBody>
      </p:sp>
    </p:spTree>
    <p:extLst>
      <p:ext uri="{BB962C8B-B14F-4D97-AF65-F5344CB8AC3E}">
        <p14:creationId xmlns:p14="http://schemas.microsoft.com/office/powerpoint/2010/main" val="334530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351695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11</a:t>
            </a:fld>
            <a:endParaRPr lang="en-US"/>
          </a:p>
        </p:txBody>
      </p:sp>
    </p:spTree>
    <p:extLst>
      <p:ext uri="{BB962C8B-B14F-4D97-AF65-F5344CB8AC3E}">
        <p14:creationId xmlns:p14="http://schemas.microsoft.com/office/powerpoint/2010/main" val="4276898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bg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40285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E8BC07B-6515-47BB-A905-713323765043}"/>
              </a:ext>
            </a:extLst>
          </p:cNvPr>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24499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nd Pictur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Box 14">
            <a:extLst>
              <a:ext uri="{FF2B5EF4-FFF2-40B4-BE49-F238E27FC236}">
                <a16:creationId xmlns:a16="http://schemas.microsoft.com/office/drawing/2014/main" id="{A7E322E0-1792-4F03-9BCE-D5F1ACB810E8}"/>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7">
            <a:extLst>
              <a:ext uri="{FF2B5EF4-FFF2-40B4-BE49-F238E27FC236}">
                <a16:creationId xmlns:a16="http://schemas.microsoft.com/office/drawing/2014/main" id="{09053967-266F-44F6-878F-BECA348DADA5}"/>
              </a:ext>
            </a:extLst>
          </p:cNvPr>
          <p:cNvSpPr>
            <a:spLocks noGrp="1"/>
          </p:cNvSpPr>
          <p:nvPr>
            <p:ph type="pic" sz="quarter" idx="13" hasCustomPrompt="1"/>
          </p:nvPr>
        </p:nvSpPr>
        <p:spPr>
          <a:xfrm>
            <a:off x="0" y="-1"/>
            <a:ext cx="12193200" cy="6216651"/>
          </a:xfrm>
          <a:solidFill>
            <a:schemeClr val="bg1"/>
          </a:solidFill>
        </p:spPr>
        <p:txBody>
          <a:bodyPr lIns="72000" tIns="72000"/>
          <a:lstStyle>
            <a:lvl1pPr marL="0" indent="0" algn="l">
              <a:buNone/>
              <a:defRPr sz="1600">
                <a:latin typeface="+mj-lt"/>
              </a:defRPr>
            </a:lvl1pPr>
          </a:lstStyle>
          <a:p>
            <a:r>
              <a:rPr lang="en-US" dirty="0"/>
              <a:t>Click on frame and insert picture from Templafy Image</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17" name="Title 1">
            <a:extLst>
              <a:ext uri="{FF2B5EF4-FFF2-40B4-BE49-F238E27FC236}">
                <a16:creationId xmlns:a16="http://schemas.microsoft.com/office/drawing/2014/main" id="{3DC6BB01-1679-41E6-A09E-3DD6A5887D86}"/>
              </a:ext>
            </a:extLst>
          </p:cNvPr>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18" name="Subtitle 2">
            <a:extLst>
              <a:ext uri="{FF2B5EF4-FFF2-40B4-BE49-F238E27FC236}">
                <a16:creationId xmlns:a16="http://schemas.microsoft.com/office/drawing/2014/main" id="{959759FF-E23E-4D7A-A524-D1E51DBBF29B}"/>
              </a:ext>
            </a:extLst>
          </p:cNvPr>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9" name="TextBox 18">
            <a:extLst>
              <a:ext uri="{FF2B5EF4-FFF2-40B4-BE49-F238E27FC236}">
                <a16:creationId xmlns:a16="http://schemas.microsoft.com/office/drawing/2014/main" id="{E7EC26B3-39FF-4A04-8E4A-0563C4F6217F}"/>
              </a:ext>
            </a:extLst>
          </p:cNvPr>
          <p:cNvSpPr txBox="1"/>
          <p:nvPr userDrawn="1"/>
        </p:nvSpPr>
        <p:spPr>
          <a:xfrm>
            <a:off x="21079" y="6964335"/>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Tree>
    <p:extLst>
      <p:ext uri="{BB962C8B-B14F-4D97-AF65-F5344CB8AC3E}">
        <p14:creationId xmlns:p14="http://schemas.microsoft.com/office/powerpoint/2010/main" val="454138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nd 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4" name="TextBox 3">
            <a:extLst>
              <a:ext uri="{FF2B5EF4-FFF2-40B4-BE49-F238E27FC236}">
                <a16:creationId xmlns:a16="http://schemas.microsoft.com/office/drawing/2014/main" id="{E3AA459A-CF89-4D04-9BBD-3A971FADC6CE}"/>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Click on frame to insert video using the Insert tab, Video, right click choose Send to Back, to get graphic in front. </a:t>
            </a:r>
            <a:br>
              <a:rPr lang="en-US" sz="1200" dirty="0">
                <a:latin typeface="+mj-lt"/>
              </a:rPr>
            </a:br>
            <a:r>
              <a:rPr lang="en-US" sz="1200" dirty="0">
                <a:latin typeface="+mj-lt"/>
              </a:rPr>
              <a:t>And if the video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p:spPr>
        <p:txBody>
          <a:bodyPr lIns="72000" tIns="72000" anchor="t" anchorCtr="0"/>
          <a:lstStyle>
            <a:lvl1pPr marL="0" indent="0" algn="l">
              <a:buNone/>
              <a:defRPr sz="1600">
                <a:latin typeface="+mj-lt"/>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Calibri" panose="020F0502020204030204" pitchFamily="34" charset="0"/>
              <a:buNone/>
              <a:tabLst/>
              <a:defRPr/>
            </a:pPr>
            <a:r>
              <a:rPr lang="en-US" dirty="0"/>
              <a:t>Click on frame to </a:t>
            </a:r>
            <a:r>
              <a:rPr lang="en-US" sz="1600" dirty="0"/>
              <a:t>insert</a:t>
            </a:r>
            <a:r>
              <a:rPr lang="en-US" dirty="0"/>
              <a:t> video </a:t>
            </a:r>
            <a:r>
              <a:rPr lang="en-US" sz="1600" dirty="0"/>
              <a:t>using the Insert tab, Video or from Templafy</a:t>
            </a:r>
            <a:r>
              <a:rPr lang="en-US" dirty="0"/>
              <a:t>, right click choose Send to Back</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3" name="TextBox 12">
            <a:extLst>
              <a:ext uri="{FF2B5EF4-FFF2-40B4-BE49-F238E27FC236}">
                <a16:creationId xmlns:a16="http://schemas.microsoft.com/office/drawing/2014/main" id="{5E05B3B7-A608-4D90-9616-DAA446F17D54}"/>
              </a:ext>
            </a:extLst>
          </p:cNvPr>
          <p:cNvSpPr txBox="1"/>
          <p:nvPr userDrawn="1"/>
        </p:nvSpPr>
        <p:spPr>
          <a:xfrm>
            <a:off x="0" y="6928200"/>
            <a:ext cx="12192000" cy="18466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does not fill the slide, you may adjust the video to the slide so the graphics match the video.</a:t>
            </a:r>
          </a:p>
        </p:txBody>
      </p:sp>
    </p:spTree>
    <p:extLst>
      <p:ext uri="{BB962C8B-B14F-4D97-AF65-F5344CB8AC3E}">
        <p14:creationId xmlns:p14="http://schemas.microsoft.com/office/powerpoint/2010/main" val="23769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2/28/2022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11278800" cy="792000"/>
          </a:xfrm>
        </p:spPr>
        <p:txBody>
          <a:bodyPr/>
          <a:lstStyle>
            <a:lvl1pPr>
              <a:defRPr sz="5400"/>
            </a:lvl1pPr>
          </a:lstStyle>
          <a:p>
            <a:r>
              <a:rPr lang="en-US" noProof="0" dirty="0"/>
              <a:t>Click to add Agenda title</a:t>
            </a:r>
          </a:p>
        </p:txBody>
      </p:sp>
      <p:sp>
        <p:nvSpPr>
          <p:cNvPr id="7" name="Text Placeholder 2"/>
          <p:cNvSpPr>
            <a:spLocks noGrp="1"/>
          </p:cNvSpPr>
          <p:nvPr>
            <p:ph type="body" sz="quarter" idx="13" hasCustomPrompt="1"/>
          </p:nvPr>
        </p:nvSpPr>
        <p:spPr>
          <a:xfrm>
            <a:off x="3405600" y="1828800"/>
            <a:ext cx="5850000" cy="2124000"/>
          </a:xfrm>
        </p:spPr>
        <p:txBody>
          <a:bodyPr/>
          <a:lstStyle>
            <a:lvl1pPr marL="0" indent="0">
              <a:lnSpc>
                <a:spcPct val="90000"/>
              </a:lnSpc>
              <a:spcAft>
                <a:spcPts val="90"/>
              </a:spcAft>
              <a:buFont typeface="Calibri" panose="020F0502020204030204" pitchFamily="34" charset="0"/>
              <a:buChar char="​"/>
              <a:defRPr sz="2400">
                <a:latin typeface="+mj-lt"/>
              </a:defRPr>
            </a:lvl1pPr>
            <a:lvl2pPr marL="0" indent="0">
              <a:lnSpc>
                <a:spcPct val="90000"/>
              </a:lnSpc>
              <a:spcBef>
                <a:spcPts val="1200"/>
              </a:spcBef>
              <a:spcAft>
                <a:spcPts val="90"/>
              </a:spcAft>
              <a:buFont typeface="Calibri" panose="020F0502020204030204" pitchFamily="34" charset="0"/>
              <a:buChar char="​"/>
              <a:defRPr sz="2400" b="0" cap="all" baseline="0">
                <a:solidFill>
                  <a:schemeClr val="accent1"/>
                </a:solidFill>
                <a:latin typeface="+mj-lt"/>
              </a:defRPr>
            </a:lvl2pPr>
            <a:lvl3pPr marL="0" indent="0">
              <a:lnSpc>
                <a:spcPct val="90000"/>
              </a:lnSpc>
              <a:spcBef>
                <a:spcPts val="1200"/>
              </a:spcBef>
              <a:spcAft>
                <a:spcPts val="90"/>
              </a:spcAft>
              <a:buFont typeface="Calibri" panose="020F0502020204030204" pitchFamily="34" charset="0"/>
              <a:buChar char="​"/>
              <a:defRPr sz="2400">
                <a:latin typeface="+mj-lt"/>
              </a:defRPr>
            </a:lvl3pPr>
            <a:lvl4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4pPr>
            <a:lvl5pPr marL="0" indent="0">
              <a:lnSpc>
                <a:spcPct val="90000"/>
              </a:lnSpc>
              <a:spcBef>
                <a:spcPts val="1200"/>
              </a:spcBef>
              <a:spcAft>
                <a:spcPts val="90"/>
              </a:spcAft>
              <a:buFont typeface="Calibri" panose="020F0502020204030204" pitchFamily="34" charset="0"/>
              <a:buChar char="​"/>
              <a:defRPr sz="2400" b="0">
                <a:latin typeface="+mj-lt"/>
              </a:defRPr>
            </a:lvl5pPr>
            <a:lvl6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6pPr>
            <a:lvl7pPr marL="0" indent="0">
              <a:lnSpc>
                <a:spcPct val="90000"/>
              </a:lnSpc>
              <a:spcBef>
                <a:spcPts val="1200"/>
              </a:spcBef>
              <a:spcAft>
                <a:spcPts val="90"/>
              </a:spcAft>
              <a:buFont typeface="Calibri" panose="020F0502020204030204" pitchFamily="34" charset="0"/>
              <a:buChar char="​"/>
              <a:defRPr sz="2400">
                <a:latin typeface="+mj-lt"/>
              </a:defRPr>
            </a:lvl7pPr>
            <a:lvl8pPr marL="0" indent="0">
              <a:lnSpc>
                <a:spcPct val="90000"/>
              </a:lnSpc>
              <a:spcBef>
                <a:spcPts val="1200"/>
              </a:spcBef>
              <a:spcAft>
                <a:spcPts val="90"/>
              </a:spcAft>
              <a:buFont typeface="Calibri" panose="020F0502020204030204" pitchFamily="34" charset="0"/>
              <a:buChar char="​"/>
              <a:defRPr sz="2400" b="0" baseline="0">
                <a:solidFill>
                  <a:schemeClr val="accent1"/>
                </a:solidFill>
                <a:latin typeface="+mj-lt"/>
              </a:defRPr>
            </a:lvl8pPr>
            <a:lvl9pPr marL="0" indent="0">
              <a:lnSpc>
                <a:spcPct val="90000"/>
              </a:lnSpc>
              <a:spcBef>
                <a:spcPts val="1200"/>
              </a:spcBef>
              <a:spcAft>
                <a:spcPts val="90"/>
              </a:spcAft>
              <a:buFont typeface="Calibri" panose="020F0502020204030204" pitchFamily="34" charset="0"/>
              <a:buChar char="​"/>
              <a:defRPr sz="2400">
                <a:latin typeface="+mj-lt"/>
              </a:defRPr>
            </a:lvl9pPr>
          </a:lstStyle>
          <a:p>
            <a:pPr lvl="0"/>
            <a:r>
              <a:rPr lang="en-US" noProof="0" dirty="0"/>
              <a:t>Click to add agenda point </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75489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8400"/>
          </a:xfrm>
        </p:spPr>
        <p:txBody>
          <a:bodyPr anchor="t" anchorCtr="0"/>
          <a:lstStyle>
            <a:lvl1pPr algn="ctr">
              <a:lnSpc>
                <a:spcPct val="85000"/>
              </a:lnSpc>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370242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7AD2E460-3D1D-4DD0-B03F-382B92649B85}"/>
              </a:ext>
            </a:extLst>
          </p:cNvPr>
          <p:cNvSpPr>
            <a:spLocks noGrp="1"/>
          </p:cNvSpPr>
          <p:nvPr>
            <p:ph type="body" sz="quarter" idx="18" hasCustomPrompt="1"/>
          </p:nvPr>
        </p:nvSpPr>
        <p:spPr>
          <a:xfrm>
            <a:off x="2413000" y="860400"/>
            <a:ext cx="8343900" cy="2750400"/>
          </a:xfrm>
        </p:spPr>
        <p:txBody>
          <a:bodyPr/>
          <a:lstStyle>
            <a:lvl1pPr marL="0" indent="0">
              <a:lnSpc>
                <a:spcPct val="85000"/>
              </a:lnSpc>
              <a:buFont typeface="Calibri" panose="020F0502020204030204" pitchFamily="34" charset="0"/>
              <a:buChar char="​"/>
              <a:defRPr sz="4400">
                <a:solidFill>
                  <a:schemeClr val="bg1"/>
                </a:solidFill>
                <a:latin typeface="+mj-lt"/>
              </a:defRPr>
            </a:lvl1pPr>
            <a:lvl2pPr marL="0" indent="0" algn="r">
              <a:buFont typeface="Calibri" panose="020F0502020204030204" pitchFamily="34" charset="0"/>
              <a:buChar char="​"/>
              <a:defRPr sz="2000">
                <a:solidFill>
                  <a:schemeClr val="bg1"/>
                </a:solidFill>
              </a:defRPr>
            </a:lvl2pPr>
            <a:lvl3pPr marL="0" indent="0">
              <a:buFont typeface="Calibri" panose="020F0502020204030204" pitchFamily="34" charset="0"/>
              <a:buChar char="​"/>
              <a:defRPr sz="2000">
                <a:solidFill>
                  <a:schemeClr val="bg1"/>
                </a:solidFill>
                <a:latin typeface="+mn-lt"/>
              </a:defRPr>
            </a:lvl3pPr>
            <a:lvl4pPr marL="0" indent="0">
              <a:spcAft>
                <a:spcPts val="600"/>
              </a:spcAft>
              <a:buFont typeface="Calibri" panose="020F0502020204030204" pitchFamily="34" charset="0"/>
              <a:buChar char="​"/>
              <a:defRPr sz="2000">
                <a:solidFill>
                  <a:schemeClr val="bg1"/>
                </a:solidFill>
                <a:latin typeface="+mn-lt"/>
              </a:defRPr>
            </a:lvl4pPr>
            <a:lvl5pPr marL="0" indent="0">
              <a:spcBef>
                <a:spcPts val="0"/>
              </a:spcBef>
              <a:buFont typeface="Calibri" panose="020F0502020204030204" pitchFamily="34" charset="0"/>
              <a:buChar char="​"/>
              <a:defRPr sz="2000" b="0">
                <a:solidFill>
                  <a:schemeClr val="bg1"/>
                </a:solidFill>
                <a:latin typeface="+mn-lt"/>
              </a:defRPr>
            </a:lvl5pPr>
            <a:lvl6pPr marL="0" indent="0">
              <a:spcAft>
                <a:spcPts val="600"/>
              </a:spcAft>
              <a:buFont typeface="Calibri" panose="020F0502020204030204" pitchFamily="34" charset="0"/>
              <a:buChar char="​"/>
              <a:defRPr sz="2000">
                <a:solidFill>
                  <a:schemeClr val="bg1"/>
                </a:solidFill>
                <a:latin typeface="+mn-lt"/>
              </a:defRPr>
            </a:lvl6pPr>
            <a:lvl7pPr marL="0" indent="0">
              <a:spcBef>
                <a:spcPts val="0"/>
              </a:spcBef>
              <a:buFont typeface="Calibri" panose="020F0502020204030204" pitchFamily="34" charset="0"/>
              <a:buChar char="​"/>
              <a:defRPr sz="2000">
                <a:solidFill>
                  <a:schemeClr val="bg1"/>
                </a:solidFill>
                <a:latin typeface="+mn-lt"/>
              </a:defRPr>
            </a:lvl7pPr>
            <a:lvl8pPr marL="0" indent="0">
              <a:spcBef>
                <a:spcPts val="0"/>
              </a:spcBef>
              <a:buFont typeface="Calibri" panose="020F0502020204030204" pitchFamily="34" charset="0"/>
              <a:buChar char="​"/>
              <a:defRPr sz="2000" b="0">
                <a:solidFill>
                  <a:schemeClr val="bg1"/>
                </a:solidFill>
                <a:latin typeface="+mn-lt"/>
              </a:defRPr>
            </a:lvl8pPr>
            <a:lvl9pPr marL="0" indent="0">
              <a:lnSpc>
                <a:spcPct val="90000"/>
              </a:lnSpc>
              <a:spcAft>
                <a:spcPts val="600"/>
              </a:spcAft>
              <a:buFont typeface="Calibri" panose="020F0502020204030204" pitchFamily="34" charset="0"/>
              <a:buChar char="​"/>
              <a:defRPr sz="2000">
                <a:solidFill>
                  <a:schemeClr val="bg1"/>
                </a:solidFill>
                <a:latin typeface="+mn-lt"/>
              </a:defRPr>
            </a:lvl9pPr>
          </a:lstStyle>
          <a:p>
            <a:pPr lvl="0"/>
            <a:r>
              <a:rPr lang="en-US" dirty="0"/>
              <a:t>Click to add quote</a:t>
            </a:r>
            <a:br>
              <a:rPr lang="en-US" dirty="0"/>
            </a:br>
            <a:r>
              <a:rPr lang="en-US" dirty="0"/>
              <a:t>Enter &amp; Tab for name text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334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2/28/2022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0D0B0EB-5721-415E-9D87-3052AE492A77}"/>
              </a:ext>
            </a:extLst>
          </p:cNvPr>
          <p:cNvSpPr txBox="1"/>
          <p:nvPr userDrawn="1"/>
        </p:nvSpPr>
        <p:spPr>
          <a:xfrm>
            <a:off x="3390900" y="2286000"/>
            <a:ext cx="3143250"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Please contact</a:t>
            </a:r>
            <a:endParaRPr lang="en-US" sz="2400" kern="1200" dirty="0">
              <a:solidFill>
                <a:schemeClr val="tx1"/>
              </a:solidFill>
              <a:latin typeface="+mj-lt"/>
              <a:ea typeface="+mn-ea"/>
              <a:cs typeface="+mn-cs"/>
            </a:endParaRPr>
          </a:p>
        </p:txBody>
      </p:sp>
      <p:sp>
        <p:nvSpPr>
          <p:cNvPr id="14" name="TextBox 13">
            <a:extLst>
              <a:ext uri="{FF2B5EF4-FFF2-40B4-BE49-F238E27FC236}">
                <a16:creationId xmlns:a16="http://schemas.microsoft.com/office/drawing/2014/main" id="{590AA8CE-C401-4954-892F-38129AC55025}"/>
              </a:ext>
            </a:extLst>
          </p:cNvPr>
          <p:cNvSpPr txBox="1"/>
          <p:nvPr userDrawn="1"/>
        </p:nvSpPr>
        <p:spPr>
          <a:xfrm>
            <a:off x="3390900" y="317801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M</a:t>
            </a:r>
            <a:endParaRPr lang="en-US" sz="2400" kern="1200" dirty="0">
              <a:solidFill>
                <a:schemeClr val="tx1"/>
              </a:solidFill>
              <a:latin typeface="+mj-lt"/>
              <a:ea typeface="+mn-ea"/>
              <a:cs typeface="+mn-cs"/>
            </a:endParaRPr>
          </a:p>
        </p:txBody>
      </p:sp>
      <p:sp>
        <p:nvSpPr>
          <p:cNvPr id="16" name="TextBox 15">
            <a:extLst>
              <a:ext uri="{FF2B5EF4-FFF2-40B4-BE49-F238E27FC236}">
                <a16:creationId xmlns:a16="http://schemas.microsoft.com/office/drawing/2014/main" id="{4BDDCD2F-9E8E-443B-B7EC-0ECD4E96C630}"/>
              </a:ext>
            </a:extLst>
          </p:cNvPr>
          <p:cNvSpPr txBox="1"/>
          <p:nvPr userDrawn="1"/>
        </p:nvSpPr>
        <p:spPr>
          <a:xfrm>
            <a:off x="3390900" y="362848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E</a:t>
            </a:r>
            <a:endParaRPr lang="en-US" sz="2400" kern="1200" dirty="0">
              <a:solidFill>
                <a:schemeClr val="tx1"/>
              </a:solidFill>
              <a:latin typeface="+mj-lt"/>
              <a:ea typeface="+mn-ea"/>
              <a:cs typeface="+mn-cs"/>
            </a:endParaRPr>
          </a:p>
        </p:txBody>
      </p:sp>
      <p:sp>
        <p:nvSpPr>
          <p:cNvPr id="2" name="Title 1"/>
          <p:cNvSpPr>
            <a:spLocks noGrp="1"/>
          </p:cNvSpPr>
          <p:nvPr>
            <p:ph type="title" hasCustomPrompt="1"/>
          </p:nvPr>
        </p:nvSpPr>
        <p:spPr>
          <a:xfrm>
            <a:off x="457200" y="1249200"/>
            <a:ext cx="11278800" cy="792000"/>
          </a:xfrm>
        </p:spPr>
        <p:txBody>
          <a:bodyPr/>
          <a:lstStyle>
            <a:lvl1pPr>
              <a:lnSpc>
                <a:spcPct val="85000"/>
              </a:lnSpc>
              <a:defRPr sz="6000"/>
            </a:lvl1pPr>
          </a:lstStyle>
          <a:p>
            <a:r>
              <a:rPr lang="en-US" noProof="0" dirty="0"/>
              <a:t>Click to add Thank you title</a:t>
            </a:r>
          </a:p>
        </p:txBody>
      </p:sp>
      <p:sp>
        <p:nvSpPr>
          <p:cNvPr id="7" name="Text Placeholder 2"/>
          <p:cNvSpPr>
            <a:spLocks noGrp="1"/>
          </p:cNvSpPr>
          <p:nvPr>
            <p:ph type="body" sz="quarter" idx="13" hasCustomPrompt="1"/>
          </p:nvPr>
        </p:nvSpPr>
        <p:spPr>
          <a:xfrm>
            <a:off x="3390900" y="2729252"/>
            <a:ext cx="6390000" cy="432000"/>
          </a:xfrm>
        </p:spPr>
        <p:txBody>
          <a:bodyPr/>
          <a:lstStyle>
            <a:lvl1pPr marL="0" indent="0">
              <a:lnSpc>
                <a:spcPct val="90000"/>
              </a:lnSpc>
              <a:spcAft>
                <a:spcPts val="900"/>
              </a:spcAft>
              <a:buFont typeface="Calibri" panose="020F0502020204030204" pitchFamily="34" charset="0"/>
              <a:buChar char="​"/>
              <a:defRPr sz="2400" cap="all" baseline="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name and surname</a:t>
            </a:r>
            <a:endParaRPr lang="en-US" noProof="0" dirty="0"/>
          </a:p>
        </p:txBody>
      </p:sp>
      <p:sp>
        <p:nvSpPr>
          <p:cNvPr id="15" name="Text Placeholder 2">
            <a:extLst>
              <a:ext uri="{FF2B5EF4-FFF2-40B4-BE49-F238E27FC236}">
                <a16:creationId xmlns:a16="http://schemas.microsoft.com/office/drawing/2014/main" id="{749BCC4C-FC87-4798-870B-DCA789F0208F}"/>
              </a:ext>
            </a:extLst>
          </p:cNvPr>
          <p:cNvSpPr>
            <a:spLocks noGrp="1"/>
          </p:cNvSpPr>
          <p:nvPr>
            <p:ph type="body" sz="quarter" idx="18" hasCustomPrompt="1"/>
          </p:nvPr>
        </p:nvSpPr>
        <p:spPr>
          <a:xfrm>
            <a:off x="3727142" y="317801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Phone number</a:t>
            </a:r>
            <a:endParaRPr lang="en-US" noProof="0" dirty="0"/>
          </a:p>
        </p:txBody>
      </p:sp>
      <p:sp>
        <p:nvSpPr>
          <p:cNvPr id="17" name="Text Placeholder 2">
            <a:extLst>
              <a:ext uri="{FF2B5EF4-FFF2-40B4-BE49-F238E27FC236}">
                <a16:creationId xmlns:a16="http://schemas.microsoft.com/office/drawing/2014/main" id="{7A239540-AE43-47AD-A597-8C8F849E4EA2}"/>
              </a:ext>
            </a:extLst>
          </p:cNvPr>
          <p:cNvSpPr>
            <a:spLocks noGrp="1"/>
          </p:cNvSpPr>
          <p:nvPr>
            <p:ph type="body" sz="quarter" idx="19" hasCustomPrompt="1"/>
          </p:nvPr>
        </p:nvSpPr>
        <p:spPr>
          <a:xfrm>
            <a:off x="3727142" y="362848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xxx@osfhealthcare.com</a:t>
            </a:r>
            <a:endParaRPr lang="en-US" noProof="0" dirty="0"/>
          </a:p>
        </p:txBody>
      </p:sp>
    </p:spTree>
    <p:extLst>
      <p:ext uri="{BB962C8B-B14F-4D97-AF65-F5344CB8AC3E}">
        <p14:creationId xmlns:p14="http://schemas.microsoft.com/office/powerpoint/2010/main" val="98035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4312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6000" y="1828799"/>
            <a:ext cx="11278800" cy="4387851"/>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p:txBody>
          <a:bodyPr/>
          <a:lstStyle/>
          <a:p>
            <a:r>
              <a:rPr lang="en-US" noProof="0" dirty="0"/>
              <a:t>Click to add title</a:t>
            </a:r>
          </a:p>
        </p:txBody>
      </p:sp>
      <p:sp>
        <p:nvSpPr>
          <p:cNvPr id="11" name="Subtitle 2">
            <a:extLst>
              <a:ext uri="{FF2B5EF4-FFF2-40B4-BE49-F238E27FC236}">
                <a16:creationId xmlns:a16="http://schemas.microsoft.com/office/drawing/2014/main" id="{BEEBEBAF-7F91-4965-B52F-53559322F45A}"/>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E82E0EB8-327B-4FCB-B5A1-9F112592EADD}"/>
              </a:ext>
            </a:extLst>
          </p:cNvPr>
          <p:cNvSpPr>
            <a:spLocks noGrp="1"/>
          </p:cNvSpPr>
          <p:nvPr>
            <p:ph type="dt" sz="half" idx="15"/>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F90CA063-6895-451A-9245-50F8CF833E9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B29A3D-7F88-4EDD-9B0D-E62C1F7FD07C}"/>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39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C73F8B-659F-469C-B968-8B55EA5CE2A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6EFF988-71C2-4C61-BC9A-D97EF3A6B555}"/>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2" name="Title 1"/>
          <p:cNvSpPr>
            <a:spLocks noGrp="1"/>
          </p:cNvSpPr>
          <p:nvPr>
            <p:ph type="title" hasCustomPrompt="1"/>
          </p:nvPr>
        </p:nvSpPr>
        <p:spPr>
          <a:xfrm>
            <a:off x="457200" y="457200"/>
            <a:ext cx="88020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8802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88020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2786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25200" y="1828800"/>
            <a:ext cx="5410800" cy="43884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77876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25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Subtitle 2">
            <a:extLst>
              <a:ext uri="{FF2B5EF4-FFF2-40B4-BE49-F238E27FC236}">
                <a16:creationId xmlns:a16="http://schemas.microsoft.com/office/drawing/2014/main" id="{A22B6C07-B972-4FB7-99BD-7AFC5E95859E}"/>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92333320-1589-4971-9CD6-CAD9531E7C55}"/>
              </a:ext>
            </a:extLst>
          </p:cNvPr>
          <p:cNvSpPr>
            <a:spLocks noGrp="1"/>
          </p:cNvSpPr>
          <p:nvPr>
            <p:ph type="dt" sz="half" idx="14"/>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3534222C-B319-4B56-AC17-238286888767}"/>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6CA4BCA-7A8D-407B-800A-361FC5CEF254}"/>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793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A51F5-FFB3-42FF-9C27-225FCDCABA93}"/>
              </a:ext>
            </a:extLst>
          </p:cNvPr>
          <p:cNvSpPr>
            <a:spLocks noGrp="1"/>
          </p:cNvSpPr>
          <p:nvPr>
            <p:ph type="title" hasCustomPrompt="1"/>
          </p:nvPr>
        </p:nvSpPr>
        <p:spPr>
          <a:xfrm>
            <a:off x="457200" y="457200"/>
            <a:ext cx="11278800" cy="1371600"/>
          </a:xfrm>
        </p:spPr>
        <p:txBody>
          <a:bodyPr/>
          <a:lstStyle/>
          <a:p>
            <a:r>
              <a:rPr lang="en-US" noProof="0" dirty="0"/>
              <a:t>Click to add title</a:t>
            </a:r>
            <a:endParaRPr lang="en-US" dirty="0"/>
          </a:p>
        </p:txBody>
      </p:sp>
      <p:sp>
        <p:nvSpPr>
          <p:cNvPr id="13" name="Subtitle 2">
            <a:extLst>
              <a:ext uri="{FF2B5EF4-FFF2-40B4-BE49-F238E27FC236}">
                <a16:creationId xmlns:a16="http://schemas.microsoft.com/office/drawing/2014/main" id="{F878AB33-6889-4335-B781-FC2CC1D3CD7A}"/>
              </a:ext>
            </a:extLst>
          </p:cNvPr>
          <p:cNvSpPr>
            <a:spLocks noGrp="1"/>
          </p:cNvSpPr>
          <p:nvPr>
            <p:ph type="subTitle" idx="17"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3" name="Content Placeholder 2"/>
          <p:cNvSpPr>
            <a:spLocks noGrp="1"/>
          </p:cNvSpPr>
          <p:nvPr>
            <p:ph idx="1" hasCustomPrompt="1"/>
          </p:nvPr>
        </p:nvSpPr>
        <p:spPr>
          <a:xfrm>
            <a:off x="4572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86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800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6" name="Date Placeholder 5">
            <a:extLst>
              <a:ext uri="{FF2B5EF4-FFF2-40B4-BE49-F238E27FC236}">
                <a16:creationId xmlns:a16="http://schemas.microsoft.com/office/drawing/2014/main" id="{1A4D4C73-869A-48C1-B5AA-C0E5EEDD3306}"/>
              </a:ext>
            </a:extLst>
          </p:cNvPr>
          <p:cNvSpPr>
            <a:spLocks noGrp="1"/>
          </p:cNvSpPr>
          <p:nvPr>
            <p:ph type="dt" sz="half" idx="18"/>
          </p:nvPr>
        </p:nvSpPr>
        <p:spPr/>
        <p:txBody>
          <a:bodyPr/>
          <a:lstStyle/>
          <a:p>
            <a:fld id="{9C69BBE6-E379-4582-A473-E6AF29B4E378}" type="datetime1">
              <a:rPr lang="en-US" smtClean="0"/>
              <a:t>2/28/2022</a:t>
            </a:fld>
            <a:endParaRPr lang="en-US" dirty="0"/>
          </a:p>
        </p:txBody>
      </p:sp>
      <p:sp>
        <p:nvSpPr>
          <p:cNvPr id="14" name="Footer Placeholder 13">
            <a:extLst>
              <a:ext uri="{FF2B5EF4-FFF2-40B4-BE49-F238E27FC236}">
                <a16:creationId xmlns:a16="http://schemas.microsoft.com/office/drawing/2014/main" id="{4F3EDEAF-1A94-4BF0-BEA5-C01298EFDEBE}"/>
              </a:ext>
            </a:extLst>
          </p:cNvPr>
          <p:cNvSpPr>
            <a:spLocks noGrp="1"/>
          </p:cNvSpPr>
          <p:nvPr>
            <p:ph type="ftr" sz="quarter" idx="19"/>
          </p:nvPr>
        </p:nvSpPr>
        <p:spPr/>
        <p:txBody>
          <a:bodyPr/>
          <a:lstStyle/>
          <a:p>
            <a:endParaRPr lang="en-US" dirty="0"/>
          </a:p>
        </p:txBody>
      </p:sp>
      <p:sp>
        <p:nvSpPr>
          <p:cNvPr id="15" name="Slide Number Placeholder 14">
            <a:extLst>
              <a:ext uri="{FF2B5EF4-FFF2-40B4-BE49-F238E27FC236}">
                <a16:creationId xmlns:a16="http://schemas.microsoft.com/office/drawing/2014/main" id="{230CA0EB-C55C-48A8-9C1C-38F2B4BDC3CC}"/>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66209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7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2/28/2022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9" name="Text Placeholder 8">
            <a:extLst>
              <a:ext uri="{FF2B5EF4-FFF2-40B4-BE49-F238E27FC236}">
                <a16:creationId xmlns:a16="http://schemas.microsoft.com/office/drawing/2014/main" id="{BD3397BF-0DB3-42C7-B662-247D07C91F1C}"/>
              </a:ext>
            </a:extLst>
          </p:cNvPr>
          <p:cNvSpPr>
            <a:spLocks noGrp="1"/>
          </p:cNvSpPr>
          <p:nvPr>
            <p:ph type="body" sz="quarter" idx="18" hasCustomPrompt="1"/>
          </p:nvPr>
        </p:nvSpPr>
        <p:spPr>
          <a:xfrm>
            <a:off x="457200"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
        <p:nvSpPr>
          <p:cNvPr id="12" name="Picture Placeholder 3">
            <a:extLst>
              <a:ext uri="{FF2B5EF4-FFF2-40B4-BE49-F238E27FC236}">
                <a16:creationId xmlns:a16="http://schemas.microsoft.com/office/drawing/2014/main" id="{B93CFBDC-23DE-4949-AFEF-4947DF9DF432}"/>
              </a:ext>
            </a:extLst>
          </p:cNvPr>
          <p:cNvSpPr>
            <a:spLocks noGrp="1"/>
          </p:cNvSpPr>
          <p:nvPr>
            <p:ph type="pic" sz="quarter" idx="19" hasCustomPrompt="1"/>
          </p:nvPr>
        </p:nvSpPr>
        <p:spPr>
          <a:xfrm>
            <a:off x="6325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13" name="Text Placeholder 8">
            <a:extLst>
              <a:ext uri="{FF2B5EF4-FFF2-40B4-BE49-F238E27FC236}">
                <a16:creationId xmlns:a16="http://schemas.microsoft.com/office/drawing/2014/main" id="{D2DC2D50-7C5B-44F4-83D5-4B7D321736EE}"/>
              </a:ext>
            </a:extLst>
          </p:cNvPr>
          <p:cNvSpPr>
            <a:spLocks noGrp="1"/>
          </p:cNvSpPr>
          <p:nvPr>
            <p:ph type="body" sz="quarter" idx="20" hasCustomPrompt="1"/>
          </p:nvPr>
        </p:nvSpPr>
        <p:spPr>
          <a:xfrm>
            <a:off x="6324213"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Tree>
    <p:extLst>
      <p:ext uri="{BB962C8B-B14F-4D97-AF65-F5344CB8AC3E}">
        <p14:creationId xmlns:p14="http://schemas.microsoft.com/office/powerpoint/2010/main" val="364411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Green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bwMode="auto">
          <a:xfrm>
            <a:off x="0" y="0"/>
            <a:ext cx="6096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41424310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Blue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251589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Green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bIns="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1548586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Blue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403668281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66200677-BFF7-441D-BE83-539FBCDC42E0}"/>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2" name="Footer Placeholder 4" hidden="1">
            <a:extLst>
              <a:ext uri="{FF2B5EF4-FFF2-40B4-BE49-F238E27FC236}">
                <a16:creationId xmlns:a16="http://schemas.microsoft.com/office/drawing/2014/main" id="{0262CF6C-D5E2-49CA-A8B6-39DAF92264C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CABF93B5-8264-4079-88AF-84D869CF95D6}"/>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TextBox 7">
            <a:extLst>
              <a:ext uri="{FF2B5EF4-FFF2-40B4-BE49-F238E27FC236}">
                <a16:creationId xmlns:a16="http://schemas.microsoft.com/office/drawing/2014/main" id="{7EEED8BF-A787-4DB5-B265-D8897615BEE6}"/>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
        <p:nvSpPr>
          <p:cNvPr id="7" name="Picture Placeholder 6"/>
          <p:cNvSpPr>
            <a:spLocks noGrp="1"/>
          </p:cNvSpPr>
          <p:nvPr>
            <p:ph type="pic" sz="quarter" idx="13" hasCustomPrompt="1"/>
          </p:nvPr>
        </p:nvSpPr>
        <p:spPr>
          <a:xfrm>
            <a:off x="0" y="0"/>
            <a:ext cx="12193200" cy="6861600"/>
          </a:xfrm>
        </p:spPr>
        <p:txBody>
          <a:bodyPr lIns="72000" tIns="0" bIns="72000" anchor="b"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a:xfrm>
            <a:off x="457200" y="457200"/>
            <a:ext cx="7369200" cy="1371600"/>
          </a:xfrm>
        </p:spPr>
        <p:txBody>
          <a:bodyPr/>
          <a:lstStyle/>
          <a:p>
            <a:r>
              <a:rPr lang="en-US" noProof="0" dirty="0"/>
              <a:t>Click to add title</a:t>
            </a:r>
          </a:p>
        </p:txBody>
      </p:sp>
    </p:spTree>
    <p:extLst>
      <p:ext uri="{BB962C8B-B14F-4D97-AF65-F5344CB8AC3E}">
        <p14:creationId xmlns:p14="http://schemas.microsoft.com/office/powerpoint/2010/main" val="343472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graphic">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4DE152C6-B168-4ECA-8339-6B2DA2C19C4B}"/>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2/28/2022</a:t>
            </a:fld>
            <a:endParaRPr lang="en-US" dirty="0"/>
          </a:p>
        </p:txBody>
      </p:sp>
      <p:sp>
        <p:nvSpPr>
          <p:cNvPr id="12" name="Footer Placeholder 4" hidden="1">
            <a:extLst>
              <a:ext uri="{FF2B5EF4-FFF2-40B4-BE49-F238E27FC236}">
                <a16:creationId xmlns:a16="http://schemas.microsoft.com/office/drawing/2014/main" id="{1B9E0094-A8B5-4D80-BFE7-1DAFA3EEF67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4C9473C7-977F-4C53-98B5-D02E702C6689}"/>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6" name="TextBox 15">
            <a:extLst>
              <a:ext uri="{FF2B5EF4-FFF2-40B4-BE49-F238E27FC236}">
                <a16:creationId xmlns:a16="http://schemas.microsoft.com/office/drawing/2014/main" id="{894043AF-9BC9-4BA1-85D6-7AD3446B9837}"/>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14" name="Picture placeholder">
            <a:extLst>
              <a:ext uri="{FF2B5EF4-FFF2-40B4-BE49-F238E27FC236}">
                <a16:creationId xmlns:a16="http://schemas.microsoft.com/office/drawing/2014/main" id="{D10B9163-42B7-4EC3-96B4-2EA6BEBA7B67}"/>
              </a:ext>
            </a:extLst>
          </p:cNvPr>
          <p:cNvSpPr>
            <a:spLocks noGrp="1"/>
          </p:cNvSpPr>
          <p:nvPr>
            <p:ph type="pic" sz="quarter" idx="15" hasCustomPrompt="1"/>
          </p:nvPr>
        </p:nvSpPr>
        <p:spPr>
          <a:xfrm>
            <a:off x="1" y="0"/>
            <a:ext cx="11019934" cy="6858000"/>
          </a:xfrm>
          <a:prstGeom prst="rect">
            <a:avLst/>
          </a:prstGeom>
          <a:noFill/>
        </p:spPr>
        <p:txBody>
          <a:bodyPr wrap="square" lIns="72000" tIns="0" bIns="72000" anchor="b" anchorCtr="0">
            <a:noAutofit/>
          </a:bodyPr>
          <a:lstStyle>
            <a:lvl1pPr marL="0" indent="0">
              <a:buNone/>
              <a:defRPr sz="1600">
                <a:latin typeface="+mj-lt"/>
              </a:defRPr>
            </a:lvl1pPr>
          </a:lstStyle>
          <a:p>
            <a:r>
              <a:rPr lang="en-US" dirty="0"/>
              <a:t>Click on frame and insert picture from Templafy Image</a:t>
            </a:r>
          </a:p>
        </p:txBody>
      </p:sp>
      <p:sp>
        <p:nvSpPr>
          <p:cNvPr id="10" name="Pladsholder til tekst 7">
            <a:extLst>
              <a:ext uri="{FF2B5EF4-FFF2-40B4-BE49-F238E27FC236}">
                <a16:creationId xmlns:a16="http://schemas.microsoft.com/office/drawing/2014/main" id="{96802086-F240-4F75-A112-37F494493811}"/>
              </a:ext>
            </a:extLst>
          </p:cNvPr>
          <p:cNvSpPr>
            <a:spLocks noGrp="1"/>
          </p:cNvSpPr>
          <p:nvPr>
            <p:ph type="body" sz="quarter" idx="10" hasCustomPrompt="1"/>
          </p:nvPr>
        </p:nvSpPr>
        <p:spPr>
          <a:xfrm>
            <a:off x="10708800" y="0"/>
            <a:ext cx="1483200" cy="6858000"/>
          </a:xfrm>
          <a: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txBody>
          <a:bodyPr>
            <a:normAutofit/>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457200" y="457200"/>
            <a:ext cx="7369200" cy="1371600"/>
          </a:xfrm>
        </p:spPr>
        <p:txBody>
          <a:bodyPr/>
          <a:lstStyle>
            <a:lvl1pPr>
              <a:defRPr>
                <a:solidFill>
                  <a:schemeClr val="accent1"/>
                </a:solidFill>
              </a:defRPr>
            </a:lvl1pPr>
          </a:lstStyle>
          <a:p>
            <a:r>
              <a:rPr lang="en-US" noProof="0" dirty="0"/>
              <a:t>Click to add title</a:t>
            </a:r>
          </a:p>
        </p:txBody>
      </p:sp>
    </p:spTree>
    <p:extLst>
      <p:ext uri="{BB962C8B-B14F-4D97-AF65-F5344CB8AC3E}">
        <p14:creationId xmlns:p14="http://schemas.microsoft.com/office/powerpoint/2010/main" val="403548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2/28/2022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TextBox 8">
            <a:extLst>
              <a:ext uri="{FF2B5EF4-FFF2-40B4-BE49-F238E27FC236}">
                <a16:creationId xmlns:a16="http://schemas.microsoft.com/office/drawing/2014/main" id="{FC6E08CB-98C8-4B35-9EB2-93402779FD31}"/>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is dark change color on title to white. </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a:solidFill>
            <a:schemeClr val="bg1"/>
          </a:solidFill>
        </p:spPr>
        <p:txBody>
          <a:bodyPr lIns="0" tIns="504000" anchor="ctr" anchorCtr="0"/>
          <a:lstStyle>
            <a:lvl1pPr marL="0" indent="0" algn="ctr">
              <a:buNone/>
              <a:defRPr sz="1600">
                <a:latin typeface="+mj-lt"/>
              </a:defRPr>
            </a:lvl1pPr>
          </a:lstStyle>
          <a:p>
            <a:r>
              <a:rPr lang="en-US" dirty="0"/>
              <a:t>Click icon to insert video</a:t>
            </a:r>
          </a:p>
        </p:txBody>
      </p:sp>
      <p:sp>
        <p:nvSpPr>
          <p:cNvPr id="2" name="Title 1"/>
          <p:cNvSpPr>
            <a:spLocks noGrp="1"/>
          </p:cNvSpPr>
          <p:nvPr>
            <p:ph type="ctrTitle" hasCustomPrompt="1"/>
          </p:nvPr>
        </p:nvSpPr>
        <p:spPr>
          <a:xfrm>
            <a:off x="457200" y="457200"/>
            <a:ext cx="7365600" cy="1360800"/>
          </a:xfrm>
        </p:spPr>
        <p:txBody>
          <a:bodyPr anchor="t" anchorCtr="0"/>
          <a:lstStyle>
            <a:lvl1pPr algn="l">
              <a:lnSpc>
                <a:spcPct val="85000"/>
              </a:lnSpc>
              <a:defRPr sz="3200">
                <a:solidFill>
                  <a:schemeClr val="accent1"/>
                </a:solidFill>
              </a:defRPr>
            </a:lvl1pPr>
          </a:lstStyle>
          <a:p>
            <a:r>
              <a:rPr lang="en-US" dirty="0"/>
              <a:t>Click to add title</a:t>
            </a:r>
          </a:p>
        </p:txBody>
      </p:sp>
    </p:spTree>
    <p:extLst>
      <p:ext uri="{BB962C8B-B14F-4D97-AF65-F5344CB8AC3E}">
        <p14:creationId xmlns:p14="http://schemas.microsoft.com/office/powerpoint/2010/main" val="895469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15671485-0D2C-4F62-AC4A-2BB7FBAD946F}"/>
              </a:ext>
            </a:extLst>
          </p:cNvPr>
          <p:cNvSpPr>
            <a:spLocks noGrp="1"/>
          </p:cNvSpPr>
          <p:nvPr>
            <p:ph type="dt" sz="half" idx="10"/>
          </p:nvPr>
        </p:nvSpPr>
        <p:spPr/>
        <p:txBody>
          <a:bodyPr/>
          <a:lstStyle/>
          <a:p>
            <a:fld id="{9C69BBE6-E379-4582-A473-E6AF29B4E378}" type="datetime1">
              <a:rPr lang="en-US" smtClean="0"/>
              <a:t>2/28/2022</a:t>
            </a:fld>
            <a:endParaRPr lang="en-US" dirty="0"/>
          </a:p>
        </p:txBody>
      </p:sp>
      <p:sp>
        <p:nvSpPr>
          <p:cNvPr id="7" name="Footer Placeholder 6">
            <a:extLst>
              <a:ext uri="{FF2B5EF4-FFF2-40B4-BE49-F238E27FC236}">
                <a16:creationId xmlns:a16="http://schemas.microsoft.com/office/drawing/2014/main" id="{E1E253F5-2B12-4860-9358-B9FAD6F4239D}"/>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F1882BA-FD7B-412F-8A9F-453668779D8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47954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AE35A3D-0D15-419E-830C-B84B576E2F90}"/>
              </a:ext>
            </a:extLst>
          </p:cNvPr>
          <p:cNvSpPr>
            <a:spLocks noGrp="1"/>
          </p:cNvSpPr>
          <p:nvPr>
            <p:ph type="dt" sz="half" idx="10"/>
          </p:nvPr>
        </p:nvSpPr>
        <p:spPr/>
        <p:txBody>
          <a:bodyPr/>
          <a:lstStyle/>
          <a:p>
            <a:fld id="{9C69BBE6-E379-4582-A473-E6AF29B4E378}" type="datetime1">
              <a:rPr lang="en-US" smtClean="0"/>
              <a:t>2/28/2022</a:t>
            </a:fld>
            <a:endParaRPr lang="en-US" dirty="0"/>
          </a:p>
        </p:txBody>
      </p:sp>
      <p:sp>
        <p:nvSpPr>
          <p:cNvPr id="6" name="Footer Placeholder 5">
            <a:extLst>
              <a:ext uri="{FF2B5EF4-FFF2-40B4-BE49-F238E27FC236}">
                <a16:creationId xmlns:a16="http://schemas.microsoft.com/office/drawing/2014/main" id="{3BC6537B-9E05-4873-8EDC-815AB2798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D508D-4D49-4AAA-B829-BD5D3B0D903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31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PICTURES</a:t>
            </a:r>
            <a:r>
              <a:rPr lang="en-US" sz="900" dirty="0">
                <a:latin typeface="+mn-lt"/>
                <a:cs typeface="Calibri" panose="020F0502020204030204" pitchFamily="34" charset="0"/>
              </a:rPr>
              <a:t/>
            </a:r>
            <a:br>
              <a:rPr lang="en-US" sz="900" dirty="0">
                <a:latin typeface="+mn-lt"/>
                <a:cs typeface="Calibri" panose="020F0502020204030204" pitchFamily="34" charset="0"/>
              </a:rPr>
            </a:br>
            <a:r>
              <a:rPr lang="en-US" sz="900" b="1" noProof="1">
                <a:solidFill>
                  <a:schemeClr val="tx1"/>
                </a:solidFill>
                <a:latin typeface="+mn-lt"/>
                <a:cs typeface="Calibri" panose="020F0502020204030204" pitchFamily="34" charset="0"/>
              </a:rPr>
              <a:t>Insert corporate picture from Templafy</a:t>
            </a: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Calibri" panose="020F0502020204030204" pitchFamily="34" charset="0"/>
              </a:rPr>
              <a:t>1.</a:t>
            </a:r>
            <a:r>
              <a:rPr lang="en-US" altLang="da-DK" sz="900" b="0" noProof="1">
                <a:solidFill>
                  <a:schemeClr val="tx1"/>
                </a:solidFill>
                <a:latin typeface="+mn-lt"/>
                <a:cs typeface="Calibri" panose="020F0502020204030204" pitchFamily="34" charset="0"/>
              </a:rPr>
              <a:t> Click the blue </a:t>
            </a:r>
            <a:r>
              <a:rPr lang="en-US" altLang="da-DK" sz="900" b="1" baseline="0" noProof="1">
                <a:solidFill>
                  <a:schemeClr val="tx1"/>
                </a:solidFill>
                <a:latin typeface="+mn-lt"/>
                <a:cs typeface="Calibri" panose="020F0502020204030204" pitchFamily="34" charset="0"/>
              </a:rPr>
              <a:t>Templafy </a:t>
            </a:r>
            <a:r>
              <a:rPr lang="en-US" altLang="da-DK" sz="900" b="0" baseline="0" noProof="1">
                <a:solidFill>
                  <a:schemeClr val="tx1"/>
                </a:solidFill>
                <a:latin typeface="+mn-lt"/>
                <a:cs typeface="Calibri" panose="020F050202020403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2. </a:t>
            </a:r>
            <a:r>
              <a:rPr lang="en-US" altLang="da-DK" sz="900" b="0" baseline="0" noProof="1">
                <a:solidFill>
                  <a:schemeClr val="tx1"/>
                </a:solidFill>
                <a:latin typeface="+mn-lt"/>
                <a:cs typeface="Calibri" panose="020F0502020204030204" pitchFamily="34" charset="0"/>
              </a:rPr>
              <a:t>In the dropdown, click </a:t>
            </a:r>
            <a:r>
              <a:rPr lang="en-US" altLang="da-DK" sz="900" b="1" baseline="0" noProof="1">
                <a:solidFill>
                  <a:schemeClr val="tx1"/>
                </a:solidFill>
                <a:latin typeface="+mn-lt"/>
                <a:cs typeface="Calibri" panose="020F0502020204030204" pitchFamily="34" charset="0"/>
              </a:rPr>
              <a:t>Images</a:t>
            </a:r>
            <a:r>
              <a:rPr lang="en-US" altLang="da-DK" sz="900" b="0" baseline="0" noProof="1">
                <a:solidFill>
                  <a:schemeClr val="tx1"/>
                </a:solidFill>
                <a:latin typeface="+mn-lt"/>
                <a:cs typeface="Calibri" panose="020F0502020204030204" pitchFamily="34" charset="0"/>
              </a:rPr>
              <a:t>, or click the </a:t>
            </a:r>
            <a:r>
              <a:rPr lang="en-US" altLang="da-DK" sz="900" b="1" baseline="0" noProof="1">
                <a:solidFill>
                  <a:schemeClr val="tx1"/>
                </a:solidFill>
                <a:latin typeface="+mn-lt"/>
                <a:cs typeface="Calibri" panose="020F0502020204030204" pitchFamily="34" charset="0"/>
              </a:rPr>
              <a:t>Images </a:t>
            </a:r>
            <a:r>
              <a:rPr lang="en-US" altLang="da-DK" sz="900" b="0" i="0" baseline="0" noProof="1">
                <a:solidFill>
                  <a:schemeClr val="tx1"/>
                </a:solidFill>
                <a:latin typeface="+mn-lt"/>
                <a:cs typeface="Calibri" panose="020F0502020204030204" pitchFamily="34" charset="0"/>
              </a:rPr>
              <a:t>button</a:t>
            </a:r>
            <a:r>
              <a:rPr lang="en-US" altLang="da-DK" sz="900" b="0" baseline="0" noProof="1">
                <a:solidFill>
                  <a:schemeClr val="tx1"/>
                </a:solidFill>
                <a:latin typeface="+mn-lt"/>
                <a:cs typeface="Calibri" panose="020F0502020204030204" pitchFamily="34" charset="0"/>
              </a:rPr>
              <a:t> in the Templafy pane on the right side of the screen</a:t>
            </a:r>
            <a:endParaRPr lang="en-US" altLang="da-DK" sz="90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Insert picture</a:t>
            </a:r>
          </a:p>
          <a:p>
            <a:pPr eaLnBrk="1" hangingPunct="1">
              <a:spcAft>
                <a:spcPts val="600"/>
              </a:spcAft>
              <a:defRPr/>
            </a:pPr>
            <a:r>
              <a:rPr lang="en-US" altLang="da-DK" sz="900" b="0" noProof="1">
                <a:solidFill>
                  <a:schemeClr val="tx1"/>
                </a:solidFill>
                <a:latin typeface="+mn-lt"/>
                <a:cs typeface="Calibri" panose="020F0502020204030204" pitchFamily="34" charset="0"/>
              </a:rPr>
              <a:t>On slides with pictureplaceholder, click on the icon and choose </a:t>
            </a:r>
            <a:r>
              <a:rPr lang="en-US" altLang="da-DK" sz="900" b="1" noProof="1">
                <a:solidFill>
                  <a:schemeClr val="tx1"/>
                </a:solidFill>
                <a:latin typeface="+mn-lt"/>
                <a:cs typeface="Calibri" panose="020F0502020204030204" pitchFamily="34" charset="0"/>
              </a:rPr>
              <a:t>Insert</a:t>
            </a:r>
          </a:p>
          <a:p>
            <a:pPr eaLnBrk="1" hangingPunct="1">
              <a:spcBef>
                <a:spcPts val="1200"/>
              </a:spcBef>
              <a:spcAft>
                <a:spcPts val="600"/>
              </a:spcAft>
              <a:defRPr/>
            </a:pPr>
            <a:r>
              <a:rPr lang="en-US" sz="900" b="1" noProof="1">
                <a:solidFill>
                  <a:schemeClr val="tx1"/>
                </a:solidFill>
                <a:latin typeface="+mn-lt"/>
                <a:cs typeface="Calibri" panose="020F0502020204030204" pitchFamily="34" charset="0"/>
              </a:rPr>
              <a:t>Crop picture</a:t>
            </a:r>
          </a:p>
          <a:p>
            <a:pPr eaLnBrk="1" hangingPunct="1">
              <a:spcAft>
                <a:spcPts val="600"/>
              </a:spcAft>
              <a:defRPr/>
            </a:pPr>
            <a:r>
              <a:rPr lang="en-US" altLang="da-DK" sz="900" b="1" noProof="1">
                <a:solidFill>
                  <a:schemeClr val="tx1"/>
                </a:solidFill>
                <a:latin typeface="+mn-lt"/>
                <a:cs typeface="Calibri" panose="020F0502020204030204" pitchFamily="34" charset="0"/>
              </a:rPr>
              <a:t>1. </a:t>
            </a: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Crop</a:t>
            </a:r>
            <a:r>
              <a:rPr lang="en-US" altLang="da-DK" sz="900" b="0" noProof="1">
                <a:solidFill>
                  <a:schemeClr val="tx1"/>
                </a:solidFill>
                <a:latin typeface="+mn-lt"/>
                <a:cs typeface="Calibri" panose="020F0502020204030204" pitchFamily="34" charset="0"/>
              </a:rPr>
              <a:t> to change size or focus of the picture</a:t>
            </a: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If you want to scale the picture, hold </a:t>
            </a:r>
            <a:r>
              <a:rPr lang="en-US" altLang="da-DK" sz="900" b="1" noProof="1">
                <a:solidFill>
                  <a:schemeClr val="tx1"/>
                </a:solidFill>
                <a:latin typeface="+mn-lt"/>
                <a:cs typeface="Calibri" panose="020F0502020204030204" pitchFamily="34" charset="0"/>
              </a:rPr>
              <a:t>SHIFT</a:t>
            </a:r>
            <a:r>
              <a:rPr lang="en-US" altLang="da-DK" sz="900" b="0" noProof="1">
                <a:solidFill>
                  <a:schemeClr val="tx1"/>
                </a:solidFill>
                <a:latin typeface="+mn-lt"/>
                <a:cs typeface="Calibri" panose="020F0502020204030204" pitchFamily="34" charset="0"/>
              </a:rPr>
              <a:t>-key down while dragging the corners of the picture</a:t>
            </a:r>
            <a:br>
              <a:rPr lang="en-US" altLang="da-DK" sz="900" b="0" noProof="1">
                <a:solidFill>
                  <a:schemeClr val="tx1"/>
                </a:solidFill>
                <a:latin typeface="+mn-lt"/>
                <a:cs typeface="Calibri" panose="020F0502020204030204" pitchFamily="34" charset="0"/>
              </a:rPr>
            </a:b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t>
            </a:r>
            <a:r>
              <a:rPr lang="en-US" altLang="da-DK" sz="900" b="0" noProof="1">
                <a:solidFill>
                  <a:schemeClr val="tx1"/>
                </a:solidFill>
                <a:latin typeface="+mn-lt"/>
                <a:cs typeface="Calibri" panose="020F0502020204030204"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right-click and choose </a:t>
            </a:r>
            <a:r>
              <a:rPr lang="en-US" altLang="da-DK" sz="900" b="1" noProof="1">
                <a:solidFill>
                  <a:schemeClr val="tx1"/>
                </a:solidFill>
                <a:latin typeface="+mn-lt"/>
                <a:cs typeface="Calibri" panose="020F050202020403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GUIDES</a:t>
            </a:r>
            <a:endParaRPr lang="en-US" sz="1600" b="1"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Click the </a:t>
            </a:r>
            <a:r>
              <a:rPr lang="en-US" altLang="da-DK" sz="900" b="1" noProof="1">
                <a:solidFill>
                  <a:schemeClr val="tx1"/>
                </a:solidFill>
                <a:latin typeface="+mn-lt"/>
                <a:cs typeface="Calibri" panose="020F0502020204030204" pitchFamily="34" charset="0"/>
              </a:rPr>
              <a:t>View</a:t>
            </a:r>
            <a:r>
              <a:rPr lang="en-US" altLang="da-DK" sz="900" b="0" noProof="1">
                <a:solidFill>
                  <a:schemeClr val="tx1"/>
                </a:solidFill>
                <a:latin typeface="+mn-lt"/>
                <a:cs typeface="Calibri" panose="020F0502020204030204" pitchFamily="34" charset="0"/>
              </a:rPr>
              <a:t> tab and set tick mark next to </a:t>
            </a:r>
            <a:r>
              <a:rPr lang="en-US" altLang="da-DK" sz="900" b="1" noProof="1">
                <a:solidFill>
                  <a:schemeClr val="tx1"/>
                </a:solidFill>
                <a:latin typeface="+mn-lt"/>
                <a:cs typeface="Calibri" panose="020F0502020204030204" pitchFamily="34" charset="0"/>
              </a:rPr>
              <a:t>Guides</a:t>
            </a: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Alt + F9 </a:t>
            </a:r>
            <a:r>
              <a:rPr lang="en-US" altLang="da-DK" sz="900" b="0" noProof="1">
                <a:solidFill>
                  <a:schemeClr val="tx1"/>
                </a:solidFill>
                <a:latin typeface="+mn-lt"/>
                <a:cs typeface="Calibri" panose="020F0502020204030204" pitchFamily="34" charset="0"/>
              </a:rPr>
              <a:t>for quick view of guides</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Mac: </a:t>
            </a:r>
            <a:r>
              <a:rPr lang="en-US" sz="900" b="0" i="0" dirty="0">
                <a:solidFill>
                  <a:srgbClr val="333333"/>
                </a:solidFill>
                <a:effectLst/>
                <a:latin typeface="Calibri"/>
              </a:rPr>
              <a:t>⌘ </a:t>
            </a:r>
            <a:r>
              <a:rPr lang="en-US" altLang="da-DK" sz="900" b="0" noProof="1">
                <a:solidFill>
                  <a:schemeClr val="tx1"/>
                </a:solidFill>
                <a:latin typeface="+mn-lt"/>
                <a:cs typeface="Calibri" panose="020F050202020403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HEADER &amp; FOOTER</a:t>
            </a:r>
          </a:p>
          <a:p>
            <a:pPr eaLnBrk="1" hangingPunct="1">
              <a:spcAft>
                <a:spcPts val="600"/>
              </a:spcAft>
              <a:defRPr/>
            </a:pPr>
            <a:r>
              <a:rPr lang="en-US" altLang="da-DK" sz="900" b="0" noProof="1">
                <a:solidFill>
                  <a:schemeClr val="tx1"/>
                </a:solidFill>
                <a:latin typeface="+mn-lt"/>
                <a:cs typeface="Calibri" panose="020F050202020403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Calibri" panose="020F0502020204030204" pitchFamily="34" charset="0"/>
              </a:rPr>
              <a:t>Click on </a:t>
            </a:r>
            <a:r>
              <a:rPr lang="en-US" altLang="da-DK" sz="900" b="1" noProof="1">
                <a:solidFill>
                  <a:schemeClr val="tx1"/>
                </a:solidFill>
                <a:latin typeface="+mn-lt"/>
                <a:cs typeface="Calibri" panose="020F0502020204030204" pitchFamily="34" charset="0"/>
              </a:rPr>
              <a:t>Header and Footer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Insert</a:t>
            </a:r>
            <a:r>
              <a:rPr lang="en-US" altLang="da-DK" sz="900" b="0" noProof="1">
                <a:solidFill>
                  <a:schemeClr val="tx1"/>
                </a:solidFill>
                <a:latin typeface="+mn-lt"/>
                <a:cs typeface="Calibri" panose="020F050202020403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Apply to All </a:t>
            </a:r>
            <a:r>
              <a:rPr lang="en-US" altLang="da-DK" sz="900" b="0" noProof="1">
                <a:solidFill>
                  <a:schemeClr val="tx1"/>
                </a:solidFill>
                <a:latin typeface="+mn-lt"/>
                <a:cs typeface="Calibri" panose="020F0502020204030204" pitchFamily="34" charset="0"/>
              </a:rPr>
              <a:t>or </a:t>
            </a:r>
            <a:r>
              <a:rPr lang="en-US" altLang="da-DK" sz="900" b="1" noProof="1">
                <a:solidFill>
                  <a:schemeClr val="tx1"/>
                </a:solidFill>
                <a:latin typeface="+mn-lt"/>
                <a:cs typeface="Calibri" panose="020F0502020204030204" pitchFamily="34" charset="0"/>
              </a:rPr>
              <a:t>Apply</a:t>
            </a:r>
            <a:r>
              <a:rPr lang="en-US" altLang="da-DK" sz="900" b="0" noProof="1">
                <a:solidFill>
                  <a:schemeClr val="tx1"/>
                </a:solidFill>
                <a:latin typeface="+mn-lt"/>
                <a:cs typeface="Calibri" panose="020F0502020204030204" pitchFamily="34" charset="0"/>
              </a:rPr>
              <a:t> if only used on one slide</a:t>
            </a: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1600" b="0" noProof="1">
                <a:solidFill>
                  <a:schemeClr val="tx1"/>
                </a:solidFill>
                <a:latin typeface="+mn-lt"/>
                <a:cs typeface="Calibri" panose="020F0502020204030204" pitchFamily="34" charset="0"/>
              </a:rPr>
              <a:t>COPY/PASTE CONTENT</a:t>
            </a:r>
          </a:p>
          <a:p>
            <a:pPr eaLnBrk="1" hangingPunct="1">
              <a:spcAft>
                <a:spcPts val="600"/>
              </a:spcAft>
              <a:defRPr/>
            </a:pPr>
            <a:r>
              <a:rPr lang="en-US" altLang="da-DK" sz="900" b="0" noProof="1">
                <a:solidFill>
                  <a:schemeClr val="tx1"/>
                </a:solidFill>
                <a:latin typeface="+mn-lt"/>
                <a:cs typeface="Calibri" panose="020F050202020403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Calibri" panose="020F0502020204030204" pitchFamily="34" charset="0"/>
              </a:rPr>
              <a:t>1. Best practice: </a:t>
            </a:r>
            <a:r>
              <a:rPr lang="en-US" altLang="da-DK" sz="900" b="0" noProof="1">
                <a:solidFill>
                  <a:schemeClr val="tx1"/>
                </a:solidFill>
                <a:latin typeface="+mn-lt"/>
                <a:cs typeface="Calibri" panose="020F0502020204030204" pitchFamily="34" charset="0"/>
              </a:rPr>
              <a:t>Create a slide in your new presentation and copy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piece of content at a time (e.g. copy all text from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textbox)</a:t>
            </a:r>
            <a:endParaRPr lang="en-US" altLang="da-DK" sz="900" b="1" i="0" u="sng"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Calibri" panose="020F0502020204030204" pitchFamily="34" charset="0"/>
            </a:endParaRP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Insert predefined slides and elements from the Templafy button. Choose </a:t>
            </a:r>
            <a:r>
              <a:rPr lang="en-US" altLang="da-DK" sz="900" b="1" noProof="1">
                <a:solidFill>
                  <a:schemeClr val="tx1"/>
                </a:solidFill>
                <a:latin typeface="+mn-lt"/>
                <a:cs typeface="Calibri" panose="020F0502020204030204" pitchFamily="34" charset="0"/>
              </a:rPr>
              <a:t>Slides</a:t>
            </a:r>
            <a:r>
              <a:rPr lang="en-US" altLang="da-DK" sz="900" b="0" noProof="1">
                <a:solidFill>
                  <a:schemeClr val="tx1"/>
                </a:solidFill>
                <a:latin typeface="+mn-lt"/>
                <a:cs typeface="Calibri" panose="020F0502020204030204" pitchFamily="34" charset="0"/>
              </a:rPr>
              <a:t> and </a:t>
            </a:r>
            <a:r>
              <a:rPr lang="en-US" altLang="da-DK" sz="900" b="1" noProof="1">
                <a:solidFill>
                  <a:schemeClr val="tx1"/>
                </a:solidFill>
                <a:latin typeface="+mn-lt"/>
                <a:cs typeface="Calibri" panose="020F0502020204030204" pitchFamily="34" charset="0"/>
              </a:rPr>
              <a:t>Slide elements </a:t>
            </a:r>
            <a:r>
              <a:rPr lang="en-US" altLang="da-DK" sz="900" b="0" noProof="1">
                <a:solidFill>
                  <a:schemeClr val="tx1"/>
                </a:solidFill>
                <a:latin typeface="+mn-lt"/>
                <a:cs typeface="Calibri" panose="020F0502020204030204" pitchFamily="34" charset="0"/>
              </a:rPr>
              <a:t>from the dropdown menu or from the buttons in the Templafy pane on the right side of the screen</a:t>
            </a:r>
            <a:endParaRPr lang="en-US" altLang="da-DK" sz="900" b="1" noProof="1">
              <a:solidFill>
                <a:schemeClr val="tx1"/>
              </a:solidFill>
              <a:latin typeface="+mn-lt"/>
              <a:cs typeface="Calibri" panose="020F050202020403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57200" y="448713"/>
            <a:ext cx="111918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Calibri" panose="020F050202020403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0ED8C93-947B-4A51-A02A-CEED23824623}" type="datetime1">
              <a:rPr lang="en-US" smtClean="0"/>
              <a:t>2/28/2022</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73763"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TEXT STYLES</a:t>
            </a:r>
            <a:endParaRPr lang="en-US" altLang="da-DK" sz="1600" b="0"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Use the </a:t>
            </a:r>
            <a:r>
              <a:rPr lang="en-US" altLang="da-DK" sz="900" b="1" noProof="1">
                <a:solidFill>
                  <a:schemeClr val="tx1"/>
                </a:solidFill>
                <a:latin typeface="+mn-lt"/>
                <a:cs typeface="Calibri" panose="020F0502020204030204" pitchFamily="34" charset="0"/>
              </a:rPr>
              <a:t>TAB</a:t>
            </a:r>
            <a:r>
              <a:rPr lang="en-US" altLang="da-DK" sz="900" b="0" noProof="1">
                <a:solidFill>
                  <a:schemeClr val="tx1"/>
                </a:solidFill>
                <a:latin typeface="+mn-lt"/>
                <a:cs typeface="Calibri" panose="020F0502020204030204" pitchFamily="34" charset="0"/>
              </a:rPr>
              <a:t>-key</a:t>
            </a:r>
            <a:r>
              <a:rPr lang="en-US" altLang="da-DK" sz="900" b="0" baseline="0" noProof="1">
                <a:solidFill>
                  <a:schemeClr val="tx1"/>
                </a:solidFill>
                <a:latin typeface="+mn-lt"/>
                <a:cs typeface="Calibri" panose="020F0502020204030204" pitchFamily="34" charset="0"/>
              </a:rPr>
              <a:t> to jump through </a:t>
            </a:r>
            <a:br>
              <a:rPr lang="en-US" altLang="da-DK" sz="900" b="0" baseline="0" noProof="1">
                <a:solidFill>
                  <a:schemeClr val="tx1"/>
                </a:solidFill>
                <a:latin typeface="+mn-lt"/>
                <a:cs typeface="Calibri" panose="020F0502020204030204" pitchFamily="34" charset="0"/>
              </a:rPr>
            </a:br>
            <a:r>
              <a:rPr lang="en-US" altLang="da-DK" sz="900" b="0" baseline="0" noProof="1">
                <a:solidFill>
                  <a:schemeClr val="tx1"/>
                </a:solidFill>
                <a:latin typeface="+mn-lt"/>
                <a:cs typeface="Calibri" panose="020F0502020204030204" pitchFamily="34" charset="0"/>
              </a:rPr>
              <a:t>levels. Click </a:t>
            </a:r>
            <a:r>
              <a:rPr lang="en-US" altLang="da-DK" sz="900" b="1" baseline="0" noProof="1">
                <a:solidFill>
                  <a:schemeClr val="tx1"/>
                </a:solidFill>
                <a:latin typeface="+mn-lt"/>
                <a:cs typeface="Calibri" panose="020F0502020204030204" pitchFamily="34" charset="0"/>
              </a:rPr>
              <a:t>ENTER</a:t>
            </a:r>
            <a:r>
              <a:rPr lang="en-US" altLang="da-DK" sz="900" b="0" baseline="0" noProof="1">
                <a:solidFill>
                  <a:schemeClr val="tx1"/>
                </a:solidFill>
                <a:latin typeface="+mn-lt"/>
                <a:cs typeface="Calibri" panose="020F0502020204030204" pitchFamily="34" charset="0"/>
              </a:rPr>
              <a:t>, then </a:t>
            </a:r>
            <a:r>
              <a:rPr lang="en-US" altLang="da-DK" sz="900" b="1" baseline="0" noProof="1">
                <a:solidFill>
                  <a:schemeClr val="tx1"/>
                </a:solidFill>
                <a:latin typeface="+mn-lt"/>
                <a:cs typeface="Calibri" panose="020F0502020204030204" pitchFamily="34" charset="0"/>
              </a:rPr>
              <a:t>TAB</a:t>
            </a:r>
            <a:r>
              <a:rPr lang="en-US" altLang="da-DK" sz="900" b="0" baseline="0" noProof="1">
                <a:solidFill>
                  <a:schemeClr val="tx1"/>
                </a:solidFill>
                <a:latin typeface="+mn-lt"/>
                <a:cs typeface="Calibri" panose="020F050202020403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Calibri" panose="020F0502020204030204" pitchFamily="34" charset="0"/>
              </a:rPr>
              <a:t>To go back in levels use </a:t>
            </a:r>
            <a:r>
              <a:rPr lang="en-US" altLang="da-DK" sz="900" b="1" baseline="0" noProof="1">
                <a:solidFill>
                  <a:schemeClr val="tx1"/>
                </a:solidFill>
                <a:latin typeface="+mn-lt"/>
                <a:cs typeface="Calibri" panose="020F0502020204030204" pitchFamily="34" charset="0"/>
              </a:rPr>
              <a:t>SHIFT-TAB</a:t>
            </a:r>
            <a:endParaRPr lang="en-US" sz="900" b="1" noProof="1">
              <a:solidFill>
                <a:schemeClr val="tx1"/>
              </a:solidFill>
              <a:latin typeface="+mn-lt"/>
              <a:cs typeface="Calibri" panose="020F0502020204030204" pitchFamily="34" charset="0"/>
            </a:endParaRPr>
          </a:p>
          <a:p>
            <a:pPr eaLnBrk="1" hangingPunct="1">
              <a:spcAft>
                <a:spcPts val="600"/>
              </a:spcAft>
              <a:defRPr/>
            </a:pPr>
            <a:r>
              <a:rPr lang="en-US" sz="900" noProof="1">
                <a:solidFill>
                  <a:schemeClr val="tx1"/>
                </a:solidFill>
                <a:latin typeface="+mn-lt"/>
                <a:cs typeface="Calibri" panose="020F0502020204030204" pitchFamily="34" charset="0"/>
              </a:rPr>
              <a:t>Alternatively, </a:t>
            </a:r>
            <a:r>
              <a:rPr lang="en-US" sz="900" b="1" noProof="1">
                <a:solidFill>
                  <a:schemeClr val="tx1"/>
                </a:solidFill>
                <a:latin typeface="+mn-lt"/>
                <a:cs typeface="Calibri" panose="020F0502020204030204" pitchFamily="34" charset="0"/>
              </a:rPr>
              <a:t>Increase</a:t>
            </a:r>
            <a:r>
              <a:rPr lang="en-US" sz="900" baseline="0" noProof="1">
                <a:solidFill>
                  <a:schemeClr val="tx1"/>
                </a:solidFill>
                <a:latin typeface="+mn-lt"/>
                <a:cs typeface="Calibri" panose="020F0502020204030204" pitchFamily="34" charset="0"/>
              </a:rPr>
              <a:t> and</a:t>
            </a:r>
            <a:br>
              <a:rPr lang="en-US" sz="900" baseline="0" noProof="1">
                <a:solidFill>
                  <a:schemeClr val="tx1"/>
                </a:solidFill>
                <a:latin typeface="+mn-lt"/>
                <a:cs typeface="Calibri" panose="020F0502020204030204" pitchFamily="34" charset="0"/>
              </a:rPr>
            </a:br>
            <a:r>
              <a:rPr lang="en-US" sz="900" b="1" baseline="0" noProof="1">
                <a:solidFill>
                  <a:schemeClr val="tx1"/>
                </a:solidFill>
                <a:latin typeface="+mn-lt"/>
                <a:cs typeface="Calibri" panose="020F0502020204030204" pitchFamily="34" charset="0"/>
              </a:rPr>
              <a:t>Decrease </a:t>
            </a:r>
            <a:r>
              <a:rPr lang="en-US" sz="900" baseline="0" noProof="1">
                <a:solidFill>
                  <a:schemeClr val="tx1"/>
                </a:solidFill>
                <a:latin typeface="+mn-lt"/>
                <a:cs typeface="Calibri" panose="020F0502020204030204" pitchFamily="34" charset="0"/>
              </a:rPr>
              <a:t>list level can be used</a:t>
            </a: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900" b="1" noProof="1">
                <a:solidFill>
                  <a:schemeClr val="tx1"/>
                </a:solidFill>
                <a:latin typeface="+mn-lt"/>
                <a:cs typeface="Calibri" panose="020F050202020403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Calibri" panose="020F0502020204030204" pitchFamily="34" charset="0"/>
              </a:rPr>
              <a:t>Click the </a:t>
            </a:r>
            <a:r>
              <a:rPr lang="en-US" altLang="da-DK" sz="900" b="1" baseline="0" noProof="1">
                <a:solidFill>
                  <a:schemeClr val="tx1"/>
                </a:solidFill>
                <a:latin typeface="+mn-lt"/>
                <a:cs typeface="Calibri" panose="020F0502020204030204" pitchFamily="34" charset="0"/>
              </a:rPr>
              <a:t>Reset </a:t>
            </a:r>
            <a:r>
              <a:rPr lang="en-US" altLang="da-DK" sz="900" noProof="1">
                <a:solidFill>
                  <a:schemeClr val="tx1"/>
                </a:solidFill>
                <a:latin typeface="+mn-lt"/>
                <a:cs typeface="Calibri" panose="020F0502020204030204" pitchFamily="34" charset="0"/>
              </a:rPr>
              <a:t>menu to reset position, size</a:t>
            </a:r>
            <a:r>
              <a:rPr lang="en-US" altLang="da-DK" sz="900" baseline="0" noProof="1">
                <a:solidFill>
                  <a:schemeClr val="tx1"/>
                </a:solidFill>
                <a:latin typeface="+mn-lt"/>
                <a:cs typeface="Calibri" panose="020F050202020403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1600" dirty="0">
                <a:latin typeface="+mn-lt"/>
                <a:cs typeface="Calibri" panose="020F050202020403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Click on the menu </a:t>
            </a:r>
            <a:r>
              <a:rPr lang="en-US" altLang="da-DK" sz="900" b="1" noProof="1">
                <a:solidFill>
                  <a:schemeClr val="tx1"/>
                </a:solidFill>
                <a:latin typeface="+mn-lt"/>
                <a:cs typeface="Calibri" panose="020F0502020204030204" pitchFamily="34" charset="0"/>
              </a:rPr>
              <a:t>New Slide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Home</a:t>
            </a:r>
            <a:r>
              <a:rPr lang="en-US" altLang="da-DK" sz="900" b="0" noProof="1">
                <a:solidFill>
                  <a:schemeClr val="tx1"/>
                </a:solidFill>
                <a:latin typeface="+mn-lt"/>
                <a:cs typeface="Calibri" panose="020F0502020204030204" pitchFamily="34" charset="0"/>
              </a:rPr>
              <a:t> tab to insert a new slide</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Change layout</a:t>
            </a:r>
            <a:endParaRPr lang="en-US" altLang="da-DK" sz="900" b="0" noProof="1">
              <a:solidFill>
                <a:schemeClr val="tx1"/>
              </a:solidFill>
              <a:latin typeface="+mn-lt"/>
              <a:cs typeface="Calibri" panose="020F0502020204030204" pitchFamily="34" charset="0"/>
            </a:endParaRPr>
          </a:p>
          <a:p>
            <a:pPr marL="0" indent="0">
              <a:spcAft>
                <a:spcPts val="600"/>
              </a:spcAft>
              <a:buFont typeface="+mj-lt"/>
              <a:buNone/>
            </a:pPr>
            <a:r>
              <a:rPr lang="en-US" sz="900" dirty="0">
                <a:solidFill>
                  <a:srgbClr val="000000"/>
                </a:solidFill>
                <a:latin typeface="+mn-lt"/>
                <a:ea typeface="Calibri" panose="020F0502020204030204" pitchFamily="34" charset="0"/>
              </a:rPr>
              <a:t>Click on the arrow next to </a:t>
            </a:r>
            <a:r>
              <a:rPr lang="en-US" sz="900" b="1" dirty="0">
                <a:solidFill>
                  <a:srgbClr val="000000"/>
                </a:solidFill>
                <a:latin typeface="+mn-lt"/>
                <a:ea typeface="Calibri" panose="020F0502020204030204" pitchFamily="34" charset="0"/>
              </a:rPr>
              <a:t>Layout</a:t>
            </a:r>
            <a:br>
              <a:rPr lang="en-US" sz="900" b="1" dirty="0">
                <a:solidFill>
                  <a:srgbClr val="000000"/>
                </a:solidFill>
                <a:latin typeface="+mn-lt"/>
                <a:ea typeface="Calibri" panose="020F0502020204030204" pitchFamily="34" charset="0"/>
              </a:rPr>
            </a:br>
            <a:r>
              <a:rPr lang="en-US" sz="900" dirty="0">
                <a:solidFill>
                  <a:srgbClr val="000000"/>
                </a:solidFill>
                <a:latin typeface="+mn-lt"/>
                <a:ea typeface="Calibri" panose="020F0502020204030204" pitchFamily="34" charset="0"/>
              </a:rPr>
              <a:t>to view a dropdown menu of possible slide layouts</a:t>
            </a:r>
            <a:endParaRPr lang="en-US" sz="900" dirty="0">
              <a:latin typeface="+mn-lt"/>
              <a:ea typeface="Calibri" panose="020F050202020403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866738"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2866738"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869436"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866738" y="2581850"/>
            <a:ext cx="457143" cy="257143"/>
          </a:xfrm>
          <a:prstGeom prst="rect">
            <a:avLst/>
          </a:prstGeom>
        </p:spPr>
      </p:pic>
    </p:spTree>
    <p:extLst>
      <p:ext uri="{BB962C8B-B14F-4D97-AF65-F5344CB8AC3E}">
        <p14:creationId xmlns:p14="http://schemas.microsoft.com/office/powerpoint/2010/main" val="2338952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latin typeface="+mj-lt"/>
              </a:rPr>
              <a:t>If you see any </a:t>
            </a:r>
            <a:r>
              <a:rPr lang="en-US" sz="4400" b="1" i="1" noProof="0" dirty="0">
                <a:solidFill>
                  <a:schemeClr val="bg1"/>
                </a:solidFill>
                <a:latin typeface="+mj-lt"/>
              </a:rPr>
              <a:t>layouts after this </a:t>
            </a:r>
            <a:r>
              <a:rPr lang="en-US" sz="4400" b="0" i="0" noProof="0" dirty="0">
                <a:solidFill>
                  <a:schemeClr val="bg1"/>
                </a:solidFill>
                <a:latin typeface="+mj-lt"/>
              </a:rPr>
              <a:t>one</a:t>
            </a:r>
            <a:r>
              <a:rPr lang="en-US" sz="4400" b="1" i="1" noProof="0" dirty="0">
                <a:solidFill>
                  <a:schemeClr val="bg1"/>
                </a:solidFill>
                <a:latin typeface="+mj-lt"/>
              </a:rPr>
              <a:t>,</a:t>
            </a:r>
            <a:r>
              <a:rPr lang="en-US" sz="4400" b="0" i="0" noProof="0" dirty="0">
                <a:solidFill>
                  <a:schemeClr val="bg1"/>
                </a:solidFill>
                <a:latin typeface="+mj-lt"/>
              </a:rPr>
              <a:t/>
            </a:r>
            <a:br>
              <a:rPr lang="en-US" sz="4400" b="0" i="0" noProof="0" dirty="0">
                <a:solidFill>
                  <a:schemeClr val="bg1"/>
                </a:solidFill>
                <a:latin typeface="+mj-lt"/>
              </a:rPr>
            </a:br>
            <a:r>
              <a:rPr lang="en-US" sz="4400" b="0" noProof="0" dirty="0">
                <a:solidFill>
                  <a:schemeClr val="bg1"/>
                </a:solidFill>
                <a:latin typeface="+mj-lt"/>
              </a:rPr>
              <a:t>do not use them. These layouts </a:t>
            </a:r>
            <a:r>
              <a:rPr lang="en-US" sz="4400" b="1" i="1" u="none" noProof="0" dirty="0">
                <a:solidFill>
                  <a:schemeClr val="bg1"/>
                </a:solidFill>
                <a:latin typeface="+mj-lt"/>
              </a:rPr>
              <a:t>are not </a:t>
            </a:r>
            <a:r>
              <a:rPr lang="en-US" sz="4400" b="0" noProof="0" dirty="0">
                <a:solidFill>
                  <a:schemeClr val="bg1"/>
                </a:solidFill>
                <a:latin typeface="+mj-lt"/>
              </a:rPr>
              <a:t>part of our corporate template.</a:t>
            </a:r>
            <a:r>
              <a:rPr lang="en-US" sz="2800" b="0" noProof="0" dirty="0">
                <a:solidFill>
                  <a:schemeClr val="bg1"/>
                </a:solidFill>
                <a:latin typeface="+mj-lt"/>
              </a:rPr>
              <a:t/>
            </a:r>
            <a:br>
              <a:rPr lang="en-US" sz="2800" b="0" noProof="0" dirty="0">
                <a:solidFill>
                  <a:schemeClr val="bg1"/>
                </a:solidFill>
                <a:latin typeface="+mj-lt"/>
              </a:rPr>
            </a:br>
            <a:r>
              <a:rPr lang="en-US" sz="2800" b="0" noProof="0" dirty="0">
                <a:solidFill>
                  <a:schemeClr val="bg1"/>
                </a:solidFill>
                <a:latin typeface="+mj-lt"/>
              </a:rPr>
              <a:t/>
            </a:r>
            <a:br>
              <a:rPr lang="en-US" sz="2800" b="0" noProof="0" dirty="0">
                <a:solidFill>
                  <a:schemeClr val="bg1"/>
                </a:solidFill>
                <a:latin typeface="+mj-lt"/>
              </a:rPr>
            </a:br>
            <a:endParaRPr lang="en-US" sz="2800" b="0" noProof="0" dirty="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latin typeface="+mj-lt"/>
              </a:rPr>
              <a:t>Do not use </a:t>
            </a:r>
            <a:endParaRPr lang="en-US" sz="2400" b="1" i="1" dirty="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Also notice: Layouts after this might contain potential confidential information.</a:t>
            </a:r>
            <a:r>
              <a:rPr lang="en-US" sz="1800" b="0" noProof="0" dirty="0">
                <a:solidFill>
                  <a:schemeClr val="bg1"/>
                </a:solidFill>
                <a:latin typeface="+mj-lt"/>
              </a:rPr>
              <a:t/>
            </a:r>
            <a:br>
              <a:rPr lang="en-US" sz="1800" b="0" noProof="0" dirty="0">
                <a:solidFill>
                  <a:schemeClr val="bg1"/>
                </a:solidFill>
                <a:latin typeface="+mj-lt"/>
              </a:rPr>
            </a:br>
            <a:endParaRPr lang="en-US" sz="1800" b="0" noProof="0" dirty="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5ABC1834-8B0E-4032-92E5-8FCE68AC9267}" type="datetime1">
              <a:rPr lang="en-US" smtClean="0"/>
              <a:t>2/28/2022</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9922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Rectangle 6"/>
          <p:cNvSpPr/>
          <p:nvPr userDrawn="1"/>
        </p:nvSpPr>
        <p:spPr>
          <a:xfrm>
            <a:off x="-5327" y="913644"/>
            <a:ext cx="2342128"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10" name="Picture 9" descr="NM-Logo-Stacked-RG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25600" y="905166"/>
            <a:ext cx="3352800" cy="469315"/>
          </a:xfrm>
          <a:prstGeom prst="rect">
            <a:avLst/>
          </a:prstGeom>
        </p:spPr>
      </p:pic>
    </p:spTree>
    <p:extLst>
      <p:ext uri="{BB962C8B-B14F-4D97-AF65-F5344CB8AC3E}">
        <p14:creationId xmlns:p14="http://schemas.microsoft.com/office/powerpoint/2010/main" val="221648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baseline="0">
                <a:solidFill>
                  <a:srgbClr val="61468B"/>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4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endParaRPr>
          </a:p>
        </p:txBody>
      </p:sp>
    </p:spTree>
    <p:extLst>
      <p:ext uri="{BB962C8B-B14F-4D97-AF65-F5344CB8AC3E}">
        <p14:creationId xmlns:p14="http://schemas.microsoft.com/office/powerpoint/2010/main" val="2612754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000" baseline="0">
                <a:solidFill>
                  <a:srgbClr val="61468B"/>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4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820601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257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2/28/2022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51488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565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2/28/2022</a:t>
            </a:fld>
            <a:endParaRPr lang="en-US"/>
          </a:p>
        </p:txBody>
      </p:sp>
    </p:spTree>
    <p:extLst>
      <p:ext uri="{BB962C8B-B14F-4D97-AF65-F5344CB8AC3E}">
        <p14:creationId xmlns:p14="http://schemas.microsoft.com/office/powerpoint/2010/main" val="319745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16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2/28/2022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1872937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2/28/2022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36777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2/28/2022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3294065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2/28/2022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65101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07394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2/28/2022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01837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4240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86780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4393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80017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2/28/2022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35359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2/28/2022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9770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455" y="2852381"/>
            <a:ext cx="3159457" cy="315945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5400" y="4648200"/>
            <a:ext cx="2493055" cy="390111"/>
          </a:xfrm>
          <a:prstGeom prst="rect">
            <a:avLst/>
          </a:prstGeom>
        </p:spPr>
      </p:pic>
    </p:spTree>
    <p:extLst>
      <p:ext uri="{BB962C8B-B14F-4D97-AF65-F5344CB8AC3E}">
        <p14:creationId xmlns:p14="http://schemas.microsoft.com/office/powerpoint/2010/main" val="198966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455" y="2852381"/>
            <a:ext cx="3159457" cy="3159457"/>
          </a:xfrm>
          <a:prstGeom prst="rect">
            <a:avLst/>
          </a:prstGeom>
        </p:spPr>
      </p:pic>
    </p:spTree>
    <p:extLst>
      <p:ext uri="{BB962C8B-B14F-4D97-AF65-F5344CB8AC3E}">
        <p14:creationId xmlns:p14="http://schemas.microsoft.com/office/powerpoint/2010/main" val="3095899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201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89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228600"/>
            <a:ext cx="12188824"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668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17103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88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993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76014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9914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98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9.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1.png"/><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919C0E78-C97C-4E78-83BA-A2A65F26AC68}"/>
              </a:ext>
            </a:extLst>
          </p:cNvPr>
          <p:cNvGrpSpPr/>
          <p:nvPr userDrawn="1"/>
        </p:nvGrpSpPr>
        <p:grpSpPr>
          <a:xfrm>
            <a:off x="152400" y="152400"/>
            <a:ext cx="11736000" cy="6858000"/>
            <a:chOff x="152400" y="152400"/>
            <a:chExt cx="11736000" cy="6858000"/>
          </a:xfrm>
        </p:grpSpPr>
        <p:sp>
          <p:nvSpPr>
            <p:cNvPr id="11" name="Rectangle 10">
              <a:extLst>
                <a:ext uri="{FF2B5EF4-FFF2-40B4-BE49-F238E27FC236}">
                  <a16:creationId xmlns:a16="http://schemas.microsoft.com/office/drawing/2014/main" id="{AC0DAB2A-D0B9-49F3-B0C5-B346D4A0AD3A}"/>
                </a:ext>
              </a:extLst>
            </p:cNvPr>
            <p:cNvSpPr/>
            <p:nvPr userDrawn="1"/>
          </p:nvSpPr>
          <p:spPr>
            <a:xfrm>
              <a:off x="1130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438629-C816-486C-ABB6-E2CE13CC6CC1}"/>
                </a:ext>
              </a:extLst>
            </p:cNvPr>
            <p:cNvSpPr/>
            <p:nvPr userDrawn="1"/>
          </p:nvSpPr>
          <p:spPr>
            <a:xfrm>
              <a:off x="152400" y="152400"/>
              <a:ext cx="4572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FEA123-9A6F-49C9-A3C6-F77FA9CC104C}"/>
                </a:ext>
              </a:extLst>
            </p:cNvPr>
            <p:cNvSpPr/>
            <p:nvPr userDrawn="1"/>
          </p:nvSpPr>
          <p:spPr>
            <a:xfrm>
              <a:off x="609600" y="1981200"/>
              <a:ext cx="11278800" cy="45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C16FA158-E2F1-4027-A00D-033611D0C2B0}"/>
                </a:ext>
              </a:extLst>
            </p:cNvPr>
            <p:cNvSpPr/>
            <p:nvPr userDrawn="1"/>
          </p:nvSpPr>
          <p:spPr>
            <a:xfrm>
              <a:off x="21082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F8D4F-A6B0-48A4-AD83-CA5EC6BBDBD9}"/>
                </a:ext>
              </a:extLst>
            </p:cNvPr>
            <p:cNvSpPr/>
            <p:nvPr userDrawn="1"/>
          </p:nvSpPr>
          <p:spPr>
            <a:xfrm>
              <a:off x="30861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AD4641-9543-458E-9A81-E4F90424618D}"/>
                </a:ext>
              </a:extLst>
            </p:cNvPr>
            <p:cNvSpPr/>
            <p:nvPr userDrawn="1"/>
          </p:nvSpPr>
          <p:spPr>
            <a:xfrm>
              <a:off x="40640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1BA04D-F63C-4EBE-B573-6DC5697E158E}"/>
                </a:ext>
              </a:extLst>
            </p:cNvPr>
            <p:cNvSpPr/>
            <p:nvPr userDrawn="1"/>
          </p:nvSpPr>
          <p:spPr>
            <a:xfrm>
              <a:off x="50419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27AAAB-2B46-4C54-A596-C1B8368B0D24}"/>
                </a:ext>
              </a:extLst>
            </p:cNvPr>
            <p:cNvSpPr/>
            <p:nvPr userDrawn="1"/>
          </p:nvSpPr>
          <p:spPr>
            <a:xfrm>
              <a:off x="60198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39A199-9254-444B-8F0E-1CB329D0D905}"/>
                </a:ext>
              </a:extLst>
            </p:cNvPr>
            <p:cNvSpPr/>
            <p:nvPr userDrawn="1"/>
          </p:nvSpPr>
          <p:spPr>
            <a:xfrm>
              <a:off x="69977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F567-73F2-4D90-A7CA-F8593F02F5E9}"/>
                </a:ext>
              </a:extLst>
            </p:cNvPr>
            <p:cNvSpPr/>
            <p:nvPr userDrawn="1"/>
          </p:nvSpPr>
          <p:spPr>
            <a:xfrm>
              <a:off x="79756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39D00-CA92-4B90-A351-E92F495D9DD1}"/>
                </a:ext>
              </a:extLst>
            </p:cNvPr>
            <p:cNvSpPr/>
            <p:nvPr userDrawn="1"/>
          </p:nvSpPr>
          <p:spPr>
            <a:xfrm>
              <a:off x="89535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B7E8E6-DB29-4ACE-A557-2E6A994E3BE7}"/>
                </a:ext>
              </a:extLst>
            </p:cNvPr>
            <p:cNvSpPr/>
            <p:nvPr userDrawn="1"/>
          </p:nvSpPr>
          <p:spPr>
            <a:xfrm>
              <a:off x="99314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490FFE-D1D7-40F1-851C-DC99D318C617}"/>
                </a:ext>
              </a:extLst>
            </p:cNvPr>
            <p:cNvSpPr/>
            <p:nvPr userDrawn="1"/>
          </p:nvSpPr>
          <p:spPr>
            <a:xfrm>
              <a:off x="10909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9468B6-8CD7-4355-9BB5-70216BB8583F}"/>
                </a:ext>
              </a:extLst>
            </p:cNvPr>
            <p:cNvSpPr/>
            <p:nvPr userDrawn="1"/>
          </p:nvSpPr>
          <p:spPr>
            <a:xfrm>
              <a:off x="609600" y="6369600"/>
              <a:ext cx="11278800" cy="183600"/>
            </a:xfrm>
            <a:prstGeom prst="rect">
              <a:avLst/>
            </a:prstGeom>
            <a:no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a:extLst>
                <a:ext uri="{FF2B5EF4-FFF2-40B4-BE49-F238E27FC236}">
                  <a16:creationId xmlns:a16="http://schemas.microsoft.com/office/drawing/2014/main" id="{09DEB04A-9AA2-4262-B0CE-7C022CF4D0FF}"/>
                </a:ext>
              </a:extLst>
            </p:cNvPr>
            <p:cNvSpPr/>
            <p:nvPr userDrawn="1"/>
          </p:nvSpPr>
          <p:spPr>
            <a:xfrm>
              <a:off x="609600" y="609600"/>
              <a:ext cx="11278800" cy="59436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Date Placeholder 19">
              <a:extLst>
                <a:ext uri="{FF2B5EF4-FFF2-40B4-BE49-F238E27FC236}">
                  <a16:creationId xmlns:a16="http://schemas.microsoft.com/office/drawing/2014/main" id="{59E4DECB-445D-4430-8548-E99C863F3E4F}"/>
                </a:ext>
              </a:extLst>
            </p:cNvPr>
            <p:cNvSpPr txBox="1">
              <a:spLocks/>
            </p:cNvSpPr>
            <p:nvPr userDrawn="1"/>
          </p:nvSpPr>
          <p:spPr>
            <a:xfrm>
              <a:off x="1131600" y="6650400"/>
              <a:ext cx="9792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3F4B-71D9-468D-86A5-2CC7E09E1C84}" type="datetime1">
                <a:rPr lang="en-US" smtClean="0"/>
                <a:pPr/>
                <a:t>2/28/2022</a:t>
              </a:fld>
              <a:endParaRPr lang="en-US" dirty="0"/>
            </a:p>
          </p:txBody>
        </p:sp>
        <p:sp>
          <p:nvSpPr>
            <p:cNvPr id="27" name="Slide Number Placeholder 21">
              <a:extLst>
                <a:ext uri="{FF2B5EF4-FFF2-40B4-BE49-F238E27FC236}">
                  <a16:creationId xmlns:a16="http://schemas.microsoft.com/office/drawing/2014/main" id="{3E3C7F5B-2968-42FB-A959-674C9E18D21B}"/>
                </a:ext>
              </a:extLst>
            </p:cNvPr>
            <p:cNvSpPr txBox="1">
              <a:spLocks/>
            </p:cNvSpPr>
            <p:nvPr userDrawn="1"/>
          </p:nvSpPr>
          <p:spPr>
            <a:xfrm>
              <a:off x="609600" y="6650400"/>
              <a:ext cx="522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grpSp>
      <p:sp>
        <p:nvSpPr>
          <p:cNvPr id="10" name="TextBox OSF name">
            <a:extLst>
              <a:ext uri="{FF2B5EF4-FFF2-40B4-BE49-F238E27FC236}">
                <a16:creationId xmlns:a16="http://schemas.microsoft.com/office/drawing/2014/main" id="{1CF8B85F-46E1-4755-8F88-FDAAD09B34FF}"/>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457200"/>
            <a:ext cx="11278800" cy="13716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828800"/>
            <a:ext cx="11278800" cy="4388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a:t>
            </a:r>
          </a:p>
          <a:p>
            <a:pPr lvl="4"/>
            <a:r>
              <a:rPr lang="en-US" noProof="0" dirty="0"/>
              <a:t>Level 5, Subhead</a:t>
            </a:r>
          </a:p>
          <a:p>
            <a:pPr lvl="5"/>
            <a:r>
              <a:rPr lang="en-US" noProof="0" dirty="0"/>
              <a:t>Level 6</a:t>
            </a:r>
          </a:p>
          <a:p>
            <a:pPr lvl="6"/>
            <a:r>
              <a:rPr lang="en-US" noProof="0" dirty="0"/>
              <a:t>Level 7, Subhead</a:t>
            </a:r>
          </a:p>
          <a:p>
            <a:pPr lvl="7"/>
            <a:r>
              <a:rPr lang="en-US" noProof="0" dirty="0"/>
              <a:t>Level 8, Subhead</a:t>
            </a:r>
          </a:p>
          <a:p>
            <a:pPr lvl="8"/>
            <a:r>
              <a:rPr lang="en-US" noProof="0" dirty="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79200" y="6498000"/>
            <a:ext cx="979200" cy="360000"/>
          </a:xfrm>
          <a:prstGeom prst="rect">
            <a:avLst/>
          </a:prstGeom>
        </p:spPr>
        <p:txBody>
          <a:bodyPr vert="horz" lIns="0" tIns="0" rIns="0" bIns="0" rtlCol="0" anchor="t" anchorCtr="0"/>
          <a:lstStyle>
            <a:lvl1pPr algn="l">
              <a:defRPr sz="800">
                <a:solidFill>
                  <a:srgbClr val="C8C8C8"/>
                </a:solidFill>
                <a:latin typeface="+mj-lt"/>
              </a:defRPr>
            </a:lvl1pPr>
          </a:lstStyle>
          <a:p>
            <a:fld id="{9C69BBE6-E379-4582-A473-E6AF29B4E378}" type="datetime1">
              <a:rPr lang="en-US" smtClean="0"/>
              <a:t>2/28/2022</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954800" y="6498000"/>
            <a:ext cx="7822800" cy="360000"/>
          </a:xfrm>
          <a:prstGeom prst="rect">
            <a:avLst/>
          </a:prstGeom>
        </p:spPr>
        <p:txBody>
          <a:bodyPr vert="horz" lIns="0" tIns="0" rIns="0" bIns="0" rtlCol="0" anchor="t" anchorCtr="0"/>
          <a:lstStyle>
            <a:lvl1pPr algn="l">
              <a:defRPr sz="800">
                <a:solidFill>
                  <a:srgbClr val="C8C8C8"/>
                </a:solidFill>
                <a:latin typeface="+mj-lt"/>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457200" y="6498000"/>
            <a:ext cx="522000" cy="360000"/>
          </a:xfrm>
          <a:prstGeom prst="rect">
            <a:avLst/>
          </a:prstGeom>
        </p:spPr>
        <p:txBody>
          <a:bodyPr vert="horz" lIns="0" tIns="0" rIns="0" bIns="0" rtlCol="0" anchor="t" anchorCtr="0"/>
          <a:lstStyle>
            <a:lvl1pPr algn="l">
              <a:defRPr sz="800">
                <a:solidFill>
                  <a:srgbClr val="C8C8C8"/>
                </a:solidFill>
                <a:latin typeface="+mj-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9434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p:txStyles>
    <p:titleStyle>
      <a:lvl1pPr algn="l" defTabSz="914400" rtl="0" eaLnBrk="1" latinLnBrk="0" hangingPunct="1">
        <a:lnSpc>
          <a:spcPct val="85000"/>
        </a:lnSpc>
        <a:spcBef>
          <a:spcPct val="0"/>
        </a:spcBef>
        <a:buNone/>
        <a:defRPr sz="3200" kern="1200" cap="all" spc="100" baseline="0">
          <a:solidFill>
            <a:schemeClr val="accent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1200"/>
        </a:spcAft>
        <a:buFont typeface="Calibri" panose="020F0502020204030204" pitchFamily="34" charset="0"/>
        <a:buChar char="​"/>
        <a:defRPr sz="2000" b="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Calibri" panose="020F0502020204030204" pitchFamily="34" charset="0"/>
        <a:buChar char="​"/>
        <a:tabLst/>
        <a:defRPr sz="2400" b="1" kern="1200">
          <a:solidFill>
            <a:schemeClr val="tx1"/>
          </a:solidFill>
          <a:latin typeface="+mj-lt"/>
          <a:ea typeface="+mn-ea"/>
          <a:cs typeface="+mn-cs"/>
        </a:defRPr>
      </a:lvl5pPr>
      <a:lvl6pPr marL="0" indent="0" algn="l" defTabSz="914400" rtl="0" eaLnBrk="1" latinLnBrk="0" hangingPunct="1">
        <a:lnSpc>
          <a:spcPct val="90000"/>
        </a:lnSpc>
        <a:spcBef>
          <a:spcPts val="0"/>
        </a:spcBef>
        <a:spcAft>
          <a:spcPts val="900"/>
        </a:spcAft>
        <a:buFont typeface="Calibri" panose="020F0502020204030204" pitchFamily="34" charset="0"/>
        <a:buChar char="​"/>
        <a:defRPr sz="1400" kern="1200">
          <a:solidFill>
            <a:schemeClr val="tx1"/>
          </a:solidFill>
          <a:latin typeface="+mj-lt"/>
          <a:ea typeface="+mn-ea"/>
          <a:cs typeface="+mn-cs"/>
        </a:defRPr>
      </a:lvl6pPr>
      <a:lvl7pPr marL="0" indent="0" algn="l" defTabSz="914400" rtl="0" eaLnBrk="1" latinLnBrk="0" hangingPunct="1">
        <a:lnSpc>
          <a:spcPct val="80000"/>
        </a:lnSpc>
        <a:spcBef>
          <a:spcPts val="600"/>
        </a:spcBef>
        <a:spcAft>
          <a:spcPts val="600"/>
        </a:spcAft>
        <a:buFont typeface="Calibri" panose="020F0502020204030204" pitchFamily="34" charset="0"/>
        <a:buChar char="​"/>
        <a:defRPr sz="2400" b="0" kern="1200" cap="all" baseline="0">
          <a:solidFill>
            <a:schemeClr val="tx1"/>
          </a:solidFill>
          <a:latin typeface="+mj-lt"/>
          <a:ea typeface="+mn-ea"/>
          <a:cs typeface="+mn-cs"/>
        </a:defRPr>
      </a:lvl7pPr>
      <a:lvl8pPr marL="0" indent="0" algn="l" defTabSz="914400" rtl="0" eaLnBrk="1" latinLnBrk="0" hangingPunct="1">
        <a:lnSpc>
          <a:spcPct val="80000"/>
        </a:lnSpc>
        <a:spcBef>
          <a:spcPts val="600"/>
        </a:spcBef>
        <a:spcAft>
          <a:spcPts val="600"/>
        </a:spcAft>
        <a:buFont typeface="Calibri" panose="020F0502020204030204" pitchFamily="34" charset="0"/>
        <a:buChar char="​"/>
        <a:defRPr sz="1600" b="1" kern="1200" cap="all" baseline="0">
          <a:solidFill>
            <a:schemeClr val="tx1"/>
          </a:solidFill>
          <a:latin typeface="+mj-lt"/>
          <a:ea typeface="+mn-ea"/>
          <a:cs typeface="+mn-cs"/>
        </a:defRPr>
      </a:lvl8pPr>
      <a:lvl9pPr marL="0" indent="0" algn="l" defTabSz="914400" rtl="0" eaLnBrk="1" latinLnBrk="0" hangingPunct="1">
        <a:lnSpc>
          <a:spcPct val="80000"/>
        </a:lnSpc>
        <a:spcBef>
          <a:spcPts val="0"/>
        </a:spcBef>
        <a:spcAft>
          <a:spcPts val="0"/>
        </a:spcAft>
        <a:buFont typeface="Calibri" panose="020F050202020403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A4A3A4"/>
          </p15:clr>
        </p15:guide>
        <p15:guide id="2" pos="904">
          <p15:clr>
            <a:srgbClr val="A4A3A4"/>
          </p15:clr>
        </p15:guide>
        <p15:guide id="3" orient="horz" pos="288">
          <p15:clr>
            <a:srgbClr val="F26B43"/>
          </p15:clr>
        </p15:guide>
        <p15:guide id="4" orient="horz" pos="4032">
          <p15:clr>
            <a:srgbClr val="F26B43"/>
          </p15:clr>
        </p15:guide>
        <p15:guide id="5" pos="288">
          <p15:clr>
            <a:srgbClr val="F26B43"/>
          </p15:clr>
        </p15:guide>
        <p15:guide id="6" pos="7392">
          <p15:clr>
            <a:srgbClr val="F26B43"/>
          </p15:clr>
        </p15:guide>
        <p15:guide id="7" orient="horz" pos="1152">
          <p15:clr>
            <a:srgbClr val="F26B43"/>
          </p15:clr>
        </p15:guide>
        <p15:guide id="8" pos="1232">
          <p15:clr>
            <a:srgbClr val="A4A3A4"/>
          </p15:clr>
        </p15:guide>
        <p15:guide id="9" pos="1520">
          <p15:clr>
            <a:srgbClr val="A4A3A4"/>
          </p15:clr>
        </p15:guide>
        <p15:guide id="10" pos="1848">
          <p15:clr>
            <a:srgbClr val="A4A3A4"/>
          </p15:clr>
        </p15:guide>
        <p15:guide id="11" pos="2136">
          <p15:clr>
            <a:srgbClr val="A4A3A4"/>
          </p15:clr>
        </p15:guide>
        <p15:guide id="12" pos="2464">
          <p15:clr>
            <a:srgbClr val="A4A3A4"/>
          </p15:clr>
        </p15:guide>
        <p15:guide id="13" pos="2752">
          <p15:clr>
            <a:srgbClr val="A4A3A4"/>
          </p15:clr>
        </p15:guide>
        <p15:guide id="14" pos="3080">
          <p15:clr>
            <a:srgbClr val="A4A3A4"/>
          </p15:clr>
        </p15:guide>
        <p15:guide id="15" pos="3368">
          <p15:clr>
            <a:srgbClr val="A4A3A4"/>
          </p15:clr>
        </p15:guide>
        <p15:guide id="16" pos="3696">
          <p15:clr>
            <a:srgbClr val="A4A3A4"/>
          </p15:clr>
        </p15:guide>
        <p15:guide id="17" pos="3984">
          <p15:clr>
            <a:srgbClr val="A4A3A4"/>
          </p15:clr>
        </p15:guide>
        <p15:guide id="18" pos="4312">
          <p15:clr>
            <a:srgbClr val="A4A3A4"/>
          </p15:clr>
        </p15:guide>
        <p15:guide id="19" pos="4600">
          <p15:clr>
            <a:srgbClr val="A4A3A4"/>
          </p15:clr>
        </p15:guide>
        <p15:guide id="20" pos="4928">
          <p15:clr>
            <a:srgbClr val="A4A3A4"/>
          </p15:clr>
        </p15:guide>
        <p15:guide id="21" pos="5216">
          <p15:clr>
            <a:srgbClr val="A4A3A4"/>
          </p15:clr>
        </p15:guide>
        <p15:guide id="22" pos="5544">
          <p15:clr>
            <a:srgbClr val="A4A3A4"/>
          </p15:clr>
        </p15:guide>
        <p15:guide id="23" pos="5832">
          <p15:clr>
            <a:srgbClr val="A4A3A4"/>
          </p15:clr>
        </p15:guide>
        <p15:guide id="24" pos="6160">
          <p15:clr>
            <a:srgbClr val="A4A3A4"/>
          </p15:clr>
        </p15:guide>
        <p15:guide id="25" pos="6448">
          <p15:clr>
            <a:srgbClr val="A4A3A4"/>
          </p15:clr>
        </p15:guide>
        <p15:guide id="26" pos="6776">
          <p15:clr>
            <a:srgbClr val="A4A3A4"/>
          </p15:clr>
        </p15:guide>
        <p15:guide id="27" pos="7064">
          <p15:clr>
            <a:srgbClr val="A4A3A4"/>
          </p15:clr>
        </p15:guide>
        <p15:guide id="28" orient="horz" pos="3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54585A"/>
              </a:solidFill>
            </a:endParaRPr>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100">
                <a:solidFill>
                  <a:schemeClr val="accent2"/>
                </a:solidFill>
              </a:defRPr>
            </a:lvl1pPr>
          </a:lstStyle>
          <a:p>
            <a:fld id="{0D558541-60C9-42A2-8392-FF12533A6B7A}" type="slidenum">
              <a:rPr lang="en-US" smtClean="0">
                <a:solidFill>
                  <a:srgbClr val="B0A2C5"/>
                </a:solidFill>
              </a:rPr>
              <a:pPr/>
              <a:t>‹#›</a:t>
            </a:fld>
            <a:endParaRPr lang="en-US" dirty="0">
              <a:solidFill>
                <a:srgbClr val="B0A2C5"/>
              </a:solidFill>
            </a:endParaRPr>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36301537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ftr="0" dt="0"/>
  <p:txStyles>
    <p:titleStyle>
      <a:lvl1pPr algn="l" defTabSz="914400" rtl="0" eaLnBrk="1" latinLnBrk="0" hangingPunct="1">
        <a:lnSpc>
          <a:spcPct val="85000"/>
        </a:lnSpc>
        <a:spcBef>
          <a:spcPct val="0"/>
        </a:spcBef>
        <a:buNone/>
        <a:defRPr sz="3200" kern="0" spc="0" baseline="0">
          <a:solidFill>
            <a:srgbClr val="61468B"/>
          </a:solidFill>
          <a:latin typeface="+mj-lt"/>
          <a:ea typeface="+mj-ea"/>
          <a:cs typeface="+mj-cs"/>
        </a:defRPr>
      </a:lvl1pPr>
    </p:titleStyle>
    <p:bodyStyle>
      <a:lvl1pPr marL="285750" indent="-285750" algn="l" defTabSz="914400" rtl="0" eaLnBrk="1" latinLnBrk="0" hangingPunct="1">
        <a:spcBef>
          <a:spcPts val="0"/>
        </a:spcBef>
        <a:spcAft>
          <a:spcPts val="600"/>
        </a:spcAft>
        <a:buClr>
          <a:schemeClr val="accent1"/>
        </a:buClr>
        <a:buFont typeface="Calibri" panose="020F0502020204030204" pitchFamily="34" charset="0"/>
        <a:buChar char="•"/>
        <a:defRPr sz="2600" kern="1200" spc="-50" baseline="0">
          <a:solidFill>
            <a:schemeClr val="tx1"/>
          </a:solidFill>
          <a:latin typeface="+mn-lt"/>
          <a:ea typeface="+mn-ea"/>
          <a:cs typeface="+mn-cs"/>
        </a:defRPr>
      </a:lvl1pPr>
      <a:lvl2pPr marL="571500" indent="-285750" algn="l" defTabSz="914400" rtl="0" eaLnBrk="1" latinLnBrk="0" hangingPunct="1">
        <a:spcBef>
          <a:spcPts val="0"/>
        </a:spcBef>
        <a:spcAft>
          <a:spcPts val="600"/>
        </a:spcAft>
        <a:buClr>
          <a:srgbClr val="605F62"/>
        </a:buClr>
        <a:buFont typeface="Calibri" panose="020F0502020204030204" pitchFamily="34" charset="0"/>
        <a:buChar char="−"/>
        <a:defRPr sz="2400" kern="1200" spc="-50" baseline="0">
          <a:solidFill>
            <a:schemeClr val="tx1"/>
          </a:solidFill>
          <a:latin typeface="+mn-lt"/>
          <a:ea typeface="+mn-ea"/>
          <a:cs typeface="+mn-cs"/>
        </a:defRPr>
      </a:lvl2pPr>
      <a:lvl3pPr marL="742950" indent="-171450" algn="l" defTabSz="914400" rtl="0" eaLnBrk="1" latinLnBrk="0" hangingPunct="1">
        <a:spcBef>
          <a:spcPts val="0"/>
        </a:spcBef>
        <a:spcAft>
          <a:spcPts val="600"/>
        </a:spcAft>
        <a:buClr>
          <a:srgbClr val="605F62"/>
        </a:buClr>
        <a:buFont typeface="Arial" pitchFamily="34" charset="0"/>
        <a:buChar char="•"/>
        <a:defRPr sz="2200" kern="1200" spc="-50" baseline="0">
          <a:solidFill>
            <a:schemeClr val="tx1"/>
          </a:solidFill>
          <a:latin typeface="+mn-lt"/>
          <a:ea typeface="+mn-ea"/>
          <a:cs typeface="+mn-cs"/>
        </a:defRPr>
      </a:lvl3pPr>
      <a:lvl4pPr marL="914400" indent="-171450" algn="l" defTabSz="914400" rtl="0" eaLnBrk="1" latinLnBrk="0" hangingPunct="1">
        <a:spcBef>
          <a:spcPts val="0"/>
        </a:spcBef>
        <a:spcAft>
          <a:spcPts val="600"/>
        </a:spcAft>
        <a:buClr>
          <a:srgbClr val="605F62"/>
        </a:buClr>
        <a:buFont typeface="Arial" pitchFamily="34" charset="0"/>
        <a:buChar char="•"/>
        <a:defRPr sz="2000" kern="1200" spc="-50" baseline="0">
          <a:solidFill>
            <a:schemeClr val="tx1"/>
          </a:solidFill>
          <a:latin typeface="+mn-lt"/>
          <a:ea typeface="+mn-ea"/>
          <a:cs typeface="+mn-cs"/>
        </a:defRPr>
      </a:lvl4pPr>
      <a:lvl5pPr marL="1085850" indent="-171450" algn="l" defTabSz="914400" rtl="0" eaLnBrk="1" latinLnBrk="0" hangingPunct="1">
        <a:spcBef>
          <a:spcPts val="0"/>
        </a:spcBef>
        <a:spcAft>
          <a:spcPts val="600"/>
        </a:spcAft>
        <a:buClr>
          <a:srgbClr val="605F62"/>
        </a:buClr>
        <a:buFont typeface="Arial"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5810250"/>
            <a:ext cx="12192000" cy="1047750"/>
          </a:xfrm>
          <a:prstGeom prst="rect">
            <a:avLst/>
          </a:prstGeom>
          <a:noFill/>
          <a:ln w="9525">
            <a:noFill/>
            <a:miter lim="800000"/>
            <a:headEnd/>
            <a:tailEnd/>
          </a:ln>
        </p:spPr>
      </p:pic>
      <p:sp>
        <p:nvSpPr>
          <p:cNvPr id="5" name="Slide Number Placeholder 5"/>
          <p:cNvSpPr txBox="1">
            <a:spLocks/>
          </p:cNvSpPr>
          <p:nvPr userDrawn="1"/>
        </p:nvSpPr>
        <p:spPr>
          <a:xfrm>
            <a:off x="0" y="6553200"/>
            <a:ext cx="2844800" cy="2286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992124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2/28/2022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5245853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73185" y="4921097"/>
            <a:ext cx="2373575" cy="2373575"/>
          </a:xfrm>
          <a:prstGeom prst="rect">
            <a:avLst/>
          </a:prstGeom>
          <a:noFill/>
          <a:ln>
            <a:noFill/>
          </a:ln>
        </p:spPr>
      </p:pic>
    </p:spTree>
    <p:extLst>
      <p:ext uri="{BB962C8B-B14F-4D97-AF65-F5344CB8AC3E}">
        <p14:creationId xmlns:p14="http://schemas.microsoft.com/office/powerpoint/2010/main" val="4244295909"/>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32.png"/><Relationship Id="rId4" Type="http://schemas.openxmlformats.org/officeDocument/2006/relationships/image" Target="../media/image15.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1.emf"/><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ilpqc.org/ILPQC%202020+/PVB/Toolkit/SS/Dystocia%202nd%20Stage%20Management%20Malposition-CMQCC%20Toolkit.pdf" TargetMode="External"/><Relationship Id="rId7" Type="http://schemas.openxmlformats.org/officeDocument/2006/relationships/image" Target="../media/image46.png"/><Relationship Id="rId2" Type="http://schemas.openxmlformats.org/officeDocument/2006/relationships/hyperlink" Target="https://ilpqc.org/ILPQC%202020+/PVB/Toolkit/SS/Dystocia%20Operative%20Delivery%20Malposition%20Interventions-CMQCC%20Toolkit.pdf" TargetMode="Externa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ilpqc.org/ILPQC%202020+/PVB/Toolkit/SS/Second%20Stage%20Algorithm-CMQCC.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0.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1.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1.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9.xml"/><Relationship Id="rId1" Type="http://schemas.openxmlformats.org/officeDocument/2006/relationships/slideLayout" Target="../slideLayouts/slideLayout79.xml"/><Relationship Id="rId5" Type="http://schemas.openxmlformats.org/officeDocument/2006/relationships/image" Target="../media/image66.jpg"/><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png"/><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4.xml"/><Relationship Id="rId5" Type="http://schemas.openxmlformats.org/officeDocument/2006/relationships/image" Target="../media/image73.png"/><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4.png"/><Relationship Id="rId4" Type="http://schemas.openxmlformats.org/officeDocument/2006/relationships/diagramLayout" Target="../diagrams/layout4.xml"/><Relationship Id="rId9" Type="http://schemas.openxmlformats.org/officeDocument/2006/relationships/image" Target="../media/image8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mailto:ellie.suse@northwestern.edu"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4.png"/><Relationship Id="rId3" Type="http://schemas.openxmlformats.org/officeDocument/2006/relationships/image" Target="../media/image85.jpeg"/><Relationship Id="rId7" Type="http://schemas.openxmlformats.org/officeDocument/2006/relationships/image" Target="../media/image89.png"/><Relationship Id="rId12"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gif"/><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712395"/>
            <a:ext cx="5705374" cy="1826339"/>
          </a:xfrm>
        </p:spPr>
        <p:txBody>
          <a:bodyPr>
            <a:normAutofit/>
          </a:bodyPr>
          <a:lstStyle/>
          <a:p>
            <a:r>
              <a:rPr lang="en-US" dirty="0">
                <a:ea typeface="Lato Medium"/>
                <a:cs typeface="Lato Medium"/>
              </a:rPr>
              <a:t>PVB Monthly Webinar: </a:t>
            </a:r>
            <a:r>
              <a:rPr lang="en-US" dirty="0"/>
              <a:t/>
            </a:r>
            <a:br>
              <a:rPr lang="en-US" dirty="0"/>
            </a:br>
            <a:r>
              <a:rPr lang="en-US" dirty="0" smtClean="0">
                <a:solidFill>
                  <a:schemeClr val="dk1"/>
                </a:solidFill>
                <a:ea typeface="Lato Medium"/>
                <a:cs typeface="Lato Medium"/>
              </a:rPr>
              <a:t>Second Stage Arrest Strategies</a:t>
            </a:r>
            <a:endParaRPr lang="en-US" dirty="0">
              <a:solidFill>
                <a:schemeClr val="dk1"/>
              </a:solidFill>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vert="horz" lIns="91440" tIns="45720" rIns="91440" bIns="45720" rtlCol="0" anchor="t">
            <a:normAutofit/>
          </a:bodyPr>
          <a:lstStyle/>
          <a:p>
            <a:r>
              <a:rPr lang="en-US" dirty="0" smtClean="0">
                <a:ea typeface="Lato"/>
                <a:cs typeface="Lato"/>
              </a:rPr>
              <a:t>February 28, </a:t>
            </a:r>
            <a:r>
              <a:rPr lang="en-US" dirty="0">
                <a:ea typeface="Lato"/>
                <a:cs typeface="Lato"/>
              </a:rPr>
              <a:t>2021 12:30-1:30</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Data Burden</a:t>
            </a:r>
            <a:endParaRPr lang="en-US" dirty="0"/>
          </a:p>
        </p:txBody>
      </p:sp>
      <p:sp>
        <p:nvSpPr>
          <p:cNvPr id="3" name="Content Placeholder 2"/>
          <p:cNvSpPr>
            <a:spLocks noGrp="1"/>
          </p:cNvSpPr>
          <p:nvPr>
            <p:ph idx="1"/>
          </p:nvPr>
        </p:nvSpPr>
        <p:spPr>
          <a:xfrm>
            <a:off x="609600" y="1825625"/>
            <a:ext cx="9917430" cy="4351338"/>
          </a:xfrm>
        </p:spPr>
        <p:txBody>
          <a:bodyPr>
            <a:normAutofit/>
          </a:bodyPr>
          <a:lstStyle/>
          <a:p>
            <a:r>
              <a:rPr lang="en-US" sz="2800" dirty="0" smtClean="0"/>
              <a:t>We have spoken to teams about how best to reduce data burden during this challenging time</a:t>
            </a:r>
          </a:p>
          <a:p>
            <a:endParaRPr lang="en-US" sz="2800" dirty="0" smtClean="0"/>
          </a:p>
          <a:p>
            <a:r>
              <a:rPr lang="en-US" sz="2800" dirty="0" smtClean="0"/>
              <a:t>Based on teams suggestions, we will </a:t>
            </a:r>
            <a:r>
              <a:rPr lang="en-US" sz="2800" b="1" dirty="0" smtClean="0"/>
              <a:t>pause collection of PVB </a:t>
            </a:r>
            <a:r>
              <a:rPr lang="en-US" sz="2800" b="1" u="sng" dirty="0" smtClean="0"/>
              <a:t>vaginal</a:t>
            </a:r>
            <a:r>
              <a:rPr lang="en-US" sz="2800" u="sng" dirty="0" smtClean="0"/>
              <a:t> </a:t>
            </a:r>
            <a:r>
              <a:rPr lang="en-US" sz="2800" b="1" u="sng" dirty="0" smtClean="0"/>
              <a:t>birth data </a:t>
            </a:r>
            <a:r>
              <a:rPr lang="en-US" sz="2800" b="1" dirty="0" smtClean="0"/>
              <a:t>for January – June 2022</a:t>
            </a:r>
          </a:p>
          <a:p>
            <a:endParaRPr lang="en-US" sz="2800" dirty="0"/>
          </a:p>
          <a:p>
            <a:r>
              <a:rPr lang="en-US" sz="2800" dirty="0" smtClean="0"/>
              <a:t>Please continue to submit hospital level data and patient data for cesarean births</a:t>
            </a:r>
            <a:endParaRPr lang="en-US" sz="2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247017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729"/>
            <a:ext cx="5753819" cy="1339940"/>
          </a:xfrm>
          <a:noFill/>
        </p:spPr>
        <p:txBody>
          <a:bodyPr/>
          <a:lstStyle/>
          <a:p>
            <a:r>
              <a:rPr lang="en-US" dirty="0" smtClean="0">
                <a:ea typeface="Lato Medium"/>
                <a:cs typeface="Lato Medium"/>
              </a:rPr>
              <a:t>2021 Data Completion Raffle Winner</a:t>
            </a:r>
            <a:endParaRPr lang="en-US" dirty="0">
              <a:ea typeface="Lato Medium"/>
              <a:cs typeface="Lato Medium"/>
            </a:endParaRPr>
          </a:p>
        </p:txBody>
      </p:sp>
      <p:sp>
        <p:nvSpPr>
          <p:cNvPr id="3" name="Content Placeholder 2"/>
          <p:cNvSpPr>
            <a:spLocks noGrp="1"/>
          </p:cNvSpPr>
          <p:nvPr>
            <p:ph idx="1"/>
          </p:nvPr>
        </p:nvSpPr>
        <p:spPr>
          <a:xfrm>
            <a:off x="609600" y="2506662"/>
            <a:ext cx="6594859" cy="4351338"/>
          </a:xfrm>
        </p:spPr>
        <p:txBody>
          <a:bodyPr vert="horz" lIns="91440" tIns="45720" rIns="91440" bIns="45720" rtlCol="0" anchor="t">
            <a:normAutofit/>
          </a:bodyPr>
          <a:lstStyle/>
          <a:p>
            <a:r>
              <a:rPr lang="en-US" dirty="0" smtClean="0">
                <a:ea typeface="Lato"/>
                <a:cs typeface="Lato"/>
              </a:rPr>
              <a:t>All teams who entered PVB </a:t>
            </a:r>
            <a:r>
              <a:rPr lang="en-US" dirty="0">
                <a:ea typeface="Lato"/>
                <a:cs typeface="Lato"/>
              </a:rPr>
              <a:t>Patient and Hospital data for all of 2021 </a:t>
            </a:r>
            <a:r>
              <a:rPr lang="en-US" b="1" u="sng" dirty="0">
                <a:ea typeface="Lato"/>
                <a:cs typeface="Lato"/>
              </a:rPr>
              <a:t>by February 15</a:t>
            </a:r>
            <a:r>
              <a:rPr lang="en-US" b="1" u="sng" baseline="30000" dirty="0">
                <a:ea typeface="Lato"/>
                <a:cs typeface="Lato"/>
              </a:rPr>
              <a:t>th</a:t>
            </a:r>
            <a:r>
              <a:rPr lang="en-US" dirty="0">
                <a:ea typeface="Lato"/>
                <a:cs typeface="Lato"/>
              </a:rPr>
              <a:t> </a:t>
            </a:r>
            <a:r>
              <a:rPr lang="en-US" dirty="0" smtClean="0">
                <a:ea typeface="Lato"/>
                <a:cs typeface="Lato"/>
              </a:rPr>
              <a:t>were entered </a:t>
            </a:r>
            <a:r>
              <a:rPr lang="en-US" dirty="0">
                <a:ea typeface="Lato"/>
                <a:cs typeface="Lato"/>
              </a:rPr>
              <a:t>into a </a:t>
            </a:r>
            <a:r>
              <a:rPr lang="en-US" dirty="0" smtClean="0">
                <a:ea typeface="Lato"/>
                <a:cs typeface="Lato"/>
              </a:rPr>
              <a:t>raffle to receive a Visa Gift Card!</a:t>
            </a:r>
            <a:r>
              <a:rPr lang="en-US" dirty="0"/>
              <a:t> </a:t>
            </a:r>
            <a:endParaRPr lang="en-US" dirty="0" smtClean="0"/>
          </a:p>
          <a:p>
            <a:r>
              <a:rPr lang="en-US" dirty="0" smtClean="0"/>
              <a:t>And </a:t>
            </a:r>
            <a:r>
              <a:rPr lang="en-US" dirty="0"/>
              <a:t>the winner is……</a:t>
            </a:r>
          </a:p>
          <a:p>
            <a:endParaRPr lang="en-US"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Graphic 7" descr="Whole pizza outline">
            <a:extLst>
              <a:ext uri="{FF2B5EF4-FFF2-40B4-BE49-F238E27FC236}">
                <a16:creationId xmlns:a16="http://schemas.microsoft.com/office/drawing/2014/main" id="{383F8212-E68D-4D84-8224-1B81FA132CD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9487" y="1302395"/>
            <a:ext cx="2208362" cy="2179607"/>
          </a:xfrm>
          <a:prstGeom prst="rect">
            <a:avLst/>
          </a:prstGeom>
        </p:spPr>
      </p:pic>
      <p:pic>
        <p:nvPicPr>
          <p:cNvPr id="8" name="Graphic 8" descr="Latte Cup with solid fill">
            <a:extLst>
              <a:ext uri="{FF2B5EF4-FFF2-40B4-BE49-F238E27FC236}">
                <a16:creationId xmlns:a16="http://schemas.microsoft.com/office/drawing/2014/main" id="{2FD9974D-8E20-4B57-A28E-D7BA27903C4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61076" y="4593686"/>
            <a:ext cx="1690777" cy="1676400"/>
          </a:xfrm>
          <a:prstGeom prst="rect">
            <a:avLst/>
          </a:prstGeom>
        </p:spPr>
      </p:pic>
      <p:pic>
        <p:nvPicPr>
          <p:cNvPr id="9" name="Graphic 9" descr="Donut outline">
            <a:extLst>
              <a:ext uri="{FF2B5EF4-FFF2-40B4-BE49-F238E27FC236}">
                <a16:creationId xmlns:a16="http://schemas.microsoft.com/office/drawing/2014/main" id="{77872352-7EDD-4E69-BBF7-48DE65A8B34F}"/>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678894" y="4593686"/>
            <a:ext cx="1777041" cy="1762664"/>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1B6DA7E3-F432-4A8B-8404-4BBD4A1DD6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96" y="1584475"/>
            <a:ext cx="2695575" cy="790575"/>
          </a:xfrm>
          <a:prstGeom prst="rect">
            <a:avLst/>
          </a:prstGeom>
        </p:spPr>
      </p:pic>
      <p:sp>
        <p:nvSpPr>
          <p:cNvPr id="6" name="Rounded Rectangle 5"/>
          <p:cNvSpPr/>
          <p:nvPr/>
        </p:nvSpPr>
        <p:spPr>
          <a:xfrm>
            <a:off x="1140542" y="4682331"/>
            <a:ext cx="5692878" cy="1292737"/>
          </a:xfrm>
          <a:prstGeom prst="roundRect">
            <a:avLst/>
          </a:prstGeom>
          <a:ln w="38100">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AMITA Health Saint Alexius Medical </a:t>
            </a:r>
            <a:r>
              <a:rPr lang="en-US" sz="2800" dirty="0" smtClean="0"/>
              <a:t>Center!!!</a:t>
            </a:r>
            <a:endParaRPr lang="en-US" sz="2800" dirty="0"/>
          </a:p>
        </p:txBody>
      </p:sp>
      <p:sp>
        <p:nvSpPr>
          <p:cNvPr id="11" name="Rectangle 10"/>
          <p:cNvSpPr/>
          <p:nvPr/>
        </p:nvSpPr>
        <p:spPr>
          <a:xfrm>
            <a:off x="7843051" y="3403411"/>
            <a:ext cx="3608802"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smtClean="0">
                <a:ea typeface="Lato"/>
                <a:cs typeface="Lato"/>
              </a:rPr>
              <a:t>Treat your </a:t>
            </a:r>
            <a:r>
              <a:rPr lang="en-US" sz="2400" dirty="0">
                <a:ea typeface="Lato"/>
                <a:cs typeface="Lato"/>
              </a:rPr>
              <a:t>team to a well-earned pizza lunch or coffee and donuts!</a:t>
            </a:r>
          </a:p>
        </p:txBody>
      </p:sp>
    </p:spTree>
    <p:extLst>
      <p:ext uri="{BB962C8B-B14F-4D97-AF65-F5344CB8AC3E}">
        <p14:creationId xmlns:p14="http://schemas.microsoft.com/office/powerpoint/2010/main" val="2369984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12</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graphicFrame>
        <p:nvGraphicFramePr>
          <p:cNvPr id="6" name="Chart 5"/>
          <p:cNvGraphicFramePr>
            <a:graphicFrameLocks/>
          </p:cNvGraphicFramePr>
          <p:nvPr>
            <p:extLst>
              <p:ext uri="{D42A27DB-BD31-4B8C-83A1-F6EECF244321}">
                <p14:modId xmlns:p14="http://schemas.microsoft.com/office/powerpoint/2010/main" val="2907540340"/>
              </p:ext>
            </p:extLst>
          </p:nvPr>
        </p:nvGraphicFramePr>
        <p:xfrm>
          <a:off x="790832" y="1594022"/>
          <a:ext cx="10663882" cy="4762327"/>
        </p:xfrm>
        <a:graphic>
          <a:graphicData uri="http://schemas.openxmlformats.org/drawingml/2006/chart">
            <c:chart xmlns:c="http://schemas.openxmlformats.org/drawingml/2006/chart" xmlns:r="http://schemas.openxmlformats.org/officeDocument/2006/relationships" r:id="rId3"/>
          </a:graphicData>
        </a:graphic>
      </p:graphicFrame>
      <p:sp>
        <p:nvSpPr>
          <p:cNvPr id="2" name="7-Point Star 1"/>
          <p:cNvSpPr/>
          <p:nvPr/>
        </p:nvSpPr>
        <p:spPr>
          <a:xfrm>
            <a:off x="10210800" y="1594022"/>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Keep it up!</a:t>
            </a:r>
            <a:endParaRPr lang="en-US" dirty="0"/>
          </a:p>
        </p:txBody>
      </p:sp>
    </p:spTree>
    <p:extLst>
      <p:ext uri="{BB962C8B-B14F-4D97-AF65-F5344CB8AC3E}">
        <p14:creationId xmlns:p14="http://schemas.microsoft.com/office/powerpoint/2010/main" val="220331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13</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Standard protocols and processes</a:t>
            </a:r>
          </a:p>
        </p:txBody>
      </p:sp>
      <p:graphicFrame>
        <p:nvGraphicFramePr>
          <p:cNvPr id="7" name="Chart 6"/>
          <p:cNvGraphicFramePr>
            <a:graphicFrameLocks/>
          </p:cNvGraphicFramePr>
          <p:nvPr>
            <p:extLst>
              <p:ext uri="{D42A27DB-BD31-4B8C-83A1-F6EECF244321}">
                <p14:modId xmlns:p14="http://schemas.microsoft.com/office/powerpoint/2010/main" val="582538953"/>
              </p:ext>
            </p:extLst>
          </p:nvPr>
        </p:nvGraphicFramePr>
        <p:xfrm>
          <a:off x="840259" y="1690687"/>
          <a:ext cx="10478530" cy="4665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679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647289" cy="1325563"/>
          </a:xfrm>
        </p:spPr>
        <p:txBody>
          <a:bodyPr>
            <a:normAutofit/>
          </a:bodyPr>
          <a:lstStyle/>
          <a:p>
            <a:r>
              <a:rPr lang="en-US" dirty="0" smtClean="0"/>
              <a:t>What does it mean to be </a:t>
            </a:r>
            <a:r>
              <a:rPr lang="en-US" dirty="0"/>
              <a:t>green on Standard protocols and </a:t>
            </a:r>
            <a:r>
              <a:rPr lang="en-US" dirty="0" smtClean="0"/>
              <a:t>processes?</a:t>
            </a:r>
            <a:endParaRPr lang="en-US" dirty="0"/>
          </a:p>
        </p:txBody>
      </p:sp>
      <p:sp>
        <p:nvSpPr>
          <p:cNvPr id="3" name="Content Placeholder 2"/>
          <p:cNvSpPr>
            <a:spLocks noGrp="1"/>
          </p:cNvSpPr>
          <p:nvPr>
            <p:ph idx="1"/>
          </p:nvPr>
        </p:nvSpPr>
        <p:spPr>
          <a:xfrm>
            <a:off x="418069" y="1642887"/>
            <a:ext cx="8343311" cy="4351338"/>
          </a:xfrm>
        </p:spPr>
        <p:txBody>
          <a:bodyPr/>
          <a:lstStyle/>
          <a:p>
            <a:r>
              <a:rPr lang="en-US" dirty="0"/>
              <a:t>Has your hospital implemented updated labor protocols for a unit-standard approach for providing labor support, and freedom of movement? </a:t>
            </a:r>
            <a:endParaRPr lang="en-US" dirty="0" smtClean="0"/>
          </a:p>
          <a:p>
            <a:r>
              <a:rPr lang="en-US" dirty="0" smtClean="0"/>
              <a:t>Has </a:t>
            </a:r>
            <a:r>
              <a:rPr lang="en-US" dirty="0"/>
              <a:t>your hospital implemented standard criteria for diagnosis and treatment of labor dystocia, arrest disorders and failed induction? </a:t>
            </a:r>
            <a:endParaRPr lang="en-US" dirty="0" smtClean="0"/>
          </a:p>
          <a:p>
            <a:r>
              <a:rPr lang="en-US" dirty="0" smtClean="0"/>
              <a:t>Has </a:t>
            </a:r>
            <a:r>
              <a:rPr lang="en-US" dirty="0"/>
              <a:t>your hospital implemented protocols and support tools for women who present in latent (early) labor to safely encourage early labor at home</a:t>
            </a:r>
            <a:r>
              <a:rPr lang="en-US" dirty="0" smtClean="0"/>
              <a:t>?</a:t>
            </a:r>
          </a:p>
          <a:p>
            <a:r>
              <a:rPr lang="en-US" dirty="0" smtClean="0"/>
              <a:t> Has </a:t>
            </a:r>
            <a:r>
              <a:rPr lang="en-US" dirty="0"/>
              <a:t>your hospital developed a policy to implement intermittent monitoring policies for low-risk women?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Picture 6" descr="Tiedosto:Traffic light green dan 01.svg – Hikipedi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116496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EMR Integration</a:t>
            </a:r>
          </a:p>
        </p:txBody>
      </p:sp>
      <p:graphicFrame>
        <p:nvGraphicFramePr>
          <p:cNvPr id="7" name="Chart 6"/>
          <p:cNvGraphicFramePr>
            <a:graphicFrameLocks/>
          </p:cNvGraphicFramePr>
          <p:nvPr>
            <p:extLst>
              <p:ext uri="{D42A27DB-BD31-4B8C-83A1-F6EECF244321}">
                <p14:modId xmlns:p14="http://schemas.microsoft.com/office/powerpoint/2010/main" val="3876263977"/>
              </p:ext>
            </p:extLst>
          </p:nvPr>
        </p:nvGraphicFramePr>
        <p:xfrm>
          <a:off x="762000" y="1569307"/>
          <a:ext cx="10705070" cy="4683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39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Sharing Provider Level Data</a:t>
            </a:r>
          </a:p>
        </p:txBody>
      </p:sp>
      <p:graphicFrame>
        <p:nvGraphicFramePr>
          <p:cNvPr id="8" name="Chart 7"/>
          <p:cNvGraphicFramePr>
            <a:graphicFrameLocks/>
          </p:cNvGraphicFramePr>
          <p:nvPr>
            <p:extLst>
              <p:ext uri="{D42A27DB-BD31-4B8C-83A1-F6EECF244321}">
                <p14:modId xmlns:p14="http://schemas.microsoft.com/office/powerpoint/2010/main" val="1007138908"/>
              </p:ext>
            </p:extLst>
          </p:nvPr>
        </p:nvGraphicFramePr>
        <p:xfrm>
          <a:off x="762000" y="1495168"/>
          <a:ext cx="10705070" cy="4861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81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17</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Cesarean Decision Checklist</a:t>
            </a:r>
          </a:p>
        </p:txBody>
      </p:sp>
      <p:graphicFrame>
        <p:nvGraphicFramePr>
          <p:cNvPr id="6" name="Chart 5"/>
          <p:cNvGraphicFramePr>
            <a:graphicFrameLocks/>
          </p:cNvGraphicFramePr>
          <p:nvPr>
            <p:extLst>
              <p:ext uri="{D42A27DB-BD31-4B8C-83A1-F6EECF244321}">
                <p14:modId xmlns:p14="http://schemas.microsoft.com/office/powerpoint/2010/main" val="4150379046"/>
              </p:ext>
            </p:extLst>
          </p:nvPr>
        </p:nvGraphicFramePr>
        <p:xfrm>
          <a:off x="803189" y="1581665"/>
          <a:ext cx="10779211" cy="4646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446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Decision Huddles/Debriefs</a:t>
            </a:r>
          </a:p>
        </p:txBody>
      </p:sp>
      <p:graphicFrame>
        <p:nvGraphicFramePr>
          <p:cNvPr id="6" name="Chart 5"/>
          <p:cNvGraphicFramePr>
            <a:graphicFrameLocks/>
          </p:cNvGraphicFramePr>
          <p:nvPr>
            <p:extLst>
              <p:ext uri="{D42A27DB-BD31-4B8C-83A1-F6EECF244321}">
                <p14:modId xmlns:p14="http://schemas.microsoft.com/office/powerpoint/2010/main" val="3590912009"/>
              </p:ext>
            </p:extLst>
          </p:nvPr>
        </p:nvGraphicFramePr>
        <p:xfrm>
          <a:off x="827903" y="1544595"/>
          <a:ext cx="10663881" cy="4720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51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Shared Decision Making</a:t>
            </a:r>
          </a:p>
        </p:txBody>
      </p:sp>
      <p:graphicFrame>
        <p:nvGraphicFramePr>
          <p:cNvPr id="6" name="Chart 5"/>
          <p:cNvGraphicFramePr>
            <a:graphicFrameLocks/>
          </p:cNvGraphicFramePr>
          <p:nvPr>
            <p:extLst>
              <p:ext uri="{D42A27DB-BD31-4B8C-83A1-F6EECF244321}">
                <p14:modId xmlns:p14="http://schemas.microsoft.com/office/powerpoint/2010/main" val="2350297801"/>
              </p:ext>
            </p:extLst>
          </p:nvPr>
        </p:nvGraphicFramePr>
        <p:xfrm>
          <a:off x="790832" y="1690688"/>
          <a:ext cx="10791568" cy="466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38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281606" cy="4185761"/>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dk1"/>
                </a:solidFill>
              </a:rPr>
              <a:t>Second Stage Arrest PVB Resources</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t>Dr. Julie </a:t>
            </a:r>
            <a:r>
              <a:rPr lang="en-US" sz="2800" b="1" u="sng" dirty="0" err="1" smtClean="0"/>
              <a:t>DeCesare</a:t>
            </a:r>
            <a:r>
              <a:rPr lang="en-US" sz="2800" b="1" u="sng" dirty="0" smtClean="0"/>
              <a:t>:</a:t>
            </a:r>
            <a:r>
              <a:rPr lang="en-US" sz="2800" b="1" dirty="0" smtClean="0"/>
              <a:t> </a:t>
            </a:r>
            <a:r>
              <a:rPr lang="en-US" sz="2800" dirty="0" smtClean="0"/>
              <a:t>Management of the Second Stage of Labor </a:t>
            </a:r>
            <a:endParaRPr lang="en-US" sz="2800" b="1" u="sng" dirty="0" smtClean="0"/>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t>Beth Hawn</a:t>
            </a:r>
            <a:r>
              <a:rPr lang="en-US" sz="2800" b="1" u="sng" dirty="0" smtClean="0"/>
              <a:t>: </a:t>
            </a:r>
            <a:r>
              <a:rPr lang="en-US" sz="2800" dirty="0"/>
              <a:t>Promoting Vaginal Births:</a:t>
            </a:r>
            <a:br>
              <a:rPr lang="en-US" sz="2800" dirty="0"/>
            </a:br>
            <a:r>
              <a:rPr lang="en-US" sz="2800" dirty="0"/>
              <a:t>Cleveland Clinic Tradition Hospital’s Experience</a:t>
            </a:r>
            <a:endParaRPr lang="en-US" sz="2800" dirty="0" smtClean="0"/>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dirty="0" smtClean="0">
                <a:solidFill>
                  <a:schemeClr val="tx2">
                    <a:lumMod val="50000"/>
                  </a:schemeClr>
                </a:solidFill>
              </a:rPr>
              <a:t>: </a:t>
            </a:r>
            <a:r>
              <a:rPr lang="en-US" sz="2800" dirty="0" smtClean="0">
                <a:solidFill>
                  <a:schemeClr val="tx2">
                    <a:lumMod val="50000"/>
                  </a:schemeClr>
                </a:solidFill>
              </a:rPr>
              <a:t>Northwestern Lake Forest Hospital</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6970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Standardized Patient Education</a:t>
            </a:r>
          </a:p>
        </p:txBody>
      </p:sp>
      <p:graphicFrame>
        <p:nvGraphicFramePr>
          <p:cNvPr id="6" name="Chart 5"/>
          <p:cNvGraphicFramePr>
            <a:graphicFrameLocks/>
          </p:cNvGraphicFramePr>
          <p:nvPr>
            <p:extLst>
              <p:ext uri="{D42A27DB-BD31-4B8C-83A1-F6EECF244321}">
                <p14:modId xmlns:p14="http://schemas.microsoft.com/office/powerpoint/2010/main" val="245658923"/>
              </p:ext>
            </p:extLst>
          </p:nvPr>
        </p:nvGraphicFramePr>
        <p:xfrm>
          <a:off x="778476" y="1495168"/>
          <a:ext cx="10688594" cy="4769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778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60876160"/>
              </p:ext>
            </p:extLst>
          </p:nvPr>
        </p:nvGraphicFramePr>
        <p:xfrm>
          <a:off x="609600" y="1458097"/>
          <a:ext cx="10972800" cy="47820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ILPQC NTSV C-Section Rates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3" name="Rectangle 2"/>
          <p:cNvSpPr/>
          <p:nvPr/>
        </p:nvSpPr>
        <p:spPr>
          <a:xfrm>
            <a:off x="10863124" y="4383170"/>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7" name="Rectangle 6"/>
          <p:cNvSpPr/>
          <p:nvPr/>
        </p:nvSpPr>
        <p:spPr>
          <a:xfrm>
            <a:off x="10051805" y="4377316"/>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8" name="Rectangle 7"/>
          <p:cNvSpPr/>
          <p:nvPr/>
        </p:nvSpPr>
        <p:spPr>
          <a:xfrm>
            <a:off x="9143787" y="4380480"/>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9" name="Rectangle 8"/>
          <p:cNvSpPr/>
          <p:nvPr/>
        </p:nvSpPr>
        <p:spPr>
          <a:xfrm>
            <a:off x="1299188" y="4351810"/>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cxnSp>
        <p:nvCxnSpPr>
          <p:cNvPr id="11" name="Straight Connector 10"/>
          <p:cNvCxnSpPr/>
          <p:nvPr/>
        </p:nvCxnSpPr>
        <p:spPr>
          <a:xfrm>
            <a:off x="1453249" y="4926641"/>
            <a:ext cx="9877897" cy="7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04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0809392"/>
              </p:ext>
            </p:extLst>
          </p:nvPr>
        </p:nvGraphicFramePr>
        <p:xfrm>
          <a:off x="803189" y="1556951"/>
          <a:ext cx="10779211" cy="464130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323164" y="5084027"/>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4378235"/>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6332220" y="6239113"/>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25%</a:t>
            </a:r>
          </a:p>
        </p:txBody>
      </p:sp>
    </p:spTree>
    <p:extLst>
      <p:ext uri="{BB962C8B-B14F-4D97-AF65-F5344CB8AC3E}">
        <p14:creationId xmlns:p14="http://schemas.microsoft.com/office/powerpoint/2010/main" val="151423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229" y="5965685"/>
            <a:ext cx="11503268" cy="865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a:graphicFrameLocks/>
          </p:cNvGraphicFramePr>
          <p:nvPr>
            <p:extLst>
              <p:ext uri="{D42A27DB-BD31-4B8C-83A1-F6EECF244321}">
                <p14:modId xmlns:p14="http://schemas.microsoft.com/office/powerpoint/2010/main" val="1104307454"/>
              </p:ext>
            </p:extLst>
          </p:nvPr>
        </p:nvGraphicFramePr>
        <p:xfrm>
          <a:off x="579657" y="1458097"/>
          <a:ext cx="11002743" cy="526337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a:p>
          <a:p>
            <a:endParaRPr lang="en-US"/>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23</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flipV="1">
            <a:off x="1044318" y="2708934"/>
            <a:ext cx="10167591" cy="11017"/>
          </a:xfrm>
          <a:prstGeom prst="line">
            <a:avLst/>
          </a:prstGeom>
          <a:ln w="28575">
            <a:solidFill>
              <a:srgbClr val="E31B7F"/>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2494" y="1989220"/>
            <a:ext cx="1881554" cy="461665"/>
          </a:xfrm>
          <a:prstGeom prst="rect">
            <a:avLst/>
          </a:prstGeom>
          <a:solidFill>
            <a:srgbClr val="F60064"/>
          </a:solidFill>
          <a:ln>
            <a:solidFill>
              <a:schemeClr val="tx2">
                <a:lumMod val="50000"/>
              </a:schemeClr>
            </a:solidFill>
          </a:ln>
        </p:spPr>
        <p:txBody>
          <a:bodyPr wrap="square" rtlCol="0">
            <a:spAutoFit/>
          </a:bodyPr>
          <a:lstStyle/>
          <a:p>
            <a:pPr algn="ctr"/>
            <a:r>
              <a:rPr lang="en-US" sz="2400" dirty="0">
                <a:solidFill>
                  <a:srgbClr val="F4F6FA"/>
                </a:solidFill>
              </a:rPr>
              <a:t>Goal: &gt;80%</a:t>
            </a:r>
            <a:endParaRPr lang="en-US" sz="2400" b="1" dirty="0">
              <a:solidFill>
                <a:srgbClr val="F4F6FA"/>
              </a:solidFill>
            </a:endParaRPr>
          </a:p>
        </p:txBody>
      </p:sp>
      <p:sp>
        <p:nvSpPr>
          <p:cNvPr id="12" name="Title 1"/>
          <p:cNvSpPr>
            <a:spLocks noGrp="1"/>
          </p:cNvSpPr>
          <p:nvPr>
            <p:ph type="title"/>
          </p:nvPr>
        </p:nvSpPr>
        <p:spPr>
          <a:xfrm>
            <a:off x="579657" y="232673"/>
            <a:ext cx="8088086" cy="1325563"/>
          </a:xfrm>
          <a:noFill/>
        </p:spPr>
        <p:txBody>
          <a:bodyPr>
            <a:normAutofit fontScale="90000"/>
          </a:bodyPr>
          <a:lstStyle/>
          <a:p>
            <a:r>
              <a:rPr lang="en-US" dirty="0"/>
              <a:t>NTSV C-sections meeting </a:t>
            </a:r>
            <a:br>
              <a:rPr lang="en-US" dirty="0"/>
            </a:br>
            <a:r>
              <a:rPr lang="en-US" dirty="0"/>
              <a:t>ACOG/SMFM Criteria, across hospitals</a:t>
            </a:r>
          </a:p>
        </p:txBody>
      </p:sp>
      <p:sp>
        <p:nvSpPr>
          <p:cNvPr id="6" name="Rectangle 5"/>
          <p:cNvSpPr/>
          <p:nvPr/>
        </p:nvSpPr>
        <p:spPr>
          <a:xfrm>
            <a:off x="11211909" y="2561853"/>
            <a:ext cx="650588" cy="339391"/>
          </a:xfrm>
          <a:prstGeom prst="rect">
            <a:avLst/>
          </a:prstGeom>
          <a:solidFill>
            <a:srgbClr val="6B9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79%</a:t>
            </a:r>
            <a:endParaRPr lang="en-US" dirty="0"/>
          </a:p>
        </p:txBody>
      </p:sp>
      <p:sp>
        <p:nvSpPr>
          <p:cNvPr id="15" name="Rectangle 14"/>
          <p:cNvSpPr/>
          <p:nvPr/>
        </p:nvSpPr>
        <p:spPr>
          <a:xfrm>
            <a:off x="1061315" y="2177616"/>
            <a:ext cx="650588" cy="339391"/>
          </a:xfrm>
          <a:prstGeom prst="rect">
            <a:avLst/>
          </a:prstGeom>
          <a:solidFill>
            <a:srgbClr val="6B9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82%</a:t>
            </a:r>
            <a:endParaRPr lang="en-US" dirty="0"/>
          </a:p>
        </p:txBody>
      </p:sp>
      <p:sp>
        <p:nvSpPr>
          <p:cNvPr id="16" name="Rectangle 15"/>
          <p:cNvSpPr/>
          <p:nvPr/>
        </p:nvSpPr>
        <p:spPr>
          <a:xfrm>
            <a:off x="11211909" y="2972035"/>
            <a:ext cx="650588" cy="339391"/>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66%</a:t>
            </a:r>
            <a:endParaRPr lang="en-US" dirty="0"/>
          </a:p>
        </p:txBody>
      </p:sp>
      <p:sp>
        <p:nvSpPr>
          <p:cNvPr id="17" name="Rectangle 16"/>
          <p:cNvSpPr/>
          <p:nvPr/>
        </p:nvSpPr>
        <p:spPr>
          <a:xfrm>
            <a:off x="1061315" y="3218991"/>
            <a:ext cx="650588" cy="339391"/>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9" name="Rectangle 18"/>
          <p:cNvSpPr/>
          <p:nvPr/>
        </p:nvSpPr>
        <p:spPr>
          <a:xfrm>
            <a:off x="11257106" y="3372500"/>
            <a:ext cx="650588" cy="339391"/>
          </a:xfrm>
          <a:prstGeom prst="rect">
            <a:avLst/>
          </a:prstGeom>
          <a:solidFill>
            <a:srgbClr val="BA8C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62%</a:t>
            </a:r>
            <a:endParaRPr lang="en-US" sz="1800" dirty="0"/>
          </a:p>
        </p:txBody>
      </p:sp>
      <p:sp>
        <p:nvSpPr>
          <p:cNvPr id="20" name="Rectangle 19"/>
          <p:cNvSpPr/>
          <p:nvPr/>
        </p:nvSpPr>
        <p:spPr>
          <a:xfrm>
            <a:off x="1061315" y="3626148"/>
            <a:ext cx="650588" cy="339391"/>
          </a:xfrm>
          <a:prstGeom prst="rect">
            <a:avLst/>
          </a:prstGeom>
          <a:solidFill>
            <a:srgbClr val="BA8C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53%</a:t>
            </a:r>
            <a:endParaRPr lang="en-US" sz="1800" dirty="0"/>
          </a:p>
        </p:txBody>
      </p:sp>
      <p:sp>
        <p:nvSpPr>
          <p:cNvPr id="21" name="Rectangle 20"/>
          <p:cNvSpPr/>
          <p:nvPr/>
        </p:nvSpPr>
        <p:spPr>
          <a:xfrm>
            <a:off x="11208145" y="3856212"/>
            <a:ext cx="650588" cy="339391"/>
          </a:xfrm>
          <a:prstGeom prst="rect">
            <a:avLst/>
          </a:prstGeom>
          <a:solidFill>
            <a:srgbClr val="F9A3B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49%</a:t>
            </a:r>
            <a:endParaRPr lang="en-US" sz="1800" dirty="0"/>
          </a:p>
        </p:txBody>
      </p:sp>
      <p:sp>
        <p:nvSpPr>
          <p:cNvPr id="22" name="Rectangle 21"/>
          <p:cNvSpPr/>
          <p:nvPr/>
        </p:nvSpPr>
        <p:spPr>
          <a:xfrm>
            <a:off x="1061315" y="4100962"/>
            <a:ext cx="650588" cy="339391"/>
          </a:xfrm>
          <a:prstGeom prst="rect">
            <a:avLst/>
          </a:prstGeom>
          <a:solidFill>
            <a:srgbClr val="F9A3B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40%</a:t>
            </a:r>
            <a:endParaRPr lang="en-US" sz="1800" dirty="0"/>
          </a:p>
        </p:txBody>
      </p:sp>
    </p:spTree>
    <p:extLst>
      <p:ext uri="{BB962C8B-B14F-4D97-AF65-F5344CB8AC3E}">
        <p14:creationId xmlns:p14="http://schemas.microsoft.com/office/powerpoint/2010/main" val="1068572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919875824"/>
              </p:ext>
            </p:extLst>
          </p:nvPr>
        </p:nvGraphicFramePr>
        <p:xfrm>
          <a:off x="127833" y="1705233"/>
          <a:ext cx="8337989" cy="465111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9041129" y="1395412"/>
            <a:ext cx="2914649" cy="5143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Failed Induction:</a:t>
            </a:r>
            <a:r>
              <a:rPr lang="en-US" sz="2000" b="1" u="sng" dirty="0">
                <a:solidFill>
                  <a:schemeClr val="bg1"/>
                </a:solidFill>
                <a:latin typeface="Calibri"/>
                <a:ea typeface="Calibri"/>
                <a:cs typeface="Calibri"/>
              </a:rPr>
              <a:t> </a:t>
            </a:r>
            <a:endParaRPr lang="en-US" sz="2000" b="1" u="sng" dirty="0" smtClean="0">
              <a:solidFill>
                <a:schemeClr val="bg1"/>
              </a:solidFill>
              <a:latin typeface="Calibri"/>
              <a:ea typeface="Calibri"/>
              <a:cs typeface="Calibri"/>
            </a:endParaRPr>
          </a:p>
          <a:p>
            <a:pPr marL="342900" lvl="0" indent="-342900">
              <a:buFont typeface="+mj-lt"/>
              <a:buAutoNum type="arabicPeriod"/>
            </a:pPr>
            <a:r>
              <a:rPr lang="en-US" b="1" dirty="0"/>
              <a:t>Oxytocin administered for at least 12-18 hours after membrane rupture, without achieving cervical change and regular contractions</a:t>
            </a:r>
          </a:p>
          <a:p>
            <a:pPr marL="342900" lvl="0" indent="-342900">
              <a:buFont typeface="+mj-lt"/>
              <a:buAutoNum type="arabicPeriod"/>
            </a:pPr>
            <a:r>
              <a:rPr lang="en-US" b="1" dirty="0" smtClean="0"/>
              <a:t>Longer </a:t>
            </a:r>
            <a:r>
              <a:rPr lang="en-US" b="1" dirty="0"/>
              <a:t>duration of the latent phase, 24 hours or longer if &lt;6cm and maternal and fetal status </a:t>
            </a:r>
            <a:r>
              <a:rPr lang="en-US" b="1" dirty="0" smtClean="0"/>
              <a:t>permits</a:t>
            </a:r>
            <a:endParaRPr lang="en-US" b="1" dirty="0"/>
          </a:p>
        </p:txBody>
      </p:sp>
      <p:sp>
        <p:nvSpPr>
          <p:cNvPr id="3" name="Flowchart: Decision 2"/>
          <p:cNvSpPr/>
          <p:nvPr/>
        </p:nvSpPr>
        <p:spPr>
          <a:xfrm>
            <a:off x="6534995" y="2226200"/>
            <a:ext cx="2506134" cy="891822"/>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Keep it up!</a:t>
            </a:r>
            <a:endParaRPr lang="en-US" dirty="0"/>
          </a:p>
        </p:txBody>
      </p:sp>
    </p:spTree>
    <p:extLst>
      <p:ext uri="{BB962C8B-B14F-4D97-AF65-F5344CB8AC3E}">
        <p14:creationId xmlns:p14="http://schemas.microsoft.com/office/powerpoint/2010/main" val="270358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84201" y="1590102"/>
            <a:ext cx="3127519" cy="443217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576876625"/>
              </p:ext>
            </p:extLst>
          </p:nvPr>
        </p:nvGraphicFramePr>
        <p:xfrm>
          <a:off x="506627" y="1590102"/>
          <a:ext cx="8081320" cy="4766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5496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8" name="Rectangle: Rounded Corners 12">
            <a:extLst>
              <a:ext uri="{FF2B5EF4-FFF2-40B4-BE49-F238E27FC236}">
                <a16:creationId xmlns:a16="http://schemas.microsoft.com/office/drawing/2014/main" id="{D45CB46C-7AF4-4F7E-B2FA-FDEAF5485057}"/>
              </a:ext>
            </a:extLst>
          </p:cNvPr>
          <p:cNvSpPr/>
          <p:nvPr/>
        </p:nvSpPr>
        <p:spPr>
          <a:xfrm>
            <a:off x="8854442" y="1828800"/>
            <a:ext cx="3337558" cy="4114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Second Stage Arrest:</a:t>
            </a:r>
            <a:r>
              <a:rPr lang="en-US" sz="2000" b="1" u="sng" dirty="0">
                <a:solidFill>
                  <a:schemeClr val="bg1"/>
                </a:solidFill>
                <a:latin typeface="Calibri"/>
                <a:ea typeface="Calibri"/>
                <a:cs typeface="Calibri"/>
              </a:rPr>
              <a:t> </a:t>
            </a:r>
            <a:endParaRPr lang="en-US" sz="1400" u="sng" dirty="0">
              <a:solidFill>
                <a:schemeClr val="bg1"/>
              </a:solidFill>
              <a:latin typeface="Calibri"/>
              <a:ea typeface="Calibri"/>
              <a:cs typeface="Calibri"/>
            </a:endParaRPr>
          </a:p>
          <a:p>
            <a:pPr marL="342900" indent="-342900">
              <a:buFont typeface="+mj-lt"/>
              <a:buAutoNum type="arabicPeriod"/>
            </a:pPr>
            <a:r>
              <a:rPr lang="en-US" dirty="0">
                <a:solidFill>
                  <a:schemeClr val="bg1"/>
                </a:solidFill>
                <a:latin typeface="Calibri"/>
                <a:ea typeface="Calibri"/>
                <a:cs typeface="Calibri"/>
              </a:rPr>
              <a:t> </a:t>
            </a:r>
            <a:r>
              <a:rPr lang="en-US" b="1" dirty="0"/>
              <a:t>At least 3 hours of pushing in nulliparous patients</a:t>
            </a:r>
          </a:p>
          <a:p>
            <a:pPr lvl="0"/>
            <a:r>
              <a:rPr lang="en-US" dirty="0" smtClean="0"/>
              <a:t>Fetal </a:t>
            </a:r>
            <a:r>
              <a:rPr lang="en-US" dirty="0"/>
              <a:t>position known and rotated if OP</a:t>
            </a:r>
          </a:p>
          <a:p>
            <a:pPr lvl="0"/>
            <a:r>
              <a:rPr lang="en-US" dirty="0"/>
              <a:t>At least 2 hours of pushing in multiparous patients </a:t>
            </a:r>
            <a:endParaRPr lang="en-US" b="1" dirty="0"/>
          </a:p>
          <a:p>
            <a:pPr lvl="0"/>
            <a:r>
              <a:rPr lang="en-US" dirty="0" smtClean="0"/>
              <a:t>Longer </a:t>
            </a:r>
            <a:r>
              <a:rPr lang="en-US" dirty="0"/>
              <a:t>durations </a:t>
            </a:r>
            <a:r>
              <a:rPr lang="en-US" dirty="0" smtClean="0"/>
              <a:t>(e.g. 4 hours with epidural) may </a:t>
            </a:r>
            <a:r>
              <a:rPr lang="en-US" dirty="0"/>
              <a:t>be appropriate on an individualized </a:t>
            </a:r>
            <a:r>
              <a:rPr lang="en-US" dirty="0" smtClean="0"/>
              <a:t>basis</a:t>
            </a:r>
            <a:endParaRPr lang="en-US" dirty="0">
              <a:solidFill>
                <a:schemeClr val="bg1"/>
              </a:solidFill>
              <a:cs typeface="Arial"/>
            </a:endParaRPr>
          </a:p>
        </p:txBody>
      </p:sp>
      <p:graphicFrame>
        <p:nvGraphicFramePr>
          <p:cNvPr id="10" name="Chart 9"/>
          <p:cNvGraphicFramePr>
            <a:graphicFrameLocks/>
          </p:cNvGraphicFramePr>
          <p:nvPr>
            <p:extLst>
              <p:ext uri="{D42A27DB-BD31-4B8C-83A1-F6EECF244321}">
                <p14:modId xmlns:p14="http://schemas.microsoft.com/office/powerpoint/2010/main" val="647274854"/>
              </p:ext>
            </p:extLst>
          </p:nvPr>
        </p:nvGraphicFramePr>
        <p:xfrm>
          <a:off x="609601" y="1606378"/>
          <a:ext cx="8229600" cy="4749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827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701748"/>
            <a:ext cx="6359090" cy="2014679"/>
          </a:xfrm>
        </p:spPr>
        <p:txBody>
          <a:bodyPr/>
          <a:lstStyle/>
          <a:p>
            <a:r>
              <a:rPr lang="en-US" dirty="0" smtClean="0">
                <a:solidFill>
                  <a:schemeClr val="dk1"/>
                </a:solidFill>
                <a:ea typeface="Lato Medium"/>
                <a:cs typeface="Lato Medium"/>
              </a:rPr>
              <a:t>Second Stage Arrest</a:t>
            </a:r>
            <a:endParaRPr lang="en-US" dirty="0">
              <a:solidFill>
                <a:schemeClr val="dk1"/>
              </a:solidFill>
            </a:endParaRPr>
          </a:p>
        </p:txBody>
      </p:sp>
    </p:spTree>
    <p:extLst>
      <p:ext uri="{BB962C8B-B14F-4D97-AF65-F5344CB8AC3E}">
        <p14:creationId xmlns:p14="http://schemas.microsoft.com/office/powerpoint/2010/main" val="3818273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28</a:t>
            </a:fld>
            <a:endParaRPr lang="en-US" altLang="en-US"/>
          </a:p>
        </p:txBody>
      </p:sp>
      <p:sp>
        <p:nvSpPr>
          <p:cNvPr id="5" name="Title 1"/>
          <p:cNvSpPr>
            <a:spLocks noGrp="1"/>
          </p:cNvSpPr>
          <p:nvPr>
            <p:ph type="title"/>
          </p:nvPr>
        </p:nvSpPr>
        <p:spPr>
          <a:xfrm>
            <a:off x="387075" y="299156"/>
            <a:ext cx="8229600" cy="1143000"/>
          </a:xfrm>
          <a:noFill/>
        </p:spPr>
        <p:txBody>
          <a:bodyPr>
            <a:normAutofit/>
          </a:bodyPr>
          <a:lstStyle/>
          <a:p>
            <a:r>
              <a:rPr lang="en-US" dirty="0"/>
              <a:t>PVB Toolkit Resources: </a:t>
            </a:r>
            <a:br>
              <a:rPr lang="en-US" dirty="0"/>
            </a:br>
            <a:r>
              <a:rPr lang="en-US" dirty="0" smtClean="0"/>
              <a:t>ILPQC Cesarean </a:t>
            </a:r>
            <a:r>
              <a:rPr lang="en-US" dirty="0"/>
              <a:t>Decision </a:t>
            </a:r>
            <a:r>
              <a:rPr lang="en-US" dirty="0" smtClean="0"/>
              <a:t>Checklist</a:t>
            </a:r>
            <a:endParaRPr lang="en-US" sz="4000" b="1" dirty="0">
              <a:solidFill>
                <a:srgbClr val="F58466"/>
              </a:solidFill>
              <a:latin typeface="Goudy Old Style"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075" y="1380711"/>
            <a:ext cx="4076924" cy="5477289"/>
          </a:xfrm>
          <a:prstGeom prst="rect">
            <a:avLst/>
          </a:prstGeom>
          <a:ln>
            <a:solidFill>
              <a:srgbClr val="002060"/>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497" y="3031254"/>
            <a:ext cx="7398802" cy="1726387"/>
          </a:xfrm>
          <a:prstGeom prst="rect">
            <a:avLst/>
          </a:prstGeom>
          <a:ln w="38100">
            <a:solidFill>
              <a:srgbClr val="FFFF00"/>
            </a:solidFill>
          </a:ln>
          <a:effectLst>
            <a:glow rad="228600">
              <a:schemeClr val="accent4">
                <a:satMod val="175000"/>
                <a:alpha val="40000"/>
              </a:schemeClr>
            </a:glow>
          </a:effectLst>
        </p:spPr>
      </p:pic>
      <p:sp>
        <p:nvSpPr>
          <p:cNvPr id="3" name="Rectangle 2"/>
          <p:cNvSpPr/>
          <p:nvPr/>
        </p:nvSpPr>
        <p:spPr>
          <a:xfrm>
            <a:off x="387075" y="5553338"/>
            <a:ext cx="4030134" cy="949062"/>
          </a:xfrm>
          <a:prstGeom prst="rect">
            <a:avLst/>
          </a:prstGeom>
          <a:noFill/>
          <a:ln w="57150">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463999" y="4978400"/>
            <a:ext cx="1270757" cy="93697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922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242616"/>
            <a:ext cx="8229600" cy="1143000"/>
          </a:xfrm>
          <a:noFill/>
        </p:spPr>
        <p:txBody>
          <a:bodyPr/>
          <a:lstStyle/>
          <a:p>
            <a:r>
              <a:rPr lang="en-US" dirty="0"/>
              <a:t>PVB Toolkit </a:t>
            </a:r>
            <a:r>
              <a:rPr lang="en-US" dirty="0" smtClean="0"/>
              <a:t>Resources: </a:t>
            </a:r>
            <a:br>
              <a:rPr lang="en-US" dirty="0" smtClean="0"/>
            </a:br>
            <a:r>
              <a:rPr lang="en-US" dirty="0" smtClean="0"/>
              <a:t>Cesarean Decision Checklists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4186" y="1726079"/>
            <a:ext cx="5521858" cy="4525963"/>
          </a:xfrm>
        </p:spPr>
        <p:txBody>
          <a:bodyPr>
            <a:normAutofit/>
          </a:bodyPr>
          <a:lstStyle/>
          <a:p>
            <a:pPr marL="0" indent="0">
              <a:buClr>
                <a:srgbClr val="F58466"/>
              </a:buClr>
              <a:buNone/>
            </a:pPr>
            <a:endParaRPr lang="en-US" dirty="0" smtClean="0">
              <a:solidFill>
                <a:schemeClr val="tx1">
                  <a:lumMod val="50000"/>
                </a:schemeClr>
              </a:solidFill>
            </a:endParaRPr>
          </a:p>
          <a:p>
            <a:pPr>
              <a:buClr>
                <a:srgbClr val="F58466"/>
              </a:buClr>
            </a:pPr>
            <a:r>
              <a:rPr lang="en-US" b="1" u="sng" dirty="0" smtClean="0">
                <a:solidFill>
                  <a:srgbClr val="0E4C8A"/>
                </a:solidFill>
              </a:rPr>
              <a:t>FPQC</a:t>
            </a:r>
            <a:r>
              <a:rPr lang="en-US" dirty="0" smtClean="0"/>
              <a:t> </a:t>
            </a:r>
            <a:r>
              <a:rPr lang="en-US" dirty="0"/>
              <a:t>Sample Checklists</a:t>
            </a:r>
          </a:p>
          <a:p>
            <a:pPr lvl="1">
              <a:buClr>
                <a:srgbClr val="F58466"/>
              </a:buClr>
            </a:pPr>
            <a:r>
              <a:rPr lang="en-US" sz="2400" dirty="0"/>
              <a:t>Hackensack Meridian Health </a:t>
            </a:r>
            <a:r>
              <a:rPr lang="en-US" sz="2400" dirty="0" smtClean="0"/>
              <a:t>Pre-Cesarean </a:t>
            </a:r>
            <a:r>
              <a:rPr lang="en-US" sz="2400" dirty="0"/>
              <a:t>Checklist and </a:t>
            </a:r>
            <a:r>
              <a:rPr lang="en-US" sz="2400" dirty="0" smtClean="0"/>
              <a:t>Team </a:t>
            </a:r>
            <a:r>
              <a:rPr lang="en-US" sz="2400" dirty="0"/>
              <a:t>Huddle </a:t>
            </a:r>
            <a:r>
              <a:rPr lang="en-US" sz="2400" dirty="0" smtClean="0"/>
              <a:t>Form</a:t>
            </a:r>
            <a:endParaRPr lang="en-US" sz="2400" dirty="0"/>
          </a:p>
          <a:p>
            <a:pPr lvl="1">
              <a:buClr>
                <a:srgbClr val="F58466"/>
              </a:buClr>
            </a:pPr>
            <a:r>
              <a:rPr lang="en-US" sz="2400" dirty="0"/>
              <a:t>Tampa General Pre-cesarean Huddle </a:t>
            </a:r>
            <a:r>
              <a:rPr lang="en-US" sz="2400" dirty="0" smtClean="0"/>
              <a:t>form</a:t>
            </a:r>
          </a:p>
          <a:p>
            <a:pPr lvl="1">
              <a:buClr>
                <a:srgbClr val="F58466"/>
              </a:buClr>
            </a:pPr>
            <a:endParaRPr lang="en-US" dirty="0"/>
          </a:p>
          <a:p>
            <a:pPr>
              <a:buClr>
                <a:srgbClr val="F58466"/>
              </a:buClr>
            </a:pPr>
            <a:r>
              <a:rPr lang="en-US" b="1" u="sng" dirty="0">
                <a:solidFill>
                  <a:srgbClr val="0E4C8A"/>
                </a:solidFill>
              </a:rPr>
              <a:t>CMQCC</a:t>
            </a:r>
            <a:r>
              <a:rPr lang="en-US" b="1" u="sng" dirty="0"/>
              <a:t>: </a:t>
            </a:r>
            <a:r>
              <a:rPr lang="en-US" dirty="0"/>
              <a:t>Pre-Cesarean Checklist for Labor Dystocia or Failed Induction</a:t>
            </a:r>
          </a:p>
        </p:txBody>
      </p:sp>
      <p:sp>
        <p:nvSpPr>
          <p:cNvPr id="4" name="Slide Number Placeholder 3"/>
          <p:cNvSpPr>
            <a:spLocks noGrp="1"/>
          </p:cNvSpPr>
          <p:nvPr>
            <p:ph type="sldNum" sz="quarter" idx="4294967295"/>
          </p:nvPr>
        </p:nvSpPr>
        <p:spPr/>
        <p:txBody>
          <a:bodyPr/>
          <a:lstStyle/>
          <a:p>
            <a:pPr>
              <a:defRPr/>
            </a:pPr>
            <a:endParaRPr lang="en-US" alt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6044" y="1358895"/>
            <a:ext cx="2500443" cy="3462472"/>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6602" y="2204946"/>
            <a:ext cx="2922973" cy="3759421"/>
          </a:xfrm>
          <a:prstGeom prst="rect">
            <a:avLst/>
          </a:prstGeom>
          <a:ln w="38100">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9511" y="3000321"/>
            <a:ext cx="3001424" cy="3783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460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ILPQC Staff!</a:t>
            </a:r>
          </a:p>
        </p:txBody>
      </p:sp>
      <p:sp>
        <p:nvSpPr>
          <p:cNvPr id="3" name="Content Placeholder 2"/>
          <p:cNvSpPr>
            <a:spLocks noGrp="1"/>
          </p:cNvSpPr>
          <p:nvPr>
            <p:ph idx="1"/>
          </p:nvPr>
        </p:nvSpPr>
        <p:spPr>
          <a:xfrm>
            <a:off x="609600" y="3209581"/>
            <a:ext cx="10972801" cy="4351338"/>
          </a:xfrm>
        </p:spPr>
        <p:txBody>
          <a:bodyPr vert="horz" lIns="91440" tIns="45720" rIns="91440" bIns="45720" rtlCol="0" anchor="t">
            <a:normAutofit/>
          </a:bodyPr>
          <a:lstStyle/>
          <a:p>
            <a:pPr>
              <a:buClr>
                <a:srgbClr val="F58466"/>
              </a:buClr>
            </a:pPr>
            <a:endParaRPr lang="en-US" sz="3200" dirty="0" smtClean="0"/>
          </a:p>
          <a:p>
            <a:pPr>
              <a:buClr>
                <a:srgbClr val="F58466"/>
              </a:buClr>
            </a:pPr>
            <a:r>
              <a:rPr lang="en-US" sz="3200" dirty="0" smtClean="0"/>
              <a:t>Su Lee is joining the ILPQC </a:t>
            </a:r>
            <a:r>
              <a:rPr lang="en-US" sz="3200" dirty="0"/>
              <a:t>team as a </a:t>
            </a:r>
            <a:r>
              <a:rPr lang="en-US" sz="3200" dirty="0" smtClean="0"/>
              <a:t>Postdoctoral Scholar!</a:t>
            </a:r>
          </a:p>
          <a:p>
            <a:pPr>
              <a:buClr>
                <a:srgbClr val="F58466"/>
              </a:buClr>
            </a:pPr>
            <a:r>
              <a:rPr lang="en-US" sz="3200" dirty="0" smtClean="0"/>
              <a:t>Alana Rivera is joining the ILPQC team as our new Nurse Quality Manager!</a:t>
            </a:r>
            <a:endParaRPr lang="en-US" sz="3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7" name="Down Ribbon 6"/>
          <p:cNvSpPr/>
          <p:nvPr/>
        </p:nvSpPr>
        <p:spPr>
          <a:xfrm>
            <a:off x="914400" y="1690688"/>
            <a:ext cx="9527059" cy="190602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Please Welcome our new ILPQC Staff</a:t>
            </a:r>
            <a:endParaRPr lang="en-US" sz="3200" dirty="0"/>
          </a:p>
        </p:txBody>
      </p:sp>
    </p:spTree>
    <p:extLst>
      <p:ext uri="{BB962C8B-B14F-4D97-AF65-F5344CB8AC3E}">
        <p14:creationId xmlns:p14="http://schemas.microsoft.com/office/powerpoint/2010/main" val="2653775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73" y="268833"/>
            <a:ext cx="6628239" cy="1143000"/>
          </a:xfrm>
          <a:noFill/>
        </p:spPr>
        <p:txBody>
          <a:bodyPr>
            <a:normAutofit/>
          </a:bodyPr>
          <a:lstStyle/>
          <a:p>
            <a:r>
              <a:rPr lang="en-US" sz="3200" dirty="0" smtClean="0">
                <a:solidFill>
                  <a:schemeClr val="tx2">
                    <a:lumMod val="75000"/>
                  </a:schemeClr>
                </a:solidFill>
                <a:latin typeface="+mn-lt"/>
              </a:rPr>
              <a:t>ILPQC </a:t>
            </a:r>
            <a:r>
              <a:rPr lang="en-US" sz="3200" dirty="0">
                <a:solidFill>
                  <a:schemeClr val="tx2">
                    <a:lumMod val="75000"/>
                  </a:schemeClr>
                </a:solidFill>
                <a:latin typeface="+mn-lt"/>
              </a:rPr>
              <a:t>Toolkit Items: Process Flow Diagrams for ACOG/SMFM Criteria </a:t>
            </a:r>
            <a:endParaRPr lang="en-US" sz="2800" dirty="0">
              <a:solidFill>
                <a:schemeClr val="tx2">
                  <a:lumMod val="75000"/>
                </a:schemeClr>
              </a:solidFill>
              <a:latin typeface="+mn-lt"/>
            </a:endParaRPr>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30</a:t>
            </a:fld>
            <a:endParaRPr lang="en-US" alt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662" y="1477243"/>
            <a:ext cx="6769917" cy="5077438"/>
          </a:xfrm>
          <a:prstGeom prst="rect">
            <a:avLst/>
          </a:prstGeom>
          <a:ln w="28575">
            <a:solidFill>
              <a:srgbClr val="002060"/>
            </a:solidFill>
          </a:ln>
        </p:spPr>
      </p:pic>
      <p:sp>
        <p:nvSpPr>
          <p:cNvPr id="11" name="Rectangle 10"/>
          <p:cNvSpPr/>
          <p:nvPr/>
        </p:nvSpPr>
        <p:spPr>
          <a:xfrm>
            <a:off x="778934" y="4815400"/>
            <a:ext cx="3996266" cy="1804691"/>
          </a:xfrm>
          <a:prstGeom prst="rect">
            <a:avLst/>
          </a:prstGeom>
          <a:noFill/>
          <a:ln w="57150">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07315" y="2727244"/>
            <a:ext cx="4623442" cy="2577435"/>
          </a:xfrm>
          <a:prstGeom prst="rect">
            <a:avLst/>
          </a:prstGeom>
          <a:ln w="38100">
            <a:solidFill>
              <a:srgbClr val="FFFF00"/>
            </a:solidFill>
          </a:ln>
          <a:effectLst>
            <a:glow rad="139700">
              <a:schemeClr val="accent4">
                <a:satMod val="175000"/>
                <a:alpha val="40000"/>
              </a:schemeClr>
            </a:glow>
          </a:effectLst>
        </p:spPr>
      </p:pic>
      <p:sp>
        <p:nvSpPr>
          <p:cNvPr id="7" name="Rectangle 6"/>
          <p:cNvSpPr/>
          <p:nvPr/>
        </p:nvSpPr>
        <p:spPr>
          <a:xfrm>
            <a:off x="7548851" y="4815400"/>
            <a:ext cx="4416968" cy="461665"/>
          </a:xfrm>
          <a:prstGeom prst="rect">
            <a:avLst/>
          </a:prstGeom>
        </p:spPr>
        <p:txBody>
          <a:bodyPr wrap="square">
            <a:spAutoFit/>
          </a:bodyPr>
          <a:lstStyle/>
          <a:p>
            <a:r>
              <a:rPr lang="en-US" sz="1200" dirty="0"/>
              <a:t>*Longer durations may be appropriate (e.g.4 hours with epidural) as long as progress is being documented (ACOG)</a:t>
            </a:r>
          </a:p>
        </p:txBody>
      </p:sp>
      <p:cxnSp>
        <p:nvCxnSpPr>
          <p:cNvPr id="12" name="Straight Arrow Connector 11"/>
          <p:cNvCxnSpPr>
            <a:stCxn id="11" idx="3"/>
          </p:cNvCxnSpPr>
          <p:nvPr/>
        </p:nvCxnSpPr>
        <p:spPr>
          <a:xfrm flipV="1">
            <a:off x="4775200" y="4425246"/>
            <a:ext cx="2325512" cy="12925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962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Resources</a:t>
            </a:r>
          </a:p>
        </p:txBody>
      </p:sp>
      <p:sp>
        <p:nvSpPr>
          <p:cNvPr id="3" name="Content Placeholder 2"/>
          <p:cNvSpPr>
            <a:spLocks noGrp="1"/>
          </p:cNvSpPr>
          <p:nvPr>
            <p:ph idx="1"/>
          </p:nvPr>
        </p:nvSpPr>
        <p:spPr>
          <a:xfrm>
            <a:off x="430752" y="2517422"/>
            <a:ext cx="4113318" cy="2844800"/>
          </a:xfrm>
        </p:spPr>
        <p:txBody>
          <a:bodyPr>
            <a:normAutofit fontScale="92500"/>
          </a:bodyPr>
          <a:lstStyle/>
          <a:p>
            <a:pPr lvl="0"/>
            <a:r>
              <a:rPr lang="en-US" sz="3000" dirty="0" smtClean="0"/>
              <a:t>CMQCC </a:t>
            </a:r>
            <a:r>
              <a:rPr lang="en-US" sz="3000" dirty="0"/>
              <a:t>Second </a:t>
            </a:r>
            <a:r>
              <a:rPr lang="en-US" sz="3000" dirty="0" smtClean="0"/>
              <a:t>Stage</a:t>
            </a:r>
          </a:p>
          <a:p>
            <a:pPr lvl="1"/>
            <a:r>
              <a:rPr lang="en-US" sz="2600" u="sng" dirty="0" smtClean="0">
                <a:hlinkClick r:id="rId2"/>
              </a:rPr>
              <a:t>Management </a:t>
            </a:r>
            <a:r>
              <a:rPr lang="en-US" sz="2600" u="sng" dirty="0">
                <a:hlinkClick r:id="rId2"/>
              </a:rPr>
              <a:t>of Malposition</a:t>
            </a:r>
            <a:endParaRPr lang="en-US" sz="2600" dirty="0"/>
          </a:p>
          <a:p>
            <a:pPr lvl="1"/>
            <a:r>
              <a:rPr lang="en-US" sz="2600" u="sng" dirty="0" smtClean="0">
                <a:hlinkClick r:id="rId3"/>
              </a:rPr>
              <a:t>Management </a:t>
            </a:r>
            <a:r>
              <a:rPr lang="en-US" sz="2600" u="sng" dirty="0">
                <a:hlinkClick r:id="rId3"/>
              </a:rPr>
              <a:t>of Malposition Appendix </a:t>
            </a:r>
            <a:r>
              <a:rPr lang="en-US" sz="2600" u="sng" dirty="0" smtClean="0">
                <a:hlinkClick r:id="rId3"/>
              </a:rPr>
              <a:t>G</a:t>
            </a:r>
            <a:endParaRPr lang="en-US" sz="2600" dirty="0" smtClean="0"/>
          </a:p>
          <a:p>
            <a:pPr lvl="1"/>
            <a:r>
              <a:rPr lang="en-US" sz="2600" u="sng" dirty="0" smtClean="0">
                <a:hlinkClick r:id="rId4"/>
              </a:rPr>
              <a:t>Algorithm </a:t>
            </a:r>
            <a:r>
              <a:rPr lang="en-US" sz="2600" u="sng" dirty="0">
                <a:hlinkClick r:id="rId4"/>
              </a:rPr>
              <a:t>- Appendix N</a:t>
            </a:r>
            <a:endParaRPr lang="en-US" sz="26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25390" y="1488492"/>
            <a:ext cx="3259812" cy="4126901"/>
          </a:xfrm>
          <a:prstGeom prst="rect">
            <a:avLst/>
          </a:prstGeom>
          <a:ln w="38100">
            <a:solidFill>
              <a:srgbClr val="002060"/>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81595" y="2351211"/>
            <a:ext cx="3344876" cy="3906497"/>
          </a:xfrm>
          <a:prstGeom prst="rect">
            <a:avLst/>
          </a:prstGeom>
          <a:ln w="38100">
            <a:solidFill>
              <a:srgbClr val="002060"/>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420667" y="2956440"/>
            <a:ext cx="3480325" cy="3765035"/>
          </a:xfrm>
          <a:prstGeom prst="rect">
            <a:avLst/>
          </a:prstGeom>
          <a:ln w="38100">
            <a:solidFill>
              <a:srgbClr val="002060"/>
            </a:solidFill>
          </a:ln>
        </p:spPr>
      </p:pic>
    </p:spTree>
    <p:extLst>
      <p:ext uri="{BB962C8B-B14F-4D97-AF65-F5344CB8AC3E}">
        <p14:creationId xmlns:p14="http://schemas.microsoft.com/office/powerpoint/2010/main" val="4222828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smtClean="0"/>
              <a:t>Dr. Julie </a:t>
            </a:r>
            <a:r>
              <a:rPr lang="en-US" dirty="0" err="1" smtClean="0"/>
              <a:t>DeCesare</a:t>
            </a:r>
            <a:endParaRPr lang="en-US" dirty="0"/>
          </a:p>
        </p:txBody>
      </p:sp>
      <p:sp>
        <p:nvSpPr>
          <p:cNvPr id="3" name="Rectangle 2"/>
          <p:cNvSpPr/>
          <p:nvPr/>
        </p:nvSpPr>
        <p:spPr>
          <a:xfrm>
            <a:off x="1413309" y="2913557"/>
            <a:ext cx="4057521" cy="369332"/>
          </a:xfrm>
          <a:prstGeom prst="rect">
            <a:avLst/>
          </a:prstGeom>
        </p:spPr>
        <p:txBody>
          <a:bodyPr wrap="none">
            <a:spAutoFit/>
          </a:bodyPr>
          <a:lstStyle/>
          <a:p>
            <a:r>
              <a:rPr lang="en-US" dirty="0" smtClean="0"/>
              <a:t>Florida Perinatal Quality Collaborative</a:t>
            </a:r>
            <a:endParaRPr lang="en-US" dirty="0"/>
          </a:p>
        </p:txBody>
      </p:sp>
    </p:spTree>
    <p:extLst>
      <p:ext uri="{BB962C8B-B14F-4D97-AF65-F5344CB8AC3E}">
        <p14:creationId xmlns:p14="http://schemas.microsoft.com/office/powerpoint/2010/main" val="358548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Management of the Second stage of Labor </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fontScale="85000" lnSpcReduction="20000"/>
          </a:bodyPr>
          <a:lstStyle/>
          <a:p>
            <a:r>
              <a:rPr lang="en-US" dirty="0">
                <a:solidFill>
                  <a:schemeClr val="tx1"/>
                </a:solidFill>
              </a:rPr>
              <a:t>Julie </a:t>
            </a:r>
            <a:r>
              <a:rPr lang="en-US" dirty="0" err="1">
                <a:solidFill>
                  <a:schemeClr val="tx1"/>
                </a:solidFill>
              </a:rPr>
              <a:t>Zemaitis</a:t>
            </a:r>
            <a:r>
              <a:rPr lang="en-US" dirty="0">
                <a:solidFill>
                  <a:schemeClr val="tx1"/>
                </a:solidFill>
              </a:rPr>
              <a:t> DeCesare, MD</a:t>
            </a:r>
          </a:p>
          <a:p>
            <a:r>
              <a:rPr lang="en-US" dirty="0">
                <a:solidFill>
                  <a:schemeClr val="tx1"/>
                </a:solidFill>
              </a:rPr>
              <a:t>PROVIDE LEAD- FPQC </a:t>
            </a:r>
          </a:p>
        </p:txBody>
      </p:sp>
    </p:spTree>
    <p:extLst>
      <p:ext uri="{BB962C8B-B14F-4D97-AF65-F5344CB8AC3E}">
        <p14:creationId xmlns:p14="http://schemas.microsoft.com/office/powerpoint/2010/main" val="1323400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9CBF-B0B2-4F5F-AB2A-4B9FD96A9B0F}"/>
              </a:ext>
            </a:extLst>
          </p:cNvPr>
          <p:cNvSpPr>
            <a:spLocks noGrp="1"/>
          </p:cNvSpPr>
          <p:nvPr>
            <p:ph type="title"/>
          </p:nvPr>
        </p:nvSpPr>
        <p:spPr/>
        <p:txBody>
          <a:bodyPr/>
          <a:lstStyle/>
          <a:p>
            <a:r>
              <a:rPr lang="en-US" dirty="0"/>
              <a:t>Session outline </a:t>
            </a:r>
          </a:p>
        </p:txBody>
      </p:sp>
      <p:sp>
        <p:nvSpPr>
          <p:cNvPr id="3" name="Content Placeholder 2">
            <a:extLst>
              <a:ext uri="{FF2B5EF4-FFF2-40B4-BE49-F238E27FC236}">
                <a16:creationId xmlns:a16="http://schemas.microsoft.com/office/drawing/2014/main" id="{3993E98D-5618-495C-9B99-75C41AF34131}"/>
              </a:ext>
            </a:extLst>
          </p:cNvPr>
          <p:cNvSpPr>
            <a:spLocks noGrp="1"/>
          </p:cNvSpPr>
          <p:nvPr>
            <p:ph idx="1"/>
          </p:nvPr>
        </p:nvSpPr>
        <p:spPr/>
        <p:txBody>
          <a:bodyPr/>
          <a:lstStyle/>
          <a:p>
            <a:r>
              <a:rPr lang="en-US" sz="1800" dirty="0"/>
              <a:t>ACOG/SMFM/ACNM/AWHONN Recommendations/data on second stage and demonstrate relationship between fetal position/maternal pelvis and maternal pushing positions </a:t>
            </a:r>
          </a:p>
          <a:p>
            <a:r>
              <a:rPr lang="en-US" sz="1800" dirty="0"/>
              <a:t>Evidence for second stage management</a:t>
            </a:r>
          </a:p>
          <a:p>
            <a:r>
              <a:rPr lang="en-US" sz="1800" dirty="0"/>
              <a:t>Appropriate second stage positions for specific clinical presentations and review techniques for rotating a baby in second stage</a:t>
            </a:r>
          </a:p>
          <a:p>
            <a:endParaRPr lang="en-US" dirty="0"/>
          </a:p>
        </p:txBody>
      </p:sp>
    </p:spTree>
    <p:extLst>
      <p:ext uri="{BB962C8B-B14F-4D97-AF65-F5344CB8AC3E}">
        <p14:creationId xmlns:p14="http://schemas.microsoft.com/office/powerpoint/2010/main" val="1127353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35</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115" name="Shape 115"/>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904525" y="2114577"/>
            <a:ext cx="8229600" cy="3917159"/>
          </a:xfrm>
          <a:prstGeom prst="rect">
            <a:avLst/>
          </a:prstGeom>
          <a:noFill/>
          <a:ln>
            <a:noFill/>
          </a:ln>
        </p:spPr>
      </p:pic>
      <p:pic>
        <p:nvPicPr>
          <p:cNvPr id="116" name="Shape 116"/>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3460689" y="482383"/>
            <a:ext cx="4982926" cy="1632194"/>
          </a:xfrm>
          <a:prstGeom prst="rect">
            <a:avLst/>
          </a:prstGeom>
          <a:noFill/>
          <a:ln>
            <a:noFill/>
          </a:ln>
        </p:spPr>
      </p:pic>
    </p:spTree>
    <p:extLst>
      <p:ext uri="{BB962C8B-B14F-4D97-AF65-F5344CB8AC3E}">
        <p14:creationId xmlns:p14="http://schemas.microsoft.com/office/powerpoint/2010/main" val="1127777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47" name="Rectangle 46">
            <a:extLst>
              <a:ext uri="{FF2B5EF4-FFF2-40B4-BE49-F238E27FC236}">
                <a16:creationId xmlns:a16="http://schemas.microsoft.com/office/drawing/2014/main" id="{44A7A5B0-A86B-4B2D-B579-7DD9405944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9" name="Rectangle 48">
            <a:extLst>
              <a:ext uri="{FF2B5EF4-FFF2-40B4-BE49-F238E27FC236}">
                <a16:creationId xmlns:a16="http://schemas.microsoft.com/office/drawing/2014/main" id="{D92E8A20-C7E5-410C-8629-67A1466260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51" name="Rectangle 50">
            <a:extLst>
              <a:ext uri="{FF2B5EF4-FFF2-40B4-BE49-F238E27FC236}">
                <a16:creationId xmlns:a16="http://schemas.microsoft.com/office/drawing/2014/main" id="{419C08F7-5C9F-4B0E-B456-7D65B36148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Content Placeholder 4">
            <a:extLst>
              <a:ext uri="{FF2B5EF4-FFF2-40B4-BE49-F238E27FC236}">
                <a16:creationId xmlns:a16="http://schemas.microsoft.com/office/drawing/2014/main" id="{9602600B-D40D-4248-9509-80715539636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44825" y="643467"/>
            <a:ext cx="3969383" cy="5571066"/>
          </a:xfrm>
          <a:prstGeom prst="rect">
            <a:avLst/>
          </a:prstGeom>
        </p:spPr>
      </p:pic>
      <p:pic>
        <p:nvPicPr>
          <p:cNvPr id="2" name="Picture 1">
            <a:extLst>
              <a:ext uri="{FF2B5EF4-FFF2-40B4-BE49-F238E27FC236}">
                <a16:creationId xmlns:a16="http://schemas.microsoft.com/office/drawing/2014/main" id="{3EECDD36-AFE1-4502-BD53-2C57FBEAB2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6433" y="2549319"/>
            <a:ext cx="5372099" cy="1759362"/>
          </a:xfrm>
          <a:prstGeom prst="rect">
            <a:avLst/>
          </a:prstGeom>
        </p:spPr>
      </p:pic>
    </p:spTree>
    <p:extLst>
      <p:ext uri="{BB962C8B-B14F-4D97-AF65-F5344CB8AC3E}">
        <p14:creationId xmlns:p14="http://schemas.microsoft.com/office/powerpoint/2010/main" val="1659620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3">
            <a:extLst>
              <a:ext uri="{FF2B5EF4-FFF2-40B4-BE49-F238E27FC236}">
                <a16:creationId xmlns:a16="http://schemas.microsoft.com/office/drawing/2014/main" id="{4EC7E010-C712-408D-9787-0842AFC9F4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5">
            <a:extLst>
              <a:ext uri="{FF2B5EF4-FFF2-40B4-BE49-F238E27FC236}">
                <a16:creationId xmlns:a16="http://schemas.microsoft.com/office/drawing/2014/main" id="{0503FCEF-A9BA-4991-9220-E36615FB8B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7">
            <a:extLst>
              <a:ext uri="{FF2B5EF4-FFF2-40B4-BE49-F238E27FC236}">
                <a16:creationId xmlns:a16="http://schemas.microsoft.com/office/drawing/2014/main" id="{9664D085-C814-4D74-BCE0-2059F0DC04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7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0" name="Rectangle 19">
            <a:extLst>
              <a:ext uri="{FF2B5EF4-FFF2-40B4-BE49-F238E27FC236}">
                <a16:creationId xmlns:a16="http://schemas.microsoft.com/office/drawing/2014/main" id="{DDA5539E-D8B4-4F5A-B46F-C304F5D7A8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Content Placeholder 4">
            <a:extLst>
              <a:ext uri="{FF2B5EF4-FFF2-40B4-BE49-F238E27FC236}">
                <a16:creationId xmlns:a16="http://schemas.microsoft.com/office/drawing/2014/main" id="{5764AFD2-3A56-4D4E-9C73-593B1BC0EC9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423290" y="803063"/>
            <a:ext cx="5345419" cy="5251874"/>
          </a:xfrm>
          <a:prstGeom prst="rect">
            <a:avLst/>
          </a:prstGeom>
        </p:spPr>
      </p:pic>
    </p:spTree>
    <p:extLst>
      <p:ext uri="{BB962C8B-B14F-4D97-AF65-F5344CB8AC3E}">
        <p14:creationId xmlns:p14="http://schemas.microsoft.com/office/powerpoint/2010/main" val="4078558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88CE-F993-4AEA-9EAD-4ADD8561C7AB}"/>
              </a:ext>
            </a:extLst>
          </p:cNvPr>
          <p:cNvSpPr>
            <a:spLocks noGrp="1"/>
          </p:cNvSpPr>
          <p:nvPr>
            <p:ph type="title"/>
          </p:nvPr>
        </p:nvSpPr>
        <p:spPr/>
        <p:txBody>
          <a:bodyPr/>
          <a:lstStyle/>
          <a:p>
            <a:r>
              <a:rPr lang="en-US" dirty="0"/>
              <a:t>Second Stage Arrest  </a:t>
            </a:r>
          </a:p>
        </p:txBody>
      </p:sp>
      <p:pic>
        <p:nvPicPr>
          <p:cNvPr id="5" name="Content Placeholder 4">
            <a:extLst>
              <a:ext uri="{FF2B5EF4-FFF2-40B4-BE49-F238E27FC236}">
                <a16:creationId xmlns:a16="http://schemas.microsoft.com/office/drawing/2014/main" id="{066DFC42-2A21-4C6C-9FB7-E49344061FA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28735" y="1588168"/>
            <a:ext cx="9580094" cy="4826799"/>
          </a:xfrm>
        </p:spPr>
      </p:pic>
    </p:spTree>
    <p:extLst>
      <p:ext uri="{BB962C8B-B14F-4D97-AF65-F5344CB8AC3E}">
        <p14:creationId xmlns:p14="http://schemas.microsoft.com/office/powerpoint/2010/main" val="1833861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981200" y="274638"/>
            <a:ext cx="8229600" cy="1143000"/>
          </a:xfrm>
          <a:prstGeom prst="rect">
            <a:avLst/>
          </a:prstGeom>
        </p:spPr>
        <p:txBody>
          <a:bodyPr vert="horz" wrap="square" lIns="91425" tIns="91425" rIns="91425" bIns="91425" rtlCol="0" anchor="ctr" anchorCtr="0">
            <a:noAutofit/>
          </a:bodyPr>
          <a:lstStyle/>
          <a:p>
            <a:pPr>
              <a:spcBef>
                <a:spcPts val="0"/>
              </a:spcBef>
            </a:pPr>
            <a:endParaRPr dirty="0"/>
          </a:p>
        </p:txBody>
      </p:sp>
      <p:sp>
        <p:nvSpPr>
          <p:cNvPr id="148" name="Shape 148"/>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39</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149" name="Shape 149"/>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3470963" y="477992"/>
            <a:ext cx="4982926" cy="1632194"/>
          </a:xfrm>
          <a:prstGeom prst="rect">
            <a:avLst/>
          </a:prstGeom>
          <a:noFill/>
          <a:ln>
            <a:noFill/>
          </a:ln>
        </p:spPr>
      </p:pic>
      <p:pic>
        <p:nvPicPr>
          <p:cNvPr id="150" name="Shape 150"/>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070810" y="2199202"/>
            <a:ext cx="9844958" cy="4201597"/>
          </a:xfrm>
          <a:prstGeom prst="rect">
            <a:avLst/>
          </a:prstGeom>
          <a:noFill/>
          <a:ln>
            <a:noFill/>
          </a:ln>
        </p:spPr>
      </p:pic>
    </p:spTree>
    <p:extLst>
      <p:ext uri="{BB962C8B-B14F-4D97-AF65-F5344CB8AC3E}">
        <p14:creationId xmlns:p14="http://schemas.microsoft.com/office/powerpoint/2010/main" val="13298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ＭＳ Ｐゴシック" pitchFamily="34"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712" y="2990600"/>
            <a:ext cx="5595027" cy="3254863"/>
          </a:xfrm>
          <a:prstGeom prst="rect">
            <a:avLst/>
          </a:prstGeom>
          <a:ln>
            <a:noFill/>
          </a:ln>
          <a:effectLst>
            <a:softEdge rad="112500"/>
          </a:effectLst>
        </p:spPr>
      </p:pic>
      <p:sp>
        <p:nvSpPr>
          <p:cNvPr id="11" name="TextBox 10"/>
          <p:cNvSpPr txBox="1"/>
          <p:nvPr/>
        </p:nvSpPr>
        <p:spPr>
          <a:xfrm>
            <a:off x="5449917" y="471242"/>
            <a:ext cx="6398846" cy="243143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2022 OB &amp; Neonatal Face-to-Face Meetings </a:t>
            </a:r>
            <a:endParaRPr kumimoji="0" lang="en-US" sz="24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Obstetric May 25, 2022 </a:t>
            </a:r>
            <a:endParaRPr kumimoji="0" lang="en-US" sz="1800" b="0" i="0" u="none" strike="noStrike" kern="1200" cap="none" spc="0" normalizeH="0" baseline="0" noProof="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Neonatal May 26,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C498B"/>
                </a:solidFill>
                <a:effectLst/>
                <a:uLnTx/>
                <a:uFillTx/>
                <a:latin typeface="Arial"/>
                <a:ea typeface="ＭＳ Ｐゴシック"/>
                <a:cs typeface="Arial"/>
              </a:rPr>
              <a:t>2022 ILPQC 10th Annual Conference</a:t>
            </a:r>
            <a:endParaRPr kumimoji="0" lang="en-US" sz="1600" b="0" i="0" u="none" strike="noStrike" kern="1200" cap="none" spc="0" normalizeH="0" baseline="0" noProof="0" dirty="0">
              <a:ln>
                <a:noFill/>
              </a:ln>
              <a:solidFill>
                <a:srgbClr val="444C55"/>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Thursday, October 27,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More information coming soon!  </a:t>
            </a:r>
            <a:endPar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5803" y="4166701"/>
            <a:ext cx="5479944" cy="2133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5803" y="439814"/>
            <a:ext cx="5479944" cy="3673139"/>
          </a:xfrm>
          <a:prstGeom prst="rect">
            <a:avLst/>
          </a:prstGeom>
        </p:spPr>
      </p:pic>
      <p:sp>
        <p:nvSpPr>
          <p:cNvPr id="3" name="Wave 2"/>
          <p:cNvSpPr/>
          <p:nvPr/>
        </p:nvSpPr>
        <p:spPr>
          <a:xfrm>
            <a:off x="5588000" y="880969"/>
            <a:ext cx="1693333" cy="530577"/>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a:t>
            </a:r>
            <a:endParaRPr lang="en-US" dirty="0"/>
          </a:p>
        </p:txBody>
      </p:sp>
    </p:spTree>
    <p:extLst>
      <p:ext uri="{BB962C8B-B14F-4D97-AF65-F5344CB8AC3E}">
        <p14:creationId xmlns:p14="http://schemas.microsoft.com/office/powerpoint/2010/main" val="841038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81200" y="274638"/>
            <a:ext cx="8229600" cy="1143000"/>
          </a:xfrm>
          <a:prstGeom prst="rect">
            <a:avLst/>
          </a:prstGeom>
        </p:spPr>
        <p:txBody>
          <a:bodyPr vert="horz" wrap="square" lIns="91425" tIns="91425" rIns="91425" bIns="91425" rtlCol="0" anchor="ctr" anchorCtr="0">
            <a:noAutofit/>
          </a:bodyPr>
          <a:lstStyle/>
          <a:p>
            <a:pPr>
              <a:spcBef>
                <a:spcPts val="0"/>
              </a:spcBef>
            </a:pPr>
            <a:r>
              <a:rPr lang="en-US" dirty="0"/>
              <a:t>Epidural</a:t>
            </a:r>
            <a:endParaRPr dirty="0"/>
          </a:p>
        </p:txBody>
      </p:sp>
      <p:sp>
        <p:nvSpPr>
          <p:cNvPr id="165" name="Shape 165"/>
          <p:cNvSpPr txBox="1">
            <a:spLocks noGrp="1"/>
          </p:cNvSpPr>
          <p:nvPr>
            <p:ph type="body" idx="1"/>
          </p:nvPr>
        </p:nvSpPr>
        <p:spPr>
          <a:xfrm>
            <a:off x="1981200" y="1600200"/>
            <a:ext cx="8229600" cy="4526100"/>
          </a:xfrm>
          <a:prstGeom prst="rect">
            <a:avLst/>
          </a:prstGeom>
        </p:spPr>
        <p:txBody>
          <a:bodyPr vert="horz" wrap="square" lIns="91425" tIns="91425" rIns="91425" bIns="91425" rtlCol="0" anchor="t" anchorCtr="0">
            <a:noAutofit/>
          </a:bodyPr>
          <a:lstStyle/>
          <a:p>
            <a:pPr marL="381000" indent="152400">
              <a:spcBef>
                <a:spcPts val="600"/>
              </a:spcBef>
              <a:buNone/>
            </a:pPr>
            <a:endParaRPr/>
          </a:p>
        </p:txBody>
      </p:sp>
      <p:sp>
        <p:nvSpPr>
          <p:cNvPr id="166" name="Shape 166"/>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40</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167" name="Shape 167"/>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1758230" y="1417639"/>
            <a:ext cx="8675541" cy="4526099"/>
          </a:xfrm>
          <a:prstGeom prst="rect">
            <a:avLst/>
          </a:prstGeom>
          <a:noFill/>
          <a:ln>
            <a:noFill/>
          </a:ln>
        </p:spPr>
      </p:pic>
      <p:pic>
        <p:nvPicPr>
          <p:cNvPr id="168" name="Shape 168"/>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504250" y="322875"/>
            <a:ext cx="2812650" cy="678749"/>
          </a:xfrm>
          <a:prstGeom prst="rect">
            <a:avLst/>
          </a:prstGeom>
          <a:noFill/>
          <a:ln>
            <a:noFill/>
          </a:ln>
        </p:spPr>
      </p:pic>
    </p:spTree>
    <p:extLst>
      <p:ext uri="{BB962C8B-B14F-4D97-AF65-F5344CB8AC3E}">
        <p14:creationId xmlns:p14="http://schemas.microsoft.com/office/powerpoint/2010/main" val="3026421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4EC7E010-C712-408D-9787-0842AFC9F4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7" name="Rectangle 16">
            <a:extLst>
              <a:ext uri="{FF2B5EF4-FFF2-40B4-BE49-F238E27FC236}">
                <a16:creationId xmlns:a16="http://schemas.microsoft.com/office/drawing/2014/main" id="{DDA5539E-D8B4-4F5A-B46F-C304F5D7A8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Content Placeholder 3">
            <a:extLst>
              <a:ext uri="{FF2B5EF4-FFF2-40B4-BE49-F238E27FC236}">
                <a16:creationId xmlns:a16="http://schemas.microsoft.com/office/drawing/2014/main" id="{B0214CA3-BF72-4D4B-A2EB-2D99287E44E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94751" y="803063"/>
            <a:ext cx="7002498" cy="5251874"/>
          </a:xfrm>
          <a:prstGeom prst="rect">
            <a:avLst/>
          </a:prstGeom>
        </p:spPr>
      </p:pic>
    </p:spTree>
    <p:extLst>
      <p:ext uri="{BB962C8B-B14F-4D97-AF65-F5344CB8AC3E}">
        <p14:creationId xmlns:p14="http://schemas.microsoft.com/office/powerpoint/2010/main" val="3464163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1C36-B5C3-41B2-9B08-AEEB08A949DF}"/>
              </a:ext>
            </a:extLst>
          </p:cNvPr>
          <p:cNvSpPr>
            <a:spLocks noGrp="1"/>
          </p:cNvSpPr>
          <p:nvPr>
            <p:ph type="title"/>
          </p:nvPr>
        </p:nvSpPr>
        <p:spPr/>
        <p:txBody>
          <a:bodyPr/>
          <a:lstStyle/>
          <a:p>
            <a:r>
              <a:rPr lang="en-US" dirty="0"/>
              <a:t>Delayed pushing – nulliparous with an epidural</a:t>
            </a:r>
          </a:p>
        </p:txBody>
      </p:sp>
      <p:sp>
        <p:nvSpPr>
          <p:cNvPr id="3" name="Content Placeholder 2">
            <a:extLst>
              <a:ext uri="{FF2B5EF4-FFF2-40B4-BE49-F238E27FC236}">
                <a16:creationId xmlns:a16="http://schemas.microsoft.com/office/drawing/2014/main" id="{D9F2366B-DC50-4045-A04E-0CF16FFFF73F}"/>
              </a:ext>
            </a:extLst>
          </p:cNvPr>
          <p:cNvSpPr>
            <a:spLocks noGrp="1"/>
          </p:cNvSpPr>
          <p:nvPr>
            <p:ph idx="1"/>
          </p:nvPr>
        </p:nvSpPr>
        <p:spPr/>
        <p:txBody>
          <a:bodyPr>
            <a:normAutofit lnSpcReduction="10000"/>
          </a:bodyPr>
          <a:lstStyle/>
          <a:p>
            <a:r>
              <a:rPr lang="en-US" dirty="0"/>
              <a:t>Often utilized as a strategy in the second stage</a:t>
            </a:r>
          </a:p>
          <a:p>
            <a:r>
              <a:rPr lang="en-US" dirty="0"/>
              <a:t>Recent high-quality data suggest this technique</a:t>
            </a:r>
          </a:p>
          <a:p>
            <a:pPr lvl="1"/>
            <a:r>
              <a:rPr lang="en-US" dirty="0"/>
              <a:t>Trends toward in crease in C- section</a:t>
            </a:r>
          </a:p>
          <a:p>
            <a:pPr lvl="1"/>
            <a:r>
              <a:rPr lang="en-US" dirty="0"/>
              <a:t>Increase in Post partum Transfusion </a:t>
            </a:r>
          </a:p>
          <a:p>
            <a:pPr lvl="1"/>
            <a:r>
              <a:rPr lang="en-US" dirty="0"/>
              <a:t>Increase in Pot partum Hemorrhage </a:t>
            </a:r>
          </a:p>
          <a:p>
            <a:pPr lvl="1"/>
            <a:r>
              <a:rPr lang="en-US" dirty="0"/>
              <a:t>Increase in operative vaginal birth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8"/>
            <a:r>
              <a:rPr lang="en-US"/>
              <a:t>  </a:t>
            </a:r>
            <a:r>
              <a:rPr lang="en-US" b="0" i="0" dirty="0">
                <a:solidFill>
                  <a:srgbClr val="212121"/>
                </a:solidFill>
                <a:effectLst/>
                <a:latin typeface="BlinkMacSystemFont"/>
              </a:rPr>
              <a:t>ACOG Committee Opinion No. 766: Approaches to Limit Intervention During Labor and Birth. </a:t>
            </a:r>
            <a:r>
              <a:rPr lang="en-US" b="0" i="0" dirty="0" err="1">
                <a:solidFill>
                  <a:srgbClr val="212121"/>
                </a:solidFill>
                <a:effectLst/>
                <a:latin typeface="BlinkMacSystemFont"/>
              </a:rPr>
              <a:t>Obstet</a:t>
            </a:r>
            <a:r>
              <a:rPr lang="en-US" b="0" i="0" dirty="0">
                <a:solidFill>
                  <a:srgbClr val="212121"/>
                </a:solidFill>
                <a:effectLst/>
                <a:latin typeface="BlinkMacSystemFont"/>
              </a:rPr>
              <a:t> Gynecol. 2019 Feb;133(2):e164-e173. </a:t>
            </a:r>
            <a:r>
              <a:rPr lang="en-US" b="0" i="0" dirty="0" err="1">
                <a:solidFill>
                  <a:srgbClr val="212121"/>
                </a:solidFill>
                <a:effectLst/>
                <a:latin typeface="BlinkMacSystemFont"/>
              </a:rPr>
              <a:t>doi</a:t>
            </a:r>
            <a:r>
              <a:rPr lang="en-US" b="0" i="0" dirty="0">
                <a:solidFill>
                  <a:srgbClr val="212121"/>
                </a:solidFill>
                <a:effectLst/>
                <a:latin typeface="BlinkMacSystemFont"/>
              </a:rPr>
              <a:t>: 10.1097/AOG.0000000000003074. PMID: 30575638.</a:t>
            </a:r>
            <a:endParaRPr lang="en-US" dirty="0"/>
          </a:p>
        </p:txBody>
      </p:sp>
    </p:spTree>
    <p:extLst>
      <p:ext uri="{BB962C8B-B14F-4D97-AF65-F5344CB8AC3E}">
        <p14:creationId xmlns:p14="http://schemas.microsoft.com/office/powerpoint/2010/main" val="1323119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1943100" y="299129"/>
            <a:ext cx="8229600" cy="1143000"/>
          </a:xfrm>
          <a:prstGeom prst="rect">
            <a:avLst/>
          </a:prstGeom>
          <a:noFill/>
          <a:ln>
            <a:noFill/>
          </a:ln>
        </p:spPr>
        <p:txBody>
          <a:bodyPr vert="horz" wrap="square" lIns="91425" tIns="45700" rIns="91425" bIns="45700" rtlCol="0" anchor="ctr" anchorCtr="0">
            <a:noAutofit/>
          </a:bodyPr>
          <a:lstStyle/>
          <a:p>
            <a:pPr indent="-251396">
              <a:buSzPct val="99974"/>
            </a:pPr>
            <a:r>
              <a:rPr lang="en-US" sz="4000" dirty="0">
                <a:solidFill>
                  <a:schemeClr val="dk1"/>
                </a:solidFill>
                <a:sym typeface="Cabin"/>
              </a:rPr>
              <a:t>Signs of Malposition:</a:t>
            </a:r>
            <a:endParaRPr lang="en-US" sz="3959" b="1" dirty="0">
              <a:solidFill>
                <a:srgbClr val="00510B"/>
              </a:solidFill>
              <a:latin typeface="Garamond"/>
              <a:ea typeface="Garamond"/>
              <a:cs typeface="Garamond"/>
              <a:sym typeface="Garamond"/>
            </a:endParaRPr>
          </a:p>
        </p:txBody>
      </p:sp>
      <p:sp>
        <p:nvSpPr>
          <p:cNvPr id="553" name="Shape 553"/>
          <p:cNvSpPr txBox="1">
            <a:spLocks noGrp="1"/>
          </p:cNvSpPr>
          <p:nvPr>
            <p:ph type="body" idx="1"/>
          </p:nvPr>
        </p:nvSpPr>
        <p:spPr>
          <a:xfrm>
            <a:off x="1981200" y="1600201"/>
            <a:ext cx="8229600" cy="4071026"/>
          </a:xfrm>
          <a:prstGeom prst="rect">
            <a:avLst/>
          </a:prstGeom>
          <a:noFill/>
          <a:ln>
            <a:noFill/>
          </a:ln>
        </p:spPr>
        <p:txBody>
          <a:bodyPr vert="horz" wrap="square" lIns="91425" tIns="45700" rIns="91425" bIns="45700" rtlCol="0" anchor="t" anchorCtr="0">
            <a:noAutofit/>
          </a:bodyPr>
          <a:lstStyle/>
          <a:p>
            <a:pPr marL="742950" lvl="1" indent="-285750">
              <a:spcBef>
                <a:spcPts val="560"/>
              </a:spcBef>
              <a:buClr>
                <a:schemeClr val="dk1"/>
              </a:buClr>
              <a:buSzPct val="100000"/>
              <a:buFont typeface="Cabin"/>
              <a:buChar char="•"/>
            </a:pPr>
            <a:r>
              <a:rPr lang="en-US" sz="2600" dirty="0">
                <a:solidFill>
                  <a:schemeClr val="dk1"/>
                </a:solidFill>
                <a:sym typeface="Cabin"/>
              </a:rPr>
              <a:t>Mother might have back labor (but she might not)</a:t>
            </a:r>
          </a:p>
          <a:p>
            <a:pPr marL="742950" lvl="1" indent="-285750">
              <a:spcBef>
                <a:spcPts val="560"/>
              </a:spcBef>
              <a:buClr>
                <a:schemeClr val="dk1"/>
              </a:buClr>
              <a:buSzPct val="100000"/>
              <a:buFont typeface="Cabin"/>
              <a:buChar char="•"/>
            </a:pPr>
            <a:r>
              <a:rPr lang="en-US" sz="2600" dirty="0">
                <a:solidFill>
                  <a:schemeClr val="dk1"/>
                </a:solidFill>
                <a:sym typeface="Cabin"/>
              </a:rPr>
              <a:t>First stage may be prolonged/stalled</a:t>
            </a:r>
          </a:p>
          <a:p>
            <a:pPr marL="742950" lvl="1" indent="-285750">
              <a:spcBef>
                <a:spcPts val="560"/>
              </a:spcBef>
              <a:buClr>
                <a:schemeClr val="dk1"/>
              </a:buClr>
              <a:buSzPct val="100000"/>
              <a:buFont typeface="Cabin"/>
              <a:buChar char="•"/>
            </a:pPr>
            <a:r>
              <a:rPr lang="en-US" sz="2600" dirty="0">
                <a:solidFill>
                  <a:schemeClr val="dk1"/>
                </a:solidFill>
                <a:sym typeface="Cabin"/>
              </a:rPr>
              <a:t>Internal check indicates fetal head position su</a:t>
            </a:r>
            <a:r>
              <a:rPr lang="en-US" sz="2600" dirty="0"/>
              <a:t>ch as swollen cervix especially if more on one side</a:t>
            </a:r>
          </a:p>
          <a:p>
            <a:pPr marL="742950" lvl="1" indent="-285750">
              <a:spcBef>
                <a:spcPts val="560"/>
              </a:spcBef>
              <a:buClr>
                <a:schemeClr val="dk1"/>
              </a:buClr>
              <a:buSzPct val="100000"/>
              <a:buFont typeface="Cabin"/>
              <a:buChar char="•"/>
            </a:pPr>
            <a:r>
              <a:rPr lang="en-US" sz="2600" dirty="0"/>
              <a:t>Visual inspection of the abdomen may reveal a dip in the front instead of a rounded gravid abdomen. </a:t>
            </a:r>
          </a:p>
          <a:p>
            <a:pPr marL="742950" lvl="1" indent="-285750">
              <a:spcBef>
                <a:spcPts val="560"/>
              </a:spcBef>
              <a:buClr>
                <a:schemeClr val="dk1"/>
              </a:buClr>
              <a:buSzPct val="100000"/>
              <a:buFont typeface="Cabin"/>
              <a:buChar char="•"/>
            </a:pPr>
            <a:r>
              <a:rPr lang="en-US" sz="2600" dirty="0"/>
              <a:t>Ultrasound if available is the gold standard in diagnosis of Occiput Posterior</a:t>
            </a:r>
          </a:p>
          <a:p>
            <a:pPr lvl="1" indent="0">
              <a:spcBef>
                <a:spcPts val="560"/>
              </a:spcBef>
              <a:buClr>
                <a:schemeClr val="dk1"/>
              </a:buClr>
              <a:buSzPct val="100000"/>
              <a:buNone/>
            </a:pPr>
            <a:endParaRPr lang="en-US" sz="2600" dirty="0"/>
          </a:p>
        </p:txBody>
      </p:sp>
      <p:sp>
        <p:nvSpPr>
          <p:cNvPr id="554" name="Shape 554"/>
          <p:cNvSpPr txBox="1">
            <a:spLocks noGrp="1"/>
          </p:cNvSpPr>
          <p:nvPr>
            <p:ph type="sldNum" idx="12"/>
          </p:nvPr>
        </p:nvSpPr>
        <p:spPr>
          <a:xfrm>
            <a:off x="5867400" y="6400800"/>
            <a:ext cx="381000" cy="317399"/>
          </a:xfrm>
          <a:prstGeom prst="rect">
            <a:avLst/>
          </a:prstGeom>
          <a:noFill/>
          <a:ln>
            <a:noFill/>
          </a:ln>
        </p:spPr>
        <p:txBody>
          <a:bodyPr vert="horz" wrap="square" lIns="91425" tIns="45700" rIns="91425" bIns="45700" rtlCol="0" anchor="t" anchorCtr="0">
            <a:noAutofit/>
          </a:bodyPr>
          <a:lstStyle/>
          <a:p>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bin"/>
                <a:ea typeface="Cabin"/>
                <a:cs typeface="Cabin"/>
                <a:sym typeface="Cabin"/>
              </a:rPr>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t>43</a:t>
            </a:fld>
            <a:endParaRPr kumimoji="0" lang="en-US" sz="1200" b="0" i="0" u="none" strike="noStrike" kern="1200" cap="none" spc="0" normalizeH="0" baseline="0" noProof="0">
              <a:ln>
                <a:noFill/>
              </a:ln>
              <a:solidFill>
                <a:srgbClr val="FFFFFF"/>
              </a:solidFill>
              <a:effectLst/>
              <a:uLnTx/>
              <a:uFillTx/>
              <a:latin typeface="Cabin"/>
              <a:ea typeface="Cabin"/>
              <a:cs typeface="Cabin"/>
              <a:sym typeface="Cabin"/>
            </a:endParaRPr>
          </a:p>
        </p:txBody>
      </p:sp>
    </p:spTree>
    <p:extLst>
      <p:ext uri="{BB962C8B-B14F-4D97-AF65-F5344CB8AC3E}">
        <p14:creationId xmlns:p14="http://schemas.microsoft.com/office/powerpoint/2010/main" val="387118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981200" y="274638"/>
            <a:ext cx="8229600" cy="1143000"/>
          </a:xfrm>
          <a:prstGeom prst="rect">
            <a:avLst/>
          </a:prstGeom>
          <a:noFill/>
          <a:ln>
            <a:noFill/>
          </a:ln>
        </p:spPr>
        <p:txBody>
          <a:bodyPr vert="horz" wrap="square" lIns="91425" tIns="45700" rIns="91425" bIns="45700" rtlCol="0" anchor="ctr" anchorCtr="0">
            <a:noAutofit/>
          </a:bodyPr>
          <a:lstStyle/>
          <a:p>
            <a:pPr indent="-279400" algn="ctr">
              <a:spcBef>
                <a:spcPts val="0"/>
              </a:spcBef>
              <a:buClr>
                <a:srgbClr val="00510B"/>
              </a:buClr>
              <a:buSzPct val="100000"/>
            </a:pPr>
            <a:r>
              <a:rPr lang="en-US" sz="4400" b="1">
                <a:solidFill>
                  <a:srgbClr val="00510B"/>
                </a:solidFill>
                <a:latin typeface="Garamond"/>
                <a:ea typeface="Garamond"/>
                <a:cs typeface="Garamond"/>
                <a:sym typeface="Garamond"/>
              </a:rPr>
              <a:t>Evidence on Birth Balls</a:t>
            </a:r>
          </a:p>
        </p:txBody>
      </p:sp>
      <p:sp>
        <p:nvSpPr>
          <p:cNvPr id="501" name="Shape 501"/>
          <p:cNvSpPr txBox="1">
            <a:spLocks noGrp="1"/>
          </p:cNvSpPr>
          <p:nvPr>
            <p:ph type="body" idx="1"/>
          </p:nvPr>
        </p:nvSpPr>
        <p:spPr>
          <a:xfrm>
            <a:off x="1981200" y="1600201"/>
            <a:ext cx="8229600" cy="4525963"/>
          </a:xfrm>
          <a:prstGeom prst="rect">
            <a:avLst/>
          </a:prstGeom>
          <a:noFill/>
          <a:ln>
            <a:noFill/>
          </a:ln>
        </p:spPr>
        <p:txBody>
          <a:bodyPr vert="horz" wrap="square" lIns="91425" tIns="45700" rIns="91425" bIns="45700" rtlCol="0" anchor="t" anchorCtr="0">
            <a:noAutofit/>
          </a:bodyPr>
          <a:lstStyle/>
          <a:p>
            <a:pPr marL="342900" indent="-342900">
              <a:lnSpc>
                <a:spcPct val="90000"/>
              </a:lnSpc>
              <a:spcBef>
                <a:spcPts val="0"/>
              </a:spcBef>
              <a:buClr>
                <a:schemeClr val="dk1"/>
              </a:buClr>
              <a:buSzPct val="100000"/>
              <a:buFont typeface="Cabin"/>
              <a:buChar char="•"/>
            </a:pPr>
            <a:r>
              <a:rPr lang="en-US" sz="3000">
                <a:solidFill>
                  <a:schemeClr val="dk1"/>
                </a:solidFill>
                <a:latin typeface="Cabin"/>
                <a:ea typeface="Cabin"/>
                <a:cs typeface="Cabin"/>
                <a:sym typeface="Cabin"/>
              </a:rPr>
              <a:t>Promotes spinal flexion</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Increases the utero-spinal angle</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Allows for upright movement without exhausting the legs</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Reduces pain and pain perception</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Increases pelvic inlet and outlet</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Facilitates OP rotation</a:t>
            </a:r>
          </a:p>
          <a:p>
            <a:pPr marL="342900" indent="-342900">
              <a:lnSpc>
                <a:spcPct val="90000"/>
              </a:lnSpc>
              <a:spcBef>
                <a:spcPts val="600"/>
              </a:spcBef>
              <a:buClr>
                <a:schemeClr val="dk1"/>
              </a:buClr>
              <a:buSzPct val="100000"/>
              <a:buFont typeface="Cabin"/>
              <a:buChar char="•"/>
            </a:pPr>
            <a:r>
              <a:rPr lang="en-US" sz="3000">
                <a:solidFill>
                  <a:schemeClr val="dk1"/>
                </a:solidFill>
                <a:latin typeface="Cabin"/>
                <a:ea typeface="Cabin"/>
                <a:cs typeface="Cabin"/>
                <a:sym typeface="Cabin"/>
              </a:rPr>
              <a:t>Shorter 1st and 2nd stage duration</a:t>
            </a:r>
          </a:p>
          <a:p>
            <a:pPr marL="0" indent="-88900">
              <a:lnSpc>
                <a:spcPct val="90000"/>
              </a:lnSpc>
              <a:spcBef>
                <a:spcPts val="280"/>
              </a:spcBef>
              <a:buClr>
                <a:schemeClr val="dk1"/>
              </a:buClr>
              <a:buSzPct val="100000"/>
              <a:buNone/>
            </a:pPr>
            <a:r>
              <a:rPr lang="en-US">
                <a:solidFill>
                  <a:schemeClr val="dk1"/>
                </a:solidFill>
                <a:latin typeface="Cabin"/>
                <a:ea typeface="Cabin"/>
                <a:cs typeface="Cabin"/>
                <a:sym typeface="Cabin"/>
              </a:rPr>
              <a:t>(Gizzo et al.2014) (Gau, 2011) (Lawrence et al. 2013) (Makvandi et al. 2015) (Thies et al. 2012)</a:t>
            </a:r>
          </a:p>
        </p:txBody>
      </p:sp>
      <p:sp>
        <p:nvSpPr>
          <p:cNvPr id="502" name="Shape 502"/>
          <p:cNvSpPr txBox="1">
            <a:spLocks noGrp="1"/>
          </p:cNvSpPr>
          <p:nvPr>
            <p:ph type="sldNum" idx="12"/>
          </p:nvPr>
        </p:nvSpPr>
        <p:spPr>
          <a:xfrm>
            <a:off x="5791200" y="6400800"/>
            <a:ext cx="533400" cy="317399"/>
          </a:xfrm>
          <a:prstGeom prst="rect">
            <a:avLst/>
          </a:prstGeom>
          <a:noFill/>
          <a:ln>
            <a:noFill/>
          </a:ln>
        </p:spPr>
        <p:txBody>
          <a:bodyPr vert="horz" wrap="square" lIns="91425" tIns="45700" rIns="91425" bIns="45700" rtlCol="0" anchor="t" anchorCtr="0">
            <a:noAutofit/>
          </a:bodyPr>
          <a:lstStyle/>
          <a:p>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bin"/>
                <a:ea typeface="Cabin"/>
                <a:cs typeface="Cabin"/>
                <a:sym typeface="Cabin"/>
              </a:rPr>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t>44</a:t>
            </a:fld>
            <a:endParaRPr kumimoji="0" lang="en-US" sz="1200" b="0" i="0" u="none" strike="noStrike" kern="1200" cap="none" spc="0" normalizeH="0" baseline="0" noProof="0">
              <a:ln>
                <a:noFill/>
              </a:ln>
              <a:solidFill>
                <a:srgbClr val="FFFFFF"/>
              </a:solidFill>
              <a:effectLst/>
              <a:uLnTx/>
              <a:uFillTx/>
              <a:latin typeface="Cabin"/>
              <a:ea typeface="Cabin"/>
              <a:cs typeface="Cabin"/>
              <a:sym typeface="Cabin"/>
            </a:endParaRPr>
          </a:p>
        </p:txBody>
      </p:sp>
    </p:spTree>
    <p:extLst>
      <p:ext uri="{BB962C8B-B14F-4D97-AF65-F5344CB8AC3E}">
        <p14:creationId xmlns:p14="http://schemas.microsoft.com/office/powerpoint/2010/main" val="729506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305300" y="616911"/>
            <a:ext cx="4330700" cy="778200"/>
          </a:xfrm>
          <a:prstGeom prst="rect">
            <a:avLst/>
          </a:prstGeom>
          <a:solidFill>
            <a:srgbClr val="DEEBF7"/>
          </a:solidFill>
          <a:ln>
            <a:noFill/>
          </a:ln>
        </p:spPr>
        <p:txBody>
          <a:bodyPr vert="horz" wrap="square" lIns="91425" tIns="45700" rIns="91425" bIns="45700" rtlCol="0" anchor="ctr" anchorCtr="0">
            <a:noAutofit/>
          </a:bodyPr>
          <a:lstStyle/>
          <a:p>
            <a:pPr indent="-254000">
              <a:spcBef>
                <a:spcPts val="0"/>
              </a:spcBef>
              <a:buClr>
                <a:schemeClr val="dk1"/>
              </a:buClr>
              <a:buSzPct val="100000"/>
            </a:pPr>
            <a:r>
              <a:rPr lang="en-US" sz="4000">
                <a:solidFill>
                  <a:schemeClr val="dk1"/>
                </a:solidFill>
                <a:latin typeface="Calibri"/>
                <a:ea typeface="Calibri"/>
                <a:cs typeface="Calibri"/>
                <a:sym typeface="Calibri"/>
              </a:rPr>
              <a:t>Peanut Ball</a:t>
            </a:r>
          </a:p>
        </p:txBody>
      </p:sp>
      <p:sp>
        <p:nvSpPr>
          <p:cNvPr id="536" name="Shape 536"/>
          <p:cNvSpPr txBox="1">
            <a:spLocks noGrp="1"/>
          </p:cNvSpPr>
          <p:nvPr>
            <p:ph type="body" idx="1"/>
          </p:nvPr>
        </p:nvSpPr>
        <p:spPr>
          <a:xfrm>
            <a:off x="2661381" y="1992011"/>
            <a:ext cx="2044552" cy="3278489"/>
          </a:xfrm>
          <a:prstGeom prst="rect">
            <a:avLst/>
          </a:prstGeom>
          <a:noFill/>
          <a:ln>
            <a:noFill/>
          </a:ln>
        </p:spPr>
        <p:txBody>
          <a:bodyPr vert="horz" wrap="square" lIns="91425" tIns="45700" rIns="91425" bIns="45700" rtlCol="0" anchor="t" anchorCtr="0">
            <a:noAutofit/>
          </a:bodyPr>
          <a:lstStyle/>
          <a:p>
            <a:pPr marL="171450" indent="-171450">
              <a:lnSpc>
                <a:spcPct val="80000"/>
              </a:lnSpc>
              <a:spcBef>
                <a:spcPts val="0"/>
              </a:spcBef>
              <a:buClr>
                <a:schemeClr val="dk1"/>
              </a:buClr>
              <a:buSzPct val="100000"/>
              <a:buFont typeface="Arial"/>
              <a:buChar char="•"/>
            </a:pPr>
            <a:r>
              <a:rPr lang="en-US" sz="2590">
                <a:solidFill>
                  <a:schemeClr val="dk1"/>
                </a:solidFill>
                <a:latin typeface="Calibri"/>
                <a:ea typeface="Calibri"/>
                <a:cs typeface="Calibri"/>
                <a:sym typeface="Calibri"/>
              </a:rPr>
              <a:t>Decreased length of labor</a:t>
            </a:r>
            <a:br>
              <a:rPr lang="en-US" sz="2590">
                <a:solidFill>
                  <a:schemeClr val="dk1"/>
                </a:solidFill>
                <a:latin typeface="Calibri"/>
                <a:ea typeface="Calibri"/>
                <a:cs typeface="Calibri"/>
                <a:sym typeface="Calibri"/>
              </a:rPr>
            </a:br>
            <a:endParaRPr lang="en-US" sz="2590">
              <a:solidFill>
                <a:schemeClr val="dk1"/>
              </a:solidFill>
              <a:latin typeface="Calibri"/>
              <a:ea typeface="Calibri"/>
              <a:cs typeface="Calibri"/>
              <a:sym typeface="Calibri"/>
            </a:endParaRPr>
          </a:p>
          <a:p>
            <a:pPr marL="171450" indent="-171450">
              <a:lnSpc>
                <a:spcPct val="80000"/>
              </a:lnSpc>
              <a:spcBef>
                <a:spcPts val="750"/>
              </a:spcBef>
              <a:buClr>
                <a:schemeClr val="dk1"/>
              </a:buClr>
              <a:buSzPct val="100000"/>
              <a:buFont typeface="Arial"/>
              <a:buChar char="•"/>
            </a:pPr>
            <a:r>
              <a:rPr lang="en-US" sz="2590">
                <a:solidFill>
                  <a:schemeClr val="dk1"/>
                </a:solidFill>
                <a:latin typeface="Calibri"/>
                <a:ea typeface="Calibri"/>
                <a:cs typeface="Calibri"/>
                <a:sym typeface="Calibri"/>
              </a:rPr>
              <a:t>Decreased CS rate in patients </a:t>
            </a:r>
            <a:br>
              <a:rPr lang="en-US" sz="2590">
                <a:solidFill>
                  <a:schemeClr val="dk1"/>
                </a:solidFill>
                <a:latin typeface="Calibri"/>
                <a:ea typeface="Calibri"/>
                <a:cs typeface="Calibri"/>
                <a:sym typeface="Calibri"/>
              </a:rPr>
            </a:br>
            <a:r>
              <a:rPr lang="en-US" sz="2590">
                <a:solidFill>
                  <a:schemeClr val="dk1"/>
                </a:solidFill>
                <a:latin typeface="Calibri"/>
                <a:ea typeface="Calibri"/>
                <a:cs typeface="Calibri"/>
                <a:sym typeface="Calibri"/>
              </a:rPr>
              <a:t>with epidurals</a:t>
            </a:r>
          </a:p>
        </p:txBody>
      </p:sp>
      <p:pic>
        <p:nvPicPr>
          <p:cNvPr id="537" name="Shape 537"/>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620175" y="1696921"/>
            <a:ext cx="5938389" cy="3969012"/>
          </a:xfrm>
          <a:prstGeom prst="rect">
            <a:avLst/>
          </a:prstGeom>
          <a:noFill/>
          <a:ln>
            <a:noFill/>
          </a:ln>
        </p:spPr>
      </p:pic>
      <p:sp>
        <p:nvSpPr>
          <p:cNvPr id="538" name="Shape 538"/>
          <p:cNvSpPr txBox="1"/>
          <p:nvPr/>
        </p:nvSpPr>
        <p:spPr>
          <a:xfrm>
            <a:off x="2841958" y="5822733"/>
            <a:ext cx="7380048" cy="553998"/>
          </a:xfrm>
          <a:prstGeom prst="rect">
            <a:avLst/>
          </a:prstGeom>
          <a:noFill/>
          <a:ln>
            <a:noFill/>
          </a:ln>
        </p:spPr>
        <p:txBody>
          <a:bodyPr wrap="square" lIns="91425" tIns="45700" rIns="91425" bIns="45700" anchor="t" anchorCtr="0">
            <a:noAutofit/>
          </a:bodyPr>
          <a:lstStyle/>
          <a:p>
            <a:pPr marL="0" marR="0" lvl="0" indent="-6350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000" b="0" i="0" u="none" strike="noStrike" kern="1200" cap="none" spc="0" normalizeH="0" baseline="0" noProof="0">
                <a:ln>
                  <a:noFill/>
                </a:ln>
                <a:solidFill>
                  <a:srgbClr val="000000"/>
                </a:solidFill>
                <a:effectLst/>
                <a:uLnTx/>
                <a:uFillTx/>
                <a:latin typeface="Calibri"/>
                <a:ea typeface="Calibri"/>
                <a:cs typeface="Calibri"/>
                <a:sym typeface="Calibri"/>
              </a:rPr>
              <a:t>Tussey, C. M., Botsios, E., Gerkin, R. D., Kelly, L. A., Gamez, J., &amp; Mensik, J. (2015). Reducing length of labor and cesarean surgery rate using a peanut ball for women laboring with an epidural. </a:t>
            </a:r>
            <a:r>
              <a:rPr kumimoji="0" lang="en-US" sz="1000" b="0" i="1" u="none" strike="noStrike" kern="1200" cap="none" spc="0" normalizeH="0" baseline="0" noProof="0">
                <a:ln>
                  <a:noFill/>
                </a:ln>
                <a:solidFill>
                  <a:srgbClr val="000000"/>
                </a:solidFill>
                <a:effectLst/>
                <a:uLnTx/>
                <a:uFillTx/>
                <a:latin typeface="Calibri"/>
                <a:ea typeface="Calibri"/>
                <a:cs typeface="Calibri"/>
                <a:sym typeface="Calibri"/>
              </a:rPr>
              <a:t>The Journal of Perinatal Education</a:t>
            </a:r>
            <a:r>
              <a:rPr kumimoji="0" lang="en-US" sz="1000" b="0" i="0" u="none" strike="noStrike" kern="1200" cap="none" spc="0" normalizeH="0" baseline="0" noProof="0">
                <a:ln>
                  <a:noFill/>
                </a:ln>
                <a:solidFill>
                  <a:srgbClr val="000000"/>
                </a:solidFill>
                <a:effectLst/>
                <a:uLnTx/>
                <a:uFillTx/>
                <a:latin typeface="Calibri"/>
                <a:ea typeface="Calibri"/>
                <a:cs typeface="Calibri"/>
                <a:sym typeface="Calibri"/>
              </a:rPr>
              <a:t>, </a:t>
            </a:r>
            <a:r>
              <a:rPr kumimoji="0" lang="en-US" sz="1000" b="0" i="1" u="none" strike="noStrike" kern="1200" cap="none" spc="0" normalizeH="0" baseline="0" noProof="0">
                <a:ln>
                  <a:noFill/>
                </a:ln>
                <a:solidFill>
                  <a:srgbClr val="000000"/>
                </a:solidFill>
                <a:effectLst/>
                <a:uLnTx/>
                <a:uFillTx/>
                <a:latin typeface="Calibri"/>
                <a:ea typeface="Calibri"/>
                <a:cs typeface="Calibri"/>
                <a:sym typeface="Calibri"/>
              </a:rPr>
              <a:t>24</a:t>
            </a:r>
            <a:r>
              <a:rPr kumimoji="0" lang="en-US" sz="1000" b="0" i="0" u="none" strike="noStrike" kern="1200" cap="none" spc="0" normalizeH="0" baseline="0" noProof="0">
                <a:ln>
                  <a:noFill/>
                </a:ln>
                <a:solidFill>
                  <a:srgbClr val="000000"/>
                </a:solidFill>
                <a:effectLst/>
                <a:uLnTx/>
                <a:uFillTx/>
                <a:latin typeface="Calibri"/>
                <a:ea typeface="Calibri"/>
                <a:cs typeface="Calibri"/>
                <a:sym typeface="Calibri"/>
              </a:rPr>
              <a:t>(1), 16-24. http://dx.doi.org/10.1891/1058-1243.24.L16</a:t>
            </a:r>
          </a:p>
        </p:txBody>
      </p:sp>
      <p:sp>
        <p:nvSpPr>
          <p:cNvPr id="539" name="Shape 539"/>
          <p:cNvSpPr/>
          <p:nvPr/>
        </p:nvSpPr>
        <p:spPr>
          <a:xfrm rot="-5400000">
            <a:off x="-287516" y="3360453"/>
            <a:ext cx="4833866" cy="971550"/>
          </a:xfrm>
          <a:prstGeom prst="rect">
            <a:avLst/>
          </a:prstGeom>
          <a:solidFill>
            <a:srgbClr val="A5A5A5"/>
          </a:solidFill>
          <a:ln>
            <a:noFill/>
          </a:ln>
        </p:spPr>
        <p:txBody>
          <a:bodyPr wrap="square" lIns="68575" tIns="34275" rIns="68575" bIns="34275" anchor="ctr" anchorCtr="0">
            <a:noAutofit/>
          </a:bodyPr>
          <a:lstStyle/>
          <a:p>
            <a:pPr marL="0" marR="0" lvl="0" indent="-285750" algn="ctr" defTabSz="914400" rtl="0" eaLnBrk="1" fontAlgn="auto" latinLnBrk="0" hangingPunct="1">
              <a:lnSpc>
                <a:spcPct val="100000"/>
              </a:lnSpc>
              <a:spcBef>
                <a:spcPts val="0"/>
              </a:spcBef>
              <a:spcAft>
                <a:spcPts val="0"/>
              </a:spcAft>
              <a:buClr>
                <a:srgbClr val="F2F2F2"/>
              </a:buClr>
              <a:buSzPct val="100000"/>
              <a:buFontTx/>
              <a:buNone/>
              <a:tabLst/>
              <a:defRPr/>
            </a:pPr>
            <a:r>
              <a:rPr kumimoji="0" lang="en-US" sz="4500" b="0" i="0" u="none" strike="noStrike" kern="1200" cap="none" spc="0" normalizeH="0" baseline="0" noProof="0">
                <a:ln>
                  <a:noFill/>
                </a:ln>
                <a:solidFill>
                  <a:srgbClr val="F2F2F2"/>
                </a:solidFill>
                <a:effectLst/>
                <a:uLnTx/>
                <a:uFillTx/>
                <a:latin typeface="Avenir"/>
                <a:ea typeface="Avenir"/>
                <a:cs typeface="Avenir"/>
                <a:sym typeface="Avenir"/>
              </a:rPr>
              <a:t>Recog/Prevent</a:t>
            </a:r>
          </a:p>
        </p:txBody>
      </p:sp>
      <p:sp>
        <p:nvSpPr>
          <p:cNvPr id="540" name="Shape 540"/>
          <p:cNvSpPr txBox="1"/>
          <p:nvPr/>
        </p:nvSpPr>
        <p:spPr>
          <a:xfrm>
            <a:off x="9639300" y="6454776"/>
            <a:ext cx="933450" cy="365125"/>
          </a:xfrm>
          <a:prstGeom prst="rect">
            <a:avLst/>
          </a:prstGeom>
          <a:noFill/>
          <a:ln>
            <a:noFill/>
          </a:ln>
        </p:spPr>
        <p:txBody>
          <a:bodyPr wrap="square" lIns="91425" tIns="45700" rIns="91425" bIns="45700" anchor="t" anchorCtr="0">
            <a:noAutofit/>
          </a:bodyPr>
          <a:lstStyle/>
          <a:p>
            <a:pPr marL="0" marR="0" lvl="0" indent="-101600" algn="r" defTabSz="914400" rtl="0" eaLnBrk="1" fontAlgn="auto" latinLnBrk="0" hangingPunct="1">
              <a:lnSpc>
                <a:spcPct val="100000"/>
              </a:lnSpc>
              <a:spcBef>
                <a:spcPts val="0"/>
              </a:spcBef>
              <a:spcAft>
                <a:spcPts val="0"/>
              </a:spcAft>
              <a:buClr>
                <a:srgbClr val="7C7C7C"/>
              </a:buClr>
              <a:buSzPct val="100000"/>
              <a:buFontTx/>
              <a:buNone/>
              <a:tabLst/>
              <a:defRPr/>
            </a:pPr>
            <a:fld id="{00000000-1234-1234-1234-123412341234}" type="slidenum">
              <a:rPr kumimoji="0" lang="en-US" sz="1600" b="0" i="0" u="none" strike="noStrike" kern="1200" cap="none" spc="0" normalizeH="0" baseline="0" noProof="0">
                <a:ln>
                  <a:noFill/>
                </a:ln>
                <a:solidFill>
                  <a:srgbClr val="7C7C7C"/>
                </a:solidFill>
                <a:effectLst/>
                <a:uLnTx/>
                <a:uFillTx/>
                <a:latin typeface="Calibri"/>
                <a:ea typeface="Calibri"/>
                <a:cs typeface="Calibri"/>
                <a:sym typeface="Calibri"/>
              </a:rPr>
              <a:pPr marL="0" marR="0" lvl="0" indent="-101600" algn="r" defTabSz="914400" rtl="0" eaLnBrk="1" fontAlgn="auto" latinLnBrk="0" hangingPunct="1">
                <a:lnSpc>
                  <a:spcPct val="100000"/>
                </a:lnSpc>
                <a:spcBef>
                  <a:spcPts val="0"/>
                </a:spcBef>
                <a:spcAft>
                  <a:spcPts val="0"/>
                </a:spcAft>
                <a:buClr>
                  <a:srgbClr val="7C7C7C"/>
                </a:buClr>
                <a:buSzPct val="100000"/>
                <a:buFontTx/>
                <a:buNone/>
                <a:tabLst/>
                <a:defRPr/>
              </a:pPr>
              <a:t>45</a:t>
            </a:fld>
            <a:endParaRPr kumimoji="0" lang="en-US" sz="1600" b="0" i="0" u="none" strike="noStrike" kern="1200" cap="none" spc="0" normalizeH="0" baseline="0" noProof="0">
              <a:ln>
                <a:noFill/>
              </a:ln>
              <a:solidFill>
                <a:srgbClr val="7C7C7C"/>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646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9"/>
        <p:cNvGrpSpPr/>
        <p:nvPr/>
      </p:nvGrpSpPr>
      <p:grpSpPr>
        <a:xfrm>
          <a:off x="0" y="0"/>
          <a:ext cx="0" cy="0"/>
          <a:chOff x="0" y="0"/>
          <a:chExt cx="0" cy="0"/>
        </a:xfrm>
      </p:grpSpPr>
      <p:sp>
        <p:nvSpPr>
          <p:cNvPr id="84" name="Rectangle 83">
            <a:extLst>
              <a:ext uri="{FF2B5EF4-FFF2-40B4-BE49-F238E27FC236}">
                <a16:creationId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86" name="Rectangle 85">
            <a:extLst>
              <a:ext uri="{FF2B5EF4-FFF2-40B4-BE49-F238E27FC236}">
                <a16:creationId xmlns:a16="http://schemas.microsoft.com/office/drawing/2014/main" id="{1419E3D9-C5FB-41A9-B6D2-DFB210BB6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8" name="Rectangle 87">
            <a:extLst>
              <a:ext uri="{FF2B5EF4-FFF2-40B4-BE49-F238E27FC236}">
                <a16:creationId xmlns:a16="http://schemas.microsoft.com/office/drawing/2014/main" id="{367909BF-1DF7-4ACE-8F58-6CF719BB2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0" name="Rectangle 89">
            <a:extLst>
              <a:ext uri="{FF2B5EF4-FFF2-40B4-BE49-F238E27FC236}">
                <a16:creationId xmlns:a16="http://schemas.microsoft.com/office/drawing/2014/main" id="{89E8BEDB-0BBC-4F21-9CFB-8530D664C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2" name="Group 91">
            <a:extLst>
              <a:ext uri="{FF2B5EF4-FFF2-40B4-BE49-F238E27FC236}">
                <a16:creationId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3" name="Straight Connector 92">
              <a:extLst>
                <a:ext uri="{FF2B5EF4-FFF2-40B4-BE49-F238E27FC236}">
                  <a16:creationId xmlns:a16="http://schemas.microsoft.com/office/drawing/2014/main" id="{51D6D676-6F2F-4446-9935-2D8D038214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BAEA2B-9C25-4B43-8C9A-A9D0C3E9B1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1FC5F3A-7F1A-4EE8-A913-C8E96ACC3C5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420551B3-B4DA-48EE-988C-4FAEAEB5C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99" name="Rectangle 98">
            <a:extLst>
              <a:ext uri="{FF2B5EF4-FFF2-40B4-BE49-F238E27FC236}">
                <a16:creationId xmlns:a16="http://schemas.microsoft.com/office/drawing/2014/main" id="{6F40FBDA-CEB1-40F0-9AB9-BD9C402D7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64" name="Picture 463">
            <a:extLst>
              <a:ext uri="{FF2B5EF4-FFF2-40B4-BE49-F238E27FC236}">
                <a16:creationId xmlns:a16="http://schemas.microsoft.com/office/drawing/2014/main" id="{60AF4995-354C-475E-9E34-806734BFE331}"/>
              </a:ext>
            </a:extLst>
          </p:cNvPr>
          <p:cNvPicPr>
            <a:picLocks noChangeAspect="1"/>
          </p:cNvPicPr>
          <p:nvPr/>
        </p:nvPicPr>
        <p:blipFill rotWithShape="1">
          <a:blip r:embed="rId3" cstate="email">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1" name="Rectangle 100">
            <a:extLst>
              <a:ext uri="{FF2B5EF4-FFF2-40B4-BE49-F238E27FC236}">
                <a16:creationId xmlns:a16="http://schemas.microsoft.com/office/drawing/2014/main" id="{0344D4FE-ABEF-4230-9E4E-AD5782FC7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60" name="Shape 460"/>
          <p:cNvSpPr txBox="1">
            <a:spLocks noGrp="1"/>
          </p:cNvSpPr>
          <p:nvPr>
            <p:ph type="title"/>
          </p:nvPr>
        </p:nvSpPr>
        <p:spPr>
          <a:xfrm>
            <a:off x="1769532" y="2091263"/>
            <a:ext cx="8652938" cy="2461504"/>
          </a:xfrm>
          <a:prstGeom prst="rect">
            <a:avLst/>
          </a:prstGeom>
        </p:spPr>
        <p:txBody>
          <a:bodyPr vert="horz" lIns="91440" tIns="45720" rIns="91440" bIns="45720" rtlCol="0" anchor="ctr" anchorCtr="0">
            <a:normAutofit/>
          </a:bodyPr>
          <a:lstStyle/>
          <a:p>
            <a:r>
              <a:rPr lang="en-US" dirty="0"/>
              <a:t>Rotating a Baby in Second Stage</a:t>
            </a:r>
            <a:endParaRPr lang="en-US"/>
          </a:p>
        </p:txBody>
      </p:sp>
      <p:sp>
        <p:nvSpPr>
          <p:cNvPr id="461" name="Shape 461"/>
          <p:cNvSpPr txBox="1">
            <a:spLocks noGrp="1"/>
          </p:cNvSpPr>
          <p:nvPr>
            <p:ph type="body" idx="1"/>
          </p:nvPr>
        </p:nvSpPr>
        <p:spPr>
          <a:xfrm>
            <a:off x="1769532" y="4623127"/>
            <a:ext cx="8655200" cy="457201"/>
          </a:xfrm>
          <a:prstGeom prst="rect">
            <a:avLst/>
          </a:prstGeom>
        </p:spPr>
        <p:txBody>
          <a:bodyPr vert="horz" lIns="91440" tIns="45720" rIns="91440" bIns="45720" rtlCol="0" anchorCtr="0">
            <a:normAutofit/>
          </a:bodyPr>
          <a:lstStyle/>
          <a:p>
            <a:pPr>
              <a:lnSpc>
                <a:spcPct val="100000"/>
              </a:lnSpc>
              <a:spcBef>
                <a:spcPts val="0"/>
              </a:spcBef>
            </a:pPr>
            <a:endParaRPr lang="en-US" spc="80" dirty="0">
              <a:solidFill>
                <a:schemeClr val="tx1"/>
              </a:solidFill>
            </a:endParaRPr>
          </a:p>
        </p:txBody>
      </p:sp>
      <p:sp>
        <p:nvSpPr>
          <p:cNvPr id="462" name="Shape 462"/>
          <p:cNvSpPr txBox="1">
            <a:spLocks noGrp="1"/>
          </p:cNvSpPr>
          <p:nvPr>
            <p:ph type="sldNum" idx="12"/>
          </p:nvPr>
        </p:nvSpPr>
        <p:spPr>
          <a:xfrm>
            <a:off x="8306591" y="5172891"/>
            <a:ext cx="2111881" cy="228600"/>
          </a:xfrm>
          <a:prstGeom prst="rect">
            <a:avLst/>
          </a:prstGeom>
        </p:spPr>
        <p:txBody>
          <a:bodyPr vert="horz" lIns="91440" tIns="45720" rIns="91440" bIns="45720" rtlCol="0" anchor="b" anchorCtr="0">
            <a:normAutofit/>
          </a:bodyPr>
          <a:lstStyle/>
          <a:p>
            <a:pPr marL="0" marR="0" lvl="0" indent="0" algn="r" defTabSz="457200" rtl="0" eaLnBrk="1" fontAlgn="auto" latinLnBrk="0" hangingPunct="1">
              <a:lnSpc>
                <a:spcPct val="90000"/>
              </a:lnSpc>
              <a:spcBef>
                <a:spcPts val="0"/>
              </a:spcBef>
              <a:spcAft>
                <a:spcPts val="600"/>
              </a:spcAft>
              <a:buClr>
                <a:srgbClr val="FFFFFF"/>
              </a:buClr>
              <a:buSzPts val="1200"/>
              <a:buFontTx/>
              <a:buNone/>
              <a:tabLst/>
              <a:defRPr/>
            </a:pPr>
            <a:fld id="{00000000-1234-1234-1234-123412341234}" type="slidenum">
              <a:rPr kumimoji="0" lang="en-US" sz="1000" b="0" i="0" u="none" strike="noStrike" kern="1200" cap="none" spc="0" normalizeH="0" baseline="0" noProof="0">
                <a:ln>
                  <a:noFill/>
                </a:ln>
                <a:solidFill>
                  <a:prstClr val="white">
                    <a:lumMod val="85000"/>
                    <a:lumOff val="15000"/>
                  </a:prstClr>
                </a:solidFill>
                <a:effectLst/>
                <a:uLnTx/>
                <a:uFillTx/>
                <a:latin typeface="Sagona Book" panose="02020404030301010803"/>
                <a:ea typeface="+mn-ea"/>
                <a:cs typeface="+mn-cs"/>
              </a:rPr>
              <a:pPr marL="0" marR="0" lvl="0" indent="0" algn="r" defTabSz="457200" rtl="0" eaLnBrk="1" fontAlgn="auto" latinLnBrk="0" hangingPunct="1">
                <a:lnSpc>
                  <a:spcPct val="90000"/>
                </a:lnSpc>
                <a:spcBef>
                  <a:spcPts val="0"/>
                </a:spcBef>
                <a:spcAft>
                  <a:spcPts val="600"/>
                </a:spcAft>
                <a:buClr>
                  <a:srgbClr val="FFFFFF"/>
                </a:buClr>
                <a:buSzPts val="1200"/>
                <a:buFontTx/>
                <a:buNone/>
                <a:tabLst/>
                <a:defRPr/>
              </a:pPr>
              <a:t>46</a:t>
            </a:fld>
            <a:endParaRPr kumimoji="0" lang="en-US" sz="1000" b="0" i="0" u="none" strike="noStrike" kern="1200" cap="none" spc="0" normalizeH="0" baseline="0" noProof="0">
              <a:ln>
                <a:noFill/>
              </a:ln>
              <a:solidFill>
                <a:prstClr val="white">
                  <a:lumMod val="85000"/>
                  <a:lumOff val="15000"/>
                </a:prstClr>
              </a:solidFill>
              <a:effectLst/>
              <a:uLnTx/>
              <a:uFillTx/>
              <a:latin typeface="Sagona Book" panose="02020404030301010803"/>
              <a:ea typeface="+mn-ea"/>
              <a:cs typeface="+mn-cs"/>
            </a:endParaRPr>
          </a:p>
        </p:txBody>
      </p:sp>
      <p:sp>
        <p:nvSpPr>
          <p:cNvPr id="103" name="Rectangle 102">
            <a:extLst>
              <a:ext uri="{FF2B5EF4-FFF2-40B4-BE49-F238E27FC236}">
                <a16:creationId xmlns:a16="http://schemas.microsoft.com/office/drawing/2014/main" id="{9325F979-D3F9-4926-81B7-7ACCB31A5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7919069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981200" y="274638"/>
            <a:ext cx="8229600" cy="1143000"/>
          </a:xfrm>
          <a:prstGeom prst="rect">
            <a:avLst/>
          </a:prstGeom>
        </p:spPr>
        <p:txBody>
          <a:bodyPr vert="horz" wrap="square" lIns="91425" tIns="91425" rIns="91425" bIns="91425" rtlCol="0" anchor="ctr" anchorCtr="0">
            <a:noAutofit/>
          </a:bodyPr>
          <a:lstStyle/>
          <a:p>
            <a:pPr>
              <a:spcBef>
                <a:spcPts val="0"/>
              </a:spcBef>
            </a:pPr>
            <a:endParaRPr/>
          </a:p>
        </p:txBody>
      </p:sp>
      <p:sp>
        <p:nvSpPr>
          <p:cNvPr id="477" name="Shape 477"/>
          <p:cNvSpPr txBox="1">
            <a:spLocks noGrp="1"/>
          </p:cNvSpPr>
          <p:nvPr>
            <p:ph type="body" idx="1"/>
          </p:nvPr>
        </p:nvSpPr>
        <p:spPr>
          <a:xfrm>
            <a:off x="1981200" y="1600200"/>
            <a:ext cx="8229600" cy="4526100"/>
          </a:xfrm>
          <a:prstGeom prst="rect">
            <a:avLst/>
          </a:prstGeom>
        </p:spPr>
        <p:txBody>
          <a:bodyPr vert="horz" wrap="square" lIns="91425" tIns="91425" rIns="91425" bIns="91425" rtlCol="0" anchor="t" anchorCtr="0">
            <a:noAutofit/>
          </a:bodyPr>
          <a:lstStyle/>
          <a:p>
            <a:pPr marL="381000" indent="152400">
              <a:spcBef>
                <a:spcPts val="600"/>
              </a:spcBef>
              <a:buNone/>
            </a:pPr>
            <a:endParaRPr/>
          </a:p>
        </p:txBody>
      </p:sp>
      <p:sp>
        <p:nvSpPr>
          <p:cNvPr id="478" name="Shape 478"/>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47</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479" name="Shape 479"/>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1638731" y="0"/>
            <a:ext cx="8914539" cy="6858000"/>
          </a:xfrm>
          <a:prstGeom prst="rect">
            <a:avLst/>
          </a:prstGeom>
          <a:noFill/>
          <a:ln>
            <a:noFill/>
          </a:ln>
        </p:spPr>
      </p:pic>
    </p:spTree>
    <p:extLst>
      <p:ext uri="{BB962C8B-B14F-4D97-AF65-F5344CB8AC3E}">
        <p14:creationId xmlns:p14="http://schemas.microsoft.com/office/powerpoint/2010/main" val="3641501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981200" y="274638"/>
            <a:ext cx="8229600" cy="1143000"/>
          </a:xfrm>
          <a:prstGeom prst="rect">
            <a:avLst/>
          </a:prstGeom>
        </p:spPr>
        <p:txBody>
          <a:bodyPr vert="horz" wrap="square" lIns="91425" tIns="91425" rIns="91425" bIns="91425" rtlCol="0" anchor="ctr" anchorCtr="0">
            <a:noAutofit/>
          </a:bodyPr>
          <a:lstStyle/>
          <a:p>
            <a:pPr>
              <a:spcBef>
                <a:spcPts val="0"/>
              </a:spcBef>
            </a:pPr>
            <a:endParaRPr/>
          </a:p>
        </p:txBody>
      </p:sp>
      <p:sp>
        <p:nvSpPr>
          <p:cNvPr id="486" name="Shape 486"/>
          <p:cNvSpPr txBox="1">
            <a:spLocks noGrp="1"/>
          </p:cNvSpPr>
          <p:nvPr>
            <p:ph type="body" idx="1"/>
          </p:nvPr>
        </p:nvSpPr>
        <p:spPr>
          <a:xfrm>
            <a:off x="1981200" y="1600200"/>
            <a:ext cx="8229600" cy="4526100"/>
          </a:xfrm>
          <a:prstGeom prst="rect">
            <a:avLst/>
          </a:prstGeom>
        </p:spPr>
        <p:txBody>
          <a:bodyPr vert="horz" wrap="square" lIns="91425" tIns="91425" rIns="91425" bIns="91425" rtlCol="0" anchor="t" anchorCtr="0">
            <a:noAutofit/>
          </a:bodyPr>
          <a:lstStyle/>
          <a:p>
            <a:pPr marL="381000" indent="152400">
              <a:spcBef>
                <a:spcPts val="600"/>
              </a:spcBef>
              <a:buNone/>
            </a:pPr>
            <a:endParaRPr/>
          </a:p>
        </p:txBody>
      </p:sp>
      <p:sp>
        <p:nvSpPr>
          <p:cNvPr id="487" name="Shape 487"/>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48</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488" name="Shape 488"/>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1524000" y="35170"/>
            <a:ext cx="9144000" cy="6787661"/>
          </a:xfrm>
          <a:prstGeom prst="rect">
            <a:avLst/>
          </a:prstGeom>
          <a:noFill/>
          <a:ln>
            <a:noFill/>
          </a:ln>
        </p:spPr>
      </p:pic>
    </p:spTree>
    <p:extLst>
      <p:ext uri="{BB962C8B-B14F-4D97-AF65-F5344CB8AC3E}">
        <p14:creationId xmlns:p14="http://schemas.microsoft.com/office/powerpoint/2010/main" val="53333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981200" y="274638"/>
            <a:ext cx="8229600" cy="1143000"/>
          </a:xfrm>
          <a:prstGeom prst="rect">
            <a:avLst/>
          </a:prstGeom>
        </p:spPr>
        <p:txBody>
          <a:bodyPr vert="horz" wrap="square" lIns="91425" tIns="91425" rIns="91425" bIns="91425" rtlCol="0" anchor="ctr" anchorCtr="0">
            <a:noAutofit/>
          </a:bodyPr>
          <a:lstStyle/>
          <a:p>
            <a:pPr>
              <a:spcBef>
                <a:spcPts val="0"/>
              </a:spcBef>
            </a:pPr>
            <a:endParaRPr/>
          </a:p>
        </p:txBody>
      </p:sp>
      <p:sp>
        <p:nvSpPr>
          <p:cNvPr id="495" name="Shape 495"/>
          <p:cNvSpPr txBox="1">
            <a:spLocks noGrp="1"/>
          </p:cNvSpPr>
          <p:nvPr>
            <p:ph type="body" idx="1"/>
          </p:nvPr>
        </p:nvSpPr>
        <p:spPr>
          <a:xfrm>
            <a:off x="1981200" y="1600200"/>
            <a:ext cx="8229600" cy="4526100"/>
          </a:xfrm>
          <a:prstGeom prst="rect">
            <a:avLst/>
          </a:prstGeom>
        </p:spPr>
        <p:txBody>
          <a:bodyPr vert="horz" wrap="square" lIns="91425" tIns="91425" rIns="91425" bIns="91425" rtlCol="0" anchor="t" anchorCtr="0">
            <a:noAutofit/>
          </a:bodyPr>
          <a:lstStyle/>
          <a:p>
            <a:pPr marL="381000" indent="152400">
              <a:spcBef>
                <a:spcPts val="600"/>
              </a:spcBef>
              <a:buNone/>
            </a:pPr>
            <a:endParaRPr/>
          </a:p>
        </p:txBody>
      </p:sp>
      <p:sp>
        <p:nvSpPr>
          <p:cNvPr id="496" name="Shape 496"/>
          <p:cNvSpPr txBox="1">
            <a:spLocks noGrp="1"/>
          </p:cNvSpPr>
          <p:nvPr>
            <p:ph type="sldNum" idx="12"/>
          </p:nvPr>
        </p:nvSpPr>
        <p:spPr>
          <a:xfrm>
            <a:off x="5867400" y="6400799"/>
            <a:ext cx="381000" cy="317400"/>
          </a:xfrm>
          <a:prstGeom prst="rect">
            <a:avLst/>
          </a:prstGeom>
        </p:spPr>
        <p:txBody>
          <a:bodyPr vert="horz" wrap="square" lIns="91425" tIns="45700" rIns="91425" bIns="45700" rtlCol="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rPr>
              <a:pPr marL="0" marR="0" lvl="0" indent="0" algn="r" defTabSz="914400" rtl="0" eaLnBrk="1" fontAlgn="auto" latinLnBrk="0" hangingPunct="1">
                <a:lnSpc>
                  <a:spcPct val="100000"/>
                </a:lnSpc>
                <a:spcBef>
                  <a:spcPts val="0"/>
                </a:spcBef>
                <a:spcAft>
                  <a:spcPts val="0"/>
                </a:spcAft>
                <a:buClr>
                  <a:srgbClr val="FFFFFF"/>
                </a:buClr>
                <a:buSzPts val="1200"/>
                <a:buFontTx/>
                <a:buNone/>
                <a:tabLst/>
                <a:defRPr/>
              </a:pPr>
              <a:t>49</a:t>
            </a:fld>
            <a:endParaRPr kumimoji="0" sz="800" b="0" i="0" u="none" strike="noStrike" kern="1200" cap="none" spc="0" normalizeH="0" baseline="0" noProof="0">
              <a:ln>
                <a:noFill/>
              </a:ln>
              <a:solidFill>
                <a:prstClr val="black">
                  <a:lumMod val="75000"/>
                  <a:lumOff val="25000"/>
                </a:prstClr>
              </a:solidFill>
              <a:effectLst/>
              <a:uLnTx/>
              <a:uFillTx/>
              <a:latin typeface="Sagona Book" panose="02020404030301010803"/>
              <a:ea typeface="+mn-ea"/>
              <a:cs typeface="+mn-cs"/>
            </a:endParaRPr>
          </a:p>
        </p:txBody>
      </p:sp>
      <p:pic>
        <p:nvPicPr>
          <p:cNvPr id="497" name="Shape 497"/>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1540329" y="1"/>
            <a:ext cx="9111342" cy="6857999"/>
          </a:xfrm>
          <a:prstGeom prst="rect">
            <a:avLst/>
          </a:prstGeom>
          <a:noFill/>
          <a:ln>
            <a:noFill/>
          </a:ln>
        </p:spPr>
      </p:pic>
    </p:spTree>
    <p:extLst>
      <p:ext uri="{BB962C8B-B14F-4D97-AF65-F5344CB8AC3E}">
        <p14:creationId xmlns:p14="http://schemas.microsoft.com/office/powerpoint/2010/main" val="305429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299684"/>
            <a:ext cx="10972800" cy="1325563"/>
          </a:xfrm>
          <a:noFill/>
        </p:spPr>
        <p:txBody>
          <a:bodyPr/>
          <a:lstStyle/>
          <a:p>
            <a:r>
              <a:rPr lang="en-US" dirty="0" smtClean="0"/>
              <a:t>PVB QI Excellence Award</a:t>
            </a:r>
            <a:endParaRPr lang="en-US" dirty="0"/>
          </a:p>
        </p:txBody>
      </p:sp>
      <p:sp>
        <p:nvSpPr>
          <p:cNvPr id="3" name="Content Placeholder 2"/>
          <p:cNvSpPr>
            <a:spLocks noGrp="1"/>
          </p:cNvSpPr>
          <p:nvPr>
            <p:ph idx="1"/>
          </p:nvPr>
        </p:nvSpPr>
        <p:spPr>
          <a:xfrm>
            <a:off x="372533" y="1439863"/>
            <a:ext cx="8794046" cy="5167312"/>
          </a:xfrm>
        </p:spPr>
        <p:txBody>
          <a:bodyPr>
            <a:normAutofit/>
          </a:bodyPr>
          <a:lstStyle/>
          <a:p>
            <a:r>
              <a:rPr lang="en-US" sz="2000" dirty="0">
                <a:ea typeface="Lato"/>
                <a:cs typeface="Lato"/>
              </a:rPr>
              <a:t>All structure &amp; patient-level data entered for Baseline-March </a:t>
            </a:r>
            <a:r>
              <a:rPr lang="en-US" sz="2000" dirty="0" smtClean="0">
                <a:ea typeface="Lato"/>
                <a:cs typeface="Lato"/>
              </a:rPr>
              <a:t>2022 (</a:t>
            </a:r>
            <a:r>
              <a:rPr lang="en-US" sz="2000" dirty="0" smtClean="0"/>
              <a:t>will provide pass for </a:t>
            </a:r>
            <a:r>
              <a:rPr lang="en-US" sz="2000" dirty="0"/>
              <a:t>December and January data given </a:t>
            </a:r>
            <a:r>
              <a:rPr lang="en-US" sz="2000" dirty="0" smtClean="0"/>
              <a:t>surge</a:t>
            </a:r>
            <a:r>
              <a:rPr lang="en-US" sz="2000" dirty="0" smtClean="0">
                <a:ea typeface="Lato"/>
                <a:cs typeface="Lato"/>
              </a:rPr>
              <a:t>) </a:t>
            </a:r>
            <a:r>
              <a:rPr lang="en-US" sz="2000" dirty="0">
                <a:ea typeface="Lato"/>
                <a:cs typeface="Lato"/>
              </a:rPr>
              <a:t>due May </a:t>
            </a:r>
            <a:r>
              <a:rPr lang="en-US" sz="2000" dirty="0" smtClean="0">
                <a:ea typeface="Lato"/>
                <a:cs typeface="Lato"/>
              </a:rPr>
              <a:t>2nd</a:t>
            </a:r>
            <a:endParaRPr lang="en-US" sz="2000" dirty="0"/>
          </a:p>
          <a:p>
            <a:r>
              <a:rPr lang="en-US" sz="2000" dirty="0">
                <a:ea typeface="Lato"/>
                <a:cs typeface="Lato"/>
              </a:rPr>
              <a:t>Key Structure Measures "In Place</a:t>
            </a:r>
            <a:r>
              <a:rPr lang="en-US" sz="2000" dirty="0" smtClean="0">
                <a:ea typeface="Lato"/>
                <a:cs typeface="Lato"/>
              </a:rPr>
              <a:t>":</a:t>
            </a:r>
          </a:p>
          <a:p>
            <a:pPr lvl="1"/>
            <a:r>
              <a:rPr lang="en-US" sz="1600" dirty="0"/>
              <a:t>Implemented </a:t>
            </a:r>
            <a:r>
              <a:rPr lang="en-US" sz="1600" b="1" u="sng" dirty="0"/>
              <a:t>provider and nurse education </a:t>
            </a:r>
            <a:r>
              <a:rPr lang="en-US" sz="1600" dirty="0"/>
              <a:t>and other strategies to achieve buy-in</a:t>
            </a:r>
          </a:p>
          <a:p>
            <a:pPr lvl="1"/>
            <a:r>
              <a:rPr lang="en-US" sz="1600" dirty="0"/>
              <a:t>Implemented </a:t>
            </a:r>
            <a:r>
              <a:rPr lang="en-US" sz="1600" b="1" u="sng" dirty="0"/>
              <a:t>standardized protocol/processes </a:t>
            </a:r>
            <a:r>
              <a:rPr lang="en-US" sz="1600" dirty="0"/>
              <a:t>for induction, labor support management and response to labor and fetal heart rate </a:t>
            </a:r>
            <a:r>
              <a:rPr lang="en-US" sz="1600" dirty="0" smtClean="0"/>
              <a:t>abnormalities</a:t>
            </a:r>
          </a:p>
          <a:p>
            <a:pPr lvl="1"/>
            <a:r>
              <a:rPr lang="en-US" sz="1600" dirty="0" smtClean="0"/>
              <a:t>Integrated </a:t>
            </a:r>
            <a:r>
              <a:rPr lang="en-US" sz="1600" dirty="0"/>
              <a:t>process to review and share </a:t>
            </a:r>
            <a:r>
              <a:rPr lang="en-US" sz="1600" dirty="0" smtClean="0"/>
              <a:t>data with clinical staff and sharing transparent </a:t>
            </a:r>
            <a:r>
              <a:rPr lang="en-US" sz="1600" b="1" u="sng" dirty="0"/>
              <a:t>provider-level </a:t>
            </a:r>
            <a:r>
              <a:rPr lang="en-US" sz="1600" b="1" u="sng" dirty="0" smtClean="0"/>
              <a:t>data.</a:t>
            </a:r>
            <a:endParaRPr lang="en-US" sz="1600" dirty="0"/>
          </a:p>
          <a:p>
            <a:pPr lvl="1"/>
            <a:r>
              <a:rPr lang="en-US" sz="1600" dirty="0"/>
              <a:t>Implemented </a:t>
            </a:r>
            <a:r>
              <a:rPr lang="en-US" sz="1600" b="1" u="sng" dirty="0"/>
              <a:t>cesarean decision checklist </a:t>
            </a:r>
            <a:r>
              <a:rPr lang="en-US" sz="1600" dirty="0"/>
              <a:t>using ACOG/SMFM labor guidelines</a:t>
            </a:r>
          </a:p>
          <a:p>
            <a:pPr lvl="1"/>
            <a:r>
              <a:rPr lang="en-US" sz="1600" dirty="0"/>
              <a:t>Implemented </a:t>
            </a:r>
            <a:r>
              <a:rPr lang="en-US" sz="1600" b="1" u="sng" dirty="0"/>
              <a:t>decision huddles </a:t>
            </a:r>
            <a:r>
              <a:rPr lang="en-US" sz="1600" dirty="0"/>
              <a:t>and/or decision debriefs with appropriate care team to standardize use of ACOG/SMFM guidelines and checklist</a:t>
            </a:r>
          </a:p>
          <a:p>
            <a:pPr lvl="1"/>
            <a:r>
              <a:rPr lang="en-US" sz="1600" dirty="0"/>
              <a:t>Implemented workflow process to incorporate </a:t>
            </a:r>
            <a:r>
              <a:rPr lang="en-US" sz="1600" b="1" u="sng" dirty="0"/>
              <a:t>shared decision making </a:t>
            </a:r>
            <a:r>
              <a:rPr lang="en-US" sz="1600" dirty="0"/>
              <a:t>with the patient </a:t>
            </a:r>
          </a:p>
          <a:p>
            <a:r>
              <a:rPr lang="en-US" sz="2000" dirty="0" smtClean="0">
                <a:ea typeface="+mn-lt"/>
                <a:cs typeface="+mn-lt"/>
              </a:rPr>
              <a:t>Achievement </a:t>
            </a:r>
            <a:r>
              <a:rPr lang="en-US" sz="2000" dirty="0">
                <a:ea typeface="+mn-lt"/>
                <a:cs typeface="+mn-lt"/>
              </a:rPr>
              <a:t>of process and outcome level measures (Based on Jan – March 2022 data)</a:t>
            </a:r>
          </a:p>
          <a:p>
            <a:pPr lvl="1"/>
            <a:r>
              <a:rPr lang="en-US" sz="1600" dirty="0" smtClean="0">
                <a:ea typeface="+mn-lt"/>
                <a:cs typeface="+mn-lt"/>
              </a:rPr>
              <a:t>80% of Nurses and Providers Educated</a:t>
            </a:r>
          </a:p>
          <a:p>
            <a:pPr lvl="1"/>
            <a:r>
              <a:rPr lang="en-US" sz="1600" dirty="0" smtClean="0">
                <a:ea typeface="+mn-lt"/>
                <a:cs typeface="+mn-lt"/>
              </a:rPr>
              <a:t>80% of all NTSV C-Sections Meeting ACOG/SMFM Guidelines for January-March 2022</a:t>
            </a:r>
          </a:p>
          <a:p>
            <a:pPr lvl="1"/>
            <a:r>
              <a:rPr lang="en-US" sz="1600" dirty="0" smtClean="0">
                <a:ea typeface="+mn-lt"/>
                <a:cs typeface="+mn-lt"/>
              </a:rPr>
              <a:t>NTSV C-Section Rate below 23.6% for January-March 2022</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7" name="Rounded Rectangle 6"/>
          <p:cNvSpPr/>
          <p:nvPr/>
        </p:nvSpPr>
        <p:spPr>
          <a:xfrm>
            <a:off x="9166579" y="2054578"/>
            <a:ext cx="2844799" cy="3443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Face-to-Face</a:t>
            </a:r>
          </a:p>
          <a:p>
            <a:pPr algn="ctr"/>
            <a:r>
              <a:rPr lang="en-US" b="1" u="sng" dirty="0" smtClean="0"/>
              <a:t> QI Leader Award </a:t>
            </a:r>
            <a:r>
              <a:rPr lang="en-US" b="1" u="sng" dirty="0" smtClean="0"/>
              <a:t>Criteria:</a:t>
            </a:r>
          </a:p>
          <a:p>
            <a:pPr algn="ctr"/>
            <a:endParaRPr lang="en-US" b="1" dirty="0" smtClean="0"/>
          </a:p>
          <a:p>
            <a:pPr algn="ctr"/>
            <a:r>
              <a:rPr lang="en-US" dirty="0"/>
              <a:t>Data complete</a:t>
            </a:r>
          </a:p>
          <a:p>
            <a:pPr algn="ctr"/>
            <a:r>
              <a:rPr lang="en-US" dirty="0"/>
              <a:t>+</a:t>
            </a:r>
          </a:p>
          <a:p>
            <a:pPr algn="ctr"/>
            <a:r>
              <a:rPr lang="en-US" dirty="0" smtClean="0"/>
              <a:t>Key structure measures </a:t>
            </a:r>
            <a:r>
              <a:rPr lang="en-US" dirty="0"/>
              <a:t>in </a:t>
            </a:r>
            <a:r>
              <a:rPr lang="en-US" dirty="0" smtClean="0"/>
              <a:t>place</a:t>
            </a:r>
            <a:endParaRPr lang="en-US" dirty="0"/>
          </a:p>
          <a:p>
            <a:pPr algn="ctr"/>
            <a:r>
              <a:rPr lang="en-US" dirty="0"/>
              <a:t>+ </a:t>
            </a:r>
          </a:p>
          <a:p>
            <a:pPr algn="ctr"/>
            <a:r>
              <a:rPr lang="en-US" dirty="0">
                <a:solidFill>
                  <a:schemeClr val="bg1"/>
                </a:solidFill>
              </a:rPr>
              <a:t>1 Process/outcome measure </a:t>
            </a:r>
            <a:r>
              <a:rPr lang="en-US" dirty="0" smtClean="0">
                <a:solidFill>
                  <a:schemeClr val="bg1"/>
                </a:solidFill>
              </a:rPr>
              <a:t>met</a:t>
            </a:r>
            <a:endParaRPr lang="en-US" dirty="0">
              <a:solidFill>
                <a:schemeClr val="bg1"/>
              </a:solidFill>
            </a:endParaRPr>
          </a:p>
          <a:p>
            <a:pPr algn="ctr"/>
            <a:endParaRPr lang="en-US" b="1" dirty="0" smtClean="0"/>
          </a:p>
        </p:txBody>
      </p:sp>
    </p:spTree>
    <p:extLst>
      <p:ext uri="{BB962C8B-B14F-4D97-AF65-F5344CB8AC3E}">
        <p14:creationId xmlns:p14="http://schemas.microsoft.com/office/powerpoint/2010/main" val="4288756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655B90-E802-4EA5-9766-722082E8E884}"/>
              </a:ext>
            </a:extLst>
          </p:cNvPr>
          <p:cNvSpPr>
            <a:spLocks noGrp="1"/>
          </p:cNvSpPr>
          <p:nvPr>
            <p:ph type="title"/>
          </p:nvPr>
        </p:nvSpPr>
        <p:spPr/>
        <p:txBody>
          <a:bodyPr/>
          <a:lstStyle/>
          <a:p>
            <a:r>
              <a:rPr lang="en-US" dirty="0"/>
              <a:t>Points to consider…</a:t>
            </a:r>
          </a:p>
        </p:txBody>
      </p:sp>
      <p:sp>
        <p:nvSpPr>
          <p:cNvPr id="4" name="Text Placeholder 3">
            <a:extLst>
              <a:ext uri="{FF2B5EF4-FFF2-40B4-BE49-F238E27FC236}">
                <a16:creationId xmlns:a16="http://schemas.microsoft.com/office/drawing/2014/main" id="{0C49B9EE-6C64-40B3-842F-0AA95443ACAF}"/>
              </a:ext>
            </a:extLst>
          </p:cNvPr>
          <p:cNvSpPr>
            <a:spLocks noGrp="1"/>
          </p:cNvSpPr>
          <p:nvPr>
            <p:ph type="body" idx="1"/>
          </p:nvPr>
        </p:nvSpPr>
        <p:spPr/>
        <p:txBody>
          <a:bodyPr>
            <a:normAutofit lnSpcReduction="10000"/>
          </a:bodyPr>
          <a:lstStyle/>
          <a:p>
            <a:r>
              <a:rPr lang="en-US" sz="2400" dirty="0"/>
              <a:t>Successful rotation after the onset of the second stage of labor is more likely to be successful if it is performed before arrest occurs. Manual rotation can convert 90% of OP or transverse arrest situations to OA.</a:t>
            </a:r>
          </a:p>
          <a:p>
            <a:endParaRPr lang="en-US" sz="2400" dirty="0"/>
          </a:p>
          <a:p>
            <a:r>
              <a:rPr lang="en-US" sz="2400" dirty="0"/>
              <a:t>Manual rotation is more successful in multiparous women and young women.</a:t>
            </a:r>
          </a:p>
          <a:p>
            <a:endParaRPr lang="en-US" sz="2400" dirty="0"/>
          </a:p>
          <a:p>
            <a:r>
              <a:rPr lang="en-US" sz="2400" dirty="0"/>
              <a:t>Rotation is important if there is a need for a fast delivery and/or if there is minimal or slow descent after a trial of pushing</a:t>
            </a:r>
          </a:p>
        </p:txBody>
      </p:sp>
      <p:sp>
        <p:nvSpPr>
          <p:cNvPr id="2" name="Slide Number Placeholder 1">
            <a:extLst>
              <a:ext uri="{FF2B5EF4-FFF2-40B4-BE49-F238E27FC236}">
                <a16:creationId xmlns:a16="http://schemas.microsoft.com/office/drawing/2014/main" id="{330C30EB-C5A6-4B22-9981-58B57A96CFC3}"/>
              </a:ext>
            </a:extLst>
          </p:cNvPr>
          <p:cNvSpPr>
            <a:spLocks noGrp="1"/>
          </p:cNvSpPr>
          <p:nvPr>
            <p:ph type="sldNum" idx="12"/>
          </p:nvPr>
        </p:nvSpPr>
        <p:spPr/>
        <p:txBody>
          <a:bodyPr/>
          <a:lstStyle/>
          <a:p>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bin"/>
                <a:ea typeface="Cabin"/>
                <a:cs typeface="Cabin"/>
                <a:sym typeface="Cabin"/>
              </a:rPr>
              <a:pPr marL="0" marR="0" lvl="0" indent="-76200" algn="ctr" defTabSz="914400" rtl="0" eaLnBrk="1" fontAlgn="auto" latinLnBrk="0" hangingPunct="1">
                <a:lnSpc>
                  <a:spcPct val="100000"/>
                </a:lnSpc>
                <a:spcBef>
                  <a:spcPts val="0"/>
                </a:spcBef>
                <a:spcAft>
                  <a:spcPts val="0"/>
                </a:spcAft>
                <a:buClr>
                  <a:srgbClr val="FFFFFF"/>
                </a:buClr>
                <a:buSzPct val="100000"/>
                <a:buFontTx/>
                <a:buNone/>
                <a:tabLst/>
                <a:defRPr/>
              </a:pPr>
              <a:t>50</a:t>
            </a:fld>
            <a:endParaRPr kumimoji="0" lang="en-US" sz="1200" b="0" i="0" u="none" strike="noStrike" kern="1200" cap="none" spc="0" normalizeH="0" baseline="0" noProof="0">
              <a:ln>
                <a:noFill/>
              </a:ln>
              <a:solidFill>
                <a:srgbClr val="FFFFFF"/>
              </a:solidFill>
              <a:effectLst/>
              <a:uLnTx/>
              <a:uFillTx/>
              <a:latin typeface="Cabin"/>
              <a:ea typeface="Cabin"/>
              <a:cs typeface="Cabin"/>
              <a:sym typeface="Cabin"/>
            </a:endParaRPr>
          </a:p>
        </p:txBody>
      </p:sp>
    </p:spTree>
    <p:extLst>
      <p:ext uri="{BB962C8B-B14F-4D97-AF65-F5344CB8AC3E}">
        <p14:creationId xmlns:p14="http://schemas.microsoft.com/office/powerpoint/2010/main" val="2470595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2" name="Rectangle 11">
            <a:extLst>
              <a:ext uri="{FF2B5EF4-FFF2-40B4-BE49-F238E27FC236}">
                <a16:creationId xmlns:a16="http://schemas.microsoft.com/office/drawing/2014/main" id="{16BE10A1-AD5F-4AB3-8A94-41D62B494A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3" name="Title 2">
            <a:extLst>
              <a:ext uri="{FF2B5EF4-FFF2-40B4-BE49-F238E27FC236}">
                <a16:creationId xmlns:a16="http://schemas.microsoft.com/office/drawing/2014/main" id="{C3AB5ACE-8EA1-48E2-A0E2-6E2F953FB35A}"/>
              </a:ext>
            </a:extLst>
          </p:cNvPr>
          <p:cNvSpPr>
            <a:spLocks noGrp="1"/>
          </p:cNvSpPr>
          <p:nvPr>
            <p:ph type="title"/>
          </p:nvPr>
        </p:nvSpPr>
        <p:spPr>
          <a:xfrm>
            <a:off x="573409" y="559477"/>
            <a:ext cx="3765200" cy="5709931"/>
          </a:xfrm>
        </p:spPr>
        <p:txBody>
          <a:bodyPr>
            <a:normAutofit/>
          </a:bodyPr>
          <a:lstStyle/>
          <a:p>
            <a:pPr algn="ctr"/>
            <a:r>
              <a:rPr lang="en-US" dirty="0"/>
              <a:t>What about Operative Vaginal Delivery? </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sp>
        <p:nvSpPr>
          <p:cNvPr id="2" name="Slide Number Placeholder 1">
            <a:extLst>
              <a:ext uri="{FF2B5EF4-FFF2-40B4-BE49-F238E27FC236}">
                <a16:creationId xmlns:a16="http://schemas.microsoft.com/office/drawing/2014/main" id="{80BFBED5-5AAB-4630-B1FE-036445FC59F2}"/>
              </a:ext>
            </a:extLst>
          </p:cNvPr>
          <p:cNvSpPr>
            <a:spLocks noGrp="1"/>
          </p:cNvSpPr>
          <p:nvPr>
            <p:ph type="sldNum" idx="12"/>
          </p:nvPr>
        </p:nvSpPr>
        <p:spPr>
          <a:xfrm>
            <a:off x="10972825" y="6200664"/>
            <a:ext cx="822960" cy="274320"/>
          </a:xfrm>
        </p:spPr>
        <p:txBody>
          <a:bodyPr>
            <a:normAutofit/>
          </a:bodyPr>
          <a:lstStyle/>
          <a:p>
            <a:pPr marL="0" marR="0" lvl="0" indent="-76200" algn="r" defTabSz="914400" rtl="0" eaLnBrk="1" fontAlgn="auto" latinLnBrk="0" hangingPunct="1">
              <a:lnSpc>
                <a:spcPct val="100000"/>
              </a:lnSpc>
              <a:spcBef>
                <a:spcPts val="0"/>
              </a:spcBef>
              <a:spcAft>
                <a:spcPts val="600"/>
              </a:spcAft>
              <a:buClr>
                <a:srgbClr val="FFFFFF"/>
              </a:buClr>
              <a:buSzPct val="100000"/>
              <a:buFontTx/>
              <a:buNone/>
              <a:tabLst/>
              <a:defRPr/>
            </a:pPr>
            <a:fld id="{00000000-1234-1234-1234-123412341234}" type="slidenum">
              <a:rPr kumimoji="0" lang="en-US" sz="800" b="0" i="0" u="none" strike="noStrike" kern="1200" cap="none" spc="0" normalizeH="0" baseline="0" noProof="0">
                <a:ln>
                  <a:noFill/>
                </a:ln>
                <a:solidFill>
                  <a:prstClr val="black">
                    <a:lumMod val="75000"/>
                    <a:lumOff val="25000"/>
                  </a:prstClr>
                </a:solidFill>
                <a:effectLst/>
                <a:uLnTx/>
                <a:uFillTx/>
                <a:latin typeface="Cabin"/>
                <a:ea typeface="Cabin"/>
                <a:cs typeface="Cabin"/>
                <a:sym typeface="Cabin"/>
              </a:rPr>
              <a:pPr marL="0" marR="0" lvl="0" indent="-76200" algn="r" defTabSz="914400" rtl="0" eaLnBrk="1" fontAlgn="auto" latinLnBrk="0" hangingPunct="1">
                <a:lnSpc>
                  <a:spcPct val="100000"/>
                </a:lnSpc>
                <a:spcBef>
                  <a:spcPts val="0"/>
                </a:spcBef>
                <a:spcAft>
                  <a:spcPts val="600"/>
                </a:spcAft>
                <a:buClr>
                  <a:srgbClr val="FFFFFF"/>
                </a:buClr>
                <a:buSzPct val="100000"/>
                <a:buFontTx/>
                <a:buNone/>
                <a:tabLst/>
                <a:defRPr/>
              </a:pPr>
              <a:t>51</a:t>
            </a:fld>
            <a:endParaRPr kumimoji="0" lang="en-US" sz="800" b="0" i="0" u="none" strike="noStrike" kern="1200" cap="none" spc="0" normalizeH="0" baseline="0" noProof="0">
              <a:ln>
                <a:noFill/>
              </a:ln>
              <a:solidFill>
                <a:prstClr val="black">
                  <a:lumMod val="75000"/>
                  <a:lumOff val="25000"/>
                </a:prstClr>
              </a:solidFill>
              <a:effectLst/>
              <a:uLnTx/>
              <a:uFillTx/>
              <a:latin typeface="Cabin"/>
              <a:ea typeface="Cabin"/>
              <a:cs typeface="Cabin"/>
              <a:sym typeface="Cabin"/>
            </a:endParaRPr>
          </a:p>
        </p:txBody>
      </p:sp>
      <p:graphicFrame>
        <p:nvGraphicFramePr>
          <p:cNvPr id="6" name="Text Placeholder 3">
            <a:extLst>
              <a:ext uri="{FF2B5EF4-FFF2-40B4-BE49-F238E27FC236}">
                <a16:creationId xmlns:a16="http://schemas.microsoft.com/office/drawing/2014/main" id="{8A1BD5F9-99EB-459A-A0AB-55C7A4635BFF}"/>
              </a:ext>
            </a:extLst>
          </p:cNvPr>
          <p:cNvGraphicFramePr/>
          <p:nvPr>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323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41" name="Rectangle 40">
            <a:extLst>
              <a:ext uri="{FF2B5EF4-FFF2-40B4-BE49-F238E27FC236}">
                <a16:creationId xmlns:a16="http://schemas.microsoft.com/office/drawing/2014/main" id="{1419E3D9-C5FB-41A9-B6D2-DFB210BB6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367909BF-1DF7-4ACE-8F58-6CF719BB2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5" name="Rectangle 44">
            <a:extLst>
              <a:ext uri="{FF2B5EF4-FFF2-40B4-BE49-F238E27FC236}">
                <a16:creationId xmlns:a16="http://schemas.microsoft.com/office/drawing/2014/main" id="{89E8BEDB-0BBC-4F21-9CFB-8530D664C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8" name="Straight Connector 47">
              <a:extLst>
                <a:ext uri="{FF2B5EF4-FFF2-40B4-BE49-F238E27FC236}">
                  <a16:creationId xmlns:a16="http://schemas.microsoft.com/office/drawing/2014/main" id="{51D6D676-6F2F-4446-9935-2D8D038214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BAEA2B-9C25-4B43-8C9A-A9D0C3E9B1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FC5F3A-7F1A-4EE8-A913-C8E96ACC3C5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420551B3-B4DA-48EE-988C-4FAEAEB5C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35" name="Picture 34" descr="Yellow question mark">
            <a:extLst>
              <a:ext uri="{FF2B5EF4-FFF2-40B4-BE49-F238E27FC236}">
                <a16:creationId xmlns:a16="http://schemas.microsoft.com/office/drawing/2014/main" id="{5021DCFD-BA5B-4962-BD5F-763C8DF0DD0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10"/>
            <a:ext cx="12192000" cy="4551026"/>
          </a:xfrm>
          <a:prstGeom prst="rect">
            <a:avLst/>
          </a:prstGeom>
        </p:spPr>
      </p:pic>
      <p:sp>
        <p:nvSpPr>
          <p:cNvPr id="54" name="Rectangle 53">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56" name="Rectangle 55">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53DA7C8-AD2C-471F-AA61-9A1B4650D665}"/>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Questions?</a:t>
            </a:r>
          </a:p>
        </p:txBody>
      </p:sp>
    </p:spTree>
    <p:extLst>
      <p:ext uri="{BB962C8B-B14F-4D97-AF65-F5344CB8AC3E}">
        <p14:creationId xmlns:p14="http://schemas.microsoft.com/office/powerpoint/2010/main" val="2314339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noFill/>
        </p:spPr>
        <p:txBody>
          <a:bodyPr/>
          <a:lstStyle/>
          <a:p>
            <a:r>
              <a:rPr lang="en-US" dirty="0" smtClean="0"/>
              <a:t>Beth </a:t>
            </a:r>
            <a:r>
              <a:rPr lang="en-US" dirty="0" smtClean="0"/>
              <a:t>Hawn and Kathy </a:t>
            </a:r>
            <a:r>
              <a:rPr lang="en-US" dirty="0" err="1" smtClean="0"/>
              <a:t>Ergle</a:t>
            </a:r>
            <a:r>
              <a:rPr lang="en-US" dirty="0" smtClean="0"/>
              <a:t> </a:t>
            </a:r>
            <a:endParaRPr lang="en-US" dirty="0"/>
          </a:p>
        </p:txBody>
      </p:sp>
      <p:sp>
        <p:nvSpPr>
          <p:cNvPr id="3" name="Rectangle 2"/>
          <p:cNvSpPr/>
          <p:nvPr/>
        </p:nvSpPr>
        <p:spPr>
          <a:xfrm>
            <a:off x="1413309" y="2967335"/>
            <a:ext cx="7001641" cy="1477328"/>
          </a:xfrm>
          <a:prstGeom prst="rect">
            <a:avLst/>
          </a:prstGeom>
        </p:spPr>
        <p:txBody>
          <a:bodyPr wrap="square">
            <a:spAutoFit/>
          </a:bodyPr>
          <a:lstStyle/>
          <a:p>
            <a:r>
              <a:rPr lang="en-US" dirty="0"/>
              <a:t>Beth Hawn, Director Maternal Child Services</a:t>
            </a:r>
          </a:p>
          <a:p>
            <a:r>
              <a:rPr lang="en-US" dirty="0"/>
              <a:t>Kathy </a:t>
            </a:r>
            <a:r>
              <a:rPr lang="en-US" dirty="0" err="1"/>
              <a:t>Ergle</a:t>
            </a:r>
            <a:r>
              <a:rPr lang="en-US" dirty="0"/>
              <a:t>, Manager Labor and Delivery and Mother </a:t>
            </a:r>
            <a:r>
              <a:rPr lang="en-US" dirty="0" smtClean="0"/>
              <a:t>Baby</a:t>
            </a:r>
          </a:p>
          <a:p>
            <a:r>
              <a:rPr lang="en-US" dirty="0"/>
              <a:t>Cleveland Clinic Martin Health</a:t>
            </a:r>
          </a:p>
          <a:p>
            <a:endParaRPr lang="en-US" dirty="0" smtClean="0"/>
          </a:p>
          <a:p>
            <a:endParaRPr lang="en-US" dirty="0"/>
          </a:p>
        </p:txBody>
      </p:sp>
    </p:spTree>
    <p:extLst>
      <p:ext uri="{BB962C8B-B14F-4D97-AF65-F5344CB8AC3E}">
        <p14:creationId xmlns:p14="http://schemas.microsoft.com/office/powerpoint/2010/main" val="2228813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924" y="762000"/>
            <a:ext cx="11085097" cy="3193137"/>
          </a:xfrm>
        </p:spPr>
        <p:txBody>
          <a:bodyPr/>
          <a:lstStyle/>
          <a:p>
            <a:r>
              <a:rPr lang="en-US" sz="4000" dirty="0" smtClean="0"/>
              <a:t>Promoting Vaginal Births:</a:t>
            </a:r>
            <a:br>
              <a:rPr lang="en-US" sz="4000" dirty="0" smtClean="0"/>
            </a:br>
            <a:r>
              <a:rPr lang="en-US" sz="4000" dirty="0" smtClean="0"/>
              <a:t>Cleveland Clinic Tradition Hospital’s Experience</a:t>
            </a:r>
            <a:endParaRPr lang="en-US" sz="4000" dirty="0"/>
          </a:p>
        </p:txBody>
      </p:sp>
      <p:sp>
        <p:nvSpPr>
          <p:cNvPr id="3" name="Subtitle 2"/>
          <p:cNvSpPr>
            <a:spLocks noGrp="1"/>
          </p:cNvSpPr>
          <p:nvPr>
            <p:ph type="subTitle" idx="1"/>
          </p:nvPr>
        </p:nvSpPr>
        <p:spPr>
          <a:xfrm>
            <a:off x="1114924" y="2643697"/>
            <a:ext cx="9144000" cy="1311440"/>
          </a:xfrm>
        </p:spPr>
        <p:txBody>
          <a:bodyPr>
            <a:normAutofit fontScale="25000" lnSpcReduction="20000"/>
          </a:bodyPr>
          <a:lstStyle/>
          <a:p>
            <a:endParaRPr lang="en-US" dirty="0" smtClean="0"/>
          </a:p>
          <a:p>
            <a:endParaRPr lang="en-US" dirty="0" smtClean="0"/>
          </a:p>
          <a:p>
            <a:r>
              <a:rPr lang="en-US" sz="8000" dirty="0" smtClean="0"/>
              <a:t>February 28, 2022</a:t>
            </a:r>
          </a:p>
          <a:p>
            <a:r>
              <a:rPr lang="en-US" sz="8000" dirty="0" smtClean="0"/>
              <a:t>Beth Hawn, Director Maternal Child Services</a:t>
            </a:r>
          </a:p>
          <a:p>
            <a:r>
              <a:rPr lang="en-US" sz="8000" dirty="0" smtClean="0"/>
              <a:t>Kathy Ergle, Manager Labor and Delivery and Mother Baby</a:t>
            </a:r>
          </a:p>
        </p:txBody>
      </p:sp>
    </p:spTree>
    <p:extLst>
      <p:ext uri="{BB962C8B-B14F-4D97-AF65-F5344CB8AC3E}">
        <p14:creationId xmlns:p14="http://schemas.microsoft.com/office/powerpoint/2010/main" val="1591369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413339"/>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p:cNvSpPr txBox="1"/>
          <p:nvPr/>
        </p:nvSpPr>
        <p:spPr>
          <a:xfrm>
            <a:off x="2502735" y="685801"/>
            <a:ext cx="7721600"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Arial" panose="020B0604020202020204"/>
                <a:ea typeface="+mn-ea"/>
                <a:cs typeface="+mn-cs"/>
              </a:rPr>
              <a:t>Cleveland Clinic Martin Health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13765"/>
            <a:ext cx="3291840" cy="2194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359051"/>
            <a:ext cx="3291840" cy="21945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98" y="1460446"/>
            <a:ext cx="3299928" cy="2194560"/>
          </a:xfrm>
          <a:prstGeom prst="rect">
            <a:avLst/>
          </a:prstGeom>
        </p:spPr>
      </p:pic>
      <p:sp>
        <p:nvSpPr>
          <p:cNvPr id="9" name="TextBox 8"/>
          <p:cNvSpPr txBox="1"/>
          <p:nvPr/>
        </p:nvSpPr>
        <p:spPr>
          <a:xfrm>
            <a:off x="1219200" y="3810000"/>
            <a:ext cx="1905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Cleveland Clinic North, Stuart 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244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Opened in 1939</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4770120" y="5562600"/>
            <a:ext cx="1981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Cleveland Clinic South, Stuart 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100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Opened in 1992</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extBox 10"/>
          <p:cNvSpPr txBox="1"/>
          <p:nvPr/>
        </p:nvSpPr>
        <p:spPr>
          <a:xfrm>
            <a:off x="8610600" y="3886200"/>
            <a:ext cx="2895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Cleveland Clinic Tradition, Port St Lucie, 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177 beds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Opened in 2013</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1783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55" y="261258"/>
            <a:ext cx="6141613"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0" descr="Image result for treasure coas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2952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39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19DB-12AF-4441-AB2E-0E42344F6D13}"/>
              </a:ext>
            </a:extLst>
          </p:cNvPr>
          <p:cNvSpPr>
            <a:spLocks noGrp="1"/>
          </p:cNvSpPr>
          <p:nvPr>
            <p:ph type="title"/>
          </p:nvPr>
        </p:nvSpPr>
        <p:spPr/>
        <p:txBody>
          <a:bodyPr/>
          <a:lstStyle/>
          <a:p>
            <a:r>
              <a:rPr lang="en-US" dirty="0" smtClean="0"/>
              <a:t>Cleveland Clinic Tradition </a:t>
            </a:r>
            <a:r>
              <a:rPr lang="en-US" dirty="0"/>
              <a:t>Hospital</a:t>
            </a:r>
          </a:p>
        </p:txBody>
      </p:sp>
      <p:sp>
        <p:nvSpPr>
          <p:cNvPr id="3" name="Content Placeholder 2">
            <a:extLst>
              <a:ext uri="{FF2B5EF4-FFF2-40B4-BE49-F238E27FC236}">
                <a16:creationId xmlns:a16="http://schemas.microsoft.com/office/drawing/2014/main" id="{C7A3A345-112E-411D-A3D6-374830302E87}"/>
              </a:ext>
            </a:extLst>
          </p:cNvPr>
          <p:cNvSpPr txBox="1">
            <a:spLocks/>
          </p:cNvSpPr>
          <p:nvPr/>
        </p:nvSpPr>
        <p:spPr>
          <a:xfrm>
            <a:off x="838200" y="1825625"/>
            <a:ext cx="10515600" cy="4351338"/>
          </a:xfrm>
          <a:prstGeom prst="rect">
            <a:avLst/>
          </a:prstGeom>
        </p:spPr>
        <p:txBody>
          <a:bodyPr/>
          <a:lst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Labor &amp;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Delivery 5 LD, 4 Triage 2 ORS, 2 PACUs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Mother Baby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Unit 20 beds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Level 2 Neonatal </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Intensive Care Unit (NICU</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10 bed single family rooms, Neonatal Transport team</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Inpatient Pediatric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Unit 8 beds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OB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Outpatient</a:t>
            </a: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Hospitalist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a:t>
            </a: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On target to do 1300 deliveries in 2021</a:t>
            </a:r>
          </a:p>
          <a:p>
            <a:pPr marL="34925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Joined the PROVIDE initiative in July 2017</a:t>
            </a:r>
          </a:p>
        </p:txBody>
      </p:sp>
    </p:spTree>
    <p:extLst>
      <p:ext uri="{BB962C8B-B14F-4D97-AF65-F5344CB8AC3E}">
        <p14:creationId xmlns:p14="http://schemas.microsoft.com/office/powerpoint/2010/main" val="1766439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981200" y="1335107"/>
          <a:ext cx="8153400" cy="49349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74279" y="381001"/>
            <a:ext cx="4648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CCTH PROVIDE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(Promoting Primary Vaginal Deliveries)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Labor Dystocia/Failure to Progress/Inductions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2016-2021</a:t>
            </a:r>
          </a:p>
        </p:txBody>
      </p:sp>
    </p:spTree>
    <p:extLst>
      <p:ext uri="{BB962C8B-B14F-4D97-AF65-F5344CB8AC3E}">
        <p14:creationId xmlns:p14="http://schemas.microsoft.com/office/powerpoint/2010/main" val="33589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295400" y="1335107"/>
          <a:ext cx="9296400" cy="49349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74279" y="381001"/>
            <a:ext cx="4648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CCTH PROVIDE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(Promoting Primary Vaginal Deliveries)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Labor Dystocia/Failure to Progress/Inductions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2020-2021</a:t>
            </a:r>
          </a:p>
        </p:txBody>
      </p:sp>
    </p:spTree>
    <p:extLst>
      <p:ext uri="{BB962C8B-B14F-4D97-AF65-F5344CB8AC3E}">
        <p14:creationId xmlns:p14="http://schemas.microsoft.com/office/powerpoint/2010/main" val="263016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252358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Worked for Us</a:t>
            </a:r>
            <a:br>
              <a:rPr lang="en-US" dirty="0" smtClean="0"/>
            </a:br>
            <a:endParaRPr lang="en-US" dirty="0"/>
          </a:p>
        </p:txBody>
      </p:sp>
      <p:sp>
        <p:nvSpPr>
          <p:cNvPr id="3" name="Content Placeholder 2"/>
          <p:cNvSpPr>
            <a:spLocks noGrp="1"/>
          </p:cNvSpPr>
          <p:nvPr>
            <p:ph idx="1"/>
          </p:nvPr>
        </p:nvSpPr>
        <p:spPr/>
        <p:txBody>
          <a:bodyPr/>
          <a:lstStyle/>
          <a:p>
            <a:r>
              <a:rPr lang="en-US" sz="3200" dirty="0" smtClean="0"/>
              <a:t>Peanut  and birth balls for every mom- every room, every time</a:t>
            </a:r>
          </a:p>
          <a:p>
            <a:r>
              <a:rPr lang="en-US" sz="3200" dirty="0" smtClean="0"/>
              <a:t>Education for our nurses on promoting vaginal births</a:t>
            </a:r>
          </a:p>
          <a:p>
            <a:r>
              <a:rPr lang="en-US" sz="3200" dirty="0" smtClean="0"/>
              <a:t>Birth Preference on our website, showing our offerings</a:t>
            </a:r>
          </a:p>
          <a:p>
            <a:r>
              <a:rPr lang="en-US" sz="3200" dirty="0" smtClean="0"/>
              <a:t>PROVIDE Cart</a:t>
            </a:r>
          </a:p>
          <a:p>
            <a:r>
              <a:rPr lang="en-US" sz="3200" dirty="0" smtClean="0"/>
              <a:t>Midwifes</a:t>
            </a:r>
          </a:p>
          <a:p>
            <a:r>
              <a:rPr lang="en-US" sz="3200" dirty="0" smtClean="0"/>
              <a:t>The addition of Laborist in 2020</a:t>
            </a:r>
            <a:endParaRPr lang="en-US" sz="3200" dirty="0"/>
          </a:p>
        </p:txBody>
      </p:sp>
    </p:spTree>
    <p:extLst>
      <p:ext uri="{BB962C8B-B14F-4D97-AF65-F5344CB8AC3E}">
        <p14:creationId xmlns:p14="http://schemas.microsoft.com/office/powerpoint/2010/main" val="2515530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CART</a:t>
            </a:r>
            <a:endParaRPr lang="en-US"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86593"/>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893" y="16002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1564822"/>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359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782763"/>
          </a:xfrm>
        </p:spPr>
        <p:txBody>
          <a:bodyPr/>
          <a:lstStyle/>
          <a:p>
            <a:r>
              <a:rPr lang="en-US" dirty="0" smtClean="0"/>
              <a:t>Birth Preferences</a:t>
            </a:r>
            <a:endParaRPr lang="en-US" dirty="0"/>
          </a:p>
        </p:txBody>
      </p:sp>
      <p:sp>
        <p:nvSpPr>
          <p:cNvPr id="3" name="Rectangle 2"/>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p:cNvPicPr>
            <a:picLocks noChangeAspect="1"/>
          </p:cNvPicPr>
          <p:nvPr/>
        </p:nvPicPr>
        <p:blipFill>
          <a:blip r:embed="rId2"/>
          <a:stretch>
            <a:fillRect/>
          </a:stretch>
        </p:blipFill>
        <p:spPr>
          <a:xfrm>
            <a:off x="5943600" y="1143000"/>
            <a:ext cx="5562600" cy="5570537"/>
          </a:xfrm>
          <a:prstGeom prst="rect">
            <a:avLst/>
          </a:prstGeom>
        </p:spPr>
      </p:pic>
      <p:pic>
        <p:nvPicPr>
          <p:cNvPr id="7" name="Picture 6"/>
          <p:cNvPicPr>
            <a:picLocks noChangeAspect="1"/>
          </p:cNvPicPr>
          <p:nvPr/>
        </p:nvPicPr>
        <p:blipFill>
          <a:blip r:embed="rId3"/>
          <a:stretch>
            <a:fillRect/>
          </a:stretch>
        </p:blipFill>
        <p:spPr>
          <a:xfrm>
            <a:off x="152400" y="1143000"/>
            <a:ext cx="4953000" cy="5570537"/>
          </a:xfrm>
          <a:prstGeom prst="rect">
            <a:avLst/>
          </a:prstGeom>
        </p:spPr>
      </p:pic>
    </p:spTree>
    <p:extLst>
      <p:ext uri="{BB962C8B-B14F-4D97-AF65-F5344CB8AC3E}">
        <p14:creationId xmlns:p14="http://schemas.microsoft.com/office/powerpoint/2010/main" val="2124728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really worked….</a:t>
            </a:r>
            <a:endParaRPr lang="en-US" dirty="0"/>
          </a:p>
        </p:txBody>
      </p:sp>
      <p:sp>
        <p:nvSpPr>
          <p:cNvPr id="3" name="Content Placeholder 2"/>
          <p:cNvSpPr>
            <a:spLocks noGrp="1"/>
          </p:cNvSpPr>
          <p:nvPr>
            <p:ph idx="1"/>
          </p:nvPr>
        </p:nvSpPr>
        <p:spPr>
          <a:xfrm>
            <a:off x="838200" y="1554163"/>
            <a:ext cx="10515600" cy="4622800"/>
          </a:xfrm>
        </p:spPr>
        <p:txBody>
          <a:bodyPr/>
          <a:lstStyle/>
          <a:p>
            <a:r>
              <a:rPr lang="en-US" sz="1800" dirty="0" smtClean="0"/>
              <a:t>The way we start our inductions - less pit and more cytotec</a:t>
            </a:r>
          </a:p>
          <a:p>
            <a:r>
              <a:rPr lang="en-US" sz="1800" dirty="0" smtClean="0"/>
              <a:t>Using  intermittent monitoring to allow moving</a:t>
            </a:r>
          </a:p>
          <a:p>
            <a:r>
              <a:rPr lang="en-US" sz="1800" dirty="0" smtClean="0"/>
              <a:t>Using the NOVII on the larger moms</a:t>
            </a:r>
          </a:p>
          <a:p>
            <a:r>
              <a:rPr lang="en-US" sz="1800" dirty="0" smtClean="0"/>
              <a:t>Promoting and allowing them to be out of bed</a:t>
            </a:r>
          </a:p>
          <a:p>
            <a:r>
              <a:rPr lang="en-US" sz="1800" dirty="0" smtClean="0"/>
              <a:t>SPINNING babies moves- CLOSED KNEE</a:t>
            </a:r>
          </a:p>
          <a:p>
            <a:r>
              <a:rPr lang="en-US" sz="1800" dirty="0" smtClean="0"/>
              <a:t>Allowing all of the above makes the baby more optimally positioned so that pushing time has been noted to be less</a:t>
            </a:r>
          </a:p>
          <a:p>
            <a:r>
              <a:rPr lang="en-US" sz="1800" dirty="0" smtClean="0"/>
              <a:t>Culture shift of trust by the physicians to trust the midwives/nurses </a:t>
            </a:r>
          </a:p>
          <a:p>
            <a:r>
              <a:rPr lang="en-US" sz="1800" dirty="0" smtClean="0"/>
              <a:t>Mind set of the staff to want  a vaginal birth for the mom</a:t>
            </a:r>
          </a:p>
          <a:p>
            <a:r>
              <a:rPr lang="en-US" sz="1800" dirty="0" smtClean="0"/>
              <a:t>Persistence!</a:t>
            </a:r>
          </a:p>
          <a:p>
            <a:r>
              <a:rPr lang="en-US" sz="1800" dirty="0" smtClean="0"/>
              <a:t>Debriefing the cases that went off for a C/S </a:t>
            </a:r>
          </a:p>
          <a:p>
            <a:r>
              <a:rPr lang="en-US" sz="1800" dirty="0" smtClean="0"/>
              <a:t>Posting our numbers every month</a:t>
            </a:r>
          </a:p>
          <a:p>
            <a:r>
              <a:rPr lang="en-US" sz="1800" dirty="0" smtClean="0"/>
              <a:t>Celebrating or numbers every month!</a:t>
            </a:r>
          </a:p>
          <a:p>
            <a:endParaRPr lang="en-US" sz="1800" dirty="0"/>
          </a:p>
        </p:txBody>
      </p:sp>
    </p:spTree>
    <p:extLst>
      <p:ext uri="{BB962C8B-B14F-4D97-AF65-F5344CB8AC3E}">
        <p14:creationId xmlns:p14="http://schemas.microsoft.com/office/powerpoint/2010/main" val="258607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stories…</a:t>
            </a:r>
            <a:endParaRPr lang="en-US" dirty="0"/>
          </a:p>
        </p:txBody>
      </p:sp>
      <p:sp>
        <p:nvSpPr>
          <p:cNvPr id="3" name="Content Placeholder 2"/>
          <p:cNvSpPr>
            <a:spLocks noGrp="1"/>
          </p:cNvSpPr>
          <p:nvPr>
            <p:ph idx="1"/>
          </p:nvPr>
        </p:nvSpPr>
        <p:spPr/>
        <p:txBody>
          <a:bodyPr/>
          <a:lstStyle/>
          <a:p>
            <a:r>
              <a:rPr lang="en-US" sz="2000" i="1" dirty="0" smtClean="0"/>
              <a:t>My patient was a morning induction with her 3</a:t>
            </a:r>
            <a:r>
              <a:rPr lang="en-US" sz="2000" i="1" baseline="30000" dirty="0" smtClean="0"/>
              <a:t>rd</a:t>
            </a:r>
            <a:r>
              <a:rPr lang="en-US" sz="2000" i="1" dirty="0" smtClean="0"/>
              <a:t> baby and her cervix was 2/50/-3. By the end of my shift, she was 4 cm and had gotten her epidural. I told her I’d see her in the morning with a baby in her arms and jokingly said unless she wanted to wait for me. The next morning I was surprised to see that she was undelivered and station was still high -2 and VE 9/90/-2. She had a long night with variables ultimately getting an IUPC and amniofusion. They had her flipping all night, using positions like flying cowgirls, side lying release and others. I was mentally preparing myself for a trip to the OR. I decided to do a modified Walcher positions after getting to ok from the laborist who was very supportive of everything we doing to get her delivered. Immediately,  the pt. felt pressure. On her next exam she was an anterior lip 9/90/0 by she was OP. I did a little research and brought my phone into the patient with a picture of the positons I wanted to do with her . It was exaggerated runner’s position. On the next exam she was ROA 30 minutes later she had an 8 lb. baby.</a:t>
            </a:r>
          </a:p>
          <a:p>
            <a:r>
              <a:rPr lang="en-US" sz="2000" i="1" dirty="0" smtClean="0"/>
              <a:t>Spinning babies for the win!~</a:t>
            </a:r>
            <a:endParaRPr lang="en-US" sz="2000" i="1" dirty="0"/>
          </a:p>
        </p:txBody>
      </p:sp>
    </p:spTree>
    <p:extLst>
      <p:ext uri="{BB962C8B-B14F-4D97-AF65-F5344CB8AC3E}">
        <p14:creationId xmlns:p14="http://schemas.microsoft.com/office/powerpoint/2010/main" val="3557753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371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Team Talk: </a:t>
            </a:r>
            <a:r>
              <a:rPr lang="en-US" dirty="0" smtClean="0"/>
              <a:t>NM Lake Forest Hospital</a:t>
            </a:r>
            <a:endParaRPr lang="en-US" dirty="0"/>
          </a:p>
        </p:txBody>
      </p:sp>
      <p:sp>
        <p:nvSpPr>
          <p:cNvPr id="3" name="Rectangle 2"/>
          <p:cNvSpPr/>
          <p:nvPr/>
        </p:nvSpPr>
        <p:spPr>
          <a:xfrm>
            <a:off x="1413310" y="2884438"/>
            <a:ext cx="7608711" cy="2031325"/>
          </a:xfrm>
          <a:prstGeom prst="rect">
            <a:avLst/>
          </a:prstGeom>
        </p:spPr>
        <p:txBody>
          <a:bodyPr wrap="square">
            <a:spAutoFit/>
          </a:bodyPr>
          <a:lstStyle/>
          <a:p>
            <a:r>
              <a:rPr lang="en-US" dirty="0" err="1"/>
              <a:t>Sogi</a:t>
            </a:r>
            <a:r>
              <a:rPr lang="en-US" dirty="0"/>
              <a:t> </a:t>
            </a:r>
            <a:r>
              <a:rPr lang="en-US" dirty="0" err="1"/>
              <a:t>Skariah</a:t>
            </a:r>
            <a:r>
              <a:rPr lang="en-US" dirty="0"/>
              <a:t>, MPA, BSN-RN, CPHQ – Clinical Quality Leader</a:t>
            </a:r>
          </a:p>
          <a:p>
            <a:r>
              <a:rPr lang="en-US" dirty="0"/>
              <a:t/>
            </a:r>
            <a:br>
              <a:rPr lang="en-US" dirty="0"/>
            </a:br>
            <a:r>
              <a:rPr lang="en-US" dirty="0"/>
              <a:t>Pam </a:t>
            </a:r>
            <a:r>
              <a:rPr lang="en-US" dirty="0" err="1"/>
              <a:t>Chay</a:t>
            </a:r>
            <a:r>
              <a:rPr lang="en-US" dirty="0"/>
              <a:t>, MSN, RN, IBCLC, CCE (ACBE) – Program Manager, Maternity Services</a:t>
            </a:r>
          </a:p>
          <a:p>
            <a:endParaRPr lang="en-US" dirty="0"/>
          </a:p>
          <a:p>
            <a:r>
              <a:rPr lang="en-US" dirty="0"/>
              <a:t>Jacqueline Lowry MSN, RNC, C-EFM – Clinical Practice Specialist, Maternity Services </a:t>
            </a:r>
          </a:p>
        </p:txBody>
      </p:sp>
    </p:spTree>
    <p:extLst>
      <p:ext uri="{BB962C8B-B14F-4D97-AF65-F5344CB8AC3E}">
        <p14:creationId xmlns:p14="http://schemas.microsoft.com/office/powerpoint/2010/main" val="15540014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Next Steps with PVB</a:t>
            </a:r>
          </a:p>
        </p:txBody>
      </p:sp>
    </p:spTree>
    <p:extLst>
      <p:ext uri="{BB962C8B-B14F-4D97-AF65-F5344CB8AC3E}">
        <p14:creationId xmlns:p14="http://schemas.microsoft.com/office/powerpoint/2010/main" val="27502060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PVB Data Form Update</a:t>
            </a:r>
            <a:endParaRPr lang="en-US" dirty="0"/>
          </a:p>
        </p:txBody>
      </p:sp>
      <p:sp>
        <p:nvSpPr>
          <p:cNvPr id="3" name="Content Placeholder 2"/>
          <p:cNvSpPr>
            <a:spLocks noGrp="1"/>
          </p:cNvSpPr>
          <p:nvPr>
            <p:ph idx="1"/>
          </p:nvPr>
        </p:nvSpPr>
        <p:spPr>
          <a:xfrm>
            <a:off x="609600" y="1565646"/>
            <a:ext cx="10972800" cy="4351338"/>
          </a:xfrm>
        </p:spPr>
        <p:txBody>
          <a:bodyPr/>
          <a:lstStyle/>
          <a:p>
            <a:r>
              <a:rPr lang="en-US" dirty="0"/>
              <a:t> </a:t>
            </a:r>
            <a:r>
              <a:rPr lang="en-US" sz="2800" dirty="0" smtClean="0"/>
              <a:t>Were there 3 hours or more of pushing?</a:t>
            </a:r>
            <a:endParaRPr lang="en-US" sz="2800" dirty="0"/>
          </a:p>
          <a:p>
            <a:pPr lvl="1">
              <a:buFont typeface="Courier New" panose="02070309020205020404" pitchFamily="49" charset="0"/>
              <a:buChar char="o"/>
            </a:pPr>
            <a:r>
              <a:rPr lang="en-US" sz="2400" dirty="0" smtClean="0"/>
              <a:t>Longer </a:t>
            </a:r>
            <a:r>
              <a:rPr lang="en-US" sz="2400" dirty="0"/>
              <a:t>durations may be appropriate </a:t>
            </a:r>
            <a:r>
              <a:rPr lang="en-US" sz="2400" dirty="0" smtClean="0"/>
              <a:t>(e.g. 4 </a:t>
            </a:r>
            <a:r>
              <a:rPr lang="en-US" sz="2400" dirty="0"/>
              <a:t>hours with epidural) as long as progress documented </a:t>
            </a:r>
            <a:endParaRPr lang="en-US" sz="2400" dirty="0" smtClean="0"/>
          </a:p>
          <a:p>
            <a:pPr lvl="1">
              <a:buFont typeface="Courier New" panose="02070309020205020404" pitchFamily="49" charset="0"/>
              <a:buChar char="o"/>
            </a:pPr>
            <a:r>
              <a:rPr lang="en-US" sz="2400" dirty="0" smtClean="0"/>
              <a:t>Edit made for language to be consistent across forms</a:t>
            </a:r>
            <a:endParaRPr lang="en-US" sz="24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68</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80507" y="3391641"/>
            <a:ext cx="4861981" cy="1219306"/>
          </a:xfrm>
          <a:prstGeom prst="rect">
            <a:avLst/>
          </a:prstGeom>
          <a:ln w="38100">
            <a:solidFill>
              <a:srgbClr val="002060"/>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11495" y="5040608"/>
            <a:ext cx="6569009" cy="876376"/>
          </a:xfrm>
          <a:prstGeom prst="rect">
            <a:avLst/>
          </a:prstGeom>
          <a:ln w="38100">
            <a:solidFill>
              <a:schemeClr val="tx1"/>
            </a:solidFill>
          </a:ln>
        </p:spPr>
      </p:pic>
    </p:spTree>
    <p:extLst>
      <p:ext uri="{BB962C8B-B14F-4D97-AF65-F5344CB8AC3E}">
        <p14:creationId xmlns:p14="http://schemas.microsoft.com/office/powerpoint/2010/main" val="4144828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69</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a:t>14 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fontScale="90000"/>
          </a:bodyPr>
          <a:lstStyle/>
          <a:p>
            <a:r>
              <a:rPr lang="en-US" dirty="0">
                <a:ea typeface="+mj-lt"/>
                <a:cs typeface="+mj-lt"/>
              </a:rPr>
              <a:t>Supporting vaginal birth and reducing primary Cesareans for optimal maternal and neonatal outcomes</a:t>
            </a:r>
            <a:endParaRPr lang="en-US" dirty="0"/>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Diagram 6"/>
          <p:cNvGraphicFramePr/>
          <p:nvPr>
            <p:extLst/>
          </p:nvPr>
        </p:nvGraphicFramePr>
        <p:xfrm>
          <a:off x="85968" y="1573456"/>
          <a:ext cx="11496431"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rot="10800000">
            <a:off x="7949184" y="2401824"/>
            <a:ext cx="1402080" cy="48768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5554248" y="2487167"/>
            <a:ext cx="867216" cy="39244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p:cNvSpPr/>
          <p:nvPr/>
        </p:nvSpPr>
        <p:spPr>
          <a:xfrm>
            <a:off x="9206680" y="1825625"/>
            <a:ext cx="2492951" cy="17309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UPDATED GOAL based in Health People </a:t>
            </a:r>
            <a:r>
              <a:rPr kumimoji="0" lang="en-US" sz="1800" b="0" i="0" u="none" strike="noStrike" kern="1200" cap="none" spc="0" normalizeH="0" baseline="0" noProof="0" dirty="0" smtClean="0">
                <a:ln>
                  <a:noFill/>
                </a:ln>
                <a:solidFill>
                  <a:srgbClr val="FFFFFF"/>
                </a:solidFill>
                <a:effectLst/>
                <a:uLnTx/>
                <a:uFillTx/>
                <a:latin typeface="Arial" panose="020B0604020202020204"/>
                <a:ea typeface="+mn-ea"/>
                <a:cs typeface="+mn-cs"/>
              </a:rPr>
              <a:t>2030</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5-Point Star 2"/>
          <p:cNvSpPr/>
          <p:nvPr/>
        </p:nvSpPr>
        <p:spPr>
          <a:xfrm flipV="1">
            <a:off x="394771" y="3437263"/>
            <a:ext cx="938269" cy="8262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10495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8F99-D6ED-428F-852F-B598D359B169}"/>
              </a:ext>
            </a:extLst>
          </p:cNvPr>
          <p:cNvSpPr>
            <a:spLocks noGrp="1"/>
          </p:cNvSpPr>
          <p:nvPr>
            <p:ph type="title"/>
          </p:nvPr>
        </p:nvSpPr>
        <p:spPr>
          <a:xfrm>
            <a:off x="595223" y="235729"/>
            <a:ext cx="10972800" cy="1325563"/>
          </a:xfrm>
          <a:noFill/>
        </p:spPr>
        <p:txBody>
          <a:bodyPr/>
          <a:lstStyle/>
          <a:p>
            <a:r>
              <a:rPr lang="en-US" dirty="0">
                <a:ea typeface="Lato Medium"/>
                <a:cs typeface="Lato Medium"/>
              </a:rPr>
              <a:t>Provider Education Resources: </a:t>
            </a:r>
            <a:br>
              <a:rPr lang="en-US" dirty="0">
                <a:ea typeface="Lato Medium"/>
                <a:cs typeface="Lato Medium"/>
              </a:rPr>
            </a:br>
            <a:r>
              <a:rPr lang="en-US" sz="2400" dirty="0" smtClean="0">
                <a:ea typeface="Lato Medium"/>
                <a:cs typeface="Lato Medium"/>
              </a:rPr>
              <a:t>Look out for posters in the mail in about 2-3 weeks!</a:t>
            </a:r>
            <a:endParaRPr lang="en-US" sz="2400" dirty="0"/>
          </a:p>
        </p:txBody>
      </p:sp>
      <p:sp>
        <p:nvSpPr>
          <p:cNvPr id="4" name="Slide Number Placeholder 3">
            <a:extLst>
              <a:ext uri="{FF2B5EF4-FFF2-40B4-BE49-F238E27FC236}">
                <a16:creationId xmlns:a16="http://schemas.microsoft.com/office/drawing/2014/main" id="{04FB01D1-E959-4FC7-AB3C-FF60747497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7C9E75B-902B-40EE-9E55-6F941F9DA3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876718"/>
            <a:ext cx="2880610" cy="4397121"/>
          </a:xfrm>
          <a:prstGeom prst="rect">
            <a:avLst/>
          </a:prstGeom>
          <a:ln w="38100">
            <a:solidFill>
              <a:srgbClr val="0070C0"/>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 y="1861477"/>
            <a:ext cx="2850127" cy="4412362"/>
          </a:xfrm>
          <a:prstGeom prst="rect">
            <a:avLst/>
          </a:prstGeom>
          <a:ln w="38100">
            <a:solidFill>
              <a:srgbClr val="0070C0"/>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81500" y="1830994"/>
            <a:ext cx="2850127" cy="4473328"/>
          </a:xfrm>
          <a:prstGeom prst="rect">
            <a:avLst/>
          </a:prstGeom>
          <a:ln w="38100">
            <a:solidFill>
              <a:srgbClr val="0070C0"/>
            </a:solidFill>
          </a:ln>
        </p:spPr>
      </p:pic>
    </p:spTree>
    <p:extLst>
      <p:ext uri="{BB962C8B-B14F-4D97-AF65-F5344CB8AC3E}">
        <p14:creationId xmlns:p14="http://schemas.microsoft.com/office/powerpoint/2010/main" val="32061571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760"/>
            <a:ext cx="6296809" cy="1325563"/>
          </a:xfrm>
        </p:spPr>
        <p:txBody>
          <a:bodyPr/>
          <a:lstStyle/>
          <a:p>
            <a:r>
              <a:rPr lang="en-US"/>
              <a:t>Resources: Labor management support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8" name="Diagram 7"/>
          <p:cNvGraphicFramePr/>
          <p:nvPr>
            <p:extLst>
              <p:ext uri="{D42A27DB-BD31-4B8C-83A1-F6EECF244321}">
                <p14:modId xmlns:p14="http://schemas.microsoft.com/office/powerpoint/2010/main" val="1831150179"/>
              </p:ext>
            </p:extLst>
          </p:nvPr>
        </p:nvGraphicFramePr>
        <p:xfrm>
          <a:off x="739678" y="1932517"/>
          <a:ext cx="5082784" cy="40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45148" y="1736159"/>
            <a:ext cx="2394052" cy="1846439"/>
          </a:xfrm>
          <a:prstGeom prst="rect">
            <a:avLst/>
          </a:prstGeom>
          <a:ln w="38100">
            <a:solidFill>
              <a:srgbClr val="002060"/>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642764" y="2656039"/>
            <a:ext cx="2092974" cy="2475170"/>
          </a:xfrm>
          <a:prstGeom prst="rect">
            <a:avLst/>
          </a:prstGeom>
          <a:ln w="38100">
            <a:solidFill>
              <a:srgbClr val="002060"/>
            </a:solidFill>
          </a:ln>
        </p:spPr>
      </p:pic>
      <p:pic>
        <p:nvPicPr>
          <p:cNvPr id="14" name="Picture 1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500976" y="4275203"/>
            <a:ext cx="2463274" cy="1712012"/>
          </a:xfrm>
          <a:prstGeom prst="rect">
            <a:avLst/>
          </a:prstGeom>
          <a:ln w="38100">
            <a:solidFill>
              <a:srgbClr val="002060"/>
            </a:solidFill>
          </a:ln>
        </p:spPr>
      </p:pic>
    </p:spTree>
    <p:extLst>
      <p:ext uri="{BB962C8B-B14F-4D97-AF65-F5344CB8AC3E}">
        <p14:creationId xmlns:p14="http://schemas.microsoft.com/office/powerpoint/2010/main" val="2381121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72</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4161376343"/>
              </p:ext>
            </p:extLst>
          </p:nvPr>
        </p:nvGraphicFramePr>
        <p:xfrm>
          <a:off x="699246" y="1690688"/>
          <a:ext cx="10768405" cy="2518122"/>
        </p:xfrm>
        <a:graphic>
          <a:graphicData uri="http://schemas.openxmlformats.org/drawingml/2006/table">
            <a:tbl>
              <a:tblPr firstRow="1" bandRow="1">
                <a:tableStyleId>{5C22544A-7EE6-4342-B048-85BDC9FD1C3A}</a:tableStyleId>
              </a:tblPr>
              <a:tblGrid>
                <a:gridCol w="4193007">
                  <a:extLst>
                    <a:ext uri="{9D8B030D-6E8A-4147-A177-3AD203B41FA5}">
                      <a16:colId xmlns:a16="http://schemas.microsoft.com/office/drawing/2014/main" val="1625693887"/>
                    </a:ext>
                  </a:extLst>
                </a:gridCol>
                <a:gridCol w="6575398">
                  <a:extLst>
                    <a:ext uri="{9D8B030D-6E8A-4147-A177-3AD203B41FA5}">
                      <a16:colId xmlns:a16="http://schemas.microsoft.com/office/drawing/2014/main" val="1423199746"/>
                    </a:ext>
                  </a:extLst>
                </a:gridCol>
              </a:tblGrid>
              <a:tr h="549512">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a:t>
                      </a:r>
                      <a:r>
                        <a:rPr lang="en-US" sz="2000" b="1" baseline="0" dirty="0"/>
                        <a:t> March 28</a:t>
                      </a:r>
                      <a:r>
                        <a:rPr lang="en-US" sz="2000" b="1" baseline="30000" dirty="0"/>
                        <a:t>th</a:t>
                      </a:r>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Shared Decision Making and </a:t>
                      </a:r>
                      <a:r>
                        <a:rPr lang="en-US" sz="2000" b="0" kern="1200" dirty="0" err="1" smtClean="0">
                          <a:solidFill>
                            <a:schemeClr val="tx1"/>
                          </a:solidFill>
                          <a:effectLst/>
                          <a:latin typeface="+mn-lt"/>
                          <a:ea typeface="+mn-ea"/>
                          <a:cs typeface="+mn-cs"/>
                        </a:rPr>
                        <a:t>TeamBirth</a:t>
                      </a:r>
                      <a:endParaRPr lang="en-US" sz="2000" b="0" dirty="0"/>
                    </a:p>
                  </a:txBody>
                  <a:tcPr anchor="ctr"/>
                </a:tc>
                <a:extLst>
                  <a:ext uri="{0D108BD9-81ED-4DB2-BD59-A6C34878D82A}">
                    <a16:rowId xmlns:a16="http://schemas.microsoft.com/office/drawing/2014/main" val="616789694"/>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April</a:t>
                      </a:r>
                      <a:r>
                        <a:rPr lang="en-US" sz="2000" b="1" baseline="0" dirty="0"/>
                        <a:t> 25</a:t>
                      </a:r>
                      <a:r>
                        <a:rPr lang="en-US" sz="2000" b="1" baseline="30000" dirty="0"/>
                        <a:t>th</a:t>
                      </a:r>
                      <a:r>
                        <a:rPr lang="en-US" sz="2000"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Dystocia Management Strategies </a:t>
                      </a:r>
                      <a:endParaRPr lang="en-US" sz="2000" b="0" dirty="0"/>
                    </a:p>
                  </a:txBody>
                  <a:tcPr anchor="ctr"/>
                </a:tc>
                <a:extLst>
                  <a:ext uri="{0D108BD9-81ED-4DB2-BD59-A6C34878D82A}">
                    <a16:rowId xmlns:a16="http://schemas.microsoft.com/office/drawing/2014/main" val="3733918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Wednesday, May</a:t>
                      </a:r>
                      <a:r>
                        <a:rPr lang="en-US" sz="2000" b="1" baseline="0" dirty="0"/>
                        <a:t> 25th</a:t>
                      </a:r>
                      <a:endParaRPr lang="en-US" sz="2000" b="1" dirty="0"/>
                    </a:p>
                  </a:txBody>
                  <a:tcPr/>
                </a:tc>
                <a:tc>
                  <a:txBody>
                    <a:bodyPr/>
                    <a:lstStyle/>
                    <a:p>
                      <a:r>
                        <a:rPr lang="en-US" sz="2000" b="0" dirty="0"/>
                        <a:t>2022 ILPQC OB</a:t>
                      </a:r>
                      <a:r>
                        <a:rPr lang="en-US" sz="2000" b="0" baseline="0" dirty="0"/>
                        <a:t> Face-to-Face</a:t>
                      </a:r>
                      <a:endParaRPr lang="en-US" sz="2000" b="0" dirty="0"/>
                    </a:p>
                  </a:txBody>
                  <a:tcPr anchor="ctr"/>
                </a:tc>
                <a:extLst>
                  <a:ext uri="{0D108BD9-81ED-4DB2-BD59-A6C34878D82A}">
                    <a16:rowId xmlns:a16="http://schemas.microsoft.com/office/drawing/2014/main" val="417305299"/>
                  </a:ext>
                </a:extLst>
              </a:tr>
            </a:tbl>
          </a:graphicData>
        </a:graphic>
      </p:graphicFrame>
      <p:sp>
        <p:nvSpPr>
          <p:cNvPr id="5" name="Title 4"/>
          <p:cNvSpPr>
            <a:spLocks noGrp="1"/>
          </p:cNvSpPr>
          <p:nvPr>
            <p:ph type="title"/>
          </p:nvPr>
        </p:nvSpPr>
        <p:spPr>
          <a:noFill/>
        </p:spPr>
        <p:txBody>
          <a:bodyPr/>
          <a:lstStyle/>
          <a:p>
            <a:r>
              <a:rPr lang="en-US" dirty="0"/>
              <a:t>Upcoming Monthly Webinars: </a:t>
            </a:r>
          </a:p>
        </p:txBody>
      </p:sp>
    </p:spTree>
    <p:extLst>
      <p:ext uri="{BB962C8B-B14F-4D97-AF65-F5344CB8AC3E}">
        <p14:creationId xmlns:p14="http://schemas.microsoft.com/office/powerpoint/2010/main" val="4135707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a:xfrm>
            <a:off x="609600" y="1825624"/>
            <a:ext cx="10972800" cy="4446083"/>
          </a:xfrm>
        </p:spPr>
        <p:txBody>
          <a:bodyPr>
            <a:normAutofit/>
          </a:bodyPr>
          <a:lstStyle/>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Disseminate education on ACOG/SMFM guidelines for Second Stage Arrest</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Conduct a PDSA Cycle on use of the checklist with Second Stage Arrest</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Be on the lookout for PVB Provider posters in the mail and Labor Management support E-modules on the ILPQC Website</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Email </a:t>
            </a:r>
            <a:r>
              <a:rPr lang="en-US" spc="-5" dirty="0" smtClean="0">
                <a:cs typeface="Calibri"/>
                <a:hlinkClick r:id="rId3"/>
              </a:rPr>
              <a:t>ellie.suse@northwestern.edu</a:t>
            </a:r>
            <a:r>
              <a:rPr lang="en-US" spc="-5" dirty="0" smtClean="0">
                <a:cs typeface="Calibri"/>
              </a:rPr>
              <a:t> to set up one-on-one QI Support call</a:t>
            </a:r>
            <a:endParaRPr lang="en-US" spc="-5" dirty="0">
              <a:cs typeface="Calibri"/>
            </a:endParaRP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Determine </a:t>
            </a:r>
            <a:r>
              <a:rPr lang="en-US" spc="-5" dirty="0">
                <a:cs typeface="Calibri"/>
              </a:rPr>
              <a:t>if a PVB Grand Rounds/OB Provider Meeting to help achieve nurse and physician buy-in</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Submit monthly data collection for </a:t>
            </a:r>
            <a:r>
              <a:rPr lang="en-US" spc="-5" dirty="0" smtClean="0">
                <a:cs typeface="Calibri"/>
              </a:rPr>
              <a:t>Baseline-February 2022</a:t>
            </a:r>
            <a:endParaRPr lang="en-US" spc="-5" dirty="0">
              <a:cs typeface="Calibri"/>
            </a:endParaRP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67488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val="0"/>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1721671"/>
              </p:ext>
            </p:extLst>
          </p:nvPr>
        </p:nvGraphicFramePr>
        <p:xfrm>
          <a:off x="905163" y="1626274"/>
          <a:ext cx="10315063"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3A49393-3201-41AE-AB04-BE75022FE8C9}"/>
              </a:ext>
            </a:extLst>
          </p:cNvPr>
          <p:cNvSpPr>
            <a:spLocks noGrp="1"/>
          </p:cNvSpPr>
          <p:nvPr>
            <p:ph type="title"/>
          </p:nvPr>
        </p:nvSpPr>
        <p:spPr>
          <a:xfrm>
            <a:off x="410817" y="118614"/>
            <a:ext cx="7421218" cy="1325563"/>
          </a:xfrm>
        </p:spPr>
        <p:txBody>
          <a:bodyPr>
            <a:normAutofit/>
          </a:bodyPr>
          <a:lstStyle/>
          <a:p>
            <a:r>
              <a:rPr lang="en-US">
                <a:ea typeface="Lato"/>
                <a:cs typeface="Lato"/>
              </a:rPr>
              <a:t>Clinical Culture Change</a:t>
            </a:r>
            <a:endParaRPr lang="en-US"/>
          </a:p>
        </p:txBody>
      </p:sp>
      <p:sp>
        <p:nvSpPr>
          <p:cNvPr id="3" name="Content Placeholder 2">
            <a:extLst>
              <a:ext uri="{FF2B5EF4-FFF2-40B4-BE49-F238E27FC236}">
                <a16:creationId xmlns:a16="http://schemas.microsoft.com/office/drawing/2014/main" id="{83641051-1096-4DA7-BEF9-BA858759B614}"/>
              </a:ext>
            </a:extLst>
          </p:cNvPr>
          <p:cNvSpPr>
            <a:spLocks noGrp="1"/>
          </p:cNvSpPr>
          <p:nvPr>
            <p:ph idx="1"/>
          </p:nvPr>
        </p:nvSpPr>
        <p:spPr/>
        <p:txBody>
          <a:bodyPr vert="horz" lIns="91440" tIns="45720" rIns="91440" bIns="45720" rtlCol="0" anchor="t">
            <a:normAutofit/>
          </a:bodyPr>
          <a:lstStyle/>
          <a:p>
            <a:endParaRPr lang="en-US">
              <a:ea typeface="Lato"/>
              <a:cs typeface="Lato"/>
            </a:endParaRPr>
          </a:p>
          <a:p>
            <a:endParaRPr lang="en-US">
              <a:ea typeface="Lato"/>
              <a:cs typeface="Lato"/>
            </a:endParaRPr>
          </a:p>
          <a:p>
            <a:endParaRPr lang="en-US">
              <a:ea typeface="Lato"/>
              <a:cs typeface="Lato"/>
            </a:endParaRPr>
          </a:p>
          <a:p>
            <a:endParaRPr lang="en-US">
              <a:ea typeface="Lato"/>
              <a:cs typeface="Lato"/>
            </a:endParaRPr>
          </a:p>
          <a:p>
            <a:pPr marL="0" indent="0">
              <a:buNone/>
            </a:pPr>
            <a:endParaRPr lang="en-US">
              <a:ea typeface="Lato"/>
              <a:cs typeface="Lato"/>
            </a:endParaRPr>
          </a:p>
        </p:txBody>
      </p:sp>
      <p:sp>
        <p:nvSpPr>
          <p:cNvPr id="4" name="Slide Number Placeholder 3">
            <a:extLst>
              <a:ext uri="{FF2B5EF4-FFF2-40B4-BE49-F238E27FC236}">
                <a16:creationId xmlns:a16="http://schemas.microsoft.com/office/drawing/2014/main" id="{C8175854-EAC7-499A-AECD-3FD14008D833}"/>
              </a:ext>
            </a:extLst>
          </p:cNvPr>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a:extLst>
              <a:ext uri="{FF2B5EF4-FFF2-40B4-BE49-F238E27FC236}">
                <a16:creationId xmlns:a16="http://schemas.microsoft.com/office/drawing/2014/main" id="{A7255322-A52D-4319-99F3-5A67FC1616B5}"/>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3571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46458748"/>
              </p:ext>
            </p:extLst>
          </p:nvPr>
        </p:nvGraphicFramePr>
        <p:xfrm>
          <a:off x="0" y="-29843"/>
          <a:ext cx="7223759" cy="6887841"/>
        </p:xfrm>
        <a:graphic>
          <a:graphicData uri="http://schemas.openxmlformats.org/drawingml/2006/table">
            <a:tbl>
              <a:tblPr firstRow="1" bandRow="1">
                <a:tableStyleId>{2D5ABB26-0587-4C30-8999-92F81FD0307C}</a:tableStyleId>
              </a:tblPr>
              <a:tblGrid>
                <a:gridCol w="2227030">
                  <a:extLst>
                    <a:ext uri="{9D8B030D-6E8A-4147-A177-3AD203B41FA5}">
                      <a16:colId xmlns:a16="http://schemas.microsoft.com/office/drawing/2014/main" val="20000"/>
                    </a:ext>
                  </a:extLst>
                </a:gridCol>
                <a:gridCol w="2416255">
                  <a:extLst>
                    <a:ext uri="{9D8B030D-6E8A-4147-A177-3AD203B41FA5}">
                      <a16:colId xmlns:a16="http://schemas.microsoft.com/office/drawing/2014/main" val="20001"/>
                    </a:ext>
                  </a:extLst>
                </a:gridCol>
                <a:gridCol w="2580474">
                  <a:extLst>
                    <a:ext uri="{9D8B030D-6E8A-4147-A177-3AD203B41FA5}">
                      <a16:colId xmlns:a16="http://schemas.microsoft.com/office/drawing/2014/main" val="20002"/>
                    </a:ext>
                  </a:extLst>
                </a:gridCol>
              </a:tblGrid>
              <a:tr h="407109">
                <a:tc>
                  <a:txBody>
                    <a:bodyPr/>
                    <a:lstStyle/>
                    <a:p>
                      <a:pPr marL="91440">
                        <a:lnSpc>
                          <a:spcPct val="100000"/>
                        </a:lnSpc>
                        <a:spcBef>
                          <a:spcPts val="204"/>
                        </a:spcBef>
                      </a:pPr>
                      <a:r>
                        <a:rPr sz="1800" b="0" spc="-10" dirty="0">
                          <a:solidFill>
                            <a:srgbClr val="FFFFFF"/>
                          </a:solidFill>
                          <a:latin typeface="Calibri"/>
                          <a:cs typeface="Calibri"/>
                        </a:rPr>
                        <a:t>Month</a:t>
                      </a:r>
                      <a:endParaRPr sz="18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1800" b="0" kern="1200" spc="-10" dirty="0" smtClean="0">
                          <a:solidFill>
                            <a:srgbClr val="FFFFFF"/>
                          </a:solidFill>
                          <a:latin typeface="Calibri"/>
                          <a:ea typeface="+mn-ea"/>
                          <a:cs typeface="Calibri"/>
                        </a:rPr>
                        <a:t>Patient </a:t>
                      </a:r>
                      <a:r>
                        <a:rPr sz="1800" b="0" kern="1200" spc="-10" dirty="0">
                          <a:solidFill>
                            <a:srgbClr val="FFFFFF"/>
                          </a:solidFill>
                          <a:latin typeface="Calibri"/>
                          <a:ea typeface="+mn-ea"/>
                          <a:cs typeface="Calibri"/>
                        </a:rPr>
                        <a:t>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1800" b="0" spc="-5" dirty="0" smtClean="0">
                          <a:solidFill>
                            <a:srgbClr val="FFFFFF"/>
                          </a:solidFill>
                          <a:latin typeface="Calibri"/>
                          <a:cs typeface="Calibri"/>
                        </a:rPr>
                        <a:t>Hospital</a:t>
                      </a:r>
                      <a:r>
                        <a:rPr sz="1800" b="0" spc="-15" dirty="0" smtClean="0">
                          <a:solidFill>
                            <a:srgbClr val="FFFFFF"/>
                          </a:solidFill>
                          <a:latin typeface="Calibri"/>
                          <a:cs typeface="Calibri"/>
                        </a:rPr>
                        <a:t> </a:t>
                      </a:r>
                      <a:r>
                        <a:rPr sz="1800" b="0" spc="-20" dirty="0">
                          <a:solidFill>
                            <a:srgbClr val="FFFFFF"/>
                          </a:solidFill>
                          <a:latin typeface="Calibri"/>
                          <a:cs typeface="Calibri"/>
                        </a:rPr>
                        <a:t>Data</a:t>
                      </a:r>
                      <a:endParaRPr sz="18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63474">
                <a:tc>
                  <a:txBody>
                    <a:bodyPr/>
                    <a:lstStyle/>
                    <a:p>
                      <a:pPr marL="91440" marR="271145">
                        <a:lnSpc>
                          <a:spcPct val="100000"/>
                        </a:lnSpc>
                        <a:spcBef>
                          <a:spcPts val="209"/>
                        </a:spcBef>
                      </a:pPr>
                      <a:r>
                        <a:rPr sz="1600" b="0" spc="-5" dirty="0">
                          <a:latin typeface="Calibri"/>
                          <a:cs typeface="Calibri"/>
                        </a:rPr>
                        <a:t>Baseline </a:t>
                      </a:r>
                      <a:endParaRPr sz="16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600" b="1" dirty="0">
                          <a:latin typeface="Calibri"/>
                          <a:cs typeface="Calibri"/>
                        </a:rPr>
                        <a:t>89</a:t>
                      </a:r>
                      <a:endParaRPr sz="16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600" b="1" dirty="0">
                          <a:latin typeface="Calibri"/>
                          <a:cs typeface="Calibri"/>
                        </a:rPr>
                        <a:t>85</a:t>
                      </a:r>
                      <a:endParaRPr sz="1600" b="1"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2866">
                <a:tc>
                  <a:txBody>
                    <a:bodyPr/>
                    <a:lstStyle/>
                    <a:p>
                      <a:pPr marL="91440" marR="544195">
                        <a:lnSpc>
                          <a:spcPct val="100000"/>
                        </a:lnSpc>
                        <a:spcBef>
                          <a:spcPts val="209"/>
                        </a:spcBef>
                      </a:pPr>
                      <a:r>
                        <a:rPr sz="1600" b="0" dirty="0">
                          <a:latin typeface="Calibri"/>
                          <a:cs typeface="Calibri"/>
                        </a:rPr>
                        <a:t>J</a:t>
                      </a:r>
                      <a:r>
                        <a:rPr sz="1600" b="0" spc="5" dirty="0">
                          <a:latin typeface="Calibri"/>
                          <a:cs typeface="Calibri"/>
                        </a:rPr>
                        <a:t>a</a:t>
                      </a:r>
                      <a:r>
                        <a:rPr sz="1600" b="0" spc="-5" dirty="0">
                          <a:latin typeface="Calibri"/>
                          <a:cs typeface="Calibri"/>
                        </a:rPr>
                        <a:t>nu</a:t>
                      </a:r>
                      <a:r>
                        <a:rPr sz="1600" b="0" spc="5" dirty="0">
                          <a:latin typeface="Calibri"/>
                          <a:cs typeface="Calibri"/>
                        </a:rPr>
                        <a:t>a</a:t>
                      </a:r>
                      <a:r>
                        <a:rPr sz="1600" b="0" spc="10" dirty="0">
                          <a:latin typeface="Calibri"/>
                          <a:cs typeface="Calibri"/>
                        </a:rPr>
                        <a:t>r</a:t>
                      </a:r>
                      <a:r>
                        <a:rPr sz="1600" b="0" dirty="0">
                          <a:latin typeface="Calibri"/>
                          <a:cs typeface="Calibri"/>
                        </a:rPr>
                        <a:t>y  </a:t>
                      </a:r>
                      <a:r>
                        <a:rPr sz="1600" b="0" spc="-5" dirty="0">
                          <a:latin typeface="Calibri"/>
                          <a:cs typeface="Calibri"/>
                        </a:rPr>
                        <a:t>2021</a:t>
                      </a:r>
                      <a:endParaRPr sz="16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600" b="1" dirty="0">
                          <a:latin typeface="Calibri"/>
                          <a:cs typeface="Calibri"/>
                        </a:rPr>
                        <a:t>86</a:t>
                      </a:r>
                      <a:endParaRPr sz="16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a:latin typeface="Calibri"/>
                          <a:cs typeface="Calibri"/>
                        </a:rPr>
                        <a:t>80</a:t>
                      </a:r>
                      <a:endParaRPr sz="1600" b="1"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62866">
                <a:tc>
                  <a:txBody>
                    <a:bodyPr/>
                    <a:lstStyle/>
                    <a:p>
                      <a:pPr marL="91440" marR="544195">
                        <a:lnSpc>
                          <a:spcPct val="100000"/>
                        </a:lnSpc>
                        <a:spcBef>
                          <a:spcPts val="209"/>
                        </a:spcBef>
                      </a:pPr>
                      <a:r>
                        <a:rPr lang="en-US" sz="1600" b="0" dirty="0">
                          <a:latin typeface="Calibri"/>
                          <a:cs typeface="Calibri"/>
                        </a:rPr>
                        <a:t>February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85</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62866">
                <a:tc>
                  <a:txBody>
                    <a:bodyPr/>
                    <a:lstStyle/>
                    <a:p>
                      <a:pPr marL="91440" marR="544195">
                        <a:lnSpc>
                          <a:spcPct val="100000"/>
                        </a:lnSpc>
                        <a:spcBef>
                          <a:spcPts val="209"/>
                        </a:spcBef>
                      </a:pPr>
                      <a:r>
                        <a:rPr lang="en-US" sz="1600" b="0" dirty="0">
                          <a:latin typeface="Calibri"/>
                          <a:cs typeface="Calibri"/>
                        </a:rPr>
                        <a:t>March</a:t>
                      </a:r>
                      <a:r>
                        <a:rPr lang="en-US" sz="1600" b="0" baseline="0" dirty="0">
                          <a:latin typeface="Calibri"/>
                          <a:cs typeface="Calibri"/>
                        </a:rPr>
                        <a:t>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85</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a:latin typeface="Calibri"/>
                          <a:cs typeface="Calibri"/>
                        </a:rPr>
                        <a:t>78</a:t>
                      </a:r>
                      <a:endParaRPr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62866">
                <a:tc>
                  <a:txBody>
                    <a:bodyPr/>
                    <a:lstStyle/>
                    <a:p>
                      <a:pPr marL="91440" marR="544195">
                        <a:lnSpc>
                          <a:spcPct val="100000"/>
                        </a:lnSpc>
                        <a:spcBef>
                          <a:spcPts val="209"/>
                        </a:spcBef>
                      </a:pPr>
                      <a:r>
                        <a:rPr lang="en-US" sz="1600" b="0" dirty="0">
                          <a:latin typeface="Calibri"/>
                          <a:cs typeface="Calibri"/>
                        </a:rPr>
                        <a:t>April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81</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a:latin typeface="Calibri"/>
                          <a:cs typeface="Calibri"/>
                        </a:rPr>
                        <a:t>78</a:t>
                      </a:r>
                      <a:endParaRPr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62866">
                <a:tc>
                  <a:txBody>
                    <a:bodyPr/>
                    <a:lstStyle/>
                    <a:p>
                      <a:pPr marL="91440" marR="544195">
                        <a:lnSpc>
                          <a:spcPct val="100000"/>
                        </a:lnSpc>
                        <a:spcBef>
                          <a:spcPts val="209"/>
                        </a:spcBef>
                      </a:pPr>
                      <a:r>
                        <a:rPr lang="en-US" sz="1600" b="0" dirty="0">
                          <a:latin typeface="Calibri"/>
                          <a:cs typeface="Calibri"/>
                        </a:rPr>
                        <a:t>May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78</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latin typeface="Calibri"/>
                          <a:cs typeface="Calibri"/>
                        </a:rPr>
                        <a:t>71</a:t>
                      </a:r>
                      <a:endParaRPr lang="en-US"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62866">
                <a:tc>
                  <a:txBody>
                    <a:bodyPr/>
                    <a:lstStyle/>
                    <a:p>
                      <a:pPr marL="91440" marR="544195">
                        <a:lnSpc>
                          <a:spcPct val="100000"/>
                        </a:lnSpc>
                        <a:spcBef>
                          <a:spcPts val="209"/>
                        </a:spcBef>
                      </a:pPr>
                      <a:r>
                        <a:rPr lang="en-US" sz="1600" b="0" dirty="0">
                          <a:latin typeface="Calibri"/>
                          <a:cs typeface="Calibri"/>
                        </a:rPr>
                        <a:t>June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71</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latin typeface="Calibri"/>
                          <a:cs typeface="Calibri"/>
                        </a:rPr>
                        <a:t>70</a:t>
                      </a:r>
                      <a:endParaRPr lang="en-US"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62866">
                <a:tc>
                  <a:txBody>
                    <a:bodyPr/>
                    <a:lstStyle/>
                    <a:p>
                      <a:pPr marL="91440" marR="544195">
                        <a:lnSpc>
                          <a:spcPct val="100000"/>
                        </a:lnSpc>
                        <a:spcBef>
                          <a:spcPts val="209"/>
                        </a:spcBef>
                      </a:pPr>
                      <a:r>
                        <a:rPr lang="en-US" sz="1600" b="0" dirty="0">
                          <a:latin typeface="Calibri"/>
                          <a:cs typeface="Calibri"/>
                        </a:rPr>
                        <a:t>July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76</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latin typeface="Calibri"/>
                          <a:cs typeface="Calibri"/>
                        </a:rPr>
                        <a:t>68</a:t>
                      </a:r>
                      <a:endParaRPr lang="en-US"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462866">
                <a:tc>
                  <a:txBody>
                    <a:bodyPr/>
                    <a:lstStyle/>
                    <a:p>
                      <a:pPr marL="91440" marR="544195">
                        <a:lnSpc>
                          <a:spcPct val="100000"/>
                        </a:lnSpc>
                        <a:spcBef>
                          <a:spcPts val="209"/>
                        </a:spcBef>
                      </a:pPr>
                      <a:r>
                        <a:rPr lang="en-US" sz="1600" b="0" dirty="0">
                          <a:latin typeface="Calibri"/>
                          <a:cs typeface="Calibri"/>
                        </a:rPr>
                        <a:t>August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a:latin typeface="Calibri"/>
                          <a:cs typeface="Calibri"/>
                        </a:rPr>
                        <a:t>76</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latin typeface="Calibri"/>
                          <a:cs typeface="Calibri"/>
                        </a:rPr>
                        <a:t>64</a:t>
                      </a:r>
                      <a:endParaRPr lang="en-US"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462866">
                <a:tc>
                  <a:txBody>
                    <a:bodyPr/>
                    <a:lstStyle/>
                    <a:p>
                      <a:pPr marL="91440" marR="544195">
                        <a:lnSpc>
                          <a:spcPct val="100000"/>
                        </a:lnSpc>
                        <a:spcBef>
                          <a:spcPts val="209"/>
                        </a:spcBef>
                      </a:pPr>
                      <a:r>
                        <a:rPr lang="en-US" sz="1600" b="0" dirty="0" smtClean="0">
                          <a:latin typeface="Calibri"/>
                          <a:cs typeface="Calibri"/>
                        </a:rPr>
                        <a:t>September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smtClean="0">
                          <a:latin typeface="Calibri"/>
                          <a:cs typeface="Calibri"/>
                        </a:rPr>
                        <a:t>72</a:t>
                      </a:r>
                      <a:endParaRPr sz="16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latin typeface="Calibri"/>
                          <a:cs typeface="Calibri"/>
                        </a:rPr>
                        <a:t>62</a:t>
                      </a:r>
                      <a:endParaRPr lang="en-US" sz="16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462866">
                <a:tc>
                  <a:txBody>
                    <a:bodyPr/>
                    <a:lstStyle/>
                    <a:p>
                      <a:pPr marL="91440" marR="544195">
                        <a:lnSpc>
                          <a:spcPct val="100000"/>
                        </a:lnSpc>
                        <a:spcBef>
                          <a:spcPts val="209"/>
                        </a:spcBef>
                      </a:pPr>
                      <a:r>
                        <a:rPr lang="en-US" sz="1600" b="0" dirty="0" smtClean="0">
                          <a:latin typeface="Calibri"/>
                          <a:cs typeface="Calibri"/>
                        </a:rPr>
                        <a:t>October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smtClean="0">
                          <a:solidFill>
                            <a:schemeClr val="tx1">
                              <a:lumMod val="50000"/>
                            </a:schemeClr>
                          </a:solidFill>
                          <a:latin typeface="Calibri"/>
                          <a:cs typeface="Calibri"/>
                        </a:rPr>
                        <a:t>69</a:t>
                      </a:r>
                      <a:endParaRPr sz="16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solidFill>
                            <a:schemeClr val="tx1">
                              <a:lumMod val="50000"/>
                            </a:schemeClr>
                          </a:solidFill>
                          <a:latin typeface="Calibri"/>
                          <a:cs typeface="Calibri"/>
                        </a:rPr>
                        <a:t>57</a:t>
                      </a:r>
                      <a:endParaRPr lang="en-US" sz="16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462866">
                <a:tc>
                  <a:txBody>
                    <a:bodyPr/>
                    <a:lstStyle/>
                    <a:p>
                      <a:pPr marL="91440" marR="544195">
                        <a:lnSpc>
                          <a:spcPct val="100000"/>
                        </a:lnSpc>
                        <a:spcBef>
                          <a:spcPts val="209"/>
                        </a:spcBef>
                      </a:pPr>
                      <a:r>
                        <a:rPr lang="en-US" sz="1600" b="0" dirty="0" smtClean="0">
                          <a:latin typeface="Calibri"/>
                          <a:cs typeface="Calibri"/>
                        </a:rPr>
                        <a:t>November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smtClean="0">
                          <a:solidFill>
                            <a:schemeClr val="tx1">
                              <a:lumMod val="50000"/>
                            </a:schemeClr>
                          </a:solidFill>
                          <a:latin typeface="Calibri"/>
                          <a:cs typeface="Calibri"/>
                        </a:rPr>
                        <a:t>61</a:t>
                      </a:r>
                      <a:endParaRPr sz="16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solidFill>
                            <a:schemeClr val="tx1">
                              <a:lumMod val="50000"/>
                            </a:schemeClr>
                          </a:solidFill>
                          <a:latin typeface="Calibri"/>
                          <a:cs typeface="Calibri"/>
                        </a:rPr>
                        <a:t>54</a:t>
                      </a:r>
                      <a:endParaRPr lang="en-US" sz="16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462866">
                <a:tc>
                  <a:txBody>
                    <a:bodyPr/>
                    <a:lstStyle/>
                    <a:p>
                      <a:pPr marL="91440" marR="544195">
                        <a:lnSpc>
                          <a:spcPct val="100000"/>
                        </a:lnSpc>
                        <a:spcBef>
                          <a:spcPts val="209"/>
                        </a:spcBef>
                      </a:pPr>
                      <a:r>
                        <a:rPr lang="en-US" sz="1600" b="0" dirty="0" smtClean="0">
                          <a:latin typeface="Calibri"/>
                          <a:cs typeface="Calibri"/>
                        </a:rPr>
                        <a:t>December 2021</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smtClean="0">
                          <a:solidFill>
                            <a:schemeClr val="tx1">
                              <a:lumMod val="50000"/>
                            </a:schemeClr>
                          </a:solidFill>
                          <a:latin typeface="Calibri"/>
                          <a:cs typeface="Calibri"/>
                        </a:rPr>
                        <a:t>59</a:t>
                      </a:r>
                      <a:endParaRPr sz="16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solidFill>
                            <a:schemeClr val="tx1">
                              <a:lumMod val="50000"/>
                            </a:schemeClr>
                          </a:solidFill>
                          <a:latin typeface="Calibri"/>
                          <a:cs typeface="Calibri"/>
                        </a:rPr>
                        <a:t>49</a:t>
                      </a:r>
                      <a:endParaRPr lang="en-US" sz="16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r h="462866">
                <a:tc>
                  <a:txBody>
                    <a:bodyPr/>
                    <a:lstStyle/>
                    <a:p>
                      <a:pPr marL="91440" marR="544195">
                        <a:lnSpc>
                          <a:spcPct val="100000"/>
                        </a:lnSpc>
                        <a:spcBef>
                          <a:spcPts val="209"/>
                        </a:spcBef>
                      </a:pPr>
                      <a:r>
                        <a:rPr lang="en-US" sz="1600" b="0" dirty="0" smtClean="0">
                          <a:latin typeface="Calibri"/>
                          <a:cs typeface="Calibri"/>
                        </a:rPr>
                        <a:t>January</a:t>
                      </a:r>
                      <a:r>
                        <a:rPr lang="en-US" sz="1600" b="0" baseline="0" dirty="0" smtClean="0">
                          <a:latin typeface="Calibri"/>
                          <a:cs typeface="Calibri"/>
                        </a:rPr>
                        <a:t> 2022</a:t>
                      </a:r>
                      <a:endParaRPr sz="16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600" b="1" dirty="0" smtClean="0">
                          <a:solidFill>
                            <a:schemeClr val="tx1">
                              <a:lumMod val="50000"/>
                            </a:schemeClr>
                          </a:solidFill>
                          <a:latin typeface="Calibri"/>
                          <a:cs typeface="Calibri"/>
                        </a:rPr>
                        <a:t>42</a:t>
                      </a:r>
                      <a:endParaRPr sz="16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600" b="1" dirty="0" smtClean="0">
                          <a:solidFill>
                            <a:schemeClr val="tx1">
                              <a:lumMod val="50000"/>
                            </a:schemeClr>
                          </a:solidFill>
                          <a:latin typeface="Calibri"/>
                          <a:cs typeface="Calibri"/>
                        </a:rPr>
                        <a:t>30</a:t>
                      </a:r>
                      <a:endParaRPr lang="en-US" sz="16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41672932"/>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9</a:t>
            </a:fld>
            <a:endParaRPr spc="-5" dirty="0"/>
          </a:p>
        </p:txBody>
      </p:sp>
      <p:sp>
        <p:nvSpPr>
          <p:cNvPr id="11" name="Title 1"/>
          <p:cNvSpPr txBox="1">
            <a:spLocks/>
          </p:cNvSpPr>
          <p:nvPr/>
        </p:nvSpPr>
        <p:spPr bwMode="auto">
          <a:xfrm>
            <a:off x="7663798" y="2211633"/>
            <a:ext cx="36976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a:solidFill>
                  <a:schemeClr val="tx2">
                    <a:lumMod val="50000"/>
                  </a:schemeClr>
                </a:solidFill>
              </a:rPr>
              <a:t>ILPQC Hospital Team Data Submission </a:t>
            </a:r>
          </a:p>
          <a:p>
            <a:pPr eaLnBrk="1" hangingPunct="1"/>
            <a:r>
              <a:rPr lang="en-US" altLang="en-US" sz="3200" dirty="0">
                <a:solidFill>
                  <a:schemeClr val="tx2">
                    <a:lumMod val="50000"/>
                  </a:schemeClr>
                </a:solidFill>
              </a:rPr>
              <a:t>(94 Teams Total)</a:t>
            </a:r>
          </a:p>
        </p:txBody>
      </p:sp>
      <p:sp>
        <p:nvSpPr>
          <p:cNvPr id="12" name="object 9"/>
          <p:cNvSpPr txBox="1"/>
          <p:nvPr/>
        </p:nvSpPr>
        <p:spPr>
          <a:xfrm>
            <a:off x="8084820" y="4473869"/>
            <a:ext cx="3573780" cy="1411283"/>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If hospital data is not </a:t>
            </a:r>
            <a:r>
              <a:rPr lang="en-US" b="1" dirty="0" smtClean="0">
                <a:latin typeface="Calibri"/>
                <a:cs typeface="Calibri"/>
              </a:rPr>
              <a:t>submitted </a:t>
            </a:r>
            <a:r>
              <a:rPr lang="en-US" b="1" dirty="0">
                <a:latin typeface="Calibri"/>
                <a:cs typeface="Calibri"/>
              </a:rPr>
              <a:t>for a given </a:t>
            </a:r>
            <a:r>
              <a:rPr lang="en-US" b="1" dirty="0" smtClean="0">
                <a:latin typeface="Calibri"/>
                <a:cs typeface="Calibri"/>
              </a:rPr>
              <a:t>month you </a:t>
            </a:r>
            <a:r>
              <a:rPr lang="en-US" b="1" dirty="0">
                <a:latin typeface="Calibri"/>
                <a:cs typeface="Calibri"/>
              </a:rPr>
              <a:t>will not have access </a:t>
            </a:r>
            <a:r>
              <a:rPr lang="en-US" b="1" dirty="0" smtClean="0">
                <a:latin typeface="Calibri"/>
                <a:cs typeface="Calibri"/>
              </a:rPr>
              <a:t>to your </a:t>
            </a:r>
            <a:r>
              <a:rPr lang="en-US" b="1" dirty="0">
                <a:latin typeface="Calibri"/>
                <a:cs typeface="Calibri"/>
              </a:rPr>
              <a:t>team’s NTSV </a:t>
            </a:r>
            <a:r>
              <a:rPr lang="en-US" b="1" dirty="0" smtClean="0">
                <a:latin typeface="Calibri"/>
                <a:cs typeface="Calibri"/>
              </a:rPr>
              <a:t>C-Section rate </a:t>
            </a:r>
            <a:r>
              <a:rPr lang="en-US" b="1" dirty="0">
                <a:latin typeface="Calibri"/>
                <a:cs typeface="Calibri"/>
              </a:rPr>
              <a:t>over time.</a:t>
            </a:r>
          </a:p>
        </p:txBody>
      </p:sp>
    </p:spTree>
    <p:extLst>
      <p:ext uri="{BB962C8B-B14F-4D97-AF65-F5344CB8AC3E}">
        <p14:creationId xmlns:p14="http://schemas.microsoft.com/office/powerpoint/2010/main" val="4160285605"/>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 HealthCare">
  <a:themeElements>
    <a:clrScheme name="OSF HealthCare">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OSF HealthCare">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52000" indent="-252000" algn="l">
          <a:lnSpc>
            <a:spcPct val="90000"/>
          </a:lnSpc>
          <a:spcAft>
            <a:spcPts val="600"/>
          </a:spcAft>
          <a:buClr>
            <a:schemeClr val="accent1"/>
          </a:buClr>
          <a:buFont typeface="Calibri" panose="020F0502020204030204" pitchFamily="34" charset="0"/>
          <a:buChar char="•"/>
          <a:defRPr sz="2000" dirty="0" err="1" smtClean="0"/>
        </a:defPPr>
      </a:lstStyle>
    </a:txDef>
  </a:objectDefaults>
  <a:extraClrSchemeLst/>
  <a:extLst>
    <a:ext uri="{05A4C25C-085E-4340-85A3-A5531E510DB2}">
      <thm15:themeFamily xmlns:thm15="http://schemas.microsoft.com/office/thememl/2012/main" name="01_OSF HealthCare PPT Template.potx" id="{15B155D5-3F7E-4AAB-8BC1-F412FA3FEDD9}" vid="{9F3B6701-998D-4152-8568-6F512767AB7D}"/>
    </a:ext>
  </a:extLst>
</a:theme>
</file>

<file path=ppt/theme/theme4.xml><?xml version="1.0" encoding="utf-8"?>
<a:theme xmlns:a="http://schemas.openxmlformats.org/drawingml/2006/main" name="1_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7.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ILPQC presentation template</Template>
  <TotalTime>52395</TotalTime>
  <Words>2943</Words>
  <Application>Microsoft Office PowerPoint</Application>
  <PresentationFormat>Widescreen</PresentationFormat>
  <Paragraphs>474</Paragraphs>
  <Slides>75</Slides>
  <Notes>45</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75</vt:i4>
      </vt:variant>
    </vt:vector>
  </HeadingPairs>
  <TitlesOfParts>
    <vt:vector size="98" baseType="lpstr">
      <vt:lpstr>ＭＳ Ｐゴシック</vt:lpstr>
      <vt:lpstr>ＭＳ Ｐゴシック</vt:lpstr>
      <vt:lpstr>Arial</vt:lpstr>
      <vt:lpstr>Avenir</vt:lpstr>
      <vt:lpstr>BlinkMacSystemFont</vt:lpstr>
      <vt:lpstr>Cabin</vt:lpstr>
      <vt:lpstr>Calibri</vt:lpstr>
      <vt:lpstr>Cambria</vt:lpstr>
      <vt:lpstr>Courier New</vt:lpstr>
      <vt:lpstr>Garamond</vt:lpstr>
      <vt:lpstr>Goudy Old Style</vt:lpstr>
      <vt:lpstr>Lato</vt:lpstr>
      <vt:lpstr>Lato Medium</vt:lpstr>
      <vt:lpstr>Sagona Book</vt:lpstr>
      <vt:lpstr>Sagona ExtraLight</vt:lpstr>
      <vt:lpstr>Wingdings</vt:lpstr>
      <vt:lpstr>Office Theme</vt:lpstr>
      <vt:lpstr>1_Office Theme</vt:lpstr>
      <vt:lpstr>OSF HealthCare</vt:lpstr>
      <vt:lpstr>1_Northwestern Medicine Low Brand</vt:lpstr>
      <vt:lpstr>Custom Design</vt:lpstr>
      <vt:lpstr>SavonVTI</vt:lpstr>
      <vt:lpstr>2_Office Theme</vt:lpstr>
      <vt:lpstr>PVB Monthly Webinar:  Second Stage Arrest Strategies</vt:lpstr>
      <vt:lpstr>Overview:</vt:lpstr>
      <vt:lpstr>New ILPQC Staff!</vt:lpstr>
      <vt:lpstr>PowerPoint Presentation</vt:lpstr>
      <vt:lpstr>PVB QI Excellence Award</vt:lpstr>
      <vt:lpstr>PVB Data Review</vt:lpstr>
      <vt:lpstr>Supporting vaginal birth and reducing primary Cesareans for optimal maternal and neonatal outcomes</vt:lpstr>
      <vt:lpstr>Clinical Culture Change</vt:lpstr>
      <vt:lpstr>PowerPoint Presentation</vt:lpstr>
      <vt:lpstr>Reducing Data Burden</vt:lpstr>
      <vt:lpstr>2021 Data Completion Raffle Winner</vt:lpstr>
      <vt:lpstr>Provider and Nurse Education</vt:lpstr>
      <vt:lpstr>PowerPoint Presentation</vt:lpstr>
      <vt:lpstr>What does it mean to be green on Standard protocols and processes?</vt:lpstr>
      <vt:lpstr>PowerPoint Presentation</vt:lpstr>
      <vt:lpstr>PowerPoint Presentation</vt:lpstr>
      <vt:lpstr>PowerPoint Presentation</vt:lpstr>
      <vt:lpstr>Decision Huddles/Debriefs</vt:lpstr>
      <vt:lpstr>Shared Decision Making</vt:lpstr>
      <vt:lpstr>Standardized Patient Education</vt:lpstr>
      <vt:lpstr>ILPQC NTSV C-Section Rates</vt:lpstr>
      <vt:lpstr>NTSV C-Section Rates, by hospital</vt:lpstr>
      <vt:lpstr>NTSV C-sections meeting  ACOG/SMFM Criteria, across hospitals</vt:lpstr>
      <vt:lpstr>Where do we need to focus improvements for meeting ACOG/SMFM Guidelines?</vt:lpstr>
      <vt:lpstr>Where do we need to focus improvements for meeting ACOG/SMFM Guidelines?</vt:lpstr>
      <vt:lpstr>Where do we need to focus improvements for meeting ACOG/SMFM Guidelines?</vt:lpstr>
      <vt:lpstr>Second Stage Arrest</vt:lpstr>
      <vt:lpstr>PVB Toolkit Resources:  ILPQC Cesarean Decision Checklist</vt:lpstr>
      <vt:lpstr>PVB Toolkit Resources:  Cesarean Decision Checklists</vt:lpstr>
      <vt:lpstr>ILPQC Toolkit Items: Process Flow Diagrams for ACOG/SMFM Criteria </vt:lpstr>
      <vt:lpstr>PVB Toolkit Resources</vt:lpstr>
      <vt:lpstr>Dr. Julie DeCesare</vt:lpstr>
      <vt:lpstr>Management of the Second stage of Labor </vt:lpstr>
      <vt:lpstr>Session outline </vt:lpstr>
      <vt:lpstr>PowerPoint Presentation</vt:lpstr>
      <vt:lpstr>PowerPoint Presentation</vt:lpstr>
      <vt:lpstr>PowerPoint Presentation</vt:lpstr>
      <vt:lpstr>Second Stage Arrest  </vt:lpstr>
      <vt:lpstr>PowerPoint Presentation</vt:lpstr>
      <vt:lpstr>Epidural</vt:lpstr>
      <vt:lpstr>PowerPoint Presentation</vt:lpstr>
      <vt:lpstr>Delayed pushing – nulliparous with an epidural</vt:lpstr>
      <vt:lpstr>Signs of Malposition:</vt:lpstr>
      <vt:lpstr>Evidence on Birth Balls</vt:lpstr>
      <vt:lpstr>Peanut Ball</vt:lpstr>
      <vt:lpstr>Rotating a Baby in Second Stage</vt:lpstr>
      <vt:lpstr>PowerPoint Presentation</vt:lpstr>
      <vt:lpstr>PowerPoint Presentation</vt:lpstr>
      <vt:lpstr>PowerPoint Presentation</vt:lpstr>
      <vt:lpstr>Points to consider…</vt:lpstr>
      <vt:lpstr>What about Operative Vaginal Delivery? </vt:lpstr>
      <vt:lpstr>Questions?</vt:lpstr>
      <vt:lpstr>Beth Hawn and Kathy Ergle </vt:lpstr>
      <vt:lpstr>Promoting Vaginal Births: Cleveland Clinic Tradition Hospital’s Experience</vt:lpstr>
      <vt:lpstr>PowerPoint Presentation</vt:lpstr>
      <vt:lpstr>PowerPoint Presentation</vt:lpstr>
      <vt:lpstr>Cleveland Clinic Tradition Hospital</vt:lpstr>
      <vt:lpstr>PowerPoint Presentation</vt:lpstr>
      <vt:lpstr>PowerPoint Presentation</vt:lpstr>
      <vt:lpstr>What Worked for Us </vt:lpstr>
      <vt:lpstr>PROVIDE CART</vt:lpstr>
      <vt:lpstr>Birth Preferences</vt:lpstr>
      <vt:lpstr>BUT what really worked….</vt:lpstr>
      <vt:lpstr>Sharing stories…</vt:lpstr>
      <vt:lpstr>PowerPoint Presentation</vt:lpstr>
      <vt:lpstr>Team Talk: NM Lake Forest Hospital</vt:lpstr>
      <vt:lpstr>Next Steps with PVB</vt:lpstr>
      <vt:lpstr>PVB Data Form Update</vt:lpstr>
      <vt:lpstr>PVB Grand Rounds </vt:lpstr>
      <vt:lpstr>Provider Education Resources:  Look out for posters in the mail in about 2-3 weeks!</vt:lpstr>
      <vt:lpstr>Resources: Labor management support </vt:lpstr>
      <vt:lpstr>Upcoming Monthly Webinars: </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570</cp:revision>
  <dcterms:created xsi:type="dcterms:W3CDTF">2021-05-17T02:54:07Z</dcterms:created>
  <dcterms:modified xsi:type="dcterms:W3CDTF">2022-02-28T15:25:33Z</dcterms:modified>
</cp:coreProperties>
</file>