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xml" ContentType="application/vnd.openxmlformats-officedocument.drawingml.chartshape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1" r:id="rId5"/>
    <p:sldMasterId id="2147483723" r:id="rId6"/>
  </p:sldMasterIdLst>
  <p:notesMasterIdLst>
    <p:notesMasterId r:id="rId70"/>
  </p:notesMasterIdLst>
  <p:sldIdLst>
    <p:sldId id="280" r:id="rId7"/>
    <p:sldId id="281" r:id="rId8"/>
    <p:sldId id="282" r:id="rId9"/>
    <p:sldId id="346" r:id="rId10"/>
    <p:sldId id="345" r:id="rId11"/>
    <p:sldId id="304" r:id="rId12"/>
    <p:sldId id="318" r:id="rId13"/>
    <p:sldId id="344" r:id="rId14"/>
    <p:sldId id="325" r:id="rId15"/>
    <p:sldId id="407" r:id="rId16"/>
    <p:sldId id="347" r:id="rId17"/>
    <p:sldId id="348" r:id="rId18"/>
    <p:sldId id="406" r:id="rId19"/>
    <p:sldId id="350" r:id="rId20"/>
    <p:sldId id="351" r:id="rId21"/>
    <p:sldId id="352" r:id="rId22"/>
    <p:sldId id="354" r:id="rId23"/>
    <p:sldId id="355" r:id="rId24"/>
    <p:sldId id="356" r:id="rId25"/>
    <p:sldId id="357" r:id="rId26"/>
    <p:sldId id="358" r:id="rId27"/>
    <p:sldId id="359" r:id="rId28"/>
    <p:sldId id="360" r:id="rId29"/>
    <p:sldId id="410" r:id="rId30"/>
    <p:sldId id="363" r:id="rId31"/>
    <p:sldId id="364" r:id="rId32"/>
    <p:sldId id="365" r:id="rId33"/>
    <p:sldId id="368" r:id="rId34"/>
    <p:sldId id="369" r:id="rId35"/>
    <p:sldId id="378" r:id="rId36"/>
    <p:sldId id="379" r:id="rId37"/>
    <p:sldId id="380" r:id="rId38"/>
    <p:sldId id="381" r:id="rId39"/>
    <p:sldId id="383" r:id="rId40"/>
    <p:sldId id="384" r:id="rId41"/>
    <p:sldId id="385" r:id="rId42"/>
    <p:sldId id="386" r:id="rId43"/>
    <p:sldId id="387" r:id="rId44"/>
    <p:sldId id="388" r:id="rId45"/>
    <p:sldId id="389" r:id="rId46"/>
    <p:sldId id="390" r:id="rId47"/>
    <p:sldId id="391" r:id="rId48"/>
    <p:sldId id="392" r:id="rId49"/>
    <p:sldId id="393" r:id="rId50"/>
    <p:sldId id="394" r:id="rId51"/>
    <p:sldId id="402" r:id="rId52"/>
    <p:sldId id="401" r:id="rId53"/>
    <p:sldId id="404" r:id="rId54"/>
    <p:sldId id="403" r:id="rId55"/>
    <p:sldId id="408" r:id="rId56"/>
    <p:sldId id="405" r:id="rId57"/>
    <p:sldId id="395" r:id="rId58"/>
    <p:sldId id="411" r:id="rId59"/>
    <p:sldId id="412" r:id="rId60"/>
    <p:sldId id="343" r:id="rId61"/>
    <p:sldId id="396" r:id="rId62"/>
    <p:sldId id="397" r:id="rId63"/>
    <p:sldId id="398" r:id="rId64"/>
    <p:sldId id="399" r:id="rId65"/>
    <p:sldId id="313" r:id="rId66"/>
    <p:sldId id="314" r:id="rId67"/>
    <p:sldId id="315" r:id="rId68"/>
    <p:sldId id="335"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3AB9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B1E238-4C2A-D92E-E59A-08B27597729B}" v="6" dt="2022-01-06T19:24:25.143"/>
    <p1510:client id="{7CD2BEBF-8356-57E4-C78F-A7473CE15C4B}" v="25" dt="2022-02-15T21:43:52.698"/>
    <p1510:client id="{8061A811-DF81-C6AB-F76F-10C5B066A54C}" v="65" dt="2022-01-11T19:55:59.319"/>
    <p1510:client id="{8415CCCE-CC17-1FF9-834E-CAD5AAD05F35}" v="102" dt="2022-01-07T20:11:40.195"/>
    <p1510:client id="{885877D2-6AA6-C420-462F-80EB224E3617}" v="45" dt="2022-01-06T19:17:25.548"/>
    <p1510:client id="{94FD356C-E2C9-3E8F-BA8C-1BC2496C1E7A}" v="52" dt="2022-01-12T20:55:27.927"/>
    <p1510:client id="{9C9ED0D4-E974-61AE-4E63-A2C7B0B407EC}" v="1506" dt="2022-02-17T15:45:03.984"/>
    <p1510:client id="{A3A1F360-E086-AB1D-4704-43006C872997}" v="226" dt="2022-02-15T22:22:37.147"/>
    <p1510:client id="{C6BDDCD3-89F1-580E-7BFC-7F2718D45B17}" v="21" dt="2022-01-10T20:48:49.340"/>
    <p1510:client id="{D3A4DDAE-F601-1EA1-8B08-9A196E8F2085}" v="44" dt="2022-02-16T19:49:42.0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4" autoAdjust="0"/>
    <p:restoredTop sz="90663" autoAdjust="0"/>
  </p:normalViewPr>
  <p:slideViewPr>
    <p:cSldViewPr snapToGrid="0">
      <p:cViewPr varScale="1">
        <p:scale>
          <a:sx n="62" d="100"/>
          <a:sy n="62" d="100"/>
        </p:scale>
        <p:origin x="58" y="293"/>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85"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86"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L Weiss" userId="S::dlw2885@ads.northwestern.edu::9eb720c2-52d8-4896-8792-48826e9f92f5" providerId="AD" clId="Web-{7CD2BEBF-8356-57E4-C78F-A7473CE15C4B}"/>
    <pc:docChg chg="addSld delSld modSld sldOrd">
      <pc:chgData name="Daniel L Weiss" userId="S::dlw2885@ads.northwestern.edu::9eb720c2-52d8-4896-8792-48826e9f92f5" providerId="AD" clId="Web-{7CD2BEBF-8356-57E4-C78F-A7473CE15C4B}" dt="2022-02-15T21:43:52.698" v="128"/>
      <pc:docMkLst>
        <pc:docMk/>
      </pc:docMkLst>
      <pc:sldChg chg="modSp">
        <pc:chgData name="Daniel L Weiss" userId="S::dlw2885@ads.northwestern.edu::9eb720c2-52d8-4896-8792-48826e9f92f5" providerId="AD" clId="Web-{7CD2BEBF-8356-57E4-C78F-A7473CE15C4B}" dt="2022-02-15T21:41:00.513" v="1" actId="20577"/>
        <pc:sldMkLst>
          <pc:docMk/>
          <pc:sldMk cId="3519833215" sldId="280"/>
        </pc:sldMkLst>
        <pc:spChg chg="mod">
          <ac:chgData name="Daniel L Weiss" userId="S::dlw2885@ads.northwestern.edu::9eb720c2-52d8-4896-8792-48826e9f92f5" providerId="AD" clId="Web-{7CD2BEBF-8356-57E4-C78F-A7473CE15C4B}" dt="2022-02-15T21:41:00.513" v="1" actId="20577"/>
          <ac:spMkLst>
            <pc:docMk/>
            <pc:sldMk cId="3519833215" sldId="280"/>
            <ac:spMk id="3" creationId="{1D742501-F937-8041-84E5-748F96AE991B}"/>
          </ac:spMkLst>
        </pc:spChg>
      </pc:sldChg>
      <pc:sldChg chg="delSp delAnim">
        <pc:chgData name="Daniel L Weiss" userId="S::dlw2885@ads.northwestern.edu::9eb720c2-52d8-4896-8792-48826e9f92f5" providerId="AD" clId="Web-{7CD2BEBF-8356-57E4-C78F-A7473CE15C4B}" dt="2022-02-15T21:41:24.403" v="2"/>
        <pc:sldMkLst>
          <pc:docMk/>
          <pc:sldMk cId="929455997" sldId="281"/>
        </pc:sldMkLst>
        <pc:spChg chg="del">
          <ac:chgData name="Daniel L Weiss" userId="S::dlw2885@ads.northwestern.edu::9eb720c2-52d8-4896-8792-48826e9f92f5" providerId="AD" clId="Web-{7CD2BEBF-8356-57E4-C78F-A7473CE15C4B}" dt="2022-02-15T21:41:24.403" v="2"/>
          <ac:spMkLst>
            <pc:docMk/>
            <pc:sldMk cId="929455997" sldId="281"/>
            <ac:spMk id="12" creationId="{00000000-0000-0000-0000-000000000000}"/>
          </ac:spMkLst>
        </pc:spChg>
      </pc:sldChg>
      <pc:sldChg chg="ord">
        <pc:chgData name="Daniel L Weiss" userId="S::dlw2885@ads.northwestern.edu::9eb720c2-52d8-4896-8792-48826e9f92f5" providerId="AD" clId="Web-{7CD2BEBF-8356-57E4-C78F-A7473CE15C4B}" dt="2022-02-15T21:43:52.698" v="128"/>
        <pc:sldMkLst>
          <pc:docMk/>
          <pc:sldMk cId="18824982" sldId="288"/>
        </pc:sldMkLst>
      </pc:sldChg>
      <pc:sldChg chg="del">
        <pc:chgData name="Daniel L Weiss" userId="S::dlw2885@ads.northwestern.edu::9eb720c2-52d8-4896-8792-48826e9f92f5" providerId="AD" clId="Web-{7CD2BEBF-8356-57E4-C78F-A7473CE15C4B}" dt="2022-02-15T21:43:44.510" v="123"/>
        <pc:sldMkLst>
          <pc:docMk/>
          <pc:sldMk cId="3576341674" sldId="306"/>
        </pc:sldMkLst>
      </pc:sldChg>
      <pc:sldChg chg="del">
        <pc:chgData name="Daniel L Weiss" userId="S::dlw2885@ads.northwestern.edu::9eb720c2-52d8-4896-8792-48826e9f92f5" providerId="AD" clId="Web-{7CD2BEBF-8356-57E4-C78F-A7473CE15C4B}" dt="2022-02-15T21:43:45.494" v="124"/>
        <pc:sldMkLst>
          <pc:docMk/>
          <pc:sldMk cId="2058149101" sldId="307"/>
        </pc:sldMkLst>
      </pc:sldChg>
      <pc:sldChg chg="del">
        <pc:chgData name="Daniel L Weiss" userId="S::dlw2885@ads.northwestern.edu::9eb720c2-52d8-4896-8792-48826e9f92f5" providerId="AD" clId="Web-{7CD2BEBF-8356-57E4-C78F-A7473CE15C4B}" dt="2022-02-15T21:43:46.932" v="126"/>
        <pc:sldMkLst>
          <pc:docMk/>
          <pc:sldMk cId="3678423126" sldId="308"/>
        </pc:sldMkLst>
      </pc:sldChg>
      <pc:sldChg chg="del">
        <pc:chgData name="Daniel L Weiss" userId="S::dlw2885@ads.northwestern.edu::9eb720c2-52d8-4896-8792-48826e9f92f5" providerId="AD" clId="Web-{7CD2BEBF-8356-57E4-C78F-A7473CE15C4B}" dt="2022-02-15T21:43:46.260" v="125"/>
        <pc:sldMkLst>
          <pc:docMk/>
          <pc:sldMk cId="1339977892" sldId="338"/>
        </pc:sldMkLst>
      </pc:sldChg>
      <pc:sldChg chg="del">
        <pc:chgData name="Daniel L Weiss" userId="S::dlw2885@ads.northwestern.edu::9eb720c2-52d8-4896-8792-48826e9f92f5" providerId="AD" clId="Web-{7CD2BEBF-8356-57E4-C78F-A7473CE15C4B}" dt="2022-02-15T21:43:47.463" v="127"/>
        <pc:sldMkLst>
          <pc:docMk/>
          <pc:sldMk cId="1451403786" sldId="341"/>
        </pc:sldMkLst>
      </pc:sldChg>
      <pc:sldChg chg="modSp">
        <pc:chgData name="Daniel L Weiss" userId="S::dlw2885@ads.northwestern.edu::9eb720c2-52d8-4896-8792-48826e9f92f5" providerId="AD" clId="Web-{7CD2BEBF-8356-57E4-C78F-A7473CE15C4B}" dt="2022-02-15T21:41:30.450" v="3"/>
        <pc:sldMkLst>
          <pc:docMk/>
          <pc:sldMk cId="187152192" sldId="345"/>
        </pc:sldMkLst>
        <pc:spChg chg="mod">
          <ac:chgData name="Daniel L Weiss" userId="S::dlw2885@ads.northwestern.edu::9eb720c2-52d8-4896-8792-48826e9f92f5" providerId="AD" clId="Web-{7CD2BEBF-8356-57E4-C78F-A7473CE15C4B}" dt="2022-02-15T21:41:30.450" v="3"/>
          <ac:spMkLst>
            <pc:docMk/>
            <pc:sldMk cId="187152192" sldId="345"/>
            <ac:spMk id="2" creationId="{00000000-0000-0000-0000-000000000000}"/>
          </ac:spMkLst>
        </pc:spChg>
      </pc:sldChg>
      <pc:sldChg chg="new del">
        <pc:chgData name="Daniel L Weiss" userId="S::dlw2885@ads.northwestern.edu::9eb720c2-52d8-4896-8792-48826e9f92f5" providerId="AD" clId="Web-{7CD2BEBF-8356-57E4-C78F-A7473CE15C4B}" dt="2022-02-15T21:41:58.465" v="5"/>
        <pc:sldMkLst>
          <pc:docMk/>
          <pc:sldMk cId="953418456" sldId="346"/>
        </pc:sldMkLst>
      </pc:sldChg>
      <pc:sldChg chg="modSp new ord modNotes">
        <pc:chgData name="Daniel L Weiss" userId="S::dlw2885@ads.northwestern.edu::9eb720c2-52d8-4896-8792-48826e9f92f5" providerId="AD" clId="Web-{7CD2BEBF-8356-57E4-C78F-A7473CE15C4B}" dt="2022-02-15T21:43:21.682" v="122"/>
        <pc:sldMkLst>
          <pc:docMk/>
          <pc:sldMk cId="2387062653" sldId="346"/>
        </pc:sldMkLst>
        <pc:spChg chg="mod">
          <ac:chgData name="Daniel L Weiss" userId="S::dlw2885@ads.northwestern.edu::9eb720c2-52d8-4896-8792-48826e9f92f5" providerId="AD" clId="Web-{7CD2BEBF-8356-57E4-C78F-A7473CE15C4B}" dt="2022-02-15T21:42:19.980" v="17"/>
          <ac:spMkLst>
            <pc:docMk/>
            <pc:sldMk cId="2387062653" sldId="346"/>
            <ac:spMk id="2" creationId="{2658FF1A-A08C-4D1A-AA6E-B0C1A3A4AB77}"/>
          </ac:spMkLst>
        </pc:spChg>
      </pc:sldChg>
    </pc:docChg>
  </pc:docChgLst>
  <pc:docChgLst>
    <pc:chgData name="Eileen Fleming Suse" userId="S::efs3844@ads.northwestern.edu::725c94ef-d051-42d7-9d33-8572765d592b" providerId="AD" clId="Web-{A3A1F360-E086-AB1D-4704-43006C872997}"/>
    <pc:docChg chg="delSld modSld sldOrd">
      <pc:chgData name="Eileen Fleming Suse" userId="S::efs3844@ads.northwestern.edu::725c94ef-d051-42d7-9d33-8572765d592b" providerId="AD" clId="Web-{A3A1F360-E086-AB1D-4704-43006C872997}" dt="2022-02-15T22:22:37.147" v="214"/>
      <pc:docMkLst>
        <pc:docMk/>
      </pc:docMkLst>
      <pc:sldChg chg="modSp">
        <pc:chgData name="Eileen Fleming Suse" userId="S::efs3844@ads.northwestern.edu::725c94ef-d051-42d7-9d33-8572765d592b" providerId="AD" clId="Web-{A3A1F360-E086-AB1D-4704-43006C872997}" dt="2022-02-15T22:17:16.054" v="30" actId="20577"/>
        <pc:sldMkLst>
          <pc:docMk/>
          <pc:sldMk cId="929455997" sldId="281"/>
        </pc:sldMkLst>
        <pc:spChg chg="mod">
          <ac:chgData name="Eileen Fleming Suse" userId="S::efs3844@ads.northwestern.edu::725c94ef-d051-42d7-9d33-8572765d592b" providerId="AD" clId="Web-{A3A1F360-E086-AB1D-4704-43006C872997}" dt="2022-02-15T22:17:16.054" v="30" actId="20577"/>
          <ac:spMkLst>
            <pc:docMk/>
            <pc:sldMk cId="929455997" sldId="281"/>
            <ac:spMk id="3" creationId="{00000000-0000-0000-0000-000000000000}"/>
          </ac:spMkLst>
        </pc:spChg>
      </pc:sldChg>
      <pc:sldChg chg="ord">
        <pc:chgData name="Eileen Fleming Suse" userId="S::efs3844@ads.northwestern.edu::725c94ef-d051-42d7-9d33-8572765d592b" providerId="AD" clId="Web-{A3A1F360-E086-AB1D-4704-43006C872997}" dt="2022-02-15T22:16:53.257" v="22"/>
        <pc:sldMkLst>
          <pc:docMk/>
          <pc:sldMk cId="4130139028" sldId="282"/>
        </pc:sldMkLst>
      </pc:sldChg>
      <pc:sldChg chg="ord">
        <pc:chgData name="Eileen Fleming Suse" userId="S::efs3844@ads.northwestern.edu::725c94ef-d051-42d7-9d33-8572765d592b" providerId="AD" clId="Web-{A3A1F360-E086-AB1D-4704-43006C872997}" dt="2022-02-15T22:22:37.147" v="214"/>
        <pc:sldMkLst>
          <pc:docMk/>
          <pc:sldMk cId="4128788658" sldId="304"/>
        </pc:sldMkLst>
      </pc:sldChg>
      <pc:sldChg chg="ord">
        <pc:chgData name="Eileen Fleming Suse" userId="S::efs3844@ads.northwestern.edu::725c94ef-d051-42d7-9d33-8572765d592b" providerId="AD" clId="Web-{A3A1F360-E086-AB1D-4704-43006C872997}" dt="2022-02-15T22:22:37.131" v="210"/>
        <pc:sldMkLst>
          <pc:docMk/>
          <pc:sldMk cId="2123918019" sldId="309"/>
        </pc:sldMkLst>
      </pc:sldChg>
      <pc:sldChg chg="modSp">
        <pc:chgData name="Eileen Fleming Suse" userId="S::efs3844@ads.northwestern.edu::725c94ef-d051-42d7-9d33-8572765d592b" providerId="AD" clId="Web-{A3A1F360-E086-AB1D-4704-43006C872997}" dt="2022-02-15T22:22:00.897" v="209"/>
        <pc:sldMkLst>
          <pc:docMk/>
          <pc:sldMk cId="3046219558" sldId="314"/>
        </pc:sldMkLst>
        <pc:graphicFrameChg chg="mod modGraphic">
          <ac:chgData name="Eileen Fleming Suse" userId="S::efs3844@ads.northwestern.edu::725c94ef-d051-42d7-9d33-8572765d592b" providerId="AD" clId="Web-{A3A1F360-E086-AB1D-4704-43006C872997}" dt="2022-02-15T22:22:00.897" v="209"/>
          <ac:graphicFrameMkLst>
            <pc:docMk/>
            <pc:sldMk cId="3046219558" sldId="314"/>
            <ac:graphicFrameMk id="7" creationId="{03766B18-F104-4A87-93EB-B3BF58871686}"/>
          </ac:graphicFrameMkLst>
        </pc:graphicFrameChg>
      </pc:sldChg>
      <pc:sldChg chg="ord">
        <pc:chgData name="Eileen Fleming Suse" userId="S::efs3844@ads.northwestern.edu::725c94ef-d051-42d7-9d33-8572765d592b" providerId="AD" clId="Web-{A3A1F360-E086-AB1D-4704-43006C872997}" dt="2022-02-15T22:22:37.147" v="212"/>
        <pc:sldMkLst>
          <pc:docMk/>
          <pc:sldMk cId="3003819157" sldId="318"/>
        </pc:sldMkLst>
      </pc:sldChg>
      <pc:sldChg chg="ord">
        <pc:chgData name="Eileen Fleming Suse" userId="S::efs3844@ads.northwestern.edu::725c94ef-d051-42d7-9d33-8572765d592b" providerId="AD" clId="Web-{A3A1F360-E086-AB1D-4704-43006C872997}" dt="2022-02-15T22:22:37.131" v="211"/>
        <pc:sldMkLst>
          <pc:docMk/>
          <pc:sldMk cId="2668466771" sldId="325"/>
        </pc:sldMkLst>
      </pc:sldChg>
      <pc:sldChg chg="del">
        <pc:chgData name="Eileen Fleming Suse" userId="S::efs3844@ads.northwestern.edu::725c94ef-d051-42d7-9d33-8572765d592b" providerId="AD" clId="Web-{A3A1F360-E086-AB1D-4704-43006C872997}" dt="2022-02-15T22:20:58.444" v="49"/>
        <pc:sldMkLst>
          <pc:docMk/>
          <pc:sldMk cId="1673859571" sldId="333"/>
        </pc:sldMkLst>
      </pc:sldChg>
      <pc:sldChg chg="ord">
        <pc:chgData name="Eileen Fleming Suse" userId="S::efs3844@ads.northwestern.edu::725c94ef-d051-42d7-9d33-8572765d592b" providerId="AD" clId="Web-{A3A1F360-E086-AB1D-4704-43006C872997}" dt="2022-02-15T22:22:37.147" v="213"/>
        <pc:sldMkLst>
          <pc:docMk/>
          <pc:sldMk cId="2762036794" sldId="344"/>
        </pc:sldMkLst>
      </pc:sldChg>
      <pc:sldChg chg="ord">
        <pc:chgData name="Eileen Fleming Suse" userId="S::efs3844@ads.northwestern.edu::725c94ef-d051-42d7-9d33-8572765d592b" providerId="AD" clId="Web-{A3A1F360-E086-AB1D-4704-43006C872997}" dt="2022-02-15T22:16:53.257" v="24"/>
        <pc:sldMkLst>
          <pc:docMk/>
          <pc:sldMk cId="187152192" sldId="345"/>
        </pc:sldMkLst>
      </pc:sldChg>
      <pc:sldChg chg="ord">
        <pc:chgData name="Eileen Fleming Suse" userId="S::efs3844@ads.northwestern.edu::725c94ef-d051-42d7-9d33-8572765d592b" providerId="AD" clId="Web-{A3A1F360-E086-AB1D-4704-43006C872997}" dt="2022-02-15T22:16:53.257" v="23"/>
        <pc:sldMkLst>
          <pc:docMk/>
          <pc:sldMk cId="2387062653" sldId="346"/>
        </pc:sldMkLst>
      </pc:sldChg>
      <pc:sldChg chg="modSp">
        <pc:chgData name="Eileen Fleming Suse" userId="S::efs3844@ads.northwestern.edu::725c94ef-d051-42d7-9d33-8572765d592b" providerId="AD" clId="Web-{A3A1F360-E086-AB1D-4704-43006C872997}" dt="2022-02-15T22:17:52.132" v="33" actId="20577"/>
        <pc:sldMkLst>
          <pc:docMk/>
          <pc:sldMk cId="1999014557" sldId="384"/>
        </pc:sldMkLst>
        <pc:spChg chg="mod">
          <ac:chgData name="Eileen Fleming Suse" userId="S::efs3844@ads.northwestern.edu::725c94ef-d051-42d7-9d33-8572765d592b" providerId="AD" clId="Web-{A3A1F360-E086-AB1D-4704-43006C872997}" dt="2022-02-15T22:17:52.132" v="33" actId="20577"/>
          <ac:spMkLst>
            <pc:docMk/>
            <pc:sldMk cId="1999014557" sldId="384"/>
            <ac:spMk id="3" creationId="{1D742501-F937-8041-84E5-748F96AE991B}"/>
          </ac:spMkLst>
        </pc:spChg>
        <pc:spChg chg="mod">
          <ac:chgData name="Eileen Fleming Suse" userId="S::efs3844@ads.northwestern.edu::725c94ef-d051-42d7-9d33-8572765d592b" providerId="AD" clId="Web-{A3A1F360-E086-AB1D-4704-43006C872997}" dt="2022-02-15T22:17:49.100" v="32" actId="20577"/>
          <ac:spMkLst>
            <pc:docMk/>
            <pc:sldMk cId="1999014557" sldId="384"/>
            <ac:spMk id="4" creationId="{19922563-64D6-2A4E-B048-13AC25DB45AD}"/>
          </ac:spMkLst>
        </pc:spChg>
      </pc:sldChg>
      <pc:sldChg chg="modSp">
        <pc:chgData name="Eileen Fleming Suse" userId="S::efs3844@ads.northwestern.edu::725c94ef-d051-42d7-9d33-8572765d592b" providerId="AD" clId="Web-{A3A1F360-E086-AB1D-4704-43006C872997}" dt="2022-02-15T22:19:38.913" v="42" actId="1076"/>
        <pc:sldMkLst>
          <pc:docMk/>
          <pc:sldMk cId="3547848498" sldId="385"/>
        </pc:sldMkLst>
        <pc:spChg chg="mod">
          <ac:chgData name="Eileen Fleming Suse" userId="S::efs3844@ads.northwestern.edu::725c94ef-d051-42d7-9d33-8572765d592b" providerId="AD" clId="Web-{A3A1F360-E086-AB1D-4704-43006C872997}" dt="2022-02-15T22:19:38.913" v="42" actId="1076"/>
          <ac:spMkLst>
            <pc:docMk/>
            <pc:sldMk cId="3547848498" sldId="385"/>
            <ac:spMk id="2" creationId="{BAF15FB4-60CA-4917-ADF8-9B0EBE6F03FA}"/>
          </ac:spMkLst>
        </pc:spChg>
      </pc:sldChg>
      <pc:sldChg chg="modSp">
        <pc:chgData name="Eileen Fleming Suse" userId="S::efs3844@ads.northwestern.edu::725c94ef-d051-42d7-9d33-8572765d592b" providerId="AD" clId="Web-{A3A1F360-E086-AB1D-4704-43006C872997}" dt="2022-02-15T22:19:28.788" v="41" actId="20577"/>
        <pc:sldMkLst>
          <pc:docMk/>
          <pc:sldMk cId="618846166" sldId="386"/>
        </pc:sldMkLst>
        <pc:spChg chg="mod">
          <ac:chgData name="Eileen Fleming Suse" userId="S::efs3844@ads.northwestern.edu::725c94ef-d051-42d7-9d33-8572765d592b" providerId="AD" clId="Web-{A3A1F360-E086-AB1D-4704-43006C872997}" dt="2022-02-15T22:19:28.788" v="41" actId="20577"/>
          <ac:spMkLst>
            <pc:docMk/>
            <pc:sldMk cId="618846166" sldId="386"/>
            <ac:spMk id="2" creationId="{00000000-0000-0000-0000-000000000000}"/>
          </ac:spMkLst>
        </pc:spChg>
      </pc:sldChg>
      <pc:sldChg chg="modSp">
        <pc:chgData name="Eileen Fleming Suse" userId="S::efs3844@ads.northwestern.edu::725c94ef-d051-42d7-9d33-8572765d592b" providerId="AD" clId="Web-{A3A1F360-E086-AB1D-4704-43006C872997}" dt="2022-02-15T22:19:16.038" v="35" actId="1076"/>
        <pc:sldMkLst>
          <pc:docMk/>
          <pc:sldMk cId="1424625685" sldId="387"/>
        </pc:sldMkLst>
        <pc:spChg chg="mod">
          <ac:chgData name="Eileen Fleming Suse" userId="S::efs3844@ads.northwestern.edu::725c94ef-d051-42d7-9d33-8572765d592b" providerId="AD" clId="Web-{A3A1F360-E086-AB1D-4704-43006C872997}" dt="2022-02-15T22:19:13.397" v="34" actId="1076"/>
          <ac:spMkLst>
            <pc:docMk/>
            <pc:sldMk cId="1424625685" sldId="387"/>
            <ac:spMk id="2" creationId="{00000000-0000-0000-0000-000000000000}"/>
          </ac:spMkLst>
        </pc:spChg>
        <pc:spChg chg="mod">
          <ac:chgData name="Eileen Fleming Suse" userId="S::efs3844@ads.northwestern.edu::725c94ef-d051-42d7-9d33-8572765d592b" providerId="AD" clId="Web-{A3A1F360-E086-AB1D-4704-43006C872997}" dt="2022-02-15T22:19:16.038" v="35" actId="1076"/>
          <ac:spMkLst>
            <pc:docMk/>
            <pc:sldMk cId="1424625685" sldId="387"/>
            <ac:spMk id="3" creationId="{00000000-0000-0000-0000-000000000000}"/>
          </ac:spMkLst>
        </pc:spChg>
      </pc:sldChg>
      <pc:sldChg chg="modSp">
        <pc:chgData name="Eileen Fleming Suse" userId="S::efs3844@ads.northwestern.edu::725c94ef-d051-42d7-9d33-8572765d592b" providerId="AD" clId="Web-{A3A1F360-E086-AB1D-4704-43006C872997}" dt="2022-02-15T22:20:57.506" v="48" actId="20577"/>
        <pc:sldMkLst>
          <pc:docMk/>
          <pc:sldMk cId="2491990079" sldId="388"/>
        </pc:sldMkLst>
        <pc:spChg chg="mod">
          <ac:chgData name="Eileen Fleming Suse" userId="S::efs3844@ads.northwestern.edu::725c94ef-d051-42d7-9d33-8572765d592b" providerId="AD" clId="Web-{A3A1F360-E086-AB1D-4704-43006C872997}" dt="2022-02-15T22:20:57.506" v="48" actId="20577"/>
          <ac:spMkLst>
            <pc:docMk/>
            <pc:sldMk cId="2491990079" sldId="388"/>
            <ac:spMk id="4" creationId="{19922563-64D6-2A4E-B048-13AC25DB45AD}"/>
          </ac:spMkLst>
        </pc:spChg>
      </pc:sldChg>
      <pc:sldChg chg="modSp">
        <pc:chgData name="Eileen Fleming Suse" userId="S::efs3844@ads.northwestern.edu::725c94ef-d051-42d7-9d33-8572765d592b" providerId="AD" clId="Web-{A3A1F360-E086-AB1D-4704-43006C872997}" dt="2022-02-15T22:20:02.975" v="46" actId="20577"/>
        <pc:sldMkLst>
          <pc:docMk/>
          <pc:sldMk cId="1463242236" sldId="390"/>
        </pc:sldMkLst>
        <pc:spChg chg="mod">
          <ac:chgData name="Eileen Fleming Suse" userId="S::efs3844@ads.northwestern.edu::725c94ef-d051-42d7-9d33-8572765d592b" providerId="AD" clId="Web-{A3A1F360-E086-AB1D-4704-43006C872997}" dt="2022-02-15T22:20:02.975" v="46" actId="20577"/>
          <ac:spMkLst>
            <pc:docMk/>
            <pc:sldMk cId="1463242236" sldId="390"/>
            <ac:spMk id="3" creationId="{00000000-0000-0000-0000-000000000000}"/>
          </ac:spMkLst>
        </pc:spChg>
      </pc:sldChg>
    </pc:docChg>
  </pc:docChgLst>
  <pc:docChgLst>
    <pc:chgData name="Eileen Fleming Suse" userId="S::efs3844@ads.northwestern.edu::725c94ef-d051-42d7-9d33-8572765d592b" providerId="AD" clId="Web-{D3A4DDAE-F601-1EA1-8B08-9A196E8F2085}"/>
    <pc:docChg chg="modSld">
      <pc:chgData name="Eileen Fleming Suse" userId="S::efs3844@ads.northwestern.edu::725c94ef-d051-42d7-9d33-8572765d592b" providerId="AD" clId="Web-{D3A4DDAE-F601-1EA1-8B08-9A196E8F2085}" dt="2022-02-16T19:54:14.633" v="166"/>
      <pc:docMkLst>
        <pc:docMk/>
      </pc:docMkLst>
      <pc:sldChg chg="addSp delSp modSp modNotes">
        <pc:chgData name="Eileen Fleming Suse" userId="S::efs3844@ads.northwestern.edu::725c94ef-d051-42d7-9d33-8572765d592b" providerId="AD" clId="Web-{D3A4DDAE-F601-1EA1-8B08-9A196E8F2085}" dt="2022-02-16T19:54:14.633" v="166"/>
        <pc:sldMkLst>
          <pc:docMk/>
          <pc:sldMk cId="187152192" sldId="345"/>
        </pc:sldMkLst>
        <pc:spChg chg="mod">
          <ac:chgData name="Eileen Fleming Suse" userId="S::efs3844@ads.northwestern.edu::725c94ef-d051-42d7-9d33-8572765d592b" providerId="AD" clId="Web-{D3A4DDAE-F601-1EA1-8B08-9A196E8F2085}" dt="2022-02-16T19:49:42.058" v="82" actId="20577"/>
          <ac:spMkLst>
            <pc:docMk/>
            <pc:sldMk cId="187152192" sldId="345"/>
            <ac:spMk id="3" creationId="{00000000-0000-0000-0000-000000000000}"/>
          </ac:spMkLst>
        </pc:spChg>
        <pc:graphicFrameChg chg="add del mod">
          <ac:chgData name="Eileen Fleming Suse" userId="S::efs3844@ads.northwestern.edu::725c94ef-d051-42d7-9d33-8572765d592b" providerId="AD" clId="Web-{D3A4DDAE-F601-1EA1-8B08-9A196E8F2085}" dt="2022-02-16T19:42:57.140" v="15"/>
          <ac:graphicFrameMkLst>
            <pc:docMk/>
            <pc:sldMk cId="187152192" sldId="345"/>
            <ac:graphicFrameMk id="7" creationId="{D2598B20-23F0-441D-A494-497A344C5ECB}"/>
          </ac:graphicFrameMkLst>
        </pc:graphicFrameChg>
      </pc:sldChg>
    </pc:docChg>
  </pc:docChgLst>
  <pc:docChgLst>
    <pc:chgData name="Daniel L Weiss" userId="S::dlw2885@ads.northwestern.edu::9eb720c2-52d8-4896-8792-48826e9f92f5" providerId="AD" clId="Web-{9C9ED0D4-E974-61AE-4E63-A2C7B0B407EC}"/>
    <pc:docChg chg="modSld">
      <pc:chgData name="Daniel L Weiss" userId="S::dlw2885@ads.northwestern.edu::9eb720c2-52d8-4896-8792-48826e9f92f5" providerId="AD" clId="Web-{9C9ED0D4-E974-61AE-4E63-A2C7B0B407EC}" dt="2022-02-17T15:45:03.437" v="1639" actId="20577"/>
      <pc:docMkLst>
        <pc:docMk/>
      </pc:docMkLst>
      <pc:sldChg chg="addSp delSp modSp">
        <pc:chgData name="Daniel L Weiss" userId="S::dlw2885@ads.northwestern.edu::9eb720c2-52d8-4896-8792-48826e9f92f5" providerId="AD" clId="Web-{9C9ED0D4-E974-61AE-4E63-A2C7B0B407EC}" dt="2022-02-17T14:56:50.208" v="1031"/>
        <pc:sldMkLst>
          <pc:docMk/>
          <pc:sldMk cId="3003819157" sldId="318"/>
        </pc:sldMkLst>
        <pc:spChg chg="mod">
          <ac:chgData name="Daniel L Weiss" userId="S::dlw2885@ads.northwestern.edu::9eb720c2-52d8-4896-8792-48826e9f92f5" providerId="AD" clId="Web-{9C9ED0D4-E974-61AE-4E63-A2C7B0B407EC}" dt="2022-02-17T14:56:50.208" v="1031"/>
          <ac:spMkLst>
            <pc:docMk/>
            <pc:sldMk cId="3003819157" sldId="318"/>
            <ac:spMk id="2" creationId="{93F903C1-2C70-495E-B31F-D742CC882A58}"/>
          </ac:spMkLst>
        </pc:spChg>
        <pc:spChg chg="mod">
          <ac:chgData name="Daniel L Weiss" userId="S::dlw2885@ads.northwestern.edu::9eb720c2-52d8-4896-8792-48826e9f92f5" providerId="AD" clId="Web-{9C9ED0D4-E974-61AE-4E63-A2C7B0B407EC}" dt="2022-02-17T14:55:51.128" v="993" actId="20577"/>
          <ac:spMkLst>
            <pc:docMk/>
            <pc:sldMk cId="3003819157" sldId="318"/>
            <ac:spMk id="3" creationId="{02363A12-5E6F-4DA3-9D18-88D45CAE7C8C}"/>
          </ac:spMkLst>
        </pc:spChg>
        <pc:spChg chg="add del mod">
          <ac:chgData name="Daniel L Weiss" userId="S::dlw2885@ads.northwestern.edu::9eb720c2-52d8-4896-8792-48826e9f92f5" providerId="AD" clId="Web-{9C9ED0D4-E974-61AE-4E63-A2C7B0B407EC}" dt="2022-02-17T14:55:34.565" v="967"/>
          <ac:spMkLst>
            <pc:docMk/>
            <pc:sldMk cId="3003819157" sldId="318"/>
            <ac:spMk id="8" creationId="{48FEB00F-D62D-4C8F-8A9E-B93B3BB32ACE}"/>
          </ac:spMkLst>
        </pc:spChg>
        <pc:picChg chg="del">
          <ac:chgData name="Daniel L Weiss" userId="S::dlw2885@ads.northwestern.edu::9eb720c2-52d8-4896-8792-48826e9f92f5" providerId="AD" clId="Web-{9C9ED0D4-E974-61AE-4E63-A2C7B0B407EC}" dt="2022-02-17T14:55:29.409" v="966"/>
          <ac:picMkLst>
            <pc:docMk/>
            <pc:sldMk cId="3003819157" sldId="318"/>
            <ac:picMk id="6" creationId="{B9151F83-DBC2-4A92-995C-F005D48299E4}"/>
          </ac:picMkLst>
        </pc:picChg>
        <pc:picChg chg="add mod ord">
          <ac:chgData name="Daniel L Weiss" userId="S::dlw2885@ads.northwestern.edu::9eb720c2-52d8-4896-8792-48826e9f92f5" providerId="AD" clId="Web-{9C9ED0D4-E974-61AE-4E63-A2C7B0B407EC}" dt="2022-02-17T14:55:35.987" v="968" actId="1076"/>
          <ac:picMkLst>
            <pc:docMk/>
            <pc:sldMk cId="3003819157" sldId="318"/>
            <ac:picMk id="9" creationId="{F1B29A87-5A85-4B38-A6D9-C5F58DB97747}"/>
          </ac:picMkLst>
        </pc:picChg>
      </pc:sldChg>
      <pc:sldChg chg="modSp modNotes">
        <pc:chgData name="Daniel L Weiss" userId="S::dlw2885@ads.northwestern.edu::9eb720c2-52d8-4896-8792-48826e9f92f5" providerId="AD" clId="Web-{9C9ED0D4-E974-61AE-4E63-A2C7B0B407EC}" dt="2022-02-17T15:07:46.726" v="1313" actId="20577"/>
        <pc:sldMkLst>
          <pc:docMk/>
          <pc:sldMk cId="2668466771" sldId="325"/>
        </pc:sldMkLst>
        <pc:spChg chg="mod">
          <ac:chgData name="Daniel L Weiss" userId="S::dlw2885@ads.northwestern.edu::9eb720c2-52d8-4896-8792-48826e9f92f5" providerId="AD" clId="Web-{9C9ED0D4-E974-61AE-4E63-A2C7B0B407EC}" dt="2022-02-17T15:07:46.726" v="1313" actId="20577"/>
          <ac:spMkLst>
            <pc:docMk/>
            <pc:sldMk cId="2668466771" sldId="325"/>
            <ac:spMk id="2" creationId="{00000000-0000-0000-0000-000000000000}"/>
          </ac:spMkLst>
        </pc:spChg>
      </pc:sldChg>
      <pc:sldChg chg="modSp">
        <pc:chgData name="Daniel L Weiss" userId="S::dlw2885@ads.northwestern.edu::9eb720c2-52d8-4896-8792-48826e9f92f5" providerId="AD" clId="Web-{9C9ED0D4-E974-61AE-4E63-A2C7B0B407EC}" dt="2022-02-17T15:07:37.804" v="1311" actId="20577"/>
        <pc:sldMkLst>
          <pc:docMk/>
          <pc:sldMk cId="2762036794" sldId="344"/>
        </pc:sldMkLst>
        <pc:spChg chg="mod">
          <ac:chgData name="Daniel L Weiss" userId="S::dlw2885@ads.northwestern.edu::9eb720c2-52d8-4896-8792-48826e9f92f5" providerId="AD" clId="Web-{9C9ED0D4-E974-61AE-4E63-A2C7B0B407EC}" dt="2022-02-17T14:59:22.587" v="1215"/>
          <ac:spMkLst>
            <pc:docMk/>
            <pc:sldMk cId="2762036794" sldId="344"/>
            <ac:spMk id="2" creationId="{00000000-0000-0000-0000-000000000000}"/>
          </ac:spMkLst>
        </pc:spChg>
        <pc:spChg chg="mod">
          <ac:chgData name="Daniel L Weiss" userId="S::dlw2885@ads.northwestern.edu::9eb720c2-52d8-4896-8792-48826e9f92f5" providerId="AD" clId="Web-{9C9ED0D4-E974-61AE-4E63-A2C7B0B407EC}" dt="2022-02-17T15:07:37.804" v="1311" actId="20577"/>
          <ac:spMkLst>
            <pc:docMk/>
            <pc:sldMk cId="2762036794" sldId="344"/>
            <ac:spMk id="3" creationId="{00000000-0000-0000-0000-000000000000}"/>
          </ac:spMkLst>
        </pc:spChg>
      </pc:sldChg>
      <pc:sldChg chg="addSp modSp modNotes">
        <pc:chgData name="Daniel L Weiss" userId="S::dlw2885@ads.northwestern.edu::9eb720c2-52d8-4896-8792-48826e9f92f5" providerId="AD" clId="Web-{9C9ED0D4-E974-61AE-4E63-A2C7B0B407EC}" dt="2022-02-17T14:39:31.258" v="854"/>
        <pc:sldMkLst>
          <pc:docMk/>
          <pc:sldMk cId="187152192" sldId="345"/>
        </pc:sldMkLst>
        <pc:spChg chg="mod">
          <ac:chgData name="Daniel L Weiss" userId="S::dlw2885@ads.northwestern.edu::9eb720c2-52d8-4896-8792-48826e9f92f5" providerId="AD" clId="Web-{9C9ED0D4-E974-61AE-4E63-A2C7B0B407EC}" dt="2022-02-17T14:36:15.206" v="708" actId="20577"/>
          <ac:spMkLst>
            <pc:docMk/>
            <pc:sldMk cId="187152192" sldId="345"/>
            <ac:spMk id="2" creationId="{00000000-0000-0000-0000-000000000000}"/>
          </ac:spMkLst>
        </pc:spChg>
        <pc:spChg chg="mod">
          <ac:chgData name="Daniel L Weiss" userId="S::dlw2885@ads.northwestern.edu::9eb720c2-52d8-4896-8792-48826e9f92f5" providerId="AD" clId="Web-{9C9ED0D4-E974-61AE-4E63-A2C7B0B407EC}" dt="2022-02-17T14:39:05.211" v="846" actId="1076"/>
          <ac:spMkLst>
            <pc:docMk/>
            <pc:sldMk cId="187152192" sldId="345"/>
            <ac:spMk id="3" creationId="{00000000-0000-0000-0000-000000000000}"/>
          </ac:spMkLst>
        </pc:spChg>
        <pc:picChg chg="add mod">
          <ac:chgData name="Daniel L Weiss" userId="S::dlw2885@ads.northwestern.edu::9eb720c2-52d8-4896-8792-48826e9f92f5" providerId="AD" clId="Web-{9C9ED0D4-E974-61AE-4E63-A2C7B0B407EC}" dt="2022-02-17T14:37:48.802" v="823" actId="1076"/>
          <ac:picMkLst>
            <pc:docMk/>
            <pc:sldMk cId="187152192" sldId="345"/>
            <ac:picMk id="6" creationId="{C2665085-609E-44A8-B20F-6002F04BDECE}"/>
          </ac:picMkLst>
        </pc:picChg>
      </pc:sldChg>
      <pc:sldChg chg="modSp">
        <pc:chgData name="Daniel L Weiss" userId="S::dlw2885@ads.northwestern.edu::9eb720c2-52d8-4896-8792-48826e9f92f5" providerId="AD" clId="Web-{9C9ED0D4-E974-61AE-4E63-A2C7B0B407EC}" dt="2022-02-17T14:40:40.760" v="965" actId="20577"/>
        <pc:sldMkLst>
          <pc:docMk/>
          <pc:sldMk cId="2387062653" sldId="346"/>
        </pc:sldMkLst>
        <pc:spChg chg="mod">
          <ac:chgData name="Daniel L Weiss" userId="S::dlw2885@ads.northwestern.edu::9eb720c2-52d8-4896-8792-48826e9f92f5" providerId="AD" clId="Web-{9C9ED0D4-E974-61AE-4E63-A2C7B0B407EC}" dt="2022-02-17T14:33:56.609" v="493" actId="20577"/>
          <ac:spMkLst>
            <pc:docMk/>
            <pc:sldMk cId="2387062653" sldId="346"/>
            <ac:spMk id="2" creationId="{2658FF1A-A08C-4D1A-AA6E-B0C1A3A4AB77}"/>
          </ac:spMkLst>
        </pc:spChg>
        <pc:spChg chg="mod">
          <ac:chgData name="Daniel L Weiss" userId="S::dlw2885@ads.northwestern.edu::9eb720c2-52d8-4896-8792-48826e9f92f5" providerId="AD" clId="Web-{9C9ED0D4-E974-61AE-4E63-A2C7B0B407EC}" dt="2022-02-17T14:40:40.760" v="965" actId="20577"/>
          <ac:spMkLst>
            <pc:docMk/>
            <pc:sldMk cId="2387062653" sldId="346"/>
            <ac:spMk id="3" creationId="{3AEBB974-88F0-4CE1-85E0-3EFC73FD36B3}"/>
          </ac:spMkLst>
        </pc:spChg>
      </pc:sldChg>
      <pc:sldChg chg="addSp modSp">
        <pc:chgData name="Daniel L Weiss" userId="S::dlw2885@ads.northwestern.edu::9eb720c2-52d8-4896-8792-48826e9f92f5" providerId="AD" clId="Web-{9C9ED0D4-E974-61AE-4E63-A2C7B0B407EC}" dt="2022-02-17T15:45:03.437" v="1639" actId="20577"/>
        <pc:sldMkLst>
          <pc:docMk/>
          <pc:sldMk cId="387770396" sldId="395"/>
        </pc:sldMkLst>
        <pc:spChg chg="mod">
          <ac:chgData name="Daniel L Weiss" userId="S::dlw2885@ads.northwestern.edu::9eb720c2-52d8-4896-8792-48826e9f92f5" providerId="AD" clId="Web-{9C9ED0D4-E974-61AE-4E63-A2C7B0B407EC}" dt="2022-02-17T15:41:50.776" v="1329"/>
          <ac:spMkLst>
            <pc:docMk/>
            <pc:sldMk cId="387770396" sldId="395"/>
            <ac:spMk id="2" creationId="{00000000-0000-0000-0000-000000000000}"/>
          </ac:spMkLst>
        </pc:spChg>
        <pc:spChg chg="mod">
          <ac:chgData name="Daniel L Weiss" userId="S::dlw2885@ads.northwestern.edu::9eb720c2-52d8-4896-8792-48826e9f92f5" providerId="AD" clId="Web-{9C9ED0D4-E974-61AE-4E63-A2C7B0B407EC}" dt="2022-02-17T15:45:03.437" v="1639" actId="20577"/>
          <ac:spMkLst>
            <pc:docMk/>
            <pc:sldMk cId="387770396" sldId="395"/>
            <ac:spMk id="3" creationId="{00000000-0000-0000-0000-000000000000}"/>
          </ac:spMkLst>
        </pc:spChg>
        <pc:picChg chg="add mod">
          <ac:chgData name="Daniel L Weiss" userId="S::dlw2885@ads.northwestern.edu::9eb720c2-52d8-4896-8792-48826e9f92f5" providerId="AD" clId="Web-{9C9ED0D4-E974-61AE-4E63-A2C7B0B407EC}" dt="2022-02-17T15:34:59.640" v="1325" actId="1076"/>
          <ac:picMkLst>
            <pc:docMk/>
            <pc:sldMk cId="387770396" sldId="395"/>
            <ac:picMk id="6" creationId="{8D214F97-30BA-4847-AF62-6D21910DC747}"/>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oleObject" Target="file:///\\illinois.gov\DPH\ChiUsers1\Amanda.C.Bennett\Interns%20and%20Fellows\Student%20Interns\Kate%20Yep%202020%20-%20Infant%20Mortality%20Surv\Project%20Files\Kate%20Final%20Files\Final%20Files%20for%20Amanda\Cross-sectional%20dat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illinois.gov\DPH\ChiUsers1\Amanda.C.Bennett\Interns%20and%20Fellows\Student%20Interns\Kate%20Yep%202020%20-%20Infant%20Mortality%20Surv\Project%20Files\Kate%20Final%20Files\Final%20Files%20for%20Amanda\Cross-sectional%20data.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u="none" strike="noStrike" baseline="0" dirty="0">
                <a:effectLst/>
              </a:rPr>
              <a:t>Implemented standardized social determinants of health screening tools for delivery admission</a:t>
            </a:r>
          </a:p>
        </c:rich>
      </c:tx>
      <c:layout>
        <c:manualLayout>
          <c:xMode val="edge"/>
          <c:yMode val="edge"/>
          <c:x val="0.1161666666666666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1'!$A$3</c:f>
              <c:strCache>
                <c:ptCount val="1"/>
                <c:pt idx="0">
                  <c:v>In Place</c:v>
                </c:pt>
              </c:strCache>
            </c:strRef>
          </c:tx>
          <c:spPr>
            <a:solidFill>
              <a:srgbClr val="00B050"/>
            </a:solidFill>
            <a:ln>
              <a:noFill/>
            </a:ln>
            <a:effectLst/>
          </c:spPr>
          <c:invertIfNegative val="0"/>
          <c:cat>
            <c:strRef>
              <c:f>'SM 1'!$B$2:$K$2</c:f>
              <c:strCache>
                <c:ptCount val="5"/>
                <c:pt idx="0">
                  <c:v>Baseline 2020</c:v>
                </c:pt>
                <c:pt idx="1">
                  <c:v>Aug-21</c:v>
                </c:pt>
                <c:pt idx="2">
                  <c:v>Sep-21</c:v>
                </c:pt>
                <c:pt idx="3">
                  <c:v>Oct-21</c:v>
                </c:pt>
                <c:pt idx="4">
                  <c:v>Nov-21</c:v>
                </c:pt>
              </c:strCache>
            </c:strRef>
          </c:cat>
          <c:val>
            <c:numRef>
              <c:f>'SM 1'!$B$3:$K$3</c:f>
              <c:numCache>
                <c:formatCode>General</c:formatCode>
                <c:ptCount val="5"/>
                <c:pt idx="0">
                  <c:v>15</c:v>
                </c:pt>
                <c:pt idx="1">
                  <c:v>13</c:v>
                </c:pt>
                <c:pt idx="2">
                  <c:v>20</c:v>
                </c:pt>
                <c:pt idx="3">
                  <c:v>19</c:v>
                </c:pt>
                <c:pt idx="4">
                  <c:v>5</c:v>
                </c:pt>
              </c:numCache>
            </c:numRef>
          </c:val>
          <c:extLst>
            <c:ext xmlns:c16="http://schemas.microsoft.com/office/drawing/2014/chart" uri="{C3380CC4-5D6E-409C-BE32-E72D297353CC}">
              <c16:uniqueId val="{00000000-8B89-4093-A5CC-288295A0930E}"/>
            </c:ext>
          </c:extLst>
        </c:ser>
        <c:ser>
          <c:idx val="1"/>
          <c:order val="1"/>
          <c:tx>
            <c:strRef>
              <c:f>'SM 1'!$A$4</c:f>
              <c:strCache>
                <c:ptCount val="1"/>
                <c:pt idx="0">
                  <c:v>Working on it </c:v>
                </c:pt>
              </c:strCache>
            </c:strRef>
          </c:tx>
          <c:spPr>
            <a:solidFill>
              <a:srgbClr val="FFC000"/>
            </a:solidFill>
            <a:ln>
              <a:noFill/>
            </a:ln>
            <a:effectLst/>
          </c:spPr>
          <c:invertIfNegative val="0"/>
          <c:cat>
            <c:strRef>
              <c:f>'SM 1'!$B$2:$K$2</c:f>
              <c:strCache>
                <c:ptCount val="5"/>
                <c:pt idx="0">
                  <c:v>Baseline 2020</c:v>
                </c:pt>
                <c:pt idx="1">
                  <c:v>Aug-21</c:v>
                </c:pt>
                <c:pt idx="2">
                  <c:v>Sep-21</c:v>
                </c:pt>
                <c:pt idx="3">
                  <c:v>Oct-21</c:v>
                </c:pt>
                <c:pt idx="4">
                  <c:v>Nov-21</c:v>
                </c:pt>
              </c:strCache>
            </c:strRef>
          </c:cat>
          <c:val>
            <c:numRef>
              <c:f>'SM 1'!$B$4:$K$4</c:f>
              <c:numCache>
                <c:formatCode>General</c:formatCode>
                <c:ptCount val="5"/>
                <c:pt idx="0">
                  <c:v>18</c:v>
                </c:pt>
                <c:pt idx="1">
                  <c:v>45</c:v>
                </c:pt>
                <c:pt idx="2">
                  <c:v>54</c:v>
                </c:pt>
                <c:pt idx="3">
                  <c:v>50</c:v>
                </c:pt>
                <c:pt idx="4">
                  <c:v>30</c:v>
                </c:pt>
              </c:numCache>
            </c:numRef>
          </c:val>
          <c:extLst>
            <c:ext xmlns:c16="http://schemas.microsoft.com/office/drawing/2014/chart" uri="{C3380CC4-5D6E-409C-BE32-E72D297353CC}">
              <c16:uniqueId val="{00000001-8B89-4093-A5CC-288295A0930E}"/>
            </c:ext>
          </c:extLst>
        </c:ser>
        <c:ser>
          <c:idx val="2"/>
          <c:order val="2"/>
          <c:tx>
            <c:strRef>
              <c:f>'SM 1'!$A$5</c:f>
              <c:strCache>
                <c:ptCount val="1"/>
                <c:pt idx="0">
                  <c:v>Not Started</c:v>
                </c:pt>
              </c:strCache>
            </c:strRef>
          </c:tx>
          <c:spPr>
            <a:solidFill>
              <a:srgbClr val="FF0000"/>
            </a:solidFill>
            <a:ln>
              <a:noFill/>
            </a:ln>
            <a:effectLst/>
          </c:spPr>
          <c:invertIfNegative val="0"/>
          <c:cat>
            <c:strRef>
              <c:f>'SM 1'!$B$2:$K$2</c:f>
              <c:strCache>
                <c:ptCount val="5"/>
                <c:pt idx="0">
                  <c:v>Baseline 2020</c:v>
                </c:pt>
                <c:pt idx="1">
                  <c:v>Aug-21</c:v>
                </c:pt>
                <c:pt idx="2">
                  <c:v>Sep-21</c:v>
                </c:pt>
                <c:pt idx="3">
                  <c:v>Oct-21</c:v>
                </c:pt>
                <c:pt idx="4">
                  <c:v>Nov-21</c:v>
                </c:pt>
              </c:strCache>
            </c:strRef>
          </c:cat>
          <c:val>
            <c:numRef>
              <c:f>'SM 1'!$B$5:$K$5</c:f>
              <c:numCache>
                <c:formatCode>General</c:formatCode>
                <c:ptCount val="5"/>
                <c:pt idx="0">
                  <c:v>67</c:v>
                </c:pt>
                <c:pt idx="1">
                  <c:v>42</c:v>
                </c:pt>
                <c:pt idx="2">
                  <c:v>27</c:v>
                </c:pt>
                <c:pt idx="3">
                  <c:v>32</c:v>
                </c:pt>
                <c:pt idx="4">
                  <c:v>5</c:v>
                </c:pt>
              </c:numCache>
            </c:numRef>
          </c:val>
          <c:extLst>
            <c:ext xmlns:c16="http://schemas.microsoft.com/office/drawing/2014/chart" uri="{C3380CC4-5D6E-409C-BE32-E72D297353CC}">
              <c16:uniqueId val="{00000002-8B89-4093-A5CC-288295A0930E}"/>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ILPQC Birth Equity Initiative: </a:t>
            </a:r>
          </a:p>
          <a:p>
            <a:pPr>
              <a:defRPr sz="2000"/>
            </a:pPr>
            <a:r>
              <a:rPr lang="en-US" sz="2000" dirty="0"/>
              <a:t>Providers, nurses, and other staff completing education addressing implicit bias and respectful care, All ILPQC Hospitals, Baseline 2020 - 2021</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'PM Implicit Bias (P,N,S)'!$A$3</c:f>
              <c:strCache>
                <c:ptCount val="1"/>
                <c:pt idx="0">
                  <c:v>Providers </c:v>
                </c:pt>
              </c:strCache>
            </c:strRef>
          </c:tx>
          <c:spPr>
            <a:ln w="38100" cap="rnd">
              <a:solidFill>
                <a:srgbClr val="1C498B"/>
              </a:solidFill>
              <a:round/>
            </a:ln>
            <a:effectLst/>
          </c:spPr>
          <c:marker>
            <c:symbol val="none"/>
          </c:marker>
          <c:cat>
            <c:strRef>
              <c:f>'PM Implicit Bias (P,N,S)'!$B$2:$F$2</c:f>
              <c:strCache>
                <c:ptCount val="5"/>
                <c:pt idx="0">
                  <c:v>Baseline Q4 2020</c:v>
                </c:pt>
                <c:pt idx="1">
                  <c:v>Aug-21</c:v>
                </c:pt>
                <c:pt idx="2">
                  <c:v>Sep-21</c:v>
                </c:pt>
                <c:pt idx="3">
                  <c:v>Oct-21</c:v>
                </c:pt>
                <c:pt idx="4">
                  <c:v>Nov-21</c:v>
                </c:pt>
              </c:strCache>
            </c:strRef>
          </c:cat>
          <c:val>
            <c:numRef>
              <c:f>'PM Implicit Bias (P,N,S)'!$B$3:$F$3</c:f>
              <c:numCache>
                <c:formatCode>0%</c:formatCode>
                <c:ptCount val="5"/>
                <c:pt idx="0">
                  <c:v>0.15</c:v>
                </c:pt>
                <c:pt idx="1">
                  <c:v>0.17</c:v>
                </c:pt>
                <c:pt idx="2">
                  <c:v>0.2</c:v>
                </c:pt>
                <c:pt idx="3">
                  <c:v>0.31</c:v>
                </c:pt>
                <c:pt idx="4">
                  <c:v>0.22</c:v>
                </c:pt>
              </c:numCache>
            </c:numRef>
          </c:val>
          <c:smooth val="0"/>
          <c:extLst>
            <c:ext xmlns:c16="http://schemas.microsoft.com/office/drawing/2014/chart" uri="{C3380CC4-5D6E-409C-BE32-E72D297353CC}">
              <c16:uniqueId val="{00000000-7CE7-47AF-9F25-813D75EF6841}"/>
            </c:ext>
          </c:extLst>
        </c:ser>
        <c:ser>
          <c:idx val="1"/>
          <c:order val="1"/>
          <c:tx>
            <c:strRef>
              <c:f>'PM Implicit Bias (P,N,S)'!$A$4</c:f>
              <c:strCache>
                <c:ptCount val="1"/>
                <c:pt idx="0">
                  <c:v>Nurses</c:v>
                </c:pt>
              </c:strCache>
            </c:strRef>
          </c:tx>
          <c:spPr>
            <a:ln w="38100" cap="rnd">
              <a:solidFill>
                <a:srgbClr val="F58366"/>
              </a:solidFill>
              <a:round/>
            </a:ln>
            <a:effectLst/>
          </c:spPr>
          <c:marker>
            <c:symbol val="none"/>
          </c:marker>
          <c:cat>
            <c:strRef>
              <c:f>'PM Implicit Bias (P,N,S)'!$B$2:$F$2</c:f>
              <c:strCache>
                <c:ptCount val="5"/>
                <c:pt idx="0">
                  <c:v>Baseline Q4 2020</c:v>
                </c:pt>
                <c:pt idx="1">
                  <c:v>Aug-21</c:v>
                </c:pt>
                <c:pt idx="2">
                  <c:v>Sep-21</c:v>
                </c:pt>
                <c:pt idx="3">
                  <c:v>Oct-21</c:v>
                </c:pt>
                <c:pt idx="4">
                  <c:v>Nov-21</c:v>
                </c:pt>
              </c:strCache>
            </c:strRef>
          </c:cat>
          <c:val>
            <c:numRef>
              <c:f>'PM Implicit Bias (P,N,S)'!$B$4:$F$4</c:f>
              <c:numCache>
                <c:formatCode>0%</c:formatCode>
                <c:ptCount val="5"/>
                <c:pt idx="0">
                  <c:v>0.27</c:v>
                </c:pt>
                <c:pt idx="1">
                  <c:v>0.31</c:v>
                </c:pt>
                <c:pt idx="2">
                  <c:v>0.36</c:v>
                </c:pt>
                <c:pt idx="3">
                  <c:v>0.45</c:v>
                </c:pt>
                <c:pt idx="4">
                  <c:v>0.41</c:v>
                </c:pt>
              </c:numCache>
            </c:numRef>
          </c:val>
          <c:smooth val="0"/>
          <c:extLst>
            <c:ext xmlns:c16="http://schemas.microsoft.com/office/drawing/2014/chart" uri="{C3380CC4-5D6E-409C-BE32-E72D297353CC}">
              <c16:uniqueId val="{00000001-7CE7-47AF-9F25-813D75EF6841}"/>
            </c:ext>
          </c:extLst>
        </c:ser>
        <c:ser>
          <c:idx val="2"/>
          <c:order val="2"/>
          <c:tx>
            <c:strRef>
              <c:f>'PM Implicit Bias (P,N,S)'!$A$5</c:f>
              <c:strCache>
                <c:ptCount val="1"/>
                <c:pt idx="0">
                  <c:v>Other Staff </c:v>
                </c:pt>
              </c:strCache>
            </c:strRef>
          </c:tx>
          <c:spPr>
            <a:ln w="38100" cap="rnd">
              <a:solidFill>
                <a:schemeClr val="accent3"/>
              </a:solidFill>
              <a:round/>
            </a:ln>
            <a:effectLst/>
          </c:spPr>
          <c:marker>
            <c:symbol val="none"/>
          </c:marker>
          <c:cat>
            <c:strRef>
              <c:f>'PM Implicit Bias (P,N,S)'!$B$2:$F$2</c:f>
              <c:strCache>
                <c:ptCount val="5"/>
                <c:pt idx="0">
                  <c:v>Baseline Q4 2020</c:v>
                </c:pt>
                <c:pt idx="1">
                  <c:v>Aug-21</c:v>
                </c:pt>
                <c:pt idx="2">
                  <c:v>Sep-21</c:v>
                </c:pt>
                <c:pt idx="3">
                  <c:v>Oct-21</c:v>
                </c:pt>
                <c:pt idx="4">
                  <c:v>Nov-21</c:v>
                </c:pt>
              </c:strCache>
            </c:strRef>
          </c:cat>
          <c:val>
            <c:numRef>
              <c:f>'PM Implicit Bias (P,N,S)'!$B$5:$F$5</c:f>
              <c:numCache>
                <c:formatCode>0%</c:formatCode>
                <c:ptCount val="5"/>
                <c:pt idx="0">
                  <c:v>0.22</c:v>
                </c:pt>
                <c:pt idx="1">
                  <c:v>0.21</c:v>
                </c:pt>
                <c:pt idx="2">
                  <c:v>0.28000000000000003</c:v>
                </c:pt>
                <c:pt idx="3">
                  <c:v>0.25</c:v>
                </c:pt>
                <c:pt idx="4">
                  <c:v>0.33</c:v>
                </c:pt>
              </c:numCache>
            </c:numRef>
          </c:val>
          <c:smooth val="0"/>
          <c:extLst>
            <c:ext xmlns:c16="http://schemas.microsoft.com/office/drawing/2014/chart" uri="{C3380CC4-5D6E-409C-BE32-E72D297353CC}">
              <c16:uniqueId val="{00000002-7CE7-47AF-9F25-813D75EF6841}"/>
            </c:ext>
          </c:extLst>
        </c:ser>
        <c:ser>
          <c:idx val="3"/>
          <c:order val="3"/>
          <c:tx>
            <c:strRef>
              <c:f>'PM Implicit Bias (P,N,S)'!$A$6</c:f>
              <c:strCache>
                <c:ptCount val="1"/>
                <c:pt idx="0">
                  <c:v>Goal</c:v>
                </c:pt>
              </c:strCache>
            </c:strRef>
          </c:tx>
          <c:spPr>
            <a:ln w="28575" cap="rnd">
              <a:solidFill>
                <a:srgbClr val="FF0000"/>
              </a:solidFill>
              <a:round/>
            </a:ln>
            <a:effectLst/>
          </c:spPr>
          <c:marker>
            <c:symbol val="none"/>
          </c:marker>
          <c:cat>
            <c:strRef>
              <c:f>'PM Implicit Bias (P,N,S)'!$B$2:$F$2</c:f>
              <c:strCache>
                <c:ptCount val="5"/>
                <c:pt idx="0">
                  <c:v>Baseline Q4 2020</c:v>
                </c:pt>
                <c:pt idx="1">
                  <c:v>Aug-21</c:v>
                </c:pt>
                <c:pt idx="2">
                  <c:v>Sep-21</c:v>
                </c:pt>
                <c:pt idx="3">
                  <c:v>Oct-21</c:v>
                </c:pt>
                <c:pt idx="4">
                  <c:v>Nov-21</c:v>
                </c:pt>
              </c:strCache>
            </c:strRef>
          </c:cat>
          <c:val>
            <c:numRef>
              <c:f>'PM Implicit Bias (P,N,S)'!$B$6:$F$6</c:f>
              <c:numCache>
                <c:formatCode>0%</c:formatCode>
                <c:ptCount val="5"/>
                <c:pt idx="0">
                  <c:v>0.8</c:v>
                </c:pt>
                <c:pt idx="1">
                  <c:v>0.8</c:v>
                </c:pt>
                <c:pt idx="2">
                  <c:v>0.8</c:v>
                </c:pt>
                <c:pt idx="3">
                  <c:v>0.8</c:v>
                </c:pt>
                <c:pt idx="4">
                  <c:v>0.8</c:v>
                </c:pt>
              </c:numCache>
            </c:numRef>
          </c:val>
          <c:smooth val="0"/>
          <c:extLst>
            <c:ext xmlns:c16="http://schemas.microsoft.com/office/drawing/2014/chart" uri="{C3380CC4-5D6E-409C-BE32-E72D297353CC}">
              <c16:uniqueId val="{00000003-7CE7-47AF-9F25-813D75EF6841}"/>
            </c:ext>
          </c:extLst>
        </c:ser>
        <c:dLbls>
          <c:showLegendKey val="0"/>
          <c:showVal val="0"/>
          <c:showCatName val="0"/>
          <c:showSerName val="0"/>
          <c:showPercent val="0"/>
          <c:showBubbleSize val="0"/>
        </c:dLbls>
        <c:smooth val="0"/>
        <c:axId val="928577535"/>
        <c:axId val="928567967"/>
        <c:extLst>
          <c:ext xmlns:c15="http://schemas.microsoft.com/office/drawing/2012/chart" uri="{02D57815-91ED-43cb-92C2-25804820EDAC}">
            <c15:filteredLineSeries>
              <c15:ser>
                <c:idx val="4"/>
                <c:order val="4"/>
                <c:tx>
                  <c:strRef>
                    <c:extLst>
                      <c:ext uri="{02D57815-91ED-43cb-92C2-25804820EDAC}">
                        <c15:formulaRef>
                          <c15:sqref>'PM Implicit Bias (P,N,S)'!$A$7</c15:sqref>
                        </c15:formulaRef>
                      </c:ext>
                    </c:extLst>
                    <c:strCache>
                      <c:ptCount val="1"/>
                    </c:strCache>
                  </c:strRef>
                </c:tx>
                <c:spPr>
                  <a:ln w="28575" cap="rnd">
                    <a:solidFill>
                      <a:schemeClr val="accent5"/>
                    </a:solidFill>
                    <a:round/>
                  </a:ln>
                  <a:effectLst/>
                </c:spPr>
                <c:marker>
                  <c:symbol val="none"/>
                </c:marker>
                <c:cat>
                  <c:strRef>
                    <c:extLst>
                      <c:ext uri="{02D57815-91ED-43cb-92C2-25804820EDAC}">
                        <c15:formulaRef>
                          <c15:sqref>'PM Implicit Bias (P,N,S)'!$B$2:$F$2</c15:sqref>
                        </c15:formulaRef>
                      </c:ext>
                    </c:extLst>
                    <c:strCache>
                      <c:ptCount val="5"/>
                      <c:pt idx="0">
                        <c:v>Baseline Q4 2020</c:v>
                      </c:pt>
                      <c:pt idx="1">
                        <c:v>Aug-21</c:v>
                      </c:pt>
                      <c:pt idx="2">
                        <c:v>Sep-21</c:v>
                      </c:pt>
                      <c:pt idx="3">
                        <c:v>Oct-21</c:v>
                      </c:pt>
                      <c:pt idx="4">
                        <c:v>Nov-21</c:v>
                      </c:pt>
                    </c:strCache>
                  </c:strRef>
                </c:cat>
                <c:val>
                  <c:numRef>
                    <c:extLst>
                      <c:ext uri="{02D57815-91ED-43cb-92C2-25804820EDAC}">
                        <c15:formulaRef>
                          <c15:sqref>'PM Implicit Bias (P,N,S)'!$B$7:$F$7</c15:sqref>
                        </c15:formulaRef>
                      </c:ext>
                    </c:extLst>
                    <c:numCache>
                      <c:formatCode>General</c:formatCode>
                      <c:ptCount val="5"/>
                    </c:numCache>
                  </c:numRef>
                </c:val>
                <c:smooth val="0"/>
                <c:extLst>
                  <c:ext xmlns:c16="http://schemas.microsoft.com/office/drawing/2014/chart" uri="{C3380CC4-5D6E-409C-BE32-E72D297353CC}">
                    <c16:uniqueId val="{00000004-7CE7-47AF-9F25-813D75EF6841}"/>
                  </c:ext>
                </c:extLst>
              </c15:ser>
            </c15:filteredLineSeries>
          </c:ext>
        </c:extLst>
      </c:lineChart>
      <c:catAx>
        <c:axId val="928577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28567967"/>
        <c:crosses val="autoZero"/>
        <c:auto val="1"/>
        <c:lblAlgn val="ctr"/>
        <c:lblOffset val="100"/>
        <c:noMultiLvlLbl val="0"/>
      </c:catAx>
      <c:valAx>
        <c:axId val="928567967"/>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28577535"/>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prstDash val="sysDash"/>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'IMR by Race-Ethnicity'!$F$1</c:f>
              <c:strCache>
                <c:ptCount val="1"/>
                <c:pt idx="0">
                  <c:v>White</c:v>
                </c:pt>
              </c:strCache>
            </c:strRef>
          </c:tx>
          <c:spPr>
            <a:ln w="28575" cap="rnd">
              <a:solidFill>
                <a:srgbClr val="00B050"/>
              </a:solidFill>
              <a:round/>
            </a:ln>
            <a:effectLst/>
          </c:spPr>
          <c:marker>
            <c:symbol val="circle"/>
            <c:size val="11"/>
            <c:spPr>
              <a:solidFill>
                <a:srgbClr val="00B050"/>
              </a:solidFill>
              <a:ln w="9525">
                <a:solidFill>
                  <a:srgbClr val="00B050"/>
                </a:solidFill>
              </a:ln>
              <a:effectLst/>
            </c:spPr>
          </c:marker>
          <c:cat>
            <c:numRef>
              <c:f>'IMR by Race-Ethnicity'!$B$2:$B$20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'IMR by Race-Ethnicity'!$F$2:$F$20</c:f>
              <c:numCache>
                <c:formatCode>0.0</c:formatCode>
                <c:ptCount val="19"/>
                <c:pt idx="0">
                  <c:v>6.048445723923348</c:v>
                </c:pt>
                <c:pt idx="1">
                  <c:v>5.9570697124852305</c:v>
                </c:pt>
                <c:pt idx="2">
                  <c:v>5.1887600374799758</c:v>
                </c:pt>
                <c:pt idx="3">
                  <c:v>5.9535183080744591</c:v>
                </c:pt>
                <c:pt idx="4">
                  <c:v>5.7795190212665846</c:v>
                </c:pt>
                <c:pt idx="5">
                  <c:v>5.5561435072494438</c:v>
                </c:pt>
                <c:pt idx="6">
                  <c:v>5.8067977403982702</c:v>
                </c:pt>
                <c:pt idx="7">
                  <c:v>5.0395131640113258</c:v>
                </c:pt>
                <c:pt idx="8">
                  <c:v>5.3499054309646041</c:v>
                </c:pt>
                <c:pt idx="9">
                  <c:v>4.9303559584346672</c:v>
                </c:pt>
                <c:pt idx="10">
                  <c:v>4.9408594100913312</c:v>
                </c:pt>
                <c:pt idx="11">
                  <c:v>4.8152400590481994</c:v>
                </c:pt>
                <c:pt idx="12">
                  <c:v>4.6699691427355381</c:v>
                </c:pt>
                <c:pt idx="13">
                  <c:v>4.2944421377305888</c:v>
                </c:pt>
                <c:pt idx="14">
                  <c:v>5.3263103195786199</c:v>
                </c:pt>
                <c:pt idx="15">
                  <c:v>4.3320274125013309</c:v>
                </c:pt>
                <c:pt idx="16">
                  <c:v>4.6860470807027843</c:v>
                </c:pt>
                <c:pt idx="17">
                  <c:v>4.383666687967283</c:v>
                </c:pt>
                <c:pt idx="18">
                  <c:v>4.9793396509248273</c:v>
                </c:pt>
              </c:numCache>
            </c:numRef>
          </c:val>
          <c:smooth val="0"/>
          <c:extLst>
            <c:ext xmlns:c16="http://schemas.microsoft.com/office/drawing/2014/chart" uri="{C3380CC4-5D6E-409C-BE32-E72D297353CC}">
              <c16:uniqueId val="{00000000-1C75-4525-985E-6405F57DCBF9}"/>
            </c:ext>
          </c:extLst>
        </c:ser>
        <c:ser>
          <c:idx val="1"/>
          <c:order val="1"/>
          <c:tx>
            <c:strRef>
              <c:f>'IMR by Race-Ethnicity'!$M$1</c:f>
              <c:strCache>
                <c:ptCount val="1"/>
                <c:pt idx="0">
                  <c:v>Black </c:v>
                </c:pt>
              </c:strCache>
            </c:strRef>
          </c:tx>
          <c:spPr>
            <a:ln w="28575" cap="rnd">
              <a:solidFill>
                <a:schemeClr val="accent6"/>
              </a:solidFill>
              <a:round/>
            </a:ln>
            <a:effectLst/>
          </c:spPr>
          <c:marker>
            <c:symbol val="x"/>
            <c:size val="10"/>
            <c:spPr>
              <a:solidFill>
                <a:schemeClr val="accent6"/>
              </a:solidFill>
              <a:ln w="28575">
                <a:solidFill>
                  <a:schemeClr val="accent6"/>
                </a:solidFill>
              </a:ln>
              <a:effectLst/>
            </c:spPr>
          </c:marker>
          <c:cat>
            <c:numRef>
              <c:f>'IMR by Race-Ethnicity'!$B$2:$B$20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'IMR by Race-Ethnicity'!$M$2:$M$20</c:f>
              <c:numCache>
                <c:formatCode>0.0</c:formatCode>
                <c:ptCount val="19"/>
                <c:pt idx="0">
                  <c:v>15.928995474049255</c:v>
                </c:pt>
                <c:pt idx="1">
                  <c:v>14.3225610681232</c:v>
                </c:pt>
                <c:pt idx="2">
                  <c:v>15.016156624215927</c:v>
                </c:pt>
                <c:pt idx="3">
                  <c:v>15.391999999999999</c:v>
                </c:pt>
                <c:pt idx="4">
                  <c:v>14.249845110379235</c:v>
                </c:pt>
                <c:pt idx="5">
                  <c:v>14.834437086092715</c:v>
                </c:pt>
                <c:pt idx="6">
                  <c:v>13.681911613566289</c:v>
                </c:pt>
                <c:pt idx="7">
                  <c:v>13.00311566096522</c:v>
                </c:pt>
                <c:pt idx="8">
                  <c:v>11.922552140861542</c:v>
                </c:pt>
                <c:pt idx="9">
                  <c:v>12.128115786652371</c:v>
                </c:pt>
                <c:pt idx="10">
                  <c:v>13.494344014840141</c:v>
                </c:pt>
                <c:pt idx="11">
                  <c:v>13.254563356812845</c:v>
                </c:pt>
                <c:pt idx="12">
                  <c:v>13.275842505389765</c:v>
                </c:pt>
                <c:pt idx="13">
                  <c:v>12.704034493378503</c:v>
                </c:pt>
                <c:pt idx="14">
                  <c:v>12.422597660729302</c:v>
                </c:pt>
                <c:pt idx="15">
                  <c:v>12.383549193365145</c:v>
                </c:pt>
                <c:pt idx="16">
                  <c:v>13.487399929013684</c:v>
                </c:pt>
                <c:pt idx="17">
                  <c:v>13.306038894575231</c:v>
                </c:pt>
                <c:pt idx="18">
                  <c:v>13.720077458695563</c:v>
                </c:pt>
              </c:numCache>
            </c:numRef>
          </c:val>
          <c:smooth val="0"/>
          <c:extLst>
            <c:ext xmlns:c16="http://schemas.microsoft.com/office/drawing/2014/chart" uri="{C3380CC4-5D6E-409C-BE32-E72D297353CC}">
              <c16:uniqueId val="{00000001-1C75-4525-985E-6405F57DCBF9}"/>
            </c:ext>
          </c:extLst>
        </c:ser>
        <c:ser>
          <c:idx val="2"/>
          <c:order val="2"/>
          <c:tx>
            <c:strRef>
              <c:f>'IMR by Race-Ethnicity'!$T$1</c:f>
              <c:strCache>
                <c:ptCount val="1"/>
                <c:pt idx="0">
                  <c:v>Hispanic</c:v>
                </c:pt>
              </c:strCache>
            </c:strRef>
          </c:tx>
          <c:spPr>
            <a:ln w="28575" cap="rnd">
              <a:solidFill>
                <a:schemeClr val="accent4"/>
              </a:solidFill>
              <a:round/>
            </a:ln>
            <a:effectLst/>
          </c:spPr>
          <c:marker>
            <c:symbol val="triangle"/>
            <c:size val="11"/>
            <c:spPr>
              <a:solidFill>
                <a:schemeClr val="accent4"/>
              </a:solidFill>
              <a:ln w="9525">
                <a:solidFill>
                  <a:schemeClr val="accent4"/>
                </a:solidFill>
              </a:ln>
              <a:effectLst/>
            </c:spPr>
          </c:marker>
          <c:cat>
            <c:numRef>
              <c:f>'IMR by Race-Ethnicity'!$B$2:$B$20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'IMR by Race-Ethnicity'!$T$2:$T$20</c:f>
              <c:numCache>
                <c:formatCode>0.0</c:formatCode>
                <c:ptCount val="19"/>
                <c:pt idx="0">
                  <c:v>7.3819523991345299</c:v>
                </c:pt>
                <c:pt idx="1">
                  <c:v>5.5932782961262273</c:v>
                </c:pt>
                <c:pt idx="2">
                  <c:v>5.7331056355208583</c:v>
                </c:pt>
                <c:pt idx="3">
                  <c:v>6.22524052065648</c:v>
                </c:pt>
                <c:pt idx="4">
                  <c:v>6.0382500822329774</c:v>
                </c:pt>
                <c:pt idx="5">
                  <c:v>5.7382527135713133</c:v>
                </c:pt>
                <c:pt idx="6">
                  <c:v>6.5890423323404637</c:v>
                </c:pt>
                <c:pt idx="7">
                  <c:v>5.3985392187996188</c:v>
                </c:pt>
                <c:pt idx="8">
                  <c:v>5.7551937113980909</c:v>
                </c:pt>
                <c:pt idx="9">
                  <c:v>6.143327801035448</c:v>
                </c:pt>
                <c:pt idx="10">
                  <c:v>6.162750194260604</c:v>
                </c:pt>
                <c:pt idx="11">
                  <c:v>6.2664354053600402</c:v>
                </c:pt>
                <c:pt idx="12">
                  <c:v>5.6102192301053</c:v>
                </c:pt>
                <c:pt idx="13">
                  <c:v>5.3231256915577623</c:v>
                </c:pt>
                <c:pt idx="14">
                  <c:v>5.8607624911200569</c:v>
                </c:pt>
                <c:pt idx="15">
                  <c:v>5.5496516707993857</c:v>
                </c:pt>
                <c:pt idx="16">
                  <c:v>6.2235575449138514</c:v>
                </c:pt>
                <c:pt idx="17">
                  <c:v>5.3494666454386239</c:v>
                </c:pt>
                <c:pt idx="18">
                  <c:v>5.271654970182202</c:v>
                </c:pt>
              </c:numCache>
            </c:numRef>
          </c:val>
          <c:smooth val="0"/>
          <c:extLst>
            <c:ext xmlns:c16="http://schemas.microsoft.com/office/drawing/2014/chart" uri="{C3380CC4-5D6E-409C-BE32-E72D297353CC}">
              <c16:uniqueId val="{00000002-1C75-4525-985E-6405F57DCBF9}"/>
            </c:ext>
          </c:extLst>
        </c:ser>
        <c:ser>
          <c:idx val="3"/>
          <c:order val="3"/>
          <c:tx>
            <c:strRef>
              <c:f>'IMR by Race-Ethnicity'!$AA$1</c:f>
              <c:strCache>
                <c:ptCount val="1"/>
                <c:pt idx="0">
                  <c:v>Asian/Pacific Islander</c:v>
                </c:pt>
              </c:strCache>
            </c:strRef>
          </c:tx>
          <c:spPr>
            <a:ln w="28575" cap="rnd">
              <a:solidFill>
                <a:schemeClr val="tx2"/>
              </a:solidFill>
              <a:round/>
            </a:ln>
            <a:effectLst/>
          </c:spPr>
          <c:marker>
            <c:symbol val="diamond"/>
            <c:size val="11"/>
            <c:spPr>
              <a:solidFill>
                <a:schemeClr val="tx2"/>
              </a:solidFill>
              <a:ln w="9525">
                <a:solidFill>
                  <a:schemeClr val="tx2"/>
                </a:solidFill>
              </a:ln>
              <a:effectLst/>
            </c:spPr>
          </c:marker>
          <c:cat>
            <c:numRef>
              <c:f>'IMR by Race-Ethnicity'!$B$2:$B$20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'IMR by Race-Ethnicity'!$AA$2:$AA$20</c:f>
              <c:numCache>
                <c:formatCode>0.0</c:formatCode>
                <c:ptCount val="19"/>
                <c:pt idx="0">
                  <c:v>5.1007713361532723</c:v>
                </c:pt>
                <c:pt idx="1">
                  <c:v>4.6832634951934926</c:v>
                </c:pt>
                <c:pt idx="2">
                  <c:v>4.0718562874251498</c:v>
                </c:pt>
                <c:pt idx="3">
                  <c:v>2.4940482938442354</c:v>
                </c:pt>
                <c:pt idx="4">
                  <c:v>1.9784568036931194</c:v>
                </c:pt>
                <c:pt idx="5">
                  <c:v>3.0823425803610744</c:v>
                </c:pt>
                <c:pt idx="6">
                  <c:v>3.5024410953088516</c:v>
                </c:pt>
                <c:pt idx="7">
                  <c:v>3.5339361812701382</c:v>
                </c:pt>
                <c:pt idx="8">
                  <c:v>4.0650406504065044</c:v>
                </c:pt>
                <c:pt idx="9">
                  <c:v>3.1390603745945382</c:v>
                </c:pt>
                <c:pt idx="10">
                  <c:v>4.3797218876601338</c:v>
                </c:pt>
                <c:pt idx="11">
                  <c:v>3.3846489791461951</c:v>
                </c:pt>
                <c:pt idx="12">
                  <c:v>4.751346214760849</c:v>
                </c:pt>
                <c:pt idx="13">
                  <c:v>4.3126684636118604</c:v>
                </c:pt>
                <c:pt idx="14">
                  <c:v>3.9711568606959973</c:v>
                </c:pt>
                <c:pt idx="15">
                  <c:v>2.9558658648455816</c:v>
                </c:pt>
                <c:pt idx="16">
                  <c:v>3.1818633787411752</c:v>
                </c:pt>
                <c:pt idx="17">
                  <c:v>3.9398652151373765</c:v>
                </c:pt>
                <c:pt idx="18">
                  <c:v>3.695491500369549</c:v>
                </c:pt>
              </c:numCache>
            </c:numRef>
          </c:val>
          <c:smooth val="0"/>
          <c:extLst>
            <c:ext xmlns:c16="http://schemas.microsoft.com/office/drawing/2014/chart" uri="{C3380CC4-5D6E-409C-BE32-E72D297353CC}">
              <c16:uniqueId val="{00000003-1C75-4525-985E-6405F57DCBF9}"/>
            </c:ext>
          </c:extLst>
        </c:ser>
        <c:dLbls>
          <c:showLegendKey val="0"/>
          <c:showVal val="0"/>
          <c:showCatName val="0"/>
          <c:showSerName val="0"/>
          <c:showPercent val="0"/>
          <c:showBubbleSize val="0"/>
        </c:dLbls>
        <c:marker val="1"/>
        <c:smooth val="0"/>
        <c:axId val="861784872"/>
        <c:axId val="861780280"/>
        <c:extLst/>
      </c:lineChart>
      <c:dateAx>
        <c:axId val="861784872"/>
        <c:scaling>
          <c:orientation val="minMax"/>
        </c:scaling>
        <c:delete val="0"/>
        <c:axPos val="b"/>
        <c:numFmt formatCode="General" sourceLinked="1"/>
        <c:majorTickMark val="cross"/>
        <c:minorTickMark val="in"/>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861780280"/>
        <c:crosses val="autoZero"/>
        <c:auto val="0"/>
        <c:lblOffset val="100"/>
        <c:baseTimeUnit val="days"/>
        <c:majorUnit val="3"/>
        <c:majorTimeUnit val="days"/>
      </c:dateAx>
      <c:valAx>
        <c:axId val="861780280"/>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sz="2000" b="1" i="0" baseline="0" dirty="0">
                    <a:solidFill>
                      <a:schemeClr val="tx1"/>
                    </a:solidFill>
                    <a:effectLst/>
                  </a:rPr>
                  <a:t>Infant Mortality Rate</a:t>
                </a:r>
                <a:endParaRPr lang="en-US" sz="2000" b="1" dirty="0">
                  <a:solidFill>
                    <a:schemeClr val="tx1"/>
                  </a:solidFill>
                  <a:effectLst/>
                </a:endParaRPr>
              </a:p>
            </c:rich>
          </c:tx>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0" sourceLinked="0"/>
        <c:majorTickMark val="cross"/>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61784872"/>
        <c:crossesAt val="1"/>
        <c:crossBetween val="midCat"/>
      </c:valAx>
      <c:spPr>
        <a:noFill/>
        <a:ln>
          <a:noFill/>
        </a:ln>
        <a:effectLst/>
      </c:spPr>
    </c:plotArea>
    <c:legend>
      <c:legendPos val="b"/>
      <c:layout>
        <c:manualLayout>
          <c:xMode val="edge"/>
          <c:yMode val="edge"/>
          <c:x val="8.6922098655193875E-2"/>
          <c:y val="0.90613029966018321"/>
          <c:w val="0.87942040750060879"/>
          <c:h val="7.7184322839719863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Lit>
              <c:ptCount val="4"/>
              <c:pt idx="0">
                <c:v>White</c:v>
              </c:pt>
              <c:pt idx="1">
                <c:v>Black</c:v>
              </c:pt>
              <c:pt idx="2">
                <c:v>Hispanic</c:v>
              </c:pt>
              <c:pt idx="3">
                <c:v>Asian</c:v>
              </c:pt>
            </c:strLit>
          </c:cat>
          <c:val>
            <c:numRef>
              <c:f>('IMR by Race-Ethnicity'!$F$20,'IMR by Race-Ethnicity'!$M$20,'IMR by Race-Ethnicity'!$T$20,'IMR by Race-Ethnicity'!$AA$20)</c:f>
              <c:numCache>
                <c:formatCode>0.0</c:formatCode>
                <c:ptCount val="4"/>
                <c:pt idx="0">
                  <c:v>4.9793396509248273</c:v>
                </c:pt>
                <c:pt idx="1">
                  <c:v>13.720077458695563</c:v>
                </c:pt>
                <c:pt idx="2">
                  <c:v>5.271654970182202</c:v>
                </c:pt>
                <c:pt idx="3">
                  <c:v>3.695491500369549</c:v>
                </c:pt>
              </c:numCache>
            </c:numRef>
          </c:val>
          <c:extLst>
            <c:ext xmlns:c16="http://schemas.microsoft.com/office/drawing/2014/chart" uri="{C3380CC4-5D6E-409C-BE32-E72D297353CC}">
              <c16:uniqueId val="{00000000-6E69-4F16-A30A-42216771444E}"/>
            </c:ext>
          </c:extLst>
        </c:ser>
        <c:dLbls>
          <c:showLegendKey val="0"/>
          <c:showVal val="0"/>
          <c:showCatName val="0"/>
          <c:showSerName val="0"/>
          <c:showPercent val="0"/>
          <c:showBubbleSize val="0"/>
        </c:dLbls>
        <c:gapWidth val="100"/>
        <c:overlap val="-27"/>
        <c:axId val="498059936"/>
        <c:axId val="498061248"/>
      </c:barChart>
      <c:catAx>
        <c:axId val="49805993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b="1">
                    <a:solidFill>
                      <a:schemeClr val="tx1"/>
                    </a:solidFill>
                  </a:rPr>
                  <a:t>Mother's Race/Ethnicity</a:t>
                </a:r>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498061248"/>
        <c:crosses val="autoZero"/>
        <c:auto val="1"/>
        <c:lblAlgn val="ctr"/>
        <c:lblOffset val="100"/>
        <c:noMultiLvlLbl val="0"/>
      </c:catAx>
      <c:valAx>
        <c:axId val="498061248"/>
        <c:scaling>
          <c:orientation val="minMax"/>
        </c:scaling>
        <c:delete val="0"/>
        <c:axPos val="l"/>
        <c:title>
          <c:tx>
            <c:rich>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n-US" b="1" dirty="0">
                    <a:solidFill>
                      <a:schemeClr val="tx1"/>
                    </a:solidFill>
                  </a:rPr>
                  <a:t>Infant Mortality Rate</a:t>
                </a:r>
              </a:p>
            </c:rich>
          </c:tx>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498059936"/>
        <c:crosses val="autoZero"/>
        <c:crossBetween val="between"/>
      </c:valAx>
      <c:spPr>
        <a:noFill/>
        <a:ln>
          <a:solidFill>
            <a:schemeClr val="bg1">
              <a:lumMod val="75000"/>
            </a:schemeClr>
          </a:solid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dirty="0">
                <a:effectLst/>
              </a:rPr>
              <a:t>Implemented affiliated prenatal care sites standardized screening tools for universal social determinants of health screening</a:t>
            </a:r>
            <a:endParaRPr lang="en-US" sz="1800" b="0" dirty="0">
              <a:effectLst/>
            </a:endParaRPr>
          </a:p>
        </c:rich>
      </c:tx>
      <c:layout>
        <c:manualLayout>
          <c:xMode val="edge"/>
          <c:yMode val="edge"/>
          <c:x val="0.15540426420912631"/>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6219449841497079E-2"/>
          <c:y val="0.33645857633444909"/>
          <c:w val="0.87997102634897906"/>
          <c:h val="0.55437383924583306"/>
        </c:manualLayout>
      </c:layout>
      <c:barChart>
        <c:barDir val="col"/>
        <c:grouping val="percentStacked"/>
        <c:varyColors val="0"/>
        <c:ser>
          <c:idx val="0"/>
          <c:order val="0"/>
          <c:tx>
            <c:strRef>
              <c:f>'SM 2'!$A$3</c:f>
              <c:strCache>
                <c:ptCount val="1"/>
                <c:pt idx="0">
                  <c:v>In Place</c:v>
                </c:pt>
              </c:strCache>
            </c:strRef>
          </c:tx>
          <c:spPr>
            <a:solidFill>
              <a:srgbClr val="00B050"/>
            </a:solidFill>
            <a:ln>
              <a:noFill/>
            </a:ln>
            <a:effectLst/>
          </c:spPr>
          <c:invertIfNegative val="0"/>
          <c:cat>
            <c:strRef>
              <c:f>'SM 2'!$B$2:$K$2</c:f>
              <c:strCache>
                <c:ptCount val="5"/>
                <c:pt idx="0">
                  <c:v>Baseline 2020</c:v>
                </c:pt>
                <c:pt idx="1">
                  <c:v>Aug-21</c:v>
                </c:pt>
                <c:pt idx="2">
                  <c:v>Sep-21</c:v>
                </c:pt>
                <c:pt idx="3">
                  <c:v>Oct-21</c:v>
                </c:pt>
                <c:pt idx="4">
                  <c:v>Nov-21</c:v>
                </c:pt>
              </c:strCache>
            </c:strRef>
          </c:cat>
          <c:val>
            <c:numRef>
              <c:f>'SM 2'!$B$3:$K$3</c:f>
              <c:numCache>
                <c:formatCode>General</c:formatCode>
                <c:ptCount val="5"/>
                <c:pt idx="0">
                  <c:v>12</c:v>
                </c:pt>
                <c:pt idx="1">
                  <c:v>3</c:v>
                </c:pt>
                <c:pt idx="2">
                  <c:v>7</c:v>
                </c:pt>
                <c:pt idx="3">
                  <c:v>6</c:v>
                </c:pt>
                <c:pt idx="4">
                  <c:v>3</c:v>
                </c:pt>
              </c:numCache>
            </c:numRef>
          </c:val>
          <c:extLst>
            <c:ext xmlns:c16="http://schemas.microsoft.com/office/drawing/2014/chart" uri="{C3380CC4-5D6E-409C-BE32-E72D297353CC}">
              <c16:uniqueId val="{00000000-383B-446D-81E0-7375FECC5906}"/>
            </c:ext>
          </c:extLst>
        </c:ser>
        <c:ser>
          <c:idx val="1"/>
          <c:order val="1"/>
          <c:tx>
            <c:strRef>
              <c:f>'SM 2'!$A$4</c:f>
              <c:strCache>
                <c:ptCount val="1"/>
                <c:pt idx="0">
                  <c:v>Working on it </c:v>
                </c:pt>
              </c:strCache>
            </c:strRef>
          </c:tx>
          <c:spPr>
            <a:solidFill>
              <a:srgbClr val="FFC000"/>
            </a:solidFill>
            <a:ln>
              <a:noFill/>
            </a:ln>
            <a:effectLst/>
          </c:spPr>
          <c:invertIfNegative val="0"/>
          <c:cat>
            <c:strRef>
              <c:f>'SM 2'!$B$2:$K$2</c:f>
              <c:strCache>
                <c:ptCount val="5"/>
                <c:pt idx="0">
                  <c:v>Baseline 2020</c:v>
                </c:pt>
                <c:pt idx="1">
                  <c:v>Aug-21</c:v>
                </c:pt>
                <c:pt idx="2">
                  <c:v>Sep-21</c:v>
                </c:pt>
                <c:pt idx="3">
                  <c:v>Oct-21</c:v>
                </c:pt>
                <c:pt idx="4">
                  <c:v>Nov-21</c:v>
                </c:pt>
              </c:strCache>
            </c:strRef>
          </c:cat>
          <c:val>
            <c:numRef>
              <c:f>'SM 2'!$B$4:$K$4</c:f>
              <c:numCache>
                <c:formatCode>General</c:formatCode>
                <c:ptCount val="5"/>
                <c:pt idx="0">
                  <c:v>11</c:v>
                </c:pt>
                <c:pt idx="1">
                  <c:v>23</c:v>
                </c:pt>
                <c:pt idx="2">
                  <c:v>39</c:v>
                </c:pt>
                <c:pt idx="3">
                  <c:v>25</c:v>
                </c:pt>
                <c:pt idx="4">
                  <c:v>18</c:v>
                </c:pt>
              </c:numCache>
            </c:numRef>
          </c:val>
          <c:extLst>
            <c:ext xmlns:c16="http://schemas.microsoft.com/office/drawing/2014/chart" uri="{C3380CC4-5D6E-409C-BE32-E72D297353CC}">
              <c16:uniqueId val="{00000001-383B-446D-81E0-7375FECC5906}"/>
            </c:ext>
          </c:extLst>
        </c:ser>
        <c:ser>
          <c:idx val="2"/>
          <c:order val="2"/>
          <c:tx>
            <c:strRef>
              <c:f>'SM 2'!$A$5</c:f>
              <c:strCache>
                <c:ptCount val="1"/>
                <c:pt idx="0">
                  <c:v>Not Started</c:v>
                </c:pt>
              </c:strCache>
            </c:strRef>
          </c:tx>
          <c:spPr>
            <a:solidFill>
              <a:srgbClr val="FF0000"/>
            </a:solidFill>
            <a:ln>
              <a:noFill/>
            </a:ln>
            <a:effectLst/>
          </c:spPr>
          <c:invertIfNegative val="0"/>
          <c:cat>
            <c:strRef>
              <c:f>'SM 2'!$B$2:$K$2</c:f>
              <c:strCache>
                <c:ptCount val="5"/>
                <c:pt idx="0">
                  <c:v>Baseline 2020</c:v>
                </c:pt>
                <c:pt idx="1">
                  <c:v>Aug-21</c:v>
                </c:pt>
                <c:pt idx="2">
                  <c:v>Sep-21</c:v>
                </c:pt>
                <c:pt idx="3">
                  <c:v>Oct-21</c:v>
                </c:pt>
                <c:pt idx="4">
                  <c:v>Nov-21</c:v>
                </c:pt>
              </c:strCache>
            </c:strRef>
          </c:cat>
          <c:val>
            <c:numRef>
              <c:f>'SM 2'!$B$5:$K$5</c:f>
              <c:numCache>
                <c:formatCode>General</c:formatCode>
                <c:ptCount val="5"/>
                <c:pt idx="0">
                  <c:v>77</c:v>
                </c:pt>
                <c:pt idx="1">
                  <c:v>74</c:v>
                </c:pt>
                <c:pt idx="2">
                  <c:v>54</c:v>
                </c:pt>
                <c:pt idx="3">
                  <c:v>69</c:v>
                </c:pt>
                <c:pt idx="4">
                  <c:v>19</c:v>
                </c:pt>
              </c:numCache>
            </c:numRef>
          </c:val>
          <c:extLst>
            <c:ext xmlns:c16="http://schemas.microsoft.com/office/drawing/2014/chart" uri="{C3380CC4-5D6E-409C-BE32-E72D297353CC}">
              <c16:uniqueId val="{00000002-383B-446D-81E0-7375FECC5906}"/>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u="none" strike="noStrike" baseline="0" dirty="0">
                <a:effectLst/>
              </a:rPr>
              <a:t>Completed and shared social determinants of health community resources mapping tool</a:t>
            </a:r>
          </a:p>
        </c:rich>
      </c:tx>
      <c:layout>
        <c:manualLayout>
          <c:xMode val="edge"/>
          <c:yMode val="edge"/>
          <c:x val="0.1161666666666666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3'!$A$3</c:f>
              <c:strCache>
                <c:ptCount val="1"/>
                <c:pt idx="0">
                  <c:v>In Place</c:v>
                </c:pt>
              </c:strCache>
            </c:strRef>
          </c:tx>
          <c:spPr>
            <a:solidFill>
              <a:srgbClr val="00B050"/>
            </a:solidFill>
            <a:ln>
              <a:noFill/>
            </a:ln>
            <a:effectLst/>
          </c:spPr>
          <c:invertIfNegative val="0"/>
          <c:cat>
            <c:strRef>
              <c:f>'SM 3'!$B$2:$K$2</c:f>
              <c:strCache>
                <c:ptCount val="5"/>
                <c:pt idx="0">
                  <c:v>Baseline 2020</c:v>
                </c:pt>
                <c:pt idx="1">
                  <c:v>Aug-21</c:v>
                </c:pt>
                <c:pt idx="2">
                  <c:v>Sep-21</c:v>
                </c:pt>
                <c:pt idx="3">
                  <c:v>Oct-21</c:v>
                </c:pt>
                <c:pt idx="4">
                  <c:v>Nov-21</c:v>
                </c:pt>
              </c:strCache>
            </c:strRef>
          </c:cat>
          <c:val>
            <c:numRef>
              <c:f>'SM 3'!$B$3:$K$3</c:f>
              <c:numCache>
                <c:formatCode>General</c:formatCode>
                <c:ptCount val="5"/>
                <c:pt idx="0">
                  <c:v>3</c:v>
                </c:pt>
                <c:pt idx="1">
                  <c:v>0</c:v>
                </c:pt>
                <c:pt idx="2">
                  <c:v>10</c:v>
                </c:pt>
                <c:pt idx="3">
                  <c:v>0</c:v>
                </c:pt>
                <c:pt idx="4">
                  <c:v>2</c:v>
                </c:pt>
              </c:numCache>
            </c:numRef>
          </c:val>
          <c:extLst>
            <c:ext xmlns:c16="http://schemas.microsoft.com/office/drawing/2014/chart" uri="{C3380CC4-5D6E-409C-BE32-E72D297353CC}">
              <c16:uniqueId val="{00000000-CB6C-4EF3-AB96-CD6A82FBA04B}"/>
            </c:ext>
          </c:extLst>
        </c:ser>
        <c:ser>
          <c:idx val="1"/>
          <c:order val="1"/>
          <c:tx>
            <c:strRef>
              <c:f>'SM 3'!$A$4</c:f>
              <c:strCache>
                <c:ptCount val="1"/>
                <c:pt idx="0">
                  <c:v>Working on it </c:v>
                </c:pt>
              </c:strCache>
            </c:strRef>
          </c:tx>
          <c:spPr>
            <a:solidFill>
              <a:srgbClr val="FFC000"/>
            </a:solidFill>
            <a:ln>
              <a:noFill/>
            </a:ln>
            <a:effectLst/>
          </c:spPr>
          <c:invertIfNegative val="0"/>
          <c:cat>
            <c:strRef>
              <c:f>'SM 3'!$B$2:$K$2</c:f>
              <c:strCache>
                <c:ptCount val="5"/>
                <c:pt idx="0">
                  <c:v>Baseline 2020</c:v>
                </c:pt>
                <c:pt idx="1">
                  <c:v>Aug-21</c:v>
                </c:pt>
                <c:pt idx="2">
                  <c:v>Sep-21</c:v>
                </c:pt>
                <c:pt idx="3">
                  <c:v>Oct-21</c:v>
                </c:pt>
                <c:pt idx="4">
                  <c:v>Nov-21</c:v>
                </c:pt>
              </c:strCache>
            </c:strRef>
          </c:cat>
          <c:val>
            <c:numRef>
              <c:f>'SM 3'!$B$4:$K$4</c:f>
              <c:numCache>
                <c:formatCode>General</c:formatCode>
                <c:ptCount val="5"/>
                <c:pt idx="0">
                  <c:v>25</c:v>
                </c:pt>
                <c:pt idx="1">
                  <c:v>46</c:v>
                </c:pt>
                <c:pt idx="2">
                  <c:v>49</c:v>
                </c:pt>
                <c:pt idx="3">
                  <c:v>50</c:v>
                </c:pt>
                <c:pt idx="4">
                  <c:v>23</c:v>
                </c:pt>
              </c:numCache>
            </c:numRef>
          </c:val>
          <c:extLst>
            <c:ext xmlns:c16="http://schemas.microsoft.com/office/drawing/2014/chart" uri="{C3380CC4-5D6E-409C-BE32-E72D297353CC}">
              <c16:uniqueId val="{00000001-CB6C-4EF3-AB96-CD6A82FBA04B}"/>
            </c:ext>
          </c:extLst>
        </c:ser>
        <c:ser>
          <c:idx val="2"/>
          <c:order val="2"/>
          <c:tx>
            <c:strRef>
              <c:f>'SM 3'!$A$5</c:f>
              <c:strCache>
                <c:ptCount val="1"/>
                <c:pt idx="0">
                  <c:v>Not Started</c:v>
                </c:pt>
              </c:strCache>
            </c:strRef>
          </c:tx>
          <c:spPr>
            <a:solidFill>
              <a:srgbClr val="FF0000"/>
            </a:solidFill>
            <a:ln>
              <a:noFill/>
            </a:ln>
            <a:effectLst/>
          </c:spPr>
          <c:invertIfNegative val="0"/>
          <c:cat>
            <c:strRef>
              <c:f>'SM 3'!$B$2:$K$2</c:f>
              <c:strCache>
                <c:ptCount val="5"/>
                <c:pt idx="0">
                  <c:v>Baseline 2020</c:v>
                </c:pt>
                <c:pt idx="1">
                  <c:v>Aug-21</c:v>
                </c:pt>
                <c:pt idx="2">
                  <c:v>Sep-21</c:v>
                </c:pt>
                <c:pt idx="3">
                  <c:v>Oct-21</c:v>
                </c:pt>
                <c:pt idx="4">
                  <c:v>Nov-21</c:v>
                </c:pt>
              </c:strCache>
            </c:strRef>
          </c:cat>
          <c:val>
            <c:numRef>
              <c:f>'SM 3'!$B$5:$K$5</c:f>
              <c:numCache>
                <c:formatCode>General</c:formatCode>
                <c:ptCount val="5"/>
                <c:pt idx="0">
                  <c:v>72</c:v>
                </c:pt>
                <c:pt idx="1">
                  <c:v>54</c:v>
                </c:pt>
                <c:pt idx="2">
                  <c:v>41</c:v>
                </c:pt>
                <c:pt idx="3">
                  <c:v>50</c:v>
                </c:pt>
                <c:pt idx="4">
                  <c:v>15</c:v>
                </c:pt>
              </c:numCache>
            </c:numRef>
          </c:val>
          <c:extLst>
            <c:ext xmlns:c16="http://schemas.microsoft.com/office/drawing/2014/chart" uri="{C3380CC4-5D6E-409C-BE32-E72D297353CC}">
              <c16:uniqueId val="{00000002-CB6C-4EF3-AB96-CD6A82FBA04B}"/>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500" b="0" dirty="0">
                <a:effectLst/>
              </a:rPr>
              <a:t>Implemented a strategy for incorporating discussion of social determinants of health and discrimination as potential factors in hospital maternal morbidity reviews</a:t>
            </a:r>
          </a:p>
        </c:rich>
      </c:tx>
      <c:layout>
        <c:manualLayout>
          <c:xMode val="edge"/>
          <c:yMode val="edge"/>
          <c:x val="0.1161666666666666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8196045051647923E-2"/>
          <c:y val="0.30895320607626314"/>
          <c:w val="0.88744791178893223"/>
          <c:h val="0.54757857122924924"/>
        </c:manualLayout>
      </c:layout>
      <c:barChart>
        <c:barDir val="col"/>
        <c:grouping val="percentStacked"/>
        <c:varyColors val="0"/>
        <c:ser>
          <c:idx val="0"/>
          <c:order val="0"/>
          <c:tx>
            <c:strRef>
              <c:f>'SM 4'!$A$3</c:f>
              <c:strCache>
                <c:ptCount val="1"/>
                <c:pt idx="0">
                  <c:v>In Place</c:v>
                </c:pt>
              </c:strCache>
            </c:strRef>
          </c:tx>
          <c:spPr>
            <a:solidFill>
              <a:srgbClr val="00B050"/>
            </a:solidFill>
            <a:ln>
              <a:noFill/>
            </a:ln>
            <a:effectLst/>
          </c:spPr>
          <c:invertIfNegative val="0"/>
          <c:cat>
            <c:strRef>
              <c:f>'SM 4'!$B$2:$K$2</c:f>
              <c:strCache>
                <c:ptCount val="5"/>
                <c:pt idx="0">
                  <c:v>Baseline 2020</c:v>
                </c:pt>
                <c:pt idx="1">
                  <c:v>Aug-21</c:v>
                </c:pt>
                <c:pt idx="2">
                  <c:v>Sep-21</c:v>
                </c:pt>
                <c:pt idx="3">
                  <c:v>Oct-21</c:v>
                </c:pt>
                <c:pt idx="4">
                  <c:v>Nov-21</c:v>
                </c:pt>
              </c:strCache>
            </c:strRef>
          </c:cat>
          <c:val>
            <c:numRef>
              <c:f>'SM 4'!$B$3:$K$3</c:f>
              <c:numCache>
                <c:formatCode>General</c:formatCode>
                <c:ptCount val="5"/>
                <c:pt idx="0">
                  <c:v>5</c:v>
                </c:pt>
                <c:pt idx="1">
                  <c:v>6</c:v>
                </c:pt>
                <c:pt idx="2">
                  <c:v>7</c:v>
                </c:pt>
                <c:pt idx="3">
                  <c:v>0</c:v>
                </c:pt>
                <c:pt idx="4">
                  <c:v>3</c:v>
                </c:pt>
              </c:numCache>
            </c:numRef>
          </c:val>
          <c:extLst>
            <c:ext xmlns:c16="http://schemas.microsoft.com/office/drawing/2014/chart" uri="{C3380CC4-5D6E-409C-BE32-E72D297353CC}">
              <c16:uniqueId val="{00000000-5F10-4C4C-96C8-40CFA915393D}"/>
            </c:ext>
          </c:extLst>
        </c:ser>
        <c:ser>
          <c:idx val="1"/>
          <c:order val="1"/>
          <c:tx>
            <c:strRef>
              <c:f>'SM 4'!$A$4</c:f>
              <c:strCache>
                <c:ptCount val="1"/>
                <c:pt idx="0">
                  <c:v>Working on it </c:v>
                </c:pt>
              </c:strCache>
            </c:strRef>
          </c:tx>
          <c:spPr>
            <a:solidFill>
              <a:srgbClr val="FFC000"/>
            </a:solidFill>
            <a:ln>
              <a:noFill/>
            </a:ln>
            <a:effectLst/>
          </c:spPr>
          <c:invertIfNegative val="0"/>
          <c:cat>
            <c:strRef>
              <c:f>'SM 4'!$B$2:$K$2</c:f>
              <c:strCache>
                <c:ptCount val="5"/>
                <c:pt idx="0">
                  <c:v>Baseline 2020</c:v>
                </c:pt>
                <c:pt idx="1">
                  <c:v>Aug-21</c:v>
                </c:pt>
                <c:pt idx="2">
                  <c:v>Sep-21</c:v>
                </c:pt>
                <c:pt idx="3">
                  <c:v>Oct-21</c:v>
                </c:pt>
                <c:pt idx="4">
                  <c:v>Nov-21</c:v>
                </c:pt>
              </c:strCache>
            </c:strRef>
          </c:cat>
          <c:val>
            <c:numRef>
              <c:f>'SM 4'!$B$4:$K$4</c:f>
              <c:numCache>
                <c:formatCode>General</c:formatCode>
                <c:ptCount val="5"/>
                <c:pt idx="0">
                  <c:v>26</c:v>
                </c:pt>
                <c:pt idx="1">
                  <c:v>42</c:v>
                </c:pt>
                <c:pt idx="2">
                  <c:v>39</c:v>
                </c:pt>
                <c:pt idx="3">
                  <c:v>38</c:v>
                </c:pt>
                <c:pt idx="4">
                  <c:v>24</c:v>
                </c:pt>
              </c:numCache>
            </c:numRef>
          </c:val>
          <c:extLst>
            <c:ext xmlns:c16="http://schemas.microsoft.com/office/drawing/2014/chart" uri="{C3380CC4-5D6E-409C-BE32-E72D297353CC}">
              <c16:uniqueId val="{00000001-5F10-4C4C-96C8-40CFA915393D}"/>
            </c:ext>
          </c:extLst>
        </c:ser>
        <c:ser>
          <c:idx val="2"/>
          <c:order val="2"/>
          <c:tx>
            <c:strRef>
              <c:f>'SM 4'!$A$5</c:f>
              <c:strCache>
                <c:ptCount val="1"/>
                <c:pt idx="0">
                  <c:v>Not Started</c:v>
                </c:pt>
              </c:strCache>
            </c:strRef>
          </c:tx>
          <c:spPr>
            <a:solidFill>
              <a:srgbClr val="FF0000"/>
            </a:solidFill>
            <a:ln>
              <a:noFill/>
            </a:ln>
            <a:effectLst/>
          </c:spPr>
          <c:invertIfNegative val="0"/>
          <c:cat>
            <c:strRef>
              <c:f>'SM 4'!$B$2:$K$2</c:f>
              <c:strCache>
                <c:ptCount val="5"/>
                <c:pt idx="0">
                  <c:v>Baseline 2020</c:v>
                </c:pt>
                <c:pt idx="1">
                  <c:v>Aug-21</c:v>
                </c:pt>
                <c:pt idx="2">
                  <c:v>Sep-21</c:v>
                </c:pt>
                <c:pt idx="3">
                  <c:v>Oct-21</c:v>
                </c:pt>
                <c:pt idx="4">
                  <c:v>Nov-21</c:v>
                </c:pt>
              </c:strCache>
            </c:strRef>
          </c:cat>
          <c:val>
            <c:numRef>
              <c:f>'SM 4'!$B$5:$K$5</c:f>
              <c:numCache>
                <c:formatCode>General</c:formatCode>
                <c:ptCount val="5"/>
                <c:pt idx="0">
                  <c:v>69</c:v>
                </c:pt>
                <c:pt idx="1">
                  <c:v>52</c:v>
                </c:pt>
                <c:pt idx="2">
                  <c:v>54</c:v>
                </c:pt>
                <c:pt idx="3">
                  <c:v>64</c:v>
                </c:pt>
                <c:pt idx="4">
                  <c:v>12</c:v>
                </c:pt>
              </c:numCache>
            </c:numRef>
          </c:val>
          <c:extLst>
            <c:ext xmlns:c16="http://schemas.microsoft.com/office/drawing/2014/chart" uri="{C3380CC4-5D6E-409C-BE32-E72D297353CC}">
              <c16:uniqueId val="{00000002-5F10-4C4C-96C8-40CFA915393D}"/>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dirty="0">
                <a:effectLst/>
              </a:rPr>
              <a:t>Protocol for improving the collection and accuracy of patient-reported race/ethnicity data</a:t>
            </a:r>
          </a:p>
        </c:rich>
      </c:tx>
      <c:layout>
        <c:manualLayout>
          <c:xMode val="edge"/>
          <c:yMode val="edge"/>
          <c:x val="0.1161666666666666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4189387139506101E-2"/>
          <c:y val="0.2722915634374003"/>
          <c:w val="0.88250342850850705"/>
          <c:h val="0.62034241110604027"/>
        </c:manualLayout>
      </c:layout>
      <c:barChart>
        <c:barDir val="col"/>
        <c:grouping val="percentStacked"/>
        <c:varyColors val="0"/>
        <c:ser>
          <c:idx val="0"/>
          <c:order val="0"/>
          <c:tx>
            <c:strRef>
              <c:f>'SM 5'!$A$3</c:f>
              <c:strCache>
                <c:ptCount val="1"/>
                <c:pt idx="0">
                  <c:v>In Place</c:v>
                </c:pt>
              </c:strCache>
            </c:strRef>
          </c:tx>
          <c:spPr>
            <a:solidFill>
              <a:srgbClr val="00B050"/>
            </a:solidFill>
            <a:ln>
              <a:noFill/>
            </a:ln>
            <a:effectLst/>
          </c:spPr>
          <c:invertIfNegative val="0"/>
          <c:cat>
            <c:strRef>
              <c:f>'SM 5'!$B$2:$K$2</c:f>
              <c:strCache>
                <c:ptCount val="5"/>
                <c:pt idx="0">
                  <c:v>Baseline 2020</c:v>
                </c:pt>
                <c:pt idx="1">
                  <c:v>Aug-21</c:v>
                </c:pt>
                <c:pt idx="2">
                  <c:v>Sep-21</c:v>
                </c:pt>
                <c:pt idx="3">
                  <c:v>Oct-21</c:v>
                </c:pt>
                <c:pt idx="4">
                  <c:v>Nov-21</c:v>
                </c:pt>
              </c:strCache>
            </c:strRef>
          </c:cat>
          <c:val>
            <c:numRef>
              <c:f>'SM 5'!$B$3:$K$3</c:f>
              <c:numCache>
                <c:formatCode>General</c:formatCode>
                <c:ptCount val="5"/>
                <c:pt idx="0">
                  <c:v>5</c:v>
                </c:pt>
                <c:pt idx="1">
                  <c:v>19</c:v>
                </c:pt>
                <c:pt idx="2">
                  <c:v>17</c:v>
                </c:pt>
                <c:pt idx="3">
                  <c:v>13</c:v>
                </c:pt>
                <c:pt idx="4">
                  <c:v>12</c:v>
                </c:pt>
              </c:numCache>
            </c:numRef>
          </c:val>
          <c:extLst>
            <c:ext xmlns:c16="http://schemas.microsoft.com/office/drawing/2014/chart" uri="{C3380CC4-5D6E-409C-BE32-E72D297353CC}">
              <c16:uniqueId val="{00000000-DBFE-4202-B4B3-8B4C8AC194D3}"/>
            </c:ext>
          </c:extLst>
        </c:ser>
        <c:ser>
          <c:idx val="1"/>
          <c:order val="1"/>
          <c:tx>
            <c:strRef>
              <c:f>'SM 5'!$A$4</c:f>
              <c:strCache>
                <c:ptCount val="1"/>
                <c:pt idx="0">
                  <c:v>Working on it </c:v>
                </c:pt>
              </c:strCache>
            </c:strRef>
          </c:tx>
          <c:spPr>
            <a:solidFill>
              <a:srgbClr val="FFC000"/>
            </a:solidFill>
            <a:ln>
              <a:noFill/>
            </a:ln>
            <a:effectLst/>
          </c:spPr>
          <c:invertIfNegative val="0"/>
          <c:cat>
            <c:strRef>
              <c:f>'SM 5'!$B$2:$K$2</c:f>
              <c:strCache>
                <c:ptCount val="5"/>
                <c:pt idx="0">
                  <c:v>Baseline 2020</c:v>
                </c:pt>
                <c:pt idx="1">
                  <c:v>Aug-21</c:v>
                </c:pt>
                <c:pt idx="2">
                  <c:v>Sep-21</c:v>
                </c:pt>
                <c:pt idx="3">
                  <c:v>Oct-21</c:v>
                </c:pt>
                <c:pt idx="4">
                  <c:v>Nov-21</c:v>
                </c:pt>
              </c:strCache>
            </c:strRef>
          </c:cat>
          <c:val>
            <c:numRef>
              <c:f>'SM 5'!$B$4:$K$4</c:f>
              <c:numCache>
                <c:formatCode>General</c:formatCode>
                <c:ptCount val="5"/>
                <c:pt idx="0">
                  <c:v>30</c:v>
                </c:pt>
                <c:pt idx="1">
                  <c:v>48</c:v>
                </c:pt>
                <c:pt idx="2">
                  <c:v>68</c:v>
                </c:pt>
                <c:pt idx="3">
                  <c:v>63</c:v>
                </c:pt>
                <c:pt idx="4">
                  <c:v>23</c:v>
                </c:pt>
              </c:numCache>
            </c:numRef>
          </c:val>
          <c:extLst>
            <c:ext xmlns:c16="http://schemas.microsoft.com/office/drawing/2014/chart" uri="{C3380CC4-5D6E-409C-BE32-E72D297353CC}">
              <c16:uniqueId val="{00000001-DBFE-4202-B4B3-8B4C8AC194D3}"/>
            </c:ext>
          </c:extLst>
        </c:ser>
        <c:ser>
          <c:idx val="2"/>
          <c:order val="2"/>
          <c:tx>
            <c:strRef>
              <c:f>'SM 5'!$A$5</c:f>
              <c:strCache>
                <c:ptCount val="1"/>
                <c:pt idx="0">
                  <c:v>Not Started</c:v>
                </c:pt>
              </c:strCache>
            </c:strRef>
          </c:tx>
          <c:spPr>
            <a:solidFill>
              <a:srgbClr val="FF0000"/>
            </a:solidFill>
            <a:ln>
              <a:noFill/>
            </a:ln>
            <a:effectLst/>
          </c:spPr>
          <c:invertIfNegative val="0"/>
          <c:cat>
            <c:strRef>
              <c:f>'SM 5'!$B$2:$K$2</c:f>
              <c:strCache>
                <c:ptCount val="5"/>
                <c:pt idx="0">
                  <c:v>Baseline 2020</c:v>
                </c:pt>
                <c:pt idx="1">
                  <c:v>Aug-21</c:v>
                </c:pt>
                <c:pt idx="2">
                  <c:v>Sep-21</c:v>
                </c:pt>
                <c:pt idx="3">
                  <c:v>Oct-21</c:v>
                </c:pt>
                <c:pt idx="4">
                  <c:v>Nov-21</c:v>
                </c:pt>
              </c:strCache>
            </c:strRef>
          </c:cat>
          <c:val>
            <c:numRef>
              <c:f>'SM 5'!$B$5:$K$5</c:f>
              <c:numCache>
                <c:formatCode>General</c:formatCode>
                <c:ptCount val="5"/>
                <c:pt idx="0">
                  <c:v>65</c:v>
                </c:pt>
                <c:pt idx="1">
                  <c:v>33</c:v>
                </c:pt>
                <c:pt idx="2">
                  <c:v>15</c:v>
                </c:pt>
                <c:pt idx="3">
                  <c:v>25</c:v>
                </c:pt>
                <c:pt idx="4">
                  <c:v>4</c:v>
                </c:pt>
              </c:numCache>
            </c:numRef>
          </c:val>
          <c:extLst>
            <c:ext xmlns:c16="http://schemas.microsoft.com/office/drawing/2014/chart" uri="{C3380CC4-5D6E-409C-BE32-E72D297353CC}">
              <c16:uniqueId val="{00000002-DBFE-4202-B4B3-8B4C8AC194D3}"/>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dirty="0">
                <a:effectLst/>
              </a:rPr>
              <a:t>Process to review maternal health quality data stratified by race/ethnicity and Medicaid status</a:t>
            </a:r>
          </a:p>
        </c:rich>
      </c:tx>
      <c:layout>
        <c:manualLayout>
          <c:xMode val="edge"/>
          <c:yMode val="edge"/>
          <c:x val="0.10559529735317963"/>
          <c:y val="1.306237196904114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'SM 6'!$A$3</c:f>
              <c:strCache>
                <c:ptCount val="1"/>
                <c:pt idx="0">
                  <c:v>In Place</c:v>
                </c:pt>
              </c:strCache>
            </c:strRef>
          </c:tx>
          <c:spPr>
            <a:solidFill>
              <a:srgbClr val="00B050"/>
            </a:solidFill>
            <a:ln>
              <a:noFill/>
            </a:ln>
            <a:effectLst/>
          </c:spPr>
          <c:invertIfNegative val="0"/>
          <c:cat>
            <c:strRef>
              <c:f>'SM 6'!$B$2:$K$2</c:f>
              <c:strCache>
                <c:ptCount val="5"/>
                <c:pt idx="0">
                  <c:v>Baseline 2020</c:v>
                </c:pt>
                <c:pt idx="1">
                  <c:v>Aug-21</c:v>
                </c:pt>
                <c:pt idx="2">
                  <c:v>Sep-21</c:v>
                </c:pt>
                <c:pt idx="3">
                  <c:v>Oct-21</c:v>
                </c:pt>
                <c:pt idx="4">
                  <c:v>Nov-21</c:v>
                </c:pt>
              </c:strCache>
            </c:strRef>
          </c:cat>
          <c:val>
            <c:numRef>
              <c:f>'SM 6'!$B$3:$K$3</c:f>
              <c:numCache>
                <c:formatCode>General</c:formatCode>
                <c:ptCount val="5"/>
                <c:pt idx="0">
                  <c:v>5</c:v>
                </c:pt>
                <c:pt idx="1">
                  <c:v>16</c:v>
                </c:pt>
                <c:pt idx="2">
                  <c:v>17</c:v>
                </c:pt>
                <c:pt idx="3">
                  <c:v>25</c:v>
                </c:pt>
                <c:pt idx="4">
                  <c:v>10</c:v>
                </c:pt>
              </c:numCache>
            </c:numRef>
          </c:val>
          <c:extLst>
            <c:ext xmlns:c16="http://schemas.microsoft.com/office/drawing/2014/chart" uri="{C3380CC4-5D6E-409C-BE32-E72D297353CC}">
              <c16:uniqueId val="{00000000-A2B8-4453-A3CD-18FD7559D2C2}"/>
            </c:ext>
          </c:extLst>
        </c:ser>
        <c:ser>
          <c:idx val="1"/>
          <c:order val="1"/>
          <c:tx>
            <c:strRef>
              <c:f>'SM 6'!$A$4</c:f>
              <c:strCache>
                <c:ptCount val="1"/>
                <c:pt idx="0">
                  <c:v>Working on it </c:v>
                </c:pt>
              </c:strCache>
            </c:strRef>
          </c:tx>
          <c:spPr>
            <a:solidFill>
              <a:srgbClr val="FFC000"/>
            </a:solidFill>
            <a:ln>
              <a:noFill/>
            </a:ln>
            <a:effectLst/>
          </c:spPr>
          <c:invertIfNegative val="0"/>
          <c:cat>
            <c:strRef>
              <c:f>'SM 6'!$B$2:$K$2</c:f>
              <c:strCache>
                <c:ptCount val="5"/>
                <c:pt idx="0">
                  <c:v>Baseline 2020</c:v>
                </c:pt>
                <c:pt idx="1">
                  <c:v>Aug-21</c:v>
                </c:pt>
                <c:pt idx="2">
                  <c:v>Sep-21</c:v>
                </c:pt>
                <c:pt idx="3">
                  <c:v>Oct-21</c:v>
                </c:pt>
                <c:pt idx="4">
                  <c:v>Nov-21</c:v>
                </c:pt>
              </c:strCache>
            </c:strRef>
          </c:cat>
          <c:val>
            <c:numRef>
              <c:f>'SM 6'!$B$4:$K$4</c:f>
              <c:numCache>
                <c:formatCode>General</c:formatCode>
                <c:ptCount val="5"/>
                <c:pt idx="0">
                  <c:v>30</c:v>
                </c:pt>
                <c:pt idx="1">
                  <c:v>39</c:v>
                </c:pt>
                <c:pt idx="2">
                  <c:v>51</c:v>
                </c:pt>
                <c:pt idx="3">
                  <c:v>38</c:v>
                </c:pt>
                <c:pt idx="4">
                  <c:v>21</c:v>
                </c:pt>
              </c:numCache>
            </c:numRef>
          </c:val>
          <c:extLst>
            <c:ext xmlns:c16="http://schemas.microsoft.com/office/drawing/2014/chart" uri="{C3380CC4-5D6E-409C-BE32-E72D297353CC}">
              <c16:uniqueId val="{00000001-A2B8-4453-A3CD-18FD7559D2C2}"/>
            </c:ext>
          </c:extLst>
        </c:ser>
        <c:ser>
          <c:idx val="2"/>
          <c:order val="2"/>
          <c:tx>
            <c:strRef>
              <c:f>'SM 6'!$A$5</c:f>
              <c:strCache>
                <c:ptCount val="1"/>
                <c:pt idx="0">
                  <c:v>Not Started</c:v>
                </c:pt>
              </c:strCache>
            </c:strRef>
          </c:tx>
          <c:spPr>
            <a:solidFill>
              <a:srgbClr val="FF0000"/>
            </a:solidFill>
            <a:ln>
              <a:noFill/>
            </a:ln>
            <a:effectLst/>
          </c:spPr>
          <c:invertIfNegative val="0"/>
          <c:cat>
            <c:strRef>
              <c:f>'SM 6'!$B$2:$K$2</c:f>
              <c:strCache>
                <c:ptCount val="5"/>
                <c:pt idx="0">
                  <c:v>Baseline 2020</c:v>
                </c:pt>
                <c:pt idx="1">
                  <c:v>Aug-21</c:v>
                </c:pt>
                <c:pt idx="2">
                  <c:v>Sep-21</c:v>
                </c:pt>
                <c:pt idx="3">
                  <c:v>Oct-21</c:v>
                </c:pt>
                <c:pt idx="4">
                  <c:v>Nov-21</c:v>
                </c:pt>
              </c:strCache>
            </c:strRef>
          </c:cat>
          <c:val>
            <c:numRef>
              <c:f>'SM 6'!$B$5:$K$5</c:f>
              <c:numCache>
                <c:formatCode>General</c:formatCode>
                <c:ptCount val="5"/>
                <c:pt idx="0">
                  <c:v>65</c:v>
                </c:pt>
                <c:pt idx="1">
                  <c:v>45</c:v>
                </c:pt>
                <c:pt idx="2">
                  <c:v>32</c:v>
                </c:pt>
                <c:pt idx="3">
                  <c:v>38</c:v>
                </c:pt>
                <c:pt idx="4">
                  <c:v>8</c:v>
                </c:pt>
              </c:numCache>
            </c:numRef>
          </c:val>
          <c:extLst>
            <c:ext xmlns:c16="http://schemas.microsoft.com/office/drawing/2014/chart" uri="{C3380CC4-5D6E-409C-BE32-E72D297353CC}">
              <c16:uniqueId val="{00000002-A2B8-4453-A3CD-18FD7559D2C2}"/>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0" dirty="0">
                <a:effectLst/>
              </a:rPr>
              <a:t>Engaged patients and/or community members to provide input on quality improvement efforts</a:t>
            </a:r>
          </a:p>
        </c:rich>
      </c:tx>
      <c:layout>
        <c:manualLayout>
          <c:xMode val="edge"/>
          <c:yMode val="edge"/>
          <c:x val="0.11158978166111977"/>
          <c:y val="1.3888883825866205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172894409176828"/>
          <c:y val="0.22247225302831011"/>
          <c:w val="0.87309820654710313"/>
          <c:h val="0.56378722879896381"/>
        </c:manualLayout>
      </c:layout>
      <c:barChart>
        <c:barDir val="col"/>
        <c:grouping val="percentStacked"/>
        <c:varyColors val="0"/>
        <c:ser>
          <c:idx val="0"/>
          <c:order val="0"/>
          <c:tx>
            <c:strRef>
              <c:f>'SM 7'!$A$3</c:f>
              <c:strCache>
                <c:ptCount val="1"/>
                <c:pt idx="0">
                  <c:v>In Place</c:v>
                </c:pt>
              </c:strCache>
            </c:strRef>
          </c:tx>
          <c:spPr>
            <a:solidFill>
              <a:srgbClr val="00B050"/>
            </a:solidFill>
            <a:ln>
              <a:noFill/>
            </a:ln>
            <a:effectLst/>
          </c:spPr>
          <c:invertIfNegative val="0"/>
          <c:cat>
            <c:strRef>
              <c:f>'SM 7'!$B$2:$K$2</c:f>
              <c:strCache>
                <c:ptCount val="5"/>
                <c:pt idx="0">
                  <c:v>Baseline 2020</c:v>
                </c:pt>
                <c:pt idx="1">
                  <c:v>Aug-21</c:v>
                </c:pt>
                <c:pt idx="2">
                  <c:v>Sep-21</c:v>
                </c:pt>
                <c:pt idx="3">
                  <c:v>Oct-21</c:v>
                </c:pt>
                <c:pt idx="4">
                  <c:v>Nov-21</c:v>
                </c:pt>
              </c:strCache>
            </c:strRef>
          </c:cat>
          <c:val>
            <c:numRef>
              <c:f>'SM 7'!$B$3:$K$3</c:f>
              <c:numCache>
                <c:formatCode>General</c:formatCode>
                <c:ptCount val="5"/>
                <c:pt idx="0">
                  <c:v>5</c:v>
                </c:pt>
                <c:pt idx="1">
                  <c:v>6</c:v>
                </c:pt>
                <c:pt idx="2">
                  <c:v>7</c:v>
                </c:pt>
                <c:pt idx="3">
                  <c:v>0</c:v>
                </c:pt>
                <c:pt idx="4">
                  <c:v>4</c:v>
                </c:pt>
              </c:numCache>
            </c:numRef>
          </c:val>
          <c:extLst>
            <c:ext xmlns:c16="http://schemas.microsoft.com/office/drawing/2014/chart" uri="{C3380CC4-5D6E-409C-BE32-E72D297353CC}">
              <c16:uniqueId val="{00000000-64BB-43C8-ABAD-0F830766CC00}"/>
            </c:ext>
          </c:extLst>
        </c:ser>
        <c:ser>
          <c:idx val="1"/>
          <c:order val="1"/>
          <c:tx>
            <c:strRef>
              <c:f>'SM 7'!$A$4</c:f>
              <c:strCache>
                <c:ptCount val="1"/>
                <c:pt idx="0">
                  <c:v>Working on it </c:v>
                </c:pt>
              </c:strCache>
            </c:strRef>
          </c:tx>
          <c:spPr>
            <a:solidFill>
              <a:srgbClr val="FFC000"/>
            </a:solidFill>
            <a:ln>
              <a:noFill/>
            </a:ln>
            <a:effectLst/>
          </c:spPr>
          <c:invertIfNegative val="0"/>
          <c:cat>
            <c:strRef>
              <c:f>'SM 7'!$B$2:$K$2</c:f>
              <c:strCache>
                <c:ptCount val="5"/>
                <c:pt idx="0">
                  <c:v>Baseline 2020</c:v>
                </c:pt>
                <c:pt idx="1">
                  <c:v>Aug-21</c:v>
                </c:pt>
                <c:pt idx="2">
                  <c:v>Sep-21</c:v>
                </c:pt>
                <c:pt idx="3">
                  <c:v>Oct-21</c:v>
                </c:pt>
                <c:pt idx="4">
                  <c:v>Nov-21</c:v>
                </c:pt>
              </c:strCache>
            </c:strRef>
          </c:cat>
          <c:val>
            <c:numRef>
              <c:f>'SM 7'!$B$4:$K$4</c:f>
              <c:numCache>
                <c:formatCode>General</c:formatCode>
                <c:ptCount val="5"/>
                <c:pt idx="0">
                  <c:v>5</c:v>
                </c:pt>
                <c:pt idx="1">
                  <c:v>26</c:v>
                </c:pt>
                <c:pt idx="2">
                  <c:v>39</c:v>
                </c:pt>
                <c:pt idx="3">
                  <c:v>38</c:v>
                </c:pt>
                <c:pt idx="4">
                  <c:v>12</c:v>
                </c:pt>
              </c:numCache>
            </c:numRef>
          </c:val>
          <c:extLst>
            <c:ext xmlns:c16="http://schemas.microsoft.com/office/drawing/2014/chart" uri="{C3380CC4-5D6E-409C-BE32-E72D297353CC}">
              <c16:uniqueId val="{00000001-64BB-43C8-ABAD-0F830766CC00}"/>
            </c:ext>
          </c:extLst>
        </c:ser>
        <c:ser>
          <c:idx val="2"/>
          <c:order val="2"/>
          <c:tx>
            <c:strRef>
              <c:f>'SM 7'!$A$5</c:f>
              <c:strCache>
                <c:ptCount val="1"/>
                <c:pt idx="0">
                  <c:v>Not Started</c:v>
                </c:pt>
              </c:strCache>
            </c:strRef>
          </c:tx>
          <c:spPr>
            <a:solidFill>
              <a:srgbClr val="FF0000"/>
            </a:solidFill>
            <a:ln>
              <a:noFill/>
            </a:ln>
            <a:effectLst/>
          </c:spPr>
          <c:invertIfNegative val="0"/>
          <c:cat>
            <c:strRef>
              <c:f>'SM 7'!$B$2:$K$2</c:f>
              <c:strCache>
                <c:ptCount val="5"/>
                <c:pt idx="0">
                  <c:v>Baseline 2020</c:v>
                </c:pt>
                <c:pt idx="1">
                  <c:v>Aug-21</c:v>
                </c:pt>
                <c:pt idx="2">
                  <c:v>Sep-21</c:v>
                </c:pt>
                <c:pt idx="3">
                  <c:v>Oct-21</c:v>
                </c:pt>
                <c:pt idx="4">
                  <c:v>Nov-21</c:v>
                </c:pt>
              </c:strCache>
            </c:strRef>
          </c:cat>
          <c:val>
            <c:numRef>
              <c:f>'SM 7'!$B$5:$K$5</c:f>
              <c:numCache>
                <c:formatCode>General</c:formatCode>
                <c:ptCount val="5"/>
                <c:pt idx="0">
                  <c:v>90</c:v>
                </c:pt>
                <c:pt idx="1">
                  <c:v>68</c:v>
                </c:pt>
                <c:pt idx="2">
                  <c:v>54</c:v>
                </c:pt>
                <c:pt idx="3">
                  <c:v>63</c:v>
                </c:pt>
                <c:pt idx="4">
                  <c:v>23</c:v>
                </c:pt>
              </c:numCache>
            </c:numRef>
          </c:val>
          <c:extLst>
            <c:ext xmlns:c16="http://schemas.microsoft.com/office/drawing/2014/chart" uri="{C3380CC4-5D6E-409C-BE32-E72D297353CC}">
              <c16:uniqueId val="{00000002-64BB-43C8-ABAD-0F830766CC00}"/>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dirty="0">
                <a:effectLst/>
              </a:rPr>
              <a:t>Sharing expected respectful care practices with delivery staff and patients</a:t>
            </a:r>
          </a:p>
        </c:rich>
      </c:tx>
      <c:layout>
        <c:manualLayout>
          <c:xMode val="edge"/>
          <c:yMode val="edge"/>
          <c:x val="0.1161666666666666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290135608048993"/>
          <c:y val="0.24914387562738768"/>
          <c:w val="0.87163568095654709"/>
          <c:h val="0.60239296261092434"/>
        </c:manualLayout>
      </c:layout>
      <c:barChart>
        <c:barDir val="col"/>
        <c:grouping val="percentStacked"/>
        <c:varyColors val="0"/>
        <c:ser>
          <c:idx val="0"/>
          <c:order val="0"/>
          <c:tx>
            <c:strRef>
              <c:f>'SM 8'!$A$3</c:f>
              <c:strCache>
                <c:ptCount val="1"/>
                <c:pt idx="0">
                  <c:v>In Place</c:v>
                </c:pt>
              </c:strCache>
            </c:strRef>
          </c:tx>
          <c:spPr>
            <a:solidFill>
              <a:srgbClr val="00B050"/>
            </a:solidFill>
            <a:ln>
              <a:noFill/>
            </a:ln>
            <a:effectLst/>
          </c:spPr>
          <c:invertIfNegative val="0"/>
          <c:cat>
            <c:strRef>
              <c:f>'SM 8'!$B$2:$K$2</c:f>
              <c:strCache>
                <c:ptCount val="5"/>
                <c:pt idx="0">
                  <c:v>Baseline 2020</c:v>
                </c:pt>
                <c:pt idx="1">
                  <c:v>Aug-21</c:v>
                </c:pt>
                <c:pt idx="2">
                  <c:v>Sep-21</c:v>
                </c:pt>
                <c:pt idx="3">
                  <c:v>Oct-21</c:v>
                </c:pt>
                <c:pt idx="4">
                  <c:v>Nov-21</c:v>
                </c:pt>
              </c:strCache>
            </c:strRef>
          </c:cat>
          <c:val>
            <c:numRef>
              <c:f>'SM 8'!$B$3:$K$3</c:f>
              <c:numCache>
                <c:formatCode>General</c:formatCode>
                <c:ptCount val="5"/>
                <c:pt idx="0">
                  <c:v>8</c:v>
                </c:pt>
                <c:pt idx="1">
                  <c:v>13</c:v>
                </c:pt>
                <c:pt idx="2">
                  <c:v>15</c:v>
                </c:pt>
                <c:pt idx="3">
                  <c:v>0</c:v>
                </c:pt>
                <c:pt idx="4">
                  <c:v>4</c:v>
                </c:pt>
              </c:numCache>
            </c:numRef>
          </c:val>
          <c:extLst>
            <c:ext xmlns:c16="http://schemas.microsoft.com/office/drawing/2014/chart" uri="{C3380CC4-5D6E-409C-BE32-E72D297353CC}">
              <c16:uniqueId val="{00000000-09B5-4B65-9758-2F925D2AA3F3}"/>
            </c:ext>
          </c:extLst>
        </c:ser>
        <c:ser>
          <c:idx val="1"/>
          <c:order val="1"/>
          <c:tx>
            <c:strRef>
              <c:f>'SM 8'!$A$4</c:f>
              <c:strCache>
                <c:ptCount val="1"/>
                <c:pt idx="0">
                  <c:v>Working on it </c:v>
                </c:pt>
              </c:strCache>
            </c:strRef>
          </c:tx>
          <c:spPr>
            <a:solidFill>
              <a:srgbClr val="FFC000"/>
            </a:solidFill>
            <a:ln>
              <a:noFill/>
            </a:ln>
            <a:effectLst/>
          </c:spPr>
          <c:invertIfNegative val="0"/>
          <c:cat>
            <c:strRef>
              <c:f>'SM 8'!$B$2:$K$2</c:f>
              <c:strCache>
                <c:ptCount val="5"/>
                <c:pt idx="0">
                  <c:v>Baseline 2020</c:v>
                </c:pt>
                <c:pt idx="1">
                  <c:v>Aug-21</c:v>
                </c:pt>
                <c:pt idx="2">
                  <c:v>Sep-21</c:v>
                </c:pt>
                <c:pt idx="3">
                  <c:v>Oct-21</c:v>
                </c:pt>
                <c:pt idx="4">
                  <c:v>Nov-21</c:v>
                </c:pt>
              </c:strCache>
            </c:strRef>
          </c:cat>
          <c:val>
            <c:numRef>
              <c:f>'SM 8'!$B$4:$K$4</c:f>
              <c:numCache>
                <c:formatCode>General</c:formatCode>
                <c:ptCount val="5"/>
                <c:pt idx="0">
                  <c:v>13</c:v>
                </c:pt>
                <c:pt idx="1">
                  <c:v>32</c:v>
                </c:pt>
                <c:pt idx="2">
                  <c:v>42</c:v>
                </c:pt>
                <c:pt idx="3">
                  <c:v>44</c:v>
                </c:pt>
                <c:pt idx="4">
                  <c:v>16</c:v>
                </c:pt>
              </c:numCache>
            </c:numRef>
          </c:val>
          <c:extLst>
            <c:ext xmlns:c16="http://schemas.microsoft.com/office/drawing/2014/chart" uri="{C3380CC4-5D6E-409C-BE32-E72D297353CC}">
              <c16:uniqueId val="{00000001-09B5-4B65-9758-2F925D2AA3F3}"/>
            </c:ext>
          </c:extLst>
        </c:ser>
        <c:ser>
          <c:idx val="2"/>
          <c:order val="2"/>
          <c:tx>
            <c:strRef>
              <c:f>'SM 8'!$A$5</c:f>
              <c:strCache>
                <c:ptCount val="1"/>
                <c:pt idx="0">
                  <c:v>Not Started</c:v>
                </c:pt>
              </c:strCache>
            </c:strRef>
          </c:tx>
          <c:spPr>
            <a:solidFill>
              <a:srgbClr val="FF0000"/>
            </a:solidFill>
            <a:ln>
              <a:noFill/>
            </a:ln>
            <a:effectLst/>
          </c:spPr>
          <c:invertIfNegative val="0"/>
          <c:cat>
            <c:strRef>
              <c:f>'SM 8'!$B$2:$K$2</c:f>
              <c:strCache>
                <c:ptCount val="5"/>
                <c:pt idx="0">
                  <c:v>Baseline 2020</c:v>
                </c:pt>
                <c:pt idx="1">
                  <c:v>Aug-21</c:v>
                </c:pt>
                <c:pt idx="2">
                  <c:v>Sep-21</c:v>
                </c:pt>
                <c:pt idx="3">
                  <c:v>Oct-21</c:v>
                </c:pt>
                <c:pt idx="4">
                  <c:v>Nov-21</c:v>
                </c:pt>
              </c:strCache>
            </c:strRef>
          </c:cat>
          <c:val>
            <c:numRef>
              <c:f>'SM 8'!$B$5:$K$5</c:f>
              <c:numCache>
                <c:formatCode>General</c:formatCode>
                <c:ptCount val="5"/>
                <c:pt idx="0">
                  <c:v>79</c:v>
                </c:pt>
                <c:pt idx="1">
                  <c:v>55</c:v>
                </c:pt>
                <c:pt idx="2">
                  <c:v>44</c:v>
                </c:pt>
                <c:pt idx="3">
                  <c:v>56</c:v>
                </c:pt>
                <c:pt idx="4">
                  <c:v>19</c:v>
                </c:pt>
              </c:numCache>
            </c:numRef>
          </c:val>
          <c:extLst>
            <c:ext xmlns:c16="http://schemas.microsoft.com/office/drawing/2014/chart" uri="{C3380CC4-5D6E-409C-BE32-E72D297353CC}">
              <c16:uniqueId val="{00000002-09B5-4B65-9758-2F925D2AA3F3}"/>
            </c:ext>
          </c:extLst>
        </c:ser>
        <c:dLbls>
          <c:showLegendKey val="0"/>
          <c:showVal val="0"/>
          <c:showCatName val="0"/>
          <c:showSerName val="0"/>
          <c:showPercent val="0"/>
          <c:showBubbleSize val="0"/>
        </c:dLbls>
        <c:gapWidth val="150"/>
        <c:overlap val="100"/>
        <c:axId val="1003852288"/>
        <c:axId val="1003852704"/>
      </c:barChart>
      <c:catAx>
        <c:axId val="100385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704"/>
        <c:crosses val="autoZero"/>
        <c:auto val="1"/>
        <c:lblAlgn val="ctr"/>
        <c:lblOffset val="100"/>
        <c:noMultiLvlLbl val="0"/>
      </c:catAx>
      <c:valAx>
        <c:axId val="100385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00385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Patients receiving postpartum safety education prior to hospital discharge including urgent maternal warning signs, where to call with concerns, and scheduling early postpartum follow-up</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'OM D1,2,3'!$A$3</c:f>
              <c:strCache>
                <c:ptCount val="1"/>
                <c:pt idx="0">
                  <c:v>Urgent Maternal Warning Signs     </c:v>
                </c:pt>
              </c:strCache>
            </c:strRef>
          </c:tx>
          <c:spPr>
            <a:ln w="38100" cap="rnd">
              <a:solidFill>
                <a:srgbClr val="1C498B"/>
              </a:solidFill>
              <a:round/>
            </a:ln>
            <a:effectLst/>
          </c:spPr>
          <c:marker>
            <c:symbol val="none"/>
          </c:marker>
          <c:cat>
            <c:strRef>
              <c:f>'OM D1,2,3'!$B$2:$F$2</c:f>
              <c:strCache>
                <c:ptCount val="5"/>
                <c:pt idx="0">
                  <c:v>Baseline (Q4 2021) </c:v>
                </c:pt>
                <c:pt idx="1">
                  <c:v>Aug-21</c:v>
                </c:pt>
                <c:pt idx="2">
                  <c:v>Sep-21</c:v>
                </c:pt>
                <c:pt idx="3">
                  <c:v>Oct-21</c:v>
                </c:pt>
                <c:pt idx="4">
                  <c:v>Nov-21</c:v>
                </c:pt>
              </c:strCache>
            </c:strRef>
          </c:cat>
          <c:val>
            <c:numRef>
              <c:f>'OM D1,2,3'!$B$3:$F$3</c:f>
              <c:numCache>
                <c:formatCode>0%</c:formatCode>
                <c:ptCount val="5"/>
                <c:pt idx="0">
                  <c:v>0.84</c:v>
                </c:pt>
                <c:pt idx="1">
                  <c:v>0.84</c:v>
                </c:pt>
                <c:pt idx="2">
                  <c:v>0.79</c:v>
                </c:pt>
                <c:pt idx="3">
                  <c:v>0.71</c:v>
                </c:pt>
                <c:pt idx="4">
                  <c:v>0.9</c:v>
                </c:pt>
              </c:numCache>
            </c:numRef>
          </c:val>
          <c:smooth val="0"/>
          <c:extLst>
            <c:ext xmlns:c16="http://schemas.microsoft.com/office/drawing/2014/chart" uri="{C3380CC4-5D6E-409C-BE32-E72D297353CC}">
              <c16:uniqueId val="{00000000-474C-4072-812F-00E212EA0C32}"/>
            </c:ext>
          </c:extLst>
        </c:ser>
        <c:ser>
          <c:idx val="1"/>
          <c:order val="1"/>
          <c:tx>
            <c:strRef>
              <c:f>'OM D1,2,3'!$A$4</c:f>
              <c:strCache>
                <c:ptCount val="1"/>
                <c:pt idx="0">
                  <c:v>Patient Calls for Immediate Help with Concerns</c:v>
                </c:pt>
              </c:strCache>
            </c:strRef>
          </c:tx>
          <c:spPr>
            <a:ln w="38100" cap="rnd">
              <a:solidFill>
                <a:srgbClr val="F58366"/>
              </a:solidFill>
              <a:round/>
            </a:ln>
            <a:effectLst/>
          </c:spPr>
          <c:marker>
            <c:symbol val="none"/>
          </c:marker>
          <c:cat>
            <c:strRef>
              <c:f>'OM D1,2,3'!$B$2:$F$2</c:f>
              <c:strCache>
                <c:ptCount val="5"/>
                <c:pt idx="0">
                  <c:v>Baseline (Q4 2021) </c:v>
                </c:pt>
                <c:pt idx="1">
                  <c:v>Aug-21</c:v>
                </c:pt>
                <c:pt idx="2">
                  <c:v>Sep-21</c:v>
                </c:pt>
                <c:pt idx="3">
                  <c:v>Oct-21</c:v>
                </c:pt>
                <c:pt idx="4">
                  <c:v>Nov-21</c:v>
                </c:pt>
              </c:strCache>
            </c:strRef>
          </c:cat>
          <c:val>
            <c:numRef>
              <c:f>'OM D1,2,3'!$B$4:$F$4</c:f>
              <c:numCache>
                <c:formatCode>0%</c:formatCode>
                <c:ptCount val="5"/>
                <c:pt idx="0">
                  <c:v>0.86</c:v>
                </c:pt>
                <c:pt idx="1">
                  <c:v>0.85</c:v>
                </c:pt>
                <c:pt idx="2">
                  <c:v>0.75</c:v>
                </c:pt>
                <c:pt idx="3">
                  <c:v>0.65</c:v>
                </c:pt>
                <c:pt idx="4">
                  <c:v>0.85</c:v>
                </c:pt>
              </c:numCache>
            </c:numRef>
          </c:val>
          <c:smooth val="0"/>
          <c:extLst>
            <c:ext xmlns:c16="http://schemas.microsoft.com/office/drawing/2014/chart" uri="{C3380CC4-5D6E-409C-BE32-E72D297353CC}">
              <c16:uniqueId val="{00000001-474C-4072-812F-00E212EA0C32}"/>
            </c:ext>
          </c:extLst>
        </c:ser>
        <c:ser>
          <c:idx val="2"/>
          <c:order val="2"/>
          <c:tx>
            <c:strRef>
              <c:f>'OM D1,2,3'!$A$5</c:f>
              <c:strCache>
                <c:ptCount val="1"/>
                <c:pt idx="0">
                  <c:v>Scheduled Early Postpartum Follow-Up</c:v>
                </c:pt>
              </c:strCache>
            </c:strRef>
          </c:tx>
          <c:spPr>
            <a:ln w="38100" cap="rnd">
              <a:solidFill>
                <a:schemeClr val="accent3"/>
              </a:solidFill>
              <a:round/>
            </a:ln>
            <a:effectLst/>
          </c:spPr>
          <c:marker>
            <c:symbol val="none"/>
          </c:marker>
          <c:cat>
            <c:strRef>
              <c:f>'OM D1,2,3'!$B$2:$F$2</c:f>
              <c:strCache>
                <c:ptCount val="5"/>
                <c:pt idx="0">
                  <c:v>Baseline (Q4 2021) </c:v>
                </c:pt>
                <c:pt idx="1">
                  <c:v>Aug-21</c:v>
                </c:pt>
                <c:pt idx="2">
                  <c:v>Sep-21</c:v>
                </c:pt>
                <c:pt idx="3">
                  <c:v>Oct-21</c:v>
                </c:pt>
                <c:pt idx="4">
                  <c:v>Nov-21</c:v>
                </c:pt>
              </c:strCache>
            </c:strRef>
          </c:cat>
          <c:val>
            <c:numRef>
              <c:f>'OM D1,2,3'!$B$5:$F$5</c:f>
              <c:numCache>
                <c:formatCode>0%</c:formatCode>
                <c:ptCount val="5"/>
                <c:pt idx="0">
                  <c:v>0.53</c:v>
                </c:pt>
                <c:pt idx="1">
                  <c:v>0.57999999999999996</c:v>
                </c:pt>
                <c:pt idx="2">
                  <c:v>0.48</c:v>
                </c:pt>
                <c:pt idx="3">
                  <c:v>0.35</c:v>
                </c:pt>
                <c:pt idx="4">
                  <c:v>0.45</c:v>
                </c:pt>
              </c:numCache>
            </c:numRef>
          </c:val>
          <c:smooth val="0"/>
          <c:extLst>
            <c:ext xmlns:c16="http://schemas.microsoft.com/office/drawing/2014/chart" uri="{C3380CC4-5D6E-409C-BE32-E72D297353CC}">
              <c16:uniqueId val="{00000002-474C-4072-812F-00E212EA0C32}"/>
            </c:ext>
          </c:extLst>
        </c:ser>
        <c:dLbls>
          <c:showLegendKey val="0"/>
          <c:showVal val="0"/>
          <c:showCatName val="0"/>
          <c:showSerName val="0"/>
          <c:showPercent val="0"/>
          <c:showBubbleSize val="0"/>
        </c:dLbls>
        <c:smooth val="0"/>
        <c:axId val="924760047"/>
        <c:axId val="924759631"/>
      </c:lineChart>
      <c:catAx>
        <c:axId val="924760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24759631"/>
        <c:crosses val="autoZero"/>
        <c:auto val="1"/>
        <c:lblAlgn val="ctr"/>
        <c:lblOffset val="100"/>
        <c:noMultiLvlLbl val="0"/>
      </c:catAx>
      <c:valAx>
        <c:axId val="9247596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24760047"/>
        <c:crosses val="autoZero"/>
        <c:crossBetween val="between"/>
      </c:valAx>
      <c:spPr>
        <a:noFill/>
        <a:ln>
          <a:noFill/>
        </a:ln>
        <a:effectLst/>
      </c:spPr>
    </c:plotArea>
    <c:legend>
      <c:legendPos val="b"/>
      <c:layout>
        <c:manualLayout>
          <c:xMode val="edge"/>
          <c:yMode val="edge"/>
          <c:x val="2.1266208667783466E-2"/>
          <c:y val="0.83811827658866589"/>
          <c:w val="0.97873377314322196"/>
          <c:h val="0.1298027754450440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D4437-1888-44FF-A070-624CDFF0BD74}" type="doc">
      <dgm:prSet loTypeId="urn:microsoft.com/office/officeart/2005/8/layout/hierarchy2" loCatId="hierarchy" qsTypeId="urn:microsoft.com/office/officeart/2005/8/quickstyle/simple1" qsCatId="simple" csTypeId="urn:microsoft.com/office/officeart/2005/8/colors/accent3_3" csCatId="accent3" phldr="1"/>
      <dgm:spPr/>
      <dgm:t>
        <a:bodyPr/>
        <a:lstStyle/>
        <a:p>
          <a:endParaRPr lang="en-US"/>
        </a:p>
      </dgm:t>
    </dgm:pt>
    <dgm:pt modelId="{6ED47BA3-C15A-47ED-B1FF-316FB7684989}">
      <dgm:prSet phldrT="[Text]" custT="1">
        <dgm:style>
          <a:lnRef idx="2">
            <a:schemeClr val="accent6"/>
          </a:lnRef>
          <a:fillRef idx="1">
            <a:schemeClr val="lt1"/>
          </a:fillRef>
          <a:effectRef idx="0">
            <a:schemeClr val="accent6"/>
          </a:effectRef>
          <a:fontRef idx="minor">
            <a:schemeClr val="dk1"/>
          </a:fontRef>
        </dgm:style>
      </dgm:prSet>
      <dgm:spPr>
        <a:ln w="19050">
          <a:solidFill>
            <a:schemeClr val="accent1"/>
          </a:solidFill>
        </a:ln>
      </dgm:spPr>
      <dgm:t>
        <a:bodyPr/>
        <a:lstStyle/>
        <a:p>
          <a:endParaRPr lang="en-US" sz="1100" b="0" dirty="0">
            <a:solidFill>
              <a:srgbClr val="000000"/>
            </a:solidFill>
          </a:endParaRPr>
        </a:p>
        <a:p>
          <a:r>
            <a:rPr lang="en-US" sz="1600" b="0" dirty="0">
              <a:solidFill>
                <a:srgbClr val="000000"/>
              </a:solidFill>
            </a:rPr>
            <a:t>By December 2023, more than 75% of Illinois birthing hospitals will be participating in the Birth Equity Initiative and more than 75% of participating hospitals will have all key strategies in place</a:t>
          </a:r>
        </a:p>
      </dgm:t>
    </dgm:pt>
    <dgm:pt modelId="{FBD9253E-D834-4735-AF7F-1D62A70A942D}" type="parTrans" cxnId="{44DDEE74-E923-4595-B4E3-92FA8E79400C}">
      <dgm:prSet/>
      <dgm:spPr/>
      <dgm:t>
        <a:bodyPr/>
        <a:lstStyle/>
        <a:p>
          <a:endParaRPr lang="en-US">
            <a:solidFill>
              <a:srgbClr val="000000"/>
            </a:solidFill>
          </a:endParaRPr>
        </a:p>
      </dgm:t>
    </dgm:pt>
    <dgm:pt modelId="{7BD0DCA9-BBC6-4748-BC53-EB316B396EBE}" type="sibTrans" cxnId="{44DDEE74-E923-4595-B4E3-92FA8E79400C}">
      <dgm:prSet/>
      <dgm:spPr/>
      <dgm:t>
        <a:bodyPr/>
        <a:lstStyle/>
        <a:p>
          <a:endParaRPr lang="en-US">
            <a:solidFill>
              <a:srgbClr val="000000"/>
            </a:solidFill>
          </a:endParaRPr>
        </a:p>
      </dgm:t>
    </dgm:pt>
    <dgm:pt modelId="{B7EE2BE7-B664-4ED4-8913-91531CA75925}">
      <dgm:prSet phldrT="[Text]" custT="1">
        <dgm:style>
          <a:lnRef idx="2">
            <a:schemeClr val="accent1"/>
          </a:lnRef>
          <a:fillRef idx="1">
            <a:schemeClr val="lt1"/>
          </a:fillRef>
          <a:effectRef idx="0">
            <a:schemeClr val="accent1"/>
          </a:effectRef>
          <a:fontRef idx="minor">
            <a:schemeClr val="dk1"/>
          </a:fontRef>
        </dgm:style>
      </dgm:prSet>
      <dgm:spPr>
        <a:solidFill>
          <a:schemeClr val="accent3">
            <a:lumMod val="40000"/>
            <a:lumOff val="60000"/>
          </a:schemeClr>
        </a:solidFill>
        <a:ln w="19050">
          <a:solidFill>
            <a:schemeClr val="accent2"/>
          </a:solidFill>
        </a:ln>
      </dgm:spPr>
      <dgm:t>
        <a:bodyPr/>
        <a:lstStyle/>
        <a:p>
          <a:r>
            <a:rPr lang="en-US" sz="1200" b="0" dirty="0">
              <a:solidFill>
                <a:srgbClr val="000000"/>
              </a:solidFill>
            </a:rPr>
            <a:t>1. Address social determinants of health during prenatal, delivery, and postpartum care to improve birth equity </a:t>
          </a:r>
        </a:p>
      </dgm:t>
    </dgm:pt>
    <dgm:pt modelId="{2771A9FD-00A6-4963-A85C-9AF3C58DCE0E}" type="parTrans" cxnId="{968A361A-AC2D-4851-89F1-DA837ECF8CDA}">
      <dgm:prSet/>
      <dgm:spPr>
        <a:ln>
          <a:solidFill>
            <a:schemeClr val="accent1"/>
          </a:solidFill>
        </a:ln>
      </dgm:spPr>
      <dgm:t>
        <a:bodyPr/>
        <a:lstStyle/>
        <a:p>
          <a:endParaRPr lang="en-US">
            <a:solidFill>
              <a:srgbClr val="000000"/>
            </a:solidFill>
          </a:endParaRPr>
        </a:p>
      </dgm:t>
    </dgm:pt>
    <dgm:pt modelId="{912BD188-9448-468D-94C3-596981457B18}" type="sibTrans" cxnId="{968A361A-AC2D-4851-89F1-DA837ECF8CDA}">
      <dgm:prSet/>
      <dgm:spPr/>
      <dgm:t>
        <a:bodyPr/>
        <a:lstStyle/>
        <a:p>
          <a:endParaRPr lang="en-US">
            <a:solidFill>
              <a:srgbClr val="000000"/>
            </a:solidFill>
          </a:endParaRPr>
        </a:p>
      </dgm:t>
    </dgm:pt>
    <dgm:pt modelId="{FA3C2A85-5F74-49B4-8CFD-B2216E8147A7}">
      <dgm:prSet phldrT="[Text]" custT="1">
        <dgm:style>
          <a:lnRef idx="2">
            <a:schemeClr val="accent6"/>
          </a:lnRef>
          <a:fillRef idx="1">
            <a:schemeClr val="lt1"/>
          </a:fillRef>
          <a:effectRef idx="0">
            <a:schemeClr val="accent6"/>
          </a:effectRef>
          <a:fontRef idx="minor">
            <a:schemeClr val="dk1"/>
          </a:fontRef>
        </dgm:style>
      </dgm:prSet>
      <dgm:spPr>
        <a:solidFill>
          <a:schemeClr val="accent3">
            <a:lumMod val="40000"/>
            <a:lumOff val="60000"/>
          </a:schemeClr>
        </a:solidFill>
        <a:ln w="19050">
          <a:solidFill>
            <a:schemeClr val="accent3"/>
          </a:solidFill>
        </a:ln>
      </dgm:spPr>
      <dgm:t>
        <a:bodyPr/>
        <a:lstStyle/>
        <a:p>
          <a:pPr algn="ctr"/>
          <a:r>
            <a:rPr lang="en-US" sz="1100" dirty="0">
              <a:solidFill>
                <a:srgbClr val="000000"/>
              </a:solidFill>
            </a:rPr>
            <a:t>1. Utilize </a:t>
          </a:r>
          <a:r>
            <a:rPr lang="en-US" sz="1100" baseline="0" dirty="0">
              <a:solidFill>
                <a:srgbClr val="000000"/>
              </a:solidFill>
              <a:effectLst/>
              <a:latin typeface="+mn-lt"/>
              <a:ea typeface="+mn-ea"/>
              <a:cs typeface="+mn-cs"/>
            </a:rPr>
            <a:t>ILPQC social determinants of health (SDoH) community resources mapping tool </a:t>
          </a:r>
          <a:r>
            <a:rPr lang="en-US" sz="1100" dirty="0">
              <a:solidFill>
                <a:srgbClr val="000000"/>
              </a:solidFill>
            </a:rPr>
            <a:t>to assist linking patients to resources based on the social</a:t>
          </a:r>
          <a:r>
            <a:rPr lang="en-US" sz="1100" baseline="0" dirty="0">
              <a:solidFill>
                <a:srgbClr val="000000"/>
              </a:solidFill>
            </a:rPr>
            <a:t> determinants of health </a:t>
          </a:r>
          <a:r>
            <a:rPr lang="en-US" sz="1100" dirty="0">
              <a:solidFill>
                <a:srgbClr val="000000"/>
              </a:solidFill>
            </a:rPr>
            <a:t>screening and share with affiliated prenatal care sites and hospital OB units</a:t>
          </a:r>
        </a:p>
      </dgm:t>
    </dgm:pt>
    <dgm:pt modelId="{9E179DFA-A8DB-408A-8F9F-AA9875D573E0}" type="parTrans" cxnId="{59A0C0D9-88EB-472E-9807-04B456F12413}">
      <dgm:prSet/>
      <dgm:spPr/>
      <dgm:t>
        <a:bodyPr/>
        <a:lstStyle/>
        <a:p>
          <a:endParaRPr lang="en-US">
            <a:solidFill>
              <a:srgbClr val="000000"/>
            </a:solidFill>
          </a:endParaRPr>
        </a:p>
      </dgm:t>
    </dgm:pt>
    <dgm:pt modelId="{A65A3DC6-4CFD-4CEF-A35C-169264DF062F}" type="sibTrans" cxnId="{59A0C0D9-88EB-472E-9807-04B456F12413}">
      <dgm:prSet/>
      <dgm:spPr/>
      <dgm:t>
        <a:bodyPr/>
        <a:lstStyle/>
        <a:p>
          <a:endParaRPr lang="en-US">
            <a:solidFill>
              <a:srgbClr val="000000"/>
            </a:solidFill>
          </a:endParaRPr>
        </a:p>
      </dgm:t>
    </dgm:pt>
    <dgm:pt modelId="{928BAF7B-45CF-408E-A144-7E60666FCD87}">
      <dgm:prSet phldrT="[Text]" custT="1">
        <dgm:style>
          <a:lnRef idx="2">
            <a:schemeClr val="accent1"/>
          </a:lnRef>
          <a:fillRef idx="1">
            <a:schemeClr val="lt1"/>
          </a:fillRef>
          <a:effectRef idx="0">
            <a:schemeClr val="accent1"/>
          </a:effectRef>
          <a:fontRef idx="minor">
            <a:schemeClr val="dk1"/>
          </a:fontRef>
        </dgm:style>
      </dgm:prSet>
      <dgm:spPr>
        <a:ln w="19050">
          <a:solidFill>
            <a:schemeClr val="accent2"/>
          </a:solidFill>
        </a:ln>
      </dgm:spPr>
      <dgm:t>
        <a:bodyPr/>
        <a:lstStyle/>
        <a:p>
          <a:r>
            <a:rPr lang="en-US" sz="1200" b="0" dirty="0">
              <a:solidFill>
                <a:srgbClr val="000000"/>
              </a:solidFill>
            </a:rPr>
            <a:t>3</a:t>
          </a:r>
          <a:r>
            <a:rPr lang="en-US" sz="1200" dirty="0">
              <a:solidFill>
                <a:srgbClr val="000000"/>
              </a:solidFill>
            </a:rPr>
            <a:t>. Engage patients, support partners including doulas, and communities to improve birth equity</a:t>
          </a:r>
        </a:p>
      </dgm:t>
    </dgm:pt>
    <dgm:pt modelId="{0979CFC4-01BB-485B-B1CB-DBD72453F32D}" type="parTrans" cxnId="{D97977E9-128C-47AE-AC81-BD7057328EC4}">
      <dgm:prSet/>
      <dgm:spPr>
        <a:ln>
          <a:solidFill>
            <a:schemeClr val="accent1"/>
          </a:solidFill>
        </a:ln>
      </dgm:spPr>
      <dgm:t>
        <a:bodyPr/>
        <a:lstStyle/>
        <a:p>
          <a:endParaRPr lang="en-US">
            <a:solidFill>
              <a:srgbClr val="000000"/>
            </a:solidFill>
          </a:endParaRPr>
        </a:p>
      </dgm:t>
    </dgm:pt>
    <dgm:pt modelId="{F8BEE78F-0EE3-4AB0-A8F4-21742A3DDBA6}" type="sibTrans" cxnId="{D97977E9-128C-47AE-AC81-BD7057328EC4}">
      <dgm:prSet/>
      <dgm:spPr/>
      <dgm:t>
        <a:bodyPr/>
        <a:lstStyle/>
        <a:p>
          <a:endParaRPr lang="en-US">
            <a:solidFill>
              <a:srgbClr val="000000"/>
            </a:solidFill>
          </a:endParaRPr>
        </a:p>
      </dgm:t>
    </dgm:pt>
    <dgm:pt modelId="{EC1FF921-9BCE-48F7-8AC2-ECF4F7CE6E42}">
      <dgm:prSet phldrT="[Text]" custT="1">
        <dgm:style>
          <a:lnRef idx="2">
            <a:schemeClr val="accent1"/>
          </a:lnRef>
          <a:fillRef idx="1">
            <a:schemeClr val="lt1"/>
          </a:fillRef>
          <a:effectRef idx="0">
            <a:schemeClr val="accent1"/>
          </a:effectRef>
          <a:fontRef idx="minor">
            <a:schemeClr val="dk1"/>
          </a:fontRef>
        </dgm:style>
      </dgm:prSet>
      <dgm:spPr>
        <a:ln w="19050">
          <a:solidFill>
            <a:schemeClr val="accent2"/>
          </a:solidFill>
        </a:ln>
      </dgm:spPr>
      <dgm:t>
        <a:bodyPr/>
        <a:lstStyle/>
        <a:p>
          <a:r>
            <a:rPr lang="en-US" sz="1200" b="0" dirty="0">
              <a:solidFill>
                <a:srgbClr val="000000"/>
              </a:solidFill>
            </a:rPr>
            <a:t>2. Utilize race/ethnicity medical record and quality data to improve birth equity </a:t>
          </a:r>
        </a:p>
      </dgm:t>
    </dgm:pt>
    <dgm:pt modelId="{0539E6FF-0D52-4A8A-BFC0-0FD14784A42A}" type="sibTrans" cxnId="{00A19D08-17AC-4A41-B6F1-E0D2107406B9}">
      <dgm:prSet/>
      <dgm:spPr/>
      <dgm:t>
        <a:bodyPr/>
        <a:lstStyle/>
        <a:p>
          <a:endParaRPr lang="en-US">
            <a:solidFill>
              <a:srgbClr val="000000"/>
            </a:solidFill>
          </a:endParaRPr>
        </a:p>
      </dgm:t>
    </dgm:pt>
    <dgm:pt modelId="{CD9F00EC-9836-4D5B-8A93-65CDE068C607}" type="parTrans" cxnId="{00A19D08-17AC-4A41-B6F1-E0D2107406B9}">
      <dgm:prSet/>
      <dgm:spPr>
        <a:ln>
          <a:solidFill>
            <a:schemeClr val="accent1"/>
          </a:solidFill>
        </a:ln>
      </dgm:spPr>
      <dgm:t>
        <a:bodyPr/>
        <a:lstStyle/>
        <a:p>
          <a:endParaRPr lang="en-US">
            <a:solidFill>
              <a:srgbClr val="000000"/>
            </a:solidFill>
          </a:endParaRPr>
        </a:p>
      </dgm:t>
    </dgm:pt>
    <dgm:pt modelId="{50E7F8A8-D2F1-4A2F-80EB-153C6957D060}">
      <dgm:prSet phldrT="[Text]" custT="1">
        <dgm:style>
          <a:lnRef idx="2">
            <a:schemeClr val="accent2"/>
          </a:lnRef>
          <a:fillRef idx="1">
            <a:schemeClr val="lt1"/>
          </a:fillRef>
          <a:effectRef idx="0">
            <a:schemeClr val="accent2"/>
          </a:effectRef>
          <a:fontRef idx="minor">
            <a:schemeClr val="dk1"/>
          </a:fontRef>
        </dgm:style>
      </dgm:prSet>
      <dgm:spPr>
        <a:ln w="19050">
          <a:solidFill>
            <a:schemeClr val="accent2"/>
          </a:solidFill>
        </a:ln>
      </dgm:spPr>
      <dgm:t>
        <a:bodyPr/>
        <a:lstStyle/>
        <a:p>
          <a:pPr algn="ctr"/>
          <a:r>
            <a:rPr lang="en-US" sz="1100" dirty="0">
              <a:solidFill>
                <a:srgbClr val="000000"/>
              </a:solidFill>
              <a:latin typeface="+mn-lt"/>
            </a:rPr>
            <a:t>4. Implement processes and protocols for improving the collection and accuracy of patient-reported race/ethnicity data </a:t>
          </a:r>
          <a:endParaRPr lang="en-US" sz="1100" b="0" dirty="0">
            <a:solidFill>
              <a:srgbClr val="000000"/>
            </a:solidFill>
          </a:endParaRPr>
        </a:p>
      </dgm:t>
    </dgm:pt>
    <dgm:pt modelId="{49E40306-CBFE-4CAA-BE16-329D5369BEED}" type="parTrans" cxnId="{3C512DE5-00A9-42E9-93FD-120AEF256950}">
      <dgm:prSet/>
      <dgm:spPr/>
      <dgm:t>
        <a:bodyPr/>
        <a:lstStyle/>
        <a:p>
          <a:endParaRPr lang="en-US">
            <a:solidFill>
              <a:srgbClr val="000000"/>
            </a:solidFill>
          </a:endParaRPr>
        </a:p>
      </dgm:t>
    </dgm:pt>
    <dgm:pt modelId="{5A7ABC84-45DC-4A90-A48F-701DB65ED459}" type="sibTrans" cxnId="{3C512DE5-00A9-42E9-93FD-120AEF256950}">
      <dgm:prSet/>
      <dgm:spPr/>
      <dgm:t>
        <a:bodyPr/>
        <a:lstStyle/>
        <a:p>
          <a:endParaRPr lang="en-US">
            <a:solidFill>
              <a:srgbClr val="000000"/>
            </a:solidFill>
          </a:endParaRPr>
        </a:p>
      </dgm:t>
    </dgm:pt>
    <dgm:pt modelId="{C5679564-DD19-4EF7-9723-D7A17A8D3DA3}">
      <dgm:prSet phldrT="[Text]" custT="1">
        <dgm:style>
          <a:lnRef idx="2">
            <a:schemeClr val="accent2"/>
          </a:lnRef>
          <a:fillRef idx="1">
            <a:schemeClr val="lt1"/>
          </a:fillRef>
          <a:effectRef idx="0">
            <a:schemeClr val="accent2"/>
          </a:effectRef>
          <a:fontRef idx="minor">
            <a:schemeClr val="dk1"/>
          </a:fontRef>
        </dgm:style>
      </dgm:prSet>
      <dgm:spPr>
        <a:ln w="19050">
          <a:solidFill>
            <a:schemeClr val="accent3"/>
          </a:solidFill>
        </a:ln>
      </dgm:spPr>
      <dgm:t>
        <a:bodyPr/>
        <a:lstStyle/>
        <a:p>
          <a:endParaRPr lang="en-US" sz="1000" baseline="0" dirty="0">
            <a:solidFill>
              <a:srgbClr val="000000"/>
            </a:solidFill>
            <a:latin typeface="+mn-lt"/>
            <a:ea typeface="+mn-ea"/>
            <a:cs typeface="Times New Roman" panose="02020603050405020304" pitchFamily="18" charset="0"/>
          </a:endParaRPr>
        </a:p>
        <a:p>
          <a:r>
            <a:rPr lang="en-US" sz="1100" baseline="0" dirty="0">
              <a:solidFill>
                <a:srgbClr val="000000"/>
              </a:solidFill>
              <a:latin typeface="+mn-lt"/>
              <a:ea typeface="+mn-ea"/>
              <a:cs typeface="Times New Roman" panose="02020603050405020304" pitchFamily="18" charset="0"/>
            </a:rPr>
            <a:t>7. Identify a patient advisor for hospital perinatal quality improvement team  or other opportunities to engage patient / community members</a:t>
          </a:r>
        </a:p>
        <a:p>
          <a:endParaRPr lang="en-US" sz="1000" b="0" dirty="0">
            <a:solidFill>
              <a:srgbClr val="000000"/>
            </a:solidFill>
          </a:endParaRPr>
        </a:p>
      </dgm:t>
    </dgm:pt>
    <dgm:pt modelId="{9700E716-C142-433F-8DF4-05953E9EDA41}" type="parTrans" cxnId="{6589D187-751C-4ADE-819A-9D70CCBC78D2}">
      <dgm:prSet/>
      <dgm:spPr/>
      <dgm:t>
        <a:bodyPr/>
        <a:lstStyle/>
        <a:p>
          <a:endParaRPr lang="en-US">
            <a:solidFill>
              <a:srgbClr val="000000"/>
            </a:solidFill>
          </a:endParaRPr>
        </a:p>
      </dgm:t>
    </dgm:pt>
    <dgm:pt modelId="{7F30997D-7D56-4F4D-93F4-EAC384FDF4F8}" type="sibTrans" cxnId="{6589D187-751C-4ADE-819A-9D70CCBC78D2}">
      <dgm:prSet/>
      <dgm:spPr/>
      <dgm:t>
        <a:bodyPr/>
        <a:lstStyle/>
        <a:p>
          <a:endParaRPr lang="en-US">
            <a:solidFill>
              <a:srgbClr val="000000"/>
            </a:solidFill>
          </a:endParaRPr>
        </a:p>
      </dgm:t>
    </dgm:pt>
    <dgm:pt modelId="{90733C6E-F8D5-4C1C-B978-F766B0E491D9}">
      <dgm:prSet phldrT="[Text]" custT="1">
        <dgm:style>
          <a:lnRef idx="2">
            <a:schemeClr val="accent2"/>
          </a:lnRef>
          <a:fillRef idx="1">
            <a:schemeClr val="lt1"/>
          </a:fillRef>
          <a:effectRef idx="0">
            <a:schemeClr val="accent2"/>
          </a:effectRef>
          <a:fontRef idx="minor">
            <a:schemeClr val="dk1"/>
          </a:fontRef>
        </dgm:style>
      </dgm:prSet>
      <dgm:spPr>
        <a:solidFill>
          <a:schemeClr val="accent3">
            <a:lumMod val="40000"/>
            <a:lumOff val="60000"/>
          </a:schemeClr>
        </a:solidFill>
        <a:ln w="19050">
          <a:solidFill>
            <a:schemeClr val="accent3"/>
          </a:solidFill>
        </a:ln>
      </dgm:spPr>
      <dgm:t>
        <a:bodyPr/>
        <a:lstStyle/>
        <a:p>
          <a:r>
            <a:rPr lang="en-US" sz="1100" b="0" i="0" u="none" strike="noStrike" baseline="0" noProof="0" dirty="0">
              <a:solidFill>
                <a:srgbClr val="000000"/>
              </a:solidFill>
            </a:rPr>
            <a:t>8. Implement a strategy for sharing expected respectful care practices with delivery staff and patient (i.e. posting in L&amp;D) including appropriately engaging support partners and/or doulas</a:t>
          </a:r>
          <a:endParaRPr lang="en-US" sz="1100" b="0" dirty="0">
            <a:solidFill>
              <a:srgbClr val="000000"/>
            </a:solidFill>
          </a:endParaRPr>
        </a:p>
      </dgm:t>
    </dgm:pt>
    <dgm:pt modelId="{A59DF48E-6E99-4993-8BEE-EC2CE529B920}" type="parTrans" cxnId="{43EF2F51-D086-45C1-9959-0F1768ED57E6}">
      <dgm:prSet/>
      <dgm:spPr/>
      <dgm:t>
        <a:bodyPr/>
        <a:lstStyle/>
        <a:p>
          <a:endParaRPr lang="en-US">
            <a:solidFill>
              <a:srgbClr val="000000"/>
            </a:solidFill>
          </a:endParaRPr>
        </a:p>
      </dgm:t>
    </dgm:pt>
    <dgm:pt modelId="{24589B20-0992-46A2-B82B-956EA1CED61B}" type="sibTrans" cxnId="{43EF2F51-D086-45C1-9959-0F1768ED57E6}">
      <dgm:prSet/>
      <dgm:spPr/>
      <dgm:t>
        <a:bodyPr/>
        <a:lstStyle/>
        <a:p>
          <a:endParaRPr lang="en-US">
            <a:solidFill>
              <a:srgbClr val="000000"/>
            </a:solidFill>
          </a:endParaRPr>
        </a:p>
      </dgm:t>
    </dgm:pt>
    <dgm:pt modelId="{181BB0F6-B112-4712-B21C-1825E183D46E}">
      <dgm:prSet phldrT="[Text]" custT="1">
        <dgm:style>
          <a:lnRef idx="2">
            <a:schemeClr val="accent2"/>
          </a:lnRef>
          <a:fillRef idx="1">
            <a:schemeClr val="lt1"/>
          </a:fillRef>
          <a:effectRef idx="0">
            <a:schemeClr val="accent2"/>
          </a:effectRef>
          <a:fontRef idx="minor">
            <a:schemeClr val="dk1"/>
          </a:fontRef>
        </dgm:style>
      </dgm:prSet>
      <dgm:spPr>
        <a:ln w="19050">
          <a:solidFill>
            <a:schemeClr val="accent2"/>
          </a:solidFill>
        </a:ln>
      </dgm:spPr>
      <dgm:t>
        <a:bodyPr/>
        <a:lstStyle/>
        <a:p>
          <a:pPr algn="ctr"/>
          <a:r>
            <a:rPr lang="en-US" sz="1100" dirty="0">
              <a:solidFill>
                <a:srgbClr val="000000"/>
              </a:solidFill>
              <a:latin typeface="+mn-lt"/>
            </a:rPr>
            <a:t> 5. Develop and implement a process to review and share maternal health quality data stratified by race/ethnicity and Medicaid status</a:t>
          </a:r>
        </a:p>
      </dgm:t>
    </dgm:pt>
    <dgm:pt modelId="{C1D373B9-C99A-43DA-AC99-D8A6C53EA12B}" type="parTrans" cxnId="{5F09DF0D-D21E-4BD0-B5AA-CA281B29EED4}">
      <dgm:prSet/>
      <dgm:spPr/>
      <dgm:t>
        <a:bodyPr/>
        <a:lstStyle/>
        <a:p>
          <a:endParaRPr lang="en-US">
            <a:solidFill>
              <a:srgbClr val="000000"/>
            </a:solidFill>
          </a:endParaRPr>
        </a:p>
      </dgm:t>
    </dgm:pt>
    <dgm:pt modelId="{CC984EEF-2D7B-4B4D-B201-D6303104742A}" type="sibTrans" cxnId="{5F09DF0D-D21E-4BD0-B5AA-CA281B29EED4}">
      <dgm:prSet/>
      <dgm:spPr/>
      <dgm:t>
        <a:bodyPr/>
        <a:lstStyle/>
        <a:p>
          <a:endParaRPr lang="en-US">
            <a:solidFill>
              <a:srgbClr val="000000"/>
            </a:solidFill>
          </a:endParaRPr>
        </a:p>
      </dgm:t>
    </dgm:pt>
    <dgm:pt modelId="{56A4B509-08FA-4462-898B-8C6929B78A3D}">
      <dgm:prSet phldrT="[Text]" custT="1">
        <dgm:style>
          <a:lnRef idx="2">
            <a:schemeClr val="accent2"/>
          </a:lnRef>
          <a:fillRef idx="1">
            <a:schemeClr val="lt1"/>
          </a:fillRef>
          <a:effectRef idx="0">
            <a:schemeClr val="accent2"/>
          </a:effectRef>
          <a:fontRef idx="minor">
            <a:schemeClr val="dk1"/>
          </a:fontRef>
        </dgm:style>
      </dgm:prSet>
      <dgm:spPr>
        <a:solidFill>
          <a:schemeClr val="accent3">
            <a:lumMod val="40000"/>
            <a:lumOff val="60000"/>
          </a:schemeClr>
        </a:solidFill>
        <a:ln w="19050"/>
      </dgm:spPr>
      <dgm:t>
        <a:bodyPr/>
        <a:lstStyle/>
        <a:p>
          <a:r>
            <a:rPr lang="en-US" sz="1100" b="0" dirty="0">
              <a:solidFill>
                <a:srgbClr val="000000"/>
              </a:solidFill>
            </a:rPr>
            <a:t>6. Implement a Patient Reported Experience Measure (PREM) patient survey to obtain feedback from postpartum patients and a process to review and share results with providers,</a:t>
          </a:r>
          <a:r>
            <a:rPr lang="en-US" sz="1100" b="0" baseline="0" dirty="0">
              <a:solidFill>
                <a:srgbClr val="000000"/>
              </a:solidFill>
            </a:rPr>
            <a:t> nurses, and </a:t>
          </a:r>
          <a:r>
            <a:rPr lang="en-US" sz="1100" b="0" dirty="0">
              <a:solidFill>
                <a:srgbClr val="000000"/>
              </a:solidFill>
            </a:rPr>
            <a:t>staff</a:t>
          </a:r>
          <a:endParaRPr lang="en-US" sz="1100" baseline="0" dirty="0">
            <a:solidFill>
              <a:srgbClr val="000000"/>
            </a:solidFill>
            <a:latin typeface="+mn-lt"/>
          </a:endParaRPr>
        </a:p>
      </dgm:t>
    </dgm:pt>
    <dgm:pt modelId="{7E077DE4-EC72-4613-AC22-38A79850676F}" type="parTrans" cxnId="{0C42AD4A-9709-4E2F-BB68-8B730D95CE2D}">
      <dgm:prSet/>
      <dgm:spPr/>
      <dgm:t>
        <a:bodyPr/>
        <a:lstStyle/>
        <a:p>
          <a:endParaRPr lang="en-US">
            <a:solidFill>
              <a:srgbClr val="000000"/>
            </a:solidFill>
          </a:endParaRPr>
        </a:p>
      </dgm:t>
    </dgm:pt>
    <dgm:pt modelId="{A2AF053B-0A63-4EDD-BF0B-17AAFEF69969}" type="sibTrans" cxnId="{0C42AD4A-9709-4E2F-BB68-8B730D95CE2D}">
      <dgm:prSet/>
      <dgm:spPr/>
      <dgm:t>
        <a:bodyPr/>
        <a:lstStyle/>
        <a:p>
          <a:endParaRPr lang="en-US">
            <a:solidFill>
              <a:srgbClr val="000000"/>
            </a:solidFill>
          </a:endParaRPr>
        </a:p>
      </dgm:t>
    </dgm:pt>
    <dgm:pt modelId="{5A91DA4F-531E-4B20-A625-973AB1B006BD}">
      <dgm:prSet phldrT="[Text]" custT="1">
        <dgm:style>
          <a:lnRef idx="2">
            <a:schemeClr val="accent2"/>
          </a:lnRef>
          <a:fillRef idx="1">
            <a:schemeClr val="lt1"/>
          </a:fillRef>
          <a:effectRef idx="0">
            <a:schemeClr val="accent2"/>
          </a:effectRef>
          <a:fontRef idx="minor">
            <a:schemeClr val="dk1"/>
          </a:fontRef>
        </dgm:style>
      </dgm:prSet>
      <dgm:spPr>
        <a:ln w="19050">
          <a:solidFill>
            <a:schemeClr val="accent3"/>
          </a:solidFill>
        </a:ln>
      </dgm:spPr>
      <dgm:t>
        <a:bodyPr/>
        <a:lstStyle/>
        <a:p>
          <a:r>
            <a:rPr lang="en-US" sz="1100" baseline="0" dirty="0">
              <a:solidFill>
                <a:srgbClr val="000000"/>
              </a:solidFill>
              <a:latin typeface="+mn-lt"/>
              <a:ea typeface="+mn-ea"/>
              <a:cs typeface="Times New Roman"/>
            </a:rPr>
            <a:t>9. P</a:t>
          </a:r>
          <a:r>
            <a:rPr lang="en-US" sz="1100" dirty="0">
              <a:solidFill>
                <a:srgbClr val="000000"/>
              </a:solidFill>
              <a:latin typeface="+mn-lt"/>
              <a:cs typeface="Times New Roman"/>
            </a:rPr>
            <a:t>rovide </a:t>
          </a:r>
          <a:r>
            <a:rPr lang="en-US" sz="1100" dirty="0">
              <a:solidFill>
                <a:srgbClr val="000000"/>
              </a:solidFill>
              <a:latin typeface="+mn-lt"/>
              <a:cs typeface="Times New Roman" panose="02020603050405020304" pitchFamily="18" charset="0"/>
            </a:rPr>
            <a:t>patients the recommended postpartum safety patient education materials prior to hospital discharge including education on urgent maternal warning signs, postpartum safety,  communication with healthcare providers and importance of early follow up</a:t>
          </a:r>
          <a:endParaRPr lang="en-US" sz="1100" baseline="0" dirty="0">
            <a:solidFill>
              <a:srgbClr val="000000"/>
            </a:solidFill>
            <a:latin typeface="+mn-lt"/>
            <a:ea typeface="+mn-ea"/>
            <a:cs typeface="Times New Roman"/>
          </a:endParaRPr>
        </a:p>
      </dgm:t>
    </dgm:pt>
    <dgm:pt modelId="{391598A3-C206-412F-B557-27396FECCC52}" type="parTrans" cxnId="{E6FFEF80-9586-4DCE-8D03-05D4C262A14B}">
      <dgm:prSet/>
      <dgm:spPr/>
      <dgm:t>
        <a:bodyPr/>
        <a:lstStyle/>
        <a:p>
          <a:endParaRPr lang="en-US">
            <a:solidFill>
              <a:srgbClr val="000000"/>
            </a:solidFill>
          </a:endParaRPr>
        </a:p>
      </dgm:t>
    </dgm:pt>
    <dgm:pt modelId="{D52CF23C-05C9-47CF-B85F-05E06FAA8CEE}" type="sibTrans" cxnId="{E6FFEF80-9586-4DCE-8D03-05D4C262A14B}">
      <dgm:prSet/>
      <dgm:spPr/>
      <dgm:t>
        <a:bodyPr/>
        <a:lstStyle/>
        <a:p>
          <a:endParaRPr lang="en-US">
            <a:solidFill>
              <a:srgbClr val="000000"/>
            </a:solidFill>
          </a:endParaRPr>
        </a:p>
      </dgm:t>
    </dgm:pt>
    <dgm:pt modelId="{2790281A-AF02-4498-9B10-73DED6FEDDB0}">
      <dgm:prSet phldrT="[Text]" custT="1">
        <dgm:style>
          <a:lnRef idx="2">
            <a:schemeClr val="accent6"/>
          </a:lnRef>
          <a:fillRef idx="1">
            <a:schemeClr val="lt1"/>
          </a:fillRef>
          <a:effectRef idx="0">
            <a:schemeClr val="accent6"/>
          </a:effectRef>
          <a:fontRef idx="minor">
            <a:schemeClr val="dk1"/>
          </a:fontRef>
        </dgm:style>
      </dgm:prSet>
      <dgm:spPr>
        <a:ln w="19050">
          <a:solidFill>
            <a:schemeClr val="accent2"/>
          </a:solidFill>
        </a:ln>
      </dgm:spPr>
      <dgm:t>
        <a:bodyPr/>
        <a:lstStyle/>
        <a:p>
          <a:r>
            <a:rPr lang="en-US" sz="1200" dirty="0">
              <a:solidFill>
                <a:srgbClr val="000000"/>
              </a:solidFill>
            </a:rPr>
            <a:t>4. Engage and educate providers, nurses, &amp; staff to improve birth equity</a:t>
          </a:r>
        </a:p>
      </dgm:t>
    </dgm:pt>
    <dgm:pt modelId="{0FA21164-3FE7-40C2-92B8-2915E1218065}" type="parTrans" cxnId="{58477BAE-FF9F-44AC-B02A-1C1319A86F58}">
      <dgm:prSet/>
      <dgm:spPr>
        <a:ln>
          <a:solidFill>
            <a:schemeClr val="accent1"/>
          </a:solidFill>
        </a:ln>
      </dgm:spPr>
      <dgm:t>
        <a:bodyPr/>
        <a:lstStyle/>
        <a:p>
          <a:endParaRPr lang="en-US">
            <a:solidFill>
              <a:srgbClr val="000000"/>
            </a:solidFill>
          </a:endParaRPr>
        </a:p>
      </dgm:t>
    </dgm:pt>
    <dgm:pt modelId="{4991EFA6-8ABF-4B1B-B4A4-21986C637266}" type="sibTrans" cxnId="{58477BAE-FF9F-44AC-B02A-1C1319A86F58}">
      <dgm:prSet/>
      <dgm:spPr/>
      <dgm:t>
        <a:bodyPr/>
        <a:lstStyle/>
        <a:p>
          <a:endParaRPr lang="en-US">
            <a:solidFill>
              <a:srgbClr val="000000"/>
            </a:solidFill>
          </a:endParaRPr>
        </a:p>
      </dgm:t>
    </dgm:pt>
    <dgm:pt modelId="{362569D3-B963-438D-820C-68BDE759A850}">
      <dgm:prSet phldrT="[Text]" custT="1">
        <dgm:style>
          <a:lnRef idx="2">
            <a:schemeClr val="accent6"/>
          </a:lnRef>
          <a:fillRef idx="1">
            <a:schemeClr val="lt1"/>
          </a:fillRef>
          <a:effectRef idx="0">
            <a:schemeClr val="accent6"/>
          </a:effectRef>
          <a:fontRef idx="minor">
            <a:schemeClr val="dk1"/>
          </a:fontRef>
        </dgm:style>
      </dgm:prSet>
      <dgm:spPr>
        <a:ln w="19050">
          <a:solidFill>
            <a:schemeClr val="accent3"/>
          </a:solidFill>
        </a:ln>
      </dgm:spPr>
      <dgm:t>
        <a:bodyPr/>
        <a:lstStyle/>
        <a:p>
          <a:r>
            <a:rPr lang="en-US" sz="1100" b="0" i="0" u="none" strike="noStrike" noProof="0" dirty="0">
              <a:solidFill>
                <a:srgbClr val="000000"/>
              </a:solidFill>
            </a:rPr>
            <a:t>10. Educating providers, nurses, and staff on the importance of listening to patients,</a:t>
          </a:r>
          <a:r>
            <a:rPr lang="en-US" sz="1100" b="0" i="0" u="none" strike="noStrike" baseline="0" dirty="0">
              <a:solidFill>
                <a:srgbClr val="000000"/>
              </a:solidFill>
              <a:latin typeface="+mn-lt"/>
              <a:ea typeface="+mn-ea"/>
              <a:cs typeface="Times New Roman"/>
            </a:rPr>
            <a:t> providing respectful care and addressing implicit bias</a:t>
          </a:r>
          <a:endParaRPr lang="en-US" sz="1100" b="0" i="0" u="none" strike="noStrike" noProof="0" dirty="0">
            <a:solidFill>
              <a:srgbClr val="000000"/>
            </a:solidFill>
          </a:endParaRPr>
        </a:p>
      </dgm:t>
    </dgm:pt>
    <dgm:pt modelId="{FEC0449E-1C23-4CF6-86B0-D88A0468C9A9}" type="sibTrans" cxnId="{39A9EBF3-0F86-4705-8CCD-66284A85EA3A}">
      <dgm:prSet/>
      <dgm:spPr/>
      <dgm:t>
        <a:bodyPr/>
        <a:lstStyle/>
        <a:p>
          <a:endParaRPr lang="en-US">
            <a:solidFill>
              <a:srgbClr val="000000"/>
            </a:solidFill>
          </a:endParaRPr>
        </a:p>
      </dgm:t>
    </dgm:pt>
    <dgm:pt modelId="{3019BE41-7323-43F9-9C9A-FC3517EB83FF}" type="parTrans" cxnId="{39A9EBF3-0F86-4705-8CCD-66284A85EA3A}">
      <dgm:prSet/>
      <dgm:spPr/>
      <dgm:t>
        <a:bodyPr/>
        <a:lstStyle/>
        <a:p>
          <a:endParaRPr lang="en-US">
            <a:solidFill>
              <a:srgbClr val="000000"/>
            </a:solidFill>
          </a:endParaRPr>
        </a:p>
      </dgm:t>
    </dgm:pt>
    <dgm:pt modelId="{AA41C4A7-C2B5-41D9-8630-BFB52C8664F2}">
      <dgm:prSet phldrT="[Text]" custT="1">
        <dgm:style>
          <a:lnRef idx="2">
            <a:schemeClr val="accent2"/>
          </a:lnRef>
          <a:fillRef idx="1">
            <a:schemeClr val="lt1"/>
          </a:fillRef>
          <a:effectRef idx="0">
            <a:schemeClr val="accent2"/>
          </a:effectRef>
          <a:fontRef idx="minor">
            <a:schemeClr val="dk1"/>
          </a:fontRef>
        </dgm:style>
      </dgm:prSet>
      <dgm:spPr>
        <a:solidFill>
          <a:schemeClr val="accent3">
            <a:lumMod val="40000"/>
            <a:lumOff val="60000"/>
          </a:schemeClr>
        </a:solidFill>
        <a:ln w="19050">
          <a:solidFill>
            <a:schemeClr val="accent3"/>
          </a:solidFill>
        </a:ln>
      </dgm:spPr>
      <dgm:t>
        <a:bodyPr/>
        <a:lstStyle/>
        <a:p>
          <a:pPr algn="ctr"/>
          <a:r>
            <a:rPr lang="en-US" sz="1100" dirty="0">
              <a:solidFill>
                <a:srgbClr val="000000"/>
              </a:solidFill>
            </a:rPr>
            <a:t>2. Screen patients for social determinants of health during prenatal care and delivery admission and appropriately link to resources </a:t>
          </a:r>
        </a:p>
      </dgm:t>
    </dgm:pt>
    <dgm:pt modelId="{F51EB8F8-5028-4AF0-B371-CBD80316C09D}" type="sibTrans" cxnId="{D28B4FC3-A267-4D3E-A271-A0FBCF189E78}">
      <dgm:prSet/>
      <dgm:spPr/>
      <dgm:t>
        <a:bodyPr/>
        <a:lstStyle/>
        <a:p>
          <a:endParaRPr lang="en-US">
            <a:solidFill>
              <a:srgbClr val="000000"/>
            </a:solidFill>
          </a:endParaRPr>
        </a:p>
      </dgm:t>
    </dgm:pt>
    <dgm:pt modelId="{8650190A-187A-4A15-A0E2-5E79C80F0E5D}" type="parTrans" cxnId="{D28B4FC3-A267-4D3E-A271-A0FBCF189E78}">
      <dgm:prSet/>
      <dgm:spPr/>
      <dgm:t>
        <a:bodyPr/>
        <a:lstStyle/>
        <a:p>
          <a:endParaRPr lang="en-US">
            <a:solidFill>
              <a:srgbClr val="000000"/>
            </a:solidFill>
          </a:endParaRPr>
        </a:p>
      </dgm:t>
    </dgm:pt>
    <dgm:pt modelId="{271064AB-2AFB-4637-9693-5D47B59A71B9}">
      <dgm:prSet phldrT="[Text]" custT="1">
        <dgm:style>
          <a:lnRef idx="2">
            <a:schemeClr val="accent2"/>
          </a:lnRef>
          <a:fillRef idx="1">
            <a:schemeClr val="lt1"/>
          </a:fillRef>
          <a:effectRef idx="0">
            <a:schemeClr val="accent2"/>
          </a:effectRef>
          <a:fontRef idx="minor">
            <a:schemeClr val="dk1"/>
          </a:fontRef>
        </dgm:style>
      </dgm:prSet>
      <dgm:spPr>
        <a:ln w="19050">
          <a:solidFill>
            <a:schemeClr val="accent3"/>
          </a:solidFill>
        </a:ln>
      </dgm:spPr>
      <dgm:t>
        <a:bodyPr/>
        <a:lstStyle/>
        <a:p>
          <a:pPr algn="ctr"/>
          <a:r>
            <a:rPr lang="en-US" sz="1100" dirty="0">
              <a:solidFill>
                <a:srgbClr val="000000"/>
              </a:solidFill>
            </a:rPr>
            <a:t>3. Implement strategy for incorporating discussion of social determinants of health and discrimination as factors in potential hospital maternal morbidity reviews</a:t>
          </a:r>
        </a:p>
      </dgm:t>
    </dgm:pt>
    <dgm:pt modelId="{3AEC0539-D7B9-451A-9599-21D3B11B2997}" type="parTrans" cxnId="{131C5618-0917-4EC1-ABA6-39141B2EDE06}">
      <dgm:prSet/>
      <dgm:spPr/>
      <dgm:t>
        <a:bodyPr/>
        <a:lstStyle/>
        <a:p>
          <a:endParaRPr lang="en-US">
            <a:solidFill>
              <a:srgbClr val="000000"/>
            </a:solidFill>
          </a:endParaRPr>
        </a:p>
      </dgm:t>
    </dgm:pt>
    <dgm:pt modelId="{3BB33D08-1902-4042-9D4E-375F136B42F4}" type="sibTrans" cxnId="{131C5618-0917-4EC1-ABA6-39141B2EDE06}">
      <dgm:prSet/>
      <dgm:spPr/>
      <dgm:t>
        <a:bodyPr/>
        <a:lstStyle/>
        <a:p>
          <a:endParaRPr lang="en-US">
            <a:solidFill>
              <a:srgbClr val="000000"/>
            </a:solidFill>
          </a:endParaRPr>
        </a:p>
      </dgm:t>
    </dgm:pt>
    <dgm:pt modelId="{A0820C19-A346-437D-A491-C3B618AE2EEE}" type="pres">
      <dgm:prSet presAssocID="{E26D4437-1888-44FF-A070-624CDFF0BD74}" presName="diagram" presStyleCnt="0">
        <dgm:presLayoutVars>
          <dgm:chPref val="1"/>
          <dgm:dir/>
          <dgm:animOne val="branch"/>
          <dgm:animLvl val="lvl"/>
          <dgm:resizeHandles val="exact"/>
        </dgm:presLayoutVars>
      </dgm:prSet>
      <dgm:spPr/>
      <dgm:t>
        <a:bodyPr/>
        <a:lstStyle/>
        <a:p>
          <a:endParaRPr lang="en-US"/>
        </a:p>
      </dgm:t>
    </dgm:pt>
    <dgm:pt modelId="{E04813C1-EAAB-4141-B070-B5C5A9E9EF5C}" type="pres">
      <dgm:prSet presAssocID="{6ED47BA3-C15A-47ED-B1FF-316FB7684989}" presName="root1" presStyleCnt="0"/>
      <dgm:spPr/>
    </dgm:pt>
    <dgm:pt modelId="{669B2465-D397-4D30-B113-E75D08E7FC03}" type="pres">
      <dgm:prSet presAssocID="{6ED47BA3-C15A-47ED-B1FF-316FB7684989}" presName="LevelOneTextNode" presStyleLbl="node0" presStyleIdx="0" presStyleCnt="1" custScaleX="183850" custScaleY="414817" custLinFactNeighborX="-46455" custLinFactNeighborY="19180">
        <dgm:presLayoutVars>
          <dgm:chPref val="3"/>
        </dgm:presLayoutVars>
      </dgm:prSet>
      <dgm:spPr/>
      <dgm:t>
        <a:bodyPr/>
        <a:lstStyle/>
        <a:p>
          <a:endParaRPr lang="en-US"/>
        </a:p>
      </dgm:t>
    </dgm:pt>
    <dgm:pt modelId="{117EEB44-1C98-409A-A84B-540D49D219D8}" type="pres">
      <dgm:prSet presAssocID="{6ED47BA3-C15A-47ED-B1FF-316FB7684989}" presName="level2hierChild" presStyleCnt="0"/>
      <dgm:spPr/>
    </dgm:pt>
    <dgm:pt modelId="{F0291AB5-98D9-4F3F-B79F-9CCE3C611238}" type="pres">
      <dgm:prSet presAssocID="{2771A9FD-00A6-4963-A85C-9AF3C58DCE0E}" presName="conn2-1" presStyleLbl="parChTrans1D2" presStyleIdx="0" presStyleCnt="4"/>
      <dgm:spPr/>
      <dgm:t>
        <a:bodyPr/>
        <a:lstStyle/>
        <a:p>
          <a:endParaRPr lang="en-US"/>
        </a:p>
      </dgm:t>
    </dgm:pt>
    <dgm:pt modelId="{474A5369-2ACB-45E1-BB4B-3FB46E609CF5}" type="pres">
      <dgm:prSet presAssocID="{2771A9FD-00A6-4963-A85C-9AF3C58DCE0E}" presName="connTx" presStyleLbl="parChTrans1D2" presStyleIdx="0" presStyleCnt="4"/>
      <dgm:spPr/>
      <dgm:t>
        <a:bodyPr/>
        <a:lstStyle/>
        <a:p>
          <a:endParaRPr lang="en-US"/>
        </a:p>
      </dgm:t>
    </dgm:pt>
    <dgm:pt modelId="{0A6BC501-E2E7-424A-847F-5BA73DA1AA31}" type="pres">
      <dgm:prSet presAssocID="{B7EE2BE7-B664-4ED4-8913-91531CA75925}" presName="root2" presStyleCnt="0"/>
      <dgm:spPr/>
    </dgm:pt>
    <dgm:pt modelId="{164DB5B0-0A54-482B-A288-B27D68DF0C2F}" type="pres">
      <dgm:prSet presAssocID="{B7EE2BE7-B664-4ED4-8913-91531CA75925}" presName="LevelTwoTextNode" presStyleLbl="node2" presStyleIdx="0" presStyleCnt="4" custScaleX="130697" custScaleY="212407" custLinFactNeighborX="-42567" custLinFactNeighborY="50430">
        <dgm:presLayoutVars>
          <dgm:chPref val="3"/>
        </dgm:presLayoutVars>
      </dgm:prSet>
      <dgm:spPr/>
      <dgm:t>
        <a:bodyPr/>
        <a:lstStyle/>
        <a:p>
          <a:endParaRPr lang="en-US"/>
        </a:p>
      </dgm:t>
    </dgm:pt>
    <dgm:pt modelId="{3D4656D1-5BE3-46E4-8F38-C5EFE66E7A54}" type="pres">
      <dgm:prSet presAssocID="{B7EE2BE7-B664-4ED4-8913-91531CA75925}" presName="level3hierChild" presStyleCnt="0"/>
      <dgm:spPr/>
    </dgm:pt>
    <dgm:pt modelId="{D1DE1BD7-01C0-455B-80E2-5B1B25A88BF4}" type="pres">
      <dgm:prSet presAssocID="{9E179DFA-A8DB-408A-8F9F-AA9875D573E0}" presName="conn2-1" presStyleLbl="parChTrans1D3" presStyleIdx="0" presStyleCnt="10"/>
      <dgm:spPr/>
      <dgm:t>
        <a:bodyPr/>
        <a:lstStyle/>
        <a:p>
          <a:endParaRPr lang="en-US"/>
        </a:p>
      </dgm:t>
    </dgm:pt>
    <dgm:pt modelId="{AB05BF73-43D0-44A0-A37E-0DA9B0083299}" type="pres">
      <dgm:prSet presAssocID="{9E179DFA-A8DB-408A-8F9F-AA9875D573E0}" presName="connTx" presStyleLbl="parChTrans1D3" presStyleIdx="0" presStyleCnt="10"/>
      <dgm:spPr/>
      <dgm:t>
        <a:bodyPr/>
        <a:lstStyle/>
        <a:p>
          <a:endParaRPr lang="en-US"/>
        </a:p>
      </dgm:t>
    </dgm:pt>
    <dgm:pt modelId="{6E8B4F5A-FFF4-4B5A-832A-E7A41E9CBF83}" type="pres">
      <dgm:prSet presAssocID="{FA3C2A85-5F74-49B4-8CFD-B2216E8147A7}" presName="root2" presStyleCnt="0"/>
      <dgm:spPr/>
    </dgm:pt>
    <dgm:pt modelId="{3A07B8AB-2251-4B07-9988-E862AA3A4D99}" type="pres">
      <dgm:prSet presAssocID="{FA3C2A85-5F74-49B4-8CFD-B2216E8147A7}" presName="LevelTwoTextNode" presStyleLbl="node3" presStyleIdx="0" presStyleCnt="10" custScaleX="460382" custScaleY="101201" custLinFactNeighborX="2571" custLinFactNeighborY="1120">
        <dgm:presLayoutVars>
          <dgm:chPref val="3"/>
        </dgm:presLayoutVars>
      </dgm:prSet>
      <dgm:spPr/>
      <dgm:t>
        <a:bodyPr/>
        <a:lstStyle/>
        <a:p>
          <a:endParaRPr lang="en-US"/>
        </a:p>
      </dgm:t>
    </dgm:pt>
    <dgm:pt modelId="{D0C6C0C2-A6D2-433F-BDF7-E7A16963C9DC}" type="pres">
      <dgm:prSet presAssocID="{FA3C2A85-5F74-49B4-8CFD-B2216E8147A7}" presName="level3hierChild" presStyleCnt="0"/>
      <dgm:spPr/>
    </dgm:pt>
    <dgm:pt modelId="{DCFB423E-3297-442B-B2F5-63959812F398}" type="pres">
      <dgm:prSet presAssocID="{8650190A-187A-4A15-A0E2-5E79C80F0E5D}" presName="conn2-1" presStyleLbl="parChTrans1D3" presStyleIdx="1" presStyleCnt="10"/>
      <dgm:spPr/>
      <dgm:t>
        <a:bodyPr/>
        <a:lstStyle/>
        <a:p>
          <a:endParaRPr lang="en-US"/>
        </a:p>
      </dgm:t>
    </dgm:pt>
    <dgm:pt modelId="{9A92A1B8-1DF4-4EC7-BCD4-C7DF68DD7558}" type="pres">
      <dgm:prSet presAssocID="{8650190A-187A-4A15-A0E2-5E79C80F0E5D}" presName="connTx" presStyleLbl="parChTrans1D3" presStyleIdx="1" presStyleCnt="10"/>
      <dgm:spPr/>
      <dgm:t>
        <a:bodyPr/>
        <a:lstStyle/>
        <a:p>
          <a:endParaRPr lang="en-US"/>
        </a:p>
      </dgm:t>
    </dgm:pt>
    <dgm:pt modelId="{17F1BB1B-87CF-44B5-B5FA-A33D2F409A11}" type="pres">
      <dgm:prSet presAssocID="{AA41C4A7-C2B5-41D9-8630-BFB52C8664F2}" presName="root2" presStyleCnt="0"/>
      <dgm:spPr/>
    </dgm:pt>
    <dgm:pt modelId="{497681BF-7D28-4601-80F7-B432BFEE8682}" type="pres">
      <dgm:prSet presAssocID="{AA41C4A7-C2B5-41D9-8630-BFB52C8664F2}" presName="LevelTwoTextNode" presStyleLbl="node3" presStyleIdx="1" presStyleCnt="10" custScaleX="468070" custScaleY="72745" custLinFactNeighborX="2571" custLinFactNeighborY="-3948">
        <dgm:presLayoutVars>
          <dgm:chPref val="3"/>
        </dgm:presLayoutVars>
      </dgm:prSet>
      <dgm:spPr/>
      <dgm:t>
        <a:bodyPr/>
        <a:lstStyle/>
        <a:p>
          <a:endParaRPr lang="en-US"/>
        </a:p>
      </dgm:t>
    </dgm:pt>
    <dgm:pt modelId="{26E45EC3-B8DF-4B5B-9F51-CEF23326A06C}" type="pres">
      <dgm:prSet presAssocID="{AA41C4A7-C2B5-41D9-8630-BFB52C8664F2}" presName="level3hierChild" presStyleCnt="0"/>
      <dgm:spPr/>
    </dgm:pt>
    <dgm:pt modelId="{8CBDA6C7-1FD6-4CB2-9FBD-42D580667341}" type="pres">
      <dgm:prSet presAssocID="{3AEC0539-D7B9-451A-9599-21D3B11B2997}" presName="conn2-1" presStyleLbl="parChTrans1D3" presStyleIdx="2" presStyleCnt="10"/>
      <dgm:spPr/>
      <dgm:t>
        <a:bodyPr/>
        <a:lstStyle/>
        <a:p>
          <a:endParaRPr lang="en-US"/>
        </a:p>
      </dgm:t>
    </dgm:pt>
    <dgm:pt modelId="{EC6B12B1-88AA-4545-A23E-FF9F05978B7A}" type="pres">
      <dgm:prSet presAssocID="{3AEC0539-D7B9-451A-9599-21D3B11B2997}" presName="connTx" presStyleLbl="parChTrans1D3" presStyleIdx="2" presStyleCnt="10"/>
      <dgm:spPr/>
      <dgm:t>
        <a:bodyPr/>
        <a:lstStyle/>
        <a:p>
          <a:endParaRPr lang="en-US"/>
        </a:p>
      </dgm:t>
    </dgm:pt>
    <dgm:pt modelId="{1F4B3DC1-426B-4C10-B1D4-FE162A998690}" type="pres">
      <dgm:prSet presAssocID="{271064AB-2AFB-4637-9693-5D47B59A71B9}" presName="root2" presStyleCnt="0"/>
      <dgm:spPr/>
    </dgm:pt>
    <dgm:pt modelId="{AD4A4815-F427-4491-8BD1-074952922F04}" type="pres">
      <dgm:prSet presAssocID="{271064AB-2AFB-4637-9693-5D47B59A71B9}" presName="LevelTwoTextNode" presStyleLbl="node3" presStyleIdx="2" presStyleCnt="10" custScaleX="470128" custScaleY="80882" custLinFactNeighborX="2571" custLinFactNeighborY="-6905">
        <dgm:presLayoutVars>
          <dgm:chPref val="3"/>
        </dgm:presLayoutVars>
      </dgm:prSet>
      <dgm:spPr/>
      <dgm:t>
        <a:bodyPr/>
        <a:lstStyle/>
        <a:p>
          <a:endParaRPr lang="en-US"/>
        </a:p>
      </dgm:t>
    </dgm:pt>
    <dgm:pt modelId="{C663BA6E-A904-4E02-A33B-B65FEDB3E195}" type="pres">
      <dgm:prSet presAssocID="{271064AB-2AFB-4637-9693-5D47B59A71B9}" presName="level3hierChild" presStyleCnt="0"/>
      <dgm:spPr/>
    </dgm:pt>
    <dgm:pt modelId="{28C90FF7-D1B8-4399-A204-8E1C7506085D}" type="pres">
      <dgm:prSet presAssocID="{CD9F00EC-9836-4D5B-8A93-65CDE068C607}" presName="conn2-1" presStyleLbl="parChTrans1D2" presStyleIdx="1" presStyleCnt="4"/>
      <dgm:spPr/>
      <dgm:t>
        <a:bodyPr/>
        <a:lstStyle/>
        <a:p>
          <a:endParaRPr lang="en-US"/>
        </a:p>
      </dgm:t>
    </dgm:pt>
    <dgm:pt modelId="{A9108756-49C3-441F-BE47-D759F9F3B73C}" type="pres">
      <dgm:prSet presAssocID="{CD9F00EC-9836-4D5B-8A93-65CDE068C607}" presName="connTx" presStyleLbl="parChTrans1D2" presStyleIdx="1" presStyleCnt="4"/>
      <dgm:spPr/>
      <dgm:t>
        <a:bodyPr/>
        <a:lstStyle/>
        <a:p>
          <a:endParaRPr lang="en-US"/>
        </a:p>
      </dgm:t>
    </dgm:pt>
    <dgm:pt modelId="{000C9419-8930-4342-9BD8-1AB4A6B4B0FF}" type="pres">
      <dgm:prSet presAssocID="{EC1FF921-9BCE-48F7-8AC2-ECF4F7CE6E42}" presName="root2" presStyleCnt="0"/>
      <dgm:spPr/>
    </dgm:pt>
    <dgm:pt modelId="{BA7B9D5B-25EA-4B95-97CD-207C24230CBA}" type="pres">
      <dgm:prSet presAssocID="{EC1FF921-9BCE-48F7-8AC2-ECF4F7CE6E42}" presName="LevelTwoTextNode" presStyleLbl="node2" presStyleIdx="1" presStyleCnt="4" custScaleX="144824" custScaleY="129031" custLinFactNeighborX="-54125" custLinFactNeighborY="-8804">
        <dgm:presLayoutVars>
          <dgm:chPref val="3"/>
        </dgm:presLayoutVars>
      </dgm:prSet>
      <dgm:spPr/>
      <dgm:t>
        <a:bodyPr/>
        <a:lstStyle/>
        <a:p>
          <a:endParaRPr lang="en-US"/>
        </a:p>
      </dgm:t>
    </dgm:pt>
    <dgm:pt modelId="{F7FA3E23-60EF-4A19-AAD2-DBB6CCB91AA2}" type="pres">
      <dgm:prSet presAssocID="{EC1FF921-9BCE-48F7-8AC2-ECF4F7CE6E42}" presName="level3hierChild" presStyleCnt="0"/>
      <dgm:spPr/>
    </dgm:pt>
    <dgm:pt modelId="{A4A82FB9-F18F-474D-BBCF-D0F969A39251}" type="pres">
      <dgm:prSet presAssocID="{49E40306-CBFE-4CAA-BE16-329D5369BEED}" presName="conn2-1" presStyleLbl="parChTrans1D3" presStyleIdx="3" presStyleCnt="10"/>
      <dgm:spPr/>
      <dgm:t>
        <a:bodyPr/>
        <a:lstStyle/>
        <a:p>
          <a:endParaRPr lang="en-US"/>
        </a:p>
      </dgm:t>
    </dgm:pt>
    <dgm:pt modelId="{222247C6-7E61-4DF9-8898-A9A3606D15A3}" type="pres">
      <dgm:prSet presAssocID="{49E40306-CBFE-4CAA-BE16-329D5369BEED}" presName="connTx" presStyleLbl="parChTrans1D3" presStyleIdx="3" presStyleCnt="10"/>
      <dgm:spPr/>
      <dgm:t>
        <a:bodyPr/>
        <a:lstStyle/>
        <a:p>
          <a:endParaRPr lang="en-US"/>
        </a:p>
      </dgm:t>
    </dgm:pt>
    <dgm:pt modelId="{ACE254BF-2770-4639-8F12-5684F8C66ECA}" type="pres">
      <dgm:prSet presAssocID="{50E7F8A8-D2F1-4A2F-80EB-153C6957D060}" presName="root2" presStyleCnt="0"/>
      <dgm:spPr/>
    </dgm:pt>
    <dgm:pt modelId="{01E07BD1-231E-4A2B-8A9F-41365243D3D2}" type="pres">
      <dgm:prSet presAssocID="{50E7F8A8-D2F1-4A2F-80EB-153C6957D060}" presName="LevelTwoTextNode" presStyleLbl="node3" presStyleIdx="3" presStyleCnt="10" custScaleX="471859" custScaleY="71455" custLinFactNeighborX="-11556" custLinFactNeighborY="-7905">
        <dgm:presLayoutVars>
          <dgm:chPref val="3"/>
        </dgm:presLayoutVars>
      </dgm:prSet>
      <dgm:spPr/>
      <dgm:t>
        <a:bodyPr/>
        <a:lstStyle/>
        <a:p>
          <a:endParaRPr lang="en-US"/>
        </a:p>
      </dgm:t>
    </dgm:pt>
    <dgm:pt modelId="{532A74B7-70E9-436F-BF33-C61E015F3FF9}" type="pres">
      <dgm:prSet presAssocID="{50E7F8A8-D2F1-4A2F-80EB-153C6957D060}" presName="level3hierChild" presStyleCnt="0"/>
      <dgm:spPr/>
    </dgm:pt>
    <dgm:pt modelId="{CC7F83CE-2849-4AA7-9D7D-D423DA95944D}" type="pres">
      <dgm:prSet presAssocID="{C1D373B9-C99A-43DA-AC99-D8A6C53EA12B}" presName="conn2-1" presStyleLbl="parChTrans1D3" presStyleIdx="4" presStyleCnt="10"/>
      <dgm:spPr/>
      <dgm:t>
        <a:bodyPr/>
        <a:lstStyle/>
        <a:p>
          <a:endParaRPr lang="en-US"/>
        </a:p>
      </dgm:t>
    </dgm:pt>
    <dgm:pt modelId="{E37252FA-07A7-430A-B0CE-F3B912ECCCD0}" type="pres">
      <dgm:prSet presAssocID="{C1D373B9-C99A-43DA-AC99-D8A6C53EA12B}" presName="connTx" presStyleLbl="parChTrans1D3" presStyleIdx="4" presStyleCnt="10"/>
      <dgm:spPr/>
      <dgm:t>
        <a:bodyPr/>
        <a:lstStyle/>
        <a:p>
          <a:endParaRPr lang="en-US"/>
        </a:p>
      </dgm:t>
    </dgm:pt>
    <dgm:pt modelId="{A4A36248-16A9-4BD0-A910-74F9588712C6}" type="pres">
      <dgm:prSet presAssocID="{181BB0F6-B112-4712-B21C-1825E183D46E}" presName="root2" presStyleCnt="0"/>
      <dgm:spPr/>
    </dgm:pt>
    <dgm:pt modelId="{9CAEAE8D-02AC-4040-B023-C8EAA2F11AE1}" type="pres">
      <dgm:prSet presAssocID="{181BB0F6-B112-4712-B21C-1825E183D46E}" presName="LevelTwoTextNode" presStyleLbl="node3" presStyleIdx="4" presStyleCnt="10" custScaleX="474046" custScaleY="74060" custLinFactNeighborX="-11041" custLinFactNeighborY="-11185">
        <dgm:presLayoutVars>
          <dgm:chPref val="3"/>
        </dgm:presLayoutVars>
      </dgm:prSet>
      <dgm:spPr/>
      <dgm:t>
        <a:bodyPr/>
        <a:lstStyle/>
        <a:p>
          <a:endParaRPr lang="en-US"/>
        </a:p>
      </dgm:t>
    </dgm:pt>
    <dgm:pt modelId="{1EB31719-5340-4C7E-B9F2-1765D968C644}" type="pres">
      <dgm:prSet presAssocID="{181BB0F6-B112-4712-B21C-1825E183D46E}" presName="level3hierChild" presStyleCnt="0"/>
      <dgm:spPr/>
    </dgm:pt>
    <dgm:pt modelId="{15F2CCE9-DEF8-4155-ACAB-DC95D6792514}" type="pres">
      <dgm:prSet presAssocID="{7E077DE4-EC72-4613-AC22-38A79850676F}" presName="conn2-1" presStyleLbl="parChTrans1D3" presStyleIdx="5" presStyleCnt="10"/>
      <dgm:spPr/>
      <dgm:t>
        <a:bodyPr/>
        <a:lstStyle/>
        <a:p>
          <a:endParaRPr lang="en-US"/>
        </a:p>
      </dgm:t>
    </dgm:pt>
    <dgm:pt modelId="{C8E90D4B-25C4-4ADC-B754-32F6D3F005E0}" type="pres">
      <dgm:prSet presAssocID="{7E077DE4-EC72-4613-AC22-38A79850676F}" presName="connTx" presStyleLbl="parChTrans1D3" presStyleIdx="5" presStyleCnt="10"/>
      <dgm:spPr/>
      <dgm:t>
        <a:bodyPr/>
        <a:lstStyle/>
        <a:p>
          <a:endParaRPr lang="en-US"/>
        </a:p>
      </dgm:t>
    </dgm:pt>
    <dgm:pt modelId="{FCDBC5BC-CC24-4CF9-BA2E-486CDA732747}" type="pres">
      <dgm:prSet presAssocID="{56A4B509-08FA-4462-898B-8C6929B78A3D}" presName="root2" presStyleCnt="0"/>
      <dgm:spPr/>
    </dgm:pt>
    <dgm:pt modelId="{9BC0B5EA-DBDB-4CBB-9175-FF8FA455F45C}" type="pres">
      <dgm:prSet presAssocID="{56A4B509-08FA-4462-898B-8C6929B78A3D}" presName="LevelTwoTextNode" presStyleLbl="node3" presStyleIdx="5" presStyleCnt="10" custScaleX="479332" custScaleY="88938" custLinFactNeighborX="-15934" custLinFactNeighborY="-15485">
        <dgm:presLayoutVars>
          <dgm:chPref val="3"/>
        </dgm:presLayoutVars>
      </dgm:prSet>
      <dgm:spPr/>
      <dgm:t>
        <a:bodyPr/>
        <a:lstStyle/>
        <a:p>
          <a:endParaRPr lang="en-US"/>
        </a:p>
      </dgm:t>
    </dgm:pt>
    <dgm:pt modelId="{1075E6E6-627D-41A2-8433-EA5B8EDDC339}" type="pres">
      <dgm:prSet presAssocID="{56A4B509-08FA-4462-898B-8C6929B78A3D}" presName="level3hierChild" presStyleCnt="0"/>
      <dgm:spPr/>
    </dgm:pt>
    <dgm:pt modelId="{A887E4B7-0DAB-484F-9065-FBF1FF9108B8}" type="pres">
      <dgm:prSet presAssocID="{0979CFC4-01BB-485B-B1CB-DBD72453F32D}" presName="conn2-1" presStyleLbl="parChTrans1D2" presStyleIdx="2" presStyleCnt="4"/>
      <dgm:spPr/>
      <dgm:t>
        <a:bodyPr/>
        <a:lstStyle/>
        <a:p>
          <a:endParaRPr lang="en-US"/>
        </a:p>
      </dgm:t>
    </dgm:pt>
    <dgm:pt modelId="{6A037D43-0317-4BE2-B26B-502E84FC080E}" type="pres">
      <dgm:prSet presAssocID="{0979CFC4-01BB-485B-B1CB-DBD72453F32D}" presName="connTx" presStyleLbl="parChTrans1D2" presStyleIdx="2" presStyleCnt="4"/>
      <dgm:spPr/>
      <dgm:t>
        <a:bodyPr/>
        <a:lstStyle/>
        <a:p>
          <a:endParaRPr lang="en-US"/>
        </a:p>
      </dgm:t>
    </dgm:pt>
    <dgm:pt modelId="{2E27CD66-24A4-481D-848A-1BD37E703B58}" type="pres">
      <dgm:prSet presAssocID="{928BAF7B-45CF-408E-A144-7E60666FCD87}" presName="root2" presStyleCnt="0"/>
      <dgm:spPr/>
    </dgm:pt>
    <dgm:pt modelId="{6C4E4CA9-F28E-4193-B62D-B20F5279C470}" type="pres">
      <dgm:prSet presAssocID="{928BAF7B-45CF-408E-A144-7E60666FCD87}" presName="LevelTwoTextNode" presStyleLbl="node2" presStyleIdx="2" presStyleCnt="4" custScaleX="139723" custScaleY="156342" custLinFactNeighborX="-43471" custLinFactNeighborY="-92215">
        <dgm:presLayoutVars>
          <dgm:chPref val="3"/>
        </dgm:presLayoutVars>
      </dgm:prSet>
      <dgm:spPr/>
      <dgm:t>
        <a:bodyPr/>
        <a:lstStyle/>
        <a:p>
          <a:endParaRPr lang="en-US"/>
        </a:p>
      </dgm:t>
    </dgm:pt>
    <dgm:pt modelId="{A6AA80DC-CE18-4C21-85A2-298B74194928}" type="pres">
      <dgm:prSet presAssocID="{928BAF7B-45CF-408E-A144-7E60666FCD87}" presName="level3hierChild" presStyleCnt="0"/>
      <dgm:spPr/>
    </dgm:pt>
    <dgm:pt modelId="{B9E0E3A0-DDD4-4216-A318-B513B812089A}" type="pres">
      <dgm:prSet presAssocID="{9700E716-C142-433F-8DF4-05953E9EDA41}" presName="conn2-1" presStyleLbl="parChTrans1D3" presStyleIdx="6" presStyleCnt="10"/>
      <dgm:spPr/>
      <dgm:t>
        <a:bodyPr/>
        <a:lstStyle/>
        <a:p>
          <a:endParaRPr lang="en-US"/>
        </a:p>
      </dgm:t>
    </dgm:pt>
    <dgm:pt modelId="{4E9A2AD3-2849-4462-9A9D-A6CAAEA2CB8E}" type="pres">
      <dgm:prSet presAssocID="{9700E716-C142-433F-8DF4-05953E9EDA41}" presName="connTx" presStyleLbl="parChTrans1D3" presStyleIdx="6" presStyleCnt="10"/>
      <dgm:spPr/>
      <dgm:t>
        <a:bodyPr/>
        <a:lstStyle/>
        <a:p>
          <a:endParaRPr lang="en-US"/>
        </a:p>
      </dgm:t>
    </dgm:pt>
    <dgm:pt modelId="{2777F855-034C-4C56-B9BE-66E131EFE06B}" type="pres">
      <dgm:prSet presAssocID="{C5679564-DD19-4EF7-9723-D7A17A8D3DA3}" presName="root2" presStyleCnt="0"/>
      <dgm:spPr/>
    </dgm:pt>
    <dgm:pt modelId="{820F69CB-0F7C-46E9-947A-5F3ABC815C54}" type="pres">
      <dgm:prSet presAssocID="{C5679564-DD19-4EF7-9723-D7A17A8D3DA3}" presName="LevelTwoTextNode" presStyleLbl="node3" presStyleIdx="6" presStyleCnt="10" custScaleX="474371" custScaleY="61652" custLinFactNeighborX="-4347" custLinFactNeighborY="-12024">
        <dgm:presLayoutVars>
          <dgm:chPref val="3"/>
        </dgm:presLayoutVars>
      </dgm:prSet>
      <dgm:spPr/>
      <dgm:t>
        <a:bodyPr/>
        <a:lstStyle/>
        <a:p>
          <a:endParaRPr lang="en-US"/>
        </a:p>
      </dgm:t>
    </dgm:pt>
    <dgm:pt modelId="{C4A4A41A-34B5-4468-8E77-987CEC9B26FF}" type="pres">
      <dgm:prSet presAssocID="{C5679564-DD19-4EF7-9723-D7A17A8D3DA3}" presName="level3hierChild" presStyleCnt="0"/>
      <dgm:spPr/>
    </dgm:pt>
    <dgm:pt modelId="{B96DCAD7-4DDA-4ADD-BC63-0EE04A574845}" type="pres">
      <dgm:prSet presAssocID="{A59DF48E-6E99-4993-8BEE-EC2CE529B920}" presName="conn2-1" presStyleLbl="parChTrans1D3" presStyleIdx="7" presStyleCnt="10"/>
      <dgm:spPr/>
      <dgm:t>
        <a:bodyPr/>
        <a:lstStyle/>
        <a:p>
          <a:endParaRPr lang="en-US"/>
        </a:p>
      </dgm:t>
    </dgm:pt>
    <dgm:pt modelId="{70751119-7F61-442B-8E8D-60552951E5F1}" type="pres">
      <dgm:prSet presAssocID="{A59DF48E-6E99-4993-8BEE-EC2CE529B920}" presName="connTx" presStyleLbl="parChTrans1D3" presStyleIdx="7" presStyleCnt="10"/>
      <dgm:spPr/>
      <dgm:t>
        <a:bodyPr/>
        <a:lstStyle/>
        <a:p>
          <a:endParaRPr lang="en-US"/>
        </a:p>
      </dgm:t>
    </dgm:pt>
    <dgm:pt modelId="{1D4C88A0-7C5E-48A5-8D38-1A0BB9FA0361}" type="pres">
      <dgm:prSet presAssocID="{90733C6E-F8D5-4C1C-B978-F766B0E491D9}" presName="root2" presStyleCnt="0"/>
      <dgm:spPr/>
    </dgm:pt>
    <dgm:pt modelId="{F4C486E2-B375-457B-8826-444182C6E776}" type="pres">
      <dgm:prSet presAssocID="{90733C6E-F8D5-4C1C-B978-F766B0E491D9}" presName="LevelTwoTextNode" presStyleLbl="node3" presStyleIdx="7" presStyleCnt="10" custScaleX="472425" custScaleY="72418" custLinFactNeighborX="-5515" custLinFactNeighborY="-8892">
        <dgm:presLayoutVars>
          <dgm:chPref val="3"/>
        </dgm:presLayoutVars>
      </dgm:prSet>
      <dgm:spPr/>
      <dgm:t>
        <a:bodyPr/>
        <a:lstStyle/>
        <a:p>
          <a:endParaRPr lang="en-US"/>
        </a:p>
      </dgm:t>
    </dgm:pt>
    <dgm:pt modelId="{9D1B67AA-8621-446E-AE38-5ED46C3E2624}" type="pres">
      <dgm:prSet presAssocID="{90733C6E-F8D5-4C1C-B978-F766B0E491D9}" presName="level3hierChild" presStyleCnt="0"/>
      <dgm:spPr/>
    </dgm:pt>
    <dgm:pt modelId="{184447F7-5183-4A2E-9C76-54C49727FAF1}" type="pres">
      <dgm:prSet presAssocID="{391598A3-C206-412F-B557-27396FECCC52}" presName="conn2-1" presStyleLbl="parChTrans1D3" presStyleIdx="8" presStyleCnt="10"/>
      <dgm:spPr/>
      <dgm:t>
        <a:bodyPr/>
        <a:lstStyle/>
        <a:p>
          <a:endParaRPr lang="en-US"/>
        </a:p>
      </dgm:t>
    </dgm:pt>
    <dgm:pt modelId="{25BDC353-13F3-4C27-984B-8251D9B47CE0}" type="pres">
      <dgm:prSet presAssocID="{391598A3-C206-412F-B557-27396FECCC52}" presName="connTx" presStyleLbl="parChTrans1D3" presStyleIdx="8" presStyleCnt="10"/>
      <dgm:spPr/>
      <dgm:t>
        <a:bodyPr/>
        <a:lstStyle/>
        <a:p>
          <a:endParaRPr lang="en-US"/>
        </a:p>
      </dgm:t>
    </dgm:pt>
    <dgm:pt modelId="{AD2C81D4-E1CC-4BE0-9598-5459D381966C}" type="pres">
      <dgm:prSet presAssocID="{5A91DA4F-531E-4B20-A625-973AB1B006BD}" presName="root2" presStyleCnt="0"/>
      <dgm:spPr/>
    </dgm:pt>
    <dgm:pt modelId="{F7DDAF61-D8B5-4B43-95F4-E1FC57C74BE5}" type="pres">
      <dgm:prSet presAssocID="{5A91DA4F-531E-4B20-A625-973AB1B006BD}" presName="LevelTwoTextNode" presStyleLbl="node3" presStyleIdx="8" presStyleCnt="10" custScaleX="471132" custScaleY="124512" custLinFactNeighborX="-3869" custLinFactNeighborY="-5926">
        <dgm:presLayoutVars>
          <dgm:chPref val="3"/>
        </dgm:presLayoutVars>
      </dgm:prSet>
      <dgm:spPr/>
      <dgm:t>
        <a:bodyPr/>
        <a:lstStyle/>
        <a:p>
          <a:endParaRPr lang="en-US"/>
        </a:p>
      </dgm:t>
    </dgm:pt>
    <dgm:pt modelId="{8E547209-56B0-41D4-9E37-30A0A66CEB71}" type="pres">
      <dgm:prSet presAssocID="{5A91DA4F-531E-4B20-A625-973AB1B006BD}" presName="level3hierChild" presStyleCnt="0"/>
      <dgm:spPr/>
    </dgm:pt>
    <dgm:pt modelId="{1EEF0D14-890D-41AA-944D-2BEC96896DC7}" type="pres">
      <dgm:prSet presAssocID="{0FA21164-3FE7-40C2-92B8-2915E1218065}" presName="conn2-1" presStyleLbl="parChTrans1D2" presStyleIdx="3" presStyleCnt="4"/>
      <dgm:spPr/>
      <dgm:t>
        <a:bodyPr/>
        <a:lstStyle/>
        <a:p>
          <a:endParaRPr lang="en-US"/>
        </a:p>
      </dgm:t>
    </dgm:pt>
    <dgm:pt modelId="{2337ABCF-2AB2-4DA7-A41B-D09CAB1FB7E5}" type="pres">
      <dgm:prSet presAssocID="{0FA21164-3FE7-40C2-92B8-2915E1218065}" presName="connTx" presStyleLbl="parChTrans1D2" presStyleIdx="3" presStyleCnt="4"/>
      <dgm:spPr/>
      <dgm:t>
        <a:bodyPr/>
        <a:lstStyle/>
        <a:p>
          <a:endParaRPr lang="en-US"/>
        </a:p>
      </dgm:t>
    </dgm:pt>
    <dgm:pt modelId="{393D6E68-0FF5-45B4-B2F5-A0A2DA186D8C}" type="pres">
      <dgm:prSet presAssocID="{2790281A-AF02-4498-9B10-73DED6FEDDB0}" presName="root2" presStyleCnt="0"/>
      <dgm:spPr/>
    </dgm:pt>
    <dgm:pt modelId="{21B1AF10-0DEC-4F66-9734-7A804F2C093C}" type="pres">
      <dgm:prSet presAssocID="{2790281A-AF02-4498-9B10-73DED6FEDDB0}" presName="LevelTwoTextNode" presStyleLbl="node2" presStyleIdx="3" presStyleCnt="4" custScaleX="136962" custScaleY="158695" custLinFactNeighborX="-44806" custLinFactNeighborY="-73091">
        <dgm:presLayoutVars>
          <dgm:chPref val="3"/>
        </dgm:presLayoutVars>
      </dgm:prSet>
      <dgm:spPr/>
      <dgm:t>
        <a:bodyPr/>
        <a:lstStyle/>
        <a:p>
          <a:endParaRPr lang="en-US"/>
        </a:p>
      </dgm:t>
    </dgm:pt>
    <dgm:pt modelId="{CE73F811-E46B-4DBA-95C1-0AD513A139D5}" type="pres">
      <dgm:prSet presAssocID="{2790281A-AF02-4498-9B10-73DED6FEDDB0}" presName="level3hierChild" presStyleCnt="0"/>
      <dgm:spPr/>
    </dgm:pt>
    <dgm:pt modelId="{6EA98A83-582F-4AFF-9784-000476175BFD}" type="pres">
      <dgm:prSet presAssocID="{3019BE41-7323-43F9-9C9A-FC3517EB83FF}" presName="conn2-1" presStyleLbl="parChTrans1D3" presStyleIdx="9" presStyleCnt="10"/>
      <dgm:spPr/>
      <dgm:t>
        <a:bodyPr/>
        <a:lstStyle/>
        <a:p>
          <a:endParaRPr lang="en-US"/>
        </a:p>
      </dgm:t>
    </dgm:pt>
    <dgm:pt modelId="{4E9DD359-FEAE-4FD5-8DF6-AA3237E9ECC0}" type="pres">
      <dgm:prSet presAssocID="{3019BE41-7323-43F9-9C9A-FC3517EB83FF}" presName="connTx" presStyleLbl="parChTrans1D3" presStyleIdx="9" presStyleCnt="10"/>
      <dgm:spPr/>
      <dgm:t>
        <a:bodyPr/>
        <a:lstStyle/>
        <a:p>
          <a:endParaRPr lang="en-US"/>
        </a:p>
      </dgm:t>
    </dgm:pt>
    <dgm:pt modelId="{6BF08EB9-38D4-496F-80F3-CE120B7C555E}" type="pres">
      <dgm:prSet presAssocID="{362569D3-B963-438D-820C-68BDE759A850}" presName="root2" presStyleCnt="0"/>
      <dgm:spPr/>
    </dgm:pt>
    <dgm:pt modelId="{BFBE3CFE-A37A-4C33-A105-4230464894D4}" type="pres">
      <dgm:prSet presAssocID="{362569D3-B963-438D-820C-68BDE759A850}" presName="LevelTwoTextNode" presStyleLbl="node3" presStyleIdx="9" presStyleCnt="10" custScaleX="474745" custScaleY="81451" custLinFactNeighborX="-1108" custLinFactNeighborY="-4841">
        <dgm:presLayoutVars>
          <dgm:chPref val="3"/>
        </dgm:presLayoutVars>
      </dgm:prSet>
      <dgm:spPr/>
      <dgm:t>
        <a:bodyPr/>
        <a:lstStyle/>
        <a:p>
          <a:endParaRPr lang="en-US"/>
        </a:p>
      </dgm:t>
    </dgm:pt>
    <dgm:pt modelId="{38E6B105-39FF-4215-8007-FD8DD06376C0}" type="pres">
      <dgm:prSet presAssocID="{362569D3-B963-438D-820C-68BDE759A850}" presName="level3hierChild" presStyleCnt="0"/>
      <dgm:spPr/>
    </dgm:pt>
  </dgm:ptLst>
  <dgm:cxnLst>
    <dgm:cxn modelId="{6C4E22AB-E9CB-4033-BB31-9DFDCB9F6EFD}" type="presOf" srcId="{3019BE41-7323-43F9-9C9A-FC3517EB83FF}" destId="{4E9DD359-FEAE-4FD5-8DF6-AA3237E9ECC0}" srcOrd="1" destOrd="0" presId="urn:microsoft.com/office/officeart/2005/8/layout/hierarchy2"/>
    <dgm:cxn modelId="{58477BAE-FF9F-44AC-B02A-1C1319A86F58}" srcId="{6ED47BA3-C15A-47ED-B1FF-316FB7684989}" destId="{2790281A-AF02-4498-9B10-73DED6FEDDB0}" srcOrd="3" destOrd="0" parTransId="{0FA21164-3FE7-40C2-92B8-2915E1218065}" sibTransId="{4991EFA6-8ABF-4B1B-B4A4-21986C637266}"/>
    <dgm:cxn modelId="{D36D5761-BA78-43FC-B857-00A7AAC66D0E}" type="presOf" srcId="{AA41C4A7-C2B5-41D9-8630-BFB52C8664F2}" destId="{497681BF-7D28-4601-80F7-B432BFEE8682}" srcOrd="0" destOrd="0" presId="urn:microsoft.com/office/officeart/2005/8/layout/hierarchy2"/>
    <dgm:cxn modelId="{25D9E70F-0462-4E8F-8AA1-828B28EFEC40}" type="presOf" srcId="{49E40306-CBFE-4CAA-BE16-329D5369BEED}" destId="{A4A82FB9-F18F-474D-BBCF-D0F969A39251}" srcOrd="0" destOrd="0" presId="urn:microsoft.com/office/officeart/2005/8/layout/hierarchy2"/>
    <dgm:cxn modelId="{7738DEDD-0658-4337-827D-416771C28D7B}" type="presOf" srcId="{A59DF48E-6E99-4993-8BEE-EC2CE529B920}" destId="{70751119-7F61-442B-8E8D-60552951E5F1}" srcOrd="1" destOrd="0" presId="urn:microsoft.com/office/officeart/2005/8/layout/hierarchy2"/>
    <dgm:cxn modelId="{CE7BC75C-D83B-4D2B-88AF-A773AF497CCF}" type="presOf" srcId="{C1D373B9-C99A-43DA-AC99-D8A6C53EA12B}" destId="{E37252FA-07A7-430A-B0CE-F3B912ECCCD0}" srcOrd="1" destOrd="0" presId="urn:microsoft.com/office/officeart/2005/8/layout/hierarchy2"/>
    <dgm:cxn modelId="{D28B4FC3-A267-4D3E-A271-A0FBCF189E78}" srcId="{B7EE2BE7-B664-4ED4-8913-91531CA75925}" destId="{AA41C4A7-C2B5-41D9-8630-BFB52C8664F2}" srcOrd="1" destOrd="0" parTransId="{8650190A-187A-4A15-A0E2-5E79C80F0E5D}" sibTransId="{F51EB8F8-5028-4AF0-B371-CBD80316C09D}"/>
    <dgm:cxn modelId="{63ECBF4F-226F-439C-BFB4-CDB089C74B79}" type="presOf" srcId="{9E179DFA-A8DB-408A-8F9F-AA9875D573E0}" destId="{D1DE1BD7-01C0-455B-80E2-5B1B25A88BF4}" srcOrd="0" destOrd="0" presId="urn:microsoft.com/office/officeart/2005/8/layout/hierarchy2"/>
    <dgm:cxn modelId="{D3E60CC7-EC96-40B1-9217-E454D632C6A7}" type="presOf" srcId="{0FA21164-3FE7-40C2-92B8-2915E1218065}" destId="{1EEF0D14-890D-41AA-944D-2BEC96896DC7}" srcOrd="0" destOrd="0" presId="urn:microsoft.com/office/officeart/2005/8/layout/hierarchy2"/>
    <dgm:cxn modelId="{968A361A-AC2D-4851-89F1-DA837ECF8CDA}" srcId="{6ED47BA3-C15A-47ED-B1FF-316FB7684989}" destId="{B7EE2BE7-B664-4ED4-8913-91531CA75925}" srcOrd="0" destOrd="0" parTransId="{2771A9FD-00A6-4963-A85C-9AF3C58DCE0E}" sibTransId="{912BD188-9448-468D-94C3-596981457B18}"/>
    <dgm:cxn modelId="{CA9DF7D5-4FE7-403A-B2A0-9CCDE9089080}" type="presOf" srcId="{2790281A-AF02-4498-9B10-73DED6FEDDB0}" destId="{21B1AF10-0DEC-4F66-9734-7A804F2C093C}" srcOrd="0" destOrd="0" presId="urn:microsoft.com/office/officeart/2005/8/layout/hierarchy2"/>
    <dgm:cxn modelId="{741F2DAF-93F2-477E-9C48-53F3D3BC04B2}" type="presOf" srcId="{181BB0F6-B112-4712-B21C-1825E183D46E}" destId="{9CAEAE8D-02AC-4040-B023-C8EAA2F11AE1}" srcOrd="0" destOrd="0" presId="urn:microsoft.com/office/officeart/2005/8/layout/hierarchy2"/>
    <dgm:cxn modelId="{A0E1F660-7F42-470B-817C-C1AC4C3370A8}" type="presOf" srcId="{2771A9FD-00A6-4963-A85C-9AF3C58DCE0E}" destId="{474A5369-2ACB-45E1-BB4B-3FB46E609CF5}" srcOrd="1" destOrd="0" presId="urn:microsoft.com/office/officeart/2005/8/layout/hierarchy2"/>
    <dgm:cxn modelId="{8D912EB6-92B4-43EB-AA44-7CF8981B5A52}" type="presOf" srcId="{0979CFC4-01BB-485B-B1CB-DBD72453F32D}" destId="{6A037D43-0317-4BE2-B26B-502E84FC080E}" srcOrd="1" destOrd="0" presId="urn:microsoft.com/office/officeart/2005/8/layout/hierarchy2"/>
    <dgm:cxn modelId="{FDED63D4-E82D-4E9F-9151-7C4A7DAF0427}" type="presOf" srcId="{E26D4437-1888-44FF-A070-624CDFF0BD74}" destId="{A0820C19-A346-437D-A491-C3B618AE2EEE}" srcOrd="0" destOrd="0" presId="urn:microsoft.com/office/officeart/2005/8/layout/hierarchy2"/>
    <dgm:cxn modelId="{867F50EE-C598-453A-9327-4FFACA83C943}" type="presOf" srcId="{56A4B509-08FA-4462-898B-8C6929B78A3D}" destId="{9BC0B5EA-DBDB-4CBB-9175-FF8FA455F45C}" srcOrd="0" destOrd="0" presId="urn:microsoft.com/office/officeart/2005/8/layout/hierarchy2"/>
    <dgm:cxn modelId="{E6FFEF80-9586-4DCE-8D03-05D4C262A14B}" srcId="{928BAF7B-45CF-408E-A144-7E60666FCD87}" destId="{5A91DA4F-531E-4B20-A625-973AB1B006BD}" srcOrd="2" destOrd="0" parTransId="{391598A3-C206-412F-B557-27396FECCC52}" sibTransId="{D52CF23C-05C9-47CF-B85F-05E06FAA8CEE}"/>
    <dgm:cxn modelId="{102DF183-634D-44CD-8061-15E1DF784B0E}" type="presOf" srcId="{9700E716-C142-433F-8DF4-05953E9EDA41}" destId="{4E9A2AD3-2849-4462-9A9D-A6CAAEA2CB8E}" srcOrd="1" destOrd="0" presId="urn:microsoft.com/office/officeart/2005/8/layout/hierarchy2"/>
    <dgm:cxn modelId="{3C512DE5-00A9-42E9-93FD-120AEF256950}" srcId="{EC1FF921-9BCE-48F7-8AC2-ECF4F7CE6E42}" destId="{50E7F8A8-D2F1-4A2F-80EB-153C6957D060}" srcOrd="0" destOrd="0" parTransId="{49E40306-CBFE-4CAA-BE16-329D5369BEED}" sibTransId="{5A7ABC84-45DC-4A90-A48F-701DB65ED459}"/>
    <dgm:cxn modelId="{0C42AD4A-9709-4E2F-BB68-8B730D95CE2D}" srcId="{EC1FF921-9BCE-48F7-8AC2-ECF4F7CE6E42}" destId="{56A4B509-08FA-4462-898B-8C6929B78A3D}" srcOrd="2" destOrd="0" parTransId="{7E077DE4-EC72-4613-AC22-38A79850676F}" sibTransId="{A2AF053B-0A63-4EDD-BF0B-17AAFEF69969}"/>
    <dgm:cxn modelId="{00A19D08-17AC-4A41-B6F1-E0D2107406B9}" srcId="{6ED47BA3-C15A-47ED-B1FF-316FB7684989}" destId="{EC1FF921-9BCE-48F7-8AC2-ECF4F7CE6E42}" srcOrd="1" destOrd="0" parTransId="{CD9F00EC-9836-4D5B-8A93-65CDE068C607}" sibTransId="{0539E6FF-0D52-4A8A-BFC0-0FD14784A42A}"/>
    <dgm:cxn modelId="{3C300E53-3B51-4903-8F49-B7278CF6AE5D}" type="presOf" srcId="{5A91DA4F-531E-4B20-A625-973AB1B006BD}" destId="{F7DDAF61-D8B5-4B43-95F4-E1FC57C74BE5}" srcOrd="0" destOrd="0" presId="urn:microsoft.com/office/officeart/2005/8/layout/hierarchy2"/>
    <dgm:cxn modelId="{5F09DF0D-D21E-4BD0-B5AA-CA281B29EED4}" srcId="{EC1FF921-9BCE-48F7-8AC2-ECF4F7CE6E42}" destId="{181BB0F6-B112-4712-B21C-1825E183D46E}" srcOrd="1" destOrd="0" parTransId="{C1D373B9-C99A-43DA-AC99-D8A6C53EA12B}" sibTransId="{CC984EEF-2D7B-4B4D-B201-D6303104742A}"/>
    <dgm:cxn modelId="{14FA81ED-0E8A-43E9-AFA1-0C2516631FE6}" type="presOf" srcId="{0FA21164-3FE7-40C2-92B8-2915E1218065}" destId="{2337ABCF-2AB2-4DA7-A41B-D09CAB1FB7E5}" srcOrd="1" destOrd="0" presId="urn:microsoft.com/office/officeart/2005/8/layout/hierarchy2"/>
    <dgm:cxn modelId="{F50D62CD-F076-4BD0-8910-BFF388EF5E4D}" type="presOf" srcId="{CD9F00EC-9836-4D5B-8A93-65CDE068C607}" destId="{A9108756-49C3-441F-BE47-D759F9F3B73C}" srcOrd="1" destOrd="0" presId="urn:microsoft.com/office/officeart/2005/8/layout/hierarchy2"/>
    <dgm:cxn modelId="{55994779-49ED-486F-8E82-9FE8BDD39F5F}" type="presOf" srcId="{EC1FF921-9BCE-48F7-8AC2-ECF4F7CE6E42}" destId="{BA7B9D5B-25EA-4B95-97CD-207C24230CBA}" srcOrd="0" destOrd="0" presId="urn:microsoft.com/office/officeart/2005/8/layout/hierarchy2"/>
    <dgm:cxn modelId="{843D87B0-B6D6-4CF1-B2E3-370E902CDDF9}" type="presOf" srcId="{90733C6E-F8D5-4C1C-B978-F766B0E491D9}" destId="{F4C486E2-B375-457B-8826-444182C6E776}" srcOrd="0" destOrd="0" presId="urn:microsoft.com/office/officeart/2005/8/layout/hierarchy2"/>
    <dgm:cxn modelId="{6D16089E-54EB-406B-A64B-11061920ABE4}" type="presOf" srcId="{391598A3-C206-412F-B557-27396FECCC52}" destId="{25BDC353-13F3-4C27-984B-8251D9B47CE0}" srcOrd="1" destOrd="0" presId="urn:microsoft.com/office/officeart/2005/8/layout/hierarchy2"/>
    <dgm:cxn modelId="{6589D187-751C-4ADE-819A-9D70CCBC78D2}" srcId="{928BAF7B-45CF-408E-A144-7E60666FCD87}" destId="{C5679564-DD19-4EF7-9723-D7A17A8D3DA3}" srcOrd="0" destOrd="0" parTransId="{9700E716-C142-433F-8DF4-05953E9EDA41}" sibTransId="{7F30997D-7D56-4F4D-93F4-EAC384FDF4F8}"/>
    <dgm:cxn modelId="{15CFBA22-ED08-4FEF-AB59-316075E7B505}" type="presOf" srcId="{50E7F8A8-D2F1-4A2F-80EB-153C6957D060}" destId="{01E07BD1-231E-4A2B-8A9F-41365243D3D2}" srcOrd="0" destOrd="0" presId="urn:microsoft.com/office/officeart/2005/8/layout/hierarchy2"/>
    <dgm:cxn modelId="{5216EADF-A2F7-4D9E-A840-CA60D4A32F9B}" type="presOf" srcId="{7E077DE4-EC72-4613-AC22-38A79850676F}" destId="{C8E90D4B-25C4-4ADC-B754-32F6D3F005E0}" srcOrd="1" destOrd="0" presId="urn:microsoft.com/office/officeart/2005/8/layout/hierarchy2"/>
    <dgm:cxn modelId="{39A9EBF3-0F86-4705-8CCD-66284A85EA3A}" srcId="{2790281A-AF02-4498-9B10-73DED6FEDDB0}" destId="{362569D3-B963-438D-820C-68BDE759A850}" srcOrd="0" destOrd="0" parTransId="{3019BE41-7323-43F9-9C9A-FC3517EB83FF}" sibTransId="{FEC0449E-1C23-4CF6-86B0-D88A0468C9A9}"/>
    <dgm:cxn modelId="{B65F18E2-8B1C-42AF-9575-D6FD1FA65D8C}" type="presOf" srcId="{FA3C2A85-5F74-49B4-8CFD-B2216E8147A7}" destId="{3A07B8AB-2251-4B07-9988-E862AA3A4D99}" srcOrd="0" destOrd="0" presId="urn:microsoft.com/office/officeart/2005/8/layout/hierarchy2"/>
    <dgm:cxn modelId="{8901294D-15A5-4D71-8F08-2E074F829599}" type="presOf" srcId="{8650190A-187A-4A15-A0E2-5E79C80F0E5D}" destId="{9A92A1B8-1DF4-4EC7-BCD4-C7DF68DD7558}" srcOrd="1" destOrd="0" presId="urn:microsoft.com/office/officeart/2005/8/layout/hierarchy2"/>
    <dgm:cxn modelId="{81898C96-21CC-45E6-A91A-749ECEE16547}" type="presOf" srcId="{CD9F00EC-9836-4D5B-8A93-65CDE068C607}" destId="{28C90FF7-D1B8-4399-A204-8E1C7506085D}" srcOrd="0" destOrd="0" presId="urn:microsoft.com/office/officeart/2005/8/layout/hierarchy2"/>
    <dgm:cxn modelId="{43EF2F51-D086-45C1-9959-0F1768ED57E6}" srcId="{928BAF7B-45CF-408E-A144-7E60666FCD87}" destId="{90733C6E-F8D5-4C1C-B978-F766B0E491D9}" srcOrd="1" destOrd="0" parTransId="{A59DF48E-6E99-4993-8BEE-EC2CE529B920}" sibTransId="{24589B20-0992-46A2-B82B-956EA1CED61B}"/>
    <dgm:cxn modelId="{815CA6E5-4F48-45B8-96C8-7FC54D44C071}" type="presOf" srcId="{6ED47BA3-C15A-47ED-B1FF-316FB7684989}" destId="{669B2465-D397-4D30-B113-E75D08E7FC03}" srcOrd="0" destOrd="0" presId="urn:microsoft.com/office/officeart/2005/8/layout/hierarchy2"/>
    <dgm:cxn modelId="{206F55E1-1447-4ECF-B3CB-5FDDB9698D9D}" type="presOf" srcId="{C1D373B9-C99A-43DA-AC99-D8A6C53EA12B}" destId="{CC7F83CE-2849-4AA7-9D7D-D423DA95944D}" srcOrd="0" destOrd="0" presId="urn:microsoft.com/office/officeart/2005/8/layout/hierarchy2"/>
    <dgm:cxn modelId="{3BDE0F1C-C19B-4F59-A142-59CD289A836D}" type="presOf" srcId="{C5679564-DD19-4EF7-9723-D7A17A8D3DA3}" destId="{820F69CB-0F7C-46E9-947A-5F3ABC815C54}" srcOrd="0" destOrd="0" presId="urn:microsoft.com/office/officeart/2005/8/layout/hierarchy2"/>
    <dgm:cxn modelId="{DCC61BC8-128E-44D8-92E9-3F29411D775F}" type="presOf" srcId="{8650190A-187A-4A15-A0E2-5E79C80F0E5D}" destId="{DCFB423E-3297-442B-B2F5-63959812F398}" srcOrd="0" destOrd="0" presId="urn:microsoft.com/office/officeart/2005/8/layout/hierarchy2"/>
    <dgm:cxn modelId="{D97977E9-128C-47AE-AC81-BD7057328EC4}" srcId="{6ED47BA3-C15A-47ED-B1FF-316FB7684989}" destId="{928BAF7B-45CF-408E-A144-7E60666FCD87}" srcOrd="2" destOrd="0" parTransId="{0979CFC4-01BB-485B-B1CB-DBD72453F32D}" sibTransId="{F8BEE78F-0EE3-4AB0-A8F4-21742A3DDBA6}"/>
    <dgm:cxn modelId="{55BB2491-CDE0-4F03-B29D-B64902B4EC4B}" type="presOf" srcId="{7E077DE4-EC72-4613-AC22-38A79850676F}" destId="{15F2CCE9-DEF8-4155-ACAB-DC95D6792514}" srcOrd="0" destOrd="0" presId="urn:microsoft.com/office/officeart/2005/8/layout/hierarchy2"/>
    <dgm:cxn modelId="{BD833E98-22CC-4566-AEE3-FE33CDEA7D16}" type="presOf" srcId="{3AEC0539-D7B9-451A-9599-21D3B11B2997}" destId="{8CBDA6C7-1FD6-4CB2-9FBD-42D580667341}" srcOrd="0" destOrd="0" presId="urn:microsoft.com/office/officeart/2005/8/layout/hierarchy2"/>
    <dgm:cxn modelId="{0328CD44-B72C-493A-B2E7-E635DE13F411}" type="presOf" srcId="{928BAF7B-45CF-408E-A144-7E60666FCD87}" destId="{6C4E4CA9-F28E-4193-B62D-B20F5279C470}" srcOrd="0" destOrd="0" presId="urn:microsoft.com/office/officeart/2005/8/layout/hierarchy2"/>
    <dgm:cxn modelId="{4B4DE222-9CC3-439C-B972-B20C316B5808}" type="presOf" srcId="{9E179DFA-A8DB-408A-8F9F-AA9875D573E0}" destId="{AB05BF73-43D0-44A0-A37E-0DA9B0083299}" srcOrd="1" destOrd="0" presId="urn:microsoft.com/office/officeart/2005/8/layout/hierarchy2"/>
    <dgm:cxn modelId="{7F373D90-E1DD-4B46-ABBF-36E5370E8C31}" type="presOf" srcId="{9700E716-C142-433F-8DF4-05953E9EDA41}" destId="{B9E0E3A0-DDD4-4216-A318-B513B812089A}" srcOrd="0" destOrd="0" presId="urn:microsoft.com/office/officeart/2005/8/layout/hierarchy2"/>
    <dgm:cxn modelId="{3488E9F1-6870-4113-97BA-68DB55E4AE5F}" type="presOf" srcId="{B7EE2BE7-B664-4ED4-8913-91531CA75925}" destId="{164DB5B0-0A54-482B-A288-B27D68DF0C2F}" srcOrd="0" destOrd="0" presId="urn:microsoft.com/office/officeart/2005/8/layout/hierarchy2"/>
    <dgm:cxn modelId="{131C5618-0917-4EC1-ABA6-39141B2EDE06}" srcId="{B7EE2BE7-B664-4ED4-8913-91531CA75925}" destId="{271064AB-2AFB-4637-9693-5D47B59A71B9}" srcOrd="2" destOrd="0" parTransId="{3AEC0539-D7B9-451A-9599-21D3B11B2997}" sibTransId="{3BB33D08-1902-4042-9D4E-375F136B42F4}"/>
    <dgm:cxn modelId="{44DDEE74-E923-4595-B4E3-92FA8E79400C}" srcId="{E26D4437-1888-44FF-A070-624CDFF0BD74}" destId="{6ED47BA3-C15A-47ED-B1FF-316FB7684989}" srcOrd="0" destOrd="0" parTransId="{FBD9253E-D834-4735-AF7F-1D62A70A942D}" sibTransId="{7BD0DCA9-BBC6-4748-BC53-EB316B396EBE}"/>
    <dgm:cxn modelId="{14E367CA-5809-44C3-92D2-E77210006CC0}" type="presOf" srcId="{2771A9FD-00A6-4963-A85C-9AF3C58DCE0E}" destId="{F0291AB5-98D9-4F3F-B79F-9CCE3C611238}" srcOrd="0" destOrd="0" presId="urn:microsoft.com/office/officeart/2005/8/layout/hierarchy2"/>
    <dgm:cxn modelId="{BF3286CA-60E4-43C6-9CB5-9E5AE9D99069}" type="presOf" srcId="{A59DF48E-6E99-4993-8BEE-EC2CE529B920}" destId="{B96DCAD7-4DDA-4ADD-BC63-0EE04A574845}" srcOrd="0" destOrd="0" presId="urn:microsoft.com/office/officeart/2005/8/layout/hierarchy2"/>
    <dgm:cxn modelId="{C0923632-03E8-4D87-AE3A-61FA39F40201}" type="presOf" srcId="{362569D3-B963-438D-820C-68BDE759A850}" destId="{BFBE3CFE-A37A-4C33-A105-4230464894D4}" srcOrd="0" destOrd="0" presId="urn:microsoft.com/office/officeart/2005/8/layout/hierarchy2"/>
    <dgm:cxn modelId="{59A0C0D9-88EB-472E-9807-04B456F12413}" srcId="{B7EE2BE7-B664-4ED4-8913-91531CA75925}" destId="{FA3C2A85-5F74-49B4-8CFD-B2216E8147A7}" srcOrd="0" destOrd="0" parTransId="{9E179DFA-A8DB-408A-8F9F-AA9875D573E0}" sibTransId="{A65A3DC6-4CFD-4CEF-A35C-169264DF062F}"/>
    <dgm:cxn modelId="{A8507A2F-5241-4205-B51D-5931CC7CEEF0}" type="presOf" srcId="{3AEC0539-D7B9-451A-9599-21D3B11B2997}" destId="{EC6B12B1-88AA-4545-A23E-FF9F05978B7A}" srcOrd="1" destOrd="0" presId="urn:microsoft.com/office/officeart/2005/8/layout/hierarchy2"/>
    <dgm:cxn modelId="{DC468C60-4BA6-4DD0-AD51-43F84E142B0C}" type="presOf" srcId="{391598A3-C206-412F-B557-27396FECCC52}" destId="{184447F7-5183-4A2E-9C76-54C49727FAF1}" srcOrd="0" destOrd="0" presId="urn:microsoft.com/office/officeart/2005/8/layout/hierarchy2"/>
    <dgm:cxn modelId="{F493E8BF-E86C-4B66-ABBF-65DF0FD9654E}" type="presOf" srcId="{3019BE41-7323-43F9-9C9A-FC3517EB83FF}" destId="{6EA98A83-582F-4AFF-9784-000476175BFD}" srcOrd="0" destOrd="0" presId="urn:microsoft.com/office/officeart/2005/8/layout/hierarchy2"/>
    <dgm:cxn modelId="{20C01529-9A6D-4435-96E9-B65C2530BDED}" type="presOf" srcId="{271064AB-2AFB-4637-9693-5D47B59A71B9}" destId="{AD4A4815-F427-4491-8BD1-074952922F04}" srcOrd="0" destOrd="0" presId="urn:microsoft.com/office/officeart/2005/8/layout/hierarchy2"/>
    <dgm:cxn modelId="{D9A3EAC2-5523-44D5-968C-4F56BBE5D5D4}" type="presOf" srcId="{49E40306-CBFE-4CAA-BE16-329D5369BEED}" destId="{222247C6-7E61-4DF9-8898-A9A3606D15A3}" srcOrd="1" destOrd="0" presId="urn:microsoft.com/office/officeart/2005/8/layout/hierarchy2"/>
    <dgm:cxn modelId="{06416712-BBC6-4444-9DBC-3EAD8AA3C907}" type="presOf" srcId="{0979CFC4-01BB-485B-B1CB-DBD72453F32D}" destId="{A887E4B7-0DAB-484F-9065-FBF1FF9108B8}" srcOrd="0" destOrd="0" presId="urn:microsoft.com/office/officeart/2005/8/layout/hierarchy2"/>
    <dgm:cxn modelId="{11F2F860-9740-495E-A418-20ACDA7F2D5A}" type="presParOf" srcId="{A0820C19-A346-437D-A491-C3B618AE2EEE}" destId="{E04813C1-EAAB-4141-B070-B5C5A9E9EF5C}" srcOrd="0" destOrd="0" presId="urn:microsoft.com/office/officeart/2005/8/layout/hierarchy2"/>
    <dgm:cxn modelId="{1BB13F90-5981-4385-BBDA-77A267FFD422}" type="presParOf" srcId="{E04813C1-EAAB-4141-B070-B5C5A9E9EF5C}" destId="{669B2465-D397-4D30-B113-E75D08E7FC03}" srcOrd="0" destOrd="0" presId="urn:microsoft.com/office/officeart/2005/8/layout/hierarchy2"/>
    <dgm:cxn modelId="{DDFBC365-8140-4142-998A-0B4FEF364504}" type="presParOf" srcId="{E04813C1-EAAB-4141-B070-B5C5A9E9EF5C}" destId="{117EEB44-1C98-409A-A84B-540D49D219D8}" srcOrd="1" destOrd="0" presId="urn:microsoft.com/office/officeart/2005/8/layout/hierarchy2"/>
    <dgm:cxn modelId="{C4E81CE6-5D4C-4D97-A00D-686CE88CCC74}" type="presParOf" srcId="{117EEB44-1C98-409A-A84B-540D49D219D8}" destId="{F0291AB5-98D9-4F3F-B79F-9CCE3C611238}" srcOrd="0" destOrd="0" presId="urn:microsoft.com/office/officeart/2005/8/layout/hierarchy2"/>
    <dgm:cxn modelId="{BA22B2E2-F5A0-4AA5-A799-797104D323E5}" type="presParOf" srcId="{F0291AB5-98D9-4F3F-B79F-9CCE3C611238}" destId="{474A5369-2ACB-45E1-BB4B-3FB46E609CF5}" srcOrd="0" destOrd="0" presId="urn:microsoft.com/office/officeart/2005/8/layout/hierarchy2"/>
    <dgm:cxn modelId="{44499689-0A36-4A86-8E40-ADA8F9A2CD38}" type="presParOf" srcId="{117EEB44-1C98-409A-A84B-540D49D219D8}" destId="{0A6BC501-E2E7-424A-847F-5BA73DA1AA31}" srcOrd="1" destOrd="0" presId="urn:microsoft.com/office/officeart/2005/8/layout/hierarchy2"/>
    <dgm:cxn modelId="{F370628A-4E87-4B73-8EC6-FAF1EEC8743E}" type="presParOf" srcId="{0A6BC501-E2E7-424A-847F-5BA73DA1AA31}" destId="{164DB5B0-0A54-482B-A288-B27D68DF0C2F}" srcOrd="0" destOrd="0" presId="urn:microsoft.com/office/officeart/2005/8/layout/hierarchy2"/>
    <dgm:cxn modelId="{7CE1CF77-EF59-46FF-A3A1-965E41339600}" type="presParOf" srcId="{0A6BC501-E2E7-424A-847F-5BA73DA1AA31}" destId="{3D4656D1-5BE3-46E4-8F38-C5EFE66E7A54}" srcOrd="1" destOrd="0" presId="urn:microsoft.com/office/officeart/2005/8/layout/hierarchy2"/>
    <dgm:cxn modelId="{68DB603E-B6A3-423E-BC6F-FDD6ED1A6DD6}" type="presParOf" srcId="{3D4656D1-5BE3-46E4-8F38-C5EFE66E7A54}" destId="{D1DE1BD7-01C0-455B-80E2-5B1B25A88BF4}" srcOrd="0" destOrd="0" presId="urn:microsoft.com/office/officeart/2005/8/layout/hierarchy2"/>
    <dgm:cxn modelId="{99E1A96F-44F9-461F-803C-CD07A7624050}" type="presParOf" srcId="{D1DE1BD7-01C0-455B-80E2-5B1B25A88BF4}" destId="{AB05BF73-43D0-44A0-A37E-0DA9B0083299}" srcOrd="0" destOrd="0" presId="urn:microsoft.com/office/officeart/2005/8/layout/hierarchy2"/>
    <dgm:cxn modelId="{ED556CBC-33A6-47A6-9357-352887E4A4FB}" type="presParOf" srcId="{3D4656D1-5BE3-46E4-8F38-C5EFE66E7A54}" destId="{6E8B4F5A-FFF4-4B5A-832A-E7A41E9CBF83}" srcOrd="1" destOrd="0" presId="urn:microsoft.com/office/officeart/2005/8/layout/hierarchy2"/>
    <dgm:cxn modelId="{8D2718B3-EF4E-45D9-B912-AE50A1DBEA4E}" type="presParOf" srcId="{6E8B4F5A-FFF4-4B5A-832A-E7A41E9CBF83}" destId="{3A07B8AB-2251-4B07-9988-E862AA3A4D99}" srcOrd="0" destOrd="0" presId="urn:microsoft.com/office/officeart/2005/8/layout/hierarchy2"/>
    <dgm:cxn modelId="{39CDE9D8-B545-4564-ADA9-5A2978BCC7CB}" type="presParOf" srcId="{6E8B4F5A-FFF4-4B5A-832A-E7A41E9CBF83}" destId="{D0C6C0C2-A6D2-433F-BDF7-E7A16963C9DC}" srcOrd="1" destOrd="0" presId="urn:microsoft.com/office/officeart/2005/8/layout/hierarchy2"/>
    <dgm:cxn modelId="{AB117DB1-B938-46C7-AEE9-9F9BD942D28D}" type="presParOf" srcId="{3D4656D1-5BE3-46E4-8F38-C5EFE66E7A54}" destId="{DCFB423E-3297-442B-B2F5-63959812F398}" srcOrd="2" destOrd="0" presId="urn:microsoft.com/office/officeart/2005/8/layout/hierarchy2"/>
    <dgm:cxn modelId="{240C7469-56E3-4C44-B203-E1E36372FD5E}" type="presParOf" srcId="{DCFB423E-3297-442B-B2F5-63959812F398}" destId="{9A92A1B8-1DF4-4EC7-BCD4-C7DF68DD7558}" srcOrd="0" destOrd="0" presId="urn:microsoft.com/office/officeart/2005/8/layout/hierarchy2"/>
    <dgm:cxn modelId="{420F34A6-E746-40CD-86E4-3E62E9675A49}" type="presParOf" srcId="{3D4656D1-5BE3-46E4-8F38-C5EFE66E7A54}" destId="{17F1BB1B-87CF-44B5-B5FA-A33D2F409A11}" srcOrd="3" destOrd="0" presId="urn:microsoft.com/office/officeart/2005/8/layout/hierarchy2"/>
    <dgm:cxn modelId="{4A9DFE38-322D-4A5D-B69E-E93888E86AD3}" type="presParOf" srcId="{17F1BB1B-87CF-44B5-B5FA-A33D2F409A11}" destId="{497681BF-7D28-4601-80F7-B432BFEE8682}" srcOrd="0" destOrd="0" presId="urn:microsoft.com/office/officeart/2005/8/layout/hierarchy2"/>
    <dgm:cxn modelId="{147DD411-0951-42FC-8198-4B40EDA2228B}" type="presParOf" srcId="{17F1BB1B-87CF-44B5-B5FA-A33D2F409A11}" destId="{26E45EC3-B8DF-4B5B-9F51-CEF23326A06C}" srcOrd="1" destOrd="0" presId="urn:microsoft.com/office/officeart/2005/8/layout/hierarchy2"/>
    <dgm:cxn modelId="{1B65239A-57E5-42F3-941A-207960F53B74}" type="presParOf" srcId="{3D4656D1-5BE3-46E4-8F38-C5EFE66E7A54}" destId="{8CBDA6C7-1FD6-4CB2-9FBD-42D580667341}" srcOrd="4" destOrd="0" presId="urn:microsoft.com/office/officeart/2005/8/layout/hierarchy2"/>
    <dgm:cxn modelId="{6B25AA0E-EABD-4EF5-9286-AFD05ABA5246}" type="presParOf" srcId="{8CBDA6C7-1FD6-4CB2-9FBD-42D580667341}" destId="{EC6B12B1-88AA-4545-A23E-FF9F05978B7A}" srcOrd="0" destOrd="0" presId="urn:microsoft.com/office/officeart/2005/8/layout/hierarchy2"/>
    <dgm:cxn modelId="{877C4A46-D101-4848-944C-F97B0E3B6F54}" type="presParOf" srcId="{3D4656D1-5BE3-46E4-8F38-C5EFE66E7A54}" destId="{1F4B3DC1-426B-4C10-B1D4-FE162A998690}" srcOrd="5" destOrd="0" presId="urn:microsoft.com/office/officeart/2005/8/layout/hierarchy2"/>
    <dgm:cxn modelId="{652F3C8E-0E54-4B09-8FB6-B6D17C0F2AC0}" type="presParOf" srcId="{1F4B3DC1-426B-4C10-B1D4-FE162A998690}" destId="{AD4A4815-F427-4491-8BD1-074952922F04}" srcOrd="0" destOrd="0" presId="urn:microsoft.com/office/officeart/2005/8/layout/hierarchy2"/>
    <dgm:cxn modelId="{AF6461B3-BA62-44D4-A621-4C3E1F5E366D}" type="presParOf" srcId="{1F4B3DC1-426B-4C10-B1D4-FE162A998690}" destId="{C663BA6E-A904-4E02-A33B-B65FEDB3E195}" srcOrd="1" destOrd="0" presId="urn:microsoft.com/office/officeart/2005/8/layout/hierarchy2"/>
    <dgm:cxn modelId="{6CBA91AB-D590-418A-B3C1-A34CFD9551B7}" type="presParOf" srcId="{117EEB44-1C98-409A-A84B-540D49D219D8}" destId="{28C90FF7-D1B8-4399-A204-8E1C7506085D}" srcOrd="2" destOrd="0" presId="urn:microsoft.com/office/officeart/2005/8/layout/hierarchy2"/>
    <dgm:cxn modelId="{4A78DDFE-9ABC-41FF-8F63-CCBBE454BBF4}" type="presParOf" srcId="{28C90FF7-D1B8-4399-A204-8E1C7506085D}" destId="{A9108756-49C3-441F-BE47-D759F9F3B73C}" srcOrd="0" destOrd="0" presId="urn:microsoft.com/office/officeart/2005/8/layout/hierarchy2"/>
    <dgm:cxn modelId="{66390B0E-9C6D-4B9A-88B6-A1D5E5D1A2BC}" type="presParOf" srcId="{117EEB44-1C98-409A-A84B-540D49D219D8}" destId="{000C9419-8930-4342-9BD8-1AB4A6B4B0FF}" srcOrd="3" destOrd="0" presId="urn:microsoft.com/office/officeart/2005/8/layout/hierarchy2"/>
    <dgm:cxn modelId="{E1553553-870C-4821-B394-ED822700A9CA}" type="presParOf" srcId="{000C9419-8930-4342-9BD8-1AB4A6B4B0FF}" destId="{BA7B9D5B-25EA-4B95-97CD-207C24230CBA}" srcOrd="0" destOrd="0" presId="urn:microsoft.com/office/officeart/2005/8/layout/hierarchy2"/>
    <dgm:cxn modelId="{60081C47-12BE-461E-8BE1-6CF048A068F7}" type="presParOf" srcId="{000C9419-8930-4342-9BD8-1AB4A6B4B0FF}" destId="{F7FA3E23-60EF-4A19-AAD2-DBB6CCB91AA2}" srcOrd="1" destOrd="0" presId="urn:microsoft.com/office/officeart/2005/8/layout/hierarchy2"/>
    <dgm:cxn modelId="{3BB51783-8547-4455-A94B-7110D440B615}" type="presParOf" srcId="{F7FA3E23-60EF-4A19-AAD2-DBB6CCB91AA2}" destId="{A4A82FB9-F18F-474D-BBCF-D0F969A39251}" srcOrd="0" destOrd="0" presId="urn:microsoft.com/office/officeart/2005/8/layout/hierarchy2"/>
    <dgm:cxn modelId="{CACE93D6-0803-415E-B411-C6FD15570916}" type="presParOf" srcId="{A4A82FB9-F18F-474D-BBCF-D0F969A39251}" destId="{222247C6-7E61-4DF9-8898-A9A3606D15A3}" srcOrd="0" destOrd="0" presId="urn:microsoft.com/office/officeart/2005/8/layout/hierarchy2"/>
    <dgm:cxn modelId="{1F008199-C125-455A-AF86-08FA4B5879F4}" type="presParOf" srcId="{F7FA3E23-60EF-4A19-AAD2-DBB6CCB91AA2}" destId="{ACE254BF-2770-4639-8F12-5684F8C66ECA}" srcOrd="1" destOrd="0" presId="urn:microsoft.com/office/officeart/2005/8/layout/hierarchy2"/>
    <dgm:cxn modelId="{AA3214C6-3701-4993-ABA4-AD4CBDCBA09F}" type="presParOf" srcId="{ACE254BF-2770-4639-8F12-5684F8C66ECA}" destId="{01E07BD1-231E-4A2B-8A9F-41365243D3D2}" srcOrd="0" destOrd="0" presId="urn:microsoft.com/office/officeart/2005/8/layout/hierarchy2"/>
    <dgm:cxn modelId="{AF81DF20-E877-4CBA-8F8F-704B7B668CF7}" type="presParOf" srcId="{ACE254BF-2770-4639-8F12-5684F8C66ECA}" destId="{532A74B7-70E9-436F-BF33-C61E015F3FF9}" srcOrd="1" destOrd="0" presId="urn:microsoft.com/office/officeart/2005/8/layout/hierarchy2"/>
    <dgm:cxn modelId="{7347E439-3294-4799-87EA-A9D6371102E3}" type="presParOf" srcId="{F7FA3E23-60EF-4A19-AAD2-DBB6CCB91AA2}" destId="{CC7F83CE-2849-4AA7-9D7D-D423DA95944D}" srcOrd="2" destOrd="0" presId="urn:microsoft.com/office/officeart/2005/8/layout/hierarchy2"/>
    <dgm:cxn modelId="{F05C0EEF-83F2-4A27-969D-AC306A9E3AB6}" type="presParOf" srcId="{CC7F83CE-2849-4AA7-9D7D-D423DA95944D}" destId="{E37252FA-07A7-430A-B0CE-F3B912ECCCD0}" srcOrd="0" destOrd="0" presId="urn:microsoft.com/office/officeart/2005/8/layout/hierarchy2"/>
    <dgm:cxn modelId="{148B73C9-8BEF-43D5-A5F4-86F8879AC2BB}" type="presParOf" srcId="{F7FA3E23-60EF-4A19-AAD2-DBB6CCB91AA2}" destId="{A4A36248-16A9-4BD0-A910-74F9588712C6}" srcOrd="3" destOrd="0" presId="urn:microsoft.com/office/officeart/2005/8/layout/hierarchy2"/>
    <dgm:cxn modelId="{CCDBB31C-64C8-48C9-94BA-199AC121B963}" type="presParOf" srcId="{A4A36248-16A9-4BD0-A910-74F9588712C6}" destId="{9CAEAE8D-02AC-4040-B023-C8EAA2F11AE1}" srcOrd="0" destOrd="0" presId="urn:microsoft.com/office/officeart/2005/8/layout/hierarchy2"/>
    <dgm:cxn modelId="{993229E6-DBA5-4CB1-92E4-E9E6BB14A35A}" type="presParOf" srcId="{A4A36248-16A9-4BD0-A910-74F9588712C6}" destId="{1EB31719-5340-4C7E-B9F2-1765D968C644}" srcOrd="1" destOrd="0" presId="urn:microsoft.com/office/officeart/2005/8/layout/hierarchy2"/>
    <dgm:cxn modelId="{F3A4496F-AAD7-4E54-A9B5-A99498295741}" type="presParOf" srcId="{F7FA3E23-60EF-4A19-AAD2-DBB6CCB91AA2}" destId="{15F2CCE9-DEF8-4155-ACAB-DC95D6792514}" srcOrd="4" destOrd="0" presId="urn:microsoft.com/office/officeart/2005/8/layout/hierarchy2"/>
    <dgm:cxn modelId="{9D70B872-7C67-4BCA-B7F3-6A8D8E2E94FB}" type="presParOf" srcId="{15F2CCE9-DEF8-4155-ACAB-DC95D6792514}" destId="{C8E90D4B-25C4-4ADC-B754-32F6D3F005E0}" srcOrd="0" destOrd="0" presId="urn:microsoft.com/office/officeart/2005/8/layout/hierarchy2"/>
    <dgm:cxn modelId="{1A2D53CF-E31D-476F-B47B-9FD63DC54012}" type="presParOf" srcId="{F7FA3E23-60EF-4A19-AAD2-DBB6CCB91AA2}" destId="{FCDBC5BC-CC24-4CF9-BA2E-486CDA732747}" srcOrd="5" destOrd="0" presId="urn:microsoft.com/office/officeart/2005/8/layout/hierarchy2"/>
    <dgm:cxn modelId="{648563A1-6E6A-4ACB-B488-6B6E349C3BA7}" type="presParOf" srcId="{FCDBC5BC-CC24-4CF9-BA2E-486CDA732747}" destId="{9BC0B5EA-DBDB-4CBB-9175-FF8FA455F45C}" srcOrd="0" destOrd="0" presId="urn:microsoft.com/office/officeart/2005/8/layout/hierarchy2"/>
    <dgm:cxn modelId="{ABB60B6E-D5D0-47B0-9639-D168CBB10E1C}" type="presParOf" srcId="{FCDBC5BC-CC24-4CF9-BA2E-486CDA732747}" destId="{1075E6E6-627D-41A2-8433-EA5B8EDDC339}" srcOrd="1" destOrd="0" presId="urn:microsoft.com/office/officeart/2005/8/layout/hierarchy2"/>
    <dgm:cxn modelId="{13AAA5E8-4307-4569-9B7F-A45F254200F2}" type="presParOf" srcId="{117EEB44-1C98-409A-A84B-540D49D219D8}" destId="{A887E4B7-0DAB-484F-9065-FBF1FF9108B8}" srcOrd="4" destOrd="0" presId="urn:microsoft.com/office/officeart/2005/8/layout/hierarchy2"/>
    <dgm:cxn modelId="{C63F2AB3-E2FA-4464-B9EA-018028CEC0F1}" type="presParOf" srcId="{A887E4B7-0DAB-484F-9065-FBF1FF9108B8}" destId="{6A037D43-0317-4BE2-B26B-502E84FC080E}" srcOrd="0" destOrd="0" presId="urn:microsoft.com/office/officeart/2005/8/layout/hierarchy2"/>
    <dgm:cxn modelId="{6345C207-A4C1-474B-A22A-4FD6B15D6B79}" type="presParOf" srcId="{117EEB44-1C98-409A-A84B-540D49D219D8}" destId="{2E27CD66-24A4-481D-848A-1BD37E703B58}" srcOrd="5" destOrd="0" presId="urn:microsoft.com/office/officeart/2005/8/layout/hierarchy2"/>
    <dgm:cxn modelId="{1A9FBB80-1183-49CC-8A7F-1CC7FCBFD508}" type="presParOf" srcId="{2E27CD66-24A4-481D-848A-1BD37E703B58}" destId="{6C4E4CA9-F28E-4193-B62D-B20F5279C470}" srcOrd="0" destOrd="0" presId="urn:microsoft.com/office/officeart/2005/8/layout/hierarchy2"/>
    <dgm:cxn modelId="{138BBA42-AB85-4BBB-BD30-D4CADBA80575}" type="presParOf" srcId="{2E27CD66-24A4-481D-848A-1BD37E703B58}" destId="{A6AA80DC-CE18-4C21-85A2-298B74194928}" srcOrd="1" destOrd="0" presId="urn:microsoft.com/office/officeart/2005/8/layout/hierarchy2"/>
    <dgm:cxn modelId="{0B5CAEA2-0D43-4706-937A-40CA26FE0D52}" type="presParOf" srcId="{A6AA80DC-CE18-4C21-85A2-298B74194928}" destId="{B9E0E3A0-DDD4-4216-A318-B513B812089A}" srcOrd="0" destOrd="0" presId="urn:microsoft.com/office/officeart/2005/8/layout/hierarchy2"/>
    <dgm:cxn modelId="{DB8ECE04-BD83-42FE-9A91-7E337498D624}" type="presParOf" srcId="{B9E0E3A0-DDD4-4216-A318-B513B812089A}" destId="{4E9A2AD3-2849-4462-9A9D-A6CAAEA2CB8E}" srcOrd="0" destOrd="0" presId="urn:microsoft.com/office/officeart/2005/8/layout/hierarchy2"/>
    <dgm:cxn modelId="{F43EACFA-7D5B-40F7-BAF5-94558A7829EA}" type="presParOf" srcId="{A6AA80DC-CE18-4C21-85A2-298B74194928}" destId="{2777F855-034C-4C56-B9BE-66E131EFE06B}" srcOrd="1" destOrd="0" presId="urn:microsoft.com/office/officeart/2005/8/layout/hierarchy2"/>
    <dgm:cxn modelId="{E476A96B-439B-44A8-9DFA-AD36BBE64139}" type="presParOf" srcId="{2777F855-034C-4C56-B9BE-66E131EFE06B}" destId="{820F69CB-0F7C-46E9-947A-5F3ABC815C54}" srcOrd="0" destOrd="0" presId="urn:microsoft.com/office/officeart/2005/8/layout/hierarchy2"/>
    <dgm:cxn modelId="{5F13A7DF-7898-441F-A0B0-3DB1CB4D8EED}" type="presParOf" srcId="{2777F855-034C-4C56-B9BE-66E131EFE06B}" destId="{C4A4A41A-34B5-4468-8E77-987CEC9B26FF}" srcOrd="1" destOrd="0" presId="urn:microsoft.com/office/officeart/2005/8/layout/hierarchy2"/>
    <dgm:cxn modelId="{5095CB70-DDEF-41CE-96B1-B5EECCA368AC}" type="presParOf" srcId="{A6AA80DC-CE18-4C21-85A2-298B74194928}" destId="{B96DCAD7-4DDA-4ADD-BC63-0EE04A574845}" srcOrd="2" destOrd="0" presId="urn:microsoft.com/office/officeart/2005/8/layout/hierarchy2"/>
    <dgm:cxn modelId="{08EED978-A6E0-463C-9412-76533437BCAC}" type="presParOf" srcId="{B96DCAD7-4DDA-4ADD-BC63-0EE04A574845}" destId="{70751119-7F61-442B-8E8D-60552951E5F1}" srcOrd="0" destOrd="0" presId="urn:microsoft.com/office/officeart/2005/8/layout/hierarchy2"/>
    <dgm:cxn modelId="{F12B9CAD-238B-4C41-A8C6-07DD2B9A765E}" type="presParOf" srcId="{A6AA80DC-CE18-4C21-85A2-298B74194928}" destId="{1D4C88A0-7C5E-48A5-8D38-1A0BB9FA0361}" srcOrd="3" destOrd="0" presId="urn:microsoft.com/office/officeart/2005/8/layout/hierarchy2"/>
    <dgm:cxn modelId="{56AD6F06-4E5B-437B-84E6-7B75A39325E9}" type="presParOf" srcId="{1D4C88A0-7C5E-48A5-8D38-1A0BB9FA0361}" destId="{F4C486E2-B375-457B-8826-444182C6E776}" srcOrd="0" destOrd="0" presId="urn:microsoft.com/office/officeart/2005/8/layout/hierarchy2"/>
    <dgm:cxn modelId="{50E94912-B301-4583-8E96-0F3B87288A6F}" type="presParOf" srcId="{1D4C88A0-7C5E-48A5-8D38-1A0BB9FA0361}" destId="{9D1B67AA-8621-446E-AE38-5ED46C3E2624}" srcOrd="1" destOrd="0" presId="urn:microsoft.com/office/officeart/2005/8/layout/hierarchy2"/>
    <dgm:cxn modelId="{A9FE6833-516D-403B-8F84-761CCCA06D84}" type="presParOf" srcId="{A6AA80DC-CE18-4C21-85A2-298B74194928}" destId="{184447F7-5183-4A2E-9C76-54C49727FAF1}" srcOrd="4" destOrd="0" presId="urn:microsoft.com/office/officeart/2005/8/layout/hierarchy2"/>
    <dgm:cxn modelId="{A7AA45BA-DAF6-4FE6-8720-E0E975937524}" type="presParOf" srcId="{184447F7-5183-4A2E-9C76-54C49727FAF1}" destId="{25BDC353-13F3-4C27-984B-8251D9B47CE0}" srcOrd="0" destOrd="0" presId="urn:microsoft.com/office/officeart/2005/8/layout/hierarchy2"/>
    <dgm:cxn modelId="{52AAC161-AB45-404F-BA15-FAE1272642A4}" type="presParOf" srcId="{A6AA80DC-CE18-4C21-85A2-298B74194928}" destId="{AD2C81D4-E1CC-4BE0-9598-5459D381966C}" srcOrd="5" destOrd="0" presId="urn:microsoft.com/office/officeart/2005/8/layout/hierarchy2"/>
    <dgm:cxn modelId="{826F06D4-B34D-4803-ADE1-D6634B0AA9E4}" type="presParOf" srcId="{AD2C81D4-E1CC-4BE0-9598-5459D381966C}" destId="{F7DDAF61-D8B5-4B43-95F4-E1FC57C74BE5}" srcOrd="0" destOrd="0" presId="urn:microsoft.com/office/officeart/2005/8/layout/hierarchy2"/>
    <dgm:cxn modelId="{6221A906-8100-458C-B00C-6D4FF827D2D4}" type="presParOf" srcId="{AD2C81D4-E1CC-4BE0-9598-5459D381966C}" destId="{8E547209-56B0-41D4-9E37-30A0A66CEB71}" srcOrd="1" destOrd="0" presId="urn:microsoft.com/office/officeart/2005/8/layout/hierarchy2"/>
    <dgm:cxn modelId="{7CA88377-DF37-4524-AD4E-AFA03ED9BF88}" type="presParOf" srcId="{117EEB44-1C98-409A-A84B-540D49D219D8}" destId="{1EEF0D14-890D-41AA-944D-2BEC96896DC7}" srcOrd="6" destOrd="0" presId="urn:microsoft.com/office/officeart/2005/8/layout/hierarchy2"/>
    <dgm:cxn modelId="{26480DD1-928A-4B73-BA2F-F52522D184EB}" type="presParOf" srcId="{1EEF0D14-890D-41AA-944D-2BEC96896DC7}" destId="{2337ABCF-2AB2-4DA7-A41B-D09CAB1FB7E5}" srcOrd="0" destOrd="0" presId="urn:microsoft.com/office/officeart/2005/8/layout/hierarchy2"/>
    <dgm:cxn modelId="{90293B7E-539F-4ADF-A0BF-0BA77E6F959E}" type="presParOf" srcId="{117EEB44-1C98-409A-A84B-540D49D219D8}" destId="{393D6E68-0FF5-45B4-B2F5-A0A2DA186D8C}" srcOrd="7" destOrd="0" presId="urn:microsoft.com/office/officeart/2005/8/layout/hierarchy2"/>
    <dgm:cxn modelId="{3D863C9D-06DB-48F9-8967-A4E5AAC2B064}" type="presParOf" srcId="{393D6E68-0FF5-45B4-B2F5-A0A2DA186D8C}" destId="{21B1AF10-0DEC-4F66-9734-7A804F2C093C}" srcOrd="0" destOrd="0" presId="urn:microsoft.com/office/officeart/2005/8/layout/hierarchy2"/>
    <dgm:cxn modelId="{5DFAB7EC-CAEE-4BE9-A216-18CBABC11947}" type="presParOf" srcId="{393D6E68-0FF5-45B4-B2F5-A0A2DA186D8C}" destId="{CE73F811-E46B-4DBA-95C1-0AD513A139D5}" srcOrd="1" destOrd="0" presId="urn:microsoft.com/office/officeart/2005/8/layout/hierarchy2"/>
    <dgm:cxn modelId="{72119281-CBB5-493B-B804-1524249FE82C}" type="presParOf" srcId="{CE73F811-E46B-4DBA-95C1-0AD513A139D5}" destId="{6EA98A83-582F-4AFF-9784-000476175BFD}" srcOrd="0" destOrd="0" presId="urn:microsoft.com/office/officeart/2005/8/layout/hierarchy2"/>
    <dgm:cxn modelId="{BB0D02A0-B402-4398-B24B-19CE22FD629B}" type="presParOf" srcId="{6EA98A83-582F-4AFF-9784-000476175BFD}" destId="{4E9DD359-FEAE-4FD5-8DF6-AA3237E9ECC0}" srcOrd="0" destOrd="0" presId="urn:microsoft.com/office/officeart/2005/8/layout/hierarchy2"/>
    <dgm:cxn modelId="{2AEE553F-CE29-4015-8D02-2C36C6A13F14}" type="presParOf" srcId="{CE73F811-E46B-4DBA-95C1-0AD513A139D5}" destId="{6BF08EB9-38D4-496F-80F3-CE120B7C555E}" srcOrd="1" destOrd="0" presId="urn:microsoft.com/office/officeart/2005/8/layout/hierarchy2"/>
    <dgm:cxn modelId="{718526F1-0242-41CC-8BED-316F49257658}" type="presParOf" srcId="{6BF08EB9-38D4-496F-80F3-CE120B7C555E}" destId="{BFBE3CFE-A37A-4C33-A105-4230464894D4}" srcOrd="0" destOrd="0" presId="urn:microsoft.com/office/officeart/2005/8/layout/hierarchy2"/>
    <dgm:cxn modelId="{10B4FE3F-CBDD-4521-AC5F-743435A8B839}" type="presParOf" srcId="{6BF08EB9-38D4-496F-80F3-CE120B7C555E}" destId="{38E6B105-39FF-4215-8007-FD8DD06376C0}" srcOrd="1" destOrd="0" presId="urn:microsoft.com/office/officeart/2005/8/layout/hierarchy2"/>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4A868A-664D-42B6-A599-58F4180D9CD5}" type="doc">
      <dgm:prSet loTypeId="urn:microsoft.com/office/officeart/2008/layout/PictureStrips" loCatId="list" qsTypeId="urn:microsoft.com/office/officeart/2005/8/quickstyle/simple3" qsCatId="simple" csTypeId="urn:microsoft.com/office/officeart/2005/8/colors/accent3_5" csCatId="accent3" phldr="1"/>
      <dgm:spPr/>
      <dgm:t>
        <a:bodyPr/>
        <a:lstStyle/>
        <a:p>
          <a:endParaRPr lang="en-US"/>
        </a:p>
      </dgm:t>
    </dgm:pt>
    <dgm:pt modelId="{7806FEDF-A619-4F80-A944-A6AFB900500D}">
      <dgm:prSet phldrT="[Text]" custT="1"/>
      <dgm:spPr>
        <a:ln w="38100">
          <a:solidFill>
            <a:schemeClr val="accent2"/>
          </a:solidFill>
        </a:ln>
      </dgm:spPr>
      <dgm:t>
        <a:bodyPr/>
        <a:lstStyle/>
        <a:p>
          <a:r>
            <a:rPr lang="en-US" sz="2000" b="1" dirty="0">
              <a:ln>
                <a:noFill/>
              </a:ln>
              <a:solidFill>
                <a:schemeClr val="tx1">
                  <a:lumMod val="50000"/>
                </a:schemeClr>
              </a:solidFill>
            </a:rPr>
            <a:t>Optimize race/ethnicity data</a:t>
          </a:r>
          <a:r>
            <a:rPr lang="en-US" sz="2000" dirty="0">
              <a:ln>
                <a:noFill/>
              </a:ln>
              <a:solidFill>
                <a:schemeClr val="tx1">
                  <a:lumMod val="50000"/>
                </a:schemeClr>
              </a:solidFill>
            </a:rPr>
            <a:t> collection &amp; review key maternal quality data by race, ethnicity &amp; Medicaid status</a:t>
          </a:r>
        </a:p>
      </dgm:t>
    </dgm:pt>
    <dgm:pt modelId="{86F72BA6-7DE5-43E1-BC7F-A064EE63861B}" type="parTrans" cxnId="{A7D9D694-C8B8-437A-8E2A-E8125F469397}">
      <dgm:prSet/>
      <dgm:spPr/>
      <dgm:t>
        <a:bodyPr/>
        <a:lstStyle/>
        <a:p>
          <a:endParaRPr lang="en-US"/>
        </a:p>
      </dgm:t>
    </dgm:pt>
    <dgm:pt modelId="{7C7F3E4F-3F1C-45D6-B50F-B53180E08D01}" type="sibTrans" cxnId="{A7D9D694-C8B8-437A-8E2A-E8125F469397}">
      <dgm:prSet/>
      <dgm:spPr/>
      <dgm:t>
        <a:bodyPr/>
        <a:lstStyle/>
        <a:p>
          <a:endParaRPr lang="en-US"/>
        </a:p>
      </dgm:t>
    </dgm:pt>
    <dgm:pt modelId="{8BADECEC-2FF8-40F9-8CEC-87662EC9ACD4}">
      <dgm:prSet phldrT="[Text]" custT="1"/>
      <dgm:spPr>
        <a:ln w="38100">
          <a:solidFill>
            <a:schemeClr val="accent2"/>
          </a:solidFill>
        </a:ln>
      </dgm:spPr>
      <dgm:t>
        <a:bodyPr/>
        <a:lstStyle/>
        <a:p>
          <a:r>
            <a:rPr lang="en-US" sz="2000" b="1" dirty="0">
              <a:solidFill>
                <a:schemeClr val="tx1">
                  <a:lumMod val="50000"/>
                </a:schemeClr>
              </a:solidFill>
            </a:rPr>
            <a:t>Engage patients and community members </a:t>
          </a:r>
          <a:r>
            <a:rPr lang="en-US" sz="2000" dirty="0">
              <a:solidFill>
                <a:schemeClr val="tx1">
                  <a:lumMod val="50000"/>
                </a:schemeClr>
              </a:solidFill>
            </a:rPr>
            <a:t>for input on quality improvement efforts</a:t>
          </a:r>
        </a:p>
      </dgm:t>
    </dgm:pt>
    <dgm:pt modelId="{4D804546-C693-45EC-852E-E9164F816126}" type="parTrans" cxnId="{F0C010E1-0925-47C2-BC60-F5D7ACA41474}">
      <dgm:prSet/>
      <dgm:spPr/>
      <dgm:t>
        <a:bodyPr/>
        <a:lstStyle/>
        <a:p>
          <a:endParaRPr lang="en-US"/>
        </a:p>
      </dgm:t>
    </dgm:pt>
    <dgm:pt modelId="{30734B9A-4BBF-4E31-AA4B-6CF614EECEFD}" type="sibTrans" cxnId="{F0C010E1-0925-47C2-BC60-F5D7ACA41474}">
      <dgm:prSet/>
      <dgm:spPr/>
      <dgm:t>
        <a:bodyPr/>
        <a:lstStyle/>
        <a:p>
          <a:endParaRPr lang="en-US"/>
        </a:p>
      </dgm:t>
    </dgm:pt>
    <dgm:pt modelId="{06AE8033-DDA0-4D78-B03F-3AD1CD6C2EF0}">
      <dgm:prSet custT="1"/>
      <dgm:spPr>
        <a:noFill/>
        <a:ln w="38100">
          <a:solidFill>
            <a:schemeClr val="accent3"/>
          </a:solidFill>
        </a:ln>
      </dgm:spPr>
      <dgm:t>
        <a:bodyPr/>
        <a:lstStyle/>
        <a:p>
          <a:r>
            <a:rPr lang="en-US" sz="1900" dirty="0">
              <a:solidFill>
                <a:schemeClr val="tx1">
                  <a:lumMod val="50000"/>
                </a:schemeClr>
              </a:solidFill>
            </a:rPr>
            <a:t>Universal </a:t>
          </a:r>
          <a:r>
            <a:rPr lang="en-US" sz="1900" b="1" dirty="0">
              <a:solidFill>
                <a:schemeClr val="tx1">
                  <a:lumMod val="50000"/>
                </a:schemeClr>
              </a:solidFill>
            </a:rPr>
            <a:t>social determinants of health screening</a:t>
          </a:r>
          <a:r>
            <a:rPr lang="en-US" sz="1900" dirty="0">
              <a:solidFill>
                <a:schemeClr val="tx1">
                  <a:lumMod val="50000"/>
                </a:schemeClr>
              </a:solidFill>
            </a:rPr>
            <a:t> tool (prenatal/L&amp;D) with system for linkage to appropriate resources </a:t>
          </a:r>
        </a:p>
      </dgm:t>
    </dgm:pt>
    <dgm:pt modelId="{BCE9A4C6-9B46-40D2-B462-0E76716A75A4}" type="parTrans" cxnId="{5F659E21-5166-47C8-BB35-5AEA57E9EEFB}">
      <dgm:prSet/>
      <dgm:spPr/>
      <dgm:t>
        <a:bodyPr/>
        <a:lstStyle/>
        <a:p>
          <a:endParaRPr lang="en-US"/>
        </a:p>
      </dgm:t>
    </dgm:pt>
    <dgm:pt modelId="{16B03BED-9A88-4CE8-B370-11485C78BCB9}" type="sibTrans" cxnId="{5F659E21-5166-47C8-BB35-5AEA57E9EEFB}">
      <dgm:prSet/>
      <dgm:spPr/>
      <dgm:t>
        <a:bodyPr/>
        <a:lstStyle/>
        <a:p>
          <a:endParaRPr lang="en-US"/>
        </a:p>
      </dgm:t>
    </dgm:pt>
    <dgm:pt modelId="{B6B72146-484E-4F79-BA49-1B269067A153}">
      <dgm:prSet custT="1"/>
      <dgm:spPr>
        <a:noFill/>
        <a:ln w="38100">
          <a:solidFill>
            <a:schemeClr val="accent3"/>
          </a:solidFill>
        </a:ln>
      </dgm:spPr>
      <dgm:t>
        <a:bodyPr/>
        <a:lstStyle/>
        <a:p>
          <a:r>
            <a:rPr lang="en-US" sz="1900" dirty="0">
              <a:solidFill>
                <a:schemeClr val="tx1">
                  <a:lumMod val="50000"/>
                </a:schemeClr>
              </a:solidFill>
            </a:rPr>
            <a:t>Share </a:t>
          </a:r>
          <a:r>
            <a:rPr lang="en-US" sz="1900" b="1" dirty="0">
              <a:solidFill>
                <a:schemeClr val="tx1">
                  <a:lumMod val="50000"/>
                </a:schemeClr>
              </a:solidFill>
            </a:rPr>
            <a:t>respectful care practices </a:t>
          </a:r>
          <a:r>
            <a:rPr lang="en-US" sz="1900" dirty="0">
              <a:solidFill>
                <a:schemeClr val="tx1">
                  <a:lumMod val="50000"/>
                </a:schemeClr>
              </a:solidFill>
            </a:rPr>
            <a:t>on L&amp;D and survey patients before discharge on their care experience (using the PREM) for feedback</a:t>
          </a:r>
        </a:p>
      </dgm:t>
    </dgm:pt>
    <dgm:pt modelId="{ADD461F2-10FF-45CB-AE84-C92D8465A518}" type="parTrans" cxnId="{1DD56503-1C2E-4DBB-98F7-5E85C651D8A1}">
      <dgm:prSet/>
      <dgm:spPr/>
      <dgm:t>
        <a:bodyPr/>
        <a:lstStyle/>
        <a:p>
          <a:endParaRPr lang="en-US"/>
        </a:p>
      </dgm:t>
    </dgm:pt>
    <dgm:pt modelId="{5BBC6221-5249-441E-83CF-AEDA9AE70078}" type="sibTrans" cxnId="{1DD56503-1C2E-4DBB-98F7-5E85C651D8A1}">
      <dgm:prSet/>
      <dgm:spPr/>
      <dgm:t>
        <a:bodyPr/>
        <a:lstStyle/>
        <a:p>
          <a:endParaRPr lang="en-US"/>
        </a:p>
      </dgm:t>
    </dgm:pt>
    <dgm:pt modelId="{145678A4-C9B1-46A8-AB0F-333660A44930}">
      <dgm:prSet custT="1"/>
      <dgm:spPr>
        <a:ln w="38100">
          <a:solidFill>
            <a:schemeClr val="accent2"/>
          </a:solidFill>
        </a:ln>
      </dgm:spPr>
      <dgm:t>
        <a:bodyPr/>
        <a:lstStyle/>
        <a:p>
          <a:r>
            <a:rPr lang="en-US" sz="1900" b="1" dirty="0">
              <a:solidFill>
                <a:schemeClr val="tx1">
                  <a:lumMod val="50000"/>
                </a:schemeClr>
              </a:solidFill>
            </a:rPr>
            <a:t>Standardize postpartum safety </a:t>
          </a:r>
          <a:r>
            <a:rPr lang="en-US" sz="1900" dirty="0">
              <a:solidFill>
                <a:schemeClr val="tx1">
                  <a:lumMod val="50000"/>
                </a:schemeClr>
              </a:solidFill>
            </a:rPr>
            <a:t>education and schedule early postpartum follow up prior to hospital discharge</a:t>
          </a:r>
        </a:p>
      </dgm:t>
    </dgm:pt>
    <dgm:pt modelId="{0BE838AE-950D-41CB-915F-94F09230C8BA}" type="parTrans" cxnId="{FDCCCA09-1174-46B4-B74B-BA16C49073DF}">
      <dgm:prSet/>
      <dgm:spPr/>
      <dgm:t>
        <a:bodyPr/>
        <a:lstStyle/>
        <a:p>
          <a:endParaRPr lang="en-US"/>
        </a:p>
      </dgm:t>
    </dgm:pt>
    <dgm:pt modelId="{6F49F7C4-2516-4E5A-874B-96D7AB23C2BB}" type="sibTrans" cxnId="{FDCCCA09-1174-46B4-B74B-BA16C49073DF}">
      <dgm:prSet/>
      <dgm:spPr/>
      <dgm:t>
        <a:bodyPr/>
        <a:lstStyle/>
        <a:p>
          <a:endParaRPr lang="en-US"/>
        </a:p>
      </dgm:t>
    </dgm:pt>
    <dgm:pt modelId="{0AA1816D-CC2F-4D69-B6DA-C364AB0244B0}">
      <dgm:prSet custT="1"/>
      <dgm:spPr>
        <a:ln w="38100">
          <a:solidFill>
            <a:schemeClr val="accent3"/>
          </a:solidFill>
        </a:ln>
      </dgm:spPr>
      <dgm:t>
        <a:bodyPr/>
        <a:lstStyle/>
        <a:p>
          <a:r>
            <a:rPr lang="en-US" sz="2000" b="1" dirty="0">
              <a:solidFill>
                <a:schemeClr val="tx1">
                  <a:lumMod val="50000"/>
                </a:schemeClr>
              </a:solidFill>
            </a:rPr>
            <a:t>Implicit Bias / Respectful Care training </a:t>
          </a:r>
          <a:r>
            <a:rPr lang="en-US" sz="2000" dirty="0">
              <a:solidFill>
                <a:schemeClr val="tx1">
                  <a:lumMod val="50000"/>
                </a:schemeClr>
              </a:solidFill>
            </a:rPr>
            <a:t>for providers, nurses and other staff</a:t>
          </a:r>
        </a:p>
      </dgm:t>
    </dgm:pt>
    <dgm:pt modelId="{988E88B7-D8BF-47C6-8CF7-14EB94081D4C}" type="parTrans" cxnId="{1A1B0F33-FC23-40B2-BC2A-AF7EE23A173D}">
      <dgm:prSet/>
      <dgm:spPr/>
      <dgm:t>
        <a:bodyPr/>
        <a:lstStyle/>
        <a:p>
          <a:endParaRPr lang="en-US"/>
        </a:p>
      </dgm:t>
    </dgm:pt>
    <dgm:pt modelId="{06A61F8F-57F0-4D32-8C10-319FBF89C4F0}" type="sibTrans" cxnId="{1A1B0F33-FC23-40B2-BC2A-AF7EE23A173D}">
      <dgm:prSet/>
      <dgm:spPr/>
      <dgm:t>
        <a:bodyPr/>
        <a:lstStyle/>
        <a:p>
          <a:endParaRPr lang="en-US"/>
        </a:p>
      </dgm:t>
    </dgm:pt>
    <dgm:pt modelId="{5D833600-D27C-4A11-8523-D11586168895}" type="pres">
      <dgm:prSet presAssocID="{F24A868A-664D-42B6-A599-58F4180D9CD5}" presName="Name0" presStyleCnt="0">
        <dgm:presLayoutVars>
          <dgm:dir/>
          <dgm:resizeHandles val="exact"/>
        </dgm:presLayoutVars>
      </dgm:prSet>
      <dgm:spPr/>
      <dgm:t>
        <a:bodyPr/>
        <a:lstStyle/>
        <a:p>
          <a:endParaRPr lang="en-US"/>
        </a:p>
      </dgm:t>
    </dgm:pt>
    <dgm:pt modelId="{D886DD18-ECCC-4014-9E1E-0B83A32A804E}" type="pres">
      <dgm:prSet presAssocID="{7806FEDF-A619-4F80-A944-A6AFB900500D}" presName="composite" presStyleCnt="0"/>
      <dgm:spPr/>
    </dgm:pt>
    <dgm:pt modelId="{59934895-D150-4E33-9DF9-05F4FF77A7AF}" type="pres">
      <dgm:prSet presAssocID="{7806FEDF-A619-4F80-A944-A6AFB900500D}" presName="rect1" presStyleLbl="trAlignAcc1" presStyleIdx="0" presStyleCnt="6">
        <dgm:presLayoutVars>
          <dgm:bulletEnabled val="1"/>
        </dgm:presLayoutVars>
      </dgm:prSet>
      <dgm:spPr/>
      <dgm:t>
        <a:bodyPr/>
        <a:lstStyle/>
        <a:p>
          <a:endParaRPr lang="en-US"/>
        </a:p>
      </dgm:t>
    </dgm:pt>
    <dgm:pt modelId="{CC54DB42-0225-4905-A8D7-EBF99D64265A}" type="pres">
      <dgm:prSet presAssocID="{7806FEDF-A619-4F80-A944-A6AFB900500D}" presName="rect2" presStyleLbl="fgImgPlace1" presStyleIdx="0" presStyleCnt="6" custLinFactNeighborX="1206" custLinFactNeighborY="5625"/>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pt>
    <dgm:pt modelId="{672B8F3D-6A6F-4CB0-A1AE-FC52093F19D3}" type="pres">
      <dgm:prSet presAssocID="{7C7F3E4F-3F1C-45D6-B50F-B53180E08D01}" presName="sibTrans" presStyleCnt="0"/>
      <dgm:spPr/>
    </dgm:pt>
    <dgm:pt modelId="{22907C8F-2179-483B-BF1D-117B0AC55DD2}" type="pres">
      <dgm:prSet presAssocID="{06AE8033-DDA0-4D78-B03F-3AD1CD6C2EF0}" presName="composite" presStyleCnt="0"/>
      <dgm:spPr/>
    </dgm:pt>
    <dgm:pt modelId="{49AFCCF3-3DDD-486F-B69F-0293F48BA1AE}" type="pres">
      <dgm:prSet presAssocID="{06AE8033-DDA0-4D78-B03F-3AD1CD6C2EF0}" presName="rect1" presStyleLbl="trAlignAcc1" presStyleIdx="1" presStyleCnt="6">
        <dgm:presLayoutVars>
          <dgm:bulletEnabled val="1"/>
        </dgm:presLayoutVars>
      </dgm:prSet>
      <dgm:spPr/>
      <dgm:t>
        <a:bodyPr/>
        <a:lstStyle/>
        <a:p>
          <a:endParaRPr lang="en-US"/>
        </a:p>
      </dgm:t>
    </dgm:pt>
    <dgm:pt modelId="{E836AFA5-6591-4E14-8210-FEC8BF8E79BF}" type="pres">
      <dgm:prSet presAssocID="{06AE8033-DDA0-4D78-B03F-3AD1CD6C2EF0}" presName="rect2" presStyleLbl="fgImgPlace1" presStyleIdx="1" presStyleCnt="6" custScaleX="121667"/>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B17C5BD2-7494-4B92-A7FF-B9EA39D820EC}" type="pres">
      <dgm:prSet presAssocID="{16B03BED-9A88-4CE8-B370-11485C78BCB9}" presName="sibTrans" presStyleCnt="0"/>
      <dgm:spPr/>
    </dgm:pt>
    <dgm:pt modelId="{FD4654B2-1BB2-4EF6-9802-69F8316533F1}" type="pres">
      <dgm:prSet presAssocID="{B6B72146-484E-4F79-BA49-1B269067A153}" presName="composite" presStyleCnt="0"/>
      <dgm:spPr/>
    </dgm:pt>
    <dgm:pt modelId="{E4F7C446-C5AF-419C-B1D8-F6A9C79DD675}" type="pres">
      <dgm:prSet presAssocID="{B6B72146-484E-4F79-BA49-1B269067A153}" presName="rect1" presStyleLbl="trAlignAcc1" presStyleIdx="2" presStyleCnt="6">
        <dgm:presLayoutVars>
          <dgm:bulletEnabled val="1"/>
        </dgm:presLayoutVars>
      </dgm:prSet>
      <dgm:spPr/>
      <dgm:t>
        <a:bodyPr/>
        <a:lstStyle/>
        <a:p>
          <a:endParaRPr lang="en-US"/>
        </a:p>
      </dgm:t>
    </dgm:pt>
    <dgm:pt modelId="{1AF332FF-D205-4E81-886F-B0DEEB2FEE24}" type="pres">
      <dgm:prSet presAssocID="{B6B72146-484E-4F79-BA49-1B269067A153}" presName="rect2" presStyleLbl="fgImgPlac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dgm:spPr>
    </dgm:pt>
    <dgm:pt modelId="{F64733EB-32F4-4191-9701-005CA1845A25}" type="pres">
      <dgm:prSet presAssocID="{5BBC6221-5249-441E-83CF-AEDA9AE70078}" presName="sibTrans" presStyleCnt="0"/>
      <dgm:spPr/>
    </dgm:pt>
    <dgm:pt modelId="{13CAE0DD-4AEA-4BAA-BC34-C9F3E2199916}" type="pres">
      <dgm:prSet presAssocID="{8BADECEC-2FF8-40F9-8CEC-87662EC9ACD4}" presName="composite" presStyleCnt="0"/>
      <dgm:spPr/>
    </dgm:pt>
    <dgm:pt modelId="{5F77EB86-DC3A-4F49-9C1C-64F45674FB41}" type="pres">
      <dgm:prSet presAssocID="{8BADECEC-2FF8-40F9-8CEC-87662EC9ACD4}" presName="rect1" presStyleLbl="trAlignAcc1" presStyleIdx="3" presStyleCnt="6">
        <dgm:presLayoutVars>
          <dgm:bulletEnabled val="1"/>
        </dgm:presLayoutVars>
      </dgm:prSet>
      <dgm:spPr/>
      <dgm:t>
        <a:bodyPr/>
        <a:lstStyle/>
        <a:p>
          <a:endParaRPr lang="en-US"/>
        </a:p>
      </dgm:t>
    </dgm:pt>
    <dgm:pt modelId="{BC0ECF19-7FFA-4B14-87B4-72F35EE1B4A9}" type="pres">
      <dgm:prSet presAssocID="{8BADECEC-2FF8-40F9-8CEC-87662EC9ACD4}" presName="rect2" presStyleLbl="fgImgPlace1" presStyleIdx="3" presStyleCnt="6" custScaleX="132762"/>
      <dgm:spPr>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dgm:spPr>
    </dgm:pt>
    <dgm:pt modelId="{D7B6C416-0962-48BB-9B31-CE0C8770B0A1}" type="pres">
      <dgm:prSet presAssocID="{30734B9A-4BBF-4E31-AA4B-6CF614EECEFD}" presName="sibTrans" presStyleCnt="0"/>
      <dgm:spPr/>
    </dgm:pt>
    <dgm:pt modelId="{0BFC8CBB-0467-4932-96E0-8DBAC61DC7B7}" type="pres">
      <dgm:prSet presAssocID="{145678A4-C9B1-46A8-AB0F-333660A44930}" presName="composite" presStyleCnt="0"/>
      <dgm:spPr/>
    </dgm:pt>
    <dgm:pt modelId="{70187994-DBE7-4A6A-B505-7DE43D8B5E24}" type="pres">
      <dgm:prSet presAssocID="{145678A4-C9B1-46A8-AB0F-333660A44930}" presName="rect1" presStyleLbl="trAlignAcc1" presStyleIdx="4" presStyleCnt="6">
        <dgm:presLayoutVars>
          <dgm:bulletEnabled val="1"/>
        </dgm:presLayoutVars>
      </dgm:prSet>
      <dgm:spPr/>
      <dgm:t>
        <a:bodyPr/>
        <a:lstStyle/>
        <a:p>
          <a:endParaRPr lang="en-US"/>
        </a:p>
      </dgm:t>
    </dgm:pt>
    <dgm:pt modelId="{D00B39CB-6D1C-4FD9-83A3-2EDAA898AC44}" type="pres">
      <dgm:prSet presAssocID="{145678A4-C9B1-46A8-AB0F-333660A44930}" presName="rect2" presStyleLbl="fgImgPlace1" presStyleIdx="4" presStyleCnt="6" custLinFactNeighborX="-4821" custLinFactNeighborY="1607"/>
      <dgm:spPr>
        <a:blipFill rotWithShape="1">
          <a:blip xmlns:r="http://schemas.openxmlformats.org/officeDocument/2006/relationships" r:embed="rId5" cstate="email">
            <a:extLst>
              <a:ext uri="{28A0092B-C50C-407E-A947-70E740481C1C}">
                <a14:useLocalDpi xmlns:a14="http://schemas.microsoft.com/office/drawing/2010/main"/>
              </a:ext>
            </a:extLst>
          </a:blip>
          <a:stretch>
            <a:fillRect/>
          </a:stretch>
        </a:blipFill>
      </dgm:spPr>
    </dgm:pt>
    <dgm:pt modelId="{A2C41B84-333C-48FA-A372-0205E14CC92A}" type="pres">
      <dgm:prSet presAssocID="{6F49F7C4-2516-4E5A-874B-96D7AB23C2BB}" presName="sibTrans" presStyleCnt="0"/>
      <dgm:spPr/>
    </dgm:pt>
    <dgm:pt modelId="{7F049475-9840-4F67-AB3A-F7C87BB07D12}" type="pres">
      <dgm:prSet presAssocID="{0AA1816D-CC2F-4D69-B6DA-C364AB0244B0}" presName="composite" presStyleCnt="0"/>
      <dgm:spPr/>
    </dgm:pt>
    <dgm:pt modelId="{197AA65D-CC75-4AFD-8AF6-BE49EB492D3A}" type="pres">
      <dgm:prSet presAssocID="{0AA1816D-CC2F-4D69-B6DA-C364AB0244B0}" presName="rect1" presStyleLbl="trAlignAcc1" presStyleIdx="5" presStyleCnt="6">
        <dgm:presLayoutVars>
          <dgm:bulletEnabled val="1"/>
        </dgm:presLayoutVars>
      </dgm:prSet>
      <dgm:spPr/>
      <dgm:t>
        <a:bodyPr/>
        <a:lstStyle/>
        <a:p>
          <a:endParaRPr lang="en-US"/>
        </a:p>
      </dgm:t>
    </dgm:pt>
    <dgm:pt modelId="{F76C5C29-CF17-47A8-9710-3F8111C8DB01}" type="pres">
      <dgm:prSet presAssocID="{0AA1816D-CC2F-4D69-B6DA-C364AB0244B0}" presName="rect2" presStyleLbl="fgImgPlace1" presStyleIdx="5" presStyleCnt="6" custLinFactNeighborX="10209" custLinFactNeighborY="2269"/>
      <dgm:spPr>
        <a:blipFill rotWithShape="1">
          <a:blip xmlns:r="http://schemas.openxmlformats.org/officeDocument/2006/relationships" r:embed="rId6" cstate="email">
            <a:extLst>
              <a:ext uri="{28A0092B-C50C-407E-A947-70E740481C1C}">
                <a14:useLocalDpi xmlns:a14="http://schemas.microsoft.com/office/drawing/2010/main"/>
              </a:ext>
            </a:extLst>
          </a:blip>
          <a:stretch>
            <a:fillRect/>
          </a:stretch>
        </a:blipFill>
      </dgm:spPr>
    </dgm:pt>
  </dgm:ptLst>
  <dgm:cxnLst>
    <dgm:cxn modelId="{E5414B87-917E-477E-BF2C-9E01B8ADA961}" type="presOf" srcId="{8BADECEC-2FF8-40F9-8CEC-87662EC9ACD4}" destId="{5F77EB86-DC3A-4F49-9C1C-64F45674FB41}" srcOrd="0" destOrd="0" presId="urn:microsoft.com/office/officeart/2008/layout/PictureStrips"/>
    <dgm:cxn modelId="{5F659E21-5166-47C8-BB35-5AEA57E9EEFB}" srcId="{F24A868A-664D-42B6-A599-58F4180D9CD5}" destId="{06AE8033-DDA0-4D78-B03F-3AD1CD6C2EF0}" srcOrd="1" destOrd="0" parTransId="{BCE9A4C6-9B46-40D2-B462-0E76716A75A4}" sibTransId="{16B03BED-9A88-4CE8-B370-11485C78BCB9}"/>
    <dgm:cxn modelId="{1A1B0F33-FC23-40B2-BC2A-AF7EE23A173D}" srcId="{F24A868A-664D-42B6-A599-58F4180D9CD5}" destId="{0AA1816D-CC2F-4D69-B6DA-C364AB0244B0}" srcOrd="5" destOrd="0" parTransId="{988E88B7-D8BF-47C6-8CF7-14EB94081D4C}" sibTransId="{06A61F8F-57F0-4D32-8C10-319FBF89C4F0}"/>
    <dgm:cxn modelId="{132D1BA2-776C-4BBE-A5EF-439F28F52864}" type="presOf" srcId="{7806FEDF-A619-4F80-A944-A6AFB900500D}" destId="{59934895-D150-4E33-9DF9-05F4FF77A7AF}" srcOrd="0" destOrd="0" presId="urn:microsoft.com/office/officeart/2008/layout/PictureStrips"/>
    <dgm:cxn modelId="{5E7F807A-DAD6-410E-967E-373ADB304855}" type="presOf" srcId="{B6B72146-484E-4F79-BA49-1B269067A153}" destId="{E4F7C446-C5AF-419C-B1D8-F6A9C79DD675}" srcOrd="0" destOrd="0" presId="urn:microsoft.com/office/officeart/2008/layout/PictureStrips"/>
    <dgm:cxn modelId="{741ABDBB-7012-4181-AD12-927D8305C0DE}" type="presOf" srcId="{0AA1816D-CC2F-4D69-B6DA-C364AB0244B0}" destId="{197AA65D-CC75-4AFD-8AF6-BE49EB492D3A}" srcOrd="0" destOrd="0" presId="urn:microsoft.com/office/officeart/2008/layout/PictureStrips"/>
    <dgm:cxn modelId="{C91B8FD6-F9AB-43C1-B548-11F813267C89}" type="presOf" srcId="{F24A868A-664D-42B6-A599-58F4180D9CD5}" destId="{5D833600-D27C-4A11-8523-D11586168895}" srcOrd="0" destOrd="0" presId="urn:microsoft.com/office/officeart/2008/layout/PictureStrips"/>
    <dgm:cxn modelId="{EA9DC5C9-CA4D-49C3-B4E1-1CB19D5960EF}" type="presOf" srcId="{06AE8033-DDA0-4D78-B03F-3AD1CD6C2EF0}" destId="{49AFCCF3-3DDD-486F-B69F-0293F48BA1AE}" srcOrd="0" destOrd="0" presId="urn:microsoft.com/office/officeart/2008/layout/PictureStrips"/>
    <dgm:cxn modelId="{A7D9D694-C8B8-437A-8E2A-E8125F469397}" srcId="{F24A868A-664D-42B6-A599-58F4180D9CD5}" destId="{7806FEDF-A619-4F80-A944-A6AFB900500D}" srcOrd="0" destOrd="0" parTransId="{86F72BA6-7DE5-43E1-BC7F-A064EE63861B}" sibTransId="{7C7F3E4F-3F1C-45D6-B50F-B53180E08D01}"/>
    <dgm:cxn modelId="{F0C010E1-0925-47C2-BC60-F5D7ACA41474}" srcId="{F24A868A-664D-42B6-A599-58F4180D9CD5}" destId="{8BADECEC-2FF8-40F9-8CEC-87662EC9ACD4}" srcOrd="3" destOrd="0" parTransId="{4D804546-C693-45EC-852E-E9164F816126}" sibTransId="{30734B9A-4BBF-4E31-AA4B-6CF614EECEFD}"/>
    <dgm:cxn modelId="{FDCCCA09-1174-46B4-B74B-BA16C49073DF}" srcId="{F24A868A-664D-42B6-A599-58F4180D9CD5}" destId="{145678A4-C9B1-46A8-AB0F-333660A44930}" srcOrd="4" destOrd="0" parTransId="{0BE838AE-950D-41CB-915F-94F09230C8BA}" sibTransId="{6F49F7C4-2516-4E5A-874B-96D7AB23C2BB}"/>
    <dgm:cxn modelId="{57F070A5-5C43-4AA5-8D1A-CFAE1DBF7145}" type="presOf" srcId="{145678A4-C9B1-46A8-AB0F-333660A44930}" destId="{70187994-DBE7-4A6A-B505-7DE43D8B5E24}" srcOrd="0" destOrd="0" presId="urn:microsoft.com/office/officeart/2008/layout/PictureStrips"/>
    <dgm:cxn modelId="{1DD56503-1C2E-4DBB-98F7-5E85C651D8A1}" srcId="{F24A868A-664D-42B6-A599-58F4180D9CD5}" destId="{B6B72146-484E-4F79-BA49-1B269067A153}" srcOrd="2" destOrd="0" parTransId="{ADD461F2-10FF-45CB-AE84-C92D8465A518}" sibTransId="{5BBC6221-5249-441E-83CF-AEDA9AE70078}"/>
    <dgm:cxn modelId="{44B5909C-BC35-4644-B38B-D4538AE89129}" type="presParOf" srcId="{5D833600-D27C-4A11-8523-D11586168895}" destId="{D886DD18-ECCC-4014-9E1E-0B83A32A804E}" srcOrd="0" destOrd="0" presId="urn:microsoft.com/office/officeart/2008/layout/PictureStrips"/>
    <dgm:cxn modelId="{187DC000-AA63-457C-BDEF-0A810F9CED3C}" type="presParOf" srcId="{D886DD18-ECCC-4014-9E1E-0B83A32A804E}" destId="{59934895-D150-4E33-9DF9-05F4FF77A7AF}" srcOrd="0" destOrd="0" presId="urn:microsoft.com/office/officeart/2008/layout/PictureStrips"/>
    <dgm:cxn modelId="{0E29F3B7-273F-45A2-B44C-DBD4E1908882}" type="presParOf" srcId="{D886DD18-ECCC-4014-9E1E-0B83A32A804E}" destId="{CC54DB42-0225-4905-A8D7-EBF99D64265A}" srcOrd="1" destOrd="0" presId="urn:microsoft.com/office/officeart/2008/layout/PictureStrips"/>
    <dgm:cxn modelId="{BC25114B-30FE-4D06-8DAC-A97FB833FD89}" type="presParOf" srcId="{5D833600-D27C-4A11-8523-D11586168895}" destId="{672B8F3D-6A6F-4CB0-A1AE-FC52093F19D3}" srcOrd="1" destOrd="0" presId="urn:microsoft.com/office/officeart/2008/layout/PictureStrips"/>
    <dgm:cxn modelId="{DEA7C34E-31F3-40CF-B1B2-BC8606320899}" type="presParOf" srcId="{5D833600-D27C-4A11-8523-D11586168895}" destId="{22907C8F-2179-483B-BF1D-117B0AC55DD2}" srcOrd="2" destOrd="0" presId="urn:microsoft.com/office/officeart/2008/layout/PictureStrips"/>
    <dgm:cxn modelId="{055F78D7-A16A-40D3-BD62-5292BC0C121A}" type="presParOf" srcId="{22907C8F-2179-483B-BF1D-117B0AC55DD2}" destId="{49AFCCF3-3DDD-486F-B69F-0293F48BA1AE}" srcOrd="0" destOrd="0" presId="urn:microsoft.com/office/officeart/2008/layout/PictureStrips"/>
    <dgm:cxn modelId="{A8B70AF6-40A9-4E4B-8F41-789603EC5B2B}" type="presParOf" srcId="{22907C8F-2179-483B-BF1D-117B0AC55DD2}" destId="{E836AFA5-6591-4E14-8210-FEC8BF8E79BF}" srcOrd="1" destOrd="0" presId="urn:microsoft.com/office/officeart/2008/layout/PictureStrips"/>
    <dgm:cxn modelId="{2F54D05B-F4A8-4F45-8CE2-E73B89F1FBEA}" type="presParOf" srcId="{5D833600-D27C-4A11-8523-D11586168895}" destId="{B17C5BD2-7494-4B92-A7FF-B9EA39D820EC}" srcOrd="3" destOrd="0" presId="urn:microsoft.com/office/officeart/2008/layout/PictureStrips"/>
    <dgm:cxn modelId="{FB9F3956-B97A-48AE-8E7B-712EC9F66C18}" type="presParOf" srcId="{5D833600-D27C-4A11-8523-D11586168895}" destId="{FD4654B2-1BB2-4EF6-9802-69F8316533F1}" srcOrd="4" destOrd="0" presId="urn:microsoft.com/office/officeart/2008/layout/PictureStrips"/>
    <dgm:cxn modelId="{B254E6E1-9021-452A-BFE4-B1256208CECE}" type="presParOf" srcId="{FD4654B2-1BB2-4EF6-9802-69F8316533F1}" destId="{E4F7C446-C5AF-419C-B1D8-F6A9C79DD675}" srcOrd="0" destOrd="0" presId="urn:microsoft.com/office/officeart/2008/layout/PictureStrips"/>
    <dgm:cxn modelId="{85CC5FFC-E957-47B0-8DD3-84AD4F0975F5}" type="presParOf" srcId="{FD4654B2-1BB2-4EF6-9802-69F8316533F1}" destId="{1AF332FF-D205-4E81-886F-B0DEEB2FEE24}" srcOrd="1" destOrd="0" presId="urn:microsoft.com/office/officeart/2008/layout/PictureStrips"/>
    <dgm:cxn modelId="{ED3A76EE-F869-4197-8FBC-E7C6DC453A92}" type="presParOf" srcId="{5D833600-D27C-4A11-8523-D11586168895}" destId="{F64733EB-32F4-4191-9701-005CA1845A25}" srcOrd="5" destOrd="0" presId="urn:microsoft.com/office/officeart/2008/layout/PictureStrips"/>
    <dgm:cxn modelId="{FBDCDAD7-6B34-4E66-9DBA-D9294F960193}" type="presParOf" srcId="{5D833600-D27C-4A11-8523-D11586168895}" destId="{13CAE0DD-4AEA-4BAA-BC34-C9F3E2199916}" srcOrd="6" destOrd="0" presId="urn:microsoft.com/office/officeart/2008/layout/PictureStrips"/>
    <dgm:cxn modelId="{C9C80DE0-2D53-4A29-ABE6-050E1048DEEE}" type="presParOf" srcId="{13CAE0DD-4AEA-4BAA-BC34-C9F3E2199916}" destId="{5F77EB86-DC3A-4F49-9C1C-64F45674FB41}" srcOrd="0" destOrd="0" presId="urn:microsoft.com/office/officeart/2008/layout/PictureStrips"/>
    <dgm:cxn modelId="{29E6F23C-FB86-49AB-B93F-B3959EC0E093}" type="presParOf" srcId="{13CAE0DD-4AEA-4BAA-BC34-C9F3E2199916}" destId="{BC0ECF19-7FFA-4B14-87B4-72F35EE1B4A9}" srcOrd="1" destOrd="0" presId="urn:microsoft.com/office/officeart/2008/layout/PictureStrips"/>
    <dgm:cxn modelId="{8299EFBD-2B2C-4BA4-8F89-1F16635964F7}" type="presParOf" srcId="{5D833600-D27C-4A11-8523-D11586168895}" destId="{D7B6C416-0962-48BB-9B31-CE0C8770B0A1}" srcOrd="7" destOrd="0" presId="urn:microsoft.com/office/officeart/2008/layout/PictureStrips"/>
    <dgm:cxn modelId="{5FFB86C4-E56E-434D-80BC-3BDFCA9F097A}" type="presParOf" srcId="{5D833600-D27C-4A11-8523-D11586168895}" destId="{0BFC8CBB-0467-4932-96E0-8DBAC61DC7B7}" srcOrd="8" destOrd="0" presId="urn:microsoft.com/office/officeart/2008/layout/PictureStrips"/>
    <dgm:cxn modelId="{829012FA-6546-47BF-AEFB-A2906378BB1F}" type="presParOf" srcId="{0BFC8CBB-0467-4932-96E0-8DBAC61DC7B7}" destId="{70187994-DBE7-4A6A-B505-7DE43D8B5E24}" srcOrd="0" destOrd="0" presId="urn:microsoft.com/office/officeart/2008/layout/PictureStrips"/>
    <dgm:cxn modelId="{52FB8FAE-E74E-4E99-99D9-2EFFDD2CC098}" type="presParOf" srcId="{0BFC8CBB-0467-4932-96E0-8DBAC61DC7B7}" destId="{D00B39CB-6D1C-4FD9-83A3-2EDAA898AC44}" srcOrd="1" destOrd="0" presId="urn:microsoft.com/office/officeart/2008/layout/PictureStrips"/>
    <dgm:cxn modelId="{FDCD0F1E-CD77-4E3E-8FC1-52B073D36FE8}" type="presParOf" srcId="{5D833600-D27C-4A11-8523-D11586168895}" destId="{A2C41B84-333C-48FA-A372-0205E14CC92A}" srcOrd="9" destOrd="0" presId="urn:microsoft.com/office/officeart/2008/layout/PictureStrips"/>
    <dgm:cxn modelId="{491FC0F9-3D31-4A11-869F-37015C4430FA}" type="presParOf" srcId="{5D833600-D27C-4A11-8523-D11586168895}" destId="{7F049475-9840-4F67-AB3A-F7C87BB07D12}" srcOrd="10" destOrd="0" presId="urn:microsoft.com/office/officeart/2008/layout/PictureStrips"/>
    <dgm:cxn modelId="{3728E131-7839-4C4B-9E16-3833BDABA5F1}" type="presParOf" srcId="{7F049475-9840-4F67-AB3A-F7C87BB07D12}" destId="{197AA65D-CC75-4AFD-8AF6-BE49EB492D3A}" srcOrd="0" destOrd="0" presId="urn:microsoft.com/office/officeart/2008/layout/PictureStrips"/>
    <dgm:cxn modelId="{846CEB18-5B6E-4557-8DC4-F6015BB02239}" type="presParOf" srcId="{7F049475-9840-4F67-AB3A-F7C87BB07D12}" destId="{F76C5C29-CF17-47A8-9710-3F8111C8DB01}"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DF644A-E57E-D745-AEA0-1668A0BC1317}" type="doc">
      <dgm:prSet loTypeId="urn:microsoft.com/office/officeart/2005/8/layout/hProcess9" loCatId="" qsTypeId="urn:microsoft.com/office/officeart/2005/8/quickstyle/simple3" qsCatId="simple" csTypeId="urn:microsoft.com/office/officeart/2005/8/colors/accent2_3" csCatId="accent2" phldr="1"/>
      <dgm:spPr/>
    </dgm:pt>
    <dgm:pt modelId="{69C7B67C-AB73-DC4E-9BE3-EABFE6B30D15}">
      <dgm:prSet phldrT="[Text]" custT="1"/>
      <dgm:spPr/>
      <dgm:t>
        <a:bodyPr/>
        <a:lstStyle/>
        <a:p>
          <a:r>
            <a:rPr lang="en-US" sz="1800"/>
            <a:t>Optimizing race / ethnicity data collection for OB patients         </a:t>
          </a:r>
        </a:p>
        <a:p>
          <a:r>
            <a:rPr lang="en-US" sz="1800"/>
            <a:t> August </a:t>
          </a:r>
          <a:endParaRPr lang="en-US" sz="1800" dirty="0"/>
        </a:p>
      </dgm:t>
    </dgm:pt>
    <dgm:pt modelId="{87615A31-6DAD-624F-8CBF-45B40F4AA006}" type="parTrans" cxnId="{FFBE4567-8C43-F441-A570-78D3EF451377}">
      <dgm:prSet/>
      <dgm:spPr/>
      <dgm:t>
        <a:bodyPr/>
        <a:lstStyle/>
        <a:p>
          <a:endParaRPr lang="en-US"/>
        </a:p>
      </dgm:t>
    </dgm:pt>
    <dgm:pt modelId="{B35C52BF-A875-414F-B22E-D1511ACC483E}" type="sibTrans" cxnId="{FFBE4567-8C43-F441-A570-78D3EF451377}">
      <dgm:prSet/>
      <dgm:spPr/>
      <dgm:t>
        <a:bodyPr/>
        <a:lstStyle/>
        <a:p>
          <a:endParaRPr lang="en-US"/>
        </a:p>
      </dgm:t>
    </dgm:pt>
    <dgm:pt modelId="{54F6D88A-4B4F-674F-98B2-FDD278E9BE27}">
      <dgm:prSet custT="1"/>
      <dgm:spPr/>
      <dgm:t>
        <a:bodyPr/>
        <a:lstStyle/>
        <a:p>
          <a:r>
            <a:rPr lang="en-US" sz="1600" dirty="0"/>
            <a:t> Review maternal health quality data stratified by race, ethnicity, and Medicaid status </a:t>
          </a:r>
        </a:p>
        <a:p>
          <a:r>
            <a:rPr lang="en-US" sz="1600" dirty="0"/>
            <a:t>September </a:t>
          </a:r>
        </a:p>
      </dgm:t>
    </dgm:pt>
    <dgm:pt modelId="{40812281-CCF0-3145-B9DC-CB6736A8E397}" type="parTrans" cxnId="{59B76178-9619-3545-A135-935F1A1D009D}">
      <dgm:prSet/>
      <dgm:spPr/>
      <dgm:t>
        <a:bodyPr/>
        <a:lstStyle/>
        <a:p>
          <a:endParaRPr lang="en-US"/>
        </a:p>
      </dgm:t>
    </dgm:pt>
    <dgm:pt modelId="{B32F4C5D-BEA7-AC4C-80F4-25C5E120CA22}" type="sibTrans" cxnId="{59B76178-9619-3545-A135-935F1A1D009D}">
      <dgm:prSet/>
      <dgm:spPr/>
      <dgm:t>
        <a:bodyPr/>
        <a:lstStyle/>
        <a:p>
          <a:endParaRPr lang="en-US"/>
        </a:p>
      </dgm:t>
    </dgm:pt>
    <dgm:pt modelId="{56F5366E-B6BA-472A-8C7D-8A50DF9E8E81}">
      <dgm:prSet phldrT="[Text]" custT="1"/>
      <dgm:spPr/>
      <dgm:t>
        <a:bodyPr/>
        <a:lstStyle/>
        <a:p>
          <a:r>
            <a:rPr lang="en-US" sz="1800" dirty="0"/>
            <a:t>Data Reporting Webinars       </a:t>
          </a:r>
        </a:p>
        <a:p>
          <a:r>
            <a:rPr lang="en-US" sz="1800" dirty="0"/>
            <a:t>July </a:t>
          </a:r>
        </a:p>
      </dgm:t>
    </dgm:pt>
    <dgm:pt modelId="{E3027BFC-1681-4AD5-BC20-F1197C5230CF}" type="parTrans" cxnId="{0F09F138-7C02-4C01-B922-340552F7E7A3}">
      <dgm:prSet/>
      <dgm:spPr/>
      <dgm:t>
        <a:bodyPr/>
        <a:lstStyle/>
        <a:p>
          <a:endParaRPr lang="en-US"/>
        </a:p>
      </dgm:t>
    </dgm:pt>
    <dgm:pt modelId="{E048E91C-CBDE-41B7-9185-4C519790D757}" type="sibTrans" cxnId="{0F09F138-7C02-4C01-B922-340552F7E7A3}">
      <dgm:prSet/>
      <dgm:spPr/>
      <dgm:t>
        <a:bodyPr/>
        <a:lstStyle/>
        <a:p>
          <a:endParaRPr lang="en-US"/>
        </a:p>
      </dgm:t>
    </dgm:pt>
    <dgm:pt modelId="{BF9E31E0-ADF8-4CE1-A7A0-0B63117E240F}">
      <dgm:prSet phldrT="[Text]" custT="1"/>
      <dgm:spPr/>
      <dgm:t>
        <a:bodyPr/>
        <a:lstStyle/>
        <a:p>
          <a:r>
            <a:rPr lang="en-US" sz="1800" dirty="0"/>
            <a:t>Birth Equity Statewide Launch </a:t>
          </a:r>
        </a:p>
        <a:p>
          <a:r>
            <a:rPr lang="en-US" sz="1800" dirty="0"/>
            <a:t>June </a:t>
          </a:r>
        </a:p>
      </dgm:t>
    </dgm:pt>
    <dgm:pt modelId="{D6C25D9C-56E6-4D6B-92A6-A6DD154F10B6}" type="parTrans" cxnId="{71D6B1CD-6FE6-4A71-BE4B-2FFBC3CD3AD4}">
      <dgm:prSet/>
      <dgm:spPr/>
      <dgm:t>
        <a:bodyPr/>
        <a:lstStyle/>
        <a:p>
          <a:endParaRPr lang="en-US"/>
        </a:p>
      </dgm:t>
    </dgm:pt>
    <dgm:pt modelId="{67C3DDAD-2E1D-49CE-ABEC-8E1A83A10AB0}" type="sibTrans" cxnId="{71D6B1CD-6FE6-4A71-BE4B-2FFBC3CD3AD4}">
      <dgm:prSet/>
      <dgm:spPr/>
      <dgm:t>
        <a:bodyPr/>
        <a:lstStyle/>
        <a:p>
          <a:endParaRPr lang="en-US"/>
        </a:p>
      </dgm:t>
    </dgm:pt>
    <dgm:pt modelId="{7D75AB29-E7A6-487B-B5B2-629EE218A2FF}">
      <dgm:prSet custT="1"/>
      <dgm:spPr/>
      <dgm:t>
        <a:bodyPr/>
        <a:lstStyle/>
        <a:p>
          <a:pPr algn="ctr"/>
          <a:r>
            <a:rPr lang="en-US" sz="1600" dirty="0"/>
            <a:t>Universal Social Determinants of </a:t>
          </a:r>
          <a:r>
            <a:rPr lang="en-US" sz="1400" dirty="0"/>
            <a:t>Health</a:t>
          </a:r>
          <a:r>
            <a:rPr lang="en-US" sz="1600" dirty="0"/>
            <a:t> Screening and mapping resources </a:t>
          </a:r>
        </a:p>
        <a:p>
          <a:pPr algn="ctr"/>
          <a:r>
            <a:rPr lang="en-US" sz="1600" dirty="0"/>
            <a:t>    November</a:t>
          </a:r>
          <a:r>
            <a:rPr lang="en-US" sz="1800" dirty="0"/>
            <a:t> </a:t>
          </a:r>
        </a:p>
      </dgm:t>
    </dgm:pt>
    <dgm:pt modelId="{9BBC81D4-2129-4501-AF08-F464FCF22312}" type="parTrans" cxnId="{DB561DD3-E5D9-44CE-82F8-CBF480390FBA}">
      <dgm:prSet/>
      <dgm:spPr/>
      <dgm:t>
        <a:bodyPr/>
        <a:lstStyle/>
        <a:p>
          <a:endParaRPr lang="en-US"/>
        </a:p>
      </dgm:t>
    </dgm:pt>
    <dgm:pt modelId="{B8FDDCE1-8F15-443A-939F-B4183B8ED60E}" type="sibTrans" cxnId="{DB561DD3-E5D9-44CE-82F8-CBF480390FBA}">
      <dgm:prSet/>
      <dgm:spPr/>
      <dgm:t>
        <a:bodyPr/>
        <a:lstStyle/>
        <a:p>
          <a:endParaRPr lang="en-US"/>
        </a:p>
      </dgm:t>
    </dgm:pt>
    <dgm:pt modelId="{F6CD6C77-CD7D-45F8-9A28-AD0573F4B22C}">
      <dgm:prSet custT="1"/>
      <dgm:spPr/>
      <dgm:t>
        <a:bodyPr/>
        <a:lstStyle/>
        <a:p>
          <a:r>
            <a:rPr lang="en-US" sz="1600" dirty="0"/>
            <a:t>Implementing Respectful Care Practices and PREM </a:t>
          </a:r>
        </a:p>
        <a:p>
          <a:r>
            <a:rPr lang="en-US" sz="1600" dirty="0"/>
            <a:t>   December</a:t>
          </a:r>
        </a:p>
      </dgm:t>
    </dgm:pt>
    <dgm:pt modelId="{E6AD7689-5CD7-441D-8774-66D98079DF2D}" type="parTrans" cxnId="{CF23C082-9BD9-41F6-9238-4329AC50FB50}">
      <dgm:prSet/>
      <dgm:spPr/>
      <dgm:t>
        <a:bodyPr/>
        <a:lstStyle/>
        <a:p>
          <a:endParaRPr lang="en-US"/>
        </a:p>
      </dgm:t>
    </dgm:pt>
    <dgm:pt modelId="{2BD35D0D-202B-4ABB-B60A-4D9630132400}" type="sibTrans" cxnId="{CF23C082-9BD9-41F6-9238-4329AC50FB50}">
      <dgm:prSet/>
      <dgm:spPr/>
      <dgm:t>
        <a:bodyPr/>
        <a:lstStyle/>
        <a:p>
          <a:endParaRPr lang="en-US"/>
        </a:p>
      </dgm:t>
    </dgm:pt>
    <dgm:pt modelId="{4C38756D-B834-9345-B85B-7C375B6D3EDE}" type="pres">
      <dgm:prSet presAssocID="{B6DF644A-E57E-D745-AEA0-1668A0BC1317}" presName="CompostProcess" presStyleCnt="0">
        <dgm:presLayoutVars>
          <dgm:dir/>
          <dgm:resizeHandles val="exact"/>
        </dgm:presLayoutVars>
      </dgm:prSet>
      <dgm:spPr/>
    </dgm:pt>
    <dgm:pt modelId="{AEE9B483-2AA1-C845-AB5A-B88B9C1AF814}" type="pres">
      <dgm:prSet presAssocID="{B6DF644A-E57E-D745-AEA0-1668A0BC1317}" presName="arrow" presStyleLbl="bgShp" presStyleIdx="0" presStyleCnt="1" custScaleX="117647" custLinFactNeighborX="-605" custLinFactNeighborY="-1739"/>
      <dgm:spPr/>
    </dgm:pt>
    <dgm:pt modelId="{DA6D507A-9C67-4E4B-BC6C-63696627EF06}" type="pres">
      <dgm:prSet presAssocID="{B6DF644A-E57E-D745-AEA0-1668A0BC1317}" presName="linearProcess" presStyleCnt="0"/>
      <dgm:spPr/>
    </dgm:pt>
    <dgm:pt modelId="{CBBDFC19-E000-4861-8855-F687087213C6}" type="pres">
      <dgm:prSet presAssocID="{BF9E31E0-ADF8-4CE1-A7A0-0B63117E240F}" presName="textNode" presStyleLbl="node1" presStyleIdx="0" presStyleCnt="6" custScaleX="83440">
        <dgm:presLayoutVars>
          <dgm:bulletEnabled val="1"/>
        </dgm:presLayoutVars>
      </dgm:prSet>
      <dgm:spPr/>
      <dgm:t>
        <a:bodyPr/>
        <a:lstStyle/>
        <a:p>
          <a:endParaRPr lang="en-US"/>
        </a:p>
      </dgm:t>
    </dgm:pt>
    <dgm:pt modelId="{3103148B-BAA9-4A24-83FF-5BD7F1B32C19}" type="pres">
      <dgm:prSet presAssocID="{67C3DDAD-2E1D-49CE-ABEC-8E1A83A10AB0}" presName="sibTrans" presStyleCnt="0"/>
      <dgm:spPr/>
    </dgm:pt>
    <dgm:pt modelId="{8B4D2B49-52DA-4954-9E5C-20A020D390AA}" type="pres">
      <dgm:prSet presAssocID="{56F5366E-B6BA-472A-8C7D-8A50DF9E8E81}" presName="textNode" presStyleLbl="node1" presStyleIdx="1" presStyleCnt="6" custScaleX="79209" custLinFactNeighborX="1184" custLinFactNeighborY="-2717">
        <dgm:presLayoutVars>
          <dgm:bulletEnabled val="1"/>
        </dgm:presLayoutVars>
      </dgm:prSet>
      <dgm:spPr/>
      <dgm:t>
        <a:bodyPr/>
        <a:lstStyle/>
        <a:p>
          <a:endParaRPr lang="en-US"/>
        </a:p>
      </dgm:t>
    </dgm:pt>
    <dgm:pt modelId="{2D984D13-D0EC-41A4-A119-3E8F200C965B}" type="pres">
      <dgm:prSet presAssocID="{E048E91C-CBDE-41B7-9185-4C519790D757}" presName="sibTrans" presStyleCnt="0"/>
      <dgm:spPr/>
    </dgm:pt>
    <dgm:pt modelId="{126EF3E9-1419-3C40-BE18-917A00EA047E}" type="pres">
      <dgm:prSet presAssocID="{69C7B67C-AB73-DC4E-9BE3-EABFE6B30D15}" presName="textNode" presStyleLbl="node1" presStyleIdx="2" presStyleCnt="6" custLinFactNeighborX="-1611" custLinFactNeighborY="-1630">
        <dgm:presLayoutVars>
          <dgm:bulletEnabled val="1"/>
        </dgm:presLayoutVars>
      </dgm:prSet>
      <dgm:spPr/>
      <dgm:t>
        <a:bodyPr/>
        <a:lstStyle/>
        <a:p>
          <a:endParaRPr lang="en-US"/>
        </a:p>
      </dgm:t>
    </dgm:pt>
    <dgm:pt modelId="{1BE90A63-C643-3848-96A4-98ABB7A36F41}" type="pres">
      <dgm:prSet presAssocID="{B35C52BF-A875-414F-B22E-D1511ACC483E}" presName="sibTrans" presStyleCnt="0"/>
      <dgm:spPr/>
    </dgm:pt>
    <dgm:pt modelId="{4E6E98F8-8A44-F247-96FE-A54DEBDF00C3}" type="pres">
      <dgm:prSet presAssocID="{54F6D88A-4B4F-674F-98B2-FDD278E9BE27}" presName="textNode" presStyleLbl="node1" presStyleIdx="3" presStyleCnt="6" custScaleX="125277" custScaleY="96347" custLinFactNeighborX="5118" custLinFactNeighborY="-4891">
        <dgm:presLayoutVars>
          <dgm:bulletEnabled val="1"/>
        </dgm:presLayoutVars>
      </dgm:prSet>
      <dgm:spPr/>
      <dgm:t>
        <a:bodyPr/>
        <a:lstStyle/>
        <a:p>
          <a:endParaRPr lang="en-US"/>
        </a:p>
      </dgm:t>
    </dgm:pt>
    <dgm:pt modelId="{A08CCF7D-6E79-4A68-9BC9-6DE66D1DDB85}" type="pres">
      <dgm:prSet presAssocID="{B32F4C5D-BEA7-AC4C-80F4-25C5E120CA22}" presName="sibTrans" presStyleCnt="0"/>
      <dgm:spPr/>
    </dgm:pt>
    <dgm:pt modelId="{0217033B-6BCA-4486-B166-17D9D822970D}" type="pres">
      <dgm:prSet presAssocID="{7D75AB29-E7A6-487B-B5B2-629EE218A2FF}" presName="textNode" presStyleLbl="node1" presStyleIdx="4" presStyleCnt="6" custScaleX="123424" custLinFactNeighborX="10138" custLinFactNeighborY="-4448">
        <dgm:presLayoutVars>
          <dgm:bulletEnabled val="1"/>
        </dgm:presLayoutVars>
      </dgm:prSet>
      <dgm:spPr/>
      <dgm:t>
        <a:bodyPr/>
        <a:lstStyle/>
        <a:p>
          <a:endParaRPr lang="en-US"/>
        </a:p>
      </dgm:t>
    </dgm:pt>
    <dgm:pt modelId="{5AE8C57E-5961-49BE-9D36-6DF90A595A62}" type="pres">
      <dgm:prSet presAssocID="{B8FDDCE1-8F15-443A-939F-B4183B8ED60E}" presName="sibTrans" presStyleCnt="0"/>
      <dgm:spPr/>
    </dgm:pt>
    <dgm:pt modelId="{A830459A-B193-4DE5-8FB1-36380741382F}" type="pres">
      <dgm:prSet presAssocID="{F6CD6C77-CD7D-45F8-9A28-AD0573F4B22C}" presName="textNode" presStyleLbl="node1" presStyleIdx="5" presStyleCnt="6" custScaleX="104394" custLinFactNeighborX="1129" custLinFactNeighborY="-6116">
        <dgm:presLayoutVars>
          <dgm:bulletEnabled val="1"/>
        </dgm:presLayoutVars>
      </dgm:prSet>
      <dgm:spPr/>
      <dgm:t>
        <a:bodyPr/>
        <a:lstStyle/>
        <a:p>
          <a:endParaRPr lang="en-US"/>
        </a:p>
      </dgm:t>
    </dgm:pt>
  </dgm:ptLst>
  <dgm:cxnLst>
    <dgm:cxn modelId="{442E4CFF-FFAB-41CE-B24B-FBCAAE7DDE0A}" type="presOf" srcId="{BF9E31E0-ADF8-4CE1-A7A0-0B63117E240F}" destId="{CBBDFC19-E000-4861-8855-F687087213C6}" srcOrd="0" destOrd="0" presId="urn:microsoft.com/office/officeart/2005/8/layout/hProcess9"/>
    <dgm:cxn modelId="{0F09F138-7C02-4C01-B922-340552F7E7A3}" srcId="{B6DF644A-E57E-D745-AEA0-1668A0BC1317}" destId="{56F5366E-B6BA-472A-8C7D-8A50DF9E8E81}" srcOrd="1" destOrd="0" parTransId="{E3027BFC-1681-4AD5-BC20-F1197C5230CF}" sibTransId="{E048E91C-CBDE-41B7-9185-4C519790D757}"/>
    <dgm:cxn modelId="{73D3CF45-21DE-5747-9D22-50CB63611BBA}" type="presOf" srcId="{54F6D88A-4B4F-674F-98B2-FDD278E9BE27}" destId="{4E6E98F8-8A44-F247-96FE-A54DEBDF00C3}" srcOrd="0" destOrd="0" presId="urn:microsoft.com/office/officeart/2005/8/layout/hProcess9"/>
    <dgm:cxn modelId="{19BB6FF3-A492-497D-94FD-4652F443167C}" type="presOf" srcId="{F6CD6C77-CD7D-45F8-9A28-AD0573F4B22C}" destId="{A830459A-B193-4DE5-8FB1-36380741382F}" srcOrd="0" destOrd="0" presId="urn:microsoft.com/office/officeart/2005/8/layout/hProcess9"/>
    <dgm:cxn modelId="{60523785-3D9E-462E-BCB8-96FF30BF0DF7}" type="presOf" srcId="{7D75AB29-E7A6-487B-B5B2-629EE218A2FF}" destId="{0217033B-6BCA-4486-B166-17D9D822970D}" srcOrd="0" destOrd="0" presId="urn:microsoft.com/office/officeart/2005/8/layout/hProcess9"/>
    <dgm:cxn modelId="{28A231AB-3F37-4718-87AF-C2D422AA0F94}" type="presOf" srcId="{56F5366E-B6BA-472A-8C7D-8A50DF9E8E81}" destId="{8B4D2B49-52DA-4954-9E5C-20A020D390AA}" srcOrd="0" destOrd="0" presId="urn:microsoft.com/office/officeart/2005/8/layout/hProcess9"/>
    <dgm:cxn modelId="{4585CB61-6697-374E-8E84-7463B7D7DA13}" type="presOf" srcId="{69C7B67C-AB73-DC4E-9BE3-EABFE6B30D15}" destId="{126EF3E9-1419-3C40-BE18-917A00EA047E}" srcOrd="0" destOrd="0" presId="urn:microsoft.com/office/officeart/2005/8/layout/hProcess9"/>
    <dgm:cxn modelId="{FFBE4567-8C43-F441-A570-78D3EF451377}" srcId="{B6DF644A-E57E-D745-AEA0-1668A0BC1317}" destId="{69C7B67C-AB73-DC4E-9BE3-EABFE6B30D15}" srcOrd="2" destOrd="0" parTransId="{87615A31-6DAD-624F-8CBF-45B40F4AA006}" sibTransId="{B35C52BF-A875-414F-B22E-D1511ACC483E}"/>
    <dgm:cxn modelId="{71D6B1CD-6FE6-4A71-BE4B-2FFBC3CD3AD4}" srcId="{B6DF644A-E57E-D745-AEA0-1668A0BC1317}" destId="{BF9E31E0-ADF8-4CE1-A7A0-0B63117E240F}" srcOrd="0" destOrd="0" parTransId="{D6C25D9C-56E6-4D6B-92A6-A6DD154F10B6}" sibTransId="{67C3DDAD-2E1D-49CE-ABEC-8E1A83A10AB0}"/>
    <dgm:cxn modelId="{59B76178-9619-3545-A135-935F1A1D009D}" srcId="{B6DF644A-E57E-D745-AEA0-1668A0BC1317}" destId="{54F6D88A-4B4F-674F-98B2-FDD278E9BE27}" srcOrd="3" destOrd="0" parTransId="{40812281-CCF0-3145-B9DC-CB6736A8E397}" sibTransId="{B32F4C5D-BEA7-AC4C-80F4-25C5E120CA22}"/>
    <dgm:cxn modelId="{DB561DD3-E5D9-44CE-82F8-CBF480390FBA}" srcId="{B6DF644A-E57E-D745-AEA0-1668A0BC1317}" destId="{7D75AB29-E7A6-487B-B5B2-629EE218A2FF}" srcOrd="4" destOrd="0" parTransId="{9BBC81D4-2129-4501-AF08-F464FCF22312}" sibTransId="{B8FDDCE1-8F15-443A-939F-B4183B8ED60E}"/>
    <dgm:cxn modelId="{CF23C082-9BD9-41F6-9238-4329AC50FB50}" srcId="{B6DF644A-E57E-D745-AEA0-1668A0BC1317}" destId="{F6CD6C77-CD7D-45F8-9A28-AD0573F4B22C}" srcOrd="5" destOrd="0" parTransId="{E6AD7689-5CD7-441D-8774-66D98079DF2D}" sibTransId="{2BD35D0D-202B-4ABB-B60A-4D9630132400}"/>
    <dgm:cxn modelId="{FBD6F7E1-2853-264F-BF66-C9ABD526C27E}" type="presOf" srcId="{B6DF644A-E57E-D745-AEA0-1668A0BC1317}" destId="{4C38756D-B834-9345-B85B-7C375B6D3EDE}" srcOrd="0" destOrd="0" presId="urn:microsoft.com/office/officeart/2005/8/layout/hProcess9"/>
    <dgm:cxn modelId="{7A560116-1914-AE4A-BF78-0224923A00E0}" type="presParOf" srcId="{4C38756D-B834-9345-B85B-7C375B6D3EDE}" destId="{AEE9B483-2AA1-C845-AB5A-B88B9C1AF814}" srcOrd="0" destOrd="0" presId="urn:microsoft.com/office/officeart/2005/8/layout/hProcess9"/>
    <dgm:cxn modelId="{0C1A0925-A566-1D49-9F43-739F9C4AB709}" type="presParOf" srcId="{4C38756D-B834-9345-B85B-7C375B6D3EDE}" destId="{DA6D507A-9C67-4E4B-BC6C-63696627EF06}" srcOrd="1" destOrd="0" presId="urn:microsoft.com/office/officeart/2005/8/layout/hProcess9"/>
    <dgm:cxn modelId="{FC97A46B-4F04-4DED-8E6D-3A5898298199}" type="presParOf" srcId="{DA6D507A-9C67-4E4B-BC6C-63696627EF06}" destId="{CBBDFC19-E000-4861-8855-F687087213C6}" srcOrd="0" destOrd="0" presId="urn:microsoft.com/office/officeart/2005/8/layout/hProcess9"/>
    <dgm:cxn modelId="{BEED184B-2D2D-4A38-AF49-3A1F54FDC1E3}" type="presParOf" srcId="{DA6D507A-9C67-4E4B-BC6C-63696627EF06}" destId="{3103148B-BAA9-4A24-83FF-5BD7F1B32C19}" srcOrd="1" destOrd="0" presId="urn:microsoft.com/office/officeart/2005/8/layout/hProcess9"/>
    <dgm:cxn modelId="{03A76987-88F7-44E5-B183-FA163D22A5BC}" type="presParOf" srcId="{DA6D507A-9C67-4E4B-BC6C-63696627EF06}" destId="{8B4D2B49-52DA-4954-9E5C-20A020D390AA}" srcOrd="2" destOrd="0" presId="urn:microsoft.com/office/officeart/2005/8/layout/hProcess9"/>
    <dgm:cxn modelId="{822908FF-BA7B-4862-9F96-B974A94AF278}" type="presParOf" srcId="{DA6D507A-9C67-4E4B-BC6C-63696627EF06}" destId="{2D984D13-D0EC-41A4-A119-3E8F200C965B}" srcOrd="3" destOrd="0" presId="urn:microsoft.com/office/officeart/2005/8/layout/hProcess9"/>
    <dgm:cxn modelId="{F70B8EB0-6A52-7F41-B95F-7B371556D03C}" type="presParOf" srcId="{DA6D507A-9C67-4E4B-BC6C-63696627EF06}" destId="{126EF3E9-1419-3C40-BE18-917A00EA047E}" srcOrd="4" destOrd="0" presId="urn:microsoft.com/office/officeart/2005/8/layout/hProcess9"/>
    <dgm:cxn modelId="{D7556E89-48D1-4148-AFE2-3863A5564238}" type="presParOf" srcId="{DA6D507A-9C67-4E4B-BC6C-63696627EF06}" destId="{1BE90A63-C643-3848-96A4-98ABB7A36F41}" srcOrd="5" destOrd="0" presId="urn:microsoft.com/office/officeart/2005/8/layout/hProcess9"/>
    <dgm:cxn modelId="{7004DEE1-AF8D-1C47-B3D8-53879C8ECB6B}" type="presParOf" srcId="{DA6D507A-9C67-4E4B-BC6C-63696627EF06}" destId="{4E6E98F8-8A44-F247-96FE-A54DEBDF00C3}" srcOrd="6" destOrd="0" presId="urn:microsoft.com/office/officeart/2005/8/layout/hProcess9"/>
    <dgm:cxn modelId="{F2F5F275-696C-411A-9244-13395961AFCF}" type="presParOf" srcId="{DA6D507A-9C67-4E4B-BC6C-63696627EF06}" destId="{A08CCF7D-6E79-4A68-9BC9-6DE66D1DDB85}" srcOrd="7" destOrd="0" presId="urn:microsoft.com/office/officeart/2005/8/layout/hProcess9"/>
    <dgm:cxn modelId="{916B3BA8-F1D6-4A28-8513-4B022BB104B6}" type="presParOf" srcId="{DA6D507A-9C67-4E4B-BC6C-63696627EF06}" destId="{0217033B-6BCA-4486-B166-17D9D822970D}" srcOrd="8" destOrd="0" presId="urn:microsoft.com/office/officeart/2005/8/layout/hProcess9"/>
    <dgm:cxn modelId="{312B3F19-AB26-4AA2-9E26-A3F571700156}" type="presParOf" srcId="{DA6D507A-9C67-4E4B-BC6C-63696627EF06}" destId="{5AE8C57E-5961-49BE-9D36-6DF90A595A62}" srcOrd="9" destOrd="0" presId="urn:microsoft.com/office/officeart/2005/8/layout/hProcess9"/>
    <dgm:cxn modelId="{5CFAD2F3-C4E8-4E2E-8F4D-1FAF8888C7AF}" type="presParOf" srcId="{DA6D507A-9C67-4E4B-BC6C-63696627EF06}" destId="{A830459A-B193-4DE5-8FB1-36380741382F}"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A856DC-8F60-4981-8DC9-8577B8627221}" type="doc">
      <dgm:prSet loTypeId="urn:microsoft.com/office/officeart/2005/8/layout/cycle7" loCatId="cycle" qsTypeId="urn:microsoft.com/office/officeart/2005/8/quickstyle/simple3" qsCatId="simple" csTypeId="urn:microsoft.com/office/officeart/2005/8/colors/accent3_2" csCatId="accent3" phldr="1"/>
      <dgm:spPr/>
      <dgm:t>
        <a:bodyPr/>
        <a:lstStyle/>
        <a:p>
          <a:endParaRPr lang="en-US"/>
        </a:p>
      </dgm:t>
    </dgm:pt>
    <dgm:pt modelId="{7FDFEC49-7D41-4702-8FD0-634B4715428C}">
      <dgm:prSet phldrT="[Text]" custT="1"/>
      <dgm:spPr/>
      <dgm:t>
        <a:bodyPr/>
        <a:lstStyle/>
        <a:p>
          <a:r>
            <a:rPr lang="en-US" sz="2400">
              <a:solidFill>
                <a:schemeClr val="tx1">
                  <a:lumMod val="50000"/>
                </a:schemeClr>
              </a:solidFill>
            </a:rPr>
            <a:t>Labor &amp; Delivery </a:t>
          </a:r>
        </a:p>
      </dgm:t>
    </dgm:pt>
    <dgm:pt modelId="{48F5101D-6423-4892-859C-4EB24CD6667B}" type="parTrans" cxnId="{D99F1C83-381E-4CDA-B94E-FC29312791C0}">
      <dgm:prSet/>
      <dgm:spPr/>
      <dgm:t>
        <a:bodyPr/>
        <a:lstStyle/>
        <a:p>
          <a:endParaRPr lang="en-US"/>
        </a:p>
      </dgm:t>
    </dgm:pt>
    <dgm:pt modelId="{6E5EFA5B-178F-4743-A1D4-A0F22CB3E303}" type="sibTrans" cxnId="{D99F1C83-381E-4CDA-B94E-FC29312791C0}">
      <dgm:prSet/>
      <dgm:spPr/>
      <dgm:t>
        <a:bodyPr/>
        <a:lstStyle/>
        <a:p>
          <a:endParaRPr lang="en-US"/>
        </a:p>
      </dgm:t>
    </dgm:pt>
    <dgm:pt modelId="{82A3D805-75A9-44B4-983E-DF5D1AEC1958}">
      <dgm:prSet phldrT="[Text]"/>
      <dgm:spPr/>
      <dgm:t>
        <a:bodyPr/>
        <a:lstStyle/>
        <a:p>
          <a:r>
            <a:rPr lang="en-US">
              <a:solidFill>
                <a:schemeClr val="tx1">
                  <a:lumMod val="50000"/>
                </a:schemeClr>
              </a:solidFill>
            </a:rPr>
            <a:t>PREM</a:t>
          </a:r>
        </a:p>
      </dgm:t>
    </dgm:pt>
    <dgm:pt modelId="{63502C3A-C7A3-4299-8694-3238EADEA6C4}" type="parTrans" cxnId="{8BBF9F27-A3F5-4DFB-8370-A4A63254BDF5}">
      <dgm:prSet/>
      <dgm:spPr/>
      <dgm:t>
        <a:bodyPr/>
        <a:lstStyle/>
        <a:p>
          <a:endParaRPr lang="en-US"/>
        </a:p>
      </dgm:t>
    </dgm:pt>
    <dgm:pt modelId="{B3889D53-FEC9-481D-B352-D19F188792D9}" type="sibTrans" cxnId="{8BBF9F27-A3F5-4DFB-8370-A4A63254BDF5}">
      <dgm:prSet/>
      <dgm:spPr/>
      <dgm:t>
        <a:bodyPr/>
        <a:lstStyle/>
        <a:p>
          <a:endParaRPr lang="en-US"/>
        </a:p>
      </dgm:t>
    </dgm:pt>
    <dgm:pt modelId="{2DD77A87-18A7-43D5-80DF-0FB8D1B7AE23}">
      <dgm:prSet phldrT="[Text]" custT="1"/>
      <dgm:spPr/>
      <dgm:t>
        <a:bodyPr/>
        <a:lstStyle/>
        <a:p>
          <a:r>
            <a:rPr lang="en-US" sz="2400">
              <a:solidFill>
                <a:schemeClr val="tx1">
                  <a:lumMod val="50000"/>
                </a:schemeClr>
              </a:solidFill>
            </a:rPr>
            <a:t>Respectful Care Practices </a:t>
          </a:r>
        </a:p>
      </dgm:t>
    </dgm:pt>
    <dgm:pt modelId="{21D3EF52-BF5D-4DDC-B94E-B8A72A156F51}" type="parTrans" cxnId="{14963AF5-7C57-46DD-B2B1-CB2CF1B8A505}">
      <dgm:prSet/>
      <dgm:spPr/>
      <dgm:t>
        <a:bodyPr/>
        <a:lstStyle/>
        <a:p>
          <a:endParaRPr lang="en-US"/>
        </a:p>
      </dgm:t>
    </dgm:pt>
    <dgm:pt modelId="{01427838-3334-4FE8-87D5-DB42D550E0FA}" type="sibTrans" cxnId="{14963AF5-7C57-46DD-B2B1-CB2CF1B8A505}">
      <dgm:prSet/>
      <dgm:spPr/>
      <dgm:t>
        <a:bodyPr/>
        <a:lstStyle/>
        <a:p>
          <a:endParaRPr lang="en-US"/>
        </a:p>
      </dgm:t>
    </dgm:pt>
    <dgm:pt modelId="{77CEC275-571A-44A9-ACF7-CE82417FF0CD}" type="pres">
      <dgm:prSet presAssocID="{67A856DC-8F60-4981-8DC9-8577B8627221}" presName="Name0" presStyleCnt="0">
        <dgm:presLayoutVars>
          <dgm:dir/>
          <dgm:resizeHandles val="exact"/>
        </dgm:presLayoutVars>
      </dgm:prSet>
      <dgm:spPr/>
      <dgm:t>
        <a:bodyPr/>
        <a:lstStyle/>
        <a:p>
          <a:endParaRPr lang="en-US"/>
        </a:p>
      </dgm:t>
    </dgm:pt>
    <dgm:pt modelId="{D6223970-C539-4F63-B21E-908185F405DB}" type="pres">
      <dgm:prSet presAssocID="{7FDFEC49-7D41-4702-8FD0-634B4715428C}" presName="node" presStyleLbl="node1" presStyleIdx="0" presStyleCnt="3">
        <dgm:presLayoutVars>
          <dgm:bulletEnabled val="1"/>
        </dgm:presLayoutVars>
      </dgm:prSet>
      <dgm:spPr/>
      <dgm:t>
        <a:bodyPr/>
        <a:lstStyle/>
        <a:p>
          <a:endParaRPr lang="en-US"/>
        </a:p>
      </dgm:t>
    </dgm:pt>
    <dgm:pt modelId="{083BD16F-C8FD-4764-91BC-13FA6C606D0D}" type="pres">
      <dgm:prSet presAssocID="{6E5EFA5B-178F-4743-A1D4-A0F22CB3E303}" presName="sibTrans" presStyleLbl="sibTrans2D1" presStyleIdx="0" presStyleCnt="3"/>
      <dgm:spPr/>
      <dgm:t>
        <a:bodyPr/>
        <a:lstStyle/>
        <a:p>
          <a:endParaRPr lang="en-US"/>
        </a:p>
      </dgm:t>
    </dgm:pt>
    <dgm:pt modelId="{C05819E9-7090-45B4-BCF2-FBF119069DC2}" type="pres">
      <dgm:prSet presAssocID="{6E5EFA5B-178F-4743-A1D4-A0F22CB3E303}" presName="connectorText" presStyleLbl="sibTrans2D1" presStyleIdx="0" presStyleCnt="3"/>
      <dgm:spPr/>
      <dgm:t>
        <a:bodyPr/>
        <a:lstStyle/>
        <a:p>
          <a:endParaRPr lang="en-US"/>
        </a:p>
      </dgm:t>
    </dgm:pt>
    <dgm:pt modelId="{0AAFA28D-469D-4C14-80BE-45A0268C2907}" type="pres">
      <dgm:prSet presAssocID="{2DD77A87-18A7-43D5-80DF-0FB8D1B7AE23}" presName="node" presStyleLbl="node1" presStyleIdx="1" presStyleCnt="3">
        <dgm:presLayoutVars>
          <dgm:bulletEnabled val="1"/>
        </dgm:presLayoutVars>
      </dgm:prSet>
      <dgm:spPr/>
      <dgm:t>
        <a:bodyPr/>
        <a:lstStyle/>
        <a:p>
          <a:endParaRPr lang="en-US"/>
        </a:p>
      </dgm:t>
    </dgm:pt>
    <dgm:pt modelId="{22863F81-1BD0-4DC2-9EC9-426BC404DB37}" type="pres">
      <dgm:prSet presAssocID="{01427838-3334-4FE8-87D5-DB42D550E0FA}" presName="sibTrans" presStyleLbl="sibTrans2D1" presStyleIdx="1" presStyleCnt="3"/>
      <dgm:spPr/>
      <dgm:t>
        <a:bodyPr/>
        <a:lstStyle/>
        <a:p>
          <a:endParaRPr lang="en-US"/>
        </a:p>
      </dgm:t>
    </dgm:pt>
    <dgm:pt modelId="{D1EC9B27-D2FA-46A3-91AB-906471BD2C08}" type="pres">
      <dgm:prSet presAssocID="{01427838-3334-4FE8-87D5-DB42D550E0FA}" presName="connectorText" presStyleLbl="sibTrans2D1" presStyleIdx="1" presStyleCnt="3"/>
      <dgm:spPr/>
      <dgm:t>
        <a:bodyPr/>
        <a:lstStyle/>
        <a:p>
          <a:endParaRPr lang="en-US"/>
        </a:p>
      </dgm:t>
    </dgm:pt>
    <dgm:pt modelId="{8667D1F1-1774-4089-8F0C-C22AE1803772}" type="pres">
      <dgm:prSet presAssocID="{82A3D805-75A9-44B4-983E-DF5D1AEC1958}" presName="node" presStyleLbl="node1" presStyleIdx="2" presStyleCnt="3">
        <dgm:presLayoutVars>
          <dgm:bulletEnabled val="1"/>
        </dgm:presLayoutVars>
      </dgm:prSet>
      <dgm:spPr/>
      <dgm:t>
        <a:bodyPr/>
        <a:lstStyle/>
        <a:p>
          <a:endParaRPr lang="en-US"/>
        </a:p>
      </dgm:t>
    </dgm:pt>
    <dgm:pt modelId="{664989E0-1E5F-4335-99B7-EA0A5EFE56AC}" type="pres">
      <dgm:prSet presAssocID="{B3889D53-FEC9-481D-B352-D19F188792D9}" presName="sibTrans" presStyleLbl="sibTrans2D1" presStyleIdx="2" presStyleCnt="3"/>
      <dgm:spPr/>
      <dgm:t>
        <a:bodyPr/>
        <a:lstStyle/>
        <a:p>
          <a:endParaRPr lang="en-US"/>
        </a:p>
      </dgm:t>
    </dgm:pt>
    <dgm:pt modelId="{C857694D-1577-4F4F-A927-EBAEFFD92700}" type="pres">
      <dgm:prSet presAssocID="{B3889D53-FEC9-481D-B352-D19F188792D9}" presName="connectorText" presStyleLbl="sibTrans2D1" presStyleIdx="2" presStyleCnt="3"/>
      <dgm:spPr/>
      <dgm:t>
        <a:bodyPr/>
        <a:lstStyle/>
        <a:p>
          <a:endParaRPr lang="en-US"/>
        </a:p>
      </dgm:t>
    </dgm:pt>
  </dgm:ptLst>
  <dgm:cxnLst>
    <dgm:cxn modelId="{14AF8E05-38D9-4B36-827B-1C0255651130}" type="presOf" srcId="{2DD77A87-18A7-43D5-80DF-0FB8D1B7AE23}" destId="{0AAFA28D-469D-4C14-80BE-45A0268C2907}" srcOrd="0" destOrd="0" presId="urn:microsoft.com/office/officeart/2005/8/layout/cycle7"/>
    <dgm:cxn modelId="{8F00D1C1-F505-4087-BAAD-9CA1A8077395}" type="presOf" srcId="{6E5EFA5B-178F-4743-A1D4-A0F22CB3E303}" destId="{083BD16F-C8FD-4764-91BC-13FA6C606D0D}" srcOrd="0" destOrd="0" presId="urn:microsoft.com/office/officeart/2005/8/layout/cycle7"/>
    <dgm:cxn modelId="{D99F1C83-381E-4CDA-B94E-FC29312791C0}" srcId="{67A856DC-8F60-4981-8DC9-8577B8627221}" destId="{7FDFEC49-7D41-4702-8FD0-634B4715428C}" srcOrd="0" destOrd="0" parTransId="{48F5101D-6423-4892-859C-4EB24CD6667B}" sibTransId="{6E5EFA5B-178F-4743-A1D4-A0F22CB3E303}"/>
    <dgm:cxn modelId="{25AB8B71-8012-4358-8D18-C10C89BFFE98}" type="presOf" srcId="{6E5EFA5B-178F-4743-A1D4-A0F22CB3E303}" destId="{C05819E9-7090-45B4-BCF2-FBF119069DC2}" srcOrd="1" destOrd="0" presId="urn:microsoft.com/office/officeart/2005/8/layout/cycle7"/>
    <dgm:cxn modelId="{14963AF5-7C57-46DD-B2B1-CB2CF1B8A505}" srcId="{67A856DC-8F60-4981-8DC9-8577B8627221}" destId="{2DD77A87-18A7-43D5-80DF-0FB8D1B7AE23}" srcOrd="1" destOrd="0" parTransId="{21D3EF52-BF5D-4DDC-B94E-B8A72A156F51}" sibTransId="{01427838-3334-4FE8-87D5-DB42D550E0FA}"/>
    <dgm:cxn modelId="{D29FA0AB-9B84-4EE8-A8CD-BF82ADBEAE0D}" type="presOf" srcId="{82A3D805-75A9-44B4-983E-DF5D1AEC1958}" destId="{8667D1F1-1774-4089-8F0C-C22AE1803772}" srcOrd="0" destOrd="0" presId="urn:microsoft.com/office/officeart/2005/8/layout/cycle7"/>
    <dgm:cxn modelId="{8BBF9F27-A3F5-4DFB-8370-A4A63254BDF5}" srcId="{67A856DC-8F60-4981-8DC9-8577B8627221}" destId="{82A3D805-75A9-44B4-983E-DF5D1AEC1958}" srcOrd="2" destOrd="0" parTransId="{63502C3A-C7A3-4299-8694-3238EADEA6C4}" sibTransId="{B3889D53-FEC9-481D-B352-D19F188792D9}"/>
    <dgm:cxn modelId="{5A7F724A-C323-4FB9-AE88-D2277A1B005B}" type="presOf" srcId="{7FDFEC49-7D41-4702-8FD0-634B4715428C}" destId="{D6223970-C539-4F63-B21E-908185F405DB}" srcOrd="0" destOrd="0" presId="urn:microsoft.com/office/officeart/2005/8/layout/cycle7"/>
    <dgm:cxn modelId="{0B0E604B-7DE6-488F-9B41-E99B9BB46241}" type="presOf" srcId="{B3889D53-FEC9-481D-B352-D19F188792D9}" destId="{664989E0-1E5F-4335-99B7-EA0A5EFE56AC}" srcOrd="0" destOrd="0" presId="urn:microsoft.com/office/officeart/2005/8/layout/cycle7"/>
    <dgm:cxn modelId="{9ED8EFAB-FD02-4DD3-8069-6966F5820D10}" type="presOf" srcId="{01427838-3334-4FE8-87D5-DB42D550E0FA}" destId="{22863F81-1BD0-4DC2-9EC9-426BC404DB37}" srcOrd="0" destOrd="0" presId="urn:microsoft.com/office/officeart/2005/8/layout/cycle7"/>
    <dgm:cxn modelId="{5A030EA7-25E6-4BA0-8646-02041E7FE5C2}" type="presOf" srcId="{01427838-3334-4FE8-87D5-DB42D550E0FA}" destId="{D1EC9B27-D2FA-46A3-91AB-906471BD2C08}" srcOrd="1" destOrd="0" presId="urn:microsoft.com/office/officeart/2005/8/layout/cycle7"/>
    <dgm:cxn modelId="{52925540-0FDB-4E1E-B3DA-023CFDDE7D49}" type="presOf" srcId="{67A856DC-8F60-4981-8DC9-8577B8627221}" destId="{77CEC275-571A-44A9-ACF7-CE82417FF0CD}" srcOrd="0" destOrd="0" presId="urn:microsoft.com/office/officeart/2005/8/layout/cycle7"/>
    <dgm:cxn modelId="{7D880A02-9A1F-4A53-8886-0A5DA30D65D4}" type="presOf" srcId="{B3889D53-FEC9-481D-B352-D19F188792D9}" destId="{C857694D-1577-4F4F-A927-EBAEFFD92700}" srcOrd="1" destOrd="0" presId="urn:microsoft.com/office/officeart/2005/8/layout/cycle7"/>
    <dgm:cxn modelId="{0D65ED8C-C49B-416D-AE41-513A7A88467B}" type="presParOf" srcId="{77CEC275-571A-44A9-ACF7-CE82417FF0CD}" destId="{D6223970-C539-4F63-B21E-908185F405DB}" srcOrd="0" destOrd="0" presId="urn:microsoft.com/office/officeart/2005/8/layout/cycle7"/>
    <dgm:cxn modelId="{58A30C5C-D09D-4A6A-A417-351E71CD0372}" type="presParOf" srcId="{77CEC275-571A-44A9-ACF7-CE82417FF0CD}" destId="{083BD16F-C8FD-4764-91BC-13FA6C606D0D}" srcOrd="1" destOrd="0" presId="urn:microsoft.com/office/officeart/2005/8/layout/cycle7"/>
    <dgm:cxn modelId="{A151A15A-B07A-438E-9333-FF69F3DAFAFD}" type="presParOf" srcId="{083BD16F-C8FD-4764-91BC-13FA6C606D0D}" destId="{C05819E9-7090-45B4-BCF2-FBF119069DC2}" srcOrd="0" destOrd="0" presId="urn:microsoft.com/office/officeart/2005/8/layout/cycle7"/>
    <dgm:cxn modelId="{4FAC0CB2-EEE2-48F1-9397-136A8CB69F80}" type="presParOf" srcId="{77CEC275-571A-44A9-ACF7-CE82417FF0CD}" destId="{0AAFA28D-469D-4C14-80BE-45A0268C2907}" srcOrd="2" destOrd="0" presId="urn:microsoft.com/office/officeart/2005/8/layout/cycle7"/>
    <dgm:cxn modelId="{63470DEF-E999-41CD-9DF5-2964C1273EB5}" type="presParOf" srcId="{77CEC275-571A-44A9-ACF7-CE82417FF0CD}" destId="{22863F81-1BD0-4DC2-9EC9-426BC404DB37}" srcOrd="3" destOrd="0" presId="urn:microsoft.com/office/officeart/2005/8/layout/cycle7"/>
    <dgm:cxn modelId="{E271E276-A56E-481C-B233-21E1A2B89E28}" type="presParOf" srcId="{22863F81-1BD0-4DC2-9EC9-426BC404DB37}" destId="{D1EC9B27-D2FA-46A3-91AB-906471BD2C08}" srcOrd="0" destOrd="0" presId="urn:microsoft.com/office/officeart/2005/8/layout/cycle7"/>
    <dgm:cxn modelId="{DF4801CA-9AF3-40EF-B96D-6C18FE53457A}" type="presParOf" srcId="{77CEC275-571A-44A9-ACF7-CE82417FF0CD}" destId="{8667D1F1-1774-4089-8F0C-C22AE1803772}" srcOrd="4" destOrd="0" presId="urn:microsoft.com/office/officeart/2005/8/layout/cycle7"/>
    <dgm:cxn modelId="{F750F765-BF05-42D4-B155-BB68E2275577}" type="presParOf" srcId="{77CEC275-571A-44A9-ACF7-CE82417FF0CD}" destId="{664989E0-1E5F-4335-99B7-EA0A5EFE56AC}" srcOrd="5" destOrd="0" presId="urn:microsoft.com/office/officeart/2005/8/layout/cycle7"/>
    <dgm:cxn modelId="{C4278421-7DEB-4AFA-BF87-67266FF379A5}" type="presParOf" srcId="{664989E0-1E5F-4335-99B7-EA0A5EFE56AC}" destId="{C857694D-1577-4F4F-A927-EBAEFFD92700}" srcOrd="0" destOrd="0" presId="urn:microsoft.com/office/officeart/2005/8/layout/cycle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4B2E71-320E-402D-AAF7-F650C2981C7C}" type="doc">
      <dgm:prSet loTypeId="urn:microsoft.com/office/officeart/2005/8/layout/hProcess9" loCatId="process" qsTypeId="urn:microsoft.com/office/officeart/2005/8/quickstyle/simple1" qsCatId="simple" csTypeId="urn:microsoft.com/office/officeart/2005/8/colors/accent1_4" csCatId="accent1" phldr="1"/>
      <dgm:spPr/>
      <dgm:t>
        <a:bodyPr/>
        <a:lstStyle/>
        <a:p>
          <a:endParaRPr lang="en-US"/>
        </a:p>
      </dgm:t>
    </dgm:pt>
    <dgm:pt modelId="{7999C2DE-1E7B-41FA-886D-EAF8140403A7}">
      <dgm:prSet custT="1"/>
      <dgm:spPr/>
      <dgm:t>
        <a:bodyPr/>
        <a:lstStyle/>
        <a:p>
          <a:pPr rtl="0"/>
          <a:r>
            <a:rPr lang="en-US" sz="1800" dirty="0"/>
            <a:t>1) Determine the appropriate data categories</a:t>
          </a:r>
        </a:p>
      </dgm:t>
    </dgm:pt>
    <dgm:pt modelId="{B820CB5F-AF5D-493D-BAD9-F8DF4C990580}" type="parTrans" cxnId="{DC397266-E78D-4A71-B0B8-3AE09729B942}">
      <dgm:prSet/>
      <dgm:spPr/>
      <dgm:t>
        <a:bodyPr/>
        <a:lstStyle/>
        <a:p>
          <a:endParaRPr lang="en-US" sz="4800"/>
        </a:p>
      </dgm:t>
    </dgm:pt>
    <dgm:pt modelId="{11EA36CE-8FB2-4B12-B062-B0E01498635D}" type="sibTrans" cxnId="{DC397266-E78D-4A71-B0B8-3AE09729B942}">
      <dgm:prSet/>
      <dgm:spPr/>
      <dgm:t>
        <a:bodyPr/>
        <a:lstStyle/>
        <a:p>
          <a:endParaRPr lang="en-US" sz="4800"/>
        </a:p>
      </dgm:t>
    </dgm:pt>
    <dgm:pt modelId="{66D78CB0-5BC0-4CB8-9E66-409A713D03BB}">
      <dgm:prSet custT="1"/>
      <dgm:spPr/>
      <dgm:t>
        <a:bodyPr/>
        <a:lstStyle/>
        <a:p>
          <a:pPr rtl="0"/>
          <a:r>
            <a:rPr lang="en-US" sz="1800" dirty="0"/>
            <a:t>2) Develop a methodology for data collection</a:t>
          </a:r>
        </a:p>
      </dgm:t>
    </dgm:pt>
    <dgm:pt modelId="{677D3223-41A8-414A-9D2A-256FC00CCD4E}" type="parTrans" cxnId="{73E90111-3DAA-423C-928A-9B5CB9F12566}">
      <dgm:prSet/>
      <dgm:spPr/>
      <dgm:t>
        <a:bodyPr/>
        <a:lstStyle/>
        <a:p>
          <a:endParaRPr lang="en-US" sz="4800"/>
        </a:p>
      </dgm:t>
    </dgm:pt>
    <dgm:pt modelId="{28423A04-026E-4857-9B30-40323877DFD3}" type="sibTrans" cxnId="{73E90111-3DAA-423C-928A-9B5CB9F12566}">
      <dgm:prSet/>
      <dgm:spPr/>
      <dgm:t>
        <a:bodyPr/>
        <a:lstStyle/>
        <a:p>
          <a:endParaRPr lang="en-US" sz="4800"/>
        </a:p>
      </dgm:t>
    </dgm:pt>
    <dgm:pt modelId="{1F2D7E1B-8DA7-4EF4-96F5-87E34A4672B9}">
      <dgm:prSet custT="1"/>
      <dgm:spPr/>
      <dgm:t>
        <a:bodyPr/>
        <a:lstStyle/>
        <a:p>
          <a:pPr rtl="0"/>
          <a:r>
            <a:rPr lang="en-US" sz="1800" dirty="0"/>
            <a:t>3) Train staff members on methodology for </a:t>
          </a:r>
          <a:r>
            <a:rPr lang="en-US" sz="1800"/>
            <a:t>data collection</a:t>
          </a:r>
          <a:endParaRPr lang="en-US" sz="1800" dirty="0"/>
        </a:p>
      </dgm:t>
    </dgm:pt>
    <dgm:pt modelId="{A10AAC42-84BC-4418-8323-F7468C1C46FE}" type="parTrans" cxnId="{DD38BCF3-C4CB-4C68-B15D-1431E154F284}">
      <dgm:prSet/>
      <dgm:spPr/>
      <dgm:t>
        <a:bodyPr/>
        <a:lstStyle/>
        <a:p>
          <a:endParaRPr lang="en-US" sz="4800"/>
        </a:p>
      </dgm:t>
    </dgm:pt>
    <dgm:pt modelId="{E4628B52-1240-4A2A-8B2D-522F8FB22D62}" type="sibTrans" cxnId="{DD38BCF3-C4CB-4C68-B15D-1431E154F284}">
      <dgm:prSet/>
      <dgm:spPr/>
      <dgm:t>
        <a:bodyPr/>
        <a:lstStyle/>
        <a:p>
          <a:endParaRPr lang="en-US" sz="4800"/>
        </a:p>
      </dgm:t>
    </dgm:pt>
    <dgm:pt modelId="{85682BFA-6B66-441B-A77D-4948D58261E2}">
      <dgm:prSet custT="1"/>
      <dgm:spPr/>
      <dgm:t>
        <a:bodyPr/>
        <a:lstStyle/>
        <a:p>
          <a:pPr rtl="0"/>
          <a:r>
            <a:rPr lang="en-US" sz="1800" dirty="0"/>
            <a:t>4) Assign accountability and monitor progress of data collection efforts</a:t>
          </a:r>
        </a:p>
      </dgm:t>
    </dgm:pt>
    <dgm:pt modelId="{73EB3000-563D-47DC-80CB-F4814EF70625}" type="parTrans" cxnId="{4FA2C955-B757-41D1-8322-458BB3FD3680}">
      <dgm:prSet/>
      <dgm:spPr/>
      <dgm:t>
        <a:bodyPr/>
        <a:lstStyle/>
        <a:p>
          <a:endParaRPr lang="en-US" sz="4800"/>
        </a:p>
      </dgm:t>
    </dgm:pt>
    <dgm:pt modelId="{96499B3B-B346-489F-81A8-AF7116B30C81}" type="sibTrans" cxnId="{4FA2C955-B757-41D1-8322-458BB3FD3680}">
      <dgm:prSet/>
      <dgm:spPr/>
      <dgm:t>
        <a:bodyPr/>
        <a:lstStyle/>
        <a:p>
          <a:endParaRPr lang="en-US" sz="4800"/>
        </a:p>
      </dgm:t>
    </dgm:pt>
    <dgm:pt modelId="{B54AA109-301A-4726-90AC-EC1A8CCFBECB}" type="pres">
      <dgm:prSet presAssocID="{634B2E71-320E-402D-AAF7-F650C2981C7C}" presName="CompostProcess" presStyleCnt="0">
        <dgm:presLayoutVars>
          <dgm:dir/>
          <dgm:resizeHandles val="exact"/>
        </dgm:presLayoutVars>
      </dgm:prSet>
      <dgm:spPr/>
      <dgm:t>
        <a:bodyPr/>
        <a:lstStyle/>
        <a:p>
          <a:endParaRPr lang="en-US"/>
        </a:p>
      </dgm:t>
    </dgm:pt>
    <dgm:pt modelId="{CBD9ECE7-4BE3-4348-9FCB-46B528E0652E}" type="pres">
      <dgm:prSet presAssocID="{634B2E71-320E-402D-AAF7-F650C2981C7C}" presName="arrow" presStyleLbl="bgShp" presStyleIdx="0" presStyleCnt="1"/>
      <dgm:spPr/>
    </dgm:pt>
    <dgm:pt modelId="{F8370A87-F749-4D3A-AD65-2F945A4DD57F}" type="pres">
      <dgm:prSet presAssocID="{634B2E71-320E-402D-AAF7-F650C2981C7C}" presName="linearProcess" presStyleCnt="0"/>
      <dgm:spPr/>
    </dgm:pt>
    <dgm:pt modelId="{B897382B-B96E-43EB-BDE4-1E0CAA467312}" type="pres">
      <dgm:prSet presAssocID="{7999C2DE-1E7B-41FA-886D-EAF8140403A7}" presName="textNode" presStyleLbl="node1" presStyleIdx="0" presStyleCnt="4">
        <dgm:presLayoutVars>
          <dgm:bulletEnabled val="1"/>
        </dgm:presLayoutVars>
      </dgm:prSet>
      <dgm:spPr/>
      <dgm:t>
        <a:bodyPr/>
        <a:lstStyle/>
        <a:p>
          <a:endParaRPr lang="en-US"/>
        </a:p>
      </dgm:t>
    </dgm:pt>
    <dgm:pt modelId="{16566E41-02D8-4774-99B9-CE867F9EABB7}" type="pres">
      <dgm:prSet presAssocID="{11EA36CE-8FB2-4B12-B062-B0E01498635D}" presName="sibTrans" presStyleCnt="0"/>
      <dgm:spPr/>
    </dgm:pt>
    <dgm:pt modelId="{B1E6FD4B-F4F2-451C-B10C-D54858AED136}" type="pres">
      <dgm:prSet presAssocID="{66D78CB0-5BC0-4CB8-9E66-409A713D03BB}" presName="textNode" presStyleLbl="node1" presStyleIdx="1" presStyleCnt="4">
        <dgm:presLayoutVars>
          <dgm:bulletEnabled val="1"/>
        </dgm:presLayoutVars>
      </dgm:prSet>
      <dgm:spPr/>
      <dgm:t>
        <a:bodyPr/>
        <a:lstStyle/>
        <a:p>
          <a:endParaRPr lang="en-US"/>
        </a:p>
      </dgm:t>
    </dgm:pt>
    <dgm:pt modelId="{F2089BC4-C76C-40A5-B5DD-76182A68DC65}" type="pres">
      <dgm:prSet presAssocID="{28423A04-026E-4857-9B30-40323877DFD3}" presName="sibTrans" presStyleCnt="0"/>
      <dgm:spPr/>
    </dgm:pt>
    <dgm:pt modelId="{B469CFD3-6B58-41C3-AD52-5A2AE2E9A1C1}" type="pres">
      <dgm:prSet presAssocID="{1F2D7E1B-8DA7-4EF4-96F5-87E34A4672B9}" presName="textNode" presStyleLbl="node1" presStyleIdx="2" presStyleCnt="4">
        <dgm:presLayoutVars>
          <dgm:bulletEnabled val="1"/>
        </dgm:presLayoutVars>
      </dgm:prSet>
      <dgm:spPr/>
      <dgm:t>
        <a:bodyPr/>
        <a:lstStyle/>
        <a:p>
          <a:endParaRPr lang="en-US"/>
        </a:p>
      </dgm:t>
    </dgm:pt>
    <dgm:pt modelId="{2C2E1A32-E56F-4A2C-9C59-3A58022FE404}" type="pres">
      <dgm:prSet presAssocID="{E4628B52-1240-4A2A-8B2D-522F8FB22D62}" presName="sibTrans" presStyleCnt="0"/>
      <dgm:spPr/>
    </dgm:pt>
    <dgm:pt modelId="{4D0B2B1D-27F8-45C3-AE7E-A5567403D097}" type="pres">
      <dgm:prSet presAssocID="{85682BFA-6B66-441B-A77D-4948D58261E2}" presName="textNode" presStyleLbl="node1" presStyleIdx="3" presStyleCnt="4">
        <dgm:presLayoutVars>
          <dgm:bulletEnabled val="1"/>
        </dgm:presLayoutVars>
      </dgm:prSet>
      <dgm:spPr/>
      <dgm:t>
        <a:bodyPr/>
        <a:lstStyle/>
        <a:p>
          <a:endParaRPr lang="en-US"/>
        </a:p>
      </dgm:t>
    </dgm:pt>
  </dgm:ptLst>
  <dgm:cxnLst>
    <dgm:cxn modelId="{4FA2C955-B757-41D1-8322-458BB3FD3680}" srcId="{634B2E71-320E-402D-AAF7-F650C2981C7C}" destId="{85682BFA-6B66-441B-A77D-4948D58261E2}" srcOrd="3" destOrd="0" parTransId="{73EB3000-563D-47DC-80CB-F4814EF70625}" sibTransId="{96499B3B-B346-489F-81A8-AF7116B30C81}"/>
    <dgm:cxn modelId="{DD38BCF3-C4CB-4C68-B15D-1431E154F284}" srcId="{634B2E71-320E-402D-AAF7-F650C2981C7C}" destId="{1F2D7E1B-8DA7-4EF4-96F5-87E34A4672B9}" srcOrd="2" destOrd="0" parTransId="{A10AAC42-84BC-4418-8323-F7468C1C46FE}" sibTransId="{E4628B52-1240-4A2A-8B2D-522F8FB22D62}"/>
    <dgm:cxn modelId="{FDCE9860-566B-4137-960D-48BDC68F955D}" type="presOf" srcId="{634B2E71-320E-402D-AAF7-F650C2981C7C}" destId="{B54AA109-301A-4726-90AC-EC1A8CCFBECB}" srcOrd="0" destOrd="0" presId="urn:microsoft.com/office/officeart/2005/8/layout/hProcess9"/>
    <dgm:cxn modelId="{DC397266-E78D-4A71-B0B8-3AE09729B942}" srcId="{634B2E71-320E-402D-AAF7-F650C2981C7C}" destId="{7999C2DE-1E7B-41FA-886D-EAF8140403A7}" srcOrd="0" destOrd="0" parTransId="{B820CB5F-AF5D-493D-BAD9-F8DF4C990580}" sibTransId="{11EA36CE-8FB2-4B12-B062-B0E01498635D}"/>
    <dgm:cxn modelId="{AA9313BE-F58F-4886-A95A-FED62A26BE8C}" type="presOf" srcId="{85682BFA-6B66-441B-A77D-4948D58261E2}" destId="{4D0B2B1D-27F8-45C3-AE7E-A5567403D097}" srcOrd="0" destOrd="0" presId="urn:microsoft.com/office/officeart/2005/8/layout/hProcess9"/>
    <dgm:cxn modelId="{73E90111-3DAA-423C-928A-9B5CB9F12566}" srcId="{634B2E71-320E-402D-AAF7-F650C2981C7C}" destId="{66D78CB0-5BC0-4CB8-9E66-409A713D03BB}" srcOrd="1" destOrd="0" parTransId="{677D3223-41A8-414A-9D2A-256FC00CCD4E}" sibTransId="{28423A04-026E-4857-9B30-40323877DFD3}"/>
    <dgm:cxn modelId="{B3BDBF10-495E-4F9D-B996-3C97B0BC49E7}" type="presOf" srcId="{1F2D7E1B-8DA7-4EF4-96F5-87E34A4672B9}" destId="{B469CFD3-6B58-41C3-AD52-5A2AE2E9A1C1}" srcOrd="0" destOrd="0" presId="urn:microsoft.com/office/officeart/2005/8/layout/hProcess9"/>
    <dgm:cxn modelId="{99D10150-910B-4249-B1DD-E1B79FF5B9F6}" type="presOf" srcId="{7999C2DE-1E7B-41FA-886D-EAF8140403A7}" destId="{B897382B-B96E-43EB-BDE4-1E0CAA467312}" srcOrd="0" destOrd="0" presId="urn:microsoft.com/office/officeart/2005/8/layout/hProcess9"/>
    <dgm:cxn modelId="{B8B10422-D500-49B3-8831-0ADCD77F19F9}" type="presOf" srcId="{66D78CB0-5BC0-4CB8-9E66-409A713D03BB}" destId="{B1E6FD4B-F4F2-451C-B10C-D54858AED136}" srcOrd="0" destOrd="0" presId="urn:microsoft.com/office/officeart/2005/8/layout/hProcess9"/>
    <dgm:cxn modelId="{34E7DF98-4D15-41AA-B3C1-774BC830E02B}" type="presParOf" srcId="{B54AA109-301A-4726-90AC-EC1A8CCFBECB}" destId="{CBD9ECE7-4BE3-4348-9FCB-46B528E0652E}" srcOrd="0" destOrd="0" presId="urn:microsoft.com/office/officeart/2005/8/layout/hProcess9"/>
    <dgm:cxn modelId="{496F67F7-03B2-4694-A38D-0FC4241A7694}" type="presParOf" srcId="{B54AA109-301A-4726-90AC-EC1A8CCFBECB}" destId="{F8370A87-F749-4D3A-AD65-2F945A4DD57F}" srcOrd="1" destOrd="0" presId="urn:microsoft.com/office/officeart/2005/8/layout/hProcess9"/>
    <dgm:cxn modelId="{56B8452D-173A-416E-B9EA-00942FEBFCB8}" type="presParOf" srcId="{F8370A87-F749-4D3A-AD65-2F945A4DD57F}" destId="{B897382B-B96E-43EB-BDE4-1E0CAA467312}" srcOrd="0" destOrd="0" presId="urn:microsoft.com/office/officeart/2005/8/layout/hProcess9"/>
    <dgm:cxn modelId="{2F9A1E46-00FC-44FD-A0E3-B26C6CC53626}" type="presParOf" srcId="{F8370A87-F749-4D3A-AD65-2F945A4DD57F}" destId="{16566E41-02D8-4774-99B9-CE867F9EABB7}" srcOrd="1" destOrd="0" presId="urn:microsoft.com/office/officeart/2005/8/layout/hProcess9"/>
    <dgm:cxn modelId="{455ABC13-774A-40B6-9BB7-33BD745E1486}" type="presParOf" srcId="{F8370A87-F749-4D3A-AD65-2F945A4DD57F}" destId="{B1E6FD4B-F4F2-451C-B10C-D54858AED136}" srcOrd="2" destOrd="0" presId="urn:microsoft.com/office/officeart/2005/8/layout/hProcess9"/>
    <dgm:cxn modelId="{F640F43A-4733-4A96-9FE6-3F51237A1132}" type="presParOf" srcId="{F8370A87-F749-4D3A-AD65-2F945A4DD57F}" destId="{F2089BC4-C76C-40A5-B5DD-76182A68DC65}" srcOrd="3" destOrd="0" presId="urn:microsoft.com/office/officeart/2005/8/layout/hProcess9"/>
    <dgm:cxn modelId="{45CC90B8-ED65-4F39-B7DB-2BF6C7579FC1}" type="presParOf" srcId="{F8370A87-F749-4D3A-AD65-2F945A4DD57F}" destId="{B469CFD3-6B58-41C3-AD52-5A2AE2E9A1C1}" srcOrd="4" destOrd="0" presId="urn:microsoft.com/office/officeart/2005/8/layout/hProcess9"/>
    <dgm:cxn modelId="{DF88E5B9-BF6F-4FB5-AA82-9B2A3C7BB6D6}" type="presParOf" srcId="{F8370A87-F749-4D3A-AD65-2F945A4DD57F}" destId="{2C2E1A32-E56F-4A2C-9C59-3A58022FE404}" srcOrd="5" destOrd="0" presId="urn:microsoft.com/office/officeart/2005/8/layout/hProcess9"/>
    <dgm:cxn modelId="{5BFDEFBD-0309-4307-9B2B-C68E93D4F67F}" type="presParOf" srcId="{F8370A87-F749-4D3A-AD65-2F945A4DD57F}" destId="{4D0B2B1D-27F8-45C3-AE7E-A5567403D097}"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23F908C-441D-4256-8D46-7D8F71BC314E}" type="doc">
      <dgm:prSet loTypeId="urn:microsoft.com/office/officeart/2005/8/layout/process1" loCatId="process" qsTypeId="urn:microsoft.com/office/officeart/2005/8/quickstyle/simple1" qsCatId="simple" csTypeId="urn:microsoft.com/office/officeart/2005/8/colors/accent6_1" csCatId="accent6" phldr="1"/>
      <dgm:spPr/>
    </dgm:pt>
    <dgm:pt modelId="{F71D6D56-C24A-4A60-9867-3F1BD3E6F361}">
      <dgm:prSet phldrT="[Text]"/>
      <dgm:spPr/>
      <dgm:t>
        <a:bodyPr/>
        <a:lstStyle/>
        <a:p>
          <a:r>
            <a:rPr lang="en-US" dirty="0"/>
            <a:t>Sample 1: “We want to make sure all patients are getting the best care possible, can you tell us what you consider </a:t>
          </a:r>
          <a:r>
            <a:rPr lang="en-US" dirty="0" smtClean="0"/>
            <a:t>your </a:t>
          </a:r>
          <a:r>
            <a:rPr lang="en-US" dirty="0"/>
            <a:t>baby’s race, ethnicity, and your preferred language?”     </a:t>
          </a:r>
        </a:p>
        <a:p>
          <a:r>
            <a:rPr lang="en-US" dirty="0"/>
            <a:t>(Adapted from ILPQC Focus Groups)</a:t>
          </a:r>
        </a:p>
      </dgm:t>
    </dgm:pt>
    <dgm:pt modelId="{9627BE0D-E509-452E-BA8F-62B179F1B705}" type="parTrans" cxnId="{1BE3F15B-E3FA-43E4-A6DA-F95EC067F502}">
      <dgm:prSet/>
      <dgm:spPr/>
      <dgm:t>
        <a:bodyPr/>
        <a:lstStyle/>
        <a:p>
          <a:endParaRPr lang="en-US"/>
        </a:p>
      </dgm:t>
    </dgm:pt>
    <dgm:pt modelId="{6B2459EA-D399-4922-A097-46F49305E6F9}" type="sibTrans" cxnId="{1BE3F15B-E3FA-43E4-A6DA-F95EC067F502}">
      <dgm:prSet/>
      <dgm:spPr/>
      <dgm:t>
        <a:bodyPr/>
        <a:lstStyle/>
        <a:p>
          <a:endParaRPr lang="en-US"/>
        </a:p>
      </dgm:t>
    </dgm:pt>
    <dgm:pt modelId="{38DB32E1-6286-4EEF-ACF0-75182AAE188D}">
      <dgm:prSet phldrT="[Text]"/>
      <dgm:spPr/>
      <dgm:t>
        <a:bodyPr/>
        <a:lstStyle/>
        <a:p>
          <a:r>
            <a:rPr lang="en-US" dirty="0"/>
            <a:t>Sample 2: “&lt;Insert hospital name&gt; is committed to giving you and all of our patients the best care possible. In order to do this we ask you to tell us how you would describe your baby’s race, ethnicity and your preferred language. If you would like to tell us your country of origin, we would be interested in that, too.” </a:t>
          </a:r>
        </a:p>
        <a:p>
          <a:r>
            <a:rPr lang="en-US" dirty="0"/>
            <a:t>(Adapted from Health Partners)</a:t>
          </a:r>
        </a:p>
      </dgm:t>
    </dgm:pt>
    <dgm:pt modelId="{0DEF09C2-C817-4254-AC94-E22FF9543087}" type="parTrans" cxnId="{6881B67A-1BD9-477D-A99D-50E41785F08F}">
      <dgm:prSet/>
      <dgm:spPr/>
      <dgm:t>
        <a:bodyPr/>
        <a:lstStyle/>
        <a:p>
          <a:endParaRPr lang="en-US"/>
        </a:p>
      </dgm:t>
    </dgm:pt>
    <dgm:pt modelId="{E39B299F-7C2B-4338-B320-3653078BD00F}" type="sibTrans" cxnId="{6881B67A-1BD9-477D-A99D-50E41785F08F}">
      <dgm:prSet/>
      <dgm:spPr/>
      <dgm:t>
        <a:bodyPr/>
        <a:lstStyle/>
        <a:p>
          <a:endParaRPr lang="en-US"/>
        </a:p>
      </dgm:t>
    </dgm:pt>
    <dgm:pt modelId="{601A7CD5-297A-4793-866C-0D4227D9971C}">
      <dgm:prSet phldrT="[Text]"/>
      <dgm:spPr/>
      <dgm:t>
        <a:bodyPr/>
        <a:lstStyle/>
        <a:p>
          <a:r>
            <a:rPr lang="en-US" dirty="0"/>
            <a:t>Sample 3: "We want to make sure that all our patients get the best care possible. We would like you to tell us your baby’s racial/ethnic background so that we can review the treatment that all patients receive and make sure that everyone gets the highest quality of care.“</a:t>
          </a:r>
        </a:p>
        <a:p>
          <a:r>
            <a:rPr lang="en-US" dirty="0"/>
            <a:t> (Adapted from American Hospital Association)</a:t>
          </a:r>
        </a:p>
      </dgm:t>
    </dgm:pt>
    <dgm:pt modelId="{DB121298-5753-4459-A274-D5DC5DE5B6F4}" type="parTrans" cxnId="{2EFFD6A2-6DFD-4DF3-88C0-B20376F27408}">
      <dgm:prSet/>
      <dgm:spPr/>
      <dgm:t>
        <a:bodyPr/>
        <a:lstStyle/>
        <a:p>
          <a:endParaRPr lang="en-US"/>
        </a:p>
      </dgm:t>
    </dgm:pt>
    <dgm:pt modelId="{2E4884BE-BD39-436D-8A7F-540E9BFE0311}" type="sibTrans" cxnId="{2EFFD6A2-6DFD-4DF3-88C0-B20376F27408}">
      <dgm:prSet/>
      <dgm:spPr/>
      <dgm:t>
        <a:bodyPr/>
        <a:lstStyle/>
        <a:p>
          <a:endParaRPr lang="en-US"/>
        </a:p>
      </dgm:t>
    </dgm:pt>
    <dgm:pt modelId="{13F1CDC7-D59F-4BD7-9743-7ABCCBD86E6B}" type="pres">
      <dgm:prSet presAssocID="{223F908C-441D-4256-8D46-7D8F71BC314E}" presName="Name0" presStyleCnt="0">
        <dgm:presLayoutVars>
          <dgm:dir/>
          <dgm:resizeHandles val="exact"/>
        </dgm:presLayoutVars>
      </dgm:prSet>
      <dgm:spPr/>
    </dgm:pt>
    <dgm:pt modelId="{EBB50BAE-7C17-4E94-9F4C-EFBA2163026F}" type="pres">
      <dgm:prSet presAssocID="{F71D6D56-C24A-4A60-9867-3F1BD3E6F361}" presName="node" presStyleLbl="node1" presStyleIdx="0" presStyleCnt="3">
        <dgm:presLayoutVars>
          <dgm:bulletEnabled val="1"/>
        </dgm:presLayoutVars>
      </dgm:prSet>
      <dgm:spPr/>
      <dgm:t>
        <a:bodyPr/>
        <a:lstStyle/>
        <a:p>
          <a:endParaRPr lang="en-US"/>
        </a:p>
      </dgm:t>
    </dgm:pt>
    <dgm:pt modelId="{0A6CB69F-C6C4-4694-BA20-DA727C06EA9B}" type="pres">
      <dgm:prSet presAssocID="{6B2459EA-D399-4922-A097-46F49305E6F9}" presName="sibTrans" presStyleLbl="sibTrans2D1" presStyleIdx="0" presStyleCnt="2"/>
      <dgm:spPr/>
      <dgm:t>
        <a:bodyPr/>
        <a:lstStyle/>
        <a:p>
          <a:endParaRPr lang="en-US"/>
        </a:p>
      </dgm:t>
    </dgm:pt>
    <dgm:pt modelId="{70EF5ECD-D172-4B63-A784-F0CF24E4FB86}" type="pres">
      <dgm:prSet presAssocID="{6B2459EA-D399-4922-A097-46F49305E6F9}" presName="connectorText" presStyleLbl="sibTrans2D1" presStyleIdx="0" presStyleCnt="2"/>
      <dgm:spPr/>
      <dgm:t>
        <a:bodyPr/>
        <a:lstStyle/>
        <a:p>
          <a:endParaRPr lang="en-US"/>
        </a:p>
      </dgm:t>
    </dgm:pt>
    <dgm:pt modelId="{EA6472FF-08F0-48EB-88E6-E8ACB4A0BF99}" type="pres">
      <dgm:prSet presAssocID="{38DB32E1-6286-4EEF-ACF0-75182AAE188D}" presName="node" presStyleLbl="node1" presStyleIdx="1" presStyleCnt="3">
        <dgm:presLayoutVars>
          <dgm:bulletEnabled val="1"/>
        </dgm:presLayoutVars>
      </dgm:prSet>
      <dgm:spPr/>
      <dgm:t>
        <a:bodyPr/>
        <a:lstStyle/>
        <a:p>
          <a:endParaRPr lang="en-US"/>
        </a:p>
      </dgm:t>
    </dgm:pt>
    <dgm:pt modelId="{0067FB31-301E-4EEC-ACD8-041F0A5DDE28}" type="pres">
      <dgm:prSet presAssocID="{E39B299F-7C2B-4338-B320-3653078BD00F}" presName="sibTrans" presStyleLbl="sibTrans2D1" presStyleIdx="1" presStyleCnt="2"/>
      <dgm:spPr/>
      <dgm:t>
        <a:bodyPr/>
        <a:lstStyle/>
        <a:p>
          <a:endParaRPr lang="en-US"/>
        </a:p>
      </dgm:t>
    </dgm:pt>
    <dgm:pt modelId="{11825B9B-5BB4-4A8E-93D1-0FB42A581194}" type="pres">
      <dgm:prSet presAssocID="{E39B299F-7C2B-4338-B320-3653078BD00F}" presName="connectorText" presStyleLbl="sibTrans2D1" presStyleIdx="1" presStyleCnt="2"/>
      <dgm:spPr/>
      <dgm:t>
        <a:bodyPr/>
        <a:lstStyle/>
        <a:p>
          <a:endParaRPr lang="en-US"/>
        </a:p>
      </dgm:t>
    </dgm:pt>
    <dgm:pt modelId="{EBBB48FC-D065-41C6-8832-B8A4F3D33AC7}" type="pres">
      <dgm:prSet presAssocID="{601A7CD5-297A-4793-866C-0D4227D9971C}" presName="node" presStyleLbl="node1" presStyleIdx="2" presStyleCnt="3">
        <dgm:presLayoutVars>
          <dgm:bulletEnabled val="1"/>
        </dgm:presLayoutVars>
      </dgm:prSet>
      <dgm:spPr/>
      <dgm:t>
        <a:bodyPr/>
        <a:lstStyle/>
        <a:p>
          <a:endParaRPr lang="en-US"/>
        </a:p>
      </dgm:t>
    </dgm:pt>
  </dgm:ptLst>
  <dgm:cxnLst>
    <dgm:cxn modelId="{1BE3F15B-E3FA-43E4-A6DA-F95EC067F502}" srcId="{223F908C-441D-4256-8D46-7D8F71BC314E}" destId="{F71D6D56-C24A-4A60-9867-3F1BD3E6F361}" srcOrd="0" destOrd="0" parTransId="{9627BE0D-E509-452E-BA8F-62B179F1B705}" sibTransId="{6B2459EA-D399-4922-A097-46F49305E6F9}"/>
    <dgm:cxn modelId="{6881B67A-1BD9-477D-A99D-50E41785F08F}" srcId="{223F908C-441D-4256-8D46-7D8F71BC314E}" destId="{38DB32E1-6286-4EEF-ACF0-75182AAE188D}" srcOrd="1" destOrd="0" parTransId="{0DEF09C2-C817-4254-AC94-E22FF9543087}" sibTransId="{E39B299F-7C2B-4338-B320-3653078BD00F}"/>
    <dgm:cxn modelId="{C77ED4E1-E834-4E7A-B79A-7D20AD7B52BC}" type="presOf" srcId="{6B2459EA-D399-4922-A097-46F49305E6F9}" destId="{0A6CB69F-C6C4-4694-BA20-DA727C06EA9B}" srcOrd="0" destOrd="0" presId="urn:microsoft.com/office/officeart/2005/8/layout/process1"/>
    <dgm:cxn modelId="{43F7D650-D6FD-4BC1-863F-E9ACA970B035}" type="presOf" srcId="{601A7CD5-297A-4793-866C-0D4227D9971C}" destId="{EBBB48FC-D065-41C6-8832-B8A4F3D33AC7}" srcOrd="0" destOrd="0" presId="urn:microsoft.com/office/officeart/2005/8/layout/process1"/>
    <dgm:cxn modelId="{FB9A94F7-2149-4734-BC8D-FCE2007CF2C1}" type="presOf" srcId="{E39B299F-7C2B-4338-B320-3653078BD00F}" destId="{11825B9B-5BB4-4A8E-93D1-0FB42A581194}" srcOrd="1" destOrd="0" presId="urn:microsoft.com/office/officeart/2005/8/layout/process1"/>
    <dgm:cxn modelId="{1619D3B8-F3BE-41B0-9D57-4D37D3E08BBF}" type="presOf" srcId="{38DB32E1-6286-4EEF-ACF0-75182AAE188D}" destId="{EA6472FF-08F0-48EB-88E6-E8ACB4A0BF99}" srcOrd="0" destOrd="0" presId="urn:microsoft.com/office/officeart/2005/8/layout/process1"/>
    <dgm:cxn modelId="{17B41158-82EB-4CAC-9F0C-EA4CA245C4A9}" type="presOf" srcId="{E39B299F-7C2B-4338-B320-3653078BD00F}" destId="{0067FB31-301E-4EEC-ACD8-041F0A5DDE28}" srcOrd="0" destOrd="0" presId="urn:microsoft.com/office/officeart/2005/8/layout/process1"/>
    <dgm:cxn modelId="{7DE1C360-B285-4B8C-9142-3F86C41B4787}" type="presOf" srcId="{F71D6D56-C24A-4A60-9867-3F1BD3E6F361}" destId="{EBB50BAE-7C17-4E94-9F4C-EFBA2163026F}" srcOrd="0" destOrd="0" presId="urn:microsoft.com/office/officeart/2005/8/layout/process1"/>
    <dgm:cxn modelId="{0ECD68E1-3F70-4009-A83E-FAD3C498949B}" type="presOf" srcId="{223F908C-441D-4256-8D46-7D8F71BC314E}" destId="{13F1CDC7-D59F-4BD7-9743-7ABCCBD86E6B}" srcOrd="0" destOrd="0" presId="urn:microsoft.com/office/officeart/2005/8/layout/process1"/>
    <dgm:cxn modelId="{99F505FB-188B-406E-9A8B-C067532E27D3}" type="presOf" srcId="{6B2459EA-D399-4922-A097-46F49305E6F9}" destId="{70EF5ECD-D172-4B63-A784-F0CF24E4FB86}" srcOrd="1" destOrd="0" presId="urn:microsoft.com/office/officeart/2005/8/layout/process1"/>
    <dgm:cxn modelId="{2EFFD6A2-6DFD-4DF3-88C0-B20376F27408}" srcId="{223F908C-441D-4256-8D46-7D8F71BC314E}" destId="{601A7CD5-297A-4793-866C-0D4227D9971C}" srcOrd="2" destOrd="0" parTransId="{DB121298-5753-4459-A274-D5DC5DE5B6F4}" sibTransId="{2E4884BE-BD39-436D-8A7F-540E9BFE0311}"/>
    <dgm:cxn modelId="{4E259F03-3358-48D7-AA75-2E9F2804D857}" type="presParOf" srcId="{13F1CDC7-D59F-4BD7-9743-7ABCCBD86E6B}" destId="{EBB50BAE-7C17-4E94-9F4C-EFBA2163026F}" srcOrd="0" destOrd="0" presId="urn:microsoft.com/office/officeart/2005/8/layout/process1"/>
    <dgm:cxn modelId="{02F370D7-7385-41CF-9E56-BD8AAD2A0FE5}" type="presParOf" srcId="{13F1CDC7-D59F-4BD7-9743-7ABCCBD86E6B}" destId="{0A6CB69F-C6C4-4694-BA20-DA727C06EA9B}" srcOrd="1" destOrd="0" presId="urn:microsoft.com/office/officeart/2005/8/layout/process1"/>
    <dgm:cxn modelId="{11A5FC31-D53A-448D-8093-EE3FD5766E2B}" type="presParOf" srcId="{0A6CB69F-C6C4-4694-BA20-DA727C06EA9B}" destId="{70EF5ECD-D172-4B63-A784-F0CF24E4FB86}" srcOrd="0" destOrd="0" presId="urn:microsoft.com/office/officeart/2005/8/layout/process1"/>
    <dgm:cxn modelId="{3CFAEEE8-7DF1-4644-AD97-130C360AFAFA}" type="presParOf" srcId="{13F1CDC7-D59F-4BD7-9743-7ABCCBD86E6B}" destId="{EA6472FF-08F0-48EB-88E6-E8ACB4A0BF99}" srcOrd="2" destOrd="0" presId="urn:microsoft.com/office/officeart/2005/8/layout/process1"/>
    <dgm:cxn modelId="{DE01E4F0-F689-4E3B-8892-7493396C9DFE}" type="presParOf" srcId="{13F1CDC7-D59F-4BD7-9743-7ABCCBD86E6B}" destId="{0067FB31-301E-4EEC-ACD8-041F0A5DDE28}" srcOrd="3" destOrd="0" presId="urn:microsoft.com/office/officeart/2005/8/layout/process1"/>
    <dgm:cxn modelId="{9AE71644-2C48-4869-8E38-B983C518BC8A}" type="presParOf" srcId="{0067FB31-301E-4EEC-ACD8-041F0A5DDE28}" destId="{11825B9B-5BB4-4A8E-93D1-0FB42A581194}" srcOrd="0" destOrd="0" presId="urn:microsoft.com/office/officeart/2005/8/layout/process1"/>
    <dgm:cxn modelId="{3FFEE815-6972-4FF2-B269-51544589BCE4}" type="presParOf" srcId="{13F1CDC7-D59F-4BD7-9743-7ABCCBD86E6B}" destId="{EBBB48FC-D065-41C6-8832-B8A4F3D33AC7}" srcOrd="4"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5AE472-35CC-4AB7-B138-1EF490F2000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D885341-C8A0-4F7E-836E-0B337549ACE7}">
      <dgm:prSet phldrT="[Text]"/>
      <dgm:spPr/>
      <dgm:t>
        <a:bodyPr/>
        <a:lstStyle/>
        <a:p>
          <a:r>
            <a:rPr lang="en-US" dirty="0"/>
            <a:t>Implicit </a:t>
          </a:r>
          <a:r>
            <a:rPr lang="en-US" dirty="0" smtClean="0"/>
            <a:t>bias training for providers and staff</a:t>
          </a:r>
          <a:endParaRPr lang="en-US" dirty="0"/>
        </a:p>
      </dgm:t>
    </dgm:pt>
    <dgm:pt modelId="{7257F3CE-B562-46C3-A3DF-47C80E6F00FF}" type="parTrans" cxnId="{7FAEFF37-4292-43D9-9E7C-95FFFBDC01AE}">
      <dgm:prSet/>
      <dgm:spPr/>
      <dgm:t>
        <a:bodyPr/>
        <a:lstStyle/>
        <a:p>
          <a:endParaRPr lang="en-US"/>
        </a:p>
      </dgm:t>
    </dgm:pt>
    <dgm:pt modelId="{5DCE2666-76D8-4D79-95E3-A4A13B8F903D}" type="sibTrans" cxnId="{7FAEFF37-4292-43D9-9E7C-95FFFBDC01AE}">
      <dgm:prSet/>
      <dgm:spPr/>
      <dgm:t>
        <a:bodyPr/>
        <a:lstStyle/>
        <a:p>
          <a:endParaRPr lang="en-US"/>
        </a:p>
      </dgm:t>
    </dgm:pt>
    <dgm:pt modelId="{F8E4EF5E-E221-4E4A-A897-B823ABF2D2B8}">
      <dgm:prSet phldrT="[Text]"/>
      <dgm:spPr/>
      <dgm:t>
        <a:bodyPr/>
        <a:lstStyle/>
        <a:p>
          <a:r>
            <a:rPr lang="en-US" dirty="0"/>
            <a:t>Share Diversity Science E-Modules with staff</a:t>
          </a:r>
        </a:p>
      </dgm:t>
    </dgm:pt>
    <dgm:pt modelId="{889908AA-5331-4EA0-BE83-42C9AFF6CCDB}" type="parTrans" cxnId="{7BA9B706-3D5B-4FFB-AD9D-8651C6B1A49C}">
      <dgm:prSet/>
      <dgm:spPr/>
      <dgm:t>
        <a:bodyPr/>
        <a:lstStyle/>
        <a:p>
          <a:endParaRPr lang="en-US"/>
        </a:p>
      </dgm:t>
    </dgm:pt>
    <dgm:pt modelId="{CB840290-B0F8-4B65-BE09-1FADDD76643C}" type="sibTrans" cxnId="{7BA9B706-3D5B-4FFB-AD9D-8651C6B1A49C}">
      <dgm:prSet/>
      <dgm:spPr/>
      <dgm:t>
        <a:bodyPr/>
        <a:lstStyle/>
        <a:p>
          <a:endParaRPr lang="en-US"/>
        </a:p>
      </dgm:t>
    </dgm:pt>
    <dgm:pt modelId="{3C3AA00A-15D0-4A9A-94EE-B444435F41CE}">
      <dgm:prSet phldrT="[Text]"/>
      <dgm:spPr/>
      <dgm:t>
        <a:bodyPr/>
        <a:lstStyle/>
        <a:p>
          <a:r>
            <a:rPr lang="en-US" dirty="0"/>
            <a:t>Respectful </a:t>
          </a:r>
          <a:r>
            <a:rPr lang="en-US" dirty="0" smtClean="0"/>
            <a:t>care practices for providers and staff</a:t>
          </a:r>
          <a:endParaRPr lang="en-US" dirty="0"/>
        </a:p>
      </dgm:t>
    </dgm:pt>
    <dgm:pt modelId="{BD72D859-1882-4877-A25E-A62E099A2814}" type="parTrans" cxnId="{3D13F630-C7FC-4328-88B6-C111C0858C69}">
      <dgm:prSet/>
      <dgm:spPr/>
      <dgm:t>
        <a:bodyPr/>
        <a:lstStyle/>
        <a:p>
          <a:endParaRPr lang="en-US"/>
        </a:p>
      </dgm:t>
    </dgm:pt>
    <dgm:pt modelId="{F110D44B-F0D5-4810-BBD3-1CD8F40819A8}" type="sibTrans" cxnId="{3D13F630-C7FC-4328-88B6-C111C0858C69}">
      <dgm:prSet/>
      <dgm:spPr/>
      <dgm:t>
        <a:bodyPr/>
        <a:lstStyle/>
        <a:p>
          <a:endParaRPr lang="en-US"/>
        </a:p>
      </dgm:t>
    </dgm:pt>
    <dgm:pt modelId="{D2F15460-8C78-4642-8AB2-02AD483F8D37}">
      <dgm:prSet phldrT="[Text]"/>
      <dgm:spPr/>
      <dgm:t>
        <a:bodyPr/>
        <a:lstStyle/>
        <a:p>
          <a:r>
            <a:rPr lang="en-US" dirty="0"/>
            <a:t>Social </a:t>
          </a:r>
          <a:r>
            <a:rPr lang="en-US" dirty="0" smtClean="0"/>
            <a:t>determinants </a:t>
          </a:r>
          <a:r>
            <a:rPr lang="en-US" dirty="0"/>
            <a:t>of </a:t>
          </a:r>
          <a:r>
            <a:rPr lang="en-US" dirty="0" smtClean="0"/>
            <a:t>health support for patients/families </a:t>
          </a:r>
          <a:endParaRPr lang="en-US" dirty="0"/>
        </a:p>
      </dgm:t>
    </dgm:pt>
    <dgm:pt modelId="{21A532F1-D6D9-4FAA-9AE0-8F0240D77617}" type="parTrans" cxnId="{F34BB61E-C1DA-43AF-9134-7818346784AE}">
      <dgm:prSet/>
      <dgm:spPr/>
      <dgm:t>
        <a:bodyPr/>
        <a:lstStyle/>
        <a:p>
          <a:endParaRPr lang="en-US"/>
        </a:p>
      </dgm:t>
    </dgm:pt>
    <dgm:pt modelId="{CB39E5C1-4575-4D66-AD7A-E8C88AB59E04}" type="sibTrans" cxnId="{F34BB61E-C1DA-43AF-9134-7818346784AE}">
      <dgm:prSet/>
      <dgm:spPr/>
      <dgm:t>
        <a:bodyPr/>
        <a:lstStyle/>
        <a:p>
          <a:endParaRPr lang="en-US"/>
        </a:p>
      </dgm:t>
    </dgm:pt>
    <dgm:pt modelId="{66646BFF-1394-470C-A10E-0E7A9CB91EE0}">
      <dgm:prSet phldrT="[Text]"/>
      <dgm:spPr/>
      <dgm:t>
        <a:bodyPr/>
        <a:lstStyle/>
        <a:p>
          <a:r>
            <a:rPr lang="en-US" dirty="0" smtClean="0"/>
            <a:t>Engage patients/families </a:t>
          </a:r>
          <a:endParaRPr lang="en-US" dirty="0"/>
        </a:p>
      </dgm:t>
    </dgm:pt>
    <dgm:pt modelId="{E0CD8FB9-8880-4294-A23B-C572387F59EC}" type="parTrans" cxnId="{B26FA01F-7CE0-4278-83E2-5CDD25EDE8A4}">
      <dgm:prSet/>
      <dgm:spPr/>
      <dgm:t>
        <a:bodyPr/>
        <a:lstStyle/>
        <a:p>
          <a:endParaRPr lang="en-US"/>
        </a:p>
      </dgm:t>
    </dgm:pt>
    <dgm:pt modelId="{238D2033-508F-47B9-8A72-9BBE24E5AD0C}" type="sibTrans" cxnId="{B26FA01F-7CE0-4278-83E2-5CDD25EDE8A4}">
      <dgm:prSet/>
      <dgm:spPr/>
      <dgm:t>
        <a:bodyPr/>
        <a:lstStyle/>
        <a:p>
          <a:endParaRPr lang="en-US"/>
        </a:p>
      </dgm:t>
    </dgm:pt>
    <dgm:pt modelId="{72306BAD-B877-4523-92E2-D42A11753B9E}">
      <dgm:prSet phldrT="[Text]"/>
      <dgm:spPr/>
      <dgm:t>
        <a:bodyPr/>
        <a:lstStyle/>
        <a:p>
          <a:r>
            <a:rPr lang="en-US" dirty="0"/>
            <a:t>Share Respectful Care practices with parents and caregivers</a:t>
          </a:r>
        </a:p>
      </dgm:t>
    </dgm:pt>
    <dgm:pt modelId="{8B7725A7-2DE9-4ACA-B9AA-8B56EEAEC41B}" type="parTrans" cxnId="{B2A0DDD4-CB1B-4952-BFA3-4786B8634E63}">
      <dgm:prSet/>
      <dgm:spPr/>
      <dgm:t>
        <a:bodyPr/>
        <a:lstStyle/>
        <a:p>
          <a:endParaRPr lang="en-US"/>
        </a:p>
      </dgm:t>
    </dgm:pt>
    <dgm:pt modelId="{058E51F7-5FF8-4F4B-8236-9257DA08971D}" type="sibTrans" cxnId="{B2A0DDD4-CB1B-4952-BFA3-4786B8634E63}">
      <dgm:prSet/>
      <dgm:spPr/>
      <dgm:t>
        <a:bodyPr/>
        <a:lstStyle/>
        <a:p>
          <a:endParaRPr lang="en-US"/>
        </a:p>
      </dgm:t>
    </dgm:pt>
    <dgm:pt modelId="{9D74958A-CB50-4F15-84BC-37B13374D11B}">
      <dgm:prSet phldrT="[Text]"/>
      <dgm:spPr/>
      <dgm:t>
        <a:bodyPr/>
        <a:lstStyle/>
        <a:p>
          <a:r>
            <a:rPr kumimoji="1" lang="en-US" b="0" u="none" dirty="0">
              <a:solidFill>
                <a:schemeClr val="tx2">
                  <a:lumMod val="75000"/>
                </a:schemeClr>
              </a:solidFill>
              <a:latin typeface="+mn-lt"/>
              <a:ea typeface="MS PGothic" pitchFamily="34" charset="-128"/>
              <a:cs typeface="Goudy Old Style"/>
            </a:rPr>
            <a:t>Implement universal social determinants of health screening and linkage to appropriate resources </a:t>
          </a:r>
          <a:endParaRPr lang="en-US" dirty="0"/>
        </a:p>
      </dgm:t>
    </dgm:pt>
    <dgm:pt modelId="{B332862D-7532-4D52-9861-A1E6F07BFAE9}" type="parTrans" cxnId="{9748D82C-E4C9-48D6-A839-EB0DCEC7EA44}">
      <dgm:prSet/>
      <dgm:spPr/>
      <dgm:t>
        <a:bodyPr/>
        <a:lstStyle/>
        <a:p>
          <a:endParaRPr lang="en-US"/>
        </a:p>
      </dgm:t>
    </dgm:pt>
    <dgm:pt modelId="{886D7500-DE4E-449E-9A5C-A91D8D8813F3}" type="sibTrans" cxnId="{9748D82C-E4C9-48D6-A839-EB0DCEC7EA44}">
      <dgm:prSet/>
      <dgm:spPr/>
      <dgm:t>
        <a:bodyPr/>
        <a:lstStyle/>
        <a:p>
          <a:endParaRPr lang="en-US"/>
        </a:p>
      </dgm:t>
    </dgm:pt>
    <dgm:pt modelId="{A9809CC9-60DE-4552-876C-E74F66DAA620}" type="pres">
      <dgm:prSet presAssocID="{BA5AE472-35CC-4AB7-B138-1EF490F20003}" presName="linear" presStyleCnt="0">
        <dgm:presLayoutVars>
          <dgm:animLvl val="lvl"/>
          <dgm:resizeHandles val="exact"/>
        </dgm:presLayoutVars>
      </dgm:prSet>
      <dgm:spPr/>
      <dgm:t>
        <a:bodyPr/>
        <a:lstStyle/>
        <a:p>
          <a:endParaRPr lang="en-US"/>
        </a:p>
      </dgm:t>
    </dgm:pt>
    <dgm:pt modelId="{7C3EF83D-3F69-4D67-A6D5-F6159DEE0D0D}" type="pres">
      <dgm:prSet presAssocID="{6D885341-C8A0-4F7E-836E-0B337549ACE7}" presName="parentText" presStyleLbl="node1" presStyleIdx="0" presStyleCnt="4">
        <dgm:presLayoutVars>
          <dgm:chMax val="0"/>
          <dgm:bulletEnabled val="1"/>
        </dgm:presLayoutVars>
      </dgm:prSet>
      <dgm:spPr/>
      <dgm:t>
        <a:bodyPr/>
        <a:lstStyle/>
        <a:p>
          <a:endParaRPr lang="en-US"/>
        </a:p>
      </dgm:t>
    </dgm:pt>
    <dgm:pt modelId="{230FDEE9-62D8-4388-BD9A-73C0FBCAF8A6}" type="pres">
      <dgm:prSet presAssocID="{6D885341-C8A0-4F7E-836E-0B337549ACE7}" presName="childText" presStyleLbl="revTx" presStyleIdx="0" presStyleCnt="3">
        <dgm:presLayoutVars>
          <dgm:bulletEnabled val="1"/>
        </dgm:presLayoutVars>
      </dgm:prSet>
      <dgm:spPr/>
      <dgm:t>
        <a:bodyPr/>
        <a:lstStyle/>
        <a:p>
          <a:endParaRPr lang="en-US"/>
        </a:p>
      </dgm:t>
    </dgm:pt>
    <dgm:pt modelId="{74008155-E04D-4D09-BA6C-6332606C5041}" type="pres">
      <dgm:prSet presAssocID="{3C3AA00A-15D0-4A9A-94EE-B444435F41CE}" presName="parentText" presStyleLbl="node1" presStyleIdx="1" presStyleCnt="4">
        <dgm:presLayoutVars>
          <dgm:chMax val="0"/>
          <dgm:bulletEnabled val="1"/>
        </dgm:presLayoutVars>
      </dgm:prSet>
      <dgm:spPr/>
      <dgm:t>
        <a:bodyPr/>
        <a:lstStyle/>
        <a:p>
          <a:endParaRPr lang="en-US"/>
        </a:p>
      </dgm:t>
    </dgm:pt>
    <dgm:pt modelId="{D8CB7140-2A77-4E02-A0ED-9698B8B9E9B7}" type="pres">
      <dgm:prSet presAssocID="{3C3AA00A-15D0-4A9A-94EE-B444435F41CE}" presName="childText" presStyleLbl="revTx" presStyleIdx="1" presStyleCnt="3">
        <dgm:presLayoutVars>
          <dgm:bulletEnabled val="1"/>
        </dgm:presLayoutVars>
      </dgm:prSet>
      <dgm:spPr/>
      <dgm:t>
        <a:bodyPr/>
        <a:lstStyle/>
        <a:p>
          <a:endParaRPr lang="en-US"/>
        </a:p>
      </dgm:t>
    </dgm:pt>
    <dgm:pt modelId="{3325D452-92DD-4F24-9637-6768A0C48E95}" type="pres">
      <dgm:prSet presAssocID="{D2F15460-8C78-4642-8AB2-02AD483F8D37}" presName="parentText" presStyleLbl="node1" presStyleIdx="2" presStyleCnt="4">
        <dgm:presLayoutVars>
          <dgm:chMax val="0"/>
          <dgm:bulletEnabled val="1"/>
        </dgm:presLayoutVars>
      </dgm:prSet>
      <dgm:spPr/>
      <dgm:t>
        <a:bodyPr/>
        <a:lstStyle/>
        <a:p>
          <a:endParaRPr lang="en-US"/>
        </a:p>
      </dgm:t>
    </dgm:pt>
    <dgm:pt modelId="{DF5F037C-E97C-4FEE-9668-6D1299DE9EAF}" type="pres">
      <dgm:prSet presAssocID="{D2F15460-8C78-4642-8AB2-02AD483F8D37}" presName="childText" presStyleLbl="revTx" presStyleIdx="2" presStyleCnt="3">
        <dgm:presLayoutVars>
          <dgm:bulletEnabled val="1"/>
        </dgm:presLayoutVars>
      </dgm:prSet>
      <dgm:spPr/>
      <dgm:t>
        <a:bodyPr/>
        <a:lstStyle/>
        <a:p>
          <a:endParaRPr lang="en-US"/>
        </a:p>
      </dgm:t>
    </dgm:pt>
    <dgm:pt modelId="{B5B153FC-0652-4DBA-85BD-54EF43DD491D}" type="pres">
      <dgm:prSet presAssocID="{66646BFF-1394-470C-A10E-0E7A9CB91EE0}" presName="parentText" presStyleLbl="node1" presStyleIdx="3" presStyleCnt="4">
        <dgm:presLayoutVars>
          <dgm:chMax val="0"/>
          <dgm:bulletEnabled val="1"/>
        </dgm:presLayoutVars>
      </dgm:prSet>
      <dgm:spPr/>
      <dgm:t>
        <a:bodyPr/>
        <a:lstStyle/>
        <a:p>
          <a:endParaRPr lang="en-US"/>
        </a:p>
      </dgm:t>
    </dgm:pt>
  </dgm:ptLst>
  <dgm:cxnLst>
    <dgm:cxn modelId="{89ABCB97-2385-42DE-906F-14CC8270FD41}" type="presOf" srcId="{72306BAD-B877-4523-92E2-D42A11753B9E}" destId="{D8CB7140-2A77-4E02-A0ED-9698B8B9E9B7}" srcOrd="0" destOrd="0" presId="urn:microsoft.com/office/officeart/2005/8/layout/vList2"/>
    <dgm:cxn modelId="{7BA9B706-3D5B-4FFB-AD9D-8651C6B1A49C}" srcId="{6D885341-C8A0-4F7E-836E-0B337549ACE7}" destId="{F8E4EF5E-E221-4E4A-A897-B823ABF2D2B8}" srcOrd="0" destOrd="0" parTransId="{889908AA-5331-4EA0-BE83-42C9AFF6CCDB}" sibTransId="{CB840290-B0F8-4B65-BE09-1FADDD76643C}"/>
    <dgm:cxn modelId="{C357F3A3-7198-4B62-83BB-DDEF2270F948}" type="presOf" srcId="{6D885341-C8A0-4F7E-836E-0B337549ACE7}" destId="{7C3EF83D-3F69-4D67-A6D5-F6159DEE0D0D}" srcOrd="0" destOrd="0" presId="urn:microsoft.com/office/officeart/2005/8/layout/vList2"/>
    <dgm:cxn modelId="{3A2E99ED-7979-417A-86CE-F210EFB4265A}" type="presOf" srcId="{BA5AE472-35CC-4AB7-B138-1EF490F20003}" destId="{A9809CC9-60DE-4552-876C-E74F66DAA620}" srcOrd="0" destOrd="0" presId="urn:microsoft.com/office/officeart/2005/8/layout/vList2"/>
    <dgm:cxn modelId="{392986AC-894A-4BEF-8BB2-9122B95B8E8D}" type="presOf" srcId="{66646BFF-1394-470C-A10E-0E7A9CB91EE0}" destId="{B5B153FC-0652-4DBA-85BD-54EF43DD491D}" srcOrd="0" destOrd="0" presId="urn:microsoft.com/office/officeart/2005/8/layout/vList2"/>
    <dgm:cxn modelId="{9748D82C-E4C9-48D6-A839-EB0DCEC7EA44}" srcId="{D2F15460-8C78-4642-8AB2-02AD483F8D37}" destId="{9D74958A-CB50-4F15-84BC-37B13374D11B}" srcOrd="0" destOrd="0" parTransId="{B332862D-7532-4D52-9861-A1E6F07BFAE9}" sibTransId="{886D7500-DE4E-449E-9A5C-A91D8D8813F3}"/>
    <dgm:cxn modelId="{7FAEFF37-4292-43D9-9E7C-95FFFBDC01AE}" srcId="{BA5AE472-35CC-4AB7-B138-1EF490F20003}" destId="{6D885341-C8A0-4F7E-836E-0B337549ACE7}" srcOrd="0" destOrd="0" parTransId="{7257F3CE-B562-46C3-A3DF-47C80E6F00FF}" sibTransId="{5DCE2666-76D8-4D79-95E3-A4A13B8F903D}"/>
    <dgm:cxn modelId="{04235A5C-D7EC-4B5B-87B8-244C80CE10C9}" type="presOf" srcId="{D2F15460-8C78-4642-8AB2-02AD483F8D37}" destId="{3325D452-92DD-4F24-9637-6768A0C48E95}" srcOrd="0" destOrd="0" presId="urn:microsoft.com/office/officeart/2005/8/layout/vList2"/>
    <dgm:cxn modelId="{0ABF3C29-A2F9-4575-8587-4709F578A076}" type="presOf" srcId="{9D74958A-CB50-4F15-84BC-37B13374D11B}" destId="{DF5F037C-E97C-4FEE-9668-6D1299DE9EAF}" srcOrd="0" destOrd="0" presId="urn:microsoft.com/office/officeart/2005/8/layout/vList2"/>
    <dgm:cxn modelId="{3D13F630-C7FC-4328-88B6-C111C0858C69}" srcId="{BA5AE472-35CC-4AB7-B138-1EF490F20003}" destId="{3C3AA00A-15D0-4A9A-94EE-B444435F41CE}" srcOrd="1" destOrd="0" parTransId="{BD72D859-1882-4877-A25E-A62E099A2814}" sibTransId="{F110D44B-F0D5-4810-BBD3-1CD8F40819A8}"/>
    <dgm:cxn modelId="{CC3CAE45-E3EA-4616-9E06-1AC52F210C32}" type="presOf" srcId="{3C3AA00A-15D0-4A9A-94EE-B444435F41CE}" destId="{74008155-E04D-4D09-BA6C-6332606C5041}" srcOrd="0" destOrd="0" presId="urn:microsoft.com/office/officeart/2005/8/layout/vList2"/>
    <dgm:cxn modelId="{F34BB61E-C1DA-43AF-9134-7818346784AE}" srcId="{BA5AE472-35CC-4AB7-B138-1EF490F20003}" destId="{D2F15460-8C78-4642-8AB2-02AD483F8D37}" srcOrd="2" destOrd="0" parTransId="{21A532F1-D6D9-4FAA-9AE0-8F0240D77617}" sibTransId="{CB39E5C1-4575-4D66-AD7A-E8C88AB59E04}"/>
    <dgm:cxn modelId="{B2A0DDD4-CB1B-4952-BFA3-4786B8634E63}" srcId="{3C3AA00A-15D0-4A9A-94EE-B444435F41CE}" destId="{72306BAD-B877-4523-92E2-D42A11753B9E}" srcOrd="0" destOrd="0" parTransId="{8B7725A7-2DE9-4ACA-B9AA-8B56EEAEC41B}" sibTransId="{058E51F7-5FF8-4F4B-8236-9257DA08971D}"/>
    <dgm:cxn modelId="{B26FA01F-7CE0-4278-83E2-5CDD25EDE8A4}" srcId="{BA5AE472-35CC-4AB7-B138-1EF490F20003}" destId="{66646BFF-1394-470C-A10E-0E7A9CB91EE0}" srcOrd="3" destOrd="0" parTransId="{E0CD8FB9-8880-4294-A23B-C572387F59EC}" sibTransId="{238D2033-508F-47B9-8A72-9BBE24E5AD0C}"/>
    <dgm:cxn modelId="{C9BE30A9-491A-4CF8-891C-ED5CCD241306}" type="presOf" srcId="{F8E4EF5E-E221-4E4A-A897-B823ABF2D2B8}" destId="{230FDEE9-62D8-4388-BD9A-73C0FBCAF8A6}" srcOrd="0" destOrd="0" presId="urn:microsoft.com/office/officeart/2005/8/layout/vList2"/>
    <dgm:cxn modelId="{B76A74D9-20B0-40AE-9852-BE3DACF1587E}" type="presParOf" srcId="{A9809CC9-60DE-4552-876C-E74F66DAA620}" destId="{7C3EF83D-3F69-4D67-A6D5-F6159DEE0D0D}" srcOrd="0" destOrd="0" presId="urn:microsoft.com/office/officeart/2005/8/layout/vList2"/>
    <dgm:cxn modelId="{FF22B785-C8F0-443A-81CC-A5C206A9E13F}" type="presParOf" srcId="{A9809CC9-60DE-4552-876C-E74F66DAA620}" destId="{230FDEE9-62D8-4388-BD9A-73C0FBCAF8A6}" srcOrd="1" destOrd="0" presId="urn:microsoft.com/office/officeart/2005/8/layout/vList2"/>
    <dgm:cxn modelId="{B47FAD92-1441-487F-8B89-012AA0975E51}" type="presParOf" srcId="{A9809CC9-60DE-4552-876C-E74F66DAA620}" destId="{74008155-E04D-4D09-BA6C-6332606C5041}" srcOrd="2" destOrd="0" presId="urn:microsoft.com/office/officeart/2005/8/layout/vList2"/>
    <dgm:cxn modelId="{ACAA1E63-CDDC-4778-B888-6A873ED2460D}" type="presParOf" srcId="{A9809CC9-60DE-4552-876C-E74F66DAA620}" destId="{D8CB7140-2A77-4E02-A0ED-9698B8B9E9B7}" srcOrd="3" destOrd="0" presId="urn:microsoft.com/office/officeart/2005/8/layout/vList2"/>
    <dgm:cxn modelId="{6420F1FE-B632-4F15-8CFE-4CD9CA7AB135}" type="presParOf" srcId="{A9809CC9-60DE-4552-876C-E74F66DAA620}" destId="{3325D452-92DD-4F24-9637-6768A0C48E95}" srcOrd="4" destOrd="0" presId="urn:microsoft.com/office/officeart/2005/8/layout/vList2"/>
    <dgm:cxn modelId="{C3007CE5-9385-48EF-B1C5-559B39BF9C4F}" type="presParOf" srcId="{A9809CC9-60DE-4552-876C-E74F66DAA620}" destId="{DF5F037C-E97C-4FEE-9668-6D1299DE9EAF}" srcOrd="5" destOrd="0" presId="urn:microsoft.com/office/officeart/2005/8/layout/vList2"/>
    <dgm:cxn modelId="{28DFD790-56D3-45B4-A645-97BA862F4F6A}" type="presParOf" srcId="{A9809CC9-60DE-4552-876C-E74F66DAA620}" destId="{B5B153FC-0652-4DBA-85BD-54EF43DD491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C1F8DA-0220-4E20-87EC-07C54D2FE16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20FC95D-8CCA-4E97-9CE7-B7C06DE95C17}">
      <dgm:prSet/>
      <dgm:spPr/>
      <dgm:t>
        <a:bodyPr/>
        <a:lstStyle/>
        <a:p>
          <a:r>
            <a:rPr lang="en-US"/>
            <a:t>Learning modules</a:t>
          </a:r>
        </a:p>
      </dgm:t>
    </dgm:pt>
    <dgm:pt modelId="{99E3E38F-27F7-49AF-B8BF-F6CF7798DE29}" type="parTrans" cxnId="{EA617363-590E-4651-BFF7-E82DC8973E4E}">
      <dgm:prSet/>
      <dgm:spPr/>
      <dgm:t>
        <a:bodyPr/>
        <a:lstStyle/>
        <a:p>
          <a:endParaRPr lang="en-US"/>
        </a:p>
      </dgm:t>
    </dgm:pt>
    <dgm:pt modelId="{28930921-7793-4B0E-BE65-F9A89E0BB781}" type="sibTrans" cxnId="{EA617363-590E-4651-BFF7-E82DC8973E4E}">
      <dgm:prSet/>
      <dgm:spPr/>
      <dgm:t>
        <a:bodyPr/>
        <a:lstStyle/>
        <a:p>
          <a:endParaRPr lang="en-US"/>
        </a:p>
      </dgm:t>
    </dgm:pt>
    <dgm:pt modelId="{34180EA7-830B-4430-AD93-C4E997759C43}">
      <dgm:prSet/>
      <dgm:spPr/>
      <dgm:t>
        <a:bodyPr/>
        <a:lstStyle/>
        <a:p>
          <a:r>
            <a:rPr lang="en-US"/>
            <a:t>Vermont Oxford</a:t>
          </a:r>
        </a:p>
      </dgm:t>
    </dgm:pt>
    <dgm:pt modelId="{D0B38515-8AE9-4F1A-8281-BEFD786BD3BA}" type="parTrans" cxnId="{532827D0-3F73-405B-B169-63CA7D03B184}">
      <dgm:prSet/>
      <dgm:spPr/>
      <dgm:t>
        <a:bodyPr/>
        <a:lstStyle/>
        <a:p>
          <a:endParaRPr lang="en-US"/>
        </a:p>
      </dgm:t>
    </dgm:pt>
    <dgm:pt modelId="{970BA61F-B3CA-4851-A8BD-3AEB3967760C}" type="sibTrans" cxnId="{532827D0-3F73-405B-B169-63CA7D03B184}">
      <dgm:prSet/>
      <dgm:spPr/>
      <dgm:t>
        <a:bodyPr/>
        <a:lstStyle/>
        <a:p>
          <a:endParaRPr lang="en-US"/>
        </a:p>
      </dgm:t>
    </dgm:pt>
    <dgm:pt modelId="{77C00CA8-DFAC-4FB5-AF6F-AEA1FBC0FBAF}">
      <dgm:prSet/>
      <dgm:spPr/>
      <dgm:t>
        <a:bodyPr/>
        <a:lstStyle/>
        <a:p>
          <a:r>
            <a:rPr lang="en-US" dirty="0"/>
            <a:t>Reducing Chronic Lung disease with attention to racial equities</a:t>
          </a:r>
        </a:p>
      </dgm:t>
    </dgm:pt>
    <dgm:pt modelId="{507202EF-3564-41DC-BA5C-51CFEAFD17CA}" type="parTrans" cxnId="{3C6042D7-D14C-477A-B9BE-DA35399D328B}">
      <dgm:prSet/>
      <dgm:spPr/>
      <dgm:t>
        <a:bodyPr/>
        <a:lstStyle/>
        <a:p>
          <a:endParaRPr lang="en-US"/>
        </a:p>
      </dgm:t>
    </dgm:pt>
    <dgm:pt modelId="{CC81126A-AEC3-428F-9C77-F328DA2BA67E}" type="sibTrans" cxnId="{3C6042D7-D14C-477A-B9BE-DA35399D328B}">
      <dgm:prSet/>
      <dgm:spPr/>
      <dgm:t>
        <a:bodyPr/>
        <a:lstStyle/>
        <a:p>
          <a:endParaRPr lang="en-US"/>
        </a:p>
      </dgm:t>
    </dgm:pt>
    <dgm:pt modelId="{F61F1C04-03DA-4ADA-B8A4-CC193F7323B1}">
      <dgm:prSet/>
      <dgm:spPr/>
      <dgm:t>
        <a:bodyPr/>
        <a:lstStyle/>
        <a:p>
          <a:r>
            <a:rPr lang="en-US"/>
            <a:t>NICU Book Club</a:t>
          </a:r>
        </a:p>
      </dgm:t>
    </dgm:pt>
    <dgm:pt modelId="{5B987BFA-437F-4BF7-901B-588AC15D389F}" type="parTrans" cxnId="{86A195F0-1D7D-47CF-BF44-550D6EEA6B11}">
      <dgm:prSet/>
      <dgm:spPr/>
      <dgm:t>
        <a:bodyPr/>
        <a:lstStyle/>
        <a:p>
          <a:endParaRPr lang="en-US"/>
        </a:p>
      </dgm:t>
    </dgm:pt>
    <dgm:pt modelId="{3E8FB702-7FD0-4C54-9EC4-172AD48FD25B}" type="sibTrans" cxnId="{86A195F0-1D7D-47CF-BF44-550D6EEA6B11}">
      <dgm:prSet/>
      <dgm:spPr/>
      <dgm:t>
        <a:bodyPr/>
        <a:lstStyle/>
        <a:p>
          <a:endParaRPr lang="en-US"/>
        </a:p>
      </dgm:t>
    </dgm:pt>
    <dgm:pt modelId="{6AC48B4E-25F9-48E0-A1BC-E253483C9345}">
      <dgm:prSet/>
      <dgm:spPr/>
      <dgm:t>
        <a:bodyPr/>
        <a:lstStyle/>
        <a:p>
          <a:r>
            <a:rPr lang="en-US" i="1" dirty="0"/>
            <a:t>Reproductive Injustice </a:t>
          </a:r>
          <a:r>
            <a:rPr lang="en-US" dirty="0"/>
            <a:t>by Dana Ain Davis</a:t>
          </a:r>
        </a:p>
      </dgm:t>
    </dgm:pt>
    <dgm:pt modelId="{EC866228-1BA7-4AC4-8B3A-5347619FD8C1}" type="parTrans" cxnId="{0D336E7E-BEBE-4E6F-A4CB-D931B8D4750F}">
      <dgm:prSet/>
      <dgm:spPr/>
      <dgm:t>
        <a:bodyPr/>
        <a:lstStyle/>
        <a:p>
          <a:endParaRPr lang="en-US"/>
        </a:p>
      </dgm:t>
    </dgm:pt>
    <dgm:pt modelId="{17266CC5-D04F-4FF9-982C-637965E25BEA}" type="sibTrans" cxnId="{0D336E7E-BEBE-4E6F-A4CB-D931B8D4750F}">
      <dgm:prSet/>
      <dgm:spPr/>
      <dgm:t>
        <a:bodyPr/>
        <a:lstStyle/>
        <a:p>
          <a:endParaRPr lang="en-US"/>
        </a:p>
      </dgm:t>
    </dgm:pt>
    <dgm:pt modelId="{5EAA4440-A968-4AC9-9C00-93B09869B6CB}">
      <dgm:prSet/>
      <dgm:spPr/>
      <dgm:t>
        <a:bodyPr/>
        <a:lstStyle/>
        <a:p>
          <a:r>
            <a:rPr lang="en-US"/>
            <a:t>Multidisciplinary team approach</a:t>
          </a:r>
        </a:p>
      </dgm:t>
    </dgm:pt>
    <dgm:pt modelId="{A56171EF-1CA8-4834-AA48-03F2157961FC}" type="parTrans" cxnId="{421B4706-6610-4F24-89A2-AC4215CAE654}">
      <dgm:prSet/>
      <dgm:spPr/>
      <dgm:t>
        <a:bodyPr/>
        <a:lstStyle/>
        <a:p>
          <a:endParaRPr lang="en-US"/>
        </a:p>
      </dgm:t>
    </dgm:pt>
    <dgm:pt modelId="{032D8A1C-31D4-453A-A16D-79076CEDE24B}" type="sibTrans" cxnId="{421B4706-6610-4F24-89A2-AC4215CAE654}">
      <dgm:prSet/>
      <dgm:spPr/>
      <dgm:t>
        <a:bodyPr/>
        <a:lstStyle/>
        <a:p>
          <a:endParaRPr lang="en-US"/>
        </a:p>
      </dgm:t>
    </dgm:pt>
    <dgm:pt modelId="{1AC3CE6B-2F61-46BE-AFF4-65D10CFD9149}">
      <dgm:prSet/>
      <dgm:spPr/>
      <dgm:t>
        <a:bodyPr/>
        <a:lstStyle/>
        <a:p>
          <a:r>
            <a:rPr lang="en-US"/>
            <a:t>Food</a:t>
          </a:r>
        </a:p>
      </dgm:t>
    </dgm:pt>
    <dgm:pt modelId="{CB9DD8F9-B175-4E47-AE99-EE58FD440CC4}" type="parTrans" cxnId="{5D51220A-0DCD-490A-99E8-F262BD9A103A}">
      <dgm:prSet/>
      <dgm:spPr/>
      <dgm:t>
        <a:bodyPr/>
        <a:lstStyle/>
        <a:p>
          <a:endParaRPr lang="en-US"/>
        </a:p>
      </dgm:t>
    </dgm:pt>
    <dgm:pt modelId="{64F1BD24-E1E3-40A9-A0EF-550245CC3B16}" type="sibTrans" cxnId="{5D51220A-0DCD-490A-99E8-F262BD9A103A}">
      <dgm:prSet/>
      <dgm:spPr/>
      <dgm:t>
        <a:bodyPr/>
        <a:lstStyle/>
        <a:p>
          <a:endParaRPr lang="en-US"/>
        </a:p>
      </dgm:t>
    </dgm:pt>
    <dgm:pt modelId="{A7EF3FDE-2032-41C2-B68C-56468FEE1AB7}">
      <dgm:prSet/>
      <dgm:spPr/>
      <dgm:t>
        <a:bodyPr/>
        <a:lstStyle/>
        <a:p>
          <a:r>
            <a:rPr lang="en-US"/>
            <a:t>Shelter</a:t>
          </a:r>
        </a:p>
      </dgm:t>
    </dgm:pt>
    <dgm:pt modelId="{8C31A042-B906-4C05-A0F2-7F41BE4CF924}" type="parTrans" cxnId="{EBAAC47E-07F9-4276-8FA8-9FFC6A7E5EC9}">
      <dgm:prSet/>
      <dgm:spPr/>
      <dgm:t>
        <a:bodyPr/>
        <a:lstStyle/>
        <a:p>
          <a:endParaRPr lang="en-US"/>
        </a:p>
      </dgm:t>
    </dgm:pt>
    <dgm:pt modelId="{09850CEA-5BBE-43D6-8A9B-3414A4664F08}" type="sibTrans" cxnId="{EBAAC47E-07F9-4276-8FA8-9FFC6A7E5EC9}">
      <dgm:prSet/>
      <dgm:spPr/>
      <dgm:t>
        <a:bodyPr/>
        <a:lstStyle/>
        <a:p>
          <a:endParaRPr lang="en-US"/>
        </a:p>
      </dgm:t>
    </dgm:pt>
    <dgm:pt modelId="{FBBC2608-1F35-4549-8929-F22F0CD5C436}">
      <dgm:prSet/>
      <dgm:spPr/>
      <dgm:t>
        <a:bodyPr/>
        <a:lstStyle/>
        <a:p>
          <a:r>
            <a:rPr lang="en-US" dirty="0"/>
            <a:t>Transportation</a:t>
          </a:r>
        </a:p>
      </dgm:t>
    </dgm:pt>
    <dgm:pt modelId="{851F6597-A710-4152-B4B5-08BAB341B0BD}" type="parTrans" cxnId="{D16AAB2A-AD24-4B34-B882-F0501000A882}">
      <dgm:prSet/>
      <dgm:spPr/>
      <dgm:t>
        <a:bodyPr/>
        <a:lstStyle/>
        <a:p>
          <a:endParaRPr lang="en-US"/>
        </a:p>
      </dgm:t>
    </dgm:pt>
    <dgm:pt modelId="{D05CE745-B3BA-4D51-BD6F-A1348100F78F}" type="sibTrans" cxnId="{D16AAB2A-AD24-4B34-B882-F0501000A882}">
      <dgm:prSet/>
      <dgm:spPr/>
      <dgm:t>
        <a:bodyPr/>
        <a:lstStyle/>
        <a:p>
          <a:endParaRPr lang="en-US"/>
        </a:p>
      </dgm:t>
    </dgm:pt>
    <dgm:pt modelId="{C632C2EB-AA0D-406D-8034-F9494DB8ADBE}">
      <dgm:prSet/>
      <dgm:spPr/>
      <dgm:t>
        <a:bodyPr/>
        <a:lstStyle/>
        <a:p>
          <a:r>
            <a:rPr lang="en-US" dirty="0"/>
            <a:t>Interpretative Services</a:t>
          </a:r>
        </a:p>
      </dgm:t>
    </dgm:pt>
    <dgm:pt modelId="{B50C5AED-72C3-4183-9F3E-E51771694665}" type="parTrans" cxnId="{5F25B93A-B21E-40DB-9993-E3635CBC50E5}">
      <dgm:prSet/>
      <dgm:spPr/>
      <dgm:t>
        <a:bodyPr/>
        <a:lstStyle/>
        <a:p>
          <a:endParaRPr lang="en-US"/>
        </a:p>
      </dgm:t>
    </dgm:pt>
    <dgm:pt modelId="{79F13443-51F3-4C9D-BCFB-6F242BAAF813}" type="sibTrans" cxnId="{5F25B93A-B21E-40DB-9993-E3635CBC50E5}">
      <dgm:prSet/>
      <dgm:spPr/>
      <dgm:t>
        <a:bodyPr/>
        <a:lstStyle/>
        <a:p>
          <a:endParaRPr lang="en-US"/>
        </a:p>
      </dgm:t>
    </dgm:pt>
    <dgm:pt modelId="{E5D06223-D455-4D28-B62A-E471A5FBA4FB}">
      <dgm:prSet/>
      <dgm:spPr/>
      <dgm:t>
        <a:bodyPr/>
        <a:lstStyle/>
        <a:p>
          <a:r>
            <a:rPr lang="en-US" dirty="0"/>
            <a:t>Document changes</a:t>
          </a:r>
        </a:p>
      </dgm:t>
    </dgm:pt>
    <dgm:pt modelId="{0EE5A89E-5D8D-46DF-A6F1-6CC8F23AAA90}" type="parTrans" cxnId="{9B7EC04B-BA5E-4CC1-ACE8-6FA6BCF245F1}">
      <dgm:prSet/>
      <dgm:spPr/>
      <dgm:t>
        <a:bodyPr/>
        <a:lstStyle/>
        <a:p>
          <a:endParaRPr lang="en-US"/>
        </a:p>
      </dgm:t>
    </dgm:pt>
    <dgm:pt modelId="{8F3CABB8-3E27-40B2-BB7F-285A1086D44D}" type="sibTrans" cxnId="{9B7EC04B-BA5E-4CC1-ACE8-6FA6BCF245F1}">
      <dgm:prSet/>
      <dgm:spPr/>
      <dgm:t>
        <a:bodyPr/>
        <a:lstStyle/>
        <a:p>
          <a:endParaRPr lang="en-US"/>
        </a:p>
      </dgm:t>
    </dgm:pt>
    <dgm:pt modelId="{5D592DE3-FFED-4CA0-A600-64C3CE4D0619}">
      <dgm:prSet/>
      <dgm:spPr/>
      <dgm:t>
        <a:bodyPr/>
        <a:lstStyle/>
        <a:p>
          <a:r>
            <a:rPr lang="en-US" dirty="0"/>
            <a:t>QR codes meeting current technology  </a:t>
          </a:r>
        </a:p>
      </dgm:t>
    </dgm:pt>
    <dgm:pt modelId="{939A1EEB-9E87-48EA-84DB-DFF37F6A4546}" type="parTrans" cxnId="{13CEE6C4-71D2-4D11-BDB9-39F853F367E9}">
      <dgm:prSet/>
      <dgm:spPr/>
      <dgm:t>
        <a:bodyPr/>
        <a:lstStyle/>
        <a:p>
          <a:endParaRPr lang="en-US"/>
        </a:p>
      </dgm:t>
    </dgm:pt>
    <dgm:pt modelId="{7DA42679-1446-44C0-A05D-DFE3D39824AB}" type="sibTrans" cxnId="{13CEE6C4-71D2-4D11-BDB9-39F853F367E9}">
      <dgm:prSet/>
      <dgm:spPr/>
      <dgm:t>
        <a:bodyPr/>
        <a:lstStyle/>
        <a:p>
          <a:endParaRPr lang="en-US"/>
        </a:p>
      </dgm:t>
    </dgm:pt>
    <dgm:pt modelId="{6ED88D30-0DDD-43F2-A540-F0D12A16228C}" type="pres">
      <dgm:prSet presAssocID="{AFC1F8DA-0220-4E20-87EC-07C54D2FE16E}" presName="linear" presStyleCnt="0">
        <dgm:presLayoutVars>
          <dgm:animLvl val="lvl"/>
          <dgm:resizeHandles val="exact"/>
        </dgm:presLayoutVars>
      </dgm:prSet>
      <dgm:spPr/>
      <dgm:t>
        <a:bodyPr/>
        <a:lstStyle/>
        <a:p>
          <a:endParaRPr lang="en-US"/>
        </a:p>
      </dgm:t>
    </dgm:pt>
    <dgm:pt modelId="{EA3A57C2-801A-4DF4-80C8-01DF04728CD0}" type="pres">
      <dgm:prSet presAssocID="{120FC95D-8CCA-4E97-9CE7-B7C06DE95C17}" presName="parentText" presStyleLbl="node1" presStyleIdx="0" presStyleCnt="4">
        <dgm:presLayoutVars>
          <dgm:chMax val="0"/>
          <dgm:bulletEnabled val="1"/>
        </dgm:presLayoutVars>
      </dgm:prSet>
      <dgm:spPr/>
      <dgm:t>
        <a:bodyPr/>
        <a:lstStyle/>
        <a:p>
          <a:endParaRPr lang="en-US"/>
        </a:p>
      </dgm:t>
    </dgm:pt>
    <dgm:pt modelId="{93EFAF97-4A32-46B0-833B-AEB00D2BD567}" type="pres">
      <dgm:prSet presAssocID="{28930921-7793-4B0E-BE65-F9A89E0BB781}" presName="spacer" presStyleCnt="0"/>
      <dgm:spPr/>
    </dgm:pt>
    <dgm:pt modelId="{8566DA48-30A8-4D77-96DC-013E2B0A7546}" type="pres">
      <dgm:prSet presAssocID="{34180EA7-830B-4430-AD93-C4E997759C43}" presName="parentText" presStyleLbl="node1" presStyleIdx="1" presStyleCnt="4">
        <dgm:presLayoutVars>
          <dgm:chMax val="0"/>
          <dgm:bulletEnabled val="1"/>
        </dgm:presLayoutVars>
      </dgm:prSet>
      <dgm:spPr/>
      <dgm:t>
        <a:bodyPr/>
        <a:lstStyle/>
        <a:p>
          <a:endParaRPr lang="en-US"/>
        </a:p>
      </dgm:t>
    </dgm:pt>
    <dgm:pt modelId="{A3CAB4C0-0D6F-42E3-BA97-EC1D9DE05884}" type="pres">
      <dgm:prSet presAssocID="{34180EA7-830B-4430-AD93-C4E997759C43}" presName="childText" presStyleLbl="revTx" presStyleIdx="0" presStyleCnt="3">
        <dgm:presLayoutVars>
          <dgm:bulletEnabled val="1"/>
        </dgm:presLayoutVars>
      </dgm:prSet>
      <dgm:spPr/>
      <dgm:t>
        <a:bodyPr/>
        <a:lstStyle/>
        <a:p>
          <a:endParaRPr lang="en-US"/>
        </a:p>
      </dgm:t>
    </dgm:pt>
    <dgm:pt modelId="{ED69A458-DD85-4009-B025-AA9E7A3D8FE8}" type="pres">
      <dgm:prSet presAssocID="{F61F1C04-03DA-4ADA-B8A4-CC193F7323B1}" presName="parentText" presStyleLbl="node1" presStyleIdx="2" presStyleCnt="4">
        <dgm:presLayoutVars>
          <dgm:chMax val="0"/>
          <dgm:bulletEnabled val="1"/>
        </dgm:presLayoutVars>
      </dgm:prSet>
      <dgm:spPr/>
      <dgm:t>
        <a:bodyPr/>
        <a:lstStyle/>
        <a:p>
          <a:endParaRPr lang="en-US"/>
        </a:p>
      </dgm:t>
    </dgm:pt>
    <dgm:pt modelId="{C3B8DE17-9F7A-4933-850A-67BC992313F5}" type="pres">
      <dgm:prSet presAssocID="{F61F1C04-03DA-4ADA-B8A4-CC193F7323B1}" presName="childText" presStyleLbl="revTx" presStyleIdx="1" presStyleCnt="3">
        <dgm:presLayoutVars>
          <dgm:bulletEnabled val="1"/>
        </dgm:presLayoutVars>
      </dgm:prSet>
      <dgm:spPr/>
      <dgm:t>
        <a:bodyPr/>
        <a:lstStyle/>
        <a:p>
          <a:endParaRPr lang="en-US"/>
        </a:p>
      </dgm:t>
    </dgm:pt>
    <dgm:pt modelId="{F221001B-CE0B-4C54-86F1-DA00BD0BC324}" type="pres">
      <dgm:prSet presAssocID="{5EAA4440-A968-4AC9-9C00-93B09869B6CB}" presName="parentText" presStyleLbl="node1" presStyleIdx="3" presStyleCnt="4">
        <dgm:presLayoutVars>
          <dgm:chMax val="0"/>
          <dgm:bulletEnabled val="1"/>
        </dgm:presLayoutVars>
      </dgm:prSet>
      <dgm:spPr/>
      <dgm:t>
        <a:bodyPr/>
        <a:lstStyle/>
        <a:p>
          <a:endParaRPr lang="en-US"/>
        </a:p>
      </dgm:t>
    </dgm:pt>
    <dgm:pt modelId="{44302658-4E45-4E73-A331-DBDA1ED542E2}" type="pres">
      <dgm:prSet presAssocID="{5EAA4440-A968-4AC9-9C00-93B09869B6CB}" presName="childText" presStyleLbl="revTx" presStyleIdx="2" presStyleCnt="3">
        <dgm:presLayoutVars>
          <dgm:bulletEnabled val="1"/>
        </dgm:presLayoutVars>
      </dgm:prSet>
      <dgm:spPr/>
      <dgm:t>
        <a:bodyPr/>
        <a:lstStyle/>
        <a:p>
          <a:endParaRPr lang="en-US"/>
        </a:p>
      </dgm:t>
    </dgm:pt>
  </dgm:ptLst>
  <dgm:cxnLst>
    <dgm:cxn modelId="{D16AAB2A-AD24-4B34-B882-F0501000A882}" srcId="{5EAA4440-A968-4AC9-9C00-93B09869B6CB}" destId="{FBBC2608-1F35-4549-8929-F22F0CD5C436}" srcOrd="2" destOrd="0" parTransId="{851F6597-A710-4152-B4B5-08BAB341B0BD}" sibTransId="{D05CE745-B3BA-4D51-BD6F-A1348100F78F}"/>
    <dgm:cxn modelId="{DA2D44EF-23C2-4DE0-8733-71FB1DA18D1F}" type="presOf" srcId="{F61F1C04-03DA-4ADA-B8A4-CC193F7323B1}" destId="{ED69A458-DD85-4009-B025-AA9E7A3D8FE8}" srcOrd="0" destOrd="0" presId="urn:microsoft.com/office/officeart/2005/8/layout/vList2"/>
    <dgm:cxn modelId="{421B4706-6610-4F24-89A2-AC4215CAE654}" srcId="{AFC1F8DA-0220-4E20-87EC-07C54D2FE16E}" destId="{5EAA4440-A968-4AC9-9C00-93B09869B6CB}" srcOrd="3" destOrd="0" parTransId="{A56171EF-1CA8-4834-AA48-03F2157961FC}" sibTransId="{032D8A1C-31D4-453A-A16D-79076CEDE24B}"/>
    <dgm:cxn modelId="{0D336E7E-BEBE-4E6F-A4CB-D931B8D4750F}" srcId="{F61F1C04-03DA-4ADA-B8A4-CC193F7323B1}" destId="{6AC48B4E-25F9-48E0-A1BC-E253483C9345}" srcOrd="0" destOrd="0" parTransId="{EC866228-1BA7-4AC4-8B3A-5347619FD8C1}" sibTransId="{17266CC5-D04F-4FF9-982C-637965E25BEA}"/>
    <dgm:cxn modelId="{BA8671EE-7EB5-4BD3-B0DA-FDC855FBED05}" type="presOf" srcId="{77C00CA8-DFAC-4FB5-AF6F-AEA1FBC0FBAF}" destId="{A3CAB4C0-0D6F-42E3-BA97-EC1D9DE05884}" srcOrd="0" destOrd="0" presId="urn:microsoft.com/office/officeart/2005/8/layout/vList2"/>
    <dgm:cxn modelId="{4D247AA4-5C70-4969-B2D4-9BC5CDE76564}" type="presOf" srcId="{C632C2EB-AA0D-406D-8034-F9494DB8ADBE}" destId="{44302658-4E45-4E73-A331-DBDA1ED542E2}" srcOrd="0" destOrd="3" presId="urn:microsoft.com/office/officeart/2005/8/layout/vList2"/>
    <dgm:cxn modelId="{B285B4BD-5D9B-45F3-85DB-6A6BB27F9059}" type="presOf" srcId="{A7EF3FDE-2032-41C2-B68C-56468FEE1AB7}" destId="{44302658-4E45-4E73-A331-DBDA1ED542E2}" srcOrd="0" destOrd="1" presId="urn:microsoft.com/office/officeart/2005/8/layout/vList2"/>
    <dgm:cxn modelId="{532827D0-3F73-405B-B169-63CA7D03B184}" srcId="{AFC1F8DA-0220-4E20-87EC-07C54D2FE16E}" destId="{34180EA7-830B-4430-AD93-C4E997759C43}" srcOrd="1" destOrd="0" parTransId="{D0B38515-8AE9-4F1A-8281-BEFD786BD3BA}" sibTransId="{970BA61F-B3CA-4851-A8BD-3AEB3967760C}"/>
    <dgm:cxn modelId="{EA6417F2-386C-4E49-BFF9-D02127BFBEB7}" type="presOf" srcId="{5D592DE3-FFED-4CA0-A600-64C3CE4D0619}" destId="{44302658-4E45-4E73-A331-DBDA1ED542E2}" srcOrd="0" destOrd="5" presId="urn:microsoft.com/office/officeart/2005/8/layout/vList2"/>
    <dgm:cxn modelId="{45267D40-FE3E-44BB-A8B1-5C6E4590653C}" type="presOf" srcId="{AFC1F8DA-0220-4E20-87EC-07C54D2FE16E}" destId="{6ED88D30-0DDD-43F2-A540-F0D12A16228C}" srcOrd="0" destOrd="0" presId="urn:microsoft.com/office/officeart/2005/8/layout/vList2"/>
    <dgm:cxn modelId="{CE857AD8-FE43-4C17-9266-44045FC708A9}" type="presOf" srcId="{120FC95D-8CCA-4E97-9CE7-B7C06DE95C17}" destId="{EA3A57C2-801A-4DF4-80C8-01DF04728CD0}" srcOrd="0" destOrd="0" presId="urn:microsoft.com/office/officeart/2005/8/layout/vList2"/>
    <dgm:cxn modelId="{EA617363-590E-4651-BFF7-E82DC8973E4E}" srcId="{AFC1F8DA-0220-4E20-87EC-07C54D2FE16E}" destId="{120FC95D-8CCA-4E97-9CE7-B7C06DE95C17}" srcOrd="0" destOrd="0" parTransId="{99E3E38F-27F7-49AF-B8BF-F6CF7798DE29}" sibTransId="{28930921-7793-4B0E-BE65-F9A89E0BB781}"/>
    <dgm:cxn modelId="{13CEE6C4-71D2-4D11-BDB9-39F853F367E9}" srcId="{C632C2EB-AA0D-406D-8034-F9494DB8ADBE}" destId="{5D592DE3-FFED-4CA0-A600-64C3CE4D0619}" srcOrd="1" destOrd="0" parTransId="{939A1EEB-9E87-48EA-84DB-DFF37F6A4546}" sibTransId="{7DA42679-1446-44C0-A05D-DFE3D39824AB}"/>
    <dgm:cxn modelId="{5F25B93A-B21E-40DB-9993-E3635CBC50E5}" srcId="{5EAA4440-A968-4AC9-9C00-93B09869B6CB}" destId="{C632C2EB-AA0D-406D-8034-F9494DB8ADBE}" srcOrd="3" destOrd="0" parTransId="{B50C5AED-72C3-4183-9F3E-E51771694665}" sibTransId="{79F13443-51F3-4C9D-BCFB-6F242BAAF813}"/>
    <dgm:cxn modelId="{7AC5CE95-3D3C-451E-9FFB-AC90B18A2DE8}" type="presOf" srcId="{E5D06223-D455-4D28-B62A-E471A5FBA4FB}" destId="{44302658-4E45-4E73-A331-DBDA1ED542E2}" srcOrd="0" destOrd="4" presId="urn:microsoft.com/office/officeart/2005/8/layout/vList2"/>
    <dgm:cxn modelId="{5C0ACF10-1380-4877-B968-71CF203824F0}" type="presOf" srcId="{34180EA7-830B-4430-AD93-C4E997759C43}" destId="{8566DA48-30A8-4D77-96DC-013E2B0A7546}" srcOrd="0" destOrd="0" presId="urn:microsoft.com/office/officeart/2005/8/layout/vList2"/>
    <dgm:cxn modelId="{9B7EC04B-BA5E-4CC1-ACE8-6FA6BCF245F1}" srcId="{C632C2EB-AA0D-406D-8034-F9494DB8ADBE}" destId="{E5D06223-D455-4D28-B62A-E471A5FBA4FB}" srcOrd="0" destOrd="0" parTransId="{0EE5A89E-5D8D-46DF-A6F1-6CC8F23AAA90}" sibTransId="{8F3CABB8-3E27-40B2-BB7F-285A1086D44D}"/>
    <dgm:cxn modelId="{3C6042D7-D14C-477A-B9BE-DA35399D328B}" srcId="{34180EA7-830B-4430-AD93-C4E997759C43}" destId="{77C00CA8-DFAC-4FB5-AF6F-AEA1FBC0FBAF}" srcOrd="0" destOrd="0" parTransId="{507202EF-3564-41DC-BA5C-51CFEAFD17CA}" sibTransId="{CC81126A-AEC3-428F-9C77-F328DA2BA67E}"/>
    <dgm:cxn modelId="{86A195F0-1D7D-47CF-BF44-550D6EEA6B11}" srcId="{AFC1F8DA-0220-4E20-87EC-07C54D2FE16E}" destId="{F61F1C04-03DA-4ADA-B8A4-CC193F7323B1}" srcOrd="2" destOrd="0" parTransId="{5B987BFA-437F-4BF7-901B-588AC15D389F}" sibTransId="{3E8FB702-7FD0-4C54-9EC4-172AD48FD25B}"/>
    <dgm:cxn modelId="{7480E606-43DE-4629-8EB0-7AB0B6DD3C9C}" type="presOf" srcId="{FBBC2608-1F35-4549-8929-F22F0CD5C436}" destId="{44302658-4E45-4E73-A331-DBDA1ED542E2}" srcOrd="0" destOrd="2" presId="urn:microsoft.com/office/officeart/2005/8/layout/vList2"/>
    <dgm:cxn modelId="{AD0A4082-71B2-4DA9-9FE5-56022257E27D}" type="presOf" srcId="{1AC3CE6B-2F61-46BE-AFF4-65D10CFD9149}" destId="{44302658-4E45-4E73-A331-DBDA1ED542E2}" srcOrd="0" destOrd="0" presId="urn:microsoft.com/office/officeart/2005/8/layout/vList2"/>
    <dgm:cxn modelId="{A5E63C52-D89B-4904-90AB-D793777D8E81}" type="presOf" srcId="{6AC48B4E-25F9-48E0-A1BC-E253483C9345}" destId="{C3B8DE17-9F7A-4933-850A-67BC992313F5}" srcOrd="0" destOrd="0" presId="urn:microsoft.com/office/officeart/2005/8/layout/vList2"/>
    <dgm:cxn modelId="{F96899F0-CBE3-4FAF-8173-010365174AB5}" type="presOf" srcId="{5EAA4440-A968-4AC9-9C00-93B09869B6CB}" destId="{F221001B-CE0B-4C54-86F1-DA00BD0BC324}" srcOrd="0" destOrd="0" presId="urn:microsoft.com/office/officeart/2005/8/layout/vList2"/>
    <dgm:cxn modelId="{5D51220A-0DCD-490A-99E8-F262BD9A103A}" srcId="{5EAA4440-A968-4AC9-9C00-93B09869B6CB}" destId="{1AC3CE6B-2F61-46BE-AFF4-65D10CFD9149}" srcOrd="0" destOrd="0" parTransId="{CB9DD8F9-B175-4E47-AE99-EE58FD440CC4}" sibTransId="{64F1BD24-E1E3-40A9-A0EF-550245CC3B16}"/>
    <dgm:cxn modelId="{EBAAC47E-07F9-4276-8FA8-9FFC6A7E5EC9}" srcId="{5EAA4440-A968-4AC9-9C00-93B09869B6CB}" destId="{A7EF3FDE-2032-41C2-B68C-56468FEE1AB7}" srcOrd="1" destOrd="0" parTransId="{8C31A042-B906-4C05-A0F2-7F41BE4CF924}" sibTransId="{09850CEA-5BBE-43D6-8A9B-3414A4664F08}"/>
    <dgm:cxn modelId="{4C7CC2A7-8639-451C-AA7A-E11F6DD33C38}" type="presParOf" srcId="{6ED88D30-0DDD-43F2-A540-F0D12A16228C}" destId="{EA3A57C2-801A-4DF4-80C8-01DF04728CD0}" srcOrd="0" destOrd="0" presId="urn:microsoft.com/office/officeart/2005/8/layout/vList2"/>
    <dgm:cxn modelId="{48567081-084F-4904-9B16-F1A8D85B60D0}" type="presParOf" srcId="{6ED88D30-0DDD-43F2-A540-F0D12A16228C}" destId="{93EFAF97-4A32-46B0-833B-AEB00D2BD567}" srcOrd="1" destOrd="0" presId="urn:microsoft.com/office/officeart/2005/8/layout/vList2"/>
    <dgm:cxn modelId="{3C2467B3-C4BA-4957-8B14-23468765F852}" type="presParOf" srcId="{6ED88D30-0DDD-43F2-A540-F0D12A16228C}" destId="{8566DA48-30A8-4D77-96DC-013E2B0A7546}" srcOrd="2" destOrd="0" presId="urn:microsoft.com/office/officeart/2005/8/layout/vList2"/>
    <dgm:cxn modelId="{5268081E-7D49-4E59-8467-3C1E5BC647E7}" type="presParOf" srcId="{6ED88D30-0DDD-43F2-A540-F0D12A16228C}" destId="{A3CAB4C0-0D6F-42E3-BA97-EC1D9DE05884}" srcOrd="3" destOrd="0" presId="urn:microsoft.com/office/officeart/2005/8/layout/vList2"/>
    <dgm:cxn modelId="{20D99A50-181C-4B05-8F5C-7BE3109DC040}" type="presParOf" srcId="{6ED88D30-0DDD-43F2-A540-F0D12A16228C}" destId="{ED69A458-DD85-4009-B025-AA9E7A3D8FE8}" srcOrd="4" destOrd="0" presId="urn:microsoft.com/office/officeart/2005/8/layout/vList2"/>
    <dgm:cxn modelId="{23B5B1DA-4A72-44E9-BE38-D53BF86AA598}" type="presParOf" srcId="{6ED88D30-0DDD-43F2-A540-F0D12A16228C}" destId="{C3B8DE17-9F7A-4933-850A-67BC992313F5}" srcOrd="5" destOrd="0" presId="urn:microsoft.com/office/officeart/2005/8/layout/vList2"/>
    <dgm:cxn modelId="{D31C59EC-2F9D-44E4-8193-117E1D7B3A24}" type="presParOf" srcId="{6ED88D30-0DDD-43F2-A540-F0D12A16228C}" destId="{F221001B-CE0B-4C54-86F1-DA00BD0BC324}" srcOrd="6" destOrd="0" presId="urn:microsoft.com/office/officeart/2005/8/layout/vList2"/>
    <dgm:cxn modelId="{6803C140-0791-41CB-92FB-77880F6B2B55}" type="presParOf" srcId="{6ED88D30-0DDD-43F2-A540-F0D12A16228C}" destId="{44302658-4E45-4E73-A331-DBDA1ED542E2}"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B2465-D397-4D30-B113-E75D08E7FC03}">
      <dsp:nvSpPr>
        <dsp:cNvPr id="0" name=""/>
        <dsp:cNvSpPr/>
      </dsp:nvSpPr>
      <dsp:spPr>
        <a:xfrm>
          <a:off x="0" y="2005488"/>
          <a:ext cx="2218945" cy="2503280"/>
        </a:xfrm>
        <a:prstGeom prst="roundRect">
          <a:avLst>
            <a:gd name="adj" fmla="val 10000"/>
          </a:avLst>
        </a:prstGeom>
        <a:solidFill>
          <a:schemeClr val="lt1"/>
        </a:solidFill>
        <a:ln w="19050" cap="flat" cmpd="sng" algn="ctr">
          <a:solidFill>
            <a:schemeClr val="accent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endParaRPr lang="en-US" sz="1100" b="0" kern="1200" dirty="0">
            <a:solidFill>
              <a:srgbClr val="000000"/>
            </a:solidFill>
          </a:endParaRPr>
        </a:p>
        <a:p>
          <a:pPr lvl="0" algn="ctr" defTabSz="488950">
            <a:lnSpc>
              <a:spcPct val="90000"/>
            </a:lnSpc>
            <a:spcBef>
              <a:spcPct val="0"/>
            </a:spcBef>
            <a:spcAft>
              <a:spcPct val="35000"/>
            </a:spcAft>
          </a:pPr>
          <a:r>
            <a:rPr lang="en-US" sz="1600" b="0" kern="1200" dirty="0">
              <a:solidFill>
                <a:srgbClr val="000000"/>
              </a:solidFill>
            </a:rPr>
            <a:t>By December 2023, more than 75% of Illinois birthing hospitals will be participating in the Birth Equity Initiative and more than 75% of participating hospitals will have all key strategies in place</a:t>
          </a:r>
        </a:p>
      </dsp:txBody>
      <dsp:txXfrm>
        <a:off x="64991" y="2070479"/>
        <a:ext cx="2088963" cy="2373298"/>
      </dsp:txXfrm>
    </dsp:sp>
    <dsp:sp modelId="{F0291AB5-98D9-4F3F-B79F-9CCE3C611238}">
      <dsp:nvSpPr>
        <dsp:cNvPr id="0" name=""/>
        <dsp:cNvSpPr/>
      </dsp:nvSpPr>
      <dsp:spPr>
        <a:xfrm rot="17047561">
          <a:off x="1405346" y="2204450"/>
          <a:ext cx="2152535" cy="17912"/>
        </a:xfrm>
        <a:custGeom>
          <a:avLst/>
          <a:gdLst/>
          <a:ahLst/>
          <a:cxnLst/>
          <a:rect l="0" t="0" r="0" b="0"/>
          <a:pathLst>
            <a:path>
              <a:moveTo>
                <a:pt x="0" y="8956"/>
              </a:moveTo>
              <a:lnTo>
                <a:pt x="2152535" y="8956"/>
              </a:lnTo>
            </a:path>
          </a:pathLst>
        </a:custGeom>
        <a:noFill/>
        <a:ln w="127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solidFill>
              <a:srgbClr val="000000"/>
            </a:solidFill>
          </a:endParaRPr>
        </a:p>
      </dsp:txBody>
      <dsp:txXfrm>
        <a:off x="2427801" y="2159592"/>
        <a:ext cx="107626" cy="107626"/>
      </dsp:txXfrm>
    </dsp:sp>
    <dsp:sp modelId="{164DB5B0-0A54-482B-A288-B27D68DF0C2F}">
      <dsp:nvSpPr>
        <dsp:cNvPr id="0" name=""/>
        <dsp:cNvSpPr/>
      </dsp:nvSpPr>
      <dsp:spPr>
        <a:xfrm>
          <a:off x="2744283" y="528781"/>
          <a:ext cx="1577424" cy="1281804"/>
        </a:xfrm>
        <a:prstGeom prst="roundRect">
          <a:avLst>
            <a:gd name="adj" fmla="val 10000"/>
          </a:avLst>
        </a:prstGeom>
        <a:solidFill>
          <a:schemeClr val="accent3">
            <a:lumMod val="40000"/>
            <a:lumOff val="60000"/>
          </a:schemeClr>
        </a:solidFill>
        <a:ln w="19050" cap="flat" cmpd="sng" algn="ctr">
          <a:solidFill>
            <a:schemeClr val="accent2"/>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a:solidFill>
                <a:srgbClr val="000000"/>
              </a:solidFill>
            </a:rPr>
            <a:t>1. Address social determinants of health during prenatal, delivery, and postpartum care to improve birth equity </a:t>
          </a:r>
        </a:p>
      </dsp:txBody>
      <dsp:txXfrm>
        <a:off x="2781826" y="566324"/>
        <a:ext cx="1502338" cy="1206718"/>
      </dsp:txXfrm>
    </dsp:sp>
    <dsp:sp modelId="{D1DE1BD7-01C0-455B-80E2-5B1B25A88BF4}">
      <dsp:nvSpPr>
        <dsp:cNvPr id="0" name=""/>
        <dsp:cNvSpPr/>
      </dsp:nvSpPr>
      <dsp:spPr>
        <a:xfrm rot="19220899">
          <a:off x="4168187" y="734910"/>
          <a:ext cx="1334598" cy="17912"/>
        </a:xfrm>
        <a:custGeom>
          <a:avLst/>
          <a:gdLst/>
          <a:ahLst/>
          <a:cxnLst/>
          <a:rect l="0" t="0" r="0" b="0"/>
          <a:pathLst>
            <a:path>
              <a:moveTo>
                <a:pt x="0" y="8956"/>
              </a:moveTo>
              <a:lnTo>
                <a:pt x="1334598" y="8956"/>
              </a:lnTo>
            </a:path>
          </a:pathLst>
        </a:custGeom>
        <a:no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0000"/>
            </a:solidFill>
          </a:endParaRPr>
        </a:p>
      </dsp:txBody>
      <dsp:txXfrm>
        <a:off x="4802122" y="710501"/>
        <a:ext cx="66729" cy="66729"/>
      </dsp:txXfrm>
    </dsp:sp>
    <dsp:sp modelId="{3A07B8AB-2251-4B07-9988-E862AA3A4D99}">
      <dsp:nvSpPr>
        <dsp:cNvPr id="0" name=""/>
        <dsp:cNvSpPr/>
      </dsp:nvSpPr>
      <dsp:spPr>
        <a:xfrm>
          <a:off x="5349266" y="12693"/>
          <a:ext cx="5556500" cy="610713"/>
        </a:xfrm>
        <a:prstGeom prst="roundRect">
          <a:avLst>
            <a:gd name="adj" fmla="val 10000"/>
          </a:avLst>
        </a:prstGeom>
        <a:solidFill>
          <a:schemeClr val="accent3">
            <a:lumMod val="40000"/>
            <a:lumOff val="60000"/>
          </a:schemeClr>
        </a:solidFill>
        <a:ln w="19050" cap="flat" cmpd="sng" algn="ctr">
          <a:solidFill>
            <a:schemeClr val="accent3"/>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solidFill>
                <a:srgbClr val="000000"/>
              </a:solidFill>
            </a:rPr>
            <a:t>1. Utilize </a:t>
          </a:r>
          <a:r>
            <a:rPr lang="en-US" sz="1100" kern="1200" baseline="0" dirty="0">
              <a:solidFill>
                <a:srgbClr val="000000"/>
              </a:solidFill>
              <a:effectLst/>
              <a:latin typeface="+mn-lt"/>
              <a:ea typeface="+mn-ea"/>
              <a:cs typeface="+mn-cs"/>
            </a:rPr>
            <a:t>ILPQC social determinants of health (SDoH) community resources mapping tool </a:t>
          </a:r>
          <a:r>
            <a:rPr lang="en-US" sz="1100" kern="1200" dirty="0">
              <a:solidFill>
                <a:srgbClr val="000000"/>
              </a:solidFill>
            </a:rPr>
            <a:t>to assist linking patients to resources based on the social</a:t>
          </a:r>
          <a:r>
            <a:rPr lang="en-US" sz="1100" kern="1200" baseline="0" dirty="0">
              <a:solidFill>
                <a:srgbClr val="000000"/>
              </a:solidFill>
            </a:rPr>
            <a:t> determinants of health </a:t>
          </a:r>
          <a:r>
            <a:rPr lang="en-US" sz="1100" kern="1200" dirty="0">
              <a:solidFill>
                <a:srgbClr val="000000"/>
              </a:solidFill>
            </a:rPr>
            <a:t>screening and share with affiliated prenatal care sites and hospital OB units</a:t>
          </a:r>
        </a:p>
      </dsp:txBody>
      <dsp:txXfrm>
        <a:off x="5367153" y="30580"/>
        <a:ext cx="5520726" cy="574939"/>
      </dsp:txXfrm>
    </dsp:sp>
    <dsp:sp modelId="{DCFB423E-3297-442B-B2F5-63959812F398}">
      <dsp:nvSpPr>
        <dsp:cNvPr id="0" name=""/>
        <dsp:cNvSpPr/>
      </dsp:nvSpPr>
      <dsp:spPr>
        <a:xfrm rot="20726554">
          <a:off x="4304666" y="1027305"/>
          <a:ext cx="1061640" cy="17912"/>
        </a:xfrm>
        <a:custGeom>
          <a:avLst/>
          <a:gdLst/>
          <a:ahLst/>
          <a:cxnLst/>
          <a:rect l="0" t="0" r="0" b="0"/>
          <a:pathLst>
            <a:path>
              <a:moveTo>
                <a:pt x="0" y="8956"/>
              </a:moveTo>
              <a:lnTo>
                <a:pt x="1061640" y="8956"/>
              </a:lnTo>
            </a:path>
          </a:pathLst>
        </a:custGeom>
        <a:no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0000"/>
            </a:solidFill>
          </a:endParaRPr>
        </a:p>
      </dsp:txBody>
      <dsp:txXfrm>
        <a:off x="4808946" y="1009720"/>
        <a:ext cx="53082" cy="53082"/>
      </dsp:txXfrm>
    </dsp:sp>
    <dsp:sp modelId="{497681BF-7D28-4601-80F7-B432BFEE8682}">
      <dsp:nvSpPr>
        <dsp:cNvPr id="0" name=""/>
        <dsp:cNvSpPr/>
      </dsp:nvSpPr>
      <dsp:spPr>
        <a:xfrm>
          <a:off x="5349266" y="683343"/>
          <a:ext cx="5649288" cy="438991"/>
        </a:xfrm>
        <a:prstGeom prst="roundRect">
          <a:avLst>
            <a:gd name="adj" fmla="val 10000"/>
          </a:avLst>
        </a:prstGeom>
        <a:solidFill>
          <a:schemeClr val="accent3">
            <a:lumMod val="40000"/>
            <a:lumOff val="60000"/>
          </a:schemeClr>
        </a:solidFill>
        <a:ln w="19050" cap="flat" cmpd="sng" algn="ctr">
          <a:solidFill>
            <a:schemeClr val="accent3"/>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solidFill>
                <a:srgbClr val="000000"/>
              </a:solidFill>
            </a:rPr>
            <a:t>2. Screen patients for social determinants of health during prenatal care and delivery admission and appropriately link to resources </a:t>
          </a:r>
        </a:p>
      </dsp:txBody>
      <dsp:txXfrm>
        <a:off x="5362124" y="696201"/>
        <a:ext cx="5623572" cy="413275"/>
      </dsp:txXfrm>
    </dsp:sp>
    <dsp:sp modelId="{8CBDA6C7-1FD6-4CB2-9FBD-42D580667341}">
      <dsp:nvSpPr>
        <dsp:cNvPr id="0" name=""/>
        <dsp:cNvSpPr/>
      </dsp:nvSpPr>
      <dsp:spPr>
        <a:xfrm rot="881375">
          <a:off x="4304347" y="1295414"/>
          <a:ext cx="1062280" cy="17912"/>
        </a:xfrm>
        <a:custGeom>
          <a:avLst/>
          <a:gdLst/>
          <a:ahLst/>
          <a:cxnLst/>
          <a:rect l="0" t="0" r="0" b="0"/>
          <a:pathLst>
            <a:path>
              <a:moveTo>
                <a:pt x="0" y="8956"/>
              </a:moveTo>
              <a:lnTo>
                <a:pt x="1062280" y="8956"/>
              </a:lnTo>
            </a:path>
          </a:pathLst>
        </a:custGeom>
        <a:no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0000"/>
            </a:solidFill>
          </a:endParaRPr>
        </a:p>
      </dsp:txBody>
      <dsp:txXfrm>
        <a:off x="4808930" y="1277813"/>
        <a:ext cx="53114" cy="53114"/>
      </dsp:txXfrm>
    </dsp:sp>
    <dsp:sp modelId="{AD4A4815-F427-4491-8BD1-074952922F04}">
      <dsp:nvSpPr>
        <dsp:cNvPr id="0" name=""/>
        <dsp:cNvSpPr/>
      </dsp:nvSpPr>
      <dsp:spPr>
        <a:xfrm>
          <a:off x="5349266" y="1195010"/>
          <a:ext cx="5674127" cy="488095"/>
        </a:xfrm>
        <a:prstGeom prst="roundRect">
          <a:avLst>
            <a:gd name="adj" fmla="val 10000"/>
          </a:avLst>
        </a:prstGeom>
        <a:solidFill>
          <a:schemeClr val="lt1"/>
        </a:solidFill>
        <a:ln w="19050" cap="flat" cmpd="sng" algn="ctr">
          <a:solidFill>
            <a:schemeClr val="accent3"/>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solidFill>
                <a:srgbClr val="000000"/>
              </a:solidFill>
            </a:rPr>
            <a:t>3. Implement strategy for incorporating discussion of social determinants of health and discrimination as factors in potential hospital maternal morbidity reviews</a:t>
          </a:r>
        </a:p>
      </dsp:txBody>
      <dsp:txXfrm>
        <a:off x="5363562" y="1209306"/>
        <a:ext cx="5645535" cy="459503"/>
      </dsp:txXfrm>
    </dsp:sp>
    <dsp:sp modelId="{28C90FF7-D1B8-4399-A204-8E1C7506085D}">
      <dsp:nvSpPr>
        <dsp:cNvPr id="0" name=""/>
        <dsp:cNvSpPr/>
      </dsp:nvSpPr>
      <dsp:spPr>
        <a:xfrm rot="17938023">
          <a:off x="2013522" y="2899662"/>
          <a:ext cx="796686" cy="17912"/>
        </a:xfrm>
        <a:custGeom>
          <a:avLst/>
          <a:gdLst/>
          <a:ahLst/>
          <a:cxnLst/>
          <a:rect l="0" t="0" r="0" b="0"/>
          <a:pathLst>
            <a:path>
              <a:moveTo>
                <a:pt x="0" y="8956"/>
              </a:moveTo>
              <a:lnTo>
                <a:pt x="796686" y="8956"/>
              </a:lnTo>
            </a:path>
          </a:pathLst>
        </a:custGeom>
        <a:noFill/>
        <a:ln w="127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0000"/>
            </a:solidFill>
          </a:endParaRPr>
        </a:p>
      </dsp:txBody>
      <dsp:txXfrm>
        <a:off x="2391948" y="2888701"/>
        <a:ext cx="39834" cy="39834"/>
      </dsp:txXfrm>
    </dsp:sp>
    <dsp:sp modelId="{BA7B9D5B-25EA-4B95-97CD-207C24230CBA}">
      <dsp:nvSpPr>
        <dsp:cNvPr id="0" name=""/>
        <dsp:cNvSpPr/>
      </dsp:nvSpPr>
      <dsp:spPr>
        <a:xfrm>
          <a:off x="2604786" y="2170779"/>
          <a:ext cx="1747927" cy="778658"/>
        </a:xfrm>
        <a:prstGeom prst="roundRect">
          <a:avLst>
            <a:gd name="adj" fmla="val 10000"/>
          </a:avLst>
        </a:prstGeom>
        <a:solidFill>
          <a:schemeClr val="lt1"/>
        </a:solidFill>
        <a:ln w="19050" cap="flat" cmpd="sng" algn="ctr">
          <a:solidFill>
            <a:schemeClr val="accent2"/>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a:solidFill>
                <a:srgbClr val="000000"/>
              </a:solidFill>
            </a:rPr>
            <a:t>2. Utilize race/ethnicity medical record and quality data to improve birth equity </a:t>
          </a:r>
        </a:p>
      </dsp:txBody>
      <dsp:txXfrm>
        <a:off x="2627592" y="2193585"/>
        <a:ext cx="1702315" cy="733046"/>
      </dsp:txXfrm>
    </dsp:sp>
    <dsp:sp modelId="{A4A82FB9-F18F-474D-BBCF-D0F969A39251}">
      <dsp:nvSpPr>
        <dsp:cNvPr id="0" name=""/>
        <dsp:cNvSpPr/>
      </dsp:nvSpPr>
      <dsp:spPr>
        <a:xfrm rot="19795982">
          <a:off x="4275241" y="2262695"/>
          <a:ext cx="1151497" cy="17912"/>
        </a:xfrm>
        <a:custGeom>
          <a:avLst/>
          <a:gdLst/>
          <a:ahLst/>
          <a:cxnLst/>
          <a:rect l="0" t="0" r="0" b="0"/>
          <a:pathLst>
            <a:path>
              <a:moveTo>
                <a:pt x="0" y="8956"/>
              </a:moveTo>
              <a:lnTo>
                <a:pt x="1151497" y="8956"/>
              </a:lnTo>
            </a:path>
          </a:pathLst>
        </a:custGeom>
        <a:no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0000"/>
            </a:solidFill>
          </a:endParaRPr>
        </a:p>
      </dsp:txBody>
      <dsp:txXfrm>
        <a:off x="4822202" y="2242864"/>
        <a:ext cx="57574" cy="57574"/>
      </dsp:txXfrm>
    </dsp:sp>
    <dsp:sp modelId="{01E07BD1-231E-4A2B-8A9F-41365243D3D2}">
      <dsp:nvSpPr>
        <dsp:cNvPr id="0" name=""/>
        <dsp:cNvSpPr/>
      </dsp:nvSpPr>
      <dsp:spPr>
        <a:xfrm>
          <a:off x="5349266" y="1767591"/>
          <a:ext cx="5695019" cy="431206"/>
        </a:xfrm>
        <a:prstGeom prst="roundRect">
          <a:avLst>
            <a:gd name="adj" fmla="val 10000"/>
          </a:avLst>
        </a:prstGeom>
        <a:solidFill>
          <a:schemeClr val="lt1"/>
        </a:solidFill>
        <a:ln w="1905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solidFill>
                <a:srgbClr val="000000"/>
              </a:solidFill>
              <a:latin typeface="+mn-lt"/>
            </a:rPr>
            <a:t>4. Implement processes and protocols for improving the collection and accuracy of patient-reported race/ethnicity data </a:t>
          </a:r>
          <a:endParaRPr lang="en-US" sz="1100" b="0" kern="1200" dirty="0">
            <a:solidFill>
              <a:srgbClr val="000000"/>
            </a:solidFill>
          </a:endParaRPr>
        </a:p>
      </dsp:txBody>
      <dsp:txXfrm>
        <a:off x="5361896" y="1780221"/>
        <a:ext cx="5669759" cy="405946"/>
      </dsp:txXfrm>
    </dsp:sp>
    <dsp:sp modelId="{CC7F83CE-2849-4AA7-9D7D-D423DA95944D}">
      <dsp:nvSpPr>
        <dsp:cNvPr id="0" name=""/>
        <dsp:cNvSpPr/>
      </dsp:nvSpPr>
      <dsp:spPr>
        <a:xfrm rot="21370236">
          <a:off x="4351592" y="2517592"/>
          <a:ext cx="1005011" cy="17912"/>
        </a:xfrm>
        <a:custGeom>
          <a:avLst/>
          <a:gdLst/>
          <a:ahLst/>
          <a:cxnLst/>
          <a:rect l="0" t="0" r="0" b="0"/>
          <a:pathLst>
            <a:path>
              <a:moveTo>
                <a:pt x="0" y="8956"/>
              </a:moveTo>
              <a:lnTo>
                <a:pt x="1005011" y="8956"/>
              </a:lnTo>
            </a:path>
          </a:pathLst>
        </a:custGeom>
        <a:no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0000"/>
            </a:solidFill>
          </a:endParaRPr>
        </a:p>
      </dsp:txBody>
      <dsp:txXfrm>
        <a:off x="4828972" y="2501423"/>
        <a:ext cx="50250" cy="50250"/>
      </dsp:txXfrm>
    </dsp:sp>
    <dsp:sp modelId="{9CAEAE8D-02AC-4040-B023-C8EAA2F11AE1}">
      <dsp:nvSpPr>
        <dsp:cNvPr id="0" name=""/>
        <dsp:cNvSpPr/>
      </dsp:nvSpPr>
      <dsp:spPr>
        <a:xfrm>
          <a:off x="5355481" y="2269524"/>
          <a:ext cx="5721415" cy="446927"/>
        </a:xfrm>
        <a:prstGeom prst="roundRect">
          <a:avLst>
            <a:gd name="adj" fmla="val 10000"/>
          </a:avLst>
        </a:prstGeom>
        <a:solidFill>
          <a:schemeClr val="lt1"/>
        </a:solidFill>
        <a:ln w="1905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solidFill>
                <a:srgbClr val="000000"/>
              </a:solidFill>
              <a:latin typeface="+mn-lt"/>
            </a:rPr>
            <a:t> 5. Develop and implement a process to review and share maternal health quality data stratified by race/ethnicity and Medicaid status</a:t>
          </a:r>
        </a:p>
      </dsp:txBody>
      <dsp:txXfrm>
        <a:off x="5368571" y="2282614"/>
        <a:ext cx="5695235" cy="420747"/>
      </dsp:txXfrm>
    </dsp:sp>
    <dsp:sp modelId="{15F2CCE9-DEF8-4155-ACAB-DC95D6792514}">
      <dsp:nvSpPr>
        <dsp:cNvPr id="0" name=""/>
        <dsp:cNvSpPr/>
      </dsp:nvSpPr>
      <dsp:spPr>
        <a:xfrm rot="1644273">
          <a:off x="4293068" y="2795787"/>
          <a:ext cx="1063004" cy="17912"/>
        </a:xfrm>
        <a:custGeom>
          <a:avLst/>
          <a:gdLst/>
          <a:ahLst/>
          <a:cxnLst/>
          <a:rect l="0" t="0" r="0" b="0"/>
          <a:pathLst>
            <a:path>
              <a:moveTo>
                <a:pt x="0" y="8956"/>
              </a:moveTo>
              <a:lnTo>
                <a:pt x="1063004" y="8956"/>
              </a:lnTo>
            </a:path>
          </a:pathLst>
        </a:custGeom>
        <a:no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0000"/>
            </a:solidFill>
          </a:endParaRPr>
        </a:p>
      </dsp:txBody>
      <dsp:txXfrm>
        <a:off x="4797995" y="2778168"/>
        <a:ext cx="53150" cy="53150"/>
      </dsp:txXfrm>
    </dsp:sp>
    <dsp:sp modelId="{9BC0B5EA-DBDB-4CBB-9175-FF8FA455F45C}">
      <dsp:nvSpPr>
        <dsp:cNvPr id="0" name=""/>
        <dsp:cNvSpPr/>
      </dsp:nvSpPr>
      <dsp:spPr>
        <a:xfrm>
          <a:off x="5296426" y="2781022"/>
          <a:ext cx="5785213" cy="536710"/>
        </a:xfrm>
        <a:prstGeom prst="roundRect">
          <a:avLst>
            <a:gd name="adj" fmla="val 10000"/>
          </a:avLst>
        </a:prstGeom>
        <a:solidFill>
          <a:schemeClr val="accent3">
            <a:lumMod val="40000"/>
            <a:lumOff val="60000"/>
          </a:schemeClr>
        </a:solidFill>
        <a:ln w="1905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kern="1200" dirty="0">
              <a:solidFill>
                <a:srgbClr val="000000"/>
              </a:solidFill>
            </a:rPr>
            <a:t>6. Implement a Patient Reported Experience Measure (PREM) patient survey to obtain feedback from postpartum patients and a process to review and share results with providers,</a:t>
          </a:r>
          <a:r>
            <a:rPr lang="en-US" sz="1100" b="0" kern="1200" baseline="0" dirty="0">
              <a:solidFill>
                <a:srgbClr val="000000"/>
              </a:solidFill>
            </a:rPr>
            <a:t> nurses, and </a:t>
          </a:r>
          <a:r>
            <a:rPr lang="en-US" sz="1100" b="0" kern="1200" dirty="0">
              <a:solidFill>
                <a:srgbClr val="000000"/>
              </a:solidFill>
            </a:rPr>
            <a:t>staff</a:t>
          </a:r>
          <a:endParaRPr lang="en-US" sz="1100" kern="1200" baseline="0" dirty="0">
            <a:solidFill>
              <a:srgbClr val="000000"/>
            </a:solidFill>
            <a:latin typeface="+mn-lt"/>
          </a:endParaRPr>
        </a:p>
      </dsp:txBody>
      <dsp:txXfrm>
        <a:off x="5312146" y="2796742"/>
        <a:ext cx="5753773" cy="505270"/>
      </dsp:txXfrm>
    </dsp:sp>
    <dsp:sp modelId="{A887E4B7-0DAB-484F-9065-FBF1FF9108B8}">
      <dsp:nvSpPr>
        <dsp:cNvPr id="0" name=""/>
        <dsp:cNvSpPr/>
      </dsp:nvSpPr>
      <dsp:spPr>
        <a:xfrm rot="2842152">
          <a:off x="2096379" y="3527589"/>
          <a:ext cx="759558" cy="17912"/>
        </a:xfrm>
        <a:custGeom>
          <a:avLst/>
          <a:gdLst/>
          <a:ahLst/>
          <a:cxnLst/>
          <a:rect l="0" t="0" r="0" b="0"/>
          <a:pathLst>
            <a:path>
              <a:moveTo>
                <a:pt x="0" y="8956"/>
              </a:moveTo>
              <a:lnTo>
                <a:pt x="759558" y="8956"/>
              </a:lnTo>
            </a:path>
          </a:pathLst>
        </a:custGeom>
        <a:noFill/>
        <a:ln w="127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0000"/>
            </a:solidFill>
          </a:endParaRPr>
        </a:p>
      </dsp:txBody>
      <dsp:txXfrm>
        <a:off x="2457170" y="3517556"/>
        <a:ext cx="37977" cy="37977"/>
      </dsp:txXfrm>
    </dsp:sp>
    <dsp:sp modelId="{6C4E4CA9-F28E-4193-B62D-B20F5279C470}">
      <dsp:nvSpPr>
        <dsp:cNvPr id="0" name=""/>
        <dsp:cNvSpPr/>
      </dsp:nvSpPr>
      <dsp:spPr>
        <a:xfrm>
          <a:off x="2733372" y="3344225"/>
          <a:ext cx="1686362" cy="943471"/>
        </a:xfrm>
        <a:prstGeom prst="roundRect">
          <a:avLst>
            <a:gd name="adj" fmla="val 10000"/>
          </a:avLst>
        </a:prstGeom>
        <a:solidFill>
          <a:schemeClr val="lt1"/>
        </a:solidFill>
        <a:ln w="19050" cap="flat" cmpd="sng" algn="ctr">
          <a:solidFill>
            <a:schemeClr val="accent2"/>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0" kern="1200" dirty="0">
              <a:solidFill>
                <a:srgbClr val="000000"/>
              </a:solidFill>
            </a:rPr>
            <a:t>3</a:t>
          </a:r>
          <a:r>
            <a:rPr lang="en-US" sz="1200" kern="1200" dirty="0">
              <a:solidFill>
                <a:srgbClr val="000000"/>
              </a:solidFill>
            </a:rPr>
            <a:t>. Engage patients, support partners including doulas, and communities to improve birth equity</a:t>
          </a:r>
        </a:p>
      </dsp:txBody>
      <dsp:txXfrm>
        <a:off x="2761005" y="3371858"/>
        <a:ext cx="1631096" cy="888205"/>
      </dsp:txXfrm>
    </dsp:sp>
    <dsp:sp modelId="{B9E0E3A0-DDD4-4216-A318-B513B812089A}">
      <dsp:nvSpPr>
        <dsp:cNvPr id="0" name=""/>
        <dsp:cNvSpPr/>
      </dsp:nvSpPr>
      <dsp:spPr>
        <a:xfrm rot="20887541">
          <a:off x="4409294" y="3706606"/>
          <a:ext cx="975855" cy="17912"/>
        </a:xfrm>
        <a:custGeom>
          <a:avLst/>
          <a:gdLst/>
          <a:ahLst/>
          <a:cxnLst/>
          <a:rect l="0" t="0" r="0" b="0"/>
          <a:pathLst>
            <a:path>
              <a:moveTo>
                <a:pt x="0" y="8956"/>
              </a:moveTo>
              <a:lnTo>
                <a:pt x="975855" y="8956"/>
              </a:lnTo>
            </a:path>
          </a:pathLst>
        </a:custGeom>
        <a:no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0000"/>
            </a:solidFill>
          </a:endParaRPr>
        </a:p>
      </dsp:txBody>
      <dsp:txXfrm>
        <a:off x="4872825" y="3691166"/>
        <a:ext cx="48792" cy="48792"/>
      </dsp:txXfrm>
    </dsp:sp>
    <dsp:sp modelId="{820F69CB-0F7C-46E9-947A-5F3ABC815C54}">
      <dsp:nvSpPr>
        <dsp:cNvPr id="0" name=""/>
        <dsp:cNvSpPr/>
      </dsp:nvSpPr>
      <dsp:spPr>
        <a:xfrm>
          <a:off x="5374708" y="3429139"/>
          <a:ext cx="5725337" cy="372049"/>
        </a:xfrm>
        <a:prstGeom prst="roundRect">
          <a:avLst>
            <a:gd name="adj" fmla="val 10000"/>
          </a:avLst>
        </a:prstGeom>
        <a:solidFill>
          <a:schemeClr val="lt1"/>
        </a:solidFill>
        <a:ln w="19050" cap="flat" cmpd="sng" algn="ctr">
          <a:solidFill>
            <a:schemeClr val="accent3"/>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n-US" sz="1000" kern="1200" baseline="0" dirty="0">
            <a:solidFill>
              <a:srgbClr val="000000"/>
            </a:solidFill>
            <a:latin typeface="+mn-lt"/>
            <a:ea typeface="+mn-ea"/>
            <a:cs typeface="Times New Roman" panose="02020603050405020304" pitchFamily="18" charset="0"/>
          </a:endParaRPr>
        </a:p>
        <a:p>
          <a:pPr lvl="0" algn="ctr" defTabSz="444500">
            <a:lnSpc>
              <a:spcPct val="90000"/>
            </a:lnSpc>
            <a:spcBef>
              <a:spcPct val="0"/>
            </a:spcBef>
            <a:spcAft>
              <a:spcPct val="35000"/>
            </a:spcAft>
          </a:pPr>
          <a:r>
            <a:rPr lang="en-US" sz="1100" kern="1200" baseline="0" dirty="0">
              <a:solidFill>
                <a:srgbClr val="000000"/>
              </a:solidFill>
              <a:latin typeface="+mn-lt"/>
              <a:ea typeface="+mn-ea"/>
              <a:cs typeface="Times New Roman" panose="02020603050405020304" pitchFamily="18" charset="0"/>
            </a:rPr>
            <a:t>7. Identify a patient advisor for hospital perinatal quality improvement team  or other opportunities to engage patient / community members</a:t>
          </a:r>
        </a:p>
        <a:p>
          <a:pPr lvl="0" algn="ctr" defTabSz="444500">
            <a:lnSpc>
              <a:spcPct val="90000"/>
            </a:lnSpc>
            <a:spcBef>
              <a:spcPct val="0"/>
            </a:spcBef>
            <a:spcAft>
              <a:spcPct val="35000"/>
            </a:spcAft>
          </a:pPr>
          <a:endParaRPr lang="en-US" sz="1000" b="0" kern="1200" dirty="0">
            <a:solidFill>
              <a:srgbClr val="000000"/>
            </a:solidFill>
          </a:endParaRPr>
        </a:p>
      </dsp:txBody>
      <dsp:txXfrm>
        <a:off x="5385605" y="3440036"/>
        <a:ext cx="5703543" cy="350255"/>
      </dsp:txXfrm>
    </dsp:sp>
    <dsp:sp modelId="{B96DCAD7-4DDA-4ADD-BC63-0EE04A574845}">
      <dsp:nvSpPr>
        <dsp:cNvPr id="0" name=""/>
        <dsp:cNvSpPr/>
      </dsp:nvSpPr>
      <dsp:spPr>
        <a:xfrm rot="1104555">
          <a:off x="4394361" y="3963583"/>
          <a:ext cx="991622" cy="17912"/>
        </a:xfrm>
        <a:custGeom>
          <a:avLst/>
          <a:gdLst/>
          <a:ahLst/>
          <a:cxnLst/>
          <a:rect l="0" t="0" r="0" b="0"/>
          <a:pathLst>
            <a:path>
              <a:moveTo>
                <a:pt x="0" y="8956"/>
              </a:moveTo>
              <a:lnTo>
                <a:pt x="991622" y="8956"/>
              </a:lnTo>
            </a:path>
          </a:pathLst>
        </a:custGeom>
        <a:no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0000"/>
            </a:solidFill>
          </a:endParaRPr>
        </a:p>
      </dsp:txBody>
      <dsp:txXfrm>
        <a:off x="4865382" y="3947749"/>
        <a:ext cx="49581" cy="49581"/>
      </dsp:txXfrm>
    </dsp:sp>
    <dsp:sp modelId="{F4C486E2-B375-457B-8826-444182C6E776}">
      <dsp:nvSpPr>
        <dsp:cNvPr id="0" name=""/>
        <dsp:cNvSpPr/>
      </dsp:nvSpPr>
      <dsp:spPr>
        <a:xfrm>
          <a:off x="5360611" y="3910608"/>
          <a:ext cx="5701850" cy="437018"/>
        </a:xfrm>
        <a:prstGeom prst="roundRect">
          <a:avLst>
            <a:gd name="adj" fmla="val 10000"/>
          </a:avLst>
        </a:prstGeom>
        <a:solidFill>
          <a:schemeClr val="accent3">
            <a:lumMod val="40000"/>
            <a:lumOff val="60000"/>
          </a:schemeClr>
        </a:solidFill>
        <a:ln w="19050" cap="flat" cmpd="sng" algn="ctr">
          <a:solidFill>
            <a:schemeClr val="accent3"/>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i="0" u="none" strike="noStrike" kern="1200" baseline="0" noProof="0" dirty="0">
              <a:solidFill>
                <a:srgbClr val="000000"/>
              </a:solidFill>
            </a:rPr>
            <a:t>8. Implement a strategy for sharing expected respectful care practices with delivery staff and patient (i.e. posting in L&amp;D) including appropriately engaging support partners and/or doulas</a:t>
          </a:r>
          <a:endParaRPr lang="en-US" sz="1100" b="0" kern="1200" dirty="0">
            <a:solidFill>
              <a:srgbClr val="000000"/>
            </a:solidFill>
          </a:endParaRPr>
        </a:p>
      </dsp:txBody>
      <dsp:txXfrm>
        <a:off x="5373411" y="3923408"/>
        <a:ext cx="5676250" cy="411418"/>
      </dsp:txXfrm>
    </dsp:sp>
    <dsp:sp modelId="{184447F7-5183-4A2E-9C76-54C49727FAF1}">
      <dsp:nvSpPr>
        <dsp:cNvPr id="0" name=""/>
        <dsp:cNvSpPr/>
      </dsp:nvSpPr>
      <dsp:spPr>
        <a:xfrm rot="2795699">
          <a:off x="4201029" y="4314894"/>
          <a:ext cx="1398153" cy="17912"/>
        </a:xfrm>
        <a:custGeom>
          <a:avLst/>
          <a:gdLst/>
          <a:ahLst/>
          <a:cxnLst/>
          <a:rect l="0" t="0" r="0" b="0"/>
          <a:pathLst>
            <a:path>
              <a:moveTo>
                <a:pt x="0" y="8956"/>
              </a:moveTo>
              <a:lnTo>
                <a:pt x="1398153" y="8956"/>
              </a:lnTo>
            </a:path>
          </a:pathLst>
        </a:custGeom>
        <a:no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0000"/>
            </a:solidFill>
          </a:endParaRPr>
        </a:p>
      </dsp:txBody>
      <dsp:txXfrm>
        <a:off x="4865152" y="4288896"/>
        <a:ext cx="69907" cy="69907"/>
      </dsp:txXfrm>
    </dsp:sp>
    <dsp:sp modelId="{F7DDAF61-D8B5-4B43-95F4-E1FC57C74BE5}">
      <dsp:nvSpPr>
        <dsp:cNvPr id="0" name=""/>
        <dsp:cNvSpPr/>
      </dsp:nvSpPr>
      <dsp:spPr>
        <a:xfrm>
          <a:off x="5380477" y="4456045"/>
          <a:ext cx="5686245" cy="751387"/>
        </a:xfrm>
        <a:prstGeom prst="roundRect">
          <a:avLst>
            <a:gd name="adj" fmla="val 10000"/>
          </a:avLst>
        </a:prstGeom>
        <a:solidFill>
          <a:schemeClr val="lt1"/>
        </a:solidFill>
        <a:ln w="19050" cap="flat" cmpd="sng" algn="ctr">
          <a:solidFill>
            <a:schemeClr val="accent3"/>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baseline="0" dirty="0">
              <a:solidFill>
                <a:srgbClr val="000000"/>
              </a:solidFill>
              <a:latin typeface="+mn-lt"/>
              <a:ea typeface="+mn-ea"/>
              <a:cs typeface="Times New Roman"/>
            </a:rPr>
            <a:t>9. P</a:t>
          </a:r>
          <a:r>
            <a:rPr lang="en-US" sz="1100" kern="1200" dirty="0">
              <a:solidFill>
                <a:srgbClr val="000000"/>
              </a:solidFill>
              <a:latin typeface="+mn-lt"/>
              <a:cs typeface="Times New Roman"/>
            </a:rPr>
            <a:t>rovide </a:t>
          </a:r>
          <a:r>
            <a:rPr lang="en-US" sz="1100" kern="1200" dirty="0">
              <a:solidFill>
                <a:srgbClr val="000000"/>
              </a:solidFill>
              <a:latin typeface="+mn-lt"/>
              <a:cs typeface="Times New Roman" panose="02020603050405020304" pitchFamily="18" charset="0"/>
            </a:rPr>
            <a:t>patients the recommended postpartum safety patient education materials prior to hospital discharge including education on urgent maternal warning signs, postpartum safety,  communication with healthcare providers and importance of early follow up</a:t>
          </a:r>
          <a:endParaRPr lang="en-US" sz="1100" kern="1200" baseline="0" dirty="0">
            <a:solidFill>
              <a:srgbClr val="000000"/>
            </a:solidFill>
            <a:latin typeface="+mn-lt"/>
            <a:ea typeface="+mn-ea"/>
            <a:cs typeface="Times New Roman"/>
          </a:endParaRPr>
        </a:p>
      </dsp:txBody>
      <dsp:txXfrm>
        <a:off x="5402484" y="4478052"/>
        <a:ext cx="5642231" cy="707373"/>
      </dsp:txXfrm>
    </dsp:sp>
    <dsp:sp modelId="{1EEF0D14-890D-41AA-944D-2BEC96896DC7}">
      <dsp:nvSpPr>
        <dsp:cNvPr id="0" name=""/>
        <dsp:cNvSpPr/>
      </dsp:nvSpPr>
      <dsp:spPr>
        <a:xfrm rot="4509846">
          <a:off x="1495027" y="4188808"/>
          <a:ext cx="1946149" cy="17912"/>
        </a:xfrm>
        <a:custGeom>
          <a:avLst/>
          <a:gdLst/>
          <a:ahLst/>
          <a:cxnLst/>
          <a:rect l="0" t="0" r="0" b="0"/>
          <a:pathLst>
            <a:path>
              <a:moveTo>
                <a:pt x="0" y="8956"/>
              </a:moveTo>
              <a:lnTo>
                <a:pt x="1946149" y="8956"/>
              </a:lnTo>
            </a:path>
          </a:pathLst>
        </a:custGeom>
        <a:noFill/>
        <a:ln w="12700"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solidFill>
              <a:srgbClr val="000000"/>
            </a:solidFill>
          </a:endParaRPr>
        </a:p>
      </dsp:txBody>
      <dsp:txXfrm>
        <a:off x="2419449" y="4149110"/>
        <a:ext cx="97307" cy="97307"/>
      </dsp:txXfrm>
    </dsp:sp>
    <dsp:sp modelId="{21B1AF10-0DEC-4F66-9734-7A804F2C093C}">
      <dsp:nvSpPr>
        <dsp:cNvPr id="0" name=""/>
        <dsp:cNvSpPr/>
      </dsp:nvSpPr>
      <dsp:spPr>
        <a:xfrm>
          <a:off x="2717260" y="4659564"/>
          <a:ext cx="1653038" cy="957670"/>
        </a:xfrm>
        <a:prstGeom prst="roundRect">
          <a:avLst>
            <a:gd name="adj" fmla="val 10000"/>
          </a:avLst>
        </a:prstGeom>
        <a:solidFill>
          <a:schemeClr val="lt1"/>
        </a:solidFill>
        <a:ln w="19050" cap="flat" cmpd="sng" algn="ctr">
          <a:solidFill>
            <a:schemeClr val="accent2"/>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solidFill>
                <a:srgbClr val="000000"/>
              </a:solidFill>
            </a:rPr>
            <a:t>4. Engage and educate providers, nurses, &amp; staff to improve birth equity</a:t>
          </a:r>
        </a:p>
      </dsp:txBody>
      <dsp:txXfrm>
        <a:off x="2745309" y="4687613"/>
        <a:ext cx="1596940" cy="901572"/>
      </dsp:txXfrm>
    </dsp:sp>
    <dsp:sp modelId="{6EA98A83-582F-4AFF-9784-000476175BFD}">
      <dsp:nvSpPr>
        <dsp:cNvPr id="0" name=""/>
        <dsp:cNvSpPr/>
      </dsp:nvSpPr>
      <dsp:spPr>
        <a:xfrm rot="1330890">
          <a:off x="4329931" y="5335377"/>
          <a:ext cx="1090914" cy="17912"/>
        </a:xfrm>
        <a:custGeom>
          <a:avLst/>
          <a:gdLst/>
          <a:ahLst/>
          <a:cxnLst/>
          <a:rect l="0" t="0" r="0" b="0"/>
          <a:pathLst>
            <a:path>
              <a:moveTo>
                <a:pt x="0" y="8956"/>
              </a:moveTo>
              <a:lnTo>
                <a:pt x="1090914" y="8956"/>
              </a:lnTo>
            </a:path>
          </a:pathLst>
        </a:custGeom>
        <a:noFill/>
        <a:ln w="12700" cap="flat" cmpd="sng" algn="ctr">
          <a:solidFill>
            <a:schemeClr val="accent3">
              <a:tint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rgbClr val="000000"/>
            </a:solidFill>
          </a:endParaRPr>
        </a:p>
      </dsp:txBody>
      <dsp:txXfrm>
        <a:off x="4848115" y="5317060"/>
        <a:ext cx="54545" cy="54545"/>
      </dsp:txXfrm>
    </dsp:sp>
    <dsp:sp modelId="{BFBE3CFE-A37A-4C33-A105-4230464894D4}">
      <dsp:nvSpPr>
        <dsp:cNvPr id="0" name=""/>
        <dsp:cNvSpPr/>
      </dsp:nvSpPr>
      <dsp:spPr>
        <a:xfrm>
          <a:off x="5380477" y="5304501"/>
          <a:ext cx="5729851" cy="491529"/>
        </a:xfrm>
        <a:prstGeom prst="roundRect">
          <a:avLst>
            <a:gd name="adj" fmla="val 10000"/>
          </a:avLst>
        </a:prstGeom>
        <a:solidFill>
          <a:schemeClr val="lt1"/>
        </a:solidFill>
        <a:ln w="19050" cap="flat" cmpd="sng" algn="ctr">
          <a:solidFill>
            <a:schemeClr val="accent3"/>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0" i="0" u="none" strike="noStrike" kern="1200" noProof="0" dirty="0">
              <a:solidFill>
                <a:srgbClr val="000000"/>
              </a:solidFill>
            </a:rPr>
            <a:t>10. Educating providers, nurses, and staff on the importance of listening to patients,</a:t>
          </a:r>
          <a:r>
            <a:rPr lang="en-US" sz="1100" b="0" i="0" u="none" strike="noStrike" kern="1200" baseline="0" dirty="0">
              <a:solidFill>
                <a:srgbClr val="000000"/>
              </a:solidFill>
              <a:latin typeface="+mn-lt"/>
              <a:ea typeface="+mn-ea"/>
              <a:cs typeface="Times New Roman"/>
            </a:rPr>
            <a:t> providing respectful care and addressing implicit bias</a:t>
          </a:r>
          <a:endParaRPr lang="en-US" sz="1100" b="0" i="0" u="none" strike="noStrike" kern="1200" noProof="0" dirty="0">
            <a:solidFill>
              <a:srgbClr val="000000"/>
            </a:solidFill>
          </a:endParaRPr>
        </a:p>
      </dsp:txBody>
      <dsp:txXfrm>
        <a:off x="5394873" y="5318897"/>
        <a:ext cx="5701059" cy="4627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34895-D150-4E33-9DF9-05F4FF77A7AF}">
      <dsp:nvSpPr>
        <dsp:cNvPr id="0" name=""/>
        <dsp:cNvSpPr/>
      </dsp:nvSpPr>
      <dsp:spPr>
        <a:xfrm>
          <a:off x="1556143" y="231408"/>
          <a:ext cx="4335200" cy="1354750"/>
        </a:xfrm>
        <a:prstGeom prst="rect">
          <a:avLst/>
        </a:prstGeom>
        <a:solidFill>
          <a:schemeClr val="lt1">
            <a:alpha val="40000"/>
            <a:hueOff val="0"/>
            <a:satOff val="0"/>
            <a:lumOff val="0"/>
            <a:alphaOff val="0"/>
          </a:schemeClr>
        </a:solidFill>
        <a:ln w="38100" cap="flat" cmpd="sng" algn="ctr">
          <a:solidFill>
            <a:schemeClr val="accent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7617" tIns="76200" rIns="76200" bIns="76200" numCol="1" spcCol="1270" anchor="ctr" anchorCtr="0">
          <a:noAutofit/>
        </a:bodyPr>
        <a:lstStyle/>
        <a:p>
          <a:pPr lvl="0" algn="l" defTabSz="889000">
            <a:lnSpc>
              <a:spcPct val="90000"/>
            </a:lnSpc>
            <a:spcBef>
              <a:spcPct val="0"/>
            </a:spcBef>
            <a:spcAft>
              <a:spcPct val="35000"/>
            </a:spcAft>
          </a:pPr>
          <a:r>
            <a:rPr lang="en-US" sz="2000" b="1" kern="1200" dirty="0">
              <a:ln>
                <a:noFill/>
              </a:ln>
              <a:solidFill>
                <a:schemeClr val="tx1">
                  <a:lumMod val="50000"/>
                </a:schemeClr>
              </a:solidFill>
            </a:rPr>
            <a:t>Optimize race/ethnicity data</a:t>
          </a:r>
          <a:r>
            <a:rPr lang="en-US" sz="2000" kern="1200" dirty="0">
              <a:ln>
                <a:noFill/>
              </a:ln>
              <a:solidFill>
                <a:schemeClr val="tx1">
                  <a:lumMod val="50000"/>
                </a:schemeClr>
              </a:solidFill>
            </a:rPr>
            <a:t> collection &amp; review key maternal quality data by race, ethnicity &amp; Medicaid status</a:t>
          </a:r>
        </a:p>
      </dsp:txBody>
      <dsp:txXfrm>
        <a:off x="1556143" y="231408"/>
        <a:ext cx="4335200" cy="1354750"/>
      </dsp:txXfrm>
    </dsp:sp>
    <dsp:sp modelId="{CC54DB42-0225-4905-A8D7-EBF99D64265A}">
      <dsp:nvSpPr>
        <dsp:cNvPr id="0" name=""/>
        <dsp:cNvSpPr/>
      </dsp:nvSpPr>
      <dsp:spPr>
        <a:xfrm>
          <a:off x="1386947" y="115737"/>
          <a:ext cx="948325" cy="1422487"/>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49AFCCF3-3DDD-486F-B69F-0293F48BA1AE}">
      <dsp:nvSpPr>
        <dsp:cNvPr id="0" name=""/>
        <dsp:cNvSpPr/>
      </dsp:nvSpPr>
      <dsp:spPr>
        <a:xfrm>
          <a:off x="6362954" y="231408"/>
          <a:ext cx="4335200" cy="1354750"/>
        </a:xfrm>
        <a:prstGeom prst="rect">
          <a:avLst/>
        </a:prstGeom>
        <a:noFill/>
        <a:ln w="38100" cap="flat" cmpd="sng" algn="ctr">
          <a:solidFill>
            <a:schemeClr val="accent3"/>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7617" tIns="72390" rIns="72390" bIns="72390" numCol="1" spcCol="1270" anchor="ctr" anchorCtr="0">
          <a:noAutofit/>
        </a:bodyPr>
        <a:lstStyle/>
        <a:p>
          <a:pPr lvl="0" algn="l" defTabSz="844550">
            <a:lnSpc>
              <a:spcPct val="90000"/>
            </a:lnSpc>
            <a:spcBef>
              <a:spcPct val="0"/>
            </a:spcBef>
            <a:spcAft>
              <a:spcPct val="35000"/>
            </a:spcAft>
          </a:pPr>
          <a:r>
            <a:rPr lang="en-US" sz="1900" kern="1200" dirty="0">
              <a:solidFill>
                <a:schemeClr val="tx1">
                  <a:lumMod val="50000"/>
                </a:schemeClr>
              </a:solidFill>
            </a:rPr>
            <a:t>Universal </a:t>
          </a:r>
          <a:r>
            <a:rPr lang="en-US" sz="1900" b="1" kern="1200" dirty="0">
              <a:solidFill>
                <a:schemeClr val="tx1">
                  <a:lumMod val="50000"/>
                </a:schemeClr>
              </a:solidFill>
            </a:rPr>
            <a:t>social determinants of health screening</a:t>
          </a:r>
          <a:r>
            <a:rPr lang="en-US" sz="1900" kern="1200" dirty="0">
              <a:solidFill>
                <a:schemeClr val="tx1">
                  <a:lumMod val="50000"/>
                </a:schemeClr>
              </a:solidFill>
            </a:rPr>
            <a:t> tool (prenatal/L&amp;D) with system for linkage to appropriate resources </a:t>
          </a:r>
        </a:p>
      </dsp:txBody>
      <dsp:txXfrm>
        <a:off x="6362954" y="231408"/>
        <a:ext cx="4335200" cy="1354750"/>
      </dsp:txXfrm>
    </dsp:sp>
    <dsp:sp modelId="{E836AFA5-6591-4E14-8210-FEC8BF8E79BF}">
      <dsp:nvSpPr>
        <dsp:cNvPr id="0" name=""/>
        <dsp:cNvSpPr/>
      </dsp:nvSpPr>
      <dsp:spPr>
        <a:xfrm>
          <a:off x="6079584" y="35722"/>
          <a:ext cx="1153798" cy="1422487"/>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4F7C446-C5AF-419C-B1D8-F6A9C79DD675}">
      <dsp:nvSpPr>
        <dsp:cNvPr id="0" name=""/>
        <dsp:cNvSpPr/>
      </dsp:nvSpPr>
      <dsp:spPr>
        <a:xfrm>
          <a:off x="1529839" y="1936888"/>
          <a:ext cx="4335200" cy="1354750"/>
        </a:xfrm>
        <a:prstGeom prst="rect">
          <a:avLst/>
        </a:prstGeom>
        <a:noFill/>
        <a:ln w="38100" cap="flat" cmpd="sng" algn="ctr">
          <a:solidFill>
            <a:schemeClr val="accent3"/>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7617" tIns="72390" rIns="72390" bIns="72390" numCol="1" spcCol="1270" anchor="ctr" anchorCtr="0">
          <a:noAutofit/>
        </a:bodyPr>
        <a:lstStyle/>
        <a:p>
          <a:pPr lvl="0" algn="l" defTabSz="844550">
            <a:lnSpc>
              <a:spcPct val="90000"/>
            </a:lnSpc>
            <a:spcBef>
              <a:spcPct val="0"/>
            </a:spcBef>
            <a:spcAft>
              <a:spcPct val="35000"/>
            </a:spcAft>
          </a:pPr>
          <a:r>
            <a:rPr lang="en-US" sz="1900" kern="1200" dirty="0">
              <a:solidFill>
                <a:schemeClr val="tx1">
                  <a:lumMod val="50000"/>
                </a:schemeClr>
              </a:solidFill>
            </a:rPr>
            <a:t>Share </a:t>
          </a:r>
          <a:r>
            <a:rPr lang="en-US" sz="1900" b="1" kern="1200" dirty="0">
              <a:solidFill>
                <a:schemeClr val="tx1">
                  <a:lumMod val="50000"/>
                </a:schemeClr>
              </a:solidFill>
            </a:rPr>
            <a:t>respectful care practices </a:t>
          </a:r>
          <a:r>
            <a:rPr lang="en-US" sz="1900" kern="1200" dirty="0">
              <a:solidFill>
                <a:schemeClr val="tx1">
                  <a:lumMod val="50000"/>
                </a:schemeClr>
              </a:solidFill>
            </a:rPr>
            <a:t>on L&amp;D and survey patients before discharge on their care experience (using the PREM) for feedback</a:t>
          </a:r>
        </a:p>
      </dsp:txBody>
      <dsp:txXfrm>
        <a:off x="1529839" y="1936888"/>
        <a:ext cx="4335200" cy="1354750"/>
      </dsp:txXfrm>
    </dsp:sp>
    <dsp:sp modelId="{1AF332FF-D205-4E81-886F-B0DEEB2FEE24}">
      <dsp:nvSpPr>
        <dsp:cNvPr id="0" name=""/>
        <dsp:cNvSpPr/>
      </dsp:nvSpPr>
      <dsp:spPr>
        <a:xfrm>
          <a:off x="1349206" y="1741202"/>
          <a:ext cx="948325" cy="1422487"/>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5F77EB86-DC3A-4F49-9C1C-64F45674FB41}">
      <dsp:nvSpPr>
        <dsp:cNvPr id="0" name=""/>
        <dsp:cNvSpPr/>
      </dsp:nvSpPr>
      <dsp:spPr>
        <a:xfrm>
          <a:off x="6389258" y="1936888"/>
          <a:ext cx="4335200" cy="1354750"/>
        </a:xfrm>
        <a:prstGeom prst="rect">
          <a:avLst/>
        </a:prstGeom>
        <a:solidFill>
          <a:schemeClr val="lt1">
            <a:alpha val="40000"/>
            <a:hueOff val="0"/>
            <a:satOff val="0"/>
            <a:lumOff val="0"/>
            <a:alphaOff val="0"/>
          </a:schemeClr>
        </a:solidFill>
        <a:ln w="38100" cap="flat" cmpd="sng" algn="ctr">
          <a:solidFill>
            <a:schemeClr val="accent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7617" tIns="76200" rIns="76200" bIns="76200" numCol="1" spcCol="1270" anchor="ctr" anchorCtr="0">
          <a:noAutofit/>
        </a:bodyPr>
        <a:lstStyle/>
        <a:p>
          <a:pPr lvl="0" algn="l" defTabSz="889000">
            <a:lnSpc>
              <a:spcPct val="90000"/>
            </a:lnSpc>
            <a:spcBef>
              <a:spcPct val="0"/>
            </a:spcBef>
            <a:spcAft>
              <a:spcPct val="35000"/>
            </a:spcAft>
          </a:pPr>
          <a:r>
            <a:rPr lang="en-US" sz="2000" b="1" kern="1200" dirty="0">
              <a:solidFill>
                <a:schemeClr val="tx1">
                  <a:lumMod val="50000"/>
                </a:schemeClr>
              </a:solidFill>
            </a:rPr>
            <a:t>Engage patients and community members </a:t>
          </a:r>
          <a:r>
            <a:rPr lang="en-US" sz="2000" kern="1200" dirty="0">
              <a:solidFill>
                <a:schemeClr val="tx1">
                  <a:lumMod val="50000"/>
                </a:schemeClr>
              </a:solidFill>
            </a:rPr>
            <a:t>for input on quality improvement efforts</a:t>
          </a:r>
        </a:p>
      </dsp:txBody>
      <dsp:txXfrm>
        <a:off x="6389258" y="1936888"/>
        <a:ext cx="4335200" cy="1354750"/>
      </dsp:txXfrm>
    </dsp:sp>
    <dsp:sp modelId="{BC0ECF19-7FFA-4B14-87B4-72F35EE1B4A9}">
      <dsp:nvSpPr>
        <dsp:cNvPr id="0" name=""/>
        <dsp:cNvSpPr/>
      </dsp:nvSpPr>
      <dsp:spPr>
        <a:xfrm>
          <a:off x="6053280" y="1741202"/>
          <a:ext cx="1259015" cy="1422487"/>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70187994-DBE7-4A6A-B505-7DE43D8B5E24}">
      <dsp:nvSpPr>
        <dsp:cNvPr id="0" name=""/>
        <dsp:cNvSpPr/>
      </dsp:nvSpPr>
      <dsp:spPr>
        <a:xfrm>
          <a:off x="1607512" y="3642368"/>
          <a:ext cx="4335200" cy="1354750"/>
        </a:xfrm>
        <a:prstGeom prst="rect">
          <a:avLst/>
        </a:prstGeom>
        <a:solidFill>
          <a:schemeClr val="lt1">
            <a:alpha val="40000"/>
            <a:hueOff val="0"/>
            <a:satOff val="0"/>
            <a:lumOff val="0"/>
            <a:alphaOff val="0"/>
          </a:schemeClr>
        </a:solidFill>
        <a:ln w="38100" cap="flat" cmpd="sng" algn="ctr">
          <a:solidFill>
            <a:schemeClr val="accent2"/>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7617" tIns="72390" rIns="72390" bIns="72390" numCol="1" spcCol="1270" anchor="ctr" anchorCtr="0">
          <a:noAutofit/>
        </a:bodyPr>
        <a:lstStyle/>
        <a:p>
          <a:pPr lvl="0" algn="l" defTabSz="844550">
            <a:lnSpc>
              <a:spcPct val="90000"/>
            </a:lnSpc>
            <a:spcBef>
              <a:spcPct val="0"/>
            </a:spcBef>
            <a:spcAft>
              <a:spcPct val="35000"/>
            </a:spcAft>
          </a:pPr>
          <a:r>
            <a:rPr lang="en-US" sz="1900" b="1" kern="1200" dirty="0">
              <a:solidFill>
                <a:schemeClr val="tx1">
                  <a:lumMod val="50000"/>
                </a:schemeClr>
              </a:solidFill>
            </a:rPr>
            <a:t>Standardize postpartum safety </a:t>
          </a:r>
          <a:r>
            <a:rPr lang="en-US" sz="1900" kern="1200" dirty="0">
              <a:solidFill>
                <a:schemeClr val="tx1">
                  <a:lumMod val="50000"/>
                </a:schemeClr>
              </a:solidFill>
            </a:rPr>
            <a:t>education and schedule early postpartum follow up prior to hospital discharge</a:t>
          </a:r>
        </a:p>
      </dsp:txBody>
      <dsp:txXfrm>
        <a:off x="1607512" y="3642368"/>
        <a:ext cx="4335200" cy="1354750"/>
      </dsp:txXfrm>
    </dsp:sp>
    <dsp:sp modelId="{D00B39CB-6D1C-4FD9-83A3-2EDAA898AC44}">
      <dsp:nvSpPr>
        <dsp:cNvPr id="0" name=""/>
        <dsp:cNvSpPr/>
      </dsp:nvSpPr>
      <dsp:spPr>
        <a:xfrm>
          <a:off x="1381160" y="3469542"/>
          <a:ext cx="948325" cy="1422487"/>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197AA65D-CC75-4AFD-8AF6-BE49EB492D3A}">
      <dsp:nvSpPr>
        <dsp:cNvPr id="0" name=""/>
        <dsp:cNvSpPr/>
      </dsp:nvSpPr>
      <dsp:spPr>
        <a:xfrm>
          <a:off x="6311586" y="3642368"/>
          <a:ext cx="4335200" cy="1354750"/>
        </a:xfrm>
        <a:prstGeom prst="rect">
          <a:avLst/>
        </a:prstGeom>
        <a:solidFill>
          <a:schemeClr val="lt1">
            <a:alpha val="40000"/>
            <a:hueOff val="0"/>
            <a:satOff val="0"/>
            <a:lumOff val="0"/>
            <a:alphaOff val="0"/>
          </a:schemeClr>
        </a:solidFill>
        <a:ln w="38100" cap="flat" cmpd="sng" algn="ctr">
          <a:solidFill>
            <a:schemeClr val="accent3"/>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7617" tIns="76200" rIns="76200" bIns="76200" numCol="1" spcCol="1270" anchor="ctr" anchorCtr="0">
          <a:noAutofit/>
        </a:bodyPr>
        <a:lstStyle/>
        <a:p>
          <a:pPr lvl="0" algn="l" defTabSz="889000">
            <a:lnSpc>
              <a:spcPct val="90000"/>
            </a:lnSpc>
            <a:spcBef>
              <a:spcPct val="0"/>
            </a:spcBef>
            <a:spcAft>
              <a:spcPct val="35000"/>
            </a:spcAft>
          </a:pPr>
          <a:r>
            <a:rPr lang="en-US" sz="2000" b="1" kern="1200" dirty="0">
              <a:solidFill>
                <a:schemeClr val="tx1">
                  <a:lumMod val="50000"/>
                </a:schemeClr>
              </a:solidFill>
            </a:rPr>
            <a:t>Implicit Bias / Respectful Care training </a:t>
          </a:r>
          <a:r>
            <a:rPr lang="en-US" sz="2000" kern="1200" dirty="0">
              <a:solidFill>
                <a:schemeClr val="tx1">
                  <a:lumMod val="50000"/>
                </a:schemeClr>
              </a:solidFill>
            </a:rPr>
            <a:t>for providers, nurses and other staff</a:t>
          </a:r>
        </a:p>
      </dsp:txBody>
      <dsp:txXfrm>
        <a:off x="6311586" y="3642368"/>
        <a:ext cx="4335200" cy="1354750"/>
      </dsp:txXfrm>
    </dsp:sp>
    <dsp:sp modelId="{F76C5C29-CF17-47A8-9710-3F8111C8DB01}">
      <dsp:nvSpPr>
        <dsp:cNvPr id="0" name=""/>
        <dsp:cNvSpPr/>
      </dsp:nvSpPr>
      <dsp:spPr>
        <a:xfrm>
          <a:off x="6227767" y="3478959"/>
          <a:ext cx="948325" cy="1422487"/>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9B483-2AA1-C845-AB5A-B88B9C1AF814}">
      <dsp:nvSpPr>
        <dsp:cNvPr id="0" name=""/>
        <dsp:cNvSpPr/>
      </dsp:nvSpPr>
      <dsp:spPr>
        <a:xfrm>
          <a:off x="0" y="0"/>
          <a:ext cx="11752705" cy="407476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CBBDFC19-E000-4861-8855-F687087213C6}">
      <dsp:nvSpPr>
        <dsp:cNvPr id="0" name=""/>
        <dsp:cNvSpPr/>
      </dsp:nvSpPr>
      <dsp:spPr>
        <a:xfrm>
          <a:off x="3160" y="1222429"/>
          <a:ext cx="1402017" cy="1629906"/>
        </a:xfrm>
        <a:prstGeom prst="roundRect">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Birth Equity Statewide Launch </a:t>
          </a:r>
        </a:p>
        <a:p>
          <a:pPr lvl="0" algn="ctr" defTabSz="800100">
            <a:lnSpc>
              <a:spcPct val="90000"/>
            </a:lnSpc>
            <a:spcBef>
              <a:spcPct val="0"/>
            </a:spcBef>
            <a:spcAft>
              <a:spcPct val="35000"/>
            </a:spcAft>
          </a:pPr>
          <a:r>
            <a:rPr lang="en-US" sz="1800" kern="1200" dirty="0"/>
            <a:t>June </a:t>
          </a:r>
        </a:p>
      </dsp:txBody>
      <dsp:txXfrm>
        <a:off x="71601" y="1290870"/>
        <a:ext cx="1265135" cy="1493024"/>
      </dsp:txXfrm>
    </dsp:sp>
    <dsp:sp modelId="{8B4D2B49-52DA-4954-9E5C-20A020D390AA}">
      <dsp:nvSpPr>
        <dsp:cNvPr id="0" name=""/>
        <dsp:cNvSpPr/>
      </dsp:nvSpPr>
      <dsp:spPr>
        <a:xfrm>
          <a:off x="1688539" y="1178144"/>
          <a:ext cx="1330925" cy="1629906"/>
        </a:xfrm>
        <a:prstGeom prst="roundRect">
          <a:avLst/>
        </a:prstGeom>
        <a:gradFill rotWithShape="0">
          <a:gsLst>
            <a:gs pos="0">
              <a:schemeClr val="accent2">
                <a:shade val="80000"/>
                <a:hueOff val="44554"/>
                <a:satOff val="3759"/>
                <a:lumOff val="4025"/>
                <a:alphaOff val="0"/>
                <a:lumMod val="110000"/>
                <a:satMod val="105000"/>
                <a:tint val="67000"/>
              </a:schemeClr>
            </a:gs>
            <a:gs pos="50000">
              <a:schemeClr val="accent2">
                <a:shade val="80000"/>
                <a:hueOff val="44554"/>
                <a:satOff val="3759"/>
                <a:lumOff val="4025"/>
                <a:alphaOff val="0"/>
                <a:lumMod val="105000"/>
                <a:satMod val="103000"/>
                <a:tint val="73000"/>
              </a:schemeClr>
            </a:gs>
            <a:gs pos="100000">
              <a:schemeClr val="accent2">
                <a:shade val="80000"/>
                <a:hueOff val="44554"/>
                <a:satOff val="3759"/>
                <a:lumOff val="402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Data Reporting Webinars       </a:t>
          </a:r>
        </a:p>
        <a:p>
          <a:pPr lvl="0" algn="ctr" defTabSz="800100">
            <a:lnSpc>
              <a:spcPct val="90000"/>
            </a:lnSpc>
            <a:spcBef>
              <a:spcPct val="0"/>
            </a:spcBef>
            <a:spcAft>
              <a:spcPct val="35000"/>
            </a:spcAft>
          </a:pPr>
          <a:r>
            <a:rPr lang="en-US" sz="1800" kern="1200" dirty="0"/>
            <a:t>July </a:t>
          </a:r>
        </a:p>
      </dsp:txBody>
      <dsp:txXfrm>
        <a:off x="1753509" y="1243114"/>
        <a:ext cx="1200985" cy="1499966"/>
      </dsp:txXfrm>
    </dsp:sp>
    <dsp:sp modelId="{126EF3E9-1419-3C40-BE18-917A00EA047E}">
      <dsp:nvSpPr>
        <dsp:cNvPr id="0" name=""/>
        <dsp:cNvSpPr/>
      </dsp:nvSpPr>
      <dsp:spPr>
        <a:xfrm>
          <a:off x="3291682" y="1195862"/>
          <a:ext cx="1680270" cy="1629906"/>
        </a:xfrm>
        <a:prstGeom prst="roundRect">
          <a:avLst/>
        </a:prstGeom>
        <a:gradFill rotWithShape="0">
          <a:gsLst>
            <a:gs pos="0">
              <a:schemeClr val="accent2">
                <a:shade val="80000"/>
                <a:hueOff val="89108"/>
                <a:satOff val="7517"/>
                <a:lumOff val="8050"/>
                <a:alphaOff val="0"/>
                <a:lumMod val="110000"/>
                <a:satMod val="105000"/>
                <a:tint val="67000"/>
              </a:schemeClr>
            </a:gs>
            <a:gs pos="50000">
              <a:schemeClr val="accent2">
                <a:shade val="80000"/>
                <a:hueOff val="89108"/>
                <a:satOff val="7517"/>
                <a:lumOff val="8050"/>
                <a:alphaOff val="0"/>
                <a:lumMod val="105000"/>
                <a:satMod val="103000"/>
                <a:tint val="73000"/>
              </a:schemeClr>
            </a:gs>
            <a:gs pos="100000">
              <a:schemeClr val="accent2">
                <a:shade val="80000"/>
                <a:hueOff val="89108"/>
                <a:satOff val="7517"/>
                <a:lumOff val="805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t>Optimizing race / ethnicity data collection for OB patients         </a:t>
          </a:r>
        </a:p>
        <a:p>
          <a:pPr lvl="0" algn="ctr" defTabSz="800100">
            <a:lnSpc>
              <a:spcPct val="90000"/>
            </a:lnSpc>
            <a:spcBef>
              <a:spcPct val="0"/>
            </a:spcBef>
            <a:spcAft>
              <a:spcPct val="35000"/>
            </a:spcAft>
          </a:pPr>
          <a:r>
            <a:rPr lang="en-US" sz="1800" kern="1200"/>
            <a:t> August </a:t>
          </a:r>
          <a:endParaRPr lang="en-US" sz="1800" kern="1200" dirty="0"/>
        </a:p>
      </dsp:txBody>
      <dsp:txXfrm>
        <a:off x="3371247" y="1275427"/>
        <a:ext cx="1521140" cy="1470776"/>
      </dsp:txXfrm>
    </dsp:sp>
    <dsp:sp modelId="{4E6E98F8-8A44-F247-96FE-A54DEBDF00C3}">
      <dsp:nvSpPr>
        <dsp:cNvPr id="0" name=""/>
        <dsp:cNvSpPr/>
      </dsp:nvSpPr>
      <dsp:spPr>
        <a:xfrm>
          <a:off x="5270842" y="1172481"/>
          <a:ext cx="2104992" cy="1570365"/>
        </a:xfrm>
        <a:prstGeom prst="roundRect">
          <a:avLst/>
        </a:prstGeom>
        <a:gradFill rotWithShape="0">
          <a:gsLst>
            <a:gs pos="0">
              <a:schemeClr val="accent2">
                <a:shade val="80000"/>
                <a:hueOff val="133662"/>
                <a:satOff val="11276"/>
                <a:lumOff val="12074"/>
                <a:alphaOff val="0"/>
                <a:lumMod val="110000"/>
                <a:satMod val="105000"/>
                <a:tint val="67000"/>
              </a:schemeClr>
            </a:gs>
            <a:gs pos="50000">
              <a:schemeClr val="accent2">
                <a:shade val="80000"/>
                <a:hueOff val="133662"/>
                <a:satOff val="11276"/>
                <a:lumOff val="12074"/>
                <a:alphaOff val="0"/>
                <a:lumMod val="105000"/>
                <a:satMod val="103000"/>
                <a:tint val="73000"/>
              </a:schemeClr>
            </a:gs>
            <a:gs pos="100000">
              <a:schemeClr val="accent2">
                <a:shade val="80000"/>
                <a:hueOff val="133662"/>
                <a:satOff val="11276"/>
                <a:lumOff val="1207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 Review maternal health quality data stratified by race, ethnicity, and Medicaid status </a:t>
          </a:r>
        </a:p>
        <a:p>
          <a:pPr lvl="0" algn="ctr" defTabSz="711200">
            <a:lnSpc>
              <a:spcPct val="90000"/>
            </a:lnSpc>
            <a:spcBef>
              <a:spcPct val="0"/>
            </a:spcBef>
            <a:spcAft>
              <a:spcPct val="35000"/>
            </a:spcAft>
          </a:pPr>
          <a:r>
            <a:rPr lang="en-US" sz="1600" kern="1200" dirty="0"/>
            <a:t>September </a:t>
          </a:r>
        </a:p>
      </dsp:txBody>
      <dsp:txXfrm>
        <a:off x="5347501" y="1249140"/>
        <a:ext cx="1951674" cy="1417047"/>
      </dsp:txXfrm>
    </dsp:sp>
    <dsp:sp modelId="{0217033B-6BCA-4486-B166-17D9D822970D}">
      <dsp:nvSpPr>
        <dsp:cNvPr id="0" name=""/>
        <dsp:cNvSpPr/>
      </dsp:nvSpPr>
      <dsp:spPr>
        <a:xfrm>
          <a:off x="7669937" y="1149931"/>
          <a:ext cx="2073856" cy="1629906"/>
        </a:xfrm>
        <a:prstGeom prst="roundRect">
          <a:avLst/>
        </a:prstGeom>
        <a:gradFill rotWithShape="0">
          <a:gsLst>
            <a:gs pos="0">
              <a:schemeClr val="accent2">
                <a:shade val="80000"/>
                <a:hueOff val="178216"/>
                <a:satOff val="15034"/>
                <a:lumOff val="16099"/>
                <a:alphaOff val="0"/>
                <a:lumMod val="110000"/>
                <a:satMod val="105000"/>
                <a:tint val="67000"/>
              </a:schemeClr>
            </a:gs>
            <a:gs pos="50000">
              <a:schemeClr val="accent2">
                <a:shade val="80000"/>
                <a:hueOff val="178216"/>
                <a:satOff val="15034"/>
                <a:lumOff val="16099"/>
                <a:alphaOff val="0"/>
                <a:lumMod val="105000"/>
                <a:satMod val="103000"/>
                <a:tint val="73000"/>
              </a:schemeClr>
            </a:gs>
            <a:gs pos="100000">
              <a:schemeClr val="accent2">
                <a:shade val="80000"/>
                <a:hueOff val="178216"/>
                <a:satOff val="15034"/>
                <a:lumOff val="1609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Universal Social Determinants of </a:t>
          </a:r>
          <a:r>
            <a:rPr lang="en-US" sz="1400" kern="1200" dirty="0"/>
            <a:t>Health</a:t>
          </a:r>
          <a:r>
            <a:rPr lang="en-US" sz="1600" kern="1200" dirty="0"/>
            <a:t> Screening and mapping resources </a:t>
          </a:r>
        </a:p>
        <a:p>
          <a:pPr lvl="0" algn="ctr" defTabSz="711200">
            <a:lnSpc>
              <a:spcPct val="90000"/>
            </a:lnSpc>
            <a:spcBef>
              <a:spcPct val="0"/>
            </a:spcBef>
            <a:spcAft>
              <a:spcPct val="35000"/>
            </a:spcAft>
          </a:pPr>
          <a:r>
            <a:rPr lang="en-US" sz="1600" kern="1200" dirty="0"/>
            <a:t>    November</a:t>
          </a:r>
          <a:r>
            <a:rPr lang="en-US" sz="1800" kern="1200" dirty="0"/>
            <a:t> </a:t>
          </a:r>
        </a:p>
      </dsp:txBody>
      <dsp:txXfrm>
        <a:off x="7749502" y="1229496"/>
        <a:ext cx="1914726" cy="1470776"/>
      </dsp:txXfrm>
    </dsp:sp>
    <dsp:sp modelId="{A830459A-B193-4DE5-8FB1-36380741382F}">
      <dsp:nvSpPr>
        <dsp:cNvPr id="0" name=""/>
        <dsp:cNvSpPr/>
      </dsp:nvSpPr>
      <dsp:spPr>
        <a:xfrm>
          <a:off x="9998609" y="1122744"/>
          <a:ext cx="1754101" cy="1629906"/>
        </a:xfrm>
        <a:prstGeom prst="roundRect">
          <a:avLst/>
        </a:prstGeom>
        <a:gradFill rotWithShape="0">
          <a:gsLst>
            <a:gs pos="0">
              <a:schemeClr val="accent2">
                <a:shade val="80000"/>
                <a:hueOff val="222770"/>
                <a:satOff val="18793"/>
                <a:lumOff val="20124"/>
                <a:alphaOff val="0"/>
                <a:lumMod val="110000"/>
                <a:satMod val="105000"/>
                <a:tint val="67000"/>
              </a:schemeClr>
            </a:gs>
            <a:gs pos="50000">
              <a:schemeClr val="accent2">
                <a:shade val="80000"/>
                <a:hueOff val="222770"/>
                <a:satOff val="18793"/>
                <a:lumOff val="20124"/>
                <a:alphaOff val="0"/>
                <a:lumMod val="105000"/>
                <a:satMod val="103000"/>
                <a:tint val="73000"/>
              </a:schemeClr>
            </a:gs>
            <a:gs pos="100000">
              <a:schemeClr val="accent2">
                <a:shade val="80000"/>
                <a:hueOff val="222770"/>
                <a:satOff val="18793"/>
                <a:lumOff val="2012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Implementing Respectful Care Practices and PREM </a:t>
          </a:r>
        </a:p>
        <a:p>
          <a:pPr lvl="0" algn="ctr" defTabSz="711200">
            <a:lnSpc>
              <a:spcPct val="90000"/>
            </a:lnSpc>
            <a:spcBef>
              <a:spcPct val="0"/>
            </a:spcBef>
            <a:spcAft>
              <a:spcPct val="35000"/>
            </a:spcAft>
          </a:pPr>
          <a:r>
            <a:rPr lang="en-US" sz="1600" kern="1200" dirty="0"/>
            <a:t>   December</a:t>
          </a:r>
        </a:p>
      </dsp:txBody>
      <dsp:txXfrm>
        <a:off x="10078174" y="1202309"/>
        <a:ext cx="1594971" cy="1470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23970-C539-4F63-B21E-908185F405DB}">
      <dsp:nvSpPr>
        <dsp:cNvPr id="0" name=""/>
        <dsp:cNvSpPr/>
      </dsp:nvSpPr>
      <dsp:spPr>
        <a:xfrm>
          <a:off x="2513204" y="1116"/>
          <a:ext cx="1850067" cy="925033"/>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solidFill>
                <a:schemeClr val="tx1">
                  <a:lumMod val="50000"/>
                </a:schemeClr>
              </a:solidFill>
            </a:rPr>
            <a:t>Labor &amp; Delivery </a:t>
          </a:r>
        </a:p>
      </dsp:txBody>
      <dsp:txXfrm>
        <a:off x="2540297" y="28209"/>
        <a:ext cx="1795881" cy="870847"/>
      </dsp:txXfrm>
    </dsp:sp>
    <dsp:sp modelId="{083BD16F-C8FD-4764-91BC-13FA6C606D0D}">
      <dsp:nvSpPr>
        <dsp:cNvPr id="0" name=""/>
        <dsp:cNvSpPr/>
      </dsp:nvSpPr>
      <dsp:spPr>
        <a:xfrm rot="3600000">
          <a:off x="3719921" y="1624877"/>
          <a:ext cx="964447" cy="323761"/>
        </a:xfrm>
        <a:prstGeom prst="leftRightArrow">
          <a:avLst>
            <a:gd name="adj1" fmla="val 60000"/>
            <a:gd name="adj2" fmla="val 50000"/>
          </a:avLst>
        </a:prstGeom>
        <a:gradFill rotWithShape="0">
          <a:gsLst>
            <a:gs pos="0">
              <a:schemeClr val="accent3">
                <a:tint val="60000"/>
                <a:hueOff val="0"/>
                <a:satOff val="0"/>
                <a:lumOff val="0"/>
                <a:alphaOff val="0"/>
                <a:lumMod val="110000"/>
                <a:satMod val="105000"/>
                <a:tint val="67000"/>
              </a:schemeClr>
            </a:gs>
            <a:gs pos="50000">
              <a:schemeClr val="accent3">
                <a:tint val="60000"/>
                <a:hueOff val="0"/>
                <a:satOff val="0"/>
                <a:lumOff val="0"/>
                <a:alphaOff val="0"/>
                <a:lumMod val="105000"/>
                <a:satMod val="103000"/>
                <a:tint val="73000"/>
              </a:schemeClr>
            </a:gs>
            <a:gs pos="100000">
              <a:schemeClr val="accent3">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817049" y="1689629"/>
        <a:ext cx="770191" cy="194257"/>
      </dsp:txXfrm>
    </dsp:sp>
    <dsp:sp modelId="{0AAFA28D-469D-4C14-80BE-45A0268C2907}">
      <dsp:nvSpPr>
        <dsp:cNvPr id="0" name=""/>
        <dsp:cNvSpPr/>
      </dsp:nvSpPr>
      <dsp:spPr>
        <a:xfrm>
          <a:off x="4041017" y="2647366"/>
          <a:ext cx="1850067" cy="925033"/>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a:solidFill>
                <a:schemeClr val="tx1">
                  <a:lumMod val="50000"/>
                </a:schemeClr>
              </a:solidFill>
            </a:rPr>
            <a:t>Respectful Care Practices </a:t>
          </a:r>
        </a:p>
      </dsp:txBody>
      <dsp:txXfrm>
        <a:off x="4068110" y="2674459"/>
        <a:ext cx="1795881" cy="870847"/>
      </dsp:txXfrm>
    </dsp:sp>
    <dsp:sp modelId="{22863F81-1BD0-4DC2-9EC9-426BC404DB37}">
      <dsp:nvSpPr>
        <dsp:cNvPr id="0" name=""/>
        <dsp:cNvSpPr/>
      </dsp:nvSpPr>
      <dsp:spPr>
        <a:xfrm rot="10800000">
          <a:off x="2956014" y="2948002"/>
          <a:ext cx="964447" cy="323761"/>
        </a:xfrm>
        <a:prstGeom prst="leftRightArrow">
          <a:avLst>
            <a:gd name="adj1" fmla="val 60000"/>
            <a:gd name="adj2" fmla="val 50000"/>
          </a:avLst>
        </a:prstGeom>
        <a:gradFill rotWithShape="0">
          <a:gsLst>
            <a:gs pos="0">
              <a:schemeClr val="accent3">
                <a:tint val="60000"/>
                <a:hueOff val="0"/>
                <a:satOff val="0"/>
                <a:lumOff val="0"/>
                <a:alphaOff val="0"/>
                <a:lumMod val="110000"/>
                <a:satMod val="105000"/>
                <a:tint val="67000"/>
              </a:schemeClr>
            </a:gs>
            <a:gs pos="50000">
              <a:schemeClr val="accent3">
                <a:tint val="60000"/>
                <a:hueOff val="0"/>
                <a:satOff val="0"/>
                <a:lumOff val="0"/>
                <a:alphaOff val="0"/>
                <a:lumMod val="105000"/>
                <a:satMod val="103000"/>
                <a:tint val="73000"/>
              </a:schemeClr>
            </a:gs>
            <a:gs pos="100000">
              <a:schemeClr val="accent3">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3053142" y="3012754"/>
        <a:ext cx="770191" cy="194257"/>
      </dsp:txXfrm>
    </dsp:sp>
    <dsp:sp modelId="{8667D1F1-1774-4089-8F0C-C22AE1803772}">
      <dsp:nvSpPr>
        <dsp:cNvPr id="0" name=""/>
        <dsp:cNvSpPr/>
      </dsp:nvSpPr>
      <dsp:spPr>
        <a:xfrm>
          <a:off x="985390" y="2647366"/>
          <a:ext cx="1850067" cy="925033"/>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a:solidFill>
                <a:schemeClr val="tx1">
                  <a:lumMod val="50000"/>
                </a:schemeClr>
              </a:solidFill>
            </a:rPr>
            <a:t>PREM</a:t>
          </a:r>
        </a:p>
      </dsp:txBody>
      <dsp:txXfrm>
        <a:off x="1012483" y="2674459"/>
        <a:ext cx="1795881" cy="870847"/>
      </dsp:txXfrm>
    </dsp:sp>
    <dsp:sp modelId="{664989E0-1E5F-4335-99B7-EA0A5EFE56AC}">
      <dsp:nvSpPr>
        <dsp:cNvPr id="0" name=""/>
        <dsp:cNvSpPr/>
      </dsp:nvSpPr>
      <dsp:spPr>
        <a:xfrm rot="18000000">
          <a:off x="2192107" y="1624877"/>
          <a:ext cx="964447" cy="323761"/>
        </a:xfrm>
        <a:prstGeom prst="leftRightArrow">
          <a:avLst>
            <a:gd name="adj1" fmla="val 60000"/>
            <a:gd name="adj2" fmla="val 50000"/>
          </a:avLst>
        </a:prstGeom>
        <a:gradFill rotWithShape="0">
          <a:gsLst>
            <a:gs pos="0">
              <a:schemeClr val="accent3">
                <a:tint val="60000"/>
                <a:hueOff val="0"/>
                <a:satOff val="0"/>
                <a:lumOff val="0"/>
                <a:alphaOff val="0"/>
                <a:lumMod val="110000"/>
                <a:satMod val="105000"/>
                <a:tint val="67000"/>
              </a:schemeClr>
            </a:gs>
            <a:gs pos="50000">
              <a:schemeClr val="accent3">
                <a:tint val="60000"/>
                <a:hueOff val="0"/>
                <a:satOff val="0"/>
                <a:lumOff val="0"/>
                <a:alphaOff val="0"/>
                <a:lumMod val="105000"/>
                <a:satMod val="103000"/>
                <a:tint val="73000"/>
              </a:schemeClr>
            </a:gs>
            <a:gs pos="100000">
              <a:schemeClr val="accent3">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289235" y="1689629"/>
        <a:ext cx="770191" cy="1942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D9ECE7-4BE3-4348-9FCB-46B528E0652E}">
      <dsp:nvSpPr>
        <dsp:cNvPr id="0" name=""/>
        <dsp:cNvSpPr/>
      </dsp:nvSpPr>
      <dsp:spPr>
        <a:xfrm>
          <a:off x="737234" y="0"/>
          <a:ext cx="8355330" cy="3393856"/>
        </a:xfrm>
        <a:prstGeom prst="rightArrow">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97382B-B96E-43EB-BDE4-1E0CAA467312}">
      <dsp:nvSpPr>
        <dsp:cNvPr id="0" name=""/>
        <dsp:cNvSpPr/>
      </dsp:nvSpPr>
      <dsp:spPr>
        <a:xfrm>
          <a:off x="3359" y="1018156"/>
          <a:ext cx="2182906" cy="1357542"/>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1) Determine the appropriate data categories</a:t>
          </a:r>
        </a:p>
      </dsp:txBody>
      <dsp:txXfrm>
        <a:off x="69629" y="1084426"/>
        <a:ext cx="2050366" cy="1225002"/>
      </dsp:txXfrm>
    </dsp:sp>
    <dsp:sp modelId="{B1E6FD4B-F4F2-451C-B10C-D54858AED136}">
      <dsp:nvSpPr>
        <dsp:cNvPr id="0" name=""/>
        <dsp:cNvSpPr/>
      </dsp:nvSpPr>
      <dsp:spPr>
        <a:xfrm>
          <a:off x="2550084" y="1018156"/>
          <a:ext cx="2182906" cy="1357542"/>
        </a:xfrm>
        <a:prstGeom prst="roundRect">
          <a:avLst/>
        </a:prstGeom>
        <a:solidFill>
          <a:schemeClr val="accent1">
            <a:shade val="50000"/>
            <a:hueOff val="303361"/>
            <a:satOff val="-26516"/>
            <a:lumOff val="258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2) Develop a methodology for data collection</a:t>
          </a:r>
        </a:p>
      </dsp:txBody>
      <dsp:txXfrm>
        <a:off x="2616354" y="1084426"/>
        <a:ext cx="2050366" cy="1225002"/>
      </dsp:txXfrm>
    </dsp:sp>
    <dsp:sp modelId="{B469CFD3-6B58-41C3-AD52-5A2AE2E9A1C1}">
      <dsp:nvSpPr>
        <dsp:cNvPr id="0" name=""/>
        <dsp:cNvSpPr/>
      </dsp:nvSpPr>
      <dsp:spPr>
        <a:xfrm>
          <a:off x="5096808" y="1018156"/>
          <a:ext cx="2182906" cy="1357542"/>
        </a:xfrm>
        <a:prstGeom prst="roundRect">
          <a:avLst/>
        </a:prstGeom>
        <a:solidFill>
          <a:schemeClr val="accent1">
            <a:shade val="50000"/>
            <a:hueOff val="606723"/>
            <a:satOff val="-53032"/>
            <a:lumOff val="517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3) Train staff members on methodology for </a:t>
          </a:r>
          <a:r>
            <a:rPr lang="en-US" sz="1800" kern="1200"/>
            <a:t>data collection</a:t>
          </a:r>
          <a:endParaRPr lang="en-US" sz="1800" kern="1200" dirty="0"/>
        </a:p>
      </dsp:txBody>
      <dsp:txXfrm>
        <a:off x="5163078" y="1084426"/>
        <a:ext cx="2050366" cy="1225002"/>
      </dsp:txXfrm>
    </dsp:sp>
    <dsp:sp modelId="{4D0B2B1D-27F8-45C3-AE7E-A5567403D097}">
      <dsp:nvSpPr>
        <dsp:cNvPr id="0" name=""/>
        <dsp:cNvSpPr/>
      </dsp:nvSpPr>
      <dsp:spPr>
        <a:xfrm>
          <a:off x="7643533" y="1018156"/>
          <a:ext cx="2182906" cy="1357542"/>
        </a:xfrm>
        <a:prstGeom prst="roundRect">
          <a:avLst/>
        </a:prstGeom>
        <a:solidFill>
          <a:schemeClr val="accent1">
            <a:shade val="50000"/>
            <a:hueOff val="303361"/>
            <a:satOff val="-26516"/>
            <a:lumOff val="258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a:t>4) Assign accountability and monitor progress of data collection efforts</a:t>
          </a:r>
        </a:p>
      </dsp:txBody>
      <dsp:txXfrm>
        <a:off x="7709803" y="1084426"/>
        <a:ext cx="2050366" cy="1225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50BAE-7C17-4E94-9F4C-EFBA2163026F}">
      <dsp:nvSpPr>
        <dsp:cNvPr id="0" name=""/>
        <dsp:cNvSpPr/>
      </dsp:nvSpPr>
      <dsp:spPr>
        <a:xfrm>
          <a:off x="9923" y="126507"/>
          <a:ext cx="2965908" cy="3760679"/>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Sample 1: “We want to make sure all patients are getting the best care possible, can you tell us what you consider </a:t>
          </a:r>
          <a:r>
            <a:rPr lang="en-US" sz="1700" kern="1200" dirty="0" smtClean="0"/>
            <a:t>your </a:t>
          </a:r>
          <a:r>
            <a:rPr lang="en-US" sz="1700" kern="1200" dirty="0"/>
            <a:t>baby’s race, ethnicity, and your preferred language?”     </a:t>
          </a:r>
        </a:p>
        <a:p>
          <a:pPr lvl="0" algn="ctr" defTabSz="755650">
            <a:lnSpc>
              <a:spcPct val="90000"/>
            </a:lnSpc>
            <a:spcBef>
              <a:spcPct val="0"/>
            </a:spcBef>
            <a:spcAft>
              <a:spcPct val="35000"/>
            </a:spcAft>
          </a:pPr>
          <a:r>
            <a:rPr lang="en-US" sz="1700" kern="1200" dirty="0"/>
            <a:t>(Adapted from ILPQC Focus Groups)</a:t>
          </a:r>
        </a:p>
      </dsp:txBody>
      <dsp:txXfrm>
        <a:off x="96791" y="213375"/>
        <a:ext cx="2792172" cy="3586943"/>
      </dsp:txXfrm>
    </dsp:sp>
    <dsp:sp modelId="{0A6CB69F-C6C4-4694-BA20-DA727C06EA9B}">
      <dsp:nvSpPr>
        <dsp:cNvPr id="0" name=""/>
        <dsp:cNvSpPr/>
      </dsp:nvSpPr>
      <dsp:spPr>
        <a:xfrm>
          <a:off x="3272422" y="1639074"/>
          <a:ext cx="628772" cy="735545"/>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272422" y="1786183"/>
        <a:ext cx="440140" cy="441327"/>
      </dsp:txXfrm>
    </dsp:sp>
    <dsp:sp modelId="{EA6472FF-08F0-48EB-88E6-E8ACB4A0BF99}">
      <dsp:nvSpPr>
        <dsp:cNvPr id="0" name=""/>
        <dsp:cNvSpPr/>
      </dsp:nvSpPr>
      <dsp:spPr>
        <a:xfrm>
          <a:off x="4162195" y="126507"/>
          <a:ext cx="2965908" cy="3760679"/>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Sample 2: “&lt;Insert hospital name&gt; is committed to giving you and all of our patients the best care possible. In order to do this we ask you to tell us how you would describe your baby’s race, ethnicity and your preferred language. If you would like to tell us your country of origin, we would be interested in that, too.” </a:t>
          </a:r>
        </a:p>
        <a:p>
          <a:pPr lvl="0" algn="ctr" defTabSz="755650">
            <a:lnSpc>
              <a:spcPct val="90000"/>
            </a:lnSpc>
            <a:spcBef>
              <a:spcPct val="0"/>
            </a:spcBef>
            <a:spcAft>
              <a:spcPct val="35000"/>
            </a:spcAft>
          </a:pPr>
          <a:r>
            <a:rPr lang="en-US" sz="1700" kern="1200" dirty="0"/>
            <a:t>(Adapted from Health Partners)</a:t>
          </a:r>
        </a:p>
      </dsp:txBody>
      <dsp:txXfrm>
        <a:off x="4249063" y="213375"/>
        <a:ext cx="2792172" cy="3586943"/>
      </dsp:txXfrm>
    </dsp:sp>
    <dsp:sp modelId="{0067FB31-301E-4EEC-ACD8-041F0A5DDE28}">
      <dsp:nvSpPr>
        <dsp:cNvPr id="0" name=""/>
        <dsp:cNvSpPr/>
      </dsp:nvSpPr>
      <dsp:spPr>
        <a:xfrm>
          <a:off x="7424695" y="1639074"/>
          <a:ext cx="628772" cy="735545"/>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7424695" y="1786183"/>
        <a:ext cx="440140" cy="441327"/>
      </dsp:txXfrm>
    </dsp:sp>
    <dsp:sp modelId="{EBBB48FC-D065-41C6-8832-B8A4F3D33AC7}">
      <dsp:nvSpPr>
        <dsp:cNvPr id="0" name=""/>
        <dsp:cNvSpPr/>
      </dsp:nvSpPr>
      <dsp:spPr>
        <a:xfrm>
          <a:off x="8314467" y="126507"/>
          <a:ext cx="2965908" cy="3760679"/>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Sample 3: "We want to make sure that all our patients get the best care possible. We would like you to tell us your baby’s racial/ethnic background so that we can review the treatment that all patients receive and make sure that everyone gets the highest quality of care.“</a:t>
          </a:r>
        </a:p>
        <a:p>
          <a:pPr lvl="0" algn="ctr" defTabSz="755650">
            <a:lnSpc>
              <a:spcPct val="90000"/>
            </a:lnSpc>
            <a:spcBef>
              <a:spcPct val="0"/>
            </a:spcBef>
            <a:spcAft>
              <a:spcPct val="35000"/>
            </a:spcAft>
          </a:pPr>
          <a:r>
            <a:rPr lang="en-US" sz="1700" kern="1200" dirty="0"/>
            <a:t> (Adapted from American Hospital Association)</a:t>
          </a:r>
        </a:p>
      </dsp:txBody>
      <dsp:txXfrm>
        <a:off x="8401335" y="213375"/>
        <a:ext cx="2792172" cy="35869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EF83D-3F69-4D67-A6D5-F6159DEE0D0D}">
      <dsp:nvSpPr>
        <dsp:cNvPr id="0" name=""/>
        <dsp:cNvSpPr/>
      </dsp:nvSpPr>
      <dsp:spPr>
        <a:xfrm>
          <a:off x="0" y="38005"/>
          <a:ext cx="10826044" cy="702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a:t>Implicit </a:t>
          </a:r>
          <a:r>
            <a:rPr lang="en-US" sz="3000" kern="1200" dirty="0" smtClean="0"/>
            <a:t>bias training for providers and staff</a:t>
          </a:r>
          <a:endParaRPr lang="en-US" sz="3000" kern="1200" dirty="0"/>
        </a:p>
      </dsp:txBody>
      <dsp:txXfrm>
        <a:off x="34269" y="72274"/>
        <a:ext cx="10757506" cy="633462"/>
      </dsp:txXfrm>
    </dsp:sp>
    <dsp:sp modelId="{230FDEE9-62D8-4388-BD9A-73C0FBCAF8A6}">
      <dsp:nvSpPr>
        <dsp:cNvPr id="0" name=""/>
        <dsp:cNvSpPr/>
      </dsp:nvSpPr>
      <dsp:spPr>
        <a:xfrm>
          <a:off x="0" y="740005"/>
          <a:ext cx="10826044"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72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Share Diversity Science E-Modules with staff</a:t>
          </a:r>
        </a:p>
      </dsp:txBody>
      <dsp:txXfrm>
        <a:off x="0" y="740005"/>
        <a:ext cx="10826044" cy="496800"/>
      </dsp:txXfrm>
    </dsp:sp>
    <dsp:sp modelId="{74008155-E04D-4D09-BA6C-6332606C5041}">
      <dsp:nvSpPr>
        <dsp:cNvPr id="0" name=""/>
        <dsp:cNvSpPr/>
      </dsp:nvSpPr>
      <dsp:spPr>
        <a:xfrm>
          <a:off x="0" y="1236805"/>
          <a:ext cx="10826044" cy="70200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a:t>Respectful </a:t>
          </a:r>
          <a:r>
            <a:rPr lang="en-US" sz="3000" kern="1200" dirty="0" smtClean="0"/>
            <a:t>care practices for providers and staff</a:t>
          </a:r>
          <a:endParaRPr lang="en-US" sz="3000" kern="1200" dirty="0"/>
        </a:p>
      </dsp:txBody>
      <dsp:txXfrm>
        <a:off x="34269" y="1271074"/>
        <a:ext cx="10757506" cy="633462"/>
      </dsp:txXfrm>
    </dsp:sp>
    <dsp:sp modelId="{D8CB7140-2A77-4E02-A0ED-9698B8B9E9B7}">
      <dsp:nvSpPr>
        <dsp:cNvPr id="0" name=""/>
        <dsp:cNvSpPr/>
      </dsp:nvSpPr>
      <dsp:spPr>
        <a:xfrm>
          <a:off x="0" y="1938805"/>
          <a:ext cx="10826044"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72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Share Respectful Care practices with parents and caregivers</a:t>
          </a:r>
        </a:p>
      </dsp:txBody>
      <dsp:txXfrm>
        <a:off x="0" y="1938805"/>
        <a:ext cx="10826044" cy="496800"/>
      </dsp:txXfrm>
    </dsp:sp>
    <dsp:sp modelId="{3325D452-92DD-4F24-9637-6768A0C48E95}">
      <dsp:nvSpPr>
        <dsp:cNvPr id="0" name=""/>
        <dsp:cNvSpPr/>
      </dsp:nvSpPr>
      <dsp:spPr>
        <a:xfrm>
          <a:off x="0" y="2435605"/>
          <a:ext cx="10826044" cy="70200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a:t>Social </a:t>
          </a:r>
          <a:r>
            <a:rPr lang="en-US" sz="3000" kern="1200" dirty="0" smtClean="0"/>
            <a:t>determinants </a:t>
          </a:r>
          <a:r>
            <a:rPr lang="en-US" sz="3000" kern="1200" dirty="0"/>
            <a:t>of </a:t>
          </a:r>
          <a:r>
            <a:rPr lang="en-US" sz="3000" kern="1200" dirty="0" smtClean="0"/>
            <a:t>health support for patients/families </a:t>
          </a:r>
          <a:endParaRPr lang="en-US" sz="3000" kern="1200" dirty="0"/>
        </a:p>
      </dsp:txBody>
      <dsp:txXfrm>
        <a:off x="34269" y="2469874"/>
        <a:ext cx="10757506" cy="633462"/>
      </dsp:txXfrm>
    </dsp:sp>
    <dsp:sp modelId="{DF5F037C-E97C-4FEE-9668-6D1299DE9EAF}">
      <dsp:nvSpPr>
        <dsp:cNvPr id="0" name=""/>
        <dsp:cNvSpPr/>
      </dsp:nvSpPr>
      <dsp:spPr>
        <a:xfrm>
          <a:off x="0" y="3137605"/>
          <a:ext cx="10826044" cy="683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727" tIns="38100" rIns="213360" bIns="38100" numCol="1" spcCol="1270" anchor="t" anchorCtr="0">
          <a:noAutofit/>
        </a:bodyPr>
        <a:lstStyle/>
        <a:p>
          <a:pPr marL="228600" lvl="1" indent="-228600" algn="l" defTabSz="1022350">
            <a:lnSpc>
              <a:spcPct val="90000"/>
            </a:lnSpc>
            <a:spcBef>
              <a:spcPct val="0"/>
            </a:spcBef>
            <a:spcAft>
              <a:spcPct val="20000"/>
            </a:spcAft>
            <a:buChar char="••"/>
          </a:pPr>
          <a:r>
            <a:rPr kumimoji="1" lang="en-US" sz="2300" b="0" u="none" kern="1200" dirty="0">
              <a:solidFill>
                <a:schemeClr val="tx2">
                  <a:lumMod val="75000"/>
                </a:schemeClr>
              </a:solidFill>
              <a:latin typeface="+mn-lt"/>
              <a:ea typeface="MS PGothic" pitchFamily="34" charset="-128"/>
              <a:cs typeface="Goudy Old Style"/>
            </a:rPr>
            <a:t>Implement universal social determinants of health screening and linkage to appropriate resources </a:t>
          </a:r>
          <a:endParaRPr lang="en-US" sz="2300" kern="1200" dirty="0"/>
        </a:p>
      </dsp:txBody>
      <dsp:txXfrm>
        <a:off x="0" y="3137605"/>
        <a:ext cx="10826044" cy="683100"/>
      </dsp:txXfrm>
    </dsp:sp>
    <dsp:sp modelId="{B5B153FC-0652-4DBA-85BD-54EF43DD491D}">
      <dsp:nvSpPr>
        <dsp:cNvPr id="0" name=""/>
        <dsp:cNvSpPr/>
      </dsp:nvSpPr>
      <dsp:spPr>
        <a:xfrm>
          <a:off x="0" y="3820705"/>
          <a:ext cx="10826044" cy="702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Engage patients/families </a:t>
          </a:r>
          <a:endParaRPr lang="en-US" sz="3000" kern="1200" dirty="0"/>
        </a:p>
      </dsp:txBody>
      <dsp:txXfrm>
        <a:off x="34269" y="3854974"/>
        <a:ext cx="10757506" cy="6334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A57C2-801A-4DF4-80C8-01DF04728CD0}">
      <dsp:nvSpPr>
        <dsp:cNvPr id="0" name=""/>
        <dsp:cNvSpPr/>
      </dsp:nvSpPr>
      <dsp:spPr>
        <a:xfrm>
          <a:off x="0" y="78661"/>
          <a:ext cx="6253721"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a:t>Learning modules</a:t>
          </a:r>
        </a:p>
      </dsp:txBody>
      <dsp:txXfrm>
        <a:off x="26930" y="105591"/>
        <a:ext cx="6199861" cy="497795"/>
      </dsp:txXfrm>
    </dsp:sp>
    <dsp:sp modelId="{8566DA48-30A8-4D77-96DC-013E2B0A7546}">
      <dsp:nvSpPr>
        <dsp:cNvPr id="0" name=""/>
        <dsp:cNvSpPr/>
      </dsp:nvSpPr>
      <dsp:spPr>
        <a:xfrm>
          <a:off x="0" y="696556"/>
          <a:ext cx="6253721" cy="551655"/>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a:t>Vermont Oxford</a:t>
          </a:r>
        </a:p>
      </dsp:txBody>
      <dsp:txXfrm>
        <a:off x="26930" y="723486"/>
        <a:ext cx="6199861" cy="497795"/>
      </dsp:txXfrm>
    </dsp:sp>
    <dsp:sp modelId="{A3CAB4C0-0D6F-42E3-BA97-EC1D9DE05884}">
      <dsp:nvSpPr>
        <dsp:cNvPr id="0" name=""/>
        <dsp:cNvSpPr/>
      </dsp:nvSpPr>
      <dsp:spPr>
        <a:xfrm>
          <a:off x="0" y="1248211"/>
          <a:ext cx="6253721" cy="571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55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Reducing Chronic Lung disease with attention to racial equities</a:t>
          </a:r>
        </a:p>
      </dsp:txBody>
      <dsp:txXfrm>
        <a:off x="0" y="1248211"/>
        <a:ext cx="6253721" cy="571320"/>
      </dsp:txXfrm>
    </dsp:sp>
    <dsp:sp modelId="{ED69A458-DD85-4009-B025-AA9E7A3D8FE8}">
      <dsp:nvSpPr>
        <dsp:cNvPr id="0" name=""/>
        <dsp:cNvSpPr/>
      </dsp:nvSpPr>
      <dsp:spPr>
        <a:xfrm>
          <a:off x="0" y="1819531"/>
          <a:ext cx="6253721" cy="551655"/>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a:t>NICU Book Club</a:t>
          </a:r>
        </a:p>
      </dsp:txBody>
      <dsp:txXfrm>
        <a:off x="26930" y="1846461"/>
        <a:ext cx="6199861" cy="497795"/>
      </dsp:txXfrm>
    </dsp:sp>
    <dsp:sp modelId="{C3B8DE17-9F7A-4933-850A-67BC992313F5}">
      <dsp:nvSpPr>
        <dsp:cNvPr id="0" name=""/>
        <dsp:cNvSpPr/>
      </dsp:nvSpPr>
      <dsp:spPr>
        <a:xfrm>
          <a:off x="0" y="2371186"/>
          <a:ext cx="6253721"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55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i="1" kern="1200" dirty="0"/>
            <a:t>Reproductive Injustice </a:t>
          </a:r>
          <a:r>
            <a:rPr lang="en-US" sz="1800" kern="1200" dirty="0"/>
            <a:t>by Dana Ain Davis</a:t>
          </a:r>
        </a:p>
      </dsp:txBody>
      <dsp:txXfrm>
        <a:off x="0" y="2371186"/>
        <a:ext cx="6253721" cy="380880"/>
      </dsp:txXfrm>
    </dsp:sp>
    <dsp:sp modelId="{F221001B-CE0B-4C54-86F1-DA00BD0BC324}">
      <dsp:nvSpPr>
        <dsp:cNvPr id="0" name=""/>
        <dsp:cNvSpPr/>
      </dsp:nvSpPr>
      <dsp:spPr>
        <a:xfrm>
          <a:off x="0" y="2752066"/>
          <a:ext cx="6253721" cy="55165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a:t>Multidisciplinary team approach</a:t>
          </a:r>
        </a:p>
      </dsp:txBody>
      <dsp:txXfrm>
        <a:off x="26930" y="2778996"/>
        <a:ext cx="6199861" cy="497795"/>
      </dsp:txXfrm>
    </dsp:sp>
    <dsp:sp modelId="{44302658-4E45-4E73-A331-DBDA1ED542E2}">
      <dsp:nvSpPr>
        <dsp:cNvPr id="0" name=""/>
        <dsp:cNvSpPr/>
      </dsp:nvSpPr>
      <dsp:spPr>
        <a:xfrm>
          <a:off x="0" y="3303721"/>
          <a:ext cx="6253721" cy="1856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55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Food</a:t>
          </a:r>
        </a:p>
        <a:p>
          <a:pPr marL="171450" lvl="1" indent="-171450" algn="l" defTabSz="800100">
            <a:lnSpc>
              <a:spcPct val="90000"/>
            </a:lnSpc>
            <a:spcBef>
              <a:spcPct val="0"/>
            </a:spcBef>
            <a:spcAft>
              <a:spcPct val="20000"/>
            </a:spcAft>
            <a:buChar char="••"/>
          </a:pPr>
          <a:r>
            <a:rPr lang="en-US" sz="1800" kern="1200"/>
            <a:t>Shelter</a:t>
          </a:r>
        </a:p>
        <a:p>
          <a:pPr marL="171450" lvl="1" indent="-171450" algn="l" defTabSz="800100">
            <a:lnSpc>
              <a:spcPct val="90000"/>
            </a:lnSpc>
            <a:spcBef>
              <a:spcPct val="0"/>
            </a:spcBef>
            <a:spcAft>
              <a:spcPct val="20000"/>
            </a:spcAft>
            <a:buChar char="••"/>
          </a:pPr>
          <a:r>
            <a:rPr lang="en-US" sz="1800" kern="1200" dirty="0"/>
            <a:t>Transportation</a:t>
          </a:r>
        </a:p>
        <a:p>
          <a:pPr marL="171450" lvl="1" indent="-171450" algn="l" defTabSz="800100">
            <a:lnSpc>
              <a:spcPct val="90000"/>
            </a:lnSpc>
            <a:spcBef>
              <a:spcPct val="0"/>
            </a:spcBef>
            <a:spcAft>
              <a:spcPct val="20000"/>
            </a:spcAft>
            <a:buChar char="••"/>
          </a:pPr>
          <a:r>
            <a:rPr lang="en-US" sz="1800" kern="1200" dirty="0"/>
            <a:t>Interpretative Services</a:t>
          </a:r>
        </a:p>
        <a:p>
          <a:pPr marL="342900" lvl="2" indent="-171450" algn="l" defTabSz="800100">
            <a:lnSpc>
              <a:spcPct val="90000"/>
            </a:lnSpc>
            <a:spcBef>
              <a:spcPct val="0"/>
            </a:spcBef>
            <a:spcAft>
              <a:spcPct val="20000"/>
            </a:spcAft>
            <a:buChar char="••"/>
          </a:pPr>
          <a:r>
            <a:rPr lang="en-US" sz="1800" kern="1200" dirty="0"/>
            <a:t>Document changes</a:t>
          </a:r>
        </a:p>
        <a:p>
          <a:pPr marL="342900" lvl="2" indent="-171450" algn="l" defTabSz="800100">
            <a:lnSpc>
              <a:spcPct val="90000"/>
            </a:lnSpc>
            <a:spcBef>
              <a:spcPct val="0"/>
            </a:spcBef>
            <a:spcAft>
              <a:spcPct val="20000"/>
            </a:spcAft>
            <a:buChar char="••"/>
          </a:pPr>
          <a:r>
            <a:rPr lang="en-US" sz="1800" kern="1200" dirty="0"/>
            <a:t>QR codes meeting current technology  </a:t>
          </a:r>
        </a:p>
      </dsp:txBody>
      <dsp:txXfrm>
        <a:off x="0" y="3303721"/>
        <a:ext cx="6253721" cy="18567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0.13187</cdr:x>
      <cdr:y>0.50509</cdr:y>
    </cdr:from>
    <cdr:to>
      <cdr:x>0.96703</cdr:x>
      <cdr:y>0.50509</cdr:y>
    </cdr:to>
    <cdr:cxnSp macro="">
      <cdr:nvCxnSpPr>
        <cdr:cNvPr id="3" name="Straight Connector 2">
          <a:extLst xmlns:a="http://schemas.openxmlformats.org/drawingml/2006/main">
            <a:ext uri="{FF2B5EF4-FFF2-40B4-BE49-F238E27FC236}">
              <a16:creationId xmlns:a16="http://schemas.microsoft.com/office/drawing/2014/main" id="{6394C4DA-99C6-4CE4-B05C-0878904FE287}"/>
            </a:ext>
          </a:extLst>
        </cdr:cNvPr>
        <cdr:cNvCxnSpPr/>
      </cdr:nvCxnSpPr>
      <cdr:spPr>
        <a:xfrm xmlns:a="http://schemas.openxmlformats.org/drawingml/2006/main">
          <a:off x="914400" y="2286000"/>
          <a:ext cx="5791200" cy="0"/>
        </a:xfrm>
        <a:prstGeom xmlns:a="http://schemas.openxmlformats.org/drawingml/2006/main" prst="line">
          <a:avLst/>
        </a:prstGeom>
        <a:ln xmlns:a="http://schemas.openxmlformats.org/drawingml/2006/main" w="38100">
          <a:solidFill>
            <a:schemeClr val="accent2"/>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58623-24BB-40E6-BA5E-1D1A87E302C3}" type="datetimeFigureOut">
              <a:rPr lang="en-US" smtClean="0"/>
              <a:t>2/23/2022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E9A467-59E5-45DD-85A6-66A06ABAB50F}" type="slidenum">
              <a:rPr lang="en-US" smtClean="0"/>
              <a:t>‹#›</a:t>
            </a:fld>
            <a:endParaRPr lang="en-US"/>
          </a:p>
        </p:txBody>
      </p:sp>
    </p:spTree>
    <p:extLst>
      <p:ext uri="{BB962C8B-B14F-4D97-AF65-F5344CB8AC3E}">
        <p14:creationId xmlns:p14="http://schemas.microsoft.com/office/powerpoint/2010/main" val="537713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1</a:t>
            </a:fld>
            <a:endParaRPr lang="en-US"/>
          </a:p>
        </p:txBody>
      </p:sp>
    </p:spTree>
    <p:extLst>
      <p:ext uri="{BB962C8B-B14F-4D97-AF65-F5344CB8AC3E}">
        <p14:creationId xmlns:p14="http://schemas.microsoft.com/office/powerpoint/2010/main" val="342778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strike="noStrike"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147677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13</a:t>
            </a:fld>
            <a:endParaRPr lang="en-US"/>
          </a:p>
        </p:txBody>
      </p:sp>
    </p:spTree>
    <p:extLst>
      <p:ext uri="{BB962C8B-B14F-4D97-AF65-F5344CB8AC3E}">
        <p14:creationId xmlns:p14="http://schemas.microsoft.com/office/powerpoint/2010/main" val="1050656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793478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EC867-692B-4954-BAD2-14D58E14F6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0163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184894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0692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1238" y="525463"/>
            <a:ext cx="4673600" cy="2628900"/>
          </a:xfrm>
        </p:spPr>
      </p:sp>
      <p:sp>
        <p:nvSpPr>
          <p:cNvPr id="3" name="Notes Placeholder 2"/>
          <p:cNvSpPr>
            <a:spLocks noGrp="1"/>
          </p:cNvSpPr>
          <p:nvPr>
            <p:ph type="body" idx="1"/>
          </p:nvPr>
        </p:nvSpPr>
        <p:spPr/>
        <p:txBody>
          <a:bodyPr/>
          <a:lstStyle/>
          <a:p>
            <a:endParaRPr lang="en-US" dirty="0"/>
          </a:p>
          <a:p>
            <a:r>
              <a:rPr lang="en-US" dirty="0"/>
              <a:t>Optimize race/ethnicity data collection and review key maternal quality data by race, ethnicity and Medicaid status</a:t>
            </a:r>
          </a:p>
          <a:p>
            <a:r>
              <a:rPr lang="en-US" dirty="0"/>
              <a:t>Universal social determinants of health screening tool (prenatal/L&amp;D) with system for linkage to appropriate resources </a:t>
            </a:r>
          </a:p>
          <a:p>
            <a:r>
              <a:rPr lang="en-US" dirty="0"/>
              <a:t>Share respectful care practices on L&amp;D and survey patients before discharge on their care experience (using the PREM tool) for feedback</a:t>
            </a:r>
          </a:p>
          <a:p>
            <a:r>
              <a:rPr lang="en-US" dirty="0"/>
              <a:t>Engage patients and community members for input on quality improvement efforts</a:t>
            </a:r>
          </a:p>
          <a:p>
            <a:r>
              <a:rPr lang="en-US" dirty="0"/>
              <a:t>Standardize postpartum safety education and schedule early postpartum follow up prior to hospital discharge</a:t>
            </a:r>
          </a:p>
          <a:p>
            <a:r>
              <a:rPr lang="en-US" dirty="0"/>
              <a:t>Implicit Bias / Respectful Care training for providers, nurses and other staff</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C8628B-D017-4ABD-84D4-3F37B064EA7E}"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255824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7443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064155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r>
              <a:rPr lang="en-US" dirty="0"/>
              <a:t>System to provide patients postpartum safety education, where to call, and early follow-up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336295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Calibri"/>
              </a:rPr>
              <a:t>Add Icebreaker: go-to first </a:t>
            </a:r>
            <a:r>
              <a:rPr lang="en-US" dirty="0" err="1" smtClean="0">
                <a:cs typeface="Calibri"/>
              </a:rPr>
              <a:t>wordle</a:t>
            </a:r>
            <a:r>
              <a:rPr lang="en-US" dirty="0" smtClean="0">
                <a:cs typeface="Calibri"/>
              </a:rPr>
              <a:t> word</a:t>
            </a:r>
            <a:endParaRPr lang="en-US" dirty="0">
              <a:cs typeface="Calibri"/>
            </a:endParaRPr>
          </a:p>
        </p:txBody>
      </p:sp>
      <p:sp>
        <p:nvSpPr>
          <p:cNvPr id="4" name="Slide Number Placeholder 3"/>
          <p:cNvSpPr>
            <a:spLocks noGrp="1"/>
          </p:cNvSpPr>
          <p:nvPr>
            <p:ph type="sldNum" sz="quarter" idx="5"/>
          </p:nvPr>
        </p:nvSpPr>
        <p:spPr/>
        <p:txBody>
          <a:bodyPr/>
          <a:lstStyle/>
          <a:p>
            <a:fld id="{EB6540EB-5334-4296-967C-10B4D905E33B}" type="slidenum">
              <a:rPr lang="en-US" smtClean="0"/>
              <a:t>2</a:t>
            </a:fld>
            <a:endParaRPr lang="en-US"/>
          </a:p>
        </p:txBody>
      </p:sp>
    </p:spTree>
    <p:extLst>
      <p:ext uri="{BB962C8B-B14F-4D97-AF65-F5344CB8AC3E}">
        <p14:creationId xmlns:p14="http://schemas.microsoft.com/office/powerpoint/2010/main" val="2366086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186142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8231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Teams will receive patient handout with QR code reports on patient feedback will be available in the ILPQC Data System</a:t>
            </a:r>
          </a:p>
          <a:p>
            <a:r>
              <a:rPr lang="en-US" dirty="0"/>
              <a:t>Available in English and Spanish </a:t>
            </a:r>
          </a:p>
          <a:p>
            <a:r>
              <a:rPr lang="en-US" dirty="0"/>
              <a:t>Additional 7 languages coming soon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CEC867-692B-4954-BAD2-14D58E14F6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900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8C3DB7-969D-4A59-8649-0E72341B5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098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8C3DB7-969D-4A59-8649-0E72341B5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9043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A38652-214D-40E8-A7C2-0B7B50AC561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0459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CE03C2-9822-45AC-934E-6139C6DBED84}" type="slidenum">
              <a:rPr lang="en-US" smtClean="0"/>
              <a:t>39</a:t>
            </a:fld>
            <a:endParaRPr lang="en-US"/>
          </a:p>
        </p:txBody>
      </p:sp>
    </p:spTree>
    <p:extLst>
      <p:ext uri="{BB962C8B-B14F-4D97-AF65-F5344CB8AC3E}">
        <p14:creationId xmlns:p14="http://schemas.microsoft.com/office/powerpoint/2010/main" val="4004648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Brief</a:t>
            </a:r>
            <a:r>
              <a:rPr lang="en-US" baseline="0" dirty="0"/>
              <a:t> r</a:t>
            </a:r>
            <a:r>
              <a:rPr lang="en-US" dirty="0"/>
              <a:t>eminder</a:t>
            </a:r>
            <a:r>
              <a:rPr lang="en-US" baseline="0" dirty="0"/>
              <a:t> of resources discussed in August</a:t>
            </a:r>
            <a:endParaRPr dirty="0"/>
          </a:p>
        </p:txBody>
      </p:sp>
    </p:spTree>
    <p:extLst>
      <p:ext uri="{BB962C8B-B14F-4D97-AF65-F5344CB8AC3E}">
        <p14:creationId xmlns:p14="http://schemas.microsoft.com/office/powerpoint/2010/main" val="4261290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Brief</a:t>
            </a:r>
            <a:r>
              <a:rPr lang="en-US" baseline="0" dirty="0"/>
              <a:t> r</a:t>
            </a:r>
            <a:r>
              <a:rPr lang="en-US" dirty="0"/>
              <a:t>eminder</a:t>
            </a:r>
            <a:r>
              <a:rPr lang="en-US" baseline="0" dirty="0"/>
              <a:t> of resources discussed in August</a:t>
            </a:r>
            <a:endParaRPr lang="en-US" dirty="0"/>
          </a:p>
          <a:p>
            <a:endParaRPr dirty="0"/>
          </a:p>
        </p:txBody>
      </p:sp>
    </p:spTree>
    <p:extLst>
      <p:ext uri="{BB962C8B-B14F-4D97-AF65-F5344CB8AC3E}">
        <p14:creationId xmlns:p14="http://schemas.microsoft.com/office/powerpoint/2010/main" val="3417473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Brief</a:t>
            </a:r>
            <a:r>
              <a:rPr lang="en-US" baseline="0" dirty="0"/>
              <a:t> r</a:t>
            </a:r>
            <a:r>
              <a:rPr lang="en-US" dirty="0"/>
              <a:t>eminder</a:t>
            </a:r>
            <a:r>
              <a:rPr lang="en-US" baseline="0" dirty="0"/>
              <a:t> of resources discussed in August</a:t>
            </a:r>
            <a:endParaRPr lang="en-US" dirty="0"/>
          </a:p>
          <a:p>
            <a:endParaRPr dirty="0"/>
          </a:p>
        </p:txBody>
      </p:sp>
    </p:spTree>
    <p:extLst>
      <p:ext uri="{BB962C8B-B14F-4D97-AF65-F5344CB8AC3E}">
        <p14:creationId xmlns:p14="http://schemas.microsoft.com/office/powerpoint/2010/main" val="693883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ＭＳ Ｐゴシック" pitchFamily="34" charset="-128"/>
              <a:cs typeface="+mn-cs"/>
            </a:endParaRPr>
          </a:p>
        </p:txBody>
      </p:sp>
    </p:spTree>
    <p:extLst>
      <p:ext uri="{BB962C8B-B14F-4D97-AF65-F5344CB8AC3E}">
        <p14:creationId xmlns:p14="http://schemas.microsoft.com/office/powerpoint/2010/main" val="4724646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CE03C2-9822-45AC-934E-6139C6DBED84}" type="slidenum">
              <a:rPr lang="en-US" smtClean="0"/>
              <a:t>45</a:t>
            </a:fld>
            <a:endParaRPr lang="en-US"/>
          </a:p>
        </p:txBody>
      </p:sp>
    </p:spTree>
    <p:extLst>
      <p:ext uri="{BB962C8B-B14F-4D97-AF65-F5344CB8AC3E}">
        <p14:creationId xmlns:p14="http://schemas.microsoft.com/office/powerpoint/2010/main" val="1444831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8C3DB7-969D-4A59-8649-0E72341B5C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9377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smtClean="0">
                <a:solidFill>
                  <a:schemeClr val="tx1"/>
                </a:solidFill>
                <a:effectLst/>
                <a:latin typeface="+mn-lt"/>
                <a:ea typeface="+mn-ea"/>
                <a:cs typeface="+mn-cs"/>
              </a:rPr>
              <a:t>Using inclusive language is just one part of creating a respectful environment for patients  but it can be a place for providers to start.</a:t>
            </a:r>
            <a:endParaRPr lang="en-US" dirty="0" smtClean="0"/>
          </a:p>
          <a:p>
            <a:endParaRPr lang="en-US" dirty="0" smtClean="0"/>
          </a:p>
          <a:p>
            <a:r>
              <a:rPr lang="en-US" dirty="0" smtClean="0"/>
              <a:t>1 minute</a:t>
            </a:r>
            <a:r>
              <a:rPr lang="en-US" baseline="0" dirty="0" smtClean="0"/>
              <a:t> to read</a:t>
            </a:r>
            <a:endParaRPr lang="en-US" dirty="0" smtClean="0"/>
          </a:p>
          <a:p>
            <a:endParaRPr lang="en-US" dirty="0" smtClean="0"/>
          </a:p>
          <a:p>
            <a:r>
              <a:rPr lang="en-US" dirty="0" smtClean="0"/>
              <a:t>Patti</a:t>
            </a:r>
            <a:r>
              <a:rPr lang="en-US" dirty="0"/>
              <a:t>,</a:t>
            </a:r>
            <a:r>
              <a:rPr lang="en-US" baseline="0" dirty="0"/>
              <a:t> Can I edit these to be appropriate for Neo</a:t>
            </a:r>
            <a:r>
              <a:rPr lang="en-US" baseline="0" dirty="0" smtClean="0"/>
              <a:t>??</a:t>
            </a:r>
          </a:p>
          <a:p>
            <a:endParaRPr lang="en-US" baseline="0" dirty="0" smtClean="0"/>
          </a:p>
          <a:p>
            <a:r>
              <a:rPr lang="en-US" baseline="0" dirty="0" smtClean="0"/>
              <a:t>Hi Ellie, great question. These were thoughtfully developed and informed by other work so I hesitate to adapt them on a short timeline.  I wonder if the takeaway here for all the resources in the section can be – here are some tools your OB team may be implementing that may be well suited for your neonatal team to partner on for possible use in your work. Connect with your OB team to discuss. We are here to help. Something like that, before you introduce any of the specific tools?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7CC341-821B-413D-A8A4-39E7464FF4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1784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49</a:t>
            </a:fld>
            <a:endParaRPr lang="en-US"/>
          </a:p>
        </p:txBody>
      </p:sp>
    </p:spTree>
    <p:extLst>
      <p:ext uri="{BB962C8B-B14F-4D97-AF65-F5344CB8AC3E}">
        <p14:creationId xmlns:p14="http://schemas.microsoft.com/office/powerpoint/2010/main" val="34564862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Advocate Children’s Hospital is a two-campus facility delivering care to the pediatric populations in the Park Ridge and the Oak Lawn communities and surrounding neighbor hoods. The NICU in Park Ridge has 54 private and open bay beds. Oak Lawn has 61 private rooms.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198F35-93DE-4866-B03B-72A791C130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2796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actions being taken, the awareness is being brought to light. Addressing issues of disparities, we are further supporting the families of our patients. Ultimately this will drive improved outcomes for all.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198F35-93DE-4866-B03B-72A791C130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2691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040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540EB-5334-4296-967C-10B4D905E33B}" type="slidenum">
              <a:rPr lang="en-US" smtClean="0"/>
              <a:t>62</a:t>
            </a:fld>
            <a:endParaRPr lang="en-US"/>
          </a:p>
        </p:txBody>
      </p:sp>
    </p:spTree>
    <p:extLst>
      <p:ext uri="{BB962C8B-B14F-4D97-AF65-F5344CB8AC3E}">
        <p14:creationId xmlns:p14="http://schemas.microsoft.com/office/powerpoint/2010/main" val="41417556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BD2D14-F0AA-2844-871F-19DB90E803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452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Dan's notes:</a:t>
            </a:r>
          </a:p>
          <a:p>
            <a:endParaRPr lang="en-US" dirty="0">
              <a:cs typeface="Calibri"/>
            </a:endParaRPr>
          </a:p>
          <a:p>
            <a:r>
              <a:rPr lang="en-US" dirty="0">
                <a:cs typeface="Calibri"/>
              </a:rPr>
              <a:t>Planning committee recruitment open...first meeting...</a:t>
            </a:r>
          </a:p>
          <a:p>
            <a:r>
              <a:rPr lang="en-US" dirty="0">
                <a:cs typeface="Calibri"/>
              </a:rPr>
              <a:t>Registration Open...</a:t>
            </a:r>
            <a:endParaRPr lang="en-US" dirty="0"/>
          </a:p>
          <a:p>
            <a:r>
              <a:rPr lang="en-US" dirty="0">
                <a:cs typeface="Calibri"/>
              </a:rPr>
              <a:t>Continuing Education (ONA)…</a:t>
            </a:r>
          </a:p>
          <a:p>
            <a:r>
              <a:rPr lang="en-US" dirty="0">
                <a:cs typeface="Calibri"/>
              </a:rPr>
              <a:t>Submit data for QI Awards...</a:t>
            </a:r>
          </a:p>
          <a:p>
            <a:r>
              <a:rPr lang="en-US" dirty="0">
                <a:cs typeface="Calibri"/>
              </a:rPr>
              <a:t>Storyboard information and submission deadlines...</a:t>
            </a:r>
          </a:p>
        </p:txBody>
      </p:sp>
      <p:sp>
        <p:nvSpPr>
          <p:cNvPr id="4" name="Slide Number Placeholder 3"/>
          <p:cNvSpPr>
            <a:spLocks noGrp="1"/>
          </p:cNvSpPr>
          <p:nvPr>
            <p:ph type="sldNum" sz="quarter" idx="5"/>
          </p:nvPr>
        </p:nvSpPr>
        <p:spPr/>
        <p:txBody>
          <a:bodyPr/>
          <a:lstStyle/>
          <a:p>
            <a:fld id="{0DE9A467-59E5-45DD-85A6-66A06ABAB50F}" type="slidenum">
              <a:rPr lang="en-US" smtClean="0"/>
              <a:t>4</a:t>
            </a:fld>
            <a:endParaRPr lang="en-US"/>
          </a:p>
        </p:txBody>
      </p:sp>
    </p:spTree>
    <p:extLst>
      <p:ext uri="{BB962C8B-B14F-4D97-AF65-F5344CB8AC3E}">
        <p14:creationId xmlns:p14="http://schemas.microsoft.com/office/powerpoint/2010/main" val="545527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Calibri"/>
              </a:rPr>
              <a:t>Data </a:t>
            </a:r>
            <a:r>
              <a:rPr lang="en-US" dirty="0">
                <a:cs typeface="Calibri"/>
              </a:rPr>
              <a:t>complete, structure measures in place, </a:t>
            </a:r>
            <a:r>
              <a:rPr lang="en-US" dirty="0" smtClean="0">
                <a:cs typeface="Calibri"/>
              </a:rPr>
              <a:t>3 </a:t>
            </a:r>
            <a:r>
              <a:rPr lang="en-US" dirty="0">
                <a:cs typeface="Calibri"/>
              </a:rPr>
              <a:t>process/outcome measures achieved</a:t>
            </a:r>
          </a:p>
          <a:p>
            <a:pPr marL="0" indent="0">
              <a:buNone/>
            </a:pPr>
            <a:endParaRPr lang="en-US" dirty="0"/>
          </a:p>
          <a:p>
            <a:endParaRPr lang="en-US" dirty="0">
              <a:cs typeface="Calibri" panose="020F0502020204030204"/>
            </a:endParaRPr>
          </a:p>
          <a:p>
            <a:pPr marL="228600" indent="-228600">
              <a:buAutoNum type="arabicPeriod"/>
            </a:pPr>
            <a:r>
              <a:rPr lang="en-US" dirty="0"/>
              <a:t>Hospital has implemented a process for </a:t>
            </a:r>
            <a:r>
              <a:rPr lang="en-US" b="1" dirty="0"/>
              <a:t>standardized education for healthcare team on neonatal antibiotic stewardship best practices</a:t>
            </a:r>
            <a:endParaRPr lang="en-US" b="1" dirty="0">
              <a:cs typeface="Calibri"/>
            </a:endParaRPr>
          </a:p>
          <a:p>
            <a:pPr marL="228600" indent="-228600">
              <a:buAutoNum type="arabicPeriod"/>
            </a:pPr>
            <a:r>
              <a:rPr lang="en-US" dirty="0"/>
              <a:t>Hospital has provided patient</a:t>
            </a:r>
            <a:r>
              <a:rPr lang="en-US" b="1" dirty="0"/>
              <a:t> standardized education and anticipatory guidance with a focus on equitable care</a:t>
            </a:r>
            <a:r>
              <a:rPr lang="en-US" dirty="0"/>
              <a:t> to families on antibiotics, early onset sepsis, and treatment plan for newborn antibiotics and early onset sepsis</a:t>
            </a:r>
            <a:endParaRPr lang="en-US" dirty="0">
              <a:cs typeface="Calibri"/>
            </a:endParaRPr>
          </a:p>
          <a:p>
            <a:pPr marL="228600" indent="-228600">
              <a:buAutoNum type="arabicPeriod"/>
            </a:pPr>
            <a:r>
              <a:rPr lang="en-US" dirty="0"/>
              <a:t>Hospital has developed, in coordination with IT department, an </a:t>
            </a:r>
            <a:r>
              <a:rPr lang="en-US" b="1" dirty="0"/>
              <a:t>electronic reporting system from electronic medical record</a:t>
            </a:r>
            <a:endParaRPr lang="en-US" b="1" dirty="0">
              <a:cs typeface="Calibri"/>
            </a:endParaRPr>
          </a:p>
          <a:p>
            <a:pPr marL="228600" indent="-228600">
              <a:buAutoNum type="arabicPeriod"/>
            </a:pPr>
            <a:r>
              <a:rPr lang="en-US" dirty="0"/>
              <a:t>Hospital has Implemented </a:t>
            </a:r>
            <a:r>
              <a:rPr lang="en-US" b="1" dirty="0"/>
              <a:t>Quality Improvement strategies </a:t>
            </a:r>
            <a:r>
              <a:rPr lang="en-US" dirty="0"/>
              <a:t>to ensure feedback is provided to the neonatal/pediatric clinical team through one or more of the following components:   1. monitor and share provider-level and/or unit level antibiotics prescribing data;   2. antibiotic debriefs to identify &amp; review neonatal sepsis and antibiotic decisions for consistency with protocols and    procedures;  3.  report that tracks current inpatient newborns who are receiving antibiotics  </a:t>
            </a:r>
            <a:endParaRPr lang="en-US" dirty="0">
              <a:cs typeface="Calibri"/>
            </a:endParaRPr>
          </a:p>
          <a:p>
            <a:pPr marL="228600" indent="-228600">
              <a:buAutoNum type="arabicPeriod"/>
            </a:pPr>
            <a:r>
              <a:rPr lang="en-US" u="sng" dirty="0"/>
              <a:t>Hospital has implemented standardized policies, protocols, and support tools to </a:t>
            </a:r>
            <a:r>
              <a:rPr lang="en-US" b="1" u="sng" dirty="0"/>
              <a:t>evaluate risk for early onset sepsis for newborns for ≥ 35 0/</a:t>
            </a:r>
            <a:r>
              <a:rPr lang="en-US" u="sng" dirty="0"/>
              <a:t>7 weeks gestation based on the AAP recommended risk assessment tools.  </a:t>
            </a:r>
            <a:r>
              <a:rPr lang="en-US" dirty="0"/>
              <a:t> </a:t>
            </a:r>
            <a:endParaRPr lang="en-US" dirty="0">
              <a:cs typeface="Calibri"/>
            </a:endParaRPr>
          </a:p>
          <a:p>
            <a:pPr marL="228600" indent="-228600">
              <a:buAutoNum type="arabicPeriod"/>
            </a:pPr>
            <a:r>
              <a:rPr lang="en-US" dirty="0"/>
              <a:t>Hospital has implemented standardized</a:t>
            </a:r>
            <a:r>
              <a:rPr lang="en-US" b="1" dirty="0"/>
              <a:t> risk assessment algorithm to evaluate risk of early onset sepsis for every neonate &lt; 35 weeks gestation.</a:t>
            </a:r>
            <a:endParaRPr lang="en-US" b="1" dirty="0">
              <a:cs typeface="Calibri"/>
            </a:endParaRPr>
          </a:p>
          <a:p>
            <a:pPr marL="228600" indent="-228600">
              <a:buAutoNum type="arabicPeriod"/>
            </a:pPr>
            <a:r>
              <a:rPr lang="en-US" dirty="0"/>
              <a:t>Hospital has developed partnerships with </a:t>
            </a:r>
            <a:r>
              <a:rPr lang="en-US" b="1" dirty="0"/>
              <a:t>obstetric team to standardize communication</a:t>
            </a:r>
            <a:r>
              <a:rPr lang="en-US" dirty="0"/>
              <a:t> with the pediatric/neonatal team about maternal risk factors for early onset sepsis.</a:t>
            </a:r>
            <a:endParaRPr lang="en-US" dirty="0">
              <a:cs typeface="Calibri"/>
            </a:endParaRPr>
          </a:p>
          <a:p>
            <a:pPr marL="228600" indent="-228600">
              <a:buAutoNum type="arabicPeriod"/>
            </a:pPr>
            <a:r>
              <a:rPr lang="en-US" u="sng" dirty="0"/>
              <a:t>Hospital has implemented standardized </a:t>
            </a:r>
            <a:r>
              <a:rPr lang="en-US" b="1" u="sng" dirty="0"/>
              <a:t>serial assessment</a:t>
            </a:r>
            <a:r>
              <a:rPr lang="en-US" u="sng" dirty="0"/>
              <a:t> of neonates</a:t>
            </a:r>
            <a:endParaRPr lang="en-US" u="sng" dirty="0">
              <a:cs typeface="Calibri"/>
            </a:endParaRPr>
          </a:p>
          <a:p>
            <a:pPr marL="228600" indent="-228600">
              <a:buAutoNum type="arabicPeriod"/>
            </a:pPr>
            <a:r>
              <a:rPr lang="en-US" u="sng" dirty="0"/>
              <a:t>Hospital has implemented standardized</a:t>
            </a:r>
            <a:r>
              <a:rPr lang="en-US" b="1" u="sng" dirty="0"/>
              <a:t> identification of and response to neonates with worsening clinical status.</a:t>
            </a:r>
            <a:endParaRPr lang="en-US" b="1" u="sng" dirty="0">
              <a:cs typeface="Calibri"/>
            </a:endParaRPr>
          </a:p>
          <a:p>
            <a:pPr marL="228600" indent="-228600">
              <a:buAutoNum type="arabicPeriod"/>
            </a:pPr>
            <a:r>
              <a:rPr lang="en-US" dirty="0"/>
              <a:t>Hospital has implemented standardized policies, protocols and support tools to assist staff in properly and consistently obtaining </a:t>
            </a:r>
            <a:r>
              <a:rPr lang="en-US" b="1" dirty="0"/>
              <a:t>blood cultures</a:t>
            </a:r>
            <a:endParaRPr lang="en-US" b="1" dirty="0">
              <a:cs typeface="Calibri"/>
            </a:endParaRPr>
          </a:p>
          <a:p>
            <a:pPr marL="228600" indent="-228600">
              <a:buAutoNum type="arabicPeriod"/>
            </a:pPr>
            <a:r>
              <a:rPr lang="en-US" dirty="0"/>
              <a:t>Hospital has partnered with inpatient lab to optimize </a:t>
            </a:r>
            <a:r>
              <a:rPr lang="en-US" b="1" dirty="0"/>
              <a:t>timely processing of blood culture results </a:t>
            </a:r>
            <a:r>
              <a:rPr lang="en-US" dirty="0"/>
              <a:t>and communication with care team</a:t>
            </a:r>
            <a:endParaRPr lang="en-US" dirty="0">
              <a:cs typeface="Calibri"/>
            </a:endParaRPr>
          </a:p>
          <a:p>
            <a:pPr marL="228600" indent="-228600">
              <a:buAutoNum type="arabicPeriod"/>
            </a:pPr>
            <a:r>
              <a:rPr lang="en-US" u="sng" dirty="0"/>
              <a:t>Hospital has implemented standardized</a:t>
            </a:r>
            <a:r>
              <a:rPr lang="en-US" b="1" u="sng" dirty="0"/>
              <a:t> policies, protocols and support tools to assist staff to stop or de-escalate therapy</a:t>
            </a:r>
            <a:r>
              <a:rPr lang="en-US" u="sng" dirty="0"/>
              <a:t> promptly based on the culture and sensitivity results</a:t>
            </a:r>
            <a:endParaRPr lang="en-US" u="sng" dirty="0">
              <a:cs typeface="Calibri"/>
            </a:endParaRPr>
          </a:p>
          <a:p>
            <a:pPr marL="228600" indent="-228600">
              <a:buAutoNum type="arabicPeriod"/>
            </a:pPr>
            <a:r>
              <a:rPr lang="en-US" u="sng" dirty="0"/>
              <a:t>Hospital has implemented standardized</a:t>
            </a:r>
            <a:r>
              <a:rPr lang="en-US" b="1" u="sng" dirty="0"/>
              <a:t> dosing guidelines and order sets</a:t>
            </a:r>
            <a:r>
              <a:rPr lang="en-US" u="sng" dirty="0"/>
              <a:t> to reduce intra-hospital variation of antibiotic prescribing</a:t>
            </a:r>
            <a:endParaRPr lang="en-US" u="sng" dirty="0">
              <a:cs typeface="Calibri"/>
            </a:endParaRPr>
          </a:p>
          <a:p>
            <a:pPr marL="228600" indent="-228600">
              <a:buAutoNum type="arabicPeriod"/>
            </a:pPr>
            <a:r>
              <a:rPr lang="en-US" u="sng" dirty="0"/>
              <a:t>Hospital has implemented standardized approach for healthcare team to discuss the anticipated duration of antibiotic course at the initiation of antibiotics</a:t>
            </a:r>
            <a:r>
              <a:rPr lang="en-US" b="1" u="sng" dirty="0"/>
              <a:t> (antibiotic time out)</a:t>
            </a:r>
            <a:endParaRPr lang="en-US" b="1" u="sng" dirty="0">
              <a:cs typeface="Calibri"/>
            </a:endParaRPr>
          </a:p>
          <a:p>
            <a:pPr marL="228600" indent="-228600">
              <a:buAutoNum type="arabicPeriod"/>
            </a:pPr>
            <a:r>
              <a:rPr lang="en-US" u="sng" dirty="0"/>
              <a:t>Hospital has implemented standardized </a:t>
            </a:r>
            <a:r>
              <a:rPr lang="en-US" b="1" u="sng" dirty="0"/>
              <a:t>automatic stop order process</a:t>
            </a:r>
            <a:endParaRPr lang="en-US" b="1" u="sng" dirty="0">
              <a:cs typeface="Calibri"/>
            </a:endParaRPr>
          </a:p>
          <a:p>
            <a:pPr marL="228600" indent="-228600">
              <a:buAutoNum type="arabicPeriod"/>
            </a:pPr>
            <a:r>
              <a:rPr lang="en-US" dirty="0"/>
              <a:t>Hospital has implemented a standardized </a:t>
            </a:r>
            <a:r>
              <a:rPr lang="en-US" b="1" dirty="0"/>
              <a:t>process to review antibiotic data by race/ethnicity and share with providers and staff</a:t>
            </a:r>
            <a:r>
              <a:rPr lang="en-US" dirty="0"/>
              <a:t>. </a:t>
            </a:r>
            <a:endParaRPr lang="en-US" dirty="0">
              <a:cs typeface="Calibri"/>
            </a:endParaRPr>
          </a:p>
          <a:p>
            <a:pPr marL="228600" indent="-228600">
              <a:buAutoNum type="arabicPeriod"/>
            </a:pPr>
            <a:r>
              <a:rPr lang="en-US" dirty="0"/>
              <a:t>Hospital has implemented a </a:t>
            </a:r>
            <a:r>
              <a:rPr lang="en-US" b="1" dirty="0"/>
              <a:t>social determinants of health tool and facilitates coordinated connection to community resources and follow up.</a:t>
            </a:r>
            <a:endParaRPr lang="en-US" b="1" dirty="0">
              <a:cs typeface="Calibri"/>
            </a:endParaRPr>
          </a:p>
          <a:p>
            <a:pPr marL="228600" indent="-228600">
              <a:buAutoNum type="arabicPeriod"/>
            </a:pPr>
            <a:endParaRPr lang="en-US" dirty="0">
              <a:cs typeface="Calibri"/>
            </a:endParaRPr>
          </a:p>
        </p:txBody>
      </p:sp>
      <p:sp>
        <p:nvSpPr>
          <p:cNvPr id="4" name="Slide Number Placeholder 3"/>
          <p:cNvSpPr>
            <a:spLocks noGrp="1"/>
          </p:cNvSpPr>
          <p:nvPr>
            <p:ph type="sldNum" sz="quarter" idx="5"/>
          </p:nvPr>
        </p:nvSpPr>
        <p:spPr/>
        <p:txBody>
          <a:bodyPr/>
          <a:lstStyle/>
          <a:p>
            <a:fld id="{0DE9A467-59E5-45DD-85A6-66A06ABAB50F}" type="slidenum">
              <a:rPr lang="en-US" smtClean="0"/>
              <a:t>5</a:t>
            </a:fld>
            <a:endParaRPr lang="en-US"/>
          </a:p>
        </p:txBody>
      </p:sp>
    </p:spTree>
    <p:extLst>
      <p:ext uri="{BB962C8B-B14F-4D97-AF65-F5344CB8AC3E}">
        <p14:creationId xmlns:p14="http://schemas.microsoft.com/office/powerpoint/2010/main" val="20365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DE9A467-59E5-45DD-85A6-66A06ABAB50F}" type="slidenum">
              <a:rPr lang="en-US" smtClean="0"/>
              <a:t>7</a:t>
            </a:fld>
            <a:endParaRPr lang="en-US"/>
          </a:p>
        </p:txBody>
      </p:sp>
    </p:spTree>
    <p:extLst>
      <p:ext uri="{BB962C8B-B14F-4D97-AF65-F5344CB8AC3E}">
        <p14:creationId xmlns:p14="http://schemas.microsoft.com/office/powerpoint/2010/main" val="1731074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8</a:t>
            </a:fld>
            <a:endParaRPr lang="en-US"/>
          </a:p>
        </p:txBody>
      </p:sp>
    </p:spTree>
    <p:extLst>
      <p:ext uri="{BB962C8B-B14F-4D97-AF65-F5344CB8AC3E}">
        <p14:creationId xmlns:p14="http://schemas.microsoft.com/office/powerpoint/2010/main" val="1766326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WINNER:</a:t>
            </a:r>
            <a:r>
              <a:rPr lang="en-US" baseline="0" dirty="0" smtClean="0"/>
              <a:t> </a:t>
            </a:r>
            <a:r>
              <a:rPr lang="en-US" dirty="0" smtClean="0"/>
              <a:t>Anderson Hospital</a:t>
            </a:r>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9</a:t>
            </a:fld>
            <a:endParaRPr lang="en-US"/>
          </a:p>
        </p:txBody>
      </p:sp>
    </p:spTree>
    <p:extLst>
      <p:ext uri="{BB962C8B-B14F-4D97-AF65-F5344CB8AC3E}">
        <p14:creationId xmlns:p14="http://schemas.microsoft.com/office/powerpoint/2010/main" val="2775126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 to</a:t>
            </a:r>
            <a:r>
              <a:rPr lang="en-US" baseline="0" dirty="0" smtClean="0"/>
              <a:t> BE </a:t>
            </a:r>
            <a:endParaRPr lang="en-US" dirty="0"/>
          </a:p>
        </p:txBody>
      </p:sp>
      <p:sp>
        <p:nvSpPr>
          <p:cNvPr id="4" name="Slide Number Placeholder 3"/>
          <p:cNvSpPr>
            <a:spLocks noGrp="1"/>
          </p:cNvSpPr>
          <p:nvPr>
            <p:ph type="sldNum" sz="quarter" idx="10"/>
          </p:nvPr>
        </p:nvSpPr>
        <p:spPr/>
        <p:txBody>
          <a:bodyPr/>
          <a:lstStyle/>
          <a:p>
            <a:fld id="{0DE9A467-59E5-45DD-85A6-66A06ABAB50F}" type="slidenum">
              <a:rPr lang="en-US" smtClean="0"/>
              <a:t>10</a:t>
            </a:fld>
            <a:endParaRPr lang="en-US"/>
          </a:p>
        </p:txBody>
      </p:sp>
    </p:spTree>
    <p:extLst>
      <p:ext uri="{BB962C8B-B14F-4D97-AF65-F5344CB8AC3E}">
        <p14:creationId xmlns:p14="http://schemas.microsoft.com/office/powerpoint/2010/main" val="34621165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887071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392845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1576198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9A6F3B-C34E-6A49-A4DF-7F791974B589}"/>
              </a:ext>
            </a:extLst>
          </p:cNvPr>
          <p:cNvSpPr/>
          <p:nvPr userDrawn="1"/>
        </p:nvSpPr>
        <p:spPr>
          <a:xfrm>
            <a:off x="902368" y="1294413"/>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ED34E941-7BF0-CC44-B1FC-290810DB0B30}"/>
              </a:ext>
            </a:extLst>
          </p:cNvPr>
          <p:cNvSpPr>
            <a:spLocks noGrp="1"/>
          </p:cNvSpPr>
          <p:nvPr>
            <p:ph type="ctrTitle"/>
          </p:nvPr>
        </p:nvSpPr>
        <p:spPr>
          <a:xfrm>
            <a:off x="1413310" y="1561331"/>
            <a:ext cx="5194433" cy="1826339"/>
          </a:xfrm>
        </p:spPr>
        <p:txBody>
          <a:bodyPr anchor="b">
            <a:normAutofit/>
          </a:bodyPr>
          <a:lstStyle>
            <a:lvl1pPr algn="l">
              <a:defRPr sz="4000">
                <a:solidFill>
                  <a:schemeClr val="tx1"/>
                </a:solidFill>
              </a:defRPr>
            </a:lvl1pPr>
          </a:lstStyle>
          <a:p>
            <a:r>
              <a:rPr lang="en-US" dirty="0"/>
              <a:t>Click to edit Master title style</a:t>
            </a:r>
          </a:p>
        </p:txBody>
      </p:sp>
      <p:sp>
        <p:nvSpPr>
          <p:cNvPr id="16" name="Subtitle 2">
            <a:extLst>
              <a:ext uri="{FF2B5EF4-FFF2-40B4-BE49-F238E27FC236}">
                <a16:creationId xmlns:a16="http://schemas.microsoft.com/office/drawing/2014/main" id="{44FE5CAA-8276-BB47-A6BE-E7BCEDF46632}"/>
              </a:ext>
            </a:extLst>
          </p:cNvPr>
          <p:cNvSpPr>
            <a:spLocks noGrp="1"/>
          </p:cNvSpPr>
          <p:nvPr>
            <p:ph type="subTitle" idx="1"/>
          </p:nvPr>
        </p:nvSpPr>
        <p:spPr>
          <a:xfrm>
            <a:off x="1413310" y="3766862"/>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8" name="Straight Connector 17">
            <a:extLst>
              <a:ext uri="{FF2B5EF4-FFF2-40B4-BE49-F238E27FC236}">
                <a16:creationId xmlns:a16="http://schemas.microsoft.com/office/drawing/2014/main" id="{4A3686E6-74E2-FE49-AAC4-953D01F3F562}"/>
              </a:ext>
            </a:extLst>
          </p:cNvPr>
          <p:cNvCxnSpPr/>
          <p:nvPr userDrawn="1"/>
        </p:nvCxnSpPr>
        <p:spPr>
          <a:xfrm>
            <a:off x="1520055" y="350798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Picture Placeholder 21">
            <a:extLst>
              <a:ext uri="{FF2B5EF4-FFF2-40B4-BE49-F238E27FC236}">
                <a16:creationId xmlns:a16="http://schemas.microsoft.com/office/drawing/2014/main" id="{E6149CFD-A991-6645-B261-9B7968C49A5A}"/>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grpSp>
        <p:nvGrpSpPr>
          <p:cNvPr id="27" name="Group 26">
            <a:extLst>
              <a:ext uri="{FF2B5EF4-FFF2-40B4-BE49-F238E27FC236}">
                <a16:creationId xmlns:a16="http://schemas.microsoft.com/office/drawing/2014/main" id="{40D5A1B1-5A06-7449-9F8B-2AC619713D56}"/>
              </a:ext>
            </a:extLst>
          </p:cNvPr>
          <p:cNvGrpSpPr/>
          <p:nvPr userDrawn="1"/>
        </p:nvGrpSpPr>
        <p:grpSpPr>
          <a:xfrm>
            <a:off x="0" y="5020348"/>
            <a:ext cx="12192000" cy="1837653"/>
            <a:chOff x="0" y="5020348"/>
            <a:chExt cx="12192000" cy="1837653"/>
          </a:xfrm>
        </p:grpSpPr>
        <p:sp>
          <p:nvSpPr>
            <p:cNvPr id="28" name="Freeform 27">
              <a:extLst>
                <a:ext uri="{FF2B5EF4-FFF2-40B4-BE49-F238E27FC236}">
                  <a16:creationId xmlns:a16="http://schemas.microsoft.com/office/drawing/2014/main" id="{DC5DA7FC-1FE3-5B43-8327-D282FDD09C73}"/>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A1F3840B-5D7E-874C-801B-092B1FEEA293}"/>
                </a:ext>
              </a:extLst>
            </p:cNvPr>
            <p:cNvSpPr/>
            <p:nvPr userDrawn="1"/>
          </p:nvSpPr>
          <p:spPr>
            <a:xfrm>
              <a:off x="0" y="5020348"/>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0" name="Picture 29">
              <a:extLst>
                <a:ext uri="{FF2B5EF4-FFF2-40B4-BE49-F238E27FC236}">
                  <a16:creationId xmlns:a16="http://schemas.microsoft.com/office/drawing/2014/main" id="{149A0B9A-A772-E642-AE7A-98E1DE49C3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Tree>
    <p:extLst>
      <p:ext uri="{BB962C8B-B14F-4D97-AF65-F5344CB8AC3E}">
        <p14:creationId xmlns:p14="http://schemas.microsoft.com/office/powerpoint/2010/main" val="468386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dirty="0"/>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989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dirty="0"/>
              <a:t>Click to 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endParaRPr lang="en-US"/>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733174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dirty="0"/>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dirty="0"/>
              <a:t>Click to 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845168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dirty="0"/>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899467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412453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4981004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2716959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DC3CD93-97E1-7841-BA56-F8F6C83C60A6}"/>
              </a:ext>
            </a:extLst>
          </p:cNvPr>
          <p:cNvGrpSpPr/>
          <p:nvPr userDrawn="1"/>
        </p:nvGrpSpPr>
        <p:grpSpPr>
          <a:xfrm>
            <a:off x="0" y="5020347"/>
            <a:ext cx="12192000" cy="1837653"/>
            <a:chOff x="0" y="5020347"/>
            <a:chExt cx="12192000" cy="1837653"/>
          </a:xfrm>
        </p:grpSpPr>
        <p:sp>
          <p:nvSpPr>
            <p:cNvPr id="26" name="Freeform 25">
              <a:extLst>
                <a:ext uri="{FF2B5EF4-FFF2-40B4-BE49-F238E27FC236}">
                  <a16:creationId xmlns:a16="http://schemas.microsoft.com/office/drawing/2014/main" id="{9182F98D-6C3C-644C-B1B6-12DCD5B674F4}"/>
                </a:ext>
              </a:extLst>
            </p:cNvPr>
            <p:cNvSpPr/>
            <p:nvPr userDrawn="1"/>
          </p:nvSpPr>
          <p:spPr>
            <a:xfrm>
              <a:off x="1" y="5100270"/>
              <a:ext cx="7111369" cy="1757730"/>
            </a:xfrm>
            <a:custGeom>
              <a:avLst/>
              <a:gdLst>
                <a:gd name="connsiteX0" fmla="*/ 772954 w 7111369"/>
                <a:gd name="connsiteY0" fmla="*/ 2778 h 1757730"/>
                <a:gd name="connsiteX1" fmla="*/ 3590934 w 7111369"/>
                <a:gd name="connsiteY1" fmla="*/ 566046 h 1757730"/>
                <a:gd name="connsiteX2" fmla="*/ 6700767 w 7111369"/>
                <a:gd name="connsiteY2" fmla="*/ 1636882 h 1757730"/>
                <a:gd name="connsiteX3" fmla="*/ 7111369 w 7111369"/>
                <a:gd name="connsiteY3" fmla="*/ 1757730 h 1757730"/>
                <a:gd name="connsiteX4" fmla="*/ 0 w 7111369"/>
                <a:gd name="connsiteY4" fmla="*/ 1757730 h 1757730"/>
                <a:gd name="connsiteX5" fmla="*/ 0 w 7111369"/>
                <a:gd name="connsiteY5" fmla="*/ 25690 h 1757730"/>
                <a:gd name="connsiteX6" fmla="*/ 2197 w 7111369"/>
                <a:gd name="connsiteY6" fmla="*/ 25414 h 1757730"/>
                <a:gd name="connsiteX7" fmla="*/ 341773 w 7111369"/>
                <a:gd name="connsiteY7" fmla="*/ 3976 h 1757730"/>
                <a:gd name="connsiteX8" fmla="*/ 772954 w 7111369"/>
                <a:gd name="connsiteY8" fmla="*/ 2778 h 175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1369" h="1757730">
                  <a:moveTo>
                    <a:pt x="772954" y="2778"/>
                  </a:moveTo>
                  <a:cubicBezTo>
                    <a:pt x="1769038" y="30799"/>
                    <a:pt x="2696750" y="267531"/>
                    <a:pt x="3590934" y="566046"/>
                  </a:cubicBezTo>
                  <a:cubicBezTo>
                    <a:pt x="4684008" y="930921"/>
                    <a:pt x="5690778" y="1324625"/>
                    <a:pt x="6700767" y="1636882"/>
                  </a:cubicBezTo>
                  <a:lnTo>
                    <a:pt x="7111369" y="1757730"/>
                  </a:lnTo>
                  <a:lnTo>
                    <a:pt x="0" y="1757730"/>
                  </a:lnTo>
                  <a:lnTo>
                    <a:pt x="0" y="25690"/>
                  </a:lnTo>
                  <a:lnTo>
                    <a:pt x="2197" y="25414"/>
                  </a:lnTo>
                  <a:cubicBezTo>
                    <a:pt x="114653" y="14905"/>
                    <a:pt x="227801" y="7857"/>
                    <a:pt x="341773" y="3976"/>
                  </a:cubicBezTo>
                  <a:cubicBezTo>
                    <a:pt x="486963" y="-968"/>
                    <a:pt x="630656" y="-1224"/>
                    <a:pt x="772954" y="277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B3381D5F-A585-D64D-9E0F-E7BEB12BA5B8}"/>
                </a:ext>
              </a:extLst>
            </p:cNvPr>
            <p:cNvSpPr/>
            <p:nvPr userDrawn="1"/>
          </p:nvSpPr>
          <p:spPr>
            <a:xfrm>
              <a:off x="0" y="5038944"/>
              <a:ext cx="12192000" cy="1819056"/>
            </a:xfrm>
            <a:custGeom>
              <a:avLst/>
              <a:gdLst>
                <a:gd name="connsiteX0" fmla="*/ 12192000 w 12192000"/>
                <a:gd name="connsiteY0" fmla="*/ 1590347 h 1819056"/>
                <a:gd name="connsiteX1" fmla="*/ 12188220 w 12192000"/>
                <a:gd name="connsiteY1" fmla="*/ 1819056 h 1819056"/>
                <a:gd name="connsiteX2" fmla="*/ 11380834 w 12192000"/>
                <a:gd name="connsiteY2" fmla="*/ 1819056 h 1819056"/>
                <a:gd name="connsiteX3" fmla="*/ 11595183 w 12192000"/>
                <a:gd name="connsiteY3" fmla="*/ 1770580 h 1819056"/>
                <a:gd name="connsiteX4" fmla="*/ 12192000 w 12192000"/>
                <a:gd name="connsiteY4" fmla="*/ 1590347 h 1819056"/>
                <a:gd name="connsiteX5" fmla="*/ 758403 w 12192000"/>
                <a:gd name="connsiteY5" fmla="*/ 2043 h 1819056"/>
                <a:gd name="connsiteX6" fmla="*/ 3624304 w 12192000"/>
                <a:gd name="connsiteY6" fmla="*/ 526182 h 1819056"/>
                <a:gd name="connsiteX7" fmla="*/ 7255331 w 12192000"/>
                <a:gd name="connsiteY7" fmla="*/ 1648964 h 1819056"/>
                <a:gd name="connsiteX8" fmla="*/ 7859208 w 12192000"/>
                <a:gd name="connsiteY8" fmla="*/ 1790989 h 1819056"/>
                <a:gd name="connsiteX9" fmla="*/ 8008547 w 12192000"/>
                <a:gd name="connsiteY9" fmla="*/ 1819056 h 1819056"/>
                <a:gd name="connsiteX10" fmla="*/ 6697152 w 12192000"/>
                <a:gd name="connsiteY10" fmla="*/ 1819056 h 1819056"/>
                <a:gd name="connsiteX11" fmla="*/ 6692612 w 12192000"/>
                <a:gd name="connsiteY11" fmla="*/ 1817638 h 1819056"/>
                <a:gd name="connsiteX12" fmla="*/ 3598861 w 12192000"/>
                <a:gd name="connsiteY12" fmla="*/ 695028 h 1819056"/>
                <a:gd name="connsiteX13" fmla="*/ 357248 w 12192000"/>
                <a:gd name="connsiteY13" fmla="*/ 79163 h 1819056"/>
                <a:gd name="connsiteX14" fmla="*/ 17144 w 12192000"/>
                <a:gd name="connsiteY14" fmla="*/ 95022 h 1819056"/>
                <a:gd name="connsiteX15" fmla="*/ 0 w 12192000"/>
                <a:gd name="connsiteY15" fmla="*/ 96893 h 1819056"/>
                <a:gd name="connsiteX16" fmla="*/ 0 w 12192000"/>
                <a:gd name="connsiteY16" fmla="*/ 29948 h 1819056"/>
                <a:gd name="connsiteX17" fmla="*/ 15757 w 12192000"/>
                <a:gd name="connsiteY17" fmla="*/ 27869 h 1819056"/>
                <a:gd name="connsiteX18" fmla="*/ 362684 w 12192000"/>
                <a:gd name="connsiteY18" fmla="*/ 4345 h 1819056"/>
                <a:gd name="connsiteX19" fmla="*/ 758403 w 12192000"/>
                <a:gd name="connsiteY19" fmla="*/ 2043 h 181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1819056">
                  <a:moveTo>
                    <a:pt x="12192000" y="1590347"/>
                  </a:moveTo>
                  <a:lnTo>
                    <a:pt x="12188220" y="1819056"/>
                  </a:lnTo>
                  <a:lnTo>
                    <a:pt x="11380834" y="1819056"/>
                  </a:lnTo>
                  <a:lnTo>
                    <a:pt x="11595183" y="1770580"/>
                  </a:lnTo>
                  <a:cubicBezTo>
                    <a:pt x="11796947" y="1720044"/>
                    <a:pt x="11996151" y="1660154"/>
                    <a:pt x="12192000" y="1590347"/>
                  </a:cubicBezTo>
                  <a:close/>
                  <a:moveTo>
                    <a:pt x="758403" y="2043"/>
                  </a:moveTo>
                  <a:cubicBezTo>
                    <a:pt x="1686489" y="25125"/>
                    <a:pt x="2647016" y="241445"/>
                    <a:pt x="3624304" y="526182"/>
                  </a:cubicBezTo>
                  <a:cubicBezTo>
                    <a:pt x="4845769" y="882033"/>
                    <a:pt x="6018540" y="1319108"/>
                    <a:pt x="7255331" y="1648964"/>
                  </a:cubicBezTo>
                  <a:cubicBezTo>
                    <a:pt x="7453869" y="1701922"/>
                    <a:pt x="7655427" y="1749451"/>
                    <a:pt x="7859208" y="1790989"/>
                  </a:cubicBezTo>
                  <a:lnTo>
                    <a:pt x="8008547" y="1819056"/>
                  </a:lnTo>
                  <a:lnTo>
                    <a:pt x="6697152" y="1819056"/>
                  </a:lnTo>
                  <a:lnTo>
                    <a:pt x="6692612" y="1817638"/>
                  </a:lnTo>
                  <a:cubicBezTo>
                    <a:pt x="5687256" y="1488590"/>
                    <a:pt x="4686470" y="1078099"/>
                    <a:pt x="3598861" y="695028"/>
                  </a:cubicBezTo>
                  <a:cubicBezTo>
                    <a:pt x="2581993" y="336916"/>
                    <a:pt x="1520053" y="58744"/>
                    <a:pt x="357248" y="79163"/>
                  </a:cubicBezTo>
                  <a:cubicBezTo>
                    <a:pt x="243154" y="81169"/>
                    <a:pt x="129832" y="86358"/>
                    <a:pt x="17144" y="95022"/>
                  </a:cubicBezTo>
                  <a:lnTo>
                    <a:pt x="0" y="96893"/>
                  </a:lnTo>
                  <a:lnTo>
                    <a:pt x="0" y="29948"/>
                  </a:lnTo>
                  <a:lnTo>
                    <a:pt x="15757" y="27869"/>
                  </a:lnTo>
                  <a:cubicBezTo>
                    <a:pt x="130823" y="16482"/>
                    <a:pt x="246476" y="8725"/>
                    <a:pt x="362684" y="4345"/>
                  </a:cubicBezTo>
                  <a:cubicBezTo>
                    <a:pt x="493898" y="-608"/>
                    <a:pt x="625820" y="-1255"/>
                    <a:pt x="758403" y="2043"/>
                  </a:cubicBezTo>
                  <a:close/>
                </a:path>
              </a:pathLst>
            </a:custGeom>
            <a:gradFill>
              <a:gsLst>
                <a:gs pos="100000">
                  <a:schemeClr val="accent3">
                    <a:lumMod val="75000"/>
                  </a:schemeClr>
                </a:gs>
                <a:gs pos="15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09AD945E-4C3E-8449-8EEE-312F405896BC}"/>
                </a:ext>
              </a:extLst>
            </p:cNvPr>
            <p:cNvSpPr/>
            <p:nvPr userDrawn="1"/>
          </p:nvSpPr>
          <p:spPr>
            <a:xfrm>
              <a:off x="0" y="5020347"/>
              <a:ext cx="12192000" cy="1837653"/>
            </a:xfrm>
            <a:custGeom>
              <a:avLst/>
              <a:gdLst>
                <a:gd name="connsiteX0" fmla="*/ 631978 w 12192000"/>
                <a:gd name="connsiteY0" fmla="*/ 192 h 1837653"/>
                <a:gd name="connsiteX1" fmla="*/ 1503520 w 12192000"/>
                <a:gd name="connsiteY1" fmla="*/ 46905 h 1837653"/>
                <a:gd name="connsiteX2" fmla="*/ 7786904 w 12192000"/>
                <a:gd name="connsiteY2" fmla="*/ 1473930 h 1837653"/>
                <a:gd name="connsiteX3" fmla="*/ 12192000 w 12192000"/>
                <a:gd name="connsiteY3" fmla="*/ 1008678 h 1837653"/>
                <a:gd name="connsiteX4" fmla="*/ 12192000 w 12192000"/>
                <a:gd name="connsiteY4" fmla="*/ 1399189 h 1837653"/>
                <a:gd name="connsiteX5" fmla="*/ 12192000 w 12192000"/>
                <a:gd name="connsiteY5" fmla="*/ 1684971 h 1837653"/>
                <a:gd name="connsiteX6" fmla="*/ 12192000 w 12192000"/>
                <a:gd name="connsiteY6" fmla="*/ 1837653 h 1837653"/>
                <a:gd name="connsiteX7" fmla="*/ 7111369 w 12192000"/>
                <a:gd name="connsiteY7" fmla="*/ 1837653 h 1837653"/>
                <a:gd name="connsiteX8" fmla="*/ 6700767 w 12192000"/>
                <a:gd name="connsiteY8" fmla="*/ 1716805 h 1837653"/>
                <a:gd name="connsiteX9" fmla="*/ 3590934 w 12192000"/>
                <a:gd name="connsiteY9" fmla="*/ 645969 h 1837653"/>
                <a:gd name="connsiteX10" fmla="*/ 341773 w 12192000"/>
                <a:gd name="connsiteY10" fmla="*/ 83899 h 1837653"/>
                <a:gd name="connsiteX11" fmla="*/ 2197 w 12192000"/>
                <a:gd name="connsiteY11" fmla="*/ 105337 h 1837653"/>
                <a:gd name="connsiteX12" fmla="*/ 0 w 12192000"/>
                <a:gd name="connsiteY12" fmla="*/ 105613 h 1837653"/>
                <a:gd name="connsiteX13" fmla="*/ 0 w 12192000"/>
                <a:gd name="connsiteY13" fmla="*/ 38154 h 1837653"/>
                <a:gd name="connsiteX14" fmla="*/ 346000 w 12192000"/>
                <a:gd name="connsiteY14" fmla="*/ 8933 h 1837653"/>
                <a:gd name="connsiteX15" fmla="*/ 631978 w 12192000"/>
                <a:gd name="connsiteY15" fmla="*/ 192 h 183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1837653">
                  <a:moveTo>
                    <a:pt x="631978" y="192"/>
                  </a:moveTo>
                  <a:cubicBezTo>
                    <a:pt x="919158" y="-2016"/>
                    <a:pt x="1209873" y="14922"/>
                    <a:pt x="1503520" y="46905"/>
                  </a:cubicBezTo>
                  <a:cubicBezTo>
                    <a:pt x="3549714" y="172355"/>
                    <a:pt x="5706358" y="1115591"/>
                    <a:pt x="7786904" y="1473930"/>
                  </a:cubicBezTo>
                  <a:cubicBezTo>
                    <a:pt x="9204661" y="1718045"/>
                    <a:pt x="10875183" y="1584536"/>
                    <a:pt x="12192000" y="1008678"/>
                  </a:cubicBezTo>
                  <a:lnTo>
                    <a:pt x="12192000" y="1399189"/>
                  </a:lnTo>
                  <a:lnTo>
                    <a:pt x="12192000" y="1684971"/>
                  </a:lnTo>
                  <a:lnTo>
                    <a:pt x="12192000" y="1837653"/>
                  </a:lnTo>
                  <a:lnTo>
                    <a:pt x="7111369" y="1837653"/>
                  </a:lnTo>
                  <a:lnTo>
                    <a:pt x="6700767" y="1716805"/>
                  </a:lnTo>
                  <a:cubicBezTo>
                    <a:pt x="5690778" y="1404548"/>
                    <a:pt x="4684008" y="1010844"/>
                    <a:pt x="3590934" y="645969"/>
                  </a:cubicBezTo>
                  <a:cubicBezTo>
                    <a:pt x="2569009" y="304809"/>
                    <a:pt x="1503293" y="44345"/>
                    <a:pt x="341773" y="83899"/>
                  </a:cubicBezTo>
                  <a:cubicBezTo>
                    <a:pt x="227801" y="87780"/>
                    <a:pt x="114653" y="94828"/>
                    <a:pt x="2197" y="105337"/>
                  </a:cubicBezTo>
                  <a:lnTo>
                    <a:pt x="0" y="105613"/>
                  </a:lnTo>
                  <a:lnTo>
                    <a:pt x="0" y="38154"/>
                  </a:lnTo>
                  <a:lnTo>
                    <a:pt x="346000" y="8933"/>
                  </a:lnTo>
                  <a:cubicBezTo>
                    <a:pt x="440918" y="3791"/>
                    <a:pt x="536252" y="928"/>
                    <a:pt x="631978" y="19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Picture 20">
              <a:extLst>
                <a:ext uri="{FF2B5EF4-FFF2-40B4-BE49-F238E27FC236}">
                  <a16:creationId xmlns:a16="http://schemas.microsoft.com/office/drawing/2014/main" id="{77BF3E23-4775-F24A-AA8A-E0D6154230A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3288" y="5563587"/>
              <a:ext cx="2025315" cy="911940"/>
            </a:xfrm>
            <a:prstGeom prst="rect">
              <a:avLst/>
            </a:prstGeom>
          </p:spPr>
        </p:pic>
      </p:grpSp>
      <p:sp>
        <p:nvSpPr>
          <p:cNvPr id="11" name="Title 10">
            <a:extLst>
              <a:ext uri="{FF2B5EF4-FFF2-40B4-BE49-F238E27FC236}">
                <a16:creationId xmlns:a16="http://schemas.microsoft.com/office/drawing/2014/main" id="{5F021924-D537-5244-8E81-B66085BADA23}"/>
              </a:ext>
            </a:extLst>
          </p:cNvPr>
          <p:cNvSpPr>
            <a:spLocks noGrp="1"/>
          </p:cNvSpPr>
          <p:nvPr>
            <p:ph type="title"/>
          </p:nvPr>
        </p:nvSpPr>
        <p:spPr>
          <a:xfrm>
            <a:off x="1413310" y="701748"/>
            <a:ext cx="9365380" cy="2014679"/>
          </a:xfrm>
        </p:spPr>
        <p:txBody>
          <a:bodyPr anchor="b"/>
          <a:lstStyle/>
          <a:p>
            <a:r>
              <a:rPr lang="en-US"/>
              <a:t>Click to edit Master title style</a:t>
            </a:r>
          </a:p>
        </p:txBody>
      </p:sp>
      <p:sp>
        <p:nvSpPr>
          <p:cNvPr id="30" name="Subtitle 2">
            <a:extLst>
              <a:ext uri="{FF2B5EF4-FFF2-40B4-BE49-F238E27FC236}">
                <a16:creationId xmlns:a16="http://schemas.microsoft.com/office/drawing/2014/main" id="{1DC5B24F-A901-D143-B12C-A9266B791623}"/>
              </a:ext>
            </a:extLst>
          </p:cNvPr>
          <p:cNvSpPr>
            <a:spLocks noGrp="1"/>
          </p:cNvSpPr>
          <p:nvPr>
            <p:ph type="subTitle" idx="1"/>
          </p:nvPr>
        </p:nvSpPr>
        <p:spPr>
          <a:xfrm>
            <a:off x="1413310" y="3081639"/>
            <a:ext cx="9365380"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33" name="Straight Connector 32">
            <a:extLst>
              <a:ext uri="{FF2B5EF4-FFF2-40B4-BE49-F238E27FC236}">
                <a16:creationId xmlns:a16="http://schemas.microsoft.com/office/drawing/2014/main" id="{A9CB564A-C69C-944C-96FC-5B26C4A43C4A}"/>
              </a:ext>
            </a:extLst>
          </p:cNvPr>
          <p:cNvCxnSpPr/>
          <p:nvPr userDrawn="1"/>
        </p:nvCxnSpPr>
        <p:spPr>
          <a:xfrm>
            <a:off x="1520055" y="2811818"/>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929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dirty="0"/>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dirty="0"/>
              <a:t>Click to 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dirty="0"/>
              <a:t>Thank you</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endParaRPr lang="en-US"/>
          </a:p>
        </p:txBody>
      </p:sp>
    </p:spTree>
    <p:extLst>
      <p:ext uri="{BB962C8B-B14F-4D97-AF65-F5344CB8AC3E}">
        <p14:creationId xmlns:p14="http://schemas.microsoft.com/office/powerpoint/2010/main" val="2648870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AA6B72-D286-A84D-A944-E84B7A48BB27}"/>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4" name="Straight Connector 3">
            <a:extLst>
              <a:ext uri="{FF2B5EF4-FFF2-40B4-BE49-F238E27FC236}">
                <a16:creationId xmlns:a16="http://schemas.microsoft.com/office/drawing/2014/main" id="{941F6AC7-BD0D-6047-8D58-3BB5AA015113}"/>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8C88CDF9-34F5-7C4F-9576-0121E06E1249}"/>
              </a:ext>
            </a:extLst>
          </p:cNvPr>
          <p:cNvSpPr>
            <a:spLocks noGrp="1"/>
          </p:cNvSpPr>
          <p:nvPr>
            <p:ph type="ftr" sz="quarter" idx="11"/>
          </p:nvPr>
        </p:nvSpPr>
        <p:spPr/>
        <p:txBody>
          <a:bodyPr/>
          <a:lstStyle/>
          <a:p>
            <a:pPr algn="l"/>
            <a:r>
              <a:rPr lang="en-US"/>
              <a:t>Illinois Perinatal Quality Collaborative</a:t>
            </a:r>
            <a:endParaRPr lang="en-US" dirty="0"/>
          </a:p>
        </p:txBody>
      </p:sp>
      <p:grpSp>
        <p:nvGrpSpPr>
          <p:cNvPr id="6" name="Group 5">
            <a:extLst>
              <a:ext uri="{FF2B5EF4-FFF2-40B4-BE49-F238E27FC236}">
                <a16:creationId xmlns:a16="http://schemas.microsoft.com/office/drawing/2014/main" id="{88917F51-C2BD-2041-BD9C-723045EB0732}"/>
              </a:ext>
            </a:extLst>
          </p:cNvPr>
          <p:cNvGrpSpPr/>
          <p:nvPr userDrawn="1"/>
        </p:nvGrpSpPr>
        <p:grpSpPr>
          <a:xfrm>
            <a:off x="7191542" y="1"/>
            <a:ext cx="5000459" cy="1425992"/>
            <a:chOff x="7191542" y="1"/>
            <a:chExt cx="5000459" cy="1425992"/>
          </a:xfrm>
        </p:grpSpPr>
        <p:pic>
          <p:nvPicPr>
            <p:cNvPr id="7" name="Picture 6">
              <a:extLst>
                <a:ext uri="{FF2B5EF4-FFF2-40B4-BE49-F238E27FC236}">
                  <a16:creationId xmlns:a16="http://schemas.microsoft.com/office/drawing/2014/main" id="{57215F3D-71E9-DC42-9643-CC837E16532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8" name="Group 7">
              <a:extLst>
                <a:ext uri="{FF2B5EF4-FFF2-40B4-BE49-F238E27FC236}">
                  <a16:creationId xmlns:a16="http://schemas.microsoft.com/office/drawing/2014/main" id="{C49BD97B-5D82-6041-A6B7-1455CCEEEEF0}"/>
                </a:ext>
              </a:extLst>
            </p:cNvPr>
            <p:cNvGrpSpPr/>
            <p:nvPr userDrawn="1"/>
          </p:nvGrpSpPr>
          <p:grpSpPr>
            <a:xfrm>
              <a:off x="7191542" y="1"/>
              <a:ext cx="5000459" cy="1425992"/>
              <a:chOff x="7186272" y="0"/>
              <a:chExt cx="5005729" cy="1427495"/>
            </a:xfrm>
          </p:grpSpPr>
          <p:sp>
            <p:nvSpPr>
              <p:cNvPr id="9" name="Freeform 8">
                <a:extLst>
                  <a:ext uri="{FF2B5EF4-FFF2-40B4-BE49-F238E27FC236}">
                    <a16:creationId xmlns:a16="http://schemas.microsoft.com/office/drawing/2014/main" id="{57FF3D03-9C74-6644-91E6-C9195014614E}"/>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A11D9CF5-1D92-B64F-8C97-3B5F602E2EB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898764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31D4E-0EAC-D04C-AD34-22F65D243FA1}"/>
              </a:ext>
            </a:extLst>
          </p:cNvPr>
          <p:cNvSpPr>
            <a:spLocks noGrp="1"/>
          </p:cNvSpPr>
          <p:nvPr>
            <p:ph type="ctrTitle"/>
          </p:nvPr>
        </p:nvSpPr>
        <p:spPr>
          <a:xfrm>
            <a:off x="513348" y="2633534"/>
            <a:ext cx="5194433" cy="2387600"/>
          </a:xfrm>
        </p:spPr>
        <p:txBody>
          <a:bodyPr anchor="b">
            <a:normAutofit/>
          </a:bodyPr>
          <a:lstStyle>
            <a:lvl1pPr algn="l">
              <a:defRPr sz="4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1F519E7E-7FC1-9A40-A17D-7E7F8C7269F8}"/>
              </a:ext>
            </a:extLst>
          </p:cNvPr>
          <p:cNvSpPr>
            <a:spLocks noGrp="1"/>
          </p:cNvSpPr>
          <p:nvPr>
            <p:ph type="subTitle" idx="1"/>
          </p:nvPr>
        </p:nvSpPr>
        <p:spPr>
          <a:xfrm>
            <a:off x="513348" y="5400325"/>
            <a:ext cx="5194433" cy="98656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5" name="Straight Connector 14">
            <a:extLst>
              <a:ext uri="{FF2B5EF4-FFF2-40B4-BE49-F238E27FC236}">
                <a16:creationId xmlns:a16="http://schemas.microsoft.com/office/drawing/2014/main" id="{B9A3468E-DF1F-A142-9123-E9C41E669E14}"/>
              </a:ext>
            </a:extLst>
          </p:cNvPr>
          <p:cNvCxnSpPr/>
          <p:nvPr userDrawn="1"/>
        </p:nvCxnSpPr>
        <p:spPr>
          <a:xfrm>
            <a:off x="620093" y="5141451"/>
            <a:ext cx="228600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8DA88010-3869-0040-9A12-E3C1DFDF98B0}"/>
              </a:ext>
            </a:extLst>
          </p:cNvPr>
          <p:cNvGrpSpPr/>
          <p:nvPr userDrawn="1"/>
        </p:nvGrpSpPr>
        <p:grpSpPr>
          <a:xfrm flipH="1">
            <a:off x="-1" y="1"/>
            <a:ext cx="6418725" cy="1509822"/>
            <a:chOff x="7522541" y="1"/>
            <a:chExt cx="4669459" cy="1098357"/>
          </a:xfrm>
        </p:grpSpPr>
        <p:sp>
          <p:nvSpPr>
            <p:cNvPr id="30" name="Freeform 29">
              <a:extLst>
                <a:ext uri="{FF2B5EF4-FFF2-40B4-BE49-F238E27FC236}">
                  <a16:creationId xmlns:a16="http://schemas.microsoft.com/office/drawing/2014/main" id="{F722652D-3022-0749-A7E0-A0EA58DDD572}"/>
                </a:ext>
              </a:extLst>
            </p:cNvPr>
            <p:cNvSpPr/>
            <p:nvPr userDrawn="1"/>
          </p:nvSpPr>
          <p:spPr>
            <a:xfrm>
              <a:off x="7522541" y="1"/>
              <a:ext cx="4669459" cy="1098357"/>
            </a:xfrm>
            <a:custGeom>
              <a:avLst/>
              <a:gdLst>
                <a:gd name="connsiteX0" fmla="*/ 0 w 4669459"/>
                <a:gd name="connsiteY0" fmla="*/ 0 h 1098357"/>
                <a:gd name="connsiteX1" fmla="*/ 393099 w 4669459"/>
                <a:gd name="connsiteY1" fmla="*/ 0 h 1098357"/>
                <a:gd name="connsiteX2" fmla="*/ 485580 w 4669459"/>
                <a:gd name="connsiteY2" fmla="*/ 28411 h 1098357"/>
                <a:gd name="connsiteX3" fmla="*/ 2241464 w 4669459"/>
                <a:gd name="connsiteY3" fmla="*/ 572540 h 1098357"/>
                <a:gd name="connsiteX4" fmla="*/ 4645823 w 4669459"/>
                <a:gd name="connsiteY4" fmla="*/ 731027 h 1098357"/>
                <a:gd name="connsiteX5" fmla="*/ 4669459 w 4669459"/>
                <a:gd name="connsiteY5" fmla="*/ 726784 h 1098357"/>
                <a:gd name="connsiteX6" fmla="*/ 4669459 w 4669459"/>
                <a:gd name="connsiteY6" fmla="*/ 1079503 h 1098357"/>
                <a:gd name="connsiteX7" fmla="*/ 4627787 w 4669459"/>
                <a:gd name="connsiteY7" fmla="*/ 1083679 h 1098357"/>
                <a:gd name="connsiteX8" fmla="*/ 568062 w 4669459"/>
                <a:gd name="connsiteY8" fmla="*/ 207626 h 1098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9459" h="1098357">
                  <a:moveTo>
                    <a:pt x="0" y="0"/>
                  </a:moveTo>
                  <a:lnTo>
                    <a:pt x="393099" y="0"/>
                  </a:lnTo>
                  <a:lnTo>
                    <a:pt x="485580" y="28411"/>
                  </a:lnTo>
                  <a:cubicBezTo>
                    <a:pt x="1068094" y="214503"/>
                    <a:pt x="1643165" y="412971"/>
                    <a:pt x="2241464" y="572540"/>
                  </a:cubicBezTo>
                  <a:cubicBezTo>
                    <a:pt x="3009808" y="777487"/>
                    <a:pt x="3848273" y="856360"/>
                    <a:pt x="4645823" y="731027"/>
                  </a:cubicBezTo>
                  <a:lnTo>
                    <a:pt x="4669459" y="726784"/>
                  </a:lnTo>
                  <a:lnTo>
                    <a:pt x="4669459" y="1079503"/>
                  </a:lnTo>
                  <a:lnTo>
                    <a:pt x="4627787" y="1083679"/>
                  </a:lnTo>
                  <a:cubicBezTo>
                    <a:pt x="3105555" y="1189027"/>
                    <a:pt x="1909512" y="709765"/>
                    <a:pt x="568062" y="207626"/>
                  </a:cubicBezTo>
                  <a:close/>
                </a:path>
              </a:pathLst>
            </a:custGeom>
            <a:gradFill flip="none" rotWithShape="1">
              <a:gsLst>
                <a:gs pos="0">
                  <a:schemeClr val="accent3">
                    <a:lumMod val="75000"/>
                  </a:schemeClr>
                </a:gs>
                <a:gs pos="40000">
                  <a:schemeClr val="accent3"/>
                </a:gs>
              </a:gsLst>
              <a:lin ang="0" scaled="0"/>
              <a:tileRect/>
            </a:gradFill>
            <a:ln w="3289"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67B75392-8779-2B46-8DA6-CC055372E224}"/>
                </a:ext>
              </a:extLst>
            </p:cNvPr>
            <p:cNvSpPr/>
            <p:nvPr userDrawn="1"/>
          </p:nvSpPr>
          <p:spPr>
            <a:xfrm>
              <a:off x="7649481" y="1"/>
              <a:ext cx="4542519" cy="983565"/>
            </a:xfrm>
            <a:custGeom>
              <a:avLst/>
              <a:gdLst>
                <a:gd name="connsiteX0" fmla="*/ 0 w 4542519"/>
                <a:gd name="connsiteY0" fmla="*/ 0 h 983565"/>
                <a:gd name="connsiteX1" fmla="*/ 4542519 w 4542519"/>
                <a:gd name="connsiteY1" fmla="*/ 0 h 983565"/>
                <a:gd name="connsiteX2" fmla="*/ 4542519 w 4542519"/>
                <a:gd name="connsiteY2" fmla="*/ 957397 h 983565"/>
                <a:gd name="connsiteX3" fmla="*/ 4542518 w 4542519"/>
                <a:gd name="connsiteY3" fmla="*/ 957403 h 983565"/>
                <a:gd name="connsiteX4" fmla="*/ 4510552 w 4542519"/>
                <a:gd name="connsiteY4" fmla="*/ 961138 h 983565"/>
                <a:gd name="connsiteX5" fmla="*/ 439600 w 4542519"/>
                <a:gd name="connsiteY5" fmla="*/ 152515 h 9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42519" h="983565">
                  <a:moveTo>
                    <a:pt x="0" y="0"/>
                  </a:moveTo>
                  <a:lnTo>
                    <a:pt x="4542519" y="0"/>
                  </a:lnTo>
                  <a:lnTo>
                    <a:pt x="4542519" y="957397"/>
                  </a:lnTo>
                  <a:lnTo>
                    <a:pt x="4542518" y="957403"/>
                  </a:lnTo>
                  <a:lnTo>
                    <a:pt x="4510552" y="961138"/>
                  </a:lnTo>
                  <a:cubicBezTo>
                    <a:pt x="2991282" y="1091409"/>
                    <a:pt x="1788278" y="632191"/>
                    <a:pt x="439600" y="152515"/>
                  </a:cubicBezTo>
                  <a:close/>
                </a:path>
              </a:pathLst>
            </a:custGeom>
            <a:solidFill>
              <a:schemeClr val="accent1"/>
            </a:solidFill>
            <a:ln w="3289" cap="flat">
              <a:noFill/>
              <a:prstDash val="solid"/>
              <a:miter/>
            </a:ln>
          </p:spPr>
          <p:txBody>
            <a:bodyPr rtlCol="0" anchor="ctr"/>
            <a:lstStyle/>
            <a:p>
              <a:endParaRPr lang="en-US" dirty="0"/>
            </a:p>
          </p:txBody>
        </p:sp>
      </p:grpSp>
      <p:pic>
        <p:nvPicPr>
          <p:cNvPr id="29" name="Picture 28">
            <a:extLst>
              <a:ext uri="{FF2B5EF4-FFF2-40B4-BE49-F238E27FC236}">
                <a16:creationId xmlns:a16="http://schemas.microsoft.com/office/drawing/2014/main" id="{0F7B7F6A-87A0-4D46-948E-5CBC780A2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13348" y="136525"/>
            <a:ext cx="1945206" cy="879974"/>
          </a:xfrm>
          <a:prstGeom prst="rect">
            <a:avLst/>
          </a:prstGeom>
        </p:spPr>
      </p:pic>
    </p:spTree>
    <p:extLst>
      <p:ext uri="{BB962C8B-B14F-4D97-AF65-F5344CB8AC3E}">
        <p14:creationId xmlns:p14="http://schemas.microsoft.com/office/powerpoint/2010/main" val="3529272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3003A-1461-4CD0-93E2-6FB3EDB448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042AF5-6A30-431F-BC0C-C5B52A7AF6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2B5792-C6CA-44A7-957D-B26F324BBA02}"/>
              </a:ext>
            </a:extLst>
          </p:cNvPr>
          <p:cNvSpPr>
            <a:spLocks noGrp="1"/>
          </p:cNvSpPr>
          <p:nvPr>
            <p:ph type="dt" sz="half" idx="10"/>
          </p:nvPr>
        </p:nvSpPr>
        <p:spPr/>
        <p:txBody>
          <a:bodyPr/>
          <a:lstStyle/>
          <a:p>
            <a:fld id="{93EDC529-5BCC-43E5-BA18-1CBF9A3F9F27}" type="datetimeFigureOut">
              <a:rPr lang="en-US" smtClean="0"/>
              <a:t>2/23/2022</a:t>
            </a:fld>
            <a:endParaRPr lang="en-US"/>
          </a:p>
        </p:txBody>
      </p:sp>
      <p:sp>
        <p:nvSpPr>
          <p:cNvPr id="5" name="Footer Placeholder 4">
            <a:extLst>
              <a:ext uri="{FF2B5EF4-FFF2-40B4-BE49-F238E27FC236}">
                <a16:creationId xmlns:a16="http://schemas.microsoft.com/office/drawing/2014/main" id="{BBEC642A-45DC-4B11-99A2-C9BAAB32C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ED65EA-3A54-46FF-B5E7-20A668186A68}"/>
              </a:ext>
            </a:extLst>
          </p:cNvPr>
          <p:cNvSpPr>
            <a:spLocks noGrp="1"/>
          </p:cNvSpPr>
          <p:nvPr>
            <p:ph type="sldNum" sz="quarter" idx="12"/>
          </p:nvPr>
        </p:nvSpPr>
        <p:spPr/>
        <p:txBody>
          <a:bodyPr/>
          <a:lstStyle/>
          <a:p>
            <a:fld id="{1CB9B77B-EE33-4123-8CA9-0B6A92A8FD24}" type="slidenum">
              <a:rPr lang="en-US" smtClean="0"/>
              <a:t>‹#›</a:t>
            </a:fld>
            <a:endParaRPr lang="en-US"/>
          </a:p>
        </p:txBody>
      </p:sp>
    </p:spTree>
    <p:extLst>
      <p:ext uri="{BB962C8B-B14F-4D97-AF65-F5344CB8AC3E}">
        <p14:creationId xmlns:p14="http://schemas.microsoft.com/office/powerpoint/2010/main" val="1454754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DEED5-11CB-4879-8DA6-839002CC57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654328-828A-428B-B702-80BFE1B5C5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A5FECA-978A-468E-87CF-22205929039D}"/>
              </a:ext>
            </a:extLst>
          </p:cNvPr>
          <p:cNvSpPr>
            <a:spLocks noGrp="1"/>
          </p:cNvSpPr>
          <p:nvPr>
            <p:ph type="dt" sz="half" idx="10"/>
          </p:nvPr>
        </p:nvSpPr>
        <p:spPr/>
        <p:txBody>
          <a:bodyPr/>
          <a:lstStyle/>
          <a:p>
            <a:fld id="{93EDC529-5BCC-43E5-BA18-1CBF9A3F9F27}" type="datetimeFigureOut">
              <a:rPr lang="en-US" smtClean="0"/>
              <a:t>2/23/2022</a:t>
            </a:fld>
            <a:endParaRPr lang="en-US"/>
          </a:p>
        </p:txBody>
      </p:sp>
      <p:sp>
        <p:nvSpPr>
          <p:cNvPr id="5" name="Footer Placeholder 4">
            <a:extLst>
              <a:ext uri="{FF2B5EF4-FFF2-40B4-BE49-F238E27FC236}">
                <a16:creationId xmlns:a16="http://schemas.microsoft.com/office/drawing/2014/main" id="{C0C33F8D-12A8-46A2-A815-69511068A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310CA6-B5A3-49F5-BF92-0AAF12407302}"/>
              </a:ext>
            </a:extLst>
          </p:cNvPr>
          <p:cNvSpPr>
            <a:spLocks noGrp="1"/>
          </p:cNvSpPr>
          <p:nvPr>
            <p:ph type="sldNum" sz="quarter" idx="12"/>
          </p:nvPr>
        </p:nvSpPr>
        <p:spPr/>
        <p:txBody>
          <a:bodyPr/>
          <a:lstStyle/>
          <a:p>
            <a:fld id="{1CB9B77B-EE33-4123-8CA9-0B6A92A8FD24}" type="slidenum">
              <a:rPr lang="en-US" smtClean="0"/>
              <a:t>‹#›</a:t>
            </a:fld>
            <a:endParaRPr lang="en-US"/>
          </a:p>
        </p:txBody>
      </p:sp>
    </p:spTree>
    <p:extLst>
      <p:ext uri="{BB962C8B-B14F-4D97-AF65-F5344CB8AC3E}">
        <p14:creationId xmlns:p14="http://schemas.microsoft.com/office/powerpoint/2010/main" val="1883947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E9AED-7D9F-4A6F-84B6-3BA0DE766B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3209E1-EB4B-4435-B864-7F708A5204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F13390-63B9-43F1-A7F6-84FDA41A8107}"/>
              </a:ext>
            </a:extLst>
          </p:cNvPr>
          <p:cNvSpPr>
            <a:spLocks noGrp="1"/>
          </p:cNvSpPr>
          <p:nvPr>
            <p:ph type="dt" sz="half" idx="10"/>
          </p:nvPr>
        </p:nvSpPr>
        <p:spPr/>
        <p:txBody>
          <a:bodyPr/>
          <a:lstStyle/>
          <a:p>
            <a:fld id="{93EDC529-5BCC-43E5-BA18-1CBF9A3F9F27}" type="datetimeFigureOut">
              <a:rPr lang="en-US" smtClean="0"/>
              <a:t>2/23/2022</a:t>
            </a:fld>
            <a:endParaRPr lang="en-US"/>
          </a:p>
        </p:txBody>
      </p:sp>
      <p:sp>
        <p:nvSpPr>
          <p:cNvPr id="5" name="Footer Placeholder 4">
            <a:extLst>
              <a:ext uri="{FF2B5EF4-FFF2-40B4-BE49-F238E27FC236}">
                <a16:creationId xmlns:a16="http://schemas.microsoft.com/office/drawing/2014/main" id="{69605BB3-33BD-4F3E-AAB5-8F8D62D60D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9322F2-0AB8-4532-BC1C-2B161D8FAADD}"/>
              </a:ext>
            </a:extLst>
          </p:cNvPr>
          <p:cNvSpPr>
            <a:spLocks noGrp="1"/>
          </p:cNvSpPr>
          <p:nvPr>
            <p:ph type="sldNum" sz="quarter" idx="12"/>
          </p:nvPr>
        </p:nvSpPr>
        <p:spPr/>
        <p:txBody>
          <a:bodyPr/>
          <a:lstStyle/>
          <a:p>
            <a:fld id="{1CB9B77B-EE33-4123-8CA9-0B6A92A8FD24}" type="slidenum">
              <a:rPr lang="en-US" smtClean="0"/>
              <a:t>‹#›</a:t>
            </a:fld>
            <a:endParaRPr lang="en-US"/>
          </a:p>
        </p:txBody>
      </p:sp>
    </p:spTree>
    <p:extLst>
      <p:ext uri="{BB962C8B-B14F-4D97-AF65-F5344CB8AC3E}">
        <p14:creationId xmlns:p14="http://schemas.microsoft.com/office/powerpoint/2010/main" val="1059507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D8C63-F4ED-4CC7-93C5-BBFD0D308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1A817B-D277-4B55-B842-B52FAEAB23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09D55D-AFD2-4C00-B258-799B498669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0223B7-9F90-47BA-93CF-D8B3C9B79D5E}"/>
              </a:ext>
            </a:extLst>
          </p:cNvPr>
          <p:cNvSpPr>
            <a:spLocks noGrp="1"/>
          </p:cNvSpPr>
          <p:nvPr>
            <p:ph type="dt" sz="half" idx="10"/>
          </p:nvPr>
        </p:nvSpPr>
        <p:spPr/>
        <p:txBody>
          <a:bodyPr/>
          <a:lstStyle/>
          <a:p>
            <a:fld id="{93EDC529-5BCC-43E5-BA18-1CBF9A3F9F27}" type="datetimeFigureOut">
              <a:rPr lang="en-US" smtClean="0"/>
              <a:t>2/23/2022</a:t>
            </a:fld>
            <a:endParaRPr lang="en-US"/>
          </a:p>
        </p:txBody>
      </p:sp>
      <p:sp>
        <p:nvSpPr>
          <p:cNvPr id="6" name="Footer Placeholder 5">
            <a:extLst>
              <a:ext uri="{FF2B5EF4-FFF2-40B4-BE49-F238E27FC236}">
                <a16:creationId xmlns:a16="http://schemas.microsoft.com/office/drawing/2014/main" id="{93C1F0D8-84B5-4B1C-BF1F-FB297C8BD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5410E-8926-48B7-81BC-469464D1D09A}"/>
              </a:ext>
            </a:extLst>
          </p:cNvPr>
          <p:cNvSpPr>
            <a:spLocks noGrp="1"/>
          </p:cNvSpPr>
          <p:nvPr>
            <p:ph type="sldNum" sz="quarter" idx="12"/>
          </p:nvPr>
        </p:nvSpPr>
        <p:spPr/>
        <p:txBody>
          <a:bodyPr/>
          <a:lstStyle/>
          <a:p>
            <a:fld id="{1CB9B77B-EE33-4123-8CA9-0B6A92A8FD24}" type="slidenum">
              <a:rPr lang="en-US" smtClean="0"/>
              <a:t>‹#›</a:t>
            </a:fld>
            <a:endParaRPr lang="en-US"/>
          </a:p>
        </p:txBody>
      </p:sp>
    </p:spTree>
    <p:extLst>
      <p:ext uri="{BB962C8B-B14F-4D97-AF65-F5344CB8AC3E}">
        <p14:creationId xmlns:p14="http://schemas.microsoft.com/office/powerpoint/2010/main" val="171597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B1CFA-A54F-49FA-86DF-F2481D2F8F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BCE760-5F50-4036-9555-F288485BB8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E45949-4C67-45AF-945D-D88DB4072E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6C89CF-272B-4AFA-BC01-E4BACC8612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650B80-8C6F-41A3-8974-800A48183C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75F06F-01DE-4931-B167-F47BA0CF1A34}"/>
              </a:ext>
            </a:extLst>
          </p:cNvPr>
          <p:cNvSpPr>
            <a:spLocks noGrp="1"/>
          </p:cNvSpPr>
          <p:nvPr>
            <p:ph type="dt" sz="half" idx="10"/>
          </p:nvPr>
        </p:nvSpPr>
        <p:spPr/>
        <p:txBody>
          <a:bodyPr/>
          <a:lstStyle/>
          <a:p>
            <a:fld id="{93EDC529-5BCC-43E5-BA18-1CBF9A3F9F27}" type="datetimeFigureOut">
              <a:rPr lang="en-US" smtClean="0"/>
              <a:t>2/23/2022</a:t>
            </a:fld>
            <a:endParaRPr lang="en-US"/>
          </a:p>
        </p:txBody>
      </p:sp>
      <p:sp>
        <p:nvSpPr>
          <p:cNvPr id="8" name="Footer Placeholder 7">
            <a:extLst>
              <a:ext uri="{FF2B5EF4-FFF2-40B4-BE49-F238E27FC236}">
                <a16:creationId xmlns:a16="http://schemas.microsoft.com/office/drawing/2014/main" id="{1813D118-5630-472D-9CEA-34E1CAB0BD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E11621-F063-4227-A691-7072ED76099A}"/>
              </a:ext>
            </a:extLst>
          </p:cNvPr>
          <p:cNvSpPr>
            <a:spLocks noGrp="1"/>
          </p:cNvSpPr>
          <p:nvPr>
            <p:ph type="sldNum" sz="quarter" idx="12"/>
          </p:nvPr>
        </p:nvSpPr>
        <p:spPr/>
        <p:txBody>
          <a:bodyPr/>
          <a:lstStyle/>
          <a:p>
            <a:fld id="{1CB9B77B-EE33-4123-8CA9-0B6A92A8FD24}" type="slidenum">
              <a:rPr lang="en-US" smtClean="0"/>
              <a:t>‹#›</a:t>
            </a:fld>
            <a:endParaRPr lang="en-US"/>
          </a:p>
        </p:txBody>
      </p:sp>
    </p:spTree>
    <p:extLst>
      <p:ext uri="{BB962C8B-B14F-4D97-AF65-F5344CB8AC3E}">
        <p14:creationId xmlns:p14="http://schemas.microsoft.com/office/powerpoint/2010/main" val="1503036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01E1-F38E-4E8E-97F9-78FF50403E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BDE039-D0AB-4792-A1F6-A79A011C08A0}"/>
              </a:ext>
            </a:extLst>
          </p:cNvPr>
          <p:cNvSpPr>
            <a:spLocks noGrp="1"/>
          </p:cNvSpPr>
          <p:nvPr>
            <p:ph type="dt" sz="half" idx="10"/>
          </p:nvPr>
        </p:nvSpPr>
        <p:spPr/>
        <p:txBody>
          <a:bodyPr/>
          <a:lstStyle/>
          <a:p>
            <a:fld id="{93EDC529-5BCC-43E5-BA18-1CBF9A3F9F27}" type="datetimeFigureOut">
              <a:rPr lang="en-US" smtClean="0"/>
              <a:t>2/23/2022</a:t>
            </a:fld>
            <a:endParaRPr lang="en-US"/>
          </a:p>
        </p:txBody>
      </p:sp>
      <p:sp>
        <p:nvSpPr>
          <p:cNvPr id="4" name="Footer Placeholder 3">
            <a:extLst>
              <a:ext uri="{FF2B5EF4-FFF2-40B4-BE49-F238E27FC236}">
                <a16:creationId xmlns:a16="http://schemas.microsoft.com/office/drawing/2014/main" id="{4D72A690-78AB-4737-859B-D426C5CA39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3DCEA1-9478-4921-88ED-563038E5323C}"/>
              </a:ext>
            </a:extLst>
          </p:cNvPr>
          <p:cNvSpPr>
            <a:spLocks noGrp="1"/>
          </p:cNvSpPr>
          <p:nvPr>
            <p:ph type="sldNum" sz="quarter" idx="12"/>
          </p:nvPr>
        </p:nvSpPr>
        <p:spPr/>
        <p:txBody>
          <a:bodyPr/>
          <a:lstStyle/>
          <a:p>
            <a:fld id="{1CB9B77B-EE33-4123-8CA9-0B6A92A8FD24}" type="slidenum">
              <a:rPr lang="en-US" smtClean="0"/>
              <a:t>‹#›</a:t>
            </a:fld>
            <a:endParaRPr lang="en-US"/>
          </a:p>
        </p:txBody>
      </p:sp>
    </p:spTree>
    <p:extLst>
      <p:ext uri="{BB962C8B-B14F-4D97-AF65-F5344CB8AC3E}">
        <p14:creationId xmlns:p14="http://schemas.microsoft.com/office/powerpoint/2010/main" val="66536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FC1CAD-7302-48E7-AC52-342E92F68F35}"/>
              </a:ext>
            </a:extLst>
          </p:cNvPr>
          <p:cNvSpPr>
            <a:spLocks noGrp="1"/>
          </p:cNvSpPr>
          <p:nvPr>
            <p:ph type="dt" sz="half" idx="10"/>
          </p:nvPr>
        </p:nvSpPr>
        <p:spPr/>
        <p:txBody>
          <a:bodyPr/>
          <a:lstStyle/>
          <a:p>
            <a:fld id="{93EDC529-5BCC-43E5-BA18-1CBF9A3F9F27}" type="datetimeFigureOut">
              <a:rPr lang="en-US" smtClean="0"/>
              <a:t>2/23/2022</a:t>
            </a:fld>
            <a:endParaRPr lang="en-US"/>
          </a:p>
        </p:txBody>
      </p:sp>
      <p:sp>
        <p:nvSpPr>
          <p:cNvPr id="3" name="Footer Placeholder 2">
            <a:extLst>
              <a:ext uri="{FF2B5EF4-FFF2-40B4-BE49-F238E27FC236}">
                <a16:creationId xmlns:a16="http://schemas.microsoft.com/office/drawing/2014/main" id="{9C1AA967-35F9-457E-8EE2-C133380004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1F2B58-98C1-4C9E-9A6C-6814D28E14A7}"/>
              </a:ext>
            </a:extLst>
          </p:cNvPr>
          <p:cNvSpPr>
            <a:spLocks noGrp="1"/>
          </p:cNvSpPr>
          <p:nvPr>
            <p:ph type="sldNum" sz="quarter" idx="12"/>
          </p:nvPr>
        </p:nvSpPr>
        <p:spPr/>
        <p:txBody>
          <a:bodyPr/>
          <a:lstStyle/>
          <a:p>
            <a:fld id="{1CB9B77B-EE33-4123-8CA9-0B6A92A8FD24}" type="slidenum">
              <a:rPr lang="en-US" smtClean="0"/>
              <a:t>‹#›</a:t>
            </a:fld>
            <a:endParaRPr lang="en-US"/>
          </a:p>
        </p:txBody>
      </p:sp>
    </p:spTree>
    <p:extLst>
      <p:ext uri="{BB962C8B-B14F-4D97-AF65-F5344CB8AC3E}">
        <p14:creationId xmlns:p14="http://schemas.microsoft.com/office/powerpoint/2010/main" val="385931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AAABCDA-8311-924D-A6DF-7015A596B524}"/>
              </a:ext>
            </a:extLst>
          </p:cNvPr>
          <p:cNvSpPr>
            <a:spLocks noGrp="1"/>
          </p:cNvSpPr>
          <p:nvPr>
            <p:ph type="body" sz="quarter" idx="10"/>
          </p:nvPr>
        </p:nvSpPr>
        <p:spPr>
          <a:xfrm>
            <a:off x="457199" y="1146258"/>
            <a:ext cx="2350169" cy="2971798"/>
          </a:xfrm>
          <a:noFill/>
        </p:spPr>
        <p:txBody>
          <a:bodyPr lIns="91440" rIns="91440" anchor="t" anchorCtr="0"/>
          <a:lstStyle>
            <a:lvl1pPr marL="0" indent="0">
              <a:buNone/>
              <a:defRPr b="0">
                <a:solidFill>
                  <a:schemeClr val="tx1"/>
                </a:solidFill>
              </a:defRPr>
            </a:lvl1pPr>
          </a:lstStyle>
          <a:p>
            <a:pPr lvl="0"/>
            <a:r>
              <a:rPr lang="en-US"/>
              <a:t>Edit Master text styles</a:t>
            </a:r>
          </a:p>
        </p:txBody>
      </p:sp>
      <p:cxnSp>
        <p:nvCxnSpPr>
          <p:cNvPr id="6" name="Straight Connector 5">
            <a:extLst>
              <a:ext uri="{FF2B5EF4-FFF2-40B4-BE49-F238E27FC236}">
                <a16:creationId xmlns:a16="http://schemas.microsoft.com/office/drawing/2014/main" id="{83AD8FE4-9135-474D-AB67-74EE5B819A7C}"/>
              </a:ext>
            </a:extLst>
          </p:cNvPr>
          <p:cNvCxnSpPr>
            <a:cxnSpLocks/>
          </p:cNvCxnSpPr>
          <p:nvPr userDrawn="1"/>
        </p:nvCxnSpPr>
        <p:spPr>
          <a:xfrm>
            <a:off x="457200" y="947987"/>
            <a:ext cx="2350168"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536B901-8811-1F4C-B081-7D5733E9A4BE}"/>
              </a:ext>
            </a:extLst>
          </p:cNvPr>
          <p:cNvGrpSpPr/>
          <p:nvPr userDrawn="1"/>
        </p:nvGrpSpPr>
        <p:grpSpPr>
          <a:xfrm>
            <a:off x="0" y="5379426"/>
            <a:ext cx="2807368" cy="753891"/>
            <a:chOff x="0" y="5379426"/>
            <a:chExt cx="2807368" cy="753891"/>
          </a:xfrm>
        </p:grpSpPr>
        <p:sp>
          <p:nvSpPr>
            <p:cNvPr id="22" name="Freeform 21">
              <a:extLst>
                <a:ext uri="{FF2B5EF4-FFF2-40B4-BE49-F238E27FC236}">
                  <a16:creationId xmlns:a16="http://schemas.microsoft.com/office/drawing/2014/main" id="{F03F6CCB-6D8C-8445-96B6-E5F693F2AA62}"/>
                </a:ext>
              </a:extLst>
            </p:cNvPr>
            <p:cNvSpPr/>
            <p:nvPr userDrawn="1"/>
          </p:nvSpPr>
          <p:spPr>
            <a:xfrm>
              <a:off x="0" y="5532510"/>
              <a:ext cx="2807368" cy="600807"/>
            </a:xfrm>
            <a:custGeom>
              <a:avLst/>
              <a:gdLst>
                <a:gd name="connsiteX0" fmla="*/ 0 w 2807368"/>
                <a:gd name="connsiteY0" fmla="*/ 0 h 600807"/>
                <a:gd name="connsiteX1" fmla="*/ 429971 w 2807368"/>
                <a:gd name="connsiteY1" fmla="*/ 123998 h 600807"/>
                <a:gd name="connsiteX2" fmla="*/ 2790212 w 2807368"/>
                <a:gd name="connsiteY2" fmla="*/ 235402 h 600807"/>
                <a:gd name="connsiteX3" fmla="*/ 2807368 w 2807368"/>
                <a:gd name="connsiteY3" fmla="*/ 231522 h 600807"/>
                <a:gd name="connsiteX4" fmla="*/ 2807368 w 2807368"/>
                <a:gd name="connsiteY4" fmla="*/ 566106 h 600807"/>
                <a:gd name="connsiteX5" fmla="*/ 2593885 w 2807368"/>
                <a:gd name="connsiteY5" fmla="*/ 587498 h 600807"/>
                <a:gd name="connsiteX6" fmla="*/ 100844 w 2807368"/>
                <a:gd name="connsiteY6" fmla="*/ 222653 h 600807"/>
                <a:gd name="connsiteX7" fmla="*/ 0 w 2807368"/>
                <a:gd name="connsiteY7" fmla="*/ 188389 h 6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368" h="600807">
                  <a:moveTo>
                    <a:pt x="0" y="0"/>
                  </a:moveTo>
                  <a:lnTo>
                    <a:pt x="429971" y="123998"/>
                  </a:lnTo>
                  <a:cubicBezTo>
                    <a:pt x="1184765" y="325331"/>
                    <a:pt x="2014184" y="392492"/>
                    <a:pt x="2790212" y="235402"/>
                  </a:cubicBezTo>
                  <a:lnTo>
                    <a:pt x="2807368" y="231522"/>
                  </a:lnTo>
                  <a:lnTo>
                    <a:pt x="2807368" y="566106"/>
                  </a:lnTo>
                  <a:lnTo>
                    <a:pt x="2593885" y="587498"/>
                  </a:lnTo>
                  <a:cubicBezTo>
                    <a:pt x="1673646" y="651184"/>
                    <a:pt x="884869" y="479260"/>
                    <a:pt x="100844" y="222653"/>
                  </a:cubicBezTo>
                  <a:lnTo>
                    <a:pt x="0" y="188389"/>
                  </a:lnTo>
                  <a:close/>
                </a:path>
              </a:pathLst>
            </a:custGeom>
            <a:gradFill>
              <a:gsLst>
                <a:gs pos="100000">
                  <a:schemeClr val="accent3">
                    <a:lumMod val="75000"/>
                  </a:schemeClr>
                </a:gs>
                <a:gs pos="6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a:extLst>
                <a:ext uri="{FF2B5EF4-FFF2-40B4-BE49-F238E27FC236}">
                  <a16:creationId xmlns:a16="http://schemas.microsoft.com/office/drawing/2014/main" id="{0E3E0C40-3584-6C4D-8DA3-C9A4FA58FAC5}"/>
                </a:ext>
              </a:extLst>
            </p:cNvPr>
            <p:cNvSpPr/>
            <p:nvPr userDrawn="1"/>
          </p:nvSpPr>
          <p:spPr>
            <a:xfrm>
              <a:off x="0" y="5379426"/>
              <a:ext cx="2807368" cy="649803"/>
            </a:xfrm>
            <a:custGeom>
              <a:avLst/>
              <a:gdLst>
                <a:gd name="connsiteX0" fmla="*/ 0 w 2807368"/>
                <a:gd name="connsiteY0" fmla="*/ 0 h 649803"/>
                <a:gd name="connsiteX1" fmla="*/ 282676 w 2807368"/>
                <a:gd name="connsiteY1" fmla="*/ 70799 h 649803"/>
                <a:gd name="connsiteX2" fmla="*/ 740881 w 2807368"/>
                <a:gd name="connsiteY2" fmla="*/ 163828 h 649803"/>
                <a:gd name="connsiteX3" fmla="*/ 2706471 w 2807368"/>
                <a:gd name="connsiteY3" fmla="*/ 96397 h 649803"/>
                <a:gd name="connsiteX4" fmla="*/ 2807368 w 2807368"/>
                <a:gd name="connsiteY4" fmla="*/ 67250 h 649803"/>
                <a:gd name="connsiteX5" fmla="*/ 2807368 w 2807368"/>
                <a:gd name="connsiteY5" fmla="*/ 605551 h 649803"/>
                <a:gd name="connsiteX6" fmla="*/ 2602685 w 2807368"/>
                <a:gd name="connsiteY6" fmla="*/ 629466 h 649803"/>
                <a:gd name="connsiteX7" fmla="*/ 105614 w 2807368"/>
                <a:gd name="connsiteY7" fmla="*/ 305882 h 649803"/>
                <a:gd name="connsiteX8" fmla="*/ 0 w 2807368"/>
                <a:gd name="connsiteY8" fmla="*/ 271926 h 64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7368" h="649803">
                  <a:moveTo>
                    <a:pt x="0" y="0"/>
                  </a:moveTo>
                  <a:lnTo>
                    <a:pt x="282676" y="70799"/>
                  </a:lnTo>
                  <a:cubicBezTo>
                    <a:pt x="435964" y="106085"/>
                    <a:pt x="588770" y="137629"/>
                    <a:pt x="740881" y="163828"/>
                  </a:cubicBezTo>
                  <a:cubicBezTo>
                    <a:pt x="1362800" y="270912"/>
                    <a:pt x="2067879" y="253759"/>
                    <a:pt x="2706471" y="96397"/>
                  </a:cubicBezTo>
                  <a:lnTo>
                    <a:pt x="2807368" y="67250"/>
                  </a:lnTo>
                  <a:lnTo>
                    <a:pt x="2807368" y="605551"/>
                  </a:lnTo>
                  <a:lnTo>
                    <a:pt x="2602685" y="629466"/>
                  </a:lnTo>
                  <a:cubicBezTo>
                    <a:pt x="1684237" y="708219"/>
                    <a:pt x="893252" y="549395"/>
                    <a:pt x="105614" y="305882"/>
                  </a:cubicBezTo>
                  <a:lnTo>
                    <a:pt x="0" y="27192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7" name="Picture Placeholder 6">
            <a:extLst>
              <a:ext uri="{FF2B5EF4-FFF2-40B4-BE49-F238E27FC236}">
                <a16:creationId xmlns:a16="http://schemas.microsoft.com/office/drawing/2014/main" id="{2102ABDF-B40E-EE47-91BE-33AA545AB964}"/>
              </a:ext>
            </a:extLst>
          </p:cNvPr>
          <p:cNvSpPr>
            <a:spLocks noGrp="1"/>
          </p:cNvSpPr>
          <p:nvPr>
            <p:ph type="pic" sz="quarter" idx="11"/>
          </p:nvPr>
        </p:nvSpPr>
        <p:spPr>
          <a:xfrm>
            <a:off x="2807368" y="457202"/>
            <a:ext cx="8915400" cy="5943598"/>
          </a:xfrm>
        </p:spPr>
        <p:txBody>
          <a:bodyPr/>
          <a:lstStyle/>
          <a:p>
            <a:r>
              <a:rPr lang="en-US"/>
              <a:t>Click icon to add picture</a:t>
            </a:r>
          </a:p>
        </p:txBody>
      </p:sp>
      <p:pic>
        <p:nvPicPr>
          <p:cNvPr id="15" name="Picture 14">
            <a:extLst>
              <a:ext uri="{FF2B5EF4-FFF2-40B4-BE49-F238E27FC236}">
                <a16:creationId xmlns:a16="http://schemas.microsoft.com/office/drawing/2014/main" id="{8B8477A3-E3D5-C34E-BBB2-E175BBA0153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13348" y="4385538"/>
            <a:ext cx="2025315" cy="911940"/>
          </a:xfrm>
          <a:prstGeom prst="rect">
            <a:avLst/>
          </a:prstGeom>
        </p:spPr>
      </p:pic>
    </p:spTree>
    <p:extLst>
      <p:ext uri="{BB962C8B-B14F-4D97-AF65-F5344CB8AC3E}">
        <p14:creationId xmlns:p14="http://schemas.microsoft.com/office/powerpoint/2010/main" val="3674483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5A15C-48DC-4E0F-9FD9-EB40C39DD5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A24092-0BB1-4E1A-A3F0-3063ACD179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0E662A-C11E-413C-8D67-63ACF886D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7BD9EB-BFF2-4484-AB9F-2EB9949DFF4C}"/>
              </a:ext>
            </a:extLst>
          </p:cNvPr>
          <p:cNvSpPr>
            <a:spLocks noGrp="1"/>
          </p:cNvSpPr>
          <p:nvPr>
            <p:ph type="dt" sz="half" idx="10"/>
          </p:nvPr>
        </p:nvSpPr>
        <p:spPr/>
        <p:txBody>
          <a:bodyPr/>
          <a:lstStyle/>
          <a:p>
            <a:fld id="{93EDC529-5BCC-43E5-BA18-1CBF9A3F9F27}" type="datetimeFigureOut">
              <a:rPr lang="en-US" smtClean="0"/>
              <a:t>2/23/2022</a:t>
            </a:fld>
            <a:endParaRPr lang="en-US"/>
          </a:p>
        </p:txBody>
      </p:sp>
      <p:sp>
        <p:nvSpPr>
          <p:cNvPr id="6" name="Footer Placeholder 5">
            <a:extLst>
              <a:ext uri="{FF2B5EF4-FFF2-40B4-BE49-F238E27FC236}">
                <a16:creationId xmlns:a16="http://schemas.microsoft.com/office/drawing/2014/main" id="{CFCCDCA5-135E-42B6-AC1B-C2DFEBF32C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02D32E-5188-416C-9B62-37B1C89A3418}"/>
              </a:ext>
            </a:extLst>
          </p:cNvPr>
          <p:cNvSpPr>
            <a:spLocks noGrp="1"/>
          </p:cNvSpPr>
          <p:nvPr>
            <p:ph type="sldNum" sz="quarter" idx="12"/>
          </p:nvPr>
        </p:nvSpPr>
        <p:spPr/>
        <p:txBody>
          <a:bodyPr/>
          <a:lstStyle/>
          <a:p>
            <a:fld id="{1CB9B77B-EE33-4123-8CA9-0B6A92A8FD24}" type="slidenum">
              <a:rPr lang="en-US" smtClean="0"/>
              <a:t>‹#›</a:t>
            </a:fld>
            <a:endParaRPr lang="en-US"/>
          </a:p>
        </p:txBody>
      </p:sp>
    </p:spTree>
    <p:extLst>
      <p:ext uri="{BB962C8B-B14F-4D97-AF65-F5344CB8AC3E}">
        <p14:creationId xmlns:p14="http://schemas.microsoft.com/office/powerpoint/2010/main" val="1189129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9BB3D-2737-49AA-A94E-5724733E6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4441A3-DA77-4EC5-9E71-34EEC4507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E1C093-FCC4-44AA-872F-53ABD3BFB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000E6-F442-4B59-878D-3AD5DCE798C3}"/>
              </a:ext>
            </a:extLst>
          </p:cNvPr>
          <p:cNvSpPr>
            <a:spLocks noGrp="1"/>
          </p:cNvSpPr>
          <p:nvPr>
            <p:ph type="dt" sz="half" idx="10"/>
          </p:nvPr>
        </p:nvSpPr>
        <p:spPr/>
        <p:txBody>
          <a:bodyPr/>
          <a:lstStyle/>
          <a:p>
            <a:fld id="{93EDC529-5BCC-43E5-BA18-1CBF9A3F9F27}" type="datetimeFigureOut">
              <a:rPr lang="en-US" smtClean="0"/>
              <a:t>2/23/2022</a:t>
            </a:fld>
            <a:endParaRPr lang="en-US"/>
          </a:p>
        </p:txBody>
      </p:sp>
      <p:sp>
        <p:nvSpPr>
          <p:cNvPr id="6" name="Footer Placeholder 5">
            <a:extLst>
              <a:ext uri="{FF2B5EF4-FFF2-40B4-BE49-F238E27FC236}">
                <a16:creationId xmlns:a16="http://schemas.microsoft.com/office/drawing/2014/main" id="{A6F29D6C-4587-41C7-B707-F77218B32C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EEC0AD-4031-4FF7-9B59-96D59B268EA7}"/>
              </a:ext>
            </a:extLst>
          </p:cNvPr>
          <p:cNvSpPr>
            <a:spLocks noGrp="1"/>
          </p:cNvSpPr>
          <p:nvPr>
            <p:ph type="sldNum" sz="quarter" idx="12"/>
          </p:nvPr>
        </p:nvSpPr>
        <p:spPr/>
        <p:txBody>
          <a:bodyPr/>
          <a:lstStyle/>
          <a:p>
            <a:fld id="{1CB9B77B-EE33-4123-8CA9-0B6A92A8FD24}" type="slidenum">
              <a:rPr lang="en-US" smtClean="0"/>
              <a:t>‹#›</a:t>
            </a:fld>
            <a:endParaRPr lang="en-US"/>
          </a:p>
        </p:txBody>
      </p:sp>
    </p:spTree>
    <p:extLst>
      <p:ext uri="{BB962C8B-B14F-4D97-AF65-F5344CB8AC3E}">
        <p14:creationId xmlns:p14="http://schemas.microsoft.com/office/powerpoint/2010/main" val="24453320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3CBD-D637-41BE-9220-0A7761CDC5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DF1A7-0390-4409-8AE6-CA46986108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AEB75-0D38-4B40-9EA6-3C11398F642A}"/>
              </a:ext>
            </a:extLst>
          </p:cNvPr>
          <p:cNvSpPr>
            <a:spLocks noGrp="1"/>
          </p:cNvSpPr>
          <p:nvPr>
            <p:ph type="dt" sz="half" idx="10"/>
          </p:nvPr>
        </p:nvSpPr>
        <p:spPr/>
        <p:txBody>
          <a:bodyPr/>
          <a:lstStyle/>
          <a:p>
            <a:fld id="{93EDC529-5BCC-43E5-BA18-1CBF9A3F9F27}" type="datetimeFigureOut">
              <a:rPr lang="en-US" smtClean="0"/>
              <a:t>2/23/2022</a:t>
            </a:fld>
            <a:endParaRPr lang="en-US"/>
          </a:p>
        </p:txBody>
      </p:sp>
      <p:sp>
        <p:nvSpPr>
          <p:cNvPr id="5" name="Footer Placeholder 4">
            <a:extLst>
              <a:ext uri="{FF2B5EF4-FFF2-40B4-BE49-F238E27FC236}">
                <a16:creationId xmlns:a16="http://schemas.microsoft.com/office/drawing/2014/main" id="{93481B22-DA4C-47D9-8F3E-D4B2DC85D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8F26D4-0870-4DE4-A8DC-5FCDCDE27399}"/>
              </a:ext>
            </a:extLst>
          </p:cNvPr>
          <p:cNvSpPr>
            <a:spLocks noGrp="1"/>
          </p:cNvSpPr>
          <p:nvPr>
            <p:ph type="sldNum" sz="quarter" idx="12"/>
          </p:nvPr>
        </p:nvSpPr>
        <p:spPr/>
        <p:txBody>
          <a:bodyPr/>
          <a:lstStyle/>
          <a:p>
            <a:fld id="{1CB9B77B-EE33-4123-8CA9-0B6A92A8FD24}" type="slidenum">
              <a:rPr lang="en-US" smtClean="0"/>
              <a:t>‹#›</a:t>
            </a:fld>
            <a:endParaRPr lang="en-US"/>
          </a:p>
        </p:txBody>
      </p:sp>
    </p:spTree>
    <p:extLst>
      <p:ext uri="{BB962C8B-B14F-4D97-AF65-F5344CB8AC3E}">
        <p14:creationId xmlns:p14="http://schemas.microsoft.com/office/powerpoint/2010/main" val="395175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0F90B8-ED58-4356-AED6-3458CF27CC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FFA760-CB67-4F1B-9DC2-C65FE9330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23301A-254E-4A82-90FD-C68FB0B9ECE1}"/>
              </a:ext>
            </a:extLst>
          </p:cNvPr>
          <p:cNvSpPr>
            <a:spLocks noGrp="1"/>
          </p:cNvSpPr>
          <p:nvPr>
            <p:ph type="dt" sz="half" idx="10"/>
          </p:nvPr>
        </p:nvSpPr>
        <p:spPr/>
        <p:txBody>
          <a:bodyPr/>
          <a:lstStyle/>
          <a:p>
            <a:fld id="{93EDC529-5BCC-43E5-BA18-1CBF9A3F9F27}" type="datetimeFigureOut">
              <a:rPr lang="en-US" smtClean="0"/>
              <a:t>2/23/2022</a:t>
            </a:fld>
            <a:endParaRPr lang="en-US"/>
          </a:p>
        </p:txBody>
      </p:sp>
      <p:sp>
        <p:nvSpPr>
          <p:cNvPr id="5" name="Footer Placeholder 4">
            <a:extLst>
              <a:ext uri="{FF2B5EF4-FFF2-40B4-BE49-F238E27FC236}">
                <a16:creationId xmlns:a16="http://schemas.microsoft.com/office/drawing/2014/main" id="{2631EC8E-4A90-4ED6-AAE2-6344F3E763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9FBD81-F3E0-409B-B7A7-7A619CB1051D}"/>
              </a:ext>
            </a:extLst>
          </p:cNvPr>
          <p:cNvSpPr>
            <a:spLocks noGrp="1"/>
          </p:cNvSpPr>
          <p:nvPr>
            <p:ph type="sldNum" sz="quarter" idx="12"/>
          </p:nvPr>
        </p:nvSpPr>
        <p:spPr/>
        <p:txBody>
          <a:bodyPr/>
          <a:lstStyle/>
          <a:p>
            <a:fld id="{1CB9B77B-EE33-4123-8CA9-0B6A92A8FD24}" type="slidenum">
              <a:rPr lang="en-US" smtClean="0"/>
              <a:t>‹#›</a:t>
            </a:fld>
            <a:endParaRPr lang="en-US"/>
          </a:p>
        </p:txBody>
      </p:sp>
    </p:spTree>
    <p:extLst>
      <p:ext uri="{BB962C8B-B14F-4D97-AF65-F5344CB8AC3E}">
        <p14:creationId xmlns:p14="http://schemas.microsoft.com/office/powerpoint/2010/main" val="404482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Quota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E89406-36E4-A648-8101-E8AD8858AAD2}"/>
              </a:ext>
            </a:extLst>
          </p:cNvPr>
          <p:cNvSpPr/>
          <p:nvPr userDrawn="1"/>
        </p:nvSpPr>
        <p:spPr>
          <a:xfrm>
            <a:off x="1427356" y="1387869"/>
            <a:ext cx="10155043" cy="350693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a:xfrm>
            <a:off x="1427356" y="1377235"/>
            <a:ext cx="10155043" cy="3506936"/>
          </a:xfrm>
        </p:spPr>
        <p:txBody>
          <a:bodyPr lIns="274320" tIns="274320" rIns="274320" bIns="274320"/>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a:xfrm>
            <a:off x="1427356" y="5007456"/>
            <a:ext cx="10155044" cy="825192"/>
          </a:xfrm>
        </p:spPr>
        <p:txBody>
          <a:bodyPr/>
          <a:lstStyle>
            <a:lvl1pPr marL="0" indent="0">
              <a:buNone/>
              <a:defRPr/>
            </a:lvl1pPr>
          </a:lstStyle>
          <a:p>
            <a:pPr lvl="0"/>
            <a:r>
              <a:rPr lang="en-US"/>
              <a:t>Edit Master text styles</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p:ph type="ftr" sz="quarter" idx="11"/>
          </p:nvPr>
        </p:nvSpPr>
        <p:spPr/>
        <p:txBody>
          <a:bodyPr/>
          <a:lstStyle/>
          <a:p>
            <a:pPr algn="l"/>
            <a:r>
              <a:rPr lang="en-US"/>
              <a:t>Illinois Perinatal Quality Collaborative</a:t>
            </a:r>
          </a:p>
        </p:txBody>
      </p:sp>
      <p:grpSp>
        <p:nvGrpSpPr>
          <p:cNvPr id="33" name="Group 32">
            <a:extLst>
              <a:ext uri="{FF2B5EF4-FFF2-40B4-BE49-F238E27FC236}">
                <a16:creationId xmlns:a16="http://schemas.microsoft.com/office/drawing/2014/main" id="{35A1BE69-25EB-BA40-8C7D-6762A3F21FDC}"/>
              </a:ext>
            </a:extLst>
          </p:cNvPr>
          <p:cNvGrpSpPr/>
          <p:nvPr userDrawn="1"/>
        </p:nvGrpSpPr>
        <p:grpSpPr>
          <a:xfrm>
            <a:off x="7191542" y="1"/>
            <a:ext cx="5000459" cy="1425992"/>
            <a:chOff x="7191542" y="1"/>
            <a:chExt cx="5000459" cy="1425992"/>
          </a:xfrm>
        </p:grpSpPr>
        <p:pic>
          <p:nvPicPr>
            <p:cNvPr id="34" name="Picture 33">
              <a:extLst>
                <a:ext uri="{FF2B5EF4-FFF2-40B4-BE49-F238E27FC236}">
                  <a16:creationId xmlns:a16="http://schemas.microsoft.com/office/drawing/2014/main" id="{BD39D1E9-DD27-FE4B-BBDC-DB18B098F3B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35" name="Group 34">
              <a:extLst>
                <a:ext uri="{FF2B5EF4-FFF2-40B4-BE49-F238E27FC236}">
                  <a16:creationId xmlns:a16="http://schemas.microsoft.com/office/drawing/2014/main" id="{34C7931B-CE9E-174F-8E19-20CBF92C9CA4}"/>
                </a:ext>
              </a:extLst>
            </p:cNvPr>
            <p:cNvGrpSpPr/>
            <p:nvPr userDrawn="1"/>
          </p:nvGrpSpPr>
          <p:grpSpPr>
            <a:xfrm>
              <a:off x="7191542" y="1"/>
              <a:ext cx="5000459" cy="1425992"/>
              <a:chOff x="7186272" y="0"/>
              <a:chExt cx="5005729" cy="1427495"/>
            </a:xfrm>
          </p:grpSpPr>
          <p:sp>
            <p:nvSpPr>
              <p:cNvPr id="36" name="Freeform 35">
                <a:extLst>
                  <a:ext uri="{FF2B5EF4-FFF2-40B4-BE49-F238E27FC236}">
                    <a16:creationId xmlns:a16="http://schemas.microsoft.com/office/drawing/2014/main" id="{907C613D-61B3-FF4C-9146-8B557EE08AE8}"/>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8243E712-956B-624B-A198-C226E8C404E9}"/>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pic>
        <p:nvPicPr>
          <p:cNvPr id="9" name="Graphic 8" descr="Open quotation mark with solid fill">
            <a:extLst>
              <a:ext uri="{FF2B5EF4-FFF2-40B4-BE49-F238E27FC236}">
                <a16:creationId xmlns:a16="http://schemas.microsoft.com/office/drawing/2014/main" id="{FA16D546-1C30-C844-9DAE-C6F23476B3B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111512" y="136525"/>
            <a:ext cx="2036762" cy="2036762"/>
          </a:xfrm>
          <a:prstGeom prst="rect">
            <a:avLst/>
          </a:prstGeom>
        </p:spPr>
      </p:pic>
    </p:spTree>
    <p:extLst>
      <p:ext uri="{BB962C8B-B14F-4D97-AF65-F5344CB8AC3E}">
        <p14:creationId xmlns:p14="http://schemas.microsoft.com/office/powerpoint/2010/main" val="111305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A21757B8-A167-9543-93A9-28F5B7DD3AE1}"/>
              </a:ext>
            </a:extLst>
          </p:cNvPr>
          <p:cNvGrpSpPr/>
          <p:nvPr userDrawn="1"/>
        </p:nvGrpSpPr>
        <p:grpSpPr>
          <a:xfrm>
            <a:off x="7191542" y="1"/>
            <a:ext cx="5000459" cy="1425992"/>
            <a:chOff x="7191542" y="1"/>
            <a:chExt cx="5000459" cy="1425992"/>
          </a:xfrm>
        </p:grpSpPr>
        <p:pic>
          <p:nvPicPr>
            <p:cNvPr id="65" name="Picture 64">
              <a:extLst>
                <a:ext uri="{FF2B5EF4-FFF2-40B4-BE49-F238E27FC236}">
                  <a16:creationId xmlns:a16="http://schemas.microsoft.com/office/drawing/2014/main" id="{6EBC46AE-6314-AD40-82FD-F829616826D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66" name="Group 65">
              <a:extLst>
                <a:ext uri="{FF2B5EF4-FFF2-40B4-BE49-F238E27FC236}">
                  <a16:creationId xmlns:a16="http://schemas.microsoft.com/office/drawing/2014/main" id="{30FC3B73-056B-044C-8E87-4D1E3E439726}"/>
                </a:ext>
              </a:extLst>
            </p:cNvPr>
            <p:cNvGrpSpPr/>
            <p:nvPr userDrawn="1"/>
          </p:nvGrpSpPr>
          <p:grpSpPr>
            <a:xfrm>
              <a:off x="7191542" y="1"/>
              <a:ext cx="5000459" cy="1425992"/>
              <a:chOff x="7186272" y="0"/>
              <a:chExt cx="5005729" cy="1427495"/>
            </a:xfrm>
          </p:grpSpPr>
          <p:sp>
            <p:nvSpPr>
              <p:cNvPr id="67" name="Freeform 66">
                <a:extLst>
                  <a:ext uri="{FF2B5EF4-FFF2-40B4-BE49-F238E27FC236}">
                    <a16:creationId xmlns:a16="http://schemas.microsoft.com/office/drawing/2014/main" id="{2ACC1B52-515D-F34B-AC92-E99524E4E1A9}"/>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72204B9-A3A2-384F-8D98-694F41E5700F}"/>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C7CC80D5-AE56-AA43-851E-51FC20EB08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A6A5A7-45FB-5843-873D-829CB39FBA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959463F-FFB8-A84A-9524-539F18945B62}"/>
              </a:ext>
            </a:extLst>
          </p:cNvPr>
          <p:cNvSpPr>
            <a:spLocks noGrp="1"/>
          </p:cNvSpPr>
          <p:nvPr>
            <p:ph type="sldNum" sz="quarter" idx="10"/>
          </p:nvPr>
        </p:nvSpPr>
        <p:spPr>
          <a:xfrm>
            <a:off x="8839200" y="6356350"/>
            <a:ext cx="2743200" cy="365125"/>
          </a:xfrm>
          <a:prstGeom prst="rect">
            <a:avLst/>
          </a:prstGeom>
        </p:spPr>
        <p:txBody>
          <a:bodyPr/>
          <a:lstStyle>
            <a:lvl1pPr>
              <a:defRPr>
                <a:solidFill>
                  <a:schemeClr val="tx2">
                    <a:lumMod val="60000"/>
                    <a:lumOff val="40000"/>
                  </a:schemeClr>
                </a:solidFill>
              </a:defRPr>
            </a:lvl1pPr>
          </a:lstStyle>
          <a:p>
            <a:fld id="{97033E4B-E3EB-3D46-B2D8-3159663620FA}" type="slidenum">
              <a:rPr lang="en-US" smtClean="0"/>
              <a:pPr/>
              <a:t>‹#›</a:t>
            </a:fld>
            <a:endParaRPr lang="en-US"/>
          </a:p>
        </p:txBody>
      </p:sp>
      <p:cxnSp>
        <p:nvCxnSpPr>
          <p:cNvPr id="8" name="Straight Connector 7">
            <a:extLst>
              <a:ext uri="{FF2B5EF4-FFF2-40B4-BE49-F238E27FC236}">
                <a16:creationId xmlns:a16="http://schemas.microsoft.com/office/drawing/2014/main" id="{697C1C4E-56C8-5B41-A8ED-C8AB720553F4}"/>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77E4BD-558F-4F49-BCCC-8097ACDB395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2951CA70-2A74-4144-AFE2-25543D5CF91B}"/>
              </a:ext>
            </a:extLst>
          </p:cNvPr>
          <p:cNvSpPr>
            <a:spLocks noGrp="1"/>
          </p:cNvSpPr>
          <p:nvPr userDrawn="1">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923139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F9613-3E06-3F48-82B4-2A1443C75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4D1D0-13C0-1C48-8509-A31993AA0188}"/>
              </a:ext>
            </a:extLst>
          </p:cNvPr>
          <p:cNvSpPr>
            <a:spLocks noGrp="1"/>
          </p:cNvSpPr>
          <p:nvPr>
            <p:ph sz="half" idx="1"/>
          </p:nvPr>
        </p:nvSpPr>
        <p:spPr>
          <a:xfrm>
            <a:off x="609600" y="1825625"/>
            <a:ext cx="5410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4" name="Group 43">
            <a:extLst>
              <a:ext uri="{FF2B5EF4-FFF2-40B4-BE49-F238E27FC236}">
                <a16:creationId xmlns:a16="http://schemas.microsoft.com/office/drawing/2014/main" id="{C31C0657-04E2-D545-B5F6-0497061C9D05}"/>
              </a:ext>
            </a:extLst>
          </p:cNvPr>
          <p:cNvGrpSpPr/>
          <p:nvPr userDrawn="1"/>
        </p:nvGrpSpPr>
        <p:grpSpPr>
          <a:xfrm>
            <a:off x="7191542" y="1"/>
            <a:ext cx="5000459" cy="1425992"/>
            <a:chOff x="7191542" y="1"/>
            <a:chExt cx="5000459" cy="1425992"/>
          </a:xfrm>
        </p:grpSpPr>
        <p:pic>
          <p:nvPicPr>
            <p:cNvPr id="20" name="Picture 19">
              <a:extLst>
                <a:ext uri="{FF2B5EF4-FFF2-40B4-BE49-F238E27FC236}">
                  <a16:creationId xmlns:a16="http://schemas.microsoft.com/office/drawing/2014/main" id="{C338F5E7-D129-6645-8C24-2FD0BA1F9E5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43" name="Group 42">
              <a:extLst>
                <a:ext uri="{FF2B5EF4-FFF2-40B4-BE49-F238E27FC236}">
                  <a16:creationId xmlns:a16="http://schemas.microsoft.com/office/drawing/2014/main" id="{28F36C39-8E69-F445-8464-88EC96A24670}"/>
                </a:ext>
              </a:extLst>
            </p:cNvPr>
            <p:cNvGrpSpPr/>
            <p:nvPr userDrawn="1"/>
          </p:nvGrpSpPr>
          <p:grpSpPr>
            <a:xfrm>
              <a:off x="7191542" y="1"/>
              <a:ext cx="5000459" cy="1425992"/>
              <a:chOff x="7186272" y="0"/>
              <a:chExt cx="5005729" cy="1427495"/>
            </a:xfrm>
          </p:grpSpPr>
          <p:sp>
            <p:nvSpPr>
              <p:cNvPr id="42" name="Freeform 41">
                <a:extLst>
                  <a:ext uri="{FF2B5EF4-FFF2-40B4-BE49-F238E27FC236}">
                    <a16:creationId xmlns:a16="http://schemas.microsoft.com/office/drawing/2014/main" id="{C69BDA35-9203-0445-8810-A728F1BA10E1}"/>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91F10EC0-4FE0-DA44-B3E9-8BAB32988703}"/>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4" name="Content Placeholder 3">
            <a:extLst>
              <a:ext uri="{FF2B5EF4-FFF2-40B4-BE49-F238E27FC236}">
                <a16:creationId xmlns:a16="http://schemas.microsoft.com/office/drawing/2014/main" id="{47AC49C6-C095-154D-9A46-1A58CDDD4EAA}"/>
              </a:ext>
            </a:extLst>
          </p:cNvPr>
          <p:cNvSpPr>
            <a:spLocks noGrp="1"/>
          </p:cNvSpPr>
          <p:nvPr>
            <p:ph sz="half" idx="2"/>
          </p:nvPr>
        </p:nvSpPr>
        <p:spPr>
          <a:xfrm>
            <a:off x="6172199" y="1825625"/>
            <a:ext cx="541019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D558E08-9048-CC4B-A710-8B9165DDD7AE}"/>
              </a:ext>
            </a:extLst>
          </p:cNvPr>
          <p:cNvSpPr>
            <a:spLocks noGrp="1"/>
          </p:cNvSpPr>
          <p:nvPr>
            <p:ph type="sldNum" sz="quarter" idx="10"/>
          </p:nvPr>
        </p:nvSpPr>
        <p:spPr>
          <a:xfrm>
            <a:off x="8839198"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91883F68-545E-8C40-8E0F-73BEF76D2AFE}"/>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54FD4E-2BB6-AE40-B89B-76CA55068800}"/>
              </a:ext>
            </a:extLst>
          </p:cNvPr>
          <p:cNvCxnSpPr/>
          <p:nvPr userDrawn="1"/>
        </p:nvCxnSpPr>
        <p:spPr>
          <a:xfrm>
            <a:off x="704314"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E37E3AC-CC1F-C94D-A556-F1ED79EA64EA}"/>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666232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0A9E872B-2A7D-634E-BC84-C151E86E609A}"/>
              </a:ext>
            </a:extLst>
          </p:cNvPr>
          <p:cNvGrpSpPr/>
          <p:nvPr userDrawn="1"/>
        </p:nvGrpSpPr>
        <p:grpSpPr>
          <a:xfrm>
            <a:off x="7191542" y="1"/>
            <a:ext cx="5000459" cy="1425992"/>
            <a:chOff x="7191542" y="1"/>
            <a:chExt cx="5000459" cy="1425992"/>
          </a:xfrm>
        </p:grpSpPr>
        <p:pic>
          <p:nvPicPr>
            <p:cNvPr id="26" name="Picture 25">
              <a:extLst>
                <a:ext uri="{FF2B5EF4-FFF2-40B4-BE49-F238E27FC236}">
                  <a16:creationId xmlns:a16="http://schemas.microsoft.com/office/drawing/2014/main" id="{FA9C46F1-AD3D-CE4E-A117-F5342D4B62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7" name="Group 26">
              <a:extLst>
                <a:ext uri="{FF2B5EF4-FFF2-40B4-BE49-F238E27FC236}">
                  <a16:creationId xmlns:a16="http://schemas.microsoft.com/office/drawing/2014/main" id="{F28E4D70-C44F-CA48-A579-9B58C0FEB582}"/>
                </a:ext>
              </a:extLst>
            </p:cNvPr>
            <p:cNvGrpSpPr/>
            <p:nvPr userDrawn="1"/>
          </p:nvGrpSpPr>
          <p:grpSpPr>
            <a:xfrm>
              <a:off x="7191542" y="1"/>
              <a:ext cx="5000459" cy="1425992"/>
              <a:chOff x="7186272" y="0"/>
              <a:chExt cx="5005729" cy="1427495"/>
            </a:xfrm>
          </p:grpSpPr>
          <p:sp>
            <p:nvSpPr>
              <p:cNvPr id="28" name="Freeform 27">
                <a:extLst>
                  <a:ext uri="{FF2B5EF4-FFF2-40B4-BE49-F238E27FC236}">
                    <a16:creationId xmlns:a16="http://schemas.microsoft.com/office/drawing/2014/main" id="{C86168EB-479C-C240-960B-6A139D47D16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43802725-C646-4B47-ACA4-0A77C90C6198}"/>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43E6D063-0BA2-C843-9F1B-0429DB7C51DA}"/>
              </a:ext>
            </a:extLst>
          </p:cNvPr>
          <p:cNvSpPr>
            <a:spLocks noGrp="1"/>
          </p:cNvSpPr>
          <p:nvPr>
            <p:ph type="title"/>
          </p:nvPr>
        </p:nvSpPr>
        <p:spPr>
          <a:xfrm>
            <a:off x="609600" y="365125"/>
            <a:ext cx="109728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B694B1-145A-BD4F-95A3-18C4FB7F312C}"/>
              </a:ext>
            </a:extLst>
          </p:cNvPr>
          <p:cNvSpPr>
            <a:spLocks noGrp="1"/>
          </p:cNvSpPr>
          <p:nvPr>
            <p:ph type="body" idx="1"/>
          </p:nvPr>
        </p:nvSpPr>
        <p:spPr>
          <a:xfrm>
            <a:off x="609600" y="1681163"/>
            <a:ext cx="5387975"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3DAFCD-AF7D-4A43-9492-D4C9EC4058F9}"/>
              </a:ext>
            </a:extLst>
          </p:cNvPr>
          <p:cNvSpPr>
            <a:spLocks noGrp="1"/>
          </p:cNvSpPr>
          <p:nvPr>
            <p:ph sz="half" idx="2"/>
          </p:nvPr>
        </p:nvSpPr>
        <p:spPr>
          <a:xfrm>
            <a:off x="609600" y="2505075"/>
            <a:ext cx="5387975"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936CB-B19E-AB4F-954A-9107A1AB5799}"/>
              </a:ext>
            </a:extLst>
          </p:cNvPr>
          <p:cNvSpPr>
            <a:spLocks noGrp="1"/>
          </p:cNvSpPr>
          <p:nvPr>
            <p:ph type="body" sz="quarter" idx="3"/>
          </p:nvPr>
        </p:nvSpPr>
        <p:spPr>
          <a:xfrm>
            <a:off x="6172200" y="1681163"/>
            <a:ext cx="5410200" cy="823912"/>
          </a:xfrm>
          <a:solidFill>
            <a:schemeClr val="bg2"/>
          </a:solidFill>
        </p:spPr>
        <p:txBody>
          <a:bodyPr lIns="182880" tIns="0" rIns="182880" bIns="0" anchor="ctr" anchorCtr="0">
            <a:normAutofit/>
          </a:bodyPr>
          <a:lstStyle>
            <a:lvl1pPr marL="0" indent="0">
              <a:buNone/>
              <a:defRPr sz="2400" b="0" u="sng" baseline="0">
                <a:solidFill>
                  <a:schemeClr val="tx1"/>
                </a:solidFill>
                <a:uFill>
                  <a:solidFill>
                    <a:schemeClr val="accent3"/>
                  </a:solidFill>
                </a:u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1F0BC5-358A-624D-831F-0C9192B39C20}"/>
              </a:ext>
            </a:extLst>
          </p:cNvPr>
          <p:cNvSpPr>
            <a:spLocks noGrp="1"/>
          </p:cNvSpPr>
          <p:nvPr>
            <p:ph sz="quarter" idx="4"/>
          </p:nvPr>
        </p:nvSpPr>
        <p:spPr>
          <a:xfrm>
            <a:off x="6172200" y="2505075"/>
            <a:ext cx="5410200" cy="3684588"/>
          </a:xfrm>
          <a:solidFill>
            <a:schemeClr val="bg2"/>
          </a:solidFill>
        </p:spPr>
        <p:txBody>
          <a:bodyPr lIns="182880" tIns="0" rIns="182880" bIns="0">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F6BD8A42-7B0F-BB4D-8ADE-0BD0E43A224A}"/>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9" name="Straight Connector 8">
            <a:extLst>
              <a:ext uri="{FF2B5EF4-FFF2-40B4-BE49-F238E27FC236}">
                <a16:creationId xmlns:a16="http://schemas.microsoft.com/office/drawing/2014/main" id="{A4B2CE60-548B-F44E-A1CF-1783C033B22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48DF50CF-ADF4-344E-8BC2-A3F7B9B9EC49}"/>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754406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A15D652-75FA-E34B-8638-471C3EAA3A7A}"/>
              </a:ext>
            </a:extLst>
          </p:cNvPr>
          <p:cNvGrpSpPr/>
          <p:nvPr userDrawn="1"/>
        </p:nvGrpSpPr>
        <p:grpSpPr>
          <a:xfrm>
            <a:off x="7191542" y="1"/>
            <a:ext cx="5000459" cy="1425992"/>
            <a:chOff x="7191542" y="1"/>
            <a:chExt cx="5000459" cy="1425992"/>
          </a:xfrm>
        </p:grpSpPr>
        <p:pic>
          <p:nvPicPr>
            <p:cNvPr id="23" name="Picture 22">
              <a:extLst>
                <a:ext uri="{FF2B5EF4-FFF2-40B4-BE49-F238E27FC236}">
                  <a16:creationId xmlns:a16="http://schemas.microsoft.com/office/drawing/2014/main" id="{ABFC1EB7-14FE-F440-B28D-33144EBA369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264317" y="228371"/>
              <a:ext cx="2025315" cy="911940"/>
            </a:xfrm>
            <a:prstGeom prst="rect">
              <a:avLst/>
            </a:prstGeom>
          </p:spPr>
        </p:pic>
        <p:grpSp>
          <p:nvGrpSpPr>
            <p:cNvPr id="24" name="Group 23">
              <a:extLst>
                <a:ext uri="{FF2B5EF4-FFF2-40B4-BE49-F238E27FC236}">
                  <a16:creationId xmlns:a16="http://schemas.microsoft.com/office/drawing/2014/main" id="{3ED010AE-CEE8-BB43-819D-3EBFCBB9EFD3}"/>
                </a:ext>
              </a:extLst>
            </p:cNvPr>
            <p:cNvGrpSpPr/>
            <p:nvPr userDrawn="1"/>
          </p:nvGrpSpPr>
          <p:grpSpPr>
            <a:xfrm>
              <a:off x="7191542" y="1"/>
              <a:ext cx="5000459" cy="1425992"/>
              <a:chOff x="7186272" y="0"/>
              <a:chExt cx="5005729" cy="1427495"/>
            </a:xfrm>
          </p:grpSpPr>
          <p:sp>
            <p:nvSpPr>
              <p:cNvPr id="25" name="Freeform 24">
                <a:extLst>
                  <a:ext uri="{FF2B5EF4-FFF2-40B4-BE49-F238E27FC236}">
                    <a16:creationId xmlns:a16="http://schemas.microsoft.com/office/drawing/2014/main" id="{9A713DF7-12D7-3D45-B2CD-079A5CCC5483}"/>
                  </a:ext>
                </a:extLst>
              </p:cNvPr>
              <p:cNvSpPr/>
              <p:nvPr userDrawn="1"/>
            </p:nvSpPr>
            <p:spPr>
              <a:xfrm>
                <a:off x="7186272" y="0"/>
                <a:ext cx="5005729" cy="1427495"/>
              </a:xfrm>
              <a:custGeom>
                <a:avLst/>
                <a:gdLst>
                  <a:gd name="connsiteX0" fmla="*/ 0 w 5005729"/>
                  <a:gd name="connsiteY0" fmla="*/ 0 h 1427495"/>
                  <a:gd name="connsiteX1" fmla="*/ 165533 w 5005729"/>
                  <a:gd name="connsiteY1" fmla="*/ 0 h 1427495"/>
                  <a:gd name="connsiteX2" fmla="*/ 215699 w 5005729"/>
                  <a:gd name="connsiteY2" fmla="*/ 35841 h 1427495"/>
                  <a:gd name="connsiteX3" fmla="*/ 876476 w 5005729"/>
                  <a:gd name="connsiteY3" fmla="*/ 498295 h 1427495"/>
                  <a:gd name="connsiteX4" fmla="*/ 1566628 w 5005729"/>
                  <a:gd name="connsiteY4" fmla="*/ 910605 h 1427495"/>
                  <a:gd name="connsiteX5" fmla="*/ 2307294 w 5005729"/>
                  <a:gd name="connsiteY5" fmla="*/ 1218776 h 1427495"/>
                  <a:gd name="connsiteX6" fmla="*/ 2696502 w 5005729"/>
                  <a:gd name="connsiteY6" fmla="*/ 1318134 h 1427495"/>
                  <a:gd name="connsiteX7" fmla="*/ 3094217 w 5005729"/>
                  <a:gd name="connsiteY7" fmla="*/ 1375517 h 1427495"/>
                  <a:gd name="connsiteX8" fmla="*/ 3496186 w 5005729"/>
                  <a:gd name="connsiteY8" fmla="*/ 1391457 h 1427495"/>
                  <a:gd name="connsiteX9" fmla="*/ 3596679 w 5005729"/>
                  <a:gd name="connsiteY9" fmla="*/ 1388800 h 1427495"/>
                  <a:gd name="connsiteX10" fmla="*/ 3647191 w 5005729"/>
                  <a:gd name="connsiteY10" fmla="*/ 1387207 h 1427495"/>
                  <a:gd name="connsiteX11" fmla="*/ 3697703 w 5005729"/>
                  <a:gd name="connsiteY11" fmla="*/ 1384018 h 1427495"/>
                  <a:gd name="connsiteX12" fmla="*/ 3798195 w 5005729"/>
                  <a:gd name="connsiteY12" fmla="*/ 1377643 h 1427495"/>
                  <a:gd name="connsiteX13" fmla="*/ 3898687 w 5005729"/>
                  <a:gd name="connsiteY13" fmla="*/ 1367547 h 1427495"/>
                  <a:gd name="connsiteX14" fmla="*/ 3948667 w 5005729"/>
                  <a:gd name="connsiteY14" fmla="*/ 1362234 h 1427495"/>
                  <a:gd name="connsiteX15" fmla="*/ 3998648 w 5005729"/>
                  <a:gd name="connsiteY15" fmla="*/ 1355327 h 1427495"/>
                  <a:gd name="connsiteX16" fmla="*/ 4098609 w 5005729"/>
                  <a:gd name="connsiteY16" fmla="*/ 1341512 h 1427495"/>
                  <a:gd name="connsiteX17" fmla="*/ 4198037 w 5005729"/>
                  <a:gd name="connsiteY17" fmla="*/ 1324510 h 1427495"/>
                  <a:gd name="connsiteX18" fmla="*/ 4223027 w 5005729"/>
                  <a:gd name="connsiteY18" fmla="*/ 1320259 h 1427495"/>
                  <a:gd name="connsiteX19" fmla="*/ 4248017 w 5005729"/>
                  <a:gd name="connsiteY19" fmla="*/ 1315477 h 1427495"/>
                  <a:gd name="connsiteX20" fmla="*/ 4297466 w 5005729"/>
                  <a:gd name="connsiteY20" fmla="*/ 1305382 h 1427495"/>
                  <a:gd name="connsiteX21" fmla="*/ 4346915 w 5005729"/>
                  <a:gd name="connsiteY21" fmla="*/ 1295287 h 1427495"/>
                  <a:gd name="connsiteX22" fmla="*/ 4371374 w 5005729"/>
                  <a:gd name="connsiteY22" fmla="*/ 1289974 h 1427495"/>
                  <a:gd name="connsiteX23" fmla="*/ 4395831 w 5005729"/>
                  <a:gd name="connsiteY23" fmla="*/ 1284129 h 1427495"/>
                  <a:gd name="connsiteX24" fmla="*/ 4494197 w 5005729"/>
                  <a:gd name="connsiteY24" fmla="*/ 1260751 h 1427495"/>
                  <a:gd name="connsiteX25" fmla="*/ 4506426 w 5005729"/>
                  <a:gd name="connsiteY25" fmla="*/ 1258094 h 1427495"/>
                  <a:gd name="connsiteX26" fmla="*/ 4518656 w 5005729"/>
                  <a:gd name="connsiteY26" fmla="*/ 1254906 h 1427495"/>
                  <a:gd name="connsiteX27" fmla="*/ 4543113 w 5005729"/>
                  <a:gd name="connsiteY27" fmla="*/ 1248530 h 1427495"/>
                  <a:gd name="connsiteX28" fmla="*/ 4592031 w 5005729"/>
                  <a:gd name="connsiteY28" fmla="*/ 1235247 h 1427495"/>
                  <a:gd name="connsiteX29" fmla="*/ 4640948 w 5005729"/>
                  <a:gd name="connsiteY29" fmla="*/ 1221963 h 1427495"/>
                  <a:gd name="connsiteX30" fmla="*/ 4689332 w 5005729"/>
                  <a:gd name="connsiteY30" fmla="*/ 1207618 h 1427495"/>
                  <a:gd name="connsiteX31" fmla="*/ 4881644 w 5005729"/>
                  <a:gd name="connsiteY31" fmla="*/ 1145934 h 1427495"/>
                  <a:gd name="connsiteX32" fmla="*/ 5005729 w 5005729"/>
                  <a:gd name="connsiteY32" fmla="*/ 1100085 h 1427495"/>
                  <a:gd name="connsiteX33" fmla="*/ 5005729 w 5005729"/>
                  <a:gd name="connsiteY33" fmla="*/ 1108460 h 1427495"/>
                  <a:gd name="connsiteX34" fmla="*/ 4884859 w 5005729"/>
                  <a:gd name="connsiteY34" fmla="*/ 1155423 h 1427495"/>
                  <a:gd name="connsiteX35" fmla="*/ 4693055 w 5005729"/>
                  <a:gd name="connsiteY35" fmla="*/ 1220370 h 1427495"/>
                  <a:gd name="connsiteX36" fmla="*/ 4644670 w 5005729"/>
                  <a:gd name="connsiteY36" fmla="*/ 1235778 h 1427495"/>
                  <a:gd name="connsiteX37" fmla="*/ 4596284 w 5005729"/>
                  <a:gd name="connsiteY37" fmla="*/ 1250124 h 1427495"/>
                  <a:gd name="connsiteX38" fmla="*/ 4547367 w 5005729"/>
                  <a:gd name="connsiteY38" fmla="*/ 1263938 h 1427495"/>
                  <a:gd name="connsiteX39" fmla="*/ 4522910 w 5005729"/>
                  <a:gd name="connsiteY39" fmla="*/ 1270846 h 1427495"/>
                  <a:gd name="connsiteX40" fmla="*/ 4510680 w 5005729"/>
                  <a:gd name="connsiteY40" fmla="*/ 1274565 h 1427495"/>
                  <a:gd name="connsiteX41" fmla="*/ 4498451 w 5005729"/>
                  <a:gd name="connsiteY41" fmla="*/ 1277753 h 1427495"/>
                  <a:gd name="connsiteX42" fmla="*/ 4400085 w 5005729"/>
                  <a:gd name="connsiteY42" fmla="*/ 1302725 h 1427495"/>
                  <a:gd name="connsiteX43" fmla="*/ 4375626 w 5005729"/>
                  <a:gd name="connsiteY43" fmla="*/ 1309101 h 1427495"/>
                  <a:gd name="connsiteX44" fmla="*/ 4351169 w 5005729"/>
                  <a:gd name="connsiteY44" fmla="*/ 1314415 h 1427495"/>
                  <a:gd name="connsiteX45" fmla="*/ 4301720 w 5005729"/>
                  <a:gd name="connsiteY45" fmla="*/ 1325572 h 1427495"/>
                  <a:gd name="connsiteX46" fmla="*/ 4252271 w 5005729"/>
                  <a:gd name="connsiteY46" fmla="*/ 1336730 h 1427495"/>
                  <a:gd name="connsiteX47" fmla="*/ 4227281 w 5005729"/>
                  <a:gd name="connsiteY47" fmla="*/ 1342044 h 1427495"/>
                  <a:gd name="connsiteX48" fmla="*/ 4202291 w 5005729"/>
                  <a:gd name="connsiteY48" fmla="*/ 1346825 h 1427495"/>
                  <a:gd name="connsiteX49" fmla="*/ 4102862 w 5005729"/>
                  <a:gd name="connsiteY49" fmla="*/ 1365422 h 1427495"/>
                  <a:gd name="connsiteX50" fmla="*/ 4002902 w 5005729"/>
                  <a:gd name="connsiteY50" fmla="*/ 1380831 h 1427495"/>
                  <a:gd name="connsiteX51" fmla="*/ 3952921 w 5005729"/>
                  <a:gd name="connsiteY51" fmla="*/ 1388800 h 1427495"/>
                  <a:gd name="connsiteX52" fmla="*/ 3902409 w 5005729"/>
                  <a:gd name="connsiteY52" fmla="*/ 1394645 h 1427495"/>
                  <a:gd name="connsiteX53" fmla="*/ 3801917 w 5005729"/>
                  <a:gd name="connsiteY53" fmla="*/ 1406334 h 1427495"/>
                  <a:gd name="connsiteX54" fmla="*/ 3700893 w 5005729"/>
                  <a:gd name="connsiteY54" fmla="*/ 1414836 h 1427495"/>
                  <a:gd name="connsiteX55" fmla="*/ 3650381 w 5005729"/>
                  <a:gd name="connsiteY55" fmla="*/ 1419086 h 1427495"/>
                  <a:gd name="connsiteX56" fmla="*/ 3599869 w 5005729"/>
                  <a:gd name="connsiteY56" fmla="*/ 1421743 h 1427495"/>
                  <a:gd name="connsiteX57" fmla="*/ 3498313 w 5005729"/>
                  <a:gd name="connsiteY57" fmla="*/ 1425993 h 1427495"/>
                  <a:gd name="connsiteX58" fmla="*/ 3092622 w 5005729"/>
                  <a:gd name="connsiteY58" fmla="*/ 1416430 h 1427495"/>
                  <a:gd name="connsiteX59" fmla="*/ 2689590 w 5005729"/>
                  <a:gd name="connsiteY59" fmla="*/ 1364891 h 1427495"/>
                  <a:gd name="connsiteX60" fmla="*/ 2294001 w 5005729"/>
                  <a:gd name="connsiteY60" fmla="*/ 1270846 h 1427495"/>
                  <a:gd name="connsiteX61" fmla="*/ 1538448 w 5005729"/>
                  <a:gd name="connsiteY61" fmla="*/ 971177 h 1427495"/>
                  <a:gd name="connsiteX62" fmla="*/ 834471 w 5005729"/>
                  <a:gd name="connsiteY62" fmla="*/ 566305 h 1427495"/>
                  <a:gd name="connsiteX63" fmla="*/ 163459 w 5005729"/>
                  <a:gd name="connsiteY63" fmla="*/ 112750 h 142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005729" h="1427495">
                    <a:moveTo>
                      <a:pt x="0" y="0"/>
                    </a:moveTo>
                    <a:lnTo>
                      <a:pt x="165533" y="0"/>
                    </a:lnTo>
                    <a:lnTo>
                      <a:pt x="215699" y="35841"/>
                    </a:lnTo>
                    <a:cubicBezTo>
                      <a:pt x="434496" y="193047"/>
                      <a:pt x="652894" y="349789"/>
                      <a:pt x="876476" y="498295"/>
                    </a:cubicBezTo>
                    <a:cubicBezTo>
                      <a:pt x="1099792" y="647067"/>
                      <a:pt x="1328957" y="787337"/>
                      <a:pt x="1566628" y="910605"/>
                    </a:cubicBezTo>
                    <a:cubicBezTo>
                      <a:pt x="1804301" y="1033874"/>
                      <a:pt x="2051544" y="1139076"/>
                      <a:pt x="2307294" y="1218776"/>
                    </a:cubicBezTo>
                    <a:cubicBezTo>
                      <a:pt x="2434903" y="1258625"/>
                      <a:pt x="2565171" y="1291568"/>
                      <a:pt x="2696502" y="1318134"/>
                    </a:cubicBezTo>
                    <a:cubicBezTo>
                      <a:pt x="2827833" y="1344700"/>
                      <a:pt x="2960760" y="1363297"/>
                      <a:pt x="3094217" y="1375517"/>
                    </a:cubicBezTo>
                    <a:cubicBezTo>
                      <a:pt x="3227675" y="1387738"/>
                      <a:pt x="3361665" y="1393051"/>
                      <a:pt x="3496186" y="1391457"/>
                    </a:cubicBezTo>
                    <a:lnTo>
                      <a:pt x="3596679" y="1388800"/>
                    </a:lnTo>
                    <a:cubicBezTo>
                      <a:pt x="3613693" y="1388269"/>
                      <a:pt x="3630176" y="1388269"/>
                      <a:pt x="3647191" y="1387207"/>
                    </a:cubicBezTo>
                    <a:lnTo>
                      <a:pt x="3697703" y="1384018"/>
                    </a:lnTo>
                    <a:lnTo>
                      <a:pt x="3798195" y="1377643"/>
                    </a:lnTo>
                    <a:lnTo>
                      <a:pt x="3898687" y="1367547"/>
                    </a:lnTo>
                    <a:lnTo>
                      <a:pt x="3948667" y="1362234"/>
                    </a:lnTo>
                    <a:lnTo>
                      <a:pt x="3998648" y="1355327"/>
                    </a:lnTo>
                    <a:cubicBezTo>
                      <a:pt x="4032146" y="1350545"/>
                      <a:pt x="4065111" y="1346294"/>
                      <a:pt x="4098609" y="1341512"/>
                    </a:cubicBezTo>
                    <a:lnTo>
                      <a:pt x="4198037" y="1324510"/>
                    </a:lnTo>
                    <a:lnTo>
                      <a:pt x="4223027" y="1320259"/>
                    </a:lnTo>
                    <a:cubicBezTo>
                      <a:pt x="4231535" y="1318665"/>
                      <a:pt x="4239511" y="1317602"/>
                      <a:pt x="4248017" y="1315477"/>
                    </a:cubicBezTo>
                    <a:lnTo>
                      <a:pt x="4297466" y="1305382"/>
                    </a:lnTo>
                    <a:lnTo>
                      <a:pt x="4346915" y="1295287"/>
                    </a:lnTo>
                    <a:lnTo>
                      <a:pt x="4371374" y="1289974"/>
                    </a:lnTo>
                    <a:cubicBezTo>
                      <a:pt x="4379349" y="1288379"/>
                      <a:pt x="4387856" y="1286254"/>
                      <a:pt x="4395831" y="1284129"/>
                    </a:cubicBezTo>
                    <a:lnTo>
                      <a:pt x="4494197" y="1260751"/>
                    </a:lnTo>
                    <a:lnTo>
                      <a:pt x="4506426" y="1258094"/>
                    </a:lnTo>
                    <a:lnTo>
                      <a:pt x="4518656" y="1254906"/>
                    </a:lnTo>
                    <a:lnTo>
                      <a:pt x="4543113" y="1248530"/>
                    </a:lnTo>
                    <a:lnTo>
                      <a:pt x="4592031" y="1235247"/>
                    </a:lnTo>
                    <a:cubicBezTo>
                      <a:pt x="4607983" y="1230996"/>
                      <a:pt x="4624465" y="1226746"/>
                      <a:pt x="4640948" y="1221963"/>
                    </a:cubicBezTo>
                    <a:lnTo>
                      <a:pt x="4689332" y="1207618"/>
                    </a:lnTo>
                    <a:cubicBezTo>
                      <a:pt x="4753935" y="1188490"/>
                      <a:pt x="4818038" y="1167901"/>
                      <a:pt x="4881644" y="1145934"/>
                    </a:cubicBezTo>
                    <a:lnTo>
                      <a:pt x="5005729" y="1100085"/>
                    </a:lnTo>
                    <a:lnTo>
                      <a:pt x="5005729" y="1108460"/>
                    </a:lnTo>
                    <a:lnTo>
                      <a:pt x="4884859" y="1155423"/>
                    </a:lnTo>
                    <a:cubicBezTo>
                      <a:pt x="4821462" y="1178495"/>
                      <a:pt x="4757524" y="1200180"/>
                      <a:pt x="4693055" y="1220370"/>
                    </a:cubicBezTo>
                    <a:lnTo>
                      <a:pt x="4644670" y="1235778"/>
                    </a:lnTo>
                    <a:cubicBezTo>
                      <a:pt x="4628719" y="1240560"/>
                      <a:pt x="4612235" y="1245342"/>
                      <a:pt x="4596284" y="1250124"/>
                    </a:cubicBezTo>
                    <a:lnTo>
                      <a:pt x="4547367" y="1263938"/>
                    </a:lnTo>
                    <a:lnTo>
                      <a:pt x="4522910" y="1270846"/>
                    </a:lnTo>
                    <a:lnTo>
                      <a:pt x="4510680" y="1274565"/>
                    </a:lnTo>
                    <a:lnTo>
                      <a:pt x="4498451" y="1277753"/>
                    </a:lnTo>
                    <a:lnTo>
                      <a:pt x="4400085" y="1302725"/>
                    </a:lnTo>
                    <a:cubicBezTo>
                      <a:pt x="4392110" y="1304851"/>
                      <a:pt x="4383602" y="1306976"/>
                      <a:pt x="4375626" y="1309101"/>
                    </a:cubicBezTo>
                    <a:lnTo>
                      <a:pt x="4351169" y="1314415"/>
                    </a:lnTo>
                    <a:lnTo>
                      <a:pt x="4301720" y="1325572"/>
                    </a:lnTo>
                    <a:lnTo>
                      <a:pt x="4252271" y="1336730"/>
                    </a:lnTo>
                    <a:cubicBezTo>
                      <a:pt x="4244295" y="1338856"/>
                      <a:pt x="4235789" y="1340450"/>
                      <a:pt x="4227281" y="1342044"/>
                    </a:cubicBezTo>
                    <a:lnTo>
                      <a:pt x="4202291" y="1346825"/>
                    </a:lnTo>
                    <a:lnTo>
                      <a:pt x="4102862" y="1365422"/>
                    </a:lnTo>
                    <a:cubicBezTo>
                      <a:pt x="4069365" y="1370735"/>
                      <a:pt x="4035867" y="1375517"/>
                      <a:pt x="4002902" y="1380831"/>
                    </a:cubicBezTo>
                    <a:lnTo>
                      <a:pt x="3952921" y="1388800"/>
                    </a:lnTo>
                    <a:lnTo>
                      <a:pt x="3902409" y="1394645"/>
                    </a:lnTo>
                    <a:lnTo>
                      <a:pt x="3801917" y="1406334"/>
                    </a:lnTo>
                    <a:lnTo>
                      <a:pt x="3700893" y="1414836"/>
                    </a:lnTo>
                    <a:lnTo>
                      <a:pt x="3650381" y="1419086"/>
                    </a:lnTo>
                    <a:cubicBezTo>
                      <a:pt x="3633367" y="1420680"/>
                      <a:pt x="3616352" y="1420680"/>
                      <a:pt x="3599869" y="1421743"/>
                    </a:cubicBezTo>
                    <a:lnTo>
                      <a:pt x="3498313" y="1425993"/>
                    </a:lnTo>
                    <a:cubicBezTo>
                      <a:pt x="3363260" y="1429713"/>
                      <a:pt x="3227675" y="1426525"/>
                      <a:pt x="3092622" y="1416430"/>
                    </a:cubicBezTo>
                    <a:cubicBezTo>
                      <a:pt x="2957569" y="1406334"/>
                      <a:pt x="2823048" y="1389863"/>
                      <a:pt x="2689590" y="1364891"/>
                    </a:cubicBezTo>
                    <a:cubicBezTo>
                      <a:pt x="2556131" y="1340450"/>
                      <a:pt x="2424269" y="1308570"/>
                      <a:pt x="2294001" y="1270846"/>
                    </a:cubicBezTo>
                    <a:cubicBezTo>
                      <a:pt x="2033466" y="1194866"/>
                      <a:pt x="1781438" y="1091788"/>
                      <a:pt x="1538448" y="971177"/>
                    </a:cubicBezTo>
                    <a:cubicBezTo>
                      <a:pt x="1295459" y="850565"/>
                      <a:pt x="1062040" y="712420"/>
                      <a:pt x="834471" y="566305"/>
                    </a:cubicBezTo>
                    <a:cubicBezTo>
                      <a:pt x="606901" y="420190"/>
                      <a:pt x="384914" y="266371"/>
                      <a:pt x="163459" y="112750"/>
                    </a:cubicBezTo>
                    <a:close/>
                  </a:path>
                </a:pathLst>
              </a:custGeom>
              <a:gradFill>
                <a:gsLst>
                  <a:gs pos="0">
                    <a:schemeClr val="accent3">
                      <a:lumMod val="75000"/>
                    </a:schemeClr>
                  </a:gs>
                  <a:gs pos="20000">
                    <a:schemeClr val="accent3"/>
                  </a:gs>
                </a:gsLst>
                <a:lin ang="0" scaled="1"/>
              </a:gradFill>
              <a:ln w="531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95853EB-958A-914B-9546-97D42C496E2D}"/>
                  </a:ext>
                </a:extLst>
              </p:cNvPr>
              <p:cNvSpPr/>
              <p:nvPr/>
            </p:nvSpPr>
            <p:spPr>
              <a:xfrm>
                <a:off x="7330180" y="0"/>
                <a:ext cx="4861820" cy="1389331"/>
              </a:xfrm>
              <a:custGeom>
                <a:avLst/>
                <a:gdLst>
                  <a:gd name="connsiteX0" fmla="*/ 0 w 4861820"/>
                  <a:gd name="connsiteY0" fmla="*/ 0 h 1389331"/>
                  <a:gd name="connsiteX1" fmla="*/ 229890 w 4861820"/>
                  <a:gd name="connsiteY1" fmla="*/ 0 h 1389331"/>
                  <a:gd name="connsiteX2" fmla="*/ 373317 w 4861820"/>
                  <a:gd name="connsiteY2" fmla="*/ 108292 h 1389331"/>
                  <a:gd name="connsiteX3" fmla="*/ 702260 w 4861820"/>
                  <a:gd name="connsiteY3" fmla="*/ 348992 h 1389331"/>
                  <a:gd name="connsiteX4" fmla="*/ 1384969 w 4861820"/>
                  <a:gd name="connsiteY4" fmla="*/ 788400 h 1389331"/>
                  <a:gd name="connsiteX5" fmla="*/ 2120849 w 4861820"/>
                  <a:gd name="connsiteY5" fmla="*/ 1125262 h 1389331"/>
                  <a:gd name="connsiteX6" fmla="*/ 3720750 w 4861820"/>
                  <a:gd name="connsiteY6" fmla="*/ 1329823 h 1389331"/>
                  <a:gd name="connsiteX7" fmla="*/ 3771794 w 4861820"/>
                  <a:gd name="connsiteY7" fmla="*/ 1326104 h 1389331"/>
                  <a:gd name="connsiteX8" fmla="*/ 3822306 w 4861820"/>
                  <a:gd name="connsiteY8" fmla="*/ 1320790 h 1389331"/>
                  <a:gd name="connsiteX9" fmla="*/ 3872818 w 4861820"/>
                  <a:gd name="connsiteY9" fmla="*/ 1315477 h 1389331"/>
                  <a:gd name="connsiteX10" fmla="*/ 3898339 w 4861820"/>
                  <a:gd name="connsiteY10" fmla="*/ 1312820 h 1389331"/>
                  <a:gd name="connsiteX11" fmla="*/ 3923861 w 4861820"/>
                  <a:gd name="connsiteY11" fmla="*/ 1309632 h 1389331"/>
                  <a:gd name="connsiteX12" fmla="*/ 4024885 w 4861820"/>
                  <a:gd name="connsiteY12" fmla="*/ 1295818 h 1389331"/>
                  <a:gd name="connsiteX13" fmla="*/ 4050407 w 4861820"/>
                  <a:gd name="connsiteY13" fmla="*/ 1292630 h 1389331"/>
                  <a:gd name="connsiteX14" fmla="*/ 4075397 w 4861820"/>
                  <a:gd name="connsiteY14" fmla="*/ 1288379 h 1389331"/>
                  <a:gd name="connsiteX15" fmla="*/ 4125909 w 4861820"/>
                  <a:gd name="connsiteY15" fmla="*/ 1279878 h 1389331"/>
                  <a:gd name="connsiteX16" fmla="*/ 4226401 w 4861820"/>
                  <a:gd name="connsiteY16" fmla="*/ 1261813 h 1389331"/>
                  <a:gd name="connsiteX17" fmla="*/ 4326362 w 4861820"/>
                  <a:gd name="connsiteY17" fmla="*/ 1241622 h 1389331"/>
                  <a:gd name="connsiteX18" fmla="*/ 4425790 w 4861820"/>
                  <a:gd name="connsiteY18" fmla="*/ 1218775 h 1389331"/>
                  <a:gd name="connsiteX19" fmla="*/ 4450781 w 4861820"/>
                  <a:gd name="connsiteY19" fmla="*/ 1212931 h 1389331"/>
                  <a:gd name="connsiteX20" fmla="*/ 4475239 w 4861820"/>
                  <a:gd name="connsiteY20" fmla="*/ 1206555 h 1389331"/>
                  <a:gd name="connsiteX21" fmla="*/ 4524688 w 4861820"/>
                  <a:gd name="connsiteY21" fmla="*/ 1193803 h 1389331"/>
                  <a:gd name="connsiteX22" fmla="*/ 4721220 w 4861820"/>
                  <a:gd name="connsiteY22" fmla="*/ 1137947 h 1389331"/>
                  <a:gd name="connsiteX23" fmla="*/ 4861820 w 4861820"/>
                  <a:gd name="connsiteY23" fmla="*/ 1091339 h 1389331"/>
                  <a:gd name="connsiteX24" fmla="*/ 4861820 w 4861820"/>
                  <a:gd name="connsiteY24" fmla="*/ 1102902 h 1389331"/>
                  <a:gd name="connsiteX25" fmla="*/ 4725208 w 4861820"/>
                  <a:gd name="connsiteY25" fmla="*/ 1151761 h 1389331"/>
                  <a:gd name="connsiteX26" fmla="*/ 4529473 w 4861820"/>
                  <a:gd name="connsiteY26" fmla="*/ 1212399 h 1389331"/>
                  <a:gd name="connsiteX27" fmla="*/ 4480025 w 4861820"/>
                  <a:gd name="connsiteY27" fmla="*/ 1226214 h 1389331"/>
                  <a:gd name="connsiteX28" fmla="*/ 4455566 w 4861820"/>
                  <a:gd name="connsiteY28" fmla="*/ 1233121 h 1389331"/>
                  <a:gd name="connsiteX29" fmla="*/ 4430576 w 4861820"/>
                  <a:gd name="connsiteY29" fmla="*/ 1239497 h 1389331"/>
                  <a:gd name="connsiteX30" fmla="*/ 4331148 w 4861820"/>
                  <a:gd name="connsiteY30" fmla="*/ 1265001 h 1389331"/>
                  <a:gd name="connsiteX31" fmla="*/ 4231187 w 4861820"/>
                  <a:gd name="connsiteY31" fmla="*/ 1287848 h 1389331"/>
                  <a:gd name="connsiteX32" fmla="*/ 4130694 w 4861820"/>
                  <a:gd name="connsiteY32" fmla="*/ 1308570 h 1389331"/>
                  <a:gd name="connsiteX33" fmla="*/ 4080182 w 4861820"/>
                  <a:gd name="connsiteY33" fmla="*/ 1318134 h 1389331"/>
                  <a:gd name="connsiteX34" fmla="*/ 4055192 w 4861820"/>
                  <a:gd name="connsiteY34" fmla="*/ 1322915 h 1389331"/>
                  <a:gd name="connsiteX35" fmla="*/ 4029670 w 4861820"/>
                  <a:gd name="connsiteY35" fmla="*/ 1327166 h 1389331"/>
                  <a:gd name="connsiteX36" fmla="*/ 3928115 w 4861820"/>
                  <a:gd name="connsiteY36" fmla="*/ 1343637 h 1389331"/>
                  <a:gd name="connsiteX37" fmla="*/ 3902593 w 4861820"/>
                  <a:gd name="connsiteY37" fmla="*/ 1347357 h 1389331"/>
                  <a:gd name="connsiteX38" fmla="*/ 3877071 w 4861820"/>
                  <a:gd name="connsiteY38" fmla="*/ 1350545 h 1389331"/>
                  <a:gd name="connsiteX39" fmla="*/ 3826027 w 4861820"/>
                  <a:gd name="connsiteY39" fmla="*/ 1356921 h 1389331"/>
                  <a:gd name="connsiteX40" fmla="*/ 3774984 w 4861820"/>
                  <a:gd name="connsiteY40" fmla="*/ 1363297 h 1389331"/>
                  <a:gd name="connsiteX41" fmla="*/ 3723940 w 4861820"/>
                  <a:gd name="connsiteY41" fmla="*/ 1368078 h 1389331"/>
                  <a:gd name="connsiteX42" fmla="*/ 3621321 w 4861820"/>
                  <a:gd name="connsiteY42" fmla="*/ 1377642 h 1389331"/>
                  <a:gd name="connsiteX43" fmla="*/ 3518702 w 4861820"/>
                  <a:gd name="connsiteY43" fmla="*/ 1383487 h 1389331"/>
                  <a:gd name="connsiteX44" fmla="*/ 3467126 w 4861820"/>
                  <a:gd name="connsiteY44" fmla="*/ 1386144 h 1389331"/>
                  <a:gd name="connsiteX45" fmla="*/ 3415551 w 4861820"/>
                  <a:gd name="connsiteY45" fmla="*/ 1387206 h 1389331"/>
                  <a:gd name="connsiteX46" fmla="*/ 3312400 w 4861820"/>
                  <a:gd name="connsiteY46" fmla="*/ 1389331 h 1389331"/>
                  <a:gd name="connsiteX47" fmla="*/ 2900860 w 4861820"/>
                  <a:gd name="connsiteY47" fmla="*/ 1368610 h 1389331"/>
                  <a:gd name="connsiteX48" fmla="*/ 2094264 w 4861820"/>
                  <a:gd name="connsiteY48" fmla="*/ 1199648 h 1389331"/>
                  <a:gd name="connsiteX49" fmla="*/ 1335520 w 4861820"/>
                  <a:gd name="connsiteY49" fmla="*/ 875006 h 1389331"/>
                  <a:gd name="connsiteX50" fmla="*/ 632075 w 4861820"/>
                  <a:gd name="connsiteY50" fmla="*/ 446225 h 1389331"/>
                  <a:gd name="connsiteX51" fmla="*/ 294907 w 4861820"/>
                  <a:gd name="connsiteY51" fmla="*/ 211710 h 138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61820" h="1389331">
                    <a:moveTo>
                      <a:pt x="0" y="0"/>
                    </a:moveTo>
                    <a:lnTo>
                      <a:pt x="229890" y="0"/>
                    </a:lnTo>
                    <a:lnTo>
                      <a:pt x="373317" y="108292"/>
                    </a:lnTo>
                    <a:cubicBezTo>
                      <a:pt x="482267" y="189793"/>
                      <a:pt x="591665" y="270356"/>
                      <a:pt x="702260" y="348992"/>
                    </a:cubicBezTo>
                    <a:cubicBezTo>
                      <a:pt x="923449" y="506265"/>
                      <a:pt x="1149423" y="656099"/>
                      <a:pt x="1384969" y="788400"/>
                    </a:cubicBezTo>
                    <a:cubicBezTo>
                      <a:pt x="1620515" y="921232"/>
                      <a:pt x="1866162" y="1035999"/>
                      <a:pt x="2120849" y="1125262"/>
                    </a:cubicBezTo>
                    <a:cubicBezTo>
                      <a:pt x="2630754" y="1304850"/>
                      <a:pt x="3179474" y="1371798"/>
                      <a:pt x="3720750" y="1329823"/>
                    </a:cubicBezTo>
                    <a:cubicBezTo>
                      <a:pt x="3737764" y="1328760"/>
                      <a:pt x="3754779" y="1327698"/>
                      <a:pt x="3771794" y="1326104"/>
                    </a:cubicBezTo>
                    <a:lnTo>
                      <a:pt x="3822306" y="1320790"/>
                    </a:lnTo>
                    <a:lnTo>
                      <a:pt x="3872818" y="1315477"/>
                    </a:lnTo>
                    <a:lnTo>
                      <a:pt x="3898339" y="1312820"/>
                    </a:lnTo>
                    <a:cubicBezTo>
                      <a:pt x="3906847" y="1311758"/>
                      <a:pt x="3915354" y="1311226"/>
                      <a:pt x="3923861" y="1309632"/>
                    </a:cubicBezTo>
                    <a:lnTo>
                      <a:pt x="4024885" y="1295818"/>
                    </a:lnTo>
                    <a:lnTo>
                      <a:pt x="4050407" y="1292630"/>
                    </a:lnTo>
                    <a:cubicBezTo>
                      <a:pt x="4058914" y="1291567"/>
                      <a:pt x="4067422" y="1289973"/>
                      <a:pt x="4075397" y="1288379"/>
                    </a:cubicBezTo>
                    <a:lnTo>
                      <a:pt x="4125909" y="1279878"/>
                    </a:lnTo>
                    <a:cubicBezTo>
                      <a:pt x="4159407" y="1274034"/>
                      <a:pt x="4192904" y="1269251"/>
                      <a:pt x="4226401" y="1261813"/>
                    </a:cubicBezTo>
                    <a:lnTo>
                      <a:pt x="4326362" y="1241622"/>
                    </a:lnTo>
                    <a:lnTo>
                      <a:pt x="4425790" y="1218775"/>
                    </a:lnTo>
                    <a:lnTo>
                      <a:pt x="4450781" y="1212931"/>
                    </a:lnTo>
                    <a:lnTo>
                      <a:pt x="4475239" y="1206555"/>
                    </a:lnTo>
                    <a:lnTo>
                      <a:pt x="4524688" y="1193803"/>
                    </a:lnTo>
                    <a:cubicBezTo>
                      <a:pt x="4590620" y="1176535"/>
                      <a:pt x="4656152" y="1157939"/>
                      <a:pt x="4721220" y="1137947"/>
                    </a:cubicBezTo>
                    <a:lnTo>
                      <a:pt x="4861820" y="1091339"/>
                    </a:lnTo>
                    <a:lnTo>
                      <a:pt x="4861820" y="1102902"/>
                    </a:lnTo>
                    <a:lnTo>
                      <a:pt x="4725208" y="1151761"/>
                    </a:lnTo>
                    <a:cubicBezTo>
                      <a:pt x="4660406" y="1173347"/>
                      <a:pt x="4595139" y="1193537"/>
                      <a:pt x="4529473" y="1212399"/>
                    </a:cubicBezTo>
                    <a:lnTo>
                      <a:pt x="4480025" y="1226214"/>
                    </a:lnTo>
                    <a:lnTo>
                      <a:pt x="4455566" y="1233121"/>
                    </a:lnTo>
                    <a:lnTo>
                      <a:pt x="4430576" y="1239497"/>
                    </a:lnTo>
                    <a:lnTo>
                      <a:pt x="4331148" y="1265001"/>
                    </a:lnTo>
                    <a:lnTo>
                      <a:pt x="4231187" y="1287848"/>
                    </a:lnTo>
                    <a:cubicBezTo>
                      <a:pt x="4197689" y="1295818"/>
                      <a:pt x="4164192" y="1301662"/>
                      <a:pt x="4130694" y="1308570"/>
                    </a:cubicBezTo>
                    <a:lnTo>
                      <a:pt x="4080182" y="1318134"/>
                    </a:lnTo>
                    <a:cubicBezTo>
                      <a:pt x="4071675" y="1319728"/>
                      <a:pt x="4063168" y="1321322"/>
                      <a:pt x="4055192" y="1322915"/>
                    </a:cubicBezTo>
                    <a:lnTo>
                      <a:pt x="4029670" y="1327166"/>
                    </a:lnTo>
                    <a:lnTo>
                      <a:pt x="3928115" y="1343637"/>
                    </a:lnTo>
                    <a:cubicBezTo>
                      <a:pt x="3919607" y="1345231"/>
                      <a:pt x="3911100" y="1346294"/>
                      <a:pt x="3902593" y="1347357"/>
                    </a:cubicBezTo>
                    <a:lnTo>
                      <a:pt x="3877071" y="1350545"/>
                    </a:lnTo>
                    <a:lnTo>
                      <a:pt x="3826027" y="1356921"/>
                    </a:lnTo>
                    <a:lnTo>
                      <a:pt x="3774984" y="1363297"/>
                    </a:lnTo>
                    <a:cubicBezTo>
                      <a:pt x="3757969" y="1364890"/>
                      <a:pt x="3740954" y="1366484"/>
                      <a:pt x="3723940" y="1368078"/>
                    </a:cubicBezTo>
                    <a:lnTo>
                      <a:pt x="3621321" y="1377642"/>
                    </a:lnTo>
                    <a:lnTo>
                      <a:pt x="3518702" y="1383487"/>
                    </a:lnTo>
                    <a:lnTo>
                      <a:pt x="3467126" y="1386144"/>
                    </a:lnTo>
                    <a:lnTo>
                      <a:pt x="3415551" y="1387206"/>
                    </a:lnTo>
                    <a:lnTo>
                      <a:pt x="3312400" y="1389331"/>
                    </a:lnTo>
                    <a:cubicBezTo>
                      <a:pt x="3175220" y="1389331"/>
                      <a:pt x="3038040" y="1382424"/>
                      <a:pt x="2900860" y="1368610"/>
                    </a:cubicBezTo>
                    <a:cubicBezTo>
                      <a:pt x="2627564" y="1340981"/>
                      <a:pt x="2356394" y="1284129"/>
                      <a:pt x="2094264" y="1199648"/>
                    </a:cubicBezTo>
                    <a:cubicBezTo>
                      <a:pt x="1832133" y="1115166"/>
                      <a:pt x="1578510" y="1003588"/>
                      <a:pt x="1335520" y="875006"/>
                    </a:cubicBezTo>
                    <a:cubicBezTo>
                      <a:pt x="1092531" y="745894"/>
                      <a:pt x="859113" y="599778"/>
                      <a:pt x="632075" y="446225"/>
                    </a:cubicBezTo>
                    <a:cubicBezTo>
                      <a:pt x="518556" y="369448"/>
                      <a:pt x="406366" y="290944"/>
                      <a:pt x="294907" y="211710"/>
                    </a:cubicBezTo>
                    <a:close/>
                  </a:path>
                </a:pathLst>
              </a:custGeom>
              <a:solidFill>
                <a:schemeClr val="accent1"/>
              </a:solidFill>
              <a:ln w="5317" cap="flat">
                <a:noFill/>
                <a:prstDash val="solid"/>
                <a:miter/>
              </a:ln>
            </p:spPr>
            <p:txBody>
              <a:bodyPr rtlCol="0" anchor="ctr"/>
              <a:lstStyle/>
              <a:p>
                <a:endParaRPr lang="en-US"/>
              </a:p>
            </p:txBody>
          </p:sp>
        </p:grpSp>
      </p:grpSp>
      <p:sp>
        <p:nvSpPr>
          <p:cNvPr id="2" name="Title 1">
            <a:extLst>
              <a:ext uri="{FF2B5EF4-FFF2-40B4-BE49-F238E27FC236}">
                <a16:creationId xmlns:a16="http://schemas.microsoft.com/office/drawing/2014/main" id="{2BE3FC36-DEB7-3740-8AEF-68A110313512}"/>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24D4A52-97EB-E843-9C46-8B20FA301A55}"/>
              </a:ext>
            </a:extLst>
          </p:cNvPr>
          <p:cNvSpPr>
            <a:spLocks noGrp="1"/>
          </p:cNvSpPr>
          <p:nvPr>
            <p:ph type="sldNum" sz="quarter" idx="10"/>
          </p:nvPr>
        </p:nvSpPr>
        <p:spPr>
          <a:xfrm>
            <a:off x="8839200" y="6356350"/>
            <a:ext cx="2743200" cy="365125"/>
          </a:xfrm>
          <a:prstGeom prst="rect">
            <a:avLst/>
          </a:prstGeom>
        </p:spPr>
        <p:txBody>
          <a:bodyPr/>
          <a:lstStyle/>
          <a:p>
            <a:fld id="{97033E4B-E3EB-3D46-B2D8-3159663620FA}" type="slidenum">
              <a:rPr lang="en-US" smtClean="0"/>
              <a:t>‹#›</a:t>
            </a:fld>
            <a:endParaRPr lang="en-US"/>
          </a:p>
        </p:txBody>
      </p:sp>
      <p:cxnSp>
        <p:nvCxnSpPr>
          <p:cNvPr id="7" name="Straight Connector 6">
            <a:extLst>
              <a:ext uri="{FF2B5EF4-FFF2-40B4-BE49-F238E27FC236}">
                <a16:creationId xmlns:a16="http://schemas.microsoft.com/office/drawing/2014/main" id="{0997EC28-0E19-EA46-AB10-B1454BC5BB86}"/>
              </a:ext>
            </a:extLst>
          </p:cNvPr>
          <p:cNvCxnSpPr>
            <a:cxnSpLocks/>
          </p:cNvCxnSpPr>
          <p:nvPr userDrawn="1"/>
        </p:nvCxnSpPr>
        <p:spPr>
          <a:xfrm>
            <a:off x="609600" y="6335713"/>
            <a:ext cx="10972800"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D2A368-37B4-AE41-8927-00C94D6431A1}"/>
              </a:ext>
            </a:extLst>
          </p:cNvPr>
          <p:cNvCxnSpPr/>
          <p:nvPr userDrawn="1"/>
        </p:nvCxnSpPr>
        <p:spPr>
          <a:xfrm>
            <a:off x="707293" y="1425993"/>
            <a:ext cx="109728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EA48F442-B148-9C40-99E4-49DEFBC2AF47}"/>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359978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A5A1B233-6B08-D748-B970-CE3044B1869E}"/>
              </a:ext>
            </a:extLst>
          </p:cNvPr>
          <p:cNvGrpSpPr/>
          <p:nvPr userDrawn="1"/>
        </p:nvGrpSpPr>
        <p:grpSpPr>
          <a:xfrm>
            <a:off x="0" y="0"/>
            <a:ext cx="12192000" cy="2148830"/>
            <a:chOff x="0" y="0"/>
            <a:chExt cx="12192000" cy="2148830"/>
          </a:xfrm>
        </p:grpSpPr>
        <p:sp>
          <p:nvSpPr>
            <p:cNvPr id="41" name="Freeform 40">
              <a:extLst>
                <a:ext uri="{FF2B5EF4-FFF2-40B4-BE49-F238E27FC236}">
                  <a16:creationId xmlns:a16="http://schemas.microsoft.com/office/drawing/2014/main" id="{FA74F784-A2AC-8240-BED1-2683425B68BF}"/>
                </a:ext>
              </a:extLst>
            </p:cNvPr>
            <p:cNvSpPr/>
            <p:nvPr userDrawn="1"/>
          </p:nvSpPr>
          <p:spPr>
            <a:xfrm flipH="1">
              <a:off x="0" y="0"/>
              <a:ext cx="12192000" cy="2148830"/>
            </a:xfrm>
            <a:custGeom>
              <a:avLst/>
              <a:gdLst>
                <a:gd name="connsiteX0" fmla="*/ 2318293 w 12192000"/>
                <a:gd name="connsiteY0" fmla="*/ 0 h 2148830"/>
                <a:gd name="connsiteX1" fmla="*/ 2110341 w 12192000"/>
                <a:gd name="connsiteY1" fmla="*/ 0 h 2148830"/>
                <a:gd name="connsiteX2" fmla="*/ 1952334 w 12192000"/>
                <a:gd name="connsiteY2" fmla="*/ 920 h 2148830"/>
                <a:gd name="connsiteX3" fmla="*/ 184205 w 12192000"/>
                <a:gd name="connsiteY3" fmla="*/ 435928 h 2148830"/>
                <a:gd name="connsiteX4" fmla="*/ 0 w 12192000"/>
                <a:gd name="connsiteY4" fmla="*/ 536864 h 2148830"/>
                <a:gd name="connsiteX5" fmla="*/ 0 w 12192000"/>
                <a:gd name="connsiteY5" fmla="*/ 554713 h 2148830"/>
                <a:gd name="connsiteX6" fmla="*/ 201115 w 12192000"/>
                <a:gd name="connsiteY6" fmla="*/ 452796 h 2148830"/>
                <a:gd name="connsiteX7" fmla="*/ 1947588 w 12192000"/>
                <a:gd name="connsiteY7" fmla="*/ 66249 h 2148830"/>
                <a:gd name="connsiteX8" fmla="*/ 4778140 w 12192000"/>
                <a:gd name="connsiteY8" fmla="*/ 604018 h 2148830"/>
                <a:gd name="connsiteX9" fmla="*/ 11996242 w 12192000"/>
                <a:gd name="connsiteY9" fmla="*/ 2036894 h 2148830"/>
                <a:gd name="connsiteX10" fmla="*/ 12192000 w 12192000"/>
                <a:gd name="connsiteY10" fmla="*/ 2002266 h 2148830"/>
                <a:gd name="connsiteX11" fmla="*/ 12192000 w 12192000"/>
                <a:gd name="connsiteY11" fmla="*/ 1415250 h 2148830"/>
                <a:gd name="connsiteX12" fmla="*/ 12022971 w 12192000"/>
                <a:gd name="connsiteY12" fmla="*/ 1470801 h 2148830"/>
                <a:gd name="connsiteX13" fmla="*/ 7970940 w 12192000"/>
                <a:gd name="connsiteY13" fmla="*/ 1436986 h 2148830"/>
                <a:gd name="connsiteX14" fmla="*/ 4800356 w 12192000"/>
                <a:gd name="connsiteY14" fmla="*/ 456582 h 2148830"/>
                <a:gd name="connsiteX15" fmla="*/ 2646880 w 12192000"/>
                <a:gd name="connsiteY15" fmla="*/ 17560 h 214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2000" h="2148830">
                  <a:moveTo>
                    <a:pt x="2318293" y="0"/>
                  </a:moveTo>
                  <a:lnTo>
                    <a:pt x="2110341" y="0"/>
                  </a:lnTo>
                  <a:lnTo>
                    <a:pt x="1952334" y="920"/>
                  </a:lnTo>
                  <a:cubicBezTo>
                    <a:pt x="1343499" y="23864"/>
                    <a:pt x="752130" y="152982"/>
                    <a:pt x="184205" y="435928"/>
                  </a:cubicBezTo>
                  <a:lnTo>
                    <a:pt x="0" y="536864"/>
                  </a:lnTo>
                  <a:lnTo>
                    <a:pt x="0" y="554713"/>
                  </a:lnTo>
                  <a:lnTo>
                    <a:pt x="201115" y="452796"/>
                  </a:lnTo>
                  <a:cubicBezTo>
                    <a:pt x="776357" y="187336"/>
                    <a:pt x="1349828" y="76760"/>
                    <a:pt x="1947588" y="66249"/>
                  </a:cubicBezTo>
                  <a:cubicBezTo>
                    <a:pt x="2962940" y="48421"/>
                    <a:pt x="3890218" y="291317"/>
                    <a:pt x="4778140" y="604018"/>
                  </a:cubicBezTo>
                  <a:cubicBezTo>
                    <a:pt x="7231510" y="1468126"/>
                    <a:pt x="9178927" y="2492024"/>
                    <a:pt x="11996242" y="2036894"/>
                  </a:cubicBezTo>
                  <a:lnTo>
                    <a:pt x="12192000" y="2002266"/>
                  </a:lnTo>
                  <a:lnTo>
                    <a:pt x="12192000" y="1415250"/>
                  </a:lnTo>
                  <a:lnTo>
                    <a:pt x="12022971" y="1470801"/>
                  </a:lnTo>
                  <a:cubicBezTo>
                    <a:pt x="10719696" y="1863939"/>
                    <a:pt x="9271154" y="1783804"/>
                    <a:pt x="7970940" y="1436986"/>
                  </a:cubicBezTo>
                  <a:cubicBezTo>
                    <a:pt x="6890984" y="1148958"/>
                    <a:pt x="5866930" y="767309"/>
                    <a:pt x="4800356" y="456582"/>
                  </a:cubicBezTo>
                  <a:cubicBezTo>
                    <a:pt x="4068903" y="243471"/>
                    <a:pt x="3348204" y="74251"/>
                    <a:pt x="2646880" y="17560"/>
                  </a:cubicBezTo>
                  <a:close/>
                </a:path>
              </a:pathLst>
            </a:custGeom>
            <a:gradFill flip="none" rotWithShape="1">
              <a:gsLst>
                <a:gs pos="0">
                  <a:schemeClr val="accent3">
                    <a:lumMod val="75000"/>
                  </a:schemeClr>
                </a:gs>
                <a:gs pos="75000">
                  <a:schemeClr val="accent3"/>
                </a:gs>
              </a:gsLst>
              <a:lin ang="0" scaled="1"/>
              <a:tileRect/>
            </a:gradFill>
            <a:ln w="635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EA28C7AD-68DD-D14D-853A-7EE56000E131}"/>
                </a:ext>
              </a:extLst>
            </p:cNvPr>
            <p:cNvSpPr/>
            <p:nvPr userDrawn="1"/>
          </p:nvSpPr>
          <p:spPr>
            <a:xfrm flipH="1">
              <a:off x="0" y="0"/>
              <a:ext cx="12192000" cy="1992138"/>
            </a:xfrm>
            <a:custGeom>
              <a:avLst/>
              <a:gdLst>
                <a:gd name="connsiteX0" fmla="*/ 2724271 w 12192000"/>
                <a:gd name="connsiteY0" fmla="*/ 0 h 1992138"/>
                <a:gd name="connsiteX1" fmla="*/ 1788442 w 12192000"/>
                <a:gd name="connsiteY1" fmla="*/ 0 h 1992138"/>
                <a:gd name="connsiteX2" fmla="*/ 1635403 w 12192000"/>
                <a:gd name="connsiteY2" fmla="*/ 12925 h 1992138"/>
                <a:gd name="connsiteX3" fmla="*/ 178220 w 12192000"/>
                <a:gd name="connsiteY3" fmla="*/ 451207 h 1992138"/>
                <a:gd name="connsiteX4" fmla="*/ 0 w 12192000"/>
                <a:gd name="connsiteY4" fmla="*/ 552718 h 1992138"/>
                <a:gd name="connsiteX5" fmla="*/ 0 w 12192000"/>
                <a:gd name="connsiteY5" fmla="*/ 570885 h 1992138"/>
                <a:gd name="connsiteX6" fmla="*/ 195368 w 12192000"/>
                <a:gd name="connsiteY6" fmla="*/ 467800 h 1992138"/>
                <a:gd name="connsiteX7" fmla="*/ 1934073 w 12192000"/>
                <a:gd name="connsiteY7" fmla="*/ 52850 h 1992138"/>
                <a:gd name="connsiteX8" fmla="*/ 4771217 w 12192000"/>
                <a:gd name="connsiteY8" fmla="*/ 543645 h 1992138"/>
                <a:gd name="connsiteX9" fmla="*/ 12007222 w 12192000"/>
                <a:gd name="connsiteY9" fmla="*/ 1856729 h 1992138"/>
                <a:gd name="connsiteX10" fmla="*/ 12192000 w 12192000"/>
                <a:gd name="connsiteY10" fmla="*/ 1820900 h 1992138"/>
                <a:gd name="connsiteX11" fmla="*/ 12192000 w 12192000"/>
                <a:gd name="connsiteY11" fmla="*/ 897073 h 1992138"/>
                <a:gd name="connsiteX12" fmla="*/ 12062517 w 12192000"/>
                <a:gd name="connsiteY12" fmla="*/ 950128 h 1992138"/>
                <a:gd name="connsiteX13" fmla="*/ 8435105 w 12192000"/>
                <a:gd name="connsiteY13" fmla="*/ 1266613 h 1992138"/>
                <a:gd name="connsiteX14" fmla="*/ 2948502 w 12192000"/>
                <a:gd name="connsiteY14" fmla="*/ 20548 h 1992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1992138">
                  <a:moveTo>
                    <a:pt x="2724271" y="0"/>
                  </a:moveTo>
                  <a:lnTo>
                    <a:pt x="1788442" y="0"/>
                  </a:lnTo>
                  <a:lnTo>
                    <a:pt x="1635403" y="12925"/>
                  </a:lnTo>
                  <a:cubicBezTo>
                    <a:pt x="1134241" y="70905"/>
                    <a:pt x="647221" y="207817"/>
                    <a:pt x="178220" y="451207"/>
                  </a:cubicBezTo>
                  <a:lnTo>
                    <a:pt x="0" y="552718"/>
                  </a:lnTo>
                  <a:lnTo>
                    <a:pt x="0" y="570885"/>
                  </a:lnTo>
                  <a:lnTo>
                    <a:pt x="195368" y="467800"/>
                  </a:lnTo>
                  <a:cubicBezTo>
                    <a:pt x="765758" y="193094"/>
                    <a:pt x="1336955" y="73179"/>
                    <a:pt x="1934073" y="52850"/>
                  </a:cubicBezTo>
                  <a:cubicBezTo>
                    <a:pt x="2948304" y="18310"/>
                    <a:pt x="3878878" y="245747"/>
                    <a:pt x="4771217" y="543645"/>
                  </a:cubicBezTo>
                  <a:cubicBezTo>
                    <a:pt x="7236913" y="1366709"/>
                    <a:pt x="9199689" y="2357774"/>
                    <a:pt x="12007222" y="1856729"/>
                  </a:cubicBezTo>
                  <a:lnTo>
                    <a:pt x="12192000" y="1820900"/>
                  </a:lnTo>
                  <a:lnTo>
                    <a:pt x="12192000" y="897073"/>
                  </a:lnTo>
                  <a:lnTo>
                    <a:pt x="12062517" y="950128"/>
                  </a:lnTo>
                  <a:cubicBezTo>
                    <a:pt x="10950292" y="1376478"/>
                    <a:pt x="9595706" y="1466451"/>
                    <a:pt x="8435105" y="1266613"/>
                  </a:cubicBezTo>
                  <a:cubicBezTo>
                    <a:pt x="6618389" y="953715"/>
                    <a:pt x="4735222" y="130088"/>
                    <a:pt x="2948502" y="20548"/>
                  </a:cubicBezTo>
                  <a:close/>
                </a:path>
              </a:pathLst>
            </a:custGeom>
            <a:solidFill>
              <a:srgbClr val="00498F"/>
            </a:solidFill>
            <a:ln w="635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2D9A6F3B-C34E-6A49-A4DF-7F791974B589}"/>
              </a:ext>
            </a:extLst>
          </p:cNvPr>
          <p:cNvSpPr/>
          <p:nvPr userDrawn="1"/>
        </p:nvSpPr>
        <p:spPr>
          <a:xfrm>
            <a:off x="902368" y="1517697"/>
            <a:ext cx="11289632" cy="38226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3A1B7DC-DAD7-F944-AC53-2FDB50DEA0A1}"/>
              </a:ext>
            </a:extLst>
          </p:cNvPr>
          <p:cNvCxnSpPr>
            <a:cxnSpLocks/>
          </p:cNvCxnSpPr>
          <p:nvPr userDrawn="1"/>
        </p:nvCxnSpPr>
        <p:spPr>
          <a:xfrm>
            <a:off x="1325946" y="3080084"/>
            <a:ext cx="685399"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8C1CADB4-372A-5B4F-9CF0-0AB73DECC3E3}"/>
              </a:ext>
            </a:extLst>
          </p:cNvPr>
          <p:cNvSpPr>
            <a:spLocks noGrp="1"/>
          </p:cNvSpPr>
          <p:nvPr userDrawn="1">
            <p:ph idx="1"/>
          </p:nvPr>
        </p:nvSpPr>
        <p:spPr>
          <a:xfrm>
            <a:off x="1219201" y="3429000"/>
            <a:ext cx="5582652" cy="1413563"/>
          </a:xfrm>
        </p:spPr>
        <p:txBody>
          <a:bodyPr numCol="2">
            <a:normAutofit/>
          </a:bodyPr>
          <a:lstStyle>
            <a:lvl1pPr marL="0" indent="0">
              <a:buNone/>
              <a:defRPr sz="2000"/>
            </a:lvl1pPr>
          </a:lstStyle>
          <a:p>
            <a:pPr lvl="0"/>
            <a:r>
              <a:rPr lang="en-US"/>
              <a:t>Edit Master text styles</a:t>
            </a:r>
          </a:p>
        </p:txBody>
      </p:sp>
      <p:sp>
        <p:nvSpPr>
          <p:cNvPr id="16" name="Title 11">
            <a:extLst>
              <a:ext uri="{FF2B5EF4-FFF2-40B4-BE49-F238E27FC236}">
                <a16:creationId xmlns:a16="http://schemas.microsoft.com/office/drawing/2014/main" id="{1FDEA4A9-7D37-224B-988B-55B2879E8CB6}"/>
              </a:ext>
            </a:extLst>
          </p:cNvPr>
          <p:cNvSpPr>
            <a:spLocks noGrp="1"/>
          </p:cNvSpPr>
          <p:nvPr userDrawn="1">
            <p:ph type="ctrTitle"/>
          </p:nvPr>
        </p:nvSpPr>
        <p:spPr>
          <a:xfrm>
            <a:off x="1219200" y="1887490"/>
            <a:ext cx="5582652" cy="1078262"/>
          </a:xfrm>
        </p:spPr>
        <p:txBody>
          <a:bodyPr>
            <a:normAutofit/>
          </a:bodyPr>
          <a:lstStyle>
            <a:lvl1pPr>
              <a:defRPr sz="6000"/>
            </a:lvl1pPr>
          </a:lstStyle>
          <a:p>
            <a:r>
              <a:rPr lang="en-US"/>
              <a:t>Click to edit Master title style</a:t>
            </a:r>
          </a:p>
        </p:txBody>
      </p:sp>
      <p:pic>
        <p:nvPicPr>
          <p:cNvPr id="33" name="Picture 32">
            <a:extLst>
              <a:ext uri="{FF2B5EF4-FFF2-40B4-BE49-F238E27FC236}">
                <a16:creationId xmlns:a16="http://schemas.microsoft.com/office/drawing/2014/main" id="{5B035CE6-43FF-944E-A9C4-8AB87E8081D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02368" y="228371"/>
            <a:ext cx="2025315" cy="911940"/>
          </a:xfrm>
          <a:prstGeom prst="rect">
            <a:avLst/>
          </a:prstGeom>
        </p:spPr>
      </p:pic>
      <p:sp>
        <p:nvSpPr>
          <p:cNvPr id="17" name="Picture Placeholder 16">
            <a:extLst>
              <a:ext uri="{FF2B5EF4-FFF2-40B4-BE49-F238E27FC236}">
                <a16:creationId xmlns:a16="http://schemas.microsoft.com/office/drawing/2014/main" id="{9E66F78A-F643-F64B-A208-E625F6807592}"/>
              </a:ext>
            </a:extLst>
          </p:cNvPr>
          <p:cNvSpPr>
            <a:spLocks noGrp="1"/>
          </p:cNvSpPr>
          <p:nvPr>
            <p:ph type="pic" sz="quarter" idx="11"/>
          </p:nvPr>
        </p:nvSpPr>
        <p:spPr>
          <a:xfrm>
            <a:off x="7118684" y="233915"/>
            <a:ext cx="5073316" cy="5943600"/>
          </a:xfrm>
          <a:custGeom>
            <a:avLst/>
            <a:gdLst>
              <a:gd name="connsiteX0" fmla="*/ 2971800 w 5073316"/>
              <a:gd name="connsiteY0" fmla="*/ 0 h 5943600"/>
              <a:gd name="connsiteX1" fmla="*/ 5073180 w 5073316"/>
              <a:gd name="connsiteY1" fmla="*/ 870420 h 5943600"/>
              <a:gd name="connsiteX2" fmla="*/ 5073316 w 5073316"/>
              <a:gd name="connsiteY2" fmla="*/ 870570 h 5943600"/>
              <a:gd name="connsiteX3" fmla="*/ 5073316 w 5073316"/>
              <a:gd name="connsiteY3" fmla="*/ 5073031 h 5943600"/>
              <a:gd name="connsiteX4" fmla="*/ 5073180 w 5073316"/>
              <a:gd name="connsiteY4" fmla="*/ 5073180 h 5943600"/>
              <a:gd name="connsiteX5" fmla="*/ 2971800 w 5073316"/>
              <a:gd name="connsiteY5" fmla="*/ 5943600 h 5943600"/>
              <a:gd name="connsiteX6" fmla="*/ 0 w 5073316"/>
              <a:gd name="connsiteY6" fmla="*/ 2971800 h 5943600"/>
              <a:gd name="connsiteX7" fmla="*/ 2971800 w 5073316"/>
              <a:gd name="connsiteY7" fmla="*/ 0 h 594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3316" h="5943600">
                <a:moveTo>
                  <a:pt x="2971800" y="0"/>
                </a:moveTo>
                <a:cubicBezTo>
                  <a:pt x="3792440" y="0"/>
                  <a:pt x="4535390" y="332630"/>
                  <a:pt x="5073180" y="870420"/>
                </a:cubicBezTo>
                <a:lnTo>
                  <a:pt x="5073316" y="870570"/>
                </a:lnTo>
                <a:lnTo>
                  <a:pt x="5073316" y="5073031"/>
                </a:lnTo>
                <a:lnTo>
                  <a:pt x="5073180" y="5073180"/>
                </a:lnTo>
                <a:cubicBezTo>
                  <a:pt x="4535390" y="5610970"/>
                  <a:pt x="3792440" y="5943600"/>
                  <a:pt x="2971800" y="5943600"/>
                </a:cubicBezTo>
                <a:cubicBezTo>
                  <a:pt x="1330520" y="5943600"/>
                  <a:pt x="0" y="4613080"/>
                  <a:pt x="0" y="2971800"/>
                </a:cubicBezTo>
                <a:cubicBezTo>
                  <a:pt x="0" y="1330520"/>
                  <a:pt x="1330520" y="0"/>
                  <a:pt x="2971800" y="0"/>
                </a:cubicBezTo>
                <a:close/>
              </a:path>
            </a:pathLst>
          </a:custGeom>
        </p:spPr>
        <p:txBody>
          <a:bodyPr wrap="square">
            <a:noAutofit/>
          </a:bodyPr>
          <a:lstStyle/>
          <a:p>
            <a:r>
              <a:rPr lang="en-US"/>
              <a:t>Click icon to add picture</a:t>
            </a:r>
          </a:p>
        </p:txBody>
      </p:sp>
    </p:spTree>
    <p:extLst>
      <p:ext uri="{BB962C8B-B14F-4D97-AF65-F5344CB8AC3E}">
        <p14:creationId xmlns:p14="http://schemas.microsoft.com/office/powerpoint/2010/main" val="3638401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p>
        </p:txBody>
      </p:sp>
    </p:spTree>
    <p:extLst>
      <p:ext uri="{BB962C8B-B14F-4D97-AF65-F5344CB8AC3E}">
        <p14:creationId xmlns:p14="http://schemas.microsoft.com/office/powerpoint/2010/main" val="35217768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3C8E6B-4EF4-AB45-BB5A-B61F60A67808}"/>
              </a:ext>
            </a:extLst>
          </p:cNvPr>
          <p:cNvSpPr>
            <a:spLocks noGrp="1"/>
          </p:cNvSpPr>
          <p:nvPr>
            <p:ph type="title"/>
          </p:nvPr>
        </p:nvSpPr>
        <p:spPr>
          <a:xfrm>
            <a:off x="609600" y="365125"/>
            <a:ext cx="109728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233A315-3653-1248-BF74-8D225E1A012F}"/>
              </a:ext>
            </a:extLst>
          </p:cNvPr>
          <p:cNvSpPr>
            <a:spLocks noGrp="1"/>
          </p:cNvSpPr>
          <p:nvPr>
            <p:ph type="body" idx="1"/>
          </p:nvPr>
        </p:nvSpPr>
        <p:spPr>
          <a:xfrm>
            <a:off x="609600" y="1825625"/>
            <a:ext cx="10972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89277CC0-3406-FE41-A537-FC7F5005FE7D}"/>
              </a:ext>
            </a:extLst>
          </p:cNvPr>
          <p:cNvSpPr>
            <a:spLocks noGrp="1"/>
          </p:cNvSpPr>
          <p:nvPr>
            <p:ph type="sldNum" sz="quarter" idx="4"/>
          </p:nvPr>
        </p:nvSpPr>
        <p:spPr>
          <a:xfrm>
            <a:off x="8839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64081-CCE9-434F-BC99-2EAB68E1AC8B}" type="slidenum">
              <a:rPr lang="en-US" smtClean="0"/>
              <a:t>‹#›</a:t>
            </a:fld>
            <a:endParaRPr lang="en-US"/>
          </a:p>
        </p:txBody>
      </p:sp>
      <p:sp>
        <p:nvSpPr>
          <p:cNvPr id="9" name="Footer Placeholder 8">
            <a:extLst>
              <a:ext uri="{FF2B5EF4-FFF2-40B4-BE49-F238E27FC236}">
                <a16:creationId xmlns:a16="http://schemas.microsoft.com/office/drawing/2014/main" id="{F6F45CB4-03EB-854B-871B-8D89D60BBF01}"/>
              </a:ext>
            </a:extLst>
          </p:cNvPr>
          <p:cNvSpPr>
            <a:spLocks noGrp="1"/>
          </p:cNvSpPr>
          <p:nvPr>
            <p:ph type="ftr" sz="quarter" idx="3"/>
          </p:nvPr>
        </p:nvSpPr>
        <p:spPr>
          <a:xfrm>
            <a:off x="609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Illinois Perinatal Quality Collaborative</a:t>
            </a:r>
            <a:endParaRPr lang="en-US" dirty="0"/>
          </a:p>
        </p:txBody>
      </p:sp>
    </p:spTree>
    <p:extLst>
      <p:ext uri="{BB962C8B-B14F-4D97-AF65-F5344CB8AC3E}">
        <p14:creationId xmlns:p14="http://schemas.microsoft.com/office/powerpoint/2010/main" val="180129475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dt="0"/>
  <p:txStyles>
    <p:title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3A99AC-6E2D-427B-A392-D5C6E6EE84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8C7B21-8119-4294-9020-74808FC367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085B48-6E97-4B98-9712-3C01D2EB9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EDC529-5BCC-43E5-BA18-1CBF9A3F9F27}" type="datetimeFigureOut">
              <a:rPr lang="en-US" smtClean="0"/>
              <a:t>2/23/2022</a:t>
            </a:fld>
            <a:endParaRPr lang="en-US"/>
          </a:p>
        </p:txBody>
      </p:sp>
      <p:sp>
        <p:nvSpPr>
          <p:cNvPr id="5" name="Footer Placeholder 4">
            <a:extLst>
              <a:ext uri="{FF2B5EF4-FFF2-40B4-BE49-F238E27FC236}">
                <a16:creationId xmlns:a16="http://schemas.microsoft.com/office/drawing/2014/main" id="{118BCBE2-20B0-43E3-AD0E-9B6968D8D5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269C6B-D19A-4CAC-9530-93AFE26315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B9B77B-EE33-4123-8CA9-0B6A92A8FD24}" type="slidenum">
              <a:rPr lang="en-US" smtClean="0"/>
              <a:t>‹#›</a:t>
            </a:fld>
            <a:endParaRPr lang="en-US"/>
          </a:p>
        </p:txBody>
      </p:sp>
    </p:spTree>
    <p:extLst>
      <p:ext uri="{BB962C8B-B14F-4D97-AF65-F5344CB8AC3E}">
        <p14:creationId xmlns:p14="http://schemas.microsoft.com/office/powerpoint/2010/main" val="346202097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hyperlink" Target="http://www.hsph.harvard.edu/" TargetMode="External"/><Relationship Id="rId10" Type="http://schemas.openxmlformats.org/officeDocument/2006/relationships/image" Target="../media/image20.png"/><Relationship Id="rId4" Type="http://schemas.openxmlformats.org/officeDocument/2006/relationships/hyperlink" Target="http://www.insider.com/" TargetMode="External"/><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jpg"/><Relationship Id="rId2" Type="http://schemas.openxmlformats.org/officeDocument/2006/relationships/notesSlide" Target="../notesSlides/notesSlide12.xml"/><Relationship Id="rId16" Type="http://schemas.openxmlformats.org/officeDocument/2006/relationships/image" Target="../media/image37.jpg"/><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jpg"/><Relationship Id="rId15" Type="http://schemas.openxmlformats.org/officeDocument/2006/relationships/image" Target="../media/image36.jp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jpg"/><Relationship Id="rId14" Type="http://schemas.openxmlformats.org/officeDocument/2006/relationships/image" Target="../media/image35.jp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ilpqc.org/birthequit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10.xml"/><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24.png"/><Relationship Id="rId7"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52.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image" Target="../media/image55.png"/><Relationship Id="rId7" Type="http://schemas.openxmlformats.org/officeDocument/2006/relationships/image" Target="../media/image59.png"/><Relationship Id="rId12"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10.xml"/><Relationship Id="rId6" Type="http://schemas.openxmlformats.org/officeDocument/2006/relationships/image" Target="../media/image58.png"/><Relationship Id="rId11" Type="http://schemas.openxmlformats.org/officeDocument/2006/relationships/diagramColors" Target="../diagrams/colors4.xml"/><Relationship Id="rId5" Type="http://schemas.openxmlformats.org/officeDocument/2006/relationships/image" Target="../media/image57.png"/><Relationship Id="rId10" Type="http://schemas.openxmlformats.org/officeDocument/2006/relationships/diagramQuickStyle" Target="../diagrams/quickStyle4.xml"/><Relationship Id="rId4" Type="http://schemas.openxmlformats.org/officeDocument/2006/relationships/image" Target="../media/image56.png"/><Relationship Id="rId9"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62.png"/><Relationship Id="rId5" Type="http://schemas.openxmlformats.org/officeDocument/2006/relationships/image" Target="../media/image61.png"/><Relationship Id="rId4" Type="http://schemas.microsoft.com/office/2007/relationships/hdphoto" Target="../media/hdphoto2.wdp"/></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info@ilpqc.org"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4.png"/><Relationship Id="rId7" Type="http://schemas.openxmlformats.org/officeDocument/2006/relationships/diagramQuickStyle" Target="../diagrams/quickStyle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5.png"/><Relationship Id="rId9" Type="http://schemas.microsoft.com/office/2007/relationships/diagramDrawing" Target="../diagrams/drawing5.xml"/></Relationships>
</file>

<file path=ppt/slides/_rels/slide43.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4.png"/><Relationship Id="rId7" Type="http://schemas.openxmlformats.org/officeDocument/2006/relationships/diagramQuickStyle" Target="../diagrams/quickStyle6.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5.png"/><Relationship Id="rId9" Type="http://schemas.microsoft.com/office/2007/relationships/diagramDrawing" Target="../diagrams/drawing6.xml"/></Relationships>
</file>

<file path=ppt/slides/_rels/slide44.xml.rels><?xml version="1.0" encoding="UTF-8" standalone="yes"?>
<Relationships xmlns="http://schemas.openxmlformats.org/package/2006/relationships"><Relationship Id="rId8" Type="http://schemas.openxmlformats.org/officeDocument/2006/relationships/hyperlink" Target="https://ilpqc.org/ILPQC%202020%2B/Birth%20Equity/AHA%20-%20Optimizing%20real%20data%20collection.pdf" TargetMode="External"/><Relationship Id="rId3" Type="http://schemas.openxmlformats.org/officeDocument/2006/relationships/image" Target="../media/image24.png"/><Relationship Id="rId7" Type="http://schemas.openxmlformats.org/officeDocument/2006/relationships/hyperlink" Target="https://ilpqc.org/ILPQC%202020%2B/Birth%20Equity/AHA-%20Staff%20training%20and%20script%20examples%20w_QR%20code.pdf" TargetMode="External"/><Relationship Id="rId12" Type="http://schemas.openxmlformats.org/officeDocument/2006/relationships/hyperlink" Target="https://ilpqc.org/ILPQC%202020%2B/Birth%20Equity/ILPQC%3A%20Hospital%20Guide%20to%20stratifying%20data%20by%20patient%20demographics.pdf"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https://ilpqc.org/ILPQC%202020%2B/Birth%20Equity/AHA%20-%20How%20to%20ask%20the%20questions%20w_QR%20Code.pdf" TargetMode="External"/><Relationship Id="rId11" Type="http://schemas.openxmlformats.org/officeDocument/2006/relationships/hyperlink" Target="https://ilpqc.org/ILPQC%202020%2B/Birth%20Equity/A%20framework%20for%20stratifying%20race%2C%20ethnicity%20and%20language%20data.pdf" TargetMode="External"/><Relationship Id="rId5" Type="http://schemas.openxmlformats.org/officeDocument/2006/relationships/hyperlink" Target="http://www.hpoe.org/Reports-HPOE/Equity_Care_Report_August2013.PDF" TargetMode="External"/><Relationship Id="rId10" Type="http://schemas.openxmlformats.org/officeDocument/2006/relationships/hyperlink" Target="https://ilpqc.org/ILPQC%202020%2B/Birth%20Equity/Process%20Flow%20for%20Race%20Ethnicity%20Data%20Collection%20with%20Staff%20Responses.pdf" TargetMode="External"/><Relationship Id="rId4" Type="http://schemas.openxmlformats.org/officeDocument/2006/relationships/image" Target="../media/image25.png"/><Relationship Id="rId9" Type="http://schemas.openxmlformats.org/officeDocument/2006/relationships/hyperlink" Target="https://ilpqc.org/ILPQC%202020%2B/Birth%20Equity/AHA%20-%20Develop%20a%20methodology%20for%20data%20collection.pdf" TargetMode="Externa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www.diversityscience.org/ilpqc-new/"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 Id="rId5" Type="http://schemas.openxmlformats.org/officeDocument/2006/relationships/image" Target="../media/image65.png"/><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5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image" Target="../media/image7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jpeg"/><Relationship Id="rId7" Type="http://schemas.openxmlformats.org/officeDocument/2006/relationships/image" Target="../media/image81.png"/><Relationship Id="rId12" Type="http://schemas.openxmlformats.org/officeDocument/2006/relationships/image" Target="../media/image86.png"/><Relationship Id="rId2" Type="http://schemas.openxmlformats.org/officeDocument/2006/relationships/notesSlide" Target="../notesSlides/notesSlide38.xml"/><Relationship Id="rId1" Type="http://schemas.openxmlformats.org/officeDocument/2006/relationships/slideLayout" Target="../slideLayouts/slideLayout22.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gif"/><Relationship Id="rId9" Type="http://schemas.openxmlformats.org/officeDocument/2006/relationships/image" Target="../media/image8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6.svg"/><Relationship Id="rId9" Type="http://schemas.openxmlformats.org/officeDocument/2006/relationships/image" Target="../media/image13.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42501-F937-8041-84E5-748F96AE991B}"/>
              </a:ext>
            </a:extLst>
          </p:cNvPr>
          <p:cNvSpPr>
            <a:spLocks noGrp="1"/>
          </p:cNvSpPr>
          <p:nvPr>
            <p:ph type="ctrTitle"/>
          </p:nvPr>
        </p:nvSpPr>
        <p:spPr>
          <a:xfrm>
            <a:off x="1413310" y="1561331"/>
            <a:ext cx="5621971" cy="1826339"/>
          </a:xfrm>
        </p:spPr>
        <p:txBody>
          <a:bodyPr>
            <a:normAutofit/>
          </a:bodyPr>
          <a:lstStyle/>
          <a:p>
            <a:r>
              <a:rPr lang="en-US" dirty="0">
                <a:ea typeface="Lato Medium"/>
                <a:cs typeface="Lato Medium"/>
              </a:rPr>
              <a:t>BASIC Data through an Equity Lens</a:t>
            </a:r>
          </a:p>
        </p:txBody>
      </p:sp>
      <p:sp>
        <p:nvSpPr>
          <p:cNvPr id="4" name="Subtitle 3">
            <a:extLst>
              <a:ext uri="{FF2B5EF4-FFF2-40B4-BE49-F238E27FC236}">
                <a16:creationId xmlns:a16="http://schemas.microsoft.com/office/drawing/2014/main" id="{19922563-64D6-2A4E-B048-13AC25DB45AD}"/>
              </a:ext>
            </a:extLst>
          </p:cNvPr>
          <p:cNvSpPr>
            <a:spLocks noGrp="1"/>
          </p:cNvSpPr>
          <p:nvPr>
            <p:ph type="subTitle" idx="1"/>
          </p:nvPr>
        </p:nvSpPr>
        <p:spPr/>
        <p:txBody>
          <a:bodyPr/>
          <a:lstStyle/>
          <a:p>
            <a:r>
              <a:rPr lang="en-US" dirty="0"/>
              <a:t>BASIC Monthly Teams Call</a:t>
            </a:r>
          </a:p>
          <a:p>
            <a:r>
              <a:rPr lang="en-US" dirty="0" smtClean="0"/>
              <a:t>February 21</a:t>
            </a:r>
            <a:r>
              <a:rPr lang="en-US" baseline="30000" dirty="0" smtClean="0"/>
              <a:t>st</a:t>
            </a:r>
            <a:r>
              <a:rPr lang="en-US" dirty="0" smtClean="0"/>
              <a:t>, 2022</a:t>
            </a:r>
            <a:endParaRPr lang="en-US" dirty="0"/>
          </a:p>
        </p:txBody>
      </p:sp>
      <p:pic>
        <p:nvPicPr>
          <p:cNvPr id="25" name="Picture Placeholder 24">
            <a:extLst>
              <a:ext uri="{FF2B5EF4-FFF2-40B4-BE49-F238E27FC236}">
                <a16:creationId xmlns:a16="http://schemas.microsoft.com/office/drawing/2014/main" id="{AFDEE866-04F7-BF46-8FB4-0968BA571C5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19833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Equity in our Neonatal Work</a:t>
            </a:r>
            <a:endParaRPr lang="en-US" dirty="0"/>
          </a:p>
        </p:txBody>
      </p:sp>
      <p:sp>
        <p:nvSpPr>
          <p:cNvPr id="3" name="Content Placeholder 2"/>
          <p:cNvSpPr>
            <a:spLocks noGrp="1"/>
          </p:cNvSpPr>
          <p:nvPr>
            <p:ph idx="1"/>
          </p:nvPr>
        </p:nvSpPr>
        <p:spPr/>
        <p:txBody>
          <a:bodyPr/>
          <a:lstStyle/>
          <a:p>
            <a:r>
              <a:rPr lang="en-US" dirty="0"/>
              <a:t>We are working to incorporate equity work into all of our </a:t>
            </a:r>
            <a:r>
              <a:rPr lang="en-US" dirty="0" smtClean="0"/>
              <a:t>initiatives on both the OB and Neonatal side of ILPQC</a:t>
            </a:r>
          </a:p>
          <a:p>
            <a:endParaRPr lang="en-US" dirty="0" smtClean="0"/>
          </a:p>
          <a:p>
            <a:r>
              <a:rPr lang="en-US" dirty="0" smtClean="0"/>
              <a:t>Huge inequities have been documented in maternal and neonatal outcomes </a:t>
            </a:r>
          </a:p>
          <a:p>
            <a:endParaRPr lang="en-US" dirty="0"/>
          </a:p>
          <a:p>
            <a:r>
              <a:rPr lang="en-US" dirty="0" smtClean="0"/>
              <a:t>ILPQC launched the Birth Equity Initiative in 2021 to address these inequities and many of the great resources they have created and compiled are applicable for our neonatal teams as well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10</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spTree>
    <p:extLst>
      <p:ext uri="{BB962C8B-B14F-4D97-AF65-F5344CB8AC3E}">
        <p14:creationId xmlns:p14="http://schemas.microsoft.com/office/powerpoint/2010/main" val="4195931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b="1" dirty="0">
                <a:solidFill>
                  <a:srgbClr val="004990"/>
                </a:solidFill>
                <a:latin typeface="Goudy Old Style" panose="02020502050305020303" pitchFamily="18" charset="0"/>
              </a:rPr>
              <a:t>ILPQC Birth Equity Initiative</a:t>
            </a:r>
            <a:endParaRPr lang="en-US" sz="2800" dirty="0"/>
          </a:p>
        </p:txBody>
      </p:sp>
      <p:pic>
        <p:nvPicPr>
          <p:cNvPr id="5" name="Picture Placeholder 4"/>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
        <p:nvSpPr>
          <p:cNvPr id="4" name="Subtitle 2"/>
          <p:cNvSpPr>
            <a:spLocks noGrp="1"/>
          </p:cNvSpPr>
          <p:nvPr>
            <p:ph type="subTitle" idx="1"/>
          </p:nvPr>
        </p:nvSpPr>
        <p:spPr>
          <a:xfrm>
            <a:off x="1492332" y="3589639"/>
            <a:ext cx="9365380" cy="986569"/>
          </a:xfrm>
        </p:spPr>
        <p:txBody>
          <a:bodyPr/>
          <a:lstStyle/>
          <a:p>
            <a:r>
              <a:rPr lang="en-US" dirty="0"/>
              <a:t>Ieshia Johnson, MPH</a:t>
            </a:r>
          </a:p>
          <a:p>
            <a:r>
              <a:rPr lang="en-US" dirty="0"/>
              <a:t>ILPQC Project Coordinator </a:t>
            </a:r>
          </a:p>
        </p:txBody>
      </p:sp>
    </p:spTree>
    <p:extLst>
      <p:ext uri="{BB962C8B-B14F-4D97-AF65-F5344CB8AC3E}">
        <p14:creationId xmlns:p14="http://schemas.microsoft.com/office/powerpoint/2010/main" val="2685326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Arial" pitchFamily="34" charset="0"/>
            </a:endParaRPr>
          </a:p>
        </p:txBody>
      </p:sp>
      <p:sp>
        <p:nvSpPr>
          <p:cNvPr id="3" name="Title 1"/>
          <p:cNvSpPr txBox="1">
            <a:spLocks/>
          </p:cNvSpPr>
          <p:nvPr/>
        </p:nvSpPr>
        <p:spPr>
          <a:xfrm>
            <a:off x="676373" y="305896"/>
            <a:ext cx="8229600" cy="1143000"/>
          </a:xfrm>
          <a:prstGeom prst="rect">
            <a:avLst/>
          </a:prstGeo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F58466"/>
                </a:solidFill>
                <a:effectLst/>
                <a:uLnTx/>
                <a:uFillTx/>
                <a:latin typeface="Goudy Old Style" pitchFamily="18" charset="0"/>
                <a:ea typeface="MS PGothic" pitchFamily="34" charset="-128"/>
                <a:cs typeface="MS PGothic" charset="0"/>
              </a:rPr>
              <a:t>Why we do this work? </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64710" y="1145890"/>
            <a:ext cx="7869865" cy="72116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524000" y="5715000"/>
            <a:ext cx="9144000" cy="369332"/>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endParaRPr>
          </a:p>
        </p:txBody>
      </p:sp>
      <p:sp>
        <p:nvSpPr>
          <p:cNvPr id="4" name="TextBox 3"/>
          <p:cNvSpPr txBox="1"/>
          <p:nvPr/>
        </p:nvSpPr>
        <p:spPr>
          <a:xfrm>
            <a:off x="1524000" y="5925386"/>
            <a:ext cx="8496300"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Photo credits (clockwise from upper left): </a:t>
            </a:r>
            <a:r>
              <a:rPr kumimoji="0" lang="en-US" sz="1600" b="0" i="0" u="none" strike="noStrike" kern="1200" cap="none" spc="0" normalizeH="0" baseline="0" noProof="0" dirty="0" err="1">
                <a:ln>
                  <a:noFill/>
                </a:ln>
                <a:solidFill>
                  <a:prstClr val="black"/>
                </a:solidFill>
                <a:effectLst/>
                <a:uLnTx/>
                <a:uFillTx/>
                <a:latin typeface="Arial" pitchFamily="34" charset="0"/>
                <a:ea typeface="MS PGothic" pitchFamily="34" charset="-128"/>
                <a:cs typeface="Arial" pitchFamily="34" charset="0"/>
              </a:rPr>
              <a:t>Sha-asia</a:t>
            </a:r>
            <a:r>
              <a:rPr kumimoji="0" lang="en-US" sz="1600" b="0"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 Washington: Juwan Lopez/Facebook, Claudia Irizarry Aponte/THE CITY, Amber Rose Isaac: Bruce McIntyre, LWA/</a:t>
            </a:r>
            <a:r>
              <a:rPr kumimoji="0" lang="en-US" sz="1600" b="0" i="0" u="none" strike="noStrike" kern="1200" cap="none" spc="0" normalizeH="0" baseline="0" noProof="0" dirty="0" err="1">
                <a:ln>
                  <a:noFill/>
                </a:ln>
                <a:solidFill>
                  <a:prstClr val="black"/>
                </a:solidFill>
                <a:effectLst/>
                <a:uLnTx/>
                <a:uFillTx/>
                <a:latin typeface="Arial" pitchFamily="34" charset="0"/>
                <a:ea typeface="MS PGothic" pitchFamily="34" charset="-128"/>
                <a:cs typeface="Arial" pitchFamily="34" charset="0"/>
              </a:rPr>
              <a:t>Dann</a:t>
            </a:r>
            <a:r>
              <a:rPr kumimoji="0" lang="en-US" sz="1600" b="0"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 Tardif/Getty Images; Anna </a:t>
            </a:r>
            <a:r>
              <a:rPr kumimoji="0" lang="en-US" sz="1600" b="0" i="0" u="none" strike="noStrike" kern="1200" cap="none" spc="0" normalizeH="0" baseline="0" noProof="0" dirty="0" err="1">
                <a:ln>
                  <a:noFill/>
                </a:ln>
                <a:solidFill>
                  <a:prstClr val="black"/>
                </a:solidFill>
                <a:effectLst/>
                <a:uLnTx/>
                <a:uFillTx/>
                <a:latin typeface="Arial" pitchFamily="34" charset="0"/>
                <a:ea typeface="MS PGothic" pitchFamily="34" charset="-128"/>
                <a:cs typeface="Arial" pitchFamily="34" charset="0"/>
              </a:rPr>
              <a:t>Medaris</a:t>
            </a:r>
            <a:r>
              <a:rPr kumimoji="0" lang="en-US" sz="1600" b="0"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 </a:t>
            </a:r>
            <a:r>
              <a:rPr kumimoji="0" lang="en-US" sz="1600" b="0"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hlinkClick r:id="rId4"/>
              </a:rPr>
              <a:t>www.insider.com</a:t>
            </a:r>
            <a:r>
              <a:rPr kumimoji="0" lang="en-US" sz="1600" b="0"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;Shalon Irving: </a:t>
            </a:r>
            <a:r>
              <a:rPr kumimoji="0" lang="en-US" sz="1600" b="0"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hlinkClick r:id="rId5"/>
              </a:rPr>
              <a:t>www.hsph.harvard.edu/</a:t>
            </a:r>
            <a:r>
              <a:rPr kumimoji="0" lang="en-US" sz="1600" b="0" i="0" u="none" strike="noStrike" kern="1200" cap="none" spc="0" normalizeH="0" baseline="0" noProof="0" dirty="0">
                <a:ln>
                  <a:noFill/>
                </a:ln>
                <a:solidFill>
                  <a:prstClr val="black"/>
                </a:solidFill>
                <a:effectLst/>
                <a:uLnTx/>
                <a:uFillTx/>
                <a:latin typeface="Arial" pitchFamily="34" charset="0"/>
                <a:ea typeface="MS PGothic" pitchFamily="34" charset="-128"/>
                <a:cs typeface="Arial" pitchFamily="34" charset="0"/>
              </a:rPr>
              <a:t>; </a:t>
            </a:r>
          </a:p>
        </p:txBody>
      </p:sp>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73858" y="1964357"/>
            <a:ext cx="2360377" cy="24776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58076" y="1881103"/>
            <a:ext cx="2907158" cy="2242527"/>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26235" y="3631905"/>
            <a:ext cx="2038999" cy="2141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Picture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74904" y="5088037"/>
            <a:ext cx="5026152" cy="732156"/>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607337" y="3512136"/>
            <a:ext cx="1984917" cy="22600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297730" y="3741919"/>
            <a:ext cx="4495800" cy="976062"/>
          </a:xfrm>
          <a:prstGeom prst="rect">
            <a:avLst/>
          </a:prstGeom>
        </p:spPr>
      </p:pic>
      <p:pic>
        <p:nvPicPr>
          <p:cNvPr id="13" name="Picture 12"/>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903873" y="1891053"/>
            <a:ext cx="3391846" cy="153749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96961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4307"/>
            <a:ext cx="10972800" cy="1325563"/>
          </a:xfrm>
        </p:spPr>
        <p:txBody>
          <a:bodyPr>
            <a:normAutofit/>
          </a:bodyPr>
          <a:lstStyle/>
          <a:p>
            <a:pPr algn="l"/>
            <a:r>
              <a:rPr lang="en-US" dirty="0"/>
              <a:t>In 2018, compared to </a:t>
            </a:r>
            <a:r>
              <a:rPr lang="en-US" dirty="0" smtClean="0"/>
              <a:t>white </a:t>
            </a:r>
            <a:r>
              <a:rPr lang="en-US" dirty="0"/>
              <a:t>infants, </a:t>
            </a:r>
            <a:br>
              <a:rPr lang="en-US" dirty="0"/>
            </a:br>
            <a:r>
              <a:rPr lang="en-US" dirty="0"/>
              <a:t>Black infants were:</a:t>
            </a:r>
          </a:p>
        </p:txBody>
      </p:sp>
      <p:sp>
        <p:nvSpPr>
          <p:cNvPr id="3" name="Content Placeholder 2"/>
          <p:cNvSpPr>
            <a:spLocks noGrp="1"/>
          </p:cNvSpPr>
          <p:nvPr>
            <p:ph idx="1"/>
          </p:nvPr>
        </p:nvSpPr>
        <p:spPr>
          <a:xfrm>
            <a:off x="609600" y="1761837"/>
            <a:ext cx="10972800" cy="4343399"/>
          </a:xfrm>
        </p:spPr>
        <p:txBody>
          <a:bodyPr>
            <a:normAutofit/>
          </a:bodyPr>
          <a:lstStyle/>
          <a:p>
            <a:pPr>
              <a:spcAft>
                <a:spcPts val="1200"/>
              </a:spcAft>
            </a:pPr>
            <a:r>
              <a:rPr lang="en-US" dirty="0"/>
              <a:t>180% more likely to die during the first year of life</a:t>
            </a:r>
          </a:p>
          <a:p>
            <a:pPr lvl="1">
              <a:spcAft>
                <a:spcPts val="1200"/>
              </a:spcAft>
            </a:pPr>
            <a:r>
              <a:rPr lang="en-US" dirty="0"/>
              <a:t>70% more like to die from birth defects</a:t>
            </a:r>
          </a:p>
          <a:p>
            <a:pPr lvl="1">
              <a:spcAft>
                <a:spcPts val="1200"/>
              </a:spcAft>
            </a:pPr>
            <a:r>
              <a:rPr lang="en-US" dirty="0"/>
              <a:t>140% more likely to die from prematurity or fetal malnutrition</a:t>
            </a:r>
          </a:p>
          <a:p>
            <a:pPr lvl="1">
              <a:spcAft>
                <a:spcPts val="1200"/>
              </a:spcAft>
            </a:pPr>
            <a:r>
              <a:rPr lang="en-US" dirty="0"/>
              <a:t>160% more likely to die from pregnancy or delivery complications</a:t>
            </a:r>
          </a:p>
          <a:p>
            <a:pPr lvl="1">
              <a:spcAft>
                <a:spcPts val="1200"/>
              </a:spcAft>
            </a:pPr>
            <a:r>
              <a:rPr lang="en-US" dirty="0"/>
              <a:t>510% more likely to die from Sudden Unexpected Infant </a:t>
            </a:r>
            <a:r>
              <a:rPr lang="en-US" dirty="0" smtClean="0"/>
              <a:t>Death</a:t>
            </a:r>
            <a:endParaRPr lang="en-US" sz="1600" i="1" dirty="0"/>
          </a:p>
        </p:txBody>
      </p:sp>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8506AE9C-FDE9-42E3-97CB-138AAF27B281}"/>
              </a:ext>
            </a:extLst>
          </p:cNvPr>
          <p:cNvSpPr txBox="1"/>
          <p:nvPr/>
        </p:nvSpPr>
        <p:spPr>
          <a:xfrm>
            <a:off x="609600" y="6248400"/>
            <a:ext cx="6324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Data Source: Illinois Death and Birth Certificates, 2018</a:t>
            </a:r>
          </a:p>
        </p:txBody>
      </p:sp>
    </p:spTree>
    <p:extLst>
      <p:ext uri="{BB962C8B-B14F-4D97-AF65-F5344CB8AC3E}">
        <p14:creationId xmlns:p14="http://schemas.microsoft.com/office/powerpoint/2010/main" val="3750973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ILPQC Birth Equity Initiative</a:t>
            </a:r>
          </a:p>
        </p:txBody>
      </p:sp>
      <p:sp>
        <p:nvSpPr>
          <p:cNvPr id="3" name="Content Placeholder 2"/>
          <p:cNvSpPr>
            <a:spLocks noGrp="1"/>
          </p:cNvSpPr>
          <p:nvPr>
            <p:ph idx="1"/>
          </p:nvPr>
        </p:nvSpPr>
        <p:spPr>
          <a:xfrm>
            <a:off x="4958575" y="1841146"/>
            <a:ext cx="7233425" cy="4525963"/>
          </a:xfrm>
        </p:spPr>
        <p:txBody>
          <a:bodyPr/>
          <a:lstStyle/>
          <a:p>
            <a:r>
              <a:rPr lang="en-US" dirty="0"/>
              <a:t>Hospital teams voted on BE in 2019</a:t>
            </a:r>
          </a:p>
          <a:p>
            <a:r>
              <a:rPr lang="en-US" dirty="0"/>
              <a:t>86 hospital teams participating across IL</a:t>
            </a:r>
          </a:p>
          <a:p>
            <a:r>
              <a:rPr lang="en-US" dirty="0"/>
              <a:t>2019-2021 prep work and toolkit development</a:t>
            </a:r>
          </a:p>
          <a:p>
            <a:r>
              <a:rPr lang="en-US" dirty="0"/>
              <a:t>14 Wave 1 teams trial data form 1/2021-4/2021 </a:t>
            </a:r>
          </a:p>
          <a:p>
            <a:r>
              <a:rPr lang="en-US" dirty="0"/>
              <a:t>Launch call 6/2021, have started monthly calls and data collection</a:t>
            </a:r>
          </a:p>
          <a:p>
            <a:r>
              <a:rPr lang="en-US" dirty="0"/>
              <a:t>Foundational work for all hospitals to address equity and improve quality of care / patient experience will support all future QI work</a:t>
            </a:r>
          </a:p>
          <a:p>
            <a:endParaRPr lang="en-US" dirty="0"/>
          </a:p>
        </p:txBody>
      </p:sp>
      <p:sp>
        <p:nvSpPr>
          <p:cNvPr id="4" name="Slide Number Placeholder 3"/>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pic>
        <p:nvPicPr>
          <p:cNvPr id="5" name="Picture 4" descr="Building A Strong Foundation For Your Food Truck Busines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2754487"/>
            <a:ext cx="4065952" cy="1974891"/>
          </a:xfrm>
          <a:prstGeom prst="rect">
            <a:avLst/>
          </a:prstGeom>
        </p:spPr>
      </p:pic>
    </p:spTree>
    <p:extLst>
      <p:ext uri="{BB962C8B-B14F-4D97-AF65-F5344CB8AC3E}">
        <p14:creationId xmlns:p14="http://schemas.microsoft.com/office/powerpoint/2010/main" val="15295514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S PGothic" pitchFamily="34" charset="-128"/>
              <a:cs typeface="Arial" pitchFamily="34" charset="0"/>
            </a:endParaRPr>
          </a:p>
        </p:txBody>
      </p:sp>
      <p:grpSp>
        <p:nvGrpSpPr>
          <p:cNvPr id="3" name="object 3"/>
          <p:cNvGrpSpPr/>
          <p:nvPr/>
        </p:nvGrpSpPr>
        <p:grpSpPr>
          <a:xfrm>
            <a:off x="519683" y="0"/>
            <a:ext cx="11672444" cy="6265163"/>
            <a:chOff x="519683" y="0"/>
            <a:chExt cx="11672444" cy="6265163"/>
          </a:xfrm>
        </p:grpSpPr>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9264395" y="228600"/>
              <a:ext cx="2025395" cy="911351"/>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7191755" y="0"/>
              <a:ext cx="5000243" cy="1426459"/>
            </a:xfrm>
            <a:prstGeom prst="rect">
              <a:avLst/>
            </a:prstGeom>
          </p:spPr>
        </p:pic>
        <p:sp>
          <p:nvSpPr>
            <p:cNvPr id="6" name="object 6"/>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S PGothic" pitchFamily="34" charset="-128"/>
                <a:cs typeface="Arial" pitchFamily="34" charset="0"/>
              </a:endParaRPr>
            </a:p>
          </p:txBody>
        </p:sp>
        <p:pic>
          <p:nvPicPr>
            <p:cNvPr id="7" name="object 7"/>
            <p:cNvPicPr/>
            <p:nvPr/>
          </p:nvPicPr>
          <p:blipFill>
            <a:blip r:embed="rId5" cstate="print"/>
            <a:stretch>
              <a:fillRect/>
            </a:stretch>
          </p:blipFill>
          <p:spPr>
            <a:xfrm>
              <a:off x="7621524" y="1431036"/>
              <a:ext cx="2927603" cy="894587"/>
            </a:xfrm>
            <a:prstGeom prst="rect">
              <a:avLst/>
            </a:prstGeom>
          </p:spPr>
        </p:pic>
        <p:pic>
          <p:nvPicPr>
            <p:cNvPr id="8" name="object 8"/>
            <p:cNvPicPr/>
            <p:nvPr/>
          </p:nvPicPr>
          <p:blipFill>
            <a:blip r:embed="rId6" cstate="email">
              <a:extLst>
                <a:ext uri="{28A0092B-C50C-407E-A947-70E740481C1C}">
                  <a14:useLocalDpi xmlns:a14="http://schemas.microsoft.com/office/drawing/2010/main"/>
                </a:ext>
              </a:extLst>
            </a:blip>
            <a:stretch>
              <a:fillRect/>
            </a:stretch>
          </p:blipFill>
          <p:spPr>
            <a:xfrm>
              <a:off x="545591" y="1650492"/>
              <a:ext cx="3503676" cy="3656075"/>
            </a:xfrm>
            <a:prstGeom prst="rect">
              <a:avLst/>
            </a:prstGeom>
          </p:spPr>
        </p:pic>
        <p:pic>
          <p:nvPicPr>
            <p:cNvPr id="9" name="object 9"/>
            <p:cNvPicPr/>
            <p:nvPr/>
          </p:nvPicPr>
          <p:blipFill>
            <a:blip r:embed="rId7" cstate="print"/>
            <a:stretch>
              <a:fillRect/>
            </a:stretch>
          </p:blipFill>
          <p:spPr>
            <a:xfrm>
              <a:off x="609599" y="1714500"/>
              <a:ext cx="3320795" cy="3473195"/>
            </a:xfrm>
            <a:prstGeom prst="rect">
              <a:avLst/>
            </a:prstGeom>
          </p:spPr>
        </p:pic>
        <p:sp>
          <p:nvSpPr>
            <p:cNvPr id="10" name="object 10"/>
            <p:cNvSpPr/>
            <p:nvPr/>
          </p:nvSpPr>
          <p:spPr>
            <a:xfrm>
              <a:off x="590549" y="1695450"/>
              <a:ext cx="3359150" cy="3511550"/>
            </a:xfrm>
            <a:custGeom>
              <a:avLst/>
              <a:gdLst/>
              <a:ahLst/>
              <a:cxnLst/>
              <a:rect l="l" t="t" r="r" b="b"/>
              <a:pathLst>
                <a:path w="3359150" h="3511550">
                  <a:moveTo>
                    <a:pt x="0" y="0"/>
                  </a:moveTo>
                  <a:lnTo>
                    <a:pt x="3358896" y="0"/>
                  </a:lnTo>
                  <a:lnTo>
                    <a:pt x="3358896" y="3511296"/>
                  </a:lnTo>
                  <a:lnTo>
                    <a:pt x="0" y="3511296"/>
                  </a:lnTo>
                  <a:lnTo>
                    <a:pt x="0" y="0"/>
                  </a:lnTo>
                  <a:close/>
                </a:path>
              </a:pathLst>
            </a:custGeom>
            <a:ln w="38099">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S PGothic" pitchFamily="34" charset="-128"/>
                <a:cs typeface="Arial" pitchFamily="34" charset="0"/>
              </a:endParaRPr>
            </a:p>
          </p:txBody>
        </p:sp>
        <p:pic>
          <p:nvPicPr>
            <p:cNvPr id="11" name="object 11"/>
            <p:cNvPicPr/>
            <p:nvPr/>
          </p:nvPicPr>
          <p:blipFill>
            <a:blip r:embed="rId8" cstate="print"/>
            <a:stretch>
              <a:fillRect/>
            </a:stretch>
          </p:blipFill>
          <p:spPr>
            <a:xfrm>
              <a:off x="3979163" y="1610868"/>
              <a:ext cx="3351263" cy="3520426"/>
            </a:xfrm>
            <a:prstGeom prst="rect">
              <a:avLst/>
            </a:prstGeom>
          </p:spPr>
        </p:pic>
        <p:pic>
          <p:nvPicPr>
            <p:cNvPr id="12" name="object 12"/>
            <p:cNvPicPr/>
            <p:nvPr/>
          </p:nvPicPr>
          <p:blipFill>
            <a:blip r:embed="rId9" cstate="print"/>
            <a:stretch>
              <a:fillRect/>
            </a:stretch>
          </p:blipFill>
          <p:spPr>
            <a:xfrm>
              <a:off x="9585972" y="2545079"/>
              <a:ext cx="2575546" cy="1446275"/>
            </a:xfrm>
            <a:prstGeom prst="rect">
              <a:avLst/>
            </a:prstGeom>
          </p:spPr>
        </p:pic>
        <p:pic>
          <p:nvPicPr>
            <p:cNvPr id="14" name="object 14"/>
            <p:cNvPicPr/>
            <p:nvPr/>
          </p:nvPicPr>
          <p:blipFill>
            <a:blip r:embed="rId10" cstate="print"/>
            <a:stretch>
              <a:fillRect/>
            </a:stretch>
          </p:blipFill>
          <p:spPr>
            <a:xfrm>
              <a:off x="7520940" y="2429255"/>
              <a:ext cx="1930907" cy="1013459"/>
            </a:xfrm>
            <a:prstGeom prst="rect">
              <a:avLst/>
            </a:prstGeom>
          </p:spPr>
        </p:pic>
        <p:pic>
          <p:nvPicPr>
            <p:cNvPr id="15" name="object 15"/>
            <p:cNvPicPr/>
            <p:nvPr/>
          </p:nvPicPr>
          <p:blipFill>
            <a:blip r:embed="rId11" cstate="email">
              <a:extLst>
                <a:ext uri="{28A0092B-C50C-407E-A947-70E740481C1C}">
                  <a14:useLocalDpi xmlns:a14="http://schemas.microsoft.com/office/drawing/2010/main"/>
                </a:ext>
              </a:extLst>
            </a:blip>
            <a:stretch>
              <a:fillRect/>
            </a:stretch>
          </p:blipFill>
          <p:spPr>
            <a:xfrm>
              <a:off x="4527804" y="3558540"/>
              <a:ext cx="3485387" cy="2569463"/>
            </a:xfrm>
            <a:prstGeom prst="rect">
              <a:avLst/>
            </a:prstGeom>
          </p:spPr>
        </p:pic>
        <p:pic>
          <p:nvPicPr>
            <p:cNvPr id="16" name="object 16"/>
            <p:cNvPicPr/>
            <p:nvPr/>
          </p:nvPicPr>
          <p:blipFill>
            <a:blip r:embed="rId12" cstate="print"/>
            <a:stretch>
              <a:fillRect/>
            </a:stretch>
          </p:blipFill>
          <p:spPr>
            <a:xfrm>
              <a:off x="4591812" y="3622548"/>
              <a:ext cx="3302507" cy="2386583"/>
            </a:xfrm>
            <a:prstGeom prst="rect">
              <a:avLst/>
            </a:prstGeom>
          </p:spPr>
        </p:pic>
        <p:sp>
          <p:nvSpPr>
            <p:cNvPr id="17" name="object 17"/>
            <p:cNvSpPr/>
            <p:nvPr/>
          </p:nvSpPr>
          <p:spPr>
            <a:xfrm>
              <a:off x="4572762" y="3603497"/>
              <a:ext cx="3340735" cy="2425065"/>
            </a:xfrm>
            <a:custGeom>
              <a:avLst/>
              <a:gdLst/>
              <a:ahLst/>
              <a:cxnLst/>
              <a:rect l="l" t="t" r="r" b="b"/>
              <a:pathLst>
                <a:path w="3340734" h="2425065">
                  <a:moveTo>
                    <a:pt x="0" y="0"/>
                  </a:moveTo>
                  <a:lnTo>
                    <a:pt x="3340608" y="0"/>
                  </a:lnTo>
                  <a:lnTo>
                    <a:pt x="3340608" y="2424684"/>
                  </a:lnTo>
                  <a:lnTo>
                    <a:pt x="0" y="2424684"/>
                  </a:lnTo>
                  <a:lnTo>
                    <a:pt x="0" y="0"/>
                  </a:lnTo>
                  <a:close/>
                </a:path>
              </a:pathLst>
            </a:custGeom>
            <a:ln w="38099">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S PGothic" pitchFamily="34" charset="-128"/>
                <a:cs typeface="Arial" pitchFamily="34" charset="0"/>
              </a:endParaRPr>
            </a:p>
          </p:txBody>
        </p:sp>
        <p:pic>
          <p:nvPicPr>
            <p:cNvPr id="18" name="object 18"/>
            <p:cNvPicPr/>
            <p:nvPr/>
          </p:nvPicPr>
          <p:blipFill>
            <a:blip r:embed="rId13" cstate="email">
              <a:extLst>
                <a:ext uri="{28A0092B-C50C-407E-A947-70E740481C1C}">
                  <a14:useLocalDpi xmlns:a14="http://schemas.microsoft.com/office/drawing/2010/main"/>
                </a:ext>
              </a:extLst>
            </a:blip>
            <a:stretch>
              <a:fillRect/>
            </a:stretch>
          </p:blipFill>
          <p:spPr>
            <a:xfrm>
              <a:off x="519683" y="3517392"/>
              <a:ext cx="4142231" cy="2747771"/>
            </a:xfrm>
            <a:prstGeom prst="rect">
              <a:avLst/>
            </a:prstGeom>
          </p:spPr>
        </p:pic>
        <p:pic>
          <p:nvPicPr>
            <p:cNvPr id="19" name="object 19"/>
            <p:cNvPicPr/>
            <p:nvPr/>
          </p:nvPicPr>
          <p:blipFill>
            <a:blip r:embed="rId14" cstate="print"/>
            <a:stretch>
              <a:fillRect/>
            </a:stretch>
          </p:blipFill>
          <p:spPr>
            <a:xfrm>
              <a:off x="583691" y="3581400"/>
              <a:ext cx="3959351" cy="2564891"/>
            </a:xfrm>
            <a:prstGeom prst="rect">
              <a:avLst/>
            </a:prstGeom>
          </p:spPr>
        </p:pic>
        <p:sp>
          <p:nvSpPr>
            <p:cNvPr id="20" name="object 20"/>
            <p:cNvSpPr/>
            <p:nvPr/>
          </p:nvSpPr>
          <p:spPr>
            <a:xfrm>
              <a:off x="564641" y="3562350"/>
              <a:ext cx="3997960" cy="2603500"/>
            </a:xfrm>
            <a:custGeom>
              <a:avLst/>
              <a:gdLst/>
              <a:ahLst/>
              <a:cxnLst/>
              <a:rect l="l" t="t" r="r" b="b"/>
              <a:pathLst>
                <a:path w="3997960" h="2603500">
                  <a:moveTo>
                    <a:pt x="0" y="0"/>
                  </a:moveTo>
                  <a:lnTo>
                    <a:pt x="3997452" y="0"/>
                  </a:lnTo>
                  <a:lnTo>
                    <a:pt x="3997452" y="2602992"/>
                  </a:lnTo>
                  <a:lnTo>
                    <a:pt x="0" y="2602992"/>
                  </a:lnTo>
                  <a:lnTo>
                    <a:pt x="0" y="0"/>
                  </a:lnTo>
                  <a:close/>
                </a:path>
              </a:pathLst>
            </a:custGeom>
            <a:ln w="38100">
              <a:solidFill>
                <a:srgbClr val="0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S PGothic" pitchFamily="34" charset="-128"/>
                <a:cs typeface="Arial" pitchFamily="34" charset="0"/>
              </a:endParaRPr>
            </a:p>
          </p:txBody>
        </p:sp>
        <p:pic>
          <p:nvPicPr>
            <p:cNvPr id="21" name="object 21"/>
            <p:cNvPicPr/>
            <p:nvPr/>
          </p:nvPicPr>
          <p:blipFill>
            <a:blip r:embed="rId15" cstate="print"/>
            <a:stretch>
              <a:fillRect/>
            </a:stretch>
          </p:blipFill>
          <p:spPr>
            <a:xfrm>
              <a:off x="7874507" y="3873185"/>
              <a:ext cx="3654551" cy="933538"/>
            </a:xfrm>
            <a:prstGeom prst="rect">
              <a:avLst/>
            </a:prstGeom>
          </p:spPr>
        </p:pic>
        <p:pic>
          <p:nvPicPr>
            <p:cNvPr id="22" name="object 22"/>
            <p:cNvPicPr/>
            <p:nvPr/>
          </p:nvPicPr>
          <p:blipFill>
            <a:blip r:embed="rId16" cstate="print"/>
            <a:stretch>
              <a:fillRect/>
            </a:stretch>
          </p:blipFill>
          <p:spPr>
            <a:xfrm>
              <a:off x="8525509" y="4912837"/>
              <a:ext cx="2601468" cy="979932"/>
            </a:xfrm>
            <a:prstGeom prst="rect">
              <a:avLst/>
            </a:prstGeom>
          </p:spPr>
        </p:pic>
      </p:grpSp>
      <p:sp>
        <p:nvSpPr>
          <p:cNvPr id="23" name="object 23"/>
          <p:cNvSpPr txBox="1"/>
          <p:nvPr/>
        </p:nvSpPr>
        <p:spPr>
          <a:xfrm>
            <a:off x="11391392" y="6430202"/>
            <a:ext cx="110489"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929599"/>
                </a:solidFill>
                <a:effectLst/>
                <a:uLnTx/>
                <a:uFillTx/>
                <a:latin typeface="Arial"/>
                <a:ea typeface="MS PGothic" pitchFamily="34" charset="-128"/>
                <a:cs typeface="Arial"/>
              </a:rPr>
              <a:t>9</a:t>
            </a:r>
            <a:endParaRPr kumimoji="0" sz="1200" b="0" i="0" u="none" strike="noStrike" kern="1200" cap="none" spc="0" normalizeH="0" baseline="0" noProof="0">
              <a:ln>
                <a:noFill/>
              </a:ln>
              <a:solidFill>
                <a:prstClr val="black"/>
              </a:solidFill>
              <a:effectLst/>
              <a:uLnTx/>
              <a:uFillTx/>
              <a:latin typeface="Arial"/>
              <a:ea typeface="MS PGothic" pitchFamily="34" charset="-128"/>
              <a:cs typeface="Arial"/>
            </a:endParaRPr>
          </a:p>
        </p:txBody>
      </p:sp>
      <p:sp>
        <p:nvSpPr>
          <p:cNvPr id="24" name="object 24"/>
          <p:cNvSpPr txBox="1"/>
          <p:nvPr/>
        </p:nvSpPr>
        <p:spPr>
          <a:xfrm>
            <a:off x="688340" y="6430202"/>
            <a:ext cx="2534920" cy="20827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200" b="0" i="0" u="none" strike="noStrike" kern="1200" cap="none" spc="-5" normalizeH="0" baseline="0" noProof="0" dirty="0">
                <a:ln>
                  <a:noFill/>
                </a:ln>
                <a:solidFill>
                  <a:srgbClr val="929599"/>
                </a:solidFill>
                <a:effectLst/>
                <a:uLnTx/>
                <a:uFillTx/>
                <a:latin typeface="Arial"/>
                <a:ea typeface="MS PGothic" pitchFamily="34" charset="-128"/>
                <a:cs typeface="Arial"/>
              </a:rPr>
              <a:t>Illinois</a:t>
            </a:r>
            <a:r>
              <a:rPr kumimoji="0" sz="1200" b="0" i="0" u="none" strike="noStrike" kern="1200" cap="none" spc="-30" normalizeH="0" baseline="0" noProof="0" dirty="0">
                <a:ln>
                  <a:noFill/>
                </a:ln>
                <a:solidFill>
                  <a:srgbClr val="929599"/>
                </a:solidFill>
                <a:effectLst/>
                <a:uLnTx/>
                <a:uFillTx/>
                <a:latin typeface="Arial"/>
                <a:ea typeface="MS PGothic" pitchFamily="34" charset="-128"/>
                <a:cs typeface="Arial"/>
              </a:rPr>
              <a:t> </a:t>
            </a:r>
            <a:r>
              <a:rPr kumimoji="0" sz="1200" b="0" i="0" u="none" strike="noStrike" kern="1200" cap="none" spc="-5" normalizeH="0" baseline="0" noProof="0" dirty="0">
                <a:ln>
                  <a:noFill/>
                </a:ln>
                <a:solidFill>
                  <a:srgbClr val="929599"/>
                </a:solidFill>
                <a:effectLst/>
                <a:uLnTx/>
                <a:uFillTx/>
                <a:latin typeface="Arial"/>
                <a:ea typeface="MS PGothic" pitchFamily="34" charset="-128"/>
                <a:cs typeface="Arial"/>
              </a:rPr>
              <a:t>Perinatal</a:t>
            </a:r>
            <a:r>
              <a:rPr kumimoji="0" sz="1200" b="0" i="0" u="none" strike="noStrike" kern="1200" cap="none" spc="-40" normalizeH="0" baseline="0" noProof="0" dirty="0">
                <a:ln>
                  <a:noFill/>
                </a:ln>
                <a:solidFill>
                  <a:srgbClr val="929599"/>
                </a:solidFill>
                <a:effectLst/>
                <a:uLnTx/>
                <a:uFillTx/>
                <a:latin typeface="Arial"/>
                <a:ea typeface="MS PGothic" pitchFamily="34" charset="-128"/>
                <a:cs typeface="Arial"/>
              </a:rPr>
              <a:t> </a:t>
            </a:r>
            <a:r>
              <a:rPr kumimoji="0" sz="1200" b="0" i="0" u="none" strike="noStrike" kern="1200" cap="none" spc="-5" normalizeH="0" baseline="0" noProof="0" dirty="0">
                <a:ln>
                  <a:noFill/>
                </a:ln>
                <a:solidFill>
                  <a:srgbClr val="929599"/>
                </a:solidFill>
                <a:effectLst/>
                <a:uLnTx/>
                <a:uFillTx/>
                <a:latin typeface="Arial"/>
                <a:ea typeface="MS PGothic" pitchFamily="34" charset="-128"/>
                <a:cs typeface="Arial"/>
              </a:rPr>
              <a:t>Quality</a:t>
            </a:r>
            <a:r>
              <a:rPr kumimoji="0" sz="1200" b="0" i="0" u="none" strike="noStrike" kern="1200" cap="none" spc="-15" normalizeH="0" baseline="0" noProof="0" dirty="0">
                <a:ln>
                  <a:noFill/>
                </a:ln>
                <a:solidFill>
                  <a:srgbClr val="929599"/>
                </a:solidFill>
                <a:effectLst/>
                <a:uLnTx/>
                <a:uFillTx/>
                <a:latin typeface="Arial"/>
                <a:ea typeface="MS PGothic" pitchFamily="34" charset="-128"/>
                <a:cs typeface="Arial"/>
              </a:rPr>
              <a:t> </a:t>
            </a:r>
            <a:r>
              <a:rPr kumimoji="0" sz="1200" b="0" i="0" u="none" strike="noStrike" kern="1200" cap="none" spc="-5" normalizeH="0" baseline="0" noProof="0" dirty="0">
                <a:ln>
                  <a:noFill/>
                </a:ln>
                <a:solidFill>
                  <a:srgbClr val="929599"/>
                </a:solidFill>
                <a:effectLst/>
                <a:uLnTx/>
                <a:uFillTx/>
                <a:latin typeface="Arial"/>
                <a:ea typeface="MS PGothic" pitchFamily="34" charset="-128"/>
                <a:cs typeface="Arial"/>
              </a:rPr>
              <a:t>Collaborative</a:t>
            </a:r>
            <a:endParaRPr kumimoji="0" sz="1200" b="0" i="0" u="none" strike="noStrike" kern="1200" cap="none" spc="0" normalizeH="0" baseline="0" noProof="0">
              <a:ln>
                <a:noFill/>
              </a:ln>
              <a:solidFill>
                <a:prstClr val="black"/>
              </a:solidFill>
              <a:effectLst/>
              <a:uLnTx/>
              <a:uFillTx/>
              <a:latin typeface="Arial"/>
              <a:ea typeface="MS PGothic" pitchFamily="34" charset="-128"/>
              <a:cs typeface="Arial"/>
            </a:endParaRPr>
          </a:p>
        </p:txBody>
      </p:sp>
      <p:sp>
        <p:nvSpPr>
          <p:cNvPr id="25" name="object 25"/>
          <p:cNvSpPr txBox="1">
            <a:spLocks noGrp="1"/>
          </p:cNvSpPr>
          <p:nvPr>
            <p:ph type="title"/>
          </p:nvPr>
        </p:nvSpPr>
        <p:spPr>
          <a:xfrm>
            <a:off x="246924" y="299481"/>
            <a:ext cx="5805170" cy="1086964"/>
          </a:xfrm>
          <a:prstGeom prst="rect">
            <a:avLst/>
          </a:prstGeom>
        </p:spPr>
        <p:txBody>
          <a:bodyPr vert="horz" wrap="square" lIns="0" tIns="88900" rIns="0" bIns="0" rtlCol="0">
            <a:spAutoFit/>
          </a:bodyPr>
          <a:lstStyle/>
          <a:p>
            <a:pPr marL="12700" marR="5080"/>
            <a:r>
              <a:rPr b="1" dirty="0">
                <a:solidFill>
                  <a:srgbClr val="F58466"/>
                </a:solidFill>
                <a:latin typeface="Goudy Old Style" pitchFamily="18" charset="0"/>
              </a:rPr>
              <a:t>National Guidelines &amp;  PQC Partners</a:t>
            </a:r>
          </a:p>
        </p:txBody>
      </p:sp>
    </p:spTree>
    <p:extLst>
      <p:ext uri="{BB962C8B-B14F-4D97-AF65-F5344CB8AC3E}">
        <p14:creationId xmlns:p14="http://schemas.microsoft.com/office/powerpoint/2010/main" val="3018066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evel 13"/>
          <p:cNvSpPr/>
          <p:nvPr/>
        </p:nvSpPr>
        <p:spPr>
          <a:xfrm>
            <a:off x="167113" y="3438846"/>
            <a:ext cx="3905026" cy="92515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Bevel 14"/>
          <p:cNvSpPr/>
          <p:nvPr/>
        </p:nvSpPr>
        <p:spPr>
          <a:xfrm>
            <a:off x="1133139" y="5130617"/>
            <a:ext cx="3905026" cy="92515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Bevel 15"/>
          <p:cNvSpPr/>
          <p:nvPr/>
        </p:nvSpPr>
        <p:spPr>
          <a:xfrm>
            <a:off x="7152848" y="5130617"/>
            <a:ext cx="4076527" cy="92515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Bevel 17"/>
          <p:cNvSpPr/>
          <p:nvPr/>
        </p:nvSpPr>
        <p:spPr>
          <a:xfrm>
            <a:off x="8043134" y="3449057"/>
            <a:ext cx="3905026" cy="92515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Bevel 16"/>
          <p:cNvSpPr/>
          <p:nvPr/>
        </p:nvSpPr>
        <p:spPr>
          <a:xfrm>
            <a:off x="6713392" y="2002696"/>
            <a:ext cx="3905026" cy="92515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Bevel 1"/>
          <p:cNvSpPr/>
          <p:nvPr/>
        </p:nvSpPr>
        <p:spPr>
          <a:xfrm>
            <a:off x="1133139" y="1977455"/>
            <a:ext cx="3905026" cy="92515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sp>
        <p:nvSpPr>
          <p:cNvPr id="6" name="Title 1">
            <a:extLst>
              <a:ext uri="{FF2B5EF4-FFF2-40B4-BE49-F238E27FC236}">
                <a16:creationId xmlns:a16="http://schemas.microsoft.com/office/drawing/2014/main" id="{51A66193-0B92-4463-98D4-0763D5AEE5B4}"/>
              </a:ext>
            </a:extLst>
          </p:cNvPr>
          <p:cNvSpPr txBox="1">
            <a:spLocks/>
          </p:cNvSpPr>
          <p:nvPr/>
        </p:nvSpPr>
        <p:spPr>
          <a:xfrm>
            <a:off x="609281" y="173037"/>
            <a:ext cx="8104849" cy="132556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58466"/>
                </a:solidFill>
                <a:effectLst/>
                <a:uLnTx/>
                <a:uFillTx/>
                <a:latin typeface="Goudy Old Style" pitchFamily="18" charset="0"/>
                <a:ea typeface="MS PGothic" pitchFamily="34" charset="-128"/>
                <a:cs typeface="MS PGothic" charset="0"/>
              </a:rPr>
              <a:t>Expanded resources for engaging </a:t>
            </a:r>
            <a:endParaRPr kumimoji="0" lang="en-US" sz="3600" b="1" i="0" u="none" strike="noStrike" kern="1200" cap="none" spc="0" normalizeH="0" baseline="0" noProof="0" dirty="0" smtClean="0">
              <a:ln>
                <a:noFill/>
              </a:ln>
              <a:solidFill>
                <a:srgbClr val="F58466"/>
              </a:solidFill>
              <a:effectLst/>
              <a:uLnTx/>
              <a:uFillTx/>
              <a:latin typeface="Goudy Old Style" pitchFamily="18" charset="0"/>
              <a:ea typeface="MS PGothic" pitchFamily="34" charset="-128"/>
              <a:cs typeface="MS PGothic"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F58466"/>
                </a:solidFill>
                <a:effectLst/>
                <a:uLnTx/>
                <a:uFillTx/>
                <a:latin typeface="Goudy Old Style" pitchFamily="18" charset="0"/>
                <a:ea typeface="MS PGothic" pitchFamily="34" charset="-128"/>
                <a:cs typeface="MS PGothic" charset="0"/>
              </a:rPr>
              <a:t>patients</a:t>
            </a:r>
            <a:r>
              <a:rPr kumimoji="0" lang="en-US" sz="3600" b="1" i="0" u="none" strike="noStrike" kern="1200" cap="none" spc="0" normalizeH="0" baseline="0" noProof="0" dirty="0">
                <a:ln>
                  <a:noFill/>
                </a:ln>
                <a:solidFill>
                  <a:srgbClr val="F58466"/>
                </a:solidFill>
                <a:effectLst/>
                <a:uLnTx/>
                <a:uFillTx/>
                <a:latin typeface="Goudy Old Style" pitchFamily="18" charset="0"/>
                <a:ea typeface="MS PGothic" pitchFamily="34" charset="-128"/>
                <a:cs typeface="MS PGothic" charset="0"/>
              </a:rPr>
              <a:t>, families and communities</a:t>
            </a:r>
          </a:p>
        </p:txBody>
      </p:sp>
      <p:sp>
        <p:nvSpPr>
          <p:cNvPr id="7" name="TextBox 6">
            <a:extLst>
              <a:ext uri="{FF2B5EF4-FFF2-40B4-BE49-F238E27FC236}">
                <a16:creationId xmlns:a16="http://schemas.microsoft.com/office/drawing/2014/main" id="{AA76464B-AFE7-49B6-A6EA-53E96A4FB910}"/>
              </a:ext>
            </a:extLst>
          </p:cNvPr>
          <p:cNvSpPr txBox="1"/>
          <p:nvPr/>
        </p:nvSpPr>
        <p:spPr>
          <a:xfrm>
            <a:off x="748026" y="359901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Patient focus groups and feedback</a:t>
            </a:r>
          </a:p>
        </p:txBody>
      </p:sp>
      <p:sp>
        <p:nvSpPr>
          <p:cNvPr id="9" name="TextBox 8">
            <a:extLst>
              <a:ext uri="{FF2B5EF4-FFF2-40B4-BE49-F238E27FC236}">
                <a16:creationId xmlns:a16="http://schemas.microsoft.com/office/drawing/2014/main" id="{DDC3F044-F3FA-474F-A125-69A96F89387C}"/>
              </a:ext>
            </a:extLst>
          </p:cNvPr>
          <p:cNvSpPr txBox="1"/>
          <p:nvPr/>
        </p:nvSpPr>
        <p:spPr>
          <a:xfrm>
            <a:off x="1431460" y="2102617"/>
            <a:ext cx="318654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Patient, Family and Community engagement pilot</a:t>
            </a: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Arial"/>
            </a:endParaRPr>
          </a:p>
        </p:txBody>
      </p:sp>
      <p:sp>
        <p:nvSpPr>
          <p:cNvPr id="10" name="TextBox 9">
            <a:extLst>
              <a:ext uri="{FF2B5EF4-FFF2-40B4-BE49-F238E27FC236}">
                <a16:creationId xmlns:a16="http://schemas.microsoft.com/office/drawing/2014/main" id="{445F2B7B-6FC7-4DE3-988F-066E2A4B0547}"/>
              </a:ext>
            </a:extLst>
          </p:cNvPr>
          <p:cNvSpPr txBox="1"/>
          <p:nvPr/>
        </p:nvSpPr>
        <p:spPr>
          <a:xfrm>
            <a:off x="6561859" y="2157493"/>
            <a:ext cx="39346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Consulting </a:t>
            </a: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Everthrive</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to promote community engagement </a:t>
            </a:r>
          </a:p>
        </p:txBody>
      </p:sp>
      <p:sp>
        <p:nvSpPr>
          <p:cNvPr id="11" name="TextBox 10">
            <a:extLst>
              <a:ext uri="{FF2B5EF4-FFF2-40B4-BE49-F238E27FC236}">
                <a16:creationId xmlns:a16="http://schemas.microsoft.com/office/drawing/2014/main" id="{984D708D-F241-473F-B807-AF98616CA391}"/>
              </a:ext>
            </a:extLst>
          </p:cNvPr>
          <p:cNvSpPr txBox="1"/>
          <p:nvPr/>
        </p:nvSpPr>
        <p:spPr>
          <a:xfrm>
            <a:off x="8486175" y="359394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Maternal Health Task Force engagement</a:t>
            </a: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Arial"/>
            </a:endParaRPr>
          </a:p>
        </p:txBody>
      </p:sp>
      <p:sp>
        <p:nvSpPr>
          <p:cNvPr id="12" name="TextBox 11">
            <a:extLst>
              <a:ext uri="{FF2B5EF4-FFF2-40B4-BE49-F238E27FC236}">
                <a16:creationId xmlns:a16="http://schemas.microsoft.com/office/drawing/2014/main" id="{3E25197F-115B-44D1-9C9F-1E7F48841C61}"/>
              </a:ext>
            </a:extLst>
          </p:cNvPr>
          <p:cNvSpPr txBox="1"/>
          <p:nvPr/>
        </p:nvSpPr>
        <p:spPr>
          <a:xfrm>
            <a:off x="1277186" y="5270030"/>
            <a:ext cx="33528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Patient engagement consultant: </a:t>
            </a:r>
            <a:r>
              <a:rPr kumimoji="0" lang="en-US" sz="1800" b="0" i="0" u="none" strike="noStrike" kern="1200" cap="none" spc="0" normalizeH="0" baseline="0" noProof="0" dirty="0" err="1">
                <a:ln>
                  <a:noFill/>
                </a:ln>
                <a:solidFill>
                  <a:srgbClr val="FFFFFF"/>
                </a:solidFill>
                <a:effectLst/>
                <a:uLnTx/>
                <a:uFillTx/>
                <a:latin typeface="Arial" panose="020B0604020202020204"/>
                <a:ea typeface="+mn-ea"/>
                <a:cs typeface="+mn-cs"/>
              </a:rPr>
              <a:t>LaToshia</a:t>
            </a: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 Rouse</a:t>
            </a:r>
          </a:p>
        </p:txBody>
      </p:sp>
      <p:sp>
        <p:nvSpPr>
          <p:cNvPr id="13" name="TextBox 12">
            <a:extLst>
              <a:ext uri="{FF2B5EF4-FFF2-40B4-BE49-F238E27FC236}">
                <a16:creationId xmlns:a16="http://schemas.microsoft.com/office/drawing/2014/main" id="{E5D424DC-2032-4181-B23D-A1C5D4D5F0AE}"/>
              </a:ext>
            </a:extLst>
          </p:cNvPr>
          <p:cNvSpPr txBox="1"/>
          <p:nvPr/>
        </p:nvSpPr>
        <p:spPr>
          <a:xfrm>
            <a:off x="7283601" y="5277730"/>
            <a:ext cx="39457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rPr>
              <a:t>Infant and Maternal Mortality Among African Americans Task Force</a:t>
            </a:r>
          </a:p>
        </p:txBody>
      </p:sp>
      <p:pic>
        <p:nvPicPr>
          <p:cNvPr id="1026" name="Picture 2" descr="Closeup of diverse people holding han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8663" y="3065521"/>
            <a:ext cx="3072174" cy="1902188"/>
          </a:xfrm>
          <a:prstGeom prst="rect">
            <a:avLst/>
          </a:prstGeom>
          <a:noFill/>
          <a:ln w="38100">
            <a:solidFill>
              <a:srgbClr val="1C498B"/>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903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F58466"/>
                </a:solidFill>
                <a:latin typeface="Goudy Old Style" pitchFamily="18" charset="0"/>
              </a:rPr>
              <a:t>BE Aims and Measures</a:t>
            </a:r>
            <a:endParaRPr lang="en-US" sz="6000" dirty="0"/>
          </a:p>
        </p:txBody>
      </p:sp>
      <p:sp>
        <p:nvSpPr>
          <p:cNvPr id="4" name="Slide Number Placeholder 3"/>
          <p:cNvSpPr>
            <a:spLocks noGrp="1"/>
          </p:cNvSpPr>
          <p:nvPr>
            <p:ph type="sldNum" sz="quarter" idx="4294967295"/>
          </p:nvPr>
        </p:nvSpPr>
        <p:spPr>
          <a:xfrm>
            <a:off x="9448800" y="635635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616385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092" y="0"/>
            <a:ext cx="12186035" cy="6123685"/>
            <a:chOff x="6092" y="0"/>
            <a:chExt cx="12186035" cy="6123685"/>
          </a:xfrm>
        </p:grpSpPr>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9264396" y="228600"/>
              <a:ext cx="2025395" cy="911351"/>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7191755"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p:nvPr/>
          </p:nvSpPr>
          <p:spPr>
            <a:xfrm>
              <a:off x="6092" y="4380746"/>
              <a:ext cx="3272154" cy="1742939"/>
            </a:xfrm>
            <a:custGeom>
              <a:avLst/>
              <a:gdLst/>
              <a:ahLst/>
              <a:cxnLst/>
              <a:rect l="l" t="t" r="r" b="b"/>
              <a:pathLst>
                <a:path w="3272154" h="1309370">
                  <a:moveTo>
                    <a:pt x="2617482" y="0"/>
                  </a:moveTo>
                  <a:lnTo>
                    <a:pt x="0" y="0"/>
                  </a:lnTo>
                  <a:lnTo>
                    <a:pt x="654558" y="654557"/>
                  </a:lnTo>
                  <a:lnTo>
                    <a:pt x="0" y="1309115"/>
                  </a:lnTo>
                  <a:lnTo>
                    <a:pt x="2617482" y="1309115"/>
                  </a:lnTo>
                  <a:lnTo>
                    <a:pt x="3272028" y="654557"/>
                  </a:lnTo>
                  <a:lnTo>
                    <a:pt x="2617482" y="0"/>
                  </a:lnTo>
                  <a:close/>
                </a:path>
              </a:pathLst>
            </a:custGeom>
            <a:solidFill>
              <a:srgbClr val="F5668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object 7"/>
          <p:cNvSpPr txBox="1">
            <a:spLocks noGrp="1"/>
          </p:cNvSpPr>
          <p:nvPr>
            <p:ph type="title"/>
          </p:nvPr>
        </p:nvSpPr>
        <p:spPr>
          <a:xfrm>
            <a:off x="130954" y="805391"/>
            <a:ext cx="10972800" cy="573619"/>
          </a:xfrm>
          <a:prstGeom prst="rect">
            <a:avLst/>
          </a:prstGeom>
        </p:spPr>
        <p:txBody>
          <a:bodyPr vert="horz" wrap="square" lIns="0" tIns="74295" rIns="0" bIns="0" rtlCol="0">
            <a:spAutoFit/>
          </a:bodyPr>
          <a:lstStyle/>
          <a:p>
            <a:pPr marL="12700" marR="5080" defTabSz="457200" eaLnBrk="0" fontAlgn="base" hangingPunct="0">
              <a:spcAft>
                <a:spcPct val="0"/>
              </a:spcAft>
            </a:pPr>
            <a:r>
              <a:rPr kumimoji="1" lang="en-US" b="1" dirty="0">
                <a:solidFill>
                  <a:srgbClr val="F58466"/>
                </a:solidFill>
                <a:latin typeface="Goudy Old Style"/>
                <a:ea typeface="MS PGothic" pitchFamily="34" charset="-128"/>
                <a:cs typeface="Goudy Old Style"/>
              </a:rPr>
              <a:t>What is the </a:t>
            </a:r>
            <a:r>
              <a:rPr kumimoji="1" b="1" dirty="0">
                <a:solidFill>
                  <a:srgbClr val="F58466"/>
                </a:solidFill>
                <a:latin typeface="Goudy Old Style"/>
                <a:ea typeface="MS PGothic" pitchFamily="34" charset="-128"/>
                <a:cs typeface="Goudy Old Style"/>
              </a:rPr>
              <a:t>focus </a:t>
            </a:r>
            <a:r>
              <a:rPr kumimoji="1" lang="en-US" b="1" dirty="0">
                <a:solidFill>
                  <a:srgbClr val="F58466"/>
                </a:solidFill>
                <a:latin typeface="Goudy Old Style"/>
                <a:ea typeface="MS PGothic" pitchFamily="34" charset="-128"/>
                <a:cs typeface="Goudy Old Style"/>
              </a:rPr>
              <a:t>of Birth Equity (BE)</a:t>
            </a:r>
            <a:r>
              <a:rPr kumimoji="1" b="1" dirty="0">
                <a:solidFill>
                  <a:srgbClr val="F58466"/>
                </a:solidFill>
                <a:latin typeface="Goudy Old Style"/>
                <a:ea typeface="MS PGothic" pitchFamily="34" charset="-128"/>
                <a:cs typeface="Goudy Old Style"/>
              </a:rPr>
              <a:t>?</a:t>
            </a:r>
          </a:p>
        </p:txBody>
      </p:sp>
      <p:sp>
        <p:nvSpPr>
          <p:cNvPr id="8" name="object 8"/>
          <p:cNvSpPr txBox="1"/>
          <p:nvPr/>
        </p:nvSpPr>
        <p:spPr>
          <a:xfrm>
            <a:off x="892635" y="4864625"/>
            <a:ext cx="1577975" cy="813043"/>
          </a:xfrm>
          <a:prstGeom prst="rect">
            <a:avLst/>
          </a:prstGeom>
        </p:spPr>
        <p:txBody>
          <a:bodyPr vert="horz" wrap="square" lIns="0" tIns="43180" rIns="0" bIns="0" rtlCol="0">
            <a:spAutoFit/>
          </a:bodyPr>
          <a:lstStyle/>
          <a:p>
            <a:pPr marL="12700" marR="5080" lvl="0" indent="0" algn="ctr" defTabSz="914400" rtl="0" eaLnBrk="1" fontAlgn="auto" latinLnBrk="0" hangingPunct="1">
              <a:lnSpc>
                <a:spcPts val="1450"/>
              </a:lnSpc>
              <a:spcBef>
                <a:spcPts val="340"/>
              </a:spcBef>
              <a:spcAft>
                <a:spcPts val="0"/>
              </a:spcAft>
              <a:buClrTx/>
              <a:buSzTx/>
              <a:buFontTx/>
              <a:buNone/>
              <a:tabLst/>
              <a:defRPr/>
            </a:pPr>
            <a:r>
              <a:rPr kumimoji="0" sz="1800" b="1" i="0" u="none" strike="noStrike" kern="1200" cap="none" spc="-10" normalizeH="0" baseline="0" noProof="0" dirty="0">
                <a:ln>
                  <a:noFill/>
                </a:ln>
                <a:solidFill>
                  <a:srgbClr val="21252A"/>
                </a:solidFill>
                <a:effectLst/>
                <a:uLnTx/>
                <a:uFillTx/>
                <a:latin typeface="Arial"/>
                <a:ea typeface="+mn-ea"/>
                <a:cs typeface="Arial"/>
              </a:rPr>
              <a:t>Addressing </a:t>
            </a:r>
            <a:r>
              <a:rPr kumimoji="0" sz="1800" b="1" i="0" u="none" strike="noStrike" kern="1200" cap="none" spc="-5" normalizeH="0" baseline="0" noProof="0" dirty="0">
                <a:ln>
                  <a:noFill/>
                </a:ln>
                <a:solidFill>
                  <a:srgbClr val="21252A"/>
                </a:solidFill>
                <a:effectLst/>
                <a:uLnTx/>
                <a:uFillTx/>
                <a:latin typeface="Arial"/>
                <a:ea typeface="+mn-ea"/>
                <a:cs typeface="Arial"/>
              </a:rPr>
              <a:t>Social </a:t>
            </a:r>
            <a:r>
              <a:rPr kumimoji="0" sz="1800" b="1" i="0" u="none" strike="noStrike" kern="1200" cap="none" spc="-375" normalizeH="0" baseline="0" noProof="0" dirty="0">
                <a:ln>
                  <a:noFill/>
                </a:ln>
                <a:solidFill>
                  <a:srgbClr val="21252A"/>
                </a:solidFill>
                <a:effectLst/>
                <a:uLnTx/>
                <a:uFillTx/>
                <a:latin typeface="Arial"/>
                <a:ea typeface="+mn-ea"/>
                <a:cs typeface="Arial"/>
              </a:rPr>
              <a:t> </a:t>
            </a:r>
            <a:r>
              <a:rPr kumimoji="0" sz="1800" b="1" i="0" u="none" strike="noStrike" kern="1200" cap="none" spc="-5" normalizeH="0" baseline="0" noProof="0" dirty="0">
                <a:ln>
                  <a:noFill/>
                </a:ln>
                <a:solidFill>
                  <a:srgbClr val="21252A"/>
                </a:solidFill>
                <a:effectLst/>
                <a:uLnTx/>
                <a:uFillTx/>
                <a:latin typeface="Arial"/>
                <a:ea typeface="+mn-ea"/>
                <a:cs typeface="Arial"/>
              </a:rPr>
              <a:t>Determinants </a:t>
            </a:r>
            <a:r>
              <a:rPr kumimoji="0" sz="1800" b="1" i="0" u="none" strike="noStrike" kern="1200" cap="none" spc="-10" normalizeH="0" baseline="0" noProof="0" dirty="0">
                <a:ln>
                  <a:noFill/>
                </a:ln>
                <a:solidFill>
                  <a:srgbClr val="21252A"/>
                </a:solidFill>
                <a:effectLst/>
                <a:uLnTx/>
                <a:uFillTx/>
                <a:latin typeface="Arial"/>
                <a:ea typeface="+mn-ea"/>
                <a:cs typeface="Arial"/>
              </a:rPr>
              <a:t>of </a:t>
            </a:r>
            <a:r>
              <a:rPr kumimoji="0" sz="1800" b="1" i="0" u="none" strike="noStrike" kern="1200" cap="none" spc="-5" normalizeH="0" baseline="0" noProof="0" dirty="0">
                <a:ln>
                  <a:noFill/>
                </a:ln>
                <a:solidFill>
                  <a:srgbClr val="21252A"/>
                </a:solidFill>
                <a:effectLst/>
                <a:uLnTx/>
                <a:uFillTx/>
                <a:latin typeface="Arial"/>
                <a:ea typeface="+mn-ea"/>
                <a:cs typeface="Arial"/>
              </a:rPr>
              <a:t>Health</a:t>
            </a:r>
            <a:endParaRPr kumimoji="0" sz="1800" b="0" i="0" u="none" strike="noStrike" kern="1200" cap="none" spc="0" normalizeH="0" baseline="0" noProof="0" dirty="0">
              <a:ln>
                <a:noFill/>
              </a:ln>
              <a:solidFill>
                <a:prstClr val="black"/>
              </a:solidFill>
              <a:effectLst/>
              <a:uLnTx/>
              <a:uFillTx/>
              <a:latin typeface="Arial"/>
              <a:ea typeface="+mn-ea"/>
              <a:cs typeface="Arial"/>
            </a:endParaRPr>
          </a:p>
        </p:txBody>
      </p:sp>
      <p:grpSp>
        <p:nvGrpSpPr>
          <p:cNvPr id="9" name="object 9"/>
          <p:cNvGrpSpPr/>
          <p:nvPr/>
        </p:nvGrpSpPr>
        <p:grpSpPr>
          <a:xfrm>
            <a:off x="2944114" y="4372303"/>
            <a:ext cx="3284854" cy="1757732"/>
            <a:chOff x="2944114" y="4807965"/>
            <a:chExt cx="3284854" cy="1322070"/>
          </a:xfrm>
        </p:grpSpPr>
        <p:sp>
          <p:nvSpPr>
            <p:cNvPr id="10" name="object 10"/>
            <p:cNvSpPr/>
            <p:nvPr/>
          </p:nvSpPr>
          <p:spPr>
            <a:xfrm>
              <a:off x="2950464" y="4814315"/>
              <a:ext cx="3272154" cy="1309370"/>
            </a:xfrm>
            <a:custGeom>
              <a:avLst/>
              <a:gdLst/>
              <a:ahLst/>
              <a:cxnLst/>
              <a:rect l="l" t="t" r="r" b="b"/>
              <a:pathLst>
                <a:path w="3272154" h="1309370">
                  <a:moveTo>
                    <a:pt x="2617470" y="0"/>
                  </a:moveTo>
                  <a:lnTo>
                    <a:pt x="0" y="0"/>
                  </a:lnTo>
                  <a:lnTo>
                    <a:pt x="654558" y="654557"/>
                  </a:lnTo>
                  <a:lnTo>
                    <a:pt x="0" y="1309115"/>
                  </a:lnTo>
                  <a:lnTo>
                    <a:pt x="2617470" y="1309115"/>
                  </a:lnTo>
                  <a:lnTo>
                    <a:pt x="3272028" y="654557"/>
                  </a:lnTo>
                  <a:lnTo>
                    <a:pt x="2617470" y="0"/>
                  </a:lnTo>
                  <a:close/>
                </a:path>
              </a:pathLst>
            </a:custGeom>
            <a:solidFill>
              <a:srgbClr val="F58366"/>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2950464" y="4814315"/>
              <a:ext cx="3272154" cy="1309370"/>
            </a:xfrm>
            <a:custGeom>
              <a:avLst/>
              <a:gdLst/>
              <a:ahLst/>
              <a:cxnLst/>
              <a:rect l="l" t="t" r="r" b="b"/>
              <a:pathLst>
                <a:path w="3272154" h="1309370">
                  <a:moveTo>
                    <a:pt x="0" y="0"/>
                  </a:moveTo>
                  <a:lnTo>
                    <a:pt x="2617470" y="0"/>
                  </a:lnTo>
                  <a:lnTo>
                    <a:pt x="3272028" y="654557"/>
                  </a:lnTo>
                  <a:lnTo>
                    <a:pt x="2617470" y="1309115"/>
                  </a:lnTo>
                  <a:lnTo>
                    <a:pt x="0" y="1309115"/>
                  </a:lnTo>
                  <a:lnTo>
                    <a:pt x="654558" y="654557"/>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object 12"/>
          <p:cNvSpPr txBox="1"/>
          <p:nvPr/>
        </p:nvSpPr>
        <p:spPr>
          <a:xfrm>
            <a:off x="3779665" y="4864625"/>
            <a:ext cx="1837689" cy="813043"/>
          </a:xfrm>
          <a:prstGeom prst="rect">
            <a:avLst/>
          </a:prstGeom>
        </p:spPr>
        <p:txBody>
          <a:bodyPr vert="horz" wrap="square" lIns="0" tIns="43180" rIns="0" bIns="0" rtlCol="0">
            <a:spAutoFit/>
          </a:bodyPr>
          <a:lstStyle/>
          <a:p>
            <a:pPr marL="12700" marR="5080" lvl="0" indent="0" algn="ctr" defTabSz="914400" rtl="0" eaLnBrk="1" fontAlgn="auto" latinLnBrk="0" hangingPunct="1">
              <a:lnSpc>
                <a:spcPts val="1450"/>
              </a:lnSpc>
              <a:spcBef>
                <a:spcPts val="340"/>
              </a:spcBef>
              <a:spcAft>
                <a:spcPts val="0"/>
              </a:spcAft>
              <a:buClrTx/>
              <a:buSzTx/>
              <a:buFontTx/>
              <a:buNone/>
              <a:tabLst/>
              <a:defRPr/>
            </a:pPr>
            <a:r>
              <a:rPr kumimoji="0" sz="1800" b="1" i="0" u="none" strike="noStrike" kern="1200" cap="none" spc="-5" normalizeH="0" baseline="0" noProof="0">
                <a:ln>
                  <a:noFill/>
                </a:ln>
                <a:solidFill>
                  <a:srgbClr val="21252A"/>
                </a:solidFill>
                <a:effectLst/>
                <a:uLnTx/>
                <a:uFillTx/>
                <a:latin typeface="Arial"/>
                <a:ea typeface="+mn-ea"/>
                <a:cs typeface="Arial"/>
              </a:rPr>
              <a:t>Review</a:t>
            </a:r>
            <a:r>
              <a:rPr kumimoji="0" sz="1800" b="1" i="0" u="none" strike="noStrike" kern="1200" cap="none" spc="-85" normalizeH="0" baseline="0" noProof="0">
                <a:ln>
                  <a:noFill/>
                </a:ln>
                <a:solidFill>
                  <a:srgbClr val="21252A"/>
                </a:solidFill>
                <a:effectLst/>
                <a:uLnTx/>
                <a:uFillTx/>
                <a:latin typeface="Arial"/>
                <a:ea typeface="+mn-ea"/>
                <a:cs typeface="Arial"/>
              </a:rPr>
              <a:t> </a:t>
            </a:r>
            <a:r>
              <a:rPr kumimoji="0" sz="1800" b="1" i="0" u="none" strike="noStrike" kern="1200" cap="none" spc="0" normalizeH="0" baseline="0" noProof="0">
                <a:ln>
                  <a:noFill/>
                </a:ln>
                <a:solidFill>
                  <a:srgbClr val="21252A"/>
                </a:solidFill>
                <a:effectLst/>
                <a:uLnTx/>
                <a:uFillTx/>
                <a:latin typeface="Arial"/>
                <a:ea typeface="+mn-ea"/>
                <a:cs typeface="Arial"/>
              </a:rPr>
              <a:t>race/ethnicity </a:t>
            </a:r>
            <a:r>
              <a:rPr kumimoji="0" sz="1800" b="1" i="0" u="none" strike="noStrike" kern="1200" cap="none" spc="-375" normalizeH="0" baseline="0" noProof="0">
                <a:ln>
                  <a:noFill/>
                </a:ln>
                <a:solidFill>
                  <a:srgbClr val="21252A"/>
                </a:solidFill>
                <a:effectLst/>
                <a:uLnTx/>
                <a:uFillTx/>
                <a:latin typeface="Arial"/>
                <a:ea typeface="+mn-ea"/>
                <a:cs typeface="Arial"/>
              </a:rPr>
              <a:t> </a:t>
            </a:r>
            <a:r>
              <a:rPr kumimoji="0" sz="1800" b="1" i="0" u="none" strike="noStrike" kern="1200" cap="none" spc="-5" normalizeH="0" baseline="0" noProof="0">
                <a:ln>
                  <a:noFill/>
                </a:ln>
                <a:solidFill>
                  <a:srgbClr val="21252A"/>
                </a:solidFill>
                <a:effectLst/>
                <a:uLnTx/>
                <a:uFillTx/>
                <a:latin typeface="Arial"/>
                <a:ea typeface="+mn-ea"/>
                <a:cs typeface="Arial"/>
              </a:rPr>
              <a:t>medical </a:t>
            </a:r>
            <a:r>
              <a:rPr kumimoji="0" sz="1800" b="1" i="0" u="none" strike="noStrike" kern="1200" cap="none" spc="0" normalizeH="0" baseline="0" noProof="0">
                <a:ln>
                  <a:noFill/>
                </a:ln>
                <a:solidFill>
                  <a:srgbClr val="21252A"/>
                </a:solidFill>
                <a:effectLst/>
                <a:uLnTx/>
                <a:uFillTx/>
                <a:latin typeface="Arial"/>
                <a:ea typeface="+mn-ea"/>
                <a:cs typeface="Arial"/>
              </a:rPr>
              <a:t>record </a:t>
            </a:r>
            <a:r>
              <a:rPr kumimoji="0" sz="1800" b="1" i="0" u="none" strike="noStrike" kern="1200" cap="none" spc="-5" normalizeH="0" baseline="0" noProof="0">
                <a:ln>
                  <a:noFill/>
                </a:ln>
                <a:solidFill>
                  <a:srgbClr val="21252A"/>
                </a:solidFill>
                <a:effectLst/>
                <a:uLnTx/>
                <a:uFillTx/>
                <a:latin typeface="Arial"/>
                <a:ea typeface="+mn-ea"/>
                <a:cs typeface="Arial"/>
              </a:rPr>
              <a:t>and quality</a:t>
            </a:r>
            <a:r>
              <a:rPr kumimoji="0" sz="1800" b="1" i="0" u="none" strike="noStrike" kern="1200" cap="none" spc="-25" normalizeH="0" baseline="0" noProof="0">
                <a:ln>
                  <a:noFill/>
                </a:ln>
                <a:solidFill>
                  <a:srgbClr val="21252A"/>
                </a:solidFill>
                <a:effectLst/>
                <a:uLnTx/>
                <a:uFillTx/>
                <a:latin typeface="Arial"/>
                <a:ea typeface="+mn-ea"/>
                <a:cs typeface="Arial"/>
              </a:rPr>
              <a:t> </a:t>
            </a:r>
            <a:r>
              <a:rPr kumimoji="0" sz="1800" b="1" i="0" u="none" strike="noStrike" kern="1200" cap="none" spc="-5" normalizeH="0" baseline="0" noProof="0">
                <a:ln>
                  <a:noFill/>
                </a:ln>
                <a:solidFill>
                  <a:srgbClr val="21252A"/>
                </a:solidFill>
                <a:effectLst/>
                <a:uLnTx/>
                <a:uFillTx/>
                <a:latin typeface="Arial"/>
                <a:ea typeface="+mn-ea"/>
                <a:cs typeface="Arial"/>
              </a:rPr>
              <a:t>data</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grpSp>
        <p:nvGrpSpPr>
          <p:cNvPr id="13" name="object 13"/>
          <p:cNvGrpSpPr/>
          <p:nvPr/>
        </p:nvGrpSpPr>
        <p:grpSpPr>
          <a:xfrm>
            <a:off x="5890005" y="4380746"/>
            <a:ext cx="3284854" cy="1749289"/>
            <a:chOff x="5890005" y="4807965"/>
            <a:chExt cx="3284854" cy="1322070"/>
          </a:xfrm>
        </p:grpSpPr>
        <p:sp>
          <p:nvSpPr>
            <p:cNvPr id="14" name="object 14"/>
            <p:cNvSpPr/>
            <p:nvPr/>
          </p:nvSpPr>
          <p:spPr>
            <a:xfrm>
              <a:off x="5896355" y="4814315"/>
              <a:ext cx="3272154" cy="1309370"/>
            </a:xfrm>
            <a:custGeom>
              <a:avLst/>
              <a:gdLst/>
              <a:ahLst/>
              <a:cxnLst/>
              <a:rect l="l" t="t" r="r" b="b"/>
              <a:pathLst>
                <a:path w="3272154" h="1309370">
                  <a:moveTo>
                    <a:pt x="2617470" y="0"/>
                  </a:moveTo>
                  <a:lnTo>
                    <a:pt x="0" y="0"/>
                  </a:lnTo>
                  <a:lnTo>
                    <a:pt x="654558" y="654557"/>
                  </a:lnTo>
                  <a:lnTo>
                    <a:pt x="0" y="1309115"/>
                  </a:lnTo>
                  <a:lnTo>
                    <a:pt x="2617470" y="1309115"/>
                  </a:lnTo>
                  <a:lnTo>
                    <a:pt x="3272028" y="654557"/>
                  </a:lnTo>
                  <a:lnTo>
                    <a:pt x="2617470" y="0"/>
                  </a:lnTo>
                  <a:close/>
                </a:path>
              </a:pathLst>
            </a:custGeom>
            <a:solidFill>
              <a:srgbClr val="FCD60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5896355" y="4814315"/>
              <a:ext cx="3272154" cy="1309370"/>
            </a:xfrm>
            <a:custGeom>
              <a:avLst/>
              <a:gdLst/>
              <a:ahLst/>
              <a:cxnLst/>
              <a:rect l="l" t="t" r="r" b="b"/>
              <a:pathLst>
                <a:path w="3272154" h="1309370">
                  <a:moveTo>
                    <a:pt x="0" y="0"/>
                  </a:moveTo>
                  <a:lnTo>
                    <a:pt x="2617470" y="0"/>
                  </a:lnTo>
                  <a:lnTo>
                    <a:pt x="3272028" y="654557"/>
                  </a:lnTo>
                  <a:lnTo>
                    <a:pt x="2617470" y="1309115"/>
                  </a:lnTo>
                  <a:lnTo>
                    <a:pt x="0" y="1309115"/>
                  </a:lnTo>
                  <a:lnTo>
                    <a:pt x="654558" y="654557"/>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object 16"/>
          <p:cNvSpPr txBox="1"/>
          <p:nvPr/>
        </p:nvSpPr>
        <p:spPr>
          <a:xfrm>
            <a:off x="6633223" y="4535369"/>
            <a:ext cx="1833880" cy="1472198"/>
          </a:xfrm>
          <a:prstGeom prst="rect">
            <a:avLst/>
          </a:prstGeom>
        </p:spPr>
        <p:txBody>
          <a:bodyPr vert="horz" wrap="square" lIns="0" tIns="42545" rIns="0" bIns="0" rtlCol="0">
            <a:spAutoFit/>
          </a:bodyPr>
          <a:lstStyle/>
          <a:p>
            <a:pPr marL="12700" marR="5080" lvl="0" indent="-1270" algn="ctr" defTabSz="914400" rtl="0" eaLnBrk="1" fontAlgn="auto" latinLnBrk="0" hangingPunct="1">
              <a:lnSpc>
                <a:spcPct val="86200"/>
              </a:lnSpc>
              <a:spcBef>
                <a:spcPts val="335"/>
              </a:spcBef>
              <a:spcAft>
                <a:spcPts val="0"/>
              </a:spcAft>
              <a:buClrTx/>
              <a:buSzTx/>
              <a:buFontTx/>
              <a:buNone/>
              <a:tabLst/>
              <a:defRPr/>
            </a:pPr>
            <a:r>
              <a:rPr kumimoji="0" sz="1800" b="1" i="0" u="none" strike="noStrike" kern="1200" cap="none" spc="-5" normalizeH="0" baseline="0" noProof="0">
                <a:ln>
                  <a:noFill/>
                </a:ln>
                <a:solidFill>
                  <a:srgbClr val="21252A"/>
                </a:solidFill>
                <a:effectLst/>
                <a:uLnTx/>
                <a:uFillTx/>
                <a:latin typeface="Arial"/>
                <a:ea typeface="+mn-ea"/>
                <a:cs typeface="Arial"/>
              </a:rPr>
              <a:t>Promote patient- </a:t>
            </a:r>
            <a:r>
              <a:rPr kumimoji="0" sz="1800" b="1" i="0" u="none" strike="noStrike" kern="1200" cap="none" spc="0" normalizeH="0" baseline="0" noProof="0">
                <a:ln>
                  <a:noFill/>
                </a:ln>
                <a:solidFill>
                  <a:srgbClr val="21252A"/>
                </a:solidFill>
                <a:effectLst/>
                <a:uLnTx/>
                <a:uFillTx/>
                <a:latin typeface="Arial"/>
                <a:ea typeface="+mn-ea"/>
                <a:cs typeface="Arial"/>
              </a:rPr>
              <a:t> </a:t>
            </a:r>
            <a:r>
              <a:rPr kumimoji="0" sz="1800" b="1" i="0" u="none" strike="noStrike" kern="1200" cap="none" spc="-5" normalizeH="0" baseline="0" noProof="0">
                <a:ln>
                  <a:noFill/>
                </a:ln>
                <a:solidFill>
                  <a:srgbClr val="21252A"/>
                </a:solidFill>
                <a:effectLst/>
                <a:uLnTx/>
                <a:uFillTx/>
                <a:latin typeface="Arial"/>
                <a:ea typeface="+mn-ea"/>
                <a:cs typeface="Arial"/>
              </a:rPr>
              <a:t>centered</a:t>
            </a:r>
            <a:r>
              <a:rPr kumimoji="0" sz="1800" b="1" i="0" u="none" strike="noStrike" kern="1200" cap="none" spc="-40" normalizeH="0" baseline="0" noProof="0">
                <a:ln>
                  <a:noFill/>
                </a:ln>
                <a:solidFill>
                  <a:srgbClr val="21252A"/>
                </a:solidFill>
                <a:effectLst/>
                <a:uLnTx/>
                <a:uFillTx/>
                <a:latin typeface="Arial"/>
                <a:ea typeface="+mn-ea"/>
                <a:cs typeface="Arial"/>
              </a:rPr>
              <a:t> </a:t>
            </a:r>
            <a:r>
              <a:rPr kumimoji="0" sz="1800" b="1" i="0" u="none" strike="noStrike" kern="1200" cap="none" spc="-5" normalizeH="0" baseline="0" noProof="0">
                <a:ln>
                  <a:noFill/>
                </a:ln>
                <a:solidFill>
                  <a:srgbClr val="21252A"/>
                </a:solidFill>
                <a:effectLst/>
                <a:uLnTx/>
                <a:uFillTx/>
                <a:latin typeface="Arial"/>
                <a:ea typeface="+mn-ea"/>
                <a:cs typeface="Arial"/>
              </a:rPr>
              <a:t>approach</a:t>
            </a:r>
            <a:r>
              <a:rPr kumimoji="0" sz="1800" b="1" i="0" u="none" strike="noStrike" kern="1200" cap="none" spc="-35" normalizeH="0" baseline="0" noProof="0">
                <a:ln>
                  <a:noFill/>
                </a:ln>
                <a:solidFill>
                  <a:srgbClr val="21252A"/>
                </a:solidFill>
                <a:effectLst/>
                <a:uLnTx/>
                <a:uFillTx/>
                <a:latin typeface="Arial"/>
                <a:ea typeface="+mn-ea"/>
                <a:cs typeface="Arial"/>
              </a:rPr>
              <a:t> </a:t>
            </a:r>
            <a:r>
              <a:rPr kumimoji="0" sz="1800" b="1" i="0" u="none" strike="noStrike" kern="1200" cap="none" spc="0" normalizeH="0" baseline="0" noProof="0">
                <a:ln>
                  <a:noFill/>
                </a:ln>
                <a:solidFill>
                  <a:srgbClr val="21252A"/>
                </a:solidFill>
                <a:effectLst/>
                <a:uLnTx/>
                <a:uFillTx/>
                <a:latin typeface="Arial"/>
                <a:ea typeface="+mn-ea"/>
                <a:cs typeface="Arial"/>
              </a:rPr>
              <a:t>to </a:t>
            </a:r>
            <a:r>
              <a:rPr kumimoji="0" sz="1800" b="1" i="0" u="none" strike="noStrike" kern="1200" cap="none" spc="-375" normalizeH="0" baseline="0" noProof="0">
                <a:ln>
                  <a:noFill/>
                </a:ln>
                <a:solidFill>
                  <a:srgbClr val="21252A"/>
                </a:solidFill>
                <a:effectLst/>
                <a:uLnTx/>
                <a:uFillTx/>
                <a:latin typeface="Arial"/>
                <a:ea typeface="+mn-ea"/>
                <a:cs typeface="Arial"/>
              </a:rPr>
              <a:t> </a:t>
            </a:r>
            <a:r>
              <a:rPr kumimoji="0" sz="1800" b="1" i="0" u="none" strike="noStrike" kern="1200" cap="none" spc="-5" normalizeH="0" baseline="0" noProof="0">
                <a:ln>
                  <a:noFill/>
                </a:ln>
                <a:solidFill>
                  <a:srgbClr val="21252A"/>
                </a:solidFill>
                <a:effectLst/>
                <a:uLnTx/>
                <a:uFillTx/>
                <a:latin typeface="Arial"/>
                <a:ea typeface="+mn-ea"/>
                <a:cs typeface="Arial"/>
              </a:rPr>
              <a:t>engage patients </a:t>
            </a:r>
            <a:r>
              <a:rPr kumimoji="0" sz="1800" b="1" i="0" u="none" strike="noStrike" kern="1200" cap="none" spc="-10" normalizeH="0" baseline="0" noProof="0">
                <a:ln>
                  <a:noFill/>
                </a:ln>
                <a:solidFill>
                  <a:srgbClr val="21252A"/>
                </a:solidFill>
                <a:effectLst/>
                <a:uLnTx/>
                <a:uFillTx/>
                <a:latin typeface="Arial"/>
                <a:ea typeface="+mn-ea"/>
                <a:cs typeface="Arial"/>
              </a:rPr>
              <a:t>and </a:t>
            </a:r>
            <a:r>
              <a:rPr kumimoji="0" sz="1800" b="1" i="0" u="none" strike="noStrike" kern="1200" cap="none" spc="-5" normalizeH="0" baseline="0" noProof="0">
                <a:ln>
                  <a:noFill/>
                </a:ln>
                <a:solidFill>
                  <a:srgbClr val="21252A"/>
                </a:solidFill>
                <a:effectLst/>
                <a:uLnTx/>
                <a:uFillTx/>
                <a:latin typeface="Arial"/>
                <a:ea typeface="+mn-ea"/>
                <a:cs typeface="Arial"/>
              </a:rPr>
              <a:t> communities</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grpSp>
        <p:nvGrpSpPr>
          <p:cNvPr id="17" name="object 17"/>
          <p:cNvGrpSpPr/>
          <p:nvPr/>
        </p:nvGrpSpPr>
        <p:grpSpPr>
          <a:xfrm>
            <a:off x="8834373" y="4389148"/>
            <a:ext cx="3284854" cy="1764001"/>
            <a:chOff x="8834373" y="4786629"/>
            <a:chExt cx="3284854" cy="1366520"/>
          </a:xfrm>
        </p:grpSpPr>
        <p:sp>
          <p:nvSpPr>
            <p:cNvPr id="18" name="object 18"/>
            <p:cNvSpPr/>
            <p:nvPr/>
          </p:nvSpPr>
          <p:spPr>
            <a:xfrm>
              <a:off x="8840723" y="4792979"/>
              <a:ext cx="3272154" cy="1353820"/>
            </a:xfrm>
            <a:custGeom>
              <a:avLst/>
              <a:gdLst/>
              <a:ahLst/>
              <a:cxnLst/>
              <a:rect l="l" t="t" r="r" b="b"/>
              <a:pathLst>
                <a:path w="3272154" h="1353820">
                  <a:moveTo>
                    <a:pt x="2595372" y="0"/>
                  </a:moveTo>
                  <a:lnTo>
                    <a:pt x="0" y="0"/>
                  </a:lnTo>
                  <a:lnTo>
                    <a:pt x="676656" y="676656"/>
                  </a:lnTo>
                  <a:lnTo>
                    <a:pt x="0" y="1353312"/>
                  </a:lnTo>
                  <a:lnTo>
                    <a:pt x="2595372" y="1353312"/>
                  </a:lnTo>
                  <a:lnTo>
                    <a:pt x="3272028" y="676656"/>
                  </a:lnTo>
                  <a:lnTo>
                    <a:pt x="2595372" y="0"/>
                  </a:lnTo>
                  <a:close/>
                </a:path>
              </a:pathLst>
            </a:custGeom>
            <a:solidFill>
              <a:srgbClr val="6B94FC"/>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8840723" y="4792979"/>
              <a:ext cx="3272154" cy="1353820"/>
            </a:xfrm>
            <a:custGeom>
              <a:avLst/>
              <a:gdLst/>
              <a:ahLst/>
              <a:cxnLst/>
              <a:rect l="l" t="t" r="r" b="b"/>
              <a:pathLst>
                <a:path w="3272154" h="1353820">
                  <a:moveTo>
                    <a:pt x="0" y="0"/>
                  </a:moveTo>
                  <a:lnTo>
                    <a:pt x="2595372" y="0"/>
                  </a:lnTo>
                  <a:lnTo>
                    <a:pt x="3272028" y="676656"/>
                  </a:lnTo>
                  <a:lnTo>
                    <a:pt x="2595372" y="1353312"/>
                  </a:lnTo>
                  <a:lnTo>
                    <a:pt x="0" y="1353312"/>
                  </a:lnTo>
                  <a:lnTo>
                    <a:pt x="676656" y="676656"/>
                  </a:lnTo>
                  <a:lnTo>
                    <a:pt x="0" y="0"/>
                  </a:lnTo>
                  <a:close/>
                </a:path>
              </a:pathLst>
            </a:custGeom>
            <a:ln w="12192">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object 20"/>
          <p:cNvSpPr txBox="1"/>
          <p:nvPr/>
        </p:nvSpPr>
        <p:spPr>
          <a:xfrm>
            <a:off x="9579114" y="4535369"/>
            <a:ext cx="1866900" cy="1471557"/>
          </a:xfrm>
          <a:prstGeom prst="rect">
            <a:avLst/>
          </a:prstGeom>
        </p:spPr>
        <p:txBody>
          <a:bodyPr vert="horz" wrap="square" lIns="0" tIns="41910" rIns="0" bIns="0" rtlCol="0">
            <a:spAutoFit/>
          </a:bodyPr>
          <a:lstStyle/>
          <a:p>
            <a:pPr marL="12065" marR="5080" lvl="0" indent="-1905" algn="ctr" defTabSz="914400" rtl="0" eaLnBrk="1" fontAlgn="auto" latinLnBrk="0" hangingPunct="1">
              <a:lnSpc>
                <a:spcPct val="86100"/>
              </a:lnSpc>
              <a:spcBef>
                <a:spcPts val="330"/>
              </a:spcBef>
              <a:spcAft>
                <a:spcPts val="0"/>
              </a:spcAft>
              <a:buClrTx/>
              <a:buSzTx/>
              <a:buFontTx/>
              <a:buNone/>
              <a:tabLst/>
              <a:defRPr/>
            </a:pPr>
            <a:r>
              <a:rPr kumimoji="0" sz="1800" b="1" i="0" u="none" strike="noStrike" kern="1200" cap="none" spc="0" normalizeH="0" baseline="0" noProof="0">
                <a:ln>
                  <a:noFill/>
                </a:ln>
                <a:solidFill>
                  <a:srgbClr val="21252A"/>
                </a:solidFill>
                <a:effectLst/>
                <a:uLnTx/>
                <a:uFillTx/>
                <a:latin typeface="Arial"/>
                <a:ea typeface="+mn-ea"/>
                <a:cs typeface="Arial"/>
              </a:rPr>
              <a:t>Develop respectful </a:t>
            </a:r>
            <a:r>
              <a:rPr kumimoji="0" sz="1800" b="1" i="0" u="none" strike="noStrike" kern="1200" cap="none" spc="5" normalizeH="0" baseline="0" noProof="0">
                <a:ln>
                  <a:noFill/>
                </a:ln>
                <a:solidFill>
                  <a:srgbClr val="21252A"/>
                </a:solidFill>
                <a:effectLst/>
                <a:uLnTx/>
                <a:uFillTx/>
                <a:latin typeface="Arial"/>
                <a:ea typeface="+mn-ea"/>
                <a:cs typeface="Arial"/>
              </a:rPr>
              <a:t> </a:t>
            </a:r>
            <a:r>
              <a:rPr kumimoji="0" sz="1800" b="1" i="0" u="none" strike="noStrike" kern="1200" cap="none" spc="0" normalizeH="0" baseline="0" noProof="0">
                <a:ln>
                  <a:noFill/>
                </a:ln>
                <a:solidFill>
                  <a:srgbClr val="21252A"/>
                </a:solidFill>
                <a:effectLst/>
                <a:uLnTx/>
                <a:uFillTx/>
                <a:latin typeface="Arial"/>
                <a:ea typeface="+mn-ea"/>
                <a:cs typeface="Arial"/>
              </a:rPr>
              <a:t>care and bias </a:t>
            </a:r>
            <a:r>
              <a:rPr kumimoji="0" sz="1800" b="1" i="0" u="none" strike="noStrike" kern="1200" cap="none" spc="5" normalizeH="0" baseline="0" noProof="0">
                <a:ln>
                  <a:noFill/>
                </a:ln>
                <a:solidFill>
                  <a:srgbClr val="21252A"/>
                </a:solidFill>
                <a:effectLst/>
                <a:uLnTx/>
                <a:uFillTx/>
                <a:latin typeface="Arial"/>
                <a:ea typeface="+mn-ea"/>
                <a:cs typeface="Arial"/>
              </a:rPr>
              <a:t> </a:t>
            </a:r>
            <a:r>
              <a:rPr kumimoji="0" sz="1800" b="1" i="0" u="none" strike="noStrike" kern="1200" cap="none" spc="0" normalizeH="0" baseline="0" noProof="0">
                <a:ln>
                  <a:noFill/>
                </a:ln>
                <a:solidFill>
                  <a:srgbClr val="21252A"/>
                </a:solidFill>
                <a:effectLst/>
                <a:uLnTx/>
                <a:uFillTx/>
                <a:latin typeface="Arial"/>
                <a:ea typeface="+mn-ea"/>
                <a:cs typeface="Arial"/>
              </a:rPr>
              <a:t>education for </a:t>
            </a:r>
            <a:r>
              <a:rPr kumimoji="0" sz="1800" b="1" i="0" u="none" strike="noStrike" kern="1200" cap="none" spc="5" normalizeH="0" baseline="0" noProof="0">
                <a:ln>
                  <a:noFill/>
                </a:ln>
                <a:solidFill>
                  <a:srgbClr val="21252A"/>
                </a:solidFill>
                <a:effectLst/>
                <a:uLnTx/>
                <a:uFillTx/>
                <a:latin typeface="Arial"/>
                <a:ea typeface="+mn-ea"/>
                <a:cs typeface="Arial"/>
              </a:rPr>
              <a:t> </a:t>
            </a:r>
            <a:r>
              <a:rPr kumimoji="0" sz="1800" b="1" i="0" u="none" strike="noStrike" kern="1200" cap="none" spc="0" normalizeH="0" baseline="0" noProof="0">
                <a:ln>
                  <a:noFill/>
                </a:ln>
                <a:solidFill>
                  <a:srgbClr val="21252A"/>
                </a:solidFill>
                <a:effectLst/>
                <a:uLnTx/>
                <a:uFillTx/>
                <a:latin typeface="Arial"/>
                <a:ea typeface="+mn-ea"/>
                <a:cs typeface="Arial"/>
              </a:rPr>
              <a:t>providers,</a:t>
            </a:r>
            <a:r>
              <a:rPr kumimoji="0" sz="1800" b="1" i="0" u="none" strike="noStrike" kern="1200" cap="none" spc="-55" normalizeH="0" baseline="0" noProof="0">
                <a:ln>
                  <a:noFill/>
                </a:ln>
                <a:solidFill>
                  <a:srgbClr val="21252A"/>
                </a:solidFill>
                <a:effectLst/>
                <a:uLnTx/>
                <a:uFillTx/>
                <a:latin typeface="Arial"/>
                <a:ea typeface="+mn-ea"/>
                <a:cs typeface="Arial"/>
              </a:rPr>
              <a:t> </a:t>
            </a:r>
            <a:r>
              <a:rPr kumimoji="0" sz="1800" b="1" i="0" u="none" strike="noStrike" kern="1200" cap="none" spc="0" normalizeH="0" baseline="0" noProof="0">
                <a:ln>
                  <a:noFill/>
                </a:ln>
                <a:solidFill>
                  <a:srgbClr val="21252A"/>
                </a:solidFill>
                <a:effectLst/>
                <a:uLnTx/>
                <a:uFillTx/>
                <a:latin typeface="Arial"/>
                <a:ea typeface="+mn-ea"/>
                <a:cs typeface="Arial"/>
              </a:rPr>
              <a:t>nurses,</a:t>
            </a:r>
            <a:r>
              <a:rPr kumimoji="0" sz="1800" b="1" i="0" u="none" strike="noStrike" kern="1200" cap="none" spc="-50" normalizeH="0" baseline="0" noProof="0">
                <a:ln>
                  <a:noFill/>
                </a:ln>
                <a:solidFill>
                  <a:srgbClr val="21252A"/>
                </a:solidFill>
                <a:effectLst/>
                <a:uLnTx/>
                <a:uFillTx/>
                <a:latin typeface="Arial"/>
                <a:ea typeface="+mn-ea"/>
                <a:cs typeface="Arial"/>
              </a:rPr>
              <a:t> </a:t>
            </a:r>
            <a:r>
              <a:rPr kumimoji="0" sz="1800" b="1" i="0" u="none" strike="noStrike" kern="1200" cap="none" spc="0" normalizeH="0" baseline="0" noProof="0">
                <a:ln>
                  <a:noFill/>
                </a:ln>
                <a:solidFill>
                  <a:srgbClr val="21252A"/>
                </a:solidFill>
                <a:effectLst/>
                <a:uLnTx/>
                <a:uFillTx/>
                <a:latin typeface="Arial"/>
                <a:ea typeface="+mn-ea"/>
                <a:cs typeface="Arial"/>
              </a:rPr>
              <a:t>and </a:t>
            </a:r>
            <a:r>
              <a:rPr kumimoji="0" sz="1800" b="1" i="0" u="none" strike="noStrike" kern="1200" cap="none" spc="-360" normalizeH="0" baseline="0" noProof="0">
                <a:ln>
                  <a:noFill/>
                </a:ln>
                <a:solidFill>
                  <a:srgbClr val="21252A"/>
                </a:solidFill>
                <a:effectLst/>
                <a:uLnTx/>
                <a:uFillTx/>
                <a:latin typeface="Arial"/>
                <a:ea typeface="+mn-ea"/>
                <a:cs typeface="Arial"/>
              </a:rPr>
              <a:t> </a:t>
            </a:r>
            <a:r>
              <a:rPr kumimoji="0" sz="1800" b="1" i="0" u="none" strike="noStrike" kern="1200" cap="none" spc="0" normalizeH="0" baseline="0" noProof="0">
                <a:ln>
                  <a:noFill/>
                </a:ln>
                <a:solidFill>
                  <a:srgbClr val="21252A"/>
                </a:solidFill>
                <a:effectLst/>
                <a:uLnTx/>
                <a:uFillTx/>
                <a:latin typeface="Arial"/>
                <a:ea typeface="+mn-ea"/>
                <a:cs typeface="Arial"/>
              </a:rPr>
              <a:t>staff</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sp>
        <p:nvSpPr>
          <p:cNvPr id="21" name="object 21"/>
          <p:cNvSpPr txBox="1"/>
          <p:nvPr/>
        </p:nvSpPr>
        <p:spPr>
          <a:xfrm>
            <a:off x="892636" y="1651679"/>
            <a:ext cx="7783532" cy="2456570"/>
          </a:xfrm>
          <a:prstGeom prst="rect">
            <a:avLst/>
          </a:prstGeom>
          <a:ln w="28955">
            <a:solidFill>
              <a:srgbClr val="F60063"/>
            </a:solidFill>
          </a:ln>
        </p:spPr>
        <p:txBody>
          <a:bodyPr vert="horz" wrap="square" lIns="0" tIns="22860" rIns="0" bIns="0" rtlCol="0">
            <a:spAutoFit/>
          </a:bodyPr>
          <a:lstStyle/>
          <a:p>
            <a:pPr marL="90805" marR="133985" lvl="0" indent="0" algn="l" defTabSz="914400" rtl="0" eaLnBrk="1" fontAlgn="auto" latinLnBrk="0" hangingPunct="1">
              <a:lnSpc>
                <a:spcPct val="90200"/>
              </a:lnSpc>
              <a:spcBef>
                <a:spcPts val="180"/>
              </a:spcBef>
              <a:spcAft>
                <a:spcPts val="0"/>
              </a:spcAft>
              <a:buClrTx/>
              <a:buSzTx/>
              <a:buFontTx/>
              <a:buNone/>
              <a:tabLst/>
              <a:defRPr/>
            </a:pPr>
            <a:r>
              <a:rPr kumimoji="0" sz="3200" b="1" i="0" u="heavy" strike="noStrike" kern="1200" cap="none" spc="0" normalizeH="0" baseline="0" noProof="0" dirty="0">
                <a:ln>
                  <a:noFill/>
                </a:ln>
                <a:solidFill>
                  <a:srgbClr val="F60063"/>
                </a:solidFill>
                <a:effectLst/>
                <a:uLnTx/>
                <a:uFill>
                  <a:solidFill>
                    <a:srgbClr val="F60063"/>
                  </a:solidFill>
                </a:uFill>
                <a:latin typeface="Arial"/>
                <a:ea typeface="+mn-ea"/>
                <a:cs typeface="Arial"/>
              </a:rPr>
              <a:t>BE </a:t>
            </a:r>
            <a:r>
              <a:rPr kumimoji="0" sz="3200" b="1" i="0" u="heavy" strike="noStrike" kern="1200" cap="none" spc="-5" normalizeH="0" baseline="0" noProof="0" dirty="0">
                <a:ln>
                  <a:noFill/>
                </a:ln>
                <a:solidFill>
                  <a:srgbClr val="F60063"/>
                </a:solidFill>
                <a:effectLst/>
                <a:uLnTx/>
                <a:uFill>
                  <a:solidFill>
                    <a:srgbClr val="F60063"/>
                  </a:solidFill>
                </a:uFill>
                <a:latin typeface="Arial"/>
                <a:ea typeface="+mn-ea"/>
                <a:cs typeface="Arial"/>
              </a:rPr>
              <a:t>AIM:</a:t>
            </a:r>
            <a:r>
              <a:rPr kumimoji="0" sz="3200" b="1" i="0" u="none" strike="noStrike" kern="1200" cap="none" spc="-5" normalizeH="0" baseline="0" noProof="0" dirty="0">
                <a:ln>
                  <a:noFill/>
                </a:ln>
                <a:solidFill>
                  <a:srgbClr val="F60063"/>
                </a:solidFill>
                <a:effectLst/>
                <a:uLnTx/>
                <a:uFillTx/>
                <a:latin typeface="Arial"/>
                <a:ea typeface="+mn-ea"/>
                <a:cs typeface="Arial"/>
              </a:rPr>
              <a:t> </a:t>
            </a:r>
            <a:r>
              <a:rPr kumimoji="0" sz="2800" b="0" i="0" u="none" strike="noStrike" kern="1200" cap="none" spc="-10" normalizeH="0" baseline="0" noProof="0" dirty="0">
                <a:ln>
                  <a:noFill/>
                </a:ln>
                <a:solidFill>
                  <a:prstClr val="black"/>
                </a:solidFill>
                <a:effectLst/>
                <a:uLnTx/>
                <a:uFillTx/>
                <a:latin typeface="Arial"/>
                <a:ea typeface="+mn-ea"/>
                <a:cs typeface="Arial"/>
              </a:rPr>
              <a:t>By </a:t>
            </a:r>
            <a:r>
              <a:rPr kumimoji="0" sz="2800" b="0" i="0" u="none" strike="noStrike" kern="1200" cap="none" spc="-5" normalizeH="0" baseline="0" noProof="0" dirty="0">
                <a:ln>
                  <a:noFill/>
                </a:ln>
                <a:solidFill>
                  <a:prstClr val="black"/>
                </a:solidFill>
                <a:effectLst/>
                <a:uLnTx/>
                <a:uFillTx/>
                <a:latin typeface="Arial"/>
                <a:ea typeface="+mn-ea"/>
                <a:cs typeface="Arial"/>
              </a:rPr>
              <a:t>December </a:t>
            </a:r>
            <a:r>
              <a:rPr kumimoji="0" sz="2800" b="0" i="0" u="none" strike="noStrike" kern="1200" cap="none" spc="0" normalizeH="0" baseline="0" noProof="0" dirty="0">
                <a:ln>
                  <a:noFill/>
                </a:ln>
                <a:solidFill>
                  <a:prstClr val="black"/>
                </a:solidFill>
                <a:effectLst/>
                <a:uLnTx/>
                <a:uFillTx/>
                <a:latin typeface="Arial"/>
                <a:ea typeface="+mn-ea"/>
                <a:cs typeface="Arial"/>
              </a:rPr>
              <a:t>2023, </a:t>
            </a:r>
            <a:endParaRPr kumimoji="0" lang="en-US" sz="2800" b="0" i="0" u="none" strike="noStrike" kern="1200" cap="none" spc="0" normalizeH="0" baseline="0" noProof="0" dirty="0">
              <a:ln>
                <a:noFill/>
              </a:ln>
              <a:solidFill>
                <a:prstClr val="black"/>
              </a:solidFill>
              <a:effectLst/>
              <a:uLnTx/>
              <a:uFillTx/>
              <a:latin typeface="Arial"/>
              <a:ea typeface="+mn-ea"/>
              <a:cs typeface="Arial"/>
            </a:endParaRPr>
          </a:p>
          <a:p>
            <a:pPr marL="548005" marR="133985" lvl="0" indent="-457200" algn="l" defTabSz="914400" rtl="0" eaLnBrk="1" fontAlgn="auto" latinLnBrk="0" hangingPunct="1">
              <a:lnSpc>
                <a:spcPct val="90200"/>
              </a:lnSpc>
              <a:spcBef>
                <a:spcPts val="180"/>
              </a:spcBef>
              <a:spcAft>
                <a:spcPts val="0"/>
              </a:spcAft>
              <a:buClrTx/>
              <a:buSzTx/>
              <a:buFont typeface="Arial" panose="020B0604020202020204" pitchFamily="34" charset="0"/>
              <a:buChar char="•"/>
              <a:tabLst/>
              <a:defRPr/>
            </a:pPr>
            <a:r>
              <a:rPr kumimoji="0" sz="2800" b="0" i="0" u="none" strike="noStrike" kern="1200" cap="none" spc="-5" normalizeH="0" baseline="0" noProof="0" dirty="0">
                <a:ln>
                  <a:noFill/>
                </a:ln>
                <a:solidFill>
                  <a:prstClr val="black"/>
                </a:solidFill>
                <a:effectLst/>
                <a:uLnTx/>
                <a:uFillTx/>
                <a:latin typeface="Arial"/>
                <a:ea typeface="+mn-ea"/>
                <a:cs typeface="Arial"/>
              </a:rPr>
              <a:t>more </a:t>
            </a:r>
            <a:r>
              <a:rPr kumimoji="0" sz="2800" b="0" i="0" u="none" strike="noStrike" kern="1200" cap="none" spc="0" normalizeH="0" baseline="0" noProof="0" dirty="0">
                <a:ln>
                  <a:noFill/>
                </a:ln>
                <a:solidFill>
                  <a:prstClr val="black"/>
                </a:solidFill>
                <a:effectLst/>
                <a:uLnTx/>
                <a:uFillTx/>
                <a:latin typeface="Arial"/>
                <a:ea typeface="+mn-ea"/>
                <a:cs typeface="Arial"/>
              </a:rPr>
              <a:t> </a:t>
            </a:r>
            <a:r>
              <a:rPr kumimoji="0" sz="2800" b="0" i="0" u="none" strike="noStrike" kern="1200" cap="none" spc="-5" normalizeH="0" baseline="0" noProof="0" dirty="0">
                <a:ln>
                  <a:noFill/>
                </a:ln>
                <a:solidFill>
                  <a:prstClr val="black"/>
                </a:solidFill>
                <a:effectLst/>
                <a:uLnTx/>
                <a:uFillTx/>
                <a:latin typeface="Arial"/>
                <a:ea typeface="+mn-ea"/>
                <a:cs typeface="Arial"/>
              </a:rPr>
              <a:t>than</a:t>
            </a:r>
            <a:r>
              <a:rPr kumimoji="0" sz="2800" b="0" i="0" u="none" strike="noStrike" kern="1200" cap="none" spc="0" normalizeH="0" baseline="0" noProof="0" dirty="0">
                <a:ln>
                  <a:noFill/>
                </a:ln>
                <a:solidFill>
                  <a:prstClr val="black"/>
                </a:solidFill>
                <a:effectLst/>
                <a:uLnTx/>
                <a:uFillTx/>
                <a:latin typeface="Arial"/>
                <a:ea typeface="+mn-ea"/>
                <a:cs typeface="Arial"/>
              </a:rPr>
              <a:t> 75% </a:t>
            </a:r>
            <a:r>
              <a:rPr kumimoji="0" sz="2800" b="0" i="0" u="none" strike="noStrike" kern="1200" cap="none" spc="-5" normalizeH="0" baseline="0" noProof="0" dirty="0">
                <a:ln>
                  <a:noFill/>
                </a:ln>
                <a:solidFill>
                  <a:prstClr val="black"/>
                </a:solidFill>
                <a:effectLst/>
                <a:uLnTx/>
                <a:uFillTx/>
                <a:latin typeface="Arial"/>
                <a:ea typeface="+mn-ea"/>
                <a:cs typeface="Arial"/>
              </a:rPr>
              <a:t>of</a:t>
            </a:r>
            <a:r>
              <a:rPr kumimoji="0" sz="2800" b="0" i="0" u="none" strike="noStrike" kern="1200" cap="none" spc="0" normalizeH="0" baseline="0" noProof="0" dirty="0">
                <a:ln>
                  <a:noFill/>
                </a:ln>
                <a:solidFill>
                  <a:prstClr val="black"/>
                </a:solidFill>
                <a:effectLst/>
                <a:uLnTx/>
                <a:uFillTx/>
                <a:latin typeface="Arial"/>
                <a:ea typeface="+mn-ea"/>
                <a:cs typeface="Arial"/>
              </a:rPr>
              <a:t> </a:t>
            </a:r>
            <a:r>
              <a:rPr kumimoji="0" sz="2800" b="0" i="0" u="none" strike="noStrike" kern="1200" cap="none" spc="-5" normalizeH="0" baseline="0" noProof="0" dirty="0">
                <a:ln>
                  <a:noFill/>
                </a:ln>
                <a:solidFill>
                  <a:prstClr val="black"/>
                </a:solidFill>
                <a:effectLst/>
                <a:uLnTx/>
                <a:uFillTx/>
                <a:latin typeface="Arial"/>
                <a:ea typeface="+mn-ea"/>
                <a:cs typeface="Arial"/>
              </a:rPr>
              <a:t>Illinois birthing </a:t>
            </a:r>
            <a:r>
              <a:rPr kumimoji="0" sz="2800" b="0" i="0" u="none" strike="noStrike" kern="1200" cap="none" spc="0" normalizeH="0" baseline="0" noProof="0" dirty="0">
                <a:ln>
                  <a:noFill/>
                </a:ln>
                <a:solidFill>
                  <a:prstClr val="black"/>
                </a:solidFill>
                <a:effectLst/>
                <a:uLnTx/>
                <a:uFillTx/>
                <a:latin typeface="Arial"/>
                <a:ea typeface="+mn-ea"/>
                <a:cs typeface="Arial"/>
              </a:rPr>
              <a:t> </a:t>
            </a:r>
            <a:r>
              <a:rPr kumimoji="0" sz="2800" b="0" i="0" u="none" strike="noStrike" kern="1200" cap="none" spc="-5" normalizeH="0" baseline="0" noProof="0" dirty="0">
                <a:ln>
                  <a:noFill/>
                </a:ln>
                <a:solidFill>
                  <a:prstClr val="black"/>
                </a:solidFill>
                <a:effectLst/>
                <a:uLnTx/>
                <a:uFillTx/>
                <a:latin typeface="Arial"/>
                <a:ea typeface="+mn-ea"/>
                <a:cs typeface="Arial"/>
              </a:rPr>
              <a:t>hospitals</a:t>
            </a:r>
            <a:r>
              <a:rPr kumimoji="0" sz="2800" b="0" i="0" u="none" strike="noStrike" kern="1200" cap="none" spc="25" normalizeH="0" baseline="0" noProof="0" dirty="0">
                <a:ln>
                  <a:noFill/>
                </a:ln>
                <a:solidFill>
                  <a:prstClr val="black"/>
                </a:solidFill>
                <a:effectLst/>
                <a:uLnTx/>
                <a:uFillTx/>
                <a:latin typeface="Arial"/>
                <a:ea typeface="+mn-ea"/>
                <a:cs typeface="Arial"/>
              </a:rPr>
              <a:t> </a:t>
            </a:r>
            <a:r>
              <a:rPr kumimoji="0" sz="2800" b="0" i="0" u="none" strike="noStrike" kern="1200" cap="none" spc="-5" normalizeH="0" baseline="0" noProof="0" dirty="0">
                <a:ln>
                  <a:noFill/>
                </a:ln>
                <a:solidFill>
                  <a:prstClr val="black"/>
                </a:solidFill>
                <a:effectLst/>
                <a:uLnTx/>
                <a:uFillTx/>
                <a:latin typeface="Arial"/>
                <a:ea typeface="+mn-ea"/>
                <a:cs typeface="Arial"/>
              </a:rPr>
              <a:t>will</a:t>
            </a:r>
            <a:r>
              <a:rPr kumimoji="0" sz="2800" b="0" i="0" u="none" strike="noStrike" kern="1200" cap="none" spc="-20" normalizeH="0" baseline="0" noProof="0" dirty="0">
                <a:ln>
                  <a:noFill/>
                </a:ln>
                <a:solidFill>
                  <a:prstClr val="black"/>
                </a:solidFill>
                <a:effectLst/>
                <a:uLnTx/>
                <a:uFillTx/>
                <a:latin typeface="Arial"/>
                <a:ea typeface="+mn-ea"/>
                <a:cs typeface="Arial"/>
              </a:rPr>
              <a:t> </a:t>
            </a:r>
            <a:r>
              <a:rPr kumimoji="0" sz="2800" b="0" i="0" u="none" strike="noStrike" kern="1200" cap="none" spc="-5" normalizeH="0" baseline="0" noProof="0" dirty="0">
                <a:ln>
                  <a:noFill/>
                </a:ln>
                <a:solidFill>
                  <a:prstClr val="black"/>
                </a:solidFill>
                <a:effectLst/>
                <a:uLnTx/>
                <a:uFillTx/>
                <a:latin typeface="Arial"/>
                <a:ea typeface="+mn-ea"/>
                <a:cs typeface="Arial"/>
              </a:rPr>
              <a:t>be</a:t>
            </a:r>
            <a:r>
              <a:rPr kumimoji="0" sz="2800" b="0" i="0" u="none" strike="noStrike" kern="1200" cap="none" spc="20" normalizeH="0" baseline="0" noProof="0" dirty="0">
                <a:ln>
                  <a:noFill/>
                </a:ln>
                <a:solidFill>
                  <a:prstClr val="black"/>
                </a:solidFill>
                <a:effectLst/>
                <a:uLnTx/>
                <a:uFillTx/>
                <a:latin typeface="Arial"/>
                <a:ea typeface="+mn-ea"/>
                <a:cs typeface="Arial"/>
              </a:rPr>
              <a:t> </a:t>
            </a:r>
            <a:r>
              <a:rPr kumimoji="0" sz="2800" b="1" i="0" u="none" strike="noStrike" kern="1200" cap="none" spc="-5" normalizeH="0" baseline="0" noProof="0" dirty="0">
                <a:ln>
                  <a:noFill/>
                </a:ln>
                <a:solidFill>
                  <a:prstClr val="black"/>
                </a:solidFill>
                <a:effectLst/>
                <a:uLnTx/>
                <a:uFillTx/>
                <a:latin typeface="Arial"/>
                <a:ea typeface="+mn-ea"/>
                <a:cs typeface="Arial"/>
              </a:rPr>
              <a:t>participating</a:t>
            </a:r>
            <a:r>
              <a:rPr kumimoji="0" sz="2800" b="1" i="0" u="none" strike="noStrike" kern="1200" cap="none" spc="10" normalizeH="0" baseline="0" noProof="0" dirty="0">
                <a:ln>
                  <a:noFill/>
                </a:ln>
                <a:solidFill>
                  <a:prstClr val="black"/>
                </a:solidFill>
                <a:effectLst/>
                <a:uLnTx/>
                <a:uFillTx/>
                <a:latin typeface="Arial"/>
                <a:ea typeface="+mn-ea"/>
                <a:cs typeface="Arial"/>
              </a:rPr>
              <a:t> </a:t>
            </a:r>
            <a:r>
              <a:rPr kumimoji="0" sz="2800" b="1" i="0" u="none" strike="noStrike" kern="1200" cap="none" spc="-5" normalizeH="0" baseline="0" noProof="0" dirty="0">
                <a:ln>
                  <a:noFill/>
                </a:ln>
                <a:solidFill>
                  <a:prstClr val="black"/>
                </a:solidFill>
                <a:effectLst/>
                <a:uLnTx/>
                <a:uFillTx/>
                <a:latin typeface="Arial"/>
                <a:ea typeface="+mn-ea"/>
                <a:cs typeface="Arial"/>
              </a:rPr>
              <a:t>in the </a:t>
            </a:r>
            <a:r>
              <a:rPr kumimoji="0" sz="2800" b="1" i="0" u="none" strike="noStrike" kern="1200" cap="none" spc="-765" normalizeH="0" baseline="0" noProof="0" dirty="0">
                <a:ln>
                  <a:noFill/>
                </a:ln>
                <a:solidFill>
                  <a:prstClr val="black"/>
                </a:solidFill>
                <a:effectLst/>
                <a:uLnTx/>
                <a:uFillTx/>
                <a:latin typeface="Arial"/>
                <a:ea typeface="+mn-ea"/>
                <a:cs typeface="Arial"/>
              </a:rPr>
              <a:t> </a:t>
            </a:r>
            <a:r>
              <a:rPr kumimoji="0" sz="2800" b="1" i="0" u="none" strike="noStrike" kern="1200" cap="none" spc="-5" normalizeH="0" baseline="0" noProof="0" dirty="0">
                <a:ln>
                  <a:noFill/>
                </a:ln>
                <a:solidFill>
                  <a:prstClr val="black"/>
                </a:solidFill>
                <a:effectLst/>
                <a:uLnTx/>
                <a:uFillTx/>
                <a:latin typeface="Arial"/>
                <a:ea typeface="+mn-ea"/>
                <a:cs typeface="Arial"/>
              </a:rPr>
              <a:t>Birth</a:t>
            </a:r>
            <a:r>
              <a:rPr kumimoji="0" sz="2800" b="1" i="0" u="none" strike="noStrike" kern="1200" cap="none" spc="75" normalizeH="0" baseline="0" noProof="0" dirty="0">
                <a:ln>
                  <a:noFill/>
                </a:ln>
                <a:solidFill>
                  <a:prstClr val="black"/>
                </a:solidFill>
                <a:effectLst/>
                <a:uLnTx/>
                <a:uFillTx/>
                <a:latin typeface="Arial"/>
                <a:ea typeface="+mn-ea"/>
                <a:cs typeface="Arial"/>
              </a:rPr>
              <a:t> </a:t>
            </a:r>
            <a:r>
              <a:rPr kumimoji="0" sz="2800" b="1" i="0" u="none" strike="noStrike" kern="1200" cap="none" spc="-5" normalizeH="0" baseline="0" noProof="0" dirty="0">
                <a:ln>
                  <a:noFill/>
                </a:ln>
                <a:solidFill>
                  <a:prstClr val="black"/>
                </a:solidFill>
                <a:effectLst/>
                <a:uLnTx/>
                <a:uFillTx/>
                <a:latin typeface="Arial"/>
                <a:ea typeface="+mn-ea"/>
                <a:cs typeface="Arial"/>
              </a:rPr>
              <a:t>Equity</a:t>
            </a:r>
            <a:r>
              <a:rPr kumimoji="0" sz="2800" b="1" i="0" u="none" strike="noStrike" kern="1200" cap="none" spc="114" normalizeH="0" baseline="0" noProof="0" dirty="0">
                <a:ln>
                  <a:noFill/>
                </a:ln>
                <a:solidFill>
                  <a:prstClr val="black"/>
                </a:solidFill>
                <a:effectLst/>
                <a:uLnTx/>
                <a:uFillTx/>
                <a:latin typeface="Arial"/>
                <a:ea typeface="+mn-ea"/>
                <a:cs typeface="Arial"/>
              </a:rPr>
              <a:t> </a:t>
            </a:r>
            <a:r>
              <a:rPr kumimoji="0" sz="2800" b="1" i="0" u="none" strike="noStrike" kern="1200" cap="none" spc="-5" normalizeH="0" baseline="0" noProof="0" dirty="0">
                <a:ln>
                  <a:noFill/>
                </a:ln>
                <a:solidFill>
                  <a:prstClr val="black"/>
                </a:solidFill>
                <a:effectLst/>
                <a:uLnTx/>
                <a:uFillTx/>
                <a:latin typeface="Arial"/>
                <a:ea typeface="+mn-ea"/>
                <a:cs typeface="Arial"/>
              </a:rPr>
              <a:t>Initiative</a:t>
            </a:r>
            <a:r>
              <a:rPr kumimoji="0" sz="2800" b="0" i="0" u="none" strike="noStrike" kern="1200" cap="none" spc="80" normalizeH="0" baseline="0" noProof="0" dirty="0">
                <a:ln>
                  <a:noFill/>
                </a:ln>
                <a:solidFill>
                  <a:prstClr val="black"/>
                </a:solidFill>
                <a:effectLst/>
                <a:uLnTx/>
                <a:uFillTx/>
                <a:latin typeface="Arial"/>
                <a:ea typeface="+mn-ea"/>
                <a:cs typeface="Arial"/>
              </a:rPr>
              <a:t> </a:t>
            </a:r>
            <a:r>
              <a:rPr kumimoji="0" sz="2800" b="0" i="0" u="none" strike="noStrike" kern="1200" cap="none" spc="-5" normalizeH="0" baseline="0" noProof="0" dirty="0">
                <a:ln>
                  <a:noFill/>
                </a:ln>
                <a:solidFill>
                  <a:prstClr val="black"/>
                </a:solidFill>
                <a:effectLst/>
                <a:uLnTx/>
                <a:uFillTx/>
                <a:latin typeface="Arial"/>
                <a:ea typeface="+mn-ea"/>
                <a:cs typeface="Arial"/>
              </a:rPr>
              <a:t>and</a:t>
            </a:r>
            <a:r>
              <a:rPr kumimoji="0" sz="2800" b="0" i="0" u="none" strike="noStrike" kern="1200" cap="none" spc="90" normalizeH="0" baseline="0" noProof="0" dirty="0">
                <a:ln>
                  <a:noFill/>
                </a:ln>
                <a:solidFill>
                  <a:prstClr val="black"/>
                </a:solidFill>
                <a:effectLst/>
                <a:uLnTx/>
                <a:uFillTx/>
                <a:latin typeface="Arial"/>
                <a:ea typeface="+mn-ea"/>
                <a:cs typeface="Arial"/>
              </a:rPr>
              <a:t> </a:t>
            </a:r>
            <a:endParaRPr kumimoji="0" lang="en-US" sz="2800" b="0" i="0" u="none" strike="noStrike" kern="1200" cap="none" spc="90" normalizeH="0" baseline="0" noProof="0" dirty="0">
              <a:ln>
                <a:noFill/>
              </a:ln>
              <a:solidFill>
                <a:prstClr val="black"/>
              </a:solidFill>
              <a:effectLst/>
              <a:uLnTx/>
              <a:uFillTx/>
              <a:latin typeface="Arial"/>
              <a:ea typeface="+mn-ea"/>
              <a:cs typeface="Arial"/>
            </a:endParaRPr>
          </a:p>
          <a:p>
            <a:pPr marL="548005" marR="133985" lvl="0" indent="-457200" algn="l" defTabSz="914400" rtl="0" eaLnBrk="1" fontAlgn="auto" latinLnBrk="0" hangingPunct="1">
              <a:lnSpc>
                <a:spcPct val="90200"/>
              </a:lnSpc>
              <a:spcBef>
                <a:spcPts val="180"/>
              </a:spcBef>
              <a:spcAft>
                <a:spcPts val="0"/>
              </a:spcAft>
              <a:buClrTx/>
              <a:buSzTx/>
              <a:buFont typeface="Arial" panose="020B0604020202020204" pitchFamily="34" charset="0"/>
              <a:buChar char="•"/>
              <a:tabLst/>
              <a:defRPr/>
            </a:pPr>
            <a:r>
              <a:rPr kumimoji="0" sz="2800" b="0" i="0" u="none" strike="noStrike" kern="1200" cap="none" spc="-10" normalizeH="0" baseline="0" noProof="0" dirty="0">
                <a:ln>
                  <a:noFill/>
                </a:ln>
                <a:solidFill>
                  <a:prstClr val="black"/>
                </a:solidFill>
                <a:effectLst/>
                <a:uLnTx/>
                <a:uFillTx/>
                <a:latin typeface="Arial"/>
                <a:ea typeface="+mn-ea"/>
                <a:cs typeface="Arial"/>
              </a:rPr>
              <a:t>more </a:t>
            </a:r>
            <a:r>
              <a:rPr kumimoji="0" sz="2800" b="0" i="0" u="none" strike="noStrike" kern="1200" cap="none" spc="-5" normalizeH="0" baseline="0" noProof="0" dirty="0">
                <a:ln>
                  <a:noFill/>
                </a:ln>
                <a:solidFill>
                  <a:prstClr val="black"/>
                </a:solidFill>
                <a:effectLst/>
                <a:uLnTx/>
                <a:uFillTx/>
                <a:latin typeface="Arial"/>
                <a:ea typeface="+mn-ea"/>
                <a:cs typeface="Arial"/>
              </a:rPr>
              <a:t> than</a:t>
            </a:r>
            <a:r>
              <a:rPr kumimoji="0" sz="2800" b="0" i="0" u="none" strike="noStrike" kern="1200" cap="none" spc="5" normalizeH="0" baseline="0" noProof="0" dirty="0">
                <a:ln>
                  <a:noFill/>
                </a:ln>
                <a:solidFill>
                  <a:prstClr val="black"/>
                </a:solidFill>
                <a:effectLst/>
                <a:uLnTx/>
                <a:uFillTx/>
                <a:latin typeface="Arial"/>
                <a:ea typeface="+mn-ea"/>
                <a:cs typeface="Arial"/>
              </a:rPr>
              <a:t> </a:t>
            </a:r>
            <a:r>
              <a:rPr kumimoji="0" sz="2800" b="0" i="0" u="none" strike="noStrike" kern="1200" cap="none" spc="0" normalizeH="0" baseline="0" noProof="0" dirty="0">
                <a:ln>
                  <a:noFill/>
                </a:ln>
                <a:solidFill>
                  <a:prstClr val="black"/>
                </a:solidFill>
                <a:effectLst/>
                <a:uLnTx/>
                <a:uFillTx/>
                <a:latin typeface="Arial"/>
                <a:ea typeface="+mn-ea"/>
                <a:cs typeface="Arial"/>
              </a:rPr>
              <a:t>75%</a:t>
            </a:r>
            <a:r>
              <a:rPr kumimoji="0" sz="2800" b="0" i="0" u="none" strike="noStrike" kern="1200" cap="none" spc="-5" normalizeH="0" baseline="0" noProof="0" dirty="0">
                <a:ln>
                  <a:noFill/>
                </a:ln>
                <a:solidFill>
                  <a:prstClr val="black"/>
                </a:solidFill>
                <a:effectLst/>
                <a:uLnTx/>
                <a:uFillTx/>
                <a:latin typeface="Arial"/>
                <a:ea typeface="+mn-ea"/>
                <a:cs typeface="Arial"/>
              </a:rPr>
              <a:t> of</a:t>
            </a:r>
            <a:r>
              <a:rPr kumimoji="0" sz="2800" b="0" i="0" u="none" strike="noStrike" kern="1200" cap="none" spc="10" normalizeH="0" baseline="0" noProof="0" dirty="0">
                <a:ln>
                  <a:noFill/>
                </a:ln>
                <a:solidFill>
                  <a:prstClr val="black"/>
                </a:solidFill>
                <a:effectLst/>
                <a:uLnTx/>
                <a:uFillTx/>
                <a:latin typeface="Arial"/>
                <a:ea typeface="+mn-ea"/>
                <a:cs typeface="Arial"/>
              </a:rPr>
              <a:t> </a:t>
            </a:r>
            <a:r>
              <a:rPr kumimoji="0" sz="2800" b="0" i="0" u="none" strike="noStrike" kern="1200" cap="none" spc="-5" normalizeH="0" baseline="0" noProof="0" dirty="0">
                <a:ln>
                  <a:noFill/>
                </a:ln>
                <a:solidFill>
                  <a:prstClr val="black"/>
                </a:solidFill>
                <a:effectLst/>
                <a:uLnTx/>
                <a:uFillTx/>
                <a:latin typeface="Arial"/>
                <a:ea typeface="+mn-ea"/>
                <a:cs typeface="Arial"/>
              </a:rPr>
              <a:t>participating</a:t>
            </a:r>
            <a:r>
              <a:rPr kumimoji="0" sz="2800" b="0" i="0" u="none" strike="noStrike" kern="1200" cap="none" spc="15" normalizeH="0" baseline="0" noProof="0" dirty="0">
                <a:ln>
                  <a:noFill/>
                </a:ln>
                <a:solidFill>
                  <a:prstClr val="black"/>
                </a:solidFill>
                <a:effectLst/>
                <a:uLnTx/>
                <a:uFillTx/>
                <a:latin typeface="Arial"/>
                <a:ea typeface="+mn-ea"/>
                <a:cs typeface="Arial"/>
              </a:rPr>
              <a:t> </a:t>
            </a:r>
            <a:r>
              <a:rPr kumimoji="0" sz="2800" b="0" i="0" u="none" strike="noStrike" kern="1200" cap="none" spc="-5" normalizeH="0" baseline="0" noProof="0" dirty="0">
                <a:ln>
                  <a:noFill/>
                </a:ln>
                <a:solidFill>
                  <a:prstClr val="black"/>
                </a:solidFill>
                <a:effectLst/>
                <a:uLnTx/>
                <a:uFillTx/>
                <a:latin typeface="Arial"/>
                <a:ea typeface="+mn-ea"/>
                <a:cs typeface="Arial"/>
              </a:rPr>
              <a:t>hospitals will</a:t>
            </a:r>
            <a:r>
              <a:rPr kumimoji="0" sz="2800" b="0" i="0" u="none" strike="noStrike" kern="1200" cap="none" spc="35" normalizeH="0" baseline="0" noProof="0" dirty="0">
                <a:ln>
                  <a:noFill/>
                </a:ln>
                <a:solidFill>
                  <a:prstClr val="black"/>
                </a:solidFill>
                <a:effectLst/>
                <a:uLnTx/>
                <a:uFillTx/>
                <a:latin typeface="Arial"/>
                <a:ea typeface="+mn-ea"/>
                <a:cs typeface="Arial"/>
              </a:rPr>
              <a:t> </a:t>
            </a:r>
            <a:r>
              <a:rPr kumimoji="0" sz="2800" b="0" i="0" u="none" strike="noStrike" kern="1200" cap="none" spc="-5" normalizeH="0" baseline="0" noProof="0" dirty="0">
                <a:ln>
                  <a:noFill/>
                </a:ln>
                <a:solidFill>
                  <a:prstClr val="black"/>
                </a:solidFill>
                <a:effectLst/>
                <a:uLnTx/>
                <a:uFillTx/>
                <a:latin typeface="Arial"/>
                <a:ea typeface="+mn-ea"/>
                <a:cs typeface="Arial"/>
              </a:rPr>
              <a:t>have</a:t>
            </a:r>
            <a:r>
              <a:rPr kumimoji="0" sz="2800" b="0" i="0" u="none" strike="noStrike" kern="1200" cap="none" spc="60" normalizeH="0" baseline="0" noProof="0" dirty="0">
                <a:ln>
                  <a:noFill/>
                </a:ln>
                <a:solidFill>
                  <a:prstClr val="black"/>
                </a:solidFill>
                <a:effectLst/>
                <a:uLnTx/>
                <a:uFillTx/>
                <a:latin typeface="Arial"/>
                <a:ea typeface="+mn-ea"/>
                <a:cs typeface="Arial"/>
              </a:rPr>
              <a:t> </a:t>
            </a:r>
            <a:r>
              <a:rPr kumimoji="0" sz="2800" b="0" i="0" u="none" strike="noStrike" kern="1200" cap="none" spc="-5" normalizeH="0" baseline="0" noProof="0" dirty="0">
                <a:ln>
                  <a:noFill/>
                </a:ln>
                <a:solidFill>
                  <a:prstClr val="black"/>
                </a:solidFill>
                <a:effectLst/>
                <a:uLnTx/>
                <a:uFillTx/>
                <a:latin typeface="Arial"/>
                <a:ea typeface="+mn-ea"/>
                <a:cs typeface="Arial"/>
              </a:rPr>
              <a:t>the</a:t>
            </a:r>
            <a:r>
              <a:rPr kumimoji="0" sz="2800" b="0" i="0" u="none" strike="noStrike" kern="1200" cap="none" spc="50" normalizeH="0" baseline="0" noProof="0" dirty="0">
                <a:ln>
                  <a:noFill/>
                </a:ln>
                <a:solidFill>
                  <a:prstClr val="black"/>
                </a:solidFill>
                <a:effectLst/>
                <a:uLnTx/>
                <a:uFillTx/>
                <a:latin typeface="Arial"/>
                <a:ea typeface="+mn-ea"/>
                <a:cs typeface="Arial"/>
              </a:rPr>
              <a:t> </a:t>
            </a:r>
            <a:r>
              <a:rPr kumimoji="0" sz="2800" b="1" i="0" u="none" strike="noStrike" kern="1200" cap="none" spc="0" normalizeH="0" baseline="0" noProof="0" dirty="0">
                <a:ln>
                  <a:noFill/>
                </a:ln>
                <a:solidFill>
                  <a:prstClr val="black"/>
                </a:solidFill>
                <a:effectLst/>
                <a:uLnTx/>
                <a:uFillTx/>
                <a:latin typeface="Arial"/>
                <a:ea typeface="+mn-ea"/>
                <a:cs typeface="Arial"/>
              </a:rPr>
              <a:t>key</a:t>
            </a:r>
            <a:r>
              <a:rPr kumimoji="0" sz="2800" b="1" i="0" u="none" strike="noStrike" kern="1200" cap="none" spc="50" normalizeH="0" baseline="0" noProof="0" dirty="0">
                <a:ln>
                  <a:noFill/>
                </a:ln>
                <a:solidFill>
                  <a:prstClr val="black"/>
                </a:solidFill>
                <a:effectLst/>
                <a:uLnTx/>
                <a:uFillTx/>
                <a:latin typeface="Arial"/>
                <a:ea typeface="+mn-ea"/>
                <a:cs typeface="Arial"/>
              </a:rPr>
              <a:t> </a:t>
            </a:r>
            <a:r>
              <a:rPr kumimoji="0" sz="2800" b="1" i="0" u="none" strike="noStrike" kern="1200" cap="none" spc="0" normalizeH="0" baseline="0" noProof="0" dirty="0">
                <a:ln>
                  <a:noFill/>
                </a:ln>
                <a:solidFill>
                  <a:prstClr val="black"/>
                </a:solidFill>
                <a:effectLst/>
                <a:uLnTx/>
                <a:uFillTx/>
                <a:latin typeface="Arial"/>
                <a:ea typeface="+mn-ea"/>
                <a:cs typeface="Arial"/>
              </a:rPr>
              <a:t>strategies</a:t>
            </a:r>
            <a:r>
              <a:rPr kumimoji="0" sz="2800" b="1" i="0" u="none" strike="noStrike" kern="1200" cap="none" spc="60" normalizeH="0" baseline="0" noProof="0" dirty="0">
                <a:ln>
                  <a:noFill/>
                </a:ln>
                <a:solidFill>
                  <a:prstClr val="black"/>
                </a:solidFill>
                <a:effectLst/>
                <a:uLnTx/>
                <a:uFillTx/>
                <a:latin typeface="Arial"/>
                <a:ea typeface="+mn-ea"/>
                <a:cs typeface="Arial"/>
              </a:rPr>
              <a:t> </a:t>
            </a:r>
            <a:r>
              <a:rPr kumimoji="0" sz="2800" b="1" i="0" u="none" strike="noStrike" kern="1200" cap="none" spc="-5" normalizeH="0" baseline="0" noProof="0" dirty="0">
                <a:ln>
                  <a:noFill/>
                </a:ln>
                <a:solidFill>
                  <a:prstClr val="black"/>
                </a:solidFill>
                <a:effectLst/>
                <a:uLnTx/>
                <a:uFillTx/>
                <a:latin typeface="Arial"/>
                <a:ea typeface="+mn-ea"/>
                <a:cs typeface="Arial"/>
              </a:rPr>
              <a:t>in </a:t>
            </a:r>
            <a:r>
              <a:rPr kumimoji="0" sz="2800" b="1" i="0" u="none" strike="noStrike" kern="1200" cap="none" spc="0" normalizeH="0" baseline="0" noProof="0" dirty="0">
                <a:ln>
                  <a:noFill/>
                </a:ln>
                <a:solidFill>
                  <a:prstClr val="black"/>
                </a:solidFill>
                <a:effectLst/>
                <a:uLnTx/>
                <a:uFillTx/>
                <a:latin typeface="Arial"/>
                <a:ea typeface="+mn-ea"/>
                <a:cs typeface="Arial"/>
              </a:rPr>
              <a:t> </a:t>
            </a:r>
            <a:r>
              <a:rPr kumimoji="0" sz="2800" b="1" i="0" u="none" strike="noStrike" kern="1200" cap="none" spc="-5" normalizeH="0" baseline="0" noProof="0" dirty="0">
                <a:ln>
                  <a:noFill/>
                </a:ln>
                <a:solidFill>
                  <a:prstClr val="black"/>
                </a:solidFill>
                <a:effectLst/>
                <a:uLnTx/>
                <a:uFillTx/>
                <a:latin typeface="Arial"/>
                <a:ea typeface="+mn-ea"/>
                <a:cs typeface="Arial"/>
              </a:rPr>
              <a:t>place</a:t>
            </a:r>
            <a:r>
              <a:rPr kumimoji="0" sz="2800" b="0" i="0" u="none" strike="noStrike" kern="1200" cap="none" spc="-5" normalizeH="0" baseline="0" noProof="0" dirty="0">
                <a:ln>
                  <a:noFill/>
                </a:ln>
                <a:solidFill>
                  <a:prstClr val="black"/>
                </a:solidFill>
                <a:effectLst/>
                <a:uLnTx/>
                <a:uFillTx/>
                <a:latin typeface="Arial"/>
                <a:ea typeface="+mn-ea"/>
                <a:cs typeface="Arial"/>
              </a:rPr>
              <a:t>.</a:t>
            </a:r>
            <a:endParaRPr kumimoji="0" sz="2800" b="0" i="0" u="none" strike="noStrike" kern="1200" cap="none" spc="0" normalizeH="0" baseline="0" noProof="0" dirty="0">
              <a:ln>
                <a:noFill/>
              </a:ln>
              <a:solidFill>
                <a:prstClr val="black"/>
              </a:solidFill>
              <a:effectLst/>
              <a:uLnTx/>
              <a:uFillTx/>
              <a:latin typeface="Arial"/>
              <a:ea typeface="+mn-ea"/>
              <a:cs typeface="Arial"/>
            </a:endParaRPr>
          </a:p>
        </p:txBody>
      </p:sp>
      <p:sp>
        <p:nvSpPr>
          <p:cNvPr id="22" name="Explosion 2 21"/>
          <p:cNvSpPr/>
          <p:nvPr/>
        </p:nvSpPr>
        <p:spPr>
          <a:xfrm rot="3470202">
            <a:off x="8900061" y="1504905"/>
            <a:ext cx="3149907" cy="3406478"/>
          </a:xfrm>
          <a:prstGeom prst="irregularSeal2">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TextBox 22"/>
          <p:cNvSpPr txBox="1"/>
          <p:nvPr/>
        </p:nvSpPr>
        <p:spPr>
          <a:xfrm>
            <a:off x="9189772" y="2527775"/>
            <a:ext cx="217967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86% of Illinois </a:t>
            </a:r>
            <a:r>
              <a:rPr kumimoji="0" lang="en-US" sz="2000" b="0" i="0" u="none" strike="noStrike" kern="1200" cap="none" spc="0" normalizeH="0" baseline="0" noProof="0" dirty="0" smtClean="0">
                <a:ln>
                  <a:noFill/>
                </a:ln>
                <a:solidFill>
                  <a:srgbClr val="444C55"/>
                </a:solidFill>
                <a:effectLst/>
                <a:uLnTx/>
                <a:uFillTx/>
                <a:latin typeface="Arial" panose="020B0604020202020204"/>
                <a:ea typeface="+mn-ea"/>
                <a:cs typeface="+mn-cs"/>
              </a:rPr>
              <a:t>birthing</a:t>
            </a:r>
            <a:r>
              <a:rPr kumimoji="0" lang="en-US" sz="2000" b="0" i="0" u="none" strike="noStrike" kern="1200" cap="none" spc="0" normalizeH="0" noProof="0" dirty="0" smtClean="0">
                <a:ln>
                  <a:noFill/>
                </a:ln>
                <a:solidFill>
                  <a:srgbClr val="444C55"/>
                </a:solidFill>
                <a:effectLst/>
                <a:uLnTx/>
                <a:uFillTx/>
                <a:latin typeface="Arial" panose="020B0604020202020204"/>
                <a:ea typeface="+mn-ea"/>
                <a:cs typeface="+mn-cs"/>
              </a:rPr>
              <a:t> </a:t>
            </a:r>
            <a:r>
              <a:rPr kumimoji="0" lang="en-US" sz="2000" b="0" i="0" u="none" strike="noStrike" kern="1200" cap="none" spc="0" normalizeH="0" baseline="0" noProof="0" dirty="0" smtClean="0">
                <a:ln>
                  <a:noFill/>
                </a:ln>
                <a:solidFill>
                  <a:srgbClr val="444C55"/>
                </a:solidFill>
                <a:effectLst/>
                <a:uLnTx/>
                <a:uFillTx/>
                <a:latin typeface="Arial" panose="020B0604020202020204"/>
                <a:ea typeface="+mn-ea"/>
                <a:cs typeface="+mn-cs"/>
              </a:rPr>
              <a:t>hospitals </a:t>
            </a:r>
            <a:r>
              <a:rPr kumimoji="0" lang="en-US" sz="2000" b="0" i="0" u="none" strike="noStrike" kern="1200" cap="none" spc="0" normalizeH="0" baseline="0" noProof="0" dirty="0">
                <a:ln>
                  <a:noFill/>
                </a:ln>
                <a:solidFill>
                  <a:srgbClr val="444C55"/>
                </a:solidFill>
                <a:effectLst/>
                <a:uLnTx/>
                <a:uFillTx/>
                <a:latin typeface="Arial" panose="020B0604020202020204"/>
                <a:ea typeface="+mn-ea"/>
                <a:cs typeface="+mn-cs"/>
              </a:rPr>
              <a:t>participating! </a:t>
            </a:r>
          </a:p>
        </p:txBody>
      </p:sp>
    </p:spTree>
    <p:extLst>
      <p:ext uri="{BB962C8B-B14F-4D97-AF65-F5344CB8AC3E}">
        <p14:creationId xmlns:p14="http://schemas.microsoft.com/office/powerpoint/2010/main" val="38864352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38707" y="78551"/>
            <a:ext cx="3161413" cy="8094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endParaRPr>
          </a:p>
        </p:txBody>
      </p:sp>
      <p:sp>
        <p:nvSpPr>
          <p:cNvPr id="3" name="Rectangle 2"/>
          <p:cNvSpPr/>
          <p:nvPr/>
        </p:nvSpPr>
        <p:spPr>
          <a:xfrm>
            <a:off x="7181850" y="869162"/>
            <a:ext cx="2343150" cy="902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10" name="Content Placeholder 9"/>
          <p:cNvGraphicFramePr>
            <a:graphicFrameLocks noGrp="1"/>
          </p:cNvGraphicFramePr>
          <p:nvPr>
            <p:ph idx="4294967295"/>
          </p:nvPr>
        </p:nvGraphicFramePr>
        <p:xfrm>
          <a:off x="361727" y="760740"/>
          <a:ext cx="11830273" cy="6064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ounded Rectangle 10"/>
          <p:cNvSpPr/>
          <p:nvPr/>
        </p:nvSpPr>
        <p:spPr>
          <a:xfrm>
            <a:off x="3323320" y="1005173"/>
            <a:ext cx="1109769" cy="2538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oudy Old Style" panose="02020502050305020303"/>
                <a:ea typeface="+mn-ea"/>
                <a:cs typeface="+mn-cs"/>
              </a:rPr>
              <a:t>Drivers</a:t>
            </a:r>
          </a:p>
        </p:txBody>
      </p:sp>
      <p:sp>
        <p:nvSpPr>
          <p:cNvPr id="12" name="Rounded Rectangle 11"/>
          <p:cNvSpPr/>
          <p:nvPr/>
        </p:nvSpPr>
        <p:spPr>
          <a:xfrm>
            <a:off x="1041871" y="2677193"/>
            <a:ext cx="790847" cy="265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oudy Old Style" panose="02020502050305020303"/>
                <a:ea typeface="+mn-ea"/>
                <a:cs typeface="+mn-cs"/>
              </a:rPr>
              <a:t>AIM</a:t>
            </a:r>
          </a:p>
        </p:txBody>
      </p:sp>
      <p:sp>
        <p:nvSpPr>
          <p:cNvPr id="13" name="Rounded Rectangle 12"/>
          <p:cNvSpPr/>
          <p:nvPr/>
        </p:nvSpPr>
        <p:spPr>
          <a:xfrm>
            <a:off x="7420551" y="361508"/>
            <a:ext cx="2104449" cy="399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Goudy Old Style" panose="02020502050305020303"/>
                <a:ea typeface="+mn-ea"/>
                <a:cs typeface="+mn-cs"/>
              </a:rPr>
              <a:t>Strategies</a:t>
            </a:r>
            <a:r>
              <a:rPr kumimoji="0" lang="en-US" sz="2000" b="0" i="0" u="none" strike="noStrike" kern="1200" cap="none" spc="0" normalizeH="0" baseline="0" noProof="0" dirty="0">
                <a:ln>
                  <a:noFill/>
                </a:ln>
                <a:solidFill>
                  <a:prstClr val="white"/>
                </a:solidFill>
                <a:effectLst/>
                <a:uLnTx/>
                <a:uFillTx/>
                <a:latin typeface="Goudy Old Style" panose="02020502050305020303"/>
                <a:ea typeface="+mn-ea"/>
                <a:cs typeface="+mn-cs"/>
              </a:rPr>
              <a:t> </a:t>
            </a:r>
          </a:p>
        </p:txBody>
      </p:sp>
      <p:pic>
        <p:nvPicPr>
          <p:cNvPr id="6" name="Picture 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3034" y="5592726"/>
            <a:ext cx="1929808" cy="964904"/>
          </a:xfrm>
          <a:prstGeom prst="rect">
            <a:avLst/>
          </a:prstGeom>
        </p:spPr>
      </p:pic>
      <p:sp>
        <p:nvSpPr>
          <p:cNvPr id="7" name="TextBox 6"/>
          <p:cNvSpPr txBox="1"/>
          <p:nvPr/>
        </p:nvSpPr>
        <p:spPr>
          <a:xfrm>
            <a:off x="112973" y="178205"/>
            <a:ext cx="600041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58466"/>
                </a:solidFill>
                <a:effectLst/>
                <a:uLnTx/>
                <a:uFillTx/>
                <a:latin typeface="Goudy Old Style" pitchFamily="18" charset="0"/>
                <a:ea typeface="Lato Medium" panose="020F0502020204030203" pitchFamily="34" charset="0"/>
                <a:cs typeface="Lato Medium" panose="020F0502020204030203" pitchFamily="34" charset="0"/>
              </a:rPr>
              <a:t>BE Key Drivers Diagram</a:t>
            </a:r>
          </a:p>
        </p:txBody>
      </p:sp>
    </p:spTree>
    <p:extLst>
      <p:ext uri="{BB962C8B-B14F-4D97-AF65-F5344CB8AC3E}">
        <p14:creationId xmlns:p14="http://schemas.microsoft.com/office/powerpoint/2010/main" val="3758540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6145"/>
            <a:ext cx="10972800" cy="1325563"/>
          </a:xfrm>
          <a:noFill/>
        </p:spPr>
        <p:txBody>
          <a:bodyPr/>
          <a:lstStyle/>
          <a:p>
            <a:r>
              <a:rPr lang="en-US"/>
              <a:t>Call Overview</a:t>
            </a:r>
          </a:p>
        </p:txBody>
      </p:sp>
      <p:sp>
        <p:nvSpPr>
          <p:cNvPr id="3" name="Content Placeholder 2"/>
          <p:cNvSpPr>
            <a:spLocks noGrp="1"/>
          </p:cNvSpPr>
          <p:nvPr>
            <p:ph idx="1"/>
          </p:nvPr>
        </p:nvSpPr>
        <p:spPr>
          <a:xfrm>
            <a:off x="609600" y="1642742"/>
            <a:ext cx="10972800" cy="4351338"/>
          </a:xfrm>
        </p:spPr>
        <p:txBody>
          <a:bodyPr vert="horz" lIns="91440" tIns="45720" rIns="91440" bIns="45720" rtlCol="0" anchor="t">
            <a:normAutofit/>
          </a:bodyPr>
          <a:lstStyle/>
          <a:p>
            <a:r>
              <a:rPr lang="en-US" sz="3200" dirty="0">
                <a:cs typeface="Arial"/>
              </a:rPr>
              <a:t>Face-to-Face 2022</a:t>
            </a:r>
            <a:endParaRPr lang="en-US" dirty="0"/>
          </a:p>
          <a:p>
            <a:r>
              <a:rPr lang="en-US" sz="3200" dirty="0"/>
              <a:t>BASIC Data Review</a:t>
            </a:r>
          </a:p>
          <a:p>
            <a:r>
              <a:rPr lang="en-US" sz="3200" dirty="0">
                <a:solidFill>
                  <a:schemeClr val="tx2">
                    <a:lumMod val="50000"/>
                  </a:schemeClr>
                </a:solidFill>
              </a:rPr>
              <a:t>ILPQC Birth Equity Initiative</a:t>
            </a:r>
          </a:p>
          <a:p>
            <a:r>
              <a:rPr lang="en-US" sz="3200" dirty="0">
                <a:solidFill>
                  <a:schemeClr val="tx2">
                    <a:lumMod val="50000"/>
                  </a:schemeClr>
                </a:solidFill>
              </a:rPr>
              <a:t>Integrating </a:t>
            </a:r>
            <a:r>
              <a:rPr lang="en-US" sz="3200" dirty="0" smtClean="0">
                <a:solidFill>
                  <a:schemeClr val="tx2">
                    <a:lumMod val="50000"/>
                  </a:schemeClr>
                </a:solidFill>
              </a:rPr>
              <a:t>Equity </a:t>
            </a:r>
            <a:r>
              <a:rPr lang="en-US" sz="3200" dirty="0">
                <a:solidFill>
                  <a:schemeClr val="tx2">
                    <a:lumMod val="50000"/>
                  </a:schemeClr>
                </a:solidFill>
              </a:rPr>
              <a:t>into our Neonatal </a:t>
            </a:r>
            <a:r>
              <a:rPr lang="en-US" sz="3200" dirty="0" smtClean="0">
                <a:solidFill>
                  <a:schemeClr val="tx2">
                    <a:lumMod val="50000"/>
                  </a:schemeClr>
                </a:solidFill>
              </a:rPr>
              <a:t>Work</a:t>
            </a:r>
            <a:endParaRPr lang="en-US" sz="3200" dirty="0">
              <a:solidFill>
                <a:schemeClr val="tx2">
                  <a:lumMod val="50000"/>
                </a:schemeClr>
              </a:solidFill>
            </a:endParaRPr>
          </a:p>
          <a:p>
            <a:r>
              <a:rPr lang="en-US" sz="3200" dirty="0">
                <a:solidFill>
                  <a:schemeClr val="tx2">
                    <a:lumMod val="50000"/>
                  </a:schemeClr>
                </a:solidFill>
                <a:ea typeface="Lato"/>
                <a:cs typeface="Lato"/>
              </a:rPr>
              <a:t>Neonatal Equity Team Talk</a:t>
            </a:r>
          </a:p>
          <a:p>
            <a:r>
              <a:rPr lang="en-US" sz="3200" dirty="0">
                <a:solidFill>
                  <a:schemeClr val="tx2">
                    <a:lumMod val="50000"/>
                  </a:schemeClr>
                </a:solidFill>
              </a:rPr>
              <a:t>Wrap Up</a:t>
            </a:r>
            <a:endParaRPr lang="en-US" sz="2800" dirty="0">
              <a:solidFill>
                <a:schemeClr val="tx2">
                  <a:lumMod val="50000"/>
                </a:schemeClr>
              </a:solidFill>
            </a:endParaRPr>
          </a:p>
          <a:p>
            <a:endParaRPr lang="en-US" sz="2800" dirty="0">
              <a:solidFill>
                <a:schemeClr val="tx2">
                  <a:lumMod val="50000"/>
                </a:schemeClr>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spTree>
    <p:extLst>
      <p:ext uri="{BB962C8B-B14F-4D97-AF65-F5344CB8AC3E}">
        <p14:creationId xmlns:p14="http://schemas.microsoft.com/office/powerpoint/2010/main" val="929455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2010" y="280067"/>
            <a:ext cx="10972800" cy="1325563"/>
          </a:xfrm>
          <a:noFill/>
        </p:spPr>
        <p:txBody>
          <a:bodyPr>
            <a:normAutofit/>
          </a:bodyPr>
          <a:lstStyle/>
          <a:p>
            <a:pPr marL="12700" marR="5080"/>
            <a:r>
              <a:rPr lang="en-US" b="1" dirty="0">
                <a:solidFill>
                  <a:srgbClr val="F58466"/>
                </a:solidFill>
                <a:latin typeface="Goudy Old Style" pitchFamily="18" charset="0"/>
              </a:rPr>
              <a:t>Key QI Strategies </a:t>
            </a:r>
          </a:p>
        </p:txBody>
      </p:sp>
      <p:sp>
        <p:nvSpPr>
          <p:cNvPr id="4" name="Slide Number Placeholder 3"/>
          <p:cNvSpPr>
            <a:spLocks noGrp="1"/>
          </p:cNvSpPr>
          <p:nvPr>
            <p:ph type="sldNum" sz="quarter" idx="10"/>
          </p:nvPr>
        </p:nvSpPr>
        <p:spPr/>
        <p:txBody>
          <a:bodyPr/>
          <a:lstStyle/>
          <a:p>
            <a:pPr marL="0" marR="0" lvl="0" indent="0" algn="r" defTabSz="914377"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79818A">
                  <a:lumMod val="60000"/>
                  <a:lumOff val="40000"/>
                </a:srgbClr>
              </a:solidFill>
              <a:effectLst/>
              <a:uLnTx/>
              <a:uFillTx/>
              <a:latin typeface="Arial" pitchFamily="34" charset="0"/>
              <a:ea typeface="MS PGothic" pitchFamily="34" charset="-128"/>
              <a:cs typeface="Arial" pitchFamily="34" charset="0"/>
            </a:endParaRPr>
          </a:p>
        </p:txBody>
      </p:sp>
      <p:graphicFrame>
        <p:nvGraphicFramePr>
          <p:cNvPr id="2" name="Diagram 1"/>
          <p:cNvGraphicFramePr/>
          <p:nvPr>
            <p:extLst>
              <p:ext uri="{D42A27DB-BD31-4B8C-83A1-F6EECF244321}">
                <p14:modId xmlns:p14="http://schemas.microsoft.com/office/powerpoint/2010/main" val="111861131"/>
              </p:ext>
            </p:extLst>
          </p:nvPr>
        </p:nvGraphicFramePr>
        <p:xfrm>
          <a:off x="59167" y="1323508"/>
          <a:ext cx="12073666" cy="5032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54161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91" y="251022"/>
            <a:ext cx="9005453" cy="1403372"/>
          </a:xfrm>
          <a:noFill/>
        </p:spPr>
        <p:txBody>
          <a:bodyPr>
            <a:normAutofit/>
          </a:bodyPr>
          <a:lstStyle/>
          <a:p>
            <a:pPr defTabSz="457200"/>
            <a:r>
              <a:rPr kumimoji="1" lang="en-US" b="1" dirty="0">
                <a:solidFill>
                  <a:srgbClr val="F58466"/>
                </a:solidFill>
                <a:latin typeface="Goudy Old Style"/>
                <a:ea typeface="MS PGothic" pitchFamily="34" charset="-128"/>
                <a:cs typeface="Goudy Old Style"/>
              </a:rPr>
              <a:t>BE Topics covered on webinars so far……</a:t>
            </a:r>
          </a:p>
        </p:txBody>
      </p:sp>
      <p:sp>
        <p:nvSpPr>
          <p:cNvPr id="4" name="Slide Number Placeholder 3"/>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graphicFrame>
        <p:nvGraphicFramePr>
          <p:cNvPr id="7" name="Content Placeholder 6">
            <a:extLst>
              <a:ext uri="{FF2B5EF4-FFF2-40B4-BE49-F238E27FC236}">
                <a16:creationId xmlns:a16="http://schemas.microsoft.com/office/drawing/2014/main" id="{27E885FE-04C7-6F42-A37C-847F92B9DE32}"/>
              </a:ext>
            </a:extLst>
          </p:cNvPr>
          <p:cNvGraphicFramePr>
            <a:graphicFrameLocks noGrp="1"/>
          </p:cNvGraphicFramePr>
          <p:nvPr>
            <p:ph idx="1"/>
          </p:nvPr>
        </p:nvGraphicFramePr>
        <p:xfrm>
          <a:off x="238992" y="2083980"/>
          <a:ext cx="11752711" cy="4074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0615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3A795C-50BE-462B-8B70-BD2F9F6A8888}" type="slidenum">
              <a:rPr kumimoji="0" lang="en-US" altLang="en-US" sz="1200" b="0" i="0" u="none" strike="noStrike" kern="1200" cap="none" spc="0" normalizeH="0" baseline="0" noProof="0">
                <a:ln>
                  <a:noFill/>
                </a:ln>
                <a:solidFill>
                  <a:srgbClr val="898989"/>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898989"/>
              </a:solidFill>
              <a:effectLst/>
              <a:uLnTx/>
              <a:uFillTx/>
              <a:latin typeface="Arial" charset="0"/>
              <a:ea typeface="MS PGothic" pitchFamily="34" charset="-128"/>
              <a:cs typeface="+mn-cs"/>
            </a:endParaRPr>
          </a:p>
        </p:txBody>
      </p:sp>
      <p:sp>
        <p:nvSpPr>
          <p:cNvPr id="3" name="Title 2"/>
          <p:cNvSpPr>
            <a:spLocks noGrp="1"/>
          </p:cNvSpPr>
          <p:nvPr>
            <p:ph type="title"/>
          </p:nvPr>
        </p:nvSpPr>
        <p:spPr>
          <a:xfrm>
            <a:off x="76200" y="109256"/>
            <a:ext cx="10972800" cy="1325563"/>
          </a:xfrm>
        </p:spPr>
        <p:txBody>
          <a:bodyPr>
            <a:normAutofit/>
          </a:bodyPr>
          <a:lstStyle/>
          <a:p>
            <a:pPr defTabSz="457200"/>
            <a:r>
              <a:rPr kumimoji="1" lang="en-US" b="1" dirty="0">
                <a:solidFill>
                  <a:srgbClr val="F58466"/>
                </a:solidFill>
                <a:latin typeface="Goudy Old Style"/>
                <a:ea typeface="MS PGothic" pitchFamily="34" charset="-128"/>
                <a:cs typeface="Goudy Old Style"/>
              </a:rPr>
              <a:t>Structure Measures:</a:t>
            </a:r>
            <a:br>
              <a:rPr kumimoji="1" lang="en-US" b="1" dirty="0">
                <a:solidFill>
                  <a:srgbClr val="F58466"/>
                </a:solidFill>
                <a:latin typeface="Goudy Old Style"/>
                <a:ea typeface="MS PGothic" pitchFamily="34" charset="-128"/>
                <a:cs typeface="Goudy Old Style"/>
              </a:rPr>
            </a:br>
            <a:r>
              <a:rPr kumimoji="1" lang="en-US" b="1" dirty="0">
                <a:solidFill>
                  <a:srgbClr val="F58466"/>
                </a:solidFill>
                <a:latin typeface="Goudy Old Style"/>
                <a:ea typeface="MS PGothic" pitchFamily="34" charset="-128"/>
                <a:cs typeface="Goudy Old Style"/>
              </a:rPr>
              <a:t>Implementing Systems Changes</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5617" y="447468"/>
            <a:ext cx="3276600" cy="324569"/>
          </a:xfrm>
          <a:prstGeom prst="rect">
            <a:avLst/>
          </a:prstGeom>
        </p:spPr>
      </p:pic>
      <p:sp>
        <p:nvSpPr>
          <p:cNvPr id="10" name="Rectangle 9"/>
          <p:cNvSpPr/>
          <p:nvPr/>
        </p:nvSpPr>
        <p:spPr>
          <a:xfrm>
            <a:off x="457200" y="6093011"/>
            <a:ext cx="11277600" cy="738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11" name="Chart 10"/>
          <p:cNvGraphicFramePr>
            <a:graphicFrameLocks/>
          </p:cNvGraphicFramePr>
          <p:nvPr/>
        </p:nvGraphicFramePr>
        <p:xfrm>
          <a:off x="6927" y="1434819"/>
          <a:ext cx="5770418" cy="268872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a:graphicFrameLocks/>
          </p:cNvGraphicFramePr>
          <p:nvPr/>
        </p:nvGraphicFramePr>
        <p:xfrm>
          <a:off x="6019800" y="1358642"/>
          <a:ext cx="5867400" cy="276490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p:cNvGraphicFramePr>
            <a:graphicFrameLocks/>
          </p:cNvGraphicFramePr>
          <p:nvPr/>
        </p:nvGraphicFramePr>
        <p:xfrm>
          <a:off x="-8312" y="4123547"/>
          <a:ext cx="5938058" cy="274969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Chart 13"/>
          <p:cNvGraphicFramePr>
            <a:graphicFrameLocks/>
          </p:cNvGraphicFramePr>
          <p:nvPr/>
        </p:nvGraphicFramePr>
        <p:xfrm>
          <a:off x="5929746" y="4107859"/>
          <a:ext cx="6257174" cy="272351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7618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98437"/>
            <a:ext cx="10972800" cy="1325563"/>
          </a:xfrm>
        </p:spPr>
        <p:txBody>
          <a:bodyPr>
            <a:normAutofit/>
          </a:bodyPr>
          <a:lstStyle/>
          <a:p>
            <a:pPr defTabSz="457200"/>
            <a:r>
              <a:rPr kumimoji="1" lang="en-US" b="1" dirty="0">
                <a:solidFill>
                  <a:srgbClr val="F58466"/>
                </a:solidFill>
                <a:latin typeface="Goudy Old Style"/>
                <a:ea typeface="MS PGothic" pitchFamily="34" charset="-128"/>
                <a:cs typeface="Goudy Old Style"/>
              </a:rPr>
              <a:t>Structure Measures:</a:t>
            </a:r>
            <a:br>
              <a:rPr kumimoji="1" lang="en-US" b="1" dirty="0">
                <a:solidFill>
                  <a:srgbClr val="F58466"/>
                </a:solidFill>
                <a:latin typeface="Goudy Old Style"/>
                <a:ea typeface="MS PGothic" pitchFamily="34" charset="-128"/>
                <a:cs typeface="Goudy Old Style"/>
              </a:rPr>
            </a:br>
            <a:r>
              <a:rPr kumimoji="1" lang="en-US" b="1" dirty="0">
                <a:solidFill>
                  <a:srgbClr val="F58466"/>
                </a:solidFill>
                <a:latin typeface="Goudy Old Style"/>
                <a:ea typeface="MS PGothic" pitchFamily="34" charset="-128"/>
                <a:cs typeface="Goudy Old Style"/>
              </a:rPr>
              <a:t>Implementing Systems Changes</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sp>
        <p:nvSpPr>
          <p:cNvPr id="8" name="Rectangle 7"/>
          <p:cNvSpPr/>
          <p:nvPr/>
        </p:nvSpPr>
        <p:spPr>
          <a:xfrm>
            <a:off x="749030" y="6072290"/>
            <a:ext cx="11277600" cy="7383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2" name="Picture 11">
            <a:extLst>
              <a:ext uri="{FF2B5EF4-FFF2-40B4-BE49-F238E27FC236}">
                <a16:creationId xmlns:a16="http://schemas.microsoft.com/office/drawing/2014/main" id="{091E3FE8-0416-490F-8E0B-9D6B9F5676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6906" y="469101"/>
            <a:ext cx="3581848" cy="354806"/>
          </a:xfrm>
          <a:prstGeom prst="rect">
            <a:avLst/>
          </a:prstGeom>
        </p:spPr>
      </p:pic>
      <p:graphicFrame>
        <p:nvGraphicFramePr>
          <p:cNvPr id="11" name="Chart 10"/>
          <p:cNvGraphicFramePr>
            <a:graphicFrameLocks/>
          </p:cNvGraphicFramePr>
          <p:nvPr/>
        </p:nvGraphicFramePr>
        <p:xfrm>
          <a:off x="152400" y="1449377"/>
          <a:ext cx="6150800" cy="26679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nvGraphicFramePr>
        <p:xfrm>
          <a:off x="6303200" y="1343901"/>
          <a:ext cx="6006830" cy="27734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p:cNvGraphicFramePr>
            <a:graphicFrameLocks/>
          </p:cNvGraphicFramePr>
          <p:nvPr/>
        </p:nvGraphicFramePr>
        <p:xfrm>
          <a:off x="152400" y="4117338"/>
          <a:ext cx="6150800" cy="279165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Chart 18"/>
          <p:cNvGraphicFramePr>
            <a:graphicFrameLocks/>
          </p:cNvGraphicFramePr>
          <p:nvPr/>
        </p:nvGraphicFramePr>
        <p:xfrm>
          <a:off x="6477000" y="4117339"/>
          <a:ext cx="5689060" cy="260413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7569236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Measures</a:t>
            </a:r>
            <a:endParaRPr lang="en-US" dirty="0"/>
          </a:p>
        </p:txBody>
      </p:sp>
      <p:sp>
        <p:nvSpPr>
          <p:cNvPr id="3" name="Slide Number Placeholder 2"/>
          <p:cNvSpPr>
            <a:spLocks noGrp="1"/>
          </p:cNvSpPr>
          <p:nvPr>
            <p:ph type="sldNum" sz="quarter" idx="10"/>
          </p:nvPr>
        </p:nvSpPr>
        <p:spPr/>
        <p:txBody>
          <a:bodyPr/>
          <a:lstStyle/>
          <a:p>
            <a:fld id="{97033E4B-E3EB-3D46-B2D8-3159663620FA}" type="slidenum">
              <a:rPr lang="en-US" smtClean="0"/>
              <a:t>24</a:t>
            </a:fld>
            <a:endParaRPr lang="en-US"/>
          </a:p>
        </p:txBody>
      </p:sp>
      <p:sp>
        <p:nvSpPr>
          <p:cNvPr id="4" name="Footer Placeholder 3"/>
          <p:cNvSpPr>
            <a:spLocks noGrp="1"/>
          </p:cNvSpPr>
          <p:nvPr>
            <p:ph type="ftr" sz="quarter" idx="11"/>
          </p:nvPr>
        </p:nvSpPr>
        <p:spPr/>
        <p:txBody>
          <a:bodyPr/>
          <a:lstStyle/>
          <a:p>
            <a:pPr algn="l"/>
            <a:r>
              <a:rPr lang="en-US" smtClean="0"/>
              <a:t>Illinois Perinatal Quality Collaborative</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031950651"/>
              </p:ext>
            </p:extLst>
          </p:nvPr>
        </p:nvGraphicFramePr>
        <p:xfrm>
          <a:off x="389106" y="2128433"/>
          <a:ext cx="11096016" cy="3552520"/>
        </p:xfrm>
        <a:graphic>
          <a:graphicData uri="http://schemas.openxmlformats.org/drawingml/2006/table">
            <a:tbl>
              <a:tblPr firstRow="1" bandRow="1">
                <a:tableStyleId>{5C22544A-7EE6-4342-B048-85BDC9FD1C3A}</a:tableStyleId>
              </a:tblPr>
              <a:tblGrid>
                <a:gridCol w="5330757">
                  <a:extLst>
                    <a:ext uri="{9D8B030D-6E8A-4147-A177-3AD203B41FA5}">
                      <a16:colId xmlns:a16="http://schemas.microsoft.com/office/drawing/2014/main" val="15322003"/>
                    </a:ext>
                  </a:extLst>
                </a:gridCol>
                <a:gridCol w="3774332">
                  <a:extLst>
                    <a:ext uri="{9D8B030D-6E8A-4147-A177-3AD203B41FA5}">
                      <a16:colId xmlns:a16="http://schemas.microsoft.com/office/drawing/2014/main" val="1375473817"/>
                    </a:ext>
                  </a:extLst>
                </a:gridCol>
                <a:gridCol w="1990927">
                  <a:extLst>
                    <a:ext uri="{9D8B030D-6E8A-4147-A177-3AD203B41FA5}">
                      <a16:colId xmlns:a16="http://schemas.microsoft.com/office/drawing/2014/main" val="3883680564"/>
                    </a:ext>
                  </a:extLst>
                </a:gridCol>
              </a:tblGrid>
              <a:tr h="532513">
                <a:tc gridSpan="2">
                  <a:txBody>
                    <a:bodyPr/>
                    <a:lstStyle/>
                    <a:p>
                      <a:pPr algn="ctr"/>
                      <a:r>
                        <a:rPr lang="en-US" dirty="0" smtClean="0"/>
                        <a:t>Measures</a:t>
                      </a:r>
                      <a:endParaRPr lang="en-US" dirty="0"/>
                    </a:p>
                  </a:txBody>
                  <a:tcPr/>
                </a:tc>
                <a:tc hMerge="1">
                  <a:txBody>
                    <a:bodyPr/>
                    <a:lstStyle/>
                    <a:p>
                      <a:endParaRPr lang="en-US" dirty="0"/>
                    </a:p>
                  </a:txBody>
                  <a:tcPr/>
                </a:tc>
                <a:tc>
                  <a:txBody>
                    <a:bodyPr/>
                    <a:lstStyle/>
                    <a:p>
                      <a:r>
                        <a:rPr lang="en-US" dirty="0" smtClean="0"/>
                        <a:t>Baseline Data</a:t>
                      </a:r>
                      <a:endParaRPr lang="en-US" dirty="0"/>
                    </a:p>
                  </a:txBody>
                  <a:tcPr/>
                </a:tc>
                <a:extLst>
                  <a:ext uri="{0D108BD9-81ED-4DB2-BD59-A6C34878D82A}">
                    <a16:rowId xmlns:a16="http://schemas.microsoft.com/office/drawing/2014/main" val="2373522753"/>
                  </a:ext>
                </a:extLst>
              </a:tr>
              <a:tr h="532513">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444C55"/>
                          </a:solidFill>
                          <a:effectLst/>
                          <a:uLnTx/>
                          <a:uFillTx/>
                          <a:latin typeface="+mn-lt"/>
                          <a:ea typeface="+mn-ea"/>
                          <a:cs typeface="+mn-cs"/>
                        </a:rPr>
                        <a:t>Patients screened prenatal and during delivery admission with </a:t>
                      </a:r>
                      <a:r>
                        <a:rPr kumimoji="0" lang="en-US" sz="1800" b="0" i="0" u="none" strike="noStrike" kern="1200" cap="none" spc="0" normalizeH="0" baseline="0" noProof="0" dirty="0" err="1" smtClean="0">
                          <a:ln>
                            <a:noFill/>
                          </a:ln>
                          <a:solidFill>
                            <a:srgbClr val="444C55"/>
                          </a:solidFill>
                          <a:effectLst/>
                          <a:uLnTx/>
                          <a:uFillTx/>
                          <a:latin typeface="+mn-lt"/>
                          <a:ea typeface="+mn-ea"/>
                          <a:cs typeface="+mn-cs"/>
                        </a:rPr>
                        <a:t>SDoH</a:t>
                      </a:r>
                      <a:r>
                        <a:rPr kumimoji="0" lang="en-US" sz="1800" b="0" i="0" u="none" strike="noStrike" kern="1200" cap="none" spc="0" normalizeH="0" baseline="0" noProof="0" dirty="0" smtClean="0">
                          <a:ln>
                            <a:noFill/>
                          </a:ln>
                          <a:solidFill>
                            <a:srgbClr val="444C55"/>
                          </a:solidFill>
                          <a:effectLst/>
                          <a:uLnTx/>
                          <a:uFillTx/>
                          <a:latin typeface="+mn-lt"/>
                          <a:ea typeface="+mn-ea"/>
                          <a:cs typeface="+mn-cs"/>
                        </a:rPr>
                        <a:t> screening documented using a </a:t>
                      </a:r>
                      <a:r>
                        <a:rPr kumimoji="0" lang="en-US" sz="1800" b="0" i="0" u="none" strike="noStrike" kern="1200" cap="none" spc="0" normalizeH="0" baseline="0" noProof="0" dirty="0" err="1" smtClean="0">
                          <a:ln>
                            <a:noFill/>
                          </a:ln>
                          <a:solidFill>
                            <a:srgbClr val="444C55"/>
                          </a:solidFill>
                          <a:effectLst/>
                          <a:uLnTx/>
                          <a:uFillTx/>
                          <a:latin typeface="+mn-lt"/>
                          <a:ea typeface="+mn-ea"/>
                          <a:cs typeface="+mn-cs"/>
                        </a:rPr>
                        <a:t>SDoH</a:t>
                      </a:r>
                      <a:r>
                        <a:rPr kumimoji="0" lang="en-US" sz="1800" b="0" i="0" u="none" strike="noStrike" kern="1200" cap="none" spc="0" normalizeH="0" baseline="0" noProof="0" dirty="0" smtClean="0">
                          <a:ln>
                            <a:noFill/>
                          </a:ln>
                          <a:solidFill>
                            <a:srgbClr val="444C55"/>
                          </a:solidFill>
                          <a:effectLst/>
                          <a:uLnTx/>
                          <a:uFillTx/>
                          <a:latin typeface="+mn-lt"/>
                          <a:ea typeface="+mn-ea"/>
                          <a:cs typeface="+mn-cs"/>
                        </a:rPr>
                        <a:t> screening tool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rgbClr val="444C55"/>
                          </a:solidFill>
                          <a:effectLst/>
                          <a:uLnTx/>
                          <a:uFillTx/>
                          <a:latin typeface="+mn-lt"/>
                          <a:ea typeface="+mn-ea"/>
                          <a:cs typeface="+mn-cs"/>
                        </a:rPr>
                        <a:t>SDoH</a:t>
                      </a:r>
                      <a:r>
                        <a:rPr kumimoji="0" lang="en-US" sz="1800" b="0" i="0" u="none" strike="noStrike" kern="1200" cap="none" spc="0" normalizeH="0" baseline="0" noProof="0" dirty="0" smtClean="0">
                          <a:ln>
                            <a:noFill/>
                          </a:ln>
                          <a:solidFill>
                            <a:srgbClr val="444C55"/>
                          </a:solidFill>
                          <a:effectLst/>
                          <a:uLnTx/>
                          <a:uFillTx/>
                          <a:latin typeface="+mn-lt"/>
                          <a:ea typeface="+mn-ea"/>
                          <a:cs typeface="+mn-cs"/>
                        </a:rPr>
                        <a:t> Tool Documented Prenatal</a:t>
                      </a:r>
                    </a:p>
                  </a:txBody>
                  <a:tcPr anchor="ctr"/>
                </a:tc>
                <a:tc>
                  <a:txBody>
                    <a:bodyPr/>
                    <a:lstStyle/>
                    <a:p>
                      <a:pPr algn="ctr"/>
                      <a:r>
                        <a:rPr lang="en-US" dirty="0" smtClean="0"/>
                        <a:t>23%</a:t>
                      </a:r>
                      <a:endParaRPr lang="en-US" dirty="0"/>
                    </a:p>
                  </a:txBody>
                  <a:tcPr anchor="ctr"/>
                </a:tc>
                <a:extLst>
                  <a:ext uri="{0D108BD9-81ED-4DB2-BD59-A6C34878D82A}">
                    <a16:rowId xmlns:a16="http://schemas.microsoft.com/office/drawing/2014/main" val="2568957633"/>
                  </a:ext>
                </a:extLst>
              </a:tr>
              <a:tr h="78053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444C55"/>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rgbClr val="444C55"/>
                          </a:solidFill>
                          <a:effectLst/>
                          <a:uLnTx/>
                          <a:uFillTx/>
                          <a:latin typeface="+mn-lt"/>
                          <a:ea typeface="+mn-ea"/>
                          <a:cs typeface="+mn-cs"/>
                        </a:rPr>
                        <a:t>SDoH</a:t>
                      </a:r>
                      <a:r>
                        <a:rPr kumimoji="0" lang="en-US" sz="1800" b="0" i="0" u="none" strike="noStrike" kern="1200" cap="none" spc="0" normalizeH="0" baseline="0" noProof="0" dirty="0" smtClean="0">
                          <a:ln>
                            <a:noFill/>
                          </a:ln>
                          <a:solidFill>
                            <a:srgbClr val="444C55"/>
                          </a:solidFill>
                          <a:effectLst/>
                          <a:uLnTx/>
                          <a:uFillTx/>
                          <a:latin typeface="+mn-lt"/>
                          <a:ea typeface="+mn-ea"/>
                          <a:cs typeface="+mn-cs"/>
                        </a:rPr>
                        <a:t> Tool Documented L&amp;D</a:t>
                      </a:r>
                    </a:p>
                  </a:txBody>
                  <a:tcPr anchor="ctr"/>
                </a:tc>
                <a:tc>
                  <a:txBody>
                    <a:bodyPr/>
                    <a:lstStyle/>
                    <a:p>
                      <a:pPr algn="ctr"/>
                      <a:r>
                        <a:rPr lang="en-US" dirty="0" smtClean="0"/>
                        <a:t>9%</a:t>
                      </a:r>
                      <a:endParaRPr lang="en-US" dirty="0"/>
                    </a:p>
                  </a:txBody>
                  <a:tcPr anchor="ctr"/>
                </a:tc>
                <a:extLst>
                  <a:ext uri="{0D108BD9-81ED-4DB2-BD59-A6C34878D82A}">
                    <a16:rowId xmlns:a16="http://schemas.microsoft.com/office/drawing/2014/main" val="1153476393"/>
                  </a:ext>
                </a:extLst>
              </a:tr>
              <a:tr h="919133">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Patients linked prenatal and during delivery admission screened positive for </a:t>
                      </a:r>
                      <a:r>
                        <a:rPr lang="en-US" sz="1800" dirty="0" err="1" smtClean="0"/>
                        <a:t>SDoH</a:t>
                      </a:r>
                      <a:r>
                        <a:rPr lang="en-US" sz="1800" baseline="0" dirty="0" smtClean="0"/>
                        <a:t> </a:t>
                      </a:r>
                      <a:r>
                        <a:rPr lang="en-US" sz="1800" dirty="0" smtClean="0"/>
                        <a:t>that have documentation of patient linkage to needed resources/services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rgbClr val="444C55"/>
                          </a:solidFill>
                          <a:effectLst/>
                          <a:uLnTx/>
                          <a:uFillTx/>
                          <a:latin typeface="+mn-lt"/>
                          <a:ea typeface="+mn-ea"/>
                          <a:cs typeface="+mn-cs"/>
                        </a:rPr>
                        <a:t>SDoH</a:t>
                      </a:r>
                      <a:r>
                        <a:rPr kumimoji="0" lang="en-US" sz="1800" b="0" i="0" u="none" strike="noStrike" kern="1200" cap="none" spc="0" normalizeH="0" baseline="0" noProof="0" dirty="0" smtClean="0">
                          <a:ln>
                            <a:noFill/>
                          </a:ln>
                          <a:solidFill>
                            <a:srgbClr val="444C55"/>
                          </a:solidFill>
                          <a:effectLst/>
                          <a:uLnTx/>
                          <a:uFillTx/>
                          <a:latin typeface="+mn-lt"/>
                          <a:ea typeface="+mn-ea"/>
                          <a:cs typeface="+mn-cs"/>
                        </a:rPr>
                        <a:t> Linkage to Resources Prenatal</a:t>
                      </a:r>
                    </a:p>
                  </a:txBody>
                  <a:tcPr anchor="ctr"/>
                </a:tc>
                <a:tc>
                  <a:txBody>
                    <a:bodyPr/>
                    <a:lstStyle/>
                    <a:p>
                      <a:pPr algn="ctr"/>
                      <a:r>
                        <a:rPr lang="en-US" dirty="0" smtClean="0"/>
                        <a:t>6%</a:t>
                      </a:r>
                      <a:endParaRPr lang="en-US" dirty="0"/>
                    </a:p>
                  </a:txBody>
                  <a:tcPr anchor="ctr"/>
                </a:tc>
                <a:extLst>
                  <a:ext uri="{0D108BD9-81ED-4DB2-BD59-A6C34878D82A}">
                    <a16:rowId xmlns:a16="http://schemas.microsoft.com/office/drawing/2014/main" val="1950769075"/>
                  </a:ext>
                </a:extLst>
              </a:tr>
              <a:tr h="78782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444C55"/>
                        </a:solidFill>
                        <a:effectLst/>
                        <a:uLnTx/>
                        <a:uFillTx/>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rgbClr val="444C55"/>
                          </a:solidFill>
                          <a:effectLst/>
                          <a:uLnTx/>
                          <a:uFillTx/>
                          <a:latin typeface="+mn-lt"/>
                          <a:ea typeface="+mn-ea"/>
                          <a:cs typeface="+mn-cs"/>
                        </a:rPr>
                        <a:t>SDoH</a:t>
                      </a:r>
                      <a:r>
                        <a:rPr kumimoji="0" lang="en-US" sz="1800" b="0" i="0" u="none" strike="noStrike" kern="1200" cap="none" spc="0" normalizeH="0" baseline="0" noProof="0" dirty="0" smtClean="0">
                          <a:ln>
                            <a:noFill/>
                          </a:ln>
                          <a:solidFill>
                            <a:srgbClr val="444C55"/>
                          </a:solidFill>
                          <a:effectLst/>
                          <a:uLnTx/>
                          <a:uFillTx/>
                          <a:latin typeface="+mn-lt"/>
                          <a:ea typeface="+mn-ea"/>
                          <a:cs typeface="+mn-cs"/>
                        </a:rPr>
                        <a:t> Linkage to Resources L&amp;D</a:t>
                      </a:r>
                    </a:p>
                  </a:txBody>
                  <a:tcPr anchor="ctr"/>
                </a:tc>
                <a:tc>
                  <a:txBody>
                    <a:bodyPr/>
                    <a:lstStyle/>
                    <a:p>
                      <a:pPr algn="ctr"/>
                      <a:r>
                        <a:rPr lang="en-US" dirty="0" smtClean="0"/>
                        <a:t>4%</a:t>
                      </a:r>
                      <a:endParaRPr lang="en-US" dirty="0"/>
                    </a:p>
                  </a:txBody>
                  <a:tcPr anchor="ctr"/>
                </a:tc>
                <a:extLst>
                  <a:ext uri="{0D108BD9-81ED-4DB2-BD59-A6C34878D82A}">
                    <a16:rowId xmlns:a16="http://schemas.microsoft.com/office/drawing/2014/main" val="435885111"/>
                  </a:ext>
                </a:extLst>
              </a:tr>
            </a:tbl>
          </a:graphicData>
        </a:graphic>
      </p:graphicFrame>
    </p:spTree>
    <p:extLst>
      <p:ext uri="{BB962C8B-B14F-4D97-AF65-F5344CB8AC3E}">
        <p14:creationId xmlns:p14="http://schemas.microsoft.com/office/powerpoint/2010/main" val="448309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883557" cy="1132840"/>
          </a:xfrm>
          <a:noFill/>
          <a:ln>
            <a:noFill/>
          </a:ln>
        </p:spPr>
        <p:txBody>
          <a:bodyPr>
            <a:normAutofit/>
          </a:bodyPr>
          <a:lstStyle/>
          <a:p>
            <a:pPr defTabSz="457200" fontAlgn="base">
              <a:spcAft>
                <a:spcPct val="0"/>
              </a:spcAft>
            </a:pPr>
            <a:r>
              <a:rPr kumimoji="1" lang="en-US" b="1" dirty="0">
                <a:solidFill>
                  <a:srgbClr val="F58466"/>
                </a:solidFill>
                <a:latin typeface="Goudy Old Style"/>
                <a:ea typeface="MS PGothic" pitchFamily="34" charset="-128"/>
                <a:cs typeface="Goudy Old Style"/>
              </a:rPr>
              <a:t>Process Measures: </a:t>
            </a:r>
            <a:br>
              <a:rPr kumimoji="1" lang="en-US" b="1" dirty="0">
                <a:solidFill>
                  <a:srgbClr val="F58466"/>
                </a:solidFill>
                <a:latin typeface="Goudy Old Style"/>
                <a:ea typeface="MS PGothic" pitchFamily="34" charset="-128"/>
                <a:cs typeface="Goudy Old Style"/>
              </a:rPr>
            </a:br>
            <a:r>
              <a:rPr kumimoji="1" lang="en-US" b="1" dirty="0">
                <a:solidFill>
                  <a:srgbClr val="F58466"/>
                </a:solidFill>
                <a:latin typeface="Goudy Old Style"/>
                <a:ea typeface="MS PGothic" pitchFamily="34" charset="-128"/>
                <a:cs typeface="Goudy Old Style"/>
              </a:rPr>
              <a:t>Postpartum Safety </a:t>
            </a:r>
          </a:p>
        </p:txBody>
      </p:sp>
      <p:sp>
        <p:nvSpPr>
          <p:cNvPr id="4" name="Slide Number Placeholder 3"/>
          <p:cNvSpPr>
            <a:spLocks noGrp="1"/>
          </p:cNvSpPr>
          <p:nvPr>
            <p:ph type="sldNum" sz="quarter" idx="429496729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graphicFrame>
        <p:nvGraphicFramePr>
          <p:cNvPr id="7" name="Chart 6"/>
          <p:cNvGraphicFramePr>
            <a:graphicFrameLocks/>
          </p:cNvGraphicFramePr>
          <p:nvPr/>
        </p:nvGraphicFramePr>
        <p:xfrm>
          <a:off x="609600" y="1437640"/>
          <a:ext cx="11277600" cy="48107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73055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6750"/>
            <a:ext cx="10972800" cy="1325563"/>
          </a:xfrm>
        </p:spPr>
        <p:txBody>
          <a:bodyPr>
            <a:normAutofit/>
          </a:bodyPr>
          <a:lstStyle/>
          <a:p>
            <a:pPr defTabSz="457200" fontAlgn="base">
              <a:spcAft>
                <a:spcPct val="0"/>
              </a:spcAft>
            </a:pPr>
            <a:r>
              <a:rPr kumimoji="1" lang="en-US" b="1" dirty="0">
                <a:solidFill>
                  <a:srgbClr val="F58466"/>
                </a:solidFill>
                <a:latin typeface="Goudy Old Style"/>
                <a:ea typeface="MS PGothic" pitchFamily="34" charset="-128"/>
                <a:cs typeface="Goudy Old Style"/>
              </a:rPr>
              <a:t>Process Measures:</a:t>
            </a:r>
            <a:br>
              <a:rPr kumimoji="1" lang="en-US" b="1" dirty="0">
                <a:solidFill>
                  <a:srgbClr val="F58466"/>
                </a:solidFill>
                <a:latin typeface="Goudy Old Style"/>
                <a:ea typeface="MS PGothic" pitchFamily="34" charset="-128"/>
                <a:cs typeface="Goudy Old Style"/>
              </a:rPr>
            </a:br>
            <a:r>
              <a:rPr kumimoji="1" lang="en-US" b="1" dirty="0">
                <a:solidFill>
                  <a:srgbClr val="F58466"/>
                </a:solidFill>
                <a:latin typeface="Goudy Old Style"/>
                <a:ea typeface="MS PGothic" pitchFamily="34" charset="-128"/>
                <a:cs typeface="Goudy Old Style"/>
              </a:rPr>
              <a:t>Staff Training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p>
        </p:txBody>
      </p:sp>
      <p:graphicFrame>
        <p:nvGraphicFramePr>
          <p:cNvPr id="6" name="Content Placeholder 5"/>
          <p:cNvGraphicFramePr>
            <a:graphicFrameLocks noGrp="1"/>
          </p:cNvGraphicFramePr>
          <p:nvPr>
            <p:ph idx="1"/>
          </p:nvPr>
        </p:nvGraphicFramePr>
        <p:xfrm>
          <a:off x="609600" y="1514707"/>
          <a:ext cx="10972800" cy="47291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35347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F58466"/>
                </a:solidFill>
                <a:latin typeface="Goudy Old Style" pitchFamily="18" charset="0"/>
              </a:rPr>
              <a:t>BE Toolkit</a:t>
            </a:r>
            <a:endParaRPr lang="en-US" sz="6000" dirty="0"/>
          </a:p>
        </p:txBody>
      </p:sp>
      <p:sp>
        <p:nvSpPr>
          <p:cNvPr id="4" name="Slide Number Placeholder 3"/>
          <p:cNvSpPr>
            <a:spLocks noGrp="1"/>
          </p:cNvSpPr>
          <p:nvPr>
            <p:ph type="sldNum" sz="quarter" idx="4294967295"/>
          </p:nvPr>
        </p:nvSpPr>
        <p:spPr>
          <a:xfrm>
            <a:off x="9448800" y="635635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sp>
        <p:nvSpPr>
          <p:cNvPr id="3" name="Rectangle 2"/>
          <p:cNvSpPr/>
          <p:nvPr/>
        </p:nvSpPr>
        <p:spPr>
          <a:xfrm>
            <a:off x="1499191" y="3050435"/>
            <a:ext cx="7644809" cy="75713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
                <a:srgbClr val="F5668F"/>
              </a:buClr>
              <a:buSzTx/>
              <a:buFontTx/>
              <a:buNone/>
              <a:tabLst/>
              <a:defRPr/>
            </a:pPr>
            <a:r>
              <a:rPr kumimoji="0" lang="en-US" sz="2400" b="0" i="0" u="none" strike="noStrike" kern="1200" cap="none" spc="0" normalizeH="0" baseline="0" noProof="0" dirty="0">
                <a:ln>
                  <a:noFill/>
                </a:ln>
                <a:solidFill>
                  <a:srgbClr val="444C55"/>
                </a:solidFill>
                <a:effectLst/>
                <a:uLnTx/>
                <a:uFillTx/>
                <a:latin typeface="Arial" panose="020B0604020202020204"/>
                <a:ea typeface="+mn-ea"/>
                <a:cs typeface="Lato" panose="020F0502020204030203" pitchFamily="34" charset="0"/>
              </a:rPr>
              <a:t>Created with national resources/guidance, and resources from other PQC’s </a:t>
            </a:r>
          </a:p>
        </p:txBody>
      </p:sp>
      <p:grpSp>
        <p:nvGrpSpPr>
          <p:cNvPr id="5" name="object 11"/>
          <p:cNvGrpSpPr/>
          <p:nvPr/>
        </p:nvGrpSpPr>
        <p:grpSpPr>
          <a:xfrm>
            <a:off x="8360409" y="2084359"/>
            <a:ext cx="3700779" cy="2280068"/>
            <a:chOff x="8360409" y="2110484"/>
            <a:chExt cx="3700779" cy="2890520"/>
          </a:xfrm>
        </p:grpSpPr>
        <p:sp>
          <p:nvSpPr>
            <p:cNvPr id="6" name="object 12"/>
            <p:cNvSpPr/>
            <p:nvPr/>
          </p:nvSpPr>
          <p:spPr>
            <a:xfrm>
              <a:off x="8366759" y="2116834"/>
              <a:ext cx="3688079" cy="2877820"/>
            </a:xfrm>
            <a:custGeom>
              <a:avLst/>
              <a:gdLst/>
              <a:ahLst/>
              <a:cxnLst/>
              <a:rect l="l" t="t" r="r" b="b"/>
              <a:pathLst>
                <a:path w="3688079" h="2877820">
                  <a:moveTo>
                    <a:pt x="3208515" y="0"/>
                  </a:moveTo>
                  <a:lnTo>
                    <a:pt x="479564" y="0"/>
                  </a:lnTo>
                  <a:lnTo>
                    <a:pt x="430531" y="2475"/>
                  </a:lnTo>
                  <a:lnTo>
                    <a:pt x="382915" y="9742"/>
                  </a:lnTo>
                  <a:lnTo>
                    <a:pt x="336956" y="21560"/>
                  </a:lnTo>
                  <a:lnTo>
                    <a:pt x="292895" y="37686"/>
                  </a:lnTo>
                  <a:lnTo>
                    <a:pt x="250974" y="57880"/>
                  </a:lnTo>
                  <a:lnTo>
                    <a:pt x="211434" y="81901"/>
                  </a:lnTo>
                  <a:lnTo>
                    <a:pt x="174516" y="109508"/>
                  </a:lnTo>
                  <a:lnTo>
                    <a:pt x="140460" y="140460"/>
                  </a:lnTo>
                  <a:lnTo>
                    <a:pt x="109508" y="174516"/>
                  </a:lnTo>
                  <a:lnTo>
                    <a:pt x="81901" y="211434"/>
                  </a:lnTo>
                  <a:lnTo>
                    <a:pt x="57880" y="250974"/>
                  </a:lnTo>
                  <a:lnTo>
                    <a:pt x="37686" y="292895"/>
                  </a:lnTo>
                  <a:lnTo>
                    <a:pt x="21560" y="336956"/>
                  </a:lnTo>
                  <a:lnTo>
                    <a:pt x="9742" y="382915"/>
                  </a:lnTo>
                  <a:lnTo>
                    <a:pt x="2475" y="430531"/>
                  </a:lnTo>
                  <a:lnTo>
                    <a:pt x="0" y="479564"/>
                  </a:lnTo>
                  <a:lnTo>
                    <a:pt x="0" y="2397747"/>
                  </a:lnTo>
                  <a:lnTo>
                    <a:pt x="2475" y="2446780"/>
                  </a:lnTo>
                  <a:lnTo>
                    <a:pt x="9742" y="2494396"/>
                  </a:lnTo>
                  <a:lnTo>
                    <a:pt x="21560" y="2540355"/>
                  </a:lnTo>
                  <a:lnTo>
                    <a:pt x="37686" y="2584416"/>
                  </a:lnTo>
                  <a:lnTo>
                    <a:pt x="57880" y="2626337"/>
                  </a:lnTo>
                  <a:lnTo>
                    <a:pt x="81901" y="2665877"/>
                  </a:lnTo>
                  <a:lnTo>
                    <a:pt x="109508" y="2702795"/>
                  </a:lnTo>
                  <a:lnTo>
                    <a:pt x="140460" y="2736851"/>
                  </a:lnTo>
                  <a:lnTo>
                    <a:pt x="174516" y="2767803"/>
                  </a:lnTo>
                  <a:lnTo>
                    <a:pt x="211434" y="2795410"/>
                  </a:lnTo>
                  <a:lnTo>
                    <a:pt x="250974" y="2819431"/>
                  </a:lnTo>
                  <a:lnTo>
                    <a:pt x="292895" y="2839625"/>
                  </a:lnTo>
                  <a:lnTo>
                    <a:pt x="336956" y="2855751"/>
                  </a:lnTo>
                  <a:lnTo>
                    <a:pt x="382915" y="2867569"/>
                  </a:lnTo>
                  <a:lnTo>
                    <a:pt x="430531" y="2874836"/>
                  </a:lnTo>
                  <a:lnTo>
                    <a:pt x="479564" y="2877312"/>
                  </a:lnTo>
                  <a:lnTo>
                    <a:pt x="3208515" y="2877312"/>
                  </a:lnTo>
                  <a:lnTo>
                    <a:pt x="3257548" y="2874836"/>
                  </a:lnTo>
                  <a:lnTo>
                    <a:pt x="3305164" y="2867569"/>
                  </a:lnTo>
                  <a:lnTo>
                    <a:pt x="3351123" y="2855751"/>
                  </a:lnTo>
                  <a:lnTo>
                    <a:pt x="3395184" y="2839625"/>
                  </a:lnTo>
                  <a:lnTo>
                    <a:pt x="3437105" y="2819431"/>
                  </a:lnTo>
                  <a:lnTo>
                    <a:pt x="3476645" y="2795410"/>
                  </a:lnTo>
                  <a:lnTo>
                    <a:pt x="3513563" y="2767803"/>
                  </a:lnTo>
                  <a:lnTo>
                    <a:pt x="3547619" y="2736851"/>
                  </a:lnTo>
                  <a:lnTo>
                    <a:pt x="3578571" y="2702795"/>
                  </a:lnTo>
                  <a:lnTo>
                    <a:pt x="3606178" y="2665877"/>
                  </a:lnTo>
                  <a:lnTo>
                    <a:pt x="3630199" y="2626337"/>
                  </a:lnTo>
                  <a:lnTo>
                    <a:pt x="3650393" y="2584416"/>
                  </a:lnTo>
                  <a:lnTo>
                    <a:pt x="3666519" y="2540355"/>
                  </a:lnTo>
                  <a:lnTo>
                    <a:pt x="3678337" y="2494396"/>
                  </a:lnTo>
                  <a:lnTo>
                    <a:pt x="3685604" y="2446780"/>
                  </a:lnTo>
                  <a:lnTo>
                    <a:pt x="3688079" y="2397747"/>
                  </a:lnTo>
                  <a:lnTo>
                    <a:pt x="3688079" y="479564"/>
                  </a:lnTo>
                  <a:lnTo>
                    <a:pt x="3685604" y="430531"/>
                  </a:lnTo>
                  <a:lnTo>
                    <a:pt x="3678337" y="382915"/>
                  </a:lnTo>
                  <a:lnTo>
                    <a:pt x="3666519" y="336956"/>
                  </a:lnTo>
                  <a:lnTo>
                    <a:pt x="3650393" y="292895"/>
                  </a:lnTo>
                  <a:lnTo>
                    <a:pt x="3630199" y="250974"/>
                  </a:lnTo>
                  <a:lnTo>
                    <a:pt x="3606178" y="211434"/>
                  </a:lnTo>
                  <a:lnTo>
                    <a:pt x="3578571" y="174516"/>
                  </a:lnTo>
                  <a:lnTo>
                    <a:pt x="3547619" y="140460"/>
                  </a:lnTo>
                  <a:lnTo>
                    <a:pt x="3513563" y="109508"/>
                  </a:lnTo>
                  <a:lnTo>
                    <a:pt x="3476645" y="81901"/>
                  </a:lnTo>
                  <a:lnTo>
                    <a:pt x="3437105" y="57880"/>
                  </a:lnTo>
                  <a:lnTo>
                    <a:pt x="3395184" y="37686"/>
                  </a:lnTo>
                  <a:lnTo>
                    <a:pt x="3351123" y="21560"/>
                  </a:lnTo>
                  <a:lnTo>
                    <a:pt x="3305164" y="9742"/>
                  </a:lnTo>
                  <a:lnTo>
                    <a:pt x="3257548" y="2475"/>
                  </a:lnTo>
                  <a:lnTo>
                    <a:pt x="3208515" y="0"/>
                  </a:lnTo>
                  <a:close/>
                </a:path>
              </a:pathLst>
            </a:custGeom>
            <a:solidFill>
              <a:srgbClr val="FACDC2"/>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13"/>
            <p:cNvSpPr/>
            <p:nvPr/>
          </p:nvSpPr>
          <p:spPr>
            <a:xfrm>
              <a:off x="8366759" y="2116834"/>
              <a:ext cx="3688079" cy="2877820"/>
            </a:xfrm>
            <a:custGeom>
              <a:avLst/>
              <a:gdLst/>
              <a:ahLst/>
              <a:cxnLst/>
              <a:rect l="l" t="t" r="r" b="b"/>
              <a:pathLst>
                <a:path w="3688079" h="2877820">
                  <a:moveTo>
                    <a:pt x="0" y="479564"/>
                  </a:moveTo>
                  <a:lnTo>
                    <a:pt x="2475" y="430531"/>
                  </a:lnTo>
                  <a:lnTo>
                    <a:pt x="9742" y="382915"/>
                  </a:lnTo>
                  <a:lnTo>
                    <a:pt x="21560" y="336956"/>
                  </a:lnTo>
                  <a:lnTo>
                    <a:pt x="37686" y="292895"/>
                  </a:lnTo>
                  <a:lnTo>
                    <a:pt x="57880" y="250974"/>
                  </a:lnTo>
                  <a:lnTo>
                    <a:pt x="81901" y="211434"/>
                  </a:lnTo>
                  <a:lnTo>
                    <a:pt x="109508" y="174516"/>
                  </a:lnTo>
                  <a:lnTo>
                    <a:pt x="140460" y="140460"/>
                  </a:lnTo>
                  <a:lnTo>
                    <a:pt x="174516" y="109508"/>
                  </a:lnTo>
                  <a:lnTo>
                    <a:pt x="211434" y="81901"/>
                  </a:lnTo>
                  <a:lnTo>
                    <a:pt x="250974" y="57880"/>
                  </a:lnTo>
                  <a:lnTo>
                    <a:pt x="292895" y="37686"/>
                  </a:lnTo>
                  <a:lnTo>
                    <a:pt x="336956" y="21560"/>
                  </a:lnTo>
                  <a:lnTo>
                    <a:pt x="382915" y="9742"/>
                  </a:lnTo>
                  <a:lnTo>
                    <a:pt x="430531" y="2475"/>
                  </a:lnTo>
                  <a:lnTo>
                    <a:pt x="479564" y="0"/>
                  </a:lnTo>
                  <a:lnTo>
                    <a:pt x="3208515" y="0"/>
                  </a:lnTo>
                  <a:lnTo>
                    <a:pt x="3257548" y="2475"/>
                  </a:lnTo>
                  <a:lnTo>
                    <a:pt x="3305164" y="9742"/>
                  </a:lnTo>
                  <a:lnTo>
                    <a:pt x="3351123" y="21560"/>
                  </a:lnTo>
                  <a:lnTo>
                    <a:pt x="3395184" y="37686"/>
                  </a:lnTo>
                  <a:lnTo>
                    <a:pt x="3437105" y="57880"/>
                  </a:lnTo>
                  <a:lnTo>
                    <a:pt x="3476645" y="81901"/>
                  </a:lnTo>
                  <a:lnTo>
                    <a:pt x="3513563" y="109508"/>
                  </a:lnTo>
                  <a:lnTo>
                    <a:pt x="3547619" y="140460"/>
                  </a:lnTo>
                  <a:lnTo>
                    <a:pt x="3578571" y="174516"/>
                  </a:lnTo>
                  <a:lnTo>
                    <a:pt x="3606178" y="211434"/>
                  </a:lnTo>
                  <a:lnTo>
                    <a:pt x="3630199" y="250974"/>
                  </a:lnTo>
                  <a:lnTo>
                    <a:pt x="3650393" y="292895"/>
                  </a:lnTo>
                  <a:lnTo>
                    <a:pt x="3666519" y="336956"/>
                  </a:lnTo>
                  <a:lnTo>
                    <a:pt x="3678337" y="382915"/>
                  </a:lnTo>
                  <a:lnTo>
                    <a:pt x="3685604" y="430531"/>
                  </a:lnTo>
                  <a:lnTo>
                    <a:pt x="3688079" y="479564"/>
                  </a:lnTo>
                  <a:lnTo>
                    <a:pt x="3688079" y="2397747"/>
                  </a:lnTo>
                  <a:lnTo>
                    <a:pt x="3685604" y="2446780"/>
                  </a:lnTo>
                  <a:lnTo>
                    <a:pt x="3678337" y="2494396"/>
                  </a:lnTo>
                  <a:lnTo>
                    <a:pt x="3666519" y="2540355"/>
                  </a:lnTo>
                  <a:lnTo>
                    <a:pt x="3650393" y="2584416"/>
                  </a:lnTo>
                  <a:lnTo>
                    <a:pt x="3630199" y="2626337"/>
                  </a:lnTo>
                  <a:lnTo>
                    <a:pt x="3606178" y="2665877"/>
                  </a:lnTo>
                  <a:lnTo>
                    <a:pt x="3578571" y="2702795"/>
                  </a:lnTo>
                  <a:lnTo>
                    <a:pt x="3547619" y="2736851"/>
                  </a:lnTo>
                  <a:lnTo>
                    <a:pt x="3513563" y="2767803"/>
                  </a:lnTo>
                  <a:lnTo>
                    <a:pt x="3476645" y="2795410"/>
                  </a:lnTo>
                  <a:lnTo>
                    <a:pt x="3437105" y="2819431"/>
                  </a:lnTo>
                  <a:lnTo>
                    <a:pt x="3395184" y="2839625"/>
                  </a:lnTo>
                  <a:lnTo>
                    <a:pt x="3351123" y="2855751"/>
                  </a:lnTo>
                  <a:lnTo>
                    <a:pt x="3305164" y="2867569"/>
                  </a:lnTo>
                  <a:lnTo>
                    <a:pt x="3257548" y="2874836"/>
                  </a:lnTo>
                  <a:lnTo>
                    <a:pt x="3208515" y="2877312"/>
                  </a:lnTo>
                  <a:lnTo>
                    <a:pt x="479564" y="2877312"/>
                  </a:lnTo>
                  <a:lnTo>
                    <a:pt x="430531" y="2874836"/>
                  </a:lnTo>
                  <a:lnTo>
                    <a:pt x="382915" y="2867569"/>
                  </a:lnTo>
                  <a:lnTo>
                    <a:pt x="336956" y="2855751"/>
                  </a:lnTo>
                  <a:lnTo>
                    <a:pt x="292895" y="2839625"/>
                  </a:lnTo>
                  <a:lnTo>
                    <a:pt x="250974" y="2819431"/>
                  </a:lnTo>
                  <a:lnTo>
                    <a:pt x="211434" y="2795410"/>
                  </a:lnTo>
                  <a:lnTo>
                    <a:pt x="174516" y="2767803"/>
                  </a:lnTo>
                  <a:lnTo>
                    <a:pt x="140460" y="2736851"/>
                  </a:lnTo>
                  <a:lnTo>
                    <a:pt x="109508" y="2702795"/>
                  </a:lnTo>
                  <a:lnTo>
                    <a:pt x="81901" y="2665877"/>
                  </a:lnTo>
                  <a:lnTo>
                    <a:pt x="57880" y="2626337"/>
                  </a:lnTo>
                  <a:lnTo>
                    <a:pt x="37686" y="2584416"/>
                  </a:lnTo>
                  <a:lnTo>
                    <a:pt x="21560" y="2540355"/>
                  </a:lnTo>
                  <a:lnTo>
                    <a:pt x="9742" y="2494396"/>
                  </a:lnTo>
                  <a:lnTo>
                    <a:pt x="2475" y="2446780"/>
                  </a:lnTo>
                  <a:lnTo>
                    <a:pt x="0" y="2397747"/>
                  </a:lnTo>
                  <a:lnTo>
                    <a:pt x="0" y="479564"/>
                  </a:lnTo>
                  <a:close/>
                </a:path>
              </a:pathLst>
            </a:custGeom>
            <a:ln w="12192">
              <a:solidFill>
                <a:srgbClr val="1C488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object 14"/>
          <p:cNvSpPr txBox="1"/>
          <p:nvPr/>
        </p:nvSpPr>
        <p:spPr>
          <a:xfrm>
            <a:off x="8586505" y="2283854"/>
            <a:ext cx="2749550" cy="848360"/>
          </a:xfrm>
          <a:prstGeom prst="rect">
            <a:avLst/>
          </a:prstGeom>
        </p:spPr>
        <p:txBody>
          <a:bodyPr vert="horz" wrap="square" lIns="0" tIns="12700" rIns="0" bIns="0" rtlCol="0">
            <a:spAutoFit/>
          </a:bodyPr>
          <a:lstStyle/>
          <a:p>
            <a:pPr marL="12700" marR="508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21252A"/>
                </a:solidFill>
                <a:effectLst/>
                <a:uLnTx/>
                <a:uFillTx/>
                <a:latin typeface="Arial"/>
                <a:ea typeface="+mn-ea"/>
                <a:cs typeface="Arial"/>
              </a:rPr>
              <a:t>Birth Equity </a:t>
            </a:r>
            <a:r>
              <a:rPr kumimoji="0" sz="1800" b="1" i="0" u="none" strike="noStrike" kern="1200" cap="none" spc="-20" normalizeH="0" baseline="0" noProof="0" dirty="0">
                <a:ln>
                  <a:noFill/>
                </a:ln>
                <a:solidFill>
                  <a:srgbClr val="21252A"/>
                </a:solidFill>
                <a:effectLst/>
                <a:uLnTx/>
                <a:uFillTx/>
                <a:latin typeface="Arial"/>
                <a:ea typeface="+mn-ea"/>
                <a:cs typeface="Arial"/>
              </a:rPr>
              <a:t>Toolkit </a:t>
            </a:r>
            <a:r>
              <a:rPr kumimoji="0" sz="1800" b="1" i="0" u="none" strike="noStrike" kern="1200" cap="none" spc="-10" normalizeH="0" baseline="0" noProof="0" dirty="0">
                <a:ln>
                  <a:noFill/>
                </a:ln>
                <a:solidFill>
                  <a:srgbClr val="21252A"/>
                </a:solidFill>
                <a:effectLst/>
                <a:uLnTx/>
                <a:uFillTx/>
                <a:latin typeface="Arial"/>
                <a:ea typeface="+mn-ea"/>
                <a:cs typeface="Arial"/>
              </a:rPr>
              <a:t>now </a:t>
            </a:r>
            <a:r>
              <a:rPr kumimoji="0" sz="1800" b="1" i="0" u="none" strike="noStrike" kern="1200" cap="none" spc="-5" normalizeH="0" baseline="0" noProof="0" dirty="0">
                <a:ln>
                  <a:noFill/>
                </a:ln>
                <a:solidFill>
                  <a:srgbClr val="21252A"/>
                </a:solidFill>
                <a:effectLst/>
                <a:uLnTx/>
                <a:uFillTx/>
                <a:latin typeface="Arial"/>
                <a:ea typeface="+mn-ea"/>
                <a:cs typeface="Arial"/>
              </a:rPr>
              <a:t> </a:t>
            </a:r>
            <a:r>
              <a:rPr kumimoji="0" sz="1800" b="1" i="0" u="none" strike="noStrike" kern="1200" cap="none" spc="-10" normalizeH="0" baseline="0" noProof="0" dirty="0">
                <a:ln>
                  <a:noFill/>
                </a:ln>
                <a:solidFill>
                  <a:srgbClr val="21252A"/>
                </a:solidFill>
                <a:effectLst/>
                <a:uLnTx/>
                <a:uFillTx/>
                <a:latin typeface="Arial"/>
                <a:ea typeface="+mn-ea"/>
                <a:cs typeface="Arial"/>
              </a:rPr>
              <a:t>available</a:t>
            </a:r>
            <a:r>
              <a:rPr kumimoji="0" sz="1800" b="1" i="0" u="none" strike="noStrike" kern="1200" cap="none" spc="25" normalizeH="0" baseline="0" noProof="0" dirty="0">
                <a:ln>
                  <a:noFill/>
                </a:ln>
                <a:solidFill>
                  <a:srgbClr val="21252A"/>
                </a:solidFill>
                <a:effectLst/>
                <a:uLnTx/>
                <a:uFillTx/>
                <a:latin typeface="Arial"/>
                <a:ea typeface="+mn-ea"/>
                <a:cs typeface="Arial"/>
              </a:rPr>
              <a:t> </a:t>
            </a:r>
            <a:r>
              <a:rPr kumimoji="0" sz="1800" b="1" i="0" u="none" strike="noStrike" kern="1200" cap="none" spc="-5" normalizeH="0" baseline="0" noProof="0" dirty="0">
                <a:ln>
                  <a:noFill/>
                </a:ln>
                <a:solidFill>
                  <a:srgbClr val="21252A"/>
                </a:solidFill>
                <a:effectLst/>
                <a:uLnTx/>
                <a:uFillTx/>
                <a:latin typeface="Arial"/>
                <a:ea typeface="+mn-ea"/>
                <a:cs typeface="Arial"/>
              </a:rPr>
              <a:t>online: </a:t>
            </a:r>
            <a:r>
              <a:rPr kumimoji="0" sz="1800" b="1" i="0" u="none" strike="noStrike" kern="1200" cap="none" spc="0" normalizeH="0" baseline="0" noProof="0" dirty="0">
                <a:ln>
                  <a:noFill/>
                </a:ln>
                <a:solidFill>
                  <a:srgbClr val="21252A"/>
                </a:solidFill>
                <a:effectLst/>
                <a:uLnTx/>
                <a:uFillTx/>
                <a:latin typeface="Arial"/>
                <a:ea typeface="+mn-ea"/>
                <a:cs typeface="Arial"/>
              </a:rPr>
              <a:t> </a:t>
            </a:r>
            <a:r>
              <a:rPr kumimoji="0" sz="1800" b="0" i="0" u="heavy" strike="noStrike" kern="1200" cap="none" spc="-10" normalizeH="0" baseline="0" noProof="0" dirty="0">
                <a:ln>
                  <a:noFill/>
                </a:ln>
                <a:solidFill>
                  <a:srgbClr val="6B94FC"/>
                </a:solidFill>
                <a:effectLst/>
                <a:uLnTx/>
                <a:uFill>
                  <a:solidFill>
                    <a:srgbClr val="6B94FC"/>
                  </a:solidFill>
                </a:uFill>
                <a:latin typeface="Arial"/>
                <a:ea typeface="+mn-ea"/>
                <a:cs typeface="Arial"/>
                <a:hlinkClick r:id="rId2"/>
              </a:rPr>
              <a:t>https://ilpqc.org/birthequity/</a:t>
            </a:r>
            <a:endParaRPr kumimoji="0" sz="1800" b="0" i="0" u="none" strike="noStrike" kern="1200" cap="none" spc="0" normalizeH="0" baseline="0" noProof="0">
              <a:ln>
                <a:noFill/>
              </a:ln>
              <a:solidFill>
                <a:prstClr val="black"/>
              </a:solidFill>
              <a:effectLst/>
              <a:uLnTx/>
              <a:uFillTx/>
              <a:latin typeface="Arial"/>
              <a:ea typeface="+mn-ea"/>
              <a:cs typeface="Arial"/>
            </a:endParaRPr>
          </a:p>
        </p:txBody>
      </p:sp>
      <p:pic>
        <p:nvPicPr>
          <p:cNvPr id="9" name="object 16"/>
          <p:cNvPicPr/>
          <p:nvPr/>
        </p:nvPicPr>
        <p:blipFill>
          <a:blip r:embed="rId3" cstate="email">
            <a:extLst>
              <a:ext uri="{28A0092B-C50C-407E-A947-70E740481C1C}">
                <a14:useLocalDpi xmlns:a14="http://schemas.microsoft.com/office/drawing/2010/main"/>
              </a:ext>
            </a:extLst>
          </a:blip>
          <a:stretch>
            <a:fillRect/>
          </a:stretch>
        </p:blipFill>
        <p:spPr>
          <a:xfrm>
            <a:off x="9023604" y="3238500"/>
            <a:ext cx="2442971" cy="982979"/>
          </a:xfrm>
          <a:prstGeom prst="rect">
            <a:avLst/>
          </a:prstGeom>
        </p:spPr>
      </p:pic>
    </p:spTree>
    <p:extLst>
      <p:ext uri="{BB962C8B-B14F-4D97-AF65-F5344CB8AC3E}">
        <p14:creationId xmlns:p14="http://schemas.microsoft.com/office/powerpoint/2010/main" val="21130780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
        <p:nvSpPr>
          <p:cNvPr id="4" name="Title 3"/>
          <p:cNvSpPr>
            <a:spLocks noGrp="1"/>
          </p:cNvSpPr>
          <p:nvPr>
            <p:ph type="title" idx="4294967295"/>
          </p:nvPr>
        </p:nvSpPr>
        <p:spPr>
          <a:xfrm>
            <a:off x="127590" y="163716"/>
            <a:ext cx="7649164" cy="1325563"/>
          </a:xfrm>
        </p:spPr>
        <p:txBody>
          <a:bodyPr>
            <a:normAutofit fontScale="90000"/>
          </a:bodyPr>
          <a:lstStyle/>
          <a:p>
            <a:pPr defTabSz="457200" eaLnBrk="0" fontAlgn="base" hangingPunct="0">
              <a:spcAft>
                <a:spcPct val="0"/>
              </a:spcAft>
            </a:pPr>
            <a:r>
              <a:rPr kumimoji="1" lang="en-US" sz="3200" b="1" dirty="0">
                <a:solidFill>
                  <a:srgbClr val="F58466"/>
                </a:solidFill>
                <a:latin typeface="Goudy Old Style"/>
                <a:ea typeface="MS PGothic" pitchFamily="34" charset="-128"/>
                <a:cs typeface="Goudy Old Style"/>
              </a:rPr>
              <a:t>Strategy: Optimize race/ethnicity medical </a:t>
            </a:r>
            <a:br>
              <a:rPr kumimoji="1" lang="en-US" sz="3200" b="1" dirty="0">
                <a:solidFill>
                  <a:srgbClr val="F58466"/>
                </a:solidFill>
                <a:latin typeface="Goudy Old Style"/>
                <a:ea typeface="MS PGothic" pitchFamily="34" charset="-128"/>
                <a:cs typeface="Goudy Old Style"/>
              </a:rPr>
            </a:br>
            <a:r>
              <a:rPr kumimoji="1" lang="en-US" sz="3200" b="1" dirty="0">
                <a:solidFill>
                  <a:srgbClr val="F58466"/>
                </a:solidFill>
                <a:latin typeface="Goudy Old Style"/>
                <a:ea typeface="MS PGothic" pitchFamily="34" charset="-128"/>
                <a:cs typeface="Goudy Old Style"/>
              </a:rPr>
              <a:t>record and quality data</a:t>
            </a:r>
          </a:p>
        </p:txBody>
      </p:sp>
      <p:sp>
        <p:nvSpPr>
          <p:cNvPr id="10" name="Content Placeholder 9"/>
          <p:cNvSpPr>
            <a:spLocks noGrp="1"/>
          </p:cNvSpPr>
          <p:nvPr>
            <p:ph idx="4294967295"/>
          </p:nvPr>
        </p:nvSpPr>
        <p:spPr>
          <a:xfrm>
            <a:off x="202019" y="1847851"/>
            <a:ext cx="4674781" cy="4351338"/>
          </a:xfrm>
        </p:spPr>
        <p:txBody>
          <a:bodyPr/>
          <a:lstStyle/>
          <a:p>
            <a:r>
              <a:rPr lang="en-US" dirty="0">
                <a:solidFill>
                  <a:schemeClr val="tx1">
                    <a:lumMod val="50000"/>
                  </a:schemeClr>
                </a:solidFill>
              </a:rPr>
              <a:t>Tools and strategies to optimize collection and accuracy of race/ethnicity data </a:t>
            </a:r>
          </a:p>
          <a:p>
            <a:endParaRPr lang="en-US" sz="1600" dirty="0">
              <a:solidFill>
                <a:schemeClr val="tx1">
                  <a:lumMod val="50000"/>
                </a:schemeClr>
              </a:solidFill>
            </a:endParaRPr>
          </a:p>
          <a:p>
            <a:r>
              <a:rPr lang="en-US" dirty="0">
                <a:solidFill>
                  <a:schemeClr val="tx1">
                    <a:lumMod val="50000"/>
                  </a:schemeClr>
                </a:solidFill>
              </a:rPr>
              <a:t>Resources to develop a process to review hospital maternal health quality data by race, ethnicity, and Medicaid status</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97603" y="1307770"/>
            <a:ext cx="2130840" cy="2261300"/>
          </a:xfrm>
          <a:prstGeom prst="rect">
            <a:avLst/>
          </a:prstGeom>
        </p:spPr>
      </p:pic>
      <p:sp>
        <p:nvSpPr>
          <p:cNvPr id="12" name="Cloud Callout 11"/>
          <p:cNvSpPr/>
          <p:nvPr/>
        </p:nvSpPr>
        <p:spPr>
          <a:xfrm>
            <a:off x="8071684" y="1150146"/>
            <a:ext cx="1936063" cy="1589374"/>
          </a:xfrm>
          <a:prstGeom prst="cloudCallout">
            <a:avLst>
              <a:gd name="adj1" fmla="val -92287"/>
              <a:gd name="adj2" fmla="val 12495"/>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4C55"/>
              </a:solidFill>
              <a:effectLst/>
              <a:uLnTx/>
              <a:uFillTx/>
              <a:latin typeface="Arial" panose="020B0604020202020204"/>
              <a:ea typeface="+mn-ea"/>
              <a:cs typeface="+mn-cs"/>
            </a:endParaRPr>
          </a:p>
        </p:txBody>
      </p:sp>
      <p:sp>
        <p:nvSpPr>
          <p:cNvPr id="13" name="TextBox 12"/>
          <p:cNvSpPr txBox="1"/>
          <p:nvPr/>
        </p:nvSpPr>
        <p:spPr>
          <a:xfrm>
            <a:off x="8249246" y="1406224"/>
            <a:ext cx="1534226"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How to Ask the Questions Regarding Race/Ethnicity</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7657" y="3943529"/>
            <a:ext cx="3083086" cy="2020822"/>
          </a:xfrm>
          <a:prstGeom prst="rect">
            <a:avLst/>
          </a:prstGeom>
        </p:spPr>
      </p:pic>
      <p:pic>
        <p:nvPicPr>
          <p:cNvPr id="8" name="Picture 7" descr="Checklist Clip Art at Clker.com - vector clip art online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01646" y="2739520"/>
            <a:ext cx="2850792" cy="4178367"/>
          </a:xfrm>
          <a:prstGeom prst="rect">
            <a:avLst/>
          </a:prstGeom>
        </p:spPr>
      </p:pic>
      <p:sp>
        <p:nvSpPr>
          <p:cNvPr id="5" name="TextBox 4"/>
          <p:cNvSpPr txBox="1"/>
          <p:nvPr/>
        </p:nvSpPr>
        <p:spPr>
          <a:xfrm>
            <a:off x="8722503" y="3331369"/>
            <a:ext cx="2209078" cy="3293209"/>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44C55"/>
                </a:solidFill>
                <a:effectLst/>
                <a:uLnTx/>
                <a:uFillTx/>
                <a:latin typeface="Arial" panose="020B0604020202020204"/>
                <a:ea typeface="+mn-ea"/>
                <a:cs typeface="+mn-cs"/>
              </a:rPr>
              <a:t>Hospital Guide to Stratifying Data by Patient Demographics</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444C55"/>
                </a:solidFill>
                <a:effectLst/>
                <a:uLnTx/>
                <a:uFillTx/>
                <a:latin typeface="Arial" panose="020B0604020202020204"/>
                <a:ea typeface="+mn-ea"/>
                <a:cs typeface="+mn-cs"/>
              </a:rPr>
              <a:t>Assemble workgroup</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444C55"/>
                </a:solidFill>
                <a:effectLst/>
                <a:uLnTx/>
                <a:uFillTx/>
                <a:latin typeface="Arial" panose="020B0604020202020204"/>
                <a:ea typeface="+mn-ea"/>
                <a:cs typeface="+mn-cs"/>
              </a:rPr>
              <a:t>Validate patient data</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444C55"/>
                </a:solidFill>
                <a:effectLst/>
                <a:uLnTx/>
                <a:uFillTx/>
                <a:latin typeface="Arial" panose="020B0604020202020204"/>
                <a:ea typeface="+mn-ea"/>
                <a:cs typeface="+mn-cs"/>
              </a:rPr>
              <a:t>Identify priority metrics</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444C55"/>
                </a:solidFill>
                <a:effectLst/>
                <a:uLnTx/>
                <a:uFillTx/>
                <a:latin typeface="Arial" panose="020B0604020202020204"/>
                <a:ea typeface="+mn-ea"/>
                <a:cs typeface="+mn-cs"/>
              </a:rPr>
              <a:t>Determine if stratification is possible </a:t>
            </a: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srgbClr val="444C55"/>
                </a:solidFill>
                <a:effectLst/>
                <a:uLnTx/>
                <a:uFillTx/>
                <a:latin typeface="Arial" panose="020B0604020202020204"/>
                <a:ea typeface="+mn-ea"/>
                <a:cs typeface="+mn-cs"/>
              </a:rPr>
              <a:t>Stratify the data</a:t>
            </a:r>
          </a:p>
        </p:txBody>
      </p:sp>
    </p:spTree>
    <p:extLst>
      <p:ext uri="{BB962C8B-B14F-4D97-AF65-F5344CB8AC3E}">
        <p14:creationId xmlns:p14="http://schemas.microsoft.com/office/powerpoint/2010/main" val="23580707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9600" y="6335267"/>
            <a:ext cx="10972800" cy="0"/>
          </a:xfrm>
          <a:custGeom>
            <a:avLst/>
            <a:gdLst/>
            <a:ahLst/>
            <a:cxnLst/>
            <a:rect l="l" t="t" r="r" b="b"/>
            <a:pathLst>
              <a:path w="10972800">
                <a:moveTo>
                  <a:pt x="0" y="0"/>
                </a:moveTo>
                <a:lnTo>
                  <a:pt x="10972800" y="0"/>
                </a:lnTo>
              </a:path>
            </a:pathLst>
          </a:custGeom>
          <a:ln w="6096">
            <a:solidFill>
              <a:srgbClr val="AEB3B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object 3"/>
          <p:cNvGrpSpPr/>
          <p:nvPr/>
        </p:nvGrpSpPr>
        <p:grpSpPr>
          <a:xfrm>
            <a:off x="7191756" y="0"/>
            <a:ext cx="5000625" cy="1426845"/>
            <a:chOff x="7191756" y="0"/>
            <a:chExt cx="5000625" cy="1426845"/>
          </a:xfrm>
        </p:grpSpPr>
        <p:pic>
          <p:nvPicPr>
            <p:cNvPr id="4" name="object 4"/>
            <p:cNvPicPr/>
            <p:nvPr/>
          </p:nvPicPr>
          <p:blipFill>
            <a:blip r:embed="rId3" cstate="email">
              <a:extLst>
                <a:ext uri="{28A0092B-C50C-407E-A947-70E740481C1C}">
                  <a14:useLocalDpi xmlns:a14="http://schemas.microsoft.com/office/drawing/2010/main"/>
                </a:ext>
              </a:extLst>
            </a:blip>
            <a:stretch>
              <a:fillRect/>
            </a:stretch>
          </p:blipFill>
          <p:spPr>
            <a:xfrm>
              <a:off x="9264396" y="228600"/>
              <a:ext cx="2025395" cy="911351"/>
            </a:xfrm>
            <a:prstGeom prst="rect">
              <a:avLst/>
            </a:prstGeom>
          </p:spPr>
        </p:pic>
        <p:pic>
          <p:nvPicPr>
            <p:cNvPr id="5" name="object 5"/>
            <p:cNvPicPr/>
            <p:nvPr/>
          </p:nvPicPr>
          <p:blipFill>
            <a:blip r:embed="rId4" cstate="email">
              <a:extLst>
                <a:ext uri="{28A0092B-C50C-407E-A947-70E740481C1C}">
                  <a14:useLocalDpi xmlns:a14="http://schemas.microsoft.com/office/drawing/2010/main"/>
                </a:ext>
              </a:extLst>
            </a:blip>
            <a:stretch>
              <a:fillRect/>
            </a:stretch>
          </p:blipFill>
          <p:spPr>
            <a:xfrm>
              <a:off x="7191756" y="0"/>
              <a:ext cx="5000243" cy="1426459"/>
            </a:xfrm>
            <a:prstGeom prst="rect">
              <a:avLst/>
            </a:prstGeom>
          </p:spPr>
        </p:pic>
        <p:sp>
          <p:nvSpPr>
            <p:cNvPr id="6" name="object 6"/>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7" name="object 7"/>
          <p:cNvSpPr txBox="1">
            <a:spLocks noGrp="1"/>
          </p:cNvSpPr>
          <p:nvPr>
            <p:ph type="title"/>
          </p:nvPr>
        </p:nvSpPr>
        <p:spPr>
          <a:xfrm>
            <a:off x="316991" y="257602"/>
            <a:ext cx="7607809" cy="1245469"/>
          </a:xfrm>
          <a:prstGeom prst="rect">
            <a:avLst/>
          </a:prstGeom>
        </p:spPr>
        <p:txBody>
          <a:bodyPr vert="horz" wrap="square" lIns="0" tIns="81280" rIns="0" bIns="0" rtlCol="0">
            <a:spAutoFit/>
          </a:bodyPr>
          <a:lstStyle/>
          <a:p>
            <a:pPr marL="12700" marR="5080" defTabSz="457200" eaLnBrk="0" fontAlgn="base" hangingPunct="0">
              <a:spcAft>
                <a:spcPct val="0"/>
              </a:spcAft>
            </a:pPr>
            <a:r>
              <a:rPr kumimoji="1" lang="en-US" sz="2800" b="1" dirty="0">
                <a:solidFill>
                  <a:srgbClr val="F58466"/>
                </a:solidFill>
                <a:latin typeface="Goudy Old Style"/>
                <a:ea typeface="MS PGothic" pitchFamily="34" charset="-128"/>
                <a:cs typeface="Goudy Old Style"/>
              </a:rPr>
              <a:t>Strategy: Implement universal social determinants of health screening and linkage to appropriate resources </a:t>
            </a:r>
          </a:p>
        </p:txBody>
      </p:sp>
      <p:sp>
        <p:nvSpPr>
          <p:cNvPr id="23" name="object 23"/>
          <p:cNvSpPr txBox="1">
            <a:spLocks noGrp="1"/>
          </p:cNvSpPr>
          <p:nvPr>
            <p:ph type="sldNum" sz="quarter" idx="4294967295"/>
          </p:nvPr>
        </p:nvSpPr>
        <p:spPr>
          <a:xfrm>
            <a:off x="11944350" y="6445250"/>
            <a:ext cx="247650" cy="195263"/>
          </a:xfrm>
          <a:prstGeom prst="rect">
            <a:avLst/>
          </a:prstGeom>
        </p:spPr>
        <p:txBody>
          <a:bodyPr vert="horz" wrap="square" lIns="0" tIns="0" rIns="0" bIns="0" rtlCol="0">
            <a:spAutoFit/>
          </a:bodyPr>
          <a:lstStyle/>
          <a:p>
            <a:pPr marL="38100" marR="0" lvl="0" indent="0" algn="l" defTabSz="914400" rtl="0" eaLnBrk="1" fontAlgn="auto" latinLnBrk="0" hangingPunct="1">
              <a:lnSpc>
                <a:spcPts val="1425"/>
              </a:lnSpc>
              <a:spcBef>
                <a:spcPts val="0"/>
              </a:spcBef>
              <a:spcAft>
                <a:spcPts val="0"/>
              </a:spcAft>
              <a:buClrTx/>
              <a:buSzTx/>
              <a:buFontTx/>
              <a:buNone/>
              <a:tabLst/>
              <a:defRPr/>
            </a:pPr>
            <a:r>
              <a:rPr kumimoji="0" sz="1200" b="0" i="0" u="none" strike="noStrike" kern="1200" cap="none" spc="-5" normalizeH="0" baseline="0" noProof="0" dirty="0">
                <a:ln>
                  <a:noFill/>
                </a:ln>
                <a:solidFill>
                  <a:srgbClr val="929599"/>
                </a:solidFill>
                <a:effectLst/>
                <a:uLnTx/>
                <a:uFillTx/>
                <a:latin typeface="Arial"/>
                <a:ea typeface="+mn-ea"/>
                <a:cs typeface="Arial"/>
              </a:rPr>
              <a:t>43</a:t>
            </a:r>
          </a:p>
        </p:txBody>
      </p:sp>
      <p:sp>
        <p:nvSpPr>
          <p:cNvPr id="8" name="object 8"/>
          <p:cNvSpPr txBox="1"/>
          <p:nvPr/>
        </p:nvSpPr>
        <p:spPr>
          <a:xfrm>
            <a:off x="474234" y="1593693"/>
            <a:ext cx="6101715" cy="1936428"/>
          </a:xfrm>
          <a:prstGeom prst="rect">
            <a:avLst/>
          </a:prstGeom>
        </p:spPr>
        <p:txBody>
          <a:bodyPr vert="horz" wrap="square" lIns="0" tIns="12700" rIns="0" bIns="0" rtlCol="0">
            <a:spAutoFit/>
          </a:bodyPr>
          <a:lstStyle/>
          <a:p>
            <a:pPr marL="241300" marR="0" lvl="0" indent="-228600" algn="l" defTabSz="914400" rtl="0" eaLnBrk="1" fontAlgn="auto" latinLnBrk="0" hangingPunct="1">
              <a:lnSpc>
                <a:spcPct val="100000"/>
              </a:lnSpc>
              <a:spcBef>
                <a:spcPts val="100"/>
              </a:spcBef>
              <a:spcAft>
                <a:spcPts val="0"/>
              </a:spcAft>
              <a:buClr>
                <a:srgbClr val="F5668F"/>
              </a:buClr>
              <a:buSzTx/>
              <a:buFontTx/>
              <a:buChar char="•"/>
              <a:tabLst>
                <a:tab pos="241300" algn="l"/>
              </a:tabLst>
              <a:defRPr/>
            </a:pPr>
            <a:r>
              <a:rPr kumimoji="0" lang="en-US" sz="2400" b="0" i="0" u="none" strike="noStrike" kern="1200" cap="none" spc="-5" normalizeH="0" baseline="0" noProof="0" dirty="0">
                <a:ln>
                  <a:noFill/>
                </a:ln>
                <a:solidFill>
                  <a:srgbClr val="21252A"/>
                </a:solidFill>
                <a:effectLst/>
                <a:uLnTx/>
                <a:uFillTx/>
                <a:latin typeface="Arial" panose="020B0604020202020204"/>
                <a:ea typeface="+mn-ea"/>
                <a:cs typeface="Arial"/>
              </a:rPr>
              <a:t>Sample screening tools</a:t>
            </a:r>
          </a:p>
          <a:p>
            <a:pPr marL="241300" marR="0" lvl="0" indent="-228600" algn="l" defTabSz="914400" rtl="0" eaLnBrk="1" fontAlgn="auto" latinLnBrk="0" hangingPunct="1">
              <a:lnSpc>
                <a:spcPct val="100000"/>
              </a:lnSpc>
              <a:spcBef>
                <a:spcPts val="100"/>
              </a:spcBef>
              <a:spcAft>
                <a:spcPts val="0"/>
              </a:spcAft>
              <a:buClr>
                <a:srgbClr val="F5668F"/>
              </a:buClr>
              <a:buSzTx/>
              <a:buFontTx/>
              <a:buChar char="•"/>
              <a:tabLst>
                <a:tab pos="241300" algn="l"/>
              </a:tabLst>
              <a:defRPr/>
            </a:pPr>
            <a:endParaRPr kumimoji="0" lang="en-US" sz="1200" b="0" i="0" u="none" strike="noStrike" kern="1200" cap="none" spc="-5" normalizeH="0" baseline="0" noProof="0" dirty="0">
              <a:ln>
                <a:noFill/>
              </a:ln>
              <a:solidFill>
                <a:srgbClr val="21252A"/>
              </a:solidFill>
              <a:effectLst/>
              <a:uLnTx/>
              <a:uFillTx/>
              <a:latin typeface="Arial"/>
              <a:ea typeface="+mn-ea"/>
              <a:cs typeface="Arial"/>
            </a:endParaRPr>
          </a:p>
          <a:p>
            <a:pPr marL="241300" marR="0" lvl="0" indent="-228600" algn="l" defTabSz="914400" rtl="0" eaLnBrk="1" fontAlgn="auto" latinLnBrk="0" hangingPunct="1">
              <a:lnSpc>
                <a:spcPct val="100000"/>
              </a:lnSpc>
              <a:spcBef>
                <a:spcPts val="100"/>
              </a:spcBef>
              <a:spcAft>
                <a:spcPts val="0"/>
              </a:spcAft>
              <a:buClr>
                <a:srgbClr val="F5668F"/>
              </a:buClr>
              <a:buSzTx/>
              <a:buFontTx/>
              <a:buChar char="•"/>
              <a:tabLst>
                <a:tab pos="241300" algn="l"/>
              </a:tabLst>
              <a:defRPr/>
            </a:pPr>
            <a:r>
              <a:rPr kumimoji="0" sz="2400" b="0" i="0" u="none" strike="noStrike" kern="1200" cap="none" spc="-5" normalizeH="0" baseline="0" noProof="0" dirty="0">
                <a:ln>
                  <a:noFill/>
                </a:ln>
                <a:solidFill>
                  <a:srgbClr val="21252A"/>
                </a:solidFill>
                <a:effectLst/>
                <a:uLnTx/>
                <a:uFillTx/>
                <a:latin typeface="Arial"/>
                <a:ea typeface="+mn-ea"/>
                <a:cs typeface="Arial"/>
              </a:rPr>
              <a:t>Community</a:t>
            </a:r>
            <a:r>
              <a:rPr kumimoji="0" sz="2400" b="0" i="0" u="none" strike="noStrike" kern="1200" cap="none" spc="5"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resources</a:t>
            </a:r>
            <a:r>
              <a:rPr kumimoji="0" sz="2400" b="0" i="0" u="none" strike="noStrike" kern="1200" cap="none" spc="0"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and</a:t>
            </a:r>
            <a:r>
              <a:rPr kumimoji="0" sz="2400" b="0" i="0" u="none" strike="noStrike" kern="1200" cap="none" spc="5"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mapping</a:t>
            </a:r>
            <a:r>
              <a:rPr kumimoji="0" sz="2400" b="0" i="0" u="none" strike="noStrike" kern="1200" cap="none" spc="20"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tool</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241300" marR="5080" lvl="0" indent="-228600" algn="l" defTabSz="914400" rtl="0" eaLnBrk="1" fontAlgn="auto" latinLnBrk="0" hangingPunct="1">
              <a:lnSpc>
                <a:spcPts val="2590"/>
              </a:lnSpc>
              <a:spcBef>
                <a:spcPts val="2370"/>
              </a:spcBef>
              <a:spcAft>
                <a:spcPts val="0"/>
              </a:spcAft>
              <a:buClr>
                <a:srgbClr val="F5668F"/>
              </a:buClr>
              <a:buSzTx/>
              <a:buFontTx/>
              <a:buChar char="•"/>
              <a:tabLst>
                <a:tab pos="241300" algn="l"/>
              </a:tabLst>
              <a:defRPr/>
            </a:pPr>
            <a:r>
              <a:rPr kumimoji="0" sz="2400" b="0" i="0" u="none" strike="noStrike" kern="1200" cap="none" spc="-5" normalizeH="0" baseline="0" noProof="0" dirty="0">
                <a:ln>
                  <a:noFill/>
                </a:ln>
                <a:solidFill>
                  <a:srgbClr val="21252A"/>
                </a:solidFill>
                <a:effectLst/>
                <a:uLnTx/>
                <a:uFillTx/>
                <a:latin typeface="Arial"/>
                <a:ea typeface="+mn-ea"/>
                <a:cs typeface="Arial"/>
              </a:rPr>
              <a:t>Folders</a:t>
            </a:r>
            <a:r>
              <a:rPr kumimoji="0" sz="2400" b="0" i="0" u="none" strike="noStrike" kern="1200" cap="none" spc="5"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with patient</a:t>
            </a:r>
            <a:r>
              <a:rPr kumimoji="0" sz="2400" b="0" i="0" u="none" strike="noStrike" kern="1200" cap="none" spc="10"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and provider</a:t>
            </a:r>
            <a:r>
              <a:rPr kumimoji="0" sz="2400" b="0" i="0" u="none" strike="noStrike" kern="1200" cap="none" spc="10"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resources </a:t>
            </a:r>
            <a:r>
              <a:rPr kumimoji="0" sz="2400" b="0" i="0" u="none" strike="noStrike" kern="1200" cap="none" spc="-650"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for</a:t>
            </a:r>
            <a:r>
              <a:rPr kumimoji="0" sz="2400" b="0" i="0" u="none" strike="noStrike" kern="1200" cap="none" spc="-10"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SDoH</a:t>
            </a:r>
            <a:r>
              <a:rPr kumimoji="0" sz="2400" b="0" i="0" u="none" strike="noStrike" kern="1200" cap="none" spc="10"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screen positive</a:t>
            </a:r>
            <a:r>
              <a:rPr kumimoji="0" sz="2400" b="0" i="0" u="none" strike="noStrike" kern="1200" cap="none" spc="25"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patients</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sp>
        <p:nvSpPr>
          <p:cNvPr id="9" name="object 9"/>
          <p:cNvSpPr txBox="1"/>
          <p:nvPr/>
        </p:nvSpPr>
        <p:spPr>
          <a:xfrm>
            <a:off x="472145" y="3718259"/>
            <a:ext cx="6100445" cy="2428870"/>
          </a:xfrm>
          <a:prstGeom prst="rect">
            <a:avLst/>
          </a:prstGeom>
        </p:spPr>
        <p:txBody>
          <a:bodyPr vert="horz" wrap="square" lIns="0" tIns="12700" rIns="0" bIns="0" rtlCol="0">
            <a:spAutoFit/>
          </a:bodyPr>
          <a:lstStyle/>
          <a:p>
            <a:pPr marL="241300" marR="0" lvl="0" indent="-228600" algn="l" defTabSz="914400" rtl="0" eaLnBrk="1" fontAlgn="auto" latinLnBrk="0" hangingPunct="1">
              <a:lnSpc>
                <a:spcPct val="100000"/>
              </a:lnSpc>
              <a:spcBef>
                <a:spcPts val="100"/>
              </a:spcBef>
              <a:spcAft>
                <a:spcPts val="0"/>
              </a:spcAft>
              <a:buClr>
                <a:srgbClr val="F5668F"/>
              </a:buClr>
              <a:buSzTx/>
              <a:buFontTx/>
              <a:buChar char="•"/>
              <a:tabLst>
                <a:tab pos="241300" algn="l"/>
              </a:tabLst>
              <a:defRPr/>
            </a:pPr>
            <a:r>
              <a:rPr kumimoji="0" sz="2400" b="0" i="0" u="none" strike="noStrike" kern="1200" cap="none" spc="-5" normalizeH="0" baseline="0" noProof="0" dirty="0">
                <a:ln>
                  <a:noFill/>
                </a:ln>
                <a:solidFill>
                  <a:srgbClr val="21252A"/>
                </a:solidFill>
                <a:effectLst/>
                <a:uLnTx/>
                <a:uFillTx/>
                <a:latin typeface="Arial"/>
                <a:ea typeface="+mn-ea"/>
                <a:cs typeface="Arial"/>
              </a:rPr>
              <a:t>Patient</a:t>
            </a:r>
            <a:r>
              <a:rPr kumimoji="0" sz="2400" b="0" i="0" u="none" strike="noStrike" kern="1200" cap="none" spc="0"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handouts</a:t>
            </a:r>
            <a:r>
              <a:rPr kumimoji="0" sz="2400" b="0" i="0" u="none" strike="noStrike" kern="1200" cap="none" spc="10"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on</a:t>
            </a:r>
            <a:r>
              <a:rPr kumimoji="0" sz="2400" b="0" i="0" u="none" strike="noStrike" kern="1200" cap="none" spc="-10"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SDoH</a:t>
            </a:r>
            <a:r>
              <a:rPr kumimoji="0" sz="2400" b="0" i="0" u="none" strike="noStrike" kern="1200" cap="none" spc="15" normalizeH="0" baseline="0" noProof="0" dirty="0">
                <a:ln>
                  <a:noFill/>
                </a:ln>
                <a:solidFill>
                  <a:srgbClr val="21252A"/>
                </a:solidFill>
                <a:effectLst/>
                <a:uLnTx/>
                <a:uFillTx/>
                <a:latin typeface="Arial"/>
                <a:ea typeface="+mn-ea"/>
                <a:cs typeface="Arial"/>
              </a:rPr>
              <a:t> </a:t>
            </a:r>
            <a:r>
              <a:rPr kumimoji="0" sz="2400" b="0" i="0" u="none" strike="noStrike" kern="1200" cap="none" spc="-5" normalizeH="0" baseline="0" noProof="0" dirty="0">
                <a:ln>
                  <a:noFill/>
                </a:ln>
                <a:solidFill>
                  <a:srgbClr val="21252A"/>
                </a:solidFill>
                <a:effectLst/>
                <a:uLnTx/>
                <a:uFillTx/>
                <a:latin typeface="Arial"/>
                <a:ea typeface="+mn-ea"/>
                <a:cs typeface="Arial"/>
              </a:rPr>
              <a:t>resources</a:t>
            </a:r>
            <a:r>
              <a:rPr kumimoji="0" lang="en-US" sz="2400" b="0" i="0" u="none" strike="noStrike" kern="1200" cap="none" spc="-5" normalizeH="0" baseline="0" noProof="0" dirty="0">
                <a:ln>
                  <a:noFill/>
                </a:ln>
                <a:solidFill>
                  <a:srgbClr val="21252A"/>
                </a:solidFill>
                <a:effectLst/>
                <a:uLnTx/>
                <a:uFillTx/>
                <a:latin typeface="Arial"/>
                <a:ea typeface="+mn-ea"/>
                <a:cs typeface="Arial"/>
              </a:rPr>
              <a:t> (ILPQC Tip Sheets and or </a:t>
            </a:r>
            <a:r>
              <a:rPr kumimoji="0" lang="en-US" sz="2400" b="0" i="0" u="none" strike="noStrike" kern="1200" cap="none" spc="-5" normalizeH="0" baseline="0" noProof="0" dirty="0" err="1" smtClean="0">
                <a:ln>
                  <a:noFill/>
                </a:ln>
                <a:solidFill>
                  <a:srgbClr val="21252A"/>
                </a:solidFill>
                <a:effectLst/>
                <a:uLnTx/>
                <a:uFillTx/>
                <a:latin typeface="Arial"/>
                <a:ea typeface="+mn-ea"/>
                <a:cs typeface="Arial"/>
              </a:rPr>
              <a:t>NowPow</a:t>
            </a:r>
            <a:r>
              <a:rPr kumimoji="0" lang="en-US" sz="2400" b="0" i="0" u="none" strike="noStrike" kern="1200" cap="none" spc="-5" normalizeH="0" baseline="0" noProof="0" dirty="0" smtClean="0">
                <a:ln>
                  <a:noFill/>
                </a:ln>
                <a:solidFill>
                  <a:srgbClr val="21252A"/>
                </a:solidFill>
                <a:effectLst/>
                <a:uLnTx/>
                <a:uFillTx/>
                <a:latin typeface="Arial"/>
                <a:ea typeface="+mn-ea"/>
                <a:cs typeface="Arial"/>
              </a:rPr>
              <a:t>* </a:t>
            </a:r>
            <a:r>
              <a:rPr kumimoji="0" lang="en-US" sz="2400" b="0" i="0" u="none" strike="noStrike" kern="1200" cap="none" spc="-5" normalizeH="0" baseline="0" noProof="0" dirty="0">
                <a:ln>
                  <a:noFill/>
                </a:ln>
                <a:solidFill>
                  <a:srgbClr val="21252A"/>
                </a:solidFill>
                <a:effectLst/>
                <a:uLnTx/>
                <a:uFillTx/>
                <a:latin typeface="Arial"/>
                <a:ea typeface="+mn-ea"/>
                <a:cs typeface="Arial"/>
              </a:rPr>
              <a:t>referral)</a:t>
            </a:r>
            <a:endParaRPr kumimoji="0" sz="2400" b="0" i="0" u="none" strike="noStrike" kern="1200" cap="none" spc="0" normalizeH="0" baseline="0" noProof="0" dirty="0">
              <a:ln>
                <a:noFill/>
              </a:ln>
              <a:solidFill>
                <a:prstClr val="black"/>
              </a:solidFill>
              <a:effectLst/>
              <a:uLnTx/>
              <a:uFillTx/>
              <a:latin typeface="Arial"/>
              <a:ea typeface="+mn-ea"/>
              <a:cs typeface="Arial"/>
            </a:endParaRPr>
          </a:p>
          <a:p>
            <a:pPr marL="241300" marR="5080" lvl="0" indent="-228600" algn="l" defTabSz="914400" rtl="0" eaLnBrk="1" fontAlgn="auto" latinLnBrk="0" hangingPunct="1">
              <a:lnSpc>
                <a:spcPts val="2590"/>
              </a:lnSpc>
              <a:spcBef>
                <a:spcPts val="2355"/>
              </a:spcBef>
              <a:spcAft>
                <a:spcPts val="0"/>
              </a:spcAft>
              <a:buClr>
                <a:srgbClr val="F5668F"/>
              </a:buClr>
              <a:buSzTx/>
              <a:buFontTx/>
              <a:buChar char="•"/>
              <a:tabLst>
                <a:tab pos="241300" algn="l"/>
              </a:tabLst>
              <a:defRPr/>
            </a:pPr>
            <a:r>
              <a:rPr kumimoji="0" lang="en-US" sz="2400" b="0" i="0" u="none" strike="noStrike" kern="1200" cap="none" spc="-5" normalizeH="0" baseline="0" noProof="0" dirty="0">
                <a:ln>
                  <a:noFill/>
                </a:ln>
                <a:solidFill>
                  <a:srgbClr val="21252A"/>
                </a:solidFill>
                <a:effectLst/>
                <a:uLnTx/>
                <a:uFillTx/>
                <a:latin typeface="Arial"/>
                <a:ea typeface="+mn-ea"/>
                <a:cs typeface="Arial"/>
              </a:rPr>
              <a:t>Create a Process Flow for patients who screen positive to confirm documentation &amp; linked to resources</a:t>
            </a:r>
            <a:endParaRPr kumimoji="0" sz="2400" b="0" i="0" u="none" strike="noStrike" kern="1200" cap="none" spc="0" normalizeH="0" baseline="0" noProof="0" dirty="0">
              <a:ln>
                <a:noFill/>
              </a:ln>
              <a:solidFill>
                <a:prstClr val="black"/>
              </a:solidFill>
              <a:effectLst/>
              <a:uLnTx/>
              <a:uFillTx/>
              <a:latin typeface="Arial"/>
              <a:ea typeface="+mn-ea"/>
              <a:cs typeface="Arial"/>
            </a:endParaRPr>
          </a:p>
        </p:txBody>
      </p:sp>
      <p:pic>
        <p:nvPicPr>
          <p:cNvPr id="10" name="object 10"/>
          <p:cNvPicPr/>
          <p:nvPr/>
        </p:nvPicPr>
        <p:blipFill>
          <a:blip r:embed="rId5" cstate="email">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a:ext>
            </a:extLst>
          </a:blip>
          <a:stretch>
            <a:fillRect/>
          </a:stretch>
        </p:blipFill>
        <p:spPr>
          <a:xfrm>
            <a:off x="7031736" y="1967483"/>
            <a:ext cx="5160263" cy="3305555"/>
          </a:xfrm>
          <a:prstGeom prst="rect">
            <a:avLst/>
          </a:prstGeom>
        </p:spPr>
      </p:pic>
      <p:sp>
        <p:nvSpPr>
          <p:cNvPr id="11" name="object 11"/>
          <p:cNvSpPr txBox="1"/>
          <p:nvPr/>
        </p:nvSpPr>
        <p:spPr>
          <a:xfrm>
            <a:off x="7307957" y="2426851"/>
            <a:ext cx="1765935" cy="1488440"/>
          </a:xfrm>
          <a:prstGeom prst="rect">
            <a:avLst/>
          </a:prstGeom>
        </p:spPr>
        <p:txBody>
          <a:bodyPr vert="horz" wrap="square" lIns="0" tIns="12065" rIns="0" bIns="0" rtlCol="0">
            <a:spAutoFit/>
          </a:bodyPr>
          <a:lstStyle/>
          <a:p>
            <a:pPr marL="241300" marR="5080" lvl="0" indent="-228600" algn="l" defTabSz="914400" rtl="0" eaLnBrk="1" fontAlgn="auto" latinLnBrk="0" hangingPunct="1">
              <a:lnSpc>
                <a:spcPct val="100000"/>
              </a:lnSpc>
              <a:spcBef>
                <a:spcPts val="95"/>
              </a:spcBef>
              <a:spcAft>
                <a:spcPts val="0"/>
              </a:spcAft>
              <a:buClrTx/>
              <a:buSzTx/>
              <a:buFontTx/>
              <a:buAutoNum type="arabicPeriod"/>
              <a:tabLst>
                <a:tab pos="241935" algn="l"/>
              </a:tabLst>
              <a:defRPr/>
            </a:pPr>
            <a:r>
              <a:rPr kumimoji="0" sz="1600" b="0" i="0" u="none" strike="noStrike" kern="1200" cap="none" spc="-5" normalizeH="0" baseline="0" noProof="0" dirty="0">
                <a:ln>
                  <a:noFill/>
                </a:ln>
                <a:solidFill>
                  <a:srgbClr val="21252A"/>
                </a:solidFill>
                <a:effectLst/>
                <a:uLnTx/>
                <a:uFillTx/>
                <a:latin typeface="Arial"/>
                <a:ea typeface="+mn-ea"/>
                <a:cs typeface="Arial"/>
              </a:rPr>
              <a:t>SDoH</a:t>
            </a:r>
            <a:r>
              <a:rPr kumimoji="0" sz="1600" b="0" i="0" u="none" strike="noStrike" kern="1200" cap="none" spc="-65" normalizeH="0" baseline="0" noProof="0" dirty="0">
                <a:ln>
                  <a:noFill/>
                </a:ln>
                <a:solidFill>
                  <a:srgbClr val="21252A"/>
                </a:solidFill>
                <a:effectLst/>
                <a:uLnTx/>
                <a:uFillTx/>
                <a:latin typeface="Arial"/>
                <a:ea typeface="+mn-ea"/>
                <a:cs typeface="Arial"/>
              </a:rPr>
              <a:t> </a:t>
            </a:r>
            <a:r>
              <a:rPr kumimoji="0" sz="1600" b="0" i="0" u="none" strike="noStrike" kern="1200" cap="none" spc="-5" normalizeH="0" baseline="0" noProof="0" dirty="0">
                <a:ln>
                  <a:noFill/>
                </a:ln>
                <a:solidFill>
                  <a:srgbClr val="21252A"/>
                </a:solidFill>
                <a:effectLst/>
                <a:uLnTx/>
                <a:uFillTx/>
                <a:latin typeface="Arial"/>
                <a:ea typeface="+mn-ea"/>
                <a:cs typeface="Arial"/>
              </a:rPr>
              <a:t>Screening </a:t>
            </a:r>
            <a:r>
              <a:rPr kumimoji="0" sz="1600" b="0" i="0" u="none" strike="noStrike" kern="1200" cap="none" spc="-430" normalizeH="0" baseline="0" noProof="0" dirty="0">
                <a:ln>
                  <a:noFill/>
                </a:ln>
                <a:solidFill>
                  <a:srgbClr val="21252A"/>
                </a:solidFill>
                <a:effectLst/>
                <a:uLnTx/>
                <a:uFillTx/>
                <a:latin typeface="Arial"/>
                <a:ea typeface="+mn-ea"/>
                <a:cs typeface="Arial"/>
              </a:rPr>
              <a:t> </a:t>
            </a:r>
            <a:r>
              <a:rPr kumimoji="0" sz="1600" b="0" i="0" u="none" strike="noStrike" kern="1200" cap="none" spc="-50" normalizeH="0" baseline="0" noProof="0" dirty="0">
                <a:ln>
                  <a:noFill/>
                </a:ln>
                <a:solidFill>
                  <a:srgbClr val="21252A"/>
                </a:solidFill>
                <a:effectLst/>
                <a:uLnTx/>
                <a:uFillTx/>
                <a:latin typeface="Arial"/>
                <a:ea typeface="+mn-ea"/>
                <a:cs typeface="Arial"/>
              </a:rPr>
              <a:t>Tool</a:t>
            </a:r>
            <a:r>
              <a:rPr kumimoji="0" lang="en-US" sz="1600" b="0" i="0" u="none" strike="noStrike" kern="1200" cap="none" spc="-50" normalizeH="0" baseline="0" noProof="0" dirty="0">
                <a:ln>
                  <a:noFill/>
                </a:ln>
                <a:solidFill>
                  <a:srgbClr val="21252A"/>
                </a:solidFill>
                <a:effectLst/>
                <a:uLnTx/>
                <a:uFillTx/>
                <a:latin typeface="Arial"/>
                <a:ea typeface="+mn-ea"/>
                <a:cs typeface="Arial"/>
              </a:rPr>
              <a:t>s</a:t>
            </a:r>
            <a:endParaRPr kumimoji="0" sz="1600" b="0" i="0" u="none" strike="noStrike" kern="1200" cap="none" spc="0" normalizeH="0" baseline="0" noProof="0" dirty="0">
              <a:ln>
                <a:noFill/>
              </a:ln>
              <a:solidFill>
                <a:prstClr val="black"/>
              </a:solidFill>
              <a:effectLst/>
              <a:uLnTx/>
              <a:uFillTx/>
              <a:latin typeface="Arial"/>
              <a:ea typeface="+mn-ea"/>
              <a:cs typeface="Arial"/>
            </a:endParaRPr>
          </a:p>
          <a:p>
            <a:pPr marL="241300" marR="50165" lvl="0" indent="-229235" algn="l" defTabSz="914400" rtl="0" eaLnBrk="1" fontAlgn="auto" latinLnBrk="0" hangingPunct="1">
              <a:lnSpc>
                <a:spcPct val="100000"/>
              </a:lnSpc>
              <a:spcBef>
                <a:spcPts val="0"/>
              </a:spcBef>
              <a:spcAft>
                <a:spcPts val="0"/>
              </a:spcAft>
              <a:buClrTx/>
              <a:buSzTx/>
              <a:buFontTx/>
              <a:buAutoNum type="arabicPeriod"/>
              <a:tabLst>
                <a:tab pos="241935" algn="l"/>
              </a:tabLst>
              <a:defRPr/>
            </a:pPr>
            <a:r>
              <a:rPr kumimoji="0" sz="1600" b="0" i="0" u="none" strike="noStrike" kern="1200" cap="none" spc="-5" normalizeH="0" baseline="0" noProof="0" dirty="0">
                <a:ln>
                  <a:noFill/>
                </a:ln>
                <a:solidFill>
                  <a:srgbClr val="21252A"/>
                </a:solidFill>
                <a:effectLst/>
                <a:uLnTx/>
                <a:uFillTx/>
                <a:latin typeface="Arial"/>
                <a:ea typeface="+mn-ea"/>
                <a:cs typeface="Arial"/>
              </a:rPr>
              <a:t>SDoH</a:t>
            </a:r>
            <a:r>
              <a:rPr kumimoji="0" sz="1600" b="0" i="0" u="none" strike="noStrike" kern="1200" cap="none" spc="-70" normalizeH="0" baseline="0" noProof="0" dirty="0">
                <a:ln>
                  <a:noFill/>
                </a:ln>
                <a:solidFill>
                  <a:srgbClr val="21252A"/>
                </a:solidFill>
                <a:effectLst/>
                <a:uLnTx/>
                <a:uFillTx/>
                <a:latin typeface="Arial"/>
                <a:ea typeface="+mn-ea"/>
                <a:cs typeface="Arial"/>
              </a:rPr>
              <a:t> </a:t>
            </a:r>
            <a:r>
              <a:rPr kumimoji="0" sz="1600" b="0" i="0" u="none" strike="noStrike" kern="1200" cap="none" spc="-5" normalizeH="0" baseline="0" noProof="0" dirty="0">
                <a:ln>
                  <a:noFill/>
                </a:ln>
                <a:solidFill>
                  <a:srgbClr val="21252A"/>
                </a:solidFill>
                <a:effectLst/>
                <a:uLnTx/>
                <a:uFillTx/>
                <a:latin typeface="Arial"/>
                <a:ea typeface="+mn-ea"/>
                <a:cs typeface="Arial"/>
              </a:rPr>
              <a:t>Resource </a:t>
            </a:r>
            <a:r>
              <a:rPr kumimoji="0" sz="1600" b="0" i="0" u="none" strike="noStrike" kern="1200" cap="none" spc="-430" normalizeH="0" baseline="0" noProof="0" dirty="0">
                <a:ln>
                  <a:noFill/>
                </a:ln>
                <a:solidFill>
                  <a:srgbClr val="21252A"/>
                </a:solidFill>
                <a:effectLst/>
                <a:uLnTx/>
                <a:uFillTx/>
                <a:latin typeface="Arial"/>
                <a:ea typeface="+mn-ea"/>
                <a:cs typeface="Arial"/>
              </a:rPr>
              <a:t> </a:t>
            </a:r>
            <a:r>
              <a:rPr kumimoji="0" sz="1600" b="0" i="0" u="none" strike="noStrike" kern="1200" cap="none" spc="-5" normalizeH="0" baseline="0" noProof="0" dirty="0">
                <a:ln>
                  <a:noFill/>
                </a:ln>
                <a:solidFill>
                  <a:srgbClr val="21252A"/>
                </a:solidFill>
                <a:effectLst/>
                <a:uLnTx/>
                <a:uFillTx/>
                <a:latin typeface="Arial"/>
                <a:ea typeface="+mn-ea"/>
                <a:cs typeface="Arial"/>
              </a:rPr>
              <a:t>Map</a:t>
            </a:r>
            <a:r>
              <a:rPr kumimoji="0" lang="en-US" sz="1600" b="0" i="0" u="none" strike="noStrike" kern="1200" cap="none" spc="-5" normalizeH="0" baseline="0" noProof="0" dirty="0">
                <a:ln>
                  <a:noFill/>
                </a:ln>
                <a:solidFill>
                  <a:srgbClr val="21252A"/>
                </a:solidFill>
                <a:effectLst/>
                <a:uLnTx/>
                <a:uFillTx/>
                <a:latin typeface="Arial"/>
                <a:ea typeface="+mn-ea"/>
                <a:cs typeface="Arial"/>
              </a:rPr>
              <a:t>ping Tool</a:t>
            </a:r>
            <a:endParaRPr kumimoji="0" sz="1600" b="0" i="0" u="none" strike="noStrike" kern="1200" cap="none" spc="0" normalizeH="0" baseline="0" noProof="0" dirty="0">
              <a:ln>
                <a:noFill/>
              </a:ln>
              <a:solidFill>
                <a:prstClr val="black"/>
              </a:solidFill>
              <a:effectLst/>
              <a:uLnTx/>
              <a:uFillTx/>
              <a:latin typeface="Arial"/>
              <a:ea typeface="+mn-ea"/>
              <a:cs typeface="Arial"/>
            </a:endParaRPr>
          </a:p>
          <a:p>
            <a:pPr marL="241300" marR="14604" lvl="0" indent="-229235" algn="l" defTabSz="914400" rtl="0" eaLnBrk="1" fontAlgn="auto" latinLnBrk="0" hangingPunct="1">
              <a:lnSpc>
                <a:spcPct val="100000"/>
              </a:lnSpc>
              <a:spcBef>
                <a:spcPts val="0"/>
              </a:spcBef>
              <a:spcAft>
                <a:spcPts val="0"/>
              </a:spcAft>
              <a:buClrTx/>
              <a:buSzTx/>
              <a:buFontTx/>
              <a:buAutoNum type="arabicPeriod"/>
              <a:tabLst>
                <a:tab pos="241935" algn="l"/>
              </a:tabLst>
              <a:defRPr/>
            </a:pPr>
            <a:r>
              <a:rPr kumimoji="0" sz="1600" b="0" i="0" u="none" strike="noStrike" kern="1200" cap="none" spc="-5" normalizeH="0" baseline="0" noProof="0" dirty="0">
                <a:ln>
                  <a:noFill/>
                </a:ln>
                <a:solidFill>
                  <a:srgbClr val="21252A"/>
                </a:solidFill>
                <a:effectLst/>
                <a:uLnTx/>
                <a:uFillTx/>
                <a:latin typeface="Arial"/>
                <a:ea typeface="+mn-ea"/>
                <a:cs typeface="Arial"/>
              </a:rPr>
              <a:t>No</a:t>
            </a:r>
            <a:r>
              <a:rPr kumimoji="0" sz="1600" b="0" i="0" u="none" strike="noStrike" kern="1200" cap="none" spc="-20" normalizeH="0" baseline="0" noProof="0" dirty="0">
                <a:ln>
                  <a:noFill/>
                </a:ln>
                <a:solidFill>
                  <a:srgbClr val="21252A"/>
                </a:solidFill>
                <a:effectLst/>
                <a:uLnTx/>
                <a:uFillTx/>
                <a:latin typeface="Arial"/>
                <a:ea typeface="+mn-ea"/>
                <a:cs typeface="Arial"/>
              </a:rPr>
              <a:t>w</a:t>
            </a:r>
            <a:r>
              <a:rPr kumimoji="0" sz="1600" b="0" i="0" u="none" strike="noStrike" kern="1200" cap="none" spc="-5" normalizeH="0" baseline="0" noProof="0" dirty="0">
                <a:ln>
                  <a:noFill/>
                </a:ln>
                <a:solidFill>
                  <a:srgbClr val="21252A"/>
                </a:solidFill>
                <a:effectLst/>
                <a:uLnTx/>
                <a:uFillTx/>
                <a:latin typeface="Arial"/>
                <a:ea typeface="+mn-ea"/>
                <a:cs typeface="Arial"/>
              </a:rPr>
              <a:t>Pow</a:t>
            </a:r>
            <a:r>
              <a:rPr kumimoji="0" sz="1600" b="0" i="0" u="none" strike="noStrike" kern="1200" cap="none" spc="-85" normalizeH="0" baseline="0" noProof="0" dirty="0">
                <a:ln>
                  <a:noFill/>
                </a:ln>
                <a:solidFill>
                  <a:srgbClr val="21252A"/>
                </a:solidFill>
                <a:effectLst/>
                <a:uLnTx/>
                <a:uFillTx/>
                <a:latin typeface="Arial"/>
                <a:ea typeface="+mn-ea"/>
                <a:cs typeface="Arial"/>
              </a:rPr>
              <a:t> </a:t>
            </a:r>
            <a:r>
              <a:rPr kumimoji="0" sz="1600" b="0" i="0" u="none" strike="noStrike" kern="1200" cap="none" spc="-5" normalizeH="0" baseline="0" noProof="0" dirty="0">
                <a:ln>
                  <a:noFill/>
                </a:ln>
                <a:solidFill>
                  <a:srgbClr val="21252A"/>
                </a:solidFill>
                <a:effectLst/>
                <a:uLnTx/>
                <a:uFillTx/>
                <a:latin typeface="Arial"/>
                <a:ea typeface="+mn-ea"/>
                <a:cs typeface="Arial"/>
              </a:rPr>
              <a:t>A</a:t>
            </a:r>
            <a:r>
              <a:rPr kumimoji="0" sz="1600" b="0" i="0" u="none" strike="noStrike" kern="1200" cap="none" spc="0" normalizeH="0" baseline="0" noProof="0" dirty="0">
                <a:ln>
                  <a:noFill/>
                </a:ln>
                <a:solidFill>
                  <a:srgbClr val="21252A"/>
                </a:solidFill>
                <a:effectLst/>
                <a:uLnTx/>
                <a:uFillTx/>
                <a:latin typeface="Arial"/>
                <a:ea typeface="+mn-ea"/>
                <a:cs typeface="Arial"/>
              </a:rPr>
              <a:t>cc</a:t>
            </a:r>
            <a:r>
              <a:rPr kumimoji="0" sz="1600" b="0" i="0" u="none" strike="noStrike" kern="1200" cap="none" spc="-5" normalizeH="0" baseline="0" noProof="0" dirty="0">
                <a:ln>
                  <a:noFill/>
                </a:ln>
                <a:solidFill>
                  <a:srgbClr val="21252A"/>
                </a:solidFill>
                <a:effectLst/>
                <a:uLnTx/>
                <a:uFillTx/>
                <a:latin typeface="Arial"/>
                <a:ea typeface="+mn-ea"/>
                <a:cs typeface="Arial"/>
              </a:rPr>
              <a:t>e</a:t>
            </a:r>
            <a:r>
              <a:rPr kumimoji="0" sz="1600" b="0" i="0" u="none" strike="noStrike" kern="1200" cap="none" spc="0" normalizeH="0" baseline="0" noProof="0" dirty="0">
                <a:ln>
                  <a:noFill/>
                </a:ln>
                <a:solidFill>
                  <a:srgbClr val="21252A"/>
                </a:solidFill>
                <a:effectLst/>
                <a:uLnTx/>
                <a:uFillTx/>
                <a:latin typeface="Arial"/>
                <a:ea typeface="+mn-ea"/>
                <a:cs typeface="Arial"/>
              </a:rPr>
              <a:t>ss  </a:t>
            </a:r>
            <a:r>
              <a:rPr kumimoji="0" sz="1600" b="0" i="0" u="none" strike="noStrike" kern="1200" cap="none" spc="-5" normalizeH="0" baseline="0" noProof="0" dirty="0">
                <a:ln>
                  <a:noFill/>
                </a:ln>
                <a:solidFill>
                  <a:srgbClr val="21252A"/>
                </a:solidFill>
                <a:effectLst/>
                <a:uLnTx/>
                <a:uFillTx/>
                <a:latin typeface="Arial"/>
                <a:ea typeface="+mn-ea"/>
                <a:cs typeface="Arial"/>
              </a:rPr>
              <a:t>Guide</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12" name="object 12"/>
          <p:cNvSpPr txBox="1"/>
          <p:nvPr/>
        </p:nvSpPr>
        <p:spPr>
          <a:xfrm>
            <a:off x="9858836" y="2426851"/>
            <a:ext cx="2080260" cy="1489510"/>
          </a:xfrm>
          <a:prstGeom prst="rect">
            <a:avLst/>
          </a:prstGeom>
        </p:spPr>
        <p:txBody>
          <a:bodyPr vert="horz" wrap="square" lIns="0" tIns="12065" rIns="0" bIns="0" rtlCol="0">
            <a:spAutoFit/>
          </a:bodyPr>
          <a:lstStyle/>
          <a:p>
            <a:pPr marL="241300" marR="387350" lvl="0" indent="-229235" algn="l" defTabSz="914400" rtl="0" eaLnBrk="1" fontAlgn="auto" latinLnBrk="0" hangingPunct="1">
              <a:lnSpc>
                <a:spcPct val="100000"/>
              </a:lnSpc>
              <a:spcBef>
                <a:spcPts val="95"/>
              </a:spcBef>
              <a:spcAft>
                <a:spcPts val="0"/>
              </a:spcAft>
              <a:buClrTx/>
              <a:buSzTx/>
              <a:buFontTx/>
              <a:buAutoNum type="arabicPeriod"/>
              <a:tabLst>
                <a:tab pos="241935" algn="l"/>
              </a:tabLst>
              <a:defRPr/>
            </a:pPr>
            <a:r>
              <a:rPr kumimoji="0" sz="1600" b="0" i="0" u="none" strike="noStrike" kern="1200" cap="none" spc="-5" normalizeH="0" baseline="0" noProof="0" dirty="0">
                <a:ln>
                  <a:noFill/>
                </a:ln>
                <a:solidFill>
                  <a:srgbClr val="444C55">
                    <a:lumMod val="50000"/>
                  </a:srgbClr>
                </a:solidFill>
                <a:effectLst/>
                <a:uLnTx/>
                <a:uFillTx/>
                <a:latin typeface="Arial"/>
                <a:ea typeface="+mn-ea"/>
                <a:cs typeface="Arial"/>
              </a:rPr>
              <a:t>Universal</a:t>
            </a:r>
            <a:r>
              <a:rPr kumimoji="0" sz="1600" b="0" i="0" u="none" strike="noStrike" kern="1200" cap="none" spc="-65" normalizeH="0" baseline="0" noProof="0" dirty="0">
                <a:ln>
                  <a:noFill/>
                </a:ln>
                <a:solidFill>
                  <a:srgbClr val="444C55">
                    <a:lumMod val="50000"/>
                  </a:srgbClr>
                </a:solidFill>
                <a:effectLst/>
                <a:uLnTx/>
                <a:uFillTx/>
                <a:latin typeface="Arial"/>
                <a:ea typeface="+mn-ea"/>
                <a:cs typeface="Arial"/>
              </a:rPr>
              <a:t> </a:t>
            </a:r>
            <a:r>
              <a:rPr kumimoji="0" sz="1600" b="0" i="0" u="none" strike="noStrike" kern="1200" cap="none" spc="-5" normalizeH="0" baseline="0" noProof="0" dirty="0">
                <a:ln>
                  <a:noFill/>
                </a:ln>
                <a:solidFill>
                  <a:srgbClr val="444C55">
                    <a:lumMod val="50000"/>
                  </a:srgbClr>
                </a:solidFill>
                <a:effectLst/>
                <a:uLnTx/>
                <a:uFillTx/>
                <a:latin typeface="Arial"/>
                <a:ea typeface="+mn-ea"/>
                <a:cs typeface="Arial"/>
              </a:rPr>
              <a:t>SDoH </a:t>
            </a:r>
            <a:r>
              <a:rPr kumimoji="0" sz="1600" b="0" i="0" u="none" strike="noStrike" kern="1200" cap="none" spc="-430" normalizeH="0" baseline="0" noProof="0" dirty="0">
                <a:ln>
                  <a:noFill/>
                </a:ln>
                <a:solidFill>
                  <a:srgbClr val="444C55">
                    <a:lumMod val="50000"/>
                  </a:srgbClr>
                </a:solidFill>
                <a:effectLst/>
                <a:uLnTx/>
                <a:uFillTx/>
                <a:latin typeface="Arial"/>
                <a:ea typeface="+mn-ea"/>
                <a:cs typeface="Arial"/>
              </a:rPr>
              <a:t> </a:t>
            </a:r>
            <a:r>
              <a:rPr kumimoji="0" sz="1600" b="0" i="0" u="none" strike="noStrike" kern="1200" cap="none" spc="-5" normalizeH="0" baseline="0" noProof="0" dirty="0">
                <a:ln>
                  <a:noFill/>
                </a:ln>
                <a:solidFill>
                  <a:srgbClr val="444C55">
                    <a:lumMod val="50000"/>
                  </a:srgbClr>
                </a:solidFill>
                <a:effectLst/>
                <a:uLnTx/>
                <a:uFillTx/>
                <a:latin typeface="Arial"/>
                <a:ea typeface="+mn-ea"/>
                <a:cs typeface="Arial"/>
              </a:rPr>
              <a:t>Resources</a:t>
            </a:r>
            <a:endParaRPr kumimoji="0" sz="1600" b="0" i="0" u="none" strike="noStrike" kern="1200" cap="none" spc="0" normalizeH="0" baseline="0" noProof="0" dirty="0">
              <a:ln>
                <a:noFill/>
              </a:ln>
              <a:solidFill>
                <a:srgbClr val="444C55">
                  <a:lumMod val="50000"/>
                </a:srgbClr>
              </a:solidFill>
              <a:effectLst/>
              <a:uLnTx/>
              <a:uFillTx/>
              <a:latin typeface="Arial"/>
              <a:ea typeface="+mn-ea"/>
              <a:cs typeface="Arial"/>
            </a:endParaRPr>
          </a:p>
          <a:p>
            <a:pPr marL="241300" marR="5080" lvl="0" indent="-229235" algn="l" defTabSz="914400" rtl="0" eaLnBrk="1" fontAlgn="auto" latinLnBrk="0" hangingPunct="1">
              <a:lnSpc>
                <a:spcPct val="100000"/>
              </a:lnSpc>
              <a:spcBef>
                <a:spcPts val="0"/>
              </a:spcBef>
              <a:spcAft>
                <a:spcPts val="0"/>
              </a:spcAft>
              <a:buClrTx/>
              <a:buSzTx/>
              <a:buFontTx/>
              <a:buAutoNum type="arabicPeriod"/>
              <a:tabLst>
                <a:tab pos="241935" algn="l"/>
              </a:tabLst>
              <a:defRPr/>
            </a:pPr>
            <a:r>
              <a:rPr kumimoji="0" sz="1600" b="0" i="0" u="none" strike="noStrike" kern="1200" cap="none" spc="-5" normalizeH="0" baseline="0" noProof="0" dirty="0">
                <a:ln>
                  <a:noFill/>
                </a:ln>
                <a:solidFill>
                  <a:srgbClr val="21252A"/>
                </a:solidFill>
                <a:effectLst/>
                <a:uLnTx/>
                <a:uFillTx/>
                <a:latin typeface="Arial"/>
                <a:ea typeface="+mn-ea"/>
                <a:cs typeface="Arial"/>
              </a:rPr>
              <a:t>SDoH</a:t>
            </a:r>
            <a:r>
              <a:rPr kumimoji="0" sz="1600" b="0" i="0" u="none" strike="noStrike" kern="1200" cap="none" spc="-60" normalizeH="0" baseline="0" noProof="0" dirty="0">
                <a:ln>
                  <a:noFill/>
                </a:ln>
                <a:solidFill>
                  <a:srgbClr val="21252A"/>
                </a:solidFill>
                <a:effectLst/>
                <a:uLnTx/>
                <a:uFillTx/>
                <a:latin typeface="Arial"/>
                <a:ea typeface="+mn-ea"/>
                <a:cs typeface="Arial"/>
              </a:rPr>
              <a:t> </a:t>
            </a:r>
            <a:r>
              <a:rPr kumimoji="0" sz="1600" b="0" i="0" u="none" strike="noStrike" kern="1200" cap="none" spc="-25" normalizeH="0" baseline="0" noProof="0" dirty="0">
                <a:ln>
                  <a:noFill/>
                </a:ln>
                <a:solidFill>
                  <a:srgbClr val="21252A"/>
                </a:solidFill>
                <a:effectLst/>
                <a:uLnTx/>
                <a:uFillTx/>
                <a:latin typeface="Arial"/>
                <a:ea typeface="+mn-ea"/>
                <a:cs typeface="Arial"/>
              </a:rPr>
              <a:t>Tip </a:t>
            </a:r>
            <a:r>
              <a:rPr kumimoji="0" sz="1600" b="0" i="0" u="none" strike="noStrike" kern="1200" cap="none" spc="-5" normalizeH="0" baseline="0" noProof="0" dirty="0">
                <a:ln>
                  <a:noFill/>
                </a:ln>
                <a:solidFill>
                  <a:srgbClr val="21252A"/>
                </a:solidFill>
                <a:effectLst/>
                <a:uLnTx/>
                <a:uFillTx/>
                <a:latin typeface="Arial"/>
                <a:ea typeface="+mn-ea"/>
                <a:cs typeface="Arial"/>
              </a:rPr>
              <a:t>Sheets</a:t>
            </a:r>
            <a:r>
              <a:rPr kumimoji="0" sz="1600" b="0" i="0" u="none" strike="noStrike" kern="1200" cap="none" spc="-15" normalizeH="0" baseline="0" noProof="0" dirty="0">
                <a:ln>
                  <a:noFill/>
                </a:ln>
                <a:solidFill>
                  <a:srgbClr val="21252A"/>
                </a:solidFill>
                <a:effectLst/>
                <a:uLnTx/>
                <a:uFillTx/>
                <a:latin typeface="Arial"/>
                <a:ea typeface="+mn-ea"/>
                <a:cs typeface="Arial"/>
              </a:rPr>
              <a:t> </a:t>
            </a:r>
            <a:r>
              <a:rPr kumimoji="0" sz="1600" b="0" i="0" u="none" strike="noStrike" kern="1200" cap="none" spc="-5" normalizeH="0" baseline="0" noProof="0" dirty="0">
                <a:ln>
                  <a:noFill/>
                </a:ln>
                <a:solidFill>
                  <a:srgbClr val="21252A"/>
                </a:solidFill>
                <a:effectLst/>
                <a:uLnTx/>
                <a:uFillTx/>
                <a:latin typeface="Arial"/>
                <a:ea typeface="+mn-ea"/>
                <a:cs typeface="Arial"/>
              </a:rPr>
              <a:t>by </a:t>
            </a:r>
            <a:r>
              <a:rPr kumimoji="0" sz="1600" b="0" i="0" u="none" strike="noStrike" kern="1200" cap="none" spc="-430" normalizeH="0" baseline="0" noProof="0" dirty="0">
                <a:ln>
                  <a:noFill/>
                </a:ln>
                <a:solidFill>
                  <a:srgbClr val="21252A"/>
                </a:solidFill>
                <a:effectLst/>
                <a:uLnTx/>
                <a:uFillTx/>
                <a:latin typeface="Arial"/>
                <a:ea typeface="+mn-ea"/>
                <a:cs typeface="Arial"/>
              </a:rPr>
              <a:t> </a:t>
            </a:r>
            <a:r>
              <a:rPr kumimoji="0" sz="1600" b="0" i="0" u="none" strike="noStrike" kern="1200" cap="none" spc="-40" normalizeH="0" baseline="0" noProof="0" dirty="0">
                <a:ln>
                  <a:noFill/>
                </a:ln>
                <a:solidFill>
                  <a:srgbClr val="21252A"/>
                </a:solidFill>
                <a:effectLst/>
                <a:uLnTx/>
                <a:uFillTx/>
                <a:latin typeface="Arial"/>
                <a:ea typeface="+mn-ea"/>
                <a:cs typeface="Arial"/>
              </a:rPr>
              <a:t>Topic</a:t>
            </a:r>
            <a:endParaRPr kumimoji="0" sz="1600" b="0" i="0" u="none" strike="noStrike" kern="1200" cap="none" spc="0" normalizeH="0" baseline="0" noProof="0" dirty="0">
              <a:ln>
                <a:noFill/>
              </a:ln>
              <a:solidFill>
                <a:prstClr val="black"/>
              </a:solidFill>
              <a:effectLst/>
              <a:uLnTx/>
              <a:uFillTx/>
              <a:latin typeface="Arial"/>
              <a:ea typeface="+mn-ea"/>
              <a:cs typeface="Arial"/>
            </a:endParaRPr>
          </a:p>
          <a:p>
            <a:pPr marL="241300" marR="748665" lvl="0" indent="-229235" algn="l" defTabSz="914400" rtl="0" eaLnBrk="1" fontAlgn="auto" latinLnBrk="0" hangingPunct="1">
              <a:lnSpc>
                <a:spcPct val="100000"/>
              </a:lnSpc>
              <a:spcBef>
                <a:spcPts val="0"/>
              </a:spcBef>
              <a:spcAft>
                <a:spcPts val="0"/>
              </a:spcAft>
              <a:buClrTx/>
              <a:buSzTx/>
              <a:buFontTx/>
              <a:buAutoNum type="arabicPeriod"/>
              <a:tabLst>
                <a:tab pos="241935" algn="l"/>
              </a:tabLst>
              <a:defRPr/>
            </a:pPr>
            <a:r>
              <a:rPr kumimoji="0" sz="1600" b="0" i="0" u="none" strike="noStrike" kern="1200" cap="none" spc="-5" normalizeH="0" baseline="0" noProof="0" dirty="0">
                <a:ln>
                  <a:noFill/>
                </a:ln>
                <a:solidFill>
                  <a:srgbClr val="21252A"/>
                </a:solidFill>
                <a:effectLst/>
                <a:uLnTx/>
                <a:uFillTx/>
                <a:latin typeface="Arial"/>
                <a:ea typeface="+mn-ea"/>
                <a:cs typeface="Arial"/>
              </a:rPr>
              <a:t>Local</a:t>
            </a:r>
            <a:r>
              <a:rPr kumimoji="0" sz="1600" b="0" i="0" u="none" strike="noStrike" kern="1200" cap="none" spc="-80" normalizeH="0" baseline="0" noProof="0" dirty="0">
                <a:ln>
                  <a:noFill/>
                </a:ln>
                <a:solidFill>
                  <a:srgbClr val="21252A"/>
                </a:solidFill>
                <a:effectLst/>
                <a:uLnTx/>
                <a:uFillTx/>
                <a:latin typeface="Arial"/>
                <a:ea typeface="+mn-ea"/>
                <a:cs typeface="Arial"/>
              </a:rPr>
              <a:t> </a:t>
            </a:r>
            <a:r>
              <a:rPr kumimoji="0" sz="1600" b="0" i="0" u="none" strike="noStrike" kern="1200" cap="none" spc="-5" normalizeH="0" baseline="0" noProof="0" dirty="0">
                <a:ln>
                  <a:noFill/>
                </a:ln>
                <a:solidFill>
                  <a:srgbClr val="21252A"/>
                </a:solidFill>
                <a:effectLst/>
                <a:uLnTx/>
                <a:uFillTx/>
                <a:latin typeface="Arial"/>
                <a:ea typeface="+mn-ea"/>
                <a:cs typeface="Arial"/>
              </a:rPr>
              <a:t>SDoH </a:t>
            </a:r>
            <a:r>
              <a:rPr kumimoji="0" sz="1600" b="0" i="0" u="none" strike="noStrike" kern="1200" cap="none" spc="-430" normalizeH="0" baseline="0" noProof="0" dirty="0">
                <a:ln>
                  <a:noFill/>
                </a:ln>
                <a:solidFill>
                  <a:srgbClr val="21252A"/>
                </a:solidFill>
                <a:effectLst/>
                <a:uLnTx/>
                <a:uFillTx/>
                <a:latin typeface="Arial"/>
                <a:ea typeface="+mn-ea"/>
                <a:cs typeface="Arial"/>
              </a:rPr>
              <a:t> </a:t>
            </a:r>
            <a:r>
              <a:rPr kumimoji="0" sz="1600" b="0" i="0" u="none" strike="noStrike" kern="1200" cap="none" spc="-5" normalizeH="0" baseline="0" noProof="0" dirty="0">
                <a:ln>
                  <a:noFill/>
                </a:ln>
                <a:solidFill>
                  <a:srgbClr val="21252A"/>
                </a:solidFill>
                <a:effectLst/>
                <a:uLnTx/>
                <a:uFillTx/>
                <a:latin typeface="Arial"/>
                <a:ea typeface="+mn-ea"/>
                <a:cs typeface="Arial"/>
              </a:rPr>
              <a:t>Resources</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sp>
        <p:nvSpPr>
          <p:cNvPr id="13" name="object 13"/>
          <p:cNvSpPr/>
          <p:nvPr/>
        </p:nvSpPr>
        <p:spPr>
          <a:xfrm>
            <a:off x="7994142" y="1696973"/>
            <a:ext cx="3352800" cy="401320"/>
          </a:xfrm>
          <a:custGeom>
            <a:avLst/>
            <a:gdLst/>
            <a:ahLst/>
            <a:cxnLst/>
            <a:rect l="l" t="t" r="r" b="b"/>
            <a:pathLst>
              <a:path w="3352800" h="401319">
                <a:moveTo>
                  <a:pt x="3352800" y="0"/>
                </a:moveTo>
                <a:lnTo>
                  <a:pt x="0" y="0"/>
                </a:lnTo>
                <a:lnTo>
                  <a:pt x="0" y="400812"/>
                </a:lnTo>
                <a:lnTo>
                  <a:pt x="3352800" y="400812"/>
                </a:lnTo>
                <a:lnTo>
                  <a:pt x="335280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txBox="1"/>
          <p:nvPr/>
        </p:nvSpPr>
        <p:spPr>
          <a:xfrm>
            <a:off x="7994142" y="1696973"/>
            <a:ext cx="3352800" cy="401320"/>
          </a:xfrm>
          <a:prstGeom prst="rect">
            <a:avLst/>
          </a:prstGeom>
          <a:ln w="28955">
            <a:solidFill>
              <a:srgbClr val="F58366"/>
            </a:solidFill>
          </a:ln>
        </p:spPr>
        <p:txBody>
          <a:bodyPr vert="horz" wrap="square" lIns="0" tIns="37465" rIns="0" bIns="0" rtlCol="0">
            <a:spAutoFit/>
          </a:bodyPr>
          <a:lstStyle/>
          <a:p>
            <a:pPr marL="938530" marR="0" lvl="0" indent="0" algn="l" defTabSz="914400" rtl="0" eaLnBrk="1" fontAlgn="auto" latinLnBrk="0" hangingPunct="1">
              <a:lnSpc>
                <a:spcPct val="100000"/>
              </a:lnSpc>
              <a:spcBef>
                <a:spcPts val="295"/>
              </a:spcBef>
              <a:spcAft>
                <a:spcPts val="0"/>
              </a:spcAft>
              <a:buClrTx/>
              <a:buSzTx/>
              <a:buFontTx/>
              <a:buNone/>
              <a:tabLst/>
              <a:defRPr/>
            </a:pPr>
            <a:r>
              <a:rPr kumimoji="0" sz="2000" b="0" i="0" u="none" strike="noStrike" kern="1200" cap="none" spc="0" normalizeH="0" baseline="0" noProof="0" dirty="0">
                <a:ln>
                  <a:noFill/>
                </a:ln>
                <a:solidFill>
                  <a:srgbClr val="21252A"/>
                </a:solidFill>
                <a:effectLst/>
                <a:uLnTx/>
                <a:uFillTx/>
                <a:latin typeface="Arial"/>
                <a:ea typeface="+mn-ea"/>
                <a:cs typeface="Arial"/>
              </a:rPr>
              <a:t>SDoH</a:t>
            </a:r>
            <a:r>
              <a:rPr kumimoji="0" sz="2000" b="0" i="0" u="none" strike="noStrike" kern="1200" cap="none" spc="-20" normalizeH="0" baseline="0" noProof="0" dirty="0">
                <a:ln>
                  <a:noFill/>
                </a:ln>
                <a:solidFill>
                  <a:srgbClr val="21252A"/>
                </a:solidFill>
                <a:effectLst/>
                <a:uLnTx/>
                <a:uFillTx/>
                <a:latin typeface="Arial"/>
                <a:ea typeface="+mn-ea"/>
                <a:cs typeface="Arial"/>
              </a:rPr>
              <a:t> </a:t>
            </a:r>
            <a:r>
              <a:rPr kumimoji="0" sz="2000" b="0" i="0" u="none" strike="noStrike" kern="1200" cap="none" spc="0" normalizeH="0" baseline="0" noProof="0" dirty="0">
                <a:ln>
                  <a:noFill/>
                </a:ln>
                <a:solidFill>
                  <a:srgbClr val="21252A"/>
                </a:solidFill>
                <a:effectLst/>
                <a:uLnTx/>
                <a:uFillTx/>
                <a:latin typeface="Arial"/>
                <a:ea typeface="+mn-ea"/>
                <a:cs typeface="Arial"/>
              </a:rPr>
              <a:t>Folder</a:t>
            </a:r>
            <a:endParaRPr kumimoji="0" sz="2000" b="0" i="0" u="none" strike="noStrike" kern="1200" cap="none" spc="0" normalizeH="0" baseline="0" noProof="0">
              <a:ln>
                <a:noFill/>
              </a:ln>
              <a:solidFill>
                <a:prstClr val="black"/>
              </a:solidFill>
              <a:effectLst/>
              <a:uLnTx/>
              <a:uFillTx/>
              <a:latin typeface="Arial"/>
              <a:ea typeface="+mn-ea"/>
              <a:cs typeface="Arial"/>
            </a:endParaRPr>
          </a:p>
        </p:txBody>
      </p:sp>
      <p:grpSp>
        <p:nvGrpSpPr>
          <p:cNvPr id="15" name="object 15"/>
          <p:cNvGrpSpPr/>
          <p:nvPr/>
        </p:nvGrpSpPr>
        <p:grpSpPr>
          <a:xfrm>
            <a:off x="7217640" y="4055384"/>
            <a:ext cx="4818380" cy="971550"/>
            <a:chOff x="7217640" y="4055384"/>
            <a:chExt cx="4818380" cy="971550"/>
          </a:xfrm>
        </p:grpSpPr>
        <p:sp>
          <p:nvSpPr>
            <p:cNvPr id="16" name="object 16"/>
            <p:cNvSpPr/>
            <p:nvPr/>
          </p:nvSpPr>
          <p:spPr>
            <a:xfrm>
              <a:off x="7231927" y="4069671"/>
              <a:ext cx="1974850" cy="900430"/>
            </a:xfrm>
            <a:custGeom>
              <a:avLst/>
              <a:gdLst/>
              <a:ahLst/>
              <a:cxnLst/>
              <a:rect l="l" t="t" r="r" b="b"/>
              <a:pathLst>
                <a:path w="1974850" h="900429">
                  <a:moveTo>
                    <a:pt x="72504" y="0"/>
                  </a:moveTo>
                  <a:lnTo>
                    <a:pt x="0" y="704164"/>
                  </a:lnTo>
                  <a:lnTo>
                    <a:pt x="1902028" y="900023"/>
                  </a:lnTo>
                  <a:lnTo>
                    <a:pt x="1974532" y="195859"/>
                  </a:lnTo>
                  <a:lnTo>
                    <a:pt x="72504"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7231927" y="4069671"/>
              <a:ext cx="1974850" cy="900430"/>
            </a:xfrm>
            <a:custGeom>
              <a:avLst/>
              <a:gdLst/>
              <a:ahLst/>
              <a:cxnLst/>
              <a:rect l="l" t="t" r="r" b="b"/>
              <a:pathLst>
                <a:path w="1974850" h="900429">
                  <a:moveTo>
                    <a:pt x="72504" y="0"/>
                  </a:moveTo>
                  <a:lnTo>
                    <a:pt x="1974532" y="195859"/>
                  </a:lnTo>
                  <a:lnTo>
                    <a:pt x="1902028" y="900023"/>
                  </a:lnTo>
                  <a:lnTo>
                    <a:pt x="0" y="704164"/>
                  </a:lnTo>
                  <a:lnTo>
                    <a:pt x="72504" y="0"/>
                  </a:lnTo>
                  <a:close/>
                </a:path>
              </a:pathLst>
            </a:custGeom>
            <a:ln w="28575">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7641107" y="4217276"/>
              <a:ext cx="1190625" cy="572135"/>
            </a:xfrm>
            <a:custGeom>
              <a:avLst/>
              <a:gdLst/>
              <a:ahLst/>
              <a:cxnLst/>
              <a:rect l="l" t="t" r="r" b="b"/>
              <a:pathLst>
                <a:path w="1190625" h="572135">
                  <a:moveTo>
                    <a:pt x="140919" y="12598"/>
                  </a:moveTo>
                  <a:lnTo>
                    <a:pt x="18656" y="0"/>
                  </a:lnTo>
                  <a:lnTo>
                    <a:pt x="0" y="181229"/>
                  </a:lnTo>
                  <a:lnTo>
                    <a:pt x="23977" y="183692"/>
                  </a:lnTo>
                  <a:lnTo>
                    <a:pt x="32461" y="101371"/>
                  </a:lnTo>
                  <a:lnTo>
                    <a:pt x="117513" y="110121"/>
                  </a:lnTo>
                  <a:lnTo>
                    <a:pt x="118414" y="101371"/>
                  </a:lnTo>
                  <a:lnTo>
                    <a:pt x="119710" y="88734"/>
                  </a:lnTo>
                  <a:lnTo>
                    <a:pt x="34658" y="79984"/>
                  </a:lnTo>
                  <a:lnTo>
                    <a:pt x="40436" y="23863"/>
                  </a:lnTo>
                  <a:lnTo>
                    <a:pt x="138722" y="33985"/>
                  </a:lnTo>
                  <a:lnTo>
                    <a:pt x="139763" y="23863"/>
                  </a:lnTo>
                  <a:lnTo>
                    <a:pt x="140919" y="12598"/>
                  </a:lnTo>
                  <a:close/>
                </a:path>
                <a:path w="1190625" h="572135">
                  <a:moveTo>
                    <a:pt x="272669" y="126136"/>
                  </a:moveTo>
                  <a:lnTo>
                    <a:pt x="270802" y="112712"/>
                  </a:lnTo>
                  <a:lnTo>
                    <a:pt x="266598" y="100749"/>
                  </a:lnTo>
                  <a:lnTo>
                    <a:pt x="260083" y="90258"/>
                  </a:lnTo>
                  <a:lnTo>
                    <a:pt x="256298" y="86347"/>
                  </a:lnTo>
                  <a:lnTo>
                    <a:pt x="251675" y="81546"/>
                  </a:lnTo>
                  <a:lnTo>
                    <a:pt x="249720" y="80238"/>
                  </a:lnTo>
                  <a:lnTo>
                    <a:pt x="249720" y="128295"/>
                  </a:lnTo>
                  <a:lnTo>
                    <a:pt x="249237" y="139801"/>
                  </a:lnTo>
                  <a:lnTo>
                    <a:pt x="234276" y="177114"/>
                  </a:lnTo>
                  <a:lnTo>
                    <a:pt x="213423" y="186918"/>
                  </a:lnTo>
                  <a:lnTo>
                    <a:pt x="205409" y="186893"/>
                  </a:lnTo>
                  <a:lnTo>
                    <a:pt x="174929" y="163918"/>
                  </a:lnTo>
                  <a:lnTo>
                    <a:pt x="171361" y="144475"/>
                  </a:lnTo>
                  <a:lnTo>
                    <a:pt x="171894" y="132588"/>
                  </a:lnTo>
                  <a:lnTo>
                    <a:pt x="186778" y="96024"/>
                  </a:lnTo>
                  <a:lnTo>
                    <a:pt x="207683" y="86347"/>
                  </a:lnTo>
                  <a:lnTo>
                    <a:pt x="215760" y="86385"/>
                  </a:lnTo>
                  <a:lnTo>
                    <a:pt x="248666" y="118122"/>
                  </a:lnTo>
                  <a:lnTo>
                    <a:pt x="249720" y="128295"/>
                  </a:lnTo>
                  <a:lnTo>
                    <a:pt x="249720" y="80238"/>
                  </a:lnTo>
                  <a:lnTo>
                    <a:pt x="241795" y="74930"/>
                  </a:lnTo>
                  <a:lnTo>
                    <a:pt x="230454" y="70408"/>
                  </a:lnTo>
                  <a:lnTo>
                    <a:pt x="217652" y="67970"/>
                  </a:lnTo>
                  <a:lnTo>
                    <a:pt x="205841" y="67678"/>
                  </a:lnTo>
                  <a:lnTo>
                    <a:pt x="194779" y="69303"/>
                  </a:lnTo>
                  <a:lnTo>
                    <a:pt x="157365" y="99021"/>
                  </a:lnTo>
                  <a:lnTo>
                    <a:pt x="148475" y="145999"/>
                  </a:lnTo>
                  <a:lnTo>
                    <a:pt x="150253" y="160032"/>
                  </a:lnTo>
                  <a:lnTo>
                    <a:pt x="179057" y="198196"/>
                  </a:lnTo>
                  <a:lnTo>
                    <a:pt x="212001" y="205549"/>
                  </a:lnTo>
                  <a:lnTo>
                    <a:pt x="220243" y="204876"/>
                  </a:lnTo>
                  <a:lnTo>
                    <a:pt x="255193" y="186918"/>
                  </a:lnTo>
                  <a:lnTo>
                    <a:pt x="272224" y="141046"/>
                  </a:lnTo>
                  <a:lnTo>
                    <a:pt x="272669" y="126136"/>
                  </a:lnTo>
                  <a:close/>
                </a:path>
                <a:path w="1190625" h="572135">
                  <a:moveTo>
                    <a:pt x="349707" y="390969"/>
                  </a:moveTo>
                  <a:lnTo>
                    <a:pt x="327329" y="388670"/>
                  </a:lnTo>
                  <a:lnTo>
                    <a:pt x="327558" y="386384"/>
                  </a:lnTo>
                  <a:lnTo>
                    <a:pt x="332054" y="342798"/>
                  </a:lnTo>
                  <a:lnTo>
                    <a:pt x="308559" y="353872"/>
                  </a:lnTo>
                  <a:lnTo>
                    <a:pt x="305206" y="386384"/>
                  </a:lnTo>
                  <a:lnTo>
                    <a:pt x="288886" y="384708"/>
                  </a:lnTo>
                  <a:lnTo>
                    <a:pt x="287108" y="402018"/>
                  </a:lnTo>
                  <a:lnTo>
                    <a:pt x="303428" y="403694"/>
                  </a:lnTo>
                  <a:lnTo>
                    <a:pt x="295643" y="479221"/>
                  </a:lnTo>
                  <a:lnTo>
                    <a:pt x="294868" y="488391"/>
                  </a:lnTo>
                  <a:lnTo>
                    <a:pt x="294843" y="489089"/>
                  </a:lnTo>
                  <a:lnTo>
                    <a:pt x="294728" y="498563"/>
                  </a:lnTo>
                  <a:lnTo>
                    <a:pt x="294843" y="501065"/>
                  </a:lnTo>
                  <a:lnTo>
                    <a:pt x="327355" y="523087"/>
                  </a:lnTo>
                  <a:lnTo>
                    <a:pt x="333032" y="523011"/>
                  </a:lnTo>
                  <a:lnTo>
                    <a:pt x="339432" y="522338"/>
                  </a:lnTo>
                  <a:lnTo>
                    <a:pt x="338239" y="502513"/>
                  </a:lnTo>
                  <a:lnTo>
                    <a:pt x="338239" y="502348"/>
                  </a:lnTo>
                  <a:lnTo>
                    <a:pt x="334137" y="502513"/>
                  </a:lnTo>
                  <a:lnTo>
                    <a:pt x="330860" y="502462"/>
                  </a:lnTo>
                  <a:lnTo>
                    <a:pt x="325081" y="501865"/>
                  </a:lnTo>
                  <a:lnTo>
                    <a:pt x="322605" y="501065"/>
                  </a:lnTo>
                  <a:lnTo>
                    <a:pt x="319290" y="498563"/>
                  </a:lnTo>
                  <a:lnTo>
                    <a:pt x="318160" y="496989"/>
                  </a:lnTo>
                  <a:lnTo>
                    <a:pt x="316966" y="493204"/>
                  </a:lnTo>
                  <a:lnTo>
                    <a:pt x="317055" y="488391"/>
                  </a:lnTo>
                  <a:lnTo>
                    <a:pt x="325551" y="405968"/>
                  </a:lnTo>
                  <a:lnTo>
                    <a:pt x="347929" y="408279"/>
                  </a:lnTo>
                  <a:lnTo>
                    <a:pt x="348157" y="405968"/>
                  </a:lnTo>
                  <a:lnTo>
                    <a:pt x="349707" y="390969"/>
                  </a:lnTo>
                  <a:close/>
                </a:path>
                <a:path w="1190625" h="572135">
                  <a:moveTo>
                    <a:pt x="375704" y="91490"/>
                  </a:moveTo>
                  <a:lnTo>
                    <a:pt x="368452" y="85915"/>
                  </a:lnTo>
                  <a:lnTo>
                    <a:pt x="361073" y="82740"/>
                  </a:lnTo>
                  <a:lnTo>
                    <a:pt x="348386" y="81432"/>
                  </a:lnTo>
                  <a:lnTo>
                    <a:pt x="343471" y="82423"/>
                  </a:lnTo>
                  <a:lnTo>
                    <a:pt x="334200" y="87464"/>
                  </a:lnTo>
                  <a:lnTo>
                    <a:pt x="328853" y="93116"/>
                  </a:lnTo>
                  <a:lnTo>
                    <a:pt x="322783" y="101904"/>
                  </a:lnTo>
                  <a:lnTo>
                    <a:pt x="324840" y="82003"/>
                  </a:lnTo>
                  <a:lnTo>
                    <a:pt x="304812" y="79946"/>
                  </a:lnTo>
                  <a:lnTo>
                    <a:pt x="291287" y="211226"/>
                  </a:lnTo>
                  <a:lnTo>
                    <a:pt x="313537" y="213512"/>
                  </a:lnTo>
                  <a:lnTo>
                    <a:pt x="320624" y="144780"/>
                  </a:lnTo>
                  <a:lnTo>
                    <a:pt x="321564" y="137896"/>
                  </a:lnTo>
                  <a:lnTo>
                    <a:pt x="345224" y="104343"/>
                  </a:lnTo>
                  <a:lnTo>
                    <a:pt x="355536" y="105397"/>
                  </a:lnTo>
                  <a:lnTo>
                    <a:pt x="360807" y="107569"/>
                  </a:lnTo>
                  <a:lnTo>
                    <a:pt x="365912" y="111340"/>
                  </a:lnTo>
                  <a:lnTo>
                    <a:pt x="369366" y="104343"/>
                  </a:lnTo>
                  <a:lnTo>
                    <a:pt x="370560" y="101904"/>
                  </a:lnTo>
                  <a:lnTo>
                    <a:pt x="375704" y="91490"/>
                  </a:lnTo>
                  <a:close/>
                </a:path>
                <a:path w="1190625" h="572135">
                  <a:moveTo>
                    <a:pt x="478269" y="454799"/>
                  </a:moveTo>
                  <a:lnTo>
                    <a:pt x="476529" y="440944"/>
                  </a:lnTo>
                  <a:lnTo>
                    <a:pt x="472516" y="428713"/>
                  </a:lnTo>
                  <a:lnTo>
                    <a:pt x="466242" y="418084"/>
                  </a:lnTo>
                  <a:lnTo>
                    <a:pt x="462381" y="413943"/>
                  </a:lnTo>
                  <a:lnTo>
                    <a:pt x="458089" y="409321"/>
                  </a:lnTo>
                  <a:lnTo>
                    <a:pt x="455523" y="407543"/>
                  </a:lnTo>
                  <a:lnTo>
                    <a:pt x="455523" y="455460"/>
                  </a:lnTo>
                  <a:lnTo>
                    <a:pt x="382206" y="447916"/>
                  </a:lnTo>
                  <a:lnTo>
                    <a:pt x="409054" y="415163"/>
                  </a:lnTo>
                  <a:lnTo>
                    <a:pt x="416001" y="413943"/>
                  </a:lnTo>
                  <a:lnTo>
                    <a:pt x="423430" y="414045"/>
                  </a:lnTo>
                  <a:lnTo>
                    <a:pt x="454164" y="440677"/>
                  </a:lnTo>
                  <a:lnTo>
                    <a:pt x="455523" y="455460"/>
                  </a:lnTo>
                  <a:lnTo>
                    <a:pt x="455523" y="407543"/>
                  </a:lnTo>
                  <a:lnTo>
                    <a:pt x="448513" y="402678"/>
                  </a:lnTo>
                  <a:lnTo>
                    <a:pt x="437515" y="398145"/>
                  </a:lnTo>
                  <a:lnTo>
                    <a:pt x="425069" y="395732"/>
                  </a:lnTo>
                  <a:lnTo>
                    <a:pt x="411975" y="395541"/>
                  </a:lnTo>
                  <a:lnTo>
                    <a:pt x="399923" y="397764"/>
                  </a:lnTo>
                  <a:lnTo>
                    <a:pt x="363855" y="430161"/>
                  </a:lnTo>
                  <a:lnTo>
                    <a:pt x="356057" y="474370"/>
                  </a:lnTo>
                  <a:lnTo>
                    <a:pt x="357847" y="488022"/>
                  </a:lnTo>
                  <a:lnTo>
                    <a:pt x="386803" y="525983"/>
                  </a:lnTo>
                  <a:lnTo>
                    <a:pt x="423164" y="533501"/>
                  </a:lnTo>
                  <a:lnTo>
                    <a:pt x="433285" y="532434"/>
                  </a:lnTo>
                  <a:lnTo>
                    <a:pt x="442531" y="529882"/>
                  </a:lnTo>
                  <a:lnTo>
                    <a:pt x="450900" y="525818"/>
                  </a:lnTo>
                  <a:lnTo>
                    <a:pt x="458304" y="520395"/>
                  </a:lnTo>
                  <a:lnTo>
                    <a:pt x="462826" y="515632"/>
                  </a:lnTo>
                  <a:lnTo>
                    <a:pt x="464654" y="513715"/>
                  </a:lnTo>
                  <a:lnTo>
                    <a:pt x="469976" y="505790"/>
                  </a:lnTo>
                  <a:lnTo>
                    <a:pt x="474268" y="496620"/>
                  </a:lnTo>
                  <a:lnTo>
                    <a:pt x="451561" y="491401"/>
                  </a:lnTo>
                  <a:lnTo>
                    <a:pt x="447205" y="500468"/>
                  </a:lnTo>
                  <a:lnTo>
                    <a:pt x="441947" y="506818"/>
                  </a:lnTo>
                  <a:lnTo>
                    <a:pt x="429526" y="514210"/>
                  </a:lnTo>
                  <a:lnTo>
                    <a:pt x="422338" y="515632"/>
                  </a:lnTo>
                  <a:lnTo>
                    <a:pt x="414172" y="514794"/>
                  </a:lnTo>
                  <a:lnTo>
                    <a:pt x="380796" y="485559"/>
                  </a:lnTo>
                  <a:lnTo>
                    <a:pt x="379095" y="466077"/>
                  </a:lnTo>
                  <a:lnTo>
                    <a:pt x="476999" y="476161"/>
                  </a:lnTo>
                  <a:lnTo>
                    <a:pt x="477354" y="473532"/>
                  </a:lnTo>
                  <a:lnTo>
                    <a:pt x="477596" y="471563"/>
                  </a:lnTo>
                  <a:lnTo>
                    <a:pt x="477735" y="470242"/>
                  </a:lnTo>
                  <a:lnTo>
                    <a:pt x="477875" y="466077"/>
                  </a:lnTo>
                  <a:lnTo>
                    <a:pt x="478243" y="455460"/>
                  </a:lnTo>
                  <a:lnTo>
                    <a:pt x="478269" y="454799"/>
                  </a:lnTo>
                  <a:close/>
                </a:path>
                <a:path w="1190625" h="572135">
                  <a:moveTo>
                    <a:pt x="559650" y="145161"/>
                  </a:moveTo>
                  <a:lnTo>
                    <a:pt x="558088" y="135509"/>
                  </a:lnTo>
                  <a:lnTo>
                    <a:pt x="555193" y="126873"/>
                  </a:lnTo>
                  <a:lnTo>
                    <a:pt x="550951" y="119253"/>
                  </a:lnTo>
                  <a:lnTo>
                    <a:pt x="548652" y="116535"/>
                  </a:lnTo>
                  <a:lnTo>
                    <a:pt x="545376" y="112649"/>
                  </a:lnTo>
                  <a:lnTo>
                    <a:pt x="503148" y="97866"/>
                  </a:lnTo>
                  <a:lnTo>
                    <a:pt x="494995" y="98539"/>
                  </a:lnTo>
                  <a:lnTo>
                    <a:pt x="460184" y="117614"/>
                  </a:lnTo>
                  <a:lnTo>
                    <a:pt x="444563" y="161163"/>
                  </a:lnTo>
                  <a:lnTo>
                    <a:pt x="443992" y="176758"/>
                  </a:lnTo>
                  <a:lnTo>
                    <a:pt x="445655" y="190652"/>
                  </a:lnTo>
                  <a:lnTo>
                    <a:pt x="473405" y="228523"/>
                  </a:lnTo>
                  <a:lnTo>
                    <a:pt x="507669" y="235686"/>
                  </a:lnTo>
                  <a:lnTo>
                    <a:pt x="517410" y="234264"/>
                  </a:lnTo>
                  <a:lnTo>
                    <a:pt x="526478" y="231165"/>
                  </a:lnTo>
                  <a:lnTo>
                    <a:pt x="534860" y="226377"/>
                  </a:lnTo>
                  <a:lnTo>
                    <a:pt x="542264" y="220052"/>
                  </a:lnTo>
                  <a:lnTo>
                    <a:pt x="543890" y="218008"/>
                  </a:lnTo>
                  <a:lnTo>
                    <a:pt x="548398" y="212356"/>
                  </a:lnTo>
                  <a:lnTo>
                    <a:pt x="553262" y="203288"/>
                  </a:lnTo>
                  <a:lnTo>
                    <a:pt x="556856" y="192849"/>
                  </a:lnTo>
                  <a:lnTo>
                    <a:pt x="535266" y="187744"/>
                  </a:lnTo>
                  <a:lnTo>
                    <a:pt x="532892" y="195389"/>
                  </a:lnTo>
                  <a:lnTo>
                    <a:pt x="529818" y="201866"/>
                  </a:lnTo>
                  <a:lnTo>
                    <a:pt x="526059" y="207175"/>
                  </a:lnTo>
                  <a:lnTo>
                    <a:pt x="521601" y="211328"/>
                  </a:lnTo>
                  <a:lnTo>
                    <a:pt x="515200" y="216077"/>
                  </a:lnTo>
                  <a:lnTo>
                    <a:pt x="507631" y="218008"/>
                  </a:lnTo>
                  <a:lnTo>
                    <a:pt x="498894" y="217106"/>
                  </a:lnTo>
                  <a:lnTo>
                    <a:pt x="467677" y="186004"/>
                  </a:lnTo>
                  <a:lnTo>
                    <a:pt x="466864" y="175285"/>
                  </a:lnTo>
                  <a:lnTo>
                    <a:pt x="467499" y="162902"/>
                  </a:lnTo>
                  <a:lnTo>
                    <a:pt x="481926" y="125857"/>
                  </a:lnTo>
                  <a:lnTo>
                    <a:pt x="502399" y="116535"/>
                  </a:lnTo>
                  <a:lnTo>
                    <a:pt x="510489" y="116611"/>
                  </a:lnTo>
                  <a:lnTo>
                    <a:pt x="537667" y="146265"/>
                  </a:lnTo>
                  <a:lnTo>
                    <a:pt x="559650" y="145161"/>
                  </a:lnTo>
                  <a:close/>
                </a:path>
                <a:path w="1190625" h="572135">
                  <a:moveTo>
                    <a:pt x="612406" y="61150"/>
                  </a:moveTo>
                  <a:lnTo>
                    <a:pt x="590156" y="58851"/>
                  </a:lnTo>
                  <a:lnTo>
                    <a:pt x="571500" y="240080"/>
                  </a:lnTo>
                  <a:lnTo>
                    <a:pt x="593750" y="242366"/>
                  </a:lnTo>
                  <a:lnTo>
                    <a:pt x="612406" y="61150"/>
                  </a:lnTo>
                  <a:close/>
                </a:path>
                <a:path w="1190625" h="572135">
                  <a:moveTo>
                    <a:pt x="614718" y="448449"/>
                  </a:moveTo>
                  <a:lnTo>
                    <a:pt x="614362" y="444576"/>
                  </a:lnTo>
                  <a:lnTo>
                    <a:pt x="613664" y="438340"/>
                  </a:lnTo>
                  <a:lnTo>
                    <a:pt x="611886" y="433057"/>
                  </a:lnTo>
                  <a:lnTo>
                    <a:pt x="608126" y="427418"/>
                  </a:lnTo>
                  <a:lnTo>
                    <a:pt x="606107" y="424383"/>
                  </a:lnTo>
                  <a:lnTo>
                    <a:pt x="567651" y="410413"/>
                  </a:lnTo>
                  <a:lnTo>
                    <a:pt x="559409" y="409854"/>
                  </a:lnTo>
                  <a:lnTo>
                    <a:pt x="551611" y="409943"/>
                  </a:lnTo>
                  <a:lnTo>
                    <a:pt x="511251" y="428447"/>
                  </a:lnTo>
                  <a:lnTo>
                    <a:pt x="504278" y="444741"/>
                  </a:lnTo>
                  <a:lnTo>
                    <a:pt x="525729" y="449948"/>
                  </a:lnTo>
                  <a:lnTo>
                    <a:pt x="529082" y="440880"/>
                  </a:lnTo>
                  <a:lnTo>
                    <a:pt x="533438" y="434771"/>
                  </a:lnTo>
                  <a:lnTo>
                    <a:pt x="544169" y="428459"/>
                  </a:lnTo>
                  <a:lnTo>
                    <a:pt x="552081" y="427418"/>
                  </a:lnTo>
                  <a:lnTo>
                    <a:pt x="562546" y="428498"/>
                  </a:lnTo>
                  <a:lnTo>
                    <a:pt x="592378" y="449402"/>
                  </a:lnTo>
                  <a:lnTo>
                    <a:pt x="591362" y="459282"/>
                  </a:lnTo>
                  <a:lnTo>
                    <a:pt x="590715" y="464261"/>
                  </a:lnTo>
                  <a:lnTo>
                    <a:pt x="588924" y="464604"/>
                  </a:lnTo>
                  <a:lnTo>
                    <a:pt x="588924" y="481685"/>
                  </a:lnTo>
                  <a:lnTo>
                    <a:pt x="572973" y="522541"/>
                  </a:lnTo>
                  <a:lnTo>
                    <a:pt x="551040" y="529755"/>
                  </a:lnTo>
                  <a:lnTo>
                    <a:pt x="533819" y="527989"/>
                  </a:lnTo>
                  <a:lnTo>
                    <a:pt x="527443" y="525335"/>
                  </a:lnTo>
                  <a:lnTo>
                    <a:pt x="519277" y="516496"/>
                  </a:lnTo>
                  <a:lnTo>
                    <a:pt x="517537" y="511314"/>
                  </a:lnTo>
                  <a:lnTo>
                    <a:pt x="518553" y="501510"/>
                  </a:lnTo>
                  <a:lnTo>
                    <a:pt x="551713" y="486346"/>
                  </a:lnTo>
                  <a:lnTo>
                    <a:pt x="563257" y="485698"/>
                  </a:lnTo>
                  <a:lnTo>
                    <a:pt x="573303" y="484708"/>
                  </a:lnTo>
                  <a:lnTo>
                    <a:pt x="581863" y="483374"/>
                  </a:lnTo>
                  <a:lnTo>
                    <a:pt x="588924" y="481685"/>
                  </a:lnTo>
                  <a:lnTo>
                    <a:pt x="588924" y="464604"/>
                  </a:lnTo>
                  <a:lnTo>
                    <a:pt x="583234" y="465670"/>
                  </a:lnTo>
                  <a:lnTo>
                    <a:pt x="574001" y="466737"/>
                  </a:lnTo>
                  <a:lnTo>
                    <a:pt x="563003" y="467461"/>
                  </a:lnTo>
                  <a:lnTo>
                    <a:pt x="550252" y="467842"/>
                  </a:lnTo>
                  <a:lnTo>
                    <a:pt x="541324" y="467995"/>
                  </a:lnTo>
                  <a:lnTo>
                    <a:pt x="534619" y="468439"/>
                  </a:lnTo>
                  <a:lnTo>
                    <a:pt x="497078" y="491413"/>
                  </a:lnTo>
                  <a:lnTo>
                    <a:pt x="494309" y="511733"/>
                  </a:lnTo>
                  <a:lnTo>
                    <a:pt x="495719" y="518833"/>
                  </a:lnTo>
                  <a:lnTo>
                    <a:pt x="525221" y="544055"/>
                  </a:lnTo>
                  <a:lnTo>
                    <a:pt x="544093" y="546658"/>
                  </a:lnTo>
                  <a:lnTo>
                    <a:pt x="552424" y="546061"/>
                  </a:lnTo>
                  <a:lnTo>
                    <a:pt x="585660" y="531571"/>
                  </a:lnTo>
                  <a:lnTo>
                    <a:pt x="585685" y="537819"/>
                  </a:lnTo>
                  <a:lnTo>
                    <a:pt x="586613" y="543369"/>
                  </a:lnTo>
                  <a:lnTo>
                    <a:pt x="588441" y="548220"/>
                  </a:lnTo>
                  <a:lnTo>
                    <a:pt x="611682" y="550621"/>
                  </a:lnTo>
                  <a:lnTo>
                    <a:pt x="609396" y="545299"/>
                  </a:lnTo>
                  <a:lnTo>
                    <a:pt x="608063" y="539851"/>
                  </a:lnTo>
                  <a:lnTo>
                    <a:pt x="607682" y="534276"/>
                  </a:lnTo>
                  <a:lnTo>
                    <a:pt x="607656" y="531571"/>
                  </a:lnTo>
                  <a:lnTo>
                    <a:pt x="607631" y="529755"/>
                  </a:lnTo>
                  <a:lnTo>
                    <a:pt x="611657" y="481685"/>
                  </a:lnTo>
                  <a:lnTo>
                    <a:pt x="614375" y="455320"/>
                  </a:lnTo>
                  <a:lnTo>
                    <a:pt x="614718" y="448449"/>
                  </a:lnTo>
                  <a:close/>
                </a:path>
                <a:path w="1190625" h="572135">
                  <a:moveTo>
                    <a:pt x="663981" y="116928"/>
                  </a:moveTo>
                  <a:lnTo>
                    <a:pt x="641731" y="114630"/>
                  </a:lnTo>
                  <a:lnTo>
                    <a:pt x="628205" y="245922"/>
                  </a:lnTo>
                  <a:lnTo>
                    <a:pt x="650455" y="248208"/>
                  </a:lnTo>
                  <a:lnTo>
                    <a:pt x="663981" y="116928"/>
                  </a:lnTo>
                  <a:close/>
                </a:path>
                <a:path w="1190625" h="572135">
                  <a:moveTo>
                    <a:pt x="669124" y="66979"/>
                  </a:moveTo>
                  <a:lnTo>
                    <a:pt x="646874" y="64693"/>
                  </a:lnTo>
                  <a:lnTo>
                    <a:pt x="644232" y="90284"/>
                  </a:lnTo>
                  <a:lnTo>
                    <a:pt x="666483" y="92570"/>
                  </a:lnTo>
                  <a:lnTo>
                    <a:pt x="669124" y="66979"/>
                  </a:lnTo>
                  <a:close/>
                </a:path>
                <a:path w="1190625" h="572135">
                  <a:moveTo>
                    <a:pt x="800557" y="164388"/>
                  </a:moveTo>
                  <a:lnTo>
                    <a:pt x="800163" y="160185"/>
                  </a:lnTo>
                  <a:lnTo>
                    <a:pt x="799503" y="153695"/>
                  </a:lnTo>
                  <a:lnTo>
                    <a:pt x="797750" y="147980"/>
                  </a:lnTo>
                  <a:lnTo>
                    <a:pt x="794600" y="142455"/>
                  </a:lnTo>
                  <a:lnTo>
                    <a:pt x="793851" y="141122"/>
                  </a:lnTo>
                  <a:lnTo>
                    <a:pt x="759815" y="123799"/>
                  </a:lnTo>
                  <a:lnTo>
                    <a:pt x="746810" y="123825"/>
                  </a:lnTo>
                  <a:lnTo>
                    <a:pt x="735139" y="126720"/>
                  </a:lnTo>
                  <a:lnTo>
                    <a:pt x="724801" y="132486"/>
                  </a:lnTo>
                  <a:lnTo>
                    <a:pt x="715797" y="141122"/>
                  </a:lnTo>
                  <a:lnTo>
                    <a:pt x="717727" y="122466"/>
                  </a:lnTo>
                  <a:lnTo>
                    <a:pt x="697699" y="120396"/>
                  </a:lnTo>
                  <a:lnTo>
                    <a:pt x="684174" y="251675"/>
                  </a:lnTo>
                  <a:lnTo>
                    <a:pt x="706424" y="253974"/>
                  </a:lnTo>
                  <a:lnTo>
                    <a:pt x="713816" y="182270"/>
                  </a:lnTo>
                  <a:lnTo>
                    <a:pt x="715645" y="170738"/>
                  </a:lnTo>
                  <a:lnTo>
                    <a:pt x="746201" y="142455"/>
                  </a:lnTo>
                  <a:lnTo>
                    <a:pt x="753122" y="142595"/>
                  </a:lnTo>
                  <a:lnTo>
                    <a:pt x="777748" y="170738"/>
                  </a:lnTo>
                  <a:lnTo>
                    <a:pt x="777735" y="171640"/>
                  </a:lnTo>
                  <a:lnTo>
                    <a:pt x="768604" y="260375"/>
                  </a:lnTo>
                  <a:lnTo>
                    <a:pt x="790854" y="262661"/>
                  </a:lnTo>
                  <a:lnTo>
                    <a:pt x="800227" y="171640"/>
                  </a:lnTo>
                  <a:lnTo>
                    <a:pt x="800557" y="164388"/>
                  </a:lnTo>
                  <a:close/>
                </a:path>
                <a:path w="1190625" h="572135">
                  <a:moveTo>
                    <a:pt x="826871" y="471919"/>
                  </a:moveTo>
                  <a:lnTo>
                    <a:pt x="826808" y="470255"/>
                  </a:lnTo>
                  <a:lnTo>
                    <a:pt x="825868" y="461822"/>
                  </a:lnTo>
                  <a:lnTo>
                    <a:pt x="823366" y="453885"/>
                  </a:lnTo>
                  <a:lnTo>
                    <a:pt x="822248" y="452031"/>
                  </a:lnTo>
                  <a:lnTo>
                    <a:pt x="819404" y="447268"/>
                  </a:lnTo>
                  <a:lnTo>
                    <a:pt x="814070" y="441934"/>
                  </a:lnTo>
                  <a:lnTo>
                    <a:pt x="807466" y="437845"/>
                  </a:lnTo>
                  <a:lnTo>
                    <a:pt x="799604" y="434987"/>
                  </a:lnTo>
                  <a:lnTo>
                    <a:pt x="790473" y="433362"/>
                  </a:lnTo>
                  <a:lnTo>
                    <a:pt x="778421" y="433578"/>
                  </a:lnTo>
                  <a:lnTo>
                    <a:pt x="767257" y="436791"/>
                  </a:lnTo>
                  <a:lnTo>
                    <a:pt x="756970" y="442988"/>
                  </a:lnTo>
                  <a:lnTo>
                    <a:pt x="747560" y="452170"/>
                  </a:lnTo>
                  <a:lnTo>
                    <a:pt x="745756" y="444665"/>
                  </a:lnTo>
                  <a:lnTo>
                    <a:pt x="745020" y="443496"/>
                  </a:lnTo>
                  <a:lnTo>
                    <a:pt x="744486" y="442645"/>
                  </a:lnTo>
                  <a:lnTo>
                    <a:pt x="741946" y="438569"/>
                  </a:lnTo>
                  <a:lnTo>
                    <a:pt x="730338" y="429209"/>
                  </a:lnTo>
                  <a:lnTo>
                    <a:pt x="722566" y="426364"/>
                  </a:lnTo>
                  <a:lnTo>
                    <a:pt x="704113" y="424459"/>
                  </a:lnTo>
                  <a:lnTo>
                    <a:pt x="696125" y="425615"/>
                  </a:lnTo>
                  <a:lnTo>
                    <a:pt x="681634" y="432041"/>
                  </a:lnTo>
                  <a:lnTo>
                    <a:pt x="675627" y="436651"/>
                  </a:lnTo>
                  <a:lnTo>
                    <a:pt x="670839" y="442645"/>
                  </a:lnTo>
                  <a:lnTo>
                    <a:pt x="672731" y="424230"/>
                  </a:lnTo>
                  <a:lnTo>
                    <a:pt x="652830" y="422186"/>
                  </a:lnTo>
                  <a:lnTo>
                    <a:pt x="639318" y="553466"/>
                  </a:lnTo>
                  <a:lnTo>
                    <a:pt x="661568" y="555752"/>
                  </a:lnTo>
                  <a:lnTo>
                    <a:pt x="668591" y="487514"/>
                  </a:lnTo>
                  <a:lnTo>
                    <a:pt x="669671" y="479234"/>
                  </a:lnTo>
                  <a:lnTo>
                    <a:pt x="693699" y="444550"/>
                  </a:lnTo>
                  <a:lnTo>
                    <a:pt x="699655" y="443496"/>
                  </a:lnTo>
                  <a:lnTo>
                    <a:pt x="714159" y="444982"/>
                  </a:lnTo>
                  <a:lnTo>
                    <a:pt x="719836" y="448068"/>
                  </a:lnTo>
                  <a:lnTo>
                    <a:pt x="726071" y="458711"/>
                  </a:lnTo>
                  <a:lnTo>
                    <a:pt x="727125" y="466305"/>
                  </a:lnTo>
                  <a:lnTo>
                    <a:pt x="717321" y="561492"/>
                  </a:lnTo>
                  <a:lnTo>
                    <a:pt x="739571" y="563791"/>
                  </a:lnTo>
                  <a:lnTo>
                    <a:pt x="747420" y="487514"/>
                  </a:lnTo>
                  <a:lnTo>
                    <a:pt x="770636" y="453136"/>
                  </a:lnTo>
                  <a:lnTo>
                    <a:pt x="776859" y="452031"/>
                  </a:lnTo>
                  <a:lnTo>
                    <a:pt x="783551" y="452132"/>
                  </a:lnTo>
                  <a:lnTo>
                    <a:pt x="804481" y="478129"/>
                  </a:lnTo>
                  <a:lnTo>
                    <a:pt x="795070" y="569506"/>
                  </a:lnTo>
                  <a:lnTo>
                    <a:pt x="817206" y="571779"/>
                  </a:lnTo>
                  <a:lnTo>
                    <a:pt x="826477" y="481660"/>
                  </a:lnTo>
                  <a:lnTo>
                    <a:pt x="826871" y="471919"/>
                  </a:lnTo>
                  <a:close/>
                </a:path>
                <a:path w="1190625" h="572135">
                  <a:moveTo>
                    <a:pt x="861060" y="137223"/>
                  </a:moveTo>
                  <a:lnTo>
                    <a:pt x="838809" y="134924"/>
                  </a:lnTo>
                  <a:lnTo>
                    <a:pt x="825284" y="266204"/>
                  </a:lnTo>
                  <a:lnTo>
                    <a:pt x="847534" y="268503"/>
                  </a:lnTo>
                  <a:lnTo>
                    <a:pt x="861060" y="137223"/>
                  </a:lnTo>
                  <a:close/>
                </a:path>
                <a:path w="1190625" h="572135">
                  <a:moveTo>
                    <a:pt x="866203" y="87274"/>
                  </a:moveTo>
                  <a:lnTo>
                    <a:pt x="843953" y="84988"/>
                  </a:lnTo>
                  <a:lnTo>
                    <a:pt x="841311" y="110578"/>
                  </a:lnTo>
                  <a:lnTo>
                    <a:pt x="863561" y="112864"/>
                  </a:lnTo>
                  <a:lnTo>
                    <a:pt x="866203" y="87274"/>
                  </a:lnTo>
                  <a:close/>
                </a:path>
                <a:path w="1190625" h="572135">
                  <a:moveTo>
                    <a:pt x="996251" y="190119"/>
                  </a:moveTo>
                  <a:lnTo>
                    <a:pt x="994689" y="180467"/>
                  </a:lnTo>
                  <a:lnTo>
                    <a:pt x="991793" y="171831"/>
                  </a:lnTo>
                  <a:lnTo>
                    <a:pt x="987552" y="164211"/>
                  </a:lnTo>
                  <a:lnTo>
                    <a:pt x="985253" y="161493"/>
                  </a:lnTo>
                  <a:lnTo>
                    <a:pt x="981976" y="157607"/>
                  </a:lnTo>
                  <a:lnTo>
                    <a:pt x="939749" y="142824"/>
                  </a:lnTo>
                  <a:lnTo>
                    <a:pt x="931595" y="143497"/>
                  </a:lnTo>
                  <a:lnTo>
                    <a:pt x="896797" y="162572"/>
                  </a:lnTo>
                  <a:lnTo>
                    <a:pt x="881164" y="206121"/>
                  </a:lnTo>
                  <a:lnTo>
                    <a:pt x="880592" y="221716"/>
                  </a:lnTo>
                  <a:lnTo>
                    <a:pt x="882269" y="235610"/>
                  </a:lnTo>
                  <a:lnTo>
                    <a:pt x="910005" y="273481"/>
                  </a:lnTo>
                  <a:lnTo>
                    <a:pt x="944270" y="280644"/>
                  </a:lnTo>
                  <a:lnTo>
                    <a:pt x="954011" y="279222"/>
                  </a:lnTo>
                  <a:lnTo>
                    <a:pt x="963079" y="276123"/>
                  </a:lnTo>
                  <a:lnTo>
                    <a:pt x="971461" y="271335"/>
                  </a:lnTo>
                  <a:lnTo>
                    <a:pt x="978865" y="265010"/>
                  </a:lnTo>
                  <a:lnTo>
                    <a:pt x="980490" y="262966"/>
                  </a:lnTo>
                  <a:lnTo>
                    <a:pt x="984999" y="257314"/>
                  </a:lnTo>
                  <a:lnTo>
                    <a:pt x="989863" y="248246"/>
                  </a:lnTo>
                  <a:lnTo>
                    <a:pt x="993457" y="237807"/>
                  </a:lnTo>
                  <a:lnTo>
                    <a:pt x="971880" y="232702"/>
                  </a:lnTo>
                  <a:lnTo>
                    <a:pt x="969492" y="240347"/>
                  </a:lnTo>
                  <a:lnTo>
                    <a:pt x="966419" y="246824"/>
                  </a:lnTo>
                  <a:lnTo>
                    <a:pt x="962660" y="252133"/>
                  </a:lnTo>
                  <a:lnTo>
                    <a:pt x="958202" y="256286"/>
                  </a:lnTo>
                  <a:lnTo>
                    <a:pt x="951801" y="261035"/>
                  </a:lnTo>
                  <a:lnTo>
                    <a:pt x="944232" y="262966"/>
                  </a:lnTo>
                  <a:lnTo>
                    <a:pt x="935494" y="262064"/>
                  </a:lnTo>
                  <a:lnTo>
                    <a:pt x="904278" y="230962"/>
                  </a:lnTo>
                  <a:lnTo>
                    <a:pt x="903465" y="220243"/>
                  </a:lnTo>
                  <a:lnTo>
                    <a:pt x="904100" y="207860"/>
                  </a:lnTo>
                  <a:lnTo>
                    <a:pt x="918527" y="170815"/>
                  </a:lnTo>
                  <a:lnTo>
                    <a:pt x="938999" y="161493"/>
                  </a:lnTo>
                  <a:lnTo>
                    <a:pt x="947089" y="161569"/>
                  </a:lnTo>
                  <a:lnTo>
                    <a:pt x="974267" y="191223"/>
                  </a:lnTo>
                  <a:lnTo>
                    <a:pt x="996251" y="190119"/>
                  </a:lnTo>
                  <a:close/>
                </a:path>
                <a:path w="1190625" h="572135">
                  <a:moveTo>
                    <a:pt x="1124978" y="194589"/>
                  </a:moveTo>
                  <a:lnTo>
                    <a:pt x="1099362" y="161010"/>
                  </a:lnTo>
                  <a:lnTo>
                    <a:pt x="1069682" y="155994"/>
                  </a:lnTo>
                  <a:lnTo>
                    <a:pt x="1061897" y="156070"/>
                  </a:lnTo>
                  <a:lnTo>
                    <a:pt x="1021511" y="174586"/>
                  </a:lnTo>
                  <a:lnTo>
                    <a:pt x="1014552" y="190881"/>
                  </a:lnTo>
                  <a:lnTo>
                    <a:pt x="1036002" y="196088"/>
                  </a:lnTo>
                  <a:lnTo>
                    <a:pt x="1039355" y="187020"/>
                  </a:lnTo>
                  <a:lnTo>
                    <a:pt x="1043711" y="180911"/>
                  </a:lnTo>
                  <a:lnTo>
                    <a:pt x="1054430" y="174599"/>
                  </a:lnTo>
                  <a:lnTo>
                    <a:pt x="1062355" y="173558"/>
                  </a:lnTo>
                  <a:lnTo>
                    <a:pt x="1072819" y="174637"/>
                  </a:lnTo>
                  <a:lnTo>
                    <a:pt x="1102652" y="195541"/>
                  </a:lnTo>
                  <a:lnTo>
                    <a:pt x="1101623" y="205422"/>
                  </a:lnTo>
                  <a:lnTo>
                    <a:pt x="1100988" y="210400"/>
                  </a:lnTo>
                  <a:lnTo>
                    <a:pt x="1099197" y="210743"/>
                  </a:lnTo>
                  <a:lnTo>
                    <a:pt x="1099197" y="227825"/>
                  </a:lnTo>
                  <a:lnTo>
                    <a:pt x="1083246" y="268681"/>
                  </a:lnTo>
                  <a:lnTo>
                    <a:pt x="1061300" y="275894"/>
                  </a:lnTo>
                  <a:lnTo>
                    <a:pt x="1044079" y="274129"/>
                  </a:lnTo>
                  <a:lnTo>
                    <a:pt x="1037717" y="271475"/>
                  </a:lnTo>
                  <a:lnTo>
                    <a:pt x="1029550" y="262636"/>
                  </a:lnTo>
                  <a:lnTo>
                    <a:pt x="1027811" y="257454"/>
                  </a:lnTo>
                  <a:lnTo>
                    <a:pt x="1028814" y="247650"/>
                  </a:lnTo>
                  <a:lnTo>
                    <a:pt x="1061986" y="232486"/>
                  </a:lnTo>
                  <a:lnTo>
                    <a:pt x="1073531" y="231838"/>
                  </a:lnTo>
                  <a:lnTo>
                    <a:pt x="1083576" y="230835"/>
                  </a:lnTo>
                  <a:lnTo>
                    <a:pt x="1092136" y="229501"/>
                  </a:lnTo>
                  <a:lnTo>
                    <a:pt x="1099197" y="227825"/>
                  </a:lnTo>
                  <a:lnTo>
                    <a:pt x="1099197" y="210743"/>
                  </a:lnTo>
                  <a:lnTo>
                    <a:pt x="1093520" y="211797"/>
                  </a:lnTo>
                  <a:lnTo>
                    <a:pt x="1084275" y="212864"/>
                  </a:lnTo>
                  <a:lnTo>
                    <a:pt x="1073277" y="213588"/>
                  </a:lnTo>
                  <a:lnTo>
                    <a:pt x="1060513" y="213982"/>
                  </a:lnTo>
                  <a:lnTo>
                    <a:pt x="1051585" y="214134"/>
                  </a:lnTo>
                  <a:lnTo>
                    <a:pt x="1044879" y="214579"/>
                  </a:lnTo>
                  <a:lnTo>
                    <a:pt x="1007351" y="237553"/>
                  </a:lnTo>
                  <a:lnTo>
                    <a:pt x="1004582" y="257873"/>
                  </a:lnTo>
                  <a:lnTo>
                    <a:pt x="1005979" y="264972"/>
                  </a:lnTo>
                  <a:lnTo>
                    <a:pt x="1035507" y="290182"/>
                  </a:lnTo>
                  <a:lnTo>
                    <a:pt x="1054366" y="292798"/>
                  </a:lnTo>
                  <a:lnTo>
                    <a:pt x="1062685" y="292201"/>
                  </a:lnTo>
                  <a:lnTo>
                    <a:pt x="1095933" y="277710"/>
                  </a:lnTo>
                  <a:lnTo>
                    <a:pt x="1095959" y="283959"/>
                  </a:lnTo>
                  <a:lnTo>
                    <a:pt x="1096886" y="289509"/>
                  </a:lnTo>
                  <a:lnTo>
                    <a:pt x="1098715" y="294360"/>
                  </a:lnTo>
                  <a:lnTo>
                    <a:pt x="1121956" y="296760"/>
                  </a:lnTo>
                  <a:lnTo>
                    <a:pt x="1119670" y="291439"/>
                  </a:lnTo>
                  <a:lnTo>
                    <a:pt x="1118336" y="285991"/>
                  </a:lnTo>
                  <a:lnTo>
                    <a:pt x="1117955" y="280416"/>
                  </a:lnTo>
                  <a:lnTo>
                    <a:pt x="1117930" y="277710"/>
                  </a:lnTo>
                  <a:lnTo>
                    <a:pt x="1117917" y="275894"/>
                  </a:lnTo>
                  <a:lnTo>
                    <a:pt x="1117930" y="274129"/>
                  </a:lnTo>
                  <a:lnTo>
                    <a:pt x="1121930" y="227825"/>
                  </a:lnTo>
                  <a:lnTo>
                    <a:pt x="1124648" y="201460"/>
                  </a:lnTo>
                  <a:lnTo>
                    <a:pt x="1124978" y="194589"/>
                  </a:lnTo>
                  <a:close/>
                </a:path>
                <a:path w="1190625" h="572135">
                  <a:moveTo>
                    <a:pt x="1190002" y="120624"/>
                  </a:moveTo>
                  <a:lnTo>
                    <a:pt x="1167752" y="118325"/>
                  </a:lnTo>
                  <a:lnTo>
                    <a:pt x="1149096" y="299554"/>
                  </a:lnTo>
                  <a:lnTo>
                    <a:pt x="1171346" y="301840"/>
                  </a:lnTo>
                  <a:lnTo>
                    <a:pt x="1190002" y="120624"/>
                  </a:lnTo>
                  <a:close/>
                </a:path>
              </a:pathLst>
            </a:custGeom>
            <a:solidFill>
              <a:srgbClr val="21252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10078085" y="4214290"/>
              <a:ext cx="1943735" cy="798195"/>
            </a:xfrm>
            <a:custGeom>
              <a:avLst/>
              <a:gdLst/>
              <a:ahLst/>
              <a:cxnLst/>
              <a:rect l="l" t="t" r="r" b="b"/>
              <a:pathLst>
                <a:path w="1943734" h="798195">
                  <a:moveTo>
                    <a:pt x="1909927" y="0"/>
                  </a:moveTo>
                  <a:lnTo>
                    <a:pt x="0" y="90957"/>
                  </a:lnTo>
                  <a:lnTo>
                    <a:pt x="33680" y="798042"/>
                  </a:lnTo>
                  <a:lnTo>
                    <a:pt x="1943595" y="707085"/>
                  </a:lnTo>
                  <a:lnTo>
                    <a:pt x="1909927"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20"/>
            <p:cNvSpPr/>
            <p:nvPr/>
          </p:nvSpPr>
          <p:spPr>
            <a:xfrm>
              <a:off x="10078085" y="4214290"/>
              <a:ext cx="1943735" cy="798195"/>
            </a:xfrm>
            <a:custGeom>
              <a:avLst/>
              <a:gdLst/>
              <a:ahLst/>
              <a:cxnLst/>
              <a:rect l="l" t="t" r="r" b="b"/>
              <a:pathLst>
                <a:path w="1943734" h="798195">
                  <a:moveTo>
                    <a:pt x="0" y="90957"/>
                  </a:moveTo>
                  <a:lnTo>
                    <a:pt x="1909927" y="0"/>
                  </a:lnTo>
                  <a:lnTo>
                    <a:pt x="1943595" y="707085"/>
                  </a:lnTo>
                  <a:lnTo>
                    <a:pt x="33680" y="798042"/>
                  </a:lnTo>
                  <a:lnTo>
                    <a:pt x="0" y="90957"/>
                  </a:lnTo>
                  <a:close/>
                </a:path>
              </a:pathLst>
            </a:custGeom>
            <a:ln w="28575">
              <a:solidFill>
                <a:srgbClr val="F5836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21" name="object 21"/>
            <p:cNvPicPr/>
            <p:nvPr/>
          </p:nvPicPr>
          <p:blipFill>
            <a:blip r:embed="rId7" cstate="email">
              <a:extLst>
                <a:ext uri="{28A0092B-C50C-407E-A947-70E740481C1C}">
                  <a14:useLocalDpi xmlns:a14="http://schemas.microsoft.com/office/drawing/2010/main"/>
                </a:ext>
              </a:extLst>
            </a:blip>
            <a:stretch>
              <a:fillRect/>
            </a:stretch>
          </p:blipFill>
          <p:spPr>
            <a:xfrm>
              <a:off x="10387583" y="4349647"/>
              <a:ext cx="1316875" cy="262648"/>
            </a:xfrm>
            <a:prstGeom prst="rect">
              <a:avLst/>
            </a:prstGeom>
          </p:spPr>
        </p:pic>
      </p:grpSp>
      <p:sp>
        <p:nvSpPr>
          <p:cNvPr id="22" name="object 22"/>
          <p:cNvSpPr txBox="1"/>
          <p:nvPr/>
        </p:nvSpPr>
        <p:spPr>
          <a:xfrm>
            <a:off x="688340" y="6444639"/>
            <a:ext cx="2534920" cy="196215"/>
          </a:xfrm>
          <a:prstGeom prst="rect">
            <a:avLst/>
          </a:prstGeom>
        </p:spPr>
        <p:txBody>
          <a:bodyPr vert="horz" wrap="square" lIns="0" tIns="0" rIns="0" bIns="0" rtlCol="0">
            <a:spAutoFit/>
          </a:bodyPr>
          <a:lstStyle/>
          <a:p>
            <a:pPr marL="12700" marR="0" lvl="0" indent="0" algn="l" defTabSz="914400" rtl="0" eaLnBrk="1" fontAlgn="auto" latinLnBrk="0" hangingPunct="1">
              <a:lnSpc>
                <a:spcPts val="1425"/>
              </a:lnSpc>
              <a:spcBef>
                <a:spcPts val="0"/>
              </a:spcBef>
              <a:spcAft>
                <a:spcPts val="0"/>
              </a:spcAft>
              <a:buClrTx/>
              <a:buSzTx/>
              <a:buFontTx/>
              <a:buNone/>
              <a:tabLst/>
              <a:defRPr/>
            </a:pPr>
            <a:r>
              <a:rPr kumimoji="0" sz="1200" b="0" i="0" u="none" strike="noStrike" kern="1200" cap="none" spc="-5" normalizeH="0" baseline="0" noProof="0" dirty="0">
                <a:ln>
                  <a:noFill/>
                </a:ln>
                <a:solidFill>
                  <a:srgbClr val="929599"/>
                </a:solidFill>
                <a:effectLst/>
                <a:uLnTx/>
                <a:uFillTx/>
                <a:latin typeface="Arial"/>
                <a:ea typeface="+mn-ea"/>
                <a:cs typeface="Arial"/>
              </a:rPr>
              <a:t>Illinois</a:t>
            </a:r>
            <a:r>
              <a:rPr kumimoji="0" sz="1200" b="0" i="0" u="none" strike="noStrike" kern="1200" cap="none" spc="-30" normalizeH="0" baseline="0" noProof="0" dirty="0">
                <a:ln>
                  <a:noFill/>
                </a:ln>
                <a:solidFill>
                  <a:srgbClr val="929599"/>
                </a:solidFill>
                <a:effectLst/>
                <a:uLnTx/>
                <a:uFillTx/>
                <a:latin typeface="Arial"/>
                <a:ea typeface="+mn-ea"/>
                <a:cs typeface="Arial"/>
              </a:rPr>
              <a:t> </a:t>
            </a:r>
            <a:r>
              <a:rPr kumimoji="0" sz="1200" b="0" i="0" u="none" strike="noStrike" kern="1200" cap="none" spc="-5" normalizeH="0" baseline="0" noProof="0" dirty="0">
                <a:ln>
                  <a:noFill/>
                </a:ln>
                <a:solidFill>
                  <a:srgbClr val="929599"/>
                </a:solidFill>
                <a:effectLst/>
                <a:uLnTx/>
                <a:uFillTx/>
                <a:latin typeface="Arial"/>
                <a:ea typeface="+mn-ea"/>
                <a:cs typeface="Arial"/>
              </a:rPr>
              <a:t>Perinatal</a:t>
            </a:r>
            <a:r>
              <a:rPr kumimoji="0" sz="1200" b="0" i="0" u="none" strike="noStrike" kern="1200" cap="none" spc="-40" normalizeH="0" baseline="0" noProof="0" dirty="0">
                <a:ln>
                  <a:noFill/>
                </a:ln>
                <a:solidFill>
                  <a:srgbClr val="929599"/>
                </a:solidFill>
                <a:effectLst/>
                <a:uLnTx/>
                <a:uFillTx/>
                <a:latin typeface="Arial"/>
                <a:ea typeface="+mn-ea"/>
                <a:cs typeface="Arial"/>
              </a:rPr>
              <a:t> </a:t>
            </a:r>
            <a:r>
              <a:rPr kumimoji="0" sz="1200" b="0" i="0" u="none" strike="noStrike" kern="1200" cap="none" spc="-5" normalizeH="0" baseline="0" noProof="0" dirty="0">
                <a:ln>
                  <a:noFill/>
                </a:ln>
                <a:solidFill>
                  <a:srgbClr val="929599"/>
                </a:solidFill>
                <a:effectLst/>
                <a:uLnTx/>
                <a:uFillTx/>
                <a:latin typeface="Arial"/>
                <a:ea typeface="+mn-ea"/>
                <a:cs typeface="Arial"/>
              </a:rPr>
              <a:t>Quality</a:t>
            </a:r>
            <a:r>
              <a:rPr kumimoji="0" sz="1200" b="0" i="0" u="none" strike="noStrike" kern="1200" cap="none" spc="-15" normalizeH="0" baseline="0" noProof="0" dirty="0">
                <a:ln>
                  <a:noFill/>
                </a:ln>
                <a:solidFill>
                  <a:srgbClr val="929599"/>
                </a:solidFill>
                <a:effectLst/>
                <a:uLnTx/>
                <a:uFillTx/>
                <a:latin typeface="Arial"/>
                <a:ea typeface="+mn-ea"/>
                <a:cs typeface="Arial"/>
              </a:rPr>
              <a:t> </a:t>
            </a:r>
            <a:r>
              <a:rPr kumimoji="0" sz="1200" b="0" i="0" u="none" strike="noStrike" kern="1200" cap="none" spc="-5" normalizeH="0" baseline="0" noProof="0" dirty="0">
                <a:ln>
                  <a:noFill/>
                </a:ln>
                <a:solidFill>
                  <a:srgbClr val="929599"/>
                </a:solidFill>
                <a:effectLst/>
                <a:uLnTx/>
                <a:uFillTx/>
                <a:latin typeface="Arial"/>
                <a:ea typeface="+mn-ea"/>
                <a:cs typeface="Arial"/>
              </a:rPr>
              <a:t>Collaborative</a:t>
            </a:r>
            <a:endParaRPr kumimoji="0" sz="1200" b="0" i="0" u="none" strike="noStrike" kern="1200" cap="none" spc="0" normalizeH="0" baseline="0" noProof="0">
              <a:ln>
                <a:noFill/>
              </a:ln>
              <a:solidFill>
                <a:prstClr val="black"/>
              </a:solidFill>
              <a:effectLst/>
              <a:uLnTx/>
              <a:uFillTx/>
              <a:latin typeface="Arial"/>
              <a:ea typeface="+mn-ea"/>
              <a:cs typeface="Arial"/>
            </a:endParaRPr>
          </a:p>
        </p:txBody>
      </p:sp>
      <p:pic>
        <p:nvPicPr>
          <p:cNvPr id="24" name="Picture 2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11473" y="5224851"/>
            <a:ext cx="4560807" cy="1585256"/>
          </a:xfrm>
          <a:prstGeom prst="rect">
            <a:avLst/>
          </a:prstGeom>
        </p:spPr>
      </p:pic>
      <p:sp>
        <p:nvSpPr>
          <p:cNvPr id="25" name="Rounded Rectangle 24"/>
          <p:cNvSpPr/>
          <p:nvPr/>
        </p:nvSpPr>
        <p:spPr>
          <a:xfrm>
            <a:off x="7413192" y="6172848"/>
            <a:ext cx="4608628" cy="685152"/>
          </a:xfrm>
          <a:prstGeom prst="roundRect">
            <a:avLst/>
          </a:prstGeom>
          <a:solidFill>
            <a:schemeClr val="accent3">
              <a:lumMod val="20000"/>
              <a:lumOff val="80000"/>
            </a:schemeClr>
          </a:solidFill>
        </p:spPr>
        <p:txBody>
          <a:bodyPr wrap="square">
            <a:spAutoFit/>
          </a:bodyPr>
          <a:lstStyle/>
          <a:p>
            <a:pPr lvl="0">
              <a:lnSpc>
                <a:spcPct val="107000"/>
              </a:lnSpc>
              <a:spcBef>
                <a:spcPts val="600"/>
              </a:spcBef>
              <a:spcAft>
                <a:spcPts val="600"/>
              </a:spcAft>
              <a:tabLst>
                <a:tab pos="457200" algn="l"/>
              </a:tabLst>
            </a:pPr>
            <a:r>
              <a:rPr lang="en-US" sz="1600" dirty="0" smtClean="0">
                <a:solidFill>
                  <a:schemeClr val="tx1">
                    <a:lumMod val="50000"/>
                  </a:schemeClr>
                </a:solidFill>
                <a:ea typeface="Calibri" panose="020F0502020204030204" pitchFamily="34" charset="0"/>
                <a:cs typeface="Times New Roman" panose="02020603050405020304" pitchFamily="18" charset="0"/>
              </a:rPr>
              <a:t>*</a:t>
            </a:r>
            <a:r>
              <a:rPr lang="en-US" sz="1600" dirty="0" err="1" smtClean="0">
                <a:solidFill>
                  <a:schemeClr val="tx1">
                    <a:lumMod val="50000"/>
                  </a:schemeClr>
                </a:solidFill>
                <a:ea typeface="Calibri" panose="020F0502020204030204" pitchFamily="34" charset="0"/>
                <a:cs typeface="Times New Roman" panose="02020603050405020304" pitchFamily="18" charset="0"/>
              </a:rPr>
              <a:t>NowPow</a:t>
            </a:r>
            <a:r>
              <a:rPr lang="en-US" sz="1600" dirty="0" smtClean="0">
                <a:solidFill>
                  <a:schemeClr val="tx1">
                    <a:lumMod val="50000"/>
                  </a:schemeClr>
                </a:solidFill>
                <a:ea typeface="Calibri" panose="020F0502020204030204" pitchFamily="34" charset="0"/>
                <a:cs typeface="Times New Roman" panose="02020603050405020304" pitchFamily="18" charset="0"/>
              </a:rPr>
              <a:t> </a:t>
            </a:r>
            <a:r>
              <a:rPr lang="en-US" sz="1600" dirty="0">
                <a:solidFill>
                  <a:schemeClr val="tx1">
                    <a:lumMod val="50000"/>
                  </a:schemeClr>
                </a:solidFill>
                <a:ea typeface="Calibri" panose="020F0502020204030204" pitchFamily="34" charset="0"/>
                <a:cs typeface="Times New Roman" panose="02020603050405020304" pitchFamily="18" charset="0"/>
              </a:rPr>
              <a:t>searchable database for personalized referrals for local resources</a:t>
            </a:r>
          </a:p>
        </p:txBody>
      </p:sp>
    </p:spTree>
    <p:extLst>
      <p:ext uri="{BB962C8B-B14F-4D97-AF65-F5344CB8AC3E}">
        <p14:creationId xmlns:p14="http://schemas.microsoft.com/office/powerpoint/2010/main" val="3735673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9448800" y="635635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444C55">
                    <a:tint val="75000"/>
                  </a:srgbClr>
                </a:solidFill>
                <a:effectLst/>
                <a:uLnTx/>
                <a:uFillTx/>
                <a:latin typeface="Arial" panose="020B0604020202020204"/>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srgbClr val="444C55">
                  <a:tint val="75000"/>
                </a:srgbClr>
              </a:solidFill>
              <a:effectLst/>
              <a:uLnTx/>
              <a:uFillTx/>
              <a:latin typeface="Arial" panose="020B0604020202020204"/>
              <a:ea typeface="ＭＳ Ｐゴシック" pitchFamily="34" charset="-128"/>
              <a:cs typeface="+mn-cs"/>
            </a:endParaRPr>
          </a:p>
        </p:txBody>
      </p:sp>
      <p:sp>
        <p:nvSpPr>
          <p:cNvPr id="11" name="TextBox 10"/>
          <p:cNvSpPr txBox="1"/>
          <p:nvPr/>
        </p:nvSpPr>
        <p:spPr>
          <a:xfrm>
            <a:off x="5053677" y="704922"/>
            <a:ext cx="6825566" cy="5139869"/>
          </a:xfrm>
          <a:prstGeom prst="rect">
            <a:avLst/>
          </a:prstGeom>
          <a:noFill/>
        </p:spPr>
        <p:txBody>
          <a:bodyPr wrap="square" lIns="91440" tIns="45720" rIns="91440" bIns="45720" rtlCol="0" anchor="t">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Arial"/>
                <a:ea typeface="ＭＳ Ｐゴシック"/>
                <a:cs typeface="Arial"/>
              </a:rPr>
              <a:t>2022 OB &amp; Neonatal Face-to-Face Meetings</a:t>
            </a:r>
            <a:r>
              <a:rPr kumimoji="0" lang="en-US" sz="40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Arial"/>
                <a:ea typeface="ＭＳ Ｐゴシック"/>
                <a:cs typeface="Arial"/>
              </a:rPr>
              <a:t> </a:t>
            </a:r>
            <a:endParaRPr lang="en-US" sz="40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Arial" charset="0"/>
              <a:ea typeface="ＭＳ Ｐゴシック" pitchFamily="34" charset="-128"/>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Arial"/>
                <a:ea typeface="ＭＳ Ｐゴシック"/>
                <a:cs typeface="Arial"/>
              </a:rPr>
              <a:t>Obstetric May 25, 2022 </a:t>
            </a:r>
            <a:endParaRPr lang="en-US" sz="32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Arial" charset="0"/>
              <a:ea typeface="ＭＳ Ｐゴシック" pitchFamily="34" charset="-128"/>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Arial"/>
                <a:ea typeface="ＭＳ Ｐゴシック"/>
                <a:cs typeface="Arial"/>
              </a:rPr>
              <a:t>Neonatal May 26, 2022</a:t>
            </a:r>
            <a:endParaRPr lang="en-US" sz="3200" b="0" i="0" u="none" strike="noStrike" kern="1200" cap="none" spc="0" normalizeH="0" baseline="0" noProof="0" dirty="0">
              <a:ln w="0"/>
              <a:solidFill>
                <a:srgbClr val="0070C0"/>
              </a:solidFill>
              <a:effectLst>
                <a:outerShdw blurRad="38100" dist="25400" dir="5400000" algn="ctr" rotWithShape="0">
                  <a:srgbClr val="6E747A">
                    <a:alpha val="43000"/>
                  </a:srgbClr>
                </a:outerShdw>
              </a:effectLst>
              <a:uLnTx/>
              <a:uFillTx/>
              <a:latin typeface="Arial"/>
              <a:ea typeface="ＭＳ Ｐゴシック"/>
              <a:cs typeface="Arial"/>
            </a:endParaRPr>
          </a:p>
          <a:p>
            <a:pPr marL="0" marR="0" lvl="0" indent="0" algn="ctr" defTabSz="914400" rtl="0" eaLnBrk="1" fontAlgn="auto" latinLnBrk="0" hangingPunct="1">
              <a:lnSpc>
                <a:spcPct val="100000"/>
              </a:lnSpc>
              <a:spcBef>
                <a:spcPct val="0"/>
              </a:spcBef>
              <a:spcAft>
                <a:spcPct val="0"/>
              </a:spcAft>
              <a:buClrTx/>
              <a:buSzTx/>
              <a:buFontTx/>
              <a:buNone/>
              <a:tabLst/>
              <a:defRPr/>
            </a:pPr>
            <a:endParaRPr lang="en-US" sz="2800" b="0" i="0" u="none" strike="noStrike" kern="1200" cap="none" spc="0" normalizeH="0" baseline="0" noProof="0" dirty="0">
              <a:ln>
                <a:noFill/>
              </a:ln>
              <a:solidFill>
                <a:srgbClr val="1C498B"/>
              </a:solidFill>
              <a:effectLst/>
              <a:uLnTx/>
              <a:uFillTx/>
              <a:latin typeface="Arial"/>
              <a:ea typeface="ＭＳ Ｐゴシック"/>
              <a:cs typeface="Arial"/>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chemeClr val="accent2"/>
                </a:solidFill>
                <a:effectLst/>
                <a:uLnTx/>
                <a:uFillTx/>
                <a:latin typeface="Arial"/>
                <a:ea typeface="ＭＳ Ｐゴシック"/>
                <a:cs typeface="Arial"/>
              </a:rPr>
              <a:t>2022 ILPQC 10th Annual Conference</a:t>
            </a:r>
            <a:endParaRPr lang="en-US" sz="3200" b="0" i="0" u="none" strike="noStrike" kern="1200" cap="none" spc="0" normalizeH="0" baseline="0" noProof="0" dirty="0">
              <a:ln>
                <a:noFill/>
              </a:ln>
              <a:solidFill>
                <a:schemeClr val="accent2"/>
              </a:solidFill>
              <a:effectLst/>
              <a:uLnTx/>
              <a:uFillTx/>
              <a:latin typeface="Arial"/>
              <a:ea typeface="ＭＳ Ｐゴシック"/>
              <a:cs typeface="Arial"/>
            </a:endParaRPr>
          </a:p>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w="0"/>
                <a:solidFill>
                  <a:schemeClr val="accent2"/>
                </a:solidFill>
                <a:effectLst>
                  <a:outerShdw blurRad="38100" dist="25400" dir="5400000" algn="ctr" rotWithShape="0">
                    <a:srgbClr val="6E747A">
                      <a:alpha val="43000"/>
                    </a:srgbClr>
                  </a:outerShdw>
                </a:effectLst>
                <a:uLnTx/>
                <a:uFillTx/>
                <a:latin typeface="Arial"/>
                <a:ea typeface="ＭＳ Ｐゴシック"/>
                <a:cs typeface="Arial"/>
              </a:rPr>
              <a:t>Thursday, October 27, 2022</a:t>
            </a:r>
            <a:endParaRPr lang="en-US" sz="3200" b="0" i="0" u="none" strike="noStrike" kern="1200" cap="none" spc="0" normalizeH="0" baseline="0" noProof="0" dirty="0">
              <a:ln w="0"/>
              <a:solidFill>
                <a:schemeClr val="accent2"/>
              </a:solidFill>
              <a:effectLst>
                <a:outerShdw blurRad="38100" dist="25400" dir="5400000" algn="ctr" rotWithShape="0">
                  <a:srgbClr val="6E747A">
                    <a:alpha val="43000"/>
                  </a:srgbClr>
                </a:outerShdw>
              </a:effectLst>
              <a:uLnTx/>
              <a:uFillTx/>
              <a:latin typeface="Arial"/>
              <a:ea typeface="ＭＳ Ｐゴシック"/>
              <a:cs typeface="Arial"/>
            </a:endParaRPr>
          </a:p>
          <a:p>
            <a:pPr marL="0" marR="0" lvl="0" indent="0" algn="ctr" defTabSz="914400" rtl="0" eaLnBrk="1" fontAlgn="auto" latinLnBrk="0" hangingPunct="1">
              <a:lnSpc>
                <a:spcPct val="100000"/>
              </a:lnSpc>
              <a:spcBef>
                <a:spcPct val="0"/>
              </a:spcBef>
              <a:spcAft>
                <a:spcPct val="0"/>
              </a:spcAft>
              <a:buClrTx/>
              <a:buSzTx/>
              <a:buFontTx/>
              <a:buNone/>
              <a:tabLst/>
              <a:defRPr/>
            </a:pPr>
            <a:endParaRPr lang="en-US" sz="2800" b="0" i="0" u="none" strike="noStrike" kern="1200" cap="none" spc="0" normalizeH="0" baseline="0" noProof="0" dirty="0">
              <a:ln>
                <a:noFill/>
              </a:ln>
              <a:solidFill>
                <a:srgbClr val="1C498B"/>
              </a:solidFill>
              <a:effectLst/>
              <a:uLnTx/>
              <a:uFillTx/>
              <a:latin typeface="Arial"/>
              <a:ea typeface="ＭＳ Ｐゴシック"/>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w="0"/>
                <a:solidFill>
                  <a:srgbClr val="1C498B"/>
                </a:solidFill>
                <a:effectLst>
                  <a:outerShdw blurRad="38100" dist="25400" dir="5400000" algn="ctr" rotWithShape="0">
                    <a:srgbClr val="6E747A">
                      <a:alpha val="43000"/>
                    </a:srgbClr>
                  </a:outerShdw>
                </a:effectLst>
                <a:uLnTx/>
                <a:uFillTx/>
                <a:latin typeface="Arial"/>
                <a:ea typeface="ＭＳ Ｐゴシック"/>
                <a:cs typeface="Arial"/>
              </a:rPr>
              <a:t>More information coming soon!  </a:t>
            </a:r>
            <a:endParaRPr kumimoji="0" lang="en-US" sz="3200" b="0" i="0" u="none" strike="noStrike" kern="1200" cap="none" spc="0" normalizeH="0" baseline="0" noProof="0" dirty="0">
              <a:ln w="0"/>
              <a:solidFill>
                <a:srgbClr val="1C498B"/>
              </a:solidFill>
              <a:effectLst>
                <a:outerShdw blurRad="38100" dist="25400" dir="5400000" algn="ctr" rotWithShape="0">
                  <a:srgbClr val="6E747A">
                    <a:alpha val="43000"/>
                  </a:srgbClr>
                </a:outerShdw>
              </a:effectLst>
              <a:uLnTx/>
              <a:uFillTx/>
              <a:latin typeface="Arial" charset="0"/>
              <a:ea typeface="ＭＳ Ｐゴシック" pitchFamily="34" charset="-128"/>
              <a:cs typeface="Arial"/>
            </a:endParaRPr>
          </a:p>
        </p:txBody>
      </p:sp>
      <p:pic>
        <p:nvPicPr>
          <p:cNvPr id="12" name="Picture 1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5803" y="4115901"/>
            <a:ext cx="5083704" cy="2133600"/>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803" y="703974"/>
            <a:ext cx="5083704" cy="3408979"/>
          </a:xfrm>
          <a:prstGeom prst="rect">
            <a:avLst/>
          </a:prstGeom>
        </p:spPr>
      </p:pic>
      <p:sp>
        <p:nvSpPr>
          <p:cNvPr id="3" name="Rectangle 2">
            <a:extLst>
              <a:ext uri="{FF2B5EF4-FFF2-40B4-BE49-F238E27FC236}">
                <a16:creationId xmlns:a16="http://schemas.microsoft.com/office/drawing/2014/main" id="{FC163B8D-102F-40C1-B4E7-FCE60409AC8B}"/>
              </a:ext>
            </a:extLst>
          </p:cNvPr>
          <p:cNvSpPr/>
          <p:nvPr/>
        </p:nvSpPr>
        <p:spPr>
          <a:xfrm>
            <a:off x="5273040" y="695960"/>
            <a:ext cx="6461760" cy="23774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C84745F-9DFA-41C1-BD7F-5C66A9D85DD2}"/>
              </a:ext>
            </a:extLst>
          </p:cNvPr>
          <p:cNvSpPr/>
          <p:nvPr/>
        </p:nvSpPr>
        <p:spPr>
          <a:xfrm>
            <a:off x="5273039" y="3195319"/>
            <a:ext cx="6461760" cy="157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lowchart: Punched Tape 1"/>
          <p:cNvSpPr/>
          <p:nvPr/>
        </p:nvSpPr>
        <p:spPr>
          <a:xfrm>
            <a:off x="5128597" y="1250209"/>
            <a:ext cx="2336800" cy="699911"/>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VIRTUAL</a:t>
            </a:r>
            <a:endParaRPr lang="en-US" dirty="0"/>
          </a:p>
        </p:txBody>
      </p:sp>
    </p:spTree>
    <p:extLst>
      <p:ext uri="{BB962C8B-B14F-4D97-AF65-F5344CB8AC3E}">
        <p14:creationId xmlns:p14="http://schemas.microsoft.com/office/powerpoint/2010/main" val="41301390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423" y="2227076"/>
            <a:ext cx="3704099" cy="4589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41640" y="1355850"/>
            <a:ext cx="2939100" cy="1995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31235" y="2101560"/>
            <a:ext cx="3373233" cy="46718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01990" y="4687409"/>
            <a:ext cx="1619181" cy="2101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75145">
            <a:off x="2211747" y="5454864"/>
            <a:ext cx="566649" cy="566649"/>
          </a:xfrm>
          <a:prstGeom prst="rect">
            <a:avLst/>
          </a:prstGeom>
        </p:spPr>
      </p:pic>
      <p:graphicFrame>
        <p:nvGraphicFramePr>
          <p:cNvPr id="6" name="Diagram 5"/>
          <p:cNvGraphicFramePr/>
          <p:nvPr/>
        </p:nvGraphicFramePr>
        <p:xfrm>
          <a:off x="2800141" y="3140829"/>
          <a:ext cx="6876476" cy="357351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itle 3"/>
          <p:cNvSpPr txBox="1">
            <a:spLocks/>
          </p:cNvSpPr>
          <p:nvPr/>
        </p:nvSpPr>
        <p:spPr>
          <a:xfrm>
            <a:off x="141423" y="320214"/>
            <a:ext cx="8270754" cy="1325563"/>
          </a:xfrm>
          <a:prstGeom prst="rect">
            <a:avLst/>
          </a:prstGeom>
        </p:spPr>
        <p:txBody>
          <a:bodyPr>
            <a:normAutofit fontScale="92500"/>
          </a:bodyPr>
          <a:lstStyle>
            <a:lvl1pPr algn="l" defTabSz="914400" rtl="0" eaLnBrk="1" latinLnBrk="0" hangingPunct="1">
              <a:lnSpc>
                <a:spcPct val="90000"/>
              </a:lnSpc>
              <a:spcBef>
                <a:spcPct val="0"/>
              </a:spcBef>
              <a:buNone/>
              <a:defRPr sz="3600" b="0" i="0" kern="1200">
                <a:solidFill>
                  <a:schemeClr val="tx1"/>
                </a:solidFill>
                <a:latin typeface="+mj-lt"/>
                <a:ea typeface="Lato Medium" panose="020F0502020204030203" pitchFamily="34" charset="0"/>
                <a:cs typeface="Lato Medium" panose="020F0502020204030203" pitchFamily="34" charset="0"/>
              </a:defRPr>
            </a:lvl1pPr>
          </a:lstStyle>
          <a:p>
            <a:r>
              <a:rPr kumimoji="1" lang="en-US" sz="3200" b="1" dirty="0" smtClean="0">
                <a:solidFill>
                  <a:srgbClr val="F58466"/>
                </a:solidFill>
                <a:latin typeface="Goudy Old Style"/>
                <a:ea typeface="MS PGothic" pitchFamily="34" charset="-128"/>
                <a:cs typeface="Goudy Old Style"/>
              </a:rPr>
              <a:t>Strategy: Share Respectful Care Practices </a:t>
            </a:r>
            <a:br>
              <a:rPr kumimoji="1" lang="en-US" sz="3200" b="1" dirty="0" smtClean="0">
                <a:solidFill>
                  <a:srgbClr val="F58466"/>
                </a:solidFill>
                <a:latin typeface="Goudy Old Style"/>
                <a:ea typeface="MS PGothic" pitchFamily="34" charset="-128"/>
                <a:cs typeface="Goudy Old Style"/>
              </a:rPr>
            </a:br>
            <a:r>
              <a:rPr kumimoji="1" lang="en-US" sz="3200" b="1" dirty="0" smtClean="0">
                <a:solidFill>
                  <a:srgbClr val="F58466"/>
                </a:solidFill>
                <a:latin typeface="Goudy Old Style"/>
                <a:ea typeface="MS PGothic" pitchFamily="34" charset="-128"/>
                <a:cs typeface="Goudy Old Style"/>
              </a:rPr>
              <a:t>Provided to Patients on Delivery Admission</a:t>
            </a:r>
            <a:endParaRPr kumimoji="1" lang="en-US" sz="3200" b="1" dirty="0">
              <a:solidFill>
                <a:srgbClr val="F58466"/>
              </a:solidFill>
              <a:latin typeface="Goudy Old Style"/>
              <a:ea typeface="MS PGothic" pitchFamily="34" charset="-128"/>
              <a:cs typeface="Goudy Old Style"/>
            </a:endParaRPr>
          </a:p>
        </p:txBody>
      </p:sp>
    </p:spTree>
    <p:extLst>
      <p:ext uri="{BB962C8B-B14F-4D97-AF65-F5344CB8AC3E}">
        <p14:creationId xmlns:p14="http://schemas.microsoft.com/office/powerpoint/2010/main" val="15578034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
        <p:nvSpPr>
          <p:cNvPr id="4" name="Title 3"/>
          <p:cNvSpPr>
            <a:spLocks noGrp="1"/>
          </p:cNvSpPr>
          <p:nvPr>
            <p:ph type="title" idx="4294967295"/>
          </p:nvPr>
        </p:nvSpPr>
        <p:spPr>
          <a:xfrm>
            <a:off x="198943" y="272416"/>
            <a:ext cx="8549945" cy="1325563"/>
          </a:xfrm>
        </p:spPr>
        <p:txBody>
          <a:bodyPr>
            <a:noAutofit/>
          </a:bodyPr>
          <a:lstStyle/>
          <a:p>
            <a:pPr defTabSz="457200" eaLnBrk="0" fontAlgn="base" hangingPunct="0">
              <a:spcAft>
                <a:spcPct val="0"/>
              </a:spcAft>
            </a:pPr>
            <a:r>
              <a:rPr kumimoji="1" lang="en-US" sz="2800" b="1" dirty="0">
                <a:solidFill>
                  <a:srgbClr val="F58466"/>
                </a:solidFill>
                <a:latin typeface="Goudy Old Style"/>
                <a:ea typeface="MS PGothic" pitchFamily="34" charset="-128"/>
                <a:cs typeface="Goudy Old Style"/>
              </a:rPr>
              <a:t>Strategy: Engage patients and community members for input on quality improvement efforts</a:t>
            </a:r>
          </a:p>
        </p:txBody>
      </p:sp>
      <p:sp>
        <p:nvSpPr>
          <p:cNvPr id="8" name="Content Placeholder 7"/>
          <p:cNvSpPr>
            <a:spLocks noGrp="1"/>
          </p:cNvSpPr>
          <p:nvPr>
            <p:ph idx="4294967295"/>
          </p:nvPr>
        </p:nvSpPr>
        <p:spPr>
          <a:xfrm>
            <a:off x="414562" y="1569472"/>
            <a:ext cx="11167837" cy="4786878"/>
          </a:xfrm>
        </p:spPr>
        <p:txBody>
          <a:bodyPr>
            <a:normAutofit fontScale="92500" lnSpcReduction="10000"/>
          </a:bodyPr>
          <a:lstStyle/>
          <a:p>
            <a:r>
              <a:rPr lang="en-US" sz="2600" dirty="0" err="1" smtClean="0">
                <a:solidFill>
                  <a:schemeClr val="tx1">
                    <a:lumMod val="50000"/>
                  </a:schemeClr>
                </a:solidFill>
              </a:rPr>
              <a:t>LaToshia</a:t>
            </a:r>
            <a:r>
              <a:rPr lang="en-US" sz="2600" dirty="0" smtClean="0">
                <a:solidFill>
                  <a:schemeClr val="tx1">
                    <a:lumMod val="50000"/>
                  </a:schemeClr>
                </a:solidFill>
              </a:rPr>
              <a:t> </a:t>
            </a:r>
            <a:r>
              <a:rPr lang="en-US" sz="2600" dirty="0">
                <a:solidFill>
                  <a:schemeClr val="tx1">
                    <a:lumMod val="50000"/>
                  </a:schemeClr>
                </a:solidFill>
              </a:rPr>
              <a:t>Rouse (patient advisor consultant) </a:t>
            </a:r>
            <a:r>
              <a:rPr lang="en-US" sz="2600" dirty="0" smtClean="0">
                <a:solidFill>
                  <a:schemeClr val="tx1">
                    <a:lumMod val="50000"/>
                  </a:schemeClr>
                </a:solidFill>
              </a:rPr>
              <a:t>provided patient engagement pilot</a:t>
            </a:r>
            <a:endParaRPr lang="en-US" sz="2600" dirty="0">
              <a:solidFill>
                <a:schemeClr val="tx1">
                  <a:lumMod val="50000"/>
                </a:schemeClr>
              </a:solidFill>
            </a:endParaRPr>
          </a:p>
          <a:p>
            <a:r>
              <a:rPr lang="en-US" sz="2600" dirty="0" err="1" smtClean="0">
                <a:solidFill>
                  <a:schemeClr val="tx1">
                    <a:lumMod val="50000"/>
                  </a:schemeClr>
                </a:solidFill>
              </a:rPr>
              <a:t>Everthive</a:t>
            </a:r>
            <a:r>
              <a:rPr lang="en-US" sz="2600" dirty="0" smtClean="0">
                <a:solidFill>
                  <a:schemeClr val="tx1">
                    <a:lumMod val="50000"/>
                  </a:schemeClr>
                </a:solidFill>
              </a:rPr>
              <a:t> </a:t>
            </a:r>
            <a:r>
              <a:rPr lang="en-US" sz="2600" dirty="0">
                <a:solidFill>
                  <a:schemeClr val="tx1">
                    <a:lumMod val="50000"/>
                  </a:schemeClr>
                </a:solidFill>
              </a:rPr>
              <a:t>will host community meetings in 10 perinatal regions with Birth Equity QI team leads and community </a:t>
            </a:r>
            <a:r>
              <a:rPr lang="en-US" sz="2600" dirty="0" smtClean="0">
                <a:solidFill>
                  <a:schemeClr val="tx1">
                    <a:lumMod val="50000"/>
                  </a:schemeClr>
                </a:solidFill>
              </a:rPr>
              <a:t>organizations</a:t>
            </a:r>
            <a:r>
              <a:rPr lang="en-US" sz="2600" dirty="0" smtClean="0"/>
              <a:t>. </a:t>
            </a:r>
            <a:r>
              <a:rPr lang="en-US" sz="2600" dirty="0">
                <a:solidFill>
                  <a:schemeClr val="tx1">
                    <a:lumMod val="50000"/>
                  </a:schemeClr>
                </a:solidFill>
              </a:rPr>
              <a:t>Birth Equity teams will learn: </a:t>
            </a:r>
          </a:p>
          <a:p>
            <a:pPr lvl="1"/>
            <a:r>
              <a:rPr lang="en-US" sz="2600" dirty="0"/>
              <a:t>How to identify patients/community groups, share example of people who might give feedback, how would you facilitate?</a:t>
            </a:r>
          </a:p>
          <a:p>
            <a:pPr lvl="1" fontAlgn="base"/>
            <a:r>
              <a:rPr lang="en-US" sz="2600" dirty="0"/>
              <a:t>How do you invite community members to provide feedback?</a:t>
            </a:r>
          </a:p>
          <a:p>
            <a:pPr lvl="1" fontAlgn="base"/>
            <a:r>
              <a:rPr lang="en-US" sz="2600" dirty="0"/>
              <a:t>How do get the feedback - hold special meeting, open discussion, get feedback?</a:t>
            </a:r>
          </a:p>
          <a:p>
            <a:pPr lvl="1" fontAlgn="base"/>
            <a:r>
              <a:rPr lang="en-US" sz="2600" dirty="0"/>
              <a:t>How do you integrate feedback into your work, share with your team?</a:t>
            </a:r>
          </a:p>
          <a:p>
            <a:pPr lvl="1" fontAlgn="base"/>
            <a:r>
              <a:rPr lang="en-US" sz="2600" dirty="0"/>
              <a:t>How to you follow up / make community input an ongoing process, have some group meeting regularly or / and select an individual for ongoing relationship / feedback?</a:t>
            </a:r>
          </a:p>
          <a:p>
            <a:pPr lvl="1" fontAlgn="base"/>
            <a:r>
              <a:rPr lang="en-US" sz="2600" dirty="0"/>
              <a:t>While applying examples from Birth Equity key QI strategies </a:t>
            </a:r>
          </a:p>
          <a:p>
            <a:endParaRPr lang="en-US" dirty="0">
              <a:solidFill>
                <a:schemeClr val="tx1">
                  <a:lumMod val="50000"/>
                </a:schemeClr>
              </a:solidFill>
            </a:endParaRPr>
          </a:p>
        </p:txBody>
      </p:sp>
    </p:spTree>
    <p:extLst>
      <p:ext uri="{BB962C8B-B14F-4D97-AF65-F5344CB8AC3E}">
        <p14:creationId xmlns:p14="http://schemas.microsoft.com/office/powerpoint/2010/main" val="41727074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
        <p:nvSpPr>
          <p:cNvPr id="4" name="Title 3"/>
          <p:cNvSpPr>
            <a:spLocks noGrp="1"/>
          </p:cNvSpPr>
          <p:nvPr>
            <p:ph type="title" idx="4294967295"/>
          </p:nvPr>
        </p:nvSpPr>
        <p:spPr>
          <a:xfrm>
            <a:off x="444339" y="322960"/>
            <a:ext cx="7710833" cy="1325563"/>
          </a:xfrm>
        </p:spPr>
        <p:txBody>
          <a:bodyPr>
            <a:noAutofit/>
          </a:bodyPr>
          <a:lstStyle/>
          <a:p>
            <a:pPr defTabSz="457200" eaLnBrk="0" fontAlgn="base" hangingPunct="0">
              <a:spcAft>
                <a:spcPct val="0"/>
              </a:spcAft>
            </a:pPr>
            <a:r>
              <a:rPr kumimoji="1" lang="en-US" sz="2800" b="1" dirty="0">
                <a:solidFill>
                  <a:srgbClr val="F58466"/>
                </a:solidFill>
                <a:latin typeface="Goudy Old Style"/>
                <a:ea typeface="MS PGothic" pitchFamily="34" charset="-128"/>
                <a:cs typeface="Goudy Old Style"/>
              </a:rPr>
              <a:t>Strategy: Standardize postpartum safety education and schedule early postpartum follow up prior to hospital discharge</a:t>
            </a:r>
            <a:endParaRPr kumimoji="1" lang="en-US" b="1" dirty="0">
              <a:solidFill>
                <a:srgbClr val="F58466"/>
              </a:solidFill>
              <a:latin typeface="Goudy Old Style"/>
              <a:ea typeface="MS PGothic" pitchFamily="34" charset="-128"/>
              <a:cs typeface="Goudy Old Style"/>
            </a:endParaRPr>
          </a:p>
        </p:txBody>
      </p:sp>
      <p:sp>
        <p:nvSpPr>
          <p:cNvPr id="8" name="Content Placeholder 7"/>
          <p:cNvSpPr>
            <a:spLocks noGrp="1"/>
          </p:cNvSpPr>
          <p:nvPr>
            <p:ph idx="4294967295"/>
          </p:nvPr>
        </p:nvSpPr>
        <p:spPr>
          <a:xfrm>
            <a:off x="202019" y="1825625"/>
            <a:ext cx="7953153" cy="4351338"/>
          </a:xfrm>
        </p:spPr>
        <p:txBody>
          <a:bodyPr>
            <a:normAutofit/>
          </a:bodyPr>
          <a:lstStyle/>
          <a:p>
            <a:r>
              <a:rPr lang="en-US" dirty="0">
                <a:solidFill>
                  <a:schemeClr val="tx1">
                    <a:lumMod val="50000"/>
                  </a:schemeClr>
                </a:solidFill>
              </a:rPr>
              <a:t>Tools to improve postpartum safety patient education and support for early postpartum follow up </a:t>
            </a:r>
          </a:p>
          <a:p>
            <a:pPr lvl="1"/>
            <a:r>
              <a:rPr lang="en-US" sz="2400" dirty="0">
                <a:solidFill>
                  <a:schemeClr val="tx1">
                    <a:lumMod val="50000"/>
                  </a:schemeClr>
                </a:solidFill>
              </a:rPr>
              <a:t>Urgent maternal warnings signs handouts in up to 5 languages </a:t>
            </a:r>
          </a:p>
          <a:p>
            <a:pPr lvl="1"/>
            <a:r>
              <a:rPr lang="en-US" sz="2400" dirty="0">
                <a:solidFill>
                  <a:schemeClr val="tx1">
                    <a:lumMod val="50000"/>
                  </a:schemeClr>
                </a:solidFill>
              </a:rPr>
              <a:t>Patient conversation guide for maternal warning signs</a:t>
            </a:r>
          </a:p>
          <a:p>
            <a:pPr lvl="1"/>
            <a:r>
              <a:rPr lang="en-US" sz="2400" dirty="0">
                <a:solidFill>
                  <a:schemeClr val="tx1">
                    <a:lumMod val="50000"/>
                  </a:schemeClr>
                </a:solidFill>
              </a:rPr>
              <a:t>Healthy pregnancy spacing handout </a:t>
            </a:r>
          </a:p>
          <a:p>
            <a:pPr lvl="1"/>
            <a:r>
              <a:rPr lang="en-US" sz="2400" dirty="0">
                <a:solidFill>
                  <a:schemeClr val="tx1">
                    <a:lumMod val="50000"/>
                  </a:schemeClr>
                </a:solidFill>
              </a:rPr>
              <a:t>Benefits of early postpartum care handout</a:t>
            </a:r>
          </a:p>
        </p:txBody>
      </p:sp>
      <p:pic>
        <p:nvPicPr>
          <p:cNvPr id="12" name="Picture 11" descr="What You Should Know: Talking to Your Patients About Their ..."/>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5978692" y="4790097"/>
            <a:ext cx="2317657" cy="1931380"/>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55172" y="1646236"/>
            <a:ext cx="4036828" cy="35625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9600" y="5255716"/>
            <a:ext cx="5148761" cy="10473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138963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4C55">
                    <a:tint val="75000"/>
                  </a:srgbClr>
                </a:solidFill>
                <a:effectLst/>
                <a:uLnTx/>
                <a:uFillTx/>
                <a:latin typeface="Arial" panose="020B0604020202020204"/>
                <a:ea typeface="+mn-ea"/>
                <a:cs typeface="+mn-cs"/>
              </a:rPr>
              <a:t>Illinois Perinatal Quality Collaborative</a:t>
            </a:r>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
        <p:nvSpPr>
          <p:cNvPr id="6" name="Rectangle 5"/>
          <p:cNvSpPr/>
          <p:nvPr/>
        </p:nvSpPr>
        <p:spPr>
          <a:xfrm>
            <a:off x="389860" y="273408"/>
            <a:ext cx="7126725"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sz="3200" b="1" i="0" u="none" strike="noStrike" kern="1200" cap="none" spc="0" normalizeH="0" baseline="0" noProof="0" dirty="0">
                <a:ln>
                  <a:noFill/>
                </a:ln>
                <a:solidFill>
                  <a:srgbClr val="F58466"/>
                </a:solidFill>
                <a:effectLst/>
                <a:uLnTx/>
                <a:uFillTx/>
                <a:latin typeface="Goudy Old Style"/>
                <a:ea typeface="MS PGothic" pitchFamily="34" charset="-128"/>
                <a:cs typeface="Goudy Old Style"/>
              </a:rPr>
              <a:t>Strategy: Develop respectful care and bias education for providers, nurses, and staff</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6585" y="1708696"/>
            <a:ext cx="4395364" cy="8916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29635" y="4557974"/>
            <a:ext cx="4511690" cy="13246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p:cNvSpPr/>
          <p:nvPr/>
        </p:nvSpPr>
        <p:spPr>
          <a:xfrm>
            <a:off x="389860" y="1933130"/>
            <a:ext cx="7010399" cy="2677656"/>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E-modules for provider, nurse &amp; staff education</a:t>
            </a:r>
          </a:p>
          <a:p>
            <a:pPr marL="285750" marR="0" lvl="0" indent="-285750" algn="l" defTabSz="4572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Grand Rounds</a:t>
            </a:r>
          </a:p>
          <a:p>
            <a:pPr marL="285750" marR="0" lvl="0" indent="-285750" algn="l" defTabSz="4572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SPEAK UP train the trainer sponsored training</a:t>
            </a:r>
          </a:p>
          <a:p>
            <a:pPr marL="285750" marR="0" lvl="0" indent="-285750" algn="l" defTabSz="4572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lang="en-US" sz="2400" dirty="0">
                <a:solidFill>
                  <a:srgbClr val="000000"/>
                </a:solidFill>
                <a:latin typeface="Arial" panose="020B0604020202020204"/>
              </a:rPr>
              <a:t>Laboring with Hope </a:t>
            </a: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CDC Hear Her Messaging Campaign </a:t>
            </a:r>
          </a:p>
          <a:p>
            <a:pPr marL="285750" marR="0" lvl="0" indent="-285750" algn="l" defTabSz="457200" rtl="0" eaLnBrk="1" fontAlgn="auto" latinLnBrk="0" hangingPunct="1">
              <a:lnSpc>
                <a:spcPct val="100000"/>
              </a:lnSpc>
              <a:spcBef>
                <a:spcPts val="0"/>
              </a:spcBef>
              <a:spcAft>
                <a:spcPts val="0"/>
              </a:spcAft>
              <a:buClr>
                <a:srgbClr val="F5668F"/>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rPr>
              <a:t>Tools to address diversity within healthcare hiring</a:t>
            </a:r>
          </a:p>
        </p:txBody>
      </p:sp>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9600" y="4699670"/>
            <a:ext cx="2433084" cy="1567798"/>
          </a:xfrm>
          <a:prstGeom prst="rect">
            <a:avLst/>
          </a:prstGeom>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928276" y="2931528"/>
            <a:ext cx="3995190" cy="2619852"/>
          </a:xfrm>
          <a:prstGeom prst="rect">
            <a:avLst/>
          </a:prstGeom>
        </p:spPr>
      </p:pic>
    </p:spTree>
    <p:extLst>
      <p:ext uri="{BB962C8B-B14F-4D97-AF65-F5344CB8AC3E}">
        <p14:creationId xmlns:p14="http://schemas.microsoft.com/office/powerpoint/2010/main" val="320303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7033E4B-E3EB-3D46-B2D8-3159663620FA}" type="slidenum">
              <a:rPr lang="en-US" smtClean="0"/>
              <a:t>34</a:t>
            </a:fld>
            <a:endParaRPr lang="en-US"/>
          </a:p>
        </p:txBody>
      </p:sp>
      <p:sp>
        <p:nvSpPr>
          <p:cNvPr id="3" name="Footer Placeholder 2"/>
          <p:cNvSpPr>
            <a:spLocks noGrp="1"/>
          </p:cNvSpPr>
          <p:nvPr>
            <p:ph type="ftr" sz="quarter" idx="11"/>
          </p:nvPr>
        </p:nvSpPr>
        <p:spPr/>
        <p:txBody>
          <a:bodyPr/>
          <a:lstStyle/>
          <a:p>
            <a:pPr algn="l"/>
            <a:r>
              <a:rPr lang="en-US"/>
              <a:t>Illinois Perinatal Quality Collaborative</a:t>
            </a:r>
            <a:endParaRPr lang="en-US" dirty="0"/>
          </a:p>
        </p:txBody>
      </p:sp>
      <p:sp>
        <p:nvSpPr>
          <p:cNvPr id="5" name="Rectangular Callout 4"/>
          <p:cNvSpPr/>
          <p:nvPr/>
        </p:nvSpPr>
        <p:spPr>
          <a:xfrm>
            <a:off x="2960913" y="1550125"/>
            <a:ext cx="6043749" cy="3100252"/>
          </a:xfrm>
          <a:prstGeom prst="wedgeRectCallout">
            <a:avLst>
              <a:gd name="adj1" fmla="val -19536"/>
              <a:gd name="adj2" fmla="val 78792"/>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Box 5"/>
          <p:cNvSpPr txBox="1"/>
          <p:nvPr/>
        </p:nvSpPr>
        <p:spPr>
          <a:xfrm>
            <a:off x="2960913" y="1898469"/>
            <a:ext cx="6043749" cy="2123658"/>
          </a:xfrm>
          <a:prstGeom prst="rect">
            <a:avLst/>
          </a:prstGeom>
          <a:noFill/>
        </p:spPr>
        <p:txBody>
          <a:bodyPr wrap="square" rtlCol="0">
            <a:spAutoFit/>
          </a:bodyPr>
          <a:lstStyle/>
          <a:p>
            <a:pPr algn="ctr"/>
            <a:r>
              <a:rPr lang="en-US" sz="6600" dirty="0">
                <a:latin typeface="Cooper Black" panose="0208090404030B020404" pitchFamily="18" charset="0"/>
              </a:rPr>
              <a:t>Any Questions? </a:t>
            </a:r>
          </a:p>
        </p:txBody>
      </p:sp>
    </p:spTree>
    <p:extLst>
      <p:ext uri="{BB962C8B-B14F-4D97-AF65-F5344CB8AC3E}">
        <p14:creationId xmlns:p14="http://schemas.microsoft.com/office/powerpoint/2010/main" val="36527220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42501-F937-8041-84E5-748F96AE991B}"/>
              </a:ext>
            </a:extLst>
          </p:cNvPr>
          <p:cNvSpPr>
            <a:spLocks noGrp="1"/>
          </p:cNvSpPr>
          <p:nvPr>
            <p:ph type="ctrTitle"/>
          </p:nvPr>
        </p:nvSpPr>
        <p:spPr>
          <a:xfrm>
            <a:off x="1413310" y="1561331"/>
            <a:ext cx="5621971" cy="1826339"/>
          </a:xfrm>
        </p:spPr>
        <p:txBody>
          <a:bodyPr>
            <a:normAutofit/>
          </a:bodyPr>
          <a:lstStyle/>
          <a:p>
            <a:r>
              <a:rPr lang="en-US" dirty="0">
                <a:ea typeface="Lato Medium"/>
                <a:cs typeface="Lato Medium"/>
              </a:rPr>
              <a:t>Neonatal Inequities </a:t>
            </a:r>
            <a:br>
              <a:rPr lang="en-US" dirty="0">
                <a:ea typeface="Lato Medium"/>
                <a:cs typeface="Lato Medium"/>
              </a:rPr>
            </a:br>
            <a:r>
              <a:rPr lang="en-US" dirty="0">
                <a:ea typeface="Lato Medium"/>
                <a:cs typeface="Lato Medium"/>
              </a:rPr>
              <a:t>in Illinois </a:t>
            </a:r>
            <a:endParaRPr lang="en-US" dirty="0"/>
          </a:p>
        </p:txBody>
      </p:sp>
      <p:sp>
        <p:nvSpPr>
          <p:cNvPr id="4" name="Subtitle 3">
            <a:extLst>
              <a:ext uri="{FF2B5EF4-FFF2-40B4-BE49-F238E27FC236}">
                <a16:creationId xmlns:a16="http://schemas.microsoft.com/office/drawing/2014/main" id="{19922563-64D6-2A4E-B048-13AC25DB45AD}"/>
              </a:ext>
            </a:extLst>
          </p:cNvPr>
          <p:cNvSpPr>
            <a:spLocks noGrp="1"/>
          </p:cNvSpPr>
          <p:nvPr>
            <p:ph type="subTitle" idx="1"/>
          </p:nvPr>
        </p:nvSpPr>
        <p:spPr/>
        <p:txBody>
          <a:bodyPr vert="horz" lIns="91440" tIns="45720" rIns="91440" bIns="45720" rtlCol="0" anchor="t">
            <a:normAutofit/>
          </a:bodyPr>
          <a:lstStyle/>
          <a:p>
            <a:r>
              <a:rPr lang="en-US" dirty="0">
                <a:ea typeface="Lato"/>
                <a:cs typeface="Lato"/>
              </a:rPr>
              <a:t>IDPH Data</a:t>
            </a:r>
            <a:endParaRPr lang="en-US" dirty="0"/>
          </a:p>
        </p:txBody>
      </p:sp>
      <p:pic>
        <p:nvPicPr>
          <p:cNvPr id="25" name="Picture Placeholder 24">
            <a:extLst>
              <a:ext uri="{FF2B5EF4-FFF2-40B4-BE49-F238E27FC236}">
                <a16:creationId xmlns:a16="http://schemas.microsoft.com/office/drawing/2014/main" id="{AFDEE866-04F7-BF46-8FB4-0968BA571C5D}"/>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990145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15FB4-60CA-4917-ADF8-9B0EBE6F03FA}"/>
              </a:ext>
            </a:extLst>
          </p:cNvPr>
          <p:cNvSpPr>
            <a:spLocks noGrp="1"/>
          </p:cNvSpPr>
          <p:nvPr>
            <p:ph type="title"/>
          </p:nvPr>
        </p:nvSpPr>
        <p:spPr>
          <a:xfrm>
            <a:off x="609600" y="134216"/>
            <a:ext cx="10972800" cy="1325563"/>
          </a:xfrm>
        </p:spPr>
        <p:txBody>
          <a:bodyPr>
            <a:normAutofit/>
          </a:bodyPr>
          <a:lstStyle/>
          <a:p>
            <a:r>
              <a:rPr lang="en-US" dirty="0"/>
              <a:t>Illinois Infant Mortality Rate Trends</a:t>
            </a:r>
            <a:br>
              <a:rPr lang="en-US" dirty="0"/>
            </a:br>
            <a:r>
              <a:rPr lang="en-US" dirty="0"/>
              <a:t>by Race/Ethnicity</a:t>
            </a:r>
          </a:p>
        </p:txBody>
      </p:sp>
      <p:sp>
        <p:nvSpPr>
          <p:cNvPr id="3" name="Content Placeholder 2">
            <a:extLst>
              <a:ext uri="{FF2B5EF4-FFF2-40B4-BE49-F238E27FC236}">
                <a16:creationId xmlns:a16="http://schemas.microsoft.com/office/drawing/2014/main" id="{FF05DCE0-B0D7-4398-89B6-DFCDA076811D}"/>
              </a:ext>
            </a:extLst>
          </p:cNvPr>
          <p:cNvSpPr>
            <a:spLocks noGrp="1"/>
          </p:cNvSpPr>
          <p:nvPr>
            <p:ph idx="1"/>
          </p:nvPr>
        </p:nvSpPr>
        <p:spPr>
          <a:xfrm>
            <a:off x="7848600" y="1600201"/>
            <a:ext cx="3733800" cy="4525963"/>
          </a:xfrm>
        </p:spPr>
        <p:txBody>
          <a:bodyPr>
            <a:normAutofit/>
          </a:bodyPr>
          <a:lstStyle/>
          <a:p>
            <a:r>
              <a:rPr lang="en-US" sz="2800" dirty="0"/>
              <a:t>Racial differences have been persistent over time</a:t>
            </a:r>
          </a:p>
          <a:p>
            <a:endParaRPr lang="en-US" sz="1800" dirty="0"/>
          </a:p>
          <a:p>
            <a:r>
              <a:rPr lang="en-US" sz="2800" dirty="0" smtClean="0"/>
              <a:t>We have achieved no improvement in the </a:t>
            </a:r>
            <a:r>
              <a:rPr lang="en-US" sz="2800" dirty="0"/>
              <a:t>Black infant mortality rate in IL </a:t>
            </a:r>
            <a:r>
              <a:rPr lang="en-US" sz="2800" dirty="0" smtClean="0"/>
              <a:t>since </a:t>
            </a:r>
            <a:r>
              <a:rPr lang="en-US" sz="2800" dirty="0"/>
              <a:t>2008</a:t>
            </a:r>
          </a:p>
        </p:txBody>
      </p:sp>
      <p:sp>
        <p:nvSpPr>
          <p:cNvPr id="4" name="Slide Number Placeholder 3">
            <a:extLst>
              <a:ext uri="{FF2B5EF4-FFF2-40B4-BE49-F238E27FC236}">
                <a16:creationId xmlns:a16="http://schemas.microsoft.com/office/drawing/2014/main" id="{36032DC4-962E-4FCB-AFD1-DDDE21C1EDD3}"/>
              </a:ext>
            </a:extLst>
          </p:cNvPr>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5" name="Chart 4">
            <a:extLst>
              <a:ext uri="{FF2B5EF4-FFF2-40B4-BE49-F238E27FC236}">
                <a16:creationId xmlns:a16="http://schemas.microsoft.com/office/drawing/2014/main" id="{83B83E90-9C8C-48A4-A0CE-53BFEC3CFFDF}"/>
              </a:ext>
            </a:extLst>
          </p:cNvPr>
          <p:cNvGraphicFramePr/>
          <p:nvPr/>
        </p:nvGraphicFramePr>
        <p:xfrm>
          <a:off x="304800" y="1604682"/>
          <a:ext cx="7391400" cy="45668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E9FBFA2C-B35B-4488-9312-11FBBDB5EC4A}"/>
              </a:ext>
            </a:extLst>
          </p:cNvPr>
          <p:cNvSpPr txBox="1"/>
          <p:nvPr/>
        </p:nvSpPr>
        <p:spPr>
          <a:xfrm>
            <a:off x="609600" y="6248400"/>
            <a:ext cx="6324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Data Source: Illinois Death Certificates, 2000-2018</a:t>
            </a:r>
          </a:p>
        </p:txBody>
      </p:sp>
      <p:cxnSp>
        <p:nvCxnSpPr>
          <p:cNvPr id="8" name="Straight Connector 7">
            <a:extLst>
              <a:ext uri="{FF2B5EF4-FFF2-40B4-BE49-F238E27FC236}">
                <a16:creationId xmlns:a16="http://schemas.microsoft.com/office/drawing/2014/main" id="{8266F48D-6186-4FF0-8EB3-09F7DA6157B0}"/>
              </a:ext>
            </a:extLst>
          </p:cNvPr>
          <p:cNvCxnSpPr/>
          <p:nvPr/>
        </p:nvCxnSpPr>
        <p:spPr>
          <a:xfrm>
            <a:off x="1190140" y="4038600"/>
            <a:ext cx="6506060" cy="0"/>
          </a:xfrm>
          <a:prstGeom prst="line">
            <a:avLst/>
          </a:pr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3AE1B86-0195-46A3-AF8F-9E3804D15BAC}"/>
              </a:ext>
            </a:extLst>
          </p:cNvPr>
          <p:cNvSpPr txBox="1"/>
          <p:nvPr/>
        </p:nvSpPr>
        <p:spPr>
          <a:xfrm>
            <a:off x="7620001" y="5609813"/>
            <a:ext cx="33528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504D"/>
                </a:solidFill>
                <a:effectLst/>
                <a:uLnTx/>
                <a:uFillTx/>
                <a:latin typeface="Calibri"/>
                <a:ea typeface="+mn-ea"/>
                <a:cs typeface="+mn-cs"/>
              </a:rPr>
              <a:t>Healthy People 2020 Goal</a:t>
            </a:r>
          </a:p>
        </p:txBody>
      </p:sp>
      <p:cxnSp>
        <p:nvCxnSpPr>
          <p:cNvPr id="11" name="Straight Arrow Connector 10">
            <a:extLst>
              <a:ext uri="{FF2B5EF4-FFF2-40B4-BE49-F238E27FC236}">
                <a16:creationId xmlns:a16="http://schemas.microsoft.com/office/drawing/2014/main" id="{C98F9B1E-71A9-4813-A222-17D592626BBC}"/>
              </a:ext>
            </a:extLst>
          </p:cNvPr>
          <p:cNvCxnSpPr>
            <a:cxnSpLocks/>
          </p:cNvCxnSpPr>
          <p:nvPr/>
        </p:nvCxnSpPr>
        <p:spPr>
          <a:xfrm flipH="1" flipV="1">
            <a:off x="7620002" y="4191000"/>
            <a:ext cx="76198" cy="1462126"/>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78484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10972800" cy="1325563"/>
          </a:xfrm>
        </p:spPr>
        <p:txBody>
          <a:bodyPr>
            <a:normAutofit/>
          </a:bodyPr>
          <a:lstStyle/>
          <a:p>
            <a:r>
              <a:rPr lang="en-US" dirty="0">
                <a:ea typeface="Lato Medium"/>
                <a:cs typeface="Lato Medium"/>
              </a:rPr>
              <a:t>Racial Disparities in </a:t>
            </a:r>
            <a:br>
              <a:rPr lang="en-US" dirty="0">
                <a:ea typeface="Lato Medium"/>
                <a:cs typeface="Lato Medium"/>
              </a:rPr>
            </a:br>
            <a:r>
              <a:rPr lang="en-US" dirty="0">
                <a:ea typeface="Lato Medium"/>
                <a:cs typeface="Lato Medium"/>
              </a:rPr>
              <a:t>Illinois Infant Mortality</a:t>
            </a:r>
          </a:p>
        </p:txBody>
      </p:sp>
      <p:sp>
        <p:nvSpPr>
          <p:cNvPr id="3" name="Content Placeholder 2"/>
          <p:cNvSpPr>
            <a:spLocks noGrp="1"/>
          </p:cNvSpPr>
          <p:nvPr>
            <p:ph idx="1"/>
          </p:nvPr>
        </p:nvSpPr>
        <p:spPr>
          <a:xfrm>
            <a:off x="7543800" y="1828800"/>
            <a:ext cx="4419600" cy="4297364"/>
          </a:xfrm>
        </p:spPr>
        <p:txBody>
          <a:bodyPr>
            <a:normAutofit lnSpcReduction="10000"/>
          </a:bodyPr>
          <a:lstStyle/>
          <a:p>
            <a:pPr marL="0" indent="0">
              <a:buNone/>
            </a:pPr>
            <a:r>
              <a:rPr lang="en-US" sz="2800" dirty="0"/>
              <a:t>Infants born to Black women are nearly three times as likely to die as infants born to </a:t>
            </a:r>
            <a:r>
              <a:rPr lang="en-US" sz="2800" dirty="0" smtClean="0"/>
              <a:t>white </a:t>
            </a:r>
            <a:r>
              <a:rPr lang="en-US" sz="2800" dirty="0"/>
              <a:t>women</a:t>
            </a:r>
          </a:p>
          <a:p>
            <a:pPr marL="0" indent="0">
              <a:buNone/>
            </a:pPr>
            <a:endParaRPr lang="en-US" sz="1800" dirty="0"/>
          </a:p>
          <a:p>
            <a:pPr marL="0" indent="0">
              <a:buNone/>
            </a:pPr>
            <a:r>
              <a:rPr lang="en-US" sz="2800" dirty="0" smtClean="0"/>
              <a:t>Infant mortality among Black </a:t>
            </a:r>
            <a:r>
              <a:rPr lang="en-US" sz="2800" dirty="0"/>
              <a:t>infants </a:t>
            </a:r>
            <a:r>
              <a:rPr lang="en-US" sz="2800" dirty="0" smtClean="0"/>
              <a:t>only </a:t>
            </a:r>
            <a:r>
              <a:rPr lang="en-US" sz="2800" dirty="0"/>
              <a:t>racial group in </a:t>
            </a:r>
            <a:r>
              <a:rPr lang="en-US" sz="2800" dirty="0" smtClean="0"/>
              <a:t>IL for who we are </a:t>
            </a:r>
            <a:r>
              <a:rPr lang="en-US" sz="2800" i="1" u="sng" dirty="0"/>
              <a:t>not</a:t>
            </a:r>
            <a:r>
              <a:rPr lang="en-US" sz="2800" dirty="0"/>
              <a:t> meeting the Healthy People 2020 </a:t>
            </a:r>
            <a:r>
              <a:rPr lang="en-US" sz="2800" dirty="0" smtClean="0"/>
              <a:t>objective</a:t>
            </a:r>
            <a:endParaRPr lang="en-US" sz="2800" dirty="0"/>
          </a:p>
        </p:txBody>
      </p:sp>
      <p:sp>
        <p:nvSpPr>
          <p:cNvPr id="5" name="TextBox 4"/>
          <p:cNvSpPr txBox="1"/>
          <p:nvPr/>
        </p:nvSpPr>
        <p:spPr>
          <a:xfrm>
            <a:off x="4419600" y="3616087"/>
            <a:ext cx="26397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C0504D"/>
                </a:solidFill>
                <a:effectLst/>
                <a:uLnTx/>
                <a:uFillTx/>
                <a:latin typeface="Calibri"/>
                <a:ea typeface="+mn-ea"/>
                <a:cs typeface="+mn-cs"/>
              </a:rPr>
              <a:t>Healthy People 2020 Goal</a:t>
            </a:r>
          </a:p>
        </p:txBody>
      </p:sp>
      <p:sp>
        <p:nvSpPr>
          <p:cNvPr id="6" name="TextBox 5"/>
          <p:cNvSpPr txBox="1"/>
          <p:nvPr/>
        </p:nvSpPr>
        <p:spPr>
          <a:xfrm>
            <a:off x="609600" y="6248400"/>
            <a:ext cx="6324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Data Source: Illinois Death and Birth Certificates, 2018</a:t>
            </a:r>
          </a:p>
        </p:txBody>
      </p:sp>
      <p:sp>
        <p:nvSpPr>
          <p:cNvPr id="7" name="Slide Number Placeholder 6"/>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9" name="Chart 8">
            <a:extLst>
              <a:ext uri="{FF2B5EF4-FFF2-40B4-BE49-F238E27FC236}">
                <a16:creationId xmlns:a16="http://schemas.microsoft.com/office/drawing/2014/main" id="{0C4F4E10-0AA4-4EF9-BC72-FCB9363FE661}"/>
              </a:ext>
            </a:extLst>
          </p:cNvPr>
          <p:cNvGraphicFramePr>
            <a:graphicFrameLocks/>
          </p:cNvGraphicFramePr>
          <p:nvPr/>
        </p:nvGraphicFramePr>
        <p:xfrm>
          <a:off x="367393" y="1698628"/>
          <a:ext cx="69342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188461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4307"/>
            <a:ext cx="10972800" cy="1325563"/>
          </a:xfrm>
        </p:spPr>
        <p:txBody>
          <a:bodyPr>
            <a:normAutofit/>
          </a:bodyPr>
          <a:lstStyle/>
          <a:p>
            <a:pPr algn="l"/>
            <a:r>
              <a:rPr lang="en-US" dirty="0"/>
              <a:t>In 2018, compared to </a:t>
            </a:r>
            <a:r>
              <a:rPr lang="en-US" dirty="0" smtClean="0"/>
              <a:t>white </a:t>
            </a:r>
            <a:r>
              <a:rPr lang="en-US" dirty="0"/>
              <a:t>infants, </a:t>
            </a:r>
            <a:br>
              <a:rPr lang="en-US" dirty="0"/>
            </a:br>
            <a:r>
              <a:rPr lang="en-US" dirty="0"/>
              <a:t>Black infants were:</a:t>
            </a:r>
          </a:p>
        </p:txBody>
      </p:sp>
      <p:sp>
        <p:nvSpPr>
          <p:cNvPr id="3" name="Content Placeholder 2"/>
          <p:cNvSpPr>
            <a:spLocks noGrp="1"/>
          </p:cNvSpPr>
          <p:nvPr>
            <p:ph idx="1"/>
          </p:nvPr>
        </p:nvSpPr>
        <p:spPr>
          <a:xfrm>
            <a:off x="609600" y="1761837"/>
            <a:ext cx="10972800" cy="4343399"/>
          </a:xfrm>
        </p:spPr>
        <p:txBody>
          <a:bodyPr>
            <a:normAutofit/>
          </a:bodyPr>
          <a:lstStyle/>
          <a:p>
            <a:pPr>
              <a:spcAft>
                <a:spcPts val="1200"/>
              </a:spcAft>
            </a:pPr>
            <a:r>
              <a:rPr lang="en-US" dirty="0"/>
              <a:t>180% more likely to die during the first year of life</a:t>
            </a:r>
          </a:p>
          <a:p>
            <a:pPr lvl="1">
              <a:spcAft>
                <a:spcPts val="1200"/>
              </a:spcAft>
            </a:pPr>
            <a:r>
              <a:rPr lang="en-US" dirty="0"/>
              <a:t>70% more </a:t>
            </a:r>
            <a:r>
              <a:rPr lang="en-US" dirty="0" smtClean="0"/>
              <a:t>like/y </a:t>
            </a:r>
            <a:r>
              <a:rPr lang="en-US" dirty="0"/>
              <a:t>to die from birth defects</a:t>
            </a:r>
          </a:p>
          <a:p>
            <a:pPr lvl="1">
              <a:spcAft>
                <a:spcPts val="1200"/>
              </a:spcAft>
            </a:pPr>
            <a:r>
              <a:rPr lang="en-US" dirty="0"/>
              <a:t>140% more likely to die from prematurity or fetal malnutrition</a:t>
            </a:r>
          </a:p>
          <a:p>
            <a:pPr lvl="1">
              <a:spcAft>
                <a:spcPts val="1200"/>
              </a:spcAft>
            </a:pPr>
            <a:r>
              <a:rPr lang="en-US" dirty="0"/>
              <a:t>160% more likely to die from pregnancy or delivery complications</a:t>
            </a:r>
          </a:p>
          <a:p>
            <a:pPr lvl="1">
              <a:spcAft>
                <a:spcPts val="1200"/>
              </a:spcAft>
            </a:pPr>
            <a:r>
              <a:rPr lang="en-US" dirty="0"/>
              <a:t>510% more likely to die from Sudden Unexpected Infant </a:t>
            </a:r>
            <a:r>
              <a:rPr lang="en-US" dirty="0" smtClean="0"/>
              <a:t>Death</a:t>
            </a:r>
            <a:endParaRPr lang="en-US" sz="1600" i="1" dirty="0"/>
          </a:p>
        </p:txBody>
      </p:sp>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038434-C2CC-4028-AD72-886E4ED36FC6}" type="slidenum">
              <a:rPr kumimoji="0" lang="en-US" sz="1600" b="1"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600" b="1"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Box 5">
            <a:extLst>
              <a:ext uri="{FF2B5EF4-FFF2-40B4-BE49-F238E27FC236}">
                <a16:creationId xmlns:a16="http://schemas.microsoft.com/office/drawing/2014/main" id="{8506AE9C-FDE9-42E3-97CB-138AAF27B281}"/>
              </a:ext>
            </a:extLst>
          </p:cNvPr>
          <p:cNvSpPr txBox="1"/>
          <p:nvPr/>
        </p:nvSpPr>
        <p:spPr>
          <a:xfrm>
            <a:off x="609600" y="6248400"/>
            <a:ext cx="6324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a:ea typeface="+mn-ea"/>
                <a:cs typeface="+mn-cs"/>
              </a:rPr>
              <a:t>Data Source: Illinois Death and Birth Certificates, 2018</a:t>
            </a:r>
          </a:p>
        </p:txBody>
      </p:sp>
    </p:spTree>
    <p:extLst>
      <p:ext uri="{BB962C8B-B14F-4D97-AF65-F5344CB8AC3E}">
        <p14:creationId xmlns:p14="http://schemas.microsoft.com/office/powerpoint/2010/main" val="142462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742501-F937-8041-84E5-748F96AE991B}"/>
              </a:ext>
            </a:extLst>
          </p:cNvPr>
          <p:cNvSpPr>
            <a:spLocks noGrp="1"/>
          </p:cNvSpPr>
          <p:nvPr>
            <p:ph type="ctrTitle"/>
          </p:nvPr>
        </p:nvSpPr>
        <p:spPr>
          <a:xfrm>
            <a:off x="1413310" y="1561331"/>
            <a:ext cx="5621971" cy="1826339"/>
          </a:xfrm>
        </p:spPr>
        <p:txBody>
          <a:bodyPr>
            <a:normAutofit/>
          </a:bodyPr>
          <a:lstStyle/>
          <a:p>
            <a:r>
              <a:rPr lang="en-US" dirty="0"/>
              <a:t>Applications for Equity in our BASIC Work</a:t>
            </a:r>
          </a:p>
        </p:txBody>
      </p:sp>
      <p:sp>
        <p:nvSpPr>
          <p:cNvPr id="4" name="Subtitle 3">
            <a:extLst>
              <a:ext uri="{FF2B5EF4-FFF2-40B4-BE49-F238E27FC236}">
                <a16:creationId xmlns:a16="http://schemas.microsoft.com/office/drawing/2014/main" id="{19922563-64D6-2A4E-B048-13AC25DB45AD}"/>
              </a:ext>
            </a:extLst>
          </p:cNvPr>
          <p:cNvSpPr>
            <a:spLocks noGrp="1"/>
          </p:cNvSpPr>
          <p:nvPr>
            <p:ph type="subTitle" idx="1"/>
          </p:nvPr>
        </p:nvSpPr>
        <p:spPr/>
        <p:txBody>
          <a:bodyPr vert="horz" lIns="91440" tIns="45720" rIns="91440" bIns="45720" rtlCol="0" anchor="t">
            <a:normAutofit/>
          </a:bodyPr>
          <a:lstStyle/>
          <a:p>
            <a:r>
              <a:rPr lang="en-US" dirty="0">
                <a:ea typeface="+mn-lt"/>
                <a:cs typeface="+mn-lt"/>
              </a:rPr>
              <a:t>Ellie Suse, MSN, MPH, RN</a:t>
            </a:r>
          </a:p>
          <a:p>
            <a:r>
              <a:rPr lang="en-US" dirty="0">
                <a:ea typeface="+mn-lt"/>
                <a:cs typeface="+mn-lt"/>
              </a:rPr>
              <a:t>ILPQC Project Coordinator </a:t>
            </a:r>
            <a:endParaRPr lang="en-US" dirty="0"/>
          </a:p>
        </p:txBody>
      </p:sp>
      <p:pic>
        <p:nvPicPr>
          <p:cNvPr id="25" name="Picture Placeholder 24">
            <a:extLst>
              <a:ext uri="{FF2B5EF4-FFF2-40B4-BE49-F238E27FC236}">
                <a16:creationId xmlns:a16="http://schemas.microsoft.com/office/drawing/2014/main" id="{AFDEE866-04F7-BF46-8FB4-0968BA571C5D}"/>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91990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8FF1A-A08C-4D1A-AA6E-B0C1A3A4AB77}"/>
              </a:ext>
            </a:extLst>
          </p:cNvPr>
          <p:cNvSpPr>
            <a:spLocks noGrp="1"/>
          </p:cNvSpPr>
          <p:nvPr>
            <p:ph type="title"/>
          </p:nvPr>
        </p:nvSpPr>
        <p:spPr/>
        <p:txBody>
          <a:bodyPr/>
          <a:lstStyle/>
          <a:p>
            <a:r>
              <a:rPr lang="en-US" dirty="0">
                <a:ea typeface="Lato Medium"/>
                <a:cs typeface="Lato Medium"/>
              </a:rPr>
              <a:t>Face to Face Preparation</a:t>
            </a:r>
            <a:endParaRPr lang="en-US"/>
          </a:p>
        </p:txBody>
      </p:sp>
      <p:sp>
        <p:nvSpPr>
          <p:cNvPr id="3" name="Content Placeholder 2">
            <a:extLst>
              <a:ext uri="{FF2B5EF4-FFF2-40B4-BE49-F238E27FC236}">
                <a16:creationId xmlns:a16="http://schemas.microsoft.com/office/drawing/2014/main" id="{3AEBB974-88F0-4CE1-85E0-3EFC73FD36B3}"/>
              </a:ext>
            </a:extLst>
          </p:cNvPr>
          <p:cNvSpPr>
            <a:spLocks noGrp="1"/>
          </p:cNvSpPr>
          <p:nvPr>
            <p:ph idx="1"/>
          </p:nvPr>
        </p:nvSpPr>
        <p:spPr/>
        <p:txBody>
          <a:bodyPr vert="horz" lIns="91440" tIns="45720" rIns="91440" bIns="45720" rtlCol="0" anchor="t">
            <a:normAutofit/>
          </a:bodyPr>
          <a:lstStyle/>
          <a:p>
            <a:r>
              <a:rPr lang="en-US" dirty="0" smtClean="0">
                <a:ea typeface="Lato"/>
                <a:cs typeface="Lato"/>
              </a:rPr>
              <a:t>Share the save the date with QI team NOW!</a:t>
            </a:r>
          </a:p>
          <a:p>
            <a:r>
              <a:rPr lang="en-US" dirty="0" smtClean="0">
                <a:ea typeface="Lato"/>
                <a:cs typeface="Lato"/>
              </a:rPr>
              <a:t>Look </a:t>
            </a:r>
            <a:r>
              <a:rPr lang="en-US" dirty="0">
                <a:ea typeface="Lato"/>
                <a:cs typeface="Lato"/>
              </a:rPr>
              <a:t>out for registration </a:t>
            </a:r>
            <a:r>
              <a:rPr lang="en-US" dirty="0" smtClean="0">
                <a:ea typeface="Lato"/>
                <a:cs typeface="Lato"/>
              </a:rPr>
              <a:t>March 2022!</a:t>
            </a:r>
            <a:endParaRPr lang="en-US" dirty="0"/>
          </a:p>
          <a:p>
            <a:r>
              <a:rPr lang="en-US" dirty="0">
                <a:ea typeface="Lato"/>
                <a:cs typeface="Lato"/>
              </a:rPr>
              <a:t>Email </a:t>
            </a:r>
            <a:r>
              <a:rPr lang="en-US" dirty="0">
                <a:ea typeface="Lato"/>
                <a:cs typeface="Lato"/>
                <a:hlinkClick r:id="rId3"/>
              </a:rPr>
              <a:t>info@ilpqc.org</a:t>
            </a:r>
            <a:r>
              <a:rPr lang="en-US" dirty="0">
                <a:ea typeface="Lato"/>
                <a:cs typeface="Lato"/>
              </a:rPr>
              <a:t> if you are interested in volunteering for a role at the F2F meeting including:</a:t>
            </a:r>
            <a:endParaRPr lang="en-US" dirty="0"/>
          </a:p>
          <a:p>
            <a:pPr lvl="1"/>
            <a:r>
              <a:rPr lang="en-US" sz="2400" dirty="0">
                <a:ea typeface="Lato"/>
                <a:cs typeface="Lato"/>
              </a:rPr>
              <a:t>Planning committee</a:t>
            </a:r>
          </a:p>
          <a:p>
            <a:pPr lvl="1"/>
            <a:r>
              <a:rPr lang="en-US" sz="2400" dirty="0">
                <a:ea typeface="Lato"/>
                <a:cs typeface="Lato"/>
              </a:rPr>
              <a:t>Breakout Facilitators</a:t>
            </a:r>
          </a:p>
          <a:p>
            <a:r>
              <a:rPr lang="en-US" dirty="0" smtClean="0">
                <a:ea typeface="Lato"/>
                <a:cs typeface="Lato"/>
              </a:rPr>
              <a:t>Review data </a:t>
            </a:r>
            <a:r>
              <a:rPr lang="en-US" dirty="0">
                <a:ea typeface="Lato"/>
                <a:cs typeface="Lato"/>
              </a:rPr>
              <a:t>submission status and progress towards </a:t>
            </a:r>
            <a:r>
              <a:rPr lang="en-US" dirty="0" smtClean="0">
                <a:ea typeface="Lato"/>
                <a:cs typeface="Lato"/>
              </a:rPr>
              <a:t>QI </a:t>
            </a:r>
            <a:r>
              <a:rPr lang="en-US" dirty="0">
                <a:ea typeface="Lato"/>
                <a:cs typeface="Lato"/>
              </a:rPr>
              <a:t>Recognition Awards</a:t>
            </a:r>
          </a:p>
          <a:p>
            <a:r>
              <a:rPr lang="en-US" dirty="0" smtClean="0">
                <a:ea typeface="Lato"/>
                <a:cs typeface="Lato"/>
              </a:rPr>
              <a:t>Information to come soon about QI team "Storyboards</a:t>
            </a:r>
            <a:r>
              <a:rPr lang="en-US" dirty="0">
                <a:ea typeface="Lato"/>
                <a:cs typeface="Lato"/>
              </a:rPr>
              <a:t>" for the F2F</a:t>
            </a:r>
          </a:p>
        </p:txBody>
      </p:sp>
      <p:sp>
        <p:nvSpPr>
          <p:cNvPr id="4" name="Slide Number Placeholder 3">
            <a:extLst>
              <a:ext uri="{FF2B5EF4-FFF2-40B4-BE49-F238E27FC236}">
                <a16:creationId xmlns:a16="http://schemas.microsoft.com/office/drawing/2014/main" id="{C789A144-8A3F-4857-A7BF-C3896FD8B74C}"/>
              </a:ext>
            </a:extLst>
          </p:cNvPr>
          <p:cNvSpPr>
            <a:spLocks noGrp="1"/>
          </p:cNvSpPr>
          <p:nvPr>
            <p:ph type="sldNum" sz="quarter" idx="10"/>
          </p:nvPr>
        </p:nvSpPr>
        <p:spPr/>
        <p:txBody>
          <a:bodyPr/>
          <a:lstStyle/>
          <a:p>
            <a:fld id="{97033E4B-E3EB-3D46-B2D8-3159663620FA}" type="slidenum">
              <a:rPr lang="en-US" smtClean="0"/>
              <a:pPr/>
              <a:t>4</a:t>
            </a:fld>
            <a:endParaRPr lang="en-US"/>
          </a:p>
        </p:txBody>
      </p:sp>
      <p:sp>
        <p:nvSpPr>
          <p:cNvPr id="5" name="Footer Placeholder 4">
            <a:extLst>
              <a:ext uri="{FF2B5EF4-FFF2-40B4-BE49-F238E27FC236}">
                <a16:creationId xmlns:a16="http://schemas.microsoft.com/office/drawing/2014/main" id="{D4D4F194-E40A-455D-BEE8-A53C895F7AD5}"/>
              </a:ext>
            </a:extLst>
          </p:cNvPr>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3870626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 4: Equitable Care </a:t>
            </a:r>
          </a:p>
        </p:txBody>
      </p:sp>
      <p:sp>
        <p:nvSpPr>
          <p:cNvPr id="3" name="Content Placeholder 2"/>
          <p:cNvSpPr>
            <a:spLocks noGrp="1"/>
          </p:cNvSpPr>
          <p:nvPr>
            <p:ph idx="1"/>
          </p:nvPr>
        </p:nvSpPr>
        <p:spPr>
          <a:xfrm>
            <a:off x="609600" y="2706602"/>
            <a:ext cx="10972800" cy="3507948"/>
          </a:xfrm>
        </p:spPr>
        <p:txBody>
          <a:bodyPr numCol="2">
            <a:normAutofit/>
          </a:bodyPr>
          <a:lstStyle/>
          <a:p>
            <a:r>
              <a:rPr lang="en-US" dirty="0"/>
              <a:t>Inequities and disparities identification:</a:t>
            </a:r>
          </a:p>
          <a:p>
            <a:pPr lvl="1"/>
            <a:r>
              <a:rPr lang="en-US" dirty="0"/>
              <a:t>Data availability</a:t>
            </a:r>
          </a:p>
          <a:p>
            <a:pPr lvl="1"/>
            <a:r>
              <a:rPr lang="en-US" dirty="0"/>
              <a:t>Data reporting</a:t>
            </a:r>
          </a:p>
          <a:p>
            <a:pPr lvl="1"/>
            <a:r>
              <a:rPr lang="en-US" dirty="0"/>
              <a:t>Data analysis to drive change</a:t>
            </a:r>
          </a:p>
          <a:p>
            <a:pPr lvl="1"/>
            <a:r>
              <a:rPr lang="en-US" dirty="0"/>
              <a:t>Data presentation to drive change</a:t>
            </a:r>
          </a:p>
          <a:p>
            <a:pPr lvl="1"/>
            <a:r>
              <a:rPr lang="en-US" dirty="0"/>
              <a:t>Family partnership</a:t>
            </a:r>
          </a:p>
          <a:p>
            <a:pPr lvl="1"/>
            <a:endParaRPr lang="en-US" dirty="0"/>
          </a:p>
          <a:p>
            <a:pPr lvl="1"/>
            <a:endParaRPr lang="en-US" dirty="0"/>
          </a:p>
          <a:p>
            <a:pPr lvl="1"/>
            <a:endParaRPr lang="en-US" dirty="0"/>
          </a:p>
          <a:p>
            <a:r>
              <a:rPr lang="en-US" dirty="0"/>
              <a:t>Inequities and disparities elimination:</a:t>
            </a:r>
          </a:p>
          <a:p>
            <a:pPr lvl="1"/>
            <a:r>
              <a:rPr lang="en-US" dirty="0"/>
              <a:t>Standard evidence based best practice</a:t>
            </a:r>
          </a:p>
          <a:p>
            <a:pPr lvl="1"/>
            <a:r>
              <a:rPr lang="en-US" dirty="0"/>
              <a:t>Identify care variation</a:t>
            </a:r>
          </a:p>
          <a:p>
            <a:pPr lvl="1"/>
            <a:r>
              <a:rPr lang="en-US" dirty="0"/>
              <a:t>Decrease care variation</a:t>
            </a:r>
          </a:p>
          <a:p>
            <a:pPr lvl="1"/>
            <a:r>
              <a:rPr lang="en-US" dirty="0"/>
              <a:t>Care delivery in preferred language</a:t>
            </a:r>
          </a:p>
          <a:p>
            <a:pPr lvl="1"/>
            <a:r>
              <a:rPr lang="en-US" dirty="0"/>
              <a:t>Identification of </a:t>
            </a:r>
            <a:r>
              <a:rPr lang="en-US" dirty="0" err="1" smtClean="0"/>
              <a:t>SDoH</a:t>
            </a:r>
            <a:r>
              <a:rPr lang="en-US" dirty="0" smtClean="0"/>
              <a:t> </a:t>
            </a:r>
            <a:r>
              <a:rPr lang="en-US" dirty="0"/>
              <a:t>needs</a:t>
            </a:r>
          </a:p>
          <a:p>
            <a:pPr lvl="1"/>
            <a:r>
              <a:rPr lang="en-US" dirty="0"/>
              <a:t>Family partnership</a:t>
            </a:r>
          </a:p>
          <a:p>
            <a:pPr lvl="1"/>
            <a:r>
              <a:rPr lang="en-US" dirty="0"/>
              <a:t>Physician education</a:t>
            </a:r>
          </a:p>
          <a:p>
            <a:pPr lvl="1"/>
            <a:r>
              <a:rPr lang="en-US" dirty="0"/>
              <a:t>Nurse education</a:t>
            </a:r>
          </a:p>
          <a:p>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40</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sp>
        <p:nvSpPr>
          <p:cNvPr id="6" name="Rectangle 5"/>
          <p:cNvSpPr/>
          <p:nvPr/>
        </p:nvSpPr>
        <p:spPr>
          <a:xfrm>
            <a:off x="609600" y="1582291"/>
            <a:ext cx="11084560" cy="954107"/>
          </a:xfrm>
          <a:prstGeom prst="rect">
            <a:avLst/>
          </a:prstGeom>
        </p:spPr>
        <p:txBody>
          <a:bodyPr wrap="square">
            <a:spAutoFit/>
          </a:bodyPr>
          <a:lstStyle/>
          <a:p>
            <a:r>
              <a:rPr lang="en-US" sz="2800" dirty="0"/>
              <a:t>Equitable Care Delivery: Building your capacity to identify and eliminate inequities and disparities</a:t>
            </a:r>
          </a:p>
        </p:txBody>
      </p:sp>
      <p:sp>
        <p:nvSpPr>
          <p:cNvPr id="7" name="Rectangle 6"/>
          <p:cNvSpPr/>
          <p:nvPr/>
        </p:nvSpPr>
        <p:spPr>
          <a:xfrm>
            <a:off x="497840" y="2499360"/>
            <a:ext cx="4958080" cy="301391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742038" y="2527682"/>
            <a:ext cx="5952122" cy="3332344"/>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7746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0636"/>
            <a:ext cx="10972800" cy="1325563"/>
          </a:xfrm>
        </p:spPr>
        <p:txBody>
          <a:bodyPr>
            <a:normAutofit/>
          </a:bodyPr>
          <a:lstStyle/>
          <a:p>
            <a:r>
              <a:rPr lang="en-US" dirty="0"/>
              <a:t>What have we </a:t>
            </a:r>
            <a:r>
              <a:rPr lang="en-US" dirty="0" smtClean="0"/>
              <a:t>discussed </a:t>
            </a:r>
            <a:r>
              <a:rPr lang="en-US" dirty="0"/>
              <a:t>so far?</a:t>
            </a:r>
            <a:br>
              <a:rPr lang="en-US" dirty="0"/>
            </a:br>
            <a:r>
              <a:rPr lang="en-US" dirty="0" smtClean="0"/>
              <a:t>(Aug 2021)</a:t>
            </a:r>
            <a:endParaRPr lang="en-US" dirty="0"/>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sz="3200" dirty="0" smtClean="0">
                <a:ea typeface="Lato"/>
                <a:cs typeface="Lato"/>
              </a:rPr>
              <a:t>Race </a:t>
            </a:r>
            <a:r>
              <a:rPr lang="en-US" sz="3200" dirty="0">
                <a:ea typeface="Lato"/>
                <a:cs typeface="Lato"/>
              </a:rPr>
              <a:t>and Ethnicity Data Collection and the importance of </a:t>
            </a:r>
            <a:r>
              <a:rPr lang="en-US" sz="3200" dirty="0" smtClean="0">
                <a:ea typeface="Lato"/>
                <a:cs typeface="Lato"/>
              </a:rPr>
              <a:t>patient/care-giver </a:t>
            </a:r>
            <a:r>
              <a:rPr lang="en-US" sz="3200" dirty="0">
                <a:ea typeface="Lato"/>
                <a:cs typeface="Lato"/>
              </a:rPr>
              <a:t>reported data  </a:t>
            </a:r>
            <a:endParaRPr lang="en-US" sz="3200" dirty="0"/>
          </a:p>
          <a:p>
            <a:pPr marL="755650" marR="5080" lvl="1" indent="-286385">
              <a:spcBef>
                <a:spcPts val="100"/>
              </a:spcBef>
              <a:buFontTx/>
              <a:buChar char="•"/>
              <a:tabLst>
                <a:tab pos="299085" algn="l"/>
                <a:tab pos="299720" algn="l"/>
              </a:tabLst>
              <a:defRPr/>
            </a:pPr>
            <a:r>
              <a:rPr lang="en-US" sz="3200" spc="-5" dirty="0">
                <a:solidFill>
                  <a:srgbClr val="444A53"/>
                </a:solidFill>
                <a:ea typeface="Lato"/>
                <a:cs typeface="Arial"/>
              </a:rPr>
              <a:t>Patient/care-giver self-reporting of REAL data is the gold standard of data collection. </a:t>
            </a:r>
            <a:endParaRPr lang="en-US" sz="3200" spc="-5" dirty="0">
              <a:solidFill>
                <a:srgbClr val="444A53"/>
              </a:solidFill>
              <a:cs typeface="Arial"/>
            </a:endParaRPr>
          </a:p>
          <a:p>
            <a:pPr marL="1212850" marR="5080" lvl="2" indent="-286385">
              <a:spcBef>
                <a:spcPts val="100"/>
              </a:spcBef>
              <a:buFontTx/>
              <a:buChar char="•"/>
              <a:tabLst>
                <a:tab pos="299085" algn="l"/>
                <a:tab pos="299720" algn="l"/>
              </a:tabLst>
              <a:defRPr/>
            </a:pPr>
            <a:r>
              <a:rPr lang="en-US" sz="2800" spc="-5" dirty="0">
                <a:solidFill>
                  <a:srgbClr val="444A53"/>
                </a:solidFill>
                <a:ea typeface="Lato"/>
                <a:cs typeface="Arial"/>
              </a:rPr>
              <a:t>Staff should not attempt to guess a patient’s race, ethnicity or preferred language</a:t>
            </a:r>
          </a:p>
          <a:p>
            <a:pPr lvl="1"/>
            <a:r>
              <a:rPr lang="en-US" sz="3200" spc="-5" dirty="0">
                <a:solidFill>
                  <a:srgbClr val="444A53"/>
                </a:solidFill>
                <a:ea typeface="Lato"/>
                <a:cs typeface="Arial"/>
              </a:rPr>
              <a:t>Health care organizations should collect information on patients' race and ethnicity in order to measure disparities in care—-and see if they exist in the organization</a:t>
            </a:r>
            <a:endParaRPr lang="en-US" sz="2800" spc="-5" dirty="0">
              <a:solidFill>
                <a:srgbClr val="444A53"/>
              </a:solidFill>
              <a:ea typeface="Lato"/>
              <a:cs typeface="Arial"/>
            </a:endParaRPr>
          </a:p>
          <a:p>
            <a:pPr lvl="1"/>
            <a:endParaRPr lang="en-US" spc="-5" dirty="0">
              <a:solidFill>
                <a:srgbClr val="444A53"/>
              </a:solidFill>
              <a:cs typeface="Arial"/>
            </a:endParaRPr>
          </a:p>
          <a:p>
            <a:pPr marL="457200" lvl="1" indent="0">
              <a:buNone/>
            </a:pP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41</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spTree>
    <p:extLst>
      <p:ext uri="{BB962C8B-B14F-4D97-AF65-F5344CB8AC3E}">
        <p14:creationId xmlns:p14="http://schemas.microsoft.com/office/powerpoint/2010/main" val="14632422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9264396" y="228600"/>
              <a:ext cx="2025395" cy="911351"/>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txBox="1">
            <a:spLocks noGrp="1"/>
          </p:cNvSpPr>
          <p:nvPr>
            <p:ph type="title"/>
          </p:nvPr>
        </p:nvSpPr>
        <p:spPr>
          <a:xfrm>
            <a:off x="708462" y="841421"/>
            <a:ext cx="8081430" cy="566181"/>
          </a:xfrm>
          <a:prstGeom prst="rect">
            <a:avLst/>
          </a:prstGeom>
        </p:spPr>
        <p:txBody>
          <a:bodyPr vert="horz" wrap="square" lIns="0" tIns="12065" rIns="0" bIns="0" rtlCol="0">
            <a:spAutoFit/>
          </a:bodyPr>
          <a:lstStyle/>
          <a:p>
            <a:pPr marL="12700">
              <a:lnSpc>
                <a:spcPct val="100000"/>
              </a:lnSpc>
              <a:spcBef>
                <a:spcPts val="95"/>
              </a:spcBef>
            </a:pPr>
            <a:r>
              <a:rPr lang="en-US" spc="-5" dirty="0"/>
              <a:t>Optimizing REAL Data Collection</a:t>
            </a:r>
          </a:p>
        </p:txBody>
      </p:sp>
      <p:sp>
        <p:nvSpPr>
          <p:cNvPr id="10" name="object 10"/>
          <p:cNvSpPr txBox="1"/>
          <p:nvPr/>
        </p:nvSpPr>
        <p:spPr>
          <a:xfrm>
            <a:off x="596900" y="5976037"/>
            <a:ext cx="10998200" cy="335989"/>
          </a:xfrm>
          <a:prstGeom prst="rect">
            <a:avLst/>
          </a:prstGeom>
        </p:spPr>
        <p:txBody>
          <a:bodyPr vert="horz" wrap="square" lIns="0" tIns="12700" rIns="0" bIns="0" rtlCol="0">
            <a:spAutoFit/>
          </a:bodyPr>
          <a:lstStyle/>
          <a:p>
            <a:pPr marL="12700">
              <a:lnSpc>
                <a:spcPct val="100000"/>
              </a:lnSpc>
              <a:spcBef>
                <a:spcPts val="100"/>
              </a:spcBef>
              <a:tabLst>
                <a:tab pos="394970" algn="l"/>
                <a:tab pos="10984865" algn="l"/>
              </a:tabLst>
            </a:pPr>
            <a:r>
              <a:rPr lang="en-US" sz="1400" u="sng" spc="-5" dirty="0">
                <a:uFill>
                  <a:solidFill>
                    <a:srgbClr val="AEB3B8"/>
                  </a:solidFill>
                </a:uFill>
                <a:cs typeface="Calibri"/>
              </a:rPr>
              <a:t>Source: American Hospital Association, 2013</a:t>
            </a:r>
            <a:r>
              <a:rPr lang="en-US" sz="2100" u="sng" spc="-5" dirty="0">
                <a:uFill>
                  <a:solidFill>
                    <a:srgbClr val="AEB3B8"/>
                  </a:solidFill>
                </a:uFill>
                <a:cs typeface="Calibri"/>
              </a:rPr>
              <a:t>.</a:t>
            </a:r>
            <a:endParaRPr sz="2100" dirty="0">
              <a:latin typeface="Calibri"/>
              <a:cs typeface="Calibri"/>
            </a:endParaRPr>
          </a:p>
        </p:txBody>
      </p:sp>
      <p:sp>
        <p:nvSpPr>
          <p:cNvPr id="8" name="TextBox 7"/>
          <p:cNvSpPr txBox="1"/>
          <p:nvPr/>
        </p:nvSpPr>
        <p:spPr>
          <a:xfrm>
            <a:off x="381000" y="1676400"/>
            <a:ext cx="7620000" cy="707886"/>
          </a:xfrm>
          <a:prstGeom prst="rect">
            <a:avLst/>
          </a:prstGeom>
          <a:noFill/>
        </p:spPr>
        <p:txBody>
          <a:bodyPr wrap="square" rtlCol="0">
            <a:spAutoFit/>
          </a:bodyPr>
          <a:lstStyle/>
          <a:p>
            <a:pPr marL="342900" indent="-342900">
              <a:buFont typeface="Arial" panose="020B0604020202020204" pitchFamily="34" charset="0"/>
              <a:buChar char="•"/>
            </a:pPr>
            <a:r>
              <a:rPr lang="en-US" sz="2000" spc="-5" dirty="0">
                <a:solidFill>
                  <a:srgbClr val="444A53"/>
                </a:solidFill>
                <a:latin typeface="Arial"/>
                <a:cs typeface="Arial"/>
              </a:rPr>
              <a:t>Four-Step Approach to Ensure Successful REAL Data Collection</a:t>
            </a:r>
          </a:p>
        </p:txBody>
      </p:sp>
      <p:graphicFrame>
        <p:nvGraphicFramePr>
          <p:cNvPr id="9" name="Diagram 8"/>
          <p:cNvGraphicFramePr/>
          <p:nvPr/>
        </p:nvGraphicFramePr>
        <p:xfrm>
          <a:off x="1459991" y="2362200"/>
          <a:ext cx="9829800" cy="33938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32810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9264396" y="228600"/>
              <a:ext cx="2025395" cy="911351"/>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txBox="1">
            <a:spLocks noGrp="1"/>
          </p:cNvSpPr>
          <p:nvPr>
            <p:ph type="title"/>
          </p:nvPr>
        </p:nvSpPr>
        <p:spPr>
          <a:xfrm>
            <a:off x="152400" y="202027"/>
            <a:ext cx="8081430" cy="1243289"/>
          </a:xfrm>
          <a:prstGeom prst="rect">
            <a:avLst/>
          </a:prstGeom>
        </p:spPr>
        <p:txBody>
          <a:bodyPr vert="horz" wrap="square" lIns="0" tIns="12065" rIns="0" bIns="0" rtlCol="0">
            <a:spAutoFit/>
          </a:bodyPr>
          <a:lstStyle/>
          <a:p>
            <a:pPr marL="12700">
              <a:lnSpc>
                <a:spcPct val="100000"/>
              </a:lnSpc>
              <a:spcBef>
                <a:spcPts val="95"/>
              </a:spcBef>
            </a:pPr>
            <a:r>
              <a:rPr lang="en-US" spc="-5" dirty="0"/>
              <a:t>Sample Language to Request Patient Race and Ethnicity Data</a:t>
            </a:r>
          </a:p>
        </p:txBody>
      </p:sp>
      <p:graphicFrame>
        <p:nvGraphicFramePr>
          <p:cNvPr id="11" name="Diagram 10"/>
          <p:cNvGraphicFramePr/>
          <p:nvPr>
            <p:extLst>
              <p:ext uri="{D42A27DB-BD31-4B8C-83A1-F6EECF244321}">
                <p14:modId xmlns:p14="http://schemas.microsoft.com/office/powerpoint/2010/main" val="397521003"/>
              </p:ext>
            </p:extLst>
          </p:nvPr>
        </p:nvGraphicFramePr>
        <p:xfrm>
          <a:off x="596900" y="1981200"/>
          <a:ext cx="11290300" cy="40136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Rectangle 11"/>
          <p:cNvSpPr/>
          <p:nvPr/>
        </p:nvSpPr>
        <p:spPr>
          <a:xfrm>
            <a:off x="914400" y="6226469"/>
            <a:ext cx="10972800" cy="646331"/>
          </a:xfrm>
          <a:prstGeom prst="rect">
            <a:avLst/>
          </a:prstGeom>
        </p:spPr>
        <p:txBody>
          <a:bodyPr wrap="square">
            <a:spAutoFit/>
          </a:bodyPr>
          <a:lstStyle/>
          <a:p>
            <a:pPr algn="ctr"/>
            <a:r>
              <a:rPr lang="en-US" dirty="0"/>
              <a:t>Use PDSA cycles to test out a few versions to find the language that best fits your institution and patients' preferences.</a:t>
            </a:r>
          </a:p>
        </p:txBody>
      </p:sp>
    </p:spTree>
    <p:extLst>
      <p:ext uri="{BB962C8B-B14F-4D97-AF65-F5344CB8AC3E}">
        <p14:creationId xmlns:p14="http://schemas.microsoft.com/office/powerpoint/2010/main" val="30710110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191756" y="0"/>
            <a:ext cx="5000625" cy="1426845"/>
            <a:chOff x="7191756" y="0"/>
            <a:chExt cx="5000625" cy="1426845"/>
          </a:xfrm>
        </p:grpSpPr>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9264396" y="228600"/>
              <a:ext cx="2025395" cy="911351"/>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7191756" y="0"/>
              <a:ext cx="5000243" cy="1426459"/>
            </a:xfrm>
            <a:prstGeom prst="rect">
              <a:avLst/>
            </a:prstGeom>
          </p:spPr>
        </p:pic>
        <p:sp>
          <p:nvSpPr>
            <p:cNvPr id="5" name="object 5"/>
            <p:cNvSpPr/>
            <p:nvPr/>
          </p:nvSpPr>
          <p:spPr>
            <a:xfrm>
              <a:off x="7335012" y="0"/>
              <a:ext cx="4857115" cy="1388745"/>
            </a:xfrm>
            <a:custGeom>
              <a:avLst/>
              <a:gdLst/>
              <a:ahLst/>
              <a:cxnLst/>
              <a:rect l="l" t="t" r="r" b="b"/>
              <a:pathLst>
                <a:path w="4857115" h="1388745">
                  <a:moveTo>
                    <a:pt x="229666" y="0"/>
                  </a:moveTo>
                  <a:lnTo>
                    <a:pt x="0" y="0"/>
                  </a:lnTo>
                  <a:lnTo>
                    <a:pt x="294614" y="211556"/>
                  </a:lnTo>
                  <a:lnTo>
                    <a:pt x="378274" y="270791"/>
                  </a:lnTo>
                  <a:lnTo>
                    <a:pt x="462262" y="329657"/>
                  </a:lnTo>
                  <a:lnTo>
                    <a:pt x="546633" y="388060"/>
                  </a:lnTo>
                  <a:lnTo>
                    <a:pt x="631444" y="445909"/>
                  </a:lnTo>
                  <a:lnTo>
                    <a:pt x="716803" y="503087"/>
                  </a:lnTo>
                  <a:lnTo>
                    <a:pt x="759718" y="531379"/>
                  </a:lnTo>
                  <a:lnTo>
                    <a:pt x="802798" y="559455"/>
                  </a:lnTo>
                  <a:lnTo>
                    <a:pt x="846045" y="587301"/>
                  </a:lnTo>
                  <a:lnTo>
                    <a:pt x="889466" y="614902"/>
                  </a:lnTo>
                  <a:lnTo>
                    <a:pt x="933064" y="642245"/>
                  </a:lnTo>
                  <a:lnTo>
                    <a:pt x="976844" y="669315"/>
                  </a:lnTo>
                  <a:lnTo>
                    <a:pt x="1020811" y="696099"/>
                  </a:lnTo>
                  <a:lnTo>
                    <a:pt x="1064969" y="722583"/>
                  </a:lnTo>
                  <a:lnTo>
                    <a:pt x="1109323" y="748752"/>
                  </a:lnTo>
                  <a:lnTo>
                    <a:pt x="1153878" y="774593"/>
                  </a:lnTo>
                  <a:lnTo>
                    <a:pt x="1198639" y="800092"/>
                  </a:lnTo>
                  <a:lnTo>
                    <a:pt x="1243609" y="825234"/>
                  </a:lnTo>
                  <a:lnTo>
                    <a:pt x="1288794" y="850007"/>
                  </a:lnTo>
                  <a:lnTo>
                    <a:pt x="1334198" y="874394"/>
                  </a:lnTo>
                  <a:lnTo>
                    <a:pt x="1379837" y="898286"/>
                  </a:lnTo>
                  <a:lnTo>
                    <a:pt x="1425722" y="921765"/>
                  </a:lnTo>
                  <a:lnTo>
                    <a:pt x="1471850" y="944815"/>
                  </a:lnTo>
                  <a:lnTo>
                    <a:pt x="1518217" y="967423"/>
                  </a:lnTo>
                  <a:lnTo>
                    <a:pt x="1564820" y="989573"/>
                  </a:lnTo>
                  <a:lnTo>
                    <a:pt x="1611657" y="1011251"/>
                  </a:lnTo>
                  <a:lnTo>
                    <a:pt x="1658725" y="1032442"/>
                  </a:lnTo>
                  <a:lnTo>
                    <a:pt x="1706019" y="1053131"/>
                  </a:lnTo>
                  <a:lnTo>
                    <a:pt x="1753538" y="1073304"/>
                  </a:lnTo>
                  <a:lnTo>
                    <a:pt x="1801277" y="1092946"/>
                  </a:lnTo>
                  <a:lnTo>
                    <a:pt x="1849235" y="1112041"/>
                  </a:lnTo>
                  <a:lnTo>
                    <a:pt x="1897408" y="1130577"/>
                  </a:lnTo>
                  <a:lnTo>
                    <a:pt x="1945792" y="1148536"/>
                  </a:lnTo>
                  <a:lnTo>
                    <a:pt x="1994385" y="1165906"/>
                  </a:lnTo>
                  <a:lnTo>
                    <a:pt x="2043184" y="1182671"/>
                  </a:lnTo>
                  <a:lnTo>
                    <a:pt x="2092185" y="1198816"/>
                  </a:lnTo>
                  <a:lnTo>
                    <a:pt x="2141388" y="1214320"/>
                  </a:lnTo>
                  <a:lnTo>
                    <a:pt x="2190793" y="1229176"/>
                  </a:lnTo>
                  <a:lnTo>
                    <a:pt x="2240390" y="1243379"/>
                  </a:lnTo>
                  <a:lnTo>
                    <a:pt x="2290168" y="1256929"/>
                  </a:lnTo>
                  <a:lnTo>
                    <a:pt x="2340118" y="1269823"/>
                  </a:lnTo>
                  <a:lnTo>
                    <a:pt x="2390229" y="1282057"/>
                  </a:lnTo>
                  <a:lnTo>
                    <a:pt x="2440490" y="1293631"/>
                  </a:lnTo>
                  <a:lnTo>
                    <a:pt x="2490893" y="1304542"/>
                  </a:lnTo>
                  <a:lnTo>
                    <a:pt x="2541427" y="1314787"/>
                  </a:lnTo>
                  <a:lnTo>
                    <a:pt x="2592081" y="1324364"/>
                  </a:lnTo>
                  <a:lnTo>
                    <a:pt x="2642846" y="1333270"/>
                  </a:lnTo>
                  <a:lnTo>
                    <a:pt x="2693712" y="1341503"/>
                  </a:lnTo>
                  <a:lnTo>
                    <a:pt x="2744667" y="1349062"/>
                  </a:lnTo>
                  <a:lnTo>
                    <a:pt x="2795703" y="1355943"/>
                  </a:lnTo>
                  <a:lnTo>
                    <a:pt x="2846809" y="1362144"/>
                  </a:lnTo>
                  <a:lnTo>
                    <a:pt x="2897974" y="1367663"/>
                  </a:lnTo>
                  <a:lnTo>
                    <a:pt x="2949367" y="1372516"/>
                  </a:lnTo>
                  <a:lnTo>
                    <a:pt x="3000759" y="1376721"/>
                  </a:lnTo>
                  <a:lnTo>
                    <a:pt x="3052151" y="1380279"/>
                  </a:lnTo>
                  <a:lnTo>
                    <a:pt x="3103543" y="1383190"/>
                  </a:lnTo>
                  <a:lnTo>
                    <a:pt x="3154935" y="1385454"/>
                  </a:lnTo>
                  <a:lnTo>
                    <a:pt x="3206327" y="1387070"/>
                  </a:lnTo>
                  <a:lnTo>
                    <a:pt x="3257719" y="1388040"/>
                  </a:lnTo>
                  <a:lnTo>
                    <a:pt x="3309112" y="1388364"/>
                  </a:lnTo>
                  <a:lnTo>
                    <a:pt x="3463683" y="1385176"/>
                  </a:lnTo>
                  <a:lnTo>
                    <a:pt x="3515207" y="1382522"/>
                  </a:lnTo>
                  <a:lnTo>
                    <a:pt x="3617722" y="1376680"/>
                  </a:lnTo>
                  <a:lnTo>
                    <a:pt x="3771226" y="1362354"/>
                  </a:lnTo>
                  <a:lnTo>
                    <a:pt x="3911465" y="1344761"/>
                  </a:lnTo>
                  <a:lnTo>
                    <a:pt x="4051160" y="1321993"/>
                  </a:lnTo>
                  <a:lnTo>
                    <a:pt x="4126585" y="1307655"/>
                  </a:lnTo>
                  <a:lnTo>
                    <a:pt x="4201880" y="1292578"/>
                  </a:lnTo>
                  <a:lnTo>
                    <a:pt x="4326839" y="1264119"/>
                  </a:lnTo>
                  <a:lnTo>
                    <a:pt x="4451134" y="1232268"/>
                  </a:lnTo>
                  <a:lnTo>
                    <a:pt x="4524971" y="1211554"/>
                  </a:lnTo>
                  <a:lnTo>
                    <a:pt x="4574093" y="1197168"/>
                  </a:lnTo>
                  <a:lnTo>
                    <a:pt x="4623061" y="1182277"/>
                  </a:lnTo>
                  <a:lnTo>
                    <a:pt x="4671870" y="1166877"/>
                  </a:lnTo>
                  <a:lnTo>
                    <a:pt x="4720513" y="1150962"/>
                  </a:lnTo>
                  <a:lnTo>
                    <a:pt x="4856988" y="1102131"/>
                  </a:lnTo>
                  <a:lnTo>
                    <a:pt x="4856988" y="1090574"/>
                  </a:lnTo>
                  <a:lnTo>
                    <a:pt x="4716526" y="1137158"/>
                  </a:lnTo>
                  <a:lnTo>
                    <a:pt x="4667690" y="1151880"/>
                  </a:lnTo>
                  <a:lnTo>
                    <a:pt x="4618685" y="1166085"/>
                  </a:lnTo>
                  <a:lnTo>
                    <a:pt x="4569518" y="1179781"/>
                  </a:lnTo>
                  <a:lnTo>
                    <a:pt x="4520196" y="1192974"/>
                  </a:lnTo>
                  <a:lnTo>
                    <a:pt x="4446358" y="1212088"/>
                  </a:lnTo>
                  <a:lnTo>
                    <a:pt x="4322064" y="1240751"/>
                  </a:lnTo>
                  <a:lnTo>
                    <a:pt x="4197105" y="1266066"/>
                  </a:lnTo>
                  <a:lnTo>
                    <a:pt x="4071340" y="1287487"/>
                  </a:lnTo>
                  <a:lnTo>
                    <a:pt x="4054881" y="1290662"/>
                  </a:lnTo>
                  <a:lnTo>
                    <a:pt x="4020883" y="1294917"/>
                  </a:lnTo>
                  <a:lnTo>
                    <a:pt x="3919956" y="1308722"/>
                  </a:lnTo>
                  <a:lnTo>
                    <a:pt x="3913584" y="1309740"/>
                  </a:lnTo>
                  <a:lnTo>
                    <a:pt x="3768039" y="1325181"/>
                  </a:lnTo>
                  <a:lnTo>
                    <a:pt x="3666333" y="1332515"/>
                  </a:lnTo>
                  <a:lnTo>
                    <a:pt x="3615584" y="1335489"/>
                  </a:lnTo>
                  <a:lnTo>
                    <a:pt x="3564807" y="1337824"/>
                  </a:lnTo>
                  <a:lnTo>
                    <a:pt x="3514012" y="1339519"/>
                  </a:lnTo>
                  <a:lnTo>
                    <a:pt x="3463208" y="1340574"/>
                  </a:lnTo>
                  <a:lnTo>
                    <a:pt x="3412403" y="1340988"/>
                  </a:lnTo>
                  <a:lnTo>
                    <a:pt x="3361604" y="1340760"/>
                  </a:lnTo>
                  <a:lnTo>
                    <a:pt x="3310822" y="1339890"/>
                  </a:lnTo>
                  <a:lnTo>
                    <a:pt x="3260063" y="1338377"/>
                  </a:lnTo>
                  <a:lnTo>
                    <a:pt x="3209337" y="1336219"/>
                  </a:lnTo>
                  <a:lnTo>
                    <a:pt x="3158652" y="1333418"/>
                  </a:lnTo>
                  <a:lnTo>
                    <a:pt x="3108017" y="1329971"/>
                  </a:lnTo>
                  <a:lnTo>
                    <a:pt x="3057440" y="1325878"/>
                  </a:lnTo>
                  <a:lnTo>
                    <a:pt x="3006929" y="1321138"/>
                  </a:lnTo>
                  <a:lnTo>
                    <a:pt x="2956493" y="1315752"/>
                  </a:lnTo>
                  <a:lnTo>
                    <a:pt x="2906141" y="1309717"/>
                  </a:lnTo>
                  <a:lnTo>
                    <a:pt x="2855880" y="1303034"/>
                  </a:lnTo>
                  <a:lnTo>
                    <a:pt x="2805719" y="1295701"/>
                  </a:lnTo>
                  <a:lnTo>
                    <a:pt x="2755668" y="1287719"/>
                  </a:lnTo>
                  <a:lnTo>
                    <a:pt x="2705733" y="1279085"/>
                  </a:lnTo>
                  <a:lnTo>
                    <a:pt x="2655924" y="1269801"/>
                  </a:lnTo>
                  <a:lnTo>
                    <a:pt x="2606250" y="1259864"/>
                  </a:lnTo>
                  <a:lnTo>
                    <a:pt x="2556717" y="1249275"/>
                  </a:lnTo>
                  <a:lnTo>
                    <a:pt x="2507336" y="1238032"/>
                  </a:lnTo>
                  <a:lnTo>
                    <a:pt x="2458115" y="1226135"/>
                  </a:lnTo>
                  <a:lnTo>
                    <a:pt x="2409061" y="1213583"/>
                  </a:lnTo>
                  <a:lnTo>
                    <a:pt x="2360184" y="1200376"/>
                  </a:lnTo>
                  <a:lnTo>
                    <a:pt x="2311492" y="1186512"/>
                  </a:lnTo>
                  <a:lnTo>
                    <a:pt x="2262993" y="1171992"/>
                  </a:lnTo>
                  <a:lnTo>
                    <a:pt x="2214696" y="1156814"/>
                  </a:lnTo>
                  <a:lnTo>
                    <a:pt x="2166609" y="1140978"/>
                  </a:lnTo>
                  <a:lnTo>
                    <a:pt x="2118741" y="1124483"/>
                  </a:lnTo>
                  <a:lnTo>
                    <a:pt x="2071141" y="1107460"/>
                  </a:lnTo>
                  <a:lnTo>
                    <a:pt x="2023754" y="1089851"/>
                  </a:lnTo>
                  <a:lnTo>
                    <a:pt x="1976582" y="1071666"/>
                  </a:lnTo>
                  <a:lnTo>
                    <a:pt x="1929626" y="1052917"/>
                  </a:lnTo>
                  <a:lnTo>
                    <a:pt x="1882888" y="1033613"/>
                  </a:lnTo>
                  <a:lnTo>
                    <a:pt x="1836370" y="1013767"/>
                  </a:lnTo>
                  <a:lnTo>
                    <a:pt x="1790072" y="993390"/>
                  </a:lnTo>
                  <a:lnTo>
                    <a:pt x="1743997" y="972491"/>
                  </a:lnTo>
                  <a:lnTo>
                    <a:pt x="1698146" y="951082"/>
                  </a:lnTo>
                  <a:lnTo>
                    <a:pt x="1652520" y="929174"/>
                  </a:lnTo>
                  <a:lnTo>
                    <a:pt x="1607121" y="906778"/>
                  </a:lnTo>
                  <a:lnTo>
                    <a:pt x="1561951" y="883905"/>
                  </a:lnTo>
                  <a:lnTo>
                    <a:pt x="1517011" y="860565"/>
                  </a:lnTo>
                  <a:lnTo>
                    <a:pt x="1472303" y="836770"/>
                  </a:lnTo>
                  <a:lnTo>
                    <a:pt x="1427828" y="812530"/>
                  </a:lnTo>
                  <a:lnTo>
                    <a:pt x="1383588" y="787857"/>
                  </a:lnTo>
                  <a:lnTo>
                    <a:pt x="1339579" y="762863"/>
                  </a:lnTo>
                  <a:lnTo>
                    <a:pt x="1295787" y="737474"/>
                  </a:lnTo>
                  <a:lnTo>
                    <a:pt x="1252205" y="711704"/>
                  </a:lnTo>
                  <a:lnTo>
                    <a:pt x="1208825" y="685568"/>
                  </a:lnTo>
                  <a:lnTo>
                    <a:pt x="1165642" y="659081"/>
                  </a:lnTo>
                  <a:lnTo>
                    <a:pt x="1122647" y="632257"/>
                  </a:lnTo>
                  <a:lnTo>
                    <a:pt x="1079835" y="605111"/>
                  </a:lnTo>
                  <a:lnTo>
                    <a:pt x="1037197" y="577659"/>
                  </a:lnTo>
                  <a:lnTo>
                    <a:pt x="994728" y="549914"/>
                  </a:lnTo>
                  <a:lnTo>
                    <a:pt x="952419" y="521892"/>
                  </a:lnTo>
                  <a:lnTo>
                    <a:pt x="910265" y="493607"/>
                  </a:lnTo>
                  <a:lnTo>
                    <a:pt x="868258" y="465073"/>
                  </a:lnTo>
                  <a:lnTo>
                    <a:pt x="826391" y="436307"/>
                  </a:lnTo>
                  <a:lnTo>
                    <a:pt x="743049" y="378132"/>
                  </a:lnTo>
                  <a:lnTo>
                    <a:pt x="660185" y="319196"/>
                  </a:lnTo>
                  <a:lnTo>
                    <a:pt x="577733" y="259586"/>
                  </a:lnTo>
                  <a:lnTo>
                    <a:pt x="495623" y="199394"/>
                  </a:lnTo>
                  <a:lnTo>
                    <a:pt x="372948" y="108216"/>
                  </a:lnTo>
                  <a:lnTo>
                    <a:pt x="229666" y="0"/>
                  </a:lnTo>
                  <a:close/>
                </a:path>
              </a:pathLst>
            </a:custGeom>
            <a:solidFill>
              <a:srgbClr val="1C488A"/>
            </a:solidFill>
          </p:spPr>
          <p:txBody>
            <a:bodyPr wrap="square" lIns="0" tIns="0" rIns="0" bIns="0" rtlCol="0"/>
            <a:lstStyle/>
            <a:p>
              <a:endParaRPr/>
            </a:p>
          </p:txBody>
        </p:sp>
      </p:grpSp>
      <p:sp>
        <p:nvSpPr>
          <p:cNvPr id="6" name="object 6"/>
          <p:cNvSpPr txBox="1">
            <a:spLocks noGrp="1"/>
          </p:cNvSpPr>
          <p:nvPr>
            <p:ph type="title"/>
          </p:nvPr>
        </p:nvSpPr>
        <p:spPr>
          <a:xfrm>
            <a:off x="280758" y="622040"/>
            <a:ext cx="6561455" cy="566181"/>
          </a:xfrm>
          <a:prstGeom prst="rect">
            <a:avLst/>
          </a:prstGeom>
          <a:noFill/>
        </p:spPr>
        <p:txBody>
          <a:bodyPr vert="horz" wrap="square" lIns="0" tIns="12065" rIns="0" bIns="0" rtlCol="0">
            <a:spAutoFit/>
          </a:bodyPr>
          <a:lstStyle/>
          <a:p>
            <a:pPr marL="12700">
              <a:lnSpc>
                <a:spcPct val="100000"/>
              </a:lnSpc>
              <a:spcBef>
                <a:spcPts val="95"/>
              </a:spcBef>
            </a:pPr>
            <a:r>
              <a:rPr lang="en-US" spc="-5" dirty="0" smtClean="0"/>
              <a:t>Resources</a:t>
            </a:r>
            <a:endParaRPr spc="-5" dirty="0"/>
          </a:p>
        </p:txBody>
      </p:sp>
      <p:sp>
        <p:nvSpPr>
          <p:cNvPr id="9" name="object 9"/>
          <p:cNvSpPr txBox="1"/>
          <p:nvPr/>
        </p:nvSpPr>
        <p:spPr>
          <a:xfrm>
            <a:off x="399769" y="1426459"/>
            <a:ext cx="11392461" cy="5319405"/>
          </a:xfrm>
          <a:prstGeom prst="rect">
            <a:avLst/>
          </a:prstGeom>
        </p:spPr>
        <p:txBody>
          <a:bodyPr vert="horz" wrap="square" lIns="0" tIns="48260" rIns="0" bIns="0" rtlCol="0">
            <a:spAutoFit/>
          </a:bodyPr>
          <a:lstStyle/>
          <a:p>
            <a:r>
              <a:rPr lang="en-US" sz="2000" b="1" dirty="0">
                <a:solidFill>
                  <a:srgbClr val="444C55"/>
                </a:solidFill>
              </a:rPr>
              <a:t>VI. Utilize Race and Ethnicity Medical Record and Quality Data</a:t>
            </a:r>
          </a:p>
          <a:p>
            <a:endParaRPr lang="en-US" sz="2000" b="1" dirty="0">
              <a:solidFill>
                <a:srgbClr val="444C55"/>
              </a:solidFill>
            </a:endParaRPr>
          </a:p>
          <a:p>
            <a:pPr lvl="1"/>
            <a:r>
              <a:rPr lang="en-US" sz="2000" dirty="0"/>
              <a:t>a. Improve patient-reported race/ethnicity data collection for EMR</a:t>
            </a:r>
          </a:p>
          <a:p>
            <a:pPr lvl="2">
              <a:buFont typeface="Arial" panose="020B0604020202020204" pitchFamily="34" charset="0"/>
              <a:buChar char="•"/>
            </a:pPr>
            <a:r>
              <a:rPr lang="en-US" sz="2000" dirty="0">
                <a:solidFill>
                  <a:srgbClr val="6B95FD"/>
                </a:solidFill>
                <a:hlinkClick r:id="rId5"/>
              </a:rPr>
              <a:t>HPOE - Reducing health care disparities: collection and use of race, ethnicity and language data</a:t>
            </a:r>
            <a:endParaRPr lang="en-US" sz="2000" dirty="0">
              <a:solidFill>
                <a:srgbClr val="79818A"/>
              </a:solidFill>
            </a:endParaRPr>
          </a:p>
          <a:p>
            <a:pPr lvl="2">
              <a:buFont typeface="Arial" panose="020B0604020202020204" pitchFamily="34" charset="0"/>
              <a:buChar char="•"/>
            </a:pPr>
            <a:r>
              <a:rPr lang="en-US" sz="2000" dirty="0">
                <a:solidFill>
                  <a:srgbClr val="6B95FD"/>
                </a:solidFill>
                <a:hlinkClick r:id="rId6"/>
              </a:rPr>
              <a:t>AHA: How to Ask the Questions Regarding Race/Ethnicity</a:t>
            </a:r>
            <a:endParaRPr lang="en-US" sz="2000" dirty="0">
              <a:solidFill>
                <a:srgbClr val="79818A"/>
              </a:solidFill>
            </a:endParaRPr>
          </a:p>
          <a:p>
            <a:pPr lvl="2">
              <a:buFont typeface="Arial" panose="020B0604020202020204" pitchFamily="34" charset="0"/>
              <a:buChar char="•"/>
            </a:pPr>
            <a:r>
              <a:rPr lang="en-US" sz="2000" dirty="0">
                <a:solidFill>
                  <a:srgbClr val="6B95FD"/>
                </a:solidFill>
                <a:hlinkClick r:id="rId7"/>
              </a:rPr>
              <a:t>AHA: Staff Training and Scripts Examples</a:t>
            </a:r>
            <a:endParaRPr lang="en-US" sz="2000" dirty="0">
              <a:solidFill>
                <a:srgbClr val="79818A"/>
              </a:solidFill>
            </a:endParaRPr>
          </a:p>
          <a:p>
            <a:pPr lvl="2">
              <a:buFont typeface="Arial" panose="020B0604020202020204" pitchFamily="34" charset="0"/>
              <a:buChar char="•"/>
            </a:pPr>
            <a:r>
              <a:rPr lang="en-US" sz="2000" dirty="0">
                <a:solidFill>
                  <a:srgbClr val="6B95FD"/>
                </a:solidFill>
                <a:hlinkClick r:id="rId8"/>
              </a:rPr>
              <a:t>AHA: Optimizing Real Data Collection</a:t>
            </a:r>
            <a:endParaRPr lang="en-US" sz="2000" dirty="0">
              <a:solidFill>
                <a:srgbClr val="79818A"/>
              </a:solidFill>
            </a:endParaRPr>
          </a:p>
          <a:p>
            <a:pPr lvl="2">
              <a:buFont typeface="Arial" panose="020B0604020202020204" pitchFamily="34" charset="0"/>
              <a:buChar char="•"/>
            </a:pPr>
            <a:r>
              <a:rPr lang="en-US" sz="2000" dirty="0">
                <a:solidFill>
                  <a:srgbClr val="6B95FD"/>
                </a:solidFill>
                <a:hlinkClick r:id="rId9"/>
              </a:rPr>
              <a:t>AHA: Develop a Methodology for Data Collection</a:t>
            </a:r>
            <a:endParaRPr lang="en-US" sz="2000" dirty="0">
              <a:solidFill>
                <a:srgbClr val="79818A"/>
              </a:solidFill>
            </a:endParaRPr>
          </a:p>
          <a:p>
            <a:pPr lvl="2">
              <a:buFont typeface="Arial" panose="020B0604020202020204" pitchFamily="34" charset="0"/>
              <a:buChar char="•"/>
            </a:pPr>
            <a:r>
              <a:rPr lang="en-US" sz="2000" dirty="0">
                <a:solidFill>
                  <a:srgbClr val="6B95FD"/>
                </a:solidFill>
                <a:hlinkClick r:id="rId10"/>
              </a:rPr>
              <a:t>ILPQC: Process Flow for Race &amp; Ethnicity Data Collection with Staff Responses</a:t>
            </a:r>
            <a:endParaRPr lang="en-US" sz="2000" dirty="0">
              <a:solidFill>
                <a:srgbClr val="6B95FD"/>
              </a:solidFill>
            </a:endParaRPr>
          </a:p>
          <a:p>
            <a:pPr lvl="2"/>
            <a:endParaRPr lang="en-US" sz="2000" dirty="0">
              <a:solidFill>
                <a:srgbClr val="79818A"/>
              </a:solidFill>
            </a:endParaRPr>
          </a:p>
          <a:p>
            <a:pPr lvl="1"/>
            <a:r>
              <a:rPr lang="en-US" sz="2000" dirty="0"/>
              <a:t>b. Resources to assist review of hospital maternal health quality data by race, ethnicity, and Medicaid status</a:t>
            </a:r>
          </a:p>
          <a:p>
            <a:pPr lvl="2">
              <a:buFont typeface="Arial" panose="020B0604020202020204" pitchFamily="34" charset="0"/>
              <a:buChar char="•"/>
            </a:pPr>
            <a:r>
              <a:rPr lang="en-US" sz="2000" dirty="0">
                <a:solidFill>
                  <a:srgbClr val="6B95FD"/>
                </a:solidFill>
                <a:hlinkClick r:id="rId11"/>
              </a:rPr>
              <a:t>HRET: Framework for Stratifying Race, Ethnicity, and Language Data</a:t>
            </a:r>
            <a:endParaRPr lang="en-US" sz="2000" dirty="0">
              <a:solidFill>
                <a:srgbClr val="79818A"/>
              </a:solidFill>
            </a:endParaRPr>
          </a:p>
          <a:p>
            <a:pPr lvl="2">
              <a:buFont typeface="Arial" panose="020B0604020202020204" pitchFamily="34" charset="0"/>
              <a:buChar char="•"/>
            </a:pPr>
            <a:r>
              <a:rPr lang="en-US" sz="2000" dirty="0">
                <a:solidFill>
                  <a:srgbClr val="6B95FD"/>
                </a:solidFill>
                <a:hlinkClick r:id="rId12"/>
              </a:rPr>
              <a:t>ILPQC: Hospital tip sheet and resource overview for developing a process to review maternal health quality data stratified by race/ethnicity and Medicaid status</a:t>
            </a:r>
            <a:endParaRPr lang="en-US" sz="2000" dirty="0">
              <a:solidFill>
                <a:srgbClr val="79818A"/>
              </a:solidFill>
            </a:endParaRPr>
          </a:p>
          <a:p>
            <a:pPr marL="527685" marR="307340" indent="-515620">
              <a:lnSpc>
                <a:spcPts val="2270"/>
              </a:lnSpc>
              <a:spcBef>
                <a:spcPts val="380"/>
              </a:spcBef>
              <a:buClr>
                <a:srgbClr val="F5668F"/>
              </a:buClr>
              <a:buAutoNum type="arabicPeriod" startAt="3"/>
              <a:tabLst>
                <a:tab pos="527050" algn="l"/>
                <a:tab pos="528320" algn="l"/>
              </a:tabLst>
            </a:pPr>
            <a:endParaRPr sz="2100" dirty="0">
              <a:latin typeface="Calibri"/>
              <a:cs typeface="Calibri"/>
            </a:endParaRPr>
          </a:p>
        </p:txBody>
      </p:sp>
      <p:sp>
        <p:nvSpPr>
          <p:cNvPr id="10" name="object 10"/>
          <p:cNvSpPr txBox="1"/>
          <p:nvPr/>
        </p:nvSpPr>
        <p:spPr>
          <a:xfrm>
            <a:off x="596900" y="5976037"/>
            <a:ext cx="10998200" cy="335989"/>
          </a:xfrm>
          <a:prstGeom prst="rect">
            <a:avLst/>
          </a:prstGeom>
        </p:spPr>
        <p:txBody>
          <a:bodyPr vert="horz" wrap="square" lIns="0" tIns="12700" rIns="0" bIns="0" rtlCol="0">
            <a:spAutoFit/>
          </a:bodyPr>
          <a:lstStyle/>
          <a:p>
            <a:pPr marL="12700">
              <a:lnSpc>
                <a:spcPct val="100000"/>
              </a:lnSpc>
              <a:spcBef>
                <a:spcPts val="100"/>
              </a:spcBef>
              <a:tabLst>
                <a:tab pos="394970" algn="l"/>
                <a:tab pos="10984865" algn="l"/>
              </a:tabLst>
            </a:pPr>
            <a:r>
              <a:rPr sz="2100" u="sng" spc="-5" dirty="0">
                <a:uFill>
                  <a:solidFill>
                    <a:srgbClr val="AEB3B8"/>
                  </a:solidFill>
                </a:uFill>
                <a:latin typeface="Calibri"/>
                <a:cs typeface="Calibri"/>
              </a:rPr>
              <a:t>	</a:t>
            </a:r>
            <a:endParaRPr sz="2100" dirty="0">
              <a:latin typeface="Calibri"/>
              <a:cs typeface="Calibri"/>
            </a:endParaRPr>
          </a:p>
        </p:txBody>
      </p:sp>
    </p:spTree>
    <p:extLst>
      <p:ext uri="{BB962C8B-B14F-4D97-AF65-F5344CB8AC3E}">
        <p14:creationId xmlns:p14="http://schemas.microsoft.com/office/powerpoint/2010/main" val="3516155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Equity </a:t>
            </a:r>
            <a:r>
              <a:rPr lang="en-US" dirty="0" smtClean="0"/>
              <a:t>Resources</a:t>
            </a:r>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45</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graphicFrame>
        <p:nvGraphicFramePr>
          <p:cNvPr id="6" name="Diagram 5"/>
          <p:cNvGraphicFramePr/>
          <p:nvPr>
            <p:extLst>
              <p:ext uri="{D42A27DB-BD31-4B8C-83A1-F6EECF244321}">
                <p14:modId xmlns:p14="http://schemas.microsoft.com/office/powerpoint/2010/main" val="2501584103"/>
              </p:ext>
            </p:extLst>
          </p:nvPr>
        </p:nvGraphicFramePr>
        <p:xfrm>
          <a:off x="609600" y="1603021"/>
          <a:ext cx="10826044" cy="4560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32790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smtClean="0">
                <a:ln>
                  <a:noFill/>
                </a:ln>
                <a:solidFill>
                  <a:srgbClr val="444C55">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a:xfrm>
            <a:off x="7318744" y="6356351"/>
            <a:ext cx="41148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rPr>
              <a:t>Illinois Perinatal Quality Collaborative</a:t>
            </a:r>
          </a:p>
        </p:txBody>
      </p:sp>
      <p:sp>
        <p:nvSpPr>
          <p:cNvPr id="3" name="Content Placeholder 2"/>
          <p:cNvSpPr>
            <a:spLocks noGrp="1"/>
          </p:cNvSpPr>
          <p:nvPr>
            <p:ph idx="4294967295"/>
          </p:nvPr>
        </p:nvSpPr>
        <p:spPr>
          <a:xfrm>
            <a:off x="5959650" y="1600778"/>
            <a:ext cx="6140125" cy="5120698"/>
          </a:xfrm>
        </p:spPr>
        <p:txBody>
          <a:bodyPr>
            <a:normAutofit fontScale="92500"/>
          </a:bodyPr>
          <a:lstStyle/>
          <a:p>
            <a:r>
              <a:rPr lang="en-US" dirty="0">
                <a:solidFill>
                  <a:schemeClr val="tx1">
                    <a:lumMod val="50000"/>
                  </a:schemeClr>
                </a:solidFill>
              </a:rPr>
              <a:t>ILPQC has partnered with Diversity Science to provide simplified online access to the </a:t>
            </a:r>
            <a:r>
              <a:rPr lang="en-US" i="1" dirty="0">
                <a:solidFill>
                  <a:schemeClr val="tx1">
                    <a:lumMod val="50000"/>
                  </a:schemeClr>
                </a:solidFill>
              </a:rPr>
              <a:t>Dignity in Pregnancy and Childbirth online e-module training</a:t>
            </a:r>
            <a:r>
              <a:rPr lang="en-US" dirty="0">
                <a:solidFill>
                  <a:schemeClr val="tx1">
                    <a:lumMod val="50000"/>
                  </a:schemeClr>
                </a:solidFill>
              </a:rPr>
              <a:t> </a:t>
            </a:r>
          </a:p>
          <a:p>
            <a:pPr marL="0" indent="0">
              <a:buNone/>
            </a:pPr>
            <a:endParaRPr lang="en-US" sz="800" dirty="0">
              <a:solidFill>
                <a:schemeClr val="tx1">
                  <a:lumMod val="50000"/>
                </a:schemeClr>
              </a:solidFill>
            </a:endParaRPr>
          </a:p>
          <a:p>
            <a:r>
              <a:rPr lang="en-US" dirty="0">
                <a:solidFill>
                  <a:schemeClr val="tx1">
                    <a:lumMod val="50000"/>
                  </a:schemeClr>
                </a:solidFill>
              </a:rPr>
              <a:t>3-module free program for perinatal providers, nurses and staff</a:t>
            </a:r>
          </a:p>
          <a:p>
            <a:pPr lvl="1"/>
            <a:r>
              <a:rPr lang="en-US" dirty="0">
                <a:solidFill>
                  <a:schemeClr val="tx1">
                    <a:lumMod val="50000"/>
                  </a:schemeClr>
                </a:solidFill>
              </a:rPr>
              <a:t>With resources to promote health equity in clinical practice and organizations also available</a:t>
            </a:r>
          </a:p>
          <a:p>
            <a:pPr lvl="1"/>
            <a:endParaRPr lang="en-US" sz="800" dirty="0">
              <a:solidFill>
                <a:schemeClr val="tx1">
                  <a:lumMod val="50000"/>
                </a:schemeClr>
              </a:solidFill>
            </a:endParaRPr>
          </a:p>
          <a:p>
            <a:r>
              <a:rPr lang="en-US" dirty="0">
                <a:solidFill>
                  <a:schemeClr val="tx1">
                    <a:lumMod val="50000"/>
                  </a:schemeClr>
                </a:solidFill>
              </a:rPr>
              <a:t>Free access to the resources and support to add e-modules to online hospital learning systems will be </a:t>
            </a:r>
            <a:r>
              <a:rPr lang="en-US" dirty="0" smtClean="0">
                <a:solidFill>
                  <a:schemeClr val="tx1">
                    <a:lumMod val="50000"/>
                  </a:schemeClr>
                </a:solidFill>
              </a:rPr>
              <a:t>provided</a:t>
            </a:r>
          </a:p>
          <a:p>
            <a:r>
              <a:rPr lang="en-US" dirty="0" smtClean="0">
                <a:solidFill>
                  <a:schemeClr val="tx1">
                    <a:lumMod val="50000"/>
                  </a:schemeClr>
                </a:solidFill>
              </a:rPr>
              <a:t>Access at </a:t>
            </a:r>
            <a:r>
              <a:rPr lang="en-US" dirty="0" smtClean="0">
                <a:solidFill>
                  <a:schemeClr val="tx1">
                    <a:lumMod val="50000"/>
                  </a:schemeClr>
                </a:solidFill>
                <a:hlinkClick r:id="rId3"/>
              </a:rPr>
              <a:t>https</a:t>
            </a:r>
            <a:r>
              <a:rPr lang="en-US" dirty="0">
                <a:solidFill>
                  <a:schemeClr val="tx1">
                    <a:lumMod val="50000"/>
                  </a:schemeClr>
                </a:solidFill>
                <a:hlinkClick r:id="rId3"/>
              </a:rPr>
              <a:t>://www.diversityscience.org/ilpqc-new</a:t>
            </a:r>
            <a:r>
              <a:rPr lang="en-US" dirty="0" smtClean="0">
                <a:solidFill>
                  <a:schemeClr val="tx1">
                    <a:lumMod val="50000"/>
                  </a:schemeClr>
                </a:solidFill>
                <a:hlinkClick r:id="rId3"/>
              </a:rPr>
              <a:t>/</a:t>
            </a:r>
            <a:endParaRPr lang="en-US" dirty="0" smtClean="0">
              <a:solidFill>
                <a:schemeClr val="tx1">
                  <a:lumMod val="50000"/>
                </a:schemeClr>
              </a:solidFill>
            </a:endParaRPr>
          </a:p>
        </p:txBody>
      </p:sp>
      <p:sp>
        <p:nvSpPr>
          <p:cNvPr id="6" name="Rectangle 5"/>
          <p:cNvSpPr/>
          <p:nvPr/>
        </p:nvSpPr>
        <p:spPr>
          <a:xfrm>
            <a:off x="226378" y="611769"/>
            <a:ext cx="8518142"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sz="3200" dirty="0">
                <a:solidFill>
                  <a:schemeClr val="tx2">
                    <a:lumMod val="75000"/>
                  </a:schemeClr>
                </a:solidFill>
                <a:ea typeface="MS PGothic" pitchFamily="34" charset="-128"/>
                <a:cs typeface="Goudy Old Style"/>
              </a:rPr>
              <a:t>Implicit Bias: </a:t>
            </a:r>
            <a:r>
              <a:rPr kumimoji="1" lang="en-US" sz="3200" i="0" u="none" strike="noStrike" kern="1200" cap="none" spc="0" normalizeH="0" baseline="0" noProof="0" dirty="0">
                <a:ln>
                  <a:noFill/>
                </a:ln>
                <a:solidFill>
                  <a:schemeClr val="tx2">
                    <a:lumMod val="75000"/>
                  </a:schemeClr>
                </a:solidFill>
                <a:effectLst/>
                <a:uLnTx/>
                <a:uFillTx/>
                <a:ea typeface="MS PGothic" pitchFamily="34" charset="-128"/>
                <a:cs typeface="Goudy Old Style"/>
              </a:rPr>
              <a:t>Diversity Science e-modules</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8063" y="1502810"/>
            <a:ext cx="5296477" cy="3103404"/>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46293" y="4788552"/>
            <a:ext cx="2433084" cy="1567798"/>
          </a:xfrm>
          <a:prstGeom prst="rect">
            <a:avLst/>
          </a:prstGeom>
        </p:spPr>
      </p:pic>
    </p:spTree>
    <p:extLst>
      <p:ext uri="{BB962C8B-B14F-4D97-AF65-F5344CB8AC3E}">
        <p14:creationId xmlns:p14="http://schemas.microsoft.com/office/powerpoint/2010/main" val="36646527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6486" y="579738"/>
            <a:ext cx="8192714" cy="790297"/>
          </a:xfrm>
          <a:noFill/>
        </p:spPr>
        <p:txBody>
          <a:bodyPr>
            <a:normAutofit/>
          </a:bodyPr>
          <a:lstStyle/>
          <a:p>
            <a:r>
              <a:rPr kumimoji="1" lang="en-US" sz="3200" dirty="0">
                <a:solidFill>
                  <a:schemeClr val="tx2">
                    <a:lumMod val="75000"/>
                  </a:schemeClr>
                </a:solidFill>
                <a:latin typeface="+mn-lt"/>
                <a:ea typeface="MS PGothic" pitchFamily="34" charset="-128"/>
                <a:cs typeface="Goudy Old Style"/>
              </a:rPr>
              <a:t>Respectful Care</a:t>
            </a:r>
          </a:p>
        </p:txBody>
      </p:sp>
      <p:sp>
        <p:nvSpPr>
          <p:cNvPr id="5" name="Content Placeholder 4"/>
          <p:cNvSpPr>
            <a:spLocks noGrp="1"/>
          </p:cNvSpPr>
          <p:nvPr>
            <p:ph sz="half" idx="1"/>
          </p:nvPr>
        </p:nvSpPr>
        <p:spPr>
          <a:xfrm>
            <a:off x="452437" y="1585133"/>
            <a:ext cx="3952875" cy="4486273"/>
          </a:xfrm>
        </p:spPr>
        <p:txBody>
          <a:bodyPr>
            <a:noAutofit/>
          </a:bodyPr>
          <a:lstStyle/>
          <a:p>
            <a:pPr>
              <a:buFont typeface="+mj-lt"/>
              <a:buAutoNum type="arabicPeriod"/>
            </a:pPr>
            <a:r>
              <a:rPr lang="en-US" sz="1600" b="1" dirty="0"/>
              <a:t>Treating you with dignity and respect </a:t>
            </a:r>
            <a:r>
              <a:rPr lang="en-US" sz="1600" dirty="0"/>
              <a:t>throughout your hospital stay</a:t>
            </a:r>
          </a:p>
          <a:p>
            <a:pPr>
              <a:buFont typeface="+mj-lt"/>
              <a:buAutoNum type="arabicPeriod"/>
            </a:pPr>
            <a:r>
              <a:rPr lang="en-US" sz="1600" b="1" dirty="0"/>
              <a:t>Introducing ourselves and our role </a:t>
            </a:r>
            <a:r>
              <a:rPr lang="en-US" sz="1600" dirty="0"/>
              <a:t>on your care team to you and your support persons upon entering the room</a:t>
            </a:r>
          </a:p>
          <a:p>
            <a:pPr>
              <a:buFont typeface="+mj-lt"/>
              <a:buAutoNum type="arabicPeriod"/>
            </a:pPr>
            <a:r>
              <a:rPr lang="en-US" sz="1600" b="1" dirty="0"/>
              <a:t>Learning your goals for delivery and postpartum: </a:t>
            </a:r>
            <a:r>
              <a:rPr lang="en-US" sz="1600" dirty="0"/>
              <a:t>What is important to you for labor and birth? What are your concerns regarding your birth experience? How can we best support you?</a:t>
            </a:r>
          </a:p>
          <a:p>
            <a:pPr>
              <a:buFont typeface="+mj-lt"/>
              <a:buAutoNum type="arabicPeriod"/>
            </a:pPr>
            <a:r>
              <a:rPr lang="en-US" sz="1600" b="1" dirty="0"/>
              <a:t>Working to understand you, </a:t>
            </a:r>
            <a:r>
              <a:rPr lang="en-US" sz="1600" dirty="0"/>
              <a:t>your background, your home life, and your health history so we can make sure you receive the care you need during your birth and recovery. </a:t>
            </a:r>
          </a:p>
          <a:p>
            <a:pPr marL="0" indent="0">
              <a:buNone/>
            </a:pPr>
            <a:endParaRPr lang="en-US" sz="800" dirty="0"/>
          </a:p>
        </p:txBody>
      </p:sp>
      <p:sp>
        <p:nvSpPr>
          <p:cNvPr id="6" name="Content Placeholder 5"/>
          <p:cNvSpPr>
            <a:spLocks noGrp="1"/>
          </p:cNvSpPr>
          <p:nvPr>
            <p:ph sz="half" idx="2"/>
          </p:nvPr>
        </p:nvSpPr>
        <p:spPr>
          <a:xfrm>
            <a:off x="4405312" y="1495435"/>
            <a:ext cx="3990976" cy="4486273"/>
          </a:xfrm>
        </p:spPr>
        <p:txBody>
          <a:bodyPr>
            <a:noAutofit/>
          </a:bodyPr>
          <a:lstStyle/>
          <a:p>
            <a:pPr marL="342900" lvl="0" indent="-342900">
              <a:buClr>
                <a:srgbClr val="F5668F"/>
              </a:buClr>
              <a:buFont typeface="+mj-lt"/>
              <a:buAutoNum type="arabicPeriod" startAt="5"/>
            </a:pPr>
            <a:r>
              <a:rPr lang="en-US" sz="1600" b="1" dirty="0">
                <a:solidFill>
                  <a:srgbClr val="444C55"/>
                </a:solidFill>
              </a:rPr>
              <a:t>Communicating effectively </a:t>
            </a:r>
            <a:r>
              <a:rPr lang="en-US" sz="1600" dirty="0">
                <a:solidFill>
                  <a:srgbClr val="444C55"/>
                </a:solidFill>
              </a:rPr>
              <a:t>across your health care team to ensure the best care for you</a:t>
            </a:r>
          </a:p>
          <a:p>
            <a:pPr marL="342900" lvl="0" indent="-342900">
              <a:buClr>
                <a:srgbClr val="F5668F"/>
              </a:buClr>
              <a:buFont typeface="+mj-lt"/>
              <a:buAutoNum type="arabicPeriod" startAt="5"/>
            </a:pPr>
            <a:r>
              <a:rPr lang="en-US" sz="1600" b="1" dirty="0">
                <a:solidFill>
                  <a:srgbClr val="444C55"/>
                </a:solidFill>
              </a:rPr>
              <a:t>Partnering with you for all decisions </a:t>
            </a:r>
            <a:r>
              <a:rPr lang="en-US" sz="1600" dirty="0">
                <a:solidFill>
                  <a:srgbClr val="444C55"/>
                </a:solidFill>
              </a:rPr>
              <a:t>so that you can make choices that are right for you</a:t>
            </a:r>
          </a:p>
          <a:p>
            <a:pPr marL="342900" lvl="0" indent="-342900">
              <a:buClr>
                <a:srgbClr val="F5668F"/>
              </a:buClr>
              <a:buFont typeface="+mj-lt"/>
              <a:buAutoNum type="arabicPeriod" startAt="5"/>
            </a:pPr>
            <a:r>
              <a:rPr lang="en-US" sz="1600" b="1" dirty="0">
                <a:solidFill>
                  <a:srgbClr val="444C55"/>
                </a:solidFill>
              </a:rPr>
              <a:t>Practicing “active listening”</a:t>
            </a:r>
            <a:r>
              <a:rPr lang="en-US" sz="1600" dirty="0">
                <a:solidFill>
                  <a:srgbClr val="444C55"/>
                </a:solidFill>
              </a:rPr>
              <a:t>—to ensure that you, and your support persons are heard</a:t>
            </a:r>
          </a:p>
          <a:p>
            <a:pPr marL="342900" lvl="0" indent="-342900">
              <a:buClr>
                <a:srgbClr val="F5668F"/>
              </a:buClr>
              <a:buFont typeface="+mj-lt"/>
              <a:buAutoNum type="arabicPeriod" startAt="5"/>
            </a:pPr>
            <a:r>
              <a:rPr lang="en-US" sz="1600" b="1" dirty="0">
                <a:solidFill>
                  <a:srgbClr val="444C55"/>
                </a:solidFill>
              </a:rPr>
              <a:t>Valuing personal boundaries and respecting your dignity and modesty at all times</a:t>
            </a:r>
            <a:r>
              <a:rPr lang="en-US" sz="1600" dirty="0">
                <a:solidFill>
                  <a:srgbClr val="444C55"/>
                </a:solidFill>
              </a:rPr>
              <a:t>, including asking your permission before entering a room or touching you</a:t>
            </a:r>
          </a:p>
          <a:p>
            <a:pPr marL="342900" lvl="0" indent="-342900">
              <a:buClr>
                <a:srgbClr val="F5668F"/>
              </a:buClr>
              <a:buFont typeface="+mj-lt"/>
              <a:buAutoNum type="arabicPeriod" startAt="5"/>
            </a:pPr>
            <a:r>
              <a:rPr lang="en-US" sz="1600" b="1" dirty="0">
                <a:solidFill>
                  <a:srgbClr val="444C55"/>
                </a:solidFill>
              </a:rPr>
              <a:t>Recognizing your prior experiences with healthcare may affect how you feel during your birth</a:t>
            </a:r>
            <a:r>
              <a:rPr lang="en-US" sz="1600" dirty="0">
                <a:solidFill>
                  <a:srgbClr val="444C55"/>
                </a:solidFill>
              </a:rPr>
              <a:t>, we will strive at all times to provide safe, equitable and respectful care</a:t>
            </a:r>
          </a:p>
        </p:txBody>
      </p:sp>
      <p:sp>
        <p:nvSpPr>
          <p:cNvPr id="7" name="Content Placeholder 5"/>
          <p:cNvSpPr txBox="1">
            <a:spLocks/>
          </p:cNvSpPr>
          <p:nvPr/>
        </p:nvSpPr>
        <p:spPr>
          <a:xfrm>
            <a:off x="8358187" y="1504970"/>
            <a:ext cx="385762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srgbClr val="F5668F"/>
              </a:buClr>
              <a:buSzTx/>
              <a:buFont typeface="+mj-lt"/>
              <a:buAutoNum type="arabicPeriod" startAt="10"/>
              <a:tabLst/>
              <a:defRPr/>
            </a:pPr>
            <a:r>
              <a:rPr kumimoji="0" lang="en-US" sz="1600" b="1" i="0" u="none" strike="noStrike" kern="1200" cap="none" spc="0" normalizeH="0" baseline="0" noProof="0" dirty="0">
                <a:ln>
                  <a:noFill/>
                </a:ln>
                <a:solidFill>
                  <a:srgbClr val="444C55"/>
                </a:solidFill>
                <a:effectLst/>
                <a:uLnTx/>
                <a:uFillTx/>
                <a:latin typeface="Arial" panose="020B0604020202020204"/>
              </a:rPr>
              <a:t>Making sure you are discharged after delivery with an understanding of postpartum warning signs</a:t>
            </a:r>
            <a:r>
              <a:rPr kumimoji="0" lang="en-US" sz="1600" b="0" i="0" u="none" strike="noStrike" kern="1200" cap="none" spc="0" normalizeH="0" baseline="0" noProof="0" dirty="0">
                <a:ln>
                  <a:noFill/>
                </a:ln>
                <a:solidFill>
                  <a:srgbClr val="444C55"/>
                </a:solidFill>
                <a:effectLst/>
                <a:uLnTx/>
                <a:uFillTx/>
                <a:latin typeface="Arial" panose="020B0604020202020204"/>
              </a:rPr>
              <a:t>, where to call with concerns, and with postpartum follow-up care visits arranged</a:t>
            </a:r>
          </a:p>
          <a:p>
            <a:pPr marL="342900" marR="0" lvl="0" indent="-342900" algn="l" defTabSz="914400" rtl="0" eaLnBrk="1" fontAlgn="auto" latinLnBrk="0" hangingPunct="1">
              <a:lnSpc>
                <a:spcPct val="90000"/>
              </a:lnSpc>
              <a:spcBef>
                <a:spcPts val="1000"/>
              </a:spcBef>
              <a:spcAft>
                <a:spcPts val="0"/>
              </a:spcAft>
              <a:buClr>
                <a:srgbClr val="F5668F"/>
              </a:buClr>
              <a:buSzTx/>
              <a:buFont typeface="+mj-lt"/>
              <a:buAutoNum type="arabicPeriod" startAt="10"/>
              <a:tabLst/>
              <a:defRPr/>
            </a:pPr>
            <a:r>
              <a:rPr kumimoji="0" lang="en-US" sz="1600" b="1" i="0" u="none" strike="noStrike" kern="1200" cap="none" spc="0" normalizeH="0" baseline="0" noProof="0" dirty="0">
                <a:ln>
                  <a:noFill/>
                </a:ln>
                <a:solidFill>
                  <a:srgbClr val="444C55"/>
                </a:solidFill>
                <a:effectLst/>
                <a:uLnTx/>
                <a:uFillTx/>
                <a:latin typeface="Arial" panose="020B0604020202020204"/>
              </a:rPr>
              <a:t>Ensuring you are discharged with the skills, support and resources </a:t>
            </a:r>
            <a:r>
              <a:rPr kumimoji="0" lang="en-US" sz="1600" b="0" i="0" u="none" strike="noStrike" kern="1200" cap="none" spc="0" normalizeH="0" baseline="0" noProof="0" dirty="0">
                <a:ln>
                  <a:noFill/>
                </a:ln>
                <a:solidFill>
                  <a:srgbClr val="444C55"/>
                </a:solidFill>
                <a:effectLst/>
                <a:uLnTx/>
                <a:uFillTx/>
                <a:latin typeface="Arial" panose="020B0604020202020204"/>
              </a:rPr>
              <a:t>to care for yourself and your baby</a:t>
            </a:r>
          </a:p>
          <a:p>
            <a:pPr marL="342900" marR="0" lvl="0" indent="-342900" algn="l" defTabSz="914400" rtl="0" eaLnBrk="1" fontAlgn="auto" latinLnBrk="0" hangingPunct="1">
              <a:lnSpc>
                <a:spcPct val="90000"/>
              </a:lnSpc>
              <a:spcBef>
                <a:spcPts val="1000"/>
              </a:spcBef>
              <a:spcAft>
                <a:spcPts val="0"/>
              </a:spcAft>
              <a:buClr>
                <a:srgbClr val="F5668F"/>
              </a:buClr>
              <a:buSzTx/>
              <a:buFont typeface="+mj-lt"/>
              <a:buAutoNum type="arabicPeriod" startAt="10"/>
              <a:tabLst/>
              <a:defRPr/>
            </a:pPr>
            <a:r>
              <a:rPr kumimoji="0" lang="en-US" sz="1600" b="1" i="0" u="none" strike="noStrike" kern="1200" cap="none" spc="0" normalizeH="0" baseline="0" noProof="0" dirty="0">
                <a:ln>
                  <a:noFill/>
                </a:ln>
                <a:solidFill>
                  <a:srgbClr val="444C55"/>
                </a:solidFill>
                <a:effectLst/>
                <a:uLnTx/>
                <a:uFillTx/>
                <a:latin typeface="Arial" panose="020B0604020202020204"/>
              </a:rPr>
              <a:t>Protecting your privacy </a:t>
            </a:r>
            <a:r>
              <a:rPr kumimoji="0" lang="en-US" sz="1600" b="0" i="0" u="none" strike="noStrike" kern="1200" cap="none" spc="0" normalizeH="0" baseline="0" noProof="0" dirty="0">
                <a:ln>
                  <a:noFill/>
                </a:ln>
                <a:solidFill>
                  <a:srgbClr val="444C55"/>
                </a:solidFill>
                <a:effectLst/>
                <a:uLnTx/>
                <a:uFillTx/>
                <a:latin typeface="Arial" panose="020B0604020202020204"/>
              </a:rPr>
              <a:t>and keeping your medical information confidential</a:t>
            </a:r>
          </a:p>
          <a:p>
            <a:pPr marL="342900" marR="0" lvl="0" indent="-342900" algn="l" defTabSz="914400" rtl="0" eaLnBrk="1" fontAlgn="auto" latinLnBrk="0" hangingPunct="1">
              <a:lnSpc>
                <a:spcPct val="90000"/>
              </a:lnSpc>
              <a:spcBef>
                <a:spcPts val="1000"/>
              </a:spcBef>
              <a:spcAft>
                <a:spcPts val="0"/>
              </a:spcAft>
              <a:buClr>
                <a:srgbClr val="F5668F"/>
              </a:buClr>
              <a:buSzTx/>
              <a:buFont typeface="+mj-lt"/>
              <a:buAutoNum type="arabicPeriod" startAt="10"/>
              <a:tabLst/>
              <a:defRPr/>
            </a:pPr>
            <a:r>
              <a:rPr kumimoji="0" lang="en-US" sz="1600" b="1" i="0" u="none" strike="noStrike" kern="1200" cap="none" spc="0" normalizeH="0" baseline="0" noProof="0" dirty="0">
                <a:ln>
                  <a:noFill/>
                </a:ln>
                <a:solidFill>
                  <a:srgbClr val="444C55"/>
                </a:solidFill>
                <a:effectLst/>
                <a:uLnTx/>
                <a:uFillTx/>
                <a:latin typeface="Arial" panose="020B0604020202020204"/>
              </a:rPr>
              <a:t>Being ready to hear any concerns </a:t>
            </a:r>
            <a:r>
              <a:rPr kumimoji="0" lang="en-US" sz="1600" b="0" i="0" u="none" strike="noStrike" kern="1200" cap="none" spc="0" normalizeH="0" baseline="0" noProof="0" dirty="0">
                <a:ln>
                  <a:noFill/>
                </a:ln>
                <a:solidFill>
                  <a:srgbClr val="444C55"/>
                </a:solidFill>
                <a:effectLst/>
                <a:uLnTx/>
                <a:uFillTx/>
                <a:latin typeface="Arial" panose="020B0604020202020204"/>
              </a:rPr>
              <a:t>or ways that we can improve your care</a:t>
            </a:r>
          </a:p>
          <a:p>
            <a:pPr marL="228600" marR="0" lvl="0" indent="-228600" algn="l" defTabSz="914400" rtl="0" eaLnBrk="1" fontAlgn="auto" latinLnBrk="0" hangingPunct="1">
              <a:lnSpc>
                <a:spcPct val="90000"/>
              </a:lnSpc>
              <a:spcBef>
                <a:spcPts val="1000"/>
              </a:spcBef>
              <a:spcAft>
                <a:spcPts val="0"/>
              </a:spcAft>
              <a:buClr>
                <a:srgbClr val="F5668F"/>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44C55"/>
              </a:solidFill>
              <a:effectLst/>
              <a:uLnTx/>
              <a:uFillTx/>
              <a:latin typeface="Arial" panose="020B0604020202020204"/>
            </a:endParaRPr>
          </a:p>
        </p:txBody>
      </p:sp>
    </p:spTree>
    <p:extLst>
      <p:ext uri="{BB962C8B-B14F-4D97-AF65-F5344CB8AC3E}">
        <p14:creationId xmlns:p14="http://schemas.microsoft.com/office/powerpoint/2010/main" val="26876671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SDoH</a:t>
            </a:r>
            <a:r>
              <a:rPr lang="en-US" dirty="0" smtClean="0"/>
              <a:t> </a:t>
            </a:r>
            <a:r>
              <a:rPr lang="en-US" dirty="0"/>
              <a:t>Screening</a:t>
            </a:r>
          </a:p>
        </p:txBody>
      </p:sp>
      <p:sp>
        <p:nvSpPr>
          <p:cNvPr id="7" name="Content Placeholder 6"/>
          <p:cNvSpPr>
            <a:spLocks noGrp="1"/>
          </p:cNvSpPr>
          <p:nvPr>
            <p:ph idx="1"/>
          </p:nvPr>
        </p:nvSpPr>
        <p:spPr>
          <a:xfrm>
            <a:off x="609600" y="2788355"/>
            <a:ext cx="3409244" cy="1546577"/>
          </a:xfrm>
          <a:ln w="57150">
            <a:solidFill>
              <a:schemeClr val="tx1"/>
            </a:solidFill>
          </a:ln>
        </p:spPr>
        <p:txBody>
          <a:bodyPr>
            <a:normAutofit/>
          </a:bodyPr>
          <a:lstStyle/>
          <a:p>
            <a:pPr marL="0" indent="0" algn="ctr">
              <a:buNone/>
            </a:pPr>
            <a:r>
              <a:rPr lang="en-US" dirty="0"/>
              <a:t>BE Team created a comparison screening tool for 4 different </a:t>
            </a:r>
            <a:r>
              <a:rPr lang="en-US" dirty="0" err="1" smtClean="0"/>
              <a:t>SDoH</a:t>
            </a:r>
            <a:r>
              <a:rPr lang="en-US" dirty="0" smtClean="0"/>
              <a:t> </a:t>
            </a:r>
            <a:r>
              <a:rPr lang="en-US" dirty="0"/>
              <a:t>Screening tools</a:t>
            </a:r>
          </a:p>
          <a:p>
            <a:pPr algn="ctr"/>
            <a:endParaRPr lang="en-US" dirty="0"/>
          </a:p>
        </p:txBody>
      </p:sp>
      <p:sp>
        <p:nvSpPr>
          <p:cNvPr id="2" name="Slide Number Placeholder 1"/>
          <p:cNvSpPr>
            <a:spLocks noGrp="1"/>
          </p:cNvSpPr>
          <p:nvPr>
            <p:ph type="sldNum" sz="quarter" idx="10"/>
          </p:nvPr>
        </p:nvSpPr>
        <p:spPr/>
        <p:txBody>
          <a:bodyPr/>
          <a:lstStyle/>
          <a:p>
            <a:fld id="{97033E4B-E3EB-3D46-B2D8-3159663620FA}" type="slidenum">
              <a:rPr lang="en-US" smtClean="0"/>
              <a:t>48</a:t>
            </a:fld>
            <a:endParaRPr lang="en-US"/>
          </a:p>
        </p:txBody>
      </p:sp>
      <p:sp>
        <p:nvSpPr>
          <p:cNvPr id="3" name="Footer Placeholder 2"/>
          <p:cNvSpPr>
            <a:spLocks noGrp="1"/>
          </p:cNvSpPr>
          <p:nvPr>
            <p:ph type="ftr" sz="quarter" idx="11"/>
          </p:nvPr>
        </p:nvSpPr>
        <p:spPr/>
        <p:txBody>
          <a:bodyPr/>
          <a:lstStyle/>
          <a:p>
            <a:pPr algn="l"/>
            <a:r>
              <a:rPr lang="en-US"/>
              <a:t>Illinois Perinatal Quality Collaborative</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18087" y="1384389"/>
            <a:ext cx="6598791" cy="4971961"/>
          </a:xfrm>
          <a:prstGeom prst="rect">
            <a:avLst/>
          </a:prstGeom>
          <a:ln w="38100">
            <a:solidFill>
              <a:srgbClr val="002060"/>
            </a:solidFill>
          </a:ln>
        </p:spPr>
      </p:pic>
    </p:spTree>
    <p:extLst>
      <p:ext uri="{BB962C8B-B14F-4D97-AF65-F5344CB8AC3E}">
        <p14:creationId xmlns:p14="http://schemas.microsoft.com/office/powerpoint/2010/main" val="24367113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SDoH</a:t>
            </a:r>
            <a:r>
              <a:rPr lang="en-US" dirty="0" smtClean="0"/>
              <a:t> </a:t>
            </a:r>
            <a:r>
              <a:rPr lang="en-US" dirty="0"/>
              <a:t>Resources: Tip Sheets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49</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r="164" b="53755"/>
          <a:stretch/>
        </p:blipFill>
        <p:spPr>
          <a:xfrm>
            <a:off x="162837" y="1564228"/>
            <a:ext cx="6960486" cy="3396878"/>
          </a:xfrm>
          <a:prstGeom prst="rect">
            <a:avLst/>
          </a:prstGeom>
          <a:ln w="38100">
            <a:solidFill>
              <a:srgbClr val="002060"/>
            </a:solidFill>
          </a:ln>
        </p:spPr>
      </p:pic>
      <p:pic>
        <p:nvPicPr>
          <p:cNvPr id="8" name="Content Placeholder 7"/>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231" t="46452"/>
          <a:stretch/>
        </p:blipFill>
        <p:spPr>
          <a:xfrm>
            <a:off x="6001965" y="3298185"/>
            <a:ext cx="6053847" cy="3423290"/>
          </a:xfrm>
          <a:prstGeom prst="rect">
            <a:avLst/>
          </a:prstGeom>
          <a:ln w="38100">
            <a:solidFill>
              <a:srgbClr val="002060"/>
            </a:solidFill>
          </a:ln>
        </p:spPr>
      </p:pic>
    </p:spTree>
    <p:extLst>
      <p:ext uri="{BB962C8B-B14F-4D97-AF65-F5344CB8AC3E}">
        <p14:creationId xmlns:p14="http://schemas.microsoft.com/office/powerpoint/2010/main" val="3990687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QI Recognition Awards</a:t>
            </a:r>
          </a:p>
        </p:txBody>
      </p:sp>
      <p:sp>
        <p:nvSpPr>
          <p:cNvPr id="3" name="Content Placeholder 2"/>
          <p:cNvSpPr>
            <a:spLocks noGrp="1"/>
          </p:cNvSpPr>
          <p:nvPr>
            <p:ph idx="1"/>
          </p:nvPr>
        </p:nvSpPr>
        <p:spPr>
          <a:xfrm>
            <a:off x="497541" y="1481837"/>
            <a:ext cx="10921843" cy="4638885"/>
          </a:xfrm>
        </p:spPr>
        <p:txBody>
          <a:bodyPr vert="horz" lIns="91440" tIns="45720" rIns="91440" bIns="45720" rtlCol="0" anchor="t">
            <a:noAutofit/>
          </a:bodyPr>
          <a:lstStyle/>
          <a:p>
            <a:r>
              <a:rPr lang="en-US" sz="2000" dirty="0" smtClean="0">
                <a:ea typeface="Lato"/>
                <a:cs typeface="Lato"/>
              </a:rPr>
              <a:t>All structure &amp; patient-level data entered for Baseline-March 2022 due May 1st, 2022, at Midnight</a:t>
            </a:r>
            <a:endParaRPr lang="en-US" sz="2000" dirty="0" smtClean="0"/>
          </a:p>
          <a:p>
            <a:r>
              <a:rPr lang="en-US" sz="2000" dirty="0" smtClean="0">
                <a:ea typeface="Lato"/>
                <a:cs typeface="Lato"/>
              </a:rPr>
              <a:t>Key Structure Measures "In Place":</a:t>
            </a:r>
          </a:p>
          <a:p>
            <a:pPr lvl="1"/>
            <a:r>
              <a:rPr lang="en-US" sz="1600" dirty="0" smtClean="0">
                <a:ea typeface="Lato"/>
                <a:cs typeface="Lato"/>
              </a:rPr>
              <a:t>Standardized Family Education Process</a:t>
            </a:r>
            <a:endParaRPr lang="en-US" sz="1600" dirty="0">
              <a:ea typeface="Lato"/>
              <a:cs typeface="Lato"/>
            </a:endParaRPr>
          </a:p>
          <a:p>
            <a:pPr lvl="1"/>
            <a:r>
              <a:rPr lang="en-US" sz="1600" dirty="0">
                <a:ea typeface="Lato"/>
                <a:cs typeface="Lato"/>
              </a:rPr>
              <a:t>EOS Risk Assessment Protocols for ≥35 and &lt;35 Newborns</a:t>
            </a:r>
          </a:p>
          <a:p>
            <a:pPr lvl="1"/>
            <a:r>
              <a:rPr lang="en-US" sz="1600" dirty="0">
                <a:ea typeface="Lato"/>
                <a:cs typeface="Lato"/>
              </a:rPr>
              <a:t>Standardized Dosing Guidelines</a:t>
            </a:r>
          </a:p>
          <a:p>
            <a:pPr lvl="1"/>
            <a:r>
              <a:rPr lang="en-US" sz="1600" dirty="0">
                <a:ea typeface="Lato"/>
                <a:cs typeface="Lato"/>
              </a:rPr>
              <a:t>Antibiotic Discussions/Time Outs Protocol</a:t>
            </a:r>
          </a:p>
          <a:p>
            <a:pPr lvl="1"/>
            <a:r>
              <a:rPr lang="en-US" sz="1600" dirty="0">
                <a:ea typeface="Lato"/>
                <a:cs typeface="Lato"/>
              </a:rPr>
              <a:t>Standardized Automatic Stop Order Process</a:t>
            </a:r>
          </a:p>
          <a:p>
            <a:r>
              <a:rPr lang="en-US" sz="2000" dirty="0">
                <a:ea typeface="+mn-lt"/>
                <a:cs typeface="+mn-lt"/>
              </a:rPr>
              <a:t>Achievement of process and outcome level measures (Based on Jan – March 2022 data)</a:t>
            </a:r>
          </a:p>
          <a:p>
            <a:pPr lvl="1"/>
            <a:r>
              <a:rPr lang="en-US" sz="1600" dirty="0">
                <a:ea typeface="+mn-lt"/>
                <a:cs typeface="+mn-lt"/>
              </a:rPr>
              <a:t>≥80% of neonatal/pediatric providers and nurses educated </a:t>
            </a:r>
            <a:endParaRPr lang="en-US" sz="1600" dirty="0">
              <a:cs typeface="+mn-lt"/>
            </a:endParaRPr>
          </a:p>
          <a:p>
            <a:pPr lvl="1"/>
            <a:r>
              <a:rPr lang="en-US" sz="1600" dirty="0">
                <a:ea typeface="+mn-lt"/>
                <a:cs typeface="+mn-lt"/>
              </a:rPr>
              <a:t>20% reduction (or </a:t>
            </a:r>
            <a:r>
              <a:rPr lang="en-US" sz="1600" dirty="0" smtClean="0">
                <a:ea typeface="+mn-lt"/>
                <a:cs typeface="+mn-lt"/>
              </a:rPr>
              <a:t>absolute </a:t>
            </a:r>
            <a:r>
              <a:rPr lang="en-US" sz="1600" dirty="0">
                <a:ea typeface="+mn-lt"/>
                <a:cs typeface="+mn-lt"/>
              </a:rPr>
              <a:t>rate of ≤4%) in newborns ≥35 weeks who receive antibiotics</a:t>
            </a:r>
            <a:endParaRPr lang="en-US" sz="1600" dirty="0">
              <a:cs typeface="Arial" panose="020B0604020202020204"/>
            </a:endParaRPr>
          </a:p>
          <a:p>
            <a:pPr lvl="1">
              <a:buFont typeface="Arial"/>
            </a:pPr>
            <a:r>
              <a:rPr lang="en-US" sz="1600" dirty="0">
                <a:ea typeface="+mn-lt"/>
                <a:cs typeface="+mn-lt"/>
              </a:rPr>
              <a:t>20% reduction in newborns with a negative blood culture who receive antibiotics for &gt;48 hours</a:t>
            </a:r>
            <a:endParaRPr lang="en-US" sz="1600" dirty="0">
              <a:cs typeface="Arial"/>
            </a:endParaRPr>
          </a:p>
          <a:p>
            <a:pPr lvl="1">
              <a:buFont typeface="Arial"/>
            </a:pPr>
            <a:r>
              <a:rPr lang="en-US" sz="1600" dirty="0">
                <a:ea typeface="Lato"/>
                <a:cs typeface="Arial" panose="020B0604020202020204"/>
              </a:rPr>
              <a:t>≥80% of newborns with the anticipated duration of antibiotic course discussed by clinical team (antibiotic time out)</a:t>
            </a:r>
          </a:p>
          <a:p>
            <a:pPr lvl="1">
              <a:buFont typeface="Arial"/>
            </a:pPr>
            <a:r>
              <a:rPr lang="en-US" sz="1600" dirty="0">
                <a:ea typeface="Lato"/>
                <a:cs typeface="Arial" panose="020B0604020202020204"/>
              </a:rPr>
              <a:t>≥80% of newborns with an automatic stop order entered into the medical chart</a:t>
            </a:r>
            <a:endParaRPr lang="en-US" sz="1600" dirty="0">
              <a:cs typeface="Arial" panose="020B0604020202020204"/>
            </a:endParaRPr>
          </a:p>
          <a:p>
            <a:pPr lvl="1">
              <a:buFont typeface="Arial"/>
            </a:pPr>
            <a:endParaRPr lang="en-US" sz="1800" dirty="0">
              <a:cs typeface="Arial" panose="020B0604020202020204"/>
            </a:endParaRPr>
          </a:p>
          <a:p>
            <a:endParaRPr lang="en-US" sz="1800" dirty="0">
              <a:cs typeface="Arial" panose="020B0604020202020204"/>
            </a:endParaRPr>
          </a:p>
          <a:p>
            <a:endParaRPr lang="en-US" sz="1800" dirty="0">
              <a:cs typeface="Arial" panose="020B0604020202020204"/>
            </a:endParaRPr>
          </a:p>
          <a:p>
            <a:endParaRPr lang="en-US" sz="1800"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5</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pic>
        <p:nvPicPr>
          <p:cNvPr id="6" name="Graphic 6" descr="Ribbon with solid fill">
            <a:extLst>
              <a:ext uri="{FF2B5EF4-FFF2-40B4-BE49-F238E27FC236}">
                <a16:creationId xmlns:a16="http://schemas.microsoft.com/office/drawing/2014/main" id="{C2665085-609E-44A8-B20F-6002F04BDEC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6544673" y="2037809"/>
            <a:ext cx="1556731" cy="1539181"/>
          </a:xfrm>
          <a:prstGeom prst="rect">
            <a:avLst/>
          </a:prstGeom>
        </p:spPr>
      </p:pic>
      <p:sp>
        <p:nvSpPr>
          <p:cNvPr id="7" name="Rounded Rectangle 6"/>
          <p:cNvSpPr/>
          <p:nvPr/>
        </p:nvSpPr>
        <p:spPr>
          <a:xfrm>
            <a:off x="8198680" y="1926316"/>
            <a:ext cx="3562061" cy="18966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cs typeface="Calibri"/>
              </a:rPr>
              <a:t>F2F Award Criteria:</a:t>
            </a:r>
          </a:p>
          <a:p>
            <a:pPr algn="ctr"/>
            <a:endParaRPr lang="en-US" b="1" u="sng" dirty="0" smtClean="0">
              <a:cs typeface="Calibri"/>
            </a:endParaRPr>
          </a:p>
          <a:p>
            <a:pPr marL="285750" indent="-285750">
              <a:buFontTx/>
              <a:buChar char="-"/>
            </a:pPr>
            <a:r>
              <a:rPr lang="en-US" dirty="0" smtClean="0">
                <a:cs typeface="Calibri"/>
              </a:rPr>
              <a:t>Data complete</a:t>
            </a:r>
          </a:p>
          <a:p>
            <a:pPr marL="285750" indent="-285750">
              <a:buFontTx/>
              <a:buChar char="-"/>
            </a:pPr>
            <a:r>
              <a:rPr lang="en-US" dirty="0" smtClean="0">
                <a:cs typeface="Calibri"/>
              </a:rPr>
              <a:t>Structure </a:t>
            </a:r>
            <a:r>
              <a:rPr lang="en-US" dirty="0">
                <a:cs typeface="Calibri"/>
              </a:rPr>
              <a:t>measures in </a:t>
            </a:r>
            <a:r>
              <a:rPr lang="en-US" dirty="0" smtClean="0">
                <a:cs typeface="Calibri"/>
              </a:rPr>
              <a:t>place</a:t>
            </a:r>
          </a:p>
          <a:p>
            <a:pPr marL="285750" indent="-285750">
              <a:buFontTx/>
              <a:buChar char="-"/>
            </a:pPr>
            <a:r>
              <a:rPr lang="en-US" dirty="0" smtClean="0">
                <a:cs typeface="Calibri"/>
              </a:rPr>
              <a:t>At least 3 </a:t>
            </a:r>
            <a:r>
              <a:rPr lang="en-US" dirty="0">
                <a:cs typeface="Calibri"/>
              </a:rPr>
              <a:t>process/outcome measures achieved</a:t>
            </a:r>
          </a:p>
        </p:txBody>
      </p:sp>
    </p:spTree>
    <p:extLst>
      <p:ext uri="{BB962C8B-B14F-4D97-AF65-F5344CB8AC3E}">
        <p14:creationId xmlns:p14="http://schemas.microsoft.com/office/powerpoint/2010/main" val="1871521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SDoH</a:t>
            </a:r>
            <a:r>
              <a:rPr lang="en-US" dirty="0"/>
              <a:t> Resources: Tip Sheets</a:t>
            </a:r>
          </a:p>
        </p:txBody>
      </p:sp>
      <p:sp>
        <p:nvSpPr>
          <p:cNvPr id="4" name="Slide Number Placeholder 3"/>
          <p:cNvSpPr>
            <a:spLocks noGrp="1"/>
          </p:cNvSpPr>
          <p:nvPr>
            <p:ph type="sldNum" sz="quarter" idx="10"/>
          </p:nvPr>
        </p:nvSpPr>
        <p:spPr/>
        <p:txBody>
          <a:bodyPr/>
          <a:lstStyle/>
          <a:p>
            <a:fld id="{97033E4B-E3EB-3D46-B2D8-3159663620FA}" type="slidenum">
              <a:rPr lang="en-US" smtClean="0"/>
              <a:pPr/>
              <a:t>50</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r="914" b="54659"/>
          <a:stretch/>
        </p:blipFill>
        <p:spPr>
          <a:xfrm>
            <a:off x="235248" y="1612124"/>
            <a:ext cx="7109134" cy="3543535"/>
          </a:xfrm>
          <a:prstGeom prst="rect">
            <a:avLst/>
          </a:prstGeom>
          <a:ln w="38100">
            <a:solidFill>
              <a:srgbClr val="002060"/>
            </a:solidFill>
          </a:ln>
        </p:spPr>
      </p:pic>
      <p:pic>
        <p:nvPicPr>
          <p:cNvPr id="7" name="Content Placeholder 6"/>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22" t="44462" r="1"/>
          <a:stretch/>
        </p:blipFill>
        <p:spPr>
          <a:xfrm>
            <a:off x="5739319" y="2904514"/>
            <a:ext cx="6310707" cy="3816961"/>
          </a:xfrm>
          <a:prstGeom prst="rect">
            <a:avLst/>
          </a:prstGeom>
          <a:ln w="38100">
            <a:solidFill>
              <a:srgbClr val="002060"/>
            </a:solidFill>
          </a:ln>
        </p:spPr>
      </p:pic>
    </p:spTree>
    <p:extLst>
      <p:ext uri="{BB962C8B-B14F-4D97-AF65-F5344CB8AC3E}">
        <p14:creationId xmlns:p14="http://schemas.microsoft.com/office/powerpoint/2010/main" val="30942544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SDoH</a:t>
            </a:r>
            <a:r>
              <a:rPr lang="en-US" dirty="0" smtClean="0"/>
              <a:t> </a:t>
            </a:r>
            <a:r>
              <a:rPr lang="en-US" dirty="0"/>
              <a:t>Resources: </a:t>
            </a:r>
            <a:r>
              <a:rPr lang="en-US" dirty="0" err="1"/>
              <a:t>NowPow</a:t>
            </a:r>
            <a:endParaRPr lang="en-US" dirty="0"/>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955864" y="2191395"/>
            <a:ext cx="10280271" cy="3436918"/>
          </a:xfrm>
          <a:prstGeom prst="rect">
            <a:avLst/>
          </a:prstGeom>
          <a:ln w="38100">
            <a:solidFill>
              <a:srgbClr val="002060"/>
            </a:solidFill>
          </a:ln>
        </p:spPr>
      </p:pic>
      <p:sp>
        <p:nvSpPr>
          <p:cNvPr id="4" name="Slide Number Placeholder 3"/>
          <p:cNvSpPr>
            <a:spLocks noGrp="1"/>
          </p:cNvSpPr>
          <p:nvPr>
            <p:ph type="sldNum" sz="quarter" idx="10"/>
          </p:nvPr>
        </p:nvSpPr>
        <p:spPr/>
        <p:txBody>
          <a:bodyPr/>
          <a:lstStyle/>
          <a:p>
            <a:fld id="{97033E4B-E3EB-3D46-B2D8-3159663620FA}" type="slidenum">
              <a:rPr lang="en-US" smtClean="0"/>
              <a:pPr/>
              <a:t>51</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10618802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7403"/>
            <a:ext cx="10972800" cy="1325563"/>
          </a:xfrm>
          <a:noFill/>
        </p:spPr>
        <p:txBody>
          <a:bodyPr/>
          <a:lstStyle/>
          <a:p>
            <a:r>
              <a:rPr lang="en-US" dirty="0" smtClean="0">
                <a:ea typeface="Lato Medium"/>
                <a:cs typeface="Lato Medium"/>
              </a:rPr>
              <a:t>Example: BASIC </a:t>
            </a:r>
            <a:r>
              <a:rPr lang="en-US" dirty="0">
                <a:ea typeface="Lato Medium"/>
                <a:cs typeface="Lato Medium"/>
              </a:rPr>
              <a:t>Data to monitor </a:t>
            </a:r>
            <a:r>
              <a:rPr lang="en-US" dirty="0" smtClean="0">
                <a:ea typeface="Lato Medium"/>
                <a:cs typeface="Lato Medium"/>
              </a:rPr>
              <a:t/>
            </a:r>
            <a:br>
              <a:rPr lang="en-US" dirty="0" smtClean="0">
                <a:ea typeface="Lato Medium"/>
                <a:cs typeface="Lato Medium"/>
              </a:rPr>
            </a:br>
            <a:r>
              <a:rPr lang="en-US" dirty="0" smtClean="0">
                <a:ea typeface="Lato Medium"/>
                <a:cs typeface="Lato Medium"/>
              </a:rPr>
              <a:t>for </a:t>
            </a:r>
            <a:r>
              <a:rPr lang="en-US" dirty="0">
                <a:ea typeface="Lato Medium"/>
                <a:cs typeface="Lato Medium"/>
              </a:rPr>
              <a:t>inequities</a:t>
            </a:r>
          </a:p>
        </p:txBody>
      </p:sp>
      <p:sp>
        <p:nvSpPr>
          <p:cNvPr id="3" name="Content Placeholder 2"/>
          <p:cNvSpPr>
            <a:spLocks noGrp="1"/>
          </p:cNvSpPr>
          <p:nvPr>
            <p:ph idx="1"/>
          </p:nvPr>
        </p:nvSpPr>
        <p:spPr>
          <a:xfrm>
            <a:off x="191311" y="1778989"/>
            <a:ext cx="4760068" cy="4351338"/>
          </a:xfrm>
        </p:spPr>
        <p:txBody>
          <a:bodyPr vert="horz" lIns="91440" tIns="45720" rIns="91440" bIns="45720" rtlCol="0" anchor="t">
            <a:normAutofit fontScale="92500" lnSpcReduction="20000"/>
          </a:bodyPr>
          <a:lstStyle/>
          <a:p>
            <a:r>
              <a:rPr lang="en-US" dirty="0" smtClean="0">
                <a:ea typeface="Lato"/>
                <a:cs typeface="Lato"/>
              </a:rPr>
              <a:t>Differences by race in % parents/families </a:t>
            </a:r>
            <a:r>
              <a:rPr lang="en-US" dirty="0">
                <a:ea typeface="Lato"/>
                <a:cs typeface="Lato"/>
              </a:rPr>
              <a:t>receiving education on their newborn's treatment </a:t>
            </a:r>
            <a:r>
              <a:rPr lang="en-US" dirty="0" smtClean="0">
                <a:ea typeface="Lato"/>
                <a:cs typeface="Lato"/>
              </a:rPr>
              <a:t>plan (baseline 2020)</a:t>
            </a:r>
            <a:endParaRPr lang="en-US" dirty="0">
              <a:ea typeface="Lato"/>
              <a:cs typeface="Lato"/>
            </a:endParaRPr>
          </a:p>
          <a:p>
            <a:pPr marL="0" indent="0">
              <a:buNone/>
            </a:pPr>
            <a:r>
              <a:rPr lang="en-US" dirty="0" smtClean="0">
                <a:ea typeface="Lato"/>
                <a:cs typeface="Lato"/>
              </a:rPr>
              <a:t>Look at your hospital’s data and if applicable for your hospital discuss:</a:t>
            </a:r>
            <a:endParaRPr lang="en-US" b="1" u="sng" dirty="0"/>
          </a:p>
          <a:p>
            <a:pPr lvl="1"/>
            <a:r>
              <a:rPr lang="en-US" b="1" u="sng" dirty="0">
                <a:ea typeface="Lato"/>
                <a:cs typeface="Lato"/>
              </a:rPr>
              <a:t>WHY</a:t>
            </a:r>
            <a:r>
              <a:rPr lang="en-US" dirty="0">
                <a:ea typeface="Lato"/>
                <a:cs typeface="Lato"/>
              </a:rPr>
              <a:t> aren't all families equitably receiving </a:t>
            </a:r>
            <a:r>
              <a:rPr lang="en-US" dirty="0" smtClean="0">
                <a:ea typeface="Lato"/>
                <a:cs typeface="Lato"/>
              </a:rPr>
              <a:t>education?</a:t>
            </a:r>
            <a:endParaRPr lang="en-US" dirty="0">
              <a:ea typeface="Lato"/>
              <a:cs typeface="Lato"/>
            </a:endParaRPr>
          </a:p>
          <a:p>
            <a:pPr lvl="1"/>
            <a:r>
              <a:rPr lang="en-US" b="1" u="sng" dirty="0">
                <a:ea typeface="Lato"/>
                <a:cs typeface="Lato"/>
              </a:rPr>
              <a:t>WHO</a:t>
            </a:r>
            <a:r>
              <a:rPr lang="en-US" dirty="0">
                <a:ea typeface="Lato"/>
                <a:cs typeface="Lato"/>
              </a:rPr>
              <a:t> on the QI and </a:t>
            </a:r>
            <a:r>
              <a:rPr lang="en-US" dirty="0" smtClean="0">
                <a:ea typeface="Lato"/>
                <a:cs typeface="Lato"/>
              </a:rPr>
              <a:t>clinical </a:t>
            </a:r>
            <a:r>
              <a:rPr lang="en-US" dirty="0">
                <a:ea typeface="Lato"/>
                <a:cs typeface="Lato"/>
              </a:rPr>
              <a:t>team needs to be engaged to improve this?</a:t>
            </a:r>
            <a:endParaRPr lang="en-US" dirty="0"/>
          </a:p>
          <a:p>
            <a:pPr lvl="1"/>
            <a:r>
              <a:rPr lang="en-US" b="1" u="sng" dirty="0">
                <a:ea typeface="Lato"/>
                <a:cs typeface="Lato"/>
              </a:rPr>
              <a:t>WHAT</a:t>
            </a:r>
            <a:r>
              <a:rPr lang="en-US" dirty="0">
                <a:ea typeface="Lato"/>
                <a:cs typeface="Lato"/>
              </a:rPr>
              <a:t> changes can be implemented to ensure every family receives </a:t>
            </a:r>
            <a:r>
              <a:rPr lang="en-US" dirty="0" smtClean="0">
                <a:ea typeface="Lato"/>
                <a:cs typeface="Lato"/>
              </a:rPr>
              <a:t>patient-centered education </a:t>
            </a:r>
            <a:r>
              <a:rPr lang="en-US" dirty="0">
                <a:ea typeface="Lato"/>
                <a:cs typeface="Lato"/>
              </a:rPr>
              <a:t>every </a:t>
            </a:r>
            <a:r>
              <a:rPr lang="en-US" dirty="0" smtClean="0">
                <a:ea typeface="Lato"/>
                <a:cs typeface="Lato"/>
              </a:rPr>
              <a:t>time?</a:t>
            </a:r>
            <a:endParaRPr lang="en-US" dirty="0">
              <a:ea typeface="Lato"/>
              <a:cs typeface="Lato"/>
            </a:endParaRPr>
          </a:p>
          <a:p>
            <a:pPr lvl="1"/>
            <a:r>
              <a:rPr lang="en-US" b="1" u="sng" dirty="0">
                <a:ea typeface="Lato"/>
                <a:cs typeface="Lato"/>
              </a:rPr>
              <a:t>HOW</a:t>
            </a:r>
            <a:r>
              <a:rPr lang="en-US" dirty="0">
                <a:ea typeface="Lato"/>
                <a:cs typeface="Lato"/>
              </a:rPr>
              <a:t> will you know if you've made an impact?</a:t>
            </a:r>
            <a:endParaRPr lang="en-US" dirty="0"/>
          </a:p>
          <a:p>
            <a:pPr lvl="1"/>
            <a:endParaRPr lang="en-US" dirty="0"/>
          </a:p>
        </p:txBody>
      </p:sp>
      <p:sp>
        <p:nvSpPr>
          <p:cNvPr id="4" name="Slide Number Placeholder 3"/>
          <p:cNvSpPr>
            <a:spLocks noGrp="1"/>
          </p:cNvSpPr>
          <p:nvPr>
            <p:ph type="sldNum" sz="quarter" idx="10"/>
          </p:nvPr>
        </p:nvSpPr>
        <p:spPr/>
        <p:txBody>
          <a:bodyPr/>
          <a:lstStyle/>
          <a:p>
            <a:fld id="{97033E4B-E3EB-3D46-B2D8-3159663620FA}" type="slidenum">
              <a:rPr lang="en-US" smtClean="0"/>
              <a:pPr/>
              <a:t>52</a:t>
            </a:fld>
            <a:endParaRPr lang="en-US" dirty="0"/>
          </a:p>
        </p:txBody>
      </p:sp>
      <p:sp>
        <p:nvSpPr>
          <p:cNvPr id="5" name="Footer Placeholder 4"/>
          <p:cNvSpPr>
            <a:spLocks noGrp="1"/>
          </p:cNvSpPr>
          <p:nvPr>
            <p:ph type="ftr" sz="quarter" idx="11"/>
          </p:nvPr>
        </p:nvSpPr>
        <p:spPr/>
        <p:txBody>
          <a:bodyPr/>
          <a:lstStyle/>
          <a:p>
            <a:pPr algn="l"/>
            <a:r>
              <a:rPr lang="en-US"/>
              <a:t>Illinois Perinatal Quality Collaborative</a:t>
            </a:r>
            <a:endParaRPr lang="en-US" dirty="0"/>
          </a:p>
        </p:txBody>
      </p:sp>
      <p:pic>
        <p:nvPicPr>
          <p:cNvPr id="6" name="Picture 6" descr="Chart, line chart&#10;&#10;Description automatically generated">
            <a:extLst>
              <a:ext uri="{FF2B5EF4-FFF2-40B4-BE49-F238E27FC236}">
                <a16:creationId xmlns:a16="http://schemas.microsoft.com/office/drawing/2014/main" id="{8D214F97-30BA-4847-AF62-6D21910DC7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26537" y="1908639"/>
            <a:ext cx="6866962" cy="4175052"/>
          </a:xfrm>
          <a:prstGeom prst="rect">
            <a:avLst/>
          </a:prstGeom>
        </p:spPr>
      </p:pic>
    </p:spTree>
    <p:extLst>
      <p:ext uri="{BB962C8B-B14F-4D97-AF65-F5344CB8AC3E}">
        <p14:creationId xmlns:p14="http://schemas.microsoft.com/office/powerpoint/2010/main" val="3877703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Lato Medium"/>
                <a:cs typeface="Lato Medium"/>
              </a:rPr>
              <a:t>BASIC Data to monitor for inequities</a:t>
            </a:r>
            <a:endParaRPr lang="en-US" dirty="0"/>
          </a:p>
        </p:txBody>
      </p:sp>
      <p:pic>
        <p:nvPicPr>
          <p:cNvPr id="6" name="Content Placeholder 5"/>
          <p:cNvPicPr>
            <a:picLocks noGrp="1" noChangeAspect="1"/>
          </p:cNvPicPr>
          <p:nvPr>
            <p:ph idx="1"/>
          </p:nvPr>
        </p:nvPicPr>
        <p:blipFill>
          <a:blip r:embed="rId2"/>
          <a:stretch>
            <a:fillRect/>
          </a:stretch>
        </p:blipFill>
        <p:spPr>
          <a:xfrm>
            <a:off x="4724400" y="1761596"/>
            <a:ext cx="7170877" cy="4523845"/>
          </a:xfrm>
          <a:prstGeom prst="rect">
            <a:avLst/>
          </a:prstGeom>
        </p:spPr>
      </p:pic>
      <p:sp>
        <p:nvSpPr>
          <p:cNvPr id="4" name="Slide Number Placeholder 3"/>
          <p:cNvSpPr>
            <a:spLocks noGrp="1"/>
          </p:cNvSpPr>
          <p:nvPr>
            <p:ph type="sldNum" sz="quarter" idx="10"/>
          </p:nvPr>
        </p:nvSpPr>
        <p:spPr/>
        <p:txBody>
          <a:bodyPr/>
          <a:lstStyle/>
          <a:p>
            <a:fld id="{97033E4B-E3EB-3D46-B2D8-3159663620FA}" type="slidenum">
              <a:rPr lang="en-US" smtClean="0"/>
              <a:pPr/>
              <a:t>53</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sp>
        <p:nvSpPr>
          <p:cNvPr id="7" name="Content Placeholder 2"/>
          <p:cNvSpPr txBox="1">
            <a:spLocks/>
          </p:cNvSpPr>
          <p:nvPr/>
        </p:nvSpPr>
        <p:spPr>
          <a:xfrm>
            <a:off x="609601" y="1825625"/>
            <a:ext cx="41148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ea typeface="Lato"/>
                <a:cs typeface="Lato"/>
              </a:rPr>
              <a:t>BASIC team reviewed data for baseline 2020 and noticed that there were very small differences in the data showing newborns with a negative blood culture receiving antibiotics past 48 hours</a:t>
            </a:r>
          </a:p>
          <a:p>
            <a:pPr lvl="1"/>
            <a:endParaRPr lang="en-US" dirty="0"/>
          </a:p>
        </p:txBody>
      </p:sp>
    </p:spTree>
    <p:extLst>
      <p:ext uri="{BB962C8B-B14F-4D97-AF65-F5344CB8AC3E}">
        <p14:creationId xmlns:p14="http://schemas.microsoft.com/office/powerpoint/2010/main" val="26718283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Lato Medium"/>
                <a:cs typeface="Lato Medium"/>
              </a:rPr>
              <a:t>BASIC Data to monitor for inequities</a:t>
            </a:r>
            <a:endParaRPr lang="en-US" dirty="0"/>
          </a:p>
        </p:txBody>
      </p:sp>
      <p:pic>
        <p:nvPicPr>
          <p:cNvPr id="6" name="Content Placeholder 5"/>
          <p:cNvPicPr>
            <a:picLocks noGrp="1" noChangeAspect="1"/>
          </p:cNvPicPr>
          <p:nvPr>
            <p:ph idx="1"/>
          </p:nvPr>
        </p:nvPicPr>
        <p:blipFill>
          <a:blip r:embed="rId2"/>
          <a:stretch>
            <a:fillRect/>
          </a:stretch>
        </p:blipFill>
        <p:spPr>
          <a:xfrm>
            <a:off x="4284134" y="1690688"/>
            <a:ext cx="6963155" cy="4184191"/>
          </a:xfrm>
          <a:prstGeom prst="rect">
            <a:avLst/>
          </a:prstGeom>
        </p:spPr>
      </p:pic>
      <p:sp>
        <p:nvSpPr>
          <p:cNvPr id="4" name="Slide Number Placeholder 3"/>
          <p:cNvSpPr>
            <a:spLocks noGrp="1"/>
          </p:cNvSpPr>
          <p:nvPr>
            <p:ph type="sldNum" sz="quarter" idx="10"/>
          </p:nvPr>
        </p:nvSpPr>
        <p:spPr/>
        <p:txBody>
          <a:bodyPr/>
          <a:lstStyle/>
          <a:p>
            <a:fld id="{97033E4B-E3EB-3D46-B2D8-3159663620FA}" type="slidenum">
              <a:rPr lang="en-US" smtClean="0"/>
              <a:pPr/>
              <a:t>54</a:t>
            </a:fld>
            <a:endParaRPr lang="en-US"/>
          </a:p>
        </p:txBody>
      </p:sp>
      <p:sp>
        <p:nvSpPr>
          <p:cNvPr id="5" name="Footer Placeholder 4"/>
          <p:cNvSpPr>
            <a:spLocks noGrp="1"/>
          </p:cNvSpPr>
          <p:nvPr>
            <p:ph type="ftr" sz="quarter" idx="11"/>
          </p:nvPr>
        </p:nvSpPr>
        <p:spPr/>
        <p:txBody>
          <a:bodyPr/>
          <a:lstStyle/>
          <a:p>
            <a:pPr algn="l"/>
            <a:r>
              <a:rPr lang="en-US" smtClean="0"/>
              <a:t>Illinois Perinatal Quality Collaborative</a:t>
            </a:r>
            <a:endParaRPr lang="en-US"/>
          </a:p>
        </p:txBody>
      </p:sp>
      <p:sp>
        <p:nvSpPr>
          <p:cNvPr id="9" name="Content Placeholder 2"/>
          <p:cNvSpPr txBox="1">
            <a:spLocks/>
          </p:cNvSpPr>
          <p:nvPr/>
        </p:nvSpPr>
        <p:spPr>
          <a:xfrm>
            <a:off x="169334" y="1764277"/>
            <a:ext cx="41148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000" b="0" i="0" kern="1200">
                <a:solidFill>
                  <a:schemeClr val="tx1"/>
                </a:solidFill>
                <a:latin typeface="+mn-lt"/>
                <a:ea typeface="Lato" panose="020F0502020204030203" pitchFamily="34" charset="0"/>
                <a:cs typeface="Lato" panose="020F0502020204030203" pitchFamily="34" charset="0"/>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6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ea typeface="Lato"/>
                <a:cs typeface="Lato"/>
              </a:rPr>
              <a:t>BASIC team reviewed data for baseline 2020 and noticed that there were very small differences in the data showing newborns with a negative blood culture receiving antibiotics past 48 hours</a:t>
            </a:r>
          </a:p>
          <a:p>
            <a:pPr lvl="1"/>
            <a:endParaRPr lang="en-US" dirty="0"/>
          </a:p>
        </p:txBody>
      </p:sp>
    </p:spTree>
    <p:extLst>
      <p:ext uri="{BB962C8B-B14F-4D97-AF65-F5344CB8AC3E}">
        <p14:creationId xmlns:p14="http://schemas.microsoft.com/office/powerpoint/2010/main" val="41025437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 Talk:</a:t>
            </a:r>
          </a:p>
        </p:txBody>
      </p:sp>
      <p:sp>
        <p:nvSpPr>
          <p:cNvPr id="3" name="Subtitle 2"/>
          <p:cNvSpPr>
            <a:spLocks noGrp="1"/>
          </p:cNvSpPr>
          <p:nvPr>
            <p:ph type="subTitle" idx="1"/>
          </p:nvPr>
        </p:nvSpPr>
        <p:spPr/>
        <p:txBody>
          <a:bodyPr/>
          <a:lstStyle/>
          <a:p>
            <a:r>
              <a:rPr lang="en-US" dirty="0"/>
              <a:t>Advocate </a:t>
            </a:r>
            <a:r>
              <a:rPr lang="en-US" dirty="0" smtClean="0"/>
              <a:t>Children’s Hospital</a:t>
            </a:r>
            <a:endParaRPr lang="en-US" dirty="0"/>
          </a:p>
        </p:txBody>
      </p:sp>
    </p:spTree>
    <p:extLst>
      <p:ext uri="{BB962C8B-B14F-4D97-AF65-F5344CB8AC3E}">
        <p14:creationId xmlns:p14="http://schemas.microsoft.com/office/powerpoint/2010/main" val="37728983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BD556-92D2-4784-A3BE-6CBF4668CD4A}"/>
              </a:ext>
            </a:extLst>
          </p:cNvPr>
          <p:cNvSpPr>
            <a:spLocks noGrp="1"/>
          </p:cNvSpPr>
          <p:nvPr>
            <p:ph type="title"/>
          </p:nvPr>
        </p:nvSpPr>
        <p:spPr/>
        <p:txBody>
          <a:bodyPr/>
          <a:lstStyle/>
          <a:p>
            <a:pPr algn="ctr"/>
            <a:r>
              <a:rPr lang="en-US" dirty="0">
                <a:solidFill>
                  <a:srgbClr val="7030A0"/>
                </a:solidFill>
                <a:latin typeface="Arial" panose="020B0604020202020204" pitchFamily="34" charset="0"/>
                <a:cs typeface="Arial" panose="020B0604020202020204" pitchFamily="34" charset="0"/>
              </a:rPr>
              <a:t>ADVOCATE CHILDREN’S HOSPITAL</a:t>
            </a:r>
          </a:p>
        </p:txBody>
      </p:sp>
      <p:pic>
        <p:nvPicPr>
          <p:cNvPr id="5" name="Picture 4">
            <a:extLst>
              <a:ext uri="{FF2B5EF4-FFF2-40B4-BE49-F238E27FC236}">
                <a16:creationId xmlns:a16="http://schemas.microsoft.com/office/drawing/2014/main" id="{C223C32F-F4A6-4C9B-BA3F-8367F97ADA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6565" y="3359259"/>
            <a:ext cx="4706520" cy="3133616"/>
          </a:xfrm>
          <a:prstGeom prst="rect">
            <a:avLst/>
          </a:prstGeom>
        </p:spPr>
      </p:pic>
      <p:pic>
        <p:nvPicPr>
          <p:cNvPr id="4" name="Content Placeholder 3">
            <a:extLst>
              <a:ext uri="{FF2B5EF4-FFF2-40B4-BE49-F238E27FC236}">
                <a16:creationId xmlns:a16="http://schemas.microsoft.com/office/drawing/2014/main" id="{2F294B4B-2381-493B-BAAC-C8683180A880}"/>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508044" y="1450850"/>
            <a:ext cx="6181880" cy="4255377"/>
          </a:xfrm>
          <a:prstGeom prst="rect">
            <a:avLst/>
          </a:prstGeom>
        </p:spPr>
      </p:pic>
    </p:spTree>
    <p:extLst>
      <p:ext uri="{BB962C8B-B14F-4D97-AF65-F5344CB8AC3E}">
        <p14:creationId xmlns:p14="http://schemas.microsoft.com/office/powerpoint/2010/main" val="26774427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2E961F1-4A28-4A5F-BBD4-6E400E5E6C7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F57BEA8-497D-4AA8-8A18-BDCD696B25F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C053C87-7274-4738-99E2-E452B038ABC3}"/>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dirty="0">
                <a:solidFill>
                  <a:schemeClr val="bg1"/>
                </a:solidFill>
                <a:latin typeface="+mj-lt"/>
                <a:ea typeface="+mj-ea"/>
                <a:cs typeface="+mj-cs"/>
              </a:rPr>
              <a:t>Antibiotic Stewardship</a:t>
            </a:r>
          </a:p>
        </p:txBody>
      </p:sp>
      <p:cxnSp>
        <p:nvCxnSpPr>
          <p:cNvPr id="19" name="Straight Connector 18">
            <a:extLst>
              <a:ext uri="{FF2B5EF4-FFF2-40B4-BE49-F238E27FC236}">
                <a16:creationId xmlns:a16="http://schemas.microsoft.com/office/drawing/2014/main" id="{A82415D3-DDE5-4D63-8CB3-23A5EC581B2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D7193FB-6AE6-4B3B-8F89-56B55DD63B4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1" name="Table 11">
            <a:extLst>
              <a:ext uri="{FF2B5EF4-FFF2-40B4-BE49-F238E27FC236}">
                <a16:creationId xmlns:a16="http://schemas.microsoft.com/office/drawing/2014/main" id="{AEA396B2-9A38-437A-ACA3-9B2BFCB5998E}"/>
              </a:ext>
            </a:extLst>
          </p:cNvPr>
          <p:cNvGraphicFramePr>
            <a:graphicFrameLocks noGrp="1"/>
          </p:cNvGraphicFramePr>
          <p:nvPr/>
        </p:nvGraphicFramePr>
        <p:xfrm>
          <a:off x="675249" y="2277224"/>
          <a:ext cx="10564848" cy="3862334"/>
        </p:xfrm>
        <a:graphic>
          <a:graphicData uri="http://schemas.openxmlformats.org/drawingml/2006/table">
            <a:tbl>
              <a:tblPr firstRow="1" bandRow="1">
                <a:tableStyleId>{616DA210-FB5B-4158-B5E0-FEB733F419BA}</a:tableStyleId>
              </a:tblPr>
              <a:tblGrid>
                <a:gridCol w="759656">
                  <a:extLst>
                    <a:ext uri="{9D8B030D-6E8A-4147-A177-3AD203B41FA5}">
                      <a16:colId xmlns:a16="http://schemas.microsoft.com/office/drawing/2014/main" val="522354257"/>
                    </a:ext>
                  </a:extLst>
                </a:gridCol>
                <a:gridCol w="675249">
                  <a:extLst>
                    <a:ext uri="{9D8B030D-6E8A-4147-A177-3AD203B41FA5}">
                      <a16:colId xmlns:a16="http://schemas.microsoft.com/office/drawing/2014/main" val="2138680498"/>
                    </a:ext>
                  </a:extLst>
                </a:gridCol>
                <a:gridCol w="828991">
                  <a:extLst>
                    <a:ext uri="{9D8B030D-6E8A-4147-A177-3AD203B41FA5}">
                      <a16:colId xmlns:a16="http://schemas.microsoft.com/office/drawing/2014/main" val="590074270"/>
                    </a:ext>
                  </a:extLst>
                </a:gridCol>
                <a:gridCol w="634049">
                  <a:extLst>
                    <a:ext uri="{9D8B030D-6E8A-4147-A177-3AD203B41FA5}">
                      <a16:colId xmlns:a16="http://schemas.microsoft.com/office/drawing/2014/main" val="1841824144"/>
                    </a:ext>
                  </a:extLst>
                </a:gridCol>
                <a:gridCol w="875215">
                  <a:extLst>
                    <a:ext uri="{9D8B030D-6E8A-4147-A177-3AD203B41FA5}">
                      <a16:colId xmlns:a16="http://schemas.microsoft.com/office/drawing/2014/main" val="1025266594"/>
                    </a:ext>
                  </a:extLst>
                </a:gridCol>
                <a:gridCol w="754632">
                  <a:extLst>
                    <a:ext uri="{9D8B030D-6E8A-4147-A177-3AD203B41FA5}">
                      <a16:colId xmlns:a16="http://schemas.microsoft.com/office/drawing/2014/main" val="3528652787"/>
                    </a:ext>
                  </a:extLst>
                </a:gridCol>
                <a:gridCol w="705390">
                  <a:extLst>
                    <a:ext uri="{9D8B030D-6E8A-4147-A177-3AD203B41FA5}">
                      <a16:colId xmlns:a16="http://schemas.microsoft.com/office/drawing/2014/main" val="3022471441"/>
                    </a:ext>
                  </a:extLst>
                </a:gridCol>
                <a:gridCol w="803874">
                  <a:extLst>
                    <a:ext uri="{9D8B030D-6E8A-4147-A177-3AD203B41FA5}">
                      <a16:colId xmlns:a16="http://schemas.microsoft.com/office/drawing/2014/main" val="3349158333"/>
                    </a:ext>
                  </a:extLst>
                </a:gridCol>
                <a:gridCol w="754632">
                  <a:extLst>
                    <a:ext uri="{9D8B030D-6E8A-4147-A177-3AD203B41FA5}">
                      <a16:colId xmlns:a16="http://schemas.microsoft.com/office/drawing/2014/main" val="2050516260"/>
                    </a:ext>
                  </a:extLst>
                </a:gridCol>
                <a:gridCol w="692325">
                  <a:extLst>
                    <a:ext uri="{9D8B030D-6E8A-4147-A177-3AD203B41FA5}">
                      <a16:colId xmlns:a16="http://schemas.microsoft.com/office/drawing/2014/main" val="3480256656"/>
                    </a:ext>
                  </a:extLst>
                </a:gridCol>
                <a:gridCol w="816939">
                  <a:extLst>
                    <a:ext uri="{9D8B030D-6E8A-4147-A177-3AD203B41FA5}">
                      <a16:colId xmlns:a16="http://schemas.microsoft.com/office/drawing/2014/main" val="3073185430"/>
                    </a:ext>
                  </a:extLst>
                </a:gridCol>
                <a:gridCol w="754632">
                  <a:extLst>
                    <a:ext uri="{9D8B030D-6E8A-4147-A177-3AD203B41FA5}">
                      <a16:colId xmlns:a16="http://schemas.microsoft.com/office/drawing/2014/main" val="2763735515"/>
                    </a:ext>
                  </a:extLst>
                </a:gridCol>
                <a:gridCol w="622989">
                  <a:extLst>
                    <a:ext uri="{9D8B030D-6E8A-4147-A177-3AD203B41FA5}">
                      <a16:colId xmlns:a16="http://schemas.microsoft.com/office/drawing/2014/main" val="3140717199"/>
                    </a:ext>
                  </a:extLst>
                </a:gridCol>
                <a:gridCol w="886275">
                  <a:extLst>
                    <a:ext uri="{9D8B030D-6E8A-4147-A177-3AD203B41FA5}">
                      <a16:colId xmlns:a16="http://schemas.microsoft.com/office/drawing/2014/main" val="3984918625"/>
                    </a:ext>
                  </a:extLst>
                </a:gridCol>
              </a:tblGrid>
              <a:tr h="555017">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2021</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Admits</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Africa</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American</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Abx</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Non-</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Antibiotic</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use</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White</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Abx</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Non-</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Antibiotic</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use</a:t>
                      </a:r>
                    </a:p>
                    <a:p>
                      <a:pPr marL="0" marR="0">
                        <a:lnSpc>
                          <a:spcPct val="107000"/>
                        </a:lnSpc>
                        <a:spcBef>
                          <a:spcPts val="0"/>
                        </a:spcBef>
                        <a:spcAft>
                          <a:spcPts val="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White/</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Hispanic</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Abx</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Non-</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Antibiotic</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use</a:t>
                      </a:r>
                    </a:p>
                    <a:p>
                      <a:pPr marL="0" marR="0">
                        <a:lnSpc>
                          <a:spcPct val="107000"/>
                        </a:lnSpc>
                        <a:spcBef>
                          <a:spcPts val="0"/>
                        </a:spcBef>
                        <a:spcAft>
                          <a:spcPts val="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Other/</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declined</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ABX</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Non-</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Antibiotic</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use</a:t>
                      </a:r>
                    </a:p>
                    <a:p>
                      <a:pPr marL="0" marR="0">
                        <a:lnSpc>
                          <a:spcPct val="107000"/>
                        </a:lnSpc>
                        <a:spcBef>
                          <a:spcPts val="0"/>
                        </a:spcBef>
                        <a:spcAft>
                          <a:spcPts val="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79720246"/>
                  </a:ext>
                </a:extLst>
              </a:tr>
              <a:tr h="512819">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Year Total</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910</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319</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378</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178</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35</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val="3565082783"/>
                  </a:ext>
                </a:extLst>
              </a:tr>
              <a:tr h="512819">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35.1%</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41.5%</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19.6%</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3.8%</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val="1417046263"/>
                  </a:ext>
                </a:extLst>
              </a:tr>
              <a:tr h="512819">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val="1625867670"/>
                  </a:ext>
                </a:extLst>
              </a:tr>
              <a:tr h="580689">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Antibiotic Use Totals</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389</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42.7</a:t>
                      </a:r>
                    </a:p>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(57.3%)</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148</a:t>
                      </a:r>
                    </a:p>
                  </a:txBody>
                  <a:tcPr marL="68580" marR="68580" marT="0" marB="0"/>
                </a:tc>
                <a:tc>
                  <a:txBody>
                    <a:bodyPr/>
                    <a:lstStyle/>
                    <a:p>
                      <a:pPr marL="0" marR="0">
                        <a:lnSpc>
                          <a:spcPct val="107000"/>
                        </a:lnSpc>
                        <a:spcBef>
                          <a:spcPts val="0"/>
                        </a:spcBef>
                        <a:spcAft>
                          <a:spcPts val="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155</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68</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18</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val="3867735196"/>
                  </a:ext>
                </a:extLst>
              </a:tr>
              <a:tr h="512819">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By census</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16.3%</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17%</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7.4%</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2%</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val="1468098640"/>
                  </a:ext>
                </a:extLst>
              </a:tr>
              <a:tr h="512819">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By race</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46.4%</a:t>
                      </a:r>
                    </a:p>
                    <a:p>
                      <a:pPr marL="0" marR="0">
                        <a:lnSpc>
                          <a:spcPct val="107000"/>
                        </a:lnSpc>
                        <a:spcBef>
                          <a:spcPts val="0"/>
                        </a:spcBef>
                        <a:spcAft>
                          <a:spcPts val="0"/>
                        </a:spcAft>
                      </a:pP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53.6</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41%</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59%</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38.2%</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 61.8%</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0" marR="0">
                        <a:lnSpc>
                          <a:spcPct val="107000"/>
                        </a:lnSpc>
                        <a:spcBef>
                          <a:spcPts val="0"/>
                        </a:spcBef>
                        <a:spcAft>
                          <a:spcPts val="0"/>
                        </a:spcAft>
                      </a:pPr>
                      <a:r>
                        <a:rPr lang="en-US" sz="1100" dirty="0">
                          <a:effectLst/>
                          <a:latin typeface="Arial" panose="020B0604020202020204" pitchFamily="34" charset="0"/>
                          <a:ea typeface="Calibri" panose="020F0502020204030204" pitchFamily="34" charset="0"/>
                          <a:cs typeface="Arial" panose="020B0604020202020204" pitchFamily="34" charset="0"/>
                        </a:rPr>
                        <a:t>51.4%</a:t>
                      </a:r>
                    </a:p>
                  </a:txBody>
                  <a:tcPr marL="68580" marR="68580" marT="0" marB="0"/>
                </a:tc>
                <a:tc>
                  <a:txBody>
                    <a:bodyPr/>
                    <a:lstStyle/>
                    <a:p>
                      <a:pPr marL="0" marR="0">
                        <a:lnSpc>
                          <a:spcPct val="107000"/>
                        </a:lnSpc>
                        <a:spcBef>
                          <a:spcPts val="0"/>
                        </a:spcBef>
                        <a:spcAft>
                          <a:spcPts val="0"/>
                        </a:spcAft>
                      </a:pPr>
                      <a:r>
                        <a:rPr lang="en-US" sz="1100">
                          <a:effectLst/>
                          <a:latin typeface="Arial" panose="020B0604020202020204" pitchFamily="34" charset="0"/>
                          <a:ea typeface="Calibri" panose="020F0502020204030204" pitchFamily="34" charset="0"/>
                          <a:cs typeface="Arial" panose="020B0604020202020204" pitchFamily="34" charset="0"/>
                        </a:rPr>
                        <a:t> 48.6%</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42865252"/>
                  </a:ext>
                </a:extLst>
              </a:tr>
            </a:tbl>
          </a:graphicData>
        </a:graphic>
      </p:graphicFrame>
    </p:spTree>
    <p:extLst>
      <p:ext uri="{BB962C8B-B14F-4D97-AF65-F5344CB8AC3E}">
        <p14:creationId xmlns:p14="http://schemas.microsoft.com/office/powerpoint/2010/main" val="367134493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3EFF7B1-6CB7-47D1-AD37-B870CA2B21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7FA2962B-21B6-4689-A95D-A8FF6ADE47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A745280D-ED36-41FE-8EB1-CE597C99CFE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117348" y="774914"/>
            <a:ext cx="304800" cy="429768"/>
            <a:chOff x="215328" y="-46937"/>
            <a:chExt cx="304800" cy="2773841"/>
          </a:xfrm>
        </p:grpSpPr>
        <p:cxnSp>
          <p:nvCxnSpPr>
            <p:cNvPr id="23" name="Straight Connector 22">
              <a:extLst>
                <a:ext uri="{FF2B5EF4-FFF2-40B4-BE49-F238E27FC236}">
                  <a16:creationId xmlns:a16="http://schemas.microsoft.com/office/drawing/2014/main" id="{3D26CEB3-5AE4-4088-AD63-396DB50F2892}"/>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A9279A-AD34-474C-834E-6BF658144A53}"/>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3589559-7D9A-4ECD-90BB-A5565E2DAE73}"/>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01B1A71-DCEA-4EB2-8133-98A2CD6F0982}"/>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80E95A5C-1E97-41C3-9DEC-245FF6DEBF1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9" name="Oval 28">
              <a:extLst>
                <a:ext uri="{FF2B5EF4-FFF2-40B4-BE49-F238E27FC236}">
                  <a16:creationId xmlns:a16="http://schemas.microsoft.com/office/drawing/2014/main" id="{8D3C3374-C720-4FCD-B6CD-AEF1D1A619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7639E2EF-4D23-4EA3-B29E-D6362FF7222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730820A4-6CEA-4BF7-8DE4-F5B2D2EB23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F320E002-8AED-4D4F-A104-0585FFFB9AF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6A0BF3F3-3A09-42CE-9483-114BD01DD96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B233BD5C-DFC7-4EB7-B348-7C9B5B8D0AC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6" name="Rectangle 35">
            <a:extLst>
              <a:ext uri="{FF2B5EF4-FFF2-40B4-BE49-F238E27FC236}">
                <a16:creationId xmlns:a16="http://schemas.microsoft.com/office/drawing/2014/main" id="{A00D2CE1-35C1-46E6-BD59-CEE668BD90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A58DCE86-9AE1-46D1-96D6-04B8B3EDF6F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39" name="Straight Connector 38">
              <a:extLst>
                <a:ext uri="{FF2B5EF4-FFF2-40B4-BE49-F238E27FC236}">
                  <a16:creationId xmlns:a16="http://schemas.microsoft.com/office/drawing/2014/main" id="{89B74739-D423-4F25-A976-0A6CD86D1733}"/>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018E700-FF08-42AA-9237-24E7A74AD380}"/>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6B3488A-8A55-403E-B9C9-75AFA0CF53E1}"/>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5089B9D-BA8D-4A64-B95F-33940D9D6864}"/>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4" name="Rectangle 43">
            <a:extLst>
              <a:ext uri="{FF2B5EF4-FFF2-40B4-BE49-F238E27FC236}">
                <a16:creationId xmlns:a16="http://schemas.microsoft.com/office/drawing/2014/main" id="{E18403B7-F2C7-4C07-8522-21C3191090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6" name="Group 45">
            <a:extLst>
              <a:ext uri="{FF2B5EF4-FFF2-40B4-BE49-F238E27FC236}">
                <a16:creationId xmlns:a16="http://schemas.microsoft.com/office/drawing/2014/main" id="{23B58CC6-A99E-43AF-A467-256F19287FB8}"/>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7" name="Straight Connector 46">
              <a:extLst>
                <a:ext uri="{FF2B5EF4-FFF2-40B4-BE49-F238E27FC236}">
                  <a16:creationId xmlns:a16="http://schemas.microsoft.com/office/drawing/2014/main" id="{8FE97852-3A18-4317-B17E-8C45174F96F9}"/>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9D0BC6E-6D0B-4589-B1BF-372BAA383950}"/>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30B892E-E062-4B0A-B79E-E55D36EC9AEB}"/>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D1A4DF9-C28A-4C0A-B273-702F0C4880FF}"/>
                </a:ext>
                <a:ext uri="{C183D7F6-B498-43B3-948B-1728B52AA6E4}">
                  <adec:decorative xmlns=""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F4D7DF9F-4389-4D7E-86A2-7C567E152787}"/>
              </a:ext>
            </a:extLst>
          </p:cNvPr>
          <p:cNvSpPr>
            <a:spLocks noGrp="1"/>
          </p:cNvSpPr>
          <p:nvPr>
            <p:ph type="title"/>
          </p:nvPr>
        </p:nvSpPr>
        <p:spPr>
          <a:xfrm>
            <a:off x="630936" y="495992"/>
            <a:ext cx="4195140" cy="5638831"/>
          </a:xfrm>
          <a:noFill/>
        </p:spPr>
        <p:txBody>
          <a:bodyPr anchor="ctr">
            <a:normAutofit/>
          </a:bodyPr>
          <a:lstStyle/>
          <a:p>
            <a:r>
              <a:rPr lang="en-US" sz="4800"/>
              <a:t>Understanding</a:t>
            </a:r>
            <a:br>
              <a:rPr lang="en-US" sz="4800"/>
            </a:br>
            <a:r>
              <a:rPr lang="en-US" sz="4800"/>
              <a:t>health care </a:t>
            </a:r>
            <a:br>
              <a:rPr lang="en-US" sz="4800"/>
            </a:br>
            <a:r>
              <a:rPr lang="en-US" sz="4800"/>
              <a:t>disparities </a:t>
            </a:r>
          </a:p>
        </p:txBody>
      </p:sp>
      <p:graphicFrame>
        <p:nvGraphicFramePr>
          <p:cNvPr id="14" name="Content Placeholder 2">
            <a:extLst>
              <a:ext uri="{FF2B5EF4-FFF2-40B4-BE49-F238E27FC236}">
                <a16:creationId xmlns:a16="http://schemas.microsoft.com/office/drawing/2014/main" id="{533DC3D5-DD1F-4E12-9B18-0FCAB1CC1D1B}"/>
              </a:ext>
            </a:extLst>
          </p:cNvPr>
          <p:cNvGraphicFramePr>
            <a:graphicFrameLocks noGrp="1"/>
          </p:cNvGraphicFramePr>
          <p:nvPr>
            <p:ph idx="1"/>
          </p:nvPr>
        </p:nvGraphicFramePr>
        <p:xfrm>
          <a:off x="4915947" y="683582"/>
          <a:ext cx="6253722" cy="5239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90759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B0058-AF13-4859-B429-4EDDE2A26F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600763-4743-4BE6-BA71-E496B616E5DC}"/>
              </a:ext>
            </a:extLst>
          </p:cNvPr>
          <p:cNvSpPr>
            <a:spLocks noGrp="1"/>
          </p:cNvSpPr>
          <p:nvPr>
            <p:ph type="title"/>
          </p:nvPr>
        </p:nvSpPr>
        <p:spPr>
          <a:xfrm>
            <a:off x="1932903" y="949325"/>
            <a:ext cx="8071706" cy="2387600"/>
          </a:xfrm>
        </p:spPr>
        <p:txBody>
          <a:bodyPr vert="horz" lIns="91440" tIns="45720" rIns="91440" bIns="45720" rtlCol="0" anchor="b">
            <a:normAutofit/>
          </a:bodyPr>
          <a:lstStyle/>
          <a:p>
            <a:r>
              <a:rPr lang="en-US" sz="6600" kern="1200" dirty="0">
                <a:solidFill>
                  <a:schemeClr val="bg1"/>
                </a:solidFill>
                <a:latin typeface="+mj-lt"/>
                <a:ea typeface="+mj-ea"/>
                <a:cs typeface="+mj-cs"/>
              </a:rPr>
              <a:t>Winning</a:t>
            </a:r>
          </a:p>
        </p:txBody>
      </p:sp>
      <p:cxnSp>
        <p:nvCxnSpPr>
          <p:cNvPr id="9" name="Straight Connector 8">
            <a:extLst>
              <a:ext uri="{FF2B5EF4-FFF2-40B4-BE49-F238E27FC236}">
                <a16:creationId xmlns:a16="http://schemas.microsoft.com/office/drawing/2014/main" id="{EC4521DE-248E-440D-AAD6-FD9E7D34B3BF}"/>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42C13FA-4C0F-42D0-9626-5BA6040D8C3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463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ea typeface="Lato Medium"/>
                <a:cs typeface="Lato Medium"/>
              </a:rPr>
              <a:t>Update on BASIC Progress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287886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Wrap-up and Next Steps </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5341918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ea typeface="Lato Medium"/>
                <a:cs typeface="Lato Medium"/>
              </a:rPr>
              <a:t>Upcoming Call Schedule</a:t>
            </a:r>
            <a:endParaRPr lang="en-US" dirty="0"/>
          </a:p>
        </p:txBody>
      </p:sp>
      <p:graphicFrame>
        <p:nvGraphicFramePr>
          <p:cNvPr id="7" name="Content Placeholder 6">
            <a:extLst>
              <a:ext uri="{FF2B5EF4-FFF2-40B4-BE49-F238E27FC236}">
                <a16:creationId xmlns:a16="http://schemas.microsoft.com/office/drawing/2014/main" id="{03766B18-F104-4A87-93EB-B3BF58871686}"/>
              </a:ext>
            </a:extLst>
          </p:cNvPr>
          <p:cNvGraphicFramePr>
            <a:graphicFrameLocks noGrp="1"/>
          </p:cNvGraphicFramePr>
          <p:nvPr>
            <p:ph idx="1"/>
            <p:extLst>
              <p:ext uri="{D42A27DB-BD31-4B8C-83A1-F6EECF244321}">
                <p14:modId xmlns:p14="http://schemas.microsoft.com/office/powerpoint/2010/main" val="3524034342"/>
              </p:ext>
            </p:extLst>
          </p:nvPr>
        </p:nvGraphicFramePr>
        <p:xfrm>
          <a:off x="609603" y="1690688"/>
          <a:ext cx="10972797" cy="2722476"/>
        </p:xfrm>
        <a:graphic>
          <a:graphicData uri="http://schemas.openxmlformats.org/drawingml/2006/table">
            <a:tbl>
              <a:tblPr firstRow="1" bandRow="1">
                <a:tableStyleId>{5C22544A-7EE6-4342-B048-85BDC9FD1C3A}</a:tableStyleId>
              </a:tblPr>
              <a:tblGrid>
                <a:gridCol w="3846634">
                  <a:extLst>
                    <a:ext uri="{9D8B030D-6E8A-4147-A177-3AD203B41FA5}">
                      <a16:colId xmlns:a16="http://schemas.microsoft.com/office/drawing/2014/main" val="83384670"/>
                    </a:ext>
                  </a:extLst>
                </a:gridCol>
                <a:gridCol w="7126163">
                  <a:extLst>
                    <a:ext uri="{9D8B030D-6E8A-4147-A177-3AD203B41FA5}">
                      <a16:colId xmlns:a16="http://schemas.microsoft.com/office/drawing/2014/main" val="358928106"/>
                    </a:ext>
                  </a:extLst>
                </a:gridCol>
              </a:tblGrid>
              <a:tr h="324476">
                <a:tc>
                  <a:txBody>
                    <a:bodyPr/>
                    <a:lstStyle/>
                    <a:p>
                      <a:pPr marL="0" algn="l" rtl="0" eaLnBrk="1" latinLnBrk="0" hangingPunct="1">
                        <a:spcBef>
                          <a:spcPts val="0"/>
                        </a:spcBef>
                        <a:spcAft>
                          <a:spcPts val="0"/>
                        </a:spcAft>
                      </a:pPr>
                      <a:r>
                        <a:rPr lang="en-US" sz="2400" kern="1200" dirty="0">
                          <a:effectLst/>
                        </a:rPr>
                        <a:t>Date</a:t>
                      </a:r>
                      <a:endParaRPr lang="en-US" sz="2800" dirty="0">
                        <a:effectLst/>
                      </a:endParaRPr>
                    </a:p>
                  </a:txBody>
                  <a:tcPr marL="0" marR="0" marT="0" marB="0" anchor="ctr"/>
                </a:tc>
                <a:tc>
                  <a:txBody>
                    <a:bodyPr/>
                    <a:lstStyle/>
                    <a:p>
                      <a:pPr marL="0" algn="l" rtl="0" eaLnBrk="1" latinLnBrk="0" hangingPunct="1">
                        <a:spcBef>
                          <a:spcPts val="0"/>
                        </a:spcBef>
                        <a:spcAft>
                          <a:spcPts val="0"/>
                        </a:spcAft>
                      </a:pPr>
                      <a:r>
                        <a:rPr lang="en-US" sz="2400" kern="1200" dirty="0">
                          <a:effectLst/>
                        </a:rPr>
                        <a:t>Topic</a:t>
                      </a:r>
                      <a:endParaRPr lang="en-US" sz="2800" dirty="0">
                        <a:effectLst/>
                      </a:endParaRPr>
                    </a:p>
                  </a:txBody>
                  <a:tcPr marL="0" marR="0" marT="0" marB="0" anchor="ctr"/>
                </a:tc>
                <a:extLst>
                  <a:ext uri="{0D108BD9-81ED-4DB2-BD59-A6C34878D82A}">
                    <a16:rowId xmlns:a16="http://schemas.microsoft.com/office/drawing/2014/main" val="2780197237"/>
                  </a:ext>
                </a:extLst>
              </a:tr>
              <a:tr h="785572">
                <a:tc>
                  <a:txBody>
                    <a:bodyPr/>
                    <a:lstStyle/>
                    <a:p>
                      <a:pPr marL="0" lvl="0" algn="ctr">
                        <a:spcBef>
                          <a:spcPts val="0"/>
                        </a:spcBef>
                        <a:spcAft>
                          <a:spcPts val="0"/>
                        </a:spcAft>
                        <a:buNone/>
                      </a:pPr>
                      <a:r>
                        <a:rPr lang="en-US" dirty="0">
                          <a:effectLst/>
                        </a:rPr>
                        <a:t>March 21, 2022 2-3 PM</a:t>
                      </a:r>
                    </a:p>
                  </a:txBody>
                  <a:tcPr marL="0" marR="0" marT="0" marB="0" anchor="ctr"/>
                </a:tc>
                <a:tc>
                  <a:txBody>
                    <a:bodyPr/>
                    <a:lstStyle/>
                    <a:p>
                      <a:pPr marL="0" lvl="0" algn="ctr">
                        <a:spcBef>
                          <a:spcPts val="0"/>
                        </a:spcBef>
                        <a:spcAft>
                          <a:spcPts val="0"/>
                        </a:spcAft>
                        <a:buNone/>
                      </a:pPr>
                      <a:r>
                        <a:rPr lang="en-US" dirty="0"/>
                        <a:t>Private Pediatricians: Education and Communication</a:t>
                      </a:r>
                    </a:p>
                  </a:txBody>
                  <a:tcPr marL="0" marR="0" marT="0" marB="0" anchor="ctr"/>
                </a:tc>
                <a:extLst>
                  <a:ext uri="{0D108BD9-81ED-4DB2-BD59-A6C34878D82A}">
                    <a16:rowId xmlns:a16="http://schemas.microsoft.com/office/drawing/2014/main" val="427075327"/>
                  </a:ext>
                </a:extLst>
              </a:tr>
              <a:tr h="785572">
                <a:tc>
                  <a:txBody>
                    <a:bodyPr/>
                    <a:lstStyle/>
                    <a:p>
                      <a:pPr marL="0" lvl="0" algn="ctr">
                        <a:spcBef>
                          <a:spcPts val="0"/>
                        </a:spcBef>
                        <a:spcAft>
                          <a:spcPts val="0"/>
                        </a:spcAft>
                        <a:buNone/>
                      </a:pPr>
                      <a:r>
                        <a:rPr lang="en-US" dirty="0">
                          <a:effectLst/>
                        </a:rPr>
                        <a:t>April 18</a:t>
                      </a:r>
                      <a:r>
                        <a:rPr lang="en-US" baseline="0" dirty="0">
                          <a:effectLst/>
                        </a:rPr>
                        <a:t> 2022, 2-3 PM</a:t>
                      </a:r>
                      <a:endParaRPr lang="en-US" dirty="0">
                        <a:effectLst/>
                      </a:endParaRPr>
                    </a:p>
                  </a:txBody>
                  <a:tcPr marL="0" marR="0" marT="0" marB="0" anchor="ctr"/>
                </a:tc>
                <a:tc>
                  <a:txBody>
                    <a:bodyPr/>
                    <a:lstStyle/>
                    <a:p>
                      <a:pPr marL="0" lvl="0" algn="ctr">
                        <a:spcBef>
                          <a:spcPts val="0"/>
                        </a:spcBef>
                        <a:spcAft>
                          <a:spcPts val="0"/>
                        </a:spcAft>
                        <a:buNone/>
                      </a:pPr>
                      <a:r>
                        <a:rPr lang="en-US" dirty="0"/>
                        <a:t>Integrating the NEOSC into the EMR</a:t>
                      </a:r>
                    </a:p>
                  </a:txBody>
                  <a:tcPr marL="0" marR="0" marT="0" marB="0" anchor="ctr"/>
                </a:tc>
                <a:extLst>
                  <a:ext uri="{0D108BD9-81ED-4DB2-BD59-A6C34878D82A}">
                    <a16:rowId xmlns:a16="http://schemas.microsoft.com/office/drawing/2014/main" val="3218612500"/>
                  </a:ext>
                </a:extLst>
              </a:tr>
              <a:tr h="785572">
                <a:tc>
                  <a:txBody>
                    <a:bodyPr/>
                    <a:lstStyle/>
                    <a:p>
                      <a:pPr marL="0" lvl="0" algn="ctr">
                        <a:spcBef>
                          <a:spcPts val="0"/>
                        </a:spcBef>
                        <a:spcAft>
                          <a:spcPts val="0"/>
                        </a:spcAft>
                        <a:buNone/>
                      </a:pPr>
                      <a:r>
                        <a:rPr lang="en-US" dirty="0">
                          <a:effectLst/>
                        </a:rPr>
                        <a:t>May 26, 2022</a:t>
                      </a:r>
                    </a:p>
                  </a:txBody>
                  <a:tcPr marL="0" marR="0" marT="0" marB="0" anchor="ctr"/>
                </a:tc>
                <a:tc>
                  <a:txBody>
                    <a:bodyPr/>
                    <a:lstStyle/>
                    <a:p>
                      <a:pPr marL="0" lvl="0" algn="ctr">
                        <a:spcBef>
                          <a:spcPts val="0"/>
                        </a:spcBef>
                        <a:spcAft>
                          <a:spcPts val="0"/>
                        </a:spcAft>
                        <a:buNone/>
                      </a:pPr>
                      <a:r>
                        <a:rPr lang="en-US" dirty="0"/>
                        <a:t>ILPQC 2022 Face-to-Face</a:t>
                      </a:r>
                      <a:r>
                        <a:rPr lang="en-US" baseline="0" dirty="0"/>
                        <a:t> Meeting </a:t>
                      </a:r>
                      <a:endParaRPr lang="en-US" dirty="0"/>
                    </a:p>
                  </a:txBody>
                  <a:tcPr marL="0" marR="0" marT="0" marB="0" anchor="ctr"/>
                </a:tc>
                <a:extLst>
                  <a:ext uri="{0D108BD9-81ED-4DB2-BD59-A6C34878D82A}">
                    <a16:rowId xmlns:a16="http://schemas.microsoft.com/office/drawing/2014/main" val="1990038989"/>
                  </a:ext>
                </a:extLst>
              </a:tr>
            </a:tbl>
          </a:graphicData>
        </a:graphic>
      </p:graphicFrame>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33E4B-E3EB-3D46-B2D8-3159663620FA}" type="slidenum">
              <a:rPr kumimoji="0" lang="en-US" sz="1200" b="0" i="0" u="none" strike="noStrike" kern="1200" cap="none" spc="0" normalizeH="0" baseline="0" noProof="0" dirty="0" smtClean="0">
                <a:ln>
                  <a:noFill/>
                </a:ln>
                <a:solidFill>
                  <a:srgbClr val="79818A">
                    <a:lumMod val="60000"/>
                    <a:lumOff val="40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srgbClr val="79818A">
                  <a:lumMod val="60000"/>
                  <a:lumOff val="40000"/>
                </a:srgb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C55">
                    <a:tint val="75000"/>
                  </a:srgbClr>
                </a:solidFill>
                <a:effectLst/>
                <a:uLnTx/>
                <a:uFillTx/>
                <a:latin typeface="Arial" panose="020B0604020202020204"/>
                <a:ea typeface="+mn-ea"/>
                <a:cs typeface="+mn-cs"/>
              </a:rPr>
              <a:t>Illinois Perinatal Quality Collaborative</a:t>
            </a:r>
          </a:p>
        </p:txBody>
      </p:sp>
    </p:spTree>
    <p:extLst>
      <p:ext uri="{BB962C8B-B14F-4D97-AF65-F5344CB8AC3E}">
        <p14:creationId xmlns:p14="http://schemas.microsoft.com/office/powerpoint/2010/main" val="30462195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3AC9A-740D-4F1E-9893-0FD53AA7C118}"/>
              </a:ext>
            </a:extLst>
          </p:cNvPr>
          <p:cNvSpPr>
            <a:spLocks noGrp="1"/>
          </p:cNvSpPr>
          <p:nvPr>
            <p:ph type="title"/>
          </p:nvPr>
        </p:nvSpPr>
        <p:spPr>
          <a:xfrm>
            <a:off x="411892" y="500062"/>
            <a:ext cx="10972800" cy="1325563"/>
          </a:xfrm>
          <a:noFill/>
        </p:spPr>
        <p:txBody>
          <a:bodyPr/>
          <a:lstStyle/>
          <a:p>
            <a:r>
              <a:rPr lang="en-US" dirty="0">
                <a:ea typeface="Lato Medium"/>
                <a:cs typeface="Lato Medium"/>
              </a:rPr>
              <a:t>Next Steps for BASIC</a:t>
            </a:r>
            <a:endParaRPr lang="en-US" dirty="0"/>
          </a:p>
        </p:txBody>
      </p:sp>
      <p:sp>
        <p:nvSpPr>
          <p:cNvPr id="3" name="Content Placeholder 2">
            <a:extLst>
              <a:ext uri="{FF2B5EF4-FFF2-40B4-BE49-F238E27FC236}">
                <a16:creationId xmlns:a16="http://schemas.microsoft.com/office/drawing/2014/main" id="{E645F531-6AE0-41C8-B879-6C3F3DBA66E9}"/>
              </a:ext>
            </a:extLst>
          </p:cNvPr>
          <p:cNvSpPr>
            <a:spLocks noGrp="1"/>
          </p:cNvSpPr>
          <p:nvPr>
            <p:ph idx="1"/>
          </p:nvPr>
        </p:nvSpPr>
        <p:spPr/>
        <p:txBody>
          <a:bodyPr vert="horz" lIns="91440" tIns="45720" rIns="91440" bIns="45720" rtlCol="0" anchor="t">
            <a:noAutofit/>
          </a:bodyPr>
          <a:lstStyle/>
          <a:p>
            <a:pPr>
              <a:lnSpc>
                <a:spcPct val="150000"/>
              </a:lnSpc>
              <a:buFont typeface="Wingdings" panose="020B0604020202020204" pitchFamily="34" charset="0"/>
              <a:buChar char="q"/>
            </a:pPr>
            <a:r>
              <a:rPr lang="en-US" dirty="0">
                <a:ea typeface="Lato"/>
                <a:cs typeface="Lato"/>
              </a:rPr>
              <a:t>Review equity resources and determine what will be useful implementation in your hospital</a:t>
            </a:r>
          </a:p>
          <a:p>
            <a:pPr>
              <a:lnSpc>
                <a:spcPct val="150000"/>
              </a:lnSpc>
              <a:buFont typeface="Wingdings" panose="020B0604020202020204" pitchFamily="34" charset="0"/>
              <a:buChar char="q"/>
            </a:pPr>
            <a:r>
              <a:rPr lang="en-US" dirty="0"/>
              <a:t>Continue working towards goals to be achieved by Face-to-Face</a:t>
            </a:r>
          </a:p>
          <a:p>
            <a:pPr>
              <a:lnSpc>
                <a:spcPct val="150000"/>
              </a:lnSpc>
              <a:buFont typeface="Wingdings" panose="020B0604020202020204" pitchFamily="34" charset="0"/>
              <a:buChar char="q"/>
            </a:pPr>
            <a:r>
              <a:rPr lang="en-US" dirty="0"/>
              <a:t>Review Structure Measures and Face-to-Face Award Criteria</a:t>
            </a:r>
          </a:p>
          <a:p>
            <a:pPr>
              <a:lnSpc>
                <a:spcPct val="150000"/>
              </a:lnSpc>
              <a:buFont typeface="Wingdings" panose="020B0604020202020204" pitchFamily="34" charset="0"/>
              <a:buChar char="q"/>
            </a:pPr>
            <a:r>
              <a:rPr lang="en-US" dirty="0"/>
              <a:t>Continue with QI Team meetings and data sharing</a:t>
            </a:r>
          </a:p>
          <a:p>
            <a:pPr>
              <a:lnSpc>
                <a:spcPct val="150000"/>
              </a:lnSpc>
              <a:buFont typeface="Wingdings" panose="020B0604020202020204" pitchFamily="34" charset="0"/>
              <a:buChar char="q"/>
            </a:pPr>
            <a:endParaRPr lang="en-US" dirty="0"/>
          </a:p>
        </p:txBody>
      </p:sp>
      <p:sp>
        <p:nvSpPr>
          <p:cNvPr id="4" name="Slide Number Placeholder 3">
            <a:extLst>
              <a:ext uri="{FF2B5EF4-FFF2-40B4-BE49-F238E27FC236}">
                <a16:creationId xmlns:a16="http://schemas.microsoft.com/office/drawing/2014/main" id="{C6D40DB1-97C2-4861-A074-995F7B5BDF81}"/>
              </a:ext>
            </a:extLst>
          </p:cNvPr>
          <p:cNvSpPr>
            <a:spLocks noGrp="1"/>
          </p:cNvSpPr>
          <p:nvPr>
            <p:ph type="sldNum" sz="quarter" idx="10"/>
          </p:nvPr>
        </p:nvSpPr>
        <p:spPr/>
        <p:txBody>
          <a:bodyPr/>
          <a:lstStyle/>
          <a:p>
            <a:fld id="{97033E4B-E3EB-3D46-B2D8-3159663620FA}" type="slidenum">
              <a:rPr lang="en-US" dirty="0" smtClean="0"/>
              <a:pPr/>
              <a:t>62</a:t>
            </a:fld>
            <a:endParaRPr lang="en-US" dirty="0"/>
          </a:p>
        </p:txBody>
      </p:sp>
      <p:sp>
        <p:nvSpPr>
          <p:cNvPr id="5" name="Footer Placeholder 4">
            <a:extLst>
              <a:ext uri="{FF2B5EF4-FFF2-40B4-BE49-F238E27FC236}">
                <a16:creationId xmlns:a16="http://schemas.microsoft.com/office/drawing/2014/main" id="{4C53D084-E0F8-4759-B5CD-B3003D3C1B09}"/>
              </a:ext>
            </a:extLst>
          </p:cNvPr>
          <p:cNvSpPr>
            <a:spLocks noGrp="1"/>
          </p:cNvSpPr>
          <p:nvPr>
            <p:ph type="ftr" sz="quarter" idx="11"/>
          </p:nvPr>
        </p:nvSpPr>
        <p:spPr/>
        <p:txBody>
          <a:bodyPr/>
          <a:lstStyle/>
          <a:p>
            <a:pPr algn="l"/>
            <a:r>
              <a:rPr lang="en-US" dirty="0"/>
              <a:t>Illinois Perinatal Quality Collaborative</a:t>
            </a:r>
          </a:p>
        </p:txBody>
      </p:sp>
    </p:spTree>
    <p:extLst>
      <p:ext uri="{BB962C8B-B14F-4D97-AF65-F5344CB8AC3E}">
        <p14:creationId xmlns:p14="http://schemas.microsoft.com/office/powerpoint/2010/main" val="25031879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F9F46-075A-7D44-87A7-6A4A9F14E6A6}"/>
              </a:ext>
            </a:extLst>
          </p:cNvPr>
          <p:cNvSpPr>
            <a:spLocks noGrp="1"/>
          </p:cNvSpPr>
          <p:nvPr>
            <p:ph type="ctrTitle"/>
          </p:nvPr>
        </p:nvSpPr>
        <p:spPr>
          <a:xfrm>
            <a:off x="368401" y="493618"/>
            <a:ext cx="4613127" cy="2566692"/>
          </a:xfrm>
        </p:spPr>
        <p:txBody>
          <a:bodyPr>
            <a:normAutofit/>
          </a:bodyPr>
          <a:lstStyle/>
          <a:p>
            <a:pPr algn="ctr"/>
            <a:r>
              <a:rPr lang="en-US" sz="4800" dirty="0">
                <a:solidFill>
                  <a:schemeClr val="tx2">
                    <a:lumMod val="50000"/>
                  </a:schemeClr>
                </a:solidFill>
              </a:rPr>
              <a:t>Thanks to our Funders</a:t>
            </a:r>
          </a:p>
        </p:txBody>
      </p:sp>
      <p:sp>
        <p:nvSpPr>
          <p:cNvPr id="3" name="Subtitle 2">
            <a:extLst>
              <a:ext uri="{FF2B5EF4-FFF2-40B4-BE49-F238E27FC236}">
                <a16:creationId xmlns:a16="http://schemas.microsoft.com/office/drawing/2014/main" id="{43D19BCB-87EC-2242-A60F-BDD660F18F16}"/>
              </a:ext>
            </a:extLst>
          </p:cNvPr>
          <p:cNvSpPr>
            <a:spLocks noGrp="1"/>
          </p:cNvSpPr>
          <p:nvPr>
            <p:ph type="subTitle" idx="1"/>
          </p:nvPr>
        </p:nvSpPr>
        <p:spPr>
          <a:xfrm>
            <a:off x="153432" y="5248519"/>
            <a:ext cx="5194433" cy="986569"/>
          </a:xfrm>
        </p:spPr>
        <p:txBody>
          <a:bodyPr>
            <a:normAutofit/>
          </a:bodyPr>
          <a:lstStyle/>
          <a:p>
            <a:r>
              <a:rPr lang="en-US" sz="2800" dirty="0"/>
              <a:t>In kind support:</a:t>
            </a:r>
          </a:p>
        </p:txBody>
      </p:sp>
      <p:sp>
        <p:nvSpPr>
          <p:cNvPr id="5" name="Rectangle 4"/>
          <p:cNvSpPr/>
          <p:nvPr/>
        </p:nvSpPr>
        <p:spPr>
          <a:xfrm>
            <a:off x="5971607" y="3244334"/>
            <a:ext cx="2487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4C55"/>
                </a:solidFill>
                <a:effectLst/>
                <a:uLnTx/>
                <a:uFillTx/>
                <a:latin typeface="Arial" panose="020B0604020202020204"/>
                <a:ea typeface="+mn-ea"/>
                <a:cs typeface="+mn-cs"/>
              </a:rPr>
              <a:t> </a:t>
            </a:r>
          </a:p>
        </p:txBody>
      </p:sp>
      <p:pic>
        <p:nvPicPr>
          <p:cNvPr id="1026" name="Picture 2" descr="Laboratory of Neurogenomics and Novel Therapies Web Site – Research and  Patient Care at Northwester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11492" y="5826682"/>
            <a:ext cx="1627118" cy="5963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US CDC logo.svg - Wikimedia Commons"/>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74461" y="4045643"/>
            <a:ext cx="1154729" cy="8720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cpcqc.org/wp-content/uploads/2021/03/aim.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68647" y="4069152"/>
            <a:ext cx="1382001" cy="7352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DPH | Protecting health, improving live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3184" y="3246774"/>
            <a:ext cx="1698317" cy="4698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DHS 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437094" y="3181076"/>
            <a:ext cx="1556853" cy="56669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900003" y="3181076"/>
            <a:ext cx="1307805" cy="599691"/>
          </a:xfrm>
          <a:prstGeom prst="rect">
            <a:avLst/>
          </a:prstGeom>
        </p:spPr>
      </p:pic>
      <p:pic>
        <p:nvPicPr>
          <p:cNvPr id="14" name="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952805" y="5749326"/>
            <a:ext cx="1267057" cy="544971"/>
          </a:xfrm>
          <a:prstGeom prst="rect">
            <a:avLst/>
          </a:prstGeom>
        </p:spPr>
      </p:pic>
      <p:pic>
        <p:nvPicPr>
          <p:cNvPr id="15" name="Picture 1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47833" y="5687308"/>
            <a:ext cx="1949464" cy="671127"/>
          </a:xfrm>
          <a:prstGeom prst="rect">
            <a:avLst/>
          </a:prstGeom>
        </p:spPr>
      </p:pic>
      <p:pic>
        <p:nvPicPr>
          <p:cNvPr id="16" name="Picture 1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24254" y="6310429"/>
            <a:ext cx="2140342" cy="428068"/>
          </a:xfrm>
          <a:prstGeom prst="rect">
            <a:avLst/>
          </a:prstGeom>
        </p:spPr>
      </p:pic>
    </p:spTree>
    <p:extLst>
      <p:ext uri="{BB962C8B-B14F-4D97-AF65-F5344CB8AC3E}">
        <p14:creationId xmlns:p14="http://schemas.microsoft.com/office/powerpoint/2010/main" val="867181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903C1-2C70-495E-B31F-D742CC882A58}"/>
              </a:ext>
            </a:extLst>
          </p:cNvPr>
          <p:cNvSpPr>
            <a:spLocks noGrp="1"/>
          </p:cNvSpPr>
          <p:nvPr>
            <p:ph type="title"/>
          </p:nvPr>
        </p:nvSpPr>
        <p:spPr>
          <a:noFill/>
        </p:spPr>
        <p:txBody>
          <a:bodyPr/>
          <a:lstStyle/>
          <a:p>
            <a:r>
              <a:rPr lang="en-US" dirty="0">
                <a:ea typeface="Lato Medium"/>
                <a:cs typeface="Lato Medium"/>
              </a:rPr>
              <a:t>BASIC Team </a:t>
            </a:r>
            <a:r>
              <a:rPr lang="en-US" dirty="0" err="1">
                <a:ea typeface="Lato Medium"/>
                <a:cs typeface="Lato Medium"/>
              </a:rPr>
              <a:t>REDCap</a:t>
            </a:r>
            <a:r>
              <a:rPr lang="en-US" dirty="0">
                <a:ea typeface="Lato Medium"/>
                <a:cs typeface="Lato Medium"/>
              </a:rPr>
              <a:t> Reporting</a:t>
            </a:r>
            <a:endParaRPr lang="en-US" dirty="0"/>
          </a:p>
        </p:txBody>
      </p:sp>
      <p:sp>
        <p:nvSpPr>
          <p:cNvPr id="4" name="Slide Number Placeholder 3">
            <a:extLst>
              <a:ext uri="{FF2B5EF4-FFF2-40B4-BE49-F238E27FC236}">
                <a16:creationId xmlns:a16="http://schemas.microsoft.com/office/drawing/2014/main" id="{0BB851FD-814E-44A2-BE19-DE90A6C0F5D9}"/>
              </a:ext>
            </a:extLst>
          </p:cNvPr>
          <p:cNvSpPr>
            <a:spLocks noGrp="1"/>
          </p:cNvSpPr>
          <p:nvPr>
            <p:ph type="sldNum" sz="quarter" idx="10"/>
          </p:nvPr>
        </p:nvSpPr>
        <p:spPr/>
        <p:txBody>
          <a:bodyPr/>
          <a:lstStyle/>
          <a:p>
            <a:fld id="{97033E4B-E3EB-3D46-B2D8-3159663620FA}" type="slidenum">
              <a:rPr lang="en-US" smtClean="0"/>
              <a:pPr/>
              <a:t>7</a:t>
            </a:fld>
            <a:endParaRPr lang="en-US"/>
          </a:p>
        </p:txBody>
      </p:sp>
      <p:sp>
        <p:nvSpPr>
          <p:cNvPr id="5" name="Footer Placeholder 4">
            <a:extLst>
              <a:ext uri="{FF2B5EF4-FFF2-40B4-BE49-F238E27FC236}">
                <a16:creationId xmlns:a16="http://schemas.microsoft.com/office/drawing/2014/main" id="{A93D8A1A-A9F8-411B-95E4-ECDDC845FD2D}"/>
              </a:ext>
            </a:extLst>
          </p:cNvPr>
          <p:cNvSpPr>
            <a:spLocks noGrp="1"/>
          </p:cNvSpPr>
          <p:nvPr>
            <p:ph type="ftr" sz="quarter" idx="11"/>
          </p:nvPr>
        </p:nvSpPr>
        <p:spPr/>
        <p:txBody>
          <a:bodyPr/>
          <a:lstStyle/>
          <a:p>
            <a:pPr algn="l"/>
            <a:r>
              <a:rPr lang="en-US"/>
              <a:t>Illinois Perinatal Quality Collaborative</a:t>
            </a:r>
          </a:p>
        </p:txBody>
      </p:sp>
      <p:sp>
        <p:nvSpPr>
          <p:cNvPr id="3" name="Rectangle: Rounded Corners 2">
            <a:extLst>
              <a:ext uri="{FF2B5EF4-FFF2-40B4-BE49-F238E27FC236}">
                <a16:creationId xmlns:a16="http://schemas.microsoft.com/office/drawing/2014/main" id="{02363A12-5E6F-4DA3-9D18-88D45CAE7C8C}"/>
              </a:ext>
            </a:extLst>
          </p:cNvPr>
          <p:cNvSpPr/>
          <p:nvPr/>
        </p:nvSpPr>
        <p:spPr>
          <a:xfrm>
            <a:off x="9706535" y="3117476"/>
            <a:ext cx="2274793" cy="963705"/>
          </a:xfrm>
          <a:prstGeom prst="roundRect">
            <a:avLst/>
          </a:prstGeom>
        </p:spPr>
        <p:style>
          <a:lnRef idx="1">
            <a:schemeClr val="accent4"/>
          </a:lnRef>
          <a:fillRef idx="2">
            <a:schemeClr val="accent4"/>
          </a:fillRef>
          <a:effectRef idx="1">
            <a:schemeClr val="accent4"/>
          </a:effectRef>
          <a:fontRef idx="minor">
            <a:schemeClr val="dk1"/>
          </a:fontRef>
        </p:style>
        <p:txBody>
          <a:bodyPr lIns="91440" tIns="45720" rIns="91440" bIns="45720" rtlCol="0" anchor="ctr"/>
          <a:lstStyle/>
          <a:p>
            <a:pPr algn="ctr"/>
            <a:r>
              <a:rPr lang="en-US" dirty="0">
                <a:cs typeface="Arial"/>
              </a:rPr>
              <a:t>73 of 82 teams have ever submitted data!</a:t>
            </a:r>
            <a:endParaRPr lang="en-US" dirty="0"/>
          </a:p>
        </p:txBody>
      </p:sp>
      <p:pic>
        <p:nvPicPr>
          <p:cNvPr id="9" name="Picture 9" descr="Chart, line chart&#10;&#10;Description automatically generated">
            <a:extLst>
              <a:ext uri="{FF2B5EF4-FFF2-40B4-BE49-F238E27FC236}">
                <a16:creationId xmlns:a16="http://schemas.microsoft.com/office/drawing/2014/main" id="{F1B29A87-5A85-4B38-A6D9-C5F58DB97747}"/>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606882" y="1854380"/>
            <a:ext cx="6805708" cy="4351338"/>
          </a:xfrm>
        </p:spPr>
      </p:pic>
    </p:spTree>
    <p:extLst>
      <p:ext uri="{BB962C8B-B14F-4D97-AF65-F5344CB8AC3E}">
        <p14:creationId xmlns:p14="http://schemas.microsoft.com/office/powerpoint/2010/main" val="3003819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BASIC Data Collection Updates</a:t>
            </a:r>
          </a:p>
        </p:txBody>
      </p:sp>
      <p:sp>
        <p:nvSpPr>
          <p:cNvPr id="3" name="Content Placeholder 2"/>
          <p:cNvSpPr>
            <a:spLocks noGrp="1"/>
          </p:cNvSpPr>
          <p:nvPr>
            <p:ph idx="1"/>
          </p:nvPr>
        </p:nvSpPr>
        <p:spPr/>
        <p:txBody>
          <a:bodyPr vert="horz" lIns="91440" tIns="45720" rIns="91440" bIns="45720" rtlCol="0" anchor="t">
            <a:normAutofit/>
          </a:bodyPr>
          <a:lstStyle/>
          <a:p>
            <a:r>
              <a:rPr lang="en-US" sz="2800" dirty="0" smtClean="0">
                <a:ea typeface="Lato"/>
                <a:cs typeface="Lato"/>
              </a:rPr>
              <a:t>We are listening to you!</a:t>
            </a:r>
          </a:p>
          <a:p>
            <a:r>
              <a:rPr lang="en-US" sz="2800" dirty="0" smtClean="0">
                <a:ea typeface="Lato"/>
                <a:cs typeface="Lato"/>
              </a:rPr>
              <a:t>Working to </a:t>
            </a:r>
            <a:r>
              <a:rPr lang="en-US" sz="2800" dirty="0">
                <a:ea typeface="Lato"/>
                <a:cs typeface="Lato"/>
              </a:rPr>
              <a:t>update the monthly newborn data form to </a:t>
            </a:r>
            <a:r>
              <a:rPr lang="en-US" sz="2800" b="1" u="sng" dirty="0">
                <a:ea typeface="Lato"/>
                <a:cs typeface="Lato"/>
              </a:rPr>
              <a:t>remove</a:t>
            </a:r>
            <a:r>
              <a:rPr lang="en-US" sz="2800" dirty="0">
                <a:ea typeface="Lato"/>
                <a:cs typeface="Lato"/>
              </a:rPr>
              <a:t> questions that may be </a:t>
            </a:r>
            <a:r>
              <a:rPr lang="en-US" sz="2800" b="1" u="sng" dirty="0">
                <a:ea typeface="Lato"/>
                <a:cs typeface="Lato"/>
              </a:rPr>
              <a:t>time consuming</a:t>
            </a:r>
            <a:r>
              <a:rPr lang="en-US" sz="2800" dirty="0">
                <a:ea typeface="Lato"/>
                <a:cs typeface="Lato"/>
              </a:rPr>
              <a:t> to collect and </a:t>
            </a:r>
            <a:r>
              <a:rPr lang="en-US" sz="2800" dirty="0" smtClean="0">
                <a:ea typeface="Lato"/>
                <a:cs typeface="Lato"/>
              </a:rPr>
              <a:t>less directly tied to </a:t>
            </a:r>
            <a:r>
              <a:rPr lang="en-US" sz="2800" dirty="0">
                <a:ea typeface="Lato"/>
                <a:cs typeface="Lato"/>
              </a:rPr>
              <a:t>achievement of initiative </a:t>
            </a:r>
            <a:r>
              <a:rPr lang="en-US" sz="2800" dirty="0" smtClean="0">
                <a:ea typeface="Lato"/>
                <a:cs typeface="Lato"/>
              </a:rPr>
              <a:t>aims including:</a:t>
            </a:r>
            <a:endParaRPr lang="en-US" sz="2800" dirty="0">
              <a:ea typeface="Lato"/>
              <a:cs typeface="Lato"/>
            </a:endParaRPr>
          </a:p>
          <a:p>
            <a:pPr lvl="1"/>
            <a:r>
              <a:rPr lang="en-US" sz="2400" dirty="0">
                <a:ea typeface="Lato"/>
                <a:cs typeface="Lato"/>
              </a:rPr>
              <a:t>Maternal risk for EOS questions</a:t>
            </a:r>
          </a:p>
          <a:p>
            <a:pPr lvl="1"/>
            <a:r>
              <a:rPr lang="en-US" sz="2400" dirty="0">
                <a:ea typeface="Lato"/>
                <a:cs typeface="Lato"/>
              </a:rPr>
              <a:t>Newborn antibiotic prescribing rationale</a:t>
            </a:r>
          </a:p>
          <a:p>
            <a:pPr lvl="1"/>
            <a:r>
              <a:rPr lang="en-US" sz="2400" dirty="0">
                <a:ea typeface="Lato"/>
                <a:cs typeface="Lato"/>
              </a:rPr>
              <a:t>Additional criteria</a:t>
            </a:r>
          </a:p>
          <a:p>
            <a:r>
              <a:rPr lang="en-US" sz="2800" dirty="0" smtClean="0">
                <a:ea typeface="Lato"/>
                <a:cs typeface="Lato"/>
              </a:rPr>
              <a:t>We </a:t>
            </a:r>
            <a:r>
              <a:rPr lang="en-US" sz="2800" dirty="0">
                <a:ea typeface="Lato"/>
                <a:cs typeface="Lato"/>
              </a:rPr>
              <a:t>will update the paper data form and hide questions on the </a:t>
            </a:r>
            <a:r>
              <a:rPr lang="en-US" sz="2800" dirty="0" err="1">
                <a:ea typeface="Lato"/>
                <a:cs typeface="Lato"/>
              </a:rPr>
              <a:t>REDCap</a:t>
            </a:r>
            <a:r>
              <a:rPr lang="en-US" sz="2800" dirty="0">
                <a:ea typeface="Lato"/>
                <a:cs typeface="Lato"/>
              </a:rPr>
              <a:t> data </a:t>
            </a:r>
            <a:r>
              <a:rPr lang="en-US" sz="2800" dirty="0" smtClean="0">
                <a:ea typeface="Lato"/>
                <a:cs typeface="Lato"/>
              </a:rPr>
              <a:t>form starting March 1, 2022</a:t>
            </a:r>
            <a:endParaRPr lang="en-US" sz="2800" dirty="0">
              <a:ea typeface="Lato"/>
              <a:cs typeface="Lato"/>
            </a:endParaRPr>
          </a:p>
        </p:txBody>
      </p:sp>
      <p:sp>
        <p:nvSpPr>
          <p:cNvPr id="4" name="Slide Number Placeholder 3"/>
          <p:cNvSpPr>
            <a:spLocks noGrp="1"/>
          </p:cNvSpPr>
          <p:nvPr>
            <p:ph type="sldNum" sz="quarter" idx="10"/>
          </p:nvPr>
        </p:nvSpPr>
        <p:spPr/>
        <p:txBody>
          <a:bodyPr/>
          <a:lstStyle/>
          <a:p>
            <a:fld id="{97033E4B-E3EB-3D46-B2D8-3159663620FA}" type="slidenum">
              <a:rPr lang="en-US" smtClean="0"/>
              <a:pPr/>
              <a:t>8</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Tree>
    <p:extLst>
      <p:ext uri="{BB962C8B-B14F-4D97-AF65-F5344CB8AC3E}">
        <p14:creationId xmlns:p14="http://schemas.microsoft.com/office/powerpoint/2010/main" val="2762036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5729"/>
            <a:ext cx="5753819" cy="1339940"/>
          </a:xfrm>
          <a:noFill/>
        </p:spPr>
        <p:txBody>
          <a:bodyPr/>
          <a:lstStyle/>
          <a:p>
            <a:r>
              <a:rPr lang="en-US" dirty="0"/>
              <a:t>2021 Data Completion Raffle Winner</a:t>
            </a:r>
          </a:p>
        </p:txBody>
      </p:sp>
      <p:sp>
        <p:nvSpPr>
          <p:cNvPr id="3" name="Content Placeholder 2"/>
          <p:cNvSpPr>
            <a:spLocks noGrp="1"/>
          </p:cNvSpPr>
          <p:nvPr>
            <p:ph idx="1"/>
          </p:nvPr>
        </p:nvSpPr>
        <p:spPr>
          <a:xfrm>
            <a:off x="660359" y="1623730"/>
            <a:ext cx="6594859" cy="4351338"/>
          </a:xfrm>
        </p:spPr>
        <p:txBody>
          <a:bodyPr vert="horz" lIns="91440" tIns="45720" rIns="91440" bIns="45720" rtlCol="0" anchor="t">
            <a:normAutofit/>
          </a:bodyPr>
          <a:lstStyle/>
          <a:p>
            <a:r>
              <a:rPr lang="en-US" dirty="0">
                <a:ea typeface="Lato"/>
                <a:cs typeface="Lato"/>
              </a:rPr>
              <a:t>All teams who entered BASIC Patient and Hospital data for all of 2021 </a:t>
            </a:r>
            <a:r>
              <a:rPr lang="en-US" b="1" u="sng" dirty="0">
                <a:ea typeface="Lato"/>
                <a:cs typeface="Lato"/>
              </a:rPr>
              <a:t>by February </a:t>
            </a:r>
            <a:r>
              <a:rPr lang="en-US" b="1" u="sng" dirty="0" smtClean="0">
                <a:ea typeface="Lato"/>
                <a:cs typeface="Lato"/>
              </a:rPr>
              <a:t>15</a:t>
            </a:r>
            <a:r>
              <a:rPr lang="en-US" b="1" u="sng" baseline="30000" dirty="0" smtClean="0">
                <a:ea typeface="Lato"/>
                <a:cs typeface="Lato"/>
              </a:rPr>
              <a:t>th</a:t>
            </a:r>
          </a:p>
          <a:p>
            <a:r>
              <a:rPr lang="en-US" dirty="0" smtClean="0">
                <a:ea typeface="Lato"/>
                <a:cs typeface="Lato"/>
              </a:rPr>
              <a:t>Thanks to all teams – 70% of teams had complete 2021 data!</a:t>
            </a:r>
            <a:endParaRPr lang="en-US" dirty="0">
              <a:ea typeface="Lato"/>
              <a:cs typeface="Lato"/>
            </a:endParaRPr>
          </a:p>
        </p:txBody>
      </p:sp>
      <p:sp>
        <p:nvSpPr>
          <p:cNvPr id="4" name="Slide Number Placeholder 3"/>
          <p:cNvSpPr>
            <a:spLocks noGrp="1"/>
          </p:cNvSpPr>
          <p:nvPr>
            <p:ph type="sldNum" sz="quarter" idx="10"/>
          </p:nvPr>
        </p:nvSpPr>
        <p:spPr/>
        <p:txBody>
          <a:bodyPr/>
          <a:lstStyle/>
          <a:p>
            <a:fld id="{97033E4B-E3EB-3D46-B2D8-3159663620FA}" type="slidenum">
              <a:rPr lang="en-US" smtClean="0"/>
              <a:pPr/>
              <a:t>9</a:t>
            </a:fld>
            <a:endParaRPr lang="en-US"/>
          </a:p>
        </p:txBody>
      </p:sp>
      <p:sp>
        <p:nvSpPr>
          <p:cNvPr id="5" name="Footer Placeholder 4"/>
          <p:cNvSpPr>
            <a:spLocks noGrp="1"/>
          </p:cNvSpPr>
          <p:nvPr>
            <p:ph type="ftr" sz="quarter" idx="11"/>
          </p:nvPr>
        </p:nvSpPr>
        <p:spPr/>
        <p:txBody>
          <a:bodyPr/>
          <a:lstStyle/>
          <a:p>
            <a:pPr algn="l"/>
            <a:r>
              <a:rPr lang="en-US"/>
              <a:t>Illinois Perinatal Quality Collaborative</a:t>
            </a:r>
          </a:p>
        </p:txBody>
      </p:sp>
      <p:sp>
        <p:nvSpPr>
          <p:cNvPr id="6" name="Rounded Rectangle 5"/>
          <p:cNvSpPr/>
          <p:nvPr/>
        </p:nvSpPr>
        <p:spPr>
          <a:xfrm>
            <a:off x="1273178" y="4802662"/>
            <a:ext cx="4760857" cy="869534"/>
          </a:xfrm>
          <a:prstGeom prst="roundRect">
            <a:avLst/>
          </a:prstGeom>
          <a:ln w="38100">
            <a:solidFill>
              <a:srgbClr val="00206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smtClean="0"/>
              <a:t>Anderson Hospital!!</a:t>
            </a:r>
            <a:endParaRPr lang="en-US" sz="2800" dirty="0"/>
          </a:p>
        </p:txBody>
      </p:sp>
      <p:sp>
        <p:nvSpPr>
          <p:cNvPr id="11" name="Rectangle 10"/>
          <p:cNvSpPr/>
          <p:nvPr/>
        </p:nvSpPr>
        <p:spPr>
          <a:xfrm>
            <a:off x="7881953" y="3393691"/>
            <a:ext cx="3686355" cy="138499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US" sz="2800" dirty="0" smtClean="0">
                <a:ea typeface="Lato"/>
                <a:cs typeface="Lato"/>
              </a:rPr>
              <a:t>Treat your </a:t>
            </a:r>
            <a:r>
              <a:rPr lang="en-US" sz="2800" dirty="0">
                <a:ea typeface="Lato"/>
                <a:cs typeface="Lato"/>
              </a:rPr>
              <a:t>team to a </a:t>
            </a:r>
            <a:r>
              <a:rPr lang="en-US" sz="2800" dirty="0" smtClean="0">
                <a:ea typeface="Lato"/>
                <a:cs typeface="Lato"/>
              </a:rPr>
              <a:t>pizza </a:t>
            </a:r>
            <a:r>
              <a:rPr lang="en-US" sz="2800" dirty="0">
                <a:ea typeface="Lato"/>
                <a:cs typeface="Lato"/>
              </a:rPr>
              <a:t>lunch or coffee and donuts!</a:t>
            </a:r>
          </a:p>
        </p:txBody>
      </p:sp>
      <p:pic>
        <p:nvPicPr>
          <p:cNvPr id="8" name="Graphic 8" descr="Latte Cup with solid fill">
            <a:extLst>
              <a:ext uri="{FF2B5EF4-FFF2-40B4-BE49-F238E27FC236}">
                <a16:creationId xmlns:a16="http://schemas.microsoft.com/office/drawing/2014/main" id="{2FD9974D-8E20-4B57-A28E-D7BA27903C4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 xmlns:asvg="http://schemas.microsoft.com/office/drawing/2016/SVG/main" r:embed="rId6"/>
              </a:ext>
            </a:extLst>
          </a:blip>
          <a:stretch>
            <a:fillRect/>
          </a:stretch>
        </p:blipFill>
        <p:spPr>
          <a:xfrm>
            <a:off x="10501223" y="4497438"/>
            <a:ext cx="1690777" cy="1676400"/>
          </a:xfrm>
          <a:prstGeom prst="rect">
            <a:avLst/>
          </a:prstGeom>
        </p:spPr>
      </p:pic>
      <p:pic>
        <p:nvPicPr>
          <p:cNvPr id="9" name="Graphic 9" descr="Donut outline">
            <a:extLst>
              <a:ext uri="{FF2B5EF4-FFF2-40B4-BE49-F238E27FC236}">
                <a16:creationId xmlns:a16="http://schemas.microsoft.com/office/drawing/2014/main" id="{77872352-7EDD-4E69-BBF7-48DE65A8B34F}"/>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7343670" y="4593686"/>
            <a:ext cx="1777041" cy="1762664"/>
          </a:xfrm>
          <a:prstGeom prst="rect">
            <a:avLst/>
          </a:prstGeom>
        </p:spPr>
      </p:pic>
      <p:pic>
        <p:nvPicPr>
          <p:cNvPr id="7" name="Graphic 7" descr="Whole pizza outline">
            <a:extLst>
              <a:ext uri="{FF2B5EF4-FFF2-40B4-BE49-F238E27FC236}">
                <a16:creationId xmlns:a16="http://schemas.microsoft.com/office/drawing/2014/main" id="{383F8212-E68D-4D84-8224-1B81FA132CD8}"/>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8309547" y="1424745"/>
            <a:ext cx="2208362" cy="2179607"/>
          </a:xfrm>
          <a:prstGeom prst="rect">
            <a:avLst/>
          </a:prstGeom>
        </p:spPr>
      </p:pic>
      <p:sp>
        <p:nvSpPr>
          <p:cNvPr id="10" name="Rectangle 9"/>
          <p:cNvSpPr/>
          <p:nvPr/>
        </p:nvSpPr>
        <p:spPr>
          <a:xfrm>
            <a:off x="1870953" y="3976571"/>
            <a:ext cx="6096000" cy="523220"/>
          </a:xfrm>
          <a:prstGeom prst="rect">
            <a:avLst/>
          </a:prstGeom>
        </p:spPr>
        <p:txBody>
          <a:bodyPr>
            <a:spAutoFit/>
          </a:bodyPr>
          <a:lstStyle/>
          <a:p>
            <a:r>
              <a:rPr lang="en-US" sz="2800" dirty="0" smtClean="0">
                <a:cs typeface="Calibri"/>
              </a:rPr>
              <a:t>And the winner is…..</a:t>
            </a:r>
            <a:endParaRPr lang="en-US" sz="2800" dirty="0">
              <a:cs typeface="Calibri"/>
            </a:endParaRPr>
          </a:p>
        </p:txBody>
      </p:sp>
    </p:spTree>
    <p:extLst>
      <p:ext uri="{BB962C8B-B14F-4D97-AF65-F5344CB8AC3E}">
        <p14:creationId xmlns:p14="http://schemas.microsoft.com/office/powerpoint/2010/main" val="266846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2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LPQC presentation template" id="{35224A54-0256-BC4D-BA49-E4C8CBDEF290}" vid="{6F8BB9A5-9E34-5741-BA29-5AC8BAD13B37}"/>
    </a:ext>
  </a:extLst>
</a:theme>
</file>

<file path=ppt/theme/theme2.xml><?xml version="1.0" encoding="utf-8"?>
<a:theme xmlns:a="http://schemas.openxmlformats.org/drawingml/2006/main" name="4_Office Theme">
  <a:themeElements>
    <a:clrScheme name="ILPQC">
      <a:dk1>
        <a:srgbClr val="444C55"/>
      </a:dk1>
      <a:lt1>
        <a:srgbClr val="FFFFFF"/>
      </a:lt1>
      <a:dk2>
        <a:srgbClr val="79818A"/>
      </a:dk2>
      <a:lt2>
        <a:srgbClr val="F3F6FB"/>
      </a:lt2>
      <a:accent1>
        <a:srgbClr val="1C498B"/>
      </a:accent1>
      <a:accent2>
        <a:srgbClr val="F5668F"/>
      </a:accent2>
      <a:accent3>
        <a:srgbClr val="F58366"/>
      </a:accent3>
      <a:accent4>
        <a:srgbClr val="FDD702"/>
      </a:accent4>
      <a:accent5>
        <a:srgbClr val="6B95FD"/>
      </a:accent5>
      <a:accent6>
        <a:srgbClr val="A3B745"/>
      </a:accent6>
      <a:hlink>
        <a:srgbClr val="6B95FD"/>
      </a:hlink>
      <a:folHlink>
        <a:srgbClr val="6B95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092A4705BA2B4F932736A1725E6E61" ma:contentTypeVersion="7" ma:contentTypeDescription="Create a new document." ma:contentTypeScope="" ma:versionID="b89e027da8b70b0c7ced12356dfc27d0">
  <xsd:schema xmlns:xsd="http://www.w3.org/2001/XMLSchema" xmlns:xs="http://www.w3.org/2001/XMLSchema" xmlns:p="http://schemas.microsoft.com/office/2006/metadata/properties" xmlns:ns3="40e6e514-d900-4268-895b-c4602e757f8e" xmlns:ns4="141bf384-ae1f-47bb-b28c-d3a08b6696de" targetNamespace="http://schemas.microsoft.com/office/2006/metadata/properties" ma:root="true" ma:fieldsID="13f2bf8b8c16bb4670e78c9af8927363" ns3:_="" ns4:_="">
    <xsd:import namespace="40e6e514-d900-4268-895b-c4602e757f8e"/>
    <xsd:import namespace="141bf384-ae1f-47bb-b28c-d3a08b6696d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e6e514-d900-4268-895b-c4602e757f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41bf384-ae1f-47bb-b28c-d3a08b6696d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F7363A4-08E5-4DD1-B2E8-CB0826193FDA}">
  <ds:schemaRefs>
    <ds:schemaRef ds:uri="http://purl.org/dc/elements/1.1/"/>
    <ds:schemaRef ds:uri="http://schemas.microsoft.com/office/infopath/2007/PartnerControls"/>
    <ds:schemaRef ds:uri="http://schemas.microsoft.com/office/2006/documentManagement/types"/>
    <ds:schemaRef ds:uri="40e6e514-d900-4268-895b-c4602e757f8e"/>
    <ds:schemaRef ds:uri="http://purl.org/dc/terms/"/>
    <ds:schemaRef ds:uri="http://schemas.microsoft.com/office/2006/metadata/properties"/>
    <ds:schemaRef ds:uri="http://purl.org/dc/dcmitype/"/>
    <ds:schemaRef ds:uri="http://schemas.openxmlformats.org/package/2006/metadata/core-properties"/>
    <ds:schemaRef ds:uri="141bf384-ae1f-47bb-b28c-d3a08b6696de"/>
    <ds:schemaRef ds:uri="http://www.w3.org/XML/1998/namespace"/>
  </ds:schemaRefs>
</ds:datastoreItem>
</file>

<file path=customXml/itemProps2.xml><?xml version="1.0" encoding="utf-8"?>
<ds:datastoreItem xmlns:ds="http://schemas.openxmlformats.org/officeDocument/2006/customXml" ds:itemID="{4126E3D2-C7E9-43B6-8B4F-B6A79E9930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e6e514-d900-4268-895b-c4602e757f8e"/>
    <ds:schemaRef ds:uri="141bf384-ae1f-47bb-b28c-d3a08b6696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A6B24F-CA13-4265-94F0-0289F8ADAE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2053</TotalTime>
  <Words>4822</Words>
  <Application>Microsoft Office PowerPoint</Application>
  <PresentationFormat>Widescreen</PresentationFormat>
  <Paragraphs>664</Paragraphs>
  <Slides>63</Slides>
  <Notes>38</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63</vt:i4>
      </vt:variant>
    </vt:vector>
  </HeadingPairs>
  <TitlesOfParts>
    <vt:vector size="77" baseType="lpstr">
      <vt:lpstr>ＭＳ Ｐゴシック</vt:lpstr>
      <vt:lpstr>ＭＳ Ｐゴシック</vt:lpstr>
      <vt:lpstr>Arial</vt:lpstr>
      <vt:lpstr>Calibri</vt:lpstr>
      <vt:lpstr>Calibri Light</vt:lpstr>
      <vt:lpstr>Cooper Black</vt:lpstr>
      <vt:lpstr>Goudy Old Style</vt:lpstr>
      <vt:lpstr>Lato</vt:lpstr>
      <vt:lpstr>Lato Medium</vt:lpstr>
      <vt:lpstr>Times New Roman</vt:lpstr>
      <vt:lpstr>Wingdings</vt:lpstr>
      <vt:lpstr>2_Office Theme</vt:lpstr>
      <vt:lpstr>4_Office Theme</vt:lpstr>
      <vt:lpstr>Office Theme</vt:lpstr>
      <vt:lpstr>BASIC Data through an Equity Lens</vt:lpstr>
      <vt:lpstr>Call Overview</vt:lpstr>
      <vt:lpstr>PowerPoint Presentation</vt:lpstr>
      <vt:lpstr>Face to Face Preparation</vt:lpstr>
      <vt:lpstr>BASIC QI Recognition Awards</vt:lpstr>
      <vt:lpstr>Update on BASIC Progress</vt:lpstr>
      <vt:lpstr>BASIC Team REDCap Reporting</vt:lpstr>
      <vt:lpstr>BASIC Data Collection Updates</vt:lpstr>
      <vt:lpstr>2021 Data Completion Raffle Winner</vt:lpstr>
      <vt:lpstr>Equity in our Neonatal Work</vt:lpstr>
      <vt:lpstr>ILPQC Birth Equity Initiative</vt:lpstr>
      <vt:lpstr>PowerPoint Presentation</vt:lpstr>
      <vt:lpstr>In 2018, compared to white infants,  Black infants were:</vt:lpstr>
      <vt:lpstr>ILPQC Birth Equity Initiative</vt:lpstr>
      <vt:lpstr>National Guidelines &amp;  PQC Partners</vt:lpstr>
      <vt:lpstr>PowerPoint Presentation</vt:lpstr>
      <vt:lpstr>BE Aims and Measures</vt:lpstr>
      <vt:lpstr>What is the focus of Birth Equity (BE)?</vt:lpstr>
      <vt:lpstr>PowerPoint Presentation</vt:lpstr>
      <vt:lpstr>Key QI Strategies </vt:lpstr>
      <vt:lpstr>BE Topics covered on webinars so far……</vt:lpstr>
      <vt:lpstr>Structure Measures: Implementing Systems Changes</vt:lpstr>
      <vt:lpstr>Structure Measures: Implementing Systems Changes</vt:lpstr>
      <vt:lpstr>Process Measures</vt:lpstr>
      <vt:lpstr>Process Measures:  Postpartum Safety </vt:lpstr>
      <vt:lpstr>Process Measures: Staff Training </vt:lpstr>
      <vt:lpstr>BE Toolkit</vt:lpstr>
      <vt:lpstr>Strategy: Optimize race/ethnicity medical  record and quality data</vt:lpstr>
      <vt:lpstr>Strategy: Implement universal social determinants of health screening and linkage to appropriate resources </vt:lpstr>
      <vt:lpstr>PowerPoint Presentation</vt:lpstr>
      <vt:lpstr>Strategy: Engage patients and community members for input on quality improvement efforts</vt:lpstr>
      <vt:lpstr>Strategy: Standardize postpartum safety education and schedule early postpartum follow up prior to hospital discharge</vt:lpstr>
      <vt:lpstr>PowerPoint Presentation</vt:lpstr>
      <vt:lpstr>PowerPoint Presentation</vt:lpstr>
      <vt:lpstr>Neonatal Inequities  in Illinois </vt:lpstr>
      <vt:lpstr>Illinois Infant Mortality Rate Trends by Race/Ethnicity</vt:lpstr>
      <vt:lpstr>Racial Disparities in  Illinois Infant Mortality</vt:lpstr>
      <vt:lpstr>In 2018, compared to white infants,  Black infants were:</vt:lpstr>
      <vt:lpstr>Applications for Equity in our BASIC Work</vt:lpstr>
      <vt:lpstr>Driver 4: Equitable Care </vt:lpstr>
      <vt:lpstr>What have we discussed so far? (Aug 2021)</vt:lpstr>
      <vt:lpstr>Optimizing REAL Data Collection</vt:lpstr>
      <vt:lpstr>Sample Language to Request Patient Race and Ethnicity Data</vt:lpstr>
      <vt:lpstr>Resources</vt:lpstr>
      <vt:lpstr>Equity Resources</vt:lpstr>
      <vt:lpstr>PowerPoint Presentation</vt:lpstr>
      <vt:lpstr>Respectful Care</vt:lpstr>
      <vt:lpstr>SDoH Screening</vt:lpstr>
      <vt:lpstr>SDoH Resources: Tip Sheets</vt:lpstr>
      <vt:lpstr>SDoH Resources: Tip Sheets</vt:lpstr>
      <vt:lpstr>SDoH Resources: NowPow</vt:lpstr>
      <vt:lpstr>Example: BASIC Data to monitor  for inequities</vt:lpstr>
      <vt:lpstr>BASIC Data to monitor for inequities</vt:lpstr>
      <vt:lpstr>BASIC Data to monitor for inequities</vt:lpstr>
      <vt:lpstr>Team Talk:</vt:lpstr>
      <vt:lpstr>ADVOCATE CHILDREN’S HOSPITAL</vt:lpstr>
      <vt:lpstr>Antibiotic Stewardship</vt:lpstr>
      <vt:lpstr>Understanding health care  disparities </vt:lpstr>
      <vt:lpstr>Winning</vt:lpstr>
      <vt:lpstr>Wrap-up and Next Steps </vt:lpstr>
      <vt:lpstr>Upcoming Call Schedule</vt:lpstr>
      <vt:lpstr>Next Steps for BASIC</vt:lpstr>
      <vt:lpstr>Thanks to our Funders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ILPQC Babies Antibiotic Stewardship Improvement Collaborative</dc:title>
  <dc:creator>Eileen Fleming Suse</dc:creator>
  <cp:lastModifiedBy>Eileen Fleming Suse</cp:lastModifiedBy>
  <cp:revision>559</cp:revision>
  <dcterms:created xsi:type="dcterms:W3CDTF">2022-01-06T17:07:16Z</dcterms:created>
  <dcterms:modified xsi:type="dcterms:W3CDTF">2022-02-23T21:02:50Z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0x0101001E092A4705BA2B4F932736A1725E6E61</vt:lpwstr>
  </property>
</Properties>
</file>