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713" r:id="rId3"/>
    <p:sldMasterId id="2147483766" r:id="rId4"/>
    <p:sldMasterId id="2147483778" r:id="rId5"/>
    <p:sldMasterId id="2147483787" r:id="rId6"/>
    <p:sldMasterId id="2147483799" r:id="rId7"/>
  </p:sldMasterIdLst>
  <p:notesMasterIdLst>
    <p:notesMasterId r:id="rId88"/>
  </p:notesMasterIdLst>
  <p:handoutMasterIdLst>
    <p:handoutMasterId r:id="rId89"/>
  </p:handoutMasterIdLst>
  <p:sldIdLst>
    <p:sldId id="283" r:id="rId8"/>
    <p:sldId id="379" r:id="rId9"/>
    <p:sldId id="658" r:id="rId10"/>
    <p:sldId id="266" r:id="rId11"/>
    <p:sldId id="659" r:id="rId12"/>
    <p:sldId id="660" r:id="rId13"/>
    <p:sldId id="661" r:id="rId14"/>
    <p:sldId id="667" r:id="rId15"/>
    <p:sldId id="676" r:id="rId16"/>
    <p:sldId id="630" r:id="rId17"/>
    <p:sldId id="631" r:id="rId18"/>
    <p:sldId id="637" r:id="rId19"/>
    <p:sldId id="632" r:id="rId20"/>
    <p:sldId id="633" r:id="rId21"/>
    <p:sldId id="634" r:id="rId22"/>
    <p:sldId id="635" r:id="rId23"/>
    <p:sldId id="636" r:id="rId24"/>
    <p:sldId id="662" r:id="rId25"/>
    <p:sldId id="677" r:id="rId26"/>
    <p:sldId id="663" r:id="rId27"/>
    <p:sldId id="664" r:id="rId28"/>
    <p:sldId id="665" r:id="rId29"/>
    <p:sldId id="666" r:id="rId30"/>
    <p:sldId id="437" r:id="rId31"/>
    <p:sldId id="435" r:id="rId32"/>
    <p:sldId id="668" r:id="rId33"/>
    <p:sldId id="380" r:id="rId34"/>
    <p:sldId id="678" r:id="rId35"/>
    <p:sldId id="679" r:id="rId36"/>
    <p:sldId id="680" r:id="rId37"/>
    <p:sldId id="681" r:id="rId38"/>
    <p:sldId id="682" r:id="rId39"/>
    <p:sldId id="683" r:id="rId40"/>
    <p:sldId id="684" r:id="rId41"/>
    <p:sldId id="685" r:id="rId42"/>
    <p:sldId id="686" r:id="rId43"/>
    <p:sldId id="687" r:id="rId44"/>
    <p:sldId id="688" r:id="rId45"/>
    <p:sldId id="689" r:id="rId46"/>
    <p:sldId id="690" r:id="rId47"/>
    <p:sldId id="691" r:id="rId48"/>
    <p:sldId id="692" r:id="rId49"/>
    <p:sldId id="693" r:id="rId50"/>
    <p:sldId id="694" r:id="rId51"/>
    <p:sldId id="695" r:id="rId52"/>
    <p:sldId id="696" r:id="rId53"/>
    <p:sldId id="697" r:id="rId54"/>
    <p:sldId id="698" r:id="rId55"/>
    <p:sldId id="699" r:id="rId56"/>
    <p:sldId id="700" r:id="rId57"/>
    <p:sldId id="701" r:id="rId58"/>
    <p:sldId id="702" r:id="rId59"/>
    <p:sldId id="703" r:id="rId60"/>
    <p:sldId id="704" r:id="rId61"/>
    <p:sldId id="705" r:id="rId62"/>
    <p:sldId id="706" r:id="rId63"/>
    <p:sldId id="707" r:id="rId64"/>
    <p:sldId id="708" r:id="rId65"/>
    <p:sldId id="709" r:id="rId66"/>
    <p:sldId id="710" r:id="rId67"/>
    <p:sldId id="711" r:id="rId68"/>
    <p:sldId id="712" r:id="rId69"/>
    <p:sldId id="713" r:id="rId70"/>
    <p:sldId id="714" r:id="rId71"/>
    <p:sldId id="598" r:id="rId72"/>
    <p:sldId id="669" r:id="rId73"/>
    <p:sldId id="670" r:id="rId74"/>
    <p:sldId id="671" r:id="rId75"/>
    <p:sldId id="672" r:id="rId76"/>
    <p:sldId id="673" r:id="rId77"/>
    <p:sldId id="674" r:id="rId78"/>
    <p:sldId id="675" r:id="rId79"/>
    <p:sldId id="382" r:id="rId80"/>
    <p:sldId id="276" r:id="rId81"/>
    <p:sldId id="623" r:id="rId82"/>
    <p:sldId id="590" r:id="rId83"/>
    <p:sldId id="387" r:id="rId84"/>
    <p:sldId id="541" r:id="rId85"/>
    <p:sldId id="369" r:id="rId86"/>
    <p:sldId id="388"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25B9560B-756D-B74A-B728-BBC57DEA1958}">
          <p14:sldIdLst>
            <p14:sldId id="283"/>
            <p14:sldId id="379"/>
            <p14:sldId id="658"/>
            <p14:sldId id="266"/>
            <p14:sldId id="659"/>
            <p14:sldId id="660"/>
            <p14:sldId id="661"/>
            <p14:sldId id="667"/>
            <p14:sldId id="676"/>
            <p14:sldId id="630"/>
            <p14:sldId id="631"/>
            <p14:sldId id="637"/>
            <p14:sldId id="632"/>
            <p14:sldId id="633"/>
            <p14:sldId id="634"/>
            <p14:sldId id="635"/>
            <p14:sldId id="636"/>
            <p14:sldId id="662"/>
            <p14:sldId id="677"/>
            <p14:sldId id="663"/>
            <p14:sldId id="664"/>
            <p14:sldId id="665"/>
            <p14:sldId id="666"/>
            <p14:sldId id="437"/>
            <p14:sldId id="435"/>
            <p14:sldId id="668"/>
            <p14:sldId id="380"/>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598"/>
            <p14:sldId id="669"/>
            <p14:sldId id="670"/>
            <p14:sldId id="671"/>
            <p14:sldId id="672"/>
            <p14:sldId id="673"/>
            <p14:sldId id="674"/>
            <p14:sldId id="675"/>
            <p14:sldId id="382"/>
            <p14:sldId id="276"/>
            <p14:sldId id="623"/>
            <p14:sldId id="590"/>
            <p14:sldId id="387"/>
            <p14:sldId id="541"/>
            <p14:sldId id="36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Hilgert" initials="TH" lastIdx="4" clrIdx="0">
    <p:extLst>
      <p:ext uri="{19B8F6BF-5375-455C-9EA6-DF929625EA0E}">
        <p15:presenceInfo xmlns:p15="http://schemas.microsoft.com/office/powerpoint/2012/main" userId="S::thilgert@burness.com::e63f7431-5354-4fa3-8815-b97c1ede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8CDC"/>
    <a:srgbClr val="D40A7D"/>
    <a:srgbClr val="FF5050"/>
    <a:srgbClr val="09D93F"/>
    <a:srgbClr val="33CC33"/>
    <a:srgbClr val="F9A3BC"/>
    <a:srgbClr val="F3F6FB"/>
    <a:srgbClr val="E31B7F"/>
    <a:srgbClr val="E67356"/>
    <a:srgbClr val="6B9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DEEF9-F6E4-1397-03CF-FBA3EA284AAB}" v="47" dt="2021-11-19T19:15:02.268"/>
    <p1510:client id="{1D7530D3-466D-44DA-849C-BFB7EEFD4AAF}" v="23" dt="2021-05-17T22:17:52.301"/>
    <p1510:client id="{283DF1BE-D57D-423E-877C-663E78509B24}" v="140" dt="2021-05-18T18:31:25.232"/>
    <p1510:client id="{308FD024-35A7-4EF2-A611-82CF9A89426A}" v="44" dt="2021-05-26T04:21:51.012"/>
    <p1510:client id="{4E12D735-6EDF-4BF3-9EE0-072A57F4CED7}" v="72" dt="2021-05-18T23:03:21.584"/>
    <p1510:client id="{5653806F-00AD-944D-945D-8743EFC854CB}" v="11" dt="2021-11-19T18:19:49.224"/>
    <p1510:client id="{65ED6BBB-14F0-4352-B4F4-3FF5864E15BD}" v="12" dt="2021-05-18T18:21:55.291"/>
    <p1510:client id="{74AA1256-F496-4B0D-A912-5831E3202A8E}" v="38" dt="2021-05-25T14:03:43.194"/>
    <p1510:client id="{7C22A33F-4331-4EFE-972F-8FA31C7CCF20}" v="7" dt="2021-05-18T18:08:52.488"/>
    <p1510:client id="{B8990924-0ECE-4099-A790-4E0C8D808371}" v="107" dt="2021-05-21T15:24:07.938"/>
    <p1510:client id="{C347438C-AD3B-4EF2-E90A-B9F359F626B7}" v="55" dt="2021-11-16T22:17:40.228"/>
    <p1510:client id="{C7250ECC-00A4-4119-A540-67AC2D645980}" v="2" dt="2021-05-17T23:56:10.893"/>
    <p1510:client id="{C89D1486-2D09-E6E4-211B-76C8879FCD69}" v="202" dt="2021-11-19T19:05:45.583"/>
    <p1510:client id="{E81D7F06-BE9E-4704-BE1F-C2D28AD0DC16}" v="1" dt="2021-05-18T20:23:23.190"/>
    <p1510:client id="{FA64239D-51BB-75EC-5720-D25C7A3F44AE}" v="4" dt="2021-11-19T14:40:50.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327" autoAdjust="0"/>
  </p:normalViewPr>
  <p:slideViewPr>
    <p:cSldViewPr snapToGrid="0" snapToObjects="1">
      <p:cViewPr varScale="1">
        <p:scale>
          <a:sx n="44" d="100"/>
          <a:sy n="44" d="100"/>
        </p:scale>
        <p:origin x="67" y="523"/>
      </p:cViewPr>
      <p:guideLst/>
    </p:cSldViewPr>
  </p:slideViewPr>
  <p:notesTextViewPr>
    <p:cViewPr>
      <p:scale>
        <a:sx n="125" d="100"/>
        <a:sy n="125" d="100"/>
      </p:scale>
      <p:origin x="0" y="0"/>
    </p:cViewPr>
  </p:notesTextViewPr>
  <p:sorterViewPr>
    <p:cViewPr varScale="1">
      <p:scale>
        <a:sx n="1" d="1"/>
        <a:sy n="1" d="1"/>
      </p:scale>
      <p:origin x="0" y="-7324"/>
    </p:cViewPr>
  </p:sorterViewPr>
  <p:notesViewPr>
    <p:cSldViewPr snapToGrid="0" snapToObjects="1">
      <p:cViewPr varScale="1">
        <p:scale>
          <a:sx n="129" d="100"/>
          <a:sy n="129" d="100"/>
        </p:scale>
        <p:origin x="2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handoutMaster" Target="handoutMasters/handoutMaster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commentAuthors" Target="commentAuthors.xml"/><Relationship Id="rId95" Type="http://schemas.microsoft.com/office/2015/10/relationships/revisionInfo" Target="revisionInfo.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presProps" Target="presProps.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Suse" clId="Web-{1D7530D3-466D-44DA-849C-BFB7EEFD4AAF}"/>
    <pc:docChg chg="modSld">
      <pc:chgData name="Eileen Suse" userId="" providerId="" clId="Web-{1D7530D3-466D-44DA-849C-BFB7EEFD4AAF}" dt="2021-05-17T22:17:52.301" v="13"/>
      <pc:docMkLst>
        <pc:docMk/>
      </pc:docMkLst>
      <pc:sldChg chg="delSp">
        <pc:chgData name="Eileen Suse" userId="" providerId="" clId="Web-{1D7530D3-466D-44DA-849C-BFB7EEFD4AAF}" dt="2021-05-17T22:17:52.301" v="13"/>
        <pc:sldMkLst>
          <pc:docMk/>
          <pc:sldMk cId="3091720462" sldId="277"/>
        </pc:sldMkLst>
        <pc:spChg chg="del">
          <ac:chgData name="Eileen Suse" userId="" providerId="" clId="Web-{1D7530D3-466D-44DA-849C-BFB7EEFD4AAF}" dt="2021-05-17T22:17:52.301" v="13"/>
          <ac:spMkLst>
            <pc:docMk/>
            <pc:sldMk cId="3091720462" sldId="277"/>
            <ac:spMk id="6" creationId="{00000000-0000-0000-0000-000000000000}"/>
          </ac:spMkLst>
        </pc:spChg>
      </pc:sldChg>
      <pc:sldChg chg="modSp">
        <pc:chgData name="Eileen Suse" userId="" providerId="" clId="Web-{1D7530D3-466D-44DA-849C-BFB7EEFD4AAF}" dt="2021-05-17T22:17:21.395" v="12" actId="20577"/>
        <pc:sldMkLst>
          <pc:docMk/>
          <pc:sldMk cId="953849953" sldId="290"/>
        </pc:sldMkLst>
        <pc:spChg chg="mod">
          <ac:chgData name="Eileen Suse" userId="" providerId="" clId="Web-{1D7530D3-466D-44DA-849C-BFB7EEFD4AAF}" dt="2021-05-17T22:17:21.395" v="12" actId="20577"/>
          <ac:spMkLst>
            <pc:docMk/>
            <pc:sldMk cId="953849953" sldId="290"/>
            <ac:spMk id="7" creationId="{00000000-0000-0000-0000-000000000000}"/>
          </ac:spMkLst>
        </pc:spChg>
      </pc:sldChg>
    </pc:docChg>
  </pc:docChgLst>
  <pc:docChgLst>
    <pc:chgData name="Autumn Perrault" clId="Web-{4E12D735-6EDF-4BF3-9EE0-072A57F4CED7}"/>
    <pc:docChg chg="addSld modSld modSection">
      <pc:chgData name="Autumn Perrault" userId="" providerId="" clId="Web-{4E12D735-6EDF-4BF3-9EE0-072A57F4CED7}" dt="2021-05-18T23:03:21.584" v="50"/>
      <pc:docMkLst>
        <pc:docMk/>
      </pc:docMkLst>
      <pc:sldChg chg="delSp">
        <pc:chgData name="Autumn Perrault" userId="" providerId="" clId="Web-{4E12D735-6EDF-4BF3-9EE0-072A57F4CED7}" dt="2021-05-18T23:03:21.584" v="50"/>
        <pc:sldMkLst>
          <pc:docMk/>
          <pc:sldMk cId="2180037724" sldId="284"/>
        </pc:sldMkLst>
        <pc:picChg chg="del">
          <ac:chgData name="Autumn Perrault" userId="" providerId="" clId="Web-{4E12D735-6EDF-4BF3-9EE0-072A57F4CED7}" dt="2021-05-18T23:03:21.584" v="50"/>
          <ac:picMkLst>
            <pc:docMk/>
            <pc:sldMk cId="2180037724" sldId="284"/>
            <ac:picMk id="2" creationId="{E1A899BE-CE02-4481-969D-2BBC16183755}"/>
          </ac:picMkLst>
        </pc:picChg>
      </pc:sldChg>
      <pc:sldChg chg="addSp delSp modSp new">
        <pc:chgData name="Autumn Perrault" userId="" providerId="" clId="Web-{4E12D735-6EDF-4BF3-9EE0-072A57F4CED7}" dt="2021-05-18T23:03:11.693" v="49" actId="1076"/>
        <pc:sldMkLst>
          <pc:docMk/>
          <pc:sldMk cId="17452876" sldId="322"/>
        </pc:sldMkLst>
        <pc:spChg chg="add del mod">
          <ac:chgData name="Autumn Perrault" userId="" providerId="" clId="Web-{4E12D735-6EDF-4BF3-9EE0-072A57F4CED7}" dt="2021-05-18T23:02:00.739" v="6"/>
          <ac:spMkLst>
            <pc:docMk/>
            <pc:sldMk cId="17452876" sldId="322"/>
            <ac:spMk id="4" creationId="{20BA3CE9-EC42-494B-8B6E-F33E39FF5EE8}"/>
          </ac:spMkLst>
        </pc:spChg>
        <pc:spChg chg="add mod">
          <ac:chgData name="Autumn Perrault" userId="" providerId="" clId="Web-{4E12D735-6EDF-4BF3-9EE0-072A57F4CED7}" dt="2021-05-18T23:03:11.693" v="49" actId="1076"/>
          <ac:spMkLst>
            <pc:docMk/>
            <pc:sldMk cId="17452876" sldId="322"/>
            <ac:spMk id="5" creationId="{1059AF21-FCC2-4361-B9BA-40A8D323AC82}"/>
          </ac:spMkLst>
        </pc:spChg>
      </pc:sldChg>
    </pc:docChg>
  </pc:docChgLst>
  <pc:docChgLst>
    <pc:chgData name="Autumn Perrault" userId="uLsRHfv9vY9MGGihONTXsHS4kJT7IeaCtU6at+doaqc=" providerId="None" clId="Web-{E81D7F06-BE9E-4704-BE1F-C2D28AD0DC16}"/>
    <pc:docChg chg="modSld">
      <pc:chgData name="Autumn Perrault" userId="uLsRHfv9vY9MGGihONTXsHS4kJT7IeaCtU6at+doaqc=" providerId="None" clId="Web-{E81D7F06-BE9E-4704-BE1F-C2D28AD0DC16}" dt="2021-05-18T20:23:23.190" v="0"/>
      <pc:docMkLst>
        <pc:docMk/>
      </pc:docMkLst>
      <pc:sldChg chg="addSp modSp">
        <pc:chgData name="Autumn Perrault" userId="uLsRHfv9vY9MGGihONTXsHS4kJT7IeaCtU6at+doaqc=" providerId="None" clId="Web-{E81D7F06-BE9E-4704-BE1F-C2D28AD0DC16}" dt="2021-05-18T20:23:23.190" v="0"/>
        <pc:sldMkLst>
          <pc:docMk/>
          <pc:sldMk cId="2180037724" sldId="284"/>
        </pc:sldMkLst>
        <pc:picChg chg="add mod">
          <ac:chgData name="Autumn Perrault" userId="uLsRHfv9vY9MGGihONTXsHS4kJT7IeaCtU6at+doaqc=" providerId="None" clId="Web-{E81D7F06-BE9E-4704-BE1F-C2D28AD0DC16}" dt="2021-05-18T20:23:23.190" v="0"/>
          <ac:picMkLst>
            <pc:docMk/>
            <pc:sldMk cId="2180037724" sldId="284"/>
            <ac:picMk id="2" creationId="{E1A899BE-CE02-4481-969D-2BBC16183755}"/>
          </ac:picMkLst>
        </pc:picChg>
      </pc:sldChg>
    </pc:docChg>
  </pc:docChgLst>
  <pc:docChgLst>
    <pc:chgData name="Ieshia Johnson" userId="ASS3aS8kCt/FLv8xUb7SwgF895IUoq7Uc9Qxi8vtBsU=" providerId="None" clId="Web-{65ED6BBB-14F0-4352-B4F4-3FF5864E15BD}"/>
    <pc:docChg chg="addSld delSld modSld modSection">
      <pc:chgData name="Ieshia Johnson" userId="ASS3aS8kCt/FLv8xUb7SwgF895IUoq7Uc9Qxi8vtBsU=" providerId="None" clId="Web-{65ED6BBB-14F0-4352-B4F4-3FF5864E15BD}" dt="2021-05-18T18:21:55.291" v="10"/>
      <pc:docMkLst>
        <pc:docMk/>
      </pc:docMkLst>
      <pc:sldChg chg="addSp delSp modSp">
        <pc:chgData name="Ieshia Johnson" userId="ASS3aS8kCt/FLv8xUb7SwgF895IUoq7Uc9Qxi8vtBsU=" providerId="None" clId="Web-{65ED6BBB-14F0-4352-B4F4-3FF5864E15BD}" dt="2021-05-18T18:17:41.947" v="3"/>
        <pc:sldMkLst>
          <pc:docMk/>
          <pc:sldMk cId="2180037724" sldId="284"/>
        </pc:sldMkLst>
        <pc:picChg chg="add del mod">
          <ac:chgData name="Ieshia Johnson" userId="ASS3aS8kCt/FLv8xUb7SwgF895IUoq7Uc9Qxi8vtBsU=" providerId="None" clId="Web-{65ED6BBB-14F0-4352-B4F4-3FF5864E15BD}" dt="2021-05-18T18:17:41.947" v="3"/>
          <ac:picMkLst>
            <pc:docMk/>
            <pc:sldMk cId="2180037724" sldId="284"/>
            <ac:picMk id="2" creationId="{5E455709-7969-48F8-9118-FCD10F93A74B}"/>
          </ac:picMkLst>
        </pc:picChg>
      </pc:sldChg>
      <pc:sldChg chg="new">
        <pc:chgData name="Ieshia Johnson" userId="ASS3aS8kCt/FLv8xUb7SwgF895IUoq7Uc9Qxi8vtBsU=" providerId="None" clId="Web-{65ED6BBB-14F0-4352-B4F4-3FF5864E15BD}" dt="2021-05-18T18:21:55.291" v="10"/>
        <pc:sldMkLst>
          <pc:docMk/>
          <pc:sldMk cId="3057494314" sldId="310"/>
        </pc:sldMkLst>
      </pc:sldChg>
      <pc:sldChg chg="addSp delSp modSp new del mod modClrScheme chgLayout">
        <pc:chgData name="Ieshia Johnson" userId="ASS3aS8kCt/FLv8xUb7SwgF895IUoq7Uc9Qxi8vtBsU=" providerId="None" clId="Web-{65ED6BBB-14F0-4352-B4F4-3FF5864E15BD}" dt="2021-05-18T18:21:50.228" v="9"/>
        <pc:sldMkLst>
          <pc:docMk/>
          <pc:sldMk cId="3450318770" sldId="310"/>
        </pc:sldMkLst>
        <pc:spChg chg="del mod ord">
          <ac:chgData name="Ieshia Johnson" userId="ASS3aS8kCt/FLv8xUb7SwgF895IUoq7Uc9Qxi8vtBsU=" providerId="None" clId="Web-{65ED6BBB-14F0-4352-B4F4-3FF5864E15BD}" dt="2021-05-18T18:21:42.571" v="6"/>
          <ac:spMkLst>
            <pc:docMk/>
            <pc:sldMk cId="3450318770" sldId="310"/>
            <ac:spMk id="2" creationId="{6EBFFC75-9E3E-49BB-8D1D-8EBEE0E688EB}"/>
          </ac:spMkLst>
        </pc:spChg>
        <pc:spChg chg="mod ord">
          <ac:chgData name="Ieshia Johnson" userId="ASS3aS8kCt/FLv8xUb7SwgF895IUoq7Uc9Qxi8vtBsU=" providerId="None" clId="Web-{65ED6BBB-14F0-4352-B4F4-3FF5864E15BD}" dt="2021-05-18T18:19:31.829" v="5"/>
          <ac:spMkLst>
            <pc:docMk/>
            <pc:sldMk cId="3450318770" sldId="310"/>
            <ac:spMk id="3" creationId="{B2F00627-9739-4F7B-9817-155B0D799463}"/>
          </ac:spMkLst>
        </pc:spChg>
        <pc:spChg chg="del">
          <ac:chgData name="Ieshia Johnson" userId="ASS3aS8kCt/FLv8xUb7SwgF895IUoq7Uc9Qxi8vtBsU=" providerId="None" clId="Web-{65ED6BBB-14F0-4352-B4F4-3FF5864E15BD}" dt="2021-05-18T18:19:31.829" v="5"/>
          <ac:spMkLst>
            <pc:docMk/>
            <pc:sldMk cId="3450318770" sldId="310"/>
            <ac:spMk id="4" creationId="{59EFB815-6E54-46B8-A4B0-F8A08D1EFC01}"/>
          </ac:spMkLst>
        </pc:spChg>
        <pc:picChg chg="add mod ord">
          <ac:chgData name="Ieshia Johnson" userId="ASS3aS8kCt/FLv8xUb7SwgF895IUoq7Uc9Qxi8vtBsU=" providerId="None" clId="Web-{65ED6BBB-14F0-4352-B4F4-3FF5864E15BD}" dt="2021-05-18T18:21:47.712" v="8" actId="1076"/>
          <ac:picMkLst>
            <pc:docMk/>
            <pc:sldMk cId="3450318770" sldId="310"/>
            <ac:picMk id="5" creationId="{769AD6AA-6DE1-427C-9599-383F83BD01BF}"/>
          </ac:picMkLst>
        </pc:picChg>
      </pc:sldChg>
    </pc:docChg>
  </pc:docChgLst>
  <pc:docChgLst>
    <pc:chgData name="Autumn Perrault" clId="Web-{C7250ECC-00A4-4119-A540-67AC2D645980}"/>
    <pc:docChg chg="modSld">
      <pc:chgData name="Autumn Perrault" userId="" providerId="" clId="Web-{C7250ECC-00A4-4119-A540-67AC2D645980}" dt="2021-05-17T23:56:10.893" v="1"/>
      <pc:docMkLst>
        <pc:docMk/>
      </pc:docMkLst>
      <pc:sldChg chg="addSp delSp modSp">
        <pc:chgData name="Autumn Perrault" userId="" providerId="" clId="Web-{C7250ECC-00A4-4119-A540-67AC2D645980}" dt="2021-05-17T23:56:10.893" v="1"/>
        <pc:sldMkLst>
          <pc:docMk/>
          <pc:sldMk cId="2865797374" sldId="280"/>
        </pc:sldMkLst>
        <pc:picChg chg="add del mod">
          <ac:chgData name="Autumn Perrault" userId="" providerId="" clId="Web-{C7250ECC-00A4-4119-A540-67AC2D645980}" dt="2021-05-17T23:56:10.893" v="1"/>
          <ac:picMkLst>
            <pc:docMk/>
            <pc:sldMk cId="2865797374" sldId="280"/>
            <ac:picMk id="2" creationId="{01E11F80-E387-402B-9F82-A39C471B2D04}"/>
          </ac:picMkLst>
        </pc:picChg>
      </pc:sldChg>
    </pc:docChg>
  </pc:docChgLst>
  <pc:docChgLst>
    <pc:chgData name="Autumn Perrault" userId="uLsRHfv9vY9MGGihONTXsHS4kJT7IeaCtU6at+doaqc=" providerId="None" clId="Web-{B8990924-0ECE-4099-A790-4E0C8D808371}"/>
    <pc:docChg chg="modSld">
      <pc:chgData name="Autumn Perrault" userId="uLsRHfv9vY9MGGihONTXsHS4kJT7IeaCtU6at+doaqc=" providerId="None" clId="Web-{B8990924-0ECE-4099-A790-4E0C8D808371}" dt="2021-05-21T15:22:32.329" v="97"/>
      <pc:docMkLst>
        <pc:docMk/>
      </pc:docMkLst>
      <pc:sldChg chg="modSp">
        <pc:chgData name="Autumn Perrault" userId="uLsRHfv9vY9MGGihONTXsHS4kJT7IeaCtU6at+doaqc=" providerId="None" clId="Web-{B8990924-0ECE-4099-A790-4E0C8D808371}" dt="2021-05-21T15:22:32.329" v="97"/>
        <pc:sldMkLst>
          <pc:docMk/>
          <pc:sldMk cId="4256542426" sldId="287"/>
        </pc:sldMkLst>
        <pc:graphicFrameChg chg="mod modGraphic">
          <ac:chgData name="Autumn Perrault" userId="uLsRHfv9vY9MGGihONTXsHS4kJT7IeaCtU6at+doaqc=" providerId="None" clId="Web-{B8990924-0ECE-4099-A790-4E0C8D808371}" dt="2021-05-21T15:22:32.329" v="97"/>
          <ac:graphicFrameMkLst>
            <pc:docMk/>
            <pc:sldMk cId="4256542426" sldId="287"/>
            <ac:graphicFrameMk id="6" creationId="{00000000-0000-0000-0000-000000000000}"/>
          </ac:graphicFrameMkLst>
        </pc:graphicFrameChg>
      </pc:sldChg>
    </pc:docChg>
  </pc:docChgLst>
  <pc:docChgLst>
    <pc:chgData name="Patricia Ann Lee King" userId="14xD9IpRKImnRZkyoMwlEeLF6uY5OjnHuufAGGNT0Yg=" providerId="None" clId="Web-{74AA1256-F496-4B0D-A912-5831E3202A8E}"/>
    <pc:docChg chg="modSld">
      <pc:chgData name="Patricia Ann Lee King" userId="14xD9IpRKImnRZkyoMwlEeLF6uY5OjnHuufAGGNT0Yg=" providerId="None" clId="Web-{74AA1256-F496-4B0D-A912-5831E3202A8E}" dt="2021-05-25T14:03:43.194" v="98"/>
      <pc:docMkLst>
        <pc:docMk/>
      </pc:docMkLst>
      <pc:sldChg chg="addSp delSp modSp modNotes">
        <pc:chgData name="Patricia Ann Lee King" userId="14xD9IpRKImnRZkyoMwlEeLF6uY5OjnHuufAGGNT0Yg=" providerId="None" clId="Web-{74AA1256-F496-4B0D-A912-5831E3202A8E}" dt="2021-05-25T14:00:05.679" v="76"/>
        <pc:sldMkLst>
          <pc:docMk/>
          <pc:sldMk cId="80358090" sldId="293"/>
        </pc:sldMkLst>
        <pc:spChg chg="mod">
          <ac:chgData name="Patricia Ann Lee King" userId="14xD9IpRKImnRZkyoMwlEeLF6uY5OjnHuufAGGNT0Yg=" providerId="None" clId="Web-{74AA1256-F496-4B0D-A912-5831E3202A8E}" dt="2021-05-25T14:00:05.679" v="76"/>
          <ac:spMkLst>
            <pc:docMk/>
            <pc:sldMk cId="80358090" sldId="293"/>
            <ac:spMk id="2" creationId="{00000000-0000-0000-0000-000000000000}"/>
          </ac:spMkLst>
        </pc:spChg>
        <pc:spChg chg="mod">
          <ac:chgData name="Patricia Ann Lee King" userId="14xD9IpRKImnRZkyoMwlEeLF6uY5OjnHuufAGGNT0Yg=" providerId="None" clId="Web-{74AA1256-F496-4B0D-A912-5831E3202A8E}" dt="2021-05-25T13:55:54.118" v="10" actId="14100"/>
          <ac:spMkLst>
            <pc:docMk/>
            <pc:sldMk cId="80358090" sldId="293"/>
            <ac:spMk id="3" creationId="{00000000-0000-0000-0000-000000000000}"/>
          </ac:spMkLst>
        </pc:spChg>
        <pc:spChg chg="add del mod">
          <ac:chgData name="Patricia Ann Lee King" userId="14xD9IpRKImnRZkyoMwlEeLF6uY5OjnHuufAGGNT0Yg=" providerId="None" clId="Web-{74AA1256-F496-4B0D-A912-5831E3202A8E}" dt="2021-05-25T13:59:25.133" v="48"/>
          <ac:spMkLst>
            <pc:docMk/>
            <pc:sldMk cId="80358090" sldId="293"/>
            <ac:spMk id="6" creationId="{2D2195A7-35EB-42C7-9B22-99D7490F73DD}"/>
          </ac:spMkLst>
        </pc:spChg>
        <pc:spChg chg="add del mod">
          <ac:chgData name="Patricia Ann Lee King" userId="14xD9IpRKImnRZkyoMwlEeLF6uY5OjnHuufAGGNT0Yg=" providerId="None" clId="Web-{74AA1256-F496-4B0D-A912-5831E3202A8E}" dt="2021-05-25T13:59:17.945" v="46"/>
          <ac:spMkLst>
            <pc:docMk/>
            <pc:sldMk cId="80358090" sldId="293"/>
            <ac:spMk id="7" creationId="{800503DB-AAB2-4472-B770-4F7C569E1090}"/>
          </ac:spMkLst>
        </pc:spChg>
      </pc:sldChg>
      <pc:sldChg chg="modNotes">
        <pc:chgData name="Patricia Ann Lee King" userId="14xD9IpRKImnRZkyoMwlEeLF6uY5OjnHuufAGGNT0Yg=" providerId="None" clId="Web-{74AA1256-F496-4B0D-A912-5831E3202A8E}" dt="2021-05-25T14:00:19.461" v="90"/>
        <pc:sldMkLst>
          <pc:docMk/>
          <pc:sldMk cId="261201547" sldId="295"/>
        </pc:sldMkLst>
      </pc:sldChg>
      <pc:sldChg chg="modSp">
        <pc:chgData name="Patricia Ann Lee King" userId="14xD9IpRKImnRZkyoMwlEeLF6uY5OjnHuufAGGNT0Yg=" providerId="None" clId="Web-{74AA1256-F496-4B0D-A912-5831E3202A8E}" dt="2021-05-25T14:01:39.007" v="97" actId="20577"/>
        <pc:sldMkLst>
          <pc:docMk/>
          <pc:sldMk cId="1108764179" sldId="349"/>
        </pc:sldMkLst>
        <pc:spChg chg="mod">
          <ac:chgData name="Patricia Ann Lee King" userId="14xD9IpRKImnRZkyoMwlEeLF6uY5OjnHuufAGGNT0Yg=" providerId="None" clId="Web-{74AA1256-F496-4B0D-A912-5831E3202A8E}" dt="2021-05-25T14:01:39.007" v="97" actId="20577"/>
          <ac:spMkLst>
            <pc:docMk/>
            <pc:sldMk cId="1108764179" sldId="349"/>
            <ac:spMk id="9" creationId="{00000000-0000-0000-0000-000000000000}"/>
          </ac:spMkLst>
        </pc:spChg>
      </pc:sldChg>
      <pc:sldChg chg="modSp">
        <pc:chgData name="Patricia Ann Lee King" userId="14xD9IpRKImnRZkyoMwlEeLF6uY5OjnHuufAGGNT0Yg=" providerId="None" clId="Web-{74AA1256-F496-4B0D-A912-5831E3202A8E}" dt="2021-05-25T14:03:43.194" v="98"/>
        <pc:sldMkLst>
          <pc:docMk/>
          <pc:sldMk cId="948213449" sldId="352"/>
        </pc:sldMkLst>
        <pc:spChg chg="mod">
          <ac:chgData name="Patricia Ann Lee King" userId="14xD9IpRKImnRZkyoMwlEeLF6uY5OjnHuufAGGNT0Yg=" providerId="None" clId="Web-{74AA1256-F496-4B0D-A912-5831E3202A8E}" dt="2021-05-25T14:03:43.194" v="98"/>
          <ac:spMkLst>
            <pc:docMk/>
            <pc:sldMk cId="948213449" sldId="352"/>
            <ac:spMk id="2" creationId="{9001D745-A877-0B4E-92A1-D6BB45282A5D}"/>
          </ac:spMkLst>
        </pc:spChg>
      </pc:sldChg>
      <pc:sldChg chg="modNotes">
        <pc:chgData name="Patricia Ann Lee King" userId="14xD9IpRKImnRZkyoMwlEeLF6uY5OjnHuufAGGNT0Yg=" providerId="None" clId="Web-{74AA1256-F496-4B0D-A912-5831E3202A8E}" dt="2021-05-25T14:01:03.632" v="95"/>
        <pc:sldMkLst>
          <pc:docMk/>
          <pc:sldMk cId="3841950" sldId="362"/>
        </pc:sldMkLst>
      </pc:sldChg>
    </pc:docChg>
  </pc:docChgLst>
  <pc:docChgLst>
    <pc:chgData name="Eileen Fleming Suse" userId="S::efs3844@ads.northwestern.edu::725c94ef-d051-42d7-9d33-8572765d592b" providerId="AD" clId="Web-{C347438C-AD3B-4EF2-E90A-B9F359F626B7}"/>
    <pc:docChg chg="modSld sldOrd">
      <pc:chgData name="Eileen Fleming Suse" userId="S::efs3844@ads.northwestern.edu::725c94ef-d051-42d7-9d33-8572765d592b" providerId="AD" clId="Web-{C347438C-AD3B-4EF2-E90A-B9F359F626B7}" dt="2021-11-16T22:17:40.228" v="43"/>
      <pc:docMkLst>
        <pc:docMk/>
      </pc:docMkLst>
      <pc:sldChg chg="modSp">
        <pc:chgData name="Eileen Fleming Suse" userId="S::efs3844@ads.northwestern.edu::725c94ef-d051-42d7-9d33-8572765d592b" providerId="AD" clId="Web-{C347438C-AD3B-4EF2-E90A-B9F359F626B7}" dt="2021-11-16T22:13:53.335" v="9" actId="20577"/>
        <pc:sldMkLst>
          <pc:docMk/>
          <pc:sldMk cId="471703360" sldId="283"/>
        </pc:sldMkLst>
        <pc:spChg chg="mod">
          <ac:chgData name="Eileen Fleming Suse" userId="S::efs3844@ads.northwestern.edu::725c94ef-d051-42d7-9d33-8572765d592b" providerId="AD" clId="Web-{C347438C-AD3B-4EF2-E90A-B9F359F626B7}" dt="2021-11-16T22:13:53.335" v="9" actId="20577"/>
          <ac:spMkLst>
            <pc:docMk/>
            <pc:sldMk cId="471703360" sldId="283"/>
            <ac:spMk id="4" creationId="{19922563-64D6-2A4E-B048-13AC25DB45AD}"/>
          </ac:spMkLst>
        </pc:spChg>
      </pc:sldChg>
      <pc:sldChg chg="modSp">
        <pc:chgData name="Eileen Fleming Suse" userId="S::efs3844@ads.northwestern.edu::725c94ef-d051-42d7-9d33-8572765d592b" providerId="AD" clId="Web-{C347438C-AD3B-4EF2-E90A-B9F359F626B7}" dt="2021-11-16T22:15:27.523" v="36" actId="20577"/>
        <pc:sldMkLst>
          <pc:docMk/>
          <pc:sldMk cId="2869706412" sldId="379"/>
        </pc:sldMkLst>
        <pc:spChg chg="mod">
          <ac:chgData name="Eileen Fleming Suse" userId="S::efs3844@ads.northwestern.edu::725c94ef-d051-42d7-9d33-8572765d592b" providerId="AD" clId="Web-{C347438C-AD3B-4EF2-E90A-B9F359F626B7}" dt="2021-11-16T22:15:27.523" v="36" actId="20577"/>
          <ac:spMkLst>
            <pc:docMk/>
            <pc:sldMk cId="2869706412" sldId="379"/>
            <ac:spMk id="5" creationId="{00000000-0000-0000-0000-000000000000}"/>
          </ac:spMkLst>
        </pc:spChg>
      </pc:sldChg>
      <pc:sldChg chg="ord">
        <pc:chgData name="Eileen Fleming Suse" userId="S::efs3844@ads.northwestern.edu::725c94ef-d051-42d7-9d33-8572765d592b" providerId="AD" clId="Web-{C347438C-AD3B-4EF2-E90A-B9F359F626B7}" dt="2021-11-16T22:17:40.228" v="41"/>
        <pc:sldMkLst>
          <pc:docMk/>
          <pc:sldMk cId="1545491597" sldId="410"/>
        </pc:sldMkLst>
      </pc:sldChg>
      <pc:sldChg chg="ord">
        <pc:chgData name="Eileen Fleming Suse" userId="S::efs3844@ads.northwestern.edu::725c94ef-d051-42d7-9d33-8572765d592b" providerId="AD" clId="Web-{C347438C-AD3B-4EF2-E90A-B9F359F626B7}" dt="2021-11-16T22:15:12.836" v="29"/>
        <pc:sldMkLst>
          <pc:docMk/>
          <pc:sldMk cId="2910229921" sldId="583"/>
        </pc:sldMkLst>
      </pc:sldChg>
      <pc:sldChg chg="ord">
        <pc:chgData name="Eileen Fleming Suse" userId="S::efs3844@ads.northwestern.edu::725c94ef-d051-42d7-9d33-8572765d592b" providerId="AD" clId="Web-{C347438C-AD3B-4EF2-E90A-B9F359F626B7}" dt="2021-11-16T22:15:12.836" v="28"/>
        <pc:sldMkLst>
          <pc:docMk/>
          <pc:sldMk cId="935430435" sldId="584"/>
        </pc:sldMkLst>
      </pc:sldChg>
      <pc:sldChg chg="ord">
        <pc:chgData name="Eileen Fleming Suse" userId="S::efs3844@ads.northwestern.edu::725c94ef-d051-42d7-9d33-8572765d592b" providerId="AD" clId="Web-{C347438C-AD3B-4EF2-E90A-B9F359F626B7}" dt="2021-11-16T22:15:12.820" v="27"/>
        <pc:sldMkLst>
          <pc:docMk/>
          <pc:sldMk cId="421051146" sldId="586"/>
        </pc:sldMkLst>
      </pc:sldChg>
      <pc:sldChg chg="ord">
        <pc:chgData name="Eileen Fleming Suse" userId="S::efs3844@ads.northwestern.edu::725c94ef-d051-42d7-9d33-8572765d592b" providerId="AD" clId="Web-{C347438C-AD3B-4EF2-E90A-B9F359F626B7}" dt="2021-11-16T22:15:12.820" v="26"/>
        <pc:sldMkLst>
          <pc:docMk/>
          <pc:sldMk cId="4026011328" sldId="587"/>
        </pc:sldMkLst>
      </pc:sldChg>
      <pc:sldChg chg="ord">
        <pc:chgData name="Eileen Fleming Suse" userId="S::efs3844@ads.northwestern.edu::725c94ef-d051-42d7-9d33-8572765d592b" providerId="AD" clId="Web-{C347438C-AD3B-4EF2-E90A-B9F359F626B7}" dt="2021-11-16T22:15:12.820" v="25"/>
        <pc:sldMkLst>
          <pc:docMk/>
          <pc:sldMk cId="2428279618" sldId="588"/>
        </pc:sldMkLst>
      </pc:sldChg>
      <pc:sldChg chg="ord">
        <pc:chgData name="Eileen Fleming Suse" userId="S::efs3844@ads.northwestern.edu::725c94ef-d051-42d7-9d33-8572765d592b" providerId="AD" clId="Web-{C347438C-AD3B-4EF2-E90A-B9F359F626B7}" dt="2021-11-16T22:15:12.820" v="24"/>
        <pc:sldMkLst>
          <pc:docMk/>
          <pc:sldMk cId="1841864587" sldId="589"/>
        </pc:sldMkLst>
      </pc:sldChg>
      <pc:sldChg chg="ord">
        <pc:chgData name="Eileen Fleming Suse" userId="S::efs3844@ads.northwestern.edu::725c94ef-d051-42d7-9d33-8572765d592b" providerId="AD" clId="Web-{C347438C-AD3B-4EF2-E90A-B9F359F626B7}" dt="2021-11-16T22:15:12.820" v="23"/>
        <pc:sldMkLst>
          <pc:docMk/>
          <pc:sldMk cId="2070080140" sldId="590"/>
        </pc:sldMkLst>
      </pc:sldChg>
      <pc:sldChg chg="ord">
        <pc:chgData name="Eileen Fleming Suse" userId="S::efs3844@ads.northwestern.edu::725c94ef-d051-42d7-9d33-8572765d592b" providerId="AD" clId="Web-{C347438C-AD3B-4EF2-E90A-B9F359F626B7}" dt="2021-11-16T22:15:12.820" v="22"/>
        <pc:sldMkLst>
          <pc:docMk/>
          <pc:sldMk cId="3698785206" sldId="591"/>
        </pc:sldMkLst>
      </pc:sldChg>
      <pc:sldChg chg="ord">
        <pc:chgData name="Eileen Fleming Suse" userId="S::efs3844@ads.northwestern.edu::725c94ef-d051-42d7-9d33-8572765d592b" providerId="AD" clId="Web-{C347438C-AD3B-4EF2-E90A-B9F359F626B7}" dt="2021-11-16T22:15:12.820" v="21"/>
        <pc:sldMkLst>
          <pc:docMk/>
          <pc:sldMk cId="2280082670" sldId="592"/>
        </pc:sldMkLst>
      </pc:sldChg>
      <pc:sldChg chg="ord">
        <pc:chgData name="Eileen Fleming Suse" userId="S::efs3844@ads.northwestern.edu::725c94ef-d051-42d7-9d33-8572765d592b" providerId="AD" clId="Web-{C347438C-AD3B-4EF2-E90A-B9F359F626B7}" dt="2021-11-16T22:15:12.820" v="20"/>
        <pc:sldMkLst>
          <pc:docMk/>
          <pc:sldMk cId="1761768258" sldId="593"/>
        </pc:sldMkLst>
      </pc:sldChg>
      <pc:sldChg chg="modSp">
        <pc:chgData name="Eileen Fleming Suse" userId="S::efs3844@ads.northwestern.edu::725c94ef-d051-42d7-9d33-8572765d592b" providerId="AD" clId="Web-{C347438C-AD3B-4EF2-E90A-B9F359F626B7}" dt="2021-11-16T22:17:06.884" v="40" actId="20577"/>
        <pc:sldMkLst>
          <pc:docMk/>
          <pc:sldMk cId="3772629369" sldId="596"/>
        </pc:sldMkLst>
        <pc:spChg chg="mod">
          <ac:chgData name="Eileen Fleming Suse" userId="S::efs3844@ads.northwestern.edu::725c94ef-d051-42d7-9d33-8572765d592b" providerId="AD" clId="Web-{C347438C-AD3B-4EF2-E90A-B9F359F626B7}" dt="2021-11-16T22:17:06.884" v="40" actId="20577"/>
          <ac:spMkLst>
            <pc:docMk/>
            <pc:sldMk cId="3772629369" sldId="596"/>
            <ac:spMk id="3" creationId="{00000000-0000-0000-0000-000000000000}"/>
          </ac:spMkLst>
        </pc:spChg>
      </pc:sldChg>
      <pc:sldChg chg="ord">
        <pc:chgData name="Eileen Fleming Suse" userId="S::efs3844@ads.northwestern.edu::725c94ef-d051-42d7-9d33-8572765d592b" providerId="AD" clId="Web-{C347438C-AD3B-4EF2-E90A-B9F359F626B7}" dt="2021-11-16T22:17:40.228" v="43"/>
        <pc:sldMkLst>
          <pc:docMk/>
          <pc:sldMk cId="216151421" sldId="600"/>
        </pc:sldMkLst>
      </pc:sldChg>
      <pc:sldChg chg="ord">
        <pc:chgData name="Eileen Fleming Suse" userId="S::efs3844@ads.northwestern.edu::725c94ef-d051-42d7-9d33-8572765d592b" providerId="AD" clId="Web-{C347438C-AD3B-4EF2-E90A-B9F359F626B7}" dt="2021-11-16T22:17:40.228" v="42"/>
        <pc:sldMkLst>
          <pc:docMk/>
          <pc:sldMk cId="2853247250" sldId="601"/>
        </pc:sldMkLst>
      </pc:sldChg>
    </pc:docChg>
  </pc:docChgLst>
  <pc:docChgLst>
    <pc:chgData name="Autumn Perrault" userId="uLsRHfv9vY9MGGihONTXsHS4kJT7IeaCtU6at+doaqc=" providerId="None" clId="Web-{7C22A33F-4331-4EFE-972F-8FA31C7CCF20}"/>
    <pc:docChg chg="modSld">
      <pc:chgData name="Autumn Perrault" userId="uLsRHfv9vY9MGGihONTXsHS4kJT7IeaCtU6at+doaqc=" providerId="None" clId="Web-{7C22A33F-4331-4EFE-972F-8FA31C7CCF20}" dt="2021-05-18T18:08:52.488" v="3" actId="1076"/>
      <pc:docMkLst>
        <pc:docMk/>
      </pc:docMkLst>
      <pc:sldChg chg="modSp">
        <pc:chgData name="Autumn Perrault" userId="uLsRHfv9vY9MGGihONTXsHS4kJT7IeaCtU6at+doaqc=" providerId="None" clId="Web-{7C22A33F-4331-4EFE-972F-8FA31C7CCF20}" dt="2021-05-18T18:08:52.488" v="3" actId="1076"/>
        <pc:sldMkLst>
          <pc:docMk/>
          <pc:sldMk cId="2180037724" sldId="284"/>
        </pc:sldMkLst>
        <pc:spChg chg="mod">
          <ac:chgData name="Autumn Perrault" userId="uLsRHfv9vY9MGGihONTXsHS4kJT7IeaCtU6at+doaqc=" providerId="None" clId="Web-{7C22A33F-4331-4EFE-972F-8FA31C7CCF20}" dt="2021-05-18T18:08:27.346" v="2"/>
          <ac:spMkLst>
            <pc:docMk/>
            <pc:sldMk cId="2180037724" sldId="284"/>
            <ac:spMk id="12" creationId="{9ADF7DFC-00FB-3F4D-9245-BDC3E92F39B4}"/>
          </ac:spMkLst>
        </pc:spChg>
        <pc:picChg chg="mod">
          <ac:chgData name="Autumn Perrault" userId="uLsRHfv9vY9MGGihONTXsHS4kJT7IeaCtU6at+doaqc=" providerId="None" clId="Web-{7C22A33F-4331-4EFE-972F-8FA31C7CCF20}" dt="2021-05-18T18:08:52.488" v="3" actId="1076"/>
          <ac:picMkLst>
            <pc:docMk/>
            <pc:sldMk cId="2180037724" sldId="284"/>
            <ac:picMk id="5" creationId="{0A1C0937-042F-8B42-B283-22ABBC7AEA65}"/>
          </ac:picMkLst>
        </pc:picChg>
      </pc:sldChg>
    </pc:docChg>
  </pc:docChgLst>
  <pc:docChgLst>
    <pc:chgData name="Autumn Perrault" userId="S::aps8675@ads.northwestern.edu::2680b243-5708-4215-8501-ff5421fc655f" providerId="AD" clId="Web-{FA64239D-51BB-75EC-5720-D25C7A3F44AE}"/>
    <pc:docChg chg="delSld modSld modSection">
      <pc:chgData name="Autumn Perrault" userId="S::aps8675@ads.northwestern.edu::2680b243-5708-4215-8501-ff5421fc655f" providerId="AD" clId="Web-{FA64239D-51BB-75EC-5720-D25C7A3F44AE}" dt="2021-11-19T14:42:26.230" v="195"/>
      <pc:docMkLst>
        <pc:docMk/>
      </pc:docMkLst>
      <pc:sldChg chg="del">
        <pc:chgData name="Autumn Perrault" userId="S::aps8675@ads.northwestern.edu::2680b243-5708-4215-8501-ff5421fc655f" providerId="AD" clId="Web-{FA64239D-51BB-75EC-5720-D25C7A3F44AE}" dt="2021-11-19T14:16:20.508" v="0"/>
        <pc:sldMkLst>
          <pc:docMk/>
          <pc:sldMk cId="2298103428" sldId="378"/>
        </pc:sldMkLst>
      </pc:sldChg>
      <pc:sldChg chg="modSp modNotes">
        <pc:chgData name="Autumn Perrault" userId="S::aps8675@ads.northwestern.edu::2680b243-5708-4215-8501-ff5421fc655f" providerId="AD" clId="Web-{FA64239D-51BB-75EC-5720-D25C7A3F44AE}" dt="2021-11-19T14:42:26.230" v="195"/>
        <pc:sldMkLst>
          <pc:docMk/>
          <pc:sldMk cId="1867488853" sldId="541"/>
        </pc:sldMkLst>
        <pc:spChg chg="mod">
          <ac:chgData name="Autumn Perrault" userId="S::aps8675@ads.northwestern.edu::2680b243-5708-4215-8501-ff5421fc655f" providerId="AD" clId="Web-{FA64239D-51BB-75EC-5720-D25C7A3F44AE}" dt="2021-11-19T14:40:50.635" v="60"/>
          <ac:spMkLst>
            <pc:docMk/>
            <pc:sldMk cId="1867488853" sldId="541"/>
            <ac:spMk id="2" creationId="{00000000-0000-0000-0000-000000000000}"/>
          </ac:spMkLst>
        </pc:spChg>
      </pc:sldChg>
      <pc:sldChg chg="modSp modNotes">
        <pc:chgData name="Autumn Perrault" userId="S::aps8675@ads.northwestern.edu::2680b243-5708-4215-8501-ff5421fc655f" providerId="AD" clId="Web-{FA64239D-51BB-75EC-5720-D25C7A3F44AE}" dt="2021-11-19T14:39:33.323" v="59"/>
        <pc:sldMkLst>
          <pc:docMk/>
          <pc:sldMk cId="1357746948" sldId="594"/>
        </pc:sldMkLst>
        <pc:spChg chg="mod">
          <ac:chgData name="Autumn Perrault" userId="S::aps8675@ads.northwestern.edu::2680b243-5708-4215-8501-ff5421fc655f" providerId="AD" clId="Web-{FA64239D-51BB-75EC-5720-D25C7A3F44AE}" dt="2021-11-19T14:39:28.761" v="58"/>
          <ac:spMkLst>
            <pc:docMk/>
            <pc:sldMk cId="1357746948" sldId="594"/>
            <ac:spMk id="16386" creationId="{00000000-0000-0000-0000-000000000000}"/>
          </ac:spMkLst>
        </pc:spChg>
      </pc:sldChg>
      <pc:sldChg chg="modSp modNotes">
        <pc:chgData name="Autumn Perrault" userId="S::aps8675@ads.northwestern.edu::2680b243-5708-4215-8501-ff5421fc655f" providerId="AD" clId="Web-{FA64239D-51BB-75EC-5720-D25C7A3F44AE}" dt="2021-11-19T14:39:23.167" v="57"/>
        <pc:sldMkLst>
          <pc:docMk/>
          <pc:sldMk cId="3303672203" sldId="595"/>
        </pc:sldMkLst>
        <pc:spChg chg="mod">
          <ac:chgData name="Autumn Perrault" userId="S::aps8675@ads.northwestern.edu::2680b243-5708-4215-8501-ff5421fc655f" providerId="AD" clId="Web-{FA64239D-51BB-75EC-5720-D25C7A3F44AE}" dt="2021-11-19T14:16:35.289" v="1"/>
          <ac:spMkLst>
            <pc:docMk/>
            <pc:sldMk cId="3303672203" sldId="595"/>
            <ac:spMk id="16386" creationId="{00000000-0000-0000-0000-000000000000}"/>
          </ac:spMkLst>
        </pc:spChg>
      </pc:sldChg>
    </pc:docChg>
  </pc:docChgLst>
  <pc:docChgLst>
    <pc:chgData name="Eileen Fleming Suse" userId="S::efs3844@ads.northwestern.edu::725c94ef-d051-42d7-9d33-8572765d592b" providerId="AD" clId="Web-{C89D1486-2D09-E6E4-211B-76C8879FCD69}"/>
    <pc:docChg chg="addSld modSld modSection">
      <pc:chgData name="Eileen Fleming Suse" userId="S::efs3844@ads.northwestern.edu::725c94ef-d051-42d7-9d33-8572765d592b" providerId="AD" clId="Web-{C89D1486-2D09-E6E4-211B-76C8879FCD69}" dt="2021-11-19T19:05:45.583" v="201" actId="20577"/>
      <pc:docMkLst>
        <pc:docMk/>
      </pc:docMkLst>
      <pc:sldChg chg="modSp">
        <pc:chgData name="Eileen Fleming Suse" userId="S::efs3844@ads.northwestern.edu::725c94ef-d051-42d7-9d33-8572765d592b" providerId="AD" clId="Web-{C89D1486-2D09-E6E4-211B-76C8879FCD69}" dt="2021-11-19T18:40:02.651" v="1" actId="14100"/>
        <pc:sldMkLst>
          <pc:docMk/>
          <pc:sldMk cId="2069074631" sldId="603"/>
        </pc:sldMkLst>
        <pc:spChg chg="mod">
          <ac:chgData name="Eileen Fleming Suse" userId="S::efs3844@ads.northwestern.edu::725c94ef-d051-42d7-9d33-8572765d592b" providerId="AD" clId="Web-{C89D1486-2D09-E6E4-211B-76C8879FCD69}" dt="2021-11-19T18:40:02.651" v="1" actId="14100"/>
          <ac:spMkLst>
            <pc:docMk/>
            <pc:sldMk cId="2069074631" sldId="603"/>
            <ac:spMk id="14" creationId="{C2B652DB-7166-4FBF-ABDB-C68256EC1442}"/>
          </ac:spMkLst>
        </pc:spChg>
      </pc:sldChg>
      <pc:sldChg chg="addSp modSp new">
        <pc:chgData name="Eileen Fleming Suse" userId="S::efs3844@ads.northwestern.edu::725c94ef-d051-42d7-9d33-8572765d592b" providerId="AD" clId="Web-{C89D1486-2D09-E6E4-211B-76C8879FCD69}" dt="2021-11-19T18:43:44.387" v="84" actId="1076"/>
        <pc:sldMkLst>
          <pc:docMk/>
          <pc:sldMk cId="4055555389" sldId="622"/>
        </pc:sldMkLst>
        <pc:spChg chg="mod">
          <ac:chgData name="Eileen Fleming Suse" userId="S::efs3844@ads.northwestern.edu::725c94ef-d051-42d7-9d33-8572765d592b" providerId="AD" clId="Web-{C89D1486-2D09-E6E4-211B-76C8879FCD69}" dt="2021-11-19T18:40:57.980" v="6" actId="20577"/>
          <ac:spMkLst>
            <pc:docMk/>
            <pc:sldMk cId="4055555389" sldId="622"/>
            <ac:spMk id="2" creationId="{C04C925A-C903-450C-901F-638DEF6E24F9}"/>
          </ac:spMkLst>
        </pc:spChg>
        <pc:spChg chg="mod">
          <ac:chgData name="Eileen Fleming Suse" userId="S::efs3844@ads.northwestern.edu::725c94ef-d051-42d7-9d33-8572765d592b" providerId="AD" clId="Web-{C89D1486-2D09-E6E4-211B-76C8879FCD69}" dt="2021-11-19T18:43:44.387" v="84" actId="1076"/>
          <ac:spMkLst>
            <pc:docMk/>
            <pc:sldMk cId="4055555389" sldId="622"/>
            <ac:spMk id="3" creationId="{5559A2AB-53AC-4353-B7BF-D59176F44591}"/>
          </ac:spMkLst>
        </pc:spChg>
        <pc:picChg chg="add mod">
          <ac:chgData name="Eileen Fleming Suse" userId="S::efs3844@ads.northwestern.edu::725c94ef-d051-42d7-9d33-8572765d592b" providerId="AD" clId="Web-{C89D1486-2D09-E6E4-211B-76C8879FCD69}" dt="2021-11-19T18:43:38.371" v="81"/>
          <ac:picMkLst>
            <pc:docMk/>
            <pc:sldMk cId="4055555389" sldId="622"/>
            <ac:picMk id="6" creationId="{8F981933-CDAA-45A2-B22F-6AAEC29ABB1F}"/>
          </ac:picMkLst>
        </pc:picChg>
      </pc:sldChg>
      <pc:sldChg chg="addSp modSp new">
        <pc:chgData name="Eileen Fleming Suse" userId="S::efs3844@ads.northwestern.edu::725c94ef-d051-42d7-9d33-8572765d592b" providerId="AD" clId="Web-{C89D1486-2D09-E6E4-211B-76C8879FCD69}" dt="2021-11-19T19:05:45.583" v="201" actId="20577"/>
        <pc:sldMkLst>
          <pc:docMk/>
          <pc:sldMk cId="1740064216" sldId="623"/>
        </pc:sldMkLst>
        <pc:spChg chg="mod">
          <ac:chgData name="Eileen Fleming Suse" userId="S::efs3844@ads.northwestern.edu::725c94ef-d051-42d7-9d33-8572765d592b" providerId="AD" clId="Web-{C89D1486-2D09-E6E4-211B-76C8879FCD69}" dt="2021-11-19T18:44:23.012" v="113" actId="1076"/>
          <ac:spMkLst>
            <pc:docMk/>
            <pc:sldMk cId="1740064216" sldId="623"/>
            <ac:spMk id="2" creationId="{0AD48F99-D6ED-428F-852F-B598D359B169}"/>
          </ac:spMkLst>
        </pc:spChg>
        <pc:spChg chg="mod">
          <ac:chgData name="Eileen Fleming Suse" userId="S::efs3844@ads.northwestern.edu::725c94ef-d051-42d7-9d33-8572765d592b" providerId="AD" clId="Web-{C89D1486-2D09-E6E4-211B-76C8879FCD69}" dt="2021-11-19T18:55:12.438" v="165" actId="14100"/>
          <ac:spMkLst>
            <pc:docMk/>
            <pc:sldMk cId="1740064216" sldId="623"/>
            <ac:spMk id="3" creationId="{83A5835D-ECBC-4CCA-BD6E-214C68A844F5}"/>
          </ac:spMkLst>
        </pc:spChg>
        <pc:spChg chg="add mod">
          <ac:chgData name="Eileen Fleming Suse" userId="S::efs3844@ads.northwestern.edu::725c94ef-d051-42d7-9d33-8572765d592b" providerId="AD" clId="Web-{C89D1486-2D09-E6E4-211B-76C8879FCD69}" dt="2021-11-19T19:05:45.583" v="201" actId="20577"/>
          <ac:spMkLst>
            <pc:docMk/>
            <pc:sldMk cId="1740064216" sldId="623"/>
            <ac:spMk id="6" creationId="{FB91ADCB-2270-47A2-86C1-5AEC61DB970A}"/>
          </ac:spMkLst>
        </pc:spChg>
      </pc:sldChg>
    </pc:docChg>
  </pc:docChgLst>
  <pc:docChgLst>
    <pc:chgData name="Eileen Suse" userId="vXMQdq/W7LSDRl23y0jJJW/GBiMQSYhGT/LqYJgZqU4=" providerId="None" clId="Web-{283DF1BE-D57D-423E-877C-663E78509B24}"/>
    <pc:docChg chg="addSld delSld modSld modSection">
      <pc:chgData name="Eileen Suse" userId="vXMQdq/W7LSDRl23y0jJJW/GBiMQSYhGT/LqYJgZqU4=" providerId="None" clId="Web-{283DF1BE-D57D-423E-877C-663E78509B24}" dt="2021-05-18T18:31:33.763" v="95"/>
      <pc:docMkLst>
        <pc:docMk/>
      </pc:docMkLst>
      <pc:sldChg chg="addSp delSp modSp modNotes">
        <pc:chgData name="Eileen Suse" userId="vXMQdq/W7LSDRl23y0jJJW/GBiMQSYhGT/LqYJgZqU4=" providerId="None" clId="Web-{283DF1BE-D57D-423E-877C-663E78509B24}" dt="2021-05-18T18:31:33.763" v="95"/>
        <pc:sldMkLst>
          <pc:docMk/>
          <pc:sldMk cId="3091720462" sldId="277"/>
        </pc:sldMkLst>
        <pc:spChg chg="add mod">
          <ac:chgData name="Eileen Suse" userId="vXMQdq/W7LSDRl23y0jJJW/GBiMQSYhGT/LqYJgZqU4=" providerId="None" clId="Web-{283DF1BE-D57D-423E-877C-663E78509B24}" dt="2021-05-18T18:29:42.932" v="66"/>
          <ac:spMkLst>
            <pc:docMk/>
            <pc:sldMk cId="3091720462" sldId="277"/>
            <ac:spMk id="3" creationId="{ACA89446-6B36-4D7D-B9B8-61630BD4C53F}"/>
          </ac:spMkLst>
        </pc:spChg>
        <pc:spChg chg="add mod">
          <ac:chgData name="Eileen Suse" userId="vXMQdq/W7LSDRl23y0jJJW/GBiMQSYhGT/LqYJgZqU4=" providerId="None" clId="Web-{283DF1BE-D57D-423E-877C-663E78509B24}" dt="2021-05-18T18:31:25.232" v="94"/>
          <ac:spMkLst>
            <pc:docMk/>
            <pc:sldMk cId="3091720462" sldId="277"/>
            <ac:spMk id="6" creationId="{7E1D0A04-CDE3-40E2-B9B6-DC5B4CAB7439}"/>
          </ac:spMkLst>
        </pc:spChg>
        <pc:spChg chg="add mod">
          <ac:chgData name="Eileen Suse" userId="vXMQdq/W7LSDRl23y0jJJW/GBiMQSYhGT/LqYJgZqU4=" providerId="None" clId="Web-{283DF1BE-D57D-423E-877C-663E78509B24}" dt="2021-05-18T18:30:03.448" v="76" actId="1076"/>
          <ac:spMkLst>
            <pc:docMk/>
            <pc:sldMk cId="3091720462" sldId="277"/>
            <ac:spMk id="10" creationId="{9CA8D2E4-4CB8-47AF-8F07-16E53DC4F9E1}"/>
          </ac:spMkLst>
        </pc:spChg>
        <pc:spChg chg="mod">
          <ac:chgData name="Eileen Suse" userId="vXMQdq/W7LSDRl23y0jJJW/GBiMQSYhGT/LqYJgZqU4=" providerId="None" clId="Web-{283DF1BE-D57D-423E-877C-663E78509B24}" dt="2021-05-18T18:29:13.510" v="53" actId="20577"/>
          <ac:spMkLst>
            <pc:docMk/>
            <pc:sldMk cId="3091720462" sldId="277"/>
            <ac:spMk id="11" creationId="{00000000-0000-0000-0000-000000000000}"/>
          </ac:spMkLst>
        </pc:spChg>
        <pc:spChg chg="add mod">
          <ac:chgData name="Eileen Suse" userId="vXMQdq/W7LSDRl23y0jJJW/GBiMQSYhGT/LqYJgZqU4=" providerId="None" clId="Web-{283DF1BE-D57D-423E-877C-663E78509B24}" dt="2021-05-18T18:30:11.496" v="78" actId="1076"/>
          <ac:spMkLst>
            <pc:docMk/>
            <pc:sldMk cId="3091720462" sldId="277"/>
            <ac:spMk id="12" creationId="{C44D3F2C-61DD-4C97-A9C3-7ECB4991A738}"/>
          </ac:spMkLst>
        </pc:spChg>
        <pc:spChg chg="add mod">
          <ac:chgData name="Eileen Suse" userId="vXMQdq/W7LSDRl23y0jJJW/GBiMQSYhGT/LqYJgZqU4=" providerId="None" clId="Web-{283DF1BE-D57D-423E-877C-663E78509B24}" dt="2021-05-18T18:30:18.199" v="80" actId="1076"/>
          <ac:spMkLst>
            <pc:docMk/>
            <pc:sldMk cId="3091720462" sldId="277"/>
            <ac:spMk id="13" creationId="{E293EF3C-7C9C-4637-9960-CDB3608B7A99}"/>
          </ac:spMkLst>
        </pc:spChg>
        <pc:graphicFrameChg chg="add del">
          <ac:chgData name="Eileen Suse" userId="vXMQdq/W7LSDRl23y0jJJW/GBiMQSYhGT/LqYJgZqU4=" providerId="None" clId="Web-{283DF1BE-D57D-423E-877C-663E78509B24}" dt="2021-05-18T18:28:44.275" v="37"/>
          <ac:graphicFrameMkLst>
            <pc:docMk/>
            <pc:sldMk cId="3091720462" sldId="277"/>
            <ac:graphicFrameMk id="5" creationId="{00000000-0000-0000-0000-000000000000}"/>
          </ac:graphicFrameMkLst>
        </pc:graphicFrameChg>
        <pc:picChg chg="add del mod">
          <ac:chgData name="Eileen Suse" userId="vXMQdq/W7LSDRl23y0jJJW/GBiMQSYhGT/LqYJgZqU4=" providerId="None" clId="Web-{283DF1BE-D57D-423E-877C-663E78509B24}" dt="2021-05-18T18:28:39.884" v="36"/>
          <ac:picMkLst>
            <pc:docMk/>
            <pc:sldMk cId="3091720462" sldId="277"/>
            <ac:picMk id="2" creationId="{FD414C3E-22C9-42CA-82C3-7C06D4695918}"/>
          </ac:picMkLst>
        </pc:picChg>
      </pc:sldChg>
      <pc:sldChg chg="addSp delSp modSp modNotes">
        <pc:chgData name="Eileen Suse" userId="vXMQdq/W7LSDRl23y0jJJW/GBiMQSYhGT/LqYJgZqU4=" providerId="None" clId="Web-{283DF1BE-D57D-423E-877C-663E78509B24}" dt="2021-05-18T18:25:25.832" v="24"/>
        <pc:sldMkLst>
          <pc:docMk/>
          <pc:sldMk cId="2180037724" sldId="284"/>
        </pc:sldMkLst>
        <pc:spChg chg="mod">
          <ac:chgData name="Eileen Suse" userId="vXMQdq/W7LSDRl23y0jJJW/GBiMQSYhGT/LqYJgZqU4=" providerId="None" clId="Web-{283DF1BE-D57D-423E-877C-663E78509B24}" dt="2021-05-18T18:25:18.442" v="23"/>
          <ac:spMkLst>
            <pc:docMk/>
            <pc:sldMk cId="2180037724" sldId="284"/>
            <ac:spMk id="12" creationId="{9ADF7DFC-00FB-3F4D-9245-BDC3E92F39B4}"/>
          </ac:spMkLst>
        </pc:spChg>
        <pc:spChg chg="del mod">
          <ac:chgData name="Eileen Suse" userId="vXMQdq/W7LSDRl23y0jJJW/GBiMQSYhGT/LqYJgZqU4=" providerId="None" clId="Web-{283DF1BE-D57D-423E-877C-663E78509B24}" dt="2021-05-18T18:24:43.206" v="14"/>
          <ac:spMkLst>
            <pc:docMk/>
            <pc:sldMk cId="2180037724" sldId="284"/>
            <ac:spMk id="14" creationId="{3559050B-5212-0E45-BC09-ECBF3E5271FD}"/>
          </ac:spMkLst>
        </pc:spChg>
        <pc:picChg chg="add del mod">
          <ac:chgData name="Eileen Suse" userId="vXMQdq/W7LSDRl23y0jJJW/GBiMQSYhGT/LqYJgZqU4=" providerId="None" clId="Web-{283DF1BE-D57D-423E-877C-663E78509B24}" dt="2021-05-18T18:23:52.439" v="1"/>
          <ac:picMkLst>
            <pc:docMk/>
            <pc:sldMk cId="2180037724" sldId="284"/>
            <ac:picMk id="2" creationId="{E412671A-FD6D-46F5-8770-48AEA4D59FA0}"/>
          </ac:picMkLst>
        </pc:picChg>
        <pc:picChg chg="add mod">
          <ac:chgData name="Eileen Suse" userId="vXMQdq/W7LSDRl23y0jJJW/GBiMQSYhGT/LqYJgZqU4=" providerId="None" clId="Web-{283DF1BE-D57D-423E-877C-663E78509B24}" dt="2021-05-18T18:24:24.706" v="9" actId="1076"/>
          <ac:picMkLst>
            <pc:docMk/>
            <pc:sldMk cId="2180037724" sldId="284"/>
            <ac:picMk id="3" creationId="{6626F773-2D10-4AC8-BA0A-25DC33630EC3}"/>
          </ac:picMkLst>
        </pc:picChg>
        <pc:picChg chg="add mod">
          <ac:chgData name="Eileen Suse" userId="vXMQdq/W7LSDRl23y0jJJW/GBiMQSYhGT/LqYJgZqU4=" providerId="None" clId="Web-{283DF1BE-D57D-423E-877C-663E78509B24}" dt="2021-05-18T18:24:32.690" v="12" actId="1076"/>
          <ac:picMkLst>
            <pc:docMk/>
            <pc:sldMk cId="2180037724" sldId="284"/>
            <ac:picMk id="6" creationId="{90001DA2-CD61-4605-A089-E74687984DA3}"/>
          </ac:picMkLst>
        </pc:picChg>
        <pc:picChg chg="add mod">
          <ac:chgData name="Eileen Suse" userId="vXMQdq/W7LSDRl23y0jJJW/GBiMQSYhGT/LqYJgZqU4=" providerId="None" clId="Web-{283DF1BE-D57D-423E-877C-663E78509B24}" dt="2021-05-18T18:24:47.660" v="16" actId="1076"/>
          <ac:picMkLst>
            <pc:docMk/>
            <pc:sldMk cId="2180037724" sldId="284"/>
            <ac:picMk id="7" creationId="{B04127CC-3B61-49D8-BE56-2152FF75678F}"/>
          </ac:picMkLst>
        </pc:picChg>
        <pc:picChg chg="del">
          <ac:chgData name="Eileen Suse" userId="vXMQdq/W7LSDRl23y0jJJW/GBiMQSYhGT/LqYJgZqU4=" providerId="None" clId="Web-{283DF1BE-D57D-423E-877C-663E78509B24}" dt="2021-05-18T18:24:50.035" v="18"/>
          <ac:picMkLst>
            <pc:docMk/>
            <pc:sldMk cId="2180037724" sldId="284"/>
            <ac:picMk id="9" creationId="{77F2CC32-D3FC-E64F-A39D-BF024E067DD7}"/>
          </ac:picMkLst>
        </pc:picChg>
        <pc:picChg chg="del">
          <ac:chgData name="Eileen Suse" userId="vXMQdq/W7LSDRl23y0jJJW/GBiMQSYhGT/LqYJgZqU4=" providerId="None" clId="Web-{283DF1BE-D57D-423E-877C-663E78509B24}" dt="2021-05-18T18:24:20.393" v="7"/>
          <ac:picMkLst>
            <pc:docMk/>
            <pc:sldMk cId="2180037724" sldId="284"/>
            <ac:picMk id="10" creationId="{D6E140AA-C9C6-4140-82DB-BFEBD21A0C50}"/>
          </ac:picMkLst>
        </pc:picChg>
        <pc:picChg chg="del">
          <ac:chgData name="Eileen Suse" userId="vXMQdq/W7LSDRl23y0jJJW/GBiMQSYhGT/LqYJgZqU4=" providerId="None" clId="Web-{283DF1BE-D57D-423E-877C-663E78509B24}" dt="2021-05-18T18:24:28.143" v="10"/>
          <ac:picMkLst>
            <pc:docMk/>
            <pc:sldMk cId="2180037724" sldId="284"/>
            <ac:picMk id="11" creationId="{DC3F7834-0679-FC4E-A57A-CE33BB493497}"/>
          </ac:picMkLst>
        </pc:picChg>
        <pc:picChg chg="del">
          <ac:chgData name="Eileen Suse" userId="vXMQdq/W7LSDRl23y0jJJW/GBiMQSYhGT/LqYJgZqU4=" providerId="None" clId="Web-{283DF1BE-D57D-423E-877C-663E78509B24}" dt="2021-05-18T18:24:48.878" v="17"/>
          <ac:picMkLst>
            <pc:docMk/>
            <pc:sldMk cId="2180037724" sldId="284"/>
            <ac:picMk id="13" creationId="{59D55474-0D3F-2E4C-A723-2D2C3020347D}"/>
          </ac:picMkLst>
        </pc:picChg>
        <pc:picChg chg="add mod">
          <ac:chgData name="Eileen Suse" userId="vXMQdq/W7LSDRl23y0jJJW/GBiMQSYhGT/LqYJgZqU4=" providerId="None" clId="Web-{283DF1BE-D57D-423E-877C-663E78509B24}" dt="2021-05-18T18:24:57.832" v="20" actId="1076"/>
          <ac:picMkLst>
            <pc:docMk/>
            <pc:sldMk cId="2180037724" sldId="284"/>
            <ac:picMk id="15" creationId="{302E9AFF-CBFC-4E10-ABCB-AA894FB06D55}"/>
          </ac:picMkLst>
        </pc:picChg>
        <pc:picChg chg="add mod">
          <ac:chgData name="Eileen Suse" userId="vXMQdq/W7LSDRl23y0jJJW/GBiMQSYhGT/LqYJgZqU4=" providerId="None" clId="Web-{283DF1BE-D57D-423E-877C-663E78509B24}" dt="2021-05-18T18:25:04.988" v="22" actId="1076"/>
          <ac:picMkLst>
            <pc:docMk/>
            <pc:sldMk cId="2180037724" sldId="284"/>
            <ac:picMk id="16" creationId="{C9FDF6E1-6AF8-4090-BA4D-61CA181D21AE}"/>
          </ac:picMkLst>
        </pc:picChg>
      </pc:sldChg>
      <pc:sldChg chg="del">
        <pc:chgData name="Eileen Suse" userId="vXMQdq/W7LSDRl23y0jJJW/GBiMQSYhGT/LqYJgZqU4=" providerId="None" clId="Web-{283DF1BE-D57D-423E-877C-663E78509B24}" dt="2021-05-18T18:25:31.458" v="25"/>
        <pc:sldMkLst>
          <pc:docMk/>
          <pc:sldMk cId="3057494314" sldId="310"/>
        </pc:sldMkLst>
      </pc:sldChg>
      <pc:sldChg chg="addSp delSp modSp new del">
        <pc:chgData name="Eileen Suse" userId="vXMQdq/W7LSDRl23y0jJJW/GBiMQSYhGT/LqYJgZqU4=" providerId="None" clId="Web-{283DF1BE-D57D-423E-877C-663E78509B24}" dt="2021-05-18T18:24:09.596" v="6"/>
        <pc:sldMkLst>
          <pc:docMk/>
          <pc:sldMk cId="1326945597" sldId="311"/>
        </pc:sldMkLst>
        <pc:spChg chg="del">
          <ac:chgData name="Eileen Suse" userId="vXMQdq/W7LSDRl23y0jJJW/GBiMQSYhGT/LqYJgZqU4=" providerId="None" clId="Web-{283DF1BE-D57D-423E-877C-663E78509B24}" dt="2021-05-18T18:24:02.408" v="3"/>
          <ac:spMkLst>
            <pc:docMk/>
            <pc:sldMk cId="1326945597" sldId="311"/>
            <ac:spMk id="2" creationId="{8FA753CF-7DF8-49AD-9F69-DC7DA4A42D25}"/>
          </ac:spMkLst>
        </pc:spChg>
        <pc:spChg chg="add mod">
          <ac:chgData name="Eileen Suse" userId="vXMQdq/W7LSDRl23y0jJJW/GBiMQSYhGT/LqYJgZqU4=" providerId="None" clId="Web-{283DF1BE-D57D-423E-877C-663E78509B24}" dt="2021-05-18T18:24:07.471" v="5"/>
          <ac:spMkLst>
            <pc:docMk/>
            <pc:sldMk cId="1326945597" sldId="311"/>
            <ac:spMk id="7" creationId="{BB84C1C9-E359-43E0-B6C5-68BE16A6B3AE}"/>
          </ac:spMkLst>
        </pc:spChg>
        <pc:picChg chg="add del mod ord">
          <ac:chgData name="Eileen Suse" userId="vXMQdq/W7LSDRl23y0jJJW/GBiMQSYhGT/LqYJgZqU4=" providerId="None" clId="Web-{283DF1BE-D57D-423E-877C-663E78509B24}" dt="2021-05-18T18:24:07.471" v="5"/>
          <ac:picMkLst>
            <pc:docMk/>
            <pc:sldMk cId="1326945597" sldId="311"/>
            <ac:picMk id="5" creationId="{B6DBC1A5-B85A-468E-A5C9-FB26278CBBC9}"/>
          </ac:picMkLst>
        </pc:picChg>
      </pc:sldChg>
    </pc:docChg>
  </pc:docChgLst>
  <pc:docChgLst>
    <pc:chgData name="Patricia Ann Lee King" userId="S::pal094@ads.northwestern.edu::dbab7ec2-5444-4d21-afe7-a39974533ddc" providerId="AD" clId="Web-{5653806F-00AD-944D-945D-8743EFC854CB}"/>
    <pc:docChg chg="modSld">
      <pc:chgData name="Patricia Ann Lee King" userId="S::pal094@ads.northwestern.edu::dbab7ec2-5444-4d21-afe7-a39974533ddc" providerId="AD" clId="Web-{5653806F-00AD-944D-945D-8743EFC854CB}" dt="2021-11-19T18:19:48.802" v="8" actId="20577"/>
      <pc:docMkLst>
        <pc:docMk/>
      </pc:docMkLst>
      <pc:sldChg chg="modSp">
        <pc:chgData name="Patricia Ann Lee King" userId="S::pal094@ads.northwestern.edu::dbab7ec2-5444-4d21-afe7-a39974533ddc" providerId="AD" clId="Web-{5653806F-00AD-944D-945D-8743EFC854CB}" dt="2021-11-19T18:01:28.349" v="5" actId="20577"/>
        <pc:sldMkLst>
          <pc:docMk/>
          <pc:sldMk cId="471703360" sldId="283"/>
        </pc:sldMkLst>
        <pc:spChg chg="mod">
          <ac:chgData name="Patricia Ann Lee King" userId="S::pal094@ads.northwestern.edu::dbab7ec2-5444-4d21-afe7-a39974533ddc" providerId="AD" clId="Web-{5653806F-00AD-944D-945D-8743EFC854CB}" dt="2021-11-19T18:01:28.349" v="5" actId="20577"/>
          <ac:spMkLst>
            <pc:docMk/>
            <pc:sldMk cId="471703360" sldId="283"/>
            <ac:spMk id="3" creationId="{1D742501-F937-8041-84E5-748F96AE991B}"/>
          </ac:spMkLst>
        </pc:spChg>
      </pc:sldChg>
      <pc:sldChg chg="modSp">
        <pc:chgData name="Patricia Ann Lee King" userId="S::pal094@ads.northwestern.edu::dbab7ec2-5444-4d21-afe7-a39974533ddc" providerId="AD" clId="Web-{5653806F-00AD-944D-945D-8743EFC854CB}" dt="2021-11-19T18:19:48.802" v="8" actId="20577"/>
        <pc:sldMkLst>
          <pc:docMk/>
          <pc:sldMk cId="3818273267" sldId="437"/>
        </pc:sldMkLst>
        <pc:spChg chg="mod">
          <ac:chgData name="Patricia Ann Lee King" userId="S::pal094@ads.northwestern.edu::dbab7ec2-5444-4d21-afe7-a39974533ddc" providerId="AD" clId="Web-{5653806F-00AD-944D-945D-8743EFC854CB}" dt="2021-11-19T18:19:48.802" v="8" actId="20577"/>
          <ac:spMkLst>
            <pc:docMk/>
            <pc:sldMk cId="3818273267" sldId="437"/>
            <ac:spMk id="2" creationId="{599FCEC9-0EC9-374D-959D-7AB59467C1BA}"/>
          </ac:spMkLst>
        </pc:spChg>
      </pc:sldChg>
    </pc:docChg>
  </pc:docChgLst>
  <pc:docChgLst>
    <pc:chgData name="Eileen Fleming Suse" userId="S::efs3844@ads.northwestern.edu::725c94ef-d051-42d7-9d33-8572765d592b" providerId="AD" clId="Web-{148DEEF9-F6E4-1397-03CF-FBA3EA284AAB}"/>
    <pc:docChg chg="modSld">
      <pc:chgData name="Eileen Fleming Suse" userId="S::efs3844@ads.northwestern.edu::725c94ef-d051-42d7-9d33-8572765d592b" providerId="AD" clId="Web-{148DEEF9-F6E4-1397-03CF-FBA3EA284AAB}" dt="2021-11-19T19:15:02.268" v="42" actId="1076"/>
      <pc:docMkLst>
        <pc:docMk/>
      </pc:docMkLst>
      <pc:sldChg chg="addSp delSp modSp">
        <pc:chgData name="Eileen Fleming Suse" userId="S::efs3844@ads.northwestern.edu::725c94ef-d051-42d7-9d33-8572765d592b" providerId="AD" clId="Web-{148DEEF9-F6E4-1397-03CF-FBA3EA284AAB}" dt="2021-11-19T19:15:02.268" v="42" actId="1076"/>
        <pc:sldMkLst>
          <pc:docMk/>
          <pc:sldMk cId="1740064216" sldId="623"/>
        </pc:sldMkLst>
        <pc:spChg chg="mod">
          <ac:chgData name="Eileen Fleming Suse" userId="S::efs3844@ads.northwestern.edu::725c94ef-d051-42d7-9d33-8572765d592b" providerId="AD" clId="Web-{148DEEF9-F6E4-1397-03CF-FBA3EA284AAB}" dt="2021-11-19T19:10:21.048" v="6" actId="14100"/>
          <ac:spMkLst>
            <pc:docMk/>
            <pc:sldMk cId="1740064216" sldId="623"/>
            <ac:spMk id="3" creationId="{83A5835D-ECBC-4CCA-BD6E-214C68A844F5}"/>
          </ac:spMkLst>
        </pc:spChg>
        <pc:spChg chg="mod">
          <ac:chgData name="Eileen Fleming Suse" userId="S::efs3844@ads.northwestern.edu::725c94ef-d051-42d7-9d33-8572765d592b" providerId="AD" clId="Web-{148DEEF9-F6E4-1397-03CF-FBA3EA284AAB}" dt="2021-11-19T19:10:23.767" v="7" actId="1076"/>
          <ac:spMkLst>
            <pc:docMk/>
            <pc:sldMk cId="1740064216" sldId="623"/>
            <ac:spMk id="6" creationId="{FB91ADCB-2270-47A2-86C1-5AEC61DB970A}"/>
          </ac:spMkLst>
        </pc:spChg>
        <pc:spChg chg="add mod">
          <ac:chgData name="Eileen Fleming Suse" userId="S::efs3844@ads.northwestern.edu::725c94ef-d051-42d7-9d33-8572765d592b" providerId="AD" clId="Web-{148DEEF9-F6E4-1397-03CF-FBA3EA284AAB}" dt="2021-11-19T19:15:02.268" v="42" actId="1076"/>
          <ac:spMkLst>
            <pc:docMk/>
            <pc:sldMk cId="1740064216" sldId="623"/>
            <ac:spMk id="11" creationId="{A5357384-7D46-4783-A186-9EC6041455B9}"/>
          </ac:spMkLst>
        </pc:spChg>
        <pc:picChg chg="add del mod">
          <ac:chgData name="Eileen Fleming Suse" userId="S::efs3844@ads.northwestern.edu::725c94ef-d051-42d7-9d33-8572765d592b" providerId="AD" clId="Web-{148DEEF9-F6E4-1397-03CF-FBA3EA284AAB}" dt="2021-11-19T19:12:46.924" v="13"/>
          <ac:picMkLst>
            <pc:docMk/>
            <pc:sldMk cId="1740064216" sldId="623"/>
            <ac:picMk id="7" creationId="{FE22B17D-6F08-4B8B-8F18-926E76A7A955}"/>
          </ac:picMkLst>
        </pc:picChg>
        <pc:picChg chg="add del mod">
          <ac:chgData name="Eileen Fleming Suse" userId="S::efs3844@ads.northwestern.edu::725c94ef-d051-42d7-9d33-8572765d592b" providerId="AD" clId="Web-{148DEEF9-F6E4-1397-03CF-FBA3EA284AAB}" dt="2021-11-19T19:12:46.924" v="12"/>
          <ac:picMkLst>
            <pc:docMk/>
            <pc:sldMk cId="1740064216" sldId="623"/>
            <ac:picMk id="8" creationId="{C19A6E3F-D675-46D7-B6A1-B88675084A0C}"/>
          </ac:picMkLst>
        </pc:picChg>
        <pc:picChg chg="add mod">
          <ac:chgData name="Eileen Fleming Suse" userId="S::efs3844@ads.northwestern.edu::725c94ef-d051-42d7-9d33-8572765d592b" providerId="AD" clId="Web-{148DEEF9-F6E4-1397-03CF-FBA3EA284AAB}" dt="2021-11-19T19:14:41.018" v="34"/>
          <ac:picMkLst>
            <pc:docMk/>
            <pc:sldMk cId="1740064216" sldId="623"/>
            <ac:picMk id="9" creationId="{F3AFEE84-B54F-4C27-BB85-7A01C2945650}"/>
          </ac:picMkLst>
        </pc:picChg>
        <pc:picChg chg="add mod ord">
          <ac:chgData name="Eileen Fleming Suse" userId="S::efs3844@ads.northwestern.edu::725c94ef-d051-42d7-9d33-8572765d592b" providerId="AD" clId="Web-{148DEEF9-F6E4-1397-03CF-FBA3EA284AAB}" dt="2021-11-19T19:14:28.955" v="30"/>
          <ac:picMkLst>
            <pc:docMk/>
            <pc:sldMk cId="1740064216" sldId="623"/>
            <ac:picMk id="10" creationId="{3FE67801-4DC9-4AD9-9928-12DC868F1D2B}"/>
          </ac:picMkLst>
        </pc:picChg>
      </pc:sldChg>
    </pc:docChg>
  </pc:docChgLst>
  <pc:docChgLst>
    <pc:chgData name="Patricia Ann Lee King" clId="Web-{308FD024-35A7-4EF2-A611-82CF9A89426A}"/>
    <pc:docChg chg="modSld">
      <pc:chgData name="Patricia Ann Lee King" userId="" providerId="" clId="Web-{308FD024-35A7-4EF2-A611-82CF9A89426A}" dt="2021-05-26T04:21:18.340" v="40"/>
      <pc:docMkLst>
        <pc:docMk/>
      </pc:docMkLst>
      <pc:sldChg chg="modSp">
        <pc:chgData name="Patricia Ann Lee King" userId="" providerId="" clId="Web-{308FD024-35A7-4EF2-A611-82CF9A89426A}" dt="2021-05-26T04:21:18.340" v="40"/>
        <pc:sldMkLst>
          <pc:docMk/>
          <pc:sldMk cId="39214311" sldId="364"/>
        </pc:sldMkLst>
        <pc:graphicFrameChg chg="mod modGraphic">
          <ac:chgData name="Patricia Ann Lee King" userId="" providerId="" clId="Web-{308FD024-35A7-4EF2-A611-82CF9A89426A}" dt="2021-05-26T04:21:18.340" v="40"/>
          <ac:graphicFrameMkLst>
            <pc:docMk/>
            <pc:sldMk cId="39214311" sldId="364"/>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provider and nurse education and other strategies to achieve buy-in</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1'!$B$2:$N$2</c:f>
              <c:numCache>
                <c:formatCode>General</c:formatCode>
                <c:ptCount val="13"/>
                <c:pt idx="0">
                  <c:v>2.11</c:v>
                </c:pt>
                <c:pt idx="1">
                  <c:v>5.12</c:v>
                </c:pt>
                <c:pt idx="2">
                  <c:v>7.89</c:v>
                </c:pt>
                <c:pt idx="3">
                  <c:v>16.98</c:v>
                </c:pt>
                <c:pt idx="4">
                  <c:v>18.46</c:v>
                </c:pt>
                <c:pt idx="5">
                  <c:v>22.81</c:v>
                </c:pt>
                <c:pt idx="6">
                  <c:v>33.33</c:v>
                </c:pt>
                <c:pt idx="7">
                  <c:v>34.33</c:v>
                </c:pt>
                <c:pt idx="8">
                  <c:v>50</c:v>
                </c:pt>
                <c:pt idx="9">
                  <c:v>55.36</c:v>
                </c:pt>
                <c:pt idx="10">
                  <c:v>54.39</c:v>
                </c:pt>
                <c:pt idx="11">
                  <c:v>61.9</c:v>
                </c:pt>
                <c:pt idx="12">
                  <c:v>64.290000000000006</c:v>
                </c:pt>
              </c:numCache>
            </c:numRef>
          </c:val>
          <c:extLst>
            <c:ext xmlns:c16="http://schemas.microsoft.com/office/drawing/2014/chart" uri="{C3380CC4-5D6E-409C-BE32-E72D297353CC}">
              <c16:uniqueId val="{00000000-C3DD-44CC-A6AC-A6E1B0B9143F}"/>
            </c:ext>
          </c:extLst>
        </c:ser>
        <c:ser>
          <c:idx val="1"/>
          <c:order val="1"/>
          <c:tx>
            <c:strRef>
              <c:f>'SM 1'!$A$3</c:f>
              <c:strCache>
                <c:ptCount val="1"/>
                <c:pt idx="0">
                  <c:v>Working on it </c:v>
                </c:pt>
              </c:strCache>
            </c:strRef>
          </c:tx>
          <c:spPr>
            <a:solidFill>
              <a:srgbClr val="FFC000"/>
            </a:solidFill>
            <a:ln>
              <a:noFill/>
            </a:ln>
            <a:effectLst/>
          </c:spPr>
          <c:invertIfNegative val="0"/>
          <c:cat>
            <c:strRef>
              <c:f>'SM 1'!$B$1:$N$1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1'!$B$3:$N$3</c:f>
              <c:numCache>
                <c:formatCode>General</c:formatCode>
                <c:ptCount val="13"/>
                <c:pt idx="0">
                  <c:v>32.409999999999997</c:v>
                </c:pt>
                <c:pt idx="1">
                  <c:v>60.26</c:v>
                </c:pt>
                <c:pt idx="2">
                  <c:v>73.680000000000007</c:v>
                </c:pt>
                <c:pt idx="3">
                  <c:v>75.47</c:v>
                </c:pt>
                <c:pt idx="4">
                  <c:v>73.849999999999994</c:v>
                </c:pt>
                <c:pt idx="5">
                  <c:v>73.680000000000007</c:v>
                </c:pt>
                <c:pt idx="6">
                  <c:v>63.77</c:v>
                </c:pt>
                <c:pt idx="7">
                  <c:v>64.180000000000007</c:v>
                </c:pt>
                <c:pt idx="8">
                  <c:v>50</c:v>
                </c:pt>
                <c:pt idx="9">
                  <c:v>42.86</c:v>
                </c:pt>
                <c:pt idx="10">
                  <c:v>43.86</c:v>
                </c:pt>
                <c:pt idx="11">
                  <c:v>35.71</c:v>
                </c:pt>
                <c:pt idx="12">
                  <c:v>35.71</c:v>
                </c:pt>
              </c:numCache>
            </c:numRef>
          </c:val>
          <c:extLst>
            <c:ext xmlns:c16="http://schemas.microsoft.com/office/drawing/2014/chart" uri="{C3380CC4-5D6E-409C-BE32-E72D297353CC}">
              <c16:uniqueId val="{00000001-C3DD-44CC-A6AC-A6E1B0B9143F}"/>
            </c:ext>
          </c:extLst>
        </c:ser>
        <c:ser>
          <c:idx val="2"/>
          <c:order val="2"/>
          <c:tx>
            <c:strRef>
              <c:f>'SM 1'!$A$4</c:f>
              <c:strCache>
                <c:ptCount val="1"/>
                <c:pt idx="0">
                  <c:v>Not Started</c:v>
                </c:pt>
              </c:strCache>
            </c:strRef>
          </c:tx>
          <c:spPr>
            <a:solidFill>
              <a:srgbClr val="FF0000"/>
            </a:solidFill>
            <a:ln>
              <a:noFill/>
            </a:ln>
            <a:effectLst/>
          </c:spPr>
          <c:invertIfNegative val="0"/>
          <c:cat>
            <c:strRef>
              <c:f>'SM 1'!$B$1:$N$1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1'!$B$4:$N$4</c:f>
              <c:numCache>
                <c:formatCode>General</c:formatCode>
                <c:ptCount val="13"/>
                <c:pt idx="0">
                  <c:v>65.48</c:v>
                </c:pt>
                <c:pt idx="1">
                  <c:v>34.619999999999997</c:v>
                </c:pt>
                <c:pt idx="2">
                  <c:v>18.420000000000002</c:v>
                </c:pt>
                <c:pt idx="3">
                  <c:v>12.16</c:v>
                </c:pt>
                <c:pt idx="4">
                  <c:v>7.69</c:v>
                </c:pt>
                <c:pt idx="5">
                  <c:v>3.5099999999999909</c:v>
                </c:pt>
                <c:pt idx="6">
                  <c:v>2.9000000000000057</c:v>
                </c:pt>
                <c:pt idx="7">
                  <c:v>1.4899999999999949</c:v>
                </c:pt>
                <c:pt idx="8">
                  <c:v>0</c:v>
                </c:pt>
                <c:pt idx="9">
                  <c:v>1.7800000000000011</c:v>
                </c:pt>
                <c:pt idx="10">
                  <c:v>1.75</c:v>
                </c:pt>
                <c:pt idx="11">
                  <c:v>2.3900000000000006</c:v>
                </c:pt>
                <c:pt idx="12">
                  <c:v>0</c:v>
                </c:pt>
              </c:numCache>
            </c:numRef>
          </c:val>
          <c:extLst>
            <c:ext xmlns:c16="http://schemas.microsoft.com/office/drawing/2014/chart" uri="{C3380CC4-5D6E-409C-BE32-E72D297353CC}">
              <c16:uniqueId val="{00000002-C3DD-44CC-A6AC-A6E1B0B9143F}"/>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manualLayout>
          <c:xMode val="edge"/>
          <c:yMode val="edge"/>
          <c:x val="0.32694189268008167"/>
          <c:y val="0.92489364261379126"/>
          <c:w val="0.34611621463983666"/>
          <c:h val="7.5106357386208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ILPQC NTSV C-Section Rates December</a:t>
            </a:r>
            <a:r>
              <a:rPr lang="en-US" baseline="0"/>
              <a:t> 2021</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5"/>
            <c:invertIfNegative val="0"/>
            <c:bubble3D val="0"/>
            <c:spPr>
              <a:solidFill>
                <a:srgbClr val="7030A0"/>
              </a:solidFill>
              <a:ln w="28575">
                <a:solidFill>
                  <a:srgbClr val="BA8CDC"/>
                </a:solidFill>
              </a:ln>
              <a:effectLst/>
            </c:spPr>
            <c:extLst>
              <c:ext xmlns:c16="http://schemas.microsoft.com/office/drawing/2014/chart" uri="{C3380CC4-5D6E-409C-BE32-E72D297353CC}">
                <c16:uniqueId val="{00000001-E1CE-4191-AEB7-5F99511016F1}"/>
              </c:ext>
            </c:extLst>
          </c:dPt>
          <c:val>
            <c:numRef>
              <c:f>'December 2021'!$C$1:$C$29</c:f>
              <c:numCache>
                <c:formatCode>0%</c:formatCode>
                <c:ptCount val="29"/>
                <c:pt idx="0">
                  <c:v>0</c:v>
                </c:pt>
                <c:pt idx="1">
                  <c:v>9.0909090909090912E-2</c:v>
                </c:pt>
                <c:pt idx="2">
                  <c:v>0.14285714285714285</c:v>
                </c:pt>
                <c:pt idx="3">
                  <c:v>0.15789473684210525</c:v>
                </c:pt>
                <c:pt idx="4">
                  <c:v>0.15789473684210525</c:v>
                </c:pt>
                <c:pt idx="5">
                  <c:v>0.16666666666666666</c:v>
                </c:pt>
                <c:pt idx="6">
                  <c:v>0.16981132075471697</c:v>
                </c:pt>
                <c:pt idx="7">
                  <c:v>0.17073170731707318</c:v>
                </c:pt>
                <c:pt idx="8">
                  <c:v>0.18181818181818182</c:v>
                </c:pt>
                <c:pt idx="9">
                  <c:v>0.2</c:v>
                </c:pt>
                <c:pt idx="10">
                  <c:v>0.21428571428571427</c:v>
                </c:pt>
                <c:pt idx="11">
                  <c:v>0.23809523809523808</c:v>
                </c:pt>
                <c:pt idx="12">
                  <c:v>0.25</c:v>
                </c:pt>
                <c:pt idx="13">
                  <c:v>0.25</c:v>
                </c:pt>
                <c:pt idx="14">
                  <c:v>0.25</c:v>
                </c:pt>
                <c:pt idx="15">
                  <c:v>0.25394321766561512</c:v>
                </c:pt>
                <c:pt idx="16">
                  <c:v>0.25879396984924624</c:v>
                </c:pt>
                <c:pt idx="17">
                  <c:v>0.26027397260273971</c:v>
                </c:pt>
                <c:pt idx="18">
                  <c:v>0.26190476190476192</c:v>
                </c:pt>
                <c:pt idx="19">
                  <c:v>0.26666666666666666</c:v>
                </c:pt>
                <c:pt idx="20">
                  <c:v>0.27692307692307694</c:v>
                </c:pt>
                <c:pt idx="21">
                  <c:v>0.29807692307692307</c:v>
                </c:pt>
                <c:pt idx="22">
                  <c:v>0.3125</c:v>
                </c:pt>
                <c:pt idx="23">
                  <c:v>0.31481481481481483</c:v>
                </c:pt>
                <c:pt idx="24">
                  <c:v>0.35</c:v>
                </c:pt>
                <c:pt idx="25">
                  <c:v>0.35294117647058826</c:v>
                </c:pt>
                <c:pt idx="26">
                  <c:v>0.41666666666666669</c:v>
                </c:pt>
                <c:pt idx="27">
                  <c:v>0.47368421052631576</c:v>
                </c:pt>
                <c:pt idx="28">
                  <c:v>0.5</c:v>
                </c:pt>
              </c:numCache>
            </c:numRef>
          </c:val>
          <c:extLst>
            <c:ext xmlns:c16="http://schemas.microsoft.com/office/drawing/2014/chart" uri="{C3380CC4-5D6E-409C-BE32-E72D297353CC}">
              <c16:uniqueId val="{00000000-E1CE-4191-AEB7-5F99511016F1}"/>
            </c:ext>
          </c:extLst>
        </c:ser>
        <c:dLbls>
          <c:showLegendKey val="0"/>
          <c:showVal val="0"/>
          <c:showCatName val="0"/>
          <c:showSerName val="0"/>
          <c:showPercent val="0"/>
          <c:showBubbleSize val="0"/>
        </c:dLbls>
        <c:gapWidth val="219"/>
        <c:overlap val="-27"/>
        <c:axId val="503077936"/>
        <c:axId val="503088336"/>
      </c:barChart>
      <c:catAx>
        <c:axId val="503077936"/>
        <c:scaling>
          <c:orientation val="minMax"/>
        </c:scaling>
        <c:delete val="1"/>
        <c:axPos val="b"/>
        <c:numFmt formatCode="General" sourceLinked="1"/>
        <c:majorTickMark val="none"/>
        <c:minorTickMark val="none"/>
        <c:tickLblPos val="nextTo"/>
        <c:crossAx val="503088336"/>
        <c:crosses val="autoZero"/>
        <c:auto val="1"/>
        <c:lblAlgn val="ctr"/>
        <c:lblOffset val="100"/>
        <c:noMultiLvlLbl val="0"/>
      </c:catAx>
      <c:valAx>
        <c:axId val="5030883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07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'ACOG.SMFM '!$A$2</c:f>
              <c:strCache>
                <c:ptCount val="1"/>
                <c:pt idx="0">
                  <c:v>Cesarean after Induction</c:v>
                </c:pt>
              </c:strCache>
            </c:strRef>
          </c:tx>
          <c:spPr>
            <a:ln w="38100" cap="rnd">
              <a:solidFill>
                <a:srgbClr val="CC99FF"/>
              </a:solidFill>
              <a:round/>
            </a:ln>
            <a:effectLst/>
          </c:spPr>
          <c:marker>
            <c:symbol val="none"/>
          </c:marker>
          <c:cat>
            <c:strRef>
              <c:f>'ACOG.SMFM '!$B$1:$N$1</c:f>
              <c:strCache>
                <c:ptCount val="13"/>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'ACOG.SMFM '!$B$2:$N$2</c:f>
              <c:numCache>
                <c:formatCode>0%</c:formatCode>
                <c:ptCount val="13"/>
                <c:pt idx="0">
                  <c:v>0.51</c:v>
                </c:pt>
                <c:pt idx="1">
                  <c:v>0.53</c:v>
                </c:pt>
                <c:pt idx="2">
                  <c:v>0.53</c:v>
                </c:pt>
                <c:pt idx="3">
                  <c:v>0.56000000000000005</c:v>
                </c:pt>
                <c:pt idx="4">
                  <c:v>0.52</c:v>
                </c:pt>
                <c:pt idx="5">
                  <c:v>0.59</c:v>
                </c:pt>
                <c:pt idx="6">
                  <c:v>0.53</c:v>
                </c:pt>
                <c:pt idx="7">
                  <c:v>0.53</c:v>
                </c:pt>
                <c:pt idx="8">
                  <c:v>0.55000000000000004</c:v>
                </c:pt>
                <c:pt idx="9">
                  <c:v>0.5</c:v>
                </c:pt>
                <c:pt idx="10">
                  <c:v>0.56999999999999995</c:v>
                </c:pt>
                <c:pt idx="11">
                  <c:v>0.57999999999999996</c:v>
                </c:pt>
                <c:pt idx="12">
                  <c:v>0.65</c:v>
                </c:pt>
              </c:numCache>
            </c:numRef>
          </c:val>
          <c:smooth val="0"/>
          <c:extLst>
            <c:ext xmlns:c16="http://schemas.microsoft.com/office/drawing/2014/chart" uri="{C3380CC4-5D6E-409C-BE32-E72D297353CC}">
              <c16:uniqueId val="{00000000-4A56-4E5F-B28C-1CEC9B89AB4C}"/>
            </c:ext>
          </c:extLst>
        </c:ser>
        <c:ser>
          <c:idx val="1"/>
          <c:order val="1"/>
          <c:tx>
            <c:strRef>
              <c:f>'ACOG.SMFM '!$A$3</c:f>
              <c:strCache>
                <c:ptCount val="1"/>
                <c:pt idx="0">
                  <c:v>Labor Dystocia</c:v>
                </c:pt>
              </c:strCache>
            </c:strRef>
          </c:tx>
          <c:spPr>
            <a:ln w="38100" cap="rnd">
              <a:solidFill>
                <a:srgbClr val="FF99CC"/>
              </a:solidFill>
              <a:round/>
            </a:ln>
            <a:effectLst/>
          </c:spPr>
          <c:marker>
            <c:symbol val="none"/>
          </c:marker>
          <c:cat>
            <c:strRef>
              <c:f>'ACOG.SMFM '!$B$1:$N$1</c:f>
              <c:strCache>
                <c:ptCount val="13"/>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'ACOG.SMFM '!$B$3:$N$3</c:f>
              <c:numCache>
                <c:formatCode>0%</c:formatCode>
                <c:ptCount val="13"/>
                <c:pt idx="0">
                  <c:v>0.4</c:v>
                </c:pt>
                <c:pt idx="1">
                  <c:v>0.56999999999999995</c:v>
                </c:pt>
                <c:pt idx="2">
                  <c:v>0.43</c:v>
                </c:pt>
                <c:pt idx="3">
                  <c:v>0.45</c:v>
                </c:pt>
                <c:pt idx="4">
                  <c:v>0.5</c:v>
                </c:pt>
                <c:pt idx="5">
                  <c:v>0.51</c:v>
                </c:pt>
                <c:pt idx="6">
                  <c:v>0.47</c:v>
                </c:pt>
                <c:pt idx="7">
                  <c:v>0.56000000000000005</c:v>
                </c:pt>
                <c:pt idx="8">
                  <c:v>0.49</c:v>
                </c:pt>
                <c:pt idx="9">
                  <c:v>0.54</c:v>
                </c:pt>
                <c:pt idx="10">
                  <c:v>0.55000000000000004</c:v>
                </c:pt>
                <c:pt idx="11">
                  <c:v>0.55000000000000004</c:v>
                </c:pt>
                <c:pt idx="12">
                  <c:v>0.56000000000000005</c:v>
                </c:pt>
              </c:numCache>
            </c:numRef>
          </c:val>
          <c:smooth val="0"/>
          <c:extLst>
            <c:ext xmlns:c16="http://schemas.microsoft.com/office/drawing/2014/chart" uri="{C3380CC4-5D6E-409C-BE32-E72D297353CC}">
              <c16:uniqueId val="{00000001-4A56-4E5F-B28C-1CEC9B89AB4C}"/>
            </c:ext>
          </c:extLst>
        </c:ser>
        <c:ser>
          <c:idx val="2"/>
          <c:order val="2"/>
          <c:tx>
            <c:strRef>
              <c:f>'ACOG.SMFM '!$A$4</c:f>
              <c:strCache>
                <c:ptCount val="1"/>
                <c:pt idx="0">
                  <c:v>Fetal Heart Rate Concerns</c:v>
                </c:pt>
              </c:strCache>
            </c:strRef>
          </c:tx>
          <c:spPr>
            <a:ln w="38100" cap="rnd">
              <a:solidFill>
                <a:srgbClr val="6699FF"/>
              </a:solidFill>
              <a:round/>
            </a:ln>
            <a:effectLst/>
          </c:spPr>
          <c:marker>
            <c:symbol val="none"/>
          </c:marker>
          <c:cat>
            <c:strRef>
              <c:f>'ACOG.SMFM '!$B$1:$N$1</c:f>
              <c:strCache>
                <c:ptCount val="13"/>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'ACOG.SMFM '!$B$4:$N$4</c:f>
              <c:numCache>
                <c:formatCode>0%</c:formatCode>
                <c:ptCount val="13"/>
                <c:pt idx="0">
                  <c:v>0.82</c:v>
                </c:pt>
                <c:pt idx="1">
                  <c:v>0.79</c:v>
                </c:pt>
                <c:pt idx="2">
                  <c:v>0.76</c:v>
                </c:pt>
                <c:pt idx="3">
                  <c:v>0.8</c:v>
                </c:pt>
                <c:pt idx="4">
                  <c:v>0.77</c:v>
                </c:pt>
                <c:pt idx="5">
                  <c:v>0.82</c:v>
                </c:pt>
                <c:pt idx="6">
                  <c:v>0.88</c:v>
                </c:pt>
                <c:pt idx="7">
                  <c:v>0.81</c:v>
                </c:pt>
                <c:pt idx="8">
                  <c:v>0.81</c:v>
                </c:pt>
                <c:pt idx="9">
                  <c:v>0.77</c:v>
                </c:pt>
                <c:pt idx="10">
                  <c:v>0.8</c:v>
                </c:pt>
                <c:pt idx="11">
                  <c:v>0.77</c:v>
                </c:pt>
                <c:pt idx="12">
                  <c:v>0.86</c:v>
                </c:pt>
              </c:numCache>
            </c:numRef>
          </c:val>
          <c:smooth val="0"/>
          <c:extLst>
            <c:ext xmlns:c16="http://schemas.microsoft.com/office/drawing/2014/chart" uri="{C3380CC4-5D6E-409C-BE32-E72D297353CC}">
              <c16:uniqueId val="{00000002-4A56-4E5F-B28C-1CEC9B89AB4C}"/>
            </c:ext>
          </c:extLst>
        </c:ser>
        <c:ser>
          <c:idx val="3"/>
          <c:order val="3"/>
          <c:tx>
            <c:strRef>
              <c:f>'ACOG.SMFM '!$A$5</c:f>
              <c:strCache>
                <c:ptCount val="1"/>
                <c:pt idx="0">
                  <c:v>Total NTSV C-Sections</c:v>
                </c:pt>
              </c:strCache>
            </c:strRef>
          </c:tx>
          <c:spPr>
            <a:ln w="38100" cap="rnd">
              <a:solidFill>
                <a:srgbClr val="002060"/>
              </a:solidFill>
              <a:round/>
            </a:ln>
            <a:effectLst/>
          </c:spPr>
          <c:marker>
            <c:symbol val="none"/>
          </c:marker>
          <c:cat>
            <c:strRef>
              <c:f>'ACOG.SMFM '!$B$1:$N$1</c:f>
              <c:strCache>
                <c:ptCount val="13"/>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'ACOG.SMFM '!$B$5:$N$5</c:f>
              <c:numCache>
                <c:formatCode>0%</c:formatCode>
                <c:ptCount val="13"/>
                <c:pt idx="0">
                  <c:v>0.6</c:v>
                </c:pt>
                <c:pt idx="1">
                  <c:v>0.65</c:v>
                </c:pt>
                <c:pt idx="2">
                  <c:v>0.59</c:v>
                </c:pt>
                <c:pt idx="3">
                  <c:v>0.62</c:v>
                </c:pt>
                <c:pt idx="4">
                  <c:v>0.57999999999999996</c:v>
                </c:pt>
                <c:pt idx="5">
                  <c:v>0.66</c:v>
                </c:pt>
                <c:pt idx="6">
                  <c:v>0.65</c:v>
                </c:pt>
                <c:pt idx="7">
                  <c:v>0.65</c:v>
                </c:pt>
                <c:pt idx="8">
                  <c:v>0.63</c:v>
                </c:pt>
                <c:pt idx="9">
                  <c:v>0.6</c:v>
                </c:pt>
                <c:pt idx="10">
                  <c:v>0.65</c:v>
                </c:pt>
                <c:pt idx="11">
                  <c:v>0.65</c:v>
                </c:pt>
                <c:pt idx="12">
                  <c:v>0.71</c:v>
                </c:pt>
              </c:numCache>
            </c:numRef>
          </c:val>
          <c:smooth val="0"/>
          <c:extLst>
            <c:ext xmlns:c16="http://schemas.microsoft.com/office/drawing/2014/chart" uri="{C3380CC4-5D6E-409C-BE32-E72D297353CC}">
              <c16:uniqueId val="{00000003-4A56-4E5F-B28C-1CEC9B89AB4C}"/>
            </c:ext>
          </c:extLst>
        </c:ser>
        <c:dLbls>
          <c:showLegendKey val="0"/>
          <c:showVal val="0"/>
          <c:showCatName val="0"/>
          <c:showSerName val="0"/>
          <c:showPercent val="0"/>
          <c:showBubbleSize val="0"/>
        </c:dLbls>
        <c:smooth val="0"/>
        <c:axId val="251781600"/>
        <c:axId val="251785344"/>
      </c:lineChart>
      <c:catAx>
        <c:axId val="2517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en-US"/>
          </a:p>
        </c:txPr>
        <c:crossAx val="251785344"/>
        <c:crosses val="autoZero"/>
        <c:auto val="1"/>
        <c:lblAlgn val="ctr"/>
        <c:lblOffset val="100"/>
        <c:noMultiLvlLbl val="0"/>
      </c:catAx>
      <c:valAx>
        <c:axId val="251785344"/>
        <c:scaling>
          <c:orientation val="minMax"/>
          <c:max val="1"/>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517816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NTSV</a:t>
            </a:r>
            <a:r>
              <a:rPr lang="en-US" sz="1800" baseline="0"/>
              <a:t> C-Sections for Failed Inductions meeting or not meeting ACOG/SMFM Criteria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'FIOL-Active-Second-'!$A$2:$A$7</c:f>
              <c:strCache>
                <c:ptCount val="6"/>
                <c:pt idx="0">
                  <c:v>Baseline  </c:v>
                </c:pt>
                <c:pt idx="1">
                  <c:v> Aug-21</c:v>
                </c:pt>
                <c:pt idx="2">
                  <c:v>21-Sep</c:v>
                </c:pt>
                <c:pt idx="3">
                  <c:v>21-Oct</c:v>
                </c:pt>
                <c:pt idx="4">
                  <c:v>21-Nov</c:v>
                </c:pt>
                <c:pt idx="5">
                  <c:v>21-Dec</c:v>
                </c:pt>
              </c:strCache>
            </c:strRef>
          </c:cat>
          <c:val>
            <c:numRef>
              <c:f>'FIOL-Active-Second-'!$B$2:$B$7</c:f>
              <c:numCache>
                <c:formatCode>General</c:formatCode>
                <c:ptCount val="6"/>
                <c:pt idx="0">
                  <c:v>35</c:v>
                </c:pt>
                <c:pt idx="1">
                  <c:v>38</c:v>
                </c:pt>
                <c:pt idx="2">
                  <c:v>43</c:v>
                </c:pt>
                <c:pt idx="3">
                  <c:v>40</c:v>
                </c:pt>
                <c:pt idx="4" formatCode="0%">
                  <c:v>0.37</c:v>
                </c:pt>
                <c:pt idx="5" formatCode="0%">
                  <c:v>0.53</c:v>
                </c:pt>
              </c:numCache>
            </c:numRef>
          </c:val>
          <c:extLst>
            <c:ext xmlns:c16="http://schemas.microsoft.com/office/drawing/2014/chart" uri="{C3380CC4-5D6E-409C-BE32-E72D297353CC}">
              <c16:uniqueId val="{00000000-07BC-4150-9A8B-88C223F31B34}"/>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'FIOL-Active-Second-'!$A$2:$A$7</c:f>
              <c:strCache>
                <c:ptCount val="6"/>
                <c:pt idx="0">
                  <c:v>Baseline  </c:v>
                </c:pt>
                <c:pt idx="1">
                  <c:v> Aug-21</c:v>
                </c:pt>
                <c:pt idx="2">
                  <c:v>21-Sep</c:v>
                </c:pt>
                <c:pt idx="3">
                  <c:v>21-Oct</c:v>
                </c:pt>
                <c:pt idx="4">
                  <c:v>21-Nov</c:v>
                </c:pt>
                <c:pt idx="5">
                  <c:v>21-Dec</c:v>
                </c:pt>
              </c:strCache>
            </c:strRef>
          </c:cat>
          <c:val>
            <c:numRef>
              <c:f>'FIOL-Active-Second-'!$C$2:$C$7</c:f>
              <c:numCache>
                <c:formatCode>General</c:formatCode>
                <c:ptCount val="6"/>
                <c:pt idx="0">
                  <c:v>65</c:v>
                </c:pt>
                <c:pt idx="1">
                  <c:v>62</c:v>
                </c:pt>
                <c:pt idx="2">
                  <c:v>57</c:v>
                </c:pt>
                <c:pt idx="3">
                  <c:v>60</c:v>
                </c:pt>
                <c:pt idx="4" formatCode="0%">
                  <c:v>0.63</c:v>
                </c:pt>
                <c:pt idx="5" formatCode="0%">
                  <c:v>0.47</c:v>
                </c:pt>
              </c:numCache>
            </c:numRef>
          </c:val>
          <c:extLst>
            <c:ext xmlns:c16="http://schemas.microsoft.com/office/drawing/2014/chart" uri="{C3380CC4-5D6E-409C-BE32-E72D297353CC}">
              <c16:uniqueId val="{00000001-07BC-4150-9A8B-88C223F31B34}"/>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b="0" i="0" baseline="0">
                <a:effectLst/>
              </a:rPr>
              <a:t>NTSV C-Sections for Active Phase Arrest meeting or not meeting ACOG/SMFM Criteria </a:t>
            </a:r>
            <a:endParaRPr lang="en-US" sz="2800">
              <a:effectLs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'FIOL-Active-Second-'!$A$9:$A$13</c:f>
              <c:strCache>
                <c:ptCount val="5"/>
                <c:pt idx="0">
                  <c:v>Baseline</c:v>
                </c:pt>
                <c:pt idx="1">
                  <c:v>21-Aug</c:v>
                </c:pt>
                <c:pt idx="2">
                  <c:v>21-Sep</c:v>
                </c:pt>
                <c:pt idx="3">
                  <c:v>21-Oct</c:v>
                </c:pt>
                <c:pt idx="4">
                  <c:v>21-Nov</c:v>
                </c:pt>
              </c:strCache>
            </c:strRef>
          </c:cat>
          <c:val>
            <c:numRef>
              <c:f>'FIOL-Active-Second-'!$B$9:$B$13</c:f>
              <c:numCache>
                <c:formatCode>General</c:formatCode>
                <c:ptCount val="5"/>
                <c:pt idx="0">
                  <c:v>61</c:v>
                </c:pt>
                <c:pt idx="1">
                  <c:v>70</c:v>
                </c:pt>
                <c:pt idx="2">
                  <c:v>73</c:v>
                </c:pt>
                <c:pt idx="3">
                  <c:v>57</c:v>
                </c:pt>
                <c:pt idx="4">
                  <c:v>81</c:v>
                </c:pt>
              </c:numCache>
            </c:numRef>
          </c:val>
          <c:extLst>
            <c:ext xmlns:c16="http://schemas.microsoft.com/office/drawing/2014/chart" uri="{C3380CC4-5D6E-409C-BE32-E72D297353CC}">
              <c16:uniqueId val="{00000000-C692-456A-B513-07F64310D290}"/>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'FIOL-Active-Second-'!$A$9:$A$13</c:f>
              <c:strCache>
                <c:ptCount val="5"/>
                <c:pt idx="0">
                  <c:v>Baseline</c:v>
                </c:pt>
                <c:pt idx="1">
                  <c:v>21-Aug</c:v>
                </c:pt>
                <c:pt idx="2">
                  <c:v>21-Sep</c:v>
                </c:pt>
                <c:pt idx="3">
                  <c:v>21-Oct</c:v>
                </c:pt>
                <c:pt idx="4">
                  <c:v>21-Nov</c:v>
                </c:pt>
              </c:strCache>
            </c:strRef>
          </c:cat>
          <c:val>
            <c:numRef>
              <c:f>'FIOL-Active-Second-'!$C$9:$C$13</c:f>
              <c:numCache>
                <c:formatCode>General</c:formatCode>
                <c:ptCount val="5"/>
                <c:pt idx="0">
                  <c:v>39</c:v>
                </c:pt>
                <c:pt idx="1">
                  <c:v>30</c:v>
                </c:pt>
                <c:pt idx="2">
                  <c:v>27</c:v>
                </c:pt>
                <c:pt idx="3">
                  <c:v>43</c:v>
                </c:pt>
                <c:pt idx="4">
                  <c:v>19</c:v>
                </c:pt>
              </c:numCache>
            </c:numRef>
          </c:val>
          <c:extLst>
            <c:ext xmlns:c16="http://schemas.microsoft.com/office/drawing/2014/chart" uri="{C3380CC4-5D6E-409C-BE32-E72D297353CC}">
              <c16:uniqueId val="{00000001-C692-456A-B513-07F64310D290}"/>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b="0" i="0" baseline="0">
                <a:effectLst/>
              </a:rPr>
              <a:t>NTSV C-Sections for Second STage Arrest meeting or not meeting ACOG/SMFM Criteria </a:t>
            </a:r>
            <a:endParaRPr lang="en-US" sz="2800">
              <a:effectLs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'FIOL-Active-Second-'!$A$16:$A$20</c:f>
              <c:strCache>
                <c:ptCount val="5"/>
                <c:pt idx="0">
                  <c:v>Baseline</c:v>
                </c:pt>
                <c:pt idx="1">
                  <c:v>21-Aug</c:v>
                </c:pt>
                <c:pt idx="2">
                  <c:v>21-Sep</c:v>
                </c:pt>
                <c:pt idx="3">
                  <c:v>21-Oct</c:v>
                </c:pt>
                <c:pt idx="4">
                  <c:v>\Nov-21</c:v>
                </c:pt>
              </c:strCache>
            </c:strRef>
          </c:cat>
          <c:val>
            <c:numRef>
              <c:f>'FIOL-Active-Second-'!$B$16:$B$20</c:f>
              <c:numCache>
                <c:formatCode>General</c:formatCode>
                <c:ptCount val="5"/>
                <c:pt idx="0">
                  <c:v>38</c:v>
                </c:pt>
                <c:pt idx="1">
                  <c:v>45</c:v>
                </c:pt>
                <c:pt idx="2">
                  <c:v>24</c:v>
                </c:pt>
                <c:pt idx="3">
                  <c:v>63</c:v>
                </c:pt>
                <c:pt idx="4">
                  <c:v>63</c:v>
                </c:pt>
              </c:numCache>
            </c:numRef>
          </c:val>
          <c:extLst>
            <c:ext xmlns:c16="http://schemas.microsoft.com/office/drawing/2014/chart" uri="{C3380CC4-5D6E-409C-BE32-E72D297353CC}">
              <c16:uniqueId val="{00000000-573B-484D-8E93-031BB689BEB3}"/>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'FIOL-Active-Second-'!$A$16:$A$20</c:f>
              <c:strCache>
                <c:ptCount val="5"/>
                <c:pt idx="0">
                  <c:v>Baseline</c:v>
                </c:pt>
                <c:pt idx="1">
                  <c:v>21-Aug</c:v>
                </c:pt>
                <c:pt idx="2">
                  <c:v>21-Sep</c:v>
                </c:pt>
                <c:pt idx="3">
                  <c:v>21-Oct</c:v>
                </c:pt>
                <c:pt idx="4">
                  <c:v>\Nov-21</c:v>
                </c:pt>
              </c:strCache>
            </c:strRef>
          </c:cat>
          <c:val>
            <c:numRef>
              <c:f>'FIOL-Active-Second-'!$C$16:$C$20</c:f>
              <c:numCache>
                <c:formatCode>General</c:formatCode>
                <c:ptCount val="5"/>
                <c:pt idx="0">
                  <c:v>62</c:v>
                </c:pt>
                <c:pt idx="1">
                  <c:v>55</c:v>
                </c:pt>
                <c:pt idx="2">
                  <c:v>76</c:v>
                </c:pt>
                <c:pt idx="3">
                  <c:v>37</c:v>
                </c:pt>
                <c:pt idx="4">
                  <c:v>37</c:v>
                </c:pt>
              </c:numCache>
            </c:numRef>
          </c:val>
          <c:extLst>
            <c:ext xmlns:c16="http://schemas.microsoft.com/office/drawing/2014/chart" uri="{C3380CC4-5D6E-409C-BE32-E72D297353CC}">
              <c16:uniqueId val="{00000001-573B-484D-8E93-031BB689BEB3}"/>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standardized protocol/processes for induction, labor support management and response to labor and fetal heart rate abnormalities</a:t>
            </a:r>
            <a:endParaRPr lang="en-US" sz="1800" b="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2'!$B$2:$N$2</c:f>
              <c:numCache>
                <c:formatCode>General</c:formatCode>
                <c:ptCount val="13"/>
                <c:pt idx="0">
                  <c:v>16.87</c:v>
                </c:pt>
                <c:pt idx="1">
                  <c:v>11.54</c:v>
                </c:pt>
                <c:pt idx="2">
                  <c:v>14.47</c:v>
                </c:pt>
                <c:pt idx="3">
                  <c:v>12.16</c:v>
                </c:pt>
                <c:pt idx="4">
                  <c:v>16.920000000000002</c:v>
                </c:pt>
                <c:pt idx="5">
                  <c:v>23.21</c:v>
                </c:pt>
                <c:pt idx="6">
                  <c:v>27.27</c:v>
                </c:pt>
                <c:pt idx="7">
                  <c:v>25.45</c:v>
                </c:pt>
                <c:pt idx="8">
                  <c:v>30</c:v>
                </c:pt>
                <c:pt idx="9">
                  <c:v>57.89</c:v>
                </c:pt>
                <c:pt idx="10">
                  <c:v>33.33</c:v>
                </c:pt>
                <c:pt idx="11">
                  <c:v>35.71</c:v>
                </c:pt>
                <c:pt idx="12">
                  <c:v>42.86</c:v>
                </c:pt>
              </c:numCache>
            </c:numRef>
          </c:val>
          <c:extLst>
            <c:ext xmlns:c16="http://schemas.microsoft.com/office/drawing/2014/chart" uri="{C3380CC4-5D6E-409C-BE32-E72D297353CC}">
              <c16:uniqueId val="{00000000-43B0-4958-9EF8-0526114D3B40}"/>
            </c:ext>
          </c:extLst>
        </c:ser>
        <c:ser>
          <c:idx val="1"/>
          <c:order val="1"/>
          <c:tx>
            <c:strRef>
              <c:f>'SM 2'!$A$3</c:f>
              <c:strCache>
                <c:ptCount val="1"/>
                <c:pt idx="0">
                  <c:v>Working on it </c:v>
                </c:pt>
              </c:strCache>
            </c:strRef>
          </c:tx>
          <c:spPr>
            <a:solidFill>
              <a:srgbClr val="FFC000"/>
            </a:solidFill>
            <a:ln>
              <a:noFill/>
            </a:ln>
            <a:effectLst/>
          </c:spPr>
          <c:invertIfNegative val="0"/>
          <c:cat>
            <c:strRef>
              <c:f>'SM 2'!$B$1:$N$1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2'!$B$3:$N$3</c:f>
              <c:numCache>
                <c:formatCode>General</c:formatCode>
                <c:ptCount val="13"/>
                <c:pt idx="0">
                  <c:v>22.89</c:v>
                </c:pt>
                <c:pt idx="1">
                  <c:v>41.03</c:v>
                </c:pt>
                <c:pt idx="2">
                  <c:v>51.32</c:v>
                </c:pt>
                <c:pt idx="3">
                  <c:v>66.22</c:v>
                </c:pt>
                <c:pt idx="4">
                  <c:v>66.22</c:v>
                </c:pt>
                <c:pt idx="5">
                  <c:v>62.5</c:v>
                </c:pt>
                <c:pt idx="6">
                  <c:v>60.61</c:v>
                </c:pt>
                <c:pt idx="7">
                  <c:v>63.64</c:v>
                </c:pt>
                <c:pt idx="8">
                  <c:v>66.67</c:v>
                </c:pt>
                <c:pt idx="9">
                  <c:v>38.6</c:v>
                </c:pt>
                <c:pt idx="10">
                  <c:v>62.5</c:v>
                </c:pt>
                <c:pt idx="11">
                  <c:v>59.52</c:v>
                </c:pt>
                <c:pt idx="12">
                  <c:v>53.57</c:v>
                </c:pt>
              </c:numCache>
            </c:numRef>
          </c:val>
          <c:extLst>
            <c:ext xmlns:c16="http://schemas.microsoft.com/office/drawing/2014/chart" uri="{C3380CC4-5D6E-409C-BE32-E72D297353CC}">
              <c16:uniqueId val="{00000001-43B0-4958-9EF8-0526114D3B40}"/>
            </c:ext>
          </c:extLst>
        </c:ser>
        <c:ser>
          <c:idx val="2"/>
          <c:order val="2"/>
          <c:tx>
            <c:strRef>
              <c:f>'SM 2'!$A$4</c:f>
              <c:strCache>
                <c:ptCount val="1"/>
                <c:pt idx="0">
                  <c:v>Not Started</c:v>
                </c:pt>
              </c:strCache>
            </c:strRef>
          </c:tx>
          <c:spPr>
            <a:solidFill>
              <a:srgbClr val="FF0000"/>
            </a:solidFill>
            <a:ln>
              <a:noFill/>
            </a:ln>
            <a:effectLst/>
          </c:spPr>
          <c:invertIfNegative val="0"/>
          <c:cat>
            <c:strRef>
              <c:f>'SM 2'!$B$1:$N$1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2'!$B$4:$N$4</c:f>
              <c:numCache>
                <c:formatCode>General</c:formatCode>
                <c:ptCount val="13"/>
                <c:pt idx="0">
                  <c:v>60.24</c:v>
                </c:pt>
                <c:pt idx="1">
                  <c:v>47.44</c:v>
                </c:pt>
                <c:pt idx="2">
                  <c:v>34.21</c:v>
                </c:pt>
                <c:pt idx="3">
                  <c:v>21.62</c:v>
                </c:pt>
                <c:pt idx="4">
                  <c:v>15.38</c:v>
                </c:pt>
                <c:pt idx="5">
                  <c:v>14.29</c:v>
                </c:pt>
                <c:pt idx="6">
                  <c:v>12.12</c:v>
                </c:pt>
                <c:pt idx="7">
                  <c:v>10.909999999999997</c:v>
                </c:pt>
                <c:pt idx="8">
                  <c:v>3.3299999999999983</c:v>
                </c:pt>
                <c:pt idx="9">
                  <c:v>3.5099999999999909</c:v>
                </c:pt>
                <c:pt idx="10">
                  <c:v>4.1700000000000017</c:v>
                </c:pt>
                <c:pt idx="11">
                  <c:v>4.769999999999996</c:v>
                </c:pt>
                <c:pt idx="12">
                  <c:v>3.5699999999999932</c:v>
                </c:pt>
              </c:numCache>
            </c:numRef>
          </c:val>
          <c:extLst>
            <c:ext xmlns:c16="http://schemas.microsoft.com/office/drawing/2014/chart" uri="{C3380CC4-5D6E-409C-BE32-E72D297353CC}">
              <c16:uniqueId val="{00000002-43B0-4958-9EF8-0526114D3B40}"/>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and integrated PVB order sets, protocols, and documentation into the EMR</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3'!$A$2</c:f>
              <c:strCache>
                <c:ptCount val="1"/>
                <c:pt idx="0">
                  <c:v>In Place</c:v>
                </c:pt>
              </c:strCache>
            </c:strRef>
          </c:tx>
          <c:spPr>
            <a:solidFill>
              <a:srgbClr val="00B050"/>
            </a:solidFill>
            <a:ln>
              <a:noFill/>
            </a:ln>
            <a:effectLst/>
          </c:spPr>
          <c:invertIfNegative val="0"/>
          <c:cat>
            <c:strRef>
              <c:f>'SM 3'!$B$1:$N$1</c:f>
              <c:strCache>
                <c:ptCount val="13"/>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strCache>
            </c:strRef>
          </c:cat>
          <c:val>
            <c:numRef>
              <c:f>'SM 3'!$B$2:$N$2</c:f>
              <c:numCache>
                <c:formatCode>General</c:formatCode>
                <c:ptCount val="13"/>
                <c:pt idx="0">
                  <c:v>2.38</c:v>
                </c:pt>
                <c:pt idx="1">
                  <c:v>1.28</c:v>
                </c:pt>
                <c:pt idx="2">
                  <c:v>1.32</c:v>
                </c:pt>
                <c:pt idx="3">
                  <c:v>1.36</c:v>
                </c:pt>
                <c:pt idx="4">
                  <c:v>0.96</c:v>
                </c:pt>
                <c:pt idx="5">
                  <c:v>1.59</c:v>
                </c:pt>
                <c:pt idx="6">
                  <c:v>1.7</c:v>
                </c:pt>
                <c:pt idx="7">
                  <c:v>1.51</c:v>
                </c:pt>
                <c:pt idx="8">
                  <c:v>10</c:v>
                </c:pt>
                <c:pt idx="9">
                  <c:v>17.54</c:v>
                </c:pt>
                <c:pt idx="10">
                  <c:v>14.58</c:v>
                </c:pt>
                <c:pt idx="11">
                  <c:v>19.05</c:v>
                </c:pt>
                <c:pt idx="12">
                  <c:v>32.14</c:v>
                </c:pt>
              </c:numCache>
            </c:numRef>
          </c:val>
          <c:extLst>
            <c:ext xmlns:c16="http://schemas.microsoft.com/office/drawing/2014/chart" uri="{C3380CC4-5D6E-409C-BE32-E72D297353CC}">
              <c16:uniqueId val="{00000000-8CA5-4192-AEC7-82433965F01B}"/>
            </c:ext>
          </c:extLst>
        </c:ser>
        <c:ser>
          <c:idx val="1"/>
          <c:order val="1"/>
          <c:tx>
            <c:strRef>
              <c:f>'SM 3'!$A$3</c:f>
              <c:strCache>
                <c:ptCount val="1"/>
                <c:pt idx="0">
                  <c:v>Working on it </c:v>
                </c:pt>
              </c:strCache>
            </c:strRef>
          </c:tx>
          <c:spPr>
            <a:solidFill>
              <a:srgbClr val="FFC000"/>
            </a:solidFill>
            <a:ln>
              <a:noFill/>
            </a:ln>
            <a:effectLst/>
          </c:spPr>
          <c:invertIfNegative val="0"/>
          <c:cat>
            <c:strRef>
              <c:f>'SM 3'!$B$1:$N$1</c:f>
              <c:strCache>
                <c:ptCount val="13"/>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strCache>
            </c:strRef>
          </c:cat>
          <c:val>
            <c:numRef>
              <c:f>'SM 3'!$B$3:$N$3</c:f>
              <c:numCache>
                <c:formatCode>General</c:formatCode>
                <c:ptCount val="13"/>
                <c:pt idx="0">
                  <c:v>9.52</c:v>
                </c:pt>
                <c:pt idx="1">
                  <c:v>28.21</c:v>
                </c:pt>
                <c:pt idx="2">
                  <c:v>39.47</c:v>
                </c:pt>
                <c:pt idx="3">
                  <c:v>54.05</c:v>
                </c:pt>
                <c:pt idx="4">
                  <c:v>61.54</c:v>
                </c:pt>
                <c:pt idx="5">
                  <c:v>63.49</c:v>
                </c:pt>
                <c:pt idx="6">
                  <c:v>62.71</c:v>
                </c:pt>
                <c:pt idx="7">
                  <c:v>66.67</c:v>
                </c:pt>
                <c:pt idx="8">
                  <c:v>65</c:v>
                </c:pt>
                <c:pt idx="9">
                  <c:v>63.16</c:v>
                </c:pt>
                <c:pt idx="10">
                  <c:v>62.5</c:v>
                </c:pt>
                <c:pt idx="11">
                  <c:v>57.14</c:v>
                </c:pt>
                <c:pt idx="12">
                  <c:v>46.43</c:v>
                </c:pt>
              </c:numCache>
            </c:numRef>
          </c:val>
          <c:extLst>
            <c:ext xmlns:c16="http://schemas.microsoft.com/office/drawing/2014/chart" uri="{C3380CC4-5D6E-409C-BE32-E72D297353CC}">
              <c16:uniqueId val="{00000001-8CA5-4192-AEC7-82433965F01B}"/>
            </c:ext>
          </c:extLst>
        </c:ser>
        <c:ser>
          <c:idx val="2"/>
          <c:order val="2"/>
          <c:tx>
            <c:strRef>
              <c:f>'SM 3'!$A$4</c:f>
              <c:strCache>
                <c:ptCount val="1"/>
                <c:pt idx="0">
                  <c:v>Not Started</c:v>
                </c:pt>
              </c:strCache>
            </c:strRef>
          </c:tx>
          <c:spPr>
            <a:solidFill>
              <a:srgbClr val="FF0000"/>
            </a:solidFill>
            <a:ln>
              <a:noFill/>
            </a:ln>
            <a:effectLst/>
          </c:spPr>
          <c:invertIfNegative val="0"/>
          <c:cat>
            <c:strRef>
              <c:f>'SM 3'!$B$1:$N$1</c:f>
              <c:strCache>
                <c:ptCount val="13"/>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strCache>
            </c:strRef>
          </c:cat>
          <c:val>
            <c:numRef>
              <c:f>'SM 3'!$B$4:$N$4</c:f>
              <c:numCache>
                <c:formatCode>General</c:formatCode>
                <c:ptCount val="13"/>
                <c:pt idx="0">
                  <c:v>88.1</c:v>
                </c:pt>
                <c:pt idx="1">
                  <c:v>70.510000000000005</c:v>
                </c:pt>
                <c:pt idx="2">
                  <c:v>59.21</c:v>
                </c:pt>
                <c:pt idx="3">
                  <c:v>44.59</c:v>
                </c:pt>
                <c:pt idx="4">
                  <c:v>37.5</c:v>
                </c:pt>
                <c:pt idx="5">
                  <c:v>34.92</c:v>
                </c:pt>
                <c:pt idx="6">
                  <c:v>35.590000000000003</c:v>
                </c:pt>
                <c:pt idx="7">
                  <c:v>31.819999999999993</c:v>
                </c:pt>
                <c:pt idx="8">
                  <c:v>25</c:v>
                </c:pt>
                <c:pt idx="9">
                  <c:v>19.300000000000011</c:v>
                </c:pt>
                <c:pt idx="10">
                  <c:v>24.44</c:v>
                </c:pt>
                <c:pt idx="11">
                  <c:v>23.810000000000002</c:v>
                </c:pt>
                <c:pt idx="12">
                  <c:v>21.430000000000007</c:v>
                </c:pt>
              </c:numCache>
            </c:numRef>
          </c:val>
          <c:extLst>
            <c:ext xmlns:c16="http://schemas.microsoft.com/office/drawing/2014/chart" uri="{C3380CC4-5D6E-409C-BE32-E72D297353CC}">
              <c16:uniqueId val="{00000002-8CA5-4192-AEC7-82433965F01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8'!$B$2:$N$2</c:f>
              <c:numCache>
                <c:formatCode>General</c:formatCode>
                <c:ptCount val="13"/>
                <c:pt idx="0">
                  <c:v>4.76</c:v>
                </c:pt>
                <c:pt idx="1">
                  <c:v>5</c:v>
                </c:pt>
                <c:pt idx="2">
                  <c:v>8.86</c:v>
                </c:pt>
                <c:pt idx="3">
                  <c:v>19.739999999999998</c:v>
                </c:pt>
                <c:pt idx="4">
                  <c:v>25</c:v>
                </c:pt>
                <c:pt idx="5">
                  <c:v>26.09</c:v>
                </c:pt>
                <c:pt idx="6">
                  <c:v>28.57</c:v>
                </c:pt>
                <c:pt idx="7">
                  <c:v>37.880000000000003</c:v>
                </c:pt>
                <c:pt idx="8">
                  <c:v>45</c:v>
                </c:pt>
                <c:pt idx="9">
                  <c:v>51.79</c:v>
                </c:pt>
                <c:pt idx="10">
                  <c:v>52.08</c:v>
                </c:pt>
                <c:pt idx="11">
                  <c:v>59.52</c:v>
                </c:pt>
                <c:pt idx="12">
                  <c:v>64.290000000000006</c:v>
                </c:pt>
              </c:numCache>
            </c:numRef>
          </c:val>
          <c:extLst>
            <c:ext xmlns:c16="http://schemas.microsoft.com/office/drawing/2014/chart" uri="{C3380CC4-5D6E-409C-BE32-E72D297353CC}">
              <c16:uniqueId val="{00000000-8B6C-4E55-8F23-8B619CD6A567}"/>
            </c:ext>
          </c:extLst>
        </c:ser>
        <c:ser>
          <c:idx val="1"/>
          <c:order val="1"/>
          <c:tx>
            <c:strRef>
              <c:f>'SM 8'!$A$3</c:f>
              <c:strCache>
                <c:ptCount val="1"/>
                <c:pt idx="0">
                  <c:v>Working on it </c:v>
                </c:pt>
              </c:strCache>
            </c:strRef>
          </c:tx>
          <c:spPr>
            <a:solidFill>
              <a:srgbClr val="FFC000"/>
            </a:solidFill>
            <a:ln>
              <a:noFill/>
            </a:ln>
            <a:effectLst/>
          </c:spPr>
          <c:invertIfNegative val="0"/>
          <c:cat>
            <c:strRef>
              <c:f>'SM 8'!$B$1:$N$1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8'!$B$3:$N$3</c:f>
              <c:numCache>
                <c:formatCode>General</c:formatCode>
                <c:ptCount val="13"/>
                <c:pt idx="0">
                  <c:v>16.670000000000002</c:v>
                </c:pt>
                <c:pt idx="1">
                  <c:v>38.75</c:v>
                </c:pt>
                <c:pt idx="2">
                  <c:v>48.1</c:v>
                </c:pt>
                <c:pt idx="3">
                  <c:v>53.95</c:v>
                </c:pt>
                <c:pt idx="4">
                  <c:v>57.89</c:v>
                </c:pt>
                <c:pt idx="5">
                  <c:v>59.42</c:v>
                </c:pt>
                <c:pt idx="6">
                  <c:v>64.290000000000006</c:v>
                </c:pt>
                <c:pt idx="7">
                  <c:v>57.58</c:v>
                </c:pt>
                <c:pt idx="8">
                  <c:v>53.33</c:v>
                </c:pt>
                <c:pt idx="9">
                  <c:v>46.43</c:v>
                </c:pt>
                <c:pt idx="10">
                  <c:v>45.83</c:v>
                </c:pt>
                <c:pt idx="11">
                  <c:v>38.1</c:v>
                </c:pt>
                <c:pt idx="12">
                  <c:v>32.14</c:v>
                </c:pt>
              </c:numCache>
            </c:numRef>
          </c:val>
          <c:extLst>
            <c:ext xmlns:c16="http://schemas.microsoft.com/office/drawing/2014/chart" uri="{C3380CC4-5D6E-409C-BE32-E72D297353CC}">
              <c16:uniqueId val="{00000001-8B6C-4E55-8F23-8B619CD6A567}"/>
            </c:ext>
          </c:extLst>
        </c:ser>
        <c:ser>
          <c:idx val="2"/>
          <c:order val="2"/>
          <c:tx>
            <c:strRef>
              <c:f>'SM 8'!$A$4</c:f>
              <c:strCache>
                <c:ptCount val="1"/>
                <c:pt idx="0">
                  <c:v>Not Started</c:v>
                </c:pt>
              </c:strCache>
            </c:strRef>
          </c:tx>
          <c:spPr>
            <a:solidFill>
              <a:srgbClr val="FF0000"/>
            </a:solidFill>
            <a:ln>
              <a:noFill/>
            </a:ln>
            <a:effectLst/>
          </c:spPr>
          <c:invertIfNegative val="0"/>
          <c:cat>
            <c:strRef>
              <c:f>'SM 8'!$B$1:$N$1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8'!$B$4:$N$4</c:f>
              <c:numCache>
                <c:formatCode>General</c:formatCode>
                <c:ptCount val="13"/>
                <c:pt idx="0">
                  <c:v>79.78</c:v>
                </c:pt>
                <c:pt idx="1">
                  <c:v>56.25</c:v>
                </c:pt>
                <c:pt idx="2">
                  <c:v>43.04</c:v>
                </c:pt>
                <c:pt idx="3">
                  <c:v>26.32</c:v>
                </c:pt>
                <c:pt idx="4">
                  <c:v>17.11</c:v>
                </c:pt>
                <c:pt idx="5">
                  <c:v>14.49</c:v>
                </c:pt>
                <c:pt idx="6">
                  <c:v>7.14</c:v>
                </c:pt>
                <c:pt idx="7">
                  <c:v>4.539999999999992</c:v>
                </c:pt>
                <c:pt idx="8">
                  <c:v>1.6700000000000017</c:v>
                </c:pt>
                <c:pt idx="9">
                  <c:v>1.7800000000000011</c:v>
                </c:pt>
                <c:pt idx="10">
                  <c:v>2.0900000000000034</c:v>
                </c:pt>
                <c:pt idx="11">
                  <c:v>2.3799999999999955</c:v>
                </c:pt>
                <c:pt idx="12">
                  <c:v>3.5699999999999932</c:v>
                </c:pt>
              </c:numCache>
            </c:numRef>
          </c:val>
          <c:extLst>
            <c:ext xmlns:c16="http://schemas.microsoft.com/office/drawing/2014/chart" uri="{C3380CC4-5D6E-409C-BE32-E72D297353CC}">
              <c16:uniqueId val="{00000002-8B6C-4E55-8F23-8B619CD6A56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cesarean decision checklist using ACOG/SMFM labor guidelines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4'!$B$2:$N$2</c:f>
              <c:numCache>
                <c:formatCode>General</c:formatCode>
                <c:ptCount val="13"/>
                <c:pt idx="0">
                  <c:v>3.58</c:v>
                </c:pt>
                <c:pt idx="1">
                  <c:v>5.13</c:v>
                </c:pt>
                <c:pt idx="2">
                  <c:v>6.58</c:v>
                </c:pt>
                <c:pt idx="3">
                  <c:v>8.11</c:v>
                </c:pt>
                <c:pt idx="4">
                  <c:v>10</c:v>
                </c:pt>
                <c:pt idx="5">
                  <c:v>17.54</c:v>
                </c:pt>
                <c:pt idx="6">
                  <c:v>25.42</c:v>
                </c:pt>
                <c:pt idx="7">
                  <c:v>35.380000000000003</c:v>
                </c:pt>
                <c:pt idx="8">
                  <c:v>50</c:v>
                </c:pt>
                <c:pt idx="9">
                  <c:v>64.91</c:v>
                </c:pt>
                <c:pt idx="10">
                  <c:v>62.5</c:v>
                </c:pt>
                <c:pt idx="11">
                  <c:v>64.290000000000006</c:v>
                </c:pt>
                <c:pt idx="12">
                  <c:v>78.569999999999993</c:v>
                </c:pt>
              </c:numCache>
            </c:numRef>
          </c:val>
          <c:extLst>
            <c:ext xmlns:c16="http://schemas.microsoft.com/office/drawing/2014/chart" uri="{C3380CC4-5D6E-409C-BE32-E72D297353CC}">
              <c16:uniqueId val="{00000000-7C05-441F-9D0A-5DEFD5DE1750}"/>
            </c:ext>
          </c:extLst>
        </c:ser>
        <c:ser>
          <c:idx val="1"/>
          <c:order val="1"/>
          <c:tx>
            <c:strRef>
              <c:f>'SM 4'!$A$3</c:f>
              <c:strCache>
                <c:ptCount val="1"/>
                <c:pt idx="0">
                  <c:v>Working on it </c:v>
                </c:pt>
              </c:strCache>
            </c:strRef>
          </c:tx>
          <c:spPr>
            <a:solidFill>
              <a:srgbClr val="FFC000"/>
            </a:solidFill>
            <a:ln>
              <a:noFill/>
            </a:ln>
            <a:effectLst/>
          </c:spPr>
          <c:invertIfNegative val="0"/>
          <c:cat>
            <c:strRef>
              <c:f>'SM 4'!$B$1:$N$1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4'!$B$3:$N$3</c:f>
              <c:numCache>
                <c:formatCode>General</c:formatCode>
                <c:ptCount val="13"/>
                <c:pt idx="0">
                  <c:v>9.52</c:v>
                </c:pt>
                <c:pt idx="1">
                  <c:v>30.77</c:v>
                </c:pt>
                <c:pt idx="2">
                  <c:v>40.79</c:v>
                </c:pt>
                <c:pt idx="3">
                  <c:v>60.81</c:v>
                </c:pt>
                <c:pt idx="4">
                  <c:v>73.33</c:v>
                </c:pt>
                <c:pt idx="5">
                  <c:v>71.930000000000007</c:v>
                </c:pt>
                <c:pt idx="6">
                  <c:v>69.489999999999995</c:v>
                </c:pt>
                <c:pt idx="7">
                  <c:v>60</c:v>
                </c:pt>
                <c:pt idx="8">
                  <c:v>45</c:v>
                </c:pt>
                <c:pt idx="9">
                  <c:v>31.58</c:v>
                </c:pt>
                <c:pt idx="10">
                  <c:v>33.33</c:v>
                </c:pt>
                <c:pt idx="11">
                  <c:v>30.95</c:v>
                </c:pt>
                <c:pt idx="12">
                  <c:v>17.850000000000001</c:v>
                </c:pt>
              </c:numCache>
            </c:numRef>
          </c:val>
          <c:extLst>
            <c:ext xmlns:c16="http://schemas.microsoft.com/office/drawing/2014/chart" uri="{C3380CC4-5D6E-409C-BE32-E72D297353CC}">
              <c16:uniqueId val="{00000001-7C05-441F-9D0A-5DEFD5DE1750}"/>
            </c:ext>
          </c:extLst>
        </c:ser>
        <c:ser>
          <c:idx val="2"/>
          <c:order val="2"/>
          <c:tx>
            <c:strRef>
              <c:f>'SM 4'!$A$4</c:f>
              <c:strCache>
                <c:ptCount val="1"/>
                <c:pt idx="0">
                  <c:v>Not Started</c:v>
                </c:pt>
              </c:strCache>
            </c:strRef>
          </c:tx>
          <c:spPr>
            <a:solidFill>
              <a:srgbClr val="FF0000"/>
            </a:solidFill>
            <a:ln>
              <a:noFill/>
            </a:ln>
            <a:effectLst/>
          </c:spPr>
          <c:invertIfNegative val="0"/>
          <c:cat>
            <c:strRef>
              <c:f>'SM 4'!$B$1:$N$1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4'!$B$4:$N$4</c:f>
              <c:numCache>
                <c:formatCode>General</c:formatCode>
                <c:ptCount val="13"/>
                <c:pt idx="0">
                  <c:v>86.9</c:v>
                </c:pt>
                <c:pt idx="1">
                  <c:v>64.099999999999994</c:v>
                </c:pt>
                <c:pt idx="2">
                  <c:v>52.63</c:v>
                </c:pt>
                <c:pt idx="3">
                  <c:v>31.08</c:v>
                </c:pt>
                <c:pt idx="4">
                  <c:v>16.670000000000002</c:v>
                </c:pt>
                <c:pt idx="5">
                  <c:v>10.53</c:v>
                </c:pt>
                <c:pt idx="6">
                  <c:v>5.09</c:v>
                </c:pt>
                <c:pt idx="7">
                  <c:v>2.78</c:v>
                </c:pt>
                <c:pt idx="8">
                  <c:v>5</c:v>
                </c:pt>
                <c:pt idx="9">
                  <c:v>3.5100000000000051</c:v>
                </c:pt>
                <c:pt idx="10">
                  <c:v>4.1700000000000017</c:v>
                </c:pt>
                <c:pt idx="11">
                  <c:v>4.7599999999999909</c:v>
                </c:pt>
                <c:pt idx="12">
                  <c:v>3.5800000000000125</c:v>
                </c:pt>
              </c:numCache>
            </c:numRef>
          </c:val>
          <c:extLst>
            <c:ext xmlns:c16="http://schemas.microsoft.com/office/drawing/2014/chart" uri="{C3380CC4-5D6E-409C-BE32-E72D297353CC}">
              <c16:uniqueId val="{00000002-7C05-441F-9D0A-5DEFD5DE1750}"/>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 with appropriate care team to standardize use of ACOG/SMFM guidelines and checklist</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5'!$B$2:$N$2</c:f>
              <c:numCache>
                <c:formatCode>General</c:formatCode>
                <c:ptCount val="13"/>
                <c:pt idx="0">
                  <c:v>2.39</c:v>
                </c:pt>
                <c:pt idx="1">
                  <c:v>2.57</c:v>
                </c:pt>
                <c:pt idx="2">
                  <c:v>3.95</c:v>
                </c:pt>
                <c:pt idx="3">
                  <c:v>6.76</c:v>
                </c:pt>
                <c:pt idx="4">
                  <c:v>10.77</c:v>
                </c:pt>
                <c:pt idx="5">
                  <c:v>14.04</c:v>
                </c:pt>
                <c:pt idx="6">
                  <c:v>18.64</c:v>
                </c:pt>
                <c:pt idx="7">
                  <c:v>26.87</c:v>
                </c:pt>
                <c:pt idx="8">
                  <c:v>40</c:v>
                </c:pt>
                <c:pt idx="9">
                  <c:v>43.68</c:v>
                </c:pt>
                <c:pt idx="10">
                  <c:v>43.75</c:v>
                </c:pt>
                <c:pt idx="11">
                  <c:v>47.62</c:v>
                </c:pt>
                <c:pt idx="12">
                  <c:v>46.43</c:v>
                </c:pt>
              </c:numCache>
            </c:numRef>
          </c:val>
          <c:extLst>
            <c:ext xmlns:c16="http://schemas.microsoft.com/office/drawing/2014/chart" uri="{C3380CC4-5D6E-409C-BE32-E72D297353CC}">
              <c16:uniqueId val="{00000000-0B81-4711-82F4-BDCCA8563857}"/>
            </c:ext>
          </c:extLst>
        </c:ser>
        <c:ser>
          <c:idx val="1"/>
          <c:order val="1"/>
          <c:tx>
            <c:strRef>
              <c:f>'SM 5'!$A$3</c:f>
              <c:strCache>
                <c:ptCount val="1"/>
                <c:pt idx="0">
                  <c:v>Working on it </c:v>
                </c:pt>
              </c:strCache>
            </c:strRef>
          </c:tx>
          <c:spPr>
            <a:solidFill>
              <a:srgbClr val="FFC000"/>
            </a:solidFill>
            <a:ln>
              <a:noFill/>
            </a:ln>
            <a:effectLst/>
          </c:spPr>
          <c:invertIfNegative val="0"/>
          <c:cat>
            <c:strRef>
              <c:f>'SM 5'!$B$1:$N$1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5'!$B$3:$N$3</c:f>
              <c:numCache>
                <c:formatCode>General</c:formatCode>
                <c:ptCount val="13"/>
                <c:pt idx="0">
                  <c:v>10.71</c:v>
                </c:pt>
                <c:pt idx="1">
                  <c:v>26.92</c:v>
                </c:pt>
                <c:pt idx="2">
                  <c:v>39.47</c:v>
                </c:pt>
                <c:pt idx="3">
                  <c:v>55.41</c:v>
                </c:pt>
                <c:pt idx="4">
                  <c:v>64.62</c:v>
                </c:pt>
                <c:pt idx="5">
                  <c:v>73.02</c:v>
                </c:pt>
                <c:pt idx="6">
                  <c:v>71.19</c:v>
                </c:pt>
                <c:pt idx="7">
                  <c:v>65.67</c:v>
                </c:pt>
                <c:pt idx="8">
                  <c:v>56.67</c:v>
                </c:pt>
                <c:pt idx="9">
                  <c:v>50.88</c:v>
                </c:pt>
                <c:pt idx="10">
                  <c:v>50</c:v>
                </c:pt>
                <c:pt idx="11">
                  <c:v>45.24</c:v>
                </c:pt>
                <c:pt idx="12">
                  <c:v>50</c:v>
                </c:pt>
              </c:numCache>
            </c:numRef>
          </c:val>
          <c:extLst>
            <c:ext xmlns:c16="http://schemas.microsoft.com/office/drawing/2014/chart" uri="{C3380CC4-5D6E-409C-BE32-E72D297353CC}">
              <c16:uniqueId val="{00000001-0B81-4711-82F4-BDCCA8563857}"/>
            </c:ext>
          </c:extLst>
        </c:ser>
        <c:ser>
          <c:idx val="2"/>
          <c:order val="2"/>
          <c:tx>
            <c:strRef>
              <c:f>'SM 5'!$A$4</c:f>
              <c:strCache>
                <c:ptCount val="1"/>
                <c:pt idx="0">
                  <c:v>Not Started</c:v>
                </c:pt>
              </c:strCache>
            </c:strRef>
          </c:tx>
          <c:spPr>
            <a:solidFill>
              <a:srgbClr val="FF0000"/>
            </a:solidFill>
            <a:ln>
              <a:noFill/>
            </a:ln>
            <a:effectLst/>
          </c:spPr>
          <c:invertIfNegative val="0"/>
          <c:cat>
            <c:strRef>
              <c:f>'SM 5'!$B$1:$N$1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5'!$B$4:$N$4</c:f>
              <c:numCache>
                <c:formatCode>General</c:formatCode>
                <c:ptCount val="13"/>
                <c:pt idx="0">
                  <c:v>86.9</c:v>
                </c:pt>
                <c:pt idx="1">
                  <c:v>70.510000000000005</c:v>
                </c:pt>
                <c:pt idx="2">
                  <c:v>56.58</c:v>
                </c:pt>
                <c:pt idx="3">
                  <c:v>37.840000000000003</c:v>
                </c:pt>
                <c:pt idx="4">
                  <c:v>24.62</c:v>
                </c:pt>
                <c:pt idx="5">
                  <c:v>14.29</c:v>
                </c:pt>
                <c:pt idx="6">
                  <c:v>10.17</c:v>
                </c:pt>
                <c:pt idx="7">
                  <c:v>7.46</c:v>
                </c:pt>
                <c:pt idx="8">
                  <c:v>3.3299999999999983</c:v>
                </c:pt>
                <c:pt idx="9">
                  <c:v>5.4399999999999977</c:v>
                </c:pt>
                <c:pt idx="10">
                  <c:v>6.25</c:v>
                </c:pt>
                <c:pt idx="11">
                  <c:v>7.1400000000000006</c:v>
                </c:pt>
                <c:pt idx="12">
                  <c:v>3.5699999999999932</c:v>
                </c:pt>
              </c:numCache>
            </c:numRef>
          </c:val>
          <c:extLst>
            <c:ext xmlns:c16="http://schemas.microsoft.com/office/drawing/2014/chart" uri="{C3380CC4-5D6E-409C-BE32-E72D297353CC}">
              <c16:uniqueId val="{00000002-0B81-4711-82F4-BDCCA856385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workflow process to incorporate shared decision making with the patient </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6'!$B$2:$N$2</c:f>
              <c:numCache>
                <c:formatCode>General</c:formatCode>
                <c:ptCount val="13"/>
                <c:pt idx="0">
                  <c:v>2.41</c:v>
                </c:pt>
                <c:pt idx="1">
                  <c:v>2.56</c:v>
                </c:pt>
                <c:pt idx="2">
                  <c:v>3.94</c:v>
                </c:pt>
                <c:pt idx="3">
                  <c:v>4.05</c:v>
                </c:pt>
                <c:pt idx="4">
                  <c:v>6.15</c:v>
                </c:pt>
                <c:pt idx="5">
                  <c:v>8.77</c:v>
                </c:pt>
                <c:pt idx="6">
                  <c:v>13.56</c:v>
                </c:pt>
                <c:pt idx="7">
                  <c:v>17.91</c:v>
                </c:pt>
                <c:pt idx="8">
                  <c:v>28.33</c:v>
                </c:pt>
                <c:pt idx="9">
                  <c:v>35.090000000000003</c:v>
                </c:pt>
                <c:pt idx="10">
                  <c:v>41.67</c:v>
                </c:pt>
                <c:pt idx="11">
                  <c:v>45.24</c:v>
                </c:pt>
                <c:pt idx="12">
                  <c:v>50</c:v>
                </c:pt>
              </c:numCache>
            </c:numRef>
          </c:val>
          <c:extLst>
            <c:ext xmlns:c16="http://schemas.microsoft.com/office/drawing/2014/chart" uri="{C3380CC4-5D6E-409C-BE32-E72D297353CC}">
              <c16:uniqueId val="{00000000-937A-49B9-9B28-68C1A75F5F3A}"/>
            </c:ext>
          </c:extLst>
        </c:ser>
        <c:ser>
          <c:idx val="1"/>
          <c:order val="1"/>
          <c:tx>
            <c:strRef>
              <c:f>'SM 6'!$A$3</c:f>
              <c:strCache>
                <c:ptCount val="1"/>
                <c:pt idx="0">
                  <c:v>Working on it </c:v>
                </c:pt>
              </c:strCache>
            </c:strRef>
          </c:tx>
          <c:spPr>
            <a:solidFill>
              <a:srgbClr val="FFC000"/>
            </a:solidFill>
            <a:ln>
              <a:noFill/>
            </a:ln>
            <a:effectLst/>
          </c:spPr>
          <c:invertIfNegative val="0"/>
          <c:cat>
            <c:strRef>
              <c:f>'SM 6'!$B$1:$N$1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6'!$B$3:$N$3</c:f>
              <c:numCache>
                <c:formatCode>General</c:formatCode>
                <c:ptCount val="13"/>
                <c:pt idx="0">
                  <c:v>13.25</c:v>
                </c:pt>
                <c:pt idx="1">
                  <c:v>29.49</c:v>
                </c:pt>
                <c:pt idx="2">
                  <c:v>42.11</c:v>
                </c:pt>
                <c:pt idx="3">
                  <c:v>60.81</c:v>
                </c:pt>
                <c:pt idx="4">
                  <c:v>66.150000000000006</c:v>
                </c:pt>
                <c:pt idx="5">
                  <c:v>71.430000000000007</c:v>
                </c:pt>
                <c:pt idx="6">
                  <c:v>72.88</c:v>
                </c:pt>
                <c:pt idx="7">
                  <c:v>70.150000000000006</c:v>
                </c:pt>
                <c:pt idx="8">
                  <c:v>66.67</c:v>
                </c:pt>
                <c:pt idx="9">
                  <c:v>61.4</c:v>
                </c:pt>
                <c:pt idx="10">
                  <c:v>54.17</c:v>
                </c:pt>
                <c:pt idx="11">
                  <c:v>50</c:v>
                </c:pt>
                <c:pt idx="12">
                  <c:v>46.43</c:v>
                </c:pt>
              </c:numCache>
            </c:numRef>
          </c:val>
          <c:extLst>
            <c:ext xmlns:c16="http://schemas.microsoft.com/office/drawing/2014/chart" uri="{C3380CC4-5D6E-409C-BE32-E72D297353CC}">
              <c16:uniqueId val="{00000001-937A-49B9-9B28-68C1A75F5F3A}"/>
            </c:ext>
          </c:extLst>
        </c:ser>
        <c:ser>
          <c:idx val="2"/>
          <c:order val="2"/>
          <c:tx>
            <c:strRef>
              <c:f>'SM 6'!$A$4</c:f>
              <c:strCache>
                <c:ptCount val="1"/>
                <c:pt idx="0">
                  <c:v>Not Started</c:v>
                </c:pt>
              </c:strCache>
            </c:strRef>
          </c:tx>
          <c:spPr>
            <a:solidFill>
              <a:srgbClr val="FF0000"/>
            </a:solidFill>
            <a:ln>
              <a:noFill/>
            </a:ln>
            <a:effectLst/>
          </c:spPr>
          <c:invertIfNegative val="0"/>
          <c:cat>
            <c:strRef>
              <c:f>'SM 6'!$B$1:$N$1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6'!$B$4:$N$4</c:f>
              <c:numCache>
                <c:formatCode>General</c:formatCode>
                <c:ptCount val="13"/>
                <c:pt idx="0">
                  <c:v>84.34</c:v>
                </c:pt>
                <c:pt idx="1">
                  <c:v>67.95</c:v>
                </c:pt>
                <c:pt idx="2">
                  <c:v>53.95</c:v>
                </c:pt>
                <c:pt idx="3">
                  <c:v>35.14</c:v>
                </c:pt>
                <c:pt idx="4">
                  <c:v>27.49</c:v>
                </c:pt>
                <c:pt idx="5">
                  <c:v>19.05</c:v>
                </c:pt>
                <c:pt idx="6">
                  <c:v>12.56</c:v>
                </c:pt>
                <c:pt idx="7">
                  <c:v>11.94</c:v>
                </c:pt>
                <c:pt idx="8">
                  <c:v>5</c:v>
                </c:pt>
                <c:pt idx="9">
                  <c:v>3.5099999999999909</c:v>
                </c:pt>
                <c:pt idx="10">
                  <c:v>4.1599999999999966</c:v>
                </c:pt>
                <c:pt idx="11">
                  <c:v>4.7599999999999909</c:v>
                </c:pt>
                <c:pt idx="12">
                  <c:v>3.5699999999999932</c:v>
                </c:pt>
              </c:numCache>
            </c:numRef>
          </c:val>
          <c:extLst>
            <c:ext xmlns:c16="http://schemas.microsoft.com/office/drawing/2014/chart" uri="{C3380CC4-5D6E-409C-BE32-E72D297353CC}">
              <c16:uniqueId val="{00000002-937A-49B9-9B28-68C1A75F5F3A}"/>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a:effectLst/>
              </a:rPr>
              <a:t> </a:t>
            </a:r>
            <a:r>
              <a:rPr lang="en-US" sz="1800" b="0" i="0" u="none" strike="noStrike" baseline="0">
                <a:effectLst/>
              </a:rPr>
              <a:t>Implemented standardized patient education with positive messaging promoting vaginal birth strategies and techniques for women and families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7'!$B$2:$N$2</c:f>
              <c:numCache>
                <c:formatCode>General</c:formatCode>
                <c:ptCount val="13"/>
                <c:pt idx="0">
                  <c:v>2.21</c:v>
                </c:pt>
                <c:pt idx="1">
                  <c:v>1.28</c:v>
                </c:pt>
                <c:pt idx="2">
                  <c:v>2.63</c:v>
                </c:pt>
                <c:pt idx="3">
                  <c:v>0</c:v>
                </c:pt>
                <c:pt idx="4">
                  <c:v>4.91</c:v>
                </c:pt>
                <c:pt idx="5">
                  <c:v>4.08</c:v>
                </c:pt>
                <c:pt idx="6">
                  <c:v>8.6999999999999993</c:v>
                </c:pt>
                <c:pt idx="7">
                  <c:v>11.94</c:v>
                </c:pt>
                <c:pt idx="8">
                  <c:v>10</c:v>
                </c:pt>
                <c:pt idx="9">
                  <c:v>14.04</c:v>
                </c:pt>
                <c:pt idx="10">
                  <c:v>22.92</c:v>
                </c:pt>
                <c:pt idx="11">
                  <c:v>16.670000000000002</c:v>
                </c:pt>
                <c:pt idx="12">
                  <c:v>17.86</c:v>
                </c:pt>
              </c:numCache>
            </c:numRef>
          </c:val>
          <c:extLst>
            <c:ext xmlns:c16="http://schemas.microsoft.com/office/drawing/2014/chart" uri="{C3380CC4-5D6E-409C-BE32-E72D297353CC}">
              <c16:uniqueId val="{00000000-3DDE-48DD-8EB3-F51929D0D827}"/>
            </c:ext>
          </c:extLst>
        </c:ser>
        <c:ser>
          <c:idx val="1"/>
          <c:order val="1"/>
          <c:tx>
            <c:strRef>
              <c:f>'SM 7'!$A$3</c:f>
              <c:strCache>
                <c:ptCount val="1"/>
                <c:pt idx="0">
                  <c:v>Working on it </c:v>
                </c:pt>
              </c:strCache>
            </c:strRef>
          </c:tx>
          <c:spPr>
            <a:solidFill>
              <a:srgbClr val="FFC000"/>
            </a:solidFill>
            <a:ln>
              <a:noFill/>
            </a:ln>
            <a:effectLst/>
          </c:spPr>
          <c:invertIfNegative val="0"/>
          <c:cat>
            <c:strRef>
              <c:f>'SM 7'!$B$1:$N$1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7'!$B$3:$N$3</c:f>
              <c:numCache>
                <c:formatCode>General</c:formatCode>
                <c:ptCount val="13"/>
                <c:pt idx="0">
                  <c:v>18.07</c:v>
                </c:pt>
                <c:pt idx="1">
                  <c:v>30.77</c:v>
                </c:pt>
                <c:pt idx="2">
                  <c:v>42.11</c:v>
                </c:pt>
                <c:pt idx="3">
                  <c:v>60.81</c:v>
                </c:pt>
                <c:pt idx="4">
                  <c:v>62.3</c:v>
                </c:pt>
                <c:pt idx="5">
                  <c:v>65.31</c:v>
                </c:pt>
                <c:pt idx="6">
                  <c:v>72.459999999999994</c:v>
                </c:pt>
                <c:pt idx="7">
                  <c:v>67.16</c:v>
                </c:pt>
                <c:pt idx="8">
                  <c:v>73.33</c:v>
                </c:pt>
                <c:pt idx="9">
                  <c:v>77.19</c:v>
                </c:pt>
                <c:pt idx="10">
                  <c:v>68.75</c:v>
                </c:pt>
                <c:pt idx="11">
                  <c:v>71.430000000000007</c:v>
                </c:pt>
                <c:pt idx="12">
                  <c:v>71.430000000000007</c:v>
                </c:pt>
              </c:numCache>
            </c:numRef>
          </c:val>
          <c:extLst>
            <c:ext xmlns:c16="http://schemas.microsoft.com/office/drawing/2014/chart" uri="{C3380CC4-5D6E-409C-BE32-E72D297353CC}">
              <c16:uniqueId val="{00000001-3DDE-48DD-8EB3-F51929D0D827}"/>
            </c:ext>
          </c:extLst>
        </c:ser>
        <c:ser>
          <c:idx val="2"/>
          <c:order val="2"/>
          <c:tx>
            <c:strRef>
              <c:f>'SM 7'!$A$4</c:f>
              <c:strCache>
                <c:ptCount val="1"/>
                <c:pt idx="0">
                  <c:v>Not Started</c:v>
                </c:pt>
              </c:strCache>
            </c:strRef>
          </c:tx>
          <c:spPr>
            <a:solidFill>
              <a:srgbClr val="FF0000"/>
            </a:solidFill>
            <a:ln>
              <a:noFill/>
            </a:ln>
            <a:effectLst/>
          </c:spPr>
          <c:invertIfNegative val="0"/>
          <c:cat>
            <c:strRef>
              <c:f>'SM 7'!$B$1:$N$1</c:f>
              <c:strCache>
                <c:ptCount val="13"/>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strCache>
            </c:strRef>
          </c:cat>
          <c:val>
            <c:numRef>
              <c:f>'SM 7'!$B$4:$N$4</c:f>
              <c:numCache>
                <c:formatCode>General</c:formatCode>
                <c:ptCount val="13"/>
                <c:pt idx="0">
                  <c:v>80.72</c:v>
                </c:pt>
                <c:pt idx="1">
                  <c:v>67.95</c:v>
                </c:pt>
                <c:pt idx="2">
                  <c:v>55.26</c:v>
                </c:pt>
                <c:pt idx="3">
                  <c:v>39.19</c:v>
                </c:pt>
                <c:pt idx="4">
                  <c:v>32.79</c:v>
                </c:pt>
                <c:pt idx="5">
                  <c:v>30.61</c:v>
                </c:pt>
                <c:pt idx="6">
                  <c:v>18.84</c:v>
                </c:pt>
                <c:pt idx="7">
                  <c:v>20.9</c:v>
                </c:pt>
                <c:pt idx="8">
                  <c:v>16.670000000000002</c:v>
                </c:pt>
                <c:pt idx="9">
                  <c:v>8.7700000000000102</c:v>
                </c:pt>
                <c:pt idx="10">
                  <c:v>8.3299999999999983</c:v>
                </c:pt>
                <c:pt idx="11">
                  <c:v>11.899999999999991</c:v>
                </c:pt>
                <c:pt idx="12">
                  <c:v>10.71</c:v>
                </c:pt>
              </c:numCache>
            </c:numRef>
          </c:val>
          <c:extLst>
            <c:ext xmlns:c16="http://schemas.microsoft.com/office/drawing/2014/chart" uri="{C3380CC4-5D6E-409C-BE32-E72D297353CC}">
              <c16:uniqueId val="{00000002-3DDE-48DD-8EB3-F51929D0D82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'NTSV C-section Rate'!$C$1</c:f>
              <c:strCache>
                <c:ptCount val="1"/>
                <c:pt idx="0">
                  <c:v>% of Hospitals under goal</c:v>
                </c:pt>
              </c:strCache>
            </c:strRef>
          </c:tx>
          <c:spPr>
            <a:solidFill>
              <a:schemeClr val="accent6">
                <a:lumMod val="60000"/>
                <a:lumOff val="40000"/>
              </a:schemeClr>
            </a:solidFill>
            <a:ln>
              <a:noFill/>
            </a:ln>
            <a:effectLst/>
          </c:spPr>
          <c:invertIfNegative val="0"/>
          <c:cat>
            <c:strRef>
              <c:f>'NTSV C-section Rate'!$A$2:$A$14</c:f>
              <c:strCache>
                <c:ptCount val="13"/>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strCache>
            </c:strRef>
          </c:cat>
          <c:val>
            <c:numRef>
              <c:f>'NTSV C-section Rate'!$C$2:$C$14</c:f>
              <c:numCache>
                <c:formatCode>0%</c:formatCode>
                <c:ptCount val="13"/>
                <c:pt idx="0">
                  <c:v>0.45</c:v>
                </c:pt>
                <c:pt idx="1">
                  <c:v>0.57999999999999996</c:v>
                </c:pt>
                <c:pt idx="2">
                  <c:v>0.47</c:v>
                </c:pt>
                <c:pt idx="3">
                  <c:v>0.49</c:v>
                </c:pt>
                <c:pt idx="4">
                  <c:v>0.48</c:v>
                </c:pt>
                <c:pt idx="5">
                  <c:v>0.46</c:v>
                </c:pt>
                <c:pt idx="6">
                  <c:v>0.38</c:v>
                </c:pt>
                <c:pt idx="7">
                  <c:v>0.53</c:v>
                </c:pt>
                <c:pt idx="8">
                  <c:v>0.55000000000000004</c:v>
                </c:pt>
                <c:pt idx="9">
                  <c:v>0.44</c:v>
                </c:pt>
                <c:pt idx="10">
                  <c:v>0.54</c:v>
                </c:pt>
                <c:pt idx="11" formatCode="0.00%">
                  <c:v>0.57499999999999996</c:v>
                </c:pt>
                <c:pt idx="12">
                  <c:v>0.39</c:v>
                </c:pt>
              </c:numCache>
            </c:numRef>
          </c:val>
          <c:extLst>
            <c:ext xmlns:c16="http://schemas.microsoft.com/office/drawing/2014/chart" uri="{C3380CC4-5D6E-409C-BE32-E72D297353CC}">
              <c16:uniqueId val="{00000000-4F2F-4BFF-A7E3-254E12E45B56}"/>
            </c:ext>
          </c:extLst>
        </c:ser>
        <c:ser>
          <c:idx val="2"/>
          <c:order val="2"/>
          <c:tx>
            <c:strRef>
              <c:f>'NTSV C-section Rate'!$D$1</c:f>
              <c:strCache>
                <c:ptCount val="1"/>
                <c:pt idx="0">
                  <c:v>% Hospitals above goal</c:v>
                </c:pt>
              </c:strCache>
            </c:strRef>
          </c:tx>
          <c:spPr>
            <a:solidFill>
              <a:srgbClr val="ED7373"/>
            </a:solidFill>
            <a:ln>
              <a:noFill/>
            </a:ln>
            <a:effectLst/>
          </c:spPr>
          <c:invertIfNegative val="0"/>
          <c:cat>
            <c:strRef>
              <c:f>'NTSV C-section Rate'!$A$2:$A$14</c:f>
              <c:strCache>
                <c:ptCount val="13"/>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strCache>
            </c:strRef>
          </c:cat>
          <c:val>
            <c:numRef>
              <c:f>'NTSV C-section Rate'!$D$2:$D$14</c:f>
              <c:numCache>
                <c:formatCode>0%</c:formatCode>
                <c:ptCount val="13"/>
                <c:pt idx="0">
                  <c:v>0.55000000000000004</c:v>
                </c:pt>
                <c:pt idx="1">
                  <c:v>0.42</c:v>
                </c:pt>
                <c:pt idx="2">
                  <c:v>0.53</c:v>
                </c:pt>
                <c:pt idx="3">
                  <c:v>0.51</c:v>
                </c:pt>
                <c:pt idx="4">
                  <c:v>0.52</c:v>
                </c:pt>
                <c:pt idx="5">
                  <c:v>0.54</c:v>
                </c:pt>
                <c:pt idx="6">
                  <c:v>0.62</c:v>
                </c:pt>
                <c:pt idx="7">
                  <c:v>0.47</c:v>
                </c:pt>
                <c:pt idx="8">
                  <c:v>0.45</c:v>
                </c:pt>
                <c:pt idx="9">
                  <c:v>0.56000000000000005</c:v>
                </c:pt>
                <c:pt idx="10">
                  <c:v>0.46</c:v>
                </c:pt>
                <c:pt idx="11" formatCode="0.00%">
                  <c:v>0.42499999999999999</c:v>
                </c:pt>
                <c:pt idx="12">
                  <c:v>0.61</c:v>
                </c:pt>
              </c:numCache>
            </c:numRef>
          </c:val>
          <c:extLst>
            <c:ext xmlns:c16="http://schemas.microsoft.com/office/drawing/2014/chart" uri="{C3380CC4-5D6E-409C-BE32-E72D297353CC}">
              <c16:uniqueId val="{00000001-4F2F-4BFF-A7E3-254E12E45B56}"/>
            </c:ext>
          </c:extLst>
        </c:ser>
        <c:dLbls>
          <c:showLegendKey val="0"/>
          <c:showVal val="0"/>
          <c:showCatName val="0"/>
          <c:showSerName val="0"/>
          <c:showPercent val="0"/>
          <c:showBubbleSize val="0"/>
        </c:dLbls>
        <c:gapWidth val="269"/>
        <c:overlap val="100"/>
        <c:axId val="1256109808"/>
        <c:axId val="1256113552"/>
      </c:barChart>
      <c:lineChart>
        <c:grouping val="standard"/>
        <c:varyColors val="0"/>
        <c:ser>
          <c:idx val="0"/>
          <c:order val="0"/>
          <c:tx>
            <c:strRef>
              <c:f>'NTSV C-section Rate'!$B$1</c:f>
              <c:strCache>
                <c:ptCount val="1"/>
                <c:pt idx="0">
                  <c:v>NTSV C-section Rate</c:v>
                </c:pt>
              </c:strCache>
            </c:strRef>
          </c:tx>
          <c:spPr>
            <a:ln w="38100" cap="rnd">
              <a:solidFill>
                <a:srgbClr val="002060"/>
              </a:solidFill>
              <a:round/>
            </a:ln>
            <a:effectLst/>
          </c:spPr>
          <c:marker>
            <c:symbol val="none"/>
          </c:marker>
          <c:cat>
            <c:strRef>
              <c:f>'NTSV C-section Rate'!$A$2:$A$14</c:f>
              <c:strCache>
                <c:ptCount val="13"/>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strCache>
            </c:strRef>
          </c:cat>
          <c:val>
            <c:numRef>
              <c:f>'NTSV C-section Rate'!$B$2:$B$14</c:f>
              <c:numCache>
                <c:formatCode>0%</c:formatCode>
                <c:ptCount val="13"/>
                <c:pt idx="0">
                  <c:v>0.26</c:v>
                </c:pt>
                <c:pt idx="1">
                  <c:v>0.23</c:v>
                </c:pt>
                <c:pt idx="2">
                  <c:v>0.25</c:v>
                </c:pt>
                <c:pt idx="3">
                  <c:v>0.23</c:v>
                </c:pt>
                <c:pt idx="4">
                  <c:v>0.25</c:v>
                </c:pt>
                <c:pt idx="5">
                  <c:v>0.25</c:v>
                </c:pt>
                <c:pt idx="6">
                  <c:v>0.24</c:v>
                </c:pt>
                <c:pt idx="7">
                  <c:v>0.27</c:v>
                </c:pt>
                <c:pt idx="8">
                  <c:v>0.22</c:v>
                </c:pt>
                <c:pt idx="9">
                  <c:v>0.24</c:v>
                </c:pt>
                <c:pt idx="10">
                  <c:v>0.24</c:v>
                </c:pt>
                <c:pt idx="11">
                  <c:v>0.24</c:v>
                </c:pt>
                <c:pt idx="12">
                  <c:v>0.25</c:v>
                </c:pt>
              </c:numCache>
            </c:numRef>
          </c:val>
          <c:smooth val="0"/>
          <c:extLst>
            <c:ext xmlns:c16="http://schemas.microsoft.com/office/drawing/2014/chart" uri="{C3380CC4-5D6E-409C-BE32-E72D297353CC}">
              <c16:uniqueId val="{00000002-4F2F-4BFF-A7E3-254E12E45B56}"/>
            </c:ext>
          </c:extLst>
        </c:ser>
        <c:dLbls>
          <c:showLegendKey val="0"/>
          <c:showVal val="0"/>
          <c:showCatName val="0"/>
          <c:showSerName val="0"/>
          <c:showPercent val="0"/>
          <c:showBubbleSize val="0"/>
        </c:dLbls>
        <c:marker val="1"/>
        <c:smooth val="0"/>
        <c:axId val="1256109808"/>
        <c:axId val="1256113552"/>
      </c:lineChart>
      <c:catAx>
        <c:axId val="125610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56113552"/>
        <c:crosses val="autoZero"/>
        <c:auto val="1"/>
        <c:lblAlgn val="ctr"/>
        <c:lblOffset val="100"/>
        <c:noMultiLvlLbl val="0"/>
      </c:catAx>
      <c:valAx>
        <c:axId val="125611355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56109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E21B8-D77A-4268-8D9B-210BAC61C4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52FA32-6261-48B3-8E02-D70D71AC0F56}">
      <dgm:prSet phldrT="[Text]" custT="1"/>
      <dgm:spPr/>
      <dgm:t>
        <a:bodyPr/>
        <a:lstStyle/>
        <a:p>
          <a:pPr algn="l"/>
          <a:r>
            <a:rPr lang="en-US" sz="2400" b="1" u="sng"/>
            <a:t>Aim:</a:t>
          </a:r>
          <a:r>
            <a:rPr lang="en-US" sz="2400" b="0" u="none"/>
            <a:t> </a:t>
          </a:r>
          <a:r>
            <a:rPr lang="en-US" sz="2400"/>
            <a:t>70% of participating hospitals will be at or below the Healthy People goal of 23.6% cesarean delivery rate among NTSV births by December 31, 2022</a:t>
          </a:r>
        </a:p>
      </dgm:t>
    </dgm:pt>
    <dgm:pt modelId="{09B6ADF1-C3B1-48D4-A9FA-A1D94ACDE10E}" type="parTrans" cxnId="{7B2163BA-C9AC-4095-B7B3-40D9736AD474}">
      <dgm:prSet/>
      <dgm:spPr/>
      <dgm:t>
        <a:bodyPr/>
        <a:lstStyle/>
        <a:p>
          <a:endParaRPr lang="en-US"/>
        </a:p>
      </dgm:t>
    </dgm:pt>
    <dgm:pt modelId="{84AD2DB5-BD1E-4ACE-B79D-7388A111EB15}" type="sibTrans" cxnId="{7B2163BA-C9AC-4095-B7B3-40D9736AD474}">
      <dgm:prSet/>
      <dgm:spPr/>
      <dgm:t>
        <a:bodyPr/>
        <a:lstStyle/>
        <a:p>
          <a:endParaRPr lang="en-US"/>
        </a:p>
      </dgm:t>
    </dgm:pt>
    <dgm:pt modelId="{D25E3A4E-9AFA-4902-82AB-15FCDA24CA25}">
      <dgm:prSet phldrT="[Text]" custT="1"/>
      <dgm:spPr>
        <a:solidFill>
          <a:srgbClr val="FF7C80">
            <a:alpha val="90000"/>
          </a:srgbClr>
        </a:solidFill>
      </dgm:spPr>
      <dgm:t>
        <a:bodyPr/>
        <a:lstStyle/>
        <a:p>
          <a:pPr algn="l"/>
          <a:r>
            <a:rPr lang="en-US" sz="2500" b="1" u="sng"/>
            <a:t>Goal:</a:t>
          </a:r>
          <a:r>
            <a:rPr lang="en-US" sz="2500" b="0" u="none"/>
            <a:t> </a:t>
          </a:r>
          <a:r>
            <a:rPr lang="en-US" sz="2500"/>
            <a:t>Increase the percent of cesarean section deliveries among NTSV births that meet ACOG/SMFM criteria for cesarean</a:t>
          </a:r>
        </a:p>
      </dgm:t>
    </dgm:pt>
    <dgm:pt modelId="{6FA7817C-C5BF-43C1-9805-9EB84EC09CE1}" type="parTrans" cxnId="{650E2028-F617-4066-93A1-3246F1016816}">
      <dgm:prSet/>
      <dgm:spPr/>
      <dgm:t>
        <a:bodyPr/>
        <a:lstStyle/>
        <a:p>
          <a:endParaRPr lang="en-US"/>
        </a:p>
      </dgm:t>
    </dgm:pt>
    <dgm:pt modelId="{589CC665-CCA6-4229-ABBC-C61330523BC6}" type="sibTrans" cxnId="{650E2028-F617-4066-93A1-3246F1016816}">
      <dgm:prSet/>
      <dgm:spPr/>
      <dgm:t>
        <a:bodyPr/>
        <a:lstStyle/>
        <a:p>
          <a:endParaRPr lang="en-US"/>
        </a:p>
      </dgm:t>
    </dgm:pt>
    <dgm:pt modelId="{44DEA0AC-EA1D-4309-8801-7C76B19B9D73}">
      <dgm:prSet phldrT="[Text]" custT="1"/>
      <dgm:spPr>
        <a:solidFill>
          <a:srgbClr val="E67356">
            <a:alpha val="90000"/>
          </a:srgbClr>
        </a:solidFill>
      </dgm:spPr>
      <dgm:t>
        <a:bodyPr/>
        <a:lstStyle/>
        <a:p>
          <a:pPr algn="l"/>
          <a:r>
            <a:rPr lang="en-US" sz="2000" b="1" u="sng"/>
            <a:t>Goal:</a:t>
          </a:r>
          <a:r>
            <a:rPr lang="en-US" sz="2000" b="0" u="none"/>
            <a:t> </a:t>
          </a:r>
          <a:r>
            <a:rPr lang="en-US" sz="2000"/>
            <a:t>Increase the % of physicians/ midwives/ nurses educated on ACOG/SMFM criteria for cesarean, labor management strategies/response to labor challenges, protocol for facilitating decision huddles and/or decision debriefs</a:t>
          </a:r>
        </a:p>
      </dgm:t>
    </dgm:pt>
    <dgm:pt modelId="{013057DC-2DA3-4E19-8A06-2487B41FC38D}" type="parTrans" cxnId="{A4A5DA83-480F-4D0B-B804-5D1C324FA1B8}">
      <dgm:prSet/>
      <dgm:spPr/>
      <dgm:t>
        <a:bodyPr/>
        <a:lstStyle/>
        <a:p>
          <a:endParaRPr lang="en-US"/>
        </a:p>
      </dgm:t>
    </dgm:pt>
    <dgm:pt modelId="{41689BD3-984B-48F5-B544-DC20A6842846}" type="sibTrans" cxnId="{A4A5DA83-480F-4D0B-B804-5D1C324FA1B8}">
      <dgm:prSet/>
      <dgm:spPr/>
      <dgm:t>
        <a:bodyPr/>
        <a:lstStyle/>
        <a:p>
          <a:endParaRPr lang="en-US"/>
        </a:p>
      </dgm:t>
    </dgm:pt>
    <dgm:pt modelId="{0E16C93F-E66F-4281-9B9B-6047DAE6CDF7}" type="pres">
      <dgm:prSet presAssocID="{ECAE21B8-D77A-4268-8D9B-210BAC61C436}" presName="hierChild1" presStyleCnt="0">
        <dgm:presLayoutVars>
          <dgm:chPref val="1"/>
          <dgm:dir/>
          <dgm:animOne val="branch"/>
          <dgm:animLvl val="lvl"/>
          <dgm:resizeHandles/>
        </dgm:presLayoutVars>
      </dgm:prSet>
      <dgm:spPr/>
      <dgm:t>
        <a:bodyPr/>
        <a:lstStyle/>
        <a:p>
          <a:endParaRPr lang="en-US"/>
        </a:p>
      </dgm:t>
    </dgm:pt>
    <dgm:pt modelId="{367710B3-25A8-4F58-BA4C-9A573D6507FF}" type="pres">
      <dgm:prSet presAssocID="{3352FA32-6261-48B3-8E02-D70D71AC0F56}" presName="hierRoot1" presStyleCnt="0"/>
      <dgm:spPr/>
    </dgm:pt>
    <dgm:pt modelId="{2B00B4C4-E45B-4579-8818-3BAA88D6423C}" type="pres">
      <dgm:prSet presAssocID="{3352FA32-6261-48B3-8E02-D70D71AC0F56}" presName="composite" presStyleCnt="0"/>
      <dgm:spPr/>
    </dgm:pt>
    <dgm:pt modelId="{E5208655-3BF4-4F0B-BF32-74571CB4E3A7}" type="pres">
      <dgm:prSet presAssocID="{3352FA32-6261-48B3-8E02-D70D71AC0F56}" presName="background" presStyleLbl="node0" presStyleIdx="0" presStyleCnt="1"/>
      <dgm:spPr/>
    </dgm:pt>
    <dgm:pt modelId="{E6E725FF-E87D-4145-9122-E176F6614CA3}" type="pres">
      <dgm:prSet presAssocID="{3352FA32-6261-48B3-8E02-D70D71AC0F56}" presName="text" presStyleLbl="fgAcc0" presStyleIdx="0" presStyleCnt="1" custScaleX="194583">
        <dgm:presLayoutVars>
          <dgm:chPref val="3"/>
        </dgm:presLayoutVars>
      </dgm:prSet>
      <dgm:spPr/>
      <dgm:t>
        <a:bodyPr/>
        <a:lstStyle/>
        <a:p>
          <a:endParaRPr lang="en-US"/>
        </a:p>
      </dgm:t>
    </dgm:pt>
    <dgm:pt modelId="{C4B161F5-3FDC-43EA-B854-C04C5A310622}" type="pres">
      <dgm:prSet presAssocID="{3352FA32-6261-48B3-8E02-D70D71AC0F56}" presName="hierChild2" presStyleCnt="0"/>
      <dgm:spPr/>
    </dgm:pt>
    <dgm:pt modelId="{D6A9B602-256F-49CA-8455-931472A12416}" type="pres">
      <dgm:prSet presAssocID="{6FA7817C-C5BF-43C1-9805-9EB84EC09CE1}" presName="Name10" presStyleLbl="parChTrans1D2" presStyleIdx="0" presStyleCnt="2"/>
      <dgm:spPr/>
      <dgm:t>
        <a:bodyPr/>
        <a:lstStyle/>
        <a:p>
          <a:endParaRPr lang="en-US"/>
        </a:p>
      </dgm:t>
    </dgm:pt>
    <dgm:pt modelId="{4913D812-E60E-4667-9CA1-6DF59C57168D}" type="pres">
      <dgm:prSet presAssocID="{D25E3A4E-9AFA-4902-82AB-15FCDA24CA25}" presName="hierRoot2" presStyleCnt="0"/>
      <dgm:spPr/>
    </dgm:pt>
    <dgm:pt modelId="{E8810958-AC5E-4B7F-B05F-C6087AA0E17D}" type="pres">
      <dgm:prSet presAssocID="{D25E3A4E-9AFA-4902-82AB-15FCDA24CA25}" presName="composite2" presStyleCnt="0"/>
      <dgm:spPr/>
    </dgm:pt>
    <dgm:pt modelId="{A9FB5358-8043-4BE5-8E9B-5783B19FACC1}" type="pres">
      <dgm:prSet presAssocID="{D25E3A4E-9AFA-4902-82AB-15FCDA24CA25}" presName="background2" presStyleLbl="node2" presStyleIdx="0" presStyleCnt="2"/>
      <dgm:spPr/>
    </dgm:pt>
    <dgm:pt modelId="{E9C9DFB9-1F5D-45EA-AD47-96311A00D84D}" type="pres">
      <dgm:prSet presAssocID="{D25E3A4E-9AFA-4902-82AB-15FCDA24CA25}" presName="text2" presStyleLbl="fgAcc2" presStyleIdx="0" presStyleCnt="2" custScaleX="191652">
        <dgm:presLayoutVars>
          <dgm:chPref val="3"/>
        </dgm:presLayoutVars>
      </dgm:prSet>
      <dgm:spPr/>
      <dgm:t>
        <a:bodyPr/>
        <a:lstStyle/>
        <a:p>
          <a:endParaRPr lang="en-US"/>
        </a:p>
      </dgm:t>
    </dgm:pt>
    <dgm:pt modelId="{97737554-F523-48F4-8406-40748A1BB0C5}" type="pres">
      <dgm:prSet presAssocID="{D25E3A4E-9AFA-4902-82AB-15FCDA24CA25}" presName="hierChild3" presStyleCnt="0"/>
      <dgm:spPr/>
    </dgm:pt>
    <dgm:pt modelId="{3E8616DE-C53E-4B7F-8B18-459DF31B6DC5}" type="pres">
      <dgm:prSet presAssocID="{013057DC-2DA3-4E19-8A06-2487B41FC38D}" presName="Name10" presStyleLbl="parChTrans1D2" presStyleIdx="1" presStyleCnt="2"/>
      <dgm:spPr/>
      <dgm:t>
        <a:bodyPr/>
        <a:lstStyle/>
        <a:p>
          <a:endParaRPr lang="en-US"/>
        </a:p>
      </dgm:t>
    </dgm:pt>
    <dgm:pt modelId="{CF67D9E1-1E61-4A82-89AF-07E80BE656C9}" type="pres">
      <dgm:prSet presAssocID="{44DEA0AC-EA1D-4309-8801-7C76B19B9D73}" presName="hierRoot2" presStyleCnt="0"/>
      <dgm:spPr/>
    </dgm:pt>
    <dgm:pt modelId="{2B74E4DC-2E98-4345-9DB5-837DAF044E87}" type="pres">
      <dgm:prSet presAssocID="{44DEA0AC-EA1D-4309-8801-7C76B19B9D73}" presName="composite2" presStyleCnt="0"/>
      <dgm:spPr/>
    </dgm:pt>
    <dgm:pt modelId="{30C8A44F-2D93-41DA-B811-7ABB3B4B8A55}" type="pres">
      <dgm:prSet presAssocID="{44DEA0AC-EA1D-4309-8801-7C76B19B9D73}" presName="background2" presStyleLbl="node2" presStyleIdx="1" presStyleCnt="2"/>
      <dgm:spPr/>
    </dgm:pt>
    <dgm:pt modelId="{091C6322-DEC8-4E44-A596-27DC98C8F05D}" type="pres">
      <dgm:prSet presAssocID="{44DEA0AC-EA1D-4309-8801-7C76B19B9D73}" presName="text2" presStyleLbl="fgAcc2" presStyleIdx="1" presStyleCnt="2" custScaleX="200489">
        <dgm:presLayoutVars>
          <dgm:chPref val="3"/>
        </dgm:presLayoutVars>
      </dgm:prSet>
      <dgm:spPr/>
      <dgm:t>
        <a:bodyPr/>
        <a:lstStyle/>
        <a:p>
          <a:endParaRPr lang="en-US"/>
        </a:p>
      </dgm:t>
    </dgm:pt>
    <dgm:pt modelId="{0102C391-6457-4145-88C8-FF5121D4AE98}" type="pres">
      <dgm:prSet presAssocID="{44DEA0AC-EA1D-4309-8801-7C76B19B9D73}" presName="hierChild3" presStyleCnt="0"/>
      <dgm:spPr/>
    </dgm:pt>
  </dgm:ptLst>
  <dgm:cxnLst>
    <dgm:cxn modelId="{80C18E98-BDF9-496F-9EB2-3B93ADFA30E1}" type="presOf" srcId="{3352FA32-6261-48B3-8E02-D70D71AC0F56}" destId="{E6E725FF-E87D-4145-9122-E176F6614CA3}" srcOrd="0" destOrd="0" presId="urn:microsoft.com/office/officeart/2005/8/layout/hierarchy1"/>
    <dgm:cxn modelId="{3E61508F-D16D-40DD-8A8E-085EDD873B81}" type="presOf" srcId="{D25E3A4E-9AFA-4902-82AB-15FCDA24CA25}" destId="{E9C9DFB9-1F5D-45EA-AD47-96311A00D84D}" srcOrd="0" destOrd="0" presId="urn:microsoft.com/office/officeart/2005/8/layout/hierarchy1"/>
    <dgm:cxn modelId="{523D8BB9-A416-4895-B47B-6EB65410800B}" type="presOf" srcId="{44DEA0AC-EA1D-4309-8801-7C76B19B9D73}" destId="{091C6322-DEC8-4E44-A596-27DC98C8F05D}" srcOrd="0" destOrd="0" presId="urn:microsoft.com/office/officeart/2005/8/layout/hierarchy1"/>
    <dgm:cxn modelId="{207437DE-1DFF-4E9B-AF4A-C7133972E57E}" type="presOf" srcId="{013057DC-2DA3-4E19-8A06-2487B41FC38D}" destId="{3E8616DE-C53E-4B7F-8B18-459DF31B6DC5}" srcOrd="0" destOrd="0" presId="urn:microsoft.com/office/officeart/2005/8/layout/hierarchy1"/>
    <dgm:cxn modelId="{F31B3CAE-63E7-4AAB-AB07-CAE729B1039E}" type="presOf" srcId="{6FA7817C-C5BF-43C1-9805-9EB84EC09CE1}" destId="{D6A9B602-256F-49CA-8455-931472A12416}" srcOrd="0" destOrd="0" presId="urn:microsoft.com/office/officeart/2005/8/layout/hierarchy1"/>
    <dgm:cxn modelId="{A4A5DA83-480F-4D0B-B804-5D1C324FA1B8}" srcId="{3352FA32-6261-48B3-8E02-D70D71AC0F56}" destId="{44DEA0AC-EA1D-4309-8801-7C76B19B9D73}" srcOrd="1" destOrd="0" parTransId="{013057DC-2DA3-4E19-8A06-2487B41FC38D}" sibTransId="{41689BD3-984B-48F5-B544-DC20A6842846}"/>
    <dgm:cxn modelId="{A8FBED22-D33B-46A3-8147-629BF6959AAF}" type="presOf" srcId="{ECAE21B8-D77A-4268-8D9B-210BAC61C436}" destId="{0E16C93F-E66F-4281-9B9B-6047DAE6CDF7}" srcOrd="0" destOrd="0" presId="urn:microsoft.com/office/officeart/2005/8/layout/hierarchy1"/>
    <dgm:cxn modelId="{7B2163BA-C9AC-4095-B7B3-40D9736AD474}" srcId="{ECAE21B8-D77A-4268-8D9B-210BAC61C436}" destId="{3352FA32-6261-48B3-8E02-D70D71AC0F56}" srcOrd="0" destOrd="0" parTransId="{09B6ADF1-C3B1-48D4-A9FA-A1D94ACDE10E}" sibTransId="{84AD2DB5-BD1E-4ACE-B79D-7388A111EB15}"/>
    <dgm:cxn modelId="{650E2028-F617-4066-93A1-3246F1016816}" srcId="{3352FA32-6261-48B3-8E02-D70D71AC0F56}" destId="{D25E3A4E-9AFA-4902-82AB-15FCDA24CA25}" srcOrd="0" destOrd="0" parTransId="{6FA7817C-C5BF-43C1-9805-9EB84EC09CE1}" sibTransId="{589CC665-CCA6-4229-ABBC-C61330523BC6}"/>
    <dgm:cxn modelId="{76519D01-FCB5-47E2-B60C-7640F138D4CC}" type="presParOf" srcId="{0E16C93F-E66F-4281-9B9B-6047DAE6CDF7}" destId="{367710B3-25A8-4F58-BA4C-9A573D6507FF}" srcOrd="0" destOrd="0" presId="urn:microsoft.com/office/officeart/2005/8/layout/hierarchy1"/>
    <dgm:cxn modelId="{0EB81717-B3E0-4DF1-93AE-2F4038B6EBF4}" type="presParOf" srcId="{367710B3-25A8-4F58-BA4C-9A573D6507FF}" destId="{2B00B4C4-E45B-4579-8818-3BAA88D6423C}" srcOrd="0" destOrd="0" presId="urn:microsoft.com/office/officeart/2005/8/layout/hierarchy1"/>
    <dgm:cxn modelId="{9B2FF5A4-92DA-4E9E-99DC-B60423C9EC32}" type="presParOf" srcId="{2B00B4C4-E45B-4579-8818-3BAA88D6423C}" destId="{E5208655-3BF4-4F0B-BF32-74571CB4E3A7}" srcOrd="0" destOrd="0" presId="urn:microsoft.com/office/officeart/2005/8/layout/hierarchy1"/>
    <dgm:cxn modelId="{96277121-5C63-42BA-A84F-7ACE7BB05ABB}" type="presParOf" srcId="{2B00B4C4-E45B-4579-8818-3BAA88D6423C}" destId="{E6E725FF-E87D-4145-9122-E176F6614CA3}" srcOrd="1" destOrd="0" presId="urn:microsoft.com/office/officeart/2005/8/layout/hierarchy1"/>
    <dgm:cxn modelId="{812969AD-2D4A-450E-AD8E-7F2E6ABA96FD}" type="presParOf" srcId="{367710B3-25A8-4F58-BA4C-9A573D6507FF}" destId="{C4B161F5-3FDC-43EA-B854-C04C5A310622}" srcOrd="1" destOrd="0" presId="urn:microsoft.com/office/officeart/2005/8/layout/hierarchy1"/>
    <dgm:cxn modelId="{8873C279-5B44-4584-956A-ED54685ADB4E}" type="presParOf" srcId="{C4B161F5-3FDC-43EA-B854-C04C5A310622}" destId="{D6A9B602-256F-49CA-8455-931472A12416}" srcOrd="0" destOrd="0" presId="urn:microsoft.com/office/officeart/2005/8/layout/hierarchy1"/>
    <dgm:cxn modelId="{B5D3E1CA-D10B-4EDB-96AB-D29B9CB9A5AB}" type="presParOf" srcId="{C4B161F5-3FDC-43EA-B854-C04C5A310622}" destId="{4913D812-E60E-4667-9CA1-6DF59C57168D}" srcOrd="1" destOrd="0" presId="urn:microsoft.com/office/officeart/2005/8/layout/hierarchy1"/>
    <dgm:cxn modelId="{A45EBFD3-EBAE-4963-B4E4-5658C69EB86C}" type="presParOf" srcId="{4913D812-E60E-4667-9CA1-6DF59C57168D}" destId="{E8810958-AC5E-4B7F-B05F-C6087AA0E17D}" srcOrd="0" destOrd="0" presId="urn:microsoft.com/office/officeart/2005/8/layout/hierarchy1"/>
    <dgm:cxn modelId="{25E03C94-1605-4A48-81A2-AFFA49BD48A6}" type="presParOf" srcId="{E8810958-AC5E-4B7F-B05F-C6087AA0E17D}" destId="{A9FB5358-8043-4BE5-8E9B-5783B19FACC1}" srcOrd="0" destOrd="0" presId="urn:microsoft.com/office/officeart/2005/8/layout/hierarchy1"/>
    <dgm:cxn modelId="{88D9BB00-AFEB-4038-8965-8B1741F6CEEB}" type="presParOf" srcId="{E8810958-AC5E-4B7F-B05F-C6087AA0E17D}" destId="{E9C9DFB9-1F5D-45EA-AD47-96311A00D84D}" srcOrd="1" destOrd="0" presId="urn:microsoft.com/office/officeart/2005/8/layout/hierarchy1"/>
    <dgm:cxn modelId="{596C3E44-C1F0-44E6-9A8B-0EC90480A353}" type="presParOf" srcId="{4913D812-E60E-4667-9CA1-6DF59C57168D}" destId="{97737554-F523-48F4-8406-40748A1BB0C5}" srcOrd="1" destOrd="0" presId="urn:microsoft.com/office/officeart/2005/8/layout/hierarchy1"/>
    <dgm:cxn modelId="{5F297558-D816-474E-8DC8-55762955C818}" type="presParOf" srcId="{C4B161F5-3FDC-43EA-B854-C04C5A310622}" destId="{3E8616DE-C53E-4B7F-8B18-459DF31B6DC5}" srcOrd="2" destOrd="0" presId="urn:microsoft.com/office/officeart/2005/8/layout/hierarchy1"/>
    <dgm:cxn modelId="{6DB41CA4-EFFD-4A4A-83C9-188A1928F7CE}" type="presParOf" srcId="{C4B161F5-3FDC-43EA-B854-C04C5A310622}" destId="{CF67D9E1-1E61-4A82-89AF-07E80BE656C9}" srcOrd="3" destOrd="0" presId="urn:microsoft.com/office/officeart/2005/8/layout/hierarchy1"/>
    <dgm:cxn modelId="{A9A438E9-9F35-4098-B3F9-8F91D5197285}" type="presParOf" srcId="{CF67D9E1-1E61-4A82-89AF-07E80BE656C9}" destId="{2B74E4DC-2E98-4345-9DB5-837DAF044E87}" srcOrd="0" destOrd="0" presId="urn:microsoft.com/office/officeart/2005/8/layout/hierarchy1"/>
    <dgm:cxn modelId="{0C6C6AD3-117A-4CF1-9EF3-963E8C5BAA61}" type="presParOf" srcId="{2B74E4DC-2E98-4345-9DB5-837DAF044E87}" destId="{30C8A44F-2D93-41DA-B811-7ABB3B4B8A55}" srcOrd="0" destOrd="0" presId="urn:microsoft.com/office/officeart/2005/8/layout/hierarchy1"/>
    <dgm:cxn modelId="{289F34FA-AF7B-48E8-A229-8BE0F9593F58}" type="presParOf" srcId="{2B74E4DC-2E98-4345-9DB5-837DAF044E87}" destId="{091C6322-DEC8-4E44-A596-27DC98C8F05D}" srcOrd="1" destOrd="0" presId="urn:microsoft.com/office/officeart/2005/8/layout/hierarchy1"/>
    <dgm:cxn modelId="{BD5E9F7B-1EE5-4AF1-ADE7-F65C99A194BD}" type="presParOf" srcId="{CF67D9E1-1E61-4A82-89AF-07E80BE656C9}" destId="{0102C391-6457-4145-88C8-FF5121D4AE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C4B37-EC75-4896-97BD-3C1F1CF27FC6}" type="doc">
      <dgm:prSet loTypeId="urn:microsoft.com/office/officeart/2005/8/layout/default" loCatId="list" qsTypeId="urn:microsoft.com/office/officeart/2005/8/quickstyle/simple2" qsCatId="simple" csTypeId="urn:microsoft.com/office/officeart/2005/8/colors/colorful1" csCatId="colorful" phldr="1"/>
      <dgm:spPr/>
    </dgm:pt>
    <dgm:pt modelId="{63CE800E-4083-4145-B64A-E5656D054081}">
      <dgm:prSet phldrT="[Text]"/>
      <dgm:spPr>
        <a:solidFill>
          <a:schemeClr val="accent2">
            <a:lumMod val="75000"/>
          </a:schemeClr>
        </a:solidFill>
      </dgm:spPr>
      <dgm:t>
        <a:bodyPr/>
        <a:lstStyle/>
        <a:p>
          <a:r>
            <a:rPr lang="en-US"/>
            <a:t>Identifying NTSVs</a:t>
          </a:r>
        </a:p>
      </dgm:t>
    </dgm:pt>
    <dgm:pt modelId="{780C7AD9-7332-4E7D-A4EF-DD65C18CAFD7}" type="parTrans" cxnId="{96C2DC0C-33FA-4BD8-9B02-7683F0761151}">
      <dgm:prSet/>
      <dgm:spPr/>
      <dgm:t>
        <a:bodyPr/>
        <a:lstStyle/>
        <a:p>
          <a:endParaRPr lang="en-US"/>
        </a:p>
      </dgm:t>
    </dgm:pt>
    <dgm:pt modelId="{91CF08DC-9131-49DB-93D9-458518BD674C}" type="sibTrans" cxnId="{96C2DC0C-33FA-4BD8-9B02-7683F0761151}">
      <dgm:prSet/>
      <dgm:spPr/>
      <dgm:t>
        <a:bodyPr/>
        <a:lstStyle/>
        <a:p>
          <a:endParaRPr lang="en-US"/>
        </a:p>
      </dgm:t>
    </dgm:pt>
    <dgm:pt modelId="{C6A0DCC8-CBFA-4589-8868-DEBD9EFA387B}">
      <dgm:prSet phldrT="[Text]"/>
      <dgm:spPr>
        <a:solidFill>
          <a:srgbClr val="F5668F"/>
        </a:solidFill>
      </dgm:spPr>
      <dgm:t>
        <a:bodyPr/>
        <a:lstStyle/>
        <a:p>
          <a:r>
            <a:rPr lang="en-US"/>
            <a:t>Education of ACOG/SMFM criteria for providers and nurses </a:t>
          </a:r>
        </a:p>
      </dgm:t>
    </dgm:pt>
    <dgm:pt modelId="{ECE8D62E-F0D1-4CFE-B3CA-CDF39AE4D56E}" type="parTrans" cxnId="{82A1857C-0DF4-4B01-AAB0-A5D95F7E50AC}">
      <dgm:prSet/>
      <dgm:spPr/>
      <dgm:t>
        <a:bodyPr/>
        <a:lstStyle/>
        <a:p>
          <a:endParaRPr lang="en-US"/>
        </a:p>
      </dgm:t>
    </dgm:pt>
    <dgm:pt modelId="{75306F77-D9FF-4884-ACF3-4AB3B87C7465}" type="sibTrans" cxnId="{82A1857C-0DF4-4B01-AAB0-A5D95F7E50AC}">
      <dgm:prSet/>
      <dgm:spPr/>
      <dgm:t>
        <a:bodyPr/>
        <a:lstStyle/>
        <a:p>
          <a:endParaRPr lang="en-US"/>
        </a:p>
      </dgm:t>
    </dgm:pt>
    <dgm:pt modelId="{19AB432E-44A4-42DE-8512-D3660DAFA609}">
      <dgm:prSet phldrT="[Text]"/>
      <dgm:spPr>
        <a:solidFill>
          <a:srgbClr val="F58366"/>
        </a:solidFill>
        <a:ln>
          <a:solidFill>
            <a:srgbClr val="E17E69"/>
          </a:solidFill>
        </a:ln>
      </dgm:spPr>
      <dgm:t>
        <a:bodyPr/>
        <a:lstStyle/>
        <a:p>
          <a:r>
            <a:rPr lang="en-US"/>
            <a:t>Implementing cesarean decision checklists and huddles</a:t>
          </a:r>
        </a:p>
      </dgm:t>
    </dgm:pt>
    <dgm:pt modelId="{D35E4A1E-05F4-413B-90D1-379EABF9D02E}" type="parTrans" cxnId="{721CEA89-3B66-4504-A5D0-DA23F0F332B7}">
      <dgm:prSet/>
      <dgm:spPr/>
      <dgm:t>
        <a:bodyPr/>
        <a:lstStyle/>
        <a:p>
          <a:endParaRPr lang="en-US"/>
        </a:p>
      </dgm:t>
    </dgm:pt>
    <dgm:pt modelId="{8305F37C-32F0-4669-9223-32638CC51F83}" type="sibTrans" cxnId="{721CEA89-3B66-4504-A5D0-DA23F0F332B7}">
      <dgm:prSet/>
      <dgm:spPr/>
      <dgm:t>
        <a:bodyPr/>
        <a:lstStyle/>
        <a:p>
          <a:endParaRPr lang="en-US"/>
        </a:p>
      </dgm:t>
    </dgm:pt>
    <dgm:pt modelId="{39065DF8-A06E-40B8-B579-9748DA262401}">
      <dgm:prSet/>
      <dgm:spPr/>
      <dgm:t>
        <a:bodyPr/>
        <a:lstStyle/>
        <a:p>
          <a:r>
            <a:rPr lang="en-US"/>
            <a:t>Labor management support  </a:t>
          </a:r>
        </a:p>
      </dgm:t>
    </dgm:pt>
    <dgm:pt modelId="{F2F55818-B157-4DF1-81CA-6E8A963EF5DC}" type="parTrans" cxnId="{8AE7D618-2DEE-47C7-BB0B-8809EDDD40E6}">
      <dgm:prSet/>
      <dgm:spPr/>
      <dgm:t>
        <a:bodyPr/>
        <a:lstStyle/>
        <a:p>
          <a:endParaRPr lang="en-US"/>
        </a:p>
      </dgm:t>
    </dgm:pt>
    <dgm:pt modelId="{4749A8FF-7F97-451E-B1F3-E9A651503BA4}" type="sibTrans" cxnId="{8AE7D618-2DEE-47C7-BB0B-8809EDDD40E6}">
      <dgm:prSet/>
      <dgm:spPr/>
      <dgm:t>
        <a:bodyPr/>
        <a:lstStyle/>
        <a:p>
          <a:endParaRPr lang="en-US"/>
        </a:p>
      </dgm:t>
    </dgm:pt>
    <dgm:pt modelId="{8D3E92BD-3CD5-469F-AF7D-82AD5C6D89B5}">
      <dgm:prSet/>
      <dgm:spPr>
        <a:solidFill>
          <a:srgbClr val="002060"/>
        </a:solidFill>
      </dgm:spPr>
      <dgm:t>
        <a:bodyPr/>
        <a:lstStyle/>
        <a:p>
          <a:r>
            <a:rPr lang="en-US" dirty="0" smtClean="0"/>
            <a:t>Un-blinding </a:t>
          </a:r>
          <a:r>
            <a:rPr lang="en-US" dirty="0"/>
            <a:t>Provider data</a:t>
          </a:r>
        </a:p>
      </dgm:t>
    </dgm:pt>
    <dgm:pt modelId="{9FE85B5C-2EFB-474B-847D-788D90D1F78A}" type="parTrans" cxnId="{BA041F05-91CB-4844-AF76-D40910E43B2C}">
      <dgm:prSet/>
      <dgm:spPr/>
      <dgm:t>
        <a:bodyPr/>
        <a:lstStyle/>
        <a:p>
          <a:endParaRPr lang="en-US"/>
        </a:p>
      </dgm:t>
    </dgm:pt>
    <dgm:pt modelId="{592734A8-F9E7-40CA-AF3C-85977D67AE63}" type="sibTrans" cxnId="{BA041F05-91CB-4844-AF76-D40910E43B2C}">
      <dgm:prSet/>
      <dgm:spPr/>
      <dgm:t>
        <a:bodyPr/>
        <a:lstStyle/>
        <a:p>
          <a:endParaRPr lang="en-US"/>
        </a:p>
      </dgm:t>
    </dgm:pt>
    <dgm:pt modelId="{38B933D0-6691-42A7-A092-AE5AAA66ED16}" type="pres">
      <dgm:prSet presAssocID="{B28C4B37-EC75-4896-97BD-3C1F1CF27FC6}" presName="diagram" presStyleCnt="0">
        <dgm:presLayoutVars>
          <dgm:dir/>
          <dgm:resizeHandles val="exact"/>
        </dgm:presLayoutVars>
      </dgm:prSet>
      <dgm:spPr/>
    </dgm:pt>
    <dgm:pt modelId="{8276FC7B-C8C3-4FE7-B721-9128DA6C9C15}" type="pres">
      <dgm:prSet presAssocID="{63CE800E-4083-4145-B64A-E5656D054081}" presName="node" presStyleLbl="node1" presStyleIdx="0" presStyleCnt="5">
        <dgm:presLayoutVars>
          <dgm:bulletEnabled val="1"/>
        </dgm:presLayoutVars>
      </dgm:prSet>
      <dgm:spPr/>
      <dgm:t>
        <a:bodyPr/>
        <a:lstStyle/>
        <a:p>
          <a:endParaRPr lang="en-US"/>
        </a:p>
      </dgm:t>
    </dgm:pt>
    <dgm:pt modelId="{80DB58DC-4D8B-4F12-B35D-DDB5046AE14A}" type="pres">
      <dgm:prSet presAssocID="{91CF08DC-9131-49DB-93D9-458518BD674C}" presName="sibTrans" presStyleCnt="0"/>
      <dgm:spPr/>
    </dgm:pt>
    <dgm:pt modelId="{7C2AE56E-74DA-4172-A617-EBCDF5DADE6A}" type="pres">
      <dgm:prSet presAssocID="{C6A0DCC8-CBFA-4589-8868-DEBD9EFA387B}" presName="node" presStyleLbl="node1" presStyleIdx="1" presStyleCnt="5">
        <dgm:presLayoutVars>
          <dgm:bulletEnabled val="1"/>
        </dgm:presLayoutVars>
      </dgm:prSet>
      <dgm:spPr/>
      <dgm:t>
        <a:bodyPr/>
        <a:lstStyle/>
        <a:p>
          <a:endParaRPr lang="en-US"/>
        </a:p>
      </dgm:t>
    </dgm:pt>
    <dgm:pt modelId="{5592CECC-AFDF-476F-AA2A-2E1DD7A67690}" type="pres">
      <dgm:prSet presAssocID="{75306F77-D9FF-4884-ACF3-4AB3B87C7465}" presName="sibTrans" presStyleCnt="0"/>
      <dgm:spPr/>
    </dgm:pt>
    <dgm:pt modelId="{40D46BE4-8C5D-4D0C-8FC3-FD910FD53D3E}" type="pres">
      <dgm:prSet presAssocID="{19AB432E-44A4-42DE-8512-D3660DAFA609}" presName="node" presStyleLbl="node1" presStyleIdx="2" presStyleCnt="5">
        <dgm:presLayoutVars>
          <dgm:bulletEnabled val="1"/>
        </dgm:presLayoutVars>
      </dgm:prSet>
      <dgm:spPr/>
      <dgm:t>
        <a:bodyPr/>
        <a:lstStyle/>
        <a:p>
          <a:endParaRPr lang="en-US"/>
        </a:p>
      </dgm:t>
    </dgm:pt>
    <dgm:pt modelId="{4537DC47-02DC-4DFC-BBCB-571395D01E0E}" type="pres">
      <dgm:prSet presAssocID="{8305F37C-32F0-4669-9223-32638CC51F83}" presName="sibTrans" presStyleCnt="0"/>
      <dgm:spPr/>
    </dgm:pt>
    <dgm:pt modelId="{ABDDD8C4-3BCB-4027-BA06-6B930E9C27E8}" type="pres">
      <dgm:prSet presAssocID="{39065DF8-A06E-40B8-B579-9748DA262401}" presName="node" presStyleLbl="node1" presStyleIdx="3" presStyleCnt="5">
        <dgm:presLayoutVars>
          <dgm:bulletEnabled val="1"/>
        </dgm:presLayoutVars>
      </dgm:prSet>
      <dgm:spPr/>
      <dgm:t>
        <a:bodyPr/>
        <a:lstStyle/>
        <a:p>
          <a:endParaRPr lang="en-US"/>
        </a:p>
      </dgm:t>
    </dgm:pt>
    <dgm:pt modelId="{232A24D3-8862-46AC-9083-868EB9FD0A99}" type="pres">
      <dgm:prSet presAssocID="{4749A8FF-7F97-451E-B1F3-E9A651503BA4}" presName="sibTrans" presStyleCnt="0"/>
      <dgm:spPr/>
    </dgm:pt>
    <dgm:pt modelId="{783C8BB6-EB4F-4341-998B-0B2567F14929}" type="pres">
      <dgm:prSet presAssocID="{8D3E92BD-3CD5-469F-AF7D-82AD5C6D89B5}" presName="node" presStyleLbl="node1" presStyleIdx="4" presStyleCnt="5">
        <dgm:presLayoutVars>
          <dgm:bulletEnabled val="1"/>
        </dgm:presLayoutVars>
      </dgm:prSet>
      <dgm:spPr/>
      <dgm:t>
        <a:bodyPr/>
        <a:lstStyle/>
        <a:p>
          <a:endParaRPr lang="en-US"/>
        </a:p>
      </dgm:t>
    </dgm:pt>
  </dgm:ptLst>
  <dgm:cxnLst>
    <dgm:cxn modelId="{31F2B129-CC6C-4689-8097-E5388FB149E3}" type="presOf" srcId="{8D3E92BD-3CD5-469F-AF7D-82AD5C6D89B5}" destId="{783C8BB6-EB4F-4341-998B-0B2567F14929}" srcOrd="0" destOrd="0" presId="urn:microsoft.com/office/officeart/2005/8/layout/default"/>
    <dgm:cxn modelId="{96C2DC0C-33FA-4BD8-9B02-7683F0761151}" srcId="{B28C4B37-EC75-4896-97BD-3C1F1CF27FC6}" destId="{63CE800E-4083-4145-B64A-E5656D054081}" srcOrd="0" destOrd="0" parTransId="{780C7AD9-7332-4E7D-A4EF-DD65C18CAFD7}" sibTransId="{91CF08DC-9131-49DB-93D9-458518BD674C}"/>
    <dgm:cxn modelId="{1656856B-46EA-4DFB-B872-E00960FFBEAE}" type="presOf" srcId="{B28C4B37-EC75-4896-97BD-3C1F1CF27FC6}" destId="{38B933D0-6691-42A7-A092-AE5AAA66ED16}" srcOrd="0" destOrd="0" presId="urn:microsoft.com/office/officeart/2005/8/layout/default"/>
    <dgm:cxn modelId="{651623A3-597D-445F-A182-1CA3813BF6BB}" type="presOf" srcId="{39065DF8-A06E-40B8-B579-9748DA262401}" destId="{ABDDD8C4-3BCB-4027-BA06-6B930E9C27E8}" srcOrd="0" destOrd="0" presId="urn:microsoft.com/office/officeart/2005/8/layout/default"/>
    <dgm:cxn modelId="{8AE7D618-2DEE-47C7-BB0B-8809EDDD40E6}" srcId="{B28C4B37-EC75-4896-97BD-3C1F1CF27FC6}" destId="{39065DF8-A06E-40B8-B579-9748DA262401}" srcOrd="3" destOrd="0" parTransId="{F2F55818-B157-4DF1-81CA-6E8A963EF5DC}" sibTransId="{4749A8FF-7F97-451E-B1F3-E9A651503BA4}"/>
    <dgm:cxn modelId="{BA041F05-91CB-4844-AF76-D40910E43B2C}" srcId="{B28C4B37-EC75-4896-97BD-3C1F1CF27FC6}" destId="{8D3E92BD-3CD5-469F-AF7D-82AD5C6D89B5}" srcOrd="4" destOrd="0" parTransId="{9FE85B5C-2EFB-474B-847D-788D90D1F78A}" sibTransId="{592734A8-F9E7-40CA-AF3C-85977D67AE63}"/>
    <dgm:cxn modelId="{5AFB783D-0924-40A8-9723-4C991EA720C2}" type="presOf" srcId="{C6A0DCC8-CBFA-4589-8868-DEBD9EFA387B}" destId="{7C2AE56E-74DA-4172-A617-EBCDF5DADE6A}" srcOrd="0" destOrd="0" presId="urn:microsoft.com/office/officeart/2005/8/layout/default"/>
    <dgm:cxn modelId="{82A1857C-0DF4-4B01-AAB0-A5D95F7E50AC}" srcId="{B28C4B37-EC75-4896-97BD-3C1F1CF27FC6}" destId="{C6A0DCC8-CBFA-4589-8868-DEBD9EFA387B}" srcOrd="1" destOrd="0" parTransId="{ECE8D62E-F0D1-4CFE-B3CA-CDF39AE4D56E}" sibTransId="{75306F77-D9FF-4884-ACF3-4AB3B87C7465}"/>
    <dgm:cxn modelId="{506ED6B5-F867-40EE-A887-BC1B1CA4113F}" type="presOf" srcId="{19AB432E-44A4-42DE-8512-D3660DAFA609}" destId="{40D46BE4-8C5D-4D0C-8FC3-FD910FD53D3E}" srcOrd="0" destOrd="0" presId="urn:microsoft.com/office/officeart/2005/8/layout/default"/>
    <dgm:cxn modelId="{721CEA89-3B66-4504-A5D0-DA23F0F332B7}" srcId="{B28C4B37-EC75-4896-97BD-3C1F1CF27FC6}" destId="{19AB432E-44A4-42DE-8512-D3660DAFA609}" srcOrd="2" destOrd="0" parTransId="{D35E4A1E-05F4-413B-90D1-379EABF9D02E}" sibTransId="{8305F37C-32F0-4669-9223-32638CC51F83}"/>
    <dgm:cxn modelId="{837FC08C-BE82-4869-86AA-5263CFAFC554}" type="presOf" srcId="{63CE800E-4083-4145-B64A-E5656D054081}" destId="{8276FC7B-C8C3-4FE7-B721-9128DA6C9C15}" srcOrd="0" destOrd="0" presId="urn:microsoft.com/office/officeart/2005/8/layout/default"/>
    <dgm:cxn modelId="{F6255641-BB9B-497C-9572-32A9E9ABE566}" type="presParOf" srcId="{38B933D0-6691-42A7-A092-AE5AAA66ED16}" destId="{8276FC7B-C8C3-4FE7-B721-9128DA6C9C15}" srcOrd="0" destOrd="0" presId="urn:microsoft.com/office/officeart/2005/8/layout/default"/>
    <dgm:cxn modelId="{BC1338BE-0955-435F-9639-AC0A0E8A2DCA}" type="presParOf" srcId="{38B933D0-6691-42A7-A092-AE5AAA66ED16}" destId="{80DB58DC-4D8B-4F12-B35D-DDB5046AE14A}" srcOrd="1" destOrd="0" presId="urn:microsoft.com/office/officeart/2005/8/layout/default"/>
    <dgm:cxn modelId="{2F3B72AF-CD04-4381-AD84-71D7063E28B8}" type="presParOf" srcId="{38B933D0-6691-42A7-A092-AE5AAA66ED16}" destId="{7C2AE56E-74DA-4172-A617-EBCDF5DADE6A}" srcOrd="2" destOrd="0" presId="urn:microsoft.com/office/officeart/2005/8/layout/default"/>
    <dgm:cxn modelId="{483C389D-1019-4546-A63B-6F890552155E}" type="presParOf" srcId="{38B933D0-6691-42A7-A092-AE5AAA66ED16}" destId="{5592CECC-AFDF-476F-AA2A-2E1DD7A67690}" srcOrd="3" destOrd="0" presId="urn:microsoft.com/office/officeart/2005/8/layout/default"/>
    <dgm:cxn modelId="{34C46841-4B08-41B5-B7B1-1FC616A15D42}" type="presParOf" srcId="{38B933D0-6691-42A7-A092-AE5AAA66ED16}" destId="{40D46BE4-8C5D-4D0C-8FC3-FD910FD53D3E}" srcOrd="4" destOrd="0" presId="urn:microsoft.com/office/officeart/2005/8/layout/default"/>
    <dgm:cxn modelId="{352818B1-9063-4A3F-AE76-4167CBF7AC07}" type="presParOf" srcId="{38B933D0-6691-42A7-A092-AE5AAA66ED16}" destId="{4537DC47-02DC-4DFC-BBCB-571395D01E0E}" srcOrd="5" destOrd="0" presId="urn:microsoft.com/office/officeart/2005/8/layout/default"/>
    <dgm:cxn modelId="{3EBAAFC7-DA24-4837-A294-85BEDD25174B}" type="presParOf" srcId="{38B933D0-6691-42A7-A092-AE5AAA66ED16}" destId="{ABDDD8C4-3BCB-4027-BA06-6B930E9C27E8}" srcOrd="6" destOrd="0" presId="urn:microsoft.com/office/officeart/2005/8/layout/default"/>
    <dgm:cxn modelId="{A7D36742-BD2D-4FDB-A79D-0FEA40B430E1}" type="presParOf" srcId="{38B933D0-6691-42A7-A092-AE5AAA66ED16}" destId="{232A24D3-8862-46AC-9083-868EB9FD0A99}" srcOrd="7" destOrd="0" presId="urn:microsoft.com/office/officeart/2005/8/layout/default"/>
    <dgm:cxn modelId="{3635FA04-50C1-413D-BB52-43EB662F3062}" type="presParOf" srcId="{38B933D0-6691-42A7-A092-AE5AAA66ED16}" destId="{783C8BB6-EB4F-4341-998B-0B2567F1492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9F5FD6-03AC-47C2-B5ED-4C5DF0EBAF3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20E0E9F-29D5-4791-B1DE-1A4321FBC2CA}">
      <dgm:prSet/>
      <dgm:spPr>
        <a:solidFill>
          <a:schemeClr val="accent1"/>
        </a:solidFill>
      </dgm:spPr>
      <dgm:t>
        <a:bodyPr/>
        <a:lstStyle/>
        <a:p>
          <a:r>
            <a:rPr lang="en-US" b="1" dirty="0"/>
            <a:t>Revised C/S pre-procedure Huddles</a:t>
          </a:r>
          <a:endParaRPr lang="en-US" dirty="0"/>
        </a:p>
      </dgm:t>
    </dgm:pt>
    <dgm:pt modelId="{F5D3B2F7-DA49-4D5E-90E8-1CD3AAFD1F6F}" type="parTrans" cxnId="{8088BE98-FD60-4765-BA05-18F047A37DC2}">
      <dgm:prSet/>
      <dgm:spPr/>
      <dgm:t>
        <a:bodyPr/>
        <a:lstStyle/>
        <a:p>
          <a:endParaRPr lang="en-US"/>
        </a:p>
      </dgm:t>
    </dgm:pt>
    <dgm:pt modelId="{7219166D-9ADB-4B02-9502-88C8220308F0}" type="sibTrans" cxnId="{8088BE98-FD60-4765-BA05-18F047A37DC2}">
      <dgm:prSet/>
      <dgm:spPr/>
      <dgm:t>
        <a:bodyPr/>
        <a:lstStyle/>
        <a:p>
          <a:endParaRPr lang="en-US"/>
        </a:p>
      </dgm:t>
    </dgm:pt>
    <dgm:pt modelId="{F18BA1E0-FA24-44B1-B2EF-94854A5AA22F}">
      <dgm:prSet/>
      <dgm:spPr>
        <a:solidFill>
          <a:schemeClr val="accent1">
            <a:lumMod val="20000"/>
            <a:lumOff val="80000"/>
          </a:schemeClr>
        </a:solidFill>
      </dgm:spPr>
      <dgm:t>
        <a:bodyPr/>
        <a:lstStyle/>
        <a:p>
          <a:r>
            <a:rPr lang="en-US" dirty="0"/>
            <a:t>Includes primary RN, Anesthesia, NICU, Charge Nurse, Resident, and either MFM Attending, Generalist Attending, or MFM Fellow</a:t>
          </a:r>
        </a:p>
      </dgm:t>
    </dgm:pt>
    <dgm:pt modelId="{30A64A32-E541-42C3-9913-6B01910D4516}" type="parTrans" cxnId="{67B6320B-C6B1-4386-92ED-E2423A0DED9C}">
      <dgm:prSet/>
      <dgm:spPr/>
      <dgm:t>
        <a:bodyPr/>
        <a:lstStyle/>
        <a:p>
          <a:endParaRPr lang="en-US"/>
        </a:p>
      </dgm:t>
    </dgm:pt>
    <dgm:pt modelId="{DDB0D539-365C-49F7-B759-DADC20203D45}" type="sibTrans" cxnId="{67B6320B-C6B1-4386-92ED-E2423A0DED9C}">
      <dgm:prSet/>
      <dgm:spPr/>
      <dgm:t>
        <a:bodyPr/>
        <a:lstStyle/>
        <a:p>
          <a:endParaRPr lang="en-US"/>
        </a:p>
      </dgm:t>
    </dgm:pt>
    <dgm:pt modelId="{E6649BD8-1895-41BB-8D26-1EA74EE865D2}">
      <dgm:prSet/>
      <dgm:spPr>
        <a:solidFill>
          <a:schemeClr val="accent1">
            <a:lumMod val="20000"/>
            <a:lumOff val="80000"/>
          </a:schemeClr>
        </a:solidFill>
      </dgm:spPr>
      <dgm:t>
        <a:bodyPr/>
        <a:lstStyle/>
        <a:p>
          <a:r>
            <a:rPr lang="en-US" dirty="0"/>
            <a:t>Items of discussion include Obstetrical, Maternal, and fetal considerations, Anesthesia and Nursing input, and overall indication for Cesarean delivery</a:t>
          </a:r>
        </a:p>
      </dgm:t>
    </dgm:pt>
    <dgm:pt modelId="{41F1A671-D230-4521-854D-63182E0E3F27}" type="parTrans" cxnId="{EBF941E6-ED31-4DFD-9A93-9275CA7A2DCE}">
      <dgm:prSet/>
      <dgm:spPr/>
      <dgm:t>
        <a:bodyPr/>
        <a:lstStyle/>
        <a:p>
          <a:endParaRPr lang="en-US"/>
        </a:p>
      </dgm:t>
    </dgm:pt>
    <dgm:pt modelId="{D9E66F24-2D79-4E4F-8A1A-0CF4E5DB676D}" type="sibTrans" cxnId="{EBF941E6-ED31-4DFD-9A93-9275CA7A2DCE}">
      <dgm:prSet/>
      <dgm:spPr/>
      <dgm:t>
        <a:bodyPr/>
        <a:lstStyle/>
        <a:p>
          <a:endParaRPr lang="en-US"/>
        </a:p>
      </dgm:t>
    </dgm:pt>
    <dgm:pt modelId="{7E44CB52-C85E-4E0A-9C15-1B7CB2BD0A2A}">
      <dgm:prSet/>
      <dgm:spPr>
        <a:solidFill>
          <a:schemeClr val="accent6"/>
        </a:solidFill>
      </dgm:spPr>
      <dgm:t>
        <a:bodyPr/>
        <a:lstStyle/>
        <a:p>
          <a:r>
            <a:rPr lang="en-US" b="1" dirty="0"/>
            <a:t>New communication whiteboards </a:t>
          </a:r>
          <a:endParaRPr lang="en-US" dirty="0"/>
        </a:p>
      </dgm:t>
    </dgm:pt>
    <dgm:pt modelId="{9C337FD5-2B08-4382-A712-5E5F31618A56}" type="parTrans" cxnId="{FBD40848-0E04-4A1C-B6A2-03DC859657A7}">
      <dgm:prSet/>
      <dgm:spPr/>
      <dgm:t>
        <a:bodyPr/>
        <a:lstStyle/>
        <a:p>
          <a:endParaRPr lang="en-US"/>
        </a:p>
      </dgm:t>
    </dgm:pt>
    <dgm:pt modelId="{FB242CFE-C9CC-45DB-B8ED-F8B5F01CC30E}" type="sibTrans" cxnId="{FBD40848-0E04-4A1C-B6A2-03DC859657A7}">
      <dgm:prSet/>
      <dgm:spPr/>
      <dgm:t>
        <a:bodyPr/>
        <a:lstStyle/>
        <a:p>
          <a:endParaRPr lang="en-US"/>
        </a:p>
      </dgm:t>
    </dgm:pt>
    <dgm:pt modelId="{E4C1C407-CB9C-40CC-801E-7E597E29BCD2}">
      <dgm:prSet/>
      <dgm:spPr>
        <a:solidFill>
          <a:schemeClr val="accent6">
            <a:lumMod val="20000"/>
            <a:lumOff val="80000"/>
          </a:schemeClr>
        </a:solidFill>
      </dgm:spPr>
      <dgm:t>
        <a:bodyPr/>
        <a:lstStyle/>
        <a:p>
          <a:r>
            <a:rPr lang="en-US" dirty="0"/>
            <a:t>Enables the patients to see the names and contact numbers of members of the care team</a:t>
          </a:r>
        </a:p>
      </dgm:t>
    </dgm:pt>
    <dgm:pt modelId="{27075105-D6A8-4A35-BC7B-5A32A69B1190}" type="parTrans" cxnId="{9B58EE55-C6C9-49BD-BB2D-DAB90EBE5894}">
      <dgm:prSet/>
      <dgm:spPr/>
      <dgm:t>
        <a:bodyPr/>
        <a:lstStyle/>
        <a:p>
          <a:endParaRPr lang="en-US"/>
        </a:p>
      </dgm:t>
    </dgm:pt>
    <dgm:pt modelId="{7E46F6E8-4134-442B-81E4-1886F1550F1D}" type="sibTrans" cxnId="{9B58EE55-C6C9-49BD-BB2D-DAB90EBE5894}">
      <dgm:prSet/>
      <dgm:spPr/>
      <dgm:t>
        <a:bodyPr/>
        <a:lstStyle/>
        <a:p>
          <a:endParaRPr lang="en-US"/>
        </a:p>
      </dgm:t>
    </dgm:pt>
    <dgm:pt modelId="{3A363B43-2B87-4410-B43B-4981099CFA0B}">
      <dgm:prSet/>
      <dgm:spPr>
        <a:solidFill>
          <a:schemeClr val="accent6">
            <a:lumMod val="20000"/>
            <a:lumOff val="80000"/>
          </a:schemeClr>
        </a:solidFill>
      </dgm:spPr>
      <dgm:t>
        <a:bodyPr/>
        <a:lstStyle/>
        <a:p>
          <a:r>
            <a:rPr lang="en-US" dirty="0"/>
            <a:t>Enables the nurses to clearly communicate the current plan for labor management with input from the patient</a:t>
          </a:r>
        </a:p>
      </dgm:t>
    </dgm:pt>
    <dgm:pt modelId="{2C59D56A-F0EB-4567-B179-2D4E3E8F6398}" type="parTrans" cxnId="{C502F55B-022B-4CA9-BF8A-234D0E5A3544}">
      <dgm:prSet/>
      <dgm:spPr/>
      <dgm:t>
        <a:bodyPr/>
        <a:lstStyle/>
        <a:p>
          <a:endParaRPr lang="en-US"/>
        </a:p>
      </dgm:t>
    </dgm:pt>
    <dgm:pt modelId="{3BD95E6E-D7D1-4385-95CC-5E2BCE9D5662}" type="sibTrans" cxnId="{C502F55B-022B-4CA9-BF8A-234D0E5A3544}">
      <dgm:prSet/>
      <dgm:spPr/>
      <dgm:t>
        <a:bodyPr/>
        <a:lstStyle/>
        <a:p>
          <a:endParaRPr lang="en-US"/>
        </a:p>
      </dgm:t>
    </dgm:pt>
    <dgm:pt modelId="{B8B33AA7-9AAF-4AF5-BF7C-471E6E86054B}">
      <dgm:prSet/>
      <dgm:spPr>
        <a:solidFill>
          <a:schemeClr val="accent6">
            <a:lumMod val="20000"/>
            <a:lumOff val="80000"/>
          </a:schemeClr>
        </a:solidFill>
      </dgm:spPr>
      <dgm:t>
        <a:bodyPr/>
        <a:lstStyle/>
        <a:p>
          <a:r>
            <a:rPr lang="en-US"/>
            <a:t>Allows for sharing of personal information such as the baby’s gender, mom’s preferred name, and name of support person</a:t>
          </a:r>
        </a:p>
      </dgm:t>
    </dgm:pt>
    <dgm:pt modelId="{C9C65A13-899E-4CC0-B345-804471942F91}" type="parTrans" cxnId="{E8CC7278-6CF0-4915-8B99-6F73AFA2425C}">
      <dgm:prSet/>
      <dgm:spPr/>
      <dgm:t>
        <a:bodyPr/>
        <a:lstStyle/>
        <a:p>
          <a:endParaRPr lang="en-US"/>
        </a:p>
      </dgm:t>
    </dgm:pt>
    <dgm:pt modelId="{C65E6F5C-419A-4B85-B6FD-A027794B93F5}" type="sibTrans" cxnId="{E8CC7278-6CF0-4915-8B99-6F73AFA2425C}">
      <dgm:prSet/>
      <dgm:spPr/>
      <dgm:t>
        <a:bodyPr/>
        <a:lstStyle/>
        <a:p>
          <a:endParaRPr lang="en-US"/>
        </a:p>
      </dgm:t>
    </dgm:pt>
    <dgm:pt modelId="{7369C0E6-39D8-47BD-8F31-3FE2DDCD6A45}">
      <dgm:prSet/>
      <dgm:spPr>
        <a:solidFill>
          <a:schemeClr val="accent3"/>
        </a:solidFill>
      </dgm:spPr>
      <dgm:t>
        <a:bodyPr/>
        <a:lstStyle/>
        <a:p>
          <a:r>
            <a:rPr lang="en-US" b="1" dirty="0"/>
            <a:t>20% of L&amp;D nurses attended the ILPQC-sponsored labor support webinars</a:t>
          </a:r>
          <a:r>
            <a:rPr lang="en-US" dirty="0"/>
            <a:t> </a:t>
          </a:r>
        </a:p>
      </dgm:t>
    </dgm:pt>
    <dgm:pt modelId="{EAFAE706-AF03-406E-BE9D-B3512B7FBB1F}" type="parTrans" cxnId="{48719082-A18A-4B0E-857C-5165A8DD5F14}">
      <dgm:prSet/>
      <dgm:spPr/>
      <dgm:t>
        <a:bodyPr/>
        <a:lstStyle/>
        <a:p>
          <a:endParaRPr lang="en-US"/>
        </a:p>
      </dgm:t>
    </dgm:pt>
    <dgm:pt modelId="{AACD2253-606F-48D6-AF7D-04C637140021}" type="sibTrans" cxnId="{48719082-A18A-4B0E-857C-5165A8DD5F14}">
      <dgm:prSet/>
      <dgm:spPr/>
      <dgm:t>
        <a:bodyPr/>
        <a:lstStyle/>
        <a:p>
          <a:endParaRPr lang="en-US"/>
        </a:p>
      </dgm:t>
    </dgm:pt>
    <dgm:pt modelId="{0B3C2C97-3D59-4058-B9C0-925B705525D7}" type="pres">
      <dgm:prSet presAssocID="{E39F5FD6-03AC-47C2-B5ED-4C5DF0EBAF3E}" presName="linear" presStyleCnt="0">
        <dgm:presLayoutVars>
          <dgm:animLvl val="lvl"/>
          <dgm:resizeHandles val="exact"/>
        </dgm:presLayoutVars>
      </dgm:prSet>
      <dgm:spPr/>
      <dgm:t>
        <a:bodyPr/>
        <a:lstStyle/>
        <a:p>
          <a:endParaRPr lang="en-US"/>
        </a:p>
      </dgm:t>
    </dgm:pt>
    <dgm:pt modelId="{4DFC6D4D-1D59-4071-9CA9-D0C4A8BBAE7B}" type="pres">
      <dgm:prSet presAssocID="{520E0E9F-29D5-4791-B1DE-1A4321FBC2CA}" presName="parentText" presStyleLbl="node1" presStyleIdx="0" presStyleCnt="3">
        <dgm:presLayoutVars>
          <dgm:chMax val="0"/>
          <dgm:bulletEnabled val="1"/>
        </dgm:presLayoutVars>
      </dgm:prSet>
      <dgm:spPr/>
      <dgm:t>
        <a:bodyPr/>
        <a:lstStyle/>
        <a:p>
          <a:endParaRPr lang="en-US"/>
        </a:p>
      </dgm:t>
    </dgm:pt>
    <dgm:pt modelId="{7C94A257-54B2-4E79-AFFC-9259A85B8FCD}" type="pres">
      <dgm:prSet presAssocID="{520E0E9F-29D5-4791-B1DE-1A4321FBC2CA}" presName="childText" presStyleLbl="revTx" presStyleIdx="0" presStyleCnt="2">
        <dgm:presLayoutVars>
          <dgm:bulletEnabled val="1"/>
        </dgm:presLayoutVars>
      </dgm:prSet>
      <dgm:spPr/>
      <dgm:t>
        <a:bodyPr/>
        <a:lstStyle/>
        <a:p>
          <a:endParaRPr lang="en-US"/>
        </a:p>
      </dgm:t>
    </dgm:pt>
    <dgm:pt modelId="{310D5B92-9D25-4324-87EF-765F71F1C6F2}" type="pres">
      <dgm:prSet presAssocID="{7E44CB52-C85E-4E0A-9C15-1B7CB2BD0A2A}" presName="parentText" presStyleLbl="node1" presStyleIdx="1" presStyleCnt="3">
        <dgm:presLayoutVars>
          <dgm:chMax val="0"/>
          <dgm:bulletEnabled val="1"/>
        </dgm:presLayoutVars>
      </dgm:prSet>
      <dgm:spPr/>
      <dgm:t>
        <a:bodyPr/>
        <a:lstStyle/>
        <a:p>
          <a:endParaRPr lang="en-US"/>
        </a:p>
      </dgm:t>
    </dgm:pt>
    <dgm:pt modelId="{A6F3B56A-29C3-41A3-9479-98D03CFF0B34}" type="pres">
      <dgm:prSet presAssocID="{7E44CB52-C85E-4E0A-9C15-1B7CB2BD0A2A}" presName="childText" presStyleLbl="revTx" presStyleIdx="1" presStyleCnt="2">
        <dgm:presLayoutVars>
          <dgm:bulletEnabled val="1"/>
        </dgm:presLayoutVars>
      </dgm:prSet>
      <dgm:spPr/>
      <dgm:t>
        <a:bodyPr/>
        <a:lstStyle/>
        <a:p>
          <a:endParaRPr lang="en-US"/>
        </a:p>
      </dgm:t>
    </dgm:pt>
    <dgm:pt modelId="{A01E1D1C-2736-424D-84C2-8684CC61EE13}" type="pres">
      <dgm:prSet presAssocID="{7369C0E6-39D8-47BD-8F31-3FE2DDCD6A45}" presName="parentText" presStyleLbl="node1" presStyleIdx="2" presStyleCnt="3">
        <dgm:presLayoutVars>
          <dgm:chMax val="0"/>
          <dgm:bulletEnabled val="1"/>
        </dgm:presLayoutVars>
      </dgm:prSet>
      <dgm:spPr/>
      <dgm:t>
        <a:bodyPr/>
        <a:lstStyle/>
        <a:p>
          <a:endParaRPr lang="en-US"/>
        </a:p>
      </dgm:t>
    </dgm:pt>
  </dgm:ptLst>
  <dgm:cxnLst>
    <dgm:cxn modelId="{17F6B9B1-9004-4D44-A699-C4D5A66AD929}" type="presOf" srcId="{F18BA1E0-FA24-44B1-B2EF-94854A5AA22F}" destId="{7C94A257-54B2-4E79-AFFC-9259A85B8FCD}" srcOrd="0" destOrd="0" presId="urn:microsoft.com/office/officeart/2005/8/layout/vList2"/>
    <dgm:cxn modelId="{C502F55B-022B-4CA9-BF8A-234D0E5A3544}" srcId="{7E44CB52-C85E-4E0A-9C15-1B7CB2BD0A2A}" destId="{3A363B43-2B87-4410-B43B-4981099CFA0B}" srcOrd="1" destOrd="0" parTransId="{2C59D56A-F0EB-4567-B179-2D4E3E8F6398}" sibTransId="{3BD95E6E-D7D1-4385-95CC-5E2BCE9D5662}"/>
    <dgm:cxn modelId="{9B58EE55-C6C9-49BD-BB2D-DAB90EBE5894}" srcId="{7E44CB52-C85E-4E0A-9C15-1B7CB2BD0A2A}" destId="{E4C1C407-CB9C-40CC-801E-7E597E29BCD2}" srcOrd="0" destOrd="0" parTransId="{27075105-D6A8-4A35-BC7B-5A32A69B1190}" sibTransId="{7E46F6E8-4134-442B-81E4-1886F1550F1D}"/>
    <dgm:cxn modelId="{E8CC7278-6CF0-4915-8B99-6F73AFA2425C}" srcId="{7E44CB52-C85E-4E0A-9C15-1B7CB2BD0A2A}" destId="{B8B33AA7-9AAF-4AF5-BF7C-471E6E86054B}" srcOrd="2" destOrd="0" parTransId="{C9C65A13-899E-4CC0-B345-804471942F91}" sibTransId="{C65E6F5C-419A-4B85-B6FD-A027794B93F5}"/>
    <dgm:cxn modelId="{FBD40848-0E04-4A1C-B6A2-03DC859657A7}" srcId="{E39F5FD6-03AC-47C2-B5ED-4C5DF0EBAF3E}" destId="{7E44CB52-C85E-4E0A-9C15-1B7CB2BD0A2A}" srcOrd="1" destOrd="0" parTransId="{9C337FD5-2B08-4382-A712-5E5F31618A56}" sibTransId="{FB242CFE-C9CC-45DB-B8ED-F8B5F01CC30E}"/>
    <dgm:cxn modelId="{776DF5F7-EA13-4FFC-A24B-DA2C0C20720C}" type="presOf" srcId="{7369C0E6-39D8-47BD-8F31-3FE2DDCD6A45}" destId="{A01E1D1C-2736-424D-84C2-8684CC61EE13}" srcOrd="0" destOrd="0" presId="urn:microsoft.com/office/officeart/2005/8/layout/vList2"/>
    <dgm:cxn modelId="{8C565669-A70E-48A0-99D5-280962F829CB}" type="presOf" srcId="{7E44CB52-C85E-4E0A-9C15-1B7CB2BD0A2A}" destId="{310D5B92-9D25-4324-87EF-765F71F1C6F2}" srcOrd="0" destOrd="0" presId="urn:microsoft.com/office/officeart/2005/8/layout/vList2"/>
    <dgm:cxn modelId="{48719082-A18A-4B0E-857C-5165A8DD5F14}" srcId="{E39F5FD6-03AC-47C2-B5ED-4C5DF0EBAF3E}" destId="{7369C0E6-39D8-47BD-8F31-3FE2DDCD6A45}" srcOrd="2" destOrd="0" parTransId="{EAFAE706-AF03-406E-BE9D-B3512B7FBB1F}" sibTransId="{AACD2253-606F-48D6-AF7D-04C637140021}"/>
    <dgm:cxn modelId="{90E86A47-79E5-4C63-AB76-9AF1695A2ECF}" type="presOf" srcId="{B8B33AA7-9AAF-4AF5-BF7C-471E6E86054B}" destId="{A6F3B56A-29C3-41A3-9479-98D03CFF0B34}" srcOrd="0" destOrd="2" presId="urn:microsoft.com/office/officeart/2005/8/layout/vList2"/>
    <dgm:cxn modelId="{8088BE98-FD60-4765-BA05-18F047A37DC2}" srcId="{E39F5FD6-03AC-47C2-B5ED-4C5DF0EBAF3E}" destId="{520E0E9F-29D5-4791-B1DE-1A4321FBC2CA}" srcOrd="0" destOrd="0" parTransId="{F5D3B2F7-DA49-4D5E-90E8-1CD3AAFD1F6F}" sibTransId="{7219166D-9ADB-4B02-9502-88C8220308F0}"/>
    <dgm:cxn modelId="{C14E22FC-E050-400F-B1B6-42810603608C}" type="presOf" srcId="{E39F5FD6-03AC-47C2-B5ED-4C5DF0EBAF3E}" destId="{0B3C2C97-3D59-4058-B9C0-925B705525D7}" srcOrd="0" destOrd="0" presId="urn:microsoft.com/office/officeart/2005/8/layout/vList2"/>
    <dgm:cxn modelId="{0184658C-21D5-476B-A50A-BECFE4F8B485}" type="presOf" srcId="{E4C1C407-CB9C-40CC-801E-7E597E29BCD2}" destId="{A6F3B56A-29C3-41A3-9479-98D03CFF0B34}" srcOrd="0" destOrd="0" presId="urn:microsoft.com/office/officeart/2005/8/layout/vList2"/>
    <dgm:cxn modelId="{67B6320B-C6B1-4386-92ED-E2423A0DED9C}" srcId="{520E0E9F-29D5-4791-B1DE-1A4321FBC2CA}" destId="{F18BA1E0-FA24-44B1-B2EF-94854A5AA22F}" srcOrd="0" destOrd="0" parTransId="{30A64A32-E541-42C3-9913-6B01910D4516}" sibTransId="{DDB0D539-365C-49F7-B759-DADC20203D45}"/>
    <dgm:cxn modelId="{6FE1367F-EE51-4766-8DC1-59E08C38649B}" type="presOf" srcId="{3A363B43-2B87-4410-B43B-4981099CFA0B}" destId="{A6F3B56A-29C3-41A3-9479-98D03CFF0B34}" srcOrd="0" destOrd="1" presId="urn:microsoft.com/office/officeart/2005/8/layout/vList2"/>
    <dgm:cxn modelId="{EBF941E6-ED31-4DFD-9A93-9275CA7A2DCE}" srcId="{520E0E9F-29D5-4791-B1DE-1A4321FBC2CA}" destId="{E6649BD8-1895-41BB-8D26-1EA74EE865D2}" srcOrd="1" destOrd="0" parTransId="{41F1A671-D230-4521-854D-63182E0E3F27}" sibTransId="{D9E66F24-2D79-4E4F-8A1A-0CF4E5DB676D}"/>
    <dgm:cxn modelId="{C1294C13-C7CD-4C60-A879-2D638C066BAB}" type="presOf" srcId="{E6649BD8-1895-41BB-8D26-1EA74EE865D2}" destId="{7C94A257-54B2-4E79-AFFC-9259A85B8FCD}" srcOrd="0" destOrd="1" presId="urn:microsoft.com/office/officeart/2005/8/layout/vList2"/>
    <dgm:cxn modelId="{E22D53C3-B0A1-4C4E-9788-0B9A2B4A1E67}" type="presOf" srcId="{520E0E9F-29D5-4791-B1DE-1A4321FBC2CA}" destId="{4DFC6D4D-1D59-4071-9CA9-D0C4A8BBAE7B}" srcOrd="0" destOrd="0" presId="urn:microsoft.com/office/officeart/2005/8/layout/vList2"/>
    <dgm:cxn modelId="{D198C959-A5B1-4740-A124-A95CE79E13A7}" type="presParOf" srcId="{0B3C2C97-3D59-4058-B9C0-925B705525D7}" destId="{4DFC6D4D-1D59-4071-9CA9-D0C4A8BBAE7B}" srcOrd="0" destOrd="0" presId="urn:microsoft.com/office/officeart/2005/8/layout/vList2"/>
    <dgm:cxn modelId="{AAC777EF-58FC-430C-91CE-193DE959C9D8}" type="presParOf" srcId="{0B3C2C97-3D59-4058-B9C0-925B705525D7}" destId="{7C94A257-54B2-4E79-AFFC-9259A85B8FCD}" srcOrd="1" destOrd="0" presId="urn:microsoft.com/office/officeart/2005/8/layout/vList2"/>
    <dgm:cxn modelId="{773BB518-6DC1-4FBC-8D00-416593BE0EDF}" type="presParOf" srcId="{0B3C2C97-3D59-4058-B9C0-925B705525D7}" destId="{310D5B92-9D25-4324-87EF-765F71F1C6F2}" srcOrd="2" destOrd="0" presId="urn:microsoft.com/office/officeart/2005/8/layout/vList2"/>
    <dgm:cxn modelId="{0167813C-0BA3-42A9-9750-834EC852F18A}" type="presParOf" srcId="{0B3C2C97-3D59-4058-B9C0-925B705525D7}" destId="{A6F3B56A-29C3-41A3-9479-98D03CFF0B34}" srcOrd="3" destOrd="0" presId="urn:microsoft.com/office/officeart/2005/8/layout/vList2"/>
    <dgm:cxn modelId="{3BB10222-4D76-445D-A173-DFD3900E5633}" type="presParOf" srcId="{0B3C2C97-3D59-4058-B9C0-925B705525D7}" destId="{A01E1D1C-2736-424D-84C2-8684CC61EE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DEA20-F012-444A-8752-B4CA4F431CB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8C87061-D0A4-432E-91F1-F677110D4EF3}">
      <dgm:prSet custT="1"/>
      <dgm:spPr>
        <a:solidFill>
          <a:schemeClr val="accent1">
            <a:lumMod val="75000"/>
          </a:schemeClr>
        </a:solidFill>
      </dgm:spPr>
      <dgm:t>
        <a:bodyPr/>
        <a:lstStyle/>
        <a:p>
          <a:r>
            <a:rPr lang="en-US" sz="2800" b="0" dirty="0">
              <a:solidFill>
                <a:schemeClr val="bg1"/>
              </a:solidFill>
            </a:rPr>
            <a:t>Pushback from providers on pre-C/S huddles in patient rooms</a:t>
          </a:r>
        </a:p>
      </dgm:t>
    </dgm:pt>
    <dgm:pt modelId="{A8FA3744-A5B1-4714-AD6F-BBA9C629A277}" type="parTrans" cxnId="{9DA15D6C-2FA9-482E-90AA-9BCDCE11A84F}">
      <dgm:prSet/>
      <dgm:spPr/>
      <dgm:t>
        <a:bodyPr/>
        <a:lstStyle/>
        <a:p>
          <a:endParaRPr lang="en-US"/>
        </a:p>
      </dgm:t>
    </dgm:pt>
    <dgm:pt modelId="{90A64AC8-8F66-4923-A6E1-8EC784B93523}" type="sibTrans" cxnId="{9DA15D6C-2FA9-482E-90AA-9BCDCE11A84F}">
      <dgm:prSet/>
      <dgm:spPr/>
      <dgm:t>
        <a:bodyPr/>
        <a:lstStyle/>
        <a:p>
          <a:endParaRPr lang="en-US"/>
        </a:p>
      </dgm:t>
    </dgm:pt>
    <dgm:pt modelId="{25FB2216-FD3C-48CB-A91A-228BC84CE005}">
      <dgm:prSet custT="1"/>
      <dgm:spPr>
        <a:solidFill>
          <a:schemeClr val="accent1">
            <a:lumMod val="40000"/>
            <a:lumOff val="60000"/>
          </a:schemeClr>
        </a:solidFill>
      </dgm:spPr>
      <dgm:t>
        <a:bodyPr/>
        <a:lstStyle/>
        <a:p>
          <a:r>
            <a:rPr lang="en-US" sz="2400" b="0" dirty="0">
              <a:solidFill>
                <a:schemeClr val="tx1"/>
              </a:solidFill>
            </a:rPr>
            <a:t>Participation in the ILPQC Birth Equity Initiative will provide opportunities to encourage more active involvement from providers.</a:t>
          </a:r>
        </a:p>
      </dgm:t>
    </dgm:pt>
    <dgm:pt modelId="{C72FBBE4-1142-4B2B-BC23-E0E2887EE701}" type="parTrans" cxnId="{472D77B4-CD75-416B-8179-2760B5B2056D}">
      <dgm:prSet/>
      <dgm:spPr/>
      <dgm:t>
        <a:bodyPr/>
        <a:lstStyle/>
        <a:p>
          <a:endParaRPr lang="en-US"/>
        </a:p>
      </dgm:t>
    </dgm:pt>
    <dgm:pt modelId="{B1703704-2337-43F1-BD09-34811CAE7840}" type="sibTrans" cxnId="{472D77B4-CD75-416B-8179-2760B5B2056D}">
      <dgm:prSet/>
      <dgm:spPr/>
      <dgm:t>
        <a:bodyPr/>
        <a:lstStyle/>
        <a:p>
          <a:endParaRPr lang="en-US"/>
        </a:p>
      </dgm:t>
    </dgm:pt>
    <dgm:pt modelId="{2A65506F-B283-434B-AFDD-323195F7A5AE}">
      <dgm:prSet custT="1"/>
      <dgm:spPr>
        <a:solidFill>
          <a:schemeClr val="accent1">
            <a:lumMod val="40000"/>
            <a:lumOff val="60000"/>
          </a:schemeClr>
        </a:solidFill>
      </dgm:spPr>
      <dgm:t>
        <a:bodyPr/>
        <a:lstStyle/>
        <a:p>
          <a:r>
            <a:rPr lang="en-US" sz="2400" b="0" dirty="0">
              <a:solidFill>
                <a:schemeClr val="tx1"/>
              </a:solidFill>
            </a:rPr>
            <a:t>ILPQC providing Grand Rounds speaker in April – generate motivation/excitement</a:t>
          </a:r>
        </a:p>
      </dgm:t>
    </dgm:pt>
    <dgm:pt modelId="{822F3E49-A0AD-43BF-97E4-D7FE23339B24}" type="parTrans" cxnId="{E7AF796C-10D3-4C90-934E-7AA806593974}">
      <dgm:prSet/>
      <dgm:spPr/>
      <dgm:t>
        <a:bodyPr/>
        <a:lstStyle/>
        <a:p>
          <a:endParaRPr lang="en-US"/>
        </a:p>
      </dgm:t>
    </dgm:pt>
    <dgm:pt modelId="{130C69CA-B252-4002-A6C8-01DAE05C9EE7}" type="sibTrans" cxnId="{E7AF796C-10D3-4C90-934E-7AA806593974}">
      <dgm:prSet/>
      <dgm:spPr/>
      <dgm:t>
        <a:bodyPr/>
        <a:lstStyle/>
        <a:p>
          <a:endParaRPr lang="en-US"/>
        </a:p>
      </dgm:t>
    </dgm:pt>
    <dgm:pt modelId="{F478F285-32BF-4322-A1CA-080A8017F065}">
      <dgm:prSet custT="1"/>
      <dgm:spPr>
        <a:solidFill>
          <a:schemeClr val="accent1">
            <a:lumMod val="75000"/>
          </a:schemeClr>
        </a:solidFill>
      </dgm:spPr>
      <dgm:t>
        <a:bodyPr/>
        <a:lstStyle/>
        <a:p>
          <a:r>
            <a:rPr lang="en-US" sz="2800" b="0" dirty="0">
              <a:solidFill>
                <a:schemeClr val="bg1"/>
              </a:solidFill>
            </a:rPr>
            <a:t>Unable to track C/S rate by provider </a:t>
          </a:r>
        </a:p>
      </dgm:t>
    </dgm:pt>
    <dgm:pt modelId="{129B02E0-FA62-433E-90A5-DE17EC4CA2FD}" type="parTrans" cxnId="{246CD9AC-CE36-4226-896E-72D8FE0116DF}">
      <dgm:prSet/>
      <dgm:spPr/>
      <dgm:t>
        <a:bodyPr/>
        <a:lstStyle/>
        <a:p>
          <a:endParaRPr lang="en-US"/>
        </a:p>
      </dgm:t>
    </dgm:pt>
    <dgm:pt modelId="{90E70509-F115-4832-AE29-E33AFCAFADE6}" type="sibTrans" cxnId="{246CD9AC-CE36-4226-896E-72D8FE0116DF}">
      <dgm:prSet/>
      <dgm:spPr/>
      <dgm:t>
        <a:bodyPr/>
        <a:lstStyle/>
        <a:p>
          <a:endParaRPr lang="en-US"/>
        </a:p>
      </dgm:t>
    </dgm:pt>
    <dgm:pt modelId="{72F3064D-75A5-4E09-BF42-33016A3F28F4}" type="pres">
      <dgm:prSet presAssocID="{2ACDEA20-F012-444A-8752-B4CA4F431CBE}" presName="Name0" presStyleCnt="0">
        <dgm:presLayoutVars>
          <dgm:dir/>
          <dgm:animLvl val="lvl"/>
          <dgm:resizeHandles val="exact"/>
        </dgm:presLayoutVars>
      </dgm:prSet>
      <dgm:spPr/>
      <dgm:t>
        <a:bodyPr/>
        <a:lstStyle/>
        <a:p>
          <a:endParaRPr lang="en-US"/>
        </a:p>
      </dgm:t>
    </dgm:pt>
    <dgm:pt modelId="{42D6F253-C3DF-4A6A-A94C-BB494A08434A}" type="pres">
      <dgm:prSet presAssocID="{2A65506F-B283-434B-AFDD-323195F7A5AE}" presName="boxAndChildren" presStyleCnt="0"/>
      <dgm:spPr/>
    </dgm:pt>
    <dgm:pt modelId="{A8101707-AA26-476F-94C0-FB1BAC0EFDA9}" type="pres">
      <dgm:prSet presAssocID="{2A65506F-B283-434B-AFDD-323195F7A5AE}" presName="parentTextBox" presStyleLbl="node1" presStyleIdx="0" presStyleCnt="4"/>
      <dgm:spPr/>
      <dgm:t>
        <a:bodyPr/>
        <a:lstStyle/>
        <a:p>
          <a:endParaRPr lang="en-US"/>
        </a:p>
      </dgm:t>
    </dgm:pt>
    <dgm:pt modelId="{5F1C68DD-01AB-471A-A759-38138E0B74C3}" type="pres">
      <dgm:prSet presAssocID="{B1703704-2337-43F1-BD09-34811CAE7840}" presName="sp" presStyleCnt="0"/>
      <dgm:spPr/>
    </dgm:pt>
    <dgm:pt modelId="{C16EB2E2-A480-4DD9-8C39-E9A279328E43}" type="pres">
      <dgm:prSet presAssocID="{25FB2216-FD3C-48CB-A91A-228BC84CE005}" presName="arrowAndChildren" presStyleCnt="0"/>
      <dgm:spPr/>
    </dgm:pt>
    <dgm:pt modelId="{5976B6B2-1E95-4773-8043-50B993D5B13B}" type="pres">
      <dgm:prSet presAssocID="{25FB2216-FD3C-48CB-A91A-228BC84CE005}" presName="parentTextArrow" presStyleLbl="node1" presStyleIdx="1" presStyleCnt="4"/>
      <dgm:spPr/>
      <dgm:t>
        <a:bodyPr/>
        <a:lstStyle/>
        <a:p>
          <a:endParaRPr lang="en-US"/>
        </a:p>
      </dgm:t>
    </dgm:pt>
    <dgm:pt modelId="{C55D6B2D-BA59-40B6-9A9C-6E8F0EC69D21}" type="pres">
      <dgm:prSet presAssocID="{90E70509-F115-4832-AE29-E33AFCAFADE6}" presName="sp" presStyleCnt="0"/>
      <dgm:spPr/>
    </dgm:pt>
    <dgm:pt modelId="{A674938F-7B86-4EBC-991C-468C440AEF4D}" type="pres">
      <dgm:prSet presAssocID="{F478F285-32BF-4322-A1CA-080A8017F065}" presName="arrowAndChildren" presStyleCnt="0"/>
      <dgm:spPr/>
    </dgm:pt>
    <dgm:pt modelId="{9E9276CA-0AD9-4DBD-9948-E404949EA8FB}" type="pres">
      <dgm:prSet presAssocID="{F478F285-32BF-4322-A1CA-080A8017F065}" presName="parentTextArrow" presStyleLbl="node1" presStyleIdx="2" presStyleCnt="4"/>
      <dgm:spPr/>
      <dgm:t>
        <a:bodyPr/>
        <a:lstStyle/>
        <a:p>
          <a:endParaRPr lang="en-US"/>
        </a:p>
      </dgm:t>
    </dgm:pt>
    <dgm:pt modelId="{F75A100F-0114-4AE0-BD5D-4706B14B2813}" type="pres">
      <dgm:prSet presAssocID="{90A64AC8-8F66-4923-A6E1-8EC784B93523}" presName="sp" presStyleCnt="0"/>
      <dgm:spPr/>
    </dgm:pt>
    <dgm:pt modelId="{74341C46-C827-46A5-9B99-7654B83CD6D2}" type="pres">
      <dgm:prSet presAssocID="{68C87061-D0A4-432E-91F1-F677110D4EF3}" presName="arrowAndChildren" presStyleCnt="0"/>
      <dgm:spPr/>
    </dgm:pt>
    <dgm:pt modelId="{5BABB14C-AFBD-483C-B5E0-7AEFBA94B792}" type="pres">
      <dgm:prSet presAssocID="{68C87061-D0A4-432E-91F1-F677110D4EF3}" presName="parentTextArrow" presStyleLbl="node1" presStyleIdx="3" presStyleCnt="4"/>
      <dgm:spPr/>
      <dgm:t>
        <a:bodyPr/>
        <a:lstStyle/>
        <a:p>
          <a:endParaRPr lang="en-US"/>
        </a:p>
      </dgm:t>
    </dgm:pt>
  </dgm:ptLst>
  <dgm:cxnLst>
    <dgm:cxn modelId="{E7AF796C-10D3-4C90-934E-7AA806593974}" srcId="{2ACDEA20-F012-444A-8752-B4CA4F431CBE}" destId="{2A65506F-B283-434B-AFDD-323195F7A5AE}" srcOrd="3" destOrd="0" parTransId="{822F3E49-A0AD-43BF-97E4-D7FE23339B24}" sibTransId="{130C69CA-B252-4002-A6C8-01DAE05C9EE7}"/>
    <dgm:cxn modelId="{0EC71DAE-547B-4A47-98AF-96AC68FE5373}" type="presOf" srcId="{F478F285-32BF-4322-A1CA-080A8017F065}" destId="{9E9276CA-0AD9-4DBD-9948-E404949EA8FB}" srcOrd="0" destOrd="0" presId="urn:microsoft.com/office/officeart/2005/8/layout/process4"/>
    <dgm:cxn modelId="{9FB1EE57-9B5F-4AA7-9924-EE37FDB9B578}" type="presOf" srcId="{2A65506F-B283-434B-AFDD-323195F7A5AE}" destId="{A8101707-AA26-476F-94C0-FB1BAC0EFDA9}" srcOrd="0" destOrd="0" presId="urn:microsoft.com/office/officeart/2005/8/layout/process4"/>
    <dgm:cxn modelId="{246CD9AC-CE36-4226-896E-72D8FE0116DF}" srcId="{2ACDEA20-F012-444A-8752-B4CA4F431CBE}" destId="{F478F285-32BF-4322-A1CA-080A8017F065}" srcOrd="1" destOrd="0" parTransId="{129B02E0-FA62-433E-90A5-DE17EC4CA2FD}" sibTransId="{90E70509-F115-4832-AE29-E33AFCAFADE6}"/>
    <dgm:cxn modelId="{472D77B4-CD75-416B-8179-2760B5B2056D}" srcId="{2ACDEA20-F012-444A-8752-B4CA4F431CBE}" destId="{25FB2216-FD3C-48CB-A91A-228BC84CE005}" srcOrd="2" destOrd="0" parTransId="{C72FBBE4-1142-4B2B-BC23-E0E2887EE701}" sibTransId="{B1703704-2337-43F1-BD09-34811CAE7840}"/>
    <dgm:cxn modelId="{2F7E97D9-8F26-44C3-ADCF-12E1AD927C92}" type="presOf" srcId="{2ACDEA20-F012-444A-8752-B4CA4F431CBE}" destId="{72F3064D-75A5-4E09-BF42-33016A3F28F4}" srcOrd="0" destOrd="0" presId="urn:microsoft.com/office/officeart/2005/8/layout/process4"/>
    <dgm:cxn modelId="{9DA15D6C-2FA9-482E-90AA-9BCDCE11A84F}" srcId="{2ACDEA20-F012-444A-8752-B4CA4F431CBE}" destId="{68C87061-D0A4-432E-91F1-F677110D4EF3}" srcOrd="0" destOrd="0" parTransId="{A8FA3744-A5B1-4714-AD6F-BBA9C629A277}" sibTransId="{90A64AC8-8F66-4923-A6E1-8EC784B93523}"/>
    <dgm:cxn modelId="{9F837340-2D43-4CF8-9D38-5EFE93C08DFF}" type="presOf" srcId="{68C87061-D0A4-432E-91F1-F677110D4EF3}" destId="{5BABB14C-AFBD-483C-B5E0-7AEFBA94B792}" srcOrd="0" destOrd="0" presId="urn:microsoft.com/office/officeart/2005/8/layout/process4"/>
    <dgm:cxn modelId="{100EC195-40C9-4FBD-9EAA-999955636712}" type="presOf" srcId="{25FB2216-FD3C-48CB-A91A-228BC84CE005}" destId="{5976B6B2-1E95-4773-8043-50B993D5B13B}" srcOrd="0" destOrd="0" presId="urn:microsoft.com/office/officeart/2005/8/layout/process4"/>
    <dgm:cxn modelId="{B8D8CEA2-29AB-4962-8D50-F56477AB3F51}" type="presParOf" srcId="{72F3064D-75A5-4E09-BF42-33016A3F28F4}" destId="{42D6F253-C3DF-4A6A-A94C-BB494A08434A}" srcOrd="0" destOrd="0" presId="urn:microsoft.com/office/officeart/2005/8/layout/process4"/>
    <dgm:cxn modelId="{E214AC4F-0140-483C-9866-ED6499309D2B}" type="presParOf" srcId="{42D6F253-C3DF-4A6A-A94C-BB494A08434A}" destId="{A8101707-AA26-476F-94C0-FB1BAC0EFDA9}" srcOrd="0" destOrd="0" presId="urn:microsoft.com/office/officeart/2005/8/layout/process4"/>
    <dgm:cxn modelId="{7592C1EA-3851-42C1-839D-11015A177E7E}" type="presParOf" srcId="{72F3064D-75A5-4E09-BF42-33016A3F28F4}" destId="{5F1C68DD-01AB-471A-A759-38138E0B74C3}" srcOrd="1" destOrd="0" presId="urn:microsoft.com/office/officeart/2005/8/layout/process4"/>
    <dgm:cxn modelId="{F02B6518-09FE-4B86-99E3-3417208AE6FC}" type="presParOf" srcId="{72F3064D-75A5-4E09-BF42-33016A3F28F4}" destId="{C16EB2E2-A480-4DD9-8C39-E9A279328E43}" srcOrd="2" destOrd="0" presId="urn:microsoft.com/office/officeart/2005/8/layout/process4"/>
    <dgm:cxn modelId="{D02F7F56-B235-441F-8B5C-AC30E5E88D7F}" type="presParOf" srcId="{C16EB2E2-A480-4DD9-8C39-E9A279328E43}" destId="{5976B6B2-1E95-4773-8043-50B993D5B13B}" srcOrd="0" destOrd="0" presId="urn:microsoft.com/office/officeart/2005/8/layout/process4"/>
    <dgm:cxn modelId="{5717452D-5EC9-4DB7-B733-55F7215E52D7}" type="presParOf" srcId="{72F3064D-75A5-4E09-BF42-33016A3F28F4}" destId="{C55D6B2D-BA59-40B6-9A9C-6E8F0EC69D21}" srcOrd="3" destOrd="0" presId="urn:microsoft.com/office/officeart/2005/8/layout/process4"/>
    <dgm:cxn modelId="{15A4FB09-0862-48D6-8A8B-D96ED268734C}" type="presParOf" srcId="{72F3064D-75A5-4E09-BF42-33016A3F28F4}" destId="{A674938F-7B86-4EBC-991C-468C440AEF4D}" srcOrd="4" destOrd="0" presId="urn:microsoft.com/office/officeart/2005/8/layout/process4"/>
    <dgm:cxn modelId="{831A6273-CD24-48F4-85B3-836E325B942C}" type="presParOf" srcId="{A674938F-7B86-4EBC-991C-468C440AEF4D}" destId="{9E9276CA-0AD9-4DBD-9948-E404949EA8FB}" srcOrd="0" destOrd="0" presId="urn:microsoft.com/office/officeart/2005/8/layout/process4"/>
    <dgm:cxn modelId="{3842580B-E8C7-4494-B8B7-413444444185}" type="presParOf" srcId="{72F3064D-75A5-4E09-BF42-33016A3F28F4}" destId="{F75A100F-0114-4AE0-BD5D-4706B14B2813}" srcOrd="5" destOrd="0" presId="urn:microsoft.com/office/officeart/2005/8/layout/process4"/>
    <dgm:cxn modelId="{31FB0F2B-7418-4ED3-A40A-E24B831DE886}" type="presParOf" srcId="{72F3064D-75A5-4E09-BF42-33016A3F28F4}" destId="{74341C46-C827-46A5-9B99-7654B83CD6D2}" srcOrd="6" destOrd="0" presId="urn:microsoft.com/office/officeart/2005/8/layout/process4"/>
    <dgm:cxn modelId="{2426E2D5-0F24-48E4-BF8A-38C78DDC8595}" type="presParOf" srcId="{74341C46-C827-46A5-9B99-7654B83CD6D2}" destId="{5BABB14C-AFBD-483C-B5E0-7AEFBA94B79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846DAF-2B3B-4962-AC13-D9902D89A96C}"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n-US"/>
        </a:p>
      </dgm:t>
    </dgm:pt>
    <dgm:pt modelId="{8EC9C82E-6B76-4BC0-B47E-CCBFDCB3C3D7}">
      <dgm:prSet phldrT="[Text]" custT="1"/>
      <dgm:spPr/>
      <dgm:t>
        <a:bodyPr/>
        <a:lstStyle/>
        <a:p>
          <a:r>
            <a:rPr lang="en-US" sz="2800"/>
            <a:t>ILPQC held 2 labor management support workshops in partnership with Jessica </a:t>
          </a:r>
          <a:r>
            <a:rPr lang="en-US" sz="2800" err="1"/>
            <a:t>Brumley</a:t>
          </a:r>
          <a:r>
            <a:rPr lang="en-US" sz="2800"/>
            <a:t>, CNM from the Florida PQC </a:t>
          </a:r>
        </a:p>
      </dgm:t>
    </dgm:pt>
    <dgm:pt modelId="{CB53CE85-7839-4A9B-8940-6745935A8282}" type="parTrans" cxnId="{0C2078AC-1D0E-4861-B74C-FEC2A0AFCCBA}">
      <dgm:prSet/>
      <dgm:spPr/>
      <dgm:t>
        <a:bodyPr/>
        <a:lstStyle/>
        <a:p>
          <a:endParaRPr lang="en-US"/>
        </a:p>
      </dgm:t>
    </dgm:pt>
    <dgm:pt modelId="{E48CF0B6-CFFD-4C01-8232-0D39A7518CF8}" type="sibTrans" cxnId="{0C2078AC-1D0E-4861-B74C-FEC2A0AFCCBA}">
      <dgm:prSet/>
      <dgm:spPr/>
      <dgm:t>
        <a:bodyPr/>
        <a:lstStyle/>
        <a:p>
          <a:endParaRPr lang="en-US"/>
        </a:p>
      </dgm:t>
    </dgm:pt>
    <dgm:pt modelId="{B6213D7B-E255-4ED1-B71E-20014DAF9F23}">
      <dgm:prSet phldrT="[Text]" custT="1"/>
      <dgm:spPr/>
      <dgm:t>
        <a:bodyPr/>
        <a:lstStyle/>
        <a:p>
          <a:r>
            <a:rPr lang="en-US" sz="3200"/>
            <a:t>405 Attendees from 70 ILPQC hospitals</a:t>
          </a:r>
        </a:p>
      </dgm:t>
    </dgm:pt>
    <dgm:pt modelId="{6F24CDCC-86C1-4295-9AC1-B13AA0BFB046}" type="parTrans" cxnId="{3DE7E030-C372-4A3C-AF31-B7A176F41BA6}">
      <dgm:prSet/>
      <dgm:spPr/>
      <dgm:t>
        <a:bodyPr/>
        <a:lstStyle/>
        <a:p>
          <a:endParaRPr lang="en-US"/>
        </a:p>
      </dgm:t>
    </dgm:pt>
    <dgm:pt modelId="{B3B179C9-FCD5-4383-B47F-23AA40212897}" type="sibTrans" cxnId="{3DE7E030-C372-4A3C-AF31-B7A176F41BA6}">
      <dgm:prSet/>
      <dgm:spPr/>
      <dgm:t>
        <a:bodyPr/>
        <a:lstStyle/>
        <a:p>
          <a:endParaRPr lang="en-US"/>
        </a:p>
      </dgm:t>
    </dgm:pt>
    <dgm:pt modelId="{670F4212-8686-4D50-A1B4-1C6FCBC4948A}" type="pres">
      <dgm:prSet presAssocID="{2D846DAF-2B3B-4962-AC13-D9902D89A96C}" presName="Name0" presStyleCnt="0">
        <dgm:presLayoutVars>
          <dgm:chPref val="1"/>
          <dgm:dir/>
          <dgm:animOne val="branch"/>
          <dgm:animLvl val="lvl"/>
          <dgm:resizeHandles/>
        </dgm:presLayoutVars>
      </dgm:prSet>
      <dgm:spPr/>
      <dgm:t>
        <a:bodyPr/>
        <a:lstStyle/>
        <a:p>
          <a:endParaRPr lang="en-US"/>
        </a:p>
      </dgm:t>
    </dgm:pt>
    <dgm:pt modelId="{0F4BB787-74B0-45B3-A008-C8D59DCD6079}" type="pres">
      <dgm:prSet presAssocID="{8EC9C82E-6B76-4BC0-B47E-CCBFDCB3C3D7}" presName="vertOne" presStyleCnt="0"/>
      <dgm:spPr/>
    </dgm:pt>
    <dgm:pt modelId="{EDC6BF62-C943-4EC7-A118-0C350E6A28DA}" type="pres">
      <dgm:prSet presAssocID="{8EC9C82E-6B76-4BC0-B47E-CCBFDCB3C3D7}" presName="txOne" presStyleLbl="node0" presStyleIdx="0" presStyleCnt="1" custLinFactY="-7968" custLinFactNeighborX="-49" custLinFactNeighborY="-100000">
        <dgm:presLayoutVars>
          <dgm:chPref val="3"/>
        </dgm:presLayoutVars>
      </dgm:prSet>
      <dgm:spPr/>
      <dgm:t>
        <a:bodyPr/>
        <a:lstStyle/>
        <a:p>
          <a:endParaRPr lang="en-US"/>
        </a:p>
      </dgm:t>
    </dgm:pt>
    <dgm:pt modelId="{944853CC-5520-4CC0-BD42-74836C19DC17}" type="pres">
      <dgm:prSet presAssocID="{8EC9C82E-6B76-4BC0-B47E-CCBFDCB3C3D7}" presName="parTransOne" presStyleCnt="0"/>
      <dgm:spPr/>
    </dgm:pt>
    <dgm:pt modelId="{97945480-3E17-4A7C-B36B-CD3665FF4344}" type="pres">
      <dgm:prSet presAssocID="{8EC9C82E-6B76-4BC0-B47E-CCBFDCB3C3D7}" presName="horzOne" presStyleCnt="0"/>
      <dgm:spPr/>
    </dgm:pt>
    <dgm:pt modelId="{1B54DFB5-98A6-40CF-899E-E12CE65C08BE}" type="pres">
      <dgm:prSet presAssocID="{B6213D7B-E255-4ED1-B71E-20014DAF9F23}" presName="vertTwo" presStyleCnt="0"/>
      <dgm:spPr/>
    </dgm:pt>
    <dgm:pt modelId="{719D7C82-EB12-4408-B52D-314121B6F5EE}" type="pres">
      <dgm:prSet presAssocID="{B6213D7B-E255-4ED1-B71E-20014DAF9F23}" presName="txTwo" presStyleLbl="node2" presStyleIdx="0" presStyleCnt="1" custScaleY="48529">
        <dgm:presLayoutVars>
          <dgm:chPref val="3"/>
        </dgm:presLayoutVars>
      </dgm:prSet>
      <dgm:spPr/>
      <dgm:t>
        <a:bodyPr/>
        <a:lstStyle/>
        <a:p>
          <a:endParaRPr lang="en-US"/>
        </a:p>
      </dgm:t>
    </dgm:pt>
    <dgm:pt modelId="{16EFD763-A1BA-4719-AF4A-2A3A9FD20AF0}" type="pres">
      <dgm:prSet presAssocID="{B6213D7B-E255-4ED1-B71E-20014DAF9F23}" presName="horzTwo" presStyleCnt="0"/>
      <dgm:spPr/>
    </dgm:pt>
  </dgm:ptLst>
  <dgm:cxnLst>
    <dgm:cxn modelId="{B8B5C3A5-6001-45CD-BD93-0A7D52995D80}" type="presOf" srcId="{B6213D7B-E255-4ED1-B71E-20014DAF9F23}" destId="{719D7C82-EB12-4408-B52D-314121B6F5EE}" srcOrd="0" destOrd="0" presId="urn:microsoft.com/office/officeart/2005/8/layout/hierarchy4"/>
    <dgm:cxn modelId="{0C2078AC-1D0E-4861-B74C-FEC2A0AFCCBA}" srcId="{2D846DAF-2B3B-4962-AC13-D9902D89A96C}" destId="{8EC9C82E-6B76-4BC0-B47E-CCBFDCB3C3D7}" srcOrd="0" destOrd="0" parTransId="{CB53CE85-7839-4A9B-8940-6745935A8282}" sibTransId="{E48CF0B6-CFFD-4C01-8232-0D39A7518CF8}"/>
    <dgm:cxn modelId="{ED86CA3B-147E-4151-99B1-A584F32F1FEC}" type="presOf" srcId="{8EC9C82E-6B76-4BC0-B47E-CCBFDCB3C3D7}" destId="{EDC6BF62-C943-4EC7-A118-0C350E6A28DA}" srcOrd="0" destOrd="0" presId="urn:microsoft.com/office/officeart/2005/8/layout/hierarchy4"/>
    <dgm:cxn modelId="{3DE7E030-C372-4A3C-AF31-B7A176F41BA6}" srcId="{8EC9C82E-6B76-4BC0-B47E-CCBFDCB3C3D7}" destId="{B6213D7B-E255-4ED1-B71E-20014DAF9F23}" srcOrd="0" destOrd="0" parTransId="{6F24CDCC-86C1-4295-9AC1-B13AA0BFB046}" sibTransId="{B3B179C9-FCD5-4383-B47F-23AA40212897}"/>
    <dgm:cxn modelId="{38784284-29E3-4B5A-B8F9-4999505C9109}" type="presOf" srcId="{2D846DAF-2B3B-4962-AC13-D9902D89A96C}" destId="{670F4212-8686-4D50-A1B4-1C6FCBC4948A}" srcOrd="0" destOrd="0" presId="urn:microsoft.com/office/officeart/2005/8/layout/hierarchy4"/>
    <dgm:cxn modelId="{E644FEE1-F6E6-4916-8EB3-B308E090085C}" type="presParOf" srcId="{670F4212-8686-4D50-A1B4-1C6FCBC4948A}" destId="{0F4BB787-74B0-45B3-A008-C8D59DCD6079}" srcOrd="0" destOrd="0" presId="urn:microsoft.com/office/officeart/2005/8/layout/hierarchy4"/>
    <dgm:cxn modelId="{2F3BFE08-45E0-40AF-BC3E-F6FE8C0379C6}" type="presParOf" srcId="{0F4BB787-74B0-45B3-A008-C8D59DCD6079}" destId="{EDC6BF62-C943-4EC7-A118-0C350E6A28DA}" srcOrd="0" destOrd="0" presId="urn:microsoft.com/office/officeart/2005/8/layout/hierarchy4"/>
    <dgm:cxn modelId="{59CC19C3-8898-4B09-B04B-CC3E17554A9D}" type="presParOf" srcId="{0F4BB787-74B0-45B3-A008-C8D59DCD6079}" destId="{944853CC-5520-4CC0-BD42-74836C19DC17}" srcOrd="1" destOrd="0" presId="urn:microsoft.com/office/officeart/2005/8/layout/hierarchy4"/>
    <dgm:cxn modelId="{81AAE625-35A2-4363-AA1B-C0F4B47C75F4}" type="presParOf" srcId="{0F4BB787-74B0-45B3-A008-C8D59DCD6079}" destId="{97945480-3E17-4A7C-B36B-CD3665FF4344}" srcOrd="2" destOrd="0" presId="urn:microsoft.com/office/officeart/2005/8/layout/hierarchy4"/>
    <dgm:cxn modelId="{792AEA4B-3D76-4DAF-B97D-89AF632B14EE}" type="presParOf" srcId="{97945480-3E17-4A7C-B36B-CD3665FF4344}" destId="{1B54DFB5-98A6-40CF-899E-E12CE65C08BE}" srcOrd="0" destOrd="0" presId="urn:microsoft.com/office/officeart/2005/8/layout/hierarchy4"/>
    <dgm:cxn modelId="{E01B3D47-9AB1-4F7B-AE81-96BABD5CFCD8}" type="presParOf" srcId="{1B54DFB5-98A6-40CF-899E-E12CE65C08BE}" destId="{719D7C82-EB12-4408-B52D-314121B6F5EE}" srcOrd="0" destOrd="0" presId="urn:microsoft.com/office/officeart/2005/8/layout/hierarchy4"/>
    <dgm:cxn modelId="{4905204A-FBA9-40FC-8637-F50F194AB44F}" type="presParOf" srcId="{1B54DFB5-98A6-40CF-899E-E12CE65C08BE}" destId="{16EFD763-A1BA-4719-AF4A-2A3A9FD20AF0}"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16DE-C53E-4B7F-8B18-459DF31B6DC5}">
      <dsp:nvSpPr>
        <dsp:cNvPr id="0" name=""/>
        <dsp:cNvSpPr/>
      </dsp:nvSpPr>
      <dsp:spPr>
        <a:xfrm>
          <a:off x="5600019" y="1695132"/>
          <a:ext cx="2852580" cy="775807"/>
        </a:xfrm>
        <a:custGeom>
          <a:avLst/>
          <a:gdLst/>
          <a:ahLst/>
          <a:cxnLst/>
          <a:rect l="0" t="0" r="0" b="0"/>
          <a:pathLst>
            <a:path>
              <a:moveTo>
                <a:pt x="0" y="0"/>
              </a:moveTo>
              <a:lnTo>
                <a:pt x="0" y="528689"/>
              </a:lnTo>
              <a:lnTo>
                <a:pt x="2852580" y="528689"/>
              </a:lnTo>
              <a:lnTo>
                <a:pt x="285258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602-256F-49CA-8455-931472A12416}">
      <dsp:nvSpPr>
        <dsp:cNvPr id="0" name=""/>
        <dsp:cNvSpPr/>
      </dsp:nvSpPr>
      <dsp:spPr>
        <a:xfrm>
          <a:off x="2629573" y="1695132"/>
          <a:ext cx="2970445" cy="775807"/>
        </a:xfrm>
        <a:custGeom>
          <a:avLst/>
          <a:gdLst/>
          <a:ahLst/>
          <a:cxnLst/>
          <a:rect l="0" t="0" r="0" b="0"/>
          <a:pathLst>
            <a:path>
              <a:moveTo>
                <a:pt x="2970445" y="0"/>
              </a:moveTo>
              <a:lnTo>
                <a:pt x="2970445" y="528689"/>
              </a:lnTo>
              <a:lnTo>
                <a:pt x="0" y="528689"/>
              </a:lnTo>
              <a:lnTo>
                <a:pt x="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08655-3BF4-4F0B-BF32-74571CB4E3A7}">
      <dsp:nvSpPr>
        <dsp:cNvPr id="0" name=""/>
        <dsp:cNvSpPr/>
      </dsp:nvSpPr>
      <dsp:spPr>
        <a:xfrm>
          <a:off x="3004738" y="1250"/>
          <a:ext cx="5190562"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5FF-E87D-4145-9122-E176F6614CA3}">
      <dsp:nvSpPr>
        <dsp:cNvPr id="0" name=""/>
        <dsp:cNvSpPr/>
      </dsp:nvSpPr>
      <dsp:spPr>
        <a:xfrm>
          <a:off x="3301130" y="282823"/>
          <a:ext cx="5190562" cy="16938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a:t>Aim:</a:t>
          </a:r>
          <a:r>
            <a:rPr lang="en-US" sz="2400" b="0" u="none" kern="1200"/>
            <a:t> </a:t>
          </a:r>
          <a:r>
            <a:rPr lang="en-US" sz="2400" kern="1200"/>
            <a:t>70% of participating hospitals will be at or below the Healthy People goal of 23.6% cesarean delivery rate among NTSV births by December 31, 2022</a:t>
          </a:r>
        </a:p>
      </dsp:txBody>
      <dsp:txXfrm>
        <a:off x="3350742" y="332435"/>
        <a:ext cx="5091338" cy="1594658"/>
      </dsp:txXfrm>
    </dsp:sp>
    <dsp:sp modelId="{A9FB5358-8043-4BE5-8E9B-5783B19FACC1}">
      <dsp:nvSpPr>
        <dsp:cNvPr id="0" name=""/>
        <dsp:cNvSpPr/>
      </dsp:nvSpPr>
      <dsp:spPr>
        <a:xfrm>
          <a:off x="73385" y="2470939"/>
          <a:ext cx="5112377"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9DFB9-1F5D-45EA-AD47-96311A00D84D}">
      <dsp:nvSpPr>
        <dsp:cNvPr id="0" name=""/>
        <dsp:cNvSpPr/>
      </dsp:nvSpPr>
      <dsp:spPr>
        <a:xfrm>
          <a:off x="369777" y="2752512"/>
          <a:ext cx="5112377" cy="1693882"/>
        </a:xfrm>
        <a:prstGeom prst="roundRect">
          <a:avLst>
            <a:gd name="adj" fmla="val 10000"/>
          </a:avLst>
        </a:prstGeom>
        <a:solidFill>
          <a:srgbClr val="FF7C8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u="sng" kern="1200"/>
            <a:t>Goal:</a:t>
          </a:r>
          <a:r>
            <a:rPr lang="en-US" sz="2500" b="0" u="none" kern="1200"/>
            <a:t> </a:t>
          </a:r>
          <a:r>
            <a:rPr lang="en-US" sz="2500" kern="1200"/>
            <a:t>Increase the percent of cesarean section deliveries among NTSV births that meet ACOG/SMFM criteria for cesarean</a:t>
          </a:r>
        </a:p>
      </dsp:txBody>
      <dsp:txXfrm>
        <a:off x="419389" y="2802124"/>
        <a:ext cx="5013153" cy="1594658"/>
      </dsp:txXfrm>
    </dsp:sp>
    <dsp:sp modelId="{30C8A44F-2D93-41DA-B811-7ABB3B4B8A55}">
      <dsp:nvSpPr>
        <dsp:cNvPr id="0" name=""/>
        <dsp:cNvSpPr/>
      </dsp:nvSpPr>
      <dsp:spPr>
        <a:xfrm>
          <a:off x="5778546" y="2470939"/>
          <a:ext cx="5348106"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6322-DEC8-4E44-A596-27DC98C8F05D}">
      <dsp:nvSpPr>
        <dsp:cNvPr id="0" name=""/>
        <dsp:cNvSpPr/>
      </dsp:nvSpPr>
      <dsp:spPr>
        <a:xfrm>
          <a:off x="6074939" y="2752512"/>
          <a:ext cx="5348106" cy="1693882"/>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a:t>Goal:</a:t>
          </a:r>
          <a:r>
            <a:rPr lang="en-US" sz="2000" b="0" u="none" kern="1200"/>
            <a:t> </a:t>
          </a:r>
          <a:r>
            <a:rPr lang="en-US" sz="2000" kern="1200"/>
            <a:t>Increase the % of physicians/ midwives/ nurses educated on ACOG/SMFM criteria for cesarean, labor management strategies/response to labor challenges, protocol for facilitating decision huddles and/or decision debriefs</a:t>
          </a:r>
        </a:p>
      </dsp:txBody>
      <dsp:txXfrm>
        <a:off x="6124551" y="2802124"/>
        <a:ext cx="5248882" cy="1594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6FC7B-C8C3-4FE7-B721-9128DA6C9C15}">
      <dsp:nvSpPr>
        <dsp:cNvPr id="0" name=""/>
        <dsp:cNvSpPr/>
      </dsp:nvSpPr>
      <dsp:spPr>
        <a:xfrm>
          <a:off x="0" y="333916"/>
          <a:ext cx="3223457" cy="1934074"/>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Identifying NTSVs</a:t>
          </a:r>
        </a:p>
      </dsp:txBody>
      <dsp:txXfrm>
        <a:off x="0" y="333916"/>
        <a:ext cx="3223457" cy="1934074"/>
      </dsp:txXfrm>
    </dsp:sp>
    <dsp:sp modelId="{7C2AE56E-74DA-4172-A617-EBCDF5DADE6A}">
      <dsp:nvSpPr>
        <dsp:cNvPr id="0" name=""/>
        <dsp:cNvSpPr/>
      </dsp:nvSpPr>
      <dsp:spPr>
        <a:xfrm>
          <a:off x="3545802" y="333916"/>
          <a:ext cx="3223457" cy="1934074"/>
        </a:xfrm>
        <a:prstGeom prst="rect">
          <a:avLst/>
        </a:prstGeom>
        <a:solidFill>
          <a:srgbClr val="F5668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Education of ACOG/SMFM criteria for providers and nurses </a:t>
          </a:r>
        </a:p>
      </dsp:txBody>
      <dsp:txXfrm>
        <a:off x="3545802" y="333916"/>
        <a:ext cx="3223457" cy="1934074"/>
      </dsp:txXfrm>
    </dsp:sp>
    <dsp:sp modelId="{40D46BE4-8C5D-4D0C-8FC3-FD910FD53D3E}">
      <dsp:nvSpPr>
        <dsp:cNvPr id="0" name=""/>
        <dsp:cNvSpPr/>
      </dsp:nvSpPr>
      <dsp:spPr>
        <a:xfrm>
          <a:off x="7091605" y="333916"/>
          <a:ext cx="3223457" cy="1934074"/>
        </a:xfrm>
        <a:prstGeom prst="rect">
          <a:avLst/>
        </a:prstGeom>
        <a:solidFill>
          <a:srgbClr val="F58366"/>
        </a:solidFill>
        <a:ln w="19050" cap="flat" cmpd="sng" algn="ctr">
          <a:solidFill>
            <a:srgbClr val="E17E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Implementing cesarean decision checklists and huddles</a:t>
          </a:r>
        </a:p>
      </dsp:txBody>
      <dsp:txXfrm>
        <a:off x="7091605" y="333916"/>
        <a:ext cx="3223457" cy="1934074"/>
      </dsp:txXfrm>
    </dsp:sp>
    <dsp:sp modelId="{ABDDD8C4-3BCB-4027-BA06-6B930E9C27E8}">
      <dsp:nvSpPr>
        <dsp:cNvPr id="0" name=""/>
        <dsp:cNvSpPr/>
      </dsp:nvSpPr>
      <dsp:spPr>
        <a:xfrm>
          <a:off x="1772901" y="2590336"/>
          <a:ext cx="3223457" cy="193407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Labor management support  </a:t>
          </a:r>
        </a:p>
      </dsp:txBody>
      <dsp:txXfrm>
        <a:off x="1772901" y="2590336"/>
        <a:ext cx="3223457" cy="1934074"/>
      </dsp:txXfrm>
    </dsp:sp>
    <dsp:sp modelId="{783C8BB6-EB4F-4341-998B-0B2567F14929}">
      <dsp:nvSpPr>
        <dsp:cNvPr id="0" name=""/>
        <dsp:cNvSpPr/>
      </dsp:nvSpPr>
      <dsp:spPr>
        <a:xfrm>
          <a:off x="5318704" y="2590336"/>
          <a:ext cx="3223457" cy="1934074"/>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Un-blinding </a:t>
          </a:r>
          <a:r>
            <a:rPr lang="en-US" sz="2600" kern="1200" dirty="0"/>
            <a:t>Provider data</a:t>
          </a:r>
        </a:p>
      </dsp:txBody>
      <dsp:txXfrm>
        <a:off x="5318704" y="2590336"/>
        <a:ext cx="3223457" cy="1934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6D4D-1D59-4071-9CA9-D0C4A8BBAE7B}">
      <dsp:nvSpPr>
        <dsp:cNvPr id="0" name=""/>
        <dsp:cNvSpPr/>
      </dsp:nvSpPr>
      <dsp:spPr>
        <a:xfrm>
          <a:off x="0" y="248068"/>
          <a:ext cx="7117492" cy="899944"/>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Revised C/S pre-procedure Huddles</a:t>
          </a:r>
          <a:endParaRPr lang="en-US" sz="2400" kern="1200" dirty="0"/>
        </a:p>
      </dsp:txBody>
      <dsp:txXfrm>
        <a:off x="43932" y="292000"/>
        <a:ext cx="7029628" cy="812080"/>
      </dsp:txXfrm>
    </dsp:sp>
    <dsp:sp modelId="{7C94A257-54B2-4E79-AFFC-9259A85B8FCD}">
      <dsp:nvSpPr>
        <dsp:cNvPr id="0" name=""/>
        <dsp:cNvSpPr/>
      </dsp:nvSpPr>
      <dsp:spPr>
        <a:xfrm>
          <a:off x="0" y="1148013"/>
          <a:ext cx="7117492" cy="134136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59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Includes primary RN, Anesthesia, NICU, Charge Nurse, Resident, and either MFM Attending, Generalist Attending, or MFM Fellow</a:t>
          </a:r>
        </a:p>
        <a:p>
          <a:pPr marL="171450" lvl="1" indent="-171450" algn="l" defTabSz="844550">
            <a:lnSpc>
              <a:spcPct val="90000"/>
            </a:lnSpc>
            <a:spcBef>
              <a:spcPct val="0"/>
            </a:spcBef>
            <a:spcAft>
              <a:spcPct val="20000"/>
            </a:spcAft>
            <a:buChar char="••"/>
          </a:pPr>
          <a:r>
            <a:rPr lang="en-US" sz="1900" kern="1200" dirty="0"/>
            <a:t>Items of discussion include Obstetrical, Maternal, and fetal considerations, Anesthesia and Nursing input, and overall indication for Cesarean delivery</a:t>
          </a:r>
        </a:p>
      </dsp:txBody>
      <dsp:txXfrm>
        <a:off x="0" y="1148013"/>
        <a:ext cx="7117492" cy="1341360"/>
      </dsp:txXfrm>
    </dsp:sp>
    <dsp:sp modelId="{310D5B92-9D25-4324-87EF-765F71F1C6F2}">
      <dsp:nvSpPr>
        <dsp:cNvPr id="0" name=""/>
        <dsp:cNvSpPr/>
      </dsp:nvSpPr>
      <dsp:spPr>
        <a:xfrm>
          <a:off x="0" y="2489373"/>
          <a:ext cx="7117492" cy="899944"/>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New communication whiteboards </a:t>
          </a:r>
          <a:endParaRPr lang="en-US" sz="2400" kern="1200" dirty="0"/>
        </a:p>
      </dsp:txBody>
      <dsp:txXfrm>
        <a:off x="43932" y="2533305"/>
        <a:ext cx="7029628" cy="812080"/>
      </dsp:txXfrm>
    </dsp:sp>
    <dsp:sp modelId="{A6F3B56A-29C3-41A3-9479-98D03CFF0B34}">
      <dsp:nvSpPr>
        <dsp:cNvPr id="0" name=""/>
        <dsp:cNvSpPr/>
      </dsp:nvSpPr>
      <dsp:spPr>
        <a:xfrm>
          <a:off x="0" y="3389318"/>
          <a:ext cx="7117492" cy="1639440"/>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598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Enables the patients to see the names and contact numbers of members of the care team</a:t>
          </a:r>
        </a:p>
        <a:p>
          <a:pPr marL="171450" lvl="1" indent="-171450" algn="l" defTabSz="844550">
            <a:lnSpc>
              <a:spcPct val="90000"/>
            </a:lnSpc>
            <a:spcBef>
              <a:spcPct val="0"/>
            </a:spcBef>
            <a:spcAft>
              <a:spcPct val="20000"/>
            </a:spcAft>
            <a:buChar char="••"/>
          </a:pPr>
          <a:r>
            <a:rPr lang="en-US" sz="1900" kern="1200" dirty="0"/>
            <a:t>Enables the nurses to clearly communicate the current plan for labor management with input from the patient</a:t>
          </a:r>
        </a:p>
        <a:p>
          <a:pPr marL="171450" lvl="1" indent="-171450" algn="l" defTabSz="844550">
            <a:lnSpc>
              <a:spcPct val="90000"/>
            </a:lnSpc>
            <a:spcBef>
              <a:spcPct val="0"/>
            </a:spcBef>
            <a:spcAft>
              <a:spcPct val="20000"/>
            </a:spcAft>
            <a:buChar char="••"/>
          </a:pPr>
          <a:r>
            <a:rPr lang="en-US" sz="1900" kern="1200"/>
            <a:t>Allows for sharing of personal information such as the baby’s gender, mom’s preferred name, and name of support person</a:t>
          </a:r>
        </a:p>
      </dsp:txBody>
      <dsp:txXfrm>
        <a:off x="0" y="3389318"/>
        <a:ext cx="7117492" cy="1639440"/>
      </dsp:txXfrm>
    </dsp:sp>
    <dsp:sp modelId="{A01E1D1C-2736-424D-84C2-8684CC61EE13}">
      <dsp:nvSpPr>
        <dsp:cNvPr id="0" name=""/>
        <dsp:cNvSpPr/>
      </dsp:nvSpPr>
      <dsp:spPr>
        <a:xfrm>
          <a:off x="0" y="5028758"/>
          <a:ext cx="7117492" cy="899944"/>
        </a:xfrm>
        <a:prstGeom prst="roundRect">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20% of L&amp;D nurses attended the ILPQC-sponsored labor support webinars</a:t>
          </a:r>
          <a:r>
            <a:rPr lang="en-US" sz="2400" kern="1200" dirty="0"/>
            <a:t> </a:t>
          </a:r>
        </a:p>
      </dsp:txBody>
      <dsp:txXfrm>
        <a:off x="43932" y="5072690"/>
        <a:ext cx="7029628" cy="812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01707-AA26-476F-94C0-FB1BAC0EFDA9}">
      <dsp:nvSpPr>
        <dsp:cNvPr id="0" name=""/>
        <dsp:cNvSpPr/>
      </dsp:nvSpPr>
      <dsp:spPr>
        <a:xfrm>
          <a:off x="0" y="5010040"/>
          <a:ext cx="7340156" cy="1096074"/>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a:solidFill>
                <a:schemeClr val="tx1"/>
              </a:solidFill>
            </a:rPr>
            <a:t>ILPQC providing Grand Rounds speaker in April – generate motivation/excitement</a:t>
          </a:r>
        </a:p>
      </dsp:txBody>
      <dsp:txXfrm>
        <a:off x="0" y="5010040"/>
        <a:ext cx="7340156" cy="1096074"/>
      </dsp:txXfrm>
    </dsp:sp>
    <dsp:sp modelId="{5976B6B2-1E95-4773-8043-50B993D5B13B}">
      <dsp:nvSpPr>
        <dsp:cNvPr id="0" name=""/>
        <dsp:cNvSpPr/>
      </dsp:nvSpPr>
      <dsp:spPr>
        <a:xfrm rot="10800000">
          <a:off x="0" y="3340719"/>
          <a:ext cx="7340156" cy="1685762"/>
        </a:xfrm>
        <a:prstGeom prst="upArrowCallout">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kern="1200" dirty="0">
              <a:solidFill>
                <a:schemeClr val="tx1"/>
              </a:solidFill>
            </a:rPr>
            <a:t>Participation in the ILPQC Birth Equity Initiative will provide opportunities to encourage more active involvement from providers.</a:t>
          </a:r>
        </a:p>
      </dsp:txBody>
      <dsp:txXfrm rot="10800000">
        <a:off x="0" y="3340719"/>
        <a:ext cx="7340156" cy="1095358"/>
      </dsp:txXfrm>
    </dsp:sp>
    <dsp:sp modelId="{9E9276CA-0AD9-4DBD-9948-E404949EA8FB}">
      <dsp:nvSpPr>
        <dsp:cNvPr id="0" name=""/>
        <dsp:cNvSpPr/>
      </dsp:nvSpPr>
      <dsp:spPr>
        <a:xfrm rot="10800000">
          <a:off x="0" y="1671398"/>
          <a:ext cx="7340156" cy="1685762"/>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a:solidFill>
                <a:schemeClr val="bg1"/>
              </a:solidFill>
            </a:rPr>
            <a:t>Unable to track C/S rate by provider </a:t>
          </a:r>
        </a:p>
      </dsp:txBody>
      <dsp:txXfrm rot="10800000">
        <a:off x="0" y="1671398"/>
        <a:ext cx="7340156" cy="1095358"/>
      </dsp:txXfrm>
    </dsp:sp>
    <dsp:sp modelId="{5BABB14C-AFBD-483C-B5E0-7AEFBA94B792}">
      <dsp:nvSpPr>
        <dsp:cNvPr id="0" name=""/>
        <dsp:cNvSpPr/>
      </dsp:nvSpPr>
      <dsp:spPr>
        <a:xfrm rot="10800000">
          <a:off x="0" y="2076"/>
          <a:ext cx="7340156" cy="1685762"/>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kern="1200" dirty="0">
              <a:solidFill>
                <a:schemeClr val="bg1"/>
              </a:solidFill>
            </a:rPr>
            <a:t>Pushback from providers on pre-C/S huddles in patient rooms</a:t>
          </a:r>
        </a:p>
      </dsp:txBody>
      <dsp:txXfrm rot="10800000">
        <a:off x="0" y="2076"/>
        <a:ext cx="7340156" cy="1095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6BF62-C943-4EC7-A118-0C350E6A28DA}">
      <dsp:nvSpPr>
        <dsp:cNvPr id="0" name=""/>
        <dsp:cNvSpPr/>
      </dsp:nvSpPr>
      <dsp:spPr>
        <a:xfrm>
          <a:off x="0" y="0"/>
          <a:ext cx="5077820" cy="198147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ILPQC held 2 labor management support workshops in partnership with Jessica </a:t>
          </a:r>
          <a:r>
            <a:rPr lang="en-US" sz="2800" kern="1200" err="1"/>
            <a:t>Brumley</a:t>
          </a:r>
          <a:r>
            <a:rPr lang="en-US" sz="2800" kern="1200"/>
            <a:t>, CNM from the Florida PQC </a:t>
          </a:r>
        </a:p>
      </dsp:txBody>
      <dsp:txXfrm>
        <a:off x="58035" y="58035"/>
        <a:ext cx="4961750" cy="1865401"/>
      </dsp:txXfrm>
    </dsp:sp>
    <dsp:sp modelId="{719D7C82-EB12-4408-B52D-314121B6F5EE}">
      <dsp:nvSpPr>
        <dsp:cNvPr id="0" name=""/>
        <dsp:cNvSpPr/>
      </dsp:nvSpPr>
      <dsp:spPr>
        <a:xfrm>
          <a:off x="2481" y="2163336"/>
          <a:ext cx="5077820" cy="96158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t>405 Attendees from 70 ILPQC hospitals</a:t>
          </a:r>
        </a:p>
      </dsp:txBody>
      <dsp:txXfrm>
        <a:off x="30645" y="2191500"/>
        <a:ext cx="5021492" cy="9052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0.03614</cdr:x>
      <cdr:y>0.49606</cdr:y>
    </cdr:from>
    <cdr:to>
      <cdr:x>0.10366</cdr:x>
      <cdr:y>0.5661</cdr:y>
    </cdr:to>
    <cdr:sp macro="" textlink="">
      <cdr:nvSpPr>
        <cdr:cNvPr id="2" name="TextBox 4"/>
        <cdr:cNvSpPr txBox="1"/>
      </cdr:nvSpPr>
      <cdr:spPr>
        <a:xfrm xmlns:a="http://schemas.openxmlformats.org/drawingml/2006/main">
          <a:off x="397608" y="2615886"/>
          <a:ext cx="74295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5</a:t>
          </a:r>
          <a:r>
            <a:rPr lang="en-US" dirty="0"/>
            <a:t>1</a:t>
          </a:r>
          <a:r>
            <a:rPr lang="en-US" dirty="0" smtClean="0"/>
            <a:t>%</a:t>
          </a:r>
          <a:endParaRPr lang="en-US" dirty="0"/>
        </a:p>
      </cdr:txBody>
    </cdr:sp>
  </cdr:relSizeAnchor>
  <cdr:relSizeAnchor xmlns:cdr="http://schemas.openxmlformats.org/drawingml/2006/chartDrawing">
    <cdr:from>
      <cdr:x>0.03614</cdr:x>
      <cdr:y>0.35924</cdr:y>
    </cdr:from>
    <cdr:to>
      <cdr:x>0.10366</cdr:x>
      <cdr:y>0.42928</cdr:y>
    </cdr:to>
    <cdr:sp macro="" textlink="">
      <cdr:nvSpPr>
        <cdr:cNvPr id="3" name="TextBox 4"/>
        <cdr:cNvSpPr txBox="1"/>
      </cdr:nvSpPr>
      <cdr:spPr>
        <a:xfrm xmlns:a="http://schemas.openxmlformats.org/drawingml/2006/main">
          <a:off x="397608" y="1894391"/>
          <a:ext cx="74295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6</a:t>
          </a:r>
          <a:r>
            <a:rPr lang="en-US" dirty="0" smtClean="0"/>
            <a:t>0%</a:t>
          </a:r>
          <a:endParaRPr lang="en-US" dirty="0"/>
        </a:p>
      </cdr:txBody>
    </cdr:sp>
  </cdr:relSizeAnchor>
  <cdr:relSizeAnchor xmlns:cdr="http://schemas.openxmlformats.org/drawingml/2006/chartDrawing">
    <cdr:from>
      <cdr:x>0.93248</cdr:x>
      <cdr:y>0.33392</cdr:y>
    </cdr:from>
    <cdr:to>
      <cdr:x>1</cdr:x>
      <cdr:y>0.40396</cdr:y>
    </cdr:to>
    <cdr:sp macro="" textlink="">
      <cdr:nvSpPr>
        <cdr:cNvPr id="4" name="TextBox 4"/>
        <cdr:cNvSpPr txBox="1"/>
      </cdr:nvSpPr>
      <cdr:spPr>
        <a:xfrm xmlns:a="http://schemas.openxmlformats.org/drawingml/2006/main">
          <a:off x="10259793" y="1760891"/>
          <a:ext cx="74295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 </a:t>
          </a:r>
          <a:r>
            <a:rPr lang="en-US" dirty="0" smtClean="0"/>
            <a:t>65%</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35EB0-394B-4040-909D-CBCE92883F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0F956-3A8E-CC47-B739-F48626765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E0006-C7CB-994B-9840-DB8B0FB0FDA0}" type="datetimeFigureOut">
              <a:rPr lang="en-US" smtClean="0"/>
              <a:t>1/24/2022</a:t>
            </a:fld>
            <a:endParaRPr lang="en-US"/>
          </a:p>
        </p:txBody>
      </p:sp>
      <p:sp>
        <p:nvSpPr>
          <p:cNvPr id="4" name="Footer Placeholder 3">
            <a:extLst>
              <a:ext uri="{FF2B5EF4-FFF2-40B4-BE49-F238E27FC236}">
                <a16:creationId xmlns:a16="http://schemas.microsoft.com/office/drawing/2014/main" id="{7D4F2C0C-9B68-ED49-B130-53B686FC9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61AEBF-66C8-A04C-8C36-861C9BF3C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86DCA-5699-494D-8304-C9EEDBACBC74}" type="slidenum">
              <a:rPr lang="en-US" smtClean="0"/>
              <a:t>‹#›</a:t>
            </a:fld>
            <a:endParaRPr lang="en-US"/>
          </a:p>
        </p:txBody>
      </p:sp>
    </p:spTree>
    <p:extLst>
      <p:ext uri="{BB962C8B-B14F-4D97-AF65-F5344CB8AC3E}">
        <p14:creationId xmlns:p14="http://schemas.microsoft.com/office/powerpoint/2010/main" val="68592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0AC6-58D7-9F45-ACAD-80282F20E93A}"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2D14-F0AA-2844-871F-19DB90E80350}" type="slidenum">
              <a:rPr lang="en-US" smtClean="0"/>
              <a:t>‹#›</a:t>
            </a:fld>
            <a:endParaRPr lang="en-US"/>
          </a:p>
        </p:txBody>
      </p:sp>
    </p:spTree>
    <p:extLst>
      <p:ext uri="{BB962C8B-B14F-4D97-AF65-F5344CB8AC3E}">
        <p14:creationId xmlns:p14="http://schemas.microsoft.com/office/powerpoint/2010/main" val="169904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a:t>
            </a:fld>
            <a:endParaRPr lang="en-US"/>
          </a:p>
        </p:txBody>
      </p:sp>
    </p:spTree>
    <p:extLst>
      <p:ext uri="{BB962C8B-B14F-4D97-AF65-F5344CB8AC3E}">
        <p14:creationId xmlns:p14="http://schemas.microsoft.com/office/powerpoint/2010/main" val="22896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1418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687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07185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965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4733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24436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18</a:t>
            </a:fld>
            <a:endParaRPr lang="en-US"/>
          </a:p>
        </p:txBody>
      </p:sp>
    </p:spTree>
    <p:extLst>
      <p:ext uri="{BB962C8B-B14F-4D97-AF65-F5344CB8AC3E}">
        <p14:creationId xmlns:p14="http://schemas.microsoft.com/office/powerpoint/2010/main" val="72225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smtClean="0"/>
              <a:t>Update to November data</a:t>
            </a:r>
            <a:endParaRPr lang="en-US" dirty="0"/>
          </a:p>
        </p:txBody>
      </p:sp>
    </p:spTree>
    <p:extLst>
      <p:ext uri="{BB962C8B-B14F-4D97-AF65-F5344CB8AC3E}">
        <p14:creationId xmlns:p14="http://schemas.microsoft.com/office/powerpoint/2010/main" val="324607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20</a:t>
            </a:fld>
            <a:endParaRPr lang="en-US" altLang="en-US"/>
          </a:p>
        </p:txBody>
      </p:sp>
    </p:spTree>
    <p:extLst>
      <p:ext uri="{BB962C8B-B14F-4D97-AF65-F5344CB8AC3E}">
        <p14:creationId xmlns:p14="http://schemas.microsoft.com/office/powerpoint/2010/main" val="212880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21</a:t>
            </a:fld>
            <a:endParaRPr lang="en-US"/>
          </a:p>
        </p:txBody>
      </p:sp>
    </p:spTree>
    <p:extLst>
      <p:ext uri="{BB962C8B-B14F-4D97-AF65-F5344CB8AC3E}">
        <p14:creationId xmlns:p14="http://schemas.microsoft.com/office/powerpoint/2010/main" val="321498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a:p>
        </p:txBody>
      </p:sp>
    </p:spTree>
    <p:extLst>
      <p:ext uri="{BB962C8B-B14F-4D97-AF65-F5344CB8AC3E}">
        <p14:creationId xmlns:p14="http://schemas.microsoft.com/office/powerpoint/2010/main" val="315052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22</a:t>
            </a:fld>
            <a:endParaRPr lang="en-US"/>
          </a:p>
        </p:txBody>
      </p:sp>
    </p:spTree>
    <p:extLst>
      <p:ext uri="{BB962C8B-B14F-4D97-AF65-F5344CB8AC3E}">
        <p14:creationId xmlns:p14="http://schemas.microsoft.com/office/powerpoint/2010/main" val="714401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23</a:t>
            </a:fld>
            <a:endParaRPr lang="en-US"/>
          </a:p>
        </p:txBody>
      </p:sp>
    </p:spTree>
    <p:extLst>
      <p:ext uri="{BB962C8B-B14F-4D97-AF65-F5344CB8AC3E}">
        <p14:creationId xmlns:p14="http://schemas.microsoft.com/office/powerpoint/2010/main" val="862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24</a:t>
            </a:fld>
            <a:endParaRPr lang="en-US"/>
          </a:p>
        </p:txBody>
      </p:sp>
    </p:spTree>
    <p:extLst>
      <p:ext uri="{BB962C8B-B14F-4D97-AF65-F5344CB8AC3E}">
        <p14:creationId xmlns:p14="http://schemas.microsoft.com/office/powerpoint/2010/main" val="388455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25</a:t>
            </a:fld>
            <a:endParaRPr lang="en-US"/>
          </a:p>
        </p:txBody>
      </p:sp>
    </p:spTree>
    <p:extLst>
      <p:ext uri="{BB962C8B-B14F-4D97-AF65-F5344CB8AC3E}">
        <p14:creationId xmlns:p14="http://schemas.microsoft.com/office/powerpoint/2010/main" val="234050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552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788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24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434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238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63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301283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83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835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8275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637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460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154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325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3984F-B91C-46FD-ABB7-5B26979B9E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328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C9F66-FAE5-5F48-95EE-ED992B26C4E1}"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581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24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4</a:t>
            </a:fld>
            <a:endParaRPr lang="en-US"/>
          </a:p>
        </p:txBody>
      </p:sp>
    </p:spTree>
    <p:extLst>
      <p:ext uri="{BB962C8B-B14F-4D97-AF65-F5344CB8AC3E}">
        <p14:creationId xmlns:p14="http://schemas.microsoft.com/office/powerpoint/2010/main" val="922588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EF4C-B408-F543-BFED-B66F09544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020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2234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201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8198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661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8885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778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476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289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58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76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66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710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462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263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30913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1103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A47A9-32AF-4CC1-9493-61A184A472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961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5903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ED1A0-66BD-4F1F-A0A9-A5A89052D3E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0381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D2D14-F0AA-2844-871F-19DB90E80350}" type="slidenum">
              <a:rPr lang="en-US" smtClean="0"/>
              <a:t>76</a:t>
            </a:fld>
            <a:endParaRPr lang="en-US"/>
          </a:p>
        </p:txBody>
      </p:sp>
    </p:spTree>
    <p:extLst>
      <p:ext uri="{BB962C8B-B14F-4D97-AF65-F5344CB8AC3E}">
        <p14:creationId xmlns:p14="http://schemas.microsoft.com/office/powerpoint/2010/main" val="81230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ea typeface="Lato"/>
              <a:cs typeface="Calibri"/>
            </a:endParaRPr>
          </a:p>
          <a:p>
            <a:pPr marL="171450" indent="-171450">
              <a:buFontTx/>
              <a:buChar char="-"/>
            </a:pPr>
            <a:endParaRPr lang="en-US" baseline="0">
              <a:cs typeface="Calibri"/>
            </a:endParaRPr>
          </a:p>
          <a:p>
            <a:pPr marL="0" indent="0">
              <a:buFontTx/>
              <a:buNone/>
            </a:pPr>
            <a:endParaRPr lang="en-US"/>
          </a:p>
        </p:txBody>
      </p:sp>
      <p:sp>
        <p:nvSpPr>
          <p:cNvPr id="4" name="Slide Number Placeholder 3"/>
          <p:cNvSpPr>
            <a:spLocks noGrp="1"/>
          </p:cNvSpPr>
          <p:nvPr>
            <p:ph type="sldNum" sz="quarter" idx="5"/>
          </p:nvPr>
        </p:nvSpPr>
        <p:spPr/>
        <p:txBody>
          <a:bodyPr/>
          <a:lstStyle/>
          <a:p>
            <a:fld id="{26CEC867-692B-4954-BAD2-14D58E14F618}" type="slidenum">
              <a:rPr lang="en-US" smtClean="0"/>
              <a:t>6</a:t>
            </a:fld>
            <a:endParaRPr lang="en-US"/>
          </a:p>
        </p:txBody>
      </p:sp>
    </p:spTree>
    <p:extLst>
      <p:ext uri="{BB962C8B-B14F-4D97-AF65-F5344CB8AC3E}">
        <p14:creationId xmlns:p14="http://schemas.microsoft.com/office/powerpoint/2010/main" val="33453021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13588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E8BD2D14-F0AA-2844-871F-19DB90E80350}" type="slidenum">
              <a:rPr lang="en-US" smtClean="0"/>
              <a:t>78</a:t>
            </a:fld>
            <a:endParaRPr lang="en-US"/>
          </a:p>
        </p:txBody>
      </p:sp>
    </p:spTree>
    <p:extLst>
      <p:ext uri="{BB962C8B-B14F-4D97-AF65-F5344CB8AC3E}">
        <p14:creationId xmlns:p14="http://schemas.microsoft.com/office/powerpoint/2010/main" val="9217454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79</a:t>
            </a:fld>
            <a:endParaRPr lang="en-US"/>
          </a:p>
        </p:txBody>
      </p:sp>
    </p:spTree>
    <p:extLst>
      <p:ext uri="{BB962C8B-B14F-4D97-AF65-F5344CB8AC3E}">
        <p14:creationId xmlns:p14="http://schemas.microsoft.com/office/powerpoint/2010/main" val="3865314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1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a:t>
            </a:fld>
            <a:endParaRPr lang="en-US" altLang="en-US"/>
          </a:p>
        </p:txBody>
      </p:sp>
    </p:spTree>
    <p:extLst>
      <p:ext uri="{BB962C8B-B14F-4D97-AF65-F5344CB8AC3E}">
        <p14:creationId xmlns:p14="http://schemas.microsoft.com/office/powerpoint/2010/main" val="351695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8529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4287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25.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05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14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8036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6739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5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33427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1092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0839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0583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0672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4486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9722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361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0935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bg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40285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E8BC07B-6515-47BB-A905-713323765043}"/>
              </a:ext>
            </a:extLst>
          </p:cNvPr>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24499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and Pictur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Box 14">
            <a:extLst>
              <a:ext uri="{FF2B5EF4-FFF2-40B4-BE49-F238E27FC236}">
                <a16:creationId xmlns:a16="http://schemas.microsoft.com/office/drawing/2014/main" id="{A7E322E0-1792-4F03-9BCE-D5F1ACB810E8}"/>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3" name="Picture Placeholder 7">
            <a:extLst>
              <a:ext uri="{FF2B5EF4-FFF2-40B4-BE49-F238E27FC236}">
                <a16:creationId xmlns:a16="http://schemas.microsoft.com/office/drawing/2014/main" id="{09053967-266F-44F6-878F-BECA348DADA5}"/>
              </a:ext>
            </a:extLst>
          </p:cNvPr>
          <p:cNvSpPr>
            <a:spLocks noGrp="1"/>
          </p:cNvSpPr>
          <p:nvPr>
            <p:ph type="pic" sz="quarter" idx="13" hasCustomPrompt="1"/>
          </p:nvPr>
        </p:nvSpPr>
        <p:spPr>
          <a:xfrm>
            <a:off x="0" y="-1"/>
            <a:ext cx="12193200" cy="6216651"/>
          </a:xfrm>
          <a:solidFill>
            <a:schemeClr val="bg1"/>
          </a:solidFill>
        </p:spPr>
        <p:txBody>
          <a:bodyPr lIns="72000" tIns="72000"/>
          <a:lstStyle>
            <a:lvl1pPr marL="0" indent="0" algn="l">
              <a:buNone/>
              <a:defRPr sz="1600">
                <a:latin typeface="+mj-lt"/>
              </a:defRPr>
            </a:lvl1pPr>
          </a:lstStyle>
          <a:p>
            <a:r>
              <a:rPr lang="en-US" dirty="0"/>
              <a:t>Click on frame and insert picture from Templafy Image</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17" name="Title 1">
            <a:extLst>
              <a:ext uri="{FF2B5EF4-FFF2-40B4-BE49-F238E27FC236}">
                <a16:creationId xmlns:a16="http://schemas.microsoft.com/office/drawing/2014/main" id="{3DC6BB01-1679-41E6-A09E-3DD6A5887D86}"/>
              </a:ext>
            </a:extLst>
          </p:cNvPr>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18" name="Subtitle 2">
            <a:extLst>
              <a:ext uri="{FF2B5EF4-FFF2-40B4-BE49-F238E27FC236}">
                <a16:creationId xmlns:a16="http://schemas.microsoft.com/office/drawing/2014/main" id="{959759FF-E23E-4D7A-A524-D1E51DBBF29B}"/>
              </a:ext>
            </a:extLst>
          </p:cNvPr>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9" name="TextBox 18">
            <a:extLst>
              <a:ext uri="{FF2B5EF4-FFF2-40B4-BE49-F238E27FC236}">
                <a16:creationId xmlns:a16="http://schemas.microsoft.com/office/drawing/2014/main" id="{E7EC26B3-39FF-4A04-8E4A-0563C4F6217F}"/>
              </a:ext>
            </a:extLst>
          </p:cNvPr>
          <p:cNvSpPr txBox="1"/>
          <p:nvPr userDrawn="1"/>
        </p:nvSpPr>
        <p:spPr>
          <a:xfrm>
            <a:off x="21079" y="6964335"/>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Tree>
    <p:extLst>
      <p:ext uri="{BB962C8B-B14F-4D97-AF65-F5344CB8AC3E}">
        <p14:creationId xmlns:p14="http://schemas.microsoft.com/office/powerpoint/2010/main" val="454138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and 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4" name="TextBox 3">
            <a:extLst>
              <a:ext uri="{FF2B5EF4-FFF2-40B4-BE49-F238E27FC236}">
                <a16:creationId xmlns:a16="http://schemas.microsoft.com/office/drawing/2014/main" id="{E3AA459A-CF89-4D04-9BBD-3A971FADC6CE}"/>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Click on frame to insert video using the Insert tab, Video, right click choose Send to Back, to get graphic in front. </a:t>
            </a:r>
            <a:br>
              <a:rPr lang="en-US" sz="1200" dirty="0">
                <a:latin typeface="+mj-lt"/>
              </a:rPr>
            </a:br>
            <a:r>
              <a:rPr lang="en-US" sz="1200" dirty="0">
                <a:latin typeface="+mj-lt"/>
              </a:rPr>
              <a:t>And if the video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p:spPr>
        <p:txBody>
          <a:bodyPr lIns="72000" tIns="72000" anchor="t" anchorCtr="0"/>
          <a:lstStyle>
            <a:lvl1pPr marL="0" indent="0" algn="l">
              <a:buNone/>
              <a:defRPr sz="1600">
                <a:latin typeface="+mj-lt"/>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Calibri" panose="020F0502020204030204" pitchFamily="34" charset="0"/>
              <a:buNone/>
              <a:tabLst/>
              <a:defRPr/>
            </a:pPr>
            <a:r>
              <a:rPr lang="en-US" dirty="0"/>
              <a:t>Click on frame to </a:t>
            </a:r>
            <a:r>
              <a:rPr lang="en-US" sz="1600" dirty="0"/>
              <a:t>insert</a:t>
            </a:r>
            <a:r>
              <a:rPr lang="en-US" dirty="0"/>
              <a:t> video </a:t>
            </a:r>
            <a:r>
              <a:rPr lang="en-US" sz="1600" dirty="0"/>
              <a:t>using the Insert tab, Video or from Templafy</a:t>
            </a:r>
            <a:r>
              <a:rPr lang="en-US" dirty="0"/>
              <a:t>, right click choose Send to Back</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2" name="Title 1"/>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3" name="TextBox 12">
            <a:extLst>
              <a:ext uri="{FF2B5EF4-FFF2-40B4-BE49-F238E27FC236}">
                <a16:creationId xmlns:a16="http://schemas.microsoft.com/office/drawing/2014/main" id="{5E05B3B7-A608-4D90-9616-DAA446F17D54}"/>
              </a:ext>
            </a:extLst>
          </p:cNvPr>
          <p:cNvSpPr txBox="1"/>
          <p:nvPr userDrawn="1"/>
        </p:nvSpPr>
        <p:spPr>
          <a:xfrm>
            <a:off x="0" y="6928200"/>
            <a:ext cx="12192000" cy="18466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does not fill the slide, you may adjust the video to the slide so the graphics match the video.</a:t>
            </a:r>
          </a:p>
        </p:txBody>
      </p:sp>
    </p:spTree>
    <p:extLst>
      <p:ext uri="{BB962C8B-B14F-4D97-AF65-F5344CB8AC3E}">
        <p14:creationId xmlns:p14="http://schemas.microsoft.com/office/powerpoint/2010/main" val="23769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1/24/2022</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11278800" cy="792000"/>
          </a:xfrm>
        </p:spPr>
        <p:txBody>
          <a:bodyPr/>
          <a:lstStyle>
            <a:lvl1pPr>
              <a:defRPr sz="5400"/>
            </a:lvl1pPr>
          </a:lstStyle>
          <a:p>
            <a:r>
              <a:rPr lang="en-US" noProof="0" dirty="0"/>
              <a:t>Click to add Agenda title</a:t>
            </a:r>
          </a:p>
        </p:txBody>
      </p:sp>
      <p:sp>
        <p:nvSpPr>
          <p:cNvPr id="7" name="Text Placeholder 2"/>
          <p:cNvSpPr>
            <a:spLocks noGrp="1"/>
          </p:cNvSpPr>
          <p:nvPr>
            <p:ph type="body" sz="quarter" idx="13" hasCustomPrompt="1"/>
          </p:nvPr>
        </p:nvSpPr>
        <p:spPr>
          <a:xfrm>
            <a:off x="3405600" y="1828800"/>
            <a:ext cx="5850000" cy="2124000"/>
          </a:xfrm>
        </p:spPr>
        <p:txBody>
          <a:bodyPr/>
          <a:lstStyle>
            <a:lvl1pPr marL="0" indent="0">
              <a:lnSpc>
                <a:spcPct val="90000"/>
              </a:lnSpc>
              <a:spcAft>
                <a:spcPts val="90"/>
              </a:spcAft>
              <a:buFont typeface="Calibri" panose="020F0502020204030204" pitchFamily="34" charset="0"/>
              <a:buChar char="​"/>
              <a:defRPr sz="2400">
                <a:latin typeface="+mj-lt"/>
              </a:defRPr>
            </a:lvl1pPr>
            <a:lvl2pPr marL="0" indent="0">
              <a:lnSpc>
                <a:spcPct val="90000"/>
              </a:lnSpc>
              <a:spcBef>
                <a:spcPts val="1200"/>
              </a:spcBef>
              <a:spcAft>
                <a:spcPts val="90"/>
              </a:spcAft>
              <a:buFont typeface="Calibri" panose="020F0502020204030204" pitchFamily="34" charset="0"/>
              <a:buChar char="​"/>
              <a:defRPr sz="2400" b="0" cap="all" baseline="0">
                <a:solidFill>
                  <a:schemeClr val="accent1"/>
                </a:solidFill>
                <a:latin typeface="+mj-lt"/>
              </a:defRPr>
            </a:lvl2pPr>
            <a:lvl3pPr marL="0" indent="0">
              <a:lnSpc>
                <a:spcPct val="90000"/>
              </a:lnSpc>
              <a:spcBef>
                <a:spcPts val="1200"/>
              </a:spcBef>
              <a:spcAft>
                <a:spcPts val="90"/>
              </a:spcAft>
              <a:buFont typeface="Calibri" panose="020F0502020204030204" pitchFamily="34" charset="0"/>
              <a:buChar char="​"/>
              <a:defRPr sz="2400">
                <a:latin typeface="+mj-lt"/>
              </a:defRPr>
            </a:lvl3pPr>
            <a:lvl4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4pPr>
            <a:lvl5pPr marL="0" indent="0">
              <a:lnSpc>
                <a:spcPct val="90000"/>
              </a:lnSpc>
              <a:spcBef>
                <a:spcPts val="1200"/>
              </a:spcBef>
              <a:spcAft>
                <a:spcPts val="90"/>
              </a:spcAft>
              <a:buFont typeface="Calibri" panose="020F0502020204030204" pitchFamily="34" charset="0"/>
              <a:buChar char="​"/>
              <a:defRPr sz="2400" b="0">
                <a:latin typeface="+mj-lt"/>
              </a:defRPr>
            </a:lvl5pPr>
            <a:lvl6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6pPr>
            <a:lvl7pPr marL="0" indent="0">
              <a:lnSpc>
                <a:spcPct val="90000"/>
              </a:lnSpc>
              <a:spcBef>
                <a:spcPts val="1200"/>
              </a:spcBef>
              <a:spcAft>
                <a:spcPts val="90"/>
              </a:spcAft>
              <a:buFont typeface="Calibri" panose="020F0502020204030204" pitchFamily="34" charset="0"/>
              <a:buChar char="​"/>
              <a:defRPr sz="2400">
                <a:latin typeface="+mj-lt"/>
              </a:defRPr>
            </a:lvl7pPr>
            <a:lvl8pPr marL="0" indent="0">
              <a:lnSpc>
                <a:spcPct val="90000"/>
              </a:lnSpc>
              <a:spcBef>
                <a:spcPts val="1200"/>
              </a:spcBef>
              <a:spcAft>
                <a:spcPts val="90"/>
              </a:spcAft>
              <a:buFont typeface="Calibri" panose="020F0502020204030204" pitchFamily="34" charset="0"/>
              <a:buChar char="​"/>
              <a:defRPr sz="2400" b="0" baseline="0">
                <a:solidFill>
                  <a:schemeClr val="accent1"/>
                </a:solidFill>
                <a:latin typeface="+mj-lt"/>
              </a:defRPr>
            </a:lvl8pPr>
            <a:lvl9pPr marL="0" indent="0">
              <a:lnSpc>
                <a:spcPct val="90000"/>
              </a:lnSpc>
              <a:spcBef>
                <a:spcPts val="1200"/>
              </a:spcBef>
              <a:spcAft>
                <a:spcPts val="90"/>
              </a:spcAft>
              <a:buFont typeface="Calibri" panose="020F0502020204030204" pitchFamily="34" charset="0"/>
              <a:buChar char="​"/>
              <a:defRPr sz="2400">
                <a:latin typeface="+mj-lt"/>
              </a:defRPr>
            </a:lvl9pPr>
          </a:lstStyle>
          <a:p>
            <a:pPr lvl="0"/>
            <a:r>
              <a:rPr lang="en-US" noProof="0" dirty="0"/>
              <a:t>Click to add agenda point </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754894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8400"/>
          </a:xfrm>
        </p:spPr>
        <p:txBody>
          <a:bodyPr anchor="t" anchorCtr="0"/>
          <a:lstStyle>
            <a:lvl1pPr algn="ctr">
              <a:lnSpc>
                <a:spcPct val="85000"/>
              </a:lnSpc>
              <a:defRPr sz="5400">
                <a:solidFill>
                  <a:schemeClr val="bg1"/>
                </a:solidFill>
              </a:defRPr>
            </a:lvl1pPr>
          </a:lstStyle>
          <a:p>
            <a:r>
              <a:rPr lang="en-US" dirty="0"/>
              <a:t>Click to add title</a:t>
            </a:r>
          </a:p>
        </p:txBody>
      </p:sp>
    </p:spTree>
    <p:extLst>
      <p:ext uri="{BB962C8B-B14F-4D97-AF65-F5344CB8AC3E}">
        <p14:creationId xmlns:p14="http://schemas.microsoft.com/office/powerpoint/2010/main" val="3702420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7AD2E460-3D1D-4DD0-B03F-382B92649B85}"/>
              </a:ext>
            </a:extLst>
          </p:cNvPr>
          <p:cNvSpPr>
            <a:spLocks noGrp="1"/>
          </p:cNvSpPr>
          <p:nvPr>
            <p:ph type="body" sz="quarter" idx="18" hasCustomPrompt="1"/>
          </p:nvPr>
        </p:nvSpPr>
        <p:spPr>
          <a:xfrm>
            <a:off x="2413000" y="860400"/>
            <a:ext cx="8343900" cy="2750400"/>
          </a:xfrm>
        </p:spPr>
        <p:txBody>
          <a:bodyPr/>
          <a:lstStyle>
            <a:lvl1pPr marL="0" indent="0">
              <a:lnSpc>
                <a:spcPct val="85000"/>
              </a:lnSpc>
              <a:buFont typeface="Calibri" panose="020F0502020204030204" pitchFamily="34" charset="0"/>
              <a:buChar char="​"/>
              <a:defRPr sz="4400">
                <a:solidFill>
                  <a:schemeClr val="bg1"/>
                </a:solidFill>
                <a:latin typeface="+mj-lt"/>
              </a:defRPr>
            </a:lvl1pPr>
            <a:lvl2pPr marL="0" indent="0" algn="r">
              <a:buFont typeface="Calibri" panose="020F0502020204030204" pitchFamily="34" charset="0"/>
              <a:buChar char="​"/>
              <a:defRPr sz="2000">
                <a:solidFill>
                  <a:schemeClr val="bg1"/>
                </a:solidFill>
              </a:defRPr>
            </a:lvl2pPr>
            <a:lvl3pPr marL="0" indent="0">
              <a:buFont typeface="Calibri" panose="020F0502020204030204" pitchFamily="34" charset="0"/>
              <a:buChar char="​"/>
              <a:defRPr sz="2000">
                <a:solidFill>
                  <a:schemeClr val="bg1"/>
                </a:solidFill>
                <a:latin typeface="+mn-lt"/>
              </a:defRPr>
            </a:lvl3pPr>
            <a:lvl4pPr marL="0" indent="0">
              <a:spcAft>
                <a:spcPts val="600"/>
              </a:spcAft>
              <a:buFont typeface="Calibri" panose="020F0502020204030204" pitchFamily="34" charset="0"/>
              <a:buChar char="​"/>
              <a:defRPr sz="2000">
                <a:solidFill>
                  <a:schemeClr val="bg1"/>
                </a:solidFill>
                <a:latin typeface="+mn-lt"/>
              </a:defRPr>
            </a:lvl4pPr>
            <a:lvl5pPr marL="0" indent="0">
              <a:spcBef>
                <a:spcPts val="0"/>
              </a:spcBef>
              <a:buFont typeface="Calibri" panose="020F0502020204030204" pitchFamily="34" charset="0"/>
              <a:buChar char="​"/>
              <a:defRPr sz="2000" b="0">
                <a:solidFill>
                  <a:schemeClr val="bg1"/>
                </a:solidFill>
                <a:latin typeface="+mn-lt"/>
              </a:defRPr>
            </a:lvl5pPr>
            <a:lvl6pPr marL="0" indent="0">
              <a:spcAft>
                <a:spcPts val="600"/>
              </a:spcAft>
              <a:buFont typeface="Calibri" panose="020F0502020204030204" pitchFamily="34" charset="0"/>
              <a:buChar char="​"/>
              <a:defRPr sz="2000">
                <a:solidFill>
                  <a:schemeClr val="bg1"/>
                </a:solidFill>
                <a:latin typeface="+mn-lt"/>
              </a:defRPr>
            </a:lvl6pPr>
            <a:lvl7pPr marL="0" indent="0">
              <a:spcBef>
                <a:spcPts val="0"/>
              </a:spcBef>
              <a:buFont typeface="Calibri" panose="020F0502020204030204" pitchFamily="34" charset="0"/>
              <a:buChar char="​"/>
              <a:defRPr sz="2000">
                <a:solidFill>
                  <a:schemeClr val="bg1"/>
                </a:solidFill>
                <a:latin typeface="+mn-lt"/>
              </a:defRPr>
            </a:lvl7pPr>
            <a:lvl8pPr marL="0" indent="0">
              <a:spcBef>
                <a:spcPts val="0"/>
              </a:spcBef>
              <a:buFont typeface="Calibri" panose="020F0502020204030204" pitchFamily="34" charset="0"/>
              <a:buChar char="​"/>
              <a:defRPr sz="2000" b="0">
                <a:solidFill>
                  <a:schemeClr val="bg1"/>
                </a:solidFill>
                <a:latin typeface="+mn-lt"/>
              </a:defRPr>
            </a:lvl8pPr>
            <a:lvl9pPr marL="0" indent="0">
              <a:lnSpc>
                <a:spcPct val="90000"/>
              </a:lnSpc>
              <a:spcAft>
                <a:spcPts val="600"/>
              </a:spcAft>
              <a:buFont typeface="Calibri" panose="020F0502020204030204" pitchFamily="34" charset="0"/>
              <a:buChar char="​"/>
              <a:defRPr sz="2000">
                <a:solidFill>
                  <a:schemeClr val="bg1"/>
                </a:solidFill>
                <a:latin typeface="+mn-lt"/>
              </a:defRPr>
            </a:lvl9pPr>
          </a:lstStyle>
          <a:p>
            <a:pPr lvl="0"/>
            <a:r>
              <a:rPr lang="en-US" dirty="0"/>
              <a:t>Click to add quote</a:t>
            </a:r>
            <a:br>
              <a:rPr lang="en-US" dirty="0"/>
            </a:br>
            <a:r>
              <a:rPr lang="en-US" dirty="0"/>
              <a:t>Enter &amp; Tab for name text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334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97695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1/24/2022</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0D0B0EB-5721-415E-9D87-3052AE492A77}"/>
              </a:ext>
            </a:extLst>
          </p:cNvPr>
          <p:cNvSpPr txBox="1"/>
          <p:nvPr userDrawn="1"/>
        </p:nvSpPr>
        <p:spPr>
          <a:xfrm>
            <a:off x="3390900" y="2286000"/>
            <a:ext cx="3143250"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Please contact</a:t>
            </a:r>
            <a:endParaRPr lang="en-US" sz="2400" kern="1200" dirty="0">
              <a:solidFill>
                <a:schemeClr val="tx1"/>
              </a:solidFill>
              <a:latin typeface="+mj-lt"/>
              <a:ea typeface="+mn-ea"/>
              <a:cs typeface="+mn-cs"/>
            </a:endParaRPr>
          </a:p>
        </p:txBody>
      </p:sp>
      <p:sp>
        <p:nvSpPr>
          <p:cNvPr id="14" name="TextBox 13">
            <a:extLst>
              <a:ext uri="{FF2B5EF4-FFF2-40B4-BE49-F238E27FC236}">
                <a16:creationId xmlns:a16="http://schemas.microsoft.com/office/drawing/2014/main" id="{590AA8CE-C401-4954-892F-38129AC55025}"/>
              </a:ext>
            </a:extLst>
          </p:cNvPr>
          <p:cNvSpPr txBox="1"/>
          <p:nvPr userDrawn="1"/>
        </p:nvSpPr>
        <p:spPr>
          <a:xfrm>
            <a:off x="3390900" y="317801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M</a:t>
            </a:r>
            <a:endParaRPr lang="en-US" sz="2400" kern="1200" dirty="0">
              <a:solidFill>
                <a:schemeClr val="tx1"/>
              </a:solidFill>
              <a:latin typeface="+mj-lt"/>
              <a:ea typeface="+mn-ea"/>
              <a:cs typeface="+mn-cs"/>
            </a:endParaRPr>
          </a:p>
        </p:txBody>
      </p:sp>
      <p:sp>
        <p:nvSpPr>
          <p:cNvPr id="16" name="TextBox 15">
            <a:extLst>
              <a:ext uri="{FF2B5EF4-FFF2-40B4-BE49-F238E27FC236}">
                <a16:creationId xmlns:a16="http://schemas.microsoft.com/office/drawing/2014/main" id="{4BDDCD2F-9E8E-443B-B7EC-0ECD4E96C630}"/>
              </a:ext>
            </a:extLst>
          </p:cNvPr>
          <p:cNvSpPr txBox="1"/>
          <p:nvPr userDrawn="1"/>
        </p:nvSpPr>
        <p:spPr>
          <a:xfrm>
            <a:off x="3390900" y="362848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E</a:t>
            </a:r>
            <a:endParaRPr lang="en-US" sz="2400" kern="1200" dirty="0">
              <a:solidFill>
                <a:schemeClr val="tx1"/>
              </a:solidFill>
              <a:latin typeface="+mj-lt"/>
              <a:ea typeface="+mn-ea"/>
              <a:cs typeface="+mn-cs"/>
            </a:endParaRPr>
          </a:p>
        </p:txBody>
      </p:sp>
      <p:sp>
        <p:nvSpPr>
          <p:cNvPr id="2" name="Title 1"/>
          <p:cNvSpPr>
            <a:spLocks noGrp="1"/>
          </p:cNvSpPr>
          <p:nvPr>
            <p:ph type="title" hasCustomPrompt="1"/>
          </p:nvPr>
        </p:nvSpPr>
        <p:spPr>
          <a:xfrm>
            <a:off x="457200" y="1249200"/>
            <a:ext cx="11278800" cy="792000"/>
          </a:xfrm>
        </p:spPr>
        <p:txBody>
          <a:bodyPr/>
          <a:lstStyle>
            <a:lvl1pPr>
              <a:lnSpc>
                <a:spcPct val="85000"/>
              </a:lnSpc>
              <a:defRPr sz="6000"/>
            </a:lvl1pPr>
          </a:lstStyle>
          <a:p>
            <a:r>
              <a:rPr lang="en-US" noProof="0" dirty="0"/>
              <a:t>Click to add Thank you title</a:t>
            </a:r>
          </a:p>
        </p:txBody>
      </p:sp>
      <p:sp>
        <p:nvSpPr>
          <p:cNvPr id="7" name="Text Placeholder 2"/>
          <p:cNvSpPr>
            <a:spLocks noGrp="1"/>
          </p:cNvSpPr>
          <p:nvPr>
            <p:ph type="body" sz="quarter" idx="13" hasCustomPrompt="1"/>
          </p:nvPr>
        </p:nvSpPr>
        <p:spPr>
          <a:xfrm>
            <a:off x="3390900" y="2729252"/>
            <a:ext cx="6390000" cy="432000"/>
          </a:xfrm>
        </p:spPr>
        <p:txBody>
          <a:bodyPr/>
          <a:lstStyle>
            <a:lvl1pPr marL="0" indent="0">
              <a:lnSpc>
                <a:spcPct val="90000"/>
              </a:lnSpc>
              <a:spcAft>
                <a:spcPts val="900"/>
              </a:spcAft>
              <a:buFont typeface="Calibri" panose="020F0502020204030204" pitchFamily="34" charset="0"/>
              <a:buChar char="​"/>
              <a:defRPr sz="2400" cap="all" baseline="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name and surname</a:t>
            </a:r>
            <a:endParaRPr lang="en-US" noProof="0" dirty="0"/>
          </a:p>
        </p:txBody>
      </p:sp>
      <p:sp>
        <p:nvSpPr>
          <p:cNvPr id="15" name="Text Placeholder 2">
            <a:extLst>
              <a:ext uri="{FF2B5EF4-FFF2-40B4-BE49-F238E27FC236}">
                <a16:creationId xmlns:a16="http://schemas.microsoft.com/office/drawing/2014/main" id="{749BCC4C-FC87-4798-870B-DCA789F0208F}"/>
              </a:ext>
            </a:extLst>
          </p:cNvPr>
          <p:cNvSpPr>
            <a:spLocks noGrp="1"/>
          </p:cNvSpPr>
          <p:nvPr>
            <p:ph type="body" sz="quarter" idx="18" hasCustomPrompt="1"/>
          </p:nvPr>
        </p:nvSpPr>
        <p:spPr>
          <a:xfrm>
            <a:off x="3727142" y="317801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Phone number</a:t>
            </a:r>
            <a:endParaRPr lang="en-US" noProof="0" dirty="0"/>
          </a:p>
        </p:txBody>
      </p:sp>
      <p:sp>
        <p:nvSpPr>
          <p:cNvPr id="17" name="Text Placeholder 2">
            <a:extLst>
              <a:ext uri="{FF2B5EF4-FFF2-40B4-BE49-F238E27FC236}">
                <a16:creationId xmlns:a16="http://schemas.microsoft.com/office/drawing/2014/main" id="{7A239540-AE43-47AD-A597-8C8F849E4EA2}"/>
              </a:ext>
            </a:extLst>
          </p:cNvPr>
          <p:cNvSpPr>
            <a:spLocks noGrp="1"/>
          </p:cNvSpPr>
          <p:nvPr>
            <p:ph type="body" sz="quarter" idx="19" hasCustomPrompt="1"/>
          </p:nvPr>
        </p:nvSpPr>
        <p:spPr>
          <a:xfrm>
            <a:off x="3727142" y="362848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xxx@osfhealthcare.com</a:t>
            </a:r>
            <a:endParaRPr lang="en-US" noProof="0" dirty="0"/>
          </a:p>
        </p:txBody>
      </p:sp>
    </p:spTree>
    <p:extLst>
      <p:ext uri="{BB962C8B-B14F-4D97-AF65-F5344CB8AC3E}">
        <p14:creationId xmlns:p14="http://schemas.microsoft.com/office/powerpoint/2010/main" val="98035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1/24/2022</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24312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6000" y="1828799"/>
            <a:ext cx="11278800" cy="4387851"/>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p:txBody>
          <a:bodyPr/>
          <a:lstStyle/>
          <a:p>
            <a:r>
              <a:rPr lang="en-US" noProof="0" dirty="0"/>
              <a:t>Click to add title</a:t>
            </a:r>
          </a:p>
        </p:txBody>
      </p:sp>
      <p:sp>
        <p:nvSpPr>
          <p:cNvPr id="11" name="Subtitle 2">
            <a:extLst>
              <a:ext uri="{FF2B5EF4-FFF2-40B4-BE49-F238E27FC236}">
                <a16:creationId xmlns:a16="http://schemas.microsoft.com/office/drawing/2014/main" id="{BEEBEBAF-7F91-4965-B52F-53559322F45A}"/>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E82E0EB8-327B-4FCB-B5A1-9F112592EADD}"/>
              </a:ext>
            </a:extLst>
          </p:cNvPr>
          <p:cNvSpPr>
            <a:spLocks noGrp="1"/>
          </p:cNvSpPr>
          <p:nvPr>
            <p:ph type="dt" sz="half" idx="15"/>
          </p:nvPr>
        </p:nvSpPr>
        <p:spPr/>
        <p:txBody>
          <a:bodyPr/>
          <a:lstStyle/>
          <a:p>
            <a:fld id="{9C69BBE6-E379-4582-A473-E6AF29B4E378}" type="datetime1">
              <a:rPr lang="en-US" smtClean="0"/>
              <a:t>1/24/2022</a:t>
            </a:fld>
            <a:endParaRPr lang="en-US" dirty="0"/>
          </a:p>
        </p:txBody>
      </p:sp>
      <p:sp>
        <p:nvSpPr>
          <p:cNvPr id="5" name="Footer Placeholder 4">
            <a:extLst>
              <a:ext uri="{FF2B5EF4-FFF2-40B4-BE49-F238E27FC236}">
                <a16:creationId xmlns:a16="http://schemas.microsoft.com/office/drawing/2014/main" id="{F90CA063-6895-451A-9245-50F8CF833E9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AB29A3D-7F88-4EDD-9B0D-E62C1F7FD07C}"/>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39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C73F8B-659F-469C-B968-8B55EA5CE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6EFF988-71C2-4C61-BC9A-D97EF3A6B555}"/>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2" name="Title 1"/>
          <p:cNvSpPr>
            <a:spLocks noGrp="1"/>
          </p:cNvSpPr>
          <p:nvPr>
            <p:ph type="title" hasCustomPrompt="1"/>
          </p:nvPr>
        </p:nvSpPr>
        <p:spPr>
          <a:xfrm>
            <a:off x="457200" y="457200"/>
            <a:ext cx="88020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8802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88020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1/24/2022</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2786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25200" y="1828800"/>
            <a:ext cx="5410800" cy="43884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1/24/2022</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77876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25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Subtitle 2">
            <a:extLst>
              <a:ext uri="{FF2B5EF4-FFF2-40B4-BE49-F238E27FC236}">
                <a16:creationId xmlns:a16="http://schemas.microsoft.com/office/drawing/2014/main" id="{A22B6C07-B972-4FB7-99BD-7AFC5E95859E}"/>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92333320-1589-4971-9CD6-CAD9531E7C55}"/>
              </a:ext>
            </a:extLst>
          </p:cNvPr>
          <p:cNvSpPr>
            <a:spLocks noGrp="1"/>
          </p:cNvSpPr>
          <p:nvPr>
            <p:ph type="dt" sz="half" idx="14"/>
          </p:nvPr>
        </p:nvSpPr>
        <p:spPr/>
        <p:txBody>
          <a:bodyPr/>
          <a:lstStyle/>
          <a:p>
            <a:fld id="{9C69BBE6-E379-4582-A473-E6AF29B4E378}" type="datetime1">
              <a:rPr lang="en-US" smtClean="0"/>
              <a:t>1/24/2022</a:t>
            </a:fld>
            <a:endParaRPr lang="en-US" dirty="0"/>
          </a:p>
        </p:txBody>
      </p:sp>
      <p:sp>
        <p:nvSpPr>
          <p:cNvPr id="5" name="Footer Placeholder 4">
            <a:extLst>
              <a:ext uri="{FF2B5EF4-FFF2-40B4-BE49-F238E27FC236}">
                <a16:creationId xmlns:a16="http://schemas.microsoft.com/office/drawing/2014/main" id="{3534222C-B319-4B56-AC17-238286888767}"/>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6CA4BCA-7A8D-407B-800A-361FC5CEF254}"/>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793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A51F5-FFB3-42FF-9C27-225FCDCABA93}"/>
              </a:ext>
            </a:extLst>
          </p:cNvPr>
          <p:cNvSpPr>
            <a:spLocks noGrp="1"/>
          </p:cNvSpPr>
          <p:nvPr>
            <p:ph type="title" hasCustomPrompt="1"/>
          </p:nvPr>
        </p:nvSpPr>
        <p:spPr>
          <a:xfrm>
            <a:off x="457200" y="457200"/>
            <a:ext cx="11278800" cy="1371600"/>
          </a:xfrm>
        </p:spPr>
        <p:txBody>
          <a:bodyPr/>
          <a:lstStyle/>
          <a:p>
            <a:r>
              <a:rPr lang="en-US" noProof="0" dirty="0"/>
              <a:t>Click to add title</a:t>
            </a:r>
            <a:endParaRPr lang="en-US" dirty="0"/>
          </a:p>
        </p:txBody>
      </p:sp>
      <p:sp>
        <p:nvSpPr>
          <p:cNvPr id="13" name="Subtitle 2">
            <a:extLst>
              <a:ext uri="{FF2B5EF4-FFF2-40B4-BE49-F238E27FC236}">
                <a16:creationId xmlns:a16="http://schemas.microsoft.com/office/drawing/2014/main" id="{F878AB33-6889-4335-B781-FC2CC1D3CD7A}"/>
              </a:ext>
            </a:extLst>
          </p:cNvPr>
          <p:cNvSpPr>
            <a:spLocks noGrp="1"/>
          </p:cNvSpPr>
          <p:nvPr>
            <p:ph type="subTitle" idx="17"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3" name="Content Placeholder 2"/>
          <p:cNvSpPr>
            <a:spLocks noGrp="1"/>
          </p:cNvSpPr>
          <p:nvPr>
            <p:ph idx="1" hasCustomPrompt="1"/>
          </p:nvPr>
        </p:nvSpPr>
        <p:spPr>
          <a:xfrm>
            <a:off x="4572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86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800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6" name="Date Placeholder 5">
            <a:extLst>
              <a:ext uri="{FF2B5EF4-FFF2-40B4-BE49-F238E27FC236}">
                <a16:creationId xmlns:a16="http://schemas.microsoft.com/office/drawing/2014/main" id="{1A4D4C73-869A-48C1-B5AA-C0E5EEDD3306}"/>
              </a:ext>
            </a:extLst>
          </p:cNvPr>
          <p:cNvSpPr>
            <a:spLocks noGrp="1"/>
          </p:cNvSpPr>
          <p:nvPr>
            <p:ph type="dt" sz="half" idx="18"/>
          </p:nvPr>
        </p:nvSpPr>
        <p:spPr/>
        <p:txBody>
          <a:bodyPr/>
          <a:lstStyle/>
          <a:p>
            <a:fld id="{9C69BBE6-E379-4582-A473-E6AF29B4E378}" type="datetime1">
              <a:rPr lang="en-US" smtClean="0"/>
              <a:t>1/24/2022</a:t>
            </a:fld>
            <a:endParaRPr lang="en-US" dirty="0"/>
          </a:p>
        </p:txBody>
      </p:sp>
      <p:sp>
        <p:nvSpPr>
          <p:cNvPr id="14" name="Footer Placeholder 13">
            <a:extLst>
              <a:ext uri="{FF2B5EF4-FFF2-40B4-BE49-F238E27FC236}">
                <a16:creationId xmlns:a16="http://schemas.microsoft.com/office/drawing/2014/main" id="{4F3EDEAF-1A94-4BF0-BEA5-C01298EFDEBE}"/>
              </a:ext>
            </a:extLst>
          </p:cNvPr>
          <p:cNvSpPr>
            <a:spLocks noGrp="1"/>
          </p:cNvSpPr>
          <p:nvPr>
            <p:ph type="ftr" sz="quarter" idx="19"/>
          </p:nvPr>
        </p:nvSpPr>
        <p:spPr/>
        <p:txBody>
          <a:bodyPr/>
          <a:lstStyle/>
          <a:p>
            <a:endParaRPr lang="en-US" dirty="0"/>
          </a:p>
        </p:txBody>
      </p:sp>
      <p:sp>
        <p:nvSpPr>
          <p:cNvPr id="15" name="Slide Number Placeholder 14">
            <a:extLst>
              <a:ext uri="{FF2B5EF4-FFF2-40B4-BE49-F238E27FC236}">
                <a16:creationId xmlns:a16="http://schemas.microsoft.com/office/drawing/2014/main" id="{230CA0EB-C55C-48A8-9C1C-38F2B4BDC3CC}"/>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66209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7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1/24/2022</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9" name="Text Placeholder 8">
            <a:extLst>
              <a:ext uri="{FF2B5EF4-FFF2-40B4-BE49-F238E27FC236}">
                <a16:creationId xmlns:a16="http://schemas.microsoft.com/office/drawing/2014/main" id="{BD3397BF-0DB3-42C7-B662-247D07C91F1C}"/>
              </a:ext>
            </a:extLst>
          </p:cNvPr>
          <p:cNvSpPr>
            <a:spLocks noGrp="1"/>
          </p:cNvSpPr>
          <p:nvPr>
            <p:ph type="body" sz="quarter" idx="18" hasCustomPrompt="1"/>
          </p:nvPr>
        </p:nvSpPr>
        <p:spPr>
          <a:xfrm>
            <a:off x="457200"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
        <p:nvSpPr>
          <p:cNvPr id="12" name="Picture Placeholder 3">
            <a:extLst>
              <a:ext uri="{FF2B5EF4-FFF2-40B4-BE49-F238E27FC236}">
                <a16:creationId xmlns:a16="http://schemas.microsoft.com/office/drawing/2014/main" id="{B93CFBDC-23DE-4949-AFEF-4947DF9DF432}"/>
              </a:ext>
            </a:extLst>
          </p:cNvPr>
          <p:cNvSpPr>
            <a:spLocks noGrp="1"/>
          </p:cNvSpPr>
          <p:nvPr>
            <p:ph type="pic" sz="quarter" idx="19" hasCustomPrompt="1"/>
          </p:nvPr>
        </p:nvSpPr>
        <p:spPr>
          <a:xfrm>
            <a:off x="6325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13" name="Text Placeholder 8">
            <a:extLst>
              <a:ext uri="{FF2B5EF4-FFF2-40B4-BE49-F238E27FC236}">
                <a16:creationId xmlns:a16="http://schemas.microsoft.com/office/drawing/2014/main" id="{D2DC2D50-7C5B-44F4-83D5-4B7D321736EE}"/>
              </a:ext>
            </a:extLst>
          </p:cNvPr>
          <p:cNvSpPr>
            <a:spLocks noGrp="1"/>
          </p:cNvSpPr>
          <p:nvPr>
            <p:ph type="body" sz="quarter" idx="20" hasCustomPrompt="1"/>
          </p:nvPr>
        </p:nvSpPr>
        <p:spPr>
          <a:xfrm>
            <a:off x="6324213"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Tree>
    <p:extLst>
      <p:ext uri="{BB962C8B-B14F-4D97-AF65-F5344CB8AC3E}">
        <p14:creationId xmlns:p14="http://schemas.microsoft.com/office/powerpoint/2010/main" val="364411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Green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1/24/2022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bwMode="auto">
          <a:xfrm>
            <a:off x="0" y="0"/>
            <a:ext cx="6096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41424310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Blue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1/24/2022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2515897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7279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Green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1/24/2022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bIns="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1548586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Blue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1/24/2022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403668281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66200677-BFF7-441D-BE83-539FBCDC42E0}"/>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1/24/2022</a:t>
            </a:fld>
            <a:endParaRPr lang="en-US" dirty="0"/>
          </a:p>
        </p:txBody>
      </p:sp>
      <p:sp>
        <p:nvSpPr>
          <p:cNvPr id="12" name="Footer Placeholder 4" hidden="1">
            <a:extLst>
              <a:ext uri="{FF2B5EF4-FFF2-40B4-BE49-F238E27FC236}">
                <a16:creationId xmlns:a16="http://schemas.microsoft.com/office/drawing/2014/main" id="{0262CF6C-D5E2-49CA-A8B6-39DAF92264C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CABF93B5-8264-4079-88AF-84D869CF95D6}"/>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TextBox 7">
            <a:extLst>
              <a:ext uri="{FF2B5EF4-FFF2-40B4-BE49-F238E27FC236}">
                <a16:creationId xmlns:a16="http://schemas.microsoft.com/office/drawing/2014/main" id="{7EEED8BF-A787-4DB5-B265-D8897615BEE6}"/>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
        <p:nvSpPr>
          <p:cNvPr id="7" name="Picture Placeholder 6"/>
          <p:cNvSpPr>
            <a:spLocks noGrp="1"/>
          </p:cNvSpPr>
          <p:nvPr>
            <p:ph type="pic" sz="quarter" idx="13" hasCustomPrompt="1"/>
          </p:nvPr>
        </p:nvSpPr>
        <p:spPr>
          <a:xfrm>
            <a:off x="0" y="0"/>
            <a:ext cx="12193200" cy="6861600"/>
          </a:xfrm>
        </p:spPr>
        <p:txBody>
          <a:bodyPr lIns="72000" tIns="0" bIns="72000" anchor="b"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a:xfrm>
            <a:off x="457200" y="457200"/>
            <a:ext cx="7369200" cy="1371600"/>
          </a:xfrm>
        </p:spPr>
        <p:txBody>
          <a:bodyPr/>
          <a:lstStyle/>
          <a:p>
            <a:r>
              <a:rPr lang="en-US" noProof="0" dirty="0"/>
              <a:t>Click to add title</a:t>
            </a:r>
          </a:p>
        </p:txBody>
      </p:sp>
    </p:spTree>
    <p:extLst>
      <p:ext uri="{BB962C8B-B14F-4D97-AF65-F5344CB8AC3E}">
        <p14:creationId xmlns:p14="http://schemas.microsoft.com/office/powerpoint/2010/main" val="343472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graphic">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4DE152C6-B168-4ECA-8339-6B2DA2C19C4B}"/>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1/24/2022</a:t>
            </a:fld>
            <a:endParaRPr lang="en-US" dirty="0"/>
          </a:p>
        </p:txBody>
      </p:sp>
      <p:sp>
        <p:nvSpPr>
          <p:cNvPr id="12" name="Footer Placeholder 4" hidden="1">
            <a:extLst>
              <a:ext uri="{FF2B5EF4-FFF2-40B4-BE49-F238E27FC236}">
                <a16:creationId xmlns:a16="http://schemas.microsoft.com/office/drawing/2014/main" id="{1B9E0094-A8B5-4D80-BFE7-1DAFA3EEF67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4C9473C7-977F-4C53-98B5-D02E702C6689}"/>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6" name="TextBox 15">
            <a:extLst>
              <a:ext uri="{FF2B5EF4-FFF2-40B4-BE49-F238E27FC236}">
                <a16:creationId xmlns:a16="http://schemas.microsoft.com/office/drawing/2014/main" id="{894043AF-9BC9-4BA1-85D6-7AD3446B9837}"/>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14" name="Picture placeholder">
            <a:extLst>
              <a:ext uri="{FF2B5EF4-FFF2-40B4-BE49-F238E27FC236}">
                <a16:creationId xmlns:a16="http://schemas.microsoft.com/office/drawing/2014/main" id="{D10B9163-42B7-4EC3-96B4-2EA6BEBA7B67}"/>
              </a:ext>
            </a:extLst>
          </p:cNvPr>
          <p:cNvSpPr>
            <a:spLocks noGrp="1"/>
          </p:cNvSpPr>
          <p:nvPr>
            <p:ph type="pic" sz="quarter" idx="15" hasCustomPrompt="1"/>
          </p:nvPr>
        </p:nvSpPr>
        <p:spPr>
          <a:xfrm>
            <a:off x="1" y="0"/>
            <a:ext cx="11019934" cy="6858000"/>
          </a:xfrm>
          <a:prstGeom prst="rect">
            <a:avLst/>
          </a:prstGeom>
          <a:noFill/>
        </p:spPr>
        <p:txBody>
          <a:bodyPr wrap="square" lIns="72000" tIns="0" bIns="72000" anchor="b" anchorCtr="0">
            <a:noAutofit/>
          </a:bodyPr>
          <a:lstStyle>
            <a:lvl1pPr marL="0" indent="0">
              <a:buNone/>
              <a:defRPr sz="1600">
                <a:latin typeface="+mj-lt"/>
              </a:defRPr>
            </a:lvl1pPr>
          </a:lstStyle>
          <a:p>
            <a:r>
              <a:rPr lang="en-US" dirty="0"/>
              <a:t>Click on frame and insert picture from Templafy Image</a:t>
            </a:r>
          </a:p>
        </p:txBody>
      </p:sp>
      <p:sp>
        <p:nvSpPr>
          <p:cNvPr id="10" name="Pladsholder til tekst 7">
            <a:extLst>
              <a:ext uri="{FF2B5EF4-FFF2-40B4-BE49-F238E27FC236}">
                <a16:creationId xmlns:a16="http://schemas.microsoft.com/office/drawing/2014/main" id="{96802086-F240-4F75-A112-37F494493811}"/>
              </a:ext>
            </a:extLst>
          </p:cNvPr>
          <p:cNvSpPr>
            <a:spLocks noGrp="1"/>
          </p:cNvSpPr>
          <p:nvPr>
            <p:ph type="body" sz="quarter" idx="10" hasCustomPrompt="1"/>
          </p:nvPr>
        </p:nvSpPr>
        <p:spPr>
          <a:xfrm>
            <a:off x="10708800" y="0"/>
            <a:ext cx="1483200" cy="68580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normAutofit/>
          </a:bodyPr>
          <a:lstStyle>
            <a:lvl1pPr marL="0" indent="0">
              <a:buNone/>
              <a:defRPr sz="100"/>
            </a:lvl1pPr>
          </a:lstStyle>
          <a:p>
            <a:pPr lvl="0"/>
            <a:r>
              <a:rPr lang="en-US" dirty="0"/>
              <a:t>.</a:t>
            </a:r>
          </a:p>
        </p:txBody>
      </p:sp>
      <p:sp>
        <p:nvSpPr>
          <p:cNvPr id="2" name="Title 1"/>
          <p:cNvSpPr>
            <a:spLocks noGrp="1"/>
          </p:cNvSpPr>
          <p:nvPr>
            <p:ph type="title" hasCustomPrompt="1"/>
          </p:nvPr>
        </p:nvSpPr>
        <p:spPr>
          <a:xfrm>
            <a:off x="457200" y="457200"/>
            <a:ext cx="7369200" cy="1371600"/>
          </a:xfrm>
        </p:spPr>
        <p:txBody>
          <a:bodyPr/>
          <a:lstStyle>
            <a:lvl1pPr>
              <a:defRPr>
                <a:solidFill>
                  <a:schemeClr val="accent1"/>
                </a:solidFill>
              </a:defRPr>
            </a:lvl1pPr>
          </a:lstStyle>
          <a:p>
            <a:r>
              <a:rPr lang="en-US" noProof="0" dirty="0"/>
              <a:t>Click to add title</a:t>
            </a:r>
          </a:p>
        </p:txBody>
      </p:sp>
    </p:spTree>
    <p:extLst>
      <p:ext uri="{BB962C8B-B14F-4D97-AF65-F5344CB8AC3E}">
        <p14:creationId xmlns:p14="http://schemas.microsoft.com/office/powerpoint/2010/main" val="403548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1/24/2022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TextBox 8">
            <a:extLst>
              <a:ext uri="{FF2B5EF4-FFF2-40B4-BE49-F238E27FC236}">
                <a16:creationId xmlns:a16="http://schemas.microsoft.com/office/drawing/2014/main" id="{FC6E08CB-98C8-4B35-9EB2-93402779FD31}"/>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is dark change color on title to white. </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a:solidFill>
            <a:schemeClr val="bg1"/>
          </a:solidFill>
        </p:spPr>
        <p:txBody>
          <a:bodyPr lIns="0" tIns="504000" anchor="ctr" anchorCtr="0"/>
          <a:lstStyle>
            <a:lvl1pPr marL="0" indent="0" algn="ctr">
              <a:buNone/>
              <a:defRPr sz="1600">
                <a:latin typeface="+mj-lt"/>
              </a:defRPr>
            </a:lvl1pPr>
          </a:lstStyle>
          <a:p>
            <a:r>
              <a:rPr lang="en-US" dirty="0"/>
              <a:t>Click icon to insert video</a:t>
            </a:r>
          </a:p>
        </p:txBody>
      </p:sp>
      <p:sp>
        <p:nvSpPr>
          <p:cNvPr id="2" name="Title 1"/>
          <p:cNvSpPr>
            <a:spLocks noGrp="1"/>
          </p:cNvSpPr>
          <p:nvPr>
            <p:ph type="ctrTitle" hasCustomPrompt="1"/>
          </p:nvPr>
        </p:nvSpPr>
        <p:spPr>
          <a:xfrm>
            <a:off x="457200" y="457200"/>
            <a:ext cx="7365600" cy="1360800"/>
          </a:xfrm>
        </p:spPr>
        <p:txBody>
          <a:bodyPr anchor="t" anchorCtr="0"/>
          <a:lstStyle>
            <a:lvl1pPr algn="l">
              <a:lnSpc>
                <a:spcPct val="85000"/>
              </a:lnSpc>
              <a:defRPr sz="3200">
                <a:solidFill>
                  <a:schemeClr val="accent1"/>
                </a:solidFill>
              </a:defRPr>
            </a:lvl1pPr>
          </a:lstStyle>
          <a:p>
            <a:r>
              <a:rPr lang="en-US" dirty="0"/>
              <a:t>Click to add title</a:t>
            </a:r>
          </a:p>
        </p:txBody>
      </p:sp>
    </p:spTree>
    <p:extLst>
      <p:ext uri="{BB962C8B-B14F-4D97-AF65-F5344CB8AC3E}">
        <p14:creationId xmlns:p14="http://schemas.microsoft.com/office/powerpoint/2010/main" val="895469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15671485-0D2C-4F62-AC4A-2BB7FBAD946F}"/>
              </a:ext>
            </a:extLst>
          </p:cNvPr>
          <p:cNvSpPr>
            <a:spLocks noGrp="1"/>
          </p:cNvSpPr>
          <p:nvPr>
            <p:ph type="dt" sz="half" idx="10"/>
          </p:nvPr>
        </p:nvSpPr>
        <p:spPr/>
        <p:txBody>
          <a:bodyPr/>
          <a:lstStyle/>
          <a:p>
            <a:fld id="{9C69BBE6-E379-4582-A473-E6AF29B4E378}" type="datetime1">
              <a:rPr lang="en-US" smtClean="0"/>
              <a:t>1/24/2022</a:t>
            </a:fld>
            <a:endParaRPr lang="en-US" dirty="0"/>
          </a:p>
        </p:txBody>
      </p:sp>
      <p:sp>
        <p:nvSpPr>
          <p:cNvPr id="7" name="Footer Placeholder 6">
            <a:extLst>
              <a:ext uri="{FF2B5EF4-FFF2-40B4-BE49-F238E27FC236}">
                <a16:creationId xmlns:a16="http://schemas.microsoft.com/office/drawing/2014/main" id="{E1E253F5-2B12-4860-9358-B9FAD6F4239D}"/>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F1882BA-FD7B-412F-8A9F-453668779D8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47954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AE35A3D-0D15-419E-830C-B84B576E2F90}"/>
              </a:ext>
            </a:extLst>
          </p:cNvPr>
          <p:cNvSpPr>
            <a:spLocks noGrp="1"/>
          </p:cNvSpPr>
          <p:nvPr>
            <p:ph type="dt" sz="half" idx="10"/>
          </p:nvPr>
        </p:nvSpPr>
        <p:spPr/>
        <p:txBody>
          <a:bodyPr/>
          <a:lstStyle/>
          <a:p>
            <a:fld id="{9C69BBE6-E379-4582-A473-E6AF29B4E378}" type="datetime1">
              <a:rPr lang="en-US" smtClean="0"/>
              <a:t>1/24/2022</a:t>
            </a:fld>
            <a:endParaRPr lang="en-US" dirty="0"/>
          </a:p>
        </p:txBody>
      </p:sp>
      <p:sp>
        <p:nvSpPr>
          <p:cNvPr id="6" name="Footer Placeholder 5">
            <a:extLst>
              <a:ext uri="{FF2B5EF4-FFF2-40B4-BE49-F238E27FC236}">
                <a16:creationId xmlns:a16="http://schemas.microsoft.com/office/drawing/2014/main" id="{3BC6537B-9E05-4873-8EDC-815AB2798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D508D-4D49-4AAA-B829-BD5D3B0D9037}"/>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0831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PICTURES</a:t>
            </a:r>
            <a:r>
              <a:rPr lang="en-US" sz="900" dirty="0">
                <a:latin typeface="+mn-lt"/>
                <a:cs typeface="Calibri" panose="020F0502020204030204" pitchFamily="34" charset="0"/>
              </a:rPr>
              <a:t/>
            </a:r>
            <a:br>
              <a:rPr lang="en-US" sz="900" dirty="0">
                <a:latin typeface="+mn-lt"/>
                <a:cs typeface="Calibri" panose="020F0502020204030204" pitchFamily="34" charset="0"/>
              </a:rPr>
            </a:br>
            <a:r>
              <a:rPr lang="en-US" sz="900" b="1" noProof="1">
                <a:solidFill>
                  <a:schemeClr val="tx1"/>
                </a:solidFill>
                <a:latin typeface="+mn-lt"/>
                <a:cs typeface="Calibri" panose="020F0502020204030204" pitchFamily="34" charset="0"/>
              </a:rPr>
              <a:t>Insert corporate picture from Templafy</a:t>
            </a: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Calibri" panose="020F0502020204030204" pitchFamily="34" charset="0"/>
              </a:rPr>
              <a:t>1.</a:t>
            </a:r>
            <a:r>
              <a:rPr lang="en-US" altLang="da-DK" sz="900" b="0" noProof="1">
                <a:solidFill>
                  <a:schemeClr val="tx1"/>
                </a:solidFill>
                <a:latin typeface="+mn-lt"/>
                <a:cs typeface="Calibri" panose="020F0502020204030204" pitchFamily="34" charset="0"/>
              </a:rPr>
              <a:t> Click the blue </a:t>
            </a:r>
            <a:r>
              <a:rPr lang="en-US" altLang="da-DK" sz="900" b="1" baseline="0" noProof="1">
                <a:solidFill>
                  <a:schemeClr val="tx1"/>
                </a:solidFill>
                <a:latin typeface="+mn-lt"/>
                <a:cs typeface="Calibri" panose="020F0502020204030204" pitchFamily="34" charset="0"/>
              </a:rPr>
              <a:t>Templafy </a:t>
            </a:r>
            <a:r>
              <a:rPr lang="en-US" altLang="da-DK" sz="900" b="0" baseline="0" noProof="1">
                <a:solidFill>
                  <a:schemeClr val="tx1"/>
                </a:solidFill>
                <a:latin typeface="+mn-lt"/>
                <a:cs typeface="Calibri" panose="020F050202020403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2. </a:t>
            </a:r>
            <a:r>
              <a:rPr lang="en-US" altLang="da-DK" sz="900" b="0" baseline="0" noProof="1">
                <a:solidFill>
                  <a:schemeClr val="tx1"/>
                </a:solidFill>
                <a:latin typeface="+mn-lt"/>
                <a:cs typeface="Calibri" panose="020F0502020204030204" pitchFamily="34" charset="0"/>
              </a:rPr>
              <a:t>In the dropdown, click </a:t>
            </a:r>
            <a:r>
              <a:rPr lang="en-US" altLang="da-DK" sz="900" b="1" baseline="0" noProof="1">
                <a:solidFill>
                  <a:schemeClr val="tx1"/>
                </a:solidFill>
                <a:latin typeface="+mn-lt"/>
                <a:cs typeface="Calibri" panose="020F0502020204030204" pitchFamily="34" charset="0"/>
              </a:rPr>
              <a:t>Images</a:t>
            </a:r>
            <a:r>
              <a:rPr lang="en-US" altLang="da-DK" sz="900" b="0" baseline="0" noProof="1">
                <a:solidFill>
                  <a:schemeClr val="tx1"/>
                </a:solidFill>
                <a:latin typeface="+mn-lt"/>
                <a:cs typeface="Calibri" panose="020F0502020204030204" pitchFamily="34" charset="0"/>
              </a:rPr>
              <a:t>, or click the </a:t>
            </a:r>
            <a:r>
              <a:rPr lang="en-US" altLang="da-DK" sz="900" b="1" baseline="0" noProof="1">
                <a:solidFill>
                  <a:schemeClr val="tx1"/>
                </a:solidFill>
                <a:latin typeface="+mn-lt"/>
                <a:cs typeface="Calibri" panose="020F0502020204030204" pitchFamily="34" charset="0"/>
              </a:rPr>
              <a:t>Images </a:t>
            </a:r>
            <a:r>
              <a:rPr lang="en-US" altLang="da-DK" sz="900" b="0" i="0" baseline="0" noProof="1">
                <a:solidFill>
                  <a:schemeClr val="tx1"/>
                </a:solidFill>
                <a:latin typeface="+mn-lt"/>
                <a:cs typeface="Calibri" panose="020F0502020204030204" pitchFamily="34" charset="0"/>
              </a:rPr>
              <a:t>button</a:t>
            </a:r>
            <a:r>
              <a:rPr lang="en-US" altLang="da-DK" sz="900" b="0" baseline="0" noProof="1">
                <a:solidFill>
                  <a:schemeClr val="tx1"/>
                </a:solidFill>
                <a:latin typeface="+mn-lt"/>
                <a:cs typeface="Calibri" panose="020F0502020204030204" pitchFamily="34" charset="0"/>
              </a:rPr>
              <a:t> in the Templafy pane on the right side of the screen</a:t>
            </a:r>
            <a:endParaRPr lang="en-US" altLang="da-DK" sz="90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Insert picture</a:t>
            </a:r>
          </a:p>
          <a:p>
            <a:pPr eaLnBrk="1" hangingPunct="1">
              <a:spcAft>
                <a:spcPts val="600"/>
              </a:spcAft>
              <a:defRPr/>
            </a:pPr>
            <a:r>
              <a:rPr lang="en-US" altLang="da-DK" sz="900" b="0" noProof="1">
                <a:solidFill>
                  <a:schemeClr val="tx1"/>
                </a:solidFill>
                <a:latin typeface="+mn-lt"/>
                <a:cs typeface="Calibri" panose="020F0502020204030204" pitchFamily="34" charset="0"/>
              </a:rPr>
              <a:t>On slides with pictureplaceholder, click on the icon and choose </a:t>
            </a:r>
            <a:r>
              <a:rPr lang="en-US" altLang="da-DK" sz="900" b="1" noProof="1">
                <a:solidFill>
                  <a:schemeClr val="tx1"/>
                </a:solidFill>
                <a:latin typeface="+mn-lt"/>
                <a:cs typeface="Calibri" panose="020F0502020204030204" pitchFamily="34" charset="0"/>
              </a:rPr>
              <a:t>Insert</a:t>
            </a:r>
          </a:p>
          <a:p>
            <a:pPr eaLnBrk="1" hangingPunct="1">
              <a:spcBef>
                <a:spcPts val="1200"/>
              </a:spcBef>
              <a:spcAft>
                <a:spcPts val="600"/>
              </a:spcAft>
              <a:defRPr/>
            </a:pPr>
            <a:r>
              <a:rPr lang="en-US" sz="900" b="1" noProof="1">
                <a:solidFill>
                  <a:schemeClr val="tx1"/>
                </a:solidFill>
                <a:latin typeface="+mn-lt"/>
                <a:cs typeface="Calibri" panose="020F0502020204030204" pitchFamily="34" charset="0"/>
              </a:rPr>
              <a:t>Crop picture</a:t>
            </a:r>
          </a:p>
          <a:p>
            <a:pPr eaLnBrk="1" hangingPunct="1">
              <a:spcAft>
                <a:spcPts val="600"/>
              </a:spcAft>
              <a:defRPr/>
            </a:pPr>
            <a:r>
              <a:rPr lang="en-US" altLang="da-DK" sz="900" b="1" noProof="1">
                <a:solidFill>
                  <a:schemeClr val="tx1"/>
                </a:solidFill>
                <a:latin typeface="+mn-lt"/>
                <a:cs typeface="Calibri" panose="020F0502020204030204" pitchFamily="34" charset="0"/>
              </a:rPr>
              <a:t>1. </a:t>
            </a: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Crop</a:t>
            </a:r>
            <a:r>
              <a:rPr lang="en-US" altLang="da-DK" sz="900" b="0" noProof="1">
                <a:solidFill>
                  <a:schemeClr val="tx1"/>
                </a:solidFill>
                <a:latin typeface="+mn-lt"/>
                <a:cs typeface="Calibri" panose="020F0502020204030204" pitchFamily="34" charset="0"/>
              </a:rPr>
              <a:t> to change size or focus of the picture</a:t>
            </a: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If you want to scale the picture, hold </a:t>
            </a:r>
            <a:r>
              <a:rPr lang="en-US" altLang="da-DK" sz="900" b="1" noProof="1">
                <a:solidFill>
                  <a:schemeClr val="tx1"/>
                </a:solidFill>
                <a:latin typeface="+mn-lt"/>
                <a:cs typeface="Calibri" panose="020F0502020204030204" pitchFamily="34" charset="0"/>
              </a:rPr>
              <a:t>SHIFT</a:t>
            </a:r>
            <a:r>
              <a:rPr lang="en-US" altLang="da-DK" sz="900" b="0" noProof="1">
                <a:solidFill>
                  <a:schemeClr val="tx1"/>
                </a:solidFill>
                <a:latin typeface="+mn-lt"/>
                <a:cs typeface="Calibri" panose="020F0502020204030204" pitchFamily="34" charset="0"/>
              </a:rPr>
              <a:t>-key down while dragging the corners of the picture</a:t>
            </a:r>
            <a:br>
              <a:rPr lang="en-US" altLang="da-DK" sz="900" b="0" noProof="1">
                <a:solidFill>
                  <a:schemeClr val="tx1"/>
                </a:solidFill>
                <a:latin typeface="+mn-lt"/>
                <a:cs typeface="Calibri" panose="020F0502020204030204" pitchFamily="34" charset="0"/>
              </a:rPr>
            </a:b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t>
            </a:r>
            <a:r>
              <a:rPr lang="en-US" altLang="da-DK" sz="900" b="0" noProof="1">
                <a:solidFill>
                  <a:schemeClr val="tx1"/>
                </a:solidFill>
                <a:latin typeface="+mn-lt"/>
                <a:cs typeface="Calibri" panose="020F0502020204030204"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right-click and choose </a:t>
            </a:r>
            <a:r>
              <a:rPr lang="en-US" altLang="da-DK" sz="900" b="1" noProof="1">
                <a:solidFill>
                  <a:schemeClr val="tx1"/>
                </a:solidFill>
                <a:latin typeface="+mn-lt"/>
                <a:cs typeface="Calibri" panose="020F050202020403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GUIDES</a:t>
            </a:r>
            <a:endParaRPr lang="en-US" sz="1600" b="1"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Click the </a:t>
            </a:r>
            <a:r>
              <a:rPr lang="en-US" altLang="da-DK" sz="900" b="1" noProof="1">
                <a:solidFill>
                  <a:schemeClr val="tx1"/>
                </a:solidFill>
                <a:latin typeface="+mn-lt"/>
                <a:cs typeface="Calibri" panose="020F0502020204030204" pitchFamily="34" charset="0"/>
              </a:rPr>
              <a:t>View</a:t>
            </a:r>
            <a:r>
              <a:rPr lang="en-US" altLang="da-DK" sz="900" b="0" noProof="1">
                <a:solidFill>
                  <a:schemeClr val="tx1"/>
                </a:solidFill>
                <a:latin typeface="+mn-lt"/>
                <a:cs typeface="Calibri" panose="020F0502020204030204" pitchFamily="34" charset="0"/>
              </a:rPr>
              <a:t> tab and set tick mark next to </a:t>
            </a:r>
            <a:r>
              <a:rPr lang="en-US" altLang="da-DK" sz="900" b="1" noProof="1">
                <a:solidFill>
                  <a:schemeClr val="tx1"/>
                </a:solidFill>
                <a:latin typeface="+mn-lt"/>
                <a:cs typeface="Calibri" panose="020F0502020204030204" pitchFamily="34" charset="0"/>
              </a:rPr>
              <a:t>Guides</a:t>
            </a: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Alt + F9 </a:t>
            </a:r>
            <a:r>
              <a:rPr lang="en-US" altLang="da-DK" sz="900" b="0" noProof="1">
                <a:solidFill>
                  <a:schemeClr val="tx1"/>
                </a:solidFill>
                <a:latin typeface="+mn-lt"/>
                <a:cs typeface="Calibri" panose="020F0502020204030204" pitchFamily="34" charset="0"/>
              </a:rPr>
              <a:t>for quick view of guides</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Mac: </a:t>
            </a:r>
            <a:r>
              <a:rPr lang="en-US" sz="900" b="0" i="0" dirty="0">
                <a:solidFill>
                  <a:srgbClr val="333333"/>
                </a:solidFill>
                <a:effectLst/>
                <a:latin typeface="Calibri"/>
              </a:rPr>
              <a:t>⌘ </a:t>
            </a:r>
            <a:r>
              <a:rPr lang="en-US" altLang="da-DK" sz="900" b="0" noProof="1">
                <a:solidFill>
                  <a:schemeClr val="tx1"/>
                </a:solidFill>
                <a:latin typeface="+mn-lt"/>
                <a:cs typeface="Calibri" panose="020F050202020403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HEADER &amp; FOOTER</a:t>
            </a:r>
          </a:p>
          <a:p>
            <a:pPr eaLnBrk="1" hangingPunct="1">
              <a:spcAft>
                <a:spcPts val="600"/>
              </a:spcAft>
              <a:defRPr/>
            </a:pPr>
            <a:r>
              <a:rPr lang="en-US" altLang="da-DK" sz="900" b="0" noProof="1">
                <a:solidFill>
                  <a:schemeClr val="tx1"/>
                </a:solidFill>
                <a:latin typeface="+mn-lt"/>
                <a:cs typeface="Calibri" panose="020F050202020403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Calibri" panose="020F0502020204030204" pitchFamily="34" charset="0"/>
              </a:rPr>
              <a:t>Click on </a:t>
            </a:r>
            <a:r>
              <a:rPr lang="en-US" altLang="da-DK" sz="900" b="1" noProof="1">
                <a:solidFill>
                  <a:schemeClr val="tx1"/>
                </a:solidFill>
                <a:latin typeface="+mn-lt"/>
                <a:cs typeface="Calibri" panose="020F0502020204030204" pitchFamily="34" charset="0"/>
              </a:rPr>
              <a:t>Header and Footer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Insert</a:t>
            </a:r>
            <a:r>
              <a:rPr lang="en-US" altLang="da-DK" sz="900" b="0" noProof="1">
                <a:solidFill>
                  <a:schemeClr val="tx1"/>
                </a:solidFill>
                <a:latin typeface="+mn-lt"/>
                <a:cs typeface="Calibri" panose="020F050202020403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Apply to All </a:t>
            </a:r>
            <a:r>
              <a:rPr lang="en-US" altLang="da-DK" sz="900" b="0" noProof="1">
                <a:solidFill>
                  <a:schemeClr val="tx1"/>
                </a:solidFill>
                <a:latin typeface="+mn-lt"/>
                <a:cs typeface="Calibri" panose="020F0502020204030204" pitchFamily="34" charset="0"/>
              </a:rPr>
              <a:t>or </a:t>
            </a:r>
            <a:r>
              <a:rPr lang="en-US" altLang="da-DK" sz="900" b="1" noProof="1">
                <a:solidFill>
                  <a:schemeClr val="tx1"/>
                </a:solidFill>
                <a:latin typeface="+mn-lt"/>
                <a:cs typeface="Calibri" panose="020F0502020204030204" pitchFamily="34" charset="0"/>
              </a:rPr>
              <a:t>Apply</a:t>
            </a:r>
            <a:r>
              <a:rPr lang="en-US" altLang="da-DK" sz="900" b="0" noProof="1">
                <a:solidFill>
                  <a:schemeClr val="tx1"/>
                </a:solidFill>
                <a:latin typeface="+mn-lt"/>
                <a:cs typeface="Calibri" panose="020F0502020204030204" pitchFamily="34" charset="0"/>
              </a:rPr>
              <a:t> if only used on one slide</a:t>
            </a: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1600" b="0" noProof="1">
                <a:solidFill>
                  <a:schemeClr val="tx1"/>
                </a:solidFill>
                <a:latin typeface="+mn-lt"/>
                <a:cs typeface="Calibri" panose="020F0502020204030204" pitchFamily="34" charset="0"/>
              </a:rPr>
              <a:t>COPY/PASTE CONTENT</a:t>
            </a:r>
          </a:p>
          <a:p>
            <a:pPr eaLnBrk="1" hangingPunct="1">
              <a:spcAft>
                <a:spcPts val="600"/>
              </a:spcAft>
              <a:defRPr/>
            </a:pPr>
            <a:r>
              <a:rPr lang="en-US" altLang="da-DK" sz="900" b="0" noProof="1">
                <a:solidFill>
                  <a:schemeClr val="tx1"/>
                </a:solidFill>
                <a:latin typeface="+mn-lt"/>
                <a:cs typeface="Calibri" panose="020F050202020403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Calibri" panose="020F0502020204030204" pitchFamily="34" charset="0"/>
              </a:rPr>
              <a:t>1. Best practice: </a:t>
            </a:r>
            <a:r>
              <a:rPr lang="en-US" altLang="da-DK" sz="900" b="0" noProof="1">
                <a:solidFill>
                  <a:schemeClr val="tx1"/>
                </a:solidFill>
                <a:latin typeface="+mn-lt"/>
                <a:cs typeface="Calibri" panose="020F0502020204030204" pitchFamily="34" charset="0"/>
              </a:rPr>
              <a:t>Create a slide in your new presentation and copy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piece of content at a time (e.g. copy all text from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textbox)</a:t>
            </a:r>
            <a:endParaRPr lang="en-US" altLang="da-DK" sz="900" b="1" i="0" u="sng"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Calibri" panose="020F0502020204030204" pitchFamily="34" charset="0"/>
            </a:endParaRP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Insert predefined slides and elements from the Templafy button. Choose </a:t>
            </a:r>
            <a:r>
              <a:rPr lang="en-US" altLang="da-DK" sz="900" b="1" noProof="1">
                <a:solidFill>
                  <a:schemeClr val="tx1"/>
                </a:solidFill>
                <a:latin typeface="+mn-lt"/>
                <a:cs typeface="Calibri" panose="020F0502020204030204" pitchFamily="34" charset="0"/>
              </a:rPr>
              <a:t>Slides</a:t>
            </a:r>
            <a:r>
              <a:rPr lang="en-US" altLang="da-DK" sz="900" b="0" noProof="1">
                <a:solidFill>
                  <a:schemeClr val="tx1"/>
                </a:solidFill>
                <a:latin typeface="+mn-lt"/>
                <a:cs typeface="Calibri" panose="020F0502020204030204" pitchFamily="34" charset="0"/>
              </a:rPr>
              <a:t> and </a:t>
            </a:r>
            <a:r>
              <a:rPr lang="en-US" altLang="da-DK" sz="900" b="1" noProof="1">
                <a:solidFill>
                  <a:schemeClr val="tx1"/>
                </a:solidFill>
                <a:latin typeface="+mn-lt"/>
                <a:cs typeface="Calibri" panose="020F0502020204030204" pitchFamily="34" charset="0"/>
              </a:rPr>
              <a:t>Slide elements </a:t>
            </a:r>
            <a:r>
              <a:rPr lang="en-US" altLang="da-DK" sz="900" b="0" noProof="1">
                <a:solidFill>
                  <a:schemeClr val="tx1"/>
                </a:solidFill>
                <a:latin typeface="+mn-lt"/>
                <a:cs typeface="Calibri" panose="020F0502020204030204" pitchFamily="34" charset="0"/>
              </a:rPr>
              <a:t>from the dropdown menu or from the buttons in the Templafy pane on the right side of the screen</a:t>
            </a:r>
            <a:endParaRPr lang="en-US" altLang="da-DK" sz="900" b="1" noProof="1">
              <a:solidFill>
                <a:schemeClr val="tx1"/>
              </a:solidFill>
              <a:latin typeface="+mn-lt"/>
              <a:cs typeface="Calibri" panose="020F050202020403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57200" y="448713"/>
            <a:ext cx="111918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Calibri" panose="020F050202020403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0ED8C93-947B-4A51-A02A-CEED23824623}" type="datetime1">
              <a:rPr lang="en-US" smtClean="0"/>
              <a:t>1/24/2022</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73763" y="149385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TEXT STYLES</a:t>
            </a:r>
            <a:endParaRPr lang="en-US" altLang="da-DK" sz="1600" b="0"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Use the </a:t>
            </a:r>
            <a:r>
              <a:rPr lang="en-US" altLang="da-DK" sz="900" b="1" noProof="1">
                <a:solidFill>
                  <a:schemeClr val="tx1"/>
                </a:solidFill>
                <a:latin typeface="+mn-lt"/>
                <a:cs typeface="Calibri" panose="020F0502020204030204" pitchFamily="34" charset="0"/>
              </a:rPr>
              <a:t>TAB</a:t>
            </a:r>
            <a:r>
              <a:rPr lang="en-US" altLang="da-DK" sz="900" b="0" noProof="1">
                <a:solidFill>
                  <a:schemeClr val="tx1"/>
                </a:solidFill>
                <a:latin typeface="+mn-lt"/>
                <a:cs typeface="Calibri" panose="020F0502020204030204" pitchFamily="34" charset="0"/>
              </a:rPr>
              <a:t>-key</a:t>
            </a:r>
            <a:r>
              <a:rPr lang="en-US" altLang="da-DK" sz="900" b="0" baseline="0" noProof="1">
                <a:solidFill>
                  <a:schemeClr val="tx1"/>
                </a:solidFill>
                <a:latin typeface="+mn-lt"/>
                <a:cs typeface="Calibri" panose="020F0502020204030204" pitchFamily="34" charset="0"/>
              </a:rPr>
              <a:t> to jump through </a:t>
            </a:r>
            <a:br>
              <a:rPr lang="en-US" altLang="da-DK" sz="900" b="0" baseline="0" noProof="1">
                <a:solidFill>
                  <a:schemeClr val="tx1"/>
                </a:solidFill>
                <a:latin typeface="+mn-lt"/>
                <a:cs typeface="Calibri" panose="020F0502020204030204" pitchFamily="34" charset="0"/>
              </a:rPr>
            </a:br>
            <a:r>
              <a:rPr lang="en-US" altLang="da-DK" sz="900" b="0" baseline="0" noProof="1">
                <a:solidFill>
                  <a:schemeClr val="tx1"/>
                </a:solidFill>
                <a:latin typeface="+mn-lt"/>
                <a:cs typeface="Calibri" panose="020F0502020204030204" pitchFamily="34" charset="0"/>
              </a:rPr>
              <a:t>levels. Click </a:t>
            </a:r>
            <a:r>
              <a:rPr lang="en-US" altLang="da-DK" sz="900" b="1" baseline="0" noProof="1">
                <a:solidFill>
                  <a:schemeClr val="tx1"/>
                </a:solidFill>
                <a:latin typeface="+mn-lt"/>
                <a:cs typeface="Calibri" panose="020F0502020204030204" pitchFamily="34" charset="0"/>
              </a:rPr>
              <a:t>ENTER</a:t>
            </a:r>
            <a:r>
              <a:rPr lang="en-US" altLang="da-DK" sz="900" b="0" baseline="0" noProof="1">
                <a:solidFill>
                  <a:schemeClr val="tx1"/>
                </a:solidFill>
                <a:latin typeface="+mn-lt"/>
                <a:cs typeface="Calibri" panose="020F0502020204030204" pitchFamily="34" charset="0"/>
              </a:rPr>
              <a:t>, then </a:t>
            </a:r>
            <a:r>
              <a:rPr lang="en-US" altLang="da-DK" sz="900" b="1" baseline="0" noProof="1">
                <a:solidFill>
                  <a:schemeClr val="tx1"/>
                </a:solidFill>
                <a:latin typeface="+mn-lt"/>
                <a:cs typeface="Calibri" panose="020F0502020204030204" pitchFamily="34" charset="0"/>
              </a:rPr>
              <a:t>TAB</a:t>
            </a:r>
            <a:r>
              <a:rPr lang="en-US" altLang="da-DK" sz="900" b="0" baseline="0" noProof="1">
                <a:solidFill>
                  <a:schemeClr val="tx1"/>
                </a:solidFill>
                <a:latin typeface="+mn-lt"/>
                <a:cs typeface="Calibri" panose="020F050202020403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Calibri" panose="020F0502020204030204" pitchFamily="34" charset="0"/>
              </a:rPr>
              <a:t>To go back in levels use </a:t>
            </a:r>
            <a:r>
              <a:rPr lang="en-US" altLang="da-DK" sz="900" b="1" baseline="0" noProof="1">
                <a:solidFill>
                  <a:schemeClr val="tx1"/>
                </a:solidFill>
                <a:latin typeface="+mn-lt"/>
                <a:cs typeface="Calibri" panose="020F0502020204030204" pitchFamily="34" charset="0"/>
              </a:rPr>
              <a:t>SHIFT-TAB</a:t>
            </a:r>
            <a:endParaRPr lang="en-US" sz="900" b="1" noProof="1">
              <a:solidFill>
                <a:schemeClr val="tx1"/>
              </a:solidFill>
              <a:latin typeface="+mn-lt"/>
              <a:cs typeface="Calibri" panose="020F0502020204030204" pitchFamily="34" charset="0"/>
            </a:endParaRPr>
          </a:p>
          <a:p>
            <a:pPr eaLnBrk="1" hangingPunct="1">
              <a:spcAft>
                <a:spcPts val="600"/>
              </a:spcAft>
              <a:defRPr/>
            </a:pPr>
            <a:r>
              <a:rPr lang="en-US" sz="900" noProof="1">
                <a:solidFill>
                  <a:schemeClr val="tx1"/>
                </a:solidFill>
                <a:latin typeface="+mn-lt"/>
                <a:cs typeface="Calibri" panose="020F0502020204030204" pitchFamily="34" charset="0"/>
              </a:rPr>
              <a:t>Alternatively, </a:t>
            </a:r>
            <a:r>
              <a:rPr lang="en-US" sz="900" b="1" noProof="1">
                <a:solidFill>
                  <a:schemeClr val="tx1"/>
                </a:solidFill>
                <a:latin typeface="+mn-lt"/>
                <a:cs typeface="Calibri" panose="020F0502020204030204" pitchFamily="34" charset="0"/>
              </a:rPr>
              <a:t>Increase</a:t>
            </a:r>
            <a:r>
              <a:rPr lang="en-US" sz="900" baseline="0" noProof="1">
                <a:solidFill>
                  <a:schemeClr val="tx1"/>
                </a:solidFill>
                <a:latin typeface="+mn-lt"/>
                <a:cs typeface="Calibri" panose="020F0502020204030204" pitchFamily="34" charset="0"/>
              </a:rPr>
              <a:t> and</a:t>
            </a:r>
            <a:br>
              <a:rPr lang="en-US" sz="900" baseline="0" noProof="1">
                <a:solidFill>
                  <a:schemeClr val="tx1"/>
                </a:solidFill>
                <a:latin typeface="+mn-lt"/>
                <a:cs typeface="Calibri" panose="020F0502020204030204" pitchFamily="34" charset="0"/>
              </a:rPr>
            </a:br>
            <a:r>
              <a:rPr lang="en-US" sz="900" b="1" baseline="0" noProof="1">
                <a:solidFill>
                  <a:schemeClr val="tx1"/>
                </a:solidFill>
                <a:latin typeface="+mn-lt"/>
                <a:cs typeface="Calibri" panose="020F0502020204030204" pitchFamily="34" charset="0"/>
              </a:rPr>
              <a:t>Decrease </a:t>
            </a:r>
            <a:r>
              <a:rPr lang="en-US" sz="900" baseline="0" noProof="1">
                <a:solidFill>
                  <a:schemeClr val="tx1"/>
                </a:solidFill>
                <a:latin typeface="+mn-lt"/>
                <a:cs typeface="Calibri" panose="020F0502020204030204" pitchFamily="34" charset="0"/>
              </a:rPr>
              <a:t>list level can be used</a:t>
            </a: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900" b="1" noProof="1">
                <a:solidFill>
                  <a:schemeClr val="tx1"/>
                </a:solidFill>
                <a:latin typeface="+mn-lt"/>
                <a:cs typeface="Calibri" panose="020F050202020403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Calibri" panose="020F0502020204030204" pitchFamily="34" charset="0"/>
              </a:rPr>
              <a:t>Click the </a:t>
            </a:r>
            <a:r>
              <a:rPr lang="en-US" altLang="da-DK" sz="900" b="1" baseline="0" noProof="1">
                <a:solidFill>
                  <a:schemeClr val="tx1"/>
                </a:solidFill>
                <a:latin typeface="+mn-lt"/>
                <a:cs typeface="Calibri" panose="020F0502020204030204" pitchFamily="34" charset="0"/>
              </a:rPr>
              <a:t>Reset </a:t>
            </a:r>
            <a:r>
              <a:rPr lang="en-US" altLang="da-DK" sz="900" noProof="1">
                <a:solidFill>
                  <a:schemeClr val="tx1"/>
                </a:solidFill>
                <a:latin typeface="+mn-lt"/>
                <a:cs typeface="Calibri" panose="020F0502020204030204" pitchFamily="34" charset="0"/>
              </a:rPr>
              <a:t>menu to reset position, size</a:t>
            </a:r>
            <a:r>
              <a:rPr lang="en-US" altLang="da-DK" sz="900" baseline="0" noProof="1">
                <a:solidFill>
                  <a:schemeClr val="tx1"/>
                </a:solidFill>
                <a:latin typeface="+mn-lt"/>
                <a:cs typeface="Calibri" panose="020F050202020403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1600" dirty="0">
                <a:latin typeface="+mn-lt"/>
                <a:cs typeface="Calibri" panose="020F050202020403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Click on the menu </a:t>
            </a:r>
            <a:r>
              <a:rPr lang="en-US" altLang="da-DK" sz="900" b="1" noProof="1">
                <a:solidFill>
                  <a:schemeClr val="tx1"/>
                </a:solidFill>
                <a:latin typeface="+mn-lt"/>
                <a:cs typeface="Calibri" panose="020F0502020204030204" pitchFamily="34" charset="0"/>
              </a:rPr>
              <a:t>New Slide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Home</a:t>
            </a:r>
            <a:r>
              <a:rPr lang="en-US" altLang="da-DK" sz="900" b="0" noProof="1">
                <a:solidFill>
                  <a:schemeClr val="tx1"/>
                </a:solidFill>
                <a:latin typeface="+mn-lt"/>
                <a:cs typeface="Calibri" panose="020F0502020204030204" pitchFamily="34" charset="0"/>
              </a:rPr>
              <a:t> tab to insert a new slide</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Change layout</a:t>
            </a:r>
            <a:endParaRPr lang="en-US" altLang="da-DK" sz="900" b="0" noProof="1">
              <a:solidFill>
                <a:schemeClr val="tx1"/>
              </a:solidFill>
              <a:latin typeface="+mn-lt"/>
              <a:cs typeface="Calibri" panose="020F0502020204030204" pitchFamily="34" charset="0"/>
            </a:endParaRPr>
          </a:p>
          <a:p>
            <a:pPr marL="0" indent="0">
              <a:spcAft>
                <a:spcPts val="600"/>
              </a:spcAft>
              <a:buFont typeface="+mj-lt"/>
              <a:buNone/>
            </a:pPr>
            <a:r>
              <a:rPr lang="en-US" sz="900" dirty="0">
                <a:solidFill>
                  <a:srgbClr val="000000"/>
                </a:solidFill>
                <a:latin typeface="+mn-lt"/>
                <a:ea typeface="Calibri" panose="020F0502020204030204" pitchFamily="34" charset="0"/>
              </a:rPr>
              <a:t>Click on the arrow next to </a:t>
            </a:r>
            <a:r>
              <a:rPr lang="en-US" sz="900" b="1" dirty="0">
                <a:solidFill>
                  <a:srgbClr val="000000"/>
                </a:solidFill>
                <a:latin typeface="+mn-lt"/>
                <a:ea typeface="Calibri" panose="020F0502020204030204" pitchFamily="34" charset="0"/>
              </a:rPr>
              <a:t>Layout</a:t>
            </a:r>
            <a:br>
              <a:rPr lang="en-US" sz="900" b="1" dirty="0">
                <a:solidFill>
                  <a:srgbClr val="000000"/>
                </a:solidFill>
                <a:latin typeface="+mn-lt"/>
                <a:ea typeface="Calibri" panose="020F0502020204030204" pitchFamily="34" charset="0"/>
              </a:rPr>
            </a:br>
            <a:r>
              <a:rPr lang="en-US" sz="900" dirty="0">
                <a:solidFill>
                  <a:srgbClr val="000000"/>
                </a:solidFill>
                <a:latin typeface="+mn-lt"/>
                <a:ea typeface="Calibri" panose="020F0502020204030204" pitchFamily="34" charset="0"/>
              </a:rPr>
              <a:t>to view a dropdown menu of possible slide layouts</a:t>
            </a:r>
            <a:endParaRPr lang="en-US" sz="900" dirty="0">
              <a:latin typeface="+mn-lt"/>
              <a:ea typeface="Calibri" panose="020F050202020403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66738"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66738"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69436"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2866738" y="2581850"/>
            <a:ext cx="457143" cy="257143"/>
          </a:xfrm>
          <a:prstGeom prst="rect">
            <a:avLst/>
          </a:prstGeom>
        </p:spPr>
      </p:pic>
    </p:spTree>
    <p:extLst>
      <p:ext uri="{BB962C8B-B14F-4D97-AF65-F5344CB8AC3E}">
        <p14:creationId xmlns:p14="http://schemas.microsoft.com/office/powerpoint/2010/main" val="2338952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latin typeface="+mj-lt"/>
              </a:rPr>
              <a:t>If you see any </a:t>
            </a:r>
            <a:r>
              <a:rPr lang="en-US" sz="4400" b="1" i="1" noProof="0" dirty="0">
                <a:solidFill>
                  <a:schemeClr val="bg1"/>
                </a:solidFill>
                <a:latin typeface="+mj-lt"/>
              </a:rPr>
              <a:t>layouts after this </a:t>
            </a:r>
            <a:r>
              <a:rPr lang="en-US" sz="4400" b="0" i="0" noProof="0" dirty="0">
                <a:solidFill>
                  <a:schemeClr val="bg1"/>
                </a:solidFill>
                <a:latin typeface="+mj-lt"/>
              </a:rPr>
              <a:t>one</a:t>
            </a:r>
            <a:r>
              <a:rPr lang="en-US" sz="4400" b="1" i="1" noProof="0" dirty="0">
                <a:solidFill>
                  <a:schemeClr val="bg1"/>
                </a:solidFill>
                <a:latin typeface="+mj-lt"/>
              </a:rPr>
              <a:t>,</a:t>
            </a:r>
            <a:r>
              <a:rPr lang="en-US" sz="4400" b="0" i="0" noProof="0" dirty="0">
                <a:solidFill>
                  <a:schemeClr val="bg1"/>
                </a:solidFill>
                <a:latin typeface="+mj-lt"/>
              </a:rPr>
              <a:t/>
            </a:r>
            <a:br>
              <a:rPr lang="en-US" sz="4400" b="0" i="0" noProof="0" dirty="0">
                <a:solidFill>
                  <a:schemeClr val="bg1"/>
                </a:solidFill>
                <a:latin typeface="+mj-lt"/>
              </a:rPr>
            </a:br>
            <a:r>
              <a:rPr lang="en-US" sz="4400" b="0" noProof="0" dirty="0">
                <a:solidFill>
                  <a:schemeClr val="bg1"/>
                </a:solidFill>
                <a:latin typeface="+mj-lt"/>
              </a:rPr>
              <a:t>do not use them. These layouts </a:t>
            </a:r>
            <a:r>
              <a:rPr lang="en-US" sz="4400" b="1" i="1" u="none" noProof="0" dirty="0">
                <a:solidFill>
                  <a:schemeClr val="bg1"/>
                </a:solidFill>
                <a:latin typeface="+mj-lt"/>
              </a:rPr>
              <a:t>are not </a:t>
            </a:r>
            <a:r>
              <a:rPr lang="en-US" sz="4400" b="0" noProof="0" dirty="0">
                <a:solidFill>
                  <a:schemeClr val="bg1"/>
                </a:solidFill>
                <a:latin typeface="+mj-lt"/>
              </a:rPr>
              <a:t>part of our corporate template.</a:t>
            </a:r>
            <a:r>
              <a:rPr lang="en-US" sz="2800" b="0" noProof="0" dirty="0">
                <a:solidFill>
                  <a:schemeClr val="bg1"/>
                </a:solidFill>
                <a:latin typeface="+mj-lt"/>
              </a:rPr>
              <a:t/>
            </a:r>
            <a:br>
              <a:rPr lang="en-US" sz="2800" b="0" noProof="0" dirty="0">
                <a:solidFill>
                  <a:schemeClr val="bg1"/>
                </a:solidFill>
                <a:latin typeface="+mj-lt"/>
              </a:rPr>
            </a:br>
            <a:r>
              <a:rPr lang="en-US" sz="2800" b="0" noProof="0" dirty="0">
                <a:solidFill>
                  <a:schemeClr val="bg1"/>
                </a:solidFill>
                <a:latin typeface="+mj-lt"/>
              </a:rPr>
              <a:t/>
            </a:r>
            <a:br>
              <a:rPr lang="en-US" sz="2800" b="0" noProof="0" dirty="0">
                <a:solidFill>
                  <a:schemeClr val="bg1"/>
                </a:solidFill>
                <a:latin typeface="+mj-lt"/>
              </a:rPr>
            </a:br>
            <a:endParaRPr lang="en-US" sz="2800" b="0" noProof="0" dirty="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latin typeface="+mj-lt"/>
              </a:rPr>
              <a:t>Do not use </a:t>
            </a:r>
            <a:endParaRPr lang="en-US" sz="2400" b="1" i="1" dirty="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Also notice: Layouts after this might contain potential confidential information.</a:t>
            </a:r>
            <a:r>
              <a:rPr lang="en-US" sz="1800" b="0" noProof="0" dirty="0">
                <a:solidFill>
                  <a:schemeClr val="bg1"/>
                </a:solidFill>
                <a:latin typeface="+mj-lt"/>
              </a:rPr>
              <a:t/>
            </a:r>
            <a:br>
              <a:rPr lang="en-US" sz="1800" b="0" noProof="0" dirty="0">
                <a:solidFill>
                  <a:schemeClr val="bg1"/>
                </a:solidFill>
                <a:latin typeface="+mj-lt"/>
              </a:rPr>
            </a:br>
            <a:endParaRPr lang="en-US" sz="1800" b="0" noProof="0" dirty="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5ABC1834-8B0E-4032-92E5-8FCE68AC9267}" type="datetime1">
              <a:rPr lang="en-US" smtClean="0"/>
              <a:t>1/24/2022</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9922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Rectangle 6"/>
          <p:cNvSpPr/>
          <p:nvPr userDrawn="1"/>
        </p:nvSpPr>
        <p:spPr>
          <a:xfrm>
            <a:off x="-5327" y="913644"/>
            <a:ext cx="2342128" cy="274395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2" h="381105">
                <a:moveTo>
                  <a:pt x="0" y="0"/>
                </a:moveTo>
                <a:lnTo>
                  <a:pt x="36763" y="105"/>
                </a:lnTo>
                <a:lnTo>
                  <a:pt x="243972" y="381105"/>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10" name="Picture 9"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5600" y="905166"/>
            <a:ext cx="3352800" cy="469315"/>
          </a:xfrm>
          <a:prstGeom prst="rect">
            <a:avLst/>
          </a:prstGeom>
        </p:spPr>
      </p:pic>
    </p:spTree>
    <p:extLst>
      <p:ext uri="{BB962C8B-B14F-4D97-AF65-F5344CB8AC3E}">
        <p14:creationId xmlns:p14="http://schemas.microsoft.com/office/powerpoint/2010/main" val="221648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1673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baseline="0">
                <a:solidFill>
                  <a:srgbClr val="61468B"/>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4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endParaRPr>
          </a:p>
        </p:txBody>
      </p:sp>
    </p:spTree>
    <p:extLst>
      <p:ext uri="{BB962C8B-B14F-4D97-AF65-F5344CB8AC3E}">
        <p14:creationId xmlns:p14="http://schemas.microsoft.com/office/powerpoint/2010/main" val="2612754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000" baseline="0">
                <a:solidFill>
                  <a:srgbClr val="61468B"/>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4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820601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257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1/24/2022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514883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5651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1/24/2022</a:t>
            </a:fld>
            <a:endParaRPr lang="en-US"/>
          </a:p>
        </p:txBody>
      </p:sp>
    </p:spTree>
    <p:extLst>
      <p:ext uri="{BB962C8B-B14F-4D97-AF65-F5344CB8AC3E}">
        <p14:creationId xmlns:p14="http://schemas.microsoft.com/office/powerpoint/2010/main" val="3197450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16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1/24/2022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1872937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1/24/2022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36777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1/24/2022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3294065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87290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1/24/2022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73091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7787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1/24/2022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02221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41684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631186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187375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01562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1/24/2022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60896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1/24/2022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9180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7672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42899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81873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5" y="1122363"/>
            <a:ext cx="10113852" cy="2387600"/>
          </a:xfrm>
        </p:spPr>
        <p:txBody>
          <a:bodyPr anchor="b"/>
          <a:lstStyle>
            <a:lvl1pPr algn="l">
              <a:defRPr sz="6000"/>
            </a:lvl1pPr>
          </a:lstStyle>
          <a:p>
            <a:r>
              <a:rPr lang="en-US" dirty="0"/>
              <a:t>Click to edit title</a:t>
            </a:r>
          </a:p>
        </p:txBody>
      </p:sp>
      <p:sp>
        <p:nvSpPr>
          <p:cNvPr id="3" name="Subtitle 2"/>
          <p:cNvSpPr>
            <a:spLocks noGrp="1"/>
          </p:cNvSpPr>
          <p:nvPr>
            <p:ph type="subTitle" idx="1" hasCustomPrompt="1"/>
          </p:nvPr>
        </p:nvSpPr>
        <p:spPr>
          <a:xfrm>
            <a:off x="1120205" y="3748686"/>
            <a:ext cx="10113852"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7"/>
            <a:ext cx="254558"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6111381"/>
            <a:ext cx="983733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3318" t="-86863" b="-1"/>
          <a:stretch/>
        </p:blipFill>
        <p:spPr>
          <a:xfrm rot="10800000">
            <a:off x="11482197" y="6111381"/>
            <a:ext cx="701711" cy="1049392"/>
          </a:xfrm>
          <a:prstGeom prst="rect">
            <a:avLst/>
          </a:prstGeom>
        </p:spPr>
      </p:pic>
      <p:pic>
        <p:nvPicPr>
          <p:cNvPr id="5" name="Picture 4" descr="A close up of a sign&#10;&#10;Description automatically generated">
            <a:extLst>
              <a:ext uri="{FF2B5EF4-FFF2-40B4-BE49-F238E27FC236}">
                <a16:creationId xmlns:a16="http://schemas.microsoft.com/office/drawing/2014/main" id="{8B981269-9F5D-4EC8-A441-59F0BC2DCF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63169" y="5941084"/>
            <a:ext cx="1500283" cy="995838"/>
          </a:xfrm>
          <a:prstGeom prst="rect">
            <a:avLst/>
          </a:prstGeom>
        </p:spPr>
      </p:pic>
    </p:spTree>
    <p:extLst>
      <p:ext uri="{BB962C8B-B14F-4D97-AF65-F5344CB8AC3E}">
        <p14:creationId xmlns:p14="http://schemas.microsoft.com/office/powerpoint/2010/main" val="10254002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672964"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2515705" y="2971656"/>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5A8E6-AAC3-415E-B4F3-FCAFA5B6AA93}"/>
              </a:ext>
            </a:extLst>
          </p:cNvPr>
          <p:cNvSpPr/>
          <p:nvPr userDrawn="1"/>
        </p:nvSpPr>
        <p:spPr>
          <a:xfrm>
            <a:off x="-397130" y="0"/>
            <a:ext cx="58770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7"/>
            <a:ext cx="5796949"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18"/>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6"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79"/>
            <a:ext cx="5796949" cy="2744597"/>
          </a:xfrm>
        </p:spPr>
        <p:txBody>
          <a:bodyPr anchor="b">
            <a:normAutofit/>
          </a:bodyPr>
          <a:lstStyle>
            <a:lvl1pPr algn="l">
              <a:defRPr sz="4800" b="1">
                <a:solidFill>
                  <a:schemeClr val="bg1"/>
                </a:solidFill>
              </a:defRPr>
            </a:lvl1pPr>
          </a:lstStyle>
          <a:p>
            <a:r>
              <a:rPr lang="en-US" dirty="0"/>
              <a:t>Slide title</a:t>
            </a:r>
          </a:p>
        </p:txBody>
      </p:sp>
    </p:spTree>
    <p:extLst>
      <p:ext uri="{BB962C8B-B14F-4D97-AF65-F5344CB8AC3E}">
        <p14:creationId xmlns:p14="http://schemas.microsoft.com/office/powerpoint/2010/main" val="656161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973082"/>
            <a:ext cx="9889586" cy="2744597"/>
          </a:xfrm>
        </p:spPr>
        <p:txBody>
          <a:bodyPr anchor="b">
            <a:normAutofit/>
          </a:bodyPr>
          <a:lstStyle>
            <a:lvl1pPr algn="ctr">
              <a:defRPr sz="48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2"/>
            <a:ext cx="1940858" cy="286169"/>
          </a:xfrm>
        </p:spPr>
        <p:txBody>
          <a:bodyPr/>
          <a:lstStyle>
            <a:lvl1pPr>
              <a:defRPr>
                <a:solidFill>
                  <a:schemeClr val="accent2"/>
                </a:solidFill>
              </a:defRPr>
            </a:lvl1pPr>
          </a:lstStyle>
          <a:p>
            <a:fld id="{2DA8F697-4D2C-45E7-9D1A-AED3CB85DD14}" type="datetime4">
              <a:rPr lang="en-US" smtClean="0"/>
              <a:t>January 24,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7" y="6405162"/>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4" y="6405162"/>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41331210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2A968A04-3EF1-4CF8-BAA4-6E47706F2B65}" type="datetime4">
              <a:rPr lang="en-US" smtClean="0"/>
              <a:t>January 24,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284588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4E250F70-7F4C-41E2-B39B-5F90A1325547}" type="datetime4">
              <a:rPr lang="en-US" smtClean="0"/>
              <a:t>January 24,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18738109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88"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4"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656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88"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4"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77872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F9DC29-B4E9-4A2F-B0EC-7C5C653C1AD0}" type="datetime4">
              <a:rPr lang="en-US" smtClean="0"/>
              <a:t>January 24,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804002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5A220090-FCFE-463C-B7DD-10270089D6BA}" type="datetime4">
              <a:rPr lang="en-US" smtClean="0"/>
              <a:t>January 24,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3"/>
            <a:ext cx="959446" cy="778747"/>
          </a:xfrm>
          <a:prstGeom prst="rect">
            <a:avLst/>
          </a:prstGeom>
        </p:spPr>
      </p:pic>
    </p:spTree>
    <p:extLst>
      <p:ext uri="{BB962C8B-B14F-4D97-AF65-F5344CB8AC3E}">
        <p14:creationId xmlns:p14="http://schemas.microsoft.com/office/powerpoint/2010/main" val="258051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07470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082E9-CDD0-45D8-B2F5-CC21E622E4F6}" type="datetime4">
              <a:rPr lang="en-US" smtClean="0"/>
              <a:t>January 24,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3386868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5"/>
            <a:ext cx="98802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768415"/>
            <a:ext cx="4802726"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75115" y="2505075"/>
            <a:ext cx="48027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768415"/>
            <a:ext cx="4826378"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43236" y="2505075"/>
            <a:ext cx="48263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47B01-4900-4C8A-995C-2247A8B0FDAC}" type="datetime4">
              <a:rPr lang="en-US" smtClean="0"/>
              <a:t>January 24,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156184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4" cy="1600200"/>
          </a:xfrm>
        </p:spPr>
        <p:txBody>
          <a:bodyPr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A4670710-6E22-46F5-AE70-B98469A7B816}" type="datetime4">
              <a:rPr lang="en-US" smtClean="0"/>
              <a:t>January 24,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577326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83013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0" cy="49968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5" y="2057400"/>
            <a:ext cx="38301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2413C57-260D-402C-B042-5557C48576A2}" type="datetime4">
              <a:rPr lang="en-US" smtClean="0"/>
              <a:t>January 24,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3741157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309892"/>
            <a:ext cx="9889586" cy="2744597"/>
          </a:xfrm>
        </p:spPr>
        <p:txBody>
          <a:bodyPr anchor="b">
            <a:normAutofit/>
          </a:bodyPr>
          <a:lstStyle>
            <a:lvl1pPr algn="ctr">
              <a:defRPr sz="4800" b="1">
                <a:solidFill>
                  <a:schemeClr val="bg1"/>
                </a:solidFill>
              </a:defRPr>
            </a:lvl1pPr>
          </a:lstStyle>
          <a:p>
            <a:r>
              <a:rPr lang="en-US" dirty="0"/>
              <a:t>Thank you</a:t>
            </a:r>
          </a:p>
        </p:txBody>
      </p: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6"/>
            <a:ext cx="5608235" cy="13922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200" dirty="0">
                <a:solidFill>
                  <a:schemeClr val="tx1"/>
                </a:solidFill>
                <a:latin typeface="+mj-lt"/>
              </a:rPr>
              <a:t>Florida Perinatal</a:t>
            </a:r>
          </a:p>
          <a:p>
            <a:pPr algn="l"/>
            <a:r>
              <a:rPr lang="en-US" sz="3200" dirty="0">
                <a:solidFill>
                  <a:schemeClr val="tx1"/>
                </a:solidFill>
                <a:latin typeface="+mj-lt"/>
              </a:rPr>
              <a:t>Quality Collaborative</a:t>
            </a:r>
          </a:p>
        </p:txBody>
      </p:sp>
    </p:spTree>
    <p:extLst>
      <p:ext uri="{BB962C8B-B14F-4D97-AF65-F5344CB8AC3E}">
        <p14:creationId xmlns:p14="http://schemas.microsoft.com/office/powerpoint/2010/main" val="1911246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EEAF2-5CC4-4667-A53A-553391E2F637}" type="datetime4">
              <a:rPr lang="en-US" smtClean="0"/>
              <a:t>January 24,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90868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655454DC-805E-4CC2-8CAA-9CE90EBD8FE6}" type="datetime4">
              <a:rPr lang="en-US" smtClean="0"/>
              <a:t>January 24, 2022</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142004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E51D4E-ECB7-46F9-B9F8-CB6654C33C31}" type="datetime4">
              <a:rPr lang="en-US" smtClean="0"/>
              <a:pPr/>
              <a:t>January 24,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114842853"/>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96350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9.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21.png"/><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image" Target="../media/image24.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2.sv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23.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71626071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70" r:id="rId4"/>
    <p:sldLayoutId id="2147483650" r:id="rId5"/>
    <p:sldLayoutId id="2147483652" r:id="rId6"/>
    <p:sldLayoutId id="2147483653" r:id="rId7"/>
    <p:sldLayoutId id="2147483654" r:id="rId8"/>
    <p:sldLayoutId id="2147483674" r:id="rId9"/>
    <p:sldLayoutId id="2147483655" r:id="rId10"/>
    <p:sldLayoutId id="2147483664"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80947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919C0E78-C97C-4E78-83BA-A2A65F26AC68}"/>
              </a:ext>
            </a:extLst>
          </p:cNvPr>
          <p:cNvGrpSpPr/>
          <p:nvPr userDrawn="1"/>
        </p:nvGrpSpPr>
        <p:grpSpPr>
          <a:xfrm>
            <a:off x="152400" y="152400"/>
            <a:ext cx="11736000" cy="6858000"/>
            <a:chOff x="152400" y="152400"/>
            <a:chExt cx="11736000" cy="6858000"/>
          </a:xfrm>
        </p:grpSpPr>
        <p:sp>
          <p:nvSpPr>
            <p:cNvPr id="11" name="Rectangle 10">
              <a:extLst>
                <a:ext uri="{FF2B5EF4-FFF2-40B4-BE49-F238E27FC236}">
                  <a16:creationId xmlns:a16="http://schemas.microsoft.com/office/drawing/2014/main" id="{AC0DAB2A-D0B9-49F3-B0C5-B346D4A0AD3A}"/>
                </a:ext>
              </a:extLst>
            </p:cNvPr>
            <p:cNvSpPr/>
            <p:nvPr userDrawn="1"/>
          </p:nvSpPr>
          <p:spPr>
            <a:xfrm>
              <a:off x="1130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5438629-C816-486C-ABB6-E2CE13CC6CC1}"/>
                </a:ext>
              </a:extLst>
            </p:cNvPr>
            <p:cNvSpPr/>
            <p:nvPr userDrawn="1"/>
          </p:nvSpPr>
          <p:spPr>
            <a:xfrm>
              <a:off x="152400" y="152400"/>
              <a:ext cx="4572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FEA123-9A6F-49C9-A3C6-F77FA9CC104C}"/>
                </a:ext>
              </a:extLst>
            </p:cNvPr>
            <p:cNvSpPr/>
            <p:nvPr userDrawn="1"/>
          </p:nvSpPr>
          <p:spPr>
            <a:xfrm>
              <a:off x="609600" y="1981200"/>
              <a:ext cx="11278800" cy="45720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C16FA158-E2F1-4027-A00D-033611D0C2B0}"/>
                </a:ext>
              </a:extLst>
            </p:cNvPr>
            <p:cNvSpPr/>
            <p:nvPr userDrawn="1"/>
          </p:nvSpPr>
          <p:spPr>
            <a:xfrm>
              <a:off x="21082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F8D4F-A6B0-48A4-AD83-CA5EC6BBDBD9}"/>
                </a:ext>
              </a:extLst>
            </p:cNvPr>
            <p:cNvSpPr/>
            <p:nvPr userDrawn="1"/>
          </p:nvSpPr>
          <p:spPr>
            <a:xfrm>
              <a:off x="30861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AD4641-9543-458E-9A81-E4F90424618D}"/>
                </a:ext>
              </a:extLst>
            </p:cNvPr>
            <p:cNvSpPr/>
            <p:nvPr userDrawn="1"/>
          </p:nvSpPr>
          <p:spPr>
            <a:xfrm>
              <a:off x="40640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1BA04D-F63C-4EBE-B573-6DC5697E158E}"/>
                </a:ext>
              </a:extLst>
            </p:cNvPr>
            <p:cNvSpPr/>
            <p:nvPr userDrawn="1"/>
          </p:nvSpPr>
          <p:spPr>
            <a:xfrm>
              <a:off x="50419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27AAAB-2B46-4C54-A596-C1B8368B0D24}"/>
                </a:ext>
              </a:extLst>
            </p:cNvPr>
            <p:cNvSpPr/>
            <p:nvPr userDrawn="1"/>
          </p:nvSpPr>
          <p:spPr>
            <a:xfrm>
              <a:off x="60198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39A199-9254-444B-8F0E-1CB329D0D905}"/>
                </a:ext>
              </a:extLst>
            </p:cNvPr>
            <p:cNvSpPr/>
            <p:nvPr userDrawn="1"/>
          </p:nvSpPr>
          <p:spPr>
            <a:xfrm>
              <a:off x="69977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B6F567-73F2-4D90-A7CA-F8593F02F5E9}"/>
                </a:ext>
              </a:extLst>
            </p:cNvPr>
            <p:cNvSpPr/>
            <p:nvPr userDrawn="1"/>
          </p:nvSpPr>
          <p:spPr>
            <a:xfrm>
              <a:off x="79756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C39D00-CA92-4B90-A351-E92F495D9DD1}"/>
                </a:ext>
              </a:extLst>
            </p:cNvPr>
            <p:cNvSpPr/>
            <p:nvPr userDrawn="1"/>
          </p:nvSpPr>
          <p:spPr>
            <a:xfrm>
              <a:off x="89535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B7E8E6-DB29-4ACE-A557-2E6A994E3BE7}"/>
                </a:ext>
              </a:extLst>
            </p:cNvPr>
            <p:cNvSpPr/>
            <p:nvPr userDrawn="1"/>
          </p:nvSpPr>
          <p:spPr>
            <a:xfrm>
              <a:off x="99314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490FFE-D1D7-40F1-851C-DC99D318C617}"/>
                </a:ext>
              </a:extLst>
            </p:cNvPr>
            <p:cNvSpPr/>
            <p:nvPr userDrawn="1"/>
          </p:nvSpPr>
          <p:spPr>
            <a:xfrm>
              <a:off x="10909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A9468B6-8CD7-4355-9BB5-70216BB8583F}"/>
                </a:ext>
              </a:extLst>
            </p:cNvPr>
            <p:cNvSpPr/>
            <p:nvPr userDrawn="1"/>
          </p:nvSpPr>
          <p:spPr>
            <a:xfrm>
              <a:off x="609600" y="6369600"/>
              <a:ext cx="11278800" cy="183600"/>
            </a:xfrm>
            <a:prstGeom prst="rect">
              <a:avLst/>
            </a:prstGeom>
            <a:noFill/>
            <a:ln w="63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a:extLst>
                <a:ext uri="{FF2B5EF4-FFF2-40B4-BE49-F238E27FC236}">
                  <a16:creationId xmlns:a16="http://schemas.microsoft.com/office/drawing/2014/main" id="{09DEB04A-9AA2-4262-B0CE-7C022CF4D0FF}"/>
                </a:ext>
              </a:extLst>
            </p:cNvPr>
            <p:cNvSpPr/>
            <p:nvPr userDrawn="1"/>
          </p:nvSpPr>
          <p:spPr>
            <a:xfrm>
              <a:off x="609600" y="609600"/>
              <a:ext cx="11278800" cy="59436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Date Placeholder 19">
              <a:extLst>
                <a:ext uri="{FF2B5EF4-FFF2-40B4-BE49-F238E27FC236}">
                  <a16:creationId xmlns:a16="http://schemas.microsoft.com/office/drawing/2014/main" id="{59E4DECB-445D-4430-8548-E99C863F3E4F}"/>
                </a:ext>
              </a:extLst>
            </p:cNvPr>
            <p:cNvSpPr txBox="1">
              <a:spLocks/>
            </p:cNvSpPr>
            <p:nvPr userDrawn="1"/>
          </p:nvSpPr>
          <p:spPr>
            <a:xfrm>
              <a:off x="1131600" y="6650400"/>
              <a:ext cx="9792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3F4B-71D9-468D-86A5-2CC7E09E1C84}" type="datetime1">
                <a:rPr lang="en-US" smtClean="0"/>
                <a:pPr/>
                <a:t>1/24/2022</a:t>
              </a:fld>
              <a:endParaRPr lang="en-US" dirty="0"/>
            </a:p>
          </p:txBody>
        </p:sp>
        <p:sp>
          <p:nvSpPr>
            <p:cNvPr id="27" name="Slide Number Placeholder 21">
              <a:extLst>
                <a:ext uri="{FF2B5EF4-FFF2-40B4-BE49-F238E27FC236}">
                  <a16:creationId xmlns:a16="http://schemas.microsoft.com/office/drawing/2014/main" id="{3E3C7F5B-2968-42FB-A959-674C9E18D21B}"/>
                </a:ext>
              </a:extLst>
            </p:cNvPr>
            <p:cNvSpPr txBox="1">
              <a:spLocks/>
            </p:cNvSpPr>
            <p:nvPr userDrawn="1"/>
          </p:nvSpPr>
          <p:spPr>
            <a:xfrm>
              <a:off x="609600" y="6650400"/>
              <a:ext cx="522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a:t>
              </a:fld>
              <a:endParaRPr lang="en-US" dirty="0"/>
            </a:p>
          </p:txBody>
        </p:sp>
      </p:grpSp>
      <p:sp>
        <p:nvSpPr>
          <p:cNvPr id="10" name="TextBox OSF name">
            <a:extLst>
              <a:ext uri="{FF2B5EF4-FFF2-40B4-BE49-F238E27FC236}">
                <a16:creationId xmlns:a16="http://schemas.microsoft.com/office/drawing/2014/main" id="{1CF8B85F-46E1-4755-8F88-FDAAD09B34FF}"/>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7200" y="457200"/>
            <a:ext cx="11278800" cy="13716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457200" y="1828800"/>
            <a:ext cx="11278800" cy="4388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a:t>
            </a:r>
          </a:p>
          <a:p>
            <a:pPr lvl="4"/>
            <a:r>
              <a:rPr lang="en-US" noProof="0" dirty="0"/>
              <a:t>Level 5, Subhead</a:t>
            </a:r>
          </a:p>
          <a:p>
            <a:pPr lvl="5"/>
            <a:r>
              <a:rPr lang="en-US" noProof="0" dirty="0"/>
              <a:t>Level 6</a:t>
            </a:r>
          </a:p>
          <a:p>
            <a:pPr lvl="6"/>
            <a:r>
              <a:rPr lang="en-US" noProof="0" dirty="0"/>
              <a:t>Level 7, Subhead</a:t>
            </a:r>
          </a:p>
          <a:p>
            <a:pPr lvl="7"/>
            <a:r>
              <a:rPr lang="en-US" noProof="0" dirty="0"/>
              <a:t>Level 8, Subhead</a:t>
            </a:r>
          </a:p>
          <a:p>
            <a:pPr lvl="8"/>
            <a:r>
              <a:rPr lang="en-US" noProof="0" dirty="0"/>
              <a:t>Level 9, Infographic</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79200" y="6498000"/>
            <a:ext cx="979200" cy="360000"/>
          </a:xfrm>
          <a:prstGeom prst="rect">
            <a:avLst/>
          </a:prstGeom>
        </p:spPr>
        <p:txBody>
          <a:bodyPr vert="horz" lIns="0" tIns="0" rIns="0" bIns="0" rtlCol="0" anchor="t" anchorCtr="0"/>
          <a:lstStyle>
            <a:lvl1pPr algn="l">
              <a:defRPr sz="800">
                <a:solidFill>
                  <a:srgbClr val="C8C8C8"/>
                </a:solidFill>
                <a:latin typeface="+mj-lt"/>
              </a:defRPr>
            </a:lvl1pPr>
          </a:lstStyle>
          <a:p>
            <a:fld id="{9C69BBE6-E379-4582-A473-E6AF29B4E378}" type="datetime1">
              <a:rPr lang="en-US" smtClean="0"/>
              <a:t>1/24/2022</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954800" y="6498000"/>
            <a:ext cx="7822800" cy="360000"/>
          </a:xfrm>
          <a:prstGeom prst="rect">
            <a:avLst/>
          </a:prstGeom>
        </p:spPr>
        <p:txBody>
          <a:bodyPr vert="horz" lIns="0" tIns="0" rIns="0" bIns="0" rtlCol="0" anchor="t" anchorCtr="0"/>
          <a:lstStyle>
            <a:lvl1pPr algn="l">
              <a:defRPr sz="800">
                <a:solidFill>
                  <a:srgbClr val="C8C8C8"/>
                </a:solidFill>
                <a:latin typeface="+mj-lt"/>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457200" y="6498000"/>
            <a:ext cx="522000" cy="360000"/>
          </a:xfrm>
          <a:prstGeom prst="rect">
            <a:avLst/>
          </a:prstGeom>
        </p:spPr>
        <p:txBody>
          <a:bodyPr vert="horz" lIns="0" tIns="0" rIns="0" bIns="0" rtlCol="0" anchor="t" anchorCtr="0"/>
          <a:lstStyle>
            <a:lvl1pPr algn="l">
              <a:defRPr sz="800">
                <a:solidFill>
                  <a:srgbClr val="C8C8C8"/>
                </a:solidFill>
                <a:latin typeface="+mj-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59434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hdr="0"/>
  <p:txStyles>
    <p:titleStyle>
      <a:lvl1pPr algn="l" defTabSz="914400" rtl="0" eaLnBrk="1" latinLnBrk="0" hangingPunct="1">
        <a:lnSpc>
          <a:spcPct val="85000"/>
        </a:lnSpc>
        <a:spcBef>
          <a:spcPct val="0"/>
        </a:spcBef>
        <a:buNone/>
        <a:defRPr sz="3200" kern="1200" cap="all" spc="100" baseline="0">
          <a:solidFill>
            <a:schemeClr val="accent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1200"/>
        </a:spcAft>
        <a:buFont typeface="Calibri" panose="020F0502020204030204" pitchFamily="34" charset="0"/>
        <a:buChar char="​"/>
        <a:defRPr sz="2000" b="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Calibri" panose="020F0502020204030204" pitchFamily="34" charset="0"/>
        <a:buChar char="​"/>
        <a:tabLst/>
        <a:defRPr sz="2400" b="1" kern="1200">
          <a:solidFill>
            <a:schemeClr val="tx1"/>
          </a:solidFill>
          <a:latin typeface="+mj-lt"/>
          <a:ea typeface="+mn-ea"/>
          <a:cs typeface="+mn-cs"/>
        </a:defRPr>
      </a:lvl5pPr>
      <a:lvl6pPr marL="0" indent="0" algn="l" defTabSz="914400" rtl="0" eaLnBrk="1" latinLnBrk="0" hangingPunct="1">
        <a:lnSpc>
          <a:spcPct val="90000"/>
        </a:lnSpc>
        <a:spcBef>
          <a:spcPts val="0"/>
        </a:spcBef>
        <a:spcAft>
          <a:spcPts val="900"/>
        </a:spcAft>
        <a:buFont typeface="Calibri" panose="020F0502020204030204" pitchFamily="34" charset="0"/>
        <a:buChar char="​"/>
        <a:defRPr sz="1400" kern="1200">
          <a:solidFill>
            <a:schemeClr val="tx1"/>
          </a:solidFill>
          <a:latin typeface="+mj-lt"/>
          <a:ea typeface="+mn-ea"/>
          <a:cs typeface="+mn-cs"/>
        </a:defRPr>
      </a:lvl6pPr>
      <a:lvl7pPr marL="0" indent="0" algn="l" defTabSz="914400" rtl="0" eaLnBrk="1" latinLnBrk="0" hangingPunct="1">
        <a:lnSpc>
          <a:spcPct val="80000"/>
        </a:lnSpc>
        <a:spcBef>
          <a:spcPts val="600"/>
        </a:spcBef>
        <a:spcAft>
          <a:spcPts val="600"/>
        </a:spcAft>
        <a:buFont typeface="Calibri" panose="020F0502020204030204" pitchFamily="34" charset="0"/>
        <a:buChar char="​"/>
        <a:defRPr sz="2400" b="0" kern="1200" cap="all" baseline="0">
          <a:solidFill>
            <a:schemeClr val="tx1"/>
          </a:solidFill>
          <a:latin typeface="+mj-lt"/>
          <a:ea typeface="+mn-ea"/>
          <a:cs typeface="+mn-cs"/>
        </a:defRPr>
      </a:lvl7pPr>
      <a:lvl8pPr marL="0" indent="0" algn="l" defTabSz="914400" rtl="0" eaLnBrk="1" latinLnBrk="0" hangingPunct="1">
        <a:lnSpc>
          <a:spcPct val="80000"/>
        </a:lnSpc>
        <a:spcBef>
          <a:spcPts val="600"/>
        </a:spcBef>
        <a:spcAft>
          <a:spcPts val="600"/>
        </a:spcAft>
        <a:buFont typeface="Calibri" panose="020F0502020204030204" pitchFamily="34" charset="0"/>
        <a:buChar char="​"/>
        <a:defRPr sz="1600" b="1" kern="1200" cap="all" baseline="0">
          <a:solidFill>
            <a:schemeClr val="tx1"/>
          </a:solidFill>
          <a:latin typeface="+mj-lt"/>
          <a:ea typeface="+mn-ea"/>
          <a:cs typeface="+mn-cs"/>
        </a:defRPr>
      </a:lvl8pPr>
      <a:lvl9pPr marL="0" indent="0" algn="l" defTabSz="914400" rtl="0" eaLnBrk="1" latinLnBrk="0" hangingPunct="1">
        <a:lnSpc>
          <a:spcPct val="80000"/>
        </a:lnSpc>
        <a:spcBef>
          <a:spcPts val="0"/>
        </a:spcBef>
        <a:spcAft>
          <a:spcPts val="0"/>
        </a:spcAft>
        <a:buFont typeface="Calibri" panose="020F050202020403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A4A3A4"/>
          </p15:clr>
        </p15:guide>
        <p15:guide id="2" pos="904">
          <p15:clr>
            <a:srgbClr val="A4A3A4"/>
          </p15:clr>
        </p15:guide>
        <p15:guide id="3" orient="horz" pos="288">
          <p15:clr>
            <a:srgbClr val="F26B43"/>
          </p15:clr>
        </p15:guide>
        <p15:guide id="4" orient="horz" pos="4032">
          <p15:clr>
            <a:srgbClr val="F26B43"/>
          </p15:clr>
        </p15:guide>
        <p15:guide id="5" pos="288">
          <p15:clr>
            <a:srgbClr val="F26B43"/>
          </p15:clr>
        </p15:guide>
        <p15:guide id="6" pos="7392">
          <p15:clr>
            <a:srgbClr val="F26B43"/>
          </p15:clr>
        </p15:guide>
        <p15:guide id="7" orient="horz" pos="1152">
          <p15:clr>
            <a:srgbClr val="F26B43"/>
          </p15:clr>
        </p15:guide>
        <p15:guide id="8" pos="1232">
          <p15:clr>
            <a:srgbClr val="A4A3A4"/>
          </p15:clr>
        </p15:guide>
        <p15:guide id="9" pos="1520">
          <p15:clr>
            <a:srgbClr val="A4A3A4"/>
          </p15:clr>
        </p15:guide>
        <p15:guide id="10" pos="1848">
          <p15:clr>
            <a:srgbClr val="A4A3A4"/>
          </p15:clr>
        </p15:guide>
        <p15:guide id="11" pos="2136">
          <p15:clr>
            <a:srgbClr val="A4A3A4"/>
          </p15:clr>
        </p15:guide>
        <p15:guide id="12" pos="2464">
          <p15:clr>
            <a:srgbClr val="A4A3A4"/>
          </p15:clr>
        </p15:guide>
        <p15:guide id="13" pos="2752">
          <p15:clr>
            <a:srgbClr val="A4A3A4"/>
          </p15:clr>
        </p15:guide>
        <p15:guide id="14" pos="3080">
          <p15:clr>
            <a:srgbClr val="A4A3A4"/>
          </p15:clr>
        </p15:guide>
        <p15:guide id="15" pos="3368">
          <p15:clr>
            <a:srgbClr val="A4A3A4"/>
          </p15:clr>
        </p15:guide>
        <p15:guide id="16" pos="3696">
          <p15:clr>
            <a:srgbClr val="A4A3A4"/>
          </p15:clr>
        </p15:guide>
        <p15:guide id="17" pos="3984">
          <p15:clr>
            <a:srgbClr val="A4A3A4"/>
          </p15:clr>
        </p15:guide>
        <p15:guide id="18" pos="4312">
          <p15:clr>
            <a:srgbClr val="A4A3A4"/>
          </p15:clr>
        </p15:guide>
        <p15:guide id="19" pos="4600">
          <p15:clr>
            <a:srgbClr val="A4A3A4"/>
          </p15:clr>
        </p15:guide>
        <p15:guide id="20" pos="4928">
          <p15:clr>
            <a:srgbClr val="A4A3A4"/>
          </p15:clr>
        </p15:guide>
        <p15:guide id="21" pos="5216">
          <p15:clr>
            <a:srgbClr val="A4A3A4"/>
          </p15:clr>
        </p15:guide>
        <p15:guide id="22" pos="5544">
          <p15:clr>
            <a:srgbClr val="A4A3A4"/>
          </p15:clr>
        </p15:guide>
        <p15:guide id="23" pos="5832">
          <p15:clr>
            <a:srgbClr val="A4A3A4"/>
          </p15:clr>
        </p15:guide>
        <p15:guide id="24" pos="6160">
          <p15:clr>
            <a:srgbClr val="A4A3A4"/>
          </p15:clr>
        </p15:guide>
        <p15:guide id="25" pos="6448">
          <p15:clr>
            <a:srgbClr val="A4A3A4"/>
          </p15:clr>
        </p15:guide>
        <p15:guide id="26" pos="6776">
          <p15:clr>
            <a:srgbClr val="A4A3A4"/>
          </p15:clr>
        </p15:guide>
        <p15:guide id="27" pos="7064">
          <p15:clr>
            <a:srgbClr val="A4A3A4"/>
          </p15:clr>
        </p15:guide>
        <p15:guide id="28" orient="horz" pos="39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54585A"/>
              </a:solidFill>
            </a:endParaRPr>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100">
                <a:solidFill>
                  <a:schemeClr val="accent2"/>
                </a:solidFill>
              </a:defRPr>
            </a:lvl1pPr>
          </a:lstStyle>
          <a:p>
            <a:fld id="{0D558541-60C9-42A2-8392-FF12533A6B7A}" type="slidenum">
              <a:rPr lang="en-US" smtClean="0">
                <a:solidFill>
                  <a:srgbClr val="B0A2C5"/>
                </a:solidFill>
              </a:rPr>
              <a:pPr/>
              <a:t>‹#›</a:t>
            </a:fld>
            <a:endParaRPr lang="en-US" dirty="0">
              <a:solidFill>
                <a:srgbClr val="B0A2C5"/>
              </a:solidFill>
            </a:endParaRPr>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36301537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hf hdr="0" ftr="0" dt="0"/>
  <p:txStyles>
    <p:titleStyle>
      <a:lvl1pPr algn="l" defTabSz="914400" rtl="0" eaLnBrk="1" latinLnBrk="0" hangingPunct="1">
        <a:lnSpc>
          <a:spcPct val="85000"/>
        </a:lnSpc>
        <a:spcBef>
          <a:spcPct val="0"/>
        </a:spcBef>
        <a:buNone/>
        <a:defRPr sz="3200" kern="0" spc="0" baseline="0">
          <a:solidFill>
            <a:srgbClr val="61468B"/>
          </a:solidFill>
          <a:latin typeface="+mj-lt"/>
          <a:ea typeface="+mj-ea"/>
          <a:cs typeface="+mj-cs"/>
        </a:defRPr>
      </a:lvl1pPr>
    </p:titleStyle>
    <p:bodyStyle>
      <a:lvl1pPr marL="285750" indent="-285750" algn="l" defTabSz="914400" rtl="0" eaLnBrk="1" latinLnBrk="0" hangingPunct="1">
        <a:spcBef>
          <a:spcPts val="0"/>
        </a:spcBef>
        <a:spcAft>
          <a:spcPts val="600"/>
        </a:spcAft>
        <a:buClr>
          <a:schemeClr val="accent1"/>
        </a:buClr>
        <a:buFont typeface="Calibri" panose="020F0502020204030204" pitchFamily="34" charset="0"/>
        <a:buChar char="•"/>
        <a:defRPr sz="2600" kern="1200" spc="-50" baseline="0">
          <a:solidFill>
            <a:schemeClr val="tx1"/>
          </a:solidFill>
          <a:latin typeface="+mn-lt"/>
          <a:ea typeface="+mn-ea"/>
          <a:cs typeface="+mn-cs"/>
        </a:defRPr>
      </a:lvl1pPr>
      <a:lvl2pPr marL="571500" indent="-285750" algn="l" defTabSz="914400" rtl="0" eaLnBrk="1" latinLnBrk="0" hangingPunct="1">
        <a:spcBef>
          <a:spcPts val="0"/>
        </a:spcBef>
        <a:spcAft>
          <a:spcPts val="600"/>
        </a:spcAft>
        <a:buClr>
          <a:srgbClr val="605F62"/>
        </a:buClr>
        <a:buFont typeface="Calibri" panose="020F0502020204030204" pitchFamily="34" charset="0"/>
        <a:buChar char="−"/>
        <a:defRPr sz="2400" kern="1200" spc="-50" baseline="0">
          <a:solidFill>
            <a:schemeClr val="tx1"/>
          </a:solidFill>
          <a:latin typeface="+mn-lt"/>
          <a:ea typeface="+mn-ea"/>
          <a:cs typeface="+mn-cs"/>
        </a:defRPr>
      </a:lvl2pPr>
      <a:lvl3pPr marL="742950" indent="-171450" algn="l" defTabSz="914400" rtl="0" eaLnBrk="1" latinLnBrk="0" hangingPunct="1">
        <a:spcBef>
          <a:spcPts val="0"/>
        </a:spcBef>
        <a:spcAft>
          <a:spcPts val="600"/>
        </a:spcAft>
        <a:buClr>
          <a:srgbClr val="605F62"/>
        </a:buClr>
        <a:buFont typeface="Arial" pitchFamily="34" charset="0"/>
        <a:buChar char="•"/>
        <a:defRPr sz="2200" kern="1200" spc="-50" baseline="0">
          <a:solidFill>
            <a:schemeClr val="tx1"/>
          </a:solidFill>
          <a:latin typeface="+mn-lt"/>
          <a:ea typeface="+mn-ea"/>
          <a:cs typeface="+mn-cs"/>
        </a:defRPr>
      </a:lvl3pPr>
      <a:lvl4pPr marL="914400" indent="-171450" algn="l" defTabSz="914400" rtl="0" eaLnBrk="1" latinLnBrk="0" hangingPunct="1">
        <a:spcBef>
          <a:spcPts val="0"/>
        </a:spcBef>
        <a:spcAft>
          <a:spcPts val="600"/>
        </a:spcAft>
        <a:buClr>
          <a:srgbClr val="605F62"/>
        </a:buClr>
        <a:buFont typeface="Arial" pitchFamily="34" charset="0"/>
        <a:buChar char="•"/>
        <a:defRPr sz="2000" kern="1200" spc="-50" baseline="0">
          <a:solidFill>
            <a:schemeClr val="tx1"/>
          </a:solidFill>
          <a:latin typeface="+mn-lt"/>
          <a:ea typeface="+mn-ea"/>
          <a:cs typeface="+mn-cs"/>
        </a:defRPr>
      </a:lvl4pPr>
      <a:lvl5pPr marL="1085850" indent="-171450" algn="l" defTabSz="914400" rtl="0" eaLnBrk="1" latinLnBrk="0" hangingPunct="1">
        <a:spcBef>
          <a:spcPts val="0"/>
        </a:spcBef>
        <a:spcAft>
          <a:spcPts val="600"/>
        </a:spcAft>
        <a:buClr>
          <a:srgbClr val="605F62"/>
        </a:buClr>
        <a:buFont typeface="Arial"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0" y="5810250"/>
            <a:ext cx="12192000" cy="1047750"/>
          </a:xfrm>
          <a:prstGeom prst="rect">
            <a:avLst/>
          </a:prstGeom>
          <a:noFill/>
          <a:ln w="9525">
            <a:noFill/>
            <a:miter lim="800000"/>
            <a:headEnd/>
            <a:tailEnd/>
          </a:ln>
        </p:spPr>
      </p:pic>
      <p:sp>
        <p:nvSpPr>
          <p:cNvPr id="5" name="Slide Number Placeholder 5"/>
          <p:cNvSpPr txBox="1">
            <a:spLocks/>
          </p:cNvSpPr>
          <p:nvPr userDrawn="1"/>
        </p:nvSpPr>
        <p:spPr>
          <a:xfrm>
            <a:off x="0" y="6553200"/>
            <a:ext cx="2844800" cy="2286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992124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1/24/2022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8336556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8" y="216131"/>
            <a:ext cx="10601011" cy="110559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8" y="1639019"/>
            <a:ext cx="10601011" cy="441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1" y="6395114"/>
            <a:ext cx="1978587" cy="286169"/>
          </a:xfrm>
          <a:prstGeom prst="rect">
            <a:avLst/>
          </a:prstGeom>
        </p:spPr>
        <p:txBody>
          <a:bodyPr vert="horz" lIns="91440" tIns="45720" rIns="91440" bIns="45720" rtlCol="0" anchor="ctr"/>
          <a:lstStyle>
            <a:lvl1pPr algn="r">
              <a:defRPr sz="1200">
                <a:solidFill>
                  <a:schemeClr val="bg1"/>
                </a:solidFill>
              </a:defRPr>
            </a:lvl1pPr>
          </a:lstStyle>
          <a:p>
            <a:fld id="{5CD7C61F-F72B-4C11-B1EF-E388DB0BA402}" type="datetime4">
              <a:rPr lang="en-US" smtClean="0"/>
              <a:t>January 24, 2022</a:t>
            </a:fld>
            <a:endParaRPr lang="en-US"/>
          </a:p>
        </p:txBody>
      </p:sp>
      <p:sp>
        <p:nvSpPr>
          <p:cNvPr id="5" name="Footer Placeholder 4"/>
          <p:cNvSpPr>
            <a:spLocks noGrp="1"/>
          </p:cNvSpPr>
          <p:nvPr>
            <p:ph type="ftr" sz="quarter" idx="3"/>
          </p:nvPr>
        </p:nvSpPr>
        <p:spPr>
          <a:xfrm>
            <a:off x="1999622" y="6395114"/>
            <a:ext cx="5036788" cy="286169"/>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215758" y="6395114"/>
            <a:ext cx="888520" cy="286169"/>
          </a:xfrm>
          <a:prstGeom prst="rect">
            <a:avLst/>
          </a:prstGeom>
        </p:spPr>
        <p:txBody>
          <a:bodyPr vert="horz" lIns="91440" tIns="45720" rIns="91440" bIns="45720" rtlCol="0" anchor="ctr"/>
          <a:lstStyle>
            <a:lvl1pPr algn="r">
              <a:defRPr sz="12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19">
            <a:extLst>
              <a:ext uri="{96DAC541-7B7A-43D3-8B79-37D633B846F1}">
                <asvg:svgBlip xmlns:asvg="http://schemas.microsoft.com/office/drawing/2016/SVG/main" xmlns="" r:embed="rId20"/>
              </a:ext>
            </a:extLst>
          </a:blip>
          <a:srcRect l="93318" t="-86863" b="-1"/>
          <a:stretch/>
        </p:blipFill>
        <p:spPr>
          <a:xfrm rot="10800000">
            <a:off x="11487488" y="6351827"/>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204141393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ilpqc.org/ILPQC%202020+/PVB/Toolkit/PNEM/CMQCC%20Unbinding.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80.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74.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4.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4.xml"/><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4.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87.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87.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8.xml"/><Relationship Id="rId1"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7.jpeg"/><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7.jpeg"/><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7.jpeg"/><Relationship Id="rId1" Type="http://schemas.openxmlformats.org/officeDocument/2006/relationships/slideLayout" Target="../slideLayouts/slideLayout61.xml"/><Relationship Id="rId5" Type="http://schemas.openxmlformats.org/officeDocument/2006/relationships/image" Target="../media/image73.jpeg"/><Relationship Id="rId4" Type="http://schemas.openxmlformats.org/officeDocument/2006/relationships/image" Target="../media/image7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7.jpeg"/><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7.jpeg"/><Relationship Id="rId1" Type="http://schemas.openxmlformats.org/officeDocument/2006/relationships/slideLayout" Target="../slideLayouts/slideLayout6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7.jpeg"/><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7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82.png"/><Relationship Id="rId4" Type="http://schemas.openxmlformats.org/officeDocument/2006/relationships/diagramLayout" Target="../diagrams/layout5.xml"/><Relationship Id="rId9" Type="http://schemas.openxmlformats.org/officeDocument/2006/relationships/image" Target="../media/image8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mailto:ellie.suse@northwestern.edu"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17.svg"/><Relationship Id="rId4" Type="http://schemas.openxmlformats.org/officeDocument/2006/relationships/image" Target="../media/image35.png"/></Relationships>
</file>

<file path=ppt/slides/_rels/slide80.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2.png"/><Relationship Id="rId3" Type="http://schemas.openxmlformats.org/officeDocument/2006/relationships/image" Target="../media/image83.jpeg"/><Relationship Id="rId7" Type="http://schemas.openxmlformats.org/officeDocument/2006/relationships/image" Target="../media/image87.png"/><Relationship Id="rId12" Type="http://schemas.openxmlformats.org/officeDocument/2006/relationships/image" Target="../media/image91.png"/><Relationship Id="rId2" Type="http://schemas.openxmlformats.org/officeDocument/2006/relationships/notesSlide" Target="../notesSlides/notesSlide63.xml"/><Relationship Id="rId1" Type="http://schemas.openxmlformats.org/officeDocument/2006/relationships/slideLayout" Target="../slideLayouts/slideLayout22.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85.png"/><Relationship Id="rId10" Type="http://schemas.openxmlformats.org/officeDocument/2006/relationships/image" Target="../media/image89.png"/><Relationship Id="rId4" Type="http://schemas.openxmlformats.org/officeDocument/2006/relationships/image" Target="../media/image84.gif"/><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712395"/>
            <a:ext cx="5705374" cy="1826339"/>
          </a:xfrm>
        </p:spPr>
        <p:txBody>
          <a:bodyPr>
            <a:normAutofit fontScale="90000"/>
          </a:bodyPr>
          <a:lstStyle/>
          <a:p>
            <a:r>
              <a:rPr lang="en-US" dirty="0">
                <a:ea typeface="Lato Medium"/>
                <a:cs typeface="Lato Medium"/>
              </a:rPr>
              <a:t>PVB Monthly Webinar: </a:t>
            </a:r>
            <a:r>
              <a:rPr lang="en-US" dirty="0"/>
              <a:t/>
            </a:r>
            <a:br>
              <a:rPr lang="en-US" dirty="0"/>
            </a:br>
            <a:r>
              <a:rPr lang="en-US" dirty="0" smtClean="0">
                <a:solidFill>
                  <a:schemeClr val="dk1"/>
                </a:solidFill>
                <a:ea typeface="Lato Medium"/>
                <a:cs typeface="Lato Medium"/>
              </a:rPr>
              <a:t>Un-blinding Provider-level NTSV C-section Rates</a:t>
            </a:r>
            <a:endParaRPr lang="en-US" dirty="0">
              <a:solidFill>
                <a:schemeClr val="dk1"/>
              </a:solidFill>
            </a:endParaRP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vert="horz" lIns="91440" tIns="45720" rIns="91440" bIns="45720" rtlCol="0" anchor="t">
            <a:normAutofit/>
          </a:bodyPr>
          <a:lstStyle/>
          <a:p>
            <a:r>
              <a:rPr lang="en-US" dirty="0" smtClean="0">
                <a:ea typeface="Lato"/>
                <a:cs typeface="Lato"/>
              </a:rPr>
              <a:t>January 24, </a:t>
            </a:r>
            <a:r>
              <a:rPr lang="en-US" dirty="0">
                <a:ea typeface="Lato"/>
                <a:cs typeface="Lato"/>
              </a:rPr>
              <a:t>2021 12:30-1:30</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7118684" y="1514610"/>
            <a:ext cx="5073316" cy="3382210"/>
          </a:xfrm>
        </p:spPr>
      </p:pic>
    </p:spTree>
    <p:extLst>
      <p:ext uri="{BB962C8B-B14F-4D97-AF65-F5344CB8AC3E}">
        <p14:creationId xmlns:p14="http://schemas.microsoft.com/office/powerpoint/2010/main" val="47170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10</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a:t>Provider and Nurse Education</a:t>
            </a:r>
          </a:p>
        </p:txBody>
      </p:sp>
      <p:graphicFrame>
        <p:nvGraphicFramePr>
          <p:cNvPr id="5" name="Chart 4"/>
          <p:cNvGraphicFramePr>
            <a:graphicFrameLocks/>
          </p:cNvGraphicFramePr>
          <p:nvPr>
            <p:extLst>
              <p:ext uri="{D42A27DB-BD31-4B8C-83A1-F6EECF244321}">
                <p14:modId xmlns:p14="http://schemas.microsoft.com/office/powerpoint/2010/main" val="12773169"/>
              </p:ext>
            </p:extLst>
          </p:nvPr>
        </p:nvGraphicFramePr>
        <p:xfrm>
          <a:off x="609600" y="1592131"/>
          <a:ext cx="10972800" cy="4764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31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11</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Standard protocols and processes</a:t>
            </a:r>
          </a:p>
        </p:txBody>
      </p:sp>
      <p:graphicFrame>
        <p:nvGraphicFramePr>
          <p:cNvPr id="6" name="Chart 5"/>
          <p:cNvGraphicFramePr>
            <a:graphicFrameLocks/>
          </p:cNvGraphicFramePr>
          <p:nvPr>
            <p:extLst>
              <p:ext uri="{D42A27DB-BD31-4B8C-83A1-F6EECF244321}">
                <p14:modId xmlns:p14="http://schemas.microsoft.com/office/powerpoint/2010/main" val="3729361066"/>
              </p:ext>
            </p:extLst>
          </p:nvPr>
        </p:nvGraphicFramePr>
        <p:xfrm>
          <a:off x="742278" y="1621154"/>
          <a:ext cx="10840122" cy="4735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67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12</a:t>
            </a:fld>
            <a:endParaRPr lang="en-US" altLang="en-US" sz="1200">
              <a:solidFill>
                <a:srgbClr val="898989"/>
              </a:solidFill>
              <a:latin typeface="Arial" charset="0"/>
              <a:ea typeface="MS PGothic" pitchFamily="34" charset="-128"/>
            </a:endParaRPr>
          </a:p>
        </p:txBody>
      </p:sp>
      <p:sp>
        <p:nvSpPr>
          <p:cNvPr id="6" name="Title 2"/>
          <p:cNvSpPr txBox="1">
            <a:spLocks/>
          </p:cNvSpPr>
          <p:nvPr/>
        </p:nvSpPr>
        <p:spPr>
          <a:xfrm>
            <a:off x="762000" y="5175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EMR Integration</a:t>
            </a:r>
          </a:p>
        </p:txBody>
      </p:sp>
      <p:graphicFrame>
        <p:nvGraphicFramePr>
          <p:cNvPr id="5" name="Chart 4"/>
          <p:cNvGraphicFramePr>
            <a:graphicFrameLocks/>
          </p:cNvGraphicFramePr>
          <p:nvPr>
            <p:extLst>
              <p:ext uri="{D42A27DB-BD31-4B8C-83A1-F6EECF244321}">
                <p14:modId xmlns:p14="http://schemas.microsoft.com/office/powerpoint/2010/main" val="4130406383"/>
              </p:ext>
            </p:extLst>
          </p:nvPr>
        </p:nvGraphicFramePr>
        <p:xfrm>
          <a:off x="762000" y="1516828"/>
          <a:ext cx="10820400" cy="4839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39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13</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Sharing Provider Level Data</a:t>
            </a:r>
          </a:p>
        </p:txBody>
      </p:sp>
      <p:graphicFrame>
        <p:nvGraphicFramePr>
          <p:cNvPr id="6" name="Chart 5"/>
          <p:cNvGraphicFramePr>
            <a:graphicFrameLocks/>
          </p:cNvGraphicFramePr>
          <p:nvPr>
            <p:extLst>
              <p:ext uri="{D42A27DB-BD31-4B8C-83A1-F6EECF244321}">
                <p14:modId xmlns:p14="http://schemas.microsoft.com/office/powerpoint/2010/main" val="380594453"/>
              </p:ext>
            </p:extLst>
          </p:nvPr>
        </p:nvGraphicFramePr>
        <p:xfrm>
          <a:off x="622151" y="1581374"/>
          <a:ext cx="10820400" cy="4774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81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14</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609600" y="432172"/>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Cesarean Decision Checklist</a:t>
            </a:r>
          </a:p>
        </p:txBody>
      </p:sp>
      <p:graphicFrame>
        <p:nvGraphicFramePr>
          <p:cNvPr id="5" name="Chart 4"/>
          <p:cNvGraphicFramePr>
            <a:graphicFrameLocks/>
          </p:cNvGraphicFramePr>
          <p:nvPr>
            <p:extLst>
              <p:ext uri="{D42A27DB-BD31-4B8C-83A1-F6EECF244321}">
                <p14:modId xmlns:p14="http://schemas.microsoft.com/office/powerpoint/2010/main" val="2765382385"/>
              </p:ext>
            </p:extLst>
          </p:nvPr>
        </p:nvGraphicFramePr>
        <p:xfrm>
          <a:off x="688489" y="1581373"/>
          <a:ext cx="10893911" cy="4668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446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15</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Decision Huddles/Debriefs</a:t>
            </a:r>
          </a:p>
        </p:txBody>
      </p:sp>
      <p:graphicFrame>
        <p:nvGraphicFramePr>
          <p:cNvPr id="5" name="Chart 4"/>
          <p:cNvGraphicFramePr>
            <a:graphicFrameLocks/>
          </p:cNvGraphicFramePr>
          <p:nvPr>
            <p:extLst>
              <p:ext uri="{D42A27DB-BD31-4B8C-83A1-F6EECF244321}">
                <p14:modId xmlns:p14="http://schemas.microsoft.com/office/powerpoint/2010/main" val="708558214"/>
              </p:ext>
            </p:extLst>
          </p:nvPr>
        </p:nvGraphicFramePr>
        <p:xfrm>
          <a:off x="753035" y="1506071"/>
          <a:ext cx="10829365"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85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16</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Shared Decision Making</a:t>
            </a:r>
          </a:p>
        </p:txBody>
      </p:sp>
      <p:graphicFrame>
        <p:nvGraphicFramePr>
          <p:cNvPr id="5" name="Chart 4"/>
          <p:cNvGraphicFramePr>
            <a:graphicFrameLocks/>
          </p:cNvGraphicFramePr>
          <p:nvPr>
            <p:extLst>
              <p:ext uri="{D42A27DB-BD31-4B8C-83A1-F6EECF244321}">
                <p14:modId xmlns:p14="http://schemas.microsoft.com/office/powerpoint/2010/main" val="125472219"/>
              </p:ext>
            </p:extLst>
          </p:nvPr>
        </p:nvGraphicFramePr>
        <p:xfrm>
          <a:off x="753035" y="1506071"/>
          <a:ext cx="10829365"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38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17</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Standardized Patient Education</a:t>
            </a:r>
          </a:p>
        </p:txBody>
      </p:sp>
      <p:graphicFrame>
        <p:nvGraphicFramePr>
          <p:cNvPr id="5" name="Chart 4"/>
          <p:cNvGraphicFramePr>
            <a:graphicFrameLocks/>
          </p:cNvGraphicFramePr>
          <p:nvPr>
            <p:extLst>
              <p:ext uri="{D42A27DB-BD31-4B8C-83A1-F6EECF244321}">
                <p14:modId xmlns:p14="http://schemas.microsoft.com/office/powerpoint/2010/main" val="4061658323"/>
              </p:ext>
            </p:extLst>
          </p:nvPr>
        </p:nvGraphicFramePr>
        <p:xfrm>
          <a:off x="742278" y="1527586"/>
          <a:ext cx="10840122" cy="4828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077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152446653"/>
              </p:ext>
            </p:extLst>
          </p:nvPr>
        </p:nvGraphicFramePr>
        <p:xfrm>
          <a:off x="609599" y="1527586"/>
          <a:ext cx="11320631" cy="4733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t>ILPQC NTSV C-Section Rates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3" name="Rectangle 2"/>
          <p:cNvSpPr/>
          <p:nvPr/>
        </p:nvSpPr>
        <p:spPr>
          <a:xfrm>
            <a:off x="10959824" y="5320915"/>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a:t>
            </a:r>
            <a:endParaRPr lang="en-US" dirty="0"/>
          </a:p>
        </p:txBody>
      </p:sp>
      <p:sp>
        <p:nvSpPr>
          <p:cNvPr id="7" name="Rectangle 6"/>
          <p:cNvSpPr/>
          <p:nvPr/>
        </p:nvSpPr>
        <p:spPr>
          <a:xfrm>
            <a:off x="10144481" y="5318431"/>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a:t>
            </a:r>
            <a:endParaRPr lang="en-US" dirty="0"/>
          </a:p>
        </p:txBody>
      </p:sp>
      <p:sp>
        <p:nvSpPr>
          <p:cNvPr id="8" name="Rectangle 7"/>
          <p:cNvSpPr/>
          <p:nvPr/>
        </p:nvSpPr>
        <p:spPr>
          <a:xfrm>
            <a:off x="9048544" y="5320914"/>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24%</a:t>
            </a:r>
            <a:endParaRPr lang="en-US" dirty="0"/>
          </a:p>
        </p:txBody>
      </p:sp>
      <p:sp>
        <p:nvSpPr>
          <p:cNvPr id="9" name="Rectangle 8"/>
          <p:cNvSpPr/>
          <p:nvPr/>
        </p:nvSpPr>
        <p:spPr>
          <a:xfrm>
            <a:off x="1459826" y="5192578"/>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a:t>
            </a:r>
            <a:endParaRPr lang="en-US" dirty="0"/>
          </a:p>
        </p:txBody>
      </p:sp>
      <p:cxnSp>
        <p:nvCxnSpPr>
          <p:cNvPr id="11" name="Straight Connector 10"/>
          <p:cNvCxnSpPr/>
          <p:nvPr/>
        </p:nvCxnSpPr>
        <p:spPr>
          <a:xfrm>
            <a:off x="1143000" y="4953000"/>
            <a:ext cx="10439400" cy="76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0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590694799"/>
              </p:ext>
            </p:extLst>
          </p:nvPr>
        </p:nvGraphicFramePr>
        <p:xfrm>
          <a:off x="688489" y="1764087"/>
          <a:ext cx="10893911" cy="450762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p:cNvCxnSpPr/>
          <p:nvPr/>
        </p:nvCxnSpPr>
        <p:spPr>
          <a:xfrm flipH="1">
            <a:off x="1187240" y="5182881"/>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2865" y="4378235"/>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Goal: &lt;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23.6%</a:t>
            </a:r>
          </a:p>
        </p:txBody>
      </p:sp>
      <p:sp>
        <p:nvSpPr>
          <p:cNvPr id="13" name="TextBox 12"/>
          <p:cNvSpPr txBox="1"/>
          <p:nvPr/>
        </p:nvSpPr>
        <p:spPr>
          <a:xfrm>
            <a:off x="6332220" y="6239113"/>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All ILPQC Average: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25%</a:t>
            </a:r>
          </a:p>
        </p:txBody>
      </p:sp>
    </p:spTree>
    <p:extLst>
      <p:ext uri="{BB962C8B-B14F-4D97-AF65-F5344CB8AC3E}">
        <p14:creationId xmlns:p14="http://schemas.microsoft.com/office/powerpoint/2010/main" val="151423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1281606" cy="3711785"/>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err="1" smtClean="0">
                <a:solidFill>
                  <a:schemeClr val="dk1"/>
                </a:solidFill>
              </a:rPr>
              <a:t>Unblinding</a:t>
            </a:r>
            <a:r>
              <a:rPr lang="en-US" sz="2800" dirty="0" smtClean="0">
                <a:solidFill>
                  <a:schemeClr val="dk1"/>
                </a:solidFill>
              </a:rPr>
              <a:t> Provider Level data</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t>Dr. Karen </a:t>
            </a:r>
            <a:r>
              <a:rPr lang="en-US" sz="2800" b="1" u="sng" dirty="0" err="1" smtClean="0"/>
              <a:t>Bruder</a:t>
            </a:r>
            <a:r>
              <a:rPr lang="en-US" sz="2800" dirty="0" smtClean="0"/>
              <a:t>: S</a:t>
            </a:r>
            <a:r>
              <a:rPr lang="en-US" sz="2800" dirty="0" smtClean="0"/>
              <a:t>trategies </a:t>
            </a:r>
            <a:r>
              <a:rPr lang="en-US" sz="2800" dirty="0"/>
              <a:t>for Success for Promoting Primary Vaginal Birth: Data Transparency </a:t>
            </a:r>
            <a:endParaRPr lang="en-US" sz="2800" dirty="0" smtClean="0"/>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solidFill>
                  <a:schemeClr val="tx2">
                    <a:lumMod val="50000"/>
                  </a:schemeClr>
                </a:solidFill>
              </a:rPr>
              <a:t>Team </a:t>
            </a:r>
            <a:r>
              <a:rPr lang="en-US" sz="2800" b="1" u="sng" dirty="0">
                <a:solidFill>
                  <a:schemeClr val="tx2">
                    <a:lumMod val="50000"/>
                  </a:schemeClr>
                </a:solidFill>
              </a:rPr>
              <a:t>Talk</a:t>
            </a:r>
            <a:r>
              <a:rPr lang="en-US" sz="2800" b="1" dirty="0">
                <a:solidFill>
                  <a:schemeClr val="tx2">
                    <a:lumMod val="50000"/>
                  </a:schemeClr>
                </a:solidFill>
              </a:rPr>
              <a:t>: </a:t>
            </a:r>
            <a:r>
              <a:rPr lang="en-US" sz="2800" dirty="0" smtClean="0">
                <a:solidFill>
                  <a:schemeClr val="tx2">
                    <a:lumMod val="50000"/>
                  </a:schemeClr>
                </a:solidFill>
              </a:rPr>
              <a:t>SSM St. Mary’s Hospital</a:t>
            </a:r>
            <a:endParaRPr lang="en-US" sz="2800" dirty="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dirty="0"/>
              <a:t>Overview:</a:t>
            </a:r>
          </a:p>
        </p:txBody>
      </p:sp>
    </p:spTree>
    <p:extLst>
      <p:ext uri="{BB962C8B-B14F-4D97-AF65-F5344CB8AC3E}">
        <p14:creationId xmlns:p14="http://schemas.microsoft.com/office/powerpoint/2010/main" val="286970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229" y="5965685"/>
            <a:ext cx="11503268" cy="865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1192817551"/>
              </p:ext>
            </p:extLst>
          </p:nvPr>
        </p:nvGraphicFramePr>
        <p:xfrm>
          <a:off x="579657" y="1558235"/>
          <a:ext cx="11002743" cy="527332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905000" y="1295401"/>
            <a:ext cx="8229600" cy="4525963"/>
          </a:xfrm>
        </p:spPr>
        <p:txBody>
          <a:bodyPr/>
          <a:lstStyle/>
          <a:p>
            <a:endParaRPr lang="en-US"/>
          </a:p>
          <a:p>
            <a:endParaRPr lang="en-US"/>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a:solidFill>
                <a:srgbClr val="898989"/>
              </a:solidFill>
              <a:latin typeface="Arial" charset="0"/>
              <a:ea typeface="MS PGothic" pitchFamily="34" charset="-128"/>
            </a:endParaRPr>
          </a:p>
        </p:txBody>
      </p:sp>
      <p:cxnSp>
        <p:nvCxnSpPr>
          <p:cNvPr id="7" name="Straight Connector 6"/>
          <p:cNvCxnSpPr/>
          <p:nvPr/>
        </p:nvCxnSpPr>
        <p:spPr>
          <a:xfrm flipV="1">
            <a:off x="1027067" y="2955529"/>
            <a:ext cx="10167591" cy="11017"/>
          </a:xfrm>
          <a:prstGeom prst="line">
            <a:avLst/>
          </a:prstGeom>
          <a:ln w="28575">
            <a:solidFill>
              <a:srgbClr val="E31B7F"/>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48385" y="2117550"/>
            <a:ext cx="1881554" cy="461665"/>
          </a:xfrm>
          <a:prstGeom prst="rect">
            <a:avLst/>
          </a:prstGeom>
          <a:solidFill>
            <a:srgbClr val="F60064"/>
          </a:solidFill>
          <a:ln>
            <a:solidFill>
              <a:schemeClr val="tx2">
                <a:lumMod val="50000"/>
              </a:schemeClr>
            </a:solidFill>
          </a:ln>
        </p:spPr>
        <p:txBody>
          <a:bodyPr wrap="square" rtlCol="0">
            <a:spAutoFit/>
          </a:bodyPr>
          <a:lstStyle/>
          <a:p>
            <a:pPr algn="ctr"/>
            <a:r>
              <a:rPr lang="en-US" sz="2400" dirty="0">
                <a:solidFill>
                  <a:srgbClr val="F4F6FA"/>
                </a:solidFill>
              </a:rPr>
              <a:t>Goal: &gt;80%</a:t>
            </a:r>
            <a:endParaRPr lang="en-US" sz="2400" b="1" dirty="0">
              <a:solidFill>
                <a:srgbClr val="F4F6FA"/>
              </a:solidFill>
            </a:endParaRPr>
          </a:p>
        </p:txBody>
      </p:sp>
      <p:sp>
        <p:nvSpPr>
          <p:cNvPr id="12" name="Title 1"/>
          <p:cNvSpPr>
            <a:spLocks noGrp="1"/>
          </p:cNvSpPr>
          <p:nvPr>
            <p:ph type="title"/>
          </p:nvPr>
        </p:nvSpPr>
        <p:spPr>
          <a:xfrm>
            <a:off x="579657" y="232673"/>
            <a:ext cx="8088086" cy="1325563"/>
          </a:xfrm>
          <a:noFill/>
        </p:spPr>
        <p:txBody>
          <a:bodyPr>
            <a:normAutofit fontScale="90000"/>
          </a:bodyPr>
          <a:lstStyle/>
          <a:p>
            <a:r>
              <a:rPr lang="en-US" dirty="0"/>
              <a:t>NTSV C-sections meeting </a:t>
            </a:r>
            <a:br>
              <a:rPr lang="en-US" dirty="0"/>
            </a:br>
            <a:r>
              <a:rPr lang="en-US" dirty="0"/>
              <a:t>ACOG/SMFM Criteria, across hospitals</a:t>
            </a:r>
          </a:p>
        </p:txBody>
      </p:sp>
      <p:sp>
        <p:nvSpPr>
          <p:cNvPr id="5" name="TextBox 4"/>
          <p:cNvSpPr txBox="1"/>
          <p:nvPr/>
        </p:nvSpPr>
        <p:spPr>
          <a:xfrm>
            <a:off x="1348740" y="4674870"/>
            <a:ext cx="742950" cy="369332"/>
          </a:xfrm>
          <a:prstGeom prst="rect">
            <a:avLst/>
          </a:prstGeom>
          <a:noFill/>
        </p:spPr>
        <p:txBody>
          <a:bodyPr wrap="square" rtlCol="0">
            <a:spAutoFit/>
          </a:bodyPr>
          <a:lstStyle/>
          <a:p>
            <a:r>
              <a:rPr lang="en-US" dirty="0" smtClean="0"/>
              <a:t>40%</a:t>
            </a:r>
            <a:endParaRPr lang="en-US" dirty="0"/>
          </a:p>
        </p:txBody>
      </p:sp>
      <p:sp>
        <p:nvSpPr>
          <p:cNvPr id="11" name="TextBox 10"/>
          <p:cNvSpPr txBox="1"/>
          <p:nvPr/>
        </p:nvSpPr>
        <p:spPr>
          <a:xfrm>
            <a:off x="11039203" y="3825563"/>
            <a:ext cx="742950" cy="369332"/>
          </a:xfrm>
          <a:prstGeom prst="rect">
            <a:avLst/>
          </a:prstGeom>
          <a:noFill/>
        </p:spPr>
        <p:txBody>
          <a:bodyPr wrap="square" rtlCol="0">
            <a:spAutoFit/>
          </a:bodyPr>
          <a:lstStyle/>
          <a:p>
            <a:r>
              <a:rPr lang="en-US" dirty="0" smtClean="0"/>
              <a:t>56%</a:t>
            </a:r>
            <a:endParaRPr lang="en-US" dirty="0"/>
          </a:p>
        </p:txBody>
      </p:sp>
      <p:sp>
        <p:nvSpPr>
          <p:cNvPr id="13" name="TextBox 12"/>
          <p:cNvSpPr txBox="1"/>
          <p:nvPr/>
        </p:nvSpPr>
        <p:spPr>
          <a:xfrm>
            <a:off x="11119547" y="2995490"/>
            <a:ext cx="742950" cy="369332"/>
          </a:xfrm>
          <a:prstGeom prst="rect">
            <a:avLst/>
          </a:prstGeom>
          <a:noFill/>
        </p:spPr>
        <p:txBody>
          <a:bodyPr wrap="square" rtlCol="0">
            <a:spAutoFit/>
          </a:bodyPr>
          <a:lstStyle/>
          <a:p>
            <a:r>
              <a:rPr lang="en-US" dirty="0" smtClean="0"/>
              <a:t>71%</a:t>
            </a:r>
            <a:endParaRPr lang="en-US" dirty="0"/>
          </a:p>
        </p:txBody>
      </p:sp>
    </p:spTree>
    <p:extLst>
      <p:ext uri="{BB962C8B-B14F-4D97-AF65-F5344CB8AC3E}">
        <p14:creationId xmlns:p14="http://schemas.microsoft.com/office/powerpoint/2010/main" val="106857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9" name="Rectangle: Rounded Corners 12">
            <a:extLst>
              <a:ext uri="{FF2B5EF4-FFF2-40B4-BE49-F238E27FC236}">
                <a16:creationId xmlns:a16="http://schemas.microsoft.com/office/drawing/2014/main" id="{D45CB46C-7AF4-4F7E-B2FA-FDEAF5485057}"/>
              </a:ext>
            </a:extLst>
          </p:cNvPr>
          <p:cNvSpPr/>
          <p:nvPr/>
        </p:nvSpPr>
        <p:spPr>
          <a:xfrm>
            <a:off x="9041129" y="1395412"/>
            <a:ext cx="2914649" cy="5143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libri"/>
                <a:ea typeface="Calibri"/>
                <a:cs typeface="Calibri"/>
              </a:rPr>
              <a:t>ACOG/SMFM Criteria for </a:t>
            </a:r>
            <a:r>
              <a:rPr lang="en-US" sz="2000" b="1" u="sng" dirty="0" smtClean="0">
                <a:solidFill>
                  <a:schemeClr val="bg1"/>
                </a:solidFill>
                <a:latin typeface="Calibri"/>
                <a:ea typeface="Calibri"/>
                <a:cs typeface="Calibri"/>
              </a:rPr>
              <a:t>Failed Induction:</a:t>
            </a:r>
            <a:r>
              <a:rPr lang="en-US" sz="2000" b="1" u="sng" dirty="0">
                <a:solidFill>
                  <a:schemeClr val="bg1"/>
                </a:solidFill>
                <a:latin typeface="Calibri"/>
                <a:ea typeface="Calibri"/>
                <a:cs typeface="Calibri"/>
              </a:rPr>
              <a:t> </a:t>
            </a:r>
            <a:endParaRPr lang="en-US" sz="2000" b="1" u="sng" dirty="0" smtClean="0">
              <a:solidFill>
                <a:schemeClr val="bg1"/>
              </a:solidFill>
              <a:latin typeface="Calibri"/>
              <a:ea typeface="Calibri"/>
              <a:cs typeface="Calibri"/>
            </a:endParaRPr>
          </a:p>
          <a:p>
            <a:pPr marL="342900" lvl="0" indent="-342900">
              <a:buFont typeface="+mj-lt"/>
              <a:buAutoNum type="arabicPeriod"/>
            </a:pPr>
            <a:r>
              <a:rPr lang="en-US" b="1" dirty="0"/>
              <a:t>Oxytocin administered for at least 12-18 hours after membrane rupture, without achieving cervical change and regular contractions</a:t>
            </a:r>
          </a:p>
          <a:p>
            <a:pPr marL="342900" lvl="0" indent="-342900">
              <a:buFont typeface="+mj-lt"/>
              <a:buAutoNum type="arabicPeriod"/>
            </a:pPr>
            <a:r>
              <a:rPr lang="en-US" b="1" dirty="0" smtClean="0"/>
              <a:t>Longer </a:t>
            </a:r>
            <a:r>
              <a:rPr lang="en-US" b="1" dirty="0"/>
              <a:t>duration of the latent phase, 24 hours or longer if &lt;6cm and maternal and fetal status </a:t>
            </a:r>
            <a:r>
              <a:rPr lang="en-US" b="1" dirty="0" smtClean="0"/>
              <a:t>permits</a:t>
            </a:r>
            <a:endParaRPr lang="en-US" b="1" dirty="0"/>
          </a:p>
        </p:txBody>
      </p:sp>
      <p:graphicFrame>
        <p:nvGraphicFramePr>
          <p:cNvPr id="7" name="Chart 6"/>
          <p:cNvGraphicFramePr>
            <a:graphicFrameLocks/>
          </p:cNvGraphicFramePr>
          <p:nvPr>
            <p:extLst>
              <p:ext uri="{D42A27DB-BD31-4B8C-83A1-F6EECF244321}">
                <p14:modId xmlns:p14="http://schemas.microsoft.com/office/powerpoint/2010/main" val="1691509792"/>
              </p:ext>
            </p:extLst>
          </p:nvPr>
        </p:nvGraphicFramePr>
        <p:xfrm>
          <a:off x="225272" y="1740876"/>
          <a:ext cx="8512963" cy="4431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3585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3" name="Picture 2"/>
          <p:cNvPicPr>
            <a:picLocks noChangeAspect="1"/>
          </p:cNvPicPr>
          <p:nvPr/>
        </p:nvPicPr>
        <p:blipFill>
          <a:blip r:embed="rId3"/>
          <a:stretch>
            <a:fillRect/>
          </a:stretch>
        </p:blipFill>
        <p:spPr>
          <a:xfrm>
            <a:off x="8784201" y="1590102"/>
            <a:ext cx="3127519" cy="443217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715687764"/>
              </p:ext>
            </p:extLst>
          </p:nvPr>
        </p:nvGraphicFramePr>
        <p:xfrm>
          <a:off x="275421" y="1590102"/>
          <a:ext cx="8508779" cy="45820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549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8" name="Rectangle: Rounded Corners 12">
            <a:extLst>
              <a:ext uri="{FF2B5EF4-FFF2-40B4-BE49-F238E27FC236}">
                <a16:creationId xmlns:a16="http://schemas.microsoft.com/office/drawing/2014/main" id="{D45CB46C-7AF4-4F7E-B2FA-FDEAF5485057}"/>
              </a:ext>
            </a:extLst>
          </p:cNvPr>
          <p:cNvSpPr/>
          <p:nvPr/>
        </p:nvSpPr>
        <p:spPr>
          <a:xfrm>
            <a:off x="8854442" y="1828800"/>
            <a:ext cx="3337558" cy="4114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libri"/>
                <a:ea typeface="Calibri"/>
                <a:cs typeface="Calibri"/>
              </a:rPr>
              <a:t>ACOG/SMFM Criteria for </a:t>
            </a:r>
            <a:r>
              <a:rPr lang="en-US" sz="2000" b="1" u="sng" dirty="0" smtClean="0">
                <a:solidFill>
                  <a:schemeClr val="bg1"/>
                </a:solidFill>
                <a:latin typeface="Calibri"/>
                <a:ea typeface="Calibri"/>
                <a:cs typeface="Calibri"/>
              </a:rPr>
              <a:t>Second Stage Arrest:</a:t>
            </a:r>
            <a:r>
              <a:rPr lang="en-US" sz="2000" b="1" u="sng" dirty="0">
                <a:solidFill>
                  <a:schemeClr val="bg1"/>
                </a:solidFill>
                <a:latin typeface="Calibri"/>
                <a:ea typeface="Calibri"/>
                <a:cs typeface="Calibri"/>
              </a:rPr>
              <a:t> </a:t>
            </a:r>
            <a:endParaRPr lang="en-US" sz="1400" u="sng" dirty="0">
              <a:solidFill>
                <a:schemeClr val="bg1"/>
              </a:solidFill>
              <a:latin typeface="Calibri"/>
              <a:ea typeface="Calibri"/>
              <a:cs typeface="Calibri"/>
            </a:endParaRPr>
          </a:p>
          <a:p>
            <a:pPr marL="342900" indent="-342900">
              <a:buFont typeface="+mj-lt"/>
              <a:buAutoNum type="arabicPeriod"/>
            </a:pPr>
            <a:r>
              <a:rPr lang="en-US" dirty="0">
                <a:solidFill>
                  <a:schemeClr val="bg1"/>
                </a:solidFill>
                <a:latin typeface="Calibri"/>
                <a:ea typeface="Calibri"/>
                <a:cs typeface="Calibri"/>
              </a:rPr>
              <a:t> </a:t>
            </a:r>
            <a:r>
              <a:rPr lang="en-US" b="1" dirty="0"/>
              <a:t>At least 3 hours of pushing in nulliparous patients</a:t>
            </a:r>
          </a:p>
          <a:p>
            <a:pPr lvl="0"/>
            <a:r>
              <a:rPr lang="en-US" dirty="0" smtClean="0"/>
              <a:t>Fetal </a:t>
            </a:r>
            <a:r>
              <a:rPr lang="en-US" dirty="0"/>
              <a:t>position known and rotated if OP</a:t>
            </a:r>
          </a:p>
          <a:p>
            <a:pPr lvl="0"/>
            <a:r>
              <a:rPr lang="en-US" dirty="0"/>
              <a:t>At least 2 hours of pushing in multiparous patients </a:t>
            </a:r>
            <a:endParaRPr lang="en-US" b="1" dirty="0"/>
          </a:p>
          <a:p>
            <a:pPr lvl="0"/>
            <a:r>
              <a:rPr lang="en-US" dirty="0" smtClean="0"/>
              <a:t>Longer </a:t>
            </a:r>
            <a:r>
              <a:rPr lang="en-US" dirty="0"/>
              <a:t>durations may be appropriate on an individualized basis such as with an </a:t>
            </a:r>
            <a:r>
              <a:rPr lang="en-US" sz="2000" dirty="0"/>
              <a:t>epidural</a:t>
            </a:r>
          </a:p>
          <a:p>
            <a:pPr algn="ctr"/>
            <a:endParaRPr lang="en-US" dirty="0">
              <a:solidFill>
                <a:schemeClr val="bg1"/>
              </a:solidFill>
              <a:cs typeface="Arial"/>
            </a:endParaRPr>
          </a:p>
        </p:txBody>
      </p:sp>
      <p:graphicFrame>
        <p:nvGraphicFramePr>
          <p:cNvPr id="9" name="Chart 8"/>
          <p:cNvGraphicFramePr>
            <a:graphicFrameLocks/>
          </p:cNvGraphicFramePr>
          <p:nvPr>
            <p:extLst>
              <p:ext uri="{D42A27DB-BD31-4B8C-83A1-F6EECF244321}">
                <p14:modId xmlns:p14="http://schemas.microsoft.com/office/powerpoint/2010/main" val="777585138"/>
              </p:ext>
            </p:extLst>
          </p:nvPr>
        </p:nvGraphicFramePr>
        <p:xfrm>
          <a:off x="275422" y="1418351"/>
          <a:ext cx="8176916" cy="4935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82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701748"/>
            <a:ext cx="6359090" cy="2014679"/>
          </a:xfrm>
        </p:spPr>
        <p:txBody>
          <a:bodyPr/>
          <a:lstStyle/>
          <a:p>
            <a:r>
              <a:rPr lang="en-US" dirty="0" smtClean="0">
                <a:solidFill>
                  <a:schemeClr val="dk1"/>
                </a:solidFill>
                <a:ea typeface="Lato Medium"/>
                <a:cs typeface="Lato Medium"/>
              </a:rPr>
              <a:t>Sharing Un-blinded Provider Level NTSV C-Section Rates </a:t>
            </a:r>
            <a:endParaRPr lang="en-US" dirty="0">
              <a:solidFill>
                <a:schemeClr val="dk1"/>
              </a:solidFill>
            </a:endParaRPr>
          </a:p>
        </p:txBody>
      </p:sp>
    </p:spTree>
    <p:extLst>
      <p:ext uri="{BB962C8B-B14F-4D97-AF65-F5344CB8AC3E}">
        <p14:creationId xmlns:p14="http://schemas.microsoft.com/office/powerpoint/2010/main" val="381827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PVB Toolkit Resources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5"/>
          <p:cNvPicPr>
            <a:picLocks noChangeAspect="1"/>
          </p:cNvPicPr>
          <p:nvPr/>
        </p:nvPicPr>
        <p:blipFill>
          <a:blip r:embed="rId3"/>
          <a:stretch>
            <a:fillRect/>
          </a:stretch>
        </p:blipFill>
        <p:spPr>
          <a:xfrm>
            <a:off x="6497949" y="1690688"/>
            <a:ext cx="3725153" cy="4665662"/>
          </a:xfrm>
          <a:prstGeom prst="rect">
            <a:avLst/>
          </a:prstGeom>
          <a:ln w="38100">
            <a:solidFill>
              <a:srgbClr val="002060"/>
            </a:solidFill>
          </a:ln>
        </p:spPr>
      </p:pic>
      <p:sp>
        <p:nvSpPr>
          <p:cNvPr id="9" name="Rectangle 8"/>
          <p:cNvSpPr/>
          <p:nvPr/>
        </p:nvSpPr>
        <p:spPr>
          <a:xfrm>
            <a:off x="745861" y="2453859"/>
            <a:ext cx="4589931" cy="1938992"/>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6B95FD"/>
                </a:solidFill>
                <a:latin typeface="Lato"/>
                <a:hlinkClick r:id="rId4"/>
              </a:rPr>
              <a:t>Guidance for Understanding and </a:t>
            </a:r>
            <a:r>
              <a:rPr lang="en-US" sz="2400" dirty="0" err="1" smtClean="0">
                <a:solidFill>
                  <a:srgbClr val="6B95FD"/>
                </a:solidFill>
                <a:latin typeface="Lato"/>
                <a:hlinkClick r:id="rId4"/>
              </a:rPr>
              <a:t>Unblinding</a:t>
            </a:r>
            <a:r>
              <a:rPr lang="en-US" sz="2400" dirty="0" smtClean="0">
                <a:solidFill>
                  <a:srgbClr val="6B95FD"/>
                </a:solidFill>
                <a:latin typeface="Lato"/>
                <a:hlinkClick r:id="rId4"/>
              </a:rPr>
              <a:t> </a:t>
            </a:r>
            <a:r>
              <a:rPr lang="en-US" sz="2400" dirty="0">
                <a:solidFill>
                  <a:srgbClr val="6B95FD"/>
                </a:solidFill>
                <a:latin typeface="Lato"/>
                <a:hlinkClick r:id="rId4"/>
              </a:rPr>
              <a:t>Provider Level </a:t>
            </a:r>
            <a:r>
              <a:rPr lang="en-US" sz="2400" dirty="0" smtClean="0">
                <a:solidFill>
                  <a:srgbClr val="6B95FD"/>
                </a:solidFill>
                <a:latin typeface="Lato"/>
                <a:hlinkClick r:id="rId4"/>
              </a:rPr>
              <a:t>NTSV </a:t>
            </a:r>
            <a:r>
              <a:rPr lang="en-US" sz="2400" dirty="0">
                <a:solidFill>
                  <a:srgbClr val="6B95FD"/>
                </a:solidFill>
                <a:latin typeface="Lato"/>
                <a:hlinkClick r:id="rId4"/>
              </a:rPr>
              <a:t>Cesarean Rates at Start of Project- from CMQCC </a:t>
            </a:r>
            <a:endParaRPr lang="en-US" sz="2400" b="0" i="0" dirty="0">
              <a:solidFill>
                <a:srgbClr val="79818A"/>
              </a:solidFill>
              <a:effectLst/>
              <a:latin typeface="Lato"/>
            </a:endParaRPr>
          </a:p>
        </p:txBody>
      </p:sp>
    </p:spTree>
    <p:extLst>
      <p:ext uri="{BB962C8B-B14F-4D97-AF65-F5344CB8AC3E}">
        <p14:creationId xmlns:p14="http://schemas.microsoft.com/office/powerpoint/2010/main" val="131194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65125"/>
            <a:ext cx="6149418" cy="1325563"/>
          </a:xfrm>
        </p:spPr>
        <p:txBody>
          <a:bodyPr>
            <a:normAutofit fontScale="90000"/>
          </a:bodyPr>
          <a:lstStyle/>
          <a:p>
            <a:r>
              <a:rPr lang="en-US" dirty="0" smtClean="0"/>
              <a:t>Why </a:t>
            </a:r>
            <a:r>
              <a:rPr lang="en-US" dirty="0" err="1" smtClean="0"/>
              <a:t>Unblind</a:t>
            </a:r>
            <a:r>
              <a:rPr lang="en-US" dirty="0" smtClean="0"/>
              <a:t> Provider-Level NTSV C-Section Rates?</a:t>
            </a:r>
            <a:r>
              <a:rPr lang="en-US" dirty="0"/>
              <a:t/>
            </a:r>
            <a:br>
              <a:rPr lang="en-US" dirty="0"/>
            </a:br>
            <a:endParaRPr lang="en-US" dirty="0"/>
          </a:p>
        </p:txBody>
      </p:sp>
      <p:sp>
        <p:nvSpPr>
          <p:cNvPr id="3" name="Content Placeholder 2"/>
          <p:cNvSpPr>
            <a:spLocks noGrp="1"/>
          </p:cNvSpPr>
          <p:nvPr>
            <p:ph idx="1"/>
          </p:nvPr>
        </p:nvSpPr>
        <p:spPr>
          <a:xfrm>
            <a:off x="609600" y="1926854"/>
            <a:ext cx="8229600" cy="4363734"/>
          </a:xfrm>
        </p:spPr>
        <p:txBody>
          <a:bodyPr>
            <a:normAutofit/>
          </a:bodyPr>
          <a:lstStyle/>
          <a:p>
            <a:r>
              <a:rPr lang="en-US" dirty="0" smtClean="0"/>
              <a:t>C-Section Rates can vary widely among physicians delivering at any given institution</a:t>
            </a:r>
          </a:p>
          <a:p>
            <a:r>
              <a:rPr lang="en-US" dirty="0" smtClean="0"/>
              <a:t>Hospitals in both California and Florida who un-blinded their provider-level data showed improvement in NTSV C-section rates once providers had access to this information</a:t>
            </a:r>
          </a:p>
          <a:p>
            <a:pPr lvl="1"/>
            <a:r>
              <a:rPr lang="en-US" dirty="0" smtClean="0"/>
              <a:t>At CMQCC: 3/4 </a:t>
            </a:r>
            <a:r>
              <a:rPr lang="en-US" dirty="0"/>
              <a:t>of the hospitals participating in the collaborative </a:t>
            </a:r>
            <a:r>
              <a:rPr lang="en-US" dirty="0" smtClean="0"/>
              <a:t>shared un-blinded </a:t>
            </a:r>
            <a:r>
              <a:rPr lang="en-US" dirty="0"/>
              <a:t>physician-specific cesarean delivery </a:t>
            </a:r>
            <a:r>
              <a:rPr lang="en-US" dirty="0" smtClean="0"/>
              <a:t>rates internally, </a:t>
            </a:r>
            <a:r>
              <a:rPr lang="en-US" dirty="0"/>
              <a:t>suggesting this strategy of transparency was a powerful adjunct to the other intervention </a:t>
            </a:r>
            <a:r>
              <a:rPr lang="en-US" dirty="0" smtClean="0"/>
              <a:t>categories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8" name="Rectangle 7"/>
          <p:cNvSpPr/>
          <p:nvPr/>
        </p:nvSpPr>
        <p:spPr>
          <a:xfrm>
            <a:off x="3601039" y="6356350"/>
            <a:ext cx="7400042" cy="430887"/>
          </a:xfrm>
          <a:prstGeom prst="rect">
            <a:avLst/>
          </a:prstGeom>
        </p:spPr>
        <p:txBody>
          <a:bodyPr wrap="square">
            <a:spAutoFit/>
          </a:bodyPr>
          <a:lstStyle/>
          <a:p>
            <a:r>
              <a:rPr lang="en-US" sz="1100" dirty="0"/>
              <a:t>Hospital Quality Improvement Interventions, Statewide Policy Initiatives, and Rates of Cesarean Delivery for Nulliparous, Term, Singleton, Vertex Births in </a:t>
            </a:r>
            <a:r>
              <a:rPr lang="en-US" sz="1100" dirty="0" smtClean="0"/>
              <a:t>California: JAMA 2021</a:t>
            </a:r>
            <a:endParaRPr lang="en-US" sz="1100" dirty="0"/>
          </a:p>
        </p:txBody>
      </p:sp>
      <p:pic>
        <p:nvPicPr>
          <p:cNvPr id="9" name="Picture 8"/>
          <p:cNvPicPr>
            <a:picLocks noChangeAspect="1"/>
          </p:cNvPicPr>
          <p:nvPr/>
        </p:nvPicPr>
        <p:blipFill>
          <a:blip r:embed="rId2"/>
          <a:stretch>
            <a:fillRect/>
          </a:stretch>
        </p:blipFill>
        <p:spPr>
          <a:xfrm>
            <a:off x="9407950" y="2509437"/>
            <a:ext cx="2507197" cy="845893"/>
          </a:xfrm>
          <a:prstGeom prst="rect">
            <a:avLst/>
          </a:prstGeom>
          <a:ln w="28575">
            <a:solidFill>
              <a:srgbClr val="002060"/>
            </a:solidFill>
          </a:ln>
        </p:spPr>
      </p:pic>
      <p:pic>
        <p:nvPicPr>
          <p:cNvPr id="10" name="Picture 9"/>
          <p:cNvPicPr>
            <a:picLocks noChangeAspect="1"/>
          </p:cNvPicPr>
          <p:nvPr/>
        </p:nvPicPr>
        <p:blipFill rotWithShape="1">
          <a:blip r:embed="rId3"/>
          <a:srcRect r="9631"/>
          <a:stretch/>
        </p:blipFill>
        <p:spPr>
          <a:xfrm>
            <a:off x="9848913" y="3670396"/>
            <a:ext cx="1625269" cy="1623201"/>
          </a:xfrm>
          <a:prstGeom prst="rect">
            <a:avLst/>
          </a:prstGeom>
          <a:ln w="38100">
            <a:solidFill>
              <a:srgbClr val="002060"/>
            </a:solidFill>
          </a:ln>
        </p:spPr>
      </p:pic>
    </p:spTree>
    <p:extLst>
      <p:ext uri="{BB962C8B-B14F-4D97-AF65-F5344CB8AC3E}">
        <p14:creationId xmlns:p14="http://schemas.microsoft.com/office/powerpoint/2010/main" val="2289909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10521187" cy="2014679"/>
          </a:xfrm>
        </p:spPr>
        <p:txBody>
          <a:bodyPr/>
          <a:lstStyle/>
          <a:p>
            <a:r>
              <a:rPr lang="en-US" dirty="0" smtClean="0"/>
              <a:t>Dr. Karen </a:t>
            </a:r>
            <a:r>
              <a:rPr lang="en-US" dirty="0" err="1" smtClean="0"/>
              <a:t>Bruder</a:t>
            </a:r>
            <a:endParaRPr lang="en-US" dirty="0"/>
          </a:p>
        </p:txBody>
      </p:sp>
      <p:sp>
        <p:nvSpPr>
          <p:cNvPr id="3" name="Rectangle 2"/>
          <p:cNvSpPr/>
          <p:nvPr/>
        </p:nvSpPr>
        <p:spPr>
          <a:xfrm>
            <a:off x="1413309" y="2913557"/>
            <a:ext cx="4057521" cy="369332"/>
          </a:xfrm>
          <a:prstGeom prst="rect">
            <a:avLst/>
          </a:prstGeom>
        </p:spPr>
        <p:txBody>
          <a:bodyPr wrap="none">
            <a:spAutoFit/>
          </a:bodyPr>
          <a:lstStyle/>
          <a:p>
            <a:r>
              <a:rPr lang="en-US" dirty="0" smtClean="0"/>
              <a:t>Florida Perinatal Quality Collaborative</a:t>
            </a:r>
            <a:endParaRPr lang="en-US" dirty="0"/>
          </a:p>
        </p:txBody>
      </p:sp>
    </p:spTree>
    <p:extLst>
      <p:ext uri="{BB962C8B-B14F-4D97-AF65-F5344CB8AC3E}">
        <p14:creationId xmlns:p14="http://schemas.microsoft.com/office/powerpoint/2010/main" val="358548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3A40-21E1-46D2-BBB7-D1746AA5C7BA}"/>
              </a:ext>
            </a:extLst>
          </p:cNvPr>
          <p:cNvSpPr>
            <a:spLocks noGrp="1"/>
          </p:cNvSpPr>
          <p:nvPr>
            <p:ph type="title"/>
          </p:nvPr>
        </p:nvSpPr>
        <p:spPr>
          <a:xfrm>
            <a:off x="1159833" y="0"/>
            <a:ext cx="9889586" cy="5096933"/>
          </a:xfrm>
        </p:spPr>
        <p:txBody>
          <a:bodyPr>
            <a:normAutofit fontScale="90000"/>
          </a:bodyPr>
          <a:lstStyle/>
          <a:p>
            <a:r>
              <a:rPr lang="en-US" sz="3600" dirty="0"/>
              <a:t/>
            </a:r>
            <a:br>
              <a:rPr lang="en-US" sz="3600" dirty="0"/>
            </a:br>
            <a:r>
              <a:rPr lang="en-US" sz="3600" dirty="0"/>
              <a:t/>
            </a:r>
            <a:br>
              <a:rPr lang="en-US" sz="3600" dirty="0"/>
            </a:br>
            <a:r>
              <a:rPr lang="en-US" sz="3600" dirty="0"/>
              <a:t>S</a:t>
            </a:r>
            <a:r>
              <a:rPr lang="en-US" sz="4000" dirty="0"/>
              <a:t>trategies for Success for Promoting Primary Vaginal Birth: Data Transparency</a:t>
            </a:r>
            <a:r>
              <a:rPr lang="en-US" sz="3600" dirty="0"/>
              <a:t/>
            </a:r>
            <a:br>
              <a:rPr lang="en-US" sz="3600" dirty="0"/>
            </a:br>
            <a:r>
              <a:rPr lang="en-US" sz="3600" dirty="0"/>
              <a:t/>
            </a:r>
            <a:br>
              <a:rPr lang="en-US" sz="3600" dirty="0"/>
            </a:br>
            <a:r>
              <a:rPr lang="en-US" sz="3600" dirty="0"/>
              <a:t>K</a:t>
            </a:r>
            <a:r>
              <a:rPr lang="en-US" sz="3600" b="0" dirty="0">
                <a:solidFill>
                  <a:schemeClr val="bg1"/>
                </a:solidFill>
                <a:latin typeface="Calibri" panose="020F0502020204030204" pitchFamily="34" charset="0"/>
              </a:rPr>
              <a:t>aren Bruder, MD</a:t>
            </a:r>
            <a:r>
              <a:rPr lang="en-US" sz="2200" dirty="0">
                <a:solidFill>
                  <a:schemeClr val="bg1"/>
                </a:solidFill>
              </a:rPr>
              <a:t/>
            </a:r>
            <a:br>
              <a:rPr lang="en-US" sz="2200" dirty="0">
                <a:solidFill>
                  <a:schemeClr val="bg1"/>
                </a:solidFill>
              </a:rPr>
            </a:br>
            <a:r>
              <a:rPr lang="en-US" sz="2200" dirty="0">
                <a:solidFill>
                  <a:schemeClr val="bg1"/>
                </a:solidFill>
              </a:rPr>
              <a:t>FPQC PROVIDE 2.0 Clinical </a:t>
            </a:r>
            <a:r>
              <a:rPr lang="en-US" sz="2200" dirty="0"/>
              <a:t>Co-lead</a:t>
            </a:r>
            <a:br>
              <a:rPr lang="en-US" sz="2200" dirty="0"/>
            </a:br>
            <a:r>
              <a:rPr lang="en-US" sz="2200" b="0" dirty="0">
                <a:solidFill>
                  <a:schemeClr val="bg1"/>
                </a:solidFill>
                <a:latin typeface="Calibri" panose="020F0502020204030204" pitchFamily="34" charset="0"/>
              </a:rPr>
              <a:t>Associate Professor, Department of OB/GYN </a:t>
            </a:r>
            <a:r>
              <a:rPr lang="en-US" sz="2200" dirty="0">
                <a:solidFill>
                  <a:schemeClr val="bg1"/>
                </a:solidFill>
              </a:rPr>
              <a:t/>
            </a:r>
            <a:br>
              <a:rPr lang="en-US" sz="2200" dirty="0">
                <a:solidFill>
                  <a:schemeClr val="bg1"/>
                </a:solidFill>
              </a:rPr>
            </a:br>
            <a:r>
              <a:rPr lang="en-US" sz="2200" b="0" dirty="0">
                <a:solidFill>
                  <a:schemeClr val="bg1"/>
                </a:solidFill>
                <a:latin typeface="Calibri" panose="020F0502020204030204" pitchFamily="34" charset="0"/>
              </a:rPr>
              <a:t>University of South Florida </a:t>
            </a:r>
            <a:r>
              <a:rPr lang="en-US" sz="2200" b="0" dirty="0" err="1">
                <a:solidFill>
                  <a:schemeClr val="bg1"/>
                </a:solidFill>
                <a:latin typeface="Calibri" panose="020F0502020204030204" pitchFamily="34" charset="0"/>
              </a:rPr>
              <a:t>Morsani</a:t>
            </a:r>
            <a:r>
              <a:rPr lang="en-US" sz="2200" b="0" dirty="0">
                <a:solidFill>
                  <a:schemeClr val="bg1"/>
                </a:solidFill>
                <a:latin typeface="Calibri" panose="020F0502020204030204" pitchFamily="34" charset="0"/>
              </a:rPr>
              <a:t> College of Medicine</a:t>
            </a:r>
            <a:br>
              <a:rPr lang="en-US" sz="2200" b="0" dirty="0">
                <a:solidFill>
                  <a:schemeClr val="bg1"/>
                </a:solidFill>
                <a:latin typeface="Calibri" panose="020F0502020204030204" pitchFamily="34" charset="0"/>
              </a:rPr>
            </a:br>
            <a:r>
              <a:rPr lang="en-US" sz="2200" b="0" dirty="0">
                <a:solidFill>
                  <a:schemeClr val="bg1"/>
                </a:solidFill>
                <a:latin typeface="Calibri" panose="020F0502020204030204" pitchFamily="34" charset="0"/>
              </a:rPr>
              <a:t>kbruder@usf.edu</a:t>
            </a:r>
            <a:br>
              <a:rPr lang="en-US" sz="2200" b="0" dirty="0">
                <a:solidFill>
                  <a:schemeClr val="bg1"/>
                </a:solidFill>
                <a:latin typeface="Calibri" panose="020F0502020204030204" pitchFamily="34" charset="0"/>
              </a:rPr>
            </a:br>
            <a:r>
              <a:rPr lang="en-US" sz="3600" b="0" dirty="0">
                <a:solidFill>
                  <a:schemeClr val="bg1"/>
                </a:solidFill>
                <a:latin typeface="Calibri" panose="020F0502020204030204" pitchFamily="34" charset="0"/>
              </a:rPr>
              <a:t/>
            </a:r>
            <a:br>
              <a:rPr lang="en-US" sz="3600" b="0" dirty="0">
                <a:solidFill>
                  <a:schemeClr val="bg1"/>
                </a:solidFill>
                <a:latin typeface="Calibri" panose="020F0502020204030204" pitchFamily="34" charset="0"/>
              </a:rPr>
            </a:br>
            <a:endParaRPr lang="en-US" dirty="0"/>
          </a:p>
        </p:txBody>
      </p:sp>
      <p:pic>
        <p:nvPicPr>
          <p:cNvPr id="3" name="Picture 2" descr="A person wearing glasses&#10;&#10;Description automatically generated">
            <a:extLst>
              <a:ext uri="{FF2B5EF4-FFF2-40B4-BE49-F238E27FC236}">
                <a16:creationId xmlns:a16="http://schemas.microsoft.com/office/drawing/2014/main" id="{7A78BF32-2D8C-4F5E-8E1C-11C1A06AE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88" y="4828477"/>
            <a:ext cx="1569156" cy="1895707"/>
          </a:xfrm>
          <a:prstGeom prst="rect">
            <a:avLst/>
          </a:prstGeom>
        </p:spPr>
      </p:pic>
    </p:spTree>
    <p:extLst>
      <p:ext uri="{BB962C8B-B14F-4D97-AF65-F5344CB8AC3E}">
        <p14:creationId xmlns:p14="http://schemas.microsoft.com/office/powerpoint/2010/main" val="1890509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97DD-1390-41C8-A732-377814D4281B}"/>
              </a:ext>
            </a:extLst>
          </p:cNvPr>
          <p:cNvSpPr>
            <a:spLocks noGrp="1"/>
          </p:cNvSpPr>
          <p:nvPr>
            <p:ph type="title"/>
          </p:nvPr>
        </p:nvSpPr>
        <p:spPr>
          <a:xfrm>
            <a:off x="1151207" y="504418"/>
            <a:ext cx="9889586" cy="2744597"/>
          </a:xfrm>
        </p:spPr>
        <p:txBody>
          <a:bodyPr>
            <a:normAutofit/>
          </a:bodyPr>
          <a:lstStyle/>
          <a:p>
            <a:r>
              <a:rPr lang="en-US" sz="3200" dirty="0"/>
              <a:t>Disclosure: </a:t>
            </a:r>
            <a:br>
              <a:rPr lang="en-US" sz="3200" dirty="0"/>
            </a:br>
            <a:r>
              <a:rPr lang="en-US" sz="3200" dirty="0"/>
              <a:t>Karen L. Bruder MD </a:t>
            </a:r>
            <a:br>
              <a:rPr lang="en-US" sz="3200" dirty="0"/>
            </a:br>
            <a:r>
              <a:rPr lang="en-US" sz="3200" dirty="0"/>
              <a:t>has  no financial interest or affiliation concerning material discussed in this presentation</a:t>
            </a:r>
          </a:p>
        </p:txBody>
      </p:sp>
    </p:spTree>
    <p:extLst>
      <p:ext uri="{BB962C8B-B14F-4D97-AF65-F5344CB8AC3E}">
        <p14:creationId xmlns:p14="http://schemas.microsoft.com/office/powerpoint/2010/main" val="321323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ＭＳ Ｐゴシック" pitchFamily="34" charset="-128"/>
              <a:cs typeface="+mn-cs"/>
            </a:endParaRPr>
          </a:p>
        </p:txBody>
      </p:sp>
      <p:pic>
        <p:nvPicPr>
          <p:cNvPr id="2" name="Picture 1"/>
          <p:cNvPicPr>
            <a:picLocks noChangeAspect="1"/>
          </p:cNvPicPr>
          <p:nvPr/>
        </p:nvPicPr>
        <p:blipFill>
          <a:blip r:embed="rId3"/>
          <a:stretch>
            <a:fillRect/>
          </a:stretch>
        </p:blipFill>
        <p:spPr>
          <a:xfrm>
            <a:off x="5857712" y="2990600"/>
            <a:ext cx="5595027" cy="3254863"/>
          </a:xfrm>
          <a:prstGeom prst="rect">
            <a:avLst/>
          </a:prstGeom>
          <a:ln>
            <a:noFill/>
          </a:ln>
          <a:effectLst>
            <a:softEdge rad="112500"/>
          </a:effectLst>
        </p:spPr>
      </p:pic>
      <p:sp>
        <p:nvSpPr>
          <p:cNvPr id="11" name="TextBox 10"/>
          <p:cNvSpPr txBox="1"/>
          <p:nvPr/>
        </p:nvSpPr>
        <p:spPr>
          <a:xfrm>
            <a:off x="5449917" y="471242"/>
            <a:ext cx="6398846" cy="2431435"/>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2022 OB &amp; Neonatal Face-to-Face Meetings </a:t>
            </a:r>
            <a:endParaRPr kumimoji="0" lang="en-US" sz="24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Obstetric May 25, 2022 </a:t>
            </a:r>
            <a:endParaRPr kumimoji="0" lang="en-US" sz="1800" b="0" i="0" u="none" strike="noStrike" kern="1200" cap="none" spc="0" normalizeH="0" baseline="0" noProof="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Neonatal May 26, 2022</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C498B"/>
                </a:solidFill>
                <a:effectLst/>
                <a:uLnTx/>
                <a:uFillTx/>
                <a:latin typeface="Arial"/>
                <a:ea typeface="ＭＳ Ｐゴシック"/>
                <a:cs typeface="Arial"/>
              </a:rPr>
              <a:t>2022 ILPQC 10th Annual Conference</a:t>
            </a:r>
            <a:endParaRPr kumimoji="0" lang="en-US" sz="1600" b="0" i="0" u="none" strike="noStrike" kern="1200" cap="none" spc="0" normalizeH="0" baseline="0" noProof="0" dirty="0">
              <a:ln>
                <a:noFill/>
              </a:ln>
              <a:solidFill>
                <a:srgbClr val="444C55"/>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Thursday, October 27, 2022</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More information coming soon!  </a:t>
            </a:r>
            <a:endParaRPr kumimoji="0" lang="en-US" sz="18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803" y="4166701"/>
            <a:ext cx="5479944" cy="21336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803" y="439814"/>
            <a:ext cx="5479944" cy="3673139"/>
          </a:xfrm>
          <a:prstGeom prst="rect">
            <a:avLst/>
          </a:prstGeom>
        </p:spPr>
      </p:pic>
    </p:spTree>
    <p:extLst>
      <p:ext uri="{BB962C8B-B14F-4D97-AF65-F5344CB8AC3E}">
        <p14:creationId xmlns:p14="http://schemas.microsoft.com/office/powerpoint/2010/main" val="841038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047671-98D8-4F86-AB91-3CFADD96117F}"/>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dirty="0">
                <a:latin typeface="Gill Sans MT" panose="020B0502020104020203" pitchFamily="34" charset="0"/>
              </a:rPr>
              <a:t>Collection and sharing of data as a key driver </a:t>
            </a:r>
          </a:p>
          <a:p>
            <a:pPr marL="457200" indent="-457200">
              <a:buFont typeface="Arial" panose="020B0604020202020204" pitchFamily="34" charset="0"/>
              <a:buChar char="•"/>
            </a:pPr>
            <a:r>
              <a:rPr lang="en-US" sz="3200" dirty="0">
                <a:latin typeface="Gill Sans MT" panose="020B0502020104020203" pitchFamily="34" charset="0"/>
              </a:rPr>
              <a:t>How data transparency contributes to success</a:t>
            </a:r>
          </a:p>
          <a:p>
            <a:pPr marL="457200" indent="-457200">
              <a:buFont typeface="Arial" panose="020B0604020202020204" pitchFamily="34" charset="0"/>
              <a:buChar char="•"/>
            </a:pPr>
            <a:r>
              <a:rPr lang="en-US" sz="3200" dirty="0">
                <a:latin typeface="Gill Sans MT" panose="020B0502020104020203" pitchFamily="34" charset="0"/>
              </a:rPr>
              <a:t>Setting yourself up for success</a:t>
            </a:r>
          </a:p>
          <a:p>
            <a:pPr marL="457200" indent="-457200">
              <a:buFont typeface="Arial" panose="020B0604020202020204" pitchFamily="34" charset="0"/>
              <a:buChar char="•"/>
            </a:pPr>
            <a:r>
              <a:rPr lang="en-US" sz="3200" dirty="0">
                <a:latin typeface="Gill Sans MT" panose="020B0502020104020203" pitchFamily="34" charset="0"/>
              </a:rPr>
              <a:t>How to implement sharing of data (provider specific NTSV CS rates)</a:t>
            </a:r>
          </a:p>
          <a:p>
            <a:pPr marL="457200" indent="-457200"/>
            <a:r>
              <a:rPr lang="en-US" sz="3200" dirty="0">
                <a:latin typeface="Gill Sans MT" panose="020B0502020104020203" pitchFamily="34" charset="0"/>
              </a:rPr>
              <a:t>Physician buy-in, Peer-to-peer coaching</a:t>
            </a:r>
          </a:p>
          <a:p>
            <a:pPr marL="0" indent="0">
              <a:buNone/>
            </a:pPr>
            <a:endParaRPr lang="en-US" sz="3200" dirty="0">
              <a:latin typeface="Gill Sans MT" panose="020B0502020104020203" pitchFamily="34" charset="0"/>
            </a:endParaRPr>
          </a:p>
          <a:p>
            <a:endParaRPr lang="en-US" dirty="0"/>
          </a:p>
        </p:txBody>
      </p:sp>
      <p:sp>
        <p:nvSpPr>
          <p:cNvPr id="3" name="Slide Number Placeholder 2">
            <a:extLst>
              <a:ext uri="{FF2B5EF4-FFF2-40B4-BE49-F238E27FC236}">
                <a16:creationId xmlns:a16="http://schemas.microsoft.com/office/drawing/2014/main" id="{2D349376-CF1E-4075-8FF8-A9EE30B4A1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9374"/>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009374"/>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9374"/>
              </a:solidFill>
              <a:effectLst/>
              <a:uLnTx/>
              <a:uFillTx/>
              <a:latin typeface="Calibri"/>
              <a:ea typeface="+mn-ea"/>
              <a:cs typeface="+mn-cs"/>
            </a:endParaRPr>
          </a:p>
        </p:txBody>
      </p:sp>
      <p:sp>
        <p:nvSpPr>
          <p:cNvPr id="4" name="Title 3">
            <a:extLst>
              <a:ext uri="{FF2B5EF4-FFF2-40B4-BE49-F238E27FC236}">
                <a16:creationId xmlns:a16="http://schemas.microsoft.com/office/drawing/2014/main" id="{C9DFC1B3-5E13-4820-A8C2-A82DC6A625CC}"/>
              </a:ext>
            </a:extLst>
          </p:cNvPr>
          <p:cNvSpPr>
            <a:spLocks noGrp="1"/>
          </p:cNvSpPr>
          <p:nvPr>
            <p:ph type="title"/>
          </p:nvPr>
        </p:nvSpPr>
        <p:spPr/>
        <p:txBody>
          <a:bodyPr>
            <a:normAutofit/>
          </a:bodyPr>
          <a:lstStyle/>
          <a:p>
            <a:r>
              <a:rPr lang="en-US" sz="4000" dirty="0"/>
              <a:t>Topics to be Covered</a:t>
            </a:r>
          </a:p>
        </p:txBody>
      </p:sp>
    </p:spTree>
    <p:extLst>
      <p:ext uri="{BB962C8B-B14F-4D97-AF65-F5344CB8AC3E}">
        <p14:creationId xmlns:p14="http://schemas.microsoft.com/office/powerpoint/2010/main" val="375820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87" t="43365" r="25555" b="31096"/>
          <a:stretch/>
        </p:blipFill>
        <p:spPr>
          <a:xfrm>
            <a:off x="504462" y="2103866"/>
            <a:ext cx="7310045" cy="3429000"/>
          </a:xfrm>
          <a:prstGeom prst="rect">
            <a:avLst/>
          </a:prstGeom>
        </p:spPr>
      </p:pic>
      <p:pic>
        <p:nvPicPr>
          <p:cNvPr id="6" name="Picture 5">
            <a:extLst>
              <a:ext uri="{FF2B5EF4-FFF2-40B4-BE49-F238E27FC236}">
                <a16:creationId xmlns:a16="http://schemas.microsoft.com/office/drawing/2014/main" id="{5C9C5686-20CB-409E-A116-7D361CBAD871}"/>
              </a:ext>
            </a:extLst>
          </p:cNvPr>
          <p:cNvPicPr>
            <a:picLocks noChangeAspect="1"/>
          </p:cNvPicPr>
          <p:nvPr/>
        </p:nvPicPr>
        <p:blipFill>
          <a:blip r:embed="rId4"/>
          <a:stretch>
            <a:fillRect/>
          </a:stretch>
        </p:blipFill>
        <p:spPr>
          <a:xfrm>
            <a:off x="765136" y="275066"/>
            <a:ext cx="5153025" cy="1828800"/>
          </a:xfrm>
          <a:prstGeom prst="rect">
            <a:avLst/>
          </a:prstGeom>
        </p:spPr>
      </p:pic>
      <p:pic>
        <p:nvPicPr>
          <p:cNvPr id="9" name="Content Placeholder 5">
            <a:extLst>
              <a:ext uri="{FF2B5EF4-FFF2-40B4-BE49-F238E27FC236}">
                <a16:creationId xmlns:a16="http://schemas.microsoft.com/office/drawing/2014/main" id="{B9F56C41-2CB1-4933-8D5D-542CC21BA5ED}"/>
              </a:ext>
            </a:extLst>
          </p:cNvPr>
          <p:cNvPicPr>
            <a:picLocks noChangeAspect="1"/>
          </p:cNvPicPr>
          <p:nvPr/>
        </p:nvPicPr>
        <p:blipFill>
          <a:blip r:embed="rId5"/>
          <a:stretch>
            <a:fillRect/>
          </a:stretch>
        </p:blipFill>
        <p:spPr>
          <a:xfrm>
            <a:off x="5991588" y="4633198"/>
            <a:ext cx="5695950" cy="1905000"/>
          </a:xfrm>
          <a:prstGeom prst="rect">
            <a:avLst/>
          </a:prstGeom>
        </p:spPr>
      </p:pic>
      <p:sp>
        <p:nvSpPr>
          <p:cNvPr id="13" name="TextBox 12">
            <a:extLst>
              <a:ext uri="{FF2B5EF4-FFF2-40B4-BE49-F238E27FC236}">
                <a16:creationId xmlns:a16="http://schemas.microsoft.com/office/drawing/2014/main" id="{1B02D99A-3E76-44DF-B862-8B4E0458D418}"/>
              </a:ext>
            </a:extLst>
          </p:cNvPr>
          <p:cNvSpPr txBox="1"/>
          <p:nvPr/>
        </p:nvSpPr>
        <p:spPr>
          <a:xfrm>
            <a:off x="294578" y="5209700"/>
            <a:ext cx="609414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A55D">
                    <a:lumMod val="75000"/>
                  </a:srgbClr>
                </a:solidFill>
                <a:effectLst/>
                <a:uLnTx/>
                <a:uFillTx/>
                <a:latin typeface="Calibri"/>
                <a:ea typeface="+mn-ea"/>
                <a:cs typeface="+mn-cs"/>
              </a:rPr>
              <a:t>CMQCC TOP 10 DRIVER DIAGRAM TO 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A55D">
                    <a:lumMod val="75000"/>
                  </a:srgbClr>
                </a:solidFill>
                <a:effectLst/>
                <a:uLnTx/>
                <a:uFillTx/>
                <a:latin typeface="Calibri"/>
                <a:ea typeface="+mn-ea"/>
                <a:cs typeface="+mn-cs"/>
              </a:rPr>
              <a:t>VAGINAL BIRTH AND REDUCE PRIMARY CESAREANS</a:t>
            </a:r>
          </a:p>
        </p:txBody>
      </p:sp>
    </p:spTree>
    <p:extLst>
      <p:ext uri="{BB962C8B-B14F-4D97-AF65-F5344CB8AC3E}">
        <p14:creationId xmlns:p14="http://schemas.microsoft.com/office/powerpoint/2010/main" val="523801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5736" y="252033"/>
            <a:ext cx="1143000" cy="5592762"/>
          </a:xfrm>
          <a:solidFill>
            <a:schemeClr val="accent2">
              <a:lumMod val="75000"/>
            </a:schemeClr>
          </a:solidFill>
        </p:spPr>
        <p:txBody>
          <a:bodyPr vert="vert">
            <a:normAutofit/>
          </a:bodyPr>
          <a:lstStyle/>
          <a:p>
            <a:r>
              <a:rPr lang="en-US" dirty="0">
                <a:solidFill>
                  <a:schemeClr val="bg1"/>
                </a:solidFill>
              </a:rPr>
              <a:t>PROVIDE Key Drivers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96" name="Group 95"/>
          <p:cNvGrpSpPr/>
          <p:nvPr/>
        </p:nvGrpSpPr>
        <p:grpSpPr>
          <a:xfrm>
            <a:off x="2367000" y="-147386"/>
            <a:ext cx="6886828" cy="6074886"/>
            <a:chOff x="824281" y="365173"/>
            <a:chExt cx="6082081" cy="6026996"/>
          </a:xfrm>
        </p:grpSpPr>
        <p:pic>
          <p:nvPicPr>
            <p:cNvPr id="94" name="Picture 93"/>
            <p:cNvPicPr>
              <a:picLocks noChangeAspect="1"/>
            </p:cNvPicPr>
            <p:nvPr/>
          </p:nvPicPr>
          <p:blipFill rotWithShape="1">
            <a:blip r:embed="rId3"/>
            <a:srcRect r="35747"/>
            <a:stretch/>
          </p:blipFill>
          <p:spPr>
            <a:xfrm>
              <a:off x="824281" y="365173"/>
              <a:ext cx="6082081" cy="6026996"/>
            </a:xfrm>
            <a:prstGeom prst="rect">
              <a:avLst/>
            </a:prstGeom>
          </p:spPr>
        </p:pic>
        <p:sp>
          <p:nvSpPr>
            <p:cNvPr id="95" name="Text Box 2"/>
            <p:cNvSpPr txBox="1">
              <a:spLocks noChangeArrowheads="1"/>
            </p:cNvSpPr>
            <p:nvPr/>
          </p:nvSpPr>
          <p:spPr bwMode="auto">
            <a:xfrm>
              <a:off x="5105400" y="776335"/>
              <a:ext cx="1272540" cy="304800"/>
            </a:xfrm>
            <a:prstGeom prst="rect">
              <a:avLst/>
            </a:prstGeom>
            <a:solidFill>
              <a:schemeClr val="accent2"/>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100" b="1" i="0" u="none" strike="noStrike" kern="1200" cap="none" spc="0" normalizeH="0" baseline="0" noProof="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rPr>
                <a:t>Secondary</a:t>
              </a:r>
              <a:r>
                <a:rPr kumimoji="0" lang="en-US" sz="1100" b="0" i="0" u="none" strike="noStrike" kern="1200" cap="none" spc="0" normalizeH="0" baseline="0" noProof="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none" strike="noStrike" kern="1200" cap="none" spc="0" normalizeH="0" baseline="0" noProof="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rPr>
                <a:t>Drivers</a:t>
              </a:r>
              <a:endParaRPr kumimoji="0" lang="en-US" sz="1100" b="0" i="0" u="none" strike="noStrike" kern="1200" cap="none" spc="0" normalizeH="0" baseline="0" noProof="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Box 3"/>
          <p:cNvSpPr txBox="1"/>
          <p:nvPr/>
        </p:nvSpPr>
        <p:spPr>
          <a:xfrm>
            <a:off x="1981200" y="1524001"/>
            <a:ext cx="12192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w="22225">
                  <a:solidFill>
                    <a:srgbClr val="EDA55D">
                      <a:lumMod val="50000"/>
                    </a:srgbClr>
                  </a:solidFill>
                  <a:prstDash val="solid"/>
                </a:ln>
                <a:solidFill>
                  <a:srgbClr val="00B050"/>
                </a:solidFill>
                <a:effectLst/>
                <a:uLnTx/>
                <a:uFillTx/>
                <a:latin typeface="Avenir Next Cyr W04 Demi Italic" panose="020B0703020202090204" pitchFamily="34" charset="0"/>
                <a:ea typeface="+mn-ea"/>
                <a:cs typeface="+mn-cs"/>
              </a:rPr>
              <a:t>How</a:t>
            </a:r>
          </a:p>
        </p:txBody>
      </p:sp>
      <p:sp>
        <p:nvSpPr>
          <p:cNvPr id="9" name="Text Box 2"/>
          <p:cNvSpPr txBox="1">
            <a:spLocks noChangeArrowheads="1"/>
          </p:cNvSpPr>
          <p:nvPr/>
        </p:nvSpPr>
        <p:spPr bwMode="auto">
          <a:xfrm>
            <a:off x="2407516" y="5715001"/>
            <a:ext cx="3260436" cy="2124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rPr>
              <a:t>NOTE: </a:t>
            </a:r>
            <a:endParaRPr kumimoji="0" lang="en-US" sz="1100" b="0" i="0" u="none" strike="noStrike" kern="1200" cap="none" spc="0" normalizeH="0" baseline="0" noProof="0" dirty="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rPr>
              <a:t>A key driver diagram is intended to assist in identifying factors that impact outcomes, and in prioritizing actions and strategies to be undertaken to improve outcomes.</a:t>
            </a:r>
            <a:endParaRPr kumimoji="0" lang="en-US" sz="1100" b="0" i="0" u="none" strike="noStrike" kern="1200" cap="none" spc="0" normalizeH="0" baseline="0" noProof="0" dirty="0">
              <a:ln>
                <a:noFill/>
              </a:ln>
              <a:solidFill>
                <a:srgbClr val="00937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76166D7-B21B-4E0A-AFFB-1C29864AEB7A}"/>
              </a:ext>
            </a:extLst>
          </p:cNvPr>
          <p:cNvSpPr txBox="1"/>
          <p:nvPr/>
        </p:nvSpPr>
        <p:spPr>
          <a:xfrm>
            <a:off x="4722541" y="4872184"/>
            <a:ext cx="1550020" cy="369332"/>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374"/>
              </a:solidFill>
              <a:effectLst/>
              <a:uLnTx/>
              <a:uFillTx/>
              <a:latin typeface="Calibri"/>
              <a:ea typeface="+mn-ea"/>
              <a:cs typeface="+mn-cs"/>
            </a:endParaRPr>
          </a:p>
        </p:txBody>
      </p:sp>
      <p:sp>
        <p:nvSpPr>
          <p:cNvPr id="7" name="TextBox 6">
            <a:extLst>
              <a:ext uri="{FF2B5EF4-FFF2-40B4-BE49-F238E27FC236}">
                <a16:creationId xmlns:a16="http://schemas.microsoft.com/office/drawing/2014/main" id="{2AD0DBDB-B3B3-4997-A9AE-4CA1F1AF58D0}"/>
              </a:ext>
            </a:extLst>
          </p:cNvPr>
          <p:cNvSpPr txBox="1"/>
          <p:nvPr/>
        </p:nvSpPr>
        <p:spPr>
          <a:xfrm>
            <a:off x="4560633" y="4821424"/>
            <a:ext cx="17955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374"/>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9029A95-09F1-4FA4-A9F9-08E9F25D0559}"/>
              </a:ext>
            </a:extLst>
          </p:cNvPr>
          <p:cNvSpPr txBox="1"/>
          <p:nvPr/>
        </p:nvSpPr>
        <p:spPr>
          <a:xfrm>
            <a:off x="6916174" y="4956782"/>
            <a:ext cx="1795561" cy="369332"/>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374"/>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AAB07DB-5E51-4939-9C3B-BDB5FBE20570}"/>
              </a:ext>
            </a:extLst>
          </p:cNvPr>
          <p:cNvSpPr txBox="1"/>
          <p:nvPr/>
        </p:nvSpPr>
        <p:spPr>
          <a:xfrm>
            <a:off x="6913231" y="5426044"/>
            <a:ext cx="1795561" cy="369332"/>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374"/>
              </a:solidFill>
              <a:effectLst/>
              <a:uLnTx/>
              <a:uFillTx/>
              <a:latin typeface="Calibri"/>
              <a:ea typeface="+mn-ea"/>
              <a:cs typeface="+mn-cs"/>
            </a:endParaRPr>
          </a:p>
        </p:txBody>
      </p:sp>
      <p:sp>
        <p:nvSpPr>
          <p:cNvPr id="14" name="Arrow: Right 13">
            <a:extLst>
              <a:ext uri="{FF2B5EF4-FFF2-40B4-BE49-F238E27FC236}">
                <a16:creationId xmlns:a16="http://schemas.microsoft.com/office/drawing/2014/main" id="{F2449D71-BDA0-418E-A72B-B8B9384B0F29}"/>
              </a:ext>
            </a:extLst>
          </p:cNvPr>
          <p:cNvSpPr/>
          <p:nvPr/>
        </p:nvSpPr>
        <p:spPr>
          <a:xfrm>
            <a:off x="3165470" y="48594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948082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138A9B-7F4A-4BF8-9861-A9F6EAC6D181}"/>
              </a:ext>
            </a:extLst>
          </p:cNvPr>
          <p:cNvSpPr>
            <a:spLocks noGrp="1"/>
          </p:cNvSpPr>
          <p:nvPr>
            <p:ph idx="1"/>
          </p:nvPr>
        </p:nvSpPr>
        <p:spPr>
          <a:xfrm>
            <a:off x="752788" y="713677"/>
            <a:ext cx="10601011" cy="5820937"/>
          </a:xfrm>
        </p:spPr>
        <p:txBody>
          <a:bodyPr>
            <a:normAutofit fontScale="77500" lnSpcReduction="20000"/>
          </a:bodyPr>
          <a:lstStyle/>
          <a:p>
            <a:pPr marL="0" indent="0">
              <a:buNone/>
            </a:pPr>
            <a:r>
              <a:rPr lang="en-US" dirty="0"/>
              <a:t>1. </a:t>
            </a:r>
            <a:r>
              <a:rPr lang="en-US" u="sng" dirty="0"/>
              <a:t>Reducing Cesarean Birth Rates With Data-driven Quality Improvement Activities </a:t>
            </a:r>
            <a:r>
              <a:rPr lang="en-US" dirty="0"/>
              <a:t>Elliott K. Main, MD Pediatrics 1999;103:374–383. </a:t>
            </a:r>
          </a:p>
          <a:p>
            <a:pPr marL="0" indent="0">
              <a:buNone/>
            </a:pPr>
            <a:r>
              <a:rPr lang="en-US" dirty="0"/>
              <a:t>Conclusion: Physician practice patterns and cesarean birth rates can be altered with the intensive use of comparative outcome data and strong physician leadership. Nonblinded, intradepartmental distribution of outcomes is an even more effective tool. </a:t>
            </a:r>
          </a:p>
          <a:p>
            <a:pPr marL="0" indent="0">
              <a:buNone/>
            </a:pPr>
            <a:r>
              <a:rPr lang="en-US" dirty="0"/>
              <a:t>2. </a:t>
            </a:r>
            <a:r>
              <a:rPr lang="en-US" u="sng" dirty="0"/>
              <a:t>Evidence‐Based Strategies for Reducing Cesarean Section Rates:  A Meta‐</a:t>
            </a:r>
            <a:r>
              <a:rPr lang="en-US" u="sng" dirty="0" err="1"/>
              <a:t>Analysis</a:t>
            </a:r>
            <a:r>
              <a:rPr lang="en-US" dirty="0" err="1"/>
              <a:t>,N</a:t>
            </a:r>
            <a:r>
              <a:rPr lang="en-US" dirty="0"/>
              <a:t> </a:t>
            </a:r>
            <a:r>
              <a:rPr lang="en-US" dirty="0" err="1"/>
              <a:t>Chaillet,PhD</a:t>
            </a:r>
            <a:r>
              <a:rPr lang="en-US" dirty="0"/>
              <a:t>,  </a:t>
            </a:r>
            <a:r>
              <a:rPr lang="en-US" dirty="0" err="1"/>
              <a:t>ADumont</a:t>
            </a:r>
            <a:r>
              <a:rPr lang="en-US" dirty="0"/>
              <a:t>, MD</a:t>
            </a:r>
          </a:p>
          <a:p>
            <a:pPr marL="0" indent="0">
              <a:buNone/>
            </a:pPr>
            <a:r>
              <a:rPr lang="en-US" dirty="0"/>
              <a:t>      BIRTH 34:1 March 2007 </a:t>
            </a:r>
          </a:p>
          <a:p>
            <a:pPr marL="0" indent="0">
              <a:buNone/>
            </a:pPr>
            <a:r>
              <a:rPr lang="en-US" dirty="0"/>
              <a:t>Conclusions:  Our results suggest  that multifaceted strategies, based on audit and detailed  feedback, are advised to improve clinical practice and effectively reduce cesarean section rates. </a:t>
            </a:r>
          </a:p>
          <a:p>
            <a:pPr marL="0" indent="0">
              <a:buNone/>
            </a:pPr>
            <a:r>
              <a:rPr lang="en-US" dirty="0"/>
              <a:t>3. </a:t>
            </a:r>
            <a:r>
              <a:rPr lang="en-US" u="sng" dirty="0"/>
              <a:t>Oklahoma Medicaid</a:t>
            </a:r>
          </a:p>
          <a:p>
            <a:pPr marL="0" indent="0">
              <a:buNone/>
            </a:pPr>
            <a:endParaRPr lang="en-US" u="sng" dirty="0"/>
          </a:p>
          <a:p>
            <a:pPr marL="0" indent="0">
              <a:buNone/>
            </a:pPr>
            <a:endParaRPr lang="en-US" u="sng" dirty="0"/>
          </a:p>
          <a:p>
            <a:endParaRPr lang="en-US" u="sng" dirty="0"/>
          </a:p>
          <a:p>
            <a:pPr marL="0" indent="0">
              <a:buNone/>
            </a:pPr>
            <a:r>
              <a:rPr lang="en-US" dirty="0"/>
              <a:t>4. </a:t>
            </a:r>
            <a:r>
              <a:rPr lang="en-US" u="sng" dirty="0"/>
              <a:t>Do provider birth attitudes influence cesarean delivery rate: a cross-sectional study</a:t>
            </a:r>
            <a:r>
              <a:rPr lang="en-US" dirty="0"/>
              <a:t>, EW </a:t>
            </a:r>
            <a:r>
              <a:rPr lang="en-US" dirty="0" err="1"/>
              <a:t>VanGompel</a:t>
            </a:r>
            <a:r>
              <a:rPr lang="en-US" dirty="0"/>
              <a:t>, EK Main, D </a:t>
            </a:r>
            <a:r>
              <a:rPr lang="en-US" dirty="0" err="1"/>
              <a:t>Tancredi</a:t>
            </a:r>
            <a:r>
              <a:rPr lang="en-US" dirty="0"/>
              <a:t>,  J </a:t>
            </a:r>
            <a:r>
              <a:rPr lang="en-US" dirty="0" err="1"/>
              <a:t>Melnikow</a:t>
            </a:r>
            <a:r>
              <a:rPr lang="en-US" dirty="0"/>
              <a:t>. BMC Pregnancy and Childbirth201818:184 </a:t>
            </a:r>
          </a:p>
          <a:p>
            <a:pPr marL="0" indent="0">
              <a:buNone/>
            </a:pPr>
            <a:r>
              <a:rPr lang="en-US" dirty="0" err="1"/>
              <a:t>Conclusions:Provider</a:t>
            </a:r>
            <a:r>
              <a:rPr lang="en-US" dirty="0"/>
              <a:t> attitudinal differences are associated with NTSV cesarean rates. Those meeting the HP2020 goal   hold attitudes more favorable towards vaginal birth. </a:t>
            </a:r>
            <a:r>
              <a:rPr lang="en-US" u="sng" dirty="0"/>
              <a:t> </a:t>
            </a:r>
          </a:p>
          <a:p>
            <a:pPr marL="0" indent="0">
              <a:buNone/>
            </a:pPr>
            <a:r>
              <a:rPr lang="en-US" dirty="0"/>
              <a:t>5.</a:t>
            </a:r>
            <a:r>
              <a:rPr lang="en-US" u="sng" dirty="0"/>
              <a:t>4 Ways Hospitals and Health Systems Can Reduce Cesarean Section Rates</a:t>
            </a:r>
            <a:r>
              <a:rPr lang="en-US" dirty="0"/>
              <a:t>: </a:t>
            </a:r>
            <a:r>
              <a:rPr lang="en-US" dirty="0" err="1"/>
              <a:t>Kshipra,K</a:t>
            </a:r>
            <a:r>
              <a:rPr lang="en-US" dirty="0"/>
              <a:t> .June 19, 2018  </a:t>
            </a:r>
          </a:p>
          <a:p>
            <a:pPr marL="0" indent="0">
              <a:buNone/>
            </a:pPr>
            <a:r>
              <a:rPr lang="en-US" dirty="0"/>
              <a:t>https://www.healthcarebusinessinsights.com/blog/cost‐quality/4‐ways‐hospitals‐health‐systems‐ can‐reduce‐cesarean‐section‐rates/ </a:t>
            </a:r>
          </a:p>
          <a:p>
            <a:pPr marL="0" indent="0">
              <a:buNone/>
            </a:pPr>
            <a:r>
              <a:rPr lang="en-US" dirty="0"/>
              <a:t>Conclusions: As a result of these efforts, TriHealth’s C-section rate decreased from 36% to 24.6% in just two years. </a:t>
            </a:r>
          </a:p>
        </p:txBody>
      </p:sp>
      <p:sp>
        <p:nvSpPr>
          <p:cNvPr id="3" name="Title 2">
            <a:extLst>
              <a:ext uri="{FF2B5EF4-FFF2-40B4-BE49-F238E27FC236}">
                <a16:creationId xmlns:a16="http://schemas.microsoft.com/office/drawing/2014/main" id="{6B582935-9EEA-476D-B29B-6CE2E18A9E35}"/>
              </a:ext>
            </a:extLst>
          </p:cNvPr>
          <p:cNvSpPr>
            <a:spLocks noGrp="1"/>
          </p:cNvSpPr>
          <p:nvPr>
            <p:ph type="title"/>
          </p:nvPr>
        </p:nvSpPr>
        <p:spPr>
          <a:xfrm>
            <a:off x="752788" y="216131"/>
            <a:ext cx="10601011" cy="350877"/>
          </a:xfrm>
        </p:spPr>
        <p:txBody>
          <a:bodyPr>
            <a:normAutofit fontScale="90000"/>
          </a:bodyPr>
          <a:lstStyle/>
          <a:p>
            <a:pPr algn="ctr"/>
            <a:r>
              <a:rPr lang="en-US" b="1" dirty="0"/>
              <a:t>Does Sharing Data Impact Outcomes?</a:t>
            </a:r>
          </a:p>
        </p:txBody>
      </p:sp>
      <p:sp>
        <p:nvSpPr>
          <p:cNvPr id="4" name="Slide Number Placeholder 3">
            <a:extLst>
              <a:ext uri="{FF2B5EF4-FFF2-40B4-BE49-F238E27FC236}">
                <a16:creationId xmlns:a16="http://schemas.microsoft.com/office/drawing/2014/main" id="{9BBCDF42-2E7D-48B1-87AB-C63282C7E9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95CE50F-B2F4-45AA-ACCD-C74C571890E6}"/>
              </a:ext>
            </a:extLst>
          </p:cNvPr>
          <p:cNvPicPr>
            <a:picLocks noChangeAspect="1"/>
          </p:cNvPicPr>
          <p:nvPr/>
        </p:nvPicPr>
        <p:blipFill>
          <a:blip r:embed="rId3"/>
          <a:stretch>
            <a:fillRect/>
          </a:stretch>
        </p:blipFill>
        <p:spPr>
          <a:xfrm>
            <a:off x="3019232" y="3239429"/>
            <a:ext cx="6068122" cy="966326"/>
          </a:xfrm>
          <a:prstGeom prst="rect">
            <a:avLst/>
          </a:prstGeom>
        </p:spPr>
      </p:pic>
    </p:spTree>
    <p:extLst>
      <p:ext uri="{BB962C8B-B14F-4D97-AF65-F5344CB8AC3E}">
        <p14:creationId xmlns:p14="http://schemas.microsoft.com/office/powerpoint/2010/main" val="261130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005A84-27D8-4226-ADE5-19EAF87C34A5}"/>
              </a:ext>
            </a:extLst>
          </p:cNvPr>
          <p:cNvSpPr>
            <a:spLocks noGrp="1"/>
          </p:cNvSpPr>
          <p:nvPr>
            <p:ph idx="1"/>
          </p:nvPr>
        </p:nvSpPr>
        <p:spPr>
          <a:xfrm>
            <a:off x="752788" y="1148577"/>
            <a:ext cx="10601011" cy="4906052"/>
          </a:xfrm>
        </p:spPr>
        <p:txBody>
          <a:bodyPr>
            <a:normAutofit fontScale="92500" lnSpcReduction="10000"/>
          </a:bodyPr>
          <a:lstStyle/>
          <a:p>
            <a:r>
              <a:rPr lang="en-US" u="sng" dirty="0"/>
              <a:t>CMQCC Pilot Project For Cesarean Reduction - Hoag Hospital</a:t>
            </a:r>
            <a:r>
              <a:rPr lang="en-US" dirty="0"/>
              <a:t>: 24.2% reduction in NTSV CS rates:  </a:t>
            </a:r>
          </a:p>
          <a:p>
            <a:pPr marL="0" indent="0">
              <a:buNone/>
            </a:pPr>
            <a:r>
              <a:rPr lang="en-US" dirty="0"/>
              <a:t>   “felt that the individual provider-level cesarean rates, initially confidential but eventually</a:t>
            </a:r>
          </a:p>
          <a:p>
            <a:pPr marL="0" indent="0">
              <a:buNone/>
            </a:pPr>
            <a:r>
              <a:rPr lang="en-US" dirty="0"/>
              <a:t>    </a:t>
            </a:r>
            <a:r>
              <a:rPr lang="en-US" i="1" dirty="0"/>
              <a:t>unblinded and openly shared </a:t>
            </a:r>
            <a:r>
              <a:rPr lang="en-US" dirty="0"/>
              <a:t>among all providers, </a:t>
            </a:r>
            <a:r>
              <a:rPr lang="en-US" i="1" dirty="0"/>
              <a:t>strongly incentivized</a:t>
            </a:r>
            <a:r>
              <a:rPr lang="en-US" dirty="0"/>
              <a:t> a good number of</a:t>
            </a:r>
          </a:p>
          <a:p>
            <a:pPr marL="0" indent="0">
              <a:buNone/>
            </a:pPr>
            <a:r>
              <a:rPr lang="en-US" dirty="0"/>
              <a:t>     their staff”</a:t>
            </a:r>
          </a:p>
          <a:p>
            <a:r>
              <a:rPr lang="en-US" u="sng" dirty="0"/>
              <a:t>John Muir Medical Center</a:t>
            </a:r>
            <a:r>
              <a:rPr lang="en-US" dirty="0"/>
              <a:t>: Private OB and CNM model: NTSV CS rate 17.4% </a:t>
            </a:r>
          </a:p>
          <a:p>
            <a:pPr marL="0" indent="0">
              <a:buNone/>
            </a:pPr>
            <a:r>
              <a:rPr lang="en-US" dirty="0"/>
              <a:t>    “</a:t>
            </a:r>
            <a:r>
              <a:rPr lang="en-US" i="1" dirty="0"/>
              <a:t>Feedback is important</a:t>
            </a:r>
            <a:r>
              <a:rPr lang="en-US" dirty="0"/>
              <a:t>. Cesarean rates and quality measures from other improvement projects </a:t>
            </a:r>
          </a:p>
          <a:p>
            <a:pPr marL="0" indent="0">
              <a:buNone/>
            </a:pPr>
            <a:r>
              <a:rPr lang="en-US" dirty="0"/>
              <a:t>     projects are </a:t>
            </a:r>
            <a:r>
              <a:rPr lang="en-US" i="1" dirty="0"/>
              <a:t>openly shared</a:t>
            </a:r>
            <a:r>
              <a:rPr lang="en-US" dirty="0"/>
              <a:t>. </a:t>
            </a:r>
            <a:r>
              <a:rPr lang="en-US" i="1" dirty="0"/>
              <a:t>Nurses and providers are curious and informed</a:t>
            </a:r>
            <a:r>
              <a:rPr lang="en-US" dirty="0"/>
              <a:t>. They request timely </a:t>
            </a:r>
          </a:p>
          <a:p>
            <a:pPr marL="0" indent="0">
              <a:buNone/>
            </a:pPr>
            <a:r>
              <a:rPr lang="en-US" dirty="0"/>
              <a:t>     data and are not shy in questioning the data to ensure accuracy.”</a:t>
            </a:r>
          </a:p>
          <a:p>
            <a:r>
              <a:rPr lang="en-US" u="sng" dirty="0"/>
              <a:t>Kaiser Permanente Roseville Medical Center</a:t>
            </a:r>
            <a:r>
              <a:rPr lang="en-US" dirty="0"/>
              <a:t>: High risk Maternity care, Level III NICU:  NTSV CS rate    16.9%</a:t>
            </a:r>
          </a:p>
          <a:p>
            <a:pPr marL="0" indent="0">
              <a:buNone/>
            </a:pPr>
            <a:r>
              <a:rPr lang="en-US" dirty="0"/>
              <a:t>    “</a:t>
            </a:r>
            <a:r>
              <a:rPr lang="en-US" i="1" dirty="0"/>
              <a:t>Data is important</a:t>
            </a:r>
            <a:r>
              <a:rPr lang="en-US" dirty="0"/>
              <a:t>. Cesarean rates are routinely discussed and remain a </a:t>
            </a:r>
            <a:r>
              <a:rPr lang="en-US" i="1" dirty="0"/>
              <a:t>priority topic </a:t>
            </a:r>
            <a:r>
              <a:rPr lang="en-US" dirty="0"/>
              <a:t>at monthly </a:t>
            </a:r>
          </a:p>
          <a:p>
            <a:pPr marL="0" indent="0">
              <a:buNone/>
            </a:pPr>
            <a:r>
              <a:rPr lang="en-US" dirty="0"/>
              <a:t>     Perinatal Patient Safety Committee meetings. Also, </a:t>
            </a:r>
            <a:r>
              <a:rPr lang="en-US" i="1" dirty="0"/>
              <a:t>providers and nurses are given feedback and</a:t>
            </a:r>
          </a:p>
          <a:p>
            <a:pPr marL="0" indent="0">
              <a:buNone/>
            </a:pPr>
            <a:r>
              <a:rPr lang="en-US" i="1" dirty="0"/>
              <a:t>     provided with timely data </a:t>
            </a:r>
            <a:r>
              <a:rPr lang="en-US" dirty="0"/>
              <a:t>to show the success of each quality improvement effort.” </a:t>
            </a:r>
          </a:p>
          <a:p>
            <a:endParaRPr lang="en-US" dirty="0"/>
          </a:p>
        </p:txBody>
      </p:sp>
      <p:sp>
        <p:nvSpPr>
          <p:cNvPr id="3" name="Title 2">
            <a:extLst>
              <a:ext uri="{FF2B5EF4-FFF2-40B4-BE49-F238E27FC236}">
                <a16:creationId xmlns:a16="http://schemas.microsoft.com/office/drawing/2014/main" id="{B88B46F7-39D8-4E27-9B29-FE771BC11B91}"/>
              </a:ext>
            </a:extLst>
          </p:cNvPr>
          <p:cNvSpPr>
            <a:spLocks noGrp="1"/>
          </p:cNvSpPr>
          <p:nvPr>
            <p:ph type="title"/>
          </p:nvPr>
        </p:nvSpPr>
        <p:spPr>
          <a:xfrm>
            <a:off x="752788" y="176718"/>
            <a:ext cx="10601011" cy="860346"/>
          </a:xfrm>
        </p:spPr>
        <p:txBody>
          <a:bodyPr/>
          <a:lstStyle/>
          <a:p>
            <a:pPr algn="ctr"/>
            <a:r>
              <a:rPr lang="en-US" b="1" dirty="0"/>
              <a:t>California Successes with Data Transparency</a:t>
            </a:r>
          </a:p>
        </p:txBody>
      </p:sp>
      <p:sp>
        <p:nvSpPr>
          <p:cNvPr id="4" name="Slide Number Placeholder 3">
            <a:extLst>
              <a:ext uri="{FF2B5EF4-FFF2-40B4-BE49-F238E27FC236}">
                <a16:creationId xmlns:a16="http://schemas.microsoft.com/office/drawing/2014/main" id="{0C5C9B87-0166-43B9-84BB-9CE990B31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9564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5B4382-DDB9-4C2D-99AF-52682182B467}"/>
              </a:ext>
            </a:extLst>
          </p:cNvPr>
          <p:cNvSpPr>
            <a:spLocks noGrp="1"/>
          </p:cNvSpPr>
          <p:nvPr>
            <p:ph idx="1"/>
          </p:nvPr>
        </p:nvSpPr>
        <p:spPr>
          <a:xfrm>
            <a:off x="189572" y="1137430"/>
            <a:ext cx="2875622" cy="4917198"/>
          </a:xfrm>
        </p:spPr>
        <p:txBody>
          <a:bodyPr>
            <a:normAutofit/>
          </a:bodyPr>
          <a:lstStyle/>
          <a:p>
            <a:pPr marL="0" indent="0">
              <a:buNone/>
            </a:pPr>
            <a:r>
              <a:rPr lang="en-US" u="sng" dirty="0"/>
              <a:t>Daily: </a:t>
            </a:r>
            <a:r>
              <a:rPr lang="en-US" dirty="0"/>
              <a:t>Huddle board Tracker, Green Folder is meeting goal, </a:t>
            </a:r>
            <a:r>
              <a:rPr lang="en-US" sz="2000" dirty="0"/>
              <a:t>Red</a:t>
            </a:r>
            <a:r>
              <a:rPr lang="en-US" dirty="0"/>
              <a:t> folder is not meeting goal</a:t>
            </a:r>
          </a:p>
          <a:p>
            <a:pPr marL="0" indent="0">
              <a:buNone/>
            </a:pPr>
            <a:endParaRPr lang="en-US"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927ACE81-79FB-48ED-B521-4964D3E1A366}"/>
              </a:ext>
            </a:extLst>
          </p:cNvPr>
          <p:cNvSpPr>
            <a:spLocks noGrp="1"/>
          </p:cNvSpPr>
          <p:nvPr>
            <p:ph type="title"/>
          </p:nvPr>
        </p:nvSpPr>
        <p:spPr>
          <a:xfrm>
            <a:off x="752788" y="-1"/>
            <a:ext cx="10601011" cy="1378221"/>
          </a:xfrm>
        </p:spPr>
        <p:txBody>
          <a:bodyPr>
            <a:normAutofit fontScale="90000"/>
          </a:bodyPr>
          <a:lstStyle/>
          <a:p>
            <a:pPr algn="ct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Florida Successes with Data Transparency</a:t>
            </a:r>
            <a:br>
              <a:rPr lang="en-US" b="1" dirty="0"/>
            </a:br>
            <a:r>
              <a:rPr lang="en-US" sz="3600" dirty="0"/>
              <a:t>Lee Health Cape Coral Hospital</a:t>
            </a:r>
            <a:br>
              <a:rPr lang="en-US" sz="3600" dirty="0"/>
            </a:br>
            <a:endParaRPr lang="en-US" b="1" dirty="0"/>
          </a:p>
        </p:txBody>
      </p:sp>
      <p:sp>
        <p:nvSpPr>
          <p:cNvPr id="4" name="Slide Number Placeholder 3">
            <a:extLst>
              <a:ext uri="{FF2B5EF4-FFF2-40B4-BE49-F238E27FC236}">
                <a16:creationId xmlns:a16="http://schemas.microsoft.com/office/drawing/2014/main" id="{74F1BF34-0A66-4E98-A9B5-60BB6ECE17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4931194-8311-441E-8586-CC2121297404}"/>
              </a:ext>
            </a:extLst>
          </p:cNvPr>
          <p:cNvPicPr>
            <a:picLocks noChangeAspect="1"/>
          </p:cNvPicPr>
          <p:nvPr/>
        </p:nvPicPr>
        <p:blipFill>
          <a:blip r:embed="rId3"/>
          <a:stretch>
            <a:fillRect/>
          </a:stretch>
        </p:blipFill>
        <p:spPr>
          <a:xfrm>
            <a:off x="274516" y="3450867"/>
            <a:ext cx="2592600" cy="2269703"/>
          </a:xfrm>
          <a:prstGeom prst="rect">
            <a:avLst/>
          </a:prstGeom>
        </p:spPr>
      </p:pic>
      <p:pic>
        <p:nvPicPr>
          <p:cNvPr id="8" name="Picture 7">
            <a:extLst>
              <a:ext uri="{FF2B5EF4-FFF2-40B4-BE49-F238E27FC236}">
                <a16:creationId xmlns:a16="http://schemas.microsoft.com/office/drawing/2014/main" id="{1EF4AD19-0225-48A3-84F6-4B80E0DDC2BE}"/>
              </a:ext>
            </a:extLst>
          </p:cNvPr>
          <p:cNvPicPr>
            <a:picLocks noChangeAspect="1"/>
          </p:cNvPicPr>
          <p:nvPr/>
        </p:nvPicPr>
        <p:blipFill>
          <a:blip r:embed="rId4"/>
          <a:stretch>
            <a:fillRect/>
          </a:stretch>
        </p:blipFill>
        <p:spPr>
          <a:xfrm>
            <a:off x="3443152" y="3307505"/>
            <a:ext cx="3415577" cy="2677994"/>
          </a:xfrm>
          <a:prstGeom prst="rect">
            <a:avLst/>
          </a:prstGeom>
        </p:spPr>
      </p:pic>
      <p:pic>
        <p:nvPicPr>
          <p:cNvPr id="10" name="Picture 9">
            <a:extLst>
              <a:ext uri="{FF2B5EF4-FFF2-40B4-BE49-F238E27FC236}">
                <a16:creationId xmlns:a16="http://schemas.microsoft.com/office/drawing/2014/main" id="{D86AFFD7-67E3-4724-8F48-4078B8F8DBDE}"/>
              </a:ext>
            </a:extLst>
          </p:cNvPr>
          <p:cNvPicPr>
            <a:picLocks noChangeAspect="1"/>
          </p:cNvPicPr>
          <p:nvPr/>
        </p:nvPicPr>
        <p:blipFill>
          <a:blip r:embed="rId5"/>
          <a:stretch>
            <a:fillRect/>
          </a:stretch>
        </p:blipFill>
        <p:spPr>
          <a:xfrm>
            <a:off x="7957091" y="3024385"/>
            <a:ext cx="2875621" cy="3296290"/>
          </a:xfrm>
          <a:prstGeom prst="rect">
            <a:avLst/>
          </a:prstGeom>
        </p:spPr>
      </p:pic>
      <p:sp>
        <p:nvSpPr>
          <p:cNvPr id="12" name="TextBox 11">
            <a:extLst>
              <a:ext uri="{FF2B5EF4-FFF2-40B4-BE49-F238E27FC236}">
                <a16:creationId xmlns:a16="http://schemas.microsoft.com/office/drawing/2014/main" id="{BE11EB7B-B781-4497-A728-04B2A6461AFB}"/>
              </a:ext>
            </a:extLst>
          </p:cNvPr>
          <p:cNvSpPr txBox="1"/>
          <p:nvPr/>
        </p:nvSpPr>
        <p:spPr>
          <a:xfrm>
            <a:off x="3443152" y="1133016"/>
            <a:ext cx="3537511" cy="10414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9374"/>
                </a:solidFill>
                <a:effectLst/>
                <a:uLnTx/>
                <a:uFillTx/>
                <a:latin typeface="Calibri"/>
                <a:ea typeface="+mn-ea"/>
                <a:cs typeface="+mn-cs"/>
              </a:rPr>
              <a:t>Monthly: </a:t>
            </a:r>
            <a:r>
              <a:rPr kumimoji="0" lang="en-US" sz="2000" b="0" i="0" u="none" strike="noStrike" kern="1200" cap="none" spc="0" normalizeH="0" baseline="0" noProof="0" dirty="0">
                <a:ln>
                  <a:noFill/>
                </a:ln>
                <a:solidFill>
                  <a:srgbClr val="009374"/>
                </a:solidFill>
                <a:effectLst/>
                <a:uLnTx/>
                <a:uFillTx/>
                <a:latin typeface="Calibri"/>
                <a:ea typeface="+mn-ea"/>
                <a:cs typeface="+mn-cs"/>
              </a:rPr>
              <a:t>Key Performance Indicator Board: Unit specific rate , Physician blinded rates</a:t>
            </a:r>
          </a:p>
        </p:txBody>
      </p:sp>
      <p:sp>
        <p:nvSpPr>
          <p:cNvPr id="14" name="TextBox 13">
            <a:extLst>
              <a:ext uri="{FF2B5EF4-FFF2-40B4-BE49-F238E27FC236}">
                <a16:creationId xmlns:a16="http://schemas.microsoft.com/office/drawing/2014/main" id="{E4DC6D25-89E3-4944-9D51-F9ABADAEE172}"/>
              </a:ext>
            </a:extLst>
          </p:cNvPr>
          <p:cNvSpPr txBox="1"/>
          <p:nvPr/>
        </p:nvSpPr>
        <p:spPr>
          <a:xfrm>
            <a:off x="6980663" y="1085393"/>
            <a:ext cx="482847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9374"/>
                </a:solidFill>
                <a:effectLst/>
                <a:uLnTx/>
                <a:uFillTx/>
                <a:latin typeface="Calibri"/>
                <a:ea typeface="+mn-ea"/>
                <a:cs typeface="+mn-cs"/>
              </a:rPr>
              <a:t>Quarterly: </a:t>
            </a:r>
            <a:r>
              <a:rPr kumimoji="0" lang="en-US" sz="2000" b="0" i="0" u="none" strike="noStrike" kern="1200" cap="none" spc="0" normalizeH="0" baseline="0" noProof="0" dirty="0">
                <a:ln>
                  <a:noFill/>
                </a:ln>
                <a:solidFill>
                  <a:srgbClr val="009374"/>
                </a:solidFill>
                <a:effectLst/>
                <a:uLnTx/>
                <a:uFillTx/>
                <a:latin typeface="Calibri"/>
                <a:ea typeface="+mn-ea"/>
                <a:cs typeface="+mn-cs"/>
              </a:rPr>
              <a:t>Newsletter sent to all providers, individual rates given to providers, Group rate for practice, Unit rates highlighted red/green throughout for easily identifiable progress, Department Chair and Nursing Director meet with outliers</a:t>
            </a:r>
          </a:p>
        </p:txBody>
      </p:sp>
    </p:spTree>
    <p:extLst>
      <p:ext uri="{BB962C8B-B14F-4D97-AF65-F5344CB8AC3E}">
        <p14:creationId xmlns:p14="http://schemas.microsoft.com/office/powerpoint/2010/main" val="309124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itle 2">
            <a:extLst>
              <a:ext uri="{FF2B5EF4-FFF2-40B4-BE49-F238E27FC236}">
                <a16:creationId xmlns:a16="http://schemas.microsoft.com/office/drawing/2014/main" id="{83B0ACB7-589E-45BB-8BB5-3B62CB6F8A78}"/>
              </a:ext>
            </a:extLst>
          </p:cNvPr>
          <p:cNvSpPr>
            <a:spLocks noGrp="1"/>
          </p:cNvSpPr>
          <p:nvPr>
            <p:ph type="title"/>
          </p:nvPr>
        </p:nvSpPr>
        <p:spPr>
          <a:xfrm>
            <a:off x="1014060" y="321734"/>
            <a:ext cx="4600284" cy="1135737"/>
          </a:xfrm>
        </p:spPr>
        <p:txBody>
          <a:bodyPr vert="horz" lIns="91440" tIns="45720" rIns="91440" bIns="45720" rtlCol="0" anchor="ctr">
            <a:normAutofit fontScale="90000"/>
          </a:bodyPr>
          <a:lstStyle/>
          <a:p>
            <a:pPr algn="ctr"/>
            <a:r>
              <a:rPr lang="en-US" b="1" dirty="0"/>
              <a:t>Florida Successes with Data Transparency- </a:t>
            </a:r>
            <a:br>
              <a:rPr lang="en-US" b="1" dirty="0"/>
            </a:br>
            <a:r>
              <a:rPr lang="en-US" dirty="0"/>
              <a:t>Mt. Sinai Medical Center</a:t>
            </a:r>
          </a:p>
        </p:txBody>
      </p:sp>
      <p:sp>
        <p:nvSpPr>
          <p:cNvPr id="2" name="Content Placeholder 1">
            <a:extLst>
              <a:ext uri="{FF2B5EF4-FFF2-40B4-BE49-F238E27FC236}">
                <a16:creationId xmlns:a16="http://schemas.microsoft.com/office/drawing/2014/main" id="{EBBF66A8-E969-497F-8130-5A835F342FC6}"/>
              </a:ext>
            </a:extLst>
          </p:cNvPr>
          <p:cNvSpPr>
            <a:spLocks noGrp="1"/>
          </p:cNvSpPr>
          <p:nvPr>
            <p:ph idx="1"/>
          </p:nvPr>
        </p:nvSpPr>
        <p:spPr>
          <a:xfrm>
            <a:off x="1161666" y="1779205"/>
            <a:ext cx="4657279" cy="5400528"/>
          </a:xfrm>
        </p:spPr>
        <p:txBody>
          <a:bodyPr vert="horz" lIns="91440" tIns="45720" rIns="91440" bIns="45720" rtlCol="0">
            <a:normAutofit/>
          </a:bodyPr>
          <a:lstStyle/>
          <a:p>
            <a:r>
              <a:rPr lang="en-US" sz="1900" dirty="0"/>
              <a:t>Data collection‐ </a:t>
            </a:r>
          </a:p>
          <a:p>
            <a:pPr lvl="1">
              <a:buFont typeface="Wingdings" panose="05000000000000000000" pitchFamily="2" charset="2"/>
              <a:buChar char="v"/>
            </a:pPr>
            <a:r>
              <a:rPr lang="en-US" sz="1800" dirty="0"/>
              <a:t>Cesarean and labor information </a:t>
            </a:r>
          </a:p>
          <a:p>
            <a:pPr lvl="1">
              <a:buFont typeface="Wingdings" panose="05000000000000000000" pitchFamily="2" charset="2"/>
              <a:buChar char="v"/>
            </a:pPr>
            <a:r>
              <a:rPr lang="en-US" sz="1800" dirty="0"/>
              <a:t>Looking at patterns, trends</a:t>
            </a:r>
          </a:p>
          <a:p>
            <a:pPr lvl="1">
              <a:buFont typeface="Wingdings" panose="05000000000000000000" pitchFamily="2" charset="2"/>
              <a:buChar char="v"/>
            </a:pPr>
            <a:r>
              <a:rPr lang="en-US" sz="1800" dirty="0"/>
              <a:t>Time of day, HCP ,Nurse</a:t>
            </a:r>
          </a:p>
          <a:p>
            <a:r>
              <a:rPr lang="en-US" sz="1900" dirty="0"/>
              <a:t>Started posting unblinded rates: much interest among providers</a:t>
            </a:r>
          </a:p>
          <a:p>
            <a:r>
              <a:rPr lang="en-US" sz="1900" dirty="0"/>
              <a:t>Providers met with CMO: felt this was punitive. Change to de-identified data. No interest among providers</a:t>
            </a:r>
          </a:p>
          <a:p>
            <a:r>
              <a:rPr lang="en-US" sz="1900" dirty="0"/>
              <a:t>Posted de-identified data with only lowest rate (best) providers identified by name as “shining stars”: Interest renewed!</a:t>
            </a:r>
          </a:p>
          <a:p>
            <a:r>
              <a:rPr lang="en-US" sz="1900" dirty="0"/>
              <a:t>Providers with top 5 highest (worst) rates individually met with CMO and OB chief</a:t>
            </a:r>
          </a:p>
          <a:p>
            <a:endParaRPr lang="en-US" sz="1900" dirty="0"/>
          </a:p>
        </p:txBody>
      </p:sp>
      <p:pic>
        <p:nvPicPr>
          <p:cNvPr id="10" name="Picture 9">
            <a:extLst>
              <a:ext uri="{FF2B5EF4-FFF2-40B4-BE49-F238E27FC236}">
                <a16:creationId xmlns:a16="http://schemas.microsoft.com/office/drawing/2014/main" id="{F17BC7D6-D09F-425E-A4B9-6CFC4A03A855}"/>
              </a:ext>
            </a:extLst>
          </p:cNvPr>
          <p:cNvPicPr>
            <a:picLocks noChangeAspect="1"/>
          </p:cNvPicPr>
          <p:nvPr/>
        </p:nvPicPr>
        <p:blipFill>
          <a:blip r:embed="rId3"/>
          <a:stretch>
            <a:fillRect/>
          </a:stretch>
        </p:blipFill>
        <p:spPr>
          <a:xfrm>
            <a:off x="10574991" y="3817982"/>
            <a:ext cx="1542219" cy="2705648"/>
          </a:xfrm>
          <a:prstGeom prst="rect">
            <a:avLst/>
          </a:prstGeom>
        </p:spPr>
      </p:pic>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F590843-BE78-43EF-B13C-9A14F5EA6D51}"/>
              </a:ext>
            </a:extLst>
          </p:cNvPr>
          <p:cNvPicPr>
            <a:picLocks noChangeAspect="1"/>
          </p:cNvPicPr>
          <p:nvPr/>
        </p:nvPicPr>
        <p:blipFill>
          <a:blip r:embed="rId4"/>
          <a:stretch>
            <a:fillRect/>
          </a:stretch>
        </p:blipFill>
        <p:spPr>
          <a:xfrm>
            <a:off x="6387622" y="134105"/>
            <a:ext cx="1981116" cy="2705648"/>
          </a:xfrm>
          <a:prstGeom prst="rect">
            <a:avLst/>
          </a:prstGeom>
        </p:spPr>
      </p:pic>
      <p:pic>
        <p:nvPicPr>
          <p:cNvPr id="8" name="Picture 7">
            <a:extLst>
              <a:ext uri="{FF2B5EF4-FFF2-40B4-BE49-F238E27FC236}">
                <a16:creationId xmlns:a16="http://schemas.microsoft.com/office/drawing/2014/main" id="{0B336730-8690-4AD4-B2AD-1D40AACDC0EB}"/>
              </a:ext>
            </a:extLst>
          </p:cNvPr>
          <p:cNvPicPr>
            <a:picLocks noChangeAspect="1"/>
          </p:cNvPicPr>
          <p:nvPr/>
        </p:nvPicPr>
        <p:blipFill>
          <a:blip r:embed="rId5"/>
          <a:stretch>
            <a:fillRect/>
          </a:stretch>
        </p:blipFill>
        <p:spPr>
          <a:xfrm>
            <a:off x="8516344" y="1312397"/>
            <a:ext cx="1892840" cy="3380073"/>
          </a:xfrm>
          <a:prstGeom prst="rect">
            <a:avLst/>
          </a:prstGeom>
        </p:spPr>
      </p:pic>
      <p:sp>
        <p:nvSpPr>
          <p:cNvPr id="4" name="Slide Number Placeholder 3">
            <a:extLst>
              <a:ext uri="{FF2B5EF4-FFF2-40B4-BE49-F238E27FC236}">
                <a16:creationId xmlns:a16="http://schemas.microsoft.com/office/drawing/2014/main" id="{9347FD89-E7AB-47F6-8D2F-CCB2948396A3}"/>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9374">
                    <a:tint val="75000"/>
                  </a:srgbClr>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009374">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a:ln>
                <a:noFill/>
              </a:ln>
              <a:solidFill>
                <a:srgbClr val="009374">
                  <a:tint val="75000"/>
                </a:srgbClr>
              </a:solidFill>
              <a:effectLst/>
              <a:uLnTx/>
              <a:uFillTx/>
              <a:latin typeface="Calibri"/>
              <a:ea typeface="+mn-ea"/>
              <a:cs typeface="+mn-cs"/>
            </a:endParaRPr>
          </a:p>
        </p:txBody>
      </p:sp>
      <p:sp>
        <p:nvSpPr>
          <p:cNvPr id="11" name="Star: 5 Points 10">
            <a:extLst>
              <a:ext uri="{FF2B5EF4-FFF2-40B4-BE49-F238E27FC236}">
                <a16:creationId xmlns:a16="http://schemas.microsoft.com/office/drawing/2014/main" id="{C9F693E6-F726-4ACE-9CD0-341DFA539546}"/>
              </a:ext>
            </a:extLst>
          </p:cNvPr>
          <p:cNvSpPr/>
          <p:nvPr/>
        </p:nvSpPr>
        <p:spPr>
          <a:xfrm>
            <a:off x="11123132" y="3866515"/>
            <a:ext cx="552195" cy="471309"/>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3" name="Connector: Elbow 12">
            <a:extLst>
              <a:ext uri="{FF2B5EF4-FFF2-40B4-BE49-F238E27FC236}">
                <a16:creationId xmlns:a16="http://schemas.microsoft.com/office/drawing/2014/main" id="{0A5D63D7-4F34-4377-9D8B-D90B7D11C779}"/>
              </a:ext>
            </a:extLst>
          </p:cNvPr>
          <p:cNvCxnSpPr>
            <a:cxnSpLocks/>
          </p:cNvCxnSpPr>
          <p:nvPr/>
        </p:nvCxnSpPr>
        <p:spPr>
          <a:xfrm flipV="1">
            <a:off x="5418840" y="2475772"/>
            <a:ext cx="874014" cy="760903"/>
          </a:xfrm>
          <a:prstGeom prst="bentConnector3">
            <a:avLst>
              <a:gd name="adj1" fmla="val 5893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71FCFB7-710E-4183-BD0D-8F44A75DE1D6}"/>
              </a:ext>
            </a:extLst>
          </p:cNvPr>
          <p:cNvCxnSpPr>
            <a:cxnSpLocks/>
          </p:cNvCxnSpPr>
          <p:nvPr/>
        </p:nvCxnSpPr>
        <p:spPr>
          <a:xfrm>
            <a:off x="5770106" y="5170806"/>
            <a:ext cx="4639078" cy="63897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20689750-6D17-41EF-B2E7-D73839E3CE84}"/>
              </a:ext>
            </a:extLst>
          </p:cNvPr>
          <p:cNvCxnSpPr>
            <a:cxnSpLocks/>
          </p:cNvCxnSpPr>
          <p:nvPr/>
        </p:nvCxnSpPr>
        <p:spPr>
          <a:xfrm flipV="1">
            <a:off x="5718719" y="3621325"/>
            <a:ext cx="2631818" cy="395913"/>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down)">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2293" y="136525"/>
            <a:ext cx="4953934" cy="1223924"/>
          </a:xfrm>
        </p:spPr>
        <p:txBody>
          <a:bodyPr vert="horz" lIns="91440" tIns="45720" rIns="91440" bIns="45720" rtlCol="0" anchor="ctr">
            <a:normAutofit/>
          </a:bodyPr>
          <a:lstStyle/>
          <a:p>
            <a:pPr algn="ctr"/>
            <a:r>
              <a:rPr lang="en-US" sz="4000" b="1" kern="1200" dirty="0">
                <a:solidFill>
                  <a:schemeClr val="tx1"/>
                </a:solidFill>
                <a:latin typeface="+mj-lt"/>
                <a:ea typeface="+mj-ea"/>
                <a:cs typeface="+mj-cs"/>
              </a:rPr>
              <a:t>Set yourself up for  Success</a:t>
            </a:r>
          </a:p>
        </p:txBody>
      </p:sp>
      <p:sp>
        <p:nvSpPr>
          <p:cNvPr id="24" name="Rectangle 23">
            <a:extLst>
              <a:ext uri="{FF2B5EF4-FFF2-40B4-BE49-F238E27FC236}">
                <a16:creationId xmlns:a16="http://schemas.microsoft.com/office/drawing/2014/main" id="{787900AF-3ED0-4C02-A309-3984EBBD2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77FBEDF-E801-46C2-BB79-A523D03B2092}"/>
              </a:ext>
            </a:extLst>
          </p:cNvPr>
          <p:cNvSpPr>
            <a:spLocks noGrp="1"/>
          </p:cNvSpPr>
          <p:nvPr>
            <p:ph type="body" sz="half" idx="2"/>
          </p:nvPr>
        </p:nvSpPr>
        <p:spPr>
          <a:xfrm>
            <a:off x="6622295" y="1583473"/>
            <a:ext cx="4953932" cy="4634448"/>
          </a:xfrm>
        </p:spPr>
        <p:txBody>
          <a:bodyPr vert="horz" lIns="91440" tIns="45720" rIns="91440" bIns="45720" rtlCol="0">
            <a:normAutofit/>
          </a:bodyPr>
          <a:lstStyle/>
          <a:p>
            <a:pPr marL="457200" indent="-457200">
              <a:buFont typeface="Arial" panose="020B0604020202020204" pitchFamily="34" charset="0"/>
              <a:buChar char="•"/>
            </a:pPr>
            <a:r>
              <a:rPr lang="en-US" sz="3200" dirty="0"/>
              <a:t>Understand physician           concerns</a:t>
            </a:r>
          </a:p>
          <a:p>
            <a:pPr marL="457200" indent="-457200">
              <a:buFont typeface="Arial" panose="020B0604020202020204" pitchFamily="34" charset="0"/>
              <a:buChar char="•"/>
            </a:pPr>
            <a:r>
              <a:rPr lang="en-US" sz="3200" dirty="0"/>
              <a:t>Education</a:t>
            </a:r>
          </a:p>
          <a:p>
            <a:pPr marL="457200" indent="-457200">
              <a:buFont typeface="Arial" panose="020B0604020202020204" pitchFamily="34" charset="0"/>
              <a:buChar char="•"/>
            </a:pPr>
            <a:r>
              <a:rPr lang="en-US" sz="3200" dirty="0"/>
              <a:t>Address liability concerns</a:t>
            </a:r>
          </a:p>
          <a:p>
            <a:pPr marL="457200" indent="-457200">
              <a:buFont typeface="Arial" panose="020B0604020202020204" pitchFamily="34" charset="0"/>
              <a:buChar char="•"/>
            </a:pPr>
            <a:r>
              <a:rPr lang="en-US" sz="3200" dirty="0"/>
              <a:t>Make your EHR work for     you</a:t>
            </a:r>
          </a:p>
          <a:p>
            <a:pPr marL="457200" indent="-457200">
              <a:buFont typeface="Arial" panose="020B0604020202020204" pitchFamily="34" charset="0"/>
              <a:buChar char="•"/>
            </a:pPr>
            <a:r>
              <a:rPr lang="en-US" sz="3200" dirty="0"/>
              <a:t>Be sure your posted data is reliable</a:t>
            </a:r>
          </a:p>
          <a:p>
            <a:pPr indent="-228600">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2"/>
          </p:nvPr>
        </p:nvSpPr>
        <p:spPr>
          <a:xfrm>
            <a:off x="10853928" y="6356350"/>
            <a:ext cx="685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00332C6-A5C1-4D88-ADCE-6F3163D8595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Picture Placeholder 5"/>
          <p:cNvSpPr>
            <a:spLocks noGrp="1"/>
          </p:cNvSpPr>
          <p:nvPr>
            <p:ph type="pic" idx="1"/>
          </p:nvPr>
        </p:nvSpPr>
        <p:spPr/>
      </p:sp>
    </p:spTree>
    <p:extLst>
      <p:ext uri="{BB962C8B-B14F-4D97-AF65-F5344CB8AC3E}">
        <p14:creationId xmlns:p14="http://schemas.microsoft.com/office/powerpoint/2010/main" val="1667781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What are the issues/drivers of cesarean section rates</a:t>
            </a:r>
            <a:br>
              <a:rPr lang="en-US" b="1" dirty="0"/>
            </a:br>
            <a:r>
              <a:rPr lang="en-US" b="1" dirty="0"/>
              <a:t> for physicians?</a:t>
            </a:r>
            <a:endParaRPr lang="en-US" b="0" dirty="0"/>
          </a:p>
        </p:txBody>
      </p:sp>
      <p:sp>
        <p:nvSpPr>
          <p:cNvPr id="3" name="Content Placeholder 2"/>
          <p:cNvSpPr>
            <a:spLocks noGrp="1"/>
          </p:cNvSpPr>
          <p:nvPr>
            <p:ph idx="1"/>
          </p:nvPr>
        </p:nvSpPr>
        <p:spPr>
          <a:xfrm>
            <a:off x="752788" y="1483113"/>
            <a:ext cx="10601011" cy="4571516"/>
          </a:xfrm>
        </p:spPr>
        <p:txBody>
          <a:bodyPr/>
          <a:lstStyle/>
          <a:p>
            <a:r>
              <a:rPr lang="en-US" dirty="0"/>
              <a:t>Time pressures</a:t>
            </a:r>
          </a:p>
          <a:p>
            <a:r>
              <a:rPr lang="en-US" dirty="0"/>
              <a:t>Financial incentives</a:t>
            </a:r>
          </a:p>
          <a:p>
            <a:r>
              <a:rPr lang="en-US" dirty="0"/>
              <a:t>No consequence for a high c/s rate</a:t>
            </a:r>
          </a:p>
          <a:p>
            <a:pPr lvl="1">
              <a:buClr>
                <a:srgbClr val="00510B"/>
              </a:buClr>
              <a:buFont typeface="Wingdings" panose="05000000000000000000" pitchFamily="2" charset="2"/>
              <a:buChar char="§"/>
            </a:pPr>
            <a:r>
              <a:rPr lang="en-US" dirty="0"/>
              <a:t>Professional standing, reputation, financial</a:t>
            </a:r>
          </a:p>
          <a:p>
            <a:pPr lvl="1">
              <a:buClr>
                <a:srgbClr val="00510B"/>
              </a:buClr>
              <a:buFont typeface="Wingdings" panose="05000000000000000000" pitchFamily="2" charset="2"/>
              <a:buChar char="§"/>
            </a:pPr>
            <a:r>
              <a:rPr lang="en-US" dirty="0"/>
              <a:t>Regulatory, payor</a:t>
            </a:r>
          </a:p>
          <a:p>
            <a:r>
              <a:rPr lang="en-US" dirty="0"/>
              <a:t>Concerns about liability</a:t>
            </a:r>
          </a:p>
          <a:p>
            <a:r>
              <a:rPr lang="en-US" dirty="0"/>
              <a:t>Lack of clinical training</a:t>
            </a:r>
          </a:p>
          <a:p>
            <a:pPr lvl="1">
              <a:buFont typeface="Wingdings" panose="05000000000000000000" pitchFamily="2" charset="2"/>
              <a:buChar char="v"/>
            </a:pPr>
            <a:r>
              <a:rPr lang="en-US" dirty="0"/>
              <a:t>Response to FHT, labor dystocia, malpresentation</a:t>
            </a:r>
          </a:p>
          <a:p>
            <a:r>
              <a:rPr lang="en-US" dirty="0"/>
              <a:t>Patient expectations/education</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
        <p:nvSpPr>
          <p:cNvPr id="5" name="TextBox 4"/>
          <p:cNvSpPr txBox="1"/>
          <p:nvPr/>
        </p:nvSpPr>
        <p:spPr>
          <a:xfrm>
            <a:off x="2971800" y="5756832"/>
            <a:ext cx="7086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Condensed from Council on Patient Safety in Women’s Health Care slides</a:t>
            </a:r>
          </a:p>
        </p:txBody>
      </p:sp>
      <p:pic>
        <p:nvPicPr>
          <p:cNvPr id="6" name="Picture 5"/>
          <p:cNvPicPr>
            <a:picLocks noChangeAspect="1"/>
          </p:cNvPicPr>
          <p:nvPr/>
        </p:nvPicPr>
        <p:blipFill>
          <a:blip r:embed="rId3"/>
          <a:stretch>
            <a:fillRect/>
          </a:stretch>
        </p:blipFill>
        <p:spPr>
          <a:xfrm>
            <a:off x="7696201" y="5643741"/>
            <a:ext cx="1249425" cy="413161"/>
          </a:xfrm>
          <a:prstGeom prst="rect">
            <a:avLst/>
          </a:prstGeom>
        </p:spPr>
      </p:pic>
    </p:spTree>
    <p:extLst>
      <p:ext uri="{BB962C8B-B14F-4D97-AF65-F5344CB8AC3E}">
        <p14:creationId xmlns:p14="http://schemas.microsoft.com/office/powerpoint/2010/main" val="263868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Data needs to be collected independently, uniformly and completely.  </a:t>
            </a:r>
          </a:p>
          <a:p>
            <a:r>
              <a:rPr lang="en-US" dirty="0"/>
              <a:t>Data needs to be shared with physicians in an understandable manner</a:t>
            </a:r>
          </a:p>
          <a:p>
            <a:r>
              <a:rPr lang="en-US" dirty="0"/>
              <a:t>Physicians must have the opportunity to verify data and confirm its accuracy</a:t>
            </a:r>
          </a:p>
          <a:p>
            <a:r>
              <a:rPr lang="en-US" dirty="0"/>
              <a:t>Physician concerns about what the data means must be respected</a:t>
            </a:r>
          </a:p>
          <a:p>
            <a:r>
              <a:rPr lang="en-US" dirty="0"/>
              <a:t>Physicians must be given information that will allow them to target what practice patterns are different (better or worse) than their colleagues, their peers and national guideline recommendations</a:t>
            </a:r>
          </a:p>
          <a:p>
            <a:r>
              <a:rPr lang="en-US" dirty="0"/>
              <a:t>A two way information street</a:t>
            </a:r>
          </a:p>
          <a:p>
            <a:pPr lvl="1"/>
            <a:r>
              <a:rPr lang="en-US" dirty="0"/>
              <a:t>The insurers are now using the metrics to make more stringent payment and contracting decisions. </a:t>
            </a:r>
          </a:p>
          <a:p>
            <a:pPr lvl="1"/>
            <a:r>
              <a:rPr lang="en-US" dirty="0"/>
              <a:t>Physicians, hospitals and data administrators can now see the data and confirm or dispute the payment and contracting decisions. </a:t>
            </a:r>
          </a:p>
        </p:txBody>
      </p:sp>
      <p:sp>
        <p:nvSpPr>
          <p:cNvPr id="5" name="TextBox 4">
            <a:extLst>
              <a:ext uri="{FF2B5EF4-FFF2-40B4-BE49-F238E27FC236}">
                <a16:creationId xmlns:a16="http://schemas.microsoft.com/office/drawing/2014/main" id="{9BB6F1E0-9135-49E8-9244-7A5B7FAED4D3}"/>
              </a:ext>
            </a:extLst>
          </p:cNvPr>
          <p:cNvSpPr txBox="1"/>
          <p:nvPr/>
        </p:nvSpPr>
        <p:spPr>
          <a:xfrm>
            <a:off x="1226916" y="403154"/>
            <a:ext cx="994265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374"/>
                </a:solidFill>
                <a:effectLst/>
                <a:uLnTx/>
                <a:uFillTx/>
                <a:latin typeface="Calibri Light"/>
                <a:ea typeface="+mn-ea"/>
                <a:cs typeface="+mn-cs"/>
              </a:rPr>
              <a:t>Strategies to Assist Providers in Understanding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374"/>
                </a:solidFill>
                <a:effectLst/>
                <a:uLnTx/>
                <a:uFillTx/>
                <a:latin typeface="Calibri Light"/>
                <a:ea typeface="+mn-ea"/>
                <a:cs typeface="+mn-cs"/>
              </a:rPr>
              <a:t> their Cesarean Rates</a:t>
            </a:r>
            <a:endParaRPr kumimoji="0" lang="en-US" sz="3200" b="1" i="0" u="none" strike="noStrike" kern="1200" cap="none" spc="0" normalizeH="0" baseline="0" noProof="0" dirty="0">
              <a:ln>
                <a:noFill/>
              </a:ln>
              <a:solidFill>
                <a:srgbClr val="009374"/>
              </a:solidFill>
              <a:effectLst/>
              <a:uLnTx/>
              <a:uFillTx/>
              <a:latin typeface="Calibri"/>
              <a:ea typeface="+mn-ea"/>
              <a:cs typeface="+mn-cs"/>
            </a:endParaRPr>
          </a:p>
        </p:txBody>
      </p:sp>
    </p:spTree>
    <p:extLst>
      <p:ext uri="{BB962C8B-B14F-4D97-AF65-F5344CB8AC3E}">
        <p14:creationId xmlns:p14="http://schemas.microsoft.com/office/powerpoint/2010/main" val="141637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PVB Data Review</a:t>
            </a:r>
          </a:p>
        </p:txBody>
      </p:sp>
    </p:spTree>
    <p:extLst>
      <p:ext uri="{BB962C8B-B14F-4D97-AF65-F5344CB8AC3E}">
        <p14:creationId xmlns:p14="http://schemas.microsoft.com/office/powerpoint/2010/main" val="252358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9B13C4-3CBB-4AB9-A139-FAFCE3F91FD6}"/>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8D3F40C3-82EA-4C92-B207-E0D9F368482F}"/>
              </a:ext>
            </a:extLst>
          </p:cNvPr>
          <p:cNvSpPr>
            <a:spLocks noGrp="1"/>
          </p:cNvSpPr>
          <p:nvPr>
            <p:ph type="title"/>
          </p:nvPr>
        </p:nvSpPr>
        <p:spPr>
          <a:xfrm>
            <a:off x="752788" y="216131"/>
            <a:ext cx="10601011" cy="767717"/>
          </a:xfrm>
        </p:spPr>
        <p:txBody>
          <a:bodyPr/>
          <a:lstStyle/>
          <a:p>
            <a:pPr algn="ctr"/>
            <a:r>
              <a:rPr lang="en-US" b="1" dirty="0"/>
              <a:t>Performance Measures used to assess cesarean births</a:t>
            </a:r>
          </a:p>
        </p:txBody>
      </p:sp>
      <p:sp>
        <p:nvSpPr>
          <p:cNvPr id="4" name="Slide Number Placeholder 3">
            <a:extLst>
              <a:ext uri="{FF2B5EF4-FFF2-40B4-BE49-F238E27FC236}">
                <a16:creationId xmlns:a16="http://schemas.microsoft.com/office/drawing/2014/main" id="{880025DD-258F-4E1F-A1A9-05051B9485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0DB8305-B285-4323-ABA6-80F0F568B149}"/>
              </a:ext>
            </a:extLst>
          </p:cNvPr>
          <p:cNvPicPr>
            <a:picLocks noChangeAspect="1"/>
          </p:cNvPicPr>
          <p:nvPr/>
        </p:nvPicPr>
        <p:blipFill>
          <a:blip r:embed="rId3"/>
          <a:stretch>
            <a:fillRect/>
          </a:stretch>
        </p:blipFill>
        <p:spPr>
          <a:xfrm>
            <a:off x="752787" y="1321724"/>
            <a:ext cx="10601011" cy="3033385"/>
          </a:xfrm>
          <a:prstGeom prst="rect">
            <a:avLst/>
          </a:prstGeom>
        </p:spPr>
      </p:pic>
      <p:pic>
        <p:nvPicPr>
          <p:cNvPr id="8" name="Picture 7">
            <a:extLst>
              <a:ext uri="{FF2B5EF4-FFF2-40B4-BE49-F238E27FC236}">
                <a16:creationId xmlns:a16="http://schemas.microsoft.com/office/drawing/2014/main" id="{4FB2535F-15F2-4ADF-A0F5-64F80FEF0EA7}"/>
              </a:ext>
            </a:extLst>
          </p:cNvPr>
          <p:cNvPicPr>
            <a:picLocks noChangeAspect="1"/>
          </p:cNvPicPr>
          <p:nvPr/>
        </p:nvPicPr>
        <p:blipFill>
          <a:blip r:embed="rId4"/>
          <a:stretch>
            <a:fillRect/>
          </a:stretch>
        </p:blipFill>
        <p:spPr>
          <a:xfrm>
            <a:off x="838201" y="4348162"/>
            <a:ext cx="10515598" cy="1855868"/>
          </a:xfrm>
          <a:prstGeom prst="rect">
            <a:avLst/>
          </a:prstGeom>
        </p:spPr>
      </p:pic>
    </p:spTree>
    <p:extLst>
      <p:ext uri="{BB962C8B-B14F-4D97-AF65-F5344CB8AC3E}">
        <p14:creationId xmlns:p14="http://schemas.microsoft.com/office/powerpoint/2010/main" val="1427290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a:t>Elephants in the room </a:t>
            </a:r>
          </a:p>
        </p:txBody>
      </p:sp>
      <p:sp>
        <p:nvSpPr>
          <p:cNvPr id="55299" name="Content Placeholder 2"/>
          <p:cNvSpPr>
            <a:spLocks noGrp="1"/>
          </p:cNvSpPr>
          <p:nvPr>
            <p:ph idx="1"/>
          </p:nvPr>
        </p:nvSpPr>
        <p:spPr>
          <a:xfrm>
            <a:off x="1936750" y="1660521"/>
            <a:ext cx="7886700" cy="4208156"/>
          </a:xfrm>
        </p:spPr>
        <p:txBody>
          <a:bodyPr>
            <a:normAutofit/>
          </a:bodyPr>
          <a:lstStyle/>
          <a:p>
            <a:r>
              <a:rPr lang="en-US" altLang="en-US" sz="2800" dirty="0"/>
              <a:t>Medical Legal:  </a:t>
            </a:r>
            <a:r>
              <a:rPr lang="en-US" altLang="en-US" sz="2800" dirty="0">
                <a:solidFill>
                  <a:schemeClr val="accent2"/>
                </a:solidFill>
              </a:rPr>
              <a:t>Have we changed?</a:t>
            </a:r>
          </a:p>
          <a:p>
            <a:r>
              <a:rPr lang="en-US" altLang="en-US" sz="2800" dirty="0"/>
              <a:t>Payment Reform:  </a:t>
            </a:r>
            <a:r>
              <a:rPr lang="en-US" altLang="en-US" sz="2800" dirty="0">
                <a:solidFill>
                  <a:schemeClr val="accent2"/>
                </a:solidFill>
              </a:rPr>
              <a:t>When will it transition?</a:t>
            </a:r>
          </a:p>
          <a:p>
            <a:r>
              <a:rPr lang="en-US" altLang="en-US" sz="2800" dirty="0"/>
              <a:t>Hospital: </a:t>
            </a:r>
            <a:r>
              <a:rPr lang="en-US" altLang="en-US" sz="2800" dirty="0">
                <a:solidFill>
                  <a:schemeClr val="accent2"/>
                </a:solidFill>
              </a:rPr>
              <a:t>Willing to participate in culture change?</a:t>
            </a:r>
          </a:p>
        </p:txBody>
      </p:sp>
      <p:sp>
        <p:nvSpPr>
          <p:cNvPr id="5"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328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3" y="584200"/>
            <a:ext cx="7157357" cy="1192414"/>
          </a:xfrm>
          <a:noFill/>
        </p:spPr>
        <p:txBody>
          <a:bodyPr>
            <a:noAutofit/>
          </a:bodyPr>
          <a:lstStyle/>
          <a:p>
            <a:pPr algn="ctr"/>
            <a:r>
              <a:rPr lang="en-US" b="1" dirty="0"/>
              <a:t>OB Quality Improvement and Safety Efforts </a:t>
            </a:r>
            <a:br>
              <a:rPr lang="en-US" b="1" dirty="0"/>
            </a:br>
            <a:r>
              <a:rPr lang="en-US" b="1" dirty="0"/>
              <a:t>Help to </a:t>
            </a:r>
            <a:r>
              <a:rPr lang="en-US" b="1" i="1" u="sng" dirty="0"/>
              <a:t>Decrease</a:t>
            </a:r>
            <a:r>
              <a:rPr lang="en-US" b="1" dirty="0"/>
              <a:t> Liability</a:t>
            </a:r>
            <a:endParaRPr lang="en-US" b="1" dirty="0">
              <a:solidFill>
                <a:schemeClr val="accent2"/>
              </a:solidFill>
            </a:endParaRPr>
          </a:p>
        </p:txBody>
      </p:sp>
      <p:sp>
        <p:nvSpPr>
          <p:cNvPr id="4" name="Rectangle 3"/>
          <p:cNvSpPr/>
          <p:nvPr/>
        </p:nvSpPr>
        <p:spPr>
          <a:xfrm>
            <a:off x="1690545" y="2255577"/>
            <a:ext cx="2108579" cy="352424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Utilize evidence-based best practice protocols that follow national consensus </a:t>
            </a:r>
            <a:b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br>
            <a:r>
              <a:rPr kumimoji="0" lang="en-US" sz="2000" b="0" i="0" u="none" strike="noStrike" kern="1200" cap="none" spc="0" normalizeH="0" baseline="0" noProof="0" dirty="0">
                <a:ln>
                  <a:noFill/>
                </a:ln>
                <a:solidFill>
                  <a:prstClr val="black"/>
                </a:solidFill>
                <a:effectLst/>
                <a:uLnTx/>
                <a:uFillTx/>
                <a:latin typeface="Avenir Book" charset="0"/>
                <a:ea typeface="Avenir Book" charset="0"/>
                <a:cs typeface="Avenir Book" charset="0"/>
              </a:rPr>
              <a:t>(e.g. oxytocin)</a:t>
            </a:r>
          </a:p>
        </p:txBody>
      </p:sp>
      <p:sp>
        <p:nvSpPr>
          <p:cNvPr id="5" name="Rectangle 4"/>
          <p:cNvSpPr/>
          <p:nvPr/>
        </p:nvSpPr>
        <p:spPr>
          <a:xfrm>
            <a:off x="6096002" y="2255578"/>
            <a:ext cx="2108579" cy="3563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Communication techniques which engage the patient in “shared decision making” creates a strong deterrence to lawsuits</a:t>
            </a:r>
          </a:p>
        </p:txBody>
      </p:sp>
      <p:sp>
        <p:nvSpPr>
          <p:cNvPr id="6" name="Rectangle 5"/>
          <p:cNvSpPr/>
          <p:nvPr/>
        </p:nvSpPr>
        <p:spPr>
          <a:xfrm>
            <a:off x="3893273" y="2255578"/>
            <a:ext cx="2108579" cy="35630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Utilize expert-vetted standardized approaches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 for labor and fetal heart rate abnormalities </a:t>
            </a:r>
          </a:p>
        </p:txBody>
      </p:sp>
      <p:sp>
        <p:nvSpPr>
          <p:cNvPr id="7" name="Rectangle 6"/>
          <p:cNvSpPr/>
          <p:nvPr/>
        </p:nvSpPr>
        <p:spPr>
          <a:xfrm>
            <a:off x="8298730" y="2255578"/>
            <a:ext cx="2108579" cy="355058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Reducing primary cesareans, protects against </a:t>
            </a:r>
            <a:br>
              <a:rPr kumimoji="0" lang="en-US" sz="2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br>
            <a:r>
              <a:rPr kumimoji="0" lang="en-US" sz="2000" b="0" i="0" u="none" strike="noStrike" kern="1200" cap="none" spc="0" normalizeH="0" baseline="0" noProof="0" dirty="0">
                <a:ln>
                  <a:noFill/>
                </a:ln>
                <a:solidFill>
                  <a:srgbClr val="000000"/>
                </a:solidFill>
                <a:effectLst/>
                <a:uLnTx/>
                <a:uFillTx/>
                <a:latin typeface="Avenir Book" charset="0"/>
                <a:ea typeface="Avenir Book" charset="0"/>
                <a:cs typeface="Avenir Book" charset="0"/>
              </a:rPr>
              <a:t>post-cesarean complications and poor outcomes during future care  </a:t>
            </a:r>
          </a:p>
        </p:txBody>
      </p:sp>
      <p:sp>
        <p:nvSpPr>
          <p:cNvPr id="8"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a:ln>
                  <a:noFill/>
                </a:ln>
                <a:solidFill>
                  <a:srgbClr val="7C7C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srgbClr val="7C7C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071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FBE7F-E664-4F75-9D64-034AE725E15A}"/>
              </a:ext>
            </a:extLst>
          </p:cNvPr>
          <p:cNvSpPr>
            <a:spLocks noGrp="1"/>
          </p:cNvSpPr>
          <p:nvPr>
            <p:ph idx="1"/>
          </p:nvPr>
        </p:nvSpPr>
        <p:spPr>
          <a:xfrm>
            <a:off x="752788" y="1639019"/>
            <a:ext cx="3448615" cy="4415609"/>
          </a:xfrm>
        </p:spPr>
        <p:txBody>
          <a:bodyPr/>
          <a:lstStyle/>
          <a:p>
            <a:r>
              <a:rPr lang="en-US" dirty="0"/>
              <a:t>5 minute Apgar &lt;/= 5 for NTSV births </a:t>
            </a:r>
          </a:p>
          <a:p>
            <a:r>
              <a:rPr lang="en-US" dirty="0"/>
              <a:t>3rd and 4</a:t>
            </a:r>
            <a:r>
              <a:rPr lang="en-US" baseline="30000" dirty="0"/>
              <a:t>th</a:t>
            </a:r>
            <a:r>
              <a:rPr lang="en-US" dirty="0"/>
              <a:t> decree lacerations</a:t>
            </a:r>
          </a:p>
          <a:p>
            <a:r>
              <a:rPr lang="en-US" dirty="0"/>
              <a:t>Severe unexpected newborn complications </a:t>
            </a:r>
          </a:p>
        </p:txBody>
      </p:sp>
      <p:sp>
        <p:nvSpPr>
          <p:cNvPr id="3" name="Title 2">
            <a:extLst>
              <a:ext uri="{FF2B5EF4-FFF2-40B4-BE49-F238E27FC236}">
                <a16:creationId xmlns:a16="http://schemas.microsoft.com/office/drawing/2014/main" id="{FAF10F8B-97F6-4307-A03B-FC5161DBD5AA}"/>
              </a:ext>
            </a:extLst>
          </p:cNvPr>
          <p:cNvSpPr>
            <a:spLocks noGrp="1"/>
          </p:cNvSpPr>
          <p:nvPr>
            <p:ph type="title"/>
          </p:nvPr>
        </p:nvSpPr>
        <p:spPr>
          <a:xfrm>
            <a:off x="752788" y="216131"/>
            <a:ext cx="10601011" cy="723927"/>
          </a:xfrm>
        </p:spPr>
        <p:txBody>
          <a:bodyPr/>
          <a:lstStyle/>
          <a:p>
            <a:pPr algn="ctr"/>
            <a:r>
              <a:rPr lang="en-US" b="1" dirty="0"/>
              <a:t>Balancing Measures</a:t>
            </a:r>
          </a:p>
        </p:txBody>
      </p:sp>
      <p:sp>
        <p:nvSpPr>
          <p:cNvPr id="4" name="Slide Number Placeholder 3">
            <a:extLst>
              <a:ext uri="{FF2B5EF4-FFF2-40B4-BE49-F238E27FC236}">
                <a16:creationId xmlns:a16="http://schemas.microsoft.com/office/drawing/2014/main" id="{E5AD61C8-5984-427F-88B9-72B04C98F3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9B901A3-06A5-41C2-A8AF-DD45DFFFAF9A}"/>
              </a:ext>
            </a:extLst>
          </p:cNvPr>
          <p:cNvPicPr>
            <a:picLocks noChangeAspect="1"/>
          </p:cNvPicPr>
          <p:nvPr/>
        </p:nvPicPr>
        <p:blipFill>
          <a:blip r:embed="rId3"/>
          <a:stretch>
            <a:fillRect/>
          </a:stretch>
        </p:blipFill>
        <p:spPr>
          <a:xfrm>
            <a:off x="4201403" y="1275425"/>
            <a:ext cx="6956139" cy="4642517"/>
          </a:xfrm>
          <a:prstGeom prst="rect">
            <a:avLst/>
          </a:prstGeom>
        </p:spPr>
      </p:pic>
      <p:sp>
        <p:nvSpPr>
          <p:cNvPr id="7" name="TextBox 6">
            <a:extLst>
              <a:ext uri="{FF2B5EF4-FFF2-40B4-BE49-F238E27FC236}">
                <a16:creationId xmlns:a16="http://schemas.microsoft.com/office/drawing/2014/main" id="{C3FF94C7-DB54-4E46-833F-54FDA2B18984}"/>
              </a:ext>
            </a:extLst>
          </p:cNvPr>
          <p:cNvSpPr txBox="1"/>
          <p:nvPr/>
        </p:nvSpPr>
        <p:spPr>
          <a:xfrm>
            <a:off x="6612983" y="6054628"/>
            <a:ext cx="60940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374"/>
                </a:solidFill>
                <a:effectLst/>
                <a:uLnTx/>
                <a:uFillTx/>
                <a:latin typeface="Calibri"/>
                <a:ea typeface="+mn-ea"/>
                <a:cs typeface="+mn-cs"/>
              </a:rPr>
              <a:t>Main et al SMFM 2019</a:t>
            </a:r>
          </a:p>
        </p:txBody>
      </p:sp>
    </p:spTree>
    <p:extLst>
      <p:ext uri="{BB962C8B-B14F-4D97-AF65-F5344CB8AC3E}">
        <p14:creationId xmlns:p14="http://schemas.microsoft.com/office/powerpoint/2010/main" val="1700798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39" y="317239"/>
            <a:ext cx="7245047" cy="828656"/>
          </a:xfrm>
          <a:solidFill>
            <a:srgbClr val="DEEBF7"/>
          </a:solidFill>
        </p:spPr>
        <p:txBody>
          <a:bodyPr>
            <a:normAutofit/>
          </a:bodyPr>
          <a:lstStyle/>
          <a:p>
            <a:pPr algn="ctr"/>
            <a:r>
              <a:rPr lang="en-US" sz="4000" b="1" dirty="0"/>
              <a:t>Presenting the data</a:t>
            </a:r>
          </a:p>
        </p:txBody>
      </p:sp>
      <p:sp>
        <p:nvSpPr>
          <p:cNvPr id="3" name="Content Placeholder 2"/>
          <p:cNvSpPr>
            <a:spLocks noGrp="1"/>
          </p:cNvSpPr>
          <p:nvPr>
            <p:ph idx="1"/>
          </p:nvPr>
        </p:nvSpPr>
        <p:spPr>
          <a:xfrm>
            <a:off x="646771" y="1813113"/>
            <a:ext cx="6891453" cy="4152789"/>
          </a:xfrm>
        </p:spPr>
        <p:txBody>
          <a:bodyPr>
            <a:noAutofit/>
          </a:bodyPr>
          <a:lstStyle/>
          <a:p>
            <a:pPr marL="223838" indent="-223838"/>
            <a:r>
              <a:rPr lang="en-US" sz="2400" dirty="0"/>
              <a:t>Provide timely feedback in persuasive manner</a:t>
            </a:r>
          </a:p>
          <a:p>
            <a:pPr marL="223838" indent="-223838"/>
            <a:r>
              <a:rPr lang="en-US" sz="2400" dirty="0"/>
              <a:t>Use comparative data</a:t>
            </a:r>
          </a:p>
          <a:p>
            <a:pPr marL="223838" indent="-223838"/>
            <a:r>
              <a:rPr lang="en-US" sz="2400" dirty="0"/>
              <a:t>Present data for both hospital and providers</a:t>
            </a:r>
            <a:endParaRPr lang="en-US" sz="2400" dirty="0">
              <a:solidFill>
                <a:schemeClr val="bg2"/>
              </a:solidFill>
            </a:endParaRPr>
          </a:p>
          <a:p>
            <a:pPr marL="223838" indent="-223838"/>
            <a:r>
              <a:rPr lang="en-US" sz="2400" dirty="0"/>
              <a:t>Set achievable goals</a:t>
            </a:r>
          </a:p>
          <a:p>
            <a:pPr marL="223838" indent="-223838"/>
            <a:r>
              <a:rPr lang="en-US" sz="2400" dirty="0"/>
              <a:t>Tie descriptive “cold” data with patient stories and other successes</a:t>
            </a:r>
          </a:p>
          <a:p>
            <a:pPr marL="223838" indent="-223838"/>
            <a:r>
              <a:rPr lang="en-US" sz="2400" dirty="0"/>
              <a:t>Be aware of pitfalls that may lead to poor quality data</a:t>
            </a:r>
          </a:p>
          <a:p>
            <a:pPr marL="223838" indent="-223838"/>
            <a:endParaRPr lang="en-US" sz="2900" dirty="0"/>
          </a:p>
          <a:p>
            <a:pPr marL="223838" indent="-223838"/>
            <a:endParaRPr lang="en-US" sz="2900" dirty="0"/>
          </a:p>
        </p:txBody>
      </p:sp>
      <p:sp>
        <p:nvSpPr>
          <p:cNvPr id="6" name="Slide Number Placeholder 2"/>
          <p:cNvSpPr txBox="1">
            <a:spLocks/>
          </p:cNvSpPr>
          <p:nvPr/>
        </p:nvSpPr>
        <p:spPr>
          <a:xfrm>
            <a:off x="9639300" y="6454776"/>
            <a:ext cx="9334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80212E-2FEA-1E47-8FD3-306716976148}" type="slidenum">
              <a:rPr kumimoji="0" lang="en-US" sz="1600" b="0" i="0" u="none" strike="noStrike" kern="1200" cap="none" spc="0" normalizeH="0" baseline="0" noProof="0">
                <a:ln>
                  <a:noFill/>
                </a:ln>
                <a:solidFill>
                  <a:srgbClr val="7C7C7C"/>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srgbClr val="7C7C7C"/>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2A1A810-440E-4B05-B825-D96FE27E202B}"/>
              </a:ext>
            </a:extLst>
          </p:cNvPr>
          <p:cNvPicPr>
            <a:picLocks noChangeAspect="1"/>
          </p:cNvPicPr>
          <p:nvPr/>
        </p:nvPicPr>
        <p:blipFill>
          <a:blip r:embed="rId3"/>
          <a:stretch>
            <a:fillRect/>
          </a:stretch>
        </p:blipFill>
        <p:spPr>
          <a:xfrm>
            <a:off x="7828770" y="1966282"/>
            <a:ext cx="3881498" cy="3364001"/>
          </a:xfrm>
          <a:prstGeom prst="rect">
            <a:avLst/>
          </a:prstGeom>
        </p:spPr>
      </p:pic>
    </p:spTree>
    <p:extLst>
      <p:ext uri="{BB962C8B-B14F-4D97-AF65-F5344CB8AC3E}">
        <p14:creationId xmlns:p14="http://schemas.microsoft.com/office/powerpoint/2010/main" val="3092457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618002-C972-4F1C-80F1-500714B409D5}"/>
              </a:ext>
            </a:extLst>
          </p:cNvPr>
          <p:cNvPicPr>
            <a:picLocks noGrp="1" noChangeAspect="1"/>
          </p:cNvPicPr>
          <p:nvPr>
            <p:ph idx="1"/>
          </p:nvPr>
        </p:nvPicPr>
        <p:blipFill>
          <a:blip r:embed="rId3"/>
          <a:stretch>
            <a:fillRect/>
          </a:stretch>
        </p:blipFill>
        <p:spPr>
          <a:xfrm>
            <a:off x="1862254" y="803275"/>
            <a:ext cx="8242024" cy="5329895"/>
          </a:xfrm>
        </p:spPr>
      </p:pic>
      <p:sp>
        <p:nvSpPr>
          <p:cNvPr id="3" name="Title 2">
            <a:extLst>
              <a:ext uri="{FF2B5EF4-FFF2-40B4-BE49-F238E27FC236}">
                <a16:creationId xmlns:a16="http://schemas.microsoft.com/office/drawing/2014/main" id="{1C7AEBA3-D305-4019-9ED4-13B10AF2C1CB}"/>
              </a:ext>
            </a:extLst>
          </p:cNvPr>
          <p:cNvSpPr>
            <a:spLocks noGrp="1"/>
          </p:cNvSpPr>
          <p:nvPr>
            <p:ph type="title"/>
          </p:nvPr>
        </p:nvSpPr>
        <p:spPr>
          <a:xfrm>
            <a:off x="752788" y="216132"/>
            <a:ext cx="10601011" cy="587144"/>
          </a:xfrm>
        </p:spPr>
        <p:txBody>
          <a:bodyPr/>
          <a:lstStyle/>
          <a:p>
            <a:pPr algn="ctr"/>
            <a:r>
              <a:rPr lang="en-US" b="1" dirty="0"/>
              <a:t>Common considerations with provider-level rates</a:t>
            </a:r>
          </a:p>
        </p:txBody>
      </p:sp>
      <p:sp>
        <p:nvSpPr>
          <p:cNvPr id="4" name="Slide Number Placeholder 3">
            <a:extLst>
              <a:ext uri="{FF2B5EF4-FFF2-40B4-BE49-F238E27FC236}">
                <a16:creationId xmlns:a16="http://schemas.microsoft.com/office/drawing/2014/main" id="{263B9614-288B-4453-9C1E-FEAE6E2CA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45481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64974-2112-4DC9-9389-E7AC8A16E51A}"/>
              </a:ext>
            </a:extLst>
          </p:cNvPr>
          <p:cNvSpPr>
            <a:spLocks noGrp="1"/>
          </p:cNvSpPr>
          <p:nvPr>
            <p:ph idx="1"/>
          </p:nvPr>
        </p:nvSpPr>
        <p:spPr>
          <a:xfrm>
            <a:off x="335666" y="2002420"/>
            <a:ext cx="6088283" cy="4052208"/>
          </a:xfrm>
        </p:spPr>
        <p:txBody>
          <a:bodyPr>
            <a:normAutofit fontScale="92500"/>
          </a:bodyPr>
          <a:lstStyle/>
          <a:p>
            <a:pPr lvl="1"/>
            <a:r>
              <a:rPr lang="en-US" sz="2400" dirty="0"/>
              <a:t>Current physician champion should seek out like-minded physicians who will co-carry the torch and speak up in support of unblinded data at the scheduled information session. </a:t>
            </a:r>
          </a:p>
          <a:p>
            <a:pPr lvl="1"/>
            <a:endParaRPr lang="en-US" sz="2400" dirty="0"/>
          </a:p>
          <a:p>
            <a:pPr lvl="1"/>
            <a:r>
              <a:rPr lang="en-US" sz="2400" dirty="0"/>
              <a:t>Structural leaders such as OB Dept Chair, Medical Directors, Chair of Patient Safety Committee, other relevant committee Chairs </a:t>
            </a:r>
          </a:p>
          <a:p>
            <a:pPr lvl="1"/>
            <a:endParaRPr lang="en-US" sz="2400" dirty="0"/>
          </a:p>
          <a:p>
            <a:pPr lvl="1"/>
            <a:r>
              <a:rPr lang="en-US" sz="2400" dirty="0"/>
              <a:t>Early adopter MDs who are well-respected and trusted</a:t>
            </a:r>
          </a:p>
        </p:txBody>
      </p:sp>
      <p:sp>
        <p:nvSpPr>
          <p:cNvPr id="3" name="Title 2">
            <a:extLst>
              <a:ext uri="{FF2B5EF4-FFF2-40B4-BE49-F238E27FC236}">
                <a16:creationId xmlns:a16="http://schemas.microsoft.com/office/drawing/2014/main" id="{1C7AEBA3-D305-4019-9ED4-13B10AF2C1CB}"/>
              </a:ext>
            </a:extLst>
          </p:cNvPr>
          <p:cNvSpPr>
            <a:spLocks noGrp="1"/>
          </p:cNvSpPr>
          <p:nvPr>
            <p:ph type="title"/>
          </p:nvPr>
        </p:nvSpPr>
        <p:spPr>
          <a:xfrm>
            <a:off x="752789" y="694480"/>
            <a:ext cx="6171084" cy="1805651"/>
          </a:xfrm>
        </p:spPr>
        <p:txBody>
          <a:bodyPr>
            <a:normAutofit fontScale="90000"/>
          </a:bodyPr>
          <a:lstStyle/>
          <a:p>
            <a:pPr algn="ctr"/>
            <a:r>
              <a:rPr lang="en-US" sz="3800" b="1" dirty="0"/>
              <a:t>Guidance for Unblinding Provider-level NTSV CS rates at Start of project: Identify and activate champions </a:t>
            </a:r>
            <a:r>
              <a:rPr lang="en-US" sz="3600" dirty="0"/>
              <a:t/>
            </a:r>
            <a:br>
              <a:rPr lang="en-US" sz="3600" dirty="0"/>
            </a:br>
            <a:endParaRPr lang="en-US" dirty="0"/>
          </a:p>
        </p:txBody>
      </p:sp>
      <p:sp>
        <p:nvSpPr>
          <p:cNvPr id="4" name="Slide Number Placeholder 3">
            <a:extLst>
              <a:ext uri="{FF2B5EF4-FFF2-40B4-BE49-F238E27FC236}">
                <a16:creationId xmlns:a16="http://schemas.microsoft.com/office/drawing/2014/main" id="{263B9614-288B-4453-9C1E-FEAE6E2CA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CE8910B-4F14-47C2-8867-17B1BBCC04AB}"/>
              </a:ext>
            </a:extLst>
          </p:cNvPr>
          <p:cNvPicPr>
            <a:picLocks noChangeAspect="1"/>
          </p:cNvPicPr>
          <p:nvPr/>
        </p:nvPicPr>
        <p:blipFill>
          <a:blip r:embed="rId3"/>
          <a:stretch>
            <a:fillRect/>
          </a:stretch>
        </p:blipFill>
        <p:spPr>
          <a:xfrm>
            <a:off x="7213239" y="194788"/>
            <a:ext cx="4429927" cy="5859840"/>
          </a:xfrm>
          <a:prstGeom prst="rect">
            <a:avLst/>
          </a:prstGeom>
        </p:spPr>
      </p:pic>
    </p:spTree>
    <p:extLst>
      <p:ext uri="{BB962C8B-B14F-4D97-AF65-F5344CB8AC3E}">
        <p14:creationId xmlns:p14="http://schemas.microsoft.com/office/powerpoint/2010/main" val="1309175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8D433E-EC88-425B-8F88-B37A0FD4517D}"/>
              </a:ext>
            </a:extLst>
          </p:cNvPr>
          <p:cNvSpPr>
            <a:spLocks noGrp="1"/>
          </p:cNvSpPr>
          <p:nvPr>
            <p:ph idx="1"/>
          </p:nvPr>
        </p:nvSpPr>
        <p:spPr>
          <a:xfrm>
            <a:off x="752788" y="1321725"/>
            <a:ext cx="10601011" cy="4732904"/>
          </a:xfrm>
        </p:spPr>
        <p:txBody>
          <a:bodyPr>
            <a:normAutofit fontScale="92500" lnSpcReduction="10000"/>
          </a:bodyPr>
          <a:lstStyle/>
          <a:p>
            <a:r>
              <a:rPr lang="en-US" dirty="0"/>
              <a:t>Physician champion notifies other physicians of the plan to reveal rates </a:t>
            </a:r>
          </a:p>
          <a:p>
            <a:r>
              <a:rPr lang="en-US" dirty="0"/>
              <a:t>Reveal BLINDED baseline rates to each physician e.g. via letter, email, </a:t>
            </a:r>
            <a:r>
              <a:rPr lang="en-US" dirty="0" err="1"/>
              <a:t>etc</a:t>
            </a:r>
            <a:r>
              <a:rPr lang="en-US" dirty="0"/>
              <a:t> </a:t>
            </a:r>
          </a:p>
          <a:p>
            <a:r>
              <a:rPr lang="en-US" dirty="0"/>
              <a:t>Physician champion to notify physicians of </a:t>
            </a:r>
            <a:r>
              <a:rPr lang="en-US" u="sng" dirty="0"/>
              <a:t>future intent to share unmasked</a:t>
            </a:r>
            <a:r>
              <a:rPr lang="en-US" dirty="0"/>
              <a:t> individual NTSV cesarean rates (provide timeline!) </a:t>
            </a:r>
          </a:p>
          <a:p>
            <a:r>
              <a:rPr lang="en-US" dirty="0"/>
              <a:t>Key discussion points to include in communications: </a:t>
            </a:r>
          </a:p>
          <a:p>
            <a:pPr lvl="1">
              <a:buFont typeface="Wingdings" panose="05000000000000000000" pitchFamily="2" charset="2"/>
              <a:buChar char="v"/>
            </a:pPr>
            <a:r>
              <a:rPr lang="en-US" dirty="0"/>
              <a:t>Each physician has an individual responsibility to the success of the project </a:t>
            </a:r>
          </a:p>
          <a:p>
            <a:pPr lvl="1">
              <a:buFont typeface="Wingdings" panose="05000000000000000000" pitchFamily="2" charset="2"/>
              <a:buChar char="v"/>
            </a:pPr>
            <a:r>
              <a:rPr lang="en-US" dirty="0"/>
              <a:t>This aspect of the project has proven to be one of the most important steps and will yield the most results </a:t>
            </a:r>
          </a:p>
          <a:p>
            <a:pPr lvl="1">
              <a:buFont typeface="Wingdings" panose="05000000000000000000" pitchFamily="2" charset="2"/>
              <a:buChar char="v"/>
            </a:pPr>
            <a:r>
              <a:rPr lang="en-US" dirty="0"/>
              <a:t>The process is not meant to be punitive, e.g. will not be used for “profiling” or credentialing. Rather, the data will foster improvement. </a:t>
            </a:r>
          </a:p>
          <a:p>
            <a:pPr lvl="1">
              <a:buFont typeface="Wingdings" panose="05000000000000000000" pitchFamily="2" charset="2"/>
              <a:buChar char="v"/>
            </a:pPr>
            <a:r>
              <a:rPr lang="en-US" dirty="0"/>
              <a:t>The project’s goal is not only to target specific changes in practice, but also to improve the systems that support each physician in being successful </a:t>
            </a:r>
          </a:p>
          <a:p>
            <a:pPr lvl="1">
              <a:buFont typeface="Wingdings" panose="05000000000000000000" pitchFamily="2" charset="2"/>
              <a:buChar char="v"/>
            </a:pPr>
            <a:r>
              <a:rPr lang="en-US" dirty="0"/>
              <a:t>Physicians should discuss with the project leader if they are opposed to unblinding of physician rates </a:t>
            </a:r>
          </a:p>
          <a:p>
            <a:pPr lvl="1">
              <a:buFont typeface="Wingdings" panose="05000000000000000000" pitchFamily="2" charset="2"/>
              <a:buChar char="v"/>
            </a:pPr>
            <a:r>
              <a:rPr lang="en-US" dirty="0"/>
              <a:t>Reiterate factors that will be considered when interpreting physician data</a:t>
            </a:r>
          </a:p>
        </p:txBody>
      </p:sp>
      <p:sp>
        <p:nvSpPr>
          <p:cNvPr id="3" name="Title 2">
            <a:extLst>
              <a:ext uri="{FF2B5EF4-FFF2-40B4-BE49-F238E27FC236}">
                <a16:creationId xmlns:a16="http://schemas.microsoft.com/office/drawing/2014/main" id="{4033AA9F-9A93-4644-BFC8-DA6E85FE1975}"/>
              </a:ext>
            </a:extLst>
          </p:cNvPr>
          <p:cNvSpPr>
            <a:spLocks noGrp="1"/>
          </p:cNvSpPr>
          <p:nvPr>
            <p:ph type="title"/>
          </p:nvPr>
        </p:nvSpPr>
        <p:spPr/>
        <p:txBody>
          <a:bodyPr/>
          <a:lstStyle/>
          <a:p>
            <a:pPr algn="ctr"/>
            <a:r>
              <a:rPr lang="en-US" b="1" dirty="0"/>
              <a:t>Guidance for Unblinding Provider-level NTSV CS rates </a:t>
            </a:r>
            <a:br>
              <a:rPr lang="en-US" b="1" dirty="0"/>
            </a:br>
            <a:r>
              <a:rPr lang="en-US" b="1" dirty="0"/>
              <a:t>at Start of project- Educate and Inform</a:t>
            </a:r>
          </a:p>
        </p:txBody>
      </p:sp>
      <p:sp>
        <p:nvSpPr>
          <p:cNvPr id="4" name="Slide Number Placeholder 3">
            <a:extLst>
              <a:ext uri="{FF2B5EF4-FFF2-40B4-BE49-F238E27FC236}">
                <a16:creationId xmlns:a16="http://schemas.microsoft.com/office/drawing/2014/main" id="{4B775279-EF38-4BED-A9DE-A0CF3D7651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79553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64974-2112-4DC9-9389-E7AC8A16E51A}"/>
              </a:ext>
            </a:extLst>
          </p:cNvPr>
          <p:cNvSpPr>
            <a:spLocks noGrp="1"/>
          </p:cNvSpPr>
          <p:nvPr>
            <p:ph idx="1"/>
          </p:nvPr>
        </p:nvSpPr>
        <p:spPr/>
        <p:txBody>
          <a:bodyPr>
            <a:normAutofit/>
          </a:bodyPr>
          <a:lstStyle/>
          <a:p>
            <a:r>
              <a:rPr lang="en-US" dirty="0"/>
              <a:t>Share BLINDED rates of all physicians e.g. via chart at department meeting, via email, or post in doctor’s lounge </a:t>
            </a:r>
          </a:p>
          <a:p>
            <a:r>
              <a:rPr lang="en-US" dirty="0"/>
              <a:t>Distribute personal rates (or personal key) to each individual physician to allow comparison to the BLINDED rates of entire cohort </a:t>
            </a:r>
          </a:p>
          <a:p>
            <a:r>
              <a:rPr lang="en-US" dirty="0"/>
              <a:t>Identify and work with the outliers </a:t>
            </a:r>
          </a:p>
          <a:p>
            <a:pPr lvl="1">
              <a:buFont typeface="Wingdings" panose="05000000000000000000" pitchFamily="2" charset="2"/>
              <a:buChar char="v"/>
            </a:pPr>
            <a:r>
              <a:rPr lang="en-US" dirty="0"/>
              <a:t>Chart review for outliers to determine if they are following guidelines</a:t>
            </a:r>
          </a:p>
          <a:p>
            <a:pPr lvl="1">
              <a:buFont typeface="Wingdings" panose="05000000000000000000" pitchFamily="2" charset="2"/>
              <a:buChar char="v"/>
            </a:pPr>
            <a:r>
              <a:rPr lang="en-US" dirty="0"/>
              <a:t>Physician Champion to meet with and review this information with outlier physicians </a:t>
            </a:r>
          </a:p>
          <a:p>
            <a:r>
              <a:rPr lang="en-US" dirty="0"/>
              <a:t>Identify and work with resistant physicians</a:t>
            </a:r>
          </a:p>
          <a:p>
            <a:pPr lvl="1">
              <a:buFont typeface="Wingdings" panose="05000000000000000000" pitchFamily="2" charset="2"/>
              <a:buChar char="v"/>
            </a:pPr>
            <a:r>
              <a:rPr lang="en-US" dirty="0"/>
              <a:t>Physician Champion to communicate candidly and honestly to build trust</a:t>
            </a:r>
          </a:p>
          <a:p>
            <a:pPr lvl="1">
              <a:buFont typeface="Wingdings" panose="05000000000000000000" pitchFamily="2" charset="2"/>
              <a:buChar char="v"/>
            </a:pPr>
            <a:r>
              <a:rPr lang="en-US" dirty="0"/>
              <a:t>Are there resistant physicians who would benefit from a discussion with an MD mentor from the initiative? </a:t>
            </a:r>
          </a:p>
        </p:txBody>
      </p:sp>
      <p:sp>
        <p:nvSpPr>
          <p:cNvPr id="3" name="Title 2">
            <a:extLst>
              <a:ext uri="{FF2B5EF4-FFF2-40B4-BE49-F238E27FC236}">
                <a16:creationId xmlns:a16="http://schemas.microsoft.com/office/drawing/2014/main" id="{1C7AEBA3-D305-4019-9ED4-13B10AF2C1CB}"/>
              </a:ext>
            </a:extLst>
          </p:cNvPr>
          <p:cNvSpPr>
            <a:spLocks noGrp="1"/>
          </p:cNvSpPr>
          <p:nvPr>
            <p:ph type="title"/>
          </p:nvPr>
        </p:nvSpPr>
        <p:spPr/>
        <p:txBody>
          <a:bodyPr>
            <a:normAutofit/>
          </a:bodyPr>
          <a:lstStyle/>
          <a:p>
            <a:pPr algn="ctr"/>
            <a:r>
              <a:rPr lang="en-US" b="1" dirty="0"/>
              <a:t>Guidance for Unblinding Provider-level NTSV CS rates </a:t>
            </a:r>
            <a:br>
              <a:rPr lang="en-US" b="1" dirty="0"/>
            </a:br>
            <a:r>
              <a:rPr lang="en-US" b="1" dirty="0"/>
              <a:t>at Start of project</a:t>
            </a:r>
          </a:p>
        </p:txBody>
      </p:sp>
      <p:sp>
        <p:nvSpPr>
          <p:cNvPr id="4" name="Slide Number Placeholder 3">
            <a:extLst>
              <a:ext uri="{FF2B5EF4-FFF2-40B4-BE49-F238E27FC236}">
                <a16:creationId xmlns:a16="http://schemas.microsoft.com/office/drawing/2014/main" id="{263B9614-288B-4453-9C1E-FEAE6E2CA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5806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64974-2112-4DC9-9389-E7AC8A16E51A}"/>
              </a:ext>
            </a:extLst>
          </p:cNvPr>
          <p:cNvSpPr>
            <a:spLocks noGrp="1"/>
          </p:cNvSpPr>
          <p:nvPr>
            <p:ph idx="1"/>
          </p:nvPr>
        </p:nvSpPr>
        <p:spPr/>
        <p:txBody>
          <a:bodyPr/>
          <a:lstStyle/>
          <a:p>
            <a:r>
              <a:rPr lang="en-US" dirty="0"/>
              <a:t>Share BLINDED rates of all physicians (2nd time) </a:t>
            </a:r>
          </a:p>
          <a:p>
            <a:r>
              <a:rPr lang="en-US" dirty="0"/>
              <a:t>Distribute personal rates to each individual physician with a comparison to the BLINDED rates of entire cohort (2nd time) </a:t>
            </a:r>
          </a:p>
          <a:p>
            <a:r>
              <a:rPr lang="en-US" dirty="0"/>
              <a:t> Expect lots of questions and concerns about validity of individual rates. Be sure to reiterate the factors that should be considered when interpreting physician data</a:t>
            </a:r>
          </a:p>
        </p:txBody>
      </p:sp>
      <p:sp>
        <p:nvSpPr>
          <p:cNvPr id="3" name="Title 2">
            <a:extLst>
              <a:ext uri="{FF2B5EF4-FFF2-40B4-BE49-F238E27FC236}">
                <a16:creationId xmlns:a16="http://schemas.microsoft.com/office/drawing/2014/main" id="{1C7AEBA3-D305-4019-9ED4-13B10AF2C1CB}"/>
              </a:ext>
            </a:extLst>
          </p:cNvPr>
          <p:cNvSpPr>
            <a:spLocks noGrp="1"/>
          </p:cNvSpPr>
          <p:nvPr>
            <p:ph type="title"/>
          </p:nvPr>
        </p:nvSpPr>
        <p:spPr/>
        <p:txBody>
          <a:bodyPr/>
          <a:lstStyle/>
          <a:p>
            <a:pPr algn="ctr"/>
            <a:r>
              <a:rPr lang="en-US" b="1" dirty="0"/>
              <a:t>Guidance for Unblinding Provider-level NTSV CS rates </a:t>
            </a:r>
            <a:br>
              <a:rPr lang="en-US" b="1" dirty="0"/>
            </a:br>
            <a:r>
              <a:rPr lang="en-US" b="1" dirty="0"/>
              <a:t>at Start of project</a:t>
            </a:r>
          </a:p>
        </p:txBody>
      </p:sp>
      <p:sp>
        <p:nvSpPr>
          <p:cNvPr id="4" name="Slide Number Placeholder 3">
            <a:extLst>
              <a:ext uri="{FF2B5EF4-FFF2-40B4-BE49-F238E27FC236}">
                <a16:creationId xmlns:a16="http://schemas.microsoft.com/office/drawing/2014/main" id="{263B9614-288B-4453-9C1E-FEAE6E2CA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5935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fontScale="90000"/>
          </a:bodyPr>
          <a:lstStyle/>
          <a:p>
            <a:r>
              <a:rPr lang="en-US" dirty="0">
                <a:ea typeface="+mj-lt"/>
                <a:cs typeface="+mj-lt"/>
              </a:rPr>
              <a:t>Supporting vaginal birth and reducing primary Cesareans for optimal maternal and neonatal outcomes</a:t>
            </a:r>
            <a:endParaRPr lang="en-US" dirty="0"/>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7" name="Diagram 6"/>
          <p:cNvGraphicFramePr/>
          <p:nvPr>
            <p:extLst/>
          </p:nvPr>
        </p:nvGraphicFramePr>
        <p:xfrm>
          <a:off x="85968" y="1573456"/>
          <a:ext cx="11496431"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rot="10800000">
            <a:off x="7949184" y="2401824"/>
            <a:ext cx="1402080" cy="48768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p:cNvSpPr/>
          <p:nvPr/>
        </p:nvSpPr>
        <p:spPr>
          <a:xfrm>
            <a:off x="5554248" y="2487167"/>
            <a:ext cx="867216" cy="39244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val 10"/>
          <p:cNvSpPr/>
          <p:nvPr/>
        </p:nvSpPr>
        <p:spPr>
          <a:xfrm>
            <a:off x="9206680" y="1825625"/>
            <a:ext cx="2492951" cy="173094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UPDATED GOAL based in Health People 2030</a:t>
            </a:r>
          </a:p>
        </p:txBody>
      </p:sp>
      <p:sp>
        <p:nvSpPr>
          <p:cNvPr id="3" name="5-Point Star 2"/>
          <p:cNvSpPr/>
          <p:nvPr/>
        </p:nvSpPr>
        <p:spPr>
          <a:xfrm flipV="1">
            <a:off x="394771" y="3437263"/>
            <a:ext cx="938269" cy="8262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1049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64974-2112-4DC9-9389-E7AC8A16E51A}"/>
              </a:ext>
            </a:extLst>
          </p:cNvPr>
          <p:cNvSpPr>
            <a:spLocks noGrp="1"/>
          </p:cNvSpPr>
          <p:nvPr>
            <p:ph idx="1"/>
          </p:nvPr>
        </p:nvSpPr>
        <p:spPr/>
        <p:txBody>
          <a:bodyPr/>
          <a:lstStyle/>
          <a:p>
            <a:r>
              <a:rPr lang="en-US" dirty="0"/>
              <a:t>Share in writing UNBLINDED rates of all physician GROUPS in a Department meeting.</a:t>
            </a:r>
          </a:p>
          <a:p>
            <a:r>
              <a:rPr lang="en-US" dirty="0"/>
              <a:t> Make it low key initially. </a:t>
            </a:r>
          </a:p>
          <a:p>
            <a:r>
              <a:rPr lang="en-US" dirty="0"/>
              <a:t>There is often great variation within groups. At this point, UNBLINDED individual rates would be shared only within each group, with the expectation that next time individual rates will be unblinded between groups for all to see and compare </a:t>
            </a:r>
          </a:p>
          <a:p>
            <a:r>
              <a:rPr lang="en-US" dirty="0"/>
              <a:t>If “group rates” do not apply to your facility where only individual practitioners practice, you would now UNBLIND individual physician rates for those physicians open to individual unblinding</a:t>
            </a:r>
          </a:p>
          <a:p>
            <a:r>
              <a:rPr lang="en-US" dirty="0"/>
              <a:t>Physician Champion, Department Chairs, and Early Adopters must vocalize support for unblinding</a:t>
            </a:r>
          </a:p>
        </p:txBody>
      </p:sp>
      <p:sp>
        <p:nvSpPr>
          <p:cNvPr id="3" name="Title 2">
            <a:extLst>
              <a:ext uri="{FF2B5EF4-FFF2-40B4-BE49-F238E27FC236}">
                <a16:creationId xmlns:a16="http://schemas.microsoft.com/office/drawing/2014/main" id="{1C7AEBA3-D305-4019-9ED4-13B10AF2C1CB}"/>
              </a:ext>
            </a:extLst>
          </p:cNvPr>
          <p:cNvSpPr>
            <a:spLocks noGrp="1"/>
          </p:cNvSpPr>
          <p:nvPr>
            <p:ph type="title"/>
          </p:nvPr>
        </p:nvSpPr>
        <p:spPr/>
        <p:txBody>
          <a:bodyPr/>
          <a:lstStyle/>
          <a:p>
            <a:pPr algn="ctr"/>
            <a:r>
              <a:rPr lang="en-US" b="1" dirty="0"/>
              <a:t>Guidance for Unblinding Provider-level NTSV CS rates </a:t>
            </a:r>
            <a:br>
              <a:rPr lang="en-US" b="1" dirty="0"/>
            </a:br>
            <a:r>
              <a:rPr lang="en-US" b="1" dirty="0"/>
              <a:t>at Start of Project- Unblinding</a:t>
            </a:r>
          </a:p>
        </p:txBody>
      </p:sp>
      <p:sp>
        <p:nvSpPr>
          <p:cNvPr id="4" name="Slide Number Placeholder 3">
            <a:extLst>
              <a:ext uri="{FF2B5EF4-FFF2-40B4-BE49-F238E27FC236}">
                <a16:creationId xmlns:a16="http://schemas.microsoft.com/office/drawing/2014/main" id="{263B9614-288B-4453-9C1E-FEAE6E2CA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83394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64974-2112-4DC9-9389-E7AC8A16E51A}"/>
              </a:ext>
            </a:extLst>
          </p:cNvPr>
          <p:cNvSpPr>
            <a:spLocks noGrp="1"/>
          </p:cNvSpPr>
          <p:nvPr>
            <p:ph idx="1"/>
          </p:nvPr>
        </p:nvSpPr>
        <p:spPr/>
        <p:txBody>
          <a:bodyPr/>
          <a:lstStyle/>
          <a:p>
            <a:r>
              <a:rPr lang="en-US" dirty="0"/>
              <a:t>Share UNBLINDED rates of individual physicians. </a:t>
            </a:r>
          </a:p>
          <a:p>
            <a:r>
              <a:rPr lang="en-US" dirty="0"/>
              <a:t>This is done after trust has been built with the data. </a:t>
            </a:r>
          </a:p>
          <a:p>
            <a:r>
              <a:rPr lang="en-US" dirty="0"/>
              <a:t>After a round or two, the individual rates can be shared more openly but not truly publicly. Share via department meeting, posted in doctor’s lounge, and/or send via email etc. </a:t>
            </a:r>
          </a:p>
          <a:p>
            <a:r>
              <a:rPr lang="en-US" dirty="0"/>
              <a:t>They should not be shared with the public as the data is not perfect. </a:t>
            </a:r>
          </a:p>
          <a:p>
            <a:r>
              <a:rPr lang="en-US" dirty="0"/>
              <a:t>Providers do not like to be outliers (useful for us to help drive change) but they also do not like to be publicly ”shamed.” </a:t>
            </a:r>
          </a:p>
          <a:p>
            <a:r>
              <a:rPr lang="en-US" dirty="0"/>
              <a:t>It is only respectful to provide plenty of notice and opportunity to improve. </a:t>
            </a:r>
          </a:p>
        </p:txBody>
      </p:sp>
      <p:sp>
        <p:nvSpPr>
          <p:cNvPr id="3" name="Title 2">
            <a:extLst>
              <a:ext uri="{FF2B5EF4-FFF2-40B4-BE49-F238E27FC236}">
                <a16:creationId xmlns:a16="http://schemas.microsoft.com/office/drawing/2014/main" id="{1C7AEBA3-D305-4019-9ED4-13B10AF2C1CB}"/>
              </a:ext>
            </a:extLst>
          </p:cNvPr>
          <p:cNvSpPr>
            <a:spLocks noGrp="1"/>
          </p:cNvSpPr>
          <p:nvPr>
            <p:ph type="title"/>
          </p:nvPr>
        </p:nvSpPr>
        <p:spPr/>
        <p:txBody>
          <a:bodyPr/>
          <a:lstStyle/>
          <a:p>
            <a:pPr algn="ctr"/>
            <a:r>
              <a:rPr lang="en-US" b="1" dirty="0"/>
              <a:t>Guidance for understanding and Unblinding </a:t>
            </a:r>
            <a:br>
              <a:rPr lang="en-US" b="1" dirty="0"/>
            </a:br>
            <a:r>
              <a:rPr lang="en-US" b="1" dirty="0"/>
              <a:t>Provider-level NTSV CS rates at Start of project</a:t>
            </a:r>
          </a:p>
        </p:txBody>
      </p:sp>
      <p:sp>
        <p:nvSpPr>
          <p:cNvPr id="4" name="Slide Number Placeholder 3">
            <a:extLst>
              <a:ext uri="{FF2B5EF4-FFF2-40B4-BE49-F238E27FC236}">
                <a16:creationId xmlns:a16="http://schemas.microsoft.com/office/drawing/2014/main" id="{263B9614-288B-4453-9C1E-FEAE6E2CAD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97401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EA2F4-AD62-410E-AF4F-8DF0420783AD}"/>
              </a:ext>
            </a:extLst>
          </p:cNvPr>
          <p:cNvSpPr>
            <a:spLocks noGrp="1"/>
          </p:cNvSpPr>
          <p:nvPr>
            <p:ph idx="1"/>
          </p:nvPr>
        </p:nvSpPr>
        <p:spPr/>
        <p:txBody>
          <a:bodyPr/>
          <a:lstStyle/>
          <a:p>
            <a:r>
              <a:rPr lang="en-US" dirty="0"/>
              <a:t>QUESTION:</a:t>
            </a:r>
          </a:p>
          <a:p>
            <a:pPr marL="0" indent="0">
              <a:buNone/>
            </a:pPr>
            <a:r>
              <a:rPr lang="en-US" dirty="0"/>
              <a:t>	How frequently should we share provider level data?</a:t>
            </a:r>
          </a:p>
          <a:p>
            <a:endParaRPr lang="en-US" dirty="0"/>
          </a:p>
          <a:p>
            <a:r>
              <a:rPr lang="en-US" dirty="0"/>
              <a:t>ANSWER: </a:t>
            </a:r>
          </a:p>
          <a:p>
            <a:pPr marL="457200" lvl="1" indent="0">
              <a:buNone/>
            </a:pPr>
            <a:r>
              <a:rPr lang="en-US" dirty="0"/>
              <a:t>	There is a balance to be had here. Monthly data analysis rarely provides providers with 	sufficient sample size to be meaningful (and can “numb” the providers to the data) but 	annual data release removes the immediacy of the issue. A good medium is to provide 	quarterly provider level data with annual un-blinded release. Department level data can be 	shared monthly unless the facility is quite small, as you would do in any QI project. </a:t>
            </a:r>
          </a:p>
        </p:txBody>
      </p:sp>
      <p:sp>
        <p:nvSpPr>
          <p:cNvPr id="3" name="Title 2">
            <a:extLst>
              <a:ext uri="{FF2B5EF4-FFF2-40B4-BE49-F238E27FC236}">
                <a16:creationId xmlns:a16="http://schemas.microsoft.com/office/drawing/2014/main" id="{EE10CD33-481E-4AFD-8438-8A49F4F7DBE7}"/>
              </a:ext>
            </a:extLst>
          </p:cNvPr>
          <p:cNvSpPr>
            <a:spLocks noGrp="1"/>
          </p:cNvSpPr>
          <p:nvPr>
            <p:ph type="title"/>
          </p:nvPr>
        </p:nvSpPr>
        <p:spPr/>
        <p:txBody>
          <a:bodyPr/>
          <a:lstStyle/>
          <a:p>
            <a:pPr algn="ctr"/>
            <a:r>
              <a:rPr lang="en-US" b="1" dirty="0"/>
              <a:t>Trouble shooting and FAQs</a:t>
            </a:r>
          </a:p>
        </p:txBody>
      </p:sp>
      <p:sp>
        <p:nvSpPr>
          <p:cNvPr id="4" name="Slide Number Placeholder 3">
            <a:extLst>
              <a:ext uri="{FF2B5EF4-FFF2-40B4-BE49-F238E27FC236}">
                <a16:creationId xmlns:a16="http://schemas.microsoft.com/office/drawing/2014/main" id="{C9954CC1-D793-4A88-8C5F-276B089FAC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1017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EA2F4-AD62-410E-AF4F-8DF0420783AD}"/>
              </a:ext>
            </a:extLst>
          </p:cNvPr>
          <p:cNvSpPr>
            <a:spLocks noGrp="1"/>
          </p:cNvSpPr>
          <p:nvPr>
            <p:ph idx="1"/>
          </p:nvPr>
        </p:nvSpPr>
        <p:spPr/>
        <p:txBody>
          <a:bodyPr/>
          <a:lstStyle/>
          <a:p>
            <a:r>
              <a:rPr lang="en-US" sz="2400" dirty="0"/>
              <a:t>NOTE: Don't forget to pair the NTSV Rates and progress with the Balancing Measures! </a:t>
            </a:r>
          </a:p>
          <a:p>
            <a:endParaRPr lang="en-US" sz="2400" dirty="0"/>
          </a:p>
          <a:p>
            <a:pPr lvl="1">
              <a:buFont typeface="Wingdings" panose="05000000000000000000" pitchFamily="2" charset="2"/>
              <a:buChar char="v"/>
            </a:pPr>
            <a:r>
              <a:rPr lang="en-US" sz="2400" dirty="0"/>
              <a:t>The pairing has been very helpful with advancing acceptance of the project. </a:t>
            </a:r>
          </a:p>
          <a:p>
            <a:pPr lvl="1">
              <a:buFont typeface="Wingdings" panose="05000000000000000000" pitchFamily="2" charset="2"/>
              <a:buChar char="v"/>
            </a:pPr>
            <a:r>
              <a:rPr lang="en-US" sz="2400" dirty="0"/>
              <a:t>But be careful about sample sizes here as well! Small samples (a doctor or even a single month for the entire department) can be misleading. </a:t>
            </a:r>
          </a:p>
          <a:p>
            <a:pPr lvl="1">
              <a:buFont typeface="Wingdings" panose="05000000000000000000" pitchFamily="2" charset="2"/>
              <a:buChar char="v"/>
            </a:pPr>
            <a:r>
              <a:rPr lang="en-US" sz="2400" dirty="0"/>
              <a:t>We recommend reporting these </a:t>
            </a:r>
            <a:r>
              <a:rPr lang="en-US" sz="2400" u="sng" dirty="0"/>
              <a:t>quarterly</a:t>
            </a:r>
            <a:r>
              <a:rPr lang="en-US" sz="2400" dirty="0"/>
              <a:t> unless you work in a very large 	department. </a:t>
            </a:r>
          </a:p>
        </p:txBody>
      </p:sp>
      <p:sp>
        <p:nvSpPr>
          <p:cNvPr id="3" name="Title 2">
            <a:extLst>
              <a:ext uri="{FF2B5EF4-FFF2-40B4-BE49-F238E27FC236}">
                <a16:creationId xmlns:a16="http://schemas.microsoft.com/office/drawing/2014/main" id="{EE10CD33-481E-4AFD-8438-8A49F4F7DBE7}"/>
              </a:ext>
            </a:extLst>
          </p:cNvPr>
          <p:cNvSpPr>
            <a:spLocks noGrp="1"/>
          </p:cNvSpPr>
          <p:nvPr>
            <p:ph type="title"/>
          </p:nvPr>
        </p:nvSpPr>
        <p:spPr/>
        <p:txBody>
          <a:bodyPr/>
          <a:lstStyle/>
          <a:p>
            <a:pPr algn="ctr"/>
            <a:r>
              <a:rPr lang="en-US" b="1" dirty="0"/>
              <a:t>Trouble shooting and FAQs</a:t>
            </a:r>
          </a:p>
        </p:txBody>
      </p:sp>
      <p:sp>
        <p:nvSpPr>
          <p:cNvPr id="4" name="Slide Number Placeholder 3">
            <a:extLst>
              <a:ext uri="{FF2B5EF4-FFF2-40B4-BE49-F238E27FC236}">
                <a16:creationId xmlns:a16="http://schemas.microsoft.com/office/drawing/2014/main" id="{C9954CC1-D793-4A88-8C5F-276B089FAC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42801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4EA2F4-AD62-410E-AF4F-8DF0420783AD}"/>
              </a:ext>
            </a:extLst>
          </p:cNvPr>
          <p:cNvSpPr>
            <a:spLocks noGrp="1"/>
          </p:cNvSpPr>
          <p:nvPr>
            <p:ph idx="1"/>
          </p:nvPr>
        </p:nvSpPr>
        <p:spPr/>
        <p:txBody>
          <a:bodyPr>
            <a:normAutofit/>
          </a:bodyPr>
          <a:lstStyle/>
          <a:p>
            <a:endParaRPr lang="en-US" dirty="0"/>
          </a:p>
          <a:p>
            <a:r>
              <a:rPr lang="en-US" dirty="0"/>
              <a:t>QUESTION:</a:t>
            </a:r>
          </a:p>
          <a:p>
            <a:pPr marL="0" indent="0">
              <a:buNone/>
            </a:pPr>
            <a:r>
              <a:rPr lang="en-US" dirty="0"/>
              <a:t>	What about hospitals with </a:t>
            </a:r>
            <a:r>
              <a:rPr lang="en-US" dirty="0" err="1"/>
              <a:t>laborist</a:t>
            </a:r>
            <a:r>
              <a:rPr lang="en-US" dirty="0"/>
              <a:t> models/ CNMs/residents, where some physician 	rates don’t reflect true attribution?</a:t>
            </a:r>
          </a:p>
          <a:p>
            <a:r>
              <a:rPr lang="en-US" dirty="0"/>
              <a:t>ANSWER: </a:t>
            </a:r>
          </a:p>
          <a:p>
            <a:pPr lvl="2">
              <a:buFont typeface="Wingdings" panose="05000000000000000000" pitchFamily="2" charset="2"/>
              <a:buChar char="v"/>
            </a:pPr>
            <a:r>
              <a:rPr lang="en-US" sz="2000" dirty="0"/>
              <a:t>In models where providers work as a team, often better to have them consider improvement as a team and have open discussions about solutions at their department meetings. </a:t>
            </a:r>
          </a:p>
          <a:p>
            <a:pPr lvl="2">
              <a:buFont typeface="Wingdings" panose="05000000000000000000" pitchFamily="2" charset="2"/>
              <a:buChar char="v"/>
            </a:pPr>
            <a:r>
              <a:rPr lang="en-US" sz="2000" dirty="0"/>
              <a:t>Hospitals in the collaborative have the ability to track consistency with ACOG guidelines. This can be used as a proxy measure for provider improvement. </a:t>
            </a:r>
          </a:p>
        </p:txBody>
      </p:sp>
      <p:sp>
        <p:nvSpPr>
          <p:cNvPr id="3" name="Title 2">
            <a:extLst>
              <a:ext uri="{FF2B5EF4-FFF2-40B4-BE49-F238E27FC236}">
                <a16:creationId xmlns:a16="http://schemas.microsoft.com/office/drawing/2014/main" id="{EE10CD33-481E-4AFD-8438-8A49F4F7DBE7}"/>
              </a:ext>
            </a:extLst>
          </p:cNvPr>
          <p:cNvSpPr>
            <a:spLocks noGrp="1"/>
          </p:cNvSpPr>
          <p:nvPr>
            <p:ph type="title"/>
          </p:nvPr>
        </p:nvSpPr>
        <p:spPr/>
        <p:txBody>
          <a:bodyPr/>
          <a:lstStyle/>
          <a:p>
            <a:pPr algn="ctr"/>
            <a:r>
              <a:rPr lang="en-US" b="1" dirty="0"/>
              <a:t>Trouble shooting and FAQs</a:t>
            </a:r>
          </a:p>
        </p:txBody>
      </p:sp>
      <p:sp>
        <p:nvSpPr>
          <p:cNvPr id="4" name="Slide Number Placeholder 3">
            <a:extLst>
              <a:ext uri="{FF2B5EF4-FFF2-40B4-BE49-F238E27FC236}">
                <a16:creationId xmlns:a16="http://schemas.microsoft.com/office/drawing/2014/main" id="{C9954CC1-D793-4A88-8C5F-276B089FAC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03802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9ABC2-C736-4F05-A160-65F39F6859F1}"/>
              </a:ext>
            </a:extLst>
          </p:cNvPr>
          <p:cNvSpPr>
            <a:spLocks noGrp="1"/>
          </p:cNvSpPr>
          <p:nvPr>
            <p:ph idx="1"/>
          </p:nvPr>
        </p:nvSpPr>
        <p:spPr/>
        <p:txBody>
          <a:bodyPr>
            <a:normAutofit lnSpcReduction="10000"/>
          </a:bodyPr>
          <a:lstStyle/>
          <a:p>
            <a:r>
              <a:rPr lang="en-US" dirty="0"/>
              <a:t>QUESTION:</a:t>
            </a:r>
          </a:p>
          <a:p>
            <a:pPr marL="0" indent="0">
              <a:buNone/>
            </a:pPr>
            <a:r>
              <a:rPr lang="en-US" dirty="0"/>
              <a:t>     	What do we do if we are at the point of unblinding the data and we still have one or 	few adamantly against it? </a:t>
            </a:r>
          </a:p>
          <a:p>
            <a:r>
              <a:rPr lang="en-US" dirty="0"/>
              <a:t>ANSWER: </a:t>
            </a:r>
          </a:p>
          <a:p>
            <a:pPr lvl="1">
              <a:buFont typeface="Wingdings" panose="05000000000000000000" pitchFamily="2" charset="2"/>
              <a:buChar char="v"/>
            </a:pPr>
            <a:r>
              <a:rPr lang="en-US" sz="2200" dirty="0"/>
              <a:t>Realize that at some point it is necessary to proceed. Physician leaders should have firm conversations that unblinding is going to occur and that the rates will stay within the department. </a:t>
            </a:r>
          </a:p>
          <a:p>
            <a:pPr lvl="1">
              <a:buFont typeface="Wingdings" panose="05000000000000000000" pitchFamily="2" charset="2"/>
              <a:buChar char="v"/>
            </a:pPr>
            <a:r>
              <a:rPr lang="en-US" sz="2200" dirty="0"/>
              <a:t>Remind your staff and providers that its everyone’s responsibility to support best practices 	and quality improvement. Keep up the peer pressure and vocally support the providers who are improving.</a:t>
            </a:r>
          </a:p>
          <a:p>
            <a:pPr lvl="1">
              <a:buFont typeface="Wingdings" panose="05000000000000000000" pitchFamily="2" charset="2"/>
              <a:buChar char="v"/>
            </a:pPr>
            <a:r>
              <a:rPr lang="en-US" sz="2200" dirty="0"/>
              <a:t>Have your champions and hospital administrators be supportive of the unblinding. </a:t>
            </a:r>
          </a:p>
          <a:p>
            <a:pPr lvl="1">
              <a:buFont typeface="Wingdings" panose="05000000000000000000" pitchFamily="2" charset="2"/>
              <a:buChar char="v"/>
            </a:pPr>
            <a:r>
              <a:rPr lang="en-US" sz="2200" dirty="0"/>
              <a:t>Remind the physicians that provider rates are derived from publicly reported data, are already being scrutinized by payors to determine reimbursement and by patients who are internet savvy.  </a:t>
            </a:r>
          </a:p>
        </p:txBody>
      </p:sp>
      <p:sp>
        <p:nvSpPr>
          <p:cNvPr id="3" name="Title 2">
            <a:extLst>
              <a:ext uri="{FF2B5EF4-FFF2-40B4-BE49-F238E27FC236}">
                <a16:creationId xmlns:a16="http://schemas.microsoft.com/office/drawing/2014/main" id="{BDCD5D29-9BFF-42D6-A968-C1ACDCB561CB}"/>
              </a:ext>
            </a:extLst>
          </p:cNvPr>
          <p:cNvSpPr>
            <a:spLocks noGrp="1"/>
          </p:cNvSpPr>
          <p:nvPr>
            <p:ph type="title"/>
          </p:nvPr>
        </p:nvSpPr>
        <p:spPr>
          <a:xfrm>
            <a:off x="752788" y="216132"/>
            <a:ext cx="10601011" cy="1091808"/>
          </a:xfrm>
        </p:spPr>
        <p:txBody>
          <a:bodyPr/>
          <a:lstStyle/>
          <a:p>
            <a:pPr algn="ctr"/>
            <a:r>
              <a:rPr lang="en-US" b="1" dirty="0"/>
              <a:t>Trouble shooting and FAQs</a:t>
            </a:r>
          </a:p>
        </p:txBody>
      </p:sp>
      <p:sp>
        <p:nvSpPr>
          <p:cNvPr id="4" name="Slide Number Placeholder 3">
            <a:extLst>
              <a:ext uri="{FF2B5EF4-FFF2-40B4-BE49-F238E27FC236}">
                <a16:creationId xmlns:a16="http://schemas.microsoft.com/office/drawing/2014/main" id="{5B443445-69D0-4800-B6E1-5A519B5B67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mn-cs"/>
              </a:rPr>
              <a:t>|  </a:t>
            </a: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64270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C18D-2D8F-4A46-9F75-57A947A96800}"/>
              </a:ext>
            </a:extLst>
          </p:cNvPr>
          <p:cNvSpPr>
            <a:spLocks noGrp="1"/>
          </p:cNvSpPr>
          <p:nvPr>
            <p:ph type="title"/>
          </p:nvPr>
        </p:nvSpPr>
        <p:spPr>
          <a:xfrm>
            <a:off x="1238491" y="323385"/>
            <a:ext cx="9456517" cy="1368256"/>
          </a:xfrm>
        </p:spPr>
        <p:txBody>
          <a:bodyPr>
            <a:noAutofit/>
          </a:bodyPr>
          <a:lstStyle/>
          <a:p>
            <a:pPr algn="ctr"/>
            <a:r>
              <a:rPr lang="en-US" sz="3200" b="1" dirty="0"/>
              <a:t>Lessons learned from panel discussion: </a:t>
            </a:r>
            <a:br>
              <a:rPr lang="en-US" sz="3200" b="1" dirty="0"/>
            </a:br>
            <a:r>
              <a:rPr lang="en-US" sz="3200" b="1" dirty="0"/>
              <a:t>“Physicians Coaching Physicians to Reduce Cesarean Sections” </a:t>
            </a:r>
          </a:p>
        </p:txBody>
      </p:sp>
      <p:sp>
        <p:nvSpPr>
          <p:cNvPr id="3" name="Content Placeholder 2">
            <a:extLst>
              <a:ext uri="{FF2B5EF4-FFF2-40B4-BE49-F238E27FC236}">
                <a16:creationId xmlns:a16="http://schemas.microsoft.com/office/drawing/2014/main" id="{BA260AD0-5147-488C-8F0F-CCF1A4C23104}"/>
              </a:ext>
            </a:extLst>
          </p:cNvPr>
          <p:cNvSpPr>
            <a:spLocks noGrp="1"/>
          </p:cNvSpPr>
          <p:nvPr>
            <p:ph idx="1"/>
          </p:nvPr>
        </p:nvSpPr>
        <p:spPr>
          <a:xfrm>
            <a:off x="1981200" y="1691641"/>
            <a:ext cx="8229600" cy="4434523"/>
          </a:xfrm>
        </p:spPr>
        <p:txBody>
          <a:bodyPr>
            <a:normAutofit/>
          </a:bodyPr>
          <a:lstStyle/>
          <a:p>
            <a:pPr marL="457200" lvl="1" indent="0">
              <a:buNone/>
            </a:pPr>
            <a:endParaRPr lang="en-US" dirty="0"/>
          </a:p>
          <a:p>
            <a:r>
              <a:rPr lang="en-US" sz="2800" dirty="0"/>
              <a:t>Know the person you are coaching</a:t>
            </a:r>
          </a:p>
          <a:p>
            <a:pPr lvl="1">
              <a:buFont typeface="Arial" panose="020B0604020202020204" pitchFamily="34" charset="0"/>
              <a:buChar char="•"/>
            </a:pPr>
            <a:r>
              <a:rPr lang="en-US" sz="2400" dirty="0"/>
              <a:t>Ask questions about practice situation and concerns</a:t>
            </a:r>
          </a:p>
          <a:p>
            <a:pPr lvl="1">
              <a:buFont typeface="Arial" panose="020B0604020202020204" pitchFamily="34" charset="0"/>
              <a:buChar char="•"/>
            </a:pPr>
            <a:r>
              <a:rPr lang="en-US" sz="2400" dirty="0"/>
              <a:t>Know their starting place with interpreting data, experience with QI. </a:t>
            </a:r>
          </a:p>
          <a:p>
            <a:pPr lvl="1">
              <a:buFont typeface="Arial" panose="020B0604020202020204" pitchFamily="34" charset="0"/>
              <a:buChar char="•"/>
            </a:pPr>
            <a:r>
              <a:rPr lang="en-US" sz="2400" dirty="0"/>
              <a:t>Be patient, be persistent, be understanding of vulnerability</a:t>
            </a:r>
          </a:p>
          <a:p>
            <a:pPr lvl="1">
              <a:buFont typeface="Arial" panose="020B0604020202020204" pitchFamily="34" charset="0"/>
              <a:buChar char="•"/>
            </a:pPr>
            <a:r>
              <a:rPr lang="en-US" sz="2400" dirty="0"/>
              <a:t>Avoid being judgmental</a:t>
            </a:r>
          </a:p>
          <a:p>
            <a:pPr lvl="1">
              <a:buFont typeface="Arial" panose="020B0604020202020204" pitchFamily="34" charset="0"/>
              <a:buChar char="•"/>
            </a:pPr>
            <a:r>
              <a:rPr lang="en-US" sz="2400" dirty="0"/>
              <a:t>Emphasize collaboration</a:t>
            </a:r>
          </a:p>
          <a:p>
            <a:pPr lvl="1">
              <a:buFont typeface="Arial" panose="020B0604020202020204" pitchFamily="34" charset="0"/>
              <a:buChar char="•"/>
            </a:pPr>
            <a:r>
              <a:rPr lang="en-US" sz="2400" dirty="0"/>
              <a:t>Nurses may provide info on practice patterns that are not in the chart  </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8A1C3CF-B7DB-4F92-8E1C-9743947B84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28371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88" y="216132"/>
            <a:ext cx="10601011" cy="703640"/>
          </a:xfrm>
        </p:spPr>
        <p:txBody>
          <a:bodyPr>
            <a:noAutofit/>
          </a:bodyPr>
          <a:lstStyle/>
          <a:p>
            <a:pPr algn="ctr"/>
            <a:r>
              <a:rPr lang="en-US" b="1" dirty="0"/>
              <a:t>Lessons learned continued…</a:t>
            </a:r>
          </a:p>
        </p:txBody>
      </p:sp>
      <p:sp>
        <p:nvSpPr>
          <p:cNvPr id="3" name="Content Placeholder 2"/>
          <p:cNvSpPr>
            <a:spLocks noGrp="1"/>
          </p:cNvSpPr>
          <p:nvPr>
            <p:ph idx="1"/>
          </p:nvPr>
        </p:nvSpPr>
        <p:spPr>
          <a:xfrm>
            <a:off x="1981200" y="1188721"/>
            <a:ext cx="8229600" cy="4937443"/>
          </a:xfrm>
        </p:spPr>
        <p:txBody>
          <a:bodyPr>
            <a:normAutofit lnSpcReduction="10000"/>
          </a:bodyPr>
          <a:lstStyle/>
          <a:p>
            <a:r>
              <a:rPr lang="en-US" dirty="0"/>
              <a:t>Find appropriate meeting place in neutral setting. </a:t>
            </a:r>
          </a:p>
          <a:p>
            <a:r>
              <a:rPr lang="en-US" dirty="0"/>
              <a:t>Expect tension</a:t>
            </a:r>
          </a:p>
          <a:p>
            <a:r>
              <a:rPr lang="en-US" dirty="0"/>
              <a:t>Expect different reactions</a:t>
            </a:r>
          </a:p>
          <a:p>
            <a:r>
              <a:rPr lang="en-US" dirty="0"/>
              <a:t>Expect data and motives to be challenged</a:t>
            </a:r>
          </a:p>
          <a:p>
            <a:r>
              <a:rPr lang="en-US" dirty="0"/>
              <a:t>Use Data</a:t>
            </a:r>
          </a:p>
          <a:p>
            <a:pPr lvl="1">
              <a:buFont typeface="Arial" panose="020B0604020202020204" pitchFamily="34" charset="0"/>
              <a:buChar char="•"/>
            </a:pPr>
            <a:r>
              <a:rPr lang="en-US" dirty="0"/>
              <a:t>holds us accountable for our own performance, </a:t>
            </a:r>
          </a:p>
          <a:p>
            <a:pPr lvl="1">
              <a:buFont typeface="Arial" panose="020B0604020202020204" pitchFamily="34" charset="0"/>
              <a:buChar char="•"/>
            </a:pPr>
            <a:r>
              <a:rPr lang="en-US" dirty="0"/>
              <a:t>creates examples of how our practice can be better</a:t>
            </a:r>
          </a:p>
          <a:p>
            <a:r>
              <a:rPr lang="en-US" dirty="0"/>
              <a:t>Fully transparent data allows competitive encouragement among team members</a:t>
            </a:r>
          </a:p>
          <a:p>
            <a:r>
              <a:rPr lang="en-US" dirty="0"/>
              <a:t>Consider increasing transparency gradually</a:t>
            </a:r>
          </a:p>
          <a:p>
            <a:r>
              <a:rPr lang="en-US" dirty="0"/>
              <a:t>Recognize individual success, use positive reinforcement</a:t>
            </a:r>
          </a:p>
          <a:p>
            <a:r>
              <a:rPr lang="en-US" dirty="0"/>
              <a:t>Introduce reality: THE PEOPLE WHO CONTROL YOUR ABILITY TO MAKE A LIVING ALREADY HAVE THIS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174430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88" y="216131"/>
            <a:ext cx="10601011" cy="837165"/>
          </a:xfrm>
        </p:spPr>
        <p:txBody>
          <a:bodyPr/>
          <a:lstStyle/>
          <a:p>
            <a:pPr algn="ctr"/>
            <a:r>
              <a:rPr lang="en-US" b="1" dirty="0"/>
              <a:t>Yelp: Data Results Direct to Patient</a:t>
            </a:r>
          </a:p>
        </p:txBody>
      </p:sp>
      <p:pic>
        <p:nvPicPr>
          <p:cNvPr id="4" name="Content Placeholder 3"/>
          <p:cNvPicPr>
            <a:picLocks noGrp="1" noChangeAspect="1"/>
          </p:cNvPicPr>
          <p:nvPr>
            <p:ph idx="1"/>
          </p:nvPr>
        </p:nvPicPr>
        <p:blipFill rotWithShape="1">
          <a:blip r:embed="rId3"/>
          <a:srcRect l="25728" t="11634" r="25728" b="8537"/>
          <a:stretch/>
        </p:blipFill>
        <p:spPr>
          <a:xfrm>
            <a:off x="1018792" y="1517074"/>
            <a:ext cx="5202864" cy="460988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093" y="2225962"/>
            <a:ext cx="4829300" cy="2350511"/>
          </a:xfrm>
          <a:prstGeom prst="rect">
            <a:avLst/>
          </a:prstGeom>
        </p:spPr>
      </p:pic>
    </p:spTree>
    <p:extLst>
      <p:ext uri="{BB962C8B-B14F-4D97-AF65-F5344CB8AC3E}">
        <p14:creationId xmlns:p14="http://schemas.microsoft.com/office/powerpoint/2010/main" val="3879018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Blue Distinction: Narrowing network on quality</a:t>
            </a:r>
          </a:p>
        </p:txBody>
      </p:sp>
      <p:pic>
        <p:nvPicPr>
          <p:cNvPr id="4" name="Content Placeholder 3"/>
          <p:cNvPicPr>
            <a:picLocks noGrp="1" noChangeAspect="1"/>
          </p:cNvPicPr>
          <p:nvPr>
            <p:ph idx="1"/>
          </p:nvPr>
        </p:nvPicPr>
        <p:blipFill rotWithShape="1">
          <a:blip r:embed="rId3"/>
          <a:srcRect l="1047" t="12388" r="1207" b="12947"/>
          <a:stretch/>
        </p:blipFill>
        <p:spPr>
          <a:xfrm>
            <a:off x="699199" y="1600201"/>
            <a:ext cx="10196599" cy="4196616"/>
          </a:xfrm>
          <a:prstGeom prst="rect">
            <a:avLst/>
          </a:prstGeom>
        </p:spPr>
      </p:pic>
    </p:spTree>
    <p:extLst>
      <p:ext uri="{BB962C8B-B14F-4D97-AF65-F5344CB8AC3E}">
        <p14:creationId xmlns:p14="http://schemas.microsoft.com/office/powerpoint/2010/main" val="119599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31523" y="3974123"/>
            <a:ext cx="3692769" cy="2402191"/>
          </a:xfrm>
          <a:prstGeom prst="rect">
            <a:avLst/>
          </a:prstGeom>
          <a:noFill/>
          <a:ln w="38100">
            <a:solidFill>
              <a:schemeClr val="accent4">
                <a:lumMod val="60000"/>
                <a:lumOff val="4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49393-3201-41AE-AB04-BE75022FE8C9}"/>
              </a:ext>
            </a:extLst>
          </p:cNvPr>
          <p:cNvSpPr>
            <a:spLocks noGrp="1"/>
          </p:cNvSpPr>
          <p:nvPr>
            <p:ph type="title"/>
          </p:nvPr>
        </p:nvSpPr>
        <p:spPr>
          <a:xfrm>
            <a:off x="410817" y="118614"/>
            <a:ext cx="7421218" cy="1325563"/>
          </a:xfrm>
        </p:spPr>
        <p:txBody>
          <a:bodyPr>
            <a:normAutofit/>
          </a:bodyPr>
          <a:lstStyle/>
          <a:p>
            <a:r>
              <a:rPr lang="en-US">
                <a:ea typeface="Lato"/>
                <a:cs typeface="Lato"/>
              </a:rPr>
              <a:t>Clinical Culture Change</a:t>
            </a:r>
            <a:endParaRPr lang="en-US"/>
          </a:p>
        </p:txBody>
      </p:sp>
      <p:sp>
        <p:nvSpPr>
          <p:cNvPr id="3" name="Content Placeholder 2">
            <a:extLst>
              <a:ext uri="{FF2B5EF4-FFF2-40B4-BE49-F238E27FC236}">
                <a16:creationId xmlns:a16="http://schemas.microsoft.com/office/drawing/2014/main" id="{83641051-1096-4DA7-BEF9-BA858759B614}"/>
              </a:ext>
            </a:extLst>
          </p:cNvPr>
          <p:cNvSpPr>
            <a:spLocks noGrp="1"/>
          </p:cNvSpPr>
          <p:nvPr>
            <p:ph idx="1"/>
          </p:nvPr>
        </p:nvSpPr>
        <p:spPr/>
        <p:txBody>
          <a:bodyPr vert="horz" lIns="91440" tIns="45720" rIns="91440" bIns="45720" rtlCol="0" anchor="t">
            <a:normAutofit/>
          </a:bodyPr>
          <a:lstStyle/>
          <a:p>
            <a:endParaRPr lang="en-US">
              <a:ea typeface="Lato"/>
              <a:cs typeface="Lato"/>
            </a:endParaRPr>
          </a:p>
          <a:p>
            <a:endParaRPr lang="en-US">
              <a:ea typeface="Lato"/>
              <a:cs typeface="Lato"/>
            </a:endParaRPr>
          </a:p>
          <a:p>
            <a:endParaRPr lang="en-US">
              <a:ea typeface="Lato"/>
              <a:cs typeface="Lato"/>
            </a:endParaRPr>
          </a:p>
          <a:p>
            <a:endParaRPr lang="en-US">
              <a:ea typeface="Lato"/>
              <a:cs typeface="Lato"/>
            </a:endParaRPr>
          </a:p>
          <a:p>
            <a:pPr marL="0" indent="0">
              <a:buNone/>
            </a:pPr>
            <a:endParaRPr lang="en-US">
              <a:ea typeface="Lato"/>
              <a:cs typeface="Lato"/>
            </a:endParaRPr>
          </a:p>
        </p:txBody>
      </p:sp>
      <p:sp>
        <p:nvSpPr>
          <p:cNvPr id="4" name="Slide Number Placeholder 3">
            <a:extLst>
              <a:ext uri="{FF2B5EF4-FFF2-40B4-BE49-F238E27FC236}">
                <a16:creationId xmlns:a16="http://schemas.microsoft.com/office/drawing/2014/main" id="{C8175854-EAC7-499A-AECD-3FD14008D833}"/>
              </a:ext>
            </a:extLst>
          </p:cNvPr>
          <p:cNvSpPr>
            <a:spLocks noGrp="1"/>
          </p:cNvSpPr>
          <p:nvPr>
            <p:ph type="sldNum" sz="quarter" idx="10"/>
          </p:nvPr>
        </p:nvSpPr>
        <p:spPr/>
        <p:txBody>
          <a:bodyPr/>
          <a:lstStyle/>
          <a:p>
            <a:fld id="{97033E4B-E3EB-3D46-B2D8-3159663620FA}" type="slidenum">
              <a:rPr lang="en-US" smtClean="0"/>
              <a:pPr/>
              <a:t>6</a:t>
            </a:fld>
            <a:endParaRPr lang="en-US"/>
          </a:p>
        </p:txBody>
      </p:sp>
      <p:sp>
        <p:nvSpPr>
          <p:cNvPr id="5" name="Footer Placeholder 4">
            <a:extLst>
              <a:ext uri="{FF2B5EF4-FFF2-40B4-BE49-F238E27FC236}">
                <a16:creationId xmlns:a16="http://schemas.microsoft.com/office/drawing/2014/main" id="{A7255322-A52D-4319-99F3-5A67FC1616B5}"/>
              </a:ext>
            </a:extLst>
          </p:cNvPr>
          <p:cNvSpPr>
            <a:spLocks noGrp="1"/>
          </p:cNvSpPr>
          <p:nvPr>
            <p:ph type="ftr" sz="quarter" idx="11"/>
          </p:nvPr>
        </p:nvSpPr>
        <p:spPr/>
        <p:txBody>
          <a:bodyPr/>
          <a:lstStyle/>
          <a:p>
            <a:pPr algn="l"/>
            <a:r>
              <a:rPr lang="en-US"/>
              <a:t>Illinois Perinatal Quality Collaborative</a:t>
            </a:r>
          </a:p>
        </p:txBody>
      </p:sp>
      <p:graphicFrame>
        <p:nvGraphicFramePr>
          <p:cNvPr id="8" name="Diagram 7"/>
          <p:cNvGraphicFramePr/>
          <p:nvPr>
            <p:extLst>
              <p:ext uri="{D42A27DB-BD31-4B8C-83A1-F6EECF244321}">
                <p14:modId xmlns:p14="http://schemas.microsoft.com/office/powerpoint/2010/main" val="1795219790"/>
              </p:ext>
            </p:extLst>
          </p:nvPr>
        </p:nvGraphicFramePr>
        <p:xfrm>
          <a:off x="905163" y="1626274"/>
          <a:ext cx="10315063"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Point Star 5"/>
          <p:cNvSpPr/>
          <p:nvPr/>
        </p:nvSpPr>
        <p:spPr>
          <a:xfrm>
            <a:off x="8591774" y="5377086"/>
            <a:ext cx="1359049" cy="1161826"/>
          </a:xfrm>
          <a:prstGeom prst="star5">
            <a:avLst/>
          </a:prstGeom>
          <a:solidFill>
            <a:schemeClr val="accent4">
              <a:lumMod val="60000"/>
              <a:lumOff val="40000"/>
            </a:schemeClr>
          </a:solidFill>
          <a:ln>
            <a:solidFill>
              <a:srgbClr val="00206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571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Take home lessons…</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800" dirty="0"/>
              <a:t>Be thoughtful. Know individuals, know the data, anticipate questions and reactions</a:t>
            </a:r>
          </a:p>
          <a:p>
            <a:pPr lvl="1">
              <a:buFont typeface="Arial" panose="020B0604020202020204" pitchFamily="34" charset="0"/>
              <a:buChar char="•"/>
            </a:pPr>
            <a:r>
              <a:rPr lang="en-US" sz="2800" dirty="0"/>
              <a:t>Consider early adopters as cheerleaders</a:t>
            </a:r>
          </a:p>
          <a:p>
            <a:pPr lvl="1">
              <a:buFont typeface="Arial" panose="020B0604020202020204" pitchFamily="34" charset="0"/>
              <a:buChar char="•"/>
            </a:pPr>
            <a:r>
              <a:rPr lang="en-US" sz="2800" dirty="0"/>
              <a:t>Encourage positive messaging in casual conversation</a:t>
            </a:r>
          </a:p>
          <a:p>
            <a:pPr lvl="1">
              <a:buFont typeface="Arial" panose="020B0604020202020204" pitchFamily="34" charset="0"/>
              <a:buChar char="•"/>
            </a:pPr>
            <a:r>
              <a:rPr lang="en-US" sz="2800" dirty="0"/>
              <a:t>Keep patients in the center</a:t>
            </a:r>
          </a:p>
          <a:p>
            <a:pPr lvl="1">
              <a:buFont typeface="Arial" panose="020B0604020202020204" pitchFamily="34" charset="0"/>
              <a:buChar char="•"/>
            </a:pPr>
            <a:r>
              <a:rPr lang="en-US" sz="2800" dirty="0"/>
              <a:t>Bring groups of docs together who have common problems, circumstances</a:t>
            </a:r>
          </a:p>
          <a:p>
            <a:pPr lvl="1">
              <a:buFont typeface="Arial" panose="020B0604020202020204" pitchFamily="34" charset="0"/>
              <a:buChar char="•"/>
            </a:pPr>
            <a:r>
              <a:rPr lang="en-US" sz="2800" dirty="0"/>
              <a:t>Be patient and persistent</a:t>
            </a:r>
          </a:p>
          <a:p>
            <a:pPr lvl="1">
              <a:buFont typeface="Arial" panose="020B0604020202020204" pitchFamily="34" charset="0"/>
              <a:buChar char="•"/>
            </a:pPr>
            <a:r>
              <a:rPr lang="en-US" sz="2800" dirty="0"/>
              <a:t>COMMUNICATE</a:t>
            </a:r>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403460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5D7D-1450-4C21-8886-6E57EEB2CB45}"/>
              </a:ext>
            </a:extLst>
          </p:cNvPr>
          <p:cNvSpPr>
            <a:spLocks noGrp="1"/>
          </p:cNvSpPr>
          <p:nvPr>
            <p:ph type="title"/>
          </p:nvPr>
        </p:nvSpPr>
        <p:spPr>
          <a:xfrm>
            <a:off x="1678329" y="365760"/>
            <a:ext cx="8111095" cy="884306"/>
          </a:xfrm>
        </p:spPr>
        <p:txBody>
          <a:bodyPr>
            <a:normAutofit/>
          </a:bodyPr>
          <a:lstStyle/>
          <a:p>
            <a:r>
              <a:rPr lang="en-US" b="1" dirty="0">
                <a:effectLst>
                  <a:outerShdw blurRad="38100" dist="38100" dir="2700000" algn="tl">
                    <a:srgbClr val="000000">
                      <a:alpha val="43137"/>
                    </a:srgbClr>
                  </a:outerShdw>
                </a:effectLst>
              </a:rPr>
              <a:t>PROVIDE 2.0</a:t>
            </a:r>
          </a:p>
        </p:txBody>
      </p:sp>
      <p:sp>
        <p:nvSpPr>
          <p:cNvPr id="3" name="Content Placeholder 2">
            <a:extLst>
              <a:ext uri="{FF2B5EF4-FFF2-40B4-BE49-F238E27FC236}">
                <a16:creationId xmlns:a16="http://schemas.microsoft.com/office/drawing/2014/main" id="{86134A26-FB88-4F0D-B98D-15550815F70B}"/>
              </a:ext>
            </a:extLst>
          </p:cNvPr>
          <p:cNvSpPr>
            <a:spLocks noGrp="1"/>
          </p:cNvSpPr>
          <p:nvPr>
            <p:ph idx="1"/>
          </p:nvPr>
        </p:nvSpPr>
        <p:spPr>
          <a:xfrm>
            <a:off x="451413" y="1782501"/>
            <a:ext cx="9338013" cy="4435419"/>
          </a:xfrm>
        </p:spPr>
        <p:txBody>
          <a:bodyPr anchor="t">
            <a:normAutofit/>
          </a:bodyPr>
          <a:lstStyle/>
          <a:p>
            <a:r>
              <a:rPr lang="en-US" sz="2100" dirty="0"/>
              <a:t>Challenges: </a:t>
            </a:r>
          </a:p>
          <a:p>
            <a:pPr lvl="1"/>
            <a:r>
              <a:rPr lang="en-US" sz="2100" dirty="0"/>
              <a:t>Sustaining improvements</a:t>
            </a:r>
          </a:p>
          <a:p>
            <a:pPr lvl="1"/>
            <a:r>
              <a:rPr lang="en-US" sz="2100" dirty="0"/>
              <a:t>Competing priorities with other initiatives</a:t>
            </a:r>
          </a:p>
          <a:p>
            <a:pPr lvl="1"/>
            <a:r>
              <a:rPr lang="en-US" sz="2100" dirty="0"/>
              <a:t>Data collection fatigue </a:t>
            </a:r>
          </a:p>
          <a:p>
            <a:pPr lvl="1"/>
            <a:r>
              <a:rPr lang="en-US" sz="2100" dirty="0"/>
              <a:t>COVID</a:t>
            </a:r>
          </a:p>
          <a:p>
            <a:r>
              <a:rPr lang="en-US" sz="2100" dirty="0"/>
              <a:t>Opportunities/Successes: </a:t>
            </a:r>
          </a:p>
          <a:p>
            <a:pPr lvl="1"/>
            <a:r>
              <a:rPr lang="en-US" sz="2100" dirty="0"/>
              <a:t>Consistency of process during a challenging </a:t>
            </a:r>
          </a:p>
          <a:p>
            <a:pPr marL="457200" lvl="1" indent="0">
              <a:buNone/>
            </a:pPr>
            <a:r>
              <a:rPr lang="en-US" sz="2100" dirty="0"/>
              <a:t>    time in healthcare </a:t>
            </a:r>
          </a:p>
          <a:p>
            <a:pPr lvl="1"/>
            <a:r>
              <a:rPr lang="en-US" sz="2100" dirty="0"/>
              <a:t>Provider/nursing turnover and education </a:t>
            </a:r>
          </a:p>
        </p:txBody>
      </p:sp>
      <p:sp>
        <p:nvSpPr>
          <p:cNvPr id="4" name="Date Placeholder 3">
            <a:extLst>
              <a:ext uri="{FF2B5EF4-FFF2-40B4-BE49-F238E27FC236}">
                <a16:creationId xmlns:a16="http://schemas.microsoft.com/office/drawing/2014/main" id="{BAD71B90-38EE-485C-99A7-D0BF3391907E}"/>
              </a:ext>
            </a:extLst>
          </p:cNvPr>
          <p:cNvSpPr>
            <a:spLocks noGrp="1"/>
          </p:cNvSpPr>
          <p:nvPr>
            <p:ph type="dt" sz="half" idx="10"/>
          </p:nvPr>
        </p:nvSpPr>
        <p:spPr>
          <a:xfrm>
            <a:off x="1973232" y="6337428"/>
            <a:ext cx="1447357"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9374">
                  <a:alpha val="80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D08321B5-8CE8-4B89-80A0-22B48842C1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27180" y="1111170"/>
            <a:ext cx="5214312" cy="2419108"/>
          </a:xfrm>
          <a:prstGeom prst="rect">
            <a:avLst/>
          </a:prstGeom>
        </p:spPr>
      </p:pic>
      <p:pic>
        <p:nvPicPr>
          <p:cNvPr id="7" name="Picture 6">
            <a:extLst>
              <a:ext uri="{FF2B5EF4-FFF2-40B4-BE49-F238E27FC236}">
                <a16:creationId xmlns:a16="http://schemas.microsoft.com/office/drawing/2014/main" id="{D6DDDD4D-00F6-4FF8-B166-66C6E4FC18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27180" y="3889094"/>
            <a:ext cx="5347504" cy="2328826"/>
          </a:xfrm>
          <a:prstGeom prst="rect">
            <a:avLst/>
          </a:prstGeom>
        </p:spPr>
      </p:pic>
    </p:spTree>
    <p:extLst>
      <p:ext uri="{BB962C8B-B14F-4D97-AF65-F5344CB8AC3E}">
        <p14:creationId xmlns:p14="http://schemas.microsoft.com/office/powerpoint/2010/main" val="1077534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631" b="43557"/>
          <a:stretch/>
        </p:blipFill>
        <p:spPr>
          <a:xfrm>
            <a:off x="1470485" y="67056"/>
            <a:ext cx="9541381" cy="6766560"/>
          </a:xfrm>
          <a:prstGeom prst="rect">
            <a:avLst/>
          </a:prstGeom>
          <a:ln>
            <a:solidFill>
              <a:schemeClr val="tx2"/>
            </a:solidFill>
          </a:ln>
        </p:spPr>
      </p:pic>
    </p:spTree>
    <p:extLst>
      <p:ext uri="{BB962C8B-B14F-4D97-AF65-F5344CB8AC3E}">
        <p14:creationId xmlns:p14="http://schemas.microsoft.com/office/powerpoint/2010/main" val="1904000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C0C21-B7CE-4F0B-81CD-4269BE354346}"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2710" b="10253"/>
          <a:stretch/>
        </p:blipFill>
        <p:spPr>
          <a:xfrm>
            <a:off x="1214453" y="1371600"/>
            <a:ext cx="9541381" cy="4572000"/>
          </a:xfrm>
          <a:prstGeom prst="rect">
            <a:avLst/>
          </a:prstGeom>
          <a:ln>
            <a:solidFill>
              <a:schemeClr val="tx2"/>
            </a:solidFill>
          </a:ln>
        </p:spPr>
      </p:pic>
    </p:spTree>
    <p:extLst>
      <p:ext uri="{BB962C8B-B14F-4D97-AF65-F5344CB8AC3E}">
        <p14:creationId xmlns:p14="http://schemas.microsoft.com/office/powerpoint/2010/main" val="1163677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sp>
        <p:nvSpPr>
          <p:cNvPr id="4" name="Content Placeholder 3"/>
          <p:cNvSpPr>
            <a:spLocks noGrp="1"/>
          </p:cNvSpPr>
          <p:nvPr>
            <p:ph sz="half" idx="2"/>
          </p:nvPr>
        </p:nvSpPr>
        <p:spPr/>
        <p:txBody>
          <a:bodyPr/>
          <a:lstStyle/>
          <a:p>
            <a:endParaRPr lang="en-US" dirty="0">
              <a:hlinkClick r:id=""/>
            </a:endParaRPr>
          </a:p>
          <a:p>
            <a:endParaRPr lang="en-US" dirty="0">
              <a:hlinkClick r:id=""/>
            </a:endParaRPr>
          </a:p>
          <a:p>
            <a:r>
              <a:rPr lang="en-US" dirty="0">
                <a:hlinkClick r:id=""/>
              </a:rPr>
              <a:t>www.FPQC.org</a:t>
            </a:r>
            <a:endParaRPr lang="en-US" dirty="0"/>
          </a:p>
          <a:p>
            <a:endParaRPr lang="en-US" dirty="0">
              <a:hlinkClick r:id="" action="ppaction://noaction"/>
            </a:endParaRPr>
          </a:p>
          <a:p>
            <a:r>
              <a:rPr lang="en-US" dirty="0">
                <a:hlinkClick r:id="" action="ppaction://noaction"/>
              </a:rPr>
              <a:t>FPQC@usf.edu</a:t>
            </a:r>
            <a:endParaRPr lang="en-US" dirty="0"/>
          </a:p>
          <a:p>
            <a:endParaRPr lang="en-US" dirty="0"/>
          </a:p>
          <a:p>
            <a:r>
              <a:rPr lang="en-US" dirty="0">
                <a:hlinkClick r:id="rId2"/>
              </a:rPr>
              <a:t>Kbruder@usf.edu</a:t>
            </a:r>
            <a:endParaRPr lang="en-US" dirty="0"/>
          </a:p>
        </p:txBody>
      </p:sp>
      <p:sp>
        <p:nvSpPr>
          <p:cNvPr id="5" name="Slide Number Placeholder 4"/>
          <p:cNvSpPr>
            <a:spLocks noGrp="1"/>
          </p:cNvSpPr>
          <p:nvPr>
            <p:ph type="sldNum" sz="quarter" idx="4294967295"/>
          </p:nvPr>
        </p:nvSpPr>
        <p:spPr>
          <a:xfrm>
            <a:off x="4343400" y="6400799"/>
            <a:ext cx="381000" cy="323087"/>
          </a:xfrm>
          <a:prstGeom prst="rect">
            <a:avLst/>
          </a:prstGeom>
        </p:spPr>
        <p:txBody>
          <a:bodyPr/>
          <a:lstStyle>
            <a:defPPr>
              <a:defRPr lang="en-US"/>
            </a:defPPr>
            <a:lvl1pPr marL="0" algn="ctr" defTabSz="914400" rtl="0" eaLnBrk="1" latinLnBrk="0" hangingPunct="1">
              <a:defRPr sz="1200" kern="1200">
                <a:solidFill>
                  <a:schemeClr val="bg1"/>
                </a:solidFill>
                <a:latin typeface="Gill Sans M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00332C6-A5C1-4D88-ADCE-6F3163D8595A}" type="slidenum">
              <a:rPr kumimoji="0" lang="en-US" sz="1200" b="0" i="0" u="none" strike="noStrike" kern="1200" cap="none" spc="0" normalizeH="0" baseline="0" noProof="0" smtClean="0">
                <a:ln>
                  <a:noFill/>
                </a:ln>
                <a:solidFill>
                  <a:prstClr val="white"/>
                </a:solidFill>
                <a:effectLst/>
                <a:uLnTx/>
                <a:uFillTx/>
                <a:latin typeface="Gill Sans MT"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Gill Sans MT" pitchFamily="34" charset="0"/>
              <a:ea typeface="+mn-ea"/>
              <a:cs typeface="+mn-cs"/>
            </a:endParaRPr>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1062111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Team Talk: </a:t>
            </a:r>
            <a:r>
              <a:rPr lang="en-US" dirty="0" smtClean="0"/>
              <a:t>SSM St. Mary’s St. Louis </a:t>
            </a:r>
            <a:endParaRPr lang="en-US" dirty="0"/>
          </a:p>
        </p:txBody>
      </p:sp>
    </p:spTree>
    <p:extLst>
      <p:ext uri="{BB962C8B-B14F-4D97-AF65-F5344CB8AC3E}">
        <p14:creationId xmlns:p14="http://schemas.microsoft.com/office/powerpoint/2010/main" val="1554001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Title Lorem Ipsum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Sit Dolor Amet</a:t>
            </a:r>
          </a:p>
        </p:txBody>
      </p:sp>
      <p:sp>
        <p:nvSpPr>
          <p:cNvPr id="8" name="Title 1">
            <a:extLst>
              <a:ext uri="{FF2B5EF4-FFF2-40B4-BE49-F238E27FC236}">
                <a16:creationId xmlns:a16="http://schemas.microsoft.com/office/drawing/2014/main" id="{2CBBF433-4373-4BCE-B42E-072E80C1C64D}"/>
              </a:ext>
            </a:extLst>
          </p:cNvPr>
          <p:cNvSpPr txBox="1">
            <a:spLocks/>
          </p:cNvSpPr>
          <p:nvPr/>
        </p:nvSpPr>
        <p:spPr>
          <a:xfrm>
            <a:off x="7055873" y="453644"/>
            <a:ext cx="4472921" cy="1371600"/>
          </a:xfrm>
          <a:prstGeom prst="rect">
            <a:avLst/>
          </a:prstGeom>
          <a:solidFill>
            <a:schemeClr val="accent6"/>
          </a:solidFill>
        </p:spPr>
        <p:txBody>
          <a:bodyPr vert="horz" lIns="91440" tIns="45720" rIns="91440" bIns="45720" rtlCol="0" anchor="ctr">
            <a:normAutofit/>
          </a:bodyPr>
          <a:lstStyle>
            <a:lvl1pPr algn="ctr" defTabSz="914400"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venir Next LT Pro Light" panose="02020404030301010803"/>
                <a:ea typeface="+mn-ea"/>
                <a:cs typeface="+mn-cs"/>
              </a:rPr>
              <a:t>SSM Health St. Mary’s Hospital - St. Louis</a:t>
            </a:r>
          </a:p>
        </p:txBody>
      </p:sp>
      <p:sp>
        <p:nvSpPr>
          <p:cNvPr id="9" name="Rectangle 8">
            <a:extLst>
              <a:ext uri="{FF2B5EF4-FFF2-40B4-BE49-F238E27FC236}">
                <a16:creationId xmlns:a16="http://schemas.microsoft.com/office/drawing/2014/main" id="{9D3330E1-FABD-4F7E-87A2-A11765715B29}"/>
              </a:ext>
            </a:extLst>
          </p:cNvPr>
          <p:cNvSpPr/>
          <p:nvPr/>
        </p:nvSpPr>
        <p:spPr>
          <a:xfrm>
            <a:off x="6748989" y="1825244"/>
            <a:ext cx="5083877" cy="4579112"/>
          </a:xfrm>
          <a:prstGeom prst="rect">
            <a:avLst/>
          </a:prstGeom>
          <a:solidFill>
            <a:schemeClr val="accent1">
              <a:lumMod val="60000"/>
              <a:lumOff val="40000"/>
            </a:schemeClr>
          </a:solidFill>
        </p:spPr>
        <p:txBody>
          <a:bodyPr vert="horz" lIns="91440" tIns="45720" rIns="91440" bIns="45720" rtlCol="0">
            <a:normAutofit/>
          </a:bodyPr>
          <a:lstStyle/>
          <a:p>
            <a:pPr marL="342900" marR="0" lvl="0"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Designated Administrative Perinatal Center for the Southern Illinois Perinatal Network</a:t>
            </a:r>
          </a:p>
          <a:p>
            <a:pPr marL="342900" marR="0" lvl="0"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Averages around 3000 births/year</a:t>
            </a:r>
          </a:p>
          <a:p>
            <a:pPr marL="342900" marR="0" lvl="0"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Labor &amp; Delivery Unit</a:t>
            </a:r>
          </a:p>
          <a:p>
            <a:pPr marL="742950" marR="0" lvl="1"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13 LDR rooms, 6 Triage rooms, 2 OR</a:t>
            </a:r>
          </a:p>
          <a:p>
            <a:pPr marL="342900" marR="0" lvl="0"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Antepartum Unit</a:t>
            </a:r>
          </a:p>
          <a:p>
            <a:pPr marL="742950" marR="0" lvl="1"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28 Antepartum rooms, 10 Perinatal Special Care Unit rooms</a:t>
            </a:r>
          </a:p>
          <a:p>
            <a:pPr marL="342900" marR="0" lvl="0"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Mother/Baby Unit</a:t>
            </a:r>
          </a:p>
          <a:p>
            <a:pPr marL="742950" marR="0" lvl="1"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30 Postpartum rooms</a:t>
            </a:r>
          </a:p>
          <a:p>
            <a:pPr marL="342900" marR="0" lvl="0"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Level III NICU</a:t>
            </a:r>
          </a:p>
          <a:p>
            <a:pPr marL="742950" marR="0" lvl="1" indent="-182880" algn="l" defTabSz="914400" rtl="0" eaLnBrk="1" fontAlgn="auto" latinLnBrk="0" hangingPunct="1">
              <a:lnSpc>
                <a:spcPct val="100000"/>
              </a:lnSpc>
              <a:spcBef>
                <a:spcPct val="20000"/>
              </a:spcBef>
              <a:spcAft>
                <a:spcPts val="0"/>
              </a:spcAft>
              <a:buClr>
                <a:prstClr val="black">
                  <a:lumMod val="85000"/>
                  <a:lumOff val="15000"/>
                </a:prstClr>
              </a:buClr>
              <a:buSzTx/>
              <a:buFont typeface="Garamond" pitchFamily="18"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panose="02020404030301010803"/>
                <a:ea typeface="+mn-ea"/>
                <a:cs typeface="+mn-cs"/>
              </a:rPr>
              <a:t>42 beds</a:t>
            </a:r>
          </a:p>
        </p:txBody>
      </p:sp>
      <p:pic>
        <p:nvPicPr>
          <p:cNvPr id="10" name="Picture 9">
            <a:extLst>
              <a:ext uri="{FF2B5EF4-FFF2-40B4-BE49-F238E27FC236}">
                <a16:creationId xmlns:a16="http://schemas.microsoft.com/office/drawing/2014/main" id="{57FCD677-9149-427D-8A93-B5725F549B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295"/>
          <a:stretch/>
        </p:blipFill>
        <p:spPr>
          <a:xfrm>
            <a:off x="20" y="10"/>
            <a:ext cx="6392647" cy="6857990"/>
          </a:xfrm>
          <a:prstGeom prst="rect">
            <a:avLst/>
          </a:prstGeom>
        </p:spPr>
      </p:pic>
    </p:spTree>
    <p:extLst>
      <p:ext uri="{BB962C8B-B14F-4D97-AF65-F5344CB8AC3E}">
        <p14:creationId xmlns:p14="http://schemas.microsoft.com/office/powerpoint/2010/main" val="2195238125"/>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3">
            <a:extLst>
              <a:ext uri="{FF2B5EF4-FFF2-40B4-BE49-F238E27FC236}">
                <a16:creationId xmlns:a16="http://schemas.microsoft.com/office/drawing/2014/main" id="{A29F194B-E74C-43C0-BBF5-330CEFC4E1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l="17054" r="21147"/>
          <a:stretch/>
        </p:blipFill>
        <p:spPr>
          <a:xfrm>
            <a:off x="20" y="10"/>
            <a:ext cx="7534635" cy="6857990"/>
          </a:xfrm>
          <a:prstGeom prst="rect">
            <a:avLst/>
          </a:prstGeom>
        </p:spPr>
      </p:pic>
      <p:sp>
        <p:nvSpPr>
          <p:cNvPr id="55" name="Rectangle 45">
            <a:extLst>
              <a:ext uri="{FF2B5EF4-FFF2-40B4-BE49-F238E27FC236}">
                <a16:creationId xmlns:a16="http://schemas.microsoft.com/office/drawing/2014/main" id="{CD64F326-929E-45E2-B54D-DC7E172077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85000"/>
              <a:lumOff val="15000"/>
            </a:schemeClr>
          </a:solidFill>
          <a:ln w="6350" cap="sq" cmpd="sng" algn="ctr">
            <a:noFill/>
            <a:prstDash val="solid"/>
            <a:miter lim="800000"/>
          </a:ln>
          <a:effectLst/>
        </p:spPr>
      </p:sp>
      <p:sp>
        <p:nvSpPr>
          <p:cNvPr id="56" name="Rectangle 47">
            <a:extLst>
              <a:ext uri="{FF2B5EF4-FFF2-40B4-BE49-F238E27FC236}">
                <a16:creationId xmlns:a16="http://schemas.microsoft.com/office/drawing/2014/main" id="{7BFCDFD7-7B3B-4ED9-B533-34D0B37244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10" name="Content Placeholder 4">
            <a:extLst>
              <a:ext uri="{FF2B5EF4-FFF2-40B4-BE49-F238E27FC236}">
                <a16:creationId xmlns:a16="http://schemas.microsoft.com/office/drawing/2014/main" id="{7447D11D-0DD6-42A1-B4F0-C8BD59009C69}"/>
              </a:ext>
            </a:extLst>
          </p:cNvPr>
          <p:cNvSpPr txBox="1">
            <a:spLocks noGrp="1"/>
          </p:cNvSpPr>
          <p:nvPr>
            <p:ph idx="1"/>
          </p:nvPr>
        </p:nvSpPr>
        <p:spPr>
          <a:xfrm>
            <a:off x="1103272" y="1106423"/>
            <a:ext cx="5120640" cy="4727517"/>
          </a:xfrm>
          <a:prstGeom prst="rect">
            <a:avLst/>
          </a:prstGeom>
          <a:solidFill>
            <a:schemeClr val="accent1">
              <a:lumMod val="60000"/>
              <a:lumOff val="40000"/>
            </a:schemeClr>
          </a:solidFill>
        </p:spPr>
        <p:txBody>
          <a:bodyPr>
            <a:normAutofit/>
          </a:bodyPr>
          <a:lstStyle/>
          <a:p>
            <a:pPr>
              <a:buFont typeface="Wingdings" panose="05000000000000000000" pitchFamily="2" charset="2"/>
              <a:buChar char="§"/>
              <a:defRPr/>
            </a:pPr>
            <a:r>
              <a:rPr lang="en-US" altLang="en-US" sz="2400" dirty="0"/>
              <a:t>SSM St. Mary’s Hospital - St. Louis was recognized by Consumer Reports in 2017 for having the second lowest c-section rate in the country for first-time, low-risk mothers, at 12.3%.  </a:t>
            </a:r>
          </a:p>
          <a:p>
            <a:pPr>
              <a:buFont typeface="Wingdings" panose="05000000000000000000" pitchFamily="2" charset="2"/>
              <a:buChar char="§"/>
              <a:defRPr/>
            </a:pPr>
            <a:r>
              <a:rPr lang="en-US" altLang="en-US" sz="2400" dirty="0"/>
              <a:t>Since that time, we have been tracking the NTSV C/S rate and have observed an upward trend.  </a:t>
            </a:r>
          </a:p>
          <a:p>
            <a:pPr>
              <a:buFont typeface="Wingdings" panose="05000000000000000000" pitchFamily="2" charset="2"/>
              <a:buChar char="§"/>
              <a:defRPr/>
            </a:pPr>
            <a:r>
              <a:rPr lang="en-US" altLang="en-US" sz="2400" dirty="0"/>
              <a:t>The 2019 average NTSV C/S rate was 20.15% and in 2020 it was 22.84%. </a:t>
            </a:r>
          </a:p>
        </p:txBody>
      </p:sp>
      <p:pic>
        <p:nvPicPr>
          <p:cNvPr id="11" name="Picture 2" descr="St. Mary's Hospital has second lowest C-section rate in the country among low-risk moms">
            <a:extLst>
              <a:ext uri="{FF2B5EF4-FFF2-40B4-BE49-F238E27FC236}">
                <a16:creationId xmlns:a16="http://schemas.microsoft.com/office/drawing/2014/main" id="{6E6BC50A-5EC0-424E-8635-B34B17469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181" r="16130" b="-1"/>
          <a:stretch/>
        </p:blipFill>
        <p:spPr bwMode="auto">
          <a:xfrm>
            <a:off x="7534655" y="10"/>
            <a:ext cx="4657345"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639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119"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ontent Placeholder 2">
            <a:extLst>
              <a:ext uri="{FF2B5EF4-FFF2-40B4-BE49-F238E27FC236}">
                <a16:creationId xmlns:a16="http://schemas.microsoft.com/office/drawing/2014/main" id="{EF79F027-6D5E-4A36-8B8B-A92E60F116AE}"/>
              </a:ext>
            </a:extLst>
          </p:cNvPr>
          <p:cNvGraphicFramePr>
            <a:graphicFrameLocks noGrp="1"/>
          </p:cNvGraphicFramePr>
          <p:nvPr>
            <p:ph idx="1"/>
            <p:extLst/>
          </p:nvPr>
        </p:nvGraphicFramePr>
        <p:xfrm>
          <a:off x="4522573" y="374904"/>
          <a:ext cx="7117492" cy="6176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9">
            <a:extLst>
              <a:ext uri="{FF2B5EF4-FFF2-40B4-BE49-F238E27FC236}">
                <a16:creationId xmlns:a16="http://schemas.microsoft.com/office/drawing/2014/main" id="{FA72A289-383F-4E2A-832E-7DBB4BC52750}"/>
              </a:ext>
            </a:extLst>
          </p:cNvPr>
          <p:cNvPicPr>
            <a:picLocks noChangeAspect="1" noChangeArrowheads="1"/>
          </p:cNvPicPr>
          <p:nvPr/>
        </p:nvPicPr>
        <p:blipFill>
          <a:blip r:embed="rId8"/>
          <a:srcRect/>
          <a:stretch>
            <a:fillRect/>
          </a:stretch>
        </p:blipFill>
        <p:spPr bwMode="auto">
          <a:xfrm rot="20997834">
            <a:off x="593159" y="858654"/>
            <a:ext cx="3350833" cy="4378935"/>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3635434"/>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FC5B69A9-63E8-42A3-B104-39859BFC0EA1}"/>
              </a:ext>
            </a:extLst>
          </p:cNvPr>
          <p:cNvSpPr txBox="1"/>
          <p:nvPr/>
        </p:nvSpPr>
        <p:spPr>
          <a:xfrm>
            <a:off x="4430069" y="582067"/>
            <a:ext cx="7340156" cy="5693866"/>
          </a:xfrm>
          <a:prstGeom prst="rect">
            <a:avLst/>
          </a:prstGeom>
          <a:solidFill>
            <a:schemeClr val="accent1">
              <a:lumMod val="40000"/>
              <a:lumOff val="60000"/>
            </a:schemeClr>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Increased level of communication between nurses and providers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Patients have responded favorably to being included in communication and decision-making regarding their labor course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Attending the labor support classes has generated excitement and informal knowledge sharing among the nursing staff (i.e., position of the week).</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The average NTSV rate for 2021 has decreased from 2020 (22.84% to 20.3%) but varies widely from month-to-month.</a:t>
            </a:r>
          </a:p>
        </p:txBody>
      </p:sp>
      <p:pic>
        <p:nvPicPr>
          <p:cNvPr id="13" name="Picture 20">
            <a:extLst>
              <a:ext uri="{FF2B5EF4-FFF2-40B4-BE49-F238E27FC236}">
                <a16:creationId xmlns:a16="http://schemas.microsoft.com/office/drawing/2014/main" id="{D694E665-C810-4CE8-958C-D7F9D9C180B4}"/>
              </a:ext>
            </a:extLst>
          </p:cNvPr>
          <p:cNvPicPr>
            <a:picLocks noChangeAspect="1" noChangeArrowheads="1"/>
          </p:cNvPicPr>
          <p:nvPr/>
        </p:nvPicPr>
        <p:blipFill>
          <a:blip r:embed="rId3"/>
          <a:srcRect/>
          <a:stretch>
            <a:fillRect/>
          </a:stretch>
        </p:blipFill>
        <p:spPr bwMode="auto">
          <a:xfrm rot="1064990">
            <a:off x="1395825" y="487907"/>
            <a:ext cx="2566402" cy="32080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23">
            <a:extLst>
              <a:ext uri="{FF2B5EF4-FFF2-40B4-BE49-F238E27FC236}">
                <a16:creationId xmlns:a16="http://schemas.microsoft.com/office/drawing/2014/main" id="{8C4A8B60-7D32-4340-879A-0FC1EA01141A}"/>
              </a:ext>
            </a:extLst>
          </p:cNvPr>
          <p:cNvPicPr>
            <a:picLocks noChangeAspect="1" noChangeArrowheads="1"/>
          </p:cNvPicPr>
          <p:nvPr/>
        </p:nvPicPr>
        <p:blipFill>
          <a:blip r:embed="rId4"/>
          <a:srcRect/>
          <a:stretch>
            <a:fillRect/>
          </a:stretch>
        </p:blipFill>
        <p:spPr bwMode="auto">
          <a:xfrm rot="20979492">
            <a:off x="182859" y="2261369"/>
            <a:ext cx="2135255" cy="2733000"/>
          </a:xfrm>
          <a:prstGeom prst="rect">
            <a:avLst/>
          </a:prstGeom>
          <a:ln>
            <a:noFill/>
          </a:ln>
          <a:effectLst>
            <a:outerShdw blurRad="190500" algn="tl" rotWithShape="0">
              <a:srgbClr val="000000">
                <a:alpha val="70000"/>
              </a:srgbClr>
            </a:outerShdw>
          </a:effectLst>
        </p:spPr>
      </p:pic>
      <p:pic>
        <p:nvPicPr>
          <p:cNvPr id="15" name="Picture 22">
            <a:extLst>
              <a:ext uri="{FF2B5EF4-FFF2-40B4-BE49-F238E27FC236}">
                <a16:creationId xmlns:a16="http://schemas.microsoft.com/office/drawing/2014/main" id="{BC374474-E6D3-495F-BAF3-A072AEE84C3B}"/>
              </a:ext>
            </a:extLst>
          </p:cNvPr>
          <p:cNvPicPr>
            <a:picLocks noChangeAspect="1" noChangeArrowheads="1"/>
          </p:cNvPicPr>
          <p:nvPr/>
        </p:nvPicPr>
        <p:blipFill>
          <a:blip r:embed="rId5"/>
          <a:srcRect/>
          <a:stretch>
            <a:fillRect/>
          </a:stretch>
        </p:blipFill>
        <p:spPr bwMode="auto">
          <a:xfrm rot="20995976">
            <a:off x="2049802" y="3819145"/>
            <a:ext cx="2107404" cy="27024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8123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471708912"/>
              </p:ext>
            </p:extLst>
          </p:nvPr>
        </p:nvGraphicFramePr>
        <p:xfrm>
          <a:off x="0" y="-29844"/>
          <a:ext cx="7223759" cy="6857364"/>
        </p:xfrm>
        <a:graphic>
          <a:graphicData uri="http://schemas.openxmlformats.org/drawingml/2006/table">
            <a:tbl>
              <a:tblPr firstRow="1" bandRow="1">
                <a:tableStyleId>{2D5ABB26-0587-4C30-8999-92F81FD0307C}</a:tableStyleId>
              </a:tblPr>
              <a:tblGrid>
                <a:gridCol w="2227030">
                  <a:extLst>
                    <a:ext uri="{9D8B030D-6E8A-4147-A177-3AD203B41FA5}">
                      <a16:colId xmlns:a16="http://schemas.microsoft.com/office/drawing/2014/main" val="20000"/>
                    </a:ext>
                  </a:extLst>
                </a:gridCol>
                <a:gridCol w="2416255">
                  <a:extLst>
                    <a:ext uri="{9D8B030D-6E8A-4147-A177-3AD203B41FA5}">
                      <a16:colId xmlns:a16="http://schemas.microsoft.com/office/drawing/2014/main" val="20001"/>
                    </a:ext>
                  </a:extLst>
                </a:gridCol>
                <a:gridCol w="2580474">
                  <a:extLst>
                    <a:ext uri="{9D8B030D-6E8A-4147-A177-3AD203B41FA5}">
                      <a16:colId xmlns:a16="http://schemas.microsoft.com/office/drawing/2014/main" val="20002"/>
                    </a:ext>
                  </a:extLst>
                </a:gridCol>
              </a:tblGrid>
              <a:tr h="425024">
                <a:tc>
                  <a:txBody>
                    <a:bodyPr/>
                    <a:lstStyle/>
                    <a:p>
                      <a:pPr marL="91440">
                        <a:lnSpc>
                          <a:spcPct val="100000"/>
                        </a:lnSpc>
                        <a:spcBef>
                          <a:spcPts val="204"/>
                        </a:spcBef>
                      </a:pPr>
                      <a:r>
                        <a:rPr sz="1800" b="0" spc="-10" dirty="0">
                          <a:solidFill>
                            <a:srgbClr val="FFFFFF"/>
                          </a:solidFill>
                          <a:latin typeface="Calibri"/>
                          <a:cs typeface="Calibri"/>
                        </a:rPr>
                        <a:t>Month</a:t>
                      </a:r>
                      <a:endParaRPr sz="18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1800" b="0" kern="1200" spc="-10" dirty="0">
                          <a:solidFill>
                            <a:srgbClr val="FFFFFF"/>
                          </a:solidFill>
                          <a:latin typeface="Calibri"/>
                          <a:ea typeface="+mn-ea"/>
                          <a:cs typeface="Calibri"/>
                        </a:rPr>
                        <a:t>Teams Reporting  Patient 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1800" b="0" spc="-45" dirty="0">
                          <a:solidFill>
                            <a:srgbClr val="FFFFFF"/>
                          </a:solidFill>
                          <a:latin typeface="Calibri"/>
                          <a:cs typeface="Calibri"/>
                        </a:rPr>
                        <a:t>Teams </a:t>
                      </a:r>
                      <a:r>
                        <a:rPr sz="1800" b="0" spc="-10" dirty="0">
                          <a:solidFill>
                            <a:srgbClr val="FFFFFF"/>
                          </a:solidFill>
                          <a:latin typeface="Calibri"/>
                          <a:cs typeface="Calibri"/>
                        </a:rPr>
                        <a:t>Reporting  </a:t>
                      </a:r>
                      <a:r>
                        <a:rPr sz="1800" b="0" spc="-5" dirty="0">
                          <a:solidFill>
                            <a:srgbClr val="FFFFFF"/>
                          </a:solidFill>
                          <a:latin typeface="Calibri"/>
                          <a:cs typeface="Calibri"/>
                        </a:rPr>
                        <a:t>Hospital</a:t>
                      </a:r>
                      <a:r>
                        <a:rPr sz="1800" b="0" spc="-15" dirty="0">
                          <a:solidFill>
                            <a:srgbClr val="FFFFFF"/>
                          </a:solidFill>
                          <a:latin typeface="Calibri"/>
                          <a:cs typeface="Calibri"/>
                        </a:rPr>
                        <a:t> </a:t>
                      </a:r>
                      <a:r>
                        <a:rPr sz="1800" b="0" spc="-20" dirty="0">
                          <a:solidFill>
                            <a:srgbClr val="FFFFFF"/>
                          </a:solidFill>
                          <a:latin typeface="Calibri"/>
                          <a:cs typeface="Calibri"/>
                        </a:rPr>
                        <a:t>Data</a:t>
                      </a:r>
                      <a:endParaRPr sz="18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43926">
                <a:tc>
                  <a:txBody>
                    <a:bodyPr/>
                    <a:lstStyle/>
                    <a:p>
                      <a:pPr marL="91440" marR="271145">
                        <a:lnSpc>
                          <a:spcPct val="100000"/>
                        </a:lnSpc>
                        <a:spcBef>
                          <a:spcPts val="209"/>
                        </a:spcBef>
                      </a:pPr>
                      <a:r>
                        <a:rPr sz="1800" b="0" spc="-5" dirty="0">
                          <a:latin typeface="Calibri"/>
                          <a:cs typeface="Calibri"/>
                        </a:rPr>
                        <a:t>Baseline </a:t>
                      </a:r>
                      <a:endParaRPr sz="18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1800" b="1" dirty="0">
                          <a:latin typeface="Calibri"/>
                          <a:cs typeface="Calibri"/>
                        </a:rPr>
                        <a:t>89</a:t>
                      </a:r>
                      <a:endParaRPr sz="18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1800" b="1" dirty="0">
                          <a:latin typeface="Calibri"/>
                          <a:cs typeface="Calibri"/>
                        </a:rPr>
                        <a:t>85</a:t>
                      </a:r>
                      <a:endParaRPr sz="1800" b="1"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43502">
                <a:tc>
                  <a:txBody>
                    <a:bodyPr/>
                    <a:lstStyle/>
                    <a:p>
                      <a:pPr marL="91440" marR="544195">
                        <a:lnSpc>
                          <a:spcPct val="100000"/>
                        </a:lnSpc>
                        <a:spcBef>
                          <a:spcPts val="209"/>
                        </a:spcBef>
                      </a:pPr>
                      <a:r>
                        <a:rPr sz="1800" b="0" dirty="0">
                          <a:latin typeface="Calibri"/>
                          <a:cs typeface="Calibri"/>
                        </a:rPr>
                        <a:t>J</a:t>
                      </a:r>
                      <a:r>
                        <a:rPr sz="1800" b="0" spc="5" dirty="0">
                          <a:latin typeface="Calibri"/>
                          <a:cs typeface="Calibri"/>
                        </a:rPr>
                        <a:t>a</a:t>
                      </a:r>
                      <a:r>
                        <a:rPr sz="1800" b="0" spc="-5" dirty="0">
                          <a:latin typeface="Calibri"/>
                          <a:cs typeface="Calibri"/>
                        </a:rPr>
                        <a:t>nu</a:t>
                      </a:r>
                      <a:r>
                        <a:rPr sz="1800" b="0" spc="5" dirty="0">
                          <a:latin typeface="Calibri"/>
                          <a:cs typeface="Calibri"/>
                        </a:rPr>
                        <a:t>a</a:t>
                      </a:r>
                      <a:r>
                        <a:rPr sz="1800" b="0" spc="10" dirty="0">
                          <a:latin typeface="Calibri"/>
                          <a:cs typeface="Calibri"/>
                        </a:rPr>
                        <a:t>r</a:t>
                      </a:r>
                      <a:r>
                        <a:rPr sz="1800" b="0" dirty="0">
                          <a:latin typeface="Calibri"/>
                          <a:cs typeface="Calibri"/>
                        </a:rPr>
                        <a:t>y  </a:t>
                      </a:r>
                      <a:r>
                        <a:rPr sz="1800" b="0" spc="-5" dirty="0">
                          <a:latin typeface="Calibri"/>
                          <a:cs typeface="Calibri"/>
                        </a:rPr>
                        <a:t>2021</a:t>
                      </a:r>
                      <a:endParaRPr sz="18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1800" b="1" dirty="0">
                          <a:latin typeface="Calibri"/>
                          <a:cs typeface="Calibri"/>
                        </a:rPr>
                        <a:t>86</a:t>
                      </a:r>
                      <a:endParaRPr sz="18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80</a:t>
                      </a:r>
                      <a:endParaRPr sz="1800" b="1"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343502">
                <a:tc>
                  <a:txBody>
                    <a:bodyPr/>
                    <a:lstStyle/>
                    <a:p>
                      <a:pPr marL="91440" marR="544195">
                        <a:lnSpc>
                          <a:spcPct val="100000"/>
                        </a:lnSpc>
                        <a:spcBef>
                          <a:spcPts val="209"/>
                        </a:spcBef>
                      </a:pPr>
                      <a:r>
                        <a:rPr lang="en-US" sz="1800" b="0" dirty="0">
                          <a:latin typeface="Calibri"/>
                          <a:cs typeface="Calibri"/>
                        </a:rPr>
                        <a:t>February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343502">
                <a:tc>
                  <a:txBody>
                    <a:bodyPr/>
                    <a:lstStyle/>
                    <a:p>
                      <a:pPr marL="91440" marR="544195">
                        <a:lnSpc>
                          <a:spcPct val="100000"/>
                        </a:lnSpc>
                        <a:spcBef>
                          <a:spcPts val="209"/>
                        </a:spcBef>
                      </a:pPr>
                      <a:r>
                        <a:rPr lang="en-US" sz="1800" b="0" dirty="0">
                          <a:latin typeface="Calibri"/>
                          <a:cs typeface="Calibri"/>
                        </a:rPr>
                        <a:t>March</a:t>
                      </a:r>
                      <a:r>
                        <a:rPr lang="en-US" sz="1800" b="0" baseline="0" dirty="0">
                          <a:latin typeface="Calibri"/>
                          <a:cs typeface="Calibri"/>
                        </a:rPr>
                        <a:t>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78</a:t>
                      </a:r>
                      <a:endParaRPr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343502">
                <a:tc>
                  <a:txBody>
                    <a:bodyPr/>
                    <a:lstStyle/>
                    <a:p>
                      <a:pPr marL="91440" marR="544195">
                        <a:lnSpc>
                          <a:spcPct val="100000"/>
                        </a:lnSpc>
                        <a:spcBef>
                          <a:spcPts val="209"/>
                        </a:spcBef>
                      </a:pPr>
                      <a:r>
                        <a:rPr lang="en-US" sz="1800" b="0" dirty="0">
                          <a:latin typeface="Calibri"/>
                          <a:cs typeface="Calibri"/>
                        </a:rPr>
                        <a:t>April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78</a:t>
                      </a:r>
                      <a:endParaRPr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343502">
                <a:tc>
                  <a:txBody>
                    <a:bodyPr/>
                    <a:lstStyle/>
                    <a:p>
                      <a:pPr marL="91440" marR="544195">
                        <a:lnSpc>
                          <a:spcPct val="100000"/>
                        </a:lnSpc>
                        <a:spcBef>
                          <a:spcPts val="209"/>
                        </a:spcBef>
                      </a:pPr>
                      <a:r>
                        <a:rPr lang="en-US" sz="1800" b="0" dirty="0">
                          <a:latin typeface="Calibri"/>
                          <a:cs typeface="Calibri"/>
                        </a:rPr>
                        <a:t>May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78</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71</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343502">
                <a:tc>
                  <a:txBody>
                    <a:bodyPr/>
                    <a:lstStyle/>
                    <a:p>
                      <a:pPr marL="91440" marR="544195">
                        <a:lnSpc>
                          <a:spcPct val="100000"/>
                        </a:lnSpc>
                        <a:spcBef>
                          <a:spcPts val="209"/>
                        </a:spcBef>
                      </a:pPr>
                      <a:r>
                        <a:rPr lang="en-US" sz="1800" b="0" dirty="0">
                          <a:latin typeface="Calibri"/>
                          <a:cs typeface="Calibri"/>
                        </a:rPr>
                        <a:t>June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70</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343502">
                <a:tc>
                  <a:txBody>
                    <a:bodyPr/>
                    <a:lstStyle/>
                    <a:p>
                      <a:pPr marL="91440" marR="544195">
                        <a:lnSpc>
                          <a:spcPct val="100000"/>
                        </a:lnSpc>
                        <a:spcBef>
                          <a:spcPts val="209"/>
                        </a:spcBef>
                      </a:pPr>
                      <a:r>
                        <a:rPr lang="en-US" sz="1800" b="0" dirty="0">
                          <a:latin typeface="Calibri"/>
                          <a:cs typeface="Calibri"/>
                        </a:rPr>
                        <a:t>July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76</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68</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r h="343502">
                <a:tc>
                  <a:txBody>
                    <a:bodyPr/>
                    <a:lstStyle/>
                    <a:p>
                      <a:pPr marL="91440" marR="544195">
                        <a:lnSpc>
                          <a:spcPct val="100000"/>
                        </a:lnSpc>
                        <a:spcBef>
                          <a:spcPts val="209"/>
                        </a:spcBef>
                      </a:pPr>
                      <a:r>
                        <a:rPr lang="en-US" sz="1800" b="0" dirty="0">
                          <a:latin typeface="Calibri"/>
                          <a:cs typeface="Calibri"/>
                        </a:rPr>
                        <a:t>August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76</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62</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343502">
                <a:tc>
                  <a:txBody>
                    <a:bodyPr/>
                    <a:lstStyle/>
                    <a:p>
                      <a:pPr marL="91440" marR="544195">
                        <a:lnSpc>
                          <a:spcPct val="100000"/>
                        </a:lnSpc>
                        <a:spcBef>
                          <a:spcPts val="209"/>
                        </a:spcBef>
                      </a:pPr>
                      <a:r>
                        <a:rPr lang="en-US" sz="1800" b="0" dirty="0">
                          <a:latin typeface="Calibri"/>
                          <a:cs typeface="Calibri"/>
                        </a:rPr>
                        <a:t>September</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latin typeface="Calibri"/>
                          <a:cs typeface="Calibri"/>
                        </a:rPr>
                        <a:t>71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58</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343502">
                <a:tc>
                  <a:txBody>
                    <a:bodyPr/>
                    <a:lstStyle/>
                    <a:p>
                      <a:pPr marL="91440" marR="544195">
                        <a:lnSpc>
                          <a:spcPct val="100000"/>
                        </a:lnSpc>
                        <a:spcBef>
                          <a:spcPts val="209"/>
                        </a:spcBef>
                      </a:pPr>
                      <a:r>
                        <a:rPr lang="en-US" sz="1800" b="0" dirty="0">
                          <a:latin typeface="Calibri"/>
                          <a:cs typeface="Calibri"/>
                        </a:rPr>
                        <a:t>October</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64</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49</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r h="343502">
                <a:tc>
                  <a:txBody>
                    <a:bodyPr/>
                    <a:lstStyle/>
                    <a:p>
                      <a:pPr marL="91440" marR="544195">
                        <a:lnSpc>
                          <a:spcPct val="100000"/>
                        </a:lnSpc>
                        <a:spcBef>
                          <a:spcPts val="209"/>
                        </a:spcBef>
                      </a:pPr>
                      <a:r>
                        <a:rPr lang="en-US" sz="1800" b="0" dirty="0" smtClean="0">
                          <a:latin typeface="Calibri"/>
                          <a:cs typeface="Calibri"/>
                        </a:rPr>
                        <a:t>November</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55</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44</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1770522"/>
                  </a:ext>
                </a:extLst>
              </a:tr>
              <a:tr h="343502">
                <a:tc>
                  <a:txBody>
                    <a:bodyPr/>
                    <a:lstStyle/>
                    <a:p>
                      <a:pPr marL="91440" marR="544195">
                        <a:lnSpc>
                          <a:spcPct val="100000"/>
                        </a:lnSpc>
                        <a:spcBef>
                          <a:spcPts val="209"/>
                        </a:spcBef>
                      </a:pPr>
                      <a:r>
                        <a:rPr lang="en-US" sz="1800" b="0" dirty="0" smtClean="0">
                          <a:latin typeface="Calibri"/>
                          <a:cs typeface="Calibri"/>
                        </a:rPr>
                        <a:t>December</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rgbClr val="FF0000"/>
                          </a:solidFill>
                          <a:latin typeface="Calibri"/>
                          <a:cs typeface="Calibri"/>
                        </a:rPr>
                        <a:t>39</a:t>
                      </a:r>
                      <a:endParaRPr sz="1800" b="1" dirty="0">
                        <a:solidFill>
                          <a:srgbClr val="FF0000"/>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rgbClr val="FF0000"/>
                          </a:solidFill>
                          <a:latin typeface="Calibri"/>
                          <a:cs typeface="Calibri"/>
                        </a:rPr>
                        <a:t>29</a:t>
                      </a:r>
                      <a:endParaRPr lang="en-US" sz="1800" b="1" dirty="0">
                        <a:solidFill>
                          <a:srgbClr val="FF0000"/>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78731958"/>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7</a:t>
            </a:fld>
            <a:endParaRPr spc="-5" dirty="0"/>
          </a:p>
        </p:txBody>
      </p:sp>
      <p:sp>
        <p:nvSpPr>
          <p:cNvPr id="11" name="Title 1"/>
          <p:cNvSpPr txBox="1">
            <a:spLocks/>
          </p:cNvSpPr>
          <p:nvPr/>
        </p:nvSpPr>
        <p:spPr bwMode="auto">
          <a:xfrm>
            <a:off x="7663798" y="2211633"/>
            <a:ext cx="369762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200" dirty="0">
                <a:solidFill>
                  <a:schemeClr val="tx2">
                    <a:lumMod val="50000"/>
                  </a:schemeClr>
                </a:solidFill>
              </a:rPr>
              <a:t>ILPQC Hospital Team Data Submission </a:t>
            </a:r>
          </a:p>
          <a:p>
            <a:pPr eaLnBrk="1" hangingPunct="1"/>
            <a:r>
              <a:rPr lang="en-US" altLang="en-US" sz="3200" dirty="0">
                <a:solidFill>
                  <a:schemeClr val="tx2">
                    <a:lumMod val="50000"/>
                  </a:schemeClr>
                </a:solidFill>
              </a:rPr>
              <a:t>(94 Teams Total)</a:t>
            </a:r>
          </a:p>
        </p:txBody>
      </p:sp>
      <p:sp>
        <p:nvSpPr>
          <p:cNvPr id="12" name="object 9"/>
          <p:cNvSpPr txBox="1"/>
          <p:nvPr/>
        </p:nvSpPr>
        <p:spPr>
          <a:xfrm>
            <a:off x="8084820" y="4473869"/>
            <a:ext cx="3573780" cy="1411283"/>
          </a:xfrm>
          <a:prstGeom prst="rect">
            <a:avLst/>
          </a:prstGeom>
          <a:solidFill>
            <a:schemeClr val="bg1"/>
          </a:solidFill>
          <a:ln w="25907">
            <a:solidFill>
              <a:srgbClr val="F79546"/>
            </a:solidFill>
          </a:ln>
        </p:spPr>
        <p:txBody>
          <a:bodyPr vert="horz" wrap="square" lIns="0" tIns="26034" rIns="0" bIns="0" rtlCol="0">
            <a:spAutoFit/>
          </a:bodyPr>
          <a:lstStyle/>
          <a:p>
            <a:pPr marL="90170" marR="586105" algn="ctr">
              <a:spcBef>
                <a:spcPts val="204"/>
              </a:spcBef>
            </a:pPr>
            <a:r>
              <a:rPr lang="en-US" b="1" dirty="0">
                <a:latin typeface="Calibri"/>
                <a:cs typeface="Calibri"/>
              </a:rPr>
              <a:t>If hospital data is not </a:t>
            </a:r>
            <a:r>
              <a:rPr lang="en-US" b="1" dirty="0" smtClean="0">
                <a:latin typeface="Calibri"/>
                <a:cs typeface="Calibri"/>
              </a:rPr>
              <a:t>submitted </a:t>
            </a:r>
            <a:r>
              <a:rPr lang="en-US" b="1" dirty="0">
                <a:latin typeface="Calibri"/>
                <a:cs typeface="Calibri"/>
              </a:rPr>
              <a:t>for a given </a:t>
            </a:r>
            <a:r>
              <a:rPr lang="en-US" b="1" dirty="0" smtClean="0">
                <a:latin typeface="Calibri"/>
                <a:cs typeface="Calibri"/>
              </a:rPr>
              <a:t>month you </a:t>
            </a:r>
            <a:r>
              <a:rPr lang="en-US" b="1" dirty="0">
                <a:latin typeface="Calibri"/>
                <a:cs typeface="Calibri"/>
              </a:rPr>
              <a:t>will not have access </a:t>
            </a:r>
            <a:r>
              <a:rPr lang="en-US" b="1" dirty="0" smtClean="0">
                <a:latin typeface="Calibri"/>
                <a:cs typeface="Calibri"/>
              </a:rPr>
              <a:t>to your </a:t>
            </a:r>
            <a:r>
              <a:rPr lang="en-US" b="1" dirty="0">
                <a:latin typeface="Calibri"/>
                <a:cs typeface="Calibri"/>
              </a:rPr>
              <a:t>team’s NTSV </a:t>
            </a:r>
            <a:r>
              <a:rPr lang="en-US" b="1" dirty="0" smtClean="0">
                <a:latin typeface="Calibri"/>
                <a:cs typeface="Calibri"/>
              </a:rPr>
              <a:t>C-Section rate </a:t>
            </a:r>
            <a:r>
              <a:rPr lang="en-US" b="1" dirty="0">
                <a:latin typeface="Calibri"/>
                <a:cs typeface="Calibri"/>
              </a:rPr>
              <a:t>over time.</a:t>
            </a:r>
          </a:p>
        </p:txBody>
      </p:sp>
      <p:sp>
        <p:nvSpPr>
          <p:cNvPr id="2" name="Rectangle 1"/>
          <p:cNvSpPr/>
          <p:nvPr/>
        </p:nvSpPr>
        <p:spPr>
          <a:xfrm>
            <a:off x="6400800" y="6077247"/>
            <a:ext cx="304800"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6028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Title Lorem Ipsum</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Sit Dolor Amet</a:t>
            </a:r>
          </a:p>
        </p:txBody>
      </p:sp>
      <p:cxnSp>
        <p:nvCxnSpPr>
          <p:cNvPr id="11" name="Straight Connector 10">
            <a:extLst>
              <a:ext uri="{FF2B5EF4-FFF2-40B4-BE49-F238E27FC236}">
                <a16:creationId xmlns:a16="http://schemas.microsoft.com/office/drawing/2014/main" id="{CCDE86A3-D5BB-4603-8138-F0232C775BF3}"/>
              </a:ext>
            </a:extLst>
          </p:cNvPr>
          <p:cNvCxnSpPr>
            <a:cxnSpLocks/>
          </p:cNvCxnSpPr>
          <p:nvPr/>
        </p:nvCxnSpPr>
        <p:spPr>
          <a:xfrm>
            <a:off x="1542361" y="3183875"/>
            <a:ext cx="9810100" cy="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1D0323E-BCB4-4814-9370-984FF2ABE028}"/>
              </a:ext>
            </a:extLst>
          </p:cNvPr>
          <p:cNvPicPr>
            <a:picLocks noChangeAspect="1"/>
          </p:cNvPicPr>
          <p:nvPr/>
        </p:nvPicPr>
        <p:blipFill>
          <a:blip r:embed="rId3"/>
          <a:stretch>
            <a:fillRect/>
          </a:stretch>
        </p:blipFill>
        <p:spPr>
          <a:xfrm>
            <a:off x="721362" y="637346"/>
            <a:ext cx="10749276" cy="5583307"/>
          </a:xfrm>
          <a:prstGeom prst="rect">
            <a:avLst/>
          </a:prstGeom>
        </p:spPr>
      </p:pic>
    </p:spTree>
    <p:extLst>
      <p:ext uri="{BB962C8B-B14F-4D97-AF65-F5344CB8AC3E}">
        <p14:creationId xmlns:p14="http://schemas.microsoft.com/office/powerpoint/2010/main" val="1065915069"/>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14355A0B-840F-4AE4-9B62-627BA18518AF}"/>
              </a:ext>
            </a:extLst>
          </p:cNvPr>
          <p:cNvSpPr>
            <a:spLocks noGrp="1"/>
          </p:cNvSpPr>
          <p:nvPr>
            <p:ph type="title"/>
          </p:nvPr>
        </p:nvSpPr>
        <p:spPr>
          <a:xfrm>
            <a:off x="850080" y="2167093"/>
            <a:ext cx="2565149" cy="2523814"/>
          </a:xfrm>
          <a:solidFill>
            <a:schemeClr val="bg1"/>
          </a:solidFill>
        </p:spPr>
        <p:txBody>
          <a:bodyPr>
            <a:normAutofit/>
          </a:bodyPr>
          <a:lstStyle/>
          <a:p>
            <a:pPr algn="ctr"/>
            <a:r>
              <a:rPr lang="en-US" b="1" dirty="0"/>
              <a:t>Barriers and Future Strategies</a:t>
            </a:r>
          </a:p>
        </p:txBody>
      </p:sp>
      <p:graphicFrame>
        <p:nvGraphicFramePr>
          <p:cNvPr id="34" name="Content Placeholder 2">
            <a:extLst>
              <a:ext uri="{FF2B5EF4-FFF2-40B4-BE49-F238E27FC236}">
                <a16:creationId xmlns:a16="http://schemas.microsoft.com/office/drawing/2014/main" id="{A763DCF5-D68E-4825-AE62-9EC5D4ED6D05}"/>
              </a:ext>
            </a:extLst>
          </p:cNvPr>
          <p:cNvGraphicFramePr>
            <a:graphicFrameLocks noGrp="1"/>
          </p:cNvGraphicFramePr>
          <p:nvPr>
            <p:ph idx="1"/>
            <p:extLst/>
          </p:nvPr>
        </p:nvGraphicFramePr>
        <p:xfrm>
          <a:off x="4417103" y="374904"/>
          <a:ext cx="7340156" cy="610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417324"/>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FC5B69A9-63E8-42A3-B104-39859BFC0EA1}"/>
              </a:ext>
            </a:extLst>
          </p:cNvPr>
          <p:cNvSpPr txBox="1"/>
          <p:nvPr/>
        </p:nvSpPr>
        <p:spPr>
          <a:xfrm>
            <a:off x="4828912" y="497423"/>
            <a:ext cx="6555037" cy="5863144"/>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venir Next LT Pro" panose="02020404030301010803"/>
                <a:ea typeface="+mn-ea"/>
                <a:cs typeface="+mn-cs"/>
              </a:rPr>
              <a:t>To Do</a:t>
            </a: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identify factors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narrow variances </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Avenir Next LT Pro" panose="02020404030301010803"/>
                <a:ea typeface="+mn-ea"/>
                <a:cs typeface="+mn-cs"/>
              </a:rPr>
              <a:t>solidify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Plan</a:t>
            </a:r>
            <a:r>
              <a:rPr kumimoji="0" lang="en-US" sz="2800" b="0"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a grant was obtained to host a “Spinning Babies” training course for nursing staff</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Reaching out to welcome area Doulas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venir Next LT Pro" panose="02020404030301010803"/>
                <a:ea typeface="Calibri" panose="020F0502020204030204" pitchFamily="34" charset="0"/>
                <a:cs typeface="Times New Roman" panose="02020603050405020304" pitchFamily="18" charset="0"/>
              </a:rPr>
              <a:t>Implement respectful care practices and equity education with the BE initiative.</a:t>
            </a:r>
          </a:p>
        </p:txBody>
      </p:sp>
      <p:pic>
        <p:nvPicPr>
          <p:cNvPr id="10" name="Picture 9">
            <a:extLst>
              <a:ext uri="{FF2B5EF4-FFF2-40B4-BE49-F238E27FC236}">
                <a16:creationId xmlns:a16="http://schemas.microsoft.com/office/drawing/2014/main" id="{5436293F-B48D-449B-A923-89296A27E942}"/>
              </a:ext>
            </a:extLst>
          </p:cNvPr>
          <p:cNvPicPr>
            <a:picLocks noChangeAspect="1"/>
          </p:cNvPicPr>
          <p:nvPr/>
        </p:nvPicPr>
        <p:blipFill>
          <a:blip r:embed="rId3"/>
          <a:stretch>
            <a:fillRect/>
          </a:stretch>
        </p:blipFill>
        <p:spPr>
          <a:xfrm rot="481778">
            <a:off x="291213" y="2460270"/>
            <a:ext cx="3517395" cy="2063087"/>
          </a:xfrm>
          <a:prstGeom prst="rect">
            <a:avLst/>
          </a:prstGeom>
          <a:ln w="12700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0815318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Next Steps with PVB</a:t>
            </a:r>
          </a:p>
        </p:txBody>
      </p:sp>
    </p:spTree>
    <p:extLst>
      <p:ext uri="{BB962C8B-B14F-4D97-AF65-F5344CB8AC3E}">
        <p14:creationId xmlns:p14="http://schemas.microsoft.com/office/powerpoint/2010/main" val="2750206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Grand Rounds </a:t>
            </a:r>
          </a:p>
        </p:txBody>
      </p:sp>
      <p:sp>
        <p:nvSpPr>
          <p:cNvPr id="3" name="Content Placeholder 2"/>
          <p:cNvSpPr>
            <a:spLocks noGrp="1"/>
          </p:cNvSpPr>
          <p:nvPr>
            <p:ph idx="1"/>
          </p:nvPr>
        </p:nvSpPr>
        <p:spPr>
          <a:xfrm>
            <a:off x="609600" y="1825625"/>
            <a:ext cx="7441607" cy="4351338"/>
          </a:xfrm>
        </p:spPr>
        <p:txBody>
          <a:bodyPr>
            <a:normAutofit/>
          </a:bodyPr>
          <a:lstStyle/>
          <a:p>
            <a:r>
              <a:rPr lang="en-US" dirty="0"/>
              <a:t>PVB Grand Rounds help facilitate buy-in and give your providers the opportunity learn more about the initiative</a:t>
            </a:r>
          </a:p>
          <a:p>
            <a:pPr marL="0" indent="0">
              <a:buNone/>
            </a:pPr>
            <a:endParaRPr lang="en-US" sz="1200" dirty="0"/>
          </a:p>
          <a:p>
            <a:r>
              <a:rPr lang="en-US" dirty="0"/>
              <a:t>Hear from an expert on the ILPQC Grand Rounds Speaker’s Bureau </a:t>
            </a:r>
          </a:p>
          <a:p>
            <a:endParaRPr lang="en-US" sz="1200" dirty="0"/>
          </a:p>
          <a:p>
            <a:r>
              <a:rPr lang="en-US" dirty="0"/>
              <a:t>Email </a:t>
            </a:r>
            <a:r>
              <a:rPr lang="en-US" dirty="0">
                <a:hlinkClick r:id="rId2"/>
              </a:rPr>
              <a:t>ellie.suse@northwestern.edu</a:t>
            </a:r>
            <a:r>
              <a:rPr lang="en-US" dirty="0"/>
              <a:t> to schedule your grand rounds or OB provider meeting</a:t>
            </a:r>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74</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8289674" y="5514522"/>
            <a:ext cx="3292726" cy="707886"/>
          </a:xfrm>
          <a:prstGeom prst="rect">
            <a:avLst/>
          </a:prstGeom>
          <a:noFill/>
        </p:spPr>
        <p:txBody>
          <a:bodyPr wrap="square" rtlCol="0">
            <a:spAutoFit/>
          </a:bodyPr>
          <a:lstStyle/>
          <a:p>
            <a:pPr algn="ctr"/>
            <a:r>
              <a:rPr lang="en-US" sz="2000" dirty="0"/>
              <a:t>14 Grand Rounds     already scheduled for PVB</a:t>
            </a:r>
          </a:p>
        </p:txBody>
      </p:sp>
      <p:grpSp>
        <p:nvGrpSpPr>
          <p:cNvPr id="13" name="Group 12"/>
          <p:cNvGrpSpPr/>
          <p:nvPr/>
        </p:nvGrpSpPr>
        <p:grpSpPr>
          <a:xfrm>
            <a:off x="8569370" y="1584007"/>
            <a:ext cx="2270957" cy="4000847"/>
            <a:chOff x="8735353" y="1825625"/>
            <a:chExt cx="2270957" cy="400084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353" y="1825625"/>
              <a:ext cx="2270957" cy="4000847"/>
            </a:xfrm>
            <a:prstGeom prst="rect">
              <a:avLst/>
            </a:prstGeom>
          </p:spPr>
        </p:pic>
        <p:sp>
          <p:nvSpPr>
            <p:cNvPr id="8" name="5-Point Star 7"/>
            <p:cNvSpPr/>
            <p:nvPr/>
          </p:nvSpPr>
          <p:spPr>
            <a:xfrm>
              <a:off x="10501875" y="279394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535550" y="3371071"/>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363200" y="23632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05070" y="416155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515600" y="25156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47960" y="262231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646920" y="25308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395195" y="334258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500360" y="26070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862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8F99-D6ED-428F-852F-B598D359B169}"/>
              </a:ext>
            </a:extLst>
          </p:cNvPr>
          <p:cNvSpPr>
            <a:spLocks noGrp="1"/>
          </p:cNvSpPr>
          <p:nvPr>
            <p:ph type="title"/>
          </p:nvPr>
        </p:nvSpPr>
        <p:spPr>
          <a:xfrm>
            <a:off x="595223" y="235729"/>
            <a:ext cx="10972800" cy="1325563"/>
          </a:xfrm>
        </p:spPr>
        <p:txBody>
          <a:bodyPr/>
          <a:lstStyle/>
          <a:p>
            <a:r>
              <a:rPr lang="en-US" dirty="0">
                <a:ea typeface="Lato Medium"/>
                <a:cs typeface="Lato Medium"/>
              </a:rPr>
              <a:t>Provider Education Resources: </a:t>
            </a:r>
            <a:br>
              <a:rPr lang="en-US" dirty="0">
                <a:ea typeface="Lato Medium"/>
                <a:cs typeface="Lato Medium"/>
              </a:rPr>
            </a:br>
            <a:r>
              <a:rPr lang="en-US">
                <a:ea typeface="Lato Medium"/>
                <a:cs typeface="Lato Medium"/>
              </a:rPr>
              <a:t>Coming Soon!</a:t>
            </a:r>
            <a:endParaRPr lang="en-US"/>
          </a:p>
        </p:txBody>
      </p:sp>
      <p:sp>
        <p:nvSpPr>
          <p:cNvPr id="4" name="Slide Number Placeholder 3">
            <a:extLst>
              <a:ext uri="{FF2B5EF4-FFF2-40B4-BE49-F238E27FC236}">
                <a16:creationId xmlns:a16="http://schemas.microsoft.com/office/drawing/2014/main" id="{04FB01D1-E959-4FC7-AB3C-FF6074749746}"/>
              </a:ext>
            </a:extLst>
          </p:cNvPr>
          <p:cNvSpPr>
            <a:spLocks noGrp="1"/>
          </p:cNvSpPr>
          <p:nvPr>
            <p:ph type="sldNum" sz="quarter" idx="10"/>
          </p:nvPr>
        </p:nvSpPr>
        <p:spPr/>
        <p:txBody>
          <a:bodyPr/>
          <a:lstStyle/>
          <a:p>
            <a:fld id="{97033E4B-E3EB-3D46-B2D8-3159663620FA}" type="slidenum">
              <a:rPr lang="en-US" smtClean="0"/>
              <a:pPr/>
              <a:t>75</a:t>
            </a:fld>
            <a:endParaRPr lang="en-US" dirty="0"/>
          </a:p>
        </p:txBody>
      </p:sp>
      <p:sp>
        <p:nvSpPr>
          <p:cNvPr id="5" name="Footer Placeholder 4">
            <a:extLst>
              <a:ext uri="{FF2B5EF4-FFF2-40B4-BE49-F238E27FC236}">
                <a16:creationId xmlns:a16="http://schemas.microsoft.com/office/drawing/2014/main" id="{17C9E75B-902B-40EE-9E55-6F941F9DA339}"/>
              </a:ext>
            </a:extLst>
          </p:cNvPr>
          <p:cNvSpPr>
            <a:spLocks noGrp="1"/>
          </p:cNvSpPr>
          <p:nvPr>
            <p:ph type="ftr" sz="quarter" idx="11"/>
          </p:nvPr>
        </p:nvSpPr>
        <p:spPr/>
        <p:txBody>
          <a:bodyPr/>
          <a:lstStyle/>
          <a:p>
            <a:pPr algn="l"/>
            <a:r>
              <a:rPr lang="en-US"/>
              <a:t>Illinois Perinatal Quality Collaborative</a:t>
            </a:r>
            <a:endParaRPr lang="en-US" dirty="0"/>
          </a:p>
        </p:txBody>
      </p:sp>
      <p:pic>
        <p:nvPicPr>
          <p:cNvPr id="7" name="Picture 6"/>
          <p:cNvPicPr>
            <a:picLocks noChangeAspect="1"/>
          </p:cNvPicPr>
          <p:nvPr/>
        </p:nvPicPr>
        <p:blipFill>
          <a:blip r:embed="rId2"/>
          <a:stretch>
            <a:fillRect/>
          </a:stretch>
        </p:blipFill>
        <p:spPr>
          <a:xfrm>
            <a:off x="774198" y="1583417"/>
            <a:ext cx="3041817" cy="4706555"/>
          </a:xfrm>
          <a:prstGeom prst="rect">
            <a:avLst/>
          </a:prstGeom>
          <a:ln w="38100">
            <a:solidFill>
              <a:srgbClr val="002060"/>
            </a:solidFill>
          </a:ln>
        </p:spPr>
      </p:pic>
      <p:pic>
        <p:nvPicPr>
          <p:cNvPr id="8" name="Picture 7"/>
          <p:cNvPicPr>
            <a:picLocks noChangeAspect="1"/>
          </p:cNvPicPr>
          <p:nvPr/>
        </p:nvPicPr>
        <p:blipFill>
          <a:blip r:embed="rId3"/>
          <a:stretch>
            <a:fillRect/>
          </a:stretch>
        </p:blipFill>
        <p:spPr>
          <a:xfrm>
            <a:off x="4630131" y="1561292"/>
            <a:ext cx="3079017" cy="4760729"/>
          </a:xfrm>
          <a:prstGeom prst="rect">
            <a:avLst/>
          </a:prstGeom>
          <a:ln w="38100">
            <a:solidFill>
              <a:srgbClr val="002060"/>
            </a:solidFill>
          </a:ln>
        </p:spPr>
      </p:pic>
      <p:pic>
        <p:nvPicPr>
          <p:cNvPr id="12" name="Picture 11"/>
          <p:cNvPicPr>
            <a:picLocks noChangeAspect="1"/>
          </p:cNvPicPr>
          <p:nvPr/>
        </p:nvPicPr>
        <p:blipFill>
          <a:blip r:embed="rId4"/>
          <a:stretch>
            <a:fillRect/>
          </a:stretch>
        </p:blipFill>
        <p:spPr>
          <a:xfrm>
            <a:off x="8494885" y="1561292"/>
            <a:ext cx="3055856" cy="4750806"/>
          </a:xfrm>
          <a:prstGeom prst="rect">
            <a:avLst/>
          </a:prstGeom>
          <a:ln w="38100">
            <a:solidFill>
              <a:srgbClr val="002060"/>
            </a:solidFill>
          </a:ln>
        </p:spPr>
      </p:pic>
    </p:spTree>
    <p:extLst>
      <p:ext uri="{BB962C8B-B14F-4D97-AF65-F5344CB8AC3E}">
        <p14:creationId xmlns:p14="http://schemas.microsoft.com/office/powerpoint/2010/main" val="1740064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760"/>
            <a:ext cx="6296809" cy="1325563"/>
          </a:xfrm>
        </p:spPr>
        <p:txBody>
          <a:bodyPr/>
          <a:lstStyle/>
          <a:p>
            <a:r>
              <a:rPr lang="en-US"/>
              <a:t>Resources: Labor management support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76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8" name="Diagram 7"/>
          <p:cNvGraphicFramePr/>
          <p:nvPr/>
        </p:nvGraphicFramePr>
        <p:xfrm>
          <a:off x="836181" y="1573696"/>
          <a:ext cx="5082784" cy="3126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Up Ribbon 9"/>
          <p:cNvSpPr/>
          <p:nvPr/>
        </p:nvSpPr>
        <p:spPr>
          <a:xfrm>
            <a:off x="438411" y="5012281"/>
            <a:ext cx="11143989" cy="1671616"/>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COMING SOON: </a:t>
            </a:r>
            <a:r>
              <a:rPr lang="en-US"/>
              <a:t>ILPQC Labor Management Support E-Modules for physician and nurse education adapted from Labor Management Support Workshops</a:t>
            </a:r>
          </a:p>
        </p:txBody>
      </p:sp>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1258" y="501143"/>
            <a:ext cx="2394052" cy="1846439"/>
          </a:xfrm>
          <a:prstGeom prst="rect">
            <a:avLst/>
          </a:prstGeom>
          <a:ln w="38100">
            <a:solidFill>
              <a:srgbClr val="002060"/>
            </a:solidFill>
          </a:ln>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82986" y="1509778"/>
            <a:ext cx="1752752" cy="2072820"/>
          </a:xfrm>
          <a:prstGeom prst="rect">
            <a:avLst/>
          </a:prstGeom>
          <a:ln w="38100">
            <a:solidFill>
              <a:srgbClr val="002060"/>
            </a:solidFill>
          </a:ln>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47463" y="2253057"/>
            <a:ext cx="2463274" cy="1712012"/>
          </a:xfrm>
          <a:prstGeom prst="rect">
            <a:avLst/>
          </a:prstGeom>
          <a:ln w="38100">
            <a:solidFill>
              <a:srgbClr val="002060"/>
            </a:solidFill>
          </a:ln>
        </p:spPr>
      </p:pic>
      <p:sp>
        <p:nvSpPr>
          <p:cNvPr id="13" name="Rounded Rectangular Callout 12"/>
          <p:cNvSpPr/>
          <p:nvPr/>
        </p:nvSpPr>
        <p:spPr>
          <a:xfrm>
            <a:off x="8130448" y="4118046"/>
            <a:ext cx="3875761" cy="875207"/>
          </a:xfrm>
          <a:prstGeom prst="wedgeRoundRectCallout">
            <a:avLst>
              <a:gd name="adj1" fmla="val -107865"/>
              <a:gd name="adj2" fmla="val -33166"/>
              <a:gd name="adj3" fmla="val 16667"/>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“The most applicable labor support class for an L&amp;D nurse”</a:t>
            </a:r>
          </a:p>
          <a:p>
            <a:r>
              <a:rPr lang="en-US"/>
              <a:t>“Even better than Spinning Babies!”</a:t>
            </a:r>
          </a:p>
        </p:txBody>
      </p:sp>
    </p:spTree>
    <p:extLst>
      <p:ext uri="{BB962C8B-B14F-4D97-AF65-F5344CB8AC3E}">
        <p14:creationId xmlns:p14="http://schemas.microsoft.com/office/powerpoint/2010/main" val="2070080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DCEF23B2-1968-4158-BBF8-33ADF3172235}" type="slidenum">
              <a:rPr lang="en-US" altLang="en-US" sz="1200">
                <a:solidFill>
                  <a:srgbClr val="898989"/>
                </a:solidFill>
                <a:latin typeface="Arial" pitchFamily="34" charset="0"/>
                <a:ea typeface="MS PGothic" pitchFamily="34" charset="-128"/>
              </a:rPr>
              <a:pPr algn="r" fontAlgn="base">
                <a:spcBef>
                  <a:spcPct val="0"/>
                </a:spcBef>
                <a:spcAft>
                  <a:spcPct val="0"/>
                </a:spcAft>
                <a:defRPr/>
              </a:pPr>
              <a:t>77</a:t>
            </a:fld>
            <a:endParaRPr lang="en-US" altLang="en-US" sz="1200" dirty="0">
              <a:solidFill>
                <a:srgbClr val="898989"/>
              </a:solidFill>
              <a:latin typeface="Arial" pitchFamily="34" charset="0"/>
              <a:ea typeface="MS PGothic" pitchFamily="34" charset="-128"/>
            </a:endParaRPr>
          </a:p>
        </p:txBody>
      </p:sp>
      <p:graphicFrame>
        <p:nvGraphicFramePr>
          <p:cNvPr id="13" name="Table 13">
            <a:extLst>
              <a:ext uri="{FF2B5EF4-FFF2-40B4-BE49-F238E27FC236}">
                <a16:creationId xmlns:a16="http://schemas.microsoft.com/office/drawing/2014/main" id="{2B16DF9B-00CC-314D-8222-6FCFC5BD5BDF}"/>
              </a:ext>
            </a:extLst>
          </p:cNvPr>
          <p:cNvGraphicFramePr>
            <a:graphicFrameLocks noGrp="1"/>
          </p:cNvGraphicFramePr>
          <p:nvPr>
            <p:ph idx="1"/>
            <p:extLst>
              <p:ext uri="{D42A27DB-BD31-4B8C-83A1-F6EECF244321}">
                <p14:modId xmlns:p14="http://schemas.microsoft.com/office/powerpoint/2010/main" val="3262128982"/>
              </p:ext>
            </p:extLst>
          </p:nvPr>
        </p:nvGraphicFramePr>
        <p:xfrm>
          <a:off x="699246" y="1690688"/>
          <a:ext cx="10768405" cy="3219162"/>
        </p:xfrm>
        <a:graphic>
          <a:graphicData uri="http://schemas.openxmlformats.org/drawingml/2006/table">
            <a:tbl>
              <a:tblPr firstRow="1" bandRow="1">
                <a:tableStyleId>{5C22544A-7EE6-4342-B048-85BDC9FD1C3A}</a:tableStyleId>
              </a:tblPr>
              <a:tblGrid>
                <a:gridCol w="4193007">
                  <a:extLst>
                    <a:ext uri="{9D8B030D-6E8A-4147-A177-3AD203B41FA5}">
                      <a16:colId xmlns:a16="http://schemas.microsoft.com/office/drawing/2014/main" val="1625693887"/>
                    </a:ext>
                  </a:extLst>
                </a:gridCol>
                <a:gridCol w="6575398">
                  <a:extLst>
                    <a:ext uri="{9D8B030D-6E8A-4147-A177-3AD203B41FA5}">
                      <a16:colId xmlns:a16="http://schemas.microsoft.com/office/drawing/2014/main" val="1423199746"/>
                    </a:ext>
                  </a:extLst>
                </a:gridCol>
              </a:tblGrid>
              <a:tr h="549512">
                <a:tc>
                  <a:txBody>
                    <a:bodyPr/>
                    <a:lstStyle/>
                    <a:p>
                      <a:pPr algn="l"/>
                      <a:r>
                        <a:rPr lang="en-US" sz="2400" dirty="0"/>
                        <a:t>Date</a:t>
                      </a:r>
                    </a:p>
                  </a:txBody>
                  <a:tcPr/>
                </a:tc>
                <a:tc>
                  <a:txBody>
                    <a:bodyPr/>
                    <a:lstStyle/>
                    <a:p>
                      <a:pPr algn="l"/>
                      <a:r>
                        <a:rPr lang="en-US" sz="2400" dirty="0"/>
                        <a:t>Topic</a:t>
                      </a:r>
                    </a:p>
                  </a:txBody>
                  <a:tcPr/>
                </a:tc>
                <a:extLst>
                  <a:ext uri="{0D108BD9-81ED-4DB2-BD59-A6C34878D82A}">
                    <a16:rowId xmlns:a16="http://schemas.microsoft.com/office/drawing/2014/main" val="11968281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 February 28</a:t>
                      </a:r>
                      <a:r>
                        <a:rPr lang="en-US" sz="2000" b="1" baseline="30000" dirty="0"/>
                        <a:t>th</a:t>
                      </a:r>
                      <a:r>
                        <a:rPr lang="en-US" sz="20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12:30-1:30</a:t>
                      </a:r>
                    </a:p>
                  </a:txBody>
                  <a:tcPr/>
                </a:tc>
                <a:tc>
                  <a:txBody>
                    <a:bodyPr/>
                    <a:lstStyle/>
                    <a:p>
                      <a:r>
                        <a:rPr lang="en-US" sz="2000" b="0" dirty="0"/>
                        <a:t>Second Stage of Labor: </a:t>
                      </a:r>
                      <a:r>
                        <a:rPr lang="en-US" sz="2000" b="0" dirty="0" smtClean="0"/>
                        <a:t>Patience with Pushing</a:t>
                      </a:r>
                      <a:endParaRPr lang="en-US" sz="2000" b="0" dirty="0"/>
                    </a:p>
                  </a:txBody>
                  <a:tcPr anchor="ctr"/>
                </a:tc>
                <a:extLst>
                  <a:ext uri="{0D108BD9-81ED-4DB2-BD59-A6C34878D82A}">
                    <a16:rowId xmlns:a16="http://schemas.microsoft.com/office/drawing/2014/main" val="3333607357"/>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a:t>
                      </a:r>
                      <a:r>
                        <a:rPr lang="en-US" sz="2000" b="1" baseline="0" dirty="0"/>
                        <a:t> March 28</a:t>
                      </a:r>
                      <a:r>
                        <a:rPr lang="en-US" sz="2000" b="1" baseline="30000" dirty="0"/>
                        <a:t>th</a:t>
                      </a:r>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a:solidFill>
                            <a:schemeClr val="tx1"/>
                          </a:solidFill>
                          <a:effectLst/>
                          <a:latin typeface="+mn-lt"/>
                          <a:ea typeface="+mn-ea"/>
                          <a:cs typeface="+mn-cs"/>
                        </a:rPr>
                        <a:t>Dystocia Management Strategies </a:t>
                      </a:r>
                      <a:endParaRPr lang="en-US" sz="2000" b="0" dirty="0"/>
                    </a:p>
                  </a:txBody>
                  <a:tcPr anchor="ctr"/>
                </a:tc>
                <a:extLst>
                  <a:ext uri="{0D108BD9-81ED-4DB2-BD59-A6C34878D82A}">
                    <a16:rowId xmlns:a16="http://schemas.microsoft.com/office/drawing/2014/main" val="616789694"/>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 April</a:t>
                      </a:r>
                      <a:r>
                        <a:rPr lang="en-US" sz="2000" b="1" baseline="0" dirty="0"/>
                        <a:t> 25</a:t>
                      </a:r>
                      <a:r>
                        <a:rPr lang="en-US" sz="2000" b="1" baseline="30000" dirty="0"/>
                        <a:t>th</a:t>
                      </a:r>
                      <a:r>
                        <a:rPr lang="en-US" sz="2000"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r>
                        <a:rPr lang="en-US" sz="2000" b="0" dirty="0"/>
                        <a:t>Labor Support</a:t>
                      </a:r>
                    </a:p>
                  </a:txBody>
                  <a:tcPr anchor="ctr"/>
                </a:tc>
                <a:extLst>
                  <a:ext uri="{0D108BD9-81ED-4DB2-BD59-A6C34878D82A}">
                    <a16:rowId xmlns:a16="http://schemas.microsoft.com/office/drawing/2014/main" val="3733918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Wednesday, May</a:t>
                      </a:r>
                      <a:r>
                        <a:rPr lang="en-US" sz="2000" b="1" baseline="0" dirty="0"/>
                        <a:t> 25th</a:t>
                      </a:r>
                      <a:endParaRPr lang="en-US" sz="2000" b="1" dirty="0"/>
                    </a:p>
                  </a:txBody>
                  <a:tcPr/>
                </a:tc>
                <a:tc>
                  <a:txBody>
                    <a:bodyPr/>
                    <a:lstStyle/>
                    <a:p>
                      <a:r>
                        <a:rPr lang="en-US" sz="2000" b="0" dirty="0"/>
                        <a:t>2022 ILPQC OB</a:t>
                      </a:r>
                      <a:r>
                        <a:rPr lang="en-US" sz="2000" b="0" baseline="0" dirty="0"/>
                        <a:t> Face-to-Face</a:t>
                      </a:r>
                      <a:endParaRPr lang="en-US" sz="2000" b="0" dirty="0"/>
                    </a:p>
                  </a:txBody>
                  <a:tcPr anchor="ctr"/>
                </a:tc>
                <a:extLst>
                  <a:ext uri="{0D108BD9-81ED-4DB2-BD59-A6C34878D82A}">
                    <a16:rowId xmlns:a16="http://schemas.microsoft.com/office/drawing/2014/main" val="417305299"/>
                  </a:ext>
                </a:extLst>
              </a:tr>
            </a:tbl>
          </a:graphicData>
        </a:graphic>
      </p:graphicFrame>
      <p:sp>
        <p:nvSpPr>
          <p:cNvPr id="5" name="Title 4"/>
          <p:cNvSpPr>
            <a:spLocks noGrp="1"/>
          </p:cNvSpPr>
          <p:nvPr>
            <p:ph type="title"/>
          </p:nvPr>
        </p:nvSpPr>
        <p:spPr>
          <a:noFill/>
        </p:spPr>
        <p:txBody>
          <a:bodyPr/>
          <a:lstStyle/>
          <a:p>
            <a:r>
              <a:rPr lang="en-US" dirty="0"/>
              <a:t>Upcoming Monthly Webinars: </a:t>
            </a:r>
          </a:p>
        </p:txBody>
      </p:sp>
    </p:spTree>
    <p:extLst>
      <p:ext uri="{BB962C8B-B14F-4D97-AF65-F5344CB8AC3E}">
        <p14:creationId xmlns:p14="http://schemas.microsoft.com/office/powerpoint/2010/main" val="4135707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Next Steps</a:t>
            </a:r>
          </a:p>
        </p:txBody>
      </p:sp>
      <p:sp>
        <p:nvSpPr>
          <p:cNvPr id="3" name="Content Placeholder 2"/>
          <p:cNvSpPr>
            <a:spLocks noGrp="1"/>
          </p:cNvSpPr>
          <p:nvPr>
            <p:ph idx="1"/>
          </p:nvPr>
        </p:nvSpPr>
        <p:spPr>
          <a:xfrm>
            <a:off x="609600" y="1825624"/>
            <a:ext cx="10972800" cy="4446083"/>
          </a:xfrm>
        </p:spPr>
        <p:txBody>
          <a:bodyPr>
            <a:normAutofit/>
          </a:bodyPr>
          <a:lstStyle/>
          <a:p>
            <a:pPr marL="469900" indent="-457200">
              <a:spcBef>
                <a:spcPts val="670"/>
              </a:spcBef>
              <a:buClr>
                <a:srgbClr val="F5668F"/>
              </a:buClr>
              <a:buFont typeface="Wingdings" panose="05000000000000000000" pitchFamily="2" charset="2"/>
              <a:buChar char="q"/>
              <a:tabLst>
                <a:tab pos="354965" algn="l"/>
                <a:tab pos="355600" algn="l"/>
              </a:tabLst>
            </a:pPr>
            <a:r>
              <a:rPr lang="en-US" spc="-5" dirty="0">
                <a:cs typeface="Calibri"/>
              </a:rPr>
              <a:t>Review </a:t>
            </a:r>
            <a:r>
              <a:rPr lang="en-US" spc="-5" dirty="0" err="1" smtClean="0">
                <a:cs typeface="Calibri"/>
              </a:rPr>
              <a:t>Unblinding</a:t>
            </a:r>
            <a:r>
              <a:rPr lang="en-US" spc="-5" dirty="0" smtClean="0">
                <a:cs typeface="Calibri"/>
              </a:rPr>
              <a:t> Provider Level data protocol with your QI Team and determine a plan for implementation</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Be on the lookout for PVB Provider posters and Labor Management support E-modules</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Email </a:t>
            </a:r>
            <a:r>
              <a:rPr lang="en-US" spc="-5" dirty="0" smtClean="0">
                <a:cs typeface="Calibri"/>
                <a:hlinkClick r:id="rId3"/>
              </a:rPr>
              <a:t>ellie.suse@northwestern.edu</a:t>
            </a:r>
            <a:r>
              <a:rPr lang="en-US" spc="-5" dirty="0" smtClean="0">
                <a:cs typeface="Calibri"/>
              </a:rPr>
              <a:t> to set up one-on-one QI Support call</a:t>
            </a:r>
            <a:endParaRPr lang="en-US" spc="-5" dirty="0">
              <a:cs typeface="Calibri"/>
            </a:endParaRP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Determine </a:t>
            </a:r>
            <a:r>
              <a:rPr lang="en-US" spc="-5" dirty="0">
                <a:cs typeface="Calibri"/>
              </a:rPr>
              <a:t>if a PVB Grand Rounds/OB Provider Meeting to help achieve nurse and physician buy-in</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Submit monthly data collection for January-February 2021</a:t>
            </a: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78</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67488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Questions?</a:t>
            </a:r>
          </a:p>
        </p:txBody>
      </p:sp>
      <p:sp>
        <p:nvSpPr>
          <p:cNvPr id="3" name="Subtitle 2"/>
          <p:cNvSpPr>
            <a:spLocks noGrp="1"/>
          </p:cNvSpPr>
          <p:nvPr>
            <p:ph type="subTitle" idx="1"/>
          </p:nvPr>
        </p:nvSpPr>
        <p:spPr/>
        <p:txBody>
          <a:bodyPr/>
          <a:lstStyle/>
          <a:p>
            <a:r>
              <a:rPr lang="en-US" dirty="0"/>
              <a:t>Please put your questions or comments in the chat</a:t>
            </a:r>
          </a:p>
        </p:txBody>
      </p:sp>
    </p:spTree>
    <p:extLst>
      <p:ext uri="{BB962C8B-B14F-4D97-AF65-F5344CB8AC3E}">
        <p14:creationId xmlns:p14="http://schemas.microsoft.com/office/powerpoint/2010/main" val="34056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729"/>
            <a:ext cx="5753819" cy="1339940"/>
          </a:xfrm>
          <a:noFill/>
        </p:spPr>
        <p:txBody>
          <a:bodyPr/>
          <a:lstStyle/>
          <a:p>
            <a:r>
              <a:rPr lang="en-US">
                <a:ea typeface="Lato Medium"/>
                <a:cs typeface="Lato Medium"/>
              </a:rPr>
              <a:t>Enter 2021 data for a chance to win a prize!</a:t>
            </a:r>
          </a:p>
        </p:txBody>
      </p:sp>
      <p:sp>
        <p:nvSpPr>
          <p:cNvPr id="3" name="Content Placeholder 2"/>
          <p:cNvSpPr>
            <a:spLocks noGrp="1"/>
          </p:cNvSpPr>
          <p:nvPr>
            <p:ph idx="1"/>
          </p:nvPr>
        </p:nvSpPr>
        <p:spPr>
          <a:xfrm>
            <a:off x="609600" y="2673889"/>
            <a:ext cx="6594859" cy="4351338"/>
          </a:xfrm>
        </p:spPr>
        <p:txBody>
          <a:bodyPr vert="horz" lIns="91440" tIns="45720" rIns="91440" bIns="45720" rtlCol="0" anchor="t">
            <a:normAutofit/>
          </a:bodyPr>
          <a:lstStyle/>
          <a:p>
            <a:r>
              <a:rPr lang="en-US" sz="2800" dirty="0">
                <a:ea typeface="Lato"/>
                <a:cs typeface="Lato"/>
              </a:rPr>
              <a:t>Enter your </a:t>
            </a:r>
            <a:r>
              <a:rPr lang="en-US" sz="2800" dirty="0" smtClean="0">
                <a:ea typeface="Lato"/>
                <a:cs typeface="Lato"/>
              </a:rPr>
              <a:t>PVB </a:t>
            </a:r>
            <a:r>
              <a:rPr lang="en-US" sz="2800" dirty="0">
                <a:ea typeface="Lato"/>
                <a:cs typeface="Lato"/>
              </a:rPr>
              <a:t>Patient and Hospital data for all of 2021 </a:t>
            </a:r>
            <a:r>
              <a:rPr lang="en-US" sz="2800" b="1" u="sng" dirty="0">
                <a:ea typeface="Lato"/>
                <a:cs typeface="Lato"/>
              </a:rPr>
              <a:t>by February 15</a:t>
            </a:r>
            <a:r>
              <a:rPr lang="en-US" sz="2800" b="1" u="sng" baseline="30000" dirty="0">
                <a:ea typeface="Lato"/>
                <a:cs typeface="Lato"/>
              </a:rPr>
              <a:t>th</a:t>
            </a:r>
            <a:r>
              <a:rPr lang="en-US" sz="2800" dirty="0">
                <a:ea typeface="Lato"/>
                <a:cs typeface="Lato"/>
              </a:rPr>
              <a:t> to be entered into a raffle!</a:t>
            </a:r>
          </a:p>
          <a:p>
            <a:pPr marL="0" indent="0">
              <a:buNone/>
            </a:pPr>
            <a:endParaRPr lang="en-US" sz="2800" dirty="0">
              <a:ea typeface="Lato"/>
              <a:cs typeface="Lato"/>
            </a:endParaRPr>
          </a:p>
          <a:p>
            <a:r>
              <a:rPr lang="en-US" sz="2800" dirty="0">
                <a:ea typeface="Lato"/>
                <a:cs typeface="Lato"/>
              </a:rPr>
              <a:t>The winning team will receive a Visa Gift Card to treat your team to a well-earned pizza lunch or coffee and donuts!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Graphic 7" descr="Whole pizza outline">
            <a:extLst>
              <a:ext uri="{FF2B5EF4-FFF2-40B4-BE49-F238E27FC236}">
                <a16:creationId xmlns:a16="http://schemas.microsoft.com/office/drawing/2014/main" id="{383F8212-E68D-4D84-8224-1B81FA132CD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442386" y="1979763"/>
            <a:ext cx="2208362" cy="2179607"/>
          </a:xfrm>
          <a:prstGeom prst="rect">
            <a:avLst/>
          </a:prstGeom>
        </p:spPr>
      </p:pic>
      <p:pic>
        <p:nvPicPr>
          <p:cNvPr id="8" name="Graphic 8" descr="Latte Cup with solid fill">
            <a:extLst>
              <a:ext uri="{FF2B5EF4-FFF2-40B4-BE49-F238E27FC236}">
                <a16:creationId xmlns:a16="http://schemas.microsoft.com/office/drawing/2014/main" id="{2FD9974D-8E20-4B57-A28E-D7BA27903C4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606951" y="4438291"/>
            <a:ext cx="1690777" cy="1676400"/>
          </a:xfrm>
          <a:prstGeom prst="rect">
            <a:avLst/>
          </a:prstGeom>
        </p:spPr>
      </p:pic>
      <p:pic>
        <p:nvPicPr>
          <p:cNvPr id="9" name="Graphic 9" descr="Donut outline">
            <a:extLst>
              <a:ext uri="{FF2B5EF4-FFF2-40B4-BE49-F238E27FC236}">
                <a16:creationId xmlns:a16="http://schemas.microsoft.com/office/drawing/2014/main" id="{77872352-7EDD-4E69-BBF7-48DE65A8B34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896045" y="4395159"/>
            <a:ext cx="1777041" cy="1762664"/>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1B6DA7E3-F432-4A8B-8404-4BBD4A1DD698}"/>
              </a:ext>
            </a:extLst>
          </p:cNvPr>
          <p:cNvPicPr>
            <a:picLocks noChangeAspect="1"/>
          </p:cNvPicPr>
          <p:nvPr/>
        </p:nvPicPr>
        <p:blipFill>
          <a:blip r:embed="rId8"/>
          <a:stretch>
            <a:fillRect/>
          </a:stretch>
        </p:blipFill>
        <p:spPr>
          <a:xfrm>
            <a:off x="1700212" y="1782882"/>
            <a:ext cx="2695575" cy="790575"/>
          </a:xfrm>
          <a:prstGeom prst="rect">
            <a:avLst/>
          </a:prstGeom>
        </p:spPr>
      </p:pic>
    </p:spTree>
    <p:extLst>
      <p:ext uri="{BB962C8B-B14F-4D97-AF65-F5344CB8AC3E}">
        <p14:creationId xmlns:p14="http://schemas.microsoft.com/office/powerpoint/2010/main" val="29722687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28815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Data Burden</a:t>
            </a:r>
            <a:endParaRPr lang="en-US" dirty="0"/>
          </a:p>
        </p:txBody>
      </p:sp>
      <p:sp>
        <p:nvSpPr>
          <p:cNvPr id="3" name="Content Placeholder 2"/>
          <p:cNvSpPr>
            <a:spLocks noGrp="1"/>
          </p:cNvSpPr>
          <p:nvPr>
            <p:ph idx="1"/>
          </p:nvPr>
        </p:nvSpPr>
        <p:spPr>
          <a:xfrm>
            <a:off x="609600" y="1825625"/>
            <a:ext cx="9917430" cy="4351338"/>
          </a:xfrm>
        </p:spPr>
        <p:txBody>
          <a:bodyPr>
            <a:normAutofit/>
          </a:bodyPr>
          <a:lstStyle/>
          <a:p>
            <a:r>
              <a:rPr lang="en-US" sz="2800" dirty="0" smtClean="0"/>
              <a:t>We have spoken to teams about how best to reduce data burden during this challenging time</a:t>
            </a:r>
          </a:p>
          <a:p>
            <a:endParaRPr lang="en-US" sz="2800" dirty="0" smtClean="0"/>
          </a:p>
          <a:p>
            <a:r>
              <a:rPr lang="en-US" sz="2800" dirty="0" smtClean="0"/>
              <a:t>Based on teams suggestions, we will </a:t>
            </a:r>
            <a:r>
              <a:rPr lang="en-US" sz="2800" b="1" dirty="0" smtClean="0"/>
              <a:t>pause collection of PVB vaginal</a:t>
            </a:r>
            <a:r>
              <a:rPr lang="en-US" sz="2800" dirty="0" smtClean="0"/>
              <a:t> </a:t>
            </a:r>
            <a:r>
              <a:rPr lang="en-US" sz="2800" b="1" dirty="0" smtClean="0"/>
              <a:t>birth data for January – June</a:t>
            </a:r>
          </a:p>
          <a:p>
            <a:endParaRPr lang="en-US" sz="2800" dirty="0"/>
          </a:p>
          <a:p>
            <a:r>
              <a:rPr lang="en-US" sz="2800" dirty="0" smtClean="0"/>
              <a:t>Please continue to submit hospital level data and patient data for cesarean births</a:t>
            </a:r>
            <a:endParaRPr lang="en-US" sz="2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2470179683"/>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22.jpeg"/></Relationships>
</file>

<file path=ppt/theme/theme1.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 HealthCare">
  <a:themeElements>
    <a:clrScheme name="OSF HealthCare">
      <a:dk1>
        <a:srgbClr val="000000"/>
      </a:dk1>
      <a:lt1>
        <a:srgbClr val="FFFFFF"/>
      </a:lt1>
      <a:dk2>
        <a:srgbClr val="A2C96C"/>
      </a:dk2>
      <a:lt2>
        <a:srgbClr val="FEFFFF"/>
      </a:lt2>
      <a:accent1>
        <a:srgbClr val="64A70B"/>
      </a:accent1>
      <a:accent2>
        <a:srgbClr val="8BBD48"/>
      </a:accent2>
      <a:accent3>
        <a:srgbClr val="AACF79"/>
      </a:accent3>
      <a:accent4>
        <a:srgbClr val="C2DC9D"/>
      </a:accent4>
      <a:accent5>
        <a:srgbClr val="00A9CE"/>
      </a:accent5>
      <a:accent6>
        <a:srgbClr val="99DCEC"/>
      </a:accent6>
      <a:hlink>
        <a:srgbClr val="007F9B"/>
      </a:hlink>
      <a:folHlink>
        <a:srgbClr val="4E8209"/>
      </a:folHlink>
    </a:clrScheme>
    <a:fontScheme name="OSF HealthCare">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52000" indent="-252000" algn="l">
          <a:lnSpc>
            <a:spcPct val="90000"/>
          </a:lnSpc>
          <a:spcAft>
            <a:spcPts val="600"/>
          </a:spcAft>
          <a:buClr>
            <a:schemeClr val="accent1"/>
          </a:buClr>
          <a:buFont typeface="Calibri" panose="020F0502020204030204" pitchFamily="34" charset="0"/>
          <a:buChar char="•"/>
          <a:defRPr sz="2000" dirty="0" err="1" smtClean="0"/>
        </a:defPPr>
      </a:lstStyle>
    </a:txDef>
  </a:objectDefaults>
  <a:extraClrSchemeLst/>
  <a:extLst>
    <a:ext uri="{05A4C25C-085E-4340-85A3-A5531E510DB2}">
      <thm15:themeFamily xmlns:thm15="http://schemas.microsoft.com/office/thememl/2012/main" name="01_OSF HealthCare PPT Template.potx" id="{15B155D5-3F7E-4AAB-8BC1-F412FA3FEDD9}" vid="{9F3B6701-998D-4152-8568-6F512767AB7D}"/>
    </a:ext>
  </a:extLst>
</a:theme>
</file>

<file path=ppt/theme/theme4.xml><?xml version="1.0" encoding="utf-8"?>
<a:theme xmlns:a="http://schemas.openxmlformats.org/drawingml/2006/main" name="1_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vonVT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7.xml><?xml version="1.0" encoding="utf-8"?>
<a:theme xmlns:a="http://schemas.openxmlformats.org/drawingml/2006/main" name="2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ILPQC presentation template</Template>
  <TotalTime>31191</TotalTime>
  <Words>4377</Words>
  <Application>Microsoft Office PowerPoint</Application>
  <PresentationFormat>Widescreen</PresentationFormat>
  <Paragraphs>605</Paragraphs>
  <Slides>80</Slides>
  <Notes>63</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80</vt:i4>
      </vt:variant>
    </vt:vector>
  </HeadingPairs>
  <TitlesOfParts>
    <vt:vector size="103" baseType="lpstr">
      <vt:lpstr>ＭＳ Ｐゴシック</vt:lpstr>
      <vt:lpstr>ＭＳ Ｐゴシック</vt:lpstr>
      <vt:lpstr>Arial</vt:lpstr>
      <vt:lpstr>Avenir Book</vt:lpstr>
      <vt:lpstr>Avenir Next Cyr W04 Demi Italic</vt:lpstr>
      <vt:lpstr>Avenir Next LT Pro</vt:lpstr>
      <vt:lpstr>Avenir Next LT Pro Light</vt:lpstr>
      <vt:lpstr>Calibri</vt:lpstr>
      <vt:lpstr>Calibri Light</vt:lpstr>
      <vt:lpstr>Cambria</vt:lpstr>
      <vt:lpstr>Garamond</vt:lpstr>
      <vt:lpstr>Gill Sans MT</vt:lpstr>
      <vt:lpstr>Lato</vt:lpstr>
      <vt:lpstr>Lato Medium</vt:lpstr>
      <vt:lpstr>Times New Roman</vt:lpstr>
      <vt:lpstr>Wingdings</vt:lpstr>
      <vt:lpstr>Office Theme</vt:lpstr>
      <vt:lpstr>1_Office Theme</vt:lpstr>
      <vt:lpstr>OSF HealthCare</vt:lpstr>
      <vt:lpstr>1_Northwestern Medicine Low Brand</vt:lpstr>
      <vt:lpstr>Custom Design</vt:lpstr>
      <vt:lpstr>SavonVTI</vt:lpstr>
      <vt:lpstr>2_Office Theme</vt:lpstr>
      <vt:lpstr>PVB Monthly Webinar:  Un-blinding Provider-level NTSV C-section Rates</vt:lpstr>
      <vt:lpstr>Overview:</vt:lpstr>
      <vt:lpstr>PowerPoint Presentation</vt:lpstr>
      <vt:lpstr>PVB Data Review</vt:lpstr>
      <vt:lpstr>Supporting vaginal birth and reducing primary Cesareans for optimal maternal and neonatal outcomes</vt:lpstr>
      <vt:lpstr>Clinical Culture Change</vt:lpstr>
      <vt:lpstr>PowerPoint Presentation</vt:lpstr>
      <vt:lpstr>Enter 2021 data for a chance to win a prize!</vt:lpstr>
      <vt:lpstr>Reducing Data Burden</vt:lpstr>
      <vt:lpstr>Provider and Nurse Education</vt:lpstr>
      <vt:lpstr>PowerPoint Presentation</vt:lpstr>
      <vt:lpstr>PowerPoint Presentation</vt:lpstr>
      <vt:lpstr>PowerPoint Presentation</vt:lpstr>
      <vt:lpstr>PowerPoint Presentation</vt:lpstr>
      <vt:lpstr>Decision Huddles/Debriefs</vt:lpstr>
      <vt:lpstr>Shared Decision Making</vt:lpstr>
      <vt:lpstr>Standardized Patient Education</vt:lpstr>
      <vt:lpstr>ILPQC NTSV C-Section Rates</vt:lpstr>
      <vt:lpstr>NTSV C-Section Rates, by hospital</vt:lpstr>
      <vt:lpstr>NTSV C-sections meeting  ACOG/SMFM Criteria, across hospitals</vt:lpstr>
      <vt:lpstr>Where do we need to focus improvements for meeting ACOG/SMFM Guidelines?</vt:lpstr>
      <vt:lpstr>Where do we need to focus improvements for meeting ACOG/SMFM Guidelines?</vt:lpstr>
      <vt:lpstr>Where do we need to focus improvements for meeting ACOG/SMFM Guidelines?</vt:lpstr>
      <vt:lpstr>Sharing Un-blinded Provider Level NTSV C-Section Rates </vt:lpstr>
      <vt:lpstr>PVB Toolkit Resources</vt:lpstr>
      <vt:lpstr>Why Unblind Provider-Level NTSV C-Section Rates? </vt:lpstr>
      <vt:lpstr>Dr. Karen Bruder</vt:lpstr>
      <vt:lpstr>  Strategies for Success for Promoting Primary Vaginal Birth: Data Transparency  Karen Bruder, MD FPQC PROVIDE 2.0 Clinical Co-lead Associate Professor, Department of OB/GYN  University of South Florida Morsani College of Medicine kbruder@usf.edu  </vt:lpstr>
      <vt:lpstr>Disclosure:  Karen L. Bruder MD  has  no financial interest or affiliation concerning material discussed in this presentation</vt:lpstr>
      <vt:lpstr>Topics to be Covered</vt:lpstr>
      <vt:lpstr>PowerPoint Presentation</vt:lpstr>
      <vt:lpstr>PROVIDE Key Drivers</vt:lpstr>
      <vt:lpstr>Does Sharing Data Impact Outcomes?</vt:lpstr>
      <vt:lpstr>California Successes with Data Transparency</vt:lpstr>
      <vt:lpstr>       Florida Successes with Data Transparency Lee Health Cape Coral Hospital </vt:lpstr>
      <vt:lpstr>Florida Successes with Data Transparency-  Mt. Sinai Medical Center</vt:lpstr>
      <vt:lpstr>Set yourself up for  Success</vt:lpstr>
      <vt:lpstr>What are the issues/drivers of cesarean section rates  for physicians?</vt:lpstr>
      <vt:lpstr> </vt:lpstr>
      <vt:lpstr>Performance Measures used to assess cesarean births</vt:lpstr>
      <vt:lpstr>Elephants in the room </vt:lpstr>
      <vt:lpstr>OB Quality Improvement and Safety Efforts  Help to Decrease Liability</vt:lpstr>
      <vt:lpstr>Balancing Measures</vt:lpstr>
      <vt:lpstr>Presenting the data</vt:lpstr>
      <vt:lpstr>Common considerations with provider-level rates</vt:lpstr>
      <vt:lpstr>Guidance for Unblinding Provider-level NTSV CS rates at Start of project: Identify and activate champions  </vt:lpstr>
      <vt:lpstr>Guidance for Unblinding Provider-level NTSV CS rates  at Start of project- Educate and Inform</vt:lpstr>
      <vt:lpstr>Guidance for Unblinding Provider-level NTSV CS rates  at Start of project</vt:lpstr>
      <vt:lpstr>Guidance for Unblinding Provider-level NTSV CS rates  at Start of project</vt:lpstr>
      <vt:lpstr>Guidance for Unblinding Provider-level NTSV CS rates  at Start of Project- Unblinding</vt:lpstr>
      <vt:lpstr>Guidance for understanding and Unblinding  Provider-level NTSV CS rates at Start of project</vt:lpstr>
      <vt:lpstr>Trouble shooting and FAQs</vt:lpstr>
      <vt:lpstr>Trouble shooting and FAQs</vt:lpstr>
      <vt:lpstr>Trouble shooting and FAQs</vt:lpstr>
      <vt:lpstr>Trouble shooting and FAQs</vt:lpstr>
      <vt:lpstr>Lessons learned from panel discussion:  “Physicians Coaching Physicians to Reduce Cesarean Sections” </vt:lpstr>
      <vt:lpstr>Lessons learned continued…</vt:lpstr>
      <vt:lpstr>Yelp: Data Results Direct to Patient</vt:lpstr>
      <vt:lpstr>Blue Distinction: Narrowing network on quality</vt:lpstr>
      <vt:lpstr>Take home lessons…</vt:lpstr>
      <vt:lpstr>PROVIDE 2.0</vt:lpstr>
      <vt:lpstr>PowerPoint Presentation</vt:lpstr>
      <vt:lpstr>PowerPoint Presentation</vt:lpstr>
      <vt:lpstr>Questions?</vt:lpstr>
      <vt:lpstr>Team Talk: SSM St. Mary’s St. Louis </vt:lpstr>
      <vt:lpstr>Title Lorem Ipsum</vt:lpstr>
      <vt:lpstr>PowerPoint Presentation</vt:lpstr>
      <vt:lpstr>PowerPoint Presentation</vt:lpstr>
      <vt:lpstr>PowerPoint Presentation</vt:lpstr>
      <vt:lpstr>Title Lorem Ipsum</vt:lpstr>
      <vt:lpstr>Barriers and Future Strategies</vt:lpstr>
      <vt:lpstr>PowerPoint Presentation</vt:lpstr>
      <vt:lpstr>Next Steps with PVB</vt:lpstr>
      <vt:lpstr>PVB Grand Rounds </vt:lpstr>
      <vt:lpstr>Provider Education Resources:  Coming Soon!</vt:lpstr>
      <vt:lpstr>Resources: Labor management support </vt:lpstr>
      <vt:lpstr>Upcoming Monthly Webinars: </vt:lpstr>
      <vt:lpstr>Next Steps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Eileen Fleming Suse</dc:creator>
  <cp:lastModifiedBy>Eileen Fleming Suse</cp:lastModifiedBy>
  <cp:revision>520</cp:revision>
  <dcterms:created xsi:type="dcterms:W3CDTF">2021-05-17T02:54:07Z</dcterms:created>
  <dcterms:modified xsi:type="dcterms:W3CDTF">2022-01-24T18:58:21Z</dcterms:modified>
</cp:coreProperties>
</file>