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 id="2147483697" r:id="rId7"/>
    <p:sldMasterId id="2147483711" r:id="rId8"/>
    <p:sldMasterId id="2147483723" r:id="rId9"/>
  </p:sldMasterIdLst>
  <p:notesMasterIdLst>
    <p:notesMasterId r:id="rId70"/>
  </p:notesMasterIdLst>
  <p:sldIdLst>
    <p:sldId id="280" r:id="rId10"/>
    <p:sldId id="281" r:id="rId11"/>
    <p:sldId id="282" r:id="rId12"/>
    <p:sldId id="304" r:id="rId13"/>
    <p:sldId id="318" r:id="rId14"/>
    <p:sldId id="325" r:id="rId15"/>
    <p:sldId id="309" r:id="rId16"/>
    <p:sldId id="305" r:id="rId17"/>
    <p:sldId id="355" r:id="rId18"/>
    <p:sldId id="310" r:id="rId19"/>
    <p:sldId id="339" r:id="rId20"/>
    <p:sldId id="340" r:id="rId21"/>
    <p:sldId id="306" r:id="rId22"/>
    <p:sldId id="307" r:id="rId23"/>
    <p:sldId id="338" r:id="rId24"/>
    <p:sldId id="308" r:id="rId25"/>
    <p:sldId id="341" r:id="rId26"/>
    <p:sldId id="288" r:id="rId27"/>
    <p:sldId id="300" r:id="rId28"/>
    <p:sldId id="336" r:id="rId29"/>
    <p:sldId id="351" r:id="rId30"/>
    <p:sldId id="350" r:id="rId31"/>
    <p:sldId id="297" r:id="rId32"/>
    <p:sldId id="293" r:id="rId33"/>
    <p:sldId id="352" r:id="rId34"/>
    <p:sldId id="353" r:id="rId35"/>
    <p:sldId id="258" r:id="rId36"/>
    <p:sldId id="354" r:id="rId37"/>
    <p:sldId id="333" r:id="rId38"/>
    <p:sldId id="294" r:id="rId39"/>
    <p:sldId id="327" r:id="rId40"/>
    <p:sldId id="329" r:id="rId41"/>
    <p:sldId id="330" r:id="rId42"/>
    <p:sldId id="331" r:id="rId43"/>
    <p:sldId id="332" r:id="rId44"/>
    <p:sldId id="334" r:id="rId45"/>
    <p:sldId id="348" r:id="rId46"/>
    <p:sldId id="349" r:id="rId47"/>
    <p:sldId id="320" r:id="rId48"/>
    <p:sldId id="321" r:id="rId49"/>
    <p:sldId id="322" r:id="rId50"/>
    <p:sldId id="292" r:id="rId51"/>
    <p:sldId id="264" r:id="rId52"/>
    <p:sldId id="272" r:id="rId53"/>
    <p:sldId id="267" r:id="rId54"/>
    <p:sldId id="268" r:id="rId55"/>
    <p:sldId id="270" r:id="rId56"/>
    <p:sldId id="312" r:id="rId57"/>
    <p:sldId id="311" r:id="rId58"/>
    <p:sldId id="343" r:id="rId59"/>
    <p:sldId id="344" r:id="rId60"/>
    <p:sldId id="345" r:id="rId61"/>
    <p:sldId id="346" r:id="rId62"/>
    <p:sldId id="347" r:id="rId63"/>
    <p:sldId id="342" r:id="rId64"/>
    <p:sldId id="337" r:id="rId65"/>
    <p:sldId id="313" r:id="rId66"/>
    <p:sldId id="314" r:id="rId67"/>
    <p:sldId id="315" r:id="rId68"/>
    <p:sldId id="33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AB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1E238-4C2A-D92E-E59A-08B27597729B}" v="6" dt="2022-01-06T19:24:25.143"/>
    <p1510:client id="{8061A811-DF81-C6AB-F76F-10C5B066A54C}" v="65" dt="2022-01-11T19:55:59.319"/>
    <p1510:client id="{8415CCCE-CC17-1FF9-834E-CAD5AAD05F35}" v="102" dt="2022-01-07T20:11:40.195"/>
    <p1510:client id="{885877D2-6AA6-C420-462F-80EB224E3617}" v="45" dt="2022-01-06T19:17:25.548"/>
    <p1510:client id="{94FD356C-E2C9-3E8F-BA8C-1BC2496C1E7A}" v="52" dt="2022-01-12T20:55:27.927"/>
    <p1510:client id="{C6BDDCD3-89F1-580E-7BFC-7F2718D45B17}" v="21" dt="2022-01-10T20:48:49.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8928" autoAdjust="0"/>
  </p:normalViewPr>
  <p:slideViewPr>
    <p:cSldViewPr snapToGrid="0">
      <p:cViewPr varScale="1">
        <p:scale>
          <a:sx n="57" d="100"/>
          <a:sy n="57" d="100"/>
        </p:scale>
        <p:origin x="78" y="10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fs3844\Downloads\BASICMonthlyNewbornD_DATA_LABELS_2021-12-20_1537.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ukhopas\Desktop\mednax2020\cx_formednax_0218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 of newborns with abx stopped by 36 hours by hospital for Q4 2021</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Sheet6!$D$1:$D$48</c:f>
              <c:numCache>
                <c:formatCode>0%</c:formatCode>
                <c:ptCount val="48"/>
                <c:pt idx="1">
                  <c:v>0</c:v>
                </c:pt>
                <c:pt idx="2">
                  <c:v>0</c:v>
                </c:pt>
                <c:pt idx="3">
                  <c:v>0</c:v>
                </c:pt>
                <c:pt idx="4">
                  <c:v>0.13333333333333333</c:v>
                </c:pt>
                <c:pt idx="5">
                  <c:v>0.21428571428571427</c:v>
                </c:pt>
                <c:pt idx="6">
                  <c:v>0.3</c:v>
                </c:pt>
                <c:pt idx="7">
                  <c:v>0.33333333333333331</c:v>
                </c:pt>
                <c:pt idx="8">
                  <c:v>0.33333333333333331</c:v>
                </c:pt>
                <c:pt idx="9">
                  <c:v>0.34782608695652173</c:v>
                </c:pt>
                <c:pt idx="10">
                  <c:v>0.42857142857142855</c:v>
                </c:pt>
                <c:pt idx="11">
                  <c:v>0.42857142857142855</c:v>
                </c:pt>
                <c:pt idx="12">
                  <c:v>0.42857142857142855</c:v>
                </c:pt>
                <c:pt idx="13">
                  <c:v>0.5</c:v>
                </c:pt>
                <c:pt idx="14">
                  <c:v>0.5</c:v>
                </c:pt>
                <c:pt idx="15">
                  <c:v>0.5</c:v>
                </c:pt>
                <c:pt idx="16">
                  <c:v>0.54054054054054057</c:v>
                </c:pt>
                <c:pt idx="17">
                  <c:v>0.6</c:v>
                </c:pt>
                <c:pt idx="18">
                  <c:v>0.66666666666666663</c:v>
                </c:pt>
                <c:pt idx="19">
                  <c:v>0.70270270270270274</c:v>
                </c:pt>
                <c:pt idx="20">
                  <c:v>0.70588235294117652</c:v>
                </c:pt>
                <c:pt idx="21">
                  <c:v>0.72727272727272729</c:v>
                </c:pt>
                <c:pt idx="22">
                  <c:v>0.78947368421052633</c:v>
                </c:pt>
                <c:pt idx="23">
                  <c:v>0.80555555555555558</c:v>
                </c:pt>
                <c:pt idx="24">
                  <c:v>0.81818181818181823</c:v>
                </c:pt>
                <c:pt idx="25">
                  <c:v>0.83333333333333337</c:v>
                </c:pt>
                <c:pt idx="26">
                  <c:v>0.88888888888888884</c:v>
                </c:pt>
                <c:pt idx="27">
                  <c:v>0.9</c:v>
                </c:pt>
                <c:pt idx="28">
                  <c:v>0.91666666666666663</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numCache>
            </c:numRef>
          </c:val>
          <c:extLst>
            <c:ext xmlns:c16="http://schemas.microsoft.com/office/drawing/2014/chart" uri="{C3380CC4-5D6E-409C-BE32-E72D297353CC}">
              <c16:uniqueId val="{00000000-DA61-4E7F-ADCB-BA0703233347}"/>
            </c:ext>
          </c:extLst>
        </c:ser>
        <c:dLbls>
          <c:showLegendKey val="0"/>
          <c:showVal val="0"/>
          <c:showCatName val="0"/>
          <c:showSerName val="0"/>
          <c:showPercent val="0"/>
          <c:showBubbleSize val="0"/>
        </c:dLbls>
        <c:gapWidth val="219"/>
        <c:overlap val="-27"/>
        <c:axId val="1471788879"/>
        <c:axId val="1567873503"/>
      </c:barChart>
      <c:catAx>
        <c:axId val="1471788879"/>
        <c:scaling>
          <c:orientation val="minMax"/>
        </c:scaling>
        <c:delete val="1"/>
        <c:axPos val="b"/>
        <c:numFmt formatCode="General" sourceLinked="1"/>
        <c:majorTickMark val="none"/>
        <c:minorTickMark val="none"/>
        <c:tickLblPos val="nextTo"/>
        <c:crossAx val="1567873503"/>
        <c:crosses val="autoZero"/>
        <c:auto val="1"/>
        <c:lblAlgn val="ctr"/>
        <c:lblOffset val="100"/>
        <c:noMultiLvlLbl val="0"/>
      </c:catAx>
      <c:valAx>
        <c:axId val="15678735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17888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dirty="0"/>
              <a:t>Total inoculate volume per infant (&lt;35 weeks) in week one, n=163</a:t>
            </a:r>
          </a:p>
        </c:rich>
      </c:tx>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1902213863300729E-2"/>
          <c:y val="0.16244783479480329"/>
          <c:w val="0.91653344635537037"/>
          <c:h val="0.6710467649366344"/>
        </c:manualLayout>
      </c:layout>
      <c:barChart>
        <c:barDir val="col"/>
        <c:grouping val="stacked"/>
        <c:varyColors val="0"/>
        <c:ser>
          <c:idx val="0"/>
          <c:order val="0"/>
          <c:tx>
            <c:strRef>
              <c:f>Sheet1!$K$1</c:f>
              <c:strCache>
                <c:ptCount val="1"/>
                <c:pt idx="0">
                  <c:v>Aerobic </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7E00-464A-B1F8-4C9652712770}"/>
              </c:ext>
            </c:extLst>
          </c:dPt>
          <c:dPt>
            <c:idx val="1"/>
            <c:invertIfNegative val="0"/>
            <c:bubble3D val="0"/>
            <c:spPr>
              <a:solidFill>
                <a:srgbClr val="C00000"/>
              </a:solidFill>
              <a:ln>
                <a:noFill/>
              </a:ln>
              <a:effectLst/>
            </c:spPr>
            <c:extLst>
              <c:ext xmlns:c16="http://schemas.microsoft.com/office/drawing/2014/chart" uri="{C3380CC4-5D6E-409C-BE32-E72D297353CC}">
                <c16:uniqueId val="{00000003-7E00-464A-B1F8-4C9652712770}"/>
              </c:ext>
            </c:extLst>
          </c:dPt>
          <c:dPt>
            <c:idx val="2"/>
            <c:invertIfNegative val="0"/>
            <c:bubble3D val="0"/>
            <c:spPr>
              <a:solidFill>
                <a:schemeClr val="tx2">
                  <a:lumMod val="50000"/>
                </a:schemeClr>
              </a:solidFill>
              <a:ln>
                <a:noFill/>
              </a:ln>
              <a:effectLst/>
            </c:spPr>
            <c:extLst>
              <c:ext xmlns:c16="http://schemas.microsoft.com/office/drawing/2014/chart" uri="{C3380CC4-5D6E-409C-BE32-E72D297353CC}">
                <c16:uniqueId val="{00000005-7E00-464A-B1F8-4C9652712770}"/>
              </c:ext>
            </c:extLst>
          </c:dPt>
          <c:dPt>
            <c:idx val="3"/>
            <c:invertIfNegative val="0"/>
            <c:bubble3D val="0"/>
            <c:spPr>
              <a:solidFill>
                <a:schemeClr val="tx2">
                  <a:lumMod val="50000"/>
                </a:schemeClr>
              </a:solidFill>
              <a:ln>
                <a:noFill/>
              </a:ln>
              <a:effectLst/>
            </c:spPr>
            <c:extLst>
              <c:ext xmlns:c16="http://schemas.microsoft.com/office/drawing/2014/chart" uri="{C3380CC4-5D6E-409C-BE32-E72D297353CC}">
                <c16:uniqueId val="{00000007-7E00-464A-B1F8-4C9652712770}"/>
              </c:ext>
            </c:extLst>
          </c:dPt>
          <c:dPt>
            <c:idx val="4"/>
            <c:invertIfNegative val="0"/>
            <c:bubble3D val="0"/>
            <c:spPr>
              <a:solidFill>
                <a:schemeClr val="tx2">
                  <a:lumMod val="50000"/>
                </a:schemeClr>
              </a:solidFill>
              <a:ln>
                <a:noFill/>
              </a:ln>
              <a:effectLst/>
            </c:spPr>
            <c:extLst>
              <c:ext xmlns:c16="http://schemas.microsoft.com/office/drawing/2014/chart" uri="{C3380CC4-5D6E-409C-BE32-E72D297353CC}">
                <c16:uniqueId val="{00000009-7E00-464A-B1F8-4C9652712770}"/>
              </c:ext>
            </c:extLst>
          </c:dPt>
          <c:dPt>
            <c:idx val="5"/>
            <c:invertIfNegative val="0"/>
            <c:bubble3D val="0"/>
            <c:spPr>
              <a:solidFill>
                <a:schemeClr val="tx2">
                  <a:lumMod val="50000"/>
                </a:schemeClr>
              </a:solidFill>
              <a:ln>
                <a:noFill/>
              </a:ln>
              <a:effectLst/>
            </c:spPr>
            <c:extLst>
              <c:ext xmlns:c16="http://schemas.microsoft.com/office/drawing/2014/chart" uri="{C3380CC4-5D6E-409C-BE32-E72D297353CC}">
                <c16:uniqueId val="{0000000B-7E00-464A-B1F8-4C9652712770}"/>
              </c:ext>
            </c:extLst>
          </c:dPt>
          <c:dPt>
            <c:idx val="6"/>
            <c:invertIfNegative val="0"/>
            <c:bubble3D val="0"/>
            <c:spPr>
              <a:solidFill>
                <a:schemeClr val="tx2">
                  <a:lumMod val="50000"/>
                </a:schemeClr>
              </a:solidFill>
              <a:ln>
                <a:noFill/>
              </a:ln>
              <a:effectLst/>
            </c:spPr>
            <c:extLst>
              <c:ext xmlns:c16="http://schemas.microsoft.com/office/drawing/2014/chart" uri="{C3380CC4-5D6E-409C-BE32-E72D297353CC}">
                <c16:uniqueId val="{0000000D-7E00-464A-B1F8-4C9652712770}"/>
              </c:ext>
            </c:extLst>
          </c:dPt>
          <c:dPt>
            <c:idx val="7"/>
            <c:invertIfNegative val="0"/>
            <c:bubble3D val="0"/>
            <c:spPr>
              <a:solidFill>
                <a:schemeClr val="tx2">
                  <a:lumMod val="50000"/>
                </a:schemeClr>
              </a:solidFill>
              <a:ln>
                <a:noFill/>
              </a:ln>
              <a:effectLst/>
            </c:spPr>
            <c:extLst>
              <c:ext xmlns:c16="http://schemas.microsoft.com/office/drawing/2014/chart" uri="{C3380CC4-5D6E-409C-BE32-E72D297353CC}">
                <c16:uniqueId val="{0000000F-7E00-464A-B1F8-4C9652712770}"/>
              </c:ext>
            </c:extLst>
          </c:dPt>
          <c:dPt>
            <c:idx val="9"/>
            <c:invertIfNegative val="0"/>
            <c:bubble3D val="0"/>
            <c:spPr>
              <a:solidFill>
                <a:schemeClr val="tx2">
                  <a:lumMod val="50000"/>
                </a:schemeClr>
              </a:solidFill>
              <a:ln>
                <a:noFill/>
              </a:ln>
              <a:effectLst/>
            </c:spPr>
            <c:extLst>
              <c:ext xmlns:c16="http://schemas.microsoft.com/office/drawing/2014/chart" uri="{C3380CC4-5D6E-409C-BE32-E72D297353CC}">
                <c16:uniqueId val="{00000011-7E00-464A-B1F8-4C9652712770}"/>
              </c:ext>
            </c:extLst>
          </c:dPt>
          <c:val>
            <c:numRef>
              <c:f>Sheet1!$K$2:$K$161</c:f>
              <c:numCache>
                <c:formatCode>General</c:formatCode>
                <c:ptCount val="160"/>
                <c:pt idx="0">
                  <c:v>0.27917966170000003</c:v>
                </c:pt>
                <c:pt idx="1">
                  <c:v>0.47859370569999998</c:v>
                </c:pt>
                <c:pt idx="2">
                  <c:v>0.62253095169999995</c:v>
                </c:pt>
                <c:pt idx="3">
                  <c:v>0.68311123709999999</c:v>
                </c:pt>
                <c:pt idx="4">
                  <c:v>0.74756639260000002</c:v>
                </c:pt>
                <c:pt idx="5">
                  <c:v>0.68982137789999998</c:v>
                </c:pt>
                <c:pt idx="6">
                  <c:v>0.80115301009999995</c:v>
                </c:pt>
                <c:pt idx="7">
                  <c:v>0.86182780459999997</c:v>
                </c:pt>
                <c:pt idx="9">
                  <c:v>1.0200359134000001</c:v>
                </c:pt>
                <c:pt idx="10">
                  <c:v>0.40412059350000001</c:v>
                </c:pt>
                <c:pt idx="12">
                  <c:v>0.69123901330000004</c:v>
                </c:pt>
                <c:pt idx="13">
                  <c:v>1.0826008884</c:v>
                </c:pt>
                <c:pt idx="14">
                  <c:v>1.0936584443999999</c:v>
                </c:pt>
                <c:pt idx="16">
                  <c:v>1.1479066251000001</c:v>
                </c:pt>
                <c:pt idx="17">
                  <c:v>1.1839145637999999</c:v>
                </c:pt>
                <c:pt idx="18">
                  <c:v>1.1964842642</c:v>
                </c:pt>
                <c:pt idx="19">
                  <c:v>0.52036669499999999</c:v>
                </c:pt>
                <c:pt idx="20">
                  <c:v>1.2468575748999999</c:v>
                </c:pt>
                <c:pt idx="21">
                  <c:v>1.3374917305</c:v>
                </c:pt>
                <c:pt idx="22">
                  <c:v>0.59691900580000001</c:v>
                </c:pt>
                <c:pt idx="23">
                  <c:v>0.70891220109999997</c:v>
                </c:pt>
                <c:pt idx="24">
                  <c:v>0.82799357340000002</c:v>
                </c:pt>
                <c:pt idx="25">
                  <c:v>0.68604101689999997</c:v>
                </c:pt>
                <c:pt idx="26">
                  <c:v>0.74350250449999999</c:v>
                </c:pt>
                <c:pt idx="27">
                  <c:v>0.60060485779999995</c:v>
                </c:pt>
                <c:pt idx="28">
                  <c:v>0.64360646440000002</c:v>
                </c:pt>
                <c:pt idx="29">
                  <c:v>0.95094981570000003</c:v>
                </c:pt>
                <c:pt idx="30">
                  <c:v>0.84065778280000003</c:v>
                </c:pt>
                <c:pt idx="31">
                  <c:v>0.91910027409999995</c:v>
                </c:pt>
                <c:pt idx="32">
                  <c:v>0.8083356961</c:v>
                </c:pt>
                <c:pt idx="33">
                  <c:v>1.6084491069</c:v>
                </c:pt>
                <c:pt idx="34">
                  <c:v>0.81863717989999996</c:v>
                </c:pt>
                <c:pt idx="35">
                  <c:v>0.96040071829999996</c:v>
                </c:pt>
                <c:pt idx="36">
                  <c:v>1.0103014838</c:v>
                </c:pt>
                <c:pt idx="37">
                  <c:v>0.82733201020000002</c:v>
                </c:pt>
                <c:pt idx="38">
                  <c:v>0.54002457230000001</c:v>
                </c:pt>
                <c:pt idx="39">
                  <c:v>0.54711274929999998</c:v>
                </c:pt>
                <c:pt idx="40">
                  <c:v>0.48010585010000001</c:v>
                </c:pt>
                <c:pt idx="41">
                  <c:v>0.90057650509999998</c:v>
                </c:pt>
                <c:pt idx="42">
                  <c:v>0.88375389849999997</c:v>
                </c:pt>
                <c:pt idx="43">
                  <c:v>0.7733673566</c:v>
                </c:pt>
                <c:pt idx="44">
                  <c:v>0.8915981476</c:v>
                </c:pt>
                <c:pt idx="45">
                  <c:v>0.70768358379999996</c:v>
                </c:pt>
                <c:pt idx="46">
                  <c:v>0.82468575749999995</c:v>
                </c:pt>
                <c:pt idx="47">
                  <c:v>1.0391267366000001</c:v>
                </c:pt>
                <c:pt idx="48">
                  <c:v>0.83716094890000003</c:v>
                </c:pt>
                <c:pt idx="49">
                  <c:v>0.71571685100000004</c:v>
                </c:pt>
                <c:pt idx="50">
                  <c:v>0.99782629239999998</c:v>
                </c:pt>
                <c:pt idx="51">
                  <c:v>0.78962290899999998</c:v>
                </c:pt>
                <c:pt idx="52">
                  <c:v>0.67781873169999995</c:v>
                </c:pt>
                <c:pt idx="53">
                  <c:v>1.0627539930000001</c:v>
                </c:pt>
                <c:pt idx="54">
                  <c:v>0.95170588789999999</c:v>
                </c:pt>
                <c:pt idx="55">
                  <c:v>0.70399773180000003</c:v>
                </c:pt>
                <c:pt idx="56">
                  <c:v>0.75408751539999996</c:v>
                </c:pt>
                <c:pt idx="57">
                  <c:v>0.96985162079999998</c:v>
                </c:pt>
                <c:pt idx="58">
                  <c:v>0.85341650130000002</c:v>
                </c:pt>
                <c:pt idx="59">
                  <c:v>0.91314620550000003</c:v>
                </c:pt>
                <c:pt idx="60">
                  <c:v>0.98223230319999999</c:v>
                </c:pt>
                <c:pt idx="61">
                  <c:v>0.87808335699999995</c:v>
                </c:pt>
                <c:pt idx="62">
                  <c:v>0.83432567810000002</c:v>
                </c:pt>
                <c:pt idx="63">
                  <c:v>0.94707494569999995</c:v>
                </c:pt>
                <c:pt idx="64">
                  <c:v>0.93582837159999999</c:v>
                </c:pt>
                <c:pt idx="65">
                  <c:v>0.97193081940000003</c:v>
                </c:pt>
                <c:pt idx="66">
                  <c:v>0.91494187689999995</c:v>
                </c:pt>
                <c:pt idx="67">
                  <c:v>0.94197145829999995</c:v>
                </c:pt>
                <c:pt idx="68">
                  <c:v>0.87345241470000001</c:v>
                </c:pt>
                <c:pt idx="69">
                  <c:v>1.1209715527999999</c:v>
                </c:pt>
                <c:pt idx="70">
                  <c:v>0.93819109720000005</c:v>
                </c:pt>
                <c:pt idx="71">
                  <c:v>0.92042340040000004</c:v>
                </c:pt>
                <c:pt idx="72">
                  <c:v>1.1184198090999999</c:v>
                </c:pt>
                <c:pt idx="73">
                  <c:v>0.78433040359999995</c:v>
                </c:pt>
                <c:pt idx="74">
                  <c:v>0.9755221624</c:v>
                </c:pt>
                <c:pt idx="75">
                  <c:v>0.96540969659999998</c:v>
                </c:pt>
                <c:pt idx="76">
                  <c:v>1.1026368017999999</c:v>
                </c:pt>
                <c:pt idx="77">
                  <c:v>0.87269634250000006</c:v>
                </c:pt>
                <c:pt idx="78">
                  <c:v>0.63113127300000005</c:v>
                </c:pt>
                <c:pt idx="79">
                  <c:v>1.1386447406</c:v>
                </c:pt>
                <c:pt idx="80">
                  <c:v>0.82969473579999997</c:v>
                </c:pt>
                <c:pt idx="81">
                  <c:v>1.1388337585999999</c:v>
                </c:pt>
                <c:pt idx="82">
                  <c:v>0.9195728192</c:v>
                </c:pt>
                <c:pt idx="83">
                  <c:v>0.8251583026</c:v>
                </c:pt>
                <c:pt idx="84">
                  <c:v>0.9545411587</c:v>
                </c:pt>
                <c:pt idx="85">
                  <c:v>0.98053114070000003</c:v>
                </c:pt>
                <c:pt idx="86">
                  <c:v>0.92874019470000002</c:v>
                </c:pt>
                <c:pt idx="87">
                  <c:v>1.0034968339000001</c:v>
                </c:pt>
                <c:pt idx="88">
                  <c:v>1.0260844911</c:v>
                </c:pt>
                <c:pt idx="89">
                  <c:v>1.0532085814000001</c:v>
                </c:pt>
                <c:pt idx="90">
                  <c:v>1.0505623287000001</c:v>
                </c:pt>
                <c:pt idx="91">
                  <c:v>1.0956431338999999</c:v>
                </c:pt>
                <c:pt idx="92">
                  <c:v>0.67479444290000001</c:v>
                </c:pt>
                <c:pt idx="93">
                  <c:v>0.98166524899999996</c:v>
                </c:pt>
                <c:pt idx="94">
                  <c:v>1.0344012853</c:v>
                </c:pt>
                <c:pt idx="95">
                  <c:v>0.92099045459999995</c:v>
                </c:pt>
                <c:pt idx="96">
                  <c:v>0.93393819109999998</c:v>
                </c:pt>
                <c:pt idx="97">
                  <c:v>1.0055760325</c:v>
                </c:pt>
                <c:pt idx="98">
                  <c:v>1.2255930441</c:v>
                </c:pt>
                <c:pt idx="99">
                  <c:v>1.1387392495999999</c:v>
                </c:pt>
                <c:pt idx="100">
                  <c:v>2.0585955959</c:v>
                </c:pt>
                <c:pt idx="101">
                  <c:v>1.0654002457</c:v>
                </c:pt>
                <c:pt idx="102">
                  <c:v>0.99243927799999998</c:v>
                </c:pt>
                <c:pt idx="103">
                  <c:v>1.0323220868</c:v>
                </c:pt>
                <c:pt idx="104">
                  <c:v>0.96181835370000002</c:v>
                </c:pt>
                <c:pt idx="105">
                  <c:v>0.90123806819999996</c:v>
                </c:pt>
                <c:pt idx="106">
                  <c:v>0.95473017670000004</c:v>
                </c:pt>
                <c:pt idx="107">
                  <c:v>1.0314715055000001</c:v>
                </c:pt>
                <c:pt idx="108">
                  <c:v>1.2068802570999999</c:v>
                </c:pt>
                <c:pt idx="109">
                  <c:v>0.87515357719999998</c:v>
                </c:pt>
                <c:pt idx="110">
                  <c:v>1.0400718269</c:v>
                </c:pt>
                <c:pt idx="111">
                  <c:v>1.2503544088</c:v>
                </c:pt>
                <c:pt idx="112">
                  <c:v>1.0499952745000001</c:v>
                </c:pt>
                <c:pt idx="113">
                  <c:v>0.91673754839999999</c:v>
                </c:pt>
                <c:pt idx="114">
                  <c:v>1.2011152064999999</c:v>
                </c:pt>
                <c:pt idx="115">
                  <c:v>1.0584065778</c:v>
                </c:pt>
                <c:pt idx="116">
                  <c:v>1.2527171345000001</c:v>
                </c:pt>
                <c:pt idx="117">
                  <c:v>0.93346564600000004</c:v>
                </c:pt>
                <c:pt idx="118">
                  <c:v>1.1949721198000001</c:v>
                </c:pt>
                <c:pt idx="119">
                  <c:v>1.3659389472000001</c:v>
                </c:pt>
                <c:pt idx="120">
                  <c:v>1.0680464984</c:v>
                </c:pt>
                <c:pt idx="121">
                  <c:v>1.2391078348</c:v>
                </c:pt>
                <c:pt idx="122">
                  <c:v>0.99272280499999999</c:v>
                </c:pt>
                <c:pt idx="123">
                  <c:v>1.2623570551000001</c:v>
                </c:pt>
                <c:pt idx="124">
                  <c:v>1.1535771666000001</c:v>
                </c:pt>
                <c:pt idx="125">
                  <c:v>1.0393157547</c:v>
                </c:pt>
                <c:pt idx="126">
                  <c:v>1.0799546357000001</c:v>
                </c:pt>
                <c:pt idx="127">
                  <c:v>1.1223891882000001</c:v>
                </c:pt>
                <c:pt idx="128">
                  <c:v>1.2154805784</c:v>
                </c:pt>
                <c:pt idx="129">
                  <c:v>1.3640487667000001</c:v>
                </c:pt>
                <c:pt idx="130">
                  <c:v>1.0415839712999999</c:v>
                </c:pt>
                <c:pt idx="131">
                  <c:v>0.99725923829999996</c:v>
                </c:pt>
                <c:pt idx="132">
                  <c:v>0.98034212269999998</c:v>
                </c:pt>
                <c:pt idx="133">
                  <c:v>1.0345903033999999</c:v>
                </c:pt>
                <c:pt idx="134">
                  <c:v>1.0627539930000001</c:v>
                </c:pt>
                <c:pt idx="135">
                  <c:v>0.94367262070000002</c:v>
                </c:pt>
                <c:pt idx="136">
                  <c:v>0.82128343260000003</c:v>
                </c:pt>
                <c:pt idx="137">
                  <c:v>1.1805122389</c:v>
                </c:pt>
                <c:pt idx="138">
                  <c:v>1.2536622247</c:v>
                </c:pt>
                <c:pt idx="139">
                  <c:v>0.97193081940000003</c:v>
                </c:pt>
                <c:pt idx="140">
                  <c:v>1.2073528022</c:v>
                </c:pt>
                <c:pt idx="141">
                  <c:v>1.1499858236</c:v>
                </c:pt>
                <c:pt idx="142">
                  <c:v>1.1565069464</c:v>
                </c:pt>
                <c:pt idx="143">
                  <c:v>1.2444948493000001</c:v>
                </c:pt>
                <c:pt idx="144">
                  <c:v>1.0120971553</c:v>
                </c:pt>
                <c:pt idx="145">
                  <c:v>0.76590114359999995</c:v>
                </c:pt>
                <c:pt idx="146">
                  <c:v>1.2955297231</c:v>
                </c:pt>
                <c:pt idx="147">
                  <c:v>1.3304035535000001</c:v>
                </c:pt>
                <c:pt idx="148">
                  <c:v>0.89925337869999999</c:v>
                </c:pt>
                <c:pt idx="149">
                  <c:v>1.0988564407999999</c:v>
                </c:pt>
                <c:pt idx="150">
                  <c:v>1.24345525</c:v>
                </c:pt>
                <c:pt idx="151">
                  <c:v>1.261979019</c:v>
                </c:pt>
                <c:pt idx="152">
                  <c:v>0.73310651169999996</c:v>
                </c:pt>
                <c:pt idx="153">
                  <c:v>1.3808713732</c:v>
                </c:pt>
                <c:pt idx="154">
                  <c:v>2.1406294301000002</c:v>
                </c:pt>
                <c:pt idx="155">
                  <c:v>1.4926755505</c:v>
                </c:pt>
                <c:pt idx="156">
                  <c:v>1.5494754748999999</c:v>
                </c:pt>
                <c:pt idx="157">
                  <c:v>2.0028352707999999</c:v>
                </c:pt>
                <c:pt idx="158">
                  <c:v>1.6735658255000001</c:v>
                </c:pt>
                <c:pt idx="159">
                  <c:v>1.1494187695</c:v>
                </c:pt>
              </c:numCache>
            </c:numRef>
          </c:val>
          <c:extLst>
            <c:ext xmlns:c16="http://schemas.microsoft.com/office/drawing/2014/chart" uri="{C3380CC4-5D6E-409C-BE32-E72D297353CC}">
              <c16:uniqueId val="{00000012-7E00-464A-B1F8-4C9652712770}"/>
            </c:ext>
          </c:extLst>
        </c:ser>
        <c:ser>
          <c:idx val="1"/>
          <c:order val="1"/>
          <c:tx>
            <c:strRef>
              <c:f>Sheet1!$L$1</c:f>
              <c:strCache>
                <c:ptCount val="1"/>
                <c:pt idx="0">
                  <c:v>Anaerobic</c:v>
                </c:pt>
              </c:strCache>
            </c:strRef>
          </c:tx>
          <c:spPr>
            <a:solidFill>
              <a:schemeClr val="accent2"/>
            </a:solidFill>
            <a:ln>
              <a:noFill/>
            </a:ln>
            <a:effectLst/>
          </c:spPr>
          <c:invertIfNegative val="0"/>
          <c:dPt>
            <c:idx val="5"/>
            <c:invertIfNegative val="0"/>
            <c:bubble3D val="0"/>
            <c:spPr>
              <a:solidFill>
                <a:schemeClr val="bg2">
                  <a:lumMod val="75000"/>
                </a:schemeClr>
              </a:solidFill>
              <a:ln>
                <a:noFill/>
              </a:ln>
              <a:effectLst/>
            </c:spPr>
            <c:extLst>
              <c:ext xmlns:c16="http://schemas.microsoft.com/office/drawing/2014/chart" uri="{C3380CC4-5D6E-409C-BE32-E72D297353CC}">
                <c16:uniqueId val="{00000014-7E00-464A-B1F8-4C9652712770}"/>
              </c:ext>
            </c:extLst>
          </c:dPt>
          <c:dPt>
            <c:idx val="8"/>
            <c:invertIfNegative val="0"/>
            <c:bubble3D val="0"/>
            <c:spPr>
              <a:solidFill>
                <a:schemeClr val="bg2">
                  <a:lumMod val="75000"/>
                </a:schemeClr>
              </a:solidFill>
              <a:ln>
                <a:noFill/>
              </a:ln>
              <a:effectLst/>
            </c:spPr>
            <c:extLst>
              <c:ext xmlns:c16="http://schemas.microsoft.com/office/drawing/2014/chart" uri="{C3380CC4-5D6E-409C-BE32-E72D297353CC}">
                <c16:uniqueId val="{00000016-7E00-464A-B1F8-4C9652712770}"/>
              </c:ext>
            </c:extLst>
          </c:dPt>
          <c:val>
            <c:numRef>
              <c:f>Sheet1!$L$2:$L$161</c:f>
              <c:numCache>
                <c:formatCode>General</c:formatCode>
                <c:ptCount val="160"/>
                <c:pt idx="5">
                  <c:v>8.2506379399999996E-2</c:v>
                </c:pt>
                <c:pt idx="8">
                  <c:v>0.93119742940000005</c:v>
                </c:pt>
                <c:pt idx="10">
                  <c:v>0.62262546070000002</c:v>
                </c:pt>
                <c:pt idx="11">
                  <c:v>1.0378981193000001</c:v>
                </c:pt>
                <c:pt idx="12">
                  <c:v>0.35110103009999999</c:v>
                </c:pt>
                <c:pt idx="15">
                  <c:v>1.1232397694</c:v>
                </c:pt>
                <c:pt idx="19">
                  <c:v>0.69142803139999998</c:v>
                </c:pt>
                <c:pt idx="22">
                  <c:v>0.78754371040000004</c:v>
                </c:pt>
                <c:pt idx="23">
                  <c:v>0.68613552590000004</c:v>
                </c:pt>
                <c:pt idx="24">
                  <c:v>0.57130705979999996</c:v>
                </c:pt>
                <c:pt idx="25">
                  <c:v>0.71685095929999998</c:v>
                </c:pt>
                <c:pt idx="26">
                  <c:v>0.70862867399999996</c:v>
                </c:pt>
                <c:pt idx="27">
                  <c:v>0.89282676500000002</c:v>
                </c:pt>
                <c:pt idx="28">
                  <c:v>0.87165674319999997</c:v>
                </c:pt>
                <c:pt idx="29">
                  <c:v>0.57423683960000005</c:v>
                </c:pt>
                <c:pt idx="30">
                  <c:v>0.69284566680000004</c:v>
                </c:pt>
                <c:pt idx="31">
                  <c:v>0.63708534169999997</c:v>
                </c:pt>
                <c:pt idx="32">
                  <c:v>0.76344390890000002</c:v>
                </c:pt>
                <c:pt idx="34">
                  <c:v>0.80058595600000004</c:v>
                </c:pt>
                <c:pt idx="35">
                  <c:v>0.67744069559999998</c:v>
                </c:pt>
                <c:pt idx="36">
                  <c:v>0.65107267739999997</c:v>
                </c:pt>
                <c:pt idx="37">
                  <c:v>0.84906908609999998</c:v>
                </c:pt>
                <c:pt idx="38">
                  <c:v>1.1709668273</c:v>
                </c:pt>
                <c:pt idx="39">
                  <c:v>1.1707778093000001</c:v>
                </c:pt>
                <c:pt idx="40">
                  <c:v>1.2461015027</c:v>
                </c:pt>
                <c:pt idx="41">
                  <c:v>0.83082884420000003</c:v>
                </c:pt>
                <c:pt idx="42">
                  <c:v>0.87165674319999997</c:v>
                </c:pt>
                <c:pt idx="43">
                  <c:v>0.98572913709999999</c:v>
                </c:pt>
                <c:pt idx="44">
                  <c:v>0.88857385879999995</c:v>
                </c:pt>
                <c:pt idx="45">
                  <c:v>1.0739060579999999</c:v>
                </c:pt>
                <c:pt idx="46">
                  <c:v>0.96956809379999997</c:v>
                </c:pt>
                <c:pt idx="47">
                  <c:v>0.76089216520000003</c:v>
                </c:pt>
                <c:pt idx="48">
                  <c:v>0.96644929589999995</c:v>
                </c:pt>
                <c:pt idx="49">
                  <c:v>1.0937529533999999</c:v>
                </c:pt>
                <c:pt idx="50">
                  <c:v>0.81211605710000001</c:v>
                </c:pt>
                <c:pt idx="51">
                  <c:v>1.0239107835000001</c:v>
                </c:pt>
                <c:pt idx="52">
                  <c:v>1.1364710330000001</c:v>
                </c:pt>
                <c:pt idx="53">
                  <c:v>0.75191380779999994</c:v>
                </c:pt>
                <c:pt idx="54">
                  <c:v>0.87014459879999995</c:v>
                </c:pt>
                <c:pt idx="55">
                  <c:v>1.1190813722999999</c:v>
                </c:pt>
                <c:pt idx="56">
                  <c:v>1.0855306682000001</c:v>
                </c:pt>
                <c:pt idx="57">
                  <c:v>0.87685473960000004</c:v>
                </c:pt>
                <c:pt idx="58">
                  <c:v>1.0029297798000001</c:v>
                </c:pt>
                <c:pt idx="59">
                  <c:v>0.948209054</c:v>
                </c:pt>
                <c:pt idx="60">
                  <c:v>0.88554957000000001</c:v>
                </c:pt>
                <c:pt idx="61">
                  <c:v>0.99480200360000004</c:v>
                </c:pt>
                <c:pt idx="62">
                  <c:v>1.0499007655000001</c:v>
                </c:pt>
                <c:pt idx="63">
                  <c:v>0.95699839330000003</c:v>
                </c:pt>
                <c:pt idx="64">
                  <c:v>0.97561667139999997</c:v>
                </c:pt>
                <c:pt idx="65">
                  <c:v>0.93970324169999997</c:v>
                </c:pt>
                <c:pt idx="66">
                  <c:v>1.0011341083</c:v>
                </c:pt>
                <c:pt idx="67">
                  <c:v>0.97920801440000005</c:v>
                </c:pt>
                <c:pt idx="68">
                  <c:v>1.0537756356000001</c:v>
                </c:pt>
                <c:pt idx="69">
                  <c:v>0.81107645780000004</c:v>
                </c:pt>
                <c:pt idx="70">
                  <c:v>1.0006615632</c:v>
                </c:pt>
                <c:pt idx="71">
                  <c:v>1.0205084585999999</c:v>
                </c:pt>
                <c:pt idx="72">
                  <c:v>0.82345714020000005</c:v>
                </c:pt>
                <c:pt idx="73">
                  <c:v>1.1634061053</c:v>
                </c:pt>
                <c:pt idx="74">
                  <c:v>0.9736319819</c:v>
                </c:pt>
                <c:pt idx="75">
                  <c:v>0.98459502880000005</c:v>
                </c:pt>
                <c:pt idx="76">
                  <c:v>0.85039221249999997</c:v>
                </c:pt>
                <c:pt idx="77">
                  <c:v>1.0863812494</c:v>
                </c:pt>
                <c:pt idx="78">
                  <c:v>1.3318211889</c:v>
                </c:pt>
                <c:pt idx="79">
                  <c:v>0.82449673940000001</c:v>
                </c:pt>
                <c:pt idx="80">
                  <c:v>1.1348643795</c:v>
                </c:pt>
                <c:pt idx="81">
                  <c:v>0.84207541819999998</c:v>
                </c:pt>
                <c:pt idx="82">
                  <c:v>1.0659672999000001</c:v>
                </c:pt>
                <c:pt idx="83">
                  <c:v>1.162177488</c:v>
                </c:pt>
                <c:pt idx="84">
                  <c:v>1.0333616859999999</c:v>
                </c:pt>
                <c:pt idx="85">
                  <c:v>1.0122861732999999</c:v>
                </c:pt>
                <c:pt idx="86">
                  <c:v>1.073622531</c:v>
                </c:pt>
                <c:pt idx="87">
                  <c:v>1.0101124657</c:v>
                </c:pt>
                <c:pt idx="88">
                  <c:v>0.99357338630000003</c:v>
                </c:pt>
                <c:pt idx="89">
                  <c:v>0.97004063890000003</c:v>
                </c:pt>
                <c:pt idx="90">
                  <c:v>0.97467158109999996</c:v>
                </c:pt>
                <c:pt idx="91">
                  <c:v>0.93025233910000005</c:v>
                </c:pt>
                <c:pt idx="92">
                  <c:v>1.3546923731</c:v>
                </c:pt>
                <c:pt idx="93">
                  <c:v>1.0519799641000001</c:v>
                </c:pt>
                <c:pt idx="94">
                  <c:v>1.0082222852</c:v>
                </c:pt>
                <c:pt idx="95">
                  <c:v>1.1221056611</c:v>
                </c:pt>
                <c:pt idx="96">
                  <c:v>1.1094414517</c:v>
                </c:pt>
                <c:pt idx="97">
                  <c:v>1.0386541915</c:v>
                </c:pt>
                <c:pt idx="98">
                  <c:v>0.81958227009999995</c:v>
                </c:pt>
                <c:pt idx="99">
                  <c:v>0.91796616580000001</c:v>
                </c:pt>
                <c:pt idx="101">
                  <c:v>1.0051979964</c:v>
                </c:pt>
                <c:pt idx="102">
                  <c:v>1.0791985635000001</c:v>
                </c:pt>
                <c:pt idx="103">
                  <c:v>1.0409224080999999</c:v>
                </c:pt>
                <c:pt idx="104">
                  <c:v>1.1119931954</c:v>
                </c:pt>
                <c:pt idx="105">
                  <c:v>1.1790000945000001</c:v>
                </c:pt>
                <c:pt idx="106">
                  <c:v>1.1271146394</c:v>
                </c:pt>
                <c:pt idx="107">
                  <c:v>1.0524525092000001</c:v>
                </c:pt>
                <c:pt idx="108">
                  <c:v>0.88082411869999999</c:v>
                </c:pt>
                <c:pt idx="109">
                  <c:v>1.2128343257</c:v>
                </c:pt>
                <c:pt idx="110">
                  <c:v>1.0505623287000001</c:v>
                </c:pt>
                <c:pt idx="111">
                  <c:v>0.84368207159999997</c:v>
                </c:pt>
                <c:pt idx="112">
                  <c:v>1.0471600038</c:v>
                </c:pt>
                <c:pt idx="113">
                  <c:v>1.1851431812</c:v>
                </c:pt>
                <c:pt idx="114">
                  <c:v>0.90312824869999997</c:v>
                </c:pt>
                <c:pt idx="115">
                  <c:v>1.0533975995</c:v>
                </c:pt>
                <c:pt idx="116">
                  <c:v>0.863623476</c:v>
                </c:pt>
                <c:pt idx="117">
                  <c:v>1.184481618</c:v>
                </c:pt>
                <c:pt idx="118">
                  <c:v>0.92987430299999996</c:v>
                </c:pt>
                <c:pt idx="119">
                  <c:v>0.76750779700000005</c:v>
                </c:pt>
                <c:pt idx="120">
                  <c:v>1.0678574804000001</c:v>
                </c:pt>
                <c:pt idx="121">
                  <c:v>0.89991494189999999</c:v>
                </c:pt>
                <c:pt idx="122">
                  <c:v>1.1548057839999999</c:v>
                </c:pt>
                <c:pt idx="123">
                  <c:v>0.88592760609999999</c:v>
                </c:pt>
                <c:pt idx="124">
                  <c:v>0.99886589169999995</c:v>
                </c:pt>
                <c:pt idx="125">
                  <c:v>1.1133163216999999</c:v>
                </c:pt>
                <c:pt idx="126">
                  <c:v>1.0753236933999999</c:v>
                </c:pt>
                <c:pt idx="127">
                  <c:v>1.0333616859999999</c:v>
                </c:pt>
                <c:pt idx="128">
                  <c:v>0.95142236079999998</c:v>
                </c:pt>
                <c:pt idx="129">
                  <c:v>0.80587846139999997</c:v>
                </c:pt>
                <c:pt idx="130">
                  <c:v>1.1320291088000001</c:v>
                </c:pt>
                <c:pt idx="131">
                  <c:v>1.177298932</c:v>
                </c:pt>
                <c:pt idx="132">
                  <c:v>1.1976183726</c:v>
                </c:pt>
                <c:pt idx="133">
                  <c:v>1.1498913146</c:v>
                </c:pt>
                <c:pt idx="134">
                  <c:v>1.1442207731</c:v>
                </c:pt>
                <c:pt idx="135">
                  <c:v>1.2942065967</c:v>
                </c:pt>
                <c:pt idx="136">
                  <c:v>1.4167848029000001</c:v>
                </c:pt>
                <c:pt idx="137">
                  <c:v>1.0609583215</c:v>
                </c:pt>
                <c:pt idx="138">
                  <c:v>0.99036007940000004</c:v>
                </c:pt>
                <c:pt idx="139">
                  <c:v>1.2868348927</c:v>
                </c:pt>
                <c:pt idx="140">
                  <c:v>1.0563273793000001</c:v>
                </c:pt>
                <c:pt idx="141">
                  <c:v>1.114544939</c:v>
                </c:pt>
                <c:pt idx="142">
                  <c:v>1.1165296285999999</c:v>
                </c:pt>
                <c:pt idx="143">
                  <c:v>1.0310934694</c:v>
                </c:pt>
                <c:pt idx="144">
                  <c:v>1.2871184198000001</c:v>
                </c:pt>
                <c:pt idx="145">
                  <c:v>1.5483413666000001</c:v>
                </c:pt>
                <c:pt idx="146">
                  <c:v>1.0453643322999999</c:v>
                </c:pt>
                <c:pt idx="147">
                  <c:v>1.0227766752</c:v>
                </c:pt>
                <c:pt idx="148">
                  <c:v>1.4552499764</c:v>
                </c:pt>
                <c:pt idx="149">
                  <c:v>1.2965693223999999</c:v>
                </c:pt>
                <c:pt idx="150">
                  <c:v>1.1848596541</c:v>
                </c:pt>
                <c:pt idx="151">
                  <c:v>1.206502221</c:v>
                </c:pt>
                <c:pt idx="152">
                  <c:v>1.7946318873</c:v>
                </c:pt>
                <c:pt idx="153">
                  <c:v>1.2102825820000001</c:v>
                </c:pt>
                <c:pt idx="154">
                  <c:v>0.45827426519999998</c:v>
                </c:pt>
                <c:pt idx="155">
                  <c:v>1.1098194878000001</c:v>
                </c:pt>
                <c:pt idx="156">
                  <c:v>1.1652962858</c:v>
                </c:pt>
                <c:pt idx="157">
                  <c:v>0.83092335319999999</c:v>
                </c:pt>
                <c:pt idx="158">
                  <c:v>1.3998676874</c:v>
                </c:pt>
                <c:pt idx="159">
                  <c:v>2.2059351667999998</c:v>
                </c:pt>
              </c:numCache>
            </c:numRef>
          </c:val>
          <c:extLst>
            <c:ext xmlns:c16="http://schemas.microsoft.com/office/drawing/2014/chart" uri="{C3380CC4-5D6E-409C-BE32-E72D297353CC}">
              <c16:uniqueId val="{00000017-7E00-464A-B1F8-4C9652712770}"/>
            </c:ext>
          </c:extLst>
        </c:ser>
        <c:dLbls>
          <c:showLegendKey val="0"/>
          <c:showVal val="0"/>
          <c:showCatName val="0"/>
          <c:showSerName val="0"/>
          <c:showPercent val="0"/>
          <c:showBubbleSize val="0"/>
        </c:dLbls>
        <c:gapWidth val="150"/>
        <c:overlap val="100"/>
        <c:axId val="515988312"/>
        <c:axId val="515989624"/>
      </c:barChart>
      <c:catAx>
        <c:axId val="515988312"/>
        <c:scaling>
          <c:orientation val="minMax"/>
        </c:scaling>
        <c:delete val="1"/>
        <c:axPos val="b"/>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a:t>Blood culture test</a:t>
                </a:r>
              </a:p>
            </c:rich>
          </c:tx>
          <c:layout>
            <c:manualLayout>
              <c:xMode val="edge"/>
              <c:yMode val="edge"/>
              <c:x val="0.45409130944418324"/>
              <c:y val="0.85834216113784878"/>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majorTickMark val="none"/>
        <c:minorTickMark val="none"/>
        <c:tickLblPos val="nextTo"/>
        <c:crossAx val="515989624"/>
        <c:crosses val="autoZero"/>
        <c:auto val="1"/>
        <c:lblAlgn val="ctr"/>
        <c:lblOffset val="100"/>
        <c:noMultiLvlLbl val="0"/>
      </c:catAx>
      <c:valAx>
        <c:axId val="515989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n-US" sz="1800"/>
                  <a:t>Inoculate volume (mL)</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515988312"/>
        <c:crosses val="autoZero"/>
        <c:crossBetween val="between"/>
      </c:valAx>
      <c:spPr>
        <a:noFill/>
        <a:ln>
          <a:noFill/>
        </a:ln>
        <a:effectLst/>
      </c:spPr>
    </c:plotArea>
    <c:legend>
      <c:legendPos val="b"/>
      <c:layout>
        <c:manualLayout>
          <c:xMode val="edge"/>
          <c:yMode val="edge"/>
          <c:x val="0.43093352449550987"/>
          <c:y val="0.25535487187812872"/>
          <c:w val="0.15022329227344949"/>
          <c:h val="0.13296127932462051"/>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0.02782</cdr:x>
      <cdr:y>0.08357</cdr:y>
    </cdr:from>
    <cdr:to>
      <cdr:x>0.1111</cdr:x>
      <cdr:y>0.21069</cdr:y>
    </cdr:to>
    <cdr:sp macro="" textlink="">
      <cdr:nvSpPr>
        <cdr:cNvPr id="2" name="TextBox 9"/>
        <cdr:cNvSpPr txBox="1"/>
      </cdr:nvSpPr>
      <cdr:spPr>
        <a:xfrm xmlns:a="http://schemas.openxmlformats.org/drawingml/2006/main">
          <a:off x="336085" y="384413"/>
          <a:ext cx="1006042" cy="584775"/>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600" b="1"/>
            <a:t>&lt;0.5 mL</a:t>
          </a:r>
        </a:p>
        <a:p xmlns:a="http://schemas.openxmlformats.org/drawingml/2006/main">
          <a:pPr algn="ctr"/>
          <a:r>
            <a:rPr lang="en-US" sz="1600" b="1"/>
            <a:t>1%</a:t>
          </a:r>
        </a:p>
      </cdr:txBody>
    </cdr:sp>
  </cdr:relSizeAnchor>
  <cdr:relSizeAnchor xmlns:cdr="http://schemas.openxmlformats.org/drawingml/2006/chartDrawing">
    <cdr:from>
      <cdr:x>0.08789</cdr:x>
      <cdr:y>0.23963</cdr:y>
    </cdr:from>
    <cdr:to>
      <cdr:x>0.18527</cdr:x>
      <cdr:y>0.36675</cdr:y>
    </cdr:to>
    <cdr:sp macro="" textlink="">
      <cdr:nvSpPr>
        <cdr:cNvPr id="3" name="TextBox 9"/>
        <cdr:cNvSpPr txBox="1"/>
      </cdr:nvSpPr>
      <cdr:spPr>
        <a:xfrm xmlns:a="http://schemas.openxmlformats.org/drawingml/2006/main">
          <a:off x="1061680" y="1102304"/>
          <a:ext cx="1176373" cy="584775"/>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US" sz="1600" b="1" dirty="0"/>
            <a:t>0.5</a:t>
          </a:r>
          <a:r>
            <a:rPr lang="en-US" sz="1600" b="1" baseline="0" dirty="0"/>
            <a:t>- 0.9</a:t>
          </a:r>
          <a:r>
            <a:rPr lang="en-US" sz="1600" b="1" dirty="0"/>
            <a:t> mL</a:t>
          </a:r>
        </a:p>
        <a:p xmlns:a="http://schemas.openxmlformats.org/drawingml/2006/main">
          <a:pPr algn="ctr"/>
          <a:r>
            <a:rPr lang="en-US" sz="1600" b="1" dirty="0"/>
            <a:t>4.4%</a:t>
          </a:r>
        </a:p>
      </cdr:txBody>
    </cdr:sp>
  </cdr:relSizeAnchor>
  <cdr:relSizeAnchor xmlns:cdr="http://schemas.openxmlformats.org/drawingml/2006/chartDrawing">
    <cdr:from>
      <cdr:x>0.07863</cdr:x>
      <cdr:y>0.21075</cdr:y>
    </cdr:from>
    <cdr:to>
      <cdr:x>0.08008</cdr:x>
      <cdr:y>0.72002</cdr:y>
    </cdr:to>
    <cdr:cxnSp macro="">
      <cdr:nvCxnSpPr>
        <cdr:cNvPr id="5" name="Straight Arrow Connector 4">
          <a:extLst xmlns:a="http://schemas.openxmlformats.org/drawingml/2006/main">
            <a:ext uri="{FF2B5EF4-FFF2-40B4-BE49-F238E27FC236}">
              <a16:creationId xmlns:a16="http://schemas.microsoft.com/office/drawing/2014/main" id="{EC355C25-E2A3-4B8B-B129-AC89300610DC}"/>
            </a:ext>
          </a:extLst>
        </cdr:cNvPr>
        <cdr:cNvCxnSpPr/>
      </cdr:nvCxnSpPr>
      <cdr:spPr>
        <a:xfrm xmlns:a="http://schemas.openxmlformats.org/drawingml/2006/main" flipH="1">
          <a:off x="949817" y="969448"/>
          <a:ext cx="17516" cy="234266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58623-24BB-40E6-BA5E-1D1A87E302C3}"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9A467-59E5-45DD-85A6-66A06ABAB50F}" type="slidenum">
              <a:rPr lang="en-US" smtClean="0"/>
              <a:t>‹#›</a:t>
            </a:fld>
            <a:endParaRPr lang="en-US"/>
          </a:p>
        </p:txBody>
      </p:sp>
    </p:spTree>
    <p:extLst>
      <p:ext uri="{BB962C8B-B14F-4D97-AF65-F5344CB8AC3E}">
        <p14:creationId xmlns:p14="http://schemas.microsoft.com/office/powerpoint/2010/main" val="53771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rldefense.com/v3/__https:/pubmed.ncbi.nlm.nih.gov/24751791/__;!!Dq0X2DkFhyF93HkjWTBQKhk!HbuaAKMhu0ecW6MZNQlZq7LZ8KZjPIDW_KmjiVuuJNgu2gykpHafdcXvJ4MD6dEOM9B2rY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a:t>
            </a:fld>
            <a:endParaRPr lang="en-US"/>
          </a:p>
        </p:txBody>
      </p:sp>
    </p:spTree>
    <p:extLst>
      <p:ext uri="{BB962C8B-B14F-4D97-AF65-F5344CB8AC3E}">
        <p14:creationId xmlns:p14="http://schemas.microsoft.com/office/powerpoint/2010/main" val="34277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DAN: can you add a slide with his same information but with 48 hours instead of 36</a:t>
            </a:r>
            <a:endParaRPr lang="en-US" baseline="0" dirty="0">
              <a:cs typeface="Calibri"/>
            </a:endParaRPr>
          </a:p>
          <a:p>
            <a:endParaRPr lang="en-US" dirty="0">
              <a:cs typeface="Calibri"/>
            </a:endParaRPr>
          </a:p>
          <a:p>
            <a:r>
              <a:rPr lang="en-US" dirty="0">
                <a:cs typeface="Calibri"/>
              </a:rPr>
              <a:t>49hrs – 5 days, 5+ day lines!</a:t>
            </a:r>
          </a:p>
          <a:p>
            <a:endParaRPr lang="en-US" dirty="0">
              <a:cs typeface="Calibri"/>
            </a:endParaRPr>
          </a:p>
          <a:p>
            <a:r>
              <a:rPr lang="en-US" dirty="0">
                <a:cs typeface="Calibri"/>
              </a:rPr>
              <a:t>Tuesday talk: 36 vs 48 hours (time where we have a goal only talking about 36)</a:t>
            </a:r>
          </a:p>
        </p:txBody>
      </p:sp>
      <p:sp>
        <p:nvSpPr>
          <p:cNvPr id="4" name="Slide Number Placeholder 3"/>
          <p:cNvSpPr>
            <a:spLocks noGrp="1"/>
          </p:cNvSpPr>
          <p:nvPr>
            <p:ph type="sldNum" sz="quarter" idx="10"/>
          </p:nvPr>
        </p:nvSpPr>
        <p:spPr/>
        <p:txBody>
          <a:bodyPr/>
          <a:lstStyle/>
          <a:p>
            <a:fld id="{EB6540EB-5334-4296-967C-10B4D905E33B}" type="slidenum">
              <a:rPr lang="en-US" smtClean="0"/>
              <a:t>15</a:t>
            </a:fld>
            <a:endParaRPr lang="en-US"/>
          </a:p>
        </p:txBody>
      </p:sp>
    </p:spTree>
    <p:extLst>
      <p:ext uri="{BB962C8B-B14F-4D97-AF65-F5344CB8AC3E}">
        <p14:creationId xmlns:p14="http://schemas.microsoft.com/office/powerpoint/2010/main" val="28886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a:t>
            </a:r>
            <a:r>
              <a:rPr lang="en-US" baseline="0" dirty="0">
                <a:cs typeface="Calibri"/>
              </a:rPr>
              <a:t> </a:t>
            </a:r>
            <a:r>
              <a:rPr lang="en-US" dirty="0">
                <a:cs typeface="Calibri"/>
              </a:rPr>
              <a:t>similar slide with 48 hours </a:t>
            </a:r>
          </a:p>
        </p:txBody>
      </p:sp>
      <p:sp>
        <p:nvSpPr>
          <p:cNvPr id="4" name="Slide Number Placeholder 3"/>
          <p:cNvSpPr>
            <a:spLocks noGrp="1"/>
          </p:cNvSpPr>
          <p:nvPr>
            <p:ph type="sldNum" sz="quarter" idx="5"/>
          </p:nvPr>
        </p:nvSpPr>
        <p:spPr/>
        <p:txBody>
          <a:bodyPr/>
          <a:lstStyle/>
          <a:p>
            <a:fld id="{0DE9A467-59E5-45DD-85A6-66A06ABAB50F}" type="slidenum">
              <a:rPr lang="en-US" smtClean="0"/>
              <a:t>16</a:t>
            </a:fld>
            <a:endParaRPr lang="en-US"/>
          </a:p>
        </p:txBody>
      </p:sp>
    </p:spTree>
    <p:extLst>
      <p:ext uri="{BB962C8B-B14F-4D97-AF65-F5344CB8AC3E}">
        <p14:creationId xmlns:p14="http://schemas.microsoft.com/office/powerpoint/2010/main" val="1978308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a:t>
            </a:r>
            <a:r>
              <a:rPr lang="en-US" baseline="0" dirty="0">
                <a:cs typeface="Calibri"/>
              </a:rPr>
              <a:t> </a:t>
            </a:r>
            <a:r>
              <a:rPr lang="en-US" dirty="0">
                <a:cs typeface="Calibri"/>
              </a:rPr>
              <a:t>similar slide with 48 hours </a:t>
            </a:r>
          </a:p>
        </p:txBody>
      </p:sp>
      <p:sp>
        <p:nvSpPr>
          <p:cNvPr id="4" name="Slide Number Placeholder 3"/>
          <p:cNvSpPr>
            <a:spLocks noGrp="1"/>
          </p:cNvSpPr>
          <p:nvPr>
            <p:ph type="sldNum" sz="quarter" idx="5"/>
          </p:nvPr>
        </p:nvSpPr>
        <p:spPr/>
        <p:txBody>
          <a:bodyPr/>
          <a:lstStyle/>
          <a:p>
            <a:fld id="{0DE9A467-59E5-45DD-85A6-66A06ABAB50F}" type="slidenum">
              <a:rPr lang="en-US" smtClean="0"/>
              <a:t>17</a:t>
            </a:fld>
            <a:endParaRPr lang="en-US"/>
          </a:p>
        </p:txBody>
      </p:sp>
    </p:spTree>
    <p:extLst>
      <p:ext uri="{BB962C8B-B14F-4D97-AF65-F5344CB8AC3E}">
        <p14:creationId xmlns:p14="http://schemas.microsoft.com/office/powerpoint/2010/main" val="295262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Cantey</a:t>
            </a:r>
          </a:p>
          <a:p>
            <a:endParaRPr lang="en-US" dirty="0"/>
          </a:p>
          <a:p>
            <a:r>
              <a:rPr lang="en-US" dirty="0">
                <a:cs typeface="Calibri" panose="020F0502020204030204"/>
              </a:rPr>
              <a:t>Things we have worked on: in yellow </a:t>
            </a:r>
          </a:p>
        </p:txBody>
      </p:sp>
      <p:sp>
        <p:nvSpPr>
          <p:cNvPr id="4" name="Slide Number Placeholder 3"/>
          <p:cNvSpPr>
            <a:spLocks noGrp="1"/>
          </p:cNvSpPr>
          <p:nvPr>
            <p:ph type="sldNum" sz="quarter" idx="10"/>
          </p:nvPr>
        </p:nvSpPr>
        <p:spPr/>
        <p:txBody>
          <a:bodyPr/>
          <a:lstStyle/>
          <a:p>
            <a:fld id="{0DE9A467-59E5-45DD-85A6-66A06ABAB50F}" type="slidenum">
              <a:rPr lang="en-US" smtClean="0"/>
              <a:t>19</a:t>
            </a:fld>
            <a:endParaRPr lang="en-US"/>
          </a:p>
        </p:txBody>
      </p:sp>
    </p:spTree>
    <p:extLst>
      <p:ext uri="{BB962C8B-B14F-4D97-AF65-F5344CB8AC3E}">
        <p14:creationId xmlns:p14="http://schemas.microsoft.com/office/powerpoint/2010/main" val="420709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   What is culture negative sepsis, does it exist (</a:t>
            </a:r>
            <a:r>
              <a:rPr lang="en-US" sz="1200" b="0" i="0" u="sng" kern="1200" dirty="0">
                <a:solidFill>
                  <a:schemeClr val="tx1"/>
                </a:solidFill>
                <a:effectLst/>
                <a:latin typeface="+mn-lt"/>
                <a:ea typeface="+mn-ea"/>
                <a:cs typeface="+mn-cs"/>
                <a:hlinkClick r:id="rId3"/>
              </a:rPr>
              <a:t>https://pubmed.ncbi.nlm.nih.gov/24751791/</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Definition: Culture negative sepsis definition: BC negative, baby maybe still has infection, still treating even with negative culture</a:t>
            </a:r>
          </a:p>
          <a:p>
            <a:r>
              <a:rPr lang="en-US" sz="1200" b="0" i="0" kern="1200" dirty="0">
                <a:solidFill>
                  <a:schemeClr val="tx1"/>
                </a:solidFill>
                <a:effectLst/>
                <a:latin typeface="+mn-lt"/>
                <a:ea typeface="+mn-ea"/>
                <a:cs typeface="+mn-cs"/>
              </a:rPr>
              <a:t>§  Probable sepsis… no consensus definition?</a:t>
            </a:r>
          </a:p>
          <a:p>
            <a:endParaRPr lang="en-US" dirty="0">
              <a:cs typeface="Calibri" panose="020F0502020204030204"/>
            </a:endParaRPr>
          </a:p>
          <a:p>
            <a:r>
              <a:rPr lang="en-US" dirty="0">
                <a:cs typeface="Calibri" panose="020F0502020204030204"/>
              </a:rPr>
              <a:t>Culture negative sepsis is signs of EOS without a culture (clinical illness category?)</a:t>
            </a:r>
          </a:p>
          <a:p>
            <a:endParaRPr lang="en-US" dirty="0"/>
          </a:p>
        </p:txBody>
      </p:sp>
      <p:sp>
        <p:nvSpPr>
          <p:cNvPr id="4" name="Slide Number Placeholder 3"/>
          <p:cNvSpPr>
            <a:spLocks noGrp="1"/>
          </p:cNvSpPr>
          <p:nvPr>
            <p:ph type="sldNum" sz="quarter" idx="5"/>
          </p:nvPr>
        </p:nvSpPr>
        <p:spPr/>
        <p:txBody>
          <a:bodyPr/>
          <a:lstStyle/>
          <a:p>
            <a:fld id="{0DE9A467-59E5-45DD-85A6-66A06ABAB50F}" type="slidenum">
              <a:rPr lang="en-US" smtClean="0"/>
              <a:t>20</a:t>
            </a:fld>
            <a:endParaRPr lang="en-US"/>
          </a:p>
        </p:txBody>
      </p:sp>
    </p:spTree>
    <p:extLst>
      <p:ext uri="{BB962C8B-B14F-4D97-AF65-F5344CB8AC3E}">
        <p14:creationId xmlns:p14="http://schemas.microsoft.com/office/powerpoint/2010/main" val="795782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9A467-59E5-45DD-85A6-66A06ABAB50F}" type="slidenum">
              <a:rPr lang="en-US" smtClean="0"/>
              <a:t>21</a:t>
            </a:fld>
            <a:endParaRPr lang="en-US"/>
          </a:p>
        </p:txBody>
      </p:sp>
    </p:spTree>
    <p:extLst>
      <p:ext uri="{BB962C8B-B14F-4D97-AF65-F5344CB8AC3E}">
        <p14:creationId xmlns:p14="http://schemas.microsoft.com/office/powerpoint/2010/main" val="103069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9A467-59E5-45DD-85A6-66A06ABAB50F}" type="slidenum">
              <a:rPr lang="en-US" smtClean="0"/>
              <a:t>22</a:t>
            </a:fld>
            <a:endParaRPr lang="en-US"/>
          </a:p>
        </p:txBody>
      </p:sp>
    </p:spTree>
    <p:extLst>
      <p:ext uri="{BB962C8B-B14F-4D97-AF65-F5344CB8AC3E}">
        <p14:creationId xmlns:p14="http://schemas.microsoft.com/office/powerpoint/2010/main" val="3619480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Prolonged</a:t>
            </a:r>
            <a:r>
              <a:rPr lang="en-US" baseline="0" dirty="0"/>
              <a:t> antibiotics defined as &gt;/= 5days</a:t>
            </a:r>
          </a:p>
          <a:p>
            <a:endParaRPr lang="en-US" baseline="0" dirty="0"/>
          </a:p>
          <a:p>
            <a:r>
              <a:rPr lang="en-US" baseline="0" dirty="0"/>
              <a:t>Low risk = </a:t>
            </a:r>
            <a:r>
              <a:rPr lang="en-US" sz="1200" b="0" i="0" kern="1200" dirty="0">
                <a:solidFill>
                  <a:schemeClr val="tx1"/>
                </a:solidFill>
                <a:effectLst/>
                <a:latin typeface="+mn-lt"/>
                <a:ea typeface="+mn-ea"/>
                <a:cs typeface="+mn-cs"/>
              </a:rPr>
              <a:t>delivery by CD, ROM at delivery, and no documentation of maternal clinical chorioamnionitis in the obstetrical record.</a:t>
            </a:r>
          </a:p>
          <a:p>
            <a:r>
              <a:rPr lang="en-US" sz="1200" b="0" i="0" kern="1200" baseline="0" dirty="0" err="1">
                <a:solidFill>
                  <a:schemeClr val="tx1"/>
                </a:solidFill>
                <a:effectLst/>
                <a:latin typeface="+mn-lt"/>
                <a:ea typeface="+mn-ea"/>
                <a:cs typeface="+mn-cs"/>
              </a:rPr>
              <a:t>Comparision</a:t>
            </a:r>
            <a:r>
              <a:rPr lang="en-US" sz="1200" b="0" i="0" kern="1200" baseline="0" dirty="0">
                <a:solidFill>
                  <a:schemeClr val="tx1"/>
                </a:solidFill>
                <a:effectLst/>
                <a:latin typeface="+mn-lt"/>
                <a:ea typeface="+mn-ea"/>
                <a:cs typeface="+mn-cs"/>
              </a:rPr>
              <a:t> group: everyone else</a:t>
            </a:r>
            <a:endParaRPr lang="en-US" baseline="0" dirty="0"/>
          </a:p>
          <a:p>
            <a:endParaRPr lang="en-US" baseline="0" dirty="0"/>
          </a:p>
          <a:p>
            <a:r>
              <a:rPr lang="en-US" kern="0" spc="80" dirty="0" err="1">
                <a:solidFill>
                  <a:schemeClr val="bg1"/>
                </a:solidFill>
                <a:latin typeface="Arial" panose="020B0604020202020204" pitchFamily="34" charset="0"/>
                <a:cs typeface="Arial" panose="020B0604020202020204" pitchFamily="34" charset="0"/>
              </a:rPr>
              <a:t>Dukhovny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510C22-AB3E-3144-954A-30AFB7F48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17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Waiting for Feedback from</a:t>
            </a:r>
            <a:r>
              <a:rPr lang="en-US" baseline="0" dirty="0">
                <a:cs typeface="Calibri"/>
              </a:rPr>
              <a:t> </a:t>
            </a:r>
            <a:r>
              <a:rPr lang="en-US" baseline="0" dirty="0" err="1">
                <a:cs typeface="Calibri"/>
              </a:rPr>
              <a:t>Cantey</a:t>
            </a:r>
            <a:r>
              <a:rPr lang="en-US" baseline="0" dirty="0">
                <a:cs typeface="Calibri"/>
              </a:rPr>
              <a:t>, </a:t>
            </a:r>
            <a:r>
              <a:rPr lang="en-US" baseline="0" dirty="0" err="1">
                <a:cs typeface="Calibri"/>
              </a:rPr>
              <a:t>Puopolo</a:t>
            </a:r>
            <a:r>
              <a:rPr lang="en-US" baseline="0" dirty="0">
                <a:cs typeface="Calibri"/>
              </a:rPr>
              <a:t> and </a:t>
            </a:r>
            <a:r>
              <a:rPr lang="en-US" baseline="0" dirty="0" err="1">
                <a:cs typeface="Calibri"/>
              </a:rPr>
              <a:t>Sagori</a:t>
            </a:r>
            <a:endParaRPr lang="en-US" dirty="0">
              <a:cs typeface="Calibri"/>
            </a:endParaRPr>
          </a:p>
          <a:p>
            <a:endParaRPr lang="en-US" dirty="0">
              <a:cs typeface="Calibri"/>
            </a:endParaRPr>
          </a:p>
          <a:p>
            <a:r>
              <a:rPr lang="en-US" dirty="0">
                <a:cs typeface="Calibri"/>
              </a:rPr>
              <a:t>If you had a baby with a negative culture what would it take to continue </a:t>
            </a:r>
            <a:r>
              <a:rPr lang="en-US" dirty="0" err="1">
                <a:cs typeface="Calibri"/>
              </a:rPr>
              <a:t>abx</a:t>
            </a:r>
            <a:r>
              <a:rPr lang="en-US" dirty="0">
                <a:cs typeface="Calibri"/>
              </a:rPr>
              <a:t>? Term, late preterm, and preterm </a:t>
            </a:r>
          </a:p>
          <a:p>
            <a:endParaRPr lang="en-US" dirty="0">
              <a:cs typeface="Calibri"/>
            </a:endParaRPr>
          </a:p>
          <a:p>
            <a:r>
              <a:rPr lang="en-US" dirty="0">
                <a:cs typeface="Calibri"/>
              </a:rPr>
              <a:t>The master punt</a:t>
            </a:r>
          </a:p>
        </p:txBody>
      </p:sp>
      <p:sp>
        <p:nvSpPr>
          <p:cNvPr id="4" name="Slide Number Placeholder 3"/>
          <p:cNvSpPr>
            <a:spLocks noGrp="1"/>
          </p:cNvSpPr>
          <p:nvPr>
            <p:ph type="sldNum" sz="quarter" idx="5"/>
          </p:nvPr>
        </p:nvSpPr>
        <p:spPr/>
        <p:txBody>
          <a:bodyPr/>
          <a:lstStyle/>
          <a:p>
            <a:fld id="{0DE9A467-59E5-45DD-85A6-66A06ABAB50F}" type="slidenum">
              <a:rPr lang="en-US" smtClean="0"/>
              <a:t>24</a:t>
            </a:fld>
            <a:endParaRPr lang="en-US"/>
          </a:p>
        </p:txBody>
      </p:sp>
    </p:spTree>
    <p:extLst>
      <p:ext uri="{BB962C8B-B14F-4D97-AF65-F5344CB8AC3E}">
        <p14:creationId xmlns:p14="http://schemas.microsoft.com/office/powerpoint/2010/main" val="4259551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Mukhopadhyay</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27</a:t>
            </a:fld>
            <a:endParaRPr lang="en-US"/>
          </a:p>
        </p:txBody>
      </p:sp>
    </p:spTree>
    <p:extLst>
      <p:ext uri="{BB962C8B-B14F-4D97-AF65-F5344CB8AC3E}">
        <p14:creationId xmlns:p14="http://schemas.microsoft.com/office/powerpoint/2010/main" val="382881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B6540EB-5334-4296-967C-10B4D905E33B}" type="slidenum">
              <a:rPr lang="en-US" smtClean="0"/>
              <a:t>2</a:t>
            </a:fld>
            <a:endParaRPr lang="en-US"/>
          </a:p>
        </p:txBody>
      </p:sp>
    </p:spTree>
    <p:extLst>
      <p:ext uri="{BB962C8B-B14F-4D97-AF65-F5344CB8AC3E}">
        <p14:creationId xmlns:p14="http://schemas.microsoft.com/office/powerpoint/2010/main" val="2366086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Puopolo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9A467-59E5-45DD-85A6-66A06ABAB5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342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latin typeface="+mn-lt"/>
              </a:rPr>
              <a:t>Mukhopadhyay</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31</a:t>
            </a:fld>
            <a:endParaRPr lang="en-US"/>
          </a:p>
        </p:txBody>
      </p:sp>
    </p:spTree>
    <p:extLst>
      <p:ext uri="{BB962C8B-B14F-4D97-AF65-F5344CB8AC3E}">
        <p14:creationId xmlns:p14="http://schemas.microsoft.com/office/powerpoint/2010/main" val="2291550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latin typeface="+mn-lt"/>
              </a:rPr>
              <a:t>Mukhopadhyay</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32</a:t>
            </a:fld>
            <a:endParaRPr lang="en-US"/>
          </a:p>
        </p:txBody>
      </p:sp>
    </p:spTree>
    <p:extLst>
      <p:ext uri="{BB962C8B-B14F-4D97-AF65-F5344CB8AC3E}">
        <p14:creationId xmlns:p14="http://schemas.microsoft.com/office/powerpoint/2010/main" val="825620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latin typeface="+mn-lt"/>
              </a:rPr>
              <a:t>Mukhopadhyay</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33</a:t>
            </a:fld>
            <a:endParaRPr lang="en-US"/>
          </a:p>
        </p:txBody>
      </p:sp>
    </p:spTree>
    <p:extLst>
      <p:ext uri="{BB962C8B-B14F-4D97-AF65-F5344CB8AC3E}">
        <p14:creationId xmlns:p14="http://schemas.microsoft.com/office/powerpoint/2010/main" val="836284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latin typeface="+mn-lt"/>
              </a:rPr>
              <a:t>Mukhopadhyay</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34</a:t>
            </a:fld>
            <a:endParaRPr lang="en-US"/>
          </a:p>
        </p:txBody>
      </p:sp>
    </p:spTree>
    <p:extLst>
      <p:ext uri="{BB962C8B-B14F-4D97-AF65-F5344CB8AC3E}">
        <p14:creationId xmlns:p14="http://schemas.microsoft.com/office/powerpoint/2010/main" val="2598969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latin typeface="+mn-lt"/>
              </a:rPr>
              <a:t>Mukhopadhyay</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35</a:t>
            </a:fld>
            <a:endParaRPr lang="en-US"/>
          </a:p>
        </p:txBody>
      </p:sp>
    </p:spTree>
    <p:extLst>
      <p:ext uri="{BB962C8B-B14F-4D97-AF65-F5344CB8AC3E}">
        <p14:creationId xmlns:p14="http://schemas.microsoft.com/office/powerpoint/2010/main" val="1336033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Grand Rounds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A040A-F3F5-A24D-B32E-B480F59DA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703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Grand Rounds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7A040A-F3F5-A24D-B32E-B480F59DA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982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Grand Rounds</a:t>
            </a:r>
          </a:p>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41</a:t>
            </a:fld>
            <a:endParaRPr lang="en-US"/>
          </a:p>
        </p:txBody>
      </p:sp>
    </p:spTree>
    <p:extLst>
      <p:ext uri="{BB962C8B-B14F-4D97-AF65-F5344CB8AC3E}">
        <p14:creationId xmlns:p14="http://schemas.microsoft.com/office/powerpoint/2010/main" val="502789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43</a:t>
            </a:fld>
            <a:endParaRPr lang="en-US"/>
          </a:p>
        </p:txBody>
      </p:sp>
    </p:spTree>
    <p:extLst>
      <p:ext uri="{BB962C8B-B14F-4D97-AF65-F5344CB8AC3E}">
        <p14:creationId xmlns:p14="http://schemas.microsoft.com/office/powerpoint/2010/main" val="224204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472464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err="1"/>
              <a:t>Puopolo</a:t>
            </a:r>
            <a:endParaRPr lang="en-US" dirty="0">
              <a:latin typeface="+mn-lt"/>
            </a:endParaRPr>
          </a:p>
          <a:p>
            <a:endParaRPr lang="en-US" dirty="0">
              <a:latin typeface="+mn-lt"/>
            </a:endParaRPr>
          </a:p>
          <a:p>
            <a:r>
              <a:rPr lang="en-US" dirty="0">
                <a:latin typeface="+mn-lt"/>
              </a:rPr>
              <a:t>The increase with each additional day was almost doubled for NEC alone, with a 7% increase in the odds for each additional day of initial empirical antibiotic treatment. Duration of initial empirical antibiotic use was strongly associated with increased mortality rates, with a 16% increase in the adjusted odds for each additional day of initial empirical antibiotic treatment;</a:t>
            </a:r>
          </a:p>
          <a:p>
            <a:endParaRPr lang="en-US" dirty="0">
              <a:latin typeface="+mn-lt"/>
            </a:endParaRPr>
          </a:p>
          <a:p>
            <a:r>
              <a:rPr lang="en-US" dirty="0">
                <a:latin typeface="+mn-lt"/>
              </a:rPr>
              <a:t>NEC stage 2 or greater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358676-95FF-4D72-830B-3B8BF867E982}"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2851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Cantey</a:t>
            </a:r>
            <a:endParaRPr lang="en-US" dirty="0"/>
          </a:p>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45</a:t>
            </a:fld>
            <a:endParaRPr lang="en-US"/>
          </a:p>
        </p:txBody>
      </p:sp>
    </p:spTree>
    <p:extLst>
      <p:ext uri="{BB962C8B-B14F-4D97-AF65-F5344CB8AC3E}">
        <p14:creationId xmlns:p14="http://schemas.microsoft.com/office/powerpoint/2010/main" val="4261326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Cantey</a:t>
            </a:r>
            <a:endParaRPr lang="en-US" dirty="0"/>
          </a:p>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46</a:t>
            </a:fld>
            <a:endParaRPr lang="en-US"/>
          </a:p>
        </p:txBody>
      </p:sp>
    </p:spTree>
    <p:extLst>
      <p:ext uri="{BB962C8B-B14F-4D97-AF65-F5344CB8AC3E}">
        <p14:creationId xmlns:p14="http://schemas.microsoft.com/office/powerpoint/2010/main" val="3884323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Cantey</a:t>
            </a:r>
            <a:endParaRPr lang="en-US" dirty="0"/>
          </a:p>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47</a:t>
            </a:fld>
            <a:endParaRPr lang="en-US"/>
          </a:p>
        </p:txBody>
      </p:sp>
    </p:spTree>
    <p:extLst>
      <p:ext uri="{BB962C8B-B14F-4D97-AF65-F5344CB8AC3E}">
        <p14:creationId xmlns:p14="http://schemas.microsoft.com/office/powerpoint/2010/main" val="2761402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040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59</a:t>
            </a:fld>
            <a:endParaRPr lang="en-US"/>
          </a:p>
        </p:txBody>
      </p:sp>
    </p:spTree>
    <p:extLst>
      <p:ext uri="{BB962C8B-B14F-4D97-AF65-F5344CB8AC3E}">
        <p14:creationId xmlns:p14="http://schemas.microsoft.com/office/powerpoint/2010/main" val="4141755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45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5</a:t>
            </a:fld>
            <a:endParaRPr lang="en-US"/>
          </a:p>
        </p:txBody>
      </p:sp>
    </p:spTree>
    <p:extLst>
      <p:ext uri="{BB962C8B-B14F-4D97-AF65-F5344CB8AC3E}">
        <p14:creationId xmlns:p14="http://schemas.microsoft.com/office/powerpoint/2010/main" val="173107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Put on 2 different graphs with &lt;35 weeks data and stratify by 35-32, 31.6-28.0, &lt;28</a:t>
            </a:r>
          </a:p>
        </p:txBody>
      </p:sp>
      <p:sp>
        <p:nvSpPr>
          <p:cNvPr id="4" name="Slide Number Placeholder 3"/>
          <p:cNvSpPr>
            <a:spLocks noGrp="1"/>
          </p:cNvSpPr>
          <p:nvPr>
            <p:ph type="sldNum" sz="quarter" idx="10"/>
          </p:nvPr>
        </p:nvSpPr>
        <p:spPr/>
        <p:txBody>
          <a:bodyPr/>
          <a:lstStyle/>
          <a:p>
            <a:fld id="{EB6540EB-5334-4296-967C-10B4D905E33B}" type="slidenum">
              <a:rPr lang="en-US" smtClean="0"/>
              <a:t>8</a:t>
            </a:fld>
            <a:endParaRPr lang="en-US"/>
          </a:p>
        </p:txBody>
      </p:sp>
    </p:spTree>
    <p:extLst>
      <p:ext uri="{BB962C8B-B14F-4D97-AF65-F5344CB8AC3E}">
        <p14:creationId xmlns:p14="http://schemas.microsoft.com/office/powerpoint/2010/main" val="201728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Put on 2 different graphs with &lt;35 weeks data and stratify by 35-32, 31.6-28.0, &lt;28</a:t>
            </a:r>
          </a:p>
        </p:txBody>
      </p:sp>
      <p:sp>
        <p:nvSpPr>
          <p:cNvPr id="4" name="Slide Number Placeholder 3"/>
          <p:cNvSpPr>
            <a:spLocks noGrp="1"/>
          </p:cNvSpPr>
          <p:nvPr>
            <p:ph type="sldNum" sz="quarter" idx="10"/>
          </p:nvPr>
        </p:nvSpPr>
        <p:spPr/>
        <p:txBody>
          <a:bodyPr/>
          <a:lstStyle/>
          <a:p>
            <a:fld id="{EB6540EB-5334-4296-967C-10B4D905E33B}" type="slidenum">
              <a:rPr lang="en-US" smtClean="0"/>
              <a:t>9</a:t>
            </a:fld>
            <a:endParaRPr lang="en-US"/>
          </a:p>
        </p:txBody>
      </p:sp>
    </p:spTree>
    <p:extLst>
      <p:ext uri="{BB962C8B-B14F-4D97-AF65-F5344CB8AC3E}">
        <p14:creationId xmlns:p14="http://schemas.microsoft.com/office/powerpoint/2010/main" val="87925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Delete Positive ETT culture for this graph</a:t>
            </a:r>
          </a:p>
          <a:p>
            <a:endParaRPr lang="en-US" dirty="0">
              <a:cs typeface="Calibri"/>
            </a:endParaRPr>
          </a:p>
          <a:p>
            <a:endParaRPr lang="en-US" dirty="0">
              <a:cs typeface="Calibri"/>
            </a:endParaRPr>
          </a:p>
          <a:p>
            <a:r>
              <a:rPr lang="en-US" dirty="0">
                <a:cs typeface="Calibri"/>
              </a:rPr>
              <a:t>Dan: can you fix 2</a:t>
            </a:r>
            <a:r>
              <a:rPr lang="en-US" baseline="30000" dirty="0">
                <a:cs typeface="Calibri"/>
              </a:rPr>
              <a:t>nd</a:t>
            </a:r>
            <a:r>
              <a:rPr lang="en-US" dirty="0">
                <a:cs typeface="Calibri"/>
              </a:rPr>
              <a:t> bar to say “Abnormal CSF Lab Values.” Leave out Positive ETT from this 3%, leaving only the percent with abnormal CSF values.</a:t>
            </a:r>
          </a:p>
        </p:txBody>
      </p:sp>
      <p:sp>
        <p:nvSpPr>
          <p:cNvPr id="4" name="Slide Number Placeholder 3"/>
          <p:cNvSpPr>
            <a:spLocks noGrp="1"/>
          </p:cNvSpPr>
          <p:nvPr>
            <p:ph type="sldNum" sz="quarter" idx="5"/>
          </p:nvPr>
        </p:nvSpPr>
        <p:spPr/>
        <p:txBody>
          <a:bodyPr/>
          <a:lstStyle/>
          <a:p>
            <a:fld id="{0DE9A467-59E5-45DD-85A6-66A06ABAB50F}" type="slidenum">
              <a:rPr lang="en-US" smtClean="0"/>
              <a:t>10</a:t>
            </a:fld>
            <a:endParaRPr lang="en-US"/>
          </a:p>
        </p:txBody>
      </p:sp>
    </p:spTree>
    <p:extLst>
      <p:ext uri="{BB962C8B-B14F-4D97-AF65-F5344CB8AC3E}">
        <p14:creationId xmlns:p14="http://schemas.microsoft.com/office/powerpoint/2010/main" val="521621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Can we dive deeper into this. This doesn’t make sense that it increased.</a:t>
            </a:r>
          </a:p>
          <a:p>
            <a:endParaRPr lang="en-US" dirty="0">
              <a:cs typeface="Calibri"/>
            </a:endParaRPr>
          </a:p>
          <a:p>
            <a:r>
              <a:rPr lang="en-US" dirty="0">
                <a:cs typeface="Calibri"/>
              </a:rPr>
              <a:t>Why has the &lt;35 increased!!!</a:t>
            </a:r>
          </a:p>
          <a:p>
            <a:endParaRPr lang="en-US" dirty="0">
              <a:cs typeface="Calibri"/>
            </a:endParaRPr>
          </a:p>
          <a:p>
            <a:r>
              <a:rPr lang="en-US" dirty="0">
                <a:cs typeface="Calibri"/>
              </a:rPr>
              <a:t>Extended rule out slide graph from above should go on the next slide after this one.</a:t>
            </a:r>
          </a:p>
        </p:txBody>
      </p:sp>
      <p:sp>
        <p:nvSpPr>
          <p:cNvPr id="4" name="Slide Number Placeholder 3"/>
          <p:cNvSpPr>
            <a:spLocks noGrp="1"/>
          </p:cNvSpPr>
          <p:nvPr>
            <p:ph type="sldNum" sz="quarter" idx="5"/>
          </p:nvPr>
        </p:nvSpPr>
        <p:spPr/>
        <p:txBody>
          <a:bodyPr/>
          <a:lstStyle/>
          <a:p>
            <a:fld id="{EB6540EB-5334-4296-967C-10B4D905E33B}" type="slidenum">
              <a:rPr lang="en-US" smtClean="0"/>
              <a:t>13</a:t>
            </a:fld>
            <a:endParaRPr lang="en-US"/>
          </a:p>
        </p:txBody>
      </p:sp>
    </p:spTree>
    <p:extLst>
      <p:ext uri="{BB962C8B-B14F-4D97-AF65-F5344CB8AC3E}">
        <p14:creationId xmlns:p14="http://schemas.microsoft.com/office/powerpoint/2010/main" val="29784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DAN: can you add a slide with his same information but with 48 hours instead of 36</a:t>
            </a:r>
            <a:endParaRPr lang="en-US" baseline="0" dirty="0">
              <a:cs typeface="Calibri"/>
            </a:endParaRPr>
          </a:p>
          <a:p>
            <a:endParaRPr lang="en-US" dirty="0">
              <a:cs typeface="Calibri"/>
            </a:endParaRPr>
          </a:p>
          <a:p>
            <a:r>
              <a:rPr lang="en-US" dirty="0">
                <a:cs typeface="Calibri"/>
              </a:rPr>
              <a:t>49hrs – 5 days, 5+ day lines!</a:t>
            </a:r>
          </a:p>
          <a:p>
            <a:endParaRPr lang="en-US" dirty="0">
              <a:cs typeface="Calibri"/>
            </a:endParaRPr>
          </a:p>
          <a:p>
            <a:r>
              <a:rPr lang="en-US" dirty="0">
                <a:cs typeface="Calibri"/>
              </a:rPr>
              <a:t>Tuesday talk: 36 vs 48 hours (time where we have a goal only talking about 36)</a:t>
            </a:r>
          </a:p>
        </p:txBody>
      </p:sp>
      <p:sp>
        <p:nvSpPr>
          <p:cNvPr id="4" name="Slide Number Placeholder 3"/>
          <p:cNvSpPr>
            <a:spLocks noGrp="1"/>
          </p:cNvSpPr>
          <p:nvPr>
            <p:ph type="sldNum" sz="quarter" idx="10"/>
          </p:nvPr>
        </p:nvSpPr>
        <p:spPr/>
        <p:txBody>
          <a:bodyPr/>
          <a:lstStyle/>
          <a:p>
            <a:fld id="{EB6540EB-5334-4296-967C-10B4D905E33B}" type="slidenum">
              <a:rPr lang="en-US" smtClean="0"/>
              <a:t>14</a:t>
            </a:fld>
            <a:endParaRPr lang="en-US"/>
          </a:p>
        </p:txBody>
      </p:sp>
    </p:spTree>
    <p:extLst>
      <p:ext uri="{BB962C8B-B14F-4D97-AF65-F5344CB8AC3E}">
        <p14:creationId xmlns:p14="http://schemas.microsoft.com/office/powerpoint/2010/main" val="2661275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88707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9284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57619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E3BA849-C77B-4921-851C-9848D8D80726}" type="datetimeFigureOut">
              <a:rPr lang="en-US" smtClean="0"/>
              <a:t>1/17/2022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F00CCD-C4D1-41F3-B01B-C0F490BDB7CC}" type="slidenum">
              <a:rPr lang="en-US" smtClean="0"/>
              <a:t>‹#›</a:t>
            </a:fld>
            <a:endParaRPr lang="en-US"/>
          </a:p>
        </p:txBody>
      </p:sp>
    </p:spTree>
    <p:extLst>
      <p:ext uri="{BB962C8B-B14F-4D97-AF65-F5344CB8AC3E}">
        <p14:creationId xmlns:p14="http://schemas.microsoft.com/office/powerpoint/2010/main" val="304779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E3BA849-C77B-4921-851C-9848D8D80726}" type="datetimeFigureOut">
              <a:rPr lang="en-US" smtClean="0"/>
              <a:t>1/17/2022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F00CCD-C4D1-41F3-B01B-C0F490BDB7CC}" type="slidenum">
              <a:rPr lang="en-US" smtClean="0"/>
              <a:t>‹#›</a:t>
            </a:fld>
            <a:endParaRPr lang="en-US"/>
          </a:p>
        </p:txBody>
      </p:sp>
    </p:spTree>
    <p:extLst>
      <p:ext uri="{BB962C8B-B14F-4D97-AF65-F5344CB8AC3E}">
        <p14:creationId xmlns:p14="http://schemas.microsoft.com/office/powerpoint/2010/main" val="1008261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E3BA849-C77B-4921-851C-9848D8D80726}" type="datetimeFigureOut">
              <a:rPr lang="en-US" smtClean="0"/>
              <a:t>1/17/2022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F00CCD-C4D1-41F3-B01B-C0F490BDB7CC}" type="slidenum">
              <a:rPr lang="en-US" smtClean="0"/>
              <a:t>‹#›</a:t>
            </a:fld>
            <a:endParaRPr lang="en-US"/>
          </a:p>
        </p:txBody>
      </p:sp>
    </p:spTree>
    <p:extLst>
      <p:ext uri="{BB962C8B-B14F-4D97-AF65-F5344CB8AC3E}">
        <p14:creationId xmlns:p14="http://schemas.microsoft.com/office/powerpoint/2010/main" val="3874220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E3BA849-C77B-4921-851C-9848D8D80726}" type="datetimeFigureOut">
              <a:rPr lang="en-US" smtClean="0"/>
              <a:t>1/17/2022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CF00CCD-C4D1-41F3-B01B-C0F490BDB7CC}" type="slidenum">
              <a:rPr lang="en-US" smtClean="0"/>
              <a:t>‹#›</a:t>
            </a:fld>
            <a:endParaRPr lang="en-US"/>
          </a:p>
        </p:txBody>
      </p:sp>
    </p:spTree>
    <p:extLst>
      <p:ext uri="{BB962C8B-B14F-4D97-AF65-F5344CB8AC3E}">
        <p14:creationId xmlns:p14="http://schemas.microsoft.com/office/powerpoint/2010/main" val="3650384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E3BA849-C77B-4921-851C-9848D8D80726}" type="datetimeFigureOut">
              <a:rPr lang="en-US" smtClean="0"/>
              <a:t>1/17/2022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CF00CCD-C4D1-41F3-B01B-C0F490BDB7CC}" type="slidenum">
              <a:rPr lang="en-US" smtClean="0"/>
              <a:t>‹#›</a:t>
            </a:fld>
            <a:endParaRPr lang="en-US"/>
          </a:p>
        </p:txBody>
      </p:sp>
    </p:spTree>
    <p:extLst>
      <p:ext uri="{BB962C8B-B14F-4D97-AF65-F5344CB8AC3E}">
        <p14:creationId xmlns:p14="http://schemas.microsoft.com/office/powerpoint/2010/main" val="149542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E3BA849-C77B-4921-851C-9848D8D80726}" type="datetimeFigureOut">
              <a:rPr lang="en-US" smtClean="0"/>
              <a:t>1/17/2022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CF00CCD-C4D1-41F3-B01B-C0F490BDB7CC}" type="slidenum">
              <a:rPr lang="en-US" smtClean="0"/>
              <a:t>‹#›</a:t>
            </a:fld>
            <a:endParaRPr lang="en-US"/>
          </a:p>
        </p:txBody>
      </p:sp>
    </p:spTree>
    <p:extLst>
      <p:ext uri="{BB962C8B-B14F-4D97-AF65-F5344CB8AC3E}">
        <p14:creationId xmlns:p14="http://schemas.microsoft.com/office/powerpoint/2010/main" val="3284525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E3BA849-C77B-4921-851C-9848D8D80726}" type="datetimeFigureOut">
              <a:rPr lang="en-US" smtClean="0"/>
              <a:t>1/17/2022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CF00CCD-C4D1-41F3-B01B-C0F490BDB7CC}" type="slidenum">
              <a:rPr lang="en-US" smtClean="0"/>
              <a:t>‹#›</a:t>
            </a:fld>
            <a:endParaRPr lang="en-US"/>
          </a:p>
        </p:txBody>
      </p:sp>
    </p:spTree>
    <p:extLst>
      <p:ext uri="{BB962C8B-B14F-4D97-AF65-F5344CB8AC3E}">
        <p14:creationId xmlns:p14="http://schemas.microsoft.com/office/powerpoint/2010/main" val="1154254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E3BA849-C77B-4921-851C-9848D8D80726}" type="datetimeFigureOut">
              <a:rPr lang="en-US" smtClean="0"/>
              <a:t>1/17/2022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CF00CCD-C4D1-41F3-B01B-C0F490BDB7CC}" type="slidenum">
              <a:rPr lang="en-US" smtClean="0"/>
              <a:t>‹#›</a:t>
            </a:fld>
            <a:endParaRPr lang="en-US"/>
          </a:p>
        </p:txBody>
      </p:sp>
    </p:spTree>
    <p:extLst>
      <p:ext uri="{BB962C8B-B14F-4D97-AF65-F5344CB8AC3E}">
        <p14:creationId xmlns:p14="http://schemas.microsoft.com/office/powerpoint/2010/main" val="390433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29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E3BA849-C77B-4921-851C-9848D8D80726}" type="datetimeFigureOut">
              <a:rPr lang="en-US" smtClean="0"/>
              <a:t>1/17/2022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CF00CCD-C4D1-41F3-B01B-C0F490BDB7CC}" type="slidenum">
              <a:rPr lang="en-US" smtClean="0"/>
              <a:t>‹#›</a:t>
            </a:fld>
            <a:endParaRPr lang="en-US"/>
          </a:p>
        </p:txBody>
      </p:sp>
    </p:spTree>
    <p:extLst>
      <p:ext uri="{BB962C8B-B14F-4D97-AF65-F5344CB8AC3E}">
        <p14:creationId xmlns:p14="http://schemas.microsoft.com/office/powerpoint/2010/main" val="4242661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E3BA849-C77B-4921-851C-9848D8D80726}" type="datetimeFigureOut">
              <a:rPr lang="en-US" smtClean="0"/>
              <a:t>1/17/2022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F00CCD-C4D1-41F3-B01B-C0F490BDB7CC}" type="slidenum">
              <a:rPr lang="en-US" smtClean="0"/>
              <a:t>‹#›</a:t>
            </a:fld>
            <a:endParaRPr lang="en-US"/>
          </a:p>
        </p:txBody>
      </p:sp>
    </p:spTree>
    <p:extLst>
      <p:ext uri="{BB962C8B-B14F-4D97-AF65-F5344CB8AC3E}">
        <p14:creationId xmlns:p14="http://schemas.microsoft.com/office/powerpoint/2010/main" val="2341731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E3BA849-C77B-4921-851C-9848D8D80726}" type="datetimeFigureOut">
              <a:rPr lang="en-US" smtClean="0"/>
              <a:t>1/17/2022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F00CCD-C4D1-41F3-B01B-C0F490BDB7CC}" type="slidenum">
              <a:rPr lang="en-US" smtClean="0"/>
              <a:t>‹#›</a:t>
            </a:fld>
            <a:endParaRPr lang="en-US"/>
          </a:p>
        </p:txBody>
      </p:sp>
    </p:spTree>
    <p:extLst>
      <p:ext uri="{BB962C8B-B14F-4D97-AF65-F5344CB8AC3E}">
        <p14:creationId xmlns:p14="http://schemas.microsoft.com/office/powerpoint/2010/main" val="2245813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Click to edit title style</a:t>
            </a:r>
          </a:p>
        </p:txBody>
      </p:sp>
    </p:spTree>
    <p:extLst>
      <p:ext uri="{BB962C8B-B14F-4D97-AF65-F5344CB8AC3E}">
        <p14:creationId xmlns:p14="http://schemas.microsoft.com/office/powerpoint/2010/main" val="321141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C6AE-EA2E-4189-963F-265961CDD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8AF7A2-E57E-470B-BB45-F40D031A0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3A8C67-58D9-4D0B-8D7D-898D5406828C}"/>
              </a:ext>
            </a:extLst>
          </p:cNvPr>
          <p:cNvSpPr>
            <a:spLocks noGrp="1"/>
          </p:cNvSpPr>
          <p:nvPr>
            <p:ph type="dt" sz="half" idx="10"/>
          </p:nvPr>
        </p:nvSpPr>
        <p:spPr/>
        <p:txBody>
          <a:bodyPr/>
          <a:lstStyle/>
          <a:p>
            <a:fld id="{C70B986F-731A-4CAD-B554-E0D31B50C961}" type="datetimeFigureOut">
              <a:rPr lang="en-US" smtClean="0"/>
              <a:t>1/17/2022</a:t>
            </a:fld>
            <a:endParaRPr lang="en-US"/>
          </a:p>
        </p:txBody>
      </p:sp>
      <p:sp>
        <p:nvSpPr>
          <p:cNvPr id="5" name="Footer Placeholder 4">
            <a:extLst>
              <a:ext uri="{FF2B5EF4-FFF2-40B4-BE49-F238E27FC236}">
                <a16:creationId xmlns:a16="http://schemas.microsoft.com/office/drawing/2014/main" id="{F9E371EE-8039-4B0C-8AD9-9DB7DE33C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EBC59-0E87-4855-A474-4059F57A24D1}"/>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165066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80BD-3C5A-4769-8342-A1B1612231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48199D-C848-468D-9B81-5D80AE5216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2DC4A-1275-4995-85EE-CFCCCECC03C5}"/>
              </a:ext>
            </a:extLst>
          </p:cNvPr>
          <p:cNvSpPr>
            <a:spLocks noGrp="1"/>
          </p:cNvSpPr>
          <p:nvPr>
            <p:ph type="dt" sz="half" idx="10"/>
          </p:nvPr>
        </p:nvSpPr>
        <p:spPr/>
        <p:txBody>
          <a:bodyPr/>
          <a:lstStyle/>
          <a:p>
            <a:fld id="{C70B986F-731A-4CAD-B554-E0D31B50C961}" type="datetimeFigureOut">
              <a:rPr lang="en-US" smtClean="0"/>
              <a:t>1/17/2022</a:t>
            </a:fld>
            <a:endParaRPr lang="en-US"/>
          </a:p>
        </p:txBody>
      </p:sp>
      <p:sp>
        <p:nvSpPr>
          <p:cNvPr id="5" name="Footer Placeholder 4">
            <a:extLst>
              <a:ext uri="{FF2B5EF4-FFF2-40B4-BE49-F238E27FC236}">
                <a16:creationId xmlns:a16="http://schemas.microsoft.com/office/drawing/2014/main" id="{5AAD5A8C-2C93-4A08-B839-681C17E2A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04FE7-4D3F-42DD-8D13-1DFF83636EF5}"/>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2096929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29C6-FE26-4484-9901-045104016B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FA2739-5A42-4589-B9E0-31611FD464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6EA97B-121B-48F8-809F-CAF19E74E691}"/>
              </a:ext>
            </a:extLst>
          </p:cNvPr>
          <p:cNvSpPr>
            <a:spLocks noGrp="1"/>
          </p:cNvSpPr>
          <p:nvPr>
            <p:ph type="dt" sz="half" idx="10"/>
          </p:nvPr>
        </p:nvSpPr>
        <p:spPr/>
        <p:txBody>
          <a:bodyPr/>
          <a:lstStyle/>
          <a:p>
            <a:fld id="{C70B986F-731A-4CAD-B554-E0D31B50C961}" type="datetimeFigureOut">
              <a:rPr lang="en-US" smtClean="0"/>
              <a:t>1/17/2022</a:t>
            </a:fld>
            <a:endParaRPr lang="en-US"/>
          </a:p>
        </p:txBody>
      </p:sp>
      <p:sp>
        <p:nvSpPr>
          <p:cNvPr id="5" name="Footer Placeholder 4">
            <a:extLst>
              <a:ext uri="{FF2B5EF4-FFF2-40B4-BE49-F238E27FC236}">
                <a16:creationId xmlns:a16="http://schemas.microsoft.com/office/drawing/2014/main" id="{1C3F3F7E-3049-4394-9A96-363AFB17C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AEC74-82D1-4958-AEF5-569034975230}"/>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3112300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75DE7-39E8-4CEA-A9C3-F806088AB7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C441E9-7516-4F01-9BDD-6613142167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8FF73D-2613-4FF7-8042-6E4B585BA4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38CAD8-11C5-46EE-A0B3-ABC30C0769F1}"/>
              </a:ext>
            </a:extLst>
          </p:cNvPr>
          <p:cNvSpPr>
            <a:spLocks noGrp="1"/>
          </p:cNvSpPr>
          <p:nvPr>
            <p:ph type="dt" sz="half" idx="10"/>
          </p:nvPr>
        </p:nvSpPr>
        <p:spPr/>
        <p:txBody>
          <a:bodyPr/>
          <a:lstStyle/>
          <a:p>
            <a:fld id="{C70B986F-731A-4CAD-B554-E0D31B50C961}" type="datetimeFigureOut">
              <a:rPr lang="en-US" smtClean="0"/>
              <a:t>1/17/2022</a:t>
            </a:fld>
            <a:endParaRPr lang="en-US"/>
          </a:p>
        </p:txBody>
      </p:sp>
      <p:sp>
        <p:nvSpPr>
          <p:cNvPr id="6" name="Footer Placeholder 5">
            <a:extLst>
              <a:ext uri="{FF2B5EF4-FFF2-40B4-BE49-F238E27FC236}">
                <a16:creationId xmlns:a16="http://schemas.microsoft.com/office/drawing/2014/main" id="{905DF69E-968B-4E37-A2D2-02BE0A52CD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801FE-E078-4DED-B856-A1C9A43B1C7D}"/>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1843448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A335-BB87-46A6-9546-8484A76A0F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A2E672-1726-488D-B22C-13AE2E603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2A93FC-562B-44B5-8099-EF7B17E3F2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9FA8E5-8737-4434-AAB6-A247B8E2C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2293DA-EC92-4C52-AB9B-FD79D1DC09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D79DC2-68E4-4226-8032-890FBE3A8F3A}"/>
              </a:ext>
            </a:extLst>
          </p:cNvPr>
          <p:cNvSpPr>
            <a:spLocks noGrp="1"/>
          </p:cNvSpPr>
          <p:nvPr>
            <p:ph type="dt" sz="half" idx="10"/>
          </p:nvPr>
        </p:nvSpPr>
        <p:spPr/>
        <p:txBody>
          <a:bodyPr/>
          <a:lstStyle/>
          <a:p>
            <a:fld id="{C70B986F-731A-4CAD-B554-E0D31B50C961}" type="datetimeFigureOut">
              <a:rPr lang="en-US" smtClean="0"/>
              <a:t>1/17/2022</a:t>
            </a:fld>
            <a:endParaRPr lang="en-US"/>
          </a:p>
        </p:txBody>
      </p:sp>
      <p:sp>
        <p:nvSpPr>
          <p:cNvPr id="8" name="Footer Placeholder 7">
            <a:extLst>
              <a:ext uri="{FF2B5EF4-FFF2-40B4-BE49-F238E27FC236}">
                <a16:creationId xmlns:a16="http://schemas.microsoft.com/office/drawing/2014/main" id="{576AB066-3713-43CE-AB4A-D3CDC06E93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BCAAC5-712B-43D8-8EEE-8FDE4FE48F92}"/>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2201700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AF46-596B-4E58-9E37-E6413D7FC1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6F5CC0-C8D4-4606-957E-F874A252FD21}"/>
              </a:ext>
            </a:extLst>
          </p:cNvPr>
          <p:cNvSpPr>
            <a:spLocks noGrp="1"/>
          </p:cNvSpPr>
          <p:nvPr>
            <p:ph type="dt" sz="half" idx="10"/>
          </p:nvPr>
        </p:nvSpPr>
        <p:spPr/>
        <p:txBody>
          <a:bodyPr/>
          <a:lstStyle/>
          <a:p>
            <a:fld id="{C70B986F-731A-4CAD-B554-E0D31B50C961}" type="datetimeFigureOut">
              <a:rPr lang="en-US" smtClean="0"/>
              <a:t>1/17/2022</a:t>
            </a:fld>
            <a:endParaRPr lang="en-US"/>
          </a:p>
        </p:txBody>
      </p:sp>
      <p:sp>
        <p:nvSpPr>
          <p:cNvPr id="4" name="Footer Placeholder 3">
            <a:extLst>
              <a:ext uri="{FF2B5EF4-FFF2-40B4-BE49-F238E27FC236}">
                <a16:creationId xmlns:a16="http://schemas.microsoft.com/office/drawing/2014/main" id="{205A39FA-FF05-4FD6-AA43-9B3001768B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17C3DD-34C7-4597-B2B1-70E05126AD5C}"/>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299766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674483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BAD5F-80BE-4532-95F1-52A6FDC57BD7}"/>
              </a:ext>
            </a:extLst>
          </p:cNvPr>
          <p:cNvSpPr>
            <a:spLocks noGrp="1"/>
          </p:cNvSpPr>
          <p:nvPr>
            <p:ph type="dt" sz="half" idx="10"/>
          </p:nvPr>
        </p:nvSpPr>
        <p:spPr/>
        <p:txBody>
          <a:bodyPr/>
          <a:lstStyle/>
          <a:p>
            <a:fld id="{C70B986F-731A-4CAD-B554-E0D31B50C961}" type="datetimeFigureOut">
              <a:rPr lang="en-US" smtClean="0"/>
              <a:t>1/17/2022</a:t>
            </a:fld>
            <a:endParaRPr lang="en-US"/>
          </a:p>
        </p:txBody>
      </p:sp>
      <p:sp>
        <p:nvSpPr>
          <p:cNvPr id="3" name="Footer Placeholder 2">
            <a:extLst>
              <a:ext uri="{FF2B5EF4-FFF2-40B4-BE49-F238E27FC236}">
                <a16:creationId xmlns:a16="http://schemas.microsoft.com/office/drawing/2014/main" id="{8A6C4A21-3D7A-491C-A674-8A641975E7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F64EC0-CD08-4732-86A5-B55004946652}"/>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1680473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FA09-B37D-41BF-9936-3DDB2B1D0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D96008-ABF1-42B3-AFFC-F5E45723B1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75BE4B-F1F0-4FDF-8835-78723EC3B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4B12D7-8B73-4A25-8F65-9CB858E3DCD7}"/>
              </a:ext>
            </a:extLst>
          </p:cNvPr>
          <p:cNvSpPr>
            <a:spLocks noGrp="1"/>
          </p:cNvSpPr>
          <p:nvPr>
            <p:ph type="dt" sz="half" idx="10"/>
          </p:nvPr>
        </p:nvSpPr>
        <p:spPr/>
        <p:txBody>
          <a:bodyPr/>
          <a:lstStyle/>
          <a:p>
            <a:fld id="{C70B986F-731A-4CAD-B554-E0D31B50C961}" type="datetimeFigureOut">
              <a:rPr lang="en-US" smtClean="0"/>
              <a:t>1/17/2022</a:t>
            </a:fld>
            <a:endParaRPr lang="en-US"/>
          </a:p>
        </p:txBody>
      </p:sp>
      <p:sp>
        <p:nvSpPr>
          <p:cNvPr id="6" name="Footer Placeholder 5">
            <a:extLst>
              <a:ext uri="{FF2B5EF4-FFF2-40B4-BE49-F238E27FC236}">
                <a16:creationId xmlns:a16="http://schemas.microsoft.com/office/drawing/2014/main" id="{A45F4DA7-52E6-4352-A40F-B6B425BB2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FD21D-A16E-4D29-83F4-0D273C92D068}"/>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1015097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957D-FAE9-4678-B796-95B796874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57F0F6-6EBE-46A8-AF75-17C61DA97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3F6822-5566-442D-86A9-A24FEC51D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7A825D-83DD-4BB7-9C4A-53E9B987CDFB}"/>
              </a:ext>
            </a:extLst>
          </p:cNvPr>
          <p:cNvSpPr>
            <a:spLocks noGrp="1"/>
          </p:cNvSpPr>
          <p:nvPr>
            <p:ph type="dt" sz="half" idx="10"/>
          </p:nvPr>
        </p:nvSpPr>
        <p:spPr/>
        <p:txBody>
          <a:bodyPr/>
          <a:lstStyle/>
          <a:p>
            <a:fld id="{C70B986F-731A-4CAD-B554-E0D31B50C961}" type="datetimeFigureOut">
              <a:rPr lang="en-US" smtClean="0"/>
              <a:t>1/17/2022</a:t>
            </a:fld>
            <a:endParaRPr lang="en-US"/>
          </a:p>
        </p:txBody>
      </p:sp>
      <p:sp>
        <p:nvSpPr>
          <p:cNvPr id="6" name="Footer Placeholder 5">
            <a:extLst>
              <a:ext uri="{FF2B5EF4-FFF2-40B4-BE49-F238E27FC236}">
                <a16:creationId xmlns:a16="http://schemas.microsoft.com/office/drawing/2014/main" id="{64986B8A-0213-4DBB-8C67-0C50AD807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0D27F5-CA59-4598-ADE6-B97A7AB3DF48}"/>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1003665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2463-42C2-4B37-B1B1-8A738B6A40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43D9F4-752F-4638-9929-B575D71046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978BB-575D-40A9-B8AE-4F881B9E52A8}"/>
              </a:ext>
            </a:extLst>
          </p:cNvPr>
          <p:cNvSpPr>
            <a:spLocks noGrp="1"/>
          </p:cNvSpPr>
          <p:nvPr>
            <p:ph type="dt" sz="half" idx="10"/>
          </p:nvPr>
        </p:nvSpPr>
        <p:spPr/>
        <p:txBody>
          <a:bodyPr/>
          <a:lstStyle/>
          <a:p>
            <a:fld id="{C70B986F-731A-4CAD-B554-E0D31B50C961}" type="datetimeFigureOut">
              <a:rPr lang="en-US" smtClean="0"/>
              <a:t>1/17/2022</a:t>
            </a:fld>
            <a:endParaRPr lang="en-US"/>
          </a:p>
        </p:txBody>
      </p:sp>
      <p:sp>
        <p:nvSpPr>
          <p:cNvPr id="5" name="Footer Placeholder 4">
            <a:extLst>
              <a:ext uri="{FF2B5EF4-FFF2-40B4-BE49-F238E27FC236}">
                <a16:creationId xmlns:a16="http://schemas.microsoft.com/office/drawing/2014/main" id="{D81A34C4-DDC9-4D2A-AC47-98A5341A2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E1704-C373-446F-9A76-99A5557A550B}"/>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2322617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6DFAB-24E6-4F5E-AEAB-26EFCF64DC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55D757-AE23-4427-AB16-A03FF197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6639C-482C-48A7-994D-1F0C6018A50D}"/>
              </a:ext>
            </a:extLst>
          </p:cNvPr>
          <p:cNvSpPr>
            <a:spLocks noGrp="1"/>
          </p:cNvSpPr>
          <p:nvPr>
            <p:ph type="dt" sz="half" idx="10"/>
          </p:nvPr>
        </p:nvSpPr>
        <p:spPr/>
        <p:txBody>
          <a:bodyPr/>
          <a:lstStyle/>
          <a:p>
            <a:fld id="{C70B986F-731A-4CAD-B554-E0D31B50C961}" type="datetimeFigureOut">
              <a:rPr lang="en-US" smtClean="0"/>
              <a:t>1/17/2022</a:t>
            </a:fld>
            <a:endParaRPr lang="en-US"/>
          </a:p>
        </p:txBody>
      </p:sp>
      <p:sp>
        <p:nvSpPr>
          <p:cNvPr id="5" name="Footer Placeholder 4">
            <a:extLst>
              <a:ext uri="{FF2B5EF4-FFF2-40B4-BE49-F238E27FC236}">
                <a16:creationId xmlns:a16="http://schemas.microsoft.com/office/drawing/2014/main" id="{10836AC6-2ABB-46D7-8997-C0598A37D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CFD50-F9D7-409B-B1F4-2064C9F32001}"/>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4271090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51D7CC-B608-4D7B-BA5F-4AB9D2C37E1E}" type="slidenum">
              <a:rPr lang="en-US"/>
              <a:pPr>
                <a:defRPr/>
              </a:pPr>
              <a:t>‹#›</a:t>
            </a:fld>
            <a:endParaRPr lang="en-US"/>
          </a:p>
        </p:txBody>
      </p:sp>
    </p:spTree>
    <p:extLst>
      <p:ext uri="{BB962C8B-B14F-4D97-AF65-F5344CB8AC3E}">
        <p14:creationId xmlns:p14="http://schemas.microsoft.com/office/powerpoint/2010/main" val="111776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AE23D9-9CDF-489D-9C0B-44D182777492}" type="slidenum">
              <a:rPr lang="en-US"/>
              <a:pPr>
                <a:defRPr/>
              </a:pPr>
              <a:t>‹#›</a:t>
            </a:fld>
            <a:endParaRPr lang="en-US"/>
          </a:p>
        </p:txBody>
      </p:sp>
    </p:spTree>
    <p:extLst>
      <p:ext uri="{BB962C8B-B14F-4D97-AF65-F5344CB8AC3E}">
        <p14:creationId xmlns:p14="http://schemas.microsoft.com/office/powerpoint/2010/main" val="62899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9128B3-AAC5-4042-BE48-878CF7D0A8D0}" type="slidenum">
              <a:rPr lang="en-US"/>
              <a:pPr>
                <a:defRPr/>
              </a:pPr>
              <a:t>‹#›</a:t>
            </a:fld>
            <a:endParaRPr lang="en-US"/>
          </a:p>
        </p:txBody>
      </p:sp>
    </p:spTree>
    <p:extLst>
      <p:ext uri="{BB962C8B-B14F-4D97-AF65-F5344CB8AC3E}">
        <p14:creationId xmlns:p14="http://schemas.microsoft.com/office/powerpoint/2010/main" val="8544502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69CEAB-BB81-4993-A10F-9A7E1EF147AA}" type="slidenum">
              <a:rPr lang="en-US"/>
              <a:pPr>
                <a:defRPr/>
              </a:pPr>
              <a:t>‹#›</a:t>
            </a:fld>
            <a:endParaRPr lang="en-US"/>
          </a:p>
        </p:txBody>
      </p:sp>
    </p:spTree>
    <p:extLst>
      <p:ext uri="{BB962C8B-B14F-4D97-AF65-F5344CB8AC3E}">
        <p14:creationId xmlns:p14="http://schemas.microsoft.com/office/powerpoint/2010/main" val="878214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5077F0-F761-4AAF-91D3-C3CC32011D13}" type="slidenum">
              <a:rPr lang="en-US"/>
              <a:pPr>
                <a:defRPr/>
              </a:pPr>
              <a:t>‹#›</a:t>
            </a:fld>
            <a:endParaRPr lang="en-US"/>
          </a:p>
        </p:txBody>
      </p:sp>
    </p:spTree>
    <p:extLst>
      <p:ext uri="{BB962C8B-B14F-4D97-AF65-F5344CB8AC3E}">
        <p14:creationId xmlns:p14="http://schemas.microsoft.com/office/powerpoint/2010/main" val="217620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3057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B6D3E0-DFB5-4D3E-B89C-D301B17FBFD5}" type="slidenum">
              <a:rPr lang="en-US"/>
              <a:pPr>
                <a:defRPr/>
              </a:pPr>
              <a:t>‹#›</a:t>
            </a:fld>
            <a:endParaRPr lang="en-US"/>
          </a:p>
        </p:txBody>
      </p:sp>
    </p:spTree>
    <p:extLst>
      <p:ext uri="{BB962C8B-B14F-4D97-AF65-F5344CB8AC3E}">
        <p14:creationId xmlns:p14="http://schemas.microsoft.com/office/powerpoint/2010/main" val="424307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6AD747-DC80-42E1-AC2D-1BCA895BEE25}" type="slidenum">
              <a:rPr lang="en-US"/>
              <a:pPr>
                <a:defRPr/>
              </a:pPr>
              <a:t>‹#›</a:t>
            </a:fld>
            <a:endParaRPr lang="en-US"/>
          </a:p>
        </p:txBody>
      </p:sp>
    </p:spTree>
    <p:extLst>
      <p:ext uri="{BB962C8B-B14F-4D97-AF65-F5344CB8AC3E}">
        <p14:creationId xmlns:p14="http://schemas.microsoft.com/office/powerpoint/2010/main" val="265175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1A121F-C17C-4F69-A332-35D1B1CBB216}" type="slidenum">
              <a:rPr lang="en-US"/>
              <a:pPr>
                <a:defRPr/>
              </a:pPr>
              <a:t>‹#›</a:t>
            </a:fld>
            <a:endParaRPr lang="en-US"/>
          </a:p>
        </p:txBody>
      </p:sp>
    </p:spTree>
    <p:extLst>
      <p:ext uri="{BB962C8B-B14F-4D97-AF65-F5344CB8AC3E}">
        <p14:creationId xmlns:p14="http://schemas.microsoft.com/office/powerpoint/2010/main" val="3356020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44EEE2-4EA9-41BA-9795-BA0A25A41E5F}" type="slidenum">
              <a:rPr lang="en-US"/>
              <a:pPr>
                <a:defRPr/>
              </a:pPr>
              <a:t>‹#›</a:t>
            </a:fld>
            <a:endParaRPr lang="en-US"/>
          </a:p>
        </p:txBody>
      </p:sp>
    </p:spTree>
    <p:extLst>
      <p:ext uri="{BB962C8B-B14F-4D97-AF65-F5344CB8AC3E}">
        <p14:creationId xmlns:p14="http://schemas.microsoft.com/office/powerpoint/2010/main" val="626281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7E4AD7-F0AB-42F5-975F-7C64CD30D883}" type="slidenum">
              <a:rPr lang="en-US"/>
              <a:pPr>
                <a:defRPr/>
              </a:pPr>
              <a:t>‹#›</a:t>
            </a:fld>
            <a:endParaRPr lang="en-US"/>
          </a:p>
        </p:txBody>
      </p:sp>
    </p:spTree>
    <p:extLst>
      <p:ext uri="{BB962C8B-B14F-4D97-AF65-F5344CB8AC3E}">
        <p14:creationId xmlns:p14="http://schemas.microsoft.com/office/powerpoint/2010/main" val="3758560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6E4971-0C7D-4261-AE53-FBD7D4373B5E}" type="slidenum">
              <a:rPr lang="en-US"/>
              <a:pPr>
                <a:defRPr/>
              </a:pPr>
              <a:t>‹#›</a:t>
            </a:fld>
            <a:endParaRPr lang="en-US"/>
          </a:p>
        </p:txBody>
      </p:sp>
    </p:spTree>
    <p:extLst>
      <p:ext uri="{BB962C8B-B14F-4D97-AF65-F5344CB8AC3E}">
        <p14:creationId xmlns:p14="http://schemas.microsoft.com/office/powerpoint/2010/main" val="2168765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A74FFAA-4F21-41E4-AC4B-480DCE0B3ADF}" type="slidenum">
              <a:rPr lang="en-US"/>
              <a:pPr>
                <a:defRPr/>
              </a:pPr>
              <a:t>‹#›</a:t>
            </a:fld>
            <a:endParaRPr lang="en-US"/>
          </a:p>
        </p:txBody>
      </p:sp>
    </p:spTree>
    <p:extLst>
      <p:ext uri="{BB962C8B-B14F-4D97-AF65-F5344CB8AC3E}">
        <p14:creationId xmlns:p14="http://schemas.microsoft.com/office/powerpoint/2010/main" val="301634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17C900-5944-4A59-ACF8-27A783120471}" type="slidenum">
              <a:rPr lang="en-US"/>
              <a:pPr>
                <a:defRPr/>
              </a:pPr>
              <a:t>‹#›</a:t>
            </a:fld>
            <a:endParaRPr lang="en-US"/>
          </a:p>
        </p:txBody>
      </p:sp>
    </p:spTree>
    <p:extLst>
      <p:ext uri="{BB962C8B-B14F-4D97-AF65-F5344CB8AC3E}">
        <p14:creationId xmlns:p14="http://schemas.microsoft.com/office/powerpoint/2010/main" val="19519313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68386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98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231390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733174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45168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994677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124534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498100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716959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648870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987644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5292720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A5B2-42A1-B94C-B2DA-1FA166B07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58E0EC-A017-114F-99F0-D2C816A13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64376F-C239-604C-B0FF-08CE1284F8EA}"/>
              </a:ext>
            </a:extLst>
          </p:cNvPr>
          <p:cNvSpPr>
            <a:spLocks noGrp="1"/>
          </p:cNvSpPr>
          <p:nvPr>
            <p:ph type="dt" sz="half" idx="10"/>
          </p:nvPr>
        </p:nvSpPr>
        <p:spPr/>
        <p:txBody>
          <a:bodyPr/>
          <a:lstStyle/>
          <a:p>
            <a:fld id="{8F449B3C-A1CA-5E4A-BC4A-519D23DB8DD5}" type="datetimeFigureOut">
              <a:rPr lang="en-US" smtClean="0"/>
              <a:t>1/17/2022</a:t>
            </a:fld>
            <a:endParaRPr lang="en-US"/>
          </a:p>
        </p:txBody>
      </p:sp>
      <p:sp>
        <p:nvSpPr>
          <p:cNvPr id="5" name="Footer Placeholder 4">
            <a:extLst>
              <a:ext uri="{FF2B5EF4-FFF2-40B4-BE49-F238E27FC236}">
                <a16:creationId xmlns:a16="http://schemas.microsoft.com/office/drawing/2014/main" id="{FC6FAB09-4E8F-9F49-9884-CF0079AFB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01135-A310-D342-B77B-D95A300FA1A5}"/>
              </a:ext>
            </a:extLst>
          </p:cNvPr>
          <p:cNvSpPr>
            <a:spLocks noGrp="1"/>
          </p:cNvSpPr>
          <p:nvPr>
            <p:ph type="sldNum" sz="quarter" idx="12"/>
          </p:nvPr>
        </p:nvSpPr>
        <p:spPr/>
        <p:txBody>
          <a:bodyPr/>
          <a:lstStyle/>
          <a:p>
            <a:fld id="{68B9CEEA-44AD-0947-89E4-2B93AB477A07}" type="slidenum">
              <a:rPr lang="en-US" smtClean="0"/>
              <a:t>‹#›</a:t>
            </a:fld>
            <a:endParaRPr lang="en-US"/>
          </a:p>
        </p:txBody>
      </p:sp>
    </p:spTree>
    <p:extLst>
      <p:ext uri="{BB962C8B-B14F-4D97-AF65-F5344CB8AC3E}">
        <p14:creationId xmlns:p14="http://schemas.microsoft.com/office/powerpoint/2010/main" val="360119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6662322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BBB3-5768-044F-81D2-E46E8432D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B5996-CEB7-7642-9784-B666351BE5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113F5F-1A8A-C244-B310-DA36968F7D33}"/>
              </a:ext>
            </a:extLst>
          </p:cNvPr>
          <p:cNvSpPr>
            <a:spLocks noGrp="1"/>
          </p:cNvSpPr>
          <p:nvPr>
            <p:ph type="dt" sz="half" idx="10"/>
          </p:nvPr>
        </p:nvSpPr>
        <p:spPr/>
        <p:txBody>
          <a:bodyPr/>
          <a:lstStyle/>
          <a:p>
            <a:fld id="{8F449B3C-A1CA-5E4A-BC4A-519D23DB8DD5}" type="datetimeFigureOut">
              <a:rPr lang="en-US" smtClean="0"/>
              <a:t>1/17/2022</a:t>
            </a:fld>
            <a:endParaRPr lang="en-US"/>
          </a:p>
        </p:txBody>
      </p:sp>
      <p:sp>
        <p:nvSpPr>
          <p:cNvPr id="5" name="Footer Placeholder 4">
            <a:extLst>
              <a:ext uri="{FF2B5EF4-FFF2-40B4-BE49-F238E27FC236}">
                <a16:creationId xmlns:a16="http://schemas.microsoft.com/office/drawing/2014/main" id="{C515339D-C802-3F4E-BC54-8EB6E8596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9015C-0C80-E64B-BE1D-2CF0E684005F}"/>
              </a:ext>
            </a:extLst>
          </p:cNvPr>
          <p:cNvSpPr>
            <a:spLocks noGrp="1"/>
          </p:cNvSpPr>
          <p:nvPr>
            <p:ph type="sldNum" sz="quarter" idx="12"/>
          </p:nvPr>
        </p:nvSpPr>
        <p:spPr/>
        <p:txBody>
          <a:bodyPr/>
          <a:lstStyle/>
          <a:p>
            <a:fld id="{68B9CEEA-44AD-0947-89E4-2B93AB477A07}" type="slidenum">
              <a:rPr lang="en-US" smtClean="0"/>
              <a:t>‹#›</a:t>
            </a:fld>
            <a:endParaRPr lang="en-US"/>
          </a:p>
        </p:txBody>
      </p:sp>
    </p:spTree>
    <p:extLst>
      <p:ext uri="{BB962C8B-B14F-4D97-AF65-F5344CB8AC3E}">
        <p14:creationId xmlns:p14="http://schemas.microsoft.com/office/powerpoint/2010/main" val="26277213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9FE95-E12D-154E-88EA-2556E0C50A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C14079-CF2F-3640-BFDA-F1C03AEB0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399C6C-F00B-0545-92FE-7C3783A20C11}"/>
              </a:ext>
            </a:extLst>
          </p:cNvPr>
          <p:cNvSpPr>
            <a:spLocks noGrp="1"/>
          </p:cNvSpPr>
          <p:nvPr>
            <p:ph type="dt" sz="half" idx="10"/>
          </p:nvPr>
        </p:nvSpPr>
        <p:spPr/>
        <p:txBody>
          <a:bodyPr/>
          <a:lstStyle/>
          <a:p>
            <a:fld id="{8F449B3C-A1CA-5E4A-BC4A-519D23DB8DD5}" type="datetimeFigureOut">
              <a:rPr lang="en-US" smtClean="0"/>
              <a:t>1/17/2022</a:t>
            </a:fld>
            <a:endParaRPr lang="en-US"/>
          </a:p>
        </p:txBody>
      </p:sp>
      <p:sp>
        <p:nvSpPr>
          <p:cNvPr id="5" name="Footer Placeholder 4">
            <a:extLst>
              <a:ext uri="{FF2B5EF4-FFF2-40B4-BE49-F238E27FC236}">
                <a16:creationId xmlns:a16="http://schemas.microsoft.com/office/drawing/2014/main" id="{42DD5A0B-EF77-974D-ACE5-ECE984C25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1258B-A9A4-2144-850F-602F3E1E7D45}"/>
              </a:ext>
            </a:extLst>
          </p:cNvPr>
          <p:cNvSpPr>
            <a:spLocks noGrp="1"/>
          </p:cNvSpPr>
          <p:nvPr>
            <p:ph type="sldNum" sz="quarter" idx="12"/>
          </p:nvPr>
        </p:nvSpPr>
        <p:spPr/>
        <p:txBody>
          <a:bodyPr/>
          <a:lstStyle/>
          <a:p>
            <a:fld id="{68B9CEEA-44AD-0947-89E4-2B93AB477A07}" type="slidenum">
              <a:rPr lang="en-US" smtClean="0"/>
              <a:t>‹#›</a:t>
            </a:fld>
            <a:endParaRPr lang="en-US"/>
          </a:p>
        </p:txBody>
      </p:sp>
    </p:spTree>
    <p:extLst>
      <p:ext uri="{BB962C8B-B14F-4D97-AF65-F5344CB8AC3E}">
        <p14:creationId xmlns:p14="http://schemas.microsoft.com/office/powerpoint/2010/main" val="32571256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EC4D-5A62-224A-8B98-80F356284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15346D-C077-4243-BDCD-CD3237DEA3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41A71-F19E-D349-8D88-6F0E2CAD78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B949A8-0131-7C4B-84DE-3085E817C1D1}"/>
              </a:ext>
            </a:extLst>
          </p:cNvPr>
          <p:cNvSpPr>
            <a:spLocks noGrp="1"/>
          </p:cNvSpPr>
          <p:nvPr>
            <p:ph type="dt" sz="half" idx="10"/>
          </p:nvPr>
        </p:nvSpPr>
        <p:spPr/>
        <p:txBody>
          <a:bodyPr/>
          <a:lstStyle/>
          <a:p>
            <a:fld id="{8F449B3C-A1CA-5E4A-BC4A-519D23DB8DD5}" type="datetimeFigureOut">
              <a:rPr lang="en-US" smtClean="0"/>
              <a:t>1/17/2022</a:t>
            </a:fld>
            <a:endParaRPr lang="en-US"/>
          </a:p>
        </p:txBody>
      </p:sp>
      <p:sp>
        <p:nvSpPr>
          <p:cNvPr id="6" name="Footer Placeholder 5">
            <a:extLst>
              <a:ext uri="{FF2B5EF4-FFF2-40B4-BE49-F238E27FC236}">
                <a16:creationId xmlns:a16="http://schemas.microsoft.com/office/drawing/2014/main" id="{A9B26F10-7AF7-5C41-8F53-6DC0653977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86C46-04D8-BE46-BE34-7DE91C26A112}"/>
              </a:ext>
            </a:extLst>
          </p:cNvPr>
          <p:cNvSpPr>
            <a:spLocks noGrp="1"/>
          </p:cNvSpPr>
          <p:nvPr>
            <p:ph type="sldNum" sz="quarter" idx="12"/>
          </p:nvPr>
        </p:nvSpPr>
        <p:spPr/>
        <p:txBody>
          <a:bodyPr/>
          <a:lstStyle/>
          <a:p>
            <a:fld id="{68B9CEEA-44AD-0947-89E4-2B93AB477A07}" type="slidenum">
              <a:rPr lang="en-US" smtClean="0"/>
              <a:t>‹#›</a:t>
            </a:fld>
            <a:endParaRPr lang="en-US"/>
          </a:p>
        </p:txBody>
      </p:sp>
    </p:spTree>
    <p:extLst>
      <p:ext uri="{BB962C8B-B14F-4D97-AF65-F5344CB8AC3E}">
        <p14:creationId xmlns:p14="http://schemas.microsoft.com/office/powerpoint/2010/main" val="11589938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E04B2-1FD9-6543-A164-E7122962BA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8AEED4-5D85-B945-8EA8-35AD07035A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407A67-27DE-4F49-A79A-4CE3A375AB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E40B46-5EB6-0E45-8AA2-43B70F3B5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30ACA2-0F71-504B-8EFE-0A0D9ADA03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E0ED06-19A7-004C-B51C-2C251227827A}"/>
              </a:ext>
            </a:extLst>
          </p:cNvPr>
          <p:cNvSpPr>
            <a:spLocks noGrp="1"/>
          </p:cNvSpPr>
          <p:nvPr>
            <p:ph type="dt" sz="half" idx="10"/>
          </p:nvPr>
        </p:nvSpPr>
        <p:spPr/>
        <p:txBody>
          <a:bodyPr/>
          <a:lstStyle/>
          <a:p>
            <a:fld id="{8F449B3C-A1CA-5E4A-BC4A-519D23DB8DD5}" type="datetimeFigureOut">
              <a:rPr lang="en-US" smtClean="0"/>
              <a:t>1/17/2022</a:t>
            </a:fld>
            <a:endParaRPr lang="en-US"/>
          </a:p>
        </p:txBody>
      </p:sp>
      <p:sp>
        <p:nvSpPr>
          <p:cNvPr id="8" name="Footer Placeholder 7">
            <a:extLst>
              <a:ext uri="{FF2B5EF4-FFF2-40B4-BE49-F238E27FC236}">
                <a16:creationId xmlns:a16="http://schemas.microsoft.com/office/drawing/2014/main" id="{279CD59B-5FA2-BD43-8F0F-42DD832602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999C8A-FA47-CF49-A587-DDE726C4C12E}"/>
              </a:ext>
            </a:extLst>
          </p:cNvPr>
          <p:cNvSpPr>
            <a:spLocks noGrp="1"/>
          </p:cNvSpPr>
          <p:nvPr>
            <p:ph type="sldNum" sz="quarter" idx="12"/>
          </p:nvPr>
        </p:nvSpPr>
        <p:spPr/>
        <p:txBody>
          <a:bodyPr/>
          <a:lstStyle/>
          <a:p>
            <a:fld id="{68B9CEEA-44AD-0947-89E4-2B93AB477A07}" type="slidenum">
              <a:rPr lang="en-US" smtClean="0"/>
              <a:t>‹#›</a:t>
            </a:fld>
            <a:endParaRPr lang="en-US"/>
          </a:p>
        </p:txBody>
      </p:sp>
    </p:spTree>
    <p:extLst>
      <p:ext uri="{BB962C8B-B14F-4D97-AF65-F5344CB8AC3E}">
        <p14:creationId xmlns:p14="http://schemas.microsoft.com/office/powerpoint/2010/main" val="22855953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9C51-6C21-9F40-83D6-54AA2988B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ADCF2D-3103-E441-996D-37B718ECC2A3}"/>
              </a:ext>
            </a:extLst>
          </p:cNvPr>
          <p:cNvSpPr>
            <a:spLocks noGrp="1"/>
          </p:cNvSpPr>
          <p:nvPr>
            <p:ph type="dt" sz="half" idx="10"/>
          </p:nvPr>
        </p:nvSpPr>
        <p:spPr/>
        <p:txBody>
          <a:bodyPr/>
          <a:lstStyle/>
          <a:p>
            <a:fld id="{8F449B3C-A1CA-5E4A-BC4A-519D23DB8DD5}" type="datetimeFigureOut">
              <a:rPr lang="en-US" smtClean="0"/>
              <a:t>1/17/2022</a:t>
            </a:fld>
            <a:endParaRPr lang="en-US"/>
          </a:p>
        </p:txBody>
      </p:sp>
      <p:sp>
        <p:nvSpPr>
          <p:cNvPr id="4" name="Footer Placeholder 3">
            <a:extLst>
              <a:ext uri="{FF2B5EF4-FFF2-40B4-BE49-F238E27FC236}">
                <a16:creationId xmlns:a16="http://schemas.microsoft.com/office/drawing/2014/main" id="{FF36AA62-490F-5D4F-B216-4076A4BC66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EB38B2-C16D-C94D-A352-D6D1E4BE193D}"/>
              </a:ext>
            </a:extLst>
          </p:cNvPr>
          <p:cNvSpPr>
            <a:spLocks noGrp="1"/>
          </p:cNvSpPr>
          <p:nvPr>
            <p:ph type="sldNum" sz="quarter" idx="12"/>
          </p:nvPr>
        </p:nvSpPr>
        <p:spPr/>
        <p:txBody>
          <a:bodyPr/>
          <a:lstStyle/>
          <a:p>
            <a:fld id="{68B9CEEA-44AD-0947-89E4-2B93AB477A07}" type="slidenum">
              <a:rPr lang="en-US" smtClean="0"/>
              <a:t>‹#›</a:t>
            </a:fld>
            <a:endParaRPr lang="en-US"/>
          </a:p>
        </p:txBody>
      </p:sp>
    </p:spTree>
    <p:extLst>
      <p:ext uri="{BB962C8B-B14F-4D97-AF65-F5344CB8AC3E}">
        <p14:creationId xmlns:p14="http://schemas.microsoft.com/office/powerpoint/2010/main" val="9416023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C3DFC2-8568-6A48-B74F-0E0598589E52}"/>
              </a:ext>
            </a:extLst>
          </p:cNvPr>
          <p:cNvSpPr>
            <a:spLocks noGrp="1"/>
          </p:cNvSpPr>
          <p:nvPr>
            <p:ph type="dt" sz="half" idx="10"/>
          </p:nvPr>
        </p:nvSpPr>
        <p:spPr/>
        <p:txBody>
          <a:bodyPr/>
          <a:lstStyle/>
          <a:p>
            <a:fld id="{8F449B3C-A1CA-5E4A-BC4A-519D23DB8DD5}" type="datetimeFigureOut">
              <a:rPr lang="en-US" smtClean="0"/>
              <a:t>1/17/2022</a:t>
            </a:fld>
            <a:endParaRPr lang="en-US"/>
          </a:p>
        </p:txBody>
      </p:sp>
      <p:sp>
        <p:nvSpPr>
          <p:cNvPr id="3" name="Footer Placeholder 2">
            <a:extLst>
              <a:ext uri="{FF2B5EF4-FFF2-40B4-BE49-F238E27FC236}">
                <a16:creationId xmlns:a16="http://schemas.microsoft.com/office/drawing/2014/main" id="{99A0D27D-BD8A-6445-82E4-9B8D8A7E21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7745F-9206-3447-9F1A-3A81A2DE2B00}"/>
              </a:ext>
            </a:extLst>
          </p:cNvPr>
          <p:cNvSpPr>
            <a:spLocks noGrp="1"/>
          </p:cNvSpPr>
          <p:nvPr>
            <p:ph type="sldNum" sz="quarter" idx="12"/>
          </p:nvPr>
        </p:nvSpPr>
        <p:spPr/>
        <p:txBody>
          <a:bodyPr/>
          <a:lstStyle/>
          <a:p>
            <a:fld id="{68B9CEEA-44AD-0947-89E4-2B93AB477A07}" type="slidenum">
              <a:rPr lang="en-US" smtClean="0"/>
              <a:t>‹#›</a:t>
            </a:fld>
            <a:endParaRPr lang="en-US"/>
          </a:p>
        </p:txBody>
      </p:sp>
    </p:spTree>
    <p:extLst>
      <p:ext uri="{BB962C8B-B14F-4D97-AF65-F5344CB8AC3E}">
        <p14:creationId xmlns:p14="http://schemas.microsoft.com/office/powerpoint/2010/main" val="13210288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68E5-E17A-7846-B46B-F42433D8EB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F7A13A-F22A-FE46-9DAB-94BB8B7F0E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3B6FA4-AE6B-5C4A-A3DF-DD6A37FD7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B7B7D-14E5-164B-97CB-203D4A5AB435}"/>
              </a:ext>
            </a:extLst>
          </p:cNvPr>
          <p:cNvSpPr>
            <a:spLocks noGrp="1"/>
          </p:cNvSpPr>
          <p:nvPr>
            <p:ph type="dt" sz="half" idx="10"/>
          </p:nvPr>
        </p:nvSpPr>
        <p:spPr/>
        <p:txBody>
          <a:bodyPr/>
          <a:lstStyle/>
          <a:p>
            <a:fld id="{8F449B3C-A1CA-5E4A-BC4A-519D23DB8DD5}" type="datetimeFigureOut">
              <a:rPr lang="en-US" smtClean="0"/>
              <a:t>1/17/2022</a:t>
            </a:fld>
            <a:endParaRPr lang="en-US"/>
          </a:p>
        </p:txBody>
      </p:sp>
      <p:sp>
        <p:nvSpPr>
          <p:cNvPr id="6" name="Footer Placeholder 5">
            <a:extLst>
              <a:ext uri="{FF2B5EF4-FFF2-40B4-BE49-F238E27FC236}">
                <a16:creationId xmlns:a16="http://schemas.microsoft.com/office/drawing/2014/main" id="{4BE638A7-717E-3A46-B49C-B49AB86CAD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9639C1-1034-CA4B-AA2B-2CF6B5A6AB78}"/>
              </a:ext>
            </a:extLst>
          </p:cNvPr>
          <p:cNvSpPr>
            <a:spLocks noGrp="1"/>
          </p:cNvSpPr>
          <p:nvPr>
            <p:ph type="sldNum" sz="quarter" idx="12"/>
          </p:nvPr>
        </p:nvSpPr>
        <p:spPr/>
        <p:txBody>
          <a:bodyPr/>
          <a:lstStyle/>
          <a:p>
            <a:fld id="{68B9CEEA-44AD-0947-89E4-2B93AB477A07}" type="slidenum">
              <a:rPr lang="en-US" smtClean="0"/>
              <a:t>‹#›</a:t>
            </a:fld>
            <a:endParaRPr lang="en-US"/>
          </a:p>
        </p:txBody>
      </p:sp>
    </p:spTree>
    <p:extLst>
      <p:ext uri="{BB962C8B-B14F-4D97-AF65-F5344CB8AC3E}">
        <p14:creationId xmlns:p14="http://schemas.microsoft.com/office/powerpoint/2010/main" val="964801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BB3A-1E7A-6540-9F2A-80C22E6FC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4AB0AD-3CBD-6346-8F36-2CD6A9BE7B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E99B0A-BE5A-D54C-B9F8-459B4684D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14D42D-4C4E-AB45-9263-099413646D7A}"/>
              </a:ext>
            </a:extLst>
          </p:cNvPr>
          <p:cNvSpPr>
            <a:spLocks noGrp="1"/>
          </p:cNvSpPr>
          <p:nvPr>
            <p:ph type="dt" sz="half" idx="10"/>
          </p:nvPr>
        </p:nvSpPr>
        <p:spPr/>
        <p:txBody>
          <a:bodyPr/>
          <a:lstStyle/>
          <a:p>
            <a:fld id="{8F449B3C-A1CA-5E4A-BC4A-519D23DB8DD5}" type="datetimeFigureOut">
              <a:rPr lang="en-US" smtClean="0"/>
              <a:t>1/17/2022</a:t>
            </a:fld>
            <a:endParaRPr lang="en-US"/>
          </a:p>
        </p:txBody>
      </p:sp>
      <p:sp>
        <p:nvSpPr>
          <p:cNvPr id="6" name="Footer Placeholder 5">
            <a:extLst>
              <a:ext uri="{FF2B5EF4-FFF2-40B4-BE49-F238E27FC236}">
                <a16:creationId xmlns:a16="http://schemas.microsoft.com/office/drawing/2014/main" id="{A0499C7C-E436-634B-B5E6-A08163086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BDA1E-A128-5E4C-8A0E-0CBD02160ED0}"/>
              </a:ext>
            </a:extLst>
          </p:cNvPr>
          <p:cNvSpPr>
            <a:spLocks noGrp="1"/>
          </p:cNvSpPr>
          <p:nvPr>
            <p:ph type="sldNum" sz="quarter" idx="12"/>
          </p:nvPr>
        </p:nvSpPr>
        <p:spPr/>
        <p:txBody>
          <a:bodyPr/>
          <a:lstStyle/>
          <a:p>
            <a:fld id="{68B9CEEA-44AD-0947-89E4-2B93AB477A07}" type="slidenum">
              <a:rPr lang="en-US" smtClean="0"/>
              <a:t>‹#›</a:t>
            </a:fld>
            <a:endParaRPr lang="en-US"/>
          </a:p>
        </p:txBody>
      </p:sp>
    </p:spTree>
    <p:extLst>
      <p:ext uri="{BB962C8B-B14F-4D97-AF65-F5344CB8AC3E}">
        <p14:creationId xmlns:p14="http://schemas.microsoft.com/office/powerpoint/2010/main" val="333390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9A30-CB06-0244-8844-D9623E1C63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916C4-9137-4D49-A859-CFE4DF1DB9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0FA1C-A130-C44E-8460-0598E0FCD962}"/>
              </a:ext>
            </a:extLst>
          </p:cNvPr>
          <p:cNvSpPr>
            <a:spLocks noGrp="1"/>
          </p:cNvSpPr>
          <p:nvPr>
            <p:ph type="dt" sz="half" idx="10"/>
          </p:nvPr>
        </p:nvSpPr>
        <p:spPr/>
        <p:txBody>
          <a:bodyPr/>
          <a:lstStyle/>
          <a:p>
            <a:fld id="{8F449B3C-A1CA-5E4A-BC4A-519D23DB8DD5}" type="datetimeFigureOut">
              <a:rPr lang="en-US" smtClean="0"/>
              <a:t>1/17/2022</a:t>
            </a:fld>
            <a:endParaRPr lang="en-US"/>
          </a:p>
        </p:txBody>
      </p:sp>
      <p:sp>
        <p:nvSpPr>
          <p:cNvPr id="5" name="Footer Placeholder 4">
            <a:extLst>
              <a:ext uri="{FF2B5EF4-FFF2-40B4-BE49-F238E27FC236}">
                <a16:creationId xmlns:a16="http://schemas.microsoft.com/office/drawing/2014/main" id="{79354D7F-FE5F-864D-9555-922F495DE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D0B6F-B44C-7746-B047-FBDAA024C6B7}"/>
              </a:ext>
            </a:extLst>
          </p:cNvPr>
          <p:cNvSpPr>
            <a:spLocks noGrp="1"/>
          </p:cNvSpPr>
          <p:nvPr>
            <p:ph type="sldNum" sz="quarter" idx="12"/>
          </p:nvPr>
        </p:nvSpPr>
        <p:spPr/>
        <p:txBody>
          <a:bodyPr/>
          <a:lstStyle/>
          <a:p>
            <a:fld id="{68B9CEEA-44AD-0947-89E4-2B93AB477A07}" type="slidenum">
              <a:rPr lang="en-US" smtClean="0"/>
              <a:t>‹#›</a:t>
            </a:fld>
            <a:endParaRPr lang="en-US"/>
          </a:p>
        </p:txBody>
      </p:sp>
    </p:spTree>
    <p:extLst>
      <p:ext uri="{BB962C8B-B14F-4D97-AF65-F5344CB8AC3E}">
        <p14:creationId xmlns:p14="http://schemas.microsoft.com/office/powerpoint/2010/main" val="35626862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7153B6-995C-A945-AEED-3206F3E922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91B461-37F5-4C48-810B-64D1B0ECCF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4B307-C1BB-7A4B-A7E0-2D5B58FCB41A}"/>
              </a:ext>
            </a:extLst>
          </p:cNvPr>
          <p:cNvSpPr>
            <a:spLocks noGrp="1"/>
          </p:cNvSpPr>
          <p:nvPr>
            <p:ph type="dt" sz="half" idx="10"/>
          </p:nvPr>
        </p:nvSpPr>
        <p:spPr/>
        <p:txBody>
          <a:bodyPr/>
          <a:lstStyle/>
          <a:p>
            <a:fld id="{8F449B3C-A1CA-5E4A-BC4A-519D23DB8DD5}" type="datetimeFigureOut">
              <a:rPr lang="en-US" smtClean="0"/>
              <a:t>1/17/2022</a:t>
            </a:fld>
            <a:endParaRPr lang="en-US"/>
          </a:p>
        </p:txBody>
      </p:sp>
      <p:sp>
        <p:nvSpPr>
          <p:cNvPr id="5" name="Footer Placeholder 4">
            <a:extLst>
              <a:ext uri="{FF2B5EF4-FFF2-40B4-BE49-F238E27FC236}">
                <a16:creationId xmlns:a16="http://schemas.microsoft.com/office/drawing/2014/main" id="{006A766F-6179-C944-A181-135FE2A97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00E63-5A01-824D-85BE-91368998A69D}"/>
              </a:ext>
            </a:extLst>
          </p:cNvPr>
          <p:cNvSpPr>
            <a:spLocks noGrp="1"/>
          </p:cNvSpPr>
          <p:nvPr>
            <p:ph type="sldNum" sz="quarter" idx="12"/>
          </p:nvPr>
        </p:nvSpPr>
        <p:spPr/>
        <p:txBody>
          <a:bodyPr/>
          <a:lstStyle/>
          <a:p>
            <a:fld id="{68B9CEEA-44AD-0947-89E4-2B93AB477A07}" type="slidenum">
              <a:rPr lang="en-US" smtClean="0"/>
              <a:t>‹#›</a:t>
            </a:fld>
            <a:endParaRPr lang="en-US"/>
          </a:p>
        </p:txBody>
      </p:sp>
    </p:spTree>
    <p:extLst>
      <p:ext uri="{BB962C8B-B14F-4D97-AF65-F5344CB8AC3E}">
        <p14:creationId xmlns:p14="http://schemas.microsoft.com/office/powerpoint/2010/main" val="13739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440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9978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3840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521776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9277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68987-B107-4066-8A9B-0462F9121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611C06-5355-4335-BC50-5EE7AFB053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92C3F-55F4-4EC6-A1DC-05B0883AFE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B986F-731A-4CAD-B554-E0D31B50C961}" type="datetimeFigureOut">
              <a:rPr lang="en-US" smtClean="0"/>
              <a:t>1/17/2022</a:t>
            </a:fld>
            <a:endParaRPr lang="en-US"/>
          </a:p>
        </p:txBody>
      </p:sp>
      <p:sp>
        <p:nvSpPr>
          <p:cNvPr id="5" name="Footer Placeholder 4">
            <a:extLst>
              <a:ext uri="{FF2B5EF4-FFF2-40B4-BE49-F238E27FC236}">
                <a16:creationId xmlns:a16="http://schemas.microsoft.com/office/drawing/2014/main" id="{9941B579-DFD5-4162-93D7-AC9BD6A36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7DC4C3-B15C-4E77-A726-EE926B6A2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EA039-0AFB-4691-8153-D6DAB1A3BAF6}" type="slidenum">
              <a:rPr lang="en-US" smtClean="0"/>
              <a:t>‹#›</a:t>
            </a:fld>
            <a:endParaRPr lang="en-US"/>
          </a:p>
        </p:txBody>
      </p:sp>
    </p:spTree>
    <p:extLst>
      <p:ext uri="{BB962C8B-B14F-4D97-AF65-F5344CB8AC3E}">
        <p14:creationId xmlns:p14="http://schemas.microsoft.com/office/powerpoint/2010/main" val="12048627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pPr>
              <a:defRPr/>
            </a:pPr>
            <a:fld id="{EF9CFB57-A26A-4105-900D-3978A402AB79}" type="slidenum">
              <a:rPr lang="en-US"/>
              <a:pPr>
                <a:defRPr/>
              </a:pPr>
              <a:t>‹#›</a:t>
            </a:fld>
            <a:endParaRPr lang="en-US"/>
          </a:p>
        </p:txBody>
      </p:sp>
    </p:spTree>
    <p:extLst>
      <p:ext uri="{BB962C8B-B14F-4D97-AF65-F5344CB8AC3E}">
        <p14:creationId xmlns:p14="http://schemas.microsoft.com/office/powerpoint/2010/main" val="212565717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180129475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B1F453-F352-BE46-A03F-F7E1A0EEE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4A3179-0F7A-5C4B-870D-06862C4B0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053EC-1296-2047-A798-95C273BA9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49B3C-A1CA-5E4A-BC4A-519D23DB8DD5}" type="datetimeFigureOut">
              <a:rPr lang="en-US" smtClean="0"/>
              <a:t>1/17/2022</a:t>
            </a:fld>
            <a:endParaRPr lang="en-US"/>
          </a:p>
        </p:txBody>
      </p:sp>
      <p:sp>
        <p:nvSpPr>
          <p:cNvPr id="5" name="Footer Placeholder 4">
            <a:extLst>
              <a:ext uri="{FF2B5EF4-FFF2-40B4-BE49-F238E27FC236}">
                <a16:creationId xmlns:a16="http://schemas.microsoft.com/office/drawing/2014/main" id="{2A246A99-EE5D-AE48-BB8B-10D6F8E23D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BEDAE7-04BA-2E4D-8817-39D8FEFA4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9CEEA-44AD-0947-89E4-2B93AB477A07}" type="slidenum">
              <a:rPr lang="en-US" smtClean="0"/>
              <a:t>‹#›</a:t>
            </a:fld>
            <a:endParaRPr lang="en-US"/>
          </a:p>
        </p:txBody>
      </p:sp>
    </p:spTree>
    <p:extLst>
      <p:ext uri="{BB962C8B-B14F-4D97-AF65-F5344CB8AC3E}">
        <p14:creationId xmlns:p14="http://schemas.microsoft.com/office/powerpoint/2010/main" val="24565309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7.sv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58.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gif"/><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5621971" cy="1826339"/>
          </a:xfrm>
        </p:spPr>
        <p:txBody>
          <a:bodyPr>
            <a:normAutofit/>
          </a:bodyPr>
          <a:lstStyle/>
          <a:p>
            <a:r>
              <a:rPr lang="en-US" dirty="0"/>
              <a:t>Culture Negative Sepsis</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a:lstStyle/>
          <a:p>
            <a:r>
              <a:rPr lang="en-US" dirty="0"/>
              <a:t>BASIC Monthly Teams Call</a:t>
            </a:r>
          </a:p>
          <a:p>
            <a:r>
              <a:rPr lang="en-US" dirty="0"/>
              <a:t>January 2022</a:t>
            </a: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19833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2834409" y="1575790"/>
            <a:ext cx="7447184" cy="4471544"/>
          </a:xfrm>
          <a:prstGeom prst="rect">
            <a:avLst/>
          </a:prstGeom>
        </p:spPr>
      </p:pic>
      <p:sp>
        <p:nvSpPr>
          <p:cNvPr id="2" name="Title 1"/>
          <p:cNvSpPr>
            <a:spLocks noGrp="1"/>
          </p:cNvSpPr>
          <p:nvPr>
            <p:ph type="title"/>
          </p:nvPr>
        </p:nvSpPr>
        <p:spPr>
          <a:xfrm>
            <a:off x="609600" y="149225"/>
            <a:ext cx="7632700" cy="1325563"/>
          </a:xfrm>
          <a:noFill/>
        </p:spPr>
        <p:txBody>
          <a:bodyPr>
            <a:normAutofit fontScale="90000"/>
          </a:bodyPr>
          <a:lstStyle/>
          <a:p>
            <a:r>
              <a:rPr lang="en-US" dirty="0">
                <a:ea typeface="Lato Medium"/>
                <a:cs typeface="Lato Medium"/>
              </a:rPr>
              <a:t>Top reasons newborns are treated for culture negative sepsis (&gt;35 weeks):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10</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6" name="Rectangle: Rounded Corners 5">
            <a:extLst>
              <a:ext uri="{FF2B5EF4-FFF2-40B4-BE49-F238E27FC236}">
                <a16:creationId xmlns:a16="http://schemas.microsoft.com/office/drawing/2014/main" id="{A7B9B121-1644-42E3-B2F2-FCF3AD4B0BE7}"/>
              </a:ext>
            </a:extLst>
          </p:cNvPr>
          <p:cNvSpPr/>
          <p:nvPr/>
        </p:nvSpPr>
        <p:spPr>
          <a:xfrm>
            <a:off x="8830961" y="2037119"/>
            <a:ext cx="1379839" cy="38387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69867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Extended Rule Out with Negative Culture</a:t>
            </a:r>
          </a:p>
        </p:txBody>
      </p:sp>
      <p:pic>
        <p:nvPicPr>
          <p:cNvPr id="6" name="Content Placeholder 5"/>
          <p:cNvPicPr>
            <a:picLocks noGrp="1" noChangeAspect="1"/>
          </p:cNvPicPr>
          <p:nvPr>
            <p:ph idx="1"/>
          </p:nvPr>
        </p:nvPicPr>
        <p:blipFill>
          <a:blip r:embed="rId2"/>
          <a:stretch>
            <a:fillRect/>
          </a:stretch>
        </p:blipFill>
        <p:spPr>
          <a:xfrm>
            <a:off x="2399151" y="1448807"/>
            <a:ext cx="8167247" cy="4907543"/>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11</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79365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ABX Course with Negative Culture</a:t>
            </a:r>
          </a:p>
        </p:txBody>
      </p:sp>
      <p:pic>
        <p:nvPicPr>
          <p:cNvPr id="6" name="Content Placeholder 5"/>
          <p:cNvPicPr>
            <a:picLocks noGrp="1" noChangeAspect="1"/>
          </p:cNvPicPr>
          <p:nvPr>
            <p:ph idx="1"/>
          </p:nvPr>
        </p:nvPicPr>
        <p:blipFill>
          <a:blip r:embed="rId2"/>
          <a:stretch>
            <a:fillRect/>
          </a:stretch>
        </p:blipFill>
        <p:spPr>
          <a:xfrm>
            <a:off x="2166155" y="1371219"/>
            <a:ext cx="8298645" cy="4985131"/>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12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9864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ea typeface="Lato Medium"/>
                <a:cs typeface="Lato Medium"/>
              </a:rPr>
              <a:t>BASIC Aims: Antibiotic Prescribing</a:t>
            </a:r>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13</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3" name="TextBox 2">
            <a:extLst>
              <a:ext uri="{FF2B5EF4-FFF2-40B4-BE49-F238E27FC236}">
                <a16:creationId xmlns:a16="http://schemas.microsoft.com/office/drawing/2014/main" id="{5AE687D0-2AC8-454B-90F5-E59AAFD503E6}"/>
              </a:ext>
            </a:extLst>
          </p:cNvPr>
          <p:cNvSpPr txBox="1"/>
          <p:nvPr/>
        </p:nvSpPr>
        <p:spPr>
          <a:xfrm>
            <a:off x="2084231" y="159054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≥35 Weeks</a:t>
            </a:r>
          </a:p>
        </p:txBody>
      </p:sp>
      <p:sp>
        <p:nvSpPr>
          <p:cNvPr id="6" name="TextBox 5">
            <a:extLst>
              <a:ext uri="{FF2B5EF4-FFF2-40B4-BE49-F238E27FC236}">
                <a16:creationId xmlns:a16="http://schemas.microsoft.com/office/drawing/2014/main" id="{4EA6449B-5327-4C60-8D32-E7FC980F7C86}"/>
              </a:ext>
            </a:extLst>
          </p:cNvPr>
          <p:cNvSpPr txBox="1"/>
          <p:nvPr/>
        </p:nvSpPr>
        <p:spPr>
          <a:xfrm>
            <a:off x="8225186" y="16656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&lt;35 Weeks</a:t>
            </a:r>
          </a:p>
        </p:txBody>
      </p:sp>
      <p:pic>
        <p:nvPicPr>
          <p:cNvPr id="7" name="Picture 7" descr="A picture containing chart&#10;&#10;Description automatically generated">
            <a:extLst>
              <a:ext uri="{FF2B5EF4-FFF2-40B4-BE49-F238E27FC236}">
                <a16:creationId xmlns:a16="http://schemas.microsoft.com/office/drawing/2014/main" id="{A296A96E-A975-41F2-B96A-7B913925B8BA}"/>
              </a:ext>
            </a:extLst>
          </p:cNvPr>
          <p:cNvPicPr>
            <a:picLocks noChangeAspect="1"/>
          </p:cNvPicPr>
          <p:nvPr/>
        </p:nvPicPr>
        <p:blipFill>
          <a:blip r:embed="rId3"/>
          <a:stretch>
            <a:fillRect/>
          </a:stretch>
        </p:blipFill>
        <p:spPr>
          <a:xfrm>
            <a:off x="324928" y="2217393"/>
            <a:ext cx="5575540" cy="3357743"/>
          </a:xfrm>
          <a:prstGeom prst="rect">
            <a:avLst/>
          </a:prstGeom>
        </p:spPr>
      </p:pic>
      <p:pic>
        <p:nvPicPr>
          <p:cNvPr id="8" name="Picture 8" descr="Chart&#10;&#10;Description automatically generated">
            <a:extLst>
              <a:ext uri="{FF2B5EF4-FFF2-40B4-BE49-F238E27FC236}">
                <a16:creationId xmlns:a16="http://schemas.microsoft.com/office/drawing/2014/main" id="{6A5B08EE-05E4-4C7E-94C2-E21A872CA883}"/>
              </a:ext>
            </a:extLst>
          </p:cNvPr>
          <p:cNvPicPr>
            <a:picLocks noChangeAspect="1"/>
          </p:cNvPicPr>
          <p:nvPr/>
        </p:nvPicPr>
        <p:blipFill>
          <a:blip r:embed="rId4"/>
          <a:stretch>
            <a:fillRect/>
          </a:stretch>
        </p:blipFill>
        <p:spPr>
          <a:xfrm>
            <a:off x="6205268" y="2220040"/>
            <a:ext cx="5676181" cy="3352447"/>
          </a:xfrm>
          <a:prstGeom prst="rect">
            <a:avLst/>
          </a:prstGeom>
        </p:spPr>
      </p:pic>
    </p:spTree>
    <p:extLst>
      <p:ext uri="{BB962C8B-B14F-4D97-AF65-F5344CB8AC3E}">
        <p14:creationId xmlns:p14="http://schemas.microsoft.com/office/powerpoint/2010/main" val="357634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9533"/>
            <a:ext cx="11668897" cy="1325563"/>
          </a:xfrm>
          <a:noFill/>
        </p:spPr>
        <p:txBody>
          <a:bodyPr/>
          <a:lstStyle/>
          <a:p>
            <a:r>
              <a:rPr lang="en-US" dirty="0">
                <a:ea typeface="Lato Medium"/>
                <a:cs typeface="Lato Medium"/>
              </a:rPr>
              <a:t>BASIC Aims: Antibiotics Discontinuation </a:t>
            </a:r>
            <a:br>
              <a:rPr lang="en-US" dirty="0">
                <a:ea typeface="Lato Medium"/>
                <a:cs typeface="Lato Medium"/>
              </a:rPr>
            </a:br>
            <a:r>
              <a:rPr lang="en-US" dirty="0">
                <a:ea typeface="Lato Medium"/>
                <a:cs typeface="Lato Medium"/>
              </a:rPr>
              <a:t>at 48 hours with negative culture (≥35 weeks)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14</a:t>
            </a:fld>
            <a:endParaRPr lang="en-US"/>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pic>
        <p:nvPicPr>
          <p:cNvPr id="9" name="Content Placeholder 8"/>
          <p:cNvPicPr>
            <a:picLocks noGrp="1" noChangeAspect="1"/>
          </p:cNvPicPr>
          <p:nvPr>
            <p:ph idx="1"/>
          </p:nvPr>
        </p:nvPicPr>
        <p:blipFill>
          <a:blip r:embed="rId3"/>
          <a:stretch>
            <a:fillRect/>
          </a:stretch>
        </p:blipFill>
        <p:spPr>
          <a:xfrm>
            <a:off x="2503808" y="1815054"/>
            <a:ext cx="7184383" cy="4351338"/>
          </a:xfrm>
          <a:prstGeom prst="rect">
            <a:avLst/>
          </a:prstGeom>
        </p:spPr>
      </p:pic>
    </p:spTree>
    <p:extLst>
      <p:ext uri="{BB962C8B-B14F-4D97-AF65-F5344CB8AC3E}">
        <p14:creationId xmlns:p14="http://schemas.microsoft.com/office/powerpoint/2010/main" val="2058149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9533"/>
            <a:ext cx="11668897" cy="1325563"/>
          </a:xfrm>
          <a:noFill/>
        </p:spPr>
        <p:txBody>
          <a:bodyPr/>
          <a:lstStyle/>
          <a:p>
            <a:r>
              <a:rPr lang="en-US" dirty="0">
                <a:ea typeface="Lato Medium"/>
                <a:cs typeface="Lato Medium"/>
              </a:rPr>
              <a:t>BASIC Aims: Antibiotics Discontinuation </a:t>
            </a:r>
            <a:br>
              <a:rPr lang="en-US" dirty="0">
                <a:ea typeface="Lato Medium"/>
                <a:cs typeface="Lato Medium"/>
              </a:rPr>
            </a:br>
            <a:r>
              <a:rPr lang="en-US" dirty="0">
                <a:ea typeface="Lato Medium"/>
                <a:cs typeface="Lato Medium"/>
              </a:rPr>
              <a:t>at 48 hours with negative culture (&lt;35 weeks)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15</a:t>
            </a:fld>
            <a:endParaRPr lang="en-US"/>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pic>
        <p:nvPicPr>
          <p:cNvPr id="6" name="Content Placeholder 5"/>
          <p:cNvPicPr>
            <a:picLocks noGrp="1" noChangeAspect="1"/>
          </p:cNvPicPr>
          <p:nvPr>
            <p:ph idx="1"/>
          </p:nvPr>
        </p:nvPicPr>
        <p:blipFill>
          <a:blip r:embed="rId3"/>
          <a:stretch>
            <a:fillRect/>
          </a:stretch>
        </p:blipFill>
        <p:spPr>
          <a:xfrm>
            <a:off x="2348228" y="1625096"/>
            <a:ext cx="7693239" cy="4677443"/>
          </a:xfrm>
          <a:prstGeom prst="rect">
            <a:avLst/>
          </a:prstGeom>
        </p:spPr>
      </p:pic>
    </p:spTree>
    <p:extLst>
      <p:ext uri="{BB962C8B-B14F-4D97-AF65-F5344CB8AC3E}">
        <p14:creationId xmlns:p14="http://schemas.microsoft.com/office/powerpoint/2010/main" val="1339977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675"/>
            <a:ext cx="10972800" cy="1325563"/>
          </a:xfrm>
        </p:spPr>
        <p:txBody>
          <a:bodyPr>
            <a:normAutofit/>
          </a:bodyPr>
          <a:lstStyle/>
          <a:p>
            <a:r>
              <a:rPr lang="en-US" dirty="0"/>
              <a:t>Antibiotics for newborns ≥35 weeks</a:t>
            </a:r>
            <a:br>
              <a:rPr lang="en-US" dirty="0"/>
            </a:br>
            <a:r>
              <a:rPr lang="en-US" dirty="0"/>
              <a:t>stopped by 36 hours by hospital</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graphicFrame>
        <p:nvGraphicFramePr>
          <p:cNvPr id="6" name="Content Placeholder 5"/>
          <p:cNvGraphicFramePr>
            <a:graphicFrameLocks noGrp="1"/>
          </p:cNvGraphicFramePr>
          <p:nvPr>
            <p:ph idx="1"/>
          </p:nvPr>
        </p:nvGraphicFramePr>
        <p:xfrm>
          <a:off x="609600" y="1825625"/>
          <a:ext cx="10972800" cy="4351338"/>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1161535" y="2508422"/>
            <a:ext cx="1019432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7842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675"/>
            <a:ext cx="10972800" cy="1325563"/>
          </a:xfrm>
        </p:spPr>
        <p:txBody>
          <a:bodyPr>
            <a:normAutofit/>
          </a:bodyPr>
          <a:lstStyle/>
          <a:p>
            <a:r>
              <a:rPr lang="en-US" dirty="0"/>
              <a:t>Antibiotics for newborns &lt;35 weeks</a:t>
            </a:r>
            <a:br>
              <a:rPr lang="en-US" dirty="0"/>
            </a:br>
            <a:r>
              <a:rPr lang="en-US" dirty="0"/>
              <a:t>stopped by 36  hours by hospital</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9" name="Picture 8"/>
          <p:cNvPicPr>
            <a:picLocks noChangeAspect="1"/>
          </p:cNvPicPr>
          <p:nvPr/>
        </p:nvPicPr>
        <p:blipFill>
          <a:blip r:embed="rId3"/>
          <a:stretch>
            <a:fillRect/>
          </a:stretch>
        </p:blipFill>
        <p:spPr>
          <a:xfrm>
            <a:off x="1768474" y="1646238"/>
            <a:ext cx="8391525" cy="4352451"/>
          </a:xfrm>
          <a:prstGeom prst="rect">
            <a:avLst/>
          </a:prstGeom>
        </p:spPr>
      </p:pic>
    </p:spTree>
    <p:extLst>
      <p:ext uri="{BB962C8B-B14F-4D97-AF65-F5344CB8AC3E}">
        <p14:creationId xmlns:p14="http://schemas.microsoft.com/office/powerpoint/2010/main" val="145140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Negative Sepsis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82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BCD512-A573-4AF9-AF35-734663C38DA0}"/>
              </a:ext>
            </a:extLst>
          </p:cNvPr>
          <p:cNvSpPr/>
          <p:nvPr/>
        </p:nvSpPr>
        <p:spPr>
          <a:xfrm>
            <a:off x="835891" y="4334163"/>
            <a:ext cx="9744362" cy="542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8C13DEB-9BDA-4D21-AE14-07B3DD185909}"/>
              </a:ext>
            </a:extLst>
          </p:cNvPr>
          <p:cNvSpPr/>
          <p:nvPr/>
        </p:nvSpPr>
        <p:spPr>
          <a:xfrm>
            <a:off x="835891" y="3271982"/>
            <a:ext cx="6130635" cy="611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1C194-1FF3-47E7-8D47-9B1F1E0700C6}"/>
              </a:ext>
            </a:extLst>
          </p:cNvPr>
          <p:cNvSpPr>
            <a:spLocks noGrp="1"/>
          </p:cNvSpPr>
          <p:nvPr>
            <p:ph type="title"/>
          </p:nvPr>
        </p:nvSpPr>
        <p:spPr>
          <a:noFill/>
        </p:spPr>
        <p:txBody>
          <a:bodyPr/>
          <a:lstStyle/>
          <a:p>
            <a:r>
              <a:rPr lang="en-US" b="1" dirty="0">
                <a:effectLst>
                  <a:outerShdw blurRad="38100" dist="38100" dir="2700000" algn="tl">
                    <a:srgbClr val="000000">
                      <a:alpha val="43137"/>
                    </a:srgbClr>
                  </a:outerShdw>
                </a:effectLst>
              </a:rPr>
              <a:t>Evidence-based tools for </a:t>
            </a:r>
            <a:r>
              <a:rPr lang="en-US" b="1" dirty="0" err="1">
                <a:effectLst>
                  <a:outerShdw blurRad="38100" dist="38100" dir="2700000" algn="tl">
                    <a:srgbClr val="000000">
                      <a:alpha val="43137"/>
                    </a:srgbClr>
                  </a:outerShdw>
                </a:effectLst>
              </a:rPr>
              <a:t>abx</a:t>
            </a:r>
            <a:r>
              <a:rPr lang="en-US" b="1" dirty="0">
                <a:effectLst>
                  <a:outerShdw blurRad="38100" dist="38100" dir="2700000" algn="tl">
                    <a:srgbClr val="000000">
                      <a:alpha val="43137"/>
                    </a:srgbClr>
                  </a:outerShdw>
                </a:effectLst>
              </a:rPr>
              <a:t> stewardship</a:t>
            </a:r>
          </a:p>
        </p:txBody>
      </p:sp>
      <p:sp>
        <p:nvSpPr>
          <p:cNvPr id="3" name="Content Placeholder 2">
            <a:extLst>
              <a:ext uri="{FF2B5EF4-FFF2-40B4-BE49-F238E27FC236}">
                <a16:creationId xmlns:a16="http://schemas.microsoft.com/office/drawing/2014/main" id="{99538955-EFA7-4C2F-9C3D-60DA4C043387}"/>
              </a:ext>
            </a:extLst>
          </p:cNvPr>
          <p:cNvSpPr>
            <a:spLocks noGrp="1"/>
          </p:cNvSpPr>
          <p:nvPr>
            <p:ph idx="1"/>
          </p:nvPr>
        </p:nvSpPr>
        <p:spPr>
          <a:xfrm>
            <a:off x="835891" y="1591450"/>
            <a:ext cx="10515600" cy="4351338"/>
          </a:xfrm>
        </p:spPr>
        <p:txBody>
          <a:bodyPr/>
          <a:lstStyle/>
          <a:p>
            <a:r>
              <a:rPr lang="en-US" dirty="0"/>
              <a:t>Serial observation / propensity scoring over empiric therapy</a:t>
            </a:r>
          </a:p>
          <a:p>
            <a:r>
              <a:rPr lang="en-US" dirty="0"/>
              <a:t>Automatic hard-stops</a:t>
            </a:r>
          </a:p>
          <a:p>
            <a:r>
              <a:rPr lang="en-US" dirty="0">
                <a:solidFill>
                  <a:srgbClr val="FFFFFF"/>
                </a:solidFill>
              </a:rPr>
              <a:t>Shorter durations of therapy for common diagnoses</a:t>
            </a:r>
          </a:p>
          <a:p>
            <a:r>
              <a:rPr lang="en-US" dirty="0">
                <a:solidFill>
                  <a:srgbClr val="FFFFFF"/>
                </a:solidFill>
              </a:rPr>
              <a:t>Eliminating “culture-negative” sepsis</a:t>
            </a:r>
          </a:p>
          <a:p>
            <a:r>
              <a:rPr lang="en-US" dirty="0">
                <a:solidFill>
                  <a:srgbClr val="FFFFFF"/>
                </a:solidFill>
              </a:rPr>
              <a:t>Optimizing blood culture volumes</a:t>
            </a:r>
          </a:p>
          <a:p>
            <a:r>
              <a:rPr lang="en-US" dirty="0">
                <a:solidFill>
                  <a:srgbClr val="FFFFFF"/>
                </a:solidFill>
              </a:rPr>
              <a:t>Reducing use of biomarkers (CBCs, C-reactive protein, </a:t>
            </a:r>
            <a:r>
              <a:rPr lang="en-US" dirty="0" err="1">
                <a:solidFill>
                  <a:srgbClr val="FFFFFF"/>
                </a:solidFill>
              </a:rPr>
              <a:t>etc</a:t>
            </a:r>
            <a:r>
              <a:rPr lang="en-US" dirty="0">
                <a:solidFill>
                  <a:srgbClr val="FFFFFF"/>
                </a:solidFill>
              </a:rPr>
              <a:t>)</a:t>
            </a:r>
          </a:p>
          <a:p>
            <a:r>
              <a:rPr lang="en-US" dirty="0">
                <a:solidFill>
                  <a:srgbClr val="FFFFFF"/>
                </a:solidFill>
              </a:rPr>
              <a:t>Infection prevention techniques</a:t>
            </a:r>
          </a:p>
        </p:txBody>
      </p:sp>
      <p:sp>
        <p:nvSpPr>
          <p:cNvPr id="6" name="Rectangle 5"/>
          <p:cNvSpPr/>
          <p:nvPr/>
        </p:nvSpPr>
        <p:spPr>
          <a:xfrm>
            <a:off x="2364059" y="5699909"/>
            <a:ext cx="7181385" cy="954107"/>
          </a:xfrm>
          <a:prstGeom prst="rect">
            <a:avLst/>
          </a:prstGeom>
          <a:solidFill>
            <a:srgbClr val="00FF00"/>
          </a:solidFill>
        </p:spPr>
        <p:txBody>
          <a:bodyPr wrap="square">
            <a:spAutoFit/>
          </a:bodyPr>
          <a:lstStyle/>
          <a:p>
            <a:pPr algn="ctr"/>
            <a:r>
              <a:rPr lang="en-US" sz="2800" dirty="0">
                <a:solidFill>
                  <a:srgbClr val="FFFFFF"/>
                </a:solidFill>
                <a:highlight>
                  <a:srgbClr val="00FF00"/>
                </a:highlight>
              </a:rPr>
              <a:t>REMINDER: Antibiotic stewardship </a:t>
            </a:r>
            <a:r>
              <a:rPr lang="en-US" sz="2800" b="1" u="sng" dirty="0">
                <a:solidFill>
                  <a:srgbClr val="002060"/>
                </a:solidFill>
                <a:highlight>
                  <a:srgbClr val="00FF00"/>
                </a:highlight>
              </a:rPr>
              <a:t>does not mean</a:t>
            </a:r>
            <a:r>
              <a:rPr lang="en-US" sz="2800" b="1" dirty="0">
                <a:highlight>
                  <a:srgbClr val="00FF00"/>
                </a:highlight>
              </a:rPr>
              <a:t> </a:t>
            </a:r>
            <a:r>
              <a:rPr lang="en-US" sz="2800" dirty="0">
                <a:solidFill>
                  <a:srgbClr val="FFFFFF"/>
                </a:solidFill>
                <a:highlight>
                  <a:srgbClr val="00FF00"/>
                </a:highlight>
              </a:rPr>
              <a:t>getting to zero</a:t>
            </a:r>
            <a:endParaRPr lang="en-US" sz="2800" dirty="0">
              <a:solidFill>
                <a:srgbClr val="FFFFFF"/>
              </a:solidFill>
              <a:highlight>
                <a:srgbClr val="00FF00"/>
              </a:highlight>
              <a:cs typeface="Arial"/>
            </a:endParaRPr>
          </a:p>
        </p:txBody>
      </p:sp>
    </p:spTree>
    <p:extLst>
      <p:ext uri="{BB962C8B-B14F-4D97-AF65-F5344CB8AC3E}">
        <p14:creationId xmlns:p14="http://schemas.microsoft.com/office/powerpoint/2010/main" val="349387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6145"/>
            <a:ext cx="10972800" cy="1325563"/>
          </a:xfrm>
          <a:noFill/>
        </p:spPr>
        <p:txBody>
          <a:bodyPr/>
          <a:lstStyle/>
          <a:p>
            <a:r>
              <a:rPr lang="en-US"/>
              <a:t>Call Overview</a:t>
            </a:r>
          </a:p>
        </p:txBody>
      </p:sp>
      <p:sp>
        <p:nvSpPr>
          <p:cNvPr id="3" name="Content Placeholder 2"/>
          <p:cNvSpPr>
            <a:spLocks noGrp="1"/>
          </p:cNvSpPr>
          <p:nvPr>
            <p:ph idx="1"/>
          </p:nvPr>
        </p:nvSpPr>
        <p:spPr>
          <a:xfrm>
            <a:off x="609600" y="1642742"/>
            <a:ext cx="10972800" cy="4351338"/>
          </a:xfrm>
        </p:spPr>
        <p:txBody>
          <a:bodyPr vert="horz" lIns="91440" tIns="45720" rIns="91440" bIns="45720" rtlCol="0" anchor="t">
            <a:normAutofit/>
          </a:bodyPr>
          <a:lstStyle/>
          <a:p>
            <a:r>
              <a:rPr lang="en-US" sz="3200" dirty="0"/>
              <a:t>Updates &amp; Housekeeping</a:t>
            </a:r>
          </a:p>
          <a:p>
            <a:r>
              <a:rPr lang="en-US" sz="3200" dirty="0"/>
              <a:t>BASIC Data Review</a:t>
            </a:r>
          </a:p>
          <a:p>
            <a:r>
              <a:rPr lang="en-US" sz="3200" dirty="0">
                <a:solidFill>
                  <a:schemeClr val="tx2">
                    <a:lumMod val="50000"/>
                  </a:schemeClr>
                </a:solidFill>
              </a:rPr>
              <a:t>Culture Negative Sepsis</a:t>
            </a:r>
          </a:p>
          <a:p>
            <a:r>
              <a:rPr lang="en-US" sz="3200" dirty="0">
                <a:solidFill>
                  <a:schemeClr val="tx2">
                    <a:lumMod val="50000"/>
                  </a:schemeClr>
                </a:solidFill>
              </a:rPr>
              <a:t>BASIC Team Poster Presentation</a:t>
            </a:r>
          </a:p>
          <a:p>
            <a:r>
              <a:rPr lang="en-US" sz="3200" dirty="0">
                <a:solidFill>
                  <a:schemeClr val="tx2">
                    <a:lumMod val="50000"/>
                  </a:schemeClr>
                </a:solidFill>
              </a:rPr>
              <a:t>Wrap Up</a:t>
            </a:r>
            <a:endParaRPr lang="en-US" sz="2800" dirty="0">
              <a:solidFill>
                <a:schemeClr val="tx2">
                  <a:lumMod val="50000"/>
                </a:schemeClr>
              </a:solidFill>
            </a:endParaRPr>
          </a:p>
          <a:p>
            <a:endParaRPr lang="en-US" sz="2800" dirty="0">
              <a:solidFill>
                <a:schemeClr val="tx2">
                  <a:lumMod val="5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12" name="TextBox 11"/>
          <p:cNvSpPr txBox="1"/>
          <p:nvPr/>
        </p:nvSpPr>
        <p:spPr>
          <a:xfrm>
            <a:off x="8023859" y="5104512"/>
            <a:ext cx="3558541" cy="1200329"/>
          </a:xfrm>
          <a:prstGeom prst="rect">
            <a:avLst/>
          </a:prstGeom>
          <a:noFill/>
        </p:spPr>
        <p:txBody>
          <a:bodyPr wrap="square" lIns="91440" tIns="45720" rIns="91440" bIns="45720" rtlCol="0" anchor="t">
            <a:spAutoFit/>
          </a:bodyPr>
          <a:lstStyle/>
          <a:p>
            <a:pPr algn="ctr"/>
            <a:r>
              <a:rPr lang="en-US" dirty="0">
                <a:highlight>
                  <a:srgbClr val="FFFF00"/>
                </a:highlight>
              </a:rPr>
              <a:t>Ice breaker: Please share if you have a pet(s), type, and name! If you don’t have a pet, share your favorite animal!</a:t>
            </a:r>
          </a:p>
        </p:txBody>
      </p:sp>
      <p:pic>
        <p:nvPicPr>
          <p:cNvPr id="6" name="Picture 5"/>
          <p:cNvPicPr>
            <a:picLocks noChangeAspect="1"/>
          </p:cNvPicPr>
          <p:nvPr/>
        </p:nvPicPr>
        <p:blipFill>
          <a:blip r:embed="rId3"/>
          <a:stretch>
            <a:fillRect/>
          </a:stretch>
        </p:blipFill>
        <p:spPr>
          <a:xfrm>
            <a:off x="8436903" y="1438473"/>
            <a:ext cx="2732451" cy="3666039"/>
          </a:xfrm>
          <a:prstGeom prst="rect">
            <a:avLst/>
          </a:prstGeom>
        </p:spPr>
      </p:pic>
      <p:sp>
        <p:nvSpPr>
          <p:cNvPr id="7" name="Rounded Rectangle 6"/>
          <p:cNvSpPr/>
          <p:nvPr/>
        </p:nvSpPr>
        <p:spPr>
          <a:xfrm>
            <a:off x="6796585" y="4084012"/>
            <a:ext cx="1897039" cy="96899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Sonny on 2 antibiotics!</a:t>
            </a:r>
          </a:p>
        </p:txBody>
      </p:sp>
    </p:spTree>
    <p:extLst>
      <p:ext uri="{BB962C8B-B14F-4D97-AF65-F5344CB8AC3E}">
        <p14:creationId xmlns:p14="http://schemas.microsoft.com/office/powerpoint/2010/main" val="92945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74941E-293D-674C-9BE6-BB2DC98C08A2}"/>
              </a:ext>
            </a:extLst>
          </p:cNvPr>
          <p:cNvSpPr>
            <a:spLocks noGrp="1"/>
          </p:cNvSpPr>
          <p:nvPr>
            <p:ph idx="1"/>
          </p:nvPr>
        </p:nvSpPr>
        <p:spPr/>
        <p:txBody>
          <a:bodyPr/>
          <a:lstStyle/>
          <a:p>
            <a:r>
              <a:rPr lang="en-US" dirty="0"/>
              <a:t>Wide variation</a:t>
            </a:r>
          </a:p>
          <a:p>
            <a:r>
              <a:rPr lang="en-US" dirty="0"/>
              <a:t>Essentially a clinician feels that a patient has or might have bacterial infection and that a negative blood culture is a false negative.</a:t>
            </a:r>
          </a:p>
        </p:txBody>
      </p:sp>
      <p:sp>
        <p:nvSpPr>
          <p:cNvPr id="3" name="Title 2">
            <a:extLst>
              <a:ext uri="{FF2B5EF4-FFF2-40B4-BE49-F238E27FC236}">
                <a16:creationId xmlns:a16="http://schemas.microsoft.com/office/drawing/2014/main" id="{08B0D37D-BB2D-4171-86B0-2031E9AF88B3}"/>
              </a:ext>
            </a:extLst>
          </p:cNvPr>
          <p:cNvSpPr>
            <a:spLocks noGrp="1"/>
          </p:cNvSpPr>
          <p:nvPr>
            <p:ph type="title"/>
          </p:nvPr>
        </p:nvSpPr>
        <p:spPr/>
        <p:txBody>
          <a:bodyPr/>
          <a:lstStyle/>
          <a:p>
            <a:r>
              <a:rPr lang="en-US" dirty="0"/>
              <a:t>Definition of Culture Negative Sepsis</a:t>
            </a:r>
          </a:p>
        </p:txBody>
      </p:sp>
    </p:spTree>
    <p:extLst>
      <p:ext uri="{BB962C8B-B14F-4D97-AF65-F5344CB8AC3E}">
        <p14:creationId xmlns:p14="http://schemas.microsoft.com/office/powerpoint/2010/main" val="2862594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5DAE8-C53E-4D5B-A911-470234AD1B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C0FCD7-E15C-4510-A8C8-AA8F386E8F1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203D0ED-5B4B-4359-8B2E-50EE0784187B}"/>
              </a:ext>
            </a:extLst>
          </p:cNvPr>
          <p:cNvSpPr>
            <a:spLocks noGrp="1"/>
          </p:cNvSpPr>
          <p:nvPr>
            <p:ph type="sldNum" sz="quarter" idx="10"/>
          </p:nvPr>
        </p:nvSpPr>
        <p:spPr/>
        <p:txBody>
          <a:bodyPr/>
          <a:lstStyle/>
          <a:p>
            <a:fld id="{97033E4B-E3EB-3D46-B2D8-3159663620FA}" type="slidenum">
              <a:rPr lang="en-US" smtClean="0"/>
              <a:pPr/>
              <a:t>21</a:t>
            </a:fld>
            <a:endParaRPr lang="en-US"/>
          </a:p>
        </p:txBody>
      </p:sp>
      <p:sp>
        <p:nvSpPr>
          <p:cNvPr id="5" name="Footer Placeholder 4">
            <a:extLst>
              <a:ext uri="{FF2B5EF4-FFF2-40B4-BE49-F238E27FC236}">
                <a16:creationId xmlns:a16="http://schemas.microsoft.com/office/drawing/2014/main" id="{D5189C61-6BBD-45E4-8C4F-F6969C2246AF}"/>
              </a:ext>
            </a:extLst>
          </p:cNvPr>
          <p:cNvSpPr>
            <a:spLocks noGrp="1"/>
          </p:cNvSpPr>
          <p:nvPr>
            <p:ph type="ftr" sz="quarter" idx="11"/>
          </p:nvPr>
        </p:nvSpPr>
        <p:spPr/>
        <p:txBody>
          <a:bodyPr/>
          <a:lstStyle/>
          <a:p>
            <a:pPr algn="l"/>
            <a:r>
              <a:rPr lang="en-US"/>
              <a:t>Illinois Perinatal Quality Collaborative</a:t>
            </a:r>
          </a:p>
        </p:txBody>
      </p:sp>
      <p:pic>
        <p:nvPicPr>
          <p:cNvPr id="7" name="Picture 6">
            <a:extLst>
              <a:ext uri="{FF2B5EF4-FFF2-40B4-BE49-F238E27FC236}">
                <a16:creationId xmlns:a16="http://schemas.microsoft.com/office/drawing/2014/main" id="{A42BCB40-04DB-4A7A-9AC6-61173C9139E2}"/>
              </a:ext>
            </a:extLst>
          </p:cNvPr>
          <p:cNvPicPr>
            <a:picLocks noChangeAspect="1"/>
          </p:cNvPicPr>
          <p:nvPr/>
        </p:nvPicPr>
        <p:blipFill>
          <a:blip r:embed="rId3"/>
          <a:stretch>
            <a:fillRect/>
          </a:stretch>
        </p:blipFill>
        <p:spPr>
          <a:xfrm>
            <a:off x="1426030" y="80614"/>
            <a:ext cx="10308772" cy="6207584"/>
          </a:xfrm>
          <a:prstGeom prst="rect">
            <a:avLst/>
          </a:prstGeom>
        </p:spPr>
      </p:pic>
      <p:sp>
        <p:nvSpPr>
          <p:cNvPr id="10" name="TextBox 9">
            <a:extLst>
              <a:ext uri="{FF2B5EF4-FFF2-40B4-BE49-F238E27FC236}">
                <a16:creationId xmlns:a16="http://schemas.microsoft.com/office/drawing/2014/main" id="{9CAD5CB0-ADBE-4FC5-A7BD-C98F5BCAA274}"/>
              </a:ext>
            </a:extLst>
          </p:cNvPr>
          <p:cNvSpPr txBox="1"/>
          <p:nvPr/>
        </p:nvSpPr>
        <p:spPr>
          <a:xfrm>
            <a:off x="6237514" y="6356350"/>
            <a:ext cx="4604657" cy="369332"/>
          </a:xfrm>
          <a:prstGeom prst="rect">
            <a:avLst/>
          </a:prstGeom>
          <a:noFill/>
        </p:spPr>
        <p:txBody>
          <a:bodyPr wrap="square" rtlCol="0">
            <a:spAutoFit/>
          </a:bodyPr>
          <a:lstStyle/>
          <a:p>
            <a:r>
              <a:rPr lang="en-US" dirty="0" err="1"/>
              <a:t>Klingberg</a:t>
            </a:r>
            <a:r>
              <a:rPr lang="en-US" dirty="0"/>
              <a:t>, Frontiers in Pediatrics, 2018</a:t>
            </a:r>
          </a:p>
        </p:txBody>
      </p:sp>
    </p:spTree>
    <p:extLst>
      <p:ext uri="{BB962C8B-B14F-4D97-AF65-F5344CB8AC3E}">
        <p14:creationId xmlns:p14="http://schemas.microsoft.com/office/powerpoint/2010/main" val="1465175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7531-41B4-4FBB-B0A5-3EAF75680099}"/>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15CB8D1F-7485-4A08-919A-889A8FAEACB3}"/>
              </a:ext>
            </a:extLst>
          </p:cNvPr>
          <p:cNvSpPr>
            <a:spLocks noGrp="1"/>
          </p:cNvSpPr>
          <p:nvPr>
            <p:ph type="sldNum" sz="quarter" idx="10"/>
          </p:nvPr>
        </p:nvSpPr>
        <p:spPr/>
        <p:txBody>
          <a:bodyPr/>
          <a:lstStyle/>
          <a:p>
            <a:fld id="{97033E4B-E3EB-3D46-B2D8-3159663620FA}" type="slidenum">
              <a:rPr lang="en-US" smtClean="0"/>
              <a:pPr/>
              <a:t>22</a:t>
            </a:fld>
            <a:endParaRPr lang="en-US"/>
          </a:p>
        </p:txBody>
      </p:sp>
      <p:sp>
        <p:nvSpPr>
          <p:cNvPr id="5" name="Footer Placeholder 4">
            <a:extLst>
              <a:ext uri="{FF2B5EF4-FFF2-40B4-BE49-F238E27FC236}">
                <a16:creationId xmlns:a16="http://schemas.microsoft.com/office/drawing/2014/main" id="{1E9AED68-9756-4E90-854D-DE2ADC63D873}"/>
              </a:ext>
            </a:extLst>
          </p:cNvPr>
          <p:cNvSpPr>
            <a:spLocks noGrp="1"/>
          </p:cNvSpPr>
          <p:nvPr>
            <p:ph type="ftr" sz="quarter" idx="11"/>
          </p:nvPr>
        </p:nvSpPr>
        <p:spPr/>
        <p:txBody>
          <a:bodyPr/>
          <a:lstStyle/>
          <a:p>
            <a:pPr algn="l"/>
            <a:r>
              <a:rPr lang="en-US"/>
              <a:t>Illinois Perinatal Quality Collaborative</a:t>
            </a:r>
          </a:p>
        </p:txBody>
      </p:sp>
      <p:sp>
        <p:nvSpPr>
          <p:cNvPr id="12" name="TextBox 11">
            <a:extLst>
              <a:ext uri="{FF2B5EF4-FFF2-40B4-BE49-F238E27FC236}">
                <a16:creationId xmlns:a16="http://schemas.microsoft.com/office/drawing/2014/main" id="{6435721E-C1DB-401A-AA81-6F5687A2D8E6}"/>
              </a:ext>
            </a:extLst>
          </p:cNvPr>
          <p:cNvSpPr txBox="1"/>
          <p:nvPr/>
        </p:nvSpPr>
        <p:spPr>
          <a:xfrm>
            <a:off x="6237514" y="6356350"/>
            <a:ext cx="4604657" cy="369332"/>
          </a:xfrm>
          <a:prstGeom prst="rect">
            <a:avLst/>
          </a:prstGeom>
          <a:noFill/>
        </p:spPr>
        <p:txBody>
          <a:bodyPr wrap="square" rtlCol="0">
            <a:spAutoFit/>
          </a:bodyPr>
          <a:lstStyle/>
          <a:p>
            <a:r>
              <a:rPr lang="en-US" dirty="0" err="1"/>
              <a:t>Klingberg</a:t>
            </a:r>
            <a:r>
              <a:rPr lang="en-US" dirty="0"/>
              <a:t>, Frontiers in Pediatrics, 2018</a:t>
            </a:r>
          </a:p>
        </p:txBody>
      </p:sp>
      <p:sp>
        <p:nvSpPr>
          <p:cNvPr id="18" name="Content Placeholder 17">
            <a:extLst>
              <a:ext uri="{FF2B5EF4-FFF2-40B4-BE49-F238E27FC236}">
                <a16:creationId xmlns:a16="http://schemas.microsoft.com/office/drawing/2014/main" id="{E3378E35-8B02-4801-B437-9AA0097E6A7C}"/>
              </a:ext>
            </a:extLst>
          </p:cNvPr>
          <p:cNvSpPr>
            <a:spLocks noGrp="1"/>
          </p:cNvSpPr>
          <p:nvPr>
            <p:ph idx="1"/>
          </p:nvPr>
        </p:nvSpPr>
        <p:spPr/>
        <p:txBody>
          <a:bodyPr/>
          <a:lstStyle/>
          <a:p>
            <a:endParaRPr lang="en-US"/>
          </a:p>
        </p:txBody>
      </p:sp>
      <p:pic>
        <p:nvPicPr>
          <p:cNvPr id="20" name="Picture 19">
            <a:extLst>
              <a:ext uri="{FF2B5EF4-FFF2-40B4-BE49-F238E27FC236}">
                <a16:creationId xmlns:a16="http://schemas.microsoft.com/office/drawing/2014/main" id="{D27780A2-7829-4B65-8ABB-7E48CC1FA2FA}"/>
              </a:ext>
            </a:extLst>
          </p:cNvPr>
          <p:cNvPicPr>
            <a:picLocks noChangeAspect="1"/>
          </p:cNvPicPr>
          <p:nvPr/>
        </p:nvPicPr>
        <p:blipFill>
          <a:blip r:embed="rId3"/>
          <a:stretch>
            <a:fillRect/>
          </a:stretch>
        </p:blipFill>
        <p:spPr>
          <a:xfrm>
            <a:off x="729343" y="11731"/>
            <a:ext cx="11193380" cy="6340411"/>
          </a:xfrm>
          <a:prstGeom prst="rect">
            <a:avLst/>
          </a:prstGeom>
        </p:spPr>
      </p:pic>
    </p:spTree>
    <p:extLst>
      <p:ext uri="{BB962C8B-B14F-4D97-AF65-F5344CB8AC3E}">
        <p14:creationId xmlns:p14="http://schemas.microsoft.com/office/powerpoint/2010/main" val="1232477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079" y="513064"/>
            <a:ext cx="7975827" cy="828210"/>
          </a:xfrm>
          <a:noFill/>
        </p:spPr>
        <p:txBody>
          <a:bodyPr>
            <a:normAutofit fontScale="90000"/>
          </a:bodyPr>
          <a:lstStyle/>
          <a:p>
            <a:r>
              <a:rPr lang="en-US" b="1" dirty="0">
                <a:latin typeface="Arial" panose="020B0604020202020204" pitchFamily="34" charset="0"/>
                <a:cs typeface="Arial" panose="020B0604020202020204" pitchFamily="34" charset="0"/>
              </a:rPr>
              <a:t>We Are Over-treating preemies: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22-28 weeks, NRN Study</a:t>
            </a:r>
          </a:p>
        </p:txBody>
      </p:sp>
      <p:pic>
        <p:nvPicPr>
          <p:cNvPr id="3" name="Picture 2"/>
          <p:cNvPicPr>
            <a:picLocks noChangeAspect="1"/>
          </p:cNvPicPr>
          <p:nvPr/>
        </p:nvPicPr>
        <p:blipFill>
          <a:blip r:embed="rId3"/>
          <a:stretch>
            <a:fillRect/>
          </a:stretch>
        </p:blipFill>
        <p:spPr>
          <a:xfrm>
            <a:off x="338076" y="2230402"/>
            <a:ext cx="11710400" cy="2161715"/>
          </a:xfrm>
          <a:prstGeom prst="rect">
            <a:avLst/>
          </a:prstGeom>
        </p:spPr>
      </p:pic>
      <p:sp>
        <p:nvSpPr>
          <p:cNvPr id="6" name="Rectangle 5"/>
          <p:cNvSpPr/>
          <p:nvPr/>
        </p:nvSpPr>
        <p:spPr>
          <a:xfrm>
            <a:off x="1956079" y="6495459"/>
            <a:ext cx="315400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Table 5 from Puopolo et al. </a:t>
            </a: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Pediatrics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332215" y="1893045"/>
            <a:ext cx="9219190" cy="400110"/>
          </a:xfrm>
          <a:prstGeom prst="rect">
            <a:avLst/>
          </a:prstGeom>
        </p:spPr>
        <p:txBody>
          <a:bodyPr wrap="none">
            <a:spAutoFit/>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Early Onset Sepsis Incidence:			 0.5%			  2.5%</a:t>
            </a:r>
          </a:p>
        </p:txBody>
      </p:sp>
      <p:sp>
        <p:nvSpPr>
          <p:cNvPr id="5" name="TextBox 4">
            <a:extLst>
              <a:ext uri="{FF2B5EF4-FFF2-40B4-BE49-F238E27FC236}">
                <a16:creationId xmlns:a16="http://schemas.microsoft.com/office/drawing/2014/main" id="{67231C61-BCA9-6E40-9E18-9A80CAD8F436}"/>
              </a:ext>
            </a:extLst>
          </p:cNvPr>
          <p:cNvSpPr txBox="1"/>
          <p:nvPr/>
        </p:nvSpPr>
        <p:spPr>
          <a:xfrm>
            <a:off x="6460762" y="4586990"/>
            <a:ext cx="2398426" cy="1200329"/>
          </a:xfrm>
          <a:prstGeom prst="rect">
            <a:avLst/>
          </a:prstGeom>
          <a:noFill/>
        </p:spPr>
        <p:txBody>
          <a:bodyPr wrap="square" rtlCol="0">
            <a:spAutoFit/>
          </a:bodyPr>
          <a:lstStyle/>
          <a:p>
            <a:r>
              <a:rPr lang="en-US" dirty="0">
                <a:solidFill>
                  <a:srgbClr val="FF0000"/>
                </a:solidFill>
              </a:rPr>
              <a:t>Low Risk:</a:t>
            </a:r>
          </a:p>
          <a:p>
            <a:r>
              <a:rPr lang="en-US" dirty="0"/>
              <a:t>Delivery by Cesarean</a:t>
            </a:r>
          </a:p>
          <a:p>
            <a:r>
              <a:rPr lang="en-US" dirty="0"/>
              <a:t>ROM at delivery</a:t>
            </a:r>
          </a:p>
          <a:p>
            <a:r>
              <a:rPr lang="en-US" dirty="0"/>
              <a:t>No maternal </a:t>
            </a:r>
            <a:r>
              <a:rPr lang="en-US" dirty="0" err="1"/>
              <a:t>chorio</a:t>
            </a:r>
            <a:endParaRPr lang="en-US" dirty="0"/>
          </a:p>
        </p:txBody>
      </p:sp>
      <p:sp>
        <p:nvSpPr>
          <p:cNvPr id="7" name="TextBox 6">
            <a:extLst>
              <a:ext uri="{FF2B5EF4-FFF2-40B4-BE49-F238E27FC236}">
                <a16:creationId xmlns:a16="http://schemas.microsoft.com/office/drawing/2014/main" id="{C54EBB75-3F78-214F-AC9B-1763DB9A53A1}"/>
              </a:ext>
            </a:extLst>
          </p:cNvPr>
          <p:cNvSpPr txBox="1"/>
          <p:nvPr/>
        </p:nvSpPr>
        <p:spPr>
          <a:xfrm>
            <a:off x="9472113" y="4586990"/>
            <a:ext cx="2158583" cy="646331"/>
          </a:xfrm>
          <a:prstGeom prst="rect">
            <a:avLst/>
          </a:prstGeom>
          <a:noFill/>
        </p:spPr>
        <p:txBody>
          <a:bodyPr wrap="square" rtlCol="0">
            <a:spAutoFit/>
          </a:bodyPr>
          <a:lstStyle/>
          <a:p>
            <a:r>
              <a:rPr lang="en-US" dirty="0">
                <a:solidFill>
                  <a:srgbClr val="FF0000"/>
                </a:solidFill>
              </a:rPr>
              <a:t>Comparison Group:</a:t>
            </a:r>
          </a:p>
          <a:p>
            <a:r>
              <a:rPr lang="en-US" dirty="0"/>
              <a:t>Everyone Else</a:t>
            </a:r>
          </a:p>
        </p:txBody>
      </p:sp>
    </p:spTree>
    <p:extLst>
      <p:ext uri="{BB962C8B-B14F-4D97-AF65-F5344CB8AC3E}">
        <p14:creationId xmlns:p14="http://schemas.microsoft.com/office/powerpoint/2010/main" val="3568341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Treatment of Culture Negative Sepsis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ea typeface="Lato"/>
                <a:cs typeface="Lato"/>
              </a:rPr>
              <a:t>Shorter duration of therapy </a:t>
            </a:r>
          </a:p>
          <a:p>
            <a:r>
              <a:rPr lang="en-US" dirty="0">
                <a:ea typeface="Lato"/>
                <a:cs typeface="Lato"/>
              </a:rPr>
              <a:t>Find evidence for utility of a 5-day course versus longer</a:t>
            </a:r>
          </a:p>
        </p:txBody>
      </p:sp>
      <p:sp>
        <p:nvSpPr>
          <p:cNvPr id="4" name="Slide Number Placeholder 3"/>
          <p:cNvSpPr>
            <a:spLocks noGrp="1"/>
          </p:cNvSpPr>
          <p:nvPr>
            <p:ph type="sldNum" sz="quarter" idx="10"/>
          </p:nvPr>
        </p:nvSpPr>
        <p:spPr/>
        <p:txBody>
          <a:bodyPr/>
          <a:lstStyle/>
          <a:p>
            <a:fld id="{97033E4B-E3EB-3D46-B2D8-3159663620FA}" type="slidenum">
              <a:rPr lang="en-US" smtClean="0"/>
              <a:pPr/>
              <a:t>24</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25190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E0F8-F476-469F-AEC0-8676A171B8E1}"/>
              </a:ext>
            </a:extLst>
          </p:cNvPr>
          <p:cNvSpPr>
            <a:spLocks noGrp="1"/>
          </p:cNvSpPr>
          <p:nvPr>
            <p:ph type="title"/>
          </p:nvPr>
        </p:nvSpPr>
        <p:spPr/>
        <p:txBody>
          <a:bodyPr/>
          <a:lstStyle/>
          <a:p>
            <a:r>
              <a:rPr lang="en-US" dirty="0"/>
              <a:t>Culture POSITIVE sepsis</a:t>
            </a:r>
          </a:p>
        </p:txBody>
      </p:sp>
      <p:sp>
        <p:nvSpPr>
          <p:cNvPr id="3" name="Content Placeholder 2">
            <a:extLst>
              <a:ext uri="{FF2B5EF4-FFF2-40B4-BE49-F238E27FC236}">
                <a16:creationId xmlns:a16="http://schemas.microsoft.com/office/drawing/2014/main" id="{A405BE9A-3447-4EC7-AE63-80C9406B567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B30FFA0-FF9B-4596-B5AE-19CF8166963F}"/>
              </a:ext>
            </a:extLst>
          </p:cNvPr>
          <p:cNvSpPr>
            <a:spLocks noGrp="1"/>
          </p:cNvSpPr>
          <p:nvPr>
            <p:ph type="sldNum" sz="quarter" idx="10"/>
          </p:nvPr>
        </p:nvSpPr>
        <p:spPr/>
        <p:txBody>
          <a:bodyPr/>
          <a:lstStyle/>
          <a:p>
            <a:fld id="{97033E4B-E3EB-3D46-B2D8-3159663620FA}" type="slidenum">
              <a:rPr lang="en-US" smtClean="0"/>
              <a:pPr/>
              <a:t>25</a:t>
            </a:fld>
            <a:endParaRPr lang="en-US"/>
          </a:p>
        </p:txBody>
      </p:sp>
      <p:sp>
        <p:nvSpPr>
          <p:cNvPr id="5" name="Footer Placeholder 4">
            <a:extLst>
              <a:ext uri="{FF2B5EF4-FFF2-40B4-BE49-F238E27FC236}">
                <a16:creationId xmlns:a16="http://schemas.microsoft.com/office/drawing/2014/main" id="{2106CFB0-FF11-4828-807B-10A4579366AA}"/>
              </a:ext>
            </a:extLst>
          </p:cNvPr>
          <p:cNvSpPr>
            <a:spLocks noGrp="1"/>
          </p:cNvSpPr>
          <p:nvPr>
            <p:ph type="ftr" sz="quarter" idx="11"/>
          </p:nvPr>
        </p:nvSpPr>
        <p:spPr/>
        <p:txBody>
          <a:bodyPr/>
          <a:lstStyle/>
          <a:p>
            <a:pPr algn="l"/>
            <a:r>
              <a:rPr lang="en-US"/>
              <a:t>Illinois Perinatal Quality Collaborative</a:t>
            </a:r>
          </a:p>
        </p:txBody>
      </p:sp>
      <p:pic>
        <p:nvPicPr>
          <p:cNvPr id="9" name="Picture 8">
            <a:extLst>
              <a:ext uri="{FF2B5EF4-FFF2-40B4-BE49-F238E27FC236}">
                <a16:creationId xmlns:a16="http://schemas.microsoft.com/office/drawing/2014/main" id="{50F9BDDF-111F-426C-84E7-63014405EBE3}"/>
              </a:ext>
            </a:extLst>
          </p:cNvPr>
          <p:cNvPicPr>
            <a:picLocks noChangeAspect="1"/>
          </p:cNvPicPr>
          <p:nvPr/>
        </p:nvPicPr>
        <p:blipFill>
          <a:blip r:embed="rId2"/>
          <a:stretch>
            <a:fillRect/>
          </a:stretch>
        </p:blipFill>
        <p:spPr>
          <a:xfrm>
            <a:off x="975598" y="2119129"/>
            <a:ext cx="10240804" cy="2619741"/>
          </a:xfrm>
          <a:prstGeom prst="rect">
            <a:avLst/>
          </a:prstGeom>
        </p:spPr>
      </p:pic>
      <p:sp>
        <p:nvSpPr>
          <p:cNvPr id="10" name="TextBox 9">
            <a:extLst>
              <a:ext uri="{FF2B5EF4-FFF2-40B4-BE49-F238E27FC236}">
                <a16:creationId xmlns:a16="http://schemas.microsoft.com/office/drawing/2014/main" id="{93127C75-802B-4994-9BE5-14C913CC967C}"/>
              </a:ext>
            </a:extLst>
          </p:cNvPr>
          <p:cNvSpPr txBox="1"/>
          <p:nvPr/>
        </p:nvSpPr>
        <p:spPr>
          <a:xfrm>
            <a:off x="4408713" y="5032374"/>
            <a:ext cx="4844143" cy="369332"/>
          </a:xfrm>
          <a:prstGeom prst="rect">
            <a:avLst/>
          </a:prstGeom>
          <a:noFill/>
        </p:spPr>
        <p:txBody>
          <a:bodyPr wrap="square" rtlCol="0">
            <a:spAutoFit/>
          </a:bodyPr>
          <a:lstStyle/>
          <a:p>
            <a:r>
              <a:rPr lang="en-US" dirty="0"/>
              <a:t>No differences!</a:t>
            </a:r>
          </a:p>
        </p:txBody>
      </p:sp>
    </p:spTree>
    <p:extLst>
      <p:ext uri="{BB962C8B-B14F-4D97-AF65-F5344CB8AC3E}">
        <p14:creationId xmlns:p14="http://schemas.microsoft.com/office/powerpoint/2010/main" val="60398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6924-D9B5-45E6-949B-EB324E6DCDAB}"/>
              </a:ext>
            </a:extLst>
          </p:cNvPr>
          <p:cNvSpPr>
            <a:spLocks noGrp="1"/>
          </p:cNvSpPr>
          <p:nvPr>
            <p:ph type="title"/>
          </p:nvPr>
        </p:nvSpPr>
        <p:spPr/>
        <p:txBody>
          <a:bodyPr/>
          <a:lstStyle/>
          <a:p>
            <a:r>
              <a:rPr lang="en-US" dirty="0"/>
              <a:t>Parkland NICU (1400 admits </a:t>
            </a:r>
            <a:r>
              <a:rPr lang="en-US" dirty="0" err="1"/>
              <a:t>annully</a:t>
            </a:r>
            <a:r>
              <a:rPr lang="en-US" dirty="0"/>
              <a:t>)</a:t>
            </a:r>
          </a:p>
        </p:txBody>
      </p:sp>
      <p:pic>
        <p:nvPicPr>
          <p:cNvPr id="11" name="Content Placeholder 10">
            <a:extLst>
              <a:ext uri="{FF2B5EF4-FFF2-40B4-BE49-F238E27FC236}">
                <a16:creationId xmlns:a16="http://schemas.microsoft.com/office/drawing/2014/main" id="{DF11F046-C04E-448A-B55E-B598002EA300}"/>
              </a:ext>
            </a:extLst>
          </p:cNvPr>
          <p:cNvPicPr>
            <a:picLocks noGrp="1" noChangeAspect="1"/>
          </p:cNvPicPr>
          <p:nvPr>
            <p:ph idx="1"/>
          </p:nvPr>
        </p:nvPicPr>
        <p:blipFill>
          <a:blip r:embed="rId2"/>
          <a:stretch>
            <a:fillRect/>
          </a:stretch>
        </p:blipFill>
        <p:spPr>
          <a:xfrm>
            <a:off x="1099456" y="1446585"/>
            <a:ext cx="8131630" cy="4294764"/>
          </a:xfrm>
        </p:spPr>
      </p:pic>
      <p:sp>
        <p:nvSpPr>
          <p:cNvPr id="4" name="Slide Number Placeholder 3">
            <a:extLst>
              <a:ext uri="{FF2B5EF4-FFF2-40B4-BE49-F238E27FC236}">
                <a16:creationId xmlns:a16="http://schemas.microsoft.com/office/drawing/2014/main" id="{F1E308BD-2B6F-43EC-BBD9-952607D6F50C}"/>
              </a:ext>
            </a:extLst>
          </p:cNvPr>
          <p:cNvSpPr>
            <a:spLocks noGrp="1"/>
          </p:cNvSpPr>
          <p:nvPr>
            <p:ph type="sldNum" sz="quarter" idx="10"/>
          </p:nvPr>
        </p:nvSpPr>
        <p:spPr/>
        <p:txBody>
          <a:bodyPr/>
          <a:lstStyle/>
          <a:p>
            <a:fld id="{97033E4B-E3EB-3D46-B2D8-3159663620FA}" type="slidenum">
              <a:rPr lang="en-US" smtClean="0"/>
              <a:pPr/>
              <a:t>26</a:t>
            </a:fld>
            <a:endParaRPr lang="en-US"/>
          </a:p>
        </p:txBody>
      </p:sp>
      <p:sp>
        <p:nvSpPr>
          <p:cNvPr id="5" name="Footer Placeholder 4">
            <a:extLst>
              <a:ext uri="{FF2B5EF4-FFF2-40B4-BE49-F238E27FC236}">
                <a16:creationId xmlns:a16="http://schemas.microsoft.com/office/drawing/2014/main" id="{401B4994-80D1-450F-8350-226B203F8324}"/>
              </a:ext>
            </a:extLst>
          </p:cNvPr>
          <p:cNvSpPr>
            <a:spLocks noGrp="1"/>
          </p:cNvSpPr>
          <p:nvPr>
            <p:ph type="ftr" sz="quarter" idx="11"/>
          </p:nvPr>
        </p:nvSpPr>
        <p:spPr/>
        <p:txBody>
          <a:bodyPr/>
          <a:lstStyle/>
          <a:p>
            <a:pPr algn="l"/>
            <a:r>
              <a:rPr lang="en-US"/>
              <a:t>Illinois Perinatal Quality Collaborative</a:t>
            </a:r>
          </a:p>
        </p:txBody>
      </p:sp>
      <p:pic>
        <p:nvPicPr>
          <p:cNvPr id="9" name="Picture 8">
            <a:extLst>
              <a:ext uri="{FF2B5EF4-FFF2-40B4-BE49-F238E27FC236}">
                <a16:creationId xmlns:a16="http://schemas.microsoft.com/office/drawing/2014/main" id="{6A403C36-2AF4-412D-9F49-B6847680FB3A}"/>
              </a:ext>
            </a:extLst>
          </p:cNvPr>
          <p:cNvPicPr>
            <a:picLocks noChangeAspect="1"/>
          </p:cNvPicPr>
          <p:nvPr/>
        </p:nvPicPr>
        <p:blipFill>
          <a:blip r:embed="rId3"/>
          <a:stretch>
            <a:fillRect/>
          </a:stretch>
        </p:blipFill>
        <p:spPr>
          <a:xfrm>
            <a:off x="7032171" y="5774354"/>
            <a:ext cx="4284172" cy="947121"/>
          </a:xfrm>
          <a:prstGeom prst="rect">
            <a:avLst/>
          </a:prstGeom>
        </p:spPr>
      </p:pic>
      <p:sp>
        <p:nvSpPr>
          <p:cNvPr id="12" name="Rectangle 11">
            <a:extLst>
              <a:ext uri="{FF2B5EF4-FFF2-40B4-BE49-F238E27FC236}">
                <a16:creationId xmlns:a16="http://schemas.microsoft.com/office/drawing/2014/main" id="{138B0B4B-A27B-4FD8-9BB6-A1DE23654FFD}"/>
              </a:ext>
            </a:extLst>
          </p:cNvPr>
          <p:cNvSpPr/>
          <p:nvPr/>
        </p:nvSpPr>
        <p:spPr>
          <a:xfrm>
            <a:off x="5301344" y="2272684"/>
            <a:ext cx="3820886" cy="1156316"/>
          </a:xfrm>
          <a:prstGeom prst="rect">
            <a:avLst/>
          </a:prstGeom>
          <a:noFill/>
          <a:ln w="5715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09655B48-FFF9-4ACE-AE25-54511EEB8C44}"/>
              </a:ext>
            </a:extLst>
          </p:cNvPr>
          <p:cNvSpPr/>
          <p:nvPr/>
        </p:nvSpPr>
        <p:spPr>
          <a:xfrm>
            <a:off x="5301344" y="4574147"/>
            <a:ext cx="3820886" cy="1156316"/>
          </a:xfrm>
          <a:prstGeom prst="rect">
            <a:avLst/>
          </a:prstGeom>
          <a:noFill/>
          <a:ln w="5715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48427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 y="365125"/>
            <a:ext cx="11704320" cy="1325563"/>
          </a:xfrm>
          <a:noFill/>
          <a:ln>
            <a:solidFill>
              <a:schemeClr val="tx1"/>
            </a:solidFill>
          </a:ln>
        </p:spPr>
        <p:txBody>
          <a:bodyPr/>
          <a:lstStyle/>
          <a:p>
            <a:r>
              <a:rPr lang="en-US" dirty="0"/>
              <a:t>AAP COFN Clinical Report: Evaluation/Treatment</a:t>
            </a:r>
          </a:p>
        </p:txBody>
      </p:sp>
      <p:sp>
        <p:nvSpPr>
          <p:cNvPr id="4" name="Rectangle 3"/>
          <p:cNvSpPr/>
          <p:nvPr/>
        </p:nvSpPr>
        <p:spPr>
          <a:xfrm>
            <a:off x="657225" y="6176963"/>
            <a:ext cx="11353800"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Puopolo K,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Benitz</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W,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Zaoutis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T, COFN. Management of Neonates Born at ≤34 6/7 Weeks’ Gestation With Suspected or Proven Early-Onset Bacterial Sepsis,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Pediatrics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2018</a:t>
            </a:r>
          </a:p>
        </p:txBody>
      </p:sp>
      <p:sp>
        <p:nvSpPr>
          <p:cNvPr id="6" name="Content Placeholder 5"/>
          <p:cNvSpPr>
            <a:spLocks noGrp="1"/>
          </p:cNvSpPr>
          <p:nvPr>
            <p:ph idx="1"/>
          </p:nvPr>
        </p:nvSpPr>
        <p:spPr>
          <a:xfrm>
            <a:off x="838200" y="1825625"/>
            <a:ext cx="10515600" cy="4351338"/>
          </a:xfrm>
        </p:spPr>
        <p:txBody>
          <a:bodyPr>
            <a:normAutofit/>
          </a:bodyPr>
          <a:lstStyle/>
          <a:p>
            <a:r>
              <a:rPr lang="en-US" dirty="0"/>
              <a:t>When initial blood culture results are negative, antibiotics should be discontinued by 36-48 hours, unless site-specific infection</a:t>
            </a:r>
          </a:p>
        </p:txBody>
      </p:sp>
    </p:spTree>
    <p:extLst>
      <p:ext uri="{BB962C8B-B14F-4D97-AF65-F5344CB8AC3E}">
        <p14:creationId xmlns:p14="http://schemas.microsoft.com/office/powerpoint/2010/main" val="3595314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B8F7-7BA2-4EE9-AB94-023AFEC780B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4522831-FA16-44F6-A5D4-DF1AA8E998C0}"/>
              </a:ext>
            </a:extLst>
          </p:cNvPr>
          <p:cNvSpPr>
            <a:spLocks noGrp="1"/>
          </p:cNvSpPr>
          <p:nvPr>
            <p:ph idx="1"/>
          </p:nvPr>
        </p:nvSpPr>
        <p:spPr/>
        <p:txBody>
          <a:bodyPr/>
          <a:lstStyle/>
          <a:p>
            <a:r>
              <a:rPr lang="en-US" dirty="0"/>
              <a:t>Standardize treatment duration</a:t>
            </a:r>
          </a:p>
          <a:p>
            <a:r>
              <a:rPr lang="en-US" dirty="0"/>
              <a:t>5 days appears to be safe and effective for pneumonia and “culture negative sepsis”</a:t>
            </a:r>
          </a:p>
        </p:txBody>
      </p:sp>
      <p:sp>
        <p:nvSpPr>
          <p:cNvPr id="4" name="Slide Number Placeholder 3">
            <a:extLst>
              <a:ext uri="{FF2B5EF4-FFF2-40B4-BE49-F238E27FC236}">
                <a16:creationId xmlns:a16="http://schemas.microsoft.com/office/drawing/2014/main" id="{9465A5B0-92E4-4AA6-BBF2-C38F6446544A}"/>
              </a:ext>
            </a:extLst>
          </p:cNvPr>
          <p:cNvSpPr>
            <a:spLocks noGrp="1"/>
          </p:cNvSpPr>
          <p:nvPr>
            <p:ph type="sldNum" sz="quarter" idx="10"/>
          </p:nvPr>
        </p:nvSpPr>
        <p:spPr/>
        <p:txBody>
          <a:bodyPr/>
          <a:lstStyle/>
          <a:p>
            <a:fld id="{97033E4B-E3EB-3D46-B2D8-3159663620FA}" type="slidenum">
              <a:rPr lang="en-US" smtClean="0"/>
              <a:pPr/>
              <a:t>28</a:t>
            </a:fld>
            <a:endParaRPr lang="en-US"/>
          </a:p>
        </p:txBody>
      </p:sp>
      <p:sp>
        <p:nvSpPr>
          <p:cNvPr id="5" name="Footer Placeholder 4">
            <a:extLst>
              <a:ext uri="{FF2B5EF4-FFF2-40B4-BE49-F238E27FC236}">
                <a16:creationId xmlns:a16="http://schemas.microsoft.com/office/drawing/2014/main" id="{1ED79662-AF6D-4A7A-A6A8-F25AAE747DF0}"/>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67829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Trusting your Blood Culture </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7385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ＭＳ Ｐゴシック" pitchFamily="34" charset="-128"/>
              <a:cs typeface="+mn-cs"/>
            </a:endParaRPr>
          </a:p>
        </p:txBody>
      </p:sp>
      <p:sp>
        <p:nvSpPr>
          <p:cNvPr id="11" name="TextBox 10"/>
          <p:cNvSpPr txBox="1"/>
          <p:nvPr/>
        </p:nvSpPr>
        <p:spPr>
          <a:xfrm>
            <a:off x="5053677" y="704922"/>
            <a:ext cx="6825566" cy="5139869"/>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rPr>
              <a:t>2022 OB &amp; Neonatal Face-to-Face Meetings</a:t>
            </a:r>
            <a:r>
              <a:rPr kumimoji="0" lang="en-US" sz="4000" b="0" i="0" u="none" strike="noStrike" kern="1200" cap="none" spc="0" normalizeH="0" baseline="0" noProof="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rPr>
              <a:t> </a:t>
            </a:r>
            <a:endParaRPr lang="en-US" sz="4000" b="0" i="0" u="none" strike="noStrike" kern="1200" cap="none" spc="0" normalizeH="0" baseline="0" noProof="0">
              <a:ln w="0"/>
              <a:solidFill>
                <a:srgbClr val="0070C0"/>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rPr>
              <a:t>Obstetric May 25, 2022 </a:t>
            </a:r>
            <a:endParaRPr lang="en-US" sz="3200" b="0" i="0" u="none" strike="noStrike" kern="1200" cap="none" spc="0" normalizeH="0" baseline="0" noProof="0">
              <a:ln w="0"/>
              <a:solidFill>
                <a:srgbClr val="0070C0"/>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rPr>
              <a:t>Neonatal May 26, 2022</a:t>
            </a:r>
            <a:endParaRPr lang="en-US" sz="3200" b="0" i="0" u="none" strike="noStrike" kern="1200" cap="none" spc="0" normalizeH="0" baseline="0" noProof="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endParaRPr lang="en-US" sz="2800" b="0" i="0" u="none" strike="noStrike" kern="1200" cap="none" spc="0" normalizeH="0" baseline="0" noProof="0">
              <a:ln>
                <a:noFill/>
              </a:ln>
              <a:solidFill>
                <a:srgbClr val="1C498B"/>
              </a:solidFill>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chemeClr val="accent2"/>
                </a:solidFill>
                <a:effectLst/>
                <a:uLnTx/>
                <a:uFillTx/>
                <a:latin typeface="Arial"/>
                <a:ea typeface="ＭＳ Ｐゴシック"/>
                <a:cs typeface="Arial"/>
              </a:rPr>
              <a:t>2022 ILPQC 10th Annual Conference</a:t>
            </a:r>
            <a:endParaRPr lang="en-US" sz="3200" b="0" i="0" u="none" strike="noStrike" kern="1200" cap="none" spc="0" normalizeH="0" baseline="0" noProof="0">
              <a:ln>
                <a:noFill/>
              </a:ln>
              <a:solidFill>
                <a:schemeClr val="accent2"/>
              </a:solidFill>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w="0"/>
                <a:solidFill>
                  <a:schemeClr val="accent2"/>
                </a:solidFill>
                <a:effectLst>
                  <a:outerShdw blurRad="38100" dist="25400" dir="5400000" algn="ctr" rotWithShape="0">
                    <a:srgbClr val="6E747A">
                      <a:alpha val="43000"/>
                    </a:srgbClr>
                  </a:outerShdw>
                </a:effectLst>
                <a:uLnTx/>
                <a:uFillTx/>
                <a:latin typeface="Arial"/>
                <a:ea typeface="ＭＳ Ｐゴシック"/>
                <a:cs typeface="Arial"/>
              </a:rPr>
              <a:t>Thursday, October 27, 2022</a:t>
            </a:r>
            <a:endParaRPr lang="en-US" sz="3200" b="0" i="0" u="none" strike="noStrike" kern="1200" cap="none" spc="0" normalizeH="0" baseline="0" noProof="0">
              <a:ln w="0"/>
              <a:solidFill>
                <a:schemeClr val="accent2"/>
              </a:solidFill>
              <a:effectLst>
                <a:outerShdw blurRad="38100" dist="25400" dir="5400000" algn="ctr" rotWithShape="0">
                  <a:srgbClr val="6E747A">
                    <a:alpha val="43000"/>
                  </a:srgbClr>
                </a:outerShdw>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endParaRPr lang="en-US" sz="2800" b="0" i="0" u="none" strike="noStrike" kern="1200" cap="none" spc="0" normalizeH="0" baseline="0" noProof="0">
              <a:ln>
                <a:noFill/>
              </a:ln>
              <a:solidFill>
                <a:srgbClr val="1C498B"/>
              </a:solidFill>
              <a:effectLst/>
              <a:uLnTx/>
              <a:uFillTx/>
              <a:latin typeface="Arial"/>
              <a:ea typeface="ＭＳ Ｐゴシック"/>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More information coming soon!  </a:t>
            </a:r>
            <a:endParaRPr kumimoji="0" lang="en-US" sz="3200" b="0" i="0" u="none" strike="noStrike" kern="1200" cap="none" spc="0" normalizeH="0" baseline="0" noProof="0">
              <a:ln w="0"/>
              <a:solidFill>
                <a:srgbClr val="1C498B"/>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803" y="4115901"/>
            <a:ext cx="5083704" cy="213360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803" y="703974"/>
            <a:ext cx="5083704" cy="3408979"/>
          </a:xfrm>
          <a:prstGeom prst="rect">
            <a:avLst/>
          </a:prstGeom>
        </p:spPr>
      </p:pic>
      <p:sp>
        <p:nvSpPr>
          <p:cNvPr id="3" name="Rectangle 2">
            <a:extLst>
              <a:ext uri="{FF2B5EF4-FFF2-40B4-BE49-F238E27FC236}">
                <a16:creationId xmlns:a16="http://schemas.microsoft.com/office/drawing/2014/main" id="{FC163B8D-102F-40C1-B4E7-FCE60409AC8B}"/>
              </a:ext>
            </a:extLst>
          </p:cNvPr>
          <p:cNvSpPr/>
          <p:nvPr/>
        </p:nvSpPr>
        <p:spPr>
          <a:xfrm>
            <a:off x="5273040" y="695960"/>
            <a:ext cx="6461760" cy="2377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84745F-9DFA-41C1-BD7F-5C66A9D85DD2}"/>
              </a:ext>
            </a:extLst>
          </p:cNvPr>
          <p:cNvSpPr/>
          <p:nvPr/>
        </p:nvSpPr>
        <p:spPr>
          <a:xfrm>
            <a:off x="5273039" y="3195319"/>
            <a:ext cx="6461760" cy="157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139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74638"/>
            <a:ext cx="8229600" cy="792162"/>
          </a:xfrm>
          <a:noFill/>
        </p:spPr>
        <p:txBody>
          <a:bodyPr/>
          <a:lstStyle/>
          <a:p>
            <a:pPr algn="l"/>
            <a:r>
              <a:rPr lang="en-US" sz="3600" b="1" dirty="0">
                <a:solidFill>
                  <a:srgbClr val="06067C"/>
                </a:solidFill>
                <a:latin typeface="Arial"/>
                <a:cs typeface="Arial"/>
              </a:rPr>
              <a:t>Modern Blood Culture Processing</a:t>
            </a:r>
            <a:endParaRPr lang="en-US" sz="3600" b="1" dirty="0">
              <a:solidFill>
                <a:srgbClr val="06067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0080" y="1219201"/>
            <a:ext cx="10561320" cy="5089525"/>
          </a:xfrm>
        </p:spPr>
        <p:txBody>
          <a:bodyPr/>
          <a:lstStyle/>
          <a:p>
            <a:pPr>
              <a:spcBef>
                <a:spcPts val="600"/>
              </a:spcBef>
              <a:spcAft>
                <a:spcPts val="600"/>
              </a:spcAft>
            </a:pPr>
            <a:r>
              <a:rPr lang="en-US" sz="2800" b="1" dirty="0">
                <a:latin typeface="Arial" panose="020B0604020202020204" pitchFamily="34" charset="0"/>
                <a:cs typeface="Arial" panose="020B0604020202020204" pitchFamily="34" charset="0"/>
              </a:rPr>
              <a:t>The old-fashioned “48-hour rule-out” based on daily examination of broth culture for visual turbidity and 12-hourly reviews of plate subcultures</a:t>
            </a:r>
          </a:p>
          <a:p>
            <a:pPr>
              <a:spcBef>
                <a:spcPts val="600"/>
              </a:spcBef>
              <a:spcAft>
                <a:spcPts val="600"/>
              </a:spcAft>
            </a:pPr>
            <a:r>
              <a:rPr lang="en-US" sz="2800" b="1" dirty="0">
                <a:latin typeface="Arial" panose="020B0604020202020204" pitchFamily="34" charset="0"/>
                <a:cs typeface="Arial" panose="020B0604020202020204" pitchFamily="34" charset="0"/>
              </a:rPr>
              <a:t>Current blood culture techniques rely on production of CO2 or change in gas pressure for continuous detection of bacterial growth </a:t>
            </a:r>
          </a:p>
          <a:p>
            <a:pPr lvl="1">
              <a:spcBef>
                <a:spcPts val="600"/>
              </a:spcBef>
              <a:spcAft>
                <a:spcPts val="600"/>
              </a:spcAft>
            </a:pPr>
            <a:r>
              <a:rPr lang="en-US" b="1" dirty="0">
                <a:latin typeface="Arial" panose="020B0604020202020204" pitchFamily="34" charset="0"/>
                <a:cs typeface="Arial" panose="020B0604020202020204" pitchFamily="34" charset="0"/>
              </a:rPr>
              <a:t>Optimized to detect very low levels of bacteremia </a:t>
            </a:r>
          </a:p>
          <a:p>
            <a:pPr lvl="1">
              <a:spcBef>
                <a:spcPts val="600"/>
              </a:spcBef>
              <a:spcAft>
                <a:spcPts val="600"/>
              </a:spcAft>
            </a:pPr>
            <a:r>
              <a:rPr lang="en-US" b="1" dirty="0">
                <a:latin typeface="Arial" panose="020B0604020202020204" pitchFamily="34" charset="0"/>
                <a:cs typeface="Arial" panose="020B0604020202020204" pitchFamily="34" charset="0"/>
              </a:rPr>
              <a:t>Neutralize antibiotics in circulation</a:t>
            </a:r>
          </a:p>
          <a:p>
            <a:pPr marL="0" indent="0">
              <a:buNone/>
            </a:pPr>
            <a:endParaRPr lang="en-US" dirty="0"/>
          </a:p>
        </p:txBody>
      </p:sp>
    </p:spTree>
    <p:extLst>
      <p:ext uri="{BB962C8B-B14F-4D97-AF65-F5344CB8AC3E}">
        <p14:creationId xmlns:p14="http://schemas.microsoft.com/office/powerpoint/2010/main" val="1068590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65125"/>
            <a:ext cx="11501120" cy="1325563"/>
          </a:xfrm>
          <a:solidFill>
            <a:schemeClr val="bg1">
              <a:lumMod val="85000"/>
            </a:schemeClr>
          </a:solidFill>
          <a:ln>
            <a:solidFill>
              <a:schemeClr val="tx1"/>
            </a:solidFill>
          </a:ln>
        </p:spPr>
        <p:txBody>
          <a:bodyPr/>
          <a:lstStyle/>
          <a:p>
            <a:r>
              <a:rPr lang="en-US" dirty="0"/>
              <a:t>AAP COFN Clinical Report: Laboratory Tests</a:t>
            </a:r>
          </a:p>
        </p:txBody>
      </p:sp>
      <p:sp>
        <p:nvSpPr>
          <p:cNvPr id="4" name="Rectangle 3"/>
          <p:cNvSpPr/>
          <p:nvPr/>
        </p:nvSpPr>
        <p:spPr>
          <a:xfrm>
            <a:off x="657225" y="6176963"/>
            <a:ext cx="11353800" cy="646331"/>
          </a:xfrm>
          <a:prstGeom prst="rect">
            <a:avLst/>
          </a:prstGeom>
        </p:spPr>
        <p:txBody>
          <a:bodyPr wrap="square">
            <a:spAutoFit/>
          </a:bodyPr>
          <a:lstStyle/>
          <a:p>
            <a:pPr algn="r"/>
            <a:r>
              <a:rPr lang="en-US" b="1" dirty="0"/>
              <a:t>Puopolo K, </a:t>
            </a:r>
            <a:r>
              <a:rPr lang="en-US" b="1" dirty="0" err="1"/>
              <a:t>Benitz</a:t>
            </a:r>
            <a:r>
              <a:rPr lang="en-US" b="1" dirty="0"/>
              <a:t> W, </a:t>
            </a:r>
            <a:r>
              <a:rPr lang="en-US" b="1" dirty="0" err="1"/>
              <a:t>Zaoutis</a:t>
            </a:r>
            <a:r>
              <a:rPr lang="en-US" b="1" dirty="0"/>
              <a:t> T, COFN. Management of Neonates Born at ≤34 6/7 Weeks’ Gestation With Suspected or Proven Early-Onset Bacterial Sepsis, </a:t>
            </a:r>
            <a:r>
              <a:rPr lang="en-US" b="1" i="1" dirty="0"/>
              <a:t>Pediatrics</a:t>
            </a:r>
            <a:r>
              <a:rPr lang="en-US" b="1" dirty="0"/>
              <a:t>, 2018</a:t>
            </a:r>
          </a:p>
        </p:txBody>
      </p:sp>
      <p:sp>
        <p:nvSpPr>
          <p:cNvPr id="6" name="Content Placeholder 5"/>
          <p:cNvSpPr>
            <a:spLocks noGrp="1"/>
          </p:cNvSpPr>
          <p:nvPr>
            <p:ph idx="1"/>
          </p:nvPr>
        </p:nvSpPr>
        <p:spPr>
          <a:xfrm>
            <a:off x="838200" y="1825625"/>
            <a:ext cx="10515600" cy="4351338"/>
          </a:xfrm>
        </p:spPr>
        <p:txBody>
          <a:bodyPr>
            <a:normAutofit fontScale="92500" lnSpcReduction="10000"/>
          </a:bodyPr>
          <a:lstStyle/>
          <a:p>
            <a:r>
              <a:rPr lang="en-US" dirty="0"/>
              <a:t>Blood culture: </a:t>
            </a:r>
          </a:p>
          <a:p>
            <a:pPr lvl="1"/>
            <a:r>
              <a:rPr lang="en-US" dirty="0"/>
              <a:t>The diagnostic standard for EOS</a:t>
            </a:r>
          </a:p>
          <a:p>
            <a:pPr lvl="1"/>
            <a:r>
              <a:rPr lang="en-US" b="1" dirty="0"/>
              <a:t>Reliably detect bacteremia at a level of 1 to 10 CFU with 1 mL blood</a:t>
            </a:r>
          </a:p>
          <a:p>
            <a:pPr lvl="1"/>
            <a:r>
              <a:rPr lang="en-US" dirty="0"/>
              <a:t>Consider anaerobic cultures</a:t>
            </a:r>
          </a:p>
          <a:p>
            <a:r>
              <a:rPr lang="en-US" dirty="0"/>
              <a:t>CSF culture: </a:t>
            </a:r>
          </a:p>
          <a:p>
            <a:pPr lvl="1"/>
            <a:r>
              <a:rPr lang="en-US" dirty="0"/>
              <a:t>Case by case</a:t>
            </a:r>
          </a:p>
          <a:p>
            <a:endParaRPr lang="en-US" dirty="0"/>
          </a:p>
          <a:p>
            <a:pPr marL="0" indent="0">
              <a:buNone/>
            </a:pPr>
            <a:r>
              <a:rPr lang="en-US" dirty="0"/>
              <a:t>“Continuation . . . in the absence of culture-confirmed disease is rarely justified”</a:t>
            </a:r>
          </a:p>
        </p:txBody>
      </p:sp>
    </p:spTree>
    <p:extLst>
      <p:ext uri="{BB962C8B-B14F-4D97-AF65-F5344CB8AC3E}">
        <p14:creationId xmlns:p14="http://schemas.microsoft.com/office/powerpoint/2010/main" val="488951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3625"/>
          </a:xfrm>
        </p:spPr>
        <p:txBody>
          <a:bodyPr/>
          <a:lstStyle/>
          <a:p>
            <a:r>
              <a:rPr lang="en-US" dirty="0"/>
              <a:t>Neonatal Blood Culture Reliability</a:t>
            </a:r>
          </a:p>
        </p:txBody>
      </p:sp>
      <p:sp>
        <p:nvSpPr>
          <p:cNvPr id="3" name="Content Placeholder 2"/>
          <p:cNvSpPr>
            <a:spLocks noGrp="1"/>
          </p:cNvSpPr>
          <p:nvPr>
            <p:ph idx="1"/>
          </p:nvPr>
        </p:nvSpPr>
        <p:spPr>
          <a:xfrm>
            <a:off x="838200" y="1580237"/>
            <a:ext cx="10515600" cy="4663043"/>
          </a:xfrm>
        </p:spPr>
        <p:txBody>
          <a:bodyPr>
            <a:noAutofit/>
          </a:bodyPr>
          <a:lstStyle/>
          <a:p>
            <a:pPr marL="0" indent="0">
              <a:buNone/>
            </a:pPr>
            <a:r>
              <a:rPr lang="en-US" dirty="0"/>
              <a:t>Percent detected</a:t>
            </a:r>
          </a:p>
          <a:p>
            <a:endParaRPr lang="en-US" dirty="0"/>
          </a:p>
        </p:txBody>
      </p:sp>
      <p:sp>
        <p:nvSpPr>
          <p:cNvPr id="5" name="TextBox 4"/>
          <p:cNvSpPr txBox="1"/>
          <p:nvPr/>
        </p:nvSpPr>
        <p:spPr>
          <a:xfrm>
            <a:off x="5149874" y="6459895"/>
            <a:ext cx="6941965" cy="369332"/>
          </a:xfrm>
          <a:prstGeom prst="rect">
            <a:avLst/>
          </a:prstGeom>
          <a:noFill/>
        </p:spPr>
        <p:txBody>
          <a:bodyPr wrap="none" rtlCol="0">
            <a:spAutoFit/>
          </a:bodyPr>
          <a:lstStyle/>
          <a:p>
            <a:r>
              <a:rPr lang="en-US" b="1" dirty="0" err="1"/>
              <a:t>Schelonka</a:t>
            </a:r>
            <a:r>
              <a:rPr lang="en-US" b="1" dirty="0"/>
              <a:t> et al, Journal of Pediatrics, 1996; Lancaster et al, JCM, 2015  </a:t>
            </a:r>
          </a:p>
        </p:txBody>
      </p:sp>
      <p:sp>
        <p:nvSpPr>
          <p:cNvPr id="7" name="TextBox 6"/>
          <p:cNvSpPr txBox="1"/>
          <p:nvPr/>
        </p:nvSpPr>
        <p:spPr>
          <a:xfrm>
            <a:off x="5372100" y="2668608"/>
            <a:ext cx="6339253" cy="3539430"/>
          </a:xfrm>
          <a:prstGeom prst="rect">
            <a:avLst/>
          </a:prstGeom>
          <a:noFill/>
        </p:spPr>
        <p:txBody>
          <a:bodyPr wrap="square" rtlCol="0">
            <a:spAutoFit/>
          </a:bodyPr>
          <a:lstStyle/>
          <a:p>
            <a:pPr marL="285750" indent="-285750">
              <a:buFont typeface="Arial" panose="020B0604020202020204" pitchFamily="34" charset="0"/>
              <a:buChar char="•"/>
            </a:pPr>
            <a:r>
              <a:rPr lang="en-US" sz="2800" b="1" i="1" dirty="0"/>
              <a:t>How sure are you of the inoculate volume?</a:t>
            </a:r>
          </a:p>
          <a:p>
            <a:pPr marL="285750" indent="-285750">
              <a:buFont typeface="Arial" panose="020B0604020202020204" pitchFamily="34" charset="0"/>
              <a:buChar char="•"/>
            </a:pPr>
            <a:endParaRPr lang="en-US" sz="2800" b="1" i="1" dirty="0"/>
          </a:p>
          <a:p>
            <a:pPr marL="285750" indent="-285750">
              <a:buFont typeface="Arial" panose="020B0604020202020204" pitchFamily="34" charset="0"/>
              <a:buChar char="•"/>
            </a:pPr>
            <a:r>
              <a:rPr lang="en-US" sz="2800" b="1" i="1" dirty="0"/>
              <a:t>How frequent is low-level bacteremia?</a:t>
            </a:r>
          </a:p>
          <a:p>
            <a:pPr marL="285750" indent="-285750">
              <a:buFont typeface="Arial" panose="020B0604020202020204" pitchFamily="34" charset="0"/>
              <a:buChar char="•"/>
            </a:pPr>
            <a:r>
              <a:rPr lang="en-US" sz="2800" b="1" i="1" dirty="0"/>
              <a:t>What is adequate treatment for low-level bacteremia?</a:t>
            </a:r>
          </a:p>
          <a:p>
            <a:pPr marL="285750" indent="-285750">
              <a:buFont typeface="Arial" panose="020B0604020202020204" pitchFamily="34" charset="0"/>
              <a:buChar char="•"/>
            </a:pPr>
            <a:r>
              <a:rPr lang="en-US" sz="2800" b="1" i="1" dirty="0"/>
              <a:t>Do you think that your patient is really at risk for bacteremia?</a:t>
            </a:r>
          </a:p>
        </p:txBody>
      </p:sp>
      <p:graphicFrame>
        <p:nvGraphicFramePr>
          <p:cNvPr id="11" name="Table 10"/>
          <p:cNvGraphicFramePr>
            <a:graphicFrameLocks noGrp="1"/>
          </p:cNvGraphicFramePr>
          <p:nvPr/>
        </p:nvGraphicFramePr>
        <p:xfrm>
          <a:off x="838200" y="2186504"/>
          <a:ext cx="4324349" cy="3574216"/>
        </p:xfrm>
        <a:graphic>
          <a:graphicData uri="http://schemas.openxmlformats.org/drawingml/2006/table">
            <a:tbl>
              <a:tblPr firstRow="1" bandRow="1">
                <a:tableStyleId>{5C22544A-7EE6-4342-B048-85BDC9FD1C3A}</a:tableStyleId>
              </a:tblPr>
              <a:tblGrid>
                <a:gridCol w="1048912">
                  <a:extLst>
                    <a:ext uri="{9D8B030D-6E8A-4147-A177-3AD203B41FA5}">
                      <a16:colId xmlns:a16="http://schemas.microsoft.com/office/drawing/2014/main" val="2239373268"/>
                    </a:ext>
                  </a:extLst>
                </a:gridCol>
                <a:gridCol w="1045695">
                  <a:extLst>
                    <a:ext uri="{9D8B030D-6E8A-4147-A177-3AD203B41FA5}">
                      <a16:colId xmlns:a16="http://schemas.microsoft.com/office/drawing/2014/main" val="2642171845"/>
                    </a:ext>
                  </a:extLst>
                </a:gridCol>
                <a:gridCol w="752900">
                  <a:extLst>
                    <a:ext uri="{9D8B030D-6E8A-4147-A177-3AD203B41FA5}">
                      <a16:colId xmlns:a16="http://schemas.microsoft.com/office/drawing/2014/main" val="750649577"/>
                    </a:ext>
                  </a:extLst>
                </a:gridCol>
                <a:gridCol w="791510">
                  <a:extLst>
                    <a:ext uri="{9D8B030D-6E8A-4147-A177-3AD203B41FA5}">
                      <a16:colId xmlns:a16="http://schemas.microsoft.com/office/drawing/2014/main" val="2464377077"/>
                    </a:ext>
                  </a:extLst>
                </a:gridCol>
                <a:gridCol w="685332">
                  <a:extLst>
                    <a:ext uri="{9D8B030D-6E8A-4147-A177-3AD203B41FA5}">
                      <a16:colId xmlns:a16="http://schemas.microsoft.com/office/drawing/2014/main" val="3189068903"/>
                    </a:ext>
                  </a:extLst>
                </a:gridCol>
              </a:tblGrid>
              <a:tr h="370840">
                <a:tc rowSpan="2">
                  <a:txBody>
                    <a:bodyPr/>
                    <a:lstStyle/>
                    <a:p>
                      <a:pPr algn="ctr"/>
                      <a:r>
                        <a:rPr lang="en-US" sz="2000" b="1" dirty="0">
                          <a:solidFill>
                            <a:schemeClr val="bg1"/>
                          </a:solidFill>
                        </a:rPr>
                        <a:t>CFU/mL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4">
                  <a:txBody>
                    <a:bodyPr/>
                    <a:lstStyle/>
                    <a:p>
                      <a:pPr algn="ctr"/>
                      <a:r>
                        <a:rPr lang="en-US" sz="2000" b="1" dirty="0"/>
                        <a:t>Inoculate volume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20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20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20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893859013"/>
                  </a:ext>
                </a:extLst>
              </a:tr>
              <a:tr h="370840">
                <a:tc vMerge="1">
                  <a:txBody>
                    <a:bodyPr/>
                    <a:lstStyle/>
                    <a:p>
                      <a:endParaRPr lang="en-US" sz="20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000" b="1" dirty="0">
                          <a:solidFill>
                            <a:schemeClr val="bg1"/>
                          </a:solidFill>
                        </a:rPr>
                        <a:t>0.5</a:t>
                      </a:r>
                      <a:r>
                        <a:rPr lang="en-US" sz="2000" b="1" baseline="0" dirty="0">
                          <a:solidFill>
                            <a:schemeClr val="bg1"/>
                          </a:solidFill>
                        </a:rPr>
                        <a:t> mL</a:t>
                      </a:r>
                      <a:endParaRPr lang="en-US" sz="2000" b="1"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r>
                        <a:rPr lang="en-US" sz="2000" b="1" dirty="0">
                          <a:solidFill>
                            <a:schemeClr val="bg1"/>
                          </a:solidFill>
                        </a:rPr>
                        <a:t>1 mL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r>
                        <a:rPr lang="en-US" sz="2000" b="1" dirty="0">
                          <a:solidFill>
                            <a:schemeClr val="bg1"/>
                          </a:solidFill>
                        </a:rPr>
                        <a:t>2</a:t>
                      </a:r>
                      <a:r>
                        <a:rPr lang="en-US" sz="2000" b="1" baseline="0" dirty="0">
                          <a:solidFill>
                            <a:schemeClr val="bg1"/>
                          </a:solidFill>
                        </a:rPr>
                        <a:t> mL</a:t>
                      </a:r>
                      <a:endParaRPr lang="en-US" sz="2000" b="1"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r>
                        <a:rPr lang="en-US" sz="2000" b="1" dirty="0">
                          <a:solidFill>
                            <a:schemeClr val="bg1"/>
                          </a:solidFill>
                        </a:rPr>
                        <a:t>4 mL</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29581667"/>
                  </a:ext>
                </a:extLst>
              </a:tr>
              <a:tr h="370840">
                <a:tc>
                  <a:txBody>
                    <a:bodyPr/>
                    <a:lstStyle/>
                    <a:p>
                      <a:r>
                        <a:rPr lang="en-US" sz="2000" b="1" dirty="0"/>
                        <a:t>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2000" b="1" dirty="0"/>
                        <a:t>0.39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0.63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2000" b="1" dirty="0"/>
                        <a:t>0.87</a:t>
                      </a:r>
                    </a:p>
                  </a:txBody>
                  <a:tcP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t>0.98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582099"/>
                  </a:ext>
                </a:extLst>
              </a:tr>
              <a:tr h="370840">
                <a:tc>
                  <a:txBody>
                    <a:bodyPr/>
                    <a:lstStyle/>
                    <a:p>
                      <a:r>
                        <a:rPr lang="en-US" sz="2000" b="1"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0.63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0.87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000" b="1" dirty="0"/>
                        <a:t>0.98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t>0.99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718536"/>
                  </a:ext>
                </a:extLst>
              </a:tr>
              <a:tr h="370840">
                <a:tc>
                  <a:txBody>
                    <a:bodyPr/>
                    <a:lstStyle/>
                    <a:p>
                      <a:r>
                        <a:rPr lang="en-US" sz="2000" b="1"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0.78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0.95</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t>0.99</a:t>
                      </a:r>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0.99</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7391401"/>
                  </a:ext>
                </a:extLst>
              </a:tr>
              <a:tr h="370840">
                <a:tc>
                  <a:txBody>
                    <a:bodyPr/>
                    <a:lstStyle/>
                    <a:p>
                      <a:r>
                        <a:rPr lang="en-US" sz="2000" b="1"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0.87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000" b="1" dirty="0"/>
                        <a:t>0.98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0.99</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0.99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2228328"/>
                  </a:ext>
                </a:extLst>
              </a:tr>
              <a:tr h="370840">
                <a:tc>
                  <a:txBody>
                    <a:bodyPr/>
                    <a:lstStyle/>
                    <a:p>
                      <a:r>
                        <a:rPr lang="en-US" sz="2000" b="1"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0.92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2000" b="1" dirty="0"/>
                        <a:t>0.99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0.99</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0.99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0466823"/>
                  </a:ext>
                </a:extLst>
              </a:tr>
              <a:tr h="404296">
                <a:tc>
                  <a:txBody>
                    <a:bodyPr/>
                    <a:lstStyle/>
                    <a:p>
                      <a:r>
                        <a:rPr lang="en-US" sz="2000" b="1" dirty="0"/>
                        <a:t>10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t>0.97</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t>0.99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0.99</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0.99</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1167481"/>
                  </a:ext>
                </a:extLst>
              </a:tr>
              <a:tr h="370840">
                <a:tc>
                  <a:txBody>
                    <a:bodyPr/>
                    <a:lstStyle/>
                    <a:p>
                      <a:r>
                        <a:rPr lang="en-US" sz="2000" b="1" dirty="0"/>
                        <a:t>100</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t>1.0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t>1.0</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t>1.0</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t>1.0</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1342925"/>
                  </a:ext>
                </a:extLst>
              </a:tr>
            </a:tbl>
          </a:graphicData>
        </a:graphic>
      </p:graphicFrame>
    </p:spTree>
    <p:extLst>
      <p:ext uri="{BB962C8B-B14F-4D97-AF65-F5344CB8AC3E}">
        <p14:creationId xmlns:p14="http://schemas.microsoft.com/office/powerpoint/2010/main" val="221587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25765"/>
            <a:ext cx="11487150" cy="4952935"/>
          </a:xfrm>
        </p:spPr>
        <p:txBody>
          <a:bodyPr>
            <a:noAutofit/>
          </a:bodyPr>
          <a:lstStyle/>
          <a:p>
            <a:r>
              <a:rPr lang="en-US" sz="3600" dirty="0"/>
              <a:t>Previous studies report that only 65% blood cultures have adequate inoculate volume </a:t>
            </a:r>
          </a:p>
          <a:p>
            <a:pPr marL="0" indent="0">
              <a:buNone/>
            </a:pPr>
            <a:r>
              <a:rPr lang="en-US" sz="3600" b="1" dirty="0">
                <a:sym typeface="Wingdings" panose="05000000000000000000" pitchFamily="2" charset="2"/>
              </a:rPr>
              <a:t>	</a:t>
            </a:r>
            <a:endParaRPr lang="en-US" sz="3600" dirty="0"/>
          </a:p>
          <a:p>
            <a:r>
              <a:rPr lang="en-US" sz="3600" dirty="0"/>
              <a:t>Single center Prospective study: </a:t>
            </a:r>
          </a:p>
          <a:p>
            <a:pPr lvl="1"/>
            <a:r>
              <a:rPr lang="en-US" sz="3200" dirty="0"/>
              <a:t>Weigh blood culture bottles for 1 year </a:t>
            </a:r>
          </a:p>
          <a:p>
            <a:pPr lvl="1">
              <a:lnSpc>
                <a:spcPct val="110000"/>
              </a:lnSpc>
              <a:spcBef>
                <a:spcPts val="0"/>
              </a:spcBef>
            </a:pPr>
            <a:r>
              <a:rPr lang="en-US" sz="3200" dirty="0"/>
              <a:t>Optimal volume: 2 ml blood divided and inoculated in one aerobic and one anaerobic culture bottle</a:t>
            </a:r>
          </a:p>
          <a:p>
            <a:pPr lvl="1">
              <a:lnSpc>
                <a:spcPct val="110000"/>
              </a:lnSpc>
              <a:spcBef>
                <a:spcPts val="0"/>
              </a:spcBef>
            </a:pPr>
            <a:r>
              <a:rPr lang="en-US" sz="3200" b="1" dirty="0"/>
              <a:t>Minimum sufficient: 1 ml inoculate in aerobic bottle</a:t>
            </a:r>
          </a:p>
          <a:p>
            <a:endParaRPr lang="en-US" sz="3600" b="1" dirty="0"/>
          </a:p>
          <a:p>
            <a:endParaRPr lang="en-US" sz="3600" i="1" dirty="0"/>
          </a:p>
        </p:txBody>
      </p:sp>
      <p:sp>
        <p:nvSpPr>
          <p:cNvPr id="6" name="TextBox 5"/>
          <p:cNvSpPr txBox="1"/>
          <p:nvPr/>
        </p:nvSpPr>
        <p:spPr>
          <a:xfrm flipH="1">
            <a:off x="7091081" y="6457776"/>
            <a:ext cx="5100917" cy="369332"/>
          </a:xfrm>
          <a:prstGeom prst="rect">
            <a:avLst/>
          </a:prstGeom>
          <a:noFill/>
        </p:spPr>
        <p:txBody>
          <a:bodyPr wrap="square" rtlCol="0">
            <a:spAutoFit/>
          </a:bodyPr>
          <a:lstStyle/>
          <a:p>
            <a:pPr algn="r"/>
            <a:r>
              <a:rPr lang="en-US" b="1" dirty="0"/>
              <a:t>Neal et al, JCM, 1986; Connell et al, Pediatrics, 2007</a:t>
            </a:r>
            <a:endParaRPr lang="en-US" dirty="0"/>
          </a:p>
        </p:txBody>
      </p:sp>
      <p:sp>
        <p:nvSpPr>
          <p:cNvPr id="7" name="Title 1"/>
          <p:cNvSpPr txBox="1">
            <a:spLocks/>
          </p:cNvSpPr>
          <p:nvPr/>
        </p:nvSpPr>
        <p:spPr>
          <a:xfrm>
            <a:off x="381000" y="115594"/>
            <a:ext cx="11487150" cy="110193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800" b="1" kern="1200">
                <a:solidFill>
                  <a:schemeClr val="tx1"/>
                </a:solidFill>
                <a:latin typeface="+mn-lt"/>
                <a:ea typeface="+mj-ea"/>
                <a:cs typeface="+mj-cs"/>
              </a:defRPr>
            </a:lvl1pPr>
          </a:lstStyle>
          <a:p>
            <a:r>
              <a:rPr lang="en-US" sz="5400" dirty="0"/>
              <a:t>How sure are you of the inoculate volume?</a:t>
            </a:r>
          </a:p>
        </p:txBody>
      </p:sp>
    </p:spTree>
    <p:extLst>
      <p:ext uri="{BB962C8B-B14F-4D97-AF65-F5344CB8AC3E}">
        <p14:creationId xmlns:p14="http://schemas.microsoft.com/office/powerpoint/2010/main" val="568353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111760" y="1157525"/>
          <a:ext cx="12080240" cy="46000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348533" y="5757574"/>
            <a:ext cx="4770152" cy="1015663"/>
          </a:xfrm>
          <a:prstGeom prst="rect">
            <a:avLst/>
          </a:prstGeom>
          <a:solidFill>
            <a:schemeClr val="bg1"/>
          </a:solidFill>
        </p:spPr>
        <p:txBody>
          <a:bodyPr wrap="none" rtlCol="0">
            <a:spAutoFit/>
          </a:bodyPr>
          <a:lstStyle/>
          <a:p>
            <a:r>
              <a:rPr lang="en-US" sz="2000" b="1" dirty="0"/>
              <a:t>Median total inoculate: 1.96 (1.72-2.14)</a:t>
            </a:r>
          </a:p>
          <a:p>
            <a:r>
              <a:rPr lang="en-US" sz="2000" b="1" dirty="0"/>
              <a:t>Median aerobic volume: 0.98 (0.83-1.12)</a:t>
            </a:r>
          </a:p>
          <a:p>
            <a:r>
              <a:rPr lang="en-US" sz="2000" b="1" dirty="0"/>
              <a:t>Median anaerobic volume: 1.01 (0.87-1.12)</a:t>
            </a:r>
          </a:p>
        </p:txBody>
      </p:sp>
      <p:cxnSp>
        <p:nvCxnSpPr>
          <p:cNvPr id="8" name="Straight Arrow Connector 7"/>
          <p:cNvCxnSpPr/>
          <p:nvPr/>
        </p:nvCxnSpPr>
        <p:spPr>
          <a:xfrm>
            <a:off x="1633574" y="2928642"/>
            <a:ext cx="32" cy="12258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782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a:t>Summary of Blood Cultures</a:t>
            </a:r>
          </a:p>
        </p:txBody>
      </p:sp>
      <p:sp>
        <p:nvSpPr>
          <p:cNvPr id="5" name="Content Placeholder 4"/>
          <p:cNvSpPr>
            <a:spLocks noGrp="1"/>
          </p:cNvSpPr>
          <p:nvPr>
            <p:ph idx="1"/>
          </p:nvPr>
        </p:nvSpPr>
        <p:spPr>
          <a:xfrm>
            <a:off x="582385" y="1586140"/>
            <a:ext cx="11027229" cy="4651374"/>
          </a:xfrm>
        </p:spPr>
        <p:txBody>
          <a:bodyPr>
            <a:noAutofit/>
          </a:bodyPr>
          <a:lstStyle/>
          <a:p>
            <a:pPr>
              <a:lnSpc>
                <a:spcPct val="100000"/>
              </a:lnSpc>
              <a:spcBef>
                <a:spcPts val="0"/>
              </a:spcBef>
            </a:pPr>
            <a:r>
              <a:rPr lang="en-US" sz="4400" dirty="0"/>
              <a:t>Minimum 1 mL inoculate is met in &gt;95% tests</a:t>
            </a:r>
          </a:p>
          <a:p>
            <a:pPr>
              <a:lnSpc>
                <a:spcPct val="100000"/>
              </a:lnSpc>
              <a:spcBef>
                <a:spcPts val="0"/>
              </a:spcBef>
            </a:pPr>
            <a:r>
              <a:rPr lang="en-US" sz="4400" dirty="0"/>
              <a:t>Blood culture results do not have a substitute in management of sepsis currently</a:t>
            </a:r>
          </a:p>
          <a:p>
            <a:pPr>
              <a:lnSpc>
                <a:spcPct val="100000"/>
              </a:lnSpc>
              <a:spcBef>
                <a:spcPts val="0"/>
              </a:spcBef>
            </a:pPr>
            <a:r>
              <a:rPr lang="en-US" sz="4400" dirty="0"/>
              <a:t>Auditing inoculate volumes may optimize this critical test’s output</a:t>
            </a:r>
          </a:p>
          <a:p>
            <a:pPr lvl="1">
              <a:lnSpc>
                <a:spcPct val="100000"/>
              </a:lnSpc>
              <a:spcBef>
                <a:spcPts val="0"/>
              </a:spcBef>
            </a:pPr>
            <a:r>
              <a:rPr lang="en-US" sz="4000" dirty="0"/>
              <a:t>increase provider confidence in culture results</a:t>
            </a:r>
          </a:p>
          <a:p>
            <a:pPr lvl="1">
              <a:lnSpc>
                <a:spcPct val="100000"/>
              </a:lnSpc>
              <a:spcBef>
                <a:spcPts val="0"/>
              </a:spcBef>
            </a:pPr>
            <a:r>
              <a:rPr lang="en-US" sz="4000" dirty="0"/>
              <a:t>improve management of true infection</a:t>
            </a:r>
          </a:p>
          <a:p>
            <a:pPr>
              <a:lnSpc>
                <a:spcPct val="100000"/>
              </a:lnSpc>
              <a:spcBef>
                <a:spcPts val="0"/>
              </a:spcBef>
            </a:pPr>
            <a:endParaRPr lang="en-US" sz="4400" dirty="0"/>
          </a:p>
        </p:txBody>
      </p:sp>
    </p:spTree>
    <p:extLst>
      <p:ext uri="{BB962C8B-B14F-4D97-AF65-F5344CB8AC3E}">
        <p14:creationId xmlns:p14="http://schemas.microsoft.com/office/powerpoint/2010/main" val="451058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of Biomarkers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9542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671-DF0F-BE41-B730-DE364F4516F5}"/>
              </a:ext>
            </a:extLst>
          </p:cNvPr>
          <p:cNvSpPr>
            <a:spLocks noGrp="1"/>
          </p:cNvSpPr>
          <p:nvPr>
            <p:ph type="title"/>
          </p:nvPr>
        </p:nvSpPr>
        <p:spPr/>
        <p:txBody>
          <a:bodyPr/>
          <a:lstStyle/>
          <a:p>
            <a:r>
              <a:rPr lang="en-US" dirty="0"/>
              <a:t>Limited Utility of CBC</a:t>
            </a:r>
          </a:p>
        </p:txBody>
      </p:sp>
      <p:sp>
        <p:nvSpPr>
          <p:cNvPr id="3" name="Content Placeholder 2">
            <a:extLst>
              <a:ext uri="{FF2B5EF4-FFF2-40B4-BE49-F238E27FC236}">
                <a16:creationId xmlns:a16="http://schemas.microsoft.com/office/drawing/2014/main" id="{ED896983-F568-5946-B46D-039CC0E3049B}"/>
              </a:ext>
            </a:extLst>
          </p:cNvPr>
          <p:cNvSpPr>
            <a:spLocks noGrp="1"/>
          </p:cNvSpPr>
          <p:nvPr>
            <p:ph idx="1"/>
          </p:nvPr>
        </p:nvSpPr>
        <p:spPr>
          <a:xfrm>
            <a:off x="664029" y="1520825"/>
            <a:ext cx="10515600" cy="4351338"/>
          </a:xfrm>
        </p:spPr>
        <p:txBody>
          <a:bodyPr>
            <a:normAutofit fontScale="92500" lnSpcReduction="10000"/>
          </a:bodyPr>
          <a:lstStyle/>
          <a:p>
            <a:r>
              <a:rPr lang="en-US" dirty="0"/>
              <a:t>Gestational age at birth, sex, and mode of delivery affect the WBC and differential.</a:t>
            </a:r>
          </a:p>
          <a:p>
            <a:r>
              <a:rPr lang="en-US" dirty="0"/>
              <a:t>Fetal bone marrow depression due to maternal preeclampsia or placental insufficiency and prolonged exposure to inflammatory signals, such as those associated with the premature ROM, can result in abnormal values without infection.</a:t>
            </a:r>
          </a:p>
          <a:p>
            <a:r>
              <a:rPr lang="en-US" dirty="0"/>
              <a:t>None of the components of the CBC (WBC count, I/T, nor ANC) are strongly associated with culture confirmed infection.</a:t>
            </a:r>
          </a:p>
          <a:p>
            <a:pPr lvl="1"/>
            <a:r>
              <a:rPr lang="en-US" dirty="0"/>
              <a:t>Extreme values (WBC&lt;5000, I/T &gt;0.3, ANC&lt;2000) were associated with highest likelihood ratios, but still with poor sensitivity</a:t>
            </a:r>
          </a:p>
          <a:p>
            <a:pPr lvl="1"/>
            <a:r>
              <a:rPr lang="en-US" dirty="0"/>
              <a:t>WBC&gt;20K was not strongly associated with EOS</a:t>
            </a:r>
          </a:p>
          <a:p>
            <a:pPr lvl="1"/>
            <a:r>
              <a:rPr lang="en-US" dirty="0"/>
              <a:t>(I/T)/ANC preformed the best, but still with modest sensitivity and specificity. </a:t>
            </a:r>
          </a:p>
          <a:p>
            <a:pPr lvl="1"/>
            <a:endParaRPr lang="en-US" dirty="0"/>
          </a:p>
        </p:txBody>
      </p:sp>
      <p:sp>
        <p:nvSpPr>
          <p:cNvPr id="4" name="TextBox 3">
            <a:extLst>
              <a:ext uri="{FF2B5EF4-FFF2-40B4-BE49-F238E27FC236}">
                <a16:creationId xmlns:a16="http://schemas.microsoft.com/office/drawing/2014/main" id="{BF7080AF-ED53-854F-BD58-6274C5FADF23}"/>
              </a:ext>
            </a:extLst>
          </p:cNvPr>
          <p:cNvSpPr txBox="1"/>
          <p:nvPr/>
        </p:nvSpPr>
        <p:spPr>
          <a:xfrm>
            <a:off x="3091541" y="6061988"/>
            <a:ext cx="889725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Puopolo KM. AAP Management of Neonates Born at  ≥35 0/7  Weeks’  Gestation With Suspected or  Proven Early-Onset Bacterial Sepsis. Pediatrics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Newman TB. Interpreting complete blood counts soon after birth in newborns  at  risk  for  sepsis.  Pediatrics. 2010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Hornik</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CP. Use of the complete blood cell count in early-onset neonatal sepsis.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Pediatr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Infect Dis J. 2012</a:t>
            </a:r>
          </a:p>
        </p:txBody>
      </p:sp>
    </p:spTree>
    <p:extLst>
      <p:ext uri="{BB962C8B-B14F-4D97-AF65-F5344CB8AC3E}">
        <p14:creationId xmlns:p14="http://schemas.microsoft.com/office/powerpoint/2010/main" val="3365620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D68C2-CCDC-9A4E-9F14-C8AA82DAD2D1}"/>
              </a:ext>
            </a:extLst>
          </p:cNvPr>
          <p:cNvSpPr>
            <a:spLocks noGrp="1"/>
          </p:cNvSpPr>
          <p:nvPr>
            <p:ph type="title"/>
          </p:nvPr>
        </p:nvSpPr>
        <p:spPr>
          <a:xfrm>
            <a:off x="722086" y="365125"/>
            <a:ext cx="10515600" cy="1325563"/>
          </a:xfrm>
        </p:spPr>
        <p:txBody>
          <a:bodyPr/>
          <a:lstStyle/>
          <a:p>
            <a:r>
              <a:rPr lang="en-US" dirty="0"/>
              <a:t>Limited Utility of CRP </a:t>
            </a:r>
          </a:p>
        </p:txBody>
      </p:sp>
      <p:sp>
        <p:nvSpPr>
          <p:cNvPr id="3" name="Content Placeholder 2">
            <a:extLst>
              <a:ext uri="{FF2B5EF4-FFF2-40B4-BE49-F238E27FC236}">
                <a16:creationId xmlns:a16="http://schemas.microsoft.com/office/drawing/2014/main" id="{B07063FD-192D-B647-8D14-05159ABAFE65}"/>
              </a:ext>
            </a:extLst>
          </p:cNvPr>
          <p:cNvSpPr>
            <a:spLocks noGrp="1"/>
          </p:cNvSpPr>
          <p:nvPr>
            <p:ph idx="1"/>
          </p:nvPr>
        </p:nvSpPr>
        <p:spPr>
          <a:xfrm>
            <a:off x="547914" y="1690688"/>
            <a:ext cx="10515600" cy="4351338"/>
          </a:xfrm>
        </p:spPr>
        <p:txBody>
          <a:bodyPr>
            <a:normAutofit lnSpcReduction="10000"/>
          </a:bodyPr>
          <a:lstStyle/>
          <a:p>
            <a:r>
              <a:rPr lang="en-US" dirty="0"/>
              <a:t>CRP concentrations increase in newborn infants in response to a variety of inflammatory stimuli, including infection, asphyxia, and pneumothorax. </a:t>
            </a:r>
          </a:p>
          <a:p>
            <a:r>
              <a:rPr lang="en-US" dirty="0"/>
              <a:t>Single values of CRP obtained after birth to assess the risk of EOS are neither sensitive nor specific to guide EOS care decisions.</a:t>
            </a:r>
          </a:p>
          <a:p>
            <a:r>
              <a:rPr lang="en-US" dirty="0"/>
              <a:t>Consistently normal values of CRP and procalcitonin over the first 48 hours of age are associated with the absence of EOS, but serial abnormal values alone should not be used to decide whether to administer antibiotics in the absence of culture-confirmed infection. </a:t>
            </a:r>
          </a:p>
          <a:p>
            <a:r>
              <a:rPr lang="en-US" dirty="0"/>
              <a:t>Serial evaluation of inflammatory markers should not be used to assess well-appearing term newborn infants for risk of EOS.</a:t>
            </a:r>
          </a:p>
        </p:txBody>
      </p:sp>
      <p:sp>
        <p:nvSpPr>
          <p:cNvPr id="4" name="TextBox 3">
            <a:extLst>
              <a:ext uri="{FF2B5EF4-FFF2-40B4-BE49-F238E27FC236}">
                <a16:creationId xmlns:a16="http://schemas.microsoft.com/office/drawing/2014/main" id="{8E34B032-3896-2E4F-B3D2-73C2B3001927}"/>
              </a:ext>
            </a:extLst>
          </p:cNvPr>
          <p:cNvSpPr txBox="1"/>
          <p:nvPr/>
        </p:nvSpPr>
        <p:spPr>
          <a:xfrm>
            <a:off x="3164115" y="6362070"/>
            <a:ext cx="84328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Puopolo KM. AAP Management of Neonates Born at  ≥35 0/7  Weeks’  Gestation With Suspected or  Proven Early-Onset Bacterial Sepsis 2018</a:t>
            </a:r>
          </a:p>
        </p:txBody>
      </p:sp>
    </p:spTree>
    <p:extLst>
      <p:ext uri="{BB962C8B-B14F-4D97-AF65-F5344CB8AC3E}">
        <p14:creationId xmlns:p14="http://schemas.microsoft.com/office/powerpoint/2010/main" val="1404779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2AAE-0CD0-1A49-B3CB-48B0E4D6A6E1}"/>
              </a:ext>
            </a:extLst>
          </p:cNvPr>
          <p:cNvSpPr>
            <a:spLocks noGrp="1"/>
          </p:cNvSpPr>
          <p:nvPr>
            <p:ph type="title"/>
          </p:nvPr>
        </p:nvSpPr>
        <p:spPr>
          <a:xfrm>
            <a:off x="505522" y="467174"/>
            <a:ext cx="8534400" cy="1143000"/>
          </a:xfrm>
        </p:spPr>
        <p:txBody>
          <a:bodyPr>
            <a:normAutofit/>
          </a:bodyPr>
          <a:lstStyle/>
          <a:p>
            <a:pPr algn="l"/>
            <a:r>
              <a:rPr lang="en-US" dirty="0">
                <a:solidFill>
                  <a:schemeClr val="tx2">
                    <a:lumMod val="50000"/>
                  </a:schemeClr>
                </a:solidFill>
                <a:latin typeface="+mn-lt"/>
              </a:rPr>
              <a:t>White Blood Cell Count</a:t>
            </a:r>
          </a:p>
        </p:txBody>
      </p:sp>
      <p:sp>
        <p:nvSpPr>
          <p:cNvPr id="3" name="Content Placeholder 2">
            <a:extLst>
              <a:ext uri="{FF2B5EF4-FFF2-40B4-BE49-F238E27FC236}">
                <a16:creationId xmlns:a16="http://schemas.microsoft.com/office/drawing/2014/main" id="{A0031CC2-1519-BA44-AC9B-D76D23F0401F}"/>
              </a:ext>
            </a:extLst>
          </p:cNvPr>
          <p:cNvSpPr>
            <a:spLocks noGrp="1"/>
          </p:cNvSpPr>
          <p:nvPr>
            <p:ph idx="1"/>
          </p:nvPr>
        </p:nvSpPr>
        <p:spPr/>
        <p:txBody>
          <a:bodyPr>
            <a:noAutofit/>
          </a:bodyPr>
          <a:lstStyle/>
          <a:p>
            <a:r>
              <a:rPr lang="en-US" dirty="0"/>
              <a:t>Multiple clinical factors can affect the WBC count and differential, including gestational age at birth, sex, and mode of delivery.</a:t>
            </a:r>
          </a:p>
          <a:p>
            <a:r>
              <a:rPr lang="en-US" dirty="0"/>
              <a:t>Fetal bone marrow depression attributable to maternal preeclampsia or placental insufficiency and prolonged exposure to inflammatory signals, such as those associated with the premature ROM, frequently result in abnormal values in the absence of infection.</a:t>
            </a:r>
          </a:p>
          <a:p>
            <a:r>
              <a:rPr lang="en-US" dirty="0"/>
              <a:t>As the incidence of EOS declines, the clinical utility of the WBC count also declines. </a:t>
            </a:r>
          </a:p>
        </p:txBody>
      </p:sp>
    </p:spTree>
    <p:extLst>
      <p:ext uri="{BB962C8B-B14F-4D97-AF65-F5344CB8AC3E}">
        <p14:creationId xmlns:p14="http://schemas.microsoft.com/office/powerpoint/2010/main" val="164945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ea typeface="Lato Medium"/>
                <a:cs typeface="Lato Medium"/>
              </a:rPr>
              <a:t>Update on BASIC Progress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8788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031CC2-1519-BA44-AC9B-D76D23F0401F}"/>
              </a:ext>
            </a:extLst>
          </p:cNvPr>
          <p:cNvSpPr>
            <a:spLocks noGrp="1"/>
          </p:cNvSpPr>
          <p:nvPr>
            <p:ph idx="1"/>
          </p:nvPr>
        </p:nvSpPr>
        <p:spPr/>
        <p:txBody>
          <a:bodyPr>
            <a:normAutofit/>
          </a:bodyPr>
          <a:lstStyle/>
          <a:p>
            <a:r>
              <a:rPr lang="en-US" dirty="0"/>
              <a:t>Two large, multicenter studies applied the likelihood ratio, a test characteristic that is independent of disease incidence, to assess the relationship between WBC count and culture-confirmed EOS among term and late-preterm infants.</a:t>
            </a:r>
          </a:p>
          <a:p>
            <a:pPr lvl="1"/>
            <a:r>
              <a:rPr lang="en-US" dirty="0"/>
              <a:t>None of the components (WBC count, I/T, nor ANC) performed well.</a:t>
            </a:r>
          </a:p>
          <a:p>
            <a:pPr lvl="2"/>
            <a:r>
              <a:rPr lang="en-US" dirty="0"/>
              <a:t>Extreme values (total WBC count &lt;5000/</a:t>
            </a:r>
            <a:r>
              <a:rPr lang="el-GR" dirty="0"/>
              <a:t>μ</a:t>
            </a:r>
            <a:r>
              <a:rPr lang="en-US" dirty="0"/>
              <a:t>L [I/T &gt;0.3; ANC &lt;2000/</a:t>
            </a:r>
            <a:r>
              <a:rPr lang="el-GR" dirty="0"/>
              <a:t>μ</a:t>
            </a:r>
            <a:r>
              <a:rPr lang="en-US" dirty="0"/>
              <a:t>L] in one study</a:t>
            </a:r>
            <a:r>
              <a:rPr lang="en-US" b="1" baseline="30000" dirty="0"/>
              <a:t> </a:t>
            </a:r>
            <a:r>
              <a:rPr lang="en-US" dirty="0"/>
              <a:t>and WBC count &lt;1000/</a:t>
            </a:r>
            <a:r>
              <a:rPr lang="el-GR" dirty="0"/>
              <a:t>μ</a:t>
            </a:r>
            <a:r>
              <a:rPr lang="en-US" dirty="0"/>
              <a:t>L [ANC &lt;100/</a:t>
            </a:r>
            <a:r>
              <a:rPr lang="el-GR" dirty="0"/>
              <a:t>μ</a:t>
            </a:r>
            <a:r>
              <a:rPr lang="en-US" dirty="0"/>
              <a:t>L; and I/T &gt;0.5] in the other) were associated with the highest likelihood ratios but very low sensitivities. </a:t>
            </a:r>
          </a:p>
          <a:p>
            <a:pPr lvl="1"/>
            <a:r>
              <a:rPr lang="en-US" dirty="0"/>
              <a:t>WBC count &gt;20 000/</a:t>
            </a:r>
            <a:r>
              <a:rPr lang="el-GR" dirty="0"/>
              <a:t>μ</a:t>
            </a:r>
            <a:r>
              <a:rPr lang="en-US" dirty="0"/>
              <a:t>L and platelet counts were not associated with EOS in either study. </a:t>
            </a:r>
          </a:p>
          <a:p>
            <a:pPr lvl="1"/>
            <a:r>
              <a:rPr lang="en-US" dirty="0"/>
              <a:t>The I/T squared (I/T divided by the ANC) performed better than any of the more traditional tests and was independent of age in hours but also had modest sensitivity and specificity.</a:t>
            </a:r>
            <a:endParaRPr lang="en-US" sz="1600" dirty="0"/>
          </a:p>
        </p:txBody>
      </p:sp>
      <p:sp>
        <p:nvSpPr>
          <p:cNvPr id="5" name="Title 1">
            <a:extLst>
              <a:ext uri="{FF2B5EF4-FFF2-40B4-BE49-F238E27FC236}">
                <a16:creationId xmlns:a16="http://schemas.microsoft.com/office/drawing/2014/main" id="{E3362AAE-0CD0-1A49-B3CB-48B0E4D6A6E1}"/>
              </a:ext>
            </a:extLst>
          </p:cNvPr>
          <p:cNvSpPr txBox="1">
            <a:spLocks/>
          </p:cNvSpPr>
          <p:nvPr/>
        </p:nvSpPr>
        <p:spPr>
          <a:xfrm>
            <a:off x="505522" y="467174"/>
            <a:ext cx="8534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a:solidFill>
                  <a:schemeClr val="tx2">
                    <a:lumMod val="50000"/>
                  </a:schemeClr>
                </a:solidFill>
                <a:latin typeface="+mn-lt"/>
              </a:rPr>
              <a:t>White Blood Cell Count</a:t>
            </a:r>
            <a:endParaRPr lang="en-US" dirty="0">
              <a:solidFill>
                <a:schemeClr val="tx2">
                  <a:lumMod val="50000"/>
                </a:schemeClr>
              </a:solidFill>
              <a:latin typeface="+mn-lt"/>
            </a:endParaRPr>
          </a:p>
        </p:txBody>
      </p:sp>
    </p:spTree>
    <p:extLst>
      <p:ext uri="{BB962C8B-B14F-4D97-AF65-F5344CB8AC3E}">
        <p14:creationId xmlns:p14="http://schemas.microsoft.com/office/powerpoint/2010/main" val="1417597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2E0A-42CE-6B42-A121-D1E8785E4F20}"/>
              </a:ext>
            </a:extLst>
          </p:cNvPr>
          <p:cNvSpPr>
            <a:spLocks noGrp="1"/>
          </p:cNvSpPr>
          <p:nvPr>
            <p:ph type="title"/>
          </p:nvPr>
        </p:nvSpPr>
        <p:spPr/>
        <p:txBody>
          <a:bodyPr>
            <a:normAutofit/>
          </a:bodyPr>
          <a:lstStyle/>
          <a:p>
            <a:pPr algn="l"/>
            <a:r>
              <a:rPr lang="en-US" dirty="0">
                <a:solidFill>
                  <a:schemeClr val="tx2">
                    <a:lumMod val="50000"/>
                  </a:schemeClr>
                </a:solidFill>
                <a:latin typeface="+mn-lt"/>
              </a:rPr>
              <a:t>Other Inflammatory Markers</a:t>
            </a:r>
          </a:p>
        </p:txBody>
      </p:sp>
      <p:sp>
        <p:nvSpPr>
          <p:cNvPr id="3" name="Content Placeholder 2">
            <a:extLst>
              <a:ext uri="{FF2B5EF4-FFF2-40B4-BE49-F238E27FC236}">
                <a16:creationId xmlns:a16="http://schemas.microsoft.com/office/drawing/2014/main" id="{36FD92F6-49BE-9F4C-B09D-50682F381EA8}"/>
              </a:ext>
            </a:extLst>
          </p:cNvPr>
          <p:cNvSpPr>
            <a:spLocks noGrp="1"/>
          </p:cNvSpPr>
          <p:nvPr>
            <p:ph idx="1"/>
          </p:nvPr>
        </p:nvSpPr>
        <p:spPr/>
        <p:txBody>
          <a:bodyPr/>
          <a:lstStyle/>
          <a:p>
            <a:r>
              <a:rPr lang="en-US" sz="2000" dirty="0"/>
              <a:t>Multiple studies address other markers of inflammation, including C-reactive protein (CRP), procalcitonin, interleukins (ILs) (soluble IL-2 receptor, IL-6, and IL-8), tumor necrosis factor </a:t>
            </a:r>
            <a:r>
              <a:rPr lang="el-GR" sz="2000" dirty="0"/>
              <a:t>α, </a:t>
            </a:r>
            <a:r>
              <a:rPr lang="en-US" sz="2000" dirty="0"/>
              <a:t>and CD64.</a:t>
            </a:r>
            <a:endParaRPr lang="en-US" sz="2000" b="1" baseline="30000" dirty="0"/>
          </a:p>
          <a:p>
            <a:r>
              <a:rPr lang="en-US" sz="2000" dirty="0"/>
              <a:t>Both CRP and procalcitonin concentrations increase in newborn infants in response to a variety of inflammatory stimuli, including infection, asphyxia, and pneumothorax. </a:t>
            </a:r>
          </a:p>
          <a:p>
            <a:r>
              <a:rPr lang="en-US" sz="2000" dirty="0"/>
              <a:t>Procalcitonin concentrations also increase naturally over the first 24 to 36 hours after birth.</a:t>
            </a:r>
            <a:endParaRPr lang="en-US" sz="2000" b="1" baseline="30000" dirty="0"/>
          </a:p>
          <a:p>
            <a:r>
              <a:rPr lang="en-US" sz="2000" dirty="0"/>
              <a:t>Single values of CRP or procalcitonin obtained after birth to assess the risk of EOS are neither sensitive nor specific to guide EOS care decisions.</a:t>
            </a:r>
          </a:p>
          <a:p>
            <a:r>
              <a:rPr lang="en-US" sz="2000" dirty="0"/>
              <a:t>Consistently normal values of CRP and procalcitonin over the first 48 hours of age are associated with the absence of EOS, but serial abnormal values alone should not be used to decide whether to administer antibiotics in the absence of culture-confirmed infection. </a:t>
            </a:r>
            <a:r>
              <a:rPr lang="en-US" dirty="0"/>
              <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895D8EAE-2187-4647-B848-0D68D503AAD7}"/>
              </a:ext>
            </a:extLst>
          </p:cNvPr>
          <p:cNvSpPr>
            <a:spLocks noGrp="1"/>
          </p:cNvSpPr>
          <p:nvPr>
            <p:ph type="sldNum" sz="quarter" idx="4294967295"/>
          </p:nvPr>
        </p:nvSpPr>
        <p:spPr/>
        <p:txBody>
          <a:bodyPr/>
          <a:lstStyle/>
          <a:p>
            <a:pPr>
              <a:defRPr/>
            </a:pPr>
            <a:fld id="{DCEF23B2-1968-4158-BBF8-33ADF3172235}" type="slidenum">
              <a:rPr lang="en-US" altLang="en-US" smtClean="0"/>
              <a:pPr>
                <a:defRPr/>
              </a:pPr>
              <a:t>41</a:t>
            </a:fld>
            <a:endParaRPr lang="en-US" altLang="en-US"/>
          </a:p>
        </p:txBody>
      </p:sp>
    </p:spTree>
    <p:extLst>
      <p:ext uri="{BB962C8B-B14F-4D97-AF65-F5344CB8AC3E}">
        <p14:creationId xmlns:p14="http://schemas.microsoft.com/office/powerpoint/2010/main" val="1023474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Detrimental Effects of Antibiotics</a:t>
            </a:r>
          </a:p>
        </p:txBody>
      </p:sp>
      <p:sp>
        <p:nvSpPr>
          <p:cNvPr id="6" name="Subtitle 5"/>
          <p:cNvSpPr>
            <a:spLocks noGrp="1"/>
          </p:cNvSpPr>
          <p:nvPr>
            <p:ph type="subTitle" idx="1"/>
          </p:nvPr>
        </p:nvSpPr>
        <p:spPr/>
        <p:txBody>
          <a:bodyPr/>
          <a:lstStyle/>
          <a:p>
            <a:r>
              <a:rPr lang="en-US" dirty="0"/>
              <a:t>A reminder</a:t>
            </a:r>
          </a:p>
        </p:txBody>
      </p:sp>
      <p:sp>
        <p:nvSpPr>
          <p:cNvPr id="4" name="Slide Number Placeholder 3"/>
          <p:cNvSpPr>
            <a:spLocks noGrp="1"/>
          </p:cNvSpPr>
          <p:nvPr>
            <p:ph type="sldNum" sz="quarter" idx="4294967295"/>
          </p:nvPr>
        </p:nvSpPr>
        <p:spPr>
          <a:xfrm>
            <a:off x="9448800" y="6356350"/>
            <a:ext cx="2743200" cy="365125"/>
          </a:xfrm>
        </p:spPr>
        <p:txBody>
          <a:bodyPr/>
          <a:lstStyle/>
          <a:p>
            <a:fld id="{97033E4B-E3EB-3D46-B2D8-3159663620FA}" type="slidenum">
              <a:rPr lang="en-US" smtClean="0"/>
              <a:pPr/>
              <a:t>42</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Illinois Perinatal Quality Collaborative</a:t>
            </a:r>
          </a:p>
        </p:txBody>
      </p:sp>
    </p:spTree>
    <p:extLst>
      <p:ext uri="{BB962C8B-B14F-4D97-AF65-F5344CB8AC3E}">
        <p14:creationId xmlns:p14="http://schemas.microsoft.com/office/powerpoint/2010/main" val="2194550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A89E-BE9D-4248-946F-293394F518B1}"/>
              </a:ext>
            </a:extLst>
          </p:cNvPr>
          <p:cNvSpPr>
            <a:spLocks noGrp="1"/>
          </p:cNvSpPr>
          <p:nvPr>
            <p:ph type="title"/>
          </p:nvPr>
        </p:nvSpPr>
        <p:spPr>
          <a:noFill/>
        </p:spPr>
        <p:txBody>
          <a:bodyPr/>
          <a:lstStyle/>
          <a:p>
            <a:r>
              <a:rPr lang="en-US" b="1" dirty="0">
                <a:effectLst>
                  <a:outerShdw blurRad="38100" dist="38100" dir="2700000" algn="tl">
                    <a:srgbClr val="000000">
                      <a:alpha val="43137"/>
                    </a:srgbClr>
                  </a:outerShdw>
                </a:effectLst>
              </a:rPr>
              <a:t>Antibiotic disruption of the microbiome</a:t>
            </a:r>
          </a:p>
        </p:txBody>
      </p:sp>
      <p:sp>
        <p:nvSpPr>
          <p:cNvPr id="3" name="Content Placeholder 2">
            <a:extLst>
              <a:ext uri="{FF2B5EF4-FFF2-40B4-BE49-F238E27FC236}">
                <a16:creationId xmlns:a16="http://schemas.microsoft.com/office/drawing/2014/main" id="{C21AD902-D6BE-40A9-8393-607A311D0798}"/>
              </a:ext>
            </a:extLst>
          </p:cNvPr>
          <p:cNvSpPr>
            <a:spLocks noGrp="1"/>
          </p:cNvSpPr>
          <p:nvPr>
            <p:ph idx="1"/>
          </p:nvPr>
        </p:nvSpPr>
        <p:spPr>
          <a:xfrm>
            <a:off x="838201" y="1825625"/>
            <a:ext cx="5959324" cy="4351338"/>
          </a:xfrm>
        </p:spPr>
        <p:txBody>
          <a:bodyPr/>
          <a:lstStyle/>
          <a:p>
            <a:r>
              <a:rPr lang="en-US" dirty="0">
                <a:solidFill>
                  <a:srgbClr val="FFFFFF"/>
                </a:solidFill>
              </a:rPr>
              <a:t>Following even a single dose of antibacterial therapy, there is a significant loss of number and diversity of bacteria in the gut</a:t>
            </a:r>
          </a:p>
          <a:p>
            <a:r>
              <a:rPr lang="en-US" dirty="0">
                <a:solidFill>
                  <a:srgbClr val="FFFFFF"/>
                </a:solidFill>
              </a:rPr>
              <a:t>This “dysbiosis” takes weeks to months to recover from</a:t>
            </a:r>
          </a:p>
          <a:p>
            <a:r>
              <a:rPr lang="en-US" dirty="0">
                <a:solidFill>
                  <a:srgbClr val="FFFFFF"/>
                </a:solidFill>
              </a:rPr>
              <a:t>Similar effects seen in the lung and cutaneous microbiome</a:t>
            </a:r>
          </a:p>
        </p:txBody>
      </p:sp>
      <p:pic>
        <p:nvPicPr>
          <p:cNvPr id="4" name="Picture 3">
            <a:extLst>
              <a:ext uri="{FF2B5EF4-FFF2-40B4-BE49-F238E27FC236}">
                <a16:creationId xmlns:a16="http://schemas.microsoft.com/office/drawing/2014/main" id="{02376C1F-BB23-4C5B-85FE-80880A74F3F1}"/>
              </a:ext>
            </a:extLst>
          </p:cNvPr>
          <p:cNvPicPr>
            <a:picLocks noChangeAspect="1"/>
          </p:cNvPicPr>
          <p:nvPr/>
        </p:nvPicPr>
        <p:blipFill rotWithShape="1">
          <a:blip r:embed="rId3"/>
          <a:srcRect l="10913" t="17284" r="61071" b="29241"/>
          <a:stretch/>
        </p:blipFill>
        <p:spPr>
          <a:xfrm>
            <a:off x="7431313" y="1825625"/>
            <a:ext cx="4052827" cy="4351338"/>
          </a:xfrm>
          <a:prstGeom prst="rect">
            <a:avLst/>
          </a:prstGeom>
        </p:spPr>
      </p:pic>
    </p:spTree>
    <p:extLst>
      <p:ext uri="{BB962C8B-B14F-4D97-AF65-F5344CB8AC3E}">
        <p14:creationId xmlns:p14="http://schemas.microsoft.com/office/powerpoint/2010/main" val="2358840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52400"/>
            <a:ext cx="10104120" cy="1143000"/>
          </a:xfrm>
          <a:noFill/>
        </p:spPr>
        <p:txBody>
          <a:bodyPr/>
          <a:lstStyle/>
          <a:p>
            <a:pPr algn="l"/>
            <a:r>
              <a:rPr lang="en-US" sz="3200" b="1" dirty="0">
                <a:solidFill>
                  <a:srgbClr val="06067C"/>
                </a:solidFill>
                <a:latin typeface="Arial" panose="020B0604020202020204" pitchFamily="34" charset="0"/>
                <a:cs typeface="Arial" panose="020B0604020202020204" pitchFamily="34" charset="0"/>
              </a:rPr>
              <a:t>Prolonged Empiric Antibiotic Exposure and</a:t>
            </a:r>
            <a:br>
              <a:rPr lang="en-US" sz="3200" b="1" dirty="0">
                <a:solidFill>
                  <a:srgbClr val="06067C"/>
                </a:solidFill>
                <a:latin typeface="Arial" panose="020B0604020202020204" pitchFamily="34" charset="0"/>
                <a:cs typeface="Arial" panose="020B0604020202020204" pitchFamily="34" charset="0"/>
              </a:rPr>
            </a:br>
            <a:r>
              <a:rPr lang="en-US" sz="3200" b="1" dirty="0">
                <a:solidFill>
                  <a:srgbClr val="06067C"/>
                </a:solidFill>
                <a:latin typeface="Arial" panose="020B0604020202020204" pitchFamily="34" charset="0"/>
                <a:cs typeface="Arial" panose="020B0604020202020204" pitchFamily="34" charset="0"/>
              </a:rPr>
              <a:t>Risk of NEC and Death</a:t>
            </a:r>
          </a:p>
        </p:txBody>
      </p:sp>
      <p:sp>
        <p:nvSpPr>
          <p:cNvPr id="4" name="TextBox 3"/>
          <p:cNvSpPr txBox="1"/>
          <p:nvPr/>
        </p:nvSpPr>
        <p:spPr>
          <a:xfrm>
            <a:off x="7171790" y="6204452"/>
            <a:ext cx="5054589"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Cotten et al (2009)  </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Pediatrics;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Greenberg et al (2019) </a:t>
            </a:r>
            <a:r>
              <a:rPr kumimoji="0" lang="en-US" sz="12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Pediatr</a:t>
            </a:r>
            <a:r>
              <a:rPr kumimoji="0" lang="en-US"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 </a:t>
            </a:r>
          </a:p>
        </p:txBody>
      </p:sp>
      <p:sp>
        <p:nvSpPr>
          <p:cNvPr id="7" name="Content Placeholder 2"/>
          <p:cNvSpPr txBox="1">
            <a:spLocks/>
          </p:cNvSpPr>
          <p:nvPr/>
        </p:nvSpPr>
        <p:spPr bwMode="auto">
          <a:xfrm>
            <a:off x="1971287" y="2668031"/>
            <a:ext cx="2971800" cy="731520"/>
          </a:xfrm>
          <a:prstGeom prst="rect">
            <a:avLst/>
          </a:prstGeom>
          <a:solidFill>
            <a:srgbClr val="FFFFCC"/>
          </a:solidFill>
          <a:ln>
            <a:solidFill>
              <a:schemeClr val="tx1"/>
            </a:solidFill>
          </a:ln>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marR="0" lvl="0" indent="0" algn="ctr" defTabSz="914400" rtl="0" eaLnBrk="0" fontAlgn="base" latinLnBrk="0" hangingPunct="0">
              <a:lnSpc>
                <a:spcPct val="100000"/>
              </a:lnSpc>
              <a:spcBef>
                <a:spcPts val="500"/>
              </a:spcBef>
              <a:spcAft>
                <a:spcPts val="5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 early antibiotics   ≥5 days</a:t>
            </a:r>
          </a:p>
        </p:txBody>
      </p:sp>
      <p:sp>
        <p:nvSpPr>
          <p:cNvPr id="8" name="Content Placeholder 2"/>
          <p:cNvSpPr txBox="1">
            <a:spLocks/>
          </p:cNvSpPr>
          <p:nvPr/>
        </p:nvSpPr>
        <p:spPr bwMode="auto">
          <a:xfrm>
            <a:off x="1971287" y="1517927"/>
            <a:ext cx="2971800" cy="868680"/>
          </a:xfrm>
          <a:prstGeom prst="rect">
            <a:avLst/>
          </a:prstGeom>
          <a:solidFill>
            <a:srgbClr val="FFFFCC"/>
          </a:solidFill>
          <a:ln>
            <a:solidFill>
              <a:schemeClr val="tx1"/>
            </a:solidFill>
          </a:ln>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marR="0" lvl="0" indent="0" algn="ctr" defTabSz="914400" rtl="0" eaLnBrk="0" fontAlgn="base" latinLnBrk="0" hangingPunct="0">
              <a:lnSpc>
                <a:spcPct val="100000"/>
              </a:lnSpc>
              <a:spcBef>
                <a:spcPts val="300"/>
              </a:spcBef>
              <a:spcAft>
                <a:spcPts val="3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4039 ELBW infants </a:t>
            </a:r>
          </a:p>
          <a:p>
            <a:pPr marL="57150" marR="0" lvl="0" indent="0" algn="ctr" defTabSz="914400" rtl="0" eaLnBrk="0" fontAlgn="base" latinLnBrk="0" hangingPunct="0">
              <a:lnSpc>
                <a:spcPct val="100000"/>
              </a:lnSpc>
              <a:spcBef>
                <a:spcPts val="300"/>
              </a:spcBef>
              <a:spcAft>
                <a:spcPts val="3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1998-2001</a:t>
            </a:r>
          </a:p>
        </p:txBody>
      </p:sp>
      <p:grpSp>
        <p:nvGrpSpPr>
          <p:cNvPr id="21" name="Group 20"/>
          <p:cNvGrpSpPr/>
          <p:nvPr/>
        </p:nvGrpSpPr>
        <p:grpSpPr>
          <a:xfrm>
            <a:off x="216877" y="3680975"/>
            <a:ext cx="6480621" cy="2719825"/>
            <a:chOff x="216877" y="3680975"/>
            <a:chExt cx="6480621" cy="2719825"/>
          </a:xfrm>
        </p:grpSpPr>
        <p:sp>
          <p:nvSpPr>
            <p:cNvPr id="6" name="Content Placeholder 2"/>
            <p:cNvSpPr txBox="1">
              <a:spLocks/>
            </p:cNvSpPr>
            <p:nvPr/>
          </p:nvSpPr>
          <p:spPr bwMode="auto">
            <a:xfrm>
              <a:off x="216877" y="5105400"/>
              <a:ext cx="6480621" cy="1295400"/>
            </a:xfrm>
            <a:prstGeom prst="rect">
              <a:avLst/>
            </a:prstGeom>
            <a:solidFill>
              <a:srgbClr val="FFFFCC"/>
            </a:solidFill>
            <a:ln>
              <a:solidFill>
                <a:schemeClr val="tx1"/>
              </a:solidFill>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500"/>
                </a:spcBef>
                <a:spcAft>
                  <a:spcPts val="5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With each additional day of antibiotics</a:t>
              </a:r>
            </a:p>
            <a:p>
              <a:pPr marL="342900" marR="0" lvl="0" indent="-342900" algn="l" defTabSz="914400" rtl="0" eaLnBrk="0" fontAlgn="base" latinLnBrk="0" hangingPunct="0">
                <a:lnSpc>
                  <a:spcPct val="100000"/>
                </a:lnSpc>
                <a:spcBef>
                  <a:spcPts val="500"/>
                </a:spcBef>
                <a:spcAft>
                  <a:spcPts val="50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increase in odds of NEC </a:t>
              </a:r>
            </a:p>
            <a:p>
              <a:pPr marL="342900" marR="0" lvl="0" indent="-342900" algn="l" defTabSz="914400" rtl="0" eaLnBrk="0" fontAlgn="base" latinLnBrk="0" hangingPunct="0">
                <a:lnSpc>
                  <a:spcPct val="100000"/>
                </a:lnSpc>
                <a:spcBef>
                  <a:spcPts val="500"/>
                </a:spcBef>
                <a:spcAft>
                  <a:spcPts val="50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 increase in odds of mortality</a:t>
              </a:r>
            </a:p>
          </p:txBody>
        </p:sp>
        <p:grpSp>
          <p:nvGrpSpPr>
            <p:cNvPr id="19" name="Group 18"/>
            <p:cNvGrpSpPr/>
            <p:nvPr/>
          </p:nvGrpSpPr>
          <p:grpSpPr>
            <a:xfrm>
              <a:off x="611306" y="3680975"/>
              <a:ext cx="5691762" cy="1143001"/>
              <a:chOff x="407859" y="3430952"/>
              <a:chExt cx="5691762" cy="1143001"/>
            </a:xfrm>
          </p:grpSpPr>
          <p:sp>
            <p:nvSpPr>
              <p:cNvPr id="9" name="Content Placeholder 2"/>
              <p:cNvSpPr txBox="1">
                <a:spLocks/>
              </p:cNvSpPr>
              <p:nvPr/>
            </p:nvSpPr>
            <p:spPr bwMode="auto">
              <a:xfrm>
                <a:off x="407859" y="3430952"/>
                <a:ext cx="2743200" cy="1143001"/>
              </a:xfrm>
              <a:prstGeom prst="rect">
                <a:avLst/>
              </a:prstGeom>
              <a:solidFill>
                <a:srgbClr val="FFFFCC"/>
              </a:solidFill>
              <a:ln>
                <a:solidFill>
                  <a:schemeClr val="tx1"/>
                </a:solidFill>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marR="0" lvl="0" indent="0" algn="ctr" defTabSz="914400" rtl="0" eaLnBrk="0" fontAlgn="base" latinLnBrk="0" hangingPunct="0">
                  <a:lnSpc>
                    <a:spcPct val="100000"/>
                  </a:lnSpc>
                  <a:spcBef>
                    <a:spcPts val="300"/>
                  </a:spcBef>
                  <a:spcAft>
                    <a:spcPts val="3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NEC</a:t>
                </a:r>
              </a:p>
              <a:p>
                <a:pPr marL="57150" marR="0" lvl="0" indent="0" algn="ctr" defTabSz="914400" rtl="0" eaLnBrk="0" fontAlgn="base" latinLnBrk="0" hangingPunct="0">
                  <a:lnSpc>
                    <a:spcPct val="100000"/>
                  </a:lnSpc>
                  <a:spcBef>
                    <a:spcPts val="300"/>
                  </a:spcBef>
                  <a:spcAft>
                    <a:spcPts val="3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61% early antibiotics ≥5 days</a:t>
                </a:r>
              </a:p>
            </p:txBody>
          </p:sp>
          <p:sp>
            <p:nvSpPr>
              <p:cNvPr id="10" name="Content Placeholder 2"/>
              <p:cNvSpPr txBox="1">
                <a:spLocks/>
              </p:cNvSpPr>
              <p:nvPr/>
            </p:nvSpPr>
            <p:spPr bwMode="auto">
              <a:xfrm>
                <a:off x="3356421" y="3430953"/>
                <a:ext cx="2743200" cy="1143000"/>
              </a:xfrm>
              <a:prstGeom prst="rect">
                <a:avLst/>
              </a:prstGeom>
              <a:solidFill>
                <a:srgbClr val="FFFFCC"/>
              </a:solidFill>
              <a:ln>
                <a:solidFill>
                  <a:schemeClr val="tx1"/>
                </a:solidFill>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marR="0" lvl="0" indent="0" algn="ctr" defTabSz="914400" rtl="0" eaLnBrk="0" fontAlgn="base" latinLnBrk="0" hangingPunct="0">
                  <a:lnSpc>
                    <a:spcPct val="100000"/>
                  </a:lnSpc>
                  <a:spcBef>
                    <a:spcPts val="300"/>
                  </a:spcBef>
                  <a:spcAft>
                    <a:spcPts val="3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No NEC</a:t>
                </a:r>
              </a:p>
              <a:p>
                <a:pPr marL="57150" marR="0" lvl="0" indent="0" algn="ctr" defTabSz="914400" rtl="0" eaLnBrk="0" fontAlgn="base" latinLnBrk="0" hangingPunct="0">
                  <a:lnSpc>
                    <a:spcPct val="100000"/>
                  </a:lnSpc>
                  <a:spcBef>
                    <a:spcPts val="300"/>
                  </a:spcBef>
                  <a:spcAft>
                    <a:spcPts val="3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51% early antibiotics ≥5 days</a:t>
                </a:r>
              </a:p>
            </p:txBody>
          </p:sp>
        </p:grpSp>
      </p:grpSp>
      <p:grpSp>
        <p:nvGrpSpPr>
          <p:cNvPr id="22" name="Group 21"/>
          <p:cNvGrpSpPr/>
          <p:nvPr/>
        </p:nvGrpSpPr>
        <p:grpSpPr>
          <a:xfrm>
            <a:off x="7098002" y="1517927"/>
            <a:ext cx="4206240" cy="1941668"/>
            <a:chOff x="7098002" y="1517927"/>
            <a:chExt cx="4206240" cy="1941668"/>
          </a:xfrm>
        </p:grpSpPr>
        <p:sp>
          <p:nvSpPr>
            <p:cNvPr id="15" name="Content Placeholder 2"/>
            <p:cNvSpPr txBox="1">
              <a:spLocks/>
            </p:cNvSpPr>
            <p:nvPr/>
          </p:nvSpPr>
          <p:spPr bwMode="auto">
            <a:xfrm>
              <a:off x="7098002" y="2728075"/>
              <a:ext cx="4206240" cy="731520"/>
            </a:xfrm>
            <a:prstGeom prst="rect">
              <a:avLst/>
            </a:prstGeom>
            <a:solidFill>
              <a:schemeClr val="accent1">
                <a:lumMod val="20000"/>
                <a:lumOff val="80000"/>
              </a:schemeClr>
            </a:solidFill>
            <a:ln>
              <a:solidFill>
                <a:schemeClr val="tx1"/>
              </a:solidFill>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marR="0" lvl="0" indent="0" algn="ctr" defTabSz="914400" rtl="0" eaLnBrk="0" fontAlgn="base" latinLnBrk="0" hangingPunct="0">
                <a:lnSpc>
                  <a:spcPct val="100000"/>
                </a:lnSpc>
                <a:spcBef>
                  <a:spcPts val="300"/>
                </a:spcBef>
                <a:spcAft>
                  <a:spcPts val="3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44% early antibiotics ≥5 days</a:t>
              </a:r>
            </a:p>
            <a:p>
              <a:pPr marL="57150" marR="0" lvl="0" indent="0" algn="ctr" defTabSz="914400" rtl="0" eaLnBrk="0" fontAlgn="base" latinLnBrk="0" hangingPunct="0">
                <a:lnSpc>
                  <a:spcPct val="100000"/>
                </a:lnSpc>
                <a:spcBef>
                  <a:spcPts val="300"/>
                </a:spcBef>
                <a:spcAft>
                  <a:spcPts val="3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49% in 2008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Symbol" panose="05050102010706020507" pitchFamily="18" charset="2"/>
                </a:rPr>
                <a:t> </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35% in 2014</a:t>
              </a:r>
            </a:p>
            <a:p>
              <a:pPr marL="57150" marR="0" lvl="0" indent="0" algn="l" defTabSz="914400" rtl="0" eaLnBrk="0" fontAlgn="base" latinLnBrk="0" hangingPunct="0">
                <a:lnSpc>
                  <a:spcPct val="100000"/>
                </a:lnSpc>
                <a:spcBef>
                  <a:spcPts val="300"/>
                </a:spcBef>
                <a:spcAft>
                  <a:spcPts val="30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Content Placeholder 2"/>
            <p:cNvSpPr txBox="1">
              <a:spLocks/>
            </p:cNvSpPr>
            <p:nvPr/>
          </p:nvSpPr>
          <p:spPr bwMode="auto">
            <a:xfrm>
              <a:off x="7715222" y="1517927"/>
              <a:ext cx="2971800" cy="868680"/>
            </a:xfrm>
            <a:prstGeom prst="rect">
              <a:avLst/>
            </a:prstGeom>
            <a:solidFill>
              <a:schemeClr val="accent1">
                <a:lumMod val="20000"/>
                <a:lumOff val="80000"/>
              </a:schemeClr>
            </a:solidFill>
            <a:ln>
              <a:solidFill>
                <a:schemeClr val="tx1"/>
              </a:solidFill>
            </a:ln>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marR="0" lvl="0" indent="0" algn="ctr" defTabSz="914400" rtl="0" eaLnBrk="0" fontAlgn="base" latinLnBrk="0" hangingPunct="0">
                <a:lnSpc>
                  <a:spcPct val="100000"/>
                </a:lnSpc>
                <a:spcBef>
                  <a:spcPts val="300"/>
                </a:spcBef>
                <a:spcAft>
                  <a:spcPts val="3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5730 ELBW infants </a:t>
              </a:r>
            </a:p>
            <a:p>
              <a:pPr marL="57150" marR="0" lvl="0" indent="0" algn="ctr" defTabSz="914400" rtl="0" eaLnBrk="0" fontAlgn="base" latinLnBrk="0" hangingPunct="0">
                <a:lnSpc>
                  <a:spcPct val="100000"/>
                </a:lnSpc>
                <a:spcBef>
                  <a:spcPts val="300"/>
                </a:spcBef>
                <a:spcAft>
                  <a:spcPts val="3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2008-2014</a:t>
              </a:r>
            </a:p>
          </p:txBody>
        </p:sp>
      </p:grpSp>
      <p:sp>
        <p:nvSpPr>
          <p:cNvPr id="17" name="Content Placeholder 2"/>
          <p:cNvSpPr txBox="1">
            <a:spLocks/>
          </p:cNvSpPr>
          <p:nvPr/>
        </p:nvSpPr>
        <p:spPr bwMode="auto">
          <a:xfrm>
            <a:off x="7101499" y="3801062"/>
            <a:ext cx="4199246" cy="2066338"/>
          </a:xfrm>
          <a:prstGeom prst="rect">
            <a:avLst/>
          </a:prstGeom>
          <a:solidFill>
            <a:schemeClr val="accent1">
              <a:lumMod val="20000"/>
              <a:lumOff val="80000"/>
            </a:schemeClr>
          </a:solidFill>
          <a:ln>
            <a:solidFill>
              <a:schemeClr val="tx1"/>
            </a:solidFill>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marR="0" lvl="0" indent="0" algn="ctr" defTabSz="914400" rtl="0" eaLnBrk="0" fontAlgn="base" latinLnBrk="0" hangingPunct="0">
              <a:lnSpc>
                <a:spcPct val="100000"/>
              </a:lnSpc>
              <a:spcBef>
                <a:spcPts val="500"/>
              </a:spcBef>
              <a:spcAft>
                <a:spcPts val="5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Death/NEC</a:t>
            </a:r>
          </a:p>
          <a:p>
            <a:pPr marL="400050" marR="0" lvl="0" indent="-342900" algn="l" defTabSz="914400" rtl="0" eaLnBrk="0" fontAlgn="base" latinLnBrk="0" hangingPunct="0">
              <a:lnSpc>
                <a:spcPct val="100000"/>
              </a:lnSpc>
              <a:spcBef>
                <a:spcPts val="500"/>
              </a:spcBef>
              <a:spcAft>
                <a:spcPts val="5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 among those with early antibiotics ≥5 days</a:t>
            </a:r>
          </a:p>
          <a:p>
            <a:pPr marL="400050" marR="0" lvl="0" indent="-342900" algn="l" defTabSz="914400" rtl="0" eaLnBrk="0" fontAlgn="base" latinLnBrk="0" hangingPunct="0">
              <a:lnSpc>
                <a:spcPct val="100000"/>
              </a:lnSpc>
              <a:spcBef>
                <a:spcPts val="500"/>
              </a:spcBef>
              <a:spcAft>
                <a:spcPts val="5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among those without early antibiotics ≥5 days</a:t>
            </a:r>
          </a:p>
          <a:p>
            <a:pPr marL="57150" marR="0" lvl="0" indent="0" algn="l" defTabSz="914400" rtl="0" eaLnBrk="0" fontAlgn="base" latinLnBrk="0" hangingPunct="0">
              <a:lnSpc>
                <a:spcPct val="100000"/>
              </a:lnSpc>
              <a:spcBef>
                <a:spcPts val="500"/>
              </a:spcBef>
              <a:spcAft>
                <a:spcPts val="50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086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43A7-AA61-4A52-BB4A-05445EBB2D2A}"/>
              </a:ext>
            </a:extLst>
          </p:cNvPr>
          <p:cNvSpPr>
            <a:spLocks noGrp="1"/>
          </p:cNvSpPr>
          <p:nvPr>
            <p:ph type="title"/>
          </p:nvPr>
        </p:nvSpPr>
        <p:spPr>
          <a:noFill/>
        </p:spPr>
        <p:txBody>
          <a:bodyPr>
            <a:normAutofit/>
          </a:bodyPr>
          <a:lstStyle/>
          <a:p>
            <a:pPr>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Adverse Effects on Lung Microbiome</a:t>
            </a:r>
          </a:p>
        </p:txBody>
      </p:sp>
      <p:sp>
        <p:nvSpPr>
          <p:cNvPr id="16387" name="Content Placeholder 2">
            <a:extLst>
              <a:ext uri="{FF2B5EF4-FFF2-40B4-BE49-F238E27FC236}">
                <a16:creationId xmlns:a16="http://schemas.microsoft.com/office/drawing/2014/main" id="{52143312-5E3C-483C-A522-3880F6BB7C56}"/>
              </a:ext>
            </a:extLst>
          </p:cNvPr>
          <p:cNvSpPr>
            <a:spLocks noGrp="1"/>
          </p:cNvSpPr>
          <p:nvPr>
            <p:ph idx="1"/>
          </p:nvPr>
        </p:nvSpPr>
        <p:spPr/>
        <p:txBody>
          <a:bodyPr>
            <a:normAutofit fontScale="92500" lnSpcReduction="10000"/>
          </a:bodyPr>
          <a:lstStyle/>
          <a:p>
            <a:r>
              <a:rPr lang="en-US" altLang="en-US" b="1" dirty="0">
                <a:latin typeface="Arial" panose="020B0604020202020204" pitchFamily="34" charset="0"/>
                <a:cs typeface="Arial" panose="020B0604020202020204" pitchFamily="34" charset="0"/>
              </a:rPr>
              <a:t>Lohmann et al, </a:t>
            </a:r>
            <a:r>
              <a:rPr lang="en-US" altLang="en-US" b="1" i="1" dirty="0" err="1">
                <a:latin typeface="Arial" panose="020B0604020202020204" pitchFamily="34" charset="0"/>
                <a:cs typeface="Arial" panose="020B0604020202020204" pitchFamily="34" charset="0"/>
              </a:rPr>
              <a:t>Pediatr</a:t>
            </a:r>
            <a:r>
              <a:rPr lang="en-US" altLang="en-US" b="1" i="1" dirty="0">
                <a:latin typeface="Arial" panose="020B0604020202020204" pitchFamily="34" charset="0"/>
                <a:cs typeface="Arial" panose="020B0604020202020204" pitchFamily="34" charset="0"/>
              </a:rPr>
              <a:t> Res </a:t>
            </a:r>
            <a:r>
              <a:rPr lang="en-US" altLang="en-US" b="1" dirty="0">
                <a:latin typeface="Arial" panose="020B0604020202020204" pitchFamily="34" charset="0"/>
                <a:cs typeface="Arial" panose="020B0604020202020204" pitchFamily="34" charset="0"/>
              </a:rPr>
              <a:t>2014</a:t>
            </a:r>
          </a:p>
          <a:p>
            <a:pPr lvl="1"/>
            <a:r>
              <a:rPr lang="en-US" altLang="en-US" dirty="0">
                <a:solidFill>
                  <a:srgbClr val="FFFFFF"/>
                </a:solidFill>
                <a:latin typeface="Arial" panose="020B0604020202020204" pitchFamily="34" charset="0"/>
                <a:cs typeface="Arial" panose="020B0604020202020204" pitchFamily="34" charset="0"/>
              </a:rPr>
              <a:t>Serial tracheal samples from infants ≤32 weeks gestation</a:t>
            </a:r>
          </a:p>
          <a:p>
            <a:pPr lvl="1"/>
            <a:r>
              <a:rPr lang="en-US" altLang="en-US" dirty="0">
                <a:solidFill>
                  <a:srgbClr val="FFFFFF"/>
                </a:solidFill>
                <a:latin typeface="Arial" panose="020B0604020202020204" pitchFamily="34" charset="0"/>
                <a:cs typeface="Arial" panose="020B0604020202020204" pitchFamily="34" charset="0"/>
              </a:rPr>
              <a:t>Reduced diversity (even on day 1) = </a:t>
            </a:r>
            <a:r>
              <a:rPr lang="en-US" altLang="en-US" sz="3200" b="1" dirty="0">
                <a:solidFill>
                  <a:srgbClr val="FFFFFF"/>
                </a:solidFill>
                <a:latin typeface="Arial" panose="020B0604020202020204" pitchFamily="34" charset="0"/>
                <a:cs typeface="Arial" panose="020B0604020202020204" pitchFamily="34" charset="0"/>
              </a:rPr>
              <a:t>↑</a:t>
            </a:r>
            <a:r>
              <a:rPr lang="en-US" altLang="en-US" dirty="0">
                <a:solidFill>
                  <a:srgbClr val="FFFFFF"/>
                </a:solidFill>
                <a:latin typeface="Arial" panose="020B0604020202020204" pitchFamily="34" charset="0"/>
                <a:cs typeface="Arial" panose="020B0604020202020204" pitchFamily="34" charset="0"/>
              </a:rPr>
              <a:t> risk for BPD</a:t>
            </a:r>
          </a:p>
          <a:p>
            <a:pPr lvl="1"/>
            <a:r>
              <a:rPr lang="en-US" altLang="en-US" dirty="0">
                <a:solidFill>
                  <a:srgbClr val="FFFFFF"/>
                </a:solidFill>
                <a:latin typeface="Arial" panose="020B0604020202020204" pitchFamily="34" charset="0"/>
                <a:cs typeface="Arial" panose="020B0604020202020204" pitchFamily="34" charset="0"/>
              </a:rPr>
              <a:t>Correlated with maternal and infant antibiotic exposure</a:t>
            </a:r>
          </a:p>
          <a:p>
            <a:pPr lvl="1"/>
            <a:endParaRPr lang="en-US" altLang="en-US" dirty="0">
              <a:solidFill>
                <a:srgbClr val="FFFFFF"/>
              </a:solidFill>
              <a:latin typeface="Arial" panose="020B0604020202020204" pitchFamily="34" charset="0"/>
              <a:cs typeface="Arial" panose="020B0604020202020204" pitchFamily="34" charset="0"/>
            </a:endParaRPr>
          </a:p>
          <a:p>
            <a:pPr eaLnBrk="1" hangingPunct="1">
              <a:lnSpc>
                <a:spcPct val="120000"/>
              </a:lnSpc>
            </a:pPr>
            <a:r>
              <a:rPr lang="en-US" altLang="en-US" sz="2600" b="1" dirty="0">
                <a:latin typeface="Arial" panose="020B0604020202020204" pitchFamily="34" charset="0"/>
                <a:cs typeface="Arial" panose="020B0604020202020204" pitchFamily="34" charset="0"/>
              </a:rPr>
              <a:t>Cantey et al, </a:t>
            </a:r>
            <a:r>
              <a:rPr lang="en-US" altLang="en-US" sz="2600" b="1" i="1" dirty="0">
                <a:latin typeface="Arial" panose="020B0604020202020204" pitchFamily="34" charset="0"/>
                <a:cs typeface="Arial" panose="020B0604020202020204" pitchFamily="34" charset="0"/>
              </a:rPr>
              <a:t>J </a:t>
            </a:r>
            <a:r>
              <a:rPr lang="en-US" altLang="en-US" sz="2600" b="1" i="1" dirty="0" err="1">
                <a:latin typeface="Arial" panose="020B0604020202020204" pitchFamily="34" charset="0"/>
                <a:cs typeface="Arial" panose="020B0604020202020204" pitchFamily="34" charset="0"/>
              </a:rPr>
              <a:t>Pediatr</a:t>
            </a:r>
            <a:r>
              <a:rPr lang="en-US" altLang="en-US" sz="2600" b="1" i="1" dirty="0">
                <a:latin typeface="Arial" panose="020B0604020202020204" pitchFamily="34" charset="0"/>
                <a:cs typeface="Arial" panose="020B0604020202020204" pitchFamily="34" charset="0"/>
              </a:rPr>
              <a:t> </a:t>
            </a:r>
            <a:r>
              <a:rPr lang="en-US" altLang="en-US" sz="2600" b="1" dirty="0">
                <a:latin typeface="Arial" panose="020B0604020202020204" pitchFamily="34" charset="0"/>
                <a:cs typeface="Arial" panose="020B0604020202020204" pitchFamily="34" charset="0"/>
              </a:rPr>
              <a:t>2017</a:t>
            </a:r>
          </a:p>
          <a:p>
            <a:pPr lvl="1" eaLnBrk="1" hangingPunct="1">
              <a:lnSpc>
                <a:spcPct val="120000"/>
              </a:lnSpc>
            </a:pPr>
            <a:r>
              <a:rPr lang="en-US" altLang="en-US" sz="2200" dirty="0">
                <a:solidFill>
                  <a:srgbClr val="FFFFFF"/>
                </a:solidFill>
                <a:latin typeface="Arial" panose="020B0604020202020204" pitchFamily="34" charset="0"/>
                <a:cs typeface="Arial" panose="020B0604020202020204" pitchFamily="34" charset="0"/>
              </a:rPr>
              <a:t>Retrospective cohort of 1140 VLBW infants receiving initial empiric therapy despite sterile blood cultures; controlled for severity of illness using CRIB-II score</a:t>
            </a:r>
          </a:p>
          <a:p>
            <a:pPr lvl="1" eaLnBrk="1" hangingPunct="1">
              <a:lnSpc>
                <a:spcPct val="120000"/>
              </a:lnSpc>
              <a:spcBef>
                <a:spcPct val="0"/>
              </a:spcBef>
            </a:pPr>
            <a:r>
              <a:rPr lang="en-US" altLang="en-US" sz="2200" dirty="0">
                <a:solidFill>
                  <a:srgbClr val="FFFFFF"/>
                </a:solidFill>
                <a:latin typeface="Arial" panose="020B0604020202020204" pitchFamily="34" charset="0"/>
                <a:cs typeface="Arial" panose="020B0604020202020204" pitchFamily="34" charset="0"/>
              </a:rPr>
              <a:t>In multivariate analysis, </a:t>
            </a:r>
            <a:r>
              <a:rPr lang="en-US" altLang="en-US" sz="2200" b="1" dirty="0">
                <a:latin typeface="Arial" panose="020B0604020202020204" pitchFamily="34" charset="0"/>
                <a:cs typeface="Arial" panose="020B0604020202020204" pitchFamily="34" charset="0"/>
              </a:rPr>
              <a:t>each additional antibiotic DOT</a:t>
            </a:r>
            <a:r>
              <a:rPr lang="en-US" altLang="en-US" sz="2200" dirty="0">
                <a:solidFill>
                  <a:srgbClr val="FFFFFF"/>
                </a:solidFill>
                <a:latin typeface="Arial" panose="020B0604020202020204" pitchFamily="34" charset="0"/>
                <a:cs typeface="Arial" panose="020B0604020202020204" pitchFamily="34" charset="0"/>
              </a:rPr>
              <a:t> was associated with:</a:t>
            </a:r>
          </a:p>
          <a:p>
            <a:pPr lvl="2" eaLnBrk="1" hangingPunct="1">
              <a:lnSpc>
                <a:spcPct val="120000"/>
              </a:lnSpc>
              <a:spcBef>
                <a:spcPct val="0"/>
              </a:spcBef>
            </a:pPr>
            <a:r>
              <a:rPr lang="en-US" altLang="en-US" sz="2000" dirty="0">
                <a:solidFill>
                  <a:srgbClr val="FFFFFF"/>
                </a:solidFill>
                <a:latin typeface="Arial" panose="020B0604020202020204" pitchFamily="34" charset="0"/>
                <a:cs typeface="Arial" panose="020B0604020202020204" pitchFamily="34" charset="0"/>
              </a:rPr>
              <a:t>Increased risk for BPD (OR 1.13 [95% CI 1.09-1.16]). </a:t>
            </a:r>
          </a:p>
          <a:p>
            <a:pPr lvl="2" eaLnBrk="1" hangingPunct="1">
              <a:lnSpc>
                <a:spcPct val="120000"/>
              </a:lnSpc>
              <a:spcBef>
                <a:spcPct val="0"/>
              </a:spcBef>
            </a:pPr>
            <a:r>
              <a:rPr lang="en-US" altLang="en-US" sz="2000" dirty="0">
                <a:solidFill>
                  <a:srgbClr val="FFFFFF"/>
                </a:solidFill>
                <a:latin typeface="Arial" panose="020B0604020202020204" pitchFamily="34" charset="0"/>
                <a:cs typeface="Arial" panose="020B0604020202020204" pitchFamily="34" charset="0"/>
              </a:rPr>
              <a:t>Increased severity level of BPD (OR 1.06 [95% CI 1.04-1.08])</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93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4AD2-A81F-4BB3-A9E3-6C2823F4EA0E}"/>
              </a:ext>
            </a:extLst>
          </p:cNvPr>
          <p:cNvSpPr>
            <a:spLocks noGrp="1"/>
          </p:cNvSpPr>
          <p:nvPr>
            <p:ph type="title"/>
          </p:nvPr>
        </p:nvSpPr>
        <p:spPr>
          <a:noFill/>
        </p:spPr>
        <p:txBody>
          <a:bodyPr/>
          <a:lstStyle/>
          <a:p>
            <a:r>
              <a:rPr lang="en-US" b="1" dirty="0">
                <a:effectLst>
                  <a:outerShdw blurRad="38100" dist="38100" dir="2700000" algn="tl">
                    <a:srgbClr val="000000">
                      <a:alpha val="43137"/>
                    </a:srgbClr>
                  </a:outerShdw>
                </a:effectLst>
              </a:rPr>
              <a:t>Dysbiosis</a:t>
            </a:r>
          </a:p>
        </p:txBody>
      </p:sp>
      <p:sp>
        <p:nvSpPr>
          <p:cNvPr id="3" name="Content Placeholder 2">
            <a:extLst>
              <a:ext uri="{FF2B5EF4-FFF2-40B4-BE49-F238E27FC236}">
                <a16:creationId xmlns:a16="http://schemas.microsoft.com/office/drawing/2014/main" id="{2F16BC3A-E0EE-4F17-8CB0-CAF591DCEE2B}"/>
              </a:ext>
            </a:extLst>
          </p:cNvPr>
          <p:cNvSpPr>
            <a:spLocks noGrp="1"/>
          </p:cNvSpPr>
          <p:nvPr>
            <p:ph idx="1"/>
          </p:nvPr>
        </p:nvSpPr>
        <p:spPr>
          <a:xfrm>
            <a:off x="619275" y="1577219"/>
            <a:ext cx="11219543" cy="4968724"/>
          </a:xfrm>
        </p:spPr>
        <p:txBody>
          <a:bodyPr>
            <a:normAutofit fontScale="92500" lnSpcReduction="20000"/>
          </a:bodyPr>
          <a:lstStyle/>
          <a:p>
            <a:r>
              <a:rPr lang="en-US" b="1" dirty="0">
                <a:solidFill>
                  <a:srgbClr val="FFFFFF"/>
                </a:solidFill>
              </a:rPr>
              <a:t>This loss of diversity is associated with a variety of adverse outcomes </a:t>
            </a:r>
            <a:r>
              <a:rPr lang="en-US" b="1" dirty="0">
                <a:solidFill>
                  <a:srgbClr val="FFFF00"/>
                </a:solidFill>
              </a:rPr>
              <a:t>even in term </a:t>
            </a:r>
            <a:r>
              <a:rPr lang="en-US" b="1" dirty="0"/>
              <a:t>newborns</a:t>
            </a:r>
          </a:p>
          <a:p>
            <a:endParaRPr lang="en-US" dirty="0"/>
          </a:p>
          <a:p>
            <a:pPr>
              <a:spcBef>
                <a:spcPct val="0"/>
              </a:spcBef>
            </a:pPr>
            <a:r>
              <a:rPr lang="en-US" altLang="en-US" sz="2400" b="1" dirty="0">
                <a:latin typeface="Arial" panose="020B0604020202020204" pitchFamily="34" charset="0"/>
                <a:cs typeface="Arial" panose="020B0604020202020204" pitchFamily="34" charset="0"/>
              </a:rPr>
              <a:t>Increased risk for </a:t>
            </a:r>
            <a:r>
              <a:rPr lang="en-US" altLang="en-US" sz="2400" b="1" i="1" dirty="0">
                <a:latin typeface="Arial" panose="020B0604020202020204" pitchFamily="34" charset="0"/>
                <a:cs typeface="Arial" panose="020B0604020202020204" pitchFamily="34" charset="0"/>
              </a:rPr>
              <a:t>Candida</a:t>
            </a:r>
            <a:r>
              <a:rPr lang="en-US" altLang="en-US" sz="2400" b="1" dirty="0">
                <a:latin typeface="Arial" panose="020B0604020202020204" pitchFamily="34" charset="0"/>
                <a:cs typeface="Arial" panose="020B0604020202020204" pitchFamily="34" charset="0"/>
              </a:rPr>
              <a:t> colonization/infection</a:t>
            </a:r>
          </a:p>
          <a:p>
            <a:pPr lvl="1">
              <a:spcBef>
                <a:spcPct val="0"/>
              </a:spcBef>
            </a:pPr>
            <a:r>
              <a:rPr lang="en-US" altLang="en-US" sz="1600" dirty="0" err="1">
                <a:solidFill>
                  <a:srgbClr val="FFFFFF"/>
                </a:solidFill>
                <a:latin typeface="Arial" panose="020B0604020202020204" pitchFamily="34" charset="0"/>
                <a:cs typeface="Arial" panose="020B0604020202020204" pitchFamily="34" charset="0"/>
              </a:rPr>
              <a:t>Saiman</a:t>
            </a:r>
            <a:r>
              <a:rPr lang="en-US" altLang="en-US" sz="1600" dirty="0">
                <a:solidFill>
                  <a:srgbClr val="FFFFFF"/>
                </a:solidFill>
                <a:latin typeface="Arial" panose="020B0604020202020204" pitchFamily="34" charset="0"/>
                <a:cs typeface="Arial" panose="020B0604020202020204" pitchFamily="34" charset="0"/>
              </a:rPr>
              <a:t> et al,  </a:t>
            </a:r>
            <a:r>
              <a:rPr lang="en-US" altLang="en-US" sz="1600" i="1" dirty="0">
                <a:solidFill>
                  <a:srgbClr val="FFFFFF"/>
                </a:solidFill>
                <a:latin typeface="Arial" panose="020B0604020202020204" pitchFamily="34" charset="0"/>
                <a:cs typeface="Arial" panose="020B0604020202020204" pitchFamily="34" charset="0"/>
              </a:rPr>
              <a:t>PIDJ</a:t>
            </a:r>
            <a:r>
              <a:rPr lang="en-US" altLang="en-US" sz="1600" dirty="0">
                <a:solidFill>
                  <a:srgbClr val="FFFFFF"/>
                </a:solidFill>
                <a:latin typeface="Arial" panose="020B0604020202020204" pitchFamily="34" charset="0"/>
                <a:cs typeface="Arial" panose="020B0604020202020204" pitchFamily="34" charset="0"/>
              </a:rPr>
              <a:t> 2001</a:t>
            </a:r>
          </a:p>
          <a:p>
            <a:pPr lvl="1">
              <a:spcBef>
                <a:spcPct val="0"/>
              </a:spcBef>
            </a:pPr>
            <a:r>
              <a:rPr lang="en-US" altLang="en-US" sz="1600" dirty="0" err="1">
                <a:solidFill>
                  <a:srgbClr val="FFFFFF"/>
                </a:solidFill>
                <a:latin typeface="Arial" panose="020B0604020202020204" pitchFamily="34" charset="0"/>
                <a:cs typeface="Arial" panose="020B0604020202020204" pitchFamily="34" charset="0"/>
              </a:rPr>
              <a:t>Cotten</a:t>
            </a:r>
            <a:r>
              <a:rPr lang="en-US" altLang="en-US" sz="1600" dirty="0">
                <a:solidFill>
                  <a:srgbClr val="FFFFFF"/>
                </a:solidFill>
                <a:latin typeface="Arial" panose="020B0604020202020204" pitchFamily="34" charset="0"/>
                <a:cs typeface="Arial" panose="020B0604020202020204" pitchFamily="34" charset="0"/>
              </a:rPr>
              <a:t> et al, </a:t>
            </a:r>
            <a:r>
              <a:rPr lang="en-US" altLang="en-US" sz="1600" i="1" dirty="0">
                <a:solidFill>
                  <a:srgbClr val="FFFFFF"/>
                </a:solidFill>
                <a:latin typeface="Arial" panose="020B0604020202020204" pitchFamily="34" charset="0"/>
                <a:cs typeface="Arial" panose="020B0604020202020204" pitchFamily="34" charset="0"/>
              </a:rPr>
              <a:t>Pediatrics</a:t>
            </a:r>
            <a:r>
              <a:rPr lang="en-US" altLang="en-US" sz="1600" dirty="0">
                <a:solidFill>
                  <a:srgbClr val="FFFFFF"/>
                </a:solidFill>
                <a:latin typeface="Arial" panose="020B0604020202020204" pitchFamily="34" charset="0"/>
                <a:cs typeface="Arial" panose="020B0604020202020204" pitchFamily="34" charset="0"/>
              </a:rPr>
              <a:t> 2006</a:t>
            </a:r>
          </a:p>
          <a:p>
            <a:pPr lvl="1">
              <a:spcBef>
                <a:spcPct val="0"/>
              </a:spcBef>
            </a:pPr>
            <a:r>
              <a:rPr lang="en-US" altLang="en-US" sz="1600" dirty="0">
                <a:solidFill>
                  <a:srgbClr val="FFFFFF"/>
                </a:solidFill>
                <a:latin typeface="Arial" panose="020B0604020202020204" pitchFamily="34" charset="0"/>
                <a:cs typeface="Arial" panose="020B0604020202020204" pitchFamily="34" charset="0"/>
              </a:rPr>
              <a:t>Lee et al, </a:t>
            </a:r>
            <a:r>
              <a:rPr lang="en-US" altLang="en-US" sz="1600" i="1" dirty="0">
                <a:solidFill>
                  <a:srgbClr val="FFFFFF"/>
                </a:solidFill>
                <a:latin typeface="Arial" panose="020B0604020202020204" pitchFamily="34" charset="0"/>
                <a:cs typeface="Arial" panose="020B0604020202020204" pitchFamily="34" charset="0"/>
              </a:rPr>
              <a:t>PIDJ</a:t>
            </a:r>
            <a:r>
              <a:rPr lang="en-US" altLang="en-US" sz="1600" dirty="0">
                <a:solidFill>
                  <a:srgbClr val="FFFFFF"/>
                </a:solidFill>
                <a:latin typeface="Arial" panose="020B0604020202020204" pitchFamily="34" charset="0"/>
                <a:cs typeface="Arial" panose="020B0604020202020204" pitchFamily="34" charset="0"/>
              </a:rPr>
              <a:t> 2012</a:t>
            </a:r>
          </a:p>
          <a:p>
            <a:pPr lvl="1">
              <a:spcBef>
                <a:spcPct val="0"/>
              </a:spcBef>
            </a:pPr>
            <a:endParaRPr lang="en-US" altLang="en-US" sz="1600" dirty="0">
              <a:solidFill>
                <a:srgbClr val="FFFFFF"/>
              </a:solidFill>
              <a:latin typeface="Arial" panose="020B0604020202020204" pitchFamily="34" charset="0"/>
              <a:cs typeface="Arial" panose="020B0604020202020204" pitchFamily="34" charset="0"/>
            </a:endParaRPr>
          </a:p>
          <a:p>
            <a:pPr>
              <a:spcBef>
                <a:spcPct val="0"/>
              </a:spcBef>
            </a:pPr>
            <a:r>
              <a:rPr lang="en-US" altLang="en-US" sz="2400" b="1" dirty="0">
                <a:latin typeface="Arial" panose="020B0604020202020204" pitchFamily="34" charset="0"/>
                <a:cs typeface="Arial" panose="020B0604020202020204" pitchFamily="34" charset="0"/>
              </a:rPr>
              <a:t>Increased risk for colonization/infection with multi-drug resistant organisms</a:t>
            </a:r>
          </a:p>
          <a:p>
            <a:pPr lvl="1">
              <a:spcBef>
                <a:spcPct val="0"/>
              </a:spcBef>
            </a:pPr>
            <a:r>
              <a:rPr lang="en-US" altLang="en-US" sz="1600" dirty="0">
                <a:solidFill>
                  <a:srgbClr val="FFFFFF"/>
                </a:solidFill>
                <a:latin typeface="Arial" panose="020B0604020202020204" pitchFamily="34" charset="0"/>
                <a:cs typeface="Arial" panose="020B0604020202020204" pitchFamily="34" charset="0"/>
              </a:rPr>
              <a:t>de Man et al, </a:t>
            </a:r>
            <a:r>
              <a:rPr lang="en-US" altLang="en-US" sz="1600" i="1" dirty="0">
                <a:solidFill>
                  <a:srgbClr val="FFFFFF"/>
                </a:solidFill>
                <a:latin typeface="Arial" panose="020B0604020202020204" pitchFamily="34" charset="0"/>
                <a:cs typeface="Arial" panose="020B0604020202020204" pitchFamily="34" charset="0"/>
              </a:rPr>
              <a:t>Lancet</a:t>
            </a:r>
            <a:r>
              <a:rPr lang="en-US" altLang="en-US" sz="1600" dirty="0">
                <a:solidFill>
                  <a:srgbClr val="FFFFFF"/>
                </a:solidFill>
                <a:latin typeface="Arial" panose="020B0604020202020204" pitchFamily="34" charset="0"/>
                <a:cs typeface="Arial" panose="020B0604020202020204" pitchFamily="34" charset="0"/>
              </a:rPr>
              <a:t> 2000</a:t>
            </a:r>
          </a:p>
          <a:p>
            <a:pPr lvl="1">
              <a:spcBef>
                <a:spcPct val="0"/>
              </a:spcBef>
            </a:pPr>
            <a:r>
              <a:rPr lang="en-US" altLang="en-US" sz="1600" dirty="0" err="1">
                <a:solidFill>
                  <a:srgbClr val="FFFFFF"/>
                </a:solidFill>
                <a:latin typeface="Arial" panose="020B0604020202020204" pitchFamily="34" charset="0"/>
                <a:cs typeface="Arial" panose="020B0604020202020204" pitchFamily="34" charset="0"/>
              </a:rPr>
              <a:t>Carr</a:t>
            </a:r>
            <a:r>
              <a:rPr lang="en-US" altLang="en-US" sz="1600" dirty="0">
                <a:solidFill>
                  <a:srgbClr val="FFFFFF"/>
                </a:solidFill>
                <a:latin typeface="Arial" panose="020B0604020202020204" pitchFamily="34" charset="0"/>
                <a:cs typeface="Arial" panose="020B0604020202020204" pitchFamily="34" charset="0"/>
              </a:rPr>
              <a:t> et al, </a:t>
            </a:r>
            <a:r>
              <a:rPr lang="en-US" altLang="en-US" sz="1600" i="1" dirty="0">
                <a:solidFill>
                  <a:srgbClr val="FFFFFF"/>
                </a:solidFill>
                <a:latin typeface="Arial" panose="020B0604020202020204" pitchFamily="34" charset="0"/>
                <a:cs typeface="Arial" panose="020B0604020202020204" pitchFamily="34" charset="0"/>
              </a:rPr>
              <a:t>Arch Dis Child Fetal Neonatal Ed</a:t>
            </a:r>
            <a:r>
              <a:rPr lang="en-US" altLang="en-US" sz="1600" dirty="0">
                <a:solidFill>
                  <a:srgbClr val="FFFFFF"/>
                </a:solidFill>
                <a:latin typeface="Arial" panose="020B0604020202020204" pitchFamily="34" charset="0"/>
                <a:cs typeface="Arial" panose="020B0604020202020204" pitchFamily="34" charset="0"/>
              </a:rPr>
              <a:t> 2017</a:t>
            </a:r>
          </a:p>
          <a:p>
            <a:pPr lvl="1">
              <a:spcBef>
                <a:spcPct val="0"/>
              </a:spcBef>
            </a:pPr>
            <a:r>
              <a:rPr lang="en-US" altLang="en-US" sz="1600" dirty="0">
                <a:solidFill>
                  <a:srgbClr val="FFFFFF"/>
                </a:solidFill>
                <a:latin typeface="Arial" panose="020B0604020202020204" pitchFamily="34" charset="0"/>
                <a:cs typeface="Arial" panose="020B0604020202020204" pitchFamily="34" charset="0"/>
              </a:rPr>
              <a:t>Ramirez et al, </a:t>
            </a:r>
            <a:r>
              <a:rPr lang="en-US" altLang="en-US" sz="1600" i="1" dirty="0" err="1">
                <a:solidFill>
                  <a:srgbClr val="FFFFFF"/>
                </a:solidFill>
                <a:latin typeface="Arial" panose="020B0604020202020204" pitchFamily="34" charset="0"/>
                <a:cs typeface="Arial" panose="020B0604020202020204" pitchFamily="34" charset="0"/>
              </a:rPr>
              <a:t>Neoreviews</a:t>
            </a:r>
            <a:r>
              <a:rPr lang="en-US" altLang="en-US" sz="1600" dirty="0">
                <a:solidFill>
                  <a:srgbClr val="FFFFFF"/>
                </a:solidFill>
                <a:latin typeface="Arial" panose="020B0604020202020204" pitchFamily="34" charset="0"/>
                <a:cs typeface="Arial" panose="020B0604020202020204" pitchFamily="34" charset="0"/>
              </a:rPr>
              <a:t> 2019</a:t>
            </a:r>
          </a:p>
          <a:p>
            <a:pPr lvl="1">
              <a:spcBef>
                <a:spcPct val="0"/>
              </a:spcBef>
            </a:pPr>
            <a:endParaRPr lang="en-US" altLang="en-US" sz="1600" dirty="0">
              <a:solidFill>
                <a:srgbClr val="FFFFFF"/>
              </a:solidFill>
              <a:latin typeface="Arial" panose="020B0604020202020204" pitchFamily="34" charset="0"/>
              <a:cs typeface="Arial" panose="020B0604020202020204" pitchFamily="34" charset="0"/>
            </a:endParaRPr>
          </a:p>
          <a:p>
            <a:pPr>
              <a:spcBef>
                <a:spcPct val="0"/>
              </a:spcBef>
            </a:pPr>
            <a:r>
              <a:rPr lang="en-US" altLang="en-US" sz="2400" b="1" dirty="0">
                <a:latin typeface="Arial" panose="020B0604020202020204" pitchFamily="34" charset="0"/>
                <a:cs typeface="Arial" panose="020B0604020202020204" pitchFamily="34" charset="0"/>
              </a:rPr>
              <a:t>Atopic disease (asthma, eczema)                    </a:t>
            </a:r>
          </a:p>
          <a:p>
            <a:pPr lvl="1">
              <a:spcBef>
                <a:spcPct val="0"/>
              </a:spcBef>
            </a:pPr>
            <a:r>
              <a:rPr lang="en-US" altLang="en-US" sz="1600" dirty="0">
                <a:solidFill>
                  <a:srgbClr val="FFFFFF"/>
                </a:solidFill>
                <a:latin typeface="Arial" panose="020B0604020202020204" pitchFamily="34" charset="0"/>
                <a:cs typeface="Arial" panose="020B0604020202020204" pitchFamily="34" charset="0"/>
              </a:rPr>
              <a:t>Donovan et al, </a:t>
            </a:r>
            <a:r>
              <a:rPr lang="en-US" altLang="en-US" sz="1600" i="1" dirty="0">
                <a:solidFill>
                  <a:srgbClr val="FFFFFF"/>
                </a:solidFill>
                <a:latin typeface="Arial" panose="020B0604020202020204" pitchFamily="34" charset="0"/>
                <a:cs typeface="Arial" panose="020B0604020202020204" pitchFamily="34" charset="0"/>
              </a:rPr>
              <a:t>Clin Infect Dis </a:t>
            </a:r>
            <a:r>
              <a:rPr lang="en-US" altLang="en-US" sz="1600" dirty="0">
                <a:solidFill>
                  <a:srgbClr val="FFFFFF"/>
                </a:solidFill>
                <a:latin typeface="Arial" panose="020B0604020202020204" pitchFamily="34" charset="0"/>
                <a:cs typeface="Arial" panose="020B0604020202020204" pitchFamily="34" charset="0"/>
              </a:rPr>
              <a:t>2019</a:t>
            </a:r>
          </a:p>
          <a:p>
            <a:pPr lvl="1">
              <a:spcBef>
                <a:spcPct val="0"/>
              </a:spcBef>
            </a:pPr>
            <a:r>
              <a:rPr lang="en-US" altLang="en-US" sz="1600" dirty="0">
                <a:solidFill>
                  <a:srgbClr val="FFFFFF"/>
                </a:solidFill>
                <a:latin typeface="Arial" panose="020B0604020202020204" pitchFamily="34" charset="0"/>
                <a:cs typeface="Arial" panose="020B0604020202020204" pitchFamily="34" charset="0"/>
              </a:rPr>
              <a:t>Ni et al, </a:t>
            </a:r>
            <a:r>
              <a:rPr lang="en-US" altLang="en-US" sz="1600" i="1" dirty="0">
                <a:solidFill>
                  <a:srgbClr val="FFFFFF"/>
                </a:solidFill>
                <a:latin typeface="Arial" panose="020B0604020202020204" pitchFamily="34" charset="0"/>
                <a:cs typeface="Arial" panose="020B0604020202020204" pitchFamily="34" charset="0"/>
              </a:rPr>
              <a:t>BMC </a:t>
            </a:r>
            <a:r>
              <a:rPr lang="en-US" altLang="en-US" sz="1600" i="1" dirty="0" err="1">
                <a:solidFill>
                  <a:srgbClr val="FFFFFF"/>
                </a:solidFill>
                <a:latin typeface="Arial" panose="020B0604020202020204" pitchFamily="34" charset="0"/>
                <a:cs typeface="Arial" panose="020B0604020202020204" pitchFamily="34" charset="0"/>
              </a:rPr>
              <a:t>Pediatr</a:t>
            </a:r>
            <a:r>
              <a:rPr lang="en-US" altLang="en-US" sz="1600" dirty="0">
                <a:solidFill>
                  <a:srgbClr val="FFFFFF"/>
                </a:solidFill>
                <a:latin typeface="Arial" panose="020B0604020202020204" pitchFamily="34" charset="0"/>
                <a:cs typeface="Arial" panose="020B0604020202020204" pitchFamily="34" charset="0"/>
              </a:rPr>
              <a:t> 2019</a:t>
            </a:r>
          </a:p>
          <a:p>
            <a:pPr lvl="1">
              <a:spcBef>
                <a:spcPct val="0"/>
              </a:spcBef>
            </a:pPr>
            <a:r>
              <a:rPr lang="en-US" altLang="en-US" sz="1600" dirty="0" err="1">
                <a:solidFill>
                  <a:srgbClr val="FFFFFF"/>
                </a:solidFill>
                <a:latin typeface="Arial" panose="020B0604020202020204" pitchFamily="34" charset="0"/>
                <a:cs typeface="Arial" panose="020B0604020202020204" pitchFamily="34" charset="0"/>
              </a:rPr>
              <a:t>Ahmadizar</a:t>
            </a:r>
            <a:r>
              <a:rPr lang="en-US" altLang="en-US" sz="1600" dirty="0">
                <a:solidFill>
                  <a:srgbClr val="FFFFFF"/>
                </a:solidFill>
                <a:latin typeface="Arial" panose="020B0604020202020204" pitchFamily="34" charset="0"/>
                <a:cs typeface="Arial" panose="020B0604020202020204" pitchFamily="34" charset="0"/>
              </a:rPr>
              <a:t> et al, </a:t>
            </a:r>
            <a:r>
              <a:rPr lang="en-US" altLang="en-US" sz="1600" i="1" dirty="0">
                <a:solidFill>
                  <a:srgbClr val="FFFFFF"/>
                </a:solidFill>
                <a:latin typeface="Arial" panose="020B0604020202020204" pitchFamily="34" charset="0"/>
                <a:cs typeface="Arial" panose="020B0604020202020204" pitchFamily="34" charset="0"/>
              </a:rPr>
              <a:t>Ped All Immunol </a:t>
            </a:r>
            <a:r>
              <a:rPr lang="en-US" altLang="en-US" sz="1600" dirty="0">
                <a:solidFill>
                  <a:srgbClr val="FFFFFF"/>
                </a:solidFill>
                <a:latin typeface="Arial" panose="020B0604020202020204" pitchFamily="34" charset="0"/>
                <a:cs typeface="Arial" panose="020B0604020202020204" pitchFamily="34" charset="0"/>
              </a:rPr>
              <a:t>2017</a:t>
            </a:r>
          </a:p>
          <a:p>
            <a:pPr lvl="1">
              <a:spcBef>
                <a:spcPct val="0"/>
              </a:spcBef>
            </a:pPr>
            <a:endParaRPr lang="en-US" altLang="en-US" sz="1600" dirty="0">
              <a:solidFill>
                <a:srgbClr val="FFFFFF"/>
              </a:solidFill>
              <a:latin typeface="Arial" panose="020B0604020202020204" pitchFamily="34" charset="0"/>
              <a:cs typeface="Arial" panose="020B0604020202020204" pitchFamily="34" charset="0"/>
            </a:endParaRPr>
          </a:p>
          <a:p>
            <a:pPr>
              <a:spcBef>
                <a:spcPct val="0"/>
              </a:spcBef>
            </a:pPr>
            <a:r>
              <a:rPr lang="en-US" altLang="en-US" sz="2400" b="1" dirty="0">
                <a:latin typeface="Arial" panose="020B0604020202020204" pitchFamily="34" charset="0"/>
                <a:cs typeface="Arial" panose="020B0604020202020204" pitchFamily="34" charset="0"/>
              </a:rPr>
              <a:t>Obesity, Metabolic Syndrome, and Diabetes</a:t>
            </a:r>
          </a:p>
          <a:p>
            <a:pPr lvl="1">
              <a:spcBef>
                <a:spcPct val="0"/>
              </a:spcBef>
            </a:pPr>
            <a:r>
              <a:rPr lang="en-US" altLang="en-US" sz="1600" dirty="0">
                <a:solidFill>
                  <a:srgbClr val="FFFFFF"/>
                </a:solidFill>
                <a:latin typeface="Arial" panose="020B0604020202020204" pitchFamily="34" charset="0"/>
                <a:cs typeface="Arial" panose="020B0604020202020204" pitchFamily="34" charset="0"/>
              </a:rPr>
              <a:t>Block et al, </a:t>
            </a:r>
            <a:r>
              <a:rPr lang="en-US" altLang="en-US" sz="1600" i="1" dirty="0">
                <a:solidFill>
                  <a:srgbClr val="FFFFFF"/>
                </a:solidFill>
                <a:latin typeface="Arial" panose="020B0604020202020204" pitchFamily="34" charset="0"/>
                <a:cs typeface="Arial" panose="020B0604020202020204" pitchFamily="34" charset="0"/>
              </a:rPr>
              <a:t>Pediatrics</a:t>
            </a:r>
            <a:r>
              <a:rPr lang="en-US" altLang="en-US" sz="1600" dirty="0">
                <a:solidFill>
                  <a:srgbClr val="FFFFFF"/>
                </a:solidFill>
                <a:latin typeface="Arial" panose="020B0604020202020204" pitchFamily="34" charset="0"/>
                <a:cs typeface="Arial" panose="020B0604020202020204" pitchFamily="34" charset="0"/>
              </a:rPr>
              <a:t> 2018</a:t>
            </a:r>
          </a:p>
          <a:p>
            <a:pPr lvl="1">
              <a:spcBef>
                <a:spcPct val="0"/>
              </a:spcBef>
            </a:pPr>
            <a:r>
              <a:rPr lang="en-US" altLang="en-US" sz="1600" dirty="0">
                <a:solidFill>
                  <a:srgbClr val="FFFFFF"/>
                </a:solidFill>
                <a:latin typeface="Arial" panose="020B0604020202020204" pitchFamily="34" charset="0"/>
                <a:cs typeface="Arial" panose="020B0604020202020204" pitchFamily="34" charset="0"/>
              </a:rPr>
              <a:t>Bailey et al, </a:t>
            </a:r>
            <a:r>
              <a:rPr lang="en-US" altLang="en-US" sz="1600" i="1" dirty="0">
                <a:solidFill>
                  <a:srgbClr val="FFFFFF"/>
                </a:solidFill>
                <a:latin typeface="Arial" panose="020B0604020202020204" pitchFamily="34" charset="0"/>
                <a:cs typeface="Arial" panose="020B0604020202020204" pitchFamily="34" charset="0"/>
              </a:rPr>
              <a:t>JAMA </a:t>
            </a:r>
            <a:r>
              <a:rPr lang="en-US" altLang="en-US" sz="1600" i="1" dirty="0" err="1">
                <a:solidFill>
                  <a:srgbClr val="FFFFFF"/>
                </a:solidFill>
                <a:latin typeface="Arial" panose="020B0604020202020204" pitchFamily="34" charset="0"/>
                <a:cs typeface="Arial" panose="020B0604020202020204" pitchFamily="34" charset="0"/>
              </a:rPr>
              <a:t>Pediatr</a:t>
            </a:r>
            <a:r>
              <a:rPr lang="en-US" altLang="en-US" sz="1600" i="1" dirty="0">
                <a:solidFill>
                  <a:srgbClr val="FFFFFF"/>
                </a:solidFill>
                <a:latin typeface="Arial" panose="020B0604020202020204" pitchFamily="34" charset="0"/>
                <a:cs typeface="Arial" panose="020B0604020202020204" pitchFamily="34" charset="0"/>
              </a:rPr>
              <a:t> </a:t>
            </a:r>
            <a:r>
              <a:rPr lang="en-US" altLang="en-US" sz="1600" dirty="0">
                <a:solidFill>
                  <a:srgbClr val="FFFFFF"/>
                </a:solidFill>
                <a:latin typeface="Arial" panose="020B0604020202020204" pitchFamily="34" charset="0"/>
                <a:cs typeface="Arial" panose="020B0604020202020204" pitchFamily="34" charset="0"/>
              </a:rPr>
              <a:t>2014</a:t>
            </a:r>
          </a:p>
          <a:p>
            <a:pPr lvl="1">
              <a:spcBef>
                <a:spcPct val="0"/>
              </a:spcBef>
            </a:pPr>
            <a:r>
              <a:rPr lang="en-US" sz="1600" dirty="0">
                <a:solidFill>
                  <a:srgbClr val="FFFFFF"/>
                </a:solidFill>
                <a:latin typeface="Arial" panose="020B0604020202020204" pitchFamily="34" charset="0"/>
                <a:cs typeface="Arial" panose="020B0604020202020204" pitchFamily="34" charset="0"/>
              </a:rPr>
              <a:t>Jess et al, </a:t>
            </a:r>
            <a:r>
              <a:rPr lang="en-US" sz="1600" i="1" dirty="0">
                <a:solidFill>
                  <a:srgbClr val="FFFFFF"/>
                </a:solidFill>
                <a:latin typeface="Arial" panose="020B0604020202020204" pitchFamily="34" charset="0"/>
                <a:cs typeface="Arial" panose="020B0604020202020204" pitchFamily="34" charset="0"/>
              </a:rPr>
              <a:t>Sci Rep</a:t>
            </a:r>
            <a:r>
              <a:rPr lang="en-US" sz="1600" dirty="0">
                <a:solidFill>
                  <a:srgbClr val="FFFFFF"/>
                </a:solidFill>
                <a:latin typeface="Arial" panose="020B0604020202020204" pitchFamily="34" charset="0"/>
                <a:cs typeface="Arial" panose="020B0604020202020204" pitchFamily="34" charset="0"/>
              </a:rPr>
              <a:t> 2019</a:t>
            </a:r>
          </a:p>
          <a:p>
            <a:pPr lvl="1">
              <a:spcBef>
                <a:spcPct val="0"/>
              </a:spcBef>
            </a:pPr>
            <a:r>
              <a:rPr lang="en-US" sz="1600" dirty="0">
                <a:solidFill>
                  <a:srgbClr val="FFFFFF"/>
                </a:solidFill>
                <a:latin typeface="Arial" panose="020B0604020202020204" pitchFamily="34" charset="0"/>
                <a:cs typeface="Arial" panose="020B0604020202020204" pitchFamily="34" charset="0"/>
              </a:rPr>
              <a:t>Singer-</a:t>
            </a:r>
            <a:r>
              <a:rPr lang="en-US" sz="1600" dirty="0" err="1">
                <a:solidFill>
                  <a:srgbClr val="FFFFFF"/>
                </a:solidFill>
                <a:latin typeface="Arial" panose="020B0604020202020204" pitchFamily="34" charset="0"/>
                <a:cs typeface="Arial" panose="020B0604020202020204" pitchFamily="34" charset="0"/>
              </a:rPr>
              <a:t>Englar</a:t>
            </a:r>
            <a:r>
              <a:rPr lang="en-US" sz="1600" dirty="0">
                <a:solidFill>
                  <a:srgbClr val="FFFFFF"/>
                </a:solidFill>
                <a:latin typeface="Arial" panose="020B0604020202020204" pitchFamily="34" charset="0"/>
                <a:cs typeface="Arial" panose="020B0604020202020204" pitchFamily="34" charset="0"/>
              </a:rPr>
              <a:t> et al, </a:t>
            </a:r>
            <a:r>
              <a:rPr lang="en-US" sz="1600" i="1" dirty="0">
                <a:solidFill>
                  <a:srgbClr val="FFFFFF"/>
                </a:solidFill>
                <a:latin typeface="Arial" panose="020B0604020202020204" pitchFamily="34" charset="0"/>
                <a:cs typeface="Arial" panose="020B0604020202020204" pitchFamily="34" charset="0"/>
              </a:rPr>
              <a:t>Expert Rev Gastro </a:t>
            </a:r>
            <a:r>
              <a:rPr lang="en-US" sz="1600" i="1" dirty="0" err="1">
                <a:solidFill>
                  <a:srgbClr val="FFFFFF"/>
                </a:solidFill>
                <a:latin typeface="Arial" panose="020B0604020202020204" pitchFamily="34" charset="0"/>
                <a:cs typeface="Arial" panose="020B0604020202020204" pitchFamily="34" charset="0"/>
              </a:rPr>
              <a:t>Hepatol</a:t>
            </a:r>
            <a:r>
              <a:rPr lang="en-US" sz="1600" dirty="0">
                <a:solidFill>
                  <a:srgbClr val="FFFFFF"/>
                </a:solidFill>
                <a:latin typeface="Arial" panose="020B0604020202020204" pitchFamily="34" charset="0"/>
                <a:cs typeface="Arial" panose="020B0604020202020204" pitchFamily="34" charset="0"/>
              </a:rPr>
              <a:t>, 2019</a:t>
            </a:r>
            <a:endParaRPr lang="en-US" dirty="0"/>
          </a:p>
          <a:p>
            <a:endParaRPr lang="en-US" dirty="0"/>
          </a:p>
        </p:txBody>
      </p:sp>
      <p:sp>
        <p:nvSpPr>
          <p:cNvPr id="4" name="TextBox 3">
            <a:extLst>
              <a:ext uri="{FF2B5EF4-FFF2-40B4-BE49-F238E27FC236}">
                <a16:creationId xmlns:a16="http://schemas.microsoft.com/office/drawing/2014/main" id="{1F9D10B0-45CB-4966-9626-3D26D49A5E35}"/>
              </a:ext>
            </a:extLst>
          </p:cNvPr>
          <p:cNvSpPr txBox="1"/>
          <p:nvPr/>
        </p:nvSpPr>
        <p:spPr>
          <a:xfrm>
            <a:off x="7455504" y="4372840"/>
            <a:ext cx="4422019" cy="1815882"/>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Primary risk factor in all these studies is </a:t>
            </a:r>
            <a:r>
              <a:rPr lang="en-US" sz="2800" b="1" u="sng" dirty="0">
                <a:effectLst>
                  <a:outerShdw blurRad="38100" dist="38100" dir="2700000" algn="tl">
                    <a:srgbClr val="000000">
                      <a:alpha val="43137"/>
                    </a:srgbClr>
                  </a:outerShdw>
                </a:effectLst>
              </a:rPr>
              <a:t>duration of therapy</a:t>
            </a:r>
            <a:r>
              <a:rPr lang="en-US" sz="2800" b="1" dirty="0">
                <a:effectLst>
                  <a:outerShdw blurRad="38100" dist="38100" dir="2700000" algn="tl">
                    <a:srgbClr val="000000">
                      <a:alpha val="43137"/>
                    </a:srgbClr>
                  </a:outerShdw>
                </a:effectLst>
              </a:rPr>
              <a:t> – each day</a:t>
            </a:r>
            <a:r>
              <a:rPr lang="en-US" sz="2800" b="1" u="sng"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increases risk</a:t>
            </a:r>
          </a:p>
        </p:txBody>
      </p:sp>
    </p:spTree>
    <p:extLst>
      <p:ext uri="{BB962C8B-B14F-4D97-AF65-F5344CB8AC3E}">
        <p14:creationId xmlns:p14="http://schemas.microsoft.com/office/powerpoint/2010/main" val="1693587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786F3-742F-4D76-A65F-D9DC0B608DEC}"/>
              </a:ext>
            </a:extLst>
          </p:cNvPr>
          <p:cNvSpPr>
            <a:spLocks noGrp="1"/>
          </p:cNvSpPr>
          <p:nvPr>
            <p:ph type="title"/>
          </p:nvPr>
        </p:nvSpPr>
        <p:spPr>
          <a:noFill/>
        </p:spPr>
        <p:txBody>
          <a:bodyPr/>
          <a:lstStyle/>
          <a:p>
            <a:r>
              <a:rPr lang="en-US" b="1" dirty="0">
                <a:effectLst>
                  <a:outerShdw blurRad="38100" dist="38100" dir="2700000" algn="tl">
                    <a:srgbClr val="000000">
                      <a:alpha val="43137"/>
                    </a:srgbClr>
                  </a:outerShdw>
                </a:effectLst>
              </a:rPr>
              <a:t>The Right Thing for the Patient</a:t>
            </a:r>
          </a:p>
        </p:txBody>
      </p:sp>
      <p:sp>
        <p:nvSpPr>
          <p:cNvPr id="3" name="Content Placeholder 2">
            <a:extLst>
              <a:ext uri="{FF2B5EF4-FFF2-40B4-BE49-F238E27FC236}">
                <a16:creationId xmlns:a16="http://schemas.microsoft.com/office/drawing/2014/main" id="{3330C839-A8A4-4FFF-B784-188CF72D78E2}"/>
              </a:ext>
            </a:extLst>
          </p:cNvPr>
          <p:cNvSpPr>
            <a:spLocks noGrp="1"/>
          </p:cNvSpPr>
          <p:nvPr>
            <p:ph idx="1"/>
          </p:nvPr>
        </p:nvSpPr>
        <p:spPr/>
        <p:txBody>
          <a:bodyPr/>
          <a:lstStyle/>
          <a:p>
            <a:r>
              <a:rPr lang="en-US" dirty="0"/>
              <a:t>Decreased antibiotic exposure = decreased risk for:</a:t>
            </a:r>
          </a:p>
          <a:p>
            <a:pPr lvl="1"/>
            <a:r>
              <a:rPr lang="en-US" dirty="0">
                <a:solidFill>
                  <a:srgbClr val="FFFFFF"/>
                </a:solidFill>
              </a:rPr>
              <a:t>Late-onset infection</a:t>
            </a:r>
          </a:p>
          <a:p>
            <a:pPr lvl="1"/>
            <a:r>
              <a:rPr lang="en-US" dirty="0">
                <a:solidFill>
                  <a:srgbClr val="FFFFFF"/>
                </a:solidFill>
              </a:rPr>
              <a:t>Necrotizing enterocolitis</a:t>
            </a:r>
          </a:p>
          <a:p>
            <a:pPr lvl="1"/>
            <a:r>
              <a:rPr lang="en-US" dirty="0">
                <a:solidFill>
                  <a:srgbClr val="FFFFFF"/>
                </a:solidFill>
              </a:rPr>
              <a:t>Death</a:t>
            </a:r>
          </a:p>
          <a:p>
            <a:pPr lvl="1"/>
            <a:r>
              <a:rPr lang="en-US" dirty="0">
                <a:solidFill>
                  <a:srgbClr val="FFFFFF"/>
                </a:solidFill>
              </a:rPr>
              <a:t>Colonization or infection with multi-drug resistant organisms</a:t>
            </a:r>
          </a:p>
          <a:p>
            <a:pPr lvl="1"/>
            <a:r>
              <a:rPr lang="en-US" dirty="0">
                <a:solidFill>
                  <a:srgbClr val="FFFFFF"/>
                </a:solidFill>
              </a:rPr>
              <a:t>Colonization or infection with </a:t>
            </a:r>
            <a:r>
              <a:rPr lang="en-US" i="1" dirty="0">
                <a:solidFill>
                  <a:srgbClr val="FFFFFF"/>
                </a:solidFill>
              </a:rPr>
              <a:t>Candida</a:t>
            </a:r>
          </a:p>
          <a:p>
            <a:pPr lvl="1"/>
            <a:r>
              <a:rPr lang="en-US" dirty="0">
                <a:solidFill>
                  <a:srgbClr val="FFFFFF"/>
                </a:solidFill>
              </a:rPr>
              <a:t>Asthma, Eczema, Food allergies</a:t>
            </a:r>
          </a:p>
          <a:p>
            <a:pPr lvl="1"/>
            <a:r>
              <a:rPr lang="en-US" dirty="0">
                <a:solidFill>
                  <a:srgbClr val="FFFFFF"/>
                </a:solidFill>
              </a:rPr>
              <a:t>Obesity</a:t>
            </a:r>
          </a:p>
          <a:p>
            <a:pPr lvl="1"/>
            <a:r>
              <a:rPr lang="en-US" dirty="0">
                <a:solidFill>
                  <a:srgbClr val="FFFFFF"/>
                </a:solidFill>
              </a:rPr>
              <a:t>Type 1 diabetes mellitus?</a:t>
            </a:r>
          </a:p>
          <a:p>
            <a:pPr lvl="1"/>
            <a:r>
              <a:rPr lang="en-US" dirty="0">
                <a:solidFill>
                  <a:srgbClr val="FFFFFF"/>
                </a:solidFill>
              </a:rPr>
              <a:t>Celiac disease??</a:t>
            </a:r>
          </a:p>
        </p:txBody>
      </p:sp>
    </p:spTree>
    <p:extLst>
      <p:ext uri="{BB962C8B-B14F-4D97-AF65-F5344CB8AC3E}">
        <p14:creationId xmlns:p14="http://schemas.microsoft.com/office/powerpoint/2010/main" val="1762170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Team Poster Presentation</a:t>
            </a:r>
          </a:p>
        </p:txBody>
      </p:sp>
      <p:sp>
        <p:nvSpPr>
          <p:cNvPr id="3" name="Subtitle 2"/>
          <p:cNvSpPr>
            <a:spLocks noGrp="1"/>
          </p:cNvSpPr>
          <p:nvPr>
            <p:ph type="subTitle" idx="1"/>
          </p:nvPr>
        </p:nvSpPr>
        <p:spPr/>
        <p:txBody>
          <a:bodyPr/>
          <a:lstStyle/>
          <a:p>
            <a:r>
              <a:rPr lang="en-US" dirty="0"/>
              <a:t>OSF St. Francis Medical Center, Children’s Hospital of Illinois</a:t>
            </a:r>
          </a:p>
          <a:p>
            <a:r>
              <a:rPr lang="en-US" dirty="0"/>
              <a:t>Ashley Fischer, MD</a:t>
            </a:r>
          </a:p>
        </p:txBody>
      </p:sp>
    </p:spTree>
    <p:extLst>
      <p:ext uri="{BB962C8B-B14F-4D97-AF65-F5344CB8AC3E}">
        <p14:creationId xmlns:p14="http://schemas.microsoft.com/office/powerpoint/2010/main" val="4202326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33E4B-E3EB-3D46-B2D8-3159663620FA}" type="slidenum">
              <a:rPr lang="en-US" smtClean="0"/>
              <a:pPr/>
              <a:t>49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2"/>
          <a:stretch>
            <a:fillRect/>
          </a:stretch>
        </p:blipFill>
        <p:spPr>
          <a:xfrm>
            <a:off x="0" y="0"/>
            <a:ext cx="12192000" cy="6864077"/>
          </a:xfrm>
          <a:prstGeom prst="rect">
            <a:avLst/>
          </a:prstGeom>
        </p:spPr>
      </p:pic>
    </p:spTree>
    <p:extLst>
      <p:ext uri="{BB962C8B-B14F-4D97-AF65-F5344CB8AC3E}">
        <p14:creationId xmlns:p14="http://schemas.microsoft.com/office/powerpoint/2010/main" val="339997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03C1-2C70-495E-B31F-D742CC882A58}"/>
              </a:ext>
            </a:extLst>
          </p:cNvPr>
          <p:cNvSpPr>
            <a:spLocks noGrp="1"/>
          </p:cNvSpPr>
          <p:nvPr>
            <p:ph type="title"/>
          </p:nvPr>
        </p:nvSpPr>
        <p:spPr/>
        <p:txBody>
          <a:bodyPr/>
          <a:lstStyle/>
          <a:p>
            <a:r>
              <a:rPr lang="en-US" dirty="0">
                <a:ea typeface="Lato Medium"/>
                <a:cs typeface="Lato Medium"/>
              </a:rPr>
              <a:t>BASIC Team </a:t>
            </a:r>
            <a:r>
              <a:rPr lang="en-US" dirty="0" err="1">
                <a:ea typeface="Lato Medium"/>
                <a:cs typeface="Lato Medium"/>
              </a:rPr>
              <a:t>REDCap</a:t>
            </a:r>
            <a:r>
              <a:rPr lang="en-US" dirty="0">
                <a:ea typeface="Lato Medium"/>
                <a:cs typeface="Lato Medium"/>
              </a:rPr>
              <a:t> Reporting</a:t>
            </a:r>
            <a:endParaRPr lang="en-US" dirty="0"/>
          </a:p>
        </p:txBody>
      </p:sp>
      <p:pic>
        <p:nvPicPr>
          <p:cNvPr id="6" name="Picture 6" descr="Chart, line chart&#10;&#10;Description automatically generated">
            <a:extLst>
              <a:ext uri="{FF2B5EF4-FFF2-40B4-BE49-F238E27FC236}">
                <a16:creationId xmlns:a16="http://schemas.microsoft.com/office/drawing/2014/main" id="{B9151F83-DBC2-4A92-995C-F005D48299E4}"/>
              </a:ext>
            </a:extLst>
          </p:cNvPr>
          <p:cNvPicPr>
            <a:picLocks noGrp="1" noChangeAspect="1"/>
          </p:cNvPicPr>
          <p:nvPr>
            <p:ph idx="1"/>
          </p:nvPr>
        </p:nvPicPr>
        <p:blipFill>
          <a:blip r:embed="rId3"/>
          <a:stretch>
            <a:fillRect/>
          </a:stretch>
        </p:blipFill>
        <p:spPr>
          <a:xfrm>
            <a:off x="2074271" y="1523701"/>
            <a:ext cx="8043456" cy="4825790"/>
          </a:xfrm>
        </p:spPr>
      </p:pic>
      <p:sp>
        <p:nvSpPr>
          <p:cNvPr id="4" name="Slide Number Placeholder 3">
            <a:extLst>
              <a:ext uri="{FF2B5EF4-FFF2-40B4-BE49-F238E27FC236}">
                <a16:creationId xmlns:a16="http://schemas.microsoft.com/office/drawing/2014/main" id="{0BB851FD-814E-44A2-BE19-DE90A6C0F5D9}"/>
              </a:ext>
            </a:extLst>
          </p:cNvPr>
          <p:cNvSpPr>
            <a:spLocks noGrp="1"/>
          </p:cNvSpPr>
          <p:nvPr>
            <p:ph type="sldNum" sz="quarter" idx="10"/>
          </p:nvPr>
        </p:nvSpPr>
        <p:spPr/>
        <p:txBody>
          <a:bodyPr/>
          <a:lstStyle/>
          <a:p>
            <a:fld id="{97033E4B-E3EB-3D46-B2D8-3159663620FA}" type="slidenum">
              <a:rPr lang="en-US" smtClean="0"/>
              <a:pPr/>
              <a:t>5</a:t>
            </a:fld>
            <a:endParaRPr lang="en-US"/>
          </a:p>
        </p:txBody>
      </p:sp>
      <p:sp>
        <p:nvSpPr>
          <p:cNvPr id="5" name="Footer Placeholder 4">
            <a:extLst>
              <a:ext uri="{FF2B5EF4-FFF2-40B4-BE49-F238E27FC236}">
                <a16:creationId xmlns:a16="http://schemas.microsoft.com/office/drawing/2014/main" id="{A93D8A1A-A9F8-411B-95E4-ECDDC845FD2D}"/>
              </a:ext>
            </a:extLst>
          </p:cNvPr>
          <p:cNvSpPr>
            <a:spLocks noGrp="1"/>
          </p:cNvSpPr>
          <p:nvPr>
            <p:ph type="ftr" sz="quarter" idx="11"/>
          </p:nvPr>
        </p:nvSpPr>
        <p:spPr/>
        <p:txBody>
          <a:bodyPr/>
          <a:lstStyle/>
          <a:p>
            <a:pPr algn="l"/>
            <a:r>
              <a:rPr lang="en-US"/>
              <a:t>Illinois Perinatal Quality Collaborative</a:t>
            </a:r>
          </a:p>
        </p:txBody>
      </p:sp>
      <p:sp>
        <p:nvSpPr>
          <p:cNvPr id="3" name="Rectangle: Rounded Corners 2">
            <a:extLst>
              <a:ext uri="{FF2B5EF4-FFF2-40B4-BE49-F238E27FC236}">
                <a16:creationId xmlns:a16="http://schemas.microsoft.com/office/drawing/2014/main" id="{02363A12-5E6F-4DA3-9D18-88D45CAE7C8C}"/>
              </a:ext>
            </a:extLst>
          </p:cNvPr>
          <p:cNvSpPr/>
          <p:nvPr/>
        </p:nvSpPr>
        <p:spPr>
          <a:xfrm>
            <a:off x="9706535" y="3117476"/>
            <a:ext cx="2274793" cy="9637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cs typeface="Arial"/>
              </a:rPr>
              <a:t>December data not complete yet!</a:t>
            </a:r>
            <a:endParaRPr lang="en-US" dirty="0"/>
          </a:p>
        </p:txBody>
      </p:sp>
    </p:spTree>
    <p:extLst>
      <p:ext uri="{BB962C8B-B14F-4D97-AF65-F5344CB8AC3E}">
        <p14:creationId xmlns:p14="http://schemas.microsoft.com/office/powerpoint/2010/main" val="3003819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pic>
        <p:nvPicPr>
          <p:cNvPr id="7" name="Content Placeholder 6"/>
          <p:cNvPicPr>
            <a:picLocks noGrp="1" noChangeAspect="1"/>
          </p:cNvPicPr>
          <p:nvPr>
            <p:ph idx="1"/>
          </p:nvPr>
        </p:nvPicPr>
        <p:blipFill>
          <a:blip r:embed="rId2"/>
          <a:stretch>
            <a:fillRect/>
          </a:stretch>
        </p:blipFill>
        <p:spPr>
          <a:xfrm>
            <a:off x="1857009" y="1528549"/>
            <a:ext cx="7968709" cy="4648414"/>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50</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176531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Implementation</a:t>
            </a:r>
          </a:p>
        </p:txBody>
      </p:sp>
      <p:sp>
        <p:nvSpPr>
          <p:cNvPr id="4" name="Slide Number Placeholder 3"/>
          <p:cNvSpPr>
            <a:spLocks noGrp="1"/>
          </p:cNvSpPr>
          <p:nvPr>
            <p:ph type="sldNum" sz="quarter" idx="10"/>
          </p:nvPr>
        </p:nvSpPr>
        <p:spPr/>
        <p:txBody>
          <a:bodyPr/>
          <a:lstStyle/>
          <a:p>
            <a:fld id="{97033E4B-E3EB-3D46-B2D8-3159663620FA}" type="slidenum">
              <a:rPr lang="en-US" smtClean="0"/>
              <a:pPr/>
              <a:t>51</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Content Placeholder 5"/>
          <p:cNvPicPr>
            <a:picLocks noGrp="1" noChangeAspect="1"/>
          </p:cNvPicPr>
          <p:nvPr>
            <p:ph idx="1"/>
          </p:nvPr>
        </p:nvPicPr>
        <p:blipFill>
          <a:blip r:embed="rId2"/>
          <a:stretch>
            <a:fillRect/>
          </a:stretch>
        </p:blipFill>
        <p:spPr>
          <a:xfrm>
            <a:off x="140513" y="1847850"/>
            <a:ext cx="5955487" cy="4351338"/>
          </a:xfrm>
          <a:prstGeom prst="rect">
            <a:avLst/>
          </a:prstGeom>
        </p:spPr>
      </p:pic>
      <p:pic>
        <p:nvPicPr>
          <p:cNvPr id="8" name="Picture 7"/>
          <p:cNvPicPr>
            <a:picLocks noChangeAspect="1"/>
          </p:cNvPicPr>
          <p:nvPr/>
        </p:nvPicPr>
        <p:blipFill>
          <a:blip r:embed="rId3"/>
          <a:stretch>
            <a:fillRect/>
          </a:stretch>
        </p:blipFill>
        <p:spPr>
          <a:xfrm>
            <a:off x="5976970" y="2228841"/>
            <a:ext cx="6215030" cy="1794677"/>
          </a:xfrm>
          <a:prstGeom prst="rect">
            <a:avLst/>
          </a:prstGeom>
        </p:spPr>
      </p:pic>
    </p:spTree>
    <p:extLst>
      <p:ext uri="{BB962C8B-B14F-4D97-AF65-F5344CB8AC3E}">
        <p14:creationId xmlns:p14="http://schemas.microsoft.com/office/powerpoint/2010/main" val="2576162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52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Content Placeholder 6"/>
          <p:cNvPicPr>
            <a:picLocks noGrp="1" noChangeAspect="1"/>
          </p:cNvPicPr>
          <p:nvPr>
            <p:ph idx="1"/>
          </p:nvPr>
        </p:nvPicPr>
        <p:blipFill>
          <a:blip r:embed="rId2"/>
          <a:stretch>
            <a:fillRect/>
          </a:stretch>
        </p:blipFill>
        <p:spPr>
          <a:xfrm>
            <a:off x="382106" y="1883391"/>
            <a:ext cx="11364067" cy="1429732"/>
          </a:xfrm>
          <a:prstGeom prst="rect">
            <a:avLst/>
          </a:prstGeom>
        </p:spPr>
      </p:pic>
      <p:pic>
        <p:nvPicPr>
          <p:cNvPr id="9" name="Picture 8"/>
          <p:cNvPicPr>
            <a:picLocks noChangeAspect="1"/>
          </p:cNvPicPr>
          <p:nvPr/>
        </p:nvPicPr>
        <p:blipFill>
          <a:blip r:embed="rId3"/>
          <a:stretch>
            <a:fillRect/>
          </a:stretch>
        </p:blipFill>
        <p:spPr>
          <a:xfrm>
            <a:off x="512288" y="3458374"/>
            <a:ext cx="4752975" cy="2752725"/>
          </a:xfrm>
          <a:prstGeom prst="rect">
            <a:avLst/>
          </a:prstGeom>
        </p:spPr>
      </p:pic>
      <p:pic>
        <p:nvPicPr>
          <p:cNvPr id="10" name="Picture 9"/>
          <p:cNvPicPr>
            <a:picLocks noChangeAspect="1"/>
          </p:cNvPicPr>
          <p:nvPr/>
        </p:nvPicPr>
        <p:blipFill>
          <a:blip r:embed="rId4"/>
          <a:stretch>
            <a:fillRect/>
          </a:stretch>
        </p:blipFill>
        <p:spPr>
          <a:xfrm>
            <a:off x="6534150" y="3458374"/>
            <a:ext cx="4610100" cy="2609850"/>
          </a:xfrm>
          <a:prstGeom prst="rect">
            <a:avLst/>
          </a:prstGeom>
        </p:spPr>
      </p:pic>
    </p:spTree>
    <p:extLst>
      <p:ext uri="{BB962C8B-B14F-4D97-AF65-F5344CB8AC3E}">
        <p14:creationId xmlns:p14="http://schemas.microsoft.com/office/powerpoint/2010/main" val="4175658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53</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Content Placeholder 6"/>
          <p:cNvPicPr>
            <a:picLocks noGrp="1" noChangeAspect="1"/>
          </p:cNvPicPr>
          <p:nvPr>
            <p:ph idx="1"/>
          </p:nvPr>
        </p:nvPicPr>
        <p:blipFill>
          <a:blip r:embed="rId2"/>
          <a:stretch>
            <a:fillRect/>
          </a:stretch>
        </p:blipFill>
        <p:spPr>
          <a:xfrm>
            <a:off x="382106" y="1883391"/>
            <a:ext cx="11364067" cy="1429732"/>
          </a:xfrm>
          <a:prstGeom prst="rect">
            <a:avLst/>
          </a:prstGeom>
        </p:spPr>
      </p:pic>
      <p:pic>
        <p:nvPicPr>
          <p:cNvPr id="3" name="Picture 2"/>
          <p:cNvPicPr>
            <a:picLocks noChangeAspect="1"/>
          </p:cNvPicPr>
          <p:nvPr/>
        </p:nvPicPr>
        <p:blipFill>
          <a:blip r:embed="rId3"/>
          <a:stretch>
            <a:fillRect/>
          </a:stretch>
        </p:blipFill>
        <p:spPr>
          <a:xfrm>
            <a:off x="609600" y="3424227"/>
            <a:ext cx="4600575" cy="2619375"/>
          </a:xfrm>
          <a:prstGeom prst="rect">
            <a:avLst/>
          </a:prstGeom>
        </p:spPr>
      </p:pic>
      <p:pic>
        <p:nvPicPr>
          <p:cNvPr id="6" name="Picture 5"/>
          <p:cNvPicPr>
            <a:picLocks noChangeAspect="1"/>
          </p:cNvPicPr>
          <p:nvPr/>
        </p:nvPicPr>
        <p:blipFill>
          <a:blip r:embed="rId4"/>
          <a:stretch>
            <a:fillRect/>
          </a:stretch>
        </p:blipFill>
        <p:spPr>
          <a:xfrm>
            <a:off x="6543675" y="3452802"/>
            <a:ext cx="4591050" cy="2590800"/>
          </a:xfrm>
          <a:prstGeom prst="rect">
            <a:avLst/>
          </a:prstGeom>
        </p:spPr>
      </p:pic>
    </p:spTree>
    <p:extLst>
      <p:ext uri="{BB962C8B-B14F-4D97-AF65-F5344CB8AC3E}">
        <p14:creationId xmlns:p14="http://schemas.microsoft.com/office/powerpoint/2010/main" val="3791125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54</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9" name="Content Placeholder 8"/>
          <p:cNvPicPr>
            <a:picLocks noGrp="1" noChangeAspect="1"/>
          </p:cNvPicPr>
          <p:nvPr>
            <p:ph idx="1"/>
          </p:nvPr>
        </p:nvPicPr>
        <p:blipFill rotWithShape="1">
          <a:blip r:embed="rId2"/>
          <a:srcRect r="41903"/>
          <a:stretch/>
        </p:blipFill>
        <p:spPr>
          <a:xfrm>
            <a:off x="191070" y="1867711"/>
            <a:ext cx="10360864" cy="2223835"/>
          </a:xfrm>
          <a:prstGeom prst="rect">
            <a:avLst/>
          </a:prstGeom>
        </p:spPr>
      </p:pic>
      <p:pic>
        <p:nvPicPr>
          <p:cNvPr id="10" name="Content Placeholder 8"/>
          <p:cNvPicPr>
            <a:picLocks noChangeAspect="1"/>
          </p:cNvPicPr>
          <p:nvPr/>
        </p:nvPicPr>
        <p:blipFill rotWithShape="1">
          <a:blip r:embed="rId2"/>
          <a:srcRect l="58190"/>
          <a:stretch/>
        </p:blipFill>
        <p:spPr>
          <a:xfrm>
            <a:off x="4959928" y="4268569"/>
            <a:ext cx="7000060" cy="2087781"/>
          </a:xfrm>
          <a:prstGeom prst="rect">
            <a:avLst/>
          </a:prstGeom>
        </p:spPr>
      </p:pic>
    </p:spTree>
    <p:extLst>
      <p:ext uri="{BB962C8B-B14F-4D97-AF65-F5344CB8AC3E}">
        <p14:creationId xmlns:p14="http://schemas.microsoft.com/office/powerpoint/2010/main" val="25911874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Wrapping Up</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67041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767F-2FCB-FB47-BDC4-CC70FC3803C5}"/>
              </a:ext>
            </a:extLst>
          </p:cNvPr>
          <p:cNvSpPr>
            <a:spLocks noGrp="1"/>
          </p:cNvSpPr>
          <p:nvPr>
            <p:ph type="title"/>
          </p:nvPr>
        </p:nvSpPr>
        <p:spPr/>
        <p:txBody>
          <a:bodyPr/>
          <a:lstStyle/>
          <a:p>
            <a:r>
              <a:rPr lang="en-US" dirty="0"/>
              <a:t>Key Conclusions</a:t>
            </a:r>
          </a:p>
        </p:txBody>
      </p:sp>
      <p:sp>
        <p:nvSpPr>
          <p:cNvPr id="3" name="Content Placeholder 2">
            <a:extLst>
              <a:ext uri="{FF2B5EF4-FFF2-40B4-BE49-F238E27FC236}">
                <a16:creationId xmlns:a16="http://schemas.microsoft.com/office/drawing/2014/main" id="{421DD251-7827-E242-AAE5-1594FCA89461}"/>
              </a:ext>
            </a:extLst>
          </p:cNvPr>
          <p:cNvSpPr>
            <a:spLocks noGrp="1"/>
          </p:cNvSpPr>
          <p:nvPr>
            <p:ph idx="1"/>
          </p:nvPr>
        </p:nvSpPr>
        <p:spPr/>
        <p:txBody>
          <a:bodyPr/>
          <a:lstStyle/>
          <a:p>
            <a:r>
              <a:rPr lang="en-US" dirty="0"/>
              <a:t>Culture negative sepsis is hard to define</a:t>
            </a:r>
          </a:p>
          <a:p>
            <a:r>
              <a:rPr lang="en-US" dirty="0"/>
              <a:t>Treatment for “culture negative sepsis” should be avoided or limited to very infrequent circumstances</a:t>
            </a:r>
          </a:p>
          <a:p>
            <a:r>
              <a:rPr lang="en-US" dirty="0"/>
              <a:t>Treat for fewer days (5? </a:t>
            </a:r>
            <a:r>
              <a:rPr lang="en-US"/>
              <a:t>7?)</a:t>
            </a:r>
          </a:p>
        </p:txBody>
      </p:sp>
      <p:sp>
        <p:nvSpPr>
          <p:cNvPr id="4" name="Slide Number Placeholder 3">
            <a:extLst>
              <a:ext uri="{FF2B5EF4-FFF2-40B4-BE49-F238E27FC236}">
                <a16:creationId xmlns:a16="http://schemas.microsoft.com/office/drawing/2014/main" id="{45AE006A-263A-6F41-9FCB-0C43CEAFC06A}"/>
              </a:ext>
            </a:extLst>
          </p:cNvPr>
          <p:cNvSpPr>
            <a:spLocks noGrp="1"/>
          </p:cNvSpPr>
          <p:nvPr>
            <p:ph type="sldNum" sz="quarter" idx="10"/>
          </p:nvPr>
        </p:nvSpPr>
        <p:spPr/>
        <p:txBody>
          <a:bodyPr/>
          <a:lstStyle/>
          <a:p>
            <a:fld id="{97033E4B-E3EB-3D46-B2D8-3159663620FA}" type="slidenum">
              <a:rPr lang="en-US" smtClean="0"/>
              <a:pPr/>
              <a:t>56</a:t>
            </a:fld>
            <a:endParaRPr lang="en-US"/>
          </a:p>
        </p:txBody>
      </p:sp>
      <p:sp>
        <p:nvSpPr>
          <p:cNvPr id="5" name="Footer Placeholder 4">
            <a:extLst>
              <a:ext uri="{FF2B5EF4-FFF2-40B4-BE49-F238E27FC236}">
                <a16:creationId xmlns:a16="http://schemas.microsoft.com/office/drawing/2014/main" id="{47F922D7-8602-C74B-9F8C-D3BFDBA94DE5}"/>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953191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and Next Steps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4191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Lato Medium"/>
                <a:cs typeface="Lato Medium"/>
              </a:rPr>
              <a:t>Upcoming Call Schedule</a:t>
            </a:r>
            <a:endParaRPr lang="en-US" dirty="0"/>
          </a:p>
        </p:txBody>
      </p:sp>
      <p:graphicFrame>
        <p:nvGraphicFramePr>
          <p:cNvPr id="7" name="Content Placeholder 6">
            <a:extLst>
              <a:ext uri="{FF2B5EF4-FFF2-40B4-BE49-F238E27FC236}">
                <a16:creationId xmlns:a16="http://schemas.microsoft.com/office/drawing/2014/main" id="{03766B18-F104-4A87-93EB-B3BF58871686}"/>
              </a:ext>
            </a:extLst>
          </p:cNvPr>
          <p:cNvGraphicFramePr>
            <a:graphicFrameLocks noGrp="1"/>
          </p:cNvGraphicFramePr>
          <p:nvPr>
            <p:ph idx="1"/>
            <p:extLst>
              <p:ext uri="{D42A27DB-BD31-4B8C-83A1-F6EECF244321}">
                <p14:modId xmlns:p14="http://schemas.microsoft.com/office/powerpoint/2010/main" val="3279305655"/>
              </p:ext>
            </p:extLst>
          </p:nvPr>
        </p:nvGraphicFramePr>
        <p:xfrm>
          <a:off x="609603" y="2616457"/>
          <a:ext cx="10972797" cy="3508048"/>
        </p:xfrm>
        <a:graphic>
          <a:graphicData uri="http://schemas.openxmlformats.org/drawingml/2006/table">
            <a:tbl>
              <a:tblPr firstRow="1" bandRow="1">
                <a:tableStyleId>{5C22544A-7EE6-4342-B048-85BDC9FD1C3A}</a:tableStyleId>
              </a:tblPr>
              <a:tblGrid>
                <a:gridCol w="3846634">
                  <a:extLst>
                    <a:ext uri="{9D8B030D-6E8A-4147-A177-3AD203B41FA5}">
                      <a16:colId xmlns:a16="http://schemas.microsoft.com/office/drawing/2014/main" val="83384670"/>
                    </a:ext>
                  </a:extLst>
                </a:gridCol>
                <a:gridCol w="7126163">
                  <a:extLst>
                    <a:ext uri="{9D8B030D-6E8A-4147-A177-3AD203B41FA5}">
                      <a16:colId xmlns:a16="http://schemas.microsoft.com/office/drawing/2014/main" val="358928106"/>
                    </a:ext>
                  </a:extLst>
                </a:gridCol>
              </a:tblGrid>
              <a:tr h="324476">
                <a:tc>
                  <a:txBody>
                    <a:bodyPr/>
                    <a:lstStyle/>
                    <a:p>
                      <a:pPr marL="0" algn="l" rtl="0" eaLnBrk="1" latinLnBrk="0" hangingPunct="1">
                        <a:spcBef>
                          <a:spcPts val="0"/>
                        </a:spcBef>
                        <a:spcAft>
                          <a:spcPts val="0"/>
                        </a:spcAft>
                      </a:pPr>
                      <a:r>
                        <a:rPr lang="en-US" sz="2400" kern="1200" dirty="0">
                          <a:effectLst/>
                        </a:rPr>
                        <a:t>Date</a:t>
                      </a:r>
                      <a:endParaRPr lang="en-US" sz="2800" dirty="0">
                        <a:effectLst/>
                      </a:endParaRPr>
                    </a:p>
                  </a:txBody>
                  <a:tcPr marL="0" marR="0" marT="0" marB="0" anchor="ctr"/>
                </a:tc>
                <a:tc>
                  <a:txBody>
                    <a:bodyPr/>
                    <a:lstStyle/>
                    <a:p>
                      <a:pPr marL="0" algn="l" rtl="0" eaLnBrk="1" latinLnBrk="0" hangingPunct="1">
                        <a:spcBef>
                          <a:spcPts val="0"/>
                        </a:spcBef>
                        <a:spcAft>
                          <a:spcPts val="0"/>
                        </a:spcAft>
                      </a:pPr>
                      <a:r>
                        <a:rPr lang="en-US" sz="2400" kern="1200" dirty="0">
                          <a:effectLst/>
                        </a:rPr>
                        <a:t>Topic</a:t>
                      </a:r>
                      <a:endParaRPr lang="en-US" sz="2800" dirty="0">
                        <a:effectLst/>
                      </a:endParaRPr>
                    </a:p>
                  </a:txBody>
                  <a:tcPr marL="0" marR="0" marT="0" marB="0" anchor="ctr"/>
                </a:tc>
                <a:extLst>
                  <a:ext uri="{0D108BD9-81ED-4DB2-BD59-A6C34878D82A}">
                    <a16:rowId xmlns:a16="http://schemas.microsoft.com/office/drawing/2014/main" val="2780197237"/>
                  </a:ext>
                </a:extLst>
              </a:tr>
              <a:tr h="785572">
                <a:tc>
                  <a:txBody>
                    <a:bodyPr/>
                    <a:lstStyle/>
                    <a:p>
                      <a:pPr marL="0" lvl="0" algn="ctr">
                        <a:spcBef>
                          <a:spcPts val="0"/>
                        </a:spcBef>
                        <a:spcAft>
                          <a:spcPts val="0"/>
                        </a:spcAft>
                        <a:buNone/>
                      </a:pPr>
                      <a:r>
                        <a:rPr lang="en-US" dirty="0">
                          <a:effectLst/>
                        </a:rPr>
                        <a:t>February 21, 2022 2-3 PM</a:t>
                      </a:r>
                    </a:p>
                  </a:txBody>
                  <a:tcPr marL="0" marR="0" marT="0" marB="0" anchor="ctr"/>
                </a:tc>
                <a:tc>
                  <a:txBody>
                    <a:bodyPr/>
                    <a:lstStyle/>
                    <a:p>
                      <a:pPr marL="0" lvl="0" algn="ctr">
                        <a:spcBef>
                          <a:spcPts val="0"/>
                        </a:spcBef>
                        <a:spcAft>
                          <a:spcPts val="0"/>
                        </a:spcAft>
                        <a:buNone/>
                      </a:pPr>
                      <a:r>
                        <a:rPr lang="en-US" sz="2000" b="0" i="0" u="none" strike="noStrike" kern="1200" baseline="0" noProof="0" dirty="0">
                          <a:effectLst/>
                          <a:latin typeface="Arial"/>
                        </a:rPr>
                        <a:t>BASIC Teams Call: Interpreting your Data through the Lens of Equity</a:t>
                      </a:r>
                      <a:endParaRPr lang="en-US" dirty="0"/>
                    </a:p>
                  </a:txBody>
                  <a:tcPr marL="0" marR="0" marT="0" marB="0" anchor="ctr"/>
                </a:tc>
                <a:extLst>
                  <a:ext uri="{0D108BD9-81ED-4DB2-BD59-A6C34878D82A}">
                    <a16:rowId xmlns:a16="http://schemas.microsoft.com/office/drawing/2014/main" val="1969815716"/>
                  </a:ext>
                </a:extLst>
              </a:tr>
              <a:tr h="785572">
                <a:tc>
                  <a:txBody>
                    <a:bodyPr/>
                    <a:lstStyle/>
                    <a:p>
                      <a:pPr marL="0" lvl="0" algn="ctr">
                        <a:spcBef>
                          <a:spcPts val="0"/>
                        </a:spcBef>
                        <a:spcAft>
                          <a:spcPts val="0"/>
                        </a:spcAft>
                        <a:buNone/>
                      </a:pPr>
                      <a:r>
                        <a:rPr lang="en-US" dirty="0">
                          <a:effectLst/>
                        </a:rPr>
                        <a:t>March 21, 2022 2-3 PM</a:t>
                      </a:r>
                    </a:p>
                  </a:txBody>
                  <a:tcPr marL="0" marR="0" marT="0" marB="0" anchor="ctr"/>
                </a:tc>
                <a:tc>
                  <a:txBody>
                    <a:bodyPr/>
                    <a:lstStyle/>
                    <a:p>
                      <a:pPr marL="0" lvl="0" algn="ctr">
                        <a:spcBef>
                          <a:spcPts val="0"/>
                        </a:spcBef>
                        <a:spcAft>
                          <a:spcPts val="0"/>
                        </a:spcAft>
                        <a:buNone/>
                      </a:pPr>
                      <a:r>
                        <a:rPr lang="en-US" dirty="0"/>
                        <a:t>TBD</a:t>
                      </a:r>
                    </a:p>
                  </a:txBody>
                  <a:tcPr marL="0" marR="0" marT="0" marB="0" anchor="ctr"/>
                </a:tc>
                <a:extLst>
                  <a:ext uri="{0D108BD9-81ED-4DB2-BD59-A6C34878D82A}">
                    <a16:rowId xmlns:a16="http://schemas.microsoft.com/office/drawing/2014/main" val="427075327"/>
                  </a:ext>
                </a:extLst>
              </a:tr>
              <a:tr h="785572">
                <a:tc>
                  <a:txBody>
                    <a:bodyPr/>
                    <a:lstStyle/>
                    <a:p>
                      <a:pPr marL="0" lvl="0" algn="ctr">
                        <a:spcBef>
                          <a:spcPts val="0"/>
                        </a:spcBef>
                        <a:spcAft>
                          <a:spcPts val="0"/>
                        </a:spcAft>
                        <a:buNone/>
                      </a:pPr>
                      <a:r>
                        <a:rPr lang="en-US" dirty="0">
                          <a:effectLst/>
                        </a:rPr>
                        <a:t>April 18</a:t>
                      </a:r>
                      <a:r>
                        <a:rPr lang="en-US" baseline="0" dirty="0">
                          <a:effectLst/>
                        </a:rPr>
                        <a:t> 2022, 2-3 PM</a:t>
                      </a:r>
                      <a:endParaRPr lang="en-US" dirty="0">
                        <a:effectLst/>
                      </a:endParaRPr>
                    </a:p>
                  </a:txBody>
                  <a:tcPr marL="0" marR="0" marT="0" marB="0" anchor="ctr"/>
                </a:tc>
                <a:tc>
                  <a:txBody>
                    <a:bodyPr/>
                    <a:lstStyle/>
                    <a:p>
                      <a:pPr marL="0" lvl="0" algn="ctr">
                        <a:spcBef>
                          <a:spcPts val="0"/>
                        </a:spcBef>
                        <a:spcAft>
                          <a:spcPts val="0"/>
                        </a:spcAft>
                        <a:buNone/>
                      </a:pPr>
                      <a:r>
                        <a:rPr lang="en-US" dirty="0"/>
                        <a:t>TBD</a:t>
                      </a:r>
                    </a:p>
                  </a:txBody>
                  <a:tcPr marL="0" marR="0" marT="0" marB="0" anchor="ctr"/>
                </a:tc>
                <a:extLst>
                  <a:ext uri="{0D108BD9-81ED-4DB2-BD59-A6C34878D82A}">
                    <a16:rowId xmlns:a16="http://schemas.microsoft.com/office/drawing/2014/main" val="3218612500"/>
                  </a:ext>
                </a:extLst>
              </a:tr>
              <a:tr h="785572">
                <a:tc>
                  <a:txBody>
                    <a:bodyPr/>
                    <a:lstStyle/>
                    <a:p>
                      <a:pPr marL="0" lvl="0" algn="ctr">
                        <a:spcBef>
                          <a:spcPts val="0"/>
                        </a:spcBef>
                        <a:spcAft>
                          <a:spcPts val="0"/>
                        </a:spcAft>
                        <a:buNone/>
                      </a:pPr>
                      <a:r>
                        <a:rPr lang="en-US" dirty="0">
                          <a:effectLst/>
                        </a:rPr>
                        <a:t>May 26, 2022</a:t>
                      </a:r>
                    </a:p>
                  </a:txBody>
                  <a:tcPr marL="0" marR="0" marT="0" marB="0" anchor="ctr"/>
                </a:tc>
                <a:tc>
                  <a:txBody>
                    <a:bodyPr/>
                    <a:lstStyle/>
                    <a:p>
                      <a:pPr marL="0" lvl="0" algn="ctr">
                        <a:spcBef>
                          <a:spcPts val="0"/>
                        </a:spcBef>
                        <a:spcAft>
                          <a:spcPts val="0"/>
                        </a:spcAft>
                        <a:buNone/>
                      </a:pPr>
                      <a:r>
                        <a:rPr lang="en-US" dirty="0"/>
                        <a:t>ILPQC 2022 Face-to-Face</a:t>
                      </a:r>
                      <a:r>
                        <a:rPr lang="en-US" baseline="0" dirty="0"/>
                        <a:t> Meeting </a:t>
                      </a:r>
                      <a:endParaRPr lang="en-US" dirty="0"/>
                    </a:p>
                  </a:txBody>
                  <a:tcPr marL="0" marR="0" marT="0" marB="0" anchor="ctr"/>
                </a:tc>
                <a:extLst>
                  <a:ext uri="{0D108BD9-81ED-4DB2-BD59-A6C34878D82A}">
                    <a16:rowId xmlns:a16="http://schemas.microsoft.com/office/drawing/2014/main" val="1990038989"/>
                  </a:ext>
                </a:extLst>
              </a:tr>
            </a:tbl>
          </a:graphicData>
        </a:graphic>
      </p:graphicFrame>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dirty="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Tree>
    <p:extLst>
      <p:ext uri="{BB962C8B-B14F-4D97-AF65-F5344CB8AC3E}">
        <p14:creationId xmlns:p14="http://schemas.microsoft.com/office/powerpoint/2010/main" val="3046219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AC9A-740D-4F1E-9893-0FD53AA7C118}"/>
              </a:ext>
            </a:extLst>
          </p:cNvPr>
          <p:cNvSpPr>
            <a:spLocks noGrp="1"/>
          </p:cNvSpPr>
          <p:nvPr>
            <p:ph type="title"/>
          </p:nvPr>
        </p:nvSpPr>
        <p:spPr>
          <a:xfrm>
            <a:off x="411892" y="500062"/>
            <a:ext cx="10972800" cy="1325563"/>
          </a:xfrm>
          <a:noFill/>
        </p:spPr>
        <p:txBody>
          <a:bodyPr/>
          <a:lstStyle/>
          <a:p>
            <a:r>
              <a:rPr lang="en-US" dirty="0">
                <a:ea typeface="Lato Medium"/>
                <a:cs typeface="Lato Medium"/>
              </a:rPr>
              <a:t>BASIC New Year’s Resolutions</a:t>
            </a:r>
            <a:endParaRPr lang="en-US" dirty="0"/>
          </a:p>
        </p:txBody>
      </p:sp>
      <p:sp>
        <p:nvSpPr>
          <p:cNvPr id="3" name="Content Placeholder 2">
            <a:extLst>
              <a:ext uri="{FF2B5EF4-FFF2-40B4-BE49-F238E27FC236}">
                <a16:creationId xmlns:a16="http://schemas.microsoft.com/office/drawing/2014/main" id="{E645F531-6AE0-41C8-B879-6C3F3DBA66E9}"/>
              </a:ext>
            </a:extLst>
          </p:cNvPr>
          <p:cNvSpPr>
            <a:spLocks noGrp="1"/>
          </p:cNvSpPr>
          <p:nvPr>
            <p:ph idx="1"/>
          </p:nvPr>
        </p:nvSpPr>
        <p:spPr/>
        <p:txBody>
          <a:bodyPr vert="horz" lIns="91440" tIns="45720" rIns="91440" bIns="45720" rtlCol="0" anchor="t">
            <a:noAutofit/>
          </a:bodyPr>
          <a:lstStyle/>
          <a:p>
            <a:pPr>
              <a:lnSpc>
                <a:spcPct val="150000"/>
              </a:lnSpc>
              <a:buFont typeface="Wingdings" panose="020B0604020202020204" pitchFamily="34" charset="0"/>
              <a:buChar char="q"/>
            </a:pPr>
            <a:r>
              <a:rPr lang="en-US" dirty="0">
                <a:ea typeface="Lato"/>
                <a:cs typeface="Lato"/>
              </a:rPr>
              <a:t>Review your structure measures and determine what you can implement next</a:t>
            </a:r>
          </a:p>
          <a:p>
            <a:pPr>
              <a:lnSpc>
                <a:spcPct val="150000"/>
              </a:lnSpc>
              <a:buFont typeface="Wingdings" panose="020B0604020202020204" pitchFamily="34" charset="0"/>
              <a:buChar char="q"/>
            </a:pPr>
            <a:r>
              <a:rPr lang="en-US" dirty="0"/>
              <a:t>Create goals to be accomplished by Face to Face</a:t>
            </a:r>
          </a:p>
          <a:p>
            <a:pPr>
              <a:lnSpc>
                <a:spcPct val="150000"/>
              </a:lnSpc>
              <a:buFont typeface="Wingdings" panose="020B0604020202020204" pitchFamily="34" charset="0"/>
              <a:buChar char="q"/>
            </a:pPr>
            <a:r>
              <a:rPr lang="en-US" dirty="0"/>
              <a:t>Continue with QI Team meetings and data sharing</a:t>
            </a:r>
          </a:p>
          <a:p>
            <a:pPr>
              <a:lnSpc>
                <a:spcPct val="150000"/>
              </a:lnSpc>
              <a:buFont typeface="Wingdings" panose="020B0604020202020204" pitchFamily="34" charset="0"/>
              <a:buChar char="q"/>
            </a:pPr>
            <a:r>
              <a:rPr lang="en-US" dirty="0"/>
              <a:t>Create a 30/60/90 day plan for the first 3 months of 2022</a:t>
            </a:r>
          </a:p>
          <a:p>
            <a:pPr>
              <a:lnSpc>
                <a:spcPct val="150000"/>
              </a:lnSpc>
              <a:buFont typeface="Wingdings" panose="020B0604020202020204" pitchFamily="34" charset="0"/>
              <a:buChar char="q"/>
            </a:pPr>
            <a:endParaRPr lang="en-US" dirty="0"/>
          </a:p>
        </p:txBody>
      </p:sp>
      <p:sp>
        <p:nvSpPr>
          <p:cNvPr id="4" name="Slide Number Placeholder 3">
            <a:extLst>
              <a:ext uri="{FF2B5EF4-FFF2-40B4-BE49-F238E27FC236}">
                <a16:creationId xmlns:a16="http://schemas.microsoft.com/office/drawing/2014/main" id="{C6D40DB1-97C2-4861-A074-995F7B5BDF81}"/>
              </a:ext>
            </a:extLst>
          </p:cNvPr>
          <p:cNvSpPr>
            <a:spLocks noGrp="1"/>
          </p:cNvSpPr>
          <p:nvPr>
            <p:ph type="sldNum" sz="quarter" idx="10"/>
          </p:nvPr>
        </p:nvSpPr>
        <p:spPr/>
        <p:txBody>
          <a:bodyPr/>
          <a:lstStyle/>
          <a:p>
            <a:fld id="{97033E4B-E3EB-3D46-B2D8-3159663620FA}" type="slidenum">
              <a:rPr lang="en-US" dirty="0" smtClean="0"/>
              <a:pPr/>
              <a:t>59</a:t>
            </a:fld>
            <a:endParaRPr lang="en-US" dirty="0"/>
          </a:p>
        </p:txBody>
      </p:sp>
      <p:sp>
        <p:nvSpPr>
          <p:cNvPr id="5" name="Footer Placeholder 4">
            <a:extLst>
              <a:ext uri="{FF2B5EF4-FFF2-40B4-BE49-F238E27FC236}">
                <a16:creationId xmlns:a16="http://schemas.microsoft.com/office/drawing/2014/main" id="{4C53D084-E0F8-4759-B5CD-B3003D3C1B09}"/>
              </a:ext>
            </a:extLst>
          </p:cNvPr>
          <p:cNvSpPr>
            <a:spLocks noGrp="1"/>
          </p:cNvSpPr>
          <p:nvPr>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250318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5729"/>
            <a:ext cx="5753819" cy="1339940"/>
          </a:xfrm>
          <a:noFill/>
        </p:spPr>
        <p:txBody>
          <a:bodyPr/>
          <a:lstStyle/>
          <a:p>
            <a:r>
              <a:rPr lang="en-US">
                <a:ea typeface="Lato Medium"/>
                <a:cs typeface="Lato Medium"/>
              </a:rPr>
              <a:t>Enter 2021 data for a chance to win a prize!</a:t>
            </a:r>
          </a:p>
        </p:txBody>
      </p:sp>
      <p:sp>
        <p:nvSpPr>
          <p:cNvPr id="3" name="Content Placeholder 2"/>
          <p:cNvSpPr>
            <a:spLocks noGrp="1"/>
          </p:cNvSpPr>
          <p:nvPr>
            <p:ph idx="1"/>
          </p:nvPr>
        </p:nvSpPr>
        <p:spPr>
          <a:xfrm>
            <a:off x="609600" y="2673889"/>
            <a:ext cx="6594859" cy="4351338"/>
          </a:xfrm>
        </p:spPr>
        <p:txBody>
          <a:bodyPr vert="horz" lIns="91440" tIns="45720" rIns="91440" bIns="45720" rtlCol="0" anchor="t">
            <a:normAutofit/>
          </a:bodyPr>
          <a:lstStyle/>
          <a:p>
            <a:r>
              <a:rPr lang="en-US" sz="2800" dirty="0">
                <a:ea typeface="Lato"/>
                <a:cs typeface="Lato"/>
              </a:rPr>
              <a:t>Enter your BASIC Patient and Hospital data for all of 2021 </a:t>
            </a:r>
            <a:r>
              <a:rPr lang="en-US" sz="2800" b="1" u="sng" dirty="0">
                <a:ea typeface="Lato"/>
                <a:cs typeface="Lato"/>
              </a:rPr>
              <a:t>by February 15</a:t>
            </a:r>
            <a:r>
              <a:rPr lang="en-US" sz="2800" b="1" u="sng" baseline="30000" dirty="0">
                <a:ea typeface="Lato"/>
                <a:cs typeface="Lato"/>
              </a:rPr>
              <a:t>th</a:t>
            </a:r>
            <a:r>
              <a:rPr lang="en-US" sz="2800" dirty="0">
                <a:ea typeface="Lato"/>
                <a:cs typeface="Lato"/>
              </a:rPr>
              <a:t> to be entered into a raffle!</a:t>
            </a:r>
          </a:p>
          <a:p>
            <a:pPr marL="0" indent="0">
              <a:buNone/>
            </a:pPr>
            <a:endParaRPr lang="en-US" sz="2800" dirty="0">
              <a:ea typeface="Lato"/>
              <a:cs typeface="Lato"/>
            </a:endParaRPr>
          </a:p>
          <a:p>
            <a:r>
              <a:rPr lang="en-US" sz="2800" dirty="0">
                <a:ea typeface="Lato"/>
                <a:cs typeface="Lato"/>
              </a:rPr>
              <a:t>The winning team will receive a Visa Gift Card to treat your team to a well-earned pizza lunch or coffee and donuts!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Graphic 7" descr="Whole pizza outline">
            <a:extLst>
              <a:ext uri="{FF2B5EF4-FFF2-40B4-BE49-F238E27FC236}">
                <a16:creationId xmlns:a16="http://schemas.microsoft.com/office/drawing/2014/main" id="{383F8212-E68D-4D84-8224-1B81FA132CD8}"/>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442386" y="1979763"/>
            <a:ext cx="2208362" cy="2179607"/>
          </a:xfrm>
          <a:prstGeom prst="rect">
            <a:avLst/>
          </a:prstGeom>
        </p:spPr>
      </p:pic>
      <p:pic>
        <p:nvPicPr>
          <p:cNvPr id="8" name="Graphic 8" descr="Latte Cup with solid fill">
            <a:extLst>
              <a:ext uri="{FF2B5EF4-FFF2-40B4-BE49-F238E27FC236}">
                <a16:creationId xmlns:a16="http://schemas.microsoft.com/office/drawing/2014/main" id="{2FD9974D-8E20-4B57-A28E-D7BA27903C4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606951" y="4438291"/>
            <a:ext cx="1690777" cy="1676400"/>
          </a:xfrm>
          <a:prstGeom prst="rect">
            <a:avLst/>
          </a:prstGeom>
        </p:spPr>
      </p:pic>
      <p:pic>
        <p:nvPicPr>
          <p:cNvPr id="9" name="Graphic 9" descr="Donut outline">
            <a:extLst>
              <a:ext uri="{FF2B5EF4-FFF2-40B4-BE49-F238E27FC236}">
                <a16:creationId xmlns:a16="http://schemas.microsoft.com/office/drawing/2014/main" id="{77872352-7EDD-4E69-BBF7-48DE65A8B34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896045" y="4395159"/>
            <a:ext cx="1777041" cy="1762664"/>
          </a:xfrm>
          <a:prstGeom prst="rect">
            <a:avLst/>
          </a:prstGeom>
        </p:spPr>
      </p:pic>
      <p:pic>
        <p:nvPicPr>
          <p:cNvPr id="10" name="Picture 10" descr="A picture containing text, clipart&#10;&#10;Description automatically generated">
            <a:extLst>
              <a:ext uri="{FF2B5EF4-FFF2-40B4-BE49-F238E27FC236}">
                <a16:creationId xmlns:a16="http://schemas.microsoft.com/office/drawing/2014/main" id="{1B6DA7E3-F432-4A8B-8404-4BBD4A1DD698}"/>
              </a:ext>
            </a:extLst>
          </p:cNvPr>
          <p:cNvPicPr>
            <a:picLocks noChangeAspect="1"/>
          </p:cNvPicPr>
          <p:nvPr/>
        </p:nvPicPr>
        <p:blipFill>
          <a:blip r:embed="rId8"/>
          <a:stretch>
            <a:fillRect/>
          </a:stretch>
        </p:blipFill>
        <p:spPr>
          <a:xfrm>
            <a:off x="1700212" y="1782882"/>
            <a:ext cx="2695575" cy="790575"/>
          </a:xfrm>
          <a:prstGeom prst="rect">
            <a:avLst/>
          </a:prstGeom>
        </p:spPr>
      </p:pic>
    </p:spTree>
    <p:extLst>
      <p:ext uri="{BB962C8B-B14F-4D97-AF65-F5344CB8AC3E}">
        <p14:creationId xmlns:p14="http://schemas.microsoft.com/office/powerpoint/2010/main" val="2668466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86718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 Collection Structure Measure</a:t>
            </a:r>
          </a:p>
        </p:txBody>
      </p:sp>
      <p:pic>
        <p:nvPicPr>
          <p:cNvPr id="6" name="Picture 6" descr="Chart&#10;&#10;Description automatically generated">
            <a:extLst>
              <a:ext uri="{FF2B5EF4-FFF2-40B4-BE49-F238E27FC236}">
                <a16:creationId xmlns:a16="http://schemas.microsoft.com/office/drawing/2014/main" id="{CAA5CAF0-2156-4D14-8295-2D5A6860ADD3}"/>
              </a:ext>
            </a:extLst>
          </p:cNvPr>
          <p:cNvPicPr>
            <a:picLocks noGrp="1" noChangeAspect="1"/>
          </p:cNvPicPr>
          <p:nvPr>
            <p:ph idx="1"/>
          </p:nvPr>
        </p:nvPicPr>
        <p:blipFill>
          <a:blip r:embed="rId2"/>
          <a:stretch>
            <a:fillRect/>
          </a:stretch>
        </p:blipFill>
        <p:spPr>
          <a:xfrm>
            <a:off x="1837966" y="1528928"/>
            <a:ext cx="8041616" cy="4829714"/>
          </a:xfrm>
        </p:spPr>
      </p:pic>
      <p:sp>
        <p:nvSpPr>
          <p:cNvPr id="4" name="Slide Number Placeholder 3"/>
          <p:cNvSpPr>
            <a:spLocks noGrp="1"/>
          </p:cNvSpPr>
          <p:nvPr>
            <p:ph type="sldNum" sz="quarter" idx="10"/>
          </p:nvPr>
        </p:nvSpPr>
        <p:spPr/>
        <p:txBody>
          <a:bodyPr/>
          <a:lstStyle/>
          <a:p>
            <a:fld id="{97033E4B-E3EB-3D46-B2D8-3159663620FA}" type="slidenum">
              <a:rPr lang="en-US" smtClean="0"/>
              <a:pPr/>
              <a:t>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12391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49" y="136525"/>
            <a:ext cx="10972800" cy="1325563"/>
          </a:xfrm>
          <a:noFill/>
        </p:spPr>
        <p:txBody>
          <a:bodyPr>
            <a:normAutofit/>
          </a:bodyPr>
          <a:lstStyle/>
          <a:p>
            <a:r>
              <a:rPr lang="en-US" dirty="0" smtClean="0">
                <a:ea typeface="Lato Medium"/>
                <a:cs typeface="Lato Medium"/>
              </a:rPr>
              <a:t>Extended </a:t>
            </a:r>
            <a:r>
              <a:rPr lang="en-US" dirty="0">
                <a:ea typeface="Lato Medium"/>
                <a:cs typeface="Lato Medium"/>
              </a:rPr>
              <a:t>Rule </a:t>
            </a:r>
            <a:r>
              <a:rPr lang="en-US" dirty="0" smtClean="0">
                <a:ea typeface="Lato Medium"/>
                <a:cs typeface="Lato Medium"/>
              </a:rPr>
              <a:t>Out with Negative</a:t>
            </a:r>
            <a:br>
              <a:rPr lang="en-US" dirty="0" smtClean="0">
                <a:ea typeface="Lato Medium"/>
                <a:cs typeface="Lato Medium"/>
              </a:rPr>
            </a:br>
            <a:r>
              <a:rPr lang="en-US" dirty="0" smtClean="0">
                <a:ea typeface="Lato Medium"/>
                <a:cs typeface="Lato Medium"/>
              </a:rPr>
              <a:t>Culture (&gt;</a:t>
            </a:r>
            <a:r>
              <a:rPr lang="en-US" dirty="0">
                <a:ea typeface="Lato Medium"/>
                <a:cs typeface="Lato Medium"/>
              </a:rPr>
              <a:t>35 weeks):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3" name="Picture 2"/>
          <p:cNvPicPr>
            <a:picLocks noChangeAspect="1"/>
          </p:cNvPicPr>
          <p:nvPr/>
        </p:nvPicPr>
        <p:blipFill>
          <a:blip r:embed="rId3"/>
          <a:stretch>
            <a:fillRect/>
          </a:stretch>
        </p:blipFill>
        <p:spPr>
          <a:xfrm>
            <a:off x="1915808" y="1567980"/>
            <a:ext cx="7549925" cy="4682478"/>
          </a:xfrm>
          <a:prstGeom prst="rect">
            <a:avLst/>
          </a:prstGeom>
        </p:spPr>
      </p:pic>
    </p:spTree>
    <p:extLst>
      <p:ext uri="{BB962C8B-B14F-4D97-AF65-F5344CB8AC3E}">
        <p14:creationId xmlns:p14="http://schemas.microsoft.com/office/powerpoint/2010/main" val="300994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49" y="136525"/>
            <a:ext cx="10972800" cy="1325563"/>
          </a:xfrm>
          <a:noFill/>
        </p:spPr>
        <p:txBody>
          <a:bodyPr>
            <a:normAutofit/>
          </a:bodyPr>
          <a:lstStyle/>
          <a:p>
            <a:r>
              <a:rPr lang="en-US" dirty="0" smtClean="0">
                <a:ea typeface="Lato Medium"/>
                <a:cs typeface="Lato Medium"/>
              </a:rPr>
              <a:t>Full Antibiotic Course with Negative</a:t>
            </a:r>
            <a:br>
              <a:rPr lang="en-US" dirty="0" smtClean="0">
                <a:ea typeface="Lato Medium"/>
                <a:cs typeface="Lato Medium"/>
              </a:rPr>
            </a:br>
            <a:r>
              <a:rPr lang="en-US" dirty="0" smtClean="0">
                <a:ea typeface="Lato Medium"/>
                <a:cs typeface="Lato Medium"/>
              </a:rPr>
              <a:t>Culture (&gt;</a:t>
            </a:r>
            <a:r>
              <a:rPr lang="en-US" dirty="0">
                <a:ea typeface="Lato Medium"/>
                <a:cs typeface="Lato Medium"/>
              </a:rPr>
              <a:t>35 weeks):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3"/>
          <a:stretch>
            <a:fillRect/>
          </a:stretch>
        </p:blipFill>
        <p:spPr>
          <a:xfrm>
            <a:off x="2310491" y="1581875"/>
            <a:ext cx="7505115" cy="4654687"/>
          </a:xfrm>
          <a:prstGeom prst="rect">
            <a:avLst/>
          </a:prstGeom>
        </p:spPr>
      </p:pic>
    </p:spTree>
    <p:extLst>
      <p:ext uri="{BB962C8B-B14F-4D97-AF65-F5344CB8AC3E}">
        <p14:creationId xmlns:p14="http://schemas.microsoft.com/office/powerpoint/2010/main" val="234732614"/>
      </p:ext>
    </p:extLst>
  </p:cSld>
  <p:clrMapOvr>
    <a:masterClrMapping/>
  </p:clrMapOvr>
</p:sld>
</file>

<file path=ppt/theme/theme1.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id="{35224A54-0256-BC4D-BA49-E4C8CBDEF290}" vid="{6F8BB9A5-9E34-5741-BA29-5AC8BAD13B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Pablo 1">
      <a:dk1>
        <a:srgbClr val="FFFF00"/>
      </a:dk1>
      <a:lt1>
        <a:srgbClr val="002060"/>
      </a:lt1>
      <a:dk2>
        <a:srgbClr val="002060"/>
      </a:dk2>
      <a:lt2>
        <a:srgbClr val="FFFF0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a:defPPr>
      </a:lstStyle>
    </a:txDef>
  </a:objectDefaults>
  <a:extraClrSchemeLst/>
</a:theme>
</file>

<file path=ppt/theme/theme5.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092A4705BA2B4F932736A1725E6E61" ma:contentTypeVersion="7" ma:contentTypeDescription="Create a new document." ma:contentTypeScope="" ma:versionID="b89e027da8b70b0c7ced12356dfc27d0">
  <xsd:schema xmlns:xsd="http://www.w3.org/2001/XMLSchema" xmlns:xs="http://www.w3.org/2001/XMLSchema" xmlns:p="http://schemas.microsoft.com/office/2006/metadata/properties" xmlns:ns3="40e6e514-d900-4268-895b-c4602e757f8e" xmlns:ns4="141bf384-ae1f-47bb-b28c-d3a08b6696de" targetNamespace="http://schemas.microsoft.com/office/2006/metadata/properties" ma:root="true" ma:fieldsID="13f2bf8b8c16bb4670e78c9af8927363" ns3:_="" ns4:_="">
    <xsd:import namespace="40e6e514-d900-4268-895b-c4602e757f8e"/>
    <xsd:import namespace="141bf384-ae1f-47bb-b28c-d3a08b6696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6e514-d900-4268-895b-c4602e757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1bf384-ae1f-47bb-b28c-d3a08b6696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26E3D2-C7E9-43B6-8B4F-B6A79E993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6e514-d900-4268-895b-c4602e757f8e"/>
    <ds:schemaRef ds:uri="141bf384-ae1f-47bb-b28c-d3a08b669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A6B24F-CA13-4265-94F0-0289F8ADAE46}">
  <ds:schemaRefs>
    <ds:schemaRef ds:uri="http://schemas.microsoft.com/sharepoint/v3/contenttype/forms"/>
  </ds:schemaRefs>
</ds:datastoreItem>
</file>

<file path=customXml/itemProps3.xml><?xml version="1.0" encoding="utf-8"?>
<ds:datastoreItem xmlns:ds="http://schemas.openxmlformats.org/officeDocument/2006/customXml" ds:itemID="{4F7363A4-08E5-4DD1-B2E8-CB0826193FDA}">
  <ds:schemaRefs>
    <ds:schemaRef ds:uri="http://schemas.microsoft.com/office/2006/metadata/properties"/>
    <ds:schemaRef ds:uri="http://schemas.openxmlformats.org/package/2006/metadata/core-properties"/>
    <ds:schemaRef ds:uri="141bf384-ae1f-47bb-b28c-d3a08b6696de"/>
    <ds:schemaRef ds:uri="http://purl.org/dc/dcmitype/"/>
    <ds:schemaRef ds:uri="http://schemas.microsoft.com/office/2006/documentManagement/types"/>
    <ds:schemaRef ds:uri="40e6e514-d900-4268-895b-c4602e757f8e"/>
    <ds:schemaRef ds:uri="http://purl.org/dc/term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1561</TotalTime>
  <Words>3035</Words>
  <Application>Microsoft Office PowerPoint</Application>
  <PresentationFormat>Widescreen</PresentationFormat>
  <Paragraphs>460</Paragraphs>
  <Slides>60</Slides>
  <Notes>36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60</vt:i4>
      </vt:variant>
    </vt:vector>
  </HeadingPairs>
  <TitlesOfParts>
    <vt:vector size="74" baseType="lpstr">
      <vt:lpstr>ＭＳ Ｐゴシック</vt:lpstr>
      <vt:lpstr>Arial</vt:lpstr>
      <vt:lpstr>Calibri</vt:lpstr>
      <vt:lpstr>Calibri Light</vt:lpstr>
      <vt:lpstr>Lato</vt:lpstr>
      <vt:lpstr>Lato Medium</vt:lpstr>
      <vt:lpstr>Symbol</vt:lpstr>
      <vt:lpstr>Wingdings</vt:lpstr>
      <vt:lpstr>2_Office Theme</vt:lpstr>
      <vt:lpstr>Office Theme</vt:lpstr>
      <vt:lpstr>1_Office Theme</vt:lpstr>
      <vt:lpstr>3_Office Theme</vt:lpstr>
      <vt:lpstr>4_Office Theme</vt:lpstr>
      <vt:lpstr>5_Office Theme</vt:lpstr>
      <vt:lpstr>Culture Negative Sepsis</vt:lpstr>
      <vt:lpstr>Call Overview</vt:lpstr>
      <vt:lpstr>PowerPoint Presentation</vt:lpstr>
      <vt:lpstr>Update on BASIC Progress</vt:lpstr>
      <vt:lpstr>BASIC Team REDCap Reporting</vt:lpstr>
      <vt:lpstr>Enter 2021 data for a chance to win a prize!</vt:lpstr>
      <vt:lpstr>BC Collection Structure Measure</vt:lpstr>
      <vt:lpstr>Extended Rule Out with Negative Culture (&gt;35 weeks):</vt:lpstr>
      <vt:lpstr>Full Antibiotic Course with Negative Culture (&gt;35 weeks):</vt:lpstr>
      <vt:lpstr>Top reasons newborns are treated for culture negative sepsis (&gt;35 weeks):</vt:lpstr>
      <vt:lpstr>Extended Rule Out with Negative Culture</vt:lpstr>
      <vt:lpstr>Full ABX Course with Negative Culture</vt:lpstr>
      <vt:lpstr>BASIC Aims: Antibiotic Prescribing</vt:lpstr>
      <vt:lpstr>BASIC Aims: Antibiotics Discontinuation  at 48 hours with negative culture (≥35 weeks)</vt:lpstr>
      <vt:lpstr>BASIC Aims: Antibiotics Discontinuation  at 48 hours with negative culture (&lt;35 weeks)</vt:lpstr>
      <vt:lpstr>Antibiotics for newborns ≥35 weeks stopped by 36 hours by hospital</vt:lpstr>
      <vt:lpstr>Antibiotics for newborns &lt;35 weeks stopped by 36  hours by hospital</vt:lpstr>
      <vt:lpstr>Culture Negative Sepsis</vt:lpstr>
      <vt:lpstr>Evidence-based tools for abx stewardship</vt:lpstr>
      <vt:lpstr>Definition of Culture Negative Sepsis</vt:lpstr>
      <vt:lpstr>PowerPoint Presentation</vt:lpstr>
      <vt:lpstr>PowerPoint Presentation</vt:lpstr>
      <vt:lpstr>We Are Over-treating preemies: 22-28 weeks, NRN Study</vt:lpstr>
      <vt:lpstr>Treatment of Culture Negative Sepsis</vt:lpstr>
      <vt:lpstr>Culture POSITIVE sepsis</vt:lpstr>
      <vt:lpstr>Parkland NICU (1400 admits annully)</vt:lpstr>
      <vt:lpstr>AAP COFN Clinical Report: Evaluation/Treatment</vt:lpstr>
      <vt:lpstr>Summary</vt:lpstr>
      <vt:lpstr>Trusting your Blood Culture </vt:lpstr>
      <vt:lpstr>Modern Blood Culture Processing</vt:lpstr>
      <vt:lpstr>AAP COFN Clinical Report: Laboratory Tests</vt:lpstr>
      <vt:lpstr>Neonatal Blood Culture Reliability</vt:lpstr>
      <vt:lpstr>PowerPoint Presentation</vt:lpstr>
      <vt:lpstr>PowerPoint Presentation</vt:lpstr>
      <vt:lpstr>Summary of Blood Cultures</vt:lpstr>
      <vt:lpstr>Utility of Biomarkers</vt:lpstr>
      <vt:lpstr>Limited Utility of CBC</vt:lpstr>
      <vt:lpstr>Limited Utility of CRP </vt:lpstr>
      <vt:lpstr>White Blood Cell Count</vt:lpstr>
      <vt:lpstr>PowerPoint Presentation</vt:lpstr>
      <vt:lpstr>Other Inflammatory Markers</vt:lpstr>
      <vt:lpstr>Detrimental Effects of Antibiotics</vt:lpstr>
      <vt:lpstr>Antibiotic disruption of the microbiome</vt:lpstr>
      <vt:lpstr>Prolonged Empiric Antibiotic Exposure and Risk of NEC and Death</vt:lpstr>
      <vt:lpstr>Adverse Effects on Lung Microbiome</vt:lpstr>
      <vt:lpstr>Dysbiosis</vt:lpstr>
      <vt:lpstr>The Right Thing for the Patient</vt:lpstr>
      <vt:lpstr>BASIC Team Poster Presentation</vt:lpstr>
      <vt:lpstr>PowerPoint Presentation</vt:lpstr>
      <vt:lpstr>Problem</vt:lpstr>
      <vt:lpstr>Project Implementation</vt:lpstr>
      <vt:lpstr>Results</vt:lpstr>
      <vt:lpstr>Results</vt:lpstr>
      <vt:lpstr>Conclusions</vt:lpstr>
      <vt:lpstr>Wrapping Up</vt:lpstr>
      <vt:lpstr>Key Conclusions</vt:lpstr>
      <vt:lpstr>Wrap-up and Next Steps </vt:lpstr>
      <vt:lpstr>Upcoming Call Schedule</vt:lpstr>
      <vt:lpstr>BASIC New Year’s Resolutions</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ILPQC Babies Antibiotic Stewardship Improvement Collaborative</dc:title>
  <dc:creator>Eileen Fleming Suse</dc:creator>
  <cp:lastModifiedBy>Weiss, Daniel</cp:lastModifiedBy>
  <cp:revision>227</cp:revision>
  <dcterms:created xsi:type="dcterms:W3CDTF">2022-01-06T17:07:16Z</dcterms:created>
  <dcterms:modified xsi:type="dcterms:W3CDTF">2022-01-17T20:22:47Z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0x0101001E092A4705BA2B4F932736A1725E6E61</vt:lpwstr>
  </property>
</Properties>
</file>