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88" r:id="rId3"/>
    <p:sldMasterId id="2147483702" r:id="rId4"/>
    <p:sldMasterId id="2147483711" r:id="rId5"/>
  </p:sldMasterIdLst>
  <p:notesMasterIdLst>
    <p:notesMasterId r:id="rId81"/>
  </p:notesMasterIdLst>
  <p:handoutMasterIdLst>
    <p:handoutMasterId r:id="rId82"/>
  </p:handoutMasterIdLst>
  <p:sldIdLst>
    <p:sldId id="283" r:id="rId6"/>
    <p:sldId id="378" r:id="rId7"/>
    <p:sldId id="379" r:id="rId8"/>
    <p:sldId id="266" r:id="rId9"/>
    <p:sldId id="333" r:id="rId10"/>
    <p:sldId id="410" r:id="rId11"/>
    <p:sldId id="433" r:id="rId12"/>
    <p:sldId id="399" r:id="rId13"/>
    <p:sldId id="436" r:id="rId14"/>
    <p:sldId id="278" r:id="rId15"/>
    <p:sldId id="391" r:id="rId16"/>
    <p:sldId id="392" r:id="rId17"/>
    <p:sldId id="394" r:id="rId18"/>
    <p:sldId id="398" r:id="rId19"/>
    <p:sldId id="395" r:id="rId20"/>
    <p:sldId id="396" r:id="rId21"/>
    <p:sldId id="397" r:id="rId22"/>
    <p:sldId id="393" r:id="rId23"/>
    <p:sldId id="411" r:id="rId24"/>
    <p:sldId id="437" r:id="rId25"/>
    <p:sldId id="442" r:id="rId26"/>
    <p:sldId id="449" r:id="rId27"/>
    <p:sldId id="450" r:id="rId28"/>
    <p:sldId id="435" r:id="rId29"/>
    <p:sldId id="440" r:id="rId30"/>
    <p:sldId id="441" r:id="rId31"/>
    <p:sldId id="434" r:id="rId32"/>
    <p:sldId id="451" r:id="rId33"/>
    <p:sldId id="452" r:id="rId34"/>
    <p:sldId id="453" r:id="rId35"/>
    <p:sldId id="380" r:id="rId36"/>
    <p:sldId id="454" r:id="rId37"/>
    <p:sldId id="455" r:id="rId38"/>
    <p:sldId id="456" r:id="rId39"/>
    <p:sldId id="457" r:id="rId40"/>
    <p:sldId id="458" r:id="rId41"/>
    <p:sldId id="459" r:id="rId42"/>
    <p:sldId id="460" r:id="rId43"/>
    <p:sldId id="461" r:id="rId44"/>
    <p:sldId id="462" r:id="rId45"/>
    <p:sldId id="463" r:id="rId46"/>
    <p:sldId id="464" r:id="rId47"/>
    <p:sldId id="465" r:id="rId48"/>
    <p:sldId id="466" r:id="rId49"/>
    <p:sldId id="467" r:id="rId50"/>
    <p:sldId id="468" r:id="rId51"/>
    <p:sldId id="469" r:id="rId52"/>
    <p:sldId id="470" r:id="rId53"/>
    <p:sldId id="471" r:id="rId54"/>
    <p:sldId id="472" r:id="rId55"/>
    <p:sldId id="473" r:id="rId56"/>
    <p:sldId id="474" r:id="rId57"/>
    <p:sldId id="475" r:id="rId58"/>
    <p:sldId id="476" r:id="rId59"/>
    <p:sldId id="477" r:id="rId60"/>
    <p:sldId id="478" r:id="rId61"/>
    <p:sldId id="479" r:id="rId62"/>
    <p:sldId id="480" r:id="rId63"/>
    <p:sldId id="481" r:id="rId64"/>
    <p:sldId id="381" r:id="rId65"/>
    <p:sldId id="443" r:id="rId66"/>
    <p:sldId id="444" r:id="rId67"/>
    <p:sldId id="445" r:id="rId68"/>
    <p:sldId id="446" r:id="rId69"/>
    <p:sldId id="447" r:id="rId70"/>
    <p:sldId id="401" r:id="rId71"/>
    <p:sldId id="403" r:id="rId72"/>
    <p:sldId id="382" r:id="rId73"/>
    <p:sldId id="384" r:id="rId74"/>
    <p:sldId id="405" r:id="rId75"/>
    <p:sldId id="276" r:id="rId76"/>
    <p:sldId id="387" r:id="rId77"/>
    <p:sldId id="404" r:id="rId78"/>
    <p:sldId id="369" r:id="rId79"/>
    <p:sldId id="38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25B9560B-756D-B74A-B728-BBC57DEA1958}">
          <p14:sldIdLst>
            <p14:sldId id="283"/>
            <p14:sldId id="378"/>
            <p14:sldId id="379"/>
            <p14:sldId id="266"/>
            <p14:sldId id="333"/>
            <p14:sldId id="410"/>
            <p14:sldId id="433"/>
            <p14:sldId id="399"/>
            <p14:sldId id="436"/>
            <p14:sldId id="278"/>
            <p14:sldId id="391"/>
            <p14:sldId id="392"/>
            <p14:sldId id="394"/>
            <p14:sldId id="398"/>
            <p14:sldId id="395"/>
            <p14:sldId id="396"/>
            <p14:sldId id="397"/>
            <p14:sldId id="393"/>
            <p14:sldId id="411"/>
            <p14:sldId id="437"/>
            <p14:sldId id="442"/>
            <p14:sldId id="449"/>
            <p14:sldId id="450"/>
            <p14:sldId id="435"/>
            <p14:sldId id="440"/>
            <p14:sldId id="441"/>
            <p14:sldId id="434"/>
            <p14:sldId id="451"/>
            <p14:sldId id="452"/>
            <p14:sldId id="453"/>
            <p14:sldId id="380"/>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381"/>
            <p14:sldId id="443"/>
            <p14:sldId id="444"/>
            <p14:sldId id="445"/>
            <p14:sldId id="446"/>
            <p14:sldId id="447"/>
            <p14:sldId id="401"/>
            <p14:sldId id="403"/>
            <p14:sldId id="382"/>
            <p14:sldId id="384"/>
            <p14:sldId id="405"/>
            <p14:sldId id="276"/>
            <p14:sldId id="387"/>
            <p14:sldId id="404"/>
            <p14:sldId id="369"/>
            <p14:sldId id="3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Hilgert" initials="TH" lastIdx="4" clrIdx="0">
    <p:extLst>
      <p:ext uri="{19B8F6BF-5375-455C-9EA6-DF929625EA0E}">
        <p15:presenceInfo xmlns:p15="http://schemas.microsoft.com/office/powerpoint/2012/main" userId="S::thilgert@burness.com::e63f7431-5354-4fa3-8815-b97c1ede6b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A7D"/>
    <a:srgbClr val="F9A3BC"/>
    <a:srgbClr val="E67356"/>
    <a:srgbClr val="6B95FD"/>
    <a:srgbClr val="FFF7F5"/>
    <a:srgbClr val="000000"/>
    <a:srgbClr val="F3F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530D3-466D-44DA-849C-BFB7EEFD4AAF}" v="23" dt="2021-05-17T22:17:52.301"/>
    <p1510:client id="{283DF1BE-D57D-423E-877C-663E78509B24}" v="140" dt="2021-05-18T18:31:25.232"/>
    <p1510:client id="{308FD024-35A7-4EF2-A611-82CF9A89426A}" v="44" dt="2021-05-26T04:21:51.012"/>
    <p1510:client id="{4E12D735-6EDF-4BF3-9EE0-072A57F4CED7}" v="72" dt="2021-05-18T23:03:21.584"/>
    <p1510:client id="{65ED6BBB-14F0-4352-B4F4-3FF5864E15BD}" v="12" dt="2021-05-18T18:21:55.291"/>
    <p1510:client id="{74AA1256-F496-4B0D-A912-5831E3202A8E}" v="38" dt="2021-05-25T14:03:43.194"/>
    <p1510:client id="{7C22A33F-4331-4EFE-972F-8FA31C7CCF20}" v="7" dt="2021-05-18T18:08:52.488"/>
    <p1510:client id="{B8990924-0ECE-4099-A790-4E0C8D808371}" v="107" dt="2021-05-21T15:24:07.938"/>
    <p1510:client id="{C7250ECC-00A4-4119-A540-67AC2D645980}" v="2" dt="2021-05-17T23:56:10.893"/>
    <p1510:client id="{E81D7F06-BE9E-4704-BE1F-C2D28AD0DC16}" v="1" dt="2021-05-18T20:23:23.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50" autoAdjust="0"/>
    <p:restoredTop sz="93979" autoAdjust="0"/>
  </p:normalViewPr>
  <p:slideViewPr>
    <p:cSldViewPr snapToGrid="0" snapToObjects="1">
      <p:cViewPr varScale="1">
        <p:scale>
          <a:sx n="88" d="100"/>
          <a:sy n="88" d="100"/>
        </p:scale>
        <p:origin x="115" y="62"/>
      </p:cViewPr>
      <p:guideLst/>
    </p:cSldViewPr>
  </p:slideViewPr>
  <p:notesTextViewPr>
    <p:cViewPr>
      <p:scale>
        <a:sx n="125" d="100"/>
        <a:sy n="125" d="100"/>
      </p:scale>
      <p:origin x="0" y="0"/>
    </p:cViewPr>
  </p:notesTextViewPr>
  <p:sorterViewPr>
    <p:cViewPr varScale="1">
      <p:scale>
        <a:sx n="1" d="1"/>
        <a:sy n="1" d="1"/>
      </p:scale>
      <p:origin x="0" y="-5568"/>
    </p:cViewPr>
  </p:sorterViewPr>
  <p:notesViewPr>
    <p:cSldViewPr snapToGrid="0" snapToObjects="1">
      <p:cViewPr varScale="1">
        <p:scale>
          <a:sx n="129" d="100"/>
          <a:sy n="129" d="100"/>
        </p:scale>
        <p:origin x="241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tumn Perrault" clId="Web-{C7250ECC-00A4-4119-A540-67AC2D645980}"/>
    <pc:docChg chg="modSld">
      <pc:chgData name="Autumn Perrault" userId="" providerId="" clId="Web-{C7250ECC-00A4-4119-A540-67AC2D645980}" dt="2021-05-17T23:56:10.893" v="1"/>
      <pc:docMkLst>
        <pc:docMk/>
      </pc:docMkLst>
      <pc:sldChg chg="addSp delSp modSp">
        <pc:chgData name="Autumn Perrault" userId="" providerId="" clId="Web-{C7250ECC-00A4-4119-A540-67AC2D645980}" dt="2021-05-17T23:56:10.893" v="1"/>
        <pc:sldMkLst>
          <pc:docMk/>
          <pc:sldMk cId="2865797374" sldId="280"/>
        </pc:sldMkLst>
        <pc:picChg chg="add del mod">
          <ac:chgData name="Autumn Perrault" userId="" providerId="" clId="Web-{C7250ECC-00A4-4119-A540-67AC2D645980}" dt="2021-05-17T23:56:10.893" v="1"/>
          <ac:picMkLst>
            <pc:docMk/>
            <pc:sldMk cId="2865797374" sldId="280"/>
            <ac:picMk id="2" creationId="{01E11F80-E387-402B-9F82-A39C471B2D04}"/>
          </ac:picMkLst>
        </pc:picChg>
      </pc:sldChg>
    </pc:docChg>
  </pc:docChgLst>
  <pc:docChgLst>
    <pc:chgData name="Eileen Suse" userId="vXMQdq/W7LSDRl23y0jJJW/GBiMQSYhGT/LqYJgZqU4=" providerId="None" clId="Web-{283DF1BE-D57D-423E-877C-663E78509B24}"/>
    <pc:docChg chg="addSld delSld modSld modSection">
      <pc:chgData name="Eileen Suse" userId="vXMQdq/W7LSDRl23y0jJJW/GBiMQSYhGT/LqYJgZqU4=" providerId="None" clId="Web-{283DF1BE-D57D-423E-877C-663E78509B24}" dt="2021-05-18T18:31:33.763" v="95"/>
      <pc:docMkLst>
        <pc:docMk/>
      </pc:docMkLst>
      <pc:sldChg chg="addSp delSp modSp modNotes">
        <pc:chgData name="Eileen Suse" userId="vXMQdq/W7LSDRl23y0jJJW/GBiMQSYhGT/LqYJgZqU4=" providerId="None" clId="Web-{283DF1BE-D57D-423E-877C-663E78509B24}" dt="2021-05-18T18:31:33.763" v="95"/>
        <pc:sldMkLst>
          <pc:docMk/>
          <pc:sldMk cId="3091720462" sldId="277"/>
        </pc:sldMkLst>
        <pc:spChg chg="add mod">
          <ac:chgData name="Eileen Suse" userId="vXMQdq/W7LSDRl23y0jJJW/GBiMQSYhGT/LqYJgZqU4=" providerId="None" clId="Web-{283DF1BE-D57D-423E-877C-663E78509B24}" dt="2021-05-18T18:29:42.932" v="66"/>
          <ac:spMkLst>
            <pc:docMk/>
            <pc:sldMk cId="3091720462" sldId="277"/>
            <ac:spMk id="3" creationId="{ACA89446-6B36-4D7D-B9B8-61630BD4C53F}"/>
          </ac:spMkLst>
        </pc:spChg>
        <pc:spChg chg="add mod">
          <ac:chgData name="Eileen Suse" userId="vXMQdq/W7LSDRl23y0jJJW/GBiMQSYhGT/LqYJgZqU4=" providerId="None" clId="Web-{283DF1BE-D57D-423E-877C-663E78509B24}" dt="2021-05-18T18:31:25.232" v="94"/>
          <ac:spMkLst>
            <pc:docMk/>
            <pc:sldMk cId="3091720462" sldId="277"/>
            <ac:spMk id="6" creationId="{7E1D0A04-CDE3-40E2-B9B6-DC5B4CAB7439}"/>
          </ac:spMkLst>
        </pc:spChg>
        <pc:spChg chg="add mod">
          <ac:chgData name="Eileen Suse" userId="vXMQdq/W7LSDRl23y0jJJW/GBiMQSYhGT/LqYJgZqU4=" providerId="None" clId="Web-{283DF1BE-D57D-423E-877C-663E78509B24}" dt="2021-05-18T18:30:03.448" v="76" actId="1076"/>
          <ac:spMkLst>
            <pc:docMk/>
            <pc:sldMk cId="3091720462" sldId="277"/>
            <ac:spMk id="10" creationId="{9CA8D2E4-4CB8-47AF-8F07-16E53DC4F9E1}"/>
          </ac:spMkLst>
        </pc:spChg>
        <pc:spChg chg="mod">
          <ac:chgData name="Eileen Suse" userId="vXMQdq/W7LSDRl23y0jJJW/GBiMQSYhGT/LqYJgZqU4=" providerId="None" clId="Web-{283DF1BE-D57D-423E-877C-663E78509B24}" dt="2021-05-18T18:29:13.510" v="53" actId="20577"/>
          <ac:spMkLst>
            <pc:docMk/>
            <pc:sldMk cId="3091720462" sldId="277"/>
            <ac:spMk id="11" creationId="{00000000-0000-0000-0000-000000000000}"/>
          </ac:spMkLst>
        </pc:spChg>
        <pc:spChg chg="add mod">
          <ac:chgData name="Eileen Suse" userId="vXMQdq/W7LSDRl23y0jJJW/GBiMQSYhGT/LqYJgZqU4=" providerId="None" clId="Web-{283DF1BE-D57D-423E-877C-663E78509B24}" dt="2021-05-18T18:30:11.496" v="78" actId="1076"/>
          <ac:spMkLst>
            <pc:docMk/>
            <pc:sldMk cId="3091720462" sldId="277"/>
            <ac:spMk id="12" creationId="{C44D3F2C-61DD-4C97-A9C3-7ECB4991A738}"/>
          </ac:spMkLst>
        </pc:spChg>
        <pc:spChg chg="add mod">
          <ac:chgData name="Eileen Suse" userId="vXMQdq/W7LSDRl23y0jJJW/GBiMQSYhGT/LqYJgZqU4=" providerId="None" clId="Web-{283DF1BE-D57D-423E-877C-663E78509B24}" dt="2021-05-18T18:30:18.199" v="80" actId="1076"/>
          <ac:spMkLst>
            <pc:docMk/>
            <pc:sldMk cId="3091720462" sldId="277"/>
            <ac:spMk id="13" creationId="{E293EF3C-7C9C-4637-9960-CDB3608B7A99}"/>
          </ac:spMkLst>
        </pc:spChg>
        <pc:graphicFrameChg chg="add del">
          <ac:chgData name="Eileen Suse" userId="vXMQdq/W7LSDRl23y0jJJW/GBiMQSYhGT/LqYJgZqU4=" providerId="None" clId="Web-{283DF1BE-D57D-423E-877C-663E78509B24}" dt="2021-05-18T18:28:44.275" v="37"/>
          <ac:graphicFrameMkLst>
            <pc:docMk/>
            <pc:sldMk cId="3091720462" sldId="277"/>
            <ac:graphicFrameMk id="5" creationId="{00000000-0000-0000-0000-000000000000}"/>
          </ac:graphicFrameMkLst>
        </pc:graphicFrameChg>
        <pc:picChg chg="add del mod">
          <ac:chgData name="Eileen Suse" userId="vXMQdq/W7LSDRl23y0jJJW/GBiMQSYhGT/LqYJgZqU4=" providerId="None" clId="Web-{283DF1BE-D57D-423E-877C-663E78509B24}" dt="2021-05-18T18:28:39.884" v="36"/>
          <ac:picMkLst>
            <pc:docMk/>
            <pc:sldMk cId="3091720462" sldId="277"/>
            <ac:picMk id="2" creationId="{FD414C3E-22C9-42CA-82C3-7C06D4695918}"/>
          </ac:picMkLst>
        </pc:picChg>
      </pc:sldChg>
      <pc:sldChg chg="addSp delSp modSp modNotes">
        <pc:chgData name="Eileen Suse" userId="vXMQdq/W7LSDRl23y0jJJW/GBiMQSYhGT/LqYJgZqU4=" providerId="None" clId="Web-{283DF1BE-D57D-423E-877C-663E78509B24}" dt="2021-05-18T18:25:25.832" v="24"/>
        <pc:sldMkLst>
          <pc:docMk/>
          <pc:sldMk cId="2180037724" sldId="284"/>
        </pc:sldMkLst>
        <pc:spChg chg="mod">
          <ac:chgData name="Eileen Suse" userId="vXMQdq/W7LSDRl23y0jJJW/GBiMQSYhGT/LqYJgZqU4=" providerId="None" clId="Web-{283DF1BE-D57D-423E-877C-663E78509B24}" dt="2021-05-18T18:25:18.442" v="23"/>
          <ac:spMkLst>
            <pc:docMk/>
            <pc:sldMk cId="2180037724" sldId="284"/>
            <ac:spMk id="12" creationId="{9ADF7DFC-00FB-3F4D-9245-BDC3E92F39B4}"/>
          </ac:spMkLst>
        </pc:spChg>
        <pc:spChg chg="del mod">
          <ac:chgData name="Eileen Suse" userId="vXMQdq/W7LSDRl23y0jJJW/GBiMQSYhGT/LqYJgZqU4=" providerId="None" clId="Web-{283DF1BE-D57D-423E-877C-663E78509B24}" dt="2021-05-18T18:24:43.206" v="14"/>
          <ac:spMkLst>
            <pc:docMk/>
            <pc:sldMk cId="2180037724" sldId="284"/>
            <ac:spMk id="14" creationId="{3559050B-5212-0E45-BC09-ECBF3E5271FD}"/>
          </ac:spMkLst>
        </pc:spChg>
        <pc:picChg chg="add del mod">
          <ac:chgData name="Eileen Suse" userId="vXMQdq/W7LSDRl23y0jJJW/GBiMQSYhGT/LqYJgZqU4=" providerId="None" clId="Web-{283DF1BE-D57D-423E-877C-663E78509B24}" dt="2021-05-18T18:23:52.439" v="1"/>
          <ac:picMkLst>
            <pc:docMk/>
            <pc:sldMk cId="2180037724" sldId="284"/>
            <ac:picMk id="2" creationId="{E412671A-FD6D-46F5-8770-48AEA4D59FA0}"/>
          </ac:picMkLst>
        </pc:picChg>
        <pc:picChg chg="add mod">
          <ac:chgData name="Eileen Suse" userId="vXMQdq/W7LSDRl23y0jJJW/GBiMQSYhGT/LqYJgZqU4=" providerId="None" clId="Web-{283DF1BE-D57D-423E-877C-663E78509B24}" dt="2021-05-18T18:24:24.706" v="9" actId="1076"/>
          <ac:picMkLst>
            <pc:docMk/>
            <pc:sldMk cId="2180037724" sldId="284"/>
            <ac:picMk id="3" creationId="{6626F773-2D10-4AC8-BA0A-25DC33630EC3}"/>
          </ac:picMkLst>
        </pc:picChg>
        <pc:picChg chg="add mod">
          <ac:chgData name="Eileen Suse" userId="vXMQdq/W7LSDRl23y0jJJW/GBiMQSYhGT/LqYJgZqU4=" providerId="None" clId="Web-{283DF1BE-D57D-423E-877C-663E78509B24}" dt="2021-05-18T18:24:32.690" v="12" actId="1076"/>
          <ac:picMkLst>
            <pc:docMk/>
            <pc:sldMk cId="2180037724" sldId="284"/>
            <ac:picMk id="6" creationId="{90001DA2-CD61-4605-A089-E74687984DA3}"/>
          </ac:picMkLst>
        </pc:picChg>
        <pc:picChg chg="add mod">
          <ac:chgData name="Eileen Suse" userId="vXMQdq/W7LSDRl23y0jJJW/GBiMQSYhGT/LqYJgZqU4=" providerId="None" clId="Web-{283DF1BE-D57D-423E-877C-663E78509B24}" dt="2021-05-18T18:24:47.660" v="16" actId="1076"/>
          <ac:picMkLst>
            <pc:docMk/>
            <pc:sldMk cId="2180037724" sldId="284"/>
            <ac:picMk id="7" creationId="{B04127CC-3B61-49D8-BE56-2152FF75678F}"/>
          </ac:picMkLst>
        </pc:picChg>
        <pc:picChg chg="del">
          <ac:chgData name="Eileen Suse" userId="vXMQdq/W7LSDRl23y0jJJW/GBiMQSYhGT/LqYJgZqU4=" providerId="None" clId="Web-{283DF1BE-D57D-423E-877C-663E78509B24}" dt="2021-05-18T18:24:50.035" v="18"/>
          <ac:picMkLst>
            <pc:docMk/>
            <pc:sldMk cId="2180037724" sldId="284"/>
            <ac:picMk id="9" creationId="{77F2CC32-D3FC-E64F-A39D-BF024E067DD7}"/>
          </ac:picMkLst>
        </pc:picChg>
        <pc:picChg chg="del">
          <ac:chgData name="Eileen Suse" userId="vXMQdq/W7LSDRl23y0jJJW/GBiMQSYhGT/LqYJgZqU4=" providerId="None" clId="Web-{283DF1BE-D57D-423E-877C-663E78509B24}" dt="2021-05-18T18:24:20.393" v="7"/>
          <ac:picMkLst>
            <pc:docMk/>
            <pc:sldMk cId="2180037724" sldId="284"/>
            <ac:picMk id="10" creationId="{D6E140AA-C9C6-4140-82DB-BFEBD21A0C50}"/>
          </ac:picMkLst>
        </pc:picChg>
        <pc:picChg chg="del">
          <ac:chgData name="Eileen Suse" userId="vXMQdq/W7LSDRl23y0jJJW/GBiMQSYhGT/LqYJgZqU4=" providerId="None" clId="Web-{283DF1BE-D57D-423E-877C-663E78509B24}" dt="2021-05-18T18:24:28.143" v="10"/>
          <ac:picMkLst>
            <pc:docMk/>
            <pc:sldMk cId="2180037724" sldId="284"/>
            <ac:picMk id="11" creationId="{DC3F7834-0679-FC4E-A57A-CE33BB493497}"/>
          </ac:picMkLst>
        </pc:picChg>
        <pc:picChg chg="del">
          <ac:chgData name="Eileen Suse" userId="vXMQdq/W7LSDRl23y0jJJW/GBiMQSYhGT/LqYJgZqU4=" providerId="None" clId="Web-{283DF1BE-D57D-423E-877C-663E78509B24}" dt="2021-05-18T18:24:48.878" v="17"/>
          <ac:picMkLst>
            <pc:docMk/>
            <pc:sldMk cId="2180037724" sldId="284"/>
            <ac:picMk id="13" creationId="{59D55474-0D3F-2E4C-A723-2D2C3020347D}"/>
          </ac:picMkLst>
        </pc:picChg>
        <pc:picChg chg="add mod">
          <ac:chgData name="Eileen Suse" userId="vXMQdq/W7LSDRl23y0jJJW/GBiMQSYhGT/LqYJgZqU4=" providerId="None" clId="Web-{283DF1BE-D57D-423E-877C-663E78509B24}" dt="2021-05-18T18:24:57.832" v="20" actId="1076"/>
          <ac:picMkLst>
            <pc:docMk/>
            <pc:sldMk cId="2180037724" sldId="284"/>
            <ac:picMk id="15" creationId="{302E9AFF-CBFC-4E10-ABCB-AA894FB06D55}"/>
          </ac:picMkLst>
        </pc:picChg>
        <pc:picChg chg="add mod">
          <ac:chgData name="Eileen Suse" userId="vXMQdq/W7LSDRl23y0jJJW/GBiMQSYhGT/LqYJgZqU4=" providerId="None" clId="Web-{283DF1BE-D57D-423E-877C-663E78509B24}" dt="2021-05-18T18:25:04.988" v="22" actId="1076"/>
          <ac:picMkLst>
            <pc:docMk/>
            <pc:sldMk cId="2180037724" sldId="284"/>
            <ac:picMk id="16" creationId="{C9FDF6E1-6AF8-4090-BA4D-61CA181D21AE}"/>
          </ac:picMkLst>
        </pc:picChg>
      </pc:sldChg>
      <pc:sldChg chg="del">
        <pc:chgData name="Eileen Suse" userId="vXMQdq/W7LSDRl23y0jJJW/GBiMQSYhGT/LqYJgZqU4=" providerId="None" clId="Web-{283DF1BE-D57D-423E-877C-663E78509B24}" dt="2021-05-18T18:25:31.458" v="25"/>
        <pc:sldMkLst>
          <pc:docMk/>
          <pc:sldMk cId="3057494314" sldId="310"/>
        </pc:sldMkLst>
      </pc:sldChg>
      <pc:sldChg chg="addSp delSp modSp new del">
        <pc:chgData name="Eileen Suse" userId="vXMQdq/W7LSDRl23y0jJJW/GBiMQSYhGT/LqYJgZqU4=" providerId="None" clId="Web-{283DF1BE-D57D-423E-877C-663E78509B24}" dt="2021-05-18T18:24:09.596" v="6"/>
        <pc:sldMkLst>
          <pc:docMk/>
          <pc:sldMk cId="1326945597" sldId="311"/>
        </pc:sldMkLst>
        <pc:spChg chg="del">
          <ac:chgData name="Eileen Suse" userId="vXMQdq/W7LSDRl23y0jJJW/GBiMQSYhGT/LqYJgZqU4=" providerId="None" clId="Web-{283DF1BE-D57D-423E-877C-663E78509B24}" dt="2021-05-18T18:24:02.408" v="3"/>
          <ac:spMkLst>
            <pc:docMk/>
            <pc:sldMk cId="1326945597" sldId="311"/>
            <ac:spMk id="2" creationId="{8FA753CF-7DF8-49AD-9F69-DC7DA4A42D25}"/>
          </ac:spMkLst>
        </pc:spChg>
        <pc:spChg chg="add mod">
          <ac:chgData name="Eileen Suse" userId="vXMQdq/W7LSDRl23y0jJJW/GBiMQSYhGT/LqYJgZqU4=" providerId="None" clId="Web-{283DF1BE-D57D-423E-877C-663E78509B24}" dt="2021-05-18T18:24:07.471" v="5"/>
          <ac:spMkLst>
            <pc:docMk/>
            <pc:sldMk cId="1326945597" sldId="311"/>
            <ac:spMk id="7" creationId="{BB84C1C9-E359-43E0-B6C5-68BE16A6B3AE}"/>
          </ac:spMkLst>
        </pc:spChg>
        <pc:picChg chg="add del mod ord">
          <ac:chgData name="Eileen Suse" userId="vXMQdq/W7LSDRl23y0jJJW/GBiMQSYhGT/LqYJgZqU4=" providerId="None" clId="Web-{283DF1BE-D57D-423E-877C-663E78509B24}" dt="2021-05-18T18:24:07.471" v="5"/>
          <ac:picMkLst>
            <pc:docMk/>
            <pc:sldMk cId="1326945597" sldId="311"/>
            <ac:picMk id="5" creationId="{B6DBC1A5-B85A-468E-A5C9-FB26278CBBC9}"/>
          </ac:picMkLst>
        </pc:picChg>
      </pc:sldChg>
    </pc:docChg>
  </pc:docChgLst>
  <pc:docChgLst>
    <pc:chgData name="Eileen Suse" clId="Web-{1D7530D3-466D-44DA-849C-BFB7EEFD4AAF}"/>
    <pc:docChg chg="modSld">
      <pc:chgData name="Eileen Suse" userId="" providerId="" clId="Web-{1D7530D3-466D-44DA-849C-BFB7EEFD4AAF}" dt="2021-05-17T22:17:52.301" v="13"/>
      <pc:docMkLst>
        <pc:docMk/>
      </pc:docMkLst>
      <pc:sldChg chg="delSp">
        <pc:chgData name="Eileen Suse" userId="" providerId="" clId="Web-{1D7530D3-466D-44DA-849C-BFB7EEFD4AAF}" dt="2021-05-17T22:17:52.301" v="13"/>
        <pc:sldMkLst>
          <pc:docMk/>
          <pc:sldMk cId="3091720462" sldId="277"/>
        </pc:sldMkLst>
        <pc:spChg chg="del">
          <ac:chgData name="Eileen Suse" userId="" providerId="" clId="Web-{1D7530D3-466D-44DA-849C-BFB7EEFD4AAF}" dt="2021-05-17T22:17:52.301" v="13"/>
          <ac:spMkLst>
            <pc:docMk/>
            <pc:sldMk cId="3091720462" sldId="277"/>
            <ac:spMk id="6" creationId="{00000000-0000-0000-0000-000000000000}"/>
          </ac:spMkLst>
        </pc:spChg>
      </pc:sldChg>
      <pc:sldChg chg="modSp">
        <pc:chgData name="Eileen Suse" userId="" providerId="" clId="Web-{1D7530D3-466D-44DA-849C-BFB7EEFD4AAF}" dt="2021-05-17T22:17:21.395" v="12" actId="20577"/>
        <pc:sldMkLst>
          <pc:docMk/>
          <pc:sldMk cId="953849953" sldId="290"/>
        </pc:sldMkLst>
        <pc:spChg chg="mod">
          <ac:chgData name="Eileen Suse" userId="" providerId="" clId="Web-{1D7530D3-466D-44DA-849C-BFB7EEFD4AAF}" dt="2021-05-17T22:17:21.395" v="12" actId="20577"/>
          <ac:spMkLst>
            <pc:docMk/>
            <pc:sldMk cId="953849953" sldId="290"/>
            <ac:spMk id="7" creationId="{00000000-0000-0000-0000-000000000000}"/>
          </ac:spMkLst>
        </pc:spChg>
      </pc:sldChg>
    </pc:docChg>
  </pc:docChgLst>
  <pc:docChgLst>
    <pc:chgData name="Patricia Ann Lee King" userId="14xD9IpRKImnRZkyoMwlEeLF6uY5OjnHuufAGGNT0Yg=" providerId="None" clId="Web-{74AA1256-F496-4B0D-A912-5831E3202A8E}"/>
    <pc:docChg chg="modSld">
      <pc:chgData name="Patricia Ann Lee King" userId="14xD9IpRKImnRZkyoMwlEeLF6uY5OjnHuufAGGNT0Yg=" providerId="None" clId="Web-{74AA1256-F496-4B0D-A912-5831E3202A8E}" dt="2021-05-25T14:03:43.194" v="98"/>
      <pc:docMkLst>
        <pc:docMk/>
      </pc:docMkLst>
      <pc:sldChg chg="addSp delSp modSp modNotes">
        <pc:chgData name="Patricia Ann Lee King" userId="14xD9IpRKImnRZkyoMwlEeLF6uY5OjnHuufAGGNT0Yg=" providerId="None" clId="Web-{74AA1256-F496-4B0D-A912-5831E3202A8E}" dt="2021-05-25T14:00:05.679" v="76"/>
        <pc:sldMkLst>
          <pc:docMk/>
          <pc:sldMk cId="80358090" sldId="293"/>
        </pc:sldMkLst>
        <pc:spChg chg="mod">
          <ac:chgData name="Patricia Ann Lee King" userId="14xD9IpRKImnRZkyoMwlEeLF6uY5OjnHuufAGGNT0Yg=" providerId="None" clId="Web-{74AA1256-F496-4B0D-A912-5831E3202A8E}" dt="2021-05-25T14:00:05.679" v="76"/>
          <ac:spMkLst>
            <pc:docMk/>
            <pc:sldMk cId="80358090" sldId="293"/>
            <ac:spMk id="2" creationId="{00000000-0000-0000-0000-000000000000}"/>
          </ac:spMkLst>
        </pc:spChg>
        <pc:spChg chg="mod">
          <ac:chgData name="Patricia Ann Lee King" userId="14xD9IpRKImnRZkyoMwlEeLF6uY5OjnHuufAGGNT0Yg=" providerId="None" clId="Web-{74AA1256-F496-4B0D-A912-5831E3202A8E}" dt="2021-05-25T13:55:54.118" v="10" actId="14100"/>
          <ac:spMkLst>
            <pc:docMk/>
            <pc:sldMk cId="80358090" sldId="293"/>
            <ac:spMk id="3" creationId="{00000000-0000-0000-0000-000000000000}"/>
          </ac:spMkLst>
        </pc:spChg>
        <pc:spChg chg="add del mod">
          <ac:chgData name="Patricia Ann Lee King" userId="14xD9IpRKImnRZkyoMwlEeLF6uY5OjnHuufAGGNT0Yg=" providerId="None" clId="Web-{74AA1256-F496-4B0D-A912-5831E3202A8E}" dt="2021-05-25T13:59:25.133" v="48"/>
          <ac:spMkLst>
            <pc:docMk/>
            <pc:sldMk cId="80358090" sldId="293"/>
            <ac:spMk id="6" creationId="{2D2195A7-35EB-42C7-9B22-99D7490F73DD}"/>
          </ac:spMkLst>
        </pc:spChg>
        <pc:spChg chg="add del mod">
          <ac:chgData name="Patricia Ann Lee King" userId="14xD9IpRKImnRZkyoMwlEeLF6uY5OjnHuufAGGNT0Yg=" providerId="None" clId="Web-{74AA1256-F496-4B0D-A912-5831E3202A8E}" dt="2021-05-25T13:59:17.945" v="46"/>
          <ac:spMkLst>
            <pc:docMk/>
            <pc:sldMk cId="80358090" sldId="293"/>
            <ac:spMk id="7" creationId="{800503DB-AAB2-4472-B770-4F7C569E1090}"/>
          </ac:spMkLst>
        </pc:spChg>
      </pc:sldChg>
      <pc:sldChg chg="modNotes">
        <pc:chgData name="Patricia Ann Lee King" userId="14xD9IpRKImnRZkyoMwlEeLF6uY5OjnHuufAGGNT0Yg=" providerId="None" clId="Web-{74AA1256-F496-4B0D-A912-5831E3202A8E}" dt="2021-05-25T14:00:19.461" v="90"/>
        <pc:sldMkLst>
          <pc:docMk/>
          <pc:sldMk cId="261201547" sldId="295"/>
        </pc:sldMkLst>
      </pc:sldChg>
      <pc:sldChg chg="modSp">
        <pc:chgData name="Patricia Ann Lee King" userId="14xD9IpRKImnRZkyoMwlEeLF6uY5OjnHuufAGGNT0Yg=" providerId="None" clId="Web-{74AA1256-F496-4B0D-A912-5831E3202A8E}" dt="2021-05-25T14:01:39.007" v="97" actId="20577"/>
        <pc:sldMkLst>
          <pc:docMk/>
          <pc:sldMk cId="1108764179" sldId="349"/>
        </pc:sldMkLst>
        <pc:spChg chg="mod">
          <ac:chgData name="Patricia Ann Lee King" userId="14xD9IpRKImnRZkyoMwlEeLF6uY5OjnHuufAGGNT0Yg=" providerId="None" clId="Web-{74AA1256-F496-4B0D-A912-5831E3202A8E}" dt="2021-05-25T14:01:39.007" v="97" actId="20577"/>
          <ac:spMkLst>
            <pc:docMk/>
            <pc:sldMk cId="1108764179" sldId="349"/>
            <ac:spMk id="9" creationId="{00000000-0000-0000-0000-000000000000}"/>
          </ac:spMkLst>
        </pc:spChg>
      </pc:sldChg>
      <pc:sldChg chg="modSp">
        <pc:chgData name="Patricia Ann Lee King" userId="14xD9IpRKImnRZkyoMwlEeLF6uY5OjnHuufAGGNT0Yg=" providerId="None" clId="Web-{74AA1256-F496-4B0D-A912-5831E3202A8E}" dt="2021-05-25T14:03:43.194" v="98"/>
        <pc:sldMkLst>
          <pc:docMk/>
          <pc:sldMk cId="948213449" sldId="352"/>
        </pc:sldMkLst>
        <pc:spChg chg="mod">
          <ac:chgData name="Patricia Ann Lee King" userId="14xD9IpRKImnRZkyoMwlEeLF6uY5OjnHuufAGGNT0Yg=" providerId="None" clId="Web-{74AA1256-F496-4B0D-A912-5831E3202A8E}" dt="2021-05-25T14:03:43.194" v="98"/>
          <ac:spMkLst>
            <pc:docMk/>
            <pc:sldMk cId="948213449" sldId="352"/>
            <ac:spMk id="2" creationId="{9001D745-A877-0B4E-92A1-D6BB45282A5D}"/>
          </ac:spMkLst>
        </pc:spChg>
      </pc:sldChg>
      <pc:sldChg chg="modNotes">
        <pc:chgData name="Patricia Ann Lee King" userId="14xD9IpRKImnRZkyoMwlEeLF6uY5OjnHuufAGGNT0Yg=" providerId="None" clId="Web-{74AA1256-F496-4B0D-A912-5831E3202A8E}" dt="2021-05-25T14:01:03.632" v="95"/>
        <pc:sldMkLst>
          <pc:docMk/>
          <pc:sldMk cId="3841950" sldId="362"/>
        </pc:sldMkLst>
      </pc:sldChg>
    </pc:docChg>
  </pc:docChgLst>
  <pc:docChgLst>
    <pc:chgData name="Ieshia Johnson" userId="ASS3aS8kCt/FLv8xUb7SwgF895IUoq7Uc9Qxi8vtBsU=" providerId="None" clId="Web-{65ED6BBB-14F0-4352-B4F4-3FF5864E15BD}"/>
    <pc:docChg chg="addSld delSld modSld modSection">
      <pc:chgData name="Ieshia Johnson" userId="ASS3aS8kCt/FLv8xUb7SwgF895IUoq7Uc9Qxi8vtBsU=" providerId="None" clId="Web-{65ED6BBB-14F0-4352-B4F4-3FF5864E15BD}" dt="2021-05-18T18:21:55.291" v="10"/>
      <pc:docMkLst>
        <pc:docMk/>
      </pc:docMkLst>
      <pc:sldChg chg="addSp delSp modSp">
        <pc:chgData name="Ieshia Johnson" userId="ASS3aS8kCt/FLv8xUb7SwgF895IUoq7Uc9Qxi8vtBsU=" providerId="None" clId="Web-{65ED6BBB-14F0-4352-B4F4-3FF5864E15BD}" dt="2021-05-18T18:17:41.947" v="3"/>
        <pc:sldMkLst>
          <pc:docMk/>
          <pc:sldMk cId="2180037724" sldId="284"/>
        </pc:sldMkLst>
        <pc:picChg chg="add del mod">
          <ac:chgData name="Ieshia Johnson" userId="ASS3aS8kCt/FLv8xUb7SwgF895IUoq7Uc9Qxi8vtBsU=" providerId="None" clId="Web-{65ED6BBB-14F0-4352-B4F4-3FF5864E15BD}" dt="2021-05-18T18:17:41.947" v="3"/>
          <ac:picMkLst>
            <pc:docMk/>
            <pc:sldMk cId="2180037724" sldId="284"/>
            <ac:picMk id="2" creationId="{5E455709-7969-48F8-9118-FCD10F93A74B}"/>
          </ac:picMkLst>
        </pc:picChg>
      </pc:sldChg>
      <pc:sldChg chg="new">
        <pc:chgData name="Ieshia Johnson" userId="ASS3aS8kCt/FLv8xUb7SwgF895IUoq7Uc9Qxi8vtBsU=" providerId="None" clId="Web-{65ED6BBB-14F0-4352-B4F4-3FF5864E15BD}" dt="2021-05-18T18:21:55.291" v="10"/>
        <pc:sldMkLst>
          <pc:docMk/>
          <pc:sldMk cId="3057494314" sldId="310"/>
        </pc:sldMkLst>
      </pc:sldChg>
      <pc:sldChg chg="addSp delSp modSp new del mod modClrScheme chgLayout">
        <pc:chgData name="Ieshia Johnson" userId="ASS3aS8kCt/FLv8xUb7SwgF895IUoq7Uc9Qxi8vtBsU=" providerId="None" clId="Web-{65ED6BBB-14F0-4352-B4F4-3FF5864E15BD}" dt="2021-05-18T18:21:50.228" v="9"/>
        <pc:sldMkLst>
          <pc:docMk/>
          <pc:sldMk cId="3450318770" sldId="310"/>
        </pc:sldMkLst>
        <pc:spChg chg="del mod ord">
          <ac:chgData name="Ieshia Johnson" userId="ASS3aS8kCt/FLv8xUb7SwgF895IUoq7Uc9Qxi8vtBsU=" providerId="None" clId="Web-{65ED6BBB-14F0-4352-B4F4-3FF5864E15BD}" dt="2021-05-18T18:21:42.571" v="6"/>
          <ac:spMkLst>
            <pc:docMk/>
            <pc:sldMk cId="3450318770" sldId="310"/>
            <ac:spMk id="2" creationId="{6EBFFC75-9E3E-49BB-8D1D-8EBEE0E688EB}"/>
          </ac:spMkLst>
        </pc:spChg>
        <pc:spChg chg="mod ord">
          <ac:chgData name="Ieshia Johnson" userId="ASS3aS8kCt/FLv8xUb7SwgF895IUoq7Uc9Qxi8vtBsU=" providerId="None" clId="Web-{65ED6BBB-14F0-4352-B4F4-3FF5864E15BD}" dt="2021-05-18T18:19:31.829" v="5"/>
          <ac:spMkLst>
            <pc:docMk/>
            <pc:sldMk cId="3450318770" sldId="310"/>
            <ac:spMk id="3" creationId="{B2F00627-9739-4F7B-9817-155B0D799463}"/>
          </ac:spMkLst>
        </pc:spChg>
        <pc:spChg chg="del">
          <ac:chgData name="Ieshia Johnson" userId="ASS3aS8kCt/FLv8xUb7SwgF895IUoq7Uc9Qxi8vtBsU=" providerId="None" clId="Web-{65ED6BBB-14F0-4352-B4F4-3FF5864E15BD}" dt="2021-05-18T18:19:31.829" v="5"/>
          <ac:spMkLst>
            <pc:docMk/>
            <pc:sldMk cId="3450318770" sldId="310"/>
            <ac:spMk id="4" creationId="{59EFB815-6E54-46B8-A4B0-F8A08D1EFC01}"/>
          </ac:spMkLst>
        </pc:spChg>
        <pc:picChg chg="add mod ord">
          <ac:chgData name="Ieshia Johnson" userId="ASS3aS8kCt/FLv8xUb7SwgF895IUoq7Uc9Qxi8vtBsU=" providerId="None" clId="Web-{65ED6BBB-14F0-4352-B4F4-3FF5864E15BD}" dt="2021-05-18T18:21:47.712" v="8" actId="1076"/>
          <ac:picMkLst>
            <pc:docMk/>
            <pc:sldMk cId="3450318770" sldId="310"/>
            <ac:picMk id="5" creationId="{769AD6AA-6DE1-427C-9599-383F83BD01BF}"/>
          </ac:picMkLst>
        </pc:picChg>
      </pc:sldChg>
    </pc:docChg>
  </pc:docChgLst>
  <pc:docChgLst>
    <pc:chgData name="Autumn Perrault" clId="Web-{4E12D735-6EDF-4BF3-9EE0-072A57F4CED7}"/>
    <pc:docChg chg="addSld modSld modSection">
      <pc:chgData name="Autumn Perrault" userId="" providerId="" clId="Web-{4E12D735-6EDF-4BF3-9EE0-072A57F4CED7}" dt="2021-05-18T23:03:21.584" v="50"/>
      <pc:docMkLst>
        <pc:docMk/>
      </pc:docMkLst>
      <pc:sldChg chg="delSp">
        <pc:chgData name="Autumn Perrault" userId="" providerId="" clId="Web-{4E12D735-6EDF-4BF3-9EE0-072A57F4CED7}" dt="2021-05-18T23:03:21.584" v="50"/>
        <pc:sldMkLst>
          <pc:docMk/>
          <pc:sldMk cId="2180037724" sldId="284"/>
        </pc:sldMkLst>
        <pc:picChg chg="del">
          <ac:chgData name="Autumn Perrault" userId="" providerId="" clId="Web-{4E12D735-6EDF-4BF3-9EE0-072A57F4CED7}" dt="2021-05-18T23:03:21.584" v="50"/>
          <ac:picMkLst>
            <pc:docMk/>
            <pc:sldMk cId="2180037724" sldId="284"/>
            <ac:picMk id="2" creationId="{E1A899BE-CE02-4481-969D-2BBC16183755}"/>
          </ac:picMkLst>
        </pc:picChg>
      </pc:sldChg>
      <pc:sldChg chg="addSp delSp modSp new">
        <pc:chgData name="Autumn Perrault" userId="" providerId="" clId="Web-{4E12D735-6EDF-4BF3-9EE0-072A57F4CED7}" dt="2021-05-18T23:03:11.693" v="49" actId="1076"/>
        <pc:sldMkLst>
          <pc:docMk/>
          <pc:sldMk cId="17452876" sldId="322"/>
        </pc:sldMkLst>
        <pc:spChg chg="add del mod">
          <ac:chgData name="Autumn Perrault" userId="" providerId="" clId="Web-{4E12D735-6EDF-4BF3-9EE0-072A57F4CED7}" dt="2021-05-18T23:02:00.739" v="6"/>
          <ac:spMkLst>
            <pc:docMk/>
            <pc:sldMk cId="17452876" sldId="322"/>
            <ac:spMk id="4" creationId="{20BA3CE9-EC42-494B-8B6E-F33E39FF5EE8}"/>
          </ac:spMkLst>
        </pc:spChg>
        <pc:spChg chg="add mod">
          <ac:chgData name="Autumn Perrault" userId="" providerId="" clId="Web-{4E12D735-6EDF-4BF3-9EE0-072A57F4CED7}" dt="2021-05-18T23:03:11.693" v="49" actId="1076"/>
          <ac:spMkLst>
            <pc:docMk/>
            <pc:sldMk cId="17452876" sldId="322"/>
            <ac:spMk id="5" creationId="{1059AF21-FCC2-4361-B9BA-40A8D323AC82}"/>
          </ac:spMkLst>
        </pc:spChg>
      </pc:sldChg>
    </pc:docChg>
  </pc:docChgLst>
  <pc:docChgLst>
    <pc:chgData name="Autumn Perrault" userId="uLsRHfv9vY9MGGihONTXsHS4kJT7IeaCtU6at+doaqc=" providerId="None" clId="Web-{7C22A33F-4331-4EFE-972F-8FA31C7CCF20}"/>
    <pc:docChg chg="modSld">
      <pc:chgData name="Autumn Perrault" userId="uLsRHfv9vY9MGGihONTXsHS4kJT7IeaCtU6at+doaqc=" providerId="None" clId="Web-{7C22A33F-4331-4EFE-972F-8FA31C7CCF20}" dt="2021-05-18T18:08:52.488" v="3" actId="1076"/>
      <pc:docMkLst>
        <pc:docMk/>
      </pc:docMkLst>
      <pc:sldChg chg="modSp">
        <pc:chgData name="Autumn Perrault" userId="uLsRHfv9vY9MGGihONTXsHS4kJT7IeaCtU6at+doaqc=" providerId="None" clId="Web-{7C22A33F-4331-4EFE-972F-8FA31C7CCF20}" dt="2021-05-18T18:08:52.488" v="3" actId="1076"/>
        <pc:sldMkLst>
          <pc:docMk/>
          <pc:sldMk cId="2180037724" sldId="284"/>
        </pc:sldMkLst>
        <pc:spChg chg="mod">
          <ac:chgData name="Autumn Perrault" userId="uLsRHfv9vY9MGGihONTXsHS4kJT7IeaCtU6at+doaqc=" providerId="None" clId="Web-{7C22A33F-4331-4EFE-972F-8FA31C7CCF20}" dt="2021-05-18T18:08:27.346" v="2"/>
          <ac:spMkLst>
            <pc:docMk/>
            <pc:sldMk cId="2180037724" sldId="284"/>
            <ac:spMk id="12" creationId="{9ADF7DFC-00FB-3F4D-9245-BDC3E92F39B4}"/>
          </ac:spMkLst>
        </pc:spChg>
        <pc:picChg chg="mod">
          <ac:chgData name="Autumn Perrault" userId="uLsRHfv9vY9MGGihONTXsHS4kJT7IeaCtU6at+doaqc=" providerId="None" clId="Web-{7C22A33F-4331-4EFE-972F-8FA31C7CCF20}" dt="2021-05-18T18:08:52.488" v="3" actId="1076"/>
          <ac:picMkLst>
            <pc:docMk/>
            <pc:sldMk cId="2180037724" sldId="284"/>
            <ac:picMk id="5" creationId="{0A1C0937-042F-8B42-B283-22ABBC7AEA65}"/>
          </ac:picMkLst>
        </pc:picChg>
      </pc:sldChg>
    </pc:docChg>
  </pc:docChgLst>
  <pc:docChgLst>
    <pc:chgData name="Patricia Ann Lee King" clId="Web-{308FD024-35A7-4EF2-A611-82CF9A89426A}"/>
    <pc:docChg chg="modSld">
      <pc:chgData name="Patricia Ann Lee King" userId="" providerId="" clId="Web-{308FD024-35A7-4EF2-A611-82CF9A89426A}" dt="2021-05-26T04:21:18.340" v="40"/>
      <pc:docMkLst>
        <pc:docMk/>
      </pc:docMkLst>
      <pc:sldChg chg="modSp">
        <pc:chgData name="Patricia Ann Lee King" userId="" providerId="" clId="Web-{308FD024-35A7-4EF2-A611-82CF9A89426A}" dt="2021-05-26T04:21:18.340" v="40"/>
        <pc:sldMkLst>
          <pc:docMk/>
          <pc:sldMk cId="39214311" sldId="364"/>
        </pc:sldMkLst>
        <pc:graphicFrameChg chg="mod modGraphic">
          <ac:chgData name="Patricia Ann Lee King" userId="" providerId="" clId="Web-{308FD024-35A7-4EF2-A611-82CF9A89426A}" dt="2021-05-26T04:21:18.340" v="40"/>
          <ac:graphicFrameMkLst>
            <pc:docMk/>
            <pc:sldMk cId="39214311" sldId="364"/>
            <ac:graphicFrameMk id="6" creationId="{00000000-0000-0000-0000-000000000000}"/>
          </ac:graphicFrameMkLst>
        </pc:graphicFrameChg>
      </pc:sldChg>
    </pc:docChg>
  </pc:docChgLst>
  <pc:docChgLst>
    <pc:chgData name="Autumn Perrault" userId="uLsRHfv9vY9MGGihONTXsHS4kJT7IeaCtU6at+doaqc=" providerId="None" clId="Web-{B8990924-0ECE-4099-A790-4E0C8D808371}"/>
    <pc:docChg chg="modSld">
      <pc:chgData name="Autumn Perrault" userId="uLsRHfv9vY9MGGihONTXsHS4kJT7IeaCtU6at+doaqc=" providerId="None" clId="Web-{B8990924-0ECE-4099-A790-4E0C8D808371}" dt="2021-05-21T15:22:32.329" v="97"/>
      <pc:docMkLst>
        <pc:docMk/>
      </pc:docMkLst>
      <pc:sldChg chg="modSp">
        <pc:chgData name="Autumn Perrault" userId="uLsRHfv9vY9MGGihONTXsHS4kJT7IeaCtU6at+doaqc=" providerId="None" clId="Web-{B8990924-0ECE-4099-A790-4E0C8D808371}" dt="2021-05-21T15:22:32.329" v="97"/>
        <pc:sldMkLst>
          <pc:docMk/>
          <pc:sldMk cId="4256542426" sldId="287"/>
        </pc:sldMkLst>
        <pc:graphicFrameChg chg="mod modGraphic">
          <ac:chgData name="Autumn Perrault" userId="uLsRHfv9vY9MGGihONTXsHS4kJT7IeaCtU6at+doaqc=" providerId="None" clId="Web-{B8990924-0ECE-4099-A790-4E0C8D808371}" dt="2021-05-21T15:22:32.329" v="97"/>
          <ac:graphicFrameMkLst>
            <pc:docMk/>
            <pc:sldMk cId="4256542426" sldId="287"/>
            <ac:graphicFrameMk id="6" creationId="{00000000-0000-0000-0000-000000000000}"/>
          </ac:graphicFrameMkLst>
        </pc:graphicFrameChg>
      </pc:sldChg>
    </pc:docChg>
  </pc:docChgLst>
  <pc:docChgLst>
    <pc:chgData name="Autumn Perrault" userId="uLsRHfv9vY9MGGihONTXsHS4kJT7IeaCtU6at+doaqc=" providerId="None" clId="Web-{E81D7F06-BE9E-4704-BE1F-C2D28AD0DC16}"/>
    <pc:docChg chg="modSld">
      <pc:chgData name="Autumn Perrault" userId="uLsRHfv9vY9MGGihONTXsHS4kJT7IeaCtU6at+doaqc=" providerId="None" clId="Web-{E81D7F06-BE9E-4704-BE1F-C2D28AD0DC16}" dt="2021-05-18T20:23:23.190" v="0"/>
      <pc:docMkLst>
        <pc:docMk/>
      </pc:docMkLst>
      <pc:sldChg chg="addSp modSp">
        <pc:chgData name="Autumn Perrault" userId="uLsRHfv9vY9MGGihONTXsHS4kJT7IeaCtU6at+doaqc=" providerId="None" clId="Web-{E81D7F06-BE9E-4704-BE1F-C2D28AD0DC16}" dt="2021-05-18T20:23:23.190" v="0"/>
        <pc:sldMkLst>
          <pc:docMk/>
          <pc:sldMk cId="2180037724" sldId="284"/>
        </pc:sldMkLst>
        <pc:picChg chg="add mod">
          <ac:chgData name="Autumn Perrault" userId="uLsRHfv9vY9MGGihONTXsHS4kJT7IeaCtU6at+doaqc=" providerId="None" clId="Web-{E81D7F06-BE9E-4704-BE1F-C2D28AD0DC16}" dt="2021-05-18T20:23:23.190" v="0"/>
          <ac:picMkLst>
            <pc:docMk/>
            <pc:sldMk cId="2180037724" sldId="284"/>
            <ac:picMk id="2" creationId="{E1A899BE-CE02-4481-969D-2BBC1618375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fs3844\Documents\PVB%20Data%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ILPQC NTSV</a:t>
            </a:r>
            <a:r>
              <a:rPr lang="en-US" baseline="0"/>
              <a:t> C-Section Rates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'Baseline NTSV'!$G$37:$G$43</c:f>
              <c:strCache>
                <c:ptCount val="7"/>
                <c:pt idx="0">
                  <c:v>Baseline (Q4 2019)</c:v>
                </c:pt>
                <c:pt idx="1">
                  <c:v>Jan-21</c:v>
                </c:pt>
                <c:pt idx="2">
                  <c:v>Feb-21</c:v>
                </c:pt>
                <c:pt idx="3">
                  <c:v>Mar-21</c:v>
                </c:pt>
                <c:pt idx="4">
                  <c:v>21-Apr</c:v>
                </c:pt>
                <c:pt idx="5">
                  <c:v>21-May</c:v>
                </c:pt>
                <c:pt idx="6">
                  <c:v>Jun-21</c:v>
                </c:pt>
              </c:strCache>
            </c:strRef>
          </c:cat>
          <c:val>
            <c:numRef>
              <c:f>'Baseline NTSV'!$H$37:$H$43</c:f>
              <c:numCache>
                <c:formatCode>0%</c:formatCode>
                <c:ptCount val="7"/>
                <c:pt idx="0">
                  <c:v>0.26</c:v>
                </c:pt>
                <c:pt idx="1">
                  <c:v>0.23</c:v>
                </c:pt>
                <c:pt idx="2">
                  <c:v>0.26</c:v>
                </c:pt>
                <c:pt idx="3">
                  <c:v>0.25</c:v>
                </c:pt>
                <c:pt idx="4">
                  <c:v>0.22</c:v>
                </c:pt>
                <c:pt idx="5">
                  <c:v>0.25</c:v>
                </c:pt>
                <c:pt idx="6">
                  <c:v>0.26</c:v>
                </c:pt>
              </c:numCache>
            </c:numRef>
          </c:val>
          <c:smooth val="0"/>
          <c:extLst>
            <c:ext xmlns:c16="http://schemas.microsoft.com/office/drawing/2014/chart" uri="{C3380CC4-5D6E-409C-BE32-E72D297353CC}">
              <c16:uniqueId val="{00000000-AAE3-4648-B71C-530876C6E8B0}"/>
            </c:ext>
          </c:extLst>
        </c:ser>
        <c:dLbls>
          <c:showLegendKey val="0"/>
          <c:showVal val="0"/>
          <c:showCatName val="0"/>
          <c:showSerName val="0"/>
          <c:showPercent val="0"/>
          <c:showBubbleSize val="0"/>
        </c:dLbls>
        <c:marker val="1"/>
        <c:smooth val="0"/>
        <c:axId val="2129678032"/>
        <c:axId val="2129681360"/>
      </c:lineChart>
      <c:catAx>
        <c:axId val="212967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681360"/>
        <c:crosses val="autoZero"/>
        <c:auto val="1"/>
        <c:lblAlgn val="ctr"/>
        <c:lblOffset val="100"/>
        <c:noMultiLvlLbl val="0"/>
      </c:catAx>
      <c:valAx>
        <c:axId val="2129681360"/>
        <c:scaling>
          <c:orientation val="minMax"/>
          <c:max val="0.30000000000000004"/>
          <c:min val="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678032"/>
        <c:crosses val="autoZero"/>
        <c:crossBetween val="between"/>
        <c:majorUnit val="1.0000000000000002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baseline="0">
                <a:effectLst/>
              </a:rPr>
              <a:t> </a:t>
            </a:r>
            <a:r>
              <a:rPr lang="en-US" sz="1800" b="0" i="0" u="none" strike="noStrike" baseline="0">
                <a:effectLst/>
              </a:rPr>
              <a:t>Implemented standardized patient education with positive messaging promoting vaginal birth strategies and techniques for women and families</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7'!$A$2</c:f>
              <c:strCache>
                <c:ptCount val="1"/>
                <c:pt idx="0">
                  <c:v>In Place</c:v>
                </c:pt>
              </c:strCache>
            </c:strRef>
          </c:tx>
          <c:spPr>
            <a:solidFill>
              <a:srgbClr val="00B050"/>
            </a:solidFill>
            <a:ln>
              <a:noFill/>
            </a:ln>
            <a:effectLst/>
          </c:spPr>
          <c:invertIfNegative val="0"/>
          <c:cat>
            <c:strRef>
              <c:f>'SM 7'!$B$1:$H$1</c:f>
              <c:strCache>
                <c:ptCount val="7"/>
                <c:pt idx="0">
                  <c:v>Baseline</c:v>
                </c:pt>
                <c:pt idx="1">
                  <c:v>January</c:v>
                </c:pt>
                <c:pt idx="2">
                  <c:v>February</c:v>
                </c:pt>
                <c:pt idx="3">
                  <c:v>March</c:v>
                </c:pt>
                <c:pt idx="4">
                  <c:v>April</c:v>
                </c:pt>
                <c:pt idx="5">
                  <c:v>May</c:v>
                </c:pt>
                <c:pt idx="6">
                  <c:v>June</c:v>
                </c:pt>
              </c:strCache>
            </c:strRef>
          </c:cat>
          <c:val>
            <c:numRef>
              <c:f>'SM 7'!$B$2:$H$2</c:f>
              <c:numCache>
                <c:formatCode>General</c:formatCode>
                <c:ptCount val="7"/>
                <c:pt idx="0">
                  <c:v>2.21</c:v>
                </c:pt>
                <c:pt idx="1">
                  <c:v>1.28</c:v>
                </c:pt>
                <c:pt idx="2">
                  <c:v>2.63</c:v>
                </c:pt>
                <c:pt idx="3">
                  <c:v>0</c:v>
                </c:pt>
                <c:pt idx="4">
                  <c:v>4.91</c:v>
                </c:pt>
                <c:pt idx="5">
                  <c:v>4.08</c:v>
                </c:pt>
                <c:pt idx="6">
                  <c:v>12.5</c:v>
                </c:pt>
              </c:numCache>
            </c:numRef>
          </c:val>
          <c:extLst>
            <c:ext xmlns:c16="http://schemas.microsoft.com/office/drawing/2014/chart" uri="{C3380CC4-5D6E-409C-BE32-E72D297353CC}">
              <c16:uniqueId val="{00000000-AE0F-414C-80E4-ADBB272D155F}"/>
            </c:ext>
          </c:extLst>
        </c:ser>
        <c:ser>
          <c:idx val="1"/>
          <c:order val="1"/>
          <c:tx>
            <c:strRef>
              <c:f>'SM 7'!$A$3</c:f>
              <c:strCache>
                <c:ptCount val="1"/>
                <c:pt idx="0">
                  <c:v>Working on it </c:v>
                </c:pt>
              </c:strCache>
            </c:strRef>
          </c:tx>
          <c:spPr>
            <a:solidFill>
              <a:srgbClr val="FFC000"/>
            </a:solidFill>
            <a:ln>
              <a:noFill/>
            </a:ln>
            <a:effectLst/>
          </c:spPr>
          <c:invertIfNegative val="0"/>
          <c:cat>
            <c:strRef>
              <c:f>'SM 7'!$B$1:$H$1</c:f>
              <c:strCache>
                <c:ptCount val="7"/>
                <c:pt idx="0">
                  <c:v>Baseline</c:v>
                </c:pt>
                <c:pt idx="1">
                  <c:v>January</c:v>
                </c:pt>
                <c:pt idx="2">
                  <c:v>February</c:v>
                </c:pt>
                <c:pt idx="3">
                  <c:v>March</c:v>
                </c:pt>
                <c:pt idx="4">
                  <c:v>April</c:v>
                </c:pt>
                <c:pt idx="5">
                  <c:v>May</c:v>
                </c:pt>
                <c:pt idx="6">
                  <c:v>June</c:v>
                </c:pt>
              </c:strCache>
            </c:strRef>
          </c:cat>
          <c:val>
            <c:numRef>
              <c:f>'SM 7'!$B$3:$H$3</c:f>
              <c:numCache>
                <c:formatCode>General</c:formatCode>
                <c:ptCount val="7"/>
                <c:pt idx="0">
                  <c:v>18.07</c:v>
                </c:pt>
                <c:pt idx="1">
                  <c:v>30.77</c:v>
                </c:pt>
                <c:pt idx="2">
                  <c:v>42.11</c:v>
                </c:pt>
                <c:pt idx="3">
                  <c:v>60.81</c:v>
                </c:pt>
                <c:pt idx="4">
                  <c:v>62.3</c:v>
                </c:pt>
                <c:pt idx="5">
                  <c:v>65.31</c:v>
                </c:pt>
                <c:pt idx="6">
                  <c:v>75</c:v>
                </c:pt>
              </c:numCache>
            </c:numRef>
          </c:val>
          <c:extLst>
            <c:ext xmlns:c16="http://schemas.microsoft.com/office/drawing/2014/chart" uri="{C3380CC4-5D6E-409C-BE32-E72D297353CC}">
              <c16:uniqueId val="{00000001-AE0F-414C-80E4-ADBB272D155F}"/>
            </c:ext>
          </c:extLst>
        </c:ser>
        <c:ser>
          <c:idx val="2"/>
          <c:order val="2"/>
          <c:tx>
            <c:strRef>
              <c:f>'SM 7'!$A$4</c:f>
              <c:strCache>
                <c:ptCount val="1"/>
                <c:pt idx="0">
                  <c:v>Not Started</c:v>
                </c:pt>
              </c:strCache>
            </c:strRef>
          </c:tx>
          <c:spPr>
            <a:solidFill>
              <a:srgbClr val="FF0000"/>
            </a:solidFill>
            <a:ln>
              <a:noFill/>
            </a:ln>
            <a:effectLst/>
          </c:spPr>
          <c:invertIfNegative val="0"/>
          <c:cat>
            <c:strRef>
              <c:f>'SM 7'!$B$1:$H$1</c:f>
              <c:strCache>
                <c:ptCount val="7"/>
                <c:pt idx="0">
                  <c:v>Baseline</c:v>
                </c:pt>
                <c:pt idx="1">
                  <c:v>January</c:v>
                </c:pt>
                <c:pt idx="2">
                  <c:v>February</c:v>
                </c:pt>
                <c:pt idx="3">
                  <c:v>March</c:v>
                </c:pt>
                <c:pt idx="4">
                  <c:v>April</c:v>
                </c:pt>
                <c:pt idx="5">
                  <c:v>May</c:v>
                </c:pt>
                <c:pt idx="6">
                  <c:v>June</c:v>
                </c:pt>
              </c:strCache>
            </c:strRef>
          </c:cat>
          <c:val>
            <c:numRef>
              <c:f>'SM 7'!$B$4:$H$4</c:f>
              <c:numCache>
                <c:formatCode>General</c:formatCode>
                <c:ptCount val="7"/>
                <c:pt idx="0">
                  <c:v>80.72</c:v>
                </c:pt>
                <c:pt idx="1">
                  <c:v>67.95</c:v>
                </c:pt>
                <c:pt idx="2">
                  <c:v>55.26</c:v>
                </c:pt>
                <c:pt idx="3">
                  <c:v>39.19</c:v>
                </c:pt>
                <c:pt idx="4">
                  <c:v>32.79</c:v>
                </c:pt>
                <c:pt idx="5">
                  <c:v>30.61</c:v>
                </c:pt>
                <c:pt idx="6">
                  <c:v>12.5</c:v>
                </c:pt>
              </c:numCache>
            </c:numRef>
          </c:val>
          <c:extLst>
            <c:ext xmlns:c16="http://schemas.microsoft.com/office/drawing/2014/chart" uri="{C3380CC4-5D6E-409C-BE32-E72D297353CC}">
              <c16:uniqueId val="{00000002-AE0F-414C-80E4-ADBB272D155F}"/>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and integrated PVB order sets, protocols, and documentation into the EMR</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3'!$A$2</c:f>
              <c:strCache>
                <c:ptCount val="1"/>
                <c:pt idx="0">
                  <c:v>In Place</c:v>
                </c:pt>
              </c:strCache>
            </c:strRef>
          </c:tx>
          <c:spPr>
            <a:solidFill>
              <a:srgbClr val="00B050"/>
            </a:solidFill>
            <a:ln>
              <a:noFill/>
            </a:ln>
            <a:effectLst/>
          </c:spPr>
          <c:invertIfNegative val="0"/>
          <c:cat>
            <c:strRef>
              <c:f>'SM 3'!$B$1:$H$1</c:f>
              <c:strCache>
                <c:ptCount val="7"/>
                <c:pt idx="0">
                  <c:v>Baseline</c:v>
                </c:pt>
                <c:pt idx="1">
                  <c:v>January</c:v>
                </c:pt>
                <c:pt idx="2">
                  <c:v>February</c:v>
                </c:pt>
                <c:pt idx="3">
                  <c:v>March</c:v>
                </c:pt>
                <c:pt idx="4">
                  <c:v>April</c:v>
                </c:pt>
                <c:pt idx="5">
                  <c:v>May</c:v>
                </c:pt>
                <c:pt idx="6">
                  <c:v>June</c:v>
                </c:pt>
              </c:strCache>
            </c:strRef>
          </c:cat>
          <c:val>
            <c:numRef>
              <c:f>'SM 3'!$B$2:$H$2</c:f>
              <c:numCache>
                <c:formatCode>General</c:formatCode>
                <c:ptCount val="7"/>
                <c:pt idx="0">
                  <c:v>2.38</c:v>
                </c:pt>
                <c:pt idx="1">
                  <c:v>1.28</c:v>
                </c:pt>
                <c:pt idx="2">
                  <c:v>1.32</c:v>
                </c:pt>
                <c:pt idx="3">
                  <c:v>1.36</c:v>
                </c:pt>
                <c:pt idx="4">
                  <c:v>0</c:v>
                </c:pt>
                <c:pt idx="5">
                  <c:v>0</c:v>
                </c:pt>
                <c:pt idx="6">
                  <c:v>0</c:v>
                </c:pt>
              </c:numCache>
            </c:numRef>
          </c:val>
          <c:extLst>
            <c:ext xmlns:c16="http://schemas.microsoft.com/office/drawing/2014/chart" uri="{C3380CC4-5D6E-409C-BE32-E72D297353CC}">
              <c16:uniqueId val="{00000000-32DA-4E97-A550-5B93B3BF5A84}"/>
            </c:ext>
          </c:extLst>
        </c:ser>
        <c:ser>
          <c:idx val="1"/>
          <c:order val="1"/>
          <c:tx>
            <c:strRef>
              <c:f>'SM 3'!$A$3</c:f>
              <c:strCache>
                <c:ptCount val="1"/>
                <c:pt idx="0">
                  <c:v>Working on it </c:v>
                </c:pt>
              </c:strCache>
            </c:strRef>
          </c:tx>
          <c:spPr>
            <a:solidFill>
              <a:srgbClr val="FFC000"/>
            </a:solidFill>
            <a:ln>
              <a:noFill/>
            </a:ln>
            <a:effectLst/>
          </c:spPr>
          <c:invertIfNegative val="0"/>
          <c:cat>
            <c:strRef>
              <c:f>'SM 3'!$B$1:$H$1</c:f>
              <c:strCache>
                <c:ptCount val="7"/>
                <c:pt idx="0">
                  <c:v>Baseline</c:v>
                </c:pt>
                <c:pt idx="1">
                  <c:v>January</c:v>
                </c:pt>
                <c:pt idx="2">
                  <c:v>February</c:v>
                </c:pt>
                <c:pt idx="3">
                  <c:v>March</c:v>
                </c:pt>
                <c:pt idx="4">
                  <c:v>April</c:v>
                </c:pt>
                <c:pt idx="5">
                  <c:v>May</c:v>
                </c:pt>
                <c:pt idx="6">
                  <c:v>June</c:v>
                </c:pt>
              </c:strCache>
            </c:strRef>
          </c:cat>
          <c:val>
            <c:numRef>
              <c:f>'SM 3'!$B$3:$H$3</c:f>
              <c:numCache>
                <c:formatCode>General</c:formatCode>
                <c:ptCount val="7"/>
                <c:pt idx="0">
                  <c:v>9.52</c:v>
                </c:pt>
                <c:pt idx="1">
                  <c:v>28.21</c:v>
                </c:pt>
                <c:pt idx="2">
                  <c:v>39.47</c:v>
                </c:pt>
                <c:pt idx="3">
                  <c:v>54.05</c:v>
                </c:pt>
                <c:pt idx="4">
                  <c:v>61.54</c:v>
                </c:pt>
                <c:pt idx="5">
                  <c:v>64.91</c:v>
                </c:pt>
                <c:pt idx="6">
                  <c:v>70.83</c:v>
                </c:pt>
              </c:numCache>
            </c:numRef>
          </c:val>
          <c:extLst>
            <c:ext xmlns:c16="http://schemas.microsoft.com/office/drawing/2014/chart" uri="{C3380CC4-5D6E-409C-BE32-E72D297353CC}">
              <c16:uniqueId val="{00000001-32DA-4E97-A550-5B93B3BF5A84}"/>
            </c:ext>
          </c:extLst>
        </c:ser>
        <c:ser>
          <c:idx val="2"/>
          <c:order val="2"/>
          <c:tx>
            <c:strRef>
              <c:f>'SM 3'!$A$4</c:f>
              <c:strCache>
                <c:ptCount val="1"/>
                <c:pt idx="0">
                  <c:v>Not Started</c:v>
                </c:pt>
              </c:strCache>
            </c:strRef>
          </c:tx>
          <c:spPr>
            <a:solidFill>
              <a:srgbClr val="FF0000"/>
            </a:solidFill>
            <a:ln>
              <a:noFill/>
            </a:ln>
            <a:effectLst/>
          </c:spPr>
          <c:invertIfNegative val="0"/>
          <c:cat>
            <c:strRef>
              <c:f>'SM 3'!$B$1:$H$1</c:f>
              <c:strCache>
                <c:ptCount val="7"/>
                <c:pt idx="0">
                  <c:v>Baseline</c:v>
                </c:pt>
                <c:pt idx="1">
                  <c:v>January</c:v>
                </c:pt>
                <c:pt idx="2">
                  <c:v>February</c:v>
                </c:pt>
                <c:pt idx="3">
                  <c:v>March</c:v>
                </c:pt>
                <c:pt idx="4">
                  <c:v>April</c:v>
                </c:pt>
                <c:pt idx="5">
                  <c:v>May</c:v>
                </c:pt>
                <c:pt idx="6">
                  <c:v>June</c:v>
                </c:pt>
              </c:strCache>
            </c:strRef>
          </c:cat>
          <c:val>
            <c:numRef>
              <c:f>'SM 3'!$B$4:$H$4</c:f>
              <c:numCache>
                <c:formatCode>General</c:formatCode>
                <c:ptCount val="7"/>
                <c:pt idx="0">
                  <c:v>88.1</c:v>
                </c:pt>
                <c:pt idx="1">
                  <c:v>70.510000000000005</c:v>
                </c:pt>
                <c:pt idx="2">
                  <c:v>59.21</c:v>
                </c:pt>
                <c:pt idx="3">
                  <c:v>44.59</c:v>
                </c:pt>
                <c:pt idx="4">
                  <c:v>38.46</c:v>
                </c:pt>
                <c:pt idx="5">
                  <c:v>35.090000000000003</c:v>
                </c:pt>
                <c:pt idx="6">
                  <c:v>29.17</c:v>
                </c:pt>
              </c:numCache>
            </c:numRef>
          </c:val>
          <c:extLst>
            <c:ext xmlns:c16="http://schemas.microsoft.com/office/drawing/2014/chart" uri="{C3380CC4-5D6E-409C-BE32-E72D297353CC}">
              <c16:uniqueId val="{00000002-32DA-4E97-A550-5B93B3BF5A84}"/>
            </c:ext>
          </c:extLst>
        </c:ser>
        <c:ser>
          <c:idx val="3"/>
          <c:order val="3"/>
          <c:tx>
            <c:strRef>
              <c:f>'SM 3'!$A$5</c:f>
              <c:strCache>
                <c:ptCount val="1"/>
              </c:strCache>
            </c:strRef>
          </c:tx>
          <c:spPr>
            <a:solidFill>
              <a:schemeClr val="accent4"/>
            </a:solidFill>
            <a:ln>
              <a:noFill/>
            </a:ln>
            <a:effectLst/>
          </c:spPr>
          <c:invertIfNegative val="0"/>
          <c:cat>
            <c:strRef>
              <c:f>'SM 3'!$B$1:$H$1</c:f>
              <c:strCache>
                <c:ptCount val="7"/>
                <c:pt idx="0">
                  <c:v>Baseline</c:v>
                </c:pt>
                <c:pt idx="1">
                  <c:v>January</c:v>
                </c:pt>
                <c:pt idx="2">
                  <c:v>February</c:v>
                </c:pt>
                <c:pt idx="3">
                  <c:v>March</c:v>
                </c:pt>
                <c:pt idx="4">
                  <c:v>April</c:v>
                </c:pt>
                <c:pt idx="5">
                  <c:v>May</c:v>
                </c:pt>
                <c:pt idx="6">
                  <c:v>June</c:v>
                </c:pt>
              </c:strCache>
            </c:strRef>
          </c:cat>
          <c:val>
            <c:numRef>
              <c:f>'SM 3'!$B$5:$H$5</c:f>
              <c:numCache>
                <c:formatCode>General</c:formatCode>
                <c:ptCount val="7"/>
              </c:numCache>
            </c:numRef>
          </c:val>
          <c:extLst>
            <c:ext xmlns:c16="http://schemas.microsoft.com/office/drawing/2014/chart" uri="{C3380CC4-5D6E-409C-BE32-E72D297353CC}">
              <c16:uniqueId val="{00000003-32DA-4E97-A550-5B93B3BF5A84}"/>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2"/>
          <c:tx>
            <c:strRef>
              <c:f>Sheet1!$D$1</c:f>
              <c:strCache>
                <c:ptCount val="1"/>
                <c:pt idx="0">
                  <c:v>Inpatient CRIB Count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mmm\-yy</c:formatCode>
                <c:ptCount val="10"/>
                <c:pt idx="0">
                  <c:v>44075</c:v>
                </c:pt>
                <c:pt idx="1">
                  <c:v>44105</c:v>
                </c:pt>
                <c:pt idx="2">
                  <c:v>44136</c:v>
                </c:pt>
                <c:pt idx="3">
                  <c:v>44166</c:v>
                </c:pt>
                <c:pt idx="4">
                  <c:v>44197</c:v>
                </c:pt>
                <c:pt idx="5">
                  <c:v>44228</c:v>
                </c:pt>
                <c:pt idx="6">
                  <c:v>44256</c:v>
                </c:pt>
                <c:pt idx="7">
                  <c:v>44287</c:v>
                </c:pt>
                <c:pt idx="8">
                  <c:v>44317</c:v>
                </c:pt>
                <c:pt idx="9">
                  <c:v>44348</c:v>
                </c:pt>
              </c:numCache>
            </c:numRef>
          </c:cat>
          <c:val>
            <c:numRef>
              <c:f>Sheet1!$D$2:$D$11</c:f>
              <c:numCache>
                <c:formatCode>General</c:formatCode>
                <c:ptCount val="10"/>
                <c:pt idx="0">
                  <c:v>194</c:v>
                </c:pt>
                <c:pt idx="1">
                  <c:v>225</c:v>
                </c:pt>
                <c:pt idx="2">
                  <c:v>204</c:v>
                </c:pt>
                <c:pt idx="3">
                  <c:v>185</c:v>
                </c:pt>
                <c:pt idx="4">
                  <c:v>154</c:v>
                </c:pt>
                <c:pt idx="5">
                  <c:v>162</c:v>
                </c:pt>
                <c:pt idx="6">
                  <c:v>246</c:v>
                </c:pt>
                <c:pt idx="7">
                  <c:v>236</c:v>
                </c:pt>
                <c:pt idx="8">
                  <c:v>199</c:v>
                </c:pt>
                <c:pt idx="9">
                  <c:v>202</c:v>
                </c:pt>
              </c:numCache>
            </c:numRef>
          </c:val>
          <c:extLst>
            <c:ext xmlns:c16="http://schemas.microsoft.com/office/drawing/2014/chart" uri="{C3380CC4-5D6E-409C-BE32-E72D297353CC}">
              <c16:uniqueId val="{00000002-46B8-4DCA-8BF2-4711EE3F1B2F}"/>
            </c:ext>
          </c:extLst>
        </c:ser>
        <c:ser>
          <c:idx val="3"/>
          <c:order val="3"/>
          <c:tx>
            <c:strRef>
              <c:f>Sheet1!$E$1</c:f>
              <c:strCache>
                <c:ptCount val="1"/>
                <c:pt idx="0">
                  <c:v>Outpatient CRIB Count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mmm\-yy</c:formatCode>
                <c:ptCount val="10"/>
                <c:pt idx="0">
                  <c:v>44075</c:v>
                </c:pt>
                <c:pt idx="1">
                  <c:v>44105</c:v>
                </c:pt>
                <c:pt idx="2">
                  <c:v>44136</c:v>
                </c:pt>
                <c:pt idx="3">
                  <c:v>44166</c:v>
                </c:pt>
                <c:pt idx="4">
                  <c:v>44197</c:v>
                </c:pt>
                <c:pt idx="5">
                  <c:v>44228</c:v>
                </c:pt>
                <c:pt idx="6">
                  <c:v>44256</c:v>
                </c:pt>
                <c:pt idx="7">
                  <c:v>44287</c:v>
                </c:pt>
                <c:pt idx="8">
                  <c:v>44317</c:v>
                </c:pt>
                <c:pt idx="9">
                  <c:v>44348</c:v>
                </c:pt>
              </c:numCache>
            </c:numRef>
          </c:cat>
          <c:val>
            <c:numRef>
              <c:f>Sheet1!$E$2:$E$11</c:f>
              <c:numCache>
                <c:formatCode>General</c:formatCode>
                <c:ptCount val="10"/>
                <c:pt idx="0">
                  <c:v>2</c:v>
                </c:pt>
                <c:pt idx="1">
                  <c:v>3</c:v>
                </c:pt>
                <c:pt idx="2">
                  <c:v>1</c:v>
                </c:pt>
                <c:pt idx="3">
                  <c:v>6</c:v>
                </c:pt>
                <c:pt idx="4">
                  <c:v>5</c:v>
                </c:pt>
                <c:pt idx="5">
                  <c:v>4</c:v>
                </c:pt>
                <c:pt idx="6">
                  <c:v>10</c:v>
                </c:pt>
                <c:pt idx="7">
                  <c:v>7</c:v>
                </c:pt>
                <c:pt idx="8">
                  <c:v>11</c:v>
                </c:pt>
                <c:pt idx="9">
                  <c:v>14</c:v>
                </c:pt>
              </c:numCache>
            </c:numRef>
          </c:val>
          <c:extLst>
            <c:ext xmlns:c16="http://schemas.microsoft.com/office/drawing/2014/chart" uri="{C3380CC4-5D6E-409C-BE32-E72D297353CC}">
              <c16:uniqueId val="{00000003-46B8-4DCA-8BF2-4711EE3F1B2F}"/>
            </c:ext>
          </c:extLst>
        </c:ser>
        <c:dLbls>
          <c:showLegendKey val="0"/>
          <c:showVal val="0"/>
          <c:showCatName val="0"/>
          <c:showSerName val="0"/>
          <c:showPercent val="0"/>
          <c:showBubbleSize val="0"/>
        </c:dLbls>
        <c:gapWidth val="219"/>
        <c:overlap val="100"/>
        <c:axId val="680349240"/>
        <c:axId val="433708848"/>
      </c:barChart>
      <c:lineChart>
        <c:grouping val="standard"/>
        <c:varyColors val="0"/>
        <c:ser>
          <c:idx val="0"/>
          <c:order val="0"/>
          <c:tx>
            <c:strRef>
              <c:f>Sheet1!$B$1</c:f>
              <c:strCache>
                <c:ptCount val="1"/>
                <c:pt idx="0">
                  <c:v>Inpatient CRIB Average Time Arrival L&amp;D to Delivery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mmm\-yy</c:formatCode>
                <c:ptCount val="10"/>
                <c:pt idx="0">
                  <c:v>44075</c:v>
                </c:pt>
                <c:pt idx="1">
                  <c:v>44105</c:v>
                </c:pt>
                <c:pt idx="2">
                  <c:v>44136</c:v>
                </c:pt>
                <c:pt idx="3">
                  <c:v>44166</c:v>
                </c:pt>
                <c:pt idx="4">
                  <c:v>44197</c:v>
                </c:pt>
                <c:pt idx="5">
                  <c:v>44228</c:v>
                </c:pt>
                <c:pt idx="6">
                  <c:v>44256</c:v>
                </c:pt>
                <c:pt idx="7">
                  <c:v>44287</c:v>
                </c:pt>
                <c:pt idx="8">
                  <c:v>44317</c:v>
                </c:pt>
                <c:pt idx="9">
                  <c:v>44348</c:v>
                </c:pt>
              </c:numCache>
            </c:numRef>
          </c:cat>
          <c:val>
            <c:numRef>
              <c:f>Sheet1!$B$2:$B$11</c:f>
              <c:numCache>
                <c:formatCode>h:mm;@</c:formatCode>
                <c:ptCount val="10"/>
                <c:pt idx="0">
                  <c:v>0.8340277777777777</c:v>
                </c:pt>
                <c:pt idx="1">
                  <c:v>0.88750000000000007</c:v>
                </c:pt>
                <c:pt idx="2" formatCode="h:mm">
                  <c:v>0.81180555555555556</c:v>
                </c:pt>
                <c:pt idx="3" formatCode="h:mm">
                  <c:v>0.8354166666666667</c:v>
                </c:pt>
                <c:pt idx="4" formatCode="h:mm">
                  <c:v>0.87291666666666667</c:v>
                </c:pt>
                <c:pt idx="5" formatCode="h:mm">
                  <c:v>0.81666666666666676</c:v>
                </c:pt>
                <c:pt idx="6" formatCode="h:mm">
                  <c:v>0.79027777777777775</c:v>
                </c:pt>
                <c:pt idx="7" formatCode="h:mm">
                  <c:v>0.90486111111111101</c:v>
                </c:pt>
                <c:pt idx="8" formatCode="h:mm">
                  <c:v>0.87430555555555556</c:v>
                </c:pt>
                <c:pt idx="9" formatCode="h:mm">
                  <c:v>0.82847222222222217</c:v>
                </c:pt>
              </c:numCache>
            </c:numRef>
          </c:val>
          <c:smooth val="0"/>
          <c:extLst>
            <c:ext xmlns:c16="http://schemas.microsoft.com/office/drawing/2014/chart" uri="{C3380CC4-5D6E-409C-BE32-E72D297353CC}">
              <c16:uniqueId val="{00000000-46B8-4DCA-8BF2-4711EE3F1B2F}"/>
            </c:ext>
          </c:extLst>
        </c:ser>
        <c:ser>
          <c:idx val="1"/>
          <c:order val="1"/>
          <c:tx>
            <c:strRef>
              <c:f>Sheet1!$C$1</c:f>
              <c:strCache>
                <c:ptCount val="1"/>
                <c:pt idx="0">
                  <c:v>Outpatient CRIB Average Time Arrival L&amp;D to Delivery</c:v>
                </c:pt>
              </c:strCache>
            </c:strRef>
          </c:tx>
          <c:spPr>
            <a:ln w="28575" cap="rnd">
              <a:solidFill>
                <a:schemeClr val="tx2"/>
              </a:solidFill>
              <a:round/>
            </a:ln>
            <a:effectLst/>
          </c:spPr>
          <c:marker>
            <c:symbol val="circle"/>
            <c:size val="5"/>
            <c:spPr>
              <a:solidFill>
                <a:schemeClr val="tx2"/>
              </a:solidFill>
              <a:ln w="9525">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mmm\-yy</c:formatCode>
                <c:ptCount val="10"/>
                <c:pt idx="0">
                  <c:v>44075</c:v>
                </c:pt>
                <c:pt idx="1">
                  <c:v>44105</c:v>
                </c:pt>
                <c:pt idx="2">
                  <c:v>44136</c:v>
                </c:pt>
                <c:pt idx="3">
                  <c:v>44166</c:v>
                </c:pt>
                <c:pt idx="4">
                  <c:v>44197</c:v>
                </c:pt>
                <c:pt idx="5">
                  <c:v>44228</c:v>
                </c:pt>
                <c:pt idx="6">
                  <c:v>44256</c:v>
                </c:pt>
                <c:pt idx="7">
                  <c:v>44287</c:v>
                </c:pt>
                <c:pt idx="8">
                  <c:v>44317</c:v>
                </c:pt>
                <c:pt idx="9">
                  <c:v>44348</c:v>
                </c:pt>
              </c:numCache>
            </c:numRef>
          </c:cat>
          <c:val>
            <c:numRef>
              <c:f>Sheet1!$C$2:$C$11</c:f>
              <c:numCache>
                <c:formatCode>h:mm;@</c:formatCode>
                <c:ptCount val="10"/>
                <c:pt idx="0">
                  <c:v>0.56666666666666665</c:v>
                </c:pt>
                <c:pt idx="1">
                  <c:v>0.43194444444444446</c:v>
                </c:pt>
                <c:pt idx="2">
                  <c:v>0.50624999999999998</c:v>
                </c:pt>
                <c:pt idx="3">
                  <c:v>0.44722222222222219</c:v>
                </c:pt>
                <c:pt idx="4">
                  <c:v>0.63402777777777775</c:v>
                </c:pt>
                <c:pt idx="5">
                  <c:v>0.73125000000000007</c:v>
                </c:pt>
                <c:pt idx="6">
                  <c:v>0.52152777777777781</c:v>
                </c:pt>
                <c:pt idx="7">
                  <c:v>0.69652777777777775</c:v>
                </c:pt>
                <c:pt idx="8">
                  <c:v>0.53263888888888888</c:v>
                </c:pt>
                <c:pt idx="9">
                  <c:v>0.64374999999999993</c:v>
                </c:pt>
              </c:numCache>
            </c:numRef>
          </c:val>
          <c:smooth val="0"/>
          <c:extLst>
            <c:ext xmlns:c16="http://schemas.microsoft.com/office/drawing/2014/chart" uri="{C3380CC4-5D6E-409C-BE32-E72D297353CC}">
              <c16:uniqueId val="{00000001-46B8-4DCA-8BF2-4711EE3F1B2F}"/>
            </c:ext>
          </c:extLst>
        </c:ser>
        <c:dLbls>
          <c:showLegendKey val="0"/>
          <c:showVal val="0"/>
          <c:showCatName val="0"/>
          <c:showSerName val="0"/>
          <c:showPercent val="0"/>
          <c:showBubbleSize val="0"/>
        </c:dLbls>
        <c:marker val="1"/>
        <c:smooth val="0"/>
        <c:axId val="581875496"/>
        <c:axId val="581875888"/>
      </c:lineChart>
      <c:dateAx>
        <c:axId val="58187549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1875888"/>
        <c:crossesAt val="0"/>
        <c:auto val="1"/>
        <c:lblOffset val="100"/>
        <c:baseTimeUnit val="months"/>
      </c:dateAx>
      <c:valAx>
        <c:axId val="581875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Average</a:t>
                </a:r>
                <a:r>
                  <a:rPr lang="en-US" sz="1400" baseline="0" dirty="0"/>
                  <a:t> Time L&amp;D Arrival to Delivery (Hours)</a:t>
                </a:r>
                <a:endParaRPr lang="en-US"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h:mm;@"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1875496"/>
        <c:crosses val="autoZero"/>
        <c:crossBetween val="between"/>
        <c:minorUnit val="0.125"/>
      </c:valAx>
      <c:valAx>
        <c:axId val="433708848"/>
        <c:scaling>
          <c:orientation val="minMax"/>
          <c:max val="300"/>
          <c:min val="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Total CRIB</a:t>
                </a:r>
                <a:r>
                  <a:rPr lang="en-US" sz="1400" baseline="0" dirty="0"/>
                  <a:t> Count</a:t>
                </a:r>
                <a:endParaRPr lang="en-US"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0349240"/>
        <c:crosses val="max"/>
        <c:crossBetween val="between"/>
      </c:valAx>
      <c:dateAx>
        <c:axId val="680349240"/>
        <c:scaling>
          <c:orientation val="minMax"/>
        </c:scaling>
        <c:delete val="1"/>
        <c:axPos val="b"/>
        <c:numFmt formatCode="mmm\-yy" sourceLinked="1"/>
        <c:majorTickMark val="out"/>
        <c:minorTickMark val="none"/>
        <c:tickLblPos val="nextTo"/>
        <c:crossAx val="433708848"/>
        <c:crosses val="autoZero"/>
        <c:auto val="1"/>
        <c:lblOffset val="100"/>
        <c:baseTimeUnit val="month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May 2021</a:t>
            </a:r>
            <a:endParaRPr lang="en-US">
              <a:effectLst/>
            </a:endParaRPr>
          </a:p>
          <a:p>
            <a:pPr>
              <a:defRPr/>
            </a:pPr>
            <a:r>
              <a:rPr lang="en-US" sz="1800" b="0" i="0" baseline="0">
                <a:effectLst/>
              </a:rPr>
              <a:t>NTSV C-Section Rate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'May NTSV '!$C$1:$C$52</c:f>
              <c:numCache>
                <c:formatCode>0%</c:formatCode>
                <c:ptCount val="52"/>
                <c:pt idx="1">
                  <c:v>0</c:v>
                </c:pt>
                <c:pt idx="2">
                  <c:v>0</c:v>
                </c:pt>
                <c:pt idx="3">
                  <c:v>0</c:v>
                </c:pt>
                <c:pt idx="4">
                  <c:v>4.878048780487805E-2</c:v>
                </c:pt>
                <c:pt idx="5">
                  <c:v>5.8823529411764705E-2</c:v>
                </c:pt>
                <c:pt idx="6">
                  <c:v>7.6923076923076927E-2</c:v>
                </c:pt>
                <c:pt idx="7">
                  <c:v>9.0909090909090912E-2</c:v>
                </c:pt>
                <c:pt idx="8">
                  <c:v>0.13636363636363635</c:v>
                </c:pt>
                <c:pt idx="9">
                  <c:v>0.14285714285714285</c:v>
                </c:pt>
                <c:pt idx="10">
                  <c:v>0.14285714285714285</c:v>
                </c:pt>
                <c:pt idx="11">
                  <c:v>0.14492753623188406</c:v>
                </c:pt>
                <c:pt idx="12">
                  <c:v>0.16666666666666666</c:v>
                </c:pt>
                <c:pt idx="13">
                  <c:v>0.16981132075471697</c:v>
                </c:pt>
                <c:pt idx="14">
                  <c:v>0.17073170731707318</c:v>
                </c:pt>
                <c:pt idx="15">
                  <c:v>0.17258883248730963</c:v>
                </c:pt>
                <c:pt idx="16">
                  <c:v>0.18181818181818182</c:v>
                </c:pt>
                <c:pt idx="17">
                  <c:v>0.18181818181818182</c:v>
                </c:pt>
                <c:pt idx="18">
                  <c:v>0.1875</c:v>
                </c:pt>
                <c:pt idx="19">
                  <c:v>0.2</c:v>
                </c:pt>
                <c:pt idx="20">
                  <c:v>0.20512820512820512</c:v>
                </c:pt>
                <c:pt idx="21">
                  <c:v>0.21052631578947367</c:v>
                </c:pt>
                <c:pt idx="22">
                  <c:v>0.21428571428571427</c:v>
                </c:pt>
                <c:pt idx="23">
                  <c:v>0.21666666666666667</c:v>
                </c:pt>
                <c:pt idx="24">
                  <c:v>0.21794871794871795</c:v>
                </c:pt>
                <c:pt idx="25">
                  <c:v>0.21951219512195122</c:v>
                </c:pt>
                <c:pt idx="26">
                  <c:v>0.22222222222222221</c:v>
                </c:pt>
                <c:pt idx="27">
                  <c:v>0.22222222222222221</c:v>
                </c:pt>
                <c:pt idx="28">
                  <c:v>0.23529411764705882</c:v>
                </c:pt>
                <c:pt idx="29">
                  <c:v>0.24</c:v>
                </c:pt>
                <c:pt idx="30">
                  <c:v>0.24384787472035793</c:v>
                </c:pt>
                <c:pt idx="31">
                  <c:v>0.24509803921568626</c:v>
                </c:pt>
                <c:pt idx="32">
                  <c:v>0.25</c:v>
                </c:pt>
                <c:pt idx="33">
                  <c:v>0.25</c:v>
                </c:pt>
                <c:pt idx="34">
                  <c:v>0.25</c:v>
                </c:pt>
                <c:pt idx="35">
                  <c:v>0.25925925925925924</c:v>
                </c:pt>
                <c:pt idx="36">
                  <c:v>0.27027027027027029</c:v>
                </c:pt>
                <c:pt idx="37">
                  <c:v>0.27272727272727271</c:v>
                </c:pt>
                <c:pt idx="38">
                  <c:v>0.2857142857142857</c:v>
                </c:pt>
                <c:pt idx="39">
                  <c:v>0.29166666666666669</c:v>
                </c:pt>
                <c:pt idx="40">
                  <c:v>0.29310344827586204</c:v>
                </c:pt>
                <c:pt idx="41">
                  <c:v>0.29411764705882354</c:v>
                </c:pt>
                <c:pt idx="42">
                  <c:v>0.3</c:v>
                </c:pt>
                <c:pt idx="43">
                  <c:v>0.3</c:v>
                </c:pt>
                <c:pt idx="44">
                  <c:v>0.3</c:v>
                </c:pt>
                <c:pt idx="45">
                  <c:v>0.3</c:v>
                </c:pt>
                <c:pt idx="46">
                  <c:v>0.3</c:v>
                </c:pt>
                <c:pt idx="47">
                  <c:v>0.30769230769230771</c:v>
                </c:pt>
                <c:pt idx="48">
                  <c:v>0.33333333333333331</c:v>
                </c:pt>
                <c:pt idx="49">
                  <c:v>0.34831460674157305</c:v>
                </c:pt>
                <c:pt idx="50">
                  <c:v>0.35294117647058826</c:v>
                </c:pt>
                <c:pt idx="51">
                  <c:v>0.35294117647058826</c:v>
                </c:pt>
              </c:numCache>
            </c:numRef>
          </c:val>
          <c:extLst>
            <c:ext xmlns:c16="http://schemas.microsoft.com/office/drawing/2014/chart" uri="{C3380CC4-5D6E-409C-BE32-E72D297353CC}">
              <c16:uniqueId val="{00000000-9132-49BE-AB3B-DF9D440636CA}"/>
            </c:ext>
          </c:extLst>
        </c:ser>
        <c:dLbls>
          <c:showLegendKey val="0"/>
          <c:showVal val="0"/>
          <c:showCatName val="0"/>
          <c:showSerName val="0"/>
          <c:showPercent val="0"/>
          <c:showBubbleSize val="0"/>
        </c:dLbls>
        <c:gapWidth val="219"/>
        <c:overlap val="-27"/>
        <c:axId val="1808472303"/>
        <c:axId val="1808486863"/>
      </c:barChart>
      <c:catAx>
        <c:axId val="1808472303"/>
        <c:scaling>
          <c:orientation val="minMax"/>
        </c:scaling>
        <c:delete val="1"/>
        <c:axPos val="b"/>
        <c:numFmt formatCode="General" sourceLinked="1"/>
        <c:majorTickMark val="none"/>
        <c:minorTickMark val="none"/>
        <c:tickLblPos val="nextTo"/>
        <c:crossAx val="1808486863"/>
        <c:crosses val="autoZero"/>
        <c:auto val="1"/>
        <c:lblAlgn val="ctr"/>
        <c:lblOffset val="100"/>
        <c:noMultiLvlLbl val="0"/>
      </c:catAx>
      <c:valAx>
        <c:axId val="18084868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84723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baseline="0">
                <a:effectLst/>
              </a:rPr>
              <a:t>% of NTSV C-Sections Meeting ACOG/SMFM Criteria for ILPQC Hospitals Baseline Data </a:t>
            </a:r>
            <a:endParaRPr lang="en-US" sz="180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'ACOG.SMFM '!$B$1</c:f>
              <c:strCache>
                <c:ptCount val="1"/>
                <c:pt idx="0">
                  <c:v>Baseline</c:v>
                </c:pt>
              </c:strCache>
            </c:strRef>
          </c:tx>
          <c:spPr>
            <a:solidFill>
              <a:schemeClr val="accent1"/>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'!$B$2:$B$5</c:f>
              <c:numCache>
                <c:formatCode>General</c:formatCode>
                <c:ptCount val="4"/>
                <c:pt idx="0">
                  <c:v>51</c:v>
                </c:pt>
                <c:pt idx="1">
                  <c:v>40</c:v>
                </c:pt>
                <c:pt idx="2">
                  <c:v>82</c:v>
                </c:pt>
                <c:pt idx="3">
                  <c:v>60</c:v>
                </c:pt>
              </c:numCache>
            </c:numRef>
          </c:val>
          <c:extLst>
            <c:ext xmlns:c16="http://schemas.microsoft.com/office/drawing/2014/chart" uri="{C3380CC4-5D6E-409C-BE32-E72D297353CC}">
              <c16:uniqueId val="{00000000-A6F6-4B6C-8DE2-686C105B7277}"/>
            </c:ext>
          </c:extLst>
        </c:ser>
        <c:ser>
          <c:idx val="1"/>
          <c:order val="1"/>
          <c:tx>
            <c:strRef>
              <c:f>'ACOG.SMFM '!$C$1</c:f>
              <c:strCache>
                <c:ptCount val="1"/>
                <c:pt idx="0">
                  <c:v>January</c:v>
                </c:pt>
              </c:strCache>
            </c:strRef>
          </c:tx>
          <c:spPr>
            <a:solidFill>
              <a:srgbClr val="002060"/>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'!$C$2:$C$5</c:f>
              <c:numCache>
                <c:formatCode>General</c:formatCode>
                <c:ptCount val="4"/>
                <c:pt idx="0">
                  <c:v>54</c:v>
                </c:pt>
                <c:pt idx="1">
                  <c:v>58</c:v>
                </c:pt>
                <c:pt idx="2">
                  <c:v>79</c:v>
                </c:pt>
                <c:pt idx="3">
                  <c:v>65</c:v>
                </c:pt>
              </c:numCache>
            </c:numRef>
          </c:val>
          <c:extLst>
            <c:ext xmlns:c16="http://schemas.microsoft.com/office/drawing/2014/chart" uri="{C3380CC4-5D6E-409C-BE32-E72D297353CC}">
              <c16:uniqueId val="{00000001-A6F6-4B6C-8DE2-686C105B7277}"/>
            </c:ext>
          </c:extLst>
        </c:ser>
        <c:ser>
          <c:idx val="2"/>
          <c:order val="2"/>
          <c:tx>
            <c:strRef>
              <c:f>'ACOG.SMFM '!$D$1</c:f>
              <c:strCache>
                <c:ptCount val="1"/>
                <c:pt idx="0">
                  <c:v>February</c:v>
                </c:pt>
              </c:strCache>
            </c:strRef>
          </c:tx>
          <c:spPr>
            <a:solidFill>
              <a:srgbClr val="6B95FD"/>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'!$D$2:$D$5</c:f>
              <c:numCache>
                <c:formatCode>General</c:formatCode>
                <c:ptCount val="4"/>
                <c:pt idx="0">
                  <c:v>53</c:v>
                </c:pt>
                <c:pt idx="1">
                  <c:v>44</c:v>
                </c:pt>
                <c:pt idx="2">
                  <c:v>76</c:v>
                </c:pt>
                <c:pt idx="3">
                  <c:v>59</c:v>
                </c:pt>
              </c:numCache>
            </c:numRef>
          </c:val>
          <c:extLst>
            <c:ext xmlns:c16="http://schemas.microsoft.com/office/drawing/2014/chart" uri="{C3380CC4-5D6E-409C-BE32-E72D297353CC}">
              <c16:uniqueId val="{00000002-A6F6-4B6C-8DE2-686C105B7277}"/>
            </c:ext>
          </c:extLst>
        </c:ser>
        <c:ser>
          <c:idx val="3"/>
          <c:order val="3"/>
          <c:tx>
            <c:strRef>
              <c:f>'ACOG.SMFM '!$E$1</c:f>
              <c:strCache>
                <c:ptCount val="1"/>
                <c:pt idx="0">
                  <c:v>March</c:v>
                </c:pt>
              </c:strCache>
            </c:strRef>
          </c:tx>
          <c:spPr>
            <a:solidFill>
              <a:srgbClr val="E67356"/>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'!$E$2:$E$5</c:f>
              <c:numCache>
                <c:formatCode>General</c:formatCode>
                <c:ptCount val="4"/>
                <c:pt idx="0">
                  <c:v>57</c:v>
                </c:pt>
                <c:pt idx="1">
                  <c:v>45</c:v>
                </c:pt>
                <c:pt idx="2">
                  <c:v>80</c:v>
                </c:pt>
                <c:pt idx="3">
                  <c:v>62</c:v>
                </c:pt>
              </c:numCache>
            </c:numRef>
          </c:val>
          <c:extLst>
            <c:ext xmlns:c16="http://schemas.microsoft.com/office/drawing/2014/chart" uri="{C3380CC4-5D6E-409C-BE32-E72D297353CC}">
              <c16:uniqueId val="{00000003-A6F6-4B6C-8DE2-686C105B7277}"/>
            </c:ext>
          </c:extLst>
        </c:ser>
        <c:ser>
          <c:idx val="4"/>
          <c:order val="4"/>
          <c:tx>
            <c:strRef>
              <c:f>'ACOG.SMFM '!$F$1</c:f>
              <c:strCache>
                <c:ptCount val="1"/>
                <c:pt idx="0">
                  <c:v>April</c:v>
                </c:pt>
              </c:strCache>
            </c:strRef>
          </c:tx>
          <c:spPr>
            <a:solidFill>
              <a:srgbClr val="F9A3BC"/>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'!$F$2:$F$5</c:f>
              <c:numCache>
                <c:formatCode>General</c:formatCode>
                <c:ptCount val="4"/>
                <c:pt idx="0">
                  <c:v>50</c:v>
                </c:pt>
                <c:pt idx="1">
                  <c:v>50</c:v>
                </c:pt>
                <c:pt idx="2">
                  <c:v>78</c:v>
                </c:pt>
                <c:pt idx="3">
                  <c:v>58</c:v>
                </c:pt>
              </c:numCache>
            </c:numRef>
          </c:val>
          <c:extLst>
            <c:ext xmlns:c16="http://schemas.microsoft.com/office/drawing/2014/chart" uri="{C3380CC4-5D6E-409C-BE32-E72D297353CC}">
              <c16:uniqueId val="{00000004-A6F6-4B6C-8DE2-686C105B7277}"/>
            </c:ext>
          </c:extLst>
        </c:ser>
        <c:ser>
          <c:idx val="5"/>
          <c:order val="5"/>
          <c:tx>
            <c:strRef>
              <c:f>'ACOG.SMFM '!$G$1</c:f>
              <c:strCache>
                <c:ptCount val="1"/>
                <c:pt idx="0">
                  <c:v>May</c:v>
                </c:pt>
              </c:strCache>
            </c:strRef>
          </c:tx>
          <c:spPr>
            <a:solidFill>
              <a:srgbClr val="D40A7D"/>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'!$G$2:$G$5</c:f>
              <c:numCache>
                <c:formatCode>General</c:formatCode>
                <c:ptCount val="4"/>
                <c:pt idx="0">
                  <c:v>58</c:v>
                </c:pt>
                <c:pt idx="1">
                  <c:v>53</c:v>
                </c:pt>
                <c:pt idx="2">
                  <c:v>85</c:v>
                </c:pt>
                <c:pt idx="3">
                  <c:v>68</c:v>
                </c:pt>
              </c:numCache>
            </c:numRef>
          </c:val>
          <c:extLst>
            <c:ext xmlns:c16="http://schemas.microsoft.com/office/drawing/2014/chart" uri="{C3380CC4-5D6E-409C-BE32-E72D297353CC}">
              <c16:uniqueId val="{00000005-A6F6-4B6C-8DE2-686C105B7277}"/>
            </c:ext>
          </c:extLst>
        </c:ser>
        <c:ser>
          <c:idx val="6"/>
          <c:order val="6"/>
          <c:tx>
            <c:strRef>
              <c:f>'ACOG.SMFM '!$H$1</c:f>
              <c:strCache>
                <c:ptCount val="1"/>
                <c:pt idx="0">
                  <c:v>June</c:v>
                </c:pt>
              </c:strCache>
            </c:strRef>
          </c:tx>
          <c:spPr>
            <a:solidFill>
              <a:schemeClr val="accent2">
                <a:lumMod val="75000"/>
              </a:schemeClr>
            </a:solidFill>
            <a:ln>
              <a:noFill/>
            </a:ln>
            <a:effectLst/>
          </c:spPr>
          <c:invertIfNegative val="0"/>
          <c:cat>
            <c:strRef>
              <c:f>'ACOG.SMFM '!$A$2:$A$5</c:f>
              <c:strCache>
                <c:ptCount val="4"/>
                <c:pt idx="0">
                  <c:v>Cesarean after Induction</c:v>
                </c:pt>
                <c:pt idx="1">
                  <c:v>Labor Dystocia</c:v>
                </c:pt>
                <c:pt idx="2">
                  <c:v>Fetal Heart Rate Concerns</c:v>
                </c:pt>
                <c:pt idx="3">
                  <c:v>Total NTSV C-Sections</c:v>
                </c:pt>
              </c:strCache>
            </c:strRef>
          </c:cat>
          <c:val>
            <c:numRef>
              <c:f>'ACOG.SMFM '!$H$2:$H$5</c:f>
              <c:numCache>
                <c:formatCode>General</c:formatCode>
                <c:ptCount val="4"/>
                <c:pt idx="0">
                  <c:v>62</c:v>
                </c:pt>
                <c:pt idx="1">
                  <c:v>50</c:v>
                </c:pt>
                <c:pt idx="2">
                  <c:v>95</c:v>
                </c:pt>
                <c:pt idx="3">
                  <c:v>69</c:v>
                </c:pt>
              </c:numCache>
            </c:numRef>
          </c:val>
          <c:extLst>
            <c:ext xmlns:c16="http://schemas.microsoft.com/office/drawing/2014/chart" uri="{C3380CC4-5D6E-409C-BE32-E72D297353CC}">
              <c16:uniqueId val="{00000006-A6F6-4B6C-8DE2-686C105B7277}"/>
            </c:ext>
          </c:extLst>
        </c:ser>
        <c:dLbls>
          <c:showLegendKey val="0"/>
          <c:showVal val="0"/>
          <c:showCatName val="0"/>
          <c:showSerName val="0"/>
          <c:showPercent val="0"/>
          <c:showBubbleSize val="0"/>
        </c:dLbls>
        <c:gapWidth val="219"/>
        <c:overlap val="-27"/>
        <c:axId val="917273840"/>
        <c:axId val="917270512"/>
      </c:barChart>
      <c:catAx>
        <c:axId val="91727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17270512"/>
        <c:crosses val="autoZero"/>
        <c:auto val="1"/>
        <c:lblAlgn val="ctr"/>
        <c:lblOffset val="100"/>
        <c:noMultiLvlLbl val="0"/>
      </c:catAx>
      <c:valAx>
        <c:axId val="9172705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273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provider and nurse education and other strategies to achieve buy-in</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1'!$A$2</c:f>
              <c:strCache>
                <c:ptCount val="1"/>
                <c:pt idx="0">
                  <c:v>In Place</c:v>
                </c:pt>
              </c:strCache>
            </c:strRef>
          </c:tx>
          <c:spPr>
            <a:solidFill>
              <a:srgbClr val="00B050"/>
            </a:solidFill>
            <a:ln>
              <a:noFill/>
            </a:ln>
            <a:effectLst/>
          </c:spPr>
          <c:invertIfNegative val="0"/>
          <c:cat>
            <c:strRef>
              <c:f>'SM 1'!$B$1:$H$1</c:f>
              <c:strCache>
                <c:ptCount val="7"/>
                <c:pt idx="0">
                  <c:v>Baseline</c:v>
                </c:pt>
                <c:pt idx="1">
                  <c:v>January</c:v>
                </c:pt>
                <c:pt idx="2">
                  <c:v>February</c:v>
                </c:pt>
                <c:pt idx="3">
                  <c:v>March</c:v>
                </c:pt>
                <c:pt idx="4">
                  <c:v>April</c:v>
                </c:pt>
                <c:pt idx="5">
                  <c:v>May</c:v>
                </c:pt>
                <c:pt idx="6">
                  <c:v>June</c:v>
                </c:pt>
              </c:strCache>
            </c:strRef>
          </c:cat>
          <c:val>
            <c:numRef>
              <c:f>'SM 1'!$B$2:$H$2</c:f>
              <c:numCache>
                <c:formatCode>General</c:formatCode>
                <c:ptCount val="7"/>
                <c:pt idx="0">
                  <c:v>2.11</c:v>
                </c:pt>
                <c:pt idx="1">
                  <c:v>5.12</c:v>
                </c:pt>
                <c:pt idx="2">
                  <c:v>7.89</c:v>
                </c:pt>
                <c:pt idx="3">
                  <c:v>16.98</c:v>
                </c:pt>
                <c:pt idx="4">
                  <c:v>18.46</c:v>
                </c:pt>
                <c:pt idx="5">
                  <c:v>22.81</c:v>
                </c:pt>
                <c:pt idx="6">
                  <c:v>50</c:v>
                </c:pt>
              </c:numCache>
            </c:numRef>
          </c:val>
          <c:extLst>
            <c:ext xmlns:c16="http://schemas.microsoft.com/office/drawing/2014/chart" uri="{C3380CC4-5D6E-409C-BE32-E72D297353CC}">
              <c16:uniqueId val="{00000000-3F38-4A12-9DFB-F8B4BF3D5BA6}"/>
            </c:ext>
          </c:extLst>
        </c:ser>
        <c:ser>
          <c:idx val="1"/>
          <c:order val="1"/>
          <c:tx>
            <c:strRef>
              <c:f>'SM 1'!$A$3</c:f>
              <c:strCache>
                <c:ptCount val="1"/>
                <c:pt idx="0">
                  <c:v>Working on it </c:v>
                </c:pt>
              </c:strCache>
            </c:strRef>
          </c:tx>
          <c:spPr>
            <a:solidFill>
              <a:srgbClr val="FFC000"/>
            </a:solidFill>
            <a:ln>
              <a:noFill/>
            </a:ln>
            <a:effectLst/>
          </c:spPr>
          <c:invertIfNegative val="0"/>
          <c:cat>
            <c:strRef>
              <c:f>'SM 1'!$B$1:$H$1</c:f>
              <c:strCache>
                <c:ptCount val="7"/>
                <c:pt idx="0">
                  <c:v>Baseline</c:v>
                </c:pt>
                <c:pt idx="1">
                  <c:v>January</c:v>
                </c:pt>
                <c:pt idx="2">
                  <c:v>February</c:v>
                </c:pt>
                <c:pt idx="3">
                  <c:v>March</c:v>
                </c:pt>
                <c:pt idx="4">
                  <c:v>April</c:v>
                </c:pt>
                <c:pt idx="5">
                  <c:v>May</c:v>
                </c:pt>
                <c:pt idx="6">
                  <c:v>June</c:v>
                </c:pt>
              </c:strCache>
            </c:strRef>
          </c:cat>
          <c:val>
            <c:numRef>
              <c:f>'SM 1'!$B$3:$H$3</c:f>
              <c:numCache>
                <c:formatCode>General</c:formatCode>
                <c:ptCount val="7"/>
                <c:pt idx="0">
                  <c:v>32.409999999999997</c:v>
                </c:pt>
                <c:pt idx="1">
                  <c:v>60.26</c:v>
                </c:pt>
                <c:pt idx="2">
                  <c:v>73.680000000000007</c:v>
                </c:pt>
                <c:pt idx="3">
                  <c:v>75.47</c:v>
                </c:pt>
                <c:pt idx="4">
                  <c:v>73.849999999999994</c:v>
                </c:pt>
                <c:pt idx="5">
                  <c:v>73.680000000000007</c:v>
                </c:pt>
                <c:pt idx="6">
                  <c:v>50</c:v>
                </c:pt>
              </c:numCache>
            </c:numRef>
          </c:val>
          <c:extLst>
            <c:ext xmlns:c16="http://schemas.microsoft.com/office/drawing/2014/chart" uri="{C3380CC4-5D6E-409C-BE32-E72D297353CC}">
              <c16:uniqueId val="{00000001-3F38-4A12-9DFB-F8B4BF3D5BA6}"/>
            </c:ext>
          </c:extLst>
        </c:ser>
        <c:ser>
          <c:idx val="2"/>
          <c:order val="2"/>
          <c:tx>
            <c:strRef>
              <c:f>'SM 1'!$A$4</c:f>
              <c:strCache>
                <c:ptCount val="1"/>
                <c:pt idx="0">
                  <c:v>Not Started</c:v>
                </c:pt>
              </c:strCache>
            </c:strRef>
          </c:tx>
          <c:spPr>
            <a:solidFill>
              <a:srgbClr val="FF0000"/>
            </a:solidFill>
            <a:ln>
              <a:noFill/>
            </a:ln>
            <a:effectLst/>
          </c:spPr>
          <c:invertIfNegative val="0"/>
          <c:cat>
            <c:strRef>
              <c:f>'SM 1'!$B$1:$H$1</c:f>
              <c:strCache>
                <c:ptCount val="7"/>
                <c:pt idx="0">
                  <c:v>Baseline</c:v>
                </c:pt>
                <c:pt idx="1">
                  <c:v>January</c:v>
                </c:pt>
                <c:pt idx="2">
                  <c:v>February</c:v>
                </c:pt>
                <c:pt idx="3">
                  <c:v>March</c:v>
                </c:pt>
                <c:pt idx="4">
                  <c:v>April</c:v>
                </c:pt>
                <c:pt idx="5">
                  <c:v>May</c:v>
                </c:pt>
                <c:pt idx="6">
                  <c:v>June</c:v>
                </c:pt>
              </c:strCache>
            </c:strRef>
          </c:cat>
          <c:val>
            <c:numRef>
              <c:f>'SM 1'!$B$4:$H$4</c:f>
              <c:numCache>
                <c:formatCode>General</c:formatCode>
                <c:ptCount val="7"/>
                <c:pt idx="0">
                  <c:v>65.48</c:v>
                </c:pt>
                <c:pt idx="1">
                  <c:v>34.619999999999997</c:v>
                </c:pt>
                <c:pt idx="2">
                  <c:v>18.420000000000002</c:v>
                </c:pt>
                <c:pt idx="3">
                  <c:v>12.16</c:v>
                </c:pt>
                <c:pt idx="4">
                  <c:v>7.69</c:v>
                </c:pt>
                <c:pt idx="5">
                  <c:v>3.51</c:v>
                </c:pt>
                <c:pt idx="6">
                  <c:v>0</c:v>
                </c:pt>
              </c:numCache>
            </c:numRef>
          </c:val>
          <c:extLst>
            <c:ext xmlns:c16="http://schemas.microsoft.com/office/drawing/2014/chart" uri="{C3380CC4-5D6E-409C-BE32-E72D297353CC}">
              <c16:uniqueId val="{00000002-3F38-4A12-9DFB-F8B4BF3D5BA6}"/>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standardized protocol/processes for induction, labor support management and response to labor and FHR abnormalities</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2'!$A$2</c:f>
              <c:strCache>
                <c:ptCount val="1"/>
                <c:pt idx="0">
                  <c:v>In Place</c:v>
                </c:pt>
              </c:strCache>
            </c:strRef>
          </c:tx>
          <c:spPr>
            <a:solidFill>
              <a:srgbClr val="00B050"/>
            </a:solidFill>
            <a:ln>
              <a:noFill/>
            </a:ln>
            <a:effectLst/>
          </c:spPr>
          <c:invertIfNegative val="0"/>
          <c:cat>
            <c:strRef>
              <c:f>'SM 2'!$B$1:$H$1</c:f>
              <c:strCache>
                <c:ptCount val="7"/>
                <c:pt idx="0">
                  <c:v>Baseline</c:v>
                </c:pt>
                <c:pt idx="1">
                  <c:v>January</c:v>
                </c:pt>
                <c:pt idx="2">
                  <c:v>February</c:v>
                </c:pt>
                <c:pt idx="3">
                  <c:v>March</c:v>
                </c:pt>
                <c:pt idx="4">
                  <c:v>April</c:v>
                </c:pt>
                <c:pt idx="5">
                  <c:v>May</c:v>
                </c:pt>
                <c:pt idx="6">
                  <c:v>June</c:v>
                </c:pt>
              </c:strCache>
            </c:strRef>
          </c:cat>
          <c:val>
            <c:numRef>
              <c:f>'SM 2'!$B$2:$H$2</c:f>
              <c:numCache>
                <c:formatCode>General</c:formatCode>
                <c:ptCount val="7"/>
                <c:pt idx="0">
                  <c:v>16.87</c:v>
                </c:pt>
                <c:pt idx="1">
                  <c:v>11.54</c:v>
                </c:pt>
                <c:pt idx="2">
                  <c:v>14.47</c:v>
                </c:pt>
                <c:pt idx="3">
                  <c:v>12.16</c:v>
                </c:pt>
                <c:pt idx="4">
                  <c:v>16.920000000000002</c:v>
                </c:pt>
                <c:pt idx="5">
                  <c:v>23.21</c:v>
                </c:pt>
                <c:pt idx="6">
                  <c:v>45.83</c:v>
                </c:pt>
              </c:numCache>
            </c:numRef>
          </c:val>
          <c:extLst>
            <c:ext xmlns:c16="http://schemas.microsoft.com/office/drawing/2014/chart" uri="{C3380CC4-5D6E-409C-BE32-E72D297353CC}">
              <c16:uniqueId val="{00000000-A848-4192-AE08-EC2037F24F02}"/>
            </c:ext>
          </c:extLst>
        </c:ser>
        <c:ser>
          <c:idx val="1"/>
          <c:order val="1"/>
          <c:tx>
            <c:strRef>
              <c:f>'SM 2'!$A$3</c:f>
              <c:strCache>
                <c:ptCount val="1"/>
                <c:pt idx="0">
                  <c:v>Working on it </c:v>
                </c:pt>
              </c:strCache>
            </c:strRef>
          </c:tx>
          <c:spPr>
            <a:solidFill>
              <a:srgbClr val="FFC000"/>
            </a:solidFill>
            <a:ln>
              <a:noFill/>
            </a:ln>
            <a:effectLst/>
          </c:spPr>
          <c:invertIfNegative val="0"/>
          <c:cat>
            <c:strRef>
              <c:f>'SM 2'!$B$1:$H$1</c:f>
              <c:strCache>
                <c:ptCount val="7"/>
                <c:pt idx="0">
                  <c:v>Baseline</c:v>
                </c:pt>
                <c:pt idx="1">
                  <c:v>January</c:v>
                </c:pt>
                <c:pt idx="2">
                  <c:v>February</c:v>
                </c:pt>
                <c:pt idx="3">
                  <c:v>March</c:v>
                </c:pt>
                <c:pt idx="4">
                  <c:v>April</c:v>
                </c:pt>
                <c:pt idx="5">
                  <c:v>May</c:v>
                </c:pt>
                <c:pt idx="6">
                  <c:v>June</c:v>
                </c:pt>
              </c:strCache>
            </c:strRef>
          </c:cat>
          <c:val>
            <c:numRef>
              <c:f>'SM 2'!$B$3:$H$3</c:f>
              <c:numCache>
                <c:formatCode>General</c:formatCode>
                <c:ptCount val="7"/>
                <c:pt idx="0">
                  <c:v>22.89</c:v>
                </c:pt>
                <c:pt idx="1">
                  <c:v>41.03</c:v>
                </c:pt>
                <c:pt idx="2">
                  <c:v>51.32</c:v>
                </c:pt>
                <c:pt idx="3">
                  <c:v>66.22</c:v>
                </c:pt>
                <c:pt idx="4">
                  <c:v>66.22</c:v>
                </c:pt>
                <c:pt idx="5">
                  <c:v>62.5</c:v>
                </c:pt>
                <c:pt idx="6">
                  <c:v>45.83</c:v>
                </c:pt>
              </c:numCache>
            </c:numRef>
          </c:val>
          <c:extLst>
            <c:ext xmlns:c16="http://schemas.microsoft.com/office/drawing/2014/chart" uri="{C3380CC4-5D6E-409C-BE32-E72D297353CC}">
              <c16:uniqueId val="{00000001-A848-4192-AE08-EC2037F24F02}"/>
            </c:ext>
          </c:extLst>
        </c:ser>
        <c:ser>
          <c:idx val="2"/>
          <c:order val="2"/>
          <c:tx>
            <c:strRef>
              <c:f>'SM 2'!$A$4</c:f>
              <c:strCache>
                <c:ptCount val="1"/>
                <c:pt idx="0">
                  <c:v>Not Started</c:v>
                </c:pt>
              </c:strCache>
            </c:strRef>
          </c:tx>
          <c:spPr>
            <a:solidFill>
              <a:srgbClr val="FF0000"/>
            </a:solidFill>
            <a:ln>
              <a:noFill/>
            </a:ln>
            <a:effectLst/>
          </c:spPr>
          <c:invertIfNegative val="0"/>
          <c:cat>
            <c:strRef>
              <c:f>'SM 2'!$B$1:$H$1</c:f>
              <c:strCache>
                <c:ptCount val="7"/>
                <c:pt idx="0">
                  <c:v>Baseline</c:v>
                </c:pt>
                <c:pt idx="1">
                  <c:v>January</c:v>
                </c:pt>
                <c:pt idx="2">
                  <c:v>February</c:v>
                </c:pt>
                <c:pt idx="3">
                  <c:v>March</c:v>
                </c:pt>
                <c:pt idx="4">
                  <c:v>April</c:v>
                </c:pt>
                <c:pt idx="5">
                  <c:v>May</c:v>
                </c:pt>
                <c:pt idx="6">
                  <c:v>June</c:v>
                </c:pt>
              </c:strCache>
            </c:strRef>
          </c:cat>
          <c:val>
            <c:numRef>
              <c:f>'SM 2'!$B$4:$H$4</c:f>
              <c:numCache>
                <c:formatCode>General</c:formatCode>
                <c:ptCount val="7"/>
                <c:pt idx="0">
                  <c:v>60.24</c:v>
                </c:pt>
                <c:pt idx="1">
                  <c:v>47.44</c:v>
                </c:pt>
                <c:pt idx="2">
                  <c:v>34.21</c:v>
                </c:pt>
                <c:pt idx="3">
                  <c:v>21.62</c:v>
                </c:pt>
                <c:pt idx="4">
                  <c:v>15.38</c:v>
                </c:pt>
                <c:pt idx="5">
                  <c:v>14.29</c:v>
                </c:pt>
                <c:pt idx="6">
                  <c:v>8.33</c:v>
                </c:pt>
              </c:numCache>
            </c:numRef>
          </c:val>
          <c:extLst>
            <c:ext xmlns:c16="http://schemas.microsoft.com/office/drawing/2014/chart" uri="{C3380CC4-5D6E-409C-BE32-E72D297353CC}">
              <c16:uniqueId val="{00000002-A848-4192-AE08-EC2037F24F02}"/>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cesarean decision checklist using ACOG/SMFM labor guidelines</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4'!$A$2</c:f>
              <c:strCache>
                <c:ptCount val="1"/>
                <c:pt idx="0">
                  <c:v>In Place</c:v>
                </c:pt>
              </c:strCache>
            </c:strRef>
          </c:tx>
          <c:spPr>
            <a:solidFill>
              <a:srgbClr val="00B050"/>
            </a:solidFill>
            <a:ln>
              <a:noFill/>
            </a:ln>
            <a:effectLst/>
          </c:spPr>
          <c:invertIfNegative val="0"/>
          <c:cat>
            <c:strRef>
              <c:f>'SM 4'!$B$1:$H$1</c:f>
              <c:strCache>
                <c:ptCount val="7"/>
                <c:pt idx="0">
                  <c:v>Baseline</c:v>
                </c:pt>
                <c:pt idx="1">
                  <c:v>January</c:v>
                </c:pt>
                <c:pt idx="2">
                  <c:v>February</c:v>
                </c:pt>
                <c:pt idx="3">
                  <c:v>March</c:v>
                </c:pt>
                <c:pt idx="4">
                  <c:v>April</c:v>
                </c:pt>
                <c:pt idx="5">
                  <c:v>May</c:v>
                </c:pt>
                <c:pt idx="6">
                  <c:v>June</c:v>
                </c:pt>
              </c:strCache>
            </c:strRef>
          </c:cat>
          <c:val>
            <c:numRef>
              <c:f>'SM 4'!$B$2:$H$2</c:f>
              <c:numCache>
                <c:formatCode>General</c:formatCode>
                <c:ptCount val="7"/>
                <c:pt idx="0">
                  <c:v>3.58</c:v>
                </c:pt>
                <c:pt idx="1">
                  <c:v>5.13</c:v>
                </c:pt>
                <c:pt idx="2">
                  <c:v>6.58</c:v>
                </c:pt>
                <c:pt idx="3">
                  <c:v>8.11</c:v>
                </c:pt>
                <c:pt idx="4">
                  <c:v>10</c:v>
                </c:pt>
                <c:pt idx="5">
                  <c:v>17.54</c:v>
                </c:pt>
                <c:pt idx="6">
                  <c:v>29.17</c:v>
                </c:pt>
              </c:numCache>
            </c:numRef>
          </c:val>
          <c:extLst>
            <c:ext xmlns:c16="http://schemas.microsoft.com/office/drawing/2014/chart" uri="{C3380CC4-5D6E-409C-BE32-E72D297353CC}">
              <c16:uniqueId val="{00000000-51D5-49F8-B33C-B8A4326CAB08}"/>
            </c:ext>
          </c:extLst>
        </c:ser>
        <c:ser>
          <c:idx val="1"/>
          <c:order val="1"/>
          <c:tx>
            <c:strRef>
              <c:f>'SM 4'!$A$3</c:f>
              <c:strCache>
                <c:ptCount val="1"/>
                <c:pt idx="0">
                  <c:v>Working on it </c:v>
                </c:pt>
              </c:strCache>
            </c:strRef>
          </c:tx>
          <c:spPr>
            <a:solidFill>
              <a:srgbClr val="FFC000"/>
            </a:solidFill>
            <a:ln>
              <a:noFill/>
            </a:ln>
            <a:effectLst/>
          </c:spPr>
          <c:invertIfNegative val="0"/>
          <c:cat>
            <c:strRef>
              <c:f>'SM 4'!$B$1:$H$1</c:f>
              <c:strCache>
                <c:ptCount val="7"/>
                <c:pt idx="0">
                  <c:v>Baseline</c:v>
                </c:pt>
                <c:pt idx="1">
                  <c:v>January</c:v>
                </c:pt>
                <c:pt idx="2">
                  <c:v>February</c:v>
                </c:pt>
                <c:pt idx="3">
                  <c:v>March</c:v>
                </c:pt>
                <c:pt idx="4">
                  <c:v>April</c:v>
                </c:pt>
                <c:pt idx="5">
                  <c:v>May</c:v>
                </c:pt>
                <c:pt idx="6">
                  <c:v>June</c:v>
                </c:pt>
              </c:strCache>
            </c:strRef>
          </c:cat>
          <c:val>
            <c:numRef>
              <c:f>'SM 4'!$B$3:$H$3</c:f>
              <c:numCache>
                <c:formatCode>General</c:formatCode>
                <c:ptCount val="7"/>
                <c:pt idx="0">
                  <c:v>9.52</c:v>
                </c:pt>
                <c:pt idx="1">
                  <c:v>30.77</c:v>
                </c:pt>
                <c:pt idx="2">
                  <c:v>40.79</c:v>
                </c:pt>
                <c:pt idx="3">
                  <c:v>60.81</c:v>
                </c:pt>
                <c:pt idx="4">
                  <c:v>73.33</c:v>
                </c:pt>
                <c:pt idx="5">
                  <c:v>71.930000000000007</c:v>
                </c:pt>
                <c:pt idx="6">
                  <c:v>66.67</c:v>
                </c:pt>
              </c:numCache>
            </c:numRef>
          </c:val>
          <c:extLst>
            <c:ext xmlns:c16="http://schemas.microsoft.com/office/drawing/2014/chart" uri="{C3380CC4-5D6E-409C-BE32-E72D297353CC}">
              <c16:uniqueId val="{00000001-51D5-49F8-B33C-B8A4326CAB08}"/>
            </c:ext>
          </c:extLst>
        </c:ser>
        <c:ser>
          <c:idx val="2"/>
          <c:order val="2"/>
          <c:tx>
            <c:strRef>
              <c:f>'SM 4'!$A$4</c:f>
              <c:strCache>
                <c:ptCount val="1"/>
                <c:pt idx="0">
                  <c:v>Not Started</c:v>
                </c:pt>
              </c:strCache>
            </c:strRef>
          </c:tx>
          <c:spPr>
            <a:solidFill>
              <a:srgbClr val="FF0000"/>
            </a:solidFill>
            <a:ln>
              <a:noFill/>
            </a:ln>
            <a:effectLst/>
          </c:spPr>
          <c:invertIfNegative val="0"/>
          <c:cat>
            <c:strRef>
              <c:f>'SM 4'!$B$1:$H$1</c:f>
              <c:strCache>
                <c:ptCount val="7"/>
                <c:pt idx="0">
                  <c:v>Baseline</c:v>
                </c:pt>
                <c:pt idx="1">
                  <c:v>January</c:v>
                </c:pt>
                <c:pt idx="2">
                  <c:v>February</c:v>
                </c:pt>
                <c:pt idx="3">
                  <c:v>March</c:v>
                </c:pt>
                <c:pt idx="4">
                  <c:v>April</c:v>
                </c:pt>
                <c:pt idx="5">
                  <c:v>May</c:v>
                </c:pt>
                <c:pt idx="6">
                  <c:v>June</c:v>
                </c:pt>
              </c:strCache>
            </c:strRef>
          </c:cat>
          <c:val>
            <c:numRef>
              <c:f>'SM 4'!$B$4:$H$4</c:f>
              <c:numCache>
                <c:formatCode>General</c:formatCode>
                <c:ptCount val="7"/>
                <c:pt idx="0">
                  <c:v>86.9</c:v>
                </c:pt>
                <c:pt idx="1">
                  <c:v>64.099999999999994</c:v>
                </c:pt>
                <c:pt idx="2">
                  <c:v>52.63</c:v>
                </c:pt>
                <c:pt idx="3">
                  <c:v>31.08</c:v>
                </c:pt>
                <c:pt idx="4">
                  <c:v>16.670000000000002</c:v>
                </c:pt>
                <c:pt idx="5">
                  <c:v>10.53</c:v>
                </c:pt>
                <c:pt idx="6">
                  <c:v>4.16</c:v>
                </c:pt>
              </c:numCache>
            </c:numRef>
          </c:val>
          <c:extLst>
            <c:ext xmlns:c16="http://schemas.microsoft.com/office/drawing/2014/chart" uri="{C3380CC4-5D6E-409C-BE32-E72D297353CC}">
              <c16:uniqueId val="{00000002-51D5-49F8-B33C-B8A4326CAB08}"/>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Integrated process to review and share data that includes provider-level data with labor and delivery clinical teams</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8'!$A$2</c:f>
              <c:strCache>
                <c:ptCount val="1"/>
                <c:pt idx="0">
                  <c:v>In Place</c:v>
                </c:pt>
              </c:strCache>
            </c:strRef>
          </c:tx>
          <c:spPr>
            <a:solidFill>
              <a:srgbClr val="00B050"/>
            </a:solidFill>
            <a:ln>
              <a:noFill/>
            </a:ln>
            <a:effectLst/>
          </c:spPr>
          <c:invertIfNegative val="0"/>
          <c:cat>
            <c:strRef>
              <c:f>'SM 8'!$B$1:$H$1</c:f>
              <c:strCache>
                <c:ptCount val="7"/>
                <c:pt idx="0">
                  <c:v>Baseline</c:v>
                </c:pt>
                <c:pt idx="1">
                  <c:v>January</c:v>
                </c:pt>
                <c:pt idx="2">
                  <c:v>February</c:v>
                </c:pt>
                <c:pt idx="3">
                  <c:v>March</c:v>
                </c:pt>
                <c:pt idx="4">
                  <c:v>April</c:v>
                </c:pt>
                <c:pt idx="5">
                  <c:v>May</c:v>
                </c:pt>
                <c:pt idx="6">
                  <c:v>June</c:v>
                </c:pt>
              </c:strCache>
            </c:strRef>
          </c:cat>
          <c:val>
            <c:numRef>
              <c:f>'SM 8'!$B$2:$H$2</c:f>
              <c:numCache>
                <c:formatCode>General</c:formatCode>
                <c:ptCount val="7"/>
                <c:pt idx="0">
                  <c:v>4.76</c:v>
                </c:pt>
                <c:pt idx="1">
                  <c:v>5.13</c:v>
                </c:pt>
                <c:pt idx="2">
                  <c:v>9.2100000000000009</c:v>
                </c:pt>
                <c:pt idx="3">
                  <c:v>20.27</c:v>
                </c:pt>
                <c:pt idx="4">
                  <c:v>28.12</c:v>
                </c:pt>
                <c:pt idx="5">
                  <c:v>29.82</c:v>
                </c:pt>
                <c:pt idx="6">
                  <c:v>33.33</c:v>
                </c:pt>
              </c:numCache>
            </c:numRef>
          </c:val>
          <c:extLst>
            <c:ext xmlns:c16="http://schemas.microsoft.com/office/drawing/2014/chart" uri="{C3380CC4-5D6E-409C-BE32-E72D297353CC}">
              <c16:uniqueId val="{00000000-BD65-4602-B528-B013F9F394A4}"/>
            </c:ext>
          </c:extLst>
        </c:ser>
        <c:ser>
          <c:idx val="1"/>
          <c:order val="1"/>
          <c:tx>
            <c:strRef>
              <c:f>'SM 8'!$A$3</c:f>
              <c:strCache>
                <c:ptCount val="1"/>
                <c:pt idx="0">
                  <c:v>Working on it </c:v>
                </c:pt>
              </c:strCache>
            </c:strRef>
          </c:tx>
          <c:spPr>
            <a:solidFill>
              <a:srgbClr val="FFC000"/>
            </a:solidFill>
            <a:ln>
              <a:noFill/>
            </a:ln>
            <a:effectLst/>
          </c:spPr>
          <c:invertIfNegative val="0"/>
          <c:cat>
            <c:strRef>
              <c:f>'SM 8'!$B$1:$H$1</c:f>
              <c:strCache>
                <c:ptCount val="7"/>
                <c:pt idx="0">
                  <c:v>Baseline</c:v>
                </c:pt>
                <c:pt idx="1">
                  <c:v>January</c:v>
                </c:pt>
                <c:pt idx="2">
                  <c:v>February</c:v>
                </c:pt>
                <c:pt idx="3">
                  <c:v>March</c:v>
                </c:pt>
                <c:pt idx="4">
                  <c:v>April</c:v>
                </c:pt>
                <c:pt idx="5">
                  <c:v>May</c:v>
                </c:pt>
                <c:pt idx="6">
                  <c:v>June</c:v>
                </c:pt>
              </c:strCache>
            </c:strRef>
          </c:cat>
          <c:val>
            <c:numRef>
              <c:f>'SM 8'!$B$3:$H$3</c:f>
              <c:numCache>
                <c:formatCode>General</c:formatCode>
                <c:ptCount val="7"/>
                <c:pt idx="0">
                  <c:v>16.670000000000002</c:v>
                </c:pt>
                <c:pt idx="1">
                  <c:v>38.46</c:v>
                </c:pt>
                <c:pt idx="2">
                  <c:v>48.68</c:v>
                </c:pt>
                <c:pt idx="3">
                  <c:v>55.41</c:v>
                </c:pt>
                <c:pt idx="4">
                  <c:v>56.25</c:v>
                </c:pt>
                <c:pt idx="5">
                  <c:v>57.89</c:v>
                </c:pt>
                <c:pt idx="6">
                  <c:v>66.67</c:v>
                </c:pt>
              </c:numCache>
            </c:numRef>
          </c:val>
          <c:extLst>
            <c:ext xmlns:c16="http://schemas.microsoft.com/office/drawing/2014/chart" uri="{C3380CC4-5D6E-409C-BE32-E72D297353CC}">
              <c16:uniqueId val="{00000001-BD65-4602-B528-B013F9F394A4}"/>
            </c:ext>
          </c:extLst>
        </c:ser>
        <c:ser>
          <c:idx val="2"/>
          <c:order val="2"/>
          <c:tx>
            <c:strRef>
              <c:f>'SM 8'!$A$4</c:f>
              <c:strCache>
                <c:ptCount val="1"/>
                <c:pt idx="0">
                  <c:v>Not Started</c:v>
                </c:pt>
              </c:strCache>
            </c:strRef>
          </c:tx>
          <c:spPr>
            <a:solidFill>
              <a:srgbClr val="FF0000"/>
            </a:solidFill>
            <a:ln>
              <a:noFill/>
            </a:ln>
            <a:effectLst/>
          </c:spPr>
          <c:invertIfNegative val="0"/>
          <c:cat>
            <c:strRef>
              <c:f>'SM 8'!$B$1:$H$1</c:f>
              <c:strCache>
                <c:ptCount val="7"/>
                <c:pt idx="0">
                  <c:v>Baseline</c:v>
                </c:pt>
                <c:pt idx="1">
                  <c:v>January</c:v>
                </c:pt>
                <c:pt idx="2">
                  <c:v>February</c:v>
                </c:pt>
                <c:pt idx="3">
                  <c:v>March</c:v>
                </c:pt>
                <c:pt idx="4">
                  <c:v>April</c:v>
                </c:pt>
                <c:pt idx="5">
                  <c:v>May</c:v>
                </c:pt>
                <c:pt idx="6">
                  <c:v>June</c:v>
                </c:pt>
              </c:strCache>
            </c:strRef>
          </c:cat>
          <c:val>
            <c:numRef>
              <c:f>'SM 8'!$B$4:$H$4</c:f>
              <c:numCache>
                <c:formatCode>General</c:formatCode>
                <c:ptCount val="7"/>
                <c:pt idx="0">
                  <c:v>78.569999999999993</c:v>
                </c:pt>
                <c:pt idx="1">
                  <c:v>56.41</c:v>
                </c:pt>
                <c:pt idx="2">
                  <c:v>42.11</c:v>
                </c:pt>
                <c:pt idx="3">
                  <c:v>24.32</c:v>
                </c:pt>
                <c:pt idx="4">
                  <c:v>15</c:v>
                </c:pt>
                <c:pt idx="5">
                  <c:v>10.199999999999999</c:v>
                </c:pt>
                <c:pt idx="6">
                  <c:v>0</c:v>
                </c:pt>
              </c:numCache>
            </c:numRef>
          </c:val>
          <c:extLst>
            <c:ext xmlns:c16="http://schemas.microsoft.com/office/drawing/2014/chart" uri="{C3380CC4-5D6E-409C-BE32-E72D297353CC}">
              <c16:uniqueId val="{00000002-BD65-4602-B528-B013F9F394A4}"/>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decision huddles and/or decision debriefs with appropriate care team to standardize use of ACOG/SMFM guidelines and checklist</a:t>
            </a:r>
            <a:endParaRPr lang="en-US" sz="1800" b="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5'!$A$2</c:f>
              <c:strCache>
                <c:ptCount val="1"/>
                <c:pt idx="0">
                  <c:v>In Place</c:v>
                </c:pt>
              </c:strCache>
            </c:strRef>
          </c:tx>
          <c:spPr>
            <a:solidFill>
              <a:srgbClr val="00B050"/>
            </a:solidFill>
            <a:ln>
              <a:noFill/>
            </a:ln>
            <a:effectLst/>
          </c:spPr>
          <c:invertIfNegative val="0"/>
          <c:cat>
            <c:strRef>
              <c:f>'SM 5'!$B$1:$H$1</c:f>
              <c:strCache>
                <c:ptCount val="7"/>
                <c:pt idx="0">
                  <c:v>Baseline</c:v>
                </c:pt>
                <c:pt idx="1">
                  <c:v>January</c:v>
                </c:pt>
                <c:pt idx="2">
                  <c:v>February</c:v>
                </c:pt>
                <c:pt idx="3">
                  <c:v>March</c:v>
                </c:pt>
                <c:pt idx="4">
                  <c:v>April</c:v>
                </c:pt>
                <c:pt idx="5">
                  <c:v>May</c:v>
                </c:pt>
                <c:pt idx="6">
                  <c:v>June</c:v>
                </c:pt>
              </c:strCache>
            </c:strRef>
          </c:cat>
          <c:val>
            <c:numRef>
              <c:f>'SM 5'!$B$2:$H$2</c:f>
              <c:numCache>
                <c:formatCode>General</c:formatCode>
                <c:ptCount val="7"/>
                <c:pt idx="0">
                  <c:v>2.39</c:v>
                </c:pt>
                <c:pt idx="1">
                  <c:v>2.57</c:v>
                </c:pt>
                <c:pt idx="2">
                  <c:v>3.95</c:v>
                </c:pt>
                <c:pt idx="3">
                  <c:v>6.76</c:v>
                </c:pt>
                <c:pt idx="4">
                  <c:v>10.77</c:v>
                </c:pt>
                <c:pt idx="5">
                  <c:v>14.04</c:v>
                </c:pt>
                <c:pt idx="6">
                  <c:v>20.83</c:v>
                </c:pt>
              </c:numCache>
            </c:numRef>
          </c:val>
          <c:extLst>
            <c:ext xmlns:c16="http://schemas.microsoft.com/office/drawing/2014/chart" uri="{C3380CC4-5D6E-409C-BE32-E72D297353CC}">
              <c16:uniqueId val="{00000000-3E0C-48D8-B6B6-EED5A90EF75A}"/>
            </c:ext>
          </c:extLst>
        </c:ser>
        <c:ser>
          <c:idx val="1"/>
          <c:order val="1"/>
          <c:tx>
            <c:strRef>
              <c:f>'SM 5'!$A$3</c:f>
              <c:strCache>
                <c:ptCount val="1"/>
                <c:pt idx="0">
                  <c:v>Working on it </c:v>
                </c:pt>
              </c:strCache>
            </c:strRef>
          </c:tx>
          <c:spPr>
            <a:solidFill>
              <a:srgbClr val="FFC000"/>
            </a:solidFill>
            <a:ln>
              <a:noFill/>
            </a:ln>
            <a:effectLst/>
          </c:spPr>
          <c:invertIfNegative val="0"/>
          <c:cat>
            <c:strRef>
              <c:f>'SM 5'!$B$1:$H$1</c:f>
              <c:strCache>
                <c:ptCount val="7"/>
                <c:pt idx="0">
                  <c:v>Baseline</c:v>
                </c:pt>
                <c:pt idx="1">
                  <c:v>January</c:v>
                </c:pt>
                <c:pt idx="2">
                  <c:v>February</c:v>
                </c:pt>
                <c:pt idx="3">
                  <c:v>March</c:v>
                </c:pt>
                <c:pt idx="4">
                  <c:v>April</c:v>
                </c:pt>
                <c:pt idx="5">
                  <c:v>May</c:v>
                </c:pt>
                <c:pt idx="6">
                  <c:v>June</c:v>
                </c:pt>
              </c:strCache>
            </c:strRef>
          </c:cat>
          <c:val>
            <c:numRef>
              <c:f>'SM 5'!$B$3:$H$3</c:f>
              <c:numCache>
                <c:formatCode>General</c:formatCode>
                <c:ptCount val="7"/>
                <c:pt idx="0">
                  <c:v>10.71</c:v>
                </c:pt>
                <c:pt idx="1">
                  <c:v>26.92</c:v>
                </c:pt>
                <c:pt idx="2">
                  <c:v>39.47</c:v>
                </c:pt>
                <c:pt idx="3">
                  <c:v>55.41</c:v>
                </c:pt>
                <c:pt idx="4">
                  <c:v>64.62</c:v>
                </c:pt>
                <c:pt idx="5">
                  <c:v>75.44</c:v>
                </c:pt>
                <c:pt idx="6">
                  <c:v>75</c:v>
                </c:pt>
              </c:numCache>
            </c:numRef>
          </c:val>
          <c:extLst>
            <c:ext xmlns:c16="http://schemas.microsoft.com/office/drawing/2014/chart" uri="{C3380CC4-5D6E-409C-BE32-E72D297353CC}">
              <c16:uniqueId val="{00000001-3E0C-48D8-B6B6-EED5A90EF75A}"/>
            </c:ext>
          </c:extLst>
        </c:ser>
        <c:ser>
          <c:idx val="2"/>
          <c:order val="2"/>
          <c:tx>
            <c:strRef>
              <c:f>'SM 5'!$A$4</c:f>
              <c:strCache>
                <c:ptCount val="1"/>
                <c:pt idx="0">
                  <c:v>Not Started</c:v>
                </c:pt>
              </c:strCache>
            </c:strRef>
          </c:tx>
          <c:spPr>
            <a:solidFill>
              <a:srgbClr val="FF0000"/>
            </a:solidFill>
            <a:ln>
              <a:noFill/>
            </a:ln>
            <a:effectLst/>
          </c:spPr>
          <c:invertIfNegative val="0"/>
          <c:cat>
            <c:strRef>
              <c:f>'SM 5'!$B$1:$H$1</c:f>
              <c:strCache>
                <c:ptCount val="7"/>
                <c:pt idx="0">
                  <c:v>Baseline</c:v>
                </c:pt>
                <c:pt idx="1">
                  <c:v>January</c:v>
                </c:pt>
                <c:pt idx="2">
                  <c:v>February</c:v>
                </c:pt>
                <c:pt idx="3">
                  <c:v>March</c:v>
                </c:pt>
                <c:pt idx="4">
                  <c:v>April</c:v>
                </c:pt>
                <c:pt idx="5">
                  <c:v>May</c:v>
                </c:pt>
                <c:pt idx="6">
                  <c:v>June</c:v>
                </c:pt>
              </c:strCache>
            </c:strRef>
          </c:cat>
          <c:val>
            <c:numRef>
              <c:f>'SM 5'!$B$4:$H$4</c:f>
              <c:numCache>
                <c:formatCode>General</c:formatCode>
                <c:ptCount val="7"/>
                <c:pt idx="0">
                  <c:v>86.9</c:v>
                </c:pt>
                <c:pt idx="1">
                  <c:v>70.510000000000005</c:v>
                </c:pt>
                <c:pt idx="2">
                  <c:v>56.58</c:v>
                </c:pt>
                <c:pt idx="3">
                  <c:v>37.840000000000003</c:v>
                </c:pt>
                <c:pt idx="4">
                  <c:v>24.62</c:v>
                </c:pt>
                <c:pt idx="5">
                  <c:v>10.53</c:v>
                </c:pt>
                <c:pt idx="6">
                  <c:v>4.17</c:v>
                </c:pt>
              </c:numCache>
            </c:numRef>
          </c:val>
          <c:extLst>
            <c:ext xmlns:c16="http://schemas.microsoft.com/office/drawing/2014/chart" uri="{C3380CC4-5D6E-409C-BE32-E72D297353CC}">
              <c16:uniqueId val="{00000002-3E0C-48D8-B6B6-EED5A90EF75A}"/>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0" i="0" u="none" strike="noStrike" baseline="0">
                <a:effectLst/>
              </a:rPr>
              <a:t>Implemented workflow process to incorporate shared decision making with the patient </a:t>
            </a:r>
            <a:endParaRPr lang="en-US" sz="1800" b="0">
              <a:effectLst/>
            </a:endParaRP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6'!$A$2</c:f>
              <c:strCache>
                <c:ptCount val="1"/>
                <c:pt idx="0">
                  <c:v>In Place</c:v>
                </c:pt>
              </c:strCache>
            </c:strRef>
          </c:tx>
          <c:spPr>
            <a:solidFill>
              <a:srgbClr val="00B050"/>
            </a:solidFill>
            <a:ln>
              <a:noFill/>
            </a:ln>
            <a:effectLst/>
          </c:spPr>
          <c:invertIfNegative val="0"/>
          <c:cat>
            <c:strRef>
              <c:f>'SM 6'!$B$1:$H$1</c:f>
              <c:strCache>
                <c:ptCount val="7"/>
                <c:pt idx="0">
                  <c:v>Baseline</c:v>
                </c:pt>
                <c:pt idx="1">
                  <c:v>January</c:v>
                </c:pt>
                <c:pt idx="2">
                  <c:v>February</c:v>
                </c:pt>
                <c:pt idx="3">
                  <c:v>March</c:v>
                </c:pt>
                <c:pt idx="4">
                  <c:v>April</c:v>
                </c:pt>
                <c:pt idx="5">
                  <c:v>May</c:v>
                </c:pt>
                <c:pt idx="6">
                  <c:v>June</c:v>
                </c:pt>
              </c:strCache>
            </c:strRef>
          </c:cat>
          <c:val>
            <c:numRef>
              <c:f>'SM 6'!$B$2:$H$2</c:f>
              <c:numCache>
                <c:formatCode>General</c:formatCode>
                <c:ptCount val="7"/>
                <c:pt idx="0">
                  <c:v>2.41</c:v>
                </c:pt>
                <c:pt idx="1">
                  <c:v>2.56</c:v>
                </c:pt>
                <c:pt idx="2">
                  <c:v>3.94</c:v>
                </c:pt>
                <c:pt idx="3">
                  <c:v>4.05</c:v>
                </c:pt>
                <c:pt idx="4">
                  <c:v>6.15</c:v>
                </c:pt>
                <c:pt idx="5">
                  <c:v>8.77</c:v>
                </c:pt>
                <c:pt idx="6">
                  <c:v>16.670000000000002</c:v>
                </c:pt>
              </c:numCache>
            </c:numRef>
          </c:val>
          <c:extLst>
            <c:ext xmlns:c16="http://schemas.microsoft.com/office/drawing/2014/chart" uri="{C3380CC4-5D6E-409C-BE32-E72D297353CC}">
              <c16:uniqueId val="{00000000-67B7-4740-B89D-FB771863F6BE}"/>
            </c:ext>
          </c:extLst>
        </c:ser>
        <c:ser>
          <c:idx val="1"/>
          <c:order val="1"/>
          <c:tx>
            <c:strRef>
              <c:f>'SM 6'!$A$3</c:f>
              <c:strCache>
                <c:ptCount val="1"/>
                <c:pt idx="0">
                  <c:v>Working on it </c:v>
                </c:pt>
              </c:strCache>
            </c:strRef>
          </c:tx>
          <c:spPr>
            <a:solidFill>
              <a:srgbClr val="FFC000"/>
            </a:solidFill>
            <a:ln>
              <a:noFill/>
            </a:ln>
            <a:effectLst/>
          </c:spPr>
          <c:invertIfNegative val="0"/>
          <c:cat>
            <c:strRef>
              <c:f>'SM 6'!$B$1:$H$1</c:f>
              <c:strCache>
                <c:ptCount val="7"/>
                <c:pt idx="0">
                  <c:v>Baseline</c:v>
                </c:pt>
                <c:pt idx="1">
                  <c:v>January</c:v>
                </c:pt>
                <c:pt idx="2">
                  <c:v>February</c:v>
                </c:pt>
                <c:pt idx="3">
                  <c:v>March</c:v>
                </c:pt>
                <c:pt idx="4">
                  <c:v>April</c:v>
                </c:pt>
                <c:pt idx="5">
                  <c:v>May</c:v>
                </c:pt>
                <c:pt idx="6">
                  <c:v>June</c:v>
                </c:pt>
              </c:strCache>
            </c:strRef>
          </c:cat>
          <c:val>
            <c:numRef>
              <c:f>'SM 6'!$B$3:$H$3</c:f>
              <c:numCache>
                <c:formatCode>General</c:formatCode>
                <c:ptCount val="7"/>
                <c:pt idx="0">
                  <c:v>13.25</c:v>
                </c:pt>
                <c:pt idx="1">
                  <c:v>29.49</c:v>
                </c:pt>
                <c:pt idx="2">
                  <c:v>42.11</c:v>
                </c:pt>
                <c:pt idx="3">
                  <c:v>60.81</c:v>
                </c:pt>
                <c:pt idx="4">
                  <c:v>66.150000000000006</c:v>
                </c:pt>
                <c:pt idx="5">
                  <c:v>73.680000000000007</c:v>
                </c:pt>
                <c:pt idx="6">
                  <c:v>75</c:v>
                </c:pt>
              </c:numCache>
            </c:numRef>
          </c:val>
          <c:extLst>
            <c:ext xmlns:c16="http://schemas.microsoft.com/office/drawing/2014/chart" uri="{C3380CC4-5D6E-409C-BE32-E72D297353CC}">
              <c16:uniqueId val="{00000001-67B7-4740-B89D-FB771863F6BE}"/>
            </c:ext>
          </c:extLst>
        </c:ser>
        <c:ser>
          <c:idx val="2"/>
          <c:order val="2"/>
          <c:tx>
            <c:strRef>
              <c:f>'SM 6'!$A$4</c:f>
              <c:strCache>
                <c:ptCount val="1"/>
                <c:pt idx="0">
                  <c:v>Not Started</c:v>
                </c:pt>
              </c:strCache>
            </c:strRef>
          </c:tx>
          <c:spPr>
            <a:solidFill>
              <a:srgbClr val="FF0000"/>
            </a:solidFill>
            <a:ln>
              <a:noFill/>
            </a:ln>
            <a:effectLst/>
          </c:spPr>
          <c:invertIfNegative val="0"/>
          <c:cat>
            <c:strRef>
              <c:f>'SM 6'!$B$1:$H$1</c:f>
              <c:strCache>
                <c:ptCount val="7"/>
                <c:pt idx="0">
                  <c:v>Baseline</c:v>
                </c:pt>
                <c:pt idx="1">
                  <c:v>January</c:v>
                </c:pt>
                <c:pt idx="2">
                  <c:v>February</c:v>
                </c:pt>
                <c:pt idx="3">
                  <c:v>March</c:v>
                </c:pt>
                <c:pt idx="4">
                  <c:v>April</c:v>
                </c:pt>
                <c:pt idx="5">
                  <c:v>May</c:v>
                </c:pt>
                <c:pt idx="6">
                  <c:v>June</c:v>
                </c:pt>
              </c:strCache>
            </c:strRef>
          </c:cat>
          <c:val>
            <c:numRef>
              <c:f>'SM 6'!$B$4:$H$4</c:f>
              <c:numCache>
                <c:formatCode>General</c:formatCode>
                <c:ptCount val="7"/>
                <c:pt idx="0">
                  <c:v>84.34</c:v>
                </c:pt>
                <c:pt idx="1">
                  <c:v>67.95</c:v>
                </c:pt>
                <c:pt idx="2">
                  <c:v>53.95</c:v>
                </c:pt>
                <c:pt idx="3">
                  <c:v>35.14</c:v>
                </c:pt>
                <c:pt idx="4">
                  <c:v>27.49</c:v>
                </c:pt>
                <c:pt idx="5">
                  <c:v>17.54</c:v>
                </c:pt>
                <c:pt idx="6">
                  <c:v>8.33</c:v>
                </c:pt>
              </c:numCache>
            </c:numRef>
          </c:val>
          <c:extLst>
            <c:ext xmlns:c16="http://schemas.microsoft.com/office/drawing/2014/chart" uri="{C3380CC4-5D6E-409C-BE32-E72D297353CC}">
              <c16:uniqueId val="{00000002-67B7-4740-B89D-FB771863F6BE}"/>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8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AE21B8-D77A-4268-8D9B-210BAC61C43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352FA32-6261-48B3-8E02-D70D71AC0F56}">
      <dgm:prSet phldrT="[Text]" custT="1"/>
      <dgm:spPr/>
      <dgm:t>
        <a:bodyPr/>
        <a:lstStyle/>
        <a:p>
          <a:pPr algn="l"/>
          <a:r>
            <a:rPr lang="en-US" sz="2400" b="1" u="sng" dirty="0"/>
            <a:t>Aim:</a:t>
          </a:r>
          <a:r>
            <a:rPr lang="en-US" sz="2400" b="0" u="none" dirty="0"/>
            <a:t> </a:t>
          </a:r>
          <a:r>
            <a:rPr lang="en-US" sz="2400" dirty="0"/>
            <a:t>70% of participating hospitals will be at or below the Healthy People goal of 24.7% cesarean delivery rate among NTSV births by December 31, 2022</a:t>
          </a:r>
        </a:p>
      </dgm:t>
    </dgm:pt>
    <dgm:pt modelId="{09B6ADF1-C3B1-48D4-A9FA-A1D94ACDE10E}" type="parTrans" cxnId="{7B2163BA-C9AC-4095-B7B3-40D9736AD474}">
      <dgm:prSet/>
      <dgm:spPr/>
      <dgm:t>
        <a:bodyPr/>
        <a:lstStyle/>
        <a:p>
          <a:endParaRPr lang="en-US"/>
        </a:p>
      </dgm:t>
    </dgm:pt>
    <dgm:pt modelId="{84AD2DB5-BD1E-4ACE-B79D-7388A111EB15}" type="sibTrans" cxnId="{7B2163BA-C9AC-4095-B7B3-40D9736AD474}">
      <dgm:prSet/>
      <dgm:spPr/>
      <dgm:t>
        <a:bodyPr/>
        <a:lstStyle/>
        <a:p>
          <a:endParaRPr lang="en-US"/>
        </a:p>
      </dgm:t>
    </dgm:pt>
    <dgm:pt modelId="{D25E3A4E-9AFA-4902-82AB-15FCDA24CA25}">
      <dgm:prSet phldrT="[Text]" custT="1"/>
      <dgm:spPr>
        <a:solidFill>
          <a:srgbClr val="E67356">
            <a:alpha val="90000"/>
          </a:srgbClr>
        </a:solidFill>
      </dgm:spPr>
      <dgm:t>
        <a:bodyPr/>
        <a:lstStyle/>
        <a:p>
          <a:pPr algn="l"/>
          <a:r>
            <a:rPr lang="en-US" sz="2000" b="1" u="sng" dirty="0"/>
            <a:t>Goal:</a:t>
          </a:r>
          <a:r>
            <a:rPr lang="en-US" sz="2000" b="0" u="none" dirty="0"/>
            <a:t> </a:t>
          </a:r>
          <a:r>
            <a:rPr lang="en-US" sz="2000" dirty="0"/>
            <a:t>Increase the percent of cesarean section deliveries among NTSV births that meet ACOG/SMFM criteria for cesarean</a:t>
          </a:r>
        </a:p>
      </dgm:t>
    </dgm:pt>
    <dgm:pt modelId="{6FA7817C-C5BF-43C1-9805-9EB84EC09CE1}" type="parTrans" cxnId="{650E2028-F617-4066-93A1-3246F1016816}">
      <dgm:prSet/>
      <dgm:spPr/>
      <dgm:t>
        <a:bodyPr/>
        <a:lstStyle/>
        <a:p>
          <a:endParaRPr lang="en-US"/>
        </a:p>
      </dgm:t>
    </dgm:pt>
    <dgm:pt modelId="{589CC665-CCA6-4229-ABBC-C61330523BC6}" type="sibTrans" cxnId="{650E2028-F617-4066-93A1-3246F1016816}">
      <dgm:prSet/>
      <dgm:spPr/>
      <dgm:t>
        <a:bodyPr/>
        <a:lstStyle/>
        <a:p>
          <a:endParaRPr lang="en-US"/>
        </a:p>
      </dgm:t>
    </dgm:pt>
    <dgm:pt modelId="{44DEA0AC-EA1D-4309-8801-7C76B19B9D73}">
      <dgm:prSet phldrT="[Text]" custT="1"/>
      <dgm:spPr>
        <a:solidFill>
          <a:srgbClr val="E67356">
            <a:alpha val="90000"/>
          </a:srgbClr>
        </a:solidFill>
      </dgm:spPr>
      <dgm:t>
        <a:bodyPr/>
        <a:lstStyle/>
        <a:p>
          <a:pPr algn="l"/>
          <a:r>
            <a:rPr lang="en-US" sz="2000" b="1" u="sng" dirty="0"/>
            <a:t>Goal:</a:t>
          </a:r>
          <a:r>
            <a:rPr lang="en-US" sz="2000" b="0" u="none" dirty="0"/>
            <a:t> </a:t>
          </a:r>
          <a:r>
            <a:rPr lang="en-US" sz="2000" dirty="0"/>
            <a:t>Increase the % of physicians/ midwives/ nurses educated on ACOG/SMFM criteria for cesarean, labor management strategies/response to labor challenges, protocol for facilitating decision huddles and/or decision debriefs</a:t>
          </a:r>
        </a:p>
      </dgm:t>
    </dgm:pt>
    <dgm:pt modelId="{013057DC-2DA3-4E19-8A06-2487B41FC38D}" type="parTrans" cxnId="{A4A5DA83-480F-4D0B-B804-5D1C324FA1B8}">
      <dgm:prSet/>
      <dgm:spPr/>
      <dgm:t>
        <a:bodyPr/>
        <a:lstStyle/>
        <a:p>
          <a:endParaRPr lang="en-US"/>
        </a:p>
      </dgm:t>
    </dgm:pt>
    <dgm:pt modelId="{41689BD3-984B-48F5-B544-DC20A6842846}" type="sibTrans" cxnId="{A4A5DA83-480F-4D0B-B804-5D1C324FA1B8}">
      <dgm:prSet/>
      <dgm:spPr/>
      <dgm:t>
        <a:bodyPr/>
        <a:lstStyle/>
        <a:p>
          <a:endParaRPr lang="en-US"/>
        </a:p>
      </dgm:t>
    </dgm:pt>
    <dgm:pt modelId="{0E16C93F-E66F-4281-9B9B-6047DAE6CDF7}" type="pres">
      <dgm:prSet presAssocID="{ECAE21B8-D77A-4268-8D9B-210BAC61C436}" presName="hierChild1" presStyleCnt="0">
        <dgm:presLayoutVars>
          <dgm:chPref val="1"/>
          <dgm:dir/>
          <dgm:animOne val="branch"/>
          <dgm:animLvl val="lvl"/>
          <dgm:resizeHandles/>
        </dgm:presLayoutVars>
      </dgm:prSet>
      <dgm:spPr/>
      <dgm:t>
        <a:bodyPr/>
        <a:lstStyle/>
        <a:p>
          <a:endParaRPr lang="en-US"/>
        </a:p>
      </dgm:t>
    </dgm:pt>
    <dgm:pt modelId="{367710B3-25A8-4F58-BA4C-9A573D6507FF}" type="pres">
      <dgm:prSet presAssocID="{3352FA32-6261-48B3-8E02-D70D71AC0F56}" presName="hierRoot1" presStyleCnt="0"/>
      <dgm:spPr/>
    </dgm:pt>
    <dgm:pt modelId="{2B00B4C4-E45B-4579-8818-3BAA88D6423C}" type="pres">
      <dgm:prSet presAssocID="{3352FA32-6261-48B3-8E02-D70D71AC0F56}" presName="composite" presStyleCnt="0"/>
      <dgm:spPr/>
    </dgm:pt>
    <dgm:pt modelId="{E5208655-3BF4-4F0B-BF32-74571CB4E3A7}" type="pres">
      <dgm:prSet presAssocID="{3352FA32-6261-48B3-8E02-D70D71AC0F56}" presName="background" presStyleLbl="node0" presStyleIdx="0" presStyleCnt="1"/>
      <dgm:spPr/>
    </dgm:pt>
    <dgm:pt modelId="{E6E725FF-E87D-4145-9122-E176F6614CA3}" type="pres">
      <dgm:prSet presAssocID="{3352FA32-6261-48B3-8E02-D70D71AC0F56}" presName="text" presStyleLbl="fgAcc0" presStyleIdx="0" presStyleCnt="1" custScaleX="194583">
        <dgm:presLayoutVars>
          <dgm:chPref val="3"/>
        </dgm:presLayoutVars>
      </dgm:prSet>
      <dgm:spPr/>
      <dgm:t>
        <a:bodyPr/>
        <a:lstStyle/>
        <a:p>
          <a:endParaRPr lang="en-US"/>
        </a:p>
      </dgm:t>
    </dgm:pt>
    <dgm:pt modelId="{C4B161F5-3FDC-43EA-B854-C04C5A310622}" type="pres">
      <dgm:prSet presAssocID="{3352FA32-6261-48B3-8E02-D70D71AC0F56}" presName="hierChild2" presStyleCnt="0"/>
      <dgm:spPr/>
    </dgm:pt>
    <dgm:pt modelId="{D6A9B602-256F-49CA-8455-931472A12416}" type="pres">
      <dgm:prSet presAssocID="{6FA7817C-C5BF-43C1-9805-9EB84EC09CE1}" presName="Name10" presStyleLbl="parChTrans1D2" presStyleIdx="0" presStyleCnt="2"/>
      <dgm:spPr/>
      <dgm:t>
        <a:bodyPr/>
        <a:lstStyle/>
        <a:p>
          <a:endParaRPr lang="en-US"/>
        </a:p>
      </dgm:t>
    </dgm:pt>
    <dgm:pt modelId="{4913D812-E60E-4667-9CA1-6DF59C57168D}" type="pres">
      <dgm:prSet presAssocID="{D25E3A4E-9AFA-4902-82AB-15FCDA24CA25}" presName="hierRoot2" presStyleCnt="0"/>
      <dgm:spPr/>
    </dgm:pt>
    <dgm:pt modelId="{E8810958-AC5E-4B7F-B05F-C6087AA0E17D}" type="pres">
      <dgm:prSet presAssocID="{D25E3A4E-9AFA-4902-82AB-15FCDA24CA25}" presName="composite2" presStyleCnt="0"/>
      <dgm:spPr/>
    </dgm:pt>
    <dgm:pt modelId="{A9FB5358-8043-4BE5-8E9B-5783B19FACC1}" type="pres">
      <dgm:prSet presAssocID="{D25E3A4E-9AFA-4902-82AB-15FCDA24CA25}" presName="background2" presStyleLbl="node2" presStyleIdx="0" presStyleCnt="2"/>
      <dgm:spPr/>
    </dgm:pt>
    <dgm:pt modelId="{E9C9DFB9-1F5D-45EA-AD47-96311A00D84D}" type="pres">
      <dgm:prSet presAssocID="{D25E3A4E-9AFA-4902-82AB-15FCDA24CA25}" presName="text2" presStyleLbl="fgAcc2" presStyleIdx="0" presStyleCnt="2" custScaleX="191652">
        <dgm:presLayoutVars>
          <dgm:chPref val="3"/>
        </dgm:presLayoutVars>
      </dgm:prSet>
      <dgm:spPr/>
      <dgm:t>
        <a:bodyPr/>
        <a:lstStyle/>
        <a:p>
          <a:endParaRPr lang="en-US"/>
        </a:p>
      </dgm:t>
    </dgm:pt>
    <dgm:pt modelId="{97737554-F523-48F4-8406-40748A1BB0C5}" type="pres">
      <dgm:prSet presAssocID="{D25E3A4E-9AFA-4902-82AB-15FCDA24CA25}" presName="hierChild3" presStyleCnt="0"/>
      <dgm:spPr/>
    </dgm:pt>
    <dgm:pt modelId="{3E8616DE-C53E-4B7F-8B18-459DF31B6DC5}" type="pres">
      <dgm:prSet presAssocID="{013057DC-2DA3-4E19-8A06-2487B41FC38D}" presName="Name10" presStyleLbl="parChTrans1D2" presStyleIdx="1" presStyleCnt="2"/>
      <dgm:spPr/>
      <dgm:t>
        <a:bodyPr/>
        <a:lstStyle/>
        <a:p>
          <a:endParaRPr lang="en-US"/>
        </a:p>
      </dgm:t>
    </dgm:pt>
    <dgm:pt modelId="{CF67D9E1-1E61-4A82-89AF-07E80BE656C9}" type="pres">
      <dgm:prSet presAssocID="{44DEA0AC-EA1D-4309-8801-7C76B19B9D73}" presName="hierRoot2" presStyleCnt="0"/>
      <dgm:spPr/>
    </dgm:pt>
    <dgm:pt modelId="{2B74E4DC-2E98-4345-9DB5-837DAF044E87}" type="pres">
      <dgm:prSet presAssocID="{44DEA0AC-EA1D-4309-8801-7C76B19B9D73}" presName="composite2" presStyleCnt="0"/>
      <dgm:spPr/>
    </dgm:pt>
    <dgm:pt modelId="{30C8A44F-2D93-41DA-B811-7ABB3B4B8A55}" type="pres">
      <dgm:prSet presAssocID="{44DEA0AC-EA1D-4309-8801-7C76B19B9D73}" presName="background2" presStyleLbl="node2" presStyleIdx="1" presStyleCnt="2"/>
      <dgm:spPr/>
    </dgm:pt>
    <dgm:pt modelId="{091C6322-DEC8-4E44-A596-27DC98C8F05D}" type="pres">
      <dgm:prSet presAssocID="{44DEA0AC-EA1D-4309-8801-7C76B19B9D73}" presName="text2" presStyleLbl="fgAcc2" presStyleIdx="1" presStyleCnt="2" custScaleX="200489">
        <dgm:presLayoutVars>
          <dgm:chPref val="3"/>
        </dgm:presLayoutVars>
      </dgm:prSet>
      <dgm:spPr/>
      <dgm:t>
        <a:bodyPr/>
        <a:lstStyle/>
        <a:p>
          <a:endParaRPr lang="en-US"/>
        </a:p>
      </dgm:t>
    </dgm:pt>
    <dgm:pt modelId="{0102C391-6457-4145-88C8-FF5121D4AE98}" type="pres">
      <dgm:prSet presAssocID="{44DEA0AC-EA1D-4309-8801-7C76B19B9D73}" presName="hierChild3" presStyleCnt="0"/>
      <dgm:spPr/>
    </dgm:pt>
  </dgm:ptLst>
  <dgm:cxnLst>
    <dgm:cxn modelId="{80C18E98-BDF9-496F-9EB2-3B93ADFA30E1}" type="presOf" srcId="{3352FA32-6261-48B3-8E02-D70D71AC0F56}" destId="{E6E725FF-E87D-4145-9122-E176F6614CA3}" srcOrd="0" destOrd="0" presId="urn:microsoft.com/office/officeart/2005/8/layout/hierarchy1"/>
    <dgm:cxn modelId="{3E61508F-D16D-40DD-8A8E-085EDD873B81}" type="presOf" srcId="{D25E3A4E-9AFA-4902-82AB-15FCDA24CA25}" destId="{E9C9DFB9-1F5D-45EA-AD47-96311A00D84D}" srcOrd="0" destOrd="0" presId="urn:microsoft.com/office/officeart/2005/8/layout/hierarchy1"/>
    <dgm:cxn modelId="{523D8BB9-A416-4895-B47B-6EB65410800B}" type="presOf" srcId="{44DEA0AC-EA1D-4309-8801-7C76B19B9D73}" destId="{091C6322-DEC8-4E44-A596-27DC98C8F05D}" srcOrd="0" destOrd="0" presId="urn:microsoft.com/office/officeart/2005/8/layout/hierarchy1"/>
    <dgm:cxn modelId="{207437DE-1DFF-4E9B-AF4A-C7133972E57E}" type="presOf" srcId="{013057DC-2DA3-4E19-8A06-2487B41FC38D}" destId="{3E8616DE-C53E-4B7F-8B18-459DF31B6DC5}" srcOrd="0" destOrd="0" presId="urn:microsoft.com/office/officeart/2005/8/layout/hierarchy1"/>
    <dgm:cxn modelId="{F31B3CAE-63E7-4AAB-AB07-CAE729B1039E}" type="presOf" srcId="{6FA7817C-C5BF-43C1-9805-9EB84EC09CE1}" destId="{D6A9B602-256F-49CA-8455-931472A12416}" srcOrd="0" destOrd="0" presId="urn:microsoft.com/office/officeart/2005/8/layout/hierarchy1"/>
    <dgm:cxn modelId="{A4A5DA83-480F-4D0B-B804-5D1C324FA1B8}" srcId="{3352FA32-6261-48B3-8E02-D70D71AC0F56}" destId="{44DEA0AC-EA1D-4309-8801-7C76B19B9D73}" srcOrd="1" destOrd="0" parTransId="{013057DC-2DA3-4E19-8A06-2487B41FC38D}" sibTransId="{41689BD3-984B-48F5-B544-DC20A6842846}"/>
    <dgm:cxn modelId="{A8FBED22-D33B-46A3-8147-629BF6959AAF}" type="presOf" srcId="{ECAE21B8-D77A-4268-8D9B-210BAC61C436}" destId="{0E16C93F-E66F-4281-9B9B-6047DAE6CDF7}" srcOrd="0" destOrd="0" presId="urn:microsoft.com/office/officeart/2005/8/layout/hierarchy1"/>
    <dgm:cxn modelId="{7B2163BA-C9AC-4095-B7B3-40D9736AD474}" srcId="{ECAE21B8-D77A-4268-8D9B-210BAC61C436}" destId="{3352FA32-6261-48B3-8E02-D70D71AC0F56}" srcOrd="0" destOrd="0" parTransId="{09B6ADF1-C3B1-48D4-A9FA-A1D94ACDE10E}" sibTransId="{84AD2DB5-BD1E-4ACE-B79D-7388A111EB15}"/>
    <dgm:cxn modelId="{650E2028-F617-4066-93A1-3246F1016816}" srcId="{3352FA32-6261-48B3-8E02-D70D71AC0F56}" destId="{D25E3A4E-9AFA-4902-82AB-15FCDA24CA25}" srcOrd="0" destOrd="0" parTransId="{6FA7817C-C5BF-43C1-9805-9EB84EC09CE1}" sibTransId="{589CC665-CCA6-4229-ABBC-C61330523BC6}"/>
    <dgm:cxn modelId="{76519D01-FCB5-47E2-B60C-7640F138D4CC}" type="presParOf" srcId="{0E16C93F-E66F-4281-9B9B-6047DAE6CDF7}" destId="{367710B3-25A8-4F58-BA4C-9A573D6507FF}" srcOrd="0" destOrd="0" presId="urn:microsoft.com/office/officeart/2005/8/layout/hierarchy1"/>
    <dgm:cxn modelId="{0EB81717-B3E0-4DF1-93AE-2F4038B6EBF4}" type="presParOf" srcId="{367710B3-25A8-4F58-BA4C-9A573D6507FF}" destId="{2B00B4C4-E45B-4579-8818-3BAA88D6423C}" srcOrd="0" destOrd="0" presId="urn:microsoft.com/office/officeart/2005/8/layout/hierarchy1"/>
    <dgm:cxn modelId="{9B2FF5A4-92DA-4E9E-99DC-B60423C9EC32}" type="presParOf" srcId="{2B00B4C4-E45B-4579-8818-3BAA88D6423C}" destId="{E5208655-3BF4-4F0B-BF32-74571CB4E3A7}" srcOrd="0" destOrd="0" presId="urn:microsoft.com/office/officeart/2005/8/layout/hierarchy1"/>
    <dgm:cxn modelId="{96277121-5C63-42BA-A84F-7ACE7BB05ABB}" type="presParOf" srcId="{2B00B4C4-E45B-4579-8818-3BAA88D6423C}" destId="{E6E725FF-E87D-4145-9122-E176F6614CA3}" srcOrd="1" destOrd="0" presId="urn:microsoft.com/office/officeart/2005/8/layout/hierarchy1"/>
    <dgm:cxn modelId="{812969AD-2D4A-450E-AD8E-7F2E6ABA96FD}" type="presParOf" srcId="{367710B3-25A8-4F58-BA4C-9A573D6507FF}" destId="{C4B161F5-3FDC-43EA-B854-C04C5A310622}" srcOrd="1" destOrd="0" presId="urn:microsoft.com/office/officeart/2005/8/layout/hierarchy1"/>
    <dgm:cxn modelId="{8873C279-5B44-4584-956A-ED54685ADB4E}" type="presParOf" srcId="{C4B161F5-3FDC-43EA-B854-C04C5A310622}" destId="{D6A9B602-256F-49CA-8455-931472A12416}" srcOrd="0" destOrd="0" presId="urn:microsoft.com/office/officeart/2005/8/layout/hierarchy1"/>
    <dgm:cxn modelId="{B5D3E1CA-D10B-4EDB-96AB-D29B9CB9A5AB}" type="presParOf" srcId="{C4B161F5-3FDC-43EA-B854-C04C5A310622}" destId="{4913D812-E60E-4667-9CA1-6DF59C57168D}" srcOrd="1" destOrd="0" presId="urn:microsoft.com/office/officeart/2005/8/layout/hierarchy1"/>
    <dgm:cxn modelId="{A45EBFD3-EBAE-4963-B4E4-5658C69EB86C}" type="presParOf" srcId="{4913D812-E60E-4667-9CA1-6DF59C57168D}" destId="{E8810958-AC5E-4B7F-B05F-C6087AA0E17D}" srcOrd="0" destOrd="0" presId="urn:microsoft.com/office/officeart/2005/8/layout/hierarchy1"/>
    <dgm:cxn modelId="{25E03C94-1605-4A48-81A2-AFFA49BD48A6}" type="presParOf" srcId="{E8810958-AC5E-4B7F-B05F-C6087AA0E17D}" destId="{A9FB5358-8043-4BE5-8E9B-5783B19FACC1}" srcOrd="0" destOrd="0" presId="urn:microsoft.com/office/officeart/2005/8/layout/hierarchy1"/>
    <dgm:cxn modelId="{88D9BB00-AFEB-4038-8965-8B1741F6CEEB}" type="presParOf" srcId="{E8810958-AC5E-4B7F-B05F-C6087AA0E17D}" destId="{E9C9DFB9-1F5D-45EA-AD47-96311A00D84D}" srcOrd="1" destOrd="0" presId="urn:microsoft.com/office/officeart/2005/8/layout/hierarchy1"/>
    <dgm:cxn modelId="{596C3E44-C1F0-44E6-9A8B-0EC90480A353}" type="presParOf" srcId="{4913D812-E60E-4667-9CA1-6DF59C57168D}" destId="{97737554-F523-48F4-8406-40748A1BB0C5}" srcOrd="1" destOrd="0" presId="urn:microsoft.com/office/officeart/2005/8/layout/hierarchy1"/>
    <dgm:cxn modelId="{5F297558-D816-474E-8DC8-55762955C818}" type="presParOf" srcId="{C4B161F5-3FDC-43EA-B854-C04C5A310622}" destId="{3E8616DE-C53E-4B7F-8B18-459DF31B6DC5}" srcOrd="2" destOrd="0" presId="urn:microsoft.com/office/officeart/2005/8/layout/hierarchy1"/>
    <dgm:cxn modelId="{6DB41CA4-EFFD-4A4A-83C9-188A1928F7CE}" type="presParOf" srcId="{C4B161F5-3FDC-43EA-B854-C04C5A310622}" destId="{CF67D9E1-1E61-4A82-89AF-07E80BE656C9}" srcOrd="3" destOrd="0" presId="urn:microsoft.com/office/officeart/2005/8/layout/hierarchy1"/>
    <dgm:cxn modelId="{A9A438E9-9F35-4098-B3F9-8F91D5197285}" type="presParOf" srcId="{CF67D9E1-1E61-4A82-89AF-07E80BE656C9}" destId="{2B74E4DC-2E98-4345-9DB5-837DAF044E87}" srcOrd="0" destOrd="0" presId="urn:microsoft.com/office/officeart/2005/8/layout/hierarchy1"/>
    <dgm:cxn modelId="{0C6C6AD3-117A-4CF1-9EF3-963E8C5BAA61}" type="presParOf" srcId="{2B74E4DC-2E98-4345-9DB5-837DAF044E87}" destId="{30C8A44F-2D93-41DA-B811-7ABB3B4B8A55}" srcOrd="0" destOrd="0" presId="urn:microsoft.com/office/officeart/2005/8/layout/hierarchy1"/>
    <dgm:cxn modelId="{289F34FA-AF7B-48E8-A229-8BE0F9593F58}" type="presParOf" srcId="{2B74E4DC-2E98-4345-9DB5-837DAF044E87}" destId="{091C6322-DEC8-4E44-A596-27DC98C8F05D}" srcOrd="1" destOrd="0" presId="urn:microsoft.com/office/officeart/2005/8/layout/hierarchy1"/>
    <dgm:cxn modelId="{BD5E9F7B-1EE5-4AF1-ADE7-F65C99A194BD}" type="presParOf" srcId="{CF67D9E1-1E61-4A82-89AF-07E80BE656C9}" destId="{0102C391-6457-4145-88C8-FF5121D4AE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custT="1"/>
      <dgm:spPr/>
      <dgm:t>
        <a:bodyPr/>
        <a:lstStyle/>
        <a:p>
          <a:r>
            <a:rPr lang="en-US" sz="1500" dirty="0"/>
            <a:t>Optimizing Labor Management and support</a:t>
          </a:r>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custT="1"/>
      <dgm:spPr/>
      <dgm:t>
        <a:bodyPr/>
        <a:lstStyle/>
        <a:p>
          <a:r>
            <a:rPr lang="en-US" sz="1500" dirty="0"/>
            <a:t>Protocols and Guidelines for Induction and Labor Decision Making</a:t>
          </a:r>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custT="1"/>
      <dgm:spPr/>
      <dgm:t>
        <a:bodyPr/>
        <a:lstStyle/>
        <a:p>
          <a:r>
            <a:rPr lang="en-US" sz="1500" dirty="0"/>
            <a:t>Provider, Nurse, Patient Education to support clinical culture change </a:t>
          </a:r>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custLinFactNeighborX="-13107" custLinFactNeighborY="-29">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E579CC1D-E1F1-4052-B4B7-1331926DBA55}" type="presOf" srcId="{5EC63639-39E4-4582-B971-9071D71B8134}" destId="{74B22517-B5C4-4B70-801E-EDEB1650AC48}"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4C6DC3FB-808A-46E3-B88B-F22858351B34}" type="presOf" srcId="{0F63673E-B97A-40F0-9A4B-B34055F900AC}" destId="{A79C321E-E673-4487-8AE2-8F67517FF725}" srcOrd="0" destOrd="0" presId="urn:microsoft.com/office/officeart/2005/8/layout/chevron1"/>
    <dgm:cxn modelId="{D778AC0F-12B2-4F74-B01E-9BBF35470904}" type="presOf" srcId="{DE90A7E4-18D9-4177-B3CA-F0148F7F07E0}" destId="{C18E0E07-C7A3-4B8D-834E-6D1F060B6F83}" srcOrd="0" destOrd="0" presId="urn:microsoft.com/office/officeart/2005/8/layout/chevron1"/>
    <dgm:cxn modelId="{89F9CC31-963F-49EC-B7D6-2699165FF58A}" srcId="{5D1A261D-82F7-495D-B6A0-7D520002D787}" destId="{5EC63639-39E4-4582-B971-9071D71B8134}" srcOrd="0" destOrd="0" parTransId="{8722E00C-EFF8-4BB3-A174-9BF025048D2A}" sibTransId="{864C00FB-01DA-445C-9581-8C5F99D7B98D}"/>
    <dgm:cxn modelId="{53EF75A8-8E07-4926-8E2D-EBDF9372DC50}" type="presOf" srcId="{5D1A261D-82F7-495D-B6A0-7D520002D787}" destId="{FE7F8A83-A58C-4E92-BD00-D4726D568A1B}" srcOrd="0" destOrd="0" presId="urn:microsoft.com/office/officeart/2005/8/layout/chevron1"/>
    <dgm:cxn modelId="{D2E79DB8-7517-4959-B55D-2030CE3E270E}" type="presParOf" srcId="{FE7F8A83-A58C-4E92-BD00-D4726D568A1B}" destId="{74B22517-B5C4-4B70-801E-EDEB1650AC48}" srcOrd="0" destOrd="0" presId="urn:microsoft.com/office/officeart/2005/8/layout/chevron1"/>
    <dgm:cxn modelId="{CBE125A6-2A1B-4A43-AD96-211607859C2E}" type="presParOf" srcId="{FE7F8A83-A58C-4E92-BD00-D4726D568A1B}" destId="{D6CD1AAF-F2A6-4C9A-BF5F-E8BF4C889B41}" srcOrd="1" destOrd="0" presId="urn:microsoft.com/office/officeart/2005/8/layout/chevron1"/>
    <dgm:cxn modelId="{C2098A12-454D-43E1-9327-7DA3D8EBBBCE}" type="presParOf" srcId="{FE7F8A83-A58C-4E92-BD00-D4726D568A1B}" destId="{A79C321E-E673-4487-8AE2-8F67517FF725}" srcOrd="2" destOrd="0" presId="urn:microsoft.com/office/officeart/2005/8/layout/chevron1"/>
    <dgm:cxn modelId="{06249FEC-99DD-4247-92D1-A04689316BA8}" type="presParOf" srcId="{FE7F8A83-A58C-4E92-BD00-D4726D568A1B}" destId="{5EB1E992-DE65-4356-BF59-AA2D25D61161}" srcOrd="3" destOrd="0" presId="urn:microsoft.com/office/officeart/2005/8/layout/chevron1"/>
    <dgm:cxn modelId="{0E34D613-941D-4A96-8225-D1CB47A79578}"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AFC3AE-C83D-4FA7-9A07-9FFB762EDFBF}" type="doc">
      <dgm:prSet loTypeId="urn:microsoft.com/office/officeart/2005/8/layout/process2" loCatId="process" qsTypeId="urn:microsoft.com/office/officeart/2005/8/quickstyle/simple1" qsCatId="simple" csTypeId="urn:microsoft.com/office/officeart/2005/8/colors/accent3_2" csCatId="accent3" phldr="1"/>
      <dgm:spPr/>
      <dgm:t>
        <a:bodyPr/>
        <a:lstStyle/>
        <a:p>
          <a:endParaRPr lang="en-US"/>
        </a:p>
      </dgm:t>
    </dgm:pt>
    <dgm:pt modelId="{355A470B-4A09-4F5C-984C-B94C3DC6D142}">
      <dgm:prSet phldrT="[Text]"/>
      <dgm:spPr/>
      <dgm:t>
        <a:bodyPr/>
        <a:lstStyle/>
        <a:p>
          <a:r>
            <a:rPr lang="en-US"/>
            <a:t>Outpatient CRIB placed</a:t>
          </a:r>
        </a:p>
      </dgm:t>
    </dgm:pt>
    <dgm:pt modelId="{71681C7E-C752-4C72-9BA4-5D1CCAED6107}" type="parTrans" cxnId="{39641D1D-145D-4574-92C8-3FF712A04FD6}">
      <dgm:prSet/>
      <dgm:spPr/>
      <dgm:t>
        <a:bodyPr/>
        <a:lstStyle/>
        <a:p>
          <a:endParaRPr lang="en-US"/>
        </a:p>
      </dgm:t>
    </dgm:pt>
    <dgm:pt modelId="{8E17ED93-D11B-43E1-8118-2B0356B6B3A9}" type="sibTrans" cxnId="{39641D1D-145D-4574-92C8-3FF712A04FD6}">
      <dgm:prSet/>
      <dgm:spPr/>
      <dgm:t>
        <a:bodyPr/>
        <a:lstStyle/>
        <a:p>
          <a:endParaRPr lang="en-US"/>
        </a:p>
      </dgm:t>
    </dgm:pt>
    <dgm:pt modelId="{CA338A7B-224B-4AEB-83DE-E46838F203CE}">
      <dgm:prSet phldrT="[Text]"/>
      <dgm:spPr/>
      <dgm:t>
        <a:bodyPr/>
        <a:lstStyle/>
        <a:p>
          <a:r>
            <a:rPr lang="en-US"/>
            <a:t>Cervical Ripening Completed</a:t>
          </a:r>
        </a:p>
        <a:p>
          <a:r>
            <a:rPr lang="en-US"/>
            <a:t>+ </a:t>
          </a:r>
        </a:p>
        <a:p>
          <a:r>
            <a:rPr lang="en-US"/>
            <a:t>Admitted for IOL</a:t>
          </a:r>
        </a:p>
      </dgm:t>
    </dgm:pt>
    <dgm:pt modelId="{25F4A399-D742-4DF3-8376-5817B3332070}" type="parTrans" cxnId="{F6EC910E-DA2C-41A9-AA6F-6C9C895CC417}">
      <dgm:prSet/>
      <dgm:spPr/>
      <dgm:t>
        <a:bodyPr/>
        <a:lstStyle/>
        <a:p>
          <a:endParaRPr lang="en-US"/>
        </a:p>
      </dgm:t>
    </dgm:pt>
    <dgm:pt modelId="{6595B722-5603-4009-AEBD-A654FCDDC617}" type="sibTrans" cxnId="{F6EC910E-DA2C-41A9-AA6F-6C9C895CC417}">
      <dgm:prSet/>
      <dgm:spPr/>
      <dgm:t>
        <a:bodyPr/>
        <a:lstStyle/>
        <a:p>
          <a:endParaRPr lang="en-US"/>
        </a:p>
      </dgm:t>
    </dgm:pt>
    <dgm:pt modelId="{84BF00F4-46E4-4A20-8939-20D18D0626A9}">
      <dgm:prSet phldrT="[Text]"/>
      <dgm:spPr/>
      <dgm:t>
        <a:bodyPr/>
        <a:lstStyle/>
        <a:p>
          <a:r>
            <a:rPr lang="en-US"/>
            <a:t>Labor</a:t>
          </a:r>
        </a:p>
      </dgm:t>
    </dgm:pt>
    <dgm:pt modelId="{7BFB1E5A-68EA-447B-A39C-240132291D57}" type="parTrans" cxnId="{926A7639-DD13-46C5-838E-78D13AE6DE94}">
      <dgm:prSet/>
      <dgm:spPr/>
      <dgm:t>
        <a:bodyPr/>
        <a:lstStyle/>
        <a:p>
          <a:endParaRPr lang="en-US"/>
        </a:p>
      </dgm:t>
    </dgm:pt>
    <dgm:pt modelId="{A913F234-8E1E-4FA0-B8BA-4E884A7B0422}" type="sibTrans" cxnId="{926A7639-DD13-46C5-838E-78D13AE6DE94}">
      <dgm:prSet/>
      <dgm:spPr/>
      <dgm:t>
        <a:bodyPr/>
        <a:lstStyle/>
        <a:p>
          <a:endParaRPr lang="en-US"/>
        </a:p>
      </dgm:t>
    </dgm:pt>
    <dgm:pt modelId="{0B605194-81D4-4811-9A2E-F596CDAFA5B8}">
      <dgm:prSet phldrT="[Text]"/>
      <dgm:spPr/>
      <dgm:t>
        <a:bodyPr/>
        <a:lstStyle/>
        <a:p>
          <a:r>
            <a:rPr lang="en-US"/>
            <a:t>Delivery</a:t>
          </a:r>
        </a:p>
      </dgm:t>
    </dgm:pt>
    <dgm:pt modelId="{AF4C3353-CFDD-4A5C-B09C-B8CD0AAE1439}" type="parTrans" cxnId="{F770780E-524D-470D-BC54-B1AE768D5551}">
      <dgm:prSet/>
      <dgm:spPr/>
      <dgm:t>
        <a:bodyPr/>
        <a:lstStyle/>
        <a:p>
          <a:endParaRPr lang="en-US"/>
        </a:p>
      </dgm:t>
    </dgm:pt>
    <dgm:pt modelId="{55EB194A-D88C-4885-AA51-1F636EEE9BF0}" type="sibTrans" cxnId="{F770780E-524D-470D-BC54-B1AE768D5551}">
      <dgm:prSet/>
      <dgm:spPr/>
      <dgm:t>
        <a:bodyPr/>
        <a:lstStyle/>
        <a:p>
          <a:endParaRPr lang="en-US"/>
        </a:p>
      </dgm:t>
    </dgm:pt>
    <dgm:pt modelId="{43A7B1B7-2C1B-4495-9847-DB274557DF38}" type="pres">
      <dgm:prSet presAssocID="{52AFC3AE-C83D-4FA7-9A07-9FFB762EDFBF}" presName="linearFlow" presStyleCnt="0">
        <dgm:presLayoutVars>
          <dgm:resizeHandles val="exact"/>
        </dgm:presLayoutVars>
      </dgm:prSet>
      <dgm:spPr/>
      <dgm:t>
        <a:bodyPr/>
        <a:lstStyle/>
        <a:p>
          <a:endParaRPr lang="en-US"/>
        </a:p>
      </dgm:t>
    </dgm:pt>
    <dgm:pt modelId="{EC584F32-9C6E-4AF2-A5DC-4825AAF4784E}" type="pres">
      <dgm:prSet presAssocID="{355A470B-4A09-4F5C-984C-B94C3DC6D142}" presName="node" presStyleLbl="node1" presStyleIdx="0" presStyleCnt="4">
        <dgm:presLayoutVars>
          <dgm:bulletEnabled val="1"/>
        </dgm:presLayoutVars>
      </dgm:prSet>
      <dgm:spPr/>
      <dgm:t>
        <a:bodyPr/>
        <a:lstStyle/>
        <a:p>
          <a:endParaRPr lang="en-US"/>
        </a:p>
      </dgm:t>
    </dgm:pt>
    <dgm:pt modelId="{98F79AEC-A7BD-4270-B0CA-C82345CD4FA8}" type="pres">
      <dgm:prSet presAssocID="{8E17ED93-D11B-43E1-8118-2B0356B6B3A9}" presName="sibTrans" presStyleLbl="sibTrans2D1" presStyleIdx="0" presStyleCnt="3"/>
      <dgm:spPr/>
      <dgm:t>
        <a:bodyPr/>
        <a:lstStyle/>
        <a:p>
          <a:endParaRPr lang="en-US"/>
        </a:p>
      </dgm:t>
    </dgm:pt>
    <dgm:pt modelId="{5F66087F-DEE5-492C-9AB4-547302A5DA5D}" type="pres">
      <dgm:prSet presAssocID="{8E17ED93-D11B-43E1-8118-2B0356B6B3A9}" presName="connectorText" presStyleLbl="sibTrans2D1" presStyleIdx="0" presStyleCnt="3"/>
      <dgm:spPr/>
      <dgm:t>
        <a:bodyPr/>
        <a:lstStyle/>
        <a:p>
          <a:endParaRPr lang="en-US"/>
        </a:p>
      </dgm:t>
    </dgm:pt>
    <dgm:pt modelId="{36DFA7CE-211D-4106-A454-D47F05AAEF1E}" type="pres">
      <dgm:prSet presAssocID="{CA338A7B-224B-4AEB-83DE-E46838F203CE}" presName="node" presStyleLbl="node1" presStyleIdx="1" presStyleCnt="4">
        <dgm:presLayoutVars>
          <dgm:bulletEnabled val="1"/>
        </dgm:presLayoutVars>
      </dgm:prSet>
      <dgm:spPr/>
      <dgm:t>
        <a:bodyPr/>
        <a:lstStyle/>
        <a:p>
          <a:endParaRPr lang="en-US"/>
        </a:p>
      </dgm:t>
    </dgm:pt>
    <dgm:pt modelId="{B4C88DC5-0D59-4B8A-8B43-99DC21BD8C5E}" type="pres">
      <dgm:prSet presAssocID="{6595B722-5603-4009-AEBD-A654FCDDC617}" presName="sibTrans" presStyleLbl="sibTrans2D1" presStyleIdx="1" presStyleCnt="3"/>
      <dgm:spPr/>
      <dgm:t>
        <a:bodyPr/>
        <a:lstStyle/>
        <a:p>
          <a:endParaRPr lang="en-US"/>
        </a:p>
      </dgm:t>
    </dgm:pt>
    <dgm:pt modelId="{94BAFC24-66B8-47A5-99DF-8C5EE34DB108}" type="pres">
      <dgm:prSet presAssocID="{6595B722-5603-4009-AEBD-A654FCDDC617}" presName="connectorText" presStyleLbl="sibTrans2D1" presStyleIdx="1" presStyleCnt="3"/>
      <dgm:spPr/>
      <dgm:t>
        <a:bodyPr/>
        <a:lstStyle/>
        <a:p>
          <a:endParaRPr lang="en-US"/>
        </a:p>
      </dgm:t>
    </dgm:pt>
    <dgm:pt modelId="{4F36A9D2-2F0E-4838-970D-BDFF6CF6E560}" type="pres">
      <dgm:prSet presAssocID="{84BF00F4-46E4-4A20-8939-20D18D0626A9}" presName="node" presStyleLbl="node1" presStyleIdx="2" presStyleCnt="4">
        <dgm:presLayoutVars>
          <dgm:bulletEnabled val="1"/>
        </dgm:presLayoutVars>
      </dgm:prSet>
      <dgm:spPr/>
      <dgm:t>
        <a:bodyPr/>
        <a:lstStyle/>
        <a:p>
          <a:endParaRPr lang="en-US"/>
        </a:p>
      </dgm:t>
    </dgm:pt>
    <dgm:pt modelId="{B2C407DB-8F5D-4663-BA9E-D8A6BD8C6707}" type="pres">
      <dgm:prSet presAssocID="{A913F234-8E1E-4FA0-B8BA-4E884A7B0422}" presName="sibTrans" presStyleLbl="sibTrans2D1" presStyleIdx="2" presStyleCnt="3"/>
      <dgm:spPr/>
      <dgm:t>
        <a:bodyPr/>
        <a:lstStyle/>
        <a:p>
          <a:endParaRPr lang="en-US"/>
        </a:p>
      </dgm:t>
    </dgm:pt>
    <dgm:pt modelId="{32BFBEC1-A2DE-4FDA-8072-0C2F18DA3947}" type="pres">
      <dgm:prSet presAssocID="{A913F234-8E1E-4FA0-B8BA-4E884A7B0422}" presName="connectorText" presStyleLbl="sibTrans2D1" presStyleIdx="2" presStyleCnt="3"/>
      <dgm:spPr/>
      <dgm:t>
        <a:bodyPr/>
        <a:lstStyle/>
        <a:p>
          <a:endParaRPr lang="en-US"/>
        </a:p>
      </dgm:t>
    </dgm:pt>
    <dgm:pt modelId="{435D5B4C-878A-4375-ACA3-BE47BFFF074E}" type="pres">
      <dgm:prSet presAssocID="{0B605194-81D4-4811-9A2E-F596CDAFA5B8}" presName="node" presStyleLbl="node1" presStyleIdx="3" presStyleCnt="4">
        <dgm:presLayoutVars>
          <dgm:bulletEnabled val="1"/>
        </dgm:presLayoutVars>
      </dgm:prSet>
      <dgm:spPr/>
      <dgm:t>
        <a:bodyPr/>
        <a:lstStyle/>
        <a:p>
          <a:endParaRPr lang="en-US"/>
        </a:p>
      </dgm:t>
    </dgm:pt>
  </dgm:ptLst>
  <dgm:cxnLst>
    <dgm:cxn modelId="{39641D1D-145D-4574-92C8-3FF712A04FD6}" srcId="{52AFC3AE-C83D-4FA7-9A07-9FFB762EDFBF}" destId="{355A470B-4A09-4F5C-984C-B94C3DC6D142}" srcOrd="0" destOrd="0" parTransId="{71681C7E-C752-4C72-9BA4-5D1CCAED6107}" sibTransId="{8E17ED93-D11B-43E1-8118-2B0356B6B3A9}"/>
    <dgm:cxn modelId="{706067CF-587C-4E6F-8CF4-F457B7E6D121}" type="presOf" srcId="{A913F234-8E1E-4FA0-B8BA-4E884A7B0422}" destId="{32BFBEC1-A2DE-4FDA-8072-0C2F18DA3947}" srcOrd="1" destOrd="0" presId="urn:microsoft.com/office/officeart/2005/8/layout/process2"/>
    <dgm:cxn modelId="{BA41DD2A-6D44-47F7-BCBA-2136D97EFEDD}" type="presOf" srcId="{A913F234-8E1E-4FA0-B8BA-4E884A7B0422}" destId="{B2C407DB-8F5D-4663-BA9E-D8A6BD8C6707}" srcOrd="0" destOrd="0" presId="urn:microsoft.com/office/officeart/2005/8/layout/process2"/>
    <dgm:cxn modelId="{035141E0-E6DB-450C-B792-8B6FADB41B11}" type="presOf" srcId="{355A470B-4A09-4F5C-984C-B94C3DC6D142}" destId="{EC584F32-9C6E-4AF2-A5DC-4825AAF4784E}" srcOrd="0" destOrd="0" presId="urn:microsoft.com/office/officeart/2005/8/layout/process2"/>
    <dgm:cxn modelId="{18CB4C62-CD69-4796-9B1E-6CDEC42AF062}" type="presOf" srcId="{6595B722-5603-4009-AEBD-A654FCDDC617}" destId="{94BAFC24-66B8-47A5-99DF-8C5EE34DB108}" srcOrd="1" destOrd="0" presId="urn:microsoft.com/office/officeart/2005/8/layout/process2"/>
    <dgm:cxn modelId="{4F5CB851-432A-4168-80DE-850DE8DC8DF2}" type="presOf" srcId="{8E17ED93-D11B-43E1-8118-2B0356B6B3A9}" destId="{5F66087F-DEE5-492C-9AB4-547302A5DA5D}" srcOrd="1" destOrd="0" presId="urn:microsoft.com/office/officeart/2005/8/layout/process2"/>
    <dgm:cxn modelId="{F770780E-524D-470D-BC54-B1AE768D5551}" srcId="{52AFC3AE-C83D-4FA7-9A07-9FFB762EDFBF}" destId="{0B605194-81D4-4811-9A2E-F596CDAFA5B8}" srcOrd="3" destOrd="0" parTransId="{AF4C3353-CFDD-4A5C-B09C-B8CD0AAE1439}" sibTransId="{55EB194A-D88C-4885-AA51-1F636EEE9BF0}"/>
    <dgm:cxn modelId="{22831F24-4AF3-44DF-802F-ECB7363733B0}" type="presOf" srcId="{52AFC3AE-C83D-4FA7-9A07-9FFB762EDFBF}" destId="{43A7B1B7-2C1B-4495-9847-DB274557DF38}" srcOrd="0" destOrd="0" presId="urn:microsoft.com/office/officeart/2005/8/layout/process2"/>
    <dgm:cxn modelId="{CCCD1EF5-CD15-4355-8B95-EA148570DBBB}" type="presOf" srcId="{CA338A7B-224B-4AEB-83DE-E46838F203CE}" destId="{36DFA7CE-211D-4106-A454-D47F05AAEF1E}" srcOrd="0" destOrd="0" presId="urn:microsoft.com/office/officeart/2005/8/layout/process2"/>
    <dgm:cxn modelId="{C56CAFB8-2271-4A2F-954F-BAC8D36C777B}" type="presOf" srcId="{6595B722-5603-4009-AEBD-A654FCDDC617}" destId="{B4C88DC5-0D59-4B8A-8B43-99DC21BD8C5E}" srcOrd="0" destOrd="0" presId="urn:microsoft.com/office/officeart/2005/8/layout/process2"/>
    <dgm:cxn modelId="{926A7639-DD13-46C5-838E-78D13AE6DE94}" srcId="{52AFC3AE-C83D-4FA7-9A07-9FFB762EDFBF}" destId="{84BF00F4-46E4-4A20-8939-20D18D0626A9}" srcOrd="2" destOrd="0" parTransId="{7BFB1E5A-68EA-447B-A39C-240132291D57}" sibTransId="{A913F234-8E1E-4FA0-B8BA-4E884A7B0422}"/>
    <dgm:cxn modelId="{F6EC910E-DA2C-41A9-AA6F-6C9C895CC417}" srcId="{52AFC3AE-C83D-4FA7-9A07-9FFB762EDFBF}" destId="{CA338A7B-224B-4AEB-83DE-E46838F203CE}" srcOrd="1" destOrd="0" parTransId="{25F4A399-D742-4DF3-8376-5817B3332070}" sibTransId="{6595B722-5603-4009-AEBD-A654FCDDC617}"/>
    <dgm:cxn modelId="{5902D733-CC93-4C8D-A077-5F8F44AD4ED0}" type="presOf" srcId="{0B605194-81D4-4811-9A2E-F596CDAFA5B8}" destId="{435D5B4C-878A-4375-ACA3-BE47BFFF074E}" srcOrd="0" destOrd="0" presId="urn:microsoft.com/office/officeart/2005/8/layout/process2"/>
    <dgm:cxn modelId="{21202142-612B-471F-A710-4A4CB2E4B697}" type="presOf" srcId="{84BF00F4-46E4-4A20-8939-20D18D0626A9}" destId="{4F36A9D2-2F0E-4838-970D-BDFF6CF6E560}" srcOrd="0" destOrd="0" presId="urn:microsoft.com/office/officeart/2005/8/layout/process2"/>
    <dgm:cxn modelId="{A1E703EC-2F0A-4100-A9EE-CB2DB26FC870}" type="presOf" srcId="{8E17ED93-D11B-43E1-8118-2B0356B6B3A9}" destId="{98F79AEC-A7BD-4270-B0CA-C82345CD4FA8}" srcOrd="0" destOrd="0" presId="urn:microsoft.com/office/officeart/2005/8/layout/process2"/>
    <dgm:cxn modelId="{8DADFE1C-6A88-424E-987F-69129594F6CA}" type="presParOf" srcId="{43A7B1B7-2C1B-4495-9847-DB274557DF38}" destId="{EC584F32-9C6E-4AF2-A5DC-4825AAF4784E}" srcOrd="0" destOrd="0" presId="urn:microsoft.com/office/officeart/2005/8/layout/process2"/>
    <dgm:cxn modelId="{2DE8BDAF-843E-418C-A599-852BA5B4D774}" type="presParOf" srcId="{43A7B1B7-2C1B-4495-9847-DB274557DF38}" destId="{98F79AEC-A7BD-4270-B0CA-C82345CD4FA8}" srcOrd="1" destOrd="0" presId="urn:microsoft.com/office/officeart/2005/8/layout/process2"/>
    <dgm:cxn modelId="{77099D75-D63B-448F-906C-142143A18535}" type="presParOf" srcId="{98F79AEC-A7BD-4270-B0CA-C82345CD4FA8}" destId="{5F66087F-DEE5-492C-9AB4-547302A5DA5D}" srcOrd="0" destOrd="0" presId="urn:microsoft.com/office/officeart/2005/8/layout/process2"/>
    <dgm:cxn modelId="{D4219A36-CA35-4F2C-8DD4-ACF744E8D809}" type="presParOf" srcId="{43A7B1B7-2C1B-4495-9847-DB274557DF38}" destId="{36DFA7CE-211D-4106-A454-D47F05AAEF1E}" srcOrd="2" destOrd="0" presId="urn:microsoft.com/office/officeart/2005/8/layout/process2"/>
    <dgm:cxn modelId="{5F686222-FC0F-43E6-9BC4-748FAA8D1650}" type="presParOf" srcId="{43A7B1B7-2C1B-4495-9847-DB274557DF38}" destId="{B4C88DC5-0D59-4B8A-8B43-99DC21BD8C5E}" srcOrd="3" destOrd="0" presId="urn:microsoft.com/office/officeart/2005/8/layout/process2"/>
    <dgm:cxn modelId="{AFE56F97-E343-4478-911A-03AB47BBBF2A}" type="presParOf" srcId="{B4C88DC5-0D59-4B8A-8B43-99DC21BD8C5E}" destId="{94BAFC24-66B8-47A5-99DF-8C5EE34DB108}" srcOrd="0" destOrd="0" presId="urn:microsoft.com/office/officeart/2005/8/layout/process2"/>
    <dgm:cxn modelId="{9DB9D88A-4ABB-4ECC-B1DB-E6BB93FEFABB}" type="presParOf" srcId="{43A7B1B7-2C1B-4495-9847-DB274557DF38}" destId="{4F36A9D2-2F0E-4838-970D-BDFF6CF6E560}" srcOrd="4" destOrd="0" presId="urn:microsoft.com/office/officeart/2005/8/layout/process2"/>
    <dgm:cxn modelId="{BDAE868E-A090-4354-8C62-2AD728DE0154}" type="presParOf" srcId="{43A7B1B7-2C1B-4495-9847-DB274557DF38}" destId="{B2C407DB-8F5D-4663-BA9E-D8A6BD8C6707}" srcOrd="5" destOrd="0" presId="urn:microsoft.com/office/officeart/2005/8/layout/process2"/>
    <dgm:cxn modelId="{22FAF338-D198-4264-AB2D-CF18D6DEC463}" type="presParOf" srcId="{B2C407DB-8F5D-4663-BA9E-D8A6BD8C6707}" destId="{32BFBEC1-A2DE-4FDA-8072-0C2F18DA3947}" srcOrd="0" destOrd="0" presId="urn:microsoft.com/office/officeart/2005/8/layout/process2"/>
    <dgm:cxn modelId="{AD132698-A1FD-492F-B564-8A82A3801D9D}" type="presParOf" srcId="{43A7B1B7-2C1B-4495-9847-DB274557DF38}" destId="{435D5B4C-878A-4375-ACA3-BE47BFFF074E}"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AFC3AE-C83D-4FA7-9A07-9FFB762EDFBF}" type="doc">
      <dgm:prSet loTypeId="urn:microsoft.com/office/officeart/2005/8/layout/process2" loCatId="process" qsTypeId="urn:microsoft.com/office/officeart/2005/8/quickstyle/simple1" qsCatId="simple" csTypeId="urn:microsoft.com/office/officeart/2005/8/colors/accent4_2" csCatId="accent4" phldr="1"/>
      <dgm:spPr/>
      <dgm:t>
        <a:bodyPr/>
        <a:lstStyle/>
        <a:p>
          <a:endParaRPr lang="en-US"/>
        </a:p>
      </dgm:t>
    </dgm:pt>
    <dgm:pt modelId="{F52B516E-FA18-40A8-8209-B672BA4EC52E}">
      <dgm:prSet phldrT="[Text]"/>
      <dgm:spPr/>
      <dgm:t>
        <a:bodyPr/>
        <a:lstStyle/>
        <a:p>
          <a:r>
            <a:rPr lang="en-US">
              <a:solidFill>
                <a:srgbClr val="002060"/>
              </a:solidFill>
            </a:rPr>
            <a:t>Admitted for IOL</a:t>
          </a:r>
        </a:p>
      </dgm:t>
    </dgm:pt>
    <dgm:pt modelId="{40F4FCC0-5D3E-4F39-9322-9621F2506930}" type="parTrans" cxnId="{80B9261A-1747-46A2-8226-097B1A329EE3}">
      <dgm:prSet/>
      <dgm:spPr/>
      <dgm:t>
        <a:bodyPr/>
        <a:lstStyle/>
        <a:p>
          <a:endParaRPr lang="en-US"/>
        </a:p>
      </dgm:t>
    </dgm:pt>
    <dgm:pt modelId="{29088E94-94A9-47ED-8C1F-5476377CB135}" type="sibTrans" cxnId="{80B9261A-1747-46A2-8226-097B1A329EE3}">
      <dgm:prSet/>
      <dgm:spPr/>
      <dgm:t>
        <a:bodyPr/>
        <a:lstStyle/>
        <a:p>
          <a:endParaRPr lang="en-US"/>
        </a:p>
      </dgm:t>
    </dgm:pt>
    <dgm:pt modelId="{355A470B-4A09-4F5C-984C-B94C3DC6D142}">
      <dgm:prSet phldrT="[Text]"/>
      <dgm:spPr/>
      <dgm:t>
        <a:bodyPr/>
        <a:lstStyle/>
        <a:p>
          <a:r>
            <a:rPr lang="en-US">
              <a:solidFill>
                <a:schemeClr val="tx1">
                  <a:lumMod val="50000"/>
                </a:schemeClr>
              </a:solidFill>
            </a:rPr>
            <a:t>Cervical Ripening Induction Balloon (CRIB) placed</a:t>
          </a:r>
        </a:p>
      </dgm:t>
    </dgm:pt>
    <dgm:pt modelId="{71681C7E-C752-4C72-9BA4-5D1CCAED6107}" type="parTrans" cxnId="{39641D1D-145D-4574-92C8-3FF712A04FD6}">
      <dgm:prSet/>
      <dgm:spPr/>
      <dgm:t>
        <a:bodyPr/>
        <a:lstStyle/>
        <a:p>
          <a:endParaRPr lang="en-US"/>
        </a:p>
      </dgm:t>
    </dgm:pt>
    <dgm:pt modelId="{8E17ED93-D11B-43E1-8118-2B0356B6B3A9}" type="sibTrans" cxnId="{39641D1D-145D-4574-92C8-3FF712A04FD6}">
      <dgm:prSet/>
      <dgm:spPr/>
      <dgm:t>
        <a:bodyPr/>
        <a:lstStyle/>
        <a:p>
          <a:endParaRPr lang="en-US"/>
        </a:p>
      </dgm:t>
    </dgm:pt>
    <dgm:pt modelId="{CA338A7B-224B-4AEB-83DE-E46838F203CE}">
      <dgm:prSet phldrT="[Text]"/>
      <dgm:spPr/>
      <dgm:t>
        <a:bodyPr/>
        <a:lstStyle/>
        <a:p>
          <a:r>
            <a:rPr lang="en-US">
              <a:solidFill>
                <a:schemeClr val="tx1">
                  <a:lumMod val="50000"/>
                </a:schemeClr>
              </a:solidFill>
            </a:rPr>
            <a:t>Cervical Ripening Completed</a:t>
          </a:r>
        </a:p>
      </dgm:t>
    </dgm:pt>
    <dgm:pt modelId="{25F4A399-D742-4DF3-8376-5817B3332070}" type="parTrans" cxnId="{F6EC910E-DA2C-41A9-AA6F-6C9C895CC417}">
      <dgm:prSet/>
      <dgm:spPr/>
      <dgm:t>
        <a:bodyPr/>
        <a:lstStyle/>
        <a:p>
          <a:endParaRPr lang="en-US"/>
        </a:p>
      </dgm:t>
    </dgm:pt>
    <dgm:pt modelId="{6595B722-5603-4009-AEBD-A654FCDDC617}" type="sibTrans" cxnId="{F6EC910E-DA2C-41A9-AA6F-6C9C895CC417}">
      <dgm:prSet/>
      <dgm:spPr/>
      <dgm:t>
        <a:bodyPr/>
        <a:lstStyle/>
        <a:p>
          <a:endParaRPr lang="en-US"/>
        </a:p>
      </dgm:t>
    </dgm:pt>
    <dgm:pt modelId="{84BF00F4-46E4-4A20-8939-20D18D0626A9}">
      <dgm:prSet phldrT="[Text]"/>
      <dgm:spPr/>
      <dgm:t>
        <a:bodyPr/>
        <a:lstStyle/>
        <a:p>
          <a:r>
            <a:rPr lang="en-US">
              <a:solidFill>
                <a:schemeClr val="tx1">
                  <a:lumMod val="50000"/>
                </a:schemeClr>
              </a:solidFill>
            </a:rPr>
            <a:t>Labor</a:t>
          </a:r>
        </a:p>
      </dgm:t>
    </dgm:pt>
    <dgm:pt modelId="{7BFB1E5A-68EA-447B-A39C-240132291D57}" type="parTrans" cxnId="{926A7639-DD13-46C5-838E-78D13AE6DE94}">
      <dgm:prSet/>
      <dgm:spPr/>
      <dgm:t>
        <a:bodyPr/>
        <a:lstStyle/>
        <a:p>
          <a:endParaRPr lang="en-US"/>
        </a:p>
      </dgm:t>
    </dgm:pt>
    <dgm:pt modelId="{A913F234-8E1E-4FA0-B8BA-4E884A7B0422}" type="sibTrans" cxnId="{926A7639-DD13-46C5-838E-78D13AE6DE94}">
      <dgm:prSet/>
      <dgm:spPr/>
      <dgm:t>
        <a:bodyPr/>
        <a:lstStyle/>
        <a:p>
          <a:endParaRPr lang="en-US"/>
        </a:p>
      </dgm:t>
    </dgm:pt>
    <dgm:pt modelId="{0B605194-81D4-4811-9A2E-F596CDAFA5B8}">
      <dgm:prSet phldrT="[Text]"/>
      <dgm:spPr/>
      <dgm:t>
        <a:bodyPr/>
        <a:lstStyle/>
        <a:p>
          <a:r>
            <a:rPr lang="en-US">
              <a:solidFill>
                <a:schemeClr val="tx1">
                  <a:lumMod val="50000"/>
                </a:schemeClr>
              </a:solidFill>
            </a:rPr>
            <a:t>Delivery</a:t>
          </a:r>
        </a:p>
      </dgm:t>
    </dgm:pt>
    <dgm:pt modelId="{AF4C3353-CFDD-4A5C-B09C-B8CD0AAE1439}" type="parTrans" cxnId="{F770780E-524D-470D-BC54-B1AE768D5551}">
      <dgm:prSet/>
      <dgm:spPr/>
      <dgm:t>
        <a:bodyPr/>
        <a:lstStyle/>
        <a:p>
          <a:endParaRPr lang="en-US"/>
        </a:p>
      </dgm:t>
    </dgm:pt>
    <dgm:pt modelId="{55EB194A-D88C-4885-AA51-1F636EEE9BF0}" type="sibTrans" cxnId="{F770780E-524D-470D-BC54-B1AE768D5551}">
      <dgm:prSet/>
      <dgm:spPr/>
      <dgm:t>
        <a:bodyPr/>
        <a:lstStyle/>
        <a:p>
          <a:endParaRPr lang="en-US"/>
        </a:p>
      </dgm:t>
    </dgm:pt>
    <dgm:pt modelId="{43A7B1B7-2C1B-4495-9847-DB274557DF38}" type="pres">
      <dgm:prSet presAssocID="{52AFC3AE-C83D-4FA7-9A07-9FFB762EDFBF}" presName="linearFlow" presStyleCnt="0">
        <dgm:presLayoutVars>
          <dgm:resizeHandles val="exact"/>
        </dgm:presLayoutVars>
      </dgm:prSet>
      <dgm:spPr/>
      <dgm:t>
        <a:bodyPr/>
        <a:lstStyle/>
        <a:p>
          <a:endParaRPr lang="en-US"/>
        </a:p>
      </dgm:t>
    </dgm:pt>
    <dgm:pt modelId="{6878B3CE-FEAA-4DCB-86BC-0CEAF4DD36E7}" type="pres">
      <dgm:prSet presAssocID="{F52B516E-FA18-40A8-8209-B672BA4EC52E}" presName="node" presStyleLbl="node1" presStyleIdx="0" presStyleCnt="5">
        <dgm:presLayoutVars>
          <dgm:bulletEnabled val="1"/>
        </dgm:presLayoutVars>
      </dgm:prSet>
      <dgm:spPr/>
      <dgm:t>
        <a:bodyPr/>
        <a:lstStyle/>
        <a:p>
          <a:endParaRPr lang="en-US"/>
        </a:p>
      </dgm:t>
    </dgm:pt>
    <dgm:pt modelId="{E06CC60D-A11D-4F11-BE30-9D27E18DF169}" type="pres">
      <dgm:prSet presAssocID="{29088E94-94A9-47ED-8C1F-5476377CB135}" presName="sibTrans" presStyleLbl="sibTrans2D1" presStyleIdx="0" presStyleCnt="4"/>
      <dgm:spPr/>
      <dgm:t>
        <a:bodyPr/>
        <a:lstStyle/>
        <a:p>
          <a:endParaRPr lang="en-US"/>
        </a:p>
      </dgm:t>
    </dgm:pt>
    <dgm:pt modelId="{F1C308B2-32D8-4541-B8B3-3B86BB7EC424}" type="pres">
      <dgm:prSet presAssocID="{29088E94-94A9-47ED-8C1F-5476377CB135}" presName="connectorText" presStyleLbl="sibTrans2D1" presStyleIdx="0" presStyleCnt="4"/>
      <dgm:spPr/>
      <dgm:t>
        <a:bodyPr/>
        <a:lstStyle/>
        <a:p>
          <a:endParaRPr lang="en-US"/>
        </a:p>
      </dgm:t>
    </dgm:pt>
    <dgm:pt modelId="{EC584F32-9C6E-4AF2-A5DC-4825AAF4784E}" type="pres">
      <dgm:prSet presAssocID="{355A470B-4A09-4F5C-984C-B94C3DC6D142}" presName="node" presStyleLbl="node1" presStyleIdx="1" presStyleCnt="5">
        <dgm:presLayoutVars>
          <dgm:bulletEnabled val="1"/>
        </dgm:presLayoutVars>
      </dgm:prSet>
      <dgm:spPr/>
      <dgm:t>
        <a:bodyPr/>
        <a:lstStyle/>
        <a:p>
          <a:endParaRPr lang="en-US"/>
        </a:p>
      </dgm:t>
    </dgm:pt>
    <dgm:pt modelId="{98F79AEC-A7BD-4270-B0CA-C82345CD4FA8}" type="pres">
      <dgm:prSet presAssocID="{8E17ED93-D11B-43E1-8118-2B0356B6B3A9}" presName="sibTrans" presStyleLbl="sibTrans2D1" presStyleIdx="1" presStyleCnt="4"/>
      <dgm:spPr/>
      <dgm:t>
        <a:bodyPr/>
        <a:lstStyle/>
        <a:p>
          <a:endParaRPr lang="en-US"/>
        </a:p>
      </dgm:t>
    </dgm:pt>
    <dgm:pt modelId="{5F66087F-DEE5-492C-9AB4-547302A5DA5D}" type="pres">
      <dgm:prSet presAssocID="{8E17ED93-D11B-43E1-8118-2B0356B6B3A9}" presName="connectorText" presStyleLbl="sibTrans2D1" presStyleIdx="1" presStyleCnt="4"/>
      <dgm:spPr/>
      <dgm:t>
        <a:bodyPr/>
        <a:lstStyle/>
        <a:p>
          <a:endParaRPr lang="en-US"/>
        </a:p>
      </dgm:t>
    </dgm:pt>
    <dgm:pt modelId="{36DFA7CE-211D-4106-A454-D47F05AAEF1E}" type="pres">
      <dgm:prSet presAssocID="{CA338A7B-224B-4AEB-83DE-E46838F203CE}" presName="node" presStyleLbl="node1" presStyleIdx="2" presStyleCnt="5">
        <dgm:presLayoutVars>
          <dgm:bulletEnabled val="1"/>
        </dgm:presLayoutVars>
      </dgm:prSet>
      <dgm:spPr/>
      <dgm:t>
        <a:bodyPr/>
        <a:lstStyle/>
        <a:p>
          <a:endParaRPr lang="en-US"/>
        </a:p>
      </dgm:t>
    </dgm:pt>
    <dgm:pt modelId="{B4C88DC5-0D59-4B8A-8B43-99DC21BD8C5E}" type="pres">
      <dgm:prSet presAssocID="{6595B722-5603-4009-AEBD-A654FCDDC617}" presName="sibTrans" presStyleLbl="sibTrans2D1" presStyleIdx="2" presStyleCnt="4"/>
      <dgm:spPr/>
      <dgm:t>
        <a:bodyPr/>
        <a:lstStyle/>
        <a:p>
          <a:endParaRPr lang="en-US"/>
        </a:p>
      </dgm:t>
    </dgm:pt>
    <dgm:pt modelId="{94BAFC24-66B8-47A5-99DF-8C5EE34DB108}" type="pres">
      <dgm:prSet presAssocID="{6595B722-5603-4009-AEBD-A654FCDDC617}" presName="connectorText" presStyleLbl="sibTrans2D1" presStyleIdx="2" presStyleCnt="4"/>
      <dgm:spPr/>
      <dgm:t>
        <a:bodyPr/>
        <a:lstStyle/>
        <a:p>
          <a:endParaRPr lang="en-US"/>
        </a:p>
      </dgm:t>
    </dgm:pt>
    <dgm:pt modelId="{4F36A9D2-2F0E-4838-970D-BDFF6CF6E560}" type="pres">
      <dgm:prSet presAssocID="{84BF00F4-46E4-4A20-8939-20D18D0626A9}" presName="node" presStyleLbl="node1" presStyleIdx="3" presStyleCnt="5">
        <dgm:presLayoutVars>
          <dgm:bulletEnabled val="1"/>
        </dgm:presLayoutVars>
      </dgm:prSet>
      <dgm:spPr/>
      <dgm:t>
        <a:bodyPr/>
        <a:lstStyle/>
        <a:p>
          <a:endParaRPr lang="en-US"/>
        </a:p>
      </dgm:t>
    </dgm:pt>
    <dgm:pt modelId="{B2C407DB-8F5D-4663-BA9E-D8A6BD8C6707}" type="pres">
      <dgm:prSet presAssocID="{A913F234-8E1E-4FA0-B8BA-4E884A7B0422}" presName="sibTrans" presStyleLbl="sibTrans2D1" presStyleIdx="3" presStyleCnt="4"/>
      <dgm:spPr/>
      <dgm:t>
        <a:bodyPr/>
        <a:lstStyle/>
        <a:p>
          <a:endParaRPr lang="en-US"/>
        </a:p>
      </dgm:t>
    </dgm:pt>
    <dgm:pt modelId="{32BFBEC1-A2DE-4FDA-8072-0C2F18DA3947}" type="pres">
      <dgm:prSet presAssocID="{A913F234-8E1E-4FA0-B8BA-4E884A7B0422}" presName="connectorText" presStyleLbl="sibTrans2D1" presStyleIdx="3" presStyleCnt="4"/>
      <dgm:spPr/>
      <dgm:t>
        <a:bodyPr/>
        <a:lstStyle/>
        <a:p>
          <a:endParaRPr lang="en-US"/>
        </a:p>
      </dgm:t>
    </dgm:pt>
    <dgm:pt modelId="{435D5B4C-878A-4375-ACA3-BE47BFFF074E}" type="pres">
      <dgm:prSet presAssocID="{0B605194-81D4-4811-9A2E-F596CDAFA5B8}" presName="node" presStyleLbl="node1" presStyleIdx="4" presStyleCnt="5">
        <dgm:presLayoutVars>
          <dgm:bulletEnabled val="1"/>
        </dgm:presLayoutVars>
      </dgm:prSet>
      <dgm:spPr/>
      <dgm:t>
        <a:bodyPr/>
        <a:lstStyle/>
        <a:p>
          <a:endParaRPr lang="en-US"/>
        </a:p>
      </dgm:t>
    </dgm:pt>
  </dgm:ptLst>
  <dgm:cxnLst>
    <dgm:cxn modelId="{39641D1D-145D-4574-92C8-3FF712A04FD6}" srcId="{52AFC3AE-C83D-4FA7-9A07-9FFB762EDFBF}" destId="{355A470B-4A09-4F5C-984C-B94C3DC6D142}" srcOrd="1" destOrd="0" parTransId="{71681C7E-C752-4C72-9BA4-5D1CCAED6107}" sibTransId="{8E17ED93-D11B-43E1-8118-2B0356B6B3A9}"/>
    <dgm:cxn modelId="{706067CF-587C-4E6F-8CF4-F457B7E6D121}" type="presOf" srcId="{A913F234-8E1E-4FA0-B8BA-4E884A7B0422}" destId="{32BFBEC1-A2DE-4FDA-8072-0C2F18DA3947}" srcOrd="1" destOrd="0" presId="urn:microsoft.com/office/officeart/2005/8/layout/process2"/>
    <dgm:cxn modelId="{BA41DD2A-6D44-47F7-BCBA-2136D97EFEDD}" type="presOf" srcId="{A913F234-8E1E-4FA0-B8BA-4E884A7B0422}" destId="{B2C407DB-8F5D-4663-BA9E-D8A6BD8C6707}" srcOrd="0" destOrd="0" presId="urn:microsoft.com/office/officeart/2005/8/layout/process2"/>
    <dgm:cxn modelId="{035141E0-E6DB-450C-B792-8B6FADB41B11}" type="presOf" srcId="{355A470B-4A09-4F5C-984C-B94C3DC6D142}" destId="{EC584F32-9C6E-4AF2-A5DC-4825AAF4784E}" srcOrd="0" destOrd="0" presId="urn:microsoft.com/office/officeart/2005/8/layout/process2"/>
    <dgm:cxn modelId="{18CB4C62-CD69-4796-9B1E-6CDEC42AF062}" type="presOf" srcId="{6595B722-5603-4009-AEBD-A654FCDDC617}" destId="{94BAFC24-66B8-47A5-99DF-8C5EE34DB108}" srcOrd="1" destOrd="0" presId="urn:microsoft.com/office/officeart/2005/8/layout/process2"/>
    <dgm:cxn modelId="{4F5CB851-432A-4168-80DE-850DE8DC8DF2}" type="presOf" srcId="{8E17ED93-D11B-43E1-8118-2B0356B6B3A9}" destId="{5F66087F-DEE5-492C-9AB4-547302A5DA5D}" srcOrd="1" destOrd="0" presId="urn:microsoft.com/office/officeart/2005/8/layout/process2"/>
    <dgm:cxn modelId="{F770780E-524D-470D-BC54-B1AE768D5551}" srcId="{52AFC3AE-C83D-4FA7-9A07-9FFB762EDFBF}" destId="{0B605194-81D4-4811-9A2E-F596CDAFA5B8}" srcOrd="4" destOrd="0" parTransId="{AF4C3353-CFDD-4A5C-B09C-B8CD0AAE1439}" sibTransId="{55EB194A-D88C-4885-AA51-1F636EEE9BF0}"/>
    <dgm:cxn modelId="{80B9261A-1747-46A2-8226-097B1A329EE3}" srcId="{52AFC3AE-C83D-4FA7-9A07-9FFB762EDFBF}" destId="{F52B516E-FA18-40A8-8209-B672BA4EC52E}" srcOrd="0" destOrd="0" parTransId="{40F4FCC0-5D3E-4F39-9322-9621F2506930}" sibTransId="{29088E94-94A9-47ED-8C1F-5476377CB135}"/>
    <dgm:cxn modelId="{22831F24-4AF3-44DF-802F-ECB7363733B0}" type="presOf" srcId="{52AFC3AE-C83D-4FA7-9A07-9FFB762EDFBF}" destId="{43A7B1B7-2C1B-4495-9847-DB274557DF38}" srcOrd="0" destOrd="0" presId="urn:microsoft.com/office/officeart/2005/8/layout/process2"/>
    <dgm:cxn modelId="{CCCD1EF5-CD15-4355-8B95-EA148570DBBB}" type="presOf" srcId="{CA338A7B-224B-4AEB-83DE-E46838F203CE}" destId="{36DFA7CE-211D-4106-A454-D47F05AAEF1E}" srcOrd="0" destOrd="0" presId="urn:microsoft.com/office/officeart/2005/8/layout/process2"/>
    <dgm:cxn modelId="{C56CAFB8-2271-4A2F-954F-BAC8D36C777B}" type="presOf" srcId="{6595B722-5603-4009-AEBD-A654FCDDC617}" destId="{B4C88DC5-0D59-4B8A-8B43-99DC21BD8C5E}" srcOrd="0" destOrd="0" presId="urn:microsoft.com/office/officeart/2005/8/layout/process2"/>
    <dgm:cxn modelId="{926A7639-DD13-46C5-838E-78D13AE6DE94}" srcId="{52AFC3AE-C83D-4FA7-9A07-9FFB762EDFBF}" destId="{84BF00F4-46E4-4A20-8939-20D18D0626A9}" srcOrd="3" destOrd="0" parTransId="{7BFB1E5A-68EA-447B-A39C-240132291D57}" sibTransId="{A913F234-8E1E-4FA0-B8BA-4E884A7B0422}"/>
    <dgm:cxn modelId="{9DAE5644-2D00-48D5-95EF-6D8CFE0517EA}" type="presOf" srcId="{F52B516E-FA18-40A8-8209-B672BA4EC52E}" destId="{6878B3CE-FEAA-4DCB-86BC-0CEAF4DD36E7}" srcOrd="0" destOrd="0" presId="urn:microsoft.com/office/officeart/2005/8/layout/process2"/>
    <dgm:cxn modelId="{D4241BAA-D400-4193-A389-7112025D1474}" type="presOf" srcId="{29088E94-94A9-47ED-8C1F-5476377CB135}" destId="{F1C308B2-32D8-4541-B8B3-3B86BB7EC424}" srcOrd="1" destOrd="0" presId="urn:microsoft.com/office/officeart/2005/8/layout/process2"/>
    <dgm:cxn modelId="{10F888A9-8EF0-44F7-A5FC-21F0FBBBA106}" type="presOf" srcId="{29088E94-94A9-47ED-8C1F-5476377CB135}" destId="{E06CC60D-A11D-4F11-BE30-9D27E18DF169}" srcOrd="0" destOrd="0" presId="urn:microsoft.com/office/officeart/2005/8/layout/process2"/>
    <dgm:cxn modelId="{F6EC910E-DA2C-41A9-AA6F-6C9C895CC417}" srcId="{52AFC3AE-C83D-4FA7-9A07-9FFB762EDFBF}" destId="{CA338A7B-224B-4AEB-83DE-E46838F203CE}" srcOrd="2" destOrd="0" parTransId="{25F4A399-D742-4DF3-8376-5817B3332070}" sibTransId="{6595B722-5603-4009-AEBD-A654FCDDC617}"/>
    <dgm:cxn modelId="{5902D733-CC93-4C8D-A077-5F8F44AD4ED0}" type="presOf" srcId="{0B605194-81D4-4811-9A2E-F596CDAFA5B8}" destId="{435D5B4C-878A-4375-ACA3-BE47BFFF074E}" srcOrd="0" destOrd="0" presId="urn:microsoft.com/office/officeart/2005/8/layout/process2"/>
    <dgm:cxn modelId="{21202142-612B-471F-A710-4A4CB2E4B697}" type="presOf" srcId="{84BF00F4-46E4-4A20-8939-20D18D0626A9}" destId="{4F36A9D2-2F0E-4838-970D-BDFF6CF6E560}" srcOrd="0" destOrd="0" presId="urn:microsoft.com/office/officeart/2005/8/layout/process2"/>
    <dgm:cxn modelId="{A1E703EC-2F0A-4100-A9EE-CB2DB26FC870}" type="presOf" srcId="{8E17ED93-D11B-43E1-8118-2B0356B6B3A9}" destId="{98F79AEC-A7BD-4270-B0CA-C82345CD4FA8}" srcOrd="0" destOrd="0" presId="urn:microsoft.com/office/officeart/2005/8/layout/process2"/>
    <dgm:cxn modelId="{285D42BC-98D2-4EA8-8ECA-5521C8774CBF}" type="presParOf" srcId="{43A7B1B7-2C1B-4495-9847-DB274557DF38}" destId="{6878B3CE-FEAA-4DCB-86BC-0CEAF4DD36E7}" srcOrd="0" destOrd="0" presId="urn:microsoft.com/office/officeart/2005/8/layout/process2"/>
    <dgm:cxn modelId="{E32E2A36-3FE5-49A1-B2FF-02C349A6288E}" type="presParOf" srcId="{43A7B1B7-2C1B-4495-9847-DB274557DF38}" destId="{E06CC60D-A11D-4F11-BE30-9D27E18DF169}" srcOrd="1" destOrd="0" presId="urn:microsoft.com/office/officeart/2005/8/layout/process2"/>
    <dgm:cxn modelId="{3543AB53-02AD-4FF6-A3B9-6EB8E1A33A9B}" type="presParOf" srcId="{E06CC60D-A11D-4F11-BE30-9D27E18DF169}" destId="{F1C308B2-32D8-4541-B8B3-3B86BB7EC424}" srcOrd="0" destOrd="0" presId="urn:microsoft.com/office/officeart/2005/8/layout/process2"/>
    <dgm:cxn modelId="{8DADFE1C-6A88-424E-987F-69129594F6CA}" type="presParOf" srcId="{43A7B1B7-2C1B-4495-9847-DB274557DF38}" destId="{EC584F32-9C6E-4AF2-A5DC-4825AAF4784E}" srcOrd="2" destOrd="0" presId="urn:microsoft.com/office/officeart/2005/8/layout/process2"/>
    <dgm:cxn modelId="{2DE8BDAF-843E-418C-A599-852BA5B4D774}" type="presParOf" srcId="{43A7B1B7-2C1B-4495-9847-DB274557DF38}" destId="{98F79AEC-A7BD-4270-B0CA-C82345CD4FA8}" srcOrd="3" destOrd="0" presId="urn:microsoft.com/office/officeart/2005/8/layout/process2"/>
    <dgm:cxn modelId="{77099D75-D63B-448F-906C-142143A18535}" type="presParOf" srcId="{98F79AEC-A7BD-4270-B0CA-C82345CD4FA8}" destId="{5F66087F-DEE5-492C-9AB4-547302A5DA5D}" srcOrd="0" destOrd="0" presId="urn:microsoft.com/office/officeart/2005/8/layout/process2"/>
    <dgm:cxn modelId="{D4219A36-CA35-4F2C-8DD4-ACF744E8D809}" type="presParOf" srcId="{43A7B1B7-2C1B-4495-9847-DB274557DF38}" destId="{36DFA7CE-211D-4106-A454-D47F05AAEF1E}" srcOrd="4" destOrd="0" presId="urn:microsoft.com/office/officeart/2005/8/layout/process2"/>
    <dgm:cxn modelId="{5F686222-FC0F-43E6-9BC4-748FAA8D1650}" type="presParOf" srcId="{43A7B1B7-2C1B-4495-9847-DB274557DF38}" destId="{B4C88DC5-0D59-4B8A-8B43-99DC21BD8C5E}" srcOrd="5" destOrd="0" presId="urn:microsoft.com/office/officeart/2005/8/layout/process2"/>
    <dgm:cxn modelId="{AFE56F97-E343-4478-911A-03AB47BBBF2A}" type="presParOf" srcId="{B4C88DC5-0D59-4B8A-8B43-99DC21BD8C5E}" destId="{94BAFC24-66B8-47A5-99DF-8C5EE34DB108}" srcOrd="0" destOrd="0" presId="urn:microsoft.com/office/officeart/2005/8/layout/process2"/>
    <dgm:cxn modelId="{9DB9D88A-4ABB-4ECC-B1DB-E6BB93FEFABB}" type="presParOf" srcId="{43A7B1B7-2C1B-4495-9847-DB274557DF38}" destId="{4F36A9D2-2F0E-4838-970D-BDFF6CF6E560}" srcOrd="6" destOrd="0" presId="urn:microsoft.com/office/officeart/2005/8/layout/process2"/>
    <dgm:cxn modelId="{BDAE868E-A090-4354-8C62-2AD728DE0154}" type="presParOf" srcId="{43A7B1B7-2C1B-4495-9847-DB274557DF38}" destId="{B2C407DB-8F5D-4663-BA9E-D8A6BD8C6707}" srcOrd="7" destOrd="0" presId="urn:microsoft.com/office/officeart/2005/8/layout/process2"/>
    <dgm:cxn modelId="{22FAF338-D198-4264-AB2D-CF18D6DEC463}" type="presParOf" srcId="{B2C407DB-8F5D-4663-BA9E-D8A6BD8C6707}" destId="{32BFBEC1-A2DE-4FDA-8072-0C2F18DA3947}" srcOrd="0" destOrd="0" presId="urn:microsoft.com/office/officeart/2005/8/layout/process2"/>
    <dgm:cxn modelId="{AD132698-A1FD-492F-B564-8A82A3801D9D}" type="presParOf" srcId="{43A7B1B7-2C1B-4495-9847-DB274557DF38}" destId="{435D5B4C-878A-4375-ACA3-BE47BFFF074E}"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D14F1F-8544-4005-A925-C065AD7154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AFD11E2-7BA4-423B-A626-2F75E4C59FB9}">
      <dgm:prSet phldrT="[Text]"/>
      <dgm:spPr/>
      <dgm:t>
        <a:bodyPr/>
        <a:lstStyle/>
        <a:p>
          <a:r>
            <a:rPr lang="en-US" dirty="0" smtClean="0"/>
            <a:t>Identify Champions (MD, RN, administrator)</a:t>
          </a:r>
          <a:endParaRPr lang="en-US" dirty="0"/>
        </a:p>
      </dgm:t>
    </dgm:pt>
    <dgm:pt modelId="{5B9246D6-47B7-48A6-B893-3BECD9AE35E0}" type="parTrans" cxnId="{AE3EEDB7-6D08-454B-A1A8-AAAFC42D5DAB}">
      <dgm:prSet/>
      <dgm:spPr/>
      <dgm:t>
        <a:bodyPr/>
        <a:lstStyle/>
        <a:p>
          <a:endParaRPr lang="en-US"/>
        </a:p>
      </dgm:t>
    </dgm:pt>
    <dgm:pt modelId="{2FFCA7C6-47F3-45E5-B728-6A1C8BA39C90}" type="sibTrans" cxnId="{AE3EEDB7-6D08-454B-A1A8-AAAFC42D5DAB}">
      <dgm:prSet/>
      <dgm:spPr/>
      <dgm:t>
        <a:bodyPr/>
        <a:lstStyle/>
        <a:p>
          <a:endParaRPr lang="en-US"/>
        </a:p>
      </dgm:t>
    </dgm:pt>
    <dgm:pt modelId="{6BB92F6D-33BE-4360-B27E-3A935B1FDB73}">
      <dgm:prSet phldrT="[Text]"/>
      <dgm:spPr/>
      <dgm:t>
        <a:bodyPr/>
        <a:lstStyle/>
        <a:p>
          <a:r>
            <a:rPr lang="en-US" dirty="0" smtClean="0"/>
            <a:t>Write Protocol</a:t>
          </a:r>
          <a:endParaRPr lang="en-US" dirty="0"/>
        </a:p>
      </dgm:t>
    </dgm:pt>
    <dgm:pt modelId="{663C230A-EFC9-4D72-8228-DF56E6E09CA5}" type="parTrans" cxnId="{BAD28D7A-0DD6-45FC-BD59-7FDFC4164989}">
      <dgm:prSet/>
      <dgm:spPr/>
      <dgm:t>
        <a:bodyPr/>
        <a:lstStyle/>
        <a:p>
          <a:endParaRPr lang="en-US"/>
        </a:p>
      </dgm:t>
    </dgm:pt>
    <dgm:pt modelId="{00741D65-72EA-4722-82FD-A9EB2240C10F}" type="sibTrans" cxnId="{BAD28D7A-0DD6-45FC-BD59-7FDFC4164989}">
      <dgm:prSet/>
      <dgm:spPr/>
      <dgm:t>
        <a:bodyPr/>
        <a:lstStyle/>
        <a:p>
          <a:endParaRPr lang="en-US"/>
        </a:p>
      </dgm:t>
    </dgm:pt>
    <dgm:pt modelId="{A0D46C92-4907-4376-8DD9-DE25EB05F6ED}">
      <dgm:prSet phldrT="[Text]"/>
      <dgm:spPr/>
      <dgm:t>
        <a:bodyPr/>
        <a:lstStyle/>
        <a:p>
          <a:r>
            <a:rPr lang="en-US" dirty="0" smtClean="0"/>
            <a:t>Prepare Materials/Assemble Supplies</a:t>
          </a:r>
          <a:endParaRPr lang="en-US" dirty="0"/>
        </a:p>
      </dgm:t>
    </dgm:pt>
    <dgm:pt modelId="{D6862C7B-8132-4CDE-A80E-AD0F06FA2CFA}" type="parTrans" cxnId="{A45AB729-219E-42D9-BD87-C7C48CD50531}">
      <dgm:prSet/>
      <dgm:spPr/>
      <dgm:t>
        <a:bodyPr/>
        <a:lstStyle/>
        <a:p>
          <a:endParaRPr lang="en-US"/>
        </a:p>
      </dgm:t>
    </dgm:pt>
    <dgm:pt modelId="{84F78BD5-CDCC-41E0-AA5C-DBC3EB75DF13}" type="sibTrans" cxnId="{A45AB729-219E-42D9-BD87-C7C48CD50531}">
      <dgm:prSet/>
      <dgm:spPr/>
      <dgm:t>
        <a:bodyPr/>
        <a:lstStyle/>
        <a:p>
          <a:endParaRPr lang="en-US"/>
        </a:p>
      </dgm:t>
    </dgm:pt>
    <dgm:pt modelId="{BB0DC6FC-7CA2-4378-B3D3-5DC827E999D8}">
      <dgm:prSet/>
      <dgm:spPr/>
      <dgm:t>
        <a:bodyPr/>
        <a:lstStyle/>
        <a:p>
          <a:r>
            <a:rPr lang="en-US" dirty="0" smtClean="0"/>
            <a:t>Start!</a:t>
          </a:r>
          <a:endParaRPr lang="en-US" dirty="0"/>
        </a:p>
      </dgm:t>
    </dgm:pt>
    <dgm:pt modelId="{D508E465-1D7C-4D13-9134-A391ACC8EE8C}" type="parTrans" cxnId="{3E1A541A-C174-47CC-BF68-E74DDCF22221}">
      <dgm:prSet/>
      <dgm:spPr/>
      <dgm:t>
        <a:bodyPr/>
        <a:lstStyle/>
        <a:p>
          <a:endParaRPr lang="en-US"/>
        </a:p>
      </dgm:t>
    </dgm:pt>
    <dgm:pt modelId="{9F9635D0-A219-4998-BE6D-4E37118B5102}" type="sibTrans" cxnId="{3E1A541A-C174-47CC-BF68-E74DDCF22221}">
      <dgm:prSet/>
      <dgm:spPr/>
      <dgm:t>
        <a:bodyPr/>
        <a:lstStyle/>
        <a:p>
          <a:endParaRPr lang="en-US"/>
        </a:p>
      </dgm:t>
    </dgm:pt>
    <dgm:pt modelId="{85B6DAA8-AA1D-45CA-AA4C-36EC45C4639D}">
      <dgm:prSet/>
      <dgm:spPr/>
      <dgm:t>
        <a:bodyPr/>
        <a:lstStyle/>
        <a:p>
          <a:r>
            <a:rPr lang="en-US" dirty="0" smtClean="0"/>
            <a:t>Revise and Evolve Your Process</a:t>
          </a:r>
          <a:endParaRPr lang="en-US" dirty="0"/>
        </a:p>
      </dgm:t>
    </dgm:pt>
    <dgm:pt modelId="{FAC7D136-3D76-468C-8752-4DECC7FCCCE6}" type="parTrans" cxnId="{F3E679C2-ABD2-4893-B889-AC4488EDFAA7}">
      <dgm:prSet/>
      <dgm:spPr/>
      <dgm:t>
        <a:bodyPr/>
        <a:lstStyle/>
        <a:p>
          <a:endParaRPr lang="en-US"/>
        </a:p>
      </dgm:t>
    </dgm:pt>
    <dgm:pt modelId="{9BFF15F6-693E-4FA8-AB92-B4DD67E7C6AC}" type="sibTrans" cxnId="{F3E679C2-ABD2-4893-B889-AC4488EDFAA7}">
      <dgm:prSet/>
      <dgm:spPr/>
      <dgm:t>
        <a:bodyPr/>
        <a:lstStyle/>
        <a:p>
          <a:endParaRPr lang="en-US"/>
        </a:p>
      </dgm:t>
    </dgm:pt>
    <dgm:pt modelId="{3E718CAA-5F71-45C5-846A-921540A3C034}" type="pres">
      <dgm:prSet presAssocID="{DFD14F1F-8544-4005-A925-C065AD7154FF}" presName="linear" presStyleCnt="0">
        <dgm:presLayoutVars>
          <dgm:dir/>
          <dgm:animLvl val="lvl"/>
          <dgm:resizeHandles val="exact"/>
        </dgm:presLayoutVars>
      </dgm:prSet>
      <dgm:spPr/>
      <dgm:t>
        <a:bodyPr/>
        <a:lstStyle/>
        <a:p>
          <a:endParaRPr lang="en-US"/>
        </a:p>
      </dgm:t>
    </dgm:pt>
    <dgm:pt modelId="{66AC2E5A-4C74-4EC4-8BDC-48EAC1080D28}" type="pres">
      <dgm:prSet presAssocID="{9AFD11E2-7BA4-423B-A626-2F75E4C59FB9}" presName="parentLin" presStyleCnt="0"/>
      <dgm:spPr/>
    </dgm:pt>
    <dgm:pt modelId="{0F8791B9-3E25-49D1-8E80-1E44B9D5DE90}" type="pres">
      <dgm:prSet presAssocID="{9AFD11E2-7BA4-423B-A626-2F75E4C59FB9}" presName="parentLeftMargin" presStyleLbl="node1" presStyleIdx="0" presStyleCnt="5"/>
      <dgm:spPr/>
      <dgm:t>
        <a:bodyPr/>
        <a:lstStyle/>
        <a:p>
          <a:endParaRPr lang="en-US"/>
        </a:p>
      </dgm:t>
    </dgm:pt>
    <dgm:pt modelId="{C95E1E38-441B-4F24-B28B-5F71112781B3}" type="pres">
      <dgm:prSet presAssocID="{9AFD11E2-7BA4-423B-A626-2F75E4C59FB9}" presName="parentText" presStyleLbl="node1" presStyleIdx="0" presStyleCnt="5">
        <dgm:presLayoutVars>
          <dgm:chMax val="0"/>
          <dgm:bulletEnabled val="1"/>
        </dgm:presLayoutVars>
      </dgm:prSet>
      <dgm:spPr/>
      <dgm:t>
        <a:bodyPr/>
        <a:lstStyle/>
        <a:p>
          <a:endParaRPr lang="en-US"/>
        </a:p>
      </dgm:t>
    </dgm:pt>
    <dgm:pt modelId="{C693CC9F-A90C-4C03-9DFE-5547DE344259}" type="pres">
      <dgm:prSet presAssocID="{9AFD11E2-7BA4-423B-A626-2F75E4C59FB9}" presName="negativeSpace" presStyleCnt="0"/>
      <dgm:spPr/>
    </dgm:pt>
    <dgm:pt modelId="{206739D4-4B51-4F4C-872D-6F5E211F1B60}" type="pres">
      <dgm:prSet presAssocID="{9AFD11E2-7BA4-423B-A626-2F75E4C59FB9}" presName="childText" presStyleLbl="conFgAcc1" presStyleIdx="0" presStyleCnt="5">
        <dgm:presLayoutVars>
          <dgm:bulletEnabled val="1"/>
        </dgm:presLayoutVars>
      </dgm:prSet>
      <dgm:spPr/>
    </dgm:pt>
    <dgm:pt modelId="{08E803BB-C322-4AB7-A282-FB5BBED19E5A}" type="pres">
      <dgm:prSet presAssocID="{2FFCA7C6-47F3-45E5-B728-6A1C8BA39C90}" presName="spaceBetweenRectangles" presStyleCnt="0"/>
      <dgm:spPr/>
    </dgm:pt>
    <dgm:pt modelId="{CF27A0A9-77A5-44B9-A743-1BA5A60C3C64}" type="pres">
      <dgm:prSet presAssocID="{6BB92F6D-33BE-4360-B27E-3A935B1FDB73}" presName="parentLin" presStyleCnt="0"/>
      <dgm:spPr/>
    </dgm:pt>
    <dgm:pt modelId="{78A4FCFD-4A16-4538-9C66-BAB30A3A1A6D}" type="pres">
      <dgm:prSet presAssocID="{6BB92F6D-33BE-4360-B27E-3A935B1FDB73}" presName="parentLeftMargin" presStyleLbl="node1" presStyleIdx="0" presStyleCnt="5"/>
      <dgm:spPr/>
      <dgm:t>
        <a:bodyPr/>
        <a:lstStyle/>
        <a:p>
          <a:endParaRPr lang="en-US"/>
        </a:p>
      </dgm:t>
    </dgm:pt>
    <dgm:pt modelId="{6DF3CE8E-AB18-43B6-A73A-9EA964DBAF85}" type="pres">
      <dgm:prSet presAssocID="{6BB92F6D-33BE-4360-B27E-3A935B1FDB73}" presName="parentText" presStyleLbl="node1" presStyleIdx="1" presStyleCnt="5">
        <dgm:presLayoutVars>
          <dgm:chMax val="0"/>
          <dgm:bulletEnabled val="1"/>
        </dgm:presLayoutVars>
      </dgm:prSet>
      <dgm:spPr/>
      <dgm:t>
        <a:bodyPr/>
        <a:lstStyle/>
        <a:p>
          <a:endParaRPr lang="en-US"/>
        </a:p>
      </dgm:t>
    </dgm:pt>
    <dgm:pt modelId="{0803EFCC-6512-4E9B-B401-DCBF252492C4}" type="pres">
      <dgm:prSet presAssocID="{6BB92F6D-33BE-4360-B27E-3A935B1FDB73}" presName="negativeSpace" presStyleCnt="0"/>
      <dgm:spPr/>
    </dgm:pt>
    <dgm:pt modelId="{4BE75C18-5A90-4013-9445-6EFFA9C078E2}" type="pres">
      <dgm:prSet presAssocID="{6BB92F6D-33BE-4360-B27E-3A935B1FDB73}" presName="childText" presStyleLbl="conFgAcc1" presStyleIdx="1" presStyleCnt="5">
        <dgm:presLayoutVars>
          <dgm:bulletEnabled val="1"/>
        </dgm:presLayoutVars>
      </dgm:prSet>
      <dgm:spPr/>
    </dgm:pt>
    <dgm:pt modelId="{F9AD489C-9085-419C-9ACD-9F1DC610FF5E}" type="pres">
      <dgm:prSet presAssocID="{00741D65-72EA-4722-82FD-A9EB2240C10F}" presName="spaceBetweenRectangles" presStyleCnt="0"/>
      <dgm:spPr/>
    </dgm:pt>
    <dgm:pt modelId="{3A2BC71C-25E7-4139-AB94-54BFED2F2BD5}" type="pres">
      <dgm:prSet presAssocID="{A0D46C92-4907-4376-8DD9-DE25EB05F6ED}" presName="parentLin" presStyleCnt="0"/>
      <dgm:spPr/>
    </dgm:pt>
    <dgm:pt modelId="{A55EEB05-0D47-42B3-BE1E-F53B46D3FDDF}" type="pres">
      <dgm:prSet presAssocID="{A0D46C92-4907-4376-8DD9-DE25EB05F6ED}" presName="parentLeftMargin" presStyleLbl="node1" presStyleIdx="1" presStyleCnt="5"/>
      <dgm:spPr/>
      <dgm:t>
        <a:bodyPr/>
        <a:lstStyle/>
        <a:p>
          <a:endParaRPr lang="en-US"/>
        </a:p>
      </dgm:t>
    </dgm:pt>
    <dgm:pt modelId="{82730EE3-07E4-457B-8846-6C535EBA1D3D}" type="pres">
      <dgm:prSet presAssocID="{A0D46C92-4907-4376-8DD9-DE25EB05F6ED}" presName="parentText" presStyleLbl="node1" presStyleIdx="2" presStyleCnt="5">
        <dgm:presLayoutVars>
          <dgm:chMax val="0"/>
          <dgm:bulletEnabled val="1"/>
        </dgm:presLayoutVars>
      </dgm:prSet>
      <dgm:spPr/>
      <dgm:t>
        <a:bodyPr/>
        <a:lstStyle/>
        <a:p>
          <a:endParaRPr lang="en-US"/>
        </a:p>
      </dgm:t>
    </dgm:pt>
    <dgm:pt modelId="{EBA8C612-229D-4BAB-9255-6D5C0B954E40}" type="pres">
      <dgm:prSet presAssocID="{A0D46C92-4907-4376-8DD9-DE25EB05F6ED}" presName="negativeSpace" presStyleCnt="0"/>
      <dgm:spPr/>
    </dgm:pt>
    <dgm:pt modelId="{64B8FB01-C82F-4A97-A2EE-80D42D4F0445}" type="pres">
      <dgm:prSet presAssocID="{A0D46C92-4907-4376-8DD9-DE25EB05F6ED}" presName="childText" presStyleLbl="conFgAcc1" presStyleIdx="2" presStyleCnt="5">
        <dgm:presLayoutVars>
          <dgm:bulletEnabled val="1"/>
        </dgm:presLayoutVars>
      </dgm:prSet>
      <dgm:spPr/>
    </dgm:pt>
    <dgm:pt modelId="{9670C982-BAAE-46B0-9790-C69BEB478CD2}" type="pres">
      <dgm:prSet presAssocID="{84F78BD5-CDCC-41E0-AA5C-DBC3EB75DF13}" presName="spaceBetweenRectangles" presStyleCnt="0"/>
      <dgm:spPr/>
    </dgm:pt>
    <dgm:pt modelId="{439AEBC1-40A3-4AE7-A909-6C28DA0BE48E}" type="pres">
      <dgm:prSet presAssocID="{BB0DC6FC-7CA2-4378-B3D3-5DC827E999D8}" presName="parentLin" presStyleCnt="0"/>
      <dgm:spPr/>
    </dgm:pt>
    <dgm:pt modelId="{0D0586A4-C6FC-43BA-A852-525B5A10D496}" type="pres">
      <dgm:prSet presAssocID="{BB0DC6FC-7CA2-4378-B3D3-5DC827E999D8}" presName="parentLeftMargin" presStyleLbl="node1" presStyleIdx="2" presStyleCnt="5"/>
      <dgm:spPr/>
      <dgm:t>
        <a:bodyPr/>
        <a:lstStyle/>
        <a:p>
          <a:endParaRPr lang="en-US"/>
        </a:p>
      </dgm:t>
    </dgm:pt>
    <dgm:pt modelId="{4AF37D6B-7947-4C9E-89E2-B184CBE55FE1}" type="pres">
      <dgm:prSet presAssocID="{BB0DC6FC-7CA2-4378-B3D3-5DC827E999D8}" presName="parentText" presStyleLbl="node1" presStyleIdx="3" presStyleCnt="5">
        <dgm:presLayoutVars>
          <dgm:chMax val="0"/>
          <dgm:bulletEnabled val="1"/>
        </dgm:presLayoutVars>
      </dgm:prSet>
      <dgm:spPr/>
      <dgm:t>
        <a:bodyPr/>
        <a:lstStyle/>
        <a:p>
          <a:endParaRPr lang="en-US"/>
        </a:p>
      </dgm:t>
    </dgm:pt>
    <dgm:pt modelId="{B120B07E-D112-423B-A6A6-FAC0931A170E}" type="pres">
      <dgm:prSet presAssocID="{BB0DC6FC-7CA2-4378-B3D3-5DC827E999D8}" presName="negativeSpace" presStyleCnt="0"/>
      <dgm:spPr/>
    </dgm:pt>
    <dgm:pt modelId="{EAF676F1-2ACD-42EA-A46D-0B9227148175}" type="pres">
      <dgm:prSet presAssocID="{BB0DC6FC-7CA2-4378-B3D3-5DC827E999D8}" presName="childText" presStyleLbl="conFgAcc1" presStyleIdx="3" presStyleCnt="5">
        <dgm:presLayoutVars>
          <dgm:bulletEnabled val="1"/>
        </dgm:presLayoutVars>
      </dgm:prSet>
      <dgm:spPr/>
    </dgm:pt>
    <dgm:pt modelId="{B3FD8576-B81B-406B-BE99-45C0CBE5D2F6}" type="pres">
      <dgm:prSet presAssocID="{9F9635D0-A219-4998-BE6D-4E37118B5102}" presName="spaceBetweenRectangles" presStyleCnt="0"/>
      <dgm:spPr/>
    </dgm:pt>
    <dgm:pt modelId="{83B11E0C-C378-4351-9468-CD3A26C461DA}" type="pres">
      <dgm:prSet presAssocID="{85B6DAA8-AA1D-45CA-AA4C-36EC45C4639D}" presName="parentLin" presStyleCnt="0"/>
      <dgm:spPr/>
    </dgm:pt>
    <dgm:pt modelId="{1E5F6EE3-1493-45C5-AD19-81EA4DFCAD79}" type="pres">
      <dgm:prSet presAssocID="{85B6DAA8-AA1D-45CA-AA4C-36EC45C4639D}" presName="parentLeftMargin" presStyleLbl="node1" presStyleIdx="3" presStyleCnt="5"/>
      <dgm:spPr/>
      <dgm:t>
        <a:bodyPr/>
        <a:lstStyle/>
        <a:p>
          <a:endParaRPr lang="en-US"/>
        </a:p>
      </dgm:t>
    </dgm:pt>
    <dgm:pt modelId="{28B841A5-9417-4308-A453-EDCAE33CD317}" type="pres">
      <dgm:prSet presAssocID="{85B6DAA8-AA1D-45CA-AA4C-36EC45C4639D}" presName="parentText" presStyleLbl="node1" presStyleIdx="4" presStyleCnt="5">
        <dgm:presLayoutVars>
          <dgm:chMax val="0"/>
          <dgm:bulletEnabled val="1"/>
        </dgm:presLayoutVars>
      </dgm:prSet>
      <dgm:spPr/>
      <dgm:t>
        <a:bodyPr/>
        <a:lstStyle/>
        <a:p>
          <a:endParaRPr lang="en-US"/>
        </a:p>
      </dgm:t>
    </dgm:pt>
    <dgm:pt modelId="{5DB5D0E3-C2A5-424D-964D-71A1E1999F6B}" type="pres">
      <dgm:prSet presAssocID="{85B6DAA8-AA1D-45CA-AA4C-36EC45C4639D}" presName="negativeSpace" presStyleCnt="0"/>
      <dgm:spPr/>
    </dgm:pt>
    <dgm:pt modelId="{22EBE8EE-1420-45A3-896B-796D8293C666}" type="pres">
      <dgm:prSet presAssocID="{85B6DAA8-AA1D-45CA-AA4C-36EC45C4639D}" presName="childText" presStyleLbl="conFgAcc1" presStyleIdx="4" presStyleCnt="5">
        <dgm:presLayoutVars>
          <dgm:bulletEnabled val="1"/>
        </dgm:presLayoutVars>
      </dgm:prSet>
      <dgm:spPr/>
    </dgm:pt>
  </dgm:ptLst>
  <dgm:cxnLst>
    <dgm:cxn modelId="{A6C6167C-B24D-4993-AC8D-E02185F17466}" type="presOf" srcId="{6BB92F6D-33BE-4360-B27E-3A935B1FDB73}" destId="{78A4FCFD-4A16-4538-9C66-BAB30A3A1A6D}" srcOrd="0" destOrd="0" presId="urn:microsoft.com/office/officeart/2005/8/layout/list1"/>
    <dgm:cxn modelId="{0F809366-F8F6-487F-9822-689130D84EB2}" type="presOf" srcId="{BB0DC6FC-7CA2-4378-B3D3-5DC827E999D8}" destId="{4AF37D6B-7947-4C9E-89E2-B184CBE55FE1}" srcOrd="1" destOrd="0" presId="urn:microsoft.com/office/officeart/2005/8/layout/list1"/>
    <dgm:cxn modelId="{9829D322-B430-4A47-971D-FF9D980F1E89}" type="presOf" srcId="{BB0DC6FC-7CA2-4378-B3D3-5DC827E999D8}" destId="{0D0586A4-C6FC-43BA-A852-525B5A10D496}" srcOrd="0" destOrd="0" presId="urn:microsoft.com/office/officeart/2005/8/layout/list1"/>
    <dgm:cxn modelId="{A45AB729-219E-42D9-BD87-C7C48CD50531}" srcId="{DFD14F1F-8544-4005-A925-C065AD7154FF}" destId="{A0D46C92-4907-4376-8DD9-DE25EB05F6ED}" srcOrd="2" destOrd="0" parTransId="{D6862C7B-8132-4CDE-A80E-AD0F06FA2CFA}" sibTransId="{84F78BD5-CDCC-41E0-AA5C-DBC3EB75DF13}"/>
    <dgm:cxn modelId="{F3E679C2-ABD2-4893-B889-AC4488EDFAA7}" srcId="{DFD14F1F-8544-4005-A925-C065AD7154FF}" destId="{85B6DAA8-AA1D-45CA-AA4C-36EC45C4639D}" srcOrd="4" destOrd="0" parTransId="{FAC7D136-3D76-468C-8752-4DECC7FCCCE6}" sibTransId="{9BFF15F6-693E-4FA8-AB92-B4DD67E7C6AC}"/>
    <dgm:cxn modelId="{1B8E6A90-0591-428D-8B73-C2956D5D8266}" type="presOf" srcId="{6BB92F6D-33BE-4360-B27E-3A935B1FDB73}" destId="{6DF3CE8E-AB18-43B6-A73A-9EA964DBAF85}" srcOrd="1" destOrd="0" presId="urn:microsoft.com/office/officeart/2005/8/layout/list1"/>
    <dgm:cxn modelId="{BA756AA3-23EF-480F-ADFD-FA224587DE0C}" type="presOf" srcId="{85B6DAA8-AA1D-45CA-AA4C-36EC45C4639D}" destId="{1E5F6EE3-1493-45C5-AD19-81EA4DFCAD79}" srcOrd="0" destOrd="0" presId="urn:microsoft.com/office/officeart/2005/8/layout/list1"/>
    <dgm:cxn modelId="{C1E0331E-0976-4B11-90E7-D629F35D61B1}" type="presOf" srcId="{DFD14F1F-8544-4005-A925-C065AD7154FF}" destId="{3E718CAA-5F71-45C5-846A-921540A3C034}" srcOrd="0" destOrd="0" presId="urn:microsoft.com/office/officeart/2005/8/layout/list1"/>
    <dgm:cxn modelId="{6FA5326C-69F5-4322-8B19-27D65EC768A1}" type="presOf" srcId="{85B6DAA8-AA1D-45CA-AA4C-36EC45C4639D}" destId="{28B841A5-9417-4308-A453-EDCAE33CD317}" srcOrd="1" destOrd="0" presId="urn:microsoft.com/office/officeart/2005/8/layout/list1"/>
    <dgm:cxn modelId="{684E7CE2-E509-4ADE-A403-2B1F6A28047A}" type="presOf" srcId="{9AFD11E2-7BA4-423B-A626-2F75E4C59FB9}" destId="{0F8791B9-3E25-49D1-8E80-1E44B9D5DE90}" srcOrd="0" destOrd="0" presId="urn:microsoft.com/office/officeart/2005/8/layout/list1"/>
    <dgm:cxn modelId="{4F6C2AE2-8BC5-4177-8118-4FE4BAE6EAE8}" type="presOf" srcId="{9AFD11E2-7BA4-423B-A626-2F75E4C59FB9}" destId="{C95E1E38-441B-4F24-B28B-5F71112781B3}" srcOrd="1" destOrd="0" presId="urn:microsoft.com/office/officeart/2005/8/layout/list1"/>
    <dgm:cxn modelId="{BF91E0D3-4C64-4B3B-AC9E-66168611C2B2}" type="presOf" srcId="{A0D46C92-4907-4376-8DD9-DE25EB05F6ED}" destId="{82730EE3-07E4-457B-8846-6C535EBA1D3D}" srcOrd="1" destOrd="0" presId="urn:microsoft.com/office/officeart/2005/8/layout/list1"/>
    <dgm:cxn modelId="{AE3EEDB7-6D08-454B-A1A8-AAAFC42D5DAB}" srcId="{DFD14F1F-8544-4005-A925-C065AD7154FF}" destId="{9AFD11E2-7BA4-423B-A626-2F75E4C59FB9}" srcOrd="0" destOrd="0" parTransId="{5B9246D6-47B7-48A6-B893-3BECD9AE35E0}" sibTransId="{2FFCA7C6-47F3-45E5-B728-6A1C8BA39C90}"/>
    <dgm:cxn modelId="{BAD28D7A-0DD6-45FC-BD59-7FDFC4164989}" srcId="{DFD14F1F-8544-4005-A925-C065AD7154FF}" destId="{6BB92F6D-33BE-4360-B27E-3A935B1FDB73}" srcOrd="1" destOrd="0" parTransId="{663C230A-EFC9-4D72-8228-DF56E6E09CA5}" sibTransId="{00741D65-72EA-4722-82FD-A9EB2240C10F}"/>
    <dgm:cxn modelId="{7CE8A77A-EB1B-4894-BFEB-D631A18C9918}" type="presOf" srcId="{A0D46C92-4907-4376-8DD9-DE25EB05F6ED}" destId="{A55EEB05-0D47-42B3-BE1E-F53B46D3FDDF}" srcOrd="0" destOrd="0" presId="urn:microsoft.com/office/officeart/2005/8/layout/list1"/>
    <dgm:cxn modelId="{3E1A541A-C174-47CC-BF68-E74DDCF22221}" srcId="{DFD14F1F-8544-4005-A925-C065AD7154FF}" destId="{BB0DC6FC-7CA2-4378-B3D3-5DC827E999D8}" srcOrd="3" destOrd="0" parTransId="{D508E465-1D7C-4D13-9134-A391ACC8EE8C}" sibTransId="{9F9635D0-A219-4998-BE6D-4E37118B5102}"/>
    <dgm:cxn modelId="{C4771E5A-8FFD-4E61-9AD5-FA62A4FB01BA}" type="presParOf" srcId="{3E718CAA-5F71-45C5-846A-921540A3C034}" destId="{66AC2E5A-4C74-4EC4-8BDC-48EAC1080D28}" srcOrd="0" destOrd="0" presId="urn:microsoft.com/office/officeart/2005/8/layout/list1"/>
    <dgm:cxn modelId="{A69DDD3F-3D1E-429C-9B8E-38286F0A50FF}" type="presParOf" srcId="{66AC2E5A-4C74-4EC4-8BDC-48EAC1080D28}" destId="{0F8791B9-3E25-49D1-8E80-1E44B9D5DE90}" srcOrd="0" destOrd="0" presId="urn:microsoft.com/office/officeart/2005/8/layout/list1"/>
    <dgm:cxn modelId="{8D54B634-1C02-4450-B0F5-0136C84A859F}" type="presParOf" srcId="{66AC2E5A-4C74-4EC4-8BDC-48EAC1080D28}" destId="{C95E1E38-441B-4F24-B28B-5F71112781B3}" srcOrd="1" destOrd="0" presId="urn:microsoft.com/office/officeart/2005/8/layout/list1"/>
    <dgm:cxn modelId="{D7773988-A4FD-48E0-B7E9-A38BF5E2E2D3}" type="presParOf" srcId="{3E718CAA-5F71-45C5-846A-921540A3C034}" destId="{C693CC9F-A90C-4C03-9DFE-5547DE344259}" srcOrd="1" destOrd="0" presId="urn:microsoft.com/office/officeart/2005/8/layout/list1"/>
    <dgm:cxn modelId="{FE06D98A-5492-4D78-9A37-F5AD17D3AEEF}" type="presParOf" srcId="{3E718CAA-5F71-45C5-846A-921540A3C034}" destId="{206739D4-4B51-4F4C-872D-6F5E211F1B60}" srcOrd="2" destOrd="0" presId="urn:microsoft.com/office/officeart/2005/8/layout/list1"/>
    <dgm:cxn modelId="{CD5FAE52-9DA4-4746-B9B6-EC68BC1041E8}" type="presParOf" srcId="{3E718CAA-5F71-45C5-846A-921540A3C034}" destId="{08E803BB-C322-4AB7-A282-FB5BBED19E5A}" srcOrd="3" destOrd="0" presId="urn:microsoft.com/office/officeart/2005/8/layout/list1"/>
    <dgm:cxn modelId="{305E4A26-3489-47B6-9769-1806CD326A31}" type="presParOf" srcId="{3E718CAA-5F71-45C5-846A-921540A3C034}" destId="{CF27A0A9-77A5-44B9-A743-1BA5A60C3C64}" srcOrd="4" destOrd="0" presId="urn:microsoft.com/office/officeart/2005/8/layout/list1"/>
    <dgm:cxn modelId="{3FB0BAB9-D060-47D5-9C55-32A286E3E851}" type="presParOf" srcId="{CF27A0A9-77A5-44B9-A743-1BA5A60C3C64}" destId="{78A4FCFD-4A16-4538-9C66-BAB30A3A1A6D}" srcOrd="0" destOrd="0" presId="urn:microsoft.com/office/officeart/2005/8/layout/list1"/>
    <dgm:cxn modelId="{A5E665AD-776D-48E5-A77C-021269D3F379}" type="presParOf" srcId="{CF27A0A9-77A5-44B9-A743-1BA5A60C3C64}" destId="{6DF3CE8E-AB18-43B6-A73A-9EA964DBAF85}" srcOrd="1" destOrd="0" presId="urn:microsoft.com/office/officeart/2005/8/layout/list1"/>
    <dgm:cxn modelId="{48C8F90C-80EC-4692-A06C-7868C4E83AB7}" type="presParOf" srcId="{3E718CAA-5F71-45C5-846A-921540A3C034}" destId="{0803EFCC-6512-4E9B-B401-DCBF252492C4}" srcOrd="5" destOrd="0" presId="urn:microsoft.com/office/officeart/2005/8/layout/list1"/>
    <dgm:cxn modelId="{01CE08CC-B007-4F74-87B2-C0E591B3302D}" type="presParOf" srcId="{3E718CAA-5F71-45C5-846A-921540A3C034}" destId="{4BE75C18-5A90-4013-9445-6EFFA9C078E2}" srcOrd="6" destOrd="0" presId="urn:microsoft.com/office/officeart/2005/8/layout/list1"/>
    <dgm:cxn modelId="{49CF5ADC-C376-49F3-8188-2EC2E5D98D64}" type="presParOf" srcId="{3E718CAA-5F71-45C5-846A-921540A3C034}" destId="{F9AD489C-9085-419C-9ACD-9F1DC610FF5E}" srcOrd="7" destOrd="0" presId="urn:microsoft.com/office/officeart/2005/8/layout/list1"/>
    <dgm:cxn modelId="{EEBFAE71-4245-4F88-8FCF-36589C4FFA7C}" type="presParOf" srcId="{3E718CAA-5F71-45C5-846A-921540A3C034}" destId="{3A2BC71C-25E7-4139-AB94-54BFED2F2BD5}" srcOrd="8" destOrd="0" presId="urn:microsoft.com/office/officeart/2005/8/layout/list1"/>
    <dgm:cxn modelId="{F0DA3481-1A67-43D4-AFB7-56D3F9DFC13F}" type="presParOf" srcId="{3A2BC71C-25E7-4139-AB94-54BFED2F2BD5}" destId="{A55EEB05-0D47-42B3-BE1E-F53B46D3FDDF}" srcOrd="0" destOrd="0" presId="urn:microsoft.com/office/officeart/2005/8/layout/list1"/>
    <dgm:cxn modelId="{C2AFE805-7519-46BF-9572-4F222DA89031}" type="presParOf" srcId="{3A2BC71C-25E7-4139-AB94-54BFED2F2BD5}" destId="{82730EE3-07E4-457B-8846-6C535EBA1D3D}" srcOrd="1" destOrd="0" presId="urn:microsoft.com/office/officeart/2005/8/layout/list1"/>
    <dgm:cxn modelId="{D6B8C666-0636-4041-A56D-19BDE2C2CFA3}" type="presParOf" srcId="{3E718CAA-5F71-45C5-846A-921540A3C034}" destId="{EBA8C612-229D-4BAB-9255-6D5C0B954E40}" srcOrd="9" destOrd="0" presId="urn:microsoft.com/office/officeart/2005/8/layout/list1"/>
    <dgm:cxn modelId="{C32D0982-6183-4207-9115-C49C38DA5DF8}" type="presParOf" srcId="{3E718CAA-5F71-45C5-846A-921540A3C034}" destId="{64B8FB01-C82F-4A97-A2EE-80D42D4F0445}" srcOrd="10" destOrd="0" presId="urn:microsoft.com/office/officeart/2005/8/layout/list1"/>
    <dgm:cxn modelId="{4E49482C-AA7D-4C2C-8277-9E9353F80A2C}" type="presParOf" srcId="{3E718CAA-5F71-45C5-846A-921540A3C034}" destId="{9670C982-BAAE-46B0-9790-C69BEB478CD2}" srcOrd="11" destOrd="0" presId="urn:microsoft.com/office/officeart/2005/8/layout/list1"/>
    <dgm:cxn modelId="{77578E56-2785-4F77-88FB-79595BFA9ACB}" type="presParOf" srcId="{3E718CAA-5F71-45C5-846A-921540A3C034}" destId="{439AEBC1-40A3-4AE7-A909-6C28DA0BE48E}" srcOrd="12" destOrd="0" presId="urn:microsoft.com/office/officeart/2005/8/layout/list1"/>
    <dgm:cxn modelId="{692C5649-E5E1-4BD1-9A4A-F6765E3818A0}" type="presParOf" srcId="{439AEBC1-40A3-4AE7-A909-6C28DA0BE48E}" destId="{0D0586A4-C6FC-43BA-A852-525B5A10D496}" srcOrd="0" destOrd="0" presId="urn:microsoft.com/office/officeart/2005/8/layout/list1"/>
    <dgm:cxn modelId="{745BDE5E-747A-4EDC-9BCE-1E7C36CA8534}" type="presParOf" srcId="{439AEBC1-40A3-4AE7-A909-6C28DA0BE48E}" destId="{4AF37D6B-7947-4C9E-89E2-B184CBE55FE1}" srcOrd="1" destOrd="0" presId="urn:microsoft.com/office/officeart/2005/8/layout/list1"/>
    <dgm:cxn modelId="{8AA24F49-EC42-4574-A63D-41A5E3784BEF}" type="presParOf" srcId="{3E718CAA-5F71-45C5-846A-921540A3C034}" destId="{B120B07E-D112-423B-A6A6-FAC0931A170E}" srcOrd="13" destOrd="0" presId="urn:microsoft.com/office/officeart/2005/8/layout/list1"/>
    <dgm:cxn modelId="{0BD46CA0-729F-43FC-B2AA-DFFF37E60436}" type="presParOf" srcId="{3E718CAA-5F71-45C5-846A-921540A3C034}" destId="{EAF676F1-2ACD-42EA-A46D-0B9227148175}" srcOrd="14" destOrd="0" presId="urn:microsoft.com/office/officeart/2005/8/layout/list1"/>
    <dgm:cxn modelId="{BE0082F3-E755-4206-8883-16D8E1FBD88C}" type="presParOf" srcId="{3E718CAA-5F71-45C5-846A-921540A3C034}" destId="{B3FD8576-B81B-406B-BE99-45C0CBE5D2F6}" srcOrd="15" destOrd="0" presId="urn:microsoft.com/office/officeart/2005/8/layout/list1"/>
    <dgm:cxn modelId="{9F3BF89F-A356-40F0-8725-D6CADF9DBD4C}" type="presParOf" srcId="{3E718CAA-5F71-45C5-846A-921540A3C034}" destId="{83B11E0C-C378-4351-9468-CD3A26C461DA}" srcOrd="16" destOrd="0" presId="urn:microsoft.com/office/officeart/2005/8/layout/list1"/>
    <dgm:cxn modelId="{AEC8230C-8F4C-4BE1-B2E5-C2A5AB0CE018}" type="presParOf" srcId="{83B11E0C-C378-4351-9468-CD3A26C461DA}" destId="{1E5F6EE3-1493-45C5-AD19-81EA4DFCAD79}" srcOrd="0" destOrd="0" presId="urn:microsoft.com/office/officeart/2005/8/layout/list1"/>
    <dgm:cxn modelId="{B0A61456-84CF-4464-B86D-72B6009793B7}" type="presParOf" srcId="{83B11E0C-C378-4351-9468-CD3A26C461DA}" destId="{28B841A5-9417-4308-A453-EDCAE33CD317}" srcOrd="1" destOrd="0" presId="urn:microsoft.com/office/officeart/2005/8/layout/list1"/>
    <dgm:cxn modelId="{F13F2274-9E88-42D1-A8B7-B8C6194E2F50}" type="presParOf" srcId="{3E718CAA-5F71-45C5-846A-921540A3C034}" destId="{5DB5D0E3-C2A5-424D-964D-71A1E1999F6B}" srcOrd="17" destOrd="0" presId="urn:microsoft.com/office/officeart/2005/8/layout/list1"/>
    <dgm:cxn modelId="{1344C463-6A2C-414F-889A-10E41B446317}" type="presParOf" srcId="{3E718CAA-5F71-45C5-846A-921540A3C034}" destId="{22EBE8EE-1420-45A3-896B-796D8293C66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1A166D-BEE0-4226-9A8B-EE7CECF2385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CA8E1B6-AEC6-4C4B-8FF6-D65742A4D90C}">
      <dgm:prSet phldrT="[Text]"/>
      <dgm:spPr/>
      <dgm:t>
        <a:bodyPr/>
        <a:lstStyle/>
        <a:p>
          <a:r>
            <a:rPr lang="en-US" dirty="0" smtClean="0"/>
            <a:t>1</a:t>
          </a:r>
          <a:endParaRPr lang="en-US" dirty="0"/>
        </a:p>
      </dgm:t>
    </dgm:pt>
    <dgm:pt modelId="{BCCFFBE5-70ED-4912-9323-368ACAC82428}" type="parTrans" cxnId="{259088A5-2E90-419B-A006-D962DD945BA0}">
      <dgm:prSet/>
      <dgm:spPr/>
      <dgm:t>
        <a:bodyPr/>
        <a:lstStyle/>
        <a:p>
          <a:endParaRPr lang="en-US"/>
        </a:p>
      </dgm:t>
    </dgm:pt>
    <dgm:pt modelId="{D033F623-D844-412B-B326-D35DA3DB1361}" type="sibTrans" cxnId="{259088A5-2E90-419B-A006-D962DD945BA0}">
      <dgm:prSet/>
      <dgm:spPr/>
      <dgm:t>
        <a:bodyPr/>
        <a:lstStyle/>
        <a:p>
          <a:endParaRPr lang="en-US"/>
        </a:p>
      </dgm:t>
    </dgm:pt>
    <dgm:pt modelId="{053CBEE9-4B64-4C26-9916-D21CCC514692}">
      <dgm:prSet phldrT="[Text]"/>
      <dgm:spPr/>
      <dgm:t>
        <a:bodyPr/>
        <a:lstStyle/>
        <a:p>
          <a:r>
            <a:rPr lang="en-US" dirty="0" smtClean="0"/>
            <a:t>Submit induction scheduling request</a:t>
          </a:r>
          <a:endParaRPr lang="en-US" dirty="0"/>
        </a:p>
      </dgm:t>
    </dgm:pt>
    <dgm:pt modelId="{A67476F8-01B3-403B-A123-0DCF17146E30}" type="parTrans" cxnId="{D20A7965-7AFC-4B85-853C-0CF46D9BC53F}">
      <dgm:prSet/>
      <dgm:spPr/>
      <dgm:t>
        <a:bodyPr/>
        <a:lstStyle/>
        <a:p>
          <a:endParaRPr lang="en-US"/>
        </a:p>
      </dgm:t>
    </dgm:pt>
    <dgm:pt modelId="{41316E0D-5032-4888-905B-07E43025B914}" type="sibTrans" cxnId="{D20A7965-7AFC-4B85-853C-0CF46D9BC53F}">
      <dgm:prSet/>
      <dgm:spPr/>
      <dgm:t>
        <a:bodyPr/>
        <a:lstStyle/>
        <a:p>
          <a:endParaRPr lang="en-US"/>
        </a:p>
      </dgm:t>
    </dgm:pt>
    <dgm:pt modelId="{501BD382-309E-4EB3-9D43-990E9ADCAE3D}">
      <dgm:prSet phldrT="[Text]"/>
      <dgm:spPr/>
      <dgm:t>
        <a:bodyPr/>
        <a:lstStyle/>
        <a:p>
          <a:endParaRPr lang="en-US" dirty="0"/>
        </a:p>
      </dgm:t>
    </dgm:pt>
    <dgm:pt modelId="{5DDECBDF-264E-40F8-9F0D-E51113A0D9DE}" type="parTrans" cxnId="{13BE8463-CAA9-4D42-90EE-EF6E815A4E46}">
      <dgm:prSet/>
      <dgm:spPr/>
      <dgm:t>
        <a:bodyPr/>
        <a:lstStyle/>
        <a:p>
          <a:endParaRPr lang="en-US"/>
        </a:p>
      </dgm:t>
    </dgm:pt>
    <dgm:pt modelId="{C1C68DB8-B0FE-4708-AA28-428D24DFBB73}" type="sibTrans" cxnId="{13BE8463-CAA9-4D42-90EE-EF6E815A4E46}">
      <dgm:prSet/>
      <dgm:spPr/>
      <dgm:t>
        <a:bodyPr/>
        <a:lstStyle/>
        <a:p>
          <a:endParaRPr lang="en-US"/>
        </a:p>
      </dgm:t>
    </dgm:pt>
    <dgm:pt modelId="{8D760BE3-F637-47EE-818A-ED3FF0DA4661}">
      <dgm:prSet phldrT="[Text]"/>
      <dgm:spPr/>
      <dgm:t>
        <a:bodyPr/>
        <a:lstStyle/>
        <a:p>
          <a:r>
            <a:rPr lang="en-US" dirty="0" smtClean="0"/>
            <a:t>2</a:t>
          </a:r>
          <a:endParaRPr lang="en-US" dirty="0"/>
        </a:p>
      </dgm:t>
    </dgm:pt>
    <dgm:pt modelId="{C2471822-3358-4C25-BDB6-2DA35AF250C1}" type="parTrans" cxnId="{1938DC60-724D-4743-B66A-65BA7364E133}">
      <dgm:prSet/>
      <dgm:spPr/>
      <dgm:t>
        <a:bodyPr/>
        <a:lstStyle/>
        <a:p>
          <a:endParaRPr lang="en-US"/>
        </a:p>
      </dgm:t>
    </dgm:pt>
    <dgm:pt modelId="{A5B634AB-E96E-466D-A921-011E1A3D2B2B}" type="sibTrans" cxnId="{1938DC60-724D-4743-B66A-65BA7364E133}">
      <dgm:prSet/>
      <dgm:spPr/>
      <dgm:t>
        <a:bodyPr/>
        <a:lstStyle/>
        <a:p>
          <a:endParaRPr lang="en-US"/>
        </a:p>
      </dgm:t>
    </dgm:pt>
    <dgm:pt modelId="{6EC7E865-1965-42B2-9188-CF9C04562092}">
      <dgm:prSet phldrT="[Text]"/>
      <dgm:spPr/>
      <dgm:t>
        <a:bodyPr/>
        <a:lstStyle/>
        <a:p>
          <a:r>
            <a:rPr lang="en-US" dirty="0" smtClean="0"/>
            <a:t>L&amp;D Induction Date/Time confirmed</a:t>
          </a:r>
          <a:endParaRPr lang="en-US" dirty="0"/>
        </a:p>
      </dgm:t>
    </dgm:pt>
    <dgm:pt modelId="{97ECEC9F-1294-4054-805D-D20FB90B70AB}" type="parTrans" cxnId="{25BC1712-9409-4B8C-9E6B-E9782ACBDCFA}">
      <dgm:prSet/>
      <dgm:spPr/>
      <dgm:t>
        <a:bodyPr/>
        <a:lstStyle/>
        <a:p>
          <a:endParaRPr lang="en-US"/>
        </a:p>
      </dgm:t>
    </dgm:pt>
    <dgm:pt modelId="{2BB4EA96-812C-4E85-BEB6-799E85B28663}" type="sibTrans" cxnId="{25BC1712-9409-4B8C-9E6B-E9782ACBDCFA}">
      <dgm:prSet/>
      <dgm:spPr/>
      <dgm:t>
        <a:bodyPr/>
        <a:lstStyle/>
        <a:p>
          <a:endParaRPr lang="en-US"/>
        </a:p>
      </dgm:t>
    </dgm:pt>
    <dgm:pt modelId="{861F0677-8FE9-473E-A66B-080FE9D144FC}">
      <dgm:prSet phldrT="[Text]"/>
      <dgm:spPr/>
      <dgm:t>
        <a:bodyPr/>
        <a:lstStyle/>
        <a:p>
          <a:r>
            <a:rPr lang="en-US" dirty="0" smtClean="0"/>
            <a:t>3</a:t>
          </a:r>
          <a:endParaRPr lang="en-US" dirty="0"/>
        </a:p>
      </dgm:t>
    </dgm:pt>
    <dgm:pt modelId="{0266F3FF-57B7-46B9-8728-D8B85E971FD1}" type="parTrans" cxnId="{E2C52728-FF33-4836-AD47-7F6C33917A01}">
      <dgm:prSet/>
      <dgm:spPr/>
      <dgm:t>
        <a:bodyPr/>
        <a:lstStyle/>
        <a:p>
          <a:endParaRPr lang="en-US"/>
        </a:p>
      </dgm:t>
    </dgm:pt>
    <dgm:pt modelId="{27A42FEC-72CC-4033-8FEB-348A5950730F}" type="sibTrans" cxnId="{E2C52728-FF33-4836-AD47-7F6C33917A01}">
      <dgm:prSet/>
      <dgm:spPr/>
      <dgm:t>
        <a:bodyPr/>
        <a:lstStyle/>
        <a:p>
          <a:endParaRPr lang="en-US"/>
        </a:p>
      </dgm:t>
    </dgm:pt>
    <dgm:pt modelId="{2E145A64-24B9-4255-9EFE-07BB8D28327B}">
      <dgm:prSet phldrT="[Text]"/>
      <dgm:spPr/>
      <dgm:t>
        <a:bodyPr/>
        <a:lstStyle/>
        <a:p>
          <a:r>
            <a:rPr lang="en-US" dirty="0" smtClean="0"/>
            <a:t>Schedule outpatient CRIB with provider (12-16 </a:t>
          </a:r>
          <a:r>
            <a:rPr lang="en-US" dirty="0" err="1" smtClean="0"/>
            <a:t>hr</a:t>
          </a:r>
          <a:r>
            <a:rPr lang="en-US" dirty="0" smtClean="0"/>
            <a:t>)</a:t>
          </a:r>
          <a:endParaRPr lang="en-US" dirty="0"/>
        </a:p>
      </dgm:t>
    </dgm:pt>
    <dgm:pt modelId="{C0907E3E-9B4F-42BA-9A94-85B172396E85}" type="parTrans" cxnId="{ED568FDD-EDA1-4FC5-A5FF-4F1BFE5321B9}">
      <dgm:prSet/>
      <dgm:spPr/>
      <dgm:t>
        <a:bodyPr/>
        <a:lstStyle/>
        <a:p>
          <a:endParaRPr lang="en-US"/>
        </a:p>
      </dgm:t>
    </dgm:pt>
    <dgm:pt modelId="{391E11A4-B304-4BCF-94D0-ED43A5AEFBB1}" type="sibTrans" cxnId="{ED568FDD-EDA1-4FC5-A5FF-4F1BFE5321B9}">
      <dgm:prSet/>
      <dgm:spPr/>
      <dgm:t>
        <a:bodyPr/>
        <a:lstStyle/>
        <a:p>
          <a:endParaRPr lang="en-US"/>
        </a:p>
      </dgm:t>
    </dgm:pt>
    <dgm:pt modelId="{CF6EB90F-64E6-4EEB-AD4D-2315D6F01BF3}">
      <dgm:prSet phldrT="[Text]"/>
      <dgm:spPr/>
      <dgm:t>
        <a:bodyPr/>
        <a:lstStyle/>
        <a:p>
          <a:r>
            <a:rPr lang="en-US" dirty="0" smtClean="0"/>
            <a:t>Schedule NST</a:t>
          </a:r>
          <a:endParaRPr lang="en-US" dirty="0"/>
        </a:p>
      </dgm:t>
    </dgm:pt>
    <dgm:pt modelId="{B78DD101-D421-4051-9A37-31E367481F96}" type="parTrans" cxnId="{C49045F4-E6C4-4BA3-AC1D-D399081F9A15}">
      <dgm:prSet/>
      <dgm:spPr/>
      <dgm:t>
        <a:bodyPr/>
        <a:lstStyle/>
        <a:p>
          <a:endParaRPr lang="en-US"/>
        </a:p>
      </dgm:t>
    </dgm:pt>
    <dgm:pt modelId="{87782640-85C8-4A1D-8E3B-20B1E5D2518C}" type="sibTrans" cxnId="{C49045F4-E6C4-4BA3-AC1D-D399081F9A15}">
      <dgm:prSet/>
      <dgm:spPr/>
      <dgm:t>
        <a:bodyPr/>
        <a:lstStyle/>
        <a:p>
          <a:endParaRPr lang="en-US"/>
        </a:p>
      </dgm:t>
    </dgm:pt>
    <dgm:pt modelId="{03BA8764-C640-402B-9689-B41A3905F8C9}">
      <dgm:prSet phldrT="[Text]"/>
      <dgm:spPr/>
      <dgm:t>
        <a:bodyPr/>
        <a:lstStyle/>
        <a:p>
          <a:r>
            <a:rPr lang="en-US" dirty="0" smtClean="0"/>
            <a:t>Scheduling ‘edge’ at our institution (7d vs 5d)</a:t>
          </a:r>
          <a:endParaRPr lang="en-US" dirty="0"/>
        </a:p>
      </dgm:t>
    </dgm:pt>
    <dgm:pt modelId="{8C83FE73-1D6F-4D18-AAD9-C94D6CE1C987}" type="parTrans" cxnId="{663102B6-466D-4368-9095-DA92C72BF8C1}">
      <dgm:prSet/>
      <dgm:spPr/>
      <dgm:t>
        <a:bodyPr/>
        <a:lstStyle/>
        <a:p>
          <a:endParaRPr lang="en-US"/>
        </a:p>
      </dgm:t>
    </dgm:pt>
    <dgm:pt modelId="{AAE359EB-BD70-4813-AC36-91E02E1ED484}" type="sibTrans" cxnId="{663102B6-466D-4368-9095-DA92C72BF8C1}">
      <dgm:prSet/>
      <dgm:spPr/>
      <dgm:t>
        <a:bodyPr/>
        <a:lstStyle/>
        <a:p>
          <a:endParaRPr lang="en-US"/>
        </a:p>
      </dgm:t>
    </dgm:pt>
    <dgm:pt modelId="{EDBBA1EC-AB43-4B5F-89DB-5FC48CE6045E}" type="pres">
      <dgm:prSet presAssocID="{2D1A166D-BEE0-4226-9A8B-EE7CECF23858}" presName="linearFlow" presStyleCnt="0">
        <dgm:presLayoutVars>
          <dgm:dir/>
          <dgm:animLvl val="lvl"/>
          <dgm:resizeHandles val="exact"/>
        </dgm:presLayoutVars>
      </dgm:prSet>
      <dgm:spPr/>
      <dgm:t>
        <a:bodyPr/>
        <a:lstStyle/>
        <a:p>
          <a:endParaRPr lang="en-US"/>
        </a:p>
      </dgm:t>
    </dgm:pt>
    <dgm:pt modelId="{30EE03E6-34BD-40FE-9C7A-D326574EF695}" type="pres">
      <dgm:prSet presAssocID="{5CA8E1B6-AEC6-4C4B-8FF6-D65742A4D90C}" presName="composite" presStyleCnt="0"/>
      <dgm:spPr/>
    </dgm:pt>
    <dgm:pt modelId="{B23BA165-D27C-41AA-B38A-1007AD628208}" type="pres">
      <dgm:prSet presAssocID="{5CA8E1B6-AEC6-4C4B-8FF6-D65742A4D90C}" presName="parentText" presStyleLbl="alignNode1" presStyleIdx="0" presStyleCnt="3">
        <dgm:presLayoutVars>
          <dgm:chMax val="1"/>
          <dgm:bulletEnabled val="1"/>
        </dgm:presLayoutVars>
      </dgm:prSet>
      <dgm:spPr/>
      <dgm:t>
        <a:bodyPr/>
        <a:lstStyle/>
        <a:p>
          <a:endParaRPr lang="en-US"/>
        </a:p>
      </dgm:t>
    </dgm:pt>
    <dgm:pt modelId="{971A6C9F-51CF-48C6-99BC-DA272CCF8326}" type="pres">
      <dgm:prSet presAssocID="{5CA8E1B6-AEC6-4C4B-8FF6-D65742A4D90C}" presName="descendantText" presStyleLbl="alignAcc1" presStyleIdx="0" presStyleCnt="3">
        <dgm:presLayoutVars>
          <dgm:bulletEnabled val="1"/>
        </dgm:presLayoutVars>
      </dgm:prSet>
      <dgm:spPr/>
      <dgm:t>
        <a:bodyPr/>
        <a:lstStyle/>
        <a:p>
          <a:endParaRPr lang="en-US"/>
        </a:p>
      </dgm:t>
    </dgm:pt>
    <dgm:pt modelId="{99B80126-D186-49E5-A870-BF95B483C4E7}" type="pres">
      <dgm:prSet presAssocID="{D033F623-D844-412B-B326-D35DA3DB1361}" presName="sp" presStyleCnt="0"/>
      <dgm:spPr/>
    </dgm:pt>
    <dgm:pt modelId="{3C33B3AD-CCE6-4E66-A5E2-C21DF4E3A762}" type="pres">
      <dgm:prSet presAssocID="{8D760BE3-F637-47EE-818A-ED3FF0DA4661}" presName="composite" presStyleCnt="0"/>
      <dgm:spPr/>
    </dgm:pt>
    <dgm:pt modelId="{909A91AA-98E8-4E18-8BF8-E40FEF89D18F}" type="pres">
      <dgm:prSet presAssocID="{8D760BE3-F637-47EE-818A-ED3FF0DA4661}" presName="parentText" presStyleLbl="alignNode1" presStyleIdx="1" presStyleCnt="3">
        <dgm:presLayoutVars>
          <dgm:chMax val="1"/>
          <dgm:bulletEnabled val="1"/>
        </dgm:presLayoutVars>
      </dgm:prSet>
      <dgm:spPr/>
      <dgm:t>
        <a:bodyPr/>
        <a:lstStyle/>
        <a:p>
          <a:endParaRPr lang="en-US"/>
        </a:p>
      </dgm:t>
    </dgm:pt>
    <dgm:pt modelId="{542E3A82-168F-4D6E-B4F1-B79A767218B9}" type="pres">
      <dgm:prSet presAssocID="{8D760BE3-F637-47EE-818A-ED3FF0DA4661}" presName="descendantText" presStyleLbl="alignAcc1" presStyleIdx="1" presStyleCnt="3">
        <dgm:presLayoutVars>
          <dgm:bulletEnabled val="1"/>
        </dgm:presLayoutVars>
      </dgm:prSet>
      <dgm:spPr/>
      <dgm:t>
        <a:bodyPr/>
        <a:lstStyle/>
        <a:p>
          <a:endParaRPr lang="en-US"/>
        </a:p>
      </dgm:t>
    </dgm:pt>
    <dgm:pt modelId="{0660B2F2-7DFD-457A-B625-D18AEF2BEF4E}" type="pres">
      <dgm:prSet presAssocID="{A5B634AB-E96E-466D-A921-011E1A3D2B2B}" presName="sp" presStyleCnt="0"/>
      <dgm:spPr/>
    </dgm:pt>
    <dgm:pt modelId="{0DA4F6C8-B041-4F82-8BBE-6EDB8C8BF361}" type="pres">
      <dgm:prSet presAssocID="{861F0677-8FE9-473E-A66B-080FE9D144FC}" presName="composite" presStyleCnt="0"/>
      <dgm:spPr/>
    </dgm:pt>
    <dgm:pt modelId="{B0C4216C-897F-4784-B5C0-4DD559F6B0AD}" type="pres">
      <dgm:prSet presAssocID="{861F0677-8FE9-473E-A66B-080FE9D144FC}" presName="parentText" presStyleLbl="alignNode1" presStyleIdx="2" presStyleCnt="3">
        <dgm:presLayoutVars>
          <dgm:chMax val="1"/>
          <dgm:bulletEnabled val="1"/>
        </dgm:presLayoutVars>
      </dgm:prSet>
      <dgm:spPr/>
      <dgm:t>
        <a:bodyPr/>
        <a:lstStyle/>
        <a:p>
          <a:endParaRPr lang="en-US"/>
        </a:p>
      </dgm:t>
    </dgm:pt>
    <dgm:pt modelId="{F5396F9A-71C9-43B4-9746-4C197F83D605}" type="pres">
      <dgm:prSet presAssocID="{861F0677-8FE9-473E-A66B-080FE9D144FC}" presName="descendantText" presStyleLbl="alignAcc1" presStyleIdx="2" presStyleCnt="3">
        <dgm:presLayoutVars>
          <dgm:bulletEnabled val="1"/>
        </dgm:presLayoutVars>
      </dgm:prSet>
      <dgm:spPr/>
      <dgm:t>
        <a:bodyPr/>
        <a:lstStyle/>
        <a:p>
          <a:endParaRPr lang="en-US"/>
        </a:p>
      </dgm:t>
    </dgm:pt>
  </dgm:ptLst>
  <dgm:cxnLst>
    <dgm:cxn modelId="{663102B6-466D-4368-9095-DA92C72BF8C1}" srcId="{053CBEE9-4B64-4C26-9916-D21CCC514692}" destId="{03BA8764-C640-402B-9689-B41A3905F8C9}" srcOrd="0" destOrd="0" parTransId="{8C83FE73-1D6F-4D18-AAD9-C94D6CE1C987}" sibTransId="{AAE359EB-BD70-4813-AC36-91E02E1ED484}"/>
    <dgm:cxn modelId="{DA25D1B8-22E2-4B8F-8415-0EF95CCDE475}" type="presOf" srcId="{053CBEE9-4B64-4C26-9916-D21CCC514692}" destId="{971A6C9F-51CF-48C6-99BC-DA272CCF8326}" srcOrd="0" destOrd="0" presId="urn:microsoft.com/office/officeart/2005/8/layout/chevron2"/>
    <dgm:cxn modelId="{B6ABFAEF-26C2-4DFA-893B-4E1389587F1E}" type="presOf" srcId="{6EC7E865-1965-42B2-9188-CF9C04562092}" destId="{542E3A82-168F-4D6E-B4F1-B79A767218B9}" srcOrd="0" destOrd="0" presId="urn:microsoft.com/office/officeart/2005/8/layout/chevron2"/>
    <dgm:cxn modelId="{C49045F4-E6C4-4BA3-AC1D-D399081F9A15}" srcId="{861F0677-8FE9-473E-A66B-080FE9D144FC}" destId="{CF6EB90F-64E6-4EEB-AD4D-2315D6F01BF3}" srcOrd="1" destOrd="0" parTransId="{B78DD101-D421-4051-9A37-31E367481F96}" sibTransId="{87782640-85C8-4A1D-8E3B-20B1E5D2518C}"/>
    <dgm:cxn modelId="{A7792D9A-4C94-4062-AFD6-C0ECC1E3EF5C}" type="presOf" srcId="{8D760BE3-F637-47EE-818A-ED3FF0DA4661}" destId="{909A91AA-98E8-4E18-8BF8-E40FEF89D18F}" srcOrd="0" destOrd="0" presId="urn:microsoft.com/office/officeart/2005/8/layout/chevron2"/>
    <dgm:cxn modelId="{D20A7965-7AFC-4B85-853C-0CF46D9BC53F}" srcId="{5CA8E1B6-AEC6-4C4B-8FF6-D65742A4D90C}" destId="{053CBEE9-4B64-4C26-9916-D21CCC514692}" srcOrd="0" destOrd="0" parTransId="{A67476F8-01B3-403B-A123-0DCF17146E30}" sibTransId="{41316E0D-5032-4888-905B-07E43025B914}"/>
    <dgm:cxn modelId="{1938DC60-724D-4743-B66A-65BA7364E133}" srcId="{2D1A166D-BEE0-4226-9A8B-EE7CECF23858}" destId="{8D760BE3-F637-47EE-818A-ED3FF0DA4661}" srcOrd="1" destOrd="0" parTransId="{C2471822-3358-4C25-BDB6-2DA35AF250C1}" sibTransId="{A5B634AB-E96E-466D-A921-011E1A3D2B2B}"/>
    <dgm:cxn modelId="{259088A5-2E90-419B-A006-D962DD945BA0}" srcId="{2D1A166D-BEE0-4226-9A8B-EE7CECF23858}" destId="{5CA8E1B6-AEC6-4C4B-8FF6-D65742A4D90C}" srcOrd="0" destOrd="0" parTransId="{BCCFFBE5-70ED-4912-9323-368ACAC82428}" sibTransId="{D033F623-D844-412B-B326-D35DA3DB1361}"/>
    <dgm:cxn modelId="{03D21A35-024C-4703-AF50-2E332DDC9581}" type="presOf" srcId="{5CA8E1B6-AEC6-4C4B-8FF6-D65742A4D90C}" destId="{B23BA165-D27C-41AA-B38A-1007AD628208}" srcOrd="0" destOrd="0" presId="urn:microsoft.com/office/officeart/2005/8/layout/chevron2"/>
    <dgm:cxn modelId="{F9D6C872-E8A5-446C-81FD-659FFF49D202}" type="presOf" srcId="{2E145A64-24B9-4255-9EFE-07BB8D28327B}" destId="{F5396F9A-71C9-43B4-9746-4C197F83D605}" srcOrd="0" destOrd="0" presId="urn:microsoft.com/office/officeart/2005/8/layout/chevron2"/>
    <dgm:cxn modelId="{547DD27D-A258-4F0D-8289-A7C5E8E6F4A5}" type="presOf" srcId="{861F0677-8FE9-473E-A66B-080FE9D144FC}" destId="{B0C4216C-897F-4784-B5C0-4DD559F6B0AD}" srcOrd="0" destOrd="0" presId="urn:microsoft.com/office/officeart/2005/8/layout/chevron2"/>
    <dgm:cxn modelId="{FA004668-FBA5-46A9-8FD8-02D0A2837DB1}" type="presOf" srcId="{501BD382-309E-4EB3-9D43-990E9ADCAE3D}" destId="{971A6C9F-51CF-48C6-99BC-DA272CCF8326}" srcOrd="0" destOrd="2" presId="urn:microsoft.com/office/officeart/2005/8/layout/chevron2"/>
    <dgm:cxn modelId="{ED568FDD-EDA1-4FC5-A5FF-4F1BFE5321B9}" srcId="{861F0677-8FE9-473E-A66B-080FE9D144FC}" destId="{2E145A64-24B9-4255-9EFE-07BB8D28327B}" srcOrd="0" destOrd="0" parTransId="{C0907E3E-9B4F-42BA-9A94-85B172396E85}" sibTransId="{391E11A4-B304-4BCF-94D0-ED43A5AEFBB1}"/>
    <dgm:cxn modelId="{A6D6708F-EAFD-4C99-BC89-7932A3766476}" type="presOf" srcId="{2D1A166D-BEE0-4226-9A8B-EE7CECF23858}" destId="{EDBBA1EC-AB43-4B5F-89DB-5FC48CE6045E}" srcOrd="0" destOrd="0" presId="urn:microsoft.com/office/officeart/2005/8/layout/chevron2"/>
    <dgm:cxn modelId="{13BE8463-CAA9-4D42-90EE-EF6E815A4E46}" srcId="{5CA8E1B6-AEC6-4C4B-8FF6-D65742A4D90C}" destId="{501BD382-309E-4EB3-9D43-990E9ADCAE3D}" srcOrd="1" destOrd="0" parTransId="{5DDECBDF-264E-40F8-9F0D-E51113A0D9DE}" sibTransId="{C1C68DB8-B0FE-4708-AA28-428D24DFBB73}"/>
    <dgm:cxn modelId="{C072CF4A-1C11-436C-AA1C-E3F9C6728F0C}" type="presOf" srcId="{CF6EB90F-64E6-4EEB-AD4D-2315D6F01BF3}" destId="{F5396F9A-71C9-43B4-9746-4C197F83D605}" srcOrd="0" destOrd="1" presId="urn:microsoft.com/office/officeart/2005/8/layout/chevron2"/>
    <dgm:cxn modelId="{E2C52728-FF33-4836-AD47-7F6C33917A01}" srcId="{2D1A166D-BEE0-4226-9A8B-EE7CECF23858}" destId="{861F0677-8FE9-473E-A66B-080FE9D144FC}" srcOrd="2" destOrd="0" parTransId="{0266F3FF-57B7-46B9-8728-D8B85E971FD1}" sibTransId="{27A42FEC-72CC-4033-8FEB-348A5950730F}"/>
    <dgm:cxn modelId="{25BC1712-9409-4B8C-9E6B-E9782ACBDCFA}" srcId="{8D760BE3-F637-47EE-818A-ED3FF0DA4661}" destId="{6EC7E865-1965-42B2-9188-CF9C04562092}" srcOrd="0" destOrd="0" parTransId="{97ECEC9F-1294-4054-805D-D20FB90B70AB}" sibTransId="{2BB4EA96-812C-4E85-BEB6-799E85B28663}"/>
    <dgm:cxn modelId="{0766BEC0-5DA8-44DD-91FC-80C3811BD1F3}" type="presOf" srcId="{03BA8764-C640-402B-9689-B41A3905F8C9}" destId="{971A6C9F-51CF-48C6-99BC-DA272CCF8326}" srcOrd="0" destOrd="1" presId="urn:microsoft.com/office/officeart/2005/8/layout/chevron2"/>
    <dgm:cxn modelId="{CAC2687F-02F2-40AD-A89F-7BE54D453BAC}" type="presParOf" srcId="{EDBBA1EC-AB43-4B5F-89DB-5FC48CE6045E}" destId="{30EE03E6-34BD-40FE-9C7A-D326574EF695}" srcOrd="0" destOrd="0" presId="urn:microsoft.com/office/officeart/2005/8/layout/chevron2"/>
    <dgm:cxn modelId="{5964F238-DF92-4808-94ED-C2BD891AAABD}" type="presParOf" srcId="{30EE03E6-34BD-40FE-9C7A-D326574EF695}" destId="{B23BA165-D27C-41AA-B38A-1007AD628208}" srcOrd="0" destOrd="0" presId="urn:microsoft.com/office/officeart/2005/8/layout/chevron2"/>
    <dgm:cxn modelId="{CFBBD302-FCFF-42F8-9ABF-95008553DDE2}" type="presParOf" srcId="{30EE03E6-34BD-40FE-9C7A-D326574EF695}" destId="{971A6C9F-51CF-48C6-99BC-DA272CCF8326}" srcOrd="1" destOrd="0" presId="urn:microsoft.com/office/officeart/2005/8/layout/chevron2"/>
    <dgm:cxn modelId="{DF2988EB-32A2-4849-97FA-E71482825A7C}" type="presParOf" srcId="{EDBBA1EC-AB43-4B5F-89DB-5FC48CE6045E}" destId="{99B80126-D186-49E5-A870-BF95B483C4E7}" srcOrd="1" destOrd="0" presId="urn:microsoft.com/office/officeart/2005/8/layout/chevron2"/>
    <dgm:cxn modelId="{6B90A4EA-A033-4AD7-896F-722905F47B9C}" type="presParOf" srcId="{EDBBA1EC-AB43-4B5F-89DB-5FC48CE6045E}" destId="{3C33B3AD-CCE6-4E66-A5E2-C21DF4E3A762}" srcOrd="2" destOrd="0" presId="urn:microsoft.com/office/officeart/2005/8/layout/chevron2"/>
    <dgm:cxn modelId="{4BC63714-36C0-44FC-9DDD-D4763FC78F06}" type="presParOf" srcId="{3C33B3AD-CCE6-4E66-A5E2-C21DF4E3A762}" destId="{909A91AA-98E8-4E18-8BF8-E40FEF89D18F}" srcOrd="0" destOrd="0" presId="urn:microsoft.com/office/officeart/2005/8/layout/chevron2"/>
    <dgm:cxn modelId="{DAB54E82-BDB2-4AAA-A8A6-463B134053FD}" type="presParOf" srcId="{3C33B3AD-CCE6-4E66-A5E2-C21DF4E3A762}" destId="{542E3A82-168F-4D6E-B4F1-B79A767218B9}" srcOrd="1" destOrd="0" presId="urn:microsoft.com/office/officeart/2005/8/layout/chevron2"/>
    <dgm:cxn modelId="{6A3D57D1-A5C2-4628-927D-1E60BF2F75A2}" type="presParOf" srcId="{EDBBA1EC-AB43-4B5F-89DB-5FC48CE6045E}" destId="{0660B2F2-7DFD-457A-B625-D18AEF2BEF4E}" srcOrd="3" destOrd="0" presId="urn:microsoft.com/office/officeart/2005/8/layout/chevron2"/>
    <dgm:cxn modelId="{1E4719F8-D90B-40B0-BBFF-684E0F6E1547}" type="presParOf" srcId="{EDBBA1EC-AB43-4B5F-89DB-5FC48CE6045E}" destId="{0DA4F6C8-B041-4F82-8BBE-6EDB8C8BF361}" srcOrd="4" destOrd="0" presId="urn:microsoft.com/office/officeart/2005/8/layout/chevron2"/>
    <dgm:cxn modelId="{EB9E4C3C-16B7-44EA-B8D9-23BAB874605E}" type="presParOf" srcId="{0DA4F6C8-B041-4F82-8BBE-6EDB8C8BF361}" destId="{B0C4216C-897F-4784-B5C0-4DD559F6B0AD}" srcOrd="0" destOrd="0" presId="urn:microsoft.com/office/officeart/2005/8/layout/chevron2"/>
    <dgm:cxn modelId="{81D9A3D7-1F97-4A2B-B241-85B0E00A9E68}" type="presParOf" srcId="{0DA4F6C8-B041-4F82-8BBE-6EDB8C8BF361}" destId="{F5396F9A-71C9-43B4-9746-4C197F83D60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94CD4E-E5C6-442E-919E-B43DEA5CEC3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B736D0B8-33D9-4DB3-9E4A-1DD5F0BFA3F4}">
      <dgm:prSet phldrT="[Text]"/>
      <dgm:spPr/>
      <dgm:t>
        <a:bodyPr/>
        <a:lstStyle/>
        <a:p>
          <a:r>
            <a:rPr lang="en-US" dirty="0" smtClean="0"/>
            <a:t>Patient is roomed and vitals performed by office staff.</a:t>
          </a:r>
          <a:endParaRPr lang="en-US" dirty="0"/>
        </a:p>
      </dgm:t>
    </dgm:pt>
    <dgm:pt modelId="{10214933-54CC-4694-A475-5ECC87BC9774}" type="parTrans" cxnId="{22FD6D68-E530-45F3-88A9-E5CCB74D3671}">
      <dgm:prSet/>
      <dgm:spPr/>
      <dgm:t>
        <a:bodyPr/>
        <a:lstStyle/>
        <a:p>
          <a:endParaRPr lang="en-US"/>
        </a:p>
      </dgm:t>
    </dgm:pt>
    <dgm:pt modelId="{555F7702-6C50-4103-9250-A647AE6C9B35}" type="sibTrans" cxnId="{22FD6D68-E530-45F3-88A9-E5CCB74D3671}">
      <dgm:prSet/>
      <dgm:spPr/>
      <dgm:t>
        <a:bodyPr/>
        <a:lstStyle/>
        <a:p>
          <a:endParaRPr lang="en-US"/>
        </a:p>
      </dgm:t>
    </dgm:pt>
    <dgm:pt modelId="{295670B1-D431-4032-8215-DDD0C89A76E2}">
      <dgm:prSet phldrT="[Text]"/>
      <dgm:spPr/>
      <dgm:t>
        <a:bodyPr/>
        <a:lstStyle/>
        <a:p>
          <a:r>
            <a:rPr lang="en-US" dirty="0" smtClean="0"/>
            <a:t>Provider performs bedside US for DVP and fetal presentation.</a:t>
          </a:r>
          <a:endParaRPr lang="en-US" dirty="0"/>
        </a:p>
      </dgm:t>
    </dgm:pt>
    <dgm:pt modelId="{E79F33FB-E236-4C66-8066-199CCCA76620}" type="parTrans" cxnId="{BFC87271-7F01-47E6-9D4F-4ED77467C30E}">
      <dgm:prSet/>
      <dgm:spPr/>
      <dgm:t>
        <a:bodyPr/>
        <a:lstStyle/>
        <a:p>
          <a:endParaRPr lang="en-US"/>
        </a:p>
      </dgm:t>
    </dgm:pt>
    <dgm:pt modelId="{CB677C22-EA97-4B41-B175-C5E94779FD2F}" type="sibTrans" cxnId="{BFC87271-7F01-47E6-9D4F-4ED77467C30E}">
      <dgm:prSet/>
      <dgm:spPr/>
      <dgm:t>
        <a:bodyPr/>
        <a:lstStyle/>
        <a:p>
          <a:endParaRPr lang="en-US"/>
        </a:p>
      </dgm:t>
    </dgm:pt>
    <dgm:pt modelId="{99A2C38F-54D8-4C5D-8719-5F4A9C1711A5}">
      <dgm:prSet phldrT="[Text]"/>
      <dgm:spPr/>
      <dgm:t>
        <a:bodyPr/>
        <a:lstStyle/>
        <a:p>
          <a:r>
            <a:rPr lang="en-US" dirty="0" smtClean="0"/>
            <a:t>Provider performs SVE and places CRIB.</a:t>
          </a:r>
          <a:endParaRPr lang="en-US" dirty="0"/>
        </a:p>
      </dgm:t>
    </dgm:pt>
    <dgm:pt modelId="{735665F4-B887-4B49-9BA0-55DA9E3BB29D}" type="parTrans" cxnId="{97CDDC77-B941-4FB0-8ABF-B2D50BA2DEA1}">
      <dgm:prSet/>
      <dgm:spPr/>
      <dgm:t>
        <a:bodyPr/>
        <a:lstStyle/>
        <a:p>
          <a:endParaRPr lang="en-US"/>
        </a:p>
      </dgm:t>
    </dgm:pt>
    <dgm:pt modelId="{731B76D9-1CBE-4EB9-A131-D131AADF1D1B}" type="sibTrans" cxnId="{97CDDC77-B941-4FB0-8ABF-B2D50BA2DEA1}">
      <dgm:prSet/>
      <dgm:spPr/>
      <dgm:t>
        <a:bodyPr/>
        <a:lstStyle/>
        <a:p>
          <a:endParaRPr lang="en-US"/>
        </a:p>
      </dgm:t>
    </dgm:pt>
    <dgm:pt modelId="{2EE30017-74AE-4678-896A-0EB2C8AE7FF9}">
      <dgm:prSet phldrT="[Text]"/>
      <dgm:spPr/>
      <dgm:t>
        <a:bodyPr/>
        <a:lstStyle/>
        <a:p>
          <a:r>
            <a:rPr lang="en-US" dirty="0" smtClean="0"/>
            <a:t>Patient proceeds to NST. During NST, patient receives detailed home instructions from nurse. </a:t>
          </a:r>
          <a:endParaRPr lang="en-US" dirty="0"/>
        </a:p>
      </dgm:t>
    </dgm:pt>
    <dgm:pt modelId="{B2FCD9C5-193E-4D1B-BAB5-4A5AE3180433}" type="parTrans" cxnId="{A52C4EE1-1DE1-4156-87C2-627CF0C0630F}">
      <dgm:prSet/>
      <dgm:spPr/>
      <dgm:t>
        <a:bodyPr/>
        <a:lstStyle/>
        <a:p>
          <a:endParaRPr lang="en-US"/>
        </a:p>
      </dgm:t>
    </dgm:pt>
    <dgm:pt modelId="{D07181B0-7FEE-430F-8FEE-92075A226468}" type="sibTrans" cxnId="{A52C4EE1-1DE1-4156-87C2-627CF0C0630F}">
      <dgm:prSet/>
      <dgm:spPr/>
      <dgm:t>
        <a:bodyPr/>
        <a:lstStyle/>
        <a:p>
          <a:endParaRPr lang="en-US"/>
        </a:p>
      </dgm:t>
    </dgm:pt>
    <dgm:pt modelId="{D0ECFE10-7E40-4ACF-B767-40E8C5F6A51D}">
      <dgm:prSet phldrT="[Text]"/>
      <dgm:spPr/>
      <dgm:t>
        <a:bodyPr/>
        <a:lstStyle/>
        <a:p>
          <a:r>
            <a:rPr lang="en-US" dirty="0" smtClean="0"/>
            <a:t>Patient is discharged home. </a:t>
          </a:r>
          <a:endParaRPr lang="en-US" dirty="0"/>
        </a:p>
      </dgm:t>
    </dgm:pt>
    <dgm:pt modelId="{50EAB740-C412-41A6-AA56-28883BC61C65}" type="parTrans" cxnId="{24C57633-9052-44F6-8906-E268C78B2F33}">
      <dgm:prSet/>
      <dgm:spPr/>
      <dgm:t>
        <a:bodyPr/>
        <a:lstStyle/>
        <a:p>
          <a:endParaRPr lang="en-US"/>
        </a:p>
      </dgm:t>
    </dgm:pt>
    <dgm:pt modelId="{169D4A50-39E3-4541-8843-B794D9B44A1C}" type="sibTrans" cxnId="{24C57633-9052-44F6-8906-E268C78B2F33}">
      <dgm:prSet/>
      <dgm:spPr/>
      <dgm:t>
        <a:bodyPr/>
        <a:lstStyle/>
        <a:p>
          <a:endParaRPr lang="en-US"/>
        </a:p>
      </dgm:t>
    </dgm:pt>
    <dgm:pt modelId="{F8E6D9C8-AD57-431A-8E1F-35BD5831BAFB}" type="pres">
      <dgm:prSet presAssocID="{4F94CD4E-E5C6-442E-919E-B43DEA5CEC37}" presName="Name0" presStyleCnt="0">
        <dgm:presLayoutVars>
          <dgm:dir/>
          <dgm:resizeHandles val="exact"/>
        </dgm:presLayoutVars>
      </dgm:prSet>
      <dgm:spPr/>
      <dgm:t>
        <a:bodyPr/>
        <a:lstStyle/>
        <a:p>
          <a:endParaRPr lang="en-US"/>
        </a:p>
      </dgm:t>
    </dgm:pt>
    <dgm:pt modelId="{73343807-DA21-4359-AE5A-69576E4FC4B4}" type="pres">
      <dgm:prSet presAssocID="{B736D0B8-33D9-4DB3-9E4A-1DD5F0BFA3F4}" presName="node" presStyleLbl="node1" presStyleIdx="0" presStyleCnt="5">
        <dgm:presLayoutVars>
          <dgm:bulletEnabled val="1"/>
        </dgm:presLayoutVars>
      </dgm:prSet>
      <dgm:spPr/>
      <dgm:t>
        <a:bodyPr/>
        <a:lstStyle/>
        <a:p>
          <a:endParaRPr lang="en-US"/>
        </a:p>
      </dgm:t>
    </dgm:pt>
    <dgm:pt modelId="{EE209CB6-3381-49C3-804B-0A447361767D}" type="pres">
      <dgm:prSet presAssocID="{555F7702-6C50-4103-9250-A647AE6C9B35}" presName="sibTrans" presStyleLbl="sibTrans1D1" presStyleIdx="0" presStyleCnt="4"/>
      <dgm:spPr/>
      <dgm:t>
        <a:bodyPr/>
        <a:lstStyle/>
        <a:p>
          <a:endParaRPr lang="en-US"/>
        </a:p>
      </dgm:t>
    </dgm:pt>
    <dgm:pt modelId="{866370F0-4500-4764-A463-549162C88403}" type="pres">
      <dgm:prSet presAssocID="{555F7702-6C50-4103-9250-A647AE6C9B35}" presName="connectorText" presStyleLbl="sibTrans1D1" presStyleIdx="0" presStyleCnt="4"/>
      <dgm:spPr/>
      <dgm:t>
        <a:bodyPr/>
        <a:lstStyle/>
        <a:p>
          <a:endParaRPr lang="en-US"/>
        </a:p>
      </dgm:t>
    </dgm:pt>
    <dgm:pt modelId="{42EB4600-B71A-447F-A764-F18E916FACE0}" type="pres">
      <dgm:prSet presAssocID="{295670B1-D431-4032-8215-DDD0C89A76E2}" presName="node" presStyleLbl="node1" presStyleIdx="1" presStyleCnt="5">
        <dgm:presLayoutVars>
          <dgm:bulletEnabled val="1"/>
        </dgm:presLayoutVars>
      </dgm:prSet>
      <dgm:spPr/>
      <dgm:t>
        <a:bodyPr/>
        <a:lstStyle/>
        <a:p>
          <a:endParaRPr lang="en-US"/>
        </a:p>
      </dgm:t>
    </dgm:pt>
    <dgm:pt modelId="{4458D691-E725-4D2E-B313-DE86BFEABA4B}" type="pres">
      <dgm:prSet presAssocID="{CB677C22-EA97-4B41-B175-C5E94779FD2F}" presName="sibTrans" presStyleLbl="sibTrans1D1" presStyleIdx="1" presStyleCnt="4"/>
      <dgm:spPr/>
      <dgm:t>
        <a:bodyPr/>
        <a:lstStyle/>
        <a:p>
          <a:endParaRPr lang="en-US"/>
        </a:p>
      </dgm:t>
    </dgm:pt>
    <dgm:pt modelId="{76973F01-C43A-4F32-8E04-34E05C0CE975}" type="pres">
      <dgm:prSet presAssocID="{CB677C22-EA97-4B41-B175-C5E94779FD2F}" presName="connectorText" presStyleLbl="sibTrans1D1" presStyleIdx="1" presStyleCnt="4"/>
      <dgm:spPr/>
      <dgm:t>
        <a:bodyPr/>
        <a:lstStyle/>
        <a:p>
          <a:endParaRPr lang="en-US"/>
        </a:p>
      </dgm:t>
    </dgm:pt>
    <dgm:pt modelId="{0E0711ED-72C3-4FA4-B565-9E15961CBD78}" type="pres">
      <dgm:prSet presAssocID="{99A2C38F-54D8-4C5D-8719-5F4A9C1711A5}" presName="node" presStyleLbl="node1" presStyleIdx="2" presStyleCnt="5">
        <dgm:presLayoutVars>
          <dgm:bulletEnabled val="1"/>
        </dgm:presLayoutVars>
      </dgm:prSet>
      <dgm:spPr/>
      <dgm:t>
        <a:bodyPr/>
        <a:lstStyle/>
        <a:p>
          <a:endParaRPr lang="en-US"/>
        </a:p>
      </dgm:t>
    </dgm:pt>
    <dgm:pt modelId="{8B2AEA0E-A245-4262-AA54-713E0AEE66B1}" type="pres">
      <dgm:prSet presAssocID="{731B76D9-1CBE-4EB9-A131-D131AADF1D1B}" presName="sibTrans" presStyleLbl="sibTrans1D1" presStyleIdx="2" presStyleCnt="4"/>
      <dgm:spPr/>
      <dgm:t>
        <a:bodyPr/>
        <a:lstStyle/>
        <a:p>
          <a:endParaRPr lang="en-US"/>
        </a:p>
      </dgm:t>
    </dgm:pt>
    <dgm:pt modelId="{BD6F5835-16CC-422C-B1D6-21A56B679611}" type="pres">
      <dgm:prSet presAssocID="{731B76D9-1CBE-4EB9-A131-D131AADF1D1B}" presName="connectorText" presStyleLbl="sibTrans1D1" presStyleIdx="2" presStyleCnt="4"/>
      <dgm:spPr/>
      <dgm:t>
        <a:bodyPr/>
        <a:lstStyle/>
        <a:p>
          <a:endParaRPr lang="en-US"/>
        </a:p>
      </dgm:t>
    </dgm:pt>
    <dgm:pt modelId="{B9990891-5614-4690-BD4E-5B485666D2C6}" type="pres">
      <dgm:prSet presAssocID="{2EE30017-74AE-4678-896A-0EB2C8AE7FF9}" presName="node" presStyleLbl="node1" presStyleIdx="3" presStyleCnt="5">
        <dgm:presLayoutVars>
          <dgm:bulletEnabled val="1"/>
        </dgm:presLayoutVars>
      </dgm:prSet>
      <dgm:spPr/>
      <dgm:t>
        <a:bodyPr/>
        <a:lstStyle/>
        <a:p>
          <a:endParaRPr lang="en-US"/>
        </a:p>
      </dgm:t>
    </dgm:pt>
    <dgm:pt modelId="{51D6582D-BBFF-401B-87FE-B349C50CB3FF}" type="pres">
      <dgm:prSet presAssocID="{D07181B0-7FEE-430F-8FEE-92075A226468}" presName="sibTrans" presStyleLbl="sibTrans1D1" presStyleIdx="3" presStyleCnt="4"/>
      <dgm:spPr/>
      <dgm:t>
        <a:bodyPr/>
        <a:lstStyle/>
        <a:p>
          <a:endParaRPr lang="en-US"/>
        </a:p>
      </dgm:t>
    </dgm:pt>
    <dgm:pt modelId="{24F9FBB7-49B1-4CD4-9044-EDA08DF1D094}" type="pres">
      <dgm:prSet presAssocID="{D07181B0-7FEE-430F-8FEE-92075A226468}" presName="connectorText" presStyleLbl="sibTrans1D1" presStyleIdx="3" presStyleCnt="4"/>
      <dgm:spPr/>
      <dgm:t>
        <a:bodyPr/>
        <a:lstStyle/>
        <a:p>
          <a:endParaRPr lang="en-US"/>
        </a:p>
      </dgm:t>
    </dgm:pt>
    <dgm:pt modelId="{CB4F7B5C-274E-4604-AB07-6B38334EC913}" type="pres">
      <dgm:prSet presAssocID="{D0ECFE10-7E40-4ACF-B767-40E8C5F6A51D}" presName="node" presStyleLbl="node1" presStyleIdx="4" presStyleCnt="5">
        <dgm:presLayoutVars>
          <dgm:bulletEnabled val="1"/>
        </dgm:presLayoutVars>
      </dgm:prSet>
      <dgm:spPr/>
      <dgm:t>
        <a:bodyPr/>
        <a:lstStyle/>
        <a:p>
          <a:endParaRPr lang="en-US"/>
        </a:p>
      </dgm:t>
    </dgm:pt>
  </dgm:ptLst>
  <dgm:cxnLst>
    <dgm:cxn modelId="{97CDDC77-B941-4FB0-8ABF-B2D50BA2DEA1}" srcId="{4F94CD4E-E5C6-442E-919E-B43DEA5CEC37}" destId="{99A2C38F-54D8-4C5D-8719-5F4A9C1711A5}" srcOrd="2" destOrd="0" parTransId="{735665F4-B887-4B49-9BA0-55DA9E3BB29D}" sibTransId="{731B76D9-1CBE-4EB9-A131-D131AADF1D1B}"/>
    <dgm:cxn modelId="{01E265FC-1041-4599-B840-820E8BEF1865}" type="presOf" srcId="{555F7702-6C50-4103-9250-A647AE6C9B35}" destId="{866370F0-4500-4764-A463-549162C88403}" srcOrd="1" destOrd="0" presId="urn:microsoft.com/office/officeart/2005/8/layout/bProcess3"/>
    <dgm:cxn modelId="{1DD6427A-AD39-40F5-A4A6-405C50F8A15D}" type="presOf" srcId="{2EE30017-74AE-4678-896A-0EB2C8AE7FF9}" destId="{B9990891-5614-4690-BD4E-5B485666D2C6}" srcOrd="0" destOrd="0" presId="urn:microsoft.com/office/officeart/2005/8/layout/bProcess3"/>
    <dgm:cxn modelId="{BFC87271-7F01-47E6-9D4F-4ED77467C30E}" srcId="{4F94CD4E-E5C6-442E-919E-B43DEA5CEC37}" destId="{295670B1-D431-4032-8215-DDD0C89A76E2}" srcOrd="1" destOrd="0" parTransId="{E79F33FB-E236-4C66-8066-199CCCA76620}" sibTransId="{CB677C22-EA97-4B41-B175-C5E94779FD2F}"/>
    <dgm:cxn modelId="{AE6B9DFE-96C9-4575-92DC-87BC590161BD}" type="presOf" srcId="{D07181B0-7FEE-430F-8FEE-92075A226468}" destId="{24F9FBB7-49B1-4CD4-9044-EDA08DF1D094}" srcOrd="1" destOrd="0" presId="urn:microsoft.com/office/officeart/2005/8/layout/bProcess3"/>
    <dgm:cxn modelId="{4C788885-8607-4F84-A51C-EE0A66C53CFD}" type="presOf" srcId="{CB677C22-EA97-4B41-B175-C5E94779FD2F}" destId="{76973F01-C43A-4F32-8E04-34E05C0CE975}" srcOrd="1" destOrd="0" presId="urn:microsoft.com/office/officeart/2005/8/layout/bProcess3"/>
    <dgm:cxn modelId="{22FD6D68-E530-45F3-88A9-E5CCB74D3671}" srcId="{4F94CD4E-E5C6-442E-919E-B43DEA5CEC37}" destId="{B736D0B8-33D9-4DB3-9E4A-1DD5F0BFA3F4}" srcOrd="0" destOrd="0" parTransId="{10214933-54CC-4694-A475-5ECC87BC9774}" sibTransId="{555F7702-6C50-4103-9250-A647AE6C9B35}"/>
    <dgm:cxn modelId="{C7367254-761B-48E0-9C5A-216C3D334B0A}" type="presOf" srcId="{295670B1-D431-4032-8215-DDD0C89A76E2}" destId="{42EB4600-B71A-447F-A764-F18E916FACE0}" srcOrd="0" destOrd="0" presId="urn:microsoft.com/office/officeart/2005/8/layout/bProcess3"/>
    <dgm:cxn modelId="{2F7E9DAA-B72C-4E8B-90C7-3BF8124B5B54}" type="presOf" srcId="{CB677C22-EA97-4B41-B175-C5E94779FD2F}" destId="{4458D691-E725-4D2E-B313-DE86BFEABA4B}" srcOrd="0" destOrd="0" presId="urn:microsoft.com/office/officeart/2005/8/layout/bProcess3"/>
    <dgm:cxn modelId="{A52C4EE1-1DE1-4156-87C2-627CF0C0630F}" srcId="{4F94CD4E-E5C6-442E-919E-B43DEA5CEC37}" destId="{2EE30017-74AE-4678-896A-0EB2C8AE7FF9}" srcOrd="3" destOrd="0" parTransId="{B2FCD9C5-193E-4D1B-BAB5-4A5AE3180433}" sibTransId="{D07181B0-7FEE-430F-8FEE-92075A226468}"/>
    <dgm:cxn modelId="{FE6975CA-30E7-4F1C-80A8-9FAFF8556D33}" type="presOf" srcId="{99A2C38F-54D8-4C5D-8719-5F4A9C1711A5}" destId="{0E0711ED-72C3-4FA4-B565-9E15961CBD78}" srcOrd="0" destOrd="0" presId="urn:microsoft.com/office/officeart/2005/8/layout/bProcess3"/>
    <dgm:cxn modelId="{24C57633-9052-44F6-8906-E268C78B2F33}" srcId="{4F94CD4E-E5C6-442E-919E-B43DEA5CEC37}" destId="{D0ECFE10-7E40-4ACF-B767-40E8C5F6A51D}" srcOrd="4" destOrd="0" parTransId="{50EAB740-C412-41A6-AA56-28883BC61C65}" sibTransId="{169D4A50-39E3-4541-8843-B794D9B44A1C}"/>
    <dgm:cxn modelId="{E0707F44-A5F1-464C-87EE-2D6388897660}" type="presOf" srcId="{555F7702-6C50-4103-9250-A647AE6C9B35}" destId="{EE209CB6-3381-49C3-804B-0A447361767D}" srcOrd="0" destOrd="0" presId="urn:microsoft.com/office/officeart/2005/8/layout/bProcess3"/>
    <dgm:cxn modelId="{6D83A639-116F-48DB-9D94-1253CDA5AE8F}" type="presOf" srcId="{B736D0B8-33D9-4DB3-9E4A-1DD5F0BFA3F4}" destId="{73343807-DA21-4359-AE5A-69576E4FC4B4}" srcOrd="0" destOrd="0" presId="urn:microsoft.com/office/officeart/2005/8/layout/bProcess3"/>
    <dgm:cxn modelId="{BD717B24-2808-412A-86DC-852BA7B7BD6D}" type="presOf" srcId="{D0ECFE10-7E40-4ACF-B767-40E8C5F6A51D}" destId="{CB4F7B5C-274E-4604-AB07-6B38334EC913}" srcOrd="0" destOrd="0" presId="urn:microsoft.com/office/officeart/2005/8/layout/bProcess3"/>
    <dgm:cxn modelId="{A088D743-8782-42C9-8F99-43A96A9BC8D8}" type="presOf" srcId="{731B76D9-1CBE-4EB9-A131-D131AADF1D1B}" destId="{8B2AEA0E-A245-4262-AA54-713E0AEE66B1}" srcOrd="0" destOrd="0" presId="urn:microsoft.com/office/officeart/2005/8/layout/bProcess3"/>
    <dgm:cxn modelId="{B6DE8EA2-38F9-4D97-96B9-6B2792F7C855}" type="presOf" srcId="{D07181B0-7FEE-430F-8FEE-92075A226468}" destId="{51D6582D-BBFF-401B-87FE-B349C50CB3FF}" srcOrd="0" destOrd="0" presId="urn:microsoft.com/office/officeart/2005/8/layout/bProcess3"/>
    <dgm:cxn modelId="{3979C36F-63F7-4838-A54A-8CB536DD1E2D}" type="presOf" srcId="{731B76D9-1CBE-4EB9-A131-D131AADF1D1B}" destId="{BD6F5835-16CC-422C-B1D6-21A56B679611}" srcOrd="1" destOrd="0" presId="urn:microsoft.com/office/officeart/2005/8/layout/bProcess3"/>
    <dgm:cxn modelId="{B13CC789-6C2E-455F-AAE7-3C5331FE5A59}" type="presOf" srcId="{4F94CD4E-E5C6-442E-919E-B43DEA5CEC37}" destId="{F8E6D9C8-AD57-431A-8E1F-35BD5831BAFB}" srcOrd="0" destOrd="0" presId="urn:microsoft.com/office/officeart/2005/8/layout/bProcess3"/>
    <dgm:cxn modelId="{FFE20B39-A299-49CD-9257-1CAB63F139FB}" type="presParOf" srcId="{F8E6D9C8-AD57-431A-8E1F-35BD5831BAFB}" destId="{73343807-DA21-4359-AE5A-69576E4FC4B4}" srcOrd="0" destOrd="0" presId="urn:microsoft.com/office/officeart/2005/8/layout/bProcess3"/>
    <dgm:cxn modelId="{45C2BAB8-0A86-44FF-A4DE-223A7D38357D}" type="presParOf" srcId="{F8E6D9C8-AD57-431A-8E1F-35BD5831BAFB}" destId="{EE209CB6-3381-49C3-804B-0A447361767D}" srcOrd="1" destOrd="0" presId="urn:microsoft.com/office/officeart/2005/8/layout/bProcess3"/>
    <dgm:cxn modelId="{123D9432-CCC6-4482-BFBA-F34BAF88F8FB}" type="presParOf" srcId="{EE209CB6-3381-49C3-804B-0A447361767D}" destId="{866370F0-4500-4764-A463-549162C88403}" srcOrd="0" destOrd="0" presId="urn:microsoft.com/office/officeart/2005/8/layout/bProcess3"/>
    <dgm:cxn modelId="{EFC9E5EF-91A0-4140-85E2-3BE0400BA226}" type="presParOf" srcId="{F8E6D9C8-AD57-431A-8E1F-35BD5831BAFB}" destId="{42EB4600-B71A-447F-A764-F18E916FACE0}" srcOrd="2" destOrd="0" presId="urn:microsoft.com/office/officeart/2005/8/layout/bProcess3"/>
    <dgm:cxn modelId="{F0226F30-B1EC-4D42-B7EA-8D8FEBE40C49}" type="presParOf" srcId="{F8E6D9C8-AD57-431A-8E1F-35BD5831BAFB}" destId="{4458D691-E725-4D2E-B313-DE86BFEABA4B}" srcOrd="3" destOrd="0" presId="urn:microsoft.com/office/officeart/2005/8/layout/bProcess3"/>
    <dgm:cxn modelId="{A492BA22-757C-4FF5-B39C-B046FD2B7FA0}" type="presParOf" srcId="{4458D691-E725-4D2E-B313-DE86BFEABA4B}" destId="{76973F01-C43A-4F32-8E04-34E05C0CE975}" srcOrd="0" destOrd="0" presId="urn:microsoft.com/office/officeart/2005/8/layout/bProcess3"/>
    <dgm:cxn modelId="{E51EEAB5-E257-435C-9E47-C6C40FC87F14}" type="presParOf" srcId="{F8E6D9C8-AD57-431A-8E1F-35BD5831BAFB}" destId="{0E0711ED-72C3-4FA4-B565-9E15961CBD78}" srcOrd="4" destOrd="0" presId="urn:microsoft.com/office/officeart/2005/8/layout/bProcess3"/>
    <dgm:cxn modelId="{E7B4660D-9ECD-4324-BF04-3469223D21A2}" type="presParOf" srcId="{F8E6D9C8-AD57-431A-8E1F-35BD5831BAFB}" destId="{8B2AEA0E-A245-4262-AA54-713E0AEE66B1}" srcOrd="5" destOrd="0" presId="urn:microsoft.com/office/officeart/2005/8/layout/bProcess3"/>
    <dgm:cxn modelId="{04D68408-FEA4-47E3-AD4F-176B0B1E4174}" type="presParOf" srcId="{8B2AEA0E-A245-4262-AA54-713E0AEE66B1}" destId="{BD6F5835-16CC-422C-B1D6-21A56B679611}" srcOrd="0" destOrd="0" presId="urn:microsoft.com/office/officeart/2005/8/layout/bProcess3"/>
    <dgm:cxn modelId="{8D508E96-8517-4886-A9C4-3C84061AF57A}" type="presParOf" srcId="{F8E6D9C8-AD57-431A-8E1F-35BD5831BAFB}" destId="{B9990891-5614-4690-BD4E-5B485666D2C6}" srcOrd="6" destOrd="0" presId="urn:microsoft.com/office/officeart/2005/8/layout/bProcess3"/>
    <dgm:cxn modelId="{4BCB3473-5086-4D7D-9A39-6B10323D94FE}" type="presParOf" srcId="{F8E6D9C8-AD57-431A-8E1F-35BD5831BAFB}" destId="{51D6582D-BBFF-401B-87FE-B349C50CB3FF}" srcOrd="7" destOrd="0" presId="urn:microsoft.com/office/officeart/2005/8/layout/bProcess3"/>
    <dgm:cxn modelId="{65873EAE-16BF-4451-BBA9-04033B211F5C}" type="presParOf" srcId="{51D6582D-BBFF-401B-87FE-B349C50CB3FF}" destId="{24F9FBB7-49B1-4CD4-9044-EDA08DF1D094}" srcOrd="0" destOrd="0" presId="urn:microsoft.com/office/officeart/2005/8/layout/bProcess3"/>
    <dgm:cxn modelId="{A53CE01A-DB87-425A-966C-D443767A4B17}" type="presParOf" srcId="{F8E6D9C8-AD57-431A-8E1F-35BD5831BAFB}" destId="{CB4F7B5C-274E-4604-AB07-6B38334EC913}"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99F812-5122-4222-950F-172E774E03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03FD90A-B90B-472A-9E01-C5BB042FABD1}">
      <dgm:prSet phldrT="[Text]"/>
      <dgm:spPr/>
      <dgm:t>
        <a:bodyPr/>
        <a:lstStyle/>
        <a:p>
          <a:r>
            <a:rPr lang="en-US" dirty="0" smtClean="0"/>
            <a:t>2021 Annual Conference</a:t>
          </a:r>
          <a:endParaRPr lang="en-US" dirty="0"/>
        </a:p>
      </dgm:t>
    </dgm:pt>
    <dgm:pt modelId="{25B7847B-BA3A-4726-862F-F4C501015E21}" type="parTrans" cxnId="{7C2D7396-7D7E-40E5-B881-7E4F4E6490FC}">
      <dgm:prSet/>
      <dgm:spPr/>
      <dgm:t>
        <a:bodyPr/>
        <a:lstStyle/>
        <a:p>
          <a:endParaRPr lang="en-US"/>
        </a:p>
      </dgm:t>
    </dgm:pt>
    <dgm:pt modelId="{1643D0D1-8E5F-4755-862D-67016076FA2A}" type="sibTrans" cxnId="{7C2D7396-7D7E-40E5-B881-7E4F4E6490FC}">
      <dgm:prSet/>
      <dgm:spPr/>
      <dgm:t>
        <a:bodyPr/>
        <a:lstStyle/>
        <a:p>
          <a:endParaRPr lang="en-US"/>
        </a:p>
      </dgm:t>
    </dgm:pt>
    <dgm:pt modelId="{AD19B3D0-B947-470C-AF05-B707701B7489}">
      <dgm:prSet phldrT="[Text]" custT="1"/>
      <dgm:spPr/>
      <dgm:t>
        <a:bodyPr anchor="ctr"/>
        <a:lstStyle/>
        <a:p>
          <a:r>
            <a:rPr lang="en-US" sz="4000" dirty="0" smtClean="0"/>
            <a:t>October 28, 2021</a:t>
          </a:r>
          <a:endParaRPr lang="en-US" sz="4000" dirty="0"/>
        </a:p>
      </dgm:t>
    </dgm:pt>
    <dgm:pt modelId="{BDF59F8D-3202-4AA9-8516-4EF2F88D0AD4}" type="parTrans" cxnId="{8B691BE1-88D7-4828-91DA-B20119179F5F}">
      <dgm:prSet/>
      <dgm:spPr/>
      <dgm:t>
        <a:bodyPr/>
        <a:lstStyle/>
        <a:p>
          <a:endParaRPr lang="en-US"/>
        </a:p>
      </dgm:t>
    </dgm:pt>
    <dgm:pt modelId="{5CF6E10C-0A89-47B4-A7CA-FCCA15029E9D}" type="sibTrans" cxnId="{8B691BE1-88D7-4828-91DA-B20119179F5F}">
      <dgm:prSet/>
      <dgm:spPr/>
      <dgm:t>
        <a:bodyPr/>
        <a:lstStyle/>
        <a:p>
          <a:endParaRPr lang="en-US"/>
        </a:p>
      </dgm:t>
    </dgm:pt>
    <dgm:pt modelId="{AEBEB1F8-7749-448F-AA43-FF71DEEB59D2}">
      <dgm:prSet phldrT="[Text]"/>
      <dgm:spPr/>
      <dgm:t>
        <a:bodyPr/>
        <a:lstStyle/>
        <a:p>
          <a:r>
            <a:rPr lang="en-US" dirty="0" smtClean="0"/>
            <a:t>2022 Face-to-Face Meeting</a:t>
          </a:r>
          <a:endParaRPr lang="en-US" dirty="0"/>
        </a:p>
      </dgm:t>
    </dgm:pt>
    <dgm:pt modelId="{61F040ED-2540-4546-8231-7102C1729187}" type="parTrans" cxnId="{1DE048DC-FC25-4430-90AB-EC4729036D49}">
      <dgm:prSet/>
      <dgm:spPr/>
      <dgm:t>
        <a:bodyPr/>
        <a:lstStyle/>
        <a:p>
          <a:endParaRPr lang="en-US"/>
        </a:p>
      </dgm:t>
    </dgm:pt>
    <dgm:pt modelId="{8749A261-50BD-4291-9AAA-3C07D6C32312}" type="sibTrans" cxnId="{1DE048DC-FC25-4430-90AB-EC4729036D49}">
      <dgm:prSet/>
      <dgm:spPr/>
      <dgm:t>
        <a:bodyPr/>
        <a:lstStyle/>
        <a:p>
          <a:endParaRPr lang="en-US"/>
        </a:p>
      </dgm:t>
    </dgm:pt>
    <dgm:pt modelId="{914B746F-05B2-48F7-BBAD-78DEFEFF4E63}">
      <dgm:prSet phldrT="[Text]" custT="1"/>
      <dgm:spPr/>
      <dgm:t>
        <a:bodyPr anchor="ctr"/>
        <a:lstStyle/>
        <a:p>
          <a:r>
            <a:rPr lang="en-US" sz="4000" dirty="0" smtClean="0"/>
            <a:t>OB Day: May 25, 2022</a:t>
          </a:r>
          <a:endParaRPr lang="en-US" sz="4000" dirty="0"/>
        </a:p>
      </dgm:t>
    </dgm:pt>
    <dgm:pt modelId="{AA280659-4C20-4711-9EA2-49A40E048C21}" type="parTrans" cxnId="{84436DA6-2B87-43C1-9CCB-3A8A37E6AB22}">
      <dgm:prSet/>
      <dgm:spPr/>
      <dgm:t>
        <a:bodyPr/>
        <a:lstStyle/>
        <a:p>
          <a:endParaRPr lang="en-US"/>
        </a:p>
      </dgm:t>
    </dgm:pt>
    <dgm:pt modelId="{D68554E9-D103-4325-9977-8CCFA83EDD5E}" type="sibTrans" cxnId="{84436DA6-2B87-43C1-9CCB-3A8A37E6AB22}">
      <dgm:prSet/>
      <dgm:spPr/>
      <dgm:t>
        <a:bodyPr/>
        <a:lstStyle/>
        <a:p>
          <a:endParaRPr lang="en-US"/>
        </a:p>
      </dgm:t>
    </dgm:pt>
    <dgm:pt modelId="{00255C3F-F0D3-4089-A81D-F4797213F66F}">
      <dgm:prSet phldrT="[Text]" custT="1"/>
      <dgm:spPr/>
      <dgm:t>
        <a:bodyPr anchor="ctr"/>
        <a:lstStyle/>
        <a:p>
          <a:r>
            <a:rPr lang="en-US" sz="4000" dirty="0" smtClean="0"/>
            <a:t>Neo Day: May 26, 2022</a:t>
          </a:r>
          <a:endParaRPr lang="en-US" sz="4000" dirty="0"/>
        </a:p>
      </dgm:t>
    </dgm:pt>
    <dgm:pt modelId="{A1B8CAD5-F3A8-4986-8EEC-BF21D220FBC2}" type="parTrans" cxnId="{5B908B6A-4127-4C66-B754-BFFE90E1B7B3}">
      <dgm:prSet/>
      <dgm:spPr/>
      <dgm:t>
        <a:bodyPr/>
        <a:lstStyle/>
        <a:p>
          <a:endParaRPr lang="en-US"/>
        </a:p>
      </dgm:t>
    </dgm:pt>
    <dgm:pt modelId="{5A97482D-8C6C-42E0-8C25-25C56CCA96E3}" type="sibTrans" cxnId="{5B908B6A-4127-4C66-B754-BFFE90E1B7B3}">
      <dgm:prSet/>
      <dgm:spPr/>
      <dgm:t>
        <a:bodyPr/>
        <a:lstStyle/>
        <a:p>
          <a:endParaRPr lang="en-US"/>
        </a:p>
      </dgm:t>
    </dgm:pt>
    <dgm:pt modelId="{DFC5B087-6506-4B93-BF7F-53A4D4819603}" type="pres">
      <dgm:prSet presAssocID="{F399F812-5122-4222-950F-172E774E03E1}" presName="Name0" presStyleCnt="0">
        <dgm:presLayoutVars>
          <dgm:dir/>
          <dgm:animLvl val="lvl"/>
          <dgm:resizeHandles val="exact"/>
        </dgm:presLayoutVars>
      </dgm:prSet>
      <dgm:spPr/>
      <dgm:t>
        <a:bodyPr/>
        <a:lstStyle/>
        <a:p>
          <a:endParaRPr lang="en-US"/>
        </a:p>
      </dgm:t>
    </dgm:pt>
    <dgm:pt modelId="{136DB442-4D7E-4593-86BE-1498C04DD818}" type="pres">
      <dgm:prSet presAssocID="{903FD90A-B90B-472A-9E01-C5BB042FABD1}" presName="linNode" presStyleCnt="0"/>
      <dgm:spPr/>
    </dgm:pt>
    <dgm:pt modelId="{536630D1-60B8-4D2C-94BC-FA92E948C04D}" type="pres">
      <dgm:prSet presAssocID="{903FD90A-B90B-472A-9E01-C5BB042FABD1}" presName="parentText" presStyleLbl="node1" presStyleIdx="0" presStyleCnt="2">
        <dgm:presLayoutVars>
          <dgm:chMax val="1"/>
          <dgm:bulletEnabled val="1"/>
        </dgm:presLayoutVars>
      </dgm:prSet>
      <dgm:spPr/>
      <dgm:t>
        <a:bodyPr/>
        <a:lstStyle/>
        <a:p>
          <a:endParaRPr lang="en-US"/>
        </a:p>
      </dgm:t>
    </dgm:pt>
    <dgm:pt modelId="{1B05221E-EC13-468F-A314-F9436CB8DF9D}" type="pres">
      <dgm:prSet presAssocID="{903FD90A-B90B-472A-9E01-C5BB042FABD1}" presName="descendantText" presStyleLbl="alignAccFollowNode1" presStyleIdx="0" presStyleCnt="2">
        <dgm:presLayoutVars>
          <dgm:bulletEnabled val="1"/>
        </dgm:presLayoutVars>
      </dgm:prSet>
      <dgm:spPr/>
      <dgm:t>
        <a:bodyPr/>
        <a:lstStyle/>
        <a:p>
          <a:endParaRPr lang="en-US"/>
        </a:p>
      </dgm:t>
    </dgm:pt>
    <dgm:pt modelId="{EC00CA3A-FD61-4E6A-BBC1-D34A95287E96}" type="pres">
      <dgm:prSet presAssocID="{1643D0D1-8E5F-4755-862D-67016076FA2A}" presName="sp" presStyleCnt="0"/>
      <dgm:spPr/>
    </dgm:pt>
    <dgm:pt modelId="{B3575E77-461D-4307-8FDA-0E9BD01A13FE}" type="pres">
      <dgm:prSet presAssocID="{AEBEB1F8-7749-448F-AA43-FF71DEEB59D2}" presName="linNode" presStyleCnt="0"/>
      <dgm:spPr/>
    </dgm:pt>
    <dgm:pt modelId="{4BAE710B-CAD8-4540-BFAD-A27B25A2EEB7}" type="pres">
      <dgm:prSet presAssocID="{AEBEB1F8-7749-448F-AA43-FF71DEEB59D2}" presName="parentText" presStyleLbl="node1" presStyleIdx="1" presStyleCnt="2">
        <dgm:presLayoutVars>
          <dgm:chMax val="1"/>
          <dgm:bulletEnabled val="1"/>
        </dgm:presLayoutVars>
      </dgm:prSet>
      <dgm:spPr/>
      <dgm:t>
        <a:bodyPr/>
        <a:lstStyle/>
        <a:p>
          <a:endParaRPr lang="en-US"/>
        </a:p>
      </dgm:t>
    </dgm:pt>
    <dgm:pt modelId="{F614F2CF-A519-40AE-86D7-FD5B805736B9}" type="pres">
      <dgm:prSet presAssocID="{AEBEB1F8-7749-448F-AA43-FF71DEEB59D2}" presName="descendantText" presStyleLbl="alignAccFollowNode1" presStyleIdx="1" presStyleCnt="2">
        <dgm:presLayoutVars>
          <dgm:bulletEnabled val="1"/>
        </dgm:presLayoutVars>
      </dgm:prSet>
      <dgm:spPr/>
      <dgm:t>
        <a:bodyPr/>
        <a:lstStyle/>
        <a:p>
          <a:endParaRPr lang="en-US"/>
        </a:p>
      </dgm:t>
    </dgm:pt>
  </dgm:ptLst>
  <dgm:cxnLst>
    <dgm:cxn modelId="{4905967B-361E-4212-A413-7AFB6A2144B2}" type="presOf" srcId="{903FD90A-B90B-472A-9E01-C5BB042FABD1}" destId="{536630D1-60B8-4D2C-94BC-FA92E948C04D}" srcOrd="0" destOrd="0" presId="urn:microsoft.com/office/officeart/2005/8/layout/vList5"/>
    <dgm:cxn modelId="{022566BE-A296-4CD0-8230-E153D4A514C6}" type="presOf" srcId="{F399F812-5122-4222-950F-172E774E03E1}" destId="{DFC5B087-6506-4B93-BF7F-53A4D4819603}" srcOrd="0" destOrd="0" presId="urn:microsoft.com/office/officeart/2005/8/layout/vList5"/>
    <dgm:cxn modelId="{1DE048DC-FC25-4430-90AB-EC4729036D49}" srcId="{F399F812-5122-4222-950F-172E774E03E1}" destId="{AEBEB1F8-7749-448F-AA43-FF71DEEB59D2}" srcOrd="1" destOrd="0" parTransId="{61F040ED-2540-4546-8231-7102C1729187}" sibTransId="{8749A261-50BD-4291-9AAA-3C07D6C32312}"/>
    <dgm:cxn modelId="{5AF6A481-C32E-49EB-B8F7-4DAF054A3664}" type="presOf" srcId="{AD19B3D0-B947-470C-AF05-B707701B7489}" destId="{1B05221E-EC13-468F-A314-F9436CB8DF9D}" srcOrd="0" destOrd="0" presId="urn:microsoft.com/office/officeart/2005/8/layout/vList5"/>
    <dgm:cxn modelId="{8B691BE1-88D7-4828-91DA-B20119179F5F}" srcId="{903FD90A-B90B-472A-9E01-C5BB042FABD1}" destId="{AD19B3D0-B947-470C-AF05-B707701B7489}" srcOrd="0" destOrd="0" parTransId="{BDF59F8D-3202-4AA9-8516-4EF2F88D0AD4}" sibTransId="{5CF6E10C-0A89-47B4-A7CA-FCCA15029E9D}"/>
    <dgm:cxn modelId="{DE2C7ADA-78ED-4E25-BDD3-0E86DAEDD512}" type="presOf" srcId="{914B746F-05B2-48F7-BBAD-78DEFEFF4E63}" destId="{F614F2CF-A519-40AE-86D7-FD5B805736B9}" srcOrd="0" destOrd="0" presId="urn:microsoft.com/office/officeart/2005/8/layout/vList5"/>
    <dgm:cxn modelId="{CFEE8F24-66CA-4F75-A528-7FBBE03A407F}" type="presOf" srcId="{AEBEB1F8-7749-448F-AA43-FF71DEEB59D2}" destId="{4BAE710B-CAD8-4540-BFAD-A27B25A2EEB7}" srcOrd="0" destOrd="0" presId="urn:microsoft.com/office/officeart/2005/8/layout/vList5"/>
    <dgm:cxn modelId="{5B908B6A-4127-4C66-B754-BFFE90E1B7B3}" srcId="{AEBEB1F8-7749-448F-AA43-FF71DEEB59D2}" destId="{00255C3F-F0D3-4089-A81D-F4797213F66F}" srcOrd="1" destOrd="0" parTransId="{A1B8CAD5-F3A8-4986-8EEC-BF21D220FBC2}" sibTransId="{5A97482D-8C6C-42E0-8C25-25C56CCA96E3}"/>
    <dgm:cxn modelId="{77F38E4A-0619-44FD-A15C-FB5AE5B928F1}" type="presOf" srcId="{00255C3F-F0D3-4089-A81D-F4797213F66F}" destId="{F614F2CF-A519-40AE-86D7-FD5B805736B9}" srcOrd="0" destOrd="1" presId="urn:microsoft.com/office/officeart/2005/8/layout/vList5"/>
    <dgm:cxn modelId="{7C2D7396-7D7E-40E5-B881-7E4F4E6490FC}" srcId="{F399F812-5122-4222-950F-172E774E03E1}" destId="{903FD90A-B90B-472A-9E01-C5BB042FABD1}" srcOrd="0" destOrd="0" parTransId="{25B7847B-BA3A-4726-862F-F4C501015E21}" sibTransId="{1643D0D1-8E5F-4755-862D-67016076FA2A}"/>
    <dgm:cxn modelId="{84436DA6-2B87-43C1-9CCB-3A8A37E6AB22}" srcId="{AEBEB1F8-7749-448F-AA43-FF71DEEB59D2}" destId="{914B746F-05B2-48F7-BBAD-78DEFEFF4E63}" srcOrd="0" destOrd="0" parTransId="{AA280659-4C20-4711-9EA2-49A40E048C21}" sibTransId="{D68554E9-D103-4325-9977-8CCFA83EDD5E}"/>
    <dgm:cxn modelId="{1651820B-4B28-4AA1-87DF-EBF9DA9B238F}" type="presParOf" srcId="{DFC5B087-6506-4B93-BF7F-53A4D4819603}" destId="{136DB442-4D7E-4593-86BE-1498C04DD818}" srcOrd="0" destOrd="0" presId="urn:microsoft.com/office/officeart/2005/8/layout/vList5"/>
    <dgm:cxn modelId="{36AE6C85-94A7-4230-BF5D-0533C864E90C}" type="presParOf" srcId="{136DB442-4D7E-4593-86BE-1498C04DD818}" destId="{536630D1-60B8-4D2C-94BC-FA92E948C04D}" srcOrd="0" destOrd="0" presId="urn:microsoft.com/office/officeart/2005/8/layout/vList5"/>
    <dgm:cxn modelId="{9C322C2A-14BC-4B53-8D6F-8F2B4389A9C8}" type="presParOf" srcId="{136DB442-4D7E-4593-86BE-1498C04DD818}" destId="{1B05221E-EC13-468F-A314-F9436CB8DF9D}" srcOrd="1" destOrd="0" presId="urn:microsoft.com/office/officeart/2005/8/layout/vList5"/>
    <dgm:cxn modelId="{3194F9F7-9822-45F3-9BBE-6892FF9A9FB5}" type="presParOf" srcId="{DFC5B087-6506-4B93-BF7F-53A4D4819603}" destId="{EC00CA3A-FD61-4E6A-BBC1-D34A95287E96}" srcOrd="1" destOrd="0" presId="urn:microsoft.com/office/officeart/2005/8/layout/vList5"/>
    <dgm:cxn modelId="{BB5D19F9-1179-43CB-8139-3A7A3ADAEACB}" type="presParOf" srcId="{DFC5B087-6506-4B93-BF7F-53A4D4819603}" destId="{B3575E77-461D-4307-8FDA-0E9BD01A13FE}" srcOrd="2" destOrd="0" presId="urn:microsoft.com/office/officeart/2005/8/layout/vList5"/>
    <dgm:cxn modelId="{39663674-6610-46B7-9E14-8F41075C558D}" type="presParOf" srcId="{B3575E77-461D-4307-8FDA-0E9BD01A13FE}" destId="{4BAE710B-CAD8-4540-BFAD-A27B25A2EEB7}" srcOrd="0" destOrd="0" presId="urn:microsoft.com/office/officeart/2005/8/layout/vList5"/>
    <dgm:cxn modelId="{5B5A2E32-FDB7-4418-8929-F3A2ECCE1A86}" type="presParOf" srcId="{B3575E77-461D-4307-8FDA-0E9BD01A13FE}" destId="{F614F2CF-A519-40AE-86D7-FD5B805736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616DE-C53E-4B7F-8B18-459DF31B6DC5}">
      <dsp:nvSpPr>
        <dsp:cNvPr id="0" name=""/>
        <dsp:cNvSpPr/>
      </dsp:nvSpPr>
      <dsp:spPr>
        <a:xfrm>
          <a:off x="5658824" y="1695810"/>
          <a:ext cx="2848922" cy="774812"/>
        </a:xfrm>
        <a:custGeom>
          <a:avLst/>
          <a:gdLst/>
          <a:ahLst/>
          <a:cxnLst/>
          <a:rect l="0" t="0" r="0" b="0"/>
          <a:pathLst>
            <a:path>
              <a:moveTo>
                <a:pt x="0" y="0"/>
              </a:moveTo>
              <a:lnTo>
                <a:pt x="0" y="528011"/>
              </a:lnTo>
              <a:lnTo>
                <a:pt x="2848922" y="528011"/>
              </a:lnTo>
              <a:lnTo>
                <a:pt x="2848922" y="7748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A9B602-256F-49CA-8455-931472A12416}">
      <dsp:nvSpPr>
        <dsp:cNvPr id="0" name=""/>
        <dsp:cNvSpPr/>
      </dsp:nvSpPr>
      <dsp:spPr>
        <a:xfrm>
          <a:off x="2692188" y="1695810"/>
          <a:ext cx="2966636" cy="774812"/>
        </a:xfrm>
        <a:custGeom>
          <a:avLst/>
          <a:gdLst/>
          <a:ahLst/>
          <a:cxnLst/>
          <a:rect l="0" t="0" r="0" b="0"/>
          <a:pathLst>
            <a:path>
              <a:moveTo>
                <a:pt x="2966636" y="0"/>
              </a:moveTo>
              <a:lnTo>
                <a:pt x="2966636" y="528011"/>
              </a:lnTo>
              <a:lnTo>
                <a:pt x="0" y="528011"/>
              </a:lnTo>
              <a:lnTo>
                <a:pt x="0" y="7748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208655-3BF4-4F0B-BF32-74571CB4E3A7}">
      <dsp:nvSpPr>
        <dsp:cNvPr id="0" name=""/>
        <dsp:cNvSpPr/>
      </dsp:nvSpPr>
      <dsp:spPr>
        <a:xfrm>
          <a:off x="3066871" y="4100"/>
          <a:ext cx="5183906" cy="16917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725FF-E87D-4145-9122-E176F6614CA3}">
      <dsp:nvSpPr>
        <dsp:cNvPr id="0" name=""/>
        <dsp:cNvSpPr/>
      </dsp:nvSpPr>
      <dsp:spPr>
        <a:xfrm>
          <a:off x="3362884" y="285312"/>
          <a:ext cx="5183906" cy="16917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u="sng" kern="1200" dirty="0"/>
            <a:t>Aim:</a:t>
          </a:r>
          <a:r>
            <a:rPr lang="en-US" sz="2400" b="0" u="none" kern="1200" dirty="0"/>
            <a:t> </a:t>
          </a:r>
          <a:r>
            <a:rPr lang="en-US" sz="2400" kern="1200" dirty="0"/>
            <a:t>70% of participating hospitals will be at or below the Healthy People goal of 24.7% cesarean delivery rate among NTSV births by December 31, 2022</a:t>
          </a:r>
        </a:p>
      </dsp:txBody>
      <dsp:txXfrm>
        <a:off x="3412432" y="334860"/>
        <a:ext cx="5084810" cy="1592614"/>
      </dsp:txXfrm>
    </dsp:sp>
    <dsp:sp modelId="{A9FB5358-8043-4BE5-8E9B-5783B19FACC1}">
      <dsp:nvSpPr>
        <dsp:cNvPr id="0" name=""/>
        <dsp:cNvSpPr/>
      </dsp:nvSpPr>
      <dsp:spPr>
        <a:xfrm>
          <a:off x="139277" y="2470622"/>
          <a:ext cx="5105821" cy="16917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9DFB9-1F5D-45EA-AD47-96311A00D84D}">
      <dsp:nvSpPr>
        <dsp:cNvPr id="0" name=""/>
        <dsp:cNvSpPr/>
      </dsp:nvSpPr>
      <dsp:spPr>
        <a:xfrm>
          <a:off x="435289" y="2751834"/>
          <a:ext cx="5105821" cy="1691710"/>
        </a:xfrm>
        <a:prstGeom prst="roundRect">
          <a:avLst>
            <a:gd name="adj" fmla="val 10000"/>
          </a:avLst>
        </a:prstGeom>
        <a:solidFill>
          <a:srgbClr val="E67356">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u="sng" kern="1200" dirty="0"/>
            <a:t>Goal:</a:t>
          </a:r>
          <a:r>
            <a:rPr lang="en-US" sz="2000" b="0" u="none" kern="1200" dirty="0"/>
            <a:t> </a:t>
          </a:r>
          <a:r>
            <a:rPr lang="en-US" sz="2000" kern="1200" dirty="0"/>
            <a:t>Increase the percent of cesarean section deliveries among NTSV births that meet ACOG/SMFM criteria for cesarean</a:t>
          </a:r>
        </a:p>
      </dsp:txBody>
      <dsp:txXfrm>
        <a:off x="484837" y="2801382"/>
        <a:ext cx="5006725" cy="1592614"/>
      </dsp:txXfrm>
    </dsp:sp>
    <dsp:sp modelId="{30C8A44F-2D93-41DA-B811-7ABB3B4B8A55}">
      <dsp:nvSpPr>
        <dsp:cNvPr id="0" name=""/>
        <dsp:cNvSpPr/>
      </dsp:nvSpPr>
      <dsp:spPr>
        <a:xfrm>
          <a:off x="5837123" y="2470622"/>
          <a:ext cx="5341248" cy="16917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C6322-DEC8-4E44-A596-27DC98C8F05D}">
      <dsp:nvSpPr>
        <dsp:cNvPr id="0" name=""/>
        <dsp:cNvSpPr/>
      </dsp:nvSpPr>
      <dsp:spPr>
        <a:xfrm>
          <a:off x="6133135" y="2751834"/>
          <a:ext cx="5341248" cy="1691710"/>
        </a:xfrm>
        <a:prstGeom prst="roundRect">
          <a:avLst>
            <a:gd name="adj" fmla="val 10000"/>
          </a:avLst>
        </a:prstGeom>
        <a:solidFill>
          <a:srgbClr val="E67356">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u="sng" kern="1200" dirty="0"/>
            <a:t>Goal:</a:t>
          </a:r>
          <a:r>
            <a:rPr lang="en-US" sz="2000" b="0" u="none" kern="1200" dirty="0"/>
            <a:t> </a:t>
          </a:r>
          <a:r>
            <a:rPr lang="en-US" sz="2000" kern="1200" dirty="0"/>
            <a:t>Increase the % of physicians/ midwives/ nurses educated on ACOG/SMFM criteria for cesarean, labor management strategies/response to labor challenges, protocol for facilitating decision huddles and/or decision debriefs</a:t>
          </a:r>
        </a:p>
      </dsp:txBody>
      <dsp:txXfrm>
        <a:off x="6182683" y="2801382"/>
        <a:ext cx="5242152" cy="1592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344" y="838534"/>
          <a:ext cx="2855825" cy="11423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a:t>Optimizing Labor Management and support</a:t>
          </a:r>
        </a:p>
      </dsp:txBody>
      <dsp:txXfrm>
        <a:off x="573509" y="838534"/>
        <a:ext cx="1713495" cy="1142330"/>
      </dsp:txXfrm>
    </dsp:sp>
    <dsp:sp modelId="{A79C321E-E673-4487-8AE2-8F67517FF725}">
      <dsp:nvSpPr>
        <dsp:cNvPr id="0" name=""/>
        <dsp:cNvSpPr/>
      </dsp:nvSpPr>
      <dsp:spPr>
        <a:xfrm>
          <a:off x="2572587" y="838534"/>
          <a:ext cx="2855825" cy="11423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a:t>Protocols and Guidelines for Induction and Labor Decision Making</a:t>
          </a:r>
        </a:p>
      </dsp:txBody>
      <dsp:txXfrm>
        <a:off x="3143752" y="838534"/>
        <a:ext cx="1713495" cy="1142330"/>
      </dsp:txXfrm>
    </dsp:sp>
    <dsp:sp modelId="{C18E0E07-C7A3-4B8D-834E-6D1F060B6F83}">
      <dsp:nvSpPr>
        <dsp:cNvPr id="0" name=""/>
        <dsp:cNvSpPr/>
      </dsp:nvSpPr>
      <dsp:spPr>
        <a:xfrm>
          <a:off x="5105398" y="838203"/>
          <a:ext cx="2855825" cy="114233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a:t>Provider, Nurse, Patient Education to support clinical culture change </a:t>
          </a:r>
        </a:p>
      </dsp:txBody>
      <dsp:txXfrm>
        <a:off x="5676563" y="838203"/>
        <a:ext cx="1713495" cy="1142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84F32-9C6E-4AF2-A5DC-4825AAF4784E}">
      <dsp:nvSpPr>
        <dsp:cNvPr id="0" name=""/>
        <dsp:cNvSpPr/>
      </dsp:nvSpPr>
      <dsp:spPr>
        <a:xfrm>
          <a:off x="1723448" y="2310"/>
          <a:ext cx="2078488" cy="8593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Outpatient CRIB placed</a:t>
          </a:r>
        </a:p>
      </dsp:txBody>
      <dsp:txXfrm>
        <a:off x="1748617" y="27479"/>
        <a:ext cx="2028150" cy="808985"/>
      </dsp:txXfrm>
    </dsp:sp>
    <dsp:sp modelId="{98F79AEC-A7BD-4270-B0CA-C82345CD4FA8}">
      <dsp:nvSpPr>
        <dsp:cNvPr id="0" name=""/>
        <dsp:cNvSpPr/>
      </dsp:nvSpPr>
      <dsp:spPr>
        <a:xfrm rot="5400000">
          <a:off x="2601569" y="883116"/>
          <a:ext cx="322246" cy="38669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646684" y="915340"/>
        <a:ext cx="232017" cy="225572"/>
      </dsp:txXfrm>
    </dsp:sp>
    <dsp:sp modelId="{36DFA7CE-211D-4106-A454-D47F05AAEF1E}">
      <dsp:nvSpPr>
        <dsp:cNvPr id="0" name=""/>
        <dsp:cNvSpPr/>
      </dsp:nvSpPr>
      <dsp:spPr>
        <a:xfrm>
          <a:off x="1723448" y="1291294"/>
          <a:ext cx="2078488" cy="8593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Cervical Ripening Completed</a:t>
          </a:r>
        </a:p>
        <a:p>
          <a:pPr lvl="0" algn="ctr" defTabSz="577850">
            <a:lnSpc>
              <a:spcPct val="90000"/>
            </a:lnSpc>
            <a:spcBef>
              <a:spcPct val="0"/>
            </a:spcBef>
            <a:spcAft>
              <a:spcPct val="35000"/>
            </a:spcAft>
          </a:pPr>
          <a:r>
            <a:rPr lang="en-US" sz="1300" kern="1200"/>
            <a:t>+ </a:t>
          </a:r>
        </a:p>
        <a:p>
          <a:pPr lvl="0" algn="ctr" defTabSz="577850">
            <a:lnSpc>
              <a:spcPct val="90000"/>
            </a:lnSpc>
            <a:spcBef>
              <a:spcPct val="0"/>
            </a:spcBef>
            <a:spcAft>
              <a:spcPct val="35000"/>
            </a:spcAft>
          </a:pPr>
          <a:r>
            <a:rPr lang="en-US" sz="1300" kern="1200"/>
            <a:t>Admitted for IOL</a:t>
          </a:r>
        </a:p>
      </dsp:txBody>
      <dsp:txXfrm>
        <a:off x="1748617" y="1316463"/>
        <a:ext cx="2028150" cy="808985"/>
      </dsp:txXfrm>
    </dsp:sp>
    <dsp:sp modelId="{B4C88DC5-0D59-4B8A-8B43-99DC21BD8C5E}">
      <dsp:nvSpPr>
        <dsp:cNvPr id="0" name=""/>
        <dsp:cNvSpPr/>
      </dsp:nvSpPr>
      <dsp:spPr>
        <a:xfrm rot="5400000">
          <a:off x="2601569" y="2172101"/>
          <a:ext cx="322246" cy="38669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646684" y="2204325"/>
        <a:ext cx="232017" cy="225572"/>
      </dsp:txXfrm>
    </dsp:sp>
    <dsp:sp modelId="{4F36A9D2-2F0E-4838-970D-BDFF6CF6E560}">
      <dsp:nvSpPr>
        <dsp:cNvPr id="0" name=""/>
        <dsp:cNvSpPr/>
      </dsp:nvSpPr>
      <dsp:spPr>
        <a:xfrm>
          <a:off x="1723448" y="2580279"/>
          <a:ext cx="2078488" cy="8593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Labor</a:t>
          </a:r>
        </a:p>
      </dsp:txBody>
      <dsp:txXfrm>
        <a:off x="1748617" y="2605448"/>
        <a:ext cx="2028150" cy="808985"/>
      </dsp:txXfrm>
    </dsp:sp>
    <dsp:sp modelId="{B2C407DB-8F5D-4663-BA9E-D8A6BD8C6707}">
      <dsp:nvSpPr>
        <dsp:cNvPr id="0" name=""/>
        <dsp:cNvSpPr/>
      </dsp:nvSpPr>
      <dsp:spPr>
        <a:xfrm rot="5400000">
          <a:off x="2601569" y="3461086"/>
          <a:ext cx="322246" cy="38669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646684" y="3493310"/>
        <a:ext cx="232017" cy="225572"/>
      </dsp:txXfrm>
    </dsp:sp>
    <dsp:sp modelId="{435D5B4C-878A-4375-ACA3-BE47BFFF074E}">
      <dsp:nvSpPr>
        <dsp:cNvPr id="0" name=""/>
        <dsp:cNvSpPr/>
      </dsp:nvSpPr>
      <dsp:spPr>
        <a:xfrm>
          <a:off x="1723448" y="3869264"/>
          <a:ext cx="2078488" cy="8593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Delivery</a:t>
          </a:r>
        </a:p>
      </dsp:txBody>
      <dsp:txXfrm>
        <a:off x="1748617" y="3894433"/>
        <a:ext cx="2028150" cy="8089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8B3CE-FEAA-4DCB-86BC-0CEAF4DD36E7}">
      <dsp:nvSpPr>
        <dsp:cNvPr id="0" name=""/>
        <dsp:cNvSpPr/>
      </dsp:nvSpPr>
      <dsp:spPr>
        <a:xfrm>
          <a:off x="1305989" y="544"/>
          <a:ext cx="2417221" cy="6371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rgbClr val="002060"/>
              </a:solidFill>
            </a:rPr>
            <a:t>Admitted for IOL</a:t>
          </a:r>
        </a:p>
      </dsp:txBody>
      <dsp:txXfrm>
        <a:off x="1324651" y="19206"/>
        <a:ext cx="2379897" cy="599834"/>
      </dsp:txXfrm>
    </dsp:sp>
    <dsp:sp modelId="{E06CC60D-A11D-4F11-BE30-9D27E18DF169}">
      <dsp:nvSpPr>
        <dsp:cNvPr id="0" name=""/>
        <dsp:cNvSpPr/>
      </dsp:nvSpPr>
      <dsp:spPr>
        <a:xfrm rot="5400000">
          <a:off x="2395132" y="653632"/>
          <a:ext cx="238934" cy="2867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428583" y="677525"/>
        <a:ext cx="172033" cy="167254"/>
      </dsp:txXfrm>
    </dsp:sp>
    <dsp:sp modelId="{EC584F32-9C6E-4AF2-A5DC-4825AAF4784E}">
      <dsp:nvSpPr>
        <dsp:cNvPr id="0" name=""/>
        <dsp:cNvSpPr/>
      </dsp:nvSpPr>
      <dsp:spPr>
        <a:xfrm>
          <a:off x="1305989" y="956283"/>
          <a:ext cx="2417221" cy="6371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lumMod val="50000"/>
                </a:schemeClr>
              </a:solidFill>
            </a:rPr>
            <a:t>Cervical Ripening Induction Balloon (CRIB) placed</a:t>
          </a:r>
        </a:p>
      </dsp:txBody>
      <dsp:txXfrm>
        <a:off x="1324651" y="974945"/>
        <a:ext cx="2379897" cy="599834"/>
      </dsp:txXfrm>
    </dsp:sp>
    <dsp:sp modelId="{98F79AEC-A7BD-4270-B0CA-C82345CD4FA8}">
      <dsp:nvSpPr>
        <dsp:cNvPr id="0" name=""/>
        <dsp:cNvSpPr/>
      </dsp:nvSpPr>
      <dsp:spPr>
        <a:xfrm rot="5400000">
          <a:off x="2395132" y="1609370"/>
          <a:ext cx="238934" cy="2867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428583" y="1633263"/>
        <a:ext cx="172033" cy="167254"/>
      </dsp:txXfrm>
    </dsp:sp>
    <dsp:sp modelId="{36DFA7CE-211D-4106-A454-D47F05AAEF1E}">
      <dsp:nvSpPr>
        <dsp:cNvPr id="0" name=""/>
        <dsp:cNvSpPr/>
      </dsp:nvSpPr>
      <dsp:spPr>
        <a:xfrm>
          <a:off x="1305989" y="1912021"/>
          <a:ext cx="2417221" cy="6371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lumMod val="50000"/>
                </a:schemeClr>
              </a:solidFill>
            </a:rPr>
            <a:t>Cervical Ripening Completed</a:t>
          </a:r>
        </a:p>
      </dsp:txBody>
      <dsp:txXfrm>
        <a:off x="1324651" y="1930683"/>
        <a:ext cx="2379897" cy="599834"/>
      </dsp:txXfrm>
    </dsp:sp>
    <dsp:sp modelId="{B4C88DC5-0D59-4B8A-8B43-99DC21BD8C5E}">
      <dsp:nvSpPr>
        <dsp:cNvPr id="0" name=""/>
        <dsp:cNvSpPr/>
      </dsp:nvSpPr>
      <dsp:spPr>
        <a:xfrm rot="5400000">
          <a:off x="2395132" y="2565109"/>
          <a:ext cx="238934" cy="2867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428583" y="2589002"/>
        <a:ext cx="172033" cy="167254"/>
      </dsp:txXfrm>
    </dsp:sp>
    <dsp:sp modelId="{4F36A9D2-2F0E-4838-970D-BDFF6CF6E560}">
      <dsp:nvSpPr>
        <dsp:cNvPr id="0" name=""/>
        <dsp:cNvSpPr/>
      </dsp:nvSpPr>
      <dsp:spPr>
        <a:xfrm>
          <a:off x="1305989" y="2867759"/>
          <a:ext cx="2417221" cy="6371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lumMod val="50000"/>
                </a:schemeClr>
              </a:solidFill>
            </a:rPr>
            <a:t>Labor</a:t>
          </a:r>
        </a:p>
      </dsp:txBody>
      <dsp:txXfrm>
        <a:off x="1324651" y="2886421"/>
        <a:ext cx="2379897" cy="599834"/>
      </dsp:txXfrm>
    </dsp:sp>
    <dsp:sp modelId="{B2C407DB-8F5D-4663-BA9E-D8A6BD8C6707}">
      <dsp:nvSpPr>
        <dsp:cNvPr id="0" name=""/>
        <dsp:cNvSpPr/>
      </dsp:nvSpPr>
      <dsp:spPr>
        <a:xfrm rot="5400000">
          <a:off x="2395132" y="3520847"/>
          <a:ext cx="238934" cy="2867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2428583" y="3544740"/>
        <a:ext cx="172033" cy="167254"/>
      </dsp:txXfrm>
    </dsp:sp>
    <dsp:sp modelId="{435D5B4C-878A-4375-ACA3-BE47BFFF074E}">
      <dsp:nvSpPr>
        <dsp:cNvPr id="0" name=""/>
        <dsp:cNvSpPr/>
      </dsp:nvSpPr>
      <dsp:spPr>
        <a:xfrm>
          <a:off x="1305989" y="3823498"/>
          <a:ext cx="2417221" cy="6371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lumMod val="50000"/>
                </a:schemeClr>
              </a:solidFill>
            </a:rPr>
            <a:t>Delivery</a:t>
          </a:r>
        </a:p>
      </dsp:txBody>
      <dsp:txXfrm>
        <a:off x="1324651" y="3842160"/>
        <a:ext cx="2379897" cy="599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739D4-4B51-4F4C-872D-6F5E211F1B60}">
      <dsp:nvSpPr>
        <dsp:cNvPr id="0" name=""/>
        <dsp:cNvSpPr/>
      </dsp:nvSpPr>
      <dsp:spPr>
        <a:xfrm>
          <a:off x="0" y="401019"/>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E1E38-441B-4F24-B28B-5F71112781B3}">
      <dsp:nvSpPr>
        <dsp:cNvPr id="0" name=""/>
        <dsp:cNvSpPr/>
      </dsp:nvSpPr>
      <dsp:spPr>
        <a:xfrm>
          <a:off x="304800" y="150099"/>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n-US" sz="1700" kern="1200" dirty="0" smtClean="0"/>
            <a:t>Identify Champions (MD, RN, administrator)</a:t>
          </a:r>
          <a:endParaRPr lang="en-US" sz="1700" kern="1200" dirty="0"/>
        </a:p>
      </dsp:txBody>
      <dsp:txXfrm>
        <a:off x="329298" y="174597"/>
        <a:ext cx="4218204" cy="452844"/>
      </dsp:txXfrm>
    </dsp:sp>
    <dsp:sp modelId="{4BE75C18-5A90-4013-9445-6EFFA9C078E2}">
      <dsp:nvSpPr>
        <dsp:cNvPr id="0" name=""/>
        <dsp:cNvSpPr/>
      </dsp:nvSpPr>
      <dsp:spPr>
        <a:xfrm>
          <a:off x="0" y="1172139"/>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F3CE8E-AB18-43B6-A73A-9EA964DBAF85}">
      <dsp:nvSpPr>
        <dsp:cNvPr id="0" name=""/>
        <dsp:cNvSpPr/>
      </dsp:nvSpPr>
      <dsp:spPr>
        <a:xfrm>
          <a:off x="304800" y="921219"/>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n-US" sz="1700" kern="1200" dirty="0" smtClean="0"/>
            <a:t>Write Protocol</a:t>
          </a:r>
          <a:endParaRPr lang="en-US" sz="1700" kern="1200" dirty="0"/>
        </a:p>
      </dsp:txBody>
      <dsp:txXfrm>
        <a:off x="329298" y="945717"/>
        <a:ext cx="4218204" cy="452844"/>
      </dsp:txXfrm>
    </dsp:sp>
    <dsp:sp modelId="{64B8FB01-C82F-4A97-A2EE-80D42D4F0445}">
      <dsp:nvSpPr>
        <dsp:cNvPr id="0" name=""/>
        <dsp:cNvSpPr/>
      </dsp:nvSpPr>
      <dsp:spPr>
        <a:xfrm>
          <a:off x="0" y="1943260"/>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730EE3-07E4-457B-8846-6C535EBA1D3D}">
      <dsp:nvSpPr>
        <dsp:cNvPr id="0" name=""/>
        <dsp:cNvSpPr/>
      </dsp:nvSpPr>
      <dsp:spPr>
        <a:xfrm>
          <a:off x="304800" y="1692339"/>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n-US" sz="1700" kern="1200" dirty="0" smtClean="0"/>
            <a:t>Prepare Materials/Assemble Supplies</a:t>
          </a:r>
          <a:endParaRPr lang="en-US" sz="1700" kern="1200" dirty="0"/>
        </a:p>
      </dsp:txBody>
      <dsp:txXfrm>
        <a:off x="329298" y="1716837"/>
        <a:ext cx="4218204" cy="452844"/>
      </dsp:txXfrm>
    </dsp:sp>
    <dsp:sp modelId="{EAF676F1-2ACD-42EA-A46D-0B9227148175}">
      <dsp:nvSpPr>
        <dsp:cNvPr id="0" name=""/>
        <dsp:cNvSpPr/>
      </dsp:nvSpPr>
      <dsp:spPr>
        <a:xfrm>
          <a:off x="0" y="2714380"/>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7D6B-7947-4C9E-89E2-B184CBE55FE1}">
      <dsp:nvSpPr>
        <dsp:cNvPr id="0" name=""/>
        <dsp:cNvSpPr/>
      </dsp:nvSpPr>
      <dsp:spPr>
        <a:xfrm>
          <a:off x="304800" y="2463460"/>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n-US" sz="1700" kern="1200" dirty="0" smtClean="0"/>
            <a:t>Start!</a:t>
          </a:r>
          <a:endParaRPr lang="en-US" sz="1700" kern="1200" dirty="0"/>
        </a:p>
      </dsp:txBody>
      <dsp:txXfrm>
        <a:off x="329298" y="2487958"/>
        <a:ext cx="4218204" cy="452844"/>
      </dsp:txXfrm>
    </dsp:sp>
    <dsp:sp modelId="{22EBE8EE-1420-45A3-896B-796D8293C666}">
      <dsp:nvSpPr>
        <dsp:cNvPr id="0" name=""/>
        <dsp:cNvSpPr/>
      </dsp:nvSpPr>
      <dsp:spPr>
        <a:xfrm>
          <a:off x="0" y="3485500"/>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B841A5-9417-4308-A453-EDCAE33CD317}">
      <dsp:nvSpPr>
        <dsp:cNvPr id="0" name=""/>
        <dsp:cNvSpPr/>
      </dsp:nvSpPr>
      <dsp:spPr>
        <a:xfrm>
          <a:off x="304800" y="3234580"/>
          <a:ext cx="426720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en-US" sz="1700" kern="1200" dirty="0" smtClean="0"/>
            <a:t>Revise and Evolve Your Process</a:t>
          </a:r>
          <a:endParaRPr lang="en-US" sz="1700" kern="1200" dirty="0"/>
        </a:p>
      </dsp:txBody>
      <dsp:txXfrm>
        <a:off x="329298" y="3259078"/>
        <a:ext cx="4218204" cy="452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165-D27C-41AA-B38A-1007AD628208}">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1</a:t>
          </a:r>
          <a:endParaRPr lang="en-US" sz="2900" kern="1200" dirty="0"/>
        </a:p>
      </dsp:txBody>
      <dsp:txXfrm rot="-5400000">
        <a:off x="1" y="520688"/>
        <a:ext cx="1039018" cy="445294"/>
      </dsp:txXfrm>
    </dsp:sp>
    <dsp:sp modelId="{971A6C9F-51CF-48C6-99BC-DA272CCF8326}">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Submit induction scheduling request</a:t>
          </a:r>
          <a:endParaRPr lang="en-US" sz="1800" kern="1200" dirty="0"/>
        </a:p>
        <a:p>
          <a:pPr marL="342900" lvl="2" indent="-171450" algn="l" defTabSz="800100">
            <a:lnSpc>
              <a:spcPct val="90000"/>
            </a:lnSpc>
            <a:spcBef>
              <a:spcPct val="0"/>
            </a:spcBef>
            <a:spcAft>
              <a:spcPct val="15000"/>
            </a:spcAft>
            <a:buChar char="••"/>
          </a:pPr>
          <a:r>
            <a:rPr lang="en-US" sz="1800" kern="1200" dirty="0" smtClean="0"/>
            <a:t>Scheduling ‘edge’ at our institution (7d vs 5d)</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rot="-5400000">
        <a:off x="1039018" y="48278"/>
        <a:ext cx="5009883" cy="870607"/>
      </dsp:txXfrm>
    </dsp:sp>
    <dsp:sp modelId="{909A91AA-98E8-4E18-8BF8-E40FEF89D18F}">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2</a:t>
          </a:r>
          <a:endParaRPr lang="en-US" sz="2900" kern="1200" dirty="0"/>
        </a:p>
      </dsp:txBody>
      <dsp:txXfrm rot="-5400000">
        <a:off x="1" y="1809352"/>
        <a:ext cx="1039018" cy="445294"/>
      </dsp:txXfrm>
    </dsp:sp>
    <dsp:sp modelId="{542E3A82-168F-4D6E-B4F1-B79A767218B9}">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L&amp;D Induction Date/Time confirmed</a:t>
          </a:r>
          <a:endParaRPr lang="en-US" sz="1800" kern="1200" dirty="0"/>
        </a:p>
      </dsp:txBody>
      <dsp:txXfrm rot="-5400000">
        <a:off x="1039018" y="1336942"/>
        <a:ext cx="5009883" cy="870607"/>
      </dsp:txXfrm>
    </dsp:sp>
    <dsp:sp modelId="{B0C4216C-897F-4784-B5C0-4DD559F6B0AD}">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3</a:t>
          </a:r>
          <a:endParaRPr lang="en-US" sz="2900" kern="1200" dirty="0"/>
        </a:p>
      </dsp:txBody>
      <dsp:txXfrm rot="-5400000">
        <a:off x="1" y="3098016"/>
        <a:ext cx="1039018" cy="445294"/>
      </dsp:txXfrm>
    </dsp:sp>
    <dsp:sp modelId="{F5396F9A-71C9-43B4-9746-4C197F83D605}">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Schedule outpatient CRIB with provider (12-16 </a:t>
          </a:r>
          <a:r>
            <a:rPr lang="en-US" sz="1800" kern="1200" dirty="0" err="1" smtClean="0"/>
            <a:t>hr</a:t>
          </a:r>
          <a:r>
            <a:rPr lang="en-US" sz="1800" kern="1200" dirty="0" smtClean="0"/>
            <a:t>)</a:t>
          </a:r>
          <a:endParaRPr lang="en-US" sz="1800" kern="1200" dirty="0"/>
        </a:p>
        <a:p>
          <a:pPr marL="171450" lvl="1" indent="-171450" algn="l" defTabSz="800100">
            <a:lnSpc>
              <a:spcPct val="90000"/>
            </a:lnSpc>
            <a:spcBef>
              <a:spcPct val="0"/>
            </a:spcBef>
            <a:spcAft>
              <a:spcPct val="15000"/>
            </a:spcAft>
            <a:buChar char="••"/>
          </a:pPr>
          <a:r>
            <a:rPr lang="en-US" sz="1800" kern="1200" dirty="0" smtClean="0"/>
            <a:t>Schedule NST</a:t>
          </a:r>
          <a:endParaRPr lang="en-US" sz="1800" kern="1200" dirty="0"/>
        </a:p>
      </dsp:txBody>
      <dsp:txXfrm rot="-5400000">
        <a:off x="1039018" y="2625605"/>
        <a:ext cx="5009883" cy="870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09CB6-3381-49C3-804B-0A447361767D}">
      <dsp:nvSpPr>
        <dsp:cNvPr id="0" name=""/>
        <dsp:cNvSpPr/>
      </dsp:nvSpPr>
      <dsp:spPr>
        <a:xfrm>
          <a:off x="2037618" y="1156451"/>
          <a:ext cx="437223" cy="91440"/>
        </a:xfrm>
        <a:custGeom>
          <a:avLst/>
          <a:gdLst/>
          <a:ahLst/>
          <a:cxnLst/>
          <a:rect l="0" t="0" r="0" b="0"/>
          <a:pathLst>
            <a:path>
              <a:moveTo>
                <a:pt x="0" y="45720"/>
              </a:moveTo>
              <a:lnTo>
                <a:pt x="4372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44534" y="1199831"/>
        <a:ext cx="23391" cy="4678"/>
      </dsp:txXfrm>
    </dsp:sp>
    <dsp:sp modelId="{73343807-DA21-4359-AE5A-69576E4FC4B4}">
      <dsp:nvSpPr>
        <dsp:cNvPr id="0" name=""/>
        <dsp:cNvSpPr/>
      </dsp:nvSpPr>
      <dsp:spPr>
        <a:xfrm>
          <a:off x="5403" y="591966"/>
          <a:ext cx="2034015" cy="12204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Patient is roomed and vitals performed by office staff.</a:t>
          </a:r>
          <a:endParaRPr lang="en-US" sz="1400" kern="1200" dirty="0"/>
        </a:p>
      </dsp:txBody>
      <dsp:txXfrm>
        <a:off x="5403" y="591966"/>
        <a:ext cx="2034015" cy="1220409"/>
      </dsp:txXfrm>
    </dsp:sp>
    <dsp:sp modelId="{4458D691-E725-4D2E-B313-DE86BFEABA4B}">
      <dsp:nvSpPr>
        <dsp:cNvPr id="0" name=""/>
        <dsp:cNvSpPr/>
      </dsp:nvSpPr>
      <dsp:spPr>
        <a:xfrm>
          <a:off x="4539457" y="1156451"/>
          <a:ext cx="437223" cy="91440"/>
        </a:xfrm>
        <a:custGeom>
          <a:avLst/>
          <a:gdLst/>
          <a:ahLst/>
          <a:cxnLst/>
          <a:rect l="0" t="0" r="0" b="0"/>
          <a:pathLst>
            <a:path>
              <a:moveTo>
                <a:pt x="0" y="45720"/>
              </a:moveTo>
              <a:lnTo>
                <a:pt x="4372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46373" y="1199831"/>
        <a:ext cx="23391" cy="4678"/>
      </dsp:txXfrm>
    </dsp:sp>
    <dsp:sp modelId="{42EB4600-B71A-447F-A764-F18E916FACE0}">
      <dsp:nvSpPr>
        <dsp:cNvPr id="0" name=""/>
        <dsp:cNvSpPr/>
      </dsp:nvSpPr>
      <dsp:spPr>
        <a:xfrm>
          <a:off x="2507242" y="591966"/>
          <a:ext cx="2034015" cy="12204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Provider performs bedside US for DVP and fetal presentation.</a:t>
          </a:r>
          <a:endParaRPr lang="en-US" sz="1400" kern="1200" dirty="0"/>
        </a:p>
      </dsp:txBody>
      <dsp:txXfrm>
        <a:off x="2507242" y="591966"/>
        <a:ext cx="2034015" cy="1220409"/>
      </dsp:txXfrm>
    </dsp:sp>
    <dsp:sp modelId="{8B2AEA0E-A245-4262-AA54-713E0AEE66B1}">
      <dsp:nvSpPr>
        <dsp:cNvPr id="0" name=""/>
        <dsp:cNvSpPr/>
      </dsp:nvSpPr>
      <dsp:spPr>
        <a:xfrm>
          <a:off x="1022411" y="1810575"/>
          <a:ext cx="5003677" cy="437223"/>
        </a:xfrm>
        <a:custGeom>
          <a:avLst/>
          <a:gdLst/>
          <a:ahLst/>
          <a:cxnLst/>
          <a:rect l="0" t="0" r="0" b="0"/>
          <a:pathLst>
            <a:path>
              <a:moveTo>
                <a:pt x="5003677" y="0"/>
              </a:moveTo>
              <a:lnTo>
                <a:pt x="5003677" y="235711"/>
              </a:lnTo>
              <a:lnTo>
                <a:pt x="0" y="235711"/>
              </a:lnTo>
              <a:lnTo>
                <a:pt x="0" y="43722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98612" y="2026848"/>
        <a:ext cx="251275" cy="4678"/>
      </dsp:txXfrm>
    </dsp:sp>
    <dsp:sp modelId="{0E0711ED-72C3-4FA4-B565-9E15961CBD78}">
      <dsp:nvSpPr>
        <dsp:cNvPr id="0" name=""/>
        <dsp:cNvSpPr/>
      </dsp:nvSpPr>
      <dsp:spPr>
        <a:xfrm>
          <a:off x="5009081" y="591966"/>
          <a:ext cx="2034015" cy="12204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Provider performs SVE and places CRIB.</a:t>
          </a:r>
          <a:endParaRPr lang="en-US" sz="1400" kern="1200" dirty="0"/>
        </a:p>
      </dsp:txBody>
      <dsp:txXfrm>
        <a:off x="5009081" y="591966"/>
        <a:ext cx="2034015" cy="1220409"/>
      </dsp:txXfrm>
    </dsp:sp>
    <dsp:sp modelId="{51D6582D-BBFF-401B-87FE-B349C50CB3FF}">
      <dsp:nvSpPr>
        <dsp:cNvPr id="0" name=""/>
        <dsp:cNvSpPr/>
      </dsp:nvSpPr>
      <dsp:spPr>
        <a:xfrm>
          <a:off x="2037618" y="2844683"/>
          <a:ext cx="437223" cy="91440"/>
        </a:xfrm>
        <a:custGeom>
          <a:avLst/>
          <a:gdLst/>
          <a:ahLst/>
          <a:cxnLst/>
          <a:rect l="0" t="0" r="0" b="0"/>
          <a:pathLst>
            <a:path>
              <a:moveTo>
                <a:pt x="0" y="45720"/>
              </a:moveTo>
              <a:lnTo>
                <a:pt x="4372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44534" y="2888064"/>
        <a:ext cx="23391" cy="4678"/>
      </dsp:txXfrm>
    </dsp:sp>
    <dsp:sp modelId="{B9990891-5614-4690-BD4E-5B485666D2C6}">
      <dsp:nvSpPr>
        <dsp:cNvPr id="0" name=""/>
        <dsp:cNvSpPr/>
      </dsp:nvSpPr>
      <dsp:spPr>
        <a:xfrm>
          <a:off x="5403" y="2280199"/>
          <a:ext cx="2034015" cy="12204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Patient proceeds to NST. During NST, patient receives detailed home instructions from nurse. </a:t>
          </a:r>
          <a:endParaRPr lang="en-US" sz="1400" kern="1200" dirty="0"/>
        </a:p>
      </dsp:txBody>
      <dsp:txXfrm>
        <a:off x="5403" y="2280199"/>
        <a:ext cx="2034015" cy="1220409"/>
      </dsp:txXfrm>
    </dsp:sp>
    <dsp:sp modelId="{CB4F7B5C-274E-4604-AB07-6B38334EC913}">
      <dsp:nvSpPr>
        <dsp:cNvPr id="0" name=""/>
        <dsp:cNvSpPr/>
      </dsp:nvSpPr>
      <dsp:spPr>
        <a:xfrm>
          <a:off x="2507242" y="2280199"/>
          <a:ext cx="2034015" cy="12204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Patient is discharged home. </a:t>
          </a:r>
          <a:endParaRPr lang="en-US" sz="1400" kern="1200" dirty="0"/>
        </a:p>
      </dsp:txBody>
      <dsp:txXfrm>
        <a:off x="2507242" y="2280199"/>
        <a:ext cx="2034015" cy="12204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5221E-EC13-468F-A314-F9436CB8DF9D}">
      <dsp:nvSpPr>
        <dsp:cNvPr id="0" name=""/>
        <dsp:cNvSpPr/>
      </dsp:nvSpPr>
      <dsp:spPr>
        <a:xfrm rot="5400000">
          <a:off x="6612483" y="-2449966"/>
          <a:ext cx="1698041"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t>October 28, 2021</a:t>
          </a:r>
          <a:endParaRPr lang="en-US" sz="4000" kern="1200" dirty="0"/>
        </a:p>
      </dsp:txBody>
      <dsp:txXfrm rot="-5400000">
        <a:off x="3950208" y="295201"/>
        <a:ext cx="6939700" cy="1532257"/>
      </dsp:txXfrm>
    </dsp:sp>
    <dsp:sp modelId="{536630D1-60B8-4D2C-94BC-FA92E948C04D}">
      <dsp:nvSpPr>
        <dsp:cNvPr id="0" name=""/>
        <dsp:cNvSpPr/>
      </dsp:nvSpPr>
      <dsp:spPr>
        <a:xfrm>
          <a:off x="0" y="53"/>
          <a:ext cx="3950208"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2021 Annual Conference</a:t>
          </a:r>
          <a:endParaRPr lang="en-US" sz="4400" kern="1200" dirty="0"/>
        </a:p>
      </dsp:txBody>
      <dsp:txXfrm>
        <a:off x="103614" y="103667"/>
        <a:ext cx="3742980" cy="1915324"/>
      </dsp:txXfrm>
    </dsp:sp>
    <dsp:sp modelId="{F614F2CF-A519-40AE-86D7-FD5B805736B9}">
      <dsp:nvSpPr>
        <dsp:cNvPr id="0" name=""/>
        <dsp:cNvSpPr/>
      </dsp:nvSpPr>
      <dsp:spPr>
        <a:xfrm rot="5400000">
          <a:off x="6612483" y="-221287"/>
          <a:ext cx="1698041" cy="7022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t>OB Day: May 25, 2022</a:t>
          </a:r>
          <a:endParaRPr lang="en-US" sz="4000" kern="1200" dirty="0"/>
        </a:p>
        <a:p>
          <a:pPr marL="285750" lvl="1" indent="-285750" algn="l" defTabSz="1778000">
            <a:lnSpc>
              <a:spcPct val="90000"/>
            </a:lnSpc>
            <a:spcBef>
              <a:spcPct val="0"/>
            </a:spcBef>
            <a:spcAft>
              <a:spcPct val="15000"/>
            </a:spcAft>
            <a:buChar char="••"/>
          </a:pPr>
          <a:r>
            <a:rPr lang="en-US" sz="4000" kern="1200" dirty="0" smtClean="0"/>
            <a:t>Neo Day: May 26, 2022</a:t>
          </a:r>
          <a:endParaRPr lang="en-US" sz="4000" kern="1200" dirty="0"/>
        </a:p>
      </dsp:txBody>
      <dsp:txXfrm rot="-5400000">
        <a:off x="3950208" y="2523880"/>
        <a:ext cx="6939700" cy="1532257"/>
      </dsp:txXfrm>
    </dsp:sp>
    <dsp:sp modelId="{4BAE710B-CAD8-4540-BFAD-A27B25A2EEB7}">
      <dsp:nvSpPr>
        <dsp:cNvPr id="0" name=""/>
        <dsp:cNvSpPr/>
      </dsp:nvSpPr>
      <dsp:spPr>
        <a:xfrm>
          <a:off x="0" y="2228732"/>
          <a:ext cx="3950208"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n-US" sz="4400" kern="1200" dirty="0" smtClean="0"/>
            <a:t>2022 Face-to-Face Meeting</a:t>
          </a:r>
          <a:endParaRPr lang="en-US" sz="4400" kern="1200" dirty="0"/>
        </a:p>
      </dsp:txBody>
      <dsp:txXfrm>
        <a:off x="103614" y="2332346"/>
        <a:ext cx="3742980"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935EB0-394B-4040-909D-CBCE92883F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10F956-3A8E-CC47-B739-F486267655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E0006-C7CB-994B-9840-DB8B0FB0FDA0}" type="datetimeFigureOut">
              <a:rPr lang="en-US" smtClean="0"/>
              <a:t>12/14/2021</a:t>
            </a:fld>
            <a:endParaRPr lang="en-US"/>
          </a:p>
        </p:txBody>
      </p:sp>
      <p:sp>
        <p:nvSpPr>
          <p:cNvPr id="4" name="Footer Placeholder 3">
            <a:extLst>
              <a:ext uri="{FF2B5EF4-FFF2-40B4-BE49-F238E27FC236}">
                <a16:creationId xmlns:a16="http://schemas.microsoft.com/office/drawing/2014/main" id="{7D4F2C0C-9B68-ED49-B130-53B686FC93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61AEBF-66C8-A04C-8C36-861C9BF3C1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486DCA-5699-494D-8304-C9EEDBACBC74}" type="slidenum">
              <a:rPr lang="en-US" smtClean="0"/>
              <a:t>‹#›</a:t>
            </a:fld>
            <a:endParaRPr lang="en-US"/>
          </a:p>
        </p:txBody>
      </p:sp>
    </p:spTree>
    <p:extLst>
      <p:ext uri="{BB962C8B-B14F-4D97-AF65-F5344CB8AC3E}">
        <p14:creationId xmlns:p14="http://schemas.microsoft.com/office/powerpoint/2010/main" val="685929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80AC6-58D7-9F45-ACAD-80282F20E93A}"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D2D14-F0AA-2844-871F-19DB90E80350}" type="slidenum">
              <a:rPr lang="en-US" smtClean="0"/>
              <a:t>‹#›</a:t>
            </a:fld>
            <a:endParaRPr lang="en-US"/>
          </a:p>
        </p:txBody>
      </p:sp>
    </p:spTree>
    <p:extLst>
      <p:ext uri="{BB962C8B-B14F-4D97-AF65-F5344CB8AC3E}">
        <p14:creationId xmlns:p14="http://schemas.microsoft.com/office/powerpoint/2010/main" val="1699040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1</a:t>
            </a:fld>
            <a:endParaRPr lang="en-US"/>
          </a:p>
        </p:txBody>
      </p:sp>
    </p:spTree>
    <p:extLst>
      <p:ext uri="{BB962C8B-B14F-4D97-AF65-F5344CB8AC3E}">
        <p14:creationId xmlns:p14="http://schemas.microsoft.com/office/powerpoint/2010/main" val="228961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917610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4791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09353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6837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0845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6995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39725" y="679450"/>
            <a:ext cx="6030913" cy="3394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31597" indent="-281383">
              <a:defRPr>
                <a:solidFill>
                  <a:schemeClr val="tx1"/>
                </a:solidFill>
                <a:latin typeface="Arial" pitchFamily="34" charset="0"/>
                <a:ea typeface="MS PGothic" pitchFamily="34" charset="-128"/>
              </a:defRPr>
            </a:lvl2pPr>
            <a:lvl3pPr marL="1125533" indent="-225107">
              <a:defRPr>
                <a:solidFill>
                  <a:schemeClr val="tx1"/>
                </a:solidFill>
                <a:latin typeface="Arial" pitchFamily="34" charset="0"/>
                <a:ea typeface="MS PGothic" pitchFamily="34" charset="-128"/>
              </a:defRPr>
            </a:lvl3pPr>
            <a:lvl4pPr marL="1575745" indent="-225107">
              <a:defRPr>
                <a:solidFill>
                  <a:schemeClr val="tx1"/>
                </a:solidFill>
                <a:latin typeface="Arial" pitchFamily="34" charset="0"/>
                <a:ea typeface="MS PGothic" pitchFamily="34" charset="-128"/>
              </a:defRPr>
            </a:lvl4pPr>
            <a:lvl5pPr marL="2025959" indent="-225107">
              <a:defRPr>
                <a:solidFill>
                  <a:schemeClr val="tx1"/>
                </a:solidFill>
                <a:latin typeface="Arial" pitchFamily="34" charset="0"/>
                <a:ea typeface="MS PGothic" pitchFamily="34" charset="-128"/>
              </a:defRPr>
            </a:lvl5pPr>
            <a:lvl6pPr marL="2476173" indent="-225107" eaLnBrk="0" fontAlgn="base" hangingPunct="0">
              <a:spcBef>
                <a:spcPct val="0"/>
              </a:spcBef>
              <a:spcAft>
                <a:spcPct val="0"/>
              </a:spcAft>
              <a:defRPr>
                <a:solidFill>
                  <a:schemeClr val="tx1"/>
                </a:solidFill>
                <a:latin typeface="Arial" pitchFamily="34" charset="0"/>
                <a:ea typeface="MS PGothic" pitchFamily="34" charset="-128"/>
              </a:defRPr>
            </a:lvl6pPr>
            <a:lvl7pPr marL="2926386" indent="-225107" eaLnBrk="0" fontAlgn="base" hangingPunct="0">
              <a:spcBef>
                <a:spcPct val="0"/>
              </a:spcBef>
              <a:spcAft>
                <a:spcPct val="0"/>
              </a:spcAft>
              <a:defRPr>
                <a:solidFill>
                  <a:schemeClr val="tx1"/>
                </a:solidFill>
                <a:latin typeface="Arial" pitchFamily="34" charset="0"/>
                <a:ea typeface="MS PGothic" pitchFamily="34" charset="-128"/>
              </a:defRPr>
            </a:lvl7pPr>
            <a:lvl8pPr marL="3376598" indent="-225107" eaLnBrk="0" fontAlgn="base" hangingPunct="0">
              <a:spcBef>
                <a:spcPct val="0"/>
              </a:spcBef>
              <a:spcAft>
                <a:spcPct val="0"/>
              </a:spcAft>
              <a:defRPr>
                <a:solidFill>
                  <a:schemeClr val="tx1"/>
                </a:solidFill>
                <a:latin typeface="Arial" pitchFamily="34" charset="0"/>
                <a:ea typeface="MS PGothic" pitchFamily="34" charset="-128"/>
              </a:defRPr>
            </a:lvl8pPr>
            <a:lvl9pPr marL="3826810" indent="-225107"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33F94C-C7C4-40F1-8D43-2A90996B2406}"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02226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20</a:t>
            </a:fld>
            <a:endParaRPr lang="en-US"/>
          </a:p>
        </p:txBody>
      </p:sp>
    </p:spTree>
    <p:extLst>
      <p:ext uri="{BB962C8B-B14F-4D97-AF65-F5344CB8AC3E}">
        <p14:creationId xmlns:p14="http://schemas.microsoft.com/office/powerpoint/2010/main" val="388455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21</a:t>
            </a:fld>
            <a:endParaRPr lang="en-US"/>
          </a:p>
        </p:txBody>
      </p:sp>
    </p:spTree>
    <p:extLst>
      <p:ext uri="{BB962C8B-B14F-4D97-AF65-F5344CB8AC3E}">
        <p14:creationId xmlns:p14="http://schemas.microsoft.com/office/powerpoint/2010/main" val="581676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Published in 2018 was RCT in community and university hospitals that compared labor induction at 39 weeks to expectant management up to 42 2/7 weeks among low risk nulliparous women.  </a:t>
            </a:r>
          </a:p>
          <a:p>
            <a:r>
              <a:rPr lang="en-US" dirty="0"/>
              <a:t>Primary outcome- Composite Neonatal Outcomes</a:t>
            </a:r>
          </a:p>
          <a:p>
            <a:r>
              <a:rPr lang="en-US" dirty="0"/>
              <a:t>No difference in </a:t>
            </a:r>
            <a:r>
              <a:rPr lang="en-US" dirty="0" err="1"/>
              <a:t>groupsSecondary</a:t>
            </a:r>
            <a:r>
              <a:rPr lang="en-US" dirty="0"/>
              <a:t> outcome- CD</a:t>
            </a:r>
          </a:p>
          <a:p>
            <a:pPr lvl="1"/>
            <a:r>
              <a:rPr lang="en-US" dirty="0"/>
              <a:t>CD rate 18.5% Induction Group </a:t>
            </a:r>
          </a:p>
          <a:p>
            <a:pPr lvl="1"/>
            <a:r>
              <a:rPr lang="en-US" dirty="0"/>
              <a:t>CD rate 22% Expectant Management Group </a:t>
            </a:r>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71FC2-2A9D-4762-AA17-55E54EF38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41258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68431" indent="-295550" eaLnBrk="0" hangingPunct="0">
              <a:defRPr>
                <a:solidFill>
                  <a:schemeClr val="tx1"/>
                </a:solidFill>
                <a:latin typeface="Arial" pitchFamily="34" charset="0"/>
                <a:ea typeface="MS PGothic" pitchFamily="34" charset="-128"/>
              </a:defRPr>
            </a:lvl2pPr>
            <a:lvl3pPr marL="1182202" indent="-236441" eaLnBrk="0" hangingPunct="0">
              <a:defRPr>
                <a:solidFill>
                  <a:schemeClr val="tx1"/>
                </a:solidFill>
                <a:latin typeface="Arial" pitchFamily="34" charset="0"/>
                <a:ea typeface="MS PGothic" pitchFamily="34" charset="-128"/>
              </a:defRPr>
            </a:lvl3pPr>
            <a:lvl4pPr marL="1655084" indent="-236441" eaLnBrk="0" hangingPunct="0">
              <a:defRPr>
                <a:solidFill>
                  <a:schemeClr val="tx1"/>
                </a:solidFill>
                <a:latin typeface="Arial" pitchFamily="34" charset="0"/>
                <a:ea typeface="MS PGothic" pitchFamily="34" charset="-128"/>
              </a:defRPr>
            </a:lvl4pPr>
            <a:lvl5pPr marL="2127965" indent="-236441" eaLnBrk="0" hangingPunct="0">
              <a:defRPr>
                <a:solidFill>
                  <a:schemeClr val="tx1"/>
                </a:solidFill>
                <a:latin typeface="Arial" pitchFamily="34" charset="0"/>
                <a:ea typeface="MS PGothic" pitchFamily="34" charset="-128"/>
              </a:defRPr>
            </a:lvl5pPr>
            <a:lvl6pPr marL="2600846" indent="-236441" eaLnBrk="0" fontAlgn="base" hangingPunct="0">
              <a:spcBef>
                <a:spcPct val="0"/>
              </a:spcBef>
              <a:spcAft>
                <a:spcPct val="0"/>
              </a:spcAft>
              <a:defRPr>
                <a:solidFill>
                  <a:schemeClr val="tx1"/>
                </a:solidFill>
                <a:latin typeface="Arial" pitchFamily="34" charset="0"/>
                <a:ea typeface="MS PGothic" pitchFamily="34" charset="-128"/>
              </a:defRPr>
            </a:lvl6pPr>
            <a:lvl7pPr marL="3073725" indent="-236441" eaLnBrk="0" fontAlgn="base" hangingPunct="0">
              <a:spcBef>
                <a:spcPct val="0"/>
              </a:spcBef>
              <a:spcAft>
                <a:spcPct val="0"/>
              </a:spcAft>
              <a:defRPr>
                <a:solidFill>
                  <a:schemeClr val="tx1"/>
                </a:solidFill>
                <a:latin typeface="Arial" pitchFamily="34" charset="0"/>
                <a:ea typeface="MS PGothic" pitchFamily="34" charset="-128"/>
              </a:defRPr>
            </a:lvl7pPr>
            <a:lvl8pPr marL="3546606" indent="-236441" eaLnBrk="0" fontAlgn="base" hangingPunct="0">
              <a:spcBef>
                <a:spcPct val="0"/>
              </a:spcBef>
              <a:spcAft>
                <a:spcPct val="0"/>
              </a:spcAft>
              <a:defRPr>
                <a:solidFill>
                  <a:schemeClr val="tx1"/>
                </a:solidFill>
                <a:latin typeface="Arial" pitchFamily="34" charset="0"/>
                <a:ea typeface="MS PGothic" pitchFamily="34" charset="-128"/>
              </a:defRPr>
            </a:lvl8pPr>
            <a:lvl9pPr marL="4019487" indent="-23644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F93021-76CA-42C7-9304-9B703987715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91726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strict definition for failed induction related to cervical ripening, labor duration, and labor management needs to be adopted and practiced to prevent a potential spike in cesarean rates. The increase in labor time indicates that the management of labor is a critical factor for women both induced and expectantly managed.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71FC2-2A9D-4762-AA17-55E54EF38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567257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24</a:t>
            </a:fld>
            <a:endParaRPr lang="en-US"/>
          </a:p>
        </p:txBody>
      </p:sp>
    </p:spTree>
    <p:extLst>
      <p:ext uri="{BB962C8B-B14F-4D97-AF65-F5344CB8AC3E}">
        <p14:creationId xmlns:p14="http://schemas.microsoft.com/office/powerpoint/2010/main" val="2340503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25</a:t>
            </a:fld>
            <a:endParaRPr lang="en-US"/>
          </a:p>
        </p:txBody>
      </p:sp>
    </p:spTree>
    <p:extLst>
      <p:ext uri="{BB962C8B-B14F-4D97-AF65-F5344CB8AC3E}">
        <p14:creationId xmlns:p14="http://schemas.microsoft.com/office/powerpoint/2010/main" val="173163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27</a:t>
            </a:fld>
            <a:endParaRPr lang="en-US"/>
          </a:p>
        </p:txBody>
      </p:sp>
    </p:spTree>
    <p:extLst>
      <p:ext uri="{BB962C8B-B14F-4D97-AF65-F5344CB8AC3E}">
        <p14:creationId xmlns:p14="http://schemas.microsoft.com/office/powerpoint/2010/main" val="3020517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determine if we will share the huddle form.</a:t>
            </a:r>
            <a:r>
              <a:rPr lang="en-US" baseline="0" dirty="0" smtClean="0"/>
              <a:t> AP</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29</a:t>
            </a:fld>
            <a:endParaRPr lang="en-US" altLang="en-US"/>
          </a:p>
        </p:txBody>
      </p:sp>
    </p:spTree>
    <p:extLst>
      <p:ext uri="{BB962C8B-B14F-4D97-AF65-F5344CB8AC3E}">
        <p14:creationId xmlns:p14="http://schemas.microsoft.com/office/powerpoint/2010/main" val="3395498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2395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am looking forward to sharing our experience and gaining inspiration from your ideas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 we’ve gone through this process, I’ve been intrigued by the number of providers who have said, oh yes, I did that as a resident/faculty/elsewhere.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Out of curiosity, how many of you have past/present experience with Outpatient Cervical Ripening?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026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Data regarding</a:t>
            </a:r>
            <a:r>
              <a:rPr lang="en-US" dirty="0" smtClean="0"/>
              <a:t> safety and efficacy with the use of outpatient</a:t>
            </a:r>
            <a:r>
              <a:rPr lang="en-US" baseline="0" dirty="0" smtClean="0"/>
              <a:t> prostaglandins for induction of labor also exists.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practices at our institution have so far chosen not to use outpatient prostaglandins, so this talk will focus only on mechanical outpatient cervical ripening.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 chose mechanical ripening because it is not associated with </a:t>
            </a:r>
            <a:r>
              <a:rPr lang="en-US" baseline="0" dirty="0" err="1" smtClean="0"/>
              <a:t>tachysytole</a:t>
            </a:r>
            <a:r>
              <a:rPr lang="en-US" baseline="0" dirty="0" smtClean="0"/>
              <a:t>, fetal intolerance of labor, or meconium staining.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Many of the references I use today include data for pharmacologic ripening methods and detail their role in outpatient cervical ripening, so do not hesitate to refer to them for any queries regarding those methods.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300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publication of the</a:t>
            </a:r>
            <a:r>
              <a:rPr lang="en-US" baseline="0" dirty="0" smtClean="0"/>
              <a:t> ARRIVE trial in 2018 laid the foundation for a paradigm shift in our field.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Just prior to publication of this paper, 2017 induction rates were noted to have risen to about 25%.</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paper concluded that induction is safe (and possibly even safer) than expectant management after 39 weeks for nulliparous women.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Nulliparous elective induction was thus transformed from a discouraged and rare occurrence to a valid option for all pregnant patients.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60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As obstetric providers at our institution began to more comfortably implement the change in practice permitted by the ARRIVE data, a Labor and Delivery bottleneck developed. </a:t>
            </a:r>
          </a:p>
          <a:p>
            <a:pPr marL="171450" indent="-171450">
              <a:buFont typeface="Arial" panose="020B0604020202020204" pitchFamily="34" charset="0"/>
              <a:buChar char="•"/>
            </a:pPr>
            <a:r>
              <a:rPr lang="en-US" baseline="0" dirty="0" smtClean="0"/>
              <a:t>This manifest itself through a persistent waitlist of patients desiring induction, longer induction times on L&amp;D leading to prolonged LOS, which in turn led to boarding of patients in OB triage or cancelled inductions.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response to these issues, our department convened an Induction Working Group to brainstorm and implement strategies to improve our L&amp;D access and throughput.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 increased transparency for providers and patients, streamlined our induction scheduling process and made the ‘waitlist’ more easily understood, and optimized every aspect of real-time adjustments to get patients off of the waitlists and on to L&amp;D as efficiently as possible.  Fast track slots.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Despite these efforts, we found we just needed more access on L&amp;D, and this led us to the question, “What about Outpatient Cervical Ripening?”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58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Ellie to add in talk title</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a:t>
            </a:fld>
            <a:endParaRPr lang="en-US" altLang="en-US"/>
          </a:p>
        </p:txBody>
      </p:sp>
    </p:spTree>
    <p:extLst>
      <p:ext uri="{BB962C8B-B14F-4D97-AF65-F5344CB8AC3E}">
        <p14:creationId xmlns:p14="http://schemas.microsoft.com/office/powerpoint/2010/main" val="3150520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199" indent="-173199">
              <a:buFont typeface="Arial" panose="020B0604020202020204" pitchFamily="34" charset="0"/>
              <a:buChar char="•"/>
            </a:pPr>
            <a:r>
              <a:rPr lang="en-US" baseline="0" dirty="0" smtClean="0"/>
              <a:t>We took a look at our baseline data to see what the potential impact of this intervention could be.</a:t>
            </a:r>
          </a:p>
          <a:p>
            <a:pPr marL="173199" indent="-173199">
              <a:buFont typeface="Arial" panose="020B0604020202020204" pitchFamily="34" charset="0"/>
              <a:buChar char="•"/>
            </a:pPr>
            <a:endParaRPr lang="en-US" baseline="0" dirty="0" smtClean="0"/>
          </a:p>
          <a:p>
            <a:pPr marL="173199" indent="-173199">
              <a:buFont typeface="Arial" panose="020B0604020202020204" pitchFamily="34" charset="0"/>
              <a:buChar char="•"/>
            </a:pPr>
            <a:r>
              <a:rPr lang="en-US" baseline="0" dirty="0" smtClean="0"/>
              <a:t>There were 4071 induction episodes over 1 calendar year at Prentice Women’s Hospital.</a:t>
            </a:r>
          </a:p>
          <a:p>
            <a:pPr marL="173199" indent="-173199">
              <a:buFont typeface="Arial" panose="020B0604020202020204" pitchFamily="34" charset="0"/>
              <a:buChar char="•"/>
            </a:pPr>
            <a:r>
              <a:rPr lang="en-US" baseline="0" dirty="0" smtClean="0"/>
              <a:t>Of these, 67% underwent cervical ripening with at least one documented agent. This breaks down to about 7.5 inductions per day requiring cervical ripening.</a:t>
            </a:r>
          </a:p>
          <a:p>
            <a:pPr marL="173199" indent="-173199">
              <a:buFont typeface="Arial" panose="020B0604020202020204" pitchFamily="34" charset="0"/>
              <a:buChar char="•"/>
            </a:pPr>
            <a:r>
              <a:rPr lang="en-US" baseline="0" dirty="0" smtClean="0"/>
              <a:t>A daily waitlist of 3-19 patients persisted, despite our efforts via the Induction Working Group. Our induction access is currently capped at 14 slots/day. </a:t>
            </a:r>
          </a:p>
          <a:p>
            <a:pPr marL="173199" indent="-173199">
              <a:buFont typeface="Arial" panose="020B0604020202020204" pitchFamily="34" charset="0"/>
              <a:buChar char="•"/>
            </a:pPr>
            <a:endParaRPr lang="en-US" baseline="0" dirty="0" smtClean="0"/>
          </a:p>
          <a:p>
            <a:pPr marL="173199" indent="-173199">
              <a:buFont typeface="Arial" panose="020B0604020202020204" pitchFamily="34" charset="0"/>
              <a:buChar char="•"/>
            </a:pPr>
            <a:r>
              <a:rPr lang="en-US" baseline="0" dirty="0" smtClean="0"/>
              <a:t>On our unit, </a:t>
            </a:r>
            <a:r>
              <a:rPr lang="en-US" baseline="0" dirty="0"/>
              <a:t>inductions who underwent inpatient cervical ripening had a L&amp;D LOS of 22:13 hours</a:t>
            </a:r>
            <a:r>
              <a:rPr lang="en-US" baseline="0" dirty="0" smtClean="0"/>
              <a:t>.</a:t>
            </a:r>
          </a:p>
          <a:p>
            <a:pPr marL="173199" indent="-173199">
              <a:buFont typeface="Arial" panose="020B0604020202020204" pitchFamily="34" charset="0"/>
              <a:buChar char="•"/>
            </a:pPr>
            <a:r>
              <a:rPr lang="en-US" baseline="0" dirty="0" smtClean="0"/>
              <a:t>If we could reduce the LOS for inductions requiring cervical ripening, this could improve L&amp;D access and throughput, potentially freeing up space for more induction slots each day.</a:t>
            </a:r>
          </a:p>
          <a:p>
            <a:pPr marL="173199" indent="-173199">
              <a:buFont typeface="Arial" panose="020B0604020202020204" pitchFamily="34" charset="0"/>
              <a:buChar char="•"/>
            </a:pPr>
            <a:endParaRPr lang="en-US" baseline="0" dirty="0" smtClean="0"/>
          </a:p>
          <a:p>
            <a:pPr marL="173199" indent="-173199">
              <a:buFont typeface="Arial" panose="020B0604020202020204" pitchFamily="34" charset="0"/>
              <a:buChar char="•"/>
            </a:pPr>
            <a:r>
              <a:rPr lang="en-US" baseline="0" dirty="0" smtClean="0"/>
              <a:t>We decided to give outpatient cervical ripening a closer look. </a:t>
            </a:r>
          </a:p>
          <a:p>
            <a:pPr marL="173199" indent="-173199">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a:p>
            <a:pPr marL="173199" indent="-173199">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7216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asked ourselves…is it safe? Is it effective? How do we do it?</a:t>
            </a:r>
          </a:p>
          <a:p>
            <a:endParaRPr lang="en-US" dirty="0" smtClean="0"/>
          </a:p>
          <a:p>
            <a:r>
              <a:rPr lang="en-US" dirty="0" smtClean="0"/>
              <a:t>We started by reviewing the existing</a:t>
            </a:r>
            <a:r>
              <a:rPr lang="en-US" baseline="0" dirty="0" smtClean="0"/>
              <a:t> literature (top 50 published articles referencing Outpatient Cervical Ripening on PubMed) and by reaching out to our friends at institutions across the country who currently perform outpatient cervical ripening. </a:t>
            </a:r>
          </a:p>
          <a:p>
            <a:endParaRPr lang="en-US" baseline="0" dirty="0" smtClean="0"/>
          </a:p>
          <a:p>
            <a:r>
              <a:rPr lang="en-US" baseline="0" dirty="0" smtClean="0"/>
              <a:t>I would like to give a special shout-out to </a:t>
            </a:r>
            <a:r>
              <a:rPr lang="en-US" baseline="0" dirty="0" err="1" smtClean="0"/>
              <a:t>Dr</a:t>
            </a:r>
            <a:r>
              <a:rPr lang="en-US" baseline="0" dirty="0" smtClean="0"/>
              <a:t> </a:t>
            </a:r>
            <a:r>
              <a:rPr lang="en-US" baseline="0" dirty="0" err="1" smtClean="0"/>
              <a:t>Biftu</a:t>
            </a:r>
            <a:r>
              <a:rPr lang="en-US" baseline="0" dirty="0" smtClean="0"/>
              <a:t> </a:t>
            </a:r>
            <a:r>
              <a:rPr lang="en-US" baseline="0" dirty="0" err="1" smtClean="0"/>
              <a:t>Mengesha</a:t>
            </a:r>
            <a:r>
              <a:rPr lang="en-US" baseline="0" dirty="0" smtClean="0"/>
              <a:t>, a Northwestern alumnus who practices at UCSF, who was especially generous with her personal experience and resources – this was invaluable to us as we began our planning.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 article in OBG Management in September of 2019 was a helpful and approachable starting off point for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our initial literature review, there have been updated systematic reviews and an additional RCT published, and I’d like to take you through an overview of that data now.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550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Cochrane Review updated in 2020</a:t>
            </a:r>
          </a:p>
          <a:p>
            <a:endParaRPr lang="en-US" dirty="0" smtClean="0"/>
          </a:p>
          <a:p>
            <a:pPr marL="171450" indent="-171450">
              <a:buFont typeface="Arial" panose="020B0604020202020204" pitchFamily="34" charset="0"/>
              <a:buChar char="•"/>
            </a:pPr>
            <a:r>
              <a:rPr lang="en-US" dirty="0" smtClean="0"/>
              <a:t>4 RCTs, 3 studies (289 women</a:t>
            </a:r>
            <a:r>
              <a:rPr lang="en-US" baseline="0" dirty="0" smtClean="0"/>
              <a:t> and babies) – low quality evidence</a:t>
            </a:r>
          </a:p>
          <a:p>
            <a:pPr marL="628650" lvl="1" indent="-171450">
              <a:buFont typeface="Arial" panose="020B0604020202020204" pitchFamily="34" charset="0"/>
              <a:buChar char="•"/>
            </a:pPr>
            <a:r>
              <a:rPr lang="en-US" baseline="0" dirty="0" smtClean="0"/>
              <a:t>Mohamad 2018 (Malaysia) – conference abstract only (60 women)</a:t>
            </a:r>
          </a:p>
          <a:p>
            <a:pPr marL="628650" lvl="1" indent="-171450">
              <a:buFont typeface="Arial" panose="020B0604020202020204" pitchFamily="34" charset="0"/>
              <a:buChar char="•"/>
            </a:pPr>
            <a:r>
              <a:rPr lang="en-US" baseline="0" dirty="0" err="1" smtClean="0"/>
              <a:t>Policiano</a:t>
            </a:r>
            <a:r>
              <a:rPr lang="en-US" baseline="0" dirty="0" smtClean="0"/>
              <a:t> 2017 (Portugal) – RCT of 130 women – 40cc up to 24 hours</a:t>
            </a:r>
          </a:p>
          <a:p>
            <a:pPr marL="628650" lvl="1" indent="-171450">
              <a:buFont typeface="Arial" panose="020B0604020202020204" pitchFamily="34" charset="0"/>
              <a:buChar char="•"/>
            </a:pPr>
            <a:r>
              <a:rPr lang="en-US" baseline="0" dirty="0" err="1" smtClean="0"/>
              <a:t>Sciscione</a:t>
            </a:r>
            <a:r>
              <a:rPr lang="en-US" baseline="0" dirty="0" smtClean="0"/>
              <a:t> 2001 (US) – RCT of 111 women – 30cc to ‘next morning’</a:t>
            </a:r>
          </a:p>
          <a:p>
            <a:pPr marL="628650" lvl="1" indent="-171450">
              <a:buFont typeface="Arial" panose="020B0604020202020204" pitchFamily="34" charset="0"/>
              <a:buChar char="•"/>
            </a:pPr>
            <a:r>
              <a:rPr lang="en-US" baseline="0" dirty="0" smtClean="0"/>
              <a:t>Wilkinson 2015a-COPRA (Australia) – 2:1 RCT of 48 women – Cook catheter up to 80cc in both to ‘next morning’</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aseline="0" dirty="0" smtClean="0"/>
              <a:t>No significant differences between groups for primary outcomes (wide conference intervals and all crossed 1)</a:t>
            </a:r>
          </a:p>
          <a:p>
            <a:pPr marL="0" lvl="0" indent="0">
              <a:buFont typeface="Arial" panose="020B0604020202020204" pitchFamily="34" charset="0"/>
              <a:buNone/>
            </a:pPr>
            <a:endParaRPr lang="en-US" baseline="0" dirty="0" smtClean="0"/>
          </a:p>
          <a:p>
            <a:pPr marL="171450" lvl="0" indent="-171450">
              <a:buFont typeface="Arial" panose="020B0604020202020204" pitchFamily="34" charset="0"/>
              <a:buChar char="•"/>
            </a:pPr>
            <a:r>
              <a:rPr lang="en-US" baseline="0" dirty="0" smtClean="0"/>
              <a:t>No serious neonatal infections nor serious neonatal morbidity in the one study (48 babies) assessing those outcomes</a:t>
            </a:r>
          </a:p>
          <a:p>
            <a:pPr marL="0" lv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114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smtClean="0"/>
              <a:t>Showed a decrease by 3.5 hours in time from induction to birth</a:t>
            </a:r>
          </a:p>
          <a:p>
            <a:pPr marL="171450" lvl="0" indent="-171450">
              <a:buFont typeface="Arial" panose="020B0604020202020204" pitchFamily="34" charset="0"/>
              <a:buChar char="•"/>
            </a:pPr>
            <a:r>
              <a:rPr lang="en-US" baseline="0" dirty="0" smtClean="0"/>
              <a:t>Length of hospital stay decreased by 0.5 days</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Trends towards lower maximum and duration of Pitocin use</a:t>
            </a:r>
          </a:p>
          <a:p>
            <a:pPr marL="171450" lvl="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Author’s conclusions</a:t>
            </a:r>
          </a:p>
          <a:p>
            <a:pPr marL="171450" lvl="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924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additional RCT has been published since the Cochrane</a:t>
            </a:r>
            <a:r>
              <a:rPr lang="en-US" baseline="0" dirty="0" smtClean="0"/>
              <a:t> Review was updated. </a:t>
            </a:r>
          </a:p>
          <a:p>
            <a:r>
              <a:rPr lang="en-US" baseline="0" dirty="0" smtClean="0"/>
              <a:t>This RCT included 126 women (bringing the total number studied in RCTs to 415) and was performed at UAB by </a:t>
            </a:r>
            <a:r>
              <a:rPr lang="en-US" baseline="0" dirty="0" err="1" smtClean="0"/>
              <a:t>Dr</a:t>
            </a:r>
            <a:r>
              <a:rPr lang="en-US" baseline="0" dirty="0" smtClean="0"/>
              <a:t> </a:t>
            </a:r>
            <a:r>
              <a:rPr lang="en-US" baseline="0" dirty="0" err="1" smtClean="0"/>
              <a:t>Ausbeck</a:t>
            </a:r>
            <a:r>
              <a:rPr lang="en-US" baseline="0" dirty="0" smtClean="0"/>
              <a:t>.</a:t>
            </a:r>
          </a:p>
          <a:p>
            <a:pPr marL="171450" indent="-171450">
              <a:buFontTx/>
              <a:buChar char="-"/>
            </a:pPr>
            <a:r>
              <a:rPr lang="en-US" baseline="0" dirty="0" smtClean="0"/>
              <a:t>No significant differences in maternal or fetal harms between groups</a:t>
            </a:r>
          </a:p>
          <a:p>
            <a:pPr marL="171450" indent="-171450">
              <a:buFontTx/>
              <a:buChar char="-"/>
            </a:pPr>
            <a:r>
              <a:rPr lang="en-US" baseline="0" dirty="0" smtClean="0"/>
              <a:t>30cc in </a:t>
            </a:r>
            <a:r>
              <a:rPr lang="en-US" baseline="0" dirty="0" err="1" smtClean="0"/>
              <a:t>foley</a:t>
            </a:r>
            <a:r>
              <a:rPr lang="en-US" baseline="0" dirty="0" smtClean="0"/>
              <a:t>, taped to tension, up to 24 hours</a:t>
            </a:r>
          </a:p>
          <a:p>
            <a:pPr marL="0" indent="0">
              <a:buFontTx/>
              <a:buNone/>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Modified bishop score changed from 1 at randomization to 3 at admission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Difference of 4.3 hours from admission to delivery (inpatient LOS 21.7 hours, so similar to our baseline)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Patient satisfaction similar between groups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22% of the outpatient group were admitted prior to scheduled induction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As a fun aside, this study and the only prior US RCT, which was included in the Cochrane Review (</a:t>
            </a:r>
            <a:r>
              <a:rPr lang="en-US" baseline="0" dirty="0" err="1" smtClean="0"/>
              <a:t>Sciscione</a:t>
            </a:r>
            <a:r>
              <a:rPr lang="en-US" baseline="0" dirty="0" smtClean="0"/>
              <a:t>), were conducted 20 years apart but with similar study designs and essentially the same findings.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05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table</a:t>
            </a:r>
            <a:r>
              <a:rPr lang="en-US" baseline="0" dirty="0" smtClean="0"/>
              <a:t> is from a recent systematic</a:t>
            </a:r>
            <a:r>
              <a:rPr lang="en-US" dirty="0" smtClean="0"/>
              <a:t> review and meta-analysis of Outpatient Cervical Ripening</a:t>
            </a:r>
            <a:r>
              <a:rPr lang="en-US" baseline="0" dirty="0" smtClean="0"/>
              <a:t> that</a:t>
            </a:r>
            <a:r>
              <a:rPr lang="en-US" dirty="0" smtClean="0"/>
              <a:t> included both RCTs and cohort studies (though limited to English</a:t>
            </a:r>
            <a:r>
              <a:rPr lang="en-US" baseline="0" dirty="0" smtClean="0"/>
              <a:t>-language only)</a:t>
            </a:r>
            <a:r>
              <a:rPr lang="en-US" dirty="0" smtClean="0"/>
              <a:t>. </a:t>
            </a:r>
          </a:p>
          <a:p>
            <a:pPr marL="171450" indent="-171450">
              <a:buFont typeface="Arial" panose="020B0604020202020204" pitchFamily="34" charset="0"/>
              <a:buChar char="•"/>
            </a:pPr>
            <a:r>
              <a:rPr lang="en-US" dirty="0" smtClean="0"/>
              <a:t>This</a:t>
            </a:r>
            <a:r>
              <a:rPr lang="en-US" baseline="0" dirty="0" smtClean="0"/>
              <a:t> review was requested by ACOG as an ‘updated review of the evidence’ to guide in revising their Practice Bulletin on Induction of Labor.</a:t>
            </a:r>
            <a:endParaRPr lang="en-US" dirty="0" smtClean="0"/>
          </a:p>
          <a:p>
            <a:pPr marL="171450" indent="-171450">
              <a:buFont typeface="Arial" panose="020B0604020202020204" pitchFamily="34" charset="0"/>
              <a:buChar char="•"/>
            </a:pPr>
            <a:r>
              <a:rPr lang="en-US" dirty="0" smtClean="0"/>
              <a:t>This</a:t>
            </a:r>
            <a:r>
              <a:rPr lang="en-US" baseline="0" dirty="0" smtClean="0"/>
              <a:t> review</a:t>
            </a:r>
            <a:r>
              <a:rPr lang="en-US" dirty="0" smtClean="0"/>
              <a:t> included 6</a:t>
            </a:r>
            <a:r>
              <a:rPr lang="en-US" baseline="0" dirty="0" smtClean="0"/>
              <a:t> RCTS and 3 cohort studies in comparison of outpatient and inpatient mechanical methods, which resulted in a total ‘n’ of 2356 patients.</a:t>
            </a:r>
          </a:p>
          <a:p>
            <a:pPr marL="171450" indent="-171450">
              <a:buFont typeface="Arial" panose="020B0604020202020204" pitchFamily="34" charset="0"/>
              <a:buChar char="•"/>
            </a:pPr>
            <a:r>
              <a:rPr lang="en-US" baseline="0" dirty="0" smtClean="0"/>
              <a:t>No outcome was found to have better than ‘low-strength’ evidence. </a:t>
            </a:r>
          </a:p>
          <a:p>
            <a:pPr marL="171450" indent="-171450">
              <a:buFont typeface="Arial" panose="020B0604020202020204" pitchFamily="34" charset="0"/>
              <a:buChar char="•"/>
            </a:pPr>
            <a:r>
              <a:rPr lang="en-US" baseline="0" dirty="0" smtClean="0"/>
              <a:t>No significant difference was found between groups undergoing inpatient and outpatient mechanical methods, when looking at the listed maternal and fetal harms.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review excluded pre-post studies (observational studies without a control group)</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findings that outpatient cervical ripening…with single-balloon catheters did not impose increased risk of cesarean delivery, with at least no strong signals of clinically important increased risk of harms, may be encouraging for women who are interested in outpatient cervical ripening’.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Call for more RCTs…however, as we’ve only had 2 RCTs in this country in the past 20 years, it may be more pragmatic to look elsewhere for reassurance of safety.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698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Diederen</a:t>
            </a:r>
            <a:r>
              <a:rPr lang="en-US" baseline="0" dirty="0" smtClean="0"/>
              <a:t> conducted a systematic review looking at patient safety between introduction and expulsion of a cervical ripening balloon.</a:t>
            </a:r>
          </a:p>
          <a:p>
            <a:pPr marL="171450" indent="-171450">
              <a:buFont typeface="Arial" panose="020B0604020202020204" pitchFamily="34" charset="0"/>
              <a:buChar char="•"/>
            </a:pPr>
            <a:r>
              <a:rPr lang="en-US" baseline="0" dirty="0" smtClean="0"/>
              <a:t>The goal of this review was to ‘assess the complication rate during cervical ripening with balloon induction’ with the hope of being able to extrapolate this data to the likely period in which a patient will be home for outpatient cervical ripening. </a:t>
            </a:r>
          </a:p>
          <a:p>
            <a:pPr marL="171450" indent="-171450">
              <a:buFont typeface="Arial" panose="020B0604020202020204" pitchFamily="34" charset="0"/>
              <a:buChar char="•"/>
            </a:pPr>
            <a:r>
              <a:rPr lang="en-US" baseline="0" dirty="0" smtClean="0"/>
              <a:t>They only included data able to be defined precisely by the time period in which cervical ripening occurred, and limited their data to RCTs and cohort studies with more than 400 participants, and to those studies that used balloon catheters alone. </a:t>
            </a:r>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find this table incredibly reassuring.</a:t>
            </a:r>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adverse events are ordered by frequency with the most common being pain/discomfort and unintended </a:t>
            </a:r>
            <a:r>
              <a:rPr lang="en-US" baseline="0" dirty="0" err="1" smtClean="0"/>
              <a:t>amniotomy</a:t>
            </a:r>
            <a:r>
              <a:rPr lang="en-US" baseline="0" dirty="0" smtClean="0"/>
              <a:t>. </a:t>
            </a:r>
            <a:endParaRPr lang="en-US"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review included 26 studies (8292 women), and found the estimated prevalence of the analyzed adverse effects to be between 0% and 0.26%, the most common of which was pain or discomfort with the catheter.</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762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RCTs do</a:t>
            </a:r>
            <a:r>
              <a:rPr lang="en-US" baseline="0" dirty="0" smtClean="0"/>
              <a:t> not show outpatient cervical ripening to be ‘unsafe’, though evidence is low quality and adverse events are rare. </a:t>
            </a:r>
          </a:p>
          <a:p>
            <a:pPr marL="171450" indent="-171450">
              <a:buFont typeface="Arial" panose="020B0604020202020204" pitchFamily="34" charset="0"/>
              <a:buChar char="•"/>
            </a:pPr>
            <a:r>
              <a:rPr lang="en-US" baseline="0" dirty="0" smtClean="0"/>
              <a:t>Extrapolations from the same time frame in an inpatient setting suggest mechanical cervical ripening is very safe.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Define CRIB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365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199" indent="-173199">
              <a:buFont typeface="Arial" panose="020B0604020202020204" pitchFamily="34" charset="0"/>
              <a:buChar char="•"/>
            </a:pPr>
            <a:r>
              <a:rPr lang="en-US" dirty="0" smtClean="0"/>
              <a:t>We</a:t>
            </a:r>
            <a:r>
              <a:rPr lang="en-US" baseline="0" dirty="0" smtClean="0"/>
              <a:t> looked at our</a:t>
            </a:r>
            <a:r>
              <a:rPr lang="en-US" dirty="0" smtClean="0"/>
              <a:t> existing process for inpatient</a:t>
            </a:r>
            <a:r>
              <a:rPr lang="en-US" baseline="0" dirty="0" smtClean="0"/>
              <a:t> cervical ripening, which is detailed here, on the left.</a:t>
            </a:r>
          </a:p>
          <a:p>
            <a:pPr marL="173199" indent="-173199">
              <a:buFont typeface="Arial" panose="020B0604020202020204" pitchFamily="34" charset="0"/>
              <a:buChar char="•"/>
            </a:pPr>
            <a:r>
              <a:rPr lang="en-US" baseline="0" dirty="0" smtClean="0"/>
              <a:t>The patient is admitted to L&amp;D at a scheduled induction time. </a:t>
            </a:r>
          </a:p>
          <a:p>
            <a:pPr marL="173199" indent="-173199">
              <a:buFont typeface="Arial" panose="020B0604020202020204" pitchFamily="34" charset="0"/>
              <a:buChar char="•"/>
            </a:pPr>
            <a:r>
              <a:rPr lang="en-US" baseline="0" dirty="0" smtClean="0"/>
              <a:t>She can then face a delay, depending on provider and staff availability, before undergoing CRIB placement. This delay has most recently averaged 2 hours and 28 minutes. </a:t>
            </a:r>
          </a:p>
          <a:p>
            <a:pPr marL="173199" indent="-173199">
              <a:buFont typeface="Arial" panose="020B0604020202020204" pitchFamily="34" charset="0"/>
              <a:buChar char="•"/>
            </a:pPr>
            <a:r>
              <a:rPr lang="en-US" baseline="0" dirty="0" smtClean="0"/>
              <a:t>The CRIB then remains in place for 6-12 hours, after which cervical ripening is complete. (We generally do misoprostol in conjunction with CRIB at our institution)</a:t>
            </a:r>
          </a:p>
          <a:p>
            <a:pPr marL="173199" indent="-173199">
              <a:buFont typeface="Arial" panose="020B0604020202020204" pitchFamily="34" charset="0"/>
              <a:buChar char="•"/>
            </a:pPr>
            <a:r>
              <a:rPr lang="en-US" baseline="0" dirty="0" smtClean="0"/>
              <a:t>Once the cervix is ready for labor, it takes additional time for labor to effect cervical change and ultimately result in delivery.</a:t>
            </a:r>
          </a:p>
          <a:p>
            <a:pPr marL="173199" indent="-173199">
              <a:buFont typeface="Arial" panose="020B0604020202020204" pitchFamily="34" charset="0"/>
              <a:buChar char="•"/>
            </a:pPr>
            <a:endParaRPr lang="en-US" baseline="0" dirty="0" smtClean="0"/>
          </a:p>
          <a:p>
            <a:pPr marL="173199" indent="-173199">
              <a:buFont typeface="Arial" panose="020B0604020202020204" pitchFamily="34" charset="0"/>
              <a:buChar char="•"/>
            </a:pPr>
            <a:r>
              <a:rPr lang="en-US" baseline="0" dirty="0" smtClean="0"/>
              <a:t>On </a:t>
            </a:r>
            <a:r>
              <a:rPr lang="en-US" baseline="0" dirty="0"/>
              <a:t>the right is our ‘future state’ process map incorporating outpatient cervical ripening. </a:t>
            </a:r>
          </a:p>
          <a:p>
            <a:pPr marL="173199" indent="-173199">
              <a:buFont typeface="Arial" panose="020B0604020202020204" pitchFamily="34" charset="0"/>
              <a:buChar char="•"/>
            </a:pPr>
            <a:r>
              <a:rPr lang="en-US" baseline="0" dirty="0"/>
              <a:t>The patient undergoes outpatient CRIB placement in her provider’s office, and she then returns to her home while the CRIB remains in place.</a:t>
            </a:r>
          </a:p>
          <a:p>
            <a:pPr marL="173199" indent="-173199">
              <a:buFont typeface="Arial" panose="020B0604020202020204" pitchFamily="34" charset="0"/>
              <a:buChar char="•"/>
            </a:pPr>
            <a:r>
              <a:rPr lang="en-US" baseline="0" dirty="0"/>
              <a:t>The patient is admitted to L&amp;D at a scheduled induction time, which is typically 12-15 hours from the outpatient CRIB placement, although </a:t>
            </a:r>
            <a:r>
              <a:rPr lang="en-US" baseline="0" dirty="0" smtClean="0"/>
              <a:t>some studies allowed patients to be at home for 24 hours prior to admission.</a:t>
            </a:r>
            <a:endParaRPr lang="en-US" baseline="0" dirty="0"/>
          </a:p>
          <a:p>
            <a:pPr marL="173199" indent="-173199">
              <a:buFont typeface="Arial" panose="020B0604020202020204" pitchFamily="34" charset="0"/>
              <a:buChar char="•"/>
            </a:pPr>
            <a:r>
              <a:rPr lang="en-US" baseline="0" dirty="0"/>
              <a:t>On admission to L&amp;D, cervical ripening is already complete, and she progresses directly to induction of labor. </a:t>
            </a:r>
          </a:p>
          <a:p>
            <a:pPr marL="173199" indent="-173199">
              <a:buFont typeface="Arial" panose="020B0604020202020204" pitchFamily="34" charset="0"/>
              <a:buChar char="•"/>
            </a:pPr>
            <a:r>
              <a:rPr lang="en-US" baseline="0" dirty="0"/>
              <a:t>It still takes additional time for labor to effect cervical change and ultimately result in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E1230-AF56-4CBD-9CF6-AA49B49A2D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11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Our development looked something like this overall. We</a:t>
            </a:r>
            <a:r>
              <a:rPr lang="en-US" baseline="0" dirty="0" smtClean="0"/>
              <a:t> got our champions together, wrote our protocol, prepared materials/assembled supplies, started!</a:t>
            </a:r>
          </a:p>
          <a:p>
            <a:pPr marL="171450" indent="-171450">
              <a:buFontTx/>
              <a:buChar char="-"/>
            </a:pPr>
            <a:r>
              <a:rPr lang="en-US" baseline="0" dirty="0" smtClean="0"/>
              <a:t>Then revised and evolved based on feedback/operations.</a:t>
            </a:r>
          </a:p>
          <a:p>
            <a:pPr marL="171450" indent="-171450">
              <a:buFontTx/>
              <a:buChar char="-"/>
            </a:pPr>
            <a:endParaRPr lang="en-US" baseline="0" dirty="0" smtClean="0"/>
          </a:p>
          <a:p>
            <a:pPr marL="171450" indent="-171450">
              <a:buFontTx/>
              <a:buChar char="-"/>
            </a:pPr>
            <a:r>
              <a:rPr lang="en-US" baseline="0" dirty="0" smtClean="0"/>
              <a:t>Now, I’m going to take you through our process on a more granular level. </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91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5</a:t>
            </a:fld>
            <a:endParaRPr lang="en-US"/>
          </a:p>
        </p:txBody>
      </p:sp>
    </p:spTree>
    <p:extLst>
      <p:ext uri="{BB962C8B-B14F-4D97-AF65-F5344CB8AC3E}">
        <p14:creationId xmlns:p14="http://schemas.microsoft.com/office/powerpoint/2010/main" val="2865454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have to identify appropriate patients.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99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 we introduce elective induction (routinely at the 36 week visit with more detailed discussion at 38 weeks), we frame outpatient</a:t>
            </a:r>
            <a:r>
              <a:rPr lang="en-US" baseline="0" dirty="0" smtClean="0"/>
              <a:t> cervical ripening</a:t>
            </a:r>
            <a:r>
              <a:rPr lang="en-US" dirty="0" smtClean="0"/>
              <a:t> as the default.</a:t>
            </a:r>
          </a:p>
          <a:p>
            <a:pPr marL="628650" lvl="1" indent="-171450">
              <a:buFont typeface="Arial" panose="020B0604020202020204" pitchFamily="34" charset="0"/>
              <a:buChar char="•"/>
            </a:pPr>
            <a:r>
              <a:rPr lang="en-US" dirty="0" smtClean="0"/>
              <a:t>Can</a:t>
            </a:r>
            <a:r>
              <a:rPr lang="en-US" baseline="0" dirty="0" smtClean="0"/>
              <a:t> use SVE (if performed) after 36 week GBS swab as practical assessment for outpatient CRIB assessment</a:t>
            </a:r>
          </a:p>
          <a:p>
            <a:pPr marL="628650" lvl="1" indent="-171450">
              <a:buFont typeface="Arial" panose="020B0604020202020204" pitchFamily="34" charset="0"/>
              <a:buChar char="•"/>
            </a:pPr>
            <a:r>
              <a:rPr lang="en-US" baseline="0" dirty="0" smtClean="0"/>
              <a:t>Can use patient’s initial reaction to guide further counseling</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Great news, we now</a:t>
            </a:r>
            <a:r>
              <a:rPr lang="en-US" baseline="0" dirty="0" smtClean="0"/>
              <a:t> allow patients to complete the cervical ripening portion of their procedure at home!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Practice scripting, as detailed above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0484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Institutional</a:t>
            </a:r>
            <a:r>
              <a:rPr lang="en-US" baseline="0" dirty="0" smtClean="0"/>
              <a:t> support is helpful to incentivize the process (inertia! and effort!) – Administrator who is a ‘champion’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Staff champion is critical to grease the wheels of the scheduling/office process</a:t>
            </a:r>
          </a:p>
          <a:p>
            <a:pPr marL="171450" indent="-171450">
              <a:buFont typeface="Arial" panose="020B0604020202020204" pitchFamily="34" charset="0"/>
              <a:buChar char="•"/>
            </a:pPr>
            <a:r>
              <a:rPr lang="en-US" baseline="0" dirty="0" smtClean="0"/>
              <a:t>Ours also end up doing a fair amount of education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640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Our usual process is to place a single-balloon silicone </a:t>
            </a:r>
            <a:r>
              <a:rPr lang="en-US" dirty="0" err="1" smtClean="0"/>
              <a:t>foley</a:t>
            </a:r>
            <a:r>
              <a:rPr lang="en-US" dirty="0" smtClean="0"/>
              <a:t> and</a:t>
            </a:r>
            <a:r>
              <a:rPr lang="en-US" baseline="0" dirty="0" smtClean="0"/>
              <a:t> inflate with 60cc sterile saline. We then tape the balloon to tension.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 bill the procedure as a subsequent OB visit with a procedure modifier code. We use the CPT code 59200, PR Insert Cervical Dilator. Our reimbursements have run at about $200 per visit, depending on managed care plans.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809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Our resources have been useful</a:t>
            </a:r>
            <a:r>
              <a:rPr lang="en-US" baseline="0" dirty="0" smtClean="0">
                <a:cs typeface="Calibri"/>
              </a:rPr>
              <a:t> to refresh staff/providers in between CRIB 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cs typeface="Calibri"/>
              </a:rPr>
              <a:t>I have included a portion of the provider tip sheet, which includes detailed instructions on placement, documentation, billing, and trouble-shooting.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0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Our resources have been useful</a:t>
            </a:r>
            <a:r>
              <a:rPr lang="en-US" baseline="0" dirty="0" smtClean="0">
                <a:cs typeface="Calibri"/>
              </a:rPr>
              <a:t> to refresh staff/providers in between CRIB 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Here</a:t>
            </a:r>
            <a:r>
              <a:rPr lang="en-US" baseline="0" dirty="0" smtClean="0">
                <a:cs typeface="Calibri"/>
              </a:rPr>
              <a:t> is a portion of the staff tip sheet, reviewing supplies and detailing the assistant’s role</a:t>
            </a:r>
            <a:r>
              <a:rPr lang="en-US" dirty="0" smtClean="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A similar tip sheet was created for schedulers with screenshots</a:t>
            </a:r>
            <a:r>
              <a:rPr lang="en-US" baseline="0" dirty="0" smtClean="0">
                <a:cs typeface="Calibri"/>
              </a:rPr>
              <a:t> of the order details needed when submitting the induction request</a:t>
            </a:r>
            <a:r>
              <a:rPr lang="en-US" dirty="0" smtClean="0">
                <a:cs typeface="Calibri"/>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902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The</a:t>
            </a:r>
            <a:r>
              <a:rPr lang="en-US" baseline="0" dirty="0" smtClean="0">
                <a:cs typeface="+mn-cs"/>
              </a:rPr>
              <a:t> is the equipment list that we created, which includes ordering supplies separately, as well as the ‘CRIB kit’ which can be ordered at our institution (for $11!).</a:t>
            </a:r>
            <a:endParaRPr lang="en-US" dirty="0" smtClean="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868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694" indent="-172694">
              <a:buFont typeface="Arial,Sans-Serif"/>
              <a:buChar char="•"/>
            </a:pPr>
            <a:r>
              <a:rPr lang="en-US" dirty="0" smtClean="0">
                <a:cs typeface="Calibri"/>
              </a:rPr>
              <a:t>You can see a portion of our patient educational materials here. </a:t>
            </a:r>
          </a:p>
          <a:p>
            <a:pPr marL="172694" indent="-172694">
              <a:buFont typeface="Arial,Sans-Serif"/>
              <a:buChar char="•"/>
            </a:pPr>
            <a:endParaRPr lang="en-US" dirty="0" smtClean="0">
              <a:cs typeface="Calibri"/>
            </a:endParaRPr>
          </a:p>
          <a:p>
            <a:pPr marL="172694" indent="-172694">
              <a:buFont typeface="Arial,Sans-Serif"/>
              <a:buChar char="•"/>
            </a:pPr>
            <a:r>
              <a:rPr lang="en-US" dirty="0" smtClean="0">
                <a:cs typeface="Calibri"/>
              </a:rPr>
              <a:t>Once the patient is discharge home, we update our</a:t>
            </a:r>
            <a:r>
              <a:rPr lang="en-US" baseline="0" dirty="0" smtClean="0">
                <a:cs typeface="Calibri"/>
              </a:rPr>
              <a:t> partner on call overnight.</a:t>
            </a:r>
            <a:endParaRPr lang="en-US" dirty="0" smtClean="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184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694" indent="-172694">
              <a:buFont typeface="Arial,Sans-Serif"/>
              <a:buChar char="•"/>
            </a:pPr>
            <a:r>
              <a:rPr lang="en-US" dirty="0" smtClean="0"/>
              <a:t>I have shared</a:t>
            </a:r>
            <a:r>
              <a:rPr lang="en-US" baseline="0" dirty="0" smtClean="0"/>
              <a:t> our process with you but I cannot emphasize enough how incredibly dynamic and personal this process must be. </a:t>
            </a:r>
          </a:p>
          <a:p>
            <a:pPr marL="172694" indent="-172694">
              <a:buFont typeface="Arial,Sans-Serif"/>
              <a:buChar char="•"/>
            </a:pPr>
            <a:endParaRPr lang="en-US" baseline="0" dirty="0" smtClean="0"/>
          </a:p>
          <a:p>
            <a:pPr marL="172694" indent="-172694">
              <a:buFont typeface="Arial,Sans-Serif"/>
              <a:buChar char="•"/>
            </a:pPr>
            <a:r>
              <a:rPr lang="en-US" baseline="0" dirty="0" smtClean="0"/>
              <a:t>We continue to tweak as we learn from our experiences, and with that in mind and for others interested in beginning, w</a:t>
            </a:r>
            <a:r>
              <a:rPr lang="en-US" dirty="0" smtClean="0"/>
              <a:t>e developed a working draft of our office protocol that has built-in prompts to allow for self-guided implementation. </a:t>
            </a:r>
          </a:p>
          <a:p>
            <a:pPr marL="172694" indent="-172694">
              <a:buFont typeface="Arial,Sans-Serif"/>
              <a:buChar char="•"/>
            </a:pPr>
            <a:endParaRPr lang="en-US" dirty="0" smtClean="0"/>
          </a:p>
          <a:p>
            <a:pPr marL="172694" indent="-172694">
              <a:buFont typeface="Arial,Sans-Serif"/>
              <a:buChar char="•"/>
            </a:pPr>
            <a:r>
              <a:rPr lang="en-US" dirty="0" smtClean="0"/>
              <a:t>You can see a portion of that document here – with an example of the prompting that is embedded throughout.</a:t>
            </a:r>
            <a:endParaRPr lang="en-US" dirty="0" smtClean="0">
              <a:cs typeface="Calibri"/>
            </a:endParaRPr>
          </a:p>
          <a:p>
            <a:pPr marL="0" indent="0">
              <a:buFont typeface="Arial,Sans-Serif"/>
              <a:buNone/>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03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rgbClr val="C00000"/>
                </a:solidFill>
              </a:rPr>
              <a:t>AQSI</a:t>
            </a:r>
            <a:r>
              <a:rPr lang="en-US" baseline="0" dirty="0" smtClean="0">
                <a:solidFill>
                  <a:srgbClr val="C00000"/>
                </a:solidFill>
              </a:rPr>
              <a:t> is the Northwestern Academy for Quality and Safety Improvement, and our project focused on expanding cervical ripening with the goal of decreasing LOS on L&amp;D. Our project goal is for 20% of cervical ripening to be done outpatient by July of this year. </a:t>
            </a:r>
            <a:endParaRPr lang="en-US" dirty="0" smtClean="0">
              <a:solidFill>
                <a:srgbClr val="C00000"/>
              </a:solidFill>
            </a:endParaRPr>
          </a:p>
          <a:p>
            <a:endParaRPr lang="en-US" dirty="0">
              <a:solidFill>
                <a:srgbClr val="C00000"/>
              </a:solidFill>
            </a:endParaRPr>
          </a:p>
          <a:p>
            <a:pPr marL="173195" indent="-173195">
              <a:buFont typeface="Arial" panose="020B0604020202020204" pitchFamily="34" charset="0"/>
              <a:buChar char="•"/>
            </a:pPr>
            <a:r>
              <a:rPr lang="en-US" baseline="0" dirty="0" smtClean="0"/>
              <a:t>L&amp;D </a:t>
            </a:r>
            <a:r>
              <a:rPr lang="en-US" baseline="0" dirty="0"/>
              <a:t>inpatient LOS </a:t>
            </a:r>
            <a:r>
              <a:rPr lang="en-US" baseline="0" dirty="0" smtClean="0"/>
              <a:t> </a:t>
            </a:r>
            <a:r>
              <a:rPr lang="en-US" baseline="0" dirty="0"/>
              <a:t>is calculated from admission to delivery, based on EMR time stamps.</a:t>
            </a:r>
          </a:p>
          <a:p>
            <a:pPr marL="173195" indent="-173195">
              <a:buFont typeface="Arial" panose="020B0604020202020204" pitchFamily="34" charset="0"/>
              <a:buChar char="•"/>
            </a:pPr>
            <a:endParaRPr lang="en-US" baseline="0" dirty="0">
              <a:solidFill>
                <a:srgbClr val="C00000"/>
              </a:solidFill>
            </a:endParaRPr>
          </a:p>
          <a:p>
            <a:pPr marL="177850" lvl="0" indent="-173195" defTabSz="923708">
              <a:buFont typeface="Arial" panose="020B0604020202020204" pitchFamily="34" charset="0"/>
              <a:buChar char="•"/>
              <a:defRPr/>
            </a:pPr>
            <a:r>
              <a:rPr lang="en-US" baseline="0" dirty="0" smtClean="0">
                <a:solidFill>
                  <a:srgbClr val="C00000"/>
                </a:solidFill>
              </a:rPr>
              <a:t>The </a:t>
            </a:r>
            <a:r>
              <a:rPr lang="en-US" baseline="0" dirty="0">
                <a:solidFill>
                  <a:srgbClr val="C00000"/>
                </a:solidFill>
              </a:rPr>
              <a:t>percentage of total CRIB that are performed outpatient, which you will see depicted on the next </a:t>
            </a:r>
            <a:r>
              <a:rPr lang="en-US" baseline="0" dirty="0" smtClean="0">
                <a:solidFill>
                  <a:srgbClr val="C00000"/>
                </a:solidFill>
              </a:rPr>
              <a:t>slide. </a:t>
            </a:r>
            <a:endParaRPr lang="en-US" baseline="0" dirty="0">
              <a:solidFill>
                <a:srgbClr val="C00000"/>
              </a:solidFill>
            </a:endParaRPr>
          </a:p>
          <a:p>
            <a:pPr marL="177850" lvl="0" indent="-173195">
              <a:buFont typeface="Arial" panose="020B0604020202020204" pitchFamily="34" charset="0"/>
              <a:buChar char="•"/>
            </a:pPr>
            <a:r>
              <a:rPr lang="en-US" baseline="0" dirty="0">
                <a:solidFill>
                  <a:srgbClr val="C00000"/>
                </a:solidFill>
              </a:rPr>
              <a:t>The number of obstetric practices at PWH who perform Outpatient CRIB. </a:t>
            </a:r>
            <a:endParaRPr lang="en-US" baseline="0" dirty="0" smtClean="0">
              <a:solidFill>
                <a:srgbClr val="C00000"/>
              </a:solidFill>
            </a:endParaRPr>
          </a:p>
          <a:p>
            <a:pPr marL="177850" lvl="0" indent="-173195">
              <a:buFont typeface="Arial" panose="020B0604020202020204" pitchFamily="34" charset="0"/>
              <a:buChar char="•"/>
            </a:pPr>
            <a:r>
              <a:rPr lang="en-US" baseline="0" dirty="0" smtClean="0">
                <a:solidFill>
                  <a:srgbClr val="C00000"/>
                </a:solidFill>
              </a:rPr>
              <a:t>All </a:t>
            </a:r>
            <a:r>
              <a:rPr lang="en-US" baseline="0" dirty="0">
                <a:solidFill>
                  <a:srgbClr val="C00000"/>
                </a:solidFill>
              </a:rPr>
              <a:t>obstetric practices whose patients currently deliver at PWH are listed in this table. </a:t>
            </a:r>
          </a:p>
          <a:p>
            <a:pPr marL="639705" lvl="1" indent="-173195">
              <a:buFont typeface="Arial" panose="020B0604020202020204" pitchFamily="34" charset="0"/>
              <a:buChar char="•"/>
            </a:pPr>
            <a:r>
              <a:rPr lang="en-US" baseline="0" dirty="0">
                <a:solidFill>
                  <a:srgbClr val="C00000"/>
                </a:solidFill>
              </a:rPr>
              <a:t>Currently, we are up to 4 practices out of the </a:t>
            </a:r>
            <a:r>
              <a:rPr lang="en-US" dirty="0">
                <a:solidFill>
                  <a:srgbClr val="C00000"/>
                </a:solidFill>
              </a:rPr>
              <a:t>18 who have</a:t>
            </a:r>
            <a:r>
              <a:rPr lang="en-US" baseline="0" dirty="0">
                <a:solidFill>
                  <a:srgbClr val="C00000"/>
                </a:solidFill>
              </a:rPr>
              <a:t> begun performing Outpatient CRIB (These practices are highlighted in green). </a:t>
            </a:r>
          </a:p>
          <a:p>
            <a:pPr marL="1096905" lvl="2" indent="-173195">
              <a:buFont typeface="Arial" panose="020B0604020202020204" pitchFamily="34" charset="0"/>
              <a:buChar char="•"/>
            </a:pPr>
            <a:endParaRPr lang="en-US" baseline="0" dirty="0">
              <a:solidFill>
                <a:srgbClr val="C00000"/>
              </a:solidFill>
            </a:endParaRPr>
          </a:p>
          <a:p>
            <a:pPr marL="172694" indent="-172694">
              <a:buFont typeface="Arial,Sans-Serif"/>
              <a:buChar char="•"/>
            </a:pPr>
            <a:r>
              <a:rPr lang="en-US" dirty="0" smtClean="0"/>
              <a:t>The complete packet of materials needed for self implementation was shared, along with a personalized invitation and offer of support, with each private group delivering at PWH. </a:t>
            </a:r>
          </a:p>
          <a:p>
            <a:pPr marL="172694" indent="-172694">
              <a:buFont typeface="Arial,Sans-Serif"/>
              <a:buChar char="•"/>
            </a:pPr>
            <a:endParaRPr lang="en-US" dirty="0" smtClean="0">
              <a:cs typeface="Calibri"/>
            </a:endParaRPr>
          </a:p>
          <a:p>
            <a:pPr marL="172694" marR="0" lvl="0" indent="-172694" algn="l" defTabSz="914400" rtl="0" eaLnBrk="1" fontAlgn="auto" latinLnBrk="0" hangingPunct="1">
              <a:lnSpc>
                <a:spcPct val="100000"/>
              </a:lnSpc>
              <a:spcBef>
                <a:spcPts val="0"/>
              </a:spcBef>
              <a:spcAft>
                <a:spcPts val="0"/>
              </a:spcAft>
              <a:buClrTx/>
              <a:buSzTx/>
              <a:buFont typeface="Arial,Sans-Serif"/>
              <a:buChar char="•"/>
              <a:tabLst/>
              <a:defRPr/>
            </a:pPr>
            <a:r>
              <a:rPr lang="en-US" baseline="0" dirty="0" smtClean="0"/>
              <a:t>As a real-time motivator, we are already seeing an uptrend in volume (the post-pandemic shock babies </a:t>
            </a:r>
            <a:r>
              <a:rPr lang="en-US" baseline="0" dirty="0" smtClean="0">
                <a:sym typeface="Wingdings" panose="05000000000000000000" pitchFamily="2" charset="2"/>
              </a:rPr>
              <a:t>), and we have experienced boarding on our L&amp;D. I am hopeful this will motivate additional groups to join.</a:t>
            </a:r>
            <a:endParaRPr lang="en-US" baseline="0" dirty="0" smtClean="0"/>
          </a:p>
          <a:p>
            <a:pPr marL="172694" indent="-172694">
              <a:buFont typeface="Arial,Sans-Serif"/>
              <a:buChar char="•"/>
            </a:pPr>
            <a:endParaRPr lang="en-US" dirty="0" smtClean="0">
              <a:cs typeface="Calibri"/>
            </a:endParaRPr>
          </a:p>
          <a:p>
            <a:pPr marL="172694" indent="-172694">
              <a:buFont typeface="Arial,Sans-Serif"/>
              <a:buChar char="•"/>
            </a:pPr>
            <a:endParaRPr lang="en-US" dirty="0" smtClean="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33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7</a:t>
            </a:fld>
            <a:endParaRPr lang="en-US" altLang="en-US"/>
          </a:p>
        </p:txBody>
      </p:sp>
    </p:spTree>
    <p:extLst>
      <p:ext uri="{BB962C8B-B14F-4D97-AF65-F5344CB8AC3E}">
        <p14:creationId xmlns:p14="http://schemas.microsoft.com/office/powerpoint/2010/main" val="653806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6" indent="-171446">
              <a:buFont typeface="Arial" panose="020B0604020202020204" pitchFamily="34" charset="0"/>
              <a:buChar char="•"/>
            </a:pPr>
            <a:r>
              <a:rPr lang="en-US" baseline="0" dirty="0" smtClean="0">
                <a:cs typeface="Calibri"/>
              </a:rPr>
              <a:t>This slide represents a summary of some of our outcome and process metrics, which we follow monthly to assess impact of outpatient cervical ripening on overall L&amp;D LOS. </a:t>
            </a:r>
          </a:p>
          <a:p>
            <a:pPr marL="171446" indent="-171446">
              <a:buFont typeface="Arial" panose="020B0604020202020204" pitchFamily="34" charset="0"/>
              <a:buChar char="•"/>
            </a:pPr>
            <a:endParaRPr lang="en-US" baseline="0" dirty="0" smtClean="0">
              <a:cs typeface="Calibri"/>
            </a:endParaRPr>
          </a:p>
          <a:p>
            <a:pPr marL="171446" indent="-171446">
              <a:buFont typeface="Arial" panose="020B0604020202020204" pitchFamily="34" charset="0"/>
              <a:buChar char="•"/>
            </a:pPr>
            <a:r>
              <a:rPr lang="en-US" baseline="0" dirty="0" smtClean="0">
                <a:cs typeface="Calibri"/>
              </a:rPr>
              <a:t>The solid bar graph reflects the numbers of total CRIBs placed. </a:t>
            </a:r>
          </a:p>
          <a:p>
            <a:pPr marL="628638" lvl="1" indent="-171446">
              <a:buFont typeface="Arial" panose="020B0604020202020204" pitchFamily="34" charset="0"/>
              <a:buChar char="•"/>
            </a:pPr>
            <a:r>
              <a:rPr lang="en-US" baseline="0" dirty="0" smtClean="0">
                <a:cs typeface="Calibri"/>
              </a:rPr>
              <a:t>Each bar is separated into darker purple to represent the tiny sliver currently done on an outpatient basis, and light purple which denotes those placed inpatient. </a:t>
            </a:r>
          </a:p>
          <a:p>
            <a:pPr marL="628638" lvl="1" indent="-171446">
              <a:buFont typeface="Arial" panose="020B0604020202020204" pitchFamily="34" charset="0"/>
              <a:buChar char="•"/>
            </a:pPr>
            <a:r>
              <a:rPr lang="en-US" baseline="0" dirty="0" smtClean="0">
                <a:cs typeface="Calibri"/>
              </a:rPr>
              <a:t>Every time I review this graph, I am struck by the degree of opportunity – 202 inductions with cervical ripening last month – if even 20% of those are done outpatient (40), saving an average of 7 hours each, that is 282 extra hours of L&amp;D time made available. My newest selling point has become – 1 outpatient CRIB/practice/week!</a:t>
            </a:r>
          </a:p>
          <a:p>
            <a:pPr marL="171446" indent="-171446">
              <a:buFont typeface="Arial" panose="020B0604020202020204" pitchFamily="34" charset="0"/>
              <a:buChar char="•"/>
            </a:pPr>
            <a:endParaRPr lang="en-US" baseline="0" dirty="0" smtClean="0">
              <a:cs typeface="Calibri"/>
            </a:endParaRPr>
          </a:p>
          <a:p>
            <a:pPr marL="171446" indent="-171446">
              <a:buFont typeface="Arial" panose="020B0604020202020204" pitchFamily="34" charset="0"/>
              <a:buChar char="•"/>
            </a:pPr>
            <a:r>
              <a:rPr lang="en-US" baseline="0" dirty="0" smtClean="0">
                <a:cs typeface="Calibri"/>
              </a:rPr>
              <a:t>The lines graphed over the bars represent the current LOS on L&amp;D for patients undergoing IOL with cervical ripening. </a:t>
            </a:r>
          </a:p>
          <a:p>
            <a:pPr marL="628503" lvl="1" indent="-171410">
              <a:buFont typeface="Arial" panose="020B0604020202020204" pitchFamily="34" charset="0"/>
              <a:buChar char="•"/>
            </a:pPr>
            <a:r>
              <a:rPr lang="en-US" baseline="0" dirty="0" smtClean="0">
                <a:cs typeface="Calibri"/>
              </a:rPr>
              <a:t>The light purple again denotes those whose course is completed while inpatient. You can see that their average LOS over the past 8 months is about </a:t>
            </a:r>
            <a:r>
              <a:rPr lang="en-US" dirty="0" smtClean="0">
                <a:cs typeface="Calibri"/>
              </a:rPr>
              <a:t>20 hours</a:t>
            </a:r>
            <a:r>
              <a:rPr lang="en-US" baseline="0" dirty="0" smtClean="0">
                <a:cs typeface="Calibri"/>
              </a:rPr>
              <a:t> (range 19:29 to 21:52).</a:t>
            </a:r>
          </a:p>
          <a:p>
            <a:pPr marL="628503" lvl="1" indent="-171410">
              <a:buFont typeface="Arial" panose="020B0604020202020204" pitchFamily="34" charset="0"/>
              <a:buChar char="•"/>
            </a:pPr>
            <a:r>
              <a:rPr lang="en-US" baseline="0" dirty="0" smtClean="0">
                <a:cs typeface="Calibri"/>
              </a:rPr>
              <a:t>The darker purple depicts the course for those who underwent outpatient CRIB. Their L&amp;D LOS is much shorter averaging </a:t>
            </a:r>
            <a:r>
              <a:rPr lang="en-US" dirty="0" smtClean="0">
                <a:cs typeface="Calibri"/>
              </a:rPr>
              <a:t>13 hours</a:t>
            </a:r>
            <a:r>
              <a:rPr lang="en-US" baseline="0" dirty="0" smtClean="0">
                <a:cs typeface="Calibri"/>
              </a:rPr>
              <a:t> (range 10:44 to 17:33).</a:t>
            </a:r>
          </a:p>
          <a:p>
            <a:pPr marL="628503" lvl="1" indent="-171410">
              <a:buFont typeface="Arial" panose="020B0604020202020204" pitchFamily="34" charset="0"/>
              <a:buChar char="•"/>
            </a:pPr>
            <a:r>
              <a:rPr lang="en-US" baseline="0" dirty="0" smtClean="0">
                <a:cs typeface="Calibri"/>
              </a:rPr>
              <a:t>This represents an average LOS savings of </a:t>
            </a:r>
            <a:r>
              <a:rPr lang="en-US" dirty="0" smtClean="0">
                <a:cs typeface="Calibri"/>
              </a:rPr>
              <a:t>7 </a:t>
            </a:r>
            <a:r>
              <a:rPr lang="en-US" baseline="0" dirty="0" smtClean="0">
                <a:cs typeface="Calibri"/>
              </a:rPr>
              <a:t>hours per patient.</a:t>
            </a:r>
            <a:r>
              <a:rPr lang="en-US" dirty="0" smtClean="0">
                <a:cs typeface="Calibri"/>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664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27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6019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added</a:t>
            </a:r>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60</a:t>
            </a:fld>
            <a:endParaRPr lang="en-US"/>
          </a:p>
        </p:txBody>
      </p:sp>
    </p:spTree>
    <p:extLst>
      <p:ext uri="{BB962C8B-B14F-4D97-AF65-F5344CB8AC3E}">
        <p14:creationId xmlns:p14="http://schemas.microsoft.com/office/powerpoint/2010/main" val="2022134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66</a:t>
            </a:fld>
            <a:endParaRPr lang="en-US"/>
          </a:p>
        </p:txBody>
      </p:sp>
    </p:spTree>
    <p:extLst>
      <p:ext uri="{BB962C8B-B14F-4D97-AF65-F5344CB8AC3E}">
        <p14:creationId xmlns:p14="http://schemas.microsoft.com/office/powerpoint/2010/main" val="3301945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67</a:t>
            </a:fld>
            <a:endParaRPr lang="en-US" altLang="en-US"/>
          </a:p>
        </p:txBody>
      </p:sp>
    </p:spTree>
    <p:extLst>
      <p:ext uri="{BB962C8B-B14F-4D97-AF65-F5344CB8AC3E}">
        <p14:creationId xmlns:p14="http://schemas.microsoft.com/office/powerpoint/2010/main" val="4136888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69</a:t>
            </a:fld>
            <a:endParaRPr lang="en-US" altLang="en-US"/>
          </a:p>
        </p:txBody>
      </p:sp>
    </p:spTree>
    <p:extLst>
      <p:ext uri="{BB962C8B-B14F-4D97-AF65-F5344CB8AC3E}">
        <p14:creationId xmlns:p14="http://schemas.microsoft.com/office/powerpoint/2010/main" val="2349808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70</a:t>
            </a:fld>
            <a:endParaRPr lang="en-US" altLang="en-US"/>
          </a:p>
        </p:txBody>
      </p:sp>
    </p:spTree>
    <p:extLst>
      <p:ext uri="{BB962C8B-B14F-4D97-AF65-F5344CB8AC3E}">
        <p14:creationId xmlns:p14="http://schemas.microsoft.com/office/powerpoint/2010/main" val="805819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201358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74</a:t>
            </a:fld>
            <a:endParaRPr lang="en-US"/>
          </a:p>
        </p:txBody>
      </p:sp>
    </p:spTree>
    <p:extLst>
      <p:ext uri="{BB962C8B-B14F-4D97-AF65-F5344CB8AC3E}">
        <p14:creationId xmlns:p14="http://schemas.microsoft.com/office/powerpoint/2010/main" val="386531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enough June data to graph at this point so I am using May</a:t>
            </a:r>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9</a:t>
            </a:fld>
            <a:endParaRPr lang="en-US"/>
          </a:p>
        </p:txBody>
      </p:sp>
    </p:spTree>
    <p:extLst>
      <p:ext uri="{BB962C8B-B14F-4D97-AF65-F5344CB8AC3E}">
        <p14:creationId xmlns:p14="http://schemas.microsoft.com/office/powerpoint/2010/main" val="2084288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1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10</a:t>
            </a:fld>
            <a:endParaRPr lang="en-US" altLang="en-US"/>
          </a:p>
        </p:txBody>
      </p:sp>
    </p:spTree>
    <p:extLst>
      <p:ext uri="{BB962C8B-B14F-4D97-AF65-F5344CB8AC3E}">
        <p14:creationId xmlns:p14="http://schemas.microsoft.com/office/powerpoint/2010/main" val="44656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27243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47246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6055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143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48036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67390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385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334271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810926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808398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0583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0672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4486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23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9722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8361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8093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A8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4733396" y="228601"/>
            <a:ext cx="2725208" cy="1904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3902400" y="5791200"/>
            <a:ext cx="438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334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89600" y="6400800"/>
            <a:ext cx="711200" cy="317399"/>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8"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34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9A8C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5791200" y="6400800"/>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4733396" y="228601"/>
            <a:ext cx="2725208" cy="1904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3902400" y="2286000"/>
            <a:ext cx="438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64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791200" y="6400800"/>
            <a:ext cx="508000" cy="323087"/>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492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5791200" y="6400800"/>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12"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38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5791200" y="6400800"/>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7479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5791200" y="6392169"/>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6"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976956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91200" y="6396990"/>
            <a:ext cx="508000" cy="38481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5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5791200" y="6400800"/>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56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5791200" y="6400800"/>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70226" y="6321545"/>
            <a:ext cx="650575" cy="454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620000" y="6321545"/>
            <a:ext cx="39624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852160" y="6333744"/>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09600" y="6350181"/>
            <a:ext cx="508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721600" y="6321545"/>
            <a:ext cx="38608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90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852160" y="6333744"/>
            <a:ext cx="508000" cy="381000"/>
          </a:xfrm>
          <a:prstGeom prst="rect">
            <a:avLst/>
          </a:prstGeom>
        </p:spPr>
        <p:txBody>
          <a:bodyPr/>
          <a:lstStyle/>
          <a:p>
            <a:pPr>
              <a:defRPr/>
            </a:pPr>
            <a:fld id="{800332C6-A5C1-4D88-ADCE-6F3163D8595A}" type="slidenum">
              <a:rPr lang="en-US" smtClean="0">
                <a:solidFill>
                  <a:prstClr val="white"/>
                </a:solidFill>
              </a:rPr>
              <a:pPr>
                <a:defRPr/>
              </a:pPr>
              <a:t>‹#›</a:t>
            </a:fld>
            <a:endParaRPr lang="en-US">
              <a:solidFill>
                <a:prstClr val="white"/>
              </a:solidFill>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r="84956"/>
          <a:stretch/>
        </p:blipFill>
        <p:spPr bwMode="auto">
          <a:xfrm>
            <a:off x="609600" y="6350181"/>
            <a:ext cx="508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5011" b="15760"/>
          <a:stretch/>
        </p:blipFill>
        <p:spPr bwMode="auto">
          <a:xfrm>
            <a:off x="7721600" y="6321545"/>
            <a:ext cx="38608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7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7A12F1-4EDC-4AA7-B347-C4CFE315FE9A}"/>
              </a:ext>
            </a:extLst>
          </p:cNvPr>
          <p:cNvSpPr>
            <a:spLocks noGrp="1"/>
          </p:cNvSpPr>
          <p:nvPr>
            <p:ph/>
          </p:nvPr>
        </p:nvSpPr>
        <p:spPr>
          <a:xfrm>
            <a:off x="838200" y="365125"/>
            <a:ext cx="105156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9203EAB-DE67-42DA-9386-4F04FBA165B1}"/>
              </a:ext>
            </a:extLst>
          </p:cNvPr>
          <p:cNvSpPr>
            <a:spLocks noGrp="1"/>
          </p:cNvSpPr>
          <p:nvPr>
            <p:ph type="dt" sz="half" idx="10"/>
          </p:nvPr>
        </p:nvSpPr>
        <p:spPr/>
        <p:txBody>
          <a:bodyPr/>
          <a:lstStyle/>
          <a:p>
            <a:fld id="{CA80C8C5-C33E-4BD1-A7A3-3CAB76F2738A}" type="datetime1">
              <a:rPr lang="en-US" smtClean="0"/>
              <a:t>12/14/2021</a:t>
            </a:fld>
            <a:endParaRPr lang="en-US"/>
          </a:p>
        </p:txBody>
      </p:sp>
      <p:sp>
        <p:nvSpPr>
          <p:cNvPr id="4" name="Footer Placeholder 3">
            <a:extLst>
              <a:ext uri="{FF2B5EF4-FFF2-40B4-BE49-F238E27FC236}">
                <a16:creationId xmlns:a16="http://schemas.microsoft.com/office/drawing/2014/main" id="{4B3B7F75-2445-418C-BBED-73642F959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5D237-64F0-4A8E-B7BF-09B118AA21A0}"/>
              </a:ext>
            </a:extLst>
          </p:cNvPr>
          <p:cNvSpPr>
            <a:spLocks noGrp="1"/>
          </p:cNvSpPr>
          <p:nvPr>
            <p:ph type="sldNum" sz="quarter" idx="12"/>
          </p:nvPr>
        </p:nvSpPr>
        <p:spPr/>
        <p:txBody>
          <a:bodyPr/>
          <a:lstStyle/>
          <a:p>
            <a:fld id="{EEC77C0B-95B7-4C34-877E-4568E9C4AB9F}" type="slidenum">
              <a:rPr lang="en-US" smtClean="0"/>
              <a:t>‹#›</a:t>
            </a:fld>
            <a:endParaRPr lang="en-US"/>
          </a:p>
        </p:txBody>
      </p:sp>
    </p:spTree>
    <p:extLst>
      <p:ext uri="{BB962C8B-B14F-4D97-AF65-F5344CB8AC3E}">
        <p14:creationId xmlns:p14="http://schemas.microsoft.com/office/powerpoint/2010/main" val="344954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0670" y="1353835"/>
            <a:ext cx="10370661" cy="1470025"/>
          </a:xfrm>
          <a:prstGeom prst="rect">
            <a:avLst/>
          </a:prstGeom>
        </p:spPr>
        <p:txBody>
          <a:bodyPr anchor="b"/>
          <a:lstStyle>
            <a:lvl1pPr>
              <a:defRPr sz="5400" b="1" i="0">
                <a:solidFill>
                  <a:srgbClr val="59261D"/>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93412" y="2990839"/>
            <a:ext cx="10005176"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sz="1100"/>
            </a:lvl1pPr>
          </a:lstStyle>
          <a:p>
            <a:fld id="{B2C1BE1D-F557-C442-9DA9-8F06AF7B7A69}" type="slidenum">
              <a:rPr lang="en-US" smtClean="0"/>
              <a:pPr/>
              <a:t>‹#›</a:t>
            </a:fld>
            <a:endParaRPr lang="en-US" dirty="0"/>
          </a:p>
        </p:txBody>
      </p:sp>
      <p:pic>
        <p:nvPicPr>
          <p:cNvPr id="5" name="Picture 4"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2295901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98" y="1280436"/>
            <a:ext cx="10340205" cy="4384031"/>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B2C1BE1D-F557-C442-9DA9-8F06AF7B7A69}" type="slidenum">
              <a:rPr lang="en-US" smtClean="0"/>
              <a:t>‹#›</a:t>
            </a:fld>
            <a:endParaRPr lang="en-US" dirty="0"/>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7" name="Picture 6"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
        <p:nvSpPr>
          <p:cNvPr id="9"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14954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9"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0" name="Straight Connector 9"/>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925898" y="1280436"/>
            <a:ext cx="5068503" cy="4525968"/>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6197601" y="1280436"/>
            <a:ext cx="5068503" cy="4525968"/>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872356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5905" y="1276702"/>
            <a:ext cx="5070620"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3368" y="1276702"/>
            <a:ext cx="5072736"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Slide Number Placeholder 8"/>
          <p:cNvSpPr>
            <a:spLocks noGrp="1"/>
          </p:cNvSpPr>
          <p:nvPr>
            <p:ph type="sldNum" sz="quarter" idx="12"/>
          </p:nvPr>
        </p:nvSpPr>
        <p:spPr/>
        <p:txBody>
          <a:bodyPr/>
          <a:lstStyle/>
          <a:p>
            <a:fld id="{B2C1BE1D-F557-C442-9DA9-8F06AF7B7A69}" type="slidenum">
              <a:rPr lang="en-US" smtClean="0"/>
              <a:t>‹#›</a:t>
            </a:fld>
            <a:endParaRPr lang="en-US"/>
          </a:p>
        </p:txBody>
      </p:sp>
      <p:sp>
        <p:nvSpPr>
          <p:cNvPr id="10"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1" name="Straight Connector 10"/>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925897" y="1715068"/>
            <a:ext cx="5070627"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4"/>
          </p:nvPr>
        </p:nvSpPr>
        <p:spPr>
          <a:xfrm>
            <a:off x="6183740" y="1715068"/>
            <a:ext cx="5070627"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428571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1727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C1BE1D-F557-C442-9DA9-8F06AF7B7A69}" type="slidenum">
              <a:rPr lang="en-US" smtClean="0"/>
              <a:t>‹#›</a:t>
            </a:fld>
            <a:endParaRPr lang="en-US"/>
          </a:p>
        </p:txBody>
      </p:sp>
      <p:sp>
        <p:nvSpPr>
          <p:cNvPr id="11" name="Title 1"/>
          <p:cNvSpPr>
            <a:spLocks noGrp="1"/>
          </p:cNvSpPr>
          <p:nvPr>
            <p:ph type="title"/>
          </p:nvPr>
        </p:nvSpPr>
        <p:spPr>
          <a:xfrm>
            <a:off x="925898" y="493382"/>
            <a:ext cx="10340205"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2" name="Straight Connector 11"/>
          <p:cNvCxnSpPr/>
          <p:nvPr userDrawn="1"/>
        </p:nvCxnSpPr>
        <p:spPr>
          <a:xfrm>
            <a:off x="925898" y="1116151"/>
            <a:ext cx="1034020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925898" y="3108326"/>
            <a:ext cx="10340205" cy="491411"/>
          </a:xfrm>
          <a:prstGeom prst="rect">
            <a:avLst/>
          </a:prstGeom>
        </p:spPr>
        <p:txBody>
          <a:bodyPr vert="horz"/>
          <a:lstStyle>
            <a:lvl1pPr marL="0" indent="0">
              <a:buNone/>
              <a:defRPr sz="2400">
                <a:solidFill>
                  <a:srgbClr val="32A4D7"/>
                </a:solidFill>
              </a:defRPr>
            </a:lvl1pPr>
          </a:lstStyle>
          <a:p>
            <a:pPr lvl="0"/>
            <a:r>
              <a:rPr lang="en-US" smtClean="0"/>
              <a:t>Click to edit Master text styles</a:t>
            </a:r>
          </a:p>
        </p:txBody>
      </p:sp>
      <p:sp>
        <p:nvSpPr>
          <p:cNvPr id="8" name="Content Placeholder 2"/>
          <p:cNvSpPr>
            <a:spLocks noGrp="1"/>
          </p:cNvSpPr>
          <p:nvPr>
            <p:ph idx="1"/>
          </p:nvPr>
        </p:nvSpPr>
        <p:spPr>
          <a:xfrm>
            <a:off x="925898" y="1280436"/>
            <a:ext cx="10340205" cy="168889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6"/>
          </p:nvPr>
        </p:nvSpPr>
        <p:spPr>
          <a:xfrm>
            <a:off x="925898" y="3740092"/>
            <a:ext cx="10340205" cy="194274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2061988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897" y="273050"/>
            <a:ext cx="3694787" cy="1162051"/>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925897" y="1435105"/>
            <a:ext cx="3694787" cy="4476138"/>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6" name="Content Placeholder 2"/>
          <p:cNvSpPr>
            <a:spLocks noGrp="1"/>
          </p:cNvSpPr>
          <p:nvPr>
            <p:ph idx="1"/>
          </p:nvPr>
        </p:nvSpPr>
        <p:spPr>
          <a:xfrm>
            <a:off x="4848780" y="273050"/>
            <a:ext cx="5567568" cy="563819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2808670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5304" y="4800602"/>
            <a:ext cx="6204027" cy="566739"/>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45304" y="5367342"/>
            <a:ext cx="6204027"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pic>
        <p:nvPicPr>
          <p:cNvPr id="6" name="Picture 5"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3385147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C1BE1D-F557-C442-9DA9-8F06AF7B7A69}" type="slidenum">
              <a:rPr lang="en-US" smtClean="0"/>
              <a:t>‹#›</a:t>
            </a:fld>
            <a:endParaRPr lang="en-US"/>
          </a:p>
        </p:txBody>
      </p:sp>
      <p:pic>
        <p:nvPicPr>
          <p:cNvPr id="3" name="Picture 2"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556" y="6026463"/>
            <a:ext cx="2407792" cy="642681"/>
          </a:xfrm>
          <a:prstGeom prst="rect">
            <a:avLst/>
          </a:prstGeom>
        </p:spPr>
      </p:pic>
    </p:spTree>
    <p:extLst>
      <p:ext uri="{BB962C8B-B14F-4D97-AF65-F5344CB8AC3E}">
        <p14:creationId xmlns:p14="http://schemas.microsoft.com/office/powerpoint/2010/main" val="3126560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98032" y="2212883"/>
            <a:ext cx="8963171" cy="876329"/>
          </a:xfrm>
        </p:spPr>
        <p:txBody>
          <a:bodyPr rIns="0" bIns="0" anchor="b" anchorCtr="0"/>
          <a:lstStyle>
            <a:lvl1pPr>
              <a:lnSpc>
                <a:spcPct val="90000"/>
              </a:lnSpc>
              <a:defRPr sz="4000" b="0">
                <a:solidFill>
                  <a:schemeClr val="bg1"/>
                </a:solidFill>
              </a:defRPr>
            </a:lvl1pPr>
          </a:lstStyle>
          <a:p>
            <a:r>
              <a:rPr lang="en-US"/>
              <a:t>Document Title</a:t>
            </a:r>
          </a:p>
        </p:txBody>
      </p:sp>
      <p:sp>
        <p:nvSpPr>
          <p:cNvPr id="3" name="Subtitle 2"/>
          <p:cNvSpPr>
            <a:spLocks noGrp="1"/>
          </p:cNvSpPr>
          <p:nvPr>
            <p:ph type="subTitle" idx="1" hasCustomPrompt="1"/>
          </p:nvPr>
        </p:nvSpPr>
        <p:spPr bwMode="gray">
          <a:xfrm>
            <a:off x="1898032" y="3166257"/>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Document Title</a:t>
            </a:r>
          </a:p>
        </p:txBody>
      </p:sp>
      <p:sp>
        <p:nvSpPr>
          <p:cNvPr id="4" name="Date Placeholder 3"/>
          <p:cNvSpPr>
            <a:spLocks noGrp="1"/>
          </p:cNvSpPr>
          <p:nvPr>
            <p:ph type="dt" sz="half" idx="10"/>
          </p:nvPr>
        </p:nvSpPr>
        <p:spPr bwMode="gray">
          <a:xfrm>
            <a:off x="1898032" y="6528817"/>
            <a:ext cx="1133856" cy="168275"/>
          </a:xfrm>
        </p:spPr>
        <p:txBody>
          <a:bodyPr/>
          <a:lstStyle>
            <a:lvl1pPr>
              <a:defRPr>
                <a:solidFill>
                  <a:schemeClr val="bg1"/>
                </a:solidFill>
              </a:defRPr>
            </a:lvl1pPr>
          </a:lstStyle>
          <a:p>
            <a:fld id="{9623C80F-5998-4C5A-8426-1B9517C724DD}" type="datetimeFigureOut">
              <a:rPr lang="en-US" smtClean="0">
                <a:solidFill>
                  <a:prstClr val="white"/>
                </a:solidFill>
              </a:rPr>
              <a:pPr/>
              <a:t>12/14/2021</a:t>
            </a:fld>
            <a:endParaRPr lang="en-US">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602424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325476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900380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308697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407442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393100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16739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2721198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1762890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442858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2296059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3828514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Tree>
    <p:extLst>
      <p:ext uri="{BB962C8B-B14F-4D97-AF65-F5344CB8AC3E}">
        <p14:creationId xmlns:p14="http://schemas.microsoft.com/office/powerpoint/2010/main" val="2140581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075"/>
          <a:stretch/>
        </p:blipFill>
        <p:spPr bwMode="gray">
          <a:xfrm>
            <a:off x="0" y="0"/>
            <a:ext cx="9388821"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45" y="911860"/>
            <a:ext cx="3318337" cy="46429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a:t>Section Title</a:t>
            </a:r>
          </a:p>
        </p:txBody>
      </p:sp>
      <p:sp>
        <p:nvSpPr>
          <p:cNvPr id="3" name="Subtitle 2"/>
          <p:cNvSpPr>
            <a:spLocks noGrp="1"/>
          </p:cNvSpPr>
          <p:nvPr>
            <p:ph type="subTitle" idx="1" hasCustomPrompt="1"/>
          </p:nvPr>
        </p:nvSpPr>
        <p:spPr bwMode="gray">
          <a:xfrm>
            <a:off x="1872341" y="4134996"/>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Text Goes here</a:t>
            </a:r>
          </a:p>
        </p:txBody>
      </p:sp>
      <p:sp>
        <p:nvSpPr>
          <p:cNvPr id="9" name="TextBox 8"/>
          <p:cNvSpPr txBox="1"/>
          <p:nvPr userDrawn="1"/>
        </p:nvSpPr>
        <p:spPr>
          <a:xfrm>
            <a:off x="12293600" y="877304"/>
            <a:ext cx="2189949"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a:solidFill>
                  <a:schemeClr val="bg1"/>
                </a:solidFill>
              </a:rPr>
              <a:t>How to put in your own Photo:</a:t>
            </a:r>
          </a:p>
          <a:p>
            <a:pPr>
              <a:lnSpc>
                <a:spcPct val="90000"/>
              </a:lnSpc>
              <a:spcBef>
                <a:spcPts val="600"/>
              </a:spcBef>
            </a:pPr>
            <a:r>
              <a:rPr lang="en-US" sz="1200" spc="-50">
                <a:solidFill>
                  <a:schemeClr val="bg1"/>
                </a:solidFill>
              </a:rPr>
              <a:t>Go to ‘View-Slide Master’</a:t>
            </a:r>
          </a:p>
          <a:p>
            <a:pPr>
              <a:lnSpc>
                <a:spcPct val="90000"/>
              </a:lnSpc>
              <a:spcBef>
                <a:spcPts val="600"/>
              </a:spcBef>
            </a:pPr>
            <a:r>
              <a:rPr lang="en-US" sz="1200" spc="-50">
                <a:solidFill>
                  <a:schemeClr val="bg1"/>
                </a:solidFill>
              </a:rPr>
              <a:t>Go to ‘Insert-Picture’</a:t>
            </a:r>
          </a:p>
          <a:p>
            <a:pPr>
              <a:lnSpc>
                <a:spcPct val="90000"/>
              </a:lnSpc>
              <a:spcBef>
                <a:spcPts val="600"/>
              </a:spcBef>
            </a:pPr>
            <a:r>
              <a:rPr lang="en-US" sz="1200" spc="-50">
                <a:solidFill>
                  <a:schemeClr val="bg1"/>
                </a:solidFill>
              </a:rPr>
              <a:t>Browse to the</a:t>
            </a:r>
            <a:r>
              <a:rPr lang="en-US" sz="1200" spc="-50" baseline="0">
                <a:solidFill>
                  <a:schemeClr val="bg1"/>
                </a:solidFill>
              </a:rPr>
              <a:t> image you would like to place. Image should be 1024x768, 1200x900, or other 4:3 aspect ratio</a:t>
            </a:r>
          </a:p>
          <a:p>
            <a:pPr>
              <a:lnSpc>
                <a:spcPct val="90000"/>
              </a:lnSpc>
              <a:spcBef>
                <a:spcPts val="600"/>
              </a:spcBef>
            </a:pPr>
            <a:r>
              <a:rPr lang="en-US" sz="1200" spc="-50">
                <a:solidFill>
                  <a:schemeClr val="bg1"/>
                </a:solidFill>
              </a:rPr>
              <a:t>Select image and click OK</a:t>
            </a:r>
          </a:p>
          <a:p>
            <a:pPr>
              <a:lnSpc>
                <a:spcPct val="90000"/>
              </a:lnSpc>
              <a:spcBef>
                <a:spcPts val="600"/>
              </a:spcBef>
            </a:pPr>
            <a:r>
              <a:rPr lang="en-US" sz="1200" spc="-50">
                <a:solidFill>
                  <a:schemeClr val="bg1"/>
                </a:solidFill>
              </a:rPr>
              <a:t>Scale to full screen size if necessary.</a:t>
            </a:r>
          </a:p>
          <a:p>
            <a:pPr>
              <a:lnSpc>
                <a:spcPct val="90000"/>
              </a:lnSpc>
              <a:spcBef>
                <a:spcPts val="600"/>
              </a:spcBef>
            </a:pPr>
            <a:r>
              <a:rPr lang="en-US" sz="1200" spc="-50">
                <a:solidFill>
                  <a:schemeClr val="bg1"/>
                </a:solidFill>
              </a:rPr>
              <a:t>Click image, go</a:t>
            </a:r>
            <a:r>
              <a:rPr lang="en-US" sz="1200" spc="-50" baseline="0">
                <a:solidFill>
                  <a:schemeClr val="bg1"/>
                </a:solidFill>
              </a:rPr>
              <a:t> to ‘Format-</a:t>
            </a:r>
            <a:r>
              <a:rPr lang="en-US" sz="1200" spc="-50">
                <a:solidFill>
                  <a:schemeClr val="bg1"/>
                </a:solidFill>
              </a:rPr>
              <a:t>Send to Back’</a:t>
            </a:r>
          </a:p>
          <a:p>
            <a:pPr>
              <a:lnSpc>
                <a:spcPct val="90000"/>
              </a:lnSpc>
              <a:spcBef>
                <a:spcPts val="600"/>
              </a:spcBef>
            </a:pPr>
            <a:r>
              <a:rPr lang="en-US" sz="1200" spc="-50">
                <a:solidFill>
                  <a:schemeClr val="bg1"/>
                </a:solidFill>
              </a:rPr>
              <a:t>Go to ‘View-Normal’ to return to slides</a:t>
            </a:r>
          </a:p>
        </p:txBody>
      </p:sp>
    </p:spTree>
    <p:extLst>
      <p:ext uri="{BB962C8B-B14F-4D97-AF65-F5344CB8AC3E}">
        <p14:creationId xmlns:p14="http://schemas.microsoft.com/office/powerpoint/2010/main" val="3408420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5" name="Footer Placeholder 4"/>
          <p:cNvSpPr>
            <a:spLocks noGrp="1"/>
          </p:cNvSpPr>
          <p:nvPr>
            <p:ph type="ftr" sz="quarter" idx="11"/>
          </p:nvPr>
        </p:nvSpPr>
        <p:spPr/>
        <p:txBody>
          <a:bodyPr/>
          <a:lstStyle/>
          <a:p>
            <a:endParaRPr lang="en-US">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3013664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p:spPr>
        <p:txBody>
          <a:bodyPr/>
          <a:lstStyle/>
          <a:p>
            <a:r>
              <a:rPr lang="en-US"/>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6" name="Footer Placeholder 5"/>
          <p:cNvSpPr>
            <a:spLocks noGrp="1"/>
          </p:cNvSpPr>
          <p:nvPr>
            <p:ph type="ftr" sz="quarter" idx="11"/>
          </p:nvPr>
        </p:nvSpPr>
        <p:spPr/>
        <p:txBody>
          <a:bodyPr/>
          <a:lstStyle/>
          <a:p>
            <a:endParaRPr lang="en-US">
              <a:solidFill>
                <a:srgbClr val="605F62"/>
              </a:solidFill>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1320799" y="914400"/>
            <a:ext cx="9143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351402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4013"/>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8264"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44049" y="1624012"/>
            <a:ext cx="5027167"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2833"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14" name="Text Placeholder 10"/>
          <p:cNvSpPr>
            <a:spLocks noGrp="1"/>
          </p:cNvSpPr>
          <p:nvPr>
            <p:ph type="body" sz="quarter" idx="13" hasCustomPrompt="1"/>
          </p:nvPr>
        </p:nvSpPr>
        <p:spPr>
          <a:xfrm>
            <a:off x="1320799"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220149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87290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44" y="3724712"/>
            <a:ext cx="4782457"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44048" y="4038600"/>
            <a:ext cx="4774531"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14" name="Text Placeholder 10"/>
          <p:cNvSpPr>
            <a:spLocks noGrp="1"/>
          </p:cNvSpPr>
          <p:nvPr>
            <p:ph type="body" sz="quarter" idx="13" hasCustomPrompt="1"/>
          </p:nvPr>
        </p:nvSpPr>
        <p:spPr>
          <a:xfrm>
            <a:off x="1320799"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
        <p:nvSpPr>
          <p:cNvPr id="13" name="Picture Placeholder 12"/>
          <p:cNvSpPr>
            <a:spLocks noGrp="1"/>
          </p:cNvSpPr>
          <p:nvPr>
            <p:ph type="pic" sz="quarter" idx="14" hasCustomPrompt="1"/>
          </p:nvPr>
        </p:nvSpPr>
        <p:spPr>
          <a:xfrm>
            <a:off x="1320800" y="1622425"/>
            <a:ext cx="4572000" cy="1994355"/>
          </a:xfrm>
        </p:spPr>
        <p:txBody>
          <a:bodyPr anchor="ctr"/>
          <a:lstStyle>
            <a:lvl1pPr marL="0" indent="0" algn="ctr">
              <a:buNone/>
              <a:defRPr/>
            </a:lvl1pPr>
          </a:lstStyle>
          <a:p>
            <a:r>
              <a:rPr lang="en-US"/>
              <a:t>Insert image</a:t>
            </a:r>
          </a:p>
        </p:txBody>
      </p:sp>
      <p:sp>
        <p:nvSpPr>
          <p:cNvPr id="15" name="Picture Placeholder 12"/>
          <p:cNvSpPr>
            <a:spLocks noGrp="1"/>
          </p:cNvSpPr>
          <p:nvPr>
            <p:ph type="pic" sz="quarter" idx="15" hasCustomPrompt="1"/>
          </p:nvPr>
        </p:nvSpPr>
        <p:spPr>
          <a:xfrm>
            <a:off x="6544048" y="1622425"/>
            <a:ext cx="4572000" cy="1994355"/>
          </a:xfrm>
        </p:spPr>
        <p:txBody>
          <a:bodyPr anchor="ctr"/>
          <a:lstStyle>
            <a:lvl1pPr marL="0" indent="0" algn="ctr">
              <a:buNone/>
              <a:defRPr/>
            </a:lvl1pPr>
          </a:lstStyle>
          <a:p>
            <a:r>
              <a:rPr lang="en-US"/>
              <a:t>Insert image</a:t>
            </a:r>
          </a:p>
        </p:txBody>
      </p:sp>
    </p:spTree>
    <p:extLst>
      <p:ext uri="{BB962C8B-B14F-4D97-AF65-F5344CB8AC3E}">
        <p14:creationId xmlns:p14="http://schemas.microsoft.com/office/powerpoint/2010/main" val="1743901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4013"/>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8264" y="1981201"/>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20799" y="3652124"/>
            <a:ext cx="4775201" cy="349526"/>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071882" y="4012036"/>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6946085"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3017592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bwMode="gray">
          <a:xfrm>
            <a:off x="1320799" y="155448"/>
            <a:ext cx="10285292" cy="762000"/>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bwMode="gray">
          <a:xfrm>
            <a:off x="1320800" y="1624013"/>
            <a:ext cx="3251201" cy="349526"/>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p:cNvSpPr>
            <a:spLocks noGrp="1"/>
          </p:cNvSpPr>
          <p:nvPr>
            <p:ph sz="half" idx="2"/>
          </p:nvPr>
        </p:nvSpPr>
        <p:spPr bwMode="gray">
          <a:xfrm>
            <a:off x="1068264" y="1981200"/>
            <a:ext cx="3198937"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9623C80F-5998-4C5A-8426-1B9517C724DD}" type="datetimeFigureOut">
              <a:rPr lang="en-US" smtClean="0">
                <a:solidFill>
                  <a:prstClr val="white"/>
                </a:solidFill>
              </a:rPr>
              <a:pPr/>
              <a:t>12/14/2021</a:t>
            </a:fld>
            <a:endParaRPr lang="en-US">
              <a:solidFill>
                <a:prstClr val="white"/>
              </a:solidFill>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1320800" y="914400"/>
            <a:ext cx="9144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
        <p:nvSpPr>
          <p:cNvPr id="12" name="Picture Placeholder 11"/>
          <p:cNvSpPr>
            <a:spLocks noGrp="1"/>
          </p:cNvSpPr>
          <p:nvPr>
            <p:ph type="pic" sz="quarter" idx="15" hasCustomPrompt="1"/>
          </p:nvPr>
        </p:nvSpPr>
        <p:spPr bwMode="gray">
          <a:xfrm>
            <a:off x="4673600" y="1622425"/>
            <a:ext cx="2946400" cy="3657600"/>
          </a:xfrm>
        </p:spPr>
        <p:txBody>
          <a:bodyPr anchor="ctr"/>
          <a:lstStyle>
            <a:lvl1pPr marL="0" indent="0" algn="ctr">
              <a:buNone/>
              <a:defRPr>
                <a:solidFill>
                  <a:schemeClr val="bg1"/>
                </a:solidFill>
              </a:defRPr>
            </a:lvl1pPr>
          </a:lstStyle>
          <a:p>
            <a:r>
              <a:rPr lang="en-US"/>
              <a:t>Insert image</a:t>
            </a:r>
          </a:p>
        </p:txBody>
      </p:sp>
      <p:sp>
        <p:nvSpPr>
          <p:cNvPr id="16" name="Picture Placeholder 11"/>
          <p:cNvSpPr>
            <a:spLocks noGrp="1"/>
          </p:cNvSpPr>
          <p:nvPr>
            <p:ph type="pic" sz="quarter" idx="16" hasCustomPrompt="1"/>
          </p:nvPr>
        </p:nvSpPr>
        <p:spPr bwMode="gray">
          <a:xfrm>
            <a:off x="8026400" y="1622425"/>
            <a:ext cx="2946400" cy="3657600"/>
          </a:xfrm>
        </p:spPr>
        <p:txBody>
          <a:bodyPr anchor="ctr"/>
          <a:lstStyle>
            <a:lvl1pPr marL="0" indent="0" algn="ctr">
              <a:buNone/>
              <a:defRPr>
                <a:solidFill>
                  <a:schemeClr val="bg1"/>
                </a:solidFill>
              </a:defRPr>
            </a:lvl1pPr>
          </a:lstStyle>
          <a:p>
            <a:r>
              <a:rPr lang="en-US"/>
              <a:t>Insert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3455016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4" name="Footer Placeholder 3"/>
          <p:cNvSpPr>
            <a:spLocks noGrp="1"/>
          </p:cNvSpPr>
          <p:nvPr>
            <p:ph type="ftr" sz="quarter" idx="11"/>
          </p:nvPr>
        </p:nvSpPr>
        <p:spPr/>
        <p:txBody>
          <a:bodyPr/>
          <a:lstStyle/>
          <a:p>
            <a:endParaRPr lang="en-US">
              <a:solidFill>
                <a:srgbClr val="605F62"/>
              </a:solidFill>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a:t>Slide Subtitle</a:t>
            </a:r>
          </a:p>
        </p:txBody>
      </p:sp>
    </p:spTree>
    <p:extLst>
      <p:ext uri="{BB962C8B-B14F-4D97-AF65-F5344CB8AC3E}">
        <p14:creationId xmlns:p14="http://schemas.microsoft.com/office/powerpoint/2010/main" val="3944119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3784332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12/14/2021</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3751504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320800" y="2731513"/>
            <a:ext cx="8963171" cy="876329"/>
          </a:xfrm>
        </p:spPr>
        <p:txBody>
          <a:bodyPr rIns="0" bIns="0" anchor="b" anchorCtr="0"/>
          <a:lstStyle>
            <a:lvl1pPr>
              <a:lnSpc>
                <a:spcPct val="90000"/>
              </a:lnSpc>
              <a:defRPr sz="6600" b="0">
                <a:solidFill>
                  <a:schemeClr val="bg1"/>
                </a:solidFill>
              </a:defRPr>
            </a:lvl1pPr>
          </a:lstStyle>
          <a:p>
            <a:r>
              <a:rPr lang="en-US"/>
              <a:t>Document Title</a:t>
            </a:r>
          </a:p>
        </p:txBody>
      </p:sp>
      <p:sp>
        <p:nvSpPr>
          <p:cNvPr id="3" name="Subtitle 2"/>
          <p:cNvSpPr>
            <a:spLocks noGrp="1"/>
          </p:cNvSpPr>
          <p:nvPr>
            <p:ph type="subTitle" idx="1" hasCustomPrompt="1"/>
          </p:nvPr>
        </p:nvSpPr>
        <p:spPr bwMode="gray">
          <a:xfrm>
            <a:off x="1320800" y="3581400"/>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Secondary Document Title</a:t>
            </a:r>
          </a:p>
        </p:txBody>
      </p:sp>
      <p:sp>
        <p:nvSpPr>
          <p:cNvPr id="8" name="Date Placeholder 6"/>
          <p:cNvSpPr>
            <a:spLocks noGrp="1"/>
          </p:cNvSpPr>
          <p:nvPr>
            <p:ph type="dt" sz="half" idx="10"/>
          </p:nvPr>
        </p:nvSpPr>
        <p:spPr bwMode="gray">
          <a:xfrm>
            <a:off x="9141059" y="6232525"/>
            <a:ext cx="1930400" cy="168275"/>
          </a:xfrm>
        </p:spPr>
        <p:txBody>
          <a:bodyPr/>
          <a:lstStyle>
            <a:lvl1pPr>
              <a:defRPr>
                <a:solidFill>
                  <a:schemeClr val="bg1"/>
                </a:solidFill>
              </a:defRPr>
            </a:lvl1pPr>
          </a:lstStyle>
          <a:p>
            <a:fld id="{9623C80F-5998-4C5A-8426-1B9517C724DD}" type="datetimeFigureOut">
              <a:rPr lang="en-US" smtClean="0">
                <a:solidFill>
                  <a:prstClr val="white"/>
                </a:solidFill>
              </a:rPr>
              <a:pPr/>
              <a:t>12/14/2021</a:t>
            </a:fld>
            <a:endParaRPr lang="en-US">
              <a:solidFill>
                <a:prstClr val="white"/>
              </a:solidFill>
            </a:endParaRPr>
          </a:p>
        </p:txBody>
      </p:sp>
      <p:sp>
        <p:nvSpPr>
          <p:cNvPr id="10" name="Footer Placeholder 7"/>
          <p:cNvSpPr>
            <a:spLocks noGrp="1"/>
          </p:cNvSpPr>
          <p:nvPr>
            <p:ph type="ftr" sz="quarter" idx="11"/>
          </p:nvPr>
        </p:nvSpPr>
        <p:spPr bwMode="gray">
          <a:xfrm>
            <a:off x="4162659" y="6397689"/>
            <a:ext cx="6908800" cy="231266"/>
          </a:xfr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11074399" y="6397689"/>
            <a:ext cx="462327" cy="231266"/>
          </a:xfr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1931156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338139"/>
            <a:ext cx="10972800" cy="512961"/>
          </a:xfrm>
        </p:spPr>
        <p:txBody>
          <a:bodyPr/>
          <a:lstStyle>
            <a:lvl1pPr>
              <a:defRPr sz="3600">
                <a:solidFill>
                  <a:schemeClr val="tx1"/>
                </a:solidFill>
              </a:defRPr>
            </a:lvl1pPr>
          </a:lstStyle>
          <a:p>
            <a:r>
              <a:rPr lang="en-US"/>
              <a:t>Click to edit Master title style</a:t>
            </a:r>
          </a:p>
        </p:txBody>
      </p:sp>
      <p:sp>
        <p:nvSpPr>
          <p:cNvPr id="3" name="Text Placeholder 4"/>
          <p:cNvSpPr>
            <a:spLocks noGrp="1"/>
          </p:cNvSpPr>
          <p:nvPr>
            <p:ph type="body" sz="quarter" idx="10"/>
          </p:nvPr>
        </p:nvSpPr>
        <p:spPr>
          <a:xfrm>
            <a:off x="609600" y="864067"/>
            <a:ext cx="10972800" cy="410369"/>
          </a:xfrm>
        </p:spPr>
        <p:txBody>
          <a:bodyPr/>
          <a:lstStyle>
            <a:lvl1pPr>
              <a:lnSpc>
                <a:spcPts val="3200"/>
              </a:lnSpc>
              <a:defRPr sz="2800">
                <a:latin typeface="+mn-lt"/>
              </a:defRPr>
            </a:lvl1pPr>
          </a:lstStyle>
          <a:p>
            <a:pPr lvl="0"/>
            <a:r>
              <a:rPr lang="en-US"/>
              <a:t>Click to edit Master text styles</a:t>
            </a:r>
          </a:p>
        </p:txBody>
      </p:sp>
    </p:spTree>
    <p:extLst>
      <p:ext uri="{BB962C8B-B14F-4D97-AF65-F5344CB8AC3E}">
        <p14:creationId xmlns:p14="http://schemas.microsoft.com/office/powerpoint/2010/main" val="4166826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30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84289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52074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96350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6.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5.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image" Target="../media/image9.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16260719"/>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63" r:id="rId3"/>
    <p:sldLayoutId id="2147483670" r:id="rId4"/>
    <p:sldLayoutId id="2147483650" r:id="rId5"/>
    <p:sldLayoutId id="2147483652" r:id="rId6"/>
    <p:sldLayoutId id="2147483653" r:id="rId7"/>
    <p:sldLayoutId id="2147483654" r:id="rId8"/>
    <p:sldLayoutId id="2147483674" r:id="rId9"/>
    <p:sldLayoutId id="2147483655" r:id="rId10"/>
    <p:sldLayoutId id="2147483664"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38094768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510B"/>
        </a:solidFill>
        <a:effectLst/>
      </p:bgPr>
    </p:bg>
    <p:spTree>
      <p:nvGrpSpPr>
        <p:cNvPr id="1" name=""/>
        <p:cNvGrpSpPr/>
        <p:nvPr/>
      </p:nvGrpSpPr>
      <p:grpSpPr>
        <a:xfrm>
          <a:off x="0" y="0"/>
          <a:ext cx="0" cy="0"/>
          <a:chOff x="0" y="0"/>
          <a:chExt cx="0" cy="0"/>
        </a:xfrm>
      </p:grpSpPr>
      <p:sp>
        <p:nvSpPr>
          <p:cNvPr id="8" name="Rounded Rectangle 7"/>
          <p:cNvSpPr/>
          <p:nvPr/>
        </p:nvSpPr>
        <p:spPr>
          <a:xfrm>
            <a:off x="152400" y="152400"/>
            <a:ext cx="11887200" cy="6629400"/>
          </a:xfrm>
          <a:prstGeom prst="roundRect">
            <a:avLst>
              <a:gd name="adj" fmla="val 2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p:nvSpPr>
        <p:spPr>
          <a:xfrm>
            <a:off x="5852160" y="6410325"/>
            <a:ext cx="365760" cy="274320"/>
          </a:xfrm>
          <a:prstGeom prst="ellipse">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Slide Number Placeholder 5"/>
          <p:cNvSpPr>
            <a:spLocks noGrp="1"/>
          </p:cNvSpPr>
          <p:nvPr>
            <p:ph type="sldNum" sz="quarter" idx="4"/>
          </p:nvPr>
        </p:nvSpPr>
        <p:spPr>
          <a:xfrm>
            <a:off x="5689600" y="6400800"/>
            <a:ext cx="711200" cy="457200"/>
          </a:xfrm>
          <a:prstGeom prst="rect">
            <a:avLst/>
          </a:prstGeom>
        </p:spPr>
        <p:txBody>
          <a:bodyPr/>
          <a:lstStyle>
            <a:lvl1pPr algn="ctr">
              <a:defRPr sz="1200">
                <a:solidFill>
                  <a:schemeClr val="bg1"/>
                </a:solidFill>
                <a:latin typeface="Gill Sans MT" pitchFamily="34" charset="0"/>
              </a:defRPr>
            </a:lvl1pPr>
          </a:lstStyle>
          <a:p>
            <a:pPr>
              <a:defRPr/>
            </a:pPr>
            <a:fld id="{AF51F174-ECE1-45C6-AF12-A3DBDBC07E20}" type="slidenum">
              <a:rPr lang="en-US" smtClean="0">
                <a:solidFill>
                  <a:prstClr val="white"/>
                </a:solidFill>
              </a:rPr>
              <a:pPr>
                <a:defRPr/>
              </a:pPr>
              <a:t>‹#›</a:t>
            </a:fld>
            <a:endParaRPr lang="en-US" dirty="0">
              <a:solidFill>
                <a:prstClr val="white"/>
              </a:solidFill>
            </a:endParaRPr>
          </a:p>
        </p:txBody>
      </p:sp>
      <p:sp>
        <p:nvSpPr>
          <p:cNvPr id="16" name="Rectangle 15"/>
          <p:cNvSpPr/>
          <p:nvPr/>
        </p:nvSpPr>
        <p:spPr>
          <a:xfrm>
            <a:off x="609600" y="6248400"/>
            <a:ext cx="10972800" cy="27432"/>
          </a:xfrm>
          <a:prstGeom prst="rect">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24552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ctr" defTabSz="914400" rtl="0" eaLnBrk="1" latinLnBrk="0" hangingPunct="1">
        <a:spcBef>
          <a:spcPct val="0"/>
        </a:spcBef>
        <a:buNone/>
        <a:defRPr sz="4400" kern="1200">
          <a:solidFill>
            <a:srgbClr val="00510B"/>
          </a:solidFill>
          <a:latin typeface="Garamond" pitchFamily="18" charset="0"/>
          <a:ea typeface="+mj-ea"/>
          <a:cs typeface="+mj-cs"/>
        </a:defRPr>
      </a:lvl1pPr>
    </p:titleStyle>
    <p:bodyStyle>
      <a:lvl1pPr marL="342900" indent="-342900" algn="l" defTabSz="914400" rtl="0" eaLnBrk="1" latinLnBrk="0" hangingPunct="1">
        <a:spcBef>
          <a:spcPct val="20000"/>
        </a:spcBef>
        <a:buFontTx/>
        <a:buBlip>
          <a:blip r:embed="rId15"/>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15"/>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15"/>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15"/>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15"/>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lue-purple-frame-bottom-2x.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83" y="4580112"/>
            <a:ext cx="12228548" cy="2298453"/>
          </a:xfrm>
          <a:prstGeom prst="rect">
            <a:avLst/>
          </a:prstGeom>
        </p:spPr>
      </p:pic>
      <p:sp>
        <p:nvSpPr>
          <p:cNvPr id="6" name="Slide Number Placeholder 5"/>
          <p:cNvSpPr>
            <a:spLocks noGrp="1"/>
          </p:cNvSpPr>
          <p:nvPr>
            <p:ph type="sldNum" sz="quarter" idx="4"/>
          </p:nvPr>
        </p:nvSpPr>
        <p:spPr>
          <a:xfrm>
            <a:off x="77981" y="6423197"/>
            <a:ext cx="677356"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10487457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799" y="152400"/>
            <a:ext cx="10285292" cy="762000"/>
          </a:xfrm>
          <a:prstGeom prst="rect">
            <a:avLst/>
          </a:prstGeom>
        </p:spPr>
        <p:txBody>
          <a:bodyPr vert="horz" lIns="0" tIns="0" rIns="91440" bIns="45720" rtlCol="0" anchor="b">
            <a:noAutofit/>
          </a:bodyPr>
          <a:lstStyle/>
          <a:p>
            <a:r>
              <a:rPr lang="en-US"/>
              <a:t>Click to edit Master title style</a:t>
            </a:r>
          </a:p>
        </p:txBody>
      </p:sp>
      <p:sp>
        <p:nvSpPr>
          <p:cNvPr id="3" name="Text Placeholder 2"/>
          <p:cNvSpPr>
            <a:spLocks noGrp="1"/>
          </p:cNvSpPr>
          <p:nvPr>
            <p:ph type="body" idx="1"/>
          </p:nvPr>
        </p:nvSpPr>
        <p:spPr>
          <a:xfrm>
            <a:off x="1068264" y="1621971"/>
            <a:ext cx="9399585" cy="4093029"/>
          </a:xfrm>
          <a:prstGeom prst="rect">
            <a:avLst/>
          </a:prstGeom>
        </p:spPr>
        <p:txBody>
          <a:bodyPr vert="horz" lIns="0" tIns="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133344" y="6528817"/>
            <a:ext cx="1133856" cy="168275"/>
          </a:xfrm>
          <a:prstGeom prst="rect">
            <a:avLst/>
          </a:prstGeom>
        </p:spPr>
        <p:txBody>
          <a:bodyPr vert="horz" wrap="none" lIns="0" tIns="0" rIns="0" bIns="0" rtlCol="0" anchor="b"/>
          <a:lstStyle>
            <a:lvl1pPr>
              <a:defRPr lang="en-US" sz="800" smtClean="0"/>
            </a:lvl1pPr>
          </a:lstStyle>
          <a:p>
            <a:fld id="{9623C80F-5998-4C5A-8426-1B9517C724DD}" type="datetimeFigureOut">
              <a:rPr lang="en-US" smtClean="0"/>
              <a:pPr/>
              <a:t>12/14/2021</a:t>
            </a:fld>
            <a:endParaRPr lang="en-US"/>
          </a:p>
        </p:txBody>
      </p:sp>
      <p:sp>
        <p:nvSpPr>
          <p:cNvPr id="5" name="Footer Placeholder 4"/>
          <p:cNvSpPr>
            <a:spLocks noGrp="1"/>
          </p:cNvSpPr>
          <p:nvPr>
            <p:ph type="ftr" sz="quarter" idx="3"/>
          </p:nvPr>
        </p:nvSpPr>
        <p:spPr>
          <a:xfrm>
            <a:off x="4162659" y="6485609"/>
            <a:ext cx="6908800" cy="231266"/>
          </a:xfrm>
          <a:prstGeom prst="rect">
            <a:avLst/>
          </a:prstGeom>
        </p:spPr>
        <p:txBody>
          <a:bodyPr vert="horz" lIns="0" tIns="0" rIns="0" bIns="0" rtlCol="0" anchor="b"/>
          <a:lstStyle>
            <a:lvl1pPr algn="r">
              <a:defRPr sz="1400">
                <a:solidFill>
                  <a:schemeClr val="tx1"/>
                </a:solidFill>
              </a:defRPr>
            </a:lvl1pPr>
          </a:lstStyle>
          <a:p>
            <a:endParaRPr lang="en-US">
              <a:solidFill>
                <a:srgbClr val="605F62"/>
              </a:solidFill>
            </a:endParaRPr>
          </a:p>
        </p:txBody>
      </p:sp>
      <p:sp>
        <p:nvSpPr>
          <p:cNvPr id="6" name="Slide Number Placeholder 5"/>
          <p:cNvSpPr>
            <a:spLocks noGrp="1"/>
          </p:cNvSpPr>
          <p:nvPr>
            <p:ph type="sldNum" sz="quarter" idx="4"/>
          </p:nvPr>
        </p:nvSpPr>
        <p:spPr>
          <a:xfrm>
            <a:off x="11074399" y="6485609"/>
            <a:ext cx="462327"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a:p>
        </p:txBody>
      </p:sp>
      <p:pic>
        <p:nvPicPr>
          <p:cNvPr id="12" name="Picture 1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96" y="474216"/>
            <a:ext cx="1178563" cy="304801"/>
          </a:xfrm>
          <a:prstGeom prst="rect">
            <a:avLst/>
          </a:prstGeom>
        </p:spPr>
      </p:pic>
      <p:pic>
        <p:nvPicPr>
          <p:cNvPr id="10" name="Picture 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25171697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6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5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5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5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5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7.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57.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57.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ellie.suse@northwestern.edu"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gif"/><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413310" y="1561331"/>
            <a:ext cx="5787590" cy="1826339"/>
          </a:xfrm>
        </p:spPr>
        <p:txBody>
          <a:bodyPr>
            <a:normAutofit fontScale="90000"/>
          </a:bodyPr>
          <a:lstStyle/>
          <a:p>
            <a:r>
              <a:rPr lang="en-US" dirty="0" smtClean="0"/>
              <a:t>PVB Monthly Webinar: </a:t>
            </a:r>
            <a:r>
              <a:rPr lang="en-US" dirty="0"/>
              <a:t>Implementing standardized protocol/processes for induction</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413310" y="3766862"/>
            <a:ext cx="5705374" cy="986569"/>
          </a:xfrm>
        </p:spPr>
        <p:txBody>
          <a:bodyPr/>
          <a:lstStyle/>
          <a:p>
            <a:r>
              <a:rPr lang="en-US" dirty="0" smtClean="0"/>
              <a:t>July 26, 2021 12:30-1:30</a:t>
            </a:r>
            <a:endParaRPr lang="en-US" dirty="0"/>
          </a:p>
        </p:txBody>
      </p:sp>
      <p:pic>
        <p:nvPicPr>
          <p:cNvPr id="25" name="Picture Placeholder 24">
            <a:extLst>
              <a:ext uri="{FF2B5EF4-FFF2-40B4-BE49-F238E27FC236}">
                <a16:creationId xmlns:a16="http://schemas.microsoft.com/office/drawing/2014/main" id="{AFDEE866-04F7-BF46-8FB4-0968BA571C5D}"/>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tretch>
            <a:fillRect/>
          </a:stretch>
        </p:blipFill>
        <p:spPr>
          <a:xfrm>
            <a:off x="7118684" y="1514610"/>
            <a:ext cx="5073316" cy="3382210"/>
          </a:xfrm>
        </p:spPr>
      </p:pic>
    </p:spTree>
    <p:extLst>
      <p:ext uri="{BB962C8B-B14F-4D97-AF65-F5344CB8AC3E}">
        <p14:creationId xmlns:p14="http://schemas.microsoft.com/office/powerpoint/2010/main" val="47170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659968351"/>
              </p:ext>
            </p:extLst>
          </p:nvPr>
        </p:nvGraphicFramePr>
        <p:xfrm>
          <a:off x="842010" y="1817370"/>
          <a:ext cx="10561320" cy="453898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idx="1"/>
          </p:nvPr>
        </p:nvSpPr>
        <p:spPr>
          <a:xfrm>
            <a:off x="1905000" y="1295401"/>
            <a:ext cx="8229600" cy="4525963"/>
          </a:xfrm>
        </p:spPr>
        <p:txBody>
          <a:bodyPr/>
          <a:lstStyle/>
          <a:p>
            <a:endParaRPr lang="en-US" dirty="0"/>
          </a:p>
          <a:p>
            <a:endParaRPr lang="en-US" dirty="0"/>
          </a:p>
        </p:txBody>
      </p:sp>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10</a:t>
            </a:fld>
            <a:endParaRPr lang="en-US" altLang="en-US" sz="1200">
              <a:solidFill>
                <a:srgbClr val="898989"/>
              </a:solidFill>
              <a:latin typeface="Arial" charset="0"/>
              <a:ea typeface="MS PGothic" pitchFamily="34" charset="-128"/>
            </a:endParaRPr>
          </a:p>
        </p:txBody>
      </p:sp>
      <p:cxnSp>
        <p:nvCxnSpPr>
          <p:cNvPr id="7" name="Straight Connector 6"/>
          <p:cNvCxnSpPr/>
          <p:nvPr/>
        </p:nvCxnSpPr>
        <p:spPr>
          <a:xfrm>
            <a:off x="1181100" y="2872154"/>
            <a:ext cx="10131669" cy="0"/>
          </a:xfrm>
          <a:prstGeom prst="line">
            <a:avLst/>
          </a:prstGeom>
          <a:ln w="28575">
            <a:solidFill>
              <a:srgbClr val="F6006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81100" y="2219981"/>
            <a:ext cx="2667001" cy="523220"/>
          </a:xfrm>
          <a:prstGeom prst="rect">
            <a:avLst/>
          </a:prstGeom>
          <a:solidFill>
            <a:srgbClr val="F60064"/>
          </a:solidFill>
          <a:ln>
            <a:solidFill>
              <a:schemeClr val="tx2">
                <a:lumMod val="50000"/>
              </a:schemeClr>
            </a:solidFill>
          </a:ln>
        </p:spPr>
        <p:txBody>
          <a:bodyPr wrap="square" rtlCol="0">
            <a:spAutoFit/>
          </a:bodyPr>
          <a:lstStyle/>
          <a:p>
            <a:pPr algn="ctr"/>
            <a:r>
              <a:rPr lang="en-US" sz="2800" dirty="0">
                <a:solidFill>
                  <a:srgbClr val="F4F6FA"/>
                </a:solidFill>
              </a:rPr>
              <a:t>Goal: </a:t>
            </a:r>
            <a:r>
              <a:rPr lang="en-US" sz="2800" dirty="0" smtClean="0">
                <a:solidFill>
                  <a:srgbClr val="F4F6FA"/>
                </a:solidFill>
              </a:rPr>
              <a:t>&gt;80</a:t>
            </a:r>
            <a:r>
              <a:rPr lang="en-US" sz="2800" dirty="0">
                <a:solidFill>
                  <a:srgbClr val="F4F6FA"/>
                </a:solidFill>
              </a:rPr>
              <a:t>%</a:t>
            </a:r>
            <a:endParaRPr lang="en-US" sz="2800" b="1" dirty="0">
              <a:solidFill>
                <a:srgbClr val="F4F6FA"/>
              </a:solidFill>
            </a:endParaRPr>
          </a:p>
        </p:txBody>
      </p:sp>
      <p:sp>
        <p:nvSpPr>
          <p:cNvPr id="12" name="Title 1"/>
          <p:cNvSpPr>
            <a:spLocks noGrp="1"/>
          </p:cNvSpPr>
          <p:nvPr>
            <p:ph type="title"/>
          </p:nvPr>
        </p:nvSpPr>
        <p:spPr>
          <a:xfrm>
            <a:off x="609600" y="198436"/>
            <a:ext cx="8088086" cy="1325563"/>
          </a:xfrm>
        </p:spPr>
        <p:txBody>
          <a:bodyPr>
            <a:normAutofit fontScale="90000"/>
          </a:bodyPr>
          <a:lstStyle/>
          <a:p>
            <a:r>
              <a:rPr lang="en-US" dirty="0"/>
              <a:t>NTSV C-sections meeting </a:t>
            </a:r>
            <a:br>
              <a:rPr lang="en-US" dirty="0"/>
            </a:br>
            <a:r>
              <a:rPr lang="en-US" dirty="0"/>
              <a:t>ACOG/SMFM Criteria, across hospitals</a:t>
            </a:r>
          </a:p>
        </p:txBody>
      </p:sp>
      <p:sp>
        <p:nvSpPr>
          <p:cNvPr id="2" name="Rectangle 1"/>
          <p:cNvSpPr/>
          <p:nvPr/>
        </p:nvSpPr>
        <p:spPr>
          <a:xfrm>
            <a:off x="1181100" y="3063240"/>
            <a:ext cx="2667001" cy="298323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10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11</a:t>
            </a:fld>
            <a:endParaRPr lang="en-US" altLang="en-US" sz="1200">
              <a:solidFill>
                <a:srgbClr val="898989"/>
              </a:solidFill>
              <a:latin typeface="Arial" charset="0"/>
              <a:ea typeface="MS PGothic" pitchFamily="34" charset="-128"/>
            </a:endParaRPr>
          </a:p>
        </p:txBody>
      </p:sp>
      <p:sp>
        <p:nvSpPr>
          <p:cNvPr id="3" name="Title 2"/>
          <p:cNvSpPr>
            <a:spLocks noGrp="1"/>
          </p:cNvSpPr>
          <p:nvPr>
            <p:ph type="title"/>
          </p:nvPr>
        </p:nvSpPr>
        <p:spPr/>
        <p:txBody>
          <a:bodyPr/>
          <a:lstStyle/>
          <a:p>
            <a:r>
              <a:rPr lang="en-US" dirty="0" smtClean="0"/>
              <a:t>Provider and Nurse Education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690938807"/>
              </p:ext>
            </p:extLst>
          </p:nvPr>
        </p:nvGraphicFramePr>
        <p:xfrm>
          <a:off x="765810" y="1690688"/>
          <a:ext cx="10915650" cy="4561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965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12</a:t>
            </a:fld>
            <a:endParaRPr lang="en-US" altLang="en-US" sz="1200">
              <a:solidFill>
                <a:srgbClr val="898989"/>
              </a:solidFill>
              <a:latin typeface="Arial" charset="0"/>
              <a:ea typeface="MS PGothic" pitchFamily="34" charset="-128"/>
            </a:endParaRPr>
          </a:p>
        </p:txBody>
      </p:sp>
      <p:sp>
        <p:nvSpPr>
          <p:cNvPr id="5" name="Title 2"/>
          <p:cNvSpPr txBox="1">
            <a:spLocks/>
          </p:cNvSpPr>
          <p:nvPr/>
        </p:nvSpPr>
        <p:spPr>
          <a:xfrm>
            <a:off x="609600" y="365125"/>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dirty="0" smtClean="0"/>
              <a:t>Standard protocols and processes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958914583"/>
              </p:ext>
            </p:extLst>
          </p:nvPr>
        </p:nvGraphicFramePr>
        <p:xfrm>
          <a:off x="708660" y="1600200"/>
          <a:ext cx="10873740" cy="46520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835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13</a:t>
            </a:fld>
            <a:endParaRPr lang="en-US" altLang="en-US" sz="1200">
              <a:solidFill>
                <a:srgbClr val="898989"/>
              </a:solidFill>
              <a:latin typeface="Arial" charset="0"/>
              <a:ea typeface="MS PGothic" pitchFamily="34" charset="-128"/>
            </a:endParaRPr>
          </a:p>
        </p:txBody>
      </p:sp>
      <p:sp>
        <p:nvSpPr>
          <p:cNvPr id="7" name="Title 2"/>
          <p:cNvSpPr txBox="1">
            <a:spLocks/>
          </p:cNvSpPr>
          <p:nvPr/>
        </p:nvSpPr>
        <p:spPr>
          <a:xfrm>
            <a:off x="609600" y="432172"/>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dirty="0" smtClean="0"/>
              <a:t>Cesarean Decision Checklist</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083311009"/>
              </p:ext>
            </p:extLst>
          </p:nvPr>
        </p:nvGraphicFramePr>
        <p:xfrm>
          <a:off x="609600" y="1611630"/>
          <a:ext cx="10972800" cy="4629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608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14</a:t>
            </a:fld>
            <a:endParaRPr lang="en-US" altLang="en-US" sz="1200">
              <a:solidFill>
                <a:srgbClr val="898989"/>
              </a:solidFill>
              <a:latin typeface="Arial" charset="0"/>
              <a:ea typeface="MS PGothic" pitchFamily="34" charset="-128"/>
            </a:endParaRPr>
          </a:p>
        </p:txBody>
      </p:sp>
      <p:sp>
        <p:nvSpPr>
          <p:cNvPr id="7" name="Title 2"/>
          <p:cNvSpPr txBox="1">
            <a:spLocks/>
          </p:cNvSpPr>
          <p:nvPr/>
        </p:nvSpPr>
        <p:spPr>
          <a:xfrm>
            <a:off x="762000" y="517525"/>
            <a:ext cx="109728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dirty="0" smtClean="0"/>
              <a:t>Sharing Provider Level Data</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749822464"/>
              </p:ext>
            </p:extLst>
          </p:nvPr>
        </p:nvGraphicFramePr>
        <p:xfrm>
          <a:off x="548640" y="1680210"/>
          <a:ext cx="11033760" cy="45948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850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15</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p:txBody>
          <a:bodyPr/>
          <a:lstStyle/>
          <a:p>
            <a:r>
              <a:rPr lang="en-US" dirty="0" smtClean="0"/>
              <a:t>Decision Huddles/Debriefs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056969395"/>
              </p:ext>
            </p:extLst>
          </p:nvPr>
        </p:nvGraphicFramePr>
        <p:xfrm>
          <a:off x="708660" y="1543050"/>
          <a:ext cx="10873740"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0389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16</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p:txBody>
          <a:bodyPr/>
          <a:lstStyle/>
          <a:p>
            <a:r>
              <a:rPr lang="en-US" dirty="0" smtClean="0"/>
              <a:t>Shared Decision Making</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69164604"/>
              </p:ext>
            </p:extLst>
          </p:nvPr>
        </p:nvGraphicFramePr>
        <p:xfrm>
          <a:off x="834390" y="1690688"/>
          <a:ext cx="10629900" cy="4504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503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17</a:t>
            </a:fld>
            <a:endParaRPr lang="en-US" altLang="en-US" sz="1200">
              <a:solidFill>
                <a:srgbClr val="898989"/>
              </a:solidFill>
              <a:latin typeface="Arial" charset="0"/>
              <a:ea typeface="MS PGothic" pitchFamily="34" charset="-128"/>
            </a:endParaRPr>
          </a:p>
        </p:txBody>
      </p:sp>
      <p:sp>
        <p:nvSpPr>
          <p:cNvPr id="7" name="Title 2"/>
          <p:cNvSpPr>
            <a:spLocks noGrp="1"/>
          </p:cNvSpPr>
          <p:nvPr>
            <p:ph type="title"/>
          </p:nvPr>
        </p:nvSpPr>
        <p:spPr/>
        <p:txBody>
          <a:bodyPr/>
          <a:lstStyle/>
          <a:p>
            <a:r>
              <a:rPr lang="en-US" dirty="0" smtClean="0"/>
              <a:t>Standardized </a:t>
            </a:r>
            <a:r>
              <a:rPr lang="en-US" dirty="0"/>
              <a:t>P</a:t>
            </a:r>
            <a:r>
              <a:rPr lang="en-US" dirty="0" smtClean="0"/>
              <a:t>atient </a:t>
            </a:r>
            <a:r>
              <a:rPr lang="en-US" dirty="0"/>
              <a:t>E</a:t>
            </a:r>
            <a:r>
              <a:rPr lang="en-US" dirty="0" smtClean="0"/>
              <a:t>ducation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961167922"/>
              </p:ext>
            </p:extLst>
          </p:nvPr>
        </p:nvGraphicFramePr>
        <p:xfrm>
          <a:off x="777240" y="1690688"/>
          <a:ext cx="10805160" cy="4504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635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18</a:t>
            </a:fld>
            <a:endParaRPr lang="en-US" altLang="en-US" sz="1200">
              <a:solidFill>
                <a:srgbClr val="898989"/>
              </a:solidFill>
              <a:latin typeface="Arial" charset="0"/>
              <a:ea typeface="MS PGothic" pitchFamily="34" charset="-128"/>
            </a:endParaRPr>
          </a:p>
        </p:txBody>
      </p:sp>
      <p:sp>
        <p:nvSpPr>
          <p:cNvPr id="6" name="Title 2"/>
          <p:cNvSpPr txBox="1">
            <a:spLocks/>
          </p:cNvSpPr>
          <p:nvPr/>
        </p:nvSpPr>
        <p:spPr>
          <a:xfrm>
            <a:off x="762000" y="517525"/>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dirty="0" smtClean="0"/>
              <a:t>EMR Integration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58248886"/>
              </p:ext>
            </p:extLst>
          </p:nvPr>
        </p:nvGraphicFramePr>
        <p:xfrm>
          <a:off x="651510" y="1611630"/>
          <a:ext cx="10847070" cy="45948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973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03680" y="152400"/>
            <a:ext cx="8229600" cy="1143000"/>
          </a:xfrm>
        </p:spPr>
        <p:txBody>
          <a:bodyPr>
            <a:normAutofit fontScale="90000"/>
          </a:bodyPr>
          <a:lstStyle/>
          <a:p>
            <a:pPr algn="l" eaLnBrk="1" hangingPunct="1"/>
            <a:r>
              <a:rPr lang="en-US" altLang="en-US" sz="4000" b="1" dirty="0">
                <a:solidFill>
                  <a:srgbClr val="F58466"/>
                </a:solidFill>
                <a:latin typeface="Goudy Old Style" pitchFamily="18" charset="0"/>
              </a:rPr>
              <a:t>Promoting Vaginal Birth (PVB) </a:t>
            </a:r>
            <a:br>
              <a:rPr lang="en-US" altLang="en-US" sz="4000" b="1" dirty="0">
                <a:solidFill>
                  <a:srgbClr val="F58466"/>
                </a:solidFill>
                <a:latin typeface="Goudy Old Style" pitchFamily="18" charset="0"/>
              </a:rPr>
            </a:br>
            <a:r>
              <a:rPr lang="en-US" altLang="en-US" sz="4000" b="1" dirty="0">
                <a:solidFill>
                  <a:srgbClr val="F58466"/>
                </a:solidFill>
                <a:latin typeface="Goudy Old Style" pitchFamily="18" charset="0"/>
              </a:rPr>
              <a:t> Key Strategies </a:t>
            </a:r>
          </a:p>
        </p:txBody>
      </p:sp>
      <p:graphicFrame>
        <p:nvGraphicFramePr>
          <p:cNvPr id="2" name="Content Placeholder 1"/>
          <p:cNvGraphicFramePr>
            <a:graphicFrameLocks noGrp="1"/>
          </p:cNvGraphicFramePr>
          <p:nvPr>
            <p:ph idx="1"/>
            <p:extLst/>
          </p:nvPr>
        </p:nvGraphicFramePr>
        <p:xfrm>
          <a:off x="2095500" y="576128"/>
          <a:ext cx="80010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7619" y="2710829"/>
            <a:ext cx="5638800" cy="3765073"/>
          </a:xfrm>
          <a:prstGeom prst="rect">
            <a:avLst/>
          </a:prstGeom>
        </p:spPr>
      </p:pic>
      <p:sp>
        <p:nvSpPr>
          <p:cNvPr id="6" name="Rectangle 5"/>
          <p:cNvSpPr/>
          <p:nvPr/>
        </p:nvSpPr>
        <p:spPr>
          <a:xfrm>
            <a:off x="4560571" y="1295399"/>
            <a:ext cx="2948940" cy="1415429"/>
          </a:xfrm>
          <a:prstGeom prst="rect">
            <a:avLst/>
          </a:prstGeom>
          <a:noFill/>
          <a:ln w="57150">
            <a:solidFill>
              <a:srgbClr val="D40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32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p:cNvSpPr>
            <a:spLocks noGrp="1"/>
          </p:cNvSpPr>
          <p:nvPr>
            <p:ph idx="1"/>
          </p:nvPr>
        </p:nvSpPr>
        <p:spPr>
          <a:xfrm>
            <a:off x="467360" y="1889760"/>
            <a:ext cx="8625840" cy="4678362"/>
          </a:xfrm>
        </p:spPr>
        <p:txBody>
          <a:bodyPr>
            <a:normAutofit/>
          </a:bodyPr>
          <a:lstStyle/>
          <a:p>
            <a:pPr marL="457200" indent="-457200">
              <a:spcBef>
                <a:spcPct val="0"/>
              </a:spcBef>
              <a:buClr>
                <a:srgbClr val="F58466"/>
              </a:buClr>
            </a:pPr>
            <a:r>
              <a:rPr lang="en-US" sz="3200" dirty="0">
                <a:latin typeface="+mj-lt"/>
                <a:cs typeface="Arial" charset="0"/>
              </a:rPr>
              <a:t>Please enter for yourself and all those in the room with you viewing the webinar into the chat box your:</a:t>
            </a:r>
          </a:p>
          <a:p>
            <a:pPr marL="857250" lvl="1" indent="-457200">
              <a:spcBef>
                <a:spcPct val="0"/>
              </a:spcBef>
              <a:buClr>
                <a:srgbClr val="004990"/>
              </a:buClr>
            </a:pPr>
            <a:r>
              <a:rPr lang="en-US" sz="2400" dirty="0">
                <a:latin typeface="+mj-lt"/>
                <a:cs typeface="Arial" charset="0"/>
              </a:rPr>
              <a:t>Name</a:t>
            </a:r>
          </a:p>
          <a:p>
            <a:pPr marL="857250" lvl="1" indent="-457200">
              <a:spcBef>
                <a:spcPct val="0"/>
              </a:spcBef>
              <a:buClr>
                <a:srgbClr val="004990"/>
              </a:buClr>
            </a:pPr>
            <a:r>
              <a:rPr lang="en-US" sz="2400" dirty="0">
                <a:latin typeface="+mj-lt"/>
                <a:cs typeface="Arial" charset="0"/>
              </a:rPr>
              <a:t>Role</a:t>
            </a:r>
          </a:p>
          <a:p>
            <a:pPr marL="857250" lvl="1" indent="-457200">
              <a:spcBef>
                <a:spcPct val="0"/>
              </a:spcBef>
              <a:buClr>
                <a:srgbClr val="004990"/>
              </a:buClr>
            </a:pPr>
            <a:r>
              <a:rPr lang="en-US" sz="2400" dirty="0">
                <a:latin typeface="+mj-lt"/>
                <a:cs typeface="Arial" charset="0"/>
              </a:rPr>
              <a:t>Institution</a:t>
            </a:r>
          </a:p>
          <a:p>
            <a:pPr marL="457200" indent="-457200">
              <a:spcBef>
                <a:spcPct val="0"/>
              </a:spcBef>
              <a:buClr>
                <a:srgbClr val="F58466"/>
              </a:buClr>
            </a:pPr>
            <a:r>
              <a:rPr lang="en-US" sz="3200" dirty="0">
                <a:latin typeface="+mj-lt"/>
                <a:cs typeface="Arial" charset="0"/>
              </a:rPr>
              <a:t>If you are only on the phone line, please be sure to let us know so we can note your attendance</a:t>
            </a:r>
          </a:p>
        </p:txBody>
      </p:sp>
      <p:pic>
        <p:nvPicPr>
          <p:cNvPr id="2" name="Picture 1">
            <a:extLst>
              <a:ext uri="{FF2B5EF4-FFF2-40B4-BE49-F238E27FC236}">
                <a16:creationId xmlns:a16="http://schemas.microsoft.com/office/drawing/2014/main" id="{721DDFA7-9CDB-CB42-8549-D15DDFB314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31250" y="2906110"/>
            <a:ext cx="3028950" cy="949765"/>
          </a:xfrm>
          <a:prstGeom prst="rect">
            <a:avLst/>
          </a:prstGeom>
        </p:spPr>
      </p:pic>
      <p:sp>
        <p:nvSpPr>
          <p:cNvPr id="3" name="Title 2"/>
          <p:cNvSpPr>
            <a:spLocks noGrp="1"/>
          </p:cNvSpPr>
          <p:nvPr>
            <p:ph type="title"/>
          </p:nvPr>
        </p:nvSpPr>
        <p:spPr/>
        <p:txBody>
          <a:bodyPr/>
          <a:lstStyle/>
          <a:p>
            <a:r>
              <a:rPr lang="en-US" dirty="0" smtClean="0"/>
              <a:t>Introductions</a:t>
            </a:r>
            <a:endParaRPr lang="en-US" dirty="0"/>
          </a:p>
        </p:txBody>
      </p:sp>
    </p:spTree>
    <p:extLst>
      <p:ext uri="{BB962C8B-B14F-4D97-AF65-F5344CB8AC3E}">
        <p14:creationId xmlns:p14="http://schemas.microsoft.com/office/powerpoint/2010/main" val="2298103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dirty="0" smtClean="0"/>
              <a:t>Protocols and Processes for Induction</a:t>
            </a:r>
            <a:endParaRPr lang="en-US" dirty="0"/>
          </a:p>
        </p:txBody>
      </p:sp>
    </p:spTree>
    <p:extLst>
      <p:ext uri="{BB962C8B-B14F-4D97-AF65-F5344CB8AC3E}">
        <p14:creationId xmlns:p14="http://schemas.microsoft.com/office/powerpoint/2010/main" val="381827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825625"/>
            <a:ext cx="10972800" cy="4351338"/>
          </a:xfrm>
        </p:spPr>
        <p:txBody>
          <a:bodyPr/>
          <a:lstStyle/>
          <a:p>
            <a:r>
              <a:rPr lang="en-US" sz="2800" dirty="0" smtClean="0"/>
              <a:t>The use of induction has increased in the US concurrently with the increase of C-sections*</a:t>
            </a:r>
          </a:p>
          <a:p>
            <a:r>
              <a:rPr lang="en-US" sz="2800" dirty="0"/>
              <a:t>V</a:t>
            </a:r>
            <a:r>
              <a:rPr lang="en-US" sz="2800" dirty="0" smtClean="0"/>
              <a:t>ariations in the management of labor induction likely affect rates of cesarean delivery including*:</a:t>
            </a:r>
          </a:p>
          <a:p>
            <a:pPr lvl="1"/>
            <a:r>
              <a:rPr lang="en-US" sz="2800" dirty="0" smtClean="0"/>
              <a:t>Inconsistency in use of cervical ripening agents for the unfavorable cervix</a:t>
            </a:r>
          </a:p>
          <a:p>
            <a:pPr lvl="1"/>
            <a:r>
              <a:rPr lang="en-US" sz="2800" dirty="0" smtClean="0"/>
              <a:t>Inconsistency in time allowed for the latent phase before calling failed induction.</a:t>
            </a:r>
          </a:p>
          <a:p>
            <a:pPr lvl="1"/>
            <a:endParaRPr lang="en-US" dirty="0"/>
          </a:p>
          <a:p>
            <a:pPr lvl="1"/>
            <a:endParaRPr lang="en-US" dirty="0" smtClean="0"/>
          </a:p>
        </p:txBody>
      </p:sp>
      <p:sp>
        <p:nvSpPr>
          <p:cNvPr id="2" name="Title 1"/>
          <p:cNvSpPr>
            <a:spLocks noGrp="1"/>
          </p:cNvSpPr>
          <p:nvPr>
            <p:ph type="title"/>
          </p:nvPr>
        </p:nvSpPr>
        <p:spPr>
          <a:noFill/>
        </p:spPr>
        <p:txBody>
          <a:bodyPr/>
          <a:lstStyle/>
          <a:p>
            <a:r>
              <a:rPr lang="en-US" dirty="0" smtClean="0"/>
              <a:t>Induction in your PVB Work</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21</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14" name="Rectangle 13"/>
          <p:cNvSpPr/>
          <p:nvPr/>
        </p:nvSpPr>
        <p:spPr>
          <a:xfrm>
            <a:off x="204952" y="5808197"/>
            <a:ext cx="10778358" cy="535531"/>
          </a:xfrm>
          <a:prstGeom prst="rect">
            <a:avLst/>
          </a:prstGeom>
        </p:spPr>
        <p:txBody>
          <a:bodyPr wrap="square">
            <a:spAutoFit/>
          </a:bodyPr>
          <a:lstStyle/>
          <a:p>
            <a:pPr lvl="1">
              <a:lnSpc>
                <a:spcPct val="90000"/>
              </a:lnSpc>
              <a:spcBef>
                <a:spcPts val="500"/>
              </a:spcBef>
              <a:buClr>
                <a:srgbClr val="F5668F"/>
              </a:buClr>
            </a:pPr>
            <a:r>
              <a:rPr lang="en-US" sz="1600" dirty="0" smtClean="0">
                <a:solidFill>
                  <a:srgbClr val="444C55"/>
                </a:solidFill>
              </a:rPr>
              <a:t>*https</a:t>
            </a:r>
            <a:r>
              <a:rPr lang="en-US" sz="1600" dirty="0">
                <a:solidFill>
                  <a:srgbClr val="444C55"/>
                </a:solidFill>
              </a:rPr>
              <a:t>://www.acog.org/clinical/clinical-guidance/obstetric-care-consensus/articles/2014/03/safe-prevention-of-the-primary-cesarean-delivery</a:t>
            </a:r>
          </a:p>
        </p:txBody>
      </p:sp>
    </p:spTree>
    <p:extLst>
      <p:ext uri="{BB962C8B-B14F-4D97-AF65-F5344CB8AC3E}">
        <p14:creationId xmlns:p14="http://schemas.microsoft.com/office/powerpoint/2010/main" val="107374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2256-461E-4200-B9C5-6A691BAFF651}"/>
              </a:ext>
            </a:extLst>
          </p:cNvPr>
          <p:cNvSpPr>
            <a:spLocks noGrp="1"/>
          </p:cNvSpPr>
          <p:nvPr>
            <p:ph type="title"/>
          </p:nvPr>
        </p:nvSpPr>
        <p:spPr/>
        <p:txBody>
          <a:bodyPr/>
          <a:lstStyle/>
          <a:p>
            <a:r>
              <a:rPr lang="en-US" dirty="0"/>
              <a:t>What about the ARRIVE Trial?</a:t>
            </a:r>
          </a:p>
        </p:txBody>
      </p:sp>
      <p:sp>
        <p:nvSpPr>
          <p:cNvPr id="3" name="Content Placeholder 2">
            <a:extLst>
              <a:ext uri="{FF2B5EF4-FFF2-40B4-BE49-F238E27FC236}">
                <a16:creationId xmlns:a16="http://schemas.microsoft.com/office/drawing/2014/main" id="{FFAD8633-C76E-47EB-8339-1537985720F5}"/>
              </a:ext>
            </a:extLst>
          </p:cNvPr>
          <p:cNvSpPr>
            <a:spLocks noGrp="1"/>
          </p:cNvSpPr>
          <p:nvPr>
            <p:ph idx="1"/>
          </p:nvPr>
        </p:nvSpPr>
        <p:spPr/>
        <p:txBody>
          <a:bodyPr>
            <a:normAutofit/>
          </a:bodyPr>
          <a:lstStyle/>
          <a:p>
            <a:r>
              <a:rPr lang="en-US" sz="2400" u="sng" dirty="0"/>
              <a:t>The New England Journal of Medicine</a:t>
            </a:r>
            <a:r>
              <a:rPr lang="en-US" sz="2400" dirty="0"/>
              <a:t>, August 8, 2018, </a:t>
            </a:r>
            <a:r>
              <a:rPr lang="en-US" sz="2400" dirty="0" err="1"/>
              <a:t>Grobman</a:t>
            </a:r>
            <a:r>
              <a:rPr lang="en-US" sz="2400" dirty="0"/>
              <a:t>, et al, Labor Induction versus Expectant Management in Low-Risk Nulliparous Women. </a:t>
            </a:r>
          </a:p>
          <a:p>
            <a:r>
              <a:rPr lang="en-US" sz="2400" dirty="0"/>
              <a:t>RCT compared labor induction at 39 weeks to expectant management up to 42 2/7 weeks among low risk nulliparous women.  </a:t>
            </a:r>
          </a:p>
          <a:p>
            <a:r>
              <a:rPr lang="en-US" sz="2400" dirty="0"/>
              <a:t>Primary outcome was neonatal morbidity. There was no difference. </a:t>
            </a:r>
          </a:p>
          <a:p>
            <a:r>
              <a:rPr lang="en-US" sz="2400" dirty="0"/>
              <a:t>Secondary outcome: cesarean section rate which was lower in the induction group that in the expectant management group. (18.6% vs 22.2%)</a:t>
            </a:r>
          </a:p>
        </p:txBody>
      </p:sp>
      <p:sp>
        <p:nvSpPr>
          <p:cNvPr id="4" name="Slide Number Placeholder 3">
            <a:extLst>
              <a:ext uri="{FF2B5EF4-FFF2-40B4-BE49-F238E27FC236}">
                <a16:creationId xmlns:a16="http://schemas.microsoft.com/office/drawing/2014/main" id="{93409102-3154-45A8-9DB3-6B66E0D6D2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393139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3E19-7FD8-41B9-8C09-6B5BB45A3CA9}"/>
              </a:ext>
            </a:extLst>
          </p:cNvPr>
          <p:cNvSpPr>
            <a:spLocks noGrp="1"/>
          </p:cNvSpPr>
          <p:nvPr>
            <p:ph type="title"/>
          </p:nvPr>
        </p:nvSpPr>
        <p:spPr/>
        <p:txBody>
          <a:bodyPr/>
          <a:lstStyle/>
          <a:p>
            <a:r>
              <a:rPr lang="en-US" dirty="0"/>
              <a:t>What about the ARRIVE Trial?</a:t>
            </a:r>
          </a:p>
        </p:txBody>
      </p:sp>
      <p:sp>
        <p:nvSpPr>
          <p:cNvPr id="3" name="Content Placeholder 2">
            <a:extLst>
              <a:ext uri="{FF2B5EF4-FFF2-40B4-BE49-F238E27FC236}">
                <a16:creationId xmlns:a16="http://schemas.microsoft.com/office/drawing/2014/main" id="{F2F4EB7E-304B-470D-AC95-D6243AFC3E60}"/>
              </a:ext>
            </a:extLst>
          </p:cNvPr>
          <p:cNvSpPr>
            <a:spLocks noGrp="1"/>
          </p:cNvSpPr>
          <p:nvPr>
            <p:ph idx="1"/>
          </p:nvPr>
        </p:nvSpPr>
        <p:spPr/>
        <p:txBody>
          <a:bodyPr>
            <a:normAutofit/>
          </a:bodyPr>
          <a:lstStyle/>
          <a:p>
            <a:r>
              <a:rPr lang="en-US" dirty="0"/>
              <a:t>Rigorous selection process, not simply patient or physician directed request.</a:t>
            </a:r>
          </a:p>
          <a:p>
            <a:r>
              <a:rPr lang="en-US" b="1" dirty="0"/>
              <a:t>High degree of compliance with ACOG/SMFM recommendations for arrest of labor and those utilized in PROVIDE. </a:t>
            </a:r>
          </a:p>
          <a:p>
            <a:r>
              <a:rPr lang="en-US" dirty="0"/>
              <a:t>Patients undergoing elective induction of labor did experience a 30-40% increase in length of labor compared to patients who were allowed to enter labor spontaneously.  </a:t>
            </a:r>
          </a:p>
        </p:txBody>
      </p:sp>
      <p:sp>
        <p:nvSpPr>
          <p:cNvPr id="4" name="Slide Number Placeholder 3">
            <a:extLst>
              <a:ext uri="{FF2B5EF4-FFF2-40B4-BE49-F238E27FC236}">
                <a16:creationId xmlns:a16="http://schemas.microsoft.com/office/drawing/2014/main" id="{356B314F-9C66-4FF5-A23F-5EC1D68BE3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a:ln>
                  <a:noFill/>
                </a:ln>
                <a:solidFill>
                  <a:prstClr val="white"/>
                </a:solidFill>
                <a:effectLst/>
                <a:uLnTx/>
                <a:uFillTx/>
                <a:latin typeface="Gill Sans MT" pitchFamily="34" charset="0"/>
                <a:ea typeface="MS PGothic" pitchFamily="34"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464989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PVB Toolkit Induction Resources</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24</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3" name="Content Placeholder 2"/>
          <p:cNvPicPr>
            <a:picLocks noGrp="1" noChangeAspect="1"/>
          </p:cNvPicPr>
          <p:nvPr>
            <p:ph idx="1"/>
          </p:nvPr>
        </p:nvPicPr>
        <p:blipFill>
          <a:blip r:embed="rId3"/>
          <a:stretch>
            <a:fillRect/>
          </a:stretch>
        </p:blipFill>
        <p:spPr>
          <a:xfrm>
            <a:off x="1472598" y="1690688"/>
            <a:ext cx="8561004" cy="4351338"/>
          </a:xfrm>
          <a:prstGeom prst="rect">
            <a:avLst/>
          </a:prstGeom>
          <a:ln w="28575">
            <a:solidFill>
              <a:srgbClr val="002060"/>
            </a:solidFill>
          </a:ln>
        </p:spPr>
      </p:pic>
      <p:sp>
        <p:nvSpPr>
          <p:cNvPr id="6" name="Right Arrow 5"/>
          <p:cNvSpPr/>
          <p:nvPr/>
        </p:nvSpPr>
        <p:spPr>
          <a:xfrm>
            <a:off x="553419" y="4282440"/>
            <a:ext cx="97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5460699" y="3652997"/>
            <a:ext cx="97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76800" y="4079717"/>
            <a:ext cx="4953000" cy="19061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94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361"/>
            <a:ext cx="10972800" cy="1325563"/>
          </a:xfrm>
          <a:noFill/>
        </p:spPr>
        <p:txBody>
          <a:bodyPr/>
          <a:lstStyle/>
          <a:p>
            <a:r>
              <a:rPr lang="en-US" dirty="0" smtClean="0"/>
              <a:t>PVB Toolkit:</a:t>
            </a:r>
            <a:br>
              <a:rPr lang="en-US" dirty="0" smtClean="0"/>
            </a:br>
            <a:r>
              <a:rPr lang="en-US" dirty="0" smtClean="0"/>
              <a:t>National Induction Resources</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25</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255101" y="1622247"/>
            <a:ext cx="3745692" cy="4848224"/>
          </a:xfrm>
          <a:prstGeom prst="rect">
            <a:avLst/>
          </a:prstGeom>
          <a:ln w="38100">
            <a:solidFill>
              <a:srgbClr val="002060"/>
            </a:solidFill>
          </a:ln>
        </p:spPr>
      </p:pic>
      <p:pic>
        <p:nvPicPr>
          <p:cNvPr id="8" name="Picture 7"/>
          <p:cNvPicPr>
            <a:picLocks noChangeAspect="1"/>
          </p:cNvPicPr>
          <p:nvPr/>
        </p:nvPicPr>
        <p:blipFill>
          <a:blip r:embed="rId4"/>
          <a:stretch>
            <a:fillRect/>
          </a:stretch>
        </p:blipFill>
        <p:spPr>
          <a:xfrm>
            <a:off x="4314178" y="1514401"/>
            <a:ext cx="3674663" cy="4973786"/>
          </a:xfrm>
          <a:prstGeom prst="rect">
            <a:avLst/>
          </a:prstGeom>
          <a:ln w="38100">
            <a:solidFill>
              <a:schemeClr val="tx1"/>
            </a:solidFill>
          </a:ln>
        </p:spPr>
      </p:pic>
      <p:pic>
        <p:nvPicPr>
          <p:cNvPr id="9" name="Picture 8"/>
          <p:cNvPicPr>
            <a:picLocks noChangeAspect="1"/>
          </p:cNvPicPr>
          <p:nvPr/>
        </p:nvPicPr>
        <p:blipFill>
          <a:blip r:embed="rId5"/>
          <a:stretch>
            <a:fillRect/>
          </a:stretch>
        </p:blipFill>
        <p:spPr>
          <a:xfrm>
            <a:off x="8372528" y="1553807"/>
            <a:ext cx="3486650" cy="4985105"/>
          </a:xfrm>
          <a:prstGeom prst="rect">
            <a:avLst/>
          </a:prstGeom>
          <a:ln w="38100">
            <a:solidFill>
              <a:schemeClr val="tx1"/>
            </a:solidFill>
          </a:ln>
        </p:spPr>
      </p:pic>
      <p:sp>
        <p:nvSpPr>
          <p:cNvPr id="10" name="Rounded Rectangle 9"/>
          <p:cNvSpPr/>
          <p:nvPr/>
        </p:nvSpPr>
        <p:spPr>
          <a:xfrm>
            <a:off x="106680" y="6176963"/>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AWHONN Position Statement </a:t>
            </a:r>
            <a:endParaRPr lang="en-US" dirty="0"/>
          </a:p>
        </p:txBody>
      </p:sp>
      <p:sp>
        <p:nvSpPr>
          <p:cNvPr id="11" name="Rounded Rectangle 10"/>
          <p:cNvSpPr/>
          <p:nvPr/>
        </p:nvSpPr>
        <p:spPr>
          <a:xfrm>
            <a:off x="4138011" y="6228376"/>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ACOG Induction Checklist</a:t>
            </a:r>
            <a:endParaRPr lang="en-US" dirty="0"/>
          </a:p>
        </p:txBody>
      </p:sp>
      <p:sp>
        <p:nvSpPr>
          <p:cNvPr id="12" name="Rounded Rectangle 11"/>
          <p:cNvSpPr/>
          <p:nvPr/>
        </p:nvSpPr>
        <p:spPr>
          <a:xfrm>
            <a:off x="8337377" y="6166486"/>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ACOG Practice Bulletin </a:t>
            </a:r>
            <a:endParaRPr lang="en-US" dirty="0"/>
          </a:p>
        </p:txBody>
      </p:sp>
    </p:spTree>
    <p:extLst>
      <p:ext uri="{BB962C8B-B14F-4D97-AF65-F5344CB8AC3E}">
        <p14:creationId xmlns:p14="http://schemas.microsoft.com/office/powerpoint/2010/main" val="1565235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97033E4B-E3EB-3D46-B2D8-3159663620FA}" type="slidenum">
              <a:rPr lang="en-US" smtClean="0"/>
              <a:pPr/>
              <a:t>26</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pic>
        <p:nvPicPr>
          <p:cNvPr id="6" name="Picture 5"/>
          <p:cNvPicPr>
            <a:picLocks noChangeAspect="1"/>
          </p:cNvPicPr>
          <p:nvPr/>
        </p:nvPicPr>
        <p:blipFill>
          <a:blip r:embed="rId2"/>
          <a:stretch>
            <a:fillRect/>
          </a:stretch>
        </p:blipFill>
        <p:spPr>
          <a:xfrm>
            <a:off x="212589" y="1581349"/>
            <a:ext cx="3813647" cy="4807630"/>
          </a:xfrm>
          <a:prstGeom prst="rect">
            <a:avLst/>
          </a:prstGeom>
          <a:ln w="38100">
            <a:solidFill>
              <a:schemeClr val="tx1"/>
            </a:solidFill>
          </a:ln>
        </p:spPr>
      </p:pic>
      <p:pic>
        <p:nvPicPr>
          <p:cNvPr id="7" name="Picture 6"/>
          <p:cNvPicPr>
            <a:picLocks noChangeAspect="1"/>
          </p:cNvPicPr>
          <p:nvPr/>
        </p:nvPicPr>
        <p:blipFill>
          <a:blip r:embed="rId3"/>
          <a:stretch>
            <a:fillRect/>
          </a:stretch>
        </p:blipFill>
        <p:spPr>
          <a:xfrm>
            <a:off x="4341578" y="1581349"/>
            <a:ext cx="3442353" cy="4839890"/>
          </a:xfrm>
          <a:prstGeom prst="rect">
            <a:avLst/>
          </a:prstGeom>
          <a:ln w="38100">
            <a:solidFill>
              <a:schemeClr val="tx1"/>
            </a:solidFill>
          </a:ln>
        </p:spPr>
      </p:pic>
      <p:pic>
        <p:nvPicPr>
          <p:cNvPr id="8" name="Picture 7"/>
          <p:cNvPicPr>
            <a:picLocks noChangeAspect="1"/>
          </p:cNvPicPr>
          <p:nvPr/>
        </p:nvPicPr>
        <p:blipFill>
          <a:blip r:embed="rId4"/>
          <a:stretch>
            <a:fillRect/>
          </a:stretch>
        </p:blipFill>
        <p:spPr>
          <a:xfrm>
            <a:off x="8208517" y="1656278"/>
            <a:ext cx="3306797" cy="4520685"/>
          </a:xfrm>
          <a:prstGeom prst="rect">
            <a:avLst/>
          </a:prstGeom>
          <a:ln w="38100">
            <a:solidFill>
              <a:schemeClr val="tx1"/>
            </a:solidFill>
          </a:ln>
        </p:spPr>
      </p:pic>
      <p:pic>
        <p:nvPicPr>
          <p:cNvPr id="9" name="Picture 8"/>
          <p:cNvPicPr>
            <a:picLocks noChangeAspect="1"/>
          </p:cNvPicPr>
          <p:nvPr/>
        </p:nvPicPr>
        <p:blipFill>
          <a:blip r:embed="rId5"/>
          <a:stretch>
            <a:fillRect/>
          </a:stretch>
        </p:blipFill>
        <p:spPr>
          <a:xfrm>
            <a:off x="8908395" y="3654623"/>
            <a:ext cx="3167786" cy="3033395"/>
          </a:xfrm>
          <a:prstGeom prst="rect">
            <a:avLst/>
          </a:prstGeom>
          <a:ln w="38100">
            <a:solidFill>
              <a:srgbClr val="002060"/>
            </a:solidFill>
          </a:ln>
        </p:spPr>
      </p:pic>
      <p:sp>
        <p:nvSpPr>
          <p:cNvPr id="10" name="Title 1"/>
          <p:cNvSpPr txBox="1">
            <a:spLocks/>
          </p:cNvSpPr>
          <p:nvPr/>
        </p:nvSpPr>
        <p:spPr>
          <a:xfrm>
            <a:off x="518627" y="230828"/>
            <a:ext cx="109728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a:lstStyle>
          <a:p>
            <a:r>
              <a:rPr lang="en-US" dirty="0" smtClean="0"/>
              <a:t>PVB Toolkit: Induction Resources</a:t>
            </a:r>
            <a:endParaRPr lang="en-US" dirty="0"/>
          </a:p>
        </p:txBody>
      </p:sp>
      <p:sp>
        <p:nvSpPr>
          <p:cNvPr id="11" name="Rounded Rectangle 10"/>
          <p:cNvSpPr/>
          <p:nvPr/>
        </p:nvSpPr>
        <p:spPr>
          <a:xfrm>
            <a:off x="106680" y="6176963"/>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FPQC Induction Algorithm</a:t>
            </a:r>
            <a:endParaRPr lang="en-US" dirty="0"/>
          </a:p>
        </p:txBody>
      </p:sp>
      <p:sp>
        <p:nvSpPr>
          <p:cNvPr id="12" name="Rounded Rectangle 11"/>
          <p:cNvSpPr/>
          <p:nvPr/>
        </p:nvSpPr>
        <p:spPr>
          <a:xfrm>
            <a:off x="8021960" y="6173941"/>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FPQC Sample Induction Checklist</a:t>
            </a:r>
            <a:endParaRPr lang="en-US" dirty="0"/>
          </a:p>
        </p:txBody>
      </p:sp>
      <p:sp>
        <p:nvSpPr>
          <p:cNvPr id="13" name="Rounded Rectangle 12"/>
          <p:cNvSpPr/>
          <p:nvPr/>
        </p:nvSpPr>
        <p:spPr>
          <a:xfrm>
            <a:off x="4103549" y="6198440"/>
            <a:ext cx="2240280" cy="54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FPQC Sample Induction Consent</a:t>
            </a:r>
            <a:endParaRPr lang="en-US" dirty="0"/>
          </a:p>
        </p:txBody>
      </p:sp>
    </p:spTree>
    <p:extLst>
      <p:ext uri="{BB962C8B-B14F-4D97-AF65-F5344CB8AC3E}">
        <p14:creationId xmlns:p14="http://schemas.microsoft.com/office/powerpoint/2010/main" val="3198360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ACOG/SMFM Criteria Induction</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27</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sp>
        <p:nvSpPr>
          <p:cNvPr id="7" name="Content Placeholder 6"/>
          <p:cNvSpPr>
            <a:spLocks noGrp="1"/>
          </p:cNvSpPr>
          <p:nvPr>
            <p:ph idx="1"/>
          </p:nvPr>
        </p:nvSpPr>
        <p:spPr/>
        <p:txBody>
          <a:bodyPr/>
          <a:lstStyle/>
          <a:p>
            <a:pPr lvl="1"/>
            <a:endParaRPr lang="en-US" dirty="0"/>
          </a:p>
        </p:txBody>
      </p:sp>
      <p:pic>
        <p:nvPicPr>
          <p:cNvPr id="8" name="Picture 7"/>
          <p:cNvPicPr>
            <a:picLocks noChangeAspect="1"/>
          </p:cNvPicPr>
          <p:nvPr/>
        </p:nvPicPr>
        <p:blipFill rotWithShape="1">
          <a:blip r:embed="rId3"/>
          <a:srcRect t="17093" r="1423" b="19552"/>
          <a:stretch/>
        </p:blipFill>
        <p:spPr>
          <a:xfrm>
            <a:off x="609600" y="1549279"/>
            <a:ext cx="9890760" cy="4627684"/>
          </a:xfrm>
          <a:prstGeom prst="rect">
            <a:avLst/>
          </a:prstGeom>
          <a:ln w="38100">
            <a:solidFill>
              <a:schemeClr val="tx1"/>
            </a:solidFill>
          </a:ln>
        </p:spPr>
      </p:pic>
      <p:sp>
        <p:nvSpPr>
          <p:cNvPr id="3" name="Rounded Rectangle 2"/>
          <p:cNvSpPr/>
          <p:nvPr/>
        </p:nvSpPr>
        <p:spPr>
          <a:xfrm>
            <a:off x="7924800" y="5440680"/>
            <a:ext cx="4084320" cy="1280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Process Flow </a:t>
            </a:r>
            <a:r>
              <a:rPr lang="en-US" dirty="0" smtClean="0"/>
              <a:t>is located in the ILPQC PVB Toolkit and can be used to review whether ACOG/SMFM Criteria was met</a:t>
            </a:r>
            <a:endParaRPr lang="en-US" dirty="0"/>
          </a:p>
        </p:txBody>
      </p:sp>
    </p:spTree>
    <p:extLst>
      <p:ext uri="{BB962C8B-B14F-4D97-AF65-F5344CB8AC3E}">
        <p14:creationId xmlns:p14="http://schemas.microsoft.com/office/powerpoint/2010/main" val="9096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ACOG/SMFM Guidelines for induction</a:t>
            </a:r>
            <a:endParaRPr lang="en-US" dirty="0"/>
          </a:p>
        </p:txBody>
      </p:sp>
      <p:sp>
        <p:nvSpPr>
          <p:cNvPr id="3" name="Content Placeholder 2"/>
          <p:cNvSpPr>
            <a:spLocks noGrp="1"/>
          </p:cNvSpPr>
          <p:nvPr>
            <p:ph idx="1"/>
          </p:nvPr>
        </p:nvSpPr>
        <p:spPr>
          <a:xfrm>
            <a:off x="609600" y="1825625"/>
            <a:ext cx="10204450" cy="4351338"/>
          </a:xfrm>
        </p:spPr>
        <p:txBody>
          <a:bodyPr>
            <a:normAutofit/>
          </a:bodyPr>
          <a:lstStyle/>
          <a:p>
            <a:r>
              <a:rPr lang="en-US" sz="2800" dirty="0"/>
              <a:t>Patient &lt; 6 cm </a:t>
            </a:r>
            <a:r>
              <a:rPr lang="en-US" sz="2800" dirty="0" smtClean="0"/>
              <a:t>dilated</a:t>
            </a:r>
          </a:p>
          <a:p>
            <a:pPr marL="0" indent="0">
              <a:buNone/>
            </a:pPr>
            <a:endParaRPr lang="en-US" sz="2800" dirty="0"/>
          </a:p>
          <a:p>
            <a:pPr lvl="1"/>
            <a:r>
              <a:rPr lang="en-US" sz="2400" dirty="0" smtClean="0"/>
              <a:t>Cervical ripening used (if unfavorable cervix: Bishop score &lt; 8 if </a:t>
            </a:r>
            <a:r>
              <a:rPr lang="en-US" sz="2400" dirty="0" err="1" smtClean="0"/>
              <a:t>nullip</a:t>
            </a:r>
            <a:r>
              <a:rPr lang="en-US" sz="2400" dirty="0" smtClean="0"/>
              <a:t>, &lt; 6 if </a:t>
            </a:r>
            <a:r>
              <a:rPr lang="en-US" sz="2400" dirty="0" err="1" smtClean="0"/>
              <a:t>multp</a:t>
            </a:r>
            <a:r>
              <a:rPr lang="en-US" sz="2400" dirty="0" smtClean="0"/>
              <a:t>)</a:t>
            </a:r>
          </a:p>
          <a:p>
            <a:pPr lvl="1"/>
            <a:endParaRPr lang="en-US" sz="2400" dirty="0" smtClean="0"/>
          </a:p>
          <a:p>
            <a:pPr lvl="1"/>
            <a:r>
              <a:rPr lang="en-US" sz="2400" dirty="0" smtClean="0"/>
              <a:t>Was </a:t>
            </a:r>
            <a:r>
              <a:rPr lang="en-US" sz="2400" dirty="0"/>
              <a:t>there at least 12-18 hours of oxytocin after rupture of membranes before failed induction was </a:t>
            </a:r>
            <a:r>
              <a:rPr lang="en-US" sz="2400" dirty="0" smtClean="0"/>
              <a:t>diagnosed</a:t>
            </a:r>
          </a:p>
          <a:p>
            <a:pPr marL="457200" lvl="1" indent="0">
              <a:buNone/>
            </a:pPr>
            <a:endParaRPr lang="en-US" sz="2400" dirty="0" smtClean="0"/>
          </a:p>
          <a:p>
            <a:pPr lvl="1"/>
            <a:r>
              <a:rPr lang="en-US" sz="2400" dirty="0" smtClean="0"/>
              <a:t>Was the patient allowed a longer duration of latent phase (up to 24 hours or longer of oxytocin after membranes rupture if maternal/fetal status permits)?</a:t>
            </a:r>
            <a:endParaRPr lang="en-US" sz="24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28</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Tree>
    <p:extLst>
      <p:ext uri="{BB962C8B-B14F-4D97-AF65-F5344CB8AC3E}">
        <p14:creationId xmlns:p14="http://schemas.microsoft.com/office/powerpoint/2010/main" val="1589178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29</a:t>
            </a:fld>
            <a:endParaRPr lang="en-US" altLang="en-US"/>
          </a:p>
        </p:txBody>
      </p:sp>
      <p:sp>
        <p:nvSpPr>
          <p:cNvPr id="5" name="Title 1"/>
          <p:cNvSpPr>
            <a:spLocks noGrp="1"/>
          </p:cNvSpPr>
          <p:nvPr>
            <p:ph type="title"/>
          </p:nvPr>
        </p:nvSpPr>
        <p:spPr>
          <a:xfrm>
            <a:off x="457200" y="190500"/>
            <a:ext cx="9094336" cy="1143000"/>
          </a:xfrm>
          <a:noFill/>
        </p:spPr>
        <p:txBody>
          <a:bodyPr>
            <a:normAutofit/>
          </a:bodyPr>
          <a:lstStyle/>
          <a:p>
            <a:pPr algn="l"/>
            <a:r>
              <a:rPr lang="en-US" dirty="0" smtClean="0">
                <a:solidFill>
                  <a:schemeClr val="tx2">
                    <a:lumMod val="50000"/>
                  </a:schemeClr>
                </a:solidFill>
                <a:latin typeface="+mn-lt"/>
              </a:rPr>
              <a:t> ILPQC ACOG/SMFM</a:t>
            </a:r>
            <a:r>
              <a:rPr lang="en-US" dirty="0">
                <a:solidFill>
                  <a:schemeClr val="tx2">
                    <a:lumMod val="50000"/>
                  </a:schemeClr>
                </a:solidFill>
                <a:latin typeface="+mn-lt"/>
              </a:rPr>
              <a:t/>
            </a:r>
            <a:br>
              <a:rPr lang="en-US" dirty="0">
                <a:solidFill>
                  <a:schemeClr val="tx2">
                    <a:lumMod val="50000"/>
                  </a:schemeClr>
                </a:solidFill>
                <a:latin typeface="+mn-lt"/>
              </a:rPr>
            </a:br>
            <a:r>
              <a:rPr lang="en-US" dirty="0" smtClean="0">
                <a:solidFill>
                  <a:schemeClr val="tx2">
                    <a:lumMod val="50000"/>
                  </a:schemeClr>
                </a:solidFill>
                <a:latin typeface="+mn-lt"/>
              </a:rPr>
              <a:t>Checklist</a:t>
            </a:r>
            <a:endParaRPr lang="en-US" sz="4000" dirty="0">
              <a:solidFill>
                <a:schemeClr val="tx2">
                  <a:lumMod val="50000"/>
                </a:schemeClr>
              </a:solidFill>
              <a:latin typeface="+mn-lt"/>
            </a:endParaRPr>
          </a:p>
        </p:txBody>
      </p:sp>
      <p:pic>
        <p:nvPicPr>
          <p:cNvPr id="2" name="Picture 1"/>
          <p:cNvPicPr>
            <a:picLocks noChangeAspect="1"/>
          </p:cNvPicPr>
          <p:nvPr/>
        </p:nvPicPr>
        <p:blipFill rotWithShape="1">
          <a:blip r:embed="rId3"/>
          <a:srcRect l="945" r="-1" b="132"/>
          <a:stretch/>
        </p:blipFill>
        <p:spPr>
          <a:xfrm>
            <a:off x="7363961" y="14424"/>
            <a:ext cx="4828039" cy="6843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80696" y="1952099"/>
            <a:ext cx="6529552" cy="3970318"/>
          </a:xfrm>
          <a:prstGeom prst="rect">
            <a:avLst/>
          </a:prstGeom>
          <a:noFill/>
        </p:spPr>
        <p:txBody>
          <a:bodyPr wrap="square" rtlCol="0">
            <a:spAutoFit/>
          </a:bodyPr>
          <a:lstStyle/>
          <a:p>
            <a:pPr marL="285750" indent="-285750">
              <a:buClr>
                <a:srgbClr val="F38366"/>
              </a:buClr>
              <a:buFont typeface="Arial" panose="020B0604020202020204" pitchFamily="34" charset="0"/>
              <a:buChar char="•"/>
            </a:pPr>
            <a:r>
              <a:rPr lang="en-US" sz="2800" dirty="0"/>
              <a:t>Helps all staff determine if ACOG/SMFM c/s delivery criteria is being </a:t>
            </a:r>
            <a:r>
              <a:rPr lang="en-US" sz="2800" dirty="0" smtClean="0"/>
              <a:t>met</a:t>
            </a:r>
            <a:endParaRPr lang="en-US" sz="2800" dirty="0"/>
          </a:p>
          <a:p>
            <a:pPr marL="285750" indent="-285750">
              <a:buClr>
                <a:srgbClr val="F38366"/>
              </a:buClr>
              <a:buFont typeface="Arial" panose="020B0604020202020204" pitchFamily="34" charset="0"/>
              <a:buChar char="•"/>
            </a:pPr>
            <a:endParaRPr lang="en-US" sz="2800" dirty="0"/>
          </a:p>
          <a:p>
            <a:pPr marL="285750" indent="-285750">
              <a:buClr>
                <a:srgbClr val="F38366"/>
              </a:buClr>
              <a:buFont typeface="Arial" panose="020B0604020202020204" pitchFamily="34" charset="0"/>
              <a:buChar char="•"/>
            </a:pPr>
            <a:r>
              <a:rPr lang="en-US" sz="2800" dirty="0"/>
              <a:t>Useful communication tool for bedside RN &amp; delivering provider</a:t>
            </a:r>
          </a:p>
          <a:p>
            <a:pPr marL="285750" indent="-285750">
              <a:buClr>
                <a:srgbClr val="F38366"/>
              </a:buClr>
              <a:buFont typeface="Arial" panose="020B0604020202020204" pitchFamily="34" charset="0"/>
              <a:buChar char="•"/>
            </a:pPr>
            <a:endParaRPr lang="en-US" sz="2800" dirty="0"/>
          </a:p>
          <a:p>
            <a:pPr marL="285750" indent="-285750">
              <a:buClr>
                <a:srgbClr val="F38366"/>
              </a:buClr>
              <a:buFont typeface="Arial" panose="020B0604020202020204" pitchFamily="34" charset="0"/>
              <a:buChar char="•"/>
            </a:pPr>
            <a:r>
              <a:rPr lang="en-US" sz="2800" dirty="0"/>
              <a:t>Available </a:t>
            </a:r>
            <a:r>
              <a:rPr lang="en-US" sz="2800" dirty="0" smtClean="0"/>
              <a:t>in </a:t>
            </a:r>
            <a:r>
              <a:rPr lang="en-US" sz="2800" dirty="0"/>
              <a:t>the online ILPQC PVB Toolkit</a:t>
            </a:r>
          </a:p>
        </p:txBody>
      </p:sp>
    </p:spTree>
    <p:extLst>
      <p:ext uri="{BB962C8B-B14F-4D97-AF65-F5344CB8AC3E}">
        <p14:creationId xmlns:p14="http://schemas.microsoft.com/office/powerpoint/2010/main" val="178191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ED3A795C-50BE-462B-8B70-BD2F9F6A8888}" type="slidenum">
              <a:rPr lang="en-US" altLang="en-US" sz="1200">
                <a:solidFill>
                  <a:srgbClr val="898989"/>
                </a:solidFill>
                <a:latin typeface="Arial" charset="0"/>
                <a:ea typeface="MS PGothic" pitchFamily="34" charset="-128"/>
              </a:rPr>
              <a:pPr algn="r" fontAlgn="base">
                <a:spcBef>
                  <a:spcPct val="0"/>
                </a:spcBef>
                <a:spcAft>
                  <a:spcPct val="0"/>
                </a:spcAft>
                <a:defRPr/>
              </a:pPr>
              <a:t>3</a:t>
            </a:fld>
            <a:endParaRPr lang="en-US" altLang="en-US" sz="1200">
              <a:solidFill>
                <a:srgbClr val="898989"/>
              </a:solidFill>
              <a:latin typeface="Arial" charset="0"/>
              <a:ea typeface="MS PGothic" pitchFamily="34" charset="-128"/>
            </a:endParaRPr>
          </a:p>
        </p:txBody>
      </p:sp>
      <p:sp>
        <p:nvSpPr>
          <p:cNvPr id="5" name="Rectangle 4"/>
          <p:cNvSpPr/>
          <p:nvPr/>
        </p:nvSpPr>
        <p:spPr>
          <a:xfrm>
            <a:off x="433472" y="1639889"/>
            <a:ext cx="10969634" cy="4481227"/>
          </a:xfrm>
          <a:prstGeom prst="rect">
            <a:avLst/>
          </a:prstGeom>
        </p:spPr>
        <p:txBody>
          <a:bodyPr wrap="square">
            <a:spAutoFit/>
          </a:bodyPr>
          <a:lstStyle/>
          <a:p>
            <a:pPr marL="457200" indent="-457200">
              <a:lnSpc>
                <a:spcPct val="90000"/>
              </a:lnSpc>
              <a:spcBef>
                <a:spcPct val="20000"/>
              </a:spcBef>
              <a:buClr>
                <a:srgbClr val="FF9900"/>
              </a:buClr>
              <a:buSzPct val="75000"/>
              <a:buFont typeface="Arial" panose="020B0604020202020204" pitchFamily="34" charset="0"/>
              <a:buChar char="•"/>
            </a:pPr>
            <a:r>
              <a:rPr lang="en-US" sz="3000" dirty="0" smtClean="0">
                <a:solidFill>
                  <a:schemeClr val="tx2">
                    <a:lumMod val="50000"/>
                  </a:schemeClr>
                </a:solidFill>
              </a:rPr>
              <a:t>PVB </a:t>
            </a:r>
            <a:r>
              <a:rPr lang="en-US" sz="3000" dirty="0">
                <a:solidFill>
                  <a:schemeClr val="tx2">
                    <a:lumMod val="50000"/>
                  </a:schemeClr>
                </a:solidFill>
              </a:rPr>
              <a:t>Data Review </a:t>
            </a:r>
          </a:p>
          <a:p>
            <a:pPr marL="457200" indent="-457200">
              <a:lnSpc>
                <a:spcPct val="90000"/>
              </a:lnSpc>
              <a:spcBef>
                <a:spcPct val="20000"/>
              </a:spcBef>
              <a:buClr>
                <a:srgbClr val="FF9900"/>
              </a:buClr>
              <a:buSzPct val="75000"/>
              <a:buFont typeface="Arial" panose="020B0604020202020204" pitchFamily="34" charset="0"/>
              <a:buChar char="•"/>
            </a:pPr>
            <a:r>
              <a:rPr lang="en-US" sz="3200" dirty="0">
                <a:solidFill>
                  <a:schemeClr val="tx2">
                    <a:lumMod val="50000"/>
                  </a:schemeClr>
                </a:solidFill>
              </a:rPr>
              <a:t>Protocols and Processes for Induction</a:t>
            </a:r>
            <a:endParaRPr lang="en-US" sz="3000" dirty="0" smtClean="0">
              <a:solidFill>
                <a:schemeClr val="tx2">
                  <a:lumMod val="50000"/>
                </a:schemeClr>
              </a:solidFill>
            </a:endParaRPr>
          </a:p>
          <a:p>
            <a:pPr marL="457200" indent="-457200">
              <a:lnSpc>
                <a:spcPct val="90000"/>
              </a:lnSpc>
              <a:spcBef>
                <a:spcPct val="20000"/>
              </a:spcBef>
              <a:buClr>
                <a:srgbClr val="FF9900"/>
              </a:buClr>
              <a:buSzPct val="75000"/>
              <a:buFont typeface="Arial" panose="020B0604020202020204" pitchFamily="34" charset="0"/>
              <a:buChar char="•"/>
            </a:pPr>
            <a:r>
              <a:rPr lang="en-US" sz="3000" b="1" dirty="0" smtClean="0">
                <a:solidFill>
                  <a:schemeClr val="tx2">
                    <a:lumMod val="50000"/>
                  </a:schemeClr>
                </a:solidFill>
              </a:rPr>
              <a:t>Dr. Amber Watters, MD: </a:t>
            </a:r>
            <a:r>
              <a:rPr lang="en-US" sz="3200" dirty="0">
                <a:solidFill>
                  <a:schemeClr val="tx2">
                    <a:lumMod val="50000"/>
                  </a:schemeClr>
                </a:solidFill>
              </a:rPr>
              <a:t>Implementation of Outpatient Cervical Ripening for Induction of Labor </a:t>
            </a:r>
            <a:endParaRPr lang="en-US" sz="3200" dirty="0" smtClean="0">
              <a:solidFill>
                <a:schemeClr val="tx2">
                  <a:lumMod val="50000"/>
                </a:schemeClr>
              </a:solidFill>
            </a:endParaRPr>
          </a:p>
          <a:p>
            <a:pPr marL="457200" indent="-457200">
              <a:lnSpc>
                <a:spcPct val="90000"/>
              </a:lnSpc>
              <a:spcBef>
                <a:spcPct val="20000"/>
              </a:spcBef>
              <a:buClr>
                <a:srgbClr val="FF9900"/>
              </a:buClr>
              <a:buSzPct val="75000"/>
              <a:buFont typeface="Arial" panose="020B0604020202020204" pitchFamily="34" charset="0"/>
              <a:buChar char="•"/>
            </a:pPr>
            <a:r>
              <a:rPr lang="en-US" sz="3000" b="1" dirty="0" smtClean="0">
                <a:solidFill>
                  <a:schemeClr val="tx2">
                    <a:lumMod val="50000"/>
                  </a:schemeClr>
                </a:solidFill>
              </a:rPr>
              <a:t>Team </a:t>
            </a:r>
            <a:r>
              <a:rPr lang="en-US" sz="3000" b="1" dirty="0">
                <a:solidFill>
                  <a:schemeClr val="tx2">
                    <a:lumMod val="50000"/>
                  </a:schemeClr>
                </a:solidFill>
              </a:rPr>
              <a:t>Talk</a:t>
            </a:r>
            <a:r>
              <a:rPr lang="en-US" sz="3000" b="1" dirty="0" smtClean="0">
                <a:solidFill>
                  <a:schemeClr val="tx2">
                    <a:lumMod val="50000"/>
                  </a:schemeClr>
                </a:solidFill>
              </a:rPr>
              <a:t>: </a:t>
            </a:r>
            <a:r>
              <a:rPr lang="en-US" sz="3000" dirty="0" smtClean="0">
                <a:solidFill>
                  <a:schemeClr val="tx2">
                    <a:lumMod val="50000"/>
                  </a:schemeClr>
                </a:solidFill>
              </a:rPr>
              <a:t>Amy </a:t>
            </a:r>
            <a:r>
              <a:rPr lang="en-US" sz="3200" dirty="0" smtClean="0">
                <a:solidFill>
                  <a:schemeClr val="tx2">
                    <a:lumMod val="50000"/>
                  </a:schemeClr>
                </a:solidFill>
                <a:latin typeface="Arial" panose="020B0604020202020204" pitchFamily="34" charset="0"/>
              </a:rPr>
              <a:t>L</a:t>
            </a:r>
            <a:r>
              <a:rPr lang="en-US" sz="3200" dirty="0">
                <a:solidFill>
                  <a:schemeClr val="tx2">
                    <a:lumMod val="50000"/>
                  </a:schemeClr>
                </a:solidFill>
                <a:latin typeface="Arial" panose="020B0604020202020204" pitchFamily="34" charset="0"/>
              </a:rPr>
              <a:t>. </a:t>
            </a:r>
            <a:r>
              <a:rPr lang="en-US" sz="3200" dirty="0" err="1">
                <a:solidFill>
                  <a:schemeClr val="tx2">
                    <a:lumMod val="50000"/>
                  </a:schemeClr>
                </a:solidFill>
                <a:latin typeface="Arial" panose="020B0604020202020204" pitchFamily="34" charset="0"/>
              </a:rPr>
              <a:t>Mehl</a:t>
            </a:r>
            <a:r>
              <a:rPr lang="en-US" sz="3200" dirty="0">
                <a:solidFill>
                  <a:schemeClr val="tx2">
                    <a:lumMod val="50000"/>
                  </a:schemeClr>
                </a:solidFill>
                <a:latin typeface="Arial" panose="020B0604020202020204" pitchFamily="34" charset="0"/>
              </a:rPr>
              <a:t>, BSN, RNC-OB, </a:t>
            </a:r>
            <a:r>
              <a:rPr lang="en-US" sz="3200" dirty="0" smtClean="0">
                <a:solidFill>
                  <a:schemeClr val="tx2">
                    <a:lumMod val="50000"/>
                  </a:schemeClr>
                </a:solidFill>
                <a:latin typeface="Arial" panose="020B0604020202020204" pitchFamily="34" charset="0"/>
              </a:rPr>
              <a:t>from </a:t>
            </a:r>
            <a:r>
              <a:rPr lang="en-US" sz="3000" dirty="0" smtClean="0">
                <a:solidFill>
                  <a:schemeClr val="tx2">
                    <a:lumMod val="50000"/>
                  </a:schemeClr>
                </a:solidFill>
              </a:rPr>
              <a:t>OSF St. Francis</a:t>
            </a:r>
          </a:p>
          <a:p>
            <a:pPr marL="457200" indent="-457200">
              <a:lnSpc>
                <a:spcPct val="90000"/>
              </a:lnSpc>
              <a:spcBef>
                <a:spcPct val="20000"/>
              </a:spcBef>
              <a:buClr>
                <a:srgbClr val="FF9900"/>
              </a:buClr>
              <a:buSzPct val="75000"/>
              <a:buFont typeface="Arial" panose="020B0604020202020204" pitchFamily="34" charset="0"/>
              <a:buChar char="•"/>
            </a:pPr>
            <a:r>
              <a:rPr lang="en-US" sz="3000" dirty="0" smtClean="0">
                <a:solidFill>
                  <a:schemeClr val="tx2">
                    <a:lumMod val="50000"/>
                  </a:schemeClr>
                </a:solidFill>
              </a:rPr>
              <a:t>PVB </a:t>
            </a:r>
            <a:r>
              <a:rPr lang="en-US" sz="3000" dirty="0">
                <a:solidFill>
                  <a:schemeClr val="tx2">
                    <a:lumMod val="50000"/>
                  </a:schemeClr>
                </a:solidFill>
              </a:rPr>
              <a:t>Next Steps</a:t>
            </a:r>
          </a:p>
          <a:p>
            <a:pPr marL="457200" indent="-457200">
              <a:lnSpc>
                <a:spcPct val="90000"/>
              </a:lnSpc>
              <a:spcBef>
                <a:spcPct val="20000"/>
              </a:spcBef>
              <a:buClr>
                <a:srgbClr val="FF9900"/>
              </a:buClr>
              <a:buSzPct val="75000"/>
              <a:buFont typeface="Arial" panose="020B0604020202020204" pitchFamily="34" charset="0"/>
              <a:buChar char="•"/>
            </a:pPr>
            <a:r>
              <a:rPr lang="en-US" sz="3000" dirty="0">
                <a:solidFill>
                  <a:schemeClr val="tx2">
                    <a:lumMod val="50000"/>
                  </a:schemeClr>
                </a:solidFill>
              </a:rPr>
              <a:t>PVB Office Hours</a:t>
            </a:r>
          </a:p>
          <a:p>
            <a:pPr marL="914400" lvl="1" indent="-457200">
              <a:lnSpc>
                <a:spcPct val="90000"/>
              </a:lnSpc>
              <a:spcBef>
                <a:spcPct val="20000"/>
              </a:spcBef>
              <a:buClr>
                <a:srgbClr val="FF9900"/>
              </a:buClr>
              <a:buSzPct val="75000"/>
              <a:buFont typeface="Arial" panose="020B0604020202020204" pitchFamily="34" charset="0"/>
              <a:buChar char="•"/>
            </a:pPr>
            <a:r>
              <a:rPr lang="en-US" sz="2800" i="1" dirty="0">
                <a:solidFill>
                  <a:srgbClr val="0E4C8A"/>
                </a:solidFill>
              </a:rPr>
              <a:t>Join us after the call to </a:t>
            </a:r>
            <a:r>
              <a:rPr lang="en-US" sz="2800" i="1" dirty="0" smtClean="0">
                <a:solidFill>
                  <a:srgbClr val="0E4C8A"/>
                </a:solidFill>
              </a:rPr>
              <a:t>ask any questions you may have</a:t>
            </a:r>
            <a:endParaRPr lang="en-US" sz="2800" i="1" dirty="0">
              <a:solidFill>
                <a:srgbClr val="0E4C8A"/>
              </a:solidFill>
            </a:endParaRPr>
          </a:p>
        </p:txBody>
      </p:sp>
      <p:sp>
        <p:nvSpPr>
          <p:cNvPr id="3" name="Title 2"/>
          <p:cNvSpPr>
            <a:spLocks noGrp="1"/>
          </p:cNvSpPr>
          <p:nvPr>
            <p:ph type="title"/>
          </p:nvPr>
        </p:nvSpPr>
        <p:spPr>
          <a:xfrm>
            <a:off x="609600" y="365125"/>
            <a:ext cx="7494270" cy="1325563"/>
          </a:xfrm>
          <a:noFill/>
        </p:spPr>
        <p:txBody>
          <a:bodyPr/>
          <a:lstStyle/>
          <a:p>
            <a:r>
              <a:rPr lang="en-US" dirty="0" smtClean="0"/>
              <a:t>Overview:</a:t>
            </a:r>
            <a:endParaRPr lang="en-US" dirty="0"/>
          </a:p>
        </p:txBody>
      </p:sp>
    </p:spTree>
    <p:extLst>
      <p:ext uri="{BB962C8B-B14F-4D97-AF65-F5344CB8AC3E}">
        <p14:creationId xmlns:p14="http://schemas.microsoft.com/office/powerpoint/2010/main" val="286970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308580"/>
            <a:ext cx="2133600" cy="365125"/>
          </a:xfrm>
        </p:spPr>
        <p:txBody>
          <a:bodyPr/>
          <a:lstStyle/>
          <a:p>
            <a:pPr>
              <a:defRPr/>
            </a:pPr>
            <a:fld id="{60569D82-D690-4055-BA0B-71459BE6AA19}" type="slidenum">
              <a:rPr lang="en-US" altLang="en-US" smtClean="0"/>
              <a:pPr>
                <a:defRPr/>
              </a:pPr>
              <a:t>30</a:t>
            </a:fld>
            <a:endParaRPr lang="en-US" altLang="en-US"/>
          </a:p>
        </p:txBody>
      </p:sp>
      <p:pic>
        <p:nvPicPr>
          <p:cNvPr id="3" name="Picture 2"/>
          <p:cNvPicPr>
            <a:picLocks noChangeAspect="1"/>
          </p:cNvPicPr>
          <p:nvPr/>
        </p:nvPicPr>
        <p:blipFill rotWithShape="1">
          <a:blip r:embed="rId2"/>
          <a:srcRect l="945" r="-1" b="57745"/>
          <a:stretch/>
        </p:blipFill>
        <p:spPr>
          <a:xfrm>
            <a:off x="1981200" y="261802"/>
            <a:ext cx="8229600" cy="4446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514600" y="3429000"/>
            <a:ext cx="533400" cy="400110"/>
          </a:xfrm>
          <a:prstGeom prst="rect">
            <a:avLst/>
          </a:prstGeom>
          <a:noFill/>
        </p:spPr>
        <p:txBody>
          <a:bodyPr wrap="square" rtlCol="0">
            <a:spAutoFit/>
          </a:bodyPr>
          <a:lstStyle/>
          <a:p>
            <a:r>
              <a:rPr lang="en-US" sz="2000" b="1" dirty="0">
                <a:solidFill>
                  <a:srgbClr val="F50064"/>
                </a:solidFill>
                <a:latin typeface="Bauhaus 93" panose="04030905020B02020C02" pitchFamily="82" charset="0"/>
              </a:rPr>
              <a:t>√</a:t>
            </a:r>
          </a:p>
        </p:txBody>
      </p:sp>
      <p:sp>
        <p:nvSpPr>
          <p:cNvPr id="5" name="TextBox 4"/>
          <p:cNvSpPr txBox="1"/>
          <p:nvPr/>
        </p:nvSpPr>
        <p:spPr>
          <a:xfrm>
            <a:off x="2505075" y="3857715"/>
            <a:ext cx="533400" cy="400110"/>
          </a:xfrm>
          <a:prstGeom prst="rect">
            <a:avLst/>
          </a:prstGeom>
          <a:noFill/>
        </p:spPr>
        <p:txBody>
          <a:bodyPr wrap="square" rtlCol="0">
            <a:spAutoFit/>
          </a:bodyPr>
          <a:lstStyle/>
          <a:p>
            <a:r>
              <a:rPr lang="en-US" sz="2000" b="1" dirty="0">
                <a:solidFill>
                  <a:srgbClr val="F50064"/>
                </a:solidFill>
                <a:latin typeface="Bauhaus 93" panose="04030905020B02020C02" pitchFamily="82" charset="0"/>
              </a:rPr>
              <a:t>√</a:t>
            </a:r>
          </a:p>
        </p:txBody>
      </p:sp>
      <p:sp>
        <p:nvSpPr>
          <p:cNvPr id="6" name="TextBox 5"/>
          <p:cNvSpPr txBox="1"/>
          <p:nvPr/>
        </p:nvSpPr>
        <p:spPr>
          <a:xfrm>
            <a:off x="4724400" y="2886993"/>
            <a:ext cx="533400" cy="400110"/>
          </a:xfrm>
          <a:prstGeom prst="rect">
            <a:avLst/>
          </a:prstGeom>
          <a:noFill/>
        </p:spPr>
        <p:txBody>
          <a:bodyPr wrap="square" rtlCol="0">
            <a:spAutoFit/>
          </a:bodyPr>
          <a:lstStyle/>
          <a:p>
            <a:r>
              <a:rPr lang="en-US" sz="2000" b="1" dirty="0">
                <a:solidFill>
                  <a:srgbClr val="F50064"/>
                </a:solidFill>
                <a:latin typeface="Bauhaus 93" panose="04030905020B02020C02" pitchFamily="82" charset="0"/>
              </a:rPr>
              <a:t>X</a:t>
            </a:r>
          </a:p>
        </p:txBody>
      </p:sp>
      <p:sp>
        <p:nvSpPr>
          <p:cNvPr id="9" name="TextBox 8"/>
          <p:cNvSpPr txBox="1"/>
          <p:nvPr/>
        </p:nvSpPr>
        <p:spPr>
          <a:xfrm>
            <a:off x="6400800" y="1665426"/>
            <a:ext cx="3581400" cy="338554"/>
          </a:xfrm>
          <a:prstGeom prst="rect">
            <a:avLst/>
          </a:prstGeom>
          <a:noFill/>
        </p:spPr>
        <p:txBody>
          <a:bodyPr wrap="square" rtlCol="0">
            <a:spAutoFit/>
          </a:bodyPr>
          <a:lstStyle/>
          <a:p>
            <a:r>
              <a:rPr lang="en-US" sz="1600" dirty="0">
                <a:solidFill>
                  <a:srgbClr val="F50064"/>
                </a:solidFill>
              </a:rPr>
              <a:t>Dr. Borders                                    </a:t>
            </a:r>
            <a:r>
              <a:rPr lang="en-US" sz="1600" dirty="0">
                <a:solidFill>
                  <a:srgbClr val="F50064"/>
                </a:solidFill>
                <a:latin typeface="Brush Script MT" panose="03060802040406070304" pitchFamily="66" charset="0"/>
              </a:rPr>
              <a:t>AB</a:t>
            </a:r>
            <a:r>
              <a:rPr lang="en-US" sz="1600" dirty="0">
                <a:solidFill>
                  <a:srgbClr val="F50064"/>
                </a:solidFill>
              </a:rPr>
              <a:t> </a:t>
            </a:r>
          </a:p>
        </p:txBody>
      </p:sp>
      <p:sp>
        <p:nvSpPr>
          <p:cNvPr id="10" name="TextBox 9"/>
          <p:cNvSpPr txBox="1"/>
          <p:nvPr/>
        </p:nvSpPr>
        <p:spPr>
          <a:xfrm>
            <a:off x="6553200" y="1996073"/>
            <a:ext cx="3429000" cy="338554"/>
          </a:xfrm>
          <a:prstGeom prst="rect">
            <a:avLst/>
          </a:prstGeom>
          <a:noFill/>
        </p:spPr>
        <p:txBody>
          <a:bodyPr wrap="square" rtlCol="0">
            <a:spAutoFit/>
          </a:bodyPr>
          <a:lstStyle/>
          <a:p>
            <a:r>
              <a:rPr lang="en-US" sz="1600" dirty="0">
                <a:solidFill>
                  <a:srgbClr val="F50064"/>
                </a:solidFill>
              </a:rPr>
              <a:t>A Perrault                                    </a:t>
            </a:r>
            <a:r>
              <a:rPr lang="en-US" sz="1600" dirty="0">
                <a:solidFill>
                  <a:srgbClr val="F50064"/>
                </a:solidFill>
                <a:latin typeface="Freestyle Script" panose="030804020302050B0404" pitchFamily="66" charset="0"/>
              </a:rPr>
              <a:t>AP</a:t>
            </a:r>
            <a:endParaRPr lang="en-US" sz="1600" dirty="0">
              <a:solidFill>
                <a:srgbClr val="F50064"/>
              </a:solidFill>
            </a:endParaRPr>
          </a:p>
        </p:txBody>
      </p:sp>
      <p:sp>
        <p:nvSpPr>
          <p:cNvPr id="11" name="Rounded Rectangle 10"/>
          <p:cNvSpPr/>
          <p:nvPr/>
        </p:nvSpPr>
        <p:spPr>
          <a:xfrm>
            <a:off x="2686050" y="1905000"/>
            <a:ext cx="2133600" cy="586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Jane Smith</a:t>
            </a:r>
          </a:p>
          <a:p>
            <a:pPr algn="ctr"/>
            <a:r>
              <a:rPr lang="en-US" dirty="0"/>
              <a:t>DOB: 1/1/91</a:t>
            </a:r>
          </a:p>
        </p:txBody>
      </p:sp>
      <p:sp>
        <p:nvSpPr>
          <p:cNvPr id="12" name="TextBox 11"/>
          <p:cNvSpPr txBox="1"/>
          <p:nvPr/>
        </p:nvSpPr>
        <p:spPr>
          <a:xfrm>
            <a:off x="6172200" y="2252246"/>
            <a:ext cx="3429000" cy="338554"/>
          </a:xfrm>
          <a:prstGeom prst="rect">
            <a:avLst/>
          </a:prstGeom>
          <a:noFill/>
        </p:spPr>
        <p:txBody>
          <a:bodyPr wrap="square" rtlCol="0">
            <a:spAutoFit/>
          </a:bodyPr>
          <a:lstStyle/>
          <a:p>
            <a:r>
              <a:rPr lang="en-US" sz="1600" dirty="0">
                <a:solidFill>
                  <a:srgbClr val="F50064"/>
                </a:solidFill>
              </a:rPr>
              <a:t>4/26/21 @ 2125</a:t>
            </a:r>
          </a:p>
        </p:txBody>
      </p:sp>
      <p:pic>
        <p:nvPicPr>
          <p:cNvPr id="13" name="Picture 12"/>
          <p:cNvPicPr>
            <a:picLocks noChangeAspect="1"/>
          </p:cNvPicPr>
          <p:nvPr/>
        </p:nvPicPr>
        <p:blipFill rotWithShape="1">
          <a:blip r:embed="rId2"/>
          <a:srcRect l="945" t="88748" r="-1" b="132"/>
          <a:stretch/>
        </p:blipFill>
        <p:spPr>
          <a:xfrm>
            <a:off x="1676400" y="5310528"/>
            <a:ext cx="8839200" cy="1395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Oval 13"/>
          <p:cNvSpPr/>
          <p:nvPr/>
        </p:nvSpPr>
        <p:spPr>
          <a:xfrm>
            <a:off x="1600200" y="762000"/>
            <a:ext cx="762000" cy="990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Ex:1</a:t>
            </a:r>
          </a:p>
        </p:txBody>
      </p:sp>
      <p:sp>
        <p:nvSpPr>
          <p:cNvPr id="15" name="Oval 14"/>
          <p:cNvSpPr/>
          <p:nvPr/>
        </p:nvSpPr>
        <p:spPr>
          <a:xfrm>
            <a:off x="1628775" y="4766464"/>
            <a:ext cx="762000" cy="990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Ex:2</a:t>
            </a:r>
          </a:p>
        </p:txBody>
      </p:sp>
      <p:sp>
        <p:nvSpPr>
          <p:cNvPr id="17" name="TextBox 16"/>
          <p:cNvSpPr txBox="1"/>
          <p:nvPr/>
        </p:nvSpPr>
        <p:spPr>
          <a:xfrm>
            <a:off x="2228850" y="5505844"/>
            <a:ext cx="533400" cy="400110"/>
          </a:xfrm>
          <a:prstGeom prst="rect">
            <a:avLst/>
          </a:prstGeom>
          <a:noFill/>
        </p:spPr>
        <p:txBody>
          <a:bodyPr wrap="square" rtlCol="0">
            <a:spAutoFit/>
          </a:bodyPr>
          <a:lstStyle/>
          <a:p>
            <a:r>
              <a:rPr lang="en-US" sz="2000" b="1" dirty="0">
                <a:solidFill>
                  <a:srgbClr val="F50064"/>
                </a:solidFill>
                <a:latin typeface="Bauhaus 93" panose="04030905020B02020C02" pitchFamily="82" charset="0"/>
              </a:rPr>
              <a:t>X</a:t>
            </a:r>
          </a:p>
        </p:txBody>
      </p:sp>
      <p:cxnSp>
        <p:nvCxnSpPr>
          <p:cNvPr id="19" name="Straight Connector 18"/>
          <p:cNvCxnSpPr/>
          <p:nvPr/>
        </p:nvCxnSpPr>
        <p:spPr>
          <a:xfrm>
            <a:off x="3314700" y="5029200"/>
            <a:ext cx="5715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181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09" y="701748"/>
            <a:ext cx="10521187" cy="2014679"/>
          </a:xfrm>
        </p:spPr>
        <p:txBody>
          <a:bodyPr/>
          <a:lstStyle/>
          <a:p>
            <a:r>
              <a:rPr lang="en-US" dirty="0" smtClean="0"/>
              <a:t>Dr. Amber Watters MD, Northwestern Medicine </a:t>
            </a:r>
            <a:endParaRPr lang="en-US" dirty="0"/>
          </a:p>
        </p:txBody>
      </p:sp>
    </p:spTree>
    <p:extLst>
      <p:ext uri="{BB962C8B-B14F-4D97-AF65-F5344CB8AC3E}">
        <p14:creationId xmlns:p14="http://schemas.microsoft.com/office/powerpoint/2010/main" val="3585484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14600" y="2971801"/>
            <a:ext cx="6722378" cy="876329"/>
          </a:xfrm>
        </p:spPr>
        <p:txBody>
          <a:bodyPr/>
          <a:lstStyle/>
          <a:p>
            <a:r>
              <a:rPr lang="en-US" sz="4400" dirty="0"/>
              <a:t>Implementation of Outpatient Cervical Ripening for Induction of Labor</a:t>
            </a:r>
          </a:p>
        </p:txBody>
      </p:sp>
      <p:sp>
        <p:nvSpPr>
          <p:cNvPr id="2" name="TextBox 1">
            <a:extLst>
              <a:ext uri="{FF2B5EF4-FFF2-40B4-BE49-F238E27FC236}">
                <a16:creationId xmlns:a16="http://schemas.microsoft.com/office/drawing/2014/main" id="{5EF30061-CA56-41FB-885C-F425E1BC47F4}"/>
              </a:ext>
            </a:extLst>
          </p:cNvPr>
          <p:cNvSpPr txBox="1"/>
          <p:nvPr/>
        </p:nvSpPr>
        <p:spPr>
          <a:xfrm>
            <a:off x="2510950" y="3841385"/>
            <a:ext cx="7278696" cy="22867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pPr>
            <a:endParaRPr lang="en-US" dirty="0">
              <a:solidFill>
                <a:prstClr val="white"/>
              </a:solidFill>
              <a:latin typeface="Calibri"/>
              <a:cs typeface="Calibri"/>
            </a:endParaRPr>
          </a:p>
          <a:p>
            <a:pPr>
              <a:lnSpc>
                <a:spcPct val="90000"/>
              </a:lnSpc>
              <a:spcBef>
                <a:spcPts val="600"/>
              </a:spcBef>
            </a:pPr>
            <a:r>
              <a:rPr lang="en-US" dirty="0">
                <a:solidFill>
                  <a:prstClr val="white"/>
                </a:solidFill>
                <a:latin typeface="Calibri"/>
                <a:cs typeface="Calibri"/>
              </a:rPr>
              <a:t>Amber Watters, MD</a:t>
            </a:r>
          </a:p>
          <a:p>
            <a:r>
              <a:rPr lang="en-US" dirty="0">
                <a:solidFill>
                  <a:prstClr val="white"/>
                </a:solidFill>
                <a:latin typeface="Calibri"/>
              </a:rPr>
              <a:t>Assistant Professor, Obstetrics &amp; Gynecology</a:t>
            </a:r>
          </a:p>
          <a:p>
            <a:r>
              <a:rPr lang="en-US" dirty="0">
                <a:solidFill>
                  <a:prstClr val="white"/>
                </a:solidFill>
                <a:latin typeface="Calibri"/>
              </a:rPr>
              <a:t>Ambulatory Medical Director, </a:t>
            </a:r>
            <a:r>
              <a:rPr lang="en-US" dirty="0" err="1">
                <a:solidFill>
                  <a:prstClr val="white"/>
                </a:solidFill>
                <a:latin typeface="Calibri"/>
              </a:rPr>
              <a:t>Galter</a:t>
            </a:r>
            <a:r>
              <a:rPr lang="en-US" dirty="0">
                <a:solidFill>
                  <a:prstClr val="white"/>
                </a:solidFill>
                <a:latin typeface="Calibri"/>
              </a:rPr>
              <a:t> 14</a:t>
            </a:r>
            <a:r>
              <a:rPr lang="en-US" baseline="30000" dirty="0">
                <a:solidFill>
                  <a:prstClr val="white"/>
                </a:solidFill>
                <a:latin typeface="Calibri"/>
              </a:rPr>
              <a:t>th</a:t>
            </a:r>
            <a:r>
              <a:rPr lang="en-US" dirty="0">
                <a:solidFill>
                  <a:prstClr val="white"/>
                </a:solidFill>
                <a:latin typeface="Calibri"/>
              </a:rPr>
              <a:t> Floor</a:t>
            </a:r>
          </a:p>
          <a:p>
            <a:r>
              <a:rPr lang="en-US" dirty="0">
                <a:solidFill>
                  <a:prstClr val="white"/>
                </a:solidFill>
                <a:latin typeface="Calibri"/>
              </a:rPr>
              <a:t>Labor &amp; Delivery Medical Director, Prentice Women’s Hospital</a:t>
            </a:r>
          </a:p>
          <a:p>
            <a:r>
              <a:rPr lang="en-US" dirty="0">
                <a:solidFill>
                  <a:prstClr val="white"/>
                </a:solidFill>
                <a:latin typeface="Calibri"/>
              </a:rPr>
              <a:t>Northwestern University and Northwestern Medical Group</a:t>
            </a:r>
          </a:p>
          <a:p>
            <a:r>
              <a:rPr lang="en-US" dirty="0">
                <a:solidFill>
                  <a:prstClr val="white"/>
                </a:solidFill>
                <a:latin typeface="Calibri"/>
              </a:rPr>
              <a:t> </a:t>
            </a:r>
          </a:p>
          <a:p>
            <a:pPr>
              <a:lnSpc>
                <a:spcPct val="90000"/>
              </a:lnSpc>
              <a:spcBef>
                <a:spcPts val="600"/>
              </a:spcBef>
            </a:pPr>
            <a:endParaRPr lang="en-US" dirty="0">
              <a:solidFill>
                <a:prstClr val="white"/>
              </a:solidFill>
              <a:latin typeface="Calibri"/>
              <a:cs typeface="Calibri"/>
            </a:endParaRPr>
          </a:p>
        </p:txBody>
      </p:sp>
    </p:spTree>
    <p:extLst>
      <p:ext uri="{BB962C8B-B14F-4D97-AF65-F5344CB8AC3E}">
        <p14:creationId xmlns:p14="http://schemas.microsoft.com/office/powerpoint/2010/main" val="529364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I have no financial disclosures.</a:t>
            </a:r>
          </a:p>
          <a:p>
            <a:r>
              <a:rPr lang="en-US" dirty="0" smtClean="0"/>
              <a:t>I am not an expert. </a:t>
            </a:r>
            <a:endParaRPr lang="en-US" dirty="0"/>
          </a:p>
        </p:txBody>
      </p:sp>
    </p:spTree>
    <p:extLst>
      <p:ext uri="{BB962C8B-B14F-4D97-AF65-F5344CB8AC3E}">
        <p14:creationId xmlns:p14="http://schemas.microsoft.com/office/powerpoint/2010/main" val="4292672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Share our institution’s backstory and personal experience with implementation of outpatient cervical ripening.</a:t>
            </a:r>
          </a:p>
          <a:p>
            <a:pPr marL="457200" indent="-457200">
              <a:buAutoNum type="arabicPeriod"/>
            </a:pPr>
            <a:r>
              <a:rPr lang="en-US" dirty="0" smtClean="0"/>
              <a:t>Review the safety and efficacy of outpatient cervical ripening with an induction balloon. </a:t>
            </a:r>
          </a:p>
        </p:txBody>
      </p:sp>
      <p:pic>
        <p:nvPicPr>
          <p:cNvPr id="5" name="Picture 4"/>
          <p:cNvPicPr>
            <a:picLocks noChangeAspect="1"/>
          </p:cNvPicPr>
          <p:nvPr/>
        </p:nvPicPr>
        <p:blipFill>
          <a:blip r:embed="rId3"/>
          <a:stretch>
            <a:fillRect/>
          </a:stretch>
        </p:blipFill>
        <p:spPr>
          <a:xfrm>
            <a:off x="5668490" y="2874917"/>
            <a:ext cx="4263241" cy="3644963"/>
          </a:xfrm>
          <a:prstGeom prst="rect">
            <a:avLst/>
          </a:prstGeom>
        </p:spPr>
      </p:pic>
      <p:sp>
        <p:nvSpPr>
          <p:cNvPr id="6" name="TextBox 5"/>
          <p:cNvSpPr txBox="1"/>
          <p:nvPr/>
        </p:nvSpPr>
        <p:spPr>
          <a:xfrm>
            <a:off x="8150409" y="6519879"/>
            <a:ext cx="4156319" cy="914400"/>
          </a:xfrm>
          <a:prstGeom prst="rect">
            <a:avLst/>
          </a:prstGeom>
          <a:noFill/>
        </p:spPr>
        <p:txBody>
          <a:bodyPr wrap="none" lIns="0" tIns="0" rIns="0" bIns="0" rtlCol="0">
            <a:noAutofit/>
          </a:bodyPr>
          <a:lstStyle/>
          <a:p>
            <a:pPr>
              <a:lnSpc>
                <a:spcPct val="90000"/>
              </a:lnSpc>
              <a:spcBef>
                <a:spcPts val="600"/>
              </a:spcBef>
            </a:pPr>
            <a:r>
              <a:rPr lang="en-US" sz="1200" spc="-50" dirty="0">
                <a:solidFill>
                  <a:srgbClr val="54585A"/>
                </a:solidFill>
                <a:latin typeface="Calibri"/>
              </a:rPr>
              <a:t>Lamar et al, OBG Management</a:t>
            </a:r>
          </a:p>
        </p:txBody>
      </p:sp>
    </p:spTree>
    <p:extLst>
      <p:ext uri="{BB962C8B-B14F-4D97-AF65-F5344CB8AC3E}">
        <p14:creationId xmlns:p14="http://schemas.microsoft.com/office/powerpoint/2010/main" val="3572949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Paradigm Shift </a:t>
            </a:r>
            <a:endParaRPr lang="en-US" dirty="0"/>
          </a:p>
        </p:txBody>
      </p:sp>
      <p:sp>
        <p:nvSpPr>
          <p:cNvPr id="4" name="Text Placeholder 3"/>
          <p:cNvSpPr>
            <a:spLocks noGrp="1"/>
          </p:cNvSpPr>
          <p:nvPr>
            <p:ph type="body" sz="quarter" idx="13"/>
          </p:nvPr>
        </p:nvSpPr>
        <p:spPr/>
        <p:txBody>
          <a:bodyPr/>
          <a:lstStyle/>
          <a:p>
            <a:r>
              <a:rPr lang="en-US" dirty="0" smtClean="0"/>
              <a:t>Publication of the ARRIVE trial in August 2018</a:t>
            </a:r>
            <a:endParaRPr lang="en-US" dirty="0"/>
          </a:p>
        </p:txBody>
      </p:sp>
      <p:pic>
        <p:nvPicPr>
          <p:cNvPr id="8" name="Content Placeholder 7"/>
          <p:cNvPicPr>
            <a:picLocks noGrp="1" noChangeAspect="1"/>
          </p:cNvPicPr>
          <p:nvPr>
            <p:ph idx="1"/>
          </p:nvPr>
        </p:nvPicPr>
        <p:blipFill>
          <a:blip r:embed="rId3"/>
          <a:stretch>
            <a:fillRect/>
          </a:stretch>
        </p:blipFill>
        <p:spPr>
          <a:xfrm>
            <a:off x="2257804" y="1371601"/>
            <a:ext cx="7539720" cy="4276781"/>
          </a:xfrm>
          <a:prstGeom prst="rect">
            <a:avLst/>
          </a:prstGeom>
          <a:ln>
            <a:solidFill>
              <a:srgbClr val="A9ABAC"/>
            </a:solidFill>
          </a:ln>
        </p:spPr>
      </p:pic>
      <p:pic>
        <p:nvPicPr>
          <p:cNvPr id="3" name="Picture 2"/>
          <p:cNvPicPr>
            <a:picLocks noChangeAspect="1"/>
          </p:cNvPicPr>
          <p:nvPr/>
        </p:nvPicPr>
        <p:blipFill>
          <a:blip r:embed="rId4"/>
          <a:stretch>
            <a:fillRect/>
          </a:stretch>
        </p:blipFill>
        <p:spPr>
          <a:xfrm>
            <a:off x="2839320" y="4475749"/>
            <a:ext cx="7567379" cy="1673060"/>
          </a:xfrm>
          <a:prstGeom prst="rect">
            <a:avLst/>
          </a:prstGeom>
          <a:ln>
            <a:solidFill>
              <a:schemeClr val="tx1">
                <a:lumMod val="50000"/>
              </a:schemeClr>
            </a:solidFill>
          </a:ln>
        </p:spPr>
      </p:pic>
    </p:spTree>
    <p:extLst>
      <p:ext uri="{BB962C8B-B14F-4D97-AF65-F5344CB8AC3E}">
        <p14:creationId xmlns:p14="http://schemas.microsoft.com/office/powerpoint/2010/main" val="261170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 Operations Problem</a:t>
            </a:r>
            <a:endParaRPr lang="en-US" dirty="0"/>
          </a:p>
        </p:txBody>
      </p:sp>
      <p:sp>
        <p:nvSpPr>
          <p:cNvPr id="6" name="Text Placeholder 5"/>
          <p:cNvSpPr>
            <a:spLocks noGrp="1"/>
          </p:cNvSpPr>
          <p:nvPr>
            <p:ph type="body" idx="1"/>
          </p:nvPr>
        </p:nvSpPr>
        <p:spPr/>
        <p:txBody>
          <a:bodyPr/>
          <a:lstStyle/>
          <a:p>
            <a:r>
              <a:rPr lang="en-US" dirty="0" smtClean="0"/>
              <a:t>Manifest as...</a:t>
            </a:r>
            <a:endParaRPr lang="en-US" dirty="0"/>
          </a:p>
        </p:txBody>
      </p:sp>
      <p:sp>
        <p:nvSpPr>
          <p:cNvPr id="7" name="Content Placeholder 6"/>
          <p:cNvSpPr>
            <a:spLocks noGrp="1"/>
          </p:cNvSpPr>
          <p:nvPr>
            <p:ph sz="half" idx="2"/>
          </p:nvPr>
        </p:nvSpPr>
        <p:spPr/>
        <p:txBody>
          <a:bodyPr/>
          <a:lstStyle/>
          <a:p>
            <a:r>
              <a:rPr lang="en-US" dirty="0" smtClean="0"/>
              <a:t>Waitlist for elective induction scheduling</a:t>
            </a:r>
          </a:p>
          <a:p>
            <a:r>
              <a:rPr lang="en-US" dirty="0" smtClean="0"/>
              <a:t>Prolonged LOS on L&amp;D</a:t>
            </a:r>
          </a:p>
          <a:p>
            <a:r>
              <a:rPr lang="en-US" dirty="0" smtClean="0"/>
              <a:t>Patients ‘boarding’ in OB triage or a full floor leads to cancelling inductions</a:t>
            </a:r>
            <a:endParaRPr lang="en-US" dirty="0"/>
          </a:p>
        </p:txBody>
      </p:sp>
      <p:sp>
        <p:nvSpPr>
          <p:cNvPr id="8" name="Text Placeholder 7"/>
          <p:cNvSpPr>
            <a:spLocks noGrp="1"/>
          </p:cNvSpPr>
          <p:nvPr>
            <p:ph type="body" sz="quarter" idx="3"/>
          </p:nvPr>
        </p:nvSpPr>
        <p:spPr/>
        <p:txBody>
          <a:bodyPr/>
          <a:lstStyle/>
          <a:p>
            <a:r>
              <a:rPr lang="en-US" dirty="0" smtClean="0"/>
              <a:t>Induction Working Group…</a:t>
            </a:r>
            <a:endParaRPr lang="en-US" dirty="0"/>
          </a:p>
        </p:txBody>
      </p:sp>
      <p:sp>
        <p:nvSpPr>
          <p:cNvPr id="9" name="Content Placeholder 8"/>
          <p:cNvSpPr>
            <a:spLocks noGrp="1"/>
          </p:cNvSpPr>
          <p:nvPr>
            <p:ph sz="quarter" idx="4"/>
          </p:nvPr>
        </p:nvSpPr>
        <p:spPr/>
        <p:txBody>
          <a:bodyPr/>
          <a:lstStyle/>
          <a:p>
            <a:r>
              <a:rPr lang="en-US" dirty="0" smtClean="0"/>
              <a:t>Transparency/Communication</a:t>
            </a:r>
          </a:p>
          <a:p>
            <a:r>
              <a:rPr lang="en-US" dirty="0" smtClean="0"/>
              <a:t>Process Improvements</a:t>
            </a:r>
          </a:p>
          <a:p>
            <a:r>
              <a:rPr lang="en-US" dirty="0" smtClean="0"/>
              <a:t>What about Outpatient Cervical Ripening ?</a:t>
            </a:r>
            <a:endParaRPr lang="en-US" dirty="0"/>
          </a:p>
        </p:txBody>
      </p:sp>
      <p:sp>
        <p:nvSpPr>
          <p:cNvPr id="10" name="Text Placeholder 9"/>
          <p:cNvSpPr>
            <a:spLocks noGrp="1"/>
          </p:cNvSpPr>
          <p:nvPr>
            <p:ph type="body" sz="quarter" idx="13"/>
          </p:nvPr>
        </p:nvSpPr>
        <p:spPr/>
        <p:txBody>
          <a:bodyPr/>
          <a:lstStyle/>
          <a:p>
            <a:r>
              <a:rPr lang="en-US" dirty="0" smtClean="0"/>
              <a:t>Labor and Delivery Bottleneck</a:t>
            </a:r>
            <a:endParaRPr lang="en-US" dirty="0"/>
          </a:p>
        </p:txBody>
      </p:sp>
    </p:spTree>
    <p:extLst>
      <p:ext uri="{BB962C8B-B14F-4D97-AF65-F5344CB8AC3E}">
        <p14:creationId xmlns:p14="http://schemas.microsoft.com/office/powerpoint/2010/main" val="35471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Data</a:t>
            </a:r>
            <a:endParaRPr lang="en-US" dirty="0"/>
          </a:p>
        </p:txBody>
      </p:sp>
      <p:sp>
        <p:nvSpPr>
          <p:cNvPr id="3" name="Content Placeholder 2"/>
          <p:cNvSpPr>
            <a:spLocks noGrp="1"/>
          </p:cNvSpPr>
          <p:nvPr>
            <p:ph idx="1"/>
          </p:nvPr>
        </p:nvSpPr>
        <p:spPr/>
        <p:txBody>
          <a:bodyPr vert="horz" lIns="0" tIns="0" rIns="91440" bIns="45720" rtlCol="0" anchor="t">
            <a:noAutofit/>
          </a:bodyPr>
          <a:lstStyle/>
          <a:p>
            <a:pPr marL="0" indent="0" fontAlgn="base">
              <a:buNone/>
            </a:pPr>
            <a:r>
              <a:rPr lang="en-US" u="sng" dirty="0"/>
              <a:t>INDUCTION VOLUME</a:t>
            </a:r>
          </a:p>
          <a:p>
            <a:pPr fontAlgn="base"/>
            <a:r>
              <a:rPr lang="en-US" dirty="0"/>
              <a:t>4,071 induction episodes over 1 calendar year (6/1/19 to 5/31/20</a:t>
            </a:r>
            <a:r>
              <a:rPr lang="en-US" dirty="0" smtClean="0"/>
              <a:t>)</a:t>
            </a:r>
            <a:endParaRPr lang="en-US" dirty="0"/>
          </a:p>
          <a:p>
            <a:pPr fontAlgn="base"/>
            <a:r>
              <a:rPr lang="en-US" dirty="0"/>
              <a:t>2,741 (67%) had ≥ one documented cervical ripening agent</a:t>
            </a:r>
          </a:p>
          <a:p>
            <a:pPr lvl="1" fontAlgn="base"/>
            <a:r>
              <a:rPr lang="en-US" dirty="0"/>
              <a:t>About 7.5 inductions per day require cervical ripening</a:t>
            </a:r>
          </a:p>
          <a:p>
            <a:pPr lvl="1" fontAlgn="base"/>
            <a:r>
              <a:rPr lang="en-US" dirty="0"/>
              <a:t>Daily waitlist for induction slots of 3-19 patients</a:t>
            </a:r>
          </a:p>
          <a:p>
            <a:pPr fontAlgn="base"/>
            <a:endParaRPr lang="en-US" dirty="0"/>
          </a:p>
          <a:p>
            <a:pPr marL="0" indent="0" fontAlgn="base">
              <a:buNone/>
            </a:pPr>
            <a:r>
              <a:rPr lang="en-US" u="sng" dirty="0"/>
              <a:t>L&amp;D LENGTH of STAY</a:t>
            </a:r>
          </a:p>
          <a:p>
            <a:pPr fontAlgn="base"/>
            <a:r>
              <a:rPr lang="en-US" dirty="0"/>
              <a:t>Inductions undergoing </a:t>
            </a:r>
            <a:r>
              <a:rPr lang="en-US" b="1" dirty="0"/>
              <a:t>inpatient</a:t>
            </a:r>
            <a:r>
              <a:rPr lang="en-US" dirty="0"/>
              <a:t> cervical ripening: </a:t>
            </a:r>
          </a:p>
          <a:p>
            <a:pPr marL="0" indent="0" fontAlgn="base">
              <a:buNone/>
            </a:pPr>
            <a:r>
              <a:rPr lang="en-US" dirty="0"/>
              <a:t>    Average LOS of 22:13 </a:t>
            </a:r>
            <a:r>
              <a:rPr lang="en-US" dirty="0" smtClean="0"/>
              <a:t>hours</a:t>
            </a:r>
            <a:endParaRPr lang="en-US" dirty="0"/>
          </a:p>
          <a:p>
            <a:pPr marL="0" indent="0" fontAlgn="base">
              <a:buNone/>
            </a:pPr>
            <a:endParaRPr lang="en-US" dirty="0"/>
          </a:p>
          <a:p>
            <a:pPr fontAlgn="base"/>
            <a:endParaRPr lang="en-US" dirty="0"/>
          </a:p>
          <a:p>
            <a:pPr marL="206375" lvl="1" indent="0">
              <a:buNone/>
            </a:pPr>
            <a:endParaRPr lang="en-US" dirty="0"/>
          </a:p>
        </p:txBody>
      </p:sp>
      <p:sp>
        <p:nvSpPr>
          <p:cNvPr id="7" name="Text Placeholder 6"/>
          <p:cNvSpPr>
            <a:spLocks noGrp="1"/>
          </p:cNvSpPr>
          <p:nvPr>
            <p:ph type="body" sz="quarter" idx="13"/>
          </p:nvPr>
        </p:nvSpPr>
        <p:spPr/>
        <p:txBody>
          <a:bodyPr/>
          <a:lstStyle/>
          <a:p>
            <a:r>
              <a:rPr lang="en-US" dirty="0" smtClean="0"/>
              <a:t>Prentice Women’s Hospital</a:t>
            </a:r>
            <a:endParaRPr lang="en-US" dirty="0"/>
          </a:p>
        </p:txBody>
      </p:sp>
      <p:sp>
        <p:nvSpPr>
          <p:cNvPr id="5" name="Oval 4"/>
          <p:cNvSpPr/>
          <p:nvPr/>
        </p:nvSpPr>
        <p:spPr>
          <a:xfrm>
            <a:off x="3285258" y="2504704"/>
            <a:ext cx="2140527" cy="550718"/>
          </a:xfrm>
          <a:prstGeom prst="ellipse">
            <a:avLst/>
          </a:prstGeom>
          <a:noFill/>
          <a:ln>
            <a:solidFill>
              <a:srgbClr val="61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3794139" y="4332463"/>
            <a:ext cx="737755" cy="367146"/>
          </a:xfrm>
          <a:prstGeom prst="ellipse">
            <a:avLst/>
          </a:prstGeom>
          <a:noFill/>
          <a:ln>
            <a:solidFill>
              <a:srgbClr val="61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6658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Cervical Ripening</a:t>
            </a:r>
            <a:endParaRPr lang="en-US" dirty="0"/>
          </a:p>
        </p:txBody>
      </p:sp>
      <p:sp>
        <p:nvSpPr>
          <p:cNvPr id="3" name="Content Placeholder 2"/>
          <p:cNvSpPr>
            <a:spLocks noGrp="1"/>
          </p:cNvSpPr>
          <p:nvPr>
            <p:ph idx="1"/>
          </p:nvPr>
        </p:nvSpPr>
        <p:spPr/>
        <p:txBody>
          <a:bodyPr/>
          <a:lstStyle/>
          <a:p>
            <a:r>
              <a:rPr lang="en-US" dirty="0" smtClean="0"/>
              <a:t>Is it safe?</a:t>
            </a:r>
          </a:p>
          <a:p>
            <a:r>
              <a:rPr lang="en-US" dirty="0" smtClean="0"/>
              <a:t>Is it effective?</a:t>
            </a:r>
          </a:p>
          <a:p>
            <a:r>
              <a:rPr lang="en-US" dirty="0" smtClean="0"/>
              <a:t>How do we do it?</a:t>
            </a:r>
            <a:endParaRPr lang="en-US" dirty="0"/>
          </a:p>
        </p:txBody>
      </p:sp>
      <p:sp>
        <p:nvSpPr>
          <p:cNvPr id="5" name="Explosion 2 4"/>
          <p:cNvSpPr/>
          <p:nvPr/>
        </p:nvSpPr>
        <p:spPr>
          <a:xfrm>
            <a:off x="6450653" y="286466"/>
            <a:ext cx="3862136" cy="267101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latin typeface="Calibri"/>
              </a:rPr>
              <a:t>Dr</a:t>
            </a:r>
            <a:r>
              <a:rPr lang="en-US" dirty="0">
                <a:solidFill>
                  <a:prstClr val="white"/>
                </a:solidFill>
                <a:latin typeface="Calibri"/>
              </a:rPr>
              <a:t> </a:t>
            </a:r>
            <a:r>
              <a:rPr lang="en-US" dirty="0" err="1">
                <a:solidFill>
                  <a:prstClr val="white"/>
                </a:solidFill>
                <a:latin typeface="Calibri"/>
              </a:rPr>
              <a:t>Biftu</a:t>
            </a:r>
            <a:r>
              <a:rPr lang="en-US" dirty="0">
                <a:solidFill>
                  <a:prstClr val="white"/>
                </a:solidFill>
                <a:latin typeface="Calibri"/>
              </a:rPr>
              <a:t> </a:t>
            </a:r>
            <a:r>
              <a:rPr lang="en-US" dirty="0" err="1">
                <a:solidFill>
                  <a:prstClr val="white"/>
                </a:solidFill>
                <a:latin typeface="Calibri"/>
              </a:rPr>
              <a:t>Mengesha</a:t>
            </a:r>
            <a:r>
              <a:rPr lang="en-US" dirty="0">
                <a:solidFill>
                  <a:prstClr val="white"/>
                </a:solidFill>
                <a:latin typeface="Calibri"/>
              </a:rPr>
              <a:t>, UCSF</a:t>
            </a:r>
          </a:p>
        </p:txBody>
      </p:sp>
      <p:pic>
        <p:nvPicPr>
          <p:cNvPr id="7" name="Picture 6"/>
          <p:cNvPicPr>
            <a:picLocks noChangeAspect="1"/>
          </p:cNvPicPr>
          <p:nvPr/>
        </p:nvPicPr>
        <p:blipFill>
          <a:blip r:embed="rId3"/>
          <a:stretch>
            <a:fillRect/>
          </a:stretch>
        </p:blipFill>
        <p:spPr>
          <a:xfrm>
            <a:off x="3980168" y="3355072"/>
            <a:ext cx="6248400" cy="2819400"/>
          </a:xfrm>
          <a:prstGeom prst="rect">
            <a:avLst/>
          </a:prstGeom>
          <a:ln>
            <a:solidFill>
              <a:schemeClr val="tx1">
                <a:lumMod val="50000"/>
              </a:schemeClr>
            </a:solidFill>
          </a:ln>
        </p:spPr>
      </p:pic>
      <p:sp>
        <p:nvSpPr>
          <p:cNvPr id="4" name="Rectangle 3"/>
          <p:cNvSpPr/>
          <p:nvPr/>
        </p:nvSpPr>
        <p:spPr>
          <a:xfrm>
            <a:off x="6424455" y="6230436"/>
            <a:ext cx="3914533" cy="341632"/>
          </a:xfrm>
          <a:prstGeom prst="rect">
            <a:avLst/>
          </a:prstGeom>
        </p:spPr>
        <p:txBody>
          <a:bodyPr wrap="none">
            <a:spAutoFit/>
          </a:bodyPr>
          <a:lstStyle/>
          <a:p>
            <a:pPr>
              <a:lnSpc>
                <a:spcPct val="90000"/>
              </a:lnSpc>
              <a:spcBef>
                <a:spcPts val="600"/>
              </a:spcBef>
            </a:pPr>
            <a:r>
              <a:rPr lang="en-US" spc="-50" dirty="0">
                <a:solidFill>
                  <a:srgbClr val="54585A"/>
                </a:solidFill>
                <a:latin typeface="Calibri"/>
              </a:rPr>
              <a:t>OBG Management, Sept 2019, Vol 31 No 9</a:t>
            </a:r>
          </a:p>
        </p:txBody>
      </p:sp>
      <p:sp>
        <p:nvSpPr>
          <p:cNvPr id="8" name="Explosion 2 7"/>
          <p:cNvSpPr/>
          <p:nvPr/>
        </p:nvSpPr>
        <p:spPr>
          <a:xfrm>
            <a:off x="5319149" y="5471789"/>
            <a:ext cx="2412611" cy="1239520"/>
          </a:xfrm>
          <a:prstGeom prst="irregularSeal2">
            <a:avLst/>
          </a:prstGeom>
          <a:noFill/>
          <a:ln>
            <a:solidFill>
              <a:srgbClr val="61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79470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Cervical Ripening</a:t>
            </a:r>
            <a:endParaRPr lang="en-US" dirty="0"/>
          </a:p>
        </p:txBody>
      </p:sp>
      <p:sp>
        <p:nvSpPr>
          <p:cNvPr id="3" name="Text Placeholder 2"/>
          <p:cNvSpPr>
            <a:spLocks noGrp="1"/>
          </p:cNvSpPr>
          <p:nvPr>
            <p:ph type="body" idx="1"/>
          </p:nvPr>
        </p:nvSpPr>
        <p:spPr/>
        <p:txBody>
          <a:bodyPr/>
          <a:lstStyle/>
          <a:p>
            <a:r>
              <a:rPr lang="en-US" dirty="0" smtClean="0"/>
              <a:t>Maternal Harms</a:t>
            </a:r>
            <a:endParaRPr lang="en-US" dirty="0"/>
          </a:p>
        </p:txBody>
      </p:sp>
      <p:sp>
        <p:nvSpPr>
          <p:cNvPr id="4" name="Content Placeholder 3"/>
          <p:cNvSpPr>
            <a:spLocks noGrp="1"/>
          </p:cNvSpPr>
          <p:nvPr>
            <p:ph sz="half" idx="2"/>
          </p:nvPr>
        </p:nvSpPr>
        <p:spPr/>
        <p:txBody>
          <a:bodyPr/>
          <a:lstStyle/>
          <a:p>
            <a:r>
              <a:rPr lang="en-US" dirty="0" smtClean="0"/>
              <a:t>Uterine </a:t>
            </a:r>
            <a:r>
              <a:rPr lang="en-US" dirty="0" err="1" smtClean="0"/>
              <a:t>hyperstimulation</a:t>
            </a:r>
            <a:endParaRPr lang="en-US" dirty="0" smtClean="0"/>
          </a:p>
          <a:p>
            <a:r>
              <a:rPr lang="en-US" dirty="0" smtClean="0"/>
              <a:t>Cesarean birth </a:t>
            </a:r>
          </a:p>
          <a:p>
            <a:endParaRPr lang="en-US" dirty="0"/>
          </a:p>
        </p:txBody>
      </p:sp>
      <p:sp>
        <p:nvSpPr>
          <p:cNvPr id="5" name="Text Placeholder 4"/>
          <p:cNvSpPr>
            <a:spLocks noGrp="1"/>
          </p:cNvSpPr>
          <p:nvPr>
            <p:ph type="body" sz="quarter" idx="3"/>
          </p:nvPr>
        </p:nvSpPr>
        <p:spPr/>
        <p:txBody>
          <a:bodyPr/>
          <a:lstStyle/>
          <a:p>
            <a:r>
              <a:rPr lang="en-US" dirty="0" smtClean="0"/>
              <a:t>Fetal Harms</a:t>
            </a:r>
            <a:endParaRPr lang="en-US" dirty="0"/>
          </a:p>
        </p:txBody>
      </p:sp>
      <p:sp>
        <p:nvSpPr>
          <p:cNvPr id="6" name="Content Placeholder 5"/>
          <p:cNvSpPr>
            <a:spLocks noGrp="1"/>
          </p:cNvSpPr>
          <p:nvPr>
            <p:ph sz="quarter" idx="4"/>
          </p:nvPr>
        </p:nvSpPr>
        <p:spPr/>
        <p:txBody>
          <a:bodyPr/>
          <a:lstStyle/>
          <a:p>
            <a:r>
              <a:rPr lang="en-US" dirty="0" smtClean="0"/>
              <a:t>Neonatal infection</a:t>
            </a:r>
          </a:p>
          <a:p>
            <a:r>
              <a:rPr lang="en-US" dirty="0" smtClean="0"/>
              <a:t>Admission to NICU</a:t>
            </a:r>
          </a:p>
          <a:p>
            <a:r>
              <a:rPr lang="en-US" dirty="0" smtClean="0"/>
              <a:t>Serious neonatal morbidity or mortality</a:t>
            </a:r>
          </a:p>
        </p:txBody>
      </p:sp>
      <p:sp>
        <p:nvSpPr>
          <p:cNvPr id="7" name="Text Placeholder 6"/>
          <p:cNvSpPr>
            <a:spLocks noGrp="1"/>
          </p:cNvSpPr>
          <p:nvPr>
            <p:ph type="body" sz="quarter" idx="13"/>
          </p:nvPr>
        </p:nvSpPr>
        <p:spPr/>
        <p:txBody>
          <a:bodyPr/>
          <a:lstStyle/>
          <a:p>
            <a:r>
              <a:rPr lang="en-US" dirty="0" smtClean="0"/>
              <a:t>Is it safe?</a:t>
            </a:r>
            <a:endParaRPr lang="en-US" dirty="0"/>
          </a:p>
        </p:txBody>
      </p:sp>
      <p:pic>
        <p:nvPicPr>
          <p:cNvPr id="8" name="Picture 7"/>
          <p:cNvPicPr>
            <a:picLocks noChangeAspect="1"/>
          </p:cNvPicPr>
          <p:nvPr/>
        </p:nvPicPr>
        <p:blipFill>
          <a:blip r:embed="rId3"/>
          <a:stretch>
            <a:fillRect/>
          </a:stretch>
        </p:blipFill>
        <p:spPr>
          <a:xfrm>
            <a:off x="2325198" y="3612443"/>
            <a:ext cx="7212193" cy="1696453"/>
          </a:xfrm>
          <a:prstGeom prst="rect">
            <a:avLst/>
          </a:prstGeom>
          <a:ln>
            <a:solidFill>
              <a:schemeClr val="tx1">
                <a:lumMod val="50000"/>
              </a:schemeClr>
            </a:solidFill>
          </a:ln>
        </p:spPr>
      </p:pic>
      <p:sp>
        <p:nvSpPr>
          <p:cNvPr id="10" name="TextBox 9"/>
          <p:cNvSpPr txBox="1"/>
          <p:nvPr/>
        </p:nvSpPr>
        <p:spPr>
          <a:xfrm>
            <a:off x="3339993" y="5555612"/>
            <a:ext cx="5510106" cy="1033153"/>
          </a:xfrm>
          <a:prstGeom prst="rect">
            <a:avLst/>
          </a:prstGeom>
          <a:noFill/>
        </p:spPr>
        <p:txBody>
          <a:bodyPr wrap="none" lIns="0" tIns="0" rIns="0" bIns="0" rtlCol="0">
            <a:noAutofit/>
          </a:bodyPr>
          <a:lstStyle/>
          <a:p>
            <a:pPr marL="342900" indent="-342900">
              <a:lnSpc>
                <a:spcPct val="90000"/>
              </a:lnSpc>
              <a:spcBef>
                <a:spcPts val="600"/>
              </a:spcBef>
              <a:buFont typeface="Arial" panose="020B0604020202020204" pitchFamily="34" charset="0"/>
              <a:buChar char="•"/>
            </a:pPr>
            <a:r>
              <a:rPr lang="en-US" sz="1850" spc="-50" dirty="0">
                <a:solidFill>
                  <a:srgbClr val="54585A"/>
                </a:solidFill>
                <a:latin typeface="Calibri"/>
              </a:rPr>
              <a:t>4 randomized controlled trials, 3 studies (289 women and babies)</a:t>
            </a:r>
          </a:p>
        </p:txBody>
      </p:sp>
      <p:sp>
        <p:nvSpPr>
          <p:cNvPr id="12" name="Explosion 2 11"/>
          <p:cNvSpPr/>
          <p:nvPr/>
        </p:nvSpPr>
        <p:spPr>
          <a:xfrm>
            <a:off x="7447140" y="1"/>
            <a:ext cx="3220861" cy="1496291"/>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No significant differences</a:t>
            </a:r>
          </a:p>
        </p:txBody>
      </p:sp>
    </p:spTree>
    <p:extLst>
      <p:ext uri="{BB962C8B-B14F-4D97-AF65-F5344CB8AC3E}">
        <p14:creationId xmlns:p14="http://schemas.microsoft.com/office/powerpoint/2010/main" val="36071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dirty="0" smtClean="0"/>
              <a:t>PVB Data Review</a:t>
            </a:r>
            <a:endParaRPr lang="en-US" dirty="0"/>
          </a:p>
        </p:txBody>
      </p:sp>
    </p:spTree>
    <p:extLst>
      <p:ext uri="{BB962C8B-B14F-4D97-AF65-F5344CB8AC3E}">
        <p14:creationId xmlns:p14="http://schemas.microsoft.com/office/powerpoint/2010/main" val="252358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Cervical Ripening</a:t>
            </a:r>
            <a:endParaRPr lang="en-US" dirty="0"/>
          </a:p>
        </p:txBody>
      </p:sp>
      <p:sp>
        <p:nvSpPr>
          <p:cNvPr id="3" name="Text Placeholder 2"/>
          <p:cNvSpPr>
            <a:spLocks noGrp="1"/>
          </p:cNvSpPr>
          <p:nvPr>
            <p:ph type="body" idx="1"/>
          </p:nvPr>
        </p:nvSpPr>
        <p:spPr/>
        <p:txBody>
          <a:bodyPr/>
          <a:lstStyle/>
          <a:p>
            <a:r>
              <a:rPr lang="en-US" dirty="0" smtClean="0"/>
              <a:t>Time from induction to birth</a:t>
            </a:r>
            <a:endParaRPr lang="en-US" dirty="0"/>
          </a:p>
        </p:txBody>
      </p:sp>
      <p:sp>
        <p:nvSpPr>
          <p:cNvPr id="4" name="Content Placeholder 3"/>
          <p:cNvSpPr>
            <a:spLocks noGrp="1"/>
          </p:cNvSpPr>
          <p:nvPr>
            <p:ph sz="half" idx="2"/>
          </p:nvPr>
        </p:nvSpPr>
        <p:spPr/>
        <p:txBody>
          <a:bodyPr/>
          <a:lstStyle/>
          <a:p>
            <a:r>
              <a:rPr lang="en-US" dirty="0" smtClean="0"/>
              <a:t>-3.51 hours</a:t>
            </a:r>
          </a:p>
          <a:p>
            <a:endParaRPr lang="en-US" dirty="0"/>
          </a:p>
        </p:txBody>
      </p:sp>
      <p:sp>
        <p:nvSpPr>
          <p:cNvPr id="5" name="Text Placeholder 4"/>
          <p:cNvSpPr>
            <a:spLocks noGrp="1"/>
          </p:cNvSpPr>
          <p:nvPr>
            <p:ph type="body" sz="quarter" idx="3"/>
          </p:nvPr>
        </p:nvSpPr>
        <p:spPr/>
        <p:txBody>
          <a:bodyPr/>
          <a:lstStyle/>
          <a:p>
            <a:r>
              <a:rPr lang="en-US" dirty="0" smtClean="0"/>
              <a:t>Length of hospital stay</a:t>
            </a:r>
            <a:endParaRPr lang="en-US" dirty="0"/>
          </a:p>
        </p:txBody>
      </p:sp>
      <p:sp>
        <p:nvSpPr>
          <p:cNvPr id="6" name="Content Placeholder 5"/>
          <p:cNvSpPr>
            <a:spLocks noGrp="1"/>
          </p:cNvSpPr>
          <p:nvPr>
            <p:ph sz="quarter" idx="4"/>
          </p:nvPr>
        </p:nvSpPr>
        <p:spPr/>
        <p:txBody>
          <a:bodyPr/>
          <a:lstStyle/>
          <a:p>
            <a:r>
              <a:rPr lang="en-US" dirty="0" smtClean="0"/>
              <a:t>-0.50 days</a:t>
            </a:r>
            <a:endParaRPr lang="en-US" dirty="0"/>
          </a:p>
        </p:txBody>
      </p:sp>
      <p:sp>
        <p:nvSpPr>
          <p:cNvPr id="7" name="Text Placeholder 6"/>
          <p:cNvSpPr>
            <a:spLocks noGrp="1"/>
          </p:cNvSpPr>
          <p:nvPr>
            <p:ph type="body" sz="quarter" idx="13"/>
          </p:nvPr>
        </p:nvSpPr>
        <p:spPr/>
        <p:txBody>
          <a:bodyPr/>
          <a:lstStyle/>
          <a:p>
            <a:r>
              <a:rPr lang="en-US" dirty="0" smtClean="0"/>
              <a:t>Is it effective?</a:t>
            </a:r>
            <a:endParaRPr lang="en-US" dirty="0"/>
          </a:p>
        </p:txBody>
      </p:sp>
      <p:pic>
        <p:nvPicPr>
          <p:cNvPr id="8" name="Picture 7"/>
          <p:cNvPicPr>
            <a:picLocks noChangeAspect="1"/>
          </p:cNvPicPr>
          <p:nvPr/>
        </p:nvPicPr>
        <p:blipFill>
          <a:blip r:embed="rId3"/>
          <a:stretch>
            <a:fillRect/>
          </a:stretch>
        </p:blipFill>
        <p:spPr>
          <a:xfrm>
            <a:off x="1698209" y="2845094"/>
            <a:ext cx="7212193" cy="1696453"/>
          </a:xfrm>
          <a:prstGeom prst="rect">
            <a:avLst/>
          </a:prstGeom>
          <a:ln>
            <a:solidFill>
              <a:schemeClr val="tx1">
                <a:lumMod val="50000"/>
              </a:schemeClr>
            </a:solidFill>
          </a:ln>
        </p:spPr>
      </p:pic>
      <p:pic>
        <p:nvPicPr>
          <p:cNvPr id="10" name="Picture 9"/>
          <p:cNvPicPr>
            <a:picLocks noChangeAspect="1"/>
          </p:cNvPicPr>
          <p:nvPr/>
        </p:nvPicPr>
        <p:blipFill>
          <a:blip r:embed="rId4"/>
          <a:stretch>
            <a:fillRect/>
          </a:stretch>
        </p:blipFill>
        <p:spPr>
          <a:xfrm>
            <a:off x="1698208" y="4721385"/>
            <a:ext cx="8825414" cy="684054"/>
          </a:xfrm>
          <a:prstGeom prst="rect">
            <a:avLst/>
          </a:prstGeom>
          <a:ln>
            <a:solidFill>
              <a:schemeClr val="tx1">
                <a:lumMod val="50000"/>
              </a:schemeClr>
            </a:solidFill>
          </a:ln>
        </p:spPr>
      </p:pic>
    </p:spTree>
    <p:extLst>
      <p:ext uri="{BB962C8B-B14F-4D97-AF65-F5344CB8AC3E}">
        <p14:creationId xmlns:p14="http://schemas.microsoft.com/office/powerpoint/2010/main" val="9516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Cervical Ripening</a:t>
            </a:r>
            <a:endParaRPr lang="en-US" dirty="0"/>
          </a:p>
        </p:txBody>
      </p:sp>
      <p:sp>
        <p:nvSpPr>
          <p:cNvPr id="3" name="Text Placeholder 2"/>
          <p:cNvSpPr>
            <a:spLocks noGrp="1"/>
          </p:cNvSpPr>
          <p:nvPr>
            <p:ph type="body" idx="1"/>
          </p:nvPr>
        </p:nvSpPr>
        <p:spPr>
          <a:xfrm>
            <a:off x="2359477" y="1304431"/>
            <a:ext cx="3581400" cy="357187"/>
          </a:xfrm>
        </p:spPr>
        <p:txBody>
          <a:bodyPr/>
          <a:lstStyle/>
          <a:p>
            <a:r>
              <a:rPr lang="en-US" dirty="0" smtClean="0"/>
              <a:t>Maternal Harms</a:t>
            </a:r>
            <a:endParaRPr lang="en-US" dirty="0"/>
          </a:p>
        </p:txBody>
      </p:sp>
      <p:sp>
        <p:nvSpPr>
          <p:cNvPr id="4" name="Content Placeholder 3"/>
          <p:cNvSpPr>
            <a:spLocks noGrp="1"/>
          </p:cNvSpPr>
          <p:nvPr>
            <p:ph sz="half" idx="2"/>
          </p:nvPr>
        </p:nvSpPr>
        <p:spPr>
          <a:xfrm>
            <a:off x="2354771" y="1624012"/>
            <a:ext cx="3768895" cy="3733800"/>
          </a:xfrm>
        </p:spPr>
        <p:txBody>
          <a:bodyPr/>
          <a:lstStyle/>
          <a:p>
            <a:r>
              <a:rPr lang="en-US" dirty="0" err="1" smtClean="0"/>
              <a:t>Chorioamnionitis</a:t>
            </a:r>
            <a:endParaRPr lang="en-US" dirty="0" smtClean="0"/>
          </a:p>
          <a:p>
            <a:r>
              <a:rPr lang="en-US" dirty="0" smtClean="0"/>
              <a:t>Cesarean delivery</a:t>
            </a:r>
          </a:p>
          <a:p>
            <a:r>
              <a:rPr lang="en-US" dirty="0" smtClean="0"/>
              <a:t>Postpartum hemorrhage</a:t>
            </a:r>
          </a:p>
          <a:p>
            <a:r>
              <a:rPr lang="en-US" dirty="0" smtClean="0"/>
              <a:t>Heavy bleeding/placental abruption</a:t>
            </a:r>
            <a:endParaRPr lang="en-US" dirty="0"/>
          </a:p>
        </p:txBody>
      </p:sp>
      <p:sp>
        <p:nvSpPr>
          <p:cNvPr id="5" name="Text Placeholder 4"/>
          <p:cNvSpPr>
            <a:spLocks noGrp="1"/>
          </p:cNvSpPr>
          <p:nvPr>
            <p:ph type="body" sz="quarter" idx="3"/>
          </p:nvPr>
        </p:nvSpPr>
        <p:spPr>
          <a:xfrm>
            <a:off x="6096000" y="1291595"/>
            <a:ext cx="3770375" cy="357188"/>
          </a:xfrm>
        </p:spPr>
        <p:txBody>
          <a:bodyPr/>
          <a:lstStyle/>
          <a:p>
            <a:r>
              <a:rPr lang="en-US" dirty="0" smtClean="0"/>
              <a:t>Fetal Harms</a:t>
            </a:r>
            <a:endParaRPr lang="en-US" dirty="0"/>
          </a:p>
        </p:txBody>
      </p:sp>
      <p:sp>
        <p:nvSpPr>
          <p:cNvPr id="6" name="Content Placeholder 5"/>
          <p:cNvSpPr>
            <a:spLocks noGrp="1"/>
          </p:cNvSpPr>
          <p:nvPr>
            <p:ph sz="quarter" idx="4"/>
          </p:nvPr>
        </p:nvSpPr>
        <p:spPr>
          <a:xfrm>
            <a:off x="5934691" y="1654207"/>
            <a:ext cx="3770375" cy="3733800"/>
          </a:xfrm>
        </p:spPr>
        <p:txBody>
          <a:bodyPr/>
          <a:lstStyle/>
          <a:p>
            <a:r>
              <a:rPr lang="en-US" dirty="0" smtClean="0"/>
              <a:t>Meconium-stained fluid</a:t>
            </a:r>
          </a:p>
          <a:p>
            <a:r>
              <a:rPr lang="en-US" dirty="0" smtClean="0"/>
              <a:t>5-min Apgar &lt;7</a:t>
            </a:r>
          </a:p>
          <a:p>
            <a:r>
              <a:rPr lang="en-US" dirty="0" smtClean="0"/>
              <a:t>Admission to NICU</a:t>
            </a:r>
            <a:endParaRPr lang="en-US" dirty="0"/>
          </a:p>
        </p:txBody>
      </p:sp>
      <p:sp>
        <p:nvSpPr>
          <p:cNvPr id="7" name="Text Placeholder 6"/>
          <p:cNvSpPr>
            <a:spLocks noGrp="1"/>
          </p:cNvSpPr>
          <p:nvPr>
            <p:ph type="body" sz="quarter" idx="13"/>
          </p:nvPr>
        </p:nvSpPr>
        <p:spPr/>
        <p:txBody>
          <a:bodyPr/>
          <a:lstStyle/>
          <a:p>
            <a:r>
              <a:rPr lang="en-US" dirty="0" smtClean="0"/>
              <a:t>Is it safe? </a:t>
            </a:r>
            <a:endParaRPr lang="en-US" dirty="0"/>
          </a:p>
        </p:txBody>
      </p:sp>
      <p:pic>
        <p:nvPicPr>
          <p:cNvPr id="10" name="Picture 9"/>
          <p:cNvPicPr>
            <a:picLocks noChangeAspect="1"/>
          </p:cNvPicPr>
          <p:nvPr/>
        </p:nvPicPr>
        <p:blipFill>
          <a:blip r:embed="rId3"/>
          <a:stretch>
            <a:fillRect/>
          </a:stretch>
        </p:blipFill>
        <p:spPr>
          <a:xfrm>
            <a:off x="1971592" y="3108502"/>
            <a:ext cx="5919537" cy="1941481"/>
          </a:xfrm>
          <a:prstGeom prst="rect">
            <a:avLst/>
          </a:prstGeom>
          <a:ln>
            <a:solidFill>
              <a:schemeClr val="tx1">
                <a:lumMod val="50000"/>
              </a:schemeClr>
            </a:solidFill>
          </a:ln>
        </p:spPr>
      </p:pic>
      <p:sp>
        <p:nvSpPr>
          <p:cNvPr id="11" name="Explosion 2 10"/>
          <p:cNvSpPr/>
          <p:nvPr/>
        </p:nvSpPr>
        <p:spPr>
          <a:xfrm>
            <a:off x="7447140" y="1"/>
            <a:ext cx="3220861" cy="1496291"/>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No significant differences</a:t>
            </a:r>
          </a:p>
        </p:txBody>
      </p:sp>
      <p:sp>
        <p:nvSpPr>
          <p:cNvPr id="12" name="Text Placeholder 2"/>
          <p:cNvSpPr txBox="1">
            <a:spLocks/>
          </p:cNvSpPr>
          <p:nvPr/>
        </p:nvSpPr>
        <p:spPr>
          <a:xfrm>
            <a:off x="4523269" y="5169638"/>
            <a:ext cx="3581400" cy="357187"/>
          </a:xfrm>
          <a:prstGeom prst="rect">
            <a:avLst/>
          </a:prstGeom>
        </p:spPr>
        <p:txBody>
          <a:bodyPr vert="horz" lIns="0" tIns="0" rIns="91440" bIns="45720" rtlCol="0" anchor="b">
            <a:noAutofit/>
          </a:bodyPr>
          <a:lstStyle>
            <a:lvl1pPr marL="0" indent="0" algn="l" defTabSz="914400" rtl="0" eaLnBrk="1" latinLnBrk="0" hangingPunct="1">
              <a:spcBef>
                <a:spcPct val="20000"/>
              </a:spcBef>
              <a:buClr>
                <a:schemeClr val="accent1"/>
              </a:buClr>
              <a:buFont typeface="Arial" pitchFamily="34" charset="0"/>
              <a:buNone/>
              <a:defRPr sz="1850" b="0" kern="1200" spc="-50" baseline="0">
                <a:solidFill>
                  <a:schemeClr val="tx2"/>
                </a:solidFill>
                <a:latin typeface="+mn-lt"/>
                <a:ea typeface="+mn-ea"/>
                <a:cs typeface="+mn-cs"/>
              </a:defRPr>
            </a:lvl1pPr>
            <a:lvl2pPr marL="457200" indent="0" algn="l" defTabSz="914400" rtl="0" eaLnBrk="1" latinLnBrk="0" hangingPunct="1">
              <a:spcBef>
                <a:spcPct val="20000"/>
              </a:spcBef>
              <a:buClr>
                <a:srgbClr val="605F62"/>
              </a:buClr>
              <a:buFont typeface="Symbol" pitchFamily="18" charset="2"/>
              <a:buNone/>
              <a:defRPr sz="2000" b="1" kern="1200" spc="-50" baseline="0">
                <a:solidFill>
                  <a:schemeClr val="tx1"/>
                </a:solidFill>
                <a:latin typeface="+mn-lt"/>
                <a:ea typeface="+mn-ea"/>
                <a:cs typeface="+mn-cs"/>
              </a:defRPr>
            </a:lvl2pPr>
            <a:lvl3pPr marL="914400" indent="0" algn="l" defTabSz="914400" rtl="0" eaLnBrk="1" latinLnBrk="0" hangingPunct="1">
              <a:spcBef>
                <a:spcPct val="20000"/>
              </a:spcBef>
              <a:buClr>
                <a:srgbClr val="605F62"/>
              </a:buClr>
              <a:buFont typeface="Arial" pitchFamily="34" charset="0"/>
              <a:buNone/>
              <a:defRPr sz="1800" b="1" kern="1200" spc="-50" baseline="0">
                <a:solidFill>
                  <a:schemeClr val="tx1"/>
                </a:solidFill>
                <a:latin typeface="+mn-lt"/>
                <a:ea typeface="+mn-ea"/>
                <a:cs typeface="+mn-cs"/>
              </a:defRPr>
            </a:lvl3pPr>
            <a:lvl4pPr marL="1371600" indent="0" algn="l" defTabSz="914400" rtl="0" eaLnBrk="1" latinLnBrk="0" hangingPunct="1">
              <a:spcBef>
                <a:spcPct val="20000"/>
              </a:spcBef>
              <a:buClr>
                <a:srgbClr val="605F62"/>
              </a:buClr>
              <a:buFont typeface="Arial" pitchFamily="34" charset="0"/>
              <a:buNone/>
              <a:defRPr sz="1600" b="1" kern="1200" spc="-50" baseline="0">
                <a:solidFill>
                  <a:schemeClr val="tx1"/>
                </a:solidFill>
                <a:latin typeface="+mn-lt"/>
                <a:ea typeface="+mn-ea"/>
                <a:cs typeface="+mn-cs"/>
              </a:defRPr>
            </a:lvl4pPr>
            <a:lvl5pPr marL="1828800" indent="0" algn="l" defTabSz="914400" rtl="0" eaLnBrk="1" latinLnBrk="0" hangingPunct="1">
              <a:spcBef>
                <a:spcPct val="20000"/>
              </a:spcBef>
              <a:buClr>
                <a:srgbClr val="605F62"/>
              </a:buClr>
              <a:buFont typeface="Arial" pitchFamily="34" charset="0"/>
              <a:buNone/>
              <a:defRPr sz="1600" b="1" kern="1200" spc="-50" baseline="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buClr>
                <a:srgbClr val="61468B"/>
              </a:buClr>
            </a:pPr>
            <a:r>
              <a:rPr lang="en-US" dirty="0">
                <a:solidFill>
                  <a:srgbClr val="61468B"/>
                </a:solidFill>
                <a:latin typeface="Calibri"/>
              </a:rPr>
              <a:t>Is it effective?</a:t>
            </a:r>
          </a:p>
        </p:txBody>
      </p:sp>
      <p:sp>
        <p:nvSpPr>
          <p:cNvPr id="9" name="Rectangle 8"/>
          <p:cNvSpPr/>
          <p:nvPr/>
        </p:nvSpPr>
        <p:spPr>
          <a:xfrm>
            <a:off x="4523269" y="5533109"/>
            <a:ext cx="4572000" cy="1200329"/>
          </a:xfrm>
          <a:prstGeom prst="rect">
            <a:avLst/>
          </a:prstGeom>
        </p:spPr>
        <p:txBody>
          <a:bodyPr>
            <a:spAutoFit/>
          </a:bodyPr>
          <a:lstStyle/>
          <a:p>
            <a:pPr marL="285750" indent="-285750">
              <a:buFont typeface="Arial" panose="020B0604020202020204" pitchFamily="34" charset="0"/>
              <a:buChar char="•"/>
            </a:pPr>
            <a:r>
              <a:rPr lang="en-US" dirty="0">
                <a:solidFill>
                  <a:srgbClr val="54585A"/>
                </a:solidFill>
                <a:latin typeface="Calibri"/>
              </a:rPr>
              <a:t>Modified Bishop score 1-&gt;3 (vs. 1-&gt;1)</a:t>
            </a:r>
          </a:p>
          <a:p>
            <a:pPr marL="285750" indent="-285750">
              <a:buFont typeface="Arial" panose="020B0604020202020204" pitchFamily="34" charset="0"/>
              <a:buChar char="•"/>
            </a:pPr>
            <a:r>
              <a:rPr lang="en-US" dirty="0">
                <a:solidFill>
                  <a:srgbClr val="54585A"/>
                </a:solidFill>
                <a:latin typeface="Calibri"/>
              </a:rPr>
              <a:t>-4.3 hours from admission to delivery</a:t>
            </a:r>
          </a:p>
          <a:p>
            <a:pPr marL="285750" indent="-285750">
              <a:buFont typeface="Arial" panose="020B0604020202020204" pitchFamily="34" charset="0"/>
              <a:buChar char="•"/>
            </a:pPr>
            <a:r>
              <a:rPr lang="en-US" dirty="0">
                <a:solidFill>
                  <a:srgbClr val="54585A"/>
                </a:solidFill>
                <a:latin typeface="Calibri"/>
              </a:rPr>
              <a:t>Patient satisfaction similar between groups</a:t>
            </a:r>
          </a:p>
          <a:p>
            <a:pPr marL="285750" indent="-285750">
              <a:buFont typeface="Arial" panose="020B0604020202020204" pitchFamily="34" charset="0"/>
              <a:buChar char="•"/>
            </a:pPr>
            <a:endParaRPr lang="en-US" dirty="0">
              <a:solidFill>
                <a:srgbClr val="54585A"/>
              </a:solidFill>
              <a:latin typeface="Calibri"/>
            </a:endParaRPr>
          </a:p>
        </p:txBody>
      </p:sp>
    </p:spTree>
    <p:extLst>
      <p:ext uri="{BB962C8B-B14F-4D97-AF65-F5344CB8AC3E}">
        <p14:creationId xmlns:p14="http://schemas.microsoft.com/office/powerpoint/2010/main" val="1238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7828"/>
            <a:ext cx="7713969" cy="762000"/>
          </a:xfrm>
        </p:spPr>
        <p:txBody>
          <a:bodyPr/>
          <a:lstStyle/>
          <a:p>
            <a:r>
              <a:rPr lang="en-US" dirty="0" smtClean="0"/>
              <a:t>Outpatient Cervical Ripening</a:t>
            </a:r>
            <a:endParaRPr lang="en-US" dirty="0"/>
          </a:p>
        </p:txBody>
      </p:sp>
      <p:sp>
        <p:nvSpPr>
          <p:cNvPr id="3" name="Text Placeholder 2"/>
          <p:cNvSpPr>
            <a:spLocks noGrp="1"/>
          </p:cNvSpPr>
          <p:nvPr>
            <p:ph type="body" idx="1"/>
          </p:nvPr>
        </p:nvSpPr>
        <p:spPr/>
        <p:txBody>
          <a:bodyPr/>
          <a:lstStyle/>
          <a:p>
            <a:r>
              <a:rPr lang="en-US" dirty="0" smtClean="0"/>
              <a:t>Maternal Harms</a:t>
            </a:r>
            <a:endParaRPr lang="en-US" dirty="0"/>
          </a:p>
        </p:txBody>
      </p:sp>
      <p:sp>
        <p:nvSpPr>
          <p:cNvPr id="4" name="Content Placeholder 3"/>
          <p:cNvSpPr>
            <a:spLocks noGrp="1"/>
          </p:cNvSpPr>
          <p:nvPr>
            <p:ph sz="half" idx="2"/>
          </p:nvPr>
        </p:nvSpPr>
        <p:spPr>
          <a:xfrm>
            <a:off x="2325198" y="1981200"/>
            <a:ext cx="3768895" cy="1050758"/>
          </a:xfrm>
        </p:spPr>
        <p:txBody>
          <a:bodyPr/>
          <a:lstStyle/>
          <a:p>
            <a:r>
              <a:rPr lang="en-US" dirty="0" smtClean="0"/>
              <a:t>Uterine infection</a:t>
            </a:r>
          </a:p>
          <a:p>
            <a:r>
              <a:rPr lang="en-US" dirty="0" smtClean="0"/>
              <a:t>Cesarean delivery</a:t>
            </a:r>
            <a:endParaRPr lang="en-US" dirty="0"/>
          </a:p>
        </p:txBody>
      </p:sp>
      <p:sp>
        <p:nvSpPr>
          <p:cNvPr id="5" name="Text Placeholder 4"/>
          <p:cNvSpPr>
            <a:spLocks noGrp="1"/>
          </p:cNvSpPr>
          <p:nvPr>
            <p:ph type="body" sz="quarter" idx="3"/>
          </p:nvPr>
        </p:nvSpPr>
        <p:spPr>
          <a:xfrm>
            <a:off x="2514600" y="2846905"/>
            <a:ext cx="3770375" cy="357188"/>
          </a:xfrm>
        </p:spPr>
        <p:txBody>
          <a:bodyPr/>
          <a:lstStyle/>
          <a:p>
            <a:r>
              <a:rPr lang="en-US" dirty="0" smtClean="0"/>
              <a:t>Fetal Harms</a:t>
            </a:r>
            <a:endParaRPr lang="en-US" dirty="0"/>
          </a:p>
        </p:txBody>
      </p:sp>
      <p:sp>
        <p:nvSpPr>
          <p:cNvPr id="6" name="Content Placeholder 5"/>
          <p:cNvSpPr>
            <a:spLocks noGrp="1"/>
          </p:cNvSpPr>
          <p:nvPr>
            <p:ph sz="quarter" idx="4"/>
          </p:nvPr>
        </p:nvSpPr>
        <p:spPr>
          <a:xfrm>
            <a:off x="2323718" y="3204093"/>
            <a:ext cx="3770375" cy="3733800"/>
          </a:xfrm>
        </p:spPr>
        <p:txBody>
          <a:bodyPr/>
          <a:lstStyle/>
          <a:p>
            <a:r>
              <a:rPr lang="en-US" dirty="0" smtClean="0"/>
              <a:t>Birth trauma</a:t>
            </a:r>
          </a:p>
          <a:p>
            <a:r>
              <a:rPr lang="en-US" dirty="0" smtClean="0"/>
              <a:t>Shoulder dystocia</a:t>
            </a:r>
          </a:p>
        </p:txBody>
      </p:sp>
      <p:sp>
        <p:nvSpPr>
          <p:cNvPr id="7" name="Text Placeholder 6"/>
          <p:cNvSpPr>
            <a:spLocks noGrp="1"/>
          </p:cNvSpPr>
          <p:nvPr>
            <p:ph type="body" sz="quarter" idx="13"/>
          </p:nvPr>
        </p:nvSpPr>
        <p:spPr>
          <a:xfrm>
            <a:off x="2514600" y="783736"/>
            <a:ext cx="6852557" cy="457200"/>
          </a:xfrm>
        </p:spPr>
        <p:txBody>
          <a:bodyPr/>
          <a:lstStyle/>
          <a:p>
            <a:r>
              <a:rPr lang="en-US" dirty="0" smtClean="0"/>
              <a:t>Is it safe?</a:t>
            </a:r>
            <a:endParaRPr lang="en-US" dirty="0"/>
          </a:p>
        </p:txBody>
      </p:sp>
      <p:sp>
        <p:nvSpPr>
          <p:cNvPr id="9" name="Explosion 2 8"/>
          <p:cNvSpPr/>
          <p:nvPr/>
        </p:nvSpPr>
        <p:spPr>
          <a:xfrm>
            <a:off x="1529612" y="4583510"/>
            <a:ext cx="2870175" cy="163333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No significant differences</a:t>
            </a:r>
          </a:p>
        </p:txBody>
      </p:sp>
      <p:sp>
        <p:nvSpPr>
          <p:cNvPr id="23" name="TextBox 22"/>
          <p:cNvSpPr txBox="1"/>
          <p:nvPr/>
        </p:nvSpPr>
        <p:spPr>
          <a:xfrm>
            <a:off x="8255389" y="6689623"/>
            <a:ext cx="3946358" cy="300789"/>
          </a:xfrm>
          <a:prstGeom prst="rect">
            <a:avLst/>
          </a:prstGeom>
          <a:noFill/>
        </p:spPr>
        <p:txBody>
          <a:bodyPr wrap="none" lIns="0" tIns="0" rIns="0" bIns="0" rtlCol="0">
            <a:noAutofit/>
          </a:bodyPr>
          <a:lstStyle/>
          <a:p>
            <a:pPr>
              <a:lnSpc>
                <a:spcPct val="90000"/>
              </a:lnSpc>
              <a:spcBef>
                <a:spcPts val="600"/>
              </a:spcBef>
            </a:pPr>
            <a:r>
              <a:rPr lang="en-US" sz="1000" spc="-50" dirty="0" err="1">
                <a:solidFill>
                  <a:srgbClr val="54585A">
                    <a:lumMod val="50000"/>
                  </a:srgbClr>
                </a:solidFill>
                <a:latin typeface="Calibri"/>
              </a:rPr>
              <a:t>McDonagh</a:t>
            </a:r>
            <a:r>
              <a:rPr lang="en-US" sz="1000" spc="-50" dirty="0">
                <a:solidFill>
                  <a:srgbClr val="54585A">
                    <a:lumMod val="50000"/>
                  </a:srgbClr>
                </a:solidFill>
                <a:latin typeface="Calibri"/>
              </a:rPr>
              <a:t> et al </a:t>
            </a:r>
            <a:r>
              <a:rPr lang="en-US" sz="1000" i="1" spc="-50" dirty="0">
                <a:solidFill>
                  <a:srgbClr val="54585A">
                    <a:lumMod val="50000"/>
                  </a:srgbClr>
                </a:solidFill>
                <a:latin typeface="Calibri"/>
              </a:rPr>
              <a:t>Outpatient Cervical Ripening</a:t>
            </a:r>
          </a:p>
        </p:txBody>
      </p:sp>
      <p:pic>
        <p:nvPicPr>
          <p:cNvPr id="24" name="Picture 23"/>
          <p:cNvPicPr>
            <a:picLocks noChangeAspect="1"/>
          </p:cNvPicPr>
          <p:nvPr/>
        </p:nvPicPr>
        <p:blipFill>
          <a:blip r:embed="rId3"/>
          <a:stretch>
            <a:fillRect/>
          </a:stretch>
        </p:blipFill>
        <p:spPr>
          <a:xfrm>
            <a:off x="4494702" y="877659"/>
            <a:ext cx="5923268" cy="5793561"/>
          </a:xfrm>
          <a:prstGeom prst="rect">
            <a:avLst/>
          </a:prstGeom>
          <a:ln>
            <a:solidFill>
              <a:schemeClr val="tx1">
                <a:lumMod val="50000"/>
              </a:schemeClr>
            </a:solidFill>
          </a:ln>
        </p:spPr>
      </p:pic>
      <p:sp>
        <p:nvSpPr>
          <p:cNvPr id="19" name="Rectangle 18"/>
          <p:cNvSpPr/>
          <p:nvPr/>
        </p:nvSpPr>
        <p:spPr>
          <a:xfrm>
            <a:off x="4594492" y="1993570"/>
            <a:ext cx="3570941" cy="31809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FD641"/>
                </a:solidFill>
              </a:ln>
              <a:noFill/>
              <a:latin typeface="Calibri"/>
            </a:endParaRPr>
          </a:p>
        </p:txBody>
      </p:sp>
      <p:sp>
        <p:nvSpPr>
          <p:cNvPr id="25" name="Rectangle 24"/>
          <p:cNvSpPr/>
          <p:nvPr/>
        </p:nvSpPr>
        <p:spPr>
          <a:xfrm>
            <a:off x="4594492" y="4869578"/>
            <a:ext cx="3570941" cy="50853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FD641"/>
                </a:solidFill>
              </a:ln>
              <a:noFill/>
              <a:latin typeface="Calibri"/>
            </a:endParaRPr>
          </a:p>
        </p:txBody>
      </p:sp>
      <p:sp>
        <p:nvSpPr>
          <p:cNvPr id="27" name="Rectangle 26"/>
          <p:cNvSpPr/>
          <p:nvPr/>
        </p:nvSpPr>
        <p:spPr>
          <a:xfrm>
            <a:off x="4503254" y="6216840"/>
            <a:ext cx="3662179" cy="3950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FD641"/>
                </a:solidFill>
              </a:ln>
              <a:noFill/>
              <a:latin typeface="Calibri"/>
            </a:endParaRPr>
          </a:p>
        </p:txBody>
      </p:sp>
    </p:spTree>
    <p:extLst>
      <p:ext uri="{BB962C8B-B14F-4D97-AF65-F5344CB8AC3E}">
        <p14:creationId xmlns:p14="http://schemas.microsoft.com/office/powerpoint/2010/main" val="26152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5"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Cervical Ripening</a:t>
            </a:r>
            <a:endParaRPr lang="en-US" dirty="0"/>
          </a:p>
        </p:txBody>
      </p:sp>
      <p:sp>
        <p:nvSpPr>
          <p:cNvPr id="4" name="Text Placeholder 3"/>
          <p:cNvSpPr>
            <a:spLocks noGrp="1"/>
          </p:cNvSpPr>
          <p:nvPr>
            <p:ph type="body" sz="quarter" idx="13"/>
          </p:nvPr>
        </p:nvSpPr>
        <p:spPr/>
        <p:txBody>
          <a:bodyPr/>
          <a:lstStyle/>
          <a:p>
            <a:r>
              <a:rPr lang="en-US" dirty="0" smtClean="0"/>
              <a:t>Is it safe?</a:t>
            </a:r>
            <a:endParaRPr lang="en-US" dirty="0"/>
          </a:p>
        </p:txBody>
      </p:sp>
      <p:pic>
        <p:nvPicPr>
          <p:cNvPr id="5" name="Picture 4"/>
          <p:cNvPicPr>
            <a:picLocks noChangeAspect="1"/>
          </p:cNvPicPr>
          <p:nvPr/>
        </p:nvPicPr>
        <p:blipFill>
          <a:blip r:embed="rId3"/>
          <a:stretch>
            <a:fillRect/>
          </a:stretch>
        </p:blipFill>
        <p:spPr>
          <a:xfrm>
            <a:off x="1950084" y="1239254"/>
            <a:ext cx="8278484" cy="4868205"/>
          </a:xfrm>
          <a:prstGeom prst="rect">
            <a:avLst/>
          </a:prstGeom>
          <a:ln>
            <a:solidFill>
              <a:schemeClr val="tx1">
                <a:lumMod val="50000"/>
              </a:schemeClr>
            </a:solidFill>
          </a:ln>
        </p:spPr>
      </p:pic>
      <p:sp>
        <p:nvSpPr>
          <p:cNvPr id="7" name="TextBox 6"/>
          <p:cNvSpPr txBox="1"/>
          <p:nvPr/>
        </p:nvSpPr>
        <p:spPr>
          <a:xfrm>
            <a:off x="4116526" y="6237514"/>
            <a:ext cx="5877706" cy="389594"/>
          </a:xfrm>
          <a:prstGeom prst="rect">
            <a:avLst/>
          </a:prstGeom>
          <a:noFill/>
        </p:spPr>
        <p:txBody>
          <a:bodyPr wrap="none" lIns="0" tIns="0" rIns="0" bIns="0" rtlCol="0">
            <a:noAutofit/>
          </a:bodyPr>
          <a:lstStyle/>
          <a:p>
            <a:pPr>
              <a:lnSpc>
                <a:spcPct val="90000"/>
              </a:lnSpc>
              <a:spcBef>
                <a:spcPts val="600"/>
              </a:spcBef>
            </a:pPr>
            <a:r>
              <a:rPr lang="en-US" sz="1000" spc="-50" dirty="0" err="1">
                <a:solidFill>
                  <a:srgbClr val="54585A">
                    <a:lumMod val="50000"/>
                  </a:srgbClr>
                </a:solidFill>
                <a:latin typeface="Calibri"/>
              </a:rPr>
              <a:t>Diederen</a:t>
            </a:r>
            <a:r>
              <a:rPr lang="en-US" sz="1000" spc="-50" dirty="0">
                <a:solidFill>
                  <a:srgbClr val="54585A">
                    <a:lumMod val="50000"/>
                  </a:srgbClr>
                </a:solidFill>
                <a:latin typeface="Calibri"/>
              </a:rPr>
              <a:t> et al </a:t>
            </a:r>
            <a:r>
              <a:rPr lang="en-US" sz="1000" i="1" spc="-50" dirty="0">
                <a:solidFill>
                  <a:srgbClr val="54585A">
                    <a:lumMod val="50000"/>
                  </a:srgbClr>
                </a:solidFill>
                <a:latin typeface="Calibri"/>
              </a:rPr>
              <a:t>Safety of the balloon catheter for cervical ripening in outpatient care: </a:t>
            </a:r>
          </a:p>
          <a:p>
            <a:pPr>
              <a:lnSpc>
                <a:spcPct val="90000"/>
              </a:lnSpc>
              <a:spcBef>
                <a:spcPts val="600"/>
              </a:spcBef>
            </a:pPr>
            <a:r>
              <a:rPr lang="en-US" sz="1000" i="1" spc="-50" dirty="0">
                <a:solidFill>
                  <a:srgbClr val="54585A">
                    <a:lumMod val="50000"/>
                  </a:srgbClr>
                </a:solidFill>
                <a:latin typeface="Calibri"/>
              </a:rPr>
              <a:t>complications during the period from insertion to expulsion of a balloon catheter in the process of </a:t>
            </a:r>
            <a:r>
              <a:rPr lang="en-US" sz="1000" i="1" spc="-50" dirty="0" err="1">
                <a:solidFill>
                  <a:srgbClr val="54585A">
                    <a:lumMod val="50000"/>
                  </a:srgbClr>
                </a:solidFill>
                <a:latin typeface="Calibri"/>
              </a:rPr>
              <a:t>labour</a:t>
            </a:r>
            <a:r>
              <a:rPr lang="en-US" sz="1000" i="1" spc="-50" dirty="0">
                <a:solidFill>
                  <a:srgbClr val="54585A">
                    <a:lumMod val="50000"/>
                  </a:srgbClr>
                </a:solidFill>
                <a:latin typeface="Calibri"/>
              </a:rPr>
              <a:t> induction</a:t>
            </a:r>
          </a:p>
        </p:txBody>
      </p:sp>
      <p:sp>
        <p:nvSpPr>
          <p:cNvPr id="3" name="Explosion 2 2"/>
          <p:cNvSpPr/>
          <p:nvPr/>
        </p:nvSpPr>
        <p:spPr>
          <a:xfrm>
            <a:off x="6571015" y="152401"/>
            <a:ext cx="3811979" cy="2731325"/>
          </a:xfrm>
          <a:prstGeom prst="irregularSeal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Estimated prevalence of adverse events 0.0-0.26%</a:t>
            </a:r>
          </a:p>
        </p:txBody>
      </p:sp>
    </p:spTree>
    <p:extLst>
      <p:ext uri="{BB962C8B-B14F-4D97-AF65-F5344CB8AC3E}">
        <p14:creationId xmlns:p14="http://schemas.microsoft.com/office/powerpoint/2010/main" val="299436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Cervical Ripening</a:t>
            </a:r>
            <a:endParaRPr lang="en-US" dirty="0"/>
          </a:p>
        </p:txBody>
      </p:sp>
      <p:sp>
        <p:nvSpPr>
          <p:cNvPr id="3" name="Content Placeholder 2"/>
          <p:cNvSpPr>
            <a:spLocks noGrp="1"/>
          </p:cNvSpPr>
          <p:nvPr>
            <p:ph idx="1"/>
          </p:nvPr>
        </p:nvSpPr>
        <p:spPr/>
        <p:txBody>
          <a:bodyPr/>
          <a:lstStyle/>
          <a:p>
            <a:r>
              <a:rPr lang="en-US" dirty="0" smtClean="0"/>
              <a:t>It is safe. </a:t>
            </a:r>
          </a:p>
          <a:p>
            <a:r>
              <a:rPr lang="en-US" dirty="0" smtClean="0"/>
              <a:t>It is effective (at both ripening the cervix and decreasing LOS on L&amp;D). </a:t>
            </a:r>
          </a:p>
          <a:p>
            <a:r>
              <a:rPr lang="en-US" dirty="0" smtClean="0"/>
              <a:t>How will we do it?</a:t>
            </a:r>
            <a:endParaRPr lang="en-US" dirty="0"/>
          </a:p>
        </p:txBody>
      </p:sp>
      <p:pic>
        <p:nvPicPr>
          <p:cNvPr id="6" name="Picture 5"/>
          <p:cNvPicPr>
            <a:picLocks noChangeAspect="1"/>
          </p:cNvPicPr>
          <p:nvPr/>
        </p:nvPicPr>
        <p:blipFill>
          <a:blip r:embed="rId3"/>
          <a:stretch>
            <a:fillRect/>
          </a:stretch>
        </p:blipFill>
        <p:spPr>
          <a:xfrm>
            <a:off x="4531896" y="2815390"/>
            <a:ext cx="5696673" cy="3481805"/>
          </a:xfrm>
          <a:prstGeom prst="rect">
            <a:avLst/>
          </a:prstGeom>
          <a:ln>
            <a:solidFill>
              <a:schemeClr val="bg1">
                <a:lumMod val="50000"/>
              </a:schemeClr>
            </a:solidFill>
          </a:ln>
        </p:spPr>
      </p:pic>
    </p:spTree>
    <p:extLst>
      <p:ext uri="{BB962C8B-B14F-4D97-AF65-F5344CB8AC3E}">
        <p14:creationId xmlns:p14="http://schemas.microsoft.com/office/powerpoint/2010/main" val="74010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5426147" y="1662054"/>
          <a:ext cx="5525386" cy="4730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90800" y="274638"/>
            <a:ext cx="7620000" cy="1020762"/>
          </a:xfrm>
        </p:spPr>
        <p:txBody>
          <a:bodyPr>
            <a:normAutofit/>
          </a:bodyPr>
          <a:lstStyle/>
          <a:p>
            <a:r>
              <a:rPr lang="en-US" dirty="0"/>
              <a:t>Induction with Cervical Ripening: </a:t>
            </a:r>
            <a:br>
              <a:rPr lang="en-US" dirty="0"/>
            </a:br>
            <a:r>
              <a:rPr lang="en-US" dirty="0"/>
              <a:t>Shift to </a:t>
            </a:r>
            <a:r>
              <a:rPr lang="en-US" u="sng" dirty="0"/>
              <a:t>Outpatient</a:t>
            </a:r>
            <a:r>
              <a:rPr lang="en-US" dirty="0"/>
              <a:t> Process</a:t>
            </a:r>
          </a:p>
        </p:txBody>
      </p:sp>
      <p:sp>
        <p:nvSpPr>
          <p:cNvPr id="7" name="TextBox 6"/>
          <p:cNvSpPr txBox="1"/>
          <p:nvPr/>
        </p:nvSpPr>
        <p:spPr>
          <a:xfrm>
            <a:off x="8483895" y="3858226"/>
            <a:ext cx="1447800" cy="338554"/>
          </a:xfrm>
          <a:prstGeom prst="rect">
            <a:avLst/>
          </a:prstGeom>
          <a:noFill/>
        </p:spPr>
        <p:txBody>
          <a:bodyPr wrap="square" rtlCol="0">
            <a:spAutoFit/>
          </a:bodyPr>
          <a:lstStyle/>
          <a:p>
            <a:r>
              <a:rPr lang="en-US" sz="1600" dirty="0">
                <a:solidFill>
                  <a:srgbClr val="54585A">
                    <a:lumMod val="50000"/>
                  </a:srgbClr>
                </a:solidFill>
                <a:latin typeface="Calibri"/>
              </a:rPr>
              <a:t>Up to 18 hours</a:t>
            </a:r>
          </a:p>
        </p:txBody>
      </p:sp>
      <p:sp>
        <p:nvSpPr>
          <p:cNvPr id="8" name="TextBox 7"/>
          <p:cNvSpPr txBox="1"/>
          <p:nvPr/>
        </p:nvSpPr>
        <p:spPr>
          <a:xfrm>
            <a:off x="8483895" y="2564873"/>
            <a:ext cx="1447800" cy="338554"/>
          </a:xfrm>
          <a:prstGeom prst="rect">
            <a:avLst/>
          </a:prstGeom>
          <a:noFill/>
        </p:spPr>
        <p:txBody>
          <a:bodyPr wrap="square" rtlCol="0">
            <a:spAutoFit/>
          </a:bodyPr>
          <a:lstStyle/>
          <a:p>
            <a:r>
              <a:rPr lang="en-US" sz="1600" dirty="0">
                <a:solidFill>
                  <a:srgbClr val="54585A"/>
                </a:solidFill>
                <a:latin typeface="Calibri"/>
              </a:rPr>
              <a:t>&lt;24 hours</a:t>
            </a:r>
          </a:p>
        </p:txBody>
      </p:sp>
      <p:graphicFrame>
        <p:nvGraphicFramePr>
          <p:cNvPr id="11" name="Diagram 10"/>
          <p:cNvGraphicFramePr/>
          <p:nvPr>
            <p:extLst/>
          </p:nvPr>
        </p:nvGraphicFramePr>
        <p:xfrm>
          <a:off x="1708298" y="1796902"/>
          <a:ext cx="5029200" cy="4461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p:cNvSpPr txBox="1"/>
          <p:nvPr/>
        </p:nvSpPr>
        <p:spPr>
          <a:xfrm>
            <a:off x="4412243" y="2403755"/>
            <a:ext cx="1890116" cy="338554"/>
          </a:xfrm>
          <a:prstGeom prst="rect">
            <a:avLst/>
          </a:prstGeom>
          <a:noFill/>
        </p:spPr>
        <p:txBody>
          <a:bodyPr wrap="square" rtlCol="0">
            <a:spAutoFit/>
          </a:bodyPr>
          <a:lstStyle/>
          <a:p>
            <a:r>
              <a:rPr lang="en-US" sz="1600" dirty="0">
                <a:solidFill>
                  <a:srgbClr val="C00000"/>
                </a:solidFill>
                <a:latin typeface="Calibri"/>
              </a:rPr>
              <a:t>Average time 2:28</a:t>
            </a:r>
          </a:p>
        </p:txBody>
      </p:sp>
      <p:sp>
        <p:nvSpPr>
          <p:cNvPr id="13" name="TextBox 12"/>
          <p:cNvSpPr txBox="1"/>
          <p:nvPr/>
        </p:nvSpPr>
        <p:spPr>
          <a:xfrm>
            <a:off x="4384335" y="3375923"/>
            <a:ext cx="1447800" cy="338554"/>
          </a:xfrm>
          <a:prstGeom prst="rect">
            <a:avLst/>
          </a:prstGeom>
          <a:noFill/>
        </p:spPr>
        <p:txBody>
          <a:bodyPr wrap="square" rtlCol="0">
            <a:spAutoFit/>
          </a:bodyPr>
          <a:lstStyle/>
          <a:p>
            <a:r>
              <a:rPr lang="en-US" sz="1600" dirty="0">
                <a:solidFill>
                  <a:srgbClr val="C00000"/>
                </a:solidFill>
                <a:latin typeface="Calibri"/>
              </a:rPr>
              <a:t>Up to 12 hours</a:t>
            </a:r>
          </a:p>
        </p:txBody>
      </p:sp>
      <p:sp>
        <p:nvSpPr>
          <p:cNvPr id="3" name="TextBox 2"/>
          <p:cNvSpPr txBox="1"/>
          <p:nvPr/>
        </p:nvSpPr>
        <p:spPr>
          <a:xfrm>
            <a:off x="3616842" y="1380460"/>
            <a:ext cx="1754372" cy="416442"/>
          </a:xfrm>
          <a:prstGeom prst="rect">
            <a:avLst/>
          </a:prstGeom>
          <a:noFill/>
        </p:spPr>
        <p:txBody>
          <a:bodyPr wrap="square" lIns="0" tIns="0" rIns="0" bIns="0" rtlCol="0">
            <a:noAutofit/>
          </a:bodyPr>
          <a:lstStyle/>
          <a:p>
            <a:pPr>
              <a:lnSpc>
                <a:spcPct val="90000"/>
              </a:lnSpc>
              <a:spcBef>
                <a:spcPts val="600"/>
              </a:spcBef>
            </a:pPr>
            <a:r>
              <a:rPr lang="en-US" sz="1850" b="1" spc="-50" dirty="0">
                <a:solidFill>
                  <a:srgbClr val="54585A"/>
                </a:solidFill>
                <a:latin typeface="Calibri"/>
              </a:rPr>
              <a:t>Current State</a:t>
            </a:r>
          </a:p>
        </p:txBody>
      </p:sp>
      <p:sp>
        <p:nvSpPr>
          <p:cNvPr id="15" name="TextBox 14"/>
          <p:cNvSpPr txBox="1"/>
          <p:nvPr/>
        </p:nvSpPr>
        <p:spPr>
          <a:xfrm>
            <a:off x="7606709" y="1270506"/>
            <a:ext cx="1754372" cy="416442"/>
          </a:xfrm>
          <a:prstGeom prst="rect">
            <a:avLst/>
          </a:prstGeom>
          <a:noFill/>
        </p:spPr>
        <p:txBody>
          <a:bodyPr wrap="square" lIns="0" tIns="0" rIns="0" bIns="0" rtlCol="0">
            <a:noAutofit/>
          </a:bodyPr>
          <a:lstStyle/>
          <a:p>
            <a:pPr>
              <a:lnSpc>
                <a:spcPct val="90000"/>
              </a:lnSpc>
              <a:spcBef>
                <a:spcPts val="600"/>
              </a:spcBef>
            </a:pPr>
            <a:r>
              <a:rPr lang="en-US" sz="1850" b="1" spc="-50" dirty="0">
                <a:solidFill>
                  <a:srgbClr val="54585A"/>
                </a:solidFill>
                <a:latin typeface="Calibri"/>
              </a:rPr>
              <a:t>Future state</a:t>
            </a:r>
          </a:p>
        </p:txBody>
      </p:sp>
      <p:sp>
        <p:nvSpPr>
          <p:cNvPr id="14" name="TextBox 13"/>
          <p:cNvSpPr txBox="1"/>
          <p:nvPr/>
        </p:nvSpPr>
        <p:spPr>
          <a:xfrm>
            <a:off x="4384335" y="4352166"/>
            <a:ext cx="1447800" cy="338554"/>
          </a:xfrm>
          <a:prstGeom prst="rect">
            <a:avLst/>
          </a:prstGeom>
          <a:noFill/>
        </p:spPr>
        <p:txBody>
          <a:bodyPr wrap="square" rtlCol="0">
            <a:spAutoFit/>
          </a:bodyPr>
          <a:lstStyle/>
          <a:p>
            <a:r>
              <a:rPr lang="en-US" sz="1600" dirty="0">
                <a:solidFill>
                  <a:srgbClr val="54585A">
                    <a:lumMod val="50000"/>
                  </a:srgbClr>
                </a:solidFill>
                <a:latin typeface="Calibri"/>
              </a:rPr>
              <a:t>Up to 18 hours</a:t>
            </a:r>
          </a:p>
        </p:txBody>
      </p:sp>
      <p:sp>
        <p:nvSpPr>
          <p:cNvPr id="5" name="Oval 4"/>
          <p:cNvSpPr/>
          <p:nvPr/>
        </p:nvSpPr>
        <p:spPr>
          <a:xfrm>
            <a:off x="4149223" y="3304049"/>
            <a:ext cx="1918024" cy="48230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91672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a:t>
            </a:r>
            <a:endParaRPr lang="en-US" dirty="0"/>
          </a:p>
        </p:txBody>
      </p:sp>
      <p:sp>
        <p:nvSpPr>
          <p:cNvPr id="4" name="Text Placeholder 3"/>
          <p:cNvSpPr>
            <a:spLocks noGrp="1"/>
          </p:cNvSpPr>
          <p:nvPr>
            <p:ph type="body" sz="quarter" idx="13"/>
          </p:nvPr>
        </p:nvSpPr>
        <p:spPr/>
        <p:txBody>
          <a:bodyPr/>
          <a:lstStyle/>
          <a:p>
            <a:r>
              <a:rPr lang="en-US" dirty="0" smtClean="0"/>
              <a:t>Development</a:t>
            </a:r>
            <a:endParaRPr lang="en-US" dirty="0"/>
          </a:p>
        </p:txBody>
      </p:sp>
      <p:graphicFrame>
        <p:nvGraphicFramePr>
          <p:cNvPr id="7" name="Diagram 6"/>
          <p:cNvGraphicFramePr/>
          <p:nvPr>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1620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Identify an Appropriate Patient</a:t>
            </a:r>
            <a:endParaRPr lang="en-US" dirty="0"/>
          </a:p>
        </p:txBody>
      </p:sp>
      <p:sp>
        <p:nvSpPr>
          <p:cNvPr id="7" name="Content Placeholder 6"/>
          <p:cNvSpPr>
            <a:spLocks noGrp="1"/>
          </p:cNvSpPr>
          <p:nvPr>
            <p:ph idx="1"/>
          </p:nvPr>
        </p:nvSpPr>
        <p:spPr>
          <a:xfrm>
            <a:off x="2514600" y="1263318"/>
            <a:ext cx="7603959" cy="4944979"/>
          </a:xfrm>
        </p:spPr>
        <p:txBody>
          <a:bodyPr/>
          <a:lstStyle/>
          <a:p>
            <a:pPr marL="0" indent="0" fontAlgn="base">
              <a:buNone/>
            </a:pPr>
            <a:r>
              <a:rPr lang="en-US" sz="1600" u="sng" dirty="0"/>
              <a:t>Inclusion criteria</a:t>
            </a:r>
            <a:r>
              <a:rPr lang="en-US" sz="1600" dirty="0"/>
              <a:t> </a:t>
            </a:r>
          </a:p>
          <a:p>
            <a:pPr marL="0" indent="0" fontAlgn="base">
              <a:buNone/>
            </a:pPr>
            <a:r>
              <a:rPr lang="en-US" sz="1600" dirty="0"/>
              <a:t>	1) Patient undergoing induction between 37.0-40.6 </a:t>
            </a:r>
          </a:p>
          <a:p>
            <a:pPr marL="0" indent="0" fontAlgn="base">
              <a:buNone/>
            </a:pPr>
            <a:r>
              <a:rPr lang="en-US" sz="1600" dirty="0"/>
              <a:t>	2) Requires cervical ripening (Bishop score ≤6) </a:t>
            </a:r>
          </a:p>
          <a:p>
            <a:pPr marL="0" indent="0" fontAlgn="base">
              <a:buNone/>
            </a:pPr>
            <a:r>
              <a:rPr lang="en-US" sz="1600" dirty="0"/>
              <a:t> </a:t>
            </a:r>
          </a:p>
          <a:p>
            <a:pPr marL="0" indent="0" fontAlgn="base">
              <a:buNone/>
            </a:pPr>
            <a:r>
              <a:rPr lang="en-US" sz="1600" u="sng" dirty="0"/>
              <a:t>Exclusion criteria</a:t>
            </a:r>
            <a:r>
              <a:rPr lang="en-US" sz="1600" dirty="0"/>
              <a:t> </a:t>
            </a:r>
          </a:p>
          <a:p>
            <a:pPr fontAlgn="base"/>
            <a:r>
              <a:rPr lang="en-US" sz="1600" dirty="0"/>
              <a:t>Any contraindication to vaginal delivery</a:t>
            </a:r>
          </a:p>
          <a:p>
            <a:pPr fontAlgn="base"/>
            <a:r>
              <a:rPr lang="en-US" sz="1600" dirty="0"/>
              <a:t>TOLAC </a:t>
            </a:r>
          </a:p>
          <a:p>
            <a:pPr fontAlgn="base"/>
            <a:r>
              <a:rPr lang="en-US" sz="1600" dirty="0"/>
              <a:t>Abnormal vitals on arrival </a:t>
            </a:r>
          </a:p>
          <a:p>
            <a:pPr fontAlgn="base"/>
            <a:r>
              <a:rPr lang="en-US" sz="1600" dirty="0"/>
              <a:t>Preeclampsia or uncontrolled hypertension</a:t>
            </a:r>
          </a:p>
          <a:p>
            <a:pPr fontAlgn="base"/>
            <a:r>
              <a:rPr lang="en-US" sz="1600" dirty="0"/>
              <a:t>Ruptured membranes </a:t>
            </a:r>
          </a:p>
          <a:p>
            <a:pPr fontAlgn="base"/>
            <a:r>
              <a:rPr lang="en-US" sz="1600" dirty="0"/>
              <a:t>Suspected fetal growth restriction </a:t>
            </a:r>
          </a:p>
          <a:p>
            <a:pPr fontAlgn="base"/>
            <a:r>
              <a:rPr lang="en-US" sz="1600" dirty="0"/>
              <a:t>Amniotic fluid volume abnormalities</a:t>
            </a:r>
          </a:p>
          <a:p>
            <a:pPr marL="0" indent="0" fontAlgn="base">
              <a:buNone/>
            </a:pPr>
            <a:r>
              <a:rPr lang="en-US" sz="1600" dirty="0"/>
              <a:t> </a:t>
            </a:r>
          </a:p>
          <a:p>
            <a:pPr marL="0" indent="0" fontAlgn="base">
              <a:buNone/>
            </a:pPr>
            <a:r>
              <a:rPr lang="en-US" sz="1600" u="sng" dirty="0"/>
              <a:t>Relative contraindications</a:t>
            </a:r>
            <a:r>
              <a:rPr lang="en-US" sz="1600" dirty="0"/>
              <a:t> </a:t>
            </a:r>
          </a:p>
          <a:p>
            <a:pPr fontAlgn="base"/>
            <a:r>
              <a:rPr lang="en-US" sz="1600" dirty="0"/>
              <a:t>Presence of hardships (transportation issues, multiple no-shows, lack of support at home) </a:t>
            </a:r>
          </a:p>
          <a:p>
            <a:pPr fontAlgn="base"/>
            <a:r>
              <a:rPr lang="en-US" sz="1600" dirty="0"/>
              <a:t>Maternal anxiety (Consider number of telephone calls/messages sent during pregnancy) </a:t>
            </a:r>
          </a:p>
          <a:p>
            <a:endParaRPr lang="en-US" sz="1600" dirty="0"/>
          </a:p>
        </p:txBody>
      </p:sp>
      <p:sp>
        <p:nvSpPr>
          <p:cNvPr id="4" name="Text Placeholder 3"/>
          <p:cNvSpPr>
            <a:spLocks noGrp="1"/>
          </p:cNvSpPr>
          <p:nvPr>
            <p:ph type="body" sz="quarter" idx="13"/>
          </p:nvPr>
        </p:nvSpPr>
        <p:spPr/>
        <p:txBody>
          <a:bodyPr/>
          <a:lstStyle/>
          <a:p>
            <a:r>
              <a:rPr lang="en-US" dirty="0" smtClean="0"/>
              <a:t>Northwestern Memorial Group Faculty OBGYN</a:t>
            </a:r>
            <a:endParaRPr lang="en-US" dirty="0"/>
          </a:p>
        </p:txBody>
      </p:sp>
    </p:spTree>
    <p:extLst>
      <p:ext uri="{BB962C8B-B14F-4D97-AF65-F5344CB8AC3E}">
        <p14:creationId xmlns:p14="http://schemas.microsoft.com/office/powerpoint/2010/main" val="9551383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Recruit the Patient</a:t>
            </a:r>
            <a:endParaRPr lang="en-US" dirty="0"/>
          </a:p>
        </p:txBody>
      </p:sp>
      <p:sp>
        <p:nvSpPr>
          <p:cNvPr id="7" name="Content Placeholder 6"/>
          <p:cNvSpPr>
            <a:spLocks noGrp="1"/>
          </p:cNvSpPr>
          <p:nvPr>
            <p:ph idx="1"/>
          </p:nvPr>
        </p:nvSpPr>
        <p:spPr>
          <a:xfrm>
            <a:off x="2514600" y="1528012"/>
            <a:ext cx="7603959" cy="4680285"/>
          </a:xfrm>
        </p:spPr>
        <p:txBody>
          <a:bodyPr/>
          <a:lstStyle/>
          <a:p>
            <a:r>
              <a:rPr lang="en-US" dirty="0"/>
              <a:t>Make Outpatient CRIB the </a:t>
            </a:r>
            <a:r>
              <a:rPr lang="en-US" dirty="0" smtClean="0"/>
              <a:t>default for </a:t>
            </a:r>
            <a:r>
              <a:rPr lang="en-US" b="1" dirty="0" smtClean="0"/>
              <a:t>appropriate </a:t>
            </a:r>
            <a:r>
              <a:rPr lang="en-US" dirty="0" smtClean="0"/>
              <a:t>patients.</a:t>
            </a:r>
            <a:endParaRPr lang="en-US" dirty="0"/>
          </a:p>
          <a:p>
            <a:r>
              <a:rPr lang="en-US" dirty="0"/>
              <a:t>TRY:</a:t>
            </a:r>
          </a:p>
          <a:p>
            <a:pPr lvl="1"/>
            <a:r>
              <a:rPr lang="en-US" i="1" dirty="0"/>
              <a:t>Cervical ripening is an important part of getting your body ready for induction. We place a balloon inside the cervix here in the office. You then go home, have dinner, watch a show, and get some rest before coming in at your scheduled induction time.</a:t>
            </a:r>
          </a:p>
          <a:p>
            <a:pPr lvl="1"/>
            <a:r>
              <a:rPr lang="en-US" i="1" dirty="0"/>
              <a:t>Outpatient balloons allow you to eat, drink, and move around normally in the comfort of your home. </a:t>
            </a:r>
          </a:p>
          <a:p>
            <a:pPr lvl="1"/>
            <a:r>
              <a:rPr lang="en-US" i="1" dirty="0"/>
              <a:t>Reducing the number of hours on L&amp;D can decrease stress for patients during an induction.</a:t>
            </a:r>
          </a:p>
          <a:p>
            <a:pPr lvl="1"/>
            <a:r>
              <a:rPr lang="en-US" i="1" dirty="0"/>
              <a:t>An outpatient balloon is the first step towards meeting your baby. </a:t>
            </a:r>
          </a:p>
          <a:p>
            <a:pPr marL="0" indent="0">
              <a:buNone/>
            </a:pPr>
            <a:endParaRPr lang="en-US" sz="1600" dirty="0"/>
          </a:p>
        </p:txBody>
      </p:sp>
      <p:sp>
        <p:nvSpPr>
          <p:cNvPr id="4" name="Text Placeholder 3"/>
          <p:cNvSpPr>
            <a:spLocks noGrp="1"/>
          </p:cNvSpPr>
          <p:nvPr>
            <p:ph type="body" sz="quarter" idx="13"/>
          </p:nvPr>
        </p:nvSpPr>
        <p:spPr/>
        <p:txBody>
          <a:bodyPr/>
          <a:lstStyle/>
          <a:p>
            <a:r>
              <a:rPr lang="en-US" dirty="0" smtClean="0"/>
              <a:t>Northwestern Memorial Group Faculty OBGYN</a:t>
            </a:r>
            <a:endParaRPr lang="en-US" dirty="0"/>
          </a:p>
        </p:txBody>
      </p:sp>
    </p:spTree>
    <p:extLst>
      <p:ext uri="{BB962C8B-B14F-4D97-AF65-F5344CB8AC3E}">
        <p14:creationId xmlns:p14="http://schemas.microsoft.com/office/powerpoint/2010/main" val="39031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Schedule</a:t>
            </a:r>
            <a:endParaRPr lang="en-US" dirty="0"/>
          </a:p>
        </p:txBody>
      </p:sp>
      <p:sp>
        <p:nvSpPr>
          <p:cNvPr id="4" name="Text Placeholder 3"/>
          <p:cNvSpPr>
            <a:spLocks noGrp="1"/>
          </p:cNvSpPr>
          <p:nvPr>
            <p:ph type="body" sz="quarter" idx="13"/>
          </p:nvPr>
        </p:nvSpPr>
        <p:spPr/>
        <p:txBody>
          <a:bodyPr/>
          <a:lstStyle/>
          <a:p>
            <a:r>
              <a:rPr lang="en-US" dirty="0" smtClean="0"/>
              <a:t>Northwestern Memorial Group Faculty OBGYN</a:t>
            </a:r>
            <a:endParaRPr lang="en-US" dirty="0"/>
          </a:p>
        </p:txBody>
      </p:sp>
      <p:graphicFrame>
        <p:nvGraphicFramePr>
          <p:cNvPr id="6" name="Diagram 5"/>
          <p:cNvGraphicFramePr/>
          <p:nvPr>
            <p:extLst/>
          </p:nvPr>
        </p:nvGraphicFramePr>
        <p:xfrm>
          <a:off x="2987842" y="161624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90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3" y="80268"/>
            <a:ext cx="7561385" cy="1325563"/>
          </a:xfrm>
          <a:noFill/>
        </p:spPr>
        <p:txBody>
          <a:bodyPr>
            <a:normAutofit fontScale="90000"/>
          </a:bodyPr>
          <a:lstStyle/>
          <a:p>
            <a:r>
              <a:rPr lang="en-US" dirty="0"/>
              <a:t>Supporting vaginal birth and reducing primary Cesareans for optimal maternal and neonatal outcomes</a:t>
            </a:r>
          </a:p>
        </p:txBody>
      </p:sp>
      <p:sp>
        <p:nvSpPr>
          <p:cNvPr id="3" name="Slide Number Placeholder 2"/>
          <p:cNvSpPr>
            <a:spLocks noGrp="1"/>
          </p:cNvSpPr>
          <p:nvPr>
            <p:ph type="sldNum" sz="quarter" idx="10"/>
          </p:nvPr>
        </p:nvSpPr>
        <p:spPr/>
        <p:txBody>
          <a:bodyPr/>
          <a:lstStyle/>
          <a:p>
            <a:fld id="{97033E4B-E3EB-3D46-B2D8-3159663620FA}" type="slidenum">
              <a:rPr lang="en-US" smtClean="0"/>
              <a:t>5</a:t>
            </a:fld>
            <a:endParaRPr lang="en-US"/>
          </a:p>
        </p:txBody>
      </p:sp>
      <p:sp>
        <p:nvSpPr>
          <p:cNvPr id="4" name="Footer Placeholder 3"/>
          <p:cNvSpPr>
            <a:spLocks noGrp="1"/>
          </p:cNvSpPr>
          <p:nvPr>
            <p:ph type="ftr" sz="quarter" idx="11"/>
          </p:nvPr>
        </p:nvSpPr>
        <p:spPr/>
        <p:txBody>
          <a:bodyPr/>
          <a:lstStyle/>
          <a:p>
            <a:pPr algn="l"/>
            <a:r>
              <a:rPr lang="en-US"/>
              <a:t>Illinois Perinatal Quality Collaborative</a:t>
            </a:r>
            <a:endParaRPr lang="en-US" dirty="0"/>
          </a:p>
        </p:txBody>
      </p:sp>
      <p:graphicFrame>
        <p:nvGraphicFramePr>
          <p:cNvPr id="7" name="Diagram 6"/>
          <p:cNvGraphicFramePr/>
          <p:nvPr>
            <p:extLst>
              <p:ext uri="{D42A27DB-BD31-4B8C-83A1-F6EECF244321}">
                <p14:modId xmlns:p14="http://schemas.microsoft.com/office/powerpoint/2010/main" val="1196844585"/>
              </p:ext>
            </p:extLst>
          </p:nvPr>
        </p:nvGraphicFramePr>
        <p:xfrm>
          <a:off x="85969" y="1573456"/>
          <a:ext cx="11613662"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2613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CRIB office visit</a:t>
            </a:r>
            <a:endParaRPr lang="en-US" dirty="0"/>
          </a:p>
        </p:txBody>
      </p:sp>
      <p:graphicFrame>
        <p:nvGraphicFramePr>
          <p:cNvPr id="5" name="Content Placeholder 4"/>
          <p:cNvGraphicFramePr>
            <a:graphicFrameLocks noGrp="1"/>
          </p:cNvGraphicFramePr>
          <p:nvPr>
            <p:ph idx="1"/>
            <p:extLst/>
          </p:nvPr>
        </p:nvGraphicFramePr>
        <p:xfrm>
          <a:off x="2325688" y="1622426"/>
          <a:ext cx="7048500" cy="4092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3"/>
          </p:nvPr>
        </p:nvSpPr>
        <p:spPr/>
        <p:txBody>
          <a:bodyPr/>
          <a:lstStyle/>
          <a:p>
            <a:r>
              <a:rPr lang="en-US" dirty="0" smtClean="0"/>
              <a:t>Northwestern Memorial Group Faculty OBGYN</a:t>
            </a:r>
            <a:endParaRPr lang="en-US" dirty="0"/>
          </a:p>
        </p:txBody>
      </p:sp>
      <p:sp>
        <p:nvSpPr>
          <p:cNvPr id="6" name="Flowchart: Punched Tape 5"/>
          <p:cNvSpPr/>
          <p:nvPr/>
        </p:nvSpPr>
        <p:spPr>
          <a:xfrm>
            <a:off x="7675417" y="4776790"/>
            <a:ext cx="2648198" cy="1876420"/>
          </a:xfrm>
          <a:prstGeom prst="flowChartPunchedTape">
            <a:avLst/>
          </a:prstGeom>
          <a:solidFill>
            <a:srgbClr val="B0A2C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CPT 59200, </a:t>
            </a:r>
          </a:p>
          <a:p>
            <a:pPr algn="ctr"/>
            <a:r>
              <a:rPr lang="en-US" dirty="0">
                <a:solidFill>
                  <a:prstClr val="white"/>
                </a:solidFill>
                <a:latin typeface="Calibri"/>
              </a:rPr>
              <a:t>PR Insert Cervical Dilator</a:t>
            </a:r>
          </a:p>
        </p:txBody>
      </p:sp>
    </p:spTree>
    <p:extLst>
      <p:ext uri="{BB962C8B-B14F-4D97-AF65-F5344CB8AC3E}">
        <p14:creationId xmlns:p14="http://schemas.microsoft.com/office/powerpoint/2010/main" val="5027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Provider Tip Sheet</a:t>
            </a:r>
            <a:endParaRPr lang="en-US" dirty="0"/>
          </a:p>
        </p:txBody>
      </p:sp>
      <p:sp>
        <p:nvSpPr>
          <p:cNvPr id="4" name="Text Placeholder 3"/>
          <p:cNvSpPr>
            <a:spLocks noGrp="1"/>
          </p:cNvSpPr>
          <p:nvPr>
            <p:ph type="body" sz="quarter" idx="13"/>
          </p:nvPr>
        </p:nvSpPr>
        <p:spPr/>
        <p:txBody>
          <a:bodyPr/>
          <a:lstStyle/>
          <a:p>
            <a:r>
              <a:rPr lang="en-US" dirty="0" smtClean="0"/>
              <a:t>Support Materials</a:t>
            </a:r>
            <a:endParaRPr lang="en-US" dirty="0"/>
          </a:p>
        </p:txBody>
      </p:sp>
      <p:pic>
        <p:nvPicPr>
          <p:cNvPr id="9" name="Picture 8"/>
          <p:cNvPicPr>
            <a:picLocks noChangeAspect="1"/>
          </p:cNvPicPr>
          <p:nvPr/>
        </p:nvPicPr>
        <p:blipFill>
          <a:blip r:embed="rId3"/>
          <a:stretch>
            <a:fillRect/>
          </a:stretch>
        </p:blipFill>
        <p:spPr>
          <a:xfrm>
            <a:off x="4521306" y="152401"/>
            <a:ext cx="5958640" cy="6474031"/>
          </a:xfrm>
          <a:prstGeom prst="rect">
            <a:avLst/>
          </a:prstGeom>
          <a:ln>
            <a:solidFill>
              <a:schemeClr val="tx1">
                <a:lumMod val="50000"/>
              </a:schemeClr>
            </a:solidFill>
          </a:ln>
        </p:spPr>
      </p:pic>
      <p:pic>
        <p:nvPicPr>
          <p:cNvPr id="10" name="Picture 9"/>
          <p:cNvPicPr>
            <a:picLocks noChangeAspect="1"/>
          </p:cNvPicPr>
          <p:nvPr/>
        </p:nvPicPr>
        <p:blipFill>
          <a:blip r:embed="rId4"/>
          <a:stretch>
            <a:fillRect/>
          </a:stretch>
        </p:blipFill>
        <p:spPr>
          <a:xfrm>
            <a:off x="1872281" y="1599674"/>
            <a:ext cx="7198601" cy="4341482"/>
          </a:xfrm>
          <a:prstGeom prst="rect">
            <a:avLst/>
          </a:prstGeom>
          <a:ln>
            <a:solidFill>
              <a:schemeClr val="bg1">
                <a:lumMod val="50000"/>
              </a:schemeClr>
            </a:solidFill>
          </a:ln>
        </p:spPr>
      </p:pic>
    </p:spTree>
    <p:extLst>
      <p:ext uri="{BB962C8B-B14F-4D97-AF65-F5344CB8AC3E}">
        <p14:creationId xmlns:p14="http://schemas.microsoft.com/office/powerpoint/2010/main" val="37603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Staff Tip Sheet</a:t>
            </a:r>
            <a:endParaRPr lang="en-US" dirty="0"/>
          </a:p>
        </p:txBody>
      </p:sp>
      <p:sp>
        <p:nvSpPr>
          <p:cNvPr id="4" name="Text Placeholder 3"/>
          <p:cNvSpPr>
            <a:spLocks noGrp="1"/>
          </p:cNvSpPr>
          <p:nvPr>
            <p:ph type="body" sz="quarter" idx="13"/>
          </p:nvPr>
        </p:nvSpPr>
        <p:spPr/>
        <p:txBody>
          <a:bodyPr/>
          <a:lstStyle/>
          <a:p>
            <a:r>
              <a:rPr lang="en-US" dirty="0" smtClean="0"/>
              <a:t>Support Materials</a:t>
            </a:r>
            <a:endParaRPr lang="en-US" dirty="0"/>
          </a:p>
        </p:txBody>
      </p:sp>
      <p:pic>
        <p:nvPicPr>
          <p:cNvPr id="3" name="Picture 2"/>
          <p:cNvPicPr>
            <a:picLocks noChangeAspect="1"/>
          </p:cNvPicPr>
          <p:nvPr/>
        </p:nvPicPr>
        <p:blipFill>
          <a:blip r:embed="rId3"/>
          <a:stretch>
            <a:fillRect/>
          </a:stretch>
        </p:blipFill>
        <p:spPr>
          <a:xfrm>
            <a:off x="4849092" y="152400"/>
            <a:ext cx="5664531" cy="6607178"/>
          </a:xfrm>
          <a:prstGeom prst="rect">
            <a:avLst/>
          </a:prstGeom>
          <a:ln>
            <a:solidFill>
              <a:srgbClr val="A9ABAC"/>
            </a:solidFill>
          </a:ln>
        </p:spPr>
      </p:pic>
      <p:pic>
        <p:nvPicPr>
          <p:cNvPr id="5" name="Picture 4"/>
          <p:cNvPicPr>
            <a:picLocks noChangeAspect="1"/>
          </p:cNvPicPr>
          <p:nvPr/>
        </p:nvPicPr>
        <p:blipFill>
          <a:blip r:embed="rId4"/>
          <a:stretch>
            <a:fillRect/>
          </a:stretch>
        </p:blipFill>
        <p:spPr>
          <a:xfrm>
            <a:off x="1699656" y="236518"/>
            <a:ext cx="5981700" cy="5876925"/>
          </a:xfrm>
          <a:prstGeom prst="rect">
            <a:avLst/>
          </a:prstGeom>
          <a:ln>
            <a:solidFill>
              <a:srgbClr val="A9ABAC"/>
            </a:solidFill>
          </a:ln>
        </p:spPr>
      </p:pic>
    </p:spTree>
    <p:extLst>
      <p:ext uri="{BB962C8B-B14F-4D97-AF65-F5344CB8AC3E}">
        <p14:creationId xmlns:p14="http://schemas.microsoft.com/office/powerpoint/2010/main" val="15728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Equipment List</a:t>
            </a:r>
            <a:endParaRPr lang="en-US" dirty="0"/>
          </a:p>
        </p:txBody>
      </p:sp>
      <p:sp>
        <p:nvSpPr>
          <p:cNvPr id="4" name="Text Placeholder 3"/>
          <p:cNvSpPr>
            <a:spLocks noGrp="1"/>
          </p:cNvSpPr>
          <p:nvPr>
            <p:ph type="body" sz="quarter" idx="13"/>
          </p:nvPr>
        </p:nvSpPr>
        <p:spPr/>
        <p:txBody>
          <a:bodyPr/>
          <a:lstStyle/>
          <a:p>
            <a:r>
              <a:rPr lang="en-US" dirty="0" smtClean="0"/>
              <a:t>Support Materials</a:t>
            </a:r>
            <a:endParaRPr lang="en-US" dirty="0"/>
          </a:p>
        </p:txBody>
      </p:sp>
      <p:pic>
        <p:nvPicPr>
          <p:cNvPr id="6" name="Picture 5"/>
          <p:cNvPicPr>
            <a:picLocks noChangeAspect="1"/>
          </p:cNvPicPr>
          <p:nvPr/>
        </p:nvPicPr>
        <p:blipFill>
          <a:blip r:embed="rId3"/>
          <a:stretch>
            <a:fillRect/>
          </a:stretch>
        </p:blipFill>
        <p:spPr>
          <a:xfrm>
            <a:off x="5419108" y="237508"/>
            <a:ext cx="4991742" cy="6409257"/>
          </a:xfrm>
          <a:prstGeom prst="rect">
            <a:avLst/>
          </a:prstGeom>
          <a:ln>
            <a:solidFill>
              <a:srgbClr val="A9ABAC"/>
            </a:solidFill>
          </a:ln>
        </p:spPr>
      </p:pic>
      <p:pic>
        <p:nvPicPr>
          <p:cNvPr id="7" name="Picture 6"/>
          <p:cNvPicPr>
            <a:picLocks noChangeAspect="1"/>
          </p:cNvPicPr>
          <p:nvPr/>
        </p:nvPicPr>
        <p:blipFill>
          <a:blip r:embed="rId4"/>
          <a:stretch>
            <a:fillRect/>
          </a:stretch>
        </p:blipFill>
        <p:spPr>
          <a:xfrm>
            <a:off x="1930111" y="1676400"/>
            <a:ext cx="5505450" cy="1333500"/>
          </a:xfrm>
          <a:prstGeom prst="rect">
            <a:avLst/>
          </a:prstGeom>
          <a:ln>
            <a:solidFill>
              <a:srgbClr val="A9ABAC"/>
            </a:solidFill>
          </a:ln>
        </p:spPr>
      </p:pic>
    </p:spTree>
    <p:extLst>
      <p:ext uri="{BB962C8B-B14F-4D97-AF65-F5344CB8AC3E}">
        <p14:creationId xmlns:p14="http://schemas.microsoft.com/office/powerpoint/2010/main" val="4866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Patient Education</a:t>
            </a:r>
            <a:endParaRPr lang="en-US" dirty="0"/>
          </a:p>
        </p:txBody>
      </p:sp>
      <p:sp>
        <p:nvSpPr>
          <p:cNvPr id="3" name="Content Placeholder 2"/>
          <p:cNvSpPr>
            <a:spLocks noGrp="1"/>
          </p:cNvSpPr>
          <p:nvPr>
            <p:ph idx="1"/>
          </p:nvPr>
        </p:nvSpPr>
        <p:spPr/>
        <p:txBody>
          <a:bodyPr/>
          <a:lstStyle/>
          <a:p>
            <a:r>
              <a:rPr lang="en-US" dirty="0" smtClean="0"/>
              <a:t>Offer encouragement and support</a:t>
            </a:r>
          </a:p>
          <a:p>
            <a:r>
              <a:rPr lang="en-US" dirty="0" smtClean="0"/>
              <a:t>Be transparent with expectations and precautions</a:t>
            </a:r>
          </a:p>
        </p:txBody>
      </p:sp>
      <p:sp>
        <p:nvSpPr>
          <p:cNvPr id="4" name="Text Placeholder 3"/>
          <p:cNvSpPr>
            <a:spLocks noGrp="1"/>
          </p:cNvSpPr>
          <p:nvPr>
            <p:ph type="body" sz="quarter" idx="13"/>
          </p:nvPr>
        </p:nvSpPr>
        <p:spPr/>
        <p:txBody>
          <a:bodyPr/>
          <a:lstStyle/>
          <a:p>
            <a:r>
              <a:rPr lang="en-US" dirty="0" smtClean="0"/>
              <a:t>Northwestern Memorial Group Faculty OBGYN</a:t>
            </a:r>
            <a:endParaRPr lang="en-US" dirty="0"/>
          </a:p>
        </p:txBody>
      </p:sp>
      <p:pic>
        <p:nvPicPr>
          <p:cNvPr id="5" name="Picture 4"/>
          <p:cNvPicPr>
            <a:picLocks noChangeAspect="1"/>
          </p:cNvPicPr>
          <p:nvPr/>
        </p:nvPicPr>
        <p:blipFill>
          <a:blip r:embed="rId3"/>
          <a:stretch>
            <a:fillRect/>
          </a:stretch>
        </p:blipFill>
        <p:spPr>
          <a:xfrm>
            <a:off x="5490359" y="152400"/>
            <a:ext cx="5025405" cy="6571684"/>
          </a:xfrm>
          <a:prstGeom prst="rect">
            <a:avLst/>
          </a:prstGeom>
          <a:ln>
            <a:solidFill>
              <a:schemeClr val="tx1">
                <a:lumMod val="50000"/>
              </a:schemeClr>
            </a:solidFill>
          </a:ln>
        </p:spPr>
      </p:pic>
      <p:sp>
        <p:nvSpPr>
          <p:cNvPr id="6" name="Rectangle 5"/>
          <p:cNvSpPr/>
          <p:nvPr/>
        </p:nvSpPr>
        <p:spPr>
          <a:xfrm>
            <a:off x="5580494" y="3158836"/>
            <a:ext cx="4845132" cy="38001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88835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Process – Dynamic and Personal</a:t>
            </a:r>
            <a:endParaRPr lang="en-US" dirty="0"/>
          </a:p>
        </p:txBody>
      </p:sp>
      <p:pic>
        <p:nvPicPr>
          <p:cNvPr id="3" name="Picture 2"/>
          <p:cNvPicPr>
            <a:picLocks noChangeAspect="1"/>
          </p:cNvPicPr>
          <p:nvPr/>
        </p:nvPicPr>
        <p:blipFill>
          <a:blip r:embed="rId3"/>
          <a:stretch>
            <a:fillRect/>
          </a:stretch>
        </p:blipFill>
        <p:spPr>
          <a:xfrm>
            <a:off x="1690342" y="914400"/>
            <a:ext cx="7629997" cy="5830784"/>
          </a:xfrm>
          <a:prstGeom prst="rect">
            <a:avLst/>
          </a:prstGeom>
          <a:ln>
            <a:solidFill>
              <a:srgbClr val="A9ABAC"/>
            </a:solidFill>
          </a:ln>
        </p:spPr>
      </p:pic>
      <p:pic>
        <p:nvPicPr>
          <p:cNvPr id="4" name="Picture 3"/>
          <p:cNvPicPr>
            <a:picLocks noChangeAspect="1"/>
          </p:cNvPicPr>
          <p:nvPr/>
        </p:nvPicPr>
        <p:blipFill>
          <a:blip r:embed="rId4"/>
          <a:stretch>
            <a:fillRect/>
          </a:stretch>
        </p:blipFill>
        <p:spPr>
          <a:xfrm>
            <a:off x="2776599" y="1519175"/>
            <a:ext cx="7689520" cy="4511481"/>
          </a:xfrm>
          <a:prstGeom prst="rect">
            <a:avLst/>
          </a:prstGeom>
          <a:ln>
            <a:solidFill>
              <a:srgbClr val="A9ABAC"/>
            </a:solidFill>
          </a:ln>
        </p:spPr>
      </p:pic>
    </p:spTree>
    <p:extLst>
      <p:ext uri="{BB962C8B-B14F-4D97-AF65-F5344CB8AC3E}">
        <p14:creationId xmlns:p14="http://schemas.microsoft.com/office/powerpoint/2010/main" val="31807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Academy for Quality and Safety Improvement Project</a:t>
            </a:r>
            <a:endParaRPr lang="en-US" dirty="0"/>
          </a:p>
        </p:txBody>
      </p:sp>
      <p:sp>
        <p:nvSpPr>
          <p:cNvPr id="3" name="Content Placeholder 2"/>
          <p:cNvSpPr>
            <a:spLocks noGrp="1"/>
          </p:cNvSpPr>
          <p:nvPr>
            <p:ph idx="1"/>
          </p:nvPr>
        </p:nvSpPr>
        <p:spPr>
          <a:xfrm>
            <a:off x="2269778" y="1371601"/>
            <a:ext cx="5959822" cy="4093029"/>
          </a:xfrm>
        </p:spPr>
        <p:txBody>
          <a:bodyPr/>
          <a:lstStyle/>
          <a:p>
            <a:r>
              <a:rPr lang="en-US"/>
              <a:t>Outcome Metric: </a:t>
            </a:r>
          </a:p>
          <a:p>
            <a:pPr lvl="1"/>
            <a:r>
              <a:rPr lang="en-US"/>
              <a:t>L&amp;D LOS for induction of labor requiring cervical ripening</a:t>
            </a:r>
          </a:p>
          <a:p>
            <a:endParaRPr lang="en-US"/>
          </a:p>
          <a:p>
            <a:r>
              <a:rPr lang="en-US"/>
              <a:t>Process Metrics: </a:t>
            </a:r>
          </a:p>
          <a:p>
            <a:pPr lvl="1"/>
            <a:r>
              <a:rPr lang="en-US"/>
              <a:t>Percentage of CRIB performed Outpatient</a:t>
            </a:r>
          </a:p>
          <a:p>
            <a:pPr lvl="1"/>
            <a:r>
              <a:rPr lang="en-US"/>
              <a:t>OBGYN Practices doing Outpatient CRIB</a:t>
            </a:r>
          </a:p>
        </p:txBody>
      </p:sp>
      <p:sp>
        <p:nvSpPr>
          <p:cNvPr id="4" name="Text Placeholder 3"/>
          <p:cNvSpPr>
            <a:spLocks noGrp="1"/>
          </p:cNvSpPr>
          <p:nvPr>
            <p:ph type="body" sz="quarter" idx="13"/>
          </p:nvPr>
        </p:nvSpPr>
        <p:spPr/>
        <p:txBody>
          <a:bodyPr/>
          <a:lstStyle/>
          <a:p>
            <a:r>
              <a:rPr lang="en-US" dirty="0" smtClean="0"/>
              <a:t>CRIB in Your Crib</a:t>
            </a:r>
            <a:endParaRPr lang="en-US" dirty="0"/>
          </a:p>
        </p:txBody>
      </p:sp>
      <p:graphicFrame>
        <p:nvGraphicFramePr>
          <p:cNvPr id="116" name="Table 115"/>
          <p:cNvGraphicFramePr>
            <a:graphicFrameLocks noGrp="1"/>
          </p:cNvGraphicFramePr>
          <p:nvPr>
            <p:extLst/>
          </p:nvPr>
        </p:nvGraphicFramePr>
        <p:xfrm>
          <a:off x="3716482" y="3542310"/>
          <a:ext cx="4017097" cy="3188970"/>
        </p:xfrm>
        <a:graphic>
          <a:graphicData uri="http://schemas.openxmlformats.org/drawingml/2006/table">
            <a:tbl>
              <a:tblPr/>
              <a:tblGrid>
                <a:gridCol w="4017097">
                  <a:extLst>
                    <a:ext uri="{9D8B030D-6E8A-4147-A177-3AD203B41FA5}">
                      <a16:colId xmlns:a16="http://schemas.microsoft.com/office/drawing/2014/main" val="996379769"/>
                    </a:ext>
                  </a:extLst>
                </a:gridCol>
              </a:tblGrid>
              <a:tr h="174376">
                <a:tc>
                  <a:txBody>
                    <a:bodyPr/>
                    <a:lstStyle/>
                    <a:p>
                      <a:pPr algn="l" fontAlgn="t"/>
                      <a:r>
                        <a:rPr lang="en-US" sz="1100" b="0" i="0" u="none" strike="noStrike" dirty="0">
                          <a:solidFill>
                            <a:srgbClr val="000000"/>
                          </a:solidFill>
                          <a:effectLst/>
                          <a:latin typeface="Calibri" panose="020F0502020204030204" pitchFamily="34" charset="0"/>
                        </a:rPr>
                        <a:t>Association for Women's Health Care (Baum)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108230"/>
                  </a:ext>
                </a:extLst>
              </a:tr>
              <a:tr h="174376">
                <a:tc>
                  <a:txBody>
                    <a:bodyPr/>
                    <a:lstStyle/>
                    <a:p>
                      <a:pPr algn="l" fontAlgn="t"/>
                      <a:r>
                        <a:rPr lang="en-US" sz="1100" b="0" i="0" u="none" strike="noStrike">
                          <a:solidFill>
                            <a:srgbClr val="000000"/>
                          </a:solidFill>
                          <a:effectLst/>
                          <a:latin typeface="Calibri" panose="020F0502020204030204" pitchFamily="34" charset="0"/>
                        </a:rPr>
                        <a:t>Chicago Women's Health Group (Kelsey)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606086"/>
                  </a:ext>
                </a:extLst>
              </a:tr>
              <a:tr h="174376">
                <a:tc>
                  <a:txBody>
                    <a:bodyPr/>
                    <a:lstStyle/>
                    <a:p>
                      <a:pPr algn="l" fontAlgn="t"/>
                      <a:r>
                        <a:rPr lang="en-US" sz="1100" b="0" i="0" u="none" strike="noStrike">
                          <a:solidFill>
                            <a:srgbClr val="000000"/>
                          </a:solidFill>
                          <a:effectLst/>
                          <a:latin typeface="Calibri" panose="020F0502020204030204" pitchFamily="34" charset="0"/>
                        </a:rPr>
                        <a:t>Comprehensive Women's Health Care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908933"/>
                  </a:ext>
                </a:extLst>
              </a:tr>
              <a:tr h="174376">
                <a:tc>
                  <a:txBody>
                    <a:bodyPr/>
                    <a:lstStyle/>
                    <a:p>
                      <a:pPr algn="l" fontAlgn="t"/>
                      <a:r>
                        <a:rPr lang="en-US" sz="1100" b="0" i="0" u="none" strike="noStrike" dirty="0">
                          <a:solidFill>
                            <a:srgbClr val="000000"/>
                          </a:solidFill>
                          <a:effectLst/>
                          <a:latin typeface="Calibri" panose="020F0502020204030204" pitchFamily="34" charset="0"/>
                        </a:rPr>
                        <a:t>Erie - All sites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81251"/>
                  </a:ext>
                </a:extLst>
              </a:tr>
              <a:tr h="174376">
                <a:tc>
                  <a:txBody>
                    <a:bodyPr/>
                    <a:lstStyle/>
                    <a:p>
                      <a:pPr algn="l" fontAlgn="t"/>
                      <a:r>
                        <a:rPr lang="en-US" sz="1100" b="0" i="0" u="none" strike="noStrike">
                          <a:solidFill>
                            <a:srgbClr val="000000"/>
                          </a:solidFill>
                          <a:effectLst/>
                          <a:latin typeface="Calibri" panose="020F0502020204030204" pitchFamily="34" charset="0"/>
                        </a:rPr>
                        <a:t>Lakeshore Obstetrics &amp; Gynecology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31452"/>
                  </a:ext>
                </a:extLst>
              </a:tr>
              <a:tr h="174376">
                <a:tc>
                  <a:txBody>
                    <a:bodyPr/>
                    <a:lstStyle/>
                    <a:p>
                      <a:pPr algn="l" fontAlgn="t"/>
                      <a:r>
                        <a:rPr lang="en-US" sz="1100" b="0" i="0" u="none" strike="noStrike">
                          <a:solidFill>
                            <a:srgbClr val="000000"/>
                          </a:solidFill>
                          <a:effectLst/>
                          <a:latin typeface="Calibri" panose="020F0502020204030204" pitchFamily="34" charset="0"/>
                        </a:rPr>
                        <a:t>Near North Health Services - North Kostner Health Center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569386"/>
                  </a:ext>
                </a:extLst>
              </a:tr>
              <a:tr h="174376">
                <a:tc>
                  <a:txBody>
                    <a:bodyPr/>
                    <a:lstStyle/>
                    <a:p>
                      <a:pPr algn="l" fontAlgn="t"/>
                      <a:r>
                        <a:rPr lang="en-US" sz="1100" b="0" i="0" u="none" strike="noStrike">
                          <a:solidFill>
                            <a:srgbClr val="000000"/>
                          </a:solidFill>
                          <a:effectLst/>
                          <a:latin typeface="Calibri" panose="020F0502020204030204" pitchFamily="34" charset="0"/>
                        </a:rPr>
                        <a:t>NMG G14 Faculty OBGYN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411636939"/>
                  </a:ext>
                </a:extLst>
              </a:tr>
              <a:tr h="174376">
                <a:tc>
                  <a:txBody>
                    <a:bodyPr/>
                    <a:lstStyle/>
                    <a:p>
                      <a:pPr algn="l" fontAlgn="t"/>
                      <a:r>
                        <a:rPr lang="en-US" sz="1100" b="0" i="0" u="none" strike="noStrike" dirty="0">
                          <a:solidFill>
                            <a:srgbClr val="000000"/>
                          </a:solidFill>
                          <a:effectLst/>
                          <a:latin typeface="Calibri" panose="020F0502020204030204" pitchFamily="34" charset="0"/>
                        </a:rPr>
                        <a:t>NMG PAC Clinic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138148902"/>
                  </a:ext>
                </a:extLst>
              </a:tr>
              <a:tr h="174376">
                <a:tc>
                  <a:txBody>
                    <a:bodyPr/>
                    <a:lstStyle/>
                    <a:p>
                      <a:pPr algn="l" fontAlgn="t"/>
                      <a:r>
                        <a:rPr lang="en-US" sz="1100" b="0" i="0" u="none" strike="noStrike">
                          <a:solidFill>
                            <a:srgbClr val="000000"/>
                          </a:solidFill>
                          <a:effectLst/>
                          <a:latin typeface="Calibri" panose="020F0502020204030204" pitchFamily="34" charset="0"/>
                        </a:rPr>
                        <a:t>NMG MFM Clinic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746464692"/>
                  </a:ext>
                </a:extLst>
              </a:tr>
              <a:tr h="174376">
                <a:tc>
                  <a:txBody>
                    <a:bodyPr/>
                    <a:lstStyle/>
                    <a:p>
                      <a:pPr algn="l" fontAlgn="t"/>
                      <a:r>
                        <a:rPr lang="en-US" sz="1100" b="0" i="0" u="none" strike="noStrike">
                          <a:solidFill>
                            <a:srgbClr val="000000"/>
                          </a:solidFill>
                          <a:effectLst/>
                          <a:latin typeface="Calibri" panose="020F0502020204030204" pitchFamily="34" charset="0"/>
                        </a:rPr>
                        <a:t>NMG 680 Obstetrics and Gynecology Group</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838193935"/>
                  </a:ext>
                </a:extLst>
              </a:tr>
              <a:tr h="174376">
                <a:tc>
                  <a:txBody>
                    <a:bodyPr/>
                    <a:lstStyle/>
                    <a:p>
                      <a:pPr algn="l" fontAlgn="t"/>
                      <a:r>
                        <a:rPr lang="en-US" sz="1100" b="0" i="0" u="none" strike="noStrike">
                          <a:solidFill>
                            <a:srgbClr val="000000"/>
                          </a:solidFill>
                          <a:effectLst/>
                          <a:latin typeface="Calibri" panose="020F0502020204030204" pitchFamily="34" charset="0"/>
                        </a:rPr>
                        <a:t>NMG 680 CNM Group</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653394034"/>
                  </a:ext>
                </a:extLst>
              </a:tr>
              <a:tr h="174376">
                <a:tc>
                  <a:txBody>
                    <a:bodyPr/>
                    <a:lstStyle/>
                    <a:p>
                      <a:pPr algn="l" fontAlgn="t"/>
                      <a:r>
                        <a:rPr lang="en-US" sz="1100" b="0" i="0" u="none" strike="noStrike">
                          <a:solidFill>
                            <a:srgbClr val="000000"/>
                          </a:solidFill>
                          <a:effectLst/>
                          <a:latin typeface="Calibri" panose="020F0502020204030204" pitchFamily="34" charset="0"/>
                        </a:rPr>
                        <a:t>Northwestern Obstetrics &amp; Gynecology Consultants (P Katz)</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611326810"/>
                  </a:ext>
                </a:extLst>
              </a:tr>
              <a:tr h="174376">
                <a:tc>
                  <a:txBody>
                    <a:bodyPr/>
                    <a:lstStyle/>
                    <a:p>
                      <a:pPr algn="l" fontAlgn="t"/>
                      <a:r>
                        <a:rPr lang="en-US" sz="1100" b="0" i="0" u="none" strike="noStrike">
                          <a:solidFill>
                            <a:srgbClr val="000000"/>
                          </a:solidFill>
                          <a:effectLst/>
                          <a:latin typeface="Calibri" panose="020F0502020204030204" pitchFamily="34" charset="0"/>
                        </a:rPr>
                        <a:t>Northwestern Specialists for Women (B Wise)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015906"/>
                  </a:ext>
                </a:extLst>
              </a:tr>
              <a:tr h="174376">
                <a:tc>
                  <a:txBody>
                    <a:bodyPr/>
                    <a:lstStyle/>
                    <a:p>
                      <a:pPr algn="l" fontAlgn="t"/>
                      <a:r>
                        <a:rPr lang="en-US" sz="1100" b="0" i="0" u="none" strike="noStrike">
                          <a:solidFill>
                            <a:srgbClr val="000000"/>
                          </a:solidFill>
                          <a:effectLst/>
                          <a:latin typeface="Calibri" panose="020F0502020204030204" pitchFamily="34" charset="0"/>
                        </a:rPr>
                        <a:t>Northwestern Women's Health Associates (Friedell and Feldstein)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928123"/>
                  </a:ext>
                </a:extLst>
              </a:tr>
              <a:tr h="174376">
                <a:tc>
                  <a:txBody>
                    <a:bodyPr/>
                    <a:lstStyle/>
                    <a:p>
                      <a:pPr algn="l" fontAlgn="t"/>
                      <a:r>
                        <a:rPr lang="en-US" sz="1100" b="0" i="0" u="none" strike="noStrike">
                          <a:solidFill>
                            <a:srgbClr val="000000"/>
                          </a:solidFill>
                          <a:effectLst/>
                          <a:latin typeface="Calibri" panose="020F0502020204030204" pitchFamily="34" charset="0"/>
                        </a:rPr>
                        <a:t>Nye Partners Women's Health</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810803"/>
                  </a:ext>
                </a:extLst>
              </a:tr>
              <a:tr h="174376">
                <a:tc>
                  <a:txBody>
                    <a:bodyPr/>
                    <a:lstStyle/>
                    <a:p>
                      <a:pPr algn="l" fontAlgn="t"/>
                      <a:r>
                        <a:rPr lang="en-US" sz="1100" b="0" i="0" u="none" strike="noStrike">
                          <a:solidFill>
                            <a:srgbClr val="000000"/>
                          </a:solidFill>
                          <a:effectLst/>
                          <a:latin typeface="Calibri" panose="020F0502020204030204" pitchFamily="34" charset="0"/>
                        </a:rPr>
                        <a:t>The Women's Group of Northwestern (Kamel)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02724"/>
                  </a:ext>
                </a:extLst>
              </a:tr>
              <a:tr h="174376">
                <a:tc>
                  <a:txBody>
                    <a:bodyPr/>
                    <a:lstStyle/>
                    <a:p>
                      <a:pPr algn="l" fontAlgn="t"/>
                      <a:r>
                        <a:rPr lang="en-US" sz="1100" b="0" i="0" u="none" strike="noStrike">
                          <a:solidFill>
                            <a:srgbClr val="000000"/>
                          </a:solidFill>
                          <a:effectLst/>
                          <a:latin typeface="Calibri" panose="020F0502020204030204" pitchFamily="34" charset="0"/>
                        </a:rPr>
                        <a:t>The Women's Practice (Mazzullo, Tan)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571309"/>
                  </a:ext>
                </a:extLst>
              </a:tr>
              <a:tr h="174376">
                <a:tc>
                  <a:txBody>
                    <a:bodyPr/>
                    <a:lstStyle/>
                    <a:p>
                      <a:pPr algn="l" fontAlgn="t"/>
                      <a:r>
                        <a:rPr lang="en-US" sz="1100" b="0" i="0" u="none" strike="noStrike" dirty="0">
                          <a:solidFill>
                            <a:srgbClr val="000000"/>
                          </a:solidFill>
                          <a:effectLst/>
                          <a:latin typeface="Calibri" panose="020F0502020204030204" pitchFamily="34" charset="0"/>
                        </a:rPr>
                        <a:t>Women's Health Consulting (Rubin)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53541"/>
                  </a:ext>
                </a:extLst>
              </a:tr>
            </a:tbl>
          </a:graphicData>
        </a:graphic>
      </p:graphicFrame>
      <p:sp>
        <p:nvSpPr>
          <p:cNvPr id="117" name="Rectangle 116"/>
          <p:cNvSpPr/>
          <p:nvPr/>
        </p:nvSpPr>
        <p:spPr>
          <a:xfrm>
            <a:off x="7945928" y="3906983"/>
            <a:ext cx="297180" cy="145473"/>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8" name="TextBox 117"/>
          <p:cNvSpPr txBox="1"/>
          <p:nvPr/>
        </p:nvSpPr>
        <p:spPr>
          <a:xfrm>
            <a:off x="8330045" y="3906983"/>
            <a:ext cx="1475510" cy="238991"/>
          </a:xfrm>
          <a:prstGeom prst="rect">
            <a:avLst/>
          </a:prstGeom>
          <a:noFill/>
        </p:spPr>
        <p:txBody>
          <a:bodyPr wrap="none" lIns="0" tIns="0" rIns="0" bIns="0" rtlCol="0">
            <a:noAutofit/>
          </a:bodyPr>
          <a:lstStyle/>
          <a:p>
            <a:pPr>
              <a:lnSpc>
                <a:spcPct val="90000"/>
              </a:lnSpc>
              <a:spcBef>
                <a:spcPts val="600"/>
              </a:spcBef>
            </a:pPr>
            <a:r>
              <a:rPr lang="en-US" sz="1200" spc="-50" dirty="0">
                <a:solidFill>
                  <a:srgbClr val="54585A">
                    <a:lumMod val="50000"/>
                  </a:srgbClr>
                </a:solidFill>
                <a:latin typeface="Calibri"/>
              </a:rPr>
              <a:t>In scope for AQSI project</a:t>
            </a:r>
          </a:p>
          <a:p>
            <a:pPr>
              <a:lnSpc>
                <a:spcPct val="90000"/>
              </a:lnSpc>
              <a:spcBef>
                <a:spcPts val="600"/>
              </a:spcBef>
            </a:pPr>
            <a:endParaRPr lang="en-US" sz="1850" spc="-50" dirty="0">
              <a:solidFill>
                <a:srgbClr val="54585A"/>
              </a:solidFill>
              <a:latin typeface="Calibri"/>
            </a:endParaRPr>
          </a:p>
        </p:txBody>
      </p:sp>
      <p:sp>
        <p:nvSpPr>
          <p:cNvPr id="119" name="Rectangle 118"/>
          <p:cNvSpPr/>
          <p:nvPr/>
        </p:nvSpPr>
        <p:spPr>
          <a:xfrm>
            <a:off x="7959436" y="4145974"/>
            <a:ext cx="270164" cy="145473"/>
          </a:xfrm>
          <a:prstGeom prst="rect">
            <a:avLst/>
          </a:prstGeom>
          <a:solidFill>
            <a:srgbClr val="33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TextBox 119"/>
          <p:cNvSpPr txBox="1"/>
          <p:nvPr/>
        </p:nvSpPr>
        <p:spPr>
          <a:xfrm>
            <a:off x="8330045" y="4140778"/>
            <a:ext cx="1475510" cy="238991"/>
          </a:xfrm>
          <a:prstGeom prst="rect">
            <a:avLst/>
          </a:prstGeom>
          <a:noFill/>
        </p:spPr>
        <p:txBody>
          <a:bodyPr wrap="none" lIns="0" tIns="0" rIns="0" bIns="0" rtlCol="0">
            <a:noAutofit/>
          </a:bodyPr>
          <a:lstStyle/>
          <a:p>
            <a:pPr>
              <a:lnSpc>
                <a:spcPct val="90000"/>
              </a:lnSpc>
              <a:spcBef>
                <a:spcPts val="600"/>
              </a:spcBef>
            </a:pPr>
            <a:r>
              <a:rPr lang="en-US" sz="1200" spc="-50" dirty="0">
                <a:solidFill>
                  <a:srgbClr val="54585A">
                    <a:lumMod val="50000"/>
                  </a:srgbClr>
                </a:solidFill>
                <a:latin typeface="Calibri"/>
              </a:rPr>
              <a:t>Practice performing Outpatient CRIB</a:t>
            </a:r>
          </a:p>
          <a:p>
            <a:pPr>
              <a:lnSpc>
                <a:spcPct val="90000"/>
              </a:lnSpc>
              <a:spcBef>
                <a:spcPts val="600"/>
              </a:spcBef>
            </a:pPr>
            <a:endParaRPr lang="en-US" sz="1850" spc="-50" dirty="0">
              <a:solidFill>
                <a:srgbClr val="54585A"/>
              </a:solidFill>
              <a:latin typeface="Calibri"/>
            </a:endParaRPr>
          </a:p>
        </p:txBody>
      </p:sp>
      <p:sp>
        <p:nvSpPr>
          <p:cNvPr id="5" name="Rectangle 4"/>
          <p:cNvSpPr/>
          <p:nvPr/>
        </p:nvSpPr>
        <p:spPr>
          <a:xfrm>
            <a:off x="3616036" y="4264726"/>
            <a:ext cx="2458192" cy="1736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3616036" y="3542311"/>
            <a:ext cx="2693720" cy="1627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3616036" y="4086596"/>
            <a:ext cx="2458192" cy="1736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3616036" y="6173686"/>
            <a:ext cx="2800598" cy="1707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616037" y="4777839"/>
            <a:ext cx="1862447" cy="1914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601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22F5-738B-49E4-8B86-0EE71112A8F4}"/>
              </a:ext>
            </a:extLst>
          </p:cNvPr>
          <p:cNvSpPr>
            <a:spLocks noGrp="1"/>
          </p:cNvSpPr>
          <p:nvPr>
            <p:ph type="title"/>
          </p:nvPr>
        </p:nvSpPr>
        <p:spPr/>
        <p:txBody>
          <a:bodyPr/>
          <a:lstStyle/>
          <a:p>
            <a:r>
              <a:rPr lang="en-US" dirty="0" smtClean="0"/>
              <a:t>PWH: Average </a:t>
            </a:r>
            <a:r>
              <a:rPr lang="en-US" dirty="0"/>
              <a:t>Time L&amp;D Arrival to Delivery</a:t>
            </a:r>
          </a:p>
        </p:txBody>
      </p:sp>
      <p:graphicFrame>
        <p:nvGraphicFramePr>
          <p:cNvPr id="7" name="Content Placeholder 6">
            <a:extLst>
              <a:ext uri="{FF2B5EF4-FFF2-40B4-BE49-F238E27FC236}">
                <a16:creationId xmlns:a16="http://schemas.microsoft.com/office/drawing/2014/main" id="{5264FD0A-F9B5-4E14-9124-5203C170CE5B}"/>
              </a:ext>
            </a:extLst>
          </p:cNvPr>
          <p:cNvGraphicFramePr>
            <a:graphicFrameLocks noGrp="1"/>
          </p:cNvGraphicFramePr>
          <p:nvPr>
            <p:ph idx="1"/>
            <p:extLst/>
          </p:nvPr>
        </p:nvGraphicFramePr>
        <p:xfrm>
          <a:off x="2325688" y="1622426"/>
          <a:ext cx="7048500" cy="44735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32031DC2-F20A-4EA2-9066-8F547B076AE9}"/>
              </a:ext>
            </a:extLst>
          </p:cNvPr>
          <p:cNvSpPr>
            <a:spLocks noGrp="1"/>
          </p:cNvSpPr>
          <p:nvPr>
            <p:ph type="body" sz="quarter" idx="13"/>
          </p:nvPr>
        </p:nvSpPr>
        <p:spPr/>
        <p:txBody>
          <a:bodyPr/>
          <a:lstStyle/>
          <a:p>
            <a:r>
              <a:rPr lang="en-US"/>
              <a:t>Comparison of Outpatient vs. Inpatient CRIB Placement</a:t>
            </a:r>
          </a:p>
        </p:txBody>
      </p:sp>
      <p:pic>
        <p:nvPicPr>
          <p:cNvPr id="3" name="Picture 2"/>
          <p:cNvPicPr>
            <a:picLocks noChangeAspect="1"/>
          </p:cNvPicPr>
          <p:nvPr/>
        </p:nvPicPr>
        <p:blipFill>
          <a:blip r:embed="rId4"/>
          <a:stretch>
            <a:fillRect/>
          </a:stretch>
        </p:blipFill>
        <p:spPr>
          <a:xfrm>
            <a:off x="8135230" y="4698513"/>
            <a:ext cx="2194750" cy="1969179"/>
          </a:xfrm>
          <a:prstGeom prst="rect">
            <a:avLst/>
          </a:prstGeom>
        </p:spPr>
      </p:pic>
    </p:spTree>
    <p:extLst>
      <p:ext uri="{BB962C8B-B14F-4D97-AF65-F5344CB8AC3E}">
        <p14:creationId xmlns:p14="http://schemas.microsoft.com/office/powerpoint/2010/main" val="30072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a:t>
            </a:r>
            <a:r>
              <a:rPr lang="en-US" dirty="0" smtClean="0"/>
              <a:t>Steps/Lessons Learned</a:t>
            </a:r>
            <a:endParaRPr lang="en-US" dirty="0"/>
          </a:p>
        </p:txBody>
      </p:sp>
      <p:sp>
        <p:nvSpPr>
          <p:cNvPr id="3" name="Content Placeholder 2"/>
          <p:cNvSpPr>
            <a:spLocks noGrp="1"/>
          </p:cNvSpPr>
          <p:nvPr>
            <p:ph idx="1"/>
          </p:nvPr>
        </p:nvSpPr>
        <p:spPr/>
        <p:txBody>
          <a:bodyPr vert="horz" lIns="0" tIns="0" rIns="91440" bIns="45720" rtlCol="0" anchor="t">
            <a:noAutofit/>
          </a:bodyPr>
          <a:lstStyle/>
          <a:p>
            <a:r>
              <a:rPr lang="en-US" dirty="0" smtClean="0"/>
              <a:t>Outreach</a:t>
            </a:r>
            <a:r>
              <a:rPr lang="en-US" dirty="0"/>
              <a:t>: </a:t>
            </a:r>
            <a:r>
              <a:rPr lang="en-US" dirty="0" smtClean="0"/>
              <a:t>Follow </a:t>
            </a:r>
            <a:r>
              <a:rPr lang="en-US" dirty="0"/>
              <a:t>CRIB data, support </a:t>
            </a:r>
            <a:r>
              <a:rPr lang="en-US" dirty="0" smtClean="0"/>
              <a:t>efforts at additional groups, </a:t>
            </a:r>
            <a:r>
              <a:rPr lang="en-US" dirty="0"/>
              <a:t>evolve processes</a:t>
            </a:r>
          </a:p>
          <a:p>
            <a:r>
              <a:rPr lang="en-US" dirty="0"/>
              <a:t>Outreach: Intro Materials/Self-Guided Implementation Plan for hospitals interested via </a:t>
            </a:r>
            <a:r>
              <a:rPr lang="en-US" dirty="0" smtClean="0"/>
              <a:t>ILPQC – we will share this with all of you today (though I think </a:t>
            </a:r>
            <a:r>
              <a:rPr lang="en-US" dirty="0" err="1" smtClean="0"/>
              <a:t>Dr</a:t>
            </a:r>
            <a:r>
              <a:rPr lang="en-US" dirty="0" smtClean="0"/>
              <a:t> Donelan may have already done so)</a:t>
            </a:r>
            <a:endParaRPr lang="en-US" dirty="0"/>
          </a:p>
          <a:p>
            <a:r>
              <a:rPr lang="en-US" dirty="0" smtClean="0"/>
              <a:t>Research</a:t>
            </a:r>
            <a:r>
              <a:rPr lang="en-US" dirty="0"/>
              <a:t>: Patient </a:t>
            </a:r>
            <a:r>
              <a:rPr lang="en-US" dirty="0" smtClean="0"/>
              <a:t>and Provider Satisfaction</a:t>
            </a:r>
          </a:p>
          <a:p>
            <a:r>
              <a:rPr lang="en-US" dirty="0" smtClean="0"/>
              <a:t>Lesson: Behavior Change is Hard</a:t>
            </a:r>
          </a:p>
          <a:p>
            <a:r>
              <a:rPr lang="en-US" dirty="0" smtClean="0"/>
              <a:t>Lesson: Team Members are Critical</a:t>
            </a:r>
          </a:p>
          <a:p>
            <a:pPr lvl="1"/>
            <a:r>
              <a:rPr lang="en-US" dirty="0" smtClean="0"/>
              <a:t>Thank you to </a:t>
            </a:r>
            <a:r>
              <a:rPr lang="en-US" b="1" dirty="0" err="1" smtClean="0"/>
              <a:t>Dr</a:t>
            </a:r>
            <a:r>
              <a:rPr lang="en-US" b="1" dirty="0" smtClean="0"/>
              <a:t> Emily Donelan, Emily Steveson RN, Juli Pritchard RN, and Jesse Meyer</a:t>
            </a:r>
            <a:r>
              <a:rPr lang="en-US" dirty="0" smtClean="0"/>
              <a:t>, department administrator. </a:t>
            </a:r>
          </a:p>
          <a:p>
            <a:r>
              <a:rPr lang="en-US" dirty="0" smtClean="0"/>
              <a:t>Lesson: Progress is Success</a:t>
            </a:r>
            <a:endParaRPr lang="en-US" dirty="0"/>
          </a:p>
        </p:txBody>
      </p:sp>
      <p:sp>
        <p:nvSpPr>
          <p:cNvPr id="4" name="Text Placeholder 3"/>
          <p:cNvSpPr>
            <a:spLocks noGrp="1"/>
          </p:cNvSpPr>
          <p:nvPr>
            <p:ph type="body" sz="quarter" idx="13"/>
          </p:nvPr>
        </p:nvSpPr>
        <p:spPr/>
        <p:txBody>
          <a:bodyPr vert="horz" lIns="0" tIns="0" rIns="91440" bIns="45720" rtlCol="0" anchor="t">
            <a:noAutofit/>
          </a:bodyPr>
          <a:lstStyle/>
          <a:p>
            <a:r>
              <a:rPr lang="en-US" dirty="0">
                <a:cs typeface="Calibri"/>
              </a:rPr>
              <a:t>Increase Outpatient CRIBs!!!!</a:t>
            </a:r>
            <a:endParaRPr lang="en-US" dirty="0"/>
          </a:p>
        </p:txBody>
      </p:sp>
      <p:sp>
        <p:nvSpPr>
          <p:cNvPr id="7" name="AutoShape 2" descr="data:image/jpg;base64,%20/9j/4AAQSkZJRgABAQEAYABgAAD/2wBDAAUDBAQEAwUEBAQFBQUGBwwIBwcHBw8LCwkMEQ8SEhEPERETFhwXExQaFRERGCEYGh0dHx8fExciJCIeJBweHx7/2wBDAQUFBQcGBw4ICA4eFBEUHh4eHh4eHh4eHh4eHh4eHh4eHh4eHh4eHh4eHh4eHh4eHh4eHh4eHh4eHh4eHh4eHh7/wAARCAGhAq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D1K+sdMsZb7Ury3srSEbpZ7iURxoOmSzcCsSHx54Imtby6t/F2hXMVjA1zdNBfxSeTEvV2CkkKMjn3rkf2r/APk3zxb/ANe0f/o5K4vTr1rT4Ha7ef8ACqLbQGt/Chdb+6gtJIr/ABEPlZYyWYNjcQ4+vNAz3vSdQsdW0y21PTbqK7srqNZYJomysiEZBB9KtV816x8Ttc0Pwz8OtJs9V0rwpZ6n4eF9cagmkm6WN1VQsSQR/cUk9cY5AFTeHviJ8ULax+GMviK8iWfxVr0sF1DJpqwMtqNoQAdQW5fOAcMBjigLH0dRXhfiD4leLLPxJ8X7GC6tlh8L6TDdaWDbqTHI0O4lj/EM9jWHqHxQ+J/hv4U2Hi/XrjRbm58Ty2cGjw2tm7/Yg6sXkkVeZWKgEIv8Rx7UBY+kKp6xq2l6NZm91jUrPTrYMFM11OsSZPQbmIGa8m+BvjzxfrvjHVPD2vR3up6dDZrdWmsTaBNpmX3BXhaN+CeQQQegP4Y/7a3hnR7r4W3/AIpubd5tTsxBb2zvKxSFWmG4qmdoYg4LYzjigD3xGV1DKwZSMgg5BFQ6je2enWUt9qF3BZ2sK7pZ55AkaD1ZjwB9aZo3/IIs/wDr3j/9BFcF+03/AMkH8WZGR9kXj/tolAjtNC8ReH9eEjaHrmmaoIseYbO7SbZ9dpOK068S1q+dfFlt8RtO8K6lpOmeGdCvn1Ce7tPskmoZRTHAqH5mAKltxGB26mrtz4k8e+HdC8M+MNZ1nTtQs9XvLOC+0uKxEa2yXRVVMMgYsxQsud2Qwz0oGewVW0/ULDUY5JdPvba7SKVoZGglVwkinDISDwwPBHUV5qnivXk+Kk+ja9rg8PW5v1h0qym0vdBqkGwHK3JOPNJLDYCCMD5WrhPF15rOs/Dk3FvqMGk/Z/iF9kK2dlGokAv0SN245ZepP8Z+9QFj6F/tCx/tMaZ9ttvt5h8/7N5q+b5ecb9mc7c8ZxjNWa8kttQ17w78aotL1vWYdbt38MXV+1w2mQw3CeVNGNgdBkr8zHb0zWZN408e23wttvi1NqmnNYSiK7k0IWY2raSSBQqzZ3mUKwOfu5yNtAj26ivJbnW/HmseKvHljpGv2Gl2fh5oWtN9gJnkZrZZNjkkAJnOSPm+bgjHPaeCfFH9ufDLSvGF1AITd6XHfTRR8hSY9zAfrigDpqwrzxboNr4ph8MSXcj6tKiyeRDbSSiJWJCtIyqVjBIIG4jOK8vm8Z+PbX4XWnxZn1TTnsJhDdy6EtkNq2kkiqFWbO8yhWByflJyNtXfAFjrP/DQvjyaTxDJJbxRae0sBs4x5yPFKY03dV2Z6jlu9AHrd5c29nbSXV3cRW8Ea7pJZXCog9STwBWXa+K/C91pVxq1r4k0efT7b/X3Ud9G0MX+84OF/E1wvxSRNY+MHw+8L6pGJdFm+238tvJzHczwRr5SsOjBdxbB7gHtTP2lNI0u1+DPirULXTLSK8ktYInljiVXkQXEZCkgcjPTPSgD0PQvEXh/XhIdD1zTNUEWPMNndpNs+u0nFJc+I/D9tpT6tca7pcOnpKYXupLtFhWQNtKFycBgwIxnORivMPDb3GsfH+2n1DQY/Cl7pOhykWvmJJJqcUzqN++P5DHGy9MlgzdAOvCyNInwFsGhtftUi/EQlINwXzT/AGo+FyeBnpk8c0DPo3Q9c0XXbdrnRNX0/U4Uba0lncpMqn0JUkA1PPqFjBf29hNe20V5chmt4HlUSShRliqk5bAIzjpXk/gme4i+P+oza1oLeGLrU9CjjsrNHjljvVhlJklZ4zt8xd6qFIztOc11HizU57b4v+CNMjhtGivLfUWkkeBWlXZGhGxzygOecde9AjuaK8HtPHHxBj+GS/Ea71nTZLW11Q20umrYAfaLf7b9nJaTOVkwcjaMfKM5zXp3xZ8UXHg7wBqev2dvHcXcCpHbRykhDLI6xpux/CCwJ9hQB1VFeWeN9d8afDrwVfa5quuWOvyyeRb2ynTjD5FzLKqZxGSXiAbO3G/5cZOeI/AfjLXLjxr/AGHNqV14h06fTpbn7fJoM2nm0nQr+7O9QrKwYkfxDack0Aer1HczwWttLc3M0cEESF5JJGCqigZJJPAAHevENI8UfE26+Cf/AAsltZsrieO2F0dMh09dskEUv70l853tGr8DgHGOmTv6/wCNL7WNX16LQZrWbQdL8JvqFyZIFkWa4njZ4EOf4RGhYjvvGaB2PT7S4t7y1iurSeK4t5kEkUsThkdSMhgRwQR3qWvDvEPxI1zwL4P8HeKbqGzvNE1bRYbc2MMaQNDftCHidemIm5Vh0QAHpXrvhKLWIfDdgniC8gvdV8kNdzQRhIzIeSFA/hGcD1AzQI1KKKKACiiigAooooAKKKKACiiigAooooAKKKKACiiigAooooAKKKKACiiigAooooAKKKKACiiigAooooAKKKKACiiigAooooAKKKKACiiigAooooAKKKKACiiigAooooAKKKKACiiigDA+InhSw8ceDNS8K6nPcwWmoRiOWS3IEigMG4LAjqB2pNX8J6fqfw9n8EzT3KWE2nf2cZUYeaI9mzIJGN2PbHtXQUUAfOHxG+HOt6T418MS6XoXijVfD+j+HhpcVzoGppa6gXD5AlYsmUwM/Ljk+2K3/B3wu8Q+KfhzZWfxL1XWbXWNP1d7/RrqO+WS+sI+PLV5cFXbrng9vSvcKKB3PMNO+Cfhyyg8Vx/2vrtzL4psVtNRnublZJTgEGQMV+8d3fIGAAAK2NZ+GHhvWPhvpvgXUGvXstMSEWd0kuy5heIYSRXAwG/DHPSu3ooEcp4H8Gz+Grqe6uvGHibxDLLGIwNVu1kSNQc/Kiqoz/tcmsv4tfDC1+JEK2eqeKNfsNN8tUlsLKWJYZmVtwdgyMdwOO/YV39FAHn958L4b/w5o2jal4w8UXZ0nUk1CK7a7RJpSv3YnKoAUHpjPvXS+PPDVl4w8I6j4Z1Ga4htb+MRySQEB1AYHgkEdvStuigCte2NrfaZNpt5Cs9pPC0E0b9HRhtIP1Bri9K+F+n2j6TBeeINd1XS9FlSbTNNvJo2ht3QYjJKoHk2D7u9mxgV3tFAHHar4Dj1bW7e91bxHrV9YW1+moQaXK0It0mQ7kORGJCqnkKXI4FQzfDPRJfCWo+HTeaisV7qz6utwkiia3uWmEwZDtxhXAwCDx1zXb0UAcrZeCbWPxVYeJr7VdQ1LUbTSpdMZ7jyws0ckiyMzqiAbsqBxgY7Vi2vwl0eGzg0Ztb1ybw1bXC3EGhSTRm1Qq+9ULbPMaMNyELkcCvRKKAOe0/wjp9lqviXUY7i5aTxE0bXSsV2x7IhENnHHAzznmrPhHw9ZeGvCGm+GbR5Z7PT7RLSNp8F3RV2/NgAEke1bFFAHnlr8JdHgtLfR21vXJ/DVrcLcQaHJNGbZGV96oWCeY0YbBCFyOB6V02k+GLHTfF+ueJoZrhrvWY7dJ43I8tBCrKu0YzyGOck1u0UAc9438I6X4strNb2S6tbuwuBc2N9aSeXPaygY3I2COQSCCCCOCKxtX+HMeueG9U0XX/FfiHVF1KJInlmkiTylRw42IkaxgkqMsVJI713VFAGBrXhWw1PxVoXiVp7m3v9G85YmiKgTRyrteOTIOV4VuMYIFc/cfCvR5PBK+FodV1S3ij1g6xFco0ZljnNwZxjchUqGPQqeK7+igDk9A8EQ2HiVfEuqa3qmv6vHbNa2898YlFvExBYIkSIoLEDLYJOAM1o6r4astR8XaL4lmmuFutHjuI4EUjY4mVVbdxnjaMYIrbooA4hvhporfDaXwGby/8A7OluTcGbcnnBjc/aMZ24xu46dPfmuj8V6Dpnijw5faBrEBmsb2IxyqGKnHUEEdCCAQexArUooA4h/h1bX2i3mk+IvEniDXre4hSFPtc6IYNjB0dPKRf3gZVO85bgc9a1fD3hu/0y4eW+8Xa5rSmEwpFeeQqIDjnEcalm46sT1NdFRQBheDvC+n+GfBtn4VtXlurG1haEG4wzOrEkhsAA/ePasPwV8L9A8J+C9X8Lafc38tvqokWee4kVpgjRiNVBwBhEACjHGK7migDiIvhl4ed7BdSa51S2sNE/sa2tboq0UcRULJJgAfvHUAFvQYAFW9A8Ero58OrH4k1+4i0K3ltoopbkbLlHAC+cAo3lAAFPX1ya6yigAooooAKKKKACiiqWratpuk2/2jUr63tIv70rhc/T1oAu0V5prvxk8N2ZKabBdak4/iVfLj/Nuf0rjtT+NfiCYkWGnWFovYvulb+YH6UAe+UV83H4hfEa9y0Fzcbf+mFiuB/47QfEnxTCbzPrgUDJJs+Mf98UDsfSNFfN6/Eb4h2LE3FxIR1InsgB/IVsaZ8bdbiIW/0mxul7mJmjP9RQI94orznQfjB4XvtqX32nTZD/AM9k3J/30v8AUCu9sL+y1C2W4sbqG5hbo8Thh+YoAs0UUUAFFFFABRRRQAUUUUAFFFFABRRRQAUUUUAFFFFABRRRQAUUUUAFFFFABRRRQAUUUUAFFFFABRRRQAUUUUAFFFFABRRRQAUUUUAFFFFABRRRQAUUUUAFFFFABRRRQAUUUUAFFFFABRRRQAUUUUAFFFFABRRRQAUUUUAFFFFABRRRQAUUUUAFFFFABRRRQAUUUGgArM8Ra9pPh+xN5q15HbRfw55Zz6KvUmuL+JnxMs/D4fTtIMd5qnRjnMcH+9jqf9n868t0nQ/Enjq9fVtWv5I7Qffvbo/KB/djXofoMCgaTZ0fiz4xapfSm18NWv2OM/KJpVDyv9F6L+tYdl4J8U+IpDqniC8ayjbrPqDkyEeynn+Vd74c0LS9IjC6DZgSdH1G6TdI3+4O36VtrZxs4kuGe6l/vzHdj6DoKqxtGj3OM0zwL4Vtwp8jUNakHVmbyYSf04/Oum0/TI7LH2DSNH08eqweY/8A30cVq0tOxsoJEYbUcYOpOvtHEqj+Rpc3n/QSuvyT/wCJp9FBXKiItqO3aNRZx6SRKwP6CsvUdItr0H7foej32erCLyn/AO+h3rZooFyo8/1PwD4XuFPltqOiynoX/fRfn/8AXrm7nwr4y8JSnUtHuJJoF5+06fIWGP8AaXr+hFexkZGDyKrfY0jbzLSR7STruiOAfqOhpWM5UUcX4Q+M11HIlv4mtVljJA+1W64Zfdk6H8MfSvYtH1XT9YskvNNu4rq3fo8ZyM+h9D7GvMfEfhrR9XV/7WsUs7k/d1GzXAJ7eYv+fqK8/uLPxZ8PNSS9s7hhAxBW4gO6CcejD+h/ClYwlBo+m6K4b4cfEXTfFKrZ3AWy1UDmBm+WT3Q9/p1+tdzSICiiigAooooAKKKKACiiigAooooAKKKKACiiigAooooAKKKKACiiigAooooAKKKKACiiigAooooAKKKKACiiigAooooAKKKKACiiigAooooAKKKKACiiigAooooAKKKKACiiigAooooAKKKKACiiigAooooAKKKKACiiigAooooAKKKKACiig8CgBGIUFicAdTXi3xY+J3nCXQ/DNw2CSlxeRnr22Rn+bflS/Gn4gLKs3hnQ5i2TsvLhD+ca/wBT+HrVX4feEBoaw6tqtuk2qTLus7NuRCP+ej+h/l9egVGLZQ8FeBEthHqnia3Z3f5rbTf45D/ek9B7fn6V6LHbyTMkl7sIjAEUCD93EPYdz71Ja25jdpppDNcyffkP8h6CrGD6GrOqFNJBRRRQaBRRRQAUUVDd3VvZwNPdTxwRL1eRgo/WgCaiuem8UQyKf7Psbm69HcCKM+4LckfQVnNrHiWZs+Zptov91I2lYfiSB+lQ6kVux2OyorjBfeIc5/teI+xtFx/Oki1rxPDIDIml3keeQoeJsfXkUlWg+oWZ2dUZrQxRyrbxpNbygiezkGY5B3wOxrNTxVZxkC+s7yzB6uU8yMfVlzgfUCty2uILqFZraaOaJujxsGB/EVaaexLVzyjxl4JazD634XM7W8LbprbJ8+0I5yO5A9e1dr8J/iaupGLRfEMyJecLb3LHAn7AN6N79/rW/cQv5q3VqVS5ToT0cf3W9q80+IPg+KaGbXtBtmheIlr6xHWI9d6Afw/T60NHNUp2PoQUV5T8GfiE2reX4f1qXN+q/wCjzn/luoH3T/tAfn9evq1SYhRRRQAUUUUAFFFFABRRRQAUUUUAFFFFABRRRQAUUUUAFFFFABRRRQAUUUUAFFFFABRRRQAUUUUAFFFFABRRRQAUUUUAFFFFABRRRQAUUUUAFFFFABRRRQAUUUUAFFFFABRRRQAUUUUAFFFFABRRRQAUUUUAFFFFABRRRQAUUUUAFecfGjxuug6Y2j6dN/xNLtMEqeYIz1b6noPzrsPGGvWvhzQLrVLoriJP3aE48xz91R9TXz74R0y68a+LbjV9acvaRv8AaL+U8DHaMfljHYCgaVzX+F/hf7OkXijVYd+T/wAS62brK/8AfPsOo/P0rvLy8t9Jha+1KZpbqdsEINzyHsiL6D/65rN1nWZBdhbGFPtewLDGy/u7SE9GYD+Ijov9Ky47f/SGuriaS6umGGmlOTj0UdFHsKmdVQ9TspU7IsXOq65fswV49Ltz0EeHmI92Pyr+AP1qq9lHJhpbi8kYdGa6kz/OrNFcsqsn1NrGh4UvLlbubTLq4edQgltnkOX29GUnvg4564NdJXB3jyWslvqUIYyWkgcherRnh1/75yfqBXcwyxTwpNDIskTqGRlOQwPQ11Up80SWPoorD8SaxLaFbHTwr30gySwysKHPzt6+w71o2krsQ7XddjsXNnax/ab8ruEWcKgPRnPYfqa54wSXFwLvUZTd3PUMw+SP2Rei/wA/enWtutuhAZ5Hdi0kjnLOx6kmpa46lVy0WxSQUUUViMKKKKACq62xglNxYTPZTk5LRfdY/wC0vRv5+9WKKak1sBpaT4iO6O11mNLa4ZtqTJ/qZD25P3SfQ/ga2bmORZFu7XaLiMcZ6OvdTXJTRxzRNFKiujDDKwyCKk0jU5tGYQ3crTaZj5ZGyz2/se7J79R9K66da+kiZROU+IvhoabKnijQA8Fm0oMka8NZzZ/QZ/I/hXq/wn8ax+KtI8m5YLqlsoFwnZx0Eg9j39D+FVLqO1ZHmlRbjT7uPy7tByrIRw4+nrXlF1FqXw38cQ3VqzS2+d8LE8XEB6qfft9QDWrOKpCzPpmiqWhapZ6zpVvqVjKJIJ03Ie49QfcdDV2kZhRRRQAUUUUAFFFFABRRRQAUUUUAFFFFABRRRQAUUUUAFFFFABRRRQAUUUUAFFFFABRRRQAUUUUAFFFFABRRRQAUUUUAFFFFABRRRQAUUUUAFFFFABRRRQAUUUUAFFFFABRRRQAUUUUAFFFFABRRRQAUUUUAFFFFABRRXK/FPxGnhvwjdXKvi6mBgth3LsDz+AyfwoA8l+MviKfxN4ti0HTGM1tay+TGqnIlnJwT+HQfjXXw2Nt4Y8Nf2TAqulnCbq/cf8tZMZC/mPyArkPg5ooj+0+K7xN0dtmO0U/xyngn8MgfU+1ejLYrLps1rdHc1yree3qWHNUkdFKHU4/To3W3Ekzb7iY+bM/9525P+A9hVmq+nu5gMUvE0DmGUf7S8fr1/Gp2YKpZjgAZJ9BXnyvd3OsWisu0lvJNYjklbZbT2hmhhxyF34Vj7nk/TFalEouLswCtHwPJ5cV7pvRLaYPEPRHG7H0DbqzqteGW2+Ipo/8AnraBj7lX/wDsq1oO0rCZua5qKaZpsl0y+ZJ92KMdZHPRR/npmuTtIpVDzXMnm3MzeZM/q3oPYdAKs6rcDUdZaYHdBaboofQv/G3/ALL+BplOvUu+VAkFFFFc4wooooAKKKKACiiigAoPSiigBNGvP7Fult5H/wCJVO20qx4t3PTHoh6Y6A1d8W6Cdc8Pz6Ko3XVqDc6cx6sP4o8/p+VUpEWSNo3UMrAhgehB7VY8PXdxCRprMzT2n7+ydjzJGOGjJ9QDj3BFddGpze6zOpBNGR+z94lax1Wfw1eyFIrkl7dX42yj7y/iB09RXutfOXxY0w6Xr9p4o0kmKC+YTKy9Y515P59frmvcPAevxeJfDFpqqYEjrtmQfwSDhh+f6EVqcLVnY3aKKKBBRRRQAUUUUAFFFFABRRRQAUUUUAFFFFABRRRQAUUUUAFFFFABRRRQAUUUUAFFFFABRRRQAUUUUAFFFFABRRRQAUUUUAFFFFABRRRQAUUUUAFFFFABRRRQAUUUUAFFFFABRRRQAUUUUAFFFFABRRRQAUUUUAFfPPxn1ibxJ48i0WzO+OzcWsYHRpWI3H88D8K9y8WarHonhy/1SQ4FvAzL7tj5R+JwK8G+DOmnUvFFzrt8S8dghmZ27ytnB/LcfyoGld2PSrXT4dPg0/QbXmDT4leVsffkPTP45b8a0qqabveFrqUfvLljK3tnoPwGKt1Z2xVkcz4j0qaG4l1fT42lLgfabZRkvjjev+0B1HcD1rn7q6h1G3FjYzLLcXZ8lVU/MueGJHUYGSc16NUawQrM0ywxrKwwzhAGP1PWs5Uoydy7nH69GsPi6KNBhBpqqv0Ehoq74thVNZsLvPLxSQfyYfyNUq5q/wAY1sFULq/k0/VN8H/HxNaPDB/vs6AH8Bk/hV+qstjHLqcN85JeGNkRewLdTUQlyu4ya2hW3t0hT7qKAPf3qSiioAKKKKACiqxuv+Jmtki7iIzJIf7gzhfxPP5VZosAUUUUAFFFFABRRRQAVBeJNiO4tW2XNu4khPYkfwn2IyD9anopptO6AuXdjD4r8JXWnxDBmj+2WW7rHID8yfg2QfrWD+zxrjWWu3fh+4ZlW7XzIlY9JU+8PqV/9BrV0C5k03V2C8QbvtK+2SFlH6q31zXIfEW1m8J/EaLWLAbUkkW9hx03Z+dfzz+DV3p8yTOOtC2p9I0VW0u8h1DTba+t2DQ3ESyIfYjNWaDAKKKKACiiigAooooAKKKKACiiigAooooAKKKKACiiigAooooAKKKKACiiigAooooAKKKKACiiigAooooAKKKKACiiigAooooAKKKKACiiigAooooAKKKKACiiigAooooAKKKKACiiigAooooAKKKKACiiigDyf9o7WDb6JY6LG+GupTLKAedidP8Ax4j8qj8BaaNL+HNpHtAuNVkDuR12t0/8cH61x3xaupPEPxTbToyXWGSKyjA9c/N+rH8q9WvUVdUtbOIbYbO3yqjoCflX9AaaNqSuyUAAADgDpS0UVR1BRRRQBg+OISdF+2IMvZSrcY9VHD/+Ok1kggjIOQehrsZY0lieORQyOpVlPQg9RXDwwvYXc+kylibbBiY/xxH7h/DG0/SufER05ikT0UUVyDCiiigApk8scELzSttjRSzH0Ap9Ztx/xMr5rTn7LbkGf0kfqE+g6n8BTSuBLo8Z8hryRCs10fMcHqB/Cv4DH61dooobuAUUUUgCiiigAooooAKKKKAKequbeOO+VdxtX3sufvIRhx/3ySfwFSfFWzOo+AbPUh802mzeVIcclT8v/wASankRZI2jcZVgVYeoNX/CUH9seEtQ0e4O4zWxiOf765jz+aqa6qDumjKrG6ND9n7Vzf8AgxtPkYtJp8xjGf8Anm3zL/7MPwr0evAv2edSax8XXmkzHb9rgPyn/npGc/yLflXvtbHCFFFFABRRRQAUUUUAFFFFABRRRQAUUUUAFFFFABRRRQAUUUUAFFFFABRRRQAUUUUAFFFFABRRRQAUUUUAFFFFABRRRQAUUUUAFFFFABRRRQAUUUUAFFFFABRRRQAUUUUAFFFFABRRRQAUUUUAFFFFABTJ5BFC8jdEUsfoKfWB8RL86b4I1i7U4ZbR1X/eYbR+poA8L+F8T658ThqE3z7HlvHPvk4/VhXrULebqF9ces3lr9EGP55rgf2fLTbJq+osBhESFT+bH+QrutIybBJD1kLSH/gRJqkdVFaFyiiimbBRRRQAVkeJNKe/hS4tGWO9gB8ot91weqN7HH4HBrXooauBwtpcLOHUo0U0TbJon+9G3of6HvU1b2taHbak4uFkktbtRhZ4upHowPDD2NYtxpWu233YLa/X+9HJ5Tf98tx+tck6DT90q5HRTRb64x2pocwPrJcRqPzBP8quQeHdRugPt16lpH3itfmY/Vz0/AfjUKjNjuihEt1qF6bDTsB1x585GVgB/mx7D8TUItxo2qSaPJv2MTLayucmZTywJ/vA5z7YrttOsbXT7VbWzhWKJecDue5J7n3pmr2NjfWbR6hHG0S/NuY42H+8G/hPvXR7FcvKTc5eisq4uWgnKaNdSa1Bu24ePZs/7a/db8vxqyJtSbH+gwKPRrjn9FrllTcXYouUVny3GqxkEabDKvcJc8/qBRbatbyXAtriOaznP3UnXG76HoaXKwNCiiipAKKKKACiiigAq54Cm+z65cQdAbhh/wB9xq/81P51Tp2gN5WvXcn9w2sn/jzqf0rfDv3iZ7HJXjf8Iv8AGpZlBSEX6yf9s5ev/oRr6QHIr57+Plp5HiWxvk4M9ttJ/wBpGP8AQivdfDt5/aGgaffdftFtHJ+ag10s4JqzaL9FFFBIUUUUAFFFFABRRRQAUUUUAFFFFABRRRQAUUUUAFFFFABRRRQAUUUUAFFFFABRRRQAUUUUAFFFFABRRRQAUUUUAFFFFABRRRQAUUUUAFFFFABRRRQAUUUUAFFFFABRRRQAUUUUAFFFFABRRRQAV5/8fro2/wAPZog2DcXEUf1Gd3/stegV5R+0pPt8PaVb5P7y7Z8Z/uof/iqAK/wYh+zfDy8u+hmmlfPsqgD+RrqLJfLs4E/uxqP0rH8BRi3+EttyAXtpXJ92Zv8A61bqjaoX0GKpHZTWiFooopmgUUUUAFFFFABRRRQAUUlc7rfiDObPRXjnuG4e4B3RwD1z0ZvRfzpNpasC1ruvR6fL9jt4jdX7LuEQOFQHozt/CP1PauduYp9QIfVrg3RByIh8sKfRe/1Oada26W6EKzu7Hc8jnLu3qT3qWuOpWctikgUBVCqAAOgA4FFFFYjCmXEMVxEYpo0kQ9VYZFPooAqQW09vOojuC9tjBjk5ZPTa3XHsc1boopt3AKKKKQBRRRQAUaWM3usEfw2UJ/EO5/pRU3huPzJtelxkbI4h7kIW/wDZq2ofGTLYoftAQ+ZpmjXuOkjoeP7ygj+Rrvvg1dG6+HGksxyY42i/75cj+lch8Y4/P+HFlcAEmOaFvwKkf1rY/Z5m8zwE8Z6xXsi9OxCn+tdbOKr8R6PRRRSMwooooAKKKKACiiigAooooAKKKKACiiigAooooAKKKKACiiigAooooAKKKKACiiigAooooAKKKKACiiigAooooAKKKKACiiigAooooAKKKKACiiigAooooAKKKKACiiigAooooAKKKKACiiigArxj9pmT/kBxbf8Ans2f++B/WvZ68V/aa/1+hf7k/wDNKAOm0OMxfC6xQkcafHkj3ANaVUtIUN8NLPJ6abGfyUGro5GatHbHYWiiigsKKKKACiiigAooooA5nxxJKz6fY72S2uZH87acF9q5C59Dzn1xWfFHHDGscSKiLwFUYAq943I+3aMJMbPOkIJ/v+WQB+RaqdceIfvFIKjubiG2i8yZwi5wO5J9AO59qkqz4Ss4brUb3ULhBI9vKILfcMiMbQWI9yWxn2qKcOd2GytBZ61eANa6esEZGRJdvsP/AHwMn88UuoaZrGn2Ut7NeaZJHEpd1KPHwPRsn+VdlXNeMZvOu7PTMny8G5mHqFICA+27n/gNdLpwjG9ibszreQywRyNG0ZZQxVuq57Gn0UVxFBRRRQAUUUUAFFFFABWj4Oj/AOKfubs/8vc0so/3fur+iisTVZpIbF/IUtPJiOFR1LtwP8+1dfb2q6foS2sf3be22A+uFrqw8d2TJ6GV8To9/wAJ3O3cUjt2Ht8y8/kTR+zY+fDOpx5JK3ucegKL/hVj4iqV+FFyp6i3hB/76Wqf7NX/ACAdX/6+1/8AQBW7OOtues0UUUjIKKKKACiiigAooooAKKKKACiiigAooooAKKKKACiiigAooooAKKKKACiiigAooooAKKKKACiiigAooooAKKKKACiiigAooooAKKKKACiiigAooooAKKKKACiiigAooooAKKKKACiiigAooooAK8V/aZB87Qjg42zjP/fFe1V5B+0tCTpujT84WeROnHKg/wBKAOk8M4m+HdhsOQ2mLg4/2Kmtm320TeqA/pVX4bOLn4eaT0P+i+Xx7Er/AEp+kMW02DPVV2n6jj+lUjtjsi3RRRTLCiiigAooooAKKKQkAZJwKAKmsadbapYPZ3Sko2CCDhkYdGB7EGuOLXlmTa39rdNcRnbuigZ1mHZlIGOfTsa7aC8tJ93k3UEu3rskBx+VYWq+JgZZLPRFjup1O2Wdj+5hP1H3m9h+JrOpGMl7w0c7fyah5y24je3lYbjCm0yqvYuxyseew+Y+1a+j60NKtUtZNFuI4FJJkhmE5JPJZgQGJ+gNVbWDyVctI8ssjmSWV/vOx6k/4dhUtcyq8r91aFWOp07UbHUIy9ncxzY+8oPzL9QeR+Nc34gz/wAJa+f+fGPH/fb5qlNahrhLy3ka2vEGEnj+8B6Hsw9jUV1qjXWuWa3iCG9+zyQuF+5KAQyuvt97jqK1lUU4MVrMu0UUVyDCiiigAooooAKKKiu50trZ55M7UGcDqT2A9yeKALGjQC98RRArmOxXzmPbe3CD8tx/Kun1Y7dLuf8ArmR+lUvCunyafpYNyB9ruGM1xjsx6L+AwPwq5qg32yw/89ZY0/NhXowjyxSIkUPiwfJ+Gl8u3+GFPp86iqf7NSn/AIR7VX7G8Ufkg/xqb43y+X4DlXJ/eXMS8d+Sf6U/9nKHZ4Mu5tuPMvm5z1wiihnJW+I9OooopGQUUUUAFFFFABRRRQAUUUUAFFFFABRRRQAUUUUAFFFFABRRRQAUUUUAFFFFABRRRQAUUUUAFFFFABRRRQAUUUUAFFFFABRRRQAUUUUAFFFFABRRRQAUUUUAFFFFABRRRQAUUUUAFFFFABRRRQAV5p+0Vb+b4IgnxzBeoc+xVh/UV6XXI/GKz+2/DrVkC5aOITD/AIAwP8gaAOe+Clx53gG2TOTBNLH/AOPZ/rWrZjy57y3/AOeVw2Po3zD+dch+z7db9J1SxJ/1U6SgezLj/wBlrs71fJ15vS4hDD/eU4P6EVSOuD0RLRRRTNQooooAKKKKACsLxw5GhiEf8vFxFER6qWGR+QNaep39pptqbm8mEcY4HcsewA6k+wrlNSvrnWbmCSS3NraW7mSONzmSRsEAtjhQATx1qKklFDRWm06wmXbJZwMv+4B/KrEMUcMSxQxrGijCqowAKdRXBdlBRRRSAKqapatcxxtFtE8MiyRM3Yg8j6EZFW6KadgCiiikAUUUUAFFFFABT9AtRqmrCdl3Wdi+Qx6STdgPULn88elVvLm1C8GmWblJGXdNKB/qY/X/AHj0H59q7OxtYLK0itLaMJFEoVVHp/jXTQp/aYmyeoSvmapYR9hI0h/4CvH6kVNXLa14Su/EniWS6g8Z+J9DS3tki8rTLiOOMsSSSQyNyRjP0FdRnIq/tA3Gzw9p1t3luy34Kh/+KFdV8CbfyPhxZNjBmllkP/fZA/QCvDfjT4RvNNvdOtZPiB4v1EmJ5f8AS7uNtmSBxiMdcfpXpnhH4T6inhfTMfFHx7abrZHMMN7CEQsMkKDFnGTUs5anxHsFFeZ/8Kq1L/orfxE/8D4P/jNH/CqtS/6K38RP/A+D/wCM0jM9MorzP/hVWpf9Fb+In/gfB/8AGaP+FVal/wBFb+In/gfB/wDGaAPTK5H4heO7HwbNpcd1ZXF39tm/fNCR/osAZVe4fP8AArSIDjn5vap/A3hO68MvdtceL/EfiH7QECjVriOQQ7c/c2ouM55znoK5HxJ4K8S+MfF/ia6m1MaJpkliui26S2Mdwbm3Zd8sgy3yZd9vqfLB7CgD0bVda0fSV3apq1hYDZ5mbm4SP5cgbvmI4yQM+pFLba1o91qB0+21awmvREJjbx3CNJ5Z6PtBztORz0rzDwn4Z1zVPE/hHUPGfh+Od9L8PXlhdS3CpIn2kTworgZP+sjR2B9GIOKqeBfAl9ouk/DRofD0dle6beXLam6KivHG8My/OwPzAkxjHP8AD6UAerWuv6Fd366fa61ps94yF1t47pGkKgkFgoOcAgjPtVSw8TWTaPdapq72uj21vdzWxkub2Ip8jlAxcNtGcZ2k5HQgGvM/D3gO/wBP8NeDHi8Ox2+q2niqW9v5EVBKsLvcAuzA5IKtGMZPBAxxUVr4X17TJtH1a+8Lz6xZ2Gv61cT6dGYmkK3EzGC4RHYKxC54yCBJn1oGel+IfHXhPQbTS7zU9dsIbbVZxBZzeehSQkZ3bs42Du3QZGetL4c8U2WsLq92l5o7aZYzBYry11OOdHj2Bi8m3iIglhgk8DPevMX8H61b+GItT/4RNyi+MhrceiReS01vZldrIoLCPcTmQoGx8xGcip/EXg/W7pvFdzZeHN9nca1pOorppMaC+ghihM0OM7c5UjDcErjODmgD1/S9R0/VbJL3S761vrV87JraVZEbHXDKSDUFtr2h3P2z7NrWmzfYTi78u6Rvs5/6aYPy9D1xWd4P2SaXfXMXhOXw+txOzi1k8pJZzsUeYyxkqpOMdScKCa8s0fQ/F+m+GPEOmeHPCciWEdhHHp8Wt2lo1yJBNl4lKMVmRUJZTL1bAJPJoEez6ZrWj6pYvf6Zq1hfWiZDz29wkka465ZSQMU7SNU0zWLX7XpOo2eoW+4r5trOsqbh1GVJGa8Ms/BXiy90Lx6iaXqhGqjTZbaHVPskEl6sLEzRMtviNNyjZz1BGTjp614EaOZL27i8GzeGVldBsnWFJZyq43MsTMBj7oyckDsMUAdLRRRQAUUUUAFFFFABRRRQAUUUUAFFFFABRRRQAUUUUAFFFFABRRRQAUUUUAFFFFABRRRQAUUUUAFFFFABRRRQAUUUUAFFFFABRRRQAUUUUAFVdYtVvdJvLNxlZ4HjI/3lI/rVqigD51+BN4bXxhcae5x9ptmXH+0hz/LdXrfiJNsdteDrBMA3+63B/pXjOpp/wivxjcoNkUWoBx/1zkOf5Mfyr3W+gW5tJrc/8tEK/Q9qaOml8NjOoqvp8zTWiM/Egyrj0YcGrFUbhRRRQAVW1K8t9Pspby6fZFEuSe59APUk8YqzXIeI7oahrK2i821gwZ+eHmI4H/AQc/U+1TKSirjRUL3OoXn9pX67XP8AqIOogX/4o9z+FTUUVwSk5O7KCiiipAKKKKACiiigAooooAKKKKACoQLq9u/7P03aZ8AyysMpAvqfU+i9/pS2UdzrEph08mO3B2y3mMqvqE/vN79B+ldfplha6bai2tY9qZyxJyzt3Zj3J9a6KVG+shNkejaZa6VaeRbqSSd0kjcvK3dmPc1eoorrJEPv0qXw4hNi90ww1zK0nP8Ad6L+gqjqRc24hi/1s7CJPx6n8s1ufurO0/uwwR/kqj/AUEvc8P8AiYza58VU02MlgskFmuOxJBb9WNfRkKLHEsajCqAoHsK+ePhNDJ4i+K39qSqSI3lvX46EnCj82H5V9FVBxSd2FFFFAgooooAKKKKACiiigAooooAKKKKACiiigAooooAKKKKACiiigAooooAKKKKACiiigAooooAKKKKACiiigAooooAKKKKACiiigAooooAKKKKACiiigAooooAKKKKACiiigAooooAKKKKACiiigAooooA8O/aQ0kxarp2tRLhZozbyMB0ZeVz+BP5V33gnVBrPhTT9Q3BpHhCy/wC+vDfqKn+LWiHXPA1/bxqGngX7RD/vJyR+IyPxrzr4AawDHfaFK3IP2mAH04Dj/wBBP500a0pWkd1cx/ZNZdekV2PMX/fHDD8Rg1NVnW7ZrixJiXM0LCWL/eHb8RkVStpkuIEmj+64yP8ACqOlaOxJRRRQUUtbvl03Sbm9I3GNCUX+8x4UfiSK5HT4Gt7RI5G3y/elc/xOeWP5k1teN2ZodOth0kvAze4RWb+YFZlcuIlsikFFFFcwwooooAKKKKACiiigAooooAKTR9O/tnVLpbqZhaWjIpt04ExZc/MeuPalq94J/wCPvWG/6bxj8ox/jW1BXkJnSRRpFGscSKiKMKqjAA9hTqKK7SQooqC9n+z27SbSzdEUfxMeAKAJNNX7Rq7PjMdquAf+mjf4D+dZnxc1T+y/BF4FfbLd4to8Hn5vvf8AjoNdFpFqbOwjhc7pTlpW9XPJryT486qLrWrLRYPmNqnmSAf89HxgfkB+dJmM3aJ0X7NmmtHp+qau8ePOkWCM46hRlv1I/KvXqw/AWjf2B4S0/S2AEkUQMuO8jct+pNblScoUUUUAFFFFABRRRQAUUUUAFFFFABRRRQAUUUUAFFFFABRRRQAUUUUAFFFFABRRRQAUUUUAFFFFABRRRQAUUUUAFFFFABRRRQAUUUUAFFFFABRRRQAUUUUAFFFFABRRRQAUUUUAFFFFABRRRQAUUUUAFFFFACOodCrAEEYIPcV80ajDL4A+KPGRbwzh0/2rd+o/AEj6ivpivLP2g/Dhv9Di163jJmsPlmwOsTHr+B5+hNA0dvE6SIskbB0YBlYdCDyDWHcxf2fqRT/l2umLR+iSd1/Hr+dYHwW8Q/2r4dOl3EmbvTwFGerRH7p/Dp+VdrqNqt5ZvAzbSeUcdVYdDVHWnzK5QoqvaTO++GddlxCdsq+/qPY1YpmhznjH/j60r082X/0A1nVqeOEK2FpeDpbXSM/srAof/QhWXXHiF7xSCiiisBhRRRQAUUUUAFFFFABRRRQAVpeB1/cajNjiS9YD/gKqv8wazSQASeAOTWz4IiMfhq1kYYacvOf+BsWH6EV0YdatiZt0UUV1khUenR/bdSMxGbe1JC+jS4/oP1NR3TSu6WlsQLibIU/3F7sfp/Otmyt47S1jtoR8iDGT1J7k+9BL1dhmqXkGnadcX9y22G3jaRz7AV4v8MrCbxj8TH1a9XMcMpvZweRnPyL+ePwWui+PGvLDp1voEEhEs5E1wB2jH3QfqefwrqPgZ4bbRfCn265QLd6iRMwPVY8fIPyyfxqWc9aV3Y9BFFFFIxCiiigAooooAKKKKACiiigAooooAKKKKACiiigAooooAKKKKACiiigAooooAKKKKACiiigAooooAKKKKACiiigAooooAKKKKACiiigAooooAKKKKACiiigAooooAKKKKACiiigAooooAKKKKACiiigAooooAKhvraG8s5rW4QPDMjRup7qRgipqKAPmZEvPhx8R/LmLmCJ8MR/y2t2PX3OP1Fe9200Vzbx3EEgkilUOjA8MpGQa5z42eE/7f8PG/s4t2oWALoFHMkfVk9z3H0964/4I+KwU/wCEZv5cMMtZMx6jqY/5kfjTRtSnZ2PRNZspHZb61XNzEMFenmp3X69xVa2mjuIVlibKn16g+h963Kx9UspLeZ7+zjZ9xzcQr/F/tL7/AM6Z0bEGpWkV/p9xZzDMc0ZRvbI61xenvL5JgueLq3YxTj/aHf6EYP413EEsc0QkiYMh6EVzfi2z+y3K6zBGWUgR3gXsg+7Jj/Z5B9j7VnWhzRLTKdFIrKyhlYMpGQQcgilrhKCiiigAooooAKKKKACiiigCtqjN9ieNP9ZMRDGPVnO0fzrubeFLe3jgjGEjQIo9gMCuS0S3+3eIUcjMFgN7Ht5rDCj6gZP4iuxrtoRtG5LCorqZYIt7KzEkKqr1Zj0AouJo4IzJI2B0AHUn0A7mp9JsZWmF/ertlx+5iP8AyyHqf9o/pWxDfREujWL24e5ucG7mxvx0QdlFS6zqFtpOmXGo3j7IIELOe59APcnirdeNfGnxN/ad/F4b01jNHDKDMY+fMl6BBjrjP5n2pEzkooy/CGm3fxE+Ikl3fA/Zw/2i6GeFjBwsY+vA+mTX0kiqiBVUAAYAHauP+E/hNfC/hpEnQDULrEt0fQ9k/wCAj9c12NScYUUUUAFFFFABRRRQAUUUUAFFFFABRRRQAUUUUAFFFFABRRRQAUUUUAFFFFABRRRQAUUUUAFFFFABRRRQAUUUUAFFFFABRRRQAUUUUAFFFFABRRRQAUUUUAFFFFABRRRQAUUUUAFFFFABRRRQAUUUUAFFFFABRRRQAUUUUAFeAfGLwdceG9ZXxLo4aOzlmDny+DbzZzn2Unp78ele/wBVdW0+11TTp9PvYhLbzoUkU9wf60AcP8OvFtv4o0rLYj1C3AFzF6/7a+x/Q8V1FeCeI9H1n4Z+L4by0YyW5Ym2mYfLKneN8d/X8CK9h8H+JLDxNpa3lm22RcLPAT80Teh9vQ96aOqnUvoyW/02RJmvNPVRI3MsJOFk9x6N/Oq1tcR3AZQGV14eNxhl+oreqlqOmw3hEm5obhfuzR/e+h9R7Gnc0tY4LWNNfQ5WuLWN5NLclnRRk2p7kDun8vp0bG6yIHRlZSMgg5BFdZO1zZHbfxAw9riIEr/wIfw/yrCvvDy5e80GWKLflmtzzDIfUY+4T7ce1Y1KPNrEtSKNFQJcFZRb3UL2lzjmGXgn/dPRh7ip65GmnZlBRRRSAKKKKACobuZ4wkUCebczNsgjH8Tf4DqT6U2a4bzxaWcLXV433YUPT3Y9FHua6DRdJi0vfqF/Okt464aQ8JEP7iA9B79TW1Kk5avYTdi9oenJpemx2qt5j8tLIesjn7zH/PTFT3NwsTLGFaSZ+EiTlm/wHvSW/wBsvz/okfkwd55Vxn/dXqfxrU07T7eyDMm6SV/vyyHLt+P9K7TNvsV9N011nF5fMr3A/wBWi/ciHt6n3rTorm/H3iu18LaT5zeXNey8W9uT9492P+yP/rUgbSVzM+K3jBPD+mNYWU3/ABNLlMJj/lih6uff0/OsH4D+DZZ7xfFWpRfuUz9jVxy795PoOce/PasD4e+F9Q8feJptV1h5Xslk33Mx481u0a/h+Qr6KtoYba3jt7eNYoo1CIijAVR0AqTknLmZJRRRQQFFFFABRRRQAUUUUAFFFFABRRRQAUUUUAFFFFABRRRQAUUUUAFFFFABRRRQAUUUUAFFFFABRRRQAUUUUAFFFFABRRRQAUUUUAFFFFABRRRQAUUUUAFFFFABRRRQAUUUUAFFFFABRRRQAUUUUAFFFFABRRRQAUUUUAFFFFABRRRQBm+JdD07xDpEumanD5kMnII4ZG7Mp7EV896vp3iL4Y+KRPCxeF+Ip9v7u4j/ALrDsfbt1FfS1UNe0jT9c02XT9StkuIJByrDkHsQexHrQCOU8FeK9N8UWHm2reVdRgefbMfmQ+o9V966CvC/G3grXPAmoLq+k3M8lir/ALu6jOHi/wBlwP59DXYeA/iZZ6oEsddaKyveAs33YpT/AOyn9P5VVzphVvoz0Ss6fR7VnaS3L2kjdWiOAfqvQ1ojoD1B6EGig2tc5zUdJvJYTb3lraapbnsQFb8jxn6GsG50SzhULHNqul442uplT/x4N/OvQawPHPiaLwvpEdwtnPqWoXcy22nafAQJLudskIpPCjALMx4VQSaTs1qK/Kjlhpt0QBb67p05/wCmsJUn8m/pVeSO8WQp/aHh/g/xXpB/LFatl4An13bqHxEvjqt43zDTbSR4dPtQf4AikGYju8hOewXpW2vw/wDAqx+Wvgvw7txjnTYT/wCy1wTxNFOyVxKcjlRZ3mwGTUNJjJHG1nk/wzU8GjSXH3rm/u1PVbW38lT/AMCbJ/I1fv8A4aaRDI174SvLzwnqIJZZNPcm2Y+kls37t146AKcdCKteCfEl9fX974b8R2sVl4k01VedIWJhu4W4S5hzzsYggqeUYFTngnajUpVPhWoKbvZkmkaDcWdv5Fnb22mwk5bnzZGPqSep+pNa0GkWcciyyhrmUdHmO7H0HQflWhRXUNIKKbI6xo0kjKiKMszHAA9Sa8w8d/FGC3STT/DbCablXvD9xP8AcH8R9+n1oFKSidP4/wDGdj4YsmjVkn1J1/c2+c7f9p/Qfqa8x8IeHdc+I3iJ9R1OaU2YYC5usYGB/wAs0HTP06davfDv4dan4ovF1nxAZ4tPdt5MjHzbn6Z5C+/5V75p1ja6fZx2llbx28EYwkca4AFScs5uRHoumWWj6bDp2nwLBbQrtRB29/c+9XKKKCAooooAKKKKACiiigAorlPFfjqy8P69Fon9i63qt69k18U062WXZCrBSxyw7kcDJrc8P6zp2vaFZa3pdwJrG9hWaCTBXcrDI4PIPsaAL9Fcl4w8bR+HdUurF9Oe5NvoN3rJcShdwgKjy8Y6nd17Y6V0Wj3y6ho9lqOzyhdQRzBC2du5Q2M9+tAFuikLBRliB9aCwHUgUALRRRQAUUUUAFFFFABRRRQAUUUUAFFFFABRRRQAUUUUAFFFFABRRRQAUUUUAFFFFABRRRQAUUUUAFFFFABRRRQAUUUUAFFFFABRRRQAUUUUAFFFFABRRRQAUUUUAFFFFABRRRQAUUUUAFFFFABRRRQAyaOOaJopUV0YFWVhkEHsRXlfj74RWV6GvfDPl2Vz1a2Y/un/AN3+6f0+ler0UAfM+neI/GXgW9Gn3scwiX/l1vAShHqjen0OK9J8NfErw7qwWK6k/sy5PGyc/IT7P0/PFeg6xpGmaxaG11Oxgu4T/DKucH1HofpXgvxk8C2/hi4t9Q0mORdNuD5bKzFvKk9MnnBH8qdy41HE9sieOWNZInR0YZDKcgj2IrjZFjuvjpbpdYb7B4baexVuzy3GyZx7hUiGfR/evENK1rVtJbdpupXNrz0jkIU/UdDVnVfGniuTWNJ8RW9xbXGqaQz+UJIwguYJABLbuy/wttUg4+VlU+tZ1YucHFGjqpo+n6K5L4ffELw341tAdOuTa6igxc6ZdkJdQN3BTPzD0ZcqfWut/nXiSi4uzRonc8v1vVfjvHrN7Ho/hLwZPpqzuLSWfUJFkeLJ2MwBwGIxkVxHirUPjenjjwnqV14U8HQar51zZ2Yg1CQidHhZ5Ek54jHlhs9mC+te3+LPFHh/wrYG98Qapb2Mf8CO2ZJT/dRB8zn2ANeBa9441zWfGa+J4XfTktYpLfTLdlVmgicjfI+cjzXCjP8AdHyjuT2YVOUr20M5NLqdlca9+0Bbwma48I+AYY15LyarIqj8Sa5G++MXxYtLloP+Ea8F3BXq8F7MyZ9jnn8KxNS1PUdUk8zUb65u27ebIWx9AeBXbfBrwTD4m1Ga+1SMtplqdpTJHnSH+HI7Acn6ivTIdR9Dhptd+OfxBvjZW+j6VNETzBBcOkCD/aOf5muh8N+AvjTo96LyXwT4L1KRcGMXWpSFEPrtHBP1r6a06wstOtltrC1htYV+7HEgVR+AqzSIbueMjWf2kFGB4K8CAf8AYSlpf7a/aR/6EvwJ/wCDKWvZaKBHjX9tftI/9CX4E/8ABlLR/bX7SP8A0JfgT/wZS17LRQB41/bX7SP/AEJfgT/wZS0f21+0j/0JfgT/AMGUtey0UAeNf21+0j/0JfgT/wAGUtH9tftI/wDQl+BP/BlLXstFAHjX9tftI/8AQl+BP/BlLXYfDS++Jl5LfD4g6HoGmIqx/Yzply8pcndv3bumPlx9TXa0UAeOfFa1/wCLsWd5d3vizTLB/Ds1t9r0KykmdpDOp8tikUm3jJ7dOtcxqGm6y3gTwdomueEYo4YrC5jSaXQJdQaIq4WCM28ThYpXjAYuxwrAjI5r6KooGfP1vpXiO48J6b9t03VJbz/hW1/aS+bA5k+0HytsbZ58w4OF6nHer2paZYrrULePPC+r61ph8OWUOkRwWE1ysE4V/PTagPlTEmPDtjgY3DFe50UBc8Eh0i6tT4aX4qaFquvWEXhmOBES0lvlhvg5MnmJGGPmmPywJCMZVuR3seGPBt9qmo+ArDxno95eWltoupedDeFpETNxCbeKc5IZhEQNrE8oTyRmvc6KAucZ8FLa+svhxYWN/FdQyW01zDHHchg6xLcSCMfNzjYFx7Yrs6KKBBRRRQAUUUUAFFFFABRRRQAUUUUAFFFFABRRRQAUUUUAFFFFABRRRQAUUUUAFFFFABRRRQAUUUUAFFFFABRRRQAUUUUAFFFFABRRRQAUUUUAFFFFABRRRQBheO/EkHhTw7JqstrLeSmWO3tbWIgPcTyuEjjBPAyzDk9Bk9qqaXrPiKxiu7rxrp+i6VYQW5uDe22omSOMA8pJvRCCBzuGQfbjJ8T/AA5eeJvDK22l3ENvqdneW+oWLzgmLzoZA6q+OdrYKnHIzmub8ZaT448d+DNS0XUNH07QiVhkgC6m0rTTRzJJtLog2IQhG7lgSDgY5AOosvHfhG80W+1m3122Njp+DeSOGQwA9CysAwB7HGDU+g+MPDeu3aWmk6tDdTSRPNGqqw3xowVmXIG4AsvI9QehrzibwBrGoeDfFcLaHPZ6tqtnDaI2oeIpdRaZUcttLOMIo3Nj1ycgV03xa8M+INSs9L1PwabWHXdOaSCIzPsT7PPGY5BkD+H5JAPWMCgC8vj3Rm1GaZdS01tEh0t7+S6WVzKAkxidtm3Hlgqfmz1HTHNdDY6zpd9qM2n2d9FcXMEMc8qRndtSTOwkjj5gCRz05rhF8G6p4f1oXHh3T7O8tLPwkuj2kNxLtWWZZcjzOPukck9+asfBnwXqfgG31HQZngvdOkaO5t74HErSFAskTL/dQoNnohC/w8gHoVFcX8S/hxpfj2Swk1LWfEOnGyEgQaXqBtg+/bnfgHdjaMemTXH/APDO/hf/AKHD4gf+D9//AImgD2SivG/+Gd/C/wD0OHxA/wDB+/8A8TR/wzv4X/6HD4gf+D9//iaAPZKK8b/4Z38L/wDQ4fED/wAH7/8AxNH/AAzv4X/6HD4gf+D9/wD4mgD2SsvxXo1v4g8P3mk3I+WeMqrf3G6q34HBry//AIZ38L/9Dh8QP/B+/wD8TR/wzv4X/wChw+IH/g/f/wCJoA8evrS4sryezuYyk8EjRyLjowODUBFWvi/8HtI8L+JIorbW/Ek8F1AJQ9xqJd92SGy2Oe351z2gaDa6LJM9vd385lUKRc3HmAY9PSgDRurS2ugv2iCOUrypZeVPseo/Cu70TV9WtP2b/HM0Gragtxp88sVpObl2lgQpCcK5O4cu2OeM8VxWa66xtZ1/Z0+IVvJEySy3ZKq3BO+K2K/mCKwxCVl6oqG5xMFjawzm4WMvcEYa4lYySt9XYlj+dWKluoJrW6ltbiNoponKSI3VWBwRUVbkgeFJr6q+HGjRaF4N06yjHzGISyn1kcZb+ePwr5v8EaMfEHivT9J3FUmlzKw7Io3N+gx+NfWEahEVFGAowAOwoAdRRRQAUUUUAFFFFABRRRQAUUUUAFFFFABRRRQAUUUUAFFFFABRRRQAUUUUAFFFFABRRRQAUUUUAFFFFABRRRQAUUUUAFFFFABRRRQAUUUUAFFFFABRRRQAUUUUAFFFFABRRRQAUUUUAFFFFABRRRQAUUUUAFFFFABRRRQAUUUUAFFFFABRRRQAUUUUAFFFFABRRRQAUUUUAFFFFAHmvx2s4VsdH1yaFZorK+VJ0YZDxPwwP5D865LxN8HNSW4a48N3UF1aP80cMz7ZFB6Dd0b68V6l8T9P/tPwFq9qFywtmkX/AHk+YfyqX4cah/angbSLwnLNaorf7y/Kf1FAHmXgz4OXv26K78SzQLBGwb7LE24yEdmboB9M0fEJVj8C/FFEUKq6nEAAMADyLPivba8T+Iv/ACJHxS/7Ckf/AKIs6wr/AAr1RcNzofiR8LYfEV82raTcR2V8/wDrlcHy5j68dD7964ay+DXimW5Ed1cafbRZ5kEhf8gB/PFfQlB6VuQeP/Cjw3Z6b8S9aitZHmi0q3S3Mr9XlfG4+3RhivYK8++CsfnWmvayxy1/q0zA/wCyp4/ma9BoAKKKKACiiigAooooAKKzvEet6b4e0ttU1acwWiyxxvKEZgpdwik4BwNzDJ6DqaXUdZ0/T9U03TLqYrd6m7paxhCxcohdjwOAAOpwOQO4oA0KKKpa3qlpo9gb6987yRJHGfKheVsu4RflUE4ywycYA5PFAF2iiigAooooAKKKKACiiigAooooAKKKKACiiigAooooAKKKKACiiigAooooAKKKKACiiigAooooAKKKKACiiigAooooAKKKKACiiigAooooAKKKKACiiigAooooAKKKKACiiigAooooAKKKKACiiigAooooAKKKKACiiigAooooAKKKKACiiigCO5iWa3khcZWRCjD2IxXC/Atnj8I3OnSHmx1GeAA9gDn+prvjXBfDf/RfGPjPTMbVXUFuVHtIpJ/kKAO9rxP4i/8AIkfFL/sKR/8Aoizr2yvE/iL/AMiR8Uv+wpH/AOiLOsK/wr1RcNz2i5EzW0q27IkxQ+WzjKhscEjuM15ZrFr8b7HR7u8uPF/ggxwQPI+3RZwSApJxmevV65b4tXBtfh1rcoOCbYx5/wB4hf61uQecfDPRPjJD4J05tN8UeDoLaZDMqT6PO7jcSeSJgD+VdJ/Zfxz/AOhu8D/+CS4/+P13HhGAW3hXSoFGNlnCuPfYK1KAPM/7L+Of/Q3eB/8AwSXH/wAfo/sv45/9Dd4H/wDBJcf/AB+vTKKAPM/7L+Of/Q3eB/8AwSXH/wAfo/sv45/9Dd4H/wDBJcf/AB+vTKKAPM/7L+Of/Q3eB/8AwSXH/wAfoGl/HLIz4u8D47/8SS4/+P16ZRQBl+K9Ft/EfhbUtBvsGG/tXt3IH3dy43D3B5H0rxfRdW1rWNA1rxZrGjalc3nhjQzon2aNpIZJrzcPtcqOo3gYSL5kycBsV75RQB806Xq+qWPhD4h/2Xq7CySwspbOawe7aFJJJHSQxNOxkJwAGKHt8o3cVY0iKG28OeJrzTr64tdUmvtKxpkU9+XtIPtUSlh9qVJCJCGJIUDgjJ5r3zxNoeneI9Fm0jVYnktZirHZI0bqysGVlZSCrBgCCO4qj4X8I6X4fvLm+gm1C9v7lFilvL+7e4mMaklUDMeFBZjgY5JNAHkvjfTrx7f4neJI73W11LSNRhk0jyryZY4CtvbsSkana24khsgg9PWqHxn1q+XxvqJ09ZtP1PTbmx+yuZ7157pGaIvJDGhECxAFlbcGyQ2cHFfRNFAwooooEFFFFABRRRQAUUUUAFFFFABRRRQAUUUUAFFFFABRRRQAUUUUAFFFFABRRRQAUUUUAFFFFABRRRQAUUUUAFFFFABRRRQAUUUUAFFFFABRRRQAUUUUAFFFFABRRRQAUUUUAFFFFABRRRQAUUUUAFFFFABRRRQAUUUUAFFFFABRRRQAVwei/wCjfGzXIeB9r0uCbr1KnbXeV5/fN5Hx2sOoFxozr064cn+lAHoFeJ/EX/kSPil/2FI//RFnXtleJ/EX/kSPil/2FI//AERZ1hX+FeqLhue2VwXx5kI+Hs0A63FzDF+bZ/pXe1578cf3ulaHZYJ+0axAuM4BHPB/MVuQd7Zx+TZww9Nkar+QqWiigAooooAKKKKACiiigAooooAKKKKACiiigAooooAKKKKACiiigAooooAKKKKACiiigAooooAKKKKACiiigAooooAKKKKACiiigAooooAKKKKACiiigAooooAKKKKACiiigAooooAKKKKACiiigAooooAKKKKACiiigAoopsm7y22Y3YO3PrQBjS+LvC0PiBfD8viLSk1ZiFFm10glyeg25zn261t15F8FtT8I2vw3sNL1y60uPWlvXTVLW7ZPtDaiZzksjfMXLkFTjpgjiuf0Dxtqmo/E3REsda1JtL1nUL2ykgu9St3l2xxy/MtskYaDa8YwSxJGNwyaBnteu65p2i29tcX8xSO5u4rOIopbMsjhEHHTk9e1aVfNemWCx/DRLO08UahJfHxzFC4nnjmezYalIA4Qjhm+8d3BPOMcV0XibxL4p8K6X440qy1q71D+zL/TI7e9vpIxLaw3WzzWaTZtAXLEMykLnJyBQFj3FmVRuZgB6k0tfOniz/hIL/4TeLYdX8RebY2ctlPbG31qK9uI8yjzBNIkajy+jLkZBB5wK1PG+u+IYvFcXhzRvEsg0610eO6tL6bXYLVruVpJFaRpHicTBNqgqMAZ5zkYBHu9FeU2Nx4m1z4g6FpN/wCJprOMeF4NSvE0p0MVzc+cFLK5U/uzz06jHNej+IptWg0S6m0Kztr3UlTNvBczmGORs9GcAlRjPODQBforzP8Atv43f9CD4R/8KGT/AOMUf238bv8AoQfCP/hQyf8AxigD0yivM/7b+N3/AEIPhH/woZP/AIxR/bfxu/6EHwj/AOFDJ/8AGKAPTKK8z/tv43f9CD4R/wDChk/+MUf238bv+hB8I/8AhQyf/GKAPTKK8z/tv43f9CD4R/8AChk/+MUf238bv+hB8I/+FDJ/8YoA9Mrz3xViH40+FJyColtbiLcO/DYH5tVX+2/jd/0IPhH/AMKGT/4xXGeMtW+LQ8eeFLq88G+GIrtZJo7WJNbkZZCQM7m8kbfyNAHv9eJ/EX/kSPil/wBhSP8A9EWddB/bfxu/6EHwj/4UMn/xiuN1+bWrj4WfEqbxFYWlhqjamnn29rcGeJP3VpjDlVJyuD0HJIrCv8K9UXDc9+rzz4uYk1zwbbsch9XVinrjHNeh1578TGB8d+Boxkv9vdsAdgFzW5B6FRRRQAUUUUAFFFFABRRRQAUUUUAFFFFABRRRQAUUUUAFFFFABRRRQAUUUUAFFFFABRRRQAUUUUAFFFFABRRRQAUUUUAFFFFABRRRQAUUUUAFFFFABRRRQAUUUUAFFFFABRRRQAUUUUAFFFFABRRRQAUUUUAFFFFABRRRQAUUUUAUm0nSm1Qao2mWR1BV2i6MC+aB6b8Zx+NJFo2jw3z30WlWMd27+Y8626CRmwRuLYyTgkZ9zV6igCkNI0lZ5pxpdkJZpFllcQLukdfusxxyw7E8ipjZ2hedzawFrgBZz5YzKAMAN/e445qeigCjZaNpFjYyWNlpVjbWkufMght0SN89cqBg5qOfQNCuLO3sp9F02W1tf+PeF7VGSL/dUjC/hWlRQBEtrbLcC4W3hWYR+UJAg3BM52564z2qWiigAooooAKKKKACiiigAooooAK88+JbrH8QPAzN0+2yD8woFeh1BcWdpcywy3FrDNJC26JpIwxjb1UnofpQBPXifxF/5Ej4pf8AYUj/APRFnXtlczrHgrR9U03XNPuWuvJ1udZ7vZIAQwWNRtOOBiJf1rKrFySt3Ki7HTV5/wDEE/8AFy/A3/Xa4/8AQVr0CmtHGzqzRqzL90kZI+lakjq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p:cNvSpPr>
            <a:spLocks noChangeAspect="1" noChangeArrowheads="1"/>
          </p:cNvSpPr>
          <p:nvPr/>
        </p:nvSpPr>
        <p:spPr bwMode="auto">
          <a:xfrm>
            <a:off x="4574054" y="1704313"/>
            <a:ext cx="2853205" cy="28532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4585A"/>
              </a:solidFill>
              <a:latin typeface="Calibri"/>
            </a:endParaRPr>
          </a:p>
        </p:txBody>
      </p:sp>
    </p:spTree>
    <p:extLst>
      <p:ext uri="{BB962C8B-B14F-4D97-AF65-F5344CB8AC3E}">
        <p14:creationId xmlns:p14="http://schemas.microsoft.com/office/powerpoint/2010/main" val="2665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325198" y="914401"/>
            <a:ext cx="7049689" cy="5245768"/>
          </a:xfrm>
        </p:spPr>
        <p:txBody>
          <a:bodyPr/>
          <a:lstStyle/>
          <a:p>
            <a:r>
              <a:rPr lang="en-US" sz="1200" dirty="0"/>
              <a:t>Grobman WA, Rice MM, Reddy UM, </a:t>
            </a:r>
            <a:r>
              <a:rPr lang="en-US" sz="1200" dirty="0" err="1"/>
              <a:t>Tita</a:t>
            </a:r>
            <a:r>
              <a:rPr lang="en-US" sz="1200" dirty="0"/>
              <a:t> ATN, Silver RM, </a:t>
            </a:r>
            <a:r>
              <a:rPr lang="fr-FR" sz="1200" dirty="0" err="1"/>
              <a:t>Mallett</a:t>
            </a:r>
            <a:r>
              <a:rPr lang="fr-FR" sz="1200" dirty="0"/>
              <a:t> G, et al. Labor induction versus expectant management </a:t>
            </a:r>
            <a:r>
              <a:rPr lang="en-US" sz="1200" dirty="0"/>
              <a:t>in low-risk nulliparous women. N </a:t>
            </a:r>
            <a:r>
              <a:rPr lang="en-US" sz="1200" dirty="0" err="1"/>
              <a:t>Engl</a:t>
            </a:r>
            <a:r>
              <a:rPr lang="en-US" sz="1200" dirty="0"/>
              <a:t> J Med 2018;379:513–23. DOI: 10.1056/NEJMoa1800566.</a:t>
            </a:r>
          </a:p>
          <a:p>
            <a:r>
              <a:rPr lang="en-US" sz="1200" dirty="0"/>
              <a:t>Induction of labor. ACOG Practice Bulletin No. 107. American College of Obstetricians and Gynecologists. </a:t>
            </a:r>
            <a:r>
              <a:rPr lang="en-US" sz="1200" dirty="0" err="1"/>
              <a:t>Obstet</a:t>
            </a:r>
            <a:r>
              <a:rPr lang="en-US" sz="1200" dirty="0"/>
              <a:t> </a:t>
            </a:r>
            <a:r>
              <a:rPr lang="en-US" sz="1200" dirty="0" err="1"/>
              <a:t>Gynecol</a:t>
            </a:r>
            <a:r>
              <a:rPr lang="en-US" sz="1200" dirty="0"/>
              <a:t> 2009;114:386-97. DOI: 10.1097/AOG.0b013e3181b48ef5.</a:t>
            </a:r>
          </a:p>
          <a:p>
            <a:r>
              <a:rPr lang="en-US" sz="1200" dirty="0" err="1"/>
              <a:t>Alfirevic</a:t>
            </a:r>
            <a:r>
              <a:rPr lang="en-US" sz="1200" dirty="0"/>
              <a:t> Z, </a:t>
            </a:r>
            <a:r>
              <a:rPr lang="en-US" sz="1200" dirty="0" err="1"/>
              <a:t>Gyte</a:t>
            </a:r>
            <a:r>
              <a:rPr lang="en-US" sz="1200" dirty="0"/>
              <a:t> GML, </a:t>
            </a:r>
            <a:r>
              <a:rPr lang="en-US" sz="1200" dirty="0" err="1"/>
              <a:t>Nogueira</a:t>
            </a:r>
            <a:r>
              <a:rPr lang="en-US" sz="1200" dirty="0"/>
              <a:t> </a:t>
            </a:r>
            <a:r>
              <a:rPr lang="en-US" sz="1200" dirty="0" err="1"/>
              <a:t>Pileggi</a:t>
            </a:r>
            <a:r>
              <a:rPr lang="en-US" sz="1200" dirty="0"/>
              <a:t> V, </a:t>
            </a:r>
            <a:r>
              <a:rPr lang="en-US" sz="1200" dirty="0" err="1"/>
              <a:t>Plachcinski</a:t>
            </a:r>
            <a:r>
              <a:rPr lang="en-US" sz="1200" dirty="0"/>
              <a:t> R, </a:t>
            </a:r>
            <a:r>
              <a:rPr lang="en-US" sz="1200" dirty="0" err="1"/>
              <a:t>Osoti</a:t>
            </a:r>
            <a:r>
              <a:rPr lang="en-US" sz="1200" dirty="0"/>
              <a:t> AO, </a:t>
            </a:r>
            <a:r>
              <a:rPr lang="en-US" sz="1200" dirty="0" err="1"/>
              <a:t>Finucane</a:t>
            </a:r>
            <a:r>
              <a:rPr lang="en-US" sz="1200" dirty="0"/>
              <a:t> EM. Home versus inpatient induction of </a:t>
            </a:r>
            <a:r>
              <a:rPr lang="en-US" sz="1200" dirty="0" err="1"/>
              <a:t>labour</a:t>
            </a:r>
            <a:r>
              <a:rPr lang="en-US" sz="1200" dirty="0"/>
              <a:t> for improving birth outcomes. Cochrane Database of Systematic Reviews 2020, Issue 8. Art. No.: CD007372. DOI: 10.1002/14651858.CD007372.pub4.</a:t>
            </a:r>
          </a:p>
          <a:p>
            <a:r>
              <a:rPr lang="en-US" sz="1200" dirty="0"/>
              <a:t>Mohamad A, Ismail NA, Rahman RA, </a:t>
            </a:r>
            <a:r>
              <a:rPr lang="en-US" sz="1200" dirty="0" err="1"/>
              <a:t>Kalok</a:t>
            </a:r>
            <a:r>
              <a:rPr lang="en-US" sz="1200" dirty="0"/>
              <a:t> AH, Ahmad S. A comparison between inpatient and outpatient balloon catheter cervical ripening: a prospective </a:t>
            </a:r>
            <a:r>
              <a:rPr lang="en-US" sz="1200" dirty="0" err="1"/>
              <a:t>randomised</a:t>
            </a:r>
            <a:r>
              <a:rPr lang="en-US" sz="1200" dirty="0"/>
              <a:t> controlled trial in PPUKM. Medical Journal of Malaysia 2018; 73:22.</a:t>
            </a:r>
          </a:p>
          <a:p>
            <a:r>
              <a:rPr lang="en-US" sz="1200" dirty="0" err="1"/>
              <a:t>Policiano</a:t>
            </a:r>
            <a:r>
              <a:rPr lang="en-US" sz="1200" dirty="0"/>
              <a:t> C, </a:t>
            </a:r>
            <a:r>
              <a:rPr lang="en-US" sz="1200" dirty="0" err="1"/>
              <a:t>Pimenta</a:t>
            </a:r>
            <a:r>
              <a:rPr lang="en-US" sz="1200" dirty="0"/>
              <a:t> M, Martins D, </a:t>
            </a:r>
            <a:r>
              <a:rPr lang="en-US" sz="1200" dirty="0" err="1"/>
              <a:t>Clode</a:t>
            </a:r>
            <a:r>
              <a:rPr lang="en-US" sz="1200" dirty="0"/>
              <a:t> N. Outpatient versus inpatient cervix priming with Foley catheter: a randomized trial. European Journal of Obstetrics &amp; Gynecology and Reproductive Biology 2017;210:1-6.</a:t>
            </a:r>
          </a:p>
          <a:p>
            <a:r>
              <a:rPr lang="en-US" sz="1200" dirty="0" err="1"/>
              <a:t>Sciscione</a:t>
            </a:r>
            <a:r>
              <a:rPr lang="en-US" sz="1200" dirty="0"/>
              <a:t> AC, </a:t>
            </a:r>
            <a:r>
              <a:rPr lang="en-US" sz="1200" dirty="0" err="1"/>
              <a:t>Muench</a:t>
            </a:r>
            <a:r>
              <a:rPr lang="en-US" sz="1200" dirty="0"/>
              <a:t> M, Pollock M, Jenkins TM, </a:t>
            </a:r>
            <a:r>
              <a:rPr lang="en-US" sz="1200" dirty="0" err="1"/>
              <a:t>Tildon</a:t>
            </a:r>
            <a:r>
              <a:rPr lang="en-US" sz="1200" dirty="0"/>
              <a:t>-Burton J, </a:t>
            </a:r>
            <a:r>
              <a:rPr lang="en-US" sz="1200" dirty="0" err="1"/>
              <a:t>Colmorgen</a:t>
            </a:r>
            <a:r>
              <a:rPr lang="en-US" sz="1200" dirty="0"/>
              <a:t> GH. </a:t>
            </a:r>
            <a:r>
              <a:rPr lang="en-US" sz="1200" dirty="0" err="1"/>
              <a:t>Transcervical</a:t>
            </a:r>
            <a:r>
              <a:rPr lang="en-US" sz="1200" dirty="0"/>
              <a:t> </a:t>
            </a:r>
            <a:r>
              <a:rPr lang="en-US" sz="1200" dirty="0" err="1"/>
              <a:t>foley</a:t>
            </a:r>
            <a:r>
              <a:rPr lang="en-US" sz="1200" dirty="0"/>
              <a:t> catheter for </a:t>
            </a:r>
            <a:r>
              <a:rPr lang="en-US" sz="1200" dirty="0" err="1"/>
              <a:t>preinduction</a:t>
            </a:r>
            <a:r>
              <a:rPr lang="en-US" sz="1200" dirty="0"/>
              <a:t> cervical ripening in an outpatient versus inpatients setting. Obstetrics &amp; Gynecology 2001;98:751-6.</a:t>
            </a:r>
          </a:p>
          <a:p>
            <a:r>
              <a:rPr lang="en-US" sz="1200" dirty="0"/>
              <a:t>Wilkinson C, Adelson P, Turnbull D. Outpatient compared to inpatient cervical ripening with a double balloon catheter: A pilot </a:t>
            </a:r>
            <a:r>
              <a:rPr lang="en-US" sz="1200" dirty="0" err="1"/>
              <a:t>randomised</a:t>
            </a:r>
            <a:r>
              <a:rPr lang="en-US" sz="1200" dirty="0"/>
              <a:t> controlled trial. BJOG: an international journal of obstetrics and </a:t>
            </a:r>
            <a:r>
              <a:rPr lang="en-US" sz="1200" dirty="0" err="1"/>
              <a:t>gynaecology</a:t>
            </a:r>
            <a:r>
              <a:rPr lang="en-US" sz="1200" dirty="0"/>
              <a:t> 2015;122(</a:t>
            </a:r>
            <a:r>
              <a:rPr lang="en-US" sz="1200" dirty="0" err="1"/>
              <a:t>Supp</a:t>
            </a:r>
            <a:r>
              <a:rPr lang="en-US" sz="1200" dirty="0"/>
              <a:t> S1):231.</a:t>
            </a:r>
          </a:p>
          <a:p>
            <a:r>
              <a:rPr lang="en-US" sz="1200" dirty="0" err="1"/>
              <a:t>Ausbeck</a:t>
            </a:r>
            <a:r>
              <a:rPr lang="en-US" sz="1200" dirty="0"/>
              <a:t> EB, </a:t>
            </a:r>
            <a:r>
              <a:rPr lang="en-US" sz="1200" dirty="0" err="1"/>
              <a:t>Jauk</a:t>
            </a:r>
            <a:r>
              <a:rPr lang="en-US" sz="1200" dirty="0"/>
              <a:t> VC, </a:t>
            </a:r>
            <a:r>
              <a:rPr lang="en-US" sz="1200" dirty="0" err="1"/>
              <a:t>Xue</a:t>
            </a:r>
            <a:r>
              <a:rPr lang="en-US" sz="1200" dirty="0"/>
              <a:t> Y, Files P, </a:t>
            </a:r>
            <a:r>
              <a:rPr lang="en-US" sz="1200" dirty="0" err="1"/>
              <a:t>Kuper</a:t>
            </a:r>
            <a:r>
              <a:rPr lang="en-US" sz="1200" dirty="0"/>
              <a:t> SG, </a:t>
            </a:r>
            <a:r>
              <a:rPr lang="en-US" sz="1200" dirty="0" err="1"/>
              <a:t>Subramaniam</a:t>
            </a:r>
            <a:r>
              <a:rPr lang="en-US" sz="1200" dirty="0"/>
              <a:t> A, et al. Outpatient Foley Catheter for Induction of Labor in Nulliparous Women: A Randomized Controlled Trial. Obstetrics &amp; Gynecology 2020;136(3):597-605. </a:t>
            </a:r>
          </a:p>
          <a:p>
            <a:r>
              <a:rPr lang="en-US" sz="1200" dirty="0" err="1"/>
              <a:t>McDonagh</a:t>
            </a:r>
            <a:r>
              <a:rPr lang="en-US" sz="1200" dirty="0"/>
              <a:t> M, Skelly AC, Tilden E, Brodt ED, Dana T, Hart E, et al. Outpatient Cervical Ripening: A Systematic Review and Meta-analysis. </a:t>
            </a:r>
            <a:r>
              <a:rPr lang="en-US" sz="1200" dirty="0" err="1"/>
              <a:t>Obstet</a:t>
            </a:r>
            <a:r>
              <a:rPr lang="en-US" sz="1200" dirty="0"/>
              <a:t> </a:t>
            </a:r>
            <a:r>
              <a:rPr lang="en-US" sz="1200" dirty="0" err="1"/>
              <a:t>Gynecol</a:t>
            </a:r>
            <a:r>
              <a:rPr lang="en-US" sz="1200" dirty="0"/>
              <a:t> 2021;00:1-11. DOI: 10.1097/AOG.0000000000004382.</a:t>
            </a:r>
          </a:p>
          <a:p>
            <a:r>
              <a:rPr lang="en-US" sz="1200" dirty="0" err="1"/>
              <a:t>Diederen</a:t>
            </a:r>
            <a:r>
              <a:rPr lang="en-US" sz="1200" dirty="0"/>
              <a:t> M, </a:t>
            </a:r>
            <a:r>
              <a:rPr lang="en-US" sz="1200" dirty="0" err="1"/>
              <a:t>Gommers</a:t>
            </a:r>
            <a:r>
              <a:rPr lang="en-US" sz="1200" dirty="0"/>
              <a:t> JSM, Wilkinson C, Turnbull D, </a:t>
            </a:r>
            <a:r>
              <a:rPr lang="en-US" sz="1200" dirty="0" err="1"/>
              <a:t>Mol</a:t>
            </a:r>
            <a:r>
              <a:rPr lang="en-US" sz="1200" dirty="0"/>
              <a:t> BWJ. Safety of the balloon catheter for cervical ripening in outpatient care: complications during the period from insertion to expulsion of a balloon catheter in the process of </a:t>
            </a:r>
            <a:r>
              <a:rPr lang="en-US" sz="1200" dirty="0" err="1"/>
              <a:t>labour</a:t>
            </a:r>
            <a:r>
              <a:rPr lang="en-US" sz="1200" dirty="0"/>
              <a:t> induction: a systematic review. BJOG 2018; 125:1086–1095.</a:t>
            </a:r>
          </a:p>
          <a:p>
            <a:r>
              <a:rPr lang="en-US" sz="1200" dirty="0" err="1"/>
              <a:t>Kruit</a:t>
            </a:r>
            <a:r>
              <a:rPr lang="en-US" sz="1200" dirty="0"/>
              <a:t> H, </a:t>
            </a:r>
            <a:r>
              <a:rPr lang="en-US" sz="1200" dirty="0" err="1"/>
              <a:t>Heikinheimo</a:t>
            </a:r>
            <a:r>
              <a:rPr lang="en-US" sz="1200" dirty="0"/>
              <a:t> O, </a:t>
            </a:r>
            <a:r>
              <a:rPr lang="en-US" sz="1200" dirty="0" err="1"/>
              <a:t>Ulander</a:t>
            </a:r>
            <a:r>
              <a:rPr lang="en-US" sz="1200" dirty="0"/>
              <a:t> VM, </a:t>
            </a:r>
            <a:r>
              <a:rPr lang="en-US" sz="1200" dirty="0" err="1"/>
              <a:t>Aitokallio-Tallberg</a:t>
            </a:r>
            <a:r>
              <a:rPr lang="en-US" sz="1200" dirty="0"/>
              <a:t> A, </a:t>
            </a:r>
            <a:r>
              <a:rPr lang="en-US" sz="1200" dirty="0" err="1"/>
              <a:t>Nupponen</a:t>
            </a:r>
            <a:r>
              <a:rPr lang="en-US" sz="1200" dirty="0"/>
              <a:t> I, </a:t>
            </a:r>
            <a:r>
              <a:rPr lang="en-US" sz="1200" dirty="0" err="1"/>
              <a:t>Paavonen</a:t>
            </a:r>
            <a:r>
              <a:rPr lang="en-US" sz="1200" dirty="0"/>
              <a:t> J, et al. Foley catheter induction of labor as an outpatient procedure. J </a:t>
            </a:r>
            <a:r>
              <a:rPr lang="en-US" sz="1200" dirty="0" err="1"/>
              <a:t>Perinatol</a:t>
            </a:r>
            <a:r>
              <a:rPr lang="en-US" sz="1200" dirty="0"/>
              <a:t> 2016;36:618-22. DOI: 10.1038/jp.2016.62.</a:t>
            </a:r>
          </a:p>
          <a:p>
            <a:r>
              <a:rPr lang="en-US" sz="1200" dirty="0"/>
              <a:t>Lamar R, </a:t>
            </a:r>
            <a:r>
              <a:rPr lang="en-US" sz="1200" dirty="0" err="1"/>
              <a:t>Mengesha</a:t>
            </a:r>
            <a:r>
              <a:rPr lang="en-US" sz="1200" dirty="0"/>
              <a:t> B, Little S. The case for outpatient cervical ripening for IOL at term for low-risk pregnancies. OBG Management Sept 2019;31(9):41-49. </a:t>
            </a:r>
          </a:p>
          <a:p>
            <a:endParaRPr lang="en-US" sz="1200" dirty="0"/>
          </a:p>
          <a:p>
            <a:endParaRPr lang="en-US" sz="1200" dirty="0"/>
          </a:p>
          <a:p>
            <a:endParaRPr lang="en-US" dirty="0" smtClean="0"/>
          </a:p>
          <a:p>
            <a:endParaRPr lang="en-US" dirty="0" smtClean="0"/>
          </a:p>
          <a:p>
            <a:endParaRPr lang="en-US" dirty="0"/>
          </a:p>
        </p:txBody>
      </p:sp>
    </p:spTree>
    <p:extLst>
      <p:ext uri="{BB962C8B-B14F-4D97-AF65-F5344CB8AC3E}">
        <p14:creationId xmlns:p14="http://schemas.microsoft.com/office/powerpoint/2010/main" val="2123362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PVB Key Strategies</a:t>
            </a:r>
          </a:p>
        </p:txBody>
      </p:sp>
      <p:sp>
        <p:nvSpPr>
          <p:cNvPr id="3" name="Content Placeholder 2"/>
          <p:cNvSpPr>
            <a:spLocks noGrp="1"/>
          </p:cNvSpPr>
          <p:nvPr>
            <p:ph idx="1"/>
          </p:nvPr>
        </p:nvSpPr>
        <p:spPr>
          <a:xfrm>
            <a:off x="3189514" y="1704975"/>
            <a:ext cx="8675914" cy="4728481"/>
          </a:xfrm>
        </p:spPr>
        <p:txBody>
          <a:bodyPr>
            <a:normAutofit fontScale="77500" lnSpcReduction="20000"/>
          </a:bodyPr>
          <a:lstStyle/>
          <a:p>
            <a:pPr marL="1657350" lvl="2" indent="-742950">
              <a:lnSpc>
                <a:spcPct val="150000"/>
              </a:lnSpc>
              <a:buFont typeface="+mj-lt"/>
              <a:buAutoNum type="arabicPeriod"/>
            </a:pPr>
            <a:r>
              <a:rPr lang="en-US" sz="3100" dirty="0"/>
              <a:t>Identifying</a:t>
            </a:r>
            <a:r>
              <a:rPr lang="en-US" sz="3200" dirty="0"/>
              <a:t> NTSVs</a:t>
            </a:r>
          </a:p>
          <a:p>
            <a:pPr marL="1657350" lvl="2" indent="-742950">
              <a:lnSpc>
                <a:spcPct val="150000"/>
              </a:lnSpc>
              <a:buFont typeface="+mj-lt"/>
              <a:buAutoNum type="arabicPeriod"/>
            </a:pPr>
            <a:r>
              <a:rPr lang="en-US" sz="3200" dirty="0"/>
              <a:t>Education of ACOG/SMFM criteria for providers and nurses </a:t>
            </a:r>
          </a:p>
          <a:p>
            <a:pPr marL="1657350" lvl="2" indent="-742950">
              <a:lnSpc>
                <a:spcPct val="150000"/>
              </a:lnSpc>
              <a:buFont typeface="+mj-lt"/>
              <a:buAutoNum type="arabicPeriod"/>
            </a:pPr>
            <a:r>
              <a:rPr lang="en-US" sz="3200" dirty="0"/>
              <a:t>Implementing cesarean decision checklists and huddles with patient centered decision making</a:t>
            </a:r>
          </a:p>
          <a:p>
            <a:pPr marL="1657350" lvl="2" indent="-742950">
              <a:lnSpc>
                <a:spcPct val="150000"/>
              </a:lnSpc>
              <a:buFont typeface="+mj-lt"/>
              <a:buAutoNum type="arabicPeriod"/>
            </a:pPr>
            <a:r>
              <a:rPr lang="en-US" sz="3200" dirty="0"/>
              <a:t>Labor management support  </a:t>
            </a:r>
          </a:p>
          <a:p>
            <a:pPr marL="1657350" lvl="2" indent="-742950">
              <a:lnSpc>
                <a:spcPct val="150000"/>
              </a:lnSpc>
              <a:buFont typeface="+mj-lt"/>
              <a:buAutoNum type="arabicPeriod"/>
            </a:pPr>
            <a:r>
              <a:rPr lang="en-US" sz="3200" dirty="0"/>
              <a:t>Develop </a:t>
            </a:r>
            <a:r>
              <a:rPr lang="en-US" sz="3100" dirty="0"/>
              <a:t>standardized processes/protocols for </a:t>
            </a:r>
            <a:r>
              <a:rPr lang="en-US" sz="3200" dirty="0"/>
              <a:t>induction, early labor and labor challenges </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6</a:t>
            </a:fld>
            <a:endParaRPr lang="en-US" dirty="0"/>
          </a:p>
        </p:txBody>
      </p:sp>
      <p:sp>
        <p:nvSpPr>
          <p:cNvPr id="5" name="Footer Placeholder 4"/>
          <p:cNvSpPr>
            <a:spLocks noGrp="1"/>
          </p:cNvSpPr>
          <p:nvPr>
            <p:ph type="ftr" sz="quarter" idx="11"/>
          </p:nvPr>
        </p:nvSpPr>
        <p:spPr/>
        <p:txBody>
          <a:bodyPr/>
          <a:lstStyle/>
          <a:p>
            <a:pPr algn="l"/>
            <a:r>
              <a:rPr lang="en-US"/>
              <a:t>Illinois Perinatal Quality Collaborative</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 y="2481943"/>
            <a:ext cx="3641270" cy="2427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5491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701748"/>
            <a:ext cx="8329780" cy="2014679"/>
          </a:xfrm>
          <a:noFill/>
        </p:spPr>
        <p:txBody>
          <a:bodyPr/>
          <a:lstStyle/>
          <a:p>
            <a:r>
              <a:rPr lang="en-US" b="1" dirty="0" smtClean="0"/>
              <a:t>Team Talk: </a:t>
            </a:r>
            <a:r>
              <a:rPr lang="en-US" dirty="0" smtClean="0"/>
              <a:t>Amy </a:t>
            </a:r>
            <a:r>
              <a:rPr lang="en-US" dirty="0" err="1" smtClean="0"/>
              <a:t>Mehl</a:t>
            </a:r>
            <a:r>
              <a:rPr lang="en-US" dirty="0" smtClean="0"/>
              <a:t> </a:t>
            </a:r>
            <a:r>
              <a:rPr lang="en-US" dirty="0">
                <a:solidFill>
                  <a:schemeClr val="tx1">
                    <a:lumMod val="50000"/>
                  </a:schemeClr>
                </a:solidFill>
                <a:latin typeface="Arial" panose="020B0604020202020204" pitchFamily="34" charset="0"/>
              </a:rPr>
              <a:t>BSN, RNC-OB</a:t>
            </a:r>
            <a:r>
              <a:rPr lang="en-US" dirty="0" smtClean="0"/>
              <a:t> OSF St. Francis</a:t>
            </a:r>
            <a:endParaRPr lang="en-US" dirty="0"/>
          </a:p>
        </p:txBody>
      </p:sp>
    </p:spTree>
    <p:extLst>
      <p:ext uri="{BB962C8B-B14F-4D97-AF65-F5344CB8AC3E}">
        <p14:creationId xmlns:p14="http://schemas.microsoft.com/office/powerpoint/2010/main" val="2219651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002" y="-60385"/>
            <a:ext cx="7777996" cy="2260121"/>
          </a:xfrm>
        </p:spPr>
        <p:txBody>
          <a:bodyPr/>
          <a:lstStyle/>
          <a:p>
            <a:r>
              <a:rPr lang="en-US" sz="2400" dirty="0"/>
              <a:t>OSF HealthCare </a:t>
            </a:r>
            <a:br>
              <a:rPr lang="en-US" sz="2400" dirty="0"/>
            </a:br>
            <a:r>
              <a:rPr lang="en-US" sz="2400" dirty="0"/>
              <a:t>Saint Francis Medical Center</a:t>
            </a:r>
            <a:br>
              <a:rPr lang="en-US" sz="2400" dirty="0"/>
            </a:br>
            <a:r>
              <a:rPr lang="en-US" sz="2400" dirty="0"/>
              <a:t/>
            </a:r>
            <a:br>
              <a:rPr lang="en-US" sz="2400" dirty="0"/>
            </a:br>
            <a:r>
              <a:rPr lang="en-US" sz="2400" dirty="0"/>
              <a:t>ILPQC PROMOTING VAGINAL BIRTH</a:t>
            </a:r>
            <a:br>
              <a:rPr lang="en-US" sz="2400" dirty="0"/>
            </a:br>
            <a:r>
              <a:rPr lang="en-US" sz="1200" dirty="0"/>
              <a:t/>
            </a:r>
            <a:br>
              <a:rPr lang="en-US" sz="1200" dirty="0"/>
            </a:br>
            <a:endParaRPr lang="en-US" sz="1200" dirty="0"/>
          </a:p>
        </p:txBody>
      </p:sp>
      <p:sp>
        <p:nvSpPr>
          <p:cNvPr id="3" name="Subtitle 2"/>
          <p:cNvSpPr>
            <a:spLocks noGrp="1"/>
          </p:cNvSpPr>
          <p:nvPr>
            <p:ph type="subTitle" idx="1"/>
          </p:nvPr>
        </p:nvSpPr>
        <p:spPr>
          <a:xfrm>
            <a:off x="2344059" y="2363638"/>
            <a:ext cx="7503882" cy="4056212"/>
          </a:xfrm>
        </p:spPr>
        <p:txBody>
          <a:bodyPr/>
          <a:lstStyle/>
          <a:p>
            <a:pPr algn="l"/>
            <a:r>
              <a:rPr lang="en-US" sz="1800" b="1" dirty="0"/>
              <a:t>TEAM:</a:t>
            </a:r>
          </a:p>
          <a:p>
            <a:pPr algn="l"/>
            <a:r>
              <a:rPr lang="en-US" sz="1800" dirty="0"/>
              <a:t>Clinical Outreach Coordinator 			</a:t>
            </a:r>
            <a:r>
              <a:rPr lang="en-US" sz="1800" dirty="0" err="1"/>
              <a:t>Perinatologist</a:t>
            </a:r>
            <a:r>
              <a:rPr lang="en-US" sz="1800" dirty="0"/>
              <a:t/>
            </a:r>
            <a:br>
              <a:rPr lang="en-US" sz="1800" dirty="0"/>
            </a:br>
            <a:r>
              <a:rPr lang="en-US" sz="1800" dirty="0"/>
              <a:t>Perinatal Educator					Private OB Attending</a:t>
            </a:r>
            <a:br>
              <a:rPr lang="en-US" sz="1800" dirty="0"/>
            </a:br>
            <a:r>
              <a:rPr lang="en-US" sz="1800" dirty="0"/>
              <a:t>Perinatal Administrator				OBGYN Department Chair</a:t>
            </a:r>
          </a:p>
          <a:p>
            <a:pPr algn="l"/>
            <a:r>
              <a:rPr lang="en-US" sz="1800" dirty="0"/>
              <a:t>Data abstractor 						Medical Director of L&amp;D	</a:t>
            </a:r>
          </a:p>
          <a:p>
            <a:pPr algn="l"/>
            <a:r>
              <a:rPr lang="en-US" sz="1800" dirty="0"/>
              <a:t>L&amp;D Director 						</a:t>
            </a:r>
            <a:r>
              <a:rPr lang="en-US" sz="1800" dirty="0" err="1"/>
              <a:t>Laborist</a:t>
            </a:r>
            <a:r>
              <a:rPr lang="en-US" sz="1800" dirty="0"/>
              <a:t/>
            </a:r>
            <a:br>
              <a:rPr lang="en-US" sz="1800" dirty="0"/>
            </a:br>
            <a:r>
              <a:rPr lang="en-US" sz="1800" dirty="0"/>
              <a:t>L&amp;D Manager 						Midwife</a:t>
            </a:r>
            <a:br>
              <a:rPr lang="en-US" sz="1800" dirty="0"/>
            </a:br>
            <a:r>
              <a:rPr lang="en-US" sz="1800" dirty="0"/>
              <a:t>L&amp;D Supervisor 						Doula</a:t>
            </a:r>
            <a:br>
              <a:rPr lang="en-US" sz="1800" dirty="0"/>
            </a:br>
            <a:r>
              <a:rPr lang="en-US" sz="1800" dirty="0"/>
              <a:t>L&amp;D Educator 						Clinical Informatics Scholars</a:t>
            </a:r>
            <a:br>
              <a:rPr lang="en-US" sz="1800" dirty="0"/>
            </a:br>
            <a:r>
              <a:rPr lang="en-US" sz="1800" dirty="0"/>
              <a:t>L&amp;D Charge/Bedside RNs 				Quality and Safety Coordinator 	</a:t>
            </a:r>
            <a:br>
              <a:rPr lang="en-US" sz="1800" dirty="0"/>
            </a:br>
            <a:r>
              <a:rPr lang="en-US" sz="1800" dirty="0"/>
              <a:t>				</a:t>
            </a:r>
          </a:p>
        </p:txBody>
      </p:sp>
    </p:spTree>
    <p:extLst>
      <p:ext uri="{BB962C8B-B14F-4D97-AF65-F5344CB8AC3E}">
        <p14:creationId xmlns:p14="http://schemas.microsoft.com/office/powerpoint/2010/main" val="39472182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2020: Process Improvement Project</a:t>
            </a:r>
          </a:p>
          <a:p>
            <a:pPr lvl="1"/>
            <a:r>
              <a:rPr lang="en-US" dirty="0" smtClean="0"/>
              <a:t>focus on impacting patient length of stay by </a:t>
            </a:r>
            <a:r>
              <a:rPr lang="en-US" dirty="0"/>
              <a:t>decreasing </a:t>
            </a:r>
            <a:r>
              <a:rPr lang="en-US" dirty="0" smtClean="0"/>
              <a:t>the C-Section rate</a:t>
            </a:r>
          </a:p>
          <a:p>
            <a:endParaRPr lang="en-US" dirty="0" smtClean="0"/>
          </a:p>
          <a:p>
            <a:endParaRPr lang="en-US" dirty="0" smtClean="0"/>
          </a:p>
          <a:p>
            <a:r>
              <a:rPr lang="en-US" dirty="0" smtClean="0"/>
              <a:t>2021: </a:t>
            </a:r>
            <a:r>
              <a:rPr lang="en-US" dirty="0"/>
              <a:t>ILPQC PVB </a:t>
            </a:r>
            <a:r>
              <a:rPr lang="en-US" dirty="0" smtClean="0"/>
              <a:t>Initiative</a:t>
            </a:r>
          </a:p>
          <a:p>
            <a:pPr lvl="1"/>
            <a:r>
              <a:rPr lang="en-US" dirty="0" smtClean="0"/>
              <a:t>focus </a:t>
            </a:r>
            <a:r>
              <a:rPr lang="en-US" dirty="0"/>
              <a:t>on decreasing the </a:t>
            </a:r>
            <a:r>
              <a:rPr lang="en-US" dirty="0" smtClean="0"/>
              <a:t>C-Section </a:t>
            </a:r>
            <a:r>
              <a:rPr lang="en-US" dirty="0"/>
              <a:t>rate </a:t>
            </a:r>
            <a:r>
              <a:rPr lang="en-US" dirty="0" smtClean="0"/>
              <a:t>specifically on </a:t>
            </a:r>
            <a:r>
              <a:rPr lang="en-US" dirty="0"/>
              <a:t>PC-02 </a:t>
            </a:r>
            <a:r>
              <a:rPr lang="en-US" dirty="0" smtClean="0"/>
              <a:t>population</a:t>
            </a:r>
          </a:p>
          <a:p>
            <a:endParaRPr lang="en-US" dirty="0"/>
          </a:p>
          <a:p>
            <a:pPr marL="0" indent="0">
              <a:buNone/>
            </a:pPr>
            <a:endParaRPr lang="en-US" dirty="0"/>
          </a:p>
        </p:txBody>
      </p:sp>
      <p:sp>
        <p:nvSpPr>
          <p:cNvPr id="3" name="Title 2"/>
          <p:cNvSpPr>
            <a:spLocks noGrp="1"/>
          </p:cNvSpPr>
          <p:nvPr>
            <p:ph type="title"/>
          </p:nvPr>
        </p:nvSpPr>
        <p:spPr/>
        <p:txBody>
          <a:bodyPr/>
          <a:lstStyle/>
          <a:p>
            <a:pPr algn="ctr"/>
            <a:r>
              <a:rPr lang="en-US" dirty="0" smtClean="0"/>
              <a:t>BACKGROUND</a:t>
            </a:r>
            <a:endParaRPr lang="en-US" dirty="0"/>
          </a:p>
        </p:txBody>
      </p:sp>
    </p:spTree>
    <p:extLst>
      <p:ext uri="{BB962C8B-B14F-4D97-AF65-F5344CB8AC3E}">
        <p14:creationId xmlns:p14="http://schemas.microsoft.com/office/powerpoint/2010/main" val="3892238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Discussions with OBGYN Department Chair and Medical Director of Labor and Delivery</a:t>
            </a:r>
          </a:p>
          <a:p>
            <a:endParaRPr lang="en-US" dirty="0"/>
          </a:p>
          <a:p>
            <a:r>
              <a:rPr lang="en-US" dirty="0" smtClean="0"/>
              <a:t>PowerPoint Presentation at OBGYN Department meeting</a:t>
            </a:r>
          </a:p>
          <a:p>
            <a:pPr lvl="1"/>
            <a:r>
              <a:rPr lang="en-US" dirty="0" smtClean="0"/>
              <a:t>Process Improvement Project</a:t>
            </a:r>
            <a:endParaRPr lang="en-US" dirty="0"/>
          </a:p>
          <a:p>
            <a:pPr lvl="1"/>
            <a:r>
              <a:rPr lang="en-US" dirty="0" smtClean="0"/>
              <a:t>ILPQC Initiative PVB</a:t>
            </a:r>
          </a:p>
          <a:p>
            <a:endParaRPr lang="en-US" dirty="0" smtClean="0"/>
          </a:p>
          <a:p>
            <a:r>
              <a:rPr lang="en-US" dirty="0" smtClean="0"/>
              <a:t>Data Collection </a:t>
            </a:r>
            <a:endParaRPr lang="en-US" dirty="0"/>
          </a:p>
          <a:p>
            <a:endParaRPr lang="en-US" dirty="0" smtClean="0"/>
          </a:p>
          <a:p>
            <a:r>
              <a:rPr lang="en-US" dirty="0" smtClean="0"/>
              <a:t>Labor </a:t>
            </a:r>
            <a:r>
              <a:rPr lang="en-US" dirty="0"/>
              <a:t>Culture Survey </a:t>
            </a:r>
          </a:p>
          <a:p>
            <a:pPr marL="0" indent="0">
              <a:buNone/>
            </a:pPr>
            <a:endParaRPr lang="en-US" dirty="0"/>
          </a:p>
        </p:txBody>
      </p:sp>
      <p:sp>
        <p:nvSpPr>
          <p:cNvPr id="3" name="Title 2"/>
          <p:cNvSpPr>
            <a:spLocks noGrp="1"/>
          </p:cNvSpPr>
          <p:nvPr>
            <p:ph type="title"/>
          </p:nvPr>
        </p:nvSpPr>
        <p:spPr/>
        <p:txBody>
          <a:bodyPr/>
          <a:lstStyle/>
          <a:p>
            <a:pPr algn="ctr"/>
            <a:r>
              <a:rPr lang="en-US" dirty="0" smtClean="0"/>
              <a:t>IMPLEMENTATION</a:t>
            </a:r>
            <a:endParaRPr lang="en-US" dirty="0"/>
          </a:p>
        </p:txBody>
      </p:sp>
    </p:spTree>
    <p:extLst>
      <p:ext uri="{BB962C8B-B14F-4D97-AF65-F5344CB8AC3E}">
        <p14:creationId xmlns:p14="http://schemas.microsoft.com/office/powerpoint/2010/main" val="3353242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Discussions surrounding definitions and impact</a:t>
            </a:r>
          </a:p>
          <a:p>
            <a:endParaRPr lang="en-US" sz="2000" dirty="0"/>
          </a:p>
          <a:p>
            <a:r>
              <a:rPr lang="en-US" sz="2000" dirty="0"/>
              <a:t>Magnets and shift report huddle</a:t>
            </a:r>
          </a:p>
          <a:p>
            <a:endParaRPr lang="en-US" sz="2000" dirty="0"/>
          </a:p>
          <a:p>
            <a:r>
              <a:rPr lang="en-US" sz="2000" dirty="0"/>
              <a:t>Bulletin Board</a:t>
            </a:r>
          </a:p>
          <a:p>
            <a:endParaRPr lang="en-US" sz="2000" dirty="0"/>
          </a:p>
          <a:p>
            <a:r>
              <a:rPr lang="en-US" sz="2000" dirty="0"/>
              <a:t>Laminated pictures – Labor position changes</a:t>
            </a:r>
          </a:p>
          <a:p>
            <a:endParaRPr lang="en-US" sz="2000" dirty="0"/>
          </a:p>
          <a:p>
            <a:r>
              <a:rPr lang="en-US" sz="2000" dirty="0"/>
              <a:t>Crown Down</a:t>
            </a:r>
          </a:p>
          <a:p>
            <a:endParaRPr lang="en-US" sz="2000" dirty="0"/>
          </a:p>
          <a:p>
            <a:r>
              <a:rPr lang="en-US" sz="2000" dirty="0"/>
              <a:t>Stork charms</a:t>
            </a:r>
          </a:p>
          <a:p>
            <a:endParaRPr lang="en-US" dirty="0"/>
          </a:p>
          <a:p>
            <a:endParaRPr lang="en-US" dirty="0"/>
          </a:p>
        </p:txBody>
      </p:sp>
      <p:sp>
        <p:nvSpPr>
          <p:cNvPr id="3" name="Title 2"/>
          <p:cNvSpPr>
            <a:spLocks noGrp="1"/>
          </p:cNvSpPr>
          <p:nvPr>
            <p:ph type="title"/>
          </p:nvPr>
        </p:nvSpPr>
        <p:spPr/>
        <p:txBody>
          <a:bodyPr/>
          <a:lstStyle/>
          <a:p>
            <a:pPr algn="ctr"/>
            <a:r>
              <a:rPr lang="en-US" dirty="0" smtClean="0"/>
              <a:t>WHAT’S BEEN SUCCESSFUL?</a:t>
            </a:r>
            <a:endParaRPr lang="en-US" dirty="0"/>
          </a:p>
        </p:txBody>
      </p:sp>
      <p:pic>
        <p:nvPicPr>
          <p:cNvPr id="4" name="Picture 3"/>
          <p:cNvPicPr>
            <a:picLocks noChangeAspect="1"/>
          </p:cNvPicPr>
          <p:nvPr/>
        </p:nvPicPr>
        <p:blipFill>
          <a:blip r:embed="rId2"/>
          <a:stretch>
            <a:fillRect/>
          </a:stretch>
        </p:blipFill>
        <p:spPr>
          <a:xfrm>
            <a:off x="8166463" y="1280436"/>
            <a:ext cx="1807115" cy="2556875"/>
          </a:xfrm>
          <a:prstGeom prst="rect">
            <a:avLst/>
          </a:prstGeom>
        </p:spPr>
      </p:pic>
      <p:pic>
        <p:nvPicPr>
          <p:cNvPr id="5" name="Picture 4"/>
          <p:cNvPicPr>
            <a:picLocks noChangeAspect="1"/>
          </p:cNvPicPr>
          <p:nvPr/>
        </p:nvPicPr>
        <p:blipFill>
          <a:blip r:embed="rId3"/>
          <a:stretch>
            <a:fillRect/>
          </a:stretch>
        </p:blipFill>
        <p:spPr>
          <a:xfrm>
            <a:off x="8166463" y="3944750"/>
            <a:ext cx="1807115" cy="2034042"/>
          </a:xfrm>
          <a:prstGeom prst="rect">
            <a:avLst/>
          </a:prstGeom>
        </p:spPr>
      </p:pic>
    </p:spTree>
    <p:extLst>
      <p:ext uri="{BB962C8B-B14F-4D97-AF65-F5344CB8AC3E}">
        <p14:creationId xmlns:p14="http://schemas.microsoft.com/office/powerpoint/2010/main" val="165902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Provider Buy-in</a:t>
            </a:r>
          </a:p>
          <a:p>
            <a:pPr lvl="1"/>
            <a:r>
              <a:rPr lang="en-US" sz="2000" dirty="0"/>
              <a:t>Medical Director of L&amp;D and MFM Provider</a:t>
            </a:r>
          </a:p>
          <a:p>
            <a:pPr lvl="1"/>
            <a:r>
              <a:rPr lang="en-US" sz="2000" dirty="0"/>
              <a:t>ILPQC Virtual Grand Rounds</a:t>
            </a:r>
          </a:p>
          <a:p>
            <a:endParaRPr lang="en-US" sz="2000" dirty="0"/>
          </a:p>
          <a:p>
            <a:endParaRPr lang="en-US" sz="2000" dirty="0"/>
          </a:p>
          <a:p>
            <a:r>
              <a:rPr lang="en-US" sz="2000" dirty="0"/>
              <a:t>Un-blinded provider level data</a:t>
            </a:r>
          </a:p>
          <a:p>
            <a:pPr lvl="1"/>
            <a:r>
              <a:rPr lang="en-US" sz="2000" dirty="0"/>
              <a:t>Administration is supportive with the communication and implementation going forward</a:t>
            </a:r>
          </a:p>
          <a:p>
            <a:pPr marL="457200" lvl="1" indent="0">
              <a:buNone/>
            </a:pPr>
            <a:endParaRPr lang="en-US" sz="2000" dirty="0"/>
          </a:p>
          <a:p>
            <a:pPr marL="457200" lvl="1" indent="0">
              <a:buNone/>
            </a:pPr>
            <a:endParaRPr lang="en-US" sz="2000" dirty="0"/>
          </a:p>
          <a:p>
            <a:r>
              <a:rPr lang="en-US" sz="2000" dirty="0"/>
              <a:t>Staying on top of real time data</a:t>
            </a:r>
          </a:p>
          <a:p>
            <a:pPr marL="0" indent="0">
              <a:buNone/>
            </a:pPr>
            <a:endParaRPr lang="en-US" dirty="0"/>
          </a:p>
        </p:txBody>
      </p:sp>
      <p:sp>
        <p:nvSpPr>
          <p:cNvPr id="3" name="Title 2"/>
          <p:cNvSpPr>
            <a:spLocks noGrp="1"/>
          </p:cNvSpPr>
          <p:nvPr>
            <p:ph type="title"/>
          </p:nvPr>
        </p:nvSpPr>
        <p:spPr/>
        <p:txBody>
          <a:bodyPr/>
          <a:lstStyle/>
          <a:p>
            <a:pPr algn="ctr"/>
            <a:r>
              <a:rPr lang="en-US" dirty="0" smtClean="0"/>
              <a:t>WHAT ARE THE BARRIERS?</a:t>
            </a:r>
            <a:endParaRPr lang="en-US" dirty="0"/>
          </a:p>
        </p:txBody>
      </p:sp>
    </p:spTree>
    <p:extLst>
      <p:ext uri="{BB962C8B-B14F-4D97-AF65-F5344CB8AC3E}">
        <p14:creationId xmlns:p14="http://schemas.microsoft.com/office/powerpoint/2010/main" val="1592728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noFill/>
        </p:spPr>
        <p:txBody>
          <a:bodyPr/>
          <a:lstStyle/>
          <a:p>
            <a:r>
              <a:rPr lang="en-US" dirty="0" smtClean="0"/>
              <a:t>Data Dashboards</a:t>
            </a:r>
            <a:endParaRPr lang="en-US" dirty="0"/>
          </a:p>
        </p:txBody>
      </p:sp>
    </p:spTree>
    <p:extLst>
      <p:ext uri="{BB962C8B-B14F-4D97-AF65-F5344CB8AC3E}">
        <p14:creationId xmlns:p14="http://schemas.microsoft.com/office/powerpoint/2010/main" val="3586503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67</a:t>
            </a:fld>
            <a:endParaRPr lang="en-US" altLang="en-US" dirty="0"/>
          </a:p>
        </p:txBody>
      </p:sp>
      <p:sp>
        <p:nvSpPr>
          <p:cNvPr id="5" name="Title 4"/>
          <p:cNvSpPr>
            <a:spLocks noGrp="1"/>
          </p:cNvSpPr>
          <p:nvPr>
            <p:ph type="title"/>
          </p:nvPr>
        </p:nvSpPr>
        <p:spPr>
          <a:noFill/>
        </p:spPr>
        <p:txBody>
          <a:bodyPr/>
          <a:lstStyle/>
          <a:p>
            <a:r>
              <a:rPr lang="en-US" dirty="0" smtClean="0"/>
              <a:t>Dashboard Coming Soon!</a:t>
            </a:r>
            <a:endParaRPr lang="en-US" dirty="0"/>
          </a:p>
        </p:txBody>
      </p:sp>
      <p:sp>
        <p:nvSpPr>
          <p:cNvPr id="2" name="Content Placeholder 1"/>
          <p:cNvSpPr>
            <a:spLocks noGrp="1"/>
          </p:cNvSpPr>
          <p:nvPr>
            <p:ph idx="1"/>
          </p:nvPr>
        </p:nvSpPr>
        <p:spPr>
          <a:xfrm>
            <a:off x="539587" y="1535234"/>
            <a:ext cx="10221307" cy="4351338"/>
          </a:xfrm>
        </p:spPr>
        <p:txBody>
          <a:bodyPr>
            <a:normAutofit/>
          </a:bodyPr>
          <a:lstStyle/>
          <a:p>
            <a:r>
              <a:rPr lang="en-US" sz="2000" dirty="0" smtClean="0"/>
              <a:t>We are excited to announce that our PVB Dashboard IS ALMOST READY!!!</a:t>
            </a:r>
          </a:p>
          <a:p>
            <a:r>
              <a:rPr lang="en-US" sz="2000" dirty="0" smtClean="0"/>
              <a:t>The dashboard will give you a deeper look at your NTSV C-sections as well as allow you to see how your hospital compares to the rest of the state on key measures</a:t>
            </a:r>
          </a:p>
          <a:p>
            <a:endParaRPr lang="en-US" sz="2000" dirty="0" smtClean="0"/>
          </a:p>
          <a:p>
            <a:endParaRPr lang="en-US" sz="2000" dirty="0" smtClean="0"/>
          </a:p>
        </p:txBody>
      </p:sp>
      <p:sp>
        <p:nvSpPr>
          <p:cNvPr id="6" name="Rounded Rectangle 5"/>
          <p:cNvSpPr/>
          <p:nvPr/>
        </p:nvSpPr>
        <p:spPr>
          <a:xfrm>
            <a:off x="1833282" y="4375195"/>
            <a:ext cx="8525435" cy="1442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Please join us on July 27th</a:t>
            </a:r>
            <a:r>
              <a:rPr lang="en-US" sz="2800" baseline="30000" dirty="0" smtClean="0"/>
              <a:t> </a:t>
            </a:r>
            <a:r>
              <a:rPr lang="en-US" sz="2800" dirty="0" smtClean="0"/>
              <a:t>at 12:00 a QI Topic call:</a:t>
            </a:r>
          </a:p>
          <a:p>
            <a:pPr algn="ctr"/>
            <a:r>
              <a:rPr lang="en-US" sz="2800" dirty="0" smtClean="0"/>
              <a:t> </a:t>
            </a:r>
            <a:r>
              <a:rPr lang="en-US" sz="2800" dirty="0"/>
              <a:t>Using the PVB Dashboard to Drive Change</a:t>
            </a:r>
          </a:p>
          <a:p>
            <a:pPr algn="ctr"/>
            <a:r>
              <a:rPr lang="en-US" dirty="0" smtClean="0"/>
              <a:t> </a:t>
            </a:r>
            <a:endParaRPr lang="en-US" dirty="0"/>
          </a:p>
        </p:txBody>
      </p:sp>
      <p:pic>
        <p:nvPicPr>
          <p:cNvPr id="3" name="Picture 2"/>
          <p:cNvPicPr>
            <a:picLocks noChangeAspect="1"/>
          </p:cNvPicPr>
          <p:nvPr/>
        </p:nvPicPr>
        <p:blipFill rotWithShape="1">
          <a:blip r:embed="rId3"/>
          <a:srcRect l="515" t="5276" b="1803"/>
          <a:stretch/>
        </p:blipFill>
        <p:spPr>
          <a:xfrm>
            <a:off x="22860" y="2630244"/>
            <a:ext cx="12209548" cy="4206241"/>
          </a:xfrm>
          <a:prstGeom prst="rect">
            <a:avLst/>
          </a:prstGeom>
        </p:spPr>
      </p:pic>
      <p:pic>
        <p:nvPicPr>
          <p:cNvPr id="7" name="Picture 6"/>
          <p:cNvPicPr>
            <a:picLocks noChangeAspect="1"/>
          </p:cNvPicPr>
          <p:nvPr/>
        </p:nvPicPr>
        <p:blipFill>
          <a:blip r:embed="rId4"/>
          <a:stretch>
            <a:fillRect/>
          </a:stretch>
        </p:blipFill>
        <p:spPr>
          <a:xfrm>
            <a:off x="3714484" y="4286461"/>
            <a:ext cx="8412746" cy="1222721"/>
          </a:xfrm>
          <a:prstGeom prst="rect">
            <a:avLst/>
          </a:prstGeom>
        </p:spPr>
      </p:pic>
      <p:sp>
        <p:nvSpPr>
          <p:cNvPr id="8" name="Rectangle 7"/>
          <p:cNvSpPr/>
          <p:nvPr/>
        </p:nvSpPr>
        <p:spPr>
          <a:xfrm>
            <a:off x="3738498" y="5486080"/>
            <a:ext cx="8412746" cy="1123559"/>
          </a:xfrm>
          <a:prstGeom prst="rect">
            <a:avLst/>
          </a:prstGeom>
          <a:solidFill>
            <a:srgbClr val="FFF7F5"/>
          </a:solidFill>
          <a:ln>
            <a:solidFill>
              <a:srgbClr val="FFF7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80328" y="3086017"/>
            <a:ext cx="3651592" cy="668265"/>
          </a:xfrm>
          <a:prstGeom prst="rect">
            <a:avLst/>
          </a:prstGeom>
        </p:spPr>
      </p:pic>
      <p:cxnSp>
        <p:nvCxnSpPr>
          <p:cNvPr id="11" name="Straight Connector 10"/>
          <p:cNvCxnSpPr/>
          <p:nvPr/>
        </p:nvCxnSpPr>
        <p:spPr>
          <a:xfrm>
            <a:off x="3714484" y="5486080"/>
            <a:ext cx="8355596" cy="0"/>
          </a:xfrm>
          <a:prstGeom prst="line">
            <a:avLst/>
          </a:prstGeom>
          <a:ln>
            <a:solidFill>
              <a:srgbClr val="E67356"/>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srcRect l="1842" r="1707" b="11709"/>
          <a:stretch/>
        </p:blipFill>
        <p:spPr>
          <a:xfrm>
            <a:off x="4132238" y="3093897"/>
            <a:ext cx="4040212" cy="556151"/>
          </a:xfrm>
          <a:prstGeom prst="rect">
            <a:avLst/>
          </a:prstGeom>
        </p:spPr>
      </p:pic>
      <p:pic>
        <p:nvPicPr>
          <p:cNvPr id="14" name="Picture 13"/>
          <p:cNvPicPr>
            <a:picLocks noChangeAspect="1"/>
          </p:cNvPicPr>
          <p:nvPr/>
        </p:nvPicPr>
        <p:blipFill>
          <a:blip r:embed="rId7"/>
          <a:stretch>
            <a:fillRect/>
          </a:stretch>
        </p:blipFill>
        <p:spPr>
          <a:xfrm>
            <a:off x="5882621" y="3463481"/>
            <a:ext cx="609619" cy="239494"/>
          </a:xfrm>
          <a:prstGeom prst="rect">
            <a:avLst/>
          </a:prstGeom>
        </p:spPr>
      </p:pic>
      <p:pic>
        <p:nvPicPr>
          <p:cNvPr id="15" name="Picture 14"/>
          <p:cNvPicPr>
            <a:picLocks noChangeAspect="1"/>
          </p:cNvPicPr>
          <p:nvPr/>
        </p:nvPicPr>
        <p:blipFill>
          <a:blip r:embed="rId8"/>
          <a:stretch>
            <a:fillRect/>
          </a:stretch>
        </p:blipFill>
        <p:spPr>
          <a:xfrm>
            <a:off x="8272987" y="3154714"/>
            <a:ext cx="3875626" cy="434519"/>
          </a:xfrm>
          <a:prstGeom prst="rect">
            <a:avLst/>
          </a:prstGeom>
        </p:spPr>
      </p:pic>
      <p:pic>
        <p:nvPicPr>
          <p:cNvPr id="16" name="Picture 15"/>
          <p:cNvPicPr>
            <a:picLocks noChangeAspect="1"/>
          </p:cNvPicPr>
          <p:nvPr/>
        </p:nvPicPr>
        <p:blipFill>
          <a:blip r:embed="rId9"/>
          <a:stretch>
            <a:fillRect/>
          </a:stretch>
        </p:blipFill>
        <p:spPr>
          <a:xfrm>
            <a:off x="9922833" y="3391052"/>
            <a:ext cx="850924" cy="342910"/>
          </a:xfrm>
          <a:prstGeom prst="rect">
            <a:avLst/>
          </a:prstGeom>
        </p:spPr>
      </p:pic>
      <p:pic>
        <p:nvPicPr>
          <p:cNvPr id="17" name="Picture 16"/>
          <p:cNvPicPr>
            <a:picLocks noChangeAspect="1"/>
          </p:cNvPicPr>
          <p:nvPr/>
        </p:nvPicPr>
        <p:blipFill>
          <a:blip r:embed="rId10"/>
          <a:stretch>
            <a:fillRect/>
          </a:stretch>
        </p:blipFill>
        <p:spPr>
          <a:xfrm>
            <a:off x="280328" y="3887472"/>
            <a:ext cx="3034407" cy="361613"/>
          </a:xfrm>
          <a:prstGeom prst="rect">
            <a:avLst/>
          </a:prstGeom>
        </p:spPr>
      </p:pic>
      <p:pic>
        <p:nvPicPr>
          <p:cNvPr id="18" name="Picture 17"/>
          <p:cNvPicPr>
            <a:picLocks noChangeAspect="1"/>
          </p:cNvPicPr>
          <p:nvPr/>
        </p:nvPicPr>
        <p:blipFill>
          <a:blip r:embed="rId11"/>
          <a:stretch>
            <a:fillRect/>
          </a:stretch>
        </p:blipFill>
        <p:spPr>
          <a:xfrm>
            <a:off x="3714484" y="3898070"/>
            <a:ext cx="3418331" cy="340415"/>
          </a:xfrm>
          <a:prstGeom prst="rect">
            <a:avLst/>
          </a:prstGeom>
        </p:spPr>
      </p:pic>
      <p:pic>
        <p:nvPicPr>
          <p:cNvPr id="19" name="Picture 18"/>
          <p:cNvPicPr>
            <a:picLocks noChangeAspect="1"/>
          </p:cNvPicPr>
          <p:nvPr/>
        </p:nvPicPr>
        <p:blipFill>
          <a:blip r:embed="rId12"/>
          <a:stretch>
            <a:fillRect/>
          </a:stretch>
        </p:blipFill>
        <p:spPr>
          <a:xfrm>
            <a:off x="4889138" y="2630655"/>
            <a:ext cx="2371814" cy="430440"/>
          </a:xfrm>
          <a:prstGeom prst="rect">
            <a:avLst/>
          </a:prstGeom>
        </p:spPr>
      </p:pic>
      <p:pic>
        <p:nvPicPr>
          <p:cNvPr id="20" name="Picture 19"/>
          <p:cNvPicPr>
            <a:picLocks noChangeAspect="1"/>
          </p:cNvPicPr>
          <p:nvPr/>
        </p:nvPicPr>
        <p:blipFill>
          <a:blip r:embed="rId13"/>
          <a:stretch>
            <a:fillRect/>
          </a:stretch>
        </p:blipFill>
        <p:spPr>
          <a:xfrm>
            <a:off x="22861" y="2671478"/>
            <a:ext cx="12169140" cy="4056379"/>
          </a:xfrm>
          <a:prstGeom prst="rect">
            <a:avLst/>
          </a:prstGeom>
        </p:spPr>
      </p:pic>
      <p:sp>
        <p:nvSpPr>
          <p:cNvPr id="21" name="Rounded Rectangle 20"/>
          <p:cNvSpPr/>
          <p:nvPr/>
        </p:nvSpPr>
        <p:spPr>
          <a:xfrm>
            <a:off x="4347210" y="5517122"/>
            <a:ext cx="7650480" cy="1214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Please join us </a:t>
            </a:r>
            <a:r>
              <a:rPr lang="en-US" sz="2400" b="1" u="sng" dirty="0" smtClean="0"/>
              <a:t>Tuesday August 10</a:t>
            </a:r>
            <a:r>
              <a:rPr lang="en-US" sz="2400" b="1" dirty="0" smtClean="0"/>
              <a:t> </a:t>
            </a:r>
            <a:r>
              <a:rPr lang="en-US" sz="2400" dirty="0" smtClean="0"/>
              <a:t>at 12:00 a QI Topic call: Using </a:t>
            </a:r>
            <a:r>
              <a:rPr lang="en-US" sz="2400" dirty="0"/>
              <a:t>the PVB Dashboard to Drive </a:t>
            </a:r>
            <a:r>
              <a:rPr lang="en-US" sz="2400" dirty="0" smtClean="0"/>
              <a:t>Change</a:t>
            </a:r>
          </a:p>
          <a:p>
            <a:pPr algn="ctr"/>
            <a:r>
              <a:rPr lang="en-US" sz="2400" dirty="0" smtClean="0"/>
              <a:t>Register at the link in the chat or on the PVB webpage</a:t>
            </a:r>
            <a:endParaRPr lang="en-US" sz="2400" dirty="0"/>
          </a:p>
        </p:txBody>
      </p:sp>
    </p:spTree>
    <p:extLst>
      <p:ext uri="{BB962C8B-B14F-4D97-AF65-F5344CB8AC3E}">
        <p14:creationId xmlns:p14="http://schemas.microsoft.com/office/powerpoint/2010/main" val="3260534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dirty="0" smtClean="0"/>
              <a:t>Next Steps with PVB</a:t>
            </a:r>
            <a:endParaRPr lang="en-US" dirty="0"/>
          </a:p>
        </p:txBody>
      </p:sp>
    </p:spTree>
    <p:extLst>
      <p:ext uri="{BB962C8B-B14F-4D97-AF65-F5344CB8AC3E}">
        <p14:creationId xmlns:p14="http://schemas.microsoft.com/office/powerpoint/2010/main" val="2750206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16761"/>
            <a:ext cx="10393680" cy="4525963"/>
          </a:xfrm>
        </p:spPr>
        <p:txBody>
          <a:bodyPr>
            <a:normAutofit lnSpcReduction="10000"/>
          </a:bodyPr>
          <a:lstStyle/>
          <a:p>
            <a:pPr marL="469900" indent="-457200">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Continue to host and attend your </a:t>
            </a:r>
            <a:r>
              <a:rPr lang="en-US" sz="2800" spc="-5" dirty="0">
                <a:cs typeface="Calibri"/>
              </a:rPr>
              <a:t>regular QI Team meetings</a:t>
            </a:r>
          </a:p>
          <a:p>
            <a:pPr marL="469900" indent="-457200">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Review your LCS results with the LCS implementation guide </a:t>
            </a:r>
          </a:p>
          <a:p>
            <a:pPr marL="469900" indent="-457200">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Determine </a:t>
            </a:r>
            <a:r>
              <a:rPr lang="en-US" sz="2800" spc="-5" dirty="0">
                <a:cs typeface="Calibri"/>
              </a:rPr>
              <a:t>if a PVB Grand Rounds/OB Provider Meeting to help achieve nurse and physician buy-in</a:t>
            </a:r>
          </a:p>
          <a:p>
            <a:pPr marL="469900" indent="-457200">
              <a:lnSpc>
                <a:spcPct val="100000"/>
              </a:lnSpc>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Submit </a:t>
            </a:r>
            <a:r>
              <a:rPr lang="en-US" sz="2800" spc="-5" dirty="0">
                <a:cs typeface="Calibri"/>
              </a:rPr>
              <a:t>monthly data collection for </a:t>
            </a:r>
            <a:r>
              <a:rPr lang="en-US" sz="2800" spc="-5" dirty="0" smtClean="0">
                <a:cs typeface="Calibri"/>
              </a:rPr>
              <a:t>January-June 2021</a:t>
            </a:r>
          </a:p>
          <a:p>
            <a:pPr marL="469900" indent="-457200">
              <a:lnSpc>
                <a:spcPct val="100000"/>
              </a:lnSpc>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Roll-out cesarean decision checklist</a:t>
            </a:r>
          </a:p>
          <a:p>
            <a:pPr marL="469900" indent="-457200">
              <a:lnSpc>
                <a:spcPct val="100000"/>
              </a:lnSpc>
              <a:spcBef>
                <a:spcPts val="670"/>
              </a:spcBef>
              <a:buClr>
                <a:srgbClr val="F58466"/>
              </a:buClr>
              <a:buFont typeface="Wingdings" panose="05000000000000000000" pitchFamily="2" charset="2"/>
              <a:buChar char="q"/>
              <a:tabLst>
                <a:tab pos="354965" algn="l"/>
                <a:tab pos="355600" algn="l"/>
              </a:tabLst>
            </a:pPr>
            <a:r>
              <a:rPr lang="en-US" sz="2800" spc="-5" dirty="0" smtClean="0">
                <a:cs typeface="Calibri"/>
              </a:rPr>
              <a:t>Ensure your hospital had identified at least one team member to attend a virtual live Labor Support Class who can train clinicians at your hospital. </a:t>
            </a:r>
            <a:r>
              <a:rPr lang="en-US" sz="2800" spc="-5" dirty="0">
                <a:solidFill>
                  <a:schemeClr val="accent2"/>
                </a:solidFill>
                <a:cs typeface="Calibri"/>
              </a:rPr>
              <a:t>Register at https://ilpqc.org/initiatives/promoting-vaginal-birth-initiative/</a:t>
            </a:r>
            <a:endParaRPr lang="en-US" sz="2800" spc="-5" dirty="0" smtClean="0">
              <a:solidFill>
                <a:schemeClr val="accent2"/>
              </a:solidFill>
              <a:cs typeface="Calibri"/>
            </a:endParaRPr>
          </a:p>
          <a:p>
            <a:pPr marL="12700" indent="0">
              <a:lnSpc>
                <a:spcPct val="100000"/>
              </a:lnSpc>
              <a:spcBef>
                <a:spcPts val="670"/>
              </a:spcBef>
              <a:buClr>
                <a:srgbClr val="F58466"/>
              </a:buClr>
              <a:buNone/>
              <a:tabLst>
                <a:tab pos="354965" algn="l"/>
                <a:tab pos="355600" algn="l"/>
              </a:tabLst>
            </a:pPr>
            <a:endParaRPr lang="en-US" sz="2800" spc="-5" dirty="0">
              <a:cs typeface="Calibri"/>
            </a:endParaRPr>
          </a:p>
          <a:p>
            <a:pPr marL="469900" indent="-457200">
              <a:lnSpc>
                <a:spcPct val="100000"/>
              </a:lnSpc>
              <a:spcBef>
                <a:spcPts val="670"/>
              </a:spcBef>
              <a:buClr>
                <a:srgbClr val="F58466"/>
              </a:buClr>
              <a:buFont typeface="Wingdings" panose="05000000000000000000" pitchFamily="2" charset="2"/>
              <a:buChar char="q"/>
              <a:tabLst>
                <a:tab pos="354965" algn="l"/>
                <a:tab pos="355600" algn="l"/>
              </a:tabLst>
            </a:pPr>
            <a:endParaRPr lang="en-US" sz="1100" spc="-5" dirty="0">
              <a:cs typeface="Calibri"/>
            </a:endParaRPr>
          </a:p>
          <a:p>
            <a:pPr marL="469900" indent="-457200">
              <a:lnSpc>
                <a:spcPct val="100000"/>
              </a:lnSpc>
              <a:spcBef>
                <a:spcPts val="670"/>
              </a:spcBef>
              <a:buClr>
                <a:srgbClr val="F58466"/>
              </a:buClr>
              <a:buFont typeface="Wingdings" panose="05000000000000000000" pitchFamily="2" charset="2"/>
              <a:buChar char="q"/>
              <a:tabLst>
                <a:tab pos="354965" algn="l"/>
                <a:tab pos="355600" algn="l"/>
              </a:tabLst>
            </a:pPr>
            <a:endParaRPr lang="en-US" sz="1100" spc="-5" dirty="0">
              <a:cs typeface="Calibri"/>
            </a:endParaRPr>
          </a:p>
          <a:p>
            <a:pPr marL="12700" marR="214629" indent="0">
              <a:lnSpc>
                <a:spcPct val="100000"/>
              </a:lnSpc>
              <a:spcBef>
                <a:spcPts val="675"/>
              </a:spcBef>
              <a:buClr>
                <a:srgbClr val="F58466"/>
              </a:buClr>
              <a:buNone/>
              <a:tabLst>
                <a:tab pos="354965" algn="l"/>
                <a:tab pos="355600" algn="l"/>
              </a:tabLst>
            </a:pPr>
            <a:endParaRPr lang="en-US" dirty="0">
              <a:cs typeface="Calibri"/>
            </a:endParaRPr>
          </a:p>
          <a:p>
            <a:endParaRPr lang="en-US" dirty="0"/>
          </a:p>
        </p:txBody>
      </p:sp>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69</a:t>
            </a:fld>
            <a:endParaRPr lang="en-US" altLang="en-US" dirty="0"/>
          </a:p>
        </p:txBody>
      </p:sp>
      <p:sp>
        <p:nvSpPr>
          <p:cNvPr id="5" name="Title 4"/>
          <p:cNvSpPr>
            <a:spLocks noGrp="1"/>
          </p:cNvSpPr>
          <p:nvPr>
            <p:ph type="title"/>
          </p:nvPr>
        </p:nvSpPr>
        <p:spPr>
          <a:noFill/>
        </p:spPr>
        <p:txBody>
          <a:bodyPr/>
          <a:lstStyle/>
          <a:p>
            <a:r>
              <a:rPr lang="en-US" dirty="0" smtClean="0"/>
              <a:t>Current Activities for your QI Team</a:t>
            </a:r>
            <a:endParaRPr lang="en-US" dirty="0"/>
          </a:p>
        </p:txBody>
      </p:sp>
    </p:spTree>
    <p:extLst>
      <p:ext uri="{BB962C8B-B14F-4D97-AF65-F5344CB8AC3E}">
        <p14:creationId xmlns:p14="http://schemas.microsoft.com/office/powerpoint/2010/main" val="379133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nvPr>
        </p:nvGraphicFramePr>
        <p:xfrm>
          <a:off x="467360" y="1590420"/>
          <a:ext cx="11389360" cy="4171314"/>
        </p:xfrm>
        <a:graphic>
          <a:graphicData uri="http://schemas.openxmlformats.org/drawingml/2006/table">
            <a:tbl>
              <a:tblPr firstRow="1" bandRow="1">
                <a:tableStyleId>{2D5ABB26-0587-4C30-8999-92F81FD0307C}</a:tableStyleId>
              </a:tblPr>
              <a:tblGrid>
                <a:gridCol w="2753360">
                  <a:extLst>
                    <a:ext uri="{9D8B030D-6E8A-4147-A177-3AD203B41FA5}">
                      <a16:colId xmlns:a16="http://schemas.microsoft.com/office/drawing/2014/main" val="20000"/>
                    </a:ext>
                  </a:extLst>
                </a:gridCol>
                <a:gridCol w="4170680">
                  <a:extLst>
                    <a:ext uri="{9D8B030D-6E8A-4147-A177-3AD203B41FA5}">
                      <a16:colId xmlns:a16="http://schemas.microsoft.com/office/drawing/2014/main" val="20001"/>
                    </a:ext>
                  </a:extLst>
                </a:gridCol>
                <a:gridCol w="4465320">
                  <a:extLst>
                    <a:ext uri="{9D8B030D-6E8A-4147-A177-3AD203B41FA5}">
                      <a16:colId xmlns:a16="http://schemas.microsoft.com/office/drawing/2014/main" val="20002"/>
                    </a:ext>
                  </a:extLst>
                </a:gridCol>
              </a:tblGrid>
              <a:tr h="0">
                <a:tc>
                  <a:txBody>
                    <a:bodyPr/>
                    <a:lstStyle/>
                    <a:p>
                      <a:pPr marL="91440">
                        <a:lnSpc>
                          <a:spcPct val="100000"/>
                        </a:lnSpc>
                        <a:spcBef>
                          <a:spcPts val="204"/>
                        </a:spcBef>
                      </a:pPr>
                      <a:r>
                        <a:rPr sz="2200" b="1" spc="-10" dirty="0">
                          <a:solidFill>
                            <a:srgbClr val="FFFFFF"/>
                          </a:solidFill>
                          <a:latin typeface="Calibri"/>
                          <a:cs typeface="Calibri"/>
                        </a:rPr>
                        <a:t>Month</a:t>
                      </a:r>
                      <a:endParaRPr sz="2200" dirty="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marR="610235">
                        <a:lnSpc>
                          <a:spcPct val="100000"/>
                        </a:lnSpc>
                        <a:spcBef>
                          <a:spcPts val="204"/>
                        </a:spcBef>
                      </a:pPr>
                      <a:r>
                        <a:rPr sz="2200" b="1" kern="1200" spc="-10" dirty="0">
                          <a:solidFill>
                            <a:srgbClr val="FFFFFF"/>
                          </a:solidFill>
                          <a:latin typeface="Calibri"/>
                          <a:ea typeface="+mn-ea"/>
                          <a:cs typeface="Calibri"/>
                        </a:rPr>
                        <a:t>Teams Reporting  Patient Data</a:t>
                      </a: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marR="760730" algn="ctr">
                        <a:lnSpc>
                          <a:spcPct val="100000"/>
                        </a:lnSpc>
                        <a:spcBef>
                          <a:spcPts val="204"/>
                        </a:spcBef>
                      </a:pPr>
                      <a:r>
                        <a:rPr sz="2200" b="1" spc="-45" dirty="0">
                          <a:solidFill>
                            <a:srgbClr val="FFFFFF"/>
                          </a:solidFill>
                          <a:latin typeface="Calibri"/>
                          <a:cs typeface="Calibri"/>
                        </a:rPr>
                        <a:t>Teams </a:t>
                      </a:r>
                      <a:r>
                        <a:rPr sz="2200" b="1" spc="-10" dirty="0">
                          <a:solidFill>
                            <a:srgbClr val="FFFFFF"/>
                          </a:solidFill>
                          <a:latin typeface="Calibri"/>
                          <a:cs typeface="Calibri"/>
                        </a:rPr>
                        <a:t>Reporting  </a:t>
                      </a:r>
                      <a:r>
                        <a:rPr sz="2200" b="1" spc="-5" dirty="0">
                          <a:solidFill>
                            <a:srgbClr val="FFFFFF"/>
                          </a:solidFill>
                          <a:latin typeface="Calibri"/>
                          <a:cs typeface="Calibri"/>
                        </a:rPr>
                        <a:t>Hospital</a:t>
                      </a:r>
                      <a:r>
                        <a:rPr sz="2200" b="1" spc="-15" dirty="0">
                          <a:solidFill>
                            <a:srgbClr val="FFFFFF"/>
                          </a:solidFill>
                          <a:latin typeface="Calibri"/>
                          <a:cs typeface="Calibri"/>
                        </a:rPr>
                        <a:t> </a:t>
                      </a:r>
                      <a:r>
                        <a:rPr sz="2200" b="1" spc="-20" dirty="0">
                          <a:solidFill>
                            <a:srgbClr val="FFFFFF"/>
                          </a:solidFill>
                          <a:latin typeface="Calibri"/>
                          <a:cs typeface="Calibri"/>
                        </a:rPr>
                        <a:t>Data</a:t>
                      </a:r>
                      <a:endParaRPr sz="2200" dirty="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471426">
                <a:tc>
                  <a:txBody>
                    <a:bodyPr/>
                    <a:lstStyle/>
                    <a:p>
                      <a:pPr marL="91440" marR="271145">
                        <a:lnSpc>
                          <a:spcPct val="100000"/>
                        </a:lnSpc>
                        <a:spcBef>
                          <a:spcPts val="209"/>
                        </a:spcBef>
                      </a:pPr>
                      <a:r>
                        <a:rPr sz="2200" spc="-5" dirty="0">
                          <a:latin typeface="Calibri"/>
                          <a:cs typeface="Calibri"/>
                        </a:rPr>
                        <a:t>Baseline  </a:t>
                      </a:r>
                      <a:r>
                        <a:rPr sz="2200" dirty="0">
                          <a:latin typeface="Calibri"/>
                          <a:cs typeface="Calibri"/>
                        </a:rPr>
                        <a:t>(Q4</a:t>
                      </a:r>
                      <a:r>
                        <a:rPr sz="2200" spc="-105" dirty="0">
                          <a:latin typeface="Calibri"/>
                          <a:cs typeface="Calibri"/>
                        </a:rPr>
                        <a:t> </a:t>
                      </a:r>
                      <a:r>
                        <a:rPr sz="2200" spc="-5" dirty="0" smtClean="0">
                          <a:latin typeface="Calibri"/>
                          <a:cs typeface="Calibri"/>
                        </a:rPr>
                        <a:t>20</a:t>
                      </a:r>
                      <a:r>
                        <a:rPr lang="en-US" sz="2200" spc="-5" dirty="0" smtClean="0">
                          <a:latin typeface="Calibri"/>
                          <a:cs typeface="Calibri"/>
                        </a:rPr>
                        <a:t>19</a:t>
                      </a:r>
                      <a:r>
                        <a:rPr sz="2200" spc="-5" dirty="0" smtClean="0">
                          <a:latin typeface="Calibri"/>
                          <a:cs typeface="Calibri"/>
                        </a:rPr>
                        <a:t>)</a:t>
                      </a:r>
                      <a:endParaRPr sz="2200" dirty="0">
                        <a:latin typeface="Calibri"/>
                        <a:cs typeface="Calibri"/>
                      </a:endParaRPr>
                    </a:p>
                  </a:txBody>
                  <a:tcPr marL="0" marR="0" marT="2666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algn="ctr">
                        <a:lnSpc>
                          <a:spcPct val="100000"/>
                        </a:lnSpc>
                        <a:spcBef>
                          <a:spcPts val="209"/>
                        </a:spcBef>
                      </a:pPr>
                      <a:r>
                        <a:rPr lang="en-US" sz="2200" dirty="0" smtClean="0">
                          <a:latin typeface="Calibri"/>
                          <a:cs typeface="Calibri"/>
                        </a:rPr>
                        <a:t>89</a:t>
                      </a:r>
                      <a:endParaRPr sz="2200" dirty="0">
                        <a:latin typeface="Calibri"/>
                        <a:cs typeface="Calibri"/>
                      </a:endParaRPr>
                    </a:p>
                  </a:txBody>
                  <a:tcPr marL="0" marR="0" marT="26669"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70" algn="ctr">
                        <a:lnSpc>
                          <a:spcPct val="100000"/>
                        </a:lnSpc>
                        <a:spcBef>
                          <a:spcPts val="1650"/>
                        </a:spcBef>
                      </a:pPr>
                      <a:r>
                        <a:rPr lang="en-US" sz="2200" dirty="0" smtClean="0">
                          <a:latin typeface="Calibri"/>
                          <a:cs typeface="Calibri"/>
                        </a:rPr>
                        <a:t>85</a:t>
                      </a:r>
                      <a:endParaRPr sz="2200" dirty="0">
                        <a:latin typeface="Calibri"/>
                        <a:cs typeface="Calibri"/>
                      </a:endParaRPr>
                    </a:p>
                  </a:txBody>
                  <a:tcPr marL="0" marR="0" marT="2095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0">
                <a:tc>
                  <a:txBody>
                    <a:bodyPr/>
                    <a:lstStyle/>
                    <a:p>
                      <a:pPr marL="91440" marR="544195">
                        <a:lnSpc>
                          <a:spcPct val="100000"/>
                        </a:lnSpc>
                        <a:spcBef>
                          <a:spcPts val="209"/>
                        </a:spcBef>
                      </a:pPr>
                      <a:r>
                        <a:rPr sz="2200" dirty="0">
                          <a:latin typeface="Calibri"/>
                          <a:cs typeface="Calibri"/>
                        </a:rPr>
                        <a:t>J</a:t>
                      </a:r>
                      <a:r>
                        <a:rPr sz="2200" spc="5" dirty="0">
                          <a:latin typeface="Calibri"/>
                          <a:cs typeface="Calibri"/>
                        </a:rPr>
                        <a:t>a</a:t>
                      </a:r>
                      <a:r>
                        <a:rPr sz="2200" spc="-5" dirty="0">
                          <a:latin typeface="Calibri"/>
                          <a:cs typeface="Calibri"/>
                        </a:rPr>
                        <a:t>nu</a:t>
                      </a:r>
                      <a:r>
                        <a:rPr sz="2200" spc="5" dirty="0">
                          <a:latin typeface="Calibri"/>
                          <a:cs typeface="Calibri"/>
                        </a:rPr>
                        <a:t>a</a:t>
                      </a:r>
                      <a:r>
                        <a:rPr sz="2200" spc="10" dirty="0">
                          <a:latin typeface="Calibri"/>
                          <a:cs typeface="Calibri"/>
                        </a:rPr>
                        <a:t>r</a:t>
                      </a:r>
                      <a:r>
                        <a:rPr sz="2200" dirty="0">
                          <a:latin typeface="Calibri"/>
                          <a:cs typeface="Calibri"/>
                        </a:rPr>
                        <a:t>y  </a:t>
                      </a:r>
                      <a:r>
                        <a:rPr sz="2200" spc="-5" dirty="0">
                          <a:latin typeface="Calibri"/>
                          <a:cs typeface="Calibri"/>
                        </a:rPr>
                        <a:t>2021</a:t>
                      </a:r>
                      <a:endParaRPr sz="2200" dirty="0">
                        <a:latin typeface="Calibri"/>
                        <a:cs typeface="Calibri"/>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spcBef>
                          <a:spcPts val="209"/>
                        </a:spcBef>
                      </a:pPr>
                      <a:r>
                        <a:rPr lang="en-US" sz="2200" dirty="0" smtClean="0">
                          <a:latin typeface="Calibri"/>
                          <a:cs typeface="Calibri"/>
                        </a:rPr>
                        <a:t>82</a:t>
                      </a:r>
                      <a:endParaRPr sz="2200" dirty="0">
                        <a:latin typeface="Calibri"/>
                        <a:cs typeface="Calibri"/>
                      </a:endParaRPr>
                    </a:p>
                  </a:txBody>
                  <a:tcPr marL="0" marR="0" marT="26669"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2200" dirty="0" smtClean="0">
                          <a:latin typeface="Calibri"/>
                          <a:cs typeface="Calibri"/>
                        </a:rPr>
                        <a:t>78</a:t>
                      </a:r>
                      <a:endParaRPr sz="2200" dirty="0">
                        <a:latin typeface="Calibri"/>
                        <a:cs typeface="Calibri"/>
                      </a:endParaRPr>
                    </a:p>
                  </a:txBody>
                  <a:tcPr marL="0" marR="0" marT="20891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0002"/>
                  </a:ext>
                </a:extLst>
              </a:tr>
              <a:tr h="0">
                <a:tc>
                  <a:txBody>
                    <a:bodyPr/>
                    <a:lstStyle/>
                    <a:p>
                      <a:pPr marL="91440" marR="544195">
                        <a:lnSpc>
                          <a:spcPct val="100000"/>
                        </a:lnSpc>
                        <a:spcBef>
                          <a:spcPts val="209"/>
                        </a:spcBef>
                      </a:pPr>
                      <a:r>
                        <a:rPr lang="en-US" sz="2200" dirty="0" smtClean="0">
                          <a:latin typeface="Calibri"/>
                          <a:cs typeface="Calibri"/>
                        </a:rPr>
                        <a:t>February 2021</a:t>
                      </a:r>
                      <a:endParaRPr sz="22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2200" dirty="0" smtClean="0">
                          <a:latin typeface="Calibri"/>
                          <a:cs typeface="Calibri"/>
                        </a:rPr>
                        <a:t>81</a:t>
                      </a:r>
                      <a:endParaRPr sz="22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2200" dirty="0" smtClean="0">
                          <a:latin typeface="Calibri"/>
                          <a:cs typeface="Calibri"/>
                        </a:rPr>
                        <a:t>77</a:t>
                      </a:r>
                    </a:p>
                  </a:txBody>
                  <a:tcPr marL="0" marR="0" marT="20891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2910540189"/>
                  </a:ext>
                </a:extLst>
              </a:tr>
              <a:tr h="0">
                <a:tc>
                  <a:txBody>
                    <a:bodyPr/>
                    <a:lstStyle/>
                    <a:p>
                      <a:pPr marL="91440" marR="544195">
                        <a:lnSpc>
                          <a:spcPct val="100000"/>
                        </a:lnSpc>
                        <a:spcBef>
                          <a:spcPts val="209"/>
                        </a:spcBef>
                      </a:pPr>
                      <a:r>
                        <a:rPr lang="en-US" sz="2200" dirty="0" smtClean="0">
                          <a:latin typeface="Calibri"/>
                          <a:cs typeface="Calibri"/>
                        </a:rPr>
                        <a:t>March</a:t>
                      </a:r>
                      <a:r>
                        <a:rPr lang="en-US" sz="2200" baseline="0" dirty="0" smtClean="0">
                          <a:latin typeface="Calibri"/>
                          <a:cs typeface="Calibri"/>
                        </a:rPr>
                        <a:t> 2021</a:t>
                      </a:r>
                      <a:endParaRPr sz="22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2200" dirty="0" smtClean="0">
                          <a:latin typeface="Calibri"/>
                          <a:cs typeface="Calibri"/>
                        </a:rPr>
                        <a:t>81</a:t>
                      </a:r>
                      <a:endParaRPr sz="22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2200" dirty="0" smtClean="0">
                          <a:latin typeface="Calibri"/>
                          <a:cs typeface="Calibri"/>
                        </a:rPr>
                        <a:t>76</a:t>
                      </a:r>
                      <a:endParaRPr sz="2200" dirty="0">
                        <a:latin typeface="Calibri"/>
                        <a:cs typeface="Calibri"/>
                      </a:endParaRPr>
                    </a:p>
                  </a:txBody>
                  <a:tcPr marL="0" marR="0" marT="20891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1482273219"/>
                  </a:ext>
                </a:extLst>
              </a:tr>
              <a:tr h="0">
                <a:tc>
                  <a:txBody>
                    <a:bodyPr/>
                    <a:lstStyle/>
                    <a:p>
                      <a:pPr marL="91440" marR="544195">
                        <a:lnSpc>
                          <a:spcPct val="100000"/>
                        </a:lnSpc>
                        <a:spcBef>
                          <a:spcPts val="209"/>
                        </a:spcBef>
                      </a:pPr>
                      <a:r>
                        <a:rPr lang="en-US" sz="2200" dirty="0" smtClean="0">
                          <a:latin typeface="Calibri"/>
                          <a:cs typeface="Calibri"/>
                        </a:rPr>
                        <a:t>April 2021</a:t>
                      </a:r>
                      <a:endParaRPr sz="22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2200" dirty="0" smtClean="0">
                          <a:latin typeface="Calibri"/>
                          <a:cs typeface="Calibri"/>
                        </a:rPr>
                        <a:t>72</a:t>
                      </a:r>
                      <a:endParaRPr sz="22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2200" dirty="0" smtClean="0">
                          <a:latin typeface="Calibri"/>
                          <a:cs typeface="Calibri"/>
                        </a:rPr>
                        <a:t>67</a:t>
                      </a:r>
                      <a:endParaRPr sz="2200" dirty="0">
                        <a:latin typeface="Calibri"/>
                        <a:cs typeface="Calibri"/>
                      </a:endParaRPr>
                    </a:p>
                  </a:txBody>
                  <a:tcPr marL="0" marR="0" marT="20891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650852598"/>
                  </a:ext>
                </a:extLst>
              </a:tr>
              <a:tr h="0">
                <a:tc>
                  <a:txBody>
                    <a:bodyPr/>
                    <a:lstStyle/>
                    <a:p>
                      <a:pPr marL="91440" marR="544195">
                        <a:lnSpc>
                          <a:spcPct val="100000"/>
                        </a:lnSpc>
                        <a:spcBef>
                          <a:spcPts val="209"/>
                        </a:spcBef>
                      </a:pPr>
                      <a:r>
                        <a:rPr lang="en-US" sz="2200" dirty="0" smtClean="0">
                          <a:latin typeface="Calibri"/>
                          <a:cs typeface="Calibri"/>
                        </a:rPr>
                        <a:t>May 2021</a:t>
                      </a:r>
                      <a:endParaRPr sz="22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635" algn="ctr">
                        <a:lnSpc>
                          <a:spcPct val="100000"/>
                        </a:lnSpc>
                      </a:pPr>
                      <a:r>
                        <a:rPr lang="en-US" sz="2200" dirty="0" smtClean="0">
                          <a:latin typeface="Calibri"/>
                          <a:cs typeface="Calibri"/>
                        </a:rPr>
                        <a:t>61</a:t>
                      </a:r>
                      <a:endParaRPr sz="22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tc>
                  <a:txBody>
                    <a:bodyPr/>
                    <a:lstStyle/>
                    <a:p>
                      <a:pPr marL="1270" algn="ctr">
                        <a:lnSpc>
                          <a:spcPct val="100000"/>
                        </a:lnSpc>
                        <a:spcBef>
                          <a:spcPts val="1645"/>
                        </a:spcBef>
                      </a:pPr>
                      <a:r>
                        <a:rPr lang="en-US" sz="2200" dirty="0" smtClean="0">
                          <a:latin typeface="Calibri"/>
                          <a:cs typeface="Calibri"/>
                        </a:rPr>
                        <a:t>57</a:t>
                      </a:r>
                    </a:p>
                  </a:txBody>
                  <a:tcPr marL="0" marR="0" marT="20891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CF4"/>
                    </a:solidFill>
                  </a:tcPr>
                </a:tc>
                <a:extLst>
                  <a:ext uri="{0D108BD9-81ED-4DB2-BD59-A6C34878D82A}">
                    <a16:rowId xmlns:a16="http://schemas.microsoft.com/office/drawing/2014/main" val="3409201017"/>
                  </a:ext>
                </a:extLst>
              </a:tr>
              <a:tr h="0">
                <a:tc>
                  <a:txBody>
                    <a:bodyPr/>
                    <a:lstStyle/>
                    <a:p>
                      <a:pPr marL="91440" marR="544195">
                        <a:lnSpc>
                          <a:spcPct val="100000"/>
                        </a:lnSpc>
                        <a:spcBef>
                          <a:spcPts val="209"/>
                        </a:spcBef>
                      </a:pPr>
                      <a:r>
                        <a:rPr lang="en-US" sz="2200" dirty="0" smtClean="0">
                          <a:latin typeface="Calibri"/>
                          <a:cs typeface="Calibri"/>
                        </a:rPr>
                        <a:t>June 2021</a:t>
                      </a:r>
                      <a:endParaRPr sz="2200" dirty="0">
                        <a:latin typeface="Calibri"/>
                        <a:cs typeface="Calibri"/>
                      </a:endParaRPr>
                    </a:p>
                  </a:txBody>
                  <a:tcPr marL="0" marR="0" marT="266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lang="en-US" sz="2200" dirty="0" smtClean="0">
                          <a:latin typeface="Calibri"/>
                          <a:cs typeface="Calibri"/>
                        </a:rPr>
                        <a:t>28</a:t>
                      </a:r>
                      <a:endParaRPr sz="2200" dirty="0">
                        <a:latin typeface="Calibri"/>
                        <a:cs typeface="Calibri"/>
                      </a:endParaRPr>
                    </a:p>
                  </a:txBody>
                  <a:tcPr marL="0" marR="0" marT="2666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CF4"/>
                    </a:solidFill>
                  </a:tcPr>
                </a:tc>
                <a:tc>
                  <a:txBody>
                    <a:bodyPr/>
                    <a:lstStyle/>
                    <a:p>
                      <a:pPr marL="1270" algn="ctr">
                        <a:lnSpc>
                          <a:spcPct val="100000"/>
                        </a:lnSpc>
                        <a:spcBef>
                          <a:spcPts val="1645"/>
                        </a:spcBef>
                      </a:pPr>
                      <a:r>
                        <a:rPr lang="en-US" sz="2200" dirty="0" smtClean="0">
                          <a:latin typeface="Calibri"/>
                          <a:cs typeface="Calibri"/>
                        </a:rPr>
                        <a:t>24</a:t>
                      </a:r>
                    </a:p>
                  </a:txBody>
                  <a:tcPr marL="0" marR="0" marT="20891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4288451880"/>
                  </a:ext>
                </a:extLst>
              </a:tr>
            </a:tbl>
          </a:graphicData>
        </a:graphic>
      </p:graphicFrame>
      <p:sp>
        <p:nvSpPr>
          <p:cNvPr id="10" name="object 10"/>
          <p:cNvSpPr txBox="1">
            <a:spLocks noGrp="1"/>
          </p:cNvSpPr>
          <p:nvPr>
            <p:ph type="sldNum" sz="quarter" idx="4294967295"/>
          </p:nvPr>
        </p:nvSpPr>
        <p:spPr>
          <a:xfrm>
            <a:off x="10363200" y="6449144"/>
            <a:ext cx="2743200" cy="179536"/>
          </a:xfrm>
          <a:prstGeom prst="rect">
            <a:avLst/>
          </a:prstGeom>
        </p:spPr>
        <p:txBody>
          <a:bodyPr vert="horz" wrap="square" lIns="0" tIns="0" rIns="0" bIns="0" rtlCol="0" anchor="ctr">
            <a:spAutoFit/>
          </a:bodyPr>
          <a:lstStyle/>
          <a:p>
            <a:pPr marL="38100">
              <a:lnSpc>
                <a:spcPts val="1425"/>
              </a:lnSpc>
            </a:pPr>
            <a:fld id="{81D60167-4931-47E6-BA6A-407CBD079E47}" type="slidenum">
              <a:rPr spc="-5" dirty="0"/>
              <a:pPr marL="38100">
                <a:lnSpc>
                  <a:spcPts val="1425"/>
                </a:lnSpc>
              </a:pPr>
              <a:t>7</a:t>
            </a:fld>
            <a:endParaRPr spc="-5" dirty="0"/>
          </a:p>
        </p:txBody>
      </p:sp>
      <p:sp>
        <p:nvSpPr>
          <p:cNvPr id="9" name="object 9"/>
          <p:cNvSpPr txBox="1"/>
          <p:nvPr/>
        </p:nvSpPr>
        <p:spPr>
          <a:xfrm>
            <a:off x="838200" y="5710845"/>
            <a:ext cx="5451014" cy="1134284"/>
          </a:xfrm>
          <a:prstGeom prst="rect">
            <a:avLst/>
          </a:prstGeom>
          <a:solidFill>
            <a:schemeClr val="bg1"/>
          </a:solidFill>
          <a:ln w="25907">
            <a:solidFill>
              <a:srgbClr val="F79546"/>
            </a:solidFill>
          </a:ln>
        </p:spPr>
        <p:txBody>
          <a:bodyPr vert="horz" wrap="square" lIns="0" tIns="26034" rIns="0" bIns="0" rtlCol="0">
            <a:spAutoFit/>
          </a:bodyPr>
          <a:lstStyle/>
          <a:p>
            <a:pPr marL="90170" marR="586105" algn="ctr">
              <a:spcBef>
                <a:spcPts val="204"/>
              </a:spcBef>
            </a:pPr>
            <a:r>
              <a:rPr lang="en-US" b="1" dirty="0">
                <a:latin typeface="Calibri"/>
                <a:cs typeface="Calibri"/>
              </a:rPr>
              <a:t>Use  your hospital data form as a QI team meeting roadmap to guide your efforts. </a:t>
            </a:r>
            <a:r>
              <a:rPr dirty="0">
                <a:latin typeface="Calibri"/>
                <a:cs typeface="Calibri"/>
              </a:rPr>
              <a:t>Please </a:t>
            </a:r>
            <a:r>
              <a:rPr spc="-10" dirty="0">
                <a:latin typeface="Calibri"/>
                <a:cs typeface="Calibri"/>
              </a:rPr>
              <a:t>contact </a:t>
            </a:r>
            <a:r>
              <a:rPr spc="-5" dirty="0">
                <a:latin typeface="Calibri"/>
                <a:cs typeface="Calibri"/>
              </a:rPr>
              <a:t>us </a:t>
            </a:r>
            <a:r>
              <a:rPr dirty="0">
                <a:latin typeface="Calibri"/>
                <a:cs typeface="Calibri"/>
              </a:rPr>
              <a:t>if </a:t>
            </a:r>
            <a:r>
              <a:rPr spc="-10" dirty="0">
                <a:latin typeface="Calibri"/>
                <a:cs typeface="Calibri"/>
              </a:rPr>
              <a:t>you</a:t>
            </a:r>
            <a:r>
              <a:rPr spc="-110" dirty="0">
                <a:latin typeface="Calibri"/>
                <a:cs typeface="Calibri"/>
              </a:rPr>
              <a:t> </a:t>
            </a:r>
            <a:r>
              <a:rPr spc="-5" dirty="0">
                <a:latin typeface="Calibri"/>
                <a:cs typeface="Calibri"/>
              </a:rPr>
              <a:t>need</a:t>
            </a:r>
            <a:r>
              <a:rPr lang="en-US" spc="-5" dirty="0">
                <a:latin typeface="Calibri"/>
                <a:cs typeface="Calibri"/>
              </a:rPr>
              <a:t> </a:t>
            </a:r>
            <a:r>
              <a:rPr dirty="0">
                <a:latin typeface="Calibri"/>
                <a:cs typeface="Calibri"/>
              </a:rPr>
              <a:t>help </a:t>
            </a:r>
            <a:r>
              <a:rPr spc="-10" dirty="0">
                <a:latin typeface="Calibri"/>
                <a:cs typeface="Calibri"/>
              </a:rPr>
              <a:t>getting </a:t>
            </a:r>
            <a:r>
              <a:rPr spc="-15" dirty="0">
                <a:latin typeface="Calibri"/>
                <a:cs typeface="Calibri"/>
              </a:rPr>
              <a:t>started </a:t>
            </a:r>
            <a:r>
              <a:rPr dirty="0">
                <a:latin typeface="Calibri"/>
                <a:cs typeface="Calibri"/>
              </a:rPr>
              <a:t>with  </a:t>
            </a:r>
            <a:r>
              <a:rPr spc="-5" dirty="0">
                <a:latin typeface="Calibri"/>
                <a:cs typeface="Calibri"/>
              </a:rPr>
              <a:t>reviewing</a:t>
            </a:r>
            <a:r>
              <a:rPr lang="en-US" spc="-5" dirty="0">
                <a:latin typeface="Calibri"/>
                <a:cs typeface="Calibri"/>
              </a:rPr>
              <a:t> </a:t>
            </a:r>
            <a:r>
              <a:rPr dirty="0">
                <a:latin typeface="Calibri"/>
                <a:cs typeface="Calibri"/>
              </a:rPr>
              <a:t>and </a:t>
            </a:r>
            <a:r>
              <a:rPr spc="-5" dirty="0">
                <a:latin typeface="Calibri"/>
                <a:cs typeface="Calibri"/>
              </a:rPr>
              <a:t>entering </a:t>
            </a:r>
            <a:r>
              <a:rPr spc="-10" dirty="0">
                <a:latin typeface="Calibri"/>
                <a:cs typeface="Calibri"/>
              </a:rPr>
              <a:t>your  data.</a:t>
            </a:r>
            <a:endParaRPr dirty="0">
              <a:latin typeface="Calibri"/>
              <a:cs typeface="Calibri"/>
            </a:endParaRPr>
          </a:p>
        </p:txBody>
      </p:sp>
      <p:sp>
        <p:nvSpPr>
          <p:cNvPr id="11" name="Title 1"/>
          <p:cNvSpPr txBox="1">
            <a:spLocks/>
          </p:cNvSpPr>
          <p:nvPr/>
        </p:nvSpPr>
        <p:spPr bwMode="auto">
          <a:xfrm>
            <a:off x="619760" y="264865"/>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200" dirty="0">
                <a:solidFill>
                  <a:schemeClr val="tx2">
                    <a:lumMod val="50000"/>
                  </a:schemeClr>
                </a:solidFill>
              </a:rPr>
              <a:t>ILPQC Hospital Team </a:t>
            </a:r>
          </a:p>
          <a:p>
            <a:pPr algn="l" eaLnBrk="1" hangingPunct="1"/>
            <a:r>
              <a:rPr lang="en-US" altLang="en-US" sz="3200" dirty="0">
                <a:solidFill>
                  <a:schemeClr val="tx2">
                    <a:lumMod val="50000"/>
                  </a:schemeClr>
                </a:solidFill>
              </a:rPr>
              <a:t>Data Submission </a:t>
            </a:r>
            <a:r>
              <a:rPr lang="en-US" altLang="en-US" sz="3200">
                <a:solidFill>
                  <a:schemeClr val="tx2">
                    <a:lumMod val="50000"/>
                  </a:schemeClr>
                </a:solidFill>
              </a:rPr>
              <a:t>(</a:t>
            </a:r>
            <a:r>
              <a:rPr lang="en-US" altLang="en-US" sz="3200" smtClean="0">
                <a:solidFill>
                  <a:schemeClr val="tx2">
                    <a:lumMod val="50000"/>
                  </a:schemeClr>
                </a:solidFill>
              </a:rPr>
              <a:t>94 </a:t>
            </a:r>
            <a:r>
              <a:rPr lang="en-US" altLang="en-US" sz="3200" dirty="0">
                <a:solidFill>
                  <a:schemeClr val="tx2">
                    <a:lumMod val="50000"/>
                  </a:schemeClr>
                </a:solidFill>
              </a:rPr>
              <a:t>Teams Total)</a:t>
            </a:r>
          </a:p>
        </p:txBody>
      </p:sp>
      <p:sp>
        <p:nvSpPr>
          <p:cNvPr id="12" name="object 9"/>
          <p:cNvSpPr txBox="1"/>
          <p:nvPr/>
        </p:nvSpPr>
        <p:spPr>
          <a:xfrm>
            <a:off x="7239000" y="5857947"/>
            <a:ext cx="4267200" cy="857285"/>
          </a:xfrm>
          <a:prstGeom prst="rect">
            <a:avLst/>
          </a:prstGeom>
          <a:solidFill>
            <a:schemeClr val="bg1"/>
          </a:solidFill>
          <a:ln w="25907">
            <a:solidFill>
              <a:srgbClr val="F79546"/>
            </a:solidFill>
          </a:ln>
        </p:spPr>
        <p:txBody>
          <a:bodyPr vert="horz" wrap="square" lIns="0" tIns="26034" rIns="0" bIns="0" rtlCol="0">
            <a:spAutoFit/>
          </a:bodyPr>
          <a:lstStyle/>
          <a:p>
            <a:pPr marL="90170" marR="586105">
              <a:spcBef>
                <a:spcPts val="204"/>
              </a:spcBef>
            </a:pPr>
            <a:r>
              <a:rPr lang="en-US" b="1" dirty="0">
                <a:latin typeface="Calibri"/>
                <a:cs typeface="Calibri"/>
              </a:rPr>
              <a:t>If hospital data is not submitted for a given month you will not have access team’s NTSV C-Section rate over time.</a:t>
            </a:r>
          </a:p>
        </p:txBody>
      </p:sp>
    </p:spTree>
    <p:extLst>
      <p:ext uri="{BB962C8B-B14F-4D97-AF65-F5344CB8AC3E}">
        <p14:creationId xmlns:p14="http://schemas.microsoft.com/office/powerpoint/2010/main" val="3457717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707" y="6091518"/>
            <a:ext cx="6830772" cy="76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1707" y="1241913"/>
            <a:ext cx="6830772" cy="5618479"/>
          </a:xfrm>
        </p:spPr>
        <p:txBody>
          <a:bodyPr>
            <a:normAutofit fontScale="92500"/>
          </a:bodyPr>
          <a:lstStyle/>
          <a:p>
            <a:pPr marL="12700" indent="0">
              <a:lnSpc>
                <a:spcPct val="100000"/>
              </a:lnSpc>
              <a:spcBef>
                <a:spcPts val="670"/>
              </a:spcBef>
              <a:buClr>
                <a:srgbClr val="F58466"/>
              </a:buClr>
              <a:buNone/>
              <a:tabLst>
                <a:tab pos="354965" algn="l"/>
                <a:tab pos="355600" algn="l"/>
              </a:tabLst>
            </a:pPr>
            <a:endParaRPr lang="en-US" sz="1100" spc="-5" dirty="0">
              <a:cs typeface="Calibri"/>
            </a:endParaRPr>
          </a:p>
          <a:p>
            <a:pPr marL="241300">
              <a:lnSpc>
                <a:spcPct val="100000"/>
              </a:lnSpc>
              <a:spcBef>
                <a:spcPts val="600"/>
              </a:spcBef>
              <a:buClr>
                <a:srgbClr val="F5668F"/>
              </a:buClr>
              <a:tabLst>
                <a:tab pos="241300" algn="l"/>
              </a:tabLst>
            </a:pPr>
            <a:r>
              <a:rPr lang="en-US" dirty="0" smtClean="0">
                <a:cs typeface="Arial"/>
              </a:rPr>
              <a:t>We </a:t>
            </a:r>
            <a:r>
              <a:rPr lang="en-US" dirty="0">
                <a:cs typeface="Arial"/>
              </a:rPr>
              <a:t>are partnering with </a:t>
            </a:r>
            <a:r>
              <a:rPr lang="en-US" b="1" u="sng" dirty="0">
                <a:solidFill>
                  <a:schemeClr val="accent2">
                    <a:lumMod val="75000"/>
                  </a:schemeClr>
                </a:solidFill>
                <a:cs typeface="Arial"/>
              </a:rPr>
              <a:t>Jessica </a:t>
            </a:r>
            <a:r>
              <a:rPr lang="en-US" b="1" u="sng" dirty="0" err="1">
                <a:solidFill>
                  <a:schemeClr val="accent2">
                    <a:lumMod val="75000"/>
                  </a:schemeClr>
                </a:solidFill>
                <a:cs typeface="Arial"/>
              </a:rPr>
              <a:t>Brumley</a:t>
            </a:r>
            <a:r>
              <a:rPr lang="en-US" b="1" u="sng" dirty="0">
                <a:solidFill>
                  <a:schemeClr val="accent2">
                    <a:lumMod val="75000"/>
                  </a:schemeClr>
                </a:solidFill>
                <a:cs typeface="Arial"/>
              </a:rPr>
              <a:t>, CNM </a:t>
            </a:r>
            <a:r>
              <a:rPr lang="en-US" dirty="0">
                <a:cs typeface="Arial"/>
              </a:rPr>
              <a:t>from FPQC to offer two </a:t>
            </a:r>
            <a:r>
              <a:rPr lang="en-US" dirty="0" smtClean="0">
                <a:cs typeface="Arial"/>
              </a:rPr>
              <a:t>Virtual </a:t>
            </a:r>
            <a:r>
              <a:rPr lang="en-US" dirty="0">
                <a:cs typeface="Arial"/>
              </a:rPr>
              <a:t>Labor Support </a:t>
            </a:r>
            <a:r>
              <a:rPr lang="en-US" dirty="0" smtClean="0">
                <a:cs typeface="Arial"/>
              </a:rPr>
              <a:t>Classes</a:t>
            </a:r>
          </a:p>
          <a:p>
            <a:pPr marL="241300">
              <a:lnSpc>
                <a:spcPct val="100000"/>
              </a:lnSpc>
              <a:spcBef>
                <a:spcPts val="600"/>
              </a:spcBef>
              <a:buClr>
                <a:srgbClr val="F5668F"/>
              </a:buClr>
              <a:tabLst>
                <a:tab pos="241300" algn="l"/>
              </a:tabLst>
            </a:pPr>
            <a:r>
              <a:rPr lang="en-US" dirty="0"/>
              <a:t>We invite all individuals who care for laboring patients to join us for this advanced labor support training.  </a:t>
            </a:r>
            <a:endParaRPr lang="en-US" b="1" u="sng" dirty="0">
              <a:cs typeface="Arial"/>
            </a:endParaRPr>
          </a:p>
          <a:p>
            <a:pPr marL="241300">
              <a:lnSpc>
                <a:spcPct val="100000"/>
              </a:lnSpc>
              <a:spcBef>
                <a:spcPts val="600"/>
              </a:spcBef>
              <a:buClr>
                <a:srgbClr val="F5668F"/>
              </a:buClr>
              <a:tabLst>
                <a:tab pos="241300" algn="l"/>
              </a:tabLst>
            </a:pPr>
            <a:r>
              <a:rPr lang="en-US" dirty="0" smtClean="0">
                <a:cs typeface="Arial"/>
              </a:rPr>
              <a:t>The </a:t>
            </a:r>
            <a:r>
              <a:rPr lang="en-US" b="1" u="sng" dirty="0">
                <a:solidFill>
                  <a:schemeClr val="accent2">
                    <a:lumMod val="75000"/>
                  </a:schemeClr>
                </a:solidFill>
                <a:cs typeface="Arial"/>
              </a:rPr>
              <a:t>live class</a:t>
            </a:r>
            <a:r>
              <a:rPr lang="en-US" dirty="0">
                <a:solidFill>
                  <a:schemeClr val="accent2">
                    <a:lumMod val="75000"/>
                  </a:schemeClr>
                </a:solidFill>
                <a:cs typeface="Arial"/>
              </a:rPr>
              <a:t> </a:t>
            </a:r>
            <a:r>
              <a:rPr lang="en-US" dirty="0">
                <a:cs typeface="Arial"/>
              </a:rPr>
              <a:t>will consist of a virtual presentation with demonstration videos </a:t>
            </a:r>
          </a:p>
          <a:p>
            <a:pPr marL="241300">
              <a:lnSpc>
                <a:spcPct val="100000"/>
              </a:lnSpc>
              <a:spcBef>
                <a:spcPts val="600"/>
              </a:spcBef>
              <a:buClr>
                <a:srgbClr val="F5668F"/>
              </a:buClr>
              <a:tabLst>
                <a:tab pos="241300" algn="l"/>
              </a:tabLst>
            </a:pPr>
            <a:r>
              <a:rPr lang="en-US" dirty="0">
                <a:cs typeface="Arial"/>
              </a:rPr>
              <a:t>Participants will receive a packet to take back to their institution with </a:t>
            </a:r>
            <a:r>
              <a:rPr lang="en-US" b="1" u="sng" dirty="0">
                <a:solidFill>
                  <a:schemeClr val="accent2">
                    <a:lumMod val="75000"/>
                  </a:schemeClr>
                </a:solidFill>
                <a:cs typeface="Arial"/>
              </a:rPr>
              <a:t>resources to educate their staff </a:t>
            </a:r>
            <a:r>
              <a:rPr lang="en-US" dirty="0">
                <a:cs typeface="Arial"/>
              </a:rPr>
              <a:t>that were unable to attend </a:t>
            </a:r>
            <a:endParaRPr lang="en-US" dirty="0" smtClean="0">
              <a:cs typeface="Arial"/>
            </a:endParaRPr>
          </a:p>
          <a:p>
            <a:pPr marL="241300">
              <a:lnSpc>
                <a:spcPct val="100000"/>
              </a:lnSpc>
              <a:spcBef>
                <a:spcPts val="600"/>
              </a:spcBef>
              <a:buClr>
                <a:srgbClr val="F5668F"/>
              </a:buClr>
              <a:tabLst>
                <a:tab pos="241300" algn="l"/>
              </a:tabLst>
            </a:pPr>
            <a:r>
              <a:rPr lang="en-US" b="1" u="sng" dirty="0" smtClean="0">
                <a:solidFill>
                  <a:schemeClr val="accent2">
                    <a:lumMod val="75000"/>
                  </a:schemeClr>
                </a:solidFill>
                <a:cs typeface="Arial"/>
              </a:rPr>
              <a:t>When? </a:t>
            </a:r>
            <a:r>
              <a:rPr lang="en-US" dirty="0" smtClean="0">
                <a:cs typeface="Arial"/>
              </a:rPr>
              <a:t>August 3 and September 28 8AM-1PM</a:t>
            </a:r>
          </a:p>
          <a:p>
            <a:pPr marL="241300">
              <a:lnSpc>
                <a:spcPct val="100000"/>
              </a:lnSpc>
              <a:spcBef>
                <a:spcPts val="600"/>
              </a:spcBef>
              <a:buClr>
                <a:srgbClr val="F5668F"/>
              </a:buClr>
              <a:tabLst>
                <a:tab pos="241300" algn="l"/>
              </a:tabLst>
            </a:pPr>
            <a:r>
              <a:rPr lang="en-US" b="1" u="sng" dirty="0" smtClean="0">
                <a:solidFill>
                  <a:schemeClr val="accent2">
                    <a:lumMod val="75000"/>
                  </a:schemeClr>
                </a:solidFill>
                <a:cs typeface="Arial"/>
              </a:rPr>
              <a:t>Registration links </a:t>
            </a:r>
            <a:r>
              <a:rPr lang="en-US" dirty="0" smtClean="0">
                <a:cs typeface="Arial"/>
              </a:rPr>
              <a:t>will be in your PVB newsletter and on the PVB Webpage at ilpqc.org</a:t>
            </a:r>
            <a:endParaRPr lang="en-US" dirty="0">
              <a:cs typeface="Arial"/>
            </a:endParaRPr>
          </a:p>
        </p:txBody>
      </p:sp>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70</a:t>
            </a:fld>
            <a:endParaRPr lang="en-US" altLang="en-US" dirty="0"/>
          </a:p>
        </p:txBody>
      </p:sp>
      <p:sp>
        <p:nvSpPr>
          <p:cNvPr id="5" name="Title 4"/>
          <p:cNvSpPr>
            <a:spLocks noGrp="1"/>
          </p:cNvSpPr>
          <p:nvPr>
            <p:ph type="title"/>
          </p:nvPr>
        </p:nvSpPr>
        <p:spPr>
          <a:noFill/>
        </p:spPr>
        <p:txBody>
          <a:bodyPr/>
          <a:lstStyle/>
          <a:p>
            <a:r>
              <a:rPr lang="en-US" dirty="0" smtClean="0"/>
              <a:t>ILPQC Labor Support Classes</a:t>
            </a:r>
            <a:endParaRPr lang="en-US" dirty="0"/>
          </a:p>
        </p:txBody>
      </p:sp>
      <p:pic>
        <p:nvPicPr>
          <p:cNvPr id="6" name="Picture 5"/>
          <p:cNvPicPr>
            <a:picLocks noChangeAspect="1"/>
          </p:cNvPicPr>
          <p:nvPr/>
        </p:nvPicPr>
        <p:blipFill>
          <a:blip r:embed="rId3"/>
          <a:stretch>
            <a:fillRect/>
          </a:stretch>
        </p:blipFill>
        <p:spPr>
          <a:xfrm>
            <a:off x="7032478" y="0"/>
            <a:ext cx="4823521" cy="672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7438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PVB Grand Rounds </a:t>
            </a:r>
          </a:p>
        </p:txBody>
      </p:sp>
      <p:sp>
        <p:nvSpPr>
          <p:cNvPr id="3" name="Content Placeholder 2"/>
          <p:cNvSpPr>
            <a:spLocks noGrp="1"/>
          </p:cNvSpPr>
          <p:nvPr>
            <p:ph idx="1"/>
          </p:nvPr>
        </p:nvSpPr>
        <p:spPr>
          <a:xfrm>
            <a:off x="609600" y="1825625"/>
            <a:ext cx="7441607" cy="4351338"/>
          </a:xfrm>
        </p:spPr>
        <p:txBody>
          <a:bodyPr>
            <a:normAutofit/>
          </a:bodyPr>
          <a:lstStyle/>
          <a:p>
            <a:r>
              <a:rPr lang="en-US" dirty="0"/>
              <a:t>PVB Grand Rounds help facilitate buy-in and give your providers the opportunity learn more about the initiative</a:t>
            </a:r>
          </a:p>
          <a:p>
            <a:pPr marL="0" indent="0">
              <a:buNone/>
            </a:pPr>
            <a:endParaRPr lang="en-US" sz="1200" dirty="0"/>
          </a:p>
          <a:p>
            <a:r>
              <a:rPr lang="en-US" dirty="0"/>
              <a:t>Hear from an expert on the ILPQC Grand Rounds Speaker’s Bureau </a:t>
            </a:r>
          </a:p>
          <a:p>
            <a:endParaRPr lang="en-US" sz="1200" dirty="0"/>
          </a:p>
          <a:p>
            <a:r>
              <a:rPr lang="en-US" dirty="0"/>
              <a:t>Email </a:t>
            </a:r>
            <a:r>
              <a:rPr lang="en-US" dirty="0">
                <a:hlinkClick r:id="rId2"/>
              </a:rPr>
              <a:t>ellie.suse@northwestern.edu</a:t>
            </a:r>
            <a:r>
              <a:rPr lang="en-US" dirty="0"/>
              <a:t> to schedule your grand rounds or OB provider meeting</a:t>
            </a:r>
          </a:p>
          <a:p>
            <a:pPr lvl="1"/>
            <a:endParaRPr lang="en-US" dirty="0"/>
          </a:p>
          <a:p>
            <a:pPr marL="457200" lvl="1"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dirty="0" smtClean="0"/>
              <a:pPr/>
              <a:t>71</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sp>
        <p:nvSpPr>
          <p:cNvPr id="7" name="TextBox 6"/>
          <p:cNvSpPr txBox="1"/>
          <p:nvPr/>
        </p:nvSpPr>
        <p:spPr>
          <a:xfrm>
            <a:off x="8289674" y="5514522"/>
            <a:ext cx="3292726" cy="707886"/>
          </a:xfrm>
          <a:prstGeom prst="rect">
            <a:avLst/>
          </a:prstGeom>
          <a:noFill/>
        </p:spPr>
        <p:txBody>
          <a:bodyPr wrap="square" rtlCol="0">
            <a:spAutoFit/>
          </a:bodyPr>
          <a:lstStyle/>
          <a:p>
            <a:pPr algn="ctr"/>
            <a:r>
              <a:rPr lang="en-US" sz="2000" dirty="0" smtClean="0"/>
              <a:t>14 </a:t>
            </a:r>
            <a:r>
              <a:rPr lang="en-US" sz="2000" dirty="0"/>
              <a:t>Grand Rounds     already scheduled for PVB</a:t>
            </a:r>
          </a:p>
        </p:txBody>
      </p:sp>
      <p:grpSp>
        <p:nvGrpSpPr>
          <p:cNvPr id="13" name="Group 12"/>
          <p:cNvGrpSpPr/>
          <p:nvPr/>
        </p:nvGrpSpPr>
        <p:grpSpPr>
          <a:xfrm>
            <a:off x="8569370" y="1584007"/>
            <a:ext cx="2270957" cy="4000847"/>
            <a:chOff x="8735353" y="1825625"/>
            <a:chExt cx="2270957" cy="4000847"/>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5353" y="1825625"/>
              <a:ext cx="2270957" cy="4000847"/>
            </a:xfrm>
            <a:prstGeom prst="rect">
              <a:avLst/>
            </a:prstGeom>
          </p:spPr>
        </p:pic>
        <p:sp>
          <p:nvSpPr>
            <p:cNvPr id="8" name="5-Point Star 7"/>
            <p:cNvSpPr/>
            <p:nvPr/>
          </p:nvSpPr>
          <p:spPr>
            <a:xfrm>
              <a:off x="10501875" y="2793944"/>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9535550" y="3371071"/>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0363200" y="236323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9505070" y="416155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10515600" y="251563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0347960" y="262231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9646920" y="253087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10395195" y="3342584"/>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10500360" y="2607079"/>
              <a:ext cx="182880" cy="2133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2862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fontAlgn="base">
              <a:spcBef>
                <a:spcPct val="0"/>
              </a:spcBef>
              <a:spcAft>
                <a:spcPct val="0"/>
              </a:spcAft>
              <a:defRPr/>
            </a:pPr>
            <a:fld id="{DCEF23B2-1968-4158-BBF8-33ADF3172235}" type="slidenum">
              <a:rPr lang="en-US" altLang="en-US" sz="1200">
                <a:solidFill>
                  <a:srgbClr val="898989"/>
                </a:solidFill>
                <a:latin typeface="Arial" pitchFamily="34" charset="0"/>
                <a:ea typeface="MS PGothic" pitchFamily="34" charset="-128"/>
              </a:rPr>
              <a:pPr algn="r" fontAlgn="base">
                <a:spcBef>
                  <a:spcPct val="0"/>
                </a:spcBef>
                <a:spcAft>
                  <a:spcPct val="0"/>
                </a:spcAft>
                <a:defRPr/>
              </a:pPr>
              <a:t>72</a:t>
            </a:fld>
            <a:endParaRPr lang="en-US" altLang="en-US" sz="1200" dirty="0">
              <a:solidFill>
                <a:srgbClr val="898989"/>
              </a:solidFill>
              <a:latin typeface="Arial" pitchFamily="34" charset="0"/>
              <a:ea typeface="MS PGothic" pitchFamily="34" charset="-128"/>
            </a:endParaRPr>
          </a:p>
        </p:txBody>
      </p:sp>
      <p:graphicFrame>
        <p:nvGraphicFramePr>
          <p:cNvPr id="13" name="Table 13">
            <a:extLst>
              <a:ext uri="{FF2B5EF4-FFF2-40B4-BE49-F238E27FC236}">
                <a16:creationId xmlns:a16="http://schemas.microsoft.com/office/drawing/2014/main" id="{2B16DF9B-00CC-314D-8222-6FCFC5BD5BDF}"/>
              </a:ext>
            </a:extLst>
          </p:cNvPr>
          <p:cNvGraphicFramePr>
            <a:graphicFrameLocks noGrp="1"/>
          </p:cNvGraphicFramePr>
          <p:nvPr>
            <p:ph idx="1"/>
            <p:extLst>
              <p:ext uri="{D42A27DB-BD31-4B8C-83A1-F6EECF244321}">
                <p14:modId xmlns:p14="http://schemas.microsoft.com/office/powerpoint/2010/main" val="832735227"/>
              </p:ext>
            </p:extLst>
          </p:nvPr>
        </p:nvGraphicFramePr>
        <p:xfrm>
          <a:off x="929641" y="1651402"/>
          <a:ext cx="10520679" cy="2977748"/>
        </p:xfrm>
        <a:graphic>
          <a:graphicData uri="http://schemas.openxmlformats.org/drawingml/2006/table">
            <a:tbl>
              <a:tblPr firstRow="1" bandRow="1">
                <a:tableStyleId>{5C22544A-7EE6-4342-B048-85BDC9FD1C3A}</a:tableStyleId>
              </a:tblPr>
              <a:tblGrid>
                <a:gridCol w="4096548">
                  <a:extLst>
                    <a:ext uri="{9D8B030D-6E8A-4147-A177-3AD203B41FA5}">
                      <a16:colId xmlns:a16="http://schemas.microsoft.com/office/drawing/2014/main" val="1625693887"/>
                    </a:ext>
                  </a:extLst>
                </a:gridCol>
                <a:gridCol w="6424131">
                  <a:extLst>
                    <a:ext uri="{9D8B030D-6E8A-4147-A177-3AD203B41FA5}">
                      <a16:colId xmlns:a16="http://schemas.microsoft.com/office/drawing/2014/main" val="1423199746"/>
                    </a:ext>
                  </a:extLst>
                </a:gridCol>
              </a:tblGrid>
              <a:tr h="566530">
                <a:tc>
                  <a:txBody>
                    <a:bodyPr/>
                    <a:lstStyle/>
                    <a:p>
                      <a:pPr algn="l"/>
                      <a:r>
                        <a:rPr lang="en-US" sz="2400" dirty="0"/>
                        <a:t>Date</a:t>
                      </a:r>
                    </a:p>
                  </a:txBody>
                  <a:tcPr/>
                </a:tc>
                <a:tc>
                  <a:txBody>
                    <a:bodyPr/>
                    <a:lstStyle/>
                    <a:p>
                      <a:pPr algn="l"/>
                      <a:r>
                        <a:rPr lang="en-US" sz="2400" dirty="0"/>
                        <a:t>Topic</a:t>
                      </a:r>
                    </a:p>
                  </a:txBody>
                  <a:tcPr/>
                </a:tc>
                <a:extLst>
                  <a:ext uri="{0D108BD9-81ED-4DB2-BD59-A6C34878D82A}">
                    <a16:rowId xmlns:a16="http://schemas.microsoft.com/office/drawing/2014/main" val="1196828198"/>
                  </a:ext>
                </a:extLst>
              </a:tr>
              <a:tr h="922344">
                <a:tc>
                  <a:txBody>
                    <a:bodyPr/>
                    <a:lstStyle/>
                    <a:p>
                      <a:r>
                        <a:rPr lang="en-US" sz="2400" b="1" dirty="0" smtClean="0"/>
                        <a:t>Monday, August</a:t>
                      </a:r>
                      <a:r>
                        <a:rPr lang="en-US" sz="2400" b="1" baseline="0" dirty="0" smtClean="0"/>
                        <a:t>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12:30-1:30</a:t>
                      </a:r>
                    </a:p>
                  </a:txBody>
                  <a:tcPr/>
                </a:tc>
                <a:tc>
                  <a:txBody>
                    <a:bodyPr/>
                    <a:lstStyle/>
                    <a:p>
                      <a:r>
                        <a:rPr lang="en-US" sz="2400" dirty="0" smtClean="0">
                          <a:solidFill>
                            <a:schemeClr val="dk1"/>
                          </a:solidFill>
                          <a:effectLst/>
                          <a:latin typeface="+mn-lt"/>
                          <a:ea typeface="+mn-ea"/>
                          <a:cs typeface="+mn-cs"/>
                        </a:rPr>
                        <a:t>Implementing a standard criteria for the diagnosis of labor dystocia arrest disorders</a:t>
                      </a:r>
                      <a:endParaRPr lang="en-US" sz="2400" dirty="0"/>
                    </a:p>
                  </a:txBody>
                  <a:tcPr anchor="ctr"/>
                </a:tc>
                <a:extLst>
                  <a:ext uri="{0D108BD9-81ED-4DB2-BD59-A6C34878D82A}">
                    <a16:rowId xmlns:a16="http://schemas.microsoft.com/office/drawing/2014/main" val="1920107907"/>
                  </a:ext>
                </a:extLst>
              </a:tr>
              <a:tr h="922344">
                <a:tc>
                  <a:txBody>
                    <a:bodyPr/>
                    <a:lstStyle/>
                    <a:p>
                      <a:r>
                        <a:rPr lang="en-US" sz="2400" b="1" dirty="0" smtClean="0"/>
                        <a:t>Monday, September</a:t>
                      </a:r>
                      <a:r>
                        <a:rPr lang="en-US" sz="2400" b="1" baseline="0" dirty="0" smtClean="0"/>
                        <a:t> 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12:30-1:30</a:t>
                      </a:r>
                    </a:p>
                  </a:txBody>
                  <a:tcPr/>
                </a:tc>
                <a:tc>
                  <a:txBody>
                    <a:bodyPr/>
                    <a:lstStyle/>
                    <a:p>
                      <a:r>
                        <a:rPr lang="en-US" sz="2400" dirty="0" smtClean="0">
                          <a:solidFill>
                            <a:schemeClr val="dk1"/>
                          </a:solidFill>
                          <a:effectLst/>
                          <a:latin typeface="+mn-lt"/>
                          <a:ea typeface="+mn-ea"/>
                          <a:cs typeface="+mn-cs"/>
                        </a:rPr>
                        <a:t>Policies and Procedures: Pain management and early Labor </a:t>
                      </a:r>
                      <a:endParaRPr lang="en-US" sz="2400" dirty="0"/>
                    </a:p>
                  </a:txBody>
                  <a:tcPr anchor="ctr"/>
                </a:tc>
                <a:extLst>
                  <a:ext uri="{0D108BD9-81ED-4DB2-BD59-A6C34878D82A}">
                    <a16:rowId xmlns:a16="http://schemas.microsoft.com/office/drawing/2014/main" val="94900180"/>
                  </a:ext>
                </a:extLst>
              </a:tr>
              <a:tr h="566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Thursday</a:t>
                      </a:r>
                      <a:r>
                        <a:rPr lang="en-US" sz="2400" b="1" baseline="0" dirty="0" smtClean="0"/>
                        <a:t> October 28</a:t>
                      </a:r>
                      <a:r>
                        <a:rPr lang="en-US" sz="2400" b="1" baseline="30000" dirty="0" smtClean="0"/>
                        <a:t>th</a:t>
                      </a:r>
                      <a:r>
                        <a:rPr lang="en-US" sz="2400" b="1" baseline="0" dirty="0" smtClean="0"/>
                        <a:t> </a:t>
                      </a:r>
                      <a:endParaRPr lang="en-US" sz="2400" b="1" dirty="0" smtClean="0"/>
                    </a:p>
                  </a:txBody>
                  <a:tcPr/>
                </a:tc>
                <a:tc>
                  <a:txBody>
                    <a:bodyPr/>
                    <a:lstStyle/>
                    <a:p>
                      <a:r>
                        <a:rPr lang="en-US" sz="2400" dirty="0" smtClean="0"/>
                        <a:t>2021 Annual</a:t>
                      </a:r>
                      <a:r>
                        <a:rPr lang="en-US" sz="2400" baseline="0" dirty="0" smtClean="0"/>
                        <a:t> Conference</a:t>
                      </a:r>
                      <a:endParaRPr lang="en-US" sz="2400" dirty="0"/>
                    </a:p>
                  </a:txBody>
                  <a:tcPr anchor="ctr"/>
                </a:tc>
                <a:extLst>
                  <a:ext uri="{0D108BD9-81ED-4DB2-BD59-A6C34878D82A}">
                    <a16:rowId xmlns:a16="http://schemas.microsoft.com/office/drawing/2014/main" val="2033981273"/>
                  </a:ext>
                </a:extLst>
              </a:tr>
            </a:tbl>
          </a:graphicData>
        </a:graphic>
      </p:graphicFrame>
      <p:sp>
        <p:nvSpPr>
          <p:cNvPr id="3" name="Rounded Rectangle 2"/>
          <p:cNvSpPr/>
          <p:nvPr/>
        </p:nvSpPr>
        <p:spPr>
          <a:xfrm>
            <a:off x="3567112" y="4771944"/>
            <a:ext cx="5029200" cy="854069"/>
          </a:xfrm>
          <a:prstGeom prst="roundRect">
            <a:avLst/>
          </a:prstGeom>
          <a:solidFill>
            <a:srgbClr val="FF65A5"/>
          </a:solidFill>
          <a:ln>
            <a:solidFill>
              <a:srgbClr val="F5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Register and Join here: </a:t>
            </a:r>
            <a:r>
              <a:rPr lang="en-US" dirty="0"/>
              <a:t>https://northwestern.zoom.us/j/91684580832?pwd=eXo3U3VsTlVTOHI5QjRvUjdQeWRtdz09</a:t>
            </a:r>
          </a:p>
        </p:txBody>
      </p:sp>
      <p:sp>
        <p:nvSpPr>
          <p:cNvPr id="5" name="Title 4"/>
          <p:cNvSpPr>
            <a:spLocks noGrp="1"/>
          </p:cNvSpPr>
          <p:nvPr>
            <p:ph type="title"/>
          </p:nvPr>
        </p:nvSpPr>
        <p:spPr>
          <a:noFill/>
        </p:spPr>
        <p:txBody>
          <a:bodyPr/>
          <a:lstStyle/>
          <a:p>
            <a:r>
              <a:rPr lang="en-US" dirty="0" smtClean="0"/>
              <a:t>Upcoming Monthly Webinars: </a:t>
            </a:r>
            <a:endParaRPr lang="en-US" dirty="0"/>
          </a:p>
        </p:txBody>
      </p:sp>
    </p:spTree>
    <p:extLst>
      <p:ext uri="{BB962C8B-B14F-4D97-AF65-F5344CB8AC3E}">
        <p14:creationId xmlns:p14="http://schemas.microsoft.com/office/powerpoint/2010/main" val="4135707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the Dates!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656621"/>
              </p:ext>
            </p:extLst>
          </p:nvPr>
        </p:nvGraphicFramePr>
        <p:xfrm>
          <a:off x="609600" y="1825625"/>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97033E4B-E3EB-3D46-B2D8-3159663620FA}" type="slidenum">
              <a:rPr lang="en-US" smtClean="0"/>
              <a:pPr/>
              <a:t>73</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Tree>
    <p:extLst>
      <p:ext uri="{BB962C8B-B14F-4D97-AF65-F5344CB8AC3E}">
        <p14:creationId xmlns:p14="http://schemas.microsoft.com/office/powerpoint/2010/main" val="2673265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Questions?</a:t>
            </a:r>
          </a:p>
        </p:txBody>
      </p:sp>
      <p:sp>
        <p:nvSpPr>
          <p:cNvPr id="3" name="Subtitle 2"/>
          <p:cNvSpPr>
            <a:spLocks noGrp="1"/>
          </p:cNvSpPr>
          <p:nvPr>
            <p:ph type="subTitle" idx="1"/>
          </p:nvPr>
        </p:nvSpPr>
        <p:spPr/>
        <p:txBody>
          <a:bodyPr/>
          <a:lstStyle/>
          <a:p>
            <a:r>
              <a:rPr lang="en-US" dirty="0"/>
              <a:t>Please put your questions or comments in the chat</a:t>
            </a:r>
          </a:p>
        </p:txBody>
      </p:sp>
    </p:spTree>
    <p:extLst>
      <p:ext uri="{BB962C8B-B14F-4D97-AF65-F5344CB8AC3E}">
        <p14:creationId xmlns:p14="http://schemas.microsoft.com/office/powerpoint/2010/main" val="340565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dirty="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dirty="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297" b="97253" l="200" r="100000">
                        <a14:foregroundMark x1="31000" y1="30220" x2="31000" y2="30220"/>
                        <a14:foregroundMark x1="55600" y1="60989" x2="55600" y2="60989"/>
                        <a14:foregroundMark x1="56000" y1="59890" x2="56000" y2="59890"/>
                        <a14:foregroundMark x1="56400" y1="57143" x2="56400" y2="57143"/>
                        <a14:foregroundMark x1="53200" y1="63736" x2="53200" y2="63736"/>
                        <a14:foregroundMark x1="52800" y1="67582" x2="52800" y2="67582"/>
                        <a14:foregroundMark x1="51200" y1="72527" x2="51200" y2="72527"/>
                        <a14:foregroundMark x1="54000" y1="71429" x2="54000" y2="71429"/>
                        <a14:foregroundMark x1="56800" y1="69780" x2="56800" y2="69780"/>
                        <a14:foregroundMark x1="58400" y1="75824" x2="58400" y2="75824"/>
                        <a14:foregroundMark x1="57000" y1="74725" x2="57000" y2="74725"/>
                        <a14:foregroundMark x1="55800" y1="53846" x2="55800" y2="53846"/>
                        <a14:foregroundMark x1="55400" y1="45604" x2="55400" y2="45604"/>
                        <a14:foregroundMark x1="61600" y1="39560" x2="61600" y2="39560"/>
                        <a14:foregroundMark x1="62000" y1="50000" x2="62000" y2="50000"/>
                        <a14:foregroundMark x1="60400" y1="57692" x2="60400" y2="57692"/>
                        <a14:foregroundMark x1="61600" y1="58242" x2="61600" y2="58242"/>
                        <a14:foregroundMark x1="61400" y1="67033" x2="61400" y2="67033"/>
                        <a14:foregroundMark x1="65800" y1="57143" x2="65800" y2="57143"/>
                        <a14:foregroundMark x1="19600" y1="86264" x2="19600" y2="86264"/>
                        <a14:foregroundMark x1="23400" y1="90659" x2="23400" y2="90659"/>
                        <a14:foregroundMark x1="25000" y1="95055" x2="25000" y2="95055"/>
                        <a14:foregroundMark x1="26400" y1="89011" x2="26400" y2="89011"/>
                        <a14:foregroundMark x1="25200" y1="89560" x2="25200" y2="89560"/>
                        <a14:foregroundMark x1="28200" y1="93407" x2="28200" y2="93407"/>
                        <a14:foregroundMark x1="29800" y1="87912" x2="29800" y2="87912"/>
                        <a14:foregroundMark x1="31200" y1="89560" x2="31200" y2="89560"/>
                        <a14:foregroundMark x1="29400" y1="93956" x2="29400" y2="93956"/>
                        <a14:foregroundMark x1="32800" y1="89560" x2="32800" y2="89560"/>
                        <a14:foregroundMark x1="37000" y1="89011" x2="37000" y2="89011"/>
                        <a14:foregroundMark x1="41600" y1="91758" x2="41600" y2="91758"/>
                        <a14:foregroundMark x1="42600" y1="95604" x2="42600" y2="95604"/>
                        <a14:foregroundMark x1="46800" y1="88462" x2="46800" y2="88462"/>
                        <a14:foregroundMark x1="48200" y1="87363" x2="48200" y2="87363"/>
                        <a14:foregroundMark x1="51800" y1="90110" x2="51800" y2="90110"/>
                        <a14:foregroundMark x1="55200" y1="88462" x2="55200" y2="88462"/>
                        <a14:foregroundMark x1="59400" y1="89560" x2="59400" y2="89560"/>
                        <a14:foregroundMark x1="62200" y1="90110" x2="62200" y2="90110"/>
                        <a14:foregroundMark x1="64000" y1="90110" x2="64000" y2="90110"/>
                        <a14:foregroundMark x1="65400" y1="90110" x2="65400" y2="90110"/>
                        <a14:foregroundMark x1="71800" y1="90659" x2="71800" y2="90659"/>
                        <a14:foregroundMark x1="73600" y1="89011" x2="73600" y2="89011"/>
                        <a14:foregroundMark x1="70400" y1="88462" x2="70400" y2="88462"/>
                        <a14:foregroundMark x1="43600" y1="94505" x2="43600" y2="94505"/>
                        <a14:foregroundMark x1="78800" y1="88462" x2="78800" y2="88462"/>
                        <a14:foregroundMark x1="66200" y1="62637" x2="66200" y2="62637"/>
                        <a14:foregroundMark x1="90200" y1="85165" x2="90200" y2="85165"/>
                        <a14:foregroundMark x1="90200" y1="89011" x2="90200" y2="89011"/>
                        <a14:foregroundMark x1="87800" y1="94505" x2="87800" y2="94505"/>
                        <a14:foregroundMark x1="84800" y1="88462" x2="84800" y2="88462"/>
                        <a14:foregroundMark x1="91800" y1="89011" x2="91800" y2="89011"/>
                        <a14:foregroundMark x1="91400" y1="90110" x2="91400" y2="90110"/>
                        <a14:foregroundMark x1="93200" y1="89011" x2="93200" y2="89011"/>
                        <a14:foregroundMark x1="93400" y1="95055" x2="93400" y2="95055"/>
                        <a14:foregroundMark x1="94600" y1="88462" x2="94600" y2="88462"/>
                        <a14:foregroundMark x1="96200" y1="94505" x2="96200" y2="94505"/>
                        <a14:foregroundMark x1="97600" y1="94505" x2="97600" y2="94505"/>
                        <a14:foregroundMark x1="68400" y1="87363" x2="68400" y2="87363"/>
                        <a14:foregroundMark x1="72000" y1="95604" x2="72000" y2="95604"/>
                        <a14:foregroundMark x1="70400" y1="94505" x2="70400" y2="94505"/>
                        <a14:foregroundMark x1="81800" y1="93956" x2="81800" y2="93956"/>
                        <a14:foregroundMark x1="82800" y1="96154" x2="82800" y2="96154"/>
                        <a14:foregroundMark x1="99400" y1="93407" x2="99400" y2="93407"/>
                        <a14:foregroundMark x1="97600" y1="90110" x2="97600" y2="90110"/>
                        <a14:foregroundMark x1="94800" y1="95055" x2="94800" y2="95055"/>
                        <a14:foregroundMark x1="96400" y1="89560" x2="96400" y2="89560"/>
                        <a14:foregroundMark x1="99000" y1="88462" x2="99000" y2="88462"/>
                        <a14:foregroundMark x1="97400" y1="87912" x2="97400" y2="87912"/>
                        <a14:foregroundMark x1="97200" y1="89011" x2="97200" y2="89011"/>
                        <a14:foregroundMark x1="97200" y1="90110" x2="97200" y2="90110"/>
                        <a14:foregroundMark x1="45200" y1="89560" x2="45200" y2="89560"/>
                        <a14:foregroundMark x1="53600" y1="89560" x2="53600" y2="89560"/>
                        <a14:foregroundMark x1="43600" y1="90110" x2="43600" y2="90110"/>
                        <a14:foregroundMark x1="43600" y1="87912" x2="43600" y2="87912"/>
                        <a14:foregroundMark x1="15000" y1="88462" x2="15000" y2="88462"/>
                        <a14:foregroundMark x1="15000" y1="94505" x2="15000" y2="94505"/>
                        <a14:foregroundMark x1="13600" y1="84066" x2="13600" y2="84066"/>
                        <a14:foregroundMark x1="13600" y1="90659" x2="13600" y2="90659"/>
                        <a14:foregroundMark x1="12400" y1="90110" x2="12400" y2="90110"/>
                        <a14:foregroundMark x1="800" y1="86813" x2="800" y2="86813"/>
                        <a14:foregroundMark x1="2400" y1="85714" x2="2400" y2="85714"/>
                        <a14:foregroundMark x1="4200" y1="85714" x2="4200" y2="85714"/>
                        <a14:foregroundMark x1="5600" y1="87912" x2="5600" y2="87912"/>
                        <a14:foregroundMark x1="7200" y1="88462" x2="7200" y2="88462"/>
                        <a14:foregroundMark x1="16800" y1="93407" x2="16800" y2="93407"/>
                        <a14:foregroundMark x1="16600" y1="88462" x2="16600" y2="88462"/>
                        <a14:foregroundMark x1="38800" y1="91209" x2="38800" y2="91209"/>
                        <a14:foregroundMark x1="40600" y1="90659" x2="40600" y2="90659"/>
                        <a14:foregroundMark x1="53600" y1="93407" x2="53600" y2="93407"/>
                        <a14:foregroundMark x1="35000" y1="92308" x2="35000" y2="92308"/>
                        <a14:foregroundMark x1="31400" y1="92857" x2="31400" y2="92857"/>
                        <a14:foregroundMark x1="24800" y1="87912" x2="24800" y2="87912"/>
                        <a14:foregroundMark x1="19800" y1="37912" x2="19800" y2="37912"/>
                        <a14:foregroundMark x1="19200" y1="34066" x2="19200" y2="34066"/>
                        <a14:foregroundMark x1="18800" y1="33516" x2="18800" y2="33516"/>
                        <a14:foregroundMark x1="20400" y1="35165" x2="20400" y2="35165"/>
                        <a14:foregroundMark x1="19400" y1="49451" x2="19400" y2="49451"/>
                        <a14:foregroundMark x1="3600" y1="21978" x2="3600" y2="21978"/>
                        <a14:foregroundMark x1="4400" y1="19780" x2="4400" y2="19780"/>
                        <a14:foregroundMark x1="4800" y1="19780" x2="4800" y2="19780"/>
                        <a14:foregroundMark x1="5600" y1="18681" x2="5600" y2="18681"/>
                        <a14:foregroundMark x1="5600" y1="18681" x2="5600" y2="18681"/>
                        <a14:foregroundMark x1="5800" y1="17033" x2="5800" y2="17033"/>
                        <a14:foregroundMark x1="6200" y1="14835" x2="6200" y2="14835"/>
                        <a14:foregroundMark x1="7000" y1="14286" x2="7000" y2="14286"/>
                        <a14:foregroundMark x1="8600" y1="13187" x2="8600" y2="13187"/>
                        <a14:foregroundMark x1="9800" y1="10989" x2="9800" y2="10989"/>
                        <a14:foregroundMark x1="11800" y1="8791" x2="12000" y2="8791"/>
                        <a14:foregroundMark x1="12000" y1="8791" x2="12000" y2="8791"/>
                        <a14:foregroundMark x1="13000" y1="7692" x2="13000" y2="7692"/>
                        <a14:foregroundMark x1="14000" y1="7143" x2="14000" y2="7143"/>
                        <a14:foregroundMark x1="15600" y1="6593" x2="15600" y2="6593"/>
                        <a14:foregroundMark x1="16400" y1="6593" x2="16400" y2="6593"/>
                        <a14:foregroundMark x1="17000" y1="6593" x2="17000" y2="6593"/>
                        <a14:foregroundMark x1="18200" y1="7692" x2="18200" y2="7692"/>
                        <a14:foregroundMark x1="18800" y1="8242" x2="18800" y2="8242"/>
                        <a14:foregroundMark x1="19600" y1="8791" x2="19800" y2="8791"/>
                        <a14:foregroundMark x1="21000" y1="10440" x2="21000" y2="10440"/>
                        <a14:foregroundMark x1="21200" y1="10989" x2="21200" y2="10989"/>
                        <a14:foregroundMark x1="21800" y1="12637" x2="21800" y2="12637"/>
                        <a14:foregroundMark x1="22400" y1="13187" x2="22400" y2="13187"/>
                        <a14:foregroundMark x1="22600" y1="15385" x2="22600" y2="15385"/>
                        <a14:foregroundMark x1="23800" y1="18681" x2="23800" y2="18681"/>
                        <a14:foregroundMark x1="24400" y1="20879" x2="24400" y2="20879"/>
                        <a14:foregroundMark x1="24600" y1="25824" x2="24600" y2="25824"/>
                        <a14:foregroundMark x1="24600" y1="30220" x2="24600" y2="30220"/>
                        <a14:foregroundMark x1="25600" y1="34066" x2="25600" y2="34066"/>
                        <a14:foregroundMark x1="25800" y1="36813" x2="25800" y2="37912"/>
                        <a14:foregroundMark x1="24800" y1="46154" x2="24800" y2="46154"/>
                        <a14:foregroundMark x1="25000" y1="51648" x2="25000" y2="51648"/>
                        <a14:foregroundMark x1="24600" y1="55495" x2="24600" y2="55495"/>
                        <a14:foregroundMark x1="26000" y1="54945" x2="26000" y2="54945"/>
                        <a14:foregroundMark x1="22200" y1="58242" x2="22200" y2="58242"/>
                        <a14:foregroundMark x1="19200" y1="58791" x2="19200" y2="58791"/>
                        <a14:foregroundMark x1="15400" y1="60989" x2="15400" y2="60989"/>
                        <a14:foregroundMark x1="8600" y1="52747" x2="8600" y2="52747"/>
                        <a14:foregroundMark x1="6400" y1="32967" x2="6400" y2="32967"/>
                        <a14:foregroundMark x1="8200" y1="27473" x2="8200" y2="27473"/>
                        <a14:foregroundMark x1="11600" y1="32418" x2="11600" y2="32418"/>
                        <a14:foregroundMark x1="11400" y1="29670" x2="11400" y2="29670"/>
                        <a14:foregroundMark x1="8200" y1="39560" x2="8200" y2="39560"/>
                        <a14:foregroundMark x1="3800" y1="42308" x2="3800" y2="42308"/>
                        <a14:foregroundMark x1="1800" y1="58791" x2="1800" y2="58791"/>
                        <a14:foregroundMark x1="3600" y1="63187" x2="3800" y2="63736"/>
                        <a14:foregroundMark x1="5000" y1="65934" x2="5000" y2="65934"/>
                        <a14:foregroundMark x1="23400" y1="15934" x2="23400" y2="15934"/>
                        <a14:foregroundMark x1="25600" y1="24725" x2="25600" y2="24725"/>
                        <a14:foregroundMark x1="63600" y1="62637" x2="63600" y2="62637"/>
                        <a14:foregroundMark x1="63400" y1="69780" x2="63400" y2="69780"/>
                        <a14:foregroundMark x1="60600" y1="89560" x2="60600" y2="89560"/>
                        <a14:foregroundMark x1="19800" y1="95055" x2="19800" y2="95055"/>
                        <a14:foregroundMark x1="31600" y1="95604" x2="31600" y2="95604"/>
                        <a14:foregroundMark x1="10600" y1="89011" x2="10600" y2="89011"/>
                        <a14:foregroundMark x1="9200" y1="94505" x2="9200" y2="94505"/>
                        <a14:foregroundMark x1="5600" y1="84615" x2="5600" y2="84615"/>
                        <a14:foregroundMark x1="4000" y1="94505" x2="4000" y2="94505"/>
                        <a14:foregroundMark x1="22000" y1="91209" x2="22000" y2="91209"/>
                        <a14:foregroundMark x1="10200" y1="92857" x2="10200" y2="92857"/>
                        <a14:foregroundMark x1="10600" y1="94505" x2="10600" y2="94505"/>
                        <a14:foregroundMark x1="80200" y1="86264" x2="80200" y2="86264"/>
                        <a14:foregroundMark x1="80400" y1="92308" x2="80400" y2="92308"/>
                        <a14:foregroundMark x1="79400" y1="96154" x2="79400" y2="96154"/>
                        <a14:foregroundMark x1="75600" y1="91209" x2="75600" y2="91209"/>
                        <a14:foregroundMark x1="86600" y1="89011" x2="86600" y2="89011"/>
                        <a14:foregroundMark x1="89000" y1="88462" x2="89000" y2="88462"/>
                        <a14:foregroundMark x1="83600" y1="89560" x2="83600" y2="89560"/>
                        <a14:foregroundMark x1="95800" y1="87363" x2="95800" y2="87363"/>
                        <a14:foregroundMark x1="83600" y1="94505" x2="83600" y2="94505"/>
                        <a14:foregroundMark x1="30000" y1="92308" x2="30000" y2="92308"/>
                        <a14:backgroundMark x1="24400" y1="89560" x2="24400" y2="89560"/>
                        <a14:backgroundMark x1="27600" y1="91758" x2="27600" y2="91758"/>
                        <a14:backgroundMark x1="30400" y1="93407" x2="30400" y2="93407"/>
                        <a14:backgroundMark x1="30400" y1="90110" x2="30400" y2="90110"/>
                        <a14:backgroundMark x1="36200" y1="91209" x2="36200" y2="91209"/>
                        <a14:backgroundMark x1="41200" y1="90659" x2="41200" y2="90659"/>
                        <a14:backgroundMark x1="42800" y1="93407" x2="42800" y2="93407"/>
                        <a14:backgroundMark x1="43000" y1="89560" x2="43000" y2="89560"/>
                        <a14:backgroundMark x1="52800" y1="91209" x2="52800" y2="91209"/>
                        <a14:backgroundMark x1="71200" y1="93407" x2="71200" y2="93407"/>
                        <a14:backgroundMark x1="71200" y1="89560" x2="71200" y2="89560"/>
                        <a14:backgroundMark x1="79400" y1="87363" x2="79400" y2="87363"/>
                        <a14:backgroundMark x1="82400" y1="89011" x2="82400" y2="89011"/>
                        <a14:backgroundMark x1="90200" y1="86813" x2="90200" y2="86813"/>
                        <a14:backgroundMark x1="94000" y1="94505" x2="94000" y2="94505"/>
                        <a14:backgroundMark x1="93600" y1="96154" x2="93600" y2="96154"/>
                        <a14:backgroundMark x1="98400" y1="93956" x2="98400" y2="93956"/>
                        <a14:backgroundMark x1="95600" y1="89560" x2="95600" y2="89560"/>
                        <a14:backgroundMark x1="95200" y1="93407" x2="95200" y2="93407"/>
                        <a14:backgroundMark x1="97000" y1="89560" x2="97000" y2="89560"/>
                        <a14:backgroundMark x1="98400" y1="89560" x2="98400" y2="89560"/>
                        <a14:backgroundMark x1="21000" y1="90659" x2="21000" y2="90659"/>
                        <a14:backgroundMark x1="11000" y1="92308" x2="11000" y2="92308"/>
                        <a14:backgroundMark x1="16000" y1="89011" x2="16000" y2="89011"/>
                        <a14:backgroundMark x1="9800" y1="91209" x2="9800" y2="91209"/>
                        <a14:backgroundMark x1="82600" y1="93956" x2="82600" y2="93956"/>
                      </a14:backgroundRemoval>
                    </a14:imgEffect>
                  </a14:imgLayer>
                </a14:imgProps>
              </a:ex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228815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305025167"/>
              </p:ext>
            </p:extLst>
          </p:nvPr>
        </p:nvGraphicFramePr>
        <p:xfrm>
          <a:off x="1074420" y="1668780"/>
          <a:ext cx="10367010" cy="468757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8</a:t>
            </a:fld>
            <a:endParaRPr lang="en-US" altLang="en-US"/>
          </a:p>
        </p:txBody>
      </p:sp>
      <p:cxnSp>
        <p:nvCxnSpPr>
          <p:cNvPr id="7" name="Straight Connector 6"/>
          <p:cNvCxnSpPr/>
          <p:nvPr/>
        </p:nvCxnSpPr>
        <p:spPr>
          <a:xfrm flipH="1">
            <a:off x="1524000" y="4288790"/>
            <a:ext cx="9144000" cy="0"/>
          </a:xfrm>
          <a:prstGeom prst="line">
            <a:avLst/>
          </a:prstGeom>
          <a:ln w="38100">
            <a:solidFill>
              <a:srgbClr val="F6006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25320" y="2656862"/>
            <a:ext cx="2745534" cy="523220"/>
          </a:xfrm>
          <a:prstGeom prst="rect">
            <a:avLst/>
          </a:prstGeom>
          <a:solidFill>
            <a:srgbClr val="F60064"/>
          </a:solidFill>
          <a:ln>
            <a:solidFill>
              <a:schemeClr val="tx2">
                <a:lumMod val="50000"/>
              </a:schemeClr>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4F6FA"/>
                </a:solidFill>
              </a:rPr>
              <a:t>Goal: </a:t>
            </a:r>
            <a:r>
              <a:rPr lang="en-US" sz="2800" dirty="0" smtClean="0">
                <a:solidFill>
                  <a:srgbClr val="F4F6FA"/>
                </a:solidFill>
              </a:rPr>
              <a:t>&lt; </a:t>
            </a:r>
            <a:r>
              <a:rPr lang="en-US" sz="2800" b="1" dirty="0" smtClean="0">
                <a:solidFill>
                  <a:srgbClr val="F4F6FA"/>
                </a:solidFill>
              </a:rPr>
              <a:t>24.7</a:t>
            </a:r>
            <a:r>
              <a:rPr lang="en-US" sz="2800" b="1" dirty="0">
                <a:solidFill>
                  <a:srgbClr val="F4F6FA"/>
                </a:solidFill>
              </a:rPr>
              <a:t>%</a:t>
            </a:r>
          </a:p>
        </p:txBody>
      </p:sp>
      <p:sp>
        <p:nvSpPr>
          <p:cNvPr id="8" name="Title 1"/>
          <p:cNvSpPr>
            <a:spLocks noGrp="1"/>
          </p:cNvSpPr>
          <p:nvPr>
            <p:ph type="title"/>
          </p:nvPr>
        </p:nvSpPr>
        <p:spPr>
          <a:xfrm>
            <a:off x="609600" y="438524"/>
            <a:ext cx="10972800" cy="1325563"/>
          </a:xfrm>
          <a:noFill/>
        </p:spPr>
        <p:txBody>
          <a:bodyPr>
            <a:normAutofit/>
          </a:bodyPr>
          <a:lstStyle/>
          <a:p>
            <a:r>
              <a:rPr lang="en-US" dirty="0" smtClean="0"/>
              <a:t>ILPQC </a:t>
            </a:r>
            <a:r>
              <a:rPr lang="en-US" dirty="0"/>
              <a:t>NTSV C-Section </a:t>
            </a:r>
            <a:r>
              <a:rPr lang="en-US" dirty="0" smtClean="0"/>
              <a:t>Rates</a:t>
            </a:r>
            <a:endParaRPr lang="en-US" dirty="0"/>
          </a:p>
        </p:txBody>
      </p:sp>
    </p:spTree>
    <p:extLst>
      <p:ext uri="{BB962C8B-B14F-4D97-AF65-F5344CB8AC3E}">
        <p14:creationId xmlns:p14="http://schemas.microsoft.com/office/powerpoint/2010/main" val="2664331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296956402"/>
              </p:ext>
            </p:extLst>
          </p:nvPr>
        </p:nvGraphicFramePr>
        <p:xfrm>
          <a:off x="754379" y="1634490"/>
          <a:ext cx="10777221" cy="47218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09599" y="445977"/>
            <a:ext cx="10972800" cy="1325563"/>
          </a:xfrm>
          <a:noFill/>
        </p:spPr>
        <p:txBody>
          <a:bodyPr>
            <a:normAutofit/>
          </a:bodyPr>
          <a:lstStyle/>
          <a:p>
            <a:r>
              <a:rPr lang="en-US" dirty="0" smtClean="0"/>
              <a:t>NTSV </a:t>
            </a:r>
            <a:r>
              <a:rPr lang="en-US" dirty="0"/>
              <a:t>C-Section Rates, </a:t>
            </a:r>
            <a:r>
              <a:rPr lang="en-US" dirty="0" smtClean="0"/>
              <a:t>by </a:t>
            </a:r>
            <a:r>
              <a:rPr lang="en-US" dirty="0"/>
              <a:t>hospital</a:t>
            </a:r>
          </a:p>
        </p:txBody>
      </p:sp>
      <p:sp>
        <p:nvSpPr>
          <p:cNvPr id="4" name="Slide Number Placeholder 3"/>
          <p:cNvSpPr>
            <a:spLocks noGrp="1"/>
          </p:cNvSpPr>
          <p:nvPr>
            <p:ph type="sldNum" sz="quarter" idx="4294967295"/>
          </p:nvPr>
        </p:nvSpPr>
        <p:spPr/>
        <p:txBody>
          <a:bodyPr/>
          <a:lstStyle/>
          <a:p>
            <a:fld id="{97033E4B-E3EB-3D46-B2D8-3159663620FA}" type="slidenum">
              <a:rPr lang="en-US" smtClean="0"/>
              <a:pPr/>
              <a:t>9</a:t>
            </a:fld>
            <a:endParaRPr lang="en-US" dirty="0"/>
          </a:p>
        </p:txBody>
      </p:sp>
      <p:sp>
        <p:nvSpPr>
          <p:cNvPr id="5" name="Footer Placeholder 4"/>
          <p:cNvSpPr>
            <a:spLocks noGrp="1"/>
          </p:cNvSpPr>
          <p:nvPr>
            <p:ph type="ftr" sz="quarter" idx="4294967295"/>
          </p:nvPr>
        </p:nvSpPr>
        <p:spPr/>
        <p:txBody>
          <a:bodyPr/>
          <a:lstStyle/>
          <a:p>
            <a:pPr algn="l"/>
            <a:r>
              <a:rPr lang="en-US"/>
              <a:t>Illinois Perinatal Quality Collaborative</a:t>
            </a:r>
            <a:endParaRPr lang="en-US" dirty="0"/>
          </a:p>
        </p:txBody>
      </p:sp>
      <p:sp>
        <p:nvSpPr>
          <p:cNvPr id="9" name="TextBox 8"/>
          <p:cNvSpPr txBox="1"/>
          <p:nvPr/>
        </p:nvSpPr>
        <p:spPr>
          <a:xfrm>
            <a:off x="1222716" y="4189111"/>
            <a:ext cx="2627897" cy="523220"/>
          </a:xfrm>
          <a:prstGeom prst="rect">
            <a:avLst/>
          </a:prstGeom>
          <a:solidFill>
            <a:srgbClr val="F60064"/>
          </a:solidFill>
          <a:ln>
            <a:solidFill>
              <a:schemeClr val="tx2">
                <a:lumMod val="50000"/>
              </a:schemeClr>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4F6FA"/>
                </a:solidFill>
              </a:rPr>
              <a:t>Goal: </a:t>
            </a:r>
            <a:r>
              <a:rPr lang="en-US" sz="2800" dirty="0" smtClean="0">
                <a:solidFill>
                  <a:srgbClr val="F4F6FA"/>
                </a:solidFill>
              </a:rPr>
              <a:t>&lt; </a:t>
            </a:r>
            <a:r>
              <a:rPr lang="en-US" sz="2800" b="1" dirty="0" smtClean="0">
                <a:solidFill>
                  <a:srgbClr val="F4F6FA"/>
                </a:solidFill>
              </a:rPr>
              <a:t>24.7</a:t>
            </a:r>
            <a:r>
              <a:rPr lang="en-US" sz="2800" b="1" dirty="0">
                <a:solidFill>
                  <a:srgbClr val="F4F6FA"/>
                </a:solidFill>
              </a:rPr>
              <a:t>%</a:t>
            </a:r>
          </a:p>
        </p:txBody>
      </p:sp>
      <p:cxnSp>
        <p:nvCxnSpPr>
          <p:cNvPr id="10" name="Straight Connector 9"/>
          <p:cNvCxnSpPr/>
          <p:nvPr/>
        </p:nvCxnSpPr>
        <p:spPr>
          <a:xfrm flipH="1">
            <a:off x="1101970" y="5285643"/>
            <a:ext cx="10480430" cy="0"/>
          </a:xfrm>
          <a:prstGeom prst="line">
            <a:avLst/>
          </a:prstGeom>
          <a:ln w="38100">
            <a:solidFill>
              <a:srgbClr val="F60064"/>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8023052" y="2792567"/>
            <a:ext cx="3508549" cy="979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50% of teams at or below goal in May 2021</a:t>
            </a:r>
            <a:endParaRPr lang="en-US" dirty="0"/>
          </a:p>
        </p:txBody>
      </p:sp>
      <p:sp>
        <p:nvSpPr>
          <p:cNvPr id="12" name="TextBox 11"/>
          <p:cNvSpPr txBox="1"/>
          <p:nvPr/>
        </p:nvSpPr>
        <p:spPr>
          <a:xfrm>
            <a:off x="3980801" y="4189281"/>
            <a:ext cx="4230396" cy="523220"/>
          </a:xfrm>
          <a:prstGeom prst="rect">
            <a:avLst/>
          </a:prstGeom>
          <a:solidFill>
            <a:srgbClr val="7030A0"/>
          </a:solidFill>
          <a:ln>
            <a:solidFill>
              <a:srgbClr val="7030A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solidFill>
                  <a:srgbClr val="F4F6FA"/>
                </a:solidFill>
              </a:rPr>
              <a:t>All ILPQC Average: </a:t>
            </a:r>
            <a:r>
              <a:rPr lang="en-US" sz="2800" b="1" dirty="0" smtClean="0">
                <a:solidFill>
                  <a:srgbClr val="F4F6FA"/>
                </a:solidFill>
              </a:rPr>
              <a:t>25%</a:t>
            </a:r>
            <a:endParaRPr lang="en-US" sz="2800" b="1" dirty="0">
              <a:solidFill>
                <a:srgbClr val="F4F6FA"/>
              </a:solidFill>
            </a:endParaRPr>
          </a:p>
        </p:txBody>
      </p:sp>
    </p:spTree>
    <p:extLst>
      <p:ext uri="{BB962C8B-B14F-4D97-AF65-F5344CB8AC3E}">
        <p14:creationId xmlns:p14="http://schemas.microsoft.com/office/powerpoint/2010/main" val="2576856456"/>
      </p:ext>
    </p:extLst>
  </p:cSld>
  <p:clrMapOvr>
    <a:masterClrMapping/>
  </p:clrMapOvr>
</p:sld>
</file>

<file path=ppt/theme/theme1.xml><?xml version="1.0" encoding="utf-8"?>
<a:theme xmlns:a="http://schemas.openxmlformats.org/drawingml/2006/main" name="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 FPQ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SF-Blue-Purple-4x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theme>
</file>

<file path=ppt/theme/theme5.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00A144"/>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ILPQC presentation template</Template>
  <TotalTime>22024</TotalTime>
  <Words>6317</Words>
  <Application>Microsoft Office PowerPoint</Application>
  <PresentationFormat>Widescreen</PresentationFormat>
  <Paragraphs>761</Paragraphs>
  <Slides>75</Slides>
  <Notes>60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75</vt:i4>
      </vt:variant>
    </vt:vector>
  </HeadingPairs>
  <TitlesOfParts>
    <vt:vector size="95" baseType="lpstr">
      <vt:lpstr>MS PGothic</vt:lpstr>
      <vt:lpstr>Arial</vt:lpstr>
      <vt:lpstr>Arial,Sans-Serif</vt:lpstr>
      <vt:lpstr>Bauhaus 93</vt:lpstr>
      <vt:lpstr>Brush Script MT</vt:lpstr>
      <vt:lpstr>Calibri</vt:lpstr>
      <vt:lpstr>Courier New</vt:lpstr>
      <vt:lpstr>Freestyle Script</vt:lpstr>
      <vt:lpstr>Garamond</vt:lpstr>
      <vt:lpstr>Gill Sans MT</vt:lpstr>
      <vt:lpstr>Goudy Old Style</vt:lpstr>
      <vt:lpstr>Lato</vt:lpstr>
      <vt:lpstr>Lato Medium</vt:lpstr>
      <vt:lpstr>Symbol</vt:lpstr>
      <vt:lpstr>Wingdings</vt:lpstr>
      <vt:lpstr>Office Theme</vt:lpstr>
      <vt:lpstr>1_Office Theme</vt:lpstr>
      <vt:lpstr>1_PPT FPQC Template</vt:lpstr>
      <vt:lpstr>OSF-Blue-Purple-4x3</vt:lpstr>
      <vt:lpstr>Northwestern Medicine High Brand</vt:lpstr>
      <vt:lpstr>PVB Monthly Webinar: Implementing standardized protocol/processes for induction</vt:lpstr>
      <vt:lpstr>Introductions</vt:lpstr>
      <vt:lpstr>Overview:</vt:lpstr>
      <vt:lpstr>PVB Data Review</vt:lpstr>
      <vt:lpstr>Supporting vaginal birth and reducing primary Cesareans for optimal maternal and neonatal outcomes</vt:lpstr>
      <vt:lpstr>PVB Key Strategies</vt:lpstr>
      <vt:lpstr>PowerPoint Presentation</vt:lpstr>
      <vt:lpstr>ILPQC NTSV C-Section Rates</vt:lpstr>
      <vt:lpstr>NTSV C-Section Rates, by hospital</vt:lpstr>
      <vt:lpstr>NTSV C-sections meeting  ACOG/SMFM Criteria, across hospitals</vt:lpstr>
      <vt:lpstr>Provider and Nurse Education</vt:lpstr>
      <vt:lpstr>PowerPoint Presentation</vt:lpstr>
      <vt:lpstr>PowerPoint Presentation</vt:lpstr>
      <vt:lpstr>PowerPoint Presentation</vt:lpstr>
      <vt:lpstr>Decision Huddles/Debriefs</vt:lpstr>
      <vt:lpstr>Shared Decision Making</vt:lpstr>
      <vt:lpstr>Standardized Patient Education</vt:lpstr>
      <vt:lpstr>PowerPoint Presentation</vt:lpstr>
      <vt:lpstr>Promoting Vaginal Birth (PVB)   Key Strategies </vt:lpstr>
      <vt:lpstr>Protocols and Processes for Induction</vt:lpstr>
      <vt:lpstr>Induction in your PVB Work</vt:lpstr>
      <vt:lpstr>What about the ARRIVE Trial?</vt:lpstr>
      <vt:lpstr>What about the ARRIVE Trial?</vt:lpstr>
      <vt:lpstr>PVB Toolkit Induction Resources</vt:lpstr>
      <vt:lpstr>PVB Toolkit: National Induction Resources</vt:lpstr>
      <vt:lpstr>PowerPoint Presentation</vt:lpstr>
      <vt:lpstr>ACOG/SMFM Criteria Induction</vt:lpstr>
      <vt:lpstr>ACOG/SMFM Guidelines for induction</vt:lpstr>
      <vt:lpstr> ILPQC ACOG/SMFM Checklist</vt:lpstr>
      <vt:lpstr>PowerPoint Presentation</vt:lpstr>
      <vt:lpstr>Dr. Amber Watters MD, Northwestern Medicine </vt:lpstr>
      <vt:lpstr>Implementation of Outpatient Cervical Ripening for Induction of Labor</vt:lpstr>
      <vt:lpstr>Disclosures</vt:lpstr>
      <vt:lpstr>Objectives</vt:lpstr>
      <vt:lpstr>Paradigm Shift </vt:lpstr>
      <vt:lpstr>An Operations Problem</vt:lpstr>
      <vt:lpstr>Baseline Data</vt:lpstr>
      <vt:lpstr>Outpatient Cervical Ripening</vt:lpstr>
      <vt:lpstr>Outpatient Cervical Ripening</vt:lpstr>
      <vt:lpstr>Outpatient Cervical Ripening</vt:lpstr>
      <vt:lpstr>Outpatient Cervical Ripening</vt:lpstr>
      <vt:lpstr>Outpatient Cervical Ripening</vt:lpstr>
      <vt:lpstr>Mechanical Cervical Ripening</vt:lpstr>
      <vt:lpstr>Outpatient Cervical Ripening</vt:lpstr>
      <vt:lpstr>Induction with Cervical Ripening:  Shift to Outpatient Process</vt:lpstr>
      <vt:lpstr>Outpatient Process</vt:lpstr>
      <vt:lpstr>Outpatient Process - Identify an Appropriate Patient</vt:lpstr>
      <vt:lpstr>Outpatient Process – Recruit the Patient</vt:lpstr>
      <vt:lpstr>Outpatient Process - Schedule</vt:lpstr>
      <vt:lpstr>Outpatient Process – CRIB office visit</vt:lpstr>
      <vt:lpstr>Outpatient Process – Provider Tip Sheet</vt:lpstr>
      <vt:lpstr>Outpatient Process – Staff Tip Sheet</vt:lpstr>
      <vt:lpstr>Outpatient Process – Equipment List</vt:lpstr>
      <vt:lpstr>Outpatient Process – Patient Education</vt:lpstr>
      <vt:lpstr>Outpatient Process – Dynamic and Personal</vt:lpstr>
      <vt:lpstr>Academy for Quality and Safety Improvement Project</vt:lpstr>
      <vt:lpstr>PWH: Average Time L&amp;D Arrival to Delivery</vt:lpstr>
      <vt:lpstr>Next Steps/Lessons Learned</vt:lpstr>
      <vt:lpstr>References</vt:lpstr>
      <vt:lpstr>Team Talk: Amy Mehl BSN, RNC-OB OSF St. Francis</vt:lpstr>
      <vt:lpstr>OSF HealthCare  Saint Francis Medical Center  ILPQC PROMOTING VAGINAL BIRTH  </vt:lpstr>
      <vt:lpstr>BACKGROUND</vt:lpstr>
      <vt:lpstr>IMPLEMENTATION</vt:lpstr>
      <vt:lpstr>WHAT’S BEEN SUCCESSFUL?</vt:lpstr>
      <vt:lpstr>WHAT ARE THE BARRIERS?</vt:lpstr>
      <vt:lpstr>Data Dashboards</vt:lpstr>
      <vt:lpstr>Dashboard Coming Soon!</vt:lpstr>
      <vt:lpstr>Next Steps with PVB</vt:lpstr>
      <vt:lpstr>Current Activities for your QI Team</vt:lpstr>
      <vt:lpstr>ILPQC Labor Support Classes</vt:lpstr>
      <vt:lpstr>PVB Grand Rounds </vt:lpstr>
      <vt:lpstr>Upcoming Monthly Webinars: </vt:lpstr>
      <vt:lpstr>Save the Dates!</vt:lpstr>
      <vt:lpstr>Questions?</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Eileen Fleming Suse</dc:creator>
  <cp:lastModifiedBy>Eileen Fleming Suse</cp:lastModifiedBy>
  <cp:revision>303</cp:revision>
  <dcterms:created xsi:type="dcterms:W3CDTF">2021-05-17T02:54:07Z</dcterms:created>
  <dcterms:modified xsi:type="dcterms:W3CDTF">2021-12-14T16:48:37Z</dcterms:modified>
</cp:coreProperties>
</file>