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4" r:id="rId3"/>
    <p:sldMasterId id="2147483741" r:id="rId4"/>
    <p:sldMasterId id="2147483753" r:id="rId5"/>
    <p:sldMasterId id="2147483759" r:id="rId6"/>
  </p:sldMasterIdLst>
  <p:notesMasterIdLst>
    <p:notesMasterId r:id="rId85"/>
  </p:notesMasterIdLst>
  <p:sldIdLst>
    <p:sldId id="309" r:id="rId7"/>
    <p:sldId id="310" r:id="rId8"/>
    <p:sldId id="519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405" r:id="rId17"/>
    <p:sldId id="317" r:id="rId18"/>
    <p:sldId id="314" r:id="rId19"/>
    <p:sldId id="339" r:id="rId20"/>
    <p:sldId id="501" r:id="rId21"/>
    <p:sldId id="502" r:id="rId22"/>
    <p:sldId id="432" r:id="rId23"/>
    <p:sldId id="503" r:id="rId24"/>
    <p:sldId id="433" r:id="rId25"/>
    <p:sldId id="435" r:id="rId26"/>
    <p:sldId id="514" r:id="rId27"/>
    <p:sldId id="521" r:id="rId28"/>
    <p:sldId id="366" r:id="rId29"/>
    <p:sldId id="457" r:id="rId30"/>
    <p:sldId id="458" r:id="rId31"/>
    <p:sldId id="459" r:id="rId32"/>
    <p:sldId id="460" r:id="rId33"/>
    <p:sldId id="461" r:id="rId34"/>
    <p:sldId id="462" r:id="rId35"/>
    <p:sldId id="463" r:id="rId36"/>
    <p:sldId id="464" r:id="rId37"/>
    <p:sldId id="465" r:id="rId38"/>
    <p:sldId id="466" r:id="rId39"/>
    <p:sldId id="467" r:id="rId40"/>
    <p:sldId id="468" r:id="rId41"/>
    <p:sldId id="469" r:id="rId42"/>
    <p:sldId id="470" r:id="rId43"/>
    <p:sldId id="471" r:id="rId44"/>
    <p:sldId id="472" r:id="rId45"/>
    <p:sldId id="473" r:id="rId46"/>
    <p:sldId id="474" r:id="rId47"/>
    <p:sldId id="475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485" r:id="rId58"/>
    <p:sldId id="486" r:id="rId59"/>
    <p:sldId id="487" r:id="rId60"/>
    <p:sldId id="488" r:id="rId61"/>
    <p:sldId id="489" r:id="rId62"/>
    <p:sldId id="490" r:id="rId63"/>
    <p:sldId id="491" r:id="rId64"/>
    <p:sldId id="492" r:id="rId65"/>
    <p:sldId id="493" r:id="rId66"/>
    <p:sldId id="494" r:id="rId67"/>
    <p:sldId id="495" r:id="rId68"/>
    <p:sldId id="498" r:id="rId69"/>
    <p:sldId id="496" r:id="rId70"/>
    <p:sldId id="497" r:id="rId71"/>
    <p:sldId id="515" r:id="rId72"/>
    <p:sldId id="516" r:id="rId73"/>
    <p:sldId id="517" r:id="rId74"/>
    <p:sldId id="518" r:id="rId75"/>
    <p:sldId id="394" r:id="rId76"/>
    <p:sldId id="440" r:id="rId77"/>
    <p:sldId id="441" r:id="rId78"/>
    <p:sldId id="400" r:id="rId79"/>
    <p:sldId id="513" r:id="rId80"/>
    <p:sldId id="455" r:id="rId81"/>
    <p:sldId id="452" r:id="rId82"/>
    <p:sldId id="315" r:id="rId83"/>
    <p:sldId id="505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s, Daniel" initials="WD" lastIdx="1" clrIdx="0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3784" autoAdjust="0"/>
  </p:normalViewPr>
  <p:slideViewPr>
    <p:cSldViewPr snapToGrid="0">
      <p:cViewPr varScale="1">
        <p:scale>
          <a:sx n="72" d="100"/>
          <a:sy n="72" d="100"/>
        </p:scale>
        <p:origin x="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theme" Target="theme/theme1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presProps" Target="pres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wnloads\BASIC%20Hospital-Level%20Reports_8.12.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wnloads\BASIC%20Hospital-Level%20Reports_8.12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wnloads\BASIC%20Newborn%20REDCap%20Data_8.12.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wnloads\BASIC%20Newborn%20REDCap%20Data_8.12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wnloads\BASIC%20Newborn%20REDCap%20Data_8.12.2021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khopas\Desktop\mednax2020\cx_formednax_021820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Percent of hospitals that have implemented standardized policies, protocols, and support tools to evaluate risk for early onset </a:t>
            </a:r>
            <a:r>
              <a:rPr lang="en-US" sz="1600" b="0" i="0" baseline="0" dirty="0">
                <a:effectLst/>
              </a:rPr>
              <a:t>sepsis</a:t>
            </a:r>
            <a:r>
              <a:rPr lang="en-US" sz="1400" b="0" i="0" baseline="0" dirty="0">
                <a:effectLst/>
              </a:rPr>
              <a:t> for newborns for ≥ 35 0/7 weeks gestation based on the AAP recommended risk assessment tools</a:t>
            </a:r>
            <a:endParaRPr lang="en-US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'[BASIC Hospital-Level Reports_8.12.2021.xlsx]Report 7'!$B$1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'[BASIC Hospital-Level Reports_8.12.2021.xlsx]Report 7'!$A$2:$A$9</c:f>
              <c:strCache>
                <c:ptCount val="8"/>
                <c:pt idx="0">
                  <c:v>Baseline Q4 2020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21-Jun</c:v>
                </c:pt>
                <c:pt idx="7">
                  <c:v>21-Jul</c:v>
                </c:pt>
              </c:strCache>
            </c:strRef>
          </c:cat>
          <c:val>
            <c:numRef>
              <c:f>'[BASIC Hospital-Level Reports_8.12.2021.xlsx]Report 7'!$B$2:$B$9</c:f>
              <c:numCache>
                <c:formatCode>0%</c:formatCode>
                <c:ptCount val="8"/>
                <c:pt idx="0">
                  <c:v>0.47539999999999999</c:v>
                </c:pt>
                <c:pt idx="1">
                  <c:v>0.53849999999999998</c:v>
                </c:pt>
                <c:pt idx="2">
                  <c:v>0.5625</c:v>
                </c:pt>
                <c:pt idx="3">
                  <c:v>0.61899999999999999</c:v>
                </c:pt>
                <c:pt idx="4">
                  <c:v>0.61819999999999997</c:v>
                </c:pt>
                <c:pt idx="5">
                  <c:v>0.6</c:v>
                </c:pt>
                <c:pt idx="6">
                  <c:v>0.66</c:v>
                </c:pt>
                <c:pt idx="7">
                  <c:v>0.66670000000000007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3-4D8B-837D-181CEFDB5A0A}"/>
            </c:ext>
          </c:extLst>
        </c:ser>
        <c:ser>
          <c:idx val="1"/>
          <c:order val="1"/>
          <c:tx>
            <c:strRef>
              <c:f>'[BASIC Hospital-Level Reports_8.12.2021.xlsx]Report 7'!$C$1</c:f>
              <c:strCache>
                <c:ptCount val="1"/>
                <c:pt idx="0">
                  <c:v>Working On It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'[BASIC Hospital-Level Reports_8.12.2021.xlsx]Report 7'!$A$2:$A$9</c:f>
              <c:strCache>
                <c:ptCount val="8"/>
                <c:pt idx="0">
                  <c:v>Baseline Q4 2020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21-Jun</c:v>
                </c:pt>
                <c:pt idx="7">
                  <c:v>21-Jul</c:v>
                </c:pt>
              </c:strCache>
            </c:strRef>
          </c:cat>
          <c:val>
            <c:numRef>
              <c:f>'[BASIC Hospital-Level Reports_8.12.2021.xlsx]Report 7'!$C$2:$C$9</c:f>
              <c:numCache>
                <c:formatCode>0%</c:formatCode>
                <c:ptCount val="8"/>
                <c:pt idx="0">
                  <c:v>0.26229999999999998</c:v>
                </c:pt>
                <c:pt idx="1">
                  <c:v>0.2923</c:v>
                </c:pt>
                <c:pt idx="2">
                  <c:v>0.28120000000000001</c:v>
                </c:pt>
                <c:pt idx="3">
                  <c:v>0.27</c:v>
                </c:pt>
                <c:pt idx="4">
                  <c:v>0.29089999999999999</c:v>
                </c:pt>
                <c:pt idx="5">
                  <c:v>0.34549999999999997</c:v>
                </c:pt>
                <c:pt idx="6">
                  <c:v>0.3</c:v>
                </c:pt>
                <c:pt idx="7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B3-4D8B-837D-181CEFDB5A0A}"/>
            </c:ext>
          </c:extLst>
        </c:ser>
        <c:ser>
          <c:idx val="2"/>
          <c:order val="2"/>
          <c:tx>
            <c:strRef>
              <c:f>'[BASIC Hospital-Level Reports_8.12.2021.xlsx]Report 7'!$D$1</c:f>
              <c:strCache>
                <c:ptCount val="1"/>
                <c:pt idx="0">
                  <c:v>Have 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'[BASIC Hospital-Level Reports_8.12.2021.xlsx]Report 7'!$A$2:$A$9</c:f>
              <c:strCache>
                <c:ptCount val="8"/>
                <c:pt idx="0">
                  <c:v>Baseline Q4 2020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21-Jun</c:v>
                </c:pt>
                <c:pt idx="7">
                  <c:v>21-Jul</c:v>
                </c:pt>
              </c:strCache>
            </c:strRef>
          </c:cat>
          <c:val>
            <c:numRef>
              <c:f>'[BASIC Hospital-Level Reports_8.12.2021.xlsx]Report 7'!$D$2:$D$9</c:f>
              <c:numCache>
                <c:formatCode>0%</c:formatCode>
                <c:ptCount val="8"/>
                <c:pt idx="0">
                  <c:v>0.26229999999999998</c:v>
                </c:pt>
                <c:pt idx="1">
                  <c:v>0.16919999999999999</c:v>
                </c:pt>
                <c:pt idx="2">
                  <c:v>0.15620000000000001</c:v>
                </c:pt>
                <c:pt idx="3">
                  <c:v>0.11</c:v>
                </c:pt>
                <c:pt idx="4">
                  <c:v>9.0899999999999995E-2</c:v>
                </c:pt>
                <c:pt idx="5">
                  <c:v>5.45E-2</c:v>
                </c:pt>
                <c:pt idx="6">
                  <c:v>0.04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B3-4D8B-837D-181CEFDB5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0343264"/>
        <c:axId val="460345232"/>
      </c:barChart>
      <c:lineChart>
        <c:grouping val="standard"/>
        <c:varyColors val="0"/>
        <c:ser>
          <c:idx val="3"/>
          <c:order val="3"/>
          <c:tx>
            <c:strRef>
              <c:f>'[BASIC Hospital-Level Reports_8.12.2021.xlsx]Report 7'!$E$1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'[BASIC Hospital-Level Reports_8.12.2021.xlsx]Report 7'!$A$2:$A$9</c:f>
              <c:strCache>
                <c:ptCount val="8"/>
                <c:pt idx="0">
                  <c:v>Baseline Q4 2020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21-Jun</c:v>
                </c:pt>
                <c:pt idx="7">
                  <c:v>21-Jul</c:v>
                </c:pt>
              </c:strCache>
            </c:strRef>
          </c:cat>
          <c:val>
            <c:numRef>
              <c:f>'[BASIC Hospital-Level Reports_8.12.2021.xlsx]Report 7'!$E$2:$E$9</c:f>
              <c:numCache>
                <c:formatCode>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B3-4D8B-837D-181CEFDB5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0343264"/>
        <c:axId val="460345232"/>
      </c:lineChart>
      <c:catAx>
        <c:axId val="46034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345232"/>
        <c:crosses val="autoZero"/>
        <c:auto val="1"/>
        <c:lblAlgn val="ctr"/>
        <c:lblOffset val="100"/>
        <c:noMultiLvlLbl val="0"/>
      </c:catAx>
      <c:valAx>
        <c:axId val="4603452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34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Percent of hospitals that have implemented standardized risk assessment algorithm to evaluate risk of early onset sepsis for every neonate &lt; 35 weeks gestation</a:t>
            </a:r>
            <a:endParaRPr lang="en-US" sz="16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'[BASIC Hospital-Level Reports_8.12.2021.xlsx]Report 9'!$B$1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'[BASIC Hospital-Level Reports_8.12.2021.xlsx]Report 9'!$A$2:$A$9</c:f>
              <c:strCache>
                <c:ptCount val="8"/>
                <c:pt idx="0">
                  <c:v>Baseline Q4 2020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21-Jun</c:v>
                </c:pt>
                <c:pt idx="7">
                  <c:v>21-Jul</c:v>
                </c:pt>
              </c:strCache>
            </c:strRef>
          </c:cat>
          <c:val>
            <c:numRef>
              <c:f>'[BASIC Hospital-Level Reports_8.12.2021.xlsx]Report 9'!$B$2:$B$9</c:f>
              <c:numCache>
                <c:formatCode>0%</c:formatCode>
                <c:ptCount val="8"/>
                <c:pt idx="0">
                  <c:v>0.377</c:v>
                </c:pt>
                <c:pt idx="1">
                  <c:v>0.3846</c:v>
                </c:pt>
                <c:pt idx="2">
                  <c:v>0.4844</c:v>
                </c:pt>
                <c:pt idx="3">
                  <c:v>0.50790000000000002</c:v>
                </c:pt>
                <c:pt idx="4">
                  <c:v>0.45900000000000002</c:v>
                </c:pt>
                <c:pt idx="5">
                  <c:v>0.46300000000000002</c:v>
                </c:pt>
                <c:pt idx="6">
                  <c:v>0.47170000000000001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6-4DDB-A6BD-14AFAD195AAB}"/>
            </c:ext>
          </c:extLst>
        </c:ser>
        <c:ser>
          <c:idx val="1"/>
          <c:order val="1"/>
          <c:tx>
            <c:strRef>
              <c:f>'[BASIC Hospital-Level Reports_8.12.2021.xlsx]Report 9'!$C$1</c:f>
              <c:strCache>
                <c:ptCount val="1"/>
                <c:pt idx="0">
                  <c:v>Working On It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'[BASIC Hospital-Level Reports_8.12.2021.xlsx]Report 9'!$A$2:$A$9</c:f>
              <c:strCache>
                <c:ptCount val="8"/>
                <c:pt idx="0">
                  <c:v>Baseline Q4 2020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21-Jun</c:v>
                </c:pt>
                <c:pt idx="7">
                  <c:v>21-Jul</c:v>
                </c:pt>
              </c:strCache>
            </c:strRef>
          </c:cat>
          <c:val>
            <c:numRef>
              <c:f>'[BASIC Hospital-Level Reports_8.12.2021.xlsx]Report 9'!$C$2:$C$9</c:f>
              <c:numCache>
                <c:formatCode>0%</c:formatCode>
                <c:ptCount val="8"/>
                <c:pt idx="0">
                  <c:v>0.14749999999999999</c:v>
                </c:pt>
                <c:pt idx="1">
                  <c:v>0.27789999999999998</c:v>
                </c:pt>
                <c:pt idx="2">
                  <c:v>0.2656</c:v>
                </c:pt>
                <c:pt idx="3">
                  <c:v>0.28570000000000001</c:v>
                </c:pt>
                <c:pt idx="4">
                  <c:v>0.32790000000000002</c:v>
                </c:pt>
                <c:pt idx="5">
                  <c:v>0.38890000000000002</c:v>
                </c:pt>
                <c:pt idx="6">
                  <c:v>0.35850000000000004</c:v>
                </c:pt>
                <c:pt idx="7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6-4DDB-A6BD-14AFAD195AAB}"/>
            </c:ext>
          </c:extLst>
        </c:ser>
        <c:ser>
          <c:idx val="2"/>
          <c:order val="2"/>
          <c:tx>
            <c:strRef>
              <c:f>'[BASIC Hospital-Level Reports_8.12.2021.xlsx]Report 9'!$D$1</c:f>
              <c:strCache>
                <c:ptCount val="1"/>
                <c:pt idx="0">
                  <c:v>Have 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'[BASIC Hospital-Level Reports_8.12.2021.xlsx]Report 9'!$A$2:$A$9</c:f>
              <c:strCache>
                <c:ptCount val="8"/>
                <c:pt idx="0">
                  <c:v>Baseline Q4 2020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21-Jun</c:v>
                </c:pt>
                <c:pt idx="7">
                  <c:v>21-Jul</c:v>
                </c:pt>
              </c:strCache>
            </c:strRef>
          </c:cat>
          <c:val>
            <c:numRef>
              <c:f>'[BASIC Hospital-Level Reports_8.12.2021.xlsx]Report 9'!$D$2:$D$9</c:f>
              <c:numCache>
                <c:formatCode>0%</c:formatCode>
                <c:ptCount val="8"/>
                <c:pt idx="0">
                  <c:v>0.47539999999999999</c:v>
                </c:pt>
                <c:pt idx="1">
                  <c:v>0.33850000000000002</c:v>
                </c:pt>
                <c:pt idx="2">
                  <c:v>0.25</c:v>
                </c:pt>
                <c:pt idx="3">
                  <c:v>0.20630000000000001</c:v>
                </c:pt>
                <c:pt idx="4">
                  <c:v>0.21310000000000001</c:v>
                </c:pt>
                <c:pt idx="5">
                  <c:v>0.14810000000000001</c:v>
                </c:pt>
                <c:pt idx="6">
                  <c:v>0.16980000000000001</c:v>
                </c:pt>
                <c:pt idx="7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F6-4DDB-A6BD-14AFAD195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0343264"/>
        <c:axId val="460345232"/>
      </c:barChart>
      <c:lineChart>
        <c:grouping val="standard"/>
        <c:varyColors val="0"/>
        <c:ser>
          <c:idx val="3"/>
          <c:order val="3"/>
          <c:tx>
            <c:strRef>
              <c:f>'[BASIC Hospital-Level Reports_8.12.2021.xlsx]Report 9'!$E$1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'[BASIC Hospital-Level Reports_8.12.2021.xlsx]Report 9'!$A$2:$A$9</c:f>
              <c:strCache>
                <c:ptCount val="8"/>
                <c:pt idx="0">
                  <c:v>Baseline Q4 2020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21-Jun</c:v>
                </c:pt>
                <c:pt idx="7">
                  <c:v>21-Jul</c:v>
                </c:pt>
              </c:strCache>
            </c:strRef>
          </c:cat>
          <c:val>
            <c:numRef>
              <c:f>'[BASIC Hospital-Level Reports_8.12.2021.xlsx]Report 9'!$E$2:$E$9</c:f>
              <c:numCache>
                <c:formatCode>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F6-4DDB-A6BD-14AFAD195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0343264"/>
        <c:axId val="460345232"/>
      </c:lineChart>
      <c:catAx>
        <c:axId val="46034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345232"/>
        <c:crosses val="autoZero"/>
        <c:auto val="1"/>
        <c:lblAlgn val="ctr"/>
        <c:lblOffset val="100"/>
        <c:noMultiLvlLbl val="0"/>
      </c:catAx>
      <c:valAx>
        <c:axId val="4603452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34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 dirty="0">
                <a:effectLst/>
              </a:rPr>
              <a:t>Percent of newborns with a risk assessment tool/algorithm used and documented to evaluate risk for early onset sepsis</a:t>
            </a:r>
            <a:r>
              <a:rPr lang="en-US" sz="1800" dirty="0"/>
              <a:t> </a:t>
            </a:r>
          </a:p>
          <a:p>
            <a:pPr>
              <a:defRPr sz="1800"/>
            </a:pPr>
            <a:r>
              <a:rPr lang="en-US" sz="1800" dirty="0"/>
              <a:t>All Hospitals, 2021-2022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'[BASIC Newborn REDCap Data_8.12.2021.xlsx] Report 3 &amp; 4'!$B$1</c:f>
              <c:strCache>
                <c:ptCount val="1"/>
                <c:pt idx="0">
                  <c:v>≥35 Weeks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002625870693632E-2"/>
                  <c:y val="-5.4064797404676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4E-4FA2-85EB-18C8A06BA2DC}"/>
                </c:ext>
              </c:extLst>
            </c:dLbl>
            <c:dLbl>
              <c:idx val="1"/>
              <c:layout>
                <c:manualLayout>
                  <c:x val="-1.5616798545758098E-2"/>
                  <c:y val="-4.3927647891299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4E-4FA2-85EB-18C8A06BA2DC}"/>
                </c:ext>
              </c:extLst>
            </c:dLbl>
            <c:dLbl>
              <c:idx val="2"/>
              <c:layout>
                <c:manualLayout>
                  <c:x val="-3.346456831233878E-2"/>
                  <c:y val="-4.39276478913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C4E-4FA2-85EB-18C8A06BA2DC}"/>
                </c:ext>
              </c:extLst>
            </c:dLbl>
            <c:dLbl>
              <c:idx val="3"/>
              <c:layout>
                <c:manualLayout>
                  <c:x val="-1.1154856104112928E-2"/>
                  <c:y val="-2.3653348864546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4E-4FA2-85EB-18C8A06BA2DC}"/>
                </c:ext>
              </c:extLst>
            </c:dLbl>
            <c:dLbl>
              <c:idx val="4"/>
              <c:layout>
                <c:manualLayout>
                  <c:x val="-6.692913662467756E-3"/>
                  <c:y val="-2.3653348864546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4E-4FA2-85EB-18C8A06BA2DC}"/>
                </c:ext>
              </c:extLst>
            </c:dLbl>
            <c:dLbl>
              <c:idx val="5"/>
              <c:layout>
                <c:manualLayout>
                  <c:x val="-3.1233597091516196E-2"/>
                  <c:y val="-3.716954821571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4E-4FA2-85EB-18C8A06BA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'[BASIC Newborn REDCap Data_8.12.2021.xlsx] Report 3 &amp; 4'!$A$2:$A$9</c:f>
              <c:strCache>
                <c:ptCount val="8"/>
                <c:pt idx="0">
                  <c:v>Baseline 2020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</c:strCache>
            </c:strRef>
          </c:cat>
          <c:val>
            <c:numRef>
              <c:f>'[BASIC Newborn REDCap Data_8.12.2021.xlsx] Report 3 &amp; 4'!$B$2:$B$9</c:f>
              <c:numCache>
                <c:formatCode>0%</c:formatCode>
                <c:ptCount val="8"/>
                <c:pt idx="0">
                  <c:v>0.4955</c:v>
                </c:pt>
                <c:pt idx="1">
                  <c:v>0.57969999999999999</c:v>
                </c:pt>
                <c:pt idx="2">
                  <c:v>0.61719999999999997</c:v>
                </c:pt>
                <c:pt idx="3">
                  <c:v>0.66890000000000005</c:v>
                </c:pt>
                <c:pt idx="4">
                  <c:v>0.67149999999999999</c:v>
                </c:pt>
                <c:pt idx="5">
                  <c:v>0.62749999999999995</c:v>
                </c:pt>
                <c:pt idx="6">
                  <c:v>0.69399999999999995</c:v>
                </c:pt>
                <c:pt idx="7">
                  <c:v>0.73380000000000001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C4E-4FA2-85EB-18C8A06BA2DC}"/>
            </c:ext>
          </c:extLst>
        </c:ser>
        <c:ser>
          <c:idx val="1"/>
          <c:order val="1"/>
          <c:tx>
            <c:strRef>
              <c:f>'[BASIC Newborn REDCap Data_8.12.2021.xlsx] Report 3 &amp; 4'!$C$1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'[BASIC Newborn REDCap Data_8.12.2021.xlsx] Report 3 &amp; 4'!$A$2:$A$9</c:f>
              <c:strCache>
                <c:ptCount val="8"/>
                <c:pt idx="0">
                  <c:v>Baseline 2020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</c:strCache>
            </c:strRef>
          </c:cat>
          <c:val>
            <c:numRef>
              <c:f>'[BASIC Newborn REDCap Data_8.12.2021.xlsx] Report 3 &amp; 4'!$C$2:$C$9</c:f>
              <c:numCache>
                <c:formatCode>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C4E-4FA2-85EB-18C8A06BA2DC}"/>
            </c:ext>
          </c:extLst>
        </c:ser>
        <c:ser>
          <c:idx val="2"/>
          <c:order val="2"/>
          <c:tx>
            <c:strRef>
              <c:f>'[BASIC Newborn REDCap Data_8.12.2021.xlsx] Report 3 &amp; 4'!$D$1</c:f>
              <c:strCache>
                <c:ptCount val="1"/>
                <c:pt idx="0">
                  <c:v>&lt;35 Weeks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847769766580705E-2"/>
                  <c:y val="3.0411448540130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4E-4FA2-85EB-18C8A06BA2DC}"/>
                </c:ext>
              </c:extLst>
            </c:dLbl>
            <c:dLbl>
              <c:idx val="1"/>
              <c:layout>
                <c:manualLayout>
                  <c:x val="-2.2309712208225856E-2"/>
                  <c:y val="5.06857475668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4E-4FA2-85EB-18C8A06BA2DC}"/>
                </c:ext>
              </c:extLst>
            </c:dLbl>
            <c:dLbl>
              <c:idx val="3"/>
              <c:layout>
                <c:manualLayout>
                  <c:x val="-1.7847769766580684E-2"/>
                  <c:y val="5.06857475668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4E-4FA2-85EB-18C8A06BA2DC}"/>
                </c:ext>
              </c:extLst>
            </c:dLbl>
            <c:dLbl>
              <c:idx val="4"/>
              <c:layout>
                <c:manualLayout>
                  <c:x val="-1.3385827324935677E-2"/>
                  <c:y val="3.716954821571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C4E-4FA2-85EB-18C8A06BA2DC}"/>
                </c:ext>
              </c:extLst>
            </c:dLbl>
            <c:dLbl>
              <c:idx val="5"/>
              <c:layout>
                <c:manualLayout>
                  <c:x val="-1.3385827324935512E-2"/>
                  <c:y val="3.0411448540130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4E-4FA2-85EB-18C8A06BA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'[BASIC Newborn REDCap Data_8.12.2021.xlsx] Report 3 &amp; 4'!$A$2:$A$9</c:f>
              <c:strCache>
                <c:ptCount val="8"/>
                <c:pt idx="0">
                  <c:v>Baseline 2020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</c:strCache>
            </c:strRef>
          </c:cat>
          <c:val>
            <c:numRef>
              <c:f>'[BASIC Newborn REDCap Data_8.12.2021.xlsx] Report 3 &amp; 4'!$D$2:$D$9</c:f>
              <c:numCache>
                <c:formatCode>0%</c:formatCode>
                <c:ptCount val="8"/>
                <c:pt idx="0">
                  <c:v>0.48859999999999998</c:v>
                </c:pt>
                <c:pt idx="1">
                  <c:v>0.52</c:v>
                </c:pt>
                <c:pt idx="2">
                  <c:v>0.44</c:v>
                </c:pt>
                <c:pt idx="3">
                  <c:v>0.65680000000000005</c:v>
                </c:pt>
                <c:pt idx="4">
                  <c:v>0.51900000000000002</c:v>
                </c:pt>
                <c:pt idx="5">
                  <c:v>0.60150000000000003</c:v>
                </c:pt>
                <c:pt idx="6">
                  <c:v>0.64</c:v>
                </c:pt>
                <c:pt idx="7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C4E-4FA2-85EB-18C8A06BA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517800"/>
        <c:axId val="391510256"/>
      </c:lineChart>
      <c:catAx>
        <c:axId val="39151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510256"/>
        <c:crosses val="autoZero"/>
        <c:auto val="1"/>
        <c:lblAlgn val="ctr"/>
        <c:lblOffset val="100"/>
        <c:noMultiLvlLbl val="0"/>
      </c:catAx>
      <c:valAx>
        <c:axId val="39151025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51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ILPQC BASIC Initiative: Percent of newborns </a:t>
            </a:r>
            <a:r>
              <a:rPr lang="en-US" sz="1800" b="0" i="0" u="none" strike="noStrike" baseline="0" dirty="0">
                <a:effectLst/>
              </a:rPr>
              <a:t>≥35 weeks who received antibiotics within 72 hours of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8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rPr>
              <a:t>All Hospitals, 2021-2022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'[BASIC Newborn REDCap Data_8.12.2021.xlsx]Report 1'!$B$1</c:f>
              <c:strCache>
                <c:ptCount val="1"/>
                <c:pt idx="0">
                  <c:v>Antibiotic Rate ≥35 Weeks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790802087442528E-2"/>
                  <c:y val="-5.2543991669342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52-4D51-905E-60A958ED078E}"/>
                </c:ext>
              </c:extLst>
            </c:dLbl>
            <c:dLbl>
              <c:idx val="1"/>
              <c:layout>
                <c:manualLayout>
                  <c:x val="-4.7419811511850048E-2"/>
                  <c:y val="-6.4669528208421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52-4D51-905E-60A958ED078E}"/>
                </c:ext>
              </c:extLst>
            </c:dLbl>
            <c:dLbl>
              <c:idx val="2"/>
              <c:layout>
                <c:manualLayout>
                  <c:x val="-3.3193868058295002E-2"/>
                  <c:y val="-4.446030064328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52-4D51-905E-60A958ED078E}"/>
                </c:ext>
              </c:extLst>
            </c:dLbl>
            <c:dLbl>
              <c:idx val="3"/>
              <c:layout>
                <c:manualLayout>
                  <c:x val="-3.5564858633887593E-2"/>
                  <c:y val="-4.8502146156316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52-4D51-905E-60A958ED078E}"/>
                </c:ext>
              </c:extLst>
            </c:dLbl>
            <c:dLbl>
              <c:idx val="4"/>
              <c:layout>
                <c:manualLayout>
                  <c:x val="-4.2677830360665178E-2"/>
                  <c:y val="-9.296244679960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252-4D51-905E-60A958ED078E}"/>
                </c:ext>
              </c:extLst>
            </c:dLbl>
            <c:dLbl>
              <c:idx val="5"/>
              <c:layout>
                <c:manualLayout>
                  <c:x val="-3.1233591604804236E-2"/>
                  <c:y val="-7.446341632877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52-4D51-905E-60A958ED07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'[BASIC Newborn REDCap Data_8.12.2021.xlsx]Report 1'!$A$3:$A$9</c:f>
              <c:numCache>
                <c:formatCode>mmm\-yy</c:formatCode>
                <c:ptCount val="7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</c:numCache>
            </c:numRef>
          </c:cat>
          <c:val>
            <c:numRef>
              <c:f>'[BASIC Newborn REDCap Data_8.12.2021.xlsx]Report 1'!$B$3:$B$9</c:f>
              <c:numCache>
                <c:formatCode>0.0%</c:formatCode>
                <c:ptCount val="7"/>
                <c:pt idx="0">
                  <c:v>6.0100000000000001E-2</c:v>
                </c:pt>
                <c:pt idx="1">
                  <c:v>6.2700000000000006E-2</c:v>
                </c:pt>
                <c:pt idx="2">
                  <c:v>5.45E-2</c:v>
                </c:pt>
                <c:pt idx="3">
                  <c:v>5.21E-2</c:v>
                </c:pt>
                <c:pt idx="4">
                  <c:v>4.8500000000000001E-2</c:v>
                </c:pt>
                <c:pt idx="5">
                  <c:v>4.87E-2</c:v>
                </c:pt>
                <c:pt idx="6" formatCode="0%">
                  <c:v>4.7699999999999999E-2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252-4D51-905E-60A958ED078E}"/>
            </c:ext>
          </c:extLst>
        </c:ser>
        <c:ser>
          <c:idx val="1"/>
          <c:order val="1"/>
          <c:tx>
            <c:strRef>
              <c:f>'[BASIC Newborn REDCap Data_8.12.2021.xlsx]Report 1'!$C$1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'[BASIC Newborn REDCap Data_8.12.2021.xlsx]Report 1'!$A$3:$A$9</c:f>
              <c:numCache>
                <c:formatCode>mmm\-yy</c:formatCode>
                <c:ptCount val="7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</c:numCache>
            </c:numRef>
          </c:cat>
          <c:val>
            <c:numRef>
              <c:f>'[BASIC Newborn REDCap Data_8.12.2021.xlsx]Report 1'!$C$3:$C$9</c:f>
              <c:numCache>
                <c:formatCode>0%</c:formatCode>
                <c:ptCount val="7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  <c:pt idx="5">
                  <c:v>0.04</c:v>
                </c:pt>
                <c:pt idx="6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252-4D51-905E-60A958ED0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517800"/>
        <c:axId val="391510256"/>
      </c:lineChart>
      <c:dateAx>
        <c:axId val="3915178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510256"/>
        <c:crosses val="autoZero"/>
        <c:auto val="1"/>
        <c:lblOffset val="100"/>
        <c:baseTimeUnit val="months"/>
      </c:dateAx>
      <c:valAx>
        <c:axId val="39151025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51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ILPQC BASIC Initiative: Percent of newborns </a:t>
            </a:r>
            <a:r>
              <a:rPr lang="en-US" sz="1800" b="0" i="0" u="none" strike="noStrike" baseline="0" dirty="0">
                <a:effectLst/>
              </a:rPr>
              <a:t>&lt;35 weeks who received antibiotics within 72 hours of life</a:t>
            </a:r>
          </a:p>
          <a:p>
            <a:pPr>
              <a:defRPr sz="1800"/>
            </a:pPr>
            <a:r>
              <a:rPr lang="en-US" sz="1800" b="0" i="0" u="none" strike="noStrike" baseline="0" dirty="0">
                <a:effectLst/>
              </a:rPr>
              <a:t>Hospital __ &amp; Select Comparisons, 2021-2022</a:t>
            </a:r>
            <a:r>
              <a:rPr lang="en-US" sz="1800" dirty="0"/>
              <a:t> 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'[BASIC Newborn REDCap Data_8.12.2021 (1).xlsx]Report 2'!$B$1</c:f>
              <c:strCache>
                <c:ptCount val="1"/>
                <c:pt idx="0">
                  <c:v>Antibiotic Rate &lt;35 Weeks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'[BASIC Newborn REDCap Data_8.12.2021 (1).xlsx]Report 2'!$A$3:$A$10</c:f>
              <c:numCache>
                <c:formatCode>mmm\-yy</c:formatCode>
                <c:ptCount val="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</c:numCache>
            </c:numRef>
          </c:cat>
          <c:val>
            <c:numRef>
              <c:f>'[BASIC Newborn REDCap Data_8.12.2021 (1).xlsx]Report 2'!$B$3:$B$10</c:f>
              <c:numCache>
                <c:formatCode>0%</c:formatCode>
                <c:ptCount val="8"/>
                <c:pt idx="0">
                  <c:v>0.57999999999999996</c:v>
                </c:pt>
                <c:pt idx="1">
                  <c:v>0.35</c:v>
                </c:pt>
                <c:pt idx="2">
                  <c:v>0.35</c:v>
                </c:pt>
                <c:pt idx="3">
                  <c:v>0.4</c:v>
                </c:pt>
                <c:pt idx="4">
                  <c:v>0.49</c:v>
                </c:pt>
                <c:pt idx="5">
                  <c:v>0.33</c:v>
                </c:pt>
                <c:pt idx="6">
                  <c:v>0.33</c:v>
                </c:pt>
                <c:pt idx="7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55-4707-BF31-FED77E136575}"/>
            </c:ext>
          </c:extLst>
        </c:ser>
        <c:ser>
          <c:idx val="1"/>
          <c:order val="1"/>
          <c:tx>
            <c:strRef>
              <c:f>'[BASIC Newborn REDCap Data_8.12.2021 (1).xlsx]Report 2'!$C$1</c:f>
              <c:strCache>
                <c:ptCount val="1"/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'[BASIC Newborn REDCap Data_8.12.2021 (1).xlsx]Report 2'!$A$3:$A$10</c:f>
              <c:numCache>
                <c:formatCode>mmm\-yy</c:formatCode>
                <c:ptCount val="8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</c:numCache>
            </c:numRef>
          </c:cat>
          <c:val>
            <c:numRef>
              <c:f>'[BASIC Newborn REDCap Data_8.12.2021 (1).xlsx]Report 2'!$C$3:$C$20</c:f>
              <c:numCache>
                <c:formatCode>General</c:formatCode>
                <c:ptCount val="1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55-4707-BF31-FED77E136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517800"/>
        <c:axId val="391510256"/>
      </c:lineChart>
      <c:dateAx>
        <c:axId val="3915178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510256"/>
        <c:crosses val="autoZero"/>
        <c:auto val="1"/>
        <c:lblOffset val="100"/>
        <c:baseTimeUnit val="months"/>
      </c:dateAx>
      <c:valAx>
        <c:axId val="39151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51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Total inoculate volume per infant (&lt;35 weeks) in week one, n=163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902213863300729E-2"/>
          <c:y val="0.16244783479480329"/>
          <c:w val="0.91653344635537037"/>
          <c:h val="0.67104676493663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Aerobic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00-464A-B1F8-4C965271277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00-464A-B1F8-4C965271277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00-464A-B1F8-4C9652712770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00-464A-B1F8-4C965271277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E00-464A-B1F8-4C9652712770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00-464A-B1F8-4C9652712770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E00-464A-B1F8-4C9652712770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E00-464A-B1F8-4C9652712770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E00-464A-B1F8-4C9652712770}"/>
              </c:ext>
            </c:extLst>
          </c:dPt>
          <c:val>
            <c:numRef>
              <c:f>Sheet1!$K$2:$K$161</c:f>
              <c:numCache>
                <c:formatCode>General</c:formatCode>
                <c:ptCount val="160"/>
                <c:pt idx="0">
                  <c:v>0.27917966170000003</c:v>
                </c:pt>
                <c:pt idx="1">
                  <c:v>0.47859370569999998</c:v>
                </c:pt>
                <c:pt idx="2">
                  <c:v>0.62253095169999995</c:v>
                </c:pt>
                <c:pt idx="3">
                  <c:v>0.68311123709999999</c:v>
                </c:pt>
                <c:pt idx="4">
                  <c:v>0.74756639260000002</c:v>
                </c:pt>
                <c:pt idx="5">
                  <c:v>0.68982137789999998</c:v>
                </c:pt>
                <c:pt idx="6">
                  <c:v>0.80115301009999995</c:v>
                </c:pt>
                <c:pt idx="7">
                  <c:v>0.86182780459999997</c:v>
                </c:pt>
                <c:pt idx="9">
                  <c:v>1.0200359134000001</c:v>
                </c:pt>
                <c:pt idx="10">
                  <c:v>0.40412059350000001</c:v>
                </c:pt>
                <c:pt idx="12">
                  <c:v>0.69123901330000004</c:v>
                </c:pt>
                <c:pt idx="13">
                  <c:v>1.0826008884</c:v>
                </c:pt>
                <c:pt idx="14">
                  <c:v>1.0936584443999999</c:v>
                </c:pt>
                <c:pt idx="16">
                  <c:v>1.1479066251000001</c:v>
                </c:pt>
                <c:pt idx="17">
                  <c:v>1.1839145637999999</c:v>
                </c:pt>
                <c:pt idx="18">
                  <c:v>1.1964842642</c:v>
                </c:pt>
                <c:pt idx="19">
                  <c:v>0.52036669499999999</c:v>
                </c:pt>
                <c:pt idx="20">
                  <c:v>1.2468575748999999</c:v>
                </c:pt>
                <c:pt idx="21">
                  <c:v>1.3374917305</c:v>
                </c:pt>
                <c:pt idx="22">
                  <c:v>0.59691900580000001</c:v>
                </c:pt>
                <c:pt idx="23">
                  <c:v>0.70891220109999997</c:v>
                </c:pt>
                <c:pt idx="24">
                  <c:v>0.82799357340000002</c:v>
                </c:pt>
                <c:pt idx="25">
                  <c:v>0.68604101689999997</c:v>
                </c:pt>
                <c:pt idx="26">
                  <c:v>0.74350250449999999</c:v>
                </c:pt>
                <c:pt idx="27">
                  <c:v>0.60060485779999995</c:v>
                </c:pt>
                <c:pt idx="28">
                  <c:v>0.64360646440000002</c:v>
                </c:pt>
                <c:pt idx="29">
                  <c:v>0.95094981570000003</c:v>
                </c:pt>
                <c:pt idx="30">
                  <c:v>0.84065778280000003</c:v>
                </c:pt>
                <c:pt idx="31">
                  <c:v>0.91910027409999995</c:v>
                </c:pt>
                <c:pt idx="32">
                  <c:v>0.8083356961</c:v>
                </c:pt>
                <c:pt idx="33">
                  <c:v>1.6084491069</c:v>
                </c:pt>
                <c:pt idx="34">
                  <c:v>0.81863717989999996</c:v>
                </c:pt>
                <c:pt idx="35">
                  <c:v>0.96040071829999996</c:v>
                </c:pt>
                <c:pt idx="36">
                  <c:v>1.0103014838</c:v>
                </c:pt>
                <c:pt idx="37">
                  <c:v>0.82733201020000002</c:v>
                </c:pt>
                <c:pt idx="38">
                  <c:v>0.54002457230000001</c:v>
                </c:pt>
                <c:pt idx="39">
                  <c:v>0.54711274929999998</c:v>
                </c:pt>
                <c:pt idx="40">
                  <c:v>0.48010585010000001</c:v>
                </c:pt>
                <c:pt idx="41">
                  <c:v>0.90057650509999998</c:v>
                </c:pt>
                <c:pt idx="42">
                  <c:v>0.88375389849999997</c:v>
                </c:pt>
                <c:pt idx="43">
                  <c:v>0.7733673566</c:v>
                </c:pt>
                <c:pt idx="44">
                  <c:v>0.8915981476</c:v>
                </c:pt>
                <c:pt idx="45">
                  <c:v>0.70768358379999996</c:v>
                </c:pt>
                <c:pt idx="46">
                  <c:v>0.82468575749999995</c:v>
                </c:pt>
                <c:pt idx="47">
                  <c:v>1.0391267366000001</c:v>
                </c:pt>
                <c:pt idx="48">
                  <c:v>0.83716094890000003</c:v>
                </c:pt>
                <c:pt idx="49">
                  <c:v>0.71571685100000004</c:v>
                </c:pt>
                <c:pt idx="50">
                  <c:v>0.99782629239999998</c:v>
                </c:pt>
                <c:pt idx="51">
                  <c:v>0.78962290899999998</c:v>
                </c:pt>
                <c:pt idx="52">
                  <c:v>0.67781873169999995</c:v>
                </c:pt>
                <c:pt idx="53">
                  <c:v>1.0627539930000001</c:v>
                </c:pt>
                <c:pt idx="54">
                  <c:v>0.95170588789999999</c:v>
                </c:pt>
                <c:pt idx="55">
                  <c:v>0.70399773180000003</c:v>
                </c:pt>
                <c:pt idx="56">
                  <c:v>0.75408751539999996</c:v>
                </c:pt>
                <c:pt idx="57">
                  <c:v>0.96985162079999998</c:v>
                </c:pt>
                <c:pt idx="58">
                  <c:v>0.85341650130000002</c:v>
                </c:pt>
                <c:pt idx="59">
                  <c:v>0.91314620550000003</c:v>
                </c:pt>
                <c:pt idx="60">
                  <c:v>0.98223230319999999</c:v>
                </c:pt>
                <c:pt idx="61">
                  <c:v>0.87808335699999995</c:v>
                </c:pt>
                <c:pt idx="62">
                  <c:v>0.83432567810000002</c:v>
                </c:pt>
                <c:pt idx="63">
                  <c:v>0.94707494569999995</c:v>
                </c:pt>
                <c:pt idx="64">
                  <c:v>0.93582837159999999</c:v>
                </c:pt>
                <c:pt idx="65">
                  <c:v>0.97193081940000003</c:v>
                </c:pt>
                <c:pt idx="66">
                  <c:v>0.91494187689999995</c:v>
                </c:pt>
                <c:pt idx="67">
                  <c:v>0.94197145829999995</c:v>
                </c:pt>
                <c:pt idx="68">
                  <c:v>0.87345241470000001</c:v>
                </c:pt>
                <c:pt idx="69">
                  <c:v>1.1209715527999999</c:v>
                </c:pt>
                <c:pt idx="70">
                  <c:v>0.93819109720000005</c:v>
                </c:pt>
                <c:pt idx="71">
                  <c:v>0.92042340040000004</c:v>
                </c:pt>
                <c:pt idx="72">
                  <c:v>1.1184198090999999</c:v>
                </c:pt>
                <c:pt idx="73">
                  <c:v>0.78433040359999995</c:v>
                </c:pt>
                <c:pt idx="74">
                  <c:v>0.9755221624</c:v>
                </c:pt>
                <c:pt idx="75">
                  <c:v>0.96540969659999998</c:v>
                </c:pt>
                <c:pt idx="76">
                  <c:v>1.1026368017999999</c:v>
                </c:pt>
                <c:pt idx="77">
                  <c:v>0.87269634250000006</c:v>
                </c:pt>
                <c:pt idx="78">
                  <c:v>0.63113127300000005</c:v>
                </c:pt>
                <c:pt idx="79">
                  <c:v>1.1386447406</c:v>
                </c:pt>
                <c:pt idx="80">
                  <c:v>0.82969473579999997</c:v>
                </c:pt>
                <c:pt idx="81">
                  <c:v>1.1388337585999999</c:v>
                </c:pt>
                <c:pt idx="82">
                  <c:v>0.9195728192</c:v>
                </c:pt>
                <c:pt idx="83">
                  <c:v>0.8251583026</c:v>
                </c:pt>
                <c:pt idx="84">
                  <c:v>0.9545411587</c:v>
                </c:pt>
                <c:pt idx="85">
                  <c:v>0.98053114070000003</c:v>
                </c:pt>
                <c:pt idx="86">
                  <c:v>0.92874019470000002</c:v>
                </c:pt>
                <c:pt idx="87">
                  <c:v>1.0034968339000001</c:v>
                </c:pt>
                <c:pt idx="88">
                  <c:v>1.0260844911</c:v>
                </c:pt>
                <c:pt idx="89">
                  <c:v>1.0532085814000001</c:v>
                </c:pt>
                <c:pt idx="90">
                  <c:v>1.0505623287000001</c:v>
                </c:pt>
                <c:pt idx="91">
                  <c:v>1.0956431338999999</c:v>
                </c:pt>
                <c:pt idx="92">
                  <c:v>0.67479444290000001</c:v>
                </c:pt>
                <c:pt idx="93">
                  <c:v>0.98166524899999996</c:v>
                </c:pt>
                <c:pt idx="94">
                  <c:v>1.0344012853</c:v>
                </c:pt>
                <c:pt idx="95">
                  <c:v>0.92099045459999995</c:v>
                </c:pt>
                <c:pt idx="96">
                  <c:v>0.93393819109999998</c:v>
                </c:pt>
                <c:pt idx="97">
                  <c:v>1.0055760325</c:v>
                </c:pt>
                <c:pt idx="98">
                  <c:v>1.2255930441</c:v>
                </c:pt>
                <c:pt idx="99">
                  <c:v>1.1387392495999999</c:v>
                </c:pt>
                <c:pt idx="100">
                  <c:v>2.0585955959</c:v>
                </c:pt>
                <c:pt idx="101">
                  <c:v>1.0654002457</c:v>
                </c:pt>
                <c:pt idx="102">
                  <c:v>0.99243927799999998</c:v>
                </c:pt>
                <c:pt idx="103">
                  <c:v>1.0323220868</c:v>
                </c:pt>
                <c:pt idx="104">
                  <c:v>0.96181835370000002</c:v>
                </c:pt>
                <c:pt idx="105">
                  <c:v>0.90123806819999996</c:v>
                </c:pt>
                <c:pt idx="106">
                  <c:v>0.95473017670000004</c:v>
                </c:pt>
                <c:pt idx="107">
                  <c:v>1.0314715055000001</c:v>
                </c:pt>
                <c:pt idx="108">
                  <c:v>1.2068802570999999</c:v>
                </c:pt>
                <c:pt idx="109">
                  <c:v>0.87515357719999998</c:v>
                </c:pt>
                <c:pt idx="110">
                  <c:v>1.0400718269</c:v>
                </c:pt>
                <c:pt idx="111">
                  <c:v>1.2503544088</c:v>
                </c:pt>
                <c:pt idx="112">
                  <c:v>1.0499952745000001</c:v>
                </c:pt>
                <c:pt idx="113">
                  <c:v>0.91673754839999999</c:v>
                </c:pt>
                <c:pt idx="114">
                  <c:v>1.2011152064999999</c:v>
                </c:pt>
                <c:pt idx="115">
                  <c:v>1.0584065778</c:v>
                </c:pt>
                <c:pt idx="116">
                  <c:v>1.2527171345000001</c:v>
                </c:pt>
                <c:pt idx="117">
                  <c:v>0.93346564600000004</c:v>
                </c:pt>
                <c:pt idx="118">
                  <c:v>1.1949721198000001</c:v>
                </c:pt>
                <c:pt idx="119">
                  <c:v>1.3659389472000001</c:v>
                </c:pt>
                <c:pt idx="120">
                  <c:v>1.0680464984</c:v>
                </c:pt>
                <c:pt idx="121">
                  <c:v>1.2391078348</c:v>
                </c:pt>
                <c:pt idx="122">
                  <c:v>0.99272280499999999</c:v>
                </c:pt>
                <c:pt idx="123">
                  <c:v>1.2623570551000001</c:v>
                </c:pt>
                <c:pt idx="124">
                  <c:v>1.1535771666000001</c:v>
                </c:pt>
                <c:pt idx="125">
                  <c:v>1.0393157547</c:v>
                </c:pt>
                <c:pt idx="126">
                  <c:v>1.0799546357000001</c:v>
                </c:pt>
                <c:pt idx="127">
                  <c:v>1.1223891882000001</c:v>
                </c:pt>
                <c:pt idx="128">
                  <c:v>1.2154805784</c:v>
                </c:pt>
                <c:pt idx="129">
                  <c:v>1.3640487667000001</c:v>
                </c:pt>
                <c:pt idx="130">
                  <c:v>1.0415839712999999</c:v>
                </c:pt>
                <c:pt idx="131">
                  <c:v>0.99725923829999996</c:v>
                </c:pt>
                <c:pt idx="132">
                  <c:v>0.98034212269999998</c:v>
                </c:pt>
                <c:pt idx="133">
                  <c:v>1.0345903033999999</c:v>
                </c:pt>
                <c:pt idx="134">
                  <c:v>1.0627539930000001</c:v>
                </c:pt>
                <c:pt idx="135">
                  <c:v>0.94367262070000002</c:v>
                </c:pt>
                <c:pt idx="136">
                  <c:v>0.82128343260000003</c:v>
                </c:pt>
                <c:pt idx="137">
                  <c:v>1.1805122389</c:v>
                </c:pt>
                <c:pt idx="138">
                  <c:v>1.2536622247</c:v>
                </c:pt>
                <c:pt idx="139">
                  <c:v>0.97193081940000003</c:v>
                </c:pt>
                <c:pt idx="140">
                  <c:v>1.2073528022</c:v>
                </c:pt>
                <c:pt idx="141">
                  <c:v>1.1499858236</c:v>
                </c:pt>
                <c:pt idx="142">
                  <c:v>1.1565069464</c:v>
                </c:pt>
                <c:pt idx="143">
                  <c:v>1.2444948493000001</c:v>
                </c:pt>
                <c:pt idx="144">
                  <c:v>1.0120971553</c:v>
                </c:pt>
                <c:pt idx="145">
                  <c:v>0.76590114359999995</c:v>
                </c:pt>
                <c:pt idx="146">
                  <c:v>1.2955297231</c:v>
                </c:pt>
                <c:pt idx="147">
                  <c:v>1.3304035535000001</c:v>
                </c:pt>
                <c:pt idx="148">
                  <c:v>0.89925337869999999</c:v>
                </c:pt>
                <c:pt idx="149">
                  <c:v>1.0988564407999999</c:v>
                </c:pt>
                <c:pt idx="150">
                  <c:v>1.24345525</c:v>
                </c:pt>
                <c:pt idx="151">
                  <c:v>1.261979019</c:v>
                </c:pt>
                <c:pt idx="152">
                  <c:v>0.73310651169999996</c:v>
                </c:pt>
                <c:pt idx="153">
                  <c:v>1.3808713732</c:v>
                </c:pt>
                <c:pt idx="154">
                  <c:v>2.1406294301000002</c:v>
                </c:pt>
                <c:pt idx="155">
                  <c:v>1.4926755505</c:v>
                </c:pt>
                <c:pt idx="156">
                  <c:v>1.5494754748999999</c:v>
                </c:pt>
                <c:pt idx="157">
                  <c:v>2.0028352707999999</c:v>
                </c:pt>
                <c:pt idx="158">
                  <c:v>1.6735658255000001</c:v>
                </c:pt>
                <c:pt idx="159">
                  <c:v>1.1494187695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E00-464A-B1F8-4C9652712770}"/>
            </c:ext>
          </c:extLst>
        </c:ser>
        <c:ser>
          <c:idx val="1"/>
          <c:order val="1"/>
          <c:tx>
            <c:strRef>
              <c:f>Sheet1!$L$1</c:f>
              <c:strCache>
                <c:ptCount val="1"/>
                <c:pt idx="0">
                  <c:v>Anaerobic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E00-464A-B1F8-4C965271277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E00-464A-B1F8-4C9652712770}"/>
              </c:ext>
            </c:extLst>
          </c:dPt>
          <c:val>
            <c:numRef>
              <c:f>Sheet1!$L$2:$L$161</c:f>
              <c:numCache>
                <c:formatCode>General</c:formatCode>
                <c:ptCount val="160"/>
                <c:pt idx="5">
                  <c:v>8.2506379399999996E-2</c:v>
                </c:pt>
                <c:pt idx="8">
                  <c:v>0.93119742940000005</c:v>
                </c:pt>
                <c:pt idx="10">
                  <c:v>0.62262546070000002</c:v>
                </c:pt>
                <c:pt idx="11">
                  <c:v>1.0378981193000001</c:v>
                </c:pt>
                <c:pt idx="12">
                  <c:v>0.35110103009999999</c:v>
                </c:pt>
                <c:pt idx="15">
                  <c:v>1.1232397694</c:v>
                </c:pt>
                <c:pt idx="19">
                  <c:v>0.69142803139999998</c:v>
                </c:pt>
                <c:pt idx="22">
                  <c:v>0.78754371040000004</c:v>
                </c:pt>
                <c:pt idx="23">
                  <c:v>0.68613552590000004</c:v>
                </c:pt>
                <c:pt idx="24">
                  <c:v>0.57130705979999996</c:v>
                </c:pt>
                <c:pt idx="25">
                  <c:v>0.71685095929999998</c:v>
                </c:pt>
                <c:pt idx="26">
                  <c:v>0.70862867399999996</c:v>
                </c:pt>
                <c:pt idx="27">
                  <c:v>0.89282676500000002</c:v>
                </c:pt>
                <c:pt idx="28">
                  <c:v>0.87165674319999997</c:v>
                </c:pt>
                <c:pt idx="29">
                  <c:v>0.57423683960000005</c:v>
                </c:pt>
                <c:pt idx="30">
                  <c:v>0.69284566680000004</c:v>
                </c:pt>
                <c:pt idx="31">
                  <c:v>0.63708534169999997</c:v>
                </c:pt>
                <c:pt idx="32">
                  <c:v>0.76344390890000002</c:v>
                </c:pt>
                <c:pt idx="34">
                  <c:v>0.80058595600000004</c:v>
                </c:pt>
                <c:pt idx="35">
                  <c:v>0.67744069559999998</c:v>
                </c:pt>
                <c:pt idx="36">
                  <c:v>0.65107267739999997</c:v>
                </c:pt>
                <c:pt idx="37">
                  <c:v>0.84906908609999998</c:v>
                </c:pt>
                <c:pt idx="38">
                  <c:v>1.1709668273</c:v>
                </c:pt>
                <c:pt idx="39">
                  <c:v>1.1707778093000001</c:v>
                </c:pt>
                <c:pt idx="40">
                  <c:v>1.2461015027</c:v>
                </c:pt>
                <c:pt idx="41">
                  <c:v>0.83082884420000003</c:v>
                </c:pt>
                <c:pt idx="42">
                  <c:v>0.87165674319999997</c:v>
                </c:pt>
                <c:pt idx="43">
                  <c:v>0.98572913709999999</c:v>
                </c:pt>
                <c:pt idx="44">
                  <c:v>0.88857385879999995</c:v>
                </c:pt>
                <c:pt idx="45">
                  <c:v>1.0739060579999999</c:v>
                </c:pt>
                <c:pt idx="46">
                  <c:v>0.96956809379999997</c:v>
                </c:pt>
                <c:pt idx="47">
                  <c:v>0.76089216520000003</c:v>
                </c:pt>
                <c:pt idx="48">
                  <c:v>0.96644929589999995</c:v>
                </c:pt>
                <c:pt idx="49">
                  <c:v>1.0937529533999999</c:v>
                </c:pt>
                <c:pt idx="50">
                  <c:v>0.81211605710000001</c:v>
                </c:pt>
                <c:pt idx="51">
                  <c:v>1.0239107835000001</c:v>
                </c:pt>
                <c:pt idx="52">
                  <c:v>1.1364710330000001</c:v>
                </c:pt>
                <c:pt idx="53">
                  <c:v>0.75191380779999994</c:v>
                </c:pt>
                <c:pt idx="54">
                  <c:v>0.87014459879999995</c:v>
                </c:pt>
                <c:pt idx="55">
                  <c:v>1.1190813722999999</c:v>
                </c:pt>
                <c:pt idx="56">
                  <c:v>1.0855306682000001</c:v>
                </c:pt>
                <c:pt idx="57">
                  <c:v>0.87685473960000004</c:v>
                </c:pt>
                <c:pt idx="58">
                  <c:v>1.0029297798000001</c:v>
                </c:pt>
                <c:pt idx="59">
                  <c:v>0.948209054</c:v>
                </c:pt>
                <c:pt idx="60">
                  <c:v>0.88554957000000001</c:v>
                </c:pt>
                <c:pt idx="61">
                  <c:v>0.99480200360000004</c:v>
                </c:pt>
                <c:pt idx="62">
                  <c:v>1.0499007655000001</c:v>
                </c:pt>
                <c:pt idx="63">
                  <c:v>0.95699839330000003</c:v>
                </c:pt>
                <c:pt idx="64">
                  <c:v>0.97561667139999997</c:v>
                </c:pt>
                <c:pt idx="65">
                  <c:v>0.93970324169999997</c:v>
                </c:pt>
                <c:pt idx="66">
                  <c:v>1.0011341083</c:v>
                </c:pt>
                <c:pt idx="67">
                  <c:v>0.97920801440000005</c:v>
                </c:pt>
                <c:pt idx="68">
                  <c:v>1.0537756356000001</c:v>
                </c:pt>
                <c:pt idx="69">
                  <c:v>0.81107645780000004</c:v>
                </c:pt>
                <c:pt idx="70">
                  <c:v>1.0006615632</c:v>
                </c:pt>
                <c:pt idx="71">
                  <c:v>1.0205084585999999</c:v>
                </c:pt>
                <c:pt idx="72">
                  <c:v>0.82345714020000005</c:v>
                </c:pt>
                <c:pt idx="73">
                  <c:v>1.1634061053</c:v>
                </c:pt>
                <c:pt idx="74">
                  <c:v>0.9736319819</c:v>
                </c:pt>
                <c:pt idx="75">
                  <c:v>0.98459502880000005</c:v>
                </c:pt>
                <c:pt idx="76">
                  <c:v>0.85039221249999997</c:v>
                </c:pt>
                <c:pt idx="77">
                  <c:v>1.0863812494</c:v>
                </c:pt>
                <c:pt idx="78">
                  <c:v>1.3318211889</c:v>
                </c:pt>
                <c:pt idx="79">
                  <c:v>0.82449673940000001</c:v>
                </c:pt>
                <c:pt idx="80">
                  <c:v>1.1348643795</c:v>
                </c:pt>
                <c:pt idx="81">
                  <c:v>0.84207541819999998</c:v>
                </c:pt>
                <c:pt idx="82">
                  <c:v>1.0659672999000001</c:v>
                </c:pt>
                <c:pt idx="83">
                  <c:v>1.162177488</c:v>
                </c:pt>
                <c:pt idx="84">
                  <c:v>1.0333616859999999</c:v>
                </c:pt>
                <c:pt idx="85">
                  <c:v>1.0122861732999999</c:v>
                </c:pt>
                <c:pt idx="86">
                  <c:v>1.073622531</c:v>
                </c:pt>
                <c:pt idx="87">
                  <c:v>1.0101124657</c:v>
                </c:pt>
                <c:pt idx="88">
                  <c:v>0.99357338630000003</c:v>
                </c:pt>
                <c:pt idx="89">
                  <c:v>0.97004063890000003</c:v>
                </c:pt>
                <c:pt idx="90">
                  <c:v>0.97467158109999996</c:v>
                </c:pt>
                <c:pt idx="91">
                  <c:v>0.93025233910000005</c:v>
                </c:pt>
                <c:pt idx="92">
                  <c:v>1.3546923731</c:v>
                </c:pt>
                <c:pt idx="93">
                  <c:v>1.0519799641000001</c:v>
                </c:pt>
                <c:pt idx="94">
                  <c:v>1.0082222852</c:v>
                </c:pt>
                <c:pt idx="95">
                  <c:v>1.1221056611</c:v>
                </c:pt>
                <c:pt idx="96">
                  <c:v>1.1094414517</c:v>
                </c:pt>
                <c:pt idx="97">
                  <c:v>1.0386541915</c:v>
                </c:pt>
                <c:pt idx="98">
                  <c:v>0.81958227009999995</c:v>
                </c:pt>
                <c:pt idx="99">
                  <c:v>0.91796616580000001</c:v>
                </c:pt>
                <c:pt idx="101">
                  <c:v>1.0051979964</c:v>
                </c:pt>
                <c:pt idx="102">
                  <c:v>1.0791985635000001</c:v>
                </c:pt>
                <c:pt idx="103">
                  <c:v>1.0409224080999999</c:v>
                </c:pt>
                <c:pt idx="104">
                  <c:v>1.1119931954</c:v>
                </c:pt>
                <c:pt idx="105">
                  <c:v>1.1790000945000001</c:v>
                </c:pt>
                <c:pt idx="106">
                  <c:v>1.1271146394</c:v>
                </c:pt>
                <c:pt idx="107">
                  <c:v>1.0524525092000001</c:v>
                </c:pt>
                <c:pt idx="108">
                  <c:v>0.88082411869999999</c:v>
                </c:pt>
                <c:pt idx="109">
                  <c:v>1.2128343257</c:v>
                </c:pt>
                <c:pt idx="110">
                  <c:v>1.0505623287000001</c:v>
                </c:pt>
                <c:pt idx="111">
                  <c:v>0.84368207159999997</c:v>
                </c:pt>
                <c:pt idx="112">
                  <c:v>1.0471600038</c:v>
                </c:pt>
                <c:pt idx="113">
                  <c:v>1.1851431812</c:v>
                </c:pt>
                <c:pt idx="114">
                  <c:v>0.90312824869999997</c:v>
                </c:pt>
                <c:pt idx="115">
                  <c:v>1.0533975995</c:v>
                </c:pt>
                <c:pt idx="116">
                  <c:v>0.863623476</c:v>
                </c:pt>
                <c:pt idx="117">
                  <c:v>1.184481618</c:v>
                </c:pt>
                <c:pt idx="118">
                  <c:v>0.92987430299999996</c:v>
                </c:pt>
                <c:pt idx="119">
                  <c:v>0.76750779700000005</c:v>
                </c:pt>
                <c:pt idx="120">
                  <c:v>1.0678574804000001</c:v>
                </c:pt>
                <c:pt idx="121">
                  <c:v>0.89991494189999999</c:v>
                </c:pt>
                <c:pt idx="122">
                  <c:v>1.1548057839999999</c:v>
                </c:pt>
                <c:pt idx="123">
                  <c:v>0.88592760609999999</c:v>
                </c:pt>
                <c:pt idx="124">
                  <c:v>0.99886589169999995</c:v>
                </c:pt>
                <c:pt idx="125">
                  <c:v>1.1133163216999999</c:v>
                </c:pt>
                <c:pt idx="126">
                  <c:v>1.0753236933999999</c:v>
                </c:pt>
                <c:pt idx="127">
                  <c:v>1.0333616859999999</c:v>
                </c:pt>
                <c:pt idx="128">
                  <c:v>0.95142236079999998</c:v>
                </c:pt>
                <c:pt idx="129">
                  <c:v>0.80587846139999997</c:v>
                </c:pt>
                <c:pt idx="130">
                  <c:v>1.1320291088000001</c:v>
                </c:pt>
                <c:pt idx="131">
                  <c:v>1.177298932</c:v>
                </c:pt>
                <c:pt idx="132">
                  <c:v>1.1976183726</c:v>
                </c:pt>
                <c:pt idx="133">
                  <c:v>1.1498913146</c:v>
                </c:pt>
                <c:pt idx="134">
                  <c:v>1.1442207731</c:v>
                </c:pt>
                <c:pt idx="135">
                  <c:v>1.2942065967</c:v>
                </c:pt>
                <c:pt idx="136">
                  <c:v>1.4167848029000001</c:v>
                </c:pt>
                <c:pt idx="137">
                  <c:v>1.0609583215</c:v>
                </c:pt>
                <c:pt idx="138">
                  <c:v>0.99036007940000004</c:v>
                </c:pt>
                <c:pt idx="139">
                  <c:v>1.2868348927</c:v>
                </c:pt>
                <c:pt idx="140">
                  <c:v>1.0563273793000001</c:v>
                </c:pt>
                <c:pt idx="141">
                  <c:v>1.114544939</c:v>
                </c:pt>
                <c:pt idx="142">
                  <c:v>1.1165296285999999</c:v>
                </c:pt>
                <c:pt idx="143">
                  <c:v>1.0310934694</c:v>
                </c:pt>
                <c:pt idx="144">
                  <c:v>1.2871184198000001</c:v>
                </c:pt>
                <c:pt idx="145">
                  <c:v>1.5483413666000001</c:v>
                </c:pt>
                <c:pt idx="146">
                  <c:v>1.0453643322999999</c:v>
                </c:pt>
                <c:pt idx="147">
                  <c:v>1.0227766752</c:v>
                </c:pt>
                <c:pt idx="148">
                  <c:v>1.4552499764</c:v>
                </c:pt>
                <c:pt idx="149">
                  <c:v>1.2965693223999999</c:v>
                </c:pt>
                <c:pt idx="150">
                  <c:v>1.1848596541</c:v>
                </c:pt>
                <c:pt idx="151">
                  <c:v>1.206502221</c:v>
                </c:pt>
                <c:pt idx="152">
                  <c:v>1.7946318873</c:v>
                </c:pt>
                <c:pt idx="153">
                  <c:v>1.2102825820000001</c:v>
                </c:pt>
                <c:pt idx="154">
                  <c:v>0.45827426519999998</c:v>
                </c:pt>
                <c:pt idx="155">
                  <c:v>1.1098194878000001</c:v>
                </c:pt>
                <c:pt idx="156">
                  <c:v>1.1652962858</c:v>
                </c:pt>
                <c:pt idx="157">
                  <c:v>0.83092335319999999</c:v>
                </c:pt>
                <c:pt idx="158">
                  <c:v>1.3998676874</c:v>
                </c:pt>
                <c:pt idx="159">
                  <c:v>2.2059351667999998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E00-464A-B1F8-4C9652712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5988312"/>
        <c:axId val="515989624"/>
      </c:barChart>
      <c:catAx>
        <c:axId val="515988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Blood culture test</a:t>
                </a:r>
              </a:p>
            </c:rich>
          </c:tx>
          <c:layout>
            <c:manualLayout>
              <c:xMode val="edge"/>
              <c:yMode val="edge"/>
              <c:x val="0.45409130944418324"/>
              <c:y val="0.858342161137848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515989624"/>
        <c:crosses val="autoZero"/>
        <c:auto val="1"/>
        <c:lblAlgn val="ctr"/>
        <c:lblOffset val="100"/>
        <c:noMultiLvlLbl val="0"/>
      </c:catAx>
      <c:valAx>
        <c:axId val="51598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Inoculate volume (mL)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988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93352449550987"/>
          <c:y val="0.25535487187812872"/>
          <c:w val="0.15022329227344949"/>
          <c:h val="0.13296127932462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7BBDD-345E-4352-8D78-11D69ED08094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4B1BCA-BE57-4665-9497-EA63D3A079E4}">
      <dgm:prSet phldrT="[Text]"/>
      <dgm:spPr>
        <a:solidFill>
          <a:srgbClr val="FFFFCC"/>
        </a:solidFill>
      </dgm:spPr>
      <dgm:t>
        <a:bodyPr/>
        <a:lstStyle/>
        <a:p>
          <a:r>
            <a:rPr lang="en-US" b="1" dirty="0"/>
            <a:t>Eligible</a:t>
          </a:r>
        </a:p>
        <a:p>
          <a:r>
            <a:rPr lang="en-US" b="1" dirty="0"/>
            <a:t>N = 15,544 </a:t>
          </a:r>
        </a:p>
      </dgm:t>
    </dgm:pt>
    <dgm:pt modelId="{ED339657-EA95-461B-A292-ED206CDA506E}" type="parTrans" cxnId="{1537B993-3AB8-49E0-A4F3-A54E7F5F55D4}">
      <dgm:prSet/>
      <dgm:spPr/>
      <dgm:t>
        <a:bodyPr/>
        <a:lstStyle/>
        <a:p>
          <a:endParaRPr lang="en-US" b="1"/>
        </a:p>
      </dgm:t>
    </dgm:pt>
    <dgm:pt modelId="{9AC58973-47D7-4253-8DF0-06A2097773A3}" type="sibTrans" cxnId="{1537B993-3AB8-49E0-A4F3-A54E7F5F55D4}">
      <dgm:prSet/>
      <dgm:spPr/>
      <dgm:t>
        <a:bodyPr/>
        <a:lstStyle/>
        <a:p>
          <a:endParaRPr lang="en-US" b="1"/>
        </a:p>
      </dgm:t>
    </dgm:pt>
    <dgm:pt modelId="{C0A863C8-9D06-420D-8AF1-7BE501561449}">
      <dgm:prSet phldrT="[Text]"/>
      <dgm:spPr>
        <a:solidFill>
          <a:srgbClr val="FFFFCC"/>
        </a:solidFill>
      </dgm:spPr>
      <dgm:t>
        <a:bodyPr/>
        <a:lstStyle/>
        <a:p>
          <a:r>
            <a:rPr lang="en-US" b="1" dirty="0"/>
            <a:t>Included Infants</a:t>
          </a:r>
        </a:p>
        <a:p>
          <a:r>
            <a:rPr lang="en-US" b="1" dirty="0"/>
            <a:t>N = 15,433 </a:t>
          </a:r>
        </a:p>
      </dgm:t>
    </dgm:pt>
    <dgm:pt modelId="{9BBAA52F-6A1F-456F-954B-7B4652323EB4}" type="parTrans" cxnId="{8015D0B0-BE3D-48B3-AA64-2671A6FC48AA}">
      <dgm:prSet/>
      <dgm:spPr/>
      <dgm:t>
        <a:bodyPr/>
        <a:lstStyle/>
        <a:p>
          <a:endParaRPr lang="en-US" b="1"/>
        </a:p>
      </dgm:t>
    </dgm:pt>
    <dgm:pt modelId="{2AD70948-04AC-4175-9987-05C553B81096}" type="sibTrans" cxnId="{8015D0B0-BE3D-48B3-AA64-2671A6FC48AA}">
      <dgm:prSet/>
      <dgm:spPr/>
      <dgm:t>
        <a:bodyPr/>
        <a:lstStyle/>
        <a:p>
          <a:endParaRPr lang="en-US" b="1"/>
        </a:p>
      </dgm:t>
    </dgm:pt>
    <dgm:pt modelId="{0B205CE8-4677-41B0-A3C3-601D02E19B41}">
      <dgm:prSet phldrT="[Text]" custT="1"/>
      <dgm:spPr>
        <a:solidFill>
          <a:srgbClr val="FFFFCC"/>
        </a:solidFill>
      </dgm:spPr>
      <dgm:t>
        <a:bodyPr/>
        <a:lstStyle/>
        <a:p>
          <a:pPr>
            <a:spcAft>
              <a:spcPts val="400"/>
            </a:spcAft>
          </a:pPr>
          <a:r>
            <a:rPr lang="en-US" sz="2800" b="1" dirty="0"/>
            <a:t>Low EOS risk</a:t>
          </a:r>
        </a:p>
        <a:p>
          <a:pPr>
            <a:spcAft>
              <a:spcPts val="400"/>
            </a:spcAft>
          </a:pPr>
          <a:r>
            <a:rPr lang="en-US" sz="2800" b="1" dirty="0"/>
            <a:t>N = 5,759</a:t>
          </a:r>
        </a:p>
        <a:p>
          <a:pPr>
            <a:spcAft>
              <a:spcPts val="400"/>
            </a:spcAft>
          </a:pPr>
          <a:r>
            <a:rPr lang="en-US" sz="2800" b="1" dirty="0"/>
            <a:t>(37%)</a:t>
          </a:r>
        </a:p>
      </dgm:t>
    </dgm:pt>
    <dgm:pt modelId="{E93C9DCA-8F6D-41DB-A938-44B54E6D8226}" type="parTrans" cxnId="{7BC18CE6-395A-4DC7-8E58-3E190E4A3BF0}">
      <dgm:prSet/>
      <dgm:spPr/>
      <dgm:t>
        <a:bodyPr/>
        <a:lstStyle/>
        <a:p>
          <a:endParaRPr lang="en-US" b="1"/>
        </a:p>
      </dgm:t>
    </dgm:pt>
    <dgm:pt modelId="{310F89CB-E314-4837-B0AE-5B4BF96FD16D}" type="sibTrans" cxnId="{7BC18CE6-395A-4DC7-8E58-3E190E4A3BF0}">
      <dgm:prSet/>
      <dgm:spPr/>
      <dgm:t>
        <a:bodyPr/>
        <a:lstStyle/>
        <a:p>
          <a:endParaRPr lang="en-US" b="1"/>
        </a:p>
      </dgm:t>
    </dgm:pt>
    <dgm:pt modelId="{70486ECD-AEFA-46A9-A0F6-9CCC17CF8BCC}">
      <dgm:prSet phldrT="[Text]" custT="1"/>
      <dgm:spPr>
        <a:solidFill>
          <a:srgbClr val="FFFFCC"/>
        </a:solidFill>
      </dgm:spPr>
      <dgm:t>
        <a:bodyPr/>
        <a:lstStyle/>
        <a:p>
          <a:pPr>
            <a:lnSpc>
              <a:spcPct val="100000"/>
            </a:lnSpc>
            <a:spcAft>
              <a:spcPts val="400"/>
            </a:spcAft>
          </a:pPr>
          <a:r>
            <a:rPr lang="en-US" sz="2800" b="1" dirty="0"/>
            <a:t>Others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en-US" sz="2800" b="1" dirty="0"/>
            <a:t>N = 9,674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en-US" sz="2800" b="1" dirty="0"/>
            <a:t>(63%)</a:t>
          </a:r>
        </a:p>
      </dgm:t>
    </dgm:pt>
    <dgm:pt modelId="{C7CDA78D-306F-425A-865E-7D14D70395E1}" type="parTrans" cxnId="{5CC0F5D3-0FE0-4CEF-A5DF-5C2E99A39637}">
      <dgm:prSet/>
      <dgm:spPr/>
      <dgm:t>
        <a:bodyPr/>
        <a:lstStyle/>
        <a:p>
          <a:endParaRPr lang="en-US" b="1"/>
        </a:p>
      </dgm:t>
    </dgm:pt>
    <dgm:pt modelId="{203BAAD8-EB6E-49AD-BB54-918A1684D3BD}" type="sibTrans" cxnId="{5CC0F5D3-0FE0-4CEF-A5DF-5C2E99A39637}">
      <dgm:prSet/>
      <dgm:spPr/>
      <dgm:t>
        <a:bodyPr/>
        <a:lstStyle/>
        <a:p>
          <a:endParaRPr lang="en-US" b="1"/>
        </a:p>
      </dgm:t>
    </dgm:pt>
    <dgm:pt modelId="{D673ECB5-C395-4B1C-B0FB-599A8B15DDA6}">
      <dgm:prSet phldrT="[Text]"/>
      <dgm:spPr>
        <a:solidFill>
          <a:srgbClr val="FFFFCC"/>
        </a:solidFill>
      </dgm:spPr>
      <dgm:t>
        <a:bodyPr/>
        <a:lstStyle/>
        <a:p>
          <a:r>
            <a:rPr lang="en-US" b="1" dirty="0"/>
            <a:t>Missing Data</a:t>
          </a:r>
        </a:p>
        <a:p>
          <a:r>
            <a:rPr lang="en-US" b="1" dirty="0"/>
            <a:t>N = 111</a:t>
          </a:r>
        </a:p>
      </dgm:t>
    </dgm:pt>
    <dgm:pt modelId="{4BCC46CB-91EC-4009-9A26-5E860E457643}" type="parTrans" cxnId="{EC89EB1B-5B3F-4285-8D95-0F4B3D10AC1C}">
      <dgm:prSet/>
      <dgm:spPr/>
      <dgm:t>
        <a:bodyPr/>
        <a:lstStyle/>
        <a:p>
          <a:endParaRPr lang="en-US" b="1"/>
        </a:p>
      </dgm:t>
    </dgm:pt>
    <dgm:pt modelId="{37669E9F-CF65-4834-A487-736167BDBFEC}" type="sibTrans" cxnId="{EC89EB1B-5B3F-4285-8D95-0F4B3D10AC1C}">
      <dgm:prSet/>
      <dgm:spPr/>
      <dgm:t>
        <a:bodyPr/>
        <a:lstStyle/>
        <a:p>
          <a:endParaRPr lang="en-US" b="1"/>
        </a:p>
      </dgm:t>
    </dgm:pt>
    <dgm:pt modelId="{7269825B-C292-40CC-A93C-9B48D225D7F2}" type="pres">
      <dgm:prSet presAssocID="{AFF7BBDD-345E-4352-8D78-11D69ED080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472661-8C47-47EA-9472-09CCD0054B73}" type="pres">
      <dgm:prSet presAssocID="{B14B1BCA-BE57-4665-9497-EA63D3A079E4}" presName="root1" presStyleCnt="0"/>
      <dgm:spPr/>
    </dgm:pt>
    <dgm:pt modelId="{F033E63C-D7D4-417B-BD38-497B88A247F3}" type="pres">
      <dgm:prSet presAssocID="{B14B1BCA-BE57-4665-9497-EA63D3A079E4}" presName="LevelOneTextNode" presStyleLbl="node0" presStyleIdx="0" presStyleCnt="1" custScaleY="161511" custLinFactNeighborY="-22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CAB437-6218-409F-ABB9-D342861479A4}" type="pres">
      <dgm:prSet presAssocID="{B14B1BCA-BE57-4665-9497-EA63D3A079E4}" presName="level2hierChild" presStyleCnt="0"/>
      <dgm:spPr/>
    </dgm:pt>
    <dgm:pt modelId="{4A2213BD-30FC-43DB-8369-C639CCA44100}" type="pres">
      <dgm:prSet presAssocID="{9BBAA52F-6A1F-456F-954B-7B4652323EB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1AC3366-E097-48FD-B098-12296B6E9932}" type="pres">
      <dgm:prSet presAssocID="{9BBAA52F-6A1F-456F-954B-7B4652323EB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52A1FE1-E81D-4A1E-A631-317E26E382C8}" type="pres">
      <dgm:prSet presAssocID="{C0A863C8-9D06-420D-8AF1-7BE501561449}" presName="root2" presStyleCnt="0"/>
      <dgm:spPr/>
    </dgm:pt>
    <dgm:pt modelId="{E63DAD3A-D260-46A5-92DC-6809A960B74C}" type="pres">
      <dgm:prSet presAssocID="{C0A863C8-9D06-420D-8AF1-7BE501561449}" presName="LevelTwoTextNode" presStyleLbl="node2" presStyleIdx="0" presStyleCnt="2" custScaleY="138454" custLinFactNeighborY="-22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4CF67A-7CEA-42C2-9C75-23E15623D53B}" type="pres">
      <dgm:prSet presAssocID="{C0A863C8-9D06-420D-8AF1-7BE501561449}" presName="level3hierChild" presStyleCnt="0"/>
      <dgm:spPr/>
    </dgm:pt>
    <dgm:pt modelId="{46B91791-E1FE-4527-BF9B-C984BD35DBCF}" type="pres">
      <dgm:prSet presAssocID="{E93C9DCA-8F6D-41DB-A938-44B54E6D8226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964FA33-CC56-492D-A7C0-D93FCDD156DA}" type="pres">
      <dgm:prSet presAssocID="{E93C9DCA-8F6D-41DB-A938-44B54E6D8226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BBE1D44-65E7-4A57-AB98-CE1B02051234}" type="pres">
      <dgm:prSet presAssocID="{0B205CE8-4677-41B0-A3C3-601D02E19B41}" presName="root2" presStyleCnt="0"/>
      <dgm:spPr/>
    </dgm:pt>
    <dgm:pt modelId="{B9175C6F-549D-41BF-A614-0E746714ECA1}" type="pres">
      <dgm:prSet presAssocID="{0B205CE8-4677-41B0-A3C3-601D02E19B41}" presName="LevelTwoTextNode" presStyleLbl="node3" presStyleIdx="0" presStyleCnt="2" custScaleY="152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82FB73-CF83-45EA-9972-EB06CB7C68A3}" type="pres">
      <dgm:prSet presAssocID="{0B205CE8-4677-41B0-A3C3-601D02E19B41}" presName="level3hierChild" presStyleCnt="0"/>
      <dgm:spPr/>
    </dgm:pt>
    <dgm:pt modelId="{F822FB13-BD52-422A-A2FC-C5622A3763E6}" type="pres">
      <dgm:prSet presAssocID="{C7CDA78D-306F-425A-865E-7D14D70395E1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0AB9323-E287-404E-B4E2-025B3A95C1DA}" type="pres">
      <dgm:prSet presAssocID="{C7CDA78D-306F-425A-865E-7D14D70395E1}" presName="connTx" presStyleLbl="parChTrans1D3" presStyleIdx="1" presStyleCnt="2"/>
      <dgm:spPr/>
      <dgm:t>
        <a:bodyPr/>
        <a:lstStyle/>
        <a:p>
          <a:endParaRPr lang="en-US"/>
        </a:p>
      </dgm:t>
    </dgm:pt>
    <dgm:pt modelId="{83306BA4-394A-4D32-B587-3B95BEFA4A09}" type="pres">
      <dgm:prSet presAssocID="{70486ECD-AEFA-46A9-A0F6-9CCC17CF8BCC}" presName="root2" presStyleCnt="0"/>
      <dgm:spPr/>
    </dgm:pt>
    <dgm:pt modelId="{D665559B-B82A-481C-AB32-6F297B1BACC8}" type="pres">
      <dgm:prSet presAssocID="{70486ECD-AEFA-46A9-A0F6-9CCC17CF8BCC}" presName="LevelTwoTextNode" presStyleLbl="node3" presStyleIdx="1" presStyleCnt="2" custScaleY="152300" custLinFactNeighborY="-22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E9A50-8C1A-4330-93D7-9E456F2F95E3}" type="pres">
      <dgm:prSet presAssocID="{70486ECD-AEFA-46A9-A0F6-9CCC17CF8BCC}" presName="level3hierChild" presStyleCnt="0"/>
      <dgm:spPr/>
    </dgm:pt>
    <dgm:pt modelId="{D55A1DD3-6EB2-46AB-A565-2C7DDD1CDE2E}" type="pres">
      <dgm:prSet presAssocID="{4BCC46CB-91EC-4009-9A26-5E860E45764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C0E8808-E79E-41D2-9915-6C29E1FA4F20}" type="pres">
      <dgm:prSet presAssocID="{4BCC46CB-91EC-4009-9A26-5E860E45764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29513CF-4157-4A8B-A38A-33208855EE79}" type="pres">
      <dgm:prSet presAssocID="{D673ECB5-C395-4B1C-B0FB-599A8B15DDA6}" presName="root2" presStyleCnt="0"/>
      <dgm:spPr/>
    </dgm:pt>
    <dgm:pt modelId="{3E40EA20-6F3D-49CF-9400-2C25F8D157AB}" type="pres">
      <dgm:prSet presAssocID="{D673ECB5-C395-4B1C-B0FB-599A8B15DDA6}" presName="LevelTwoTextNode" presStyleLbl="node2" presStyleIdx="1" presStyleCnt="2" custScaleY="143383" custLinFactNeighborY="-22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EE21E4-7FA1-4D88-9A0D-F5D36DFAE1E0}" type="pres">
      <dgm:prSet presAssocID="{D673ECB5-C395-4B1C-B0FB-599A8B15DDA6}" presName="level3hierChild" presStyleCnt="0"/>
      <dgm:spPr/>
    </dgm:pt>
  </dgm:ptLst>
  <dgm:cxnLst>
    <dgm:cxn modelId="{70D47037-D528-441C-B570-20E141256BB0}" type="presOf" srcId="{9BBAA52F-6A1F-456F-954B-7B4652323EB4}" destId="{4A2213BD-30FC-43DB-8369-C639CCA44100}" srcOrd="0" destOrd="0" presId="urn:microsoft.com/office/officeart/2005/8/layout/hierarchy2"/>
    <dgm:cxn modelId="{B7A0B512-87F5-4271-A3AE-7A3FA4E0DA4F}" type="presOf" srcId="{C7CDA78D-306F-425A-865E-7D14D70395E1}" destId="{90AB9323-E287-404E-B4E2-025B3A95C1DA}" srcOrd="1" destOrd="0" presId="urn:microsoft.com/office/officeart/2005/8/layout/hierarchy2"/>
    <dgm:cxn modelId="{9C7513F0-5C96-401A-8E6F-00BC79D8A59A}" type="presOf" srcId="{9BBAA52F-6A1F-456F-954B-7B4652323EB4}" destId="{21AC3366-E097-48FD-B098-12296B6E9932}" srcOrd="1" destOrd="0" presId="urn:microsoft.com/office/officeart/2005/8/layout/hierarchy2"/>
    <dgm:cxn modelId="{EC89EB1B-5B3F-4285-8D95-0F4B3D10AC1C}" srcId="{B14B1BCA-BE57-4665-9497-EA63D3A079E4}" destId="{D673ECB5-C395-4B1C-B0FB-599A8B15DDA6}" srcOrd="1" destOrd="0" parTransId="{4BCC46CB-91EC-4009-9A26-5E860E457643}" sibTransId="{37669E9F-CF65-4834-A487-736167BDBFEC}"/>
    <dgm:cxn modelId="{9DA8CD83-2949-4E85-AC62-CD44543F9A05}" type="presOf" srcId="{AFF7BBDD-345E-4352-8D78-11D69ED08094}" destId="{7269825B-C292-40CC-A93C-9B48D225D7F2}" srcOrd="0" destOrd="0" presId="urn:microsoft.com/office/officeart/2005/8/layout/hierarchy2"/>
    <dgm:cxn modelId="{E4D83BAA-01B8-4F71-B498-C5B9D260CF4D}" type="presOf" srcId="{D673ECB5-C395-4B1C-B0FB-599A8B15DDA6}" destId="{3E40EA20-6F3D-49CF-9400-2C25F8D157AB}" srcOrd="0" destOrd="0" presId="urn:microsoft.com/office/officeart/2005/8/layout/hierarchy2"/>
    <dgm:cxn modelId="{4084EB61-E1C5-4573-8FB5-FE302677D510}" type="presOf" srcId="{C0A863C8-9D06-420D-8AF1-7BE501561449}" destId="{E63DAD3A-D260-46A5-92DC-6809A960B74C}" srcOrd="0" destOrd="0" presId="urn:microsoft.com/office/officeart/2005/8/layout/hierarchy2"/>
    <dgm:cxn modelId="{D4CAF214-7F5D-473C-A015-409089C53FEA}" type="presOf" srcId="{0B205CE8-4677-41B0-A3C3-601D02E19B41}" destId="{B9175C6F-549D-41BF-A614-0E746714ECA1}" srcOrd="0" destOrd="0" presId="urn:microsoft.com/office/officeart/2005/8/layout/hierarchy2"/>
    <dgm:cxn modelId="{1537B993-3AB8-49E0-A4F3-A54E7F5F55D4}" srcId="{AFF7BBDD-345E-4352-8D78-11D69ED08094}" destId="{B14B1BCA-BE57-4665-9497-EA63D3A079E4}" srcOrd="0" destOrd="0" parTransId="{ED339657-EA95-461B-A292-ED206CDA506E}" sibTransId="{9AC58973-47D7-4253-8DF0-06A2097773A3}"/>
    <dgm:cxn modelId="{B16C69CA-13A0-489E-89CA-0C05FF5504F9}" type="presOf" srcId="{E93C9DCA-8F6D-41DB-A938-44B54E6D8226}" destId="{46B91791-E1FE-4527-BF9B-C984BD35DBCF}" srcOrd="0" destOrd="0" presId="urn:microsoft.com/office/officeart/2005/8/layout/hierarchy2"/>
    <dgm:cxn modelId="{F3C344BD-B001-4E7E-86C7-AE541F961343}" type="presOf" srcId="{B14B1BCA-BE57-4665-9497-EA63D3A079E4}" destId="{F033E63C-D7D4-417B-BD38-497B88A247F3}" srcOrd="0" destOrd="0" presId="urn:microsoft.com/office/officeart/2005/8/layout/hierarchy2"/>
    <dgm:cxn modelId="{5CC0F5D3-0FE0-4CEF-A5DF-5C2E99A39637}" srcId="{C0A863C8-9D06-420D-8AF1-7BE501561449}" destId="{70486ECD-AEFA-46A9-A0F6-9CCC17CF8BCC}" srcOrd="1" destOrd="0" parTransId="{C7CDA78D-306F-425A-865E-7D14D70395E1}" sibTransId="{203BAAD8-EB6E-49AD-BB54-918A1684D3BD}"/>
    <dgm:cxn modelId="{5D20246D-AD92-4640-B167-F77E0F2B36A3}" type="presOf" srcId="{4BCC46CB-91EC-4009-9A26-5E860E457643}" destId="{D55A1DD3-6EB2-46AB-A565-2C7DDD1CDE2E}" srcOrd="0" destOrd="0" presId="urn:microsoft.com/office/officeart/2005/8/layout/hierarchy2"/>
    <dgm:cxn modelId="{7BC18CE6-395A-4DC7-8E58-3E190E4A3BF0}" srcId="{C0A863C8-9D06-420D-8AF1-7BE501561449}" destId="{0B205CE8-4677-41B0-A3C3-601D02E19B41}" srcOrd="0" destOrd="0" parTransId="{E93C9DCA-8F6D-41DB-A938-44B54E6D8226}" sibTransId="{310F89CB-E314-4837-B0AE-5B4BF96FD16D}"/>
    <dgm:cxn modelId="{A9A7228C-724C-45BB-A980-F930666EBA17}" type="presOf" srcId="{70486ECD-AEFA-46A9-A0F6-9CCC17CF8BCC}" destId="{D665559B-B82A-481C-AB32-6F297B1BACC8}" srcOrd="0" destOrd="0" presId="urn:microsoft.com/office/officeart/2005/8/layout/hierarchy2"/>
    <dgm:cxn modelId="{C8EEE033-3B76-4984-AEDD-042DB058A105}" type="presOf" srcId="{4BCC46CB-91EC-4009-9A26-5E860E457643}" destId="{6C0E8808-E79E-41D2-9915-6C29E1FA4F20}" srcOrd="1" destOrd="0" presId="urn:microsoft.com/office/officeart/2005/8/layout/hierarchy2"/>
    <dgm:cxn modelId="{8015D0B0-BE3D-48B3-AA64-2671A6FC48AA}" srcId="{B14B1BCA-BE57-4665-9497-EA63D3A079E4}" destId="{C0A863C8-9D06-420D-8AF1-7BE501561449}" srcOrd="0" destOrd="0" parTransId="{9BBAA52F-6A1F-456F-954B-7B4652323EB4}" sibTransId="{2AD70948-04AC-4175-9987-05C553B81096}"/>
    <dgm:cxn modelId="{58ABD7FF-F31B-4F12-90BC-A76BB26B7BFC}" type="presOf" srcId="{C7CDA78D-306F-425A-865E-7D14D70395E1}" destId="{F822FB13-BD52-422A-A2FC-C5622A3763E6}" srcOrd="0" destOrd="0" presId="urn:microsoft.com/office/officeart/2005/8/layout/hierarchy2"/>
    <dgm:cxn modelId="{A4A480B1-D8F4-4E97-AF0B-ED92C35A7135}" type="presOf" srcId="{E93C9DCA-8F6D-41DB-A938-44B54E6D8226}" destId="{E964FA33-CC56-492D-A7C0-D93FCDD156DA}" srcOrd="1" destOrd="0" presId="urn:microsoft.com/office/officeart/2005/8/layout/hierarchy2"/>
    <dgm:cxn modelId="{DBF9D6E8-B5CD-40EB-9BC3-05998A58B263}" type="presParOf" srcId="{7269825B-C292-40CC-A93C-9B48D225D7F2}" destId="{07472661-8C47-47EA-9472-09CCD0054B73}" srcOrd="0" destOrd="0" presId="urn:microsoft.com/office/officeart/2005/8/layout/hierarchy2"/>
    <dgm:cxn modelId="{567662C0-D67C-458C-A4A8-5B56B41BFC8F}" type="presParOf" srcId="{07472661-8C47-47EA-9472-09CCD0054B73}" destId="{F033E63C-D7D4-417B-BD38-497B88A247F3}" srcOrd="0" destOrd="0" presId="urn:microsoft.com/office/officeart/2005/8/layout/hierarchy2"/>
    <dgm:cxn modelId="{399E22FE-BE75-4BD7-A2D2-ACDD23A9702C}" type="presParOf" srcId="{07472661-8C47-47EA-9472-09CCD0054B73}" destId="{35CAB437-6218-409F-ABB9-D342861479A4}" srcOrd="1" destOrd="0" presId="urn:microsoft.com/office/officeart/2005/8/layout/hierarchy2"/>
    <dgm:cxn modelId="{0D5ECF4B-D26B-41D4-A88F-0AB28E12AE1D}" type="presParOf" srcId="{35CAB437-6218-409F-ABB9-D342861479A4}" destId="{4A2213BD-30FC-43DB-8369-C639CCA44100}" srcOrd="0" destOrd="0" presId="urn:microsoft.com/office/officeart/2005/8/layout/hierarchy2"/>
    <dgm:cxn modelId="{51E6A854-0338-4A17-929F-FE20A98B63A6}" type="presParOf" srcId="{4A2213BD-30FC-43DB-8369-C639CCA44100}" destId="{21AC3366-E097-48FD-B098-12296B6E9932}" srcOrd="0" destOrd="0" presId="urn:microsoft.com/office/officeart/2005/8/layout/hierarchy2"/>
    <dgm:cxn modelId="{81134330-DEE6-49CD-A8D8-2432CF006A2F}" type="presParOf" srcId="{35CAB437-6218-409F-ABB9-D342861479A4}" destId="{852A1FE1-E81D-4A1E-A631-317E26E382C8}" srcOrd="1" destOrd="0" presId="urn:microsoft.com/office/officeart/2005/8/layout/hierarchy2"/>
    <dgm:cxn modelId="{99D9BCAA-861E-41D4-9AEC-234DE0366ABC}" type="presParOf" srcId="{852A1FE1-E81D-4A1E-A631-317E26E382C8}" destId="{E63DAD3A-D260-46A5-92DC-6809A960B74C}" srcOrd="0" destOrd="0" presId="urn:microsoft.com/office/officeart/2005/8/layout/hierarchy2"/>
    <dgm:cxn modelId="{C5D8BA68-A362-4E7F-8C9D-CDD252DE0B95}" type="presParOf" srcId="{852A1FE1-E81D-4A1E-A631-317E26E382C8}" destId="{A84CF67A-7CEA-42C2-9C75-23E15623D53B}" srcOrd="1" destOrd="0" presId="urn:microsoft.com/office/officeart/2005/8/layout/hierarchy2"/>
    <dgm:cxn modelId="{1923BE57-2DB8-4419-8ABE-38F7210CB1F3}" type="presParOf" srcId="{A84CF67A-7CEA-42C2-9C75-23E15623D53B}" destId="{46B91791-E1FE-4527-BF9B-C984BD35DBCF}" srcOrd="0" destOrd="0" presId="urn:microsoft.com/office/officeart/2005/8/layout/hierarchy2"/>
    <dgm:cxn modelId="{4C908652-CA0F-4880-ACB3-0F177DA63641}" type="presParOf" srcId="{46B91791-E1FE-4527-BF9B-C984BD35DBCF}" destId="{E964FA33-CC56-492D-A7C0-D93FCDD156DA}" srcOrd="0" destOrd="0" presId="urn:microsoft.com/office/officeart/2005/8/layout/hierarchy2"/>
    <dgm:cxn modelId="{23DD3D53-C9C1-41E0-99BB-6EEC0C3AB3E0}" type="presParOf" srcId="{A84CF67A-7CEA-42C2-9C75-23E15623D53B}" destId="{4BBE1D44-65E7-4A57-AB98-CE1B02051234}" srcOrd="1" destOrd="0" presId="urn:microsoft.com/office/officeart/2005/8/layout/hierarchy2"/>
    <dgm:cxn modelId="{BB8E2D32-4BBA-434F-8AE5-9890774B711C}" type="presParOf" srcId="{4BBE1D44-65E7-4A57-AB98-CE1B02051234}" destId="{B9175C6F-549D-41BF-A614-0E746714ECA1}" srcOrd="0" destOrd="0" presId="urn:microsoft.com/office/officeart/2005/8/layout/hierarchy2"/>
    <dgm:cxn modelId="{95D8C492-943A-4D10-80B7-0622584720CF}" type="presParOf" srcId="{4BBE1D44-65E7-4A57-AB98-CE1B02051234}" destId="{FD82FB73-CF83-45EA-9972-EB06CB7C68A3}" srcOrd="1" destOrd="0" presId="urn:microsoft.com/office/officeart/2005/8/layout/hierarchy2"/>
    <dgm:cxn modelId="{B902DEE8-AC6D-4061-AF42-06C33C3A008B}" type="presParOf" srcId="{A84CF67A-7CEA-42C2-9C75-23E15623D53B}" destId="{F822FB13-BD52-422A-A2FC-C5622A3763E6}" srcOrd="2" destOrd="0" presId="urn:microsoft.com/office/officeart/2005/8/layout/hierarchy2"/>
    <dgm:cxn modelId="{6B183685-C61D-431A-A89B-937E335A500F}" type="presParOf" srcId="{F822FB13-BD52-422A-A2FC-C5622A3763E6}" destId="{90AB9323-E287-404E-B4E2-025B3A95C1DA}" srcOrd="0" destOrd="0" presId="urn:microsoft.com/office/officeart/2005/8/layout/hierarchy2"/>
    <dgm:cxn modelId="{5003A84E-D9A5-4BF2-B0B1-E573022290E2}" type="presParOf" srcId="{A84CF67A-7CEA-42C2-9C75-23E15623D53B}" destId="{83306BA4-394A-4D32-B587-3B95BEFA4A09}" srcOrd="3" destOrd="0" presId="urn:microsoft.com/office/officeart/2005/8/layout/hierarchy2"/>
    <dgm:cxn modelId="{5252FB17-976D-48F5-8230-7F724FC1881E}" type="presParOf" srcId="{83306BA4-394A-4D32-B587-3B95BEFA4A09}" destId="{D665559B-B82A-481C-AB32-6F297B1BACC8}" srcOrd="0" destOrd="0" presId="urn:microsoft.com/office/officeart/2005/8/layout/hierarchy2"/>
    <dgm:cxn modelId="{9C0C6C4D-F515-4F47-AD12-E1C456B64F93}" type="presParOf" srcId="{83306BA4-394A-4D32-B587-3B95BEFA4A09}" destId="{916E9A50-8C1A-4330-93D7-9E456F2F95E3}" srcOrd="1" destOrd="0" presId="urn:microsoft.com/office/officeart/2005/8/layout/hierarchy2"/>
    <dgm:cxn modelId="{1E93EA8C-F4B2-4563-9D00-576B2ECDA266}" type="presParOf" srcId="{35CAB437-6218-409F-ABB9-D342861479A4}" destId="{D55A1DD3-6EB2-46AB-A565-2C7DDD1CDE2E}" srcOrd="2" destOrd="0" presId="urn:microsoft.com/office/officeart/2005/8/layout/hierarchy2"/>
    <dgm:cxn modelId="{20D32EA4-A1AF-41E1-908B-D03ACFECFC72}" type="presParOf" srcId="{D55A1DD3-6EB2-46AB-A565-2C7DDD1CDE2E}" destId="{6C0E8808-E79E-41D2-9915-6C29E1FA4F20}" srcOrd="0" destOrd="0" presId="urn:microsoft.com/office/officeart/2005/8/layout/hierarchy2"/>
    <dgm:cxn modelId="{480F98E3-1329-4AD3-B0F6-3C29EA623B78}" type="presParOf" srcId="{35CAB437-6218-409F-ABB9-D342861479A4}" destId="{D29513CF-4157-4A8B-A38A-33208855EE79}" srcOrd="3" destOrd="0" presId="urn:microsoft.com/office/officeart/2005/8/layout/hierarchy2"/>
    <dgm:cxn modelId="{F12105C8-70DC-4B2F-8F2C-62DB9CE5DA13}" type="presParOf" srcId="{D29513CF-4157-4A8B-A38A-33208855EE79}" destId="{3E40EA20-6F3D-49CF-9400-2C25F8D157AB}" srcOrd="0" destOrd="0" presId="urn:microsoft.com/office/officeart/2005/8/layout/hierarchy2"/>
    <dgm:cxn modelId="{A46E388C-9C12-4A26-8509-28F9E6E5DF55}" type="presParOf" srcId="{D29513CF-4157-4A8B-A38A-33208855EE79}" destId="{5DEE21E4-7FA1-4D88-9A0D-F5D36DFAE1E0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5F7B4-472E-4622-B674-D529826A360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3360BD5-C319-4259-BB20-FD86C6763C8D}">
      <dgm:prSet phldrT="[Text]"/>
      <dgm:spPr/>
      <dgm:t>
        <a:bodyPr/>
        <a:lstStyle/>
        <a:p>
          <a:r>
            <a:rPr lang="en-US" dirty="0"/>
            <a:t>Register online</a:t>
          </a:r>
        </a:p>
      </dgm:t>
    </dgm:pt>
    <dgm:pt modelId="{D0161ECA-9D13-4DCA-88B7-DF9F028D5679}" type="parTrans" cxnId="{B1130F5B-8C04-4DD2-BF0F-AAB2003BB72A}">
      <dgm:prSet/>
      <dgm:spPr/>
      <dgm:t>
        <a:bodyPr/>
        <a:lstStyle/>
        <a:p>
          <a:endParaRPr lang="en-US"/>
        </a:p>
      </dgm:t>
    </dgm:pt>
    <dgm:pt modelId="{7D14306B-91C9-4526-BD61-7D9B2BA58F24}" type="sibTrans" cxnId="{B1130F5B-8C04-4DD2-BF0F-AAB2003BB72A}">
      <dgm:prSet/>
      <dgm:spPr/>
      <dgm:t>
        <a:bodyPr/>
        <a:lstStyle/>
        <a:p>
          <a:endParaRPr lang="en-US"/>
        </a:p>
      </dgm:t>
    </dgm:pt>
    <dgm:pt modelId="{3FC70090-7E25-4B0A-B0B1-A6258D9A3643}">
      <dgm:prSet phldrT="[Text]"/>
      <dgm:spPr/>
      <dgm:t>
        <a:bodyPr/>
        <a:lstStyle/>
        <a:p>
          <a:r>
            <a:rPr lang="en-US" dirty="0"/>
            <a:t>Abstract /Posters</a:t>
          </a:r>
        </a:p>
      </dgm:t>
    </dgm:pt>
    <dgm:pt modelId="{8AED4787-14C2-4C8A-A72D-026E099091C2}" type="parTrans" cxnId="{C90BEDEA-63CA-4FEE-9994-BDD16FB96AE8}">
      <dgm:prSet/>
      <dgm:spPr/>
      <dgm:t>
        <a:bodyPr/>
        <a:lstStyle/>
        <a:p>
          <a:endParaRPr lang="en-US"/>
        </a:p>
      </dgm:t>
    </dgm:pt>
    <dgm:pt modelId="{999CE237-8ACF-4DC6-8EF2-F790948EF7FA}" type="sibTrans" cxnId="{C90BEDEA-63CA-4FEE-9994-BDD16FB96AE8}">
      <dgm:prSet/>
      <dgm:spPr/>
      <dgm:t>
        <a:bodyPr/>
        <a:lstStyle/>
        <a:p>
          <a:endParaRPr lang="en-US"/>
        </a:p>
      </dgm:t>
    </dgm:pt>
    <dgm:pt modelId="{11878BA8-65BA-4117-80B7-186DC147F9CE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AC Team Survey</a:t>
          </a: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B075E487-01D0-4128-AF4D-CAB710A2420A}" type="parTrans" cxnId="{5B693C49-153E-4A91-81D6-0D56999C0ED3}">
      <dgm:prSet/>
      <dgm:spPr/>
      <dgm:t>
        <a:bodyPr/>
        <a:lstStyle/>
        <a:p>
          <a:endParaRPr lang="en-US"/>
        </a:p>
      </dgm:t>
    </dgm:pt>
    <dgm:pt modelId="{D2A31668-278E-4B48-85D1-8156877E28BE}" type="sibTrans" cxnId="{5B693C49-153E-4A91-81D6-0D56999C0ED3}">
      <dgm:prSet/>
      <dgm:spPr/>
      <dgm:t>
        <a:bodyPr/>
        <a:lstStyle/>
        <a:p>
          <a:endParaRPr lang="en-US"/>
        </a:p>
      </dgm:t>
    </dgm:pt>
    <dgm:pt modelId="{BC49A9D4-458E-4181-A621-794E87252014}">
      <dgm:prSet phldrT="[Text]"/>
      <dgm:spPr/>
      <dgm:t>
        <a:bodyPr/>
        <a:lstStyle/>
        <a:p>
          <a:r>
            <a:rPr lang="en-US" dirty="0"/>
            <a:t>Flat Stanley</a:t>
          </a:r>
        </a:p>
      </dgm:t>
    </dgm:pt>
    <dgm:pt modelId="{42DFA659-5EB7-48FE-8C77-62D0C6B0DBA4}" type="parTrans" cxnId="{553C8EB4-B2A5-4DEC-B158-D45D99966E4F}">
      <dgm:prSet/>
      <dgm:spPr/>
      <dgm:t>
        <a:bodyPr/>
        <a:lstStyle/>
        <a:p>
          <a:endParaRPr lang="en-US"/>
        </a:p>
      </dgm:t>
    </dgm:pt>
    <dgm:pt modelId="{5FA771F9-AA7C-4103-990F-5AB92F620D28}" type="sibTrans" cxnId="{553C8EB4-B2A5-4DEC-B158-D45D99966E4F}">
      <dgm:prSet/>
      <dgm:spPr/>
      <dgm:t>
        <a:bodyPr/>
        <a:lstStyle/>
        <a:p>
          <a:endParaRPr lang="en-US"/>
        </a:p>
      </dgm:t>
    </dgm:pt>
    <dgm:pt modelId="{4790D330-B45A-49D6-BB4A-031318C7D9E4}">
      <dgm:prSet phldrT="[Text]"/>
      <dgm:spPr/>
      <dgm:t>
        <a:bodyPr/>
        <a:lstStyle/>
        <a:p>
          <a:endParaRPr lang="en-US" dirty="0"/>
        </a:p>
      </dgm:t>
    </dgm:pt>
    <dgm:pt modelId="{E8719ED8-568F-4607-B287-8FF9CB3FBCFB}" type="parTrans" cxnId="{58AD1381-E14E-4B03-B5E4-C0A43E0FD82C}">
      <dgm:prSet/>
      <dgm:spPr/>
      <dgm:t>
        <a:bodyPr/>
        <a:lstStyle/>
        <a:p>
          <a:endParaRPr lang="en-US"/>
        </a:p>
      </dgm:t>
    </dgm:pt>
    <dgm:pt modelId="{3CB25994-A048-4390-B00A-F88763D33BA6}" type="sibTrans" cxnId="{58AD1381-E14E-4B03-B5E4-C0A43E0FD82C}">
      <dgm:prSet/>
      <dgm:spPr/>
      <dgm:t>
        <a:bodyPr/>
        <a:lstStyle/>
        <a:p>
          <a:endParaRPr lang="en-US"/>
        </a:p>
      </dgm:t>
    </dgm:pt>
    <dgm:pt modelId="{9BBC8DB7-1EE3-4EA5-8DD9-641EA353662F}">
      <dgm:prSet phldrT="[Text]"/>
      <dgm:spPr/>
      <dgm:t>
        <a:bodyPr/>
        <a:lstStyle/>
        <a:p>
          <a:r>
            <a:rPr lang="en-US" dirty="0"/>
            <a:t>Submit Data</a:t>
          </a:r>
        </a:p>
      </dgm:t>
    </dgm:pt>
    <dgm:pt modelId="{69ACAC4C-970E-4867-AE36-01ACEB9616DB}" type="parTrans" cxnId="{9B80D758-3BBD-413E-9A61-65ECCE4ACDC2}">
      <dgm:prSet/>
      <dgm:spPr/>
      <dgm:t>
        <a:bodyPr/>
        <a:lstStyle/>
        <a:p>
          <a:endParaRPr lang="en-US"/>
        </a:p>
      </dgm:t>
    </dgm:pt>
    <dgm:pt modelId="{300025F0-451E-47B9-A801-43F86EFECEBB}" type="sibTrans" cxnId="{9B80D758-3BBD-413E-9A61-65ECCE4ACDC2}">
      <dgm:prSet/>
      <dgm:spPr/>
      <dgm:t>
        <a:bodyPr/>
        <a:lstStyle/>
        <a:p>
          <a:endParaRPr lang="en-US"/>
        </a:p>
      </dgm:t>
    </dgm:pt>
    <dgm:pt modelId="{62DDA9CE-B202-4F31-9D63-5D94807576C8}">
      <dgm:prSet phldrT="[Text]"/>
      <dgm:spPr/>
      <dgm:t>
        <a:bodyPr/>
        <a:lstStyle/>
        <a:p>
          <a:endParaRPr lang="en-US" dirty="0"/>
        </a:p>
      </dgm:t>
    </dgm:pt>
    <dgm:pt modelId="{EFABC975-14BB-48C8-AE24-6A9B64C00576}" type="parTrans" cxnId="{FF2248C6-9843-4973-9276-B72C05CF2CE9}">
      <dgm:prSet/>
      <dgm:spPr/>
      <dgm:t>
        <a:bodyPr/>
        <a:lstStyle/>
        <a:p>
          <a:endParaRPr lang="en-US"/>
        </a:p>
      </dgm:t>
    </dgm:pt>
    <dgm:pt modelId="{0C271D97-32C7-4326-A0E4-65CAFDD55DA1}" type="sibTrans" cxnId="{FF2248C6-9843-4973-9276-B72C05CF2CE9}">
      <dgm:prSet/>
      <dgm:spPr/>
      <dgm:t>
        <a:bodyPr/>
        <a:lstStyle/>
        <a:p>
          <a:endParaRPr lang="en-US"/>
        </a:p>
      </dgm:t>
    </dgm:pt>
    <dgm:pt modelId="{9A581F2E-DDF9-46C4-AED8-09ACB6528CB5}" type="pres">
      <dgm:prSet presAssocID="{3665F7B4-472E-4622-B674-D529826A360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B67A92-CA36-4676-A141-2CB782329D02}" type="pres">
      <dgm:prSet presAssocID="{03360BD5-C319-4259-BB20-FD86C6763C8D}" presName="composite" presStyleCnt="0"/>
      <dgm:spPr/>
    </dgm:pt>
    <dgm:pt modelId="{63FB4EBA-6B57-428D-ACFF-20C2FB8D284D}" type="pres">
      <dgm:prSet presAssocID="{03360BD5-C319-4259-BB20-FD86C6763C8D}" presName="bentUpArrow1" presStyleLbl="alignImgPlace1" presStyleIdx="0" presStyleCnt="4" custLinFactX="-100000" custLinFactNeighborX="-173678"/>
      <dgm:spPr/>
    </dgm:pt>
    <dgm:pt modelId="{B6E1F9B1-5852-4A39-BD4D-27316A70C37F}" type="pres">
      <dgm:prSet presAssocID="{03360BD5-C319-4259-BB20-FD86C6763C8D}" presName="ParentText" presStyleLbl="node1" presStyleIdx="0" presStyleCnt="5" custScaleX="149775" custScaleY="78438" custLinFactX="-64197" custLinFactNeighborX="-100000" custLinFactNeighborY="7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39E92-E1BF-4EB3-A11F-18E7D903A0CB}" type="pres">
      <dgm:prSet presAssocID="{03360BD5-C319-4259-BB20-FD86C6763C8D}" presName="ChildText" presStyleLbl="revTx" presStyleIdx="0" presStyleCnt="4" custLinFactX="-44154" custLinFactNeighborX="-100000" custLinFactNeighborY="-5806">
        <dgm:presLayoutVars>
          <dgm:chMax val="0"/>
          <dgm:chPref val="0"/>
          <dgm:bulletEnabled val="1"/>
        </dgm:presLayoutVars>
      </dgm:prSet>
      <dgm:spPr/>
    </dgm:pt>
    <dgm:pt modelId="{471CC90C-21DA-4094-B0C7-B12261A696A7}" type="pres">
      <dgm:prSet presAssocID="{7D14306B-91C9-4526-BD61-7D9B2BA58F24}" presName="sibTrans" presStyleCnt="0"/>
      <dgm:spPr/>
    </dgm:pt>
    <dgm:pt modelId="{18CEE838-FF4B-412C-8DB4-FD779BB8C218}" type="pres">
      <dgm:prSet presAssocID="{3FC70090-7E25-4B0A-B0B1-A6258D9A3643}" presName="composite" presStyleCnt="0"/>
      <dgm:spPr/>
    </dgm:pt>
    <dgm:pt modelId="{13F5FB0F-0106-49DE-B6D5-848B46C0E130}" type="pres">
      <dgm:prSet presAssocID="{3FC70090-7E25-4B0A-B0B1-A6258D9A3643}" presName="bentUpArrow1" presStyleLbl="alignImgPlace1" presStyleIdx="1" presStyleCnt="4" custLinFactX="-100000" custLinFactNeighborX="-180362"/>
      <dgm:spPr/>
    </dgm:pt>
    <dgm:pt modelId="{DEED9334-20DA-40E2-88AB-FA18BD7E3FFB}" type="pres">
      <dgm:prSet presAssocID="{3FC70090-7E25-4B0A-B0B1-A6258D9A3643}" presName="ParentText" presStyleLbl="node1" presStyleIdx="1" presStyleCnt="5" custScaleX="149775" custScaleY="78438" custLinFactX="-22253" custLinFactNeighborX="-100000" custLinFactNeighborY="111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0E6C6-41FC-4C4F-9681-86476EA6FCB0}" type="pres">
      <dgm:prSet presAssocID="{3FC70090-7E25-4B0A-B0B1-A6258D9A3643}" presName="ChildText" presStyleLbl="revTx" presStyleIdx="1" presStyleCnt="4" custLinFactX="-100000" custLinFactNeighborX="-110774">
        <dgm:presLayoutVars>
          <dgm:chMax val="0"/>
          <dgm:chPref val="0"/>
          <dgm:bulletEnabled val="1"/>
        </dgm:presLayoutVars>
      </dgm:prSet>
      <dgm:spPr/>
    </dgm:pt>
    <dgm:pt modelId="{0773737E-E11B-4EE1-B9F5-95ADAB1865EC}" type="pres">
      <dgm:prSet presAssocID="{999CE237-8ACF-4DC6-8EF2-F790948EF7FA}" presName="sibTrans" presStyleCnt="0"/>
      <dgm:spPr/>
    </dgm:pt>
    <dgm:pt modelId="{C2472C88-388A-458E-A85D-32FAD2A01BFE}" type="pres">
      <dgm:prSet presAssocID="{11878BA8-65BA-4117-80B7-186DC147F9CE}" presName="composite" presStyleCnt="0"/>
      <dgm:spPr/>
    </dgm:pt>
    <dgm:pt modelId="{03AE5E4B-7287-4EF2-94FF-7CD2E0E522B5}" type="pres">
      <dgm:prSet presAssocID="{11878BA8-65BA-4117-80B7-186DC147F9CE}" presName="bentUpArrow1" presStyleLbl="alignImgPlace1" presStyleIdx="2" presStyleCnt="4" custLinFactX="-100000" custLinFactNeighborX="-180362"/>
      <dgm:spPr/>
    </dgm:pt>
    <dgm:pt modelId="{384AE272-D63A-4221-AC31-BF4A493B2F7E}" type="pres">
      <dgm:prSet presAssocID="{11878BA8-65BA-4117-80B7-186DC147F9CE}" presName="ParentText" presStyleLbl="node1" presStyleIdx="2" presStyleCnt="5" custScaleX="149775" custScaleY="78438" custLinFactX="-80343" custLinFactNeighborX="-100000" custLinFactNeighborY="7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6B5A1-726C-4FF2-8492-07E9E5A0749F}" type="pres">
      <dgm:prSet presAssocID="{11878BA8-65BA-4117-80B7-186DC147F9C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B0A90-7395-45D9-9C55-378E7530DAEB}" type="pres">
      <dgm:prSet presAssocID="{D2A31668-278E-4B48-85D1-8156877E28BE}" presName="sibTrans" presStyleCnt="0"/>
      <dgm:spPr/>
    </dgm:pt>
    <dgm:pt modelId="{C06095DC-E08D-426C-A684-C4B80CED2064}" type="pres">
      <dgm:prSet presAssocID="{9BBC8DB7-1EE3-4EA5-8DD9-641EA353662F}" presName="composite" presStyleCnt="0"/>
      <dgm:spPr/>
    </dgm:pt>
    <dgm:pt modelId="{699BF8D5-12E1-4CE7-ABB4-722CE4FC8F7C}" type="pres">
      <dgm:prSet presAssocID="{9BBC8DB7-1EE3-4EA5-8DD9-641EA353662F}" presName="bentUpArrow1" presStyleLbl="alignImgPlace1" presStyleIdx="3" presStyleCnt="4" custLinFactX="-100000" custLinFactNeighborX="-180362"/>
      <dgm:spPr/>
    </dgm:pt>
    <dgm:pt modelId="{62A4AFB2-DCF2-4BA2-AE53-854E6E4F6D29}" type="pres">
      <dgm:prSet presAssocID="{9BBC8DB7-1EE3-4EA5-8DD9-641EA353662F}" presName="ParentText" presStyleLbl="node1" presStyleIdx="3" presStyleCnt="5" custScaleX="149775" custScaleY="78438" custLinFactX="-80343" custLinFactNeighborX="-100000" custLinFactNeighborY="7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386B4-992B-49EE-83D0-3A0937A49C52}" type="pres">
      <dgm:prSet presAssocID="{9BBC8DB7-1EE3-4EA5-8DD9-641EA353662F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AC20F-45DC-4D25-8E49-1BE8E375B2A2}" type="pres">
      <dgm:prSet presAssocID="{300025F0-451E-47B9-A801-43F86EFECEBB}" presName="sibTrans" presStyleCnt="0"/>
      <dgm:spPr/>
    </dgm:pt>
    <dgm:pt modelId="{95C0149A-488F-46E9-A967-3B27690F1B41}" type="pres">
      <dgm:prSet presAssocID="{BC49A9D4-458E-4181-A621-794E87252014}" presName="composite" presStyleCnt="0"/>
      <dgm:spPr/>
    </dgm:pt>
    <dgm:pt modelId="{9A538DD7-B641-40E9-8156-37A9630F92F9}" type="pres">
      <dgm:prSet presAssocID="{BC49A9D4-458E-4181-A621-794E87252014}" presName="ParentText" presStyleLbl="node1" presStyleIdx="4" presStyleCnt="5" custScaleX="149775" custScaleY="78438" custLinFactX="-80343" custLinFactNeighborX="-100000" custLinFactNeighborY="23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9A0A1-2706-499C-A152-A2ABA9F6B1C9}" type="presOf" srcId="{62DDA9CE-B202-4F31-9D63-5D94807576C8}" destId="{8C5386B4-992B-49EE-83D0-3A0937A49C52}" srcOrd="0" destOrd="0" presId="urn:microsoft.com/office/officeart/2005/8/layout/StepDownProcess"/>
    <dgm:cxn modelId="{C90BEDEA-63CA-4FEE-9994-BDD16FB96AE8}" srcId="{3665F7B4-472E-4622-B674-D529826A360C}" destId="{3FC70090-7E25-4B0A-B0B1-A6258D9A3643}" srcOrd="1" destOrd="0" parTransId="{8AED4787-14C2-4C8A-A72D-026E099091C2}" sibTransId="{999CE237-8ACF-4DC6-8EF2-F790948EF7FA}"/>
    <dgm:cxn modelId="{1E26FCD0-48EB-45CF-9B05-947A4C499E78}" type="presOf" srcId="{11878BA8-65BA-4117-80B7-186DC147F9CE}" destId="{384AE272-D63A-4221-AC31-BF4A493B2F7E}" srcOrd="0" destOrd="0" presId="urn:microsoft.com/office/officeart/2005/8/layout/StepDownProcess"/>
    <dgm:cxn modelId="{9B80D758-3BBD-413E-9A61-65ECCE4ACDC2}" srcId="{3665F7B4-472E-4622-B674-D529826A360C}" destId="{9BBC8DB7-1EE3-4EA5-8DD9-641EA353662F}" srcOrd="3" destOrd="0" parTransId="{69ACAC4C-970E-4867-AE36-01ACEB9616DB}" sibTransId="{300025F0-451E-47B9-A801-43F86EFECEBB}"/>
    <dgm:cxn modelId="{624A7F67-B824-4F6E-959A-30558DE38CB6}" type="presOf" srcId="{9BBC8DB7-1EE3-4EA5-8DD9-641EA353662F}" destId="{62A4AFB2-DCF2-4BA2-AE53-854E6E4F6D29}" srcOrd="0" destOrd="0" presId="urn:microsoft.com/office/officeart/2005/8/layout/StepDownProcess"/>
    <dgm:cxn modelId="{B1130F5B-8C04-4DD2-BF0F-AAB2003BB72A}" srcId="{3665F7B4-472E-4622-B674-D529826A360C}" destId="{03360BD5-C319-4259-BB20-FD86C6763C8D}" srcOrd="0" destOrd="0" parTransId="{D0161ECA-9D13-4DCA-88B7-DF9F028D5679}" sibTransId="{7D14306B-91C9-4526-BD61-7D9B2BA58F24}"/>
    <dgm:cxn modelId="{553C8EB4-B2A5-4DEC-B158-D45D99966E4F}" srcId="{3665F7B4-472E-4622-B674-D529826A360C}" destId="{BC49A9D4-458E-4181-A621-794E87252014}" srcOrd="4" destOrd="0" parTransId="{42DFA659-5EB7-48FE-8C77-62D0C6B0DBA4}" sibTransId="{5FA771F9-AA7C-4103-990F-5AB92F620D28}"/>
    <dgm:cxn modelId="{B679555E-A1B1-4950-80FE-1FFFE11AFF52}" type="presOf" srcId="{3FC70090-7E25-4B0A-B0B1-A6258D9A3643}" destId="{DEED9334-20DA-40E2-88AB-FA18BD7E3FFB}" srcOrd="0" destOrd="0" presId="urn:microsoft.com/office/officeart/2005/8/layout/StepDownProcess"/>
    <dgm:cxn modelId="{F84C447C-CBD9-48F5-9CDD-8DB2472199D0}" type="presOf" srcId="{BC49A9D4-458E-4181-A621-794E87252014}" destId="{9A538DD7-B641-40E9-8156-37A9630F92F9}" srcOrd="0" destOrd="0" presId="urn:microsoft.com/office/officeart/2005/8/layout/StepDownProcess"/>
    <dgm:cxn modelId="{66FE3C4E-7077-4BF2-89A9-53B003DFB711}" type="presOf" srcId="{3665F7B4-472E-4622-B674-D529826A360C}" destId="{9A581F2E-DDF9-46C4-AED8-09ACB6528CB5}" srcOrd="0" destOrd="0" presId="urn:microsoft.com/office/officeart/2005/8/layout/StepDownProcess"/>
    <dgm:cxn modelId="{4F2524C7-D710-4690-8BCF-3D4B6FE7E112}" type="presOf" srcId="{03360BD5-C319-4259-BB20-FD86C6763C8D}" destId="{B6E1F9B1-5852-4A39-BD4D-27316A70C37F}" srcOrd="0" destOrd="0" presId="urn:microsoft.com/office/officeart/2005/8/layout/StepDownProcess"/>
    <dgm:cxn modelId="{5B693C49-153E-4A91-81D6-0D56999C0ED3}" srcId="{3665F7B4-472E-4622-B674-D529826A360C}" destId="{11878BA8-65BA-4117-80B7-186DC147F9CE}" srcOrd="2" destOrd="0" parTransId="{B075E487-01D0-4128-AF4D-CAB710A2420A}" sibTransId="{D2A31668-278E-4B48-85D1-8156877E28BE}"/>
    <dgm:cxn modelId="{58AD1381-E14E-4B03-B5E4-C0A43E0FD82C}" srcId="{11878BA8-65BA-4117-80B7-186DC147F9CE}" destId="{4790D330-B45A-49D6-BB4A-031318C7D9E4}" srcOrd="0" destOrd="0" parTransId="{E8719ED8-568F-4607-B287-8FF9CB3FBCFB}" sibTransId="{3CB25994-A048-4390-B00A-F88763D33BA6}"/>
    <dgm:cxn modelId="{70F29B96-2BC6-45B2-94B0-98A4647713AF}" type="presOf" srcId="{4790D330-B45A-49D6-BB4A-031318C7D9E4}" destId="{4EC6B5A1-726C-4FF2-8492-07E9E5A0749F}" srcOrd="0" destOrd="0" presId="urn:microsoft.com/office/officeart/2005/8/layout/StepDownProcess"/>
    <dgm:cxn modelId="{FF2248C6-9843-4973-9276-B72C05CF2CE9}" srcId="{9BBC8DB7-1EE3-4EA5-8DD9-641EA353662F}" destId="{62DDA9CE-B202-4F31-9D63-5D94807576C8}" srcOrd="0" destOrd="0" parTransId="{EFABC975-14BB-48C8-AE24-6A9B64C00576}" sibTransId="{0C271D97-32C7-4326-A0E4-65CAFDD55DA1}"/>
    <dgm:cxn modelId="{0150ABA2-405F-4B6C-A782-9723CB36E3F3}" type="presParOf" srcId="{9A581F2E-DDF9-46C4-AED8-09ACB6528CB5}" destId="{0CB67A92-CA36-4676-A141-2CB782329D02}" srcOrd="0" destOrd="0" presId="urn:microsoft.com/office/officeart/2005/8/layout/StepDownProcess"/>
    <dgm:cxn modelId="{CA5E3ED1-7B47-4833-9478-F6B5991C232E}" type="presParOf" srcId="{0CB67A92-CA36-4676-A141-2CB782329D02}" destId="{63FB4EBA-6B57-428D-ACFF-20C2FB8D284D}" srcOrd="0" destOrd="0" presId="urn:microsoft.com/office/officeart/2005/8/layout/StepDownProcess"/>
    <dgm:cxn modelId="{0E3FB1ED-9B50-41CC-8BA4-AA096C22CB57}" type="presParOf" srcId="{0CB67A92-CA36-4676-A141-2CB782329D02}" destId="{B6E1F9B1-5852-4A39-BD4D-27316A70C37F}" srcOrd="1" destOrd="0" presId="urn:microsoft.com/office/officeart/2005/8/layout/StepDownProcess"/>
    <dgm:cxn modelId="{CB0B5A9E-06A5-4B9D-9F98-1513B2BFACA9}" type="presParOf" srcId="{0CB67A92-CA36-4676-A141-2CB782329D02}" destId="{41139E92-E1BF-4EB3-A11F-18E7D903A0CB}" srcOrd="2" destOrd="0" presId="urn:microsoft.com/office/officeart/2005/8/layout/StepDownProcess"/>
    <dgm:cxn modelId="{C18CC70C-FD08-4AA7-A171-2CCB3F83E874}" type="presParOf" srcId="{9A581F2E-DDF9-46C4-AED8-09ACB6528CB5}" destId="{471CC90C-21DA-4094-B0C7-B12261A696A7}" srcOrd="1" destOrd="0" presId="urn:microsoft.com/office/officeart/2005/8/layout/StepDownProcess"/>
    <dgm:cxn modelId="{3F9B4A5F-DD5E-4F72-8373-4037B739EC00}" type="presParOf" srcId="{9A581F2E-DDF9-46C4-AED8-09ACB6528CB5}" destId="{18CEE838-FF4B-412C-8DB4-FD779BB8C218}" srcOrd="2" destOrd="0" presId="urn:microsoft.com/office/officeart/2005/8/layout/StepDownProcess"/>
    <dgm:cxn modelId="{C06D4147-A572-4783-BB4E-17BCD1C5F5E7}" type="presParOf" srcId="{18CEE838-FF4B-412C-8DB4-FD779BB8C218}" destId="{13F5FB0F-0106-49DE-B6D5-848B46C0E130}" srcOrd="0" destOrd="0" presId="urn:microsoft.com/office/officeart/2005/8/layout/StepDownProcess"/>
    <dgm:cxn modelId="{4422BA72-4D06-4BE9-9EF3-3B26645CC189}" type="presParOf" srcId="{18CEE838-FF4B-412C-8DB4-FD779BB8C218}" destId="{DEED9334-20DA-40E2-88AB-FA18BD7E3FFB}" srcOrd="1" destOrd="0" presId="urn:microsoft.com/office/officeart/2005/8/layout/StepDownProcess"/>
    <dgm:cxn modelId="{1CA28A21-31D1-48C1-BBAB-F124D11B0BD6}" type="presParOf" srcId="{18CEE838-FF4B-412C-8DB4-FD779BB8C218}" destId="{0E00E6C6-41FC-4C4F-9681-86476EA6FCB0}" srcOrd="2" destOrd="0" presId="urn:microsoft.com/office/officeart/2005/8/layout/StepDownProcess"/>
    <dgm:cxn modelId="{FD6877FF-E892-4D0A-8E2B-8EA7EB250B58}" type="presParOf" srcId="{9A581F2E-DDF9-46C4-AED8-09ACB6528CB5}" destId="{0773737E-E11B-4EE1-B9F5-95ADAB1865EC}" srcOrd="3" destOrd="0" presId="urn:microsoft.com/office/officeart/2005/8/layout/StepDownProcess"/>
    <dgm:cxn modelId="{929568FE-43F4-4CC6-8EA8-9E4B2FACEF4A}" type="presParOf" srcId="{9A581F2E-DDF9-46C4-AED8-09ACB6528CB5}" destId="{C2472C88-388A-458E-A85D-32FAD2A01BFE}" srcOrd="4" destOrd="0" presId="urn:microsoft.com/office/officeart/2005/8/layout/StepDownProcess"/>
    <dgm:cxn modelId="{6C44F290-8322-4843-8507-607073C54E48}" type="presParOf" srcId="{C2472C88-388A-458E-A85D-32FAD2A01BFE}" destId="{03AE5E4B-7287-4EF2-94FF-7CD2E0E522B5}" srcOrd="0" destOrd="0" presId="urn:microsoft.com/office/officeart/2005/8/layout/StepDownProcess"/>
    <dgm:cxn modelId="{4401654E-3715-4A68-A09D-468A72CB9653}" type="presParOf" srcId="{C2472C88-388A-458E-A85D-32FAD2A01BFE}" destId="{384AE272-D63A-4221-AC31-BF4A493B2F7E}" srcOrd="1" destOrd="0" presId="urn:microsoft.com/office/officeart/2005/8/layout/StepDownProcess"/>
    <dgm:cxn modelId="{4AC8E09A-E4AD-4A64-A526-A92D689188EF}" type="presParOf" srcId="{C2472C88-388A-458E-A85D-32FAD2A01BFE}" destId="{4EC6B5A1-726C-4FF2-8492-07E9E5A0749F}" srcOrd="2" destOrd="0" presId="urn:microsoft.com/office/officeart/2005/8/layout/StepDownProcess"/>
    <dgm:cxn modelId="{7CE0A323-4C8E-4175-A15C-577D1D357107}" type="presParOf" srcId="{9A581F2E-DDF9-46C4-AED8-09ACB6528CB5}" destId="{2C6B0A90-7395-45D9-9C55-378E7530DAEB}" srcOrd="5" destOrd="0" presId="urn:microsoft.com/office/officeart/2005/8/layout/StepDownProcess"/>
    <dgm:cxn modelId="{FE5E8409-A896-4924-A93F-322DFE37E1AD}" type="presParOf" srcId="{9A581F2E-DDF9-46C4-AED8-09ACB6528CB5}" destId="{C06095DC-E08D-426C-A684-C4B80CED2064}" srcOrd="6" destOrd="0" presId="urn:microsoft.com/office/officeart/2005/8/layout/StepDownProcess"/>
    <dgm:cxn modelId="{620692A9-4913-4691-AA0F-CC77E7316236}" type="presParOf" srcId="{C06095DC-E08D-426C-A684-C4B80CED2064}" destId="{699BF8D5-12E1-4CE7-ABB4-722CE4FC8F7C}" srcOrd="0" destOrd="0" presId="urn:microsoft.com/office/officeart/2005/8/layout/StepDownProcess"/>
    <dgm:cxn modelId="{029493E7-2ADC-40C6-BDAD-6616A736C886}" type="presParOf" srcId="{C06095DC-E08D-426C-A684-C4B80CED2064}" destId="{62A4AFB2-DCF2-4BA2-AE53-854E6E4F6D29}" srcOrd="1" destOrd="0" presId="urn:microsoft.com/office/officeart/2005/8/layout/StepDownProcess"/>
    <dgm:cxn modelId="{71F71AB0-F010-4E88-805E-CDD663DB1453}" type="presParOf" srcId="{C06095DC-E08D-426C-A684-C4B80CED2064}" destId="{8C5386B4-992B-49EE-83D0-3A0937A49C52}" srcOrd="2" destOrd="0" presId="urn:microsoft.com/office/officeart/2005/8/layout/StepDownProcess"/>
    <dgm:cxn modelId="{4CB94886-192B-462E-8B49-DDAC0F2BB35F}" type="presParOf" srcId="{9A581F2E-DDF9-46C4-AED8-09ACB6528CB5}" destId="{80CAC20F-45DC-4D25-8E49-1BE8E375B2A2}" srcOrd="7" destOrd="0" presId="urn:microsoft.com/office/officeart/2005/8/layout/StepDownProcess"/>
    <dgm:cxn modelId="{5035646C-C43B-4763-A3D3-B070F2AE1B22}" type="presParOf" srcId="{9A581F2E-DDF9-46C4-AED8-09ACB6528CB5}" destId="{95C0149A-488F-46E9-A967-3B27690F1B41}" srcOrd="8" destOrd="0" presId="urn:microsoft.com/office/officeart/2005/8/layout/StepDownProcess"/>
    <dgm:cxn modelId="{4F0EB4AB-C433-4526-9649-4514CB3DB03F}" type="presParOf" srcId="{95C0149A-488F-46E9-A967-3B27690F1B41}" destId="{9A538DD7-B641-40E9-8156-37A9630F92F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3E63C-D7D4-417B-BD38-497B88A247F3}">
      <dsp:nvSpPr>
        <dsp:cNvPr id="0" name=""/>
        <dsp:cNvSpPr/>
      </dsp:nvSpPr>
      <dsp:spPr>
        <a:xfrm>
          <a:off x="13689" y="2120619"/>
          <a:ext cx="2629502" cy="2123467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Eligible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N = 15,544 </a:t>
          </a:r>
        </a:p>
      </dsp:txBody>
      <dsp:txXfrm>
        <a:off x="75883" y="2182813"/>
        <a:ext cx="2505114" cy="1999079"/>
      </dsp:txXfrm>
    </dsp:sp>
    <dsp:sp modelId="{4A2213BD-30FC-43DB-8369-C639CCA44100}">
      <dsp:nvSpPr>
        <dsp:cNvPr id="0" name=""/>
        <dsp:cNvSpPr/>
      </dsp:nvSpPr>
      <dsp:spPr>
        <a:xfrm rot="18917459">
          <a:off x="2429105" y="2639157"/>
          <a:ext cx="1479973" cy="45219"/>
        </a:xfrm>
        <a:custGeom>
          <a:avLst/>
          <a:gdLst/>
          <a:ahLst/>
          <a:cxnLst/>
          <a:rect l="0" t="0" r="0" b="0"/>
          <a:pathLst>
            <a:path>
              <a:moveTo>
                <a:pt x="0" y="22609"/>
              </a:moveTo>
              <a:lnTo>
                <a:pt x="1479973" y="226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132093" y="2624768"/>
        <a:ext cx="73998" cy="73998"/>
      </dsp:txXfrm>
    </dsp:sp>
    <dsp:sp modelId="{E63DAD3A-D260-46A5-92DC-6809A960B74C}">
      <dsp:nvSpPr>
        <dsp:cNvPr id="0" name=""/>
        <dsp:cNvSpPr/>
      </dsp:nvSpPr>
      <dsp:spPr>
        <a:xfrm>
          <a:off x="3694993" y="1231018"/>
          <a:ext cx="2629502" cy="1820325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Included Infants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N = 15,433 </a:t>
          </a:r>
        </a:p>
      </dsp:txBody>
      <dsp:txXfrm>
        <a:off x="3748308" y="1284333"/>
        <a:ext cx="2522872" cy="1713695"/>
      </dsp:txXfrm>
    </dsp:sp>
    <dsp:sp modelId="{46B91791-E1FE-4527-BF9B-C984BD35DBCF}">
      <dsp:nvSpPr>
        <dsp:cNvPr id="0" name=""/>
        <dsp:cNvSpPr/>
      </dsp:nvSpPr>
      <dsp:spPr>
        <a:xfrm rot="18870519">
          <a:off x="6100199" y="1583573"/>
          <a:ext cx="1500393" cy="45219"/>
        </a:xfrm>
        <a:custGeom>
          <a:avLst/>
          <a:gdLst/>
          <a:ahLst/>
          <a:cxnLst/>
          <a:rect l="0" t="0" r="0" b="0"/>
          <a:pathLst>
            <a:path>
              <a:moveTo>
                <a:pt x="0" y="22609"/>
              </a:moveTo>
              <a:lnTo>
                <a:pt x="1500393" y="226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6812886" y="1568673"/>
        <a:ext cx="75019" cy="75019"/>
      </dsp:txXfrm>
    </dsp:sp>
    <dsp:sp modelId="{B9175C6F-549D-41BF-A614-0E746714ECA1}">
      <dsp:nvSpPr>
        <dsp:cNvPr id="0" name=""/>
        <dsp:cNvSpPr/>
      </dsp:nvSpPr>
      <dsp:spPr>
        <a:xfrm>
          <a:off x="7376296" y="70001"/>
          <a:ext cx="2629502" cy="2002366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en-US" sz="2800" b="1" kern="1200" dirty="0"/>
            <a:t>Low EOS risk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en-US" sz="2800" b="1" kern="1200" dirty="0"/>
            <a:t>N = 5,759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400"/>
            </a:spcAft>
          </a:pPr>
          <a:r>
            <a:rPr lang="en-US" sz="2800" b="1" kern="1200" dirty="0"/>
            <a:t>(37%)</a:t>
          </a:r>
        </a:p>
      </dsp:txBody>
      <dsp:txXfrm>
        <a:off x="7434943" y="128648"/>
        <a:ext cx="2512208" cy="1885072"/>
      </dsp:txXfrm>
    </dsp:sp>
    <dsp:sp modelId="{F822FB13-BD52-422A-A2FC-C5622A3763E6}">
      <dsp:nvSpPr>
        <dsp:cNvPr id="0" name=""/>
        <dsp:cNvSpPr/>
      </dsp:nvSpPr>
      <dsp:spPr>
        <a:xfrm rot="2776662">
          <a:off x="6089505" y="2668466"/>
          <a:ext cx="1521782" cy="45219"/>
        </a:xfrm>
        <a:custGeom>
          <a:avLst/>
          <a:gdLst/>
          <a:ahLst/>
          <a:cxnLst/>
          <a:rect l="0" t="0" r="0" b="0"/>
          <a:pathLst>
            <a:path>
              <a:moveTo>
                <a:pt x="0" y="22609"/>
              </a:moveTo>
              <a:lnTo>
                <a:pt x="1521782" y="226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6812351" y="2653031"/>
        <a:ext cx="76089" cy="76089"/>
      </dsp:txXfrm>
    </dsp:sp>
    <dsp:sp modelId="{D665559B-B82A-481C-AB32-6F297B1BACC8}">
      <dsp:nvSpPr>
        <dsp:cNvPr id="0" name=""/>
        <dsp:cNvSpPr/>
      </dsp:nvSpPr>
      <dsp:spPr>
        <a:xfrm>
          <a:off x="7376296" y="2239788"/>
          <a:ext cx="2629502" cy="2002366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2800" b="1" kern="1200" dirty="0"/>
            <a:t>Others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2800" b="1" kern="1200" dirty="0"/>
            <a:t>N = 9,674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2800" b="1" kern="1200" dirty="0"/>
            <a:t>(63%)</a:t>
          </a:r>
        </a:p>
      </dsp:txBody>
      <dsp:txXfrm>
        <a:off x="7434943" y="2298435"/>
        <a:ext cx="2512208" cy="1885072"/>
      </dsp:txXfrm>
    </dsp:sp>
    <dsp:sp modelId="{D55A1DD3-6EB2-46AB-A565-2C7DDD1CDE2E}">
      <dsp:nvSpPr>
        <dsp:cNvPr id="0" name=""/>
        <dsp:cNvSpPr/>
      </dsp:nvSpPr>
      <dsp:spPr>
        <a:xfrm rot="2628218">
          <a:off x="2440412" y="3664127"/>
          <a:ext cx="1457360" cy="45219"/>
        </a:xfrm>
        <a:custGeom>
          <a:avLst/>
          <a:gdLst/>
          <a:ahLst/>
          <a:cxnLst/>
          <a:rect l="0" t="0" r="0" b="0"/>
          <a:pathLst>
            <a:path>
              <a:moveTo>
                <a:pt x="0" y="22609"/>
              </a:moveTo>
              <a:lnTo>
                <a:pt x="1457360" y="226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132658" y="3650303"/>
        <a:ext cx="72868" cy="72868"/>
      </dsp:txXfrm>
    </dsp:sp>
    <dsp:sp modelId="{3E40EA20-6F3D-49CF-9400-2C25F8D157AB}">
      <dsp:nvSpPr>
        <dsp:cNvPr id="0" name=""/>
        <dsp:cNvSpPr/>
      </dsp:nvSpPr>
      <dsp:spPr>
        <a:xfrm>
          <a:off x="3694993" y="3248557"/>
          <a:ext cx="2629502" cy="1885129"/>
        </a:xfrm>
        <a:prstGeom prst="roundRect">
          <a:avLst>
            <a:gd name="adj" fmla="val 10000"/>
          </a:avLst>
        </a:prstGeom>
        <a:solidFill>
          <a:srgbClr val="FFFFCC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Missing Data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N = 111</a:t>
          </a:r>
        </a:p>
      </dsp:txBody>
      <dsp:txXfrm>
        <a:off x="3750207" y="3303771"/>
        <a:ext cx="2519074" cy="177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B4EBA-6B57-428D-ACFF-20C2FB8D284D}">
      <dsp:nvSpPr>
        <dsp:cNvPr id="0" name=""/>
        <dsp:cNvSpPr/>
      </dsp:nvSpPr>
      <dsp:spPr>
        <a:xfrm rot="5400000">
          <a:off x="64394" y="952768"/>
          <a:ext cx="930116" cy="10589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1F9B1-5852-4A39-BD4D-27316A70C37F}">
      <dsp:nvSpPr>
        <dsp:cNvPr id="0" name=""/>
        <dsp:cNvSpPr/>
      </dsp:nvSpPr>
      <dsp:spPr>
        <a:xfrm>
          <a:off x="0" y="121963"/>
          <a:ext cx="2345129" cy="859670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Register online</a:t>
          </a:r>
        </a:p>
      </dsp:txBody>
      <dsp:txXfrm>
        <a:off x="41973" y="163936"/>
        <a:ext cx="2261183" cy="775724"/>
      </dsp:txXfrm>
    </dsp:sp>
    <dsp:sp modelId="{41139E92-E1BF-4EB3-A11F-18E7D903A0CB}">
      <dsp:nvSpPr>
        <dsp:cNvPr id="0" name=""/>
        <dsp:cNvSpPr/>
      </dsp:nvSpPr>
      <dsp:spPr>
        <a:xfrm>
          <a:off x="1885801" y="0"/>
          <a:ext cx="1138790" cy="88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5FB0F-0106-49DE-B6D5-848B46C0E130}">
      <dsp:nvSpPr>
        <dsp:cNvPr id="0" name=""/>
        <dsp:cNvSpPr/>
      </dsp:nvSpPr>
      <dsp:spPr>
        <a:xfrm rot="5400000">
          <a:off x="724539" y="2079395"/>
          <a:ext cx="930116" cy="10589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9896"/>
            <a:satOff val="-624"/>
            <a:lumOff val="4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D9334-20DA-40E2-88AB-FA18BD7E3FFB}">
      <dsp:nvSpPr>
        <dsp:cNvPr id="0" name=""/>
        <dsp:cNvSpPr/>
      </dsp:nvSpPr>
      <dsp:spPr>
        <a:xfrm>
          <a:off x="1143001" y="1288353"/>
          <a:ext cx="2345129" cy="859670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142563"/>
            <a:satOff val="-12103"/>
            <a:lumOff val="90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Abstract /Posters</a:t>
          </a:r>
        </a:p>
      </dsp:txBody>
      <dsp:txXfrm>
        <a:off x="1184974" y="1330326"/>
        <a:ext cx="2261183" cy="775724"/>
      </dsp:txXfrm>
    </dsp:sp>
    <dsp:sp modelId="{0E00E6C6-41FC-4C4F-9681-86476EA6FCB0}">
      <dsp:nvSpPr>
        <dsp:cNvPr id="0" name=""/>
        <dsp:cNvSpPr/>
      </dsp:nvSpPr>
      <dsp:spPr>
        <a:xfrm>
          <a:off x="2612374" y="1152870"/>
          <a:ext cx="1138790" cy="88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E5E4B-7287-4EF2-94FF-7CD2E0E522B5}">
      <dsp:nvSpPr>
        <dsp:cNvPr id="0" name=""/>
        <dsp:cNvSpPr/>
      </dsp:nvSpPr>
      <dsp:spPr>
        <a:xfrm rot="5400000">
          <a:off x="2209774" y="3206023"/>
          <a:ext cx="930116" cy="10589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9791"/>
            <a:satOff val="-1247"/>
            <a:lumOff val="9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AE272-D63A-4221-AC31-BF4A493B2F7E}">
      <dsp:nvSpPr>
        <dsp:cNvPr id="0" name=""/>
        <dsp:cNvSpPr/>
      </dsp:nvSpPr>
      <dsp:spPr>
        <a:xfrm>
          <a:off x="1718681" y="2375218"/>
          <a:ext cx="2345129" cy="859670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285125"/>
            <a:satOff val="-24206"/>
            <a:lumOff val="18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kern="1200" dirty="0"/>
            <a:t>AC Team Survey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760654" y="2417191"/>
        <a:ext cx="2261183" cy="775724"/>
      </dsp:txXfrm>
    </dsp:sp>
    <dsp:sp modelId="{4EC6B5A1-726C-4FF2-8492-07E9E5A0749F}">
      <dsp:nvSpPr>
        <dsp:cNvPr id="0" name=""/>
        <dsp:cNvSpPr/>
      </dsp:nvSpPr>
      <dsp:spPr>
        <a:xfrm>
          <a:off x="6497884" y="2279498"/>
          <a:ext cx="1138790" cy="88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6497884" y="2279498"/>
        <a:ext cx="1138790" cy="885825"/>
      </dsp:txXfrm>
    </dsp:sp>
    <dsp:sp modelId="{699BF8D5-12E1-4CE7-ABB4-722CE4FC8F7C}">
      <dsp:nvSpPr>
        <dsp:cNvPr id="0" name=""/>
        <dsp:cNvSpPr/>
      </dsp:nvSpPr>
      <dsp:spPr>
        <a:xfrm rot="5400000">
          <a:off x="3695009" y="4332651"/>
          <a:ext cx="930116" cy="10589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9687"/>
            <a:satOff val="-1871"/>
            <a:lumOff val="142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4AFB2-DCF2-4BA2-AE53-854E6E4F6D29}">
      <dsp:nvSpPr>
        <dsp:cNvPr id="0" name=""/>
        <dsp:cNvSpPr/>
      </dsp:nvSpPr>
      <dsp:spPr>
        <a:xfrm>
          <a:off x="3203916" y="3501846"/>
          <a:ext cx="2345129" cy="859670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427688"/>
            <a:satOff val="-36309"/>
            <a:lumOff val="27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Submit Data</a:t>
          </a:r>
        </a:p>
      </dsp:txBody>
      <dsp:txXfrm>
        <a:off x="3245889" y="3543819"/>
        <a:ext cx="2261183" cy="775724"/>
      </dsp:txXfrm>
    </dsp:sp>
    <dsp:sp modelId="{8C5386B4-992B-49EE-83D0-3A0937A49C52}">
      <dsp:nvSpPr>
        <dsp:cNvPr id="0" name=""/>
        <dsp:cNvSpPr/>
      </dsp:nvSpPr>
      <dsp:spPr>
        <a:xfrm>
          <a:off x="7983119" y="3406126"/>
          <a:ext cx="1138790" cy="88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7983119" y="3406126"/>
        <a:ext cx="1138790" cy="885825"/>
      </dsp:txXfrm>
    </dsp:sp>
    <dsp:sp modelId="{9A538DD7-B641-40E9-8156-37A9630F92F9}">
      <dsp:nvSpPr>
        <dsp:cNvPr id="0" name=""/>
        <dsp:cNvSpPr/>
      </dsp:nvSpPr>
      <dsp:spPr>
        <a:xfrm>
          <a:off x="4689151" y="4558991"/>
          <a:ext cx="2345129" cy="859670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570251"/>
            <a:satOff val="-48412"/>
            <a:lumOff val="363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Flat Stanley</a:t>
          </a:r>
        </a:p>
      </dsp:txBody>
      <dsp:txXfrm>
        <a:off x="4731124" y="4600964"/>
        <a:ext cx="2261183" cy="775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0.02782</cdr:x>
      <cdr:y>0.08357</cdr:y>
    </cdr:from>
    <cdr:to>
      <cdr:x>0.1111</cdr:x>
      <cdr:y>0.21069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36085" y="384413"/>
          <a:ext cx="1006042" cy="5847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/>
            <a:t>&lt;0.5 mL</a:t>
          </a:r>
        </a:p>
        <a:p xmlns:a="http://schemas.openxmlformats.org/drawingml/2006/main">
          <a:pPr algn="ctr"/>
          <a:r>
            <a:rPr lang="en-US" sz="1600" b="1"/>
            <a:t>1%</a:t>
          </a:r>
        </a:p>
      </cdr:txBody>
    </cdr:sp>
  </cdr:relSizeAnchor>
  <cdr:relSizeAnchor xmlns:cdr="http://schemas.openxmlformats.org/drawingml/2006/chartDrawing">
    <cdr:from>
      <cdr:x>0.08789</cdr:x>
      <cdr:y>0.23963</cdr:y>
    </cdr:from>
    <cdr:to>
      <cdr:x>0.18527</cdr:x>
      <cdr:y>0.36675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1061680" y="1102304"/>
          <a:ext cx="1176373" cy="5847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/>
            <a:t>0.5</a:t>
          </a:r>
          <a:r>
            <a:rPr lang="en-US" sz="1600" b="1" baseline="0"/>
            <a:t>- 0.9</a:t>
          </a:r>
          <a:r>
            <a:rPr lang="en-US" sz="1600" b="1"/>
            <a:t> mL</a:t>
          </a:r>
        </a:p>
        <a:p xmlns:a="http://schemas.openxmlformats.org/drawingml/2006/main">
          <a:pPr algn="ctr"/>
          <a:r>
            <a:rPr lang="en-US" sz="1600" b="1"/>
            <a:t>4.4%</a:t>
          </a:r>
        </a:p>
      </cdr:txBody>
    </cdr:sp>
  </cdr:relSizeAnchor>
  <cdr:relSizeAnchor xmlns:cdr="http://schemas.openxmlformats.org/drawingml/2006/chartDrawing">
    <cdr:from>
      <cdr:x>0.07863</cdr:x>
      <cdr:y>0.21075</cdr:y>
    </cdr:from>
    <cdr:to>
      <cdr:x>0.08008</cdr:x>
      <cdr:y>0.72002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2D699A04-E474-4380-9057-A4522FFE64D8}"/>
            </a:ext>
          </a:extLst>
        </cdr:cNvPr>
        <cdr:cNvCxnSpPr/>
      </cdr:nvCxnSpPr>
      <cdr:spPr>
        <a:xfrm xmlns:a="http://schemas.openxmlformats.org/drawingml/2006/main" flipH="1">
          <a:off x="949817" y="969448"/>
          <a:ext cx="17516" cy="234266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ECD6-54B9-4F94-8E14-203B91A37CF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540EB-5334-4296-967C-10B4D905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3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lpqc.org/wp-content/uploads/2021/09/EOS-risk-assessment-less-than-35-weeks.docx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ds.com/live/330984" TargetMode="External"/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lpqc.org/ILPQC%202020+/Annual%20Conferences/2020%20Annual%20Conference/ILPQC%20Annual%20Conference%20Abstract%20Template_2020_FINAL.ppt" TargetMode="External"/><Relationship Id="rId5" Type="http://schemas.openxmlformats.org/officeDocument/2006/relationships/hyperlink" Target="https://redcap.healthlnk.org/surveys/?s=K8L84877AJ" TargetMode="External"/><Relationship Id="rId4" Type="http://schemas.openxmlformats.org/officeDocument/2006/relationships/hyperlink" Target="https://redcap.healthlnk.org/surveys/?s=7XEFMA7N9J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40EB-5334-4296-967C-10B4D905E3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8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40EB-5334-4296-967C-10B4D905E3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80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&gt;35 EOS Assessment</a:t>
            </a:r>
            <a:endParaRPr lang="en-US" dirty="0">
              <a:effectLst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&lt;35 EOS Assessment</a:t>
            </a:r>
            <a:endParaRPr lang="en-US" dirty="0">
              <a:effectLst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Documentation of Maternal Risk Factors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40EB-5334-4296-967C-10B4D905E3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7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JJ: Can we add a slide of prescribing rate &lt;35 weeks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Done-Ellie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40EB-5334-4296-967C-10B4D905E3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36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 add a slide with the </a:t>
            </a:r>
            <a:r>
              <a:rPr lang="en-US" dirty="0" err="1"/>
              <a:t>deconstructred</a:t>
            </a:r>
            <a:r>
              <a:rPr lang="en-US" dirty="0"/>
              <a:t> KDD that shows where today’s talk fits in? (which driver and sub driver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Added Below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540EB-5334-4296-967C-10B4D905E3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8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540EB-5334-4296-967C-10B4D905E3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Analysis by Robust Poisson regression adjusted for center, race, antenatal steroid, multiple birth, sex, GA, BW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B4731-0923-4931-82CD-060590D318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321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 more in low gestation and non</a:t>
            </a:r>
            <a:r>
              <a:rPr lang="en-US" baseline="0" dirty="0"/>
              <a:t> </a:t>
            </a:r>
            <a:r>
              <a:rPr lang="en-US" baseline="0" dirty="0" err="1"/>
              <a:t>lerd</a:t>
            </a:r>
            <a:r>
              <a:rPr lang="en-US" baseline="0" dirty="0"/>
              <a:t> group; EOS plus CONS 0.8 vs 2.8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487DC-4080-447E-8FF1-28A495399E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3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Death more in low gestation and non</a:t>
            </a:r>
            <a:r>
              <a:rPr lang="en-US" baseline="0" dirty="0"/>
              <a:t> </a:t>
            </a:r>
            <a:r>
              <a:rPr lang="en-US" baseline="0" dirty="0" err="1"/>
              <a:t>lerd</a:t>
            </a:r>
            <a:r>
              <a:rPr lang="en-US" baseline="0" dirty="0"/>
              <a:t> group; EOS plus CONS 0.8 vs 2.8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487DC-4080-447E-8FF1-28A495399E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251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92586-65E5-423C-AFAD-19D53CBBD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438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*Hemodynamically unstable and refractory to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92586-65E5-423C-AFAD-19D53CBBD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70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B4731-0923-4931-82CD-060590D318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77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92586-65E5-423C-AFAD-19D53CBBD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468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965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3387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&lt;35 weeks AAP Risk Assessment Workflow</a:t>
            </a:r>
            <a:endParaRPr lang="en-US" sz="1200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5031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40EB-5334-4296-967C-10B4D905E33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46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852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37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970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67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21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Registration link: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https://www.eeds.com/live/330984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https://redcap.healthlnk.org/surveys/?s=7XEFMA7N9J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Abstracts: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https://redcap.healthlnk.org/surveys/?s=K8L84877AJ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 template: </a:t>
            </a:r>
            <a:r>
              <a:rPr lang="en-US" dirty="0">
                <a:hlinkClick r:id="rId6"/>
              </a:rPr>
              <a:t>https://ilpqc.org/ILPQC%202020+/Annual%20Conferences/2020%20Annual%20Conference/ILPQC%20Annual%20Conference%20Abstract%20Template_2020_FINAL.ppt</a:t>
            </a:r>
            <a:r>
              <a:rPr lang="en-US" dirty="0"/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892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83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24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2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502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NOTE: updated from September to</a:t>
            </a:r>
            <a:r>
              <a:rPr lang="en-US" baseline="0" dirty="0"/>
              <a:t> August for Data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34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66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Justin and Leslie: Teams without at least 4 of these in place</a:t>
            </a:r>
            <a:r>
              <a:rPr lang="en-US" b="1" i="1" baseline="0" dirty="0"/>
              <a:t> will receive QI Support from ILPQC.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540EB-5334-4296-967C-10B4D905E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0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40EB-5334-4296-967C-10B4D905E3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8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sv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24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5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7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988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7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8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7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7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6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87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38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8080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56" y="5564123"/>
            <a:ext cx="2025383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690" y="493920"/>
            <a:ext cx="1124861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1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01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4396" y="228600"/>
            <a:ext cx="2025383" cy="9113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756" y="0"/>
            <a:ext cx="5000243" cy="14264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335012" y="0"/>
            <a:ext cx="4857115" cy="1388745"/>
          </a:xfrm>
          <a:custGeom>
            <a:avLst/>
            <a:gdLst/>
            <a:ahLst/>
            <a:cxnLst/>
            <a:rect l="l" t="t" r="r" b="b"/>
            <a:pathLst>
              <a:path w="4857115" h="1388745">
                <a:moveTo>
                  <a:pt x="229666" y="0"/>
                </a:moveTo>
                <a:lnTo>
                  <a:pt x="0" y="0"/>
                </a:lnTo>
                <a:lnTo>
                  <a:pt x="294614" y="211556"/>
                </a:lnTo>
                <a:lnTo>
                  <a:pt x="378274" y="270791"/>
                </a:lnTo>
                <a:lnTo>
                  <a:pt x="462262" y="329657"/>
                </a:lnTo>
                <a:lnTo>
                  <a:pt x="546633" y="388060"/>
                </a:lnTo>
                <a:lnTo>
                  <a:pt x="631444" y="445909"/>
                </a:lnTo>
                <a:lnTo>
                  <a:pt x="716803" y="503087"/>
                </a:lnTo>
                <a:lnTo>
                  <a:pt x="759718" y="531379"/>
                </a:lnTo>
                <a:lnTo>
                  <a:pt x="802798" y="559455"/>
                </a:lnTo>
                <a:lnTo>
                  <a:pt x="846045" y="587301"/>
                </a:lnTo>
                <a:lnTo>
                  <a:pt x="889466" y="614902"/>
                </a:lnTo>
                <a:lnTo>
                  <a:pt x="933064" y="642245"/>
                </a:lnTo>
                <a:lnTo>
                  <a:pt x="976844" y="669315"/>
                </a:lnTo>
                <a:lnTo>
                  <a:pt x="1020811" y="696099"/>
                </a:lnTo>
                <a:lnTo>
                  <a:pt x="1064969" y="722583"/>
                </a:lnTo>
                <a:lnTo>
                  <a:pt x="1109323" y="748752"/>
                </a:lnTo>
                <a:lnTo>
                  <a:pt x="1153878" y="774593"/>
                </a:lnTo>
                <a:lnTo>
                  <a:pt x="1198639" y="800092"/>
                </a:lnTo>
                <a:lnTo>
                  <a:pt x="1243609" y="825234"/>
                </a:lnTo>
                <a:lnTo>
                  <a:pt x="1288794" y="850007"/>
                </a:lnTo>
                <a:lnTo>
                  <a:pt x="1334198" y="874394"/>
                </a:lnTo>
                <a:lnTo>
                  <a:pt x="1379837" y="898286"/>
                </a:lnTo>
                <a:lnTo>
                  <a:pt x="1425722" y="921765"/>
                </a:lnTo>
                <a:lnTo>
                  <a:pt x="1471850" y="944815"/>
                </a:lnTo>
                <a:lnTo>
                  <a:pt x="1518217" y="967423"/>
                </a:lnTo>
                <a:lnTo>
                  <a:pt x="1564820" y="989573"/>
                </a:lnTo>
                <a:lnTo>
                  <a:pt x="1611657" y="1011251"/>
                </a:lnTo>
                <a:lnTo>
                  <a:pt x="1658725" y="1032442"/>
                </a:lnTo>
                <a:lnTo>
                  <a:pt x="1706019" y="1053131"/>
                </a:lnTo>
                <a:lnTo>
                  <a:pt x="1753538" y="1073304"/>
                </a:lnTo>
                <a:lnTo>
                  <a:pt x="1801277" y="1092946"/>
                </a:lnTo>
                <a:lnTo>
                  <a:pt x="1849235" y="1112041"/>
                </a:lnTo>
                <a:lnTo>
                  <a:pt x="1897408" y="1130577"/>
                </a:lnTo>
                <a:lnTo>
                  <a:pt x="1945792" y="1148536"/>
                </a:lnTo>
                <a:lnTo>
                  <a:pt x="1994385" y="1165906"/>
                </a:lnTo>
                <a:lnTo>
                  <a:pt x="2043184" y="1182671"/>
                </a:lnTo>
                <a:lnTo>
                  <a:pt x="2092185" y="1198816"/>
                </a:lnTo>
                <a:lnTo>
                  <a:pt x="2141388" y="1214320"/>
                </a:lnTo>
                <a:lnTo>
                  <a:pt x="2190793" y="1229176"/>
                </a:lnTo>
                <a:lnTo>
                  <a:pt x="2240390" y="1243379"/>
                </a:lnTo>
                <a:lnTo>
                  <a:pt x="2290168" y="1256929"/>
                </a:lnTo>
                <a:lnTo>
                  <a:pt x="2340118" y="1269823"/>
                </a:lnTo>
                <a:lnTo>
                  <a:pt x="2390229" y="1282057"/>
                </a:lnTo>
                <a:lnTo>
                  <a:pt x="2440490" y="1293631"/>
                </a:lnTo>
                <a:lnTo>
                  <a:pt x="2490893" y="1304542"/>
                </a:lnTo>
                <a:lnTo>
                  <a:pt x="2541427" y="1314787"/>
                </a:lnTo>
                <a:lnTo>
                  <a:pt x="2592081" y="1324364"/>
                </a:lnTo>
                <a:lnTo>
                  <a:pt x="2642846" y="1333270"/>
                </a:lnTo>
                <a:lnTo>
                  <a:pt x="2693712" y="1341503"/>
                </a:lnTo>
                <a:lnTo>
                  <a:pt x="2744667" y="1349062"/>
                </a:lnTo>
                <a:lnTo>
                  <a:pt x="2795703" y="1355943"/>
                </a:lnTo>
                <a:lnTo>
                  <a:pt x="2846809" y="1362144"/>
                </a:lnTo>
                <a:lnTo>
                  <a:pt x="2897974" y="1367663"/>
                </a:lnTo>
                <a:lnTo>
                  <a:pt x="2949367" y="1372516"/>
                </a:lnTo>
                <a:lnTo>
                  <a:pt x="3000759" y="1376721"/>
                </a:lnTo>
                <a:lnTo>
                  <a:pt x="3052151" y="1380279"/>
                </a:lnTo>
                <a:lnTo>
                  <a:pt x="3103543" y="1383190"/>
                </a:lnTo>
                <a:lnTo>
                  <a:pt x="3154935" y="1385454"/>
                </a:lnTo>
                <a:lnTo>
                  <a:pt x="3206327" y="1387070"/>
                </a:lnTo>
                <a:lnTo>
                  <a:pt x="3257719" y="1388040"/>
                </a:lnTo>
                <a:lnTo>
                  <a:pt x="3309112" y="1388364"/>
                </a:lnTo>
                <a:lnTo>
                  <a:pt x="3463683" y="1385176"/>
                </a:lnTo>
                <a:lnTo>
                  <a:pt x="3515207" y="1382522"/>
                </a:lnTo>
                <a:lnTo>
                  <a:pt x="3617722" y="1376680"/>
                </a:lnTo>
                <a:lnTo>
                  <a:pt x="3771226" y="1362354"/>
                </a:lnTo>
                <a:lnTo>
                  <a:pt x="3911465" y="1344761"/>
                </a:lnTo>
                <a:lnTo>
                  <a:pt x="4051160" y="1321993"/>
                </a:lnTo>
                <a:lnTo>
                  <a:pt x="4126585" y="1307655"/>
                </a:lnTo>
                <a:lnTo>
                  <a:pt x="4201880" y="1292578"/>
                </a:lnTo>
                <a:lnTo>
                  <a:pt x="4326839" y="1264119"/>
                </a:lnTo>
                <a:lnTo>
                  <a:pt x="4451134" y="1232268"/>
                </a:lnTo>
                <a:lnTo>
                  <a:pt x="4524971" y="1211554"/>
                </a:lnTo>
                <a:lnTo>
                  <a:pt x="4574093" y="1197168"/>
                </a:lnTo>
                <a:lnTo>
                  <a:pt x="4623061" y="1182277"/>
                </a:lnTo>
                <a:lnTo>
                  <a:pt x="4671870" y="1166877"/>
                </a:lnTo>
                <a:lnTo>
                  <a:pt x="4720513" y="1150962"/>
                </a:lnTo>
                <a:lnTo>
                  <a:pt x="4856988" y="1102131"/>
                </a:lnTo>
                <a:lnTo>
                  <a:pt x="4856988" y="1090574"/>
                </a:lnTo>
                <a:lnTo>
                  <a:pt x="4716526" y="1137158"/>
                </a:lnTo>
                <a:lnTo>
                  <a:pt x="4667690" y="1151880"/>
                </a:lnTo>
                <a:lnTo>
                  <a:pt x="4618685" y="1166085"/>
                </a:lnTo>
                <a:lnTo>
                  <a:pt x="4569518" y="1179781"/>
                </a:lnTo>
                <a:lnTo>
                  <a:pt x="4520196" y="1192974"/>
                </a:lnTo>
                <a:lnTo>
                  <a:pt x="4446358" y="1212088"/>
                </a:lnTo>
                <a:lnTo>
                  <a:pt x="4322064" y="1240751"/>
                </a:lnTo>
                <a:lnTo>
                  <a:pt x="4197105" y="1266066"/>
                </a:lnTo>
                <a:lnTo>
                  <a:pt x="4071340" y="1287487"/>
                </a:lnTo>
                <a:lnTo>
                  <a:pt x="4054881" y="1290662"/>
                </a:lnTo>
                <a:lnTo>
                  <a:pt x="4020883" y="1294917"/>
                </a:lnTo>
                <a:lnTo>
                  <a:pt x="3919956" y="1308722"/>
                </a:lnTo>
                <a:lnTo>
                  <a:pt x="3913584" y="1309740"/>
                </a:lnTo>
                <a:lnTo>
                  <a:pt x="3768039" y="1325181"/>
                </a:lnTo>
                <a:lnTo>
                  <a:pt x="3666333" y="1332515"/>
                </a:lnTo>
                <a:lnTo>
                  <a:pt x="3615584" y="1335489"/>
                </a:lnTo>
                <a:lnTo>
                  <a:pt x="3564807" y="1337824"/>
                </a:lnTo>
                <a:lnTo>
                  <a:pt x="3514012" y="1339519"/>
                </a:lnTo>
                <a:lnTo>
                  <a:pt x="3463208" y="1340574"/>
                </a:lnTo>
                <a:lnTo>
                  <a:pt x="3412403" y="1340988"/>
                </a:lnTo>
                <a:lnTo>
                  <a:pt x="3361604" y="1340760"/>
                </a:lnTo>
                <a:lnTo>
                  <a:pt x="3310822" y="1339890"/>
                </a:lnTo>
                <a:lnTo>
                  <a:pt x="3260063" y="1338377"/>
                </a:lnTo>
                <a:lnTo>
                  <a:pt x="3209337" y="1336219"/>
                </a:lnTo>
                <a:lnTo>
                  <a:pt x="3158652" y="1333418"/>
                </a:lnTo>
                <a:lnTo>
                  <a:pt x="3108017" y="1329971"/>
                </a:lnTo>
                <a:lnTo>
                  <a:pt x="3057440" y="1325878"/>
                </a:lnTo>
                <a:lnTo>
                  <a:pt x="3006929" y="1321138"/>
                </a:lnTo>
                <a:lnTo>
                  <a:pt x="2956493" y="1315752"/>
                </a:lnTo>
                <a:lnTo>
                  <a:pt x="2906141" y="1309717"/>
                </a:lnTo>
                <a:lnTo>
                  <a:pt x="2855880" y="1303034"/>
                </a:lnTo>
                <a:lnTo>
                  <a:pt x="2805719" y="1295701"/>
                </a:lnTo>
                <a:lnTo>
                  <a:pt x="2755668" y="1287719"/>
                </a:lnTo>
                <a:lnTo>
                  <a:pt x="2705733" y="1279085"/>
                </a:lnTo>
                <a:lnTo>
                  <a:pt x="2655924" y="1269801"/>
                </a:lnTo>
                <a:lnTo>
                  <a:pt x="2606250" y="1259864"/>
                </a:lnTo>
                <a:lnTo>
                  <a:pt x="2556717" y="1249275"/>
                </a:lnTo>
                <a:lnTo>
                  <a:pt x="2507336" y="1238032"/>
                </a:lnTo>
                <a:lnTo>
                  <a:pt x="2458115" y="1226135"/>
                </a:lnTo>
                <a:lnTo>
                  <a:pt x="2409061" y="1213583"/>
                </a:lnTo>
                <a:lnTo>
                  <a:pt x="2360184" y="1200376"/>
                </a:lnTo>
                <a:lnTo>
                  <a:pt x="2311492" y="1186512"/>
                </a:lnTo>
                <a:lnTo>
                  <a:pt x="2262993" y="1171992"/>
                </a:lnTo>
                <a:lnTo>
                  <a:pt x="2214696" y="1156814"/>
                </a:lnTo>
                <a:lnTo>
                  <a:pt x="2166609" y="1140978"/>
                </a:lnTo>
                <a:lnTo>
                  <a:pt x="2118741" y="1124483"/>
                </a:lnTo>
                <a:lnTo>
                  <a:pt x="2071141" y="1107460"/>
                </a:lnTo>
                <a:lnTo>
                  <a:pt x="2023754" y="1089851"/>
                </a:lnTo>
                <a:lnTo>
                  <a:pt x="1976582" y="1071666"/>
                </a:lnTo>
                <a:lnTo>
                  <a:pt x="1929626" y="1052917"/>
                </a:lnTo>
                <a:lnTo>
                  <a:pt x="1882888" y="1033613"/>
                </a:lnTo>
                <a:lnTo>
                  <a:pt x="1836370" y="1013767"/>
                </a:lnTo>
                <a:lnTo>
                  <a:pt x="1790072" y="993390"/>
                </a:lnTo>
                <a:lnTo>
                  <a:pt x="1743997" y="972491"/>
                </a:lnTo>
                <a:lnTo>
                  <a:pt x="1698146" y="951082"/>
                </a:lnTo>
                <a:lnTo>
                  <a:pt x="1652520" y="929174"/>
                </a:lnTo>
                <a:lnTo>
                  <a:pt x="1607121" y="906778"/>
                </a:lnTo>
                <a:lnTo>
                  <a:pt x="1561951" y="883905"/>
                </a:lnTo>
                <a:lnTo>
                  <a:pt x="1517011" y="860565"/>
                </a:lnTo>
                <a:lnTo>
                  <a:pt x="1472303" y="836770"/>
                </a:lnTo>
                <a:lnTo>
                  <a:pt x="1427828" y="812530"/>
                </a:lnTo>
                <a:lnTo>
                  <a:pt x="1383588" y="787857"/>
                </a:lnTo>
                <a:lnTo>
                  <a:pt x="1339579" y="762863"/>
                </a:lnTo>
                <a:lnTo>
                  <a:pt x="1295787" y="737474"/>
                </a:lnTo>
                <a:lnTo>
                  <a:pt x="1252205" y="711704"/>
                </a:lnTo>
                <a:lnTo>
                  <a:pt x="1208825" y="685568"/>
                </a:lnTo>
                <a:lnTo>
                  <a:pt x="1165642" y="659081"/>
                </a:lnTo>
                <a:lnTo>
                  <a:pt x="1122647" y="632257"/>
                </a:lnTo>
                <a:lnTo>
                  <a:pt x="1079835" y="605111"/>
                </a:lnTo>
                <a:lnTo>
                  <a:pt x="1037197" y="577659"/>
                </a:lnTo>
                <a:lnTo>
                  <a:pt x="994728" y="549914"/>
                </a:lnTo>
                <a:lnTo>
                  <a:pt x="952419" y="521892"/>
                </a:lnTo>
                <a:lnTo>
                  <a:pt x="910265" y="493607"/>
                </a:lnTo>
                <a:lnTo>
                  <a:pt x="868258" y="465073"/>
                </a:lnTo>
                <a:lnTo>
                  <a:pt x="826391" y="436307"/>
                </a:lnTo>
                <a:lnTo>
                  <a:pt x="743049" y="378132"/>
                </a:lnTo>
                <a:lnTo>
                  <a:pt x="660185" y="319196"/>
                </a:lnTo>
                <a:lnTo>
                  <a:pt x="577733" y="259586"/>
                </a:lnTo>
                <a:lnTo>
                  <a:pt x="495623" y="199394"/>
                </a:lnTo>
                <a:lnTo>
                  <a:pt x="372948" y="108216"/>
                </a:lnTo>
                <a:lnTo>
                  <a:pt x="229666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9600" y="633526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AEB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78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00" y="633526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AEB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95" y="228599"/>
            <a:ext cx="2025395" cy="9113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755" y="0"/>
            <a:ext cx="5000243" cy="142645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335012" y="0"/>
            <a:ext cx="4857115" cy="1388745"/>
          </a:xfrm>
          <a:custGeom>
            <a:avLst/>
            <a:gdLst/>
            <a:ahLst/>
            <a:cxnLst/>
            <a:rect l="l" t="t" r="r" b="b"/>
            <a:pathLst>
              <a:path w="4857115" h="1388745">
                <a:moveTo>
                  <a:pt x="229666" y="0"/>
                </a:moveTo>
                <a:lnTo>
                  <a:pt x="0" y="0"/>
                </a:lnTo>
                <a:lnTo>
                  <a:pt x="294614" y="211556"/>
                </a:lnTo>
                <a:lnTo>
                  <a:pt x="378274" y="270791"/>
                </a:lnTo>
                <a:lnTo>
                  <a:pt x="462262" y="329657"/>
                </a:lnTo>
                <a:lnTo>
                  <a:pt x="546633" y="388060"/>
                </a:lnTo>
                <a:lnTo>
                  <a:pt x="631444" y="445909"/>
                </a:lnTo>
                <a:lnTo>
                  <a:pt x="716803" y="503087"/>
                </a:lnTo>
                <a:lnTo>
                  <a:pt x="759718" y="531379"/>
                </a:lnTo>
                <a:lnTo>
                  <a:pt x="802798" y="559455"/>
                </a:lnTo>
                <a:lnTo>
                  <a:pt x="846045" y="587301"/>
                </a:lnTo>
                <a:lnTo>
                  <a:pt x="889466" y="614902"/>
                </a:lnTo>
                <a:lnTo>
                  <a:pt x="933064" y="642245"/>
                </a:lnTo>
                <a:lnTo>
                  <a:pt x="976844" y="669315"/>
                </a:lnTo>
                <a:lnTo>
                  <a:pt x="1020811" y="696099"/>
                </a:lnTo>
                <a:lnTo>
                  <a:pt x="1064969" y="722583"/>
                </a:lnTo>
                <a:lnTo>
                  <a:pt x="1109323" y="748752"/>
                </a:lnTo>
                <a:lnTo>
                  <a:pt x="1153878" y="774593"/>
                </a:lnTo>
                <a:lnTo>
                  <a:pt x="1198639" y="800092"/>
                </a:lnTo>
                <a:lnTo>
                  <a:pt x="1243609" y="825234"/>
                </a:lnTo>
                <a:lnTo>
                  <a:pt x="1288794" y="850007"/>
                </a:lnTo>
                <a:lnTo>
                  <a:pt x="1334198" y="874394"/>
                </a:lnTo>
                <a:lnTo>
                  <a:pt x="1379837" y="898286"/>
                </a:lnTo>
                <a:lnTo>
                  <a:pt x="1425722" y="921765"/>
                </a:lnTo>
                <a:lnTo>
                  <a:pt x="1471850" y="944815"/>
                </a:lnTo>
                <a:lnTo>
                  <a:pt x="1518217" y="967423"/>
                </a:lnTo>
                <a:lnTo>
                  <a:pt x="1564820" y="989573"/>
                </a:lnTo>
                <a:lnTo>
                  <a:pt x="1611657" y="1011251"/>
                </a:lnTo>
                <a:lnTo>
                  <a:pt x="1658725" y="1032442"/>
                </a:lnTo>
                <a:lnTo>
                  <a:pt x="1706019" y="1053131"/>
                </a:lnTo>
                <a:lnTo>
                  <a:pt x="1753538" y="1073304"/>
                </a:lnTo>
                <a:lnTo>
                  <a:pt x="1801277" y="1092946"/>
                </a:lnTo>
                <a:lnTo>
                  <a:pt x="1849235" y="1112041"/>
                </a:lnTo>
                <a:lnTo>
                  <a:pt x="1897408" y="1130577"/>
                </a:lnTo>
                <a:lnTo>
                  <a:pt x="1945792" y="1148536"/>
                </a:lnTo>
                <a:lnTo>
                  <a:pt x="1994385" y="1165906"/>
                </a:lnTo>
                <a:lnTo>
                  <a:pt x="2043184" y="1182671"/>
                </a:lnTo>
                <a:lnTo>
                  <a:pt x="2092185" y="1198816"/>
                </a:lnTo>
                <a:lnTo>
                  <a:pt x="2141388" y="1214320"/>
                </a:lnTo>
                <a:lnTo>
                  <a:pt x="2190793" y="1229176"/>
                </a:lnTo>
                <a:lnTo>
                  <a:pt x="2240390" y="1243379"/>
                </a:lnTo>
                <a:lnTo>
                  <a:pt x="2290168" y="1256929"/>
                </a:lnTo>
                <a:lnTo>
                  <a:pt x="2340118" y="1269823"/>
                </a:lnTo>
                <a:lnTo>
                  <a:pt x="2390229" y="1282057"/>
                </a:lnTo>
                <a:lnTo>
                  <a:pt x="2440490" y="1293631"/>
                </a:lnTo>
                <a:lnTo>
                  <a:pt x="2490893" y="1304542"/>
                </a:lnTo>
                <a:lnTo>
                  <a:pt x="2541427" y="1314787"/>
                </a:lnTo>
                <a:lnTo>
                  <a:pt x="2592081" y="1324364"/>
                </a:lnTo>
                <a:lnTo>
                  <a:pt x="2642846" y="1333270"/>
                </a:lnTo>
                <a:lnTo>
                  <a:pt x="2693712" y="1341503"/>
                </a:lnTo>
                <a:lnTo>
                  <a:pt x="2744667" y="1349062"/>
                </a:lnTo>
                <a:lnTo>
                  <a:pt x="2795703" y="1355943"/>
                </a:lnTo>
                <a:lnTo>
                  <a:pt x="2846809" y="1362144"/>
                </a:lnTo>
                <a:lnTo>
                  <a:pt x="2897974" y="1367663"/>
                </a:lnTo>
                <a:lnTo>
                  <a:pt x="2949367" y="1372516"/>
                </a:lnTo>
                <a:lnTo>
                  <a:pt x="3000759" y="1376721"/>
                </a:lnTo>
                <a:lnTo>
                  <a:pt x="3052151" y="1380279"/>
                </a:lnTo>
                <a:lnTo>
                  <a:pt x="3103543" y="1383190"/>
                </a:lnTo>
                <a:lnTo>
                  <a:pt x="3154935" y="1385454"/>
                </a:lnTo>
                <a:lnTo>
                  <a:pt x="3206327" y="1387070"/>
                </a:lnTo>
                <a:lnTo>
                  <a:pt x="3257719" y="1388040"/>
                </a:lnTo>
                <a:lnTo>
                  <a:pt x="3309112" y="1388364"/>
                </a:lnTo>
                <a:lnTo>
                  <a:pt x="3463683" y="1385176"/>
                </a:lnTo>
                <a:lnTo>
                  <a:pt x="3515207" y="1382522"/>
                </a:lnTo>
                <a:lnTo>
                  <a:pt x="3617722" y="1376680"/>
                </a:lnTo>
                <a:lnTo>
                  <a:pt x="3771226" y="1362354"/>
                </a:lnTo>
                <a:lnTo>
                  <a:pt x="3911465" y="1344761"/>
                </a:lnTo>
                <a:lnTo>
                  <a:pt x="4051160" y="1321993"/>
                </a:lnTo>
                <a:lnTo>
                  <a:pt x="4126585" y="1307655"/>
                </a:lnTo>
                <a:lnTo>
                  <a:pt x="4201880" y="1292578"/>
                </a:lnTo>
                <a:lnTo>
                  <a:pt x="4326839" y="1264119"/>
                </a:lnTo>
                <a:lnTo>
                  <a:pt x="4451134" y="1232268"/>
                </a:lnTo>
                <a:lnTo>
                  <a:pt x="4524971" y="1211554"/>
                </a:lnTo>
                <a:lnTo>
                  <a:pt x="4574093" y="1197168"/>
                </a:lnTo>
                <a:lnTo>
                  <a:pt x="4623061" y="1182277"/>
                </a:lnTo>
                <a:lnTo>
                  <a:pt x="4671870" y="1166877"/>
                </a:lnTo>
                <a:lnTo>
                  <a:pt x="4720513" y="1150962"/>
                </a:lnTo>
                <a:lnTo>
                  <a:pt x="4856988" y="1102131"/>
                </a:lnTo>
                <a:lnTo>
                  <a:pt x="4856988" y="1090574"/>
                </a:lnTo>
                <a:lnTo>
                  <a:pt x="4716526" y="1137158"/>
                </a:lnTo>
                <a:lnTo>
                  <a:pt x="4667690" y="1151880"/>
                </a:lnTo>
                <a:lnTo>
                  <a:pt x="4618685" y="1166085"/>
                </a:lnTo>
                <a:lnTo>
                  <a:pt x="4569518" y="1179781"/>
                </a:lnTo>
                <a:lnTo>
                  <a:pt x="4520196" y="1192974"/>
                </a:lnTo>
                <a:lnTo>
                  <a:pt x="4446358" y="1212088"/>
                </a:lnTo>
                <a:lnTo>
                  <a:pt x="4322064" y="1240751"/>
                </a:lnTo>
                <a:lnTo>
                  <a:pt x="4197105" y="1266066"/>
                </a:lnTo>
                <a:lnTo>
                  <a:pt x="4071340" y="1287487"/>
                </a:lnTo>
                <a:lnTo>
                  <a:pt x="4054881" y="1290662"/>
                </a:lnTo>
                <a:lnTo>
                  <a:pt x="4020883" y="1294917"/>
                </a:lnTo>
                <a:lnTo>
                  <a:pt x="3919956" y="1308722"/>
                </a:lnTo>
                <a:lnTo>
                  <a:pt x="3913584" y="1309740"/>
                </a:lnTo>
                <a:lnTo>
                  <a:pt x="3768039" y="1325181"/>
                </a:lnTo>
                <a:lnTo>
                  <a:pt x="3666333" y="1332515"/>
                </a:lnTo>
                <a:lnTo>
                  <a:pt x="3615584" y="1335489"/>
                </a:lnTo>
                <a:lnTo>
                  <a:pt x="3564807" y="1337824"/>
                </a:lnTo>
                <a:lnTo>
                  <a:pt x="3514012" y="1339519"/>
                </a:lnTo>
                <a:lnTo>
                  <a:pt x="3463208" y="1340574"/>
                </a:lnTo>
                <a:lnTo>
                  <a:pt x="3412403" y="1340988"/>
                </a:lnTo>
                <a:lnTo>
                  <a:pt x="3361604" y="1340760"/>
                </a:lnTo>
                <a:lnTo>
                  <a:pt x="3310822" y="1339890"/>
                </a:lnTo>
                <a:lnTo>
                  <a:pt x="3260063" y="1338377"/>
                </a:lnTo>
                <a:lnTo>
                  <a:pt x="3209337" y="1336219"/>
                </a:lnTo>
                <a:lnTo>
                  <a:pt x="3158652" y="1333418"/>
                </a:lnTo>
                <a:lnTo>
                  <a:pt x="3108017" y="1329971"/>
                </a:lnTo>
                <a:lnTo>
                  <a:pt x="3057440" y="1325878"/>
                </a:lnTo>
                <a:lnTo>
                  <a:pt x="3006929" y="1321138"/>
                </a:lnTo>
                <a:lnTo>
                  <a:pt x="2956493" y="1315752"/>
                </a:lnTo>
                <a:lnTo>
                  <a:pt x="2906141" y="1309717"/>
                </a:lnTo>
                <a:lnTo>
                  <a:pt x="2855880" y="1303034"/>
                </a:lnTo>
                <a:lnTo>
                  <a:pt x="2805719" y="1295701"/>
                </a:lnTo>
                <a:lnTo>
                  <a:pt x="2755668" y="1287719"/>
                </a:lnTo>
                <a:lnTo>
                  <a:pt x="2705733" y="1279085"/>
                </a:lnTo>
                <a:lnTo>
                  <a:pt x="2655924" y="1269801"/>
                </a:lnTo>
                <a:lnTo>
                  <a:pt x="2606250" y="1259864"/>
                </a:lnTo>
                <a:lnTo>
                  <a:pt x="2556717" y="1249275"/>
                </a:lnTo>
                <a:lnTo>
                  <a:pt x="2507336" y="1238032"/>
                </a:lnTo>
                <a:lnTo>
                  <a:pt x="2458115" y="1226135"/>
                </a:lnTo>
                <a:lnTo>
                  <a:pt x="2409061" y="1213583"/>
                </a:lnTo>
                <a:lnTo>
                  <a:pt x="2360184" y="1200376"/>
                </a:lnTo>
                <a:lnTo>
                  <a:pt x="2311492" y="1186512"/>
                </a:lnTo>
                <a:lnTo>
                  <a:pt x="2262993" y="1171992"/>
                </a:lnTo>
                <a:lnTo>
                  <a:pt x="2214696" y="1156814"/>
                </a:lnTo>
                <a:lnTo>
                  <a:pt x="2166609" y="1140978"/>
                </a:lnTo>
                <a:lnTo>
                  <a:pt x="2118741" y="1124483"/>
                </a:lnTo>
                <a:lnTo>
                  <a:pt x="2071141" y="1107460"/>
                </a:lnTo>
                <a:lnTo>
                  <a:pt x="2023754" y="1089851"/>
                </a:lnTo>
                <a:lnTo>
                  <a:pt x="1976582" y="1071666"/>
                </a:lnTo>
                <a:lnTo>
                  <a:pt x="1929626" y="1052917"/>
                </a:lnTo>
                <a:lnTo>
                  <a:pt x="1882888" y="1033613"/>
                </a:lnTo>
                <a:lnTo>
                  <a:pt x="1836370" y="1013767"/>
                </a:lnTo>
                <a:lnTo>
                  <a:pt x="1790072" y="993390"/>
                </a:lnTo>
                <a:lnTo>
                  <a:pt x="1743997" y="972491"/>
                </a:lnTo>
                <a:lnTo>
                  <a:pt x="1698146" y="951082"/>
                </a:lnTo>
                <a:lnTo>
                  <a:pt x="1652520" y="929174"/>
                </a:lnTo>
                <a:lnTo>
                  <a:pt x="1607121" y="906778"/>
                </a:lnTo>
                <a:lnTo>
                  <a:pt x="1561951" y="883905"/>
                </a:lnTo>
                <a:lnTo>
                  <a:pt x="1517011" y="860565"/>
                </a:lnTo>
                <a:lnTo>
                  <a:pt x="1472303" y="836770"/>
                </a:lnTo>
                <a:lnTo>
                  <a:pt x="1427828" y="812530"/>
                </a:lnTo>
                <a:lnTo>
                  <a:pt x="1383588" y="787857"/>
                </a:lnTo>
                <a:lnTo>
                  <a:pt x="1339579" y="762863"/>
                </a:lnTo>
                <a:lnTo>
                  <a:pt x="1295787" y="737474"/>
                </a:lnTo>
                <a:lnTo>
                  <a:pt x="1252205" y="711704"/>
                </a:lnTo>
                <a:lnTo>
                  <a:pt x="1208825" y="685568"/>
                </a:lnTo>
                <a:lnTo>
                  <a:pt x="1165642" y="659081"/>
                </a:lnTo>
                <a:lnTo>
                  <a:pt x="1122647" y="632257"/>
                </a:lnTo>
                <a:lnTo>
                  <a:pt x="1079835" y="605111"/>
                </a:lnTo>
                <a:lnTo>
                  <a:pt x="1037197" y="577659"/>
                </a:lnTo>
                <a:lnTo>
                  <a:pt x="994728" y="549914"/>
                </a:lnTo>
                <a:lnTo>
                  <a:pt x="952419" y="521892"/>
                </a:lnTo>
                <a:lnTo>
                  <a:pt x="910265" y="493607"/>
                </a:lnTo>
                <a:lnTo>
                  <a:pt x="868258" y="465073"/>
                </a:lnTo>
                <a:lnTo>
                  <a:pt x="826391" y="436307"/>
                </a:lnTo>
                <a:lnTo>
                  <a:pt x="743049" y="378132"/>
                </a:lnTo>
                <a:lnTo>
                  <a:pt x="660185" y="319196"/>
                </a:lnTo>
                <a:lnTo>
                  <a:pt x="577733" y="259586"/>
                </a:lnTo>
                <a:lnTo>
                  <a:pt x="495623" y="199394"/>
                </a:lnTo>
                <a:lnTo>
                  <a:pt x="372948" y="108216"/>
                </a:lnTo>
                <a:lnTo>
                  <a:pt x="229666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05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4396" y="228600"/>
            <a:ext cx="2025383" cy="9113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756" y="0"/>
            <a:ext cx="5000243" cy="14264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335012" y="0"/>
            <a:ext cx="4857115" cy="1388745"/>
          </a:xfrm>
          <a:custGeom>
            <a:avLst/>
            <a:gdLst/>
            <a:ahLst/>
            <a:cxnLst/>
            <a:rect l="l" t="t" r="r" b="b"/>
            <a:pathLst>
              <a:path w="4857115" h="1388745">
                <a:moveTo>
                  <a:pt x="229666" y="0"/>
                </a:moveTo>
                <a:lnTo>
                  <a:pt x="0" y="0"/>
                </a:lnTo>
                <a:lnTo>
                  <a:pt x="294614" y="211556"/>
                </a:lnTo>
                <a:lnTo>
                  <a:pt x="378274" y="270791"/>
                </a:lnTo>
                <a:lnTo>
                  <a:pt x="462262" y="329657"/>
                </a:lnTo>
                <a:lnTo>
                  <a:pt x="546633" y="388060"/>
                </a:lnTo>
                <a:lnTo>
                  <a:pt x="631444" y="445909"/>
                </a:lnTo>
                <a:lnTo>
                  <a:pt x="716803" y="503087"/>
                </a:lnTo>
                <a:lnTo>
                  <a:pt x="759718" y="531379"/>
                </a:lnTo>
                <a:lnTo>
                  <a:pt x="802798" y="559455"/>
                </a:lnTo>
                <a:lnTo>
                  <a:pt x="846045" y="587301"/>
                </a:lnTo>
                <a:lnTo>
                  <a:pt x="889466" y="614902"/>
                </a:lnTo>
                <a:lnTo>
                  <a:pt x="933064" y="642245"/>
                </a:lnTo>
                <a:lnTo>
                  <a:pt x="976844" y="669315"/>
                </a:lnTo>
                <a:lnTo>
                  <a:pt x="1020811" y="696099"/>
                </a:lnTo>
                <a:lnTo>
                  <a:pt x="1064969" y="722583"/>
                </a:lnTo>
                <a:lnTo>
                  <a:pt x="1109323" y="748752"/>
                </a:lnTo>
                <a:lnTo>
                  <a:pt x="1153878" y="774593"/>
                </a:lnTo>
                <a:lnTo>
                  <a:pt x="1198639" y="800092"/>
                </a:lnTo>
                <a:lnTo>
                  <a:pt x="1243609" y="825234"/>
                </a:lnTo>
                <a:lnTo>
                  <a:pt x="1288794" y="850007"/>
                </a:lnTo>
                <a:lnTo>
                  <a:pt x="1334198" y="874394"/>
                </a:lnTo>
                <a:lnTo>
                  <a:pt x="1379837" y="898286"/>
                </a:lnTo>
                <a:lnTo>
                  <a:pt x="1425722" y="921765"/>
                </a:lnTo>
                <a:lnTo>
                  <a:pt x="1471850" y="944815"/>
                </a:lnTo>
                <a:lnTo>
                  <a:pt x="1518217" y="967423"/>
                </a:lnTo>
                <a:lnTo>
                  <a:pt x="1564820" y="989573"/>
                </a:lnTo>
                <a:lnTo>
                  <a:pt x="1611657" y="1011251"/>
                </a:lnTo>
                <a:lnTo>
                  <a:pt x="1658725" y="1032442"/>
                </a:lnTo>
                <a:lnTo>
                  <a:pt x="1706019" y="1053131"/>
                </a:lnTo>
                <a:lnTo>
                  <a:pt x="1753538" y="1073304"/>
                </a:lnTo>
                <a:lnTo>
                  <a:pt x="1801277" y="1092946"/>
                </a:lnTo>
                <a:lnTo>
                  <a:pt x="1849235" y="1112041"/>
                </a:lnTo>
                <a:lnTo>
                  <a:pt x="1897408" y="1130577"/>
                </a:lnTo>
                <a:lnTo>
                  <a:pt x="1945792" y="1148536"/>
                </a:lnTo>
                <a:lnTo>
                  <a:pt x="1994385" y="1165906"/>
                </a:lnTo>
                <a:lnTo>
                  <a:pt x="2043184" y="1182671"/>
                </a:lnTo>
                <a:lnTo>
                  <a:pt x="2092185" y="1198816"/>
                </a:lnTo>
                <a:lnTo>
                  <a:pt x="2141388" y="1214320"/>
                </a:lnTo>
                <a:lnTo>
                  <a:pt x="2190793" y="1229176"/>
                </a:lnTo>
                <a:lnTo>
                  <a:pt x="2240390" y="1243379"/>
                </a:lnTo>
                <a:lnTo>
                  <a:pt x="2290168" y="1256929"/>
                </a:lnTo>
                <a:lnTo>
                  <a:pt x="2340118" y="1269823"/>
                </a:lnTo>
                <a:lnTo>
                  <a:pt x="2390229" y="1282057"/>
                </a:lnTo>
                <a:lnTo>
                  <a:pt x="2440490" y="1293631"/>
                </a:lnTo>
                <a:lnTo>
                  <a:pt x="2490893" y="1304542"/>
                </a:lnTo>
                <a:lnTo>
                  <a:pt x="2541427" y="1314787"/>
                </a:lnTo>
                <a:lnTo>
                  <a:pt x="2592081" y="1324364"/>
                </a:lnTo>
                <a:lnTo>
                  <a:pt x="2642846" y="1333270"/>
                </a:lnTo>
                <a:lnTo>
                  <a:pt x="2693712" y="1341503"/>
                </a:lnTo>
                <a:lnTo>
                  <a:pt x="2744667" y="1349062"/>
                </a:lnTo>
                <a:lnTo>
                  <a:pt x="2795703" y="1355943"/>
                </a:lnTo>
                <a:lnTo>
                  <a:pt x="2846809" y="1362144"/>
                </a:lnTo>
                <a:lnTo>
                  <a:pt x="2897974" y="1367663"/>
                </a:lnTo>
                <a:lnTo>
                  <a:pt x="2949367" y="1372516"/>
                </a:lnTo>
                <a:lnTo>
                  <a:pt x="3000759" y="1376721"/>
                </a:lnTo>
                <a:lnTo>
                  <a:pt x="3052151" y="1380279"/>
                </a:lnTo>
                <a:lnTo>
                  <a:pt x="3103543" y="1383190"/>
                </a:lnTo>
                <a:lnTo>
                  <a:pt x="3154935" y="1385454"/>
                </a:lnTo>
                <a:lnTo>
                  <a:pt x="3206327" y="1387070"/>
                </a:lnTo>
                <a:lnTo>
                  <a:pt x="3257719" y="1388040"/>
                </a:lnTo>
                <a:lnTo>
                  <a:pt x="3309112" y="1388364"/>
                </a:lnTo>
                <a:lnTo>
                  <a:pt x="3463683" y="1385176"/>
                </a:lnTo>
                <a:lnTo>
                  <a:pt x="3515207" y="1382522"/>
                </a:lnTo>
                <a:lnTo>
                  <a:pt x="3617722" y="1376680"/>
                </a:lnTo>
                <a:lnTo>
                  <a:pt x="3771226" y="1362354"/>
                </a:lnTo>
                <a:lnTo>
                  <a:pt x="3911465" y="1344761"/>
                </a:lnTo>
                <a:lnTo>
                  <a:pt x="4051160" y="1321993"/>
                </a:lnTo>
                <a:lnTo>
                  <a:pt x="4126585" y="1307655"/>
                </a:lnTo>
                <a:lnTo>
                  <a:pt x="4201880" y="1292578"/>
                </a:lnTo>
                <a:lnTo>
                  <a:pt x="4326839" y="1264119"/>
                </a:lnTo>
                <a:lnTo>
                  <a:pt x="4451134" y="1232268"/>
                </a:lnTo>
                <a:lnTo>
                  <a:pt x="4524971" y="1211554"/>
                </a:lnTo>
                <a:lnTo>
                  <a:pt x="4574093" y="1197168"/>
                </a:lnTo>
                <a:lnTo>
                  <a:pt x="4623061" y="1182277"/>
                </a:lnTo>
                <a:lnTo>
                  <a:pt x="4671870" y="1166877"/>
                </a:lnTo>
                <a:lnTo>
                  <a:pt x="4720513" y="1150962"/>
                </a:lnTo>
                <a:lnTo>
                  <a:pt x="4856988" y="1102131"/>
                </a:lnTo>
                <a:lnTo>
                  <a:pt x="4856988" y="1090574"/>
                </a:lnTo>
                <a:lnTo>
                  <a:pt x="4716526" y="1137158"/>
                </a:lnTo>
                <a:lnTo>
                  <a:pt x="4667690" y="1151880"/>
                </a:lnTo>
                <a:lnTo>
                  <a:pt x="4618685" y="1166085"/>
                </a:lnTo>
                <a:lnTo>
                  <a:pt x="4569518" y="1179781"/>
                </a:lnTo>
                <a:lnTo>
                  <a:pt x="4520196" y="1192974"/>
                </a:lnTo>
                <a:lnTo>
                  <a:pt x="4446358" y="1212088"/>
                </a:lnTo>
                <a:lnTo>
                  <a:pt x="4322064" y="1240751"/>
                </a:lnTo>
                <a:lnTo>
                  <a:pt x="4197105" y="1266066"/>
                </a:lnTo>
                <a:lnTo>
                  <a:pt x="4071340" y="1287487"/>
                </a:lnTo>
                <a:lnTo>
                  <a:pt x="4054881" y="1290662"/>
                </a:lnTo>
                <a:lnTo>
                  <a:pt x="4020883" y="1294917"/>
                </a:lnTo>
                <a:lnTo>
                  <a:pt x="3919956" y="1308722"/>
                </a:lnTo>
                <a:lnTo>
                  <a:pt x="3913584" y="1309740"/>
                </a:lnTo>
                <a:lnTo>
                  <a:pt x="3768039" y="1325181"/>
                </a:lnTo>
                <a:lnTo>
                  <a:pt x="3666333" y="1332515"/>
                </a:lnTo>
                <a:lnTo>
                  <a:pt x="3615584" y="1335489"/>
                </a:lnTo>
                <a:lnTo>
                  <a:pt x="3564807" y="1337824"/>
                </a:lnTo>
                <a:lnTo>
                  <a:pt x="3514012" y="1339519"/>
                </a:lnTo>
                <a:lnTo>
                  <a:pt x="3463208" y="1340574"/>
                </a:lnTo>
                <a:lnTo>
                  <a:pt x="3412403" y="1340988"/>
                </a:lnTo>
                <a:lnTo>
                  <a:pt x="3361604" y="1340760"/>
                </a:lnTo>
                <a:lnTo>
                  <a:pt x="3310822" y="1339890"/>
                </a:lnTo>
                <a:lnTo>
                  <a:pt x="3260063" y="1338377"/>
                </a:lnTo>
                <a:lnTo>
                  <a:pt x="3209337" y="1336219"/>
                </a:lnTo>
                <a:lnTo>
                  <a:pt x="3158652" y="1333418"/>
                </a:lnTo>
                <a:lnTo>
                  <a:pt x="3108017" y="1329971"/>
                </a:lnTo>
                <a:lnTo>
                  <a:pt x="3057440" y="1325878"/>
                </a:lnTo>
                <a:lnTo>
                  <a:pt x="3006929" y="1321138"/>
                </a:lnTo>
                <a:lnTo>
                  <a:pt x="2956493" y="1315752"/>
                </a:lnTo>
                <a:lnTo>
                  <a:pt x="2906141" y="1309717"/>
                </a:lnTo>
                <a:lnTo>
                  <a:pt x="2855880" y="1303034"/>
                </a:lnTo>
                <a:lnTo>
                  <a:pt x="2805719" y="1295701"/>
                </a:lnTo>
                <a:lnTo>
                  <a:pt x="2755668" y="1287719"/>
                </a:lnTo>
                <a:lnTo>
                  <a:pt x="2705733" y="1279085"/>
                </a:lnTo>
                <a:lnTo>
                  <a:pt x="2655924" y="1269801"/>
                </a:lnTo>
                <a:lnTo>
                  <a:pt x="2606250" y="1259864"/>
                </a:lnTo>
                <a:lnTo>
                  <a:pt x="2556717" y="1249275"/>
                </a:lnTo>
                <a:lnTo>
                  <a:pt x="2507336" y="1238032"/>
                </a:lnTo>
                <a:lnTo>
                  <a:pt x="2458115" y="1226135"/>
                </a:lnTo>
                <a:lnTo>
                  <a:pt x="2409061" y="1213583"/>
                </a:lnTo>
                <a:lnTo>
                  <a:pt x="2360184" y="1200376"/>
                </a:lnTo>
                <a:lnTo>
                  <a:pt x="2311492" y="1186512"/>
                </a:lnTo>
                <a:lnTo>
                  <a:pt x="2262993" y="1171992"/>
                </a:lnTo>
                <a:lnTo>
                  <a:pt x="2214696" y="1156814"/>
                </a:lnTo>
                <a:lnTo>
                  <a:pt x="2166609" y="1140978"/>
                </a:lnTo>
                <a:lnTo>
                  <a:pt x="2118741" y="1124483"/>
                </a:lnTo>
                <a:lnTo>
                  <a:pt x="2071141" y="1107460"/>
                </a:lnTo>
                <a:lnTo>
                  <a:pt x="2023754" y="1089851"/>
                </a:lnTo>
                <a:lnTo>
                  <a:pt x="1976582" y="1071666"/>
                </a:lnTo>
                <a:lnTo>
                  <a:pt x="1929626" y="1052917"/>
                </a:lnTo>
                <a:lnTo>
                  <a:pt x="1882888" y="1033613"/>
                </a:lnTo>
                <a:lnTo>
                  <a:pt x="1836370" y="1013767"/>
                </a:lnTo>
                <a:lnTo>
                  <a:pt x="1790072" y="993390"/>
                </a:lnTo>
                <a:lnTo>
                  <a:pt x="1743997" y="972491"/>
                </a:lnTo>
                <a:lnTo>
                  <a:pt x="1698146" y="951082"/>
                </a:lnTo>
                <a:lnTo>
                  <a:pt x="1652520" y="929174"/>
                </a:lnTo>
                <a:lnTo>
                  <a:pt x="1607121" y="906778"/>
                </a:lnTo>
                <a:lnTo>
                  <a:pt x="1561951" y="883905"/>
                </a:lnTo>
                <a:lnTo>
                  <a:pt x="1517011" y="860565"/>
                </a:lnTo>
                <a:lnTo>
                  <a:pt x="1472303" y="836770"/>
                </a:lnTo>
                <a:lnTo>
                  <a:pt x="1427828" y="812530"/>
                </a:lnTo>
                <a:lnTo>
                  <a:pt x="1383588" y="787857"/>
                </a:lnTo>
                <a:lnTo>
                  <a:pt x="1339579" y="762863"/>
                </a:lnTo>
                <a:lnTo>
                  <a:pt x="1295787" y="737474"/>
                </a:lnTo>
                <a:lnTo>
                  <a:pt x="1252205" y="711704"/>
                </a:lnTo>
                <a:lnTo>
                  <a:pt x="1208825" y="685568"/>
                </a:lnTo>
                <a:lnTo>
                  <a:pt x="1165642" y="659081"/>
                </a:lnTo>
                <a:lnTo>
                  <a:pt x="1122647" y="632257"/>
                </a:lnTo>
                <a:lnTo>
                  <a:pt x="1079835" y="605111"/>
                </a:lnTo>
                <a:lnTo>
                  <a:pt x="1037197" y="577659"/>
                </a:lnTo>
                <a:lnTo>
                  <a:pt x="994728" y="549914"/>
                </a:lnTo>
                <a:lnTo>
                  <a:pt x="952419" y="521892"/>
                </a:lnTo>
                <a:lnTo>
                  <a:pt x="910265" y="493607"/>
                </a:lnTo>
                <a:lnTo>
                  <a:pt x="868258" y="465073"/>
                </a:lnTo>
                <a:lnTo>
                  <a:pt x="826391" y="436307"/>
                </a:lnTo>
                <a:lnTo>
                  <a:pt x="743049" y="378132"/>
                </a:lnTo>
                <a:lnTo>
                  <a:pt x="660185" y="319196"/>
                </a:lnTo>
                <a:lnTo>
                  <a:pt x="577733" y="259586"/>
                </a:lnTo>
                <a:lnTo>
                  <a:pt x="495623" y="199394"/>
                </a:lnTo>
                <a:lnTo>
                  <a:pt x="372948" y="108216"/>
                </a:lnTo>
                <a:lnTo>
                  <a:pt x="229666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9600" y="633526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AEB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60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BA849-C77B-4921-851C-9848D8D8072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00CCD-C4D1-41F3-B01B-C0F490BD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6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BA849-C77B-4921-851C-9848D8D8072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00CCD-C4D1-41F3-B01B-C0F490BD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5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91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BA849-C77B-4921-851C-9848D8D8072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00CCD-C4D1-41F3-B01B-C0F490BD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1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BA849-C77B-4921-851C-9848D8D8072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00CCD-C4D1-41F3-B01B-C0F490BD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0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BA849-C77B-4921-851C-9848D8D8072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00CCD-C4D1-41F3-B01B-C0F490BD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86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BA849-C77B-4921-851C-9848D8D8072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00CCD-C4D1-41F3-B01B-C0F490BD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82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BA849-C77B-4921-851C-9848D8D8072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00CCD-C4D1-41F3-B01B-C0F490BD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04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BA849-C77B-4921-851C-9848D8D8072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00CCD-C4D1-41F3-B01B-C0F490BD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81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BA849-C77B-4921-851C-9848D8D8072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00CCD-C4D1-41F3-B01B-C0F490BD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86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BA849-C77B-4921-851C-9848D8D8072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00CCD-C4D1-41F3-B01B-C0F490BD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4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BA849-C77B-4921-851C-9848D8D80726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00CCD-C4D1-41F3-B01B-C0F490BD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3F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" y="5100849"/>
            <a:ext cx="7111365" cy="1757680"/>
          </a:xfrm>
          <a:custGeom>
            <a:avLst/>
            <a:gdLst/>
            <a:ahLst/>
            <a:cxnLst/>
            <a:rect l="l" t="t" r="r" b="b"/>
            <a:pathLst>
              <a:path w="7111365" h="1757679">
                <a:moveTo>
                  <a:pt x="612238" y="72"/>
                </a:moveTo>
                <a:lnTo>
                  <a:pt x="558414" y="0"/>
                </a:lnTo>
                <a:lnTo>
                  <a:pt x="504455" y="346"/>
                </a:lnTo>
                <a:lnTo>
                  <a:pt x="450360" y="1116"/>
                </a:lnTo>
                <a:lnTo>
                  <a:pt x="396127" y="2315"/>
                </a:lnTo>
                <a:lnTo>
                  <a:pt x="341757" y="3949"/>
                </a:lnTo>
                <a:lnTo>
                  <a:pt x="292962" y="5809"/>
                </a:lnTo>
                <a:lnTo>
                  <a:pt x="244267" y="8061"/>
                </a:lnTo>
                <a:lnTo>
                  <a:pt x="195669" y="10711"/>
                </a:lnTo>
                <a:lnTo>
                  <a:pt x="147165" y="13764"/>
                </a:lnTo>
                <a:lnTo>
                  <a:pt x="98753" y="17223"/>
                </a:lnTo>
                <a:lnTo>
                  <a:pt x="50431" y="21096"/>
                </a:lnTo>
                <a:lnTo>
                  <a:pt x="0" y="25666"/>
                </a:lnTo>
                <a:lnTo>
                  <a:pt x="0" y="1757146"/>
                </a:lnTo>
                <a:lnTo>
                  <a:pt x="7110983" y="1757146"/>
                </a:lnTo>
                <a:lnTo>
                  <a:pt x="6700405" y="1636344"/>
                </a:lnTo>
                <a:lnTo>
                  <a:pt x="6607186" y="1607300"/>
                </a:lnTo>
                <a:lnTo>
                  <a:pt x="6467358" y="1562910"/>
                </a:lnTo>
                <a:lnTo>
                  <a:pt x="6327483" y="1517588"/>
                </a:lnTo>
                <a:lnTo>
                  <a:pt x="6187509" y="1471399"/>
                </a:lnTo>
                <a:lnTo>
                  <a:pt x="6000630" y="1408578"/>
                </a:lnTo>
                <a:lnTo>
                  <a:pt x="5766459" y="1328280"/>
                </a:lnTo>
                <a:lnTo>
                  <a:pt x="5484294" y="1229723"/>
                </a:lnTo>
                <a:lnTo>
                  <a:pt x="4285873" y="804446"/>
                </a:lnTo>
                <a:lnTo>
                  <a:pt x="3990553" y="701631"/>
                </a:lnTo>
                <a:lnTo>
                  <a:pt x="3741532" y="616526"/>
                </a:lnTo>
                <a:lnTo>
                  <a:pt x="3543643" y="550199"/>
                </a:lnTo>
                <a:lnTo>
                  <a:pt x="3449272" y="519263"/>
                </a:lnTo>
                <a:lnTo>
                  <a:pt x="3354639" y="488840"/>
                </a:lnTo>
                <a:lnTo>
                  <a:pt x="3259736" y="458969"/>
                </a:lnTo>
                <a:lnTo>
                  <a:pt x="3164554" y="429687"/>
                </a:lnTo>
                <a:lnTo>
                  <a:pt x="3069083" y="401033"/>
                </a:lnTo>
                <a:lnTo>
                  <a:pt x="2973315" y="373045"/>
                </a:lnTo>
                <a:lnTo>
                  <a:pt x="2877241" y="345760"/>
                </a:lnTo>
                <a:lnTo>
                  <a:pt x="2780851" y="319217"/>
                </a:lnTo>
                <a:lnTo>
                  <a:pt x="2684137" y="293454"/>
                </a:lnTo>
                <a:lnTo>
                  <a:pt x="2587089" y="268509"/>
                </a:lnTo>
                <a:lnTo>
                  <a:pt x="2489699" y="244419"/>
                </a:lnTo>
                <a:lnTo>
                  <a:pt x="2391957" y="221224"/>
                </a:lnTo>
                <a:lnTo>
                  <a:pt x="2293855" y="198961"/>
                </a:lnTo>
                <a:lnTo>
                  <a:pt x="2244665" y="188191"/>
                </a:lnTo>
                <a:lnTo>
                  <a:pt x="2195383" y="177668"/>
                </a:lnTo>
                <a:lnTo>
                  <a:pt x="2146005" y="167398"/>
                </a:lnTo>
                <a:lnTo>
                  <a:pt x="2096532" y="157384"/>
                </a:lnTo>
                <a:lnTo>
                  <a:pt x="2046962" y="147632"/>
                </a:lnTo>
                <a:lnTo>
                  <a:pt x="1997294" y="138146"/>
                </a:lnTo>
                <a:lnTo>
                  <a:pt x="1947526" y="128931"/>
                </a:lnTo>
                <a:lnTo>
                  <a:pt x="1897659" y="119992"/>
                </a:lnTo>
                <a:lnTo>
                  <a:pt x="1847690" y="111333"/>
                </a:lnTo>
                <a:lnTo>
                  <a:pt x="1797618" y="102960"/>
                </a:lnTo>
                <a:lnTo>
                  <a:pt x="1747443" y="94877"/>
                </a:lnTo>
                <a:lnTo>
                  <a:pt x="1697163" y="87089"/>
                </a:lnTo>
                <a:lnTo>
                  <a:pt x="1646777" y="79601"/>
                </a:lnTo>
                <a:lnTo>
                  <a:pt x="1596283" y="72417"/>
                </a:lnTo>
                <a:lnTo>
                  <a:pt x="1545682" y="65542"/>
                </a:lnTo>
                <a:lnTo>
                  <a:pt x="1494971" y="58981"/>
                </a:lnTo>
                <a:lnTo>
                  <a:pt x="1444150" y="52739"/>
                </a:lnTo>
                <a:lnTo>
                  <a:pt x="1393217" y="46821"/>
                </a:lnTo>
                <a:lnTo>
                  <a:pt x="1342172" y="41230"/>
                </a:lnTo>
                <a:lnTo>
                  <a:pt x="1291013" y="35972"/>
                </a:lnTo>
                <a:lnTo>
                  <a:pt x="1239738" y="31052"/>
                </a:lnTo>
                <a:lnTo>
                  <a:pt x="1188348" y="26475"/>
                </a:lnTo>
                <a:lnTo>
                  <a:pt x="1136840" y="22245"/>
                </a:lnTo>
                <a:lnTo>
                  <a:pt x="1085214" y="18367"/>
                </a:lnTo>
                <a:lnTo>
                  <a:pt x="1033469" y="14845"/>
                </a:lnTo>
                <a:lnTo>
                  <a:pt x="981602" y="11685"/>
                </a:lnTo>
                <a:lnTo>
                  <a:pt x="929614" y="8891"/>
                </a:lnTo>
                <a:lnTo>
                  <a:pt x="877504" y="6469"/>
                </a:lnTo>
                <a:lnTo>
                  <a:pt x="825269" y="4422"/>
                </a:lnTo>
                <a:lnTo>
                  <a:pt x="772909" y="2755"/>
                </a:lnTo>
                <a:lnTo>
                  <a:pt x="719484" y="1455"/>
                </a:lnTo>
                <a:lnTo>
                  <a:pt x="665927" y="559"/>
                </a:lnTo>
                <a:lnTo>
                  <a:pt x="612238" y="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41899"/>
            <a:ext cx="12192000" cy="18161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" y="5020055"/>
            <a:ext cx="12192000" cy="1838325"/>
          </a:xfrm>
          <a:custGeom>
            <a:avLst/>
            <a:gdLst/>
            <a:ahLst/>
            <a:cxnLst/>
            <a:rect l="l" t="t" r="r" b="b"/>
            <a:pathLst>
              <a:path w="12192000" h="1838325">
                <a:moveTo>
                  <a:pt x="682693" y="0"/>
                </a:moveTo>
                <a:lnTo>
                  <a:pt x="631977" y="191"/>
                </a:lnTo>
                <a:lnTo>
                  <a:pt x="584149" y="737"/>
                </a:lnTo>
                <a:lnTo>
                  <a:pt x="536385" y="1641"/>
                </a:lnTo>
                <a:lnTo>
                  <a:pt x="488688" y="2908"/>
                </a:lnTo>
                <a:lnTo>
                  <a:pt x="441056" y="4541"/>
                </a:lnTo>
                <a:lnTo>
                  <a:pt x="393493" y="6547"/>
                </a:lnTo>
                <a:lnTo>
                  <a:pt x="345998" y="8929"/>
                </a:lnTo>
                <a:lnTo>
                  <a:pt x="0" y="38164"/>
                </a:lnTo>
                <a:lnTo>
                  <a:pt x="0" y="105627"/>
                </a:lnTo>
                <a:lnTo>
                  <a:pt x="50435" y="101057"/>
                </a:lnTo>
                <a:lnTo>
                  <a:pt x="98761" y="97184"/>
                </a:lnTo>
                <a:lnTo>
                  <a:pt x="147175" y="93724"/>
                </a:lnTo>
                <a:lnTo>
                  <a:pt x="195680" y="90672"/>
                </a:lnTo>
                <a:lnTo>
                  <a:pt x="244280" y="88022"/>
                </a:lnTo>
                <a:lnTo>
                  <a:pt x="292975" y="85770"/>
                </a:lnTo>
                <a:lnTo>
                  <a:pt x="341769" y="83910"/>
                </a:lnTo>
                <a:lnTo>
                  <a:pt x="394500" y="82318"/>
                </a:lnTo>
                <a:lnTo>
                  <a:pt x="447099" y="81134"/>
                </a:lnTo>
                <a:lnTo>
                  <a:pt x="499569" y="80355"/>
                </a:lnTo>
                <a:lnTo>
                  <a:pt x="551910" y="79975"/>
                </a:lnTo>
                <a:lnTo>
                  <a:pt x="604123" y="79990"/>
                </a:lnTo>
                <a:lnTo>
                  <a:pt x="656210" y="80395"/>
                </a:lnTo>
                <a:lnTo>
                  <a:pt x="708172" y="81187"/>
                </a:lnTo>
                <a:lnTo>
                  <a:pt x="760009" y="82360"/>
                </a:lnTo>
                <a:lnTo>
                  <a:pt x="811723" y="83909"/>
                </a:lnTo>
                <a:lnTo>
                  <a:pt x="863315" y="85830"/>
                </a:lnTo>
                <a:lnTo>
                  <a:pt x="914785" y="88119"/>
                </a:lnTo>
                <a:lnTo>
                  <a:pt x="966136" y="90771"/>
                </a:lnTo>
                <a:lnTo>
                  <a:pt x="1017368" y="93782"/>
                </a:lnTo>
                <a:lnTo>
                  <a:pt x="1068481" y="97146"/>
                </a:lnTo>
                <a:lnTo>
                  <a:pt x="1119478" y="100859"/>
                </a:lnTo>
                <a:lnTo>
                  <a:pt x="1170360" y="104917"/>
                </a:lnTo>
                <a:lnTo>
                  <a:pt x="1221127" y="109315"/>
                </a:lnTo>
                <a:lnTo>
                  <a:pt x="1271780" y="114049"/>
                </a:lnTo>
                <a:lnTo>
                  <a:pt x="1322321" y="119113"/>
                </a:lnTo>
                <a:lnTo>
                  <a:pt x="1372750" y="124504"/>
                </a:lnTo>
                <a:lnTo>
                  <a:pt x="1423070" y="130217"/>
                </a:lnTo>
                <a:lnTo>
                  <a:pt x="1473280" y="136247"/>
                </a:lnTo>
                <a:lnTo>
                  <a:pt x="1523382" y="142589"/>
                </a:lnTo>
                <a:lnTo>
                  <a:pt x="1573377" y="149239"/>
                </a:lnTo>
                <a:lnTo>
                  <a:pt x="1623266" y="156193"/>
                </a:lnTo>
                <a:lnTo>
                  <a:pt x="1673051" y="163446"/>
                </a:lnTo>
                <a:lnTo>
                  <a:pt x="1722731" y="170993"/>
                </a:lnTo>
                <a:lnTo>
                  <a:pt x="1772309" y="178830"/>
                </a:lnTo>
                <a:lnTo>
                  <a:pt x="1821786" y="186951"/>
                </a:lnTo>
                <a:lnTo>
                  <a:pt x="1871162" y="195354"/>
                </a:lnTo>
                <a:lnTo>
                  <a:pt x="1920438" y="204032"/>
                </a:lnTo>
                <a:lnTo>
                  <a:pt x="1969617" y="212982"/>
                </a:lnTo>
                <a:lnTo>
                  <a:pt x="2018698" y="222199"/>
                </a:lnTo>
                <a:lnTo>
                  <a:pt x="2067683" y="231677"/>
                </a:lnTo>
                <a:lnTo>
                  <a:pt x="2116573" y="241414"/>
                </a:lnTo>
                <a:lnTo>
                  <a:pt x="2165369" y="251404"/>
                </a:lnTo>
                <a:lnTo>
                  <a:pt x="2214072" y="261642"/>
                </a:lnTo>
                <a:lnTo>
                  <a:pt x="2262683" y="272124"/>
                </a:lnTo>
                <a:lnTo>
                  <a:pt x="2359634" y="293801"/>
                </a:lnTo>
                <a:lnTo>
                  <a:pt x="2456232" y="316400"/>
                </a:lnTo>
                <a:lnTo>
                  <a:pt x="2552484" y="339883"/>
                </a:lnTo>
                <a:lnTo>
                  <a:pt x="2648399" y="364213"/>
                </a:lnTo>
                <a:lnTo>
                  <a:pt x="2743986" y="389354"/>
                </a:lnTo>
                <a:lnTo>
                  <a:pt x="2839253" y="415270"/>
                </a:lnTo>
                <a:lnTo>
                  <a:pt x="2934210" y="441923"/>
                </a:lnTo>
                <a:lnTo>
                  <a:pt x="3028865" y="469277"/>
                </a:lnTo>
                <a:lnTo>
                  <a:pt x="3123226" y="497296"/>
                </a:lnTo>
                <a:lnTo>
                  <a:pt x="3217303" y="525943"/>
                </a:lnTo>
                <a:lnTo>
                  <a:pt x="3311104" y="555181"/>
                </a:lnTo>
                <a:lnTo>
                  <a:pt x="3404637" y="584973"/>
                </a:lnTo>
                <a:lnTo>
                  <a:pt x="3497912" y="615284"/>
                </a:lnTo>
                <a:lnTo>
                  <a:pt x="3590937" y="646075"/>
                </a:lnTo>
                <a:lnTo>
                  <a:pt x="3791774" y="713748"/>
                </a:lnTo>
                <a:lnTo>
                  <a:pt x="4040254" y="799025"/>
                </a:lnTo>
                <a:lnTo>
                  <a:pt x="4334988" y="901968"/>
                </a:lnTo>
                <a:lnTo>
                  <a:pt x="5625866" y="1359840"/>
                </a:lnTo>
                <a:lnTo>
                  <a:pt x="5907371" y="1457295"/>
                </a:lnTo>
                <a:lnTo>
                  <a:pt x="6094441" y="1520802"/>
                </a:lnTo>
                <a:lnTo>
                  <a:pt x="6281177" y="1582959"/>
                </a:lnTo>
                <a:lnTo>
                  <a:pt x="6421085" y="1628599"/>
                </a:lnTo>
                <a:lnTo>
                  <a:pt x="6560929" y="1673327"/>
                </a:lnTo>
                <a:lnTo>
                  <a:pt x="6700761" y="1717079"/>
                </a:lnTo>
                <a:lnTo>
                  <a:pt x="7111365" y="1837945"/>
                </a:lnTo>
                <a:lnTo>
                  <a:pt x="12192000" y="1837945"/>
                </a:lnTo>
                <a:lnTo>
                  <a:pt x="12192000" y="1008838"/>
                </a:lnTo>
                <a:lnTo>
                  <a:pt x="12147976" y="1027873"/>
                </a:lnTo>
                <a:lnTo>
                  <a:pt x="12103695" y="1046580"/>
                </a:lnTo>
                <a:lnTo>
                  <a:pt x="12059162" y="1064960"/>
                </a:lnTo>
                <a:lnTo>
                  <a:pt x="12014382" y="1083015"/>
                </a:lnTo>
                <a:lnTo>
                  <a:pt x="11969360" y="1100744"/>
                </a:lnTo>
                <a:lnTo>
                  <a:pt x="11924100" y="1118147"/>
                </a:lnTo>
                <a:lnTo>
                  <a:pt x="11878609" y="1135227"/>
                </a:lnTo>
                <a:lnTo>
                  <a:pt x="11832891" y="1151982"/>
                </a:lnTo>
                <a:lnTo>
                  <a:pt x="11786951" y="1168414"/>
                </a:lnTo>
                <a:lnTo>
                  <a:pt x="11740793" y="1184523"/>
                </a:lnTo>
                <a:lnTo>
                  <a:pt x="11694424" y="1200309"/>
                </a:lnTo>
                <a:lnTo>
                  <a:pt x="11647847" y="1215774"/>
                </a:lnTo>
                <a:lnTo>
                  <a:pt x="11601068" y="1230917"/>
                </a:lnTo>
                <a:lnTo>
                  <a:pt x="11554093" y="1245740"/>
                </a:lnTo>
                <a:lnTo>
                  <a:pt x="11506925" y="1260242"/>
                </a:lnTo>
                <a:lnTo>
                  <a:pt x="11459569" y="1274425"/>
                </a:lnTo>
                <a:lnTo>
                  <a:pt x="11412032" y="1288288"/>
                </a:lnTo>
                <a:lnTo>
                  <a:pt x="11364318" y="1301833"/>
                </a:lnTo>
                <a:lnTo>
                  <a:pt x="11316431" y="1315060"/>
                </a:lnTo>
                <a:lnTo>
                  <a:pt x="11268377" y="1327969"/>
                </a:lnTo>
                <a:lnTo>
                  <a:pt x="11220161" y="1340561"/>
                </a:lnTo>
                <a:lnTo>
                  <a:pt x="11171788" y="1352836"/>
                </a:lnTo>
                <a:lnTo>
                  <a:pt x="11123263" y="1364796"/>
                </a:lnTo>
                <a:lnTo>
                  <a:pt x="11074590" y="1376440"/>
                </a:lnTo>
                <a:lnTo>
                  <a:pt x="11025776" y="1387769"/>
                </a:lnTo>
                <a:lnTo>
                  <a:pt x="10976824" y="1398783"/>
                </a:lnTo>
                <a:lnTo>
                  <a:pt x="10927740" y="1409484"/>
                </a:lnTo>
                <a:lnTo>
                  <a:pt x="10878528" y="1419872"/>
                </a:lnTo>
                <a:lnTo>
                  <a:pt x="10829194" y="1429946"/>
                </a:lnTo>
                <a:lnTo>
                  <a:pt x="10779744" y="1439709"/>
                </a:lnTo>
                <a:lnTo>
                  <a:pt x="10730180" y="1449159"/>
                </a:lnTo>
                <a:lnTo>
                  <a:pt x="10680510" y="1458299"/>
                </a:lnTo>
                <a:lnTo>
                  <a:pt x="10630737" y="1467128"/>
                </a:lnTo>
                <a:lnTo>
                  <a:pt x="10580867" y="1475646"/>
                </a:lnTo>
                <a:lnTo>
                  <a:pt x="10530905" y="1483856"/>
                </a:lnTo>
                <a:lnTo>
                  <a:pt x="10480855" y="1491756"/>
                </a:lnTo>
                <a:lnTo>
                  <a:pt x="10430723" y="1499347"/>
                </a:lnTo>
                <a:lnTo>
                  <a:pt x="10380514" y="1506631"/>
                </a:lnTo>
                <a:lnTo>
                  <a:pt x="10330232" y="1513607"/>
                </a:lnTo>
                <a:lnTo>
                  <a:pt x="10279883" y="1520276"/>
                </a:lnTo>
                <a:lnTo>
                  <a:pt x="10229472" y="1526638"/>
                </a:lnTo>
                <a:lnTo>
                  <a:pt x="10179004" y="1532695"/>
                </a:lnTo>
                <a:lnTo>
                  <a:pt x="10128483" y="1538447"/>
                </a:lnTo>
                <a:lnTo>
                  <a:pt x="10077914" y="1543893"/>
                </a:lnTo>
                <a:lnTo>
                  <a:pt x="10027304" y="1549036"/>
                </a:lnTo>
                <a:lnTo>
                  <a:pt x="9976655" y="1553875"/>
                </a:lnTo>
                <a:lnTo>
                  <a:pt x="9925975" y="1558410"/>
                </a:lnTo>
                <a:lnTo>
                  <a:pt x="9875267" y="1562643"/>
                </a:lnTo>
                <a:lnTo>
                  <a:pt x="9824537" y="1566574"/>
                </a:lnTo>
                <a:lnTo>
                  <a:pt x="9773789" y="1570203"/>
                </a:lnTo>
                <a:lnTo>
                  <a:pt x="9723029" y="1573531"/>
                </a:lnTo>
                <a:lnTo>
                  <a:pt x="9672261" y="1576558"/>
                </a:lnTo>
                <a:lnTo>
                  <a:pt x="9621491" y="1579285"/>
                </a:lnTo>
                <a:lnTo>
                  <a:pt x="9570724" y="1581713"/>
                </a:lnTo>
                <a:lnTo>
                  <a:pt x="9519964" y="1583842"/>
                </a:lnTo>
                <a:lnTo>
                  <a:pt x="9469216" y="1585673"/>
                </a:lnTo>
                <a:lnTo>
                  <a:pt x="9418487" y="1587206"/>
                </a:lnTo>
                <a:lnTo>
                  <a:pt x="9367779" y="1588441"/>
                </a:lnTo>
                <a:lnTo>
                  <a:pt x="9317099" y="1589380"/>
                </a:lnTo>
                <a:lnTo>
                  <a:pt x="9266452" y="1590022"/>
                </a:lnTo>
                <a:lnTo>
                  <a:pt x="9215842" y="1590369"/>
                </a:lnTo>
                <a:lnTo>
                  <a:pt x="9165275" y="1590420"/>
                </a:lnTo>
                <a:lnTo>
                  <a:pt x="9114755" y="1590177"/>
                </a:lnTo>
                <a:lnTo>
                  <a:pt x="9064287" y="1589639"/>
                </a:lnTo>
                <a:lnTo>
                  <a:pt x="9013877" y="1588808"/>
                </a:lnTo>
                <a:lnTo>
                  <a:pt x="8963530" y="1587684"/>
                </a:lnTo>
                <a:lnTo>
                  <a:pt x="8913250" y="1586267"/>
                </a:lnTo>
                <a:lnTo>
                  <a:pt x="8863042" y="1584559"/>
                </a:lnTo>
                <a:lnTo>
                  <a:pt x="8812912" y="1582559"/>
                </a:lnTo>
                <a:lnTo>
                  <a:pt x="8762864" y="1580267"/>
                </a:lnTo>
                <a:lnTo>
                  <a:pt x="8712904" y="1577686"/>
                </a:lnTo>
                <a:lnTo>
                  <a:pt x="8663036" y="1574814"/>
                </a:lnTo>
                <a:lnTo>
                  <a:pt x="8613265" y="1571654"/>
                </a:lnTo>
                <a:lnTo>
                  <a:pt x="8563597" y="1568204"/>
                </a:lnTo>
                <a:lnTo>
                  <a:pt x="8514036" y="1564466"/>
                </a:lnTo>
                <a:lnTo>
                  <a:pt x="8464588" y="1560440"/>
                </a:lnTo>
                <a:lnTo>
                  <a:pt x="8415256" y="1556128"/>
                </a:lnTo>
                <a:lnTo>
                  <a:pt x="8366048" y="1551528"/>
                </a:lnTo>
                <a:lnTo>
                  <a:pt x="8316966" y="1546642"/>
                </a:lnTo>
                <a:lnTo>
                  <a:pt x="8268017" y="1541471"/>
                </a:lnTo>
                <a:lnTo>
                  <a:pt x="8219205" y="1536015"/>
                </a:lnTo>
                <a:lnTo>
                  <a:pt x="8170536" y="1530274"/>
                </a:lnTo>
                <a:lnTo>
                  <a:pt x="8122014" y="1524249"/>
                </a:lnTo>
                <a:lnTo>
                  <a:pt x="8073644" y="1517940"/>
                </a:lnTo>
                <a:lnTo>
                  <a:pt x="8025431" y="1511349"/>
                </a:lnTo>
                <a:lnTo>
                  <a:pt x="7977381" y="1504475"/>
                </a:lnTo>
                <a:lnTo>
                  <a:pt x="7929498" y="1497319"/>
                </a:lnTo>
                <a:lnTo>
                  <a:pt x="7881788" y="1489882"/>
                </a:lnTo>
                <a:lnTo>
                  <a:pt x="7834254" y="1482164"/>
                </a:lnTo>
                <a:lnTo>
                  <a:pt x="7786903" y="1474166"/>
                </a:lnTo>
                <a:lnTo>
                  <a:pt x="7738126" y="1465660"/>
                </a:lnTo>
                <a:lnTo>
                  <a:pt x="7640491" y="1448021"/>
                </a:lnTo>
                <a:lnTo>
                  <a:pt x="7542751" y="1429573"/>
                </a:lnTo>
                <a:lnTo>
                  <a:pt x="7444910" y="1410348"/>
                </a:lnTo>
                <a:lnTo>
                  <a:pt x="7346973" y="1390379"/>
                </a:lnTo>
                <a:lnTo>
                  <a:pt x="7248943" y="1369697"/>
                </a:lnTo>
                <a:lnTo>
                  <a:pt x="7150826" y="1348335"/>
                </a:lnTo>
                <a:lnTo>
                  <a:pt x="7052624" y="1326325"/>
                </a:lnTo>
                <a:lnTo>
                  <a:pt x="6954344" y="1303699"/>
                </a:lnTo>
                <a:lnTo>
                  <a:pt x="6855988" y="1280488"/>
                </a:lnTo>
                <a:lnTo>
                  <a:pt x="6757561" y="1256726"/>
                </a:lnTo>
                <a:lnTo>
                  <a:pt x="6609797" y="1220118"/>
                </a:lnTo>
                <a:lnTo>
                  <a:pt x="6461898" y="1182449"/>
                </a:lnTo>
                <a:lnTo>
                  <a:pt x="6313878" y="1143828"/>
                </a:lnTo>
                <a:lnTo>
                  <a:pt x="6116354" y="1091037"/>
                </a:lnTo>
                <a:lnTo>
                  <a:pt x="5918674" y="1037003"/>
                </a:lnTo>
                <a:lnTo>
                  <a:pt x="5671408" y="968101"/>
                </a:lnTo>
                <a:lnTo>
                  <a:pt x="4632326" y="673191"/>
                </a:lnTo>
                <a:lnTo>
                  <a:pt x="4335739" y="590761"/>
                </a:lnTo>
                <a:lnTo>
                  <a:pt x="4138197" y="537088"/>
                </a:lnTo>
                <a:lnTo>
                  <a:pt x="3940841" y="484740"/>
                </a:lnTo>
                <a:lnTo>
                  <a:pt x="3792966" y="446503"/>
                </a:lnTo>
                <a:lnTo>
                  <a:pt x="3645230" y="409263"/>
                </a:lnTo>
                <a:lnTo>
                  <a:pt x="3497647" y="373130"/>
                </a:lnTo>
                <a:lnTo>
                  <a:pt x="3399350" y="349710"/>
                </a:lnTo>
                <a:lnTo>
                  <a:pt x="3301131" y="326862"/>
                </a:lnTo>
                <a:lnTo>
                  <a:pt x="3202995" y="304617"/>
                </a:lnTo>
                <a:lnTo>
                  <a:pt x="3104947" y="283009"/>
                </a:lnTo>
                <a:lnTo>
                  <a:pt x="3006989" y="262069"/>
                </a:lnTo>
                <a:lnTo>
                  <a:pt x="2909128" y="241830"/>
                </a:lnTo>
                <a:lnTo>
                  <a:pt x="2811366" y="222323"/>
                </a:lnTo>
                <a:lnTo>
                  <a:pt x="2713708" y="203581"/>
                </a:lnTo>
                <a:lnTo>
                  <a:pt x="2616159" y="185635"/>
                </a:lnTo>
                <a:lnTo>
                  <a:pt x="2518722" y="168518"/>
                </a:lnTo>
                <a:lnTo>
                  <a:pt x="2421402" y="152263"/>
                </a:lnTo>
                <a:lnTo>
                  <a:pt x="2324204" y="136900"/>
                </a:lnTo>
                <a:lnTo>
                  <a:pt x="2227131" y="122463"/>
                </a:lnTo>
                <a:lnTo>
                  <a:pt x="2130188" y="108983"/>
                </a:lnTo>
                <a:lnTo>
                  <a:pt x="2033378" y="96492"/>
                </a:lnTo>
                <a:lnTo>
                  <a:pt x="1936708" y="85023"/>
                </a:lnTo>
                <a:lnTo>
                  <a:pt x="1888425" y="79682"/>
                </a:lnTo>
                <a:lnTo>
                  <a:pt x="1840179" y="74608"/>
                </a:lnTo>
                <a:lnTo>
                  <a:pt x="1791970" y="69805"/>
                </a:lnTo>
                <a:lnTo>
                  <a:pt x="1743798" y="65278"/>
                </a:lnTo>
                <a:lnTo>
                  <a:pt x="1695663" y="61030"/>
                </a:lnTo>
                <a:lnTo>
                  <a:pt x="1647567" y="57066"/>
                </a:lnTo>
                <a:lnTo>
                  <a:pt x="1599510" y="53390"/>
                </a:lnTo>
                <a:lnTo>
                  <a:pt x="1551492" y="50004"/>
                </a:lnTo>
                <a:lnTo>
                  <a:pt x="1503514" y="46915"/>
                </a:lnTo>
                <a:lnTo>
                  <a:pt x="1451727" y="41426"/>
                </a:lnTo>
                <a:lnTo>
                  <a:pt x="1400000" y="36255"/>
                </a:lnTo>
                <a:lnTo>
                  <a:pt x="1348336" y="31407"/>
                </a:lnTo>
                <a:lnTo>
                  <a:pt x="1296735" y="26886"/>
                </a:lnTo>
                <a:lnTo>
                  <a:pt x="1245197" y="22697"/>
                </a:lnTo>
                <a:lnTo>
                  <a:pt x="1193723" y="18846"/>
                </a:lnTo>
                <a:lnTo>
                  <a:pt x="1142315" y="15337"/>
                </a:lnTo>
                <a:lnTo>
                  <a:pt x="1090973" y="12176"/>
                </a:lnTo>
                <a:lnTo>
                  <a:pt x="1039697" y="9368"/>
                </a:lnTo>
                <a:lnTo>
                  <a:pt x="988488" y="6917"/>
                </a:lnTo>
                <a:lnTo>
                  <a:pt x="937348" y="4828"/>
                </a:lnTo>
                <a:lnTo>
                  <a:pt x="886276" y="3107"/>
                </a:lnTo>
                <a:lnTo>
                  <a:pt x="835274" y="1759"/>
                </a:lnTo>
                <a:lnTo>
                  <a:pt x="784343" y="788"/>
                </a:lnTo>
                <a:lnTo>
                  <a:pt x="733482" y="200"/>
                </a:lnTo>
                <a:lnTo>
                  <a:pt x="682693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943" y="5564123"/>
            <a:ext cx="2025395" cy="91135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20189" y="2812542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8" y="1977179"/>
            <a:ext cx="10358122" cy="1995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59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58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42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58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86536" y="1651198"/>
            <a:ext cx="4343400" cy="401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125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4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58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86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69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083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11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919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88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00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9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3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41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094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92287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1676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08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4571662"/>
          </a:xfrm>
          <a:prstGeom prst="rect">
            <a:avLst/>
          </a:prstGeom>
          <a:solidFill>
            <a:srgbClr val="72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32619" cy="4571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1662"/>
            <a:ext cx="5029200" cy="2286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16" name="Title 9"/>
          <p:cNvSpPr>
            <a:spLocks noGrp="1"/>
          </p:cNvSpPr>
          <p:nvPr>
            <p:ph type="title" hasCustomPrompt="1"/>
          </p:nvPr>
        </p:nvSpPr>
        <p:spPr>
          <a:xfrm>
            <a:off x="4241800" y="1660526"/>
            <a:ext cx="7594600" cy="607204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3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4241802" y="2448443"/>
            <a:ext cx="4343399" cy="44715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0291" indent="0"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820583" indent="0"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230874" indent="0"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641165" indent="0"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4241802" y="3048001"/>
            <a:ext cx="4343399" cy="44715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10291" indent="0">
              <a:buNone/>
              <a:defRPr>
                <a:latin typeface="Arial" charset="0"/>
                <a:ea typeface="Arial" charset="0"/>
                <a:cs typeface="Arial" charset="0"/>
              </a:defRPr>
            </a:lvl2pPr>
            <a:lvl3pPr marL="820583" indent="0">
              <a:buNone/>
              <a:defRPr>
                <a:latin typeface="Arial" charset="0"/>
                <a:ea typeface="Arial" charset="0"/>
                <a:cs typeface="Arial" charset="0"/>
              </a:defRPr>
            </a:lvl3pPr>
            <a:lvl4pPr marL="1230874" indent="0">
              <a:buNone/>
              <a:defRPr>
                <a:latin typeface="Arial" charset="0"/>
                <a:ea typeface="Arial" charset="0"/>
                <a:cs typeface="Arial" charset="0"/>
              </a:defRPr>
            </a:lvl4pPr>
            <a:lvl5pPr marL="1641165" indent="0">
              <a:buNone/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 rot="5400000">
            <a:off x="-471557" y="6198821"/>
            <a:ext cx="1143170" cy="17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#2772</a:t>
            </a:r>
            <a:r>
              <a:rPr lang="en-US" altLang="en-US" sz="6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Rev. 01/17</a:t>
            </a:r>
          </a:p>
        </p:txBody>
      </p:sp>
    </p:spTree>
    <p:extLst>
      <p:ext uri="{BB962C8B-B14F-4D97-AF65-F5344CB8AC3E}">
        <p14:creationId xmlns:p14="http://schemas.microsoft.com/office/powerpoint/2010/main" val="5272194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5400" y="6267452"/>
            <a:ext cx="5588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85875" cy="6858000"/>
          </a:xfrm>
          <a:prstGeom prst="rect">
            <a:avLst/>
          </a:prstGeom>
          <a:solidFill>
            <a:srgbClr val="4B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5" t="7678" r="35495"/>
          <a:stretch/>
        </p:blipFill>
        <p:spPr>
          <a:xfrm>
            <a:off x="1" y="0"/>
            <a:ext cx="1285875" cy="4467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460500" y="212727"/>
            <a:ext cx="10553699" cy="71437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400"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60499" y="1196975"/>
            <a:ext cx="10553700" cy="4735347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ea typeface="Gotham-Book" charset="0"/>
                <a:cs typeface="Arial"/>
              </a:rPr>
              <a:t>Body copy…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820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85875" cy="6858000"/>
          </a:xfrm>
          <a:prstGeom prst="rect">
            <a:avLst/>
          </a:prstGeom>
          <a:solidFill>
            <a:srgbClr val="1B6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5" t="7678" r="35495"/>
          <a:stretch/>
        </p:blipFill>
        <p:spPr>
          <a:xfrm>
            <a:off x="1" y="0"/>
            <a:ext cx="1285875" cy="4467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1446045" y="155577"/>
            <a:ext cx="9880600" cy="463549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400"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6045" y="882650"/>
            <a:ext cx="4851400" cy="473710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ea typeface="Gotham-Book" charset="0"/>
                <a:cs typeface="Arial"/>
              </a:rPr>
              <a:t>Body copy…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099" y="6267452"/>
            <a:ext cx="5461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6591299" y="882650"/>
            <a:ext cx="4876800" cy="473710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30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1473200" y="146051"/>
            <a:ext cx="10325099" cy="71437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2400"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73199" y="1044575"/>
            <a:ext cx="10325100" cy="4594225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/>
                <a:ea typeface="Gotham-Book" charset="0"/>
                <a:cs typeface="Arial"/>
              </a:rPr>
              <a:t>Body copy…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85875" cy="6858000"/>
          </a:xfrm>
          <a:prstGeom prst="rect">
            <a:avLst/>
          </a:prstGeom>
          <a:solidFill>
            <a:srgbClr val="72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45" t="7678" r="35495"/>
          <a:stretch/>
        </p:blipFill>
        <p:spPr>
          <a:xfrm>
            <a:off x="1" y="0"/>
            <a:ext cx="1285875" cy="4467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146" y="5932322"/>
            <a:ext cx="2476500" cy="76815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8099" y="6267452"/>
            <a:ext cx="5461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251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0" t="7021" b="21821"/>
          <a:stretch/>
        </p:blipFill>
        <p:spPr>
          <a:xfrm>
            <a:off x="0" y="0"/>
            <a:ext cx="503261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037" y="5916650"/>
            <a:ext cx="2498148" cy="774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4901" y="2803527"/>
            <a:ext cx="8216900" cy="625475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Page Divider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699" y="6267452"/>
            <a:ext cx="571500" cy="365125"/>
          </a:xfrm>
          <a:prstGeom prst="rect">
            <a:avLst/>
          </a:prstGeom>
        </p:spPr>
        <p:txBody>
          <a:bodyPr lIns="82058" tIns="41029" rIns="82058" bIns="41029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A3F93D58-E99C-2543-B3DD-EDAED2E68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9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3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2699"/>
            <a:ext cx="12192000" cy="6870700"/>
          </a:xfrm>
          <a:prstGeom prst="rect">
            <a:avLst/>
          </a:prstGeom>
          <a:solidFill>
            <a:srgbClr val="1B6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 sz="180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2906497"/>
            <a:ext cx="12192000" cy="81470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0" t="7021" b="21821"/>
          <a:stretch/>
        </p:blipFill>
        <p:spPr>
          <a:xfrm>
            <a:off x="0" y="0"/>
            <a:ext cx="503261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037" y="5916650"/>
            <a:ext cx="2498148" cy="7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0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7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8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25207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64396" y="228600"/>
            <a:ext cx="2025383" cy="9113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756" y="0"/>
            <a:ext cx="5000243" cy="14264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335012" y="0"/>
            <a:ext cx="4857115" cy="1388745"/>
          </a:xfrm>
          <a:custGeom>
            <a:avLst/>
            <a:gdLst/>
            <a:ahLst/>
            <a:cxnLst/>
            <a:rect l="l" t="t" r="r" b="b"/>
            <a:pathLst>
              <a:path w="4857115" h="1388745">
                <a:moveTo>
                  <a:pt x="229666" y="0"/>
                </a:moveTo>
                <a:lnTo>
                  <a:pt x="0" y="0"/>
                </a:lnTo>
                <a:lnTo>
                  <a:pt x="294614" y="211556"/>
                </a:lnTo>
                <a:lnTo>
                  <a:pt x="378274" y="270791"/>
                </a:lnTo>
                <a:lnTo>
                  <a:pt x="462262" y="329657"/>
                </a:lnTo>
                <a:lnTo>
                  <a:pt x="546633" y="388060"/>
                </a:lnTo>
                <a:lnTo>
                  <a:pt x="631444" y="445909"/>
                </a:lnTo>
                <a:lnTo>
                  <a:pt x="716803" y="503087"/>
                </a:lnTo>
                <a:lnTo>
                  <a:pt x="759718" y="531379"/>
                </a:lnTo>
                <a:lnTo>
                  <a:pt x="802798" y="559455"/>
                </a:lnTo>
                <a:lnTo>
                  <a:pt x="846045" y="587301"/>
                </a:lnTo>
                <a:lnTo>
                  <a:pt x="889466" y="614902"/>
                </a:lnTo>
                <a:lnTo>
                  <a:pt x="933064" y="642245"/>
                </a:lnTo>
                <a:lnTo>
                  <a:pt x="976844" y="669315"/>
                </a:lnTo>
                <a:lnTo>
                  <a:pt x="1020811" y="696099"/>
                </a:lnTo>
                <a:lnTo>
                  <a:pt x="1064969" y="722583"/>
                </a:lnTo>
                <a:lnTo>
                  <a:pt x="1109323" y="748752"/>
                </a:lnTo>
                <a:lnTo>
                  <a:pt x="1153878" y="774593"/>
                </a:lnTo>
                <a:lnTo>
                  <a:pt x="1198639" y="800092"/>
                </a:lnTo>
                <a:lnTo>
                  <a:pt x="1243609" y="825234"/>
                </a:lnTo>
                <a:lnTo>
                  <a:pt x="1288794" y="850007"/>
                </a:lnTo>
                <a:lnTo>
                  <a:pt x="1334198" y="874394"/>
                </a:lnTo>
                <a:lnTo>
                  <a:pt x="1379837" y="898286"/>
                </a:lnTo>
                <a:lnTo>
                  <a:pt x="1425722" y="921765"/>
                </a:lnTo>
                <a:lnTo>
                  <a:pt x="1471850" y="944815"/>
                </a:lnTo>
                <a:lnTo>
                  <a:pt x="1518217" y="967423"/>
                </a:lnTo>
                <a:lnTo>
                  <a:pt x="1564820" y="989573"/>
                </a:lnTo>
                <a:lnTo>
                  <a:pt x="1611657" y="1011251"/>
                </a:lnTo>
                <a:lnTo>
                  <a:pt x="1658725" y="1032442"/>
                </a:lnTo>
                <a:lnTo>
                  <a:pt x="1706019" y="1053131"/>
                </a:lnTo>
                <a:lnTo>
                  <a:pt x="1753538" y="1073304"/>
                </a:lnTo>
                <a:lnTo>
                  <a:pt x="1801277" y="1092946"/>
                </a:lnTo>
                <a:lnTo>
                  <a:pt x="1849235" y="1112041"/>
                </a:lnTo>
                <a:lnTo>
                  <a:pt x="1897408" y="1130577"/>
                </a:lnTo>
                <a:lnTo>
                  <a:pt x="1945792" y="1148536"/>
                </a:lnTo>
                <a:lnTo>
                  <a:pt x="1994385" y="1165906"/>
                </a:lnTo>
                <a:lnTo>
                  <a:pt x="2043184" y="1182671"/>
                </a:lnTo>
                <a:lnTo>
                  <a:pt x="2092185" y="1198816"/>
                </a:lnTo>
                <a:lnTo>
                  <a:pt x="2141388" y="1214320"/>
                </a:lnTo>
                <a:lnTo>
                  <a:pt x="2190793" y="1229176"/>
                </a:lnTo>
                <a:lnTo>
                  <a:pt x="2240390" y="1243379"/>
                </a:lnTo>
                <a:lnTo>
                  <a:pt x="2290168" y="1256929"/>
                </a:lnTo>
                <a:lnTo>
                  <a:pt x="2340118" y="1269823"/>
                </a:lnTo>
                <a:lnTo>
                  <a:pt x="2390229" y="1282057"/>
                </a:lnTo>
                <a:lnTo>
                  <a:pt x="2440490" y="1293631"/>
                </a:lnTo>
                <a:lnTo>
                  <a:pt x="2490893" y="1304542"/>
                </a:lnTo>
                <a:lnTo>
                  <a:pt x="2541427" y="1314787"/>
                </a:lnTo>
                <a:lnTo>
                  <a:pt x="2592081" y="1324364"/>
                </a:lnTo>
                <a:lnTo>
                  <a:pt x="2642846" y="1333270"/>
                </a:lnTo>
                <a:lnTo>
                  <a:pt x="2693712" y="1341503"/>
                </a:lnTo>
                <a:lnTo>
                  <a:pt x="2744667" y="1349062"/>
                </a:lnTo>
                <a:lnTo>
                  <a:pt x="2795703" y="1355943"/>
                </a:lnTo>
                <a:lnTo>
                  <a:pt x="2846809" y="1362144"/>
                </a:lnTo>
                <a:lnTo>
                  <a:pt x="2897974" y="1367663"/>
                </a:lnTo>
                <a:lnTo>
                  <a:pt x="2949367" y="1372516"/>
                </a:lnTo>
                <a:lnTo>
                  <a:pt x="3000759" y="1376721"/>
                </a:lnTo>
                <a:lnTo>
                  <a:pt x="3052151" y="1380279"/>
                </a:lnTo>
                <a:lnTo>
                  <a:pt x="3103543" y="1383190"/>
                </a:lnTo>
                <a:lnTo>
                  <a:pt x="3154935" y="1385454"/>
                </a:lnTo>
                <a:lnTo>
                  <a:pt x="3206327" y="1387070"/>
                </a:lnTo>
                <a:lnTo>
                  <a:pt x="3257719" y="1388040"/>
                </a:lnTo>
                <a:lnTo>
                  <a:pt x="3309112" y="1388364"/>
                </a:lnTo>
                <a:lnTo>
                  <a:pt x="3463683" y="1385176"/>
                </a:lnTo>
                <a:lnTo>
                  <a:pt x="3515207" y="1382522"/>
                </a:lnTo>
                <a:lnTo>
                  <a:pt x="3617722" y="1376680"/>
                </a:lnTo>
                <a:lnTo>
                  <a:pt x="3771226" y="1362354"/>
                </a:lnTo>
                <a:lnTo>
                  <a:pt x="3911465" y="1344761"/>
                </a:lnTo>
                <a:lnTo>
                  <a:pt x="4051160" y="1321993"/>
                </a:lnTo>
                <a:lnTo>
                  <a:pt x="4126585" y="1307655"/>
                </a:lnTo>
                <a:lnTo>
                  <a:pt x="4201880" y="1292578"/>
                </a:lnTo>
                <a:lnTo>
                  <a:pt x="4326839" y="1264119"/>
                </a:lnTo>
                <a:lnTo>
                  <a:pt x="4451134" y="1232268"/>
                </a:lnTo>
                <a:lnTo>
                  <a:pt x="4524971" y="1211554"/>
                </a:lnTo>
                <a:lnTo>
                  <a:pt x="4574093" y="1197168"/>
                </a:lnTo>
                <a:lnTo>
                  <a:pt x="4623061" y="1182277"/>
                </a:lnTo>
                <a:lnTo>
                  <a:pt x="4671870" y="1166877"/>
                </a:lnTo>
                <a:lnTo>
                  <a:pt x="4720513" y="1150962"/>
                </a:lnTo>
                <a:lnTo>
                  <a:pt x="4856988" y="1102131"/>
                </a:lnTo>
                <a:lnTo>
                  <a:pt x="4856988" y="1090574"/>
                </a:lnTo>
                <a:lnTo>
                  <a:pt x="4716526" y="1137158"/>
                </a:lnTo>
                <a:lnTo>
                  <a:pt x="4667690" y="1151880"/>
                </a:lnTo>
                <a:lnTo>
                  <a:pt x="4618685" y="1166085"/>
                </a:lnTo>
                <a:lnTo>
                  <a:pt x="4569518" y="1179781"/>
                </a:lnTo>
                <a:lnTo>
                  <a:pt x="4520196" y="1192974"/>
                </a:lnTo>
                <a:lnTo>
                  <a:pt x="4446358" y="1212088"/>
                </a:lnTo>
                <a:lnTo>
                  <a:pt x="4322064" y="1240751"/>
                </a:lnTo>
                <a:lnTo>
                  <a:pt x="4197105" y="1266066"/>
                </a:lnTo>
                <a:lnTo>
                  <a:pt x="4071340" y="1287487"/>
                </a:lnTo>
                <a:lnTo>
                  <a:pt x="4054881" y="1290662"/>
                </a:lnTo>
                <a:lnTo>
                  <a:pt x="4020883" y="1294917"/>
                </a:lnTo>
                <a:lnTo>
                  <a:pt x="3919956" y="1308722"/>
                </a:lnTo>
                <a:lnTo>
                  <a:pt x="3913584" y="1309740"/>
                </a:lnTo>
                <a:lnTo>
                  <a:pt x="3768039" y="1325181"/>
                </a:lnTo>
                <a:lnTo>
                  <a:pt x="3666333" y="1332515"/>
                </a:lnTo>
                <a:lnTo>
                  <a:pt x="3615584" y="1335489"/>
                </a:lnTo>
                <a:lnTo>
                  <a:pt x="3564807" y="1337824"/>
                </a:lnTo>
                <a:lnTo>
                  <a:pt x="3514012" y="1339519"/>
                </a:lnTo>
                <a:lnTo>
                  <a:pt x="3463208" y="1340574"/>
                </a:lnTo>
                <a:lnTo>
                  <a:pt x="3412403" y="1340988"/>
                </a:lnTo>
                <a:lnTo>
                  <a:pt x="3361604" y="1340760"/>
                </a:lnTo>
                <a:lnTo>
                  <a:pt x="3310822" y="1339890"/>
                </a:lnTo>
                <a:lnTo>
                  <a:pt x="3260063" y="1338377"/>
                </a:lnTo>
                <a:lnTo>
                  <a:pt x="3209337" y="1336219"/>
                </a:lnTo>
                <a:lnTo>
                  <a:pt x="3158652" y="1333418"/>
                </a:lnTo>
                <a:lnTo>
                  <a:pt x="3108017" y="1329971"/>
                </a:lnTo>
                <a:lnTo>
                  <a:pt x="3057440" y="1325878"/>
                </a:lnTo>
                <a:lnTo>
                  <a:pt x="3006929" y="1321138"/>
                </a:lnTo>
                <a:lnTo>
                  <a:pt x="2956493" y="1315752"/>
                </a:lnTo>
                <a:lnTo>
                  <a:pt x="2906141" y="1309717"/>
                </a:lnTo>
                <a:lnTo>
                  <a:pt x="2855880" y="1303034"/>
                </a:lnTo>
                <a:lnTo>
                  <a:pt x="2805719" y="1295701"/>
                </a:lnTo>
                <a:lnTo>
                  <a:pt x="2755668" y="1287719"/>
                </a:lnTo>
                <a:lnTo>
                  <a:pt x="2705733" y="1279085"/>
                </a:lnTo>
                <a:lnTo>
                  <a:pt x="2655924" y="1269801"/>
                </a:lnTo>
                <a:lnTo>
                  <a:pt x="2606250" y="1259864"/>
                </a:lnTo>
                <a:lnTo>
                  <a:pt x="2556717" y="1249275"/>
                </a:lnTo>
                <a:lnTo>
                  <a:pt x="2507336" y="1238032"/>
                </a:lnTo>
                <a:lnTo>
                  <a:pt x="2458115" y="1226135"/>
                </a:lnTo>
                <a:lnTo>
                  <a:pt x="2409061" y="1213583"/>
                </a:lnTo>
                <a:lnTo>
                  <a:pt x="2360184" y="1200376"/>
                </a:lnTo>
                <a:lnTo>
                  <a:pt x="2311492" y="1186512"/>
                </a:lnTo>
                <a:lnTo>
                  <a:pt x="2262993" y="1171992"/>
                </a:lnTo>
                <a:lnTo>
                  <a:pt x="2214696" y="1156814"/>
                </a:lnTo>
                <a:lnTo>
                  <a:pt x="2166609" y="1140978"/>
                </a:lnTo>
                <a:lnTo>
                  <a:pt x="2118741" y="1124483"/>
                </a:lnTo>
                <a:lnTo>
                  <a:pt x="2071141" y="1107460"/>
                </a:lnTo>
                <a:lnTo>
                  <a:pt x="2023754" y="1089851"/>
                </a:lnTo>
                <a:lnTo>
                  <a:pt x="1976582" y="1071666"/>
                </a:lnTo>
                <a:lnTo>
                  <a:pt x="1929626" y="1052917"/>
                </a:lnTo>
                <a:lnTo>
                  <a:pt x="1882888" y="1033613"/>
                </a:lnTo>
                <a:lnTo>
                  <a:pt x="1836370" y="1013767"/>
                </a:lnTo>
                <a:lnTo>
                  <a:pt x="1790072" y="993390"/>
                </a:lnTo>
                <a:lnTo>
                  <a:pt x="1743997" y="972491"/>
                </a:lnTo>
                <a:lnTo>
                  <a:pt x="1698146" y="951082"/>
                </a:lnTo>
                <a:lnTo>
                  <a:pt x="1652520" y="929174"/>
                </a:lnTo>
                <a:lnTo>
                  <a:pt x="1607121" y="906778"/>
                </a:lnTo>
                <a:lnTo>
                  <a:pt x="1561951" y="883905"/>
                </a:lnTo>
                <a:lnTo>
                  <a:pt x="1517011" y="860565"/>
                </a:lnTo>
                <a:lnTo>
                  <a:pt x="1472303" y="836770"/>
                </a:lnTo>
                <a:lnTo>
                  <a:pt x="1427828" y="812530"/>
                </a:lnTo>
                <a:lnTo>
                  <a:pt x="1383588" y="787857"/>
                </a:lnTo>
                <a:lnTo>
                  <a:pt x="1339579" y="762863"/>
                </a:lnTo>
                <a:lnTo>
                  <a:pt x="1295787" y="737474"/>
                </a:lnTo>
                <a:lnTo>
                  <a:pt x="1252205" y="711704"/>
                </a:lnTo>
                <a:lnTo>
                  <a:pt x="1208825" y="685568"/>
                </a:lnTo>
                <a:lnTo>
                  <a:pt x="1165642" y="659081"/>
                </a:lnTo>
                <a:lnTo>
                  <a:pt x="1122647" y="632257"/>
                </a:lnTo>
                <a:lnTo>
                  <a:pt x="1079835" y="605111"/>
                </a:lnTo>
                <a:lnTo>
                  <a:pt x="1037197" y="577659"/>
                </a:lnTo>
                <a:lnTo>
                  <a:pt x="994728" y="549914"/>
                </a:lnTo>
                <a:lnTo>
                  <a:pt x="952419" y="521892"/>
                </a:lnTo>
                <a:lnTo>
                  <a:pt x="910265" y="493607"/>
                </a:lnTo>
                <a:lnTo>
                  <a:pt x="868258" y="465073"/>
                </a:lnTo>
                <a:lnTo>
                  <a:pt x="826391" y="436307"/>
                </a:lnTo>
                <a:lnTo>
                  <a:pt x="743049" y="378132"/>
                </a:lnTo>
                <a:lnTo>
                  <a:pt x="660185" y="319196"/>
                </a:lnTo>
                <a:lnTo>
                  <a:pt x="577733" y="259586"/>
                </a:lnTo>
                <a:lnTo>
                  <a:pt x="495623" y="199394"/>
                </a:lnTo>
                <a:lnTo>
                  <a:pt x="372948" y="108216"/>
                </a:lnTo>
                <a:lnTo>
                  <a:pt x="229666" y="0"/>
                </a:lnTo>
                <a:close/>
              </a:path>
            </a:pathLst>
          </a:custGeom>
          <a:solidFill>
            <a:srgbClr val="1C4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116" y="180190"/>
            <a:ext cx="66827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250" y="1993900"/>
            <a:ext cx="10731500" cy="294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80647" y="6444636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62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682" y="53528"/>
            <a:ext cx="6934834" cy="173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584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0606" y="1784106"/>
            <a:ext cx="10471150" cy="4105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80647" y="6444639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EB3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929599"/>
                </a:solidFill>
              </a:rPr>
              <a:t>‹#›</a:t>
            </a:fld>
            <a:endParaRPr spc="-5" dirty="0">
              <a:solidFill>
                <a:srgbClr val="9295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9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llie.suse@northwestern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29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hyperlink" Target="https://pediatrics.aappublications.org/content/142/6/e20182896" TargetMode="External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hyperlink" Target="mailto:info@ilpqc.org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ilpqc.org/ILPQC%202020+/BASIC20/RN_NewbornAdmissionReport_Tool_May2021.pdf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ilpqc.org/wp-content/uploads/2021/06/PedsRN_PedsMD-Communication-Tool_FINAL_6.2421-1.docx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0an_TmVe6o&amp;pp=sAQA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www.youtube.com/watch?v=sWHd2P91Fy0&amp;pp=sAQA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pqc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ds.com/live/330984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s://redcap.healthlnk.org/surveys/?s=7XEFMA7N9J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11" Type="http://schemas.openxmlformats.org/officeDocument/2006/relationships/hyperlink" Target="https://ilpqc.org/ILPQC%202020+/Annual%20Conferences/2020%20Annual%20Conference/ILPQC%20Annual%20Conference%20Abstract%20Template_2020_FINAL.ppt" TargetMode="External"/><Relationship Id="rId5" Type="http://schemas.openxmlformats.org/officeDocument/2006/relationships/diagramQuickStyle" Target="../diagrams/quickStyle2.xml"/><Relationship Id="rId10" Type="http://schemas.openxmlformats.org/officeDocument/2006/relationships/hyperlink" Target="mailto:info@ilpqc.org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s://redcap.healthlnk.org/surveys/?s=K8L84877AJ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gif"/><Relationship Id="rId9" Type="http://schemas.microsoft.com/office/2007/relationships/hdphoto" Target="../media/hdphoto2.wdp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healthlnk.org/surveys/?s=7XEFMA7N9J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lpqc.org/ILPQC%202020+/Annual%20Conferences/2020%20Annual%20Conference/ILPQC%20Annual%20Conference%20Abstract%20Template_2020_FINAL.p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621971" cy="1826339"/>
          </a:xfrm>
        </p:spPr>
        <p:txBody>
          <a:bodyPr>
            <a:normAutofit/>
          </a:bodyPr>
          <a:lstStyle/>
          <a:p>
            <a:r>
              <a:rPr lang="en-US" dirty="0"/>
              <a:t>Implementation of Risk Assessments in Newborns &lt;35 Weeks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922563-64D6-2A4E-B048-13AC25DB4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BASIC Monthly Teams Call</a:t>
            </a:r>
          </a:p>
          <a:p>
            <a:r>
              <a:rPr lang="en-US" dirty="0"/>
              <a:t>September 20, 2021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FDEE866-04F7-BF46-8FB4-0968BA571C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2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828800"/>
            <a:ext cx="8153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ILPQC will be offering a variety of support services to assist with abstract/poster submissions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1B7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Poster Template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1B7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Mentorship Services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1B7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“After hours office hours” (Information + Q&amp;A Sessions after team webinars)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935" y="1924050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2843" y="381000"/>
            <a:ext cx="109728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ts val="389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ILPQC is here to help</a:t>
            </a:r>
          </a:p>
        </p:txBody>
      </p:sp>
    </p:spTree>
    <p:extLst>
      <p:ext uri="{BB962C8B-B14F-4D97-AF65-F5344CB8AC3E}">
        <p14:creationId xmlns:p14="http://schemas.microsoft.com/office/powerpoint/2010/main" val="9230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99905"/>
              </p:ext>
            </p:extLst>
          </p:nvPr>
        </p:nvGraphicFramePr>
        <p:xfrm>
          <a:off x="2930616" y="1989879"/>
          <a:ext cx="6240186" cy="3389295"/>
        </p:xfrm>
        <a:graphic>
          <a:graphicData uri="http://schemas.openxmlformats.org/drawingml/2006/table">
            <a:tbl>
              <a:tblPr firstRow="1" firstCol="1" bandRow="1"/>
              <a:tblGrid>
                <a:gridCol w="6240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08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cap="small" dirty="0">
                          <a:solidFill>
                            <a:schemeClr val="tx1"/>
                          </a:solidFill>
                          <a:effectLst/>
                          <a:latin typeface="Candara"/>
                          <a:ea typeface="Calibri"/>
                          <a:cs typeface="Arial"/>
                        </a:rPr>
                        <a:t>BASIC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cap="small" baseline="0" dirty="0">
                          <a:solidFill>
                            <a:srgbClr val="F50064"/>
                          </a:solidFill>
                          <a:effectLst/>
                          <a:latin typeface="Candara"/>
                          <a:ea typeface="Calibri"/>
                          <a:cs typeface="Arial"/>
                        </a:rPr>
                        <a:t>Hospital Recognition Criteria</a:t>
                      </a:r>
                      <a:endParaRPr lang="en-US" sz="2800" dirty="0">
                        <a:solidFill>
                          <a:srgbClr val="F5006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62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All 2020 Q4 (Oct- Dec) Baseline Data Submitted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76635"/>
                  </a:ext>
                </a:extLst>
              </a:tr>
              <a:tr h="321716">
                <a:tc>
                  <a:txBody>
                    <a:bodyPr/>
                    <a:lstStyle/>
                    <a:p>
                      <a:pPr marL="457200" marR="0" lvl="1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cap="small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+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Candar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26216"/>
                  </a:ext>
                </a:extLst>
              </a:tr>
              <a:tr h="60871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ndara"/>
                          <a:ea typeface="Calibri"/>
                          <a:cs typeface="Times New Roman"/>
                        </a:rPr>
                        <a:t>All monthly Hospital &amp; Patient Data Submitted *</a:t>
                      </a:r>
                    </a:p>
                    <a:p>
                      <a:pPr marL="457200" marR="0" lvl="1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Candara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50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F5668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C55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Movement on BASIC structure measures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F5668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C55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</a:rPr>
                        <a:t>(Red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C55"/>
                          </a:solidFill>
                          <a:effectLst/>
                          <a:uLnTx/>
                          <a:uFillTx/>
                          <a:latin typeface="Candara" panose="020E0502030303020204" pitchFamily="34" charset="0"/>
                          <a:sym typeface="Wingdings" panose="05000000000000000000" pitchFamily="2" charset="2"/>
                        </a:rPr>
                        <a:t> Yellow, Yellow  Green)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4C55"/>
                        </a:solidFill>
                        <a:effectLst/>
                        <a:uLnTx/>
                        <a:uFillTx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642573"/>
                  </a:ext>
                </a:extLst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78709" y="811663"/>
            <a:ext cx="8991600" cy="1282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cap="all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4990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2021 QI Recognition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cap="all" dirty="0">
                <a:solidFill>
                  <a:srgbClr val="F58466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ILPQC 2021 9</a:t>
            </a:r>
            <a:r>
              <a:rPr lang="en-US" sz="2400" cap="all" baseline="30000" dirty="0">
                <a:solidFill>
                  <a:srgbClr val="F58466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2400" cap="all" dirty="0">
                <a:solidFill>
                  <a:srgbClr val="F58466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 Annual Conference </a:t>
            </a:r>
            <a:endParaRPr lang="en-US" sz="700" cap="all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6309" y="538480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cap="small" dirty="0">
                <a:solidFill>
                  <a:srgbClr val="004990"/>
                </a:solidFill>
                <a:latin typeface="Calibri"/>
                <a:ea typeface="Calibri"/>
                <a:cs typeface="Times New Roman"/>
              </a:rPr>
              <a:t>*All Data Submitted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cap="small" dirty="0">
                <a:solidFill>
                  <a:srgbClr val="004990"/>
                </a:solidFill>
                <a:latin typeface="Calibri"/>
                <a:ea typeface="Calibri"/>
                <a:cs typeface="Times New Roman"/>
              </a:rPr>
              <a:t>Baseline through August. 2021 </a:t>
            </a:r>
            <a:r>
              <a:rPr lang="en-US" sz="2400" b="1" i="1" u="sng" cap="small" dirty="0">
                <a:solidFill>
                  <a:srgbClr val="004990"/>
                </a:solidFill>
                <a:latin typeface="Calibri"/>
                <a:ea typeface="Calibri"/>
                <a:cs typeface="Times New Roman"/>
              </a:rPr>
              <a:t>by October 15</a:t>
            </a:r>
            <a:r>
              <a:rPr lang="en-US" sz="2400" b="1" i="1" u="sng" cap="small" baseline="30000" dirty="0">
                <a:solidFill>
                  <a:srgbClr val="004990"/>
                </a:solidFill>
                <a:latin typeface="Calibri"/>
                <a:ea typeface="Calibri"/>
                <a:cs typeface="Times New Roman"/>
              </a:rPr>
              <a:t>th</a:t>
            </a:r>
            <a:r>
              <a:rPr lang="en-US" sz="2400" b="1" i="1" u="sng" cap="small" dirty="0">
                <a:solidFill>
                  <a:srgbClr val="004990"/>
                </a:solidFill>
                <a:latin typeface="Calibri"/>
                <a:ea typeface="Calibri"/>
                <a:cs typeface="Times New Roman"/>
              </a:rPr>
              <a:t> </a:t>
            </a:r>
            <a:endParaRPr lang="en-US" sz="2400" b="1" i="1" u="sng" cap="small" dirty="0">
              <a:solidFill>
                <a:srgbClr val="004990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60" y="574609"/>
            <a:ext cx="2544916" cy="2937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802" y="3037667"/>
            <a:ext cx="2825832" cy="32615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13788" y="5859623"/>
            <a:ext cx="3760236" cy="34523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Updates &amp; Data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Upcoming Teams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881400"/>
              </p:ext>
            </p:extLst>
          </p:nvPr>
        </p:nvGraphicFramePr>
        <p:xfrm>
          <a:off x="711537" y="1562868"/>
          <a:ext cx="11014298" cy="278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402">
                <a:tc>
                  <a:txBody>
                    <a:bodyPr/>
                    <a:lstStyle/>
                    <a:p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963">
                <a:tc>
                  <a:txBody>
                    <a:bodyPr/>
                    <a:lstStyle/>
                    <a:p>
                      <a:r>
                        <a:rPr lang="en-US" sz="2000" dirty="0"/>
                        <a:t>September 20, 2021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2-3PM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BASIC Teams Call: Assessment for EOS in Newborns &lt;35 Weeks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469">
                <a:tc>
                  <a:txBody>
                    <a:bodyPr/>
                    <a:lstStyle/>
                    <a:p>
                      <a:r>
                        <a:rPr lang="en-US" sz="2000" dirty="0"/>
                        <a:t>October 28,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Annual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89">
                <a:tc>
                  <a:txBody>
                    <a:bodyPr/>
                    <a:lstStyle/>
                    <a:p>
                      <a:r>
                        <a:rPr lang="en-US" sz="2000" dirty="0"/>
                        <a:t>November 15, 2021 2-3PM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BASIC Teams Call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6290">
                <a:tc>
                  <a:txBody>
                    <a:bodyPr/>
                    <a:lstStyle/>
                    <a:p>
                      <a:r>
                        <a:rPr lang="en-US" sz="2000" dirty="0"/>
                        <a:t>December 13, 2021 2-3PM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BASIC Teams Call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0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BASIC Hospital Team Data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83001"/>
              </p:ext>
            </p:extLst>
          </p:nvPr>
        </p:nvGraphicFramePr>
        <p:xfrm>
          <a:off x="680720" y="1634208"/>
          <a:ext cx="11374645" cy="5207807"/>
        </p:xfrm>
        <a:graphic>
          <a:graphicData uri="http://schemas.openxmlformats.org/drawingml/2006/table">
            <a:tbl>
              <a:tblPr firstRow="1" bandRow="1"/>
              <a:tblGrid>
                <a:gridCol w="2986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3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6102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Teams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Reporting 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76073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Teams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Reporting 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r>
                        <a:rPr lang="en-US" sz="2000" b="1" spc="-15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27114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Baseline 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(Q4</a:t>
                      </a:r>
                      <a:r>
                        <a:rPr sz="20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2020)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68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65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0955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5441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nu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2021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66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65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089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5441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February 2021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65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64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540189"/>
                  </a:ext>
                </a:extLst>
              </a:tr>
              <a:tr h="50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5441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March 2021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67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63</a:t>
                      </a: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0824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marL="91440" marR="5441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April 2021</a:t>
                      </a: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61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61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1979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marL="1270" marR="5441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May 2021</a:t>
                      </a:r>
                      <a:endParaRPr sz="20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61</a:t>
                      </a:r>
                      <a:endParaRPr sz="20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57</a:t>
                      </a:r>
                      <a:endParaRPr sz="2000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0182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marL="1270" marR="5441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June 2021</a:t>
                      </a:r>
                      <a:endParaRPr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57</a:t>
                      </a:r>
                      <a:endParaRPr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54</a:t>
                      </a:r>
                      <a:endParaRPr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2272"/>
                  </a:ext>
                </a:extLst>
              </a:tr>
              <a:tr h="491622">
                <a:tc>
                  <a:txBody>
                    <a:bodyPr/>
                    <a:lstStyle/>
                    <a:p>
                      <a:pPr marL="1270" marR="5441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July 2021</a:t>
                      </a:r>
                      <a:endParaRPr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54</a:t>
                      </a:r>
                      <a:endParaRPr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50</a:t>
                      </a:r>
                      <a:endParaRPr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1845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marL="1270" marR="5441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August 2021</a:t>
                      </a:r>
                      <a:endParaRPr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42</a:t>
                      </a:r>
                      <a:endParaRPr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66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lang="en-US" sz="20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Calibri"/>
                        </a:rPr>
                        <a:t>26</a:t>
                      </a:r>
                      <a:endParaRPr sz="20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2089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7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8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3083"/>
            <a:ext cx="10972800" cy="1325563"/>
          </a:xfrm>
          <a:noFill/>
        </p:spPr>
        <p:txBody>
          <a:bodyPr/>
          <a:lstStyle/>
          <a:p>
            <a:r>
              <a:rPr lang="en-US" dirty="0"/>
              <a:t>BASIC QI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06562"/>
            <a:ext cx="11464887" cy="4832350"/>
          </a:xfrm>
        </p:spPr>
        <p:txBody>
          <a:bodyPr>
            <a:noAutofit/>
          </a:bodyPr>
          <a:lstStyle/>
          <a:p>
            <a:r>
              <a:rPr lang="en-US" sz="3200" dirty="0"/>
              <a:t>ILPQC provides quarterly QI support to participating hospital teams</a:t>
            </a:r>
          </a:p>
          <a:p>
            <a:r>
              <a:rPr lang="en-US" sz="3200" dirty="0"/>
              <a:t>Upcoming QI support will focus on…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Assisting with complete data entry</a:t>
            </a:r>
          </a:p>
          <a:p>
            <a:pPr lvl="2"/>
            <a:r>
              <a:rPr lang="en-US" sz="2400" dirty="0"/>
              <a:t>Baseline – current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Supporting progress and movement to </a:t>
            </a:r>
            <a:r>
              <a:rPr lang="en-US" sz="2800" b="1" dirty="0">
                <a:solidFill>
                  <a:schemeClr val="accent6"/>
                </a:solidFill>
              </a:rPr>
              <a:t>GREEN</a:t>
            </a:r>
            <a:r>
              <a:rPr lang="en-US" sz="2800" dirty="0"/>
              <a:t> on key structure measures that correlate to the topics from our monthly webinars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02893" y="5106194"/>
            <a:ext cx="7172960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000"/>
              <a:t>Reach out to </a:t>
            </a:r>
            <a:r>
              <a:rPr lang="en-US" sz="2000">
                <a:hlinkClick r:id="rId3"/>
              </a:rPr>
              <a:t>ellie.suse@northwestern.edu</a:t>
            </a:r>
            <a:r>
              <a:rPr lang="en-US" sz="2000"/>
              <a:t> if you need support on data submission or structure measure progress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57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3083"/>
            <a:ext cx="6786880" cy="1325563"/>
          </a:xfrm>
          <a:noFill/>
        </p:spPr>
        <p:txBody>
          <a:bodyPr/>
          <a:lstStyle/>
          <a:p>
            <a:r>
              <a:rPr lang="en-US" dirty="0"/>
              <a:t>Key Structure Measure for BASIC QI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" y="1706562"/>
            <a:ext cx="11826240" cy="4832350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Hospital has developed, in coordination with IT department, </a:t>
            </a:r>
            <a:r>
              <a:rPr lang="en-US" b="1" u="sng" dirty="0">
                <a:solidFill>
                  <a:srgbClr val="002060"/>
                </a:solidFill>
              </a:rPr>
              <a:t>an electronic reporting system from electronic medical record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Hospital has implemented standardized policies, protocols, and support tools to </a:t>
            </a:r>
            <a:r>
              <a:rPr lang="en-US" b="1" u="sng" dirty="0">
                <a:solidFill>
                  <a:srgbClr val="002060"/>
                </a:solidFill>
              </a:rPr>
              <a:t>evaluate risk for early onset sepsis for newborns for ≥ 35 0/7 weeks gestation </a:t>
            </a:r>
            <a:r>
              <a:rPr lang="en-US" dirty="0"/>
              <a:t>based on the AAP recommended risk assessment tools.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Hospital has implemented </a:t>
            </a:r>
            <a:r>
              <a:rPr lang="en-US" b="1" u="sng" dirty="0">
                <a:solidFill>
                  <a:srgbClr val="002060"/>
                </a:solidFill>
              </a:rPr>
              <a:t>standardized serial assessment </a:t>
            </a:r>
            <a:r>
              <a:rPr lang="en-US" dirty="0"/>
              <a:t>of neonates</a:t>
            </a:r>
            <a:r>
              <a:rPr lang="en-US" sz="28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Hospital has implemented standardized policies, protocols and support tools to assist staff in properly and consistently </a:t>
            </a:r>
            <a:r>
              <a:rPr lang="en-US" b="1" u="sng" dirty="0">
                <a:solidFill>
                  <a:srgbClr val="002060"/>
                </a:solidFill>
              </a:rPr>
              <a:t>obtaining blood cultures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Hospital has implemented </a:t>
            </a:r>
            <a:r>
              <a:rPr lang="en-US" b="1" u="sng" dirty="0">
                <a:solidFill>
                  <a:srgbClr val="002060"/>
                </a:solidFill>
              </a:rPr>
              <a:t>standardized dosing guidelines </a:t>
            </a:r>
            <a:r>
              <a:rPr lang="en-US" dirty="0"/>
              <a:t>and order sets to reduce intra-hospital variation of antibiotic prescribing</a:t>
            </a:r>
            <a:r>
              <a:rPr lang="en-US" sz="28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Hospital has implemented standardized approach for healthcare team to discuss the anticipated duration of antibiotic course at the initiation of antibiotics </a:t>
            </a:r>
            <a:r>
              <a:rPr lang="en-US" b="1" u="sng" dirty="0">
                <a:solidFill>
                  <a:srgbClr val="002060"/>
                </a:solidFill>
              </a:rPr>
              <a:t>(antibiotic time out)</a:t>
            </a:r>
            <a:r>
              <a:rPr lang="en-US" sz="28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Hospital has implemented </a:t>
            </a:r>
            <a:r>
              <a:rPr lang="en-US" b="1" u="sng" dirty="0">
                <a:solidFill>
                  <a:srgbClr val="002060"/>
                </a:solidFill>
              </a:rPr>
              <a:t>standardized automatic stop order process</a:t>
            </a:r>
            <a:r>
              <a:rPr lang="en-US" sz="2800" b="1" u="sng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0592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609600" y="732441"/>
            <a:ext cx="10972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≥ 35 EOS Risk Assessment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523177"/>
              </p:ext>
            </p:extLst>
          </p:nvPr>
        </p:nvGraphicFramePr>
        <p:xfrm>
          <a:off x="882870" y="1690687"/>
          <a:ext cx="10520854" cy="449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86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105153"/>
              </p:ext>
            </p:extLst>
          </p:nvPr>
        </p:nvGraphicFramePr>
        <p:xfrm>
          <a:off x="735724" y="1608084"/>
          <a:ext cx="10846675" cy="445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609600" y="732441"/>
            <a:ext cx="10972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&lt;35 EOS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10466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0981"/>
            <a:ext cx="10972800" cy="1325563"/>
          </a:xfrm>
          <a:noFill/>
        </p:spPr>
        <p:txBody>
          <a:bodyPr/>
          <a:lstStyle/>
          <a:p>
            <a:r>
              <a:rPr lang="en-US" dirty="0"/>
              <a:t>Process Measures: </a:t>
            </a:r>
            <a:br>
              <a:rPr lang="en-US" dirty="0"/>
            </a:br>
            <a:r>
              <a:rPr lang="en-US" dirty="0"/>
              <a:t>EOS Risk Assessment Utilized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772698"/>
              </p:ext>
            </p:extLst>
          </p:nvPr>
        </p:nvGraphicFramePr>
        <p:xfrm>
          <a:off x="1145628" y="1596544"/>
          <a:ext cx="9711558" cy="466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29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6145"/>
            <a:ext cx="10972800" cy="1325563"/>
          </a:xfrm>
          <a:noFill/>
        </p:spPr>
        <p:txBody>
          <a:bodyPr/>
          <a:lstStyle/>
          <a:p>
            <a:r>
              <a:rPr lang="en-US" dirty="0"/>
              <a:t>Call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2742"/>
            <a:ext cx="10972800" cy="4351338"/>
          </a:xfrm>
        </p:spPr>
        <p:txBody>
          <a:bodyPr>
            <a:normAutofit/>
          </a:bodyPr>
          <a:lstStyle/>
          <a:p>
            <a:r>
              <a:rPr lang="en-US" sz="2800" b="1" dirty="0"/>
              <a:t>ILPQC Updates &amp; Housekeeping</a:t>
            </a:r>
          </a:p>
          <a:p>
            <a:r>
              <a:rPr lang="en-US" sz="2800" b="1" dirty="0"/>
              <a:t>BASIC Data Review</a:t>
            </a:r>
          </a:p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Dr.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Sagori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Mukhopadhyay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MD,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MMSc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: Evidence behind the AAP EOS preterm policy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Team 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Talk: HSHS St. John’s </a:t>
            </a: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5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172" y="261225"/>
            <a:ext cx="10972800" cy="1325563"/>
          </a:xfrm>
          <a:noFill/>
        </p:spPr>
        <p:txBody>
          <a:bodyPr/>
          <a:lstStyle/>
          <a:p>
            <a:r>
              <a:rPr lang="en-US" dirty="0"/>
              <a:t>Outcome Measure:</a:t>
            </a:r>
            <a:br>
              <a:rPr lang="en-US" dirty="0"/>
            </a:br>
            <a:r>
              <a:rPr lang="en-US" dirty="0"/>
              <a:t>Antibiotic Prescribing </a:t>
            </a:r>
            <a:r>
              <a:rPr lang="en-US" dirty="0" smtClean="0"/>
              <a:t>Rate </a:t>
            </a:r>
            <a:r>
              <a:rPr lang="en-US" dirty="0"/>
              <a:t>≥35 weeks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134068"/>
              </p:ext>
            </p:extLst>
          </p:nvPr>
        </p:nvGraphicFramePr>
        <p:xfrm>
          <a:off x="1387365" y="1690688"/>
          <a:ext cx="9911255" cy="445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35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Measure:</a:t>
            </a:r>
            <a:br>
              <a:rPr lang="en-US" dirty="0"/>
            </a:br>
            <a:r>
              <a:rPr lang="en-US" dirty="0"/>
              <a:t>Antibiotic Prescribing </a:t>
            </a:r>
            <a:r>
              <a:rPr lang="en-US" dirty="0" smtClean="0"/>
              <a:t>Rate </a:t>
            </a:r>
            <a:r>
              <a:rPr lang="en-US" dirty="0"/>
              <a:t>&lt;35 weeks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449967"/>
              </p:ext>
            </p:extLst>
          </p:nvPr>
        </p:nvGraphicFramePr>
        <p:xfrm>
          <a:off x="1135117" y="1847850"/>
          <a:ext cx="949084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0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4915"/>
            <a:ext cx="10972800" cy="1325563"/>
          </a:xfrm>
          <a:noFill/>
        </p:spPr>
        <p:txBody>
          <a:bodyPr>
            <a:normAutofit/>
          </a:bodyPr>
          <a:lstStyle/>
          <a:p>
            <a:r>
              <a:rPr lang="en-US" dirty="0"/>
              <a:t>BASIC Key Drivers:</a:t>
            </a:r>
            <a:br>
              <a:rPr lang="en-US" dirty="0"/>
            </a:br>
            <a:r>
              <a:rPr lang="en-US" dirty="0"/>
              <a:t>What We’ve Worked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25625"/>
            <a:ext cx="10828421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Driver 1: Data monitoring, transparency, and stewardship </a:t>
            </a:r>
            <a:r>
              <a:rPr lang="en-US" sz="3200" dirty="0" smtClean="0"/>
              <a:t>infrastructure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Driver </a:t>
            </a:r>
            <a:r>
              <a:rPr lang="en-US" sz="3200" dirty="0"/>
              <a:t>2: Timely and Appropriate Initiation of Antibiotics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Driver 3: Appropriate Administration and De-escalation of antibiotics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Driver 4: Equitable Care Delivery: Building your capacity to identify and eliminate inequities and disparities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/>
              <a:t>Inequities and disparities identification: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Data availability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Data reporting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84" y="166257"/>
            <a:ext cx="10972800" cy="1325563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BASIC Key </a:t>
            </a:r>
            <a:r>
              <a:rPr lang="en-US" dirty="0" smtClean="0"/>
              <a:t>Drivers: </a:t>
            </a:r>
            <a:br>
              <a:rPr lang="en-US" dirty="0" smtClean="0"/>
            </a:br>
            <a:r>
              <a:rPr lang="en-US" dirty="0" smtClean="0"/>
              <a:t>What we are working on now</a:t>
            </a:r>
            <a:br>
              <a:rPr lang="en-US" dirty="0" smtClean="0"/>
            </a:br>
            <a:r>
              <a:rPr lang="en-US" dirty="0" smtClean="0"/>
              <a:t>for newborns &lt; 35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6" y="1865659"/>
            <a:ext cx="11834037" cy="4992341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Driver </a:t>
            </a:r>
            <a:r>
              <a:rPr lang="en-US" sz="3800" dirty="0"/>
              <a:t>2: Timely and Appropriate Initiation of </a:t>
            </a:r>
            <a:r>
              <a:rPr lang="en-US" sz="3800" dirty="0" smtClean="0"/>
              <a:t>Antibiotics</a:t>
            </a:r>
          </a:p>
          <a:p>
            <a:r>
              <a:rPr lang="en-US" sz="3200" dirty="0" smtClean="0"/>
              <a:t>Timely </a:t>
            </a:r>
            <a:r>
              <a:rPr lang="en-US" sz="3200" dirty="0"/>
              <a:t>Initiation of </a:t>
            </a:r>
            <a:r>
              <a:rPr lang="en-US" sz="3200" dirty="0" smtClean="0"/>
              <a:t>Antibiotics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EOS </a:t>
            </a:r>
            <a:r>
              <a:rPr lang="en-US" sz="2900" dirty="0"/>
              <a:t>risk </a:t>
            </a:r>
            <a:r>
              <a:rPr lang="en-US" sz="2900" dirty="0" smtClean="0"/>
              <a:t>assessment</a:t>
            </a:r>
          </a:p>
          <a:p>
            <a:r>
              <a:rPr lang="en-US" sz="3200" dirty="0" smtClean="0"/>
              <a:t>Appropriate </a:t>
            </a:r>
            <a:r>
              <a:rPr lang="en-US" sz="3200" dirty="0"/>
              <a:t>initiation of </a:t>
            </a:r>
            <a:r>
              <a:rPr lang="en-US" sz="3200" dirty="0" smtClean="0"/>
              <a:t>antibiotics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Optimal </a:t>
            </a:r>
            <a:r>
              <a:rPr lang="en-US" sz="2900" dirty="0"/>
              <a:t>blood culture draw </a:t>
            </a:r>
            <a:r>
              <a:rPr lang="en-US" sz="2900" dirty="0" smtClean="0"/>
              <a:t>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Appropriate </a:t>
            </a:r>
            <a:r>
              <a:rPr lang="en-US" sz="2900" dirty="0"/>
              <a:t>antibiotic </a:t>
            </a:r>
            <a:r>
              <a:rPr lang="en-US" sz="2900" dirty="0" smtClean="0"/>
              <a:t>selection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Appropriate </a:t>
            </a:r>
            <a:r>
              <a:rPr lang="en-US" sz="2900" dirty="0"/>
              <a:t>dose / interval </a:t>
            </a:r>
            <a:endParaRPr lang="en-US" sz="29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Appropriate </a:t>
            </a:r>
            <a:r>
              <a:rPr lang="en-US" sz="2900" dirty="0"/>
              <a:t>timing of administration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Serial </a:t>
            </a:r>
            <a:r>
              <a:rPr lang="en-US" sz="2900" dirty="0"/>
              <a:t>assessments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Process </a:t>
            </a:r>
            <a:r>
              <a:rPr lang="en-US" sz="2900" dirty="0"/>
              <a:t>to identify change in newborn clinical </a:t>
            </a:r>
            <a:r>
              <a:rPr lang="en-US" sz="2900" dirty="0" smtClean="0"/>
              <a:t>status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1900" dirty="0" smtClean="0"/>
          </a:p>
          <a:p>
            <a:pPr lvl="2"/>
            <a:endParaRPr lang="en-US" sz="1900" dirty="0"/>
          </a:p>
          <a:p>
            <a:pPr lvl="2"/>
            <a:endParaRPr lang="en-US" sz="1900" dirty="0" smtClean="0"/>
          </a:p>
          <a:p>
            <a:pPr lvl="2"/>
            <a:endParaRPr lang="en-US" sz="1900" dirty="0"/>
          </a:p>
          <a:p>
            <a:pPr marL="0" indent="0">
              <a:buNone/>
            </a:pPr>
            <a:r>
              <a:rPr lang="en-US" sz="3800" dirty="0" smtClean="0"/>
              <a:t>Driver </a:t>
            </a:r>
            <a:r>
              <a:rPr lang="en-US" sz="3800" dirty="0"/>
              <a:t>3: Appropriate Administration and De-escalation of </a:t>
            </a:r>
            <a:r>
              <a:rPr lang="en-US" sz="3800" dirty="0" smtClean="0"/>
              <a:t>antibiotics</a:t>
            </a:r>
            <a:endParaRPr lang="en-US" sz="3800" dirty="0"/>
          </a:p>
          <a:p>
            <a:r>
              <a:rPr lang="en-US" sz="3200" dirty="0" smtClean="0"/>
              <a:t>Appropriate </a:t>
            </a:r>
            <a:r>
              <a:rPr lang="en-US" sz="3200" dirty="0"/>
              <a:t>administration of </a:t>
            </a:r>
            <a:r>
              <a:rPr lang="en-US" sz="3200" dirty="0" smtClean="0"/>
              <a:t>antibiotics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Antibiotic selection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Antibiotic dosing</a:t>
            </a:r>
            <a:endParaRPr lang="en-US" sz="2900" dirty="0"/>
          </a:p>
          <a:p>
            <a:r>
              <a:rPr lang="en-US" sz="3200" dirty="0" smtClean="0"/>
              <a:t>Appropriate </a:t>
            </a:r>
            <a:r>
              <a:rPr lang="en-US" sz="3200" dirty="0"/>
              <a:t>de-escalation of </a:t>
            </a:r>
            <a:r>
              <a:rPr lang="en-US" sz="3200" dirty="0" smtClean="0"/>
              <a:t>antibiotics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Blood </a:t>
            </a:r>
            <a:r>
              <a:rPr lang="en-US" sz="2900" dirty="0"/>
              <a:t>culture results </a:t>
            </a:r>
            <a:r>
              <a:rPr lang="en-US" sz="2900" dirty="0" smtClean="0"/>
              <a:t>communication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Standard </a:t>
            </a:r>
            <a:r>
              <a:rPr lang="en-US" sz="2900" dirty="0"/>
              <a:t>antibiotic </a:t>
            </a:r>
            <a:r>
              <a:rPr lang="en-US" sz="2900" dirty="0" smtClean="0"/>
              <a:t>course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 smtClean="0"/>
              <a:t>Culture </a:t>
            </a:r>
            <a:r>
              <a:rPr lang="en-US" sz="2900" dirty="0"/>
              <a:t>negative sepsis education, trusting the blood culture results</a:t>
            </a:r>
          </a:p>
          <a:p>
            <a:pPr lvl="2"/>
            <a:endParaRPr lang="en-US" sz="1900" dirty="0"/>
          </a:p>
          <a:p>
            <a:pPr marL="457200" lvl="1" indent="0"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06" y="517668"/>
            <a:ext cx="2286000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10" y="180253"/>
            <a:ext cx="102223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8493" y="5854410"/>
            <a:ext cx="11711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Babies Antibiotic Stewardship Improvement Collaborative (BASIC)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pic>
        <p:nvPicPr>
          <p:cNvPr id="10" name="Picture 4" descr="http://static1.squarespace.com/static/55d88f81e4b047d23d38e493/t/55e466a7e4b0ab61f88660cd/1441031851253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6" y="250246"/>
            <a:ext cx="2021759" cy="11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85800" y="1752601"/>
            <a:ext cx="10972800" cy="1170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Evidence behind the AAP EOS preterm policy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47699" y="3397441"/>
            <a:ext cx="1097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Sagori Mukhopadhyay, MD,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MMSc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Professor of Pediatrics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Pennsylvania Perelman School of Medicine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Children’s Hospital of Philadelphia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Newborn Care at Pennsylvania Hospital</a:t>
            </a:r>
          </a:p>
        </p:txBody>
      </p:sp>
    </p:spTree>
    <p:extLst>
      <p:ext uri="{BB962C8B-B14F-4D97-AF65-F5344CB8AC3E}">
        <p14:creationId xmlns:p14="http://schemas.microsoft.com/office/powerpoint/2010/main" val="28562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11182350" cy="175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200" b="1" dirty="0">
                <a:latin typeface="Arial" panose="020B0604020202020204" pitchFamily="34" charset="0"/>
              </a:rPr>
              <a:t>DISCLOSURE STATEMENT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</a:rPr>
              <a:t/>
            </a:r>
            <a:br>
              <a:rPr lang="en-US" altLang="en-US" sz="3200" dirty="0">
                <a:latin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</a:rPr>
              <a:t>Sagori Mukhopadhyay M.D., </a:t>
            </a:r>
            <a:r>
              <a:rPr lang="en-US" altLang="en-US" sz="3200" b="1" dirty="0" err="1">
                <a:latin typeface="Arial" panose="020B0604020202020204" pitchFamily="34" charset="0"/>
              </a:rPr>
              <a:t>M.M.S.c</a:t>
            </a:r>
            <a:endParaRPr lang="en-US" altLang="en-US" sz="3200" b="1" dirty="0">
              <a:latin typeface="Courier New" panose="02070309020205020404" pitchFamily="49" charset="0"/>
            </a:endParaRPr>
          </a:p>
        </p:txBody>
      </p:sp>
      <p:sp>
        <p:nvSpPr>
          <p:cNvPr id="5" name="Rectangle 112"/>
          <p:cNvSpPr>
            <a:spLocks noChangeArrowheads="1"/>
          </p:cNvSpPr>
          <p:nvPr/>
        </p:nvSpPr>
        <p:spPr bwMode="auto">
          <a:xfrm>
            <a:off x="419100" y="3352800"/>
            <a:ext cx="111823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have no relevant financial relationships with the manufacturer(s) of any commercial product(s) and/or provider(s) of commercial services discussed in this CME activity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do not intend to discuss an unapproved/investigative use of a commercial product/device in my presentation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 review the American Academy of Pediatrics (AAP), Committee of Fetus and Newborn (COFN) Recommendations for “Management of Neonates Born at ≤34 6/7 Weeks’ Gestation With Suspected or Proven Early-Onset Bacterial Sepsis”</a:t>
            </a:r>
          </a:p>
          <a:p>
            <a:r>
              <a:rPr lang="en-US" sz="3600" dirty="0"/>
              <a:t>To discuss the evidence for the recommendations</a:t>
            </a:r>
          </a:p>
          <a:p>
            <a:r>
              <a:rPr lang="en-US" sz="3600" dirty="0"/>
              <a:t>To describe implementation of the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20029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AAP COFN Clinical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Introduces issues pertinent to preterm early-onset sepsis (EOS) </a:t>
            </a:r>
          </a:p>
          <a:p>
            <a:pPr lvl="1"/>
            <a:r>
              <a:rPr lang="en-US" dirty="0"/>
              <a:t>Pathogenesis</a:t>
            </a:r>
          </a:p>
          <a:p>
            <a:pPr lvl="1"/>
            <a:r>
              <a:rPr lang="en-US" dirty="0"/>
              <a:t>Current Management</a:t>
            </a:r>
          </a:p>
          <a:p>
            <a:pPr lvl="1"/>
            <a:r>
              <a:rPr lang="en-US" dirty="0"/>
              <a:t>Antibiotic Stewardship</a:t>
            </a:r>
          </a:p>
          <a:p>
            <a:r>
              <a:rPr lang="en-US" dirty="0"/>
              <a:t>Evaluation: </a:t>
            </a:r>
          </a:p>
          <a:p>
            <a:pPr lvl="1"/>
            <a:r>
              <a:rPr lang="en-US" dirty="0"/>
              <a:t>Risk categorization for preterm infants</a:t>
            </a:r>
          </a:p>
          <a:p>
            <a:pPr lvl="1"/>
            <a:r>
              <a:rPr lang="en-US" dirty="0"/>
              <a:t>Laboratory testing</a:t>
            </a:r>
          </a:p>
          <a:p>
            <a:r>
              <a:rPr lang="en-US" dirty="0"/>
              <a:t>Treatment </a:t>
            </a:r>
          </a:p>
          <a:p>
            <a:r>
              <a:rPr lang="en-US" dirty="0"/>
              <a:t>Prevention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225" y="6176963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Puopolo K,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Benitz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Zaoutis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T, COFN. Management of Neonates Born at ≤34 6/7 Weeks’ Gestation With Suspected or Proven Early-Onset Bacterial Sepsis,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524250"/>
            <a:ext cx="10515600" cy="17811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1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AAP COFN Clinical Report: Low EOS risk categorization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225" y="6176963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Puopolo K,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Benitz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Zaoutis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T, COFN. Management of Neonates Born at ≤34 6/7 Weeks’ Gestation With Suspected or Proven Early-Onset Bacterial Sepsis,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Based on delivery criteria</a:t>
            </a:r>
          </a:p>
          <a:p>
            <a:r>
              <a:rPr lang="en-US" dirty="0"/>
              <a:t>Preterm infants at a lower risk for EOS: </a:t>
            </a:r>
          </a:p>
          <a:p>
            <a:pPr lvl="1"/>
            <a:r>
              <a:rPr lang="en-US" dirty="0"/>
              <a:t>Obstetric indications for preterm birth (such as preeclampsia)</a:t>
            </a:r>
          </a:p>
          <a:p>
            <a:pPr lvl="1"/>
            <a:r>
              <a:rPr lang="en-US" dirty="0"/>
              <a:t>Birth by cesarean delivery</a:t>
            </a:r>
          </a:p>
          <a:p>
            <a:pPr lvl="1"/>
            <a:r>
              <a:rPr lang="en-US" dirty="0"/>
              <a:t>Absence of labor, attempts to induce labor</a:t>
            </a:r>
          </a:p>
          <a:p>
            <a:pPr lvl="1"/>
            <a:r>
              <a:rPr lang="en-US" dirty="0"/>
              <a:t>Membrane rupture at time of delivery</a:t>
            </a:r>
          </a:p>
          <a:p>
            <a:r>
              <a:rPr lang="en-US" dirty="0"/>
              <a:t>Management for these infants</a:t>
            </a:r>
          </a:p>
          <a:p>
            <a:pPr lvl="1"/>
            <a:r>
              <a:rPr lang="en-US" dirty="0"/>
              <a:t>No laboratory evaluation, no empirical antibiotic therapy</a:t>
            </a:r>
          </a:p>
          <a:p>
            <a:pPr lvl="1"/>
            <a:r>
              <a:rPr lang="en-US" dirty="0"/>
              <a:t>Or, blood culture and no empirical antibiotic therapy</a:t>
            </a:r>
          </a:p>
        </p:txBody>
      </p:sp>
    </p:spTree>
    <p:extLst>
      <p:ext uri="{BB962C8B-B14F-4D97-AF65-F5344CB8AC3E}">
        <p14:creationId xmlns:p14="http://schemas.microsoft.com/office/powerpoint/2010/main" val="193484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228593"/>
            <a:ext cx="9144019" cy="640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1226"/>
            <a:ext cx="10515600" cy="914712"/>
          </a:xfrm>
        </p:spPr>
        <p:txBody>
          <a:bodyPr/>
          <a:lstStyle/>
          <a:p>
            <a:r>
              <a:rPr lang="en-US" dirty="0"/>
              <a:t>Are All Preterm Infants at Equal Risk of EOS?</a:t>
            </a:r>
          </a:p>
        </p:txBody>
      </p:sp>
    </p:spTree>
    <p:extLst>
      <p:ext uri="{BB962C8B-B14F-4D97-AF65-F5344CB8AC3E}">
        <p14:creationId xmlns:p14="http://schemas.microsoft.com/office/powerpoint/2010/main" val="5423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ABP MOC Part IV (BASIC &amp; MNO)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702"/>
            <a:ext cx="7200900" cy="4351338"/>
          </a:xfrm>
        </p:spPr>
        <p:txBody>
          <a:bodyPr>
            <a:noAutofit/>
          </a:bodyPr>
          <a:lstStyle/>
          <a:p>
            <a:r>
              <a:rPr lang="en-US" sz="1800" dirty="0" smtClean="0"/>
              <a:t>Complete attestation forms if you are an ABP-certified physician seeking credit under MOC Part IV for 25 credits</a:t>
            </a:r>
          </a:p>
          <a:p>
            <a:endParaRPr lang="en-US" sz="1800" dirty="0"/>
          </a:p>
          <a:p>
            <a:r>
              <a:rPr lang="en-US" sz="1800" dirty="0" smtClean="0"/>
              <a:t>Complete an attestation form and submit it to your project’s local leader or QI project leader for signature and send back to info@ilpqc.org by October 31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. </a:t>
            </a:r>
          </a:p>
          <a:p>
            <a:endParaRPr lang="en-US" sz="1800" dirty="0"/>
          </a:p>
          <a:p>
            <a:r>
              <a:rPr lang="en-US" sz="1800" dirty="0" smtClean="0"/>
              <a:t>Attestation of Meaningful Participation:</a:t>
            </a:r>
          </a:p>
          <a:p>
            <a:pPr lvl="1"/>
            <a:r>
              <a:rPr lang="en-US" sz="1800" dirty="0" smtClean="0"/>
              <a:t>Intellectually engaged in planning and executing the project</a:t>
            </a:r>
          </a:p>
          <a:p>
            <a:pPr lvl="1"/>
            <a:r>
              <a:rPr lang="en-US" sz="1800" dirty="0" smtClean="0"/>
              <a:t>Participated in implementing the project’s interventions (the changes designed to improve care)</a:t>
            </a:r>
          </a:p>
          <a:p>
            <a:pPr lvl="1"/>
            <a:r>
              <a:rPr lang="en-US" sz="1800" dirty="0" smtClean="0"/>
              <a:t>Regularly reviewed data in keeping with the project’s measurement plan</a:t>
            </a:r>
          </a:p>
          <a:p>
            <a:pPr lvl="1"/>
            <a:r>
              <a:rPr lang="en-US" sz="1800" dirty="0" smtClean="0"/>
              <a:t>Collaborated in the activity by attending team meetings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Illinois Perinatal Quality Collaborative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96287" y="2328786"/>
            <a:ext cx="3629025" cy="2438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strategies can ILPQC employ to support providers and nurses in building QI skills?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Infants at low risk for EOS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30215" b="19394"/>
          <a:stretch/>
        </p:blipFill>
        <p:spPr>
          <a:xfrm>
            <a:off x="958361" y="1836174"/>
            <a:ext cx="8212016" cy="44415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2266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Infants at Low Risk of 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Retrospective Analysis of the Neonatal Research Network database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/>
              <a:t>Infants &lt;29 weeks, &lt;1500 grams (2006-2014)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/>
              <a:t>EOS and prolonged antibiotics among infants with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4000" dirty="0"/>
              <a:t>Birth by cesarean section,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4000" dirty="0"/>
              <a:t>Rupture of membranes at delivery, AND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4000" dirty="0"/>
              <a:t>Absence of clinical chorioamnionitis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50705" y="6468943"/>
            <a:ext cx="8258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Puopolo K et al, Identification of extremely preterm infants at low risk for early onset sepsis, Pediatrics, 2017</a:t>
            </a:r>
          </a:p>
        </p:txBody>
      </p:sp>
    </p:spTree>
    <p:extLst>
      <p:ext uri="{BB962C8B-B14F-4D97-AF65-F5344CB8AC3E}">
        <p14:creationId xmlns:p14="http://schemas.microsoft.com/office/powerpoint/2010/main" val="3914619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Study Population </a:t>
            </a:r>
            <a:endParaRPr lang="en-US" sz="54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7047" y="1313234"/>
          <a:ext cx="10019489" cy="523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8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88" y="277218"/>
            <a:ext cx="11315701" cy="1094382"/>
          </a:xfrm>
        </p:spPr>
        <p:txBody>
          <a:bodyPr>
            <a:noAutofit/>
          </a:bodyPr>
          <a:lstStyle/>
          <a:p>
            <a:r>
              <a:rPr lang="en-US" sz="5400" dirty="0"/>
              <a:t>Low-risk infants had lower EOS</a:t>
            </a:r>
            <a:endParaRPr lang="en-US" sz="5400" b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9613" y="1491440"/>
          <a:ext cx="11372850" cy="2573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7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1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82880" marR="29374" marT="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Low-risk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(%)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= 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5,640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9374" marR="2937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Others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(%)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= 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8,422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9374" marR="2937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Adjusted RR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(95% CI)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9374" marR="2937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3200" b="1" dirty="0">
                          <a:effectLst/>
                          <a:latin typeface="+mn-lt"/>
                        </a:rPr>
                        <a:t>EOS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432" marR="29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(0.5)</a:t>
                      </a:r>
                      <a:endParaRPr lang="en-US" sz="3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 (2.5)</a:t>
                      </a:r>
                      <a:endParaRPr lang="en-US" sz="3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 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(0.16-0.36)</a:t>
                      </a:r>
                      <a:endParaRPr lang="en-US" sz="3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50" marR="317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6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88" y="277218"/>
            <a:ext cx="11315701" cy="1094382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+mn-lt"/>
              </a:rPr>
              <a:t>Low risk infants still get prolonged antibiotics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9613" y="1491440"/>
          <a:ext cx="11372850" cy="4523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7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1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82880" marR="29374" marT="0" marB="9144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Low-risk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(%)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= 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5,640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9374" marR="2937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Others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(%)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= 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8,422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9374" marR="2937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Adjusted RR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(95% CI)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9374" marR="2937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3200" b="1" dirty="0">
                          <a:effectLst/>
                          <a:latin typeface="+mn-lt"/>
                        </a:rPr>
                        <a:t>EOS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7432" marR="293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(0.5)</a:t>
                      </a:r>
                      <a:endParaRPr lang="en-US" sz="3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 (2.5)</a:t>
                      </a:r>
                      <a:endParaRPr lang="en-US" sz="3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 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(0.16-0.36)</a:t>
                      </a:r>
                      <a:endParaRPr lang="en-US" sz="3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750" marR="317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Prolonged antibiotics*</a:t>
                      </a: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1771/5334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(33.2)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3649/7752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(47.1)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&lt;0.001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extLst>
                  <a:ext uri="{0D108BD9-81ED-4DB2-BD59-A6C34878D82A}">
                    <a16:rowId xmlns:a16="http://schemas.microsoft.com/office/drawing/2014/main" val="1245960721"/>
                  </a:ext>
                </a:extLst>
              </a:tr>
              <a:tr h="6102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#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Infants w/prolonged antibiotics per EOS case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66</a:t>
                      </a: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19</a:t>
                      </a: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&lt;0.001</a:t>
                      </a:r>
                    </a:p>
                  </a:txBody>
                  <a:tcPr marL="31750" marR="31750" marT="0" marB="0" anchor="ctr"/>
                </a:tc>
                <a:extLst>
                  <a:ext uri="{0D108BD9-81ED-4DB2-BD59-A6C34878D82A}">
                    <a16:rowId xmlns:a16="http://schemas.microsoft.com/office/drawing/2014/main" val="231517074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19625" y="5095360"/>
            <a:ext cx="7096125" cy="8853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6135147"/>
            <a:ext cx="1148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*Antibiotics started &lt;72 hours and continued for ≥5 days in the absence of a positive culture, necrotizing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enterocolitis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spontaneous intestinal perforation</a:t>
            </a:r>
          </a:p>
        </p:txBody>
      </p:sp>
    </p:spTree>
    <p:extLst>
      <p:ext uri="{BB962C8B-B14F-4D97-AF65-F5344CB8AC3E}">
        <p14:creationId xmlns:p14="http://schemas.microsoft.com/office/powerpoint/2010/main" val="33247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69" y="152400"/>
            <a:ext cx="10454054" cy="10668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Conclusions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1219200"/>
            <a:ext cx="11526715" cy="54072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About 1 in 3 preterm infants can be categorized as low-risk for EOS by delivery criteria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44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EOS </a:t>
            </a:r>
            <a:r>
              <a:rPr lang="en-US" sz="4400" dirty="0"/>
              <a:t>risk</a:t>
            </a:r>
            <a:r>
              <a:rPr lang="en-US" sz="4400" b="1" dirty="0"/>
              <a:t> is significantly lower in these infants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44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Antibiotics are initiated and continued in a large proportion of low-risk infants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9736" y="6519446"/>
            <a:ext cx="3914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Mukhopadhyay S and Puopolo K, PIDJ, 2017</a:t>
            </a:r>
          </a:p>
        </p:txBody>
      </p:sp>
    </p:spTree>
    <p:extLst>
      <p:ext uri="{BB962C8B-B14F-4D97-AF65-F5344CB8AC3E}">
        <p14:creationId xmlns:p14="http://schemas.microsoft.com/office/powerpoint/2010/main" val="24045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" y="1512278"/>
            <a:ext cx="11653520" cy="40444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Implementation of AAP policy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4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920" y="228600"/>
            <a:ext cx="11831414" cy="89077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Delivery Criteria Based Preterm EOS Guideline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735" y="1289461"/>
            <a:ext cx="4874027" cy="58477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Intrapartum fever or IAI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734" y="2127655"/>
            <a:ext cx="4947765" cy="58477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Reason for preterm delivery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7839" y="2896072"/>
            <a:ext cx="3095335" cy="58477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Mode of delivery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72452" y="3709743"/>
            <a:ext cx="2949881" cy="156966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C-Section w/o labor or rupture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“Low EOS risk”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3275" y="3709743"/>
            <a:ext cx="1941931" cy="107721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Labor present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76758" y="5015857"/>
            <a:ext cx="3234963" cy="107721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Cardiorespiratory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67645" y="5262078"/>
            <a:ext cx="2376997" cy="58477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Rule out EOS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8522" y="2122777"/>
            <a:ext cx="3540777" cy="58477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Maternal indication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735" y="3421471"/>
            <a:ext cx="4874026" cy="156966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Preterm labor and/or rupture OR non-reassuring fetal testing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92436" y="1289461"/>
            <a:ext cx="2376997" cy="58477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Rule out EOS</a:t>
            </a:r>
          </a:p>
        </p:txBody>
      </p:sp>
      <p:cxnSp>
        <p:nvCxnSpPr>
          <p:cNvPr id="4" name="Straight Arrow Connector 3"/>
          <p:cNvCxnSpPr>
            <a:stCxn id="2" idx="3"/>
            <a:endCxn id="24" idx="1"/>
          </p:cNvCxnSpPr>
          <p:nvPr/>
        </p:nvCxnSpPr>
        <p:spPr>
          <a:xfrm>
            <a:off x="5194762" y="1581849"/>
            <a:ext cx="229767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/>
          <p:cNvCxnSpPr>
            <a:stCxn id="13" idx="3"/>
            <a:endCxn id="22" idx="1"/>
          </p:cNvCxnSpPr>
          <p:nvPr/>
        </p:nvCxnSpPr>
        <p:spPr>
          <a:xfrm flipV="1">
            <a:off x="5268499" y="2415165"/>
            <a:ext cx="1870023" cy="487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Arrow Connector 29"/>
          <p:cNvCxnSpPr>
            <a:stCxn id="22" idx="2"/>
            <a:endCxn id="14" idx="0"/>
          </p:cNvCxnSpPr>
          <p:nvPr/>
        </p:nvCxnSpPr>
        <p:spPr>
          <a:xfrm flipH="1">
            <a:off x="8885507" y="2707552"/>
            <a:ext cx="23404" cy="18852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>
            <a:stCxn id="14" idx="2"/>
            <a:endCxn id="16" idx="0"/>
          </p:cNvCxnSpPr>
          <p:nvPr/>
        </p:nvCxnSpPr>
        <p:spPr>
          <a:xfrm flipH="1">
            <a:off x="7194241" y="3480847"/>
            <a:ext cx="1691266" cy="22889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>
            <a:stCxn id="14" idx="2"/>
            <a:endCxn id="15" idx="0"/>
          </p:cNvCxnSpPr>
          <p:nvPr/>
        </p:nvCxnSpPr>
        <p:spPr>
          <a:xfrm>
            <a:off x="8885507" y="3480847"/>
            <a:ext cx="1661886" cy="22889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/>
          <p:cNvCxnSpPr>
            <a:stCxn id="16" idx="2"/>
            <a:endCxn id="17" idx="0"/>
          </p:cNvCxnSpPr>
          <p:nvPr/>
        </p:nvCxnSpPr>
        <p:spPr>
          <a:xfrm flipH="1">
            <a:off x="7194240" y="4786961"/>
            <a:ext cx="1" cy="22889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Straight Arrow Connector 46"/>
          <p:cNvCxnSpPr>
            <a:stCxn id="17" idx="1"/>
            <a:endCxn id="20" idx="3"/>
          </p:cNvCxnSpPr>
          <p:nvPr/>
        </p:nvCxnSpPr>
        <p:spPr>
          <a:xfrm flipH="1">
            <a:off x="3944642" y="5554466"/>
            <a:ext cx="163211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Straight Arrow Connector 84"/>
          <p:cNvCxnSpPr>
            <a:stCxn id="13" idx="2"/>
            <a:endCxn id="23" idx="0"/>
          </p:cNvCxnSpPr>
          <p:nvPr/>
        </p:nvCxnSpPr>
        <p:spPr>
          <a:xfrm flipH="1">
            <a:off x="2757748" y="2712430"/>
            <a:ext cx="36869" cy="709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2"/>
            <a:endCxn id="20" idx="0"/>
          </p:cNvCxnSpPr>
          <p:nvPr/>
        </p:nvCxnSpPr>
        <p:spPr>
          <a:xfrm flipH="1">
            <a:off x="2756144" y="4991131"/>
            <a:ext cx="1604" cy="2709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5550" y="6385462"/>
            <a:ext cx="5356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Mukhopadhyay S et al Archives of Fetal and Newborn, 2018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072452" y="5362106"/>
            <a:ext cx="2949881" cy="14619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Antibiotics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blood culture*</a:t>
            </a:r>
          </a:p>
        </p:txBody>
      </p:sp>
    </p:spTree>
    <p:extLst>
      <p:ext uri="{BB962C8B-B14F-4D97-AF65-F5344CB8AC3E}">
        <p14:creationId xmlns:p14="http://schemas.microsoft.com/office/powerpoint/2010/main" val="18698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9" y="128768"/>
            <a:ext cx="11465169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Implementation of Preterm EOS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79" y="1258723"/>
            <a:ext cx="11465168" cy="5385917"/>
          </a:xfrm>
        </p:spPr>
        <p:txBody>
          <a:bodyPr>
            <a:noAutofit/>
          </a:bodyPr>
          <a:lstStyle/>
          <a:p>
            <a:pPr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cs typeface="Arial" panose="020B0604020202020204" pitchFamily="34" charset="0"/>
              </a:rPr>
              <a:t>Population: inborn VLBW infants</a:t>
            </a:r>
          </a:p>
          <a:p>
            <a:pPr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cs typeface="Arial" panose="020B0604020202020204" pitchFamily="34" charset="0"/>
              </a:rPr>
              <a:t>Study Period: </a:t>
            </a:r>
          </a:p>
          <a:p>
            <a:pPr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cs typeface="Arial" panose="020B0604020202020204" pitchFamily="34" charset="0"/>
              </a:rPr>
              <a:t>Period 1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dirty="0">
                <a:cs typeface="Arial" panose="020B0604020202020204" pitchFamily="34" charset="0"/>
              </a:rPr>
              <a:t>(Jan 2009 - Mar 2017 ), </a:t>
            </a:r>
            <a:r>
              <a:rPr lang="en-US" sz="3200" b="1" dirty="0">
                <a:cs typeface="Arial" panose="020B0604020202020204" pitchFamily="34" charset="0"/>
              </a:rPr>
              <a:t>n=727</a:t>
            </a:r>
          </a:p>
          <a:p>
            <a:pPr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cs typeface="Arial" panose="020B0604020202020204" pitchFamily="34" charset="0"/>
              </a:rPr>
              <a:t>Period 2 </a:t>
            </a:r>
            <a:r>
              <a:rPr lang="en-US" sz="3200" b="1" dirty="0">
                <a:cs typeface="Arial" panose="020B0604020202020204" pitchFamily="34" charset="0"/>
              </a:rPr>
              <a:t>(</a:t>
            </a:r>
            <a:r>
              <a:rPr lang="en-US" sz="3200" dirty="0">
                <a:cs typeface="Arial" panose="020B0604020202020204" pitchFamily="34" charset="0"/>
              </a:rPr>
              <a:t>Apr 2017 - Jan 2020 ), </a:t>
            </a:r>
            <a:r>
              <a:rPr lang="en-US" sz="3200" b="1" dirty="0">
                <a:cs typeface="Arial" panose="020B0604020202020204" pitchFamily="34" charset="0"/>
              </a:rPr>
              <a:t>n=191</a:t>
            </a:r>
          </a:p>
          <a:p>
            <a:pPr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cs typeface="Arial" panose="020B0604020202020204" pitchFamily="34" charset="0"/>
              </a:rPr>
              <a:t>Outcome: VLBW infants with antibiotics ≤72 hours of age</a:t>
            </a:r>
          </a:p>
          <a:p>
            <a:pPr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cs typeface="Arial" panose="020B0604020202020204" pitchFamily="34" charset="0"/>
              </a:rPr>
              <a:t>Safety Measures: </a:t>
            </a:r>
          </a:p>
          <a:p>
            <a:pPr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cs typeface="Arial" panose="020B0604020202020204" pitchFamily="34" charset="0"/>
              </a:rPr>
              <a:t>Delayed culture and antibiotic initiation in EOS cases</a:t>
            </a:r>
            <a:endParaRPr lang="en-US" sz="3200" b="1" dirty="0"/>
          </a:p>
          <a:p>
            <a:pPr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cs typeface="Arial" panose="020B0604020202020204" pitchFamily="34" charset="0"/>
              </a:rPr>
              <a:t>Culture confirmed infection at 4-7 days of age</a:t>
            </a:r>
          </a:p>
          <a:p>
            <a:pPr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cs typeface="Arial" panose="020B0604020202020204" pitchFamily="34" charset="0"/>
              </a:rPr>
              <a:t>Antibiotic initiation at 4-7 days of age</a:t>
            </a:r>
            <a:endParaRPr lang="en-US" sz="3200" b="1" dirty="0">
              <a:cs typeface="Arial" panose="020B0604020202020204" pitchFamily="34" charset="0"/>
            </a:endParaRPr>
          </a:p>
          <a:p>
            <a:pPr lvl="1"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956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383"/>
          </a:xfrm>
        </p:spPr>
        <p:txBody>
          <a:bodyPr/>
          <a:lstStyle/>
          <a:p>
            <a:r>
              <a:rPr lang="en-US" sz="5400" b="1" dirty="0">
                <a:latin typeface="+mn-lt"/>
              </a:rPr>
              <a:t>Population</a:t>
            </a:r>
            <a:endParaRPr lang="en-US" b="1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2546" y="1338996"/>
          <a:ext cx="11306908" cy="335178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369169">
                  <a:extLst>
                    <a:ext uri="{9D8B030D-6E8A-4147-A177-3AD203B41FA5}">
                      <a16:colId xmlns:a16="http://schemas.microsoft.com/office/drawing/2014/main" val="1859197109"/>
                    </a:ext>
                  </a:extLst>
                </a:gridCol>
                <a:gridCol w="2391508">
                  <a:extLst>
                    <a:ext uri="{9D8B030D-6E8A-4147-A177-3AD203B41FA5}">
                      <a16:colId xmlns:a16="http://schemas.microsoft.com/office/drawing/2014/main" val="2805914994"/>
                    </a:ext>
                  </a:extLst>
                </a:gridCol>
                <a:gridCol w="2203392">
                  <a:extLst>
                    <a:ext uri="{9D8B030D-6E8A-4147-A177-3AD203B41FA5}">
                      <a16:colId xmlns:a16="http://schemas.microsoft.com/office/drawing/2014/main" val="2569978861"/>
                    </a:ext>
                  </a:extLst>
                </a:gridCol>
                <a:gridCol w="1342839">
                  <a:extLst>
                    <a:ext uri="{9D8B030D-6E8A-4147-A177-3AD203B41FA5}">
                      <a16:colId xmlns:a16="http://schemas.microsoft.com/office/drawing/2014/main" val="42551066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2400" b="1" dirty="0">
                        <a:effectLst/>
                        <a:latin typeface="+mn-lt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Period 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n=727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Period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n=191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</a:rPr>
                        <a:t>P</a:t>
                      </a:r>
                      <a:r>
                        <a:rPr lang="en-US" sz="2400" b="1" dirty="0">
                          <a:effectLst/>
                          <a:latin typeface="+mn-lt"/>
                        </a:rPr>
                        <a:t> value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60744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Birth weight (grams), mean (SD)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1056 (298)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1046 (312)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0.70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0856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Birth weight &lt;1000 grams, n (%)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+mn-lt"/>
                        </a:rPr>
                        <a:t>297 (40.9)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+mn-lt"/>
                        </a:rPr>
                        <a:t>85 (44.5)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+mn-lt"/>
                        </a:rPr>
                        <a:t>0.36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55551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Gestational age (weeks), median (IQR)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28.6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(26.4 – 30.6)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28.7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(26.4 – 30.6)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0.98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0342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Multiple birth, n (%)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233 (32.1)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41 (21.5)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0.004</a:t>
                      </a:r>
                      <a:endParaRPr lang="en-US" sz="2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7796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Infants meeting low-risk criteria, n (%)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298 (41.0)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83 (43.5)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0.54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119625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284" y="4237013"/>
            <a:ext cx="11623431" cy="65942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9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Conference Updates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874"/>
            <a:ext cx="10515600" cy="81173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EOS evaluation in Day 0-3</a:t>
            </a:r>
            <a:endParaRPr lang="en-US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926" y="1124607"/>
          <a:ext cx="7596551" cy="471995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103682">
                  <a:extLst>
                    <a:ext uri="{9D8B030D-6E8A-4147-A177-3AD203B41FA5}">
                      <a16:colId xmlns:a16="http://schemas.microsoft.com/office/drawing/2014/main" val="3574098347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3573245593"/>
                    </a:ext>
                  </a:extLst>
                </a:gridCol>
                <a:gridCol w="1573823">
                  <a:extLst>
                    <a:ext uri="{9D8B030D-6E8A-4147-A177-3AD203B41FA5}">
                      <a16:colId xmlns:a16="http://schemas.microsoft.com/office/drawing/2014/main" val="2857846232"/>
                    </a:ext>
                  </a:extLst>
                </a:gridCol>
                <a:gridCol w="1230923">
                  <a:extLst>
                    <a:ext uri="{9D8B030D-6E8A-4147-A177-3AD203B41FA5}">
                      <a16:colId xmlns:a16="http://schemas.microsoft.com/office/drawing/2014/main" val="836190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infants</a:t>
                      </a:r>
                    </a:p>
                  </a:txBody>
                  <a:tcPr marL="58783" marR="58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68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Period 1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n=727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Period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n=191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value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89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culture, n (%)</a:t>
                      </a: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643 (88.5)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 (61.3)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162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Antibiotic initiation, n (%)</a:t>
                      </a: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590 (81.2)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 (59.2)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0798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Culture-confirmed EOS, n (%)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(1.2)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(1.6)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9610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Antibiotic duration ≥72 hours*</a:t>
                      </a: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177/587 (30.2)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2/111 (1.8)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14077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926" y="5844562"/>
            <a:ext cx="435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*in the absence of positive culture, NEC/SIP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2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874"/>
            <a:ext cx="10515600" cy="81173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EOS evaluation in Day 0-3</a:t>
            </a:r>
            <a:endParaRPr lang="en-US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926" y="1124607"/>
          <a:ext cx="12019082" cy="471995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033343">
                  <a:extLst>
                    <a:ext uri="{9D8B030D-6E8A-4147-A177-3AD203B41FA5}">
                      <a16:colId xmlns:a16="http://schemas.microsoft.com/office/drawing/2014/main" val="3574098347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3573245593"/>
                    </a:ext>
                  </a:extLst>
                </a:gridCol>
                <a:gridCol w="1573823">
                  <a:extLst>
                    <a:ext uri="{9D8B030D-6E8A-4147-A177-3AD203B41FA5}">
                      <a16:colId xmlns:a16="http://schemas.microsoft.com/office/drawing/2014/main" val="2857846232"/>
                    </a:ext>
                  </a:extLst>
                </a:gridCol>
                <a:gridCol w="1230923">
                  <a:extLst>
                    <a:ext uri="{9D8B030D-6E8A-4147-A177-3AD203B41FA5}">
                      <a16:colId xmlns:a16="http://schemas.microsoft.com/office/drawing/2014/main" val="836190062"/>
                    </a:ext>
                  </a:extLst>
                </a:gridCol>
                <a:gridCol w="1561702">
                  <a:extLst>
                    <a:ext uri="{9D8B030D-6E8A-4147-A177-3AD203B41FA5}">
                      <a16:colId xmlns:a16="http://schemas.microsoft.com/office/drawing/2014/main" val="1759832785"/>
                    </a:ext>
                  </a:extLst>
                </a:gridCol>
                <a:gridCol w="1529375">
                  <a:extLst>
                    <a:ext uri="{9D8B030D-6E8A-4147-A177-3AD203B41FA5}">
                      <a16:colId xmlns:a16="http://schemas.microsoft.com/office/drawing/2014/main" val="1095407937"/>
                    </a:ext>
                  </a:extLst>
                </a:gridCol>
                <a:gridCol w="1331454">
                  <a:extLst>
                    <a:ext uri="{9D8B030D-6E8A-4147-A177-3AD203B41FA5}">
                      <a16:colId xmlns:a16="http://schemas.microsoft.com/office/drawing/2014/main" val="2040298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infants</a:t>
                      </a:r>
                    </a:p>
                  </a:txBody>
                  <a:tcPr marL="58783" marR="58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EOS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risk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68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Period 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n=727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Period 2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n=191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value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Period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n=298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Period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n=83</a:t>
                      </a: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value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89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culture, n (%)</a:t>
                      </a: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643 (88.5)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 (61.3)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 (75.5)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(16.9)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162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Antibiotic initiation, n (%)</a:t>
                      </a: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590 (81.2)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 (59.2)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 (62.1)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(13.3)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0798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Culture-confirmed EOS, n (%)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(1.2)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(1.6)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9610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Antibiotic duration ≥72 hours*</a:t>
                      </a: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n (%)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177/587 (30.2)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2/111 (1.8)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&lt;0.001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56/183 (30.6)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0/11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14077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926" y="5844562"/>
            <a:ext cx="435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*in the absence of positive culture, NEC/SIP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5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874"/>
            <a:ext cx="10515600" cy="81173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Sepsis evaluation in Day 4-7</a:t>
            </a:r>
            <a:endParaRPr lang="en-US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2740" y="1827992"/>
          <a:ext cx="11746520" cy="376999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305906">
                  <a:extLst>
                    <a:ext uri="{9D8B030D-6E8A-4147-A177-3AD203B41FA5}">
                      <a16:colId xmlns:a16="http://schemas.microsoft.com/office/drawing/2014/main" val="3574098347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3573245593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857846232"/>
                    </a:ext>
                  </a:extLst>
                </a:gridCol>
                <a:gridCol w="1292469">
                  <a:extLst>
                    <a:ext uri="{9D8B030D-6E8A-4147-A177-3AD203B41FA5}">
                      <a16:colId xmlns:a16="http://schemas.microsoft.com/office/drawing/2014/main" val="836190062"/>
                    </a:ext>
                  </a:extLst>
                </a:gridCol>
                <a:gridCol w="1468315">
                  <a:extLst>
                    <a:ext uri="{9D8B030D-6E8A-4147-A177-3AD203B41FA5}">
                      <a16:colId xmlns:a16="http://schemas.microsoft.com/office/drawing/2014/main" val="1759832785"/>
                    </a:ext>
                  </a:extLst>
                </a:gridCol>
                <a:gridCol w="1459523">
                  <a:extLst>
                    <a:ext uri="{9D8B030D-6E8A-4147-A177-3AD203B41FA5}">
                      <a16:colId xmlns:a16="http://schemas.microsoft.com/office/drawing/2014/main" val="1095407937"/>
                    </a:ext>
                  </a:extLst>
                </a:gridCol>
                <a:gridCol w="1195753">
                  <a:extLst>
                    <a:ext uri="{9D8B030D-6E8A-4147-A177-3AD203B41FA5}">
                      <a16:colId xmlns:a16="http://schemas.microsoft.com/office/drawing/2014/main" val="2040298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infants</a:t>
                      </a:r>
                    </a:p>
                  </a:txBody>
                  <a:tcPr marL="58783" marR="58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EOS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risk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368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Period 1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n=727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Period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n=191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value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Period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n=298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Period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n=83</a:t>
                      </a: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value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783" marR="58783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89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culture, n (%)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(17.9)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(13.2)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(20.5)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(10.8)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5162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Antibiotic initiation, n (%)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(9.2)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(11.6)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(11.4)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(10.8)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0798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Culture-confirmed sepsis, n (%)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(2.3)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(1.6)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(2.0)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(1.2)</a:t>
                      </a:r>
                      <a:endParaRPr lang="en-US" sz="2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en-US" sz="2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961009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978769"/>
            <a:ext cx="1035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change in mortality, transfer out, NEC detection or hours from birth to first dose on antibiotics for infants with culture confirmed infection in the first week</a:t>
            </a:r>
          </a:p>
        </p:txBody>
      </p:sp>
    </p:spTree>
    <p:extLst>
      <p:ext uri="{BB962C8B-B14F-4D97-AF65-F5344CB8AC3E}">
        <p14:creationId xmlns:p14="http://schemas.microsoft.com/office/powerpoint/2010/main" val="38975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54" y="365127"/>
            <a:ext cx="10761784" cy="1158873"/>
          </a:xfrm>
        </p:spPr>
        <p:txBody>
          <a:bodyPr/>
          <a:lstStyle/>
          <a:p>
            <a:r>
              <a:rPr lang="en-US" sz="5400" b="1" dirty="0">
                <a:latin typeface="+mn-lt"/>
              </a:rPr>
              <a:t>Conclusion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554" y="1524000"/>
            <a:ext cx="10761784" cy="4463846"/>
          </a:xfrm>
        </p:spPr>
        <p:txBody>
          <a:bodyPr>
            <a:noAutofit/>
          </a:bodyPr>
          <a:lstStyle/>
          <a:p>
            <a:pPr marL="274320"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Implementation of delivery criteria based EOS risk stratification in VLBW is feasible and effective</a:t>
            </a:r>
          </a:p>
          <a:p>
            <a:pPr marL="274320"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No case of delayed antibiotics among culture confirmed infection</a:t>
            </a:r>
          </a:p>
          <a:p>
            <a:pPr marL="274320"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No increase in antibiotic initiation &gt;72 h</a:t>
            </a:r>
          </a:p>
          <a:p>
            <a:pPr marL="274320">
              <a:lnSpc>
                <a:spcPct val="100000"/>
              </a:lnSpc>
              <a:spcBef>
                <a:spcPts val="0"/>
              </a:spcBef>
            </a:pPr>
            <a:endParaRPr lang="en-US" sz="4000" b="1" dirty="0"/>
          </a:p>
          <a:p>
            <a:pPr marL="274320">
              <a:lnSpc>
                <a:spcPct val="100000"/>
              </a:lnSpc>
              <a:spcBef>
                <a:spcPts val="0"/>
              </a:spcBef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659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501120" cy="1325563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AAP COFN Clinical Report: Laboratory Tests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225" y="6176963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Puopolo K,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Benitz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Zaoutis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T, COFN. Management of Neonates Born at ≤34 6/7 Weeks’ Gestation With Suspected or Proven Early-Onset Bacterial Sepsis,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Blood culture: </a:t>
            </a:r>
          </a:p>
          <a:p>
            <a:pPr lvl="1"/>
            <a:r>
              <a:rPr lang="en-US" dirty="0"/>
              <a:t>The diagnostic standard for EOS</a:t>
            </a:r>
          </a:p>
          <a:p>
            <a:pPr lvl="1"/>
            <a:r>
              <a:rPr lang="en-US" dirty="0"/>
              <a:t>Reliably detect bacteremia at a level of 1 to 10 CFU with 1 mL blood</a:t>
            </a:r>
          </a:p>
          <a:p>
            <a:pPr lvl="1"/>
            <a:r>
              <a:rPr lang="en-US" dirty="0"/>
              <a:t>Consider anaerobic cultures</a:t>
            </a:r>
          </a:p>
          <a:p>
            <a:r>
              <a:rPr lang="en-US" dirty="0"/>
              <a:t>CSF culture: </a:t>
            </a:r>
          </a:p>
          <a:p>
            <a:pPr lvl="1"/>
            <a:r>
              <a:rPr lang="en-US" dirty="0"/>
              <a:t>Case by case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Continuation for persistent cardiorespiratory instability or laboratory test abnormalities in the absence of culture-confirmed disease is rarely justified</a:t>
            </a:r>
          </a:p>
        </p:txBody>
      </p:sp>
    </p:spTree>
    <p:extLst>
      <p:ext uri="{BB962C8B-B14F-4D97-AF65-F5344CB8AC3E}">
        <p14:creationId xmlns:p14="http://schemas.microsoft.com/office/powerpoint/2010/main" val="338273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/>
          <a:lstStyle/>
          <a:p>
            <a:r>
              <a:rPr lang="en-US" dirty="0"/>
              <a:t>Neonatal Blood culture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237"/>
            <a:ext cx="10515600" cy="4663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Percent detected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166184"/>
          <a:ext cx="432434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912">
                  <a:extLst>
                    <a:ext uri="{9D8B030D-6E8A-4147-A177-3AD203B41FA5}">
                      <a16:colId xmlns:a16="http://schemas.microsoft.com/office/drawing/2014/main" val="2239373268"/>
                    </a:ext>
                  </a:extLst>
                </a:gridCol>
                <a:gridCol w="1045695">
                  <a:extLst>
                    <a:ext uri="{9D8B030D-6E8A-4147-A177-3AD203B41FA5}">
                      <a16:colId xmlns:a16="http://schemas.microsoft.com/office/drawing/2014/main" val="2642171845"/>
                    </a:ext>
                  </a:extLst>
                </a:gridCol>
                <a:gridCol w="752900">
                  <a:extLst>
                    <a:ext uri="{9D8B030D-6E8A-4147-A177-3AD203B41FA5}">
                      <a16:colId xmlns:a16="http://schemas.microsoft.com/office/drawing/2014/main" val="750649577"/>
                    </a:ext>
                  </a:extLst>
                </a:gridCol>
                <a:gridCol w="791510">
                  <a:extLst>
                    <a:ext uri="{9D8B030D-6E8A-4147-A177-3AD203B41FA5}">
                      <a16:colId xmlns:a16="http://schemas.microsoft.com/office/drawing/2014/main" val="2464377077"/>
                    </a:ext>
                  </a:extLst>
                </a:gridCol>
                <a:gridCol w="685332">
                  <a:extLst>
                    <a:ext uri="{9D8B030D-6E8A-4147-A177-3AD203B41FA5}">
                      <a16:colId xmlns:a16="http://schemas.microsoft.com/office/drawing/2014/main" val="31890689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CFU/mL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Inoculate volume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3859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0.5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mL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 mL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mL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4 mL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8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0.63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358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771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0.78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9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222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466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116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13429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9874" y="6459895"/>
            <a:ext cx="694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Schelonka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Journal of Pediatrics, 1996; Lancaster et al, JCM, 2015  </a:t>
            </a:r>
          </a:p>
        </p:txBody>
      </p:sp>
    </p:spTree>
    <p:extLst>
      <p:ext uri="{BB962C8B-B14F-4D97-AF65-F5344CB8AC3E}">
        <p14:creationId xmlns:p14="http://schemas.microsoft.com/office/powerpoint/2010/main" val="2669512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/>
          <a:lstStyle/>
          <a:p>
            <a:r>
              <a:rPr lang="en-US" dirty="0"/>
              <a:t>Neonatal Blood culture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0237"/>
            <a:ext cx="10515600" cy="4663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Percent detected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9874" y="6459895"/>
            <a:ext cx="694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Schelonka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Journal of Pediatrics, 1996; Lancaster et al, JCM, 2015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2100" y="2668608"/>
            <a:ext cx="63392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sure are you of the inoculate volume?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frequent is low-level bacteremia?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adequate treatment for low-level bacteremia?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2186504"/>
          <a:ext cx="4324349" cy="357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912">
                  <a:extLst>
                    <a:ext uri="{9D8B030D-6E8A-4147-A177-3AD203B41FA5}">
                      <a16:colId xmlns:a16="http://schemas.microsoft.com/office/drawing/2014/main" val="2239373268"/>
                    </a:ext>
                  </a:extLst>
                </a:gridCol>
                <a:gridCol w="1045695">
                  <a:extLst>
                    <a:ext uri="{9D8B030D-6E8A-4147-A177-3AD203B41FA5}">
                      <a16:colId xmlns:a16="http://schemas.microsoft.com/office/drawing/2014/main" val="2642171845"/>
                    </a:ext>
                  </a:extLst>
                </a:gridCol>
                <a:gridCol w="752900">
                  <a:extLst>
                    <a:ext uri="{9D8B030D-6E8A-4147-A177-3AD203B41FA5}">
                      <a16:colId xmlns:a16="http://schemas.microsoft.com/office/drawing/2014/main" val="750649577"/>
                    </a:ext>
                  </a:extLst>
                </a:gridCol>
                <a:gridCol w="791510">
                  <a:extLst>
                    <a:ext uri="{9D8B030D-6E8A-4147-A177-3AD203B41FA5}">
                      <a16:colId xmlns:a16="http://schemas.microsoft.com/office/drawing/2014/main" val="2464377077"/>
                    </a:ext>
                  </a:extLst>
                </a:gridCol>
                <a:gridCol w="685332">
                  <a:extLst>
                    <a:ext uri="{9D8B030D-6E8A-4147-A177-3AD203B41FA5}">
                      <a16:colId xmlns:a16="http://schemas.microsoft.com/office/drawing/2014/main" val="31890689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CFU/mL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Inoculate volume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3859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0.5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mL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1 mL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mL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4 mL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581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0.63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0.87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358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0.87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771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0.78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9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0.87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222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466823"/>
                  </a:ext>
                </a:extLst>
              </a:tr>
              <a:tr h="404296">
                <a:tc>
                  <a:txBody>
                    <a:bodyPr/>
                    <a:lstStyle/>
                    <a:p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0.99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116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134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9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5765"/>
            <a:ext cx="11487150" cy="4952935"/>
          </a:xfrm>
        </p:spPr>
        <p:txBody>
          <a:bodyPr>
            <a:noAutofit/>
          </a:bodyPr>
          <a:lstStyle/>
          <a:p>
            <a:r>
              <a:rPr lang="en-US" sz="3600" dirty="0"/>
              <a:t>Previous studies report that only 65% blood cultures have adequate inoculate volume </a:t>
            </a:r>
          </a:p>
          <a:p>
            <a:pPr marL="0" indent="0">
              <a:buNone/>
            </a:pPr>
            <a:r>
              <a:rPr lang="en-US" sz="3600" b="1" dirty="0">
                <a:sym typeface="Wingdings" panose="05000000000000000000" pitchFamily="2" charset="2"/>
              </a:rPr>
              <a:t>	</a:t>
            </a:r>
            <a:endParaRPr lang="en-US" sz="3600" dirty="0"/>
          </a:p>
          <a:p>
            <a:r>
              <a:rPr lang="en-US" sz="3600" dirty="0"/>
              <a:t>Single center Prospective study: </a:t>
            </a:r>
          </a:p>
          <a:p>
            <a:pPr lvl="1"/>
            <a:r>
              <a:rPr lang="en-US" sz="3200" dirty="0"/>
              <a:t>Weigh blood culture bottles for 1 year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Optimal volume: 2 ml blood divided and inoculated in one aerobic and one anaerobic culture bottle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Minimum sufficient: 1 ml inoculate in aerobic bottle</a:t>
            </a:r>
          </a:p>
          <a:p>
            <a:endParaRPr lang="en-US" sz="3600" b="1" dirty="0"/>
          </a:p>
          <a:p>
            <a:endParaRPr lang="en-US" sz="3600" i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7091081" y="6457776"/>
            <a:ext cx="510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Neal et al, JCM, 1986; Connell et al, Pediatrics, 2007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15594"/>
            <a:ext cx="11487150" cy="1101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How sure are you of the inoculate volume?</a:t>
            </a:r>
          </a:p>
        </p:txBody>
      </p:sp>
    </p:spTree>
    <p:extLst>
      <p:ext uri="{BB962C8B-B14F-4D97-AF65-F5344CB8AC3E}">
        <p14:creationId xmlns:p14="http://schemas.microsoft.com/office/powerpoint/2010/main" val="34129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1760" y="1157525"/>
          <a:ext cx="12080240" cy="460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8533" y="5757574"/>
            <a:ext cx="477015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total inoculate: 1.96 (1.72-2.14)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aerobic volume: 0.98 (0.83-1.12)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anaerobic volume: 1.01 (0.87-1.12)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33574" y="2928642"/>
            <a:ext cx="32" cy="1225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8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2385" y="1586140"/>
            <a:ext cx="11027229" cy="46513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Minimum 1 mL inoculate is met in &gt;95% tests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Blood culture results do not have a substitute in management of sepsis currently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Auditing inoculate volumes may optimize this critical test’s output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increase provider confidence in culture results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improve management of true infection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74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18215"/>
            <a:ext cx="9820274" cy="3444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0546" y="2433935"/>
            <a:ext cx="838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Calling all physicians, nurse midwives, nurse practitioners, nurses, lactation counselors, social workers, quality leaders, administrators, payers, public health professionals, &amp; all others interested in perinatal health! 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76200" y="-152400"/>
            <a:ext cx="2362200" cy="2372676"/>
          </a:xfrm>
          <a:prstGeom prst="irregularSeal1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OPEN!</a:t>
            </a:r>
          </a:p>
        </p:txBody>
      </p:sp>
      <p:pic>
        <p:nvPicPr>
          <p:cNvPr id="1026" name="Picture 2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12" y="5219700"/>
            <a:ext cx="2190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67400" y="5535131"/>
            <a:ext cx="5931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SSM Health approves this live activity for a maximum of 7.5 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AMA PRA Category 1 Credits™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7.5 ANCC contact hours, 7.5 IPCE credit for learning and change and 7 continuing education credits for social workers.  Physicians should claim only the credit commensurate with the extent of their participation in the activity.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7232" y="5193268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 AC education contract hours are sponsored by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48200" y="3660930"/>
            <a:ext cx="3429000" cy="1162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New this year...education contract hours for social workers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1480" y="3586383"/>
            <a:ext cx="3474720" cy="1168541"/>
          </a:xfrm>
          <a:prstGeom prst="roundRect">
            <a:avLst/>
          </a:prstGeom>
          <a:solidFill>
            <a:srgbClr val="1C498B"/>
          </a:solidFill>
          <a:ln w="12700" cap="flat" cmpd="sng" algn="ctr">
            <a:solidFill>
              <a:srgbClr val="1C498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Join us for the ILPQC 9th Annual Conference held virtually on Oct. 28th from 8:00-4:15pm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552298" y="3556340"/>
            <a:ext cx="3474720" cy="1168541"/>
          </a:xfrm>
          <a:prstGeom prst="roundRect">
            <a:avLst/>
          </a:prstGeom>
          <a:solidFill>
            <a:srgbClr val="1C498B">
              <a:shade val="80000"/>
              <a:hueOff val="427688"/>
              <a:satOff val="-36309"/>
              <a:lumOff val="27245"/>
              <a:alphaOff val="0"/>
            </a:srgb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Be sure to invite your patients /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community partners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to join our special patient/family, community breakout session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9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365125"/>
            <a:ext cx="11704320" cy="1325563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AAP COFN Clinical Report: Evaluation/Treatment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225" y="6176963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Puopolo K,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Benitz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Zaoutis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T, COFN. Management of Neonates Born at ≤34 6/7 Weeks’ Gestation With Suspected or Proven Early-Onset Bacterial Sepsis,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When initial blood culture results are negative, antibiotics should be discontinued by 36-48 hours, unless site-specific infection</a:t>
            </a:r>
          </a:p>
        </p:txBody>
      </p:sp>
    </p:spTree>
    <p:extLst>
      <p:ext uri="{BB962C8B-B14F-4D97-AF65-F5344CB8AC3E}">
        <p14:creationId xmlns:p14="http://schemas.microsoft.com/office/powerpoint/2010/main" val="5586372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12874"/>
            <a:ext cx="10515600" cy="1102971"/>
          </a:xfrm>
        </p:spPr>
        <p:txBody>
          <a:bodyPr>
            <a:normAutofit/>
          </a:bodyPr>
          <a:lstStyle/>
          <a:p>
            <a:r>
              <a:rPr lang="en-US" sz="5400" dirty="0"/>
              <a:t>Empiric Antibiotic Duration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23805"/>
            <a:ext cx="11189109" cy="45907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Currently determined by the time from blood culture inoculation to detectable growth, the </a:t>
            </a:r>
            <a:r>
              <a:rPr lang="en-US" sz="3200" i="1" dirty="0">
                <a:solidFill>
                  <a:srgbClr val="C00000"/>
                </a:solidFill>
              </a:rPr>
              <a:t>Time to Positivity (TTP), </a:t>
            </a:r>
            <a:r>
              <a:rPr lang="en-US" sz="3200" dirty="0"/>
              <a:t>in </a:t>
            </a:r>
            <a:r>
              <a:rPr lang="en-US" sz="3200" i="1" dirty="0"/>
              <a:t>a </a:t>
            </a:r>
            <a:r>
              <a:rPr lang="en-US" sz="3200" i="1" u="sng" dirty="0"/>
              <a:t>reasonable majority</a:t>
            </a:r>
            <a:r>
              <a:rPr lang="en-US" sz="3200" u="sng" dirty="0"/>
              <a:t> </a:t>
            </a:r>
            <a:r>
              <a:rPr lang="en-US" sz="3200" dirty="0"/>
              <a:t>of cases 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BAFA250D-E267-0F44-8DF6-64DE0D2E4615}"/>
              </a:ext>
            </a:extLst>
          </p:cNvPr>
          <p:cNvSpPr txBox="1">
            <a:spLocks noChangeArrowheads="1"/>
          </p:cNvSpPr>
          <p:nvPr/>
        </p:nvSpPr>
        <p:spPr>
          <a:xfrm>
            <a:off x="498764" y="369158"/>
            <a:ext cx="11277600" cy="9322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216A8B"/>
                </a:solidFill>
                <a:latin typeface="Arial Narrow" charset="0"/>
                <a:ea typeface="ＭＳ Ｐゴシック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Blood Culture Isolations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322440" y="1312520"/>
            <a:ext cx="9547121" cy="5292821"/>
            <a:chOff x="204487" y="1421578"/>
            <a:chExt cx="7589336" cy="518376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9144606-962C-2C40-A9FA-F3D1033983D2}"/>
                </a:ext>
              </a:extLst>
            </p:cNvPr>
            <p:cNvSpPr/>
            <p:nvPr/>
          </p:nvSpPr>
          <p:spPr bwMode="auto">
            <a:xfrm>
              <a:off x="2875700" y="1421578"/>
              <a:ext cx="3087817" cy="103385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Cultures growing bacteria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N= 1626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759F894-62E8-3D49-90AE-58EB2F4271DD}"/>
                </a:ext>
              </a:extLst>
            </p:cNvPr>
            <p:cNvSpPr/>
            <p:nvPr/>
          </p:nvSpPr>
          <p:spPr bwMode="auto">
            <a:xfrm>
              <a:off x="5476078" y="3157313"/>
              <a:ext cx="2317745" cy="153233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Contaminants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N= 1018 (63%)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Fungi N=2 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F53BC2C-48E1-B240-9B7D-9B810540FA52}"/>
                </a:ext>
              </a:extLst>
            </p:cNvPr>
            <p:cNvSpPr/>
            <p:nvPr/>
          </p:nvSpPr>
          <p:spPr bwMode="auto">
            <a:xfrm>
              <a:off x="1275457" y="3157313"/>
              <a:ext cx="2190051" cy="105560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Pathogens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N = 606 (37%)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B1D2781-7598-AF44-9EA7-752022FDD2FB}"/>
                </a:ext>
              </a:extLst>
            </p:cNvPr>
            <p:cNvSpPr/>
            <p:nvPr/>
          </p:nvSpPr>
          <p:spPr bwMode="auto">
            <a:xfrm>
              <a:off x="3417016" y="4366563"/>
              <a:ext cx="1988120" cy="1055608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No TTP data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N = 12 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5659035-D64A-684B-9AAD-D08F830D72DA}"/>
                </a:ext>
              </a:extLst>
            </p:cNvPr>
            <p:cNvSpPr/>
            <p:nvPr/>
          </p:nvSpPr>
          <p:spPr bwMode="auto">
            <a:xfrm>
              <a:off x="204487" y="5549733"/>
              <a:ext cx="4545877" cy="1055608"/>
            </a:xfrm>
            <a:prstGeom prst="roundRect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Cultures for TTP Measurement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charset="0"/>
                  <a:ea typeface="ＭＳ Ｐゴシック" charset="0"/>
                  <a:cs typeface="+mn-cs"/>
                </a:rPr>
                <a:t>N = 594 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40B8A55-0FBD-604A-B93D-025B58EDE4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77426" y="4212921"/>
              <a:ext cx="0" cy="1362893"/>
            </a:xfrm>
            <a:prstGeom prst="straightConnector1">
              <a:avLst/>
            </a:prstGeom>
            <a:solidFill>
              <a:schemeClr val="tx2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038B0DD-48F6-1748-9BCC-945F0D29ABFE}"/>
                </a:ext>
              </a:extLst>
            </p:cNvPr>
            <p:cNvCxnSpPr>
              <a:cxnSpLocks/>
              <a:endCxn id="6" idx="1"/>
            </p:cNvCxnSpPr>
            <p:nvPr/>
          </p:nvCxnSpPr>
          <p:spPr bwMode="auto">
            <a:xfrm>
              <a:off x="2477425" y="4894367"/>
              <a:ext cx="939591" cy="0"/>
            </a:xfrm>
            <a:prstGeom prst="straightConnector1">
              <a:avLst/>
            </a:prstGeom>
            <a:solidFill>
              <a:schemeClr val="tx2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>
              <a:stCxn id="3" idx="2"/>
            </p:cNvCxnSpPr>
            <p:nvPr/>
          </p:nvCxnSpPr>
          <p:spPr bwMode="auto">
            <a:xfrm>
              <a:off x="4419609" y="2455435"/>
              <a:ext cx="0" cy="403673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2370483" y="2859109"/>
              <a:ext cx="4264467" cy="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endCxn id="5" idx="0"/>
            </p:cNvCxnSpPr>
            <p:nvPr/>
          </p:nvCxnSpPr>
          <p:spPr bwMode="auto">
            <a:xfrm flipH="1">
              <a:off x="2370483" y="2859109"/>
              <a:ext cx="7" cy="298204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>
              <a:off x="6634950" y="2862407"/>
              <a:ext cx="5" cy="298204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Rectangle 1"/>
          <p:cNvSpPr/>
          <p:nvPr/>
        </p:nvSpPr>
        <p:spPr>
          <a:xfrm>
            <a:off x="7953918" y="4649344"/>
            <a:ext cx="38525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Microorganisms that typically do not cause true invasive disease, e.g.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Bacillus spp., </a:t>
            </a:r>
            <a:r>
              <a:rPr kumimoji="0" lang="en-US" alt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diptheroides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, Micrococcus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177" y="1274688"/>
            <a:ext cx="2613025" cy="1532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71,345 cultures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facilities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states</a:t>
            </a:r>
          </a:p>
        </p:txBody>
      </p:sp>
      <p:cxnSp>
        <p:nvCxnSpPr>
          <p:cNvPr id="10" name="Straight Arrow Connector 9"/>
          <p:cNvCxnSpPr>
            <a:endCxn id="3" idx="1"/>
          </p:cNvCxnSpPr>
          <p:nvPr/>
        </p:nvCxnSpPr>
        <p:spPr>
          <a:xfrm>
            <a:off x="3420208" y="1836543"/>
            <a:ext cx="1262525" cy="3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442536" y="6420675"/>
            <a:ext cx="4744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Kuzneiwicz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PIDJ, 2020 [Accepted, in press]</a:t>
            </a:r>
          </a:p>
        </p:txBody>
      </p:sp>
    </p:spTree>
    <p:extLst>
      <p:ext uri="{BB962C8B-B14F-4D97-AF65-F5344CB8AC3E}">
        <p14:creationId xmlns:p14="http://schemas.microsoft.com/office/powerpoint/2010/main" val="29757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white background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2110154" y="1011116"/>
            <a:ext cx="7816362" cy="48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09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6223" y="923645"/>
            <a:ext cx="216758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VLBW admits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 = 5313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3382" y="4791657"/>
            <a:ext cx="4128653" cy="1791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Ampicillin delay in 8 cases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≤3 hours=4/8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≤9 hours=2/8</a:t>
            </a:r>
          </a:p>
          <a:p>
            <a:pPr marL="457200" marR="0" lvl="1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&gt;9 hours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=2/8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5615" y="4829392"/>
            <a:ext cx="312303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Doses of unnecessary ampicillin avoided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N=4750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7348" y="1339143"/>
            <a:ext cx="21980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25 infants missing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TTP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3169" y="2208322"/>
            <a:ext cx="453681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Antibiotics total=4834 (90.8%)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126372" y="2809498"/>
            <a:ext cx="0" cy="266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31563" y="2776876"/>
            <a:ext cx="0" cy="294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21" name="Group 20"/>
          <p:cNvGrpSpPr/>
          <p:nvPr/>
        </p:nvGrpSpPr>
        <p:grpSpPr>
          <a:xfrm>
            <a:off x="3865711" y="3146866"/>
            <a:ext cx="4891221" cy="830997"/>
            <a:chOff x="2341711" y="3613724"/>
            <a:chExt cx="4891221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2341711" y="3613724"/>
              <a:ext cx="1611339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EOS = 84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1.7%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8181" y="3613724"/>
              <a:ext cx="2364751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No EOS = 4750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98.3%</a:t>
              </a: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6044853" y="1829015"/>
            <a:ext cx="0" cy="294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" name="Rectangle 2">
            <a:extLst>
              <a:ext uri="{FF2B5EF4-FFF2-40B4-BE49-F238E27FC236}">
                <a16:creationId xmlns:a16="http://schemas.microsoft.com/office/drawing/2014/main" id="{BAFA250D-E267-0F44-8DF6-64DE0D2E4615}"/>
              </a:ext>
            </a:extLst>
          </p:cNvPr>
          <p:cNvSpPr txBox="1">
            <a:spLocks noChangeArrowheads="1"/>
          </p:cNvSpPr>
          <p:nvPr/>
        </p:nvSpPr>
        <p:spPr>
          <a:xfrm>
            <a:off x="181296" y="-58802"/>
            <a:ext cx="11905672" cy="1095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Thought Experiment: 25 years of EOS at BWH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63228" y="4153927"/>
            <a:ext cx="835356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we stopped Empiric therapy at 36 h (instead of 48 h)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678" y="4771767"/>
            <a:ext cx="383185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Unchanged therapy in cases detected &lt;36 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N=76 (90% of cases)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299200" y="6488668"/>
            <a:ext cx="5787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adapted from Brigham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Womens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Hospital 1990-2014  </a:t>
            </a:r>
          </a:p>
        </p:txBody>
      </p:sp>
    </p:spTree>
    <p:extLst>
      <p:ext uri="{BB962C8B-B14F-4D97-AF65-F5344CB8AC3E}">
        <p14:creationId xmlns:p14="http://schemas.microsoft.com/office/powerpoint/2010/main" val="40816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26" grpId="0" animBg="1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AAP COFN Clinical Report: Treatment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225" y="6176963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Puopolo K,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Benitz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Zaoutis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T, COFN. Management of Neonates Born at ≤34 6/7 Weeks’ Gestation With Suspected or Proven Early-Onset Bacterial Sepsis,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Ampicillin and gentamicin are the 1</a:t>
            </a:r>
            <a:r>
              <a:rPr lang="en-US" baseline="30000" dirty="0"/>
              <a:t>st</a:t>
            </a:r>
            <a:r>
              <a:rPr lang="en-US" dirty="0"/>
              <a:t> choice for empirical therapy.</a:t>
            </a:r>
          </a:p>
          <a:p>
            <a:r>
              <a:rPr lang="en-US" dirty="0"/>
              <a:t>The routine empirical use of broader-spectrum antibiotics is not warranted and may be harmful</a:t>
            </a:r>
          </a:p>
          <a:p>
            <a:r>
              <a:rPr lang="en-US" dirty="0"/>
              <a:t>Preterm infants who are severely ill and at the highest risk for Gram negative EOS …the empirical addition of broader-spectrum antibiotic therapy may be considered</a:t>
            </a:r>
          </a:p>
        </p:txBody>
      </p:sp>
    </p:spTree>
    <p:extLst>
      <p:ext uri="{BB962C8B-B14F-4D97-AF65-F5344CB8AC3E}">
        <p14:creationId xmlns:p14="http://schemas.microsoft.com/office/powerpoint/2010/main" val="2278468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69" y="154110"/>
            <a:ext cx="10515600" cy="742706"/>
          </a:xfrm>
        </p:spPr>
        <p:txBody>
          <a:bodyPr>
            <a:normAutofit/>
          </a:bodyPr>
          <a:lstStyle/>
          <a:p>
            <a:r>
              <a:rPr lang="en-US" dirty="0"/>
              <a:t>Choosing empiric coverage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0676" y="1063869"/>
          <a:ext cx="11913577" cy="54367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20108">
                  <a:extLst>
                    <a:ext uri="{9D8B030D-6E8A-4147-A177-3AD203B41FA5}">
                      <a16:colId xmlns:a16="http://schemas.microsoft.com/office/drawing/2014/main" val="956531513"/>
                    </a:ext>
                  </a:extLst>
                </a:gridCol>
                <a:gridCol w="2892669">
                  <a:extLst>
                    <a:ext uri="{9D8B030D-6E8A-4147-A177-3AD203B41FA5}">
                      <a16:colId xmlns:a16="http://schemas.microsoft.com/office/drawing/2014/main" val="3345509190"/>
                    </a:ext>
                  </a:extLst>
                </a:gridCol>
                <a:gridCol w="3244361">
                  <a:extLst>
                    <a:ext uri="{9D8B030D-6E8A-4147-A177-3AD203B41FA5}">
                      <a16:colId xmlns:a16="http://schemas.microsoft.com/office/drawing/2014/main" val="2470171534"/>
                    </a:ext>
                  </a:extLst>
                </a:gridCol>
                <a:gridCol w="3156439">
                  <a:extLst>
                    <a:ext uri="{9D8B030D-6E8A-4147-A177-3AD203B41FA5}">
                      <a16:colId xmlns:a16="http://schemas.microsoft.com/office/drawing/2014/main" val="888802394"/>
                    </a:ext>
                  </a:extLst>
                </a:gridCol>
              </a:tblGrid>
              <a:tr h="3692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Bacteria in EOS (% of cases)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Ampicillin susceptibility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Gentamicin susceptibility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Cephalosporin susceptibility </a:t>
                      </a:r>
                      <a:endParaRPr lang="en-US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02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GBS (35.8%)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91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100%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Intrinsic resistant – potential synergism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100%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876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E. coli </a:t>
                      </a:r>
                      <a:r>
                        <a:rPr lang="en-US" sz="1600" b="1" dirty="0">
                          <a:effectLst/>
                        </a:rPr>
                        <a:t>(24.8%)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~ 22%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~90%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Case reports of extended spectrum beta lactamase producing E .coli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1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effectLst/>
                        </a:rPr>
                        <a:t>Viridans</a:t>
                      </a:r>
                      <a:r>
                        <a:rPr lang="en-US" sz="1600" b="1" i="1" dirty="0">
                          <a:effectLst/>
                        </a:rPr>
                        <a:t> spp. </a:t>
                      </a:r>
                      <a:r>
                        <a:rPr lang="en-US" sz="1600" b="1" dirty="0">
                          <a:effectLst/>
                        </a:rPr>
                        <a:t>(18.9%)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Variable. Population surveillance susceptibility, 67%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Added for synergy in endocarditis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Majority  (87% found susceptible to </a:t>
                      </a:r>
                      <a:r>
                        <a:rPr lang="en-US" sz="1600" b="1" dirty="0" err="1">
                          <a:effectLst/>
                        </a:rPr>
                        <a:t>cefepime</a:t>
                      </a:r>
                      <a:r>
                        <a:rPr lang="en-US" sz="1600" b="1" dirty="0">
                          <a:effectLst/>
                        </a:rPr>
                        <a:t>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7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H. </a:t>
                      </a:r>
                      <a:r>
                        <a:rPr lang="en-US" sz="1600" b="1" i="1" dirty="0" err="1">
                          <a:effectLst/>
                        </a:rPr>
                        <a:t>influenzae</a:t>
                      </a:r>
                      <a:r>
                        <a:rPr lang="en-US" sz="1600" b="1" i="1" baseline="30000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(4.5%)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Worldwide  ~82%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Susceptible at baseline but acquired resistance with use reported.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Worldwide high (100% to ceftriaxone)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14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S. aureus</a:t>
                      </a:r>
                      <a:r>
                        <a:rPr lang="en-US" sz="1600" b="1" i="1" baseline="0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(3.5%)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Most strains resistant due to production of beta lactamases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Susceptible at baseline. Better alternates.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Variable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806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Enterococcus spp. (</a:t>
                      </a:r>
                      <a:r>
                        <a:rPr lang="en-US" sz="1600" b="1" dirty="0">
                          <a:effectLst/>
                        </a:rPr>
                        <a:t>3.1%)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E. </a:t>
                      </a:r>
                      <a:r>
                        <a:rPr lang="en-US" sz="1600" b="1" dirty="0" err="1">
                          <a:effectLst/>
                        </a:rPr>
                        <a:t>fecalis</a:t>
                      </a:r>
                      <a:r>
                        <a:rPr lang="en-US" sz="1600" b="1" dirty="0">
                          <a:effectLst/>
                        </a:rPr>
                        <a:t> sensitive (more frequent). E. </a:t>
                      </a:r>
                      <a:r>
                        <a:rPr lang="en-US" sz="1600" b="1" dirty="0" err="1">
                          <a:effectLst/>
                        </a:rPr>
                        <a:t>faecium</a:t>
                      </a:r>
                      <a:r>
                        <a:rPr lang="en-US" sz="1600" b="1" dirty="0">
                          <a:effectLst/>
                        </a:rPr>
                        <a:t> resistant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Intrinsic resistance (synergistically in endocarditis.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Intrinsically resistant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9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Group D streptococcus (1.4%)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Universally susceptible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Maybe used for synergy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Susceptible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3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L. </a:t>
                      </a:r>
                      <a:r>
                        <a:rPr lang="en-US" sz="1600" b="1" i="1" dirty="0" err="1">
                          <a:effectLst/>
                        </a:rPr>
                        <a:t>monocytogenes</a:t>
                      </a:r>
                      <a:r>
                        <a:rPr lang="en-US" sz="1600" b="1" i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(1.3%)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Susceptible (bacteriostatic)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Intracellular form of listeria resistant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Intrinsically resistant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1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K. </a:t>
                      </a:r>
                      <a:r>
                        <a:rPr lang="en-US" sz="1600" b="1" i="1" dirty="0" err="1">
                          <a:effectLst/>
                        </a:rPr>
                        <a:t>pneumoniae</a:t>
                      </a:r>
                      <a:r>
                        <a:rPr lang="en-US" sz="1600" b="1" i="1" dirty="0">
                          <a:effectLst/>
                        </a:rPr>
                        <a:t> </a:t>
                      </a:r>
                      <a:r>
                        <a:rPr lang="en-US" sz="1600" b="1" dirty="0">
                          <a:effectLst/>
                        </a:rPr>
                        <a:t>(&lt;1%) and </a:t>
                      </a:r>
                      <a:r>
                        <a:rPr lang="en-US" sz="1600" b="1" dirty="0" err="1">
                          <a:effectLst/>
                        </a:rPr>
                        <a:t>Enterobacteriaceae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Increasingly resistant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Susceptible at baseline. Acquired resistance has been describe.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Susceptible. Acquired ESBL  producers reported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70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S. pneumonia </a:t>
                      </a:r>
                      <a:r>
                        <a:rPr lang="en-US" sz="1600" b="1" dirty="0">
                          <a:effectLst/>
                        </a:rPr>
                        <a:t>(&lt;1%) and other GPC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Increasing penicillin resistance nationally 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Intrinsic resistant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Variable susceptibility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03592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0453" y="6500573"/>
            <a:ext cx="1135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Mukhopadhyay S et al,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Clinics in Perinatology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2019;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Schrag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Pediatrics, 2016; Flannery D et al, Unpublished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676" y="1829532"/>
            <a:ext cx="11913577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1736" y="1807446"/>
            <a:ext cx="6137030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9.8% resistant to both ampicillin and gentamicin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4.5% resistant to piperacillin-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tazobactum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9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dirty="0"/>
              <a:t>Minimizing harm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303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Risk of invasive candidiasis in 137/1515 ELBW infants 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838200" y="2178050"/>
          <a:ext cx="10515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1771296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959636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39882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Risk</a:t>
                      </a:r>
                      <a:r>
                        <a:rPr lang="en-US" sz="2400" b="1" baseline="0" dirty="0"/>
                        <a:t> factor</a:t>
                      </a:r>
                      <a:endParaRPr lang="en-US" sz="2400" b="1" dirty="0"/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Adjusted</a:t>
                      </a:r>
                      <a:r>
                        <a:rPr lang="en-US" sz="2400" b="1" baseline="0" dirty="0"/>
                        <a:t> odds ratio (95% CI)</a:t>
                      </a:r>
                      <a:endParaRPr lang="en-US" sz="2400" b="1" dirty="0"/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 value</a:t>
                      </a:r>
                    </a:p>
                  </a:txBody>
                  <a:tcPr marL="88166" marR="88166"/>
                </a:tc>
                <a:extLst>
                  <a:ext uri="{0D108BD9-81ED-4DB2-BD59-A6C34878D82A}">
                    <a16:rowId xmlns:a16="http://schemas.microsoft.com/office/drawing/2014/main" val="102922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Broadly acting antibiotics</a:t>
                      </a:r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1.98 (1.37, 2.86)</a:t>
                      </a:r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&lt;0.001</a:t>
                      </a:r>
                    </a:p>
                  </a:txBody>
                  <a:tcPr marL="88166" marR="88166"/>
                </a:tc>
                <a:extLst>
                  <a:ext uri="{0D108BD9-81ED-4DB2-BD59-A6C34878D82A}">
                    <a16:rowId xmlns:a16="http://schemas.microsoft.com/office/drawing/2014/main" val="334670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Central catheter </a:t>
                      </a:r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1.94 (1.17, 3.21) </a:t>
                      </a:r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0.01</a:t>
                      </a:r>
                    </a:p>
                  </a:txBody>
                  <a:tcPr marL="88166" marR="88166"/>
                </a:tc>
                <a:extLst>
                  <a:ext uri="{0D108BD9-81ED-4DB2-BD59-A6C34878D82A}">
                    <a16:rowId xmlns:a16="http://schemas.microsoft.com/office/drawing/2014/main" val="58448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IV lipid emulsion </a:t>
                      </a:r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1.66 (0.98, 2.81) </a:t>
                      </a:r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0.06</a:t>
                      </a:r>
                    </a:p>
                  </a:txBody>
                  <a:tcPr marL="88166" marR="88166"/>
                </a:tc>
                <a:extLst>
                  <a:ext uri="{0D108BD9-81ED-4DB2-BD59-A6C34878D82A}">
                    <a16:rowId xmlns:a16="http://schemas.microsoft.com/office/drawing/2014/main" val="2770759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 err="1"/>
                        <a:t>Endotracheal</a:t>
                      </a:r>
                      <a:r>
                        <a:rPr lang="es-ES" sz="2400" b="1" dirty="0"/>
                        <a:t> </a:t>
                      </a:r>
                      <a:r>
                        <a:rPr lang="es-ES" sz="2400" b="1" dirty="0" err="1"/>
                        <a:t>tube</a:t>
                      </a:r>
                      <a:endParaRPr lang="en-US" sz="2400" b="1" dirty="0"/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r>
                        <a:rPr lang="es-ES" sz="2400" b="1" dirty="0"/>
                        <a:t>1.58 (1.07, 2.35)</a:t>
                      </a:r>
                      <a:endParaRPr lang="en-US" sz="2400" b="1" dirty="0"/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/>
                        <a:t>0.02</a:t>
                      </a:r>
                      <a:endParaRPr lang="en-US" sz="2400" b="1" dirty="0"/>
                    </a:p>
                  </a:txBody>
                  <a:tcPr marL="88166" marR="88166"/>
                </a:tc>
                <a:extLst>
                  <a:ext uri="{0D108BD9-81ED-4DB2-BD59-A6C34878D82A}">
                    <a16:rowId xmlns:a16="http://schemas.microsoft.com/office/drawing/2014/main" val="2377665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Antenatal antibiotics </a:t>
                      </a:r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1.40 (0.97, 2.03) </a:t>
                      </a:r>
                    </a:p>
                  </a:txBody>
                  <a:tcPr marL="88166" marR="8816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0.08</a:t>
                      </a:r>
                    </a:p>
                  </a:txBody>
                  <a:tcPr marL="88166" marR="88166"/>
                </a:tc>
                <a:extLst>
                  <a:ext uri="{0D108BD9-81ED-4DB2-BD59-A6C34878D82A}">
                    <a16:rowId xmlns:a16="http://schemas.microsoft.com/office/drawing/2014/main" val="17116694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8542018" y="6344722"/>
            <a:ext cx="356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Benjamin D, et al.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2010</a:t>
            </a:r>
          </a:p>
        </p:txBody>
      </p:sp>
    </p:spTree>
    <p:extLst>
      <p:ext uri="{BB962C8B-B14F-4D97-AF65-F5344CB8AC3E}">
        <p14:creationId xmlns:p14="http://schemas.microsoft.com/office/powerpoint/2010/main" val="24152500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09" y="2082800"/>
            <a:ext cx="8202981" cy="4439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dirty="0"/>
              <a:t>Minimizing harm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5498" y="14097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Adjusted mortality odds: n=111,000</a:t>
            </a:r>
          </a:p>
          <a:p>
            <a:pPr marL="0" indent="0">
              <a:buNone/>
            </a:pPr>
            <a:r>
              <a:rPr lang="en-US" dirty="0"/>
              <a:t>Ampicillin/</a:t>
            </a:r>
            <a:r>
              <a:rPr lang="en-US" dirty="0" err="1"/>
              <a:t>Cefotaxim</a:t>
            </a:r>
            <a:r>
              <a:rPr lang="en-US" dirty="0"/>
              <a:t> vs. Ampicillin/Gentamicin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8542018" y="6344722"/>
            <a:ext cx="356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Clark R, et al.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2006</a:t>
            </a:r>
          </a:p>
        </p:txBody>
      </p:sp>
    </p:spTree>
    <p:extLst>
      <p:ext uri="{BB962C8B-B14F-4D97-AF65-F5344CB8AC3E}">
        <p14:creationId xmlns:p14="http://schemas.microsoft.com/office/powerpoint/2010/main" val="17831727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Risk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88677"/>
            <a:ext cx="5438103" cy="54137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71225" y="3213080"/>
            <a:ext cx="261507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Resistant to both = 0.05%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2698" y="2710606"/>
            <a:ext cx="12575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coli 0.5%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83664" y="2184708"/>
            <a:ext cx="33355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Culture-confirmed infection = 1%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20250" y="1598355"/>
            <a:ext cx="298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receive empiric Rx = 66%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85184" y="2554040"/>
            <a:ext cx="1111066" cy="415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924664" y="2895272"/>
            <a:ext cx="1298034" cy="166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</p:cNvCxnSpPr>
          <p:nvPr/>
        </p:nvCxnSpPr>
        <p:spPr>
          <a:xfrm flipH="1" flipV="1">
            <a:off x="7075393" y="3154266"/>
            <a:ext cx="295832" cy="24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967661" y="619759"/>
            <a:ext cx="176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VLBW infants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7367" y="1821598"/>
            <a:ext cx="44203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“Preterm infants who are severely ill and at the highest risk for Gram negative EOS …the empirical addition of broader-spectrum antibiotic therapy may be considered”</a:t>
            </a:r>
          </a:p>
        </p:txBody>
      </p:sp>
    </p:spTree>
    <p:extLst>
      <p:ext uri="{BB962C8B-B14F-4D97-AF65-F5344CB8AC3E}">
        <p14:creationId xmlns:p14="http://schemas.microsoft.com/office/powerpoint/2010/main" val="23247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92283"/>
              </p:ext>
            </p:extLst>
          </p:nvPr>
        </p:nvGraphicFramePr>
        <p:xfrm>
          <a:off x="0" y="3"/>
          <a:ext cx="12192000" cy="691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924904718"/>
                    </a:ext>
                  </a:extLst>
                </a:gridCol>
                <a:gridCol w="10668000">
                  <a:extLst>
                    <a:ext uri="{9D8B030D-6E8A-4147-A177-3AD203B41FA5}">
                      <a16:colId xmlns:a16="http://schemas.microsoft.com/office/drawing/2014/main" val="48113967"/>
                    </a:ext>
                  </a:extLst>
                </a:gridCol>
              </a:tblGrid>
              <a:tr h="475383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 &amp; Presenter(s)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097639"/>
                  </a:ext>
                </a:extLst>
              </a:tr>
              <a:tr h="711121">
                <a:tc>
                  <a:txBody>
                    <a:bodyPr/>
                    <a:lstStyle/>
                    <a:p>
                      <a:r>
                        <a:rPr lang="en-US" sz="1600" dirty="0"/>
                        <a:t>8:00-</a:t>
                      </a:r>
                      <a:r>
                        <a:rPr lang="en-US" sz="1600" baseline="0" dirty="0"/>
                        <a:t> 9:00am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Welcome</a:t>
                      </a:r>
                      <a:r>
                        <a:rPr lang="en-US" baseline="0" dirty="0"/>
                        <a:t> address &amp; </a:t>
                      </a:r>
                      <a:r>
                        <a:rPr lang="en-US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 in Action: Celebrating Progress of ILPQC Initiatives -</a:t>
                      </a:r>
                    </a:p>
                    <a:p>
                      <a:r>
                        <a:rPr lang="en-US" sz="1800" b="0" i="1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Ann Borders, MD, MSc, MPH with Leslie Caldarelli, MD and Justin Josephsen, MD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18782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r>
                        <a:rPr lang="en-US" sz="1600" dirty="0"/>
                        <a:t>9:00-</a:t>
                      </a:r>
                      <a:r>
                        <a:rPr lang="en-US" sz="1600" baseline="0" dirty="0"/>
                        <a:t> 9:45am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TeamBirth</a:t>
                      </a:r>
                      <a:r>
                        <a:rPr lang="en-US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PVB Plenary- </a:t>
                      </a:r>
                      <a:r>
                        <a:rPr lang="en-US" sz="1800" b="0" i="1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Neel Shah, MD, MPP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228308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r>
                        <a:rPr lang="en-US" sz="1600" dirty="0"/>
                        <a:t>9:45- 9:50am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638938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r>
                        <a:rPr lang="en-US" sz="1600" dirty="0"/>
                        <a:t>9:50- 10:35am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Antibiotic Stewardship: Beyond the Sepsis Calculator</a:t>
                      </a:r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0" i="1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Karen </a:t>
                      </a:r>
                      <a:r>
                        <a:rPr lang="en-US" sz="1800" b="0" i="1" u="none" strike="noStrik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Puopolo</a:t>
                      </a:r>
                      <a:r>
                        <a:rPr lang="en-US" sz="1800" b="0" i="1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MD, PhD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670114"/>
                  </a:ext>
                </a:extLst>
              </a:tr>
              <a:tr h="778704">
                <a:tc>
                  <a:txBody>
                    <a:bodyPr/>
                    <a:lstStyle/>
                    <a:p>
                      <a:r>
                        <a:rPr lang="en-US" sz="1600" dirty="0"/>
                        <a:t>10:35- 11:30am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PQC Leaders Panel: National Perspectives on Improving Perinatal Care- 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Marilyn </a:t>
                      </a:r>
                      <a:r>
                        <a:rPr lang="en-US" sz="1800" b="0" i="1" u="none" strike="noStrik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Kacica</a:t>
                      </a:r>
                      <a:r>
                        <a:rPr lang="en-US" sz="1800" b="0" i="1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MD, MPH (NY), Barbara O’Brien, MS, RN (OK), &amp; </a:t>
                      </a:r>
                      <a:r>
                        <a:rPr lang="en-US" sz="1800" b="0" i="1" u="none" strike="noStrik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Munish</a:t>
                      </a:r>
                      <a:r>
                        <a:rPr lang="en-US" sz="1800" b="0" i="1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Gupta MD </a:t>
                      </a:r>
                      <a:r>
                        <a:rPr lang="en-US" sz="1800" b="0" i="1" u="none" strike="noStrik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MMSc</a:t>
                      </a:r>
                      <a:r>
                        <a:rPr lang="en-US" sz="1800" b="0" i="1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(MA)</a:t>
                      </a:r>
                      <a:endParaRPr lang="en-US" sz="1800" b="1" i="1" u="none" strike="noStrik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193116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r>
                        <a:rPr lang="en-US" sz="1600" dirty="0"/>
                        <a:t>11:30-11:45am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ILPQC Award Ceremony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810273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r>
                        <a:rPr lang="en-US" sz="1600" dirty="0"/>
                        <a:t>11:45- 12:45am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 &amp; Poster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3375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r>
                        <a:rPr lang="en-US" sz="1600" dirty="0"/>
                        <a:t>12:45- 1:30pm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Birth Equity Plenary- </a:t>
                      </a:r>
                      <a:r>
                        <a:rPr lang="en-US" sz="1800" b="0" i="1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Marilyn </a:t>
                      </a:r>
                      <a:r>
                        <a:rPr lang="en-US" sz="1800" b="0" i="1" u="none" strike="noStrike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Kacica</a:t>
                      </a:r>
                      <a:r>
                        <a:rPr lang="en-US" sz="1800" b="0" i="1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MD, MPH </a:t>
                      </a:r>
                      <a:endParaRPr lang="en-US" sz="1800" b="0" i="0" u="none" strike="noStrik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102900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r>
                        <a:rPr lang="en-US" sz="1600" dirty="0"/>
                        <a:t>1:30- 2:15pm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Bridging the Gap: Families Sharing their Experiences to Improve Care </a:t>
                      </a:r>
                      <a:r>
                        <a:rPr lang="en-US" sz="1800" b="1" i="1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0" i="1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Linda Suleiman, MD &amp; Wanda Irving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86597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r>
                        <a:rPr lang="en-US" sz="1600" dirty="0"/>
                        <a:t>2:15-2:30pm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867733"/>
                  </a:ext>
                </a:extLst>
              </a:tr>
              <a:tr h="669602">
                <a:tc>
                  <a:txBody>
                    <a:bodyPr/>
                    <a:lstStyle/>
                    <a:p>
                      <a:r>
                        <a:rPr lang="en-US" sz="1600" dirty="0"/>
                        <a:t>2:30-4:00pm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Breakout Sessions </a:t>
                      </a:r>
                      <a:r>
                        <a:rPr lang="en-US" dirty="0"/>
                        <a:t>OB Session ,</a:t>
                      </a:r>
                      <a:r>
                        <a:rPr lang="en-US" baseline="0" dirty="0"/>
                        <a:t> Neonatal Session &amp;</a:t>
                      </a:r>
                      <a:r>
                        <a:rPr lang="en-US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Patient/Family &amp; Community Session</a:t>
                      </a:r>
                    </a:p>
                    <a:p>
                      <a:r>
                        <a:rPr lang="en-US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Patient &amp; Family Engagement: Opportunities to Engage Patients, Families, and Communities</a:t>
                      </a:r>
                      <a:endParaRPr lang="en-US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036706"/>
                  </a:ext>
                </a:extLst>
              </a:tr>
              <a:tr h="475383">
                <a:tc>
                  <a:txBody>
                    <a:bodyPr/>
                    <a:lstStyle/>
                    <a:p>
                      <a:r>
                        <a:rPr lang="en-US" sz="1600" dirty="0"/>
                        <a:t>4:00- 4:15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Evaluations &amp; Wrap-up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93951"/>
                  </a:ext>
                </a:extLst>
              </a:tr>
            </a:tbl>
          </a:graphicData>
        </a:graphic>
      </p:graphicFrame>
      <p:sp>
        <p:nvSpPr>
          <p:cNvPr id="4" name="Explosion 1 3"/>
          <p:cNvSpPr/>
          <p:nvPr/>
        </p:nvSpPr>
        <p:spPr>
          <a:xfrm>
            <a:off x="10300138" y="5021237"/>
            <a:ext cx="2218996" cy="1836763"/>
          </a:xfrm>
          <a:prstGeom prst="irregularSeal1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Invite your patients/ community partners </a:t>
            </a:r>
          </a:p>
        </p:txBody>
      </p:sp>
      <p:pic>
        <p:nvPicPr>
          <p:cNvPr id="2050" name="Picture 2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862" y="1524000"/>
            <a:ext cx="1057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91799" y="10769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Scan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register</a:t>
            </a:r>
          </a:p>
        </p:txBody>
      </p:sp>
    </p:spTree>
    <p:extLst>
      <p:ext uri="{BB962C8B-B14F-4D97-AF65-F5344CB8AC3E}">
        <p14:creationId xmlns:p14="http://schemas.microsoft.com/office/powerpoint/2010/main" val="28682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729" y="228601"/>
            <a:ext cx="8229600" cy="8615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7751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" y="6334485"/>
            <a:ext cx="1932978" cy="523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658" y="202185"/>
            <a:ext cx="102223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04" b="22391"/>
          <a:stretch>
            <a:fillRect/>
          </a:stretch>
        </p:blipFill>
        <p:spPr>
          <a:xfrm>
            <a:off x="411027" y="278385"/>
            <a:ext cx="83820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25" y="5791201"/>
            <a:ext cx="923925" cy="923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97" y="5783620"/>
            <a:ext cx="2284476" cy="93150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/>
        </p:nvSpPr>
        <p:spPr>
          <a:xfrm>
            <a:off x="252920" y="1029488"/>
            <a:ext cx="11498094" cy="512719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Karen M Puopolo, MD, PhD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Research Team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Miren Dhudasia, MBBS, MPH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Emily Woodford, BA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Collaborators: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Dustin Flannery, DO, MSCE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Jeff Gerber, MD, PhD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Lauren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Skerritt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MSIII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Michael Kuzniewicz, MD, MPH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Samuel Garber, MD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David Rub, MD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Supporting Institutes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Eric Eichenwald, MD, Division Chief, Neonatology, CHOP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Soraya Abbasi, MD - Research Director PAH, Site PI Neonatal Research Network, NICHD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Penn Data Store, University of Pennsylvania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Center of Pediatric Clinical Effectiveness, CHOP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Brigham and Women’s Clinical Centers of Excellence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Neonatal Research Network, NICHD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Sponsors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NICHD - K23HD088753-01A1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Society of Pediatric Research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Institute of Translational Medicine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1086" y="6196132"/>
            <a:ext cx="6143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Pennsylvania Hospital, Newborn Care staff and patients </a:t>
            </a:r>
          </a:p>
        </p:txBody>
      </p:sp>
    </p:spTree>
    <p:extLst>
      <p:ext uri="{BB962C8B-B14F-4D97-AF65-F5344CB8AC3E}">
        <p14:creationId xmlns:p14="http://schemas.microsoft.com/office/powerpoint/2010/main" val="7261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5" y="275929"/>
            <a:ext cx="11748655" cy="97052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‘A commitment to always use antibiotics appropriately and safely’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7528" y="5836808"/>
            <a:ext cx="2892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Mother-infant separation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Breastfeeding impact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3328" y="5059212"/>
            <a:ext cx="272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drug toxicity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Escalated monitoring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9378" y="4179295"/>
            <a:ext cx="2399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Intravenous access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3328" y="4486988"/>
            <a:ext cx="240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resources utilized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108520" y="3868597"/>
            <a:ext cx="2306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NEC, Sepsis, Death</a:t>
            </a:r>
          </a:p>
        </p:txBody>
      </p:sp>
      <p:sp>
        <p:nvSpPr>
          <p:cNvPr id="9" name="Rectangle 8"/>
          <p:cNvSpPr/>
          <p:nvPr/>
        </p:nvSpPr>
        <p:spPr>
          <a:xfrm>
            <a:off x="6032342" y="2885215"/>
            <a:ext cx="1766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Dysbiosis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33" y="2674009"/>
            <a:ext cx="8588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5583" y="283571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67984" y="3398918"/>
            <a:ext cx="302021" cy="1662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1576909" y="3214253"/>
            <a:ext cx="609600" cy="2677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266124" y="2661024"/>
            <a:ext cx="609600" cy="2677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266124" y="3750675"/>
            <a:ext cx="609600" cy="2677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422" y="2185857"/>
            <a:ext cx="1140051" cy="5121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422" y="3550418"/>
            <a:ext cx="1140051" cy="51210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3896716" y="3648894"/>
            <a:ext cx="1145827" cy="4397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58422" y="3597149"/>
            <a:ext cx="1140051" cy="4653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5403273" y="2143913"/>
            <a:ext cx="609600" cy="2677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6117385" y="1976627"/>
            <a:ext cx="248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benefit and acceptable risk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96182" y="4290084"/>
            <a:ext cx="1021203" cy="1582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61518" y="4115831"/>
            <a:ext cx="955867" cy="255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135924" y="3946454"/>
            <a:ext cx="981461" cy="848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114902" y="3579132"/>
            <a:ext cx="950965" cy="219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4655" y="1379515"/>
            <a:ext cx="11896436" cy="5316849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130893" y="3118190"/>
            <a:ext cx="934974" cy="473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065867" y="3236807"/>
            <a:ext cx="217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Asthma, eczema, food allergy, obesity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622763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Mukhopadhyay et al, 2015 &amp; 2014; Murk et al, 2011;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Tsasok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2013;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Metsala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2014;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Vangay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2015; Cotten et al, 2009;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Kuppala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2013;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Deshmukh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2014; CDC 2013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65832" y="2143913"/>
            <a:ext cx="140294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Resistance</a:t>
            </a:r>
          </a:p>
        </p:txBody>
      </p:sp>
    </p:spTree>
    <p:extLst>
      <p:ext uri="{BB962C8B-B14F-4D97-AF65-F5344CB8AC3E}">
        <p14:creationId xmlns:p14="http://schemas.microsoft.com/office/powerpoint/2010/main" val="7825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6" grpId="0" animBg="1"/>
      <p:bldP spid="17" grpId="0" animBg="1"/>
      <p:bldP spid="27" grpId="0" animBg="1"/>
      <p:bldP spid="28" grpId="0"/>
      <p:bldP spid="39" grpId="0" animBg="1"/>
      <p:bldP spid="47" grpId="0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&lt; 35 newborns at risk for EOS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the ILPQC BASIC Toolkit for Resources</a:t>
            </a:r>
          </a:p>
        </p:txBody>
      </p:sp>
    </p:spTree>
    <p:extLst>
      <p:ext uri="{BB962C8B-B14F-4D97-AF65-F5344CB8AC3E}">
        <p14:creationId xmlns:p14="http://schemas.microsoft.com/office/powerpoint/2010/main" val="20049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1756" y="0"/>
            <a:ext cx="5000625" cy="1426845"/>
            <a:chOff x="7191756" y="0"/>
            <a:chExt cx="5000625" cy="1426845"/>
          </a:xfrm>
        </p:grpSpPr>
        <p:pic>
          <p:nvPicPr>
            <p:cNvPr id="3" name="object 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4396" y="228600"/>
              <a:ext cx="2025395" cy="9113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1756" y="0"/>
              <a:ext cx="5000243" cy="14264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35012" y="0"/>
              <a:ext cx="4857115" cy="1388745"/>
            </a:xfrm>
            <a:custGeom>
              <a:avLst/>
              <a:gdLst/>
              <a:ahLst/>
              <a:cxnLst/>
              <a:rect l="l" t="t" r="r" b="b"/>
              <a:pathLst>
                <a:path w="4857115" h="1388745">
                  <a:moveTo>
                    <a:pt x="229666" y="0"/>
                  </a:moveTo>
                  <a:lnTo>
                    <a:pt x="0" y="0"/>
                  </a:lnTo>
                  <a:lnTo>
                    <a:pt x="294614" y="211556"/>
                  </a:lnTo>
                  <a:lnTo>
                    <a:pt x="378274" y="270791"/>
                  </a:lnTo>
                  <a:lnTo>
                    <a:pt x="462262" y="329657"/>
                  </a:lnTo>
                  <a:lnTo>
                    <a:pt x="546633" y="388060"/>
                  </a:lnTo>
                  <a:lnTo>
                    <a:pt x="631444" y="445909"/>
                  </a:lnTo>
                  <a:lnTo>
                    <a:pt x="716803" y="503087"/>
                  </a:lnTo>
                  <a:lnTo>
                    <a:pt x="759718" y="531379"/>
                  </a:lnTo>
                  <a:lnTo>
                    <a:pt x="802798" y="559455"/>
                  </a:lnTo>
                  <a:lnTo>
                    <a:pt x="846045" y="587301"/>
                  </a:lnTo>
                  <a:lnTo>
                    <a:pt x="889466" y="614902"/>
                  </a:lnTo>
                  <a:lnTo>
                    <a:pt x="933064" y="642245"/>
                  </a:lnTo>
                  <a:lnTo>
                    <a:pt x="976844" y="669315"/>
                  </a:lnTo>
                  <a:lnTo>
                    <a:pt x="1020811" y="696099"/>
                  </a:lnTo>
                  <a:lnTo>
                    <a:pt x="1064969" y="722583"/>
                  </a:lnTo>
                  <a:lnTo>
                    <a:pt x="1109323" y="748752"/>
                  </a:lnTo>
                  <a:lnTo>
                    <a:pt x="1153878" y="774593"/>
                  </a:lnTo>
                  <a:lnTo>
                    <a:pt x="1198639" y="800092"/>
                  </a:lnTo>
                  <a:lnTo>
                    <a:pt x="1243609" y="825234"/>
                  </a:lnTo>
                  <a:lnTo>
                    <a:pt x="1288794" y="850007"/>
                  </a:lnTo>
                  <a:lnTo>
                    <a:pt x="1334198" y="874394"/>
                  </a:lnTo>
                  <a:lnTo>
                    <a:pt x="1379837" y="898286"/>
                  </a:lnTo>
                  <a:lnTo>
                    <a:pt x="1425722" y="921765"/>
                  </a:lnTo>
                  <a:lnTo>
                    <a:pt x="1471850" y="944815"/>
                  </a:lnTo>
                  <a:lnTo>
                    <a:pt x="1518217" y="967423"/>
                  </a:lnTo>
                  <a:lnTo>
                    <a:pt x="1564820" y="989573"/>
                  </a:lnTo>
                  <a:lnTo>
                    <a:pt x="1611657" y="1011251"/>
                  </a:lnTo>
                  <a:lnTo>
                    <a:pt x="1658725" y="1032442"/>
                  </a:lnTo>
                  <a:lnTo>
                    <a:pt x="1706019" y="1053131"/>
                  </a:lnTo>
                  <a:lnTo>
                    <a:pt x="1753538" y="1073304"/>
                  </a:lnTo>
                  <a:lnTo>
                    <a:pt x="1801277" y="1092946"/>
                  </a:lnTo>
                  <a:lnTo>
                    <a:pt x="1849235" y="1112041"/>
                  </a:lnTo>
                  <a:lnTo>
                    <a:pt x="1897408" y="1130577"/>
                  </a:lnTo>
                  <a:lnTo>
                    <a:pt x="1945792" y="1148536"/>
                  </a:lnTo>
                  <a:lnTo>
                    <a:pt x="1994385" y="1165906"/>
                  </a:lnTo>
                  <a:lnTo>
                    <a:pt x="2043184" y="1182671"/>
                  </a:lnTo>
                  <a:lnTo>
                    <a:pt x="2092185" y="1198816"/>
                  </a:lnTo>
                  <a:lnTo>
                    <a:pt x="2141388" y="1214320"/>
                  </a:lnTo>
                  <a:lnTo>
                    <a:pt x="2190793" y="1229176"/>
                  </a:lnTo>
                  <a:lnTo>
                    <a:pt x="2240390" y="1243379"/>
                  </a:lnTo>
                  <a:lnTo>
                    <a:pt x="2290168" y="1256929"/>
                  </a:lnTo>
                  <a:lnTo>
                    <a:pt x="2340118" y="1269823"/>
                  </a:lnTo>
                  <a:lnTo>
                    <a:pt x="2390229" y="1282057"/>
                  </a:lnTo>
                  <a:lnTo>
                    <a:pt x="2440490" y="1293631"/>
                  </a:lnTo>
                  <a:lnTo>
                    <a:pt x="2490893" y="1304542"/>
                  </a:lnTo>
                  <a:lnTo>
                    <a:pt x="2541427" y="1314787"/>
                  </a:lnTo>
                  <a:lnTo>
                    <a:pt x="2592081" y="1324364"/>
                  </a:lnTo>
                  <a:lnTo>
                    <a:pt x="2642846" y="1333270"/>
                  </a:lnTo>
                  <a:lnTo>
                    <a:pt x="2693712" y="1341503"/>
                  </a:lnTo>
                  <a:lnTo>
                    <a:pt x="2744667" y="1349062"/>
                  </a:lnTo>
                  <a:lnTo>
                    <a:pt x="2795703" y="1355943"/>
                  </a:lnTo>
                  <a:lnTo>
                    <a:pt x="2846809" y="1362144"/>
                  </a:lnTo>
                  <a:lnTo>
                    <a:pt x="2897974" y="1367663"/>
                  </a:lnTo>
                  <a:lnTo>
                    <a:pt x="2949367" y="1372516"/>
                  </a:lnTo>
                  <a:lnTo>
                    <a:pt x="3000759" y="1376721"/>
                  </a:lnTo>
                  <a:lnTo>
                    <a:pt x="3052151" y="1380279"/>
                  </a:lnTo>
                  <a:lnTo>
                    <a:pt x="3103543" y="1383190"/>
                  </a:lnTo>
                  <a:lnTo>
                    <a:pt x="3154935" y="1385454"/>
                  </a:lnTo>
                  <a:lnTo>
                    <a:pt x="3206327" y="1387070"/>
                  </a:lnTo>
                  <a:lnTo>
                    <a:pt x="3257719" y="1388040"/>
                  </a:lnTo>
                  <a:lnTo>
                    <a:pt x="3309112" y="1388364"/>
                  </a:lnTo>
                  <a:lnTo>
                    <a:pt x="3463683" y="1385176"/>
                  </a:lnTo>
                  <a:lnTo>
                    <a:pt x="3515207" y="1382522"/>
                  </a:lnTo>
                  <a:lnTo>
                    <a:pt x="3617722" y="1376680"/>
                  </a:lnTo>
                  <a:lnTo>
                    <a:pt x="3771226" y="1362354"/>
                  </a:lnTo>
                  <a:lnTo>
                    <a:pt x="3911465" y="1344761"/>
                  </a:lnTo>
                  <a:lnTo>
                    <a:pt x="4051160" y="1321993"/>
                  </a:lnTo>
                  <a:lnTo>
                    <a:pt x="4126585" y="1307655"/>
                  </a:lnTo>
                  <a:lnTo>
                    <a:pt x="4201880" y="1292578"/>
                  </a:lnTo>
                  <a:lnTo>
                    <a:pt x="4326839" y="1264119"/>
                  </a:lnTo>
                  <a:lnTo>
                    <a:pt x="4451134" y="1232268"/>
                  </a:lnTo>
                  <a:lnTo>
                    <a:pt x="4524971" y="1211554"/>
                  </a:lnTo>
                  <a:lnTo>
                    <a:pt x="4574093" y="1197168"/>
                  </a:lnTo>
                  <a:lnTo>
                    <a:pt x="4623061" y="1182277"/>
                  </a:lnTo>
                  <a:lnTo>
                    <a:pt x="4671870" y="1166877"/>
                  </a:lnTo>
                  <a:lnTo>
                    <a:pt x="4720513" y="1150962"/>
                  </a:lnTo>
                  <a:lnTo>
                    <a:pt x="4856988" y="1102131"/>
                  </a:lnTo>
                  <a:lnTo>
                    <a:pt x="4856988" y="1090574"/>
                  </a:lnTo>
                  <a:lnTo>
                    <a:pt x="4716526" y="1137158"/>
                  </a:lnTo>
                  <a:lnTo>
                    <a:pt x="4667690" y="1151880"/>
                  </a:lnTo>
                  <a:lnTo>
                    <a:pt x="4618685" y="1166085"/>
                  </a:lnTo>
                  <a:lnTo>
                    <a:pt x="4569518" y="1179781"/>
                  </a:lnTo>
                  <a:lnTo>
                    <a:pt x="4520196" y="1192974"/>
                  </a:lnTo>
                  <a:lnTo>
                    <a:pt x="4446358" y="1212088"/>
                  </a:lnTo>
                  <a:lnTo>
                    <a:pt x="4322064" y="1240751"/>
                  </a:lnTo>
                  <a:lnTo>
                    <a:pt x="4197105" y="1266066"/>
                  </a:lnTo>
                  <a:lnTo>
                    <a:pt x="4071340" y="1287487"/>
                  </a:lnTo>
                  <a:lnTo>
                    <a:pt x="4054881" y="1290662"/>
                  </a:lnTo>
                  <a:lnTo>
                    <a:pt x="4020883" y="1294917"/>
                  </a:lnTo>
                  <a:lnTo>
                    <a:pt x="3919956" y="1308722"/>
                  </a:lnTo>
                  <a:lnTo>
                    <a:pt x="3913584" y="1309740"/>
                  </a:lnTo>
                  <a:lnTo>
                    <a:pt x="3768039" y="1325181"/>
                  </a:lnTo>
                  <a:lnTo>
                    <a:pt x="3666333" y="1332515"/>
                  </a:lnTo>
                  <a:lnTo>
                    <a:pt x="3615584" y="1335489"/>
                  </a:lnTo>
                  <a:lnTo>
                    <a:pt x="3564807" y="1337824"/>
                  </a:lnTo>
                  <a:lnTo>
                    <a:pt x="3514012" y="1339519"/>
                  </a:lnTo>
                  <a:lnTo>
                    <a:pt x="3463208" y="1340574"/>
                  </a:lnTo>
                  <a:lnTo>
                    <a:pt x="3412403" y="1340988"/>
                  </a:lnTo>
                  <a:lnTo>
                    <a:pt x="3361604" y="1340760"/>
                  </a:lnTo>
                  <a:lnTo>
                    <a:pt x="3310822" y="1339890"/>
                  </a:lnTo>
                  <a:lnTo>
                    <a:pt x="3260063" y="1338377"/>
                  </a:lnTo>
                  <a:lnTo>
                    <a:pt x="3209337" y="1336219"/>
                  </a:lnTo>
                  <a:lnTo>
                    <a:pt x="3158652" y="1333418"/>
                  </a:lnTo>
                  <a:lnTo>
                    <a:pt x="3108017" y="1329971"/>
                  </a:lnTo>
                  <a:lnTo>
                    <a:pt x="3057440" y="1325878"/>
                  </a:lnTo>
                  <a:lnTo>
                    <a:pt x="3006929" y="1321138"/>
                  </a:lnTo>
                  <a:lnTo>
                    <a:pt x="2956493" y="1315752"/>
                  </a:lnTo>
                  <a:lnTo>
                    <a:pt x="2906141" y="1309717"/>
                  </a:lnTo>
                  <a:lnTo>
                    <a:pt x="2855880" y="1303034"/>
                  </a:lnTo>
                  <a:lnTo>
                    <a:pt x="2805719" y="1295701"/>
                  </a:lnTo>
                  <a:lnTo>
                    <a:pt x="2755668" y="1287719"/>
                  </a:lnTo>
                  <a:lnTo>
                    <a:pt x="2705733" y="1279085"/>
                  </a:lnTo>
                  <a:lnTo>
                    <a:pt x="2655924" y="1269801"/>
                  </a:lnTo>
                  <a:lnTo>
                    <a:pt x="2606250" y="1259864"/>
                  </a:lnTo>
                  <a:lnTo>
                    <a:pt x="2556717" y="1249275"/>
                  </a:lnTo>
                  <a:lnTo>
                    <a:pt x="2507336" y="1238032"/>
                  </a:lnTo>
                  <a:lnTo>
                    <a:pt x="2458115" y="1226135"/>
                  </a:lnTo>
                  <a:lnTo>
                    <a:pt x="2409061" y="1213583"/>
                  </a:lnTo>
                  <a:lnTo>
                    <a:pt x="2360184" y="1200376"/>
                  </a:lnTo>
                  <a:lnTo>
                    <a:pt x="2311492" y="1186512"/>
                  </a:lnTo>
                  <a:lnTo>
                    <a:pt x="2262993" y="1171992"/>
                  </a:lnTo>
                  <a:lnTo>
                    <a:pt x="2214696" y="1156814"/>
                  </a:lnTo>
                  <a:lnTo>
                    <a:pt x="2166609" y="1140978"/>
                  </a:lnTo>
                  <a:lnTo>
                    <a:pt x="2118741" y="1124483"/>
                  </a:lnTo>
                  <a:lnTo>
                    <a:pt x="2071141" y="1107460"/>
                  </a:lnTo>
                  <a:lnTo>
                    <a:pt x="2023754" y="1089851"/>
                  </a:lnTo>
                  <a:lnTo>
                    <a:pt x="1976582" y="1071666"/>
                  </a:lnTo>
                  <a:lnTo>
                    <a:pt x="1929626" y="1052917"/>
                  </a:lnTo>
                  <a:lnTo>
                    <a:pt x="1882888" y="1033613"/>
                  </a:lnTo>
                  <a:lnTo>
                    <a:pt x="1836370" y="1013767"/>
                  </a:lnTo>
                  <a:lnTo>
                    <a:pt x="1790072" y="993390"/>
                  </a:lnTo>
                  <a:lnTo>
                    <a:pt x="1743997" y="972491"/>
                  </a:lnTo>
                  <a:lnTo>
                    <a:pt x="1698146" y="951082"/>
                  </a:lnTo>
                  <a:lnTo>
                    <a:pt x="1652520" y="929174"/>
                  </a:lnTo>
                  <a:lnTo>
                    <a:pt x="1607121" y="906778"/>
                  </a:lnTo>
                  <a:lnTo>
                    <a:pt x="1561951" y="883905"/>
                  </a:lnTo>
                  <a:lnTo>
                    <a:pt x="1517011" y="860565"/>
                  </a:lnTo>
                  <a:lnTo>
                    <a:pt x="1472303" y="836770"/>
                  </a:lnTo>
                  <a:lnTo>
                    <a:pt x="1427828" y="812530"/>
                  </a:lnTo>
                  <a:lnTo>
                    <a:pt x="1383588" y="787857"/>
                  </a:lnTo>
                  <a:lnTo>
                    <a:pt x="1339579" y="762863"/>
                  </a:lnTo>
                  <a:lnTo>
                    <a:pt x="1295787" y="737474"/>
                  </a:lnTo>
                  <a:lnTo>
                    <a:pt x="1252205" y="711704"/>
                  </a:lnTo>
                  <a:lnTo>
                    <a:pt x="1208825" y="685568"/>
                  </a:lnTo>
                  <a:lnTo>
                    <a:pt x="1165642" y="659081"/>
                  </a:lnTo>
                  <a:lnTo>
                    <a:pt x="1122647" y="632257"/>
                  </a:lnTo>
                  <a:lnTo>
                    <a:pt x="1079835" y="605111"/>
                  </a:lnTo>
                  <a:lnTo>
                    <a:pt x="1037197" y="577659"/>
                  </a:lnTo>
                  <a:lnTo>
                    <a:pt x="994728" y="549914"/>
                  </a:lnTo>
                  <a:lnTo>
                    <a:pt x="952419" y="521892"/>
                  </a:lnTo>
                  <a:lnTo>
                    <a:pt x="910265" y="493607"/>
                  </a:lnTo>
                  <a:lnTo>
                    <a:pt x="868258" y="465073"/>
                  </a:lnTo>
                  <a:lnTo>
                    <a:pt x="826391" y="436307"/>
                  </a:lnTo>
                  <a:lnTo>
                    <a:pt x="743049" y="378132"/>
                  </a:lnTo>
                  <a:lnTo>
                    <a:pt x="660185" y="319196"/>
                  </a:lnTo>
                  <a:lnTo>
                    <a:pt x="577733" y="259586"/>
                  </a:lnTo>
                  <a:lnTo>
                    <a:pt x="495623" y="199394"/>
                  </a:lnTo>
                  <a:lnTo>
                    <a:pt x="372948" y="108216"/>
                  </a:lnTo>
                  <a:lnTo>
                    <a:pt x="229666" y="0"/>
                  </a:lnTo>
                  <a:close/>
                </a:path>
              </a:pathLst>
            </a:custGeom>
            <a:solidFill>
              <a:srgbClr val="1C488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0758" y="345042"/>
            <a:ext cx="6561455" cy="1120178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AAP Management of Neonates Born </a:t>
            </a:r>
            <a:r>
              <a:rPr lang="en-US" dirty="0"/>
              <a:t>≤34 6/7 Weeks with EOS</a:t>
            </a:r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400877" y="2520444"/>
            <a:ext cx="6441336" cy="390363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4965" marR="307340" lvl="0" indent="-34290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>
                <a:tab pos="527050" algn="l"/>
                <a:tab pos="52832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Pediatrics: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Management of Neonates Born at ≤34 6/7 Weeks’ Gestation With Suspected or Proven Early-Onset Bacterial Sepsis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(2018)</a:t>
            </a:r>
          </a:p>
          <a:p>
            <a:pPr marL="812165" marR="307340" lvl="1" indent="-342900">
              <a:spcBef>
                <a:spcPts val="1800"/>
              </a:spcBef>
              <a:buClr>
                <a:srgbClr val="F5668F"/>
              </a:buClr>
              <a:buFont typeface="Courier New" panose="02070309020205020404" pitchFamily="49" charset="0"/>
              <a:buChar char="o"/>
              <a:tabLst>
                <a:tab pos="527050" algn="l"/>
                <a:tab pos="528320" algn="l"/>
              </a:tabLst>
            </a:pPr>
            <a:r>
              <a:rPr lang="en-US" sz="2400" dirty="0">
                <a:solidFill>
                  <a:srgbClr val="444C55"/>
                </a:solidFill>
                <a:latin typeface="Arial" panose="020B0604020202020204"/>
              </a:rPr>
              <a:t>See key takeaways from this document that Dr.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Mukhopadhyay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outlines in her presentation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</a:endParaRPr>
          </a:p>
          <a:p>
            <a:pPr marL="12065" marR="307340" lvl="0" indent="0" algn="l" defTabSz="914400" rtl="0" eaLnBrk="1" fontAlgn="auto" latinLnBrk="0" hangingPunct="1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None/>
              <a:tabLst>
                <a:tab pos="527050" algn="l"/>
                <a:tab pos="52832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97815" marR="307340" lvl="0" indent="-285750" algn="l" defTabSz="914400" rtl="0" eaLnBrk="1" fontAlgn="auto" latinLnBrk="0" hangingPunct="1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>
                <a:tab pos="527050" algn="l"/>
                <a:tab pos="52832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27685" marR="307340" lvl="0" indent="-515620" algn="l" defTabSz="914400" rtl="0" eaLnBrk="1" fontAlgn="auto" latinLnBrk="0" hangingPunct="1">
              <a:lnSpc>
                <a:spcPts val="2270"/>
              </a:lnSpc>
              <a:spcBef>
                <a:spcPts val="380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AutoNum type="arabicPeriod" startAt="3"/>
              <a:tabLst>
                <a:tab pos="527050" algn="l"/>
                <a:tab pos="528320" algn="l"/>
              </a:tabLst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900" y="5976037"/>
            <a:ext cx="109982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970" algn="l"/>
                <a:tab pos="10984865" algn="l"/>
              </a:tabLst>
              <a:defRPr/>
            </a:pPr>
            <a:r>
              <a:rPr kumimoji="0" sz="2100" b="0" i="0" u="sng" strike="noStrike" kern="1200" cap="none" spc="-5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>
                  <a:solidFill>
                    <a:srgbClr val="AEB3B8"/>
                  </a:solidFill>
                </a:uFill>
                <a:latin typeface="Calibri"/>
                <a:ea typeface="+mn-ea"/>
                <a:cs typeface="Calibri"/>
              </a:rPr>
              <a:t>	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012" y="1617345"/>
            <a:ext cx="3533655" cy="474679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599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1756" y="0"/>
            <a:ext cx="5000625" cy="1426845"/>
            <a:chOff x="7191756" y="0"/>
            <a:chExt cx="5000625" cy="1426845"/>
          </a:xfrm>
        </p:grpSpPr>
        <p:pic>
          <p:nvPicPr>
            <p:cNvPr id="3" name="object 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4396" y="228600"/>
              <a:ext cx="2025395" cy="9113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1756" y="0"/>
              <a:ext cx="5000243" cy="14264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35012" y="0"/>
              <a:ext cx="4857115" cy="1388745"/>
            </a:xfrm>
            <a:custGeom>
              <a:avLst/>
              <a:gdLst/>
              <a:ahLst/>
              <a:cxnLst/>
              <a:rect l="l" t="t" r="r" b="b"/>
              <a:pathLst>
                <a:path w="4857115" h="1388745">
                  <a:moveTo>
                    <a:pt x="229666" y="0"/>
                  </a:moveTo>
                  <a:lnTo>
                    <a:pt x="0" y="0"/>
                  </a:lnTo>
                  <a:lnTo>
                    <a:pt x="294614" y="211556"/>
                  </a:lnTo>
                  <a:lnTo>
                    <a:pt x="378274" y="270791"/>
                  </a:lnTo>
                  <a:lnTo>
                    <a:pt x="462262" y="329657"/>
                  </a:lnTo>
                  <a:lnTo>
                    <a:pt x="546633" y="388060"/>
                  </a:lnTo>
                  <a:lnTo>
                    <a:pt x="631444" y="445909"/>
                  </a:lnTo>
                  <a:lnTo>
                    <a:pt x="716803" y="503087"/>
                  </a:lnTo>
                  <a:lnTo>
                    <a:pt x="759718" y="531379"/>
                  </a:lnTo>
                  <a:lnTo>
                    <a:pt x="802798" y="559455"/>
                  </a:lnTo>
                  <a:lnTo>
                    <a:pt x="846045" y="587301"/>
                  </a:lnTo>
                  <a:lnTo>
                    <a:pt x="889466" y="614902"/>
                  </a:lnTo>
                  <a:lnTo>
                    <a:pt x="933064" y="642245"/>
                  </a:lnTo>
                  <a:lnTo>
                    <a:pt x="976844" y="669315"/>
                  </a:lnTo>
                  <a:lnTo>
                    <a:pt x="1020811" y="696099"/>
                  </a:lnTo>
                  <a:lnTo>
                    <a:pt x="1064969" y="722583"/>
                  </a:lnTo>
                  <a:lnTo>
                    <a:pt x="1109323" y="748752"/>
                  </a:lnTo>
                  <a:lnTo>
                    <a:pt x="1153878" y="774593"/>
                  </a:lnTo>
                  <a:lnTo>
                    <a:pt x="1198639" y="800092"/>
                  </a:lnTo>
                  <a:lnTo>
                    <a:pt x="1243609" y="825234"/>
                  </a:lnTo>
                  <a:lnTo>
                    <a:pt x="1288794" y="850007"/>
                  </a:lnTo>
                  <a:lnTo>
                    <a:pt x="1334198" y="874394"/>
                  </a:lnTo>
                  <a:lnTo>
                    <a:pt x="1379837" y="898286"/>
                  </a:lnTo>
                  <a:lnTo>
                    <a:pt x="1425722" y="921765"/>
                  </a:lnTo>
                  <a:lnTo>
                    <a:pt x="1471850" y="944815"/>
                  </a:lnTo>
                  <a:lnTo>
                    <a:pt x="1518217" y="967423"/>
                  </a:lnTo>
                  <a:lnTo>
                    <a:pt x="1564820" y="989573"/>
                  </a:lnTo>
                  <a:lnTo>
                    <a:pt x="1611657" y="1011251"/>
                  </a:lnTo>
                  <a:lnTo>
                    <a:pt x="1658725" y="1032442"/>
                  </a:lnTo>
                  <a:lnTo>
                    <a:pt x="1706019" y="1053131"/>
                  </a:lnTo>
                  <a:lnTo>
                    <a:pt x="1753538" y="1073304"/>
                  </a:lnTo>
                  <a:lnTo>
                    <a:pt x="1801277" y="1092946"/>
                  </a:lnTo>
                  <a:lnTo>
                    <a:pt x="1849235" y="1112041"/>
                  </a:lnTo>
                  <a:lnTo>
                    <a:pt x="1897408" y="1130577"/>
                  </a:lnTo>
                  <a:lnTo>
                    <a:pt x="1945792" y="1148536"/>
                  </a:lnTo>
                  <a:lnTo>
                    <a:pt x="1994385" y="1165906"/>
                  </a:lnTo>
                  <a:lnTo>
                    <a:pt x="2043184" y="1182671"/>
                  </a:lnTo>
                  <a:lnTo>
                    <a:pt x="2092185" y="1198816"/>
                  </a:lnTo>
                  <a:lnTo>
                    <a:pt x="2141388" y="1214320"/>
                  </a:lnTo>
                  <a:lnTo>
                    <a:pt x="2190793" y="1229176"/>
                  </a:lnTo>
                  <a:lnTo>
                    <a:pt x="2240390" y="1243379"/>
                  </a:lnTo>
                  <a:lnTo>
                    <a:pt x="2290168" y="1256929"/>
                  </a:lnTo>
                  <a:lnTo>
                    <a:pt x="2340118" y="1269823"/>
                  </a:lnTo>
                  <a:lnTo>
                    <a:pt x="2390229" y="1282057"/>
                  </a:lnTo>
                  <a:lnTo>
                    <a:pt x="2440490" y="1293631"/>
                  </a:lnTo>
                  <a:lnTo>
                    <a:pt x="2490893" y="1304542"/>
                  </a:lnTo>
                  <a:lnTo>
                    <a:pt x="2541427" y="1314787"/>
                  </a:lnTo>
                  <a:lnTo>
                    <a:pt x="2592081" y="1324364"/>
                  </a:lnTo>
                  <a:lnTo>
                    <a:pt x="2642846" y="1333270"/>
                  </a:lnTo>
                  <a:lnTo>
                    <a:pt x="2693712" y="1341503"/>
                  </a:lnTo>
                  <a:lnTo>
                    <a:pt x="2744667" y="1349062"/>
                  </a:lnTo>
                  <a:lnTo>
                    <a:pt x="2795703" y="1355943"/>
                  </a:lnTo>
                  <a:lnTo>
                    <a:pt x="2846809" y="1362144"/>
                  </a:lnTo>
                  <a:lnTo>
                    <a:pt x="2897974" y="1367663"/>
                  </a:lnTo>
                  <a:lnTo>
                    <a:pt x="2949367" y="1372516"/>
                  </a:lnTo>
                  <a:lnTo>
                    <a:pt x="3000759" y="1376721"/>
                  </a:lnTo>
                  <a:lnTo>
                    <a:pt x="3052151" y="1380279"/>
                  </a:lnTo>
                  <a:lnTo>
                    <a:pt x="3103543" y="1383190"/>
                  </a:lnTo>
                  <a:lnTo>
                    <a:pt x="3154935" y="1385454"/>
                  </a:lnTo>
                  <a:lnTo>
                    <a:pt x="3206327" y="1387070"/>
                  </a:lnTo>
                  <a:lnTo>
                    <a:pt x="3257719" y="1388040"/>
                  </a:lnTo>
                  <a:lnTo>
                    <a:pt x="3309112" y="1388364"/>
                  </a:lnTo>
                  <a:lnTo>
                    <a:pt x="3463683" y="1385176"/>
                  </a:lnTo>
                  <a:lnTo>
                    <a:pt x="3515207" y="1382522"/>
                  </a:lnTo>
                  <a:lnTo>
                    <a:pt x="3617722" y="1376680"/>
                  </a:lnTo>
                  <a:lnTo>
                    <a:pt x="3771226" y="1362354"/>
                  </a:lnTo>
                  <a:lnTo>
                    <a:pt x="3911465" y="1344761"/>
                  </a:lnTo>
                  <a:lnTo>
                    <a:pt x="4051160" y="1321993"/>
                  </a:lnTo>
                  <a:lnTo>
                    <a:pt x="4126585" y="1307655"/>
                  </a:lnTo>
                  <a:lnTo>
                    <a:pt x="4201880" y="1292578"/>
                  </a:lnTo>
                  <a:lnTo>
                    <a:pt x="4326839" y="1264119"/>
                  </a:lnTo>
                  <a:lnTo>
                    <a:pt x="4451134" y="1232268"/>
                  </a:lnTo>
                  <a:lnTo>
                    <a:pt x="4524971" y="1211554"/>
                  </a:lnTo>
                  <a:lnTo>
                    <a:pt x="4574093" y="1197168"/>
                  </a:lnTo>
                  <a:lnTo>
                    <a:pt x="4623061" y="1182277"/>
                  </a:lnTo>
                  <a:lnTo>
                    <a:pt x="4671870" y="1166877"/>
                  </a:lnTo>
                  <a:lnTo>
                    <a:pt x="4720513" y="1150962"/>
                  </a:lnTo>
                  <a:lnTo>
                    <a:pt x="4856988" y="1102131"/>
                  </a:lnTo>
                  <a:lnTo>
                    <a:pt x="4856988" y="1090574"/>
                  </a:lnTo>
                  <a:lnTo>
                    <a:pt x="4716526" y="1137158"/>
                  </a:lnTo>
                  <a:lnTo>
                    <a:pt x="4667690" y="1151880"/>
                  </a:lnTo>
                  <a:lnTo>
                    <a:pt x="4618685" y="1166085"/>
                  </a:lnTo>
                  <a:lnTo>
                    <a:pt x="4569518" y="1179781"/>
                  </a:lnTo>
                  <a:lnTo>
                    <a:pt x="4520196" y="1192974"/>
                  </a:lnTo>
                  <a:lnTo>
                    <a:pt x="4446358" y="1212088"/>
                  </a:lnTo>
                  <a:lnTo>
                    <a:pt x="4322064" y="1240751"/>
                  </a:lnTo>
                  <a:lnTo>
                    <a:pt x="4197105" y="1266066"/>
                  </a:lnTo>
                  <a:lnTo>
                    <a:pt x="4071340" y="1287487"/>
                  </a:lnTo>
                  <a:lnTo>
                    <a:pt x="4054881" y="1290662"/>
                  </a:lnTo>
                  <a:lnTo>
                    <a:pt x="4020883" y="1294917"/>
                  </a:lnTo>
                  <a:lnTo>
                    <a:pt x="3919956" y="1308722"/>
                  </a:lnTo>
                  <a:lnTo>
                    <a:pt x="3913584" y="1309740"/>
                  </a:lnTo>
                  <a:lnTo>
                    <a:pt x="3768039" y="1325181"/>
                  </a:lnTo>
                  <a:lnTo>
                    <a:pt x="3666333" y="1332515"/>
                  </a:lnTo>
                  <a:lnTo>
                    <a:pt x="3615584" y="1335489"/>
                  </a:lnTo>
                  <a:lnTo>
                    <a:pt x="3564807" y="1337824"/>
                  </a:lnTo>
                  <a:lnTo>
                    <a:pt x="3514012" y="1339519"/>
                  </a:lnTo>
                  <a:lnTo>
                    <a:pt x="3463208" y="1340574"/>
                  </a:lnTo>
                  <a:lnTo>
                    <a:pt x="3412403" y="1340988"/>
                  </a:lnTo>
                  <a:lnTo>
                    <a:pt x="3361604" y="1340760"/>
                  </a:lnTo>
                  <a:lnTo>
                    <a:pt x="3310822" y="1339890"/>
                  </a:lnTo>
                  <a:lnTo>
                    <a:pt x="3260063" y="1338377"/>
                  </a:lnTo>
                  <a:lnTo>
                    <a:pt x="3209337" y="1336219"/>
                  </a:lnTo>
                  <a:lnTo>
                    <a:pt x="3158652" y="1333418"/>
                  </a:lnTo>
                  <a:lnTo>
                    <a:pt x="3108017" y="1329971"/>
                  </a:lnTo>
                  <a:lnTo>
                    <a:pt x="3057440" y="1325878"/>
                  </a:lnTo>
                  <a:lnTo>
                    <a:pt x="3006929" y="1321138"/>
                  </a:lnTo>
                  <a:lnTo>
                    <a:pt x="2956493" y="1315752"/>
                  </a:lnTo>
                  <a:lnTo>
                    <a:pt x="2906141" y="1309717"/>
                  </a:lnTo>
                  <a:lnTo>
                    <a:pt x="2855880" y="1303034"/>
                  </a:lnTo>
                  <a:lnTo>
                    <a:pt x="2805719" y="1295701"/>
                  </a:lnTo>
                  <a:lnTo>
                    <a:pt x="2755668" y="1287719"/>
                  </a:lnTo>
                  <a:lnTo>
                    <a:pt x="2705733" y="1279085"/>
                  </a:lnTo>
                  <a:lnTo>
                    <a:pt x="2655924" y="1269801"/>
                  </a:lnTo>
                  <a:lnTo>
                    <a:pt x="2606250" y="1259864"/>
                  </a:lnTo>
                  <a:lnTo>
                    <a:pt x="2556717" y="1249275"/>
                  </a:lnTo>
                  <a:lnTo>
                    <a:pt x="2507336" y="1238032"/>
                  </a:lnTo>
                  <a:lnTo>
                    <a:pt x="2458115" y="1226135"/>
                  </a:lnTo>
                  <a:lnTo>
                    <a:pt x="2409061" y="1213583"/>
                  </a:lnTo>
                  <a:lnTo>
                    <a:pt x="2360184" y="1200376"/>
                  </a:lnTo>
                  <a:lnTo>
                    <a:pt x="2311492" y="1186512"/>
                  </a:lnTo>
                  <a:lnTo>
                    <a:pt x="2262993" y="1171992"/>
                  </a:lnTo>
                  <a:lnTo>
                    <a:pt x="2214696" y="1156814"/>
                  </a:lnTo>
                  <a:lnTo>
                    <a:pt x="2166609" y="1140978"/>
                  </a:lnTo>
                  <a:lnTo>
                    <a:pt x="2118741" y="1124483"/>
                  </a:lnTo>
                  <a:lnTo>
                    <a:pt x="2071141" y="1107460"/>
                  </a:lnTo>
                  <a:lnTo>
                    <a:pt x="2023754" y="1089851"/>
                  </a:lnTo>
                  <a:lnTo>
                    <a:pt x="1976582" y="1071666"/>
                  </a:lnTo>
                  <a:lnTo>
                    <a:pt x="1929626" y="1052917"/>
                  </a:lnTo>
                  <a:lnTo>
                    <a:pt x="1882888" y="1033613"/>
                  </a:lnTo>
                  <a:lnTo>
                    <a:pt x="1836370" y="1013767"/>
                  </a:lnTo>
                  <a:lnTo>
                    <a:pt x="1790072" y="993390"/>
                  </a:lnTo>
                  <a:lnTo>
                    <a:pt x="1743997" y="972491"/>
                  </a:lnTo>
                  <a:lnTo>
                    <a:pt x="1698146" y="951082"/>
                  </a:lnTo>
                  <a:lnTo>
                    <a:pt x="1652520" y="929174"/>
                  </a:lnTo>
                  <a:lnTo>
                    <a:pt x="1607121" y="906778"/>
                  </a:lnTo>
                  <a:lnTo>
                    <a:pt x="1561951" y="883905"/>
                  </a:lnTo>
                  <a:lnTo>
                    <a:pt x="1517011" y="860565"/>
                  </a:lnTo>
                  <a:lnTo>
                    <a:pt x="1472303" y="836770"/>
                  </a:lnTo>
                  <a:lnTo>
                    <a:pt x="1427828" y="812530"/>
                  </a:lnTo>
                  <a:lnTo>
                    <a:pt x="1383588" y="787857"/>
                  </a:lnTo>
                  <a:lnTo>
                    <a:pt x="1339579" y="762863"/>
                  </a:lnTo>
                  <a:lnTo>
                    <a:pt x="1295787" y="737474"/>
                  </a:lnTo>
                  <a:lnTo>
                    <a:pt x="1252205" y="711704"/>
                  </a:lnTo>
                  <a:lnTo>
                    <a:pt x="1208825" y="685568"/>
                  </a:lnTo>
                  <a:lnTo>
                    <a:pt x="1165642" y="659081"/>
                  </a:lnTo>
                  <a:lnTo>
                    <a:pt x="1122647" y="632257"/>
                  </a:lnTo>
                  <a:lnTo>
                    <a:pt x="1079835" y="605111"/>
                  </a:lnTo>
                  <a:lnTo>
                    <a:pt x="1037197" y="577659"/>
                  </a:lnTo>
                  <a:lnTo>
                    <a:pt x="994728" y="549914"/>
                  </a:lnTo>
                  <a:lnTo>
                    <a:pt x="952419" y="521892"/>
                  </a:lnTo>
                  <a:lnTo>
                    <a:pt x="910265" y="493607"/>
                  </a:lnTo>
                  <a:lnTo>
                    <a:pt x="868258" y="465073"/>
                  </a:lnTo>
                  <a:lnTo>
                    <a:pt x="826391" y="436307"/>
                  </a:lnTo>
                  <a:lnTo>
                    <a:pt x="743049" y="378132"/>
                  </a:lnTo>
                  <a:lnTo>
                    <a:pt x="660185" y="319196"/>
                  </a:lnTo>
                  <a:lnTo>
                    <a:pt x="577733" y="259586"/>
                  </a:lnTo>
                  <a:lnTo>
                    <a:pt x="495623" y="199394"/>
                  </a:lnTo>
                  <a:lnTo>
                    <a:pt x="372948" y="108216"/>
                  </a:lnTo>
                  <a:lnTo>
                    <a:pt x="229666" y="0"/>
                  </a:lnTo>
                  <a:close/>
                </a:path>
              </a:pathLst>
            </a:custGeom>
            <a:solidFill>
              <a:srgbClr val="1C488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6900" y="5976037"/>
            <a:ext cx="109982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4970" algn="l"/>
                <a:tab pos="10984865" algn="l"/>
              </a:tabLst>
              <a:defRPr/>
            </a:pPr>
            <a:r>
              <a:rPr kumimoji="0" sz="2100" b="0" i="0" u="sng" strike="noStrike" kern="1200" cap="none" spc="-5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>
                  <a:solidFill>
                    <a:srgbClr val="AEB3B8"/>
                  </a:solidFill>
                </a:uFill>
                <a:latin typeface="Calibri"/>
                <a:ea typeface="+mn-ea"/>
                <a:cs typeface="Calibri"/>
              </a:rPr>
              <a:t>	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652" y="1655059"/>
            <a:ext cx="7876887" cy="497267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3" name="object 6"/>
          <p:cNvSpPr txBox="1">
            <a:spLocks noGrp="1"/>
          </p:cNvSpPr>
          <p:nvPr>
            <p:ph type="title"/>
          </p:nvPr>
        </p:nvSpPr>
        <p:spPr>
          <a:xfrm>
            <a:off x="346073" y="228600"/>
            <a:ext cx="6561455" cy="1120178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/>
              <a:t>&lt; 35 Week AAP Risk Assessment  Workflow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47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</a:t>
            </a:r>
            <a:r>
              <a:rPr lang="en-US" dirty="0" smtClean="0"/>
              <a:t>Talk: HSHS St. John’s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Pele Dina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0" y="-107199"/>
            <a:ext cx="5181600" cy="1933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Onset Sepsis Risk Assessment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6705"/>
            <a:ext cx="10515600" cy="4350257"/>
          </a:xfrm>
        </p:spPr>
      </p:pic>
    </p:spTree>
    <p:extLst>
      <p:ext uri="{BB962C8B-B14F-4D97-AF65-F5344CB8AC3E}">
        <p14:creationId xmlns:p14="http://schemas.microsoft.com/office/powerpoint/2010/main" val="13730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34" y="0"/>
            <a:ext cx="3056467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Onset Sepsis Risk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45" y="0"/>
            <a:ext cx="8474155" cy="6768043"/>
          </a:xfrm>
        </p:spPr>
      </p:pic>
    </p:spTree>
    <p:extLst>
      <p:ext uri="{BB962C8B-B14F-4D97-AF65-F5344CB8AC3E}">
        <p14:creationId xmlns:p14="http://schemas.microsoft.com/office/powerpoint/2010/main" val="1824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62182" y="200066"/>
            <a:ext cx="109728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ts val="389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/>
              <a:t>YOU ARE ILPQC!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58555" y="1479286"/>
            <a:ext cx="8580054" cy="7543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ndara" panose="020E0502030303020204" pitchFamily="34" charset="0"/>
                <a:ea typeface="MS PGothic" pitchFamily="34" charset="-128"/>
              </a:rPr>
              <a:t>ILPQC wants to celebrate all of you during our virtual conference!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148">
            <a:off x="155628" y="1571936"/>
            <a:ext cx="1274999" cy="9349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6596" y="3205275"/>
            <a:ext cx="6964706" cy="15240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How? </a:t>
            </a: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Participate</a:t>
            </a:r>
            <a:r>
              <a:rPr kumimoji="0" lang="en-US" sz="2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in the ILPQC “Flat Stanley” Project to be entered into the raffle</a:t>
            </a:r>
          </a:p>
          <a:p>
            <a:pPr>
              <a:buClr>
                <a:srgbClr val="F58466"/>
              </a:buClr>
              <a:defRPr/>
            </a:pPr>
            <a:endParaRPr kumimoji="0" lang="en-US" sz="9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>
              <a:buClr>
                <a:srgbClr val="F58466"/>
              </a:buClr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What? </a:t>
            </a: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Win</a:t>
            </a:r>
            <a:r>
              <a:rPr kumimoji="0" lang="en-US" sz="2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a $100 gift card for your QI team to enjoy a pizza party or coffee and donuts </a:t>
            </a:r>
          </a:p>
          <a:p>
            <a:pPr>
              <a:buClr>
                <a:srgbClr val="F58466"/>
              </a:buClr>
              <a:defRPr/>
            </a:pPr>
            <a:endParaRPr kumimoji="0" lang="en-US" sz="9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>
              <a:buClr>
                <a:srgbClr val="F58466"/>
              </a:buClr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What to do?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Use the ILPQC logo and take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a QI team picture holding it</a:t>
            </a:r>
          </a:p>
          <a:p>
            <a:pPr>
              <a:buClr>
                <a:srgbClr val="F58466"/>
              </a:buClr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  <a:p>
            <a:pPr>
              <a:buClr>
                <a:srgbClr val="F58466"/>
              </a:buClr>
              <a:defRPr/>
            </a:pPr>
            <a:r>
              <a:rPr lang="en-US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When? </a:t>
            </a:r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Email you picture to </a:t>
            </a:r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  <a:hlinkClick r:id="rId4"/>
              </a:rPr>
              <a:t>info@ilpqc.org</a:t>
            </a:r>
            <a:r>
              <a:rPr lang="en-US" sz="2000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by Oct. 15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64630" l="1146" r="26771">
                        <a14:foregroundMark x1="11250" y1="14815" x2="11250" y2="14815"/>
                        <a14:foregroundMark x1="11979" y1="15370" x2="11979" y2="15370"/>
                        <a14:foregroundMark x1="10833" y1="20741" x2="10833" y2="20741"/>
                        <a14:foregroundMark x1="12917" y1="21481" x2="12917" y2="21481"/>
                        <a14:foregroundMark x1="10625" y1="21481" x2="10625" y2="21481"/>
                        <a14:foregroundMark x1="9167" y1="21481" x2="9167" y2="21481"/>
                        <a14:foregroundMark x1="8542" y1="22593" x2="8542" y2="22593"/>
                        <a14:foregroundMark x1="12708" y1="31667" x2="12708" y2="31667"/>
                        <a14:foregroundMark x1="12604" y1="32778" x2="12604" y2="3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213" b="39625"/>
          <a:stretch/>
        </p:blipFill>
        <p:spPr>
          <a:xfrm>
            <a:off x="7306694" y="3279342"/>
            <a:ext cx="1950790" cy="304080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6595" y="2571370"/>
            <a:ext cx="12298534" cy="638714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8466"/>
              </a:buClr>
              <a:buNone/>
              <a:defRPr/>
            </a:pPr>
            <a:r>
              <a:rPr lang="en-US" sz="2800" b="1" u="sng" dirty="0">
                <a:solidFill>
                  <a:prstClr val="black"/>
                </a:solidFill>
                <a:latin typeface="Candara" panose="020E0502030303020204" pitchFamily="34" charset="0"/>
              </a:rPr>
              <a:t>Enter to </a:t>
            </a:r>
            <a:r>
              <a:rPr lang="en-US" sz="2800" b="1" u="sng" dirty="0">
                <a:solidFill>
                  <a:srgbClr val="FF3399"/>
                </a:solidFill>
                <a:latin typeface="Candara" panose="020E0502030303020204" pitchFamily="34" charset="0"/>
              </a:rPr>
              <a:t>WIN</a:t>
            </a:r>
            <a:r>
              <a:rPr lang="en-US" sz="2800" b="1" u="sng" dirty="0">
                <a:solidFill>
                  <a:prstClr val="black"/>
                </a:solidFill>
                <a:latin typeface="Candara" panose="020E0502030303020204" pitchFamily="34" charset="0"/>
              </a:rPr>
              <a:t> a </a:t>
            </a:r>
            <a:r>
              <a:rPr lang="en-US" sz="2800" b="1" u="sng" dirty="0">
                <a:solidFill>
                  <a:srgbClr val="FF3399"/>
                </a:solidFill>
                <a:latin typeface="Candara" panose="020E0502030303020204" pitchFamily="34" charset="0"/>
              </a:rPr>
              <a:t>$100 gift </a:t>
            </a:r>
            <a:r>
              <a:rPr lang="en-US" sz="2800" b="1" u="sng">
                <a:solidFill>
                  <a:srgbClr val="FF3399"/>
                </a:solidFill>
                <a:latin typeface="Candara" panose="020E0502030303020204" pitchFamily="34" charset="0"/>
              </a:rPr>
              <a:t>card </a:t>
            </a:r>
            <a:r>
              <a:rPr lang="en-US" sz="2800" b="1" u="sng">
                <a:solidFill>
                  <a:prstClr val="black"/>
                </a:solidFill>
                <a:latin typeface="Candara" panose="020E0502030303020204" pitchFamily="34" charset="0"/>
              </a:rPr>
              <a:t>&amp; </a:t>
            </a:r>
            <a:r>
              <a:rPr lang="en-US" sz="2800" b="1" u="sng" dirty="0">
                <a:solidFill>
                  <a:prstClr val="black"/>
                </a:solidFill>
                <a:latin typeface="Candara" panose="020E0502030303020204" pitchFamily="34" charset="0"/>
              </a:rPr>
              <a:t>be featured during the Annual Conference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0814" y="3676012"/>
            <a:ext cx="3189889" cy="23965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84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ILPQC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Summer BASIC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23" y="1690688"/>
            <a:ext cx="490528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Newborn Admission Report (LD RN to Newborn RN)</a:t>
            </a:r>
            <a:r>
              <a:rPr lang="en-US" dirty="0"/>
              <a:t> May 2021; Use this template to standardize communication between L&amp;D nurse and receiving newborn/postpartum nurse</a:t>
            </a:r>
          </a:p>
          <a:p>
            <a:r>
              <a:rPr lang="en-US" dirty="0">
                <a:hlinkClick r:id="rId4"/>
              </a:rPr>
              <a:t>Newborn Nurse to Pediatrician Communication Tool:</a:t>
            </a:r>
            <a:r>
              <a:rPr lang="en-US" dirty="0"/>
              <a:t> Use this template to standardize communication between the newborn/postpartum nurse to the pediatrician on newborn status</a:t>
            </a:r>
          </a:p>
          <a:p>
            <a:r>
              <a:rPr lang="en-US" b="1" dirty="0"/>
              <a:t>ILPQC Antibiotic Time-Out Tool- </a:t>
            </a:r>
            <a:r>
              <a:rPr lang="en-US" dirty="0"/>
              <a:t>use the tool to determine if continuing antibiotics longer than 36 hours is appropriate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70380" y="61921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970380" y="6192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874" y="1368204"/>
            <a:ext cx="2770028" cy="3908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888" y="1842550"/>
            <a:ext cx="2990151" cy="3875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654" y="2325055"/>
            <a:ext cx="2634042" cy="3716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1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8549"/>
            <a:ext cx="10972800" cy="1325563"/>
          </a:xfrm>
          <a:noFill/>
        </p:spPr>
        <p:txBody>
          <a:bodyPr/>
          <a:lstStyle/>
          <a:p>
            <a:r>
              <a:rPr lang="en-US" dirty="0"/>
              <a:t>BASIC Family Education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4112"/>
            <a:ext cx="7305675" cy="4351338"/>
          </a:xfrm>
        </p:spPr>
        <p:txBody>
          <a:bodyPr>
            <a:noAutofit/>
          </a:bodyPr>
          <a:lstStyle/>
          <a:p>
            <a:r>
              <a:rPr lang="en-US" sz="1800" b="1" dirty="0"/>
              <a:t>Antibiotics &amp; Your Baby Education Video</a:t>
            </a:r>
          </a:p>
          <a:p>
            <a:pPr lvl="1"/>
            <a:r>
              <a:rPr lang="en-US" sz="1800" dirty="0"/>
              <a:t>This education video can be shared with families/caregivers after delivery, on admission to postpartum floor/newborn nursery/NICU for newborns who have received antibiotics</a:t>
            </a:r>
          </a:p>
          <a:p>
            <a:pPr lvl="1"/>
            <a:r>
              <a:rPr lang="en-US" sz="1800" dirty="0"/>
              <a:t>English Video: </a:t>
            </a:r>
            <a:r>
              <a:rPr lang="en-US" sz="1800" dirty="0">
                <a:hlinkClick r:id="rId3"/>
              </a:rPr>
              <a:t>https://www.youtube.com/watch?v=c0an_TmVe6o&amp;pp=sAQA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oSpanish</a:t>
            </a:r>
            <a:r>
              <a:rPr lang="en-US" sz="1800" dirty="0"/>
              <a:t> Video: </a:t>
            </a:r>
            <a:r>
              <a:rPr lang="en-US" sz="1800" dirty="0">
                <a:hlinkClick r:id="rId4"/>
              </a:rPr>
              <a:t>https://www.youtube.com/watch?v=sWHd2P91Fy0&amp;pp=sAQA</a:t>
            </a:r>
            <a:r>
              <a:rPr lang="en-US" sz="1800" dirty="0"/>
              <a:t> </a:t>
            </a:r>
          </a:p>
          <a:p>
            <a:r>
              <a:rPr lang="en-US" sz="1800" b="1" dirty="0"/>
              <a:t>Understanding </a:t>
            </a:r>
            <a:r>
              <a:rPr lang="en-US" sz="1800" b="1" dirty="0" err="1"/>
              <a:t>Chorioamnionitis</a:t>
            </a:r>
            <a:r>
              <a:rPr lang="en-US" sz="1800" b="1" dirty="0"/>
              <a:t> </a:t>
            </a:r>
            <a:r>
              <a:rPr lang="en-US" sz="1800" dirty="0"/>
              <a:t>This flyer can be given to patients on admission to L&amp;D to provide important information about </a:t>
            </a:r>
            <a:r>
              <a:rPr lang="en-US" sz="1800" dirty="0" err="1"/>
              <a:t>Chorioamnionitis</a:t>
            </a:r>
            <a:endParaRPr lang="en-US" sz="1800" dirty="0"/>
          </a:p>
          <a:p>
            <a:r>
              <a:rPr lang="en-US" sz="1800" b="1" dirty="0"/>
              <a:t>Antibiotics &amp; Your Baby Accompanying Flyer </a:t>
            </a:r>
            <a:r>
              <a:rPr lang="en-US" sz="1800" dirty="0"/>
              <a:t>This flyer can be given to families/caregivers to supplement the education video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275" y="1486506"/>
            <a:ext cx="3829050" cy="2149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76" y="3825770"/>
            <a:ext cx="3667047" cy="27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BASIC QI Strategies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5751694" cy="4351338"/>
          </a:xfrm>
        </p:spPr>
        <p:txBody>
          <a:bodyPr>
            <a:normAutofit/>
          </a:bodyPr>
          <a:lstStyle/>
          <a:p>
            <a:r>
              <a:rPr lang="en-US" sz="3200" dirty="0"/>
              <a:t>BASIC Dashboard for your monthly QI meetings coming October 2021</a:t>
            </a:r>
          </a:p>
          <a:p>
            <a:r>
              <a:rPr lang="en-US" sz="3200" dirty="0"/>
              <a:t>BASIC Grand Rounds- reach out to </a:t>
            </a:r>
            <a:r>
              <a:rPr lang="en-US" sz="3200" dirty="0">
                <a:hlinkClick r:id="rId3"/>
              </a:rPr>
              <a:t>info@ilpqc.org</a:t>
            </a:r>
            <a:r>
              <a:rPr lang="en-US" sz="3200" dirty="0"/>
              <a:t> for scheduling, teams are already signing up!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970380" y="61921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970380" y="6192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275" y="1917903"/>
            <a:ext cx="3551552" cy="4259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5818092" y="3872753"/>
            <a:ext cx="2294965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DRAFT!!!</a:t>
            </a:r>
          </a:p>
        </p:txBody>
      </p:sp>
    </p:spTree>
    <p:extLst>
      <p:ext uri="{BB962C8B-B14F-4D97-AF65-F5344CB8AC3E}">
        <p14:creationId xmlns:p14="http://schemas.microsoft.com/office/powerpoint/2010/main" val="32720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406356"/>
            <a:ext cx="12192000" cy="146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61079"/>
            <a:ext cx="10972800" cy="1325563"/>
          </a:xfrm>
          <a:noFill/>
        </p:spPr>
        <p:txBody>
          <a:bodyPr>
            <a:norm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defRPr/>
            </a:pPr>
            <a:r>
              <a:rPr lang="en-US" dirty="0"/>
              <a:t>Get</a:t>
            </a:r>
            <a:r>
              <a:rPr lang="en-US" sz="4000" b="1" spc="-5" dirty="0">
                <a:solidFill>
                  <a:srgbClr val="F58466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/>
              <a:t>ready</a:t>
            </a:r>
            <a:r>
              <a:rPr lang="en-US" sz="4000" b="1" spc="-5" dirty="0">
                <a:solidFill>
                  <a:srgbClr val="F58466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/>
              <a:t>for</a:t>
            </a:r>
            <a:r>
              <a:rPr lang="en-US" sz="4000" b="1" spc="-5" dirty="0">
                <a:solidFill>
                  <a:srgbClr val="F58466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/>
              <a:t>Annual</a:t>
            </a:r>
            <a:r>
              <a:rPr lang="en-US" sz="4000" b="1" spc="-5" dirty="0">
                <a:solidFill>
                  <a:srgbClr val="F58466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dirty="0"/>
              <a:t>Conference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10039384"/>
              </p:ext>
            </p:extLst>
          </p:nvPr>
        </p:nvGraphicFramePr>
        <p:xfrm>
          <a:off x="457200" y="1408601"/>
          <a:ext cx="1143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72785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FREE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conference, held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VIRTUALLY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Thursday, October 28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, 2021 from 8am-4:15pm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Click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  <a:hlinkClick r:id="rId8"/>
              </a:rPr>
              <a:t>here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and register today! Be sure to invite all your colleagues including social workers and your patients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2651" y="2475921"/>
            <a:ext cx="8341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All teams are encouraged to participate &amp; submit a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poster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to be displayed online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To be considered for an award, submit an abstract via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REDCap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by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Oct.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online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  <a:hlinkClick r:id="rId9"/>
              </a:rPr>
              <a:t>here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All poster are due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Oct. 15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to be displayed by emailing your poster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  <a:hlinkClick r:id="rId10"/>
              </a:rPr>
              <a:t>info@ilpqc.org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. Poster template can he found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  <a:hlinkClick r:id="rId11"/>
              </a:rPr>
              <a:t>here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8106" y="5033839"/>
            <a:ext cx="4726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Please submit all outstanding data by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Oct. 15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th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6943" y="5919460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Please upload your team photo via email 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  <a:hlinkClick r:id="rId10"/>
              </a:rPr>
              <a:t>info@ilpqc.org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by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Oct. 15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007B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MS PGothic" pitchFamily="34" charset="-128"/>
                <a:cs typeface="Arial" pitchFamily="34" charset="0"/>
              </a:rPr>
              <a:t>to be feature in the Annual Conference slide show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9713" y="3843027"/>
            <a:ext cx="670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Coordinate with your colleagues working across initiatives to have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one person from your hospital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submit the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MS PGothic" pitchFamily="34" charset="-128"/>
                <a:cs typeface="Arial" pitchFamily="34" charset="0"/>
              </a:rPr>
              <a:t>survey due </a:t>
            </a:r>
            <a:r>
              <a:rPr lang="en-US" sz="1600" b="1" dirty="0">
                <a:solidFill>
                  <a:srgbClr val="F6007B"/>
                </a:solidFill>
                <a:latin typeface="Calibri"/>
                <a:ea typeface="MS PGothic" pitchFamily="34" charset="-128"/>
                <a:cs typeface="Arial" pitchFamily="34" charset="0"/>
              </a:rPr>
              <a:t>Oct. 15</a:t>
            </a:r>
            <a:r>
              <a:rPr lang="en-US" sz="1600" b="1" baseline="30000" dirty="0">
                <a:solidFill>
                  <a:srgbClr val="F6007B"/>
                </a:solidFill>
                <a:latin typeface="Calibri"/>
                <a:ea typeface="MS PGothic" pitchFamily="34" charset="-128"/>
                <a:cs typeface="Arial" pitchFamily="34" charset="0"/>
              </a:rPr>
              <a:t>th</a:t>
            </a:r>
            <a:r>
              <a:rPr lang="en-US" sz="1600" b="1" dirty="0">
                <a:solidFill>
                  <a:srgbClr val="F6007B"/>
                </a:solidFill>
                <a:latin typeface="Calibri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AC Survey can be found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  <a:hlinkClick r:id="rId12"/>
              </a:rPr>
              <a:t>here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7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Get ready for the </a:t>
            </a:r>
            <a:r>
              <a:rPr lang="en-US" b="1" u="sng" dirty="0">
                <a:solidFill>
                  <a:srgbClr val="002060"/>
                </a:solidFill>
              </a:rPr>
              <a:t>2021 Annual Conference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Save the date 10/28/2021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Coordinate with your QI team who will be submitting out the AC Teams survey  by 10/15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Submit Abstracts for award submit abstract by 10/1, final poster due for all teams by 10/15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Connect with your team to submit data &amp; structure measure progress data by 10/15 for BASIC Recognition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Review the new ILPQC resources in the BASIC toolkit and look for opportunities for integration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Review your team’s current process for &lt;35 week Risk Assessments and determine areas for improvement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818"/>
            <a:ext cx="10972800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REMINDER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BASIC Monthly Webinar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3984" y="1676400"/>
            <a:ext cx="9064031" cy="2657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BASIC Monthly Webinars will now be held from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2-3 PM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 the 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Monday of the Month starting on the September 20, 2021 call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4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9F46-075A-7D44-87A7-6A4A9F14E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01" y="493618"/>
            <a:ext cx="4613127" cy="256669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Thanks to our Funders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19BCB-87EC-2242-A60F-BDD660F18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32" y="5248519"/>
            <a:ext cx="5194433" cy="986569"/>
          </a:xfrm>
        </p:spPr>
        <p:txBody>
          <a:bodyPr>
            <a:normAutofit/>
          </a:bodyPr>
          <a:lstStyle/>
          <a:p>
            <a:r>
              <a:rPr lang="en-US" sz="2800" dirty="0"/>
              <a:t>In kind support: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Laboratory of Neurogenomics and Novel Therapies Web Site – Research and  Patient Care at Northwester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492" y="5826682"/>
            <a:ext cx="1627118" cy="5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US CDC logo.svg - Wikimedia Comm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1" y="4045643"/>
            <a:ext cx="1154729" cy="8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pcqc.org/wp-content/uploads/2021/03/a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647" y="4069152"/>
            <a:ext cx="1382001" cy="7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DPH | Protecting health, improving live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4" y="3246774"/>
            <a:ext cx="1698317" cy="4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DHS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7" b="97253" l="200" r="100000">
                        <a14:foregroundMark x1="31000" y1="30220" x2="31000" y2="30220"/>
                        <a14:foregroundMark x1="55600" y1="60989" x2="55600" y2="60989"/>
                        <a14:foregroundMark x1="56000" y1="59890" x2="56000" y2="59890"/>
                        <a14:foregroundMark x1="56400" y1="57143" x2="56400" y2="57143"/>
                        <a14:foregroundMark x1="53200" y1="63736" x2="53200" y2="63736"/>
                        <a14:foregroundMark x1="52800" y1="67582" x2="52800" y2="67582"/>
                        <a14:foregroundMark x1="51200" y1="72527" x2="51200" y2="72527"/>
                        <a14:foregroundMark x1="54000" y1="71429" x2="54000" y2="71429"/>
                        <a14:foregroundMark x1="56800" y1="69780" x2="56800" y2="69780"/>
                        <a14:foregroundMark x1="58400" y1="75824" x2="58400" y2="75824"/>
                        <a14:foregroundMark x1="57000" y1="74725" x2="57000" y2="74725"/>
                        <a14:foregroundMark x1="55800" y1="53846" x2="55800" y2="53846"/>
                        <a14:foregroundMark x1="55400" y1="45604" x2="55400" y2="45604"/>
                        <a14:foregroundMark x1="61600" y1="39560" x2="61600" y2="39560"/>
                        <a14:foregroundMark x1="62000" y1="50000" x2="62000" y2="50000"/>
                        <a14:foregroundMark x1="60400" y1="57692" x2="60400" y2="57692"/>
                        <a14:foregroundMark x1="61600" y1="58242" x2="61600" y2="58242"/>
                        <a14:foregroundMark x1="61400" y1="67033" x2="61400" y2="67033"/>
                        <a14:foregroundMark x1="65800" y1="57143" x2="65800" y2="57143"/>
                        <a14:foregroundMark x1="19600" y1="86264" x2="19600" y2="86264"/>
                        <a14:foregroundMark x1="23400" y1="90659" x2="23400" y2="90659"/>
                        <a14:foregroundMark x1="25000" y1="95055" x2="25000" y2="95055"/>
                        <a14:foregroundMark x1="26400" y1="89011" x2="26400" y2="89011"/>
                        <a14:foregroundMark x1="25200" y1="89560" x2="25200" y2="89560"/>
                        <a14:foregroundMark x1="28200" y1="93407" x2="28200" y2="93407"/>
                        <a14:foregroundMark x1="29800" y1="87912" x2="29800" y2="87912"/>
                        <a14:foregroundMark x1="31200" y1="89560" x2="31200" y2="89560"/>
                        <a14:foregroundMark x1="29400" y1="93956" x2="29400" y2="93956"/>
                        <a14:foregroundMark x1="32800" y1="89560" x2="32800" y2="89560"/>
                        <a14:foregroundMark x1="37000" y1="89011" x2="37000" y2="89011"/>
                        <a14:foregroundMark x1="41600" y1="91758" x2="41600" y2="91758"/>
                        <a14:foregroundMark x1="42600" y1="95604" x2="42600" y2="95604"/>
                        <a14:foregroundMark x1="46800" y1="88462" x2="46800" y2="88462"/>
                        <a14:foregroundMark x1="48200" y1="87363" x2="48200" y2="87363"/>
                        <a14:foregroundMark x1="51800" y1="90110" x2="51800" y2="90110"/>
                        <a14:foregroundMark x1="55200" y1="88462" x2="55200" y2="88462"/>
                        <a14:foregroundMark x1="59400" y1="89560" x2="59400" y2="89560"/>
                        <a14:foregroundMark x1="62200" y1="90110" x2="62200" y2="90110"/>
                        <a14:foregroundMark x1="64000" y1="90110" x2="64000" y2="90110"/>
                        <a14:foregroundMark x1="65400" y1="90110" x2="65400" y2="90110"/>
                        <a14:foregroundMark x1="71800" y1="90659" x2="71800" y2="90659"/>
                        <a14:foregroundMark x1="73600" y1="89011" x2="73600" y2="89011"/>
                        <a14:foregroundMark x1="70400" y1="88462" x2="70400" y2="88462"/>
                        <a14:foregroundMark x1="43600" y1="94505" x2="43600" y2="94505"/>
                        <a14:foregroundMark x1="78800" y1="88462" x2="78800" y2="88462"/>
                        <a14:foregroundMark x1="66200" y1="62637" x2="66200" y2="62637"/>
                        <a14:foregroundMark x1="90200" y1="85165" x2="90200" y2="85165"/>
                        <a14:foregroundMark x1="90200" y1="89011" x2="90200" y2="89011"/>
                        <a14:foregroundMark x1="87800" y1="94505" x2="87800" y2="94505"/>
                        <a14:foregroundMark x1="84800" y1="88462" x2="84800" y2="88462"/>
                        <a14:foregroundMark x1="91800" y1="89011" x2="91800" y2="89011"/>
                        <a14:foregroundMark x1="91400" y1="90110" x2="91400" y2="90110"/>
                        <a14:foregroundMark x1="93200" y1="89011" x2="93200" y2="89011"/>
                        <a14:foregroundMark x1="93400" y1="95055" x2="93400" y2="95055"/>
                        <a14:foregroundMark x1="94600" y1="88462" x2="94600" y2="88462"/>
                        <a14:foregroundMark x1="96200" y1="94505" x2="96200" y2="94505"/>
                        <a14:foregroundMark x1="97600" y1="94505" x2="97600" y2="94505"/>
                        <a14:foregroundMark x1="68400" y1="87363" x2="68400" y2="87363"/>
                        <a14:foregroundMark x1="72000" y1="95604" x2="72000" y2="95604"/>
                        <a14:foregroundMark x1="70400" y1="94505" x2="70400" y2="94505"/>
                        <a14:foregroundMark x1="81800" y1="93956" x2="81800" y2="93956"/>
                        <a14:foregroundMark x1="82800" y1="96154" x2="82800" y2="96154"/>
                        <a14:foregroundMark x1="99400" y1="93407" x2="99400" y2="93407"/>
                        <a14:foregroundMark x1="97600" y1="90110" x2="97600" y2="90110"/>
                        <a14:foregroundMark x1="94800" y1="95055" x2="94800" y2="95055"/>
                        <a14:foregroundMark x1="96400" y1="89560" x2="96400" y2="89560"/>
                        <a14:foregroundMark x1="99000" y1="88462" x2="99000" y2="88462"/>
                        <a14:foregroundMark x1="97400" y1="87912" x2="97400" y2="87912"/>
                        <a14:foregroundMark x1="97200" y1="89011" x2="97200" y2="89011"/>
                        <a14:foregroundMark x1="97200" y1="90110" x2="97200" y2="90110"/>
                        <a14:foregroundMark x1="45200" y1="89560" x2="45200" y2="89560"/>
                        <a14:foregroundMark x1="53600" y1="89560" x2="53600" y2="89560"/>
                        <a14:foregroundMark x1="43600" y1="90110" x2="43600" y2="90110"/>
                        <a14:foregroundMark x1="43600" y1="87912" x2="43600" y2="87912"/>
                        <a14:foregroundMark x1="15000" y1="88462" x2="15000" y2="88462"/>
                        <a14:foregroundMark x1="15000" y1="94505" x2="15000" y2="94505"/>
                        <a14:foregroundMark x1="13600" y1="84066" x2="13600" y2="84066"/>
                        <a14:foregroundMark x1="13600" y1="90659" x2="13600" y2="90659"/>
                        <a14:foregroundMark x1="12400" y1="90110" x2="12400" y2="90110"/>
                        <a14:foregroundMark x1="800" y1="86813" x2="800" y2="86813"/>
                        <a14:foregroundMark x1="2400" y1="85714" x2="2400" y2="85714"/>
                        <a14:foregroundMark x1="4200" y1="85714" x2="4200" y2="85714"/>
                        <a14:foregroundMark x1="5600" y1="87912" x2="5600" y2="87912"/>
                        <a14:foregroundMark x1="7200" y1="88462" x2="7200" y2="88462"/>
                        <a14:foregroundMark x1="16800" y1="93407" x2="16800" y2="93407"/>
                        <a14:foregroundMark x1="16600" y1="88462" x2="16600" y2="88462"/>
                        <a14:foregroundMark x1="38800" y1="91209" x2="38800" y2="91209"/>
                        <a14:foregroundMark x1="40600" y1="90659" x2="40600" y2="90659"/>
                        <a14:foregroundMark x1="53600" y1="93407" x2="53600" y2="93407"/>
                        <a14:foregroundMark x1="35000" y1="92308" x2="35000" y2="92308"/>
                        <a14:foregroundMark x1="31400" y1="92857" x2="31400" y2="92857"/>
                        <a14:foregroundMark x1="24800" y1="87912" x2="24800" y2="87912"/>
                        <a14:foregroundMark x1="19800" y1="37912" x2="19800" y2="37912"/>
                        <a14:foregroundMark x1="19200" y1="34066" x2="19200" y2="34066"/>
                        <a14:foregroundMark x1="18800" y1="33516" x2="18800" y2="33516"/>
                        <a14:foregroundMark x1="20400" y1="35165" x2="20400" y2="35165"/>
                        <a14:foregroundMark x1="19400" y1="49451" x2="19400" y2="49451"/>
                        <a14:foregroundMark x1="3600" y1="21978" x2="3600" y2="21978"/>
                        <a14:foregroundMark x1="4400" y1="19780" x2="4400" y2="19780"/>
                        <a14:foregroundMark x1="4800" y1="19780" x2="4800" y2="19780"/>
                        <a14:foregroundMark x1="5600" y1="18681" x2="5600" y2="18681"/>
                        <a14:foregroundMark x1="5600" y1="18681" x2="5600" y2="18681"/>
                        <a14:foregroundMark x1="5800" y1="17033" x2="5800" y2="17033"/>
                        <a14:foregroundMark x1="6200" y1="14835" x2="6200" y2="14835"/>
                        <a14:foregroundMark x1="7000" y1="14286" x2="7000" y2="14286"/>
                        <a14:foregroundMark x1="8600" y1="13187" x2="8600" y2="13187"/>
                        <a14:foregroundMark x1="9800" y1="10989" x2="9800" y2="10989"/>
                        <a14:foregroundMark x1="11800" y1="8791" x2="12000" y2="8791"/>
                        <a14:foregroundMark x1="12000" y1="8791" x2="12000" y2="8791"/>
                        <a14:foregroundMark x1="13000" y1="7692" x2="13000" y2="7692"/>
                        <a14:foregroundMark x1="14000" y1="7143" x2="14000" y2="7143"/>
                        <a14:foregroundMark x1="15600" y1="6593" x2="15600" y2="6593"/>
                        <a14:foregroundMark x1="16400" y1="6593" x2="16400" y2="6593"/>
                        <a14:foregroundMark x1="17000" y1="6593" x2="17000" y2="6593"/>
                        <a14:foregroundMark x1="18200" y1="7692" x2="18200" y2="7692"/>
                        <a14:foregroundMark x1="18800" y1="8242" x2="18800" y2="8242"/>
                        <a14:foregroundMark x1="19600" y1="8791" x2="19800" y2="8791"/>
                        <a14:foregroundMark x1="21000" y1="10440" x2="21000" y2="10440"/>
                        <a14:foregroundMark x1="21200" y1="10989" x2="21200" y2="10989"/>
                        <a14:foregroundMark x1="21800" y1="12637" x2="21800" y2="12637"/>
                        <a14:foregroundMark x1="22400" y1="13187" x2="22400" y2="13187"/>
                        <a14:foregroundMark x1="22600" y1="15385" x2="22600" y2="15385"/>
                        <a14:foregroundMark x1="23800" y1="18681" x2="23800" y2="18681"/>
                        <a14:foregroundMark x1="24400" y1="20879" x2="24400" y2="20879"/>
                        <a14:foregroundMark x1="24600" y1="25824" x2="24600" y2="25824"/>
                        <a14:foregroundMark x1="24600" y1="30220" x2="24600" y2="30220"/>
                        <a14:foregroundMark x1="25600" y1="34066" x2="25600" y2="34066"/>
                        <a14:foregroundMark x1="25800" y1="36813" x2="25800" y2="37912"/>
                        <a14:foregroundMark x1="24800" y1="46154" x2="24800" y2="46154"/>
                        <a14:foregroundMark x1="25000" y1="51648" x2="25000" y2="51648"/>
                        <a14:foregroundMark x1="24600" y1="55495" x2="24600" y2="55495"/>
                        <a14:foregroundMark x1="26000" y1="54945" x2="26000" y2="54945"/>
                        <a14:foregroundMark x1="22200" y1="58242" x2="22200" y2="58242"/>
                        <a14:foregroundMark x1="19200" y1="58791" x2="19200" y2="58791"/>
                        <a14:foregroundMark x1="15400" y1="60989" x2="15400" y2="60989"/>
                        <a14:foregroundMark x1="8600" y1="52747" x2="8600" y2="52747"/>
                        <a14:foregroundMark x1="6400" y1="32967" x2="6400" y2="32967"/>
                        <a14:foregroundMark x1="8200" y1="27473" x2="8200" y2="27473"/>
                        <a14:foregroundMark x1="11600" y1="32418" x2="11600" y2="32418"/>
                        <a14:foregroundMark x1="11400" y1="29670" x2="11400" y2="29670"/>
                        <a14:foregroundMark x1="8200" y1="39560" x2="8200" y2="39560"/>
                        <a14:foregroundMark x1="3800" y1="42308" x2="3800" y2="42308"/>
                        <a14:foregroundMark x1="1800" y1="58791" x2="1800" y2="58791"/>
                        <a14:foregroundMark x1="3600" y1="63187" x2="3800" y2="63736"/>
                        <a14:foregroundMark x1="5000" y1="65934" x2="5000" y2="65934"/>
                        <a14:foregroundMark x1="23400" y1="15934" x2="23400" y2="15934"/>
                        <a14:foregroundMark x1="25600" y1="24725" x2="25600" y2="24725"/>
                        <a14:foregroundMark x1="63600" y1="62637" x2="63600" y2="62637"/>
                        <a14:foregroundMark x1="63400" y1="69780" x2="63400" y2="69780"/>
                        <a14:foregroundMark x1="60600" y1="89560" x2="60600" y2="89560"/>
                        <a14:foregroundMark x1="19800" y1="95055" x2="19800" y2="95055"/>
                        <a14:foregroundMark x1="31600" y1="95604" x2="31600" y2="95604"/>
                        <a14:foregroundMark x1="10600" y1="89011" x2="10600" y2="89011"/>
                        <a14:foregroundMark x1="9200" y1="94505" x2="9200" y2="94505"/>
                        <a14:foregroundMark x1="5600" y1="84615" x2="5600" y2="84615"/>
                        <a14:foregroundMark x1="4000" y1="94505" x2="4000" y2="94505"/>
                        <a14:foregroundMark x1="22000" y1="91209" x2="22000" y2="91209"/>
                        <a14:foregroundMark x1="10200" y1="92857" x2="10200" y2="92857"/>
                        <a14:foregroundMark x1="10600" y1="94505" x2="10600" y2="94505"/>
                        <a14:foregroundMark x1="80200" y1="86264" x2="80200" y2="86264"/>
                        <a14:foregroundMark x1="80400" y1="92308" x2="80400" y2="92308"/>
                        <a14:foregroundMark x1="79400" y1="96154" x2="79400" y2="96154"/>
                        <a14:foregroundMark x1="75600" y1="91209" x2="75600" y2="91209"/>
                        <a14:foregroundMark x1="86600" y1="89011" x2="86600" y2="89011"/>
                        <a14:foregroundMark x1="89000" y1="88462" x2="89000" y2="88462"/>
                        <a14:foregroundMark x1="83600" y1="89560" x2="83600" y2="89560"/>
                        <a14:foregroundMark x1="95800" y1="87363" x2="95800" y2="87363"/>
                        <a14:foregroundMark x1="83600" y1="94505" x2="83600" y2="94505"/>
                        <a14:foregroundMark x1="30000" y1="92308" x2="30000" y2="92308"/>
                        <a14:backgroundMark x1="24400" y1="89560" x2="24400" y2="89560"/>
                        <a14:backgroundMark x1="27600" y1="91758" x2="27600" y2="91758"/>
                        <a14:backgroundMark x1="30400" y1="93407" x2="30400" y2="93407"/>
                        <a14:backgroundMark x1="30400" y1="90110" x2="30400" y2="90110"/>
                        <a14:backgroundMark x1="36200" y1="91209" x2="36200" y2="91209"/>
                        <a14:backgroundMark x1="41200" y1="90659" x2="41200" y2="90659"/>
                        <a14:backgroundMark x1="42800" y1="93407" x2="42800" y2="93407"/>
                        <a14:backgroundMark x1="43000" y1="89560" x2="43000" y2="89560"/>
                        <a14:backgroundMark x1="52800" y1="91209" x2="52800" y2="91209"/>
                        <a14:backgroundMark x1="71200" y1="93407" x2="71200" y2="93407"/>
                        <a14:backgroundMark x1="71200" y1="89560" x2="71200" y2="89560"/>
                        <a14:backgroundMark x1="79400" y1="87363" x2="79400" y2="87363"/>
                        <a14:backgroundMark x1="82400" y1="89011" x2="82400" y2="89011"/>
                        <a14:backgroundMark x1="90200" y1="86813" x2="90200" y2="86813"/>
                        <a14:backgroundMark x1="94000" y1="94505" x2="94000" y2="94505"/>
                        <a14:backgroundMark x1="93600" y1="96154" x2="93600" y2="96154"/>
                        <a14:backgroundMark x1="98400" y1="93956" x2="98400" y2="93956"/>
                        <a14:backgroundMark x1="95600" y1="89560" x2="95600" y2="89560"/>
                        <a14:backgroundMark x1="95200" y1="93407" x2="95200" y2="93407"/>
                        <a14:backgroundMark x1="97000" y1="89560" x2="97000" y2="89560"/>
                        <a14:backgroundMark x1="98400" y1="89560" x2="98400" y2="89560"/>
                        <a14:backgroundMark x1="21000" y1="90659" x2="21000" y2="90659"/>
                        <a14:backgroundMark x1="11000" y1="92308" x2="11000" y2="92308"/>
                        <a14:backgroundMark x1="16000" y1="89011" x2="16000" y2="89011"/>
                        <a14:backgroundMark x1="9800" y1="91209" x2="9800" y2="91209"/>
                        <a14:backgroundMark x1="82600" y1="93956" x2="82600" y2="9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094" y="3181076"/>
            <a:ext cx="1556853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003" y="3181076"/>
            <a:ext cx="1307805" cy="599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05" y="5749326"/>
            <a:ext cx="1267057" cy="544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33" y="5687308"/>
            <a:ext cx="1949464" cy="671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54" y="6310429"/>
            <a:ext cx="2140342" cy="4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Annual Conference Abstract/Poster Information and Q&amp;A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146258"/>
            <a:ext cx="2350169" cy="297179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We want to hear from you!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Share your teams thoughts &amp; insights on the upcoming 2021 AC Team Survey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687" r="781"/>
          <a:stretch/>
        </p:blipFill>
        <p:spPr>
          <a:xfrm>
            <a:off x="2759122" y="762000"/>
            <a:ext cx="9220200" cy="5486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448800" y="914400"/>
            <a:ext cx="2209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the AC Survey</a:t>
            </a:r>
          </a:p>
        </p:txBody>
      </p:sp>
    </p:spTree>
    <p:extLst>
      <p:ext uri="{BB962C8B-B14F-4D97-AF65-F5344CB8AC3E}">
        <p14:creationId xmlns:p14="http://schemas.microsoft.com/office/powerpoint/2010/main" val="27092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3526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AEB3B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850" y="1427225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80">
                <a:moveTo>
                  <a:pt x="0" y="0"/>
                </a:moveTo>
                <a:lnTo>
                  <a:pt x="1097280" y="0"/>
                </a:lnTo>
              </a:path>
            </a:pathLst>
          </a:custGeom>
          <a:ln w="32004">
            <a:solidFill>
              <a:srgbClr val="F583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65992" y="6444636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AEB3B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1814448"/>
            <a:ext cx="10138410" cy="387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lvl="0" indent="-2286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>
                <a:srgbClr val="F5668F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525629"/>
            <a:ext cx="11506200" cy="4493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hospital teams are asked to submit an A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bstract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/Poster on complete or in progress QI work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Abstract/Posters submitted by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Oct. 1</a:t>
            </a:r>
            <a:r>
              <a:rPr kumimoji="0" lang="en-US" sz="2400" b="1" i="0" u="sng" strike="noStrike" kern="0" cap="none" spc="0" normalizeH="0" baseline="3000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will be reviewed for awards: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 abstract(s) in OB, Neonatal, Patient/Family Engagement,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5D9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time Level I/II Hospital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receive Abstract of Excellence Awards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OB &amp; two Neonatal abstracts receive special recognition, one each for (1) Best Use of Data, (2) Best Project Implementation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Awarded abstracts will be announced at the conference and have a prize designation displayed on their poster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Posters are due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 15th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be uploaded to the ILPQC Annual Conference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0400" y="6120311"/>
            <a:ext cx="6154963" cy="3245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poster template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support is available from ILPQC.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62182" y="200066"/>
            <a:ext cx="109728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pPr marL="12700" marR="5080" lvl="0" indent="0" algn="l" defTabSz="914400" rtl="0" eaLnBrk="1" fontAlgn="auto" latinLnBrk="0" hangingPunct="1">
              <a:lnSpc>
                <a:spcPts val="389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2021 Call for Abstract/Poster </a:t>
            </a:r>
          </a:p>
          <a:p>
            <a:pPr marL="12700" marR="5080" lvl="0" indent="0" algn="l" defTabSz="914400" rtl="0" eaLnBrk="1" fontAlgn="auto" latinLnBrk="0" hangingPunct="1">
              <a:lnSpc>
                <a:spcPts val="389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Submission </a:t>
            </a:r>
          </a:p>
        </p:txBody>
      </p:sp>
    </p:spTree>
    <p:extLst>
      <p:ext uri="{BB962C8B-B14F-4D97-AF65-F5344CB8AC3E}">
        <p14:creationId xmlns:p14="http://schemas.microsoft.com/office/powerpoint/2010/main" val="7774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PQC presentation template" id="{35224A54-0256-BC4D-BA49-E4C8CBDEF290}" vid="{6F8BB9A5-9E34-5741-BA29-5AC8BAD13B37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PQC presentation template 050521" id="{674D30D3-C77E-E647-8D3B-83DDD22D03E9}" vid="{554A91CC-0DFA-5C44-A336-EAD772B121D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10241</TotalTime>
  <Words>5050</Words>
  <Application>Microsoft Office PowerPoint</Application>
  <PresentationFormat>Widescreen</PresentationFormat>
  <Paragraphs>950</Paragraphs>
  <Slides>78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78</vt:i4>
      </vt:variant>
    </vt:vector>
  </HeadingPairs>
  <TitlesOfParts>
    <vt:vector size="97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Candara</vt:lpstr>
      <vt:lpstr>Courier New</vt:lpstr>
      <vt:lpstr>Gotham-Book</vt:lpstr>
      <vt:lpstr>Lato</vt:lpstr>
      <vt:lpstr>Lato Medium</vt:lpstr>
      <vt:lpstr>Times New Roman</vt:lpstr>
      <vt:lpstr>Wingdings</vt:lpstr>
      <vt:lpstr>1_Office Theme</vt:lpstr>
      <vt:lpstr>2_Office Theme</vt:lpstr>
      <vt:lpstr>4_Office Theme</vt:lpstr>
      <vt:lpstr>5_Office Theme</vt:lpstr>
      <vt:lpstr>Office Theme</vt:lpstr>
      <vt:lpstr>6_Office Theme</vt:lpstr>
      <vt:lpstr>Implementation of Risk Assessments in Newborns &lt;35 Weeks</vt:lpstr>
      <vt:lpstr>Call Overview</vt:lpstr>
      <vt:lpstr>ABP MOC Part IV (BASIC &amp; MNO)</vt:lpstr>
      <vt:lpstr>Annual Conference Updates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Updates &amp; Data Review</vt:lpstr>
      <vt:lpstr>Upcoming Teams Calls</vt:lpstr>
      <vt:lpstr>BASIC Hospital Team Data Submission</vt:lpstr>
      <vt:lpstr>BASIC QI Support</vt:lpstr>
      <vt:lpstr>Key Structure Measure for BASIC QI Support</vt:lpstr>
      <vt:lpstr>≥ 35 EOS Risk Assessment</vt:lpstr>
      <vt:lpstr>&lt;35 EOS Risk Assessment</vt:lpstr>
      <vt:lpstr>Process Measures:  EOS Risk Assessment Utilized</vt:lpstr>
      <vt:lpstr>Outcome Measure: Antibiotic Prescribing Rate ≥35 weeks </vt:lpstr>
      <vt:lpstr>Outcome Measure: Antibiotic Prescribing Rate &lt;35 weeks </vt:lpstr>
      <vt:lpstr>BASIC Key Drivers: What We’ve Worked On</vt:lpstr>
      <vt:lpstr>BASIC Key Drivers:  What we are working on now for newborns &lt; 35 weeks</vt:lpstr>
      <vt:lpstr>PowerPoint Presentation</vt:lpstr>
      <vt:lpstr>DISCLOSURE STATEMENT  Sagori Mukhopadhyay M.D., M.M.S.c</vt:lpstr>
      <vt:lpstr>Learning Objectives</vt:lpstr>
      <vt:lpstr>AAP COFN Clinical Report</vt:lpstr>
      <vt:lpstr>AAP COFN Clinical Report: Low EOS risk categorization</vt:lpstr>
      <vt:lpstr>Are All Preterm Infants at Equal Risk of EOS?</vt:lpstr>
      <vt:lpstr>Infants at low risk for EOS</vt:lpstr>
      <vt:lpstr>Identifying Infants at Low Risk of EOS</vt:lpstr>
      <vt:lpstr>Study Population </vt:lpstr>
      <vt:lpstr>Low-risk infants had lower EOS</vt:lpstr>
      <vt:lpstr>Low risk infants still get prolonged antibiotics</vt:lpstr>
      <vt:lpstr>Conclusions</vt:lpstr>
      <vt:lpstr>Implementation of AAP policy</vt:lpstr>
      <vt:lpstr>Delivery Criteria Based Preterm EOS Guideline</vt:lpstr>
      <vt:lpstr>Implementation of Preterm EOS Guideline</vt:lpstr>
      <vt:lpstr>Population</vt:lpstr>
      <vt:lpstr>EOS evaluation in Day 0-3</vt:lpstr>
      <vt:lpstr>EOS evaluation in Day 0-3</vt:lpstr>
      <vt:lpstr>Sepsis evaluation in Day 4-7</vt:lpstr>
      <vt:lpstr>Conclusion</vt:lpstr>
      <vt:lpstr>AAP COFN Clinical Report: Laboratory Tests</vt:lpstr>
      <vt:lpstr>Neonatal Blood culture Reliability</vt:lpstr>
      <vt:lpstr>Neonatal Blood culture Reliability</vt:lpstr>
      <vt:lpstr>PowerPoint Presentation</vt:lpstr>
      <vt:lpstr>PowerPoint Presentation</vt:lpstr>
      <vt:lpstr>Conclusions</vt:lpstr>
      <vt:lpstr>AAP COFN Clinical Report: Evaluation/Treatment</vt:lpstr>
      <vt:lpstr>Empiric Antibiotic Duration </vt:lpstr>
      <vt:lpstr>PowerPoint Presentation</vt:lpstr>
      <vt:lpstr>PowerPoint Presentation</vt:lpstr>
      <vt:lpstr>PowerPoint Presentation</vt:lpstr>
      <vt:lpstr>AAP COFN Clinical Report: Treatment</vt:lpstr>
      <vt:lpstr>Choosing empiric coverage</vt:lpstr>
      <vt:lpstr>Minimizing harm</vt:lpstr>
      <vt:lpstr>Minimizing harm</vt:lpstr>
      <vt:lpstr>Balancing Risk</vt:lpstr>
      <vt:lpstr>Acknowledgements </vt:lpstr>
      <vt:lpstr>Questions</vt:lpstr>
      <vt:lpstr>‘A commitment to always use antibiotics appropriately and safely’</vt:lpstr>
      <vt:lpstr>Resources for &lt; 35 newborns at risk for EOS</vt:lpstr>
      <vt:lpstr>AAP Management of Neonates Born ≤34 6/7 Weeks with EOS</vt:lpstr>
      <vt:lpstr>&lt; 35 Week AAP Risk Assessment  Workflow</vt:lpstr>
      <vt:lpstr>Team Talk: HSHS St. John’s </vt:lpstr>
      <vt:lpstr>Early Onset Sepsis Risk Assessment</vt:lpstr>
      <vt:lpstr>Early Onset Sepsis Risk Assessment</vt:lpstr>
      <vt:lpstr>PowerPoint Presentation</vt:lpstr>
      <vt:lpstr>ILPQC Resources</vt:lpstr>
      <vt:lpstr>Summer BASIC Resources </vt:lpstr>
      <vt:lpstr>BASIC Family Education Resources</vt:lpstr>
      <vt:lpstr>BASIC QI Strategies Resources</vt:lpstr>
      <vt:lpstr>Get ready for Annual Conference</vt:lpstr>
      <vt:lpstr>Next Steps</vt:lpstr>
      <vt:lpstr>REMINDER BASIC Monthly Webinar</vt:lpstr>
      <vt:lpstr>Thanks to our Funders</vt:lpstr>
      <vt:lpstr>Annual Conference Abstract/Poster Information and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Advisory Workgroup</dc:title>
  <dc:creator>Eileen Fleming Suse</dc:creator>
  <cp:lastModifiedBy>Eileen Fleming Suse</cp:lastModifiedBy>
  <cp:revision>335</cp:revision>
  <dcterms:created xsi:type="dcterms:W3CDTF">2021-06-03T19:59:20Z</dcterms:created>
  <dcterms:modified xsi:type="dcterms:W3CDTF">2021-09-21T13:50:10Z</dcterms:modified>
</cp:coreProperties>
</file>