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88" r:id="rId3"/>
  </p:sldMasterIdLst>
  <p:notesMasterIdLst>
    <p:notesMasterId r:id="rId78"/>
  </p:notesMasterIdLst>
  <p:handoutMasterIdLst>
    <p:handoutMasterId r:id="rId79"/>
  </p:handoutMasterIdLst>
  <p:sldIdLst>
    <p:sldId id="283" r:id="rId4"/>
    <p:sldId id="378" r:id="rId5"/>
    <p:sldId id="379" r:id="rId6"/>
    <p:sldId id="486" r:id="rId7"/>
    <p:sldId id="487" r:id="rId8"/>
    <p:sldId id="488" r:id="rId9"/>
    <p:sldId id="489" r:id="rId10"/>
    <p:sldId id="490" r:id="rId11"/>
    <p:sldId id="491" r:id="rId12"/>
    <p:sldId id="266" r:id="rId13"/>
    <p:sldId id="333" r:id="rId14"/>
    <p:sldId id="410" r:id="rId15"/>
    <p:sldId id="433" r:id="rId16"/>
    <p:sldId id="399" r:id="rId17"/>
    <p:sldId id="436" r:id="rId18"/>
    <p:sldId id="278" r:id="rId19"/>
    <p:sldId id="391" r:id="rId20"/>
    <p:sldId id="392" r:id="rId21"/>
    <p:sldId id="398" r:id="rId22"/>
    <p:sldId id="394" r:id="rId23"/>
    <p:sldId id="395" r:id="rId24"/>
    <p:sldId id="396" r:id="rId25"/>
    <p:sldId id="397" r:id="rId26"/>
    <p:sldId id="393" r:id="rId27"/>
    <p:sldId id="411" r:id="rId28"/>
    <p:sldId id="437" r:id="rId29"/>
    <p:sldId id="508" r:id="rId30"/>
    <p:sldId id="498" r:id="rId31"/>
    <p:sldId id="435" r:id="rId32"/>
    <p:sldId id="440" r:id="rId33"/>
    <p:sldId id="494" r:id="rId34"/>
    <p:sldId id="497" r:id="rId35"/>
    <p:sldId id="496" r:id="rId36"/>
    <p:sldId id="380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381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401" r:id="rId67"/>
    <p:sldId id="403" r:id="rId68"/>
    <p:sldId id="484" r:id="rId69"/>
    <p:sldId id="485" r:id="rId70"/>
    <p:sldId id="382" r:id="rId71"/>
    <p:sldId id="384" r:id="rId72"/>
    <p:sldId id="405" r:id="rId73"/>
    <p:sldId id="276" r:id="rId74"/>
    <p:sldId id="387" r:id="rId75"/>
    <p:sldId id="369" r:id="rId76"/>
    <p:sldId id="388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25B9560B-756D-B74A-B728-BBC57DEA1958}">
          <p14:sldIdLst>
            <p14:sldId id="283"/>
            <p14:sldId id="378"/>
            <p14:sldId id="379"/>
            <p14:sldId id="486"/>
            <p14:sldId id="487"/>
            <p14:sldId id="488"/>
            <p14:sldId id="489"/>
            <p14:sldId id="490"/>
            <p14:sldId id="491"/>
            <p14:sldId id="266"/>
            <p14:sldId id="333"/>
            <p14:sldId id="410"/>
            <p14:sldId id="433"/>
            <p14:sldId id="399"/>
            <p14:sldId id="436"/>
            <p14:sldId id="278"/>
            <p14:sldId id="391"/>
            <p14:sldId id="392"/>
            <p14:sldId id="398"/>
            <p14:sldId id="394"/>
            <p14:sldId id="395"/>
            <p14:sldId id="396"/>
            <p14:sldId id="397"/>
            <p14:sldId id="393"/>
            <p14:sldId id="411"/>
            <p14:sldId id="437"/>
            <p14:sldId id="508"/>
            <p14:sldId id="498"/>
            <p14:sldId id="435"/>
            <p14:sldId id="440"/>
            <p14:sldId id="494"/>
            <p14:sldId id="497"/>
            <p14:sldId id="496"/>
            <p14:sldId id="380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381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401"/>
            <p14:sldId id="403"/>
            <p14:sldId id="484"/>
            <p14:sldId id="485"/>
            <p14:sldId id="382"/>
            <p14:sldId id="384"/>
            <p14:sldId id="405"/>
            <p14:sldId id="276"/>
            <p14:sldId id="387"/>
            <p14:sldId id="369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d Hilgert" initials="TH" lastIdx="4" clrIdx="0">
    <p:extLst>
      <p:ext uri="{19B8F6BF-5375-455C-9EA6-DF929625EA0E}">
        <p15:presenceInfo xmlns:p15="http://schemas.microsoft.com/office/powerpoint/2012/main" userId="S::thilgert@burness.com::e63f7431-5354-4fa3-8815-b97c1ede6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3BC"/>
    <a:srgbClr val="F5668F"/>
    <a:srgbClr val="E31B7F"/>
    <a:srgbClr val="E67356"/>
    <a:srgbClr val="D40A7D"/>
    <a:srgbClr val="000000"/>
    <a:srgbClr val="6B95FD"/>
    <a:srgbClr val="FFF7F5"/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530D3-466D-44DA-849C-BFB7EEFD4AAF}" v="23" dt="2021-05-17T22:17:52.301"/>
    <p1510:client id="{283DF1BE-D57D-423E-877C-663E78509B24}" v="140" dt="2021-05-18T18:31:25.232"/>
    <p1510:client id="{308FD024-35A7-4EF2-A611-82CF9A89426A}" v="44" dt="2021-05-26T04:21:51.012"/>
    <p1510:client id="{4E12D735-6EDF-4BF3-9EE0-072A57F4CED7}" v="72" dt="2021-05-18T23:03:21.584"/>
    <p1510:client id="{65ED6BBB-14F0-4352-B4F4-3FF5864E15BD}" v="12" dt="2021-05-18T18:21:55.291"/>
    <p1510:client id="{74AA1256-F496-4B0D-A912-5831E3202A8E}" v="38" dt="2021-05-25T14:03:43.194"/>
    <p1510:client id="{7C22A33F-4331-4EFE-972F-8FA31C7CCF20}" v="7" dt="2021-05-18T18:08:52.488"/>
    <p1510:client id="{B8990924-0ECE-4099-A790-4E0C8D808371}" v="107" dt="2021-05-21T15:24:07.938"/>
    <p1510:client id="{C7250ECC-00A4-4119-A540-67AC2D645980}" v="2" dt="2021-05-17T23:56:10.893"/>
    <p1510:client id="{E81D7F06-BE9E-4704-BE1F-C2D28AD0DC16}" v="1" dt="2021-05-18T20:23:23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9" autoAdjust="0"/>
    <p:restoredTop sz="81327" autoAdjust="0"/>
  </p:normalViewPr>
  <p:slideViewPr>
    <p:cSldViewPr snapToGrid="0" snapToObjects="1">
      <p:cViewPr varScale="1">
        <p:scale>
          <a:sx n="71" d="100"/>
          <a:sy n="71" d="100"/>
        </p:scale>
        <p:origin x="691" y="5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notesViewPr>
    <p:cSldViewPr snapToGrid="0" snapToObjects="1">
      <p:cViewPr varScale="1">
        <p:scale>
          <a:sx n="129" d="100"/>
          <a:sy n="129" d="100"/>
        </p:scale>
        <p:origin x="24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89" Type="http://schemas.microsoft.com/office/2015/10/relationships/revisionInfo" Target="revisionInfo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90" Type="http://schemas.microsoft.com/office/2016/11/relationships/changesInfo" Target="changesInfos/changesInfo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tumn Perrault" clId="Web-{C7250ECC-00A4-4119-A540-67AC2D645980}"/>
    <pc:docChg chg="modSld">
      <pc:chgData name="Autumn Perrault" userId="" providerId="" clId="Web-{C7250ECC-00A4-4119-A540-67AC2D645980}" dt="2021-05-17T23:56:10.893" v="1"/>
      <pc:docMkLst>
        <pc:docMk/>
      </pc:docMkLst>
      <pc:sldChg chg="addSp delSp modSp">
        <pc:chgData name="Autumn Perrault" userId="" providerId="" clId="Web-{C7250ECC-00A4-4119-A540-67AC2D645980}" dt="2021-05-17T23:56:10.893" v="1"/>
        <pc:sldMkLst>
          <pc:docMk/>
          <pc:sldMk cId="2865797374" sldId="280"/>
        </pc:sldMkLst>
        <pc:picChg chg="add del mod">
          <ac:chgData name="Autumn Perrault" userId="" providerId="" clId="Web-{C7250ECC-00A4-4119-A540-67AC2D645980}" dt="2021-05-17T23:56:10.893" v="1"/>
          <ac:picMkLst>
            <pc:docMk/>
            <pc:sldMk cId="2865797374" sldId="280"/>
            <ac:picMk id="2" creationId="{01E11F80-E387-402B-9F82-A39C471B2D04}"/>
          </ac:picMkLst>
        </pc:picChg>
      </pc:sldChg>
    </pc:docChg>
  </pc:docChgLst>
  <pc:docChgLst>
    <pc:chgData name="Eileen Suse" userId="vXMQdq/W7LSDRl23y0jJJW/GBiMQSYhGT/LqYJgZqU4=" providerId="None" clId="Web-{283DF1BE-D57D-423E-877C-663E78509B24}"/>
    <pc:docChg chg="addSld delSld modSld modSection">
      <pc:chgData name="Eileen Suse" userId="vXMQdq/W7LSDRl23y0jJJW/GBiMQSYhGT/LqYJgZqU4=" providerId="None" clId="Web-{283DF1BE-D57D-423E-877C-663E78509B24}" dt="2021-05-18T18:31:33.763" v="95"/>
      <pc:docMkLst>
        <pc:docMk/>
      </pc:docMkLst>
      <pc:sldChg chg="addSp delSp modSp modNotes">
        <pc:chgData name="Eileen Suse" userId="vXMQdq/W7LSDRl23y0jJJW/GBiMQSYhGT/LqYJgZqU4=" providerId="None" clId="Web-{283DF1BE-D57D-423E-877C-663E78509B24}" dt="2021-05-18T18:31:33.763" v="95"/>
        <pc:sldMkLst>
          <pc:docMk/>
          <pc:sldMk cId="3091720462" sldId="277"/>
        </pc:sldMkLst>
        <pc:spChg chg="add mod">
          <ac:chgData name="Eileen Suse" userId="vXMQdq/W7LSDRl23y0jJJW/GBiMQSYhGT/LqYJgZqU4=" providerId="None" clId="Web-{283DF1BE-D57D-423E-877C-663E78509B24}" dt="2021-05-18T18:29:42.932" v="66"/>
          <ac:spMkLst>
            <pc:docMk/>
            <pc:sldMk cId="3091720462" sldId="277"/>
            <ac:spMk id="3" creationId="{ACA89446-6B36-4D7D-B9B8-61630BD4C53F}"/>
          </ac:spMkLst>
        </pc:spChg>
        <pc:spChg chg="add mod">
          <ac:chgData name="Eileen Suse" userId="vXMQdq/W7LSDRl23y0jJJW/GBiMQSYhGT/LqYJgZqU4=" providerId="None" clId="Web-{283DF1BE-D57D-423E-877C-663E78509B24}" dt="2021-05-18T18:31:25.232" v="94"/>
          <ac:spMkLst>
            <pc:docMk/>
            <pc:sldMk cId="3091720462" sldId="277"/>
            <ac:spMk id="6" creationId="{7E1D0A04-CDE3-40E2-B9B6-DC5B4CAB7439}"/>
          </ac:spMkLst>
        </pc:spChg>
        <pc:spChg chg="add mod">
          <ac:chgData name="Eileen Suse" userId="vXMQdq/W7LSDRl23y0jJJW/GBiMQSYhGT/LqYJgZqU4=" providerId="None" clId="Web-{283DF1BE-D57D-423E-877C-663E78509B24}" dt="2021-05-18T18:30:03.448" v="76" actId="1076"/>
          <ac:spMkLst>
            <pc:docMk/>
            <pc:sldMk cId="3091720462" sldId="277"/>
            <ac:spMk id="10" creationId="{9CA8D2E4-4CB8-47AF-8F07-16E53DC4F9E1}"/>
          </ac:spMkLst>
        </pc:spChg>
        <pc:spChg chg="mod">
          <ac:chgData name="Eileen Suse" userId="vXMQdq/W7LSDRl23y0jJJW/GBiMQSYhGT/LqYJgZqU4=" providerId="None" clId="Web-{283DF1BE-D57D-423E-877C-663E78509B24}" dt="2021-05-18T18:29:13.510" v="53" actId="20577"/>
          <ac:spMkLst>
            <pc:docMk/>
            <pc:sldMk cId="3091720462" sldId="277"/>
            <ac:spMk id="11" creationId="{00000000-0000-0000-0000-000000000000}"/>
          </ac:spMkLst>
        </pc:spChg>
        <pc:spChg chg="add mod">
          <ac:chgData name="Eileen Suse" userId="vXMQdq/W7LSDRl23y0jJJW/GBiMQSYhGT/LqYJgZqU4=" providerId="None" clId="Web-{283DF1BE-D57D-423E-877C-663E78509B24}" dt="2021-05-18T18:30:11.496" v="78" actId="1076"/>
          <ac:spMkLst>
            <pc:docMk/>
            <pc:sldMk cId="3091720462" sldId="277"/>
            <ac:spMk id="12" creationId="{C44D3F2C-61DD-4C97-A9C3-7ECB4991A738}"/>
          </ac:spMkLst>
        </pc:spChg>
        <pc:spChg chg="add mod">
          <ac:chgData name="Eileen Suse" userId="vXMQdq/W7LSDRl23y0jJJW/GBiMQSYhGT/LqYJgZqU4=" providerId="None" clId="Web-{283DF1BE-D57D-423E-877C-663E78509B24}" dt="2021-05-18T18:30:18.199" v="80" actId="1076"/>
          <ac:spMkLst>
            <pc:docMk/>
            <pc:sldMk cId="3091720462" sldId="277"/>
            <ac:spMk id="13" creationId="{E293EF3C-7C9C-4637-9960-CDB3608B7A99}"/>
          </ac:spMkLst>
        </pc:spChg>
        <pc:graphicFrameChg chg="add del">
          <ac:chgData name="Eileen Suse" userId="vXMQdq/W7LSDRl23y0jJJW/GBiMQSYhGT/LqYJgZqU4=" providerId="None" clId="Web-{283DF1BE-D57D-423E-877C-663E78509B24}" dt="2021-05-18T18:28:44.275" v="37"/>
          <ac:graphicFrameMkLst>
            <pc:docMk/>
            <pc:sldMk cId="3091720462" sldId="277"/>
            <ac:graphicFrameMk id="5" creationId="{00000000-0000-0000-0000-000000000000}"/>
          </ac:graphicFrameMkLst>
        </pc:graphicFrameChg>
        <pc:picChg chg="add del mod">
          <ac:chgData name="Eileen Suse" userId="vXMQdq/W7LSDRl23y0jJJW/GBiMQSYhGT/LqYJgZqU4=" providerId="None" clId="Web-{283DF1BE-D57D-423E-877C-663E78509B24}" dt="2021-05-18T18:28:39.884" v="36"/>
          <ac:picMkLst>
            <pc:docMk/>
            <pc:sldMk cId="3091720462" sldId="277"/>
            <ac:picMk id="2" creationId="{FD414C3E-22C9-42CA-82C3-7C06D4695918}"/>
          </ac:picMkLst>
        </pc:picChg>
      </pc:sldChg>
      <pc:sldChg chg="addSp delSp modSp modNotes">
        <pc:chgData name="Eileen Suse" userId="vXMQdq/W7LSDRl23y0jJJW/GBiMQSYhGT/LqYJgZqU4=" providerId="None" clId="Web-{283DF1BE-D57D-423E-877C-663E78509B24}" dt="2021-05-18T18:25:25.832" v="24"/>
        <pc:sldMkLst>
          <pc:docMk/>
          <pc:sldMk cId="2180037724" sldId="284"/>
        </pc:sldMkLst>
        <pc:spChg chg="mod">
          <ac:chgData name="Eileen Suse" userId="vXMQdq/W7LSDRl23y0jJJW/GBiMQSYhGT/LqYJgZqU4=" providerId="None" clId="Web-{283DF1BE-D57D-423E-877C-663E78509B24}" dt="2021-05-18T18:25:18.442" v="23"/>
          <ac:spMkLst>
            <pc:docMk/>
            <pc:sldMk cId="2180037724" sldId="284"/>
            <ac:spMk id="12" creationId="{9ADF7DFC-00FB-3F4D-9245-BDC3E92F39B4}"/>
          </ac:spMkLst>
        </pc:spChg>
        <pc:spChg chg="del mod">
          <ac:chgData name="Eileen Suse" userId="vXMQdq/W7LSDRl23y0jJJW/GBiMQSYhGT/LqYJgZqU4=" providerId="None" clId="Web-{283DF1BE-D57D-423E-877C-663E78509B24}" dt="2021-05-18T18:24:43.206" v="14"/>
          <ac:spMkLst>
            <pc:docMk/>
            <pc:sldMk cId="2180037724" sldId="284"/>
            <ac:spMk id="14" creationId="{3559050B-5212-0E45-BC09-ECBF3E5271FD}"/>
          </ac:spMkLst>
        </pc:spChg>
        <pc:picChg chg="add del mod">
          <ac:chgData name="Eileen Suse" userId="vXMQdq/W7LSDRl23y0jJJW/GBiMQSYhGT/LqYJgZqU4=" providerId="None" clId="Web-{283DF1BE-D57D-423E-877C-663E78509B24}" dt="2021-05-18T18:23:52.439" v="1"/>
          <ac:picMkLst>
            <pc:docMk/>
            <pc:sldMk cId="2180037724" sldId="284"/>
            <ac:picMk id="2" creationId="{E412671A-FD6D-46F5-8770-48AEA4D59FA0}"/>
          </ac:picMkLst>
        </pc:picChg>
        <pc:picChg chg="add mod">
          <ac:chgData name="Eileen Suse" userId="vXMQdq/W7LSDRl23y0jJJW/GBiMQSYhGT/LqYJgZqU4=" providerId="None" clId="Web-{283DF1BE-D57D-423E-877C-663E78509B24}" dt="2021-05-18T18:24:24.706" v="9" actId="1076"/>
          <ac:picMkLst>
            <pc:docMk/>
            <pc:sldMk cId="2180037724" sldId="284"/>
            <ac:picMk id="3" creationId="{6626F773-2D10-4AC8-BA0A-25DC33630EC3}"/>
          </ac:picMkLst>
        </pc:picChg>
        <pc:picChg chg="add mod">
          <ac:chgData name="Eileen Suse" userId="vXMQdq/W7LSDRl23y0jJJW/GBiMQSYhGT/LqYJgZqU4=" providerId="None" clId="Web-{283DF1BE-D57D-423E-877C-663E78509B24}" dt="2021-05-18T18:24:32.690" v="12" actId="1076"/>
          <ac:picMkLst>
            <pc:docMk/>
            <pc:sldMk cId="2180037724" sldId="284"/>
            <ac:picMk id="6" creationId="{90001DA2-CD61-4605-A089-E74687984DA3}"/>
          </ac:picMkLst>
        </pc:picChg>
        <pc:picChg chg="add mod">
          <ac:chgData name="Eileen Suse" userId="vXMQdq/W7LSDRl23y0jJJW/GBiMQSYhGT/LqYJgZqU4=" providerId="None" clId="Web-{283DF1BE-D57D-423E-877C-663E78509B24}" dt="2021-05-18T18:24:47.660" v="16" actId="1076"/>
          <ac:picMkLst>
            <pc:docMk/>
            <pc:sldMk cId="2180037724" sldId="284"/>
            <ac:picMk id="7" creationId="{B04127CC-3B61-49D8-BE56-2152FF75678F}"/>
          </ac:picMkLst>
        </pc:picChg>
        <pc:picChg chg="del">
          <ac:chgData name="Eileen Suse" userId="vXMQdq/W7LSDRl23y0jJJW/GBiMQSYhGT/LqYJgZqU4=" providerId="None" clId="Web-{283DF1BE-D57D-423E-877C-663E78509B24}" dt="2021-05-18T18:24:50.035" v="18"/>
          <ac:picMkLst>
            <pc:docMk/>
            <pc:sldMk cId="2180037724" sldId="284"/>
            <ac:picMk id="9" creationId="{77F2CC32-D3FC-E64F-A39D-BF024E067DD7}"/>
          </ac:picMkLst>
        </pc:picChg>
        <pc:picChg chg="del">
          <ac:chgData name="Eileen Suse" userId="vXMQdq/W7LSDRl23y0jJJW/GBiMQSYhGT/LqYJgZqU4=" providerId="None" clId="Web-{283DF1BE-D57D-423E-877C-663E78509B24}" dt="2021-05-18T18:24:20.393" v="7"/>
          <ac:picMkLst>
            <pc:docMk/>
            <pc:sldMk cId="2180037724" sldId="284"/>
            <ac:picMk id="10" creationId="{D6E140AA-C9C6-4140-82DB-BFEBD21A0C50}"/>
          </ac:picMkLst>
        </pc:picChg>
        <pc:picChg chg="del">
          <ac:chgData name="Eileen Suse" userId="vXMQdq/W7LSDRl23y0jJJW/GBiMQSYhGT/LqYJgZqU4=" providerId="None" clId="Web-{283DF1BE-D57D-423E-877C-663E78509B24}" dt="2021-05-18T18:24:28.143" v="10"/>
          <ac:picMkLst>
            <pc:docMk/>
            <pc:sldMk cId="2180037724" sldId="284"/>
            <ac:picMk id="11" creationId="{DC3F7834-0679-FC4E-A57A-CE33BB493497}"/>
          </ac:picMkLst>
        </pc:picChg>
        <pc:picChg chg="del">
          <ac:chgData name="Eileen Suse" userId="vXMQdq/W7LSDRl23y0jJJW/GBiMQSYhGT/LqYJgZqU4=" providerId="None" clId="Web-{283DF1BE-D57D-423E-877C-663E78509B24}" dt="2021-05-18T18:24:48.878" v="17"/>
          <ac:picMkLst>
            <pc:docMk/>
            <pc:sldMk cId="2180037724" sldId="284"/>
            <ac:picMk id="13" creationId="{59D55474-0D3F-2E4C-A723-2D2C3020347D}"/>
          </ac:picMkLst>
        </pc:picChg>
        <pc:picChg chg="add mod">
          <ac:chgData name="Eileen Suse" userId="vXMQdq/W7LSDRl23y0jJJW/GBiMQSYhGT/LqYJgZqU4=" providerId="None" clId="Web-{283DF1BE-D57D-423E-877C-663E78509B24}" dt="2021-05-18T18:24:57.832" v="20" actId="1076"/>
          <ac:picMkLst>
            <pc:docMk/>
            <pc:sldMk cId="2180037724" sldId="284"/>
            <ac:picMk id="15" creationId="{302E9AFF-CBFC-4E10-ABCB-AA894FB06D55}"/>
          </ac:picMkLst>
        </pc:picChg>
        <pc:picChg chg="add mod">
          <ac:chgData name="Eileen Suse" userId="vXMQdq/W7LSDRl23y0jJJW/GBiMQSYhGT/LqYJgZqU4=" providerId="None" clId="Web-{283DF1BE-D57D-423E-877C-663E78509B24}" dt="2021-05-18T18:25:04.988" v="22" actId="1076"/>
          <ac:picMkLst>
            <pc:docMk/>
            <pc:sldMk cId="2180037724" sldId="284"/>
            <ac:picMk id="16" creationId="{C9FDF6E1-6AF8-4090-BA4D-61CA181D21AE}"/>
          </ac:picMkLst>
        </pc:picChg>
      </pc:sldChg>
      <pc:sldChg chg="del">
        <pc:chgData name="Eileen Suse" userId="vXMQdq/W7LSDRl23y0jJJW/GBiMQSYhGT/LqYJgZqU4=" providerId="None" clId="Web-{283DF1BE-D57D-423E-877C-663E78509B24}" dt="2021-05-18T18:25:31.458" v="25"/>
        <pc:sldMkLst>
          <pc:docMk/>
          <pc:sldMk cId="3057494314" sldId="310"/>
        </pc:sldMkLst>
      </pc:sldChg>
      <pc:sldChg chg="addSp delSp modSp new del">
        <pc:chgData name="Eileen Suse" userId="vXMQdq/W7LSDRl23y0jJJW/GBiMQSYhGT/LqYJgZqU4=" providerId="None" clId="Web-{283DF1BE-D57D-423E-877C-663E78509B24}" dt="2021-05-18T18:24:09.596" v="6"/>
        <pc:sldMkLst>
          <pc:docMk/>
          <pc:sldMk cId="1326945597" sldId="311"/>
        </pc:sldMkLst>
        <pc:spChg chg="del">
          <ac:chgData name="Eileen Suse" userId="vXMQdq/W7LSDRl23y0jJJW/GBiMQSYhGT/LqYJgZqU4=" providerId="None" clId="Web-{283DF1BE-D57D-423E-877C-663E78509B24}" dt="2021-05-18T18:24:02.408" v="3"/>
          <ac:spMkLst>
            <pc:docMk/>
            <pc:sldMk cId="1326945597" sldId="311"/>
            <ac:spMk id="2" creationId="{8FA753CF-7DF8-49AD-9F69-DC7DA4A42D25}"/>
          </ac:spMkLst>
        </pc:spChg>
        <pc:spChg chg="add mod">
          <ac:chgData name="Eileen Suse" userId="vXMQdq/W7LSDRl23y0jJJW/GBiMQSYhGT/LqYJgZqU4=" providerId="None" clId="Web-{283DF1BE-D57D-423E-877C-663E78509B24}" dt="2021-05-18T18:24:07.471" v="5"/>
          <ac:spMkLst>
            <pc:docMk/>
            <pc:sldMk cId="1326945597" sldId="311"/>
            <ac:spMk id="7" creationId="{BB84C1C9-E359-43E0-B6C5-68BE16A6B3AE}"/>
          </ac:spMkLst>
        </pc:spChg>
        <pc:picChg chg="add del mod ord">
          <ac:chgData name="Eileen Suse" userId="vXMQdq/W7LSDRl23y0jJJW/GBiMQSYhGT/LqYJgZqU4=" providerId="None" clId="Web-{283DF1BE-D57D-423E-877C-663E78509B24}" dt="2021-05-18T18:24:07.471" v="5"/>
          <ac:picMkLst>
            <pc:docMk/>
            <pc:sldMk cId="1326945597" sldId="311"/>
            <ac:picMk id="5" creationId="{B6DBC1A5-B85A-468E-A5C9-FB26278CBBC9}"/>
          </ac:picMkLst>
        </pc:picChg>
      </pc:sldChg>
    </pc:docChg>
  </pc:docChgLst>
  <pc:docChgLst>
    <pc:chgData name="Eileen Suse" clId="Web-{1D7530D3-466D-44DA-849C-BFB7EEFD4AAF}"/>
    <pc:docChg chg="modSld">
      <pc:chgData name="Eileen Suse" userId="" providerId="" clId="Web-{1D7530D3-466D-44DA-849C-BFB7EEFD4AAF}" dt="2021-05-17T22:17:52.301" v="13"/>
      <pc:docMkLst>
        <pc:docMk/>
      </pc:docMkLst>
      <pc:sldChg chg="delSp">
        <pc:chgData name="Eileen Suse" userId="" providerId="" clId="Web-{1D7530D3-466D-44DA-849C-BFB7EEFD4AAF}" dt="2021-05-17T22:17:52.301" v="13"/>
        <pc:sldMkLst>
          <pc:docMk/>
          <pc:sldMk cId="3091720462" sldId="277"/>
        </pc:sldMkLst>
        <pc:spChg chg="del">
          <ac:chgData name="Eileen Suse" userId="" providerId="" clId="Web-{1D7530D3-466D-44DA-849C-BFB7EEFD4AAF}" dt="2021-05-17T22:17:52.301" v="13"/>
          <ac:spMkLst>
            <pc:docMk/>
            <pc:sldMk cId="3091720462" sldId="277"/>
            <ac:spMk id="6" creationId="{00000000-0000-0000-0000-000000000000}"/>
          </ac:spMkLst>
        </pc:spChg>
      </pc:sldChg>
      <pc:sldChg chg="modSp">
        <pc:chgData name="Eileen Suse" userId="" providerId="" clId="Web-{1D7530D3-466D-44DA-849C-BFB7EEFD4AAF}" dt="2021-05-17T22:17:21.395" v="12" actId="20577"/>
        <pc:sldMkLst>
          <pc:docMk/>
          <pc:sldMk cId="953849953" sldId="290"/>
        </pc:sldMkLst>
        <pc:spChg chg="mod">
          <ac:chgData name="Eileen Suse" userId="" providerId="" clId="Web-{1D7530D3-466D-44DA-849C-BFB7EEFD4AAF}" dt="2021-05-17T22:17:21.395" v="12" actId="20577"/>
          <ac:spMkLst>
            <pc:docMk/>
            <pc:sldMk cId="953849953" sldId="290"/>
            <ac:spMk id="7" creationId="{00000000-0000-0000-0000-000000000000}"/>
          </ac:spMkLst>
        </pc:spChg>
      </pc:sldChg>
    </pc:docChg>
  </pc:docChgLst>
  <pc:docChgLst>
    <pc:chgData name="Patricia Ann Lee King" userId="14xD9IpRKImnRZkyoMwlEeLF6uY5OjnHuufAGGNT0Yg=" providerId="None" clId="Web-{74AA1256-F496-4B0D-A912-5831E3202A8E}"/>
    <pc:docChg chg="modSld">
      <pc:chgData name="Patricia Ann Lee King" userId="14xD9IpRKImnRZkyoMwlEeLF6uY5OjnHuufAGGNT0Yg=" providerId="None" clId="Web-{74AA1256-F496-4B0D-A912-5831E3202A8E}" dt="2021-05-25T14:03:43.194" v="98"/>
      <pc:docMkLst>
        <pc:docMk/>
      </pc:docMkLst>
      <pc:sldChg chg="addSp delSp modSp modNotes">
        <pc:chgData name="Patricia Ann Lee King" userId="14xD9IpRKImnRZkyoMwlEeLF6uY5OjnHuufAGGNT0Yg=" providerId="None" clId="Web-{74AA1256-F496-4B0D-A912-5831E3202A8E}" dt="2021-05-25T14:00:05.679" v="76"/>
        <pc:sldMkLst>
          <pc:docMk/>
          <pc:sldMk cId="80358090" sldId="293"/>
        </pc:sldMkLst>
        <pc:spChg chg="mod">
          <ac:chgData name="Patricia Ann Lee King" userId="14xD9IpRKImnRZkyoMwlEeLF6uY5OjnHuufAGGNT0Yg=" providerId="None" clId="Web-{74AA1256-F496-4B0D-A912-5831E3202A8E}" dt="2021-05-25T14:00:05.679" v="76"/>
          <ac:spMkLst>
            <pc:docMk/>
            <pc:sldMk cId="80358090" sldId="293"/>
            <ac:spMk id="2" creationId="{00000000-0000-0000-0000-000000000000}"/>
          </ac:spMkLst>
        </pc:spChg>
        <pc:spChg chg="mod">
          <ac:chgData name="Patricia Ann Lee King" userId="14xD9IpRKImnRZkyoMwlEeLF6uY5OjnHuufAGGNT0Yg=" providerId="None" clId="Web-{74AA1256-F496-4B0D-A912-5831E3202A8E}" dt="2021-05-25T13:55:54.118" v="10" actId="14100"/>
          <ac:spMkLst>
            <pc:docMk/>
            <pc:sldMk cId="80358090" sldId="293"/>
            <ac:spMk id="3" creationId="{00000000-0000-0000-0000-000000000000}"/>
          </ac:spMkLst>
        </pc:spChg>
        <pc:spChg chg="add del mod">
          <ac:chgData name="Patricia Ann Lee King" userId="14xD9IpRKImnRZkyoMwlEeLF6uY5OjnHuufAGGNT0Yg=" providerId="None" clId="Web-{74AA1256-F496-4B0D-A912-5831E3202A8E}" dt="2021-05-25T13:59:25.133" v="48"/>
          <ac:spMkLst>
            <pc:docMk/>
            <pc:sldMk cId="80358090" sldId="293"/>
            <ac:spMk id="6" creationId="{2D2195A7-35EB-42C7-9B22-99D7490F73DD}"/>
          </ac:spMkLst>
        </pc:spChg>
        <pc:spChg chg="add del mod">
          <ac:chgData name="Patricia Ann Lee King" userId="14xD9IpRKImnRZkyoMwlEeLF6uY5OjnHuufAGGNT0Yg=" providerId="None" clId="Web-{74AA1256-F496-4B0D-A912-5831E3202A8E}" dt="2021-05-25T13:59:17.945" v="46"/>
          <ac:spMkLst>
            <pc:docMk/>
            <pc:sldMk cId="80358090" sldId="293"/>
            <ac:spMk id="7" creationId="{800503DB-AAB2-4472-B770-4F7C569E1090}"/>
          </ac:spMkLst>
        </pc:spChg>
      </pc:sldChg>
      <pc:sldChg chg="modNotes">
        <pc:chgData name="Patricia Ann Lee King" userId="14xD9IpRKImnRZkyoMwlEeLF6uY5OjnHuufAGGNT0Yg=" providerId="None" clId="Web-{74AA1256-F496-4B0D-A912-5831E3202A8E}" dt="2021-05-25T14:00:19.461" v="90"/>
        <pc:sldMkLst>
          <pc:docMk/>
          <pc:sldMk cId="261201547" sldId="295"/>
        </pc:sldMkLst>
      </pc:sldChg>
      <pc:sldChg chg="modSp">
        <pc:chgData name="Patricia Ann Lee King" userId="14xD9IpRKImnRZkyoMwlEeLF6uY5OjnHuufAGGNT0Yg=" providerId="None" clId="Web-{74AA1256-F496-4B0D-A912-5831E3202A8E}" dt="2021-05-25T14:01:39.007" v="97" actId="20577"/>
        <pc:sldMkLst>
          <pc:docMk/>
          <pc:sldMk cId="1108764179" sldId="349"/>
        </pc:sldMkLst>
        <pc:spChg chg="mod">
          <ac:chgData name="Patricia Ann Lee King" userId="14xD9IpRKImnRZkyoMwlEeLF6uY5OjnHuufAGGNT0Yg=" providerId="None" clId="Web-{74AA1256-F496-4B0D-A912-5831E3202A8E}" dt="2021-05-25T14:01:39.007" v="97" actId="20577"/>
          <ac:spMkLst>
            <pc:docMk/>
            <pc:sldMk cId="1108764179" sldId="349"/>
            <ac:spMk id="9" creationId="{00000000-0000-0000-0000-000000000000}"/>
          </ac:spMkLst>
        </pc:spChg>
      </pc:sldChg>
      <pc:sldChg chg="modSp">
        <pc:chgData name="Patricia Ann Lee King" userId="14xD9IpRKImnRZkyoMwlEeLF6uY5OjnHuufAGGNT0Yg=" providerId="None" clId="Web-{74AA1256-F496-4B0D-A912-5831E3202A8E}" dt="2021-05-25T14:03:43.194" v="98"/>
        <pc:sldMkLst>
          <pc:docMk/>
          <pc:sldMk cId="948213449" sldId="352"/>
        </pc:sldMkLst>
        <pc:spChg chg="mod">
          <ac:chgData name="Patricia Ann Lee King" userId="14xD9IpRKImnRZkyoMwlEeLF6uY5OjnHuufAGGNT0Yg=" providerId="None" clId="Web-{74AA1256-F496-4B0D-A912-5831E3202A8E}" dt="2021-05-25T14:03:43.194" v="98"/>
          <ac:spMkLst>
            <pc:docMk/>
            <pc:sldMk cId="948213449" sldId="352"/>
            <ac:spMk id="2" creationId="{9001D745-A877-0B4E-92A1-D6BB45282A5D}"/>
          </ac:spMkLst>
        </pc:spChg>
      </pc:sldChg>
      <pc:sldChg chg="modNotes">
        <pc:chgData name="Patricia Ann Lee King" userId="14xD9IpRKImnRZkyoMwlEeLF6uY5OjnHuufAGGNT0Yg=" providerId="None" clId="Web-{74AA1256-F496-4B0D-A912-5831E3202A8E}" dt="2021-05-25T14:01:03.632" v="95"/>
        <pc:sldMkLst>
          <pc:docMk/>
          <pc:sldMk cId="3841950" sldId="362"/>
        </pc:sldMkLst>
      </pc:sldChg>
    </pc:docChg>
  </pc:docChgLst>
  <pc:docChgLst>
    <pc:chgData name="Ieshia Johnson" userId="ASS3aS8kCt/FLv8xUb7SwgF895IUoq7Uc9Qxi8vtBsU=" providerId="None" clId="Web-{65ED6BBB-14F0-4352-B4F4-3FF5864E15BD}"/>
    <pc:docChg chg="addSld delSld modSld modSection">
      <pc:chgData name="Ieshia Johnson" userId="ASS3aS8kCt/FLv8xUb7SwgF895IUoq7Uc9Qxi8vtBsU=" providerId="None" clId="Web-{65ED6BBB-14F0-4352-B4F4-3FF5864E15BD}" dt="2021-05-18T18:21:55.291" v="10"/>
      <pc:docMkLst>
        <pc:docMk/>
      </pc:docMkLst>
      <pc:sldChg chg="addSp delSp modSp">
        <pc:chgData name="Ieshia Johnson" userId="ASS3aS8kCt/FLv8xUb7SwgF895IUoq7Uc9Qxi8vtBsU=" providerId="None" clId="Web-{65ED6BBB-14F0-4352-B4F4-3FF5864E15BD}" dt="2021-05-18T18:17:41.947" v="3"/>
        <pc:sldMkLst>
          <pc:docMk/>
          <pc:sldMk cId="2180037724" sldId="284"/>
        </pc:sldMkLst>
        <pc:picChg chg="add del mod">
          <ac:chgData name="Ieshia Johnson" userId="ASS3aS8kCt/FLv8xUb7SwgF895IUoq7Uc9Qxi8vtBsU=" providerId="None" clId="Web-{65ED6BBB-14F0-4352-B4F4-3FF5864E15BD}" dt="2021-05-18T18:17:41.947" v="3"/>
          <ac:picMkLst>
            <pc:docMk/>
            <pc:sldMk cId="2180037724" sldId="284"/>
            <ac:picMk id="2" creationId="{5E455709-7969-48F8-9118-FCD10F93A74B}"/>
          </ac:picMkLst>
        </pc:picChg>
      </pc:sldChg>
      <pc:sldChg chg="new">
        <pc:chgData name="Ieshia Johnson" userId="ASS3aS8kCt/FLv8xUb7SwgF895IUoq7Uc9Qxi8vtBsU=" providerId="None" clId="Web-{65ED6BBB-14F0-4352-B4F4-3FF5864E15BD}" dt="2021-05-18T18:21:55.291" v="10"/>
        <pc:sldMkLst>
          <pc:docMk/>
          <pc:sldMk cId="3057494314" sldId="310"/>
        </pc:sldMkLst>
      </pc:sldChg>
      <pc:sldChg chg="addSp delSp modSp new del mod modClrScheme chgLayout">
        <pc:chgData name="Ieshia Johnson" userId="ASS3aS8kCt/FLv8xUb7SwgF895IUoq7Uc9Qxi8vtBsU=" providerId="None" clId="Web-{65ED6BBB-14F0-4352-B4F4-3FF5864E15BD}" dt="2021-05-18T18:21:50.228" v="9"/>
        <pc:sldMkLst>
          <pc:docMk/>
          <pc:sldMk cId="3450318770" sldId="310"/>
        </pc:sldMkLst>
        <pc:spChg chg="del mod ord">
          <ac:chgData name="Ieshia Johnson" userId="ASS3aS8kCt/FLv8xUb7SwgF895IUoq7Uc9Qxi8vtBsU=" providerId="None" clId="Web-{65ED6BBB-14F0-4352-B4F4-3FF5864E15BD}" dt="2021-05-18T18:21:42.571" v="6"/>
          <ac:spMkLst>
            <pc:docMk/>
            <pc:sldMk cId="3450318770" sldId="310"/>
            <ac:spMk id="2" creationId="{6EBFFC75-9E3E-49BB-8D1D-8EBEE0E688EB}"/>
          </ac:spMkLst>
        </pc:spChg>
        <pc:spChg chg="mod ord">
          <ac:chgData name="Ieshia Johnson" userId="ASS3aS8kCt/FLv8xUb7SwgF895IUoq7Uc9Qxi8vtBsU=" providerId="None" clId="Web-{65ED6BBB-14F0-4352-B4F4-3FF5864E15BD}" dt="2021-05-18T18:19:31.829" v="5"/>
          <ac:spMkLst>
            <pc:docMk/>
            <pc:sldMk cId="3450318770" sldId="310"/>
            <ac:spMk id="3" creationId="{B2F00627-9739-4F7B-9817-155B0D799463}"/>
          </ac:spMkLst>
        </pc:spChg>
        <pc:spChg chg="del">
          <ac:chgData name="Ieshia Johnson" userId="ASS3aS8kCt/FLv8xUb7SwgF895IUoq7Uc9Qxi8vtBsU=" providerId="None" clId="Web-{65ED6BBB-14F0-4352-B4F4-3FF5864E15BD}" dt="2021-05-18T18:19:31.829" v="5"/>
          <ac:spMkLst>
            <pc:docMk/>
            <pc:sldMk cId="3450318770" sldId="310"/>
            <ac:spMk id="4" creationId="{59EFB815-6E54-46B8-A4B0-F8A08D1EFC01}"/>
          </ac:spMkLst>
        </pc:spChg>
        <pc:picChg chg="add mod ord">
          <ac:chgData name="Ieshia Johnson" userId="ASS3aS8kCt/FLv8xUb7SwgF895IUoq7Uc9Qxi8vtBsU=" providerId="None" clId="Web-{65ED6BBB-14F0-4352-B4F4-3FF5864E15BD}" dt="2021-05-18T18:21:47.712" v="8" actId="1076"/>
          <ac:picMkLst>
            <pc:docMk/>
            <pc:sldMk cId="3450318770" sldId="310"/>
            <ac:picMk id="5" creationId="{769AD6AA-6DE1-427C-9599-383F83BD01BF}"/>
          </ac:picMkLst>
        </pc:picChg>
      </pc:sldChg>
    </pc:docChg>
  </pc:docChgLst>
  <pc:docChgLst>
    <pc:chgData name="Autumn Perrault" clId="Web-{4E12D735-6EDF-4BF3-9EE0-072A57F4CED7}"/>
    <pc:docChg chg="addSld modSld modSection">
      <pc:chgData name="Autumn Perrault" userId="" providerId="" clId="Web-{4E12D735-6EDF-4BF3-9EE0-072A57F4CED7}" dt="2021-05-18T23:03:21.584" v="50"/>
      <pc:docMkLst>
        <pc:docMk/>
      </pc:docMkLst>
      <pc:sldChg chg="delSp">
        <pc:chgData name="Autumn Perrault" userId="" providerId="" clId="Web-{4E12D735-6EDF-4BF3-9EE0-072A57F4CED7}" dt="2021-05-18T23:03:21.584" v="50"/>
        <pc:sldMkLst>
          <pc:docMk/>
          <pc:sldMk cId="2180037724" sldId="284"/>
        </pc:sldMkLst>
        <pc:picChg chg="del">
          <ac:chgData name="Autumn Perrault" userId="" providerId="" clId="Web-{4E12D735-6EDF-4BF3-9EE0-072A57F4CED7}" dt="2021-05-18T23:03:21.584" v="50"/>
          <ac:picMkLst>
            <pc:docMk/>
            <pc:sldMk cId="2180037724" sldId="284"/>
            <ac:picMk id="2" creationId="{E1A899BE-CE02-4481-969D-2BBC16183755}"/>
          </ac:picMkLst>
        </pc:picChg>
      </pc:sldChg>
      <pc:sldChg chg="addSp delSp modSp new">
        <pc:chgData name="Autumn Perrault" userId="" providerId="" clId="Web-{4E12D735-6EDF-4BF3-9EE0-072A57F4CED7}" dt="2021-05-18T23:03:11.693" v="49" actId="1076"/>
        <pc:sldMkLst>
          <pc:docMk/>
          <pc:sldMk cId="17452876" sldId="322"/>
        </pc:sldMkLst>
        <pc:spChg chg="add del mod">
          <ac:chgData name="Autumn Perrault" userId="" providerId="" clId="Web-{4E12D735-6EDF-4BF3-9EE0-072A57F4CED7}" dt="2021-05-18T23:02:00.739" v="6"/>
          <ac:spMkLst>
            <pc:docMk/>
            <pc:sldMk cId="17452876" sldId="322"/>
            <ac:spMk id="4" creationId="{20BA3CE9-EC42-494B-8B6E-F33E39FF5EE8}"/>
          </ac:spMkLst>
        </pc:spChg>
        <pc:spChg chg="add mod">
          <ac:chgData name="Autumn Perrault" userId="" providerId="" clId="Web-{4E12D735-6EDF-4BF3-9EE0-072A57F4CED7}" dt="2021-05-18T23:03:11.693" v="49" actId="1076"/>
          <ac:spMkLst>
            <pc:docMk/>
            <pc:sldMk cId="17452876" sldId="322"/>
            <ac:spMk id="5" creationId="{1059AF21-FCC2-4361-B9BA-40A8D323AC82}"/>
          </ac:spMkLst>
        </pc:spChg>
      </pc:sldChg>
    </pc:docChg>
  </pc:docChgLst>
  <pc:docChgLst>
    <pc:chgData name="Autumn Perrault" userId="uLsRHfv9vY9MGGihONTXsHS4kJT7IeaCtU6at+doaqc=" providerId="None" clId="Web-{7C22A33F-4331-4EFE-972F-8FA31C7CCF20}"/>
    <pc:docChg chg="modSld">
      <pc:chgData name="Autumn Perrault" userId="uLsRHfv9vY9MGGihONTXsHS4kJT7IeaCtU6at+doaqc=" providerId="None" clId="Web-{7C22A33F-4331-4EFE-972F-8FA31C7CCF20}" dt="2021-05-18T18:08:52.488" v="3" actId="1076"/>
      <pc:docMkLst>
        <pc:docMk/>
      </pc:docMkLst>
      <pc:sldChg chg="modSp">
        <pc:chgData name="Autumn Perrault" userId="uLsRHfv9vY9MGGihONTXsHS4kJT7IeaCtU6at+doaqc=" providerId="None" clId="Web-{7C22A33F-4331-4EFE-972F-8FA31C7CCF20}" dt="2021-05-18T18:08:52.488" v="3" actId="1076"/>
        <pc:sldMkLst>
          <pc:docMk/>
          <pc:sldMk cId="2180037724" sldId="284"/>
        </pc:sldMkLst>
        <pc:spChg chg="mod">
          <ac:chgData name="Autumn Perrault" userId="uLsRHfv9vY9MGGihONTXsHS4kJT7IeaCtU6at+doaqc=" providerId="None" clId="Web-{7C22A33F-4331-4EFE-972F-8FA31C7CCF20}" dt="2021-05-18T18:08:27.346" v="2"/>
          <ac:spMkLst>
            <pc:docMk/>
            <pc:sldMk cId="2180037724" sldId="284"/>
            <ac:spMk id="12" creationId="{9ADF7DFC-00FB-3F4D-9245-BDC3E92F39B4}"/>
          </ac:spMkLst>
        </pc:spChg>
        <pc:picChg chg="mod">
          <ac:chgData name="Autumn Perrault" userId="uLsRHfv9vY9MGGihONTXsHS4kJT7IeaCtU6at+doaqc=" providerId="None" clId="Web-{7C22A33F-4331-4EFE-972F-8FA31C7CCF20}" dt="2021-05-18T18:08:52.488" v="3" actId="1076"/>
          <ac:picMkLst>
            <pc:docMk/>
            <pc:sldMk cId="2180037724" sldId="284"/>
            <ac:picMk id="5" creationId="{0A1C0937-042F-8B42-B283-22ABBC7AEA65}"/>
          </ac:picMkLst>
        </pc:picChg>
      </pc:sldChg>
    </pc:docChg>
  </pc:docChgLst>
  <pc:docChgLst>
    <pc:chgData name="Patricia Ann Lee King" clId="Web-{308FD024-35A7-4EF2-A611-82CF9A89426A}"/>
    <pc:docChg chg="modSld">
      <pc:chgData name="Patricia Ann Lee King" userId="" providerId="" clId="Web-{308FD024-35A7-4EF2-A611-82CF9A89426A}" dt="2021-05-26T04:21:18.340" v="40"/>
      <pc:docMkLst>
        <pc:docMk/>
      </pc:docMkLst>
      <pc:sldChg chg="modSp">
        <pc:chgData name="Patricia Ann Lee King" userId="" providerId="" clId="Web-{308FD024-35A7-4EF2-A611-82CF9A89426A}" dt="2021-05-26T04:21:18.340" v="40"/>
        <pc:sldMkLst>
          <pc:docMk/>
          <pc:sldMk cId="39214311" sldId="364"/>
        </pc:sldMkLst>
        <pc:graphicFrameChg chg="mod modGraphic">
          <ac:chgData name="Patricia Ann Lee King" userId="" providerId="" clId="Web-{308FD024-35A7-4EF2-A611-82CF9A89426A}" dt="2021-05-26T04:21:18.340" v="40"/>
          <ac:graphicFrameMkLst>
            <pc:docMk/>
            <pc:sldMk cId="39214311" sldId="364"/>
            <ac:graphicFrameMk id="6" creationId="{00000000-0000-0000-0000-000000000000}"/>
          </ac:graphicFrameMkLst>
        </pc:graphicFrameChg>
      </pc:sldChg>
    </pc:docChg>
  </pc:docChgLst>
  <pc:docChgLst>
    <pc:chgData name="Autumn Perrault" userId="uLsRHfv9vY9MGGihONTXsHS4kJT7IeaCtU6at+doaqc=" providerId="None" clId="Web-{B8990924-0ECE-4099-A790-4E0C8D808371}"/>
    <pc:docChg chg="modSld">
      <pc:chgData name="Autumn Perrault" userId="uLsRHfv9vY9MGGihONTXsHS4kJT7IeaCtU6at+doaqc=" providerId="None" clId="Web-{B8990924-0ECE-4099-A790-4E0C8D808371}" dt="2021-05-21T15:22:32.329" v="97"/>
      <pc:docMkLst>
        <pc:docMk/>
      </pc:docMkLst>
      <pc:sldChg chg="modSp">
        <pc:chgData name="Autumn Perrault" userId="uLsRHfv9vY9MGGihONTXsHS4kJT7IeaCtU6at+doaqc=" providerId="None" clId="Web-{B8990924-0ECE-4099-A790-4E0C8D808371}" dt="2021-05-21T15:22:32.329" v="97"/>
        <pc:sldMkLst>
          <pc:docMk/>
          <pc:sldMk cId="4256542426" sldId="287"/>
        </pc:sldMkLst>
        <pc:graphicFrameChg chg="mod modGraphic">
          <ac:chgData name="Autumn Perrault" userId="uLsRHfv9vY9MGGihONTXsHS4kJT7IeaCtU6at+doaqc=" providerId="None" clId="Web-{B8990924-0ECE-4099-A790-4E0C8D808371}" dt="2021-05-21T15:22:32.329" v="97"/>
          <ac:graphicFrameMkLst>
            <pc:docMk/>
            <pc:sldMk cId="4256542426" sldId="287"/>
            <ac:graphicFrameMk id="6" creationId="{00000000-0000-0000-0000-000000000000}"/>
          </ac:graphicFrameMkLst>
        </pc:graphicFrameChg>
      </pc:sldChg>
    </pc:docChg>
  </pc:docChgLst>
  <pc:docChgLst>
    <pc:chgData name="Autumn Perrault" userId="uLsRHfv9vY9MGGihONTXsHS4kJT7IeaCtU6at+doaqc=" providerId="None" clId="Web-{E81D7F06-BE9E-4704-BE1F-C2D28AD0DC16}"/>
    <pc:docChg chg="modSld">
      <pc:chgData name="Autumn Perrault" userId="uLsRHfv9vY9MGGihONTXsHS4kJT7IeaCtU6at+doaqc=" providerId="None" clId="Web-{E81D7F06-BE9E-4704-BE1F-C2D28AD0DC16}" dt="2021-05-18T20:23:23.190" v="0"/>
      <pc:docMkLst>
        <pc:docMk/>
      </pc:docMkLst>
      <pc:sldChg chg="addSp modSp">
        <pc:chgData name="Autumn Perrault" userId="uLsRHfv9vY9MGGihONTXsHS4kJT7IeaCtU6at+doaqc=" providerId="None" clId="Web-{E81D7F06-BE9E-4704-BE1F-C2D28AD0DC16}" dt="2021-05-18T20:23:23.190" v="0"/>
        <pc:sldMkLst>
          <pc:docMk/>
          <pc:sldMk cId="2180037724" sldId="284"/>
        </pc:sldMkLst>
        <pc:picChg chg="add mod">
          <ac:chgData name="Autumn Perrault" userId="uLsRHfv9vY9MGGihONTXsHS4kJT7IeaCtU6at+doaqc=" providerId="None" clId="Web-{E81D7F06-BE9E-4704-BE1F-C2D28AD0DC16}" dt="2021-05-18T20:23:23.190" v="0"/>
          <ac:picMkLst>
            <pc:docMk/>
            <pc:sldMk cId="2180037724" sldId="284"/>
            <ac:picMk id="2" creationId="{E1A899BE-CE02-4481-969D-2BBC161837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ILPQC NTSV</a:t>
            </a:r>
            <a:r>
              <a:rPr lang="en-US" sz="2000" baseline="0"/>
              <a:t> C-Section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'Baseline NTSV'!$G$37:$G$43</c:f>
              <c:strCache>
                <c:ptCount val="7"/>
                <c:pt idx="0">
                  <c:v>Baseline (Q4 2019)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21-Apr</c:v>
                </c:pt>
                <c:pt idx="5">
                  <c:v>21-May</c:v>
                </c:pt>
                <c:pt idx="6">
                  <c:v>Jun-21</c:v>
                </c:pt>
              </c:strCache>
            </c:strRef>
          </c:cat>
          <c:val>
            <c:numRef>
              <c:f>'Baseline NTSV'!$H$37:$H$43</c:f>
              <c:numCache>
                <c:formatCode>0%</c:formatCode>
                <c:ptCount val="7"/>
                <c:pt idx="0">
                  <c:v>0.26</c:v>
                </c:pt>
                <c:pt idx="1">
                  <c:v>0.23</c:v>
                </c:pt>
                <c:pt idx="2">
                  <c:v>0.26</c:v>
                </c:pt>
                <c:pt idx="3">
                  <c:v>0.25</c:v>
                </c:pt>
                <c:pt idx="4">
                  <c:v>0.22</c:v>
                </c:pt>
                <c:pt idx="5">
                  <c:v>0.25</c:v>
                </c:pt>
                <c:pt idx="6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AD-42EF-8B7E-CF6CD7AA0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678032"/>
        <c:axId val="2129681360"/>
      </c:lineChart>
      <c:catAx>
        <c:axId val="21296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681360"/>
        <c:crosses val="autoZero"/>
        <c:auto val="1"/>
        <c:lblAlgn val="ctr"/>
        <c:lblOffset val="100"/>
        <c:noMultiLvlLbl val="0"/>
      </c:catAx>
      <c:valAx>
        <c:axId val="2129681360"/>
        <c:scaling>
          <c:orientation val="minMax"/>
          <c:max val="0.3000000000000000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67803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>
                <a:effectLst/>
              </a:rPr>
              <a:t> </a:t>
            </a:r>
            <a:r>
              <a:rPr lang="en-US" sz="1800" b="0" i="0" u="none" strike="noStrike" baseline="0">
                <a:effectLst/>
              </a:rPr>
              <a:t>Implemented standardized patient education with positive messaging promoting vaginal birth strategies and techniques for women and families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7'!$A$2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7'!$B$1:$I$1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7'!$B$2:$I$2</c:f>
              <c:numCache>
                <c:formatCode>General</c:formatCode>
                <c:ptCount val="8"/>
                <c:pt idx="0">
                  <c:v>2.21</c:v>
                </c:pt>
                <c:pt idx="1">
                  <c:v>1.28</c:v>
                </c:pt>
                <c:pt idx="2">
                  <c:v>2.63</c:v>
                </c:pt>
                <c:pt idx="3">
                  <c:v>0</c:v>
                </c:pt>
                <c:pt idx="4">
                  <c:v>4.91</c:v>
                </c:pt>
                <c:pt idx="5">
                  <c:v>4.08</c:v>
                </c:pt>
                <c:pt idx="6">
                  <c:v>8.4700000000000006</c:v>
                </c:pt>
                <c:pt idx="7">
                  <c:v>13.89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5-4276-98EB-C1CF174DAE0B}"/>
            </c:ext>
          </c:extLst>
        </c:ser>
        <c:ser>
          <c:idx val="1"/>
          <c:order val="1"/>
          <c:tx>
            <c:strRef>
              <c:f>'SM 7'!$A$3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7'!$B$1:$I$1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7'!$B$3:$I$3</c:f>
              <c:numCache>
                <c:formatCode>General</c:formatCode>
                <c:ptCount val="8"/>
                <c:pt idx="0">
                  <c:v>18.07</c:v>
                </c:pt>
                <c:pt idx="1">
                  <c:v>30.77</c:v>
                </c:pt>
                <c:pt idx="2">
                  <c:v>42.11</c:v>
                </c:pt>
                <c:pt idx="3">
                  <c:v>60.81</c:v>
                </c:pt>
                <c:pt idx="4">
                  <c:v>62.3</c:v>
                </c:pt>
                <c:pt idx="5">
                  <c:v>65.31</c:v>
                </c:pt>
                <c:pt idx="6">
                  <c:v>69.489999999999995</c:v>
                </c:pt>
                <c:pt idx="7">
                  <c:v>72.22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5-4276-98EB-C1CF174DAE0B}"/>
            </c:ext>
          </c:extLst>
        </c:ser>
        <c:ser>
          <c:idx val="2"/>
          <c:order val="2"/>
          <c:tx>
            <c:strRef>
              <c:f>'SM 7'!$A$4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7'!$B$1:$I$1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7'!$B$4:$I$4</c:f>
              <c:numCache>
                <c:formatCode>General</c:formatCode>
                <c:ptCount val="8"/>
                <c:pt idx="0">
                  <c:v>80.72</c:v>
                </c:pt>
                <c:pt idx="1">
                  <c:v>67.95</c:v>
                </c:pt>
                <c:pt idx="2">
                  <c:v>55.26</c:v>
                </c:pt>
                <c:pt idx="3">
                  <c:v>39.19</c:v>
                </c:pt>
                <c:pt idx="4">
                  <c:v>32.79</c:v>
                </c:pt>
                <c:pt idx="5">
                  <c:v>30.61</c:v>
                </c:pt>
                <c:pt idx="6">
                  <c:v>22.03</c:v>
                </c:pt>
                <c:pt idx="7">
                  <c:v>13.89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5-4276-98EB-C1CF174DA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and integrated PVB order sets, protocols, and documentation into the EMR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3'!$A$2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3'!$B$1:$I$1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3'!$B$2:$I$2</c:f>
              <c:numCache>
                <c:formatCode>General</c:formatCode>
                <c:ptCount val="8"/>
                <c:pt idx="0">
                  <c:v>2.38</c:v>
                </c:pt>
                <c:pt idx="1">
                  <c:v>1.28</c:v>
                </c:pt>
                <c:pt idx="2">
                  <c:v>1.32</c:v>
                </c:pt>
                <c:pt idx="3">
                  <c:v>1.36</c:v>
                </c:pt>
                <c:pt idx="4">
                  <c:v>0.96</c:v>
                </c:pt>
                <c:pt idx="5">
                  <c:v>1.59</c:v>
                </c:pt>
                <c:pt idx="6">
                  <c:v>1.7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9-444C-BB26-C82EC12A9FB1}"/>
            </c:ext>
          </c:extLst>
        </c:ser>
        <c:ser>
          <c:idx val="1"/>
          <c:order val="1"/>
          <c:tx>
            <c:strRef>
              <c:f>'SM 3'!$A$3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3'!$B$1:$I$1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3'!$B$3:$I$3</c:f>
              <c:numCache>
                <c:formatCode>General</c:formatCode>
                <c:ptCount val="8"/>
                <c:pt idx="0">
                  <c:v>9.52</c:v>
                </c:pt>
                <c:pt idx="1">
                  <c:v>28.21</c:v>
                </c:pt>
                <c:pt idx="2">
                  <c:v>39.47</c:v>
                </c:pt>
                <c:pt idx="3">
                  <c:v>54.05</c:v>
                </c:pt>
                <c:pt idx="4">
                  <c:v>61.54</c:v>
                </c:pt>
                <c:pt idx="5">
                  <c:v>63.49</c:v>
                </c:pt>
                <c:pt idx="6">
                  <c:v>62.71</c:v>
                </c:pt>
                <c:pt idx="7">
                  <c:v>77.78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9-444C-BB26-C82EC12A9FB1}"/>
            </c:ext>
          </c:extLst>
        </c:ser>
        <c:ser>
          <c:idx val="2"/>
          <c:order val="2"/>
          <c:tx>
            <c:strRef>
              <c:f>'SM 3'!$A$4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3'!$B$1:$I$1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3'!$B$4:$I$4</c:f>
              <c:numCache>
                <c:formatCode>General</c:formatCode>
                <c:ptCount val="8"/>
                <c:pt idx="0">
                  <c:v>88.1</c:v>
                </c:pt>
                <c:pt idx="1">
                  <c:v>70.510000000000005</c:v>
                </c:pt>
                <c:pt idx="2">
                  <c:v>59.21</c:v>
                </c:pt>
                <c:pt idx="3">
                  <c:v>44.59</c:v>
                </c:pt>
                <c:pt idx="4">
                  <c:v>37.5</c:v>
                </c:pt>
                <c:pt idx="5">
                  <c:v>34.92</c:v>
                </c:pt>
                <c:pt idx="6">
                  <c:v>35.590000000000003</c:v>
                </c:pt>
                <c:pt idx="7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9-444C-BB26-C82EC12A9FB1}"/>
            </c:ext>
          </c:extLst>
        </c:ser>
        <c:ser>
          <c:idx val="3"/>
          <c:order val="3"/>
          <c:tx>
            <c:strRef>
              <c:f>'SM 3'!$A$5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'SM 3'!$B$1:$I$1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3'!$B$5:$I$5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3-B689-444C-BB26-C82EC12A9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June 2021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NTSV C-Section Rate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7F-4EA3-9BE9-D28DAC12BC10}"/>
              </c:ext>
            </c:extLst>
          </c:dPt>
          <c:val>
            <c:numRef>
              <c:f>'June NTSV'!$C$1:$C$60</c:f>
              <c:numCache>
                <c:formatCode>0%</c:formatCode>
                <c:ptCount val="60"/>
                <c:pt idx="0">
                  <c:v>3.7735849056603772E-2</c:v>
                </c:pt>
                <c:pt idx="1">
                  <c:v>3.7735849056603772E-2</c:v>
                </c:pt>
                <c:pt idx="2">
                  <c:v>6.25E-2</c:v>
                </c:pt>
                <c:pt idx="3">
                  <c:v>8.3333333333333329E-2</c:v>
                </c:pt>
                <c:pt idx="4">
                  <c:v>9.0909090909090912E-2</c:v>
                </c:pt>
                <c:pt idx="5">
                  <c:v>0.1111111111111111</c:v>
                </c:pt>
                <c:pt idx="6">
                  <c:v>0.11428571428571428</c:v>
                </c:pt>
                <c:pt idx="7">
                  <c:v>0.125</c:v>
                </c:pt>
                <c:pt idx="8">
                  <c:v>0.125</c:v>
                </c:pt>
                <c:pt idx="9">
                  <c:v>0.15068493150684931</c:v>
                </c:pt>
                <c:pt idx="10">
                  <c:v>0.15151515151515152</c:v>
                </c:pt>
                <c:pt idx="11">
                  <c:v>0.15306122448979592</c:v>
                </c:pt>
                <c:pt idx="12">
                  <c:v>0.15789473684210525</c:v>
                </c:pt>
                <c:pt idx="13">
                  <c:v>0.16666666666666666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0.18181818181818182</c:v>
                </c:pt>
                <c:pt idx="17">
                  <c:v>0.2</c:v>
                </c:pt>
                <c:pt idx="18">
                  <c:v>0.20512820512820512</c:v>
                </c:pt>
                <c:pt idx="19">
                  <c:v>0.20833333333333334</c:v>
                </c:pt>
                <c:pt idx="20">
                  <c:v>0.21888412017167383</c:v>
                </c:pt>
                <c:pt idx="21">
                  <c:v>0.22222222222222221</c:v>
                </c:pt>
                <c:pt idx="22">
                  <c:v>0.22222222222222221</c:v>
                </c:pt>
                <c:pt idx="23">
                  <c:v>0.22500000000000001</c:v>
                </c:pt>
                <c:pt idx="24">
                  <c:v>0.23</c:v>
                </c:pt>
                <c:pt idx="25">
                  <c:v>0.23076923076923078</c:v>
                </c:pt>
                <c:pt idx="26">
                  <c:v>0.23809523809523808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0.25641025641025639</c:v>
                </c:pt>
                <c:pt idx="32">
                  <c:v>0.25974025974025972</c:v>
                </c:pt>
                <c:pt idx="33">
                  <c:v>0.26</c:v>
                </c:pt>
                <c:pt idx="34">
                  <c:v>0.2608695652173913</c:v>
                </c:pt>
                <c:pt idx="35">
                  <c:v>0.26923076923076922</c:v>
                </c:pt>
                <c:pt idx="36">
                  <c:v>0.2857142857142857</c:v>
                </c:pt>
                <c:pt idx="37">
                  <c:v>0.2857142857142857</c:v>
                </c:pt>
                <c:pt idx="38">
                  <c:v>0.29166666666666669</c:v>
                </c:pt>
                <c:pt idx="39">
                  <c:v>0.29411764705882354</c:v>
                </c:pt>
                <c:pt idx="40">
                  <c:v>0.29761904761904762</c:v>
                </c:pt>
                <c:pt idx="41">
                  <c:v>0.3</c:v>
                </c:pt>
                <c:pt idx="42">
                  <c:v>0.3</c:v>
                </c:pt>
                <c:pt idx="43">
                  <c:v>0.30769230769230771</c:v>
                </c:pt>
                <c:pt idx="44">
                  <c:v>0.30882352941176472</c:v>
                </c:pt>
                <c:pt idx="45">
                  <c:v>0.32291666666666669</c:v>
                </c:pt>
                <c:pt idx="46">
                  <c:v>0.33333333333333331</c:v>
                </c:pt>
                <c:pt idx="47">
                  <c:v>0.33333333333333331</c:v>
                </c:pt>
                <c:pt idx="48">
                  <c:v>0.33333333333333331</c:v>
                </c:pt>
                <c:pt idx="49">
                  <c:v>0.33333333333333331</c:v>
                </c:pt>
                <c:pt idx="50">
                  <c:v>0.4</c:v>
                </c:pt>
                <c:pt idx="51">
                  <c:v>0.4642857142857143</c:v>
                </c:pt>
                <c:pt idx="52">
                  <c:v>0.5</c:v>
                </c:pt>
                <c:pt idx="53">
                  <c:v>0.5</c:v>
                </c:pt>
                <c:pt idx="54">
                  <c:v>0.55555555555555558</c:v>
                </c:pt>
                <c:pt idx="55">
                  <c:v>0.60869565217391308</c:v>
                </c:pt>
                <c:pt idx="56">
                  <c:v>0.625</c:v>
                </c:pt>
                <c:pt idx="57">
                  <c:v>0.75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F-4EA3-9BE9-D28DAC12B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698944"/>
        <c:axId val="337707264"/>
      </c:barChart>
      <c:catAx>
        <c:axId val="337698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7707264"/>
        <c:crosses val="autoZero"/>
        <c:auto val="1"/>
        <c:lblAlgn val="ctr"/>
        <c:lblOffset val="100"/>
        <c:noMultiLvlLbl val="0"/>
      </c:catAx>
      <c:valAx>
        <c:axId val="337707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6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% of NTSV C-Sections Meeting ACOG/SMFM Criteria for ILPQC Hospitals Baseline Data </a:t>
            </a:r>
            <a:endParaRPr lang="en-US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'ACOG.SMFM 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'!$B$2:$B$5</c:f>
              <c:numCache>
                <c:formatCode>General</c:formatCode>
                <c:ptCount val="4"/>
                <c:pt idx="0">
                  <c:v>51</c:v>
                </c:pt>
                <c:pt idx="1">
                  <c:v>40</c:v>
                </c:pt>
                <c:pt idx="2">
                  <c:v>82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6-447D-BDCB-367B3185A947}"/>
            </c:ext>
          </c:extLst>
        </c:ser>
        <c:ser>
          <c:idx val="1"/>
          <c:order val="1"/>
          <c:tx>
            <c:strRef>
              <c:f>'ACOG.SMFM '!$C$1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'!$C$2:$C$5</c:f>
              <c:numCache>
                <c:formatCode>General</c:formatCode>
                <c:ptCount val="4"/>
                <c:pt idx="0">
                  <c:v>53</c:v>
                </c:pt>
                <c:pt idx="1">
                  <c:v>57</c:v>
                </c:pt>
                <c:pt idx="2">
                  <c:v>79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6-447D-BDCB-367B3185A947}"/>
            </c:ext>
          </c:extLst>
        </c:ser>
        <c:ser>
          <c:idx val="2"/>
          <c:order val="2"/>
          <c:tx>
            <c:strRef>
              <c:f>'ACOG.SMFM '!$D$1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'!$D$2:$D$5</c:f>
              <c:numCache>
                <c:formatCode>General</c:formatCode>
                <c:ptCount val="4"/>
                <c:pt idx="0">
                  <c:v>53</c:v>
                </c:pt>
                <c:pt idx="1">
                  <c:v>43</c:v>
                </c:pt>
                <c:pt idx="2">
                  <c:v>76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6-447D-BDCB-367B3185A947}"/>
            </c:ext>
          </c:extLst>
        </c:ser>
        <c:ser>
          <c:idx val="3"/>
          <c:order val="3"/>
          <c:tx>
            <c:strRef>
              <c:f>'ACOG.SMFM '!$E$1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'!$E$2:$E$5</c:f>
              <c:numCache>
                <c:formatCode>General</c:formatCode>
                <c:ptCount val="4"/>
                <c:pt idx="0">
                  <c:v>50</c:v>
                </c:pt>
                <c:pt idx="1">
                  <c:v>44</c:v>
                </c:pt>
                <c:pt idx="2">
                  <c:v>80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6-447D-BDCB-367B3185A947}"/>
            </c:ext>
          </c:extLst>
        </c:ser>
        <c:ser>
          <c:idx val="4"/>
          <c:order val="4"/>
          <c:tx>
            <c:strRef>
              <c:f>'ACOG.SMFM '!$F$1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'!$F$2:$F$5</c:f>
              <c:numCache>
                <c:formatCode>General</c:formatCode>
                <c:ptCount val="4"/>
                <c:pt idx="0">
                  <c:v>58</c:v>
                </c:pt>
                <c:pt idx="1">
                  <c:v>50</c:v>
                </c:pt>
                <c:pt idx="2">
                  <c:v>79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F6-447D-BDCB-367B3185A947}"/>
            </c:ext>
          </c:extLst>
        </c:ser>
        <c:ser>
          <c:idx val="5"/>
          <c:order val="5"/>
          <c:tx>
            <c:strRef>
              <c:f>'ACOG.SMFM '!$G$1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'!$G$2:$G$5</c:f>
              <c:numCache>
                <c:formatCode>General</c:formatCode>
                <c:ptCount val="4"/>
                <c:pt idx="0">
                  <c:v>58</c:v>
                </c:pt>
                <c:pt idx="1">
                  <c:v>54</c:v>
                </c:pt>
                <c:pt idx="2">
                  <c:v>82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F6-447D-BDCB-367B3185A947}"/>
            </c:ext>
          </c:extLst>
        </c:ser>
        <c:ser>
          <c:idx val="6"/>
          <c:order val="6"/>
          <c:tx>
            <c:strRef>
              <c:f>'ACOG.SMFM '!$H$1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'!$H$2:$H$5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  <c:pt idx="2">
                  <c:v>88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F6-447D-BDCB-367B3185A947}"/>
            </c:ext>
          </c:extLst>
        </c:ser>
        <c:ser>
          <c:idx val="7"/>
          <c:order val="7"/>
          <c:tx>
            <c:strRef>
              <c:f>'ACOG.SMFM '!$I$1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  <a:effectLst/>
          </c:spPr>
          <c:invertIfNegative val="0"/>
          <c:cat>
            <c:strRef>
              <c:f>'ACOG.SMFM '!$A$2:$A$5</c:f>
              <c:strCache>
                <c:ptCount val="4"/>
                <c:pt idx="0">
                  <c:v>Cesarean after Induction</c:v>
                </c:pt>
                <c:pt idx="1">
                  <c:v>Labor Dystocia</c:v>
                </c:pt>
                <c:pt idx="2">
                  <c:v>Fetal Heart Rate Concerns</c:v>
                </c:pt>
                <c:pt idx="3">
                  <c:v>Total NTSV C-Sections</c:v>
                </c:pt>
              </c:strCache>
            </c:strRef>
          </c:cat>
          <c:val>
            <c:numRef>
              <c:f>'ACOG.SMFM '!$I$2:$I$5</c:f>
              <c:numCache>
                <c:formatCode>General</c:formatCode>
                <c:ptCount val="4"/>
                <c:pt idx="0">
                  <c:v>53</c:v>
                </c:pt>
                <c:pt idx="1">
                  <c:v>56</c:v>
                </c:pt>
                <c:pt idx="2">
                  <c:v>77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F6-447D-BDCB-367B3185A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7273840"/>
        <c:axId val="917270512"/>
      </c:barChart>
      <c:catAx>
        <c:axId val="91727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270512"/>
        <c:crosses val="autoZero"/>
        <c:auto val="1"/>
        <c:lblAlgn val="ctr"/>
        <c:lblOffset val="100"/>
        <c:noMultiLvlLbl val="0"/>
      </c:catAx>
      <c:valAx>
        <c:axId val="917270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27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provider and nurse education and other strategies to achieve buy-in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1'!$A$2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1'!$B$1:$I$1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1'!$B$2:$I$2</c:f>
              <c:numCache>
                <c:formatCode>General</c:formatCode>
                <c:ptCount val="8"/>
                <c:pt idx="0">
                  <c:v>2.11</c:v>
                </c:pt>
                <c:pt idx="1">
                  <c:v>5.12</c:v>
                </c:pt>
                <c:pt idx="2">
                  <c:v>7.89</c:v>
                </c:pt>
                <c:pt idx="3">
                  <c:v>16.98</c:v>
                </c:pt>
                <c:pt idx="4">
                  <c:v>18.46</c:v>
                </c:pt>
                <c:pt idx="5">
                  <c:v>22.81</c:v>
                </c:pt>
                <c:pt idx="6">
                  <c:v>32.200000000000003</c:v>
                </c:pt>
                <c:pt idx="7">
                  <c:v>44.44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F-41C1-BF35-44E135051C95}"/>
            </c:ext>
          </c:extLst>
        </c:ser>
        <c:ser>
          <c:idx val="1"/>
          <c:order val="1"/>
          <c:tx>
            <c:strRef>
              <c:f>'SM 1'!$A$3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1'!$B$1:$I$1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1'!$B$3:$I$3</c:f>
              <c:numCache>
                <c:formatCode>General</c:formatCode>
                <c:ptCount val="8"/>
                <c:pt idx="0">
                  <c:v>32.409999999999997</c:v>
                </c:pt>
                <c:pt idx="1">
                  <c:v>60.26</c:v>
                </c:pt>
                <c:pt idx="2">
                  <c:v>73.680000000000007</c:v>
                </c:pt>
                <c:pt idx="3">
                  <c:v>75.47</c:v>
                </c:pt>
                <c:pt idx="4">
                  <c:v>73.849999999999994</c:v>
                </c:pt>
                <c:pt idx="5">
                  <c:v>73.680000000000007</c:v>
                </c:pt>
                <c:pt idx="6">
                  <c:v>64.42</c:v>
                </c:pt>
                <c:pt idx="7">
                  <c:v>55.56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F-41C1-BF35-44E135051C95}"/>
            </c:ext>
          </c:extLst>
        </c:ser>
        <c:ser>
          <c:idx val="2"/>
          <c:order val="2"/>
          <c:tx>
            <c:strRef>
              <c:f>'SM 1'!$A$4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1'!$B$1:$I$1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1'!$B$4:$I$4</c:f>
              <c:numCache>
                <c:formatCode>General</c:formatCode>
                <c:ptCount val="8"/>
                <c:pt idx="0">
                  <c:v>65.48</c:v>
                </c:pt>
                <c:pt idx="1">
                  <c:v>34.619999999999997</c:v>
                </c:pt>
                <c:pt idx="2">
                  <c:v>18.420000000000002</c:v>
                </c:pt>
                <c:pt idx="3">
                  <c:v>12.16</c:v>
                </c:pt>
                <c:pt idx="4">
                  <c:v>7.69</c:v>
                </c:pt>
                <c:pt idx="5">
                  <c:v>3.51</c:v>
                </c:pt>
                <c:pt idx="6">
                  <c:v>3.38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F-41C1-BF35-44E135051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standardized protocol/processes for induction, labor support management and response to labor and FHR abnormalities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2'!$A$2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2'!$B$1:$I$1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2'!$B$2:$I$2</c:f>
              <c:numCache>
                <c:formatCode>General</c:formatCode>
                <c:ptCount val="8"/>
                <c:pt idx="0">
                  <c:v>16.87</c:v>
                </c:pt>
                <c:pt idx="1">
                  <c:v>11.54</c:v>
                </c:pt>
                <c:pt idx="2">
                  <c:v>14.47</c:v>
                </c:pt>
                <c:pt idx="3">
                  <c:v>12.16</c:v>
                </c:pt>
                <c:pt idx="4">
                  <c:v>16.920000000000002</c:v>
                </c:pt>
                <c:pt idx="5">
                  <c:v>23.21</c:v>
                </c:pt>
                <c:pt idx="6">
                  <c:v>22.58</c:v>
                </c:pt>
                <c:pt idx="7">
                  <c:v>34.29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2-44AA-B242-FA9291645527}"/>
            </c:ext>
          </c:extLst>
        </c:ser>
        <c:ser>
          <c:idx val="1"/>
          <c:order val="1"/>
          <c:tx>
            <c:strRef>
              <c:f>'SM 2'!$A$3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2'!$B$1:$I$1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2'!$B$3:$I$3</c:f>
              <c:numCache>
                <c:formatCode>General</c:formatCode>
                <c:ptCount val="8"/>
                <c:pt idx="0">
                  <c:v>22.89</c:v>
                </c:pt>
                <c:pt idx="1">
                  <c:v>41.03</c:v>
                </c:pt>
                <c:pt idx="2">
                  <c:v>51.32</c:v>
                </c:pt>
                <c:pt idx="3">
                  <c:v>66.22</c:v>
                </c:pt>
                <c:pt idx="4">
                  <c:v>66.22</c:v>
                </c:pt>
                <c:pt idx="5">
                  <c:v>62.5</c:v>
                </c:pt>
                <c:pt idx="6">
                  <c:v>59.32</c:v>
                </c:pt>
                <c:pt idx="7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2-44AA-B242-FA9291645527}"/>
            </c:ext>
          </c:extLst>
        </c:ser>
        <c:ser>
          <c:idx val="2"/>
          <c:order val="2"/>
          <c:tx>
            <c:strRef>
              <c:f>'SM 2'!$A$4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2'!$B$1:$I$1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2'!$B$4:$I$4</c:f>
              <c:numCache>
                <c:formatCode>General</c:formatCode>
                <c:ptCount val="8"/>
                <c:pt idx="0">
                  <c:v>60.24</c:v>
                </c:pt>
                <c:pt idx="1">
                  <c:v>47.44</c:v>
                </c:pt>
                <c:pt idx="2">
                  <c:v>34.21</c:v>
                </c:pt>
                <c:pt idx="3">
                  <c:v>21.62</c:v>
                </c:pt>
                <c:pt idx="4">
                  <c:v>15.38</c:v>
                </c:pt>
                <c:pt idx="5">
                  <c:v>14.29</c:v>
                </c:pt>
                <c:pt idx="6">
                  <c:v>13.56</c:v>
                </c:pt>
                <c:pt idx="7">
                  <c:v>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2-44AA-B242-FA9291645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19934747739868"/>
          <c:y val="0.91514680263265358"/>
          <c:w val="0.39560130504520269"/>
          <c:h val="8.4853197367346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Integrated process to review and share data that includes provider-level data with labor and delivery clinical teams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8'!$A$2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8'!$B$1:$I$1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8'!$B$2:$I$2</c:f>
              <c:numCache>
                <c:formatCode>General</c:formatCode>
                <c:ptCount val="8"/>
                <c:pt idx="0">
                  <c:v>4.76</c:v>
                </c:pt>
                <c:pt idx="1">
                  <c:v>5.13</c:v>
                </c:pt>
                <c:pt idx="2">
                  <c:v>9.2100000000000009</c:v>
                </c:pt>
                <c:pt idx="3">
                  <c:v>20.27</c:v>
                </c:pt>
                <c:pt idx="4">
                  <c:v>28.12</c:v>
                </c:pt>
                <c:pt idx="5">
                  <c:v>29.82</c:v>
                </c:pt>
                <c:pt idx="6">
                  <c:v>33.9</c:v>
                </c:pt>
                <c:pt idx="7">
                  <c:v>51.43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C-47D1-B21F-1BFD8239E3F9}"/>
            </c:ext>
          </c:extLst>
        </c:ser>
        <c:ser>
          <c:idx val="1"/>
          <c:order val="1"/>
          <c:tx>
            <c:strRef>
              <c:f>'SM 8'!$A$3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8'!$B$1:$I$1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8'!$B$3:$I$3</c:f>
              <c:numCache>
                <c:formatCode>General</c:formatCode>
                <c:ptCount val="8"/>
                <c:pt idx="0">
                  <c:v>16.670000000000002</c:v>
                </c:pt>
                <c:pt idx="1">
                  <c:v>38.46</c:v>
                </c:pt>
                <c:pt idx="2">
                  <c:v>48.68</c:v>
                </c:pt>
                <c:pt idx="3">
                  <c:v>55.41</c:v>
                </c:pt>
                <c:pt idx="4">
                  <c:v>56.25</c:v>
                </c:pt>
                <c:pt idx="5">
                  <c:v>57.89</c:v>
                </c:pt>
                <c:pt idx="6">
                  <c:v>66.67</c:v>
                </c:pt>
                <c:pt idx="7">
                  <c:v>45.71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C-47D1-B21F-1BFD8239E3F9}"/>
            </c:ext>
          </c:extLst>
        </c:ser>
        <c:ser>
          <c:idx val="2"/>
          <c:order val="2"/>
          <c:tx>
            <c:strRef>
              <c:f>'SM 8'!$A$4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8'!$B$1:$I$1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8'!$B$4:$I$4</c:f>
              <c:numCache>
                <c:formatCode>General</c:formatCode>
                <c:ptCount val="8"/>
                <c:pt idx="0">
                  <c:v>78.569999999999993</c:v>
                </c:pt>
                <c:pt idx="1">
                  <c:v>56.41</c:v>
                </c:pt>
                <c:pt idx="2">
                  <c:v>42.11</c:v>
                </c:pt>
                <c:pt idx="3">
                  <c:v>24.32</c:v>
                </c:pt>
                <c:pt idx="4">
                  <c:v>15</c:v>
                </c:pt>
                <c:pt idx="5">
                  <c:v>10.199999999999999</c:v>
                </c:pt>
                <c:pt idx="6">
                  <c:v>6.78</c:v>
                </c:pt>
                <c:pt idx="7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C-47D1-B21F-1BFD8239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cesarean decision checklist using ACOG/SMFM labor guidelines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4'!$A$2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4'!$B$1:$I$1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4'!$B$2:$I$2</c:f>
              <c:numCache>
                <c:formatCode>General</c:formatCode>
                <c:ptCount val="8"/>
                <c:pt idx="0">
                  <c:v>3.58</c:v>
                </c:pt>
                <c:pt idx="1">
                  <c:v>5.13</c:v>
                </c:pt>
                <c:pt idx="2">
                  <c:v>6.58</c:v>
                </c:pt>
                <c:pt idx="3">
                  <c:v>8.11</c:v>
                </c:pt>
                <c:pt idx="4">
                  <c:v>10</c:v>
                </c:pt>
                <c:pt idx="5">
                  <c:v>17.54</c:v>
                </c:pt>
                <c:pt idx="6">
                  <c:v>25.42</c:v>
                </c:pt>
                <c:pt idx="7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2-45ED-9FFC-9AF44050F494}"/>
            </c:ext>
          </c:extLst>
        </c:ser>
        <c:ser>
          <c:idx val="1"/>
          <c:order val="1"/>
          <c:tx>
            <c:strRef>
              <c:f>'SM 4'!$A$3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4'!$B$1:$I$1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4'!$B$3:$I$3</c:f>
              <c:numCache>
                <c:formatCode>General</c:formatCode>
                <c:ptCount val="8"/>
                <c:pt idx="0">
                  <c:v>9.52</c:v>
                </c:pt>
                <c:pt idx="1">
                  <c:v>30.77</c:v>
                </c:pt>
                <c:pt idx="2">
                  <c:v>40.79</c:v>
                </c:pt>
                <c:pt idx="3">
                  <c:v>60.81</c:v>
                </c:pt>
                <c:pt idx="4">
                  <c:v>73.33</c:v>
                </c:pt>
                <c:pt idx="5">
                  <c:v>71.930000000000007</c:v>
                </c:pt>
                <c:pt idx="6">
                  <c:v>69.489999999999995</c:v>
                </c:pt>
                <c:pt idx="7">
                  <c:v>63.89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2-45ED-9FFC-9AF44050F494}"/>
            </c:ext>
          </c:extLst>
        </c:ser>
        <c:ser>
          <c:idx val="2"/>
          <c:order val="2"/>
          <c:tx>
            <c:strRef>
              <c:f>'SM 4'!$A$4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4'!$B$1:$I$1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4'!$B$4:$I$4</c:f>
              <c:numCache>
                <c:formatCode>General</c:formatCode>
                <c:ptCount val="8"/>
                <c:pt idx="0">
                  <c:v>86.9</c:v>
                </c:pt>
                <c:pt idx="1">
                  <c:v>64.099999999999994</c:v>
                </c:pt>
                <c:pt idx="2">
                  <c:v>52.63</c:v>
                </c:pt>
                <c:pt idx="3">
                  <c:v>31.08</c:v>
                </c:pt>
                <c:pt idx="4">
                  <c:v>16.670000000000002</c:v>
                </c:pt>
                <c:pt idx="5">
                  <c:v>10.53</c:v>
                </c:pt>
                <c:pt idx="6">
                  <c:v>5.09</c:v>
                </c:pt>
                <c:pt idx="7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2-45ED-9FFC-9AF44050F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decision huddles and/or decision debriefs with appropriate care team to standardize use of ACOG/SMFM guidelines and checklist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5'!$A$2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5'!$B$1:$I$1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5'!$B$2:$I$2</c:f>
              <c:numCache>
                <c:formatCode>General</c:formatCode>
                <c:ptCount val="8"/>
                <c:pt idx="0">
                  <c:v>2.39</c:v>
                </c:pt>
                <c:pt idx="1">
                  <c:v>2.57</c:v>
                </c:pt>
                <c:pt idx="2">
                  <c:v>3.95</c:v>
                </c:pt>
                <c:pt idx="3">
                  <c:v>6.76</c:v>
                </c:pt>
                <c:pt idx="4">
                  <c:v>10.77</c:v>
                </c:pt>
                <c:pt idx="5">
                  <c:v>14.04</c:v>
                </c:pt>
                <c:pt idx="6">
                  <c:v>18.64</c:v>
                </c:pt>
                <c:pt idx="7">
                  <c:v>30.56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A-42E0-9C89-49058CAF6828}"/>
            </c:ext>
          </c:extLst>
        </c:ser>
        <c:ser>
          <c:idx val="1"/>
          <c:order val="1"/>
          <c:tx>
            <c:strRef>
              <c:f>'SM 5'!$A$3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5'!$B$1:$I$1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5'!$B$3:$I$3</c:f>
              <c:numCache>
                <c:formatCode>General</c:formatCode>
                <c:ptCount val="8"/>
                <c:pt idx="0">
                  <c:v>10.71</c:v>
                </c:pt>
                <c:pt idx="1">
                  <c:v>26.92</c:v>
                </c:pt>
                <c:pt idx="2">
                  <c:v>39.47</c:v>
                </c:pt>
                <c:pt idx="3">
                  <c:v>55.41</c:v>
                </c:pt>
                <c:pt idx="4">
                  <c:v>64.62</c:v>
                </c:pt>
                <c:pt idx="5">
                  <c:v>73.02</c:v>
                </c:pt>
                <c:pt idx="6">
                  <c:v>71.19</c:v>
                </c:pt>
                <c:pt idx="7">
                  <c:v>63.89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A-42E0-9C89-49058CAF6828}"/>
            </c:ext>
          </c:extLst>
        </c:ser>
        <c:ser>
          <c:idx val="2"/>
          <c:order val="2"/>
          <c:tx>
            <c:strRef>
              <c:f>'SM 5'!$A$4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5'!$B$1:$I$1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5'!$B$4:$I$4</c:f>
              <c:numCache>
                <c:formatCode>General</c:formatCode>
                <c:ptCount val="8"/>
                <c:pt idx="0">
                  <c:v>86.9</c:v>
                </c:pt>
                <c:pt idx="1">
                  <c:v>70.510000000000005</c:v>
                </c:pt>
                <c:pt idx="2">
                  <c:v>56.58</c:v>
                </c:pt>
                <c:pt idx="3">
                  <c:v>37.840000000000003</c:v>
                </c:pt>
                <c:pt idx="4">
                  <c:v>24.62</c:v>
                </c:pt>
                <c:pt idx="5">
                  <c:v>14.29</c:v>
                </c:pt>
                <c:pt idx="6">
                  <c:v>10.17</c:v>
                </c:pt>
                <c:pt idx="7">
                  <c:v>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BA-42E0-9C89-49058CAF6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Implemented workflow process to incorporate shared decision making with the patient </a:t>
            </a:r>
            <a:endParaRPr lang="en-US" sz="18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6'!$A$2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6'!$B$1:$I$1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6'!$B$2:$I$2</c:f>
              <c:numCache>
                <c:formatCode>General</c:formatCode>
                <c:ptCount val="8"/>
                <c:pt idx="0">
                  <c:v>2.41</c:v>
                </c:pt>
                <c:pt idx="1">
                  <c:v>2.56</c:v>
                </c:pt>
                <c:pt idx="2">
                  <c:v>3.94</c:v>
                </c:pt>
                <c:pt idx="3">
                  <c:v>4.05</c:v>
                </c:pt>
                <c:pt idx="4">
                  <c:v>6.15</c:v>
                </c:pt>
                <c:pt idx="5">
                  <c:v>8.77</c:v>
                </c:pt>
                <c:pt idx="6">
                  <c:v>13.56</c:v>
                </c:pt>
                <c:pt idx="7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8-4AC4-864D-51B688B80B86}"/>
            </c:ext>
          </c:extLst>
        </c:ser>
        <c:ser>
          <c:idx val="1"/>
          <c:order val="1"/>
          <c:tx>
            <c:strRef>
              <c:f>'SM 6'!$A$3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6'!$B$1:$I$1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6'!$B$3:$I$3</c:f>
              <c:numCache>
                <c:formatCode>General</c:formatCode>
                <c:ptCount val="8"/>
                <c:pt idx="0">
                  <c:v>13.25</c:v>
                </c:pt>
                <c:pt idx="1">
                  <c:v>29.49</c:v>
                </c:pt>
                <c:pt idx="2">
                  <c:v>42.11</c:v>
                </c:pt>
                <c:pt idx="3">
                  <c:v>60.81</c:v>
                </c:pt>
                <c:pt idx="4">
                  <c:v>66.150000000000006</c:v>
                </c:pt>
                <c:pt idx="5">
                  <c:v>71.430000000000007</c:v>
                </c:pt>
                <c:pt idx="6">
                  <c:v>72.88</c:v>
                </c:pt>
                <c:pt idx="7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8-4AC4-864D-51B688B80B86}"/>
            </c:ext>
          </c:extLst>
        </c:ser>
        <c:ser>
          <c:idx val="2"/>
          <c:order val="2"/>
          <c:tx>
            <c:strRef>
              <c:f>'SM 6'!$A$4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6'!$B$1:$I$1</c:f>
              <c:strCache>
                <c:ptCount val="8"/>
                <c:pt idx="0">
                  <c:v>Baseline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</c:strCache>
            </c:strRef>
          </c:cat>
          <c:val>
            <c:numRef>
              <c:f>'SM 6'!$B$4:$I$4</c:f>
              <c:numCache>
                <c:formatCode>General</c:formatCode>
                <c:ptCount val="8"/>
                <c:pt idx="0">
                  <c:v>84.34</c:v>
                </c:pt>
                <c:pt idx="1">
                  <c:v>67.95</c:v>
                </c:pt>
                <c:pt idx="2">
                  <c:v>53.95</c:v>
                </c:pt>
                <c:pt idx="3">
                  <c:v>35.14</c:v>
                </c:pt>
                <c:pt idx="4">
                  <c:v>27.49</c:v>
                </c:pt>
                <c:pt idx="5">
                  <c:v>19.05</c:v>
                </c:pt>
                <c:pt idx="6">
                  <c:v>12.56</c:v>
                </c:pt>
                <c:pt idx="7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8-4AC4-864D-51B688B80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E21B8-D77A-4268-8D9B-210BAC61C4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2FA32-6261-48B3-8E02-D70D71AC0F56}">
      <dgm:prSet phldrT="[Text]" custT="1"/>
      <dgm:spPr/>
      <dgm:t>
        <a:bodyPr/>
        <a:lstStyle/>
        <a:p>
          <a:pPr algn="l"/>
          <a:r>
            <a:rPr lang="en-US" sz="2400" b="1" u="sng" dirty="0"/>
            <a:t>Aim:</a:t>
          </a:r>
          <a:r>
            <a:rPr lang="en-US" sz="2400" b="0" u="none" dirty="0"/>
            <a:t> </a:t>
          </a:r>
          <a:r>
            <a:rPr lang="en-US" sz="2400" dirty="0"/>
            <a:t>70% of participating hospitals will be at or below the Healthy People goal of 24.7% cesarean delivery rate among NTSV births by December 31, 2022</a:t>
          </a:r>
        </a:p>
      </dgm:t>
    </dgm:pt>
    <dgm:pt modelId="{09B6ADF1-C3B1-48D4-A9FA-A1D94ACDE10E}" type="parTrans" cxnId="{7B2163BA-C9AC-4095-B7B3-40D9736AD474}">
      <dgm:prSet/>
      <dgm:spPr/>
      <dgm:t>
        <a:bodyPr/>
        <a:lstStyle/>
        <a:p>
          <a:endParaRPr lang="en-US"/>
        </a:p>
      </dgm:t>
    </dgm:pt>
    <dgm:pt modelId="{84AD2DB5-BD1E-4ACE-B79D-7388A111EB15}" type="sibTrans" cxnId="{7B2163BA-C9AC-4095-B7B3-40D9736AD474}">
      <dgm:prSet/>
      <dgm:spPr/>
      <dgm:t>
        <a:bodyPr/>
        <a:lstStyle/>
        <a:p>
          <a:endParaRPr lang="en-US"/>
        </a:p>
      </dgm:t>
    </dgm:pt>
    <dgm:pt modelId="{D25E3A4E-9AFA-4902-82AB-15FCDA24CA25}">
      <dgm:prSet phldrT="[Text]" custT="1"/>
      <dgm:spPr>
        <a:solidFill>
          <a:srgbClr val="E67356">
            <a:alpha val="90000"/>
          </a:srgbClr>
        </a:solidFill>
      </dgm:spPr>
      <dgm:t>
        <a:bodyPr/>
        <a:lstStyle/>
        <a:p>
          <a:pPr algn="l"/>
          <a:r>
            <a:rPr lang="en-US" sz="2000" b="1" u="sng" dirty="0"/>
            <a:t>Goal:</a:t>
          </a:r>
          <a:r>
            <a:rPr lang="en-US" sz="2000" b="0" u="none" dirty="0"/>
            <a:t> </a:t>
          </a:r>
          <a:r>
            <a:rPr lang="en-US" sz="2000" dirty="0"/>
            <a:t>Increase the percent of cesarean section deliveries among NTSV births that meet ACOG/SMFM criteria for cesarean</a:t>
          </a:r>
        </a:p>
      </dgm:t>
    </dgm:pt>
    <dgm:pt modelId="{6FA7817C-C5BF-43C1-9805-9EB84EC09CE1}" type="parTrans" cxnId="{650E2028-F617-4066-93A1-3246F1016816}">
      <dgm:prSet/>
      <dgm:spPr/>
      <dgm:t>
        <a:bodyPr/>
        <a:lstStyle/>
        <a:p>
          <a:endParaRPr lang="en-US"/>
        </a:p>
      </dgm:t>
    </dgm:pt>
    <dgm:pt modelId="{589CC665-CCA6-4229-ABBC-C61330523BC6}" type="sibTrans" cxnId="{650E2028-F617-4066-93A1-3246F1016816}">
      <dgm:prSet/>
      <dgm:spPr/>
      <dgm:t>
        <a:bodyPr/>
        <a:lstStyle/>
        <a:p>
          <a:endParaRPr lang="en-US"/>
        </a:p>
      </dgm:t>
    </dgm:pt>
    <dgm:pt modelId="{44DEA0AC-EA1D-4309-8801-7C76B19B9D73}">
      <dgm:prSet phldrT="[Text]" custT="1"/>
      <dgm:spPr>
        <a:solidFill>
          <a:srgbClr val="E67356">
            <a:alpha val="90000"/>
          </a:srgbClr>
        </a:solidFill>
      </dgm:spPr>
      <dgm:t>
        <a:bodyPr/>
        <a:lstStyle/>
        <a:p>
          <a:pPr algn="l"/>
          <a:r>
            <a:rPr lang="en-US" sz="2000" b="1" u="sng" dirty="0"/>
            <a:t>Goal:</a:t>
          </a:r>
          <a:r>
            <a:rPr lang="en-US" sz="2000" b="0" u="none" dirty="0"/>
            <a:t> </a:t>
          </a:r>
          <a:r>
            <a:rPr lang="en-US" sz="2000" dirty="0"/>
            <a:t>Increase the % of physicians/ midwives/ nurses educated on ACOG/SMFM criteria for cesarean, labor management strategies/response to labor challenges, protocol for facilitating decision huddles and/or decision debriefs</a:t>
          </a:r>
        </a:p>
      </dgm:t>
    </dgm:pt>
    <dgm:pt modelId="{013057DC-2DA3-4E19-8A06-2487B41FC38D}" type="parTrans" cxnId="{A4A5DA83-480F-4D0B-B804-5D1C324FA1B8}">
      <dgm:prSet/>
      <dgm:spPr/>
      <dgm:t>
        <a:bodyPr/>
        <a:lstStyle/>
        <a:p>
          <a:endParaRPr lang="en-US"/>
        </a:p>
      </dgm:t>
    </dgm:pt>
    <dgm:pt modelId="{41689BD3-984B-48F5-B544-DC20A6842846}" type="sibTrans" cxnId="{A4A5DA83-480F-4D0B-B804-5D1C324FA1B8}">
      <dgm:prSet/>
      <dgm:spPr/>
      <dgm:t>
        <a:bodyPr/>
        <a:lstStyle/>
        <a:p>
          <a:endParaRPr lang="en-US"/>
        </a:p>
      </dgm:t>
    </dgm:pt>
    <dgm:pt modelId="{0E16C93F-E66F-4281-9B9B-6047DAE6CDF7}" type="pres">
      <dgm:prSet presAssocID="{ECAE21B8-D77A-4268-8D9B-210BAC61C4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7710B3-25A8-4F58-BA4C-9A573D6507FF}" type="pres">
      <dgm:prSet presAssocID="{3352FA32-6261-48B3-8E02-D70D71AC0F56}" presName="hierRoot1" presStyleCnt="0"/>
      <dgm:spPr/>
    </dgm:pt>
    <dgm:pt modelId="{2B00B4C4-E45B-4579-8818-3BAA88D6423C}" type="pres">
      <dgm:prSet presAssocID="{3352FA32-6261-48B3-8E02-D70D71AC0F56}" presName="composite" presStyleCnt="0"/>
      <dgm:spPr/>
    </dgm:pt>
    <dgm:pt modelId="{E5208655-3BF4-4F0B-BF32-74571CB4E3A7}" type="pres">
      <dgm:prSet presAssocID="{3352FA32-6261-48B3-8E02-D70D71AC0F56}" presName="background" presStyleLbl="node0" presStyleIdx="0" presStyleCnt="1"/>
      <dgm:spPr/>
    </dgm:pt>
    <dgm:pt modelId="{E6E725FF-E87D-4145-9122-E176F6614CA3}" type="pres">
      <dgm:prSet presAssocID="{3352FA32-6261-48B3-8E02-D70D71AC0F56}" presName="text" presStyleLbl="fgAcc0" presStyleIdx="0" presStyleCnt="1" custScaleX="194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161F5-3FDC-43EA-B854-C04C5A310622}" type="pres">
      <dgm:prSet presAssocID="{3352FA32-6261-48B3-8E02-D70D71AC0F56}" presName="hierChild2" presStyleCnt="0"/>
      <dgm:spPr/>
    </dgm:pt>
    <dgm:pt modelId="{D6A9B602-256F-49CA-8455-931472A12416}" type="pres">
      <dgm:prSet presAssocID="{6FA7817C-C5BF-43C1-9805-9EB84EC09CE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913D812-E60E-4667-9CA1-6DF59C57168D}" type="pres">
      <dgm:prSet presAssocID="{D25E3A4E-9AFA-4902-82AB-15FCDA24CA25}" presName="hierRoot2" presStyleCnt="0"/>
      <dgm:spPr/>
    </dgm:pt>
    <dgm:pt modelId="{E8810958-AC5E-4B7F-B05F-C6087AA0E17D}" type="pres">
      <dgm:prSet presAssocID="{D25E3A4E-9AFA-4902-82AB-15FCDA24CA25}" presName="composite2" presStyleCnt="0"/>
      <dgm:spPr/>
    </dgm:pt>
    <dgm:pt modelId="{A9FB5358-8043-4BE5-8E9B-5783B19FACC1}" type="pres">
      <dgm:prSet presAssocID="{D25E3A4E-9AFA-4902-82AB-15FCDA24CA25}" presName="background2" presStyleLbl="node2" presStyleIdx="0" presStyleCnt="2"/>
      <dgm:spPr/>
    </dgm:pt>
    <dgm:pt modelId="{E9C9DFB9-1F5D-45EA-AD47-96311A00D84D}" type="pres">
      <dgm:prSet presAssocID="{D25E3A4E-9AFA-4902-82AB-15FCDA24CA25}" presName="text2" presStyleLbl="fgAcc2" presStyleIdx="0" presStyleCnt="2" custScaleX="191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737554-F523-48F4-8406-40748A1BB0C5}" type="pres">
      <dgm:prSet presAssocID="{D25E3A4E-9AFA-4902-82AB-15FCDA24CA25}" presName="hierChild3" presStyleCnt="0"/>
      <dgm:spPr/>
    </dgm:pt>
    <dgm:pt modelId="{3E8616DE-C53E-4B7F-8B18-459DF31B6DC5}" type="pres">
      <dgm:prSet presAssocID="{013057DC-2DA3-4E19-8A06-2487B41FC38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F67D9E1-1E61-4A82-89AF-07E80BE656C9}" type="pres">
      <dgm:prSet presAssocID="{44DEA0AC-EA1D-4309-8801-7C76B19B9D73}" presName="hierRoot2" presStyleCnt="0"/>
      <dgm:spPr/>
    </dgm:pt>
    <dgm:pt modelId="{2B74E4DC-2E98-4345-9DB5-837DAF044E87}" type="pres">
      <dgm:prSet presAssocID="{44DEA0AC-EA1D-4309-8801-7C76B19B9D73}" presName="composite2" presStyleCnt="0"/>
      <dgm:spPr/>
    </dgm:pt>
    <dgm:pt modelId="{30C8A44F-2D93-41DA-B811-7ABB3B4B8A55}" type="pres">
      <dgm:prSet presAssocID="{44DEA0AC-EA1D-4309-8801-7C76B19B9D73}" presName="background2" presStyleLbl="node2" presStyleIdx="1" presStyleCnt="2"/>
      <dgm:spPr/>
    </dgm:pt>
    <dgm:pt modelId="{091C6322-DEC8-4E44-A596-27DC98C8F05D}" type="pres">
      <dgm:prSet presAssocID="{44DEA0AC-EA1D-4309-8801-7C76B19B9D73}" presName="text2" presStyleLbl="fgAcc2" presStyleIdx="1" presStyleCnt="2" custScaleX="200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2C391-6457-4145-88C8-FF5121D4AE98}" type="pres">
      <dgm:prSet presAssocID="{44DEA0AC-EA1D-4309-8801-7C76B19B9D73}" presName="hierChild3" presStyleCnt="0"/>
      <dgm:spPr/>
    </dgm:pt>
  </dgm:ptLst>
  <dgm:cxnLst>
    <dgm:cxn modelId="{80C18E98-BDF9-496F-9EB2-3B93ADFA30E1}" type="presOf" srcId="{3352FA32-6261-48B3-8E02-D70D71AC0F56}" destId="{E6E725FF-E87D-4145-9122-E176F6614CA3}" srcOrd="0" destOrd="0" presId="urn:microsoft.com/office/officeart/2005/8/layout/hierarchy1"/>
    <dgm:cxn modelId="{3E61508F-D16D-40DD-8A8E-085EDD873B81}" type="presOf" srcId="{D25E3A4E-9AFA-4902-82AB-15FCDA24CA25}" destId="{E9C9DFB9-1F5D-45EA-AD47-96311A00D84D}" srcOrd="0" destOrd="0" presId="urn:microsoft.com/office/officeart/2005/8/layout/hierarchy1"/>
    <dgm:cxn modelId="{523D8BB9-A416-4895-B47B-6EB65410800B}" type="presOf" srcId="{44DEA0AC-EA1D-4309-8801-7C76B19B9D73}" destId="{091C6322-DEC8-4E44-A596-27DC98C8F05D}" srcOrd="0" destOrd="0" presId="urn:microsoft.com/office/officeart/2005/8/layout/hierarchy1"/>
    <dgm:cxn modelId="{207437DE-1DFF-4E9B-AF4A-C7133972E57E}" type="presOf" srcId="{013057DC-2DA3-4E19-8A06-2487B41FC38D}" destId="{3E8616DE-C53E-4B7F-8B18-459DF31B6DC5}" srcOrd="0" destOrd="0" presId="urn:microsoft.com/office/officeart/2005/8/layout/hierarchy1"/>
    <dgm:cxn modelId="{F31B3CAE-63E7-4AAB-AB07-CAE729B1039E}" type="presOf" srcId="{6FA7817C-C5BF-43C1-9805-9EB84EC09CE1}" destId="{D6A9B602-256F-49CA-8455-931472A12416}" srcOrd="0" destOrd="0" presId="urn:microsoft.com/office/officeart/2005/8/layout/hierarchy1"/>
    <dgm:cxn modelId="{A4A5DA83-480F-4D0B-B804-5D1C324FA1B8}" srcId="{3352FA32-6261-48B3-8E02-D70D71AC0F56}" destId="{44DEA0AC-EA1D-4309-8801-7C76B19B9D73}" srcOrd="1" destOrd="0" parTransId="{013057DC-2DA3-4E19-8A06-2487B41FC38D}" sibTransId="{41689BD3-984B-48F5-B544-DC20A6842846}"/>
    <dgm:cxn modelId="{A8FBED22-D33B-46A3-8147-629BF6959AAF}" type="presOf" srcId="{ECAE21B8-D77A-4268-8D9B-210BAC61C436}" destId="{0E16C93F-E66F-4281-9B9B-6047DAE6CDF7}" srcOrd="0" destOrd="0" presId="urn:microsoft.com/office/officeart/2005/8/layout/hierarchy1"/>
    <dgm:cxn modelId="{7B2163BA-C9AC-4095-B7B3-40D9736AD474}" srcId="{ECAE21B8-D77A-4268-8D9B-210BAC61C436}" destId="{3352FA32-6261-48B3-8E02-D70D71AC0F56}" srcOrd="0" destOrd="0" parTransId="{09B6ADF1-C3B1-48D4-A9FA-A1D94ACDE10E}" sibTransId="{84AD2DB5-BD1E-4ACE-B79D-7388A111EB15}"/>
    <dgm:cxn modelId="{650E2028-F617-4066-93A1-3246F1016816}" srcId="{3352FA32-6261-48B3-8E02-D70D71AC0F56}" destId="{D25E3A4E-9AFA-4902-82AB-15FCDA24CA25}" srcOrd="0" destOrd="0" parTransId="{6FA7817C-C5BF-43C1-9805-9EB84EC09CE1}" sibTransId="{589CC665-CCA6-4229-ABBC-C61330523BC6}"/>
    <dgm:cxn modelId="{76519D01-FCB5-47E2-B60C-7640F138D4CC}" type="presParOf" srcId="{0E16C93F-E66F-4281-9B9B-6047DAE6CDF7}" destId="{367710B3-25A8-4F58-BA4C-9A573D6507FF}" srcOrd="0" destOrd="0" presId="urn:microsoft.com/office/officeart/2005/8/layout/hierarchy1"/>
    <dgm:cxn modelId="{0EB81717-B3E0-4DF1-93AE-2F4038B6EBF4}" type="presParOf" srcId="{367710B3-25A8-4F58-BA4C-9A573D6507FF}" destId="{2B00B4C4-E45B-4579-8818-3BAA88D6423C}" srcOrd="0" destOrd="0" presId="urn:microsoft.com/office/officeart/2005/8/layout/hierarchy1"/>
    <dgm:cxn modelId="{9B2FF5A4-92DA-4E9E-99DC-B60423C9EC32}" type="presParOf" srcId="{2B00B4C4-E45B-4579-8818-3BAA88D6423C}" destId="{E5208655-3BF4-4F0B-BF32-74571CB4E3A7}" srcOrd="0" destOrd="0" presId="urn:microsoft.com/office/officeart/2005/8/layout/hierarchy1"/>
    <dgm:cxn modelId="{96277121-5C63-42BA-A84F-7ACE7BB05ABB}" type="presParOf" srcId="{2B00B4C4-E45B-4579-8818-3BAA88D6423C}" destId="{E6E725FF-E87D-4145-9122-E176F6614CA3}" srcOrd="1" destOrd="0" presId="urn:microsoft.com/office/officeart/2005/8/layout/hierarchy1"/>
    <dgm:cxn modelId="{812969AD-2D4A-450E-AD8E-7F2E6ABA96FD}" type="presParOf" srcId="{367710B3-25A8-4F58-BA4C-9A573D6507FF}" destId="{C4B161F5-3FDC-43EA-B854-C04C5A310622}" srcOrd="1" destOrd="0" presId="urn:microsoft.com/office/officeart/2005/8/layout/hierarchy1"/>
    <dgm:cxn modelId="{8873C279-5B44-4584-956A-ED54685ADB4E}" type="presParOf" srcId="{C4B161F5-3FDC-43EA-B854-C04C5A310622}" destId="{D6A9B602-256F-49CA-8455-931472A12416}" srcOrd="0" destOrd="0" presId="urn:microsoft.com/office/officeart/2005/8/layout/hierarchy1"/>
    <dgm:cxn modelId="{B5D3E1CA-D10B-4EDB-96AB-D29B9CB9A5AB}" type="presParOf" srcId="{C4B161F5-3FDC-43EA-B854-C04C5A310622}" destId="{4913D812-E60E-4667-9CA1-6DF59C57168D}" srcOrd="1" destOrd="0" presId="urn:microsoft.com/office/officeart/2005/8/layout/hierarchy1"/>
    <dgm:cxn modelId="{A45EBFD3-EBAE-4963-B4E4-5658C69EB86C}" type="presParOf" srcId="{4913D812-E60E-4667-9CA1-6DF59C57168D}" destId="{E8810958-AC5E-4B7F-B05F-C6087AA0E17D}" srcOrd="0" destOrd="0" presId="urn:microsoft.com/office/officeart/2005/8/layout/hierarchy1"/>
    <dgm:cxn modelId="{25E03C94-1605-4A48-81A2-AFFA49BD48A6}" type="presParOf" srcId="{E8810958-AC5E-4B7F-B05F-C6087AA0E17D}" destId="{A9FB5358-8043-4BE5-8E9B-5783B19FACC1}" srcOrd="0" destOrd="0" presId="urn:microsoft.com/office/officeart/2005/8/layout/hierarchy1"/>
    <dgm:cxn modelId="{88D9BB00-AFEB-4038-8965-8B1741F6CEEB}" type="presParOf" srcId="{E8810958-AC5E-4B7F-B05F-C6087AA0E17D}" destId="{E9C9DFB9-1F5D-45EA-AD47-96311A00D84D}" srcOrd="1" destOrd="0" presId="urn:microsoft.com/office/officeart/2005/8/layout/hierarchy1"/>
    <dgm:cxn modelId="{596C3E44-C1F0-44E6-9A8B-0EC90480A353}" type="presParOf" srcId="{4913D812-E60E-4667-9CA1-6DF59C57168D}" destId="{97737554-F523-48F4-8406-40748A1BB0C5}" srcOrd="1" destOrd="0" presId="urn:microsoft.com/office/officeart/2005/8/layout/hierarchy1"/>
    <dgm:cxn modelId="{5F297558-D816-474E-8DC8-55762955C818}" type="presParOf" srcId="{C4B161F5-3FDC-43EA-B854-C04C5A310622}" destId="{3E8616DE-C53E-4B7F-8B18-459DF31B6DC5}" srcOrd="2" destOrd="0" presId="urn:microsoft.com/office/officeart/2005/8/layout/hierarchy1"/>
    <dgm:cxn modelId="{6DB41CA4-EFFD-4A4A-83C9-188A1928F7CE}" type="presParOf" srcId="{C4B161F5-3FDC-43EA-B854-C04C5A310622}" destId="{CF67D9E1-1E61-4A82-89AF-07E80BE656C9}" srcOrd="3" destOrd="0" presId="urn:microsoft.com/office/officeart/2005/8/layout/hierarchy1"/>
    <dgm:cxn modelId="{A9A438E9-9F35-4098-B3F9-8F91D5197285}" type="presParOf" srcId="{CF67D9E1-1E61-4A82-89AF-07E80BE656C9}" destId="{2B74E4DC-2E98-4345-9DB5-837DAF044E87}" srcOrd="0" destOrd="0" presId="urn:microsoft.com/office/officeart/2005/8/layout/hierarchy1"/>
    <dgm:cxn modelId="{0C6C6AD3-117A-4CF1-9EF3-963E8C5BAA61}" type="presParOf" srcId="{2B74E4DC-2E98-4345-9DB5-837DAF044E87}" destId="{30C8A44F-2D93-41DA-B811-7ABB3B4B8A55}" srcOrd="0" destOrd="0" presId="urn:microsoft.com/office/officeart/2005/8/layout/hierarchy1"/>
    <dgm:cxn modelId="{289F34FA-AF7B-48E8-A229-8BE0F9593F58}" type="presParOf" srcId="{2B74E4DC-2E98-4345-9DB5-837DAF044E87}" destId="{091C6322-DEC8-4E44-A596-27DC98C8F05D}" srcOrd="1" destOrd="0" presId="urn:microsoft.com/office/officeart/2005/8/layout/hierarchy1"/>
    <dgm:cxn modelId="{BD5E9F7B-1EE5-4AF1-ADE7-F65C99A194BD}" type="presParOf" srcId="{CF67D9E1-1E61-4A82-89AF-07E80BE656C9}" destId="{0102C391-6457-4145-88C8-FF5121D4AE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A261D-82F7-495D-B6A0-7D520002D7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EC63639-39E4-4582-B971-9071D71B8134}">
      <dgm:prSet phldrT="[Text]" custT="1"/>
      <dgm:spPr/>
      <dgm:t>
        <a:bodyPr/>
        <a:lstStyle/>
        <a:p>
          <a:r>
            <a:rPr lang="en-US" sz="1500" dirty="0"/>
            <a:t>Optimizing Labor Management and support</a:t>
          </a:r>
        </a:p>
      </dgm:t>
    </dgm:pt>
    <dgm:pt modelId="{8722E00C-EFF8-4BB3-A174-9BF025048D2A}" type="parTrans" cxnId="{89F9CC31-963F-49EC-B7D6-2699165FF58A}">
      <dgm:prSet/>
      <dgm:spPr/>
      <dgm:t>
        <a:bodyPr/>
        <a:lstStyle/>
        <a:p>
          <a:endParaRPr lang="en-US"/>
        </a:p>
      </dgm:t>
    </dgm:pt>
    <dgm:pt modelId="{864C00FB-01DA-445C-9581-8C5F99D7B98D}" type="sibTrans" cxnId="{89F9CC31-963F-49EC-B7D6-2699165FF58A}">
      <dgm:prSet/>
      <dgm:spPr/>
      <dgm:t>
        <a:bodyPr/>
        <a:lstStyle/>
        <a:p>
          <a:endParaRPr lang="en-US"/>
        </a:p>
      </dgm:t>
    </dgm:pt>
    <dgm:pt modelId="{0F63673E-B97A-40F0-9A4B-B34055F900AC}">
      <dgm:prSet phldrT="[Text]" custT="1"/>
      <dgm:spPr/>
      <dgm:t>
        <a:bodyPr/>
        <a:lstStyle/>
        <a:p>
          <a:r>
            <a:rPr lang="en-US" sz="1500" dirty="0"/>
            <a:t>Protocols and Guidelines for Induction and Labor Decision Making</a:t>
          </a:r>
        </a:p>
      </dgm:t>
    </dgm:pt>
    <dgm:pt modelId="{43A511AC-2AB4-4AA7-8DAA-C0CA7877DFD5}" type="parTrans" cxnId="{9EE582F1-D667-404E-A851-7805CCAADC88}">
      <dgm:prSet/>
      <dgm:spPr/>
      <dgm:t>
        <a:bodyPr/>
        <a:lstStyle/>
        <a:p>
          <a:endParaRPr lang="en-US"/>
        </a:p>
      </dgm:t>
    </dgm:pt>
    <dgm:pt modelId="{36C94A59-1BBF-4250-A7E6-42DB8D04E71B}" type="sibTrans" cxnId="{9EE582F1-D667-404E-A851-7805CCAADC88}">
      <dgm:prSet/>
      <dgm:spPr/>
      <dgm:t>
        <a:bodyPr/>
        <a:lstStyle/>
        <a:p>
          <a:endParaRPr lang="en-US"/>
        </a:p>
      </dgm:t>
    </dgm:pt>
    <dgm:pt modelId="{DE90A7E4-18D9-4177-B3CA-F0148F7F07E0}">
      <dgm:prSet phldrT="[Text]" custT="1"/>
      <dgm:spPr/>
      <dgm:t>
        <a:bodyPr/>
        <a:lstStyle/>
        <a:p>
          <a:r>
            <a:rPr lang="en-US" sz="1500" dirty="0"/>
            <a:t>Provider, Nurse, Patient Education to support clinical culture change </a:t>
          </a:r>
        </a:p>
      </dgm:t>
    </dgm:pt>
    <dgm:pt modelId="{A96B81E9-CF31-4683-B816-BEDB27A7835E}" type="parTrans" cxnId="{14DFD466-F6C0-49FD-AD3A-DE32121AF0FE}">
      <dgm:prSet/>
      <dgm:spPr/>
      <dgm:t>
        <a:bodyPr/>
        <a:lstStyle/>
        <a:p>
          <a:endParaRPr lang="en-US"/>
        </a:p>
      </dgm:t>
    </dgm:pt>
    <dgm:pt modelId="{FCC1C729-9CE3-4BBC-A2C9-5229132538EE}" type="sibTrans" cxnId="{14DFD466-F6C0-49FD-AD3A-DE32121AF0FE}">
      <dgm:prSet/>
      <dgm:spPr/>
      <dgm:t>
        <a:bodyPr/>
        <a:lstStyle/>
        <a:p>
          <a:endParaRPr lang="en-US"/>
        </a:p>
      </dgm:t>
    </dgm:pt>
    <dgm:pt modelId="{FE7F8A83-A58C-4E92-BD00-D4726D568A1B}" type="pres">
      <dgm:prSet presAssocID="{5D1A261D-82F7-495D-B6A0-7D520002D787}" presName="Name0" presStyleCnt="0">
        <dgm:presLayoutVars>
          <dgm:dir/>
          <dgm:animLvl val="lvl"/>
          <dgm:resizeHandles val="exact"/>
        </dgm:presLayoutVars>
      </dgm:prSet>
      <dgm:spPr/>
    </dgm:pt>
    <dgm:pt modelId="{74B22517-B5C4-4B70-801E-EDEB1650AC48}" type="pres">
      <dgm:prSet presAssocID="{5EC63639-39E4-4582-B971-9071D71B81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D1AAF-F2A6-4C9A-BF5F-E8BF4C889B41}" type="pres">
      <dgm:prSet presAssocID="{864C00FB-01DA-445C-9581-8C5F99D7B98D}" presName="parTxOnlySpace" presStyleCnt="0"/>
      <dgm:spPr/>
    </dgm:pt>
    <dgm:pt modelId="{A79C321E-E673-4487-8AE2-8F67517FF725}" type="pres">
      <dgm:prSet presAssocID="{0F63673E-B97A-40F0-9A4B-B34055F900A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1E992-DE65-4356-BF59-AA2D25D61161}" type="pres">
      <dgm:prSet presAssocID="{36C94A59-1BBF-4250-A7E6-42DB8D04E71B}" presName="parTxOnlySpace" presStyleCnt="0"/>
      <dgm:spPr/>
    </dgm:pt>
    <dgm:pt modelId="{C18E0E07-C7A3-4B8D-834E-6D1F060B6F83}" type="pres">
      <dgm:prSet presAssocID="{DE90A7E4-18D9-4177-B3CA-F0148F7F07E0}" presName="parTxOnly" presStyleLbl="node1" presStyleIdx="2" presStyleCnt="3" custLinFactNeighborX="-13107" custLinFactNeighborY="-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FD466-F6C0-49FD-AD3A-DE32121AF0FE}" srcId="{5D1A261D-82F7-495D-B6A0-7D520002D787}" destId="{DE90A7E4-18D9-4177-B3CA-F0148F7F07E0}" srcOrd="2" destOrd="0" parTransId="{A96B81E9-CF31-4683-B816-BEDB27A7835E}" sibTransId="{FCC1C729-9CE3-4BBC-A2C9-5229132538EE}"/>
    <dgm:cxn modelId="{E579CC1D-E1F1-4052-B4B7-1331926DBA55}" type="presOf" srcId="{5EC63639-39E4-4582-B971-9071D71B8134}" destId="{74B22517-B5C4-4B70-801E-EDEB1650AC48}" srcOrd="0" destOrd="0" presId="urn:microsoft.com/office/officeart/2005/8/layout/chevron1"/>
    <dgm:cxn modelId="{9EE582F1-D667-404E-A851-7805CCAADC88}" srcId="{5D1A261D-82F7-495D-B6A0-7D520002D787}" destId="{0F63673E-B97A-40F0-9A4B-B34055F900AC}" srcOrd="1" destOrd="0" parTransId="{43A511AC-2AB4-4AA7-8DAA-C0CA7877DFD5}" sibTransId="{36C94A59-1BBF-4250-A7E6-42DB8D04E71B}"/>
    <dgm:cxn modelId="{4C6DC3FB-808A-46E3-B88B-F22858351B34}" type="presOf" srcId="{0F63673E-B97A-40F0-9A4B-B34055F900AC}" destId="{A79C321E-E673-4487-8AE2-8F67517FF725}" srcOrd="0" destOrd="0" presId="urn:microsoft.com/office/officeart/2005/8/layout/chevron1"/>
    <dgm:cxn modelId="{D778AC0F-12B2-4F74-B01E-9BBF35470904}" type="presOf" srcId="{DE90A7E4-18D9-4177-B3CA-F0148F7F07E0}" destId="{C18E0E07-C7A3-4B8D-834E-6D1F060B6F83}" srcOrd="0" destOrd="0" presId="urn:microsoft.com/office/officeart/2005/8/layout/chevron1"/>
    <dgm:cxn modelId="{89F9CC31-963F-49EC-B7D6-2699165FF58A}" srcId="{5D1A261D-82F7-495D-B6A0-7D520002D787}" destId="{5EC63639-39E4-4582-B971-9071D71B8134}" srcOrd="0" destOrd="0" parTransId="{8722E00C-EFF8-4BB3-A174-9BF025048D2A}" sibTransId="{864C00FB-01DA-445C-9581-8C5F99D7B98D}"/>
    <dgm:cxn modelId="{53EF75A8-8E07-4926-8E2D-EBDF9372DC50}" type="presOf" srcId="{5D1A261D-82F7-495D-B6A0-7D520002D787}" destId="{FE7F8A83-A58C-4E92-BD00-D4726D568A1B}" srcOrd="0" destOrd="0" presId="urn:microsoft.com/office/officeart/2005/8/layout/chevron1"/>
    <dgm:cxn modelId="{D2E79DB8-7517-4959-B55D-2030CE3E270E}" type="presParOf" srcId="{FE7F8A83-A58C-4E92-BD00-D4726D568A1B}" destId="{74B22517-B5C4-4B70-801E-EDEB1650AC48}" srcOrd="0" destOrd="0" presId="urn:microsoft.com/office/officeart/2005/8/layout/chevron1"/>
    <dgm:cxn modelId="{CBE125A6-2A1B-4A43-AD96-211607859C2E}" type="presParOf" srcId="{FE7F8A83-A58C-4E92-BD00-D4726D568A1B}" destId="{D6CD1AAF-F2A6-4C9A-BF5F-E8BF4C889B41}" srcOrd="1" destOrd="0" presId="urn:microsoft.com/office/officeart/2005/8/layout/chevron1"/>
    <dgm:cxn modelId="{C2098A12-454D-43E1-9327-7DA3D8EBBBCE}" type="presParOf" srcId="{FE7F8A83-A58C-4E92-BD00-D4726D568A1B}" destId="{A79C321E-E673-4487-8AE2-8F67517FF725}" srcOrd="2" destOrd="0" presId="urn:microsoft.com/office/officeart/2005/8/layout/chevron1"/>
    <dgm:cxn modelId="{06249FEC-99DD-4247-92D1-A04689316BA8}" type="presParOf" srcId="{FE7F8A83-A58C-4E92-BD00-D4726D568A1B}" destId="{5EB1E992-DE65-4356-BF59-AA2D25D61161}" srcOrd="3" destOrd="0" presId="urn:microsoft.com/office/officeart/2005/8/layout/chevron1"/>
    <dgm:cxn modelId="{0E34D613-941D-4A96-8225-D1CB47A79578}" type="presParOf" srcId="{FE7F8A83-A58C-4E92-BD00-D4726D568A1B}" destId="{C18E0E07-C7A3-4B8D-834E-6D1F060B6F8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E75D9-0E71-4147-AC34-7ECDD67A5842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C68FD5-116D-49D5-B57D-F4CD9A8F20E5}">
      <dgm:prSet phldrT="[Text]"/>
      <dgm:spPr/>
      <dgm:t>
        <a:bodyPr/>
        <a:lstStyle/>
        <a:p>
          <a:r>
            <a:rPr lang="en-US" dirty="0" smtClean="0"/>
            <a:t>Identify potential areas for improvement:</a:t>
          </a:r>
          <a:endParaRPr lang="en-US" dirty="0"/>
        </a:p>
      </dgm:t>
    </dgm:pt>
    <dgm:pt modelId="{6BA966AB-5DFE-41E0-B109-0AA4E239FB07}" type="parTrans" cxnId="{72DF8B61-474B-4FD5-8D46-33FE30897C9A}">
      <dgm:prSet/>
      <dgm:spPr/>
      <dgm:t>
        <a:bodyPr/>
        <a:lstStyle/>
        <a:p>
          <a:endParaRPr lang="en-US"/>
        </a:p>
      </dgm:t>
    </dgm:pt>
    <dgm:pt modelId="{8AA673BD-0FEA-4126-9F75-932DA7E9B607}" type="sibTrans" cxnId="{72DF8B61-474B-4FD5-8D46-33FE30897C9A}">
      <dgm:prSet/>
      <dgm:spPr/>
      <dgm:t>
        <a:bodyPr/>
        <a:lstStyle/>
        <a:p>
          <a:endParaRPr lang="en-US"/>
        </a:p>
      </dgm:t>
    </dgm:pt>
    <dgm:pt modelId="{F1CDC012-1CC5-4C32-9B17-E7EE32D801A0}">
      <dgm:prSet phldrT="[Text]" custT="1"/>
      <dgm:spPr/>
      <dgm:t>
        <a:bodyPr/>
        <a:lstStyle/>
        <a:p>
          <a:endParaRPr lang="en-US" sz="1600" dirty="0"/>
        </a:p>
      </dgm:t>
    </dgm:pt>
    <dgm:pt modelId="{8CA54B29-688C-4F5F-B839-F83664E79CB0}" type="parTrans" cxnId="{DAD426C5-EA12-421B-AA65-189C7EF723B4}">
      <dgm:prSet/>
      <dgm:spPr/>
      <dgm:t>
        <a:bodyPr/>
        <a:lstStyle/>
        <a:p>
          <a:endParaRPr lang="en-US"/>
        </a:p>
      </dgm:t>
    </dgm:pt>
    <dgm:pt modelId="{1764F24B-9A92-4855-8B29-D9B2F7ACB872}" type="sibTrans" cxnId="{DAD426C5-EA12-421B-AA65-189C7EF723B4}">
      <dgm:prSet/>
      <dgm:spPr/>
      <dgm:t>
        <a:bodyPr/>
        <a:lstStyle/>
        <a:p>
          <a:endParaRPr lang="en-US"/>
        </a:p>
      </dgm:t>
    </dgm:pt>
    <dgm:pt modelId="{A402E4A7-CB1B-42F1-804E-23F19C6FB4A4}">
      <dgm:prSet phldrT="[Text]"/>
      <dgm:spPr/>
      <dgm:t>
        <a:bodyPr/>
        <a:lstStyle/>
        <a:p>
          <a:r>
            <a:rPr lang="en-US" dirty="0" smtClean="0"/>
            <a:t>Find your Induction Champions</a:t>
          </a:r>
          <a:endParaRPr lang="en-US" dirty="0"/>
        </a:p>
      </dgm:t>
    </dgm:pt>
    <dgm:pt modelId="{F0643228-3320-4A93-B599-F70DD121BE37}" type="parTrans" cxnId="{3E699B30-9B21-48D0-9850-C62CA49062E8}">
      <dgm:prSet/>
      <dgm:spPr/>
      <dgm:t>
        <a:bodyPr/>
        <a:lstStyle/>
        <a:p>
          <a:endParaRPr lang="en-US"/>
        </a:p>
      </dgm:t>
    </dgm:pt>
    <dgm:pt modelId="{D9625F4E-27A9-41D9-A294-BB82C0C88EBD}" type="sibTrans" cxnId="{3E699B30-9B21-48D0-9850-C62CA49062E8}">
      <dgm:prSet/>
      <dgm:spPr/>
      <dgm:t>
        <a:bodyPr/>
        <a:lstStyle/>
        <a:p>
          <a:endParaRPr lang="en-US"/>
        </a:p>
      </dgm:t>
    </dgm:pt>
    <dgm:pt modelId="{0FCADE04-C2BF-436D-A646-21DA975F0962}">
      <dgm:prSet phldrT="[Text]"/>
      <dgm:spPr/>
      <dgm:t>
        <a:bodyPr/>
        <a:lstStyle/>
        <a:p>
          <a:r>
            <a:rPr lang="en-US" dirty="0" smtClean="0"/>
            <a:t>Conduct a PDSA Cycle </a:t>
          </a:r>
          <a:endParaRPr lang="en-US" dirty="0"/>
        </a:p>
      </dgm:t>
    </dgm:pt>
    <dgm:pt modelId="{A0C2CB28-554D-4DD3-922D-9E8F1061128E}" type="parTrans" cxnId="{B6E9480B-2989-43AA-9514-301E6360C4FD}">
      <dgm:prSet/>
      <dgm:spPr/>
      <dgm:t>
        <a:bodyPr/>
        <a:lstStyle/>
        <a:p>
          <a:endParaRPr lang="en-US"/>
        </a:p>
      </dgm:t>
    </dgm:pt>
    <dgm:pt modelId="{130CF917-BB5A-45A0-8883-A5AE62CA6BF4}" type="sibTrans" cxnId="{B6E9480B-2989-43AA-9514-301E6360C4FD}">
      <dgm:prSet/>
      <dgm:spPr/>
      <dgm:t>
        <a:bodyPr/>
        <a:lstStyle/>
        <a:p>
          <a:endParaRPr lang="en-US"/>
        </a:p>
      </dgm:t>
    </dgm:pt>
    <dgm:pt modelId="{FB61C19B-2DDB-40D0-9058-F6A9115320DE}" type="pres">
      <dgm:prSet presAssocID="{C5CE75D9-0E71-4147-AC34-7ECDD67A58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2FB800-09CF-4235-8119-A31EBFCBD5CA}" type="pres">
      <dgm:prSet presAssocID="{79C68FD5-116D-49D5-B57D-F4CD9A8F20E5}" presName="composite" presStyleCnt="0"/>
      <dgm:spPr/>
    </dgm:pt>
    <dgm:pt modelId="{8C81BD6D-ACD0-4361-A6A8-D05B78F19E64}" type="pres">
      <dgm:prSet presAssocID="{79C68FD5-116D-49D5-B57D-F4CD9A8F20E5}" presName="bentUpArrow1" presStyleLbl="alignImgPlace1" presStyleIdx="0" presStyleCnt="2"/>
      <dgm:spPr/>
    </dgm:pt>
    <dgm:pt modelId="{D13122FD-FB8C-4A2C-8C8F-B8DE6B213C5C}" type="pres">
      <dgm:prSet presAssocID="{79C68FD5-116D-49D5-B57D-F4CD9A8F20E5}" presName="ParentText" presStyleLbl="node1" presStyleIdx="0" presStyleCnt="3" custScaleX="129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F2326-5F45-4C8A-AE47-1573E7CAC52D}" type="pres">
      <dgm:prSet presAssocID="{79C68FD5-116D-49D5-B57D-F4CD9A8F20E5}" presName="ChildText" presStyleLbl="revTx" presStyleIdx="0" presStyleCnt="2" custScaleX="440387" custScaleY="159144" custLinFactX="95848" custLinFactNeighborX="100000" custLinFactNeighborY="-7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9B4D5-28F5-4D67-8EB5-601E274AC8FB}" type="pres">
      <dgm:prSet presAssocID="{8AA673BD-0FEA-4126-9F75-932DA7E9B607}" presName="sibTrans" presStyleCnt="0"/>
      <dgm:spPr/>
    </dgm:pt>
    <dgm:pt modelId="{9D871380-2833-4A8E-BF8C-085E076A7B38}" type="pres">
      <dgm:prSet presAssocID="{A402E4A7-CB1B-42F1-804E-23F19C6FB4A4}" presName="composite" presStyleCnt="0"/>
      <dgm:spPr/>
    </dgm:pt>
    <dgm:pt modelId="{367C8DFE-D2D3-459D-91C4-EFE9BFC4B6AD}" type="pres">
      <dgm:prSet presAssocID="{A402E4A7-CB1B-42F1-804E-23F19C6FB4A4}" presName="bentUpArrow1" presStyleLbl="alignImgPlace1" presStyleIdx="1" presStyleCnt="2" custLinFactNeighborY="7854"/>
      <dgm:spPr/>
    </dgm:pt>
    <dgm:pt modelId="{4D66ACD6-6230-4CE1-A443-0D2F4D17A93D}" type="pres">
      <dgm:prSet presAssocID="{A402E4A7-CB1B-42F1-804E-23F19C6FB4A4}" presName="ParentText" presStyleLbl="node1" presStyleIdx="1" presStyleCnt="3" custScaleX="133079" custLinFactNeighborX="-1747" custLinFactNeighborY="132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C192C-21A4-4805-A6B1-22DBB4245902}" type="pres">
      <dgm:prSet presAssocID="{A402E4A7-CB1B-42F1-804E-23F19C6FB4A4}" presName="ChildText" presStyleLbl="revTx" presStyleIdx="1" presStyleCnt="2" custLinFactNeighborX="40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10AF2-9614-4802-86D3-A2E1A66BB1FD}" type="pres">
      <dgm:prSet presAssocID="{D9625F4E-27A9-41D9-A294-BB82C0C88EBD}" presName="sibTrans" presStyleCnt="0"/>
      <dgm:spPr/>
    </dgm:pt>
    <dgm:pt modelId="{B9472A3B-9E6A-4D82-A879-2045189ECD40}" type="pres">
      <dgm:prSet presAssocID="{0FCADE04-C2BF-436D-A646-21DA975F0962}" presName="composite" presStyleCnt="0"/>
      <dgm:spPr/>
    </dgm:pt>
    <dgm:pt modelId="{3E6FED7B-876E-4061-A447-D73178041692}" type="pres">
      <dgm:prSet presAssocID="{0FCADE04-C2BF-436D-A646-21DA975F0962}" presName="ParentText" presStyleLbl="node1" presStyleIdx="2" presStyleCnt="3" custScaleX="142278" custLinFactNeighborX="-1529" custLinFactNeighborY="9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F8B61-474B-4FD5-8D46-33FE30897C9A}" srcId="{C5CE75D9-0E71-4147-AC34-7ECDD67A5842}" destId="{79C68FD5-116D-49D5-B57D-F4CD9A8F20E5}" srcOrd="0" destOrd="0" parTransId="{6BA966AB-5DFE-41E0-B109-0AA4E239FB07}" sibTransId="{8AA673BD-0FEA-4126-9F75-932DA7E9B607}"/>
    <dgm:cxn modelId="{647642EB-891E-4210-A488-28C40F8360BE}" type="presOf" srcId="{79C68FD5-116D-49D5-B57D-F4CD9A8F20E5}" destId="{D13122FD-FB8C-4A2C-8C8F-B8DE6B213C5C}" srcOrd="0" destOrd="0" presId="urn:microsoft.com/office/officeart/2005/8/layout/StepDownProcess"/>
    <dgm:cxn modelId="{3E699B30-9B21-48D0-9850-C62CA49062E8}" srcId="{C5CE75D9-0E71-4147-AC34-7ECDD67A5842}" destId="{A402E4A7-CB1B-42F1-804E-23F19C6FB4A4}" srcOrd="1" destOrd="0" parTransId="{F0643228-3320-4A93-B599-F70DD121BE37}" sibTransId="{D9625F4E-27A9-41D9-A294-BB82C0C88EBD}"/>
    <dgm:cxn modelId="{F8F89710-CEB0-4200-8C31-0776413743E7}" type="presOf" srcId="{C5CE75D9-0E71-4147-AC34-7ECDD67A5842}" destId="{FB61C19B-2DDB-40D0-9058-F6A9115320DE}" srcOrd="0" destOrd="0" presId="urn:microsoft.com/office/officeart/2005/8/layout/StepDownProcess"/>
    <dgm:cxn modelId="{A1F116BA-1387-4107-AB96-DA0B52CDD782}" type="presOf" srcId="{A402E4A7-CB1B-42F1-804E-23F19C6FB4A4}" destId="{4D66ACD6-6230-4CE1-A443-0D2F4D17A93D}" srcOrd="0" destOrd="0" presId="urn:microsoft.com/office/officeart/2005/8/layout/StepDownProcess"/>
    <dgm:cxn modelId="{920B34CE-1B15-4E88-80B5-4501491BFD67}" type="presOf" srcId="{F1CDC012-1CC5-4C32-9B17-E7EE32D801A0}" destId="{DAFF2326-5F45-4C8A-AE47-1573E7CAC52D}" srcOrd="0" destOrd="0" presId="urn:microsoft.com/office/officeart/2005/8/layout/StepDownProcess"/>
    <dgm:cxn modelId="{B6E9480B-2989-43AA-9514-301E6360C4FD}" srcId="{C5CE75D9-0E71-4147-AC34-7ECDD67A5842}" destId="{0FCADE04-C2BF-436D-A646-21DA975F0962}" srcOrd="2" destOrd="0" parTransId="{A0C2CB28-554D-4DD3-922D-9E8F1061128E}" sibTransId="{130CF917-BB5A-45A0-8883-A5AE62CA6BF4}"/>
    <dgm:cxn modelId="{DAD426C5-EA12-421B-AA65-189C7EF723B4}" srcId="{79C68FD5-116D-49D5-B57D-F4CD9A8F20E5}" destId="{F1CDC012-1CC5-4C32-9B17-E7EE32D801A0}" srcOrd="0" destOrd="0" parTransId="{8CA54B29-688C-4F5F-B839-F83664E79CB0}" sibTransId="{1764F24B-9A92-4855-8B29-D9B2F7ACB872}"/>
    <dgm:cxn modelId="{DD217CAC-30F6-43FB-B644-575C1AAA4D7C}" type="presOf" srcId="{0FCADE04-C2BF-436D-A646-21DA975F0962}" destId="{3E6FED7B-876E-4061-A447-D73178041692}" srcOrd="0" destOrd="0" presId="urn:microsoft.com/office/officeart/2005/8/layout/StepDownProcess"/>
    <dgm:cxn modelId="{802E6C94-ADEF-4921-9B95-D0E1BF776CFE}" type="presParOf" srcId="{FB61C19B-2DDB-40D0-9058-F6A9115320DE}" destId="{EE2FB800-09CF-4235-8119-A31EBFCBD5CA}" srcOrd="0" destOrd="0" presId="urn:microsoft.com/office/officeart/2005/8/layout/StepDownProcess"/>
    <dgm:cxn modelId="{F27EE98A-0077-4C5B-8BA5-E15F3E3CE3FE}" type="presParOf" srcId="{EE2FB800-09CF-4235-8119-A31EBFCBD5CA}" destId="{8C81BD6D-ACD0-4361-A6A8-D05B78F19E64}" srcOrd="0" destOrd="0" presId="urn:microsoft.com/office/officeart/2005/8/layout/StepDownProcess"/>
    <dgm:cxn modelId="{4F1740F9-A67F-4077-B372-2906EE2D6547}" type="presParOf" srcId="{EE2FB800-09CF-4235-8119-A31EBFCBD5CA}" destId="{D13122FD-FB8C-4A2C-8C8F-B8DE6B213C5C}" srcOrd="1" destOrd="0" presId="urn:microsoft.com/office/officeart/2005/8/layout/StepDownProcess"/>
    <dgm:cxn modelId="{65269C67-846F-4A44-8B20-4496F46C88CA}" type="presParOf" srcId="{EE2FB800-09CF-4235-8119-A31EBFCBD5CA}" destId="{DAFF2326-5F45-4C8A-AE47-1573E7CAC52D}" srcOrd="2" destOrd="0" presId="urn:microsoft.com/office/officeart/2005/8/layout/StepDownProcess"/>
    <dgm:cxn modelId="{D9844FD5-0A2E-4434-A7B3-1856D367A546}" type="presParOf" srcId="{FB61C19B-2DDB-40D0-9058-F6A9115320DE}" destId="{8439B4D5-28F5-4D67-8EB5-601E274AC8FB}" srcOrd="1" destOrd="0" presId="urn:microsoft.com/office/officeart/2005/8/layout/StepDownProcess"/>
    <dgm:cxn modelId="{9EF2EB06-6CCC-45B6-9EBA-0C15E46B18D2}" type="presParOf" srcId="{FB61C19B-2DDB-40D0-9058-F6A9115320DE}" destId="{9D871380-2833-4A8E-BF8C-085E076A7B38}" srcOrd="2" destOrd="0" presId="urn:microsoft.com/office/officeart/2005/8/layout/StepDownProcess"/>
    <dgm:cxn modelId="{33260A34-5D01-496C-998B-2315A40DFE90}" type="presParOf" srcId="{9D871380-2833-4A8E-BF8C-085E076A7B38}" destId="{367C8DFE-D2D3-459D-91C4-EFE9BFC4B6AD}" srcOrd="0" destOrd="0" presId="urn:microsoft.com/office/officeart/2005/8/layout/StepDownProcess"/>
    <dgm:cxn modelId="{366ADE15-6B13-4649-BF90-938C6B9DE3B9}" type="presParOf" srcId="{9D871380-2833-4A8E-BF8C-085E076A7B38}" destId="{4D66ACD6-6230-4CE1-A443-0D2F4D17A93D}" srcOrd="1" destOrd="0" presId="urn:microsoft.com/office/officeart/2005/8/layout/StepDownProcess"/>
    <dgm:cxn modelId="{0AE60B1D-D8EC-43F5-AF01-F27E7223A664}" type="presParOf" srcId="{9D871380-2833-4A8E-BF8C-085E076A7B38}" destId="{FB8C192C-21A4-4805-A6B1-22DBB4245902}" srcOrd="2" destOrd="0" presId="urn:microsoft.com/office/officeart/2005/8/layout/StepDownProcess"/>
    <dgm:cxn modelId="{CE5475A9-3DD0-471C-A563-67183E76A8D6}" type="presParOf" srcId="{FB61C19B-2DDB-40D0-9058-F6A9115320DE}" destId="{95810AF2-9614-4802-86D3-A2E1A66BB1FD}" srcOrd="3" destOrd="0" presId="urn:microsoft.com/office/officeart/2005/8/layout/StepDownProcess"/>
    <dgm:cxn modelId="{E6C90DF1-7F55-4533-97A7-49A3B415946E}" type="presParOf" srcId="{FB61C19B-2DDB-40D0-9058-F6A9115320DE}" destId="{B9472A3B-9E6A-4D82-A879-2045189ECD40}" srcOrd="4" destOrd="0" presId="urn:microsoft.com/office/officeart/2005/8/layout/StepDownProcess"/>
    <dgm:cxn modelId="{A9466C89-2498-4892-AF49-7887B7F89118}" type="presParOf" srcId="{B9472A3B-9E6A-4D82-A879-2045189ECD40}" destId="{3E6FED7B-876E-4061-A447-D731780416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616DE-C53E-4B7F-8B18-459DF31B6DC5}">
      <dsp:nvSpPr>
        <dsp:cNvPr id="0" name=""/>
        <dsp:cNvSpPr/>
      </dsp:nvSpPr>
      <dsp:spPr>
        <a:xfrm>
          <a:off x="5658824" y="1695810"/>
          <a:ext cx="2848922" cy="77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011"/>
              </a:lnTo>
              <a:lnTo>
                <a:pt x="2848922" y="528011"/>
              </a:lnTo>
              <a:lnTo>
                <a:pt x="2848922" y="7748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9B602-256F-49CA-8455-931472A12416}">
      <dsp:nvSpPr>
        <dsp:cNvPr id="0" name=""/>
        <dsp:cNvSpPr/>
      </dsp:nvSpPr>
      <dsp:spPr>
        <a:xfrm>
          <a:off x="2692188" y="1695810"/>
          <a:ext cx="2966636" cy="774812"/>
        </a:xfrm>
        <a:custGeom>
          <a:avLst/>
          <a:gdLst/>
          <a:ahLst/>
          <a:cxnLst/>
          <a:rect l="0" t="0" r="0" b="0"/>
          <a:pathLst>
            <a:path>
              <a:moveTo>
                <a:pt x="2966636" y="0"/>
              </a:moveTo>
              <a:lnTo>
                <a:pt x="2966636" y="528011"/>
              </a:lnTo>
              <a:lnTo>
                <a:pt x="0" y="528011"/>
              </a:lnTo>
              <a:lnTo>
                <a:pt x="0" y="7748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08655-3BF4-4F0B-BF32-74571CB4E3A7}">
      <dsp:nvSpPr>
        <dsp:cNvPr id="0" name=""/>
        <dsp:cNvSpPr/>
      </dsp:nvSpPr>
      <dsp:spPr>
        <a:xfrm>
          <a:off x="3066871" y="4100"/>
          <a:ext cx="5183906" cy="169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25FF-E87D-4145-9122-E176F6614CA3}">
      <dsp:nvSpPr>
        <dsp:cNvPr id="0" name=""/>
        <dsp:cNvSpPr/>
      </dsp:nvSpPr>
      <dsp:spPr>
        <a:xfrm>
          <a:off x="3362884" y="285312"/>
          <a:ext cx="5183906" cy="1691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/>
            <a:t>Aim:</a:t>
          </a:r>
          <a:r>
            <a:rPr lang="en-US" sz="2400" b="0" u="none" kern="1200" dirty="0"/>
            <a:t> </a:t>
          </a:r>
          <a:r>
            <a:rPr lang="en-US" sz="2400" kern="1200" dirty="0"/>
            <a:t>70% of participating hospitals will be at or below the Healthy People goal of 24.7% cesarean delivery rate among NTSV births by December 31, 2022</a:t>
          </a:r>
        </a:p>
      </dsp:txBody>
      <dsp:txXfrm>
        <a:off x="3412432" y="334860"/>
        <a:ext cx="5084810" cy="1592614"/>
      </dsp:txXfrm>
    </dsp:sp>
    <dsp:sp modelId="{A9FB5358-8043-4BE5-8E9B-5783B19FACC1}">
      <dsp:nvSpPr>
        <dsp:cNvPr id="0" name=""/>
        <dsp:cNvSpPr/>
      </dsp:nvSpPr>
      <dsp:spPr>
        <a:xfrm>
          <a:off x="139277" y="2470622"/>
          <a:ext cx="5105821" cy="169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DFB9-1F5D-45EA-AD47-96311A00D84D}">
      <dsp:nvSpPr>
        <dsp:cNvPr id="0" name=""/>
        <dsp:cNvSpPr/>
      </dsp:nvSpPr>
      <dsp:spPr>
        <a:xfrm>
          <a:off x="435289" y="2751834"/>
          <a:ext cx="5105821" cy="1691710"/>
        </a:xfrm>
        <a:prstGeom prst="roundRect">
          <a:avLst>
            <a:gd name="adj" fmla="val 10000"/>
          </a:avLst>
        </a:prstGeom>
        <a:solidFill>
          <a:srgbClr val="E6735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/>
            <a:t>Goal:</a:t>
          </a:r>
          <a:r>
            <a:rPr lang="en-US" sz="2000" b="0" u="none" kern="1200" dirty="0"/>
            <a:t> </a:t>
          </a:r>
          <a:r>
            <a:rPr lang="en-US" sz="2000" kern="1200" dirty="0"/>
            <a:t>Increase the percent of cesarean section deliveries among NTSV births that meet ACOG/SMFM criteria for cesarean</a:t>
          </a:r>
        </a:p>
      </dsp:txBody>
      <dsp:txXfrm>
        <a:off x="484837" y="2801382"/>
        <a:ext cx="5006725" cy="1592614"/>
      </dsp:txXfrm>
    </dsp:sp>
    <dsp:sp modelId="{30C8A44F-2D93-41DA-B811-7ABB3B4B8A55}">
      <dsp:nvSpPr>
        <dsp:cNvPr id="0" name=""/>
        <dsp:cNvSpPr/>
      </dsp:nvSpPr>
      <dsp:spPr>
        <a:xfrm>
          <a:off x="5837123" y="2470622"/>
          <a:ext cx="5341248" cy="169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C6322-DEC8-4E44-A596-27DC98C8F05D}">
      <dsp:nvSpPr>
        <dsp:cNvPr id="0" name=""/>
        <dsp:cNvSpPr/>
      </dsp:nvSpPr>
      <dsp:spPr>
        <a:xfrm>
          <a:off x="6133135" y="2751834"/>
          <a:ext cx="5341248" cy="1691710"/>
        </a:xfrm>
        <a:prstGeom prst="roundRect">
          <a:avLst>
            <a:gd name="adj" fmla="val 10000"/>
          </a:avLst>
        </a:prstGeom>
        <a:solidFill>
          <a:srgbClr val="E67356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/>
            <a:t>Goal:</a:t>
          </a:r>
          <a:r>
            <a:rPr lang="en-US" sz="2000" b="0" u="none" kern="1200" dirty="0"/>
            <a:t> </a:t>
          </a:r>
          <a:r>
            <a:rPr lang="en-US" sz="2000" kern="1200" dirty="0"/>
            <a:t>Increase the % of physicians/ midwives/ nurses educated on ACOG/SMFM criteria for cesarean, labor management strategies/response to labor challenges, protocol for facilitating decision huddles and/or decision debriefs</a:t>
          </a:r>
        </a:p>
      </dsp:txBody>
      <dsp:txXfrm>
        <a:off x="6182683" y="2801382"/>
        <a:ext cx="5242152" cy="1592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22517-B5C4-4B70-801E-EDEB1650AC48}">
      <dsp:nvSpPr>
        <dsp:cNvPr id="0" name=""/>
        <dsp:cNvSpPr/>
      </dsp:nvSpPr>
      <dsp:spPr>
        <a:xfrm>
          <a:off x="2344" y="838534"/>
          <a:ext cx="2855825" cy="1142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Optimizing Labor Management and support</a:t>
          </a:r>
        </a:p>
      </dsp:txBody>
      <dsp:txXfrm>
        <a:off x="573509" y="838534"/>
        <a:ext cx="1713495" cy="1142330"/>
      </dsp:txXfrm>
    </dsp:sp>
    <dsp:sp modelId="{A79C321E-E673-4487-8AE2-8F67517FF725}">
      <dsp:nvSpPr>
        <dsp:cNvPr id="0" name=""/>
        <dsp:cNvSpPr/>
      </dsp:nvSpPr>
      <dsp:spPr>
        <a:xfrm>
          <a:off x="2572587" y="838534"/>
          <a:ext cx="2855825" cy="1142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Protocols and Guidelines for Induction and Labor Decision Making</a:t>
          </a:r>
        </a:p>
      </dsp:txBody>
      <dsp:txXfrm>
        <a:off x="3143752" y="838534"/>
        <a:ext cx="1713495" cy="1142330"/>
      </dsp:txXfrm>
    </dsp:sp>
    <dsp:sp modelId="{C18E0E07-C7A3-4B8D-834E-6D1F060B6F83}">
      <dsp:nvSpPr>
        <dsp:cNvPr id="0" name=""/>
        <dsp:cNvSpPr/>
      </dsp:nvSpPr>
      <dsp:spPr>
        <a:xfrm>
          <a:off x="5105398" y="838203"/>
          <a:ext cx="2855825" cy="1142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Provider, Nurse, Patient Education to support clinical culture change </a:t>
          </a:r>
        </a:p>
      </dsp:txBody>
      <dsp:txXfrm>
        <a:off x="5676563" y="838203"/>
        <a:ext cx="1713495" cy="114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BD6D-ACD0-4361-A6A8-D05B78F19E64}">
      <dsp:nvSpPr>
        <dsp:cNvPr id="0" name=""/>
        <dsp:cNvSpPr/>
      </dsp:nvSpPr>
      <dsp:spPr>
        <a:xfrm rot="5400000">
          <a:off x="1295369" y="1627778"/>
          <a:ext cx="1256700" cy="14307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13122FD-FB8C-4A2C-8C8F-B8DE6B213C5C}">
      <dsp:nvSpPr>
        <dsp:cNvPr id="0" name=""/>
        <dsp:cNvSpPr/>
      </dsp:nvSpPr>
      <dsp:spPr>
        <a:xfrm>
          <a:off x="653540" y="234700"/>
          <a:ext cx="2733304" cy="14808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Identify potential areas for improvement:</a:t>
          </a:r>
          <a:endParaRPr lang="en-US" sz="2500" kern="1200" dirty="0"/>
        </a:p>
      </dsp:txBody>
      <dsp:txXfrm>
        <a:off x="725840" y="307000"/>
        <a:ext cx="2588704" cy="1336212"/>
      </dsp:txXfrm>
    </dsp:sp>
    <dsp:sp modelId="{DAFF2326-5F45-4C8A-AE47-1573E7CAC52D}">
      <dsp:nvSpPr>
        <dsp:cNvPr id="0" name=""/>
        <dsp:cNvSpPr/>
      </dsp:nvSpPr>
      <dsp:spPr>
        <a:xfrm>
          <a:off x="3472696" y="0"/>
          <a:ext cx="6775993" cy="190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3472696" y="0"/>
        <a:ext cx="6775993" cy="1904727"/>
      </dsp:txXfrm>
    </dsp:sp>
    <dsp:sp modelId="{367C8DFE-D2D3-459D-91C4-EFE9BFC4B6AD}">
      <dsp:nvSpPr>
        <dsp:cNvPr id="0" name=""/>
        <dsp:cNvSpPr/>
      </dsp:nvSpPr>
      <dsp:spPr>
        <a:xfrm rot="5400000">
          <a:off x="4394617" y="3389920"/>
          <a:ext cx="1256700" cy="14307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66ACD6-6230-4CE1-A443-0D2F4D17A93D}">
      <dsp:nvSpPr>
        <dsp:cNvPr id="0" name=""/>
        <dsp:cNvSpPr/>
      </dsp:nvSpPr>
      <dsp:spPr>
        <a:xfrm>
          <a:off x="3674808" y="2094423"/>
          <a:ext cx="2815345" cy="14808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Find your Induction Champions</a:t>
          </a:r>
          <a:endParaRPr lang="en-US" sz="2500" kern="1200" dirty="0"/>
        </a:p>
      </dsp:txBody>
      <dsp:txXfrm>
        <a:off x="3747108" y="2166723"/>
        <a:ext cx="2670745" cy="1336212"/>
      </dsp:txXfrm>
    </dsp:sp>
    <dsp:sp modelId="{FB8C192C-21A4-4805-A6B1-22DBB4245902}">
      <dsp:nvSpPr>
        <dsp:cNvPr id="0" name=""/>
        <dsp:cNvSpPr/>
      </dsp:nvSpPr>
      <dsp:spPr>
        <a:xfrm>
          <a:off x="6795332" y="2039370"/>
          <a:ext cx="1538645" cy="119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FED7B-876E-4061-A447-D73178041692}">
      <dsp:nvSpPr>
        <dsp:cNvPr id="0" name=""/>
        <dsp:cNvSpPr/>
      </dsp:nvSpPr>
      <dsp:spPr>
        <a:xfrm>
          <a:off x="6931897" y="3583577"/>
          <a:ext cx="3009953" cy="14808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Conduct a PDSA Cycle </a:t>
          </a:r>
          <a:endParaRPr lang="en-US" sz="2500" kern="1200" dirty="0"/>
        </a:p>
      </dsp:txBody>
      <dsp:txXfrm>
        <a:off x="7004197" y="3655877"/>
        <a:ext cx="2865353" cy="1336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5EB0-394B-4040-909D-CBCE92883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0F956-3A8E-CC47-B739-F48626765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0006-C7CB-994B-9840-DB8B0FB0FDA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F2C0C-9B68-ED49-B130-53B686FC9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AEBF-66C8-A04C-8C36-861C9BF3C1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6DCA-5699-494D-8304-C9EEDBAC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80AC6-58D7-9F45-ACAD-80282F20E93A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2D14-F0AA-2844-871F-19DB90E8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56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33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4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16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10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53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7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45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8431" indent="-2955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2202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5084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27965" indent="-2364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084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73725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46606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19487" indent="-2364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93021-76CA-42C7-9304-9B70398771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26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679450"/>
            <a:ext cx="6030913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1597" indent="-28138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5533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5745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5959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6173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6386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6598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26810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61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6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https://www.nichq.org/insight/what-comes-first-policy-or-change-0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1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3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https://ilpqc.org/ILPQC%202020%2B/PVB/Toolkit/Induc/ACOG%20Bulletin%20Management%20of%20Intrapartum%20FHR%20Tracing%20Oxytocin%20for%20Induction.pdf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37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https://ilpqc.org/ILPQC%202020%2B/PVB/Toolkit/Induc/ACOG%20Bulletin%20Management%20of%20Intrapartum%20FHR%20Tracing%20Oxytocin%20for%20Induction.pdf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95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https://ilpqc.org/ILPQC%202020%2B/PVB/Toolkit/Induc/ACOG%20Bulletin%20Management%20of%20Intrapartum%20FHR%20Tracing%20Oxytocin%20for%20Induction.pdf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1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2428-038E-664A-BC29-5734D60E3C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0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520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22428-038E-664A-BC29-5734D60E3C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7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5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888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8085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819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58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4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51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25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35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4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80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5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43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4571662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32619" cy="4571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1662"/>
            <a:ext cx="5029200" cy="228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16" name="Title 9"/>
          <p:cNvSpPr>
            <a:spLocks noGrp="1"/>
          </p:cNvSpPr>
          <p:nvPr>
            <p:ph type="title" hasCustomPrompt="1"/>
          </p:nvPr>
        </p:nvSpPr>
        <p:spPr>
          <a:xfrm>
            <a:off x="4241800" y="1660526"/>
            <a:ext cx="7594600" cy="607204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4241802" y="2448443"/>
            <a:ext cx="4343399" cy="44715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0291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820583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230874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641165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241802" y="3048001"/>
            <a:ext cx="4343399" cy="44715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0291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820583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230874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641165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-471557" y="6198821"/>
            <a:ext cx="1143170" cy="1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#2772</a:t>
            </a:r>
            <a:r>
              <a:rPr lang="en-US" altLang="en-US" sz="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</a:t>
            </a:r>
            <a:r>
              <a:rPr lang="en-US" alt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01/17</a:t>
            </a:r>
            <a:endParaRPr lang="en-US" alt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3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5400" y="6267452"/>
            <a:ext cx="5588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4B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460500" y="212727"/>
            <a:ext cx="10553699" cy="7143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0499" y="1196975"/>
            <a:ext cx="10553700" cy="4735347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2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1B6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446045" y="155577"/>
            <a:ext cx="9880600" cy="463549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6045" y="882650"/>
            <a:ext cx="4851400" cy="473710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099" y="6267452"/>
            <a:ext cx="5461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591299" y="882650"/>
            <a:ext cx="4876800" cy="47371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3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473200" y="146051"/>
            <a:ext cx="10325099" cy="7143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73199" y="1044575"/>
            <a:ext cx="10325100" cy="459422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099" y="6267452"/>
            <a:ext cx="5461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4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 t="7021" b="21821"/>
          <a:stretch/>
        </p:blipFill>
        <p:spPr>
          <a:xfrm>
            <a:off x="0" y="0"/>
            <a:ext cx="50326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37" y="5916650"/>
            <a:ext cx="2498148" cy="774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4901" y="2803527"/>
            <a:ext cx="8216900" cy="6254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Page Divider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699" y="6267452"/>
            <a:ext cx="5715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2699"/>
            <a:ext cx="12192000" cy="6870700"/>
          </a:xfrm>
          <a:prstGeom prst="rect">
            <a:avLst/>
          </a:prstGeom>
          <a:solidFill>
            <a:srgbClr val="1B6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6497"/>
            <a:ext cx="12192000" cy="81470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  <a:endParaRPr lang="en-US" sz="4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 t="7021" b="21821"/>
          <a:stretch/>
        </p:blipFill>
        <p:spPr>
          <a:xfrm>
            <a:off x="0" y="0"/>
            <a:ext cx="503261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37" y="5916650"/>
            <a:ext cx="2498148" cy="7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39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8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31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6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9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6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29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7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9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39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5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4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0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4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7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9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718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62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7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0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9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4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35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3" r:id="rId3"/>
    <p:sldLayoutId id="2147483670" r:id="rId4"/>
    <p:sldLayoutId id="2147483650" r:id="rId5"/>
    <p:sldLayoutId id="2147483652" r:id="rId6"/>
    <p:sldLayoutId id="2147483653" r:id="rId7"/>
    <p:sldLayoutId id="2147483654" r:id="rId8"/>
    <p:sldLayoutId id="2147483674" r:id="rId9"/>
    <p:sldLayoutId id="2147483655" r:id="rId10"/>
    <p:sldLayoutId id="2147483664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7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C6C7976-850D-4646-A3A3-0FA42F472A99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7E70F44-C9A1-4510-8145-190CAB0A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26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perrault@northshore.org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ogn.2018.04.005" TargetMode="External"/><Relationship Id="rId2" Type="http://schemas.openxmlformats.org/officeDocument/2006/relationships/hyperlink" Target="https://www.jognn.org/article/S0884-2175(18)30070-4/pdf" TargetMode="Externa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nancy-travis-8b089919" TargetMode="External"/><Relationship Id="rId2" Type="http://schemas.openxmlformats.org/officeDocument/2006/relationships/hyperlink" Target="mailto:nancy.travis@leehealth.org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twitter.com/nancy_njtravi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1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ILPQC%202020+/Annual%20Conferences/2020%20Annual%20Conference/ILPQC%20Annual%20Conference%20Abstract%20Template_2020_FINAL.p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mailto:ellie.suse@northwestern.edu" TargetMode="Externa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gif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4903408" cy="1826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PVB Monthly Webinar: Systems changes for induction processes and protocols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705374" cy="986569"/>
          </a:xfrm>
        </p:spPr>
        <p:txBody>
          <a:bodyPr/>
          <a:lstStyle/>
          <a:p>
            <a:r>
              <a:rPr lang="en-US" dirty="0" smtClean="0"/>
              <a:t>July 26, 2021 12:30-1:30</a:t>
            </a:r>
            <a:endParaRPr lang="en-US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684" y="1514610"/>
            <a:ext cx="5073316" cy="3382210"/>
          </a:xfrm>
        </p:spPr>
      </p:pic>
    </p:spTree>
    <p:extLst>
      <p:ext uri="{BB962C8B-B14F-4D97-AF65-F5344CB8AC3E}">
        <p14:creationId xmlns:p14="http://schemas.microsoft.com/office/powerpoint/2010/main" val="4717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PVB Data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3" y="80268"/>
            <a:ext cx="7561385" cy="1325563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Supporting vaginal birth and reducing primary Cesareans for optimal maternal and neonatal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6844585"/>
              </p:ext>
            </p:extLst>
          </p:nvPr>
        </p:nvGraphicFramePr>
        <p:xfrm>
          <a:off x="85969" y="1573456"/>
          <a:ext cx="11613662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61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PVB Key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14" y="1704975"/>
            <a:ext cx="8675914" cy="4728481"/>
          </a:xfrm>
        </p:spPr>
        <p:txBody>
          <a:bodyPr>
            <a:normAutofit fontScale="77500" lnSpcReduction="20000"/>
          </a:bodyPr>
          <a:lstStyle/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100" dirty="0"/>
              <a:t>Identifying</a:t>
            </a:r>
            <a:r>
              <a:rPr lang="en-US" sz="3200" dirty="0"/>
              <a:t> NTSVs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Education of ACOG/SMFM criteria for providers and nurses 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Implementing cesarean decision checklists and huddles with patient centered decision making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Labor management support  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Develop </a:t>
            </a:r>
            <a:r>
              <a:rPr lang="en-US" sz="3100" dirty="0"/>
              <a:t>standardized processes/protocols for </a:t>
            </a:r>
            <a:r>
              <a:rPr lang="en-US" sz="3200" dirty="0"/>
              <a:t>induction, early labor and labor challenges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481943"/>
            <a:ext cx="3641270" cy="242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120054" y="4909457"/>
            <a:ext cx="7462345" cy="1239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33792"/>
              </p:ext>
            </p:extLst>
          </p:nvPr>
        </p:nvGraphicFramePr>
        <p:xfrm>
          <a:off x="467360" y="1590420"/>
          <a:ext cx="11389360" cy="4171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02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200" b="1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Teams Reporting  Patient Data</a:t>
                      </a: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607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Teams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Reporting 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26">
                <a:tc>
                  <a:txBody>
                    <a:bodyPr/>
                    <a:lstStyle/>
                    <a:p>
                      <a:pPr marL="91440" marR="27114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Baseline  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(Q4</a:t>
                      </a:r>
                      <a:r>
                        <a:rPr sz="22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en-US" sz="2200" spc="-5" dirty="0" smtClean="0">
                          <a:latin typeface="Calibri"/>
                          <a:cs typeface="Calibri"/>
                        </a:rPr>
                        <a:t>19</a:t>
                      </a:r>
                      <a:r>
                        <a:rPr sz="2200" spc="-5" dirty="0" smtClean="0">
                          <a:latin typeface="Calibri"/>
                          <a:cs typeface="Calibri"/>
                        </a:rPr>
                        <a:t>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89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85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2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2200" spc="-5" dirty="0">
                          <a:latin typeface="Calibri"/>
                          <a:cs typeface="Calibri"/>
                        </a:rPr>
                        <a:t>2021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82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78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February 2021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81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77</a:t>
                      </a:r>
                    </a:p>
                  </a:txBody>
                  <a:tcPr marL="0" marR="0" marT="2089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40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March</a:t>
                      </a:r>
                      <a:r>
                        <a:rPr lang="en-US" sz="2200" baseline="0" dirty="0" smtClean="0">
                          <a:latin typeface="Calibri"/>
                          <a:cs typeface="Calibri"/>
                        </a:rPr>
                        <a:t> 2021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82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76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73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April 2021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79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67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5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May 2021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69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60</a:t>
                      </a:r>
                    </a:p>
                  </a:txBody>
                  <a:tcPr marL="0" marR="0" marT="2089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01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" marR="5441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June 2021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57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200" dirty="0" smtClean="0">
                          <a:latin typeface="Calibri"/>
                          <a:cs typeface="Calibri"/>
                        </a:rPr>
                        <a:t>56</a:t>
                      </a:r>
                    </a:p>
                  </a:txBody>
                  <a:tcPr marL="0" marR="0" marT="2089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5188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10363200" y="6449144"/>
            <a:ext cx="2743200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838200" y="5710845"/>
            <a:ext cx="5451014" cy="1134284"/>
          </a:xfrm>
          <a:prstGeom prst="rect">
            <a:avLst/>
          </a:prstGeom>
          <a:solidFill>
            <a:schemeClr val="bg1"/>
          </a:solidFill>
          <a:ln w="25907">
            <a:solidFill>
              <a:srgbClr val="F7954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586105" algn="ctr">
              <a:spcBef>
                <a:spcPts val="204"/>
              </a:spcBef>
            </a:pPr>
            <a:r>
              <a:rPr lang="en-US" b="1" dirty="0">
                <a:latin typeface="Calibri"/>
                <a:cs typeface="Calibri"/>
              </a:rPr>
              <a:t>Use  your hospital data form as a QI team meeting roadmap to guide your efforts. </a:t>
            </a:r>
            <a:r>
              <a:rPr dirty="0">
                <a:latin typeface="Calibri"/>
                <a:cs typeface="Calibri"/>
              </a:rPr>
              <a:t>Please </a:t>
            </a:r>
            <a:r>
              <a:rPr spc="-10" dirty="0">
                <a:latin typeface="Calibri"/>
                <a:cs typeface="Calibri"/>
              </a:rPr>
              <a:t>contact </a:t>
            </a:r>
            <a:r>
              <a:rPr spc="-5" dirty="0">
                <a:latin typeface="Calibri"/>
                <a:cs typeface="Calibri"/>
              </a:rPr>
              <a:t>us </a:t>
            </a:r>
            <a:r>
              <a:rPr dirty="0">
                <a:latin typeface="Calibri"/>
                <a:cs typeface="Calibri"/>
              </a:rPr>
              <a:t>if </a:t>
            </a:r>
            <a:r>
              <a:rPr spc="-10" dirty="0">
                <a:latin typeface="Calibri"/>
                <a:cs typeface="Calibri"/>
              </a:rPr>
              <a:t>you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need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help </a:t>
            </a:r>
            <a:r>
              <a:rPr spc="-10" dirty="0">
                <a:latin typeface="Calibri"/>
                <a:cs typeface="Calibri"/>
              </a:rPr>
              <a:t>getting </a:t>
            </a:r>
            <a:r>
              <a:rPr spc="-15" dirty="0">
                <a:latin typeface="Calibri"/>
                <a:cs typeface="Calibri"/>
              </a:rPr>
              <a:t>started </a:t>
            </a:r>
            <a:r>
              <a:rPr dirty="0">
                <a:latin typeface="Calibri"/>
                <a:cs typeface="Calibri"/>
              </a:rPr>
              <a:t>with  </a:t>
            </a:r>
            <a:r>
              <a:rPr spc="-5" dirty="0">
                <a:latin typeface="Calibri"/>
                <a:cs typeface="Calibri"/>
              </a:rPr>
              <a:t>reviewing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entering </a:t>
            </a:r>
            <a:r>
              <a:rPr spc="-10" dirty="0">
                <a:latin typeface="Calibri"/>
                <a:cs typeface="Calibri"/>
              </a:rPr>
              <a:t>your  data.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9760" y="26486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ILPQC Hospital Team </a:t>
            </a:r>
          </a:p>
          <a:p>
            <a:pPr algn="l" eaLnBrk="1" hangingPunct="1"/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Data Submission (</a:t>
            </a:r>
            <a:r>
              <a:rPr lang="en-US" altLang="en-US" sz="3200" dirty="0" smtClean="0">
                <a:solidFill>
                  <a:schemeClr val="tx2">
                    <a:lumMod val="50000"/>
                  </a:schemeClr>
                </a:solidFill>
              </a:rPr>
              <a:t>94 </a:t>
            </a:r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Teams Total)</a:t>
            </a:r>
          </a:p>
        </p:txBody>
      </p:sp>
      <p:sp>
        <p:nvSpPr>
          <p:cNvPr id="12" name="object 9"/>
          <p:cNvSpPr txBox="1"/>
          <p:nvPr/>
        </p:nvSpPr>
        <p:spPr>
          <a:xfrm>
            <a:off x="7239000" y="5857947"/>
            <a:ext cx="4773930" cy="857285"/>
          </a:xfrm>
          <a:prstGeom prst="rect">
            <a:avLst/>
          </a:prstGeom>
          <a:solidFill>
            <a:schemeClr val="bg1"/>
          </a:solidFill>
          <a:ln w="25907">
            <a:solidFill>
              <a:srgbClr val="F79546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 marR="586105">
              <a:spcBef>
                <a:spcPts val="204"/>
              </a:spcBef>
            </a:pPr>
            <a:r>
              <a:rPr lang="en-US" b="1" dirty="0">
                <a:latin typeface="Calibri"/>
                <a:cs typeface="Calibri"/>
              </a:rPr>
              <a:t>If hospital data is not submitted for a given month you will not have access </a:t>
            </a:r>
            <a:r>
              <a:rPr lang="en-US" b="1" dirty="0" smtClean="0">
                <a:latin typeface="Calibri"/>
                <a:cs typeface="Calibri"/>
              </a:rPr>
              <a:t>to your team’s </a:t>
            </a:r>
            <a:r>
              <a:rPr lang="en-US" b="1" dirty="0">
                <a:latin typeface="Calibri"/>
                <a:cs typeface="Calibri"/>
              </a:rPr>
              <a:t>NTSV C-Section rate over time.</a:t>
            </a:r>
          </a:p>
        </p:txBody>
      </p:sp>
    </p:spTree>
    <p:extLst>
      <p:ext uri="{BB962C8B-B14F-4D97-AF65-F5344CB8AC3E}">
        <p14:creationId xmlns:p14="http://schemas.microsoft.com/office/powerpoint/2010/main" val="3457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821914"/>
              </p:ext>
            </p:extLst>
          </p:nvPr>
        </p:nvGraphicFramePr>
        <p:xfrm>
          <a:off x="609600" y="1639614"/>
          <a:ext cx="11140966" cy="47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08993" y="4026031"/>
            <a:ext cx="10573407" cy="0"/>
          </a:xfrm>
          <a:prstGeom prst="line">
            <a:avLst/>
          </a:prstGeom>
          <a:ln w="38100">
            <a:solidFill>
              <a:srgbClr val="F6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2865" y="2633449"/>
            <a:ext cx="2745534" cy="523220"/>
          </a:xfrm>
          <a:prstGeom prst="rect">
            <a:avLst/>
          </a:prstGeom>
          <a:solidFill>
            <a:srgbClr val="F6006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4F6FA"/>
                </a:solidFill>
              </a:rPr>
              <a:t>Goal: </a:t>
            </a:r>
            <a:r>
              <a:rPr lang="en-US" sz="2800" dirty="0" smtClean="0">
                <a:solidFill>
                  <a:srgbClr val="F4F6FA"/>
                </a:solidFill>
              </a:rPr>
              <a:t>&lt; </a:t>
            </a:r>
            <a:r>
              <a:rPr lang="en-US" sz="2800" b="1" dirty="0" smtClean="0">
                <a:solidFill>
                  <a:srgbClr val="F4F6FA"/>
                </a:solidFill>
              </a:rPr>
              <a:t>24.7</a:t>
            </a:r>
            <a:r>
              <a:rPr lang="en-US" sz="2800" b="1" dirty="0">
                <a:solidFill>
                  <a:srgbClr val="F4F6FA"/>
                </a:solidFill>
              </a:rPr>
              <a:t>%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38524"/>
            <a:ext cx="10972800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ILPQC </a:t>
            </a:r>
            <a:r>
              <a:rPr lang="en-US" dirty="0"/>
              <a:t>NTSV C-Section </a:t>
            </a:r>
            <a:r>
              <a:rPr lang="en-US" dirty="0" smtClean="0"/>
              <a:t>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3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984441"/>
              </p:ext>
            </p:extLst>
          </p:nvPr>
        </p:nvGraphicFramePr>
        <p:xfrm>
          <a:off x="609599" y="1771540"/>
          <a:ext cx="11190900" cy="458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45977"/>
            <a:ext cx="10972800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NTSV </a:t>
            </a:r>
            <a:r>
              <a:rPr lang="en-US" dirty="0"/>
              <a:t>C-Section Rates, </a:t>
            </a:r>
            <a:r>
              <a:rPr lang="en-US" dirty="0" smtClean="0"/>
              <a:t>by </a:t>
            </a:r>
            <a:r>
              <a:rPr lang="en-US" dirty="0"/>
              <a:t>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2716" y="4450891"/>
            <a:ext cx="2627897" cy="523220"/>
          </a:xfrm>
          <a:prstGeom prst="rect">
            <a:avLst/>
          </a:prstGeom>
          <a:solidFill>
            <a:srgbClr val="F6006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4F6FA"/>
                </a:solidFill>
              </a:rPr>
              <a:t>Goal: </a:t>
            </a:r>
            <a:r>
              <a:rPr lang="en-US" sz="2800" dirty="0" smtClean="0">
                <a:solidFill>
                  <a:srgbClr val="F4F6FA"/>
                </a:solidFill>
              </a:rPr>
              <a:t>&lt; </a:t>
            </a:r>
            <a:r>
              <a:rPr lang="en-US" sz="2800" b="1" dirty="0" smtClean="0">
                <a:solidFill>
                  <a:srgbClr val="F4F6FA"/>
                </a:solidFill>
              </a:rPr>
              <a:t>24.7</a:t>
            </a:r>
            <a:r>
              <a:rPr lang="en-US" sz="2800" b="1" dirty="0">
                <a:solidFill>
                  <a:srgbClr val="F4F6FA"/>
                </a:solidFill>
              </a:rPr>
              <a:t>%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01969" y="5296153"/>
            <a:ext cx="10480430" cy="0"/>
          </a:xfrm>
          <a:prstGeom prst="line">
            <a:avLst/>
          </a:prstGeom>
          <a:ln w="38100">
            <a:solidFill>
              <a:srgbClr val="F6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7297838" y="2994429"/>
            <a:ext cx="3508549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45% of teams at or below goal in June 2021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0801" y="4189281"/>
            <a:ext cx="4230396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F4F6FA"/>
                </a:solidFill>
              </a:rPr>
              <a:t>All ILPQC Average: </a:t>
            </a:r>
            <a:r>
              <a:rPr lang="en-US" sz="2800" b="1" dirty="0" smtClean="0">
                <a:solidFill>
                  <a:srgbClr val="F4F6FA"/>
                </a:solidFill>
              </a:rPr>
              <a:t>24%</a:t>
            </a:r>
            <a:endParaRPr lang="en-US" sz="2800" b="1" dirty="0">
              <a:solidFill>
                <a:srgbClr val="F4F6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5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1705"/>
              </p:ext>
            </p:extLst>
          </p:nvPr>
        </p:nvGraphicFramePr>
        <p:xfrm>
          <a:off x="726831" y="1523999"/>
          <a:ext cx="10855569" cy="483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1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81100" y="2746030"/>
            <a:ext cx="10131669" cy="0"/>
          </a:xfrm>
          <a:prstGeom prst="line">
            <a:avLst/>
          </a:prstGeom>
          <a:ln w="28575">
            <a:solidFill>
              <a:srgbClr val="F6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1100" y="2084085"/>
            <a:ext cx="2667001" cy="523220"/>
          </a:xfrm>
          <a:prstGeom prst="rect">
            <a:avLst/>
          </a:prstGeom>
          <a:solidFill>
            <a:srgbClr val="F60064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4F6FA"/>
                </a:solidFill>
              </a:rPr>
              <a:t>Goal: </a:t>
            </a:r>
            <a:r>
              <a:rPr lang="en-US" sz="2800" dirty="0" smtClean="0">
                <a:solidFill>
                  <a:srgbClr val="F4F6FA"/>
                </a:solidFill>
              </a:rPr>
              <a:t>&gt;80</a:t>
            </a:r>
            <a:r>
              <a:rPr lang="en-US" sz="2800" dirty="0">
                <a:solidFill>
                  <a:srgbClr val="F4F6FA"/>
                </a:solidFill>
              </a:rPr>
              <a:t>%</a:t>
            </a:r>
            <a:endParaRPr lang="en-US" sz="2800" b="1" dirty="0">
              <a:solidFill>
                <a:srgbClr val="F4F6F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98436"/>
            <a:ext cx="808808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NTSV C-sections meeting </a:t>
            </a:r>
            <a:br>
              <a:rPr lang="en-US" dirty="0"/>
            </a:br>
            <a:r>
              <a:rPr lang="en-US" dirty="0"/>
              <a:t>ACOG/SMFM Criteria, across hospitals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1100" y="3063240"/>
            <a:ext cx="2667001" cy="29832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and Nurse Education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96061"/>
              </p:ext>
            </p:extLst>
          </p:nvPr>
        </p:nvGraphicFramePr>
        <p:xfrm>
          <a:off x="914400" y="1690688"/>
          <a:ext cx="10668000" cy="450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65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 smtClean="0"/>
              <a:t>Standard protocols and processes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240612"/>
              </p:ext>
            </p:extLst>
          </p:nvPr>
        </p:nvGraphicFramePr>
        <p:xfrm>
          <a:off x="609600" y="1690687"/>
          <a:ext cx="10972800" cy="46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35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2000" y="517525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 smtClean="0"/>
              <a:t>Sharing Provider Level Data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02420"/>
              </p:ext>
            </p:extLst>
          </p:nvPr>
        </p:nvGraphicFramePr>
        <p:xfrm>
          <a:off x="762000" y="1622323"/>
          <a:ext cx="10820400" cy="473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850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67360" y="1889760"/>
            <a:ext cx="8625840" cy="4678362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Clr>
                <a:srgbClr val="F58466"/>
              </a:buClr>
            </a:pPr>
            <a:r>
              <a:rPr lang="en-US" sz="3200" dirty="0">
                <a:latin typeface="+mj-lt"/>
                <a:cs typeface="Arial" charset="0"/>
              </a:rPr>
              <a:t>Please enter for yourself and all those in the room with you viewing the webinar into the chat box your:</a:t>
            </a:r>
          </a:p>
          <a:p>
            <a:pPr marL="857250" lvl="1" indent="-457200">
              <a:spcBef>
                <a:spcPct val="0"/>
              </a:spcBef>
              <a:buClr>
                <a:srgbClr val="004990"/>
              </a:buClr>
            </a:pPr>
            <a:r>
              <a:rPr lang="en-US" sz="2400" dirty="0">
                <a:latin typeface="+mj-lt"/>
                <a:cs typeface="Arial" charset="0"/>
              </a:rPr>
              <a:t>Name</a:t>
            </a:r>
          </a:p>
          <a:p>
            <a:pPr marL="857250" lvl="1" indent="-457200">
              <a:spcBef>
                <a:spcPct val="0"/>
              </a:spcBef>
              <a:buClr>
                <a:srgbClr val="004990"/>
              </a:buClr>
            </a:pPr>
            <a:r>
              <a:rPr lang="en-US" sz="2400" dirty="0">
                <a:latin typeface="+mj-lt"/>
                <a:cs typeface="Arial" charset="0"/>
              </a:rPr>
              <a:t>Role</a:t>
            </a:r>
          </a:p>
          <a:p>
            <a:pPr marL="857250" lvl="1" indent="-457200">
              <a:spcBef>
                <a:spcPct val="0"/>
              </a:spcBef>
              <a:buClr>
                <a:srgbClr val="004990"/>
              </a:buClr>
            </a:pPr>
            <a:r>
              <a:rPr lang="en-US" sz="2400" dirty="0">
                <a:latin typeface="+mj-lt"/>
                <a:cs typeface="Arial" charset="0"/>
              </a:rPr>
              <a:t>Institution</a:t>
            </a:r>
          </a:p>
          <a:p>
            <a:pPr marL="457200" indent="-457200">
              <a:spcBef>
                <a:spcPct val="0"/>
              </a:spcBef>
              <a:buClr>
                <a:srgbClr val="F58466"/>
              </a:buClr>
            </a:pPr>
            <a:r>
              <a:rPr lang="en-US" sz="3200" dirty="0">
                <a:latin typeface="+mj-lt"/>
                <a:cs typeface="Arial" charset="0"/>
              </a:rPr>
              <a:t>If you are only on the phone line, please be sure to let us know so we can note your attendance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1DDFA7-9CDB-CB42-8549-D15DDFB31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250" y="2906110"/>
            <a:ext cx="3028950" cy="9497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432172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 smtClean="0"/>
              <a:t>Cesarean Decision Checklist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919114"/>
              </p:ext>
            </p:extLst>
          </p:nvPr>
        </p:nvGraphicFramePr>
        <p:xfrm>
          <a:off x="609600" y="1622323"/>
          <a:ext cx="10972800" cy="452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608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Huddles/Debriefs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098670"/>
              </p:ext>
            </p:extLst>
          </p:nvPr>
        </p:nvGraphicFramePr>
        <p:xfrm>
          <a:off x="609600" y="1519084"/>
          <a:ext cx="10972800" cy="48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38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Decision Making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375165"/>
              </p:ext>
            </p:extLst>
          </p:nvPr>
        </p:nvGraphicFramePr>
        <p:xfrm>
          <a:off x="781665" y="1519084"/>
          <a:ext cx="10800735" cy="483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03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</a:t>
            </a:r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45476"/>
              </p:ext>
            </p:extLst>
          </p:nvPr>
        </p:nvGraphicFramePr>
        <p:xfrm>
          <a:off x="609600" y="1548581"/>
          <a:ext cx="10972800" cy="480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35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2000" y="5175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 smtClean="0"/>
              <a:t>EMR Integration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487007"/>
              </p:ext>
            </p:extLst>
          </p:nvPr>
        </p:nvGraphicFramePr>
        <p:xfrm>
          <a:off x="619432" y="1592826"/>
          <a:ext cx="11115368" cy="476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973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03680" y="1524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Promoting Vaginal Birth (PVB) </a:t>
            </a:r>
            <a:b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 Key Strategies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2095500" y="576128"/>
          <a:ext cx="8001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9" y="2710829"/>
            <a:ext cx="5638800" cy="3765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0571" y="1295399"/>
            <a:ext cx="2948940" cy="1415429"/>
          </a:xfrm>
          <a:prstGeom prst="rect">
            <a:avLst/>
          </a:prstGeom>
          <a:noFill/>
          <a:ln w="57150">
            <a:solidFill>
              <a:srgbClr val="D40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2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and Processes for Induction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73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78654"/>
            <a:ext cx="10972800" cy="4446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Steps to implementing or updating policies and procedures include…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Creating a </a:t>
            </a:r>
            <a:r>
              <a:rPr lang="en-US" b="1" dirty="0"/>
              <a:t>learning </a:t>
            </a:r>
            <a:r>
              <a:rPr lang="en-US" b="1" dirty="0" smtClean="0"/>
              <a:t>environment </a:t>
            </a:r>
            <a:r>
              <a:rPr lang="en-US" dirty="0" smtClean="0"/>
              <a:t>by developing </a:t>
            </a:r>
            <a:r>
              <a:rPr lang="en-US" dirty="0"/>
              <a:t>a culture that welcomes change </a:t>
            </a:r>
            <a:endParaRPr lang="en-US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Finding your </a:t>
            </a:r>
            <a:r>
              <a:rPr lang="en-US" b="1" dirty="0"/>
              <a:t>champions</a:t>
            </a:r>
            <a:r>
              <a:rPr lang="en-US" dirty="0"/>
              <a:t>. These are the stakeholders who believe in evidence-based practice and want to improve outcomes by testing change.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Prioritizing QI science, </a:t>
            </a:r>
            <a:r>
              <a:rPr lang="en-US" dirty="0" smtClean="0"/>
              <a:t>such as </a:t>
            </a:r>
            <a:r>
              <a:rPr lang="en-US" dirty="0"/>
              <a:t>PDSA </a:t>
            </a:r>
            <a:r>
              <a:rPr lang="en-US" dirty="0" smtClean="0"/>
              <a:t>cycles. The QI strategies test change </a:t>
            </a:r>
            <a:r>
              <a:rPr lang="en-US" dirty="0"/>
              <a:t>on a small scale</a:t>
            </a:r>
            <a:r>
              <a:rPr lang="en-US" dirty="0" smtClean="0"/>
              <a:t>, which offers </a:t>
            </a:r>
            <a:r>
              <a:rPr lang="en-US" dirty="0"/>
              <a:t>an opportunity for staff and patient input and </a:t>
            </a:r>
            <a:r>
              <a:rPr lang="en-US" dirty="0" smtClean="0"/>
              <a:t>encourages buy-in, </a:t>
            </a:r>
            <a:r>
              <a:rPr lang="en-US" dirty="0"/>
              <a:t>while providing concrete steps for applying the strategy </a:t>
            </a:r>
            <a:r>
              <a:rPr lang="en-US" dirty="0" smtClean="0"/>
              <a:t>to the broader patient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80161" y="1756971"/>
            <a:ext cx="9251576" cy="987966"/>
          </a:xfrm>
          <a:prstGeom prst="roundRect">
            <a:avLst/>
          </a:prstGeom>
          <a:solidFill>
            <a:srgbClr val="F5668F"/>
          </a:solidFill>
          <a:ln>
            <a:solidFill>
              <a:srgbClr val="F9A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Policies are </a:t>
            </a:r>
            <a:r>
              <a:rPr lang="en-US" sz="2800" b="1" dirty="0"/>
              <a:t>Systems Changes </a:t>
            </a:r>
            <a:r>
              <a:rPr lang="en-US" sz="2800" dirty="0"/>
              <a:t>that can help lead to clinical culture change.</a:t>
            </a:r>
          </a:p>
        </p:txBody>
      </p:sp>
    </p:spTree>
    <p:extLst>
      <p:ext uri="{BB962C8B-B14F-4D97-AF65-F5344CB8AC3E}">
        <p14:creationId xmlns:p14="http://schemas.microsoft.com/office/powerpoint/2010/main" val="3333971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470"/>
            <a:ext cx="6653048" cy="1325563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How can your induction protocols and procedures be improved?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3932133"/>
              </p:ext>
            </p:extLst>
          </p:nvPr>
        </p:nvGraphicFramePr>
        <p:xfrm>
          <a:off x="879255" y="1533033"/>
          <a:ext cx="10433489" cy="506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570206" y="1432810"/>
            <a:ext cx="5088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/>
              <a:t>Induction scheduling</a:t>
            </a:r>
          </a:p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/>
              <a:t>Use of an induction checklist</a:t>
            </a:r>
          </a:p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/>
              <a:t>Reporting of bishop score in the EMR</a:t>
            </a:r>
          </a:p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/>
              <a:t>Physician </a:t>
            </a:r>
            <a:r>
              <a:rPr lang="en-US" dirty="0" smtClean="0"/>
              <a:t>buy-in</a:t>
            </a:r>
          </a:p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Team education on criteria for failed induction</a:t>
            </a:r>
            <a:endParaRPr lang="en-US" dirty="0"/>
          </a:p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/>
              <a:t>Patient education on </a:t>
            </a:r>
            <a:r>
              <a:rPr lang="en-US" dirty="0" smtClean="0"/>
              <a:t>induction process</a:t>
            </a:r>
          </a:p>
          <a:p>
            <a:pPr marL="285750" lvl="0" indent="-285750">
              <a:buClr>
                <a:srgbClr val="F9A3BC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Consider outpatient </a:t>
            </a:r>
            <a:r>
              <a:rPr lang="en-US" dirty="0"/>
              <a:t>F</a:t>
            </a:r>
            <a:r>
              <a:rPr lang="en-US" dirty="0" smtClean="0"/>
              <a:t>oley induction protocol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28233" y="1353646"/>
            <a:ext cx="5230116" cy="2189654"/>
          </a:xfrm>
          <a:prstGeom prst="roundRect">
            <a:avLst/>
          </a:prstGeom>
          <a:noFill/>
          <a:ln>
            <a:solidFill>
              <a:srgbClr val="F9A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PVB Toolkit Induction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598" y="1690688"/>
            <a:ext cx="8561004" cy="435133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53419" y="4282440"/>
            <a:ext cx="9753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460699" y="3652997"/>
            <a:ext cx="975360" cy="42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4079717"/>
            <a:ext cx="4953000" cy="1906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472" y="1639889"/>
            <a:ext cx="1128160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ILPQC Updates: 2021 Annual Conference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PVB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Data Review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Protocols and Processes for Induction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1" u="sng" dirty="0"/>
              <a:t>Safe Reduction of Primary Cesarean Sections- </a:t>
            </a:r>
            <a:br>
              <a:rPr lang="en-US" sz="2800" b="1" u="sng" dirty="0"/>
            </a:br>
            <a:r>
              <a:rPr lang="en-US" sz="2800" b="1" u="sng" dirty="0" smtClean="0"/>
              <a:t>Induction Strategies: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Nancy Travis and Dr. Carol Lawrence at Lee Health, Fort Myers, FL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Team </a:t>
            </a: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Talk</a:t>
            </a: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800" dirty="0"/>
              <a:t>Jennifer </a:t>
            </a:r>
            <a:r>
              <a:rPr lang="en-US" sz="2800" dirty="0" smtClean="0"/>
              <a:t>Behrens, CGH Medical Center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PVB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Next Steps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PVB Office Hours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E4C8A"/>
                </a:solidFill>
              </a:rPr>
              <a:t>Join us after the call to </a:t>
            </a:r>
            <a:r>
              <a:rPr lang="en-US" sz="2800" i="1" dirty="0" smtClean="0">
                <a:solidFill>
                  <a:srgbClr val="0E4C8A"/>
                </a:solidFill>
              </a:rPr>
              <a:t>ask any questions you may have</a:t>
            </a:r>
            <a:endParaRPr lang="en-US" sz="2800" i="1" dirty="0">
              <a:solidFill>
                <a:srgbClr val="0E4C8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65125"/>
            <a:ext cx="7494270" cy="1325563"/>
          </a:xfrm>
          <a:noFill/>
        </p:spPr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06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5361"/>
            <a:ext cx="7588469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ACOG Optimizing </a:t>
            </a:r>
            <a:r>
              <a:rPr lang="en-US" dirty="0"/>
              <a:t>Protocols in Obstetrics: Oxytocin for Induction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081" y="1540924"/>
            <a:ext cx="3515508" cy="4587238"/>
          </a:xfrm>
          <a:prstGeom prst="rect">
            <a:avLst/>
          </a:prstGeom>
          <a:ln w="38100">
            <a:solidFill>
              <a:srgbClr val="E67356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09601" y="1769112"/>
            <a:ext cx="5969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67356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Your go-to ACOG Resource for inductions</a:t>
            </a:r>
          </a:p>
          <a:p>
            <a:pPr marL="285750" indent="-285750">
              <a:buClr>
                <a:srgbClr val="E67356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Includes:</a:t>
            </a:r>
          </a:p>
          <a:p>
            <a:pPr marL="742950" lvl="1" indent="-285750">
              <a:buClr>
                <a:srgbClr val="E6735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Letter </a:t>
            </a:r>
            <a:r>
              <a:rPr lang="en-US" sz="2400" dirty="0"/>
              <a:t>to ACOG District II Members </a:t>
            </a:r>
          </a:p>
          <a:p>
            <a:pPr marL="742950" lvl="1" indent="-285750">
              <a:buClr>
                <a:srgbClr val="E6735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Executive Summary</a:t>
            </a:r>
          </a:p>
          <a:p>
            <a:pPr marL="742950" lvl="1" indent="-285750">
              <a:buClr>
                <a:srgbClr val="E6735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Key </a:t>
            </a:r>
            <a:r>
              <a:rPr lang="en-US" sz="2400" dirty="0"/>
              <a:t>Elements for the Use of </a:t>
            </a:r>
            <a:r>
              <a:rPr lang="en-US" sz="2400" dirty="0" smtClean="0"/>
              <a:t>Oxytocin</a:t>
            </a:r>
          </a:p>
          <a:p>
            <a:pPr marL="742950" lvl="1" indent="-285750">
              <a:buClr>
                <a:srgbClr val="E6735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Sample Protocols</a:t>
            </a:r>
          </a:p>
          <a:p>
            <a:pPr marL="742950" lvl="1" indent="-285750">
              <a:buClr>
                <a:srgbClr val="E6735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ACOG publications</a:t>
            </a:r>
          </a:p>
          <a:p>
            <a:pPr marL="742950" lvl="1" indent="-285750">
              <a:buClr>
                <a:srgbClr val="E6735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Other Resources </a:t>
            </a:r>
          </a:p>
        </p:txBody>
      </p:sp>
    </p:spTree>
    <p:extLst>
      <p:ext uri="{BB962C8B-B14F-4D97-AF65-F5344CB8AC3E}">
        <p14:creationId xmlns:p14="http://schemas.microsoft.com/office/powerpoint/2010/main" val="1565235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31" y="82793"/>
            <a:ext cx="7588469" cy="1325563"/>
          </a:xfrm>
          <a:noFill/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Sample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47885"/>
            <a:ext cx="10972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44" y="1589590"/>
            <a:ext cx="3455544" cy="44870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369" y="1530940"/>
            <a:ext cx="3653541" cy="469141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123" y="1554342"/>
            <a:ext cx="3508235" cy="45543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286771" y="5805698"/>
            <a:ext cx="3699642" cy="84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dirty="0"/>
              <a:t>Med: Oxytocin for Induction or Augmentation of Labor - Policy Community General Hospital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20624" y="5855183"/>
            <a:ext cx="3446183" cy="845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dirty="0"/>
              <a:t>Medication: Oxytocin Protocol (Intrapartum Use Of)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2059" y="5915450"/>
            <a:ext cx="4114801" cy="88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sz="1600" dirty="0"/>
              <a:t>Standard of Care for the Woman for Induction / Augmentation of Labor University of Rochester Medical Center </a:t>
            </a:r>
          </a:p>
        </p:txBody>
      </p:sp>
      <p:pic>
        <p:nvPicPr>
          <p:cNvPr id="15" name="Content Placeholder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71" y="218448"/>
            <a:ext cx="882130" cy="1054252"/>
          </a:xfrm>
          <a:prstGeom prst="rect">
            <a:avLst/>
          </a:prstGeom>
          <a:ln w="38100">
            <a:solidFill>
              <a:srgbClr val="E67356"/>
            </a:solidFill>
          </a:ln>
        </p:spPr>
      </p:pic>
    </p:spTree>
    <p:extLst>
      <p:ext uri="{BB962C8B-B14F-4D97-AF65-F5344CB8AC3E}">
        <p14:creationId xmlns:p14="http://schemas.microsoft.com/office/powerpoint/2010/main" val="1696376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74" y="149869"/>
            <a:ext cx="10972800" cy="1325563"/>
          </a:xfrm>
          <a:noFill/>
        </p:spPr>
        <p:txBody>
          <a:bodyPr/>
          <a:lstStyle/>
          <a:p>
            <a:r>
              <a:rPr lang="en-US" dirty="0"/>
              <a:t>ACOG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32" y="1565126"/>
            <a:ext cx="3674663" cy="49737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528" y="1553807"/>
            <a:ext cx="3486650" cy="49851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352010" y="5833827"/>
            <a:ext cx="2583356" cy="908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ACOG Patient </a:t>
            </a:r>
            <a:r>
              <a:rPr lang="en-US" dirty="0"/>
              <a:t>Safety Checklist -Scheduling Induction of Labor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54079" y="5864772"/>
            <a:ext cx="2467257" cy="846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ACOG Practice Bulletin #107 - Induction of Labor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834" y="1522302"/>
            <a:ext cx="3704977" cy="50481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255543" y="5864950"/>
            <a:ext cx="2499887" cy="85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ACOG Patient </a:t>
            </a:r>
            <a:r>
              <a:rPr lang="en-US" dirty="0"/>
              <a:t>Safety Checklist - Inpatient Induction of Labor </a:t>
            </a:r>
          </a:p>
        </p:txBody>
      </p:sp>
      <p:pic>
        <p:nvPicPr>
          <p:cNvPr id="14" name="Content Placeholder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10" y="149869"/>
            <a:ext cx="958372" cy="1145371"/>
          </a:xfrm>
          <a:prstGeom prst="rect">
            <a:avLst/>
          </a:prstGeom>
          <a:ln w="38100">
            <a:solidFill>
              <a:srgbClr val="E67356"/>
            </a:solidFill>
          </a:ln>
        </p:spPr>
      </p:pic>
    </p:spTree>
    <p:extLst>
      <p:ext uri="{BB962C8B-B14F-4D97-AF65-F5344CB8AC3E}">
        <p14:creationId xmlns:p14="http://schemas.microsoft.com/office/powerpoint/2010/main" val="20567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959" y="149869"/>
            <a:ext cx="7588469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1769112"/>
            <a:ext cx="7031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10" y="149869"/>
            <a:ext cx="958372" cy="1145371"/>
          </a:xfrm>
          <a:prstGeom prst="rect">
            <a:avLst/>
          </a:prstGeom>
          <a:ln w="38100">
            <a:solidFill>
              <a:srgbClr val="E6735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57" y="1614558"/>
            <a:ext cx="3585541" cy="47723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806902" y="5731570"/>
            <a:ext cx="5160247" cy="99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AJOG </a:t>
            </a:r>
            <a:r>
              <a:rPr lang="en-US" dirty="0"/>
              <a:t>Implementation of a conservative checklist-based protocol for oxytocin administration: material and newborn outcomes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59" y="1546811"/>
            <a:ext cx="3726337" cy="48093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8468802" y="5818488"/>
            <a:ext cx="3483996" cy="856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ACOG Patient </a:t>
            </a:r>
            <a:r>
              <a:rPr lang="en-US" dirty="0"/>
              <a:t>Safety Checklist - Inpatient Induction of Labor </a:t>
            </a:r>
          </a:p>
        </p:txBody>
      </p:sp>
    </p:spTree>
    <p:extLst>
      <p:ext uri="{BB962C8B-B14F-4D97-AF65-F5344CB8AC3E}">
        <p14:creationId xmlns:p14="http://schemas.microsoft.com/office/powerpoint/2010/main" val="2404051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09" y="701748"/>
            <a:ext cx="10521187" cy="2014679"/>
          </a:xfrm>
        </p:spPr>
        <p:txBody>
          <a:bodyPr/>
          <a:lstStyle/>
          <a:p>
            <a:r>
              <a:rPr lang="en-US" dirty="0" smtClean="0"/>
              <a:t>Nancy Travis and Dr</a:t>
            </a:r>
            <a:r>
              <a:rPr lang="en-US" dirty="0"/>
              <a:t>. Carol </a:t>
            </a:r>
            <a:r>
              <a:rPr lang="en-US" dirty="0" smtClean="0"/>
              <a:t>Lawrence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3309" y="2913557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Florida Perinatal Quality Collaborative: Lee </a:t>
            </a:r>
            <a:r>
              <a:rPr lang="en-US" dirty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585484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350" y="1356924"/>
            <a:ext cx="5695950" cy="109151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Safe Reduction of Primary Cesarean Sections-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Induction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05352" y="3222635"/>
            <a:ext cx="4763577" cy="447158"/>
          </a:xfrm>
        </p:spPr>
        <p:txBody>
          <a:bodyPr>
            <a:normAutofit fontScale="62500" lnSpcReduction="20000"/>
          </a:bodyPr>
          <a:lstStyle/>
          <a:p>
            <a:r>
              <a:rPr lang="en-US" sz="1800" dirty="0"/>
              <a:t>Nancy Travis, MS, RN, BC-PED, CBC</a:t>
            </a:r>
          </a:p>
          <a:p>
            <a:r>
              <a:rPr lang="en-US" sz="1800" dirty="0"/>
              <a:t>Carol Lawrence, PhD, MS, BSN, RNC-CBC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25791" y="4796656"/>
            <a:ext cx="3257549" cy="44715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8/23/21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Florida Perinatal Quality Collaborative</a:t>
            </a:r>
            <a:endParaRPr lang="en-US" dirty="0"/>
          </a:p>
        </p:txBody>
      </p:sp>
      <p:pic>
        <p:nvPicPr>
          <p:cNvPr id="2050" name="Picture 2" descr="https://health.usf.edu/-/media/Images/Public-Health/Chiles-Center/FPQC/Final-Logo---Transparent.ashx?h=189&amp;w=235&amp;la=en&amp;hash=C86DFAAC34D265CB87D995B2811CDEB3248D9F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02" y="1220166"/>
            <a:ext cx="3509491" cy="28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2771" y="3219337"/>
            <a:ext cx="7671880" cy="21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700" dirty="0">
                <a:solidFill>
                  <a:srgbClr val="466069"/>
                </a:solidFill>
                <a:latin typeface="Helvetica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466069"/>
                </a:solidFill>
                <a:latin typeface="Helvetica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altLang="en-US" sz="600" dirty="0"/>
          </a:p>
          <a:p>
            <a:pPr algn="ctr"/>
            <a:r>
              <a:rPr lang="en-US" altLang="en-US" i="1" dirty="0">
                <a:solidFill>
                  <a:srgbClr val="006747"/>
                </a:solidFill>
                <a:latin typeface="Montserrat"/>
              </a:rPr>
              <a:t>Pr</a:t>
            </a:r>
            <a:r>
              <a:rPr lang="en-US" altLang="en-US" dirty="0">
                <a:solidFill>
                  <a:srgbClr val="006747"/>
                </a:solidFill>
                <a:latin typeface="Montserrat"/>
              </a:rPr>
              <a:t>omoting Primary </a:t>
            </a:r>
            <a:r>
              <a:rPr lang="en-US" altLang="en-US" i="1" dirty="0">
                <a:solidFill>
                  <a:srgbClr val="006747"/>
                </a:solidFill>
                <a:latin typeface="Montserrat"/>
              </a:rPr>
              <a:t>V</a:t>
            </a:r>
            <a:r>
              <a:rPr lang="en-US" altLang="en-US" dirty="0">
                <a:solidFill>
                  <a:srgbClr val="006747"/>
                </a:solidFill>
                <a:latin typeface="Montserrat"/>
              </a:rPr>
              <a:t>aginal </a:t>
            </a:r>
            <a:r>
              <a:rPr lang="en-US" altLang="en-US" i="1" dirty="0">
                <a:solidFill>
                  <a:srgbClr val="006747"/>
                </a:solidFill>
                <a:latin typeface="Montserrat"/>
              </a:rPr>
              <a:t>De</a:t>
            </a:r>
            <a:r>
              <a:rPr lang="en-US" altLang="en-US" dirty="0">
                <a:solidFill>
                  <a:srgbClr val="006747"/>
                </a:solidFill>
                <a:latin typeface="Montserrat"/>
              </a:rPr>
              <a:t>liveries (PROVIDE) Initiative</a:t>
            </a:r>
          </a:p>
          <a:p>
            <a:pPr algn="ctr"/>
            <a:endParaRPr lang="en-US" altLang="en-US" dirty="0">
              <a:solidFill>
                <a:srgbClr val="006747"/>
              </a:solidFill>
              <a:latin typeface="Montserrat"/>
            </a:endParaRPr>
          </a:p>
          <a:p>
            <a:pPr algn="ctr"/>
            <a:r>
              <a:rPr lang="en-US" altLang="en-US" dirty="0">
                <a:solidFill>
                  <a:srgbClr val="006747"/>
                </a:solidFill>
                <a:latin typeface="Montserrat"/>
              </a:rPr>
              <a:t>https://health.usf.edu/publichealth/chiles/fpqc/provide</a:t>
            </a:r>
          </a:p>
          <a:p>
            <a:endParaRPr lang="en-US" altLang="en-US" sz="1000" dirty="0">
              <a:solidFill>
                <a:srgbClr val="466069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942" y="212879"/>
            <a:ext cx="2720424" cy="1206429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69537" y="1547703"/>
            <a:ext cx="3938369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w Cen MT" pitchFamily="34" charset="0"/>
              </a:rPr>
              <a:t>6-hospital system in SW Florida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w Cen MT" pitchFamily="34" charset="0"/>
              </a:rPr>
              <a:t>Community, Non-profit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w Cen MT" pitchFamily="34" charset="0"/>
              </a:rPr>
              <a:t>OB Services at 2 hospitals. March 2019 Consolidated from 3 hospitals to 2 hospitals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w Cen MT" pitchFamily="34" charset="0"/>
              </a:rPr>
              <a:t>Perform ~6,600 deliveries per year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w Cen MT" pitchFamily="34" charset="0"/>
              </a:rPr>
              <a:t>I RIPCC center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Tw Cen MT" pitchFamily="34" charset="0"/>
              </a:rPr>
              <a:t>Level II And III nursery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sz="2000" dirty="0">
              <a:latin typeface="Tw Cen MT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Tw Cen MT" pitchFamily="34" charset="0"/>
            </a:endParaRPr>
          </a:p>
        </p:txBody>
      </p:sp>
      <p:pic>
        <p:nvPicPr>
          <p:cNvPr id="9" name="Picture 2" descr="C:\Users\clawrence\AppData\Local\Microsoft\Windows\Temporary Internet Files\Content.Outlook\6FOKBXZF\CCH DSC_6491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680" y="1623315"/>
            <a:ext cx="2909335" cy="1932630"/>
          </a:xfrm>
          <a:prstGeom prst="rect">
            <a:avLst/>
          </a:prstGeom>
          <a:noFill/>
          <a:ln w="28575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102" y="3411816"/>
            <a:ext cx="2708435" cy="1934008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992" y="4953001"/>
            <a:ext cx="2500313" cy="122237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4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Lee Health Cape Coral Hospital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Part of the Lee Health System in SW Florida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Level 1 Obstetrical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1500 annual deliveries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LDRP Single Room Maternity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Model of Care</a:t>
            </a:r>
          </a:p>
          <a:p>
            <a:endParaRPr lang="en-US" dirty="0"/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474" y="2633755"/>
            <a:ext cx="3353627" cy="32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534" y="119001"/>
            <a:ext cx="7410450" cy="463549"/>
          </a:xfrm>
        </p:spPr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01144" y="2061691"/>
            <a:ext cx="2774234" cy="4737101"/>
          </a:xfrm>
        </p:spPr>
        <p:txBody>
          <a:bodyPr/>
          <a:lstStyle/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Decision to limit inductions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Starting point-  March of Dimes/ FPQC Early Elective Delivery indications for &lt;39 weeks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Already had scheduling form &amp; process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623" y="2061691"/>
            <a:ext cx="4495238" cy="3857143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492959" y="791464"/>
            <a:ext cx="6041690" cy="473710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820583" rtl="0" eaLnBrk="1" latinLnBrk="0" hangingPunct="1">
              <a:lnSpc>
                <a:spcPct val="90000"/>
              </a:lnSpc>
              <a:spcBef>
                <a:spcPts val="897"/>
              </a:spcBef>
              <a:buFont typeface="Arial"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15437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728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019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6311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Induction Scheduling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020055"/>
            <a:ext cx="12192000" cy="1838325"/>
            <a:chOff x="0" y="5020055"/>
            <a:chExt cx="12192000" cy="1838325"/>
          </a:xfrm>
        </p:grpSpPr>
        <p:sp>
          <p:nvSpPr>
            <p:cNvPr id="4" name="object 4"/>
            <p:cNvSpPr/>
            <p:nvPr/>
          </p:nvSpPr>
          <p:spPr>
            <a:xfrm>
              <a:off x="2" y="5100849"/>
              <a:ext cx="7111365" cy="1757680"/>
            </a:xfrm>
            <a:custGeom>
              <a:avLst/>
              <a:gdLst/>
              <a:ahLst/>
              <a:cxnLst/>
              <a:rect l="l" t="t" r="r" b="b"/>
              <a:pathLst>
                <a:path w="7111365" h="1757679">
                  <a:moveTo>
                    <a:pt x="612238" y="72"/>
                  </a:moveTo>
                  <a:lnTo>
                    <a:pt x="558414" y="0"/>
                  </a:lnTo>
                  <a:lnTo>
                    <a:pt x="504455" y="346"/>
                  </a:lnTo>
                  <a:lnTo>
                    <a:pt x="450360" y="1116"/>
                  </a:lnTo>
                  <a:lnTo>
                    <a:pt x="396127" y="2315"/>
                  </a:lnTo>
                  <a:lnTo>
                    <a:pt x="341757" y="3949"/>
                  </a:lnTo>
                  <a:lnTo>
                    <a:pt x="292962" y="5809"/>
                  </a:lnTo>
                  <a:lnTo>
                    <a:pt x="244267" y="8061"/>
                  </a:lnTo>
                  <a:lnTo>
                    <a:pt x="195669" y="10711"/>
                  </a:lnTo>
                  <a:lnTo>
                    <a:pt x="147165" y="13764"/>
                  </a:lnTo>
                  <a:lnTo>
                    <a:pt x="98753" y="17223"/>
                  </a:lnTo>
                  <a:lnTo>
                    <a:pt x="50431" y="21096"/>
                  </a:lnTo>
                  <a:lnTo>
                    <a:pt x="0" y="25666"/>
                  </a:lnTo>
                  <a:lnTo>
                    <a:pt x="0" y="1757146"/>
                  </a:lnTo>
                  <a:lnTo>
                    <a:pt x="7110983" y="1757146"/>
                  </a:lnTo>
                  <a:lnTo>
                    <a:pt x="6700405" y="1636344"/>
                  </a:lnTo>
                  <a:lnTo>
                    <a:pt x="6607186" y="1607300"/>
                  </a:lnTo>
                  <a:lnTo>
                    <a:pt x="6467358" y="1562910"/>
                  </a:lnTo>
                  <a:lnTo>
                    <a:pt x="6327483" y="1517588"/>
                  </a:lnTo>
                  <a:lnTo>
                    <a:pt x="6187509" y="1471399"/>
                  </a:lnTo>
                  <a:lnTo>
                    <a:pt x="6000630" y="1408578"/>
                  </a:lnTo>
                  <a:lnTo>
                    <a:pt x="5766459" y="1328280"/>
                  </a:lnTo>
                  <a:lnTo>
                    <a:pt x="5484294" y="1229723"/>
                  </a:lnTo>
                  <a:lnTo>
                    <a:pt x="4285873" y="804446"/>
                  </a:lnTo>
                  <a:lnTo>
                    <a:pt x="3990553" y="701631"/>
                  </a:lnTo>
                  <a:lnTo>
                    <a:pt x="3741532" y="616526"/>
                  </a:lnTo>
                  <a:lnTo>
                    <a:pt x="3543643" y="550199"/>
                  </a:lnTo>
                  <a:lnTo>
                    <a:pt x="3449272" y="519263"/>
                  </a:lnTo>
                  <a:lnTo>
                    <a:pt x="3354639" y="488840"/>
                  </a:lnTo>
                  <a:lnTo>
                    <a:pt x="3259736" y="458969"/>
                  </a:lnTo>
                  <a:lnTo>
                    <a:pt x="3164554" y="429687"/>
                  </a:lnTo>
                  <a:lnTo>
                    <a:pt x="3069083" y="401033"/>
                  </a:lnTo>
                  <a:lnTo>
                    <a:pt x="2973315" y="373045"/>
                  </a:lnTo>
                  <a:lnTo>
                    <a:pt x="2877241" y="345760"/>
                  </a:lnTo>
                  <a:lnTo>
                    <a:pt x="2780851" y="319217"/>
                  </a:lnTo>
                  <a:lnTo>
                    <a:pt x="2684137" y="293454"/>
                  </a:lnTo>
                  <a:lnTo>
                    <a:pt x="2587089" y="268509"/>
                  </a:lnTo>
                  <a:lnTo>
                    <a:pt x="2489699" y="244419"/>
                  </a:lnTo>
                  <a:lnTo>
                    <a:pt x="2391957" y="221224"/>
                  </a:lnTo>
                  <a:lnTo>
                    <a:pt x="2293855" y="198961"/>
                  </a:lnTo>
                  <a:lnTo>
                    <a:pt x="2244665" y="188191"/>
                  </a:lnTo>
                  <a:lnTo>
                    <a:pt x="2195383" y="177668"/>
                  </a:lnTo>
                  <a:lnTo>
                    <a:pt x="2146005" y="167398"/>
                  </a:lnTo>
                  <a:lnTo>
                    <a:pt x="2096532" y="157384"/>
                  </a:lnTo>
                  <a:lnTo>
                    <a:pt x="2046962" y="147632"/>
                  </a:lnTo>
                  <a:lnTo>
                    <a:pt x="1997294" y="138146"/>
                  </a:lnTo>
                  <a:lnTo>
                    <a:pt x="1947526" y="128931"/>
                  </a:lnTo>
                  <a:lnTo>
                    <a:pt x="1897659" y="119992"/>
                  </a:lnTo>
                  <a:lnTo>
                    <a:pt x="1847690" y="111333"/>
                  </a:lnTo>
                  <a:lnTo>
                    <a:pt x="1797618" y="102960"/>
                  </a:lnTo>
                  <a:lnTo>
                    <a:pt x="1747443" y="94877"/>
                  </a:lnTo>
                  <a:lnTo>
                    <a:pt x="1697163" y="87089"/>
                  </a:lnTo>
                  <a:lnTo>
                    <a:pt x="1646777" y="79601"/>
                  </a:lnTo>
                  <a:lnTo>
                    <a:pt x="1596283" y="72417"/>
                  </a:lnTo>
                  <a:lnTo>
                    <a:pt x="1545682" y="65542"/>
                  </a:lnTo>
                  <a:lnTo>
                    <a:pt x="1494971" y="58981"/>
                  </a:lnTo>
                  <a:lnTo>
                    <a:pt x="1444150" y="52739"/>
                  </a:lnTo>
                  <a:lnTo>
                    <a:pt x="1393217" y="46821"/>
                  </a:lnTo>
                  <a:lnTo>
                    <a:pt x="1342172" y="41230"/>
                  </a:lnTo>
                  <a:lnTo>
                    <a:pt x="1291013" y="35972"/>
                  </a:lnTo>
                  <a:lnTo>
                    <a:pt x="1239738" y="31052"/>
                  </a:lnTo>
                  <a:lnTo>
                    <a:pt x="1188348" y="26475"/>
                  </a:lnTo>
                  <a:lnTo>
                    <a:pt x="1136840" y="22245"/>
                  </a:lnTo>
                  <a:lnTo>
                    <a:pt x="1085214" y="18367"/>
                  </a:lnTo>
                  <a:lnTo>
                    <a:pt x="1033469" y="14845"/>
                  </a:lnTo>
                  <a:lnTo>
                    <a:pt x="981602" y="11685"/>
                  </a:lnTo>
                  <a:lnTo>
                    <a:pt x="929614" y="8891"/>
                  </a:lnTo>
                  <a:lnTo>
                    <a:pt x="877504" y="6469"/>
                  </a:lnTo>
                  <a:lnTo>
                    <a:pt x="825269" y="4422"/>
                  </a:lnTo>
                  <a:lnTo>
                    <a:pt x="772909" y="2755"/>
                  </a:lnTo>
                  <a:lnTo>
                    <a:pt x="719484" y="1455"/>
                  </a:lnTo>
                  <a:lnTo>
                    <a:pt x="665927" y="559"/>
                  </a:lnTo>
                  <a:lnTo>
                    <a:pt x="612238" y="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41899"/>
              <a:ext cx="12192000" cy="1816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" y="5020055"/>
              <a:ext cx="12192000" cy="1838325"/>
            </a:xfrm>
            <a:custGeom>
              <a:avLst/>
              <a:gdLst/>
              <a:ahLst/>
              <a:cxnLst/>
              <a:rect l="l" t="t" r="r" b="b"/>
              <a:pathLst>
                <a:path w="12192000" h="1838325">
                  <a:moveTo>
                    <a:pt x="682693" y="0"/>
                  </a:moveTo>
                  <a:lnTo>
                    <a:pt x="631977" y="191"/>
                  </a:lnTo>
                  <a:lnTo>
                    <a:pt x="584149" y="737"/>
                  </a:lnTo>
                  <a:lnTo>
                    <a:pt x="536385" y="1641"/>
                  </a:lnTo>
                  <a:lnTo>
                    <a:pt x="488688" y="2908"/>
                  </a:lnTo>
                  <a:lnTo>
                    <a:pt x="441056" y="4541"/>
                  </a:lnTo>
                  <a:lnTo>
                    <a:pt x="393493" y="6547"/>
                  </a:lnTo>
                  <a:lnTo>
                    <a:pt x="345998" y="8929"/>
                  </a:lnTo>
                  <a:lnTo>
                    <a:pt x="0" y="38164"/>
                  </a:lnTo>
                  <a:lnTo>
                    <a:pt x="0" y="105627"/>
                  </a:lnTo>
                  <a:lnTo>
                    <a:pt x="50435" y="101057"/>
                  </a:lnTo>
                  <a:lnTo>
                    <a:pt x="98761" y="97184"/>
                  </a:lnTo>
                  <a:lnTo>
                    <a:pt x="147175" y="93724"/>
                  </a:lnTo>
                  <a:lnTo>
                    <a:pt x="195680" y="90672"/>
                  </a:lnTo>
                  <a:lnTo>
                    <a:pt x="244280" y="88022"/>
                  </a:lnTo>
                  <a:lnTo>
                    <a:pt x="292975" y="85770"/>
                  </a:lnTo>
                  <a:lnTo>
                    <a:pt x="341769" y="83910"/>
                  </a:lnTo>
                  <a:lnTo>
                    <a:pt x="394500" y="82318"/>
                  </a:lnTo>
                  <a:lnTo>
                    <a:pt x="447099" y="81134"/>
                  </a:lnTo>
                  <a:lnTo>
                    <a:pt x="499569" y="80355"/>
                  </a:lnTo>
                  <a:lnTo>
                    <a:pt x="551910" y="79975"/>
                  </a:lnTo>
                  <a:lnTo>
                    <a:pt x="604123" y="79990"/>
                  </a:lnTo>
                  <a:lnTo>
                    <a:pt x="656210" y="80395"/>
                  </a:lnTo>
                  <a:lnTo>
                    <a:pt x="708172" y="81187"/>
                  </a:lnTo>
                  <a:lnTo>
                    <a:pt x="760009" y="82360"/>
                  </a:lnTo>
                  <a:lnTo>
                    <a:pt x="811723" y="83909"/>
                  </a:lnTo>
                  <a:lnTo>
                    <a:pt x="863315" y="85830"/>
                  </a:lnTo>
                  <a:lnTo>
                    <a:pt x="914785" y="88119"/>
                  </a:lnTo>
                  <a:lnTo>
                    <a:pt x="966136" y="90771"/>
                  </a:lnTo>
                  <a:lnTo>
                    <a:pt x="1017368" y="93782"/>
                  </a:lnTo>
                  <a:lnTo>
                    <a:pt x="1068481" y="97146"/>
                  </a:lnTo>
                  <a:lnTo>
                    <a:pt x="1119478" y="100859"/>
                  </a:lnTo>
                  <a:lnTo>
                    <a:pt x="1170360" y="104917"/>
                  </a:lnTo>
                  <a:lnTo>
                    <a:pt x="1221127" y="109315"/>
                  </a:lnTo>
                  <a:lnTo>
                    <a:pt x="1271780" y="114049"/>
                  </a:lnTo>
                  <a:lnTo>
                    <a:pt x="1322321" y="119113"/>
                  </a:lnTo>
                  <a:lnTo>
                    <a:pt x="1372750" y="124504"/>
                  </a:lnTo>
                  <a:lnTo>
                    <a:pt x="1423070" y="130217"/>
                  </a:lnTo>
                  <a:lnTo>
                    <a:pt x="1473280" y="136247"/>
                  </a:lnTo>
                  <a:lnTo>
                    <a:pt x="1523382" y="142589"/>
                  </a:lnTo>
                  <a:lnTo>
                    <a:pt x="1573377" y="149239"/>
                  </a:lnTo>
                  <a:lnTo>
                    <a:pt x="1623266" y="156193"/>
                  </a:lnTo>
                  <a:lnTo>
                    <a:pt x="1673051" y="163446"/>
                  </a:lnTo>
                  <a:lnTo>
                    <a:pt x="1722731" y="170993"/>
                  </a:lnTo>
                  <a:lnTo>
                    <a:pt x="1772309" y="178830"/>
                  </a:lnTo>
                  <a:lnTo>
                    <a:pt x="1821786" y="186951"/>
                  </a:lnTo>
                  <a:lnTo>
                    <a:pt x="1871162" y="195354"/>
                  </a:lnTo>
                  <a:lnTo>
                    <a:pt x="1920438" y="204032"/>
                  </a:lnTo>
                  <a:lnTo>
                    <a:pt x="1969617" y="212982"/>
                  </a:lnTo>
                  <a:lnTo>
                    <a:pt x="2018698" y="222199"/>
                  </a:lnTo>
                  <a:lnTo>
                    <a:pt x="2067683" y="231677"/>
                  </a:lnTo>
                  <a:lnTo>
                    <a:pt x="2116573" y="241414"/>
                  </a:lnTo>
                  <a:lnTo>
                    <a:pt x="2165369" y="251404"/>
                  </a:lnTo>
                  <a:lnTo>
                    <a:pt x="2214072" y="261642"/>
                  </a:lnTo>
                  <a:lnTo>
                    <a:pt x="2262683" y="272124"/>
                  </a:lnTo>
                  <a:lnTo>
                    <a:pt x="2359634" y="293801"/>
                  </a:lnTo>
                  <a:lnTo>
                    <a:pt x="2456232" y="316400"/>
                  </a:lnTo>
                  <a:lnTo>
                    <a:pt x="2552484" y="339883"/>
                  </a:lnTo>
                  <a:lnTo>
                    <a:pt x="2648399" y="364213"/>
                  </a:lnTo>
                  <a:lnTo>
                    <a:pt x="2743986" y="389354"/>
                  </a:lnTo>
                  <a:lnTo>
                    <a:pt x="2839253" y="415270"/>
                  </a:lnTo>
                  <a:lnTo>
                    <a:pt x="2934210" y="441923"/>
                  </a:lnTo>
                  <a:lnTo>
                    <a:pt x="3028865" y="469277"/>
                  </a:lnTo>
                  <a:lnTo>
                    <a:pt x="3123226" y="497296"/>
                  </a:lnTo>
                  <a:lnTo>
                    <a:pt x="3217303" y="525943"/>
                  </a:lnTo>
                  <a:lnTo>
                    <a:pt x="3311104" y="555181"/>
                  </a:lnTo>
                  <a:lnTo>
                    <a:pt x="3404637" y="584973"/>
                  </a:lnTo>
                  <a:lnTo>
                    <a:pt x="3497912" y="615284"/>
                  </a:lnTo>
                  <a:lnTo>
                    <a:pt x="3590937" y="646075"/>
                  </a:lnTo>
                  <a:lnTo>
                    <a:pt x="3791774" y="713748"/>
                  </a:lnTo>
                  <a:lnTo>
                    <a:pt x="4040254" y="799025"/>
                  </a:lnTo>
                  <a:lnTo>
                    <a:pt x="4334988" y="901968"/>
                  </a:lnTo>
                  <a:lnTo>
                    <a:pt x="5625866" y="1359840"/>
                  </a:lnTo>
                  <a:lnTo>
                    <a:pt x="5907371" y="1457295"/>
                  </a:lnTo>
                  <a:lnTo>
                    <a:pt x="6094441" y="1520802"/>
                  </a:lnTo>
                  <a:lnTo>
                    <a:pt x="6281177" y="1582959"/>
                  </a:lnTo>
                  <a:lnTo>
                    <a:pt x="6421085" y="1628599"/>
                  </a:lnTo>
                  <a:lnTo>
                    <a:pt x="6560929" y="1673327"/>
                  </a:lnTo>
                  <a:lnTo>
                    <a:pt x="6700761" y="1717079"/>
                  </a:lnTo>
                  <a:lnTo>
                    <a:pt x="7111365" y="1837945"/>
                  </a:lnTo>
                  <a:lnTo>
                    <a:pt x="12192000" y="1837945"/>
                  </a:lnTo>
                  <a:lnTo>
                    <a:pt x="12192000" y="1008838"/>
                  </a:lnTo>
                  <a:lnTo>
                    <a:pt x="12147976" y="1027873"/>
                  </a:lnTo>
                  <a:lnTo>
                    <a:pt x="12103695" y="1046580"/>
                  </a:lnTo>
                  <a:lnTo>
                    <a:pt x="12059162" y="1064960"/>
                  </a:lnTo>
                  <a:lnTo>
                    <a:pt x="12014382" y="1083015"/>
                  </a:lnTo>
                  <a:lnTo>
                    <a:pt x="11969360" y="1100744"/>
                  </a:lnTo>
                  <a:lnTo>
                    <a:pt x="11924100" y="1118147"/>
                  </a:lnTo>
                  <a:lnTo>
                    <a:pt x="11878609" y="1135227"/>
                  </a:lnTo>
                  <a:lnTo>
                    <a:pt x="11832891" y="1151982"/>
                  </a:lnTo>
                  <a:lnTo>
                    <a:pt x="11786951" y="1168414"/>
                  </a:lnTo>
                  <a:lnTo>
                    <a:pt x="11740793" y="1184523"/>
                  </a:lnTo>
                  <a:lnTo>
                    <a:pt x="11694424" y="1200309"/>
                  </a:lnTo>
                  <a:lnTo>
                    <a:pt x="11647847" y="1215774"/>
                  </a:lnTo>
                  <a:lnTo>
                    <a:pt x="11601068" y="1230917"/>
                  </a:lnTo>
                  <a:lnTo>
                    <a:pt x="11554093" y="1245740"/>
                  </a:lnTo>
                  <a:lnTo>
                    <a:pt x="11506925" y="1260242"/>
                  </a:lnTo>
                  <a:lnTo>
                    <a:pt x="11459569" y="1274425"/>
                  </a:lnTo>
                  <a:lnTo>
                    <a:pt x="11412032" y="1288288"/>
                  </a:lnTo>
                  <a:lnTo>
                    <a:pt x="11364318" y="1301833"/>
                  </a:lnTo>
                  <a:lnTo>
                    <a:pt x="11316431" y="1315060"/>
                  </a:lnTo>
                  <a:lnTo>
                    <a:pt x="11268377" y="1327969"/>
                  </a:lnTo>
                  <a:lnTo>
                    <a:pt x="11220161" y="1340561"/>
                  </a:lnTo>
                  <a:lnTo>
                    <a:pt x="11171788" y="1352836"/>
                  </a:lnTo>
                  <a:lnTo>
                    <a:pt x="11123263" y="1364796"/>
                  </a:lnTo>
                  <a:lnTo>
                    <a:pt x="11074590" y="1376440"/>
                  </a:lnTo>
                  <a:lnTo>
                    <a:pt x="11025776" y="1387769"/>
                  </a:lnTo>
                  <a:lnTo>
                    <a:pt x="10976824" y="1398783"/>
                  </a:lnTo>
                  <a:lnTo>
                    <a:pt x="10927740" y="1409484"/>
                  </a:lnTo>
                  <a:lnTo>
                    <a:pt x="10878528" y="1419872"/>
                  </a:lnTo>
                  <a:lnTo>
                    <a:pt x="10829194" y="1429946"/>
                  </a:lnTo>
                  <a:lnTo>
                    <a:pt x="10779744" y="1439709"/>
                  </a:lnTo>
                  <a:lnTo>
                    <a:pt x="10730180" y="1449159"/>
                  </a:lnTo>
                  <a:lnTo>
                    <a:pt x="10680510" y="1458299"/>
                  </a:lnTo>
                  <a:lnTo>
                    <a:pt x="10630737" y="1467128"/>
                  </a:lnTo>
                  <a:lnTo>
                    <a:pt x="10580867" y="1475646"/>
                  </a:lnTo>
                  <a:lnTo>
                    <a:pt x="10530905" y="1483856"/>
                  </a:lnTo>
                  <a:lnTo>
                    <a:pt x="10480855" y="1491756"/>
                  </a:lnTo>
                  <a:lnTo>
                    <a:pt x="10430723" y="1499347"/>
                  </a:lnTo>
                  <a:lnTo>
                    <a:pt x="10380514" y="1506631"/>
                  </a:lnTo>
                  <a:lnTo>
                    <a:pt x="10330232" y="1513607"/>
                  </a:lnTo>
                  <a:lnTo>
                    <a:pt x="10279883" y="1520276"/>
                  </a:lnTo>
                  <a:lnTo>
                    <a:pt x="10229472" y="1526638"/>
                  </a:lnTo>
                  <a:lnTo>
                    <a:pt x="10179004" y="1532695"/>
                  </a:lnTo>
                  <a:lnTo>
                    <a:pt x="10128483" y="1538447"/>
                  </a:lnTo>
                  <a:lnTo>
                    <a:pt x="10077914" y="1543893"/>
                  </a:lnTo>
                  <a:lnTo>
                    <a:pt x="10027304" y="1549036"/>
                  </a:lnTo>
                  <a:lnTo>
                    <a:pt x="9976655" y="1553875"/>
                  </a:lnTo>
                  <a:lnTo>
                    <a:pt x="9925975" y="1558410"/>
                  </a:lnTo>
                  <a:lnTo>
                    <a:pt x="9875267" y="1562643"/>
                  </a:lnTo>
                  <a:lnTo>
                    <a:pt x="9824537" y="1566574"/>
                  </a:lnTo>
                  <a:lnTo>
                    <a:pt x="9773789" y="1570203"/>
                  </a:lnTo>
                  <a:lnTo>
                    <a:pt x="9723029" y="1573531"/>
                  </a:lnTo>
                  <a:lnTo>
                    <a:pt x="9672261" y="1576558"/>
                  </a:lnTo>
                  <a:lnTo>
                    <a:pt x="9621491" y="1579285"/>
                  </a:lnTo>
                  <a:lnTo>
                    <a:pt x="9570724" y="1581713"/>
                  </a:lnTo>
                  <a:lnTo>
                    <a:pt x="9519964" y="1583842"/>
                  </a:lnTo>
                  <a:lnTo>
                    <a:pt x="9469216" y="1585673"/>
                  </a:lnTo>
                  <a:lnTo>
                    <a:pt x="9418487" y="1587206"/>
                  </a:lnTo>
                  <a:lnTo>
                    <a:pt x="9367779" y="1588441"/>
                  </a:lnTo>
                  <a:lnTo>
                    <a:pt x="9317099" y="1589380"/>
                  </a:lnTo>
                  <a:lnTo>
                    <a:pt x="9266452" y="1590022"/>
                  </a:lnTo>
                  <a:lnTo>
                    <a:pt x="9215842" y="1590369"/>
                  </a:lnTo>
                  <a:lnTo>
                    <a:pt x="9165275" y="1590420"/>
                  </a:lnTo>
                  <a:lnTo>
                    <a:pt x="9114755" y="1590177"/>
                  </a:lnTo>
                  <a:lnTo>
                    <a:pt x="9064287" y="1589639"/>
                  </a:lnTo>
                  <a:lnTo>
                    <a:pt x="9013877" y="1588808"/>
                  </a:lnTo>
                  <a:lnTo>
                    <a:pt x="8963530" y="1587684"/>
                  </a:lnTo>
                  <a:lnTo>
                    <a:pt x="8913250" y="1586267"/>
                  </a:lnTo>
                  <a:lnTo>
                    <a:pt x="8863042" y="1584559"/>
                  </a:lnTo>
                  <a:lnTo>
                    <a:pt x="8812912" y="1582559"/>
                  </a:lnTo>
                  <a:lnTo>
                    <a:pt x="8762864" y="1580267"/>
                  </a:lnTo>
                  <a:lnTo>
                    <a:pt x="8712904" y="1577686"/>
                  </a:lnTo>
                  <a:lnTo>
                    <a:pt x="8663036" y="1574814"/>
                  </a:lnTo>
                  <a:lnTo>
                    <a:pt x="8613265" y="1571654"/>
                  </a:lnTo>
                  <a:lnTo>
                    <a:pt x="8563597" y="1568204"/>
                  </a:lnTo>
                  <a:lnTo>
                    <a:pt x="8514036" y="1564466"/>
                  </a:lnTo>
                  <a:lnTo>
                    <a:pt x="8464588" y="1560440"/>
                  </a:lnTo>
                  <a:lnTo>
                    <a:pt x="8415256" y="1556128"/>
                  </a:lnTo>
                  <a:lnTo>
                    <a:pt x="8366048" y="1551528"/>
                  </a:lnTo>
                  <a:lnTo>
                    <a:pt x="8316966" y="1546642"/>
                  </a:lnTo>
                  <a:lnTo>
                    <a:pt x="8268017" y="1541471"/>
                  </a:lnTo>
                  <a:lnTo>
                    <a:pt x="8219205" y="1536015"/>
                  </a:lnTo>
                  <a:lnTo>
                    <a:pt x="8170536" y="1530274"/>
                  </a:lnTo>
                  <a:lnTo>
                    <a:pt x="8122014" y="1524249"/>
                  </a:lnTo>
                  <a:lnTo>
                    <a:pt x="8073644" y="1517940"/>
                  </a:lnTo>
                  <a:lnTo>
                    <a:pt x="8025431" y="1511349"/>
                  </a:lnTo>
                  <a:lnTo>
                    <a:pt x="7977381" y="1504475"/>
                  </a:lnTo>
                  <a:lnTo>
                    <a:pt x="7929498" y="1497319"/>
                  </a:lnTo>
                  <a:lnTo>
                    <a:pt x="7881788" y="1489882"/>
                  </a:lnTo>
                  <a:lnTo>
                    <a:pt x="7834254" y="1482164"/>
                  </a:lnTo>
                  <a:lnTo>
                    <a:pt x="7786903" y="1474166"/>
                  </a:lnTo>
                  <a:lnTo>
                    <a:pt x="7738126" y="1465660"/>
                  </a:lnTo>
                  <a:lnTo>
                    <a:pt x="7640491" y="1448021"/>
                  </a:lnTo>
                  <a:lnTo>
                    <a:pt x="7542751" y="1429573"/>
                  </a:lnTo>
                  <a:lnTo>
                    <a:pt x="7444910" y="1410348"/>
                  </a:lnTo>
                  <a:lnTo>
                    <a:pt x="7346973" y="1390379"/>
                  </a:lnTo>
                  <a:lnTo>
                    <a:pt x="7248943" y="1369697"/>
                  </a:lnTo>
                  <a:lnTo>
                    <a:pt x="7150826" y="1348335"/>
                  </a:lnTo>
                  <a:lnTo>
                    <a:pt x="7052624" y="1326325"/>
                  </a:lnTo>
                  <a:lnTo>
                    <a:pt x="6954344" y="1303699"/>
                  </a:lnTo>
                  <a:lnTo>
                    <a:pt x="6855988" y="1280488"/>
                  </a:lnTo>
                  <a:lnTo>
                    <a:pt x="6757561" y="1256726"/>
                  </a:lnTo>
                  <a:lnTo>
                    <a:pt x="6609797" y="1220118"/>
                  </a:lnTo>
                  <a:lnTo>
                    <a:pt x="6461898" y="1182449"/>
                  </a:lnTo>
                  <a:lnTo>
                    <a:pt x="6313878" y="1143828"/>
                  </a:lnTo>
                  <a:lnTo>
                    <a:pt x="6116354" y="1091037"/>
                  </a:lnTo>
                  <a:lnTo>
                    <a:pt x="5918674" y="1037003"/>
                  </a:lnTo>
                  <a:lnTo>
                    <a:pt x="5671408" y="968101"/>
                  </a:lnTo>
                  <a:lnTo>
                    <a:pt x="4632326" y="673191"/>
                  </a:lnTo>
                  <a:lnTo>
                    <a:pt x="4335739" y="590761"/>
                  </a:lnTo>
                  <a:lnTo>
                    <a:pt x="4138197" y="537088"/>
                  </a:lnTo>
                  <a:lnTo>
                    <a:pt x="3940841" y="484740"/>
                  </a:lnTo>
                  <a:lnTo>
                    <a:pt x="3792966" y="446503"/>
                  </a:lnTo>
                  <a:lnTo>
                    <a:pt x="3645230" y="409263"/>
                  </a:lnTo>
                  <a:lnTo>
                    <a:pt x="3497647" y="373130"/>
                  </a:lnTo>
                  <a:lnTo>
                    <a:pt x="3399350" y="349710"/>
                  </a:lnTo>
                  <a:lnTo>
                    <a:pt x="3301131" y="326862"/>
                  </a:lnTo>
                  <a:lnTo>
                    <a:pt x="3202995" y="304617"/>
                  </a:lnTo>
                  <a:lnTo>
                    <a:pt x="3104947" y="283009"/>
                  </a:lnTo>
                  <a:lnTo>
                    <a:pt x="3006989" y="262069"/>
                  </a:lnTo>
                  <a:lnTo>
                    <a:pt x="2909128" y="241830"/>
                  </a:lnTo>
                  <a:lnTo>
                    <a:pt x="2811366" y="222323"/>
                  </a:lnTo>
                  <a:lnTo>
                    <a:pt x="2713708" y="203581"/>
                  </a:lnTo>
                  <a:lnTo>
                    <a:pt x="2616159" y="185635"/>
                  </a:lnTo>
                  <a:lnTo>
                    <a:pt x="2518722" y="168518"/>
                  </a:lnTo>
                  <a:lnTo>
                    <a:pt x="2421402" y="152263"/>
                  </a:lnTo>
                  <a:lnTo>
                    <a:pt x="2324204" y="136900"/>
                  </a:lnTo>
                  <a:lnTo>
                    <a:pt x="2227131" y="122463"/>
                  </a:lnTo>
                  <a:lnTo>
                    <a:pt x="2130188" y="108983"/>
                  </a:lnTo>
                  <a:lnTo>
                    <a:pt x="2033378" y="96492"/>
                  </a:lnTo>
                  <a:lnTo>
                    <a:pt x="1936708" y="85023"/>
                  </a:lnTo>
                  <a:lnTo>
                    <a:pt x="1888425" y="79682"/>
                  </a:lnTo>
                  <a:lnTo>
                    <a:pt x="1840179" y="74608"/>
                  </a:lnTo>
                  <a:lnTo>
                    <a:pt x="1791970" y="69805"/>
                  </a:lnTo>
                  <a:lnTo>
                    <a:pt x="1743798" y="65278"/>
                  </a:lnTo>
                  <a:lnTo>
                    <a:pt x="1695663" y="61030"/>
                  </a:lnTo>
                  <a:lnTo>
                    <a:pt x="1647567" y="57066"/>
                  </a:lnTo>
                  <a:lnTo>
                    <a:pt x="1599510" y="53390"/>
                  </a:lnTo>
                  <a:lnTo>
                    <a:pt x="1551492" y="50004"/>
                  </a:lnTo>
                  <a:lnTo>
                    <a:pt x="1503514" y="46915"/>
                  </a:lnTo>
                  <a:lnTo>
                    <a:pt x="1451727" y="41426"/>
                  </a:lnTo>
                  <a:lnTo>
                    <a:pt x="1400000" y="36255"/>
                  </a:lnTo>
                  <a:lnTo>
                    <a:pt x="1348336" y="31407"/>
                  </a:lnTo>
                  <a:lnTo>
                    <a:pt x="1296735" y="26886"/>
                  </a:lnTo>
                  <a:lnTo>
                    <a:pt x="1245197" y="22697"/>
                  </a:lnTo>
                  <a:lnTo>
                    <a:pt x="1193723" y="18846"/>
                  </a:lnTo>
                  <a:lnTo>
                    <a:pt x="1142315" y="15337"/>
                  </a:lnTo>
                  <a:lnTo>
                    <a:pt x="1090973" y="12176"/>
                  </a:lnTo>
                  <a:lnTo>
                    <a:pt x="1039697" y="9368"/>
                  </a:lnTo>
                  <a:lnTo>
                    <a:pt x="988488" y="6917"/>
                  </a:lnTo>
                  <a:lnTo>
                    <a:pt x="937348" y="4828"/>
                  </a:lnTo>
                  <a:lnTo>
                    <a:pt x="886276" y="3107"/>
                  </a:lnTo>
                  <a:lnTo>
                    <a:pt x="835274" y="1759"/>
                  </a:lnTo>
                  <a:lnTo>
                    <a:pt x="784343" y="788"/>
                  </a:lnTo>
                  <a:lnTo>
                    <a:pt x="733482" y="200"/>
                  </a:lnTo>
                  <a:lnTo>
                    <a:pt x="682693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943" y="5564123"/>
              <a:ext cx="2025395" cy="91135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92050" y="1816428"/>
            <a:ext cx="79457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b="0" spc="-5" dirty="0" smtClean="0"/>
              <a:t>ILPQC Updates 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15647" y="64302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9295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409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534" y="119001"/>
            <a:ext cx="7410450" cy="463549"/>
          </a:xfrm>
        </p:spPr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01144" y="2061691"/>
            <a:ext cx="2774234" cy="4737101"/>
          </a:xfrm>
        </p:spPr>
        <p:txBody>
          <a:bodyPr/>
          <a:lstStyle/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Decision to limit inductions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Starting point-  March of Dimes/ FPQC Early Elective Delivery indications for &lt;39 weeks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92959" y="791464"/>
            <a:ext cx="6041690" cy="473710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820583" rtl="0" eaLnBrk="1" latinLnBrk="0" hangingPunct="1">
              <a:lnSpc>
                <a:spcPct val="90000"/>
              </a:lnSpc>
              <a:spcBef>
                <a:spcPts val="897"/>
              </a:spcBef>
              <a:buFont typeface="Arial"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15437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728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019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6311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Induction Scheduling Policy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193" y="814874"/>
            <a:ext cx="8039905" cy="57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534" y="119001"/>
            <a:ext cx="7410450" cy="463549"/>
          </a:xfrm>
        </p:spPr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33835" y="1458187"/>
            <a:ext cx="6706152" cy="4737101"/>
          </a:xfrm>
        </p:spPr>
        <p:txBody>
          <a:bodyPr/>
          <a:lstStyle/>
          <a:p>
            <a:r>
              <a:rPr lang="en-US" dirty="0"/>
              <a:t>Non-medically indicated (elective) induction of labor at or beyond 39 weeks of gestation will only be scheduled and performed on women with favorable cervix (&gt; = 8 for </a:t>
            </a:r>
            <a:r>
              <a:rPr lang="en-US" dirty="0" err="1"/>
              <a:t>nulliparas</a:t>
            </a:r>
            <a:r>
              <a:rPr lang="en-US" dirty="0"/>
              <a:t> or &gt; = 6 for multiparas).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For non-medically indicated (elective) inductions, a vaginal exam will be performed at admission. </a:t>
            </a:r>
            <a:r>
              <a:rPr lang="en-US" dirty="0" smtClean="0"/>
              <a:t>If </a:t>
            </a:r>
            <a:r>
              <a:rPr lang="en-US" dirty="0"/>
              <a:t>the vaginal exam does not confirm a favorable Bishop </a:t>
            </a:r>
            <a:r>
              <a:rPr lang="en-US" dirty="0" smtClean="0"/>
              <a:t>score: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charge nurse will be notified to confirm with a second vaginal exam.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OB Hospitalist or other OB provider may also be notified to perform or confirm the Bishop Score. 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the Bishop score is not favorable, the provider will be notified and the patient will be discharged. 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92959" y="374142"/>
            <a:ext cx="6041690" cy="473710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 defTabSz="820583" rtl="0" eaLnBrk="1" latinLnBrk="0" hangingPunct="1">
              <a:lnSpc>
                <a:spcPct val="90000"/>
              </a:lnSpc>
              <a:spcBef>
                <a:spcPts val="897"/>
              </a:spcBef>
              <a:buFont typeface="Arial"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15437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728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019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6311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820583" rtl="0" eaLnBrk="1" latinLnBrk="0" hangingPunct="1">
              <a:lnSpc>
                <a:spcPct val="90000"/>
              </a:lnSpc>
              <a:spcBef>
                <a:spcPts val="449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Induction Scheduling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23" y="285005"/>
            <a:ext cx="7578436" cy="714375"/>
          </a:xfrm>
        </p:spPr>
        <p:txBody>
          <a:bodyPr/>
          <a:lstStyle/>
          <a:p>
            <a:pPr algn="ctr"/>
            <a:r>
              <a:rPr lang="en-US" dirty="0" smtClean="0"/>
              <a:t>We Have Come a Long Way!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17223" y="1211544"/>
            <a:ext cx="7578436" cy="44194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984" y="1230684"/>
            <a:ext cx="7417377" cy="42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55" y="291729"/>
            <a:ext cx="7644246" cy="714375"/>
          </a:xfrm>
        </p:spPr>
        <p:txBody>
          <a:bodyPr/>
          <a:lstStyle/>
          <a:p>
            <a:pPr algn="ctr"/>
            <a:r>
              <a:rPr lang="en-US" dirty="0" smtClean="0"/>
              <a:t>Daily Attention to NTSV Rate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1" y="1176619"/>
            <a:ext cx="7581900" cy="4411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435" y="1065823"/>
            <a:ext cx="3803374" cy="45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611" y="347198"/>
            <a:ext cx="7878041" cy="714375"/>
          </a:xfrm>
        </p:spPr>
        <p:txBody>
          <a:bodyPr/>
          <a:lstStyle/>
          <a:p>
            <a:pPr algn="ctr"/>
            <a:r>
              <a:rPr lang="en-US" dirty="0" smtClean="0"/>
              <a:t>Where Are the NTSV Laboring Patients?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56610" y="1152712"/>
            <a:ext cx="3638550" cy="4295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581775" y="1152712"/>
            <a:ext cx="3657600" cy="4295588"/>
          </a:xfrm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26" y="1152713"/>
            <a:ext cx="3737942" cy="4858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384" y="1061573"/>
            <a:ext cx="3900298" cy="43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Your Providers Know their Rates?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937" y="882650"/>
            <a:ext cx="2977137" cy="2232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788" y="3168234"/>
            <a:ext cx="4114973" cy="2240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33" y="826063"/>
            <a:ext cx="4428371" cy="21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55" y="253629"/>
            <a:ext cx="7644246" cy="508372"/>
          </a:xfrm>
        </p:spPr>
        <p:txBody>
          <a:bodyPr/>
          <a:lstStyle/>
          <a:p>
            <a:pPr algn="ctr"/>
            <a:r>
              <a:rPr lang="en-US" dirty="0" smtClean="0"/>
              <a:t>6 is the New 4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1" y="1176619"/>
            <a:ext cx="7581900" cy="4411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266" y="1974781"/>
            <a:ext cx="2299044" cy="2299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55" y="1974782"/>
            <a:ext cx="2676807" cy="2443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358" y="725764"/>
            <a:ext cx="3144908" cy="5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Labor Support increases Patient Satisfaction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35" y="882649"/>
            <a:ext cx="7516541" cy="51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23" y="304055"/>
            <a:ext cx="7219950" cy="610346"/>
          </a:xfrm>
        </p:spPr>
        <p:txBody>
          <a:bodyPr/>
          <a:lstStyle/>
          <a:p>
            <a:pPr algn="ctr"/>
            <a:r>
              <a:rPr lang="en-US" dirty="0" smtClean="0"/>
              <a:t>PROVIDE CART Puts Tools in One Place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17223" y="1244749"/>
            <a:ext cx="7578436" cy="44194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91351" y="1962881"/>
            <a:ext cx="4057842" cy="2406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21" y="1211543"/>
            <a:ext cx="2286000" cy="398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64745" y="1734498"/>
            <a:ext cx="3950103" cy="29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Spinning Babies Course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76" y="927102"/>
            <a:ext cx="77438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91"/>
            <a:ext cx="4637590" cy="685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4"/>
          <p:cNvSpPr txBox="1">
            <a:spLocks/>
          </p:cNvSpPr>
          <p:nvPr/>
        </p:nvSpPr>
        <p:spPr>
          <a:xfrm>
            <a:off x="4876800" y="1115119"/>
            <a:ext cx="4648200" cy="51296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200" kern="1200" dirty="0" smtClean="0">
                <a:solidFill>
                  <a:srgbClr val="444C55"/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Annual Conference Updates</a:t>
            </a:r>
            <a:endParaRPr lang="en-US" sz="3200" kern="1200" dirty="0">
              <a:solidFill>
                <a:srgbClr val="444C55"/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7750" y="2133600"/>
            <a:ext cx="10972800" cy="379911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3580765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ILPQC 2021 9th Annual Conference will be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held virtually</a:t>
            </a:r>
            <a:endParaRPr kumimoji="0" lang="en-US" sz="2000" b="0" i="0" u="none" strike="noStrike" kern="1200" cap="none" spc="-5" normalizeH="0" baseline="0" noProof="0" dirty="0">
              <a:ln>
                <a:noFill/>
              </a:ln>
              <a:solidFill>
                <a:srgbClr val="444B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3580765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endParaRPr kumimoji="0" lang="en-US" sz="2000" b="0" i="0" u="none" strike="noStrike" kern="1200" cap="none" spc="-5" normalizeH="0" baseline="0" noProof="0" dirty="0" smtClean="0">
              <a:ln>
                <a:noFill/>
              </a:ln>
              <a:solidFill>
                <a:srgbClr val="444B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3580765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 Speakers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confirmed</a:t>
            </a:r>
          </a:p>
          <a:p>
            <a:pPr marL="698500" marR="3580765" lvl="1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PVB-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Neel Shah, MD, MPP</a:t>
            </a:r>
            <a:endParaRPr kumimoji="0" lang="en-US" sz="2000" b="0" i="0" u="none" strike="noStrike" kern="1200" cap="none" spc="-5" normalizeH="0" baseline="0" noProof="0" dirty="0">
              <a:ln>
                <a:noFill/>
              </a:ln>
              <a:solidFill>
                <a:srgbClr val="444B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3580765" lvl="1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BE- Marilyn </a:t>
            </a:r>
            <a:r>
              <a:rPr kumimoji="0" lang="en-US" sz="20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Kacica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MD, MPH</a:t>
            </a:r>
          </a:p>
          <a:p>
            <a:pPr marL="698500" marR="3580765" lvl="1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 Stories- Wanda Irving</a:t>
            </a:r>
          </a:p>
          <a:p>
            <a:pPr marL="698500" marR="3580765" lvl="1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PQC </a:t>
            </a: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Panel- New York, Oklahoma, Massachusetts </a:t>
            </a:r>
            <a:endParaRPr kumimoji="0" lang="en-US" sz="2000" b="0" i="0" u="none" strike="noStrike" kern="1200" cap="none" spc="-5" normalizeH="0" baseline="0" noProof="0" dirty="0">
              <a:ln>
                <a:noFill/>
              </a:ln>
              <a:solidFill>
                <a:srgbClr val="444B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3580765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endParaRPr kumimoji="0" lang="en-US" sz="2000" b="0" i="0" u="none" strike="noStrike" kern="1200" cap="none" spc="-5" normalizeH="0" baseline="0" noProof="0" dirty="0" smtClean="0">
              <a:ln>
                <a:noFill/>
              </a:ln>
              <a:solidFill>
                <a:srgbClr val="444B5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3580765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Currently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recruiting 2021 AC Planning Committee members- email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aperrault@northshore.org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444B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if interested.  </a:t>
            </a:r>
          </a:p>
        </p:txBody>
      </p:sp>
    </p:spTree>
    <p:extLst>
      <p:ext uri="{BB962C8B-B14F-4D97-AF65-F5344CB8AC3E}">
        <p14:creationId xmlns:p14="http://schemas.microsoft.com/office/powerpoint/2010/main" val="2825672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611" y="347198"/>
            <a:ext cx="7878041" cy="491003"/>
          </a:xfrm>
        </p:spPr>
        <p:txBody>
          <a:bodyPr/>
          <a:lstStyle/>
          <a:p>
            <a:pPr algn="ctr"/>
            <a:r>
              <a:rPr lang="en-US" dirty="0" smtClean="0"/>
              <a:t>Celebrate When Things Go Well!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56610" y="1152712"/>
            <a:ext cx="3638550" cy="4705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648450" y="1186330"/>
            <a:ext cx="3657600" cy="4585820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30" y="70246"/>
            <a:ext cx="2659735" cy="2029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52" y="1979074"/>
            <a:ext cx="7721499" cy="38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Celebrate!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08534" y="882650"/>
            <a:ext cx="2317034" cy="47371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374136"/>
            <a:ext cx="2063496" cy="1811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63" y="619125"/>
            <a:ext cx="5395334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08534" y="882650"/>
            <a:ext cx="7516540" cy="4737101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Labor Walking Path!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/>
              <a:t>An </a:t>
            </a:r>
            <a:r>
              <a:rPr lang="en-US" dirty="0"/>
              <a:t>Early-Labor Walking Path Tool to Reduce Early Admission and Decrease Primary Cesarean Birth Rates</a:t>
            </a:r>
          </a:p>
          <a:p>
            <a:r>
              <a:rPr lang="en-US" dirty="0">
                <a:hlinkClick r:id="rId2" tooltip="Correspondence information about the author Erin Morelli, MSN, CNM "/>
              </a:rPr>
              <a:t>Erin Morelli, MSN, CNM</a:t>
            </a:r>
            <a:endParaRPr lang="en-US" dirty="0"/>
          </a:p>
          <a:p>
            <a:r>
              <a:rPr lang="en-US" dirty="0">
                <a:hlinkClick r:id="rId2" tooltip="Correspondence information about the author Maria MacKeil, MSN, RN, CNML "/>
              </a:rPr>
              <a:t>Maria </a:t>
            </a:r>
            <a:r>
              <a:rPr lang="en-US" dirty="0" err="1">
                <a:hlinkClick r:id="rId2" tooltip="Correspondence information about the author Maria MacKeil, MSN, RN, CNML "/>
              </a:rPr>
              <a:t>MacKeil</a:t>
            </a:r>
            <a:r>
              <a:rPr lang="en-US" dirty="0">
                <a:hlinkClick r:id="rId2" tooltip="Correspondence information about the author Maria MacKeil, MSN, RN, CNML "/>
              </a:rPr>
              <a:t>, MSN, RN, CNML</a:t>
            </a:r>
            <a:endParaRPr lang="en-US" dirty="0"/>
          </a:p>
          <a:p>
            <a:r>
              <a:rPr lang="en-US" dirty="0" err="1"/>
              <a:t>DOI:</a:t>
            </a:r>
            <a:r>
              <a:rPr lang="en-US" dirty="0" err="1">
                <a:hlinkClick r:id="rId3"/>
              </a:rPr>
              <a:t>https</a:t>
            </a:r>
            <a:r>
              <a:rPr lang="en-US" dirty="0">
                <a:hlinkClick r:id="rId3"/>
              </a:rPr>
              <a:t>://doi.org/10.1016/j.jogn.2018.04.005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184" y="2803527"/>
            <a:ext cx="7783167" cy="625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Nancy Travis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nancy.travis@leehealth.org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239-424-2308 </a:t>
            </a:r>
            <a:r>
              <a:rPr lang="en-US" dirty="0" smtClean="0"/>
              <a:t>office</a:t>
            </a:r>
            <a:br>
              <a:rPr lang="en-US" dirty="0" smtClean="0"/>
            </a:br>
            <a:r>
              <a:rPr lang="en-US" dirty="0" smtClean="0"/>
              <a:t>Linked In: </a:t>
            </a:r>
            <a:r>
              <a:rPr lang="en-US" sz="2000" dirty="0">
                <a:hlinkClick r:id="rId3"/>
              </a:rPr>
              <a:t>linkedin.com/in/nancy-travis-8b089919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Twitter: </a:t>
            </a:r>
            <a:r>
              <a:rPr lang="en-US" sz="2000" dirty="0" err="1">
                <a:hlinkClick r:id="rId4"/>
              </a:rPr>
              <a:t>nancy_njtravis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3D58-E99C-2543-B3DD-EDAED2E6800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8329780" cy="2014679"/>
          </a:xfrm>
          <a:noFill/>
        </p:spPr>
        <p:txBody>
          <a:bodyPr/>
          <a:lstStyle/>
          <a:p>
            <a:r>
              <a:rPr lang="en-US" b="1" dirty="0" smtClean="0"/>
              <a:t>Team Talk: </a:t>
            </a:r>
            <a:r>
              <a:rPr lang="en-US" dirty="0" smtClean="0"/>
              <a:t>CGH Medical Center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3310" y="2975393"/>
            <a:ext cx="7373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Jennifer Behrens RN, BSN Assistant Nurse Manager</a:t>
            </a:r>
          </a:p>
        </p:txBody>
      </p:sp>
    </p:spTree>
    <p:extLst>
      <p:ext uri="{BB962C8B-B14F-4D97-AF65-F5344CB8AC3E}">
        <p14:creationId xmlns:p14="http://schemas.microsoft.com/office/powerpoint/2010/main" val="2219651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1D6FE6-17C8-4378-8477-357D9841E6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69" y="1920866"/>
            <a:ext cx="4731397" cy="3016267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CB600-440C-4A00-87DF-FB8FE9BE3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33" y="1988685"/>
            <a:ext cx="4731397" cy="2880629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636411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CE1D0C9-33DB-4060-A687-D1000452496D}"/>
              </a:ext>
            </a:extLst>
          </p:cNvPr>
          <p:cNvSpPr/>
          <p:nvPr/>
        </p:nvSpPr>
        <p:spPr>
          <a:xfrm>
            <a:off x="4996543" y="1115786"/>
            <a:ext cx="5713790" cy="46264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CGH Medical Center is a 99-bed hospital in northwest Illinois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Approximately 550 deliveries per year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 Full-time and 1 part-time  OB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 CNM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30 RN’s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 HUC/ CNA’s</a:t>
            </a:r>
          </a:p>
        </p:txBody>
      </p:sp>
    </p:spTree>
    <p:extLst>
      <p:ext uri="{BB962C8B-B14F-4D97-AF65-F5344CB8AC3E}">
        <p14:creationId xmlns:p14="http://schemas.microsoft.com/office/powerpoint/2010/main" val="29192050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217A-87A2-4039-A3F0-CE422BEC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PVB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4147-0232-4587-847C-01020826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Lead- Jennifer Behrens RN, BSN (Assistant Nurse Manager)</a:t>
            </a:r>
          </a:p>
          <a:p>
            <a:r>
              <a:rPr lang="en-US" dirty="0"/>
              <a:t>Annette VanLanduit RN, MSN (Nurse Educator)</a:t>
            </a:r>
          </a:p>
          <a:p>
            <a:r>
              <a:rPr lang="en-US" dirty="0"/>
              <a:t>Emily Mills RNC, (Day shift staff nurse)</a:t>
            </a:r>
          </a:p>
          <a:p>
            <a:r>
              <a:rPr lang="en-US" dirty="0"/>
              <a:t>Marcela Sproul RN, IBCLC (Day shift staff nurse)</a:t>
            </a:r>
          </a:p>
          <a:p>
            <a:r>
              <a:rPr lang="en-US" dirty="0"/>
              <a:t>Liz Austin RN, (Night shift staff nurse)</a:t>
            </a:r>
          </a:p>
          <a:p>
            <a:r>
              <a:rPr lang="en-US" dirty="0"/>
              <a:t>Nataly Jones LPN, (Office Nurse)</a:t>
            </a:r>
          </a:p>
          <a:p>
            <a:r>
              <a:rPr lang="en-US" dirty="0"/>
              <a:t>Dr. Debra Bowman OB, GYN</a:t>
            </a:r>
          </a:p>
          <a:p>
            <a:r>
              <a:rPr lang="en-US" dirty="0"/>
              <a:t>Laurie Buckman, APN, CNM</a:t>
            </a:r>
          </a:p>
        </p:txBody>
      </p:sp>
    </p:spTree>
    <p:extLst>
      <p:ext uri="{BB962C8B-B14F-4D97-AF65-F5344CB8AC3E}">
        <p14:creationId xmlns:p14="http://schemas.microsoft.com/office/powerpoint/2010/main" val="2847977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ADC2-C990-4C29-891A-D6FD4E20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Induction Consent and Checklist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4CD2-AF7B-4DAC-86EA-8776DB266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March- Reviewed samples from tool kit. Group members decided what they liked and disliked. A checklist and consent were developed for the providers on the PVB team to trial.</a:t>
            </a:r>
          </a:p>
          <a:p>
            <a:r>
              <a:rPr lang="en-US" dirty="0"/>
              <a:t>April- Providers and staff provided feedback. Providers and office staff requested a single form. </a:t>
            </a:r>
          </a:p>
          <a:p>
            <a:r>
              <a:rPr lang="en-US" dirty="0"/>
              <a:t>May- Providers on the team trialed the combined checklist and consent with separate education sheet for patient.</a:t>
            </a:r>
          </a:p>
          <a:p>
            <a:r>
              <a:rPr lang="en-US" dirty="0"/>
              <a:t>June- All providers began using the new consent.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146258"/>
            <a:ext cx="2350169" cy="297179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We want to hear from you! 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Share your teams thoughts &amp; insights on the upcoming 2021 AC Team Survey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609600"/>
            <a:ext cx="922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87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136-91A5-4D95-9A91-782767D9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2371-6ABD-4296-9336-DB1DC41A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July- Consent with checklist sent to the Forms Committee to be barcoded and was refused. Stated we needed to use the IMed induction consent.</a:t>
            </a:r>
          </a:p>
          <a:p>
            <a:r>
              <a:rPr lang="en-US" dirty="0"/>
              <a:t>July- Sent a request to the IMed vendor to incorporate the checklist into the consent.</a:t>
            </a:r>
          </a:p>
          <a:p>
            <a:r>
              <a:rPr lang="en-US" dirty="0"/>
              <a:t>August- The final combined consent and induction checklist was rolled out with a separate education sheet for the patient. This is completed in the office then sent to the Birthing 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DD6E-CB51-4C3B-A580-A4AB5058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Consent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478597-2B3C-4C74-AE6A-9CEDED9F6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478" y="1825625"/>
            <a:ext cx="7075748" cy="47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3027-DB17-45DB-95CF-6884E64A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Checklist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D015D8-5A27-426B-9AC1-034A6D2D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15" y="1781908"/>
            <a:ext cx="4938375" cy="4710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804B9-D5A4-49EF-B924-6337549DD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08" y="2836985"/>
            <a:ext cx="6137836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777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6">
            <a:extLst>
              <a:ext uri="{FF2B5EF4-FFF2-40B4-BE49-F238E27FC236}">
                <a16:creationId xmlns:a16="http://schemas.microsoft.com/office/drawing/2014/main" id="{53C572C3-50CF-4B3D-9D6B-34AE74C16F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0D47CB-7BD5-4AB9-B25C-56750B64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B93E6D0-3FB9-4871-8AD0-DC05E0E6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82969"/>
            <a:ext cx="0" cy="384810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B9F28CA-7DEA-483D-8D81-C34184DBC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44" y="4721193"/>
            <a:ext cx="4710324" cy="410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4616EA-84BE-4481-A1D0-D6A4D12533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29" y="346188"/>
            <a:ext cx="5660839" cy="62656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8F6587-0044-42E4-B432-C95A9AFE8D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768" y="346188"/>
            <a:ext cx="5967039" cy="34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4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Data Dashboards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3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PVB Dashboard!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87" y="1535234"/>
            <a:ext cx="10221307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are excited to announce that our PVB Dashboard is here!!!</a:t>
            </a:r>
          </a:p>
          <a:p>
            <a:r>
              <a:rPr lang="en-US" sz="2000" dirty="0" smtClean="0"/>
              <a:t>The dashboard will give you a deeper look at your NTSV C-sections as well as allow you to see how your hospital compares to the rest of the state on key measures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2955968" y="5412504"/>
            <a:ext cx="6280063" cy="1214269"/>
          </a:xfrm>
          <a:prstGeom prst="roundRect">
            <a:avLst/>
          </a:prstGeom>
          <a:solidFill>
            <a:srgbClr val="D40A7D"/>
          </a:solidFill>
          <a:ln>
            <a:solidFill>
              <a:srgbClr val="F9A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Would you be interested in another offering of the QI Topic call: Using </a:t>
            </a:r>
            <a:r>
              <a:rPr lang="en-US" sz="2400" dirty="0"/>
              <a:t>the PVB Dashboard to Drive </a:t>
            </a:r>
            <a:r>
              <a:rPr lang="en-US" sz="2400" dirty="0" smtClean="0"/>
              <a:t>Change?</a:t>
            </a:r>
          </a:p>
        </p:txBody>
      </p:sp>
      <p:pic>
        <p:nvPicPr>
          <p:cNvPr id="22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2848257"/>
            <a:ext cx="12322461" cy="22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49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Cesarean after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0075"/>
            <a:ext cx="12130003" cy="4332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05" y="3303587"/>
            <a:ext cx="8671998" cy="34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077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Fallouts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73"/>
          <a:stretch/>
        </p:blipFill>
        <p:spPr>
          <a:xfrm>
            <a:off x="260985" y="2231707"/>
            <a:ext cx="11670030" cy="1874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9" r="8111"/>
          <a:stretch/>
        </p:blipFill>
        <p:spPr>
          <a:xfrm>
            <a:off x="329565" y="4355625"/>
            <a:ext cx="11532870" cy="1821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9500" y="2529049"/>
            <a:ext cx="994410" cy="1577340"/>
          </a:xfrm>
          <a:prstGeom prst="rect">
            <a:avLst/>
          </a:prstGeom>
          <a:solidFill>
            <a:srgbClr val="FF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98720" y="4579701"/>
            <a:ext cx="994410" cy="1577340"/>
          </a:xfrm>
          <a:prstGeom prst="rect">
            <a:avLst/>
          </a:prstGeom>
          <a:solidFill>
            <a:srgbClr val="FF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1590" y="2529049"/>
            <a:ext cx="994410" cy="1577340"/>
          </a:xfrm>
          <a:prstGeom prst="rect">
            <a:avLst/>
          </a:prstGeom>
          <a:solidFill>
            <a:srgbClr val="FF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97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PVB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060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6761"/>
            <a:ext cx="10393680" cy="4525963"/>
          </a:xfrm>
        </p:spPr>
        <p:txBody>
          <a:bodyPr>
            <a:normAutofit/>
          </a:bodyPr>
          <a:lstStyle/>
          <a:p>
            <a:pPr marL="469900" indent="-457200"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cs typeface="Calibri"/>
              </a:rPr>
              <a:t>Continue to host and attend your </a:t>
            </a:r>
            <a:r>
              <a:rPr lang="en-US" sz="2800" spc="-5" dirty="0">
                <a:cs typeface="Calibri"/>
              </a:rPr>
              <a:t>regular QI Team meetings</a:t>
            </a:r>
          </a:p>
          <a:p>
            <a:pPr marL="469900" indent="-457200"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cs typeface="Calibri"/>
              </a:rPr>
              <a:t>Determine </a:t>
            </a:r>
            <a:r>
              <a:rPr lang="en-US" sz="2800" spc="-5" dirty="0">
                <a:cs typeface="Calibri"/>
              </a:rPr>
              <a:t>if a PVB Grand Rounds/OB Provider Meeting to help achieve nurse and physician buy-in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cs typeface="Calibri"/>
              </a:rPr>
              <a:t>Submit </a:t>
            </a:r>
            <a:r>
              <a:rPr lang="en-US" sz="2800" spc="-5" dirty="0">
                <a:cs typeface="Calibri"/>
              </a:rPr>
              <a:t>monthly data collection for </a:t>
            </a:r>
            <a:r>
              <a:rPr lang="en-US" sz="2800" spc="-5" dirty="0" smtClean="0">
                <a:cs typeface="Calibri"/>
              </a:rPr>
              <a:t>January-July 2021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cs typeface="Calibri"/>
              </a:rPr>
              <a:t>Roll-out cesarean decision checklist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cs typeface="Calibri"/>
              </a:rPr>
              <a:t>Ensure your hospital had identified at least one team member to attend a virtual live Labor Support Class who can train clinicians at your hospital. </a:t>
            </a:r>
            <a:r>
              <a:rPr lang="en-US" sz="2800" spc="-5" dirty="0">
                <a:solidFill>
                  <a:schemeClr val="accent2"/>
                </a:solidFill>
                <a:cs typeface="Calibri"/>
              </a:rPr>
              <a:t>Register at https://ilpqc.org/initiatives/promoting-vaginal-birth-initiative/</a:t>
            </a:r>
            <a:endParaRPr lang="en-US" sz="2800" spc="-5" dirty="0" smtClean="0">
              <a:solidFill>
                <a:schemeClr val="accent2"/>
              </a:solidFill>
              <a:cs typeface="Calibri"/>
            </a:endParaRPr>
          </a:p>
          <a:p>
            <a:pPr marL="12700" indent="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None/>
              <a:tabLst>
                <a:tab pos="354965" algn="l"/>
                <a:tab pos="355600" algn="l"/>
              </a:tabLst>
            </a:pPr>
            <a:endParaRPr lang="en-US" sz="2800" spc="-5" dirty="0"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endParaRPr lang="en-US" sz="1100" spc="-5" dirty="0"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endParaRPr lang="en-US" sz="1100" spc="-5" dirty="0">
              <a:cs typeface="Calibri"/>
            </a:endParaRPr>
          </a:p>
          <a:p>
            <a:pPr marL="12700" marR="214629" indent="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None/>
              <a:tabLst>
                <a:tab pos="354965" algn="l"/>
                <a:tab pos="355600" algn="l"/>
              </a:tabLst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Current Activities for your QI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3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5992" y="644463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AEB3B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1814448"/>
            <a:ext cx="10138410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525629"/>
            <a:ext cx="11506200" cy="4493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hospital teams are asked to submit an abstract on complete or in progress QI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Abstracts submitted by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Oct. 1</a:t>
            </a:r>
            <a:r>
              <a:rPr kumimoji="0" lang="en-US" sz="2400" b="1" i="0" u="sng" strike="noStrike" kern="0" cap="none" spc="0" normalizeH="0" baseline="3000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will be reviewed for awards: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abstract(s) in OB, Neonatal, Patient/Family Engagement,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5D9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time Level I/II Hospital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receive Abstract of Excellence Awards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OB &amp; two Neonatal abstracts receive special recognition, one each for (1) Best Use of Data, (2) Best Project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Awarded abstracts will be announced at the conference and have a prize designation displayed on their poster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breaking abstracts (not eligible for awards) are due Oct 15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Submission link coming soon!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0400" y="6084812"/>
            <a:ext cx="6154963" cy="5009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poster template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be provided and support is available from ILPQC.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09600" y="246853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2021 Call for Abstract/Poster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Submission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7226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7" y="6091518"/>
            <a:ext cx="6830772" cy="76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1241913"/>
            <a:ext cx="6830772" cy="5618479"/>
          </a:xfrm>
        </p:spPr>
        <p:txBody>
          <a:bodyPr>
            <a:normAutofit fontScale="92500"/>
          </a:bodyPr>
          <a:lstStyle/>
          <a:p>
            <a:pPr marL="12700" indent="0">
              <a:lnSpc>
                <a:spcPct val="100000"/>
              </a:lnSpc>
              <a:spcBef>
                <a:spcPts val="670"/>
              </a:spcBef>
              <a:buClr>
                <a:srgbClr val="F58466"/>
              </a:buClr>
              <a:buNone/>
              <a:tabLst>
                <a:tab pos="354965" algn="l"/>
                <a:tab pos="355600" algn="l"/>
              </a:tabLst>
            </a:pPr>
            <a:endParaRPr lang="en-US" sz="1100" spc="-5" dirty="0"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dirty="0" smtClean="0">
                <a:cs typeface="Arial"/>
              </a:rPr>
              <a:t>We </a:t>
            </a:r>
            <a:r>
              <a:rPr lang="en-US" dirty="0">
                <a:cs typeface="Arial"/>
              </a:rPr>
              <a:t>are partnering with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Jessica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Brumley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, CNM </a:t>
            </a:r>
            <a:r>
              <a:rPr lang="en-US" dirty="0">
                <a:cs typeface="Arial"/>
              </a:rPr>
              <a:t>from FPQC to offer two </a:t>
            </a:r>
            <a:r>
              <a:rPr lang="en-US" dirty="0" smtClean="0">
                <a:cs typeface="Arial"/>
              </a:rPr>
              <a:t>Virtual </a:t>
            </a:r>
            <a:r>
              <a:rPr lang="en-US" dirty="0">
                <a:cs typeface="Arial"/>
              </a:rPr>
              <a:t>Labor Support </a:t>
            </a:r>
            <a:r>
              <a:rPr lang="en-US" dirty="0" smtClean="0">
                <a:cs typeface="Arial"/>
              </a:rPr>
              <a:t>Classes</a:t>
            </a:r>
          </a:p>
          <a:p>
            <a:pPr marL="241300">
              <a:lnSpc>
                <a:spcPct val="100000"/>
              </a:lnSpc>
              <a:spcBef>
                <a:spcPts val="60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dirty="0"/>
              <a:t>We invite all individuals who care for laboring patients to join us for this advanced labor support </a:t>
            </a:r>
            <a:r>
              <a:rPr lang="en-US" dirty="0" smtClean="0"/>
              <a:t>training </a:t>
            </a:r>
            <a:r>
              <a:rPr lang="en-US" dirty="0"/>
              <a:t>  </a:t>
            </a:r>
            <a:endParaRPr lang="en-US" b="1" u="sng" dirty="0"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dirty="0" smtClean="0">
                <a:cs typeface="Arial"/>
              </a:rPr>
              <a:t>The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live class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dirty="0">
                <a:cs typeface="Arial"/>
              </a:rPr>
              <a:t>will consist of a virtual presentation with demonstration videos </a:t>
            </a:r>
          </a:p>
          <a:p>
            <a:pPr marL="241300">
              <a:lnSpc>
                <a:spcPct val="100000"/>
              </a:lnSpc>
              <a:spcBef>
                <a:spcPts val="60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dirty="0">
                <a:cs typeface="Arial"/>
              </a:rPr>
              <a:t>Participants will receive a packet to take back to their institution with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resources to educate their staff </a:t>
            </a:r>
            <a:r>
              <a:rPr lang="en-US" dirty="0">
                <a:cs typeface="Arial"/>
              </a:rPr>
              <a:t>that were unable to attend </a:t>
            </a:r>
            <a:endParaRPr lang="en-US" dirty="0" smtClean="0"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When? </a:t>
            </a:r>
            <a:r>
              <a:rPr lang="en-US" dirty="0" smtClean="0">
                <a:cs typeface="Arial"/>
              </a:rPr>
              <a:t>September 28 8AM-1PM</a:t>
            </a:r>
          </a:p>
          <a:p>
            <a:pPr marL="241300">
              <a:lnSpc>
                <a:spcPct val="100000"/>
              </a:lnSpc>
              <a:spcBef>
                <a:spcPts val="60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Registration links </a:t>
            </a:r>
            <a:r>
              <a:rPr lang="en-US" dirty="0" smtClean="0">
                <a:cs typeface="Arial"/>
              </a:rPr>
              <a:t>will be in your PVB newsletter and on the PVB Webpage at ilpqc.org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ILPQC Labor Support Classes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478" y="0"/>
            <a:ext cx="4823521" cy="672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4387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PVB Grand Rounds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7441607" cy="4351338"/>
          </a:xfrm>
        </p:spPr>
        <p:txBody>
          <a:bodyPr>
            <a:normAutofit/>
          </a:bodyPr>
          <a:lstStyle/>
          <a:p>
            <a:r>
              <a:rPr lang="en-US" dirty="0"/>
              <a:t>PVB Grand Rounds help facilitate buy-in and give your providers the opportunity learn more about the initiative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Hear from an expert on the ILPQC Grand Rounds Speaker’s Bureau </a:t>
            </a:r>
          </a:p>
          <a:p>
            <a:endParaRPr lang="en-US" sz="1200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ellie.suse@northwestern.edu</a:t>
            </a:r>
            <a:r>
              <a:rPr lang="en-US" dirty="0"/>
              <a:t> to schedule your grand rounds or OB provider meeting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71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9674" y="5514522"/>
            <a:ext cx="329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14 </a:t>
            </a:r>
            <a:r>
              <a:rPr lang="en-US" sz="2000" dirty="0"/>
              <a:t>Grand Rounds     already scheduled for PVB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69370" y="1584007"/>
            <a:ext cx="2270957" cy="4000847"/>
            <a:chOff x="8735353" y="1825625"/>
            <a:chExt cx="2270957" cy="4000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353" y="1825625"/>
              <a:ext cx="2270957" cy="4000847"/>
            </a:xfrm>
            <a:prstGeom prst="rect">
              <a:avLst/>
            </a:prstGeom>
          </p:spPr>
        </p:pic>
        <p:sp>
          <p:nvSpPr>
            <p:cNvPr id="8" name="5-Point Star 7"/>
            <p:cNvSpPr/>
            <p:nvPr/>
          </p:nvSpPr>
          <p:spPr>
            <a:xfrm>
              <a:off x="10501875" y="2793944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9535550" y="3371071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0363200" y="236323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9505070" y="416155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0515600" y="251563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0347960" y="262231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9646920" y="253087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0395195" y="3342584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0500360" y="2607079"/>
              <a:ext cx="182880" cy="21336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862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EF23B2-1968-4158-BBF8-33ADF3172235}" type="slidenum">
              <a:rPr lang="en-US" altLang="en-US" sz="1200">
                <a:solidFill>
                  <a:srgbClr val="898989"/>
                </a:solidFill>
                <a:latin typeface="Arial" pitchFamily="34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altLang="en-US" sz="1200" dirty="0">
              <a:solidFill>
                <a:srgbClr val="898989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B16DF9B-00CC-314D-8222-6FCFC5BD5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417547"/>
              </p:ext>
            </p:extLst>
          </p:nvPr>
        </p:nvGraphicFramePr>
        <p:xfrm>
          <a:off x="835660" y="1538628"/>
          <a:ext cx="10520679" cy="452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548">
                  <a:extLst>
                    <a:ext uri="{9D8B030D-6E8A-4147-A177-3AD203B41FA5}">
                      <a16:colId xmlns:a16="http://schemas.microsoft.com/office/drawing/2014/main" val="1625693887"/>
                    </a:ext>
                  </a:extLst>
                </a:gridCol>
                <a:gridCol w="6424131">
                  <a:extLst>
                    <a:ext uri="{9D8B030D-6E8A-4147-A177-3AD203B41FA5}">
                      <a16:colId xmlns:a16="http://schemas.microsoft.com/office/drawing/2014/main" val="1423199746"/>
                    </a:ext>
                  </a:extLst>
                </a:gridCol>
              </a:tblGrid>
              <a:tr h="5665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28198"/>
                  </a:ext>
                </a:extLst>
              </a:tr>
              <a:tr h="92234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Monday, September</a:t>
                      </a:r>
                      <a:r>
                        <a:rPr lang="en-US" sz="2400" b="1" baseline="0" dirty="0" smtClean="0"/>
                        <a:t> 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12:30-1:30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Implementing a standard criteria for the diagnosis of labor dystocia arrest disorders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00180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Thursday</a:t>
                      </a:r>
                      <a:r>
                        <a:rPr lang="en-US" sz="2400" b="1" baseline="0" dirty="0" smtClean="0"/>
                        <a:t> October 28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2021 Annual</a:t>
                      </a:r>
                      <a:r>
                        <a:rPr lang="en-US" sz="2400" baseline="0" dirty="0" smtClean="0"/>
                        <a:t> Conference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981273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Monday, November 22</a:t>
                      </a:r>
                      <a:r>
                        <a:rPr lang="en-US" sz="2400" b="1" baseline="30000" dirty="0" smtClean="0"/>
                        <a:t>nd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12:30-1:30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Policies and Procedures: Pain management and early Labor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809843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Monday,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January 23</a:t>
                      </a:r>
                      <a:r>
                        <a:rPr lang="en-US" sz="2400" b="1" baseline="30000" dirty="0" smtClean="0"/>
                        <a:t>rd</a:t>
                      </a:r>
                      <a:r>
                        <a:rPr lang="en-US" sz="2400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12:30-1:30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Transparency: Sharing provider level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878002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Monday February 28</a:t>
                      </a:r>
                      <a:r>
                        <a:rPr lang="en-US" sz="2400" b="1" baseline="30000" dirty="0" smtClean="0"/>
                        <a:t>th</a:t>
                      </a:r>
                      <a:r>
                        <a:rPr lang="en-US" sz="2400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12:30-1:30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Dystocia Management Strategies 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60735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450427" y="6017943"/>
            <a:ext cx="9701049" cy="733506"/>
          </a:xfrm>
          <a:prstGeom prst="roundRect">
            <a:avLst/>
          </a:prstGeom>
          <a:solidFill>
            <a:srgbClr val="FF65A5"/>
          </a:solidFill>
          <a:ln>
            <a:solidFill>
              <a:srgbClr val="F5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Register and Join here: </a:t>
            </a:r>
            <a:r>
              <a:rPr lang="en-US" dirty="0"/>
              <a:t>https://northwestern.zoom.us/j/91684580832?pwd=eXo3U3VsTlVTOHI5QjRvUjdQeWRtdz09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Upcoming Monthly Webinars: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71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put your questions or comments in the chat</a:t>
            </a:r>
          </a:p>
        </p:txBody>
      </p:sp>
    </p:spTree>
    <p:extLst>
      <p:ext uri="{BB962C8B-B14F-4D97-AF65-F5344CB8AC3E}">
        <p14:creationId xmlns:p14="http://schemas.microsoft.com/office/powerpoint/2010/main" val="3405655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 dirty="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28800"/>
            <a:ext cx="8153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ILPQC will be offering a variety of support services to assist with abstract/poster submissions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Poster Template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Mentorship Services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FAQ Tool- to be released in initiative newsletters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“After hours office hours” (Information + Q&amp;A Sessions after team webinars)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935" y="192405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2843" y="381000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</a:rPr>
              <a:t>ILPQC is here to help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296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01729"/>
              </p:ext>
            </p:extLst>
          </p:nvPr>
        </p:nvGraphicFramePr>
        <p:xfrm>
          <a:off x="2864576" y="2155112"/>
          <a:ext cx="6240186" cy="5572885"/>
        </p:xfrm>
        <a:graphic>
          <a:graphicData uri="http://schemas.openxmlformats.org/drawingml/2006/table">
            <a:tbl>
              <a:tblPr firstRow="1" firstCol="1" bandRow="1"/>
              <a:tblGrid>
                <a:gridCol w="6240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9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cap="small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Calibri"/>
                          <a:cs typeface="Arial"/>
                        </a:rPr>
                        <a:t>Promoting Vaginal Birth</a:t>
                      </a:r>
                      <a:endParaRPr lang="en-US" sz="4000" b="1" cap="small" baseline="0" dirty="0" smtClean="0">
                        <a:solidFill>
                          <a:schemeClr val="tx1"/>
                        </a:solidFill>
                        <a:effectLst/>
                        <a:latin typeface="Candara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small" baseline="0" dirty="0" smtClean="0">
                          <a:solidFill>
                            <a:srgbClr val="F50064"/>
                          </a:solidFill>
                          <a:effectLst/>
                          <a:latin typeface="Candara"/>
                          <a:ea typeface="Calibri"/>
                          <a:cs typeface="Arial"/>
                        </a:rPr>
                        <a:t> Award Criteria</a:t>
                      </a:r>
                      <a:endParaRPr lang="en-US" sz="2800" dirty="0">
                        <a:solidFill>
                          <a:srgbClr val="F5006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Movement on PVB Structure Measures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(Red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sym typeface="Wingdings" panose="05000000000000000000" pitchFamily="2" charset="2"/>
                        </a:rPr>
                        <a:t> Yellow, Yellow  Green)</a:t>
                      </a:r>
                      <a:endParaRPr lang="en-US" sz="2000" baseline="0" dirty="0" smtClean="0">
                        <a:effectLst/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aseline="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        +</a:t>
                      </a:r>
                      <a:endParaRPr lang="en-US" sz="2000" dirty="0" smtClean="0">
                        <a:effectLst/>
                        <a:latin typeface="Candara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All 2020 Q4 (Oct- Dec) Baseline Data Submitted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76635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cap="small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+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26216"/>
                  </a:ext>
                </a:extLst>
              </a:tr>
              <a:tr h="74768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andara"/>
                          <a:ea typeface="Calibri"/>
                          <a:cs typeface="Times New Roman"/>
                        </a:rPr>
                        <a:t>All Data Submitted *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53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642573"/>
                  </a:ext>
                </a:extLst>
              </a:tr>
              <a:tr h="83001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en-US" sz="2000" b="0" u="none" baseline="0" dirty="0" smtClean="0">
                        <a:effectLst/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47982"/>
                  </a:ext>
                </a:extLst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2118" y="872750"/>
            <a:ext cx="8991600" cy="1282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cap="all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00499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2021 QI LEADER AWARD</a:t>
            </a:r>
            <a:endParaRPr lang="en-US" sz="4000" b="1" dirty="0">
              <a:solidFill>
                <a:srgbClr val="004990"/>
              </a:solidFill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cap="all" dirty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ILPQC </a:t>
            </a:r>
            <a:r>
              <a:rPr lang="en-US" sz="2400" cap="all" dirty="0" smtClean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2021 9</a:t>
            </a:r>
            <a:r>
              <a:rPr lang="en-US" sz="2400" cap="all" baseline="30000" dirty="0" smtClean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400" cap="all" dirty="0" smtClean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 Annual Conference </a:t>
            </a:r>
            <a:endParaRPr lang="en-US" sz="700" cap="all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3084" y="5512576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*All Data Submitted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Baseline through Sept. 2021 </a:t>
            </a:r>
            <a:r>
              <a:rPr lang="en-US" sz="2400" b="1" i="1" u="sng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by October 15</a:t>
            </a:r>
            <a:r>
              <a:rPr lang="en-US" sz="2400" b="1" i="1" u="sng" cap="small" baseline="30000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sz="2400" b="1" i="1" u="sng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z="2400" b="1" i="1" u="sng" cap="small" dirty="0">
              <a:solidFill>
                <a:srgbClr val="004990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60" y="574609"/>
            <a:ext cx="2544916" cy="2937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709" y="3193687"/>
            <a:ext cx="2544916" cy="29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 050521" id="{674D30D3-C77E-E647-8D3B-83DDD22D03E9}" vid="{554A91CC-0DFA-5C44-A336-EAD772B121DE}"/>
    </a:ext>
  </a:extLst>
</a:theme>
</file>

<file path=ppt/theme/theme2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ILPQC presentation template</Template>
  <TotalTime>26662</TotalTime>
  <Words>2796</Words>
  <Application>Microsoft Office PowerPoint</Application>
  <PresentationFormat>Widescreen</PresentationFormat>
  <Paragraphs>423</Paragraphs>
  <Slides>74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91" baseType="lpstr">
      <vt:lpstr>MS PGothic</vt:lpstr>
      <vt:lpstr>Arial</vt:lpstr>
      <vt:lpstr>Calibri</vt:lpstr>
      <vt:lpstr>Candara</vt:lpstr>
      <vt:lpstr>Corbel</vt:lpstr>
      <vt:lpstr>Gotham-Book</vt:lpstr>
      <vt:lpstr>Goudy Old Style</vt:lpstr>
      <vt:lpstr>Helvetica</vt:lpstr>
      <vt:lpstr>Lato</vt:lpstr>
      <vt:lpstr>Lato Medium</vt:lpstr>
      <vt:lpstr>Montserrat</vt:lpstr>
      <vt:lpstr>Times New Roman</vt:lpstr>
      <vt:lpstr>Tw Cen MT</vt:lpstr>
      <vt:lpstr>Wingdings</vt:lpstr>
      <vt:lpstr>Office Theme</vt:lpstr>
      <vt:lpstr>1_Office Theme</vt:lpstr>
      <vt:lpstr>Depth</vt:lpstr>
      <vt:lpstr>PVB Monthly Webinar: Systems changes for induction processes and protocols</vt:lpstr>
      <vt:lpstr>Introductions</vt:lpstr>
      <vt:lpstr>Overview:</vt:lpstr>
      <vt:lpstr>ILPQC Updates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PVB Data Review</vt:lpstr>
      <vt:lpstr>Supporting vaginal birth and reducing primary Cesareans for optimal maternal and neonatal outcomes</vt:lpstr>
      <vt:lpstr>PVB Key Strategies</vt:lpstr>
      <vt:lpstr>PowerPoint Presentation</vt:lpstr>
      <vt:lpstr>ILPQC NTSV C-Section Rates</vt:lpstr>
      <vt:lpstr>NTSV C-Section Rates, by hospital</vt:lpstr>
      <vt:lpstr>NTSV C-sections meeting  ACOG/SMFM Criteria, across hospitals</vt:lpstr>
      <vt:lpstr>Provider and Nurse Education</vt:lpstr>
      <vt:lpstr>PowerPoint Presentation</vt:lpstr>
      <vt:lpstr>PowerPoint Presentation</vt:lpstr>
      <vt:lpstr>PowerPoint Presentation</vt:lpstr>
      <vt:lpstr>Decision Huddles/Debriefs</vt:lpstr>
      <vt:lpstr>Shared Decision Making</vt:lpstr>
      <vt:lpstr>Standardized Patient Education</vt:lpstr>
      <vt:lpstr>PowerPoint Presentation</vt:lpstr>
      <vt:lpstr>Promoting Vaginal Birth (PVB)   Key Strategies </vt:lpstr>
      <vt:lpstr>Protocols and Processes for Induction</vt:lpstr>
      <vt:lpstr>Policies and Procedures</vt:lpstr>
      <vt:lpstr>How can your induction protocols and procedures be improved?</vt:lpstr>
      <vt:lpstr>PVB Toolkit Induction Resources</vt:lpstr>
      <vt:lpstr>ACOG Optimizing Protocols in Obstetrics: Oxytocin for Induction</vt:lpstr>
      <vt:lpstr>Sample Protocols</vt:lpstr>
      <vt:lpstr>ACOG Publications</vt:lpstr>
      <vt:lpstr>Other Resources</vt:lpstr>
      <vt:lpstr>Nancy Travis and Dr. Carol Lawrence</vt:lpstr>
      <vt:lpstr>Safe Reduction of Primary Cesarean Sections-   Induction Strategies </vt:lpstr>
      <vt:lpstr>Florida Perinatal Quality Collaborative</vt:lpstr>
      <vt:lpstr>PowerPoint Presentation</vt:lpstr>
      <vt:lpstr>Lee Health Cape Coral Hospital</vt:lpstr>
      <vt:lpstr>First Steps</vt:lpstr>
      <vt:lpstr>First Steps</vt:lpstr>
      <vt:lpstr>First Steps</vt:lpstr>
      <vt:lpstr>We Have Come a Long Way!</vt:lpstr>
      <vt:lpstr>Daily Attention to NTSV Rate</vt:lpstr>
      <vt:lpstr>Where Are the NTSV Laboring Patients?</vt:lpstr>
      <vt:lpstr>Do Your Providers Know their Rates?</vt:lpstr>
      <vt:lpstr>6 is the New 4 </vt:lpstr>
      <vt:lpstr>Labor Support increases Patient Satisfaction </vt:lpstr>
      <vt:lpstr>PROVIDE CART Puts Tools in One Place</vt:lpstr>
      <vt:lpstr>Spinning Babies Course</vt:lpstr>
      <vt:lpstr>Celebrate When Things Go Well!</vt:lpstr>
      <vt:lpstr>Celebrate!</vt:lpstr>
      <vt:lpstr>Next Steps!</vt:lpstr>
      <vt:lpstr>Nancy Travis nancy.travis@leehealth.org 239-424-2308 office Linked In: linkedin.com/in/nancy-travis-8b089919 Twitter: nancy_njtravis </vt:lpstr>
      <vt:lpstr>PowerPoint Presentation</vt:lpstr>
      <vt:lpstr>Team Talk: CGH Medical Center</vt:lpstr>
      <vt:lpstr>PowerPoint Presentation</vt:lpstr>
      <vt:lpstr>PowerPoint Presentation</vt:lpstr>
      <vt:lpstr>PVB Team</vt:lpstr>
      <vt:lpstr>Induction Consent and Checklist Development</vt:lpstr>
      <vt:lpstr>Development Continued</vt:lpstr>
      <vt:lpstr>Induction Consent</vt:lpstr>
      <vt:lpstr>Induction Checklist</vt:lpstr>
      <vt:lpstr>PowerPoint Presentation</vt:lpstr>
      <vt:lpstr>Data Dashboards</vt:lpstr>
      <vt:lpstr>PVB Dashboard!</vt:lpstr>
      <vt:lpstr>Cesarean after Induction</vt:lpstr>
      <vt:lpstr>Induction Fallouts</vt:lpstr>
      <vt:lpstr>Next Steps with PVB</vt:lpstr>
      <vt:lpstr>Current Activities for your QI Team</vt:lpstr>
      <vt:lpstr>ILPQC Labor Support Classes</vt:lpstr>
      <vt:lpstr>PVB Grand Rounds </vt:lpstr>
      <vt:lpstr>Upcoming Monthly Webinars: </vt:lpstr>
      <vt:lpstr>Questions?</vt:lpstr>
      <vt:lpstr>Thanks to our Funders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Eileen Fleming Suse</dc:creator>
  <cp:lastModifiedBy>Eileen Fleming Suse</cp:lastModifiedBy>
  <cp:revision>340</cp:revision>
  <dcterms:created xsi:type="dcterms:W3CDTF">2021-05-17T02:54:07Z</dcterms:created>
  <dcterms:modified xsi:type="dcterms:W3CDTF">2021-08-23T14:25:24Z</dcterms:modified>
</cp:coreProperties>
</file>