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12" r:id="rId4"/>
  </p:sldMasterIdLst>
  <p:notesMasterIdLst>
    <p:notesMasterId r:id="rId64"/>
  </p:notesMasterIdLst>
  <p:sldIdLst>
    <p:sldId id="309" r:id="rId5"/>
    <p:sldId id="310" r:id="rId6"/>
    <p:sldId id="375" r:id="rId7"/>
    <p:sldId id="376" r:id="rId8"/>
    <p:sldId id="377" r:id="rId9"/>
    <p:sldId id="317" r:id="rId10"/>
    <p:sldId id="314" r:id="rId11"/>
    <p:sldId id="400" r:id="rId12"/>
    <p:sldId id="313" r:id="rId13"/>
    <p:sldId id="339" r:id="rId14"/>
    <p:sldId id="341" r:id="rId15"/>
    <p:sldId id="352" r:id="rId16"/>
    <p:sldId id="353" r:id="rId17"/>
    <p:sldId id="354" r:id="rId18"/>
    <p:sldId id="355" r:id="rId19"/>
    <p:sldId id="345" r:id="rId20"/>
    <p:sldId id="346" r:id="rId21"/>
    <p:sldId id="347" r:id="rId22"/>
    <p:sldId id="349" r:id="rId23"/>
    <p:sldId id="350" r:id="rId24"/>
    <p:sldId id="366" r:id="rId25"/>
    <p:sldId id="367" r:id="rId26"/>
    <p:sldId id="319" r:id="rId27"/>
    <p:sldId id="391" r:id="rId28"/>
    <p:sldId id="392" r:id="rId29"/>
    <p:sldId id="393" r:id="rId30"/>
    <p:sldId id="324" r:id="rId31"/>
    <p:sldId id="326" r:id="rId32"/>
    <p:sldId id="399" r:id="rId33"/>
    <p:sldId id="320" r:id="rId34"/>
    <p:sldId id="365" r:id="rId35"/>
    <p:sldId id="387" r:id="rId36"/>
    <p:sldId id="388" r:id="rId37"/>
    <p:sldId id="364" r:id="rId38"/>
    <p:sldId id="394" r:id="rId39"/>
    <p:sldId id="397" r:id="rId40"/>
    <p:sldId id="396" r:id="rId41"/>
    <p:sldId id="398" r:id="rId42"/>
    <p:sldId id="401" r:id="rId43"/>
    <p:sldId id="402" r:id="rId44"/>
    <p:sldId id="403" r:id="rId45"/>
    <p:sldId id="404" r:id="rId46"/>
    <p:sldId id="405" r:id="rId47"/>
    <p:sldId id="406" r:id="rId48"/>
    <p:sldId id="321" r:id="rId49"/>
    <p:sldId id="395" r:id="rId50"/>
    <p:sldId id="384" r:id="rId51"/>
    <p:sldId id="334" r:id="rId52"/>
    <p:sldId id="333" r:id="rId53"/>
    <p:sldId id="378" r:id="rId54"/>
    <p:sldId id="379" r:id="rId55"/>
    <p:sldId id="380" r:id="rId56"/>
    <p:sldId id="381" r:id="rId57"/>
    <p:sldId id="382" r:id="rId58"/>
    <p:sldId id="383" r:id="rId59"/>
    <p:sldId id="390" r:id="rId60"/>
    <p:sldId id="315" r:id="rId61"/>
    <p:sldId id="385" r:id="rId62"/>
    <p:sldId id="35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ss, Daniel" initials="WD" lastIdx="1" clrIdx="0">
    <p:extLst>
      <p:ext uri="{19B8F6BF-5375-455C-9EA6-DF929625EA0E}">
        <p15:presenceInfo xmlns:p15="http://schemas.microsoft.com/office/powerpoint/2012/main" userId="Weiss, Dan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85814" autoAdjust="0"/>
  </p:normalViewPr>
  <p:slideViewPr>
    <p:cSldViewPr snapToGrid="0">
      <p:cViewPr>
        <p:scale>
          <a:sx n="125" d="100"/>
          <a:sy n="125" d="100"/>
        </p:scale>
        <p:origin x="378" y="-90"/>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6ECD6-54B9-4F94-8E14-203B91A37CF0}" type="datetimeFigureOut">
              <a:rPr lang="en-US" smtClean="0"/>
              <a:t>7/20/2021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540EB-5334-4296-967C-10B4D905E33B}" type="slidenum">
              <a:rPr lang="en-US" smtClean="0"/>
              <a:t>‹#›</a:t>
            </a:fld>
            <a:endParaRPr lang="en-US"/>
          </a:p>
        </p:txBody>
      </p:sp>
    </p:spTree>
    <p:extLst>
      <p:ext uri="{BB962C8B-B14F-4D97-AF65-F5344CB8AC3E}">
        <p14:creationId xmlns:p14="http://schemas.microsoft.com/office/powerpoint/2010/main" val="80263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4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14</a:t>
            </a:fld>
            <a:endParaRPr lang="en-US"/>
          </a:p>
        </p:txBody>
      </p:sp>
    </p:spTree>
    <p:extLst>
      <p:ext uri="{BB962C8B-B14F-4D97-AF65-F5344CB8AC3E}">
        <p14:creationId xmlns:p14="http://schemas.microsoft.com/office/powerpoint/2010/main" val="102771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15</a:t>
            </a:fld>
            <a:endParaRPr lang="en-US"/>
          </a:p>
        </p:txBody>
      </p:sp>
    </p:spTree>
    <p:extLst>
      <p:ext uri="{BB962C8B-B14F-4D97-AF65-F5344CB8AC3E}">
        <p14:creationId xmlns:p14="http://schemas.microsoft.com/office/powerpoint/2010/main" val="87443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Family Education</a:t>
            </a:r>
            <a:endParaRPr lang="en-US" dirty="0">
              <a:effectLst/>
            </a:endParaRPr>
          </a:p>
          <a:p>
            <a:pPr lvl="0"/>
            <a:r>
              <a:rPr lang="en-US" sz="1200" kern="1200" dirty="0">
                <a:solidFill>
                  <a:schemeClr val="tx1"/>
                </a:solidFill>
                <a:effectLst/>
                <a:latin typeface="+mn-lt"/>
                <a:ea typeface="+mn-ea"/>
                <a:cs typeface="+mn-cs"/>
              </a:rPr>
              <a:t>Family Ed, preferred language</a:t>
            </a:r>
            <a:endParaRPr lang="en-US" dirty="0">
              <a:effectLst/>
            </a:endParaRPr>
          </a:p>
          <a:p>
            <a:pPr lvl="0"/>
            <a:r>
              <a:rPr lang="en-US" sz="1200" kern="1200" dirty="0">
                <a:solidFill>
                  <a:schemeClr val="tx1"/>
                </a:solidFill>
                <a:effectLst/>
                <a:latin typeface="+mn-lt"/>
                <a:ea typeface="+mn-ea"/>
                <a:cs typeface="+mn-cs"/>
              </a:rPr>
              <a:t>Provider Education (</a:t>
            </a:r>
            <a:r>
              <a:rPr lang="en-US" sz="1200" i="1" kern="1200" dirty="0">
                <a:solidFill>
                  <a:schemeClr val="tx1"/>
                </a:solidFill>
                <a:effectLst/>
                <a:latin typeface="+mn-lt"/>
                <a:ea typeface="+mn-ea"/>
                <a:cs typeface="+mn-cs"/>
              </a:rPr>
              <a:t>Process)</a:t>
            </a:r>
            <a:endParaRPr lang="en-US" dirty="0">
              <a:effectLst/>
            </a:endParaRPr>
          </a:p>
          <a:p>
            <a:pPr lvl="0"/>
            <a:r>
              <a:rPr lang="en-US" sz="1200" kern="1200" dirty="0">
                <a:solidFill>
                  <a:schemeClr val="tx1"/>
                </a:solidFill>
                <a:effectLst/>
                <a:latin typeface="+mn-lt"/>
                <a:ea typeface="+mn-ea"/>
                <a:cs typeface="+mn-cs"/>
              </a:rPr>
              <a:t>Nurse Education </a:t>
            </a:r>
            <a:r>
              <a:rPr lang="en-US" sz="1200" i="1" kern="1200" dirty="0">
                <a:solidFill>
                  <a:schemeClr val="tx1"/>
                </a:solidFill>
                <a:effectLst/>
                <a:latin typeface="+mn-lt"/>
                <a:ea typeface="+mn-ea"/>
                <a:cs typeface="+mn-cs"/>
              </a:rPr>
              <a:t>(Process)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16</a:t>
            </a:fld>
            <a:endParaRPr lang="en-US"/>
          </a:p>
        </p:txBody>
      </p:sp>
    </p:spTree>
    <p:extLst>
      <p:ext uri="{BB962C8B-B14F-4D97-AF65-F5344CB8AC3E}">
        <p14:creationId xmlns:p14="http://schemas.microsoft.com/office/powerpoint/2010/main" val="26323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&gt;35 EOS Assessment</a:t>
            </a:r>
            <a:endParaRPr lang="en-US" dirty="0">
              <a:effectLst/>
            </a:endParaRPr>
          </a:p>
          <a:p>
            <a:pPr lvl="0"/>
            <a:r>
              <a:rPr lang="en-US" sz="1200" kern="1200" dirty="0">
                <a:solidFill>
                  <a:schemeClr val="tx1"/>
                </a:solidFill>
                <a:effectLst/>
                <a:latin typeface="+mn-lt"/>
                <a:ea typeface="+mn-ea"/>
                <a:cs typeface="+mn-cs"/>
              </a:rPr>
              <a:t>&lt;35 EOS Assessment</a:t>
            </a:r>
            <a:endParaRPr lang="en-US" dirty="0">
              <a:effectLst/>
            </a:endParaRPr>
          </a:p>
          <a:p>
            <a:pPr lvl="0"/>
            <a:r>
              <a:rPr lang="en-US" sz="1200" kern="1200" dirty="0">
                <a:solidFill>
                  <a:schemeClr val="tx1"/>
                </a:solidFill>
                <a:effectLst/>
                <a:latin typeface="+mn-lt"/>
                <a:ea typeface="+mn-ea"/>
                <a:cs typeface="+mn-cs"/>
              </a:rPr>
              <a:t>Documentation of Maternal Risk Factors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17</a:t>
            </a:fld>
            <a:endParaRPr lang="en-US"/>
          </a:p>
        </p:txBody>
      </p:sp>
    </p:spTree>
    <p:extLst>
      <p:ext uri="{BB962C8B-B14F-4D97-AF65-F5344CB8AC3E}">
        <p14:creationId xmlns:p14="http://schemas.microsoft.com/office/powerpoint/2010/main" val="1017266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Note for discussion – do we want to move up our goal</a:t>
            </a:r>
            <a:r>
              <a:rPr lang="en-US" sz="1200" kern="1200" baseline="0" dirty="0">
                <a:solidFill>
                  <a:schemeClr val="tx1"/>
                </a:solidFill>
                <a:effectLst/>
                <a:latin typeface="+mn-lt"/>
                <a:ea typeface="+mn-ea"/>
                <a:cs typeface="+mn-cs"/>
              </a:rPr>
              <a:t> on some of these process measures that look like they could hit 90%. We can discuss with the team, but reasonable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18</a:t>
            </a:fld>
            <a:endParaRPr lang="en-US"/>
          </a:p>
        </p:txBody>
      </p:sp>
    </p:spTree>
    <p:extLst>
      <p:ext uri="{BB962C8B-B14F-4D97-AF65-F5344CB8AC3E}">
        <p14:creationId xmlns:p14="http://schemas.microsoft.com/office/powerpoint/2010/main" val="340998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as dark green as possible, light green is ok</a:t>
            </a:r>
          </a:p>
          <a:p>
            <a:endParaRPr lang="en-US" dirty="0" smtClean="0"/>
          </a:p>
          <a:p>
            <a:r>
              <a:rPr lang="en-US" dirty="0" smtClean="0"/>
              <a:t>Key</a:t>
            </a:r>
            <a:r>
              <a:rPr lang="en-US" baseline="0" dirty="0" smtClean="0"/>
              <a:t> Messages:</a:t>
            </a:r>
          </a:p>
          <a:p>
            <a:r>
              <a:rPr lang="en-US" b="1" baseline="0" dirty="0" smtClean="0"/>
              <a:t>- % of newborns antibiotics stopped by 36 &amp; 48 hours (change formula?)</a:t>
            </a:r>
          </a:p>
          <a:p>
            <a:pPr marL="171450" indent="-171450">
              <a:buFontTx/>
              <a:buChar char="-"/>
            </a:pPr>
            <a:r>
              <a:rPr lang="en-US" baseline="0" dirty="0" smtClean="0"/>
              <a:t>Babies treated for 5 days or more in the absence of a positive blood culture, positive CSF culture, pneumonia</a:t>
            </a:r>
          </a:p>
          <a:p>
            <a:pPr marL="171450" indent="-171450">
              <a:buFontTx/>
              <a:buChar char="-"/>
            </a:pPr>
            <a:r>
              <a:rPr lang="en-US" baseline="0" dirty="0" smtClean="0"/>
              <a:t>Culture negative sepsis… talk with Justin &amp; Leslie about this criteria</a:t>
            </a:r>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19</a:t>
            </a:fld>
            <a:endParaRPr lang="en-US"/>
          </a:p>
        </p:txBody>
      </p:sp>
    </p:spTree>
    <p:extLst>
      <p:ext uri="{BB962C8B-B14F-4D97-AF65-F5344CB8AC3E}">
        <p14:creationId xmlns:p14="http://schemas.microsoft.com/office/powerpoint/2010/main" val="512550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540EB-5334-4296-967C-10B4D905E33B}" type="slidenum">
              <a:rPr lang="en-US" smtClean="0"/>
              <a:t>21</a:t>
            </a:fld>
            <a:endParaRPr lang="en-US"/>
          </a:p>
        </p:txBody>
      </p:sp>
    </p:spTree>
    <p:extLst>
      <p:ext uri="{BB962C8B-B14F-4D97-AF65-F5344CB8AC3E}">
        <p14:creationId xmlns:p14="http://schemas.microsoft.com/office/powerpoint/2010/main" val="94403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with a call out, “new tool coming” for </a:t>
            </a:r>
            <a:r>
              <a:rPr lang="en-US" dirty="0" err="1"/>
              <a:t>abx</a:t>
            </a:r>
            <a:r>
              <a:rPr lang="en-US" dirty="0"/>
              <a:t> time out tool</a:t>
            </a:r>
          </a:p>
        </p:txBody>
      </p:sp>
      <p:sp>
        <p:nvSpPr>
          <p:cNvPr id="4" name="Slide Number Placeholder 3"/>
          <p:cNvSpPr>
            <a:spLocks noGrp="1"/>
          </p:cNvSpPr>
          <p:nvPr>
            <p:ph type="sldNum" sz="quarter" idx="5"/>
          </p:nvPr>
        </p:nvSpPr>
        <p:spPr/>
        <p:txBody>
          <a:bodyPr/>
          <a:lstStyle/>
          <a:p>
            <a:fld id="{EB6540EB-5334-4296-967C-10B4D905E33B}" type="slidenum">
              <a:rPr lang="en-US" smtClean="0"/>
              <a:t>22</a:t>
            </a:fld>
            <a:endParaRPr lang="en-US"/>
          </a:p>
        </p:txBody>
      </p:sp>
    </p:spTree>
    <p:extLst>
      <p:ext uri="{BB962C8B-B14F-4D97-AF65-F5344CB8AC3E}">
        <p14:creationId xmlns:p14="http://schemas.microsoft.com/office/powerpoint/2010/main" val="44024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23</a:t>
            </a:fld>
            <a:endParaRPr lang="en-US"/>
          </a:p>
        </p:txBody>
      </p:sp>
    </p:spTree>
    <p:extLst>
      <p:ext uri="{BB962C8B-B14F-4D97-AF65-F5344CB8AC3E}">
        <p14:creationId xmlns:p14="http://schemas.microsoft.com/office/powerpoint/2010/main" val="243504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24</a:t>
            </a:fld>
            <a:endParaRPr lang="en-US"/>
          </a:p>
        </p:txBody>
      </p:sp>
    </p:spTree>
    <p:extLst>
      <p:ext uri="{BB962C8B-B14F-4D97-AF65-F5344CB8AC3E}">
        <p14:creationId xmlns:p14="http://schemas.microsoft.com/office/powerpoint/2010/main" val="78004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p:txBody>
      </p:sp>
    </p:spTree>
    <p:extLst>
      <p:ext uri="{BB962C8B-B14F-4D97-AF65-F5344CB8AC3E}">
        <p14:creationId xmlns:p14="http://schemas.microsoft.com/office/powerpoint/2010/main" val="361699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28</a:t>
            </a:fld>
            <a:endParaRPr lang="en-US"/>
          </a:p>
        </p:txBody>
      </p:sp>
    </p:spTree>
    <p:extLst>
      <p:ext uri="{BB962C8B-B14F-4D97-AF65-F5344CB8AC3E}">
        <p14:creationId xmlns:p14="http://schemas.microsoft.com/office/powerpoint/2010/main" val="253745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30</a:t>
            </a:fld>
            <a:endParaRPr lang="en-US"/>
          </a:p>
        </p:txBody>
      </p:sp>
    </p:spTree>
    <p:extLst>
      <p:ext uri="{BB962C8B-B14F-4D97-AF65-F5344CB8AC3E}">
        <p14:creationId xmlns:p14="http://schemas.microsoft.com/office/powerpoint/2010/main" val="511339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ASOs can be put into an order set </a:t>
            </a:r>
          </a:p>
          <a:p>
            <a:pPr marL="0" indent="0">
              <a:buNone/>
            </a:pPr>
            <a:r>
              <a:rPr lang="en-US" dirty="0"/>
              <a:t>ASOs can be put in with the antibiotic order</a:t>
            </a:r>
          </a:p>
          <a:p>
            <a:pPr marL="0" indent="0">
              <a:buNone/>
            </a:pPr>
            <a:r>
              <a:rPr lang="en-US" dirty="0"/>
              <a:t>ASOs can be put in once there is more data for decision making</a:t>
            </a:r>
          </a:p>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31</a:t>
            </a:fld>
            <a:endParaRPr lang="en-US"/>
          </a:p>
        </p:txBody>
      </p:sp>
    </p:spTree>
    <p:extLst>
      <p:ext uri="{BB962C8B-B14F-4D97-AF65-F5344CB8AC3E}">
        <p14:creationId xmlns:p14="http://schemas.microsoft.com/office/powerpoint/2010/main" val="334570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put our new tool in here?</a:t>
            </a:r>
          </a:p>
        </p:txBody>
      </p:sp>
      <p:sp>
        <p:nvSpPr>
          <p:cNvPr id="4" name="Slide Number Placeholder 3"/>
          <p:cNvSpPr>
            <a:spLocks noGrp="1"/>
          </p:cNvSpPr>
          <p:nvPr>
            <p:ph type="sldNum" sz="quarter" idx="5"/>
          </p:nvPr>
        </p:nvSpPr>
        <p:spPr/>
        <p:txBody>
          <a:bodyPr/>
          <a:lstStyle/>
          <a:p>
            <a:fld id="{EB6540EB-5334-4296-967C-10B4D905E33B}" type="slidenum">
              <a:rPr lang="en-US" smtClean="0"/>
              <a:t>32</a:t>
            </a:fld>
            <a:endParaRPr lang="en-US"/>
          </a:p>
        </p:txBody>
      </p:sp>
    </p:spTree>
    <p:extLst>
      <p:ext uri="{BB962C8B-B14F-4D97-AF65-F5344CB8AC3E}">
        <p14:creationId xmlns:p14="http://schemas.microsoft.com/office/powerpoint/2010/main" val="2281514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Autumn add time-out</a:t>
            </a:r>
          </a:p>
        </p:txBody>
      </p:sp>
      <p:sp>
        <p:nvSpPr>
          <p:cNvPr id="4" name="Slide Number Placeholder 3"/>
          <p:cNvSpPr>
            <a:spLocks noGrp="1"/>
          </p:cNvSpPr>
          <p:nvPr>
            <p:ph type="sldNum" sz="quarter" idx="10"/>
          </p:nvPr>
        </p:nvSpPr>
        <p:spPr/>
        <p:txBody>
          <a:bodyPr/>
          <a:lstStyle/>
          <a:p>
            <a:fld id="{EB6540EB-5334-4296-967C-10B4D905E33B}" type="slidenum">
              <a:rPr lang="en-US" smtClean="0"/>
              <a:t>34</a:t>
            </a:fld>
            <a:endParaRPr lang="en-US"/>
          </a:p>
        </p:txBody>
      </p:sp>
    </p:spTree>
    <p:extLst>
      <p:ext uri="{BB962C8B-B14F-4D97-AF65-F5344CB8AC3E}">
        <p14:creationId xmlns:p14="http://schemas.microsoft.com/office/powerpoint/2010/main" val="1529377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85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to lead QI corner</a:t>
            </a:r>
          </a:p>
        </p:txBody>
      </p:sp>
      <p:sp>
        <p:nvSpPr>
          <p:cNvPr id="4" name="Slide Number Placeholder 3"/>
          <p:cNvSpPr>
            <a:spLocks noGrp="1"/>
          </p:cNvSpPr>
          <p:nvPr>
            <p:ph type="sldNum" sz="quarter" idx="10"/>
          </p:nvPr>
        </p:nvSpPr>
        <p:spPr/>
        <p:txBody>
          <a:bodyPr/>
          <a:lstStyle/>
          <a:p>
            <a:fld id="{EB6540EB-5334-4296-967C-10B4D905E33B}" type="slidenum">
              <a:rPr lang="en-US" smtClean="0"/>
              <a:t>37</a:t>
            </a:fld>
            <a:endParaRPr lang="en-US"/>
          </a:p>
        </p:txBody>
      </p:sp>
    </p:spTree>
    <p:extLst>
      <p:ext uri="{BB962C8B-B14F-4D97-AF65-F5344CB8AC3E}">
        <p14:creationId xmlns:p14="http://schemas.microsoft.com/office/powerpoint/2010/main" val="1010802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38</a:t>
            </a:fld>
            <a:endParaRPr lang="en-US"/>
          </a:p>
        </p:txBody>
      </p:sp>
    </p:spTree>
    <p:extLst>
      <p:ext uri="{BB962C8B-B14F-4D97-AF65-F5344CB8AC3E}">
        <p14:creationId xmlns:p14="http://schemas.microsoft.com/office/powerpoint/2010/main" val="2374372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39</a:t>
            </a:fld>
            <a:endParaRPr lang="en-US"/>
          </a:p>
        </p:txBody>
      </p:sp>
    </p:spTree>
    <p:extLst>
      <p:ext uri="{BB962C8B-B14F-4D97-AF65-F5344CB8AC3E}">
        <p14:creationId xmlns:p14="http://schemas.microsoft.com/office/powerpoint/2010/main" val="3574452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morning and evening, captures both shifts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906B6-679C-A84D-9CD3-44764F8F1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0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540EB-5334-4296-967C-10B4D905E33B}" type="slidenum">
              <a:rPr lang="en-US" smtClean="0"/>
              <a:t>5</a:t>
            </a:fld>
            <a:endParaRPr lang="en-US"/>
          </a:p>
        </p:txBody>
      </p:sp>
    </p:spTree>
    <p:extLst>
      <p:ext uri="{BB962C8B-B14F-4D97-AF65-F5344CB8AC3E}">
        <p14:creationId xmlns:p14="http://schemas.microsoft.com/office/powerpoint/2010/main" val="3690201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GBS status? Antibiotics? Number of doses prior to delivery? Time of last dose?</a:t>
            </a:r>
          </a:p>
          <a:p>
            <a:r>
              <a:rPr lang="en-US" sz="1200" b="0" i="0" kern="1200" dirty="0">
                <a:solidFill>
                  <a:schemeClr val="tx1"/>
                </a:solidFill>
                <a:effectLst/>
                <a:latin typeface="+mn-lt"/>
                <a:ea typeface="+mn-ea"/>
                <a:cs typeface="+mn-cs"/>
              </a:rPr>
              <a:t>ROM at (time) or number of hours? Presence of meconium?</a:t>
            </a:r>
          </a:p>
          <a:p>
            <a:r>
              <a:rPr lang="en-US" sz="1200" b="0" i="0" kern="1200" dirty="0">
                <a:solidFill>
                  <a:schemeClr val="tx1"/>
                </a:solidFill>
                <a:effectLst/>
                <a:latin typeface="+mn-lt"/>
                <a:ea typeface="+mn-ea"/>
                <a:cs typeface="+mn-cs"/>
              </a:rPr>
              <a:t>Highest maternal antepartum temperature?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906B6-679C-A84D-9CD3-44764F8F1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906B6-679C-A84D-9CD3-44764F8F1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603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45</a:t>
            </a:fld>
            <a:endParaRPr lang="en-US"/>
          </a:p>
        </p:txBody>
      </p:sp>
    </p:spTree>
    <p:extLst>
      <p:ext uri="{BB962C8B-B14F-4D97-AF65-F5344CB8AC3E}">
        <p14:creationId xmlns:p14="http://schemas.microsoft.com/office/powerpoint/2010/main" val="774211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540EB-5334-4296-967C-10B4D905E33B}" type="slidenum">
              <a:rPr lang="en-US" smtClean="0"/>
              <a:t>46</a:t>
            </a:fld>
            <a:endParaRPr lang="en-US"/>
          </a:p>
        </p:txBody>
      </p:sp>
    </p:spTree>
    <p:extLst>
      <p:ext uri="{BB962C8B-B14F-4D97-AF65-F5344CB8AC3E}">
        <p14:creationId xmlns:p14="http://schemas.microsoft.com/office/powerpoint/2010/main" val="1221243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last bullets </a:t>
            </a:r>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48</a:t>
            </a:fld>
            <a:endParaRPr lang="en-US"/>
          </a:p>
        </p:txBody>
      </p:sp>
    </p:spTree>
    <p:extLst>
      <p:ext uri="{BB962C8B-B14F-4D97-AF65-F5344CB8AC3E}">
        <p14:creationId xmlns:p14="http://schemas.microsoft.com/office/powerpoint/2010/main" val="2325695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81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80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16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437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6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34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9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204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24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Structure Measures: </a:t>
            </a:r>
            <a:br>
              <a:rPr lang="en-US" sz="1200" dirty="0"/>
            </a:br>
            <a:r>
              <a:rPr lang="en-US" sz="1200" dirty="0"/>
              <a:t>QI Strategies &amp; Equitable Care</a:t>
            </a:r>
            <a:endParaRPr lang="en-US" dirty="0">
              <a:effectLst/>
            </a:endParaRPr>
          </a:p>
        </p:txBody>
      </p:sp>
      <p:sp>
        <p:nvSpPr>
          <p:cNvPr id="4" name="Slide Number Placeholder 3"/>
          <p:cNvSpPr>
            <a:spLocks noGrp="1"/>
          </p:cNvSpPr>
          <p:nvPr>
            <p:ph type="sldNum" sz="quarter" idx="10"/>
          </p:nvPr>
        </p:nvSpPr>
        <p:spPr/>
        <p:txBody>
          <a:bodyPr/>
          <a:lstStyle/>
          <a:p>
            <a:fld id="{EB6540EB-5334-4296-967C-10B4D905E33B}" type="slidenum">
              <a:rPr lang="en-US" smtClean="0"/>
              <a:t>59</a:t>
            </a:fld>
            <a:endParaRPr lang="en-US"/>
          </a:p>
        </p:txBody>
      </p:sp>
    </p:spTree>
    <p:extLst>
      <p:ext uri="{BB962C8B-B14F-4D97-AF65-F5344CB8AC3E}">
        <p14:creationId xmlns:p14="http://schemas.microsoft.com/office/powerpoint/2010/main" val="1951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7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33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11</a:t>
            </a:fld>
            <a:endParaRPr lang="en-US"/>
          </a:p>
        </p:txBody>
      </p:sp>
    </p:spTree>
    <p:extLst>
      <p:ext uri="{BB962C8B-B14F-4D97-AF65-F5344CB8AC3E}">
        <p14:creationId xmlns:p14="http://schemas.microsoft.com/office/powerpoint/2010/main" val="323872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12</a:t>
            </a:fld>
            <a:endParaRPr lang="en-US"/>
          </a:p>
        </p:txBody>
      </p:sp>
    </p:spTree>
    <p:extLst>
      <p:ext uri="{BB962C8B-B14F-4D97-AF65-F5344CB8AC3E}">
        <p14:creationId xmlns:p14="http://schemas.microsoft.com/office/powerpoint/2010/main" val="384739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Serial Assessment</a:t>
            </a:r>
            <a:endParaRPr lang="en-US" dirty="0">
              <a:effectLst/>
            </a:endParaRPr>
          </a:p>
          <a:p>
            <a:pPr lvl="0"/>
            <a:r>
              <a:rPr lang="en-US" sz="1200" kern="1200" dirty="0">
                <a:solidFill>
                  <a:schemeClr val="tx1"/>
                </a:solidFill>
                <a:effectLst/>
                <a:latin typeface="+mn-lt"/>
                <a:ea typeface="+mn-ea"/>
                <a:cs typeface="+mn-cs"/>
              </a:rPr>
              <a:t>Reaction to Worsening Clinical Status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13</a:t>
            </a:fld>
            <a:endParaRPr lang="en-US"/>
          </a:p>
        </p:txBody>
      </p:sp>
    </p:spTree>
    <p:extLst>
      <p:ext uri="{BB962C8B-B14F-4D97-AF65-F5344CB8AC3E}">
        <p14:creationId xmlns:p14="http://schemas.microsoft.com/office/powerpoint/2010/main" val="1547829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7.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SSMBrandSupport@ssmhealth.com" TargetMode="External"/><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SSMBrandSupport@ssmhealth.com" TargetMode="External"/><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26.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3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73524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3350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2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A8161DE9-8C4F-41A7-B292-FF3A939EB9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192887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2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176D6C18-316E-493F-939A-D40347BF056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0747504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1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3F444AD2-56DE-456C-AD2D-9DB3DC5E325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3060155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0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503B36DC-7325-489E-8F97-67B7CDFE0D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41941308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9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D64F7032-0870-48B8-8D88-5A0282D0A1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533161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8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E3C6ACF7-D5AE-4F72-99C1-E04EE8FE7A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23218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_1_colum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13712B-6C67-0345-B946-9E211703D8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2D04FA55-8342-EB47-8FB5-64A8F1FA3BCB}"/>
              </a:ext>
            </a:extLst>
          </p:cNvPr>
          <p:cNvSpPr>
            <a:spLocks noGrp="1"/>
          </p:cNvSpPr>
          <p:nvPr>
            <p:ph type="title"/>
          </p:nvPr>
        </p:nvSpPr>
        <p:spPr/>
        <p:txBody>
          <a:bodyPr>
            <a:noAutofit/>
          </a:bodyPr>
          <a:lstStyle>
            <a:lvl1pPr>
              <a:lnSpc>
                <a:spcPct val="100000"/>
              </a:lnSpc>
              <a:defRPr sz="4000"/>
            </a:lvl1pPr>
          </a:lstStyle>
          <a:p>
            <a:r>
              <a:rPr lang="en-US" dirty="0"/>
              <a:t>Click to edit Master title style</a:t>
            </a:r>
          </a:p>
        </p:txBody>
      </p:sp>
      <p:sp>
        <p:nvSpPr>
          <p:cNvPr id="10" name="Text Placeholder 6">
            <a:extLst>
              <a:ext uri="{FF2B5EF4-FFF2-40B4-BE49-F238E27FC236}">
                <a16:creationId xmlns:a16="http://schemas.microsoft.com/office/drawing/2014/main" id="{264E9D2F-4AB6-41EA-B54E-6C1F7F0261A9}"/>
              </a:ext>
            </a:extLst>
          </p:cNvPr>
          <p:cNvSpPr>
            <a:spLocks noGrp="1"/>
          </p:cNvSpPr>
          <p:nvPr>
            <p:ph idx="1" hasCustomPrompt="1"/>
          </p:nvPr>
        </p:nvSpPr>
        <p:spPr>
          <a:xfrm>
            <a:off x="457198" y="1781175"/>
            <a:ext cx="10004427" cy="4165600"/>
          </a:xfrm>
          <a:prstGeom prst="rect">
            <a:avLst/>
          </a:prstGeom>
        </p:spPr>
        <p:txBody>
          <a:bodyPr vert="horz" lIns="0" tIns="0" rIns="0" bIns="0" rtlCol="0">
            <a:normAutofit/>
          </a:bodyPr>
          <a:lstStyle>
            <a:lvl3pPr>
              <a:defRPr/>
            </a:lvl3pPr>
            <a:lvl4pPr>
              <a:defRPr/>
            </a:lvl4pPr>
            <a:lvl5pPr>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731FC0F-67CF-4941-AEDC-BB0A75E1AF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018172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_2_column">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DD64CA-D0BA-CC4D-91BC-C3F17FC1F3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hasCustomPrompt="1"/>
          </p:nvPr>
        </p:nvSpPr>
        <p:spPr>
          <a:xfrm>
            <a:off x="457200" y="1781175"/>
            <a:ext cx="5518150" cy="4165600"/>
          </a:xfrm>
          <a:prstGeom prst="rect">
            <a:avLst/>
          </a:prstGeom>
        </p:spPr>
        <p:txBody>
          <a:bodyPr tIns="0"/>
          <a:lstStyle>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510AE191-7146-6D45-811F-69BD4530C34B}"/>
              </a:ext>
            </a:extLst>
          </p:cNvPr>
          <p:cNvSpPr>
            <a:spLocks noGrp="1"/>
          </p:cNvSpPr>
          <p:nvPr>
            <p:ph type="title"/>
          </p:nvPr>
        </p:nvSpPr>
        <p:spPr/>
        <p:txBody>
          <a:bodyPr>
            <a:noAutofit/>
          </a:bodyPr>
          <a:lstStyle>
            <a:lvl1pPr>
              <a:defRPr sz="4000"/>
            </a:lvl1pPr>
          </a:lstStyle>
          <a:p>
            <a:r>
              <a:rPr lang="en-US" dirty="0"/>
              <a:t>Click to edit Master title style</a:t>
            </a:r>
          </a:p>
        </p:txBody>
      </p:sp>
      <p:sp>
        <p:nvSpPr>
          <p:cNvPr id="15" name="Text Placeholder 6">
            <a:extLst>
              <a:ext uri="{FF2B5EF4-FFF2-40B4-BE49-F238E27FC236}">
                <a16:creationId xmlns:a16="http://schemas.microsoft.com/office/drawing/2014/main" id="{941E687F-6006-4AF5-9FD5-11D94C178B85}"/>
              </a:ext>
            </a:extLst>
          </p:cNvPr>
          <p:cNvSpPr>
            <a:spLocks noGrp="1"/>
          </p:cNvSpPr>
          <p:nvPr>
            <p:ph type="body" sz="quarter" idx="14" hasCustomPrompt="1"/>
          </p:nvPr>
        </p:nvSpPr>
        <p:spPr>
          <a:xfrm>
            <a:off x="6216650" y="1781175"/>
            <a:ext cx="5518150" cy="4165600"/>
          </a:xfrm>
          <a:prstGeom prst="rect">
            <a:avLst/>
          </a:prstGeom>
        </p:spPr>
        <p:txBody>
          <a:bodyPr tIns="0"/>
          <a:lstStyle>
            <a:lvl3pPr marL="457200" indent="-174625">
              <a:defRPr/>
            </a:lvl3pPr>
            <a:lvl4pPr marL="742950"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686092C-E508-41A0-AC6D-15C912AE5E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064247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_1text_imag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6181D5-F853-7B4C-8667-F4979C91F4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10" name="Picture Placeholder 9">
            <a:extLst>
              <a:ext uri="{FF2B5EF4-FFF2-40B4-BE49-F238E27FC236}">
                <a16:creationId xmlns:a16="http://schemas.microsoft.com/office/drawing/2014/main" id="{F0B8B044-B05D-6A4D-837B-07CD4522850D}"/>
              </a:ext>
            </a:extLst>
          </p:cNvPr>
          <p:cNvSpPr>
            <a:spLocks noGrp="1"/>
          </p:cNvSpPr>
          <p:nvPr>
            <p:ph type="pic" sz="quarter" idx="14"/>
          </p:nvPr>
        </p:nvSpPr>
        <p:spPr>
          <a:xfrm>
            <a:off x="6219823" y="1781176"/>
            <a:ext cx="5524503" cy="4165600"/>
          </a:xfrm>
          <a:prstGeom prst="rect">
            <a:avLst/>
          </a:prstGeom>
          <a:solidFill>
            <a:schemeClr val="bg2"/>
          </a:solidFill>
        </p:spPr>
        <p:txBody>
          <a:bodyPr tIns="1554480"/>
          <a:lstStyle>
            <a:lvl1pPr algn="ctr">
              <a:defRPr/>
            </a:lvl1pPr>
          </a:lstStyle>
          <a:p>
            <a:r>
              <a:rPr lang="en-US"/>
              <a:t>Click icon to add picture</a:t>
            </a:r>
          </a:p>
        </p:txBody>
      </p:sp>
      <p:sp>
        <p:nvSpPr>
          <p:cNvPr id="6" name="Title 5">
            <a:extLst>
              <a:ext uri="{FF2B5EF4-FFF2-40B4-BE49-F238E27FC236}">
                <a16:creationId xmlns:a16="http://schemas.microsoft.com/office/drawing/2014/main" id="{7526FED9-CC22-9D47-84CE-81A20AA9CB7C}"/>
              </a:ext>
            </a:extLst>
          </p:cNvPr>
          <p:cNvSpPr>
            <a:spLocks noGrp="1"/>
          </p:cNvSpPr>
          <p:nvPr>
            <p:ph type="title"/>
          </p:nvPr>
        </p:nvSpPr>
        <p:spPr>
          <a:xfrm>
            <a:off x="457200" y="460374"/>
            <a:ext cx="10004425" cy="1063625"/>
          </a:xfrm>
        </p:spPr>
        <p:txBody>
          <a:bodyPr>
            <a:noAutofit/>
          </a:bodyPr>
          <a:lstStyle>
            <a:lvl1pPr>
              <a:defRPr sz="4000"/>
            </a:lvl1pPr>
          </a:lstStyle>
          <a:p>
            <a:r>
              <a:rPr lang="en-US" dirty="0"/>
              <a:t>Click to edit Master title style</a:t>
            </a:r>
          </a:p>
        </p:txBody>
      </p:sp>
      <p:sp>
        <p:nvSpPr>
          <p:cNvPr id="13" name="Text Placeholder 6">
            <a:extLst>
              <a:ext uri="{FF2B5EF4-FFF2-40B4-BE49-F238E27FC236}">
                <a16:creationId xmlns:a16="http://schemas.microsoft.com/office/drawing/2014/main" id="{D40DA681-511D-49EB-9EE4-0979C2F3D345}"/>
              </a:ext>
            </a:extLst>
          </p:cNvPr>
          <p:cNvSpPr>
            <a:spLocks noGrp="1"/>
          </p:cNvSpPr>
          <p:nvPr>
            <p:ph type="body" sz="quarter" idx="13" hasCustomPrompt="1"/>
          </p:nvPr>
        </p:nvSpPr>
        <p:spPr>
          <a:xfrm>
            <a:off x="457200" y="1781175"/>
            <a:ext cx="5518150" cy="4165600"/>
          </a:xfrm>
          <a:prstGeom prst="rect">
            <a:avLst/>
          </a:prstGeom>
        </p:spPr>
        <p:txBody>
          <a:bodyPr tIns="0"/>
          <a:lstStyle>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186FA54-A60C-4567-B23E-D88F8C7F7C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582429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_1text_imageL">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624B55-D482-D647-854E-003971B3C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7526FED9-CC22-9D47-84CE-81A20AA9CB7C}"/>
              </a:ext>
            </a:extLst>
          </p:cNvPr>
          <p:cNvSpPr>
            <a:spLocks noGrp="1"/>
          </p:cNvSpPr>
          <p:nvPr>
            <p:ph type="title"/>
          </p:nvPr>
        </p:nvSpPr>
        <p:spPr>
          <a:xfrm>
            <a:off x="457200" y="460374"/>
            <a:ext cx="10004425" cy="1063625"/>
          </a:xfrm>
        </p:spPr>
        <p:txBody>
          <a:bodyPr>
            <a:noAutofit/>
          </a:bodyPr>
          <a:lstStyle>
            <a:lvl1pPr>
              <a:defRPr sz="4000"/>
            </a:lvl1pPr>
          </a:lstStyle>
          <a:p>
            <a:r>
              <a:rPr lang="en-US" dirty="0"/>
              <a:t>Click to edit Master title style</a:t>
            </a:r>
          </a:p>
        </p:txBody>
      </p:sp>
      <p:sp>
        <p:nvSpPr>
          <p:cNvPr id="9" name="Picture Placeholder 9">
            <a:extLst>
              <a:ext uri="{FF2B5EF4-FFF2-40B4-BE49-F238E27FC236}">
                <a16:creationId xmlns:a16="http://schemas.microsoft.com/office/drawing/2014/main" id="{5469B8DB-1B8D-CC47-AD36-B0E53102BC67}"/>
              </a:ext>
            </a:extLst>
          </p:cNvPr>
          <p:cNvSpPr>
            <a:spLocks noGrp="1"/>
          </p:cNvSpPr>
          <p:nvPr>
            <p:ph type="pic" sz="quarter" idx="14"/>
          </p:nvPr>
        </p:nvSpPr>
        <p:spPr>
          <a:xfrm>
            <a:off x="457200" y="1781175"/>
            <a:ext cx="5518150" cy="4165600"/>
          </a:xfrm>
          <a:prstGeom prst="rect">
            <a:avLst/>
          </a:prstGeom>
          <a:solidFill>
            <a:schemeClr val="bg2"/>
          </a:solidFill>
        </p:spPr>
        <p:txBody>
          <a:bodyPr tIns="1554480"/>
          <a:lstStyle>
            <a:lvl1pPr algn="ctr">
              <a:defRPr/>
            </a:lvl1pPr>
          </a:lstStyle>
          <a:p>
            <a:r>
              <a:rPr lang="en-US"/>
              <a:t>Click icon to add picture</a:t>
            </a:r>
          </a:p>
        </p:txBody>
      </p:sp>
      <p:sp>
        <p:nvSpPr>
          <p:cNvPr id="11" name="Text Placeholder 6">
            <a:extLst>
              <a:ext uri="{FF2B5EF4-FFF2-40B4-BE49-F238E27FC236}">
                <a16:creationId xmlns:a16="http://schemas.microsoft.com/office/drawing/2014/main" id="{151D6F64-D257-498D-8656-86C8217317B1}"/>
              </a:ext>
            </a:extLst>
          </p:cNvPr>
          <p:cNvSpPr>
            <a:spLocks noGrp="1"/>
          </p:cNvSpPr>
          <p:nvPr>
            <p:ph type="body" sz="quarter" idx="13" hasCustomPrompt="1"/>
          </p:nvPr>
        </p:nvSpPr>
        <p:spPr>
          <a:xfrm>
            <a:off x="6210300" y="1781175"/>
            <a:ext cx="5518150" cy="4165600"/>
          </a:xfrm>
          <a:prstGeom prst="rect">
            <a:avLst/>
          </a:prstGeom>
        </p:spPr>
        <p:txBody>
          <a:bodyPr tIns="0"/>
          <a:lstStyle>
            <a:lvl3pPr marL="457200" indent="-174625">
              <a:defRPr/>
            </a:lvl3pPr>
            <a:lvl4pPr marL="688975" indent="-173038">
              <a:defRPr/>
            </a:lvl4pPr>
            <a:lvl5pPr marL="914400" indent="-168275">
              <a:tabLst/>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6C8FE2-2A6F-4B22-83FB-8FD3BD5F55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85067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12472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_1text_1conten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E5962A-6721-3E49-83E3-F2B9DA28C0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11" name="Title 10">
            <a:extLst>
              <a:ext uri="{FF2B5EF4-FFF2-40B4-BE49-F238E27FC236}">
                <a16:creationId xmlns:a16="http://schemas.microsoft.com/office/drawing/2014/main" id="{B6AD984C-6879-994F-ABB5-B1DF0E7F7E13}"/>
              </a:ext>
            </a:extLst>
          </p:cNvPr>
          <p:cNvSpPr>
            <a:spLocks noGrp="1"/>
          </p:cNvSpPr>
          <p:nvPr>
            <p:ph type="title"/>
          </p:nvPr>
        </p:nvSpPr>
        <p:spPr/>
        <p:txBody>
          <a:bodyPr>
            <a:noAutofit/>
          </a:bodyPr>
          <a:lstStyle>
            <a:lvl1pPr>
              <a:defRPr sz="4000"/>
            </a:lvl1pPr>
          </a:lstStyle>
          <a:p>
            <a:r>
              <a:rPr lang="en-US" dirty="0"/>
              <a:t>Click to edit Master title style</a:t>
            </a:r>
          </a:p>
        </p:txBody>
      </p:sp>
      <p:sp>
        <p:nvSpPr>
          <p:cNvPr id="10" name="Text Placeholder 6">
            <a:extLst>
              <a:ext uri="{FF2B5EF4-FFF2-40B4-BE49-F238E27FC236}">
                <a16:creationId xmlns:a16="http://schemas.microsoft.com/office/drawing/2014/main" id="{C748342D-000A-4343-A092-FD22408C34EC}"/>
              </a:ext>
            </a:extLst>
          </p:cNvPr>
          <p:cNvSpPr>
            <a:spLocks noGrp="1"/>
          </p:cNvSpPr>
          <p:nvPr>
            <p:ph type="body" sz="quarter" idx="13" hasCustomPrompt="1"/>
          </p:nvPr>
        </p:nvSpPr>
        <p:spPr>
          <a:xfrm>
            <a:off x="457199" y="1781175"/>
            <a:ext cx="6110941" cy="4165600"/>
          </a:xfrm>
          <a:prstGeom prst="rect">
            <a:avLst/>
          </a:prstGeom>
        </p:spPr>
        <p:txBody>
          <a:bodyPr tIns="0"/>
          <a:lstStyle>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37E539B7-D6DC-495F-AA5C-6583EA542A56}"/>
              </a:ext>
            </a:extLst>
          </p:cNvPr>
          <p:cNvSpPr>
            <a:spLocks noGrp="1"/>
          </p:cNvSpPr>
          <p:nvPr>
            <p:ph type="body" sz="quarter" idx="14" hasCustomPrompt="1"/>
          </p:nvPr>
        </p:nvSpPr>
        <p:spPr>
          <a:xfrm>
            <a:off x="6843059" y="1781175"/>
            <a:ext cx="4542117" cy="4165600"/>
          </a:xfrm>
          <a:prstGeom prst="rect">
            <a:avLst/>
          </a:prstGeom>
        </p:spPr>
        <p:txBody>
          <a:bodyPr tIns="0"/>
          <a:lstStyle>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1DE8C4F-1D6D-4CFC-A76E-029A1352E3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2586776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_3_colum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EBBC94-50DD-644F-89A5-4359D79811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A2D06B2F-9800-D948-A74E-581AD7656A8D}"/>
              </a:ext>
            </a:extLst>
          </p:cNvPr>
          <p:cNvSpPr>
            <a:spLocks noGrp="1"/>
          </p:cNvSpPr>
          <p:nvPr>
            <p:ph type="title"/>
          </p:nvPr>
        </p:nvSpPr>
        <p:spPr/>
        <p:txBody>
          <a:bodyPr>
            <a:noAutofit/>
          </a:bodyPr>
          <a:lstStyle>
            <a:lvl1pPr>
              <a:defRPr sz="4000"/>
            </a:lvl1pPr>
          </a:lstStyle>
          <a:p>
            <a:r>
              <a:rPr lang="en-US" dirty="0"/>
              <a:t>Click to edit Master title style</a:t>
            </a:r>
          </a:p>
        </p:txBody>
      </p:sp>
      <p:sp>
        <p:nvSpPr>
          <p:cNvPr id="15" name="Text Placeholder 6">
            <a:extLst>
              <a:ext uri="{FF2B5EF4-FFF2-40B4-BE49-F238E27FC236}">
                <a16:creationId xmlns:a16="http://schemas.microsoft.com/office/drawing/2014/main" id="{CFC78501-B267-43BB-A1EB-AC4776AD5783}"/>
              </a:ext>
            </a:extLst>
          </p:cNvPr>
          <p:cNvSpPr>
            <a:spLocks noGrp="1"/>
          </p:cNvSpPr>
          <p:nvPr>
            <p:ph type="body" sz="quarter" idx="13" hasCustomPrompt="1"/>
          </p:nvPr>
        </p:nvSpPr>
        <p:spPr>
          <a:xfrm>
            <a:off x="457199" y="1781175"/>
            <a:ext cx="3600451" cy="4165600"/>
          </a:xfrm>
          <a:prstGeom prst="rect">
            <a:avLst/>
          </a:prstGeom>
        </p:spPr>
        <p:txBody>
          <a:bodyPr tIns="0"/>
          <a:lstStyle>
            <a:lvl3pPr marL="457200" indent="-174625">
              <a:defRPr/>
            </a:lvl3pPr>
            <a:lvl4pPr marL="688975" indent="-173038">
              <a:defRPr/>
            </a:lvl4pPr>
            <a:lvl5pPr marL="741363"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p:txBody>
      </p:sp>
      <p:sp>
        <p:nvSpPr>
          <p:cNvPr id="16" name="Text Placeholder 6">
            <a:extLst>
              <a:ext uri="{FF2B5EF4-FFF2-40B4-BE49-F238E27FC236}">
                <a16:creationId xmlns:a16="http://schemas.microsoft.com/office/drawing/2014/main" id="{3CC6630F-097B-4B31-AA04-57AD03D43C0D}"/>
              </a:ext>
            </a:extLst>
          </p:cNvPr>
          <p:cNvSpPr>
            <a:spLocks noGrp="1"/>
          </p:cNvSpPr>
          <p:nvPr>
            <p:ph type="body" sz="quarter" idx="16" hasCustomPrompt="1"/>
          </p:nvPr>
        </p:nvSpPr>
        <p:spPr>
          <a:xfrm>
            <a:off x="4294187" y="1781175"/>
            <a:ext cx="3600451" cy="4165600"/>
          </a:xfrm>
          <a:prstGeom prst="rect">
            <a:avLst/>
          </a:prstGeom>
        </p:spPr>
        <p:txBody>
          <a:bodyPr tIns="0"/>
          <a:lstStyle>
            <a:lvl3pPr marL="457200" indent="-174625">
              <a:defRPr/>
            </a:lvl3pPr>
            <a:lvl4pPr marL="688975" indent="-173038">
              <a:tabLst/>
              <a:defRPr/>
            </a:lvl4pPr>
            <a:lvl5pPr marL="741363"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p:txBody>
      </p:sp>
      <p:sp>
        <p:nvSpPr>
          <p:cNvPr id="17" name="Text Placeholder 6">
            <a:extLst>
              <a:ext uri="{FF2B5EF4-FFF2-40B4-BE49-F238E27FC236}">
                <a16:creationId xmlns:a16="http://schemas.microsoft.com/office/drawing/2014/main" id="{F2B3D915-2295-4FD9-A2F7-CC2B40F58539}"/>
              </a:ext>
            </a:extLst>
          </p:cNvPr>
          <p:cNvSpPr>
            <a:spLocks noGrp="1"/>
          </p:cNvSpPr>
          <p:nvPr>
            <p:ph type="body" sz="quarter" idx="17" hasCustomPrompt="1"/>
          </p:nvPr>
        </p:nvSpPr>
        <p:spPr>
          <a:xfrm>
            <a:off x="8134350" y="1781175"/>
            <a:ext cx="3600451" cy="4165600"/>
          </a:xfrm>
          <a:prstGeom prst="rect">
            <a:avLst/>
          </a:prstGeom>
        </p:spPr>
        <p:txBody>
          <a:bodyPr tIns="0"/>
          <a:lstStyle>
            <a:lvl3pPr marL="457200" indent="-174625">
              <a:defRPr/>
            </a:lvl3pPr>
            <a:lvl4pPr marL="688975" indent="-173038">
              <a:defRPr/>
            </a:lvl4pPr>
            <a:lvl5pPr marL="741363"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618B9760-9DFB-4FB1-87EE-FEE2AAF79C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8145441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_full_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0" y="1"/>
            <a:ext cx="12192000" cy="5947575"/>
          </a:xfrm>
          <a:prstGeom prst="rect">
            <a:avLst/>
          </a:prstGeom>
          <a:solidFill>
            <a:schemeClr val="bg2"/>
          </a:solidFill>
        </p:spPr>
        <p:txBody>
          <a:bodyPr tIns="2560320"/>
          <a:lstStyle>
            <a:lvl1pPr algn="ctr">
              <a:defRPr/>
            </a:lvl1pPr>
          </a:lstStyle>
          <a:p>
            <a:r>
              <a:rPr lang="en-US" dirty="0"/>
              <a:t>Click icon to add image</a:t>
            </a:r>
          </a:p>
        </p:txBody>
      </p:sp>
      <p:sp>
        <p:nvSpPr>
          <p:cNvPr id="11" name="Text Placeholder 6">
            <a:extLst>
              <a:ext uri="{FF2B5EF4-FFF2-40B4-BE49-F238E27FC236}">
                <a16:creationId xmlns:a16="http://schemas.microsoft.com/office/drawing/2014/main" id="{F6B05759-94FE-E140-9D8E-D32524029218}"/>
              </a:ext>
            </a:extLst>
          </p:cNvPr>
          <p:cNvSpPr>
            <a:spLocks noGrp="1"/>
          </p:cNvSpPr>
          <p:nvPr>
            <p:ph type="body" sz="quarter" idx="13" hasCustomPrompt="1"/>
          </p:nvPr>
        </p:nvSpPr>
        <p:spPr>
          <a:xfrm>
            <a:off x="6845300" y="1"/>
            <a:ext cx="3841750" cy="5947576"/>
          </a:xfrm>
          <a:prstGeom prst="rect">
            <a:avLst/>
          </a:prstGeom>
        </p:spPr>
        <p:txBody>
          <a:bodyPr tIns="0" bIns="0" anchor="ctr" anchorCtr="0">
            <a:noAutofit/>
          </a:bodyPr>
          <a:lstStyle>
            <a:lvl1pPr marL="0" indent="0">
              <a:lnSpc>
                <a:spcPct val="100000"/>
              </a:lnSpc>
              <a:spcAft>
                <a:spcPts val="0"/>
              </a:spcAft>
              <a:buFontTx/>
              <a:buNone/>
              <a:defRPr sz="4000" b="1">
                <a:solidFill>
                  <a:schemeClr val="bg1"/>
                </a:solidFill>
              </a:defRPr>
            </a:lvl1pPr>
            <a:lvl2pPr marL="0" indent="0">
              <a:lnSpc>
                <a:spcPct val="150000"/>
              </a:lnSpc>
              <a:spcAft>
                <a:spcPts val="0"/>
              </a:spcAft>
              <a:buFontTx/>
              <a:buNone/>
              <a:defRPr sz="3200" b="1">
                <a:solidFill>
                  <a:schemeClr val="accent1"/>
                </a:solidFill>
              </a:defRPr>
            </a:lvl2pPr>
            <a:lvl3pPr marL="0" indent="0">
              <a:lnSpc>
                <a:spcPts val="3400"/>
              </a:lnSpc>
              <a:spcAft>
                <a:spcPts val="0"/>
              </a:spcAft>
              <a:buFontTx/>
              <a:buNone/>
              <a:defRPr sz="3200" b="1">
                <a:solidFill>
                  <a:schemeClr val="accent1"/>
                </a:solidFill>
              </a:defRPr>
            </a:lvl3pPr>
            <a:lvl4pPr marL="0" indent="0">
              <a:lnSpc>
                <a:spcPts val="3400"/>
              </a:lnSpc>
              <a:spcAft>
                <a:spcPts val="0"/>
              </a:spcAft>
              <a:buFontTx/>
              <a:buNone/>
              <a:defRPr sz="3200" b="1">
                <a:solidFill>
                  <a:schemeClr val="accent1"/>
                </a:solidFill>
              </a:defRPr>
            </a:lvl4pPr>
            <a:lvl5pPr marL="0" indent="0">
              <a:lnSpc>
                <a:spcPts val="3400"/>
              </a:lnSpc>
              <a:spcAft>
                <a:spcPts val="0"/>
              </a:spcAft>
              <a:buFontTx/>
              <a:buNone/>
              <a:defRPr sz="3200" b="1">
                <a:solidFill>
                  <a:schemeClr val="accent1"/>
                </a:solidFill>
              </a:defRPr>
            </a:lvl5pPr>
            <a:lvl6pPr marL="0" indent="0">
              <a:lnSpc>
                <a:spcPts val="3400"/>
              </a:lnSpc>
              <a:spcAft>
                <a:spcPts val="0"/>
              </a:spcAft>
              <a:buFontTx/>
              <a:buNone/>
              <a:defRPr sz="3200" b="1">
                <a:solidFill>
                  <a:schemeClr val="accent1"/>
                </a:solidFill>
              </a:defRPr>
            </a:lvl6pPr>
            <a:lvl7pPr marL="0" indent="0">
              <a:lnSpc>
                <a:spcPts val="3400"/>
              </a:lnSpc>
              <a:spcAft>
                <a:spcPts val="0"/>
              </a:spcAft>
              <a:buFontTx/>
              <a:buNone/>
              <a:defRPr sz="3200" b="1">
                <a:solidFill>
                  <a:schemeClr val="accent1"/>
                </a:solidFill>
              </a:defRPr>
            </a:lvl7pPr>
            <a:lvl8pPr marL="0" indent="0">
              <a:lnSpc>
                <a:spcPts val="3400"/>
              </a:lnSpc>
              <a:spcAft>
                <a:spcPts val="0"/>
              </a:spcAft>
              <a:buFontTx/>
              <a:buNone/>
              <a:defRPr sz="3200" b="1">
                <a:solidFill>
                  <a:schemeClr val="accent1"/>
                </a:solidFill>
              </a:defRPr>
            </a:lvl8pPr>
            <a:lvl9pPr marL="0" indent="0">
              <a:lnSpc>
                <a:spcPts val="3400"/>
              </a:lnSpc>
              <a:spcAft>
                <a:spcPts val="0"/>
              </a:spcAft>
              <a:buFontTx/>
              <a:buNone/>
              <a:defRPr sz="3200" b="1">
                <a:solidFill>
                  <a:schemeClr val="accent1"/>
                </a:solidFill>
              </a:defRPr>
            </a:lvl9pPr>
          </a:lstStyle>
          <a:p>
            <a:pPr lvl="0"/>
            <a:r>
              <a:rPr lang="en-US" dirty="0"/>
              <a:t>Click to edit Master text styles </a:t>
            </a:r>
          </a:p>
          <a:p>
            <a:pPr lvl="1"/>
            <a:r>
              <a:rPr lang="en-US" dirty="0"/>
              <a:t>Second level</a:t>
            </a:r>
          </a:p>
        </p:txBody>
      </p:sp>
      <p:pic>
        <p:nvPicPr>
          <p:cNvPr id="13" name="Picture 12">
            <a:extLst>
              <a:ext uri="{FF2B5EF4-FFF2-40B4-BE49-F238E27FC236}">
                <a16:creationId xmlns:a16="http://schemas.microsoft.com/office/drawing/2014/main" id="{B5E470AE-7DF6-43C6-885A-E2F99E4128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8432254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_headline_only">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677C3E9-2991-5647-BC4E-2074082BED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7CC00148-186B-7045-87AC-56C5CD0D5B9D}"/>
              </a:ext>
            </a:extLst>
          </p:cNvPr>
          <p:cNvSpPr>
            <a:spLocks noGrp="1"/>
          </p:cNvSpPr>
          <p:nvPr>
            <p:ph type="title"/>
          </p:nvPr>
        </p:nvSpPr>
        <p:spPr/>
        <p:txBody>
          <a:bodyPr>
            <a:noAutofit/>
          </a:bodyPr>
          <a:lstStyle/>
          <a:p>
            <a:r>
              <a:rPr lang="en-US" dirty="0"/>
              <a:t>Click to edit Master title style</a:t>
            </a:r>
          </a:p>
        </p:txBody>
      </p:sp>
      <p:pic>
        <p:nvPicPr>
          <p:cNvPr id="9" name="Picture 8">
            <a:extLst>
              <a:ext uri="{FF2B5EF4-FFF2-40B4-BE49-F238E27FC236}">
                <a16:creationId xmlns:a16="http://schemas.microsoft.com/office/drawing/2014/main" id="{FCA1E795-3DD6-49D1-B945-08E4DB1454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250201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_2_column_bkg">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3572"/>
            <a:ext cx="12179300" cy="6858000"/>
          </a:xfrm>
          <a:prstGeom prst="rect">
            <a:avLst/>
          </a:prstGeom>
        </p:spPr>
      </p:pic>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5" name="Title 4">
            <a:extLst>
              <a:ext uri="{FF2B5EF4-FFF2-40B4-BE49-F238E27FC236}">
                <a16:creationId xmlns:a16="http://schemas.microsoft.com/office/drawing/2014/main" id="{17ECD48A-1ACE-7A4E-ADE0-38C9EC6B83B8}"/>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p>
        </p:txBody>
      </p:sp>
      <p:sp>
        <p:nvSpPr>
          <p:cNvPr id="16" name="Text Placeholder 6">
            <a:extLst>
              <a:ext uri="{FF2B5EF4-FFF2-40B4-BE49-F238E27FC236}">
                <a16:creationId xmlns:a16="http://schemas.microsoft.com/office/drawing/2014/main" id="{87670F43-4C23-4966-BE8A-8082ABCA3185}"/>
              </a:ext>
            </a:extLst>
          </p:cNvPr>
          <p:cNvSpPr>
            <a:spLocks noGrp="1"/>
          </p:cNvSpPr>
          <p:nvPr>
            <p:ph type="body" sz="quarter" idx="13" hasCustomPrompt="1"/>
          </p:nvPr>
        </p:nvSpPr>
        <p:spPr>
          <a:xfrm>
            <a:off x="457199" y="1781175"/>
            <a:ext cx="5518151"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914400"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7" name="Text Placeholder 6">
            <a:extLst>
              <a:ext uri="{FF2B5EF4-FFF2-40B4-BE49-F238E27FC236}">
                <a16:creationId xmlns:a16="http://schemas.microsoft.com/office/drawing/2014/main" id="{0869F06B-4AB7-4237-94A8-0287915273D1}"/>
              </a:ext>
            </a:extLst>
          </p:cNvPr>
          <p:cNvSpPr>
            <a:spLocks noGrp="1"/>
          </p:cNvSpPr>
          <p:nvPr>
            <p:ph type="body" sz="quarter" idx="14" hasCustomPrompt="1"/>
          </p:nvPr>
        </p:nvSpPr>
        <p:spPr>
          <a:xfrm>
            <a:off x="6222999" y="1778374"/>
            <a:ext cx="5518151"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914400"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AD2FED2-CFBD-4873-9CEC-7BA116BD5A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6325" y="5921444"/>
            <a:ext cx="3566183" cy="1114432"/>
          </a:xfrm>
          <a:prstGeom prst="rect">
            <a:avLst/>
          </a:prstGeom>
        </p:spPr>
      </p:pic>
    </p:spTree>
    <p:extLst>
      <p:ext uri="{BB962C8B-B14F-4D97-AF65-F5344CB8AC3E}">
        <p14:creationId xmlns:p14="http://schemas.microsoft.com/office/powerpoint/2010/main" val="2089910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ntent_2_column_bkg">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3572"/>
            <a:ext cx="12179300" cy="6858000"/>
          </a:xfrm>
          <a:prstGeom prst="rect">
            <a:avLst/>
          </a:prstGeom>
        </p:spPr>
      </p:pic>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5" name="Title 4">
            <a:extLst>
              <a:ext uri="{FF2B5EF4-FFF2-40B4-BE49-F238E27FC236}">
                <a16:creationId xmlns:a16="http://schemas.microsoft.com/office/drawing/2014/main" id="{17ECD48A-1ACE-7A4E-ADE0-38C9EC6B83B8}"/>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4DF1F53E-0217-4E28-A213-D20853EC1449}"/>
              </a:ext>
            </a:extLst>
          </p:cNvPr>
          <p:cNvSpPr>
            <a:spLocks noGrp="1"/>
          </p:cNvSpPr>
          <p:nvPr>
            <p:ph type="body" sz="quarter" idx="13" hasCustomPrompt="1"/>
          </p:nvPr>
        </p:nvSpPr>
        <p:spPr>
          <a:xfrm>
            <a:off x="457200" y="1766843"/>
            <a:ext cx="10004425"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tabLst/>
              <a:defRPr>
                <a:solidFill>
                  <a:schemeClr val="accent1"/>
                </a:solidFill>
              </a:defRPr>
            </a:lvl3pPr>
            <a:lvl4pPr marL="688975" indent="-173038">
              <a:buClr>
                <a:schemeClr val="accent1"/>
              </a:buClr>
              <a:defRPr>
                <a:solidFill>
                  <a:schemeClr val="accent1"/>
                </a:solidFill>
              </a:defRPr>
            </a:lvl4pPr>
            <a:lvl5pPr marL="914400"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501D460-C1FA-496A-A053-8570DBC5B1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6325" y="5921444"/>
            <a:ext cx="3566183" cy="1114432"/>
          </a:xfrm>
          <a:prstGeom prst="rect">
            <a:avLst/>
          </a:prstGeom>
        </p:spPr>
      </p:pic>
    </p:spTree>
    <p:extLst>
      <p:ext uri="{BB962C8B-B14F-4D97-AF65-F5344CB8AC3E}">
        <p14:creationId xmlns:p14="http://schemas.microsoft.com/office/powerpoint/2010/main" val="16410616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_3_column_bkg">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3572"/>
            <a:ext cx="12179300" cy="6858000"/>
          </a:xfrm>
          <a:prstGeom prst="rect">
            <a:avLst/>
          </a:prstGeom>
        </p:spPr>
      </p:pic>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5" name="Title 4">
            <a:extLst>
              <a:ext uri="{FF2B5EF4-FFF2-40B4-BE49-F238E27FC236}">
                <a16:creationId xmlns:a16="http://schemas.microsoft.com/office/drawing/2014/main" id="{17ECD48A-1ACE-7A4E-ADE0-38C9EC6B83B8}"/>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p>
        </p:txBody>
      </p:sp>
      <p:sp>
        <p:nvSpPr>
          <p:cNvPr id="12" name="Text Placeholder 6">
            <a:extLst>
              <a:ext uri="{FF2B5EF4-FFF2-40B4-BE49-F238E27FC236}">
                <a16:creationId xmlns:a16="http://schemas.microsoft.com/office/drawing/2014/main" id="{92392849-C1CB-41FA-9572-62E0F81C8ABB}"/>
              </a:ext>
            </a:extLst>
          </p:cNvPr>
          <p:cNvSpPr>
            <a:spLocks noGrp="1"/>
          </p:cNvSpPr>
          <p:nvPr>
            <p:ph type="body" sz="quarter" idx="13" hasCustomPrompt="1"/>
          </p:nvPr>
        </p:nvSpPr>
        <p:spPr>
          <a:xfrm>
            <a:off x="457200"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2DB2F991-2F42-4176-8CB0-D7B478517DB8}"/>
              </a:ext>
            </a:extLst>
          </p:cNvPr>
          <p:cNvSpPr>
            <a:spLocks noGrp="1"/>
          </p:cNvSpPr>
          <p:nvPr>
            <p:ph type="body" sz="quarter" idx="21" hasCustomPrompt="1"/>
          </p:nvPr>
        </p:nvSpPr>
        <p:spPr>
          <a:xfrm>
            <a:off x="4298247"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1AA2D8F8-00F4-412A-8A22-AF0BBB46E78E}"/>
              </a:ext>
            </a:extLst>
          </p:cNvPr>
          <p:cNvSpPr>
            <a:spLocks noGrp="1"/>
          </p:cNvSpPr>
          <p:nvPr>
            <p:ph type="body" sz="quarter" idx="22" hasCustomPrompt="1"/>
          </p:nvPr>
        </p:nvSpPr>
        <p:spPr>
          <a:xfrm>
            <a:off x="8139293"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E20A7B0-0333-4E5D-90B9-52E0126D7F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6325" y="5921444"/>
            <a:ext cx="3566183" cy="1114432"/>
          </a:xfrm>
          <a:prstGeom prst="rect">
            <a:avLst/>
          </a:prstGeom>
        </p:spPr>
      </p:pic>
    </p:spTree>
    <p:extLst>
      <p:ext uri="{BB962C8B-B14F-4D97-AF65-F5344CB8AC3E}">
        <p14:creationId xmlns:p14="http://schemas.microsoft.com/office/powerpoint/2010/main" val="896828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_4_column_bkg">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3572"/>
            <a:ext cx="12179300" cy="6858000"/>
          </a:xfrm>
          <a:prstGeom prst="rect">
            <a:avLst/>
          </a:prstGeom>
        </p:spPr>
      </p:pic>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5" name="Title 4">
            <a:extLst>
              <a:ext uri="{FF2B5EF4-FFF2-40B4-BE49-F238E27FC236}">
                <a16:creationId xmlns:a16="http://schemas.microsoft.com/office/drawing/2014/main" id="{17ECD48A-1ACE-7A4E-ADE0-38C9EC6B83B8}"/>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p>
        </p:txBody>
      </p:sp>
      <p:sp>
        <p:nvSpPr>
          <p:cNvPr id="15" name="Text Placeholder 6">
            <a:extLst>
              <a:ext uri="{FF2B5EF4-FFF2-40B4-BE49-F238E27FC236}">
                <a16:creationId xmlns:a16="http://schemas.microsoft.com/office/drawing/2014/main" id="{F6653EDA-69DF-4596-884B-033962804D10}"/>
              </a:ext>
            </a:extLst>
          </p:cNvPr>
          <p:cNvSpPr>
            <a:spLocks noGrp="1"/>
          </p:cNvSpPr>
          <p:nvPr>
            <p:ph type="body" sz="quarter" idx="21" hasCustomPrompt="1"/>
          </p:nvPr>
        </p:nvSpPr>
        <p:spPr>
          <a:xfrm>
            <a:off x="457200" y="1844959"/>
            <a:ext cx="5524501" cy="1976968"/>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341312" indent="0">
              <a:buClr>
                <a:schemeClr val="accent1"/>
              </a:buClr>
              <a:buNone/>
              <a:defRPr>
                <a:solidFill>
                  <a:schemeClr val="accent1"/>
                </a:solidFill>
              </a:defRPr>
            </a:lvl4pPr>
            <a:lvl5pPr marL="573088" indent="0">
              <a:buClr>
                <a:schemeClr val="accent1"/>
              </a:buClr>
              <a:buNone/>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a:t>
            </a:r>
          </a:p>
        </p:txBody>
      </p:sp>
      <p:sp>
        <p:nvSpPr>
          <p:cNvPr id="19" name="Text Placeholder 6">
            <a:extLst>
              <a:ext uri="{FF2B5EF4-FFF2-40B4-BE49-F238E27FC236}">
                <a16:creationId xmlns:a16="http://schemas.microsoft.com/office/drawing/2014/main" id="{AFC02545-D7D5-4C87-9B23-88FF216D5CE9}"/>
              </a:ext>
            </a:extLst>
          </p:cNvPr>
          <p:cNvSpPr>
            <a:spLocks noGrp="1"/>
          </p:cNvSpPr>
          <p:nvPr>
            <p:ph type="body" sz="quarter" idx="22" hasCustomPrompt="1"/>
          </p:nvPr>
        </p:nvSpPr>
        <p:spPr>
          <a:xfrm>
            <a:off x="457200" y="3986904"/>
            <a:ext cx="5524501" cy="1976968"/>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514350"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p:txBody>
      </p:sp>
      <p:sp>
        <p:nvSpPr>
          <p:cNvPr id="20" name="Text Placeholder 6">
            <a:extLst>
              <a:ext uri="{FF2B5EF4-FFF2-40B4-BE49-F238E27FC236}">
                <a16:creationId xmlns:a16="http://schemas.microsoft.com/office/drawing/2014/main" id="{DA8F7CC9-E44B-4CB2-9B24-B69ADBD1EDC8}"/>
              </a:ext>
            </a:extLst>
          </p:cNvPr>
          <p:cNvSpPr>
            <a:spLocks noGrp="1"/>
          </p:cNvSpPr>
          <p:nvPr>
            <p:ph type="body" sz="quarter" idx="23" hasCustomPrompt="1"/>
          </p:nvPr>
        </p:nvSpPr>
        <p:spPr>
          <a:xfrm>
            <a:off x="6159127" y="1844959"/>
            <a:ext cx="5524501" cy="1976968"/>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341312" indent="0">
              <a:buClr>
                <a:schemeClr val="accent1"/>
              </a:buClr>
              <a:buNone/>
              <a:defRPr>
                <a:solidFill>
                  <a:schemeClr val="accent1"/>
                </a:solidFill>
              </a:defRPr>
            </a:lvl4pPr>
            <a:lvl5pPr marL="573088" indent="0">
              <a:buClr>
                <a:schemeClr val="accent1"/>
              </a:buClr>
              <a:buNone/>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p:txBody>
      </p:sp>
      <p:sp>
        <p:nvSpPr>
          <p:cNvPr id="21" name="Text Placeholder 6">
            <a:extLst>
              <a:ext uri="{FF2B5EF4-FFF2-40B4-BE49-F238E27FC236}">
                <a16:creationId xmlns:a16="http://schemas.microsoft.com/office/drawing/2014/main" id="{AC9AEA15-FFF5-4890-9A07-EEBFC09CC2D7}"/>
              </a:ext>
            </a:extLst>
          </p:cNvPr>
          <p:cNvSpPr>
            <a:spLocks noGrp="1"/>
          </p:cNvSpPr>
          <p:nvPr>
            <p:ph type="body" sz="quarter" idx="24" hasCustomPrompt="1"/>
          </p:nvPr>
        </p:nvSpPr>
        <p:spPr>
          <a:xfrm>
            <a:off x="6159127" y="3986904"/>
            <a:ext cx="5524501" cy="1976968"/>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341312" indent="0">
              <a:buClr>
                <a:schemeClr val="accent1"/>
              </a:buClr>
              <a:buNone/>
              <a:defRPr>
                <a:solidFill>
                  <a:schemeClr val="accent1"/>
                </a:solidFill>
              </a:defRPr>
            </a:lvl4pPr>
            <a:lvl5pPr marL="573088" indent="0">
              <a:buClr>
                <a:schemeClr val="accent1"/>
              </a:buClr>
              <a:buNone/>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p:txBody>
      </p:sp>
      <p:pic>
        <p:nvPicPr>
          <p:cNvPr id="12" name="Picture 11">
            <a:extLst>
              <a:ext uri="{FF2B5EF4-FFF2-40B4-BE49-F238E27FC236}">
                <a16:creationId xmlns:a16="http://schemas.microsoft.com/office/drawing/2014/main" id="{59EC2C0A-5E76-48A2-82C7-E837FD1738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6325" y="5921444"/>
            <a:ext cx="3566183" cy="1114432"/>
          </a:xfrm>
          <a:prstGeom prst="rect">
            <a:avLst/>
          </a:prstGeom>
        </p:spPr>
      </p:pic>
    </p:spTree>
    <p:extLst>
      <p:ext uri="{BB962C8B-B14F-4D97-AF65-F5344CB8AC3E}">
        <p14:creationId xmlns:p14="http://schemas.microsoft.com/office/powerpoint/2010/main" val="188447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out_tex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11" name="Text Placeholder 6">
            <a:extLst>
              <a:ext uri="{FF2B5EF4-FFF2-40B4-BE49-F238E27FC236}">
                <a16:creationId xmlns:a16="http://schemas.microsoft.com/office/drawing/2014/main" id="{F6B05759-94FE-E140-9D8E-D32524029218}"/>
              </a:ext>
            </a:extLst>
          </p:cNvPr>
          <p:cNvSpPr>
            <a:spLocks noGrp="1"/>
          </p:cNvSpPr>
          <p:nvPr>
            <p:ph type="body" sz="quarter" idx="13"/>
          </p:nvPr>
        </p:nvSpPr>
        <p:spPr>
          <a:xfrm>
            <a:off x="457201" y="460375"/>
            <a:ext cx="3848099" cy="5487202"/>
          </a:xfrm>
          <a:prstGeom prst="rect">
            <a:avLst/>
          </a:prstGeom>
        </p:spPr>
        <p:txBody>
          <a:bodyPr tIns="274320" bIns="0" anchor="ctr" anchorCtr="0">
            <a:noAutofit/>
          </a:bodyPr>
          <a:lstStyle>
            <a:lvl1pPr marL="0" indent="0">
              <a:lnSpc>
                <a:spcPct val="100000"/>
              </a:lnSpc>
              <a:spcAft>
                <a:spcPts val="0"/>
              </a:spcAft>
              <a:buFontTx/>
              <a:buNone/>
              <a:defRPr sz="4000" b="1">
                <a:solidFill>
                  <a:schemeClr val="bg1"/>
                </a:solidFill>
              </a:defRPr>
            </a:lvl1pPr>
            <a:lvl2pPr marL="0" indent="0">
              <a:lnSpc>
                <a:spcPts val="3400"/>
              </a:lnSpc>
              <a:spcAft>
                <a:spcPts val="0"/>
              </a:spcAft>
              <a:buFontTx/>
              <a:buNone/>
              <a:defRPr sz="3200" b="1">
                <a:solidFill>
                  <a:schemeClr val="bg1"/>
                </a:solidFill>
              </a:defRPr>
            </a:lvl2pPr>
            <a:lvl3pPr marL="0" indent="0">
              <a:lnSpc>
                <a:spcPts val="3400"/>
              </a:lnSpc>
              <a:spcAft>
                <a:spcPts val="0"/>
              </a:spcAft>
              <a:buFontTx/>
              <a:buNone/>
              <a:defRPr sz="3200" b="1">
                <a:solidFill>
                  <a:schemeClr val="bg1"/>
                </a:solidFill>
              </a:defRPr>
            </a:lvl3pPr>
            <a:lvl4pPr marL="0" indent="0">
              <a:lnSpc>
                <a:spcPts val="3400"/>
              </a:lnSpc>
              <a:spcAft>
                <a:spcPts val="0"/>
              </a:spcAft>
              <a:buFontTx/>
              <a:buNone/>
              <a:defRPr sz="3200" b="1">
                <a:solidFill>
                  <a:schemeClr val="bg1"/>
                </a:solidFill>
              </a:defRPr>
            </a:lvl4pPr>
            <a:lvl5pPr marL="0" indent="0">
              <a:lnSpc>
                <a:spcPts val="3400"/>
              </a:lnSpc>
              <a:spcAft>
                <a:spcPts val="0"/>
              </a:spcAft>
              <a:buFontTx/>
              <a:buNone/>
              <a:defRPr sz="3200" b="1">
                <a:solidFill>
                  <a:schemeClr val="bg1"/>
                </a:solidFill>
              </a:defRPr>
            </a:lvl5pPr>
            <a:lvl6pPr marL="0" indent="0">
              <a:lnSpc>
                <a:spcPts val="3400"/>
              </a:lnSpc>
              <a:spcAft>
                <a:spcPts val="0"/>
              </a:spcAft>
              <a:buFontTx/>
              <a:buNone/>
              <a:defRPr sz="3200" b="1">
                <a:solidFill>
                  <a:schemeClr val="bg1"/>
                </a:solidFill>
              </a:defRPr>
            </a:lvl6pPr>
            <a:lvl7pPr marL="0" indent="0">
              <a:lnSpc>
                <a:spcPts val="3400"/>
              </a:lnSpc>
              <a:spcAft>
                <a:spcPts val="0"/>
              </a:spcAft>
              <a:buFontTx/>
              <a:buNone/>
              <a:defRPr sz="3200" b="1">
                <a:solidFill>
                  <a:schemeClr val="bg1"/>
                </a:solidFill>
              </a:defRPr>
            </a:lvl7pPr>
            <a:lvl8pPr marL="0" indent="0">
              <a:lnSpc>
                <a:spcPts val="3400"/>
              </a:lnSpc>
              <a:spcAft>
                <a:spcPts val="0"/>
              </a:spcAft>
              <a:buFontTx/>
              <a:buNone/>
              <a:defRPr sz="3200" b="1">
                <a:solidFill>
                  <a:schemeClr val="bg1"/>
                </a:solidFill>
              </a:defRPr>
            </a:lvl8pPr>
            <a:lvl9pPr marL="0" indent="0">
              <a:lnSpc>
                <a:spcPts val="3400"/>
              </a:lnSpc>
              <a:spcAft>
                <a:spcPts val="0"/>
              </a:spcAft>
              <a:buFontTx/>
              <a:buNone/>
              <a:defRPr sz="3200" b="1">
                <a:solidFill>
                  <a:schemeClr val="bg1"/>
                </a:solidFill>
              </a:defRPr>
            </a:lvl9pPr>
          </a:lstStyle>
          <a:p>
            <a:pPr lvl="0"/>
            <a:r>
              <a:rPr lang="en-US" dirty="0"/>
              <a:t>Click to edit Master text styles</a:t>
            </a:r>
          </a:p>
        </p:txBody>
      </p:sp>
      <p:sp>
        <p:nvSpPr>
          <p:cNvPr id="7" name="Footer Placeholder 3">
            <a:extLst>
              <a:ext uri="{FF2B5EF4-FFF2-40B4-BE49-F238E27FC236}">
                <a16:creationId xmlns:a16="http://schemas.microsoft.com/office/drawing/2014/main" id="{9D8CA870-BD79-F645-8217-87CBD861AA1F}"/>
              </a:ext>
            </a:extLst>
          </p:cNvPr>
          <p:cNvSpPr>
            <a:spLocks noGrp="1"/>
          </p:cNvSpPr>
          <p:nvPr>
            <p:ph type="ftr" sz="quarter" idx="11"/>
          </p:nvPr>
        </p:nvSpPr>
        <p:spPr>
          <a:xfrm>
            <a:off x="773048" y="6364783"/>
            <a:ext cx="5202302" cy="23192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8FE81C9B-3101-A045-AB83-C9CD967FF3F4}"/>
              </a:ext>
            </a:extLst>
          </p:cNvPr>
          <p:cNvSpPr>
            <a:spLocks noGrp="1"/>
          </p:cNvSpPr>
          <p:nvPr>
            <p:ph type="sldNum" sz="quarter" idx="12"/>
          </p:nvPr>
        </p:nvSpPr>
        <p:spPr>
          <a:xfrm>
            <a:off x="457198" y="6362701"/>
            <a:ext cx="315849" cy="23192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15" name="Text Placeholder 6">
            <a:extLst>
              <a:ext uri="{FF2B5EF4-FFF2-40B4-BE49-F238E27FC236}">
                <a16:creationId xmlns:a16="http://schemas.microsoft.com/office/drawing/2014/main" id="{7ECD401F-DE40-4B15-8DBE-2B9DC34E606D}"/>
              </a:ext>
            </a:extLst>
          </p:cNvPr>
          <p:cNvSpPr>
            <a:spLocks noGrp="1"/>
          </p:cNvSpPr>
          <p:nvPr>
            <p:ph type="body" sz="quarter" idx="14" hasCustomPrompt="1"/>
          </p:nvPr>
        </p:nvSpPr>
        <p:spPr>
          <a:xfrm>
            <a:off x="5708277" y="1586192"/>
            <a:ext cx="5518150" cy="4165600"/>
          </a:xfrm>
          <a:prstGeom prst="rect">
            <a:avLst/>
          </a:prstGeom>
        </p:spPr>
        <p:txBody>
          <a:bodyPr tIns="0"/>
          <a:lstStyle>
            <a:lvl1pPr>
              <a:defRPr>
                <a:solidFill>
                  <a:schemeClr val="accent2"/>
                </a:solidFill>
              </a:defRPr>
            </a:lvl1pPr>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3ECB9FB-72B9-4F1E-859F-0143B95756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334259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allout_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p:nvPr>
        </p:nvSpPr>
        <p:spPr>
          <a:xfrm>
            <a:off x="0" y="1"/>
            <a:ext cx="7683498" cy="6857999"/>
          </a:xfrm>
          <a:prstGeom prst="rect">
            <a:avLst/>
          </a:prstGeom>
          <a:solidFill>
            <a:schemeClr val="bg2"/>
          </a:solidFill>
        </p:spPr>
        <p:txBody>
          <a:bodyPr tIns="2834640"/>
          <a:lstStyle>
            <a:lvl1pPr algn="ctr">
              <a:defRPr/>
            </a:lvl1pPr>
          </a:lstStyle>
          <a:p>
            <a:r>
              <a:rPr lang="en-US"/>
              <a:t>Click icon to add picture</a:t>
            </a:r>
          </a:p>
        </p:txBody>
      </p:sp>
      <p:sp>
        <p:nvSpPr>
          <p:cNvPr id="11" name="Text Placeholder 6">
            <a:extLst>
              <a:ext uri="{FF2B5EF4-FFF2-40B4-BE49-F238E27FC236}">
                <a16:creationId xmlns:a16="http://schemas.microsoft.com/office/drawing/2014/main" id="{F6B05759-94FE-E140-9D8E-D32524029218}"/>
              </a:ext>
            </a:extLst>
          </p:cNvPr>
          <p:cNvSpPr>
            <a:spLocks noGrp="1"/>
          </p:cNvSpPr>
          <p:nvPr>
            <p:ph type="body" sz="quarter" idx="13"/>
          </p:nvPr>
        </p:nvSpPr>
        <p:spPr>
          <a:xfrm>
            <a:off x="8131174" y="460375"/>
            <a:ext cx="3606800" cy="5487202"/>
          </a:xfrm>
          <a:prstGeom prst="rect">
            <a:avLst/>
          </a:prstGeom>
        </p:spPr>
        <p:txBody>
          <a:bodyPr tIns="0" bIns="91440" anchor="ctr" anchorCtr="0">
            <a:noAutofit/>
          </a:bodyPr>
          <a:lstStyle>
            <a:lvl1pPr marL="0" indent="0">
              <a:lnSpc>
                <a:spcPct val="100000"/>
              </a:lnSpc>
              <a:spcAft>
                <a:spcPts val="0"/>
              </a:spcAft>
              <a:buFontTx/>
              <a:buNone/>
              <a:defRPr sz="4000" b="1">
                <a:solidFill>
                  <a:schemeClr val="accent1"/>
                </a:solidFill>
              </a:defRPr>
            </a:lvl1pPr>
            <a:lvl2pPr marL="0" indent="0">
              <a:lnSpc>
                <a:spcPts val="3400"/>
              </a:lnSpc>
              <a:spcAft>
                <a:spcPts val="0"/>
              </a:spcAft>
              <a:buFontTx/>
              <a:buNone/>
              <a:defRPr sz="3200" b="1">
                <a:solidFill>
                  <a:schemeClr val="accent1"/>
                </a:solidFill>
              </a:defRPr>
            </a:lvl2pPr>
            <a:lvl3pPr marL="0" indent="0">
              <a:lnSpc>
                <a:spcPts val="3400"/>
              </a:lnSpc>
              <a:spcAft>
                <a:spcPts val="0"/>
              </a:spcAft>
              <a:buFontTx/>
              <a:buNone/>
              <a:defRPr sz="3200" b="1">
                <a:solidFill>
                  <a:schemeClr val="accent1"/>
                </a:solidFill>
              </a:defRPr>
            </a:lvl3pPr>
            <a:lvl4pPr marL="0" indent="0">
              <a:lnSpc>
                <a:spcPts val="3400"/>
              </a:lnSpc>
              <a:spcAft>
                <a:spcPts val="0"/>
              </a:spcAft>
              <a:buFontTx/>
              <a:buNone/>
              <a:defRPr sz="3200" b="1">
                <a:solidFill>
                  <a:schemeClr val="accent1"/>
                </a:solidFill>
              </a:defRPr>
            </a:lvl4pPr>
            <a:lvl5pPr marL="0" indent="0">
              <a:lnSpc>
                <a:spcPts val="3400"/>
              </a:lnSpc>
              <a:spcAft>
                <a:spcPts val="0"/>
              </a:spcAft>
              <a:buFontTx/>
              <a:buNone/>
              <a:defRPr sz="3200" b="1">
                <a:solidFill>
                  <a:schemeClr val="accent1"/>
                </a:solidFill>
              </a:defRPr>
            </a:lvl5pPr>
            <a:lvl6pPr marL="0" indent="0">
              <a:lnSpc>
                <a:spcPts val="3400"/>
              </a:lnSpc>
              <a:spcAft>
                <a:spcPts val="0"/>
              </a:spcAft>
              <a:buFontTx/>
              <a:buNone/>
              <a:defRPr sz="3200" b="1">
                <a:solidFill>
                  <a:schemeClr val="accent1"/>
                </a:solidFill>
              </a:defRPr>
            </a:lvl6pPr>
            <a:lvl7pPr marL="0" indent="0">
              <a:lnSpc>
                <a:spcPts val="3400"/>
              </a:lnSpc>
              <a:spcAft>
                <a:spcPts val="0"/>
              </a:spcAft>
              <a:buFontTx/>
              <a:buNone/>
              <a:defRPr sz="3200" b="1">
                <a:solidFill>
                  <a:schemeClr val="accent1"/>
                </a:solidFill>
              </a:defRPr>
            </a:lvl7pPr>
            <a:lvl8pPr marL="0" indent="0">
              <a:lnSpc>
                <a:spcPts val="3400"/>
              </a:lnSpc>
              <a:spcAft>
                <a:spcPts val="0"/>
              </a:spcAft>
              <a:buFontTx/>
              <a:buNone/>
              <a:defRPr sz="3200" b="1">
                <a:solidFill>
                  <a:schemeClr val="accent1"/>
                </a:solidFill>
              </a:defRPr>
            </a:lvl8pPr>
            <a:lvl9pPr marL="0" indent="0">
              <a:lnSpc>
                <a:spcPts val="3400"/>
              </a:lnSpc>
              <a:spcAft>
                <a:spcPts val="0"/>
              </a:spcAft>
              <a:buFontTx/>
              <a:buNone/>
              <a:defRPr sz="3200" b="1">
                <a:solidFill>
                  <a:schemeClr val="accent1"/>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2F69866D-85D0-4FE8-8F9C-5B3AFAA8A4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20674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698837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llout_graphic">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13712B-6C67-0345-B946-9E211703D8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694" y="0"/>
            <a:ext cx="12166611"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dirty="0"/>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2D04FA55-8342-EB47-8FB5-64A8F1FA3BCB}"/>
              </a:ext>
            </a:extLst>
          </p:cNvPr>
          <p:cNvSpPr>
            <a:spLocks noGrp="1"/>
          </p:cNvSpPr>
          <p:nvPr>
            <p:ph type="title"/>
          </p:nvPr>
        </p:nvSpPr>
        <p:spPr>
          <a:xfrm>
            <a:off x="457201" y="460375"/>
            <a:ext cx="6388100" cy="5486399"/>
          </a:xfrm>
        </p:spPr>
        <p:txBody>
          <a:bodyPr tIns="274320" anchor="ctr" anchorCtr="0">
            <a:noAutofit/>
          </a:bodyPr>
          <a:lstStyle>
            <a:lvl1pPr>
              <a:lnSpc>
                <a:spcPct val="100000"/>
              </a:lnSpc>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72E0AE13-F580-42A9-B2E2-8CA47D5697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1205525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F3915E5-4626-8746-AF40-A01779F84E20}"/>
              </a:ext>
            </a:extLst>
          </p:cNvPr>
          <p:cNvSpPr>
            <a:spLocks noGrp="1"/>
          </p:cNvSpPr>
          <p:nvPr>
            <p:ph type="media" sz="quarter" idx="10"/>
          </p:nvPr>
        </p:nvSpPr>
        <p:spPr>
          <a:xfrm>
            <a:off x="0" y="0"/>
            <a:ext cx="12191999" cy="6858000"/>
          </a:xfrm>
          <a:prstGeom prst="rect">
            <a:avLst/>
          </a:prstGeom>
          <a:solidFill>
            <a:schemeClr val="tx1"/>
          </a:solidFill>
        </p:spPr>
        <p:txBody>
          <a:bodyPr tIns="2651760"/>
          <a:lstStyle>
            <a:lvl1pPr algn="ctr">
              <a:defRPr>
                <a:solidFill>
                  <a:schemeClr val="bg1"/>
                </a:solidFill>
              </a:defRPr>
            </a:lvl1pPr>
          </a:lstStyle>
          <a:p>
            <a:r>
              <a:rPr lang="en-US" dirty="0"/>
              <a:t>Click icon to add media</a:t>
            </a:r>
          </a:p>
        </p:txBody>
      </p:sp>
    </p:spTree>
    <p:extLst>
      <p:ext uri="{BB962C8B-B14F-4D97-AF65-F5344CB8AC3E}">
        <p14:creationId xmlns:p14="http://schemas.microsoft.com/office/powerpoint/2010/main" val="196614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losing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298C9-43D4-492E-9748-F8E727DAA2A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204713" cy="6858000"/>
          </a:xfrm>
          <a:prstGeom prst="rect">
            <a:avLst/>
          </a:prstGeom>
        </p:spPr>
      </p:pic>
      <p:sp>
        <p:nvSpPr>
          <p:cNvPr id="6" name="Text Placeholder 5">
            <a:extLst>
              <a:ext uri="{FF2B5EF4-FFF2-40B4-BE49-F238E27FC236}">
                <a16:creationId xmlns:a16="http://schemas.microsoft.com/office/drawing/2014/main" id="{6CFD1512-8093-944C-A0B0-3654E6CD2486}"/>
              </a:ext>
            </a:extLst>
          </p:cNvPr>
          <p:cNvSpPr>
            <a:spLocks noGrp="1"/>
          </p:cNvSpPr>
          <p:nvPr>
            <p:ph type="body" sz="quarter" idx="14"/>
          </p:nvPr>
        </p:nvSpPr>
        <p:spPr>
          <a:xfrm>
            <a:off x="1736725" y="2835477"/>
            <a:ext cx="3619500" cy="3112885"/>
          </a:xfrm>
        </p:spPr>
        <p:txBody>
          <a:bodyPr tIns="228600"/>
          <a:lstStyle>
            <a:lvl1pPr>
              <a:lnSpc>
                <a:spcPct val="100000"/>
              </a:lnSpc>
              <a:spcAft>
                <a:spcPts val="0"/>
              </a:spcAft>
              <a:defRPr sz="2000" b="1">
                <a:solidFill>
                  <a:schemeClr val="bg1"/>
                </a:solidFill>
              </a:defRPr>
            </a:lvl1pPr>
            <a:lvl2pPr>
              <a:lnSpc>
                <a:spcPct val="100000"/>
              </a:lnSpc>
              <a:spcAft>
                <a:spcPts val="0"/>
              </a:spcAft>
              <a:defRPr sz="2000" b="0">
                <a:solidFill>
                  <a:schemeClr val="bg1"/>
                </a:solidFill>
              </a:defRPr>
            </a:lvl2pPr>
            <a:lvl3pPr marL="0" indent="0">
              <a:lnSpc>
                <a:spcPct val="100000"/>
              </a:lnSpc>
              <a:spcAft>
                <a:spcPts val="0"/>
              </a:spcAft>
              <a:buFontTx/>
              <a:buNone/>
              <a:defRPr sz="2000">
                <a:solidFill>
                  <a:schemeClr val="bg1"/>
                </a:solidFill>
              </a:defRPr>
            </a:lvl3pPr>
            <a:lvl4pPr marL="0" indent="0">
              <a:lnSpc>
                <a:spcPct val="100000"/>
              </a:lnSpc>
              <a:spcAft>
                <a:spcPts val="0"/>
              </a:spcAft>
              <a:buFontTx/>
              <a:buNone/>
              <a:defRPr sz="2000">
                <a:solidFill>
                  <a:schemeClr val="bg1"/>
                </a:solidFill>
              </a:defRPr>
            </a:lvl4pPr>
            <a:lvl5pPr marL="0" indent="0">
              <a:lnSpc>
                <a:spcPct val="100000"/>
              </a:lnSpc>
              <a:spcAft>
                <a:spcPts val="0"/>
              </a:spcAft>
              <a:buFontTx/>
              <a:buNone/>
              <a:defRPr sz="2000">
                <a:solidFill>
                  <a:schemeClr val="bg1"/>
                </a:solidFill>
              </a:defRPr>
            </a:lvl5pPr>
            <a:lvl6pPr marL="0" indent="0">
              <a:lnSpc>
                <a:spcPts val="1600"/>
              </a:lnSpc>
              <a:spcAft>
                <a:spcPts val="0"/>
              </a:spcAft>
              <a:buFontTx/>
              <a:buNone/>
              <a:defRPr sz="1400">
                <a:solidFill>
                  <a:schemeClr val="accent1"/>
                </a:solidFill>
              </a:defRPr>
            </a:lvl6pPr>
            <a:lvl7pPr marL="0" indent="0">
              <a:lnSpc>
                <a:spcPts val="1600"/>
              </a:lnSpc>
              <a:spcAft>
                <a:spcPts val="0"/>
              </a:spcAft>
              <a:buFontTx/>
              <a:buNone/>
              <a:defRPr sz="1400">
                <a:solidFill>
                  <a:schemeClr val="accent1"/>
                </a:solidFill>
              </a:defRPr>
            </a:lvl7pPr>
            <a:lvl8pPr marL="0" indent="0">
              <a:lnSpc>
                <a:spcPts val="1600"/>
              </a:lnSpc>
              <a:spcAft>
                <a:spcPts val="0"/>
              </a:spcAft>
              <a:buFontTx/>
              <a:buNone/>
              <a:defRPr sz="1400">
                <a:solidFill>
                  <a:schemeClr val="accent1"/>
                </a:solidFill>
              </a:defRPr>
            </a:lvl8pPr>
            <a:lvl9pPr marL="0" indent="0">
              <a:lnSpc>
                <a:spcPts val="1600"/>
              </a:lnSpc>
              <a:spcAft>
                <a:spcPts val="0"/>
              </a:spcAft>
              <a:buFontTx/>
              <a:buNone/>
              <a:defRPr sz="1400">
                <a:solidFill>
                  <a:schemeClr val="accent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B64170C-453C-524B-9C59-8FB91C746E10}"/>
              </a:ext>
            </a:extLst>
          </p:cNvPr>
          <p:cNvSpPr>
            <a:spLocks noGrp="1"/>
          </p:cNvSpPr>
          <p:nvPr>
            <p:ph type="title" hasCustomPrompt="1"/>
          </p:nvPr>
        </p:nvSpPr>
        <p:spPr>
          <a:xfrm>
            <a:off x="1736725" y="460375"/>
            <a:ext cx="3619500" cy="2375103"/>
          </a:xfrm>
        </p:spPr>
        <p:txBody>
          <a:bodyPr anchor="b" anchorCtr="0">
            <a:normAutofit/>
          </a:bodyPr>
          <a:lstStyle>
            <a:lvl1pPr>
              <a:lnSpc>
                <a:spcPct val="100000"/>
              </a:lnSpc>
              <a:defRPr sz="4000">
                <a:solidFill>
                  <a:schemeClr val="bg1"/>
                </a:solidFill>
              </a:defRPr>
            </a:lvl1pPr>
          </a:lstStyle>
          <a:p>
            <a:r>
              <a:rPr lang="en-US" dirty="0"/>
              <a:t>Thank you</a:t>
            </a:r>
          </a:p>
        </p:txBody>
      </p:sp>
      <p:sp>
        <p:nvSpPr>
          <p:cNvPr id="9" name="TextBox 8">
            <a:extLst>
              <a:ext uri="{FF2B5EF4-FFF2-40B4-BE49-F238E27FC236}">
                <a16:creationId xmlns:a16="http://schemas.microsoft.com/office/drawing/2014/main" id="{AB174E4E-FDCB-4504-9485-B45EB83D1099}"/>
              </a:ext>
            </a:extLst>
          </p:cNvPr>
          <p:cNvSpPr txBox="1"/>
          <p:nvPr userDrawn="1"/>
        </p:nvSpPr>
        <p:spPr>
          <a:xfrm>
            <a:off x="112457" y="6516911"/>
            <a:ext cx="6094770" cy="215444"/>
          </a:xfrm>
          <a:prstGeom prst="rect">
            <a:avLst/>
          </a:prstGeom>
          <a:noFill/>
        </p:spPr>
        <p:txBody>
          <a:bodyPr wrap="square">
            <a:spAutoFit/>
          </a:bodyPr>
          <a:lstStyle/>
          <a:p>
            <a:r>
              <a:rPr lang="en-US" sz="800" dirty="0">
                <a:effectLst/>
              </a:rPr>
              <a:t>Contact </a:t>
            </a:r>
            <a:r>
              <a:rPr lang="en-US" sz="800" dirty="0">
                <a:effectLst/>
                <a:hlinkClick r:id="rId3" action="ppaction://hlinkfile"/>
              </a:rPr>
              <a:t>SSMBrandSupport@ssmhealth.com</a:t>
            </a:r>
            <a:r>
              <a:rPr lang="en-US" sz="800" dirty="0">
                <a:effectLst/>
              </a:rPr>
              <a:t> with any questions about this template.</a:t>
            </a:r>
          </a:p>
        </p:txBody>
      </p:sp>
      <p:pic>
        <p:nvPicPr>
          <p:cNvPr id="10" name="Picture 9">
            <a:extLst>
              <a:ext uri="{FF2B5EF4-FFF2-40B4-BE49-F238E27FC236}">
                <a16:creationId xmlns:a16="http://schemas.microsoft.com/office/drawing/2014/main" id="{3DF22AB8-94B3-4E44-9B4F-CD6C8CB45A3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22328" y="5223164"/>
            <a:ext cx="3269672" cy="1634836"/>
          </a:xfrm>
          <a:prstGeom prst="rect">
            <a:avLst/>
          </a:prstGeom>
        </p:spPr>
      </p:pic>
    </p:spTree>
    <p:extLst>
      <p:ext uri="{BB962C8B-B14F-4D97-AF65-F5344CB8AC3E}">
        <p14:creationId xmlns:p14="http://schemas.microsoft.com/office/powerpoint/2010/main" val="2997555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974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81152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3628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2584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72737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886387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80316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18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940138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28080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365464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73EB-F132-4F64-98FE-CEFACBF976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2E3691-34C2-4C78-AFBA-D46455135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247540-FB78-4491-BD1A-905ECD8F29C4}"/>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3F77EDDF-3FA2-4458-8C73-1E3A300B9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91B2D-2C02-4D81-A459-8D7EC2858D2F}"/>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1581331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955E-439D-4A2A-8785-576DB61ED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EA22A-17BE-4553-8240-D3FA273CF8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490C3-1C2E-46D9-BC5B-737389413285}"/>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FC90F2E5-31D1-413E-905C-A2DFF7E39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40503-7383-4ACB-A072-7522F3560522}"/>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2396918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9372-DF19-4C22-8A5F-C652F62364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A7FD9E-E243-491D-8CD8-3AEC4CE03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87D4A-73AE-4E0D-AEF2-0C755502FB1B}"/>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1FAD3754-F261-49DE-AB2E-73165284B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E5F0-19F6-4F7B-A120-CFA2E143B843}"/>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692023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F30B-2BEE-4AFA-A7C5-74F9027AA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E9CBD-2421-45A1-AFF3-E51C9AAAB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ABE671-2F90-4C60-865F-CD28F89CDF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B31070-7D32-4DFA-AE7E-B3E5D1352EE9}"/>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6" name="Footer Placeholder 5">
            <a:extLst>
              <a:ext uri="{FF2B5EF4-FFF2-40B4-BE49-F238E27FC236}">
                <a16:creationId xmlns:a16="http://schemas.microsoft.com/office/drawing/2014/main" id="{6201AD6A-CDA0-4F13-AFBC-73BE7749C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213E-379E-45EB-BFD2-49D9DDE20A05}"/>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3731052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D5BE-EF4B-4684-B4A6-5F5EEB8C59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5C18F-5B32-4723-AE83-662521DA7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891CB8-6D9C-4E4A-A751-A80125B984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3226F-22EC-409F-A3AD-30168B423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3E398-920B-431C-BBAE-24F4D8EC82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E7951-154B-4433-9CAB-40C608481239}"/>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8" name="Footer Placeholder 7">
            <a:extLst>
              <a:ext uri="{FF2B5EF4-FFF2-40B4-BE49-F238E27FC236}">
                <a16:creationId xmlns:a16="http://schemas.microsoft.com/office/drawing/2014/main" id="{116F6070-4CD8-43E3-886B-94E5A9DE2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BBF97D-44BB-48B3-8ABC-037B5040BDCB}"/>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1638960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602B-D56F-40AE-8911-3F92EF8906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749D8A-1E07-442D-84FF-612D148BB4CC}"/>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4" name="Footer Placeholder 3">
            <a:extLst>
              <a:ext uri="{FF2B5EF4-FFF2-40B4-BE49-F238E27FC236}">
                <a16:creationId xmlns:a16="http://schemas.microsoft.com/office/drawing/2014/main" id="{E6EEC64D-3145-400A-ADD4-3B7FC92626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E9071A-0718-47A7-817D-57CA7434D495}"/>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140506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C2AB9-45E0-414B-A0DA-FDA4F90BF8E9}"/>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3" name="Footer Placeholder 2">
            <a:extLst>
              <a:ext uri="{FF2B5EF4-FFF2-40B4-BE49-F238E27FC236}">
                <a16:creationId xmlns:a16="http://schemas.microsoft.com/office/drawing/2014/main" id="{70510A0A-1CF9-4F22-A693-B6BE9C7478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A32DFE-074C-4EA3-82EA-7D0F92C72CE8}"/>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235936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965991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8F19-3DB6-4F6D-B82A-88FA55E2A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54FFF-1F87-482D-A7C6-74931FD8F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2550F-406B-49A0-8247-25159EA76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7300B-2108-404D-A26C-575F9CD04A87}"/>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6" name="Footer Placeholder 5">
            <a:extLst>
              <a:ext uri="{FF2B5EF4-FFF2-40B4-BE49-F238E27FC236}">
                <a16:creationId xmlns:a16="http://schemas.microsoft.com/office/drawing/2014/main" id="{A9154850-546B-4DBA-AF5F-DF28D029E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444C1-D1C8-4085-AE9A-74921FE70851}"/>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3674589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47E2-215B-491E-9DBD-D77DA8B5D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802BA-A939-4ED6-8919-E47F6C9DB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B03AED-0869-490C-AACE-5767EB7E8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39067-D415-4B67-9C60-29363A699B71}"/>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6" name="Footer Placeholder 5">
            <a:extLst>
              <a:ext uri="{FF2B5EF4-FFF2-40B4-BE49-F238E27FC236}">
                <a16:creationId xmlns:a16="http://schemas.microsoft.com/office/drawing/2014/main" id="{99A733BE-B10C-4BB8-81A6-BBE078858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E6B35-C0E8-4F27-9E49-AA91CA36AF7F}"/>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4048153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FBEA-DB2B-4C60-B18C-8B0B440DC2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B0C34-4157-4814-A1B0-15EBC9D171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D15E9-48F1-4E49-9DA4-5D1FBCA0E320}"/>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19426638-C253-427F-B08C-41D25D7B4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5B66-E573-41EF-8C31-AEDA8E7C0393}"/>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20990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8C8E2-D18F-4CCA-B5A1-F98B4A55F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12AE0-7FA8-494C-96BA-D37B9D6EEA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1B18A-C783-4061-AE98-99E129FF8AEF}"/>
              </a:ext>
            </a:extLst>
          </p:cNvPr>
          <p:cNvSpPr>
            <a:spLocks noGrp="1"/>
          </p:cNvSpPr>
          <p:nvPr>
            <p:ph type="dt" sz="half" idx="10"/>
          </p:nvPr>
        </p:nvSpPr>
        <p:spPr/>
        <p:txBody>
          <a:body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83F2F864-C661-4F01-87CB-DCEA29CED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A4D36-E35D-4091-9F0A-FBC4A73B0B72}"/>
              </a:ext>
            </a:extLst>
          </p:cNvPr>
          <p:cNvSpPr>
            <a:spLocks noGrp="1"/>
          </p:cNvSpPr>
          <p:nvPr>
            <p:ph type="sldNum" sz="quarter" idx="12"/>
          </p:nvPr>
        </p:nvSpPr>
        <p:spPr/>
        <p:txBody>
          <a:bodyPr/>
          <a:lstStyle/>
          <a:p>
            <a:fld id="{16C25622-759B-43CF-923C-C64C7EBF20DB}" type="slidenum">
              <a:rPr lang="en-US" smtClean="0"/>
              <a:t>‹#›</a:t>
            </a:fld>
            <a:endParaRPr lang="en-US"/>
          </a:p>
        </p:txBody>
      </p:sp>
    </p:spTree>
    <p:extLst>
      <p:ext uri="{BB962C8B-B14F-4D97-AF65-F5344CB8AC3E}">
        <p14:creationId xmlns:p14="http://schemas.microsoft.com/office/powerpoint/2010/main" val="2025118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_1text_imag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6181D5-F853-7B4C-8667-F4979C91F4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10" name="Picture Placeholder 9">
            <a:extLst>
              <a:ext uri="{FF2B5EF4-FFF2-40B4-BE49-F238E27FC236}">
                <a16:creationId xmlns:a16="http://schemas.microsoft.com/office/drawing/2014/main" id="{F0B8B044-B05D-6A4D-837B-07CD4522850D}"/>
              </a:ext>
            </a:extLst>
          </p:cNvPr>
          <p:cNvSpPr>
            <a:spLocks noGrp="1"/>
          </p:cNvSpPr>
          <p:nvPr>
            <p:ph type="pic" sz="quarter" idx="14"/>
          </p:nvPr>
        </p:nvSpPr>
        <p:spPr>
          <a:xfrm>
            <a:off x="6219823" y="1781176"/>
            <a:ext cx="5524503" cy="4165600"/>
          </a:xfrm>
          <a:prstGeom prst="rect">
            <a:avLst/>
          </a:prstGeom>
          <a:solidFill>
            <a:schemeClr val="bg2"/>
          </a:solidFill>
        </p:spPr>
        <p:txBody>
          <a:bodyPr tIns="1554480"/>
          <a:lstStyle>
            <a:lvl1pPr algn="ctr">
              <a:defRPr/>
            </a:lvl1pPr>
          </a:lstStyle>
          <a:p>
            <a:r>
              <a:rPr lang="en-US"/>
              <a:t>Click icon to add picture</a:t>
            </a:r>
          </a:p>
        </p:txBody>
      </p:sp>
      <p:sp>
        <p:nvSpPr>
          <p:cNvPr id="6" name="Title 5">
            <a:extLst>
              <a:ext uri="{FF2B5EF4-FFF2-40B4-BE49-F238E27FC236}">
                <a16:creationId xmlns:a16="http://schemas.microsoft.com/office/drawing/2014/main" id="{7526FED9-CC22-9D47-84CE-81A20AA9CB7C}"/>
              </a:ext>
            </a:extLst>
          </p:cNvPr>
          <p:cNvSpPr>
            <a:spLocks noGrp="1"/>
          </p:cNvSpPr>
          <p:nvPr>
            <p:ph type="title"/>
          </p:nvPr>
        </p:nvSpPr>
        <p:spPr>
          <a:xfrm>
            <a:off x="457200" y="460374"/>
            <a:ext cx="10004425" cy="1063625"/>
          </a:xfrm>
        </p:spPr>
        <p:txBody>
          <a:bodyPr>
            <a:noAutofit/>
          </a:bodyPr>
          <a:lstStyle>
            <a:lvl1pPr>
              <a:defRPr sz="4000"/>
            </a:lvl1pPr>
          </a:lstStyle>
          <a:p>
            <a:r>
              <a:rPr lang="en-US" dirty="0"/>
              <a:t>Click to edit Master title style</a:t>
            </a:r>
          </a:p>
        </p:txBody>
      </p:sp>
      <p:sp>
        <p:nvSpPr>
          <p:cNvPr id="13" name="Text Placeholder 6">
            <a:extLst>
              <a:ext uri="{FF2B5EF4-FFF2-40B4-BE49-F238E27FC236}">
                <a16:creationId xmlns:a16="http://schemas.microsoft.com/office/drawing/2014/main" id="{D40DA681-511D-49EB-9EE4-0979C2F3D345}"/>
              </a:ext>
            </a:extLst>
          </p:cNvPr>
          <p:cNvSpPr>
            <a:spLocks noGrp="1"/>
          </p:cNvSpPr>
          <p:nvPr>
            <p:ph type="body" sz="quarter" idx="13" hasCustomPrompt="1"/>
          </p:nvPr>
        </p:nvSpPr>
        <p:spPr>
          <a:xfrm>
            <a:off x="457200" y="1781175"/>
            <a:ext cx="5518150" cy="4165600"/>
          </a:xfrm>
          <a:prstGeom prst="rect">
            <a:avLst/>
          </a:prstGeom>
        </p:spPr>
        <p:txBody>
          <a:bodyPr tIns="0"/>
          <a:lstStyle>
            <a:lvl3pPr marL="457200" indent="-174625">
              <a:defRPr/>
            </a:lvl3pPr>
            <a:lvl4pPr marL="688975" indent="-173038">
              <a:defRPr/>
            </a:lvl4pPr>
            <a:lvl5pPr marL="914400" indent="-168275">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186FA54-A60C-4567-B23E-D88F8C7F7C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266665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_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425ED-E430-0E4F-B429-2C4F188A6C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6560622" y="2025003"/>
            <a:ext cx="5530850" cy="3356433"/>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11" name="Text Placeholder 6">
            <a:extLst>
              <a:ext uri="{FF2B5EF4-FFF2-40B4-BE49-F238E27FC236}">
                <a16:creationId xmlns:a16="http://schemas.microsoft.com/office/drawing/2014/main" id="{65013585-1465-C340-A828-6995CE33DC47}"/>
              </a:ext>
            </a:extLst>
          </p:cNvPr>
          <p:cNvSpPr>
            <a:spLocks noGrp="1"/>
          </p:cNvSpPr>
          <p:nvPr>
            <p:ph type="body" sz="quarter" idx="11"/>
          </p:nvPr>
        </p:nvSpPr>
        <p:spPr>
          <a:xfrm>
            <a:off x="6560623" y="5381436"/>
            <a:ext cx="5530850" cy="809167"/>
          </a:xfrm>
          <a:prstGeom prst="rect">
            <a:avLst/>
          </a:prstGeom>
        </p:spPr>
        <p:txBody>
          <a:bodyPr tIns="91440" anchor="t" anchorCtr="0">
            <a:noAutofit/>
          </a:bodyPr>
          <a:lstStyle>
            <a:lvl1pPr>
              <a:lnSpc>
                <a:spcPct val="100000"/>
              </a:lnSpc>
              <a:spcAft>
                <a:spcPts val="0"/>
              </a:spcAft>
              <a:defRPr sz="1800" b="0" i="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97EC1E35-1539-4E21-B26B-C24E621780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69672" cy="1634836"/>
          </a:xfrm>
          <a:prstGeom prst="rect">
            <a:avLst/>
          </a:prstGeom>
        </p:spPr>
      </p:pic>
    </p:spTree>
    <p:extLst>
      <p:ext uri="{BB962C8B-B14F-4D97-AF65-F5344CB8AC3E}">
        <p14:creationId xmlns:p14="http://schemas.microsoft.com/office/powerpoint/2010/main" val="3562496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losing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298C9-43D4-492E-9748-F8E727DAA2A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204713" cy="6858000"/>
          </a:xfrm>
          <a:prstGeom prst="rect">
            <a:avLst/>
          </a:prstGeom>
        </p:spPr>
      </p:pic>
      <p:sp>
        <p:nvSpPr>
          <p:cNvPr id="6" name="Text Placeholder 5">
            <a:extLst>
              <a:ext uri="{FF2B5EF4-FFF2-40B4-BE49-F238E27FC236}">
                <a16:creationId xmlns:a16="http://schemas.microsoft.com/office/drawing/2014/main" id="{6CFD1512-8093-944C-A0B0-3654E6CD2486}"/>
              </a:ext>
            </a:extLst>
          </p:cNvPr>
          <p:cNvSpPr>
            <a:spLocks noGrp="1"/>
          </p:cNvSpPr>
          <p:nvPr>
            <p:ph type="body" sz="quarter" idx="14"/>
          </p:nvPr>
        </p:nvSpPr>
        <p:spPr>
          <a:xfrm>
            <a:off x="1736725" y="2835477"/>
            <a:ext cx="3619500" cy="3112885"/>
          </a:xfrm>
        </p:spPr>
        <p:txBody>
          <a:bodyPr tIns="228600"/>
          <a:lstStyle>
            <a:lvl1pPr>
              <a:lnSpc>
                <a:spcPct val="100000"/>
              </a:lnSpc>
              <a:spcAft>
                <a:spcPts val="0"/>
              </a:spcAft>
              <a:defRPr sz="2000" b="1">
                <a:solidFill>
                  <a:schemeClr val="bg1"/>
                </a:solidFill>
              </a:defRPr>
            </a:lvl1pPr>
            <a:lvl2pPr>
              <a:lnSpc>
                <a:spcPct val="100000"/>
              </a:lnSpc>
              <a:spcAft>
                <a:spcPts val="0"/>
              </a:spcAft>
              <a:defRPr sz="2000" b="0">
                <a:solidFill>
                  <a:schemeClr val="bg1"/>
                </a:solidFill>
              </a:defRPr>
            </a:lvl2pPr>
            <a:lvl3pPr marL="0" indent="0">
              <a:lnSpc>
                <a:spcPct val="100000"/>
              </a:lnSpc>
              <a:spcAft>
                <a:spcPts val="0"/>
              </a:spcAft>
              <a:buFontTx/>
              <a:buNone/>
              <a:defRPr sz="2000">
                <a:solidFill>
                  <a:schemeClr val="bg1"/>
                </a:solidFill>
              </a:defRPr>
            </a:lvl3pPr>
            <a:lvl4pPr marL="0" indent="0">
              <a:lnSpc>
                <a:spcPct val="100000"/>
              </a:lnSpc>
              <a:spcAft>
                <a:spcPts val="0"/>
              </a:spcAft>
              <a:buFontTx/>
              <a:buNone/>
              <a:defRPr sz="2000">
                <a:solidFill>
                  <a:schemeClr val="bg1"/>
                </a:solidFill>
              </a:defRPr>
            </a:lvl4pPr>
            <a:lvl5pPr marL="0" indent="0">
              <a:lnSpc>
                <a:spcPct val="100000"/>
              </a:lnSpc>
              <a:spcAft>
                <a:spcPts val="0"/>
              </a:spcAft>
              <a:buFontTx/>
              <a:buNone/>
              <a:defRPr sz="2000">
                <a:solidFill>
                  <a:schemeClr val="bg1"/>
                </a:solidFill>
              </a:defRPr>
            </a:lvl5pPr>
            <a:lvl6pPr marL="0" indent="0">
              <a:lnSpc>
                <a:spcPts val="1600"/>
              </a:lnSpc>
              <a:spcAft>
                <a:spcPts val="0"/>
              </a:spcAft>
              <a:buFontTx/>
              <a:buNone/>
              <a:defRPr sz="1400">
                <a:solidFill>
                  <a:schemeClr val="accent1"/>
                </a:solidFill>
              </a:defRPr>
            </a:lvl6pPr>
            <a:lvl7pPr marL="0" indent="0">
              <a:lnSpc>
                <a:spcPts val="1600"/>
              </a:lnSpc>
              <a:spcAft>
                <a:spcPts val="0"/>
              </a:spcAft>
              <a:buFontTx/>
              <a:buNone/>
              <a:defRPr sz="1400">
                <a:solidFill>
                  <a:schemeClr val="accent1"/>
                </a:solidFill>
              </a:defRPr>
            </a:lvl7pPr>
            <a:lvl8pPr marL="0" indent="0">
              <a:lnSpc>
                <a:spcPts val="1600"/>
              </a:lnSpc>
              <a:spcAft>
                <a:spcPts val="0"/>
              </a:spcAft>
              <a:buFontTx/>
              <a:buNone/>
              <a:defRPr sz="1400">
                <a:solidFill>
                  <a:schemeClr val="accent1"/>
                </a:solidFill>
              </a:defRPr>
            </a:lvl8pPr>
            <a:lvl9pPr marL="0" indent="0">
              <a:lnSpc>
                <a:spcPts val="1600"/>
              </a:lnSpc>
              <a:spcAft>
                <a:spcPts val="0"/>
              </a:spcAft>
              <a:buFontTx/>
              <a:buNone/>
              <a:defRPr sz="1400">
                <a:solidFill>
                  <a:schemeClr val="accent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B64170C-453C-524B-9C59-8FB91C746E10}"/>
              </a:ext>
            </a:extLst>
          </p:cNvPr>
          <p:cNvSpPr>
            <a:spLocks noGrp="1"/>
          </p:cNvSpPr>
          <p:nvPr>
            <p:ph type="title" hasCustomPrompt="1"/>
          </p:nvPr>
        </p:nvSpPr>
        <p:spPr>
          <a:xfrm>
            <a:off x="1736725" y="460375"/>
            <a:ext cx="3619500" cy="2375103"/>
          </a:xfrm>
        </p:spPr>
        <p:txBody>
          <a:bodyPr anchor="b" anchorCtr="0">
            <a:normAutofit/>
          </a:bodyPr>
          <a:lstStyle>
            <a:lvl1pPr>
              <a:lnSpc>
                <a:spcPct val="100000"/>
              </a:lnSpc>
              <a:defRPr sz="4000">
                <a:solidFill>
                  <a:schemeClr val="bg1"/>
                </a:solidFill>
              </a:defRPr>
            </a:lvl1pPr>
          </a:lstStyle>
          <a:p>
            <a:r>
              <a:rPr lang="en-US" dirty="0"/>
              <a:t>Thank you</a:t>
            </a:r>
          </a:p>
        </p:txBody>
      </p:sp>
      <p:sp>
        <p:nvSpPr>
          <p:cNvPr id="9" name="TextBox 8">
            <a:extLst>
              <a:ext uri="{FF2B5EF4-FFF2-40B4-BE49-F238E27FC236}">
                <a16:creationId xmlns:a16="http://schemas.microsoft.com/office/drawing/2014/main" id="{AB174E4E-FDCB-4504-9485-B45EB83D1099}"/>
              </a:ext>
            </a:extLst>
          </p:cNvPr>
          <p:cNvSpPr txBox="1"/>
          <p:nvPr userDrawn="1"/>
        </p:nvSpPr>
        <p:spPr>
          <a:xfrm>
            <a:off x="112457" y="6516911"/>
            <a:ext cx="6094770" cy="215444"/>
          </a:xfrm>
          <a:prstGeom prst="rect">
            <a:avLst/>
          </a:prstGeom>
          <a:noFill/>
        </p:spPr>
        <p:txBody>
          <a:bodyPr wrap="square">
            <a:spAutoFit/>
          </a:bodyPr>
          <a:lstStyle/>
          <a:p>
            <a:r>
              <a:rPr lang="en-US" sz="800" dirty="0">
                <a:effectLst/>
              </a:rPr>
              <a:t>Contact </a:t>
            </a:r>
            <a:r>
              <a:rPr lang="en-US" sz="800" dirty="0">
                <a:effectLst/>
                <a:hlinkClick r:id="rId3" action="ppaction://hlinkfile"/>
              </a:rPr>
              <a:t>SSMBrandSupport@ssmhealth.com</a:t>
            </a:r>
            <a:r>
              <a:rPr lang="en-US" sz="800" dirty="0">
                <a:effectLst/>
              </a:rPr>
              <a:t> with any questions about this template.</a:t>
            </a:r>
          </a:p>
        </p:txBody>
      </p:sp>
      <p:pic>
        <p:nvPicPr>
          <p:cNvPr id="10" name="Picture 9">
            <a:extLst>
              <a:ext uri="{FF2B5EF4-FFF2-40B4-BE49-F238E27FC236}">
                <a16:creationId xmlns:a16="http://schemas.microsoft.com/office/drawing/2014/main" id="{3DF22AB8-94B3-4E44-9B4F-CD6C8CB45A3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22328" y="5223164"/>
            <a:ext cx="3269672" cy="1634836"/>
          </a:xfrm>
          <a:prstGeom prst="rect">
            <a:avLst/>
          </a:prstGeom>
        </p:spPr>
      </p:pic>
    </p:spTree>
    <p:extLst>
      <p:ext uri="{BB962C8B-B14F-4D97-AF65-F5344CB8AC3E}">
        <p14:creationId xmlns:p14="http://schemas.microsoft.com/office/powerpoint/2010/main" val="1921529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_3_column_bkg">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3572"/>
            <a:ext cx="12179300" cy="6858000"/>
          </a:xfrm>
          <a:prstGeom prst="rect">
            <a:avLst/>
          </a:prstGeom>
        </p:spPr>
      </p:pic>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a:pPr/>
              <a:t>‹#›</a:t>
            </a:fld>
            <a:endParaRPr lang="en-US"/>
          </a:p>
        </p:txBody>
      </p:sp>
      <p:sp>
        <p:nvSpPr>
          <p:cNvPr id="5" name="Title 4">
            <a:extLst>
              <a:ext uri="{FF2B5EF4-FFF2-40B4-BE49-F238E27FC236}">
                <a16:creationId xmlns:a16="http://schemas.microsoft.com/office/drawing/2014/main" id="{17ECD48A-1ACE-7A4E-ADE0-38C9EC6B83B8}"/>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p>
        </p:txBody>
      </p:sp>
      <p:sp>
        <p:nvSpPr>
          <p:cNvPr id="12" name="Text Placeholder 6">
            <a:extLst>
              <a:ext uri="{FF2B5EF4-FFF2-40B4-BE49-F238E27FC236}">
                <a16:creationId xmlns:a16="http://schemas.microsoft.com/office/drawing/2014/main" id="{92392849-C1CB-41FA-9572-62E0F81C8ABB}"/>
              </a:ext>
            </a:extLst>
          </p:cNvPr>
          <p:cNvSpPr>
            <a:spLocks noGrp="1"/>
          </p:cNvSpPr>
          <p:nvPr>
            <p:ph type="body" sz="quarter" idx="13" hasCustomPrompt="1"/>
          </p:nvPr>
        </p:nvSpPr>
        <p:spPr>
          <a:xfrm>
            <a:off x="457200"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2DB2F991-2F42-4176-8CB0-D7B478517DB8}"/>
              </a:ext>
            </a:extLst>
          </p:cNvPr>
          <p:cNvSpPr>
            <a:spLocks noGrp="1"/>
          </p:cNvSpPr>
          <p:nvPr>
            <p:ph type="body" sz="quarter" idx="21" hasCustomPrompt="1"/>
          </p:nvPr>
        </p:nvSpPr>
        <p:spPr>
          <a:xfrm>
            <a:off x="4298247"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1AA2D8F8-00F4-412A-8A22-AF0BBB46E78E}"/>
              </a:ext>
            </a:extLst>
          </p:cNvPr>
          <p:cNvSpPr>
            <a:spLocks noGrp="1"/>
          </p:cNvSpPr>
          <p:nvPr>
            <p:ph type="body" sz="quarter" idx="22" hasCustomPrompt="1"/>
          </p:nvPr>
        </p:nvSpPr>
        <p:spPr>
          <a:xfrm>
            <a:off x="8139293" y="1766843"/>
            <a:ext cx="3595507" cy="4165600"/>
          </a:xfrm>
          <a:prstGeom prst="rect">
            <a:avLst/>
          </a:prstGeom>
          <a:solidFill>
            <a:schemeClr val="bg1"/>
          </a:solidFill>
        </p:spPr>
        <p:txBody>
          <a:bodyPr lIns="274320" tIns="274320" rIns="274320" bIns="274320" anchor="t" anchorCtr="0"/>
          <a:lstStyle>
            <a:lvl1pPr>
              <a:spcBef>
                <a:spcPts val="1200"/>
              </a:spcBef>
              <a:defRPr>
                <a:solidFill>
                  <a:schemeClr val="accent1"/>
                </a:solidFill>
              </a:defRPr>
            </a:lvl1pPr>
            <a:lvl2pPr>
              <a:defRPr>
                <a:solidFill>
                  <a:schemeClr val="accent1"/>
                </a:solidFill>
              </a:defRPr>
            </a:lvl2pPr>
            <a:lvl3pPr marL="457200" indent="-174625">
              <a:buClr>
                <a:schemeClr val="accent1"/>
              </a:buClr>
              <a:defRPr>
                <a:solidFill>
                  <a:schemeClr val="accent1"/>
                </a:solidFill>
              </a:defRPr>
            </a:lvl3pPr>
            <a:lvl4pPr marL="688975"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endParaRPr lang="en-US" b="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E20A7B0-0333-4E5D-90B9-52E0126D7F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6325" y="5921444"/>
            <a:ext cx="3566183" cy="1114432"/>
          </a:xfrm>
          <a:prstGeom prst="rect">
            <a:avLst/>
          </a:prstGeom>
        </p:spPr>
      </p:pic>
    </p:spTree>
    <p:extLst>
      <p:ext uri="{BB962C8B-B14F-4D97-AF65-F5344CB8AC3E}">
        <p14:creationId xmlns:p14="http://schemas.microsoft.com/office/powerpoint/2010/main" val="3072716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4" name="Picture 3">
            <a:extLst>
              <a:ext uri="{FF2B5EF4-FFF2-40B4-BE49-F238E27FC236}">
                <a16:creationId xmlns:a16="http://schemas.microsoft.com/office/drawing/2014/main" id="{48979A98-4681-4F76-842E-168CA1A67E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824255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387C12DA-4343-4251-9883-F5B7C5931B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62033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85725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ver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1E21D3BD-DB3B-46BC-A793-095E575F74D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4143434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EB9A9529-8A12-4287-B0D3-7729C9141E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710229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B27FD060-35D6-42ED-B323-2171DAED3C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348485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0F034417-16A9-46C2-B1EB-78EADCA4941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4067084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F161C5D6-636C-4574-8EBF-CBECE94E18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894081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0A287693-A3ED-4C4E-B02B-9F92F11817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509419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324EE7C6-B23D-4C44-B751-B60E08614B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221790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6822B5DF-198A-4411-A5C5-5A7F18787C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903347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over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EBF9D57F-B41C-4E55-B511-5AEC8655D9F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42746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419C1944-268B-4A91-AD1F-25980004EC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428262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321943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6006CBE0-EC58-4290-9157-CF5BF2B46E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427526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over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4BC23B00-8DF9-4B59-9887-11C3F7E620D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679685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2132E31E-7D0C-4D18-8FD3-A4A891A029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68995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A6A8A26A-C717-4686-AF35-C8592D9AA6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557366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160FC41B-C87F-493E-89B2-EF47537665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371136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37EFB543-6FE6-4B04-95C2-11AAA45FEE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922421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E4226494-80E7-4F80-8044-61FE17E1D0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162717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C577ED84-9170-4078-9743-7B21B5065E6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262119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AED22D79-BB42-4223-BD7E-C48460EE0F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081830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457FA7A7-A7C8-4732-9759-260C006472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85820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865423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10B40BB5-BA91-4F46-96D4-32A095B96C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8259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5B92B500-5420-4E81-A247-2EC021939C6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4186781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D2404C0C-74BB-427B-823C-1B8ACDFB1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972395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A08E6C3A-C03D-4790-BCB4-B08937DACC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703446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EF5CD7E1-7E5C-46C1-B33A-8580C6307D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722585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0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FAE12A97-6225-43C2-B5AF-45C33464F06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3479069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668EC331-61D9-4B68-AAE8-76FE8E557C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274045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A010035E-C488-4325-94A7-D7F9A8D369B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4791698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3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7DA90043-21C5-4A56-A7F2-0356C236A0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100433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4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r>
              <a:rPr lang="en-US" dirty="0"/>
              <a:t>Click icon to add picture</a:t>
            </a:r>
          </a:p>
        </p:txBody>
      </p:sp>
      <p:pic>
        <p:nvPicPr>
          <p:cNvPr id="8" name="Picture 7">
            <a:extLst>
              <a:ext uri="{FF2B5EF4-FFF2-40B4-BE49-F238E27FC236}">
                <a16:creationId xmlns:a16="http://schemas.microsoft.com/office/drawing/2014/main" id="{59590AF0-488C-4EF2-AD8A-30D3EEEE99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260466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542409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5_cover_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BD1EDE-17B0-1D49-A2E9-A02460C0BB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75"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1524001"/>
            <a:ext cx="4899025" cy="3848100"/>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57200" y="5372100"/>
            <a:ext cx="4899025" cy="574676"/>
          </a:xfrm>
          <a:prstGeom prst="rect">
            <a:avLst/>
          </a:prstGeom>
        </p:spPr>
        <p:txBody>
          <a:bodyPr tIns="91440" anchor="t" anchorCtr="0">
            <a:noAutofit/>
          </a:bodyPr>
          <a:lstStyle>
            <a:lvl1pPr>
              <a:lnSpc>
                <a:spcPct val="100000"/>
              </a:lnSpc>
              <a:spcAft>
                <a:spcPts val="0"/>
              </a:spcAft>
              <a:defRPr sz="1800" b="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815C3223-E131-BB4A-8700-51420B67020B}"/>
              </a:ext>
            </a:extLst>
          </p:cNvPr>
          <p:cNvSpPr>
            <a:spLocks noGrp="1" noChangeAspect="1"/>
          </p:cNvSpPr>
          <p:nvPr>
            <p:ph type="pic" sz="quarter" idx="12"/>
          </p:nvPr>
        </p:nvSpPr>
        <p:spPr>
          <a:xfrm>
            <a:off x="2620208" y="0"/>
            <a:ext cx="9571792" cy="6858000"/>
          </a:xfrm>
          <a:custGeom>
            <a:avLst/>
            <a:gdLst>
              <a:gd name="connsiteX0" fmla="*/ 3002885 w 5064631"/>
              <a:gd name="connsiteY0" fmla="*/ 3265923 h 3628711"/>
              <a:gd name="connsiteX1" fmla="*/ 3426086 w 5064631"/>
              <a:gd name="connsiteY1" fmla="*/ 3628711 h 3628711"/>
              <a:gd name="connsiteX2" fmla="*/ 2342944 w 5064631"/>
              <a:gd name="connsiteY2" fmla="*/ 3628711 h 3628711"/>
              <a:gd name="connsiteX3" fmla="*/ 2579503 w 5064631"/>
              <a:gd name="connsiteY3" fmla="*/ 3502658 h 3628711"/>
              <a:gd name="connsiteX4" fmla="*/ 1718367 w 5064631"/>
              <a:gd name="connsiteY4" fmla="*/ 0 h 3628711"/>
              <a:gd name="connsiteX5" fmla="*/ 5064631 w 5064631"/>
              <a:gd name="connsiteY5" fmla="*/ 0 h 3628711"/>
              <a:gd name="connsiteX6" fmla="*/ 5064631 w 5064631"/>
              <a:gd name="connsiteY6" fmla="*/ 3628711 h 3628711"/>
              <a:gd name="connsiteX7" fmla="*/ 3628295 w 5064631"/>
              <a:gd name="connsiteY7" fmla="*/ 3628711 h 3628711"/>
              <a:gd name="connsiteX8" fmla="*/ 3063891 w 5064631"/>
              <a:gd name="connsiteY8" fmla="*/ 3159813 h 3628711"/>
              <a:gd name="connsiteX9" fmla="*/ 3053761 w 5064631"/>
              <a:gd name="connsiteY9" fmla="*/ 3149864 h 3628711"/>
              <a:gd name="connsiteX10" fmla="*/ 3038746 w 5064631"/>
              <a:gd name="connsiteY10" fmla="*/ 3134668 h 3628711"/>
              <a:gd name="connsiteX11" fmla="*/ 2947935 w 5064631"/>
              <a:gd name="connsiteY11" fmla="*/ 3038971 h 3628711"/>
              <a:gd name="connsiteX12" fmla="*/ 2942870 w 5064631"/>
              <a:gd name="connsiteY12" fmla="*/ 3033906 h 3628711"/>
              <a:gd name="connsiteX13" fmla="*/ 2796884 w 5064631"/>
              <a:gd name="connsiteY13" fmla="*/ 2877607 h 3628711"/>
              <a:gd name="connsiteX14" fmla="*/ 2791638 w 5064631"/>
              <a:gd name="connsiteY14" fmla="*/ 2872722 h 3628711"/>
              <a:gd name="connsiteX15" fmla="*/ 2771558 w 5064631"/>
              <a:gd name="connsiteY15" fmla="*/ 2852461 h 3628711"/>
              <a:gd name="connsiteX16" fmla="*/ 2761428 w 5064631"/>
              <a:gd name="connsiteY16" fmla="*/ 2842512 h 3628711"/>
              <a:gd name="connsiteX17" fmla="*/ 2756544 w 5064631"/>
              <a:gd name="connsiteY17" fmla="*/ 2837266 h 3628711"/>
              <a:gd name="connsiteX18" fmla="*/ 2746232 w 5064631"/>
              <a:gd name="connsiteY18" fmla="*/ 2827316 h 3628711"/>
              <a:gd name="connsiteX19" fmla="*/ 2716204 w 5064631"/>
              <a:gd name="connsiteY19" fmla="*/ 2792040 h 3628711"/>
              <a:gd name="connsiteX20" fmla="*/ 1839387 w 5064631"/>
              <a:gd name="connsiteY20" fmla="*/ 1764155 h 3628711"/>
              <a:gd name="connsiteX21" fmla="*/ 831420 w 5064631"/>
              <a:gd name="connsiteY21" fmla="*/ 665538 h 3628711"/>
              <a:gd name="connsiteX22" fmla="*/ 685253 w 5064631"/>
              <a:gd name="connsiteY22" fmla="*/ 534384 h 3628711"/>
              <a:gd name="connsiteX23" fmla="*/ 1088477 w 5064631"/>
              <a:gd name="connsiteY23" fmla="*/ 307533 h 3628711"/>
              <a:gd name="connsiteX24" fmla="*/ 1718367 w 5064631"/>
              <a:gd name="connsiteY24" fmla="*/ 0 h 3628711"/>
              <a:gd name="connsiteX25" fmla="*/ 0 w 5064631"/>
              <a:gd name="connsiteY25" fmla="*/ 0 h 3628711"/>
              <a:gd name="connsiteX26" fmla="*/ 1421381 w 5064631"/>
              <a:gd name="connsiteY26" fmla="*/ 0 h 3628711"/>
              <a:gd name="connsiteX27" fmla="*/ 1028222 w 5064631"/>
              <a:gd name="connsiteY27" fmla="*/ 201844 h 3628711"/>
              <a:gd name="connsiteX28" fmla="*/ 589649 w 5064631"/>
              <a:gd name="connsiteY28" fmla="*/ 448944 h 3628711"/>
              <a:gd name="connsiteX29" fmla="*/ 0 w 5064631"/>
              <a:gd name="connsiteY29" fmla="*/ 0 h 36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4631" h="3628711">
                <a:moveTo>
                  <a:pt x="3002885" y="3265923"/>
                </a:moveTo>
                <a:cubicBezTo>
                  <a:pt x="3143952" y="3396860"/>
                  <a:pt x="3285019" y="3517849"/>
                  <a:pt x="3426086" y="3628711"/>
                </a:cubicBezTo>
                <a:cubicBezTo>
                  <a:pt x="3426086" y="3628711"/>
                  <a:pt x="3426086" y="3628711"/>
                  <a:pt x="2342944" y="3628711"/>
                </a:cubicBezTo>
                <a:cubicBezTo>
                  <a:pt x="2488894" y="3558179"/>
                  <a:pt x="2569375" y="3507721"/>
                  <a:pt x="2579503" y="3502658"/>
                </a:cubicBezTo>
                <a:close/>
                <a:moveTo>
                  <a:pt x="1718367" y="0"/>
                </a:moveTo>
                <a:lnTo>
                  <a:pt x="5064631" y="0"/>
                </a:lnTo>
                <a:cubicBezTo>
                  <a:pt x="5064631" y="0"/>
                  <a:pt x="5064631" y="0"/>
                  <a:pt x="5064631" y="3628711"/>
                </a:cubicBezTo>
                <a:cubicBezTo>
                  <a:pt x="5064631" y="3628711"/>
                  <a:pt x="5064631" y="3628711"/>
                  <a:pt x="3628295" y="3628711"/>
                </a:cubicBezTo>
                <a:cubicBezTo>
                  <a:pt x="3436723" y="3487608"/>
                  <a:pt x="3250216" y="3331308"/>
                  <a:pt x="3063891" y="3159813"/>
                </a:cubicBezTo>
                <a:cubicBezTo>
                  <a:pt x="3063891" y="3159813"/>
                  <a:pt x="3063891" y="3159813"/>
                  <a:pt x="3053761" y="3149864"/>
                </a:cubicBezTo>
                <a:cubicBezTo>
                  <a:pt x="3048696" y="3144980"/>
                  <a:pt x="3043630" y="3139734"/>
                  <a:pt x="3038746" y="3134668"/>
                </a:cubicBezTo>
                <a:cubicBezTo>
                  <a:pt x="3008355" y="3104638"/>
                  <a:pt x="2978326" y="3074247"/>
                  <a:pt x="2947935" y="3038971"/>
                </a:cubicBezTo>
                <a:cubicBezTo>
                  <a:pt x="2947935" y="3038971"/>
                  <a:pt x="2942870" y="3038971"/>
                  <a:pt x="2942870" y="3033906"/>
                </a:cubicBezTo>
                <a:cubicBezTo>
                  <a:pt x="2892399" y="2983615"/>
                  <a:pt x="2842109" y="2933143"/>
                  <a:pt x="2796884" y="2877607"/>
                </a:cubicBezTo>
                <a:cubicBezTo>
                  <a:pt x="2791638" y="2877607"/>
                  <a:pt x="2791638" y="2877607"/>
                  <a:pt x="2791638" y="2872722"/>
                </a:cubicBezTo>
                <a:cubicBezTo>
                  <a:pt x="2786573" y="2867657"/>
                  <a:pt x="2776624" y="2862592"/>
                  <a:pt x="2771558" y="2852461"/>
                </a:cubicBezTo>
                <a:cubicBezTo>
                  <a:pt x="2766493" y="2847577"/>
                  <a:pt x="2766493" y="2847577"/>
                  <a:pt x="2761428" y="2842512"/>
                </a:cubicBezTo>
                <a:lnTo>
                  <a:pt x="2756544" y="2837266"/>
                </a:lnTo>
                <a:cubicBezTo>
                  <a:pt x="2751298" y="2832381"/>
                  <a:pt x="2751298" y="2832381"/>
                  <a:pt x="2746232" y="2827316"/>
                </a:cubicBezTo>
                <a:cubicBezTo>
                  <a:pt x="2736283" y="2817185"/>
                  <a:pt x="2726153" y="2802170"/>
                  <a:pt x="2716204" y="2792040"/>
                </a:cubicBezTo>
                <a:cubicBezTo>
                  <a:pt x="2418987" y="2469492"/>
                  <a:pt x="2126474" y="2131748"/>
                  <a:pt x="1839387" y="1764155"/>
                </a:cubicBezTo>
                <a:cubicBezTo>
                  <a:pt x="1516845" y="1355860"/>
                  <a:pt x="1179107" y="982841"/>
                  <a:pt x="831420" y="665538"/>
                </a:cubicBezTo>
                <a:cubicBezTo>
                  <a:pt x="781130" y="619951"/>
                  <a:pt x="735543" y="574725"/>
                  <a:pt x="685253" y="534384"/>
                </a:cubicBezTo>
                <a:cubicBezTo>
                  <a:pt x="685253" y="534384"/>
                  <a:pt x="685253" y="534384"/>
                  <a:pt x="1088477" y="307533"/>
                </a:cubicBezTo>
                <a:cubicBezTo>
                  <a:pt x="1093361" y="302649"/>
                  <a:pt x="1330339" y="166430"/>
                  <a:pt x="1718367" y="0"/>
                </a:cubicBezTo>
                <a:close/>
                <a:moveTo>
                  <a:pt x="0" y="0"/>
                </a:moveTo>
                <a:cubicBezTo>
                  <a:pt x="0" y="0"/>
                  <a:pt x="0" y="0"/>
                  <a:pt x="1421381" y="0"/>
                </a:cubicBezTo>
                <a:cubicBezTo>
                  <a:pt x="1179479" y="110969"/>
                  <a:pt x="1043420" y="196775"/>
                  <a:pt x="1028222" y="201844"/>
                </a:cubicBezTo>
                <a:cubicBezTo>
                  <a:pt x="1028222" y="201844"/>
                  <a:pt x="1028222" y="201844"/>
                  <a:pt x="589649" y="448944"/>
                </a:cubicBezTo>
                <a:cubicBezTo>
                  <a:pt x="393160" y="282581"/>
                  <a:pt x="196670" y="131244"/>
                  <a:pt x="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2743200">
            <a:noAutofit/>
          </a:bodyPr>
          <a:lstStyle>
            <a:lvl1pPr algn="ctr">
              <a:defRPr>
                <a:noFill/>
              </a:defRPr>
            </a:lvl1pPr>
          </a:lstStyle>
          <a:p>
            <a:endParaRPr lang="en-US" dirty="0"/>
          </a:p>
        </p:txBody>
      </p:sp>
      <p:pic>
        <p:nvPicPr>
          <p:cNvPr id="8" name="Picture 7">
            <a:extLst>
              <a:ext uri="{FF2B5EF4-FFF2-40B4-BE49-F238E27FC236}">
                <a16:creationId xmlns:a16="http://schemas.microsoft.com/office/drawing/2014/main" id="{BDD857AF-7973-4F24-8764-ABEF8D5C6D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8" y="0"/>
            <a:ext cx="3395512" cy="1697757"/>
          </a:xfrm>
          <a:prstGeom prst="rect">
            <a:avLst/>
          </a:prstGeom>
        </p:spPr>
      </p:pic>
    </p:spTree>
    <p:extLst>
      <p:ext uri="{BB962C8B-B14F-4D97-AF65-F5344CB8AC3E}">
        <p14:creationId xmlns:p14="http://schemas.microsoft.com/office/powerpoint/2010/main" val="1592221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425ED-E430-0E4F-B429-2C4F188A6C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6560622" y="2025003"/>
            <a:ext cx="5530850" cy="3356433"/>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11" name="Text Placeholder 6">
            <a:extLst>
              <a:ext uri="{FF2B5EF4-FFF2-40B4-BE49-F238E27FC236}">
                <a16:creationId xmlns:a16="http://schemas.microsoft.com/office/drawing/2014/main" id="{65013585-1465-C340-A828-6995CE33DC47}"/>
              </a:ext>
            </a:extLst>
          </p:cNvPr>
          <p:cNvSpPr>
            <a:spLocks noGrp="1"/>
          </p:cNvSpPr>
          <p:nvPr>
            <p:ph type="body" sz="quarter" idx="11"/>
          </p:nvPr>
        </p:nvSpPr>
        <p:spPr>
          <a:xfrm>
            <a:off x="6560623" y="5381436"/>
            <a:ext cx="5530850" cy="809167"/>
          </a:xfrm>
          <a:prstGeom prst="rect">
            <a:avLst/>
          </a:prstGeom>
        </p:spPr>
        <p:txBody>
          <a:bodyPr tIns="91440" anchor="t" anchorCtr="0">
            <a:noAutofit/>
          </a:bodyPr>
          <a:lstStyle>
            <a:lvl1pPr>
              <a:lnSpc>
                <a:spcPct val="100000"/>
              </a:lnSpc>
              <a:spcAft>
                <a:spcPts val="0"/>
              </a:spcAft>
              <a:defRPr sz="1800" b="0" i="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97EC1E35-1539-4E21-B26B-C24E621780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69672" cy="1634836"/>
          </a:xfrm>
          <a:prstGeom prst="rect">
            <a:avLst/>
          </a:prstGeom>
        </p:spPr>
      </p:pic>
    </p:spTree>
    <p:extLst>
      <p:ext uri="{BB962C8B-B14F-4D97-AF65-F5344CB8AC3E}">
        <p14:creationId xmlns:p14="http://schemas.microsoft.com/office/powerpoint/2010/main" val="2132950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vider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86215-4473-419A-8C54-27B74417B8C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199" y="1781176"/>
            <a:ext cx="7448551" cy="4165600"/>
          </a:xfrm>
        </p:spPr>
        <p:txBody>
          <a:bodyPr tIns="1234440" bIns="0" anchor="t" anchorCtr="0">
            <a:noAutofit/>
          </a:bodyPr>
          <a:lstStyle>
            <a:lvl1pPr>
              <a:lnSpc>
                <a:spcPct val="100000"/>
              </a:lnSpc>
              <a:defRPr sz="4000"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smtClean="0"/>
              <a:pPr/>
              <a:t>‹#›</a:t>
            </a:fld>
            <a:endParaRPr lang="en-US"/>
          </a:p>
        </p:txBody>
      </p:sp>
      <p:pic>
        <p:nvPicPr>
          <p:cNvPr id="6" name="Picture 5">
            <a:extLst>
              <a:ext uri="{FF2B5EF4-FFF2-40B4-BE49-F238E27FC236}">
                <a16:creationId xmlns:a16="http://schemas.microsoft.com/office/drawing/2014/main" id="{4C55A9E1-F4BA-481D-BCD6-01670DC0C7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38623" y="5916524"/>
            <a:ext cx="3597668" cy="1124271"/>
          </a:xfrm>
          <a:prstGeom prst="rect">
            <a:avLst/>
          </a:prstGeom>
        </p:spPr>
      </p:pic>
    </p:spTree>
    <p:extLst>
      <p:ext uri="{BB962C8B-B14F-4D97-AF65-F5344CB8AC3E}">
        <p14:creationId xmlns:p14="http://schemas.microsoft.com/office/powerpoint/2010/main" val="2061305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618A2A-DF5D-E94F-AE1B-05869B8CDF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3572"/>
            <a:ext cx="12191999" cy="6858000"/>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dirty="0"/>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dirty="0"/>
          </a:p>
        </p:txBody>
      </p:sp>
      <p:sp>
        <p:nvSpPr>
          <p:cNvPr id="11" name="Text Placeholder 6">
            <a:extLst>
              <a:ext uri="{FF2B5EF4-FFF2-40B4-BE49-F238E27FC236}">
                <a16:creationId xmlns:a16="http://schemas.microsoft.com/office/drawing/2014/main" id="{B8D2827C-9D23-9941-83D2-A29895D47809}"/>
              </a:ext>
            </a:extLst>
          </p:cNvPr>
          <p:cNvSpPr>
            <a:spLocks noGrp="1"/>
          </p:cNvSpPr>
          <p:nvPr>
            <p:ph type="body" sz="quarter" idx="13"/>
          </p:nvPr>
        </p:nvSpPr>
        <p:spPr>
          <a:xfrm>
            <a:off x="4305300" y="1781175"/>
            <a:ext cx="6156325" cy="4165600"/>
          </a:xfrm>
          <a:prstGeom prst="rect">
            <a:avLst/>
          </a:prstGeom>
        </p:spPr>
        <p:txBody>
          <a:bodyPr tIns="685800" anchor="t" anchorCtr="0">
            <a:noAutofit/>
          </a:bodyPr>
          <a:lstStyle>
            <a:lvl1pPr marL="342900" indent="-342900">
              <a:lnSpc>
                <a:spcPts val="2100"/>
              </a:lnSpc>
              <a:spcAft>
                <a:spcPts val="1600"/>
              </a:spcAft>
              <a:buFont typeface="+mj-lt"/>
              <a:buAutoNum type="arabicPeriod"/>
              <a:defRPr sz="2000" b="0">
                <a:solidFill>
                  <a:schemeClr val="accent1"/>
                </a:solidFill>
              </a:defRPr>
            </a:lvl1pPr>
            <a:lvl2pPr marL="342900" indent="-342900">
              <a:lnSpc>
                <a:spcPts val="2100"/>
              </a:lnSpc>
              <a:spcAft>
                <a:spcPts val="1600"/>
              </a:spcAft>
              <a:buClr>
                <a:schemeClr val="accent1"/>
              </a:buClr>
              <a:buFont typeface="+mj-lt"/>
              <a:buAutoNum type="arabicPeriod"/>
              <a:defRPr sz="2000" b="0">
                <a:solidFill>
                  <a:schemeClr val="accent1"/>
                </a:solidFill>
              </a:defRPr>
            </a:lvl2pPr>
            <a:lvl3pPr marL="342900" indent="-342900">
              <a:lnSpc>
                <a:spcPts val="2100"/>
              </a:lnSpc>
              <a:spcAft>
                <a:spcPts val="1600"/>
              </a:spcAft>
              <a:buClr>
                <a:schemeClr val="accent1"/>
              </a:buClr>
              <a:buFont typeface="+mj-lt"/>
              <a:buAutoNum type="arabicPeriod"/>
              <a:defRPr sz="1800" b="0">
                <a:solidFill>
                  <a:schemeClr val="accent1"/>
                </a:solidFill>
              </a:defRPr>
            </a:lvl3pPr>
            <a:lvl4pPr marL="342900" indent="-342900">
              <a:lnSpc>
                <a:spcPts val="2100"/>
              </a:lnSpc>
              <a:spcAft>
                <a:spcPts val="1600"/>
              </a:spcAft>
              <a:buClr>
                <a:schemeClr val="accent1"/>
              </a:buClr>
              <a:buFont typeface="+mj-lt"/>
              <a:buAutoNum type="arabicPeriod"/>
              <a:defRPr sz="1800" b="0">
                <a:solidFill>
                  <a:schemeClr val="accent1"/>
                </a:solidFill>
              </a:defRPr>
            </a:lvl4pPr>
            <a:lvl5pPr marL="342900" indent="-342900">
              <a:lnSpc>
                <a:spcPts val="2100"/>
              </a:lnSpc>
              <a:spcAft>
                <a:spcPts val="1600"/>
              </a:spcAft>
              <a:buClr>
                <a:schemeClr val="accent1"/>
              </a:buClr>
              <a:buFont typeface="+mj-lt"/>
              <a:buAutoNum type="arabicPeriod"/>
              <a:defRPr sz="1800" b="0">
                <a:solidFill>
                  <a:schemeClr val="accent1"/>
                </a:solidFill>
              </a:defRPr>
            </a:lvl5pPr>
            <a:lvl6pPr marL="342900" indent="-342900">
              <a:lnSpc>
                <a:spcPts val="2100"/>
              </a:lnSpc>
              <a:spcAft>
                <a:spcPts val="1600"/>
              </a:spcAft>
              <a:buClr>
                <a:schemeClr val="accent1"/>
              </a:buClr>
              <a:buFont typeface="+mj-lt"/>
              <a:buAutoNum type="arabicPeriod"/>
              <a:defRPr sz="1800" b="0">
                <a:solidFill>
                  <a:schemeClr val="accent1"/>
                </a:solidFill>
              </a:defRPr>
            </a:lvl6pPr>
            <a:lvl7pPr marL="342900" indent="-342900">
              <a:lnSpc>
                <a:spcPts val="2100"/>
              </a:lnSpc>
              <a:spcAft>
                <a:spcPts val="1600"/>
              </a:spcAft>
              <a:buClr>
                <a:schemeClr val="accent1"/>
              </a:buClr>
              <a:buFont typeface="+mj-lt"/>
              <a:buAutoNum type="arabicPeriod"/>
              <a:defRPr sz="1800" b="0">
                <a:solidFill>
                  <a:schemeClr val="accent1"/>
                </a:solidFill>
              </a:defRPr>
            </a:lvl7pPr>
            <a:lvl8pPr marL="342900" indent="-342900">
              <a:lnSpc>
                <a:spcPts val="2100"/>
              </a:lnSpc>
              <a:spcAft>
                <a:spcPts val="1600"/>
              </a:spcAft>
              <a:buClr>
                <a:schemeClr val="accent1"/>
              </a:buClr>
              <a:buFont typeface="+mj-lt"/>
              <a:buAutoNum type="arabicPeriod"/>
              <a:defRPr sz="1800" b="0">
                <a:solidFill>
                  <a:schemeClr val="accent1"/>
                </a:solidFill>
              </a:defRPr>
            </a:lvl8pPr>
            <a:lvl9pPr marL="342900" indent="-342900">
              <a:lnSpc>
                <a:spcPts val="2100"/>
              </a:lnSpc>
              <a:spcAft>
                <a:spcPts val="1600"/>
              </a:spcAft>
              <a:buClr>
                <a:schemeClr val="accent1"/>
              </a:buClr>
              <a:buFont typeface="+mj-lt"/>
              <a:buAutoNum type="arabicPeriod"/>
              <a:defRPr sz="1800" b="0">
                <a:solidFill>
                  <a:schemeClr val="accent1"/>
                </a:solidFill>
              </a:defRPr>
            </a:lvl9pPr>
          </a:lstStyle>
          <a:p>
            <a:pPr lvl="0"/>
            <a:r>
              <a:rPr lang="en-US" dirty="0"/>
              <a:t>Click to edit Master text styles</a:t>
            </a:r>
          </a:p>
          <a:p>
            <a:pPr lvl="1"/>
            <a:r>
              <a:rPr lang="en-US" dirty="0"/>
              <a:t>Second level</a:t>
            </a:r>
          </a:p>
        </p:txBody>
      </p:sp>
      <p:sp>
        <p:nvSpPr>
          <p:cNvPr id="2" name="TextBox 1">
            <a:extLst>
              <a:ext uri="{FF2B5EF4-FFF2-40B4-BE49-F238E27FC236}">
                <a16:creationId xmlns:a16="http://schemas.microsoft.com/office/drawing/2014/main" id="{96C6DFFD-D32D-F046-95A8-4D7002C62042}"/>
              </a:ext>
            </a:extLst>
          </p:cNvPr>
          <p:cNvSpPr txBox="1"/>
          <p:nvPr userDrawn="1"/>
        </p:nvSpPr>
        <p:spPr>
          <a:xfrm>
            <a:off x="1736725" y="-1783"/>
            <a:ext cx="2336800" cy="1781173"/>
          </a:xfrm>
          <a:prstGeom prst="rect">
            <a:avLst/>
          </a:prstGeom>
          <a:noFill/>
        </p:spPr>
        <p:txBody>
          <a:bodyPr wrap="square" lIns="0" tIns="0" rIns="0" bIns="128016" rtlCol="0" anchor="b" anchorCtr="0">
            <a:noAutofit/>
          </a:bodyPr>
          <a:lstStyle/>
          <a:p>
            <a:pPr marL="0" lvl="0" indent="-3657600" algn="l">
              <a:lnSpc>
                <a:spcPts val="3400"/>
              </a:lnSpc>
              <a:spcAft>
                <a:spcPts val="0"/>
              </a:spcAft>
            </a:pPr>
            <a:r>
              <a:rPr lang="en-US" sz="4400" b="1" dirty="0">
                <a:solidFill>
                  <a:schemeClr val="bg1"/>
                </a:solidFill>
                <a:latin typeface="Calibri" panose="020F0502020204030204" pitchFamily="34" charset="0"/>
                <a:cs typeface="Calibri" panose="020F0502020204030204" pitchFamily="34" charset="0"/>
              </a:rPr>
              <a:t>Agenda</a:t>
            </a:r>
          </a:p>
        </p:txBody>
      </p:sp>
      <p:pic>
        <p:nvPicPr>
          <p:cNvPr id="13" name="Picture 12">
            <a:extLst>
              <a:ext uri="{FF2B5EF4-FFF2-40B4-BE49-F238E27FC236}">
                <a16:creationId xmlns:a16="http://schemas.microsoft.com/office/drawing/2014/main" id="{2DF88075-C9D2-45D0-8606-394AFC0434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45287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204713"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1736725" y="460375"/>
            <a:ext cx="7442200" cy="5486400"/>
          </a:xfrm>
          <a:prstGeom prst="rect">
            <a:avLst/>
          </a:prstGeom>
        </p:spPr>
        <p:txBody>
          <a:bodyPr tIns="0" bIns="100584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6" name="Footer Placeholder 3">
            <a:extLst>
              <a:ext uri="{FF2B5EF4-FFF2-40B4-BE49-F238E27FC236}">
                <a16:creationId xmlns:a16="http://schemas.microsoft.com/office/drawing/2014/main" id="{63863DA8-089F-8D48-8E17-141988CD5BC3}"/>
              </a:ext>
            </a:extLst>
          </p:cNvPr>
          <p:cNvSpPr>
            <a:spLocks noGrp="1"/>
          </p:cNvSpPr>
          <p:nvPr>
            <p:ph type="ftr" sz="quarter" idx="11"/>
          </p:nvPr>
        </p:nvSpPr>
        <p:spPr>
          <a:xfrm>
            <a:off x="773048" y="6364783"/>
            <a:ext cx="5208654" cy="231921"/>
          </a:xfrm>
        </p:spPr>
        <p:txBody>
          <a:bodyPr/>
          <a:lstStyle/>
          <a:p>
            <a:r>
              <a:rPr lang="en-US" dirty="0"/>
              <a:t>Presentation Title Here &gt; Insert &gt; Header &amp; Footer</a:t>
            </a:r>
          </a:p>
        </p:txBody>
      </p:sp>
      <p:sp>
        <p:nvSpPr>
          <p:cNvPr id="17" name="Slide Number Placeholder 4">
            <a:extLst>
              <a:ext uri="{FF2B5EF4-FFF2-40B4-BE49-F238E27FC236}">
                <a16:creationId xmlns:a16="http://schemas.microsoft.com/office/drawing/2014/main" id="{A62AFAF5-4ACC-3848-BEBF-42E7942340DA}"/>
              </a:ext>
            </a:extLst>
          </p:cNvPr>
          <p:cNvSpPr>
            <a:spLocks noGrp="1"/>
          </p:cNvSpPr>
          <p:nvPr>
            <p:ph type="sldNum" sz="quarter" idx="12"/>
          </p:nvPr>
        </p:nvSpPr>
        <p:spPr>
          <a:xfrm>
            <a:off x="457198" y="6362701"/>
            <a:ext cx="315849" cy="231921"/>
          </a:xfrm>
        </p:spPr>
        <p:txBody>
          <a:bodyPr/>
          <a:lstStyle/>
          <a:p>
            <a:fld id="{1E3D5677-3D20-0C46-8497-54D73E689044}" type="slidenum">
              <a:rPr lang="en-US"/>
              <a:pPr/>
              <a:t>‹#›</a:t>
            </a:fld>
            <a:endParaRPr lang="en-US"/>
          </a:p>
        </p:txBody>
      </p:sp>
      <p:pic>
        <p:nvPicPr>
          <p:cNvPr id="3" name="Picture 2">
            <a:extLst>
              <a:ext uri="{FF2B5EF4-FFF2-40B4-BE49-F238E27FC236}">
                <a16:creationId xmlns:a16="http://schemas.microsoft.com/office/drawing/2014/main" id="{F4448349-4A86-42B9-95F2-F40DFA859C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972858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solidFill>
            <a:schemeClr val="bg2"/>
          </a:solidFill>
        </p:spPr>
        <p:txBody>
          <a:bodyPr wrap="square" tIns="2834640">
            <a:noAutofit/>
          </a:bodyPr>
          <a:lstStyle>
            <a:lvl1pPr algn="ctr">
              <a:defRPr/>
            </a:lvl1pPr>
          </a:lstStyle>
          <a:p>
            <a:r>
              <a:rPr lang="en-US" dirty="0"/>
              <a:t>Click icon to add picture</a:t>
            </a:r>
          </a:p>
        </p:txBody>
      </p:sp>
      <p:pic>
        <p:nvPicPr>
          <p:cNvPr id="7" name="Picture 6">
            <a:extLst>
              <a:ext uri="{FF2B5EF4-FFF2-40B4-BE49-F238E27FC236}">
                <a16:creationId xmlns:a16="http://schemas.microsoft.com/office/drawing/2014/main" id="{FFBDD28B-7BF7-4E6D-8364-840288F2E7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546432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endParaRPr lang="en-US" dirty="0"/>
          </a:p>
        </p:txBody>
      </p:sp>
      <p:pic>
        <p:nvPicPr>
          <p:cNvPr id="7" name="Picture 6">
            <a:extLst>
              <a:ext uri="{FF2B5EF4-FFF2-40B4-BE49-F238E27FC236}">
                <a16:creationId xmlns:a16="http://schemas.microsoft.com/office/drawing/2014/main" id="{CEB874C8-47E0-438D-BB75-CB867CDAF58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948842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endParaRPr lang="en-US" dirty="0"/>
          </a:p>
        </p:txBody>
      </p:sp>
      <p:pic>
        <p:nvPicPr>
          <p:cNvPr id="7" name="Picture 6">
            <a:extLst>
              <a:ext uri="{FF2B5EF4-FFF2-40B4-BE49-F238E27FC236}">
                <a16:creationId xmlns:a16="http://schemas.microsoft.com/office/drawing/2014/main" id="{1FDE7AC4-8684-4D58-A80A-4961FADA2D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760256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A042741F-6128-490D-BE73-EF4275298D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344190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492DAFB9-4D31-419A-B9FD-27197AD2C3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99075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2198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E50405EA-84C7-47FA-910E-5EE6168C01E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17211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89FEF717-E614-4431-B040-2209B97BF1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787605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7CF02CEE-109D-4DD3-A4DF-4F6F6F7382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784826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8DC25B2E-2EB3-4DE0-BA97-C984B94468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153619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C30A183A-9173-4DE0-BCB3-58741623BA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6249920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8CF36480-4B0E-4645-84B6-20CB815FA6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8760845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12D94D0C-16BC-4CA5-902D-88E75421F7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063983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A651C3EC-DB9D-479F-83C6-BBF3887984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41286163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60F9490A-A293-4E59-AD71-A75C73CB35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626676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2F95771D-9A74-46F2-8203-C52FAC011A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84024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173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6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940C4DB3-37E3-4649-ADD5-709A6B4051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0764364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7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5C713DE7-27AB-458B-9B07-B6C5CF9EBA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339101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886F1573-808E-4840-9B56-8AF74A9D37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539011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1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DEB593C7-FA4A-42FF-81FF-661E5B7722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429426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0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54CF9107-46E5-44E7-9164-B548748CBB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436001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F8DA9DA3-74F0-4CB2-9237-0549EBF2F0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1112685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8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72CA8996-A6C2-4571-80A4-E31BE6E650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2512125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6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2F28D453-3867-4075-9FF9-AF0E626FA9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3144130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5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F6417F98-2D2D-41F0-B930-B07A8A5946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984795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3_statem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6845299" y="460375"/>
            <a:ext cx="4895851" cy="5486400"/>
          </a:xfrm>
          <a:prstGeom prst="rect">
            <a:avLst/>
          </a:prstGeom>
        </p:spPr>
        <p:txBody>
          <a:bodyPr tIns="0" bIns="1097280" anchor="ctr" anchorCtr="0">
            <a:noAutofit/>
          </a:bodyPr>
          <a:lstStyle>
            <a:lvl1pPr marL="0" indent="0">
              <a:lnSpc>
                <a:spcPct val="100000"/>
              </a:lnSpc>
              <a:spcAft>
                <a:spcPts val="1600"/>
              </a:spcAft>
              <a:buFontTx/>
              <a:buNone/>
              <a:defRPr sz="4000" b="0">
                <a:solidFill>
                  <a:schemeClr val="bg1"/>
                </a:solidFill>
              </a:defRPr>
            </a:lvl1pPr>
            <a:lvl2pPr marL="0" indent="0">
              <a:lnSpc>
                <a:spcPct val="100000"/>
              </a:lnSpc>
              <a:spcAft>
                <a:spcPts val="0"/>
              </a:spcAft>
              <a:buFontTx/>
              <a:buNone/>
              <a:defRPr sz="2800" b="0">
                <a:solidFill>
                  <a:schemeClr val="accent5"/>
                </a:solidFill>
              </a:defRPr>
            </a:lvl2pPr>
            <a:lvl3pPr marL="0" indent="0">
              <a:lnSpc>
                <a:spcPts val="2100"/>
              </a:lnSpc>
              <a:spcAft>
                <a:spcPts val="0"/>
              </a:spcAft>
              <a:buFontTx/>
              <a:buNone/>
              <a:defRPr sz="2000" b="0">
                <a:solidFill>
                  <a:schemeClr val="accent5"/>
                </a:solidFill>
              </a:defRPr>
            </a:lvl3pPr>
            <a:lvl4pPr marL="0" indent="0">
              <a:lnSpc>
                <a:spcPts val="2100"/>
              </a:lnSpc>
              <a:spcAft>
                <a:spcPts val="0"/>
              </a:spcAft>
              <a:buFontTx/>
              <a:buNone/>
              <a:defRPr sz="2000" b="0">
                <a:solidFill>
                  <a:schemeClr val="accent5"/>
                </a:solidFill>
              </a:defRPr>
            </a:lvl4pPr>
            <a:lvl5pPr marL="0" indent="0">
              <a:lnSpc>
                <a:spcPts val="2100"/>
              </a:lnSpc>
              <a:spcAft>
                <a:spcPts val="0"/>
              </a:spcAft>
              <a:buFontTx/>
              <a:buNone/>
              <a:defRPr sz="2000" b="0">
                <a:solidFill>
                  <a:schemeClr val="accent5"/>
                </a:solidFill>
              </a:defRPr>
            </a:lvl5pPr>
            <a:lvl6pPr marL="0" indent="0">
              <a:lnSpc>
                <a:spcPts val="2100"/>
              </a:lnSpc>
              <a:spcAft>
                <a:spcPts val="0"/>
              </a:spcAft>
              <a:buFontTx/>
              <a:buNone/>
              <a:defRPr sz="2000" b="0">
                <a:solidFill>
                  <a:schemeClr val="accent5"/>
                </a:solidFill>
              </a:defRPr>
            </a:lvl6pPr>
            <a:lvl7pPr marL="0" indent="0">
              <a:lnSpc>
                <a:spcPts val="2100"/>
              </a:lnSpc>
              <a:spcAft>
                <a:spcPts val="0"/>
              </a:spcAft>
              <a:buFontTx/>
              <a:buNone/>
              <a:defRPr sz="2000" b="0">
                <a:solidFill>
                  <a:schemeClr val="accent5"/>
                </a:solidFill>
              </a:defRPr>
            </a:lvl7pPr>
            <a:lvl8pPr marL="0" indent="0">
              <a:lnSpc>
                <a:spcPts val="2100"/>
              </a:lnSpc>
              <a:spcAft>
                <a:spcPts val="0"/>
              </a:spcAft>
              <a:buFontTx/>
              <a:buNone/>
              <a:defRPr sz="2000" b="0">
                <a:solidFill>
                  <a:schemeClr val="accent5"/>
                </a:solidFill>
              </a:defRPr>
            </a:lvl8pPr>
            <a:lvl9pPr marL="0" indent="0">
              <a:lnSpc>
                <a:spcPts val="2100"/>
              </a:lnSpc>
              <a:spcAft>
                <a:spcPts val="0"/>
              </a:spcAft>
              <a:buFontTx/>
              <a:buNone/>
              <a:defRPr sz="2000" b="0">
                <a:solidFill>
                  <a:schemeClr val="accent5"/>
                </a:solidFill>
              </a:defRPr>
            </a:lvl9pPr>
          </a:lstStyle>
          <a:p>
            <a:pPr lvl="0"/>
            <a:r>
              <a:rPr lang="en-US" dirty="0"/>
              <a:t>Click to edit Master text styles</a:t>
            </a:r>
          </a:p>
          <a:p>
            <a:pPr lvl="1"/>
            <a:r>
              <a:rPr lang="en-US" dirty="0"/>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6210300" y="6362700"/>
            <a:ext cx="1695450" cy="231921"/>
          </a:xfrm>
        </p:spPr>
        <p:txBody>
          <a:bodyPr/>
          <a:lstStyle/>
          <a:p>
            <a:pPr lvl="8"/>
            <a:r>
              <a:rPr lang="en-US"/>
              <a:t>Date</a:t>
            </a:r>
          </a:p>
        </p:txBody>
      </p:sp>
      <p:sp>
        <p:nvSpPr>
          <p:cNvPr id="18" name="Picture Placeholder 17">
            <a:extLst>
              <a:ext uri="{FF2B5EF4-FFF2-40B4-BE49-F238E27FC236}">
                <a16:creationId xmlns:a16="http://schemas.microsoft.com/office/drawing/2014/main" id="{11ABBE85-AA50-7243-A5A3-47902FB898C8}"/>
              </a:ext>
            </a:extLst>
          </p:cNvPr>
          <p:cNvSpPr>
            <a:spLocks noGrp="1"/>
          </p:cNvSpPr>
          <p:nvPr userDrawn="1">
            <p:ph type="pic" sz="quarter" idx="14"/>
          </p:nvPr>
        </p:nvSpPr>
        <p:spPr>
          <a:xfrm>
            <a:off x="0" y="0"/>
            <a:ext cx="6858000" cy="6858000"/>
          </a:xfrm>
          <a:custGeom>
            <a:avLst/>
            <a:gdLst>
              <a:gd name="connsiteX0" fmla="*/ 5834971 w 6080129"/>
              <a:gd name="connsiteY0" fmla="*/ 743134 h 6080129"/>
              <a:gd name="connsiteX1" fmla="*/ 5775616 w 6080129"/>
              <a:gd name="connsiteY1" fmla="*/ 962625 h 6080129"/>
              <a:gd name="connsiteX2" fmla="*/ 5437731 w 6080129"/>
              <a:gd name="connsiteY2" fmla="*/ 2871156 h 6080129"/>
              <a:gd name="connsiteX3" fmla="*/ 5100134 w 6080129"/>
              <a:gd name="connsiteY3" fmla="*/ 5134406 h 6080129"/>
              <a:gd name="connsiteX4" fmla="*/ 5083342 w 6080129"/>
              <a:gd name="connsiteY4" fmla="*/ 5218959 h 6080129"/>
              <a:gd name="connsiteX5" fmla="*/ 5074656 w 6080129"/>
              <a:gd name="connsiteY5" fmla="*/ 5243862 h 6080129"/>
              <a:gd name="connsiteX6" fmla="*/ 5074656 w 6080129"/>
              <a:gd name="connsiteY6" fmla="*/ 5260946 h 6080129"/>
              <a:gd name="connsiteX7" fmla="*/ 4813207 w 6080129"/>
              <a:gd name="connsiteY7" fmla="*/ 6080129 h 6080129"/>
              <a:gd name="connsiteX8" fmla="*/ 0 w 6080129"/>
              <a:gd name="connsiteY8" fmla="*/ 6080129 h 6080129"/>
              <a:gd name="connsiteX9" fmla="*/ 0 w 6080129"/>
              <a:gd name="connsiteY9" fmla="*/ 2862759 h 6080129"/>
              <a:gd name="connsiteX10" fmla="*/ 168798 w 6080129"/>
              <a:gd name="connsiteY10" fmla="*/ 2710736 h 6080129"/>
              <a:gd name="connsiteX11" fmla="*/ 2406603 w 6080129"/>
              <a:gd name="connsiteY11" fmla="*/ 1393210 h 6080129"/>
              <a:gd name="connsiteX12" fmla="*/ 5268933 w 6080129"/>
              <a:gd name="connsiteY12" fmla="*/ 776724 h 6080129"/>
              <a:gd name="connsiteX13" fmla="*/ 5834971 w 6080129"/>
              <a:gd name="connsiteY13" fmla="*/ 743134 h 6080129"/>
              <a:gd name="connsiteX14" fmla="*/ 0 w 6080129"/>
              <a:gd name="connsiteY14" fmla="*/ 0 h 6080129"/>
              <a:gd name="connsiteX15" fmla="*/ 6080129 w 6080129"/>
              <a:gd name="connsiteY15" fmla="*/ 0 h 6080129"/>
              <a:gd name="connsiteX16" fmla="*/ 5902920 w 6080129"/>
              <a:gd name="connsiteY16" fmla="*/ 532273 h 6080129"/>
              <a:gd name="connsiteX17" fmla="*/ 5260971 w 6080129"/>
              <a:gd name="connsiteY17" fmla="*/ 574264 h 6080129"/>
              <a:gd name="connsiteX18" fmla="*/ 2330938 w 6080129"/>
              <a:gd name="connsiteY18" fmla="*/ 1207894 h 6080129"/>
              <a:gd name="connsiteX19" fmla="*/ 33878 w 6080129"/>
              <a:gd name="connsiteY19" fmla="*/ 2559136 h 6080129"/>
              <a:gd name="connsiteX20" fmla="*/ 0 w 6080129"/>
              <a:gd name="connsiteY20" fmla="*/ 2593019 h 6080129"/>
              <a:gd name="connsiteX21" fmla="*/ 0 w 6080129"/>
              <a:gd name="connsiteY21" fmla="*/ 0 h 60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0129" h="6080129">
                <a:moveTo>
                  <a:pt x="5834971" y="743134"/>
                </a:moveTo>
                <a:cubicBezTo>
                  <a:pt x="5817888" y="810603"/>
                  <a:pt x="5801095" y="886469"/>
                  <a:pt x="5775616" y="962625"/>
                </a:cubicBezTo>
                <a:cubicBezTo>
                  <a:pt x="5623901" y="1553630"/>
                  <a:pt x="5505481" y="2195598"/>
                  <a:pt x="5437731" y="2871156"/>
                </a:cubicBezTo>
                <a:cubicBezTo>
                  <a:pt x="5361873" y="3664857"/>
                  <a:pt x="5252140" y="4408173"/>
                  <a:pt x="5100134" y="5134406"/>
                </a:cubicBezTo>
                <a:cubicBezTo>
                  <a:pt x="5091738" y="5159598"/>
                  <a:pt x="5091738" y="5185080"/>
                  <a:pt x="5083342" y="5218959"/>
                </a:cubicBezTo>
                <a:cubicBezTo>
                  <a:pt x="5083342" y="5227356"/>
                  <a:pt x="5074656" y="5235754"/>
                  <a:pt x="5074656" y="5243862"/>
                </a:cubicBezTo>
                <a:cubicBezTo>
                  <a:pt x="5074656" y="5243862"/>
                  <a:pt x="5074656" y="5243862"/>
                  <a:pt x="5074656" y="5260946"/>
                </a:cubicBezTo>
                <a:cubicBezTo>
                  <a:pt x="4998798" y="5547906"/>
                  <a:pt x="4914543" y="5818361"/>
                  <a:pt x="4813207" y="6080129"/>
                </a:cubicBezTo>
                <a:cubicBezTo>
                  <a:pt x="4813207" y="6080129"/>
                  <a:pt x="4813207" y="6080129"/>
                  <a:pt x="0" y="6080129"/>
                </a:cubicBezTo>
                <a:cubicBezTo>
                  <a:pt x="0" y="6080129"/>
                  <a:pt x="0" y="6080129"/>
                  <a:pt x="0" y="2862759"/>
                </a:cubicBezTo>
                <a:cubicBezTo>
                  <a:pt x="59065" y="2812085"/>
                  <a:pt x="109733" y="2761411"/>
                  <a:pt x="168798" y="2710736"/>
                </a:cubicBezTo>
                <a:cubicBezTo>
                  <a:pt x="776819" y="2170116"/>
                  <a:pt x="1528448" y="1731134"/>
                  <a:pt x="2406603" y="1393210"/>
                </a:cubicBezTo>
                <a:cubicBezTo>
                  <a:pt x="3901176" y="827398"/>
                  <a:pt x="5252140" y="776724"/>
                  <a:pt x="5268933" y="776724"/>
                </a:cubicBezTo>
                <a:cubicBezTo>
                  <a:pt x="5268933" y="776724"/>
                  <a:pt x="5268933" y="776724"/>
                  <a:pt x="5834971" y="743134"/>
                </a:cubicBezTo>
                <a:close/>
                <a:moveTo>
                  <a:pt x="0" y="0"/>
                </a:moveTo>
                <a:lnTo>
                  <a:pt x="6080129" y="0"/>
                </a:lnTo>
                <a:cubicBezTo>
                  <a:pt x="6021059" y="168833"/>
                  <a:pt x="5953303" y="354752"/>
                  <a:pt x="5902920" y="532273"/>
                </a:cubicBezTo>
                <a:cubicBezTo>
                  <a:pt x="5902920" y="532273"/>
                  <a:pt x="5902920" y="532273"/>
                  <a:pt x="5260971" y="574264"/>
                </a:cubicBezTo>
                <a:cubicBezTo>
                  <a:pt x="5210298" y="574264"/>
                  <a:pt x="3842139" y="633630"/>
                  <a:pt x="2330938" y="1207894"/>
                </a:cubicBezTo>
                <a:cubicBezTo>
                  <a:pt x="1435916" y="1545560"/>
                  <a:pt x="658743" y="2001669"/>
                  <a:pt x="33878" y="2559136"/>
                </a:cubicBezTo>
                <a:cubicBezTo>
                  <a:pt x="25481" y="2567534"/>
                  <a:pt x="8397" y="2575933"/>
                  <a:pt x="0" y="2593019"/>
                </a:cubicBezTo>
                <a:cubicBezTo>
                  <a:pt x="0" y="2593019"/>
                  <a:pt x="0" y="2593019"/>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tIns="2834640">
            <a:noAutofit/>
          </a:bodyPr>
          <a:lstStyle>
            <a:lvl1pPr algn="ctr">
              <a:defRPr>
                <a:noFill/>
              </a:defRPr>
            </a:lvl1pPr>
          </a:lstStyle>
          <a:p>
            <a:r>
              <a:rPr lang="en-US" dirty="0"/>
              <a:t>Click icon to add picture</a:t>
            </a:r>
          </a:p>
        </p:txBody>
      </p:sp>
      <p:pic>
        <p:nvPicPr>
          <p:cNvPr id="7" name="Picture 6">
            <a:extLst>
              <a:ext uri="{FF2B5EF4-FFF2-40B4-BE49-F238E27FC236}">
                <a16:creationId xmlns:a16="http://schemas.microsoft.com/office/drawing/2014/main" id="{C2894AE9-826E-4946-B872-6F1AB1FC093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0622" y="5973413"/>
            <a:ext cx="3496161" cy="1092550"/>
          </a:xfrm>
          <a:prstGeom prst="rect">
            <a:avLst/>
          </a:prstGeom>
        </p:spPr>
      </p:pic>
    </p:spTree>
    <p:extLst>
      <p:ext uri="{BB962C8B-B14F-4D97-AF65-F5344CB8AC3E}">
        <p14:creationId xmlns:p14="http://schemas.microsoft.com/office/powerpoint/2010/main" val="49214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76" Type="http://schemas.openxmlformats.org/officeDocument/2006/relationships/slideLayout" Target="../slideLayouts/slideLayout113.xml"/><Relationship Id="rId84" Type="http://schemas.openxmlformats.org/officeDocument/2006/relationships/slideLayout" Target="../slideLayouts/slideLayout121.xml"/><Relationship Id="rId7" Type="http://schemas.openxmlformats.org/officeDocument/2006/relationships/slideLayout" Target="../slideLayouts/slideLayout44.xml"/><Relationship Id="rId71" Type="http://schemas.openxmlformats.org/officeDocument/2006/relationships/slideLayout" Target="../slideLayouts/slideLayout108.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66" Type="http://schemas.openxmlformats.org/officeDocument/2006/relationships/slideLayout" Target="../slideLayouts/slideLayout103.xml"/><Relationship Id="rId74" Type="http://schemas.openxmlformats.org/officeDocument/2006/relationships/slideLayout" Target="../slideLayouts/slideLayout111.xml"/><Relationship Id="rId79" Type="http://schemas.openxmlformats.org/officeDocument/2006/relationships/slideLayout" Target="../slideLayouts/slideLayout116.xml"/><Relationship Id="rId5" Type="http://schemas.openxmlformats.org/officeDocument/2006/relationships/slideLayout" Target="../slideLayouts/slideLayout42.xml"/><Relationship Id="rId61" Type="http://schemas.openxmlformats.org/officeDocument/2006/relationships/slideLayout" Target="../slideLayouts/slideLayout98.xml"/><Relationship Id="rId82" Type="http://schemas.openxmlformats.org/officeDocument/2006/relationships/slideLayout" Target="../slideLayouts/slideLayout119.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77" Type="http://schemas.openxmlformats.org/officeDocument/2006/relationships/slideLayout" Target="../slideLayouts/slideLayout114.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80" Type="http://schemas.openxmlformats.org/officeDocument/2006/relationships/slideLayout" Target="../slideLayouts/slideLayout117.xml"/><Relationship Id="rId85" Type="http://schemas.openxmlformats.org/officeDocument/2006/relationships/slideLayout" Target="../slideLayouts/slideLayout122.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75" Type="http://schemas.openxmlformats.org/officeDocument/2006/relationships/slideLayout" Target="../slideLayouts/slideLayout112.xml"/><Relationship Id="rId83" Type="http://schemas.openxmlformats.org/officeDocument/2006/relationships/slideLayout" Target="../slideLayouts/slideLayout120.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slideLayout" Target="../slideLayouts/slideLayout110.xml"/><Relationship Id="rId78" Type="http://schemas.openxmlformats.org/officeDocument/2006/relationships/slideLayout" Target="../slideLayouts/slideLayout115.xml"/><Relationship Id="rId81" Type="http://schemas.openxmlformats.org/officeDocument/2006/relationships/slideLayout" Target="../slideLayouts/slideLayout118.xml"/><Relationship Id="rId8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3270984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42520718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D073E-6E0E-4DEA-9C5C-31B6E7A4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11F083-BDFF-4679-BF89-C6C12CC4D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42526-9E23-47DA-A1C6-374E52518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2EAB1-1CD9-495B-849C-09055544F80E}" type="datetimeFigureOut">
              <a:rPr lang="en-US" smtClean="0"/>
              <a:t>7/20/2021</a:t>
            </a:fld>
            <a:endParaRPr lang="en-US"/>
          </a:p>
        </p:txBody>
      </p:sp>
      <p:sp>
        <p:nvSpPr>
          <p:cNvPr id="5" name="Footer Placeholder 4">
            <a:extLst>
              <a:ext uri="{FF2B5EF4-FFF2-40B4-BE49-F238E27FC236}">
                <a16:creationId xmlns:a16="http://schemas.microsoft.com/office/drawing/2014/main" id="{43421E7D-B7C6-44F3-A45C-589369A0D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F84EC4-9EAB-4C42-B7D2-36B30E389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25622-759B-43CF-923C-C64C7EBF20DB}" type="slidenum">
              <a:rPr lang="en-US" smtClean="0"/>
              <a:t>‹#›</a:t>
            </a:fld>
            <a:endParaRPr lang="en-US"/>
          </a:p>
        </p:txBody>
      </p:sp>
    </p:spTree>
    <p:extLst>
      <p:ext uri="{BB962C8B-B14F-4D97-AF65-F5344CB8AC3E}">
        <p14:creationId xmlns:p14="http://schemas.microsoft.com/office/powerpoint/2010/main" val="37690062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8C773-5BC3-C84A-9D0E-9A61EA940966}"/>
              </a:ext>
            </a:extLst>
          </p:cNvPr>
          <p:cNvSpPr>
            <a:spLocks noGrp="1"/>
          </p:cNvSpPr>
          <p:nvPr>
            <p:ph type="title"/>
          </p:nvPr>
        </p:nvSpPr>
        <p:spPr>
          <a:xfrm>
            <a:off x="457200" y="460374"/>
            <a:ext cx="10004425" cy="1063625"/>
          </a:xfrm>
          <a:prstGeom prst="rect">
            <a:avLst/>
          </a:prstGeom>
        </p:spPr>
        <p:txBody>
          <a:bodyPr vert="horz" lIns="0" tIns="0" rIns="0" bIns="0" rtlCol="0" anchor="t" anchorCtr="0">
            <a:normAutofit/>
          </a:bodyPr>
          <a:lstStyle/>
          <a:p>
            <a:r>
              <a:rPr lang="en-US" dirty="0"/>
              <a:t>Click to edit Master title style</a:t>
            </a:r>
          </a:p>
        </p:txBody>
      </p:sp>
      <p:sp>
        <p:nvSpPr>
          <p:cNvPr id="4" name="Date Placeholder 3">
            <a:extLst>
              <a:ext uri="{FF2B5EF4-FFF2-40B4-BE49-F238E27FC236}">
                <a16:creationId xmlns:a16="http://schemas.microsoft.com/office/drawing/2014/main" id="{A99CBC0C-211F-684D-B7E3-A22D255EB11A}"/>
              </a:ext>
            </a:extLst>
          </p:cNvPr>
          <p:cNvSpPr>
            <a:spLocks noGrp="1"/>
          </p:cNvSpPr>
          <p:nvPr>
            <p:ph type="dt" sz="half" idx="2"/>
          </p:nvPr>
        </p:nvSpPr>
        <p:spPr>
          <a:xfrm>
            <a:off x="6210300" y="6362700"/>
            <a:ext cx="1695450" cy="231921"/>
          </a:xfrm>
          <a:prstGeom prst="rect">
            <a:avLst/>
          </a:prstGeom>
        </p:spPr>
        <p:txBody>
          <a:bodyPr vert="horz" lIns="0" tIns="0" rIns="0" bIns="0" rtlCol="0" anchor="b" anchorCtr="0"/>
          <a:lstStyle>
            <a:lvl1pPr algn="l">
              <a:defRPr sz="1000" b="0" i="0">
                <a:solidFill>
                  <a:schemeClr val="tx2"/>
                </a:solidFill>
                <a:latin typeface="Calibri" panose="020F0502020204030204" pitchFamily="34" charset="0"/>
                <a:cs typeface="Calibri" panose="020F0502020204030204" pitchFamily="34" charset="0"/>
              </a:defRPr>
            </a:lvl1pPr>
            <a:lvl2pPr marL="0" algn="l">
              <a:defRPr sz="1000" b="0" i="0">
                <a:solidFill>
                  <a:schemeClr val="tx2"/>
                </a:solidFill>
                <a:latin typeface="+mn-lt"/>
              </a:defRPr>
            </a:lvl2pPr>
            <a:lvl3pPr marL="0" algn="l">
              <a:defRPr sz="1000" b="0" i="0">
                <a:solidFill>
                  <a:schemeClr val="tx2"/>
                </a:solidFill>
                <a:latin typeface="+mn-lt"/>
              </a:defRPr>
            </a:lvl3pPr>
            <a:lvl4pPr marL="0" algn="l">
              <a:defRPr sz="1000" b="0" i="0">
                <a:solidFill>
                  <a:schemeClr val="tx2"/>
                </a:solidFill>
                <a:latin typeface="+mn-lt"/>
              </a:defRPr>
            </a:lvl4pPr>
            <a:lvl5pPr marL="0" algn="l">
              <a:defRPr sz="1000" b="0" i="0">
                <a:solidFill>
                  <a:schemeClr val="tx2"/>
                </a:solidFill>
                <a:latin typeface="+mn-lt"/>
              </a:defRPr>
            </a:lvl5pPr>
            <a:lvl6pPr marL="0" algn="l">
              <a:defRPr sz="1000" b="0" i="0">
                <a:solidFill>
                  <a:schemeClr val="tx2"/>
                </a:solidFill>
                <a:latin typeface="+mn-lt"/>
              </a:defRPr>
            </a:lvl6pPr>
            <a:lvl7pPr marL="0" algn="l">
              <a:defRPr sz="1000" b="0" i="0">
                <a:solidFill>
                  <a:schemeClr val="tx2"/>
                </a:solidFill>
                <a:latin typeface="+mn-lt"/>
              </a:defRPr>
            </a:lvl7pPr>
            <a:lvl8pPr marL="0" algn="l">
              <a:defRPr sz="1000" b="0" i="0">
                <a:solidFill>
                  <a:schemeClr val="tx2"/>
                </a:solidFill>
                <a:latin typeface="+mn-lt"/>
              </a:defRPr>
            </a:lvl8pPr>
            <a:lvl9pPr marL="0" algn="l">
              <a:defRPr sz="1000" b="0" i="0">
                <a:solidFill>
                  <a:schemeClr val="tx2"/>
                </a:solidFill>
                <a:latin typeface="+mn-lt"/>
              </a:defRPr>
            </a:lvl9pPr>
          </a:lstStyle>
          <a:p>
            <a:r>
              <a:rPr lang="en-US" dirty="0"/>
              <a:t>Date</a:t>
            </a:r>
            <a:endParaRPr lang="en-US"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FC23B854-2C83-5047-BB3A-DDA609150CDA}"/>
              </a:ext>
            </a:extLst>
          </p:cNvPr>
          <p:cNvSpPr>
            <a:spLocks noGrp="1"/>
          </p:cNvSpPr>
          <p:nvPr>
            <p:ph type="ftr" sz="quarter" idx="3"/>
          </p:nvPr>
        </p:nvSpPr>
        <p:spPr>
          <a:xfrm>
            <a:off x="773048" y="6364783"/>
            <a:ext cx="5202302" cy="231921"/>
          </a:xfrm>
          <a:prstGeom prst="rect">
            <a:avLst/>
          </a:prstGeom>
        </p:spPr>
        <p:txBody>
          <a:bodyPr vert="horz" lIns="155448" tIns="0" rIns="0" bIns="0" rtlCol="0" anchor="b" anchorCtr="0"/>
          <a:lstStyle>
            <a:lvl1pPr algn="l">
              <a:defRPr sz="1000" b="0" i="0" cap="none" baseline="0">
                <a:solidFill>
                  <a:schemeClr val="tx2"/>
                </a:solidFill>
                <a:latin typeface="Calibri" panose="020F0502020204030204" pitchFamily="34" charset="0"/>
                <a:cs typeface="Calibri" panose="020F0502020204030204" pitchFamily="34" charset="0"/>
              </a:defRPr>
            </a:lvl1pPr>
            <a:lvl2pPr marL="0">
              <a:defRPr sz="1000" b="0" i="0" cap="none" baseline="0">
                <a:solidFill>
                  <a:schemeClr val="tx2"/>
                </a:solidFill>
                <a:latin typeface="+mn-lt"/>
              </a:defRPr>
            </a:lvl2pPr>
            <a:lvl3pPr marL="0">
              <a:defRPr sz="1000" b="0" i="0" cap="none" baseline="0">
                <a:solidFill>
                  <a:schemeClr val="tx2"/>
                </a:solidFill>
                <a:latin typeface="+mn-lt"/>
              </a:defRPr>
            </a:lvl3pPr>
            <a:lvl4pPr marL="0">
              <a:defRPr sz="1000" b="0" i="0" cap="none" baseline="0">
                <a:solidFill>
                  <a:schemeClr val="tx2"/>
                </a:solidFill>
                <a:latin typeface="+mn-lt"/>
              </a:defRPr>
            </a:lvl4pPr>
            <a:lvl5pPr marL="0">
              <a:defRPr sz="1000" b="0" i="0" cap="none" baseline="0">
                <a:solidFill>
                  <a:schemeClr val="tx2"/>
                </a:solidFill>
                <a:latin typeface="+mn-lt"/>
              </a:defRPr>
            </a:lvl5pPr>
            <a:lvl6pPr marL="0">
              <a:defRPr sz="1000" b="0" i="0" cap="none" baseline="0">
                <a:solidFill>
                  <a:schemeClr val="tx2"/>
                </a:solidFill>
                <a:latin typeface="+mn-lt"/>
              </a:defRPr>
            </a:lvl6pPr>
            <a:lvl7pPr marL="0">
              <a:defRPr sz="1000" b="0" i="0" cap="none" baseline="0">
                <a:solidFill>
                  <a:schemeClr val="tx2"/>
                </a:solidFill>
                <a:latin typeface="+mn-lt"/>
              </a:defRPr>
            </a:lvl7pPr>
            <a:lvl8pPr marL="0">
              <a:defRPr sz="1000" b="0" i="0" cap="none" baseline="0">
                <a:solidFill>
                  <a:schemeClr val="tx2"/>
                </a:solidFill>
                <a:latin typeface="+mn-lt"/>
              </a:defRPr>
            </a:lvl8pPr>
            <a:lvl9pPr marL="0">
              <a:defRPr sz="1000" b="0" i="0" cap="none" baseline="0">
                <a:solidFill>
                  <a:schemeClr val="tx2"/>
                </a:solidFill>
                <a:latin typeface="+mn-lt"/>
              </a:defRPr>
            </a:lvl9pPr>
          </a:lstStyle>
          <a:p>
            <a:r>
              <a:rPr lang="en-US" dirty="0"/>
              <a:t>Presentation Title Here &gt; Insert &gt; Header &amp; Footer</a:t>
            </a: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B7778AD5-8EBC-D94E-98B2-20AFAF1B4BB2}"/>
              </a:ext>
            </a:extLst>
          </p:cNvPr>
          <p:cNvSpPr>
            <a:spLocks noGrp="1"/>
          </p:cNvSpPr>
          <p:nvPr>
            <p:ph type="sldNum" sz="quarter" idx="4"/>
          </p:nvPr>
        </p:nvSpPr>
        <p:spPr>
          <a:xfrm>
            <a:off x="457198" y="6362701"/>
            <a:ext cx="315849" cy="231921"/>
          </a:xfrm>
          <a:prstGeom prst="rect">
            <a:avLst/>
          </a:prstGeom>
        </p:spPr>
        <p:txBody>
          <a:bodyPr vert="horz" lIns="0" tIns="0" rIns="0" bIns="0" rtlCol="0" anchor="b" anchorCtr="0"/>
          <a:lstStyle>
            <a:lvl1pPr algn="l">
              <a:defRPr sz="1000" b="0" i="0">
                <a:solidFill>
                  <a:schemeClr val="tx2"/>
                </a:solidFill>
                <a:latin typeface="Calibri" panose="020F0502020204030204" pitchFamily="34" charset="0"/>
                <a:cs typeface="Calibri" panose="020F0502020204030204" pitchFamily="34" charset="0"/>
              </a:defRPr>
            </a:lvl1pPr>
            <a:lvl2pPr marL="0" algn="l">
              <a:defRPr sz="1000" b="0" i="0">
                <a:solidFill>
                  <a:schemeClr val="tx2"/>
                </a:solidFill>
                <a:latin typeface="+mn-lt"/>
              </a:defRPr>
            </a:lvl2pPr>
            <a:lvl3pPr marL="0">
              <a:defRPr sz="1000" b="0" i="0">
                <a:solidFill>
                  <a:schemeClr val="tx2"/>
                </a:solidFill>
                <a:latin typeface="+mn-lt"/>
              </a:defRPr>
            </a:lvl3pPr>
            <a:lvl4pPr marL="0">
              <a:defRPr sz="1000" b="0" i="0">
                <a:solidFill>
                  <a:schemeClr val="tx2"/>
                </a:solidFill>
                <a:latin typeface="+mn-lt"/>
              </a:defRPr>
            </a:lvl4pPr>
            <a:lvl5pPr marL="0">
              <a:defRPr sz="1000" b="0" i="0">
                <a:solidFill>
                  <a:schemeClr val="tx2"/>
                </a:solidFill>
                <a:latin typeface="+mn-lt"/>
              </a:defRPr>
            </a:lvl5pPr>
            <a:lvl6pPr marL="0">
              <a:defRPr sz="1000" b="0" i="0">
                <a:solidFill>
                  <a:schemeClr val="tx2"/>
                </a:solidFill>
                <a:latin typeface="+mn-lt"/>
              </a:defRPr>
            </a:lvl6pPr>
            <a:lvl7pPr marL="0">
              <a:defRPr sz="1000" b="0" i="0">
                <a:solidFill>
                  <a:schemeClr val="tx2"/>
                </a:solidFill>
                <a:latin typeface="+mn-lt"/>
              </a:defRPr>
            </a:lvl7pPr>
            <a:lvl8pPr marL="0">
              <a:defRPr sz="1000" b="0" i="0">
                <a:solidFill>
                  <a:schemeClr val="tx2"/>
                </a:solidFill>
                <a:latin typeface="+mn-lt"/>
              </a:defRPr>
            </a:lvl8pPr>
            <a:lvl9pPr marL="0">
              <a:defRPr sz="1000" b="0" i="0">
                <a:solidFill>
                  <a:schemeClr val="tx2"/>
                </a:solidFill>
                <a:latin typeface="+mn-lt"/>
              </a:defRPr>
            </a:lvl9pPr>
          </a:lstStyle>
          <a:p>
            <a:fld id="{1E3D5677-3D20-0C46-8497-54D73E689044}" type="slidenum">
              <a:rPr lang="en-US" smtClean="0"/>
              <a:pPr/>
              <a:t>‹#›</a:t>
            </a:fld>
            <a:endParaRPr lang="en-US"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EC2DAC7F-B661-E945-A498-BFF0DDB599FA}"/>
              </a:ext>
            </a:extLst>
          </p:cNvPr>
          <p:cNvSpPr>
            <a:spLocks noGrp="1"/>
          </p:cNvSpPr>
          <p:nvPr>
            <p:ph type="body" idx="1"/>
          </p:nvPr>
        </p:nvSpPr>
        <p:spPr>
          <a:xfrm>
            <a:off x="457198" y="1781175"/>
            <a:ext cx="10004427" cy="4165600"/>
          </a:xfrm>
          <a:prstGeom prst="rect">
            <a:avLst/>
          </a:prstGeom>
        </p:spPr>
        <p:txBody>
          <a:bodyPr vert="horz" lIns="0" tIns="0" rIns="0" bIns="0" rtlCol="0">
            <a:normAutofit/>
          </a:body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5790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 id="2147483774" r:id="rId62"/>
    <p:sldLayoutId id="2147483775" r:id="rId63"/>
    <p:sldLayoutId id="2147483776" r:id="rId64"/>
    <p:sldLayoutId id="2147483777" r:id="rId65"/>
    <p:sldLayoutId id="2147483778" r:id="rId66"/>
    <p:sldLayoutId id="2147483779" r:id="rId67"/>
    <p:sldLayoutId id="2147483780" r:id="rId68"/>
    <p:sldLayoutId id="2147483781" r:id="rId69"/>
    <p:sldLayoutId id="2147483782" r:id="rId70"/>
    <p:sldLayoutId id="2147483783" r:id="rId71"/>
    <p:sldLayoutId id="2147483784" r:id="rId72"/>
    <p:sldLayoutId id="2147483785" r:id="rId73"/>
    <p:sldLayoutId id="2147483786" r:id="rId74"/>
    <p:sldLayoutId id="2147483787" r:id="rId75"/>
    <p:sldLayoutId id="2147483788" r:id="rId76"/>
    <p:sldLayoutId id="2147483789" r:id="rId77"/>
    <p:sldLayoutId id="2147483790" r:id="rId78"/>
    <p:sldLayoutId id="2147483791" r:id="rId79"/>
    <p:sldLayoutId id="2147483792" r:id="rId80"/>
    <p:sldLayoutId id="2147483793" r:id="rId81"/>
    <p:sldLayoutId id="2147483794" r:id="rId82"/>
    <p:sldLayoutId id="2147483795" r:id="rId83"/>
    <p:sldLayoutId id="2147483796" r:id="rId84"/>
    <p:sldLayoutId id="2147483797" r:id="rId85"/>
  </p:sldLayoutIdLst>
  <p:hf hdr="0"/>
  <p:txStyles>
    <p:titleStyle>
      <a:lvl1pPr algn="l" defTabSz="914400" rtl="0" eaLnBrk="1" latinLnBrk="0" hangingPunct="1">
        <a:lnSpc>
          <a:spcPct val="100000"/>
        </a:lnSpc>
        <a:spcBef>
          <a:spcPct val="0"/>
        </a:spcBef>
        <a:buNone/>
        <a:defRPr sz="4000" b="1" i="0" kern="1200" cap="none" baseline="0">
          <a:solidFill>
            <a:schemeClr val="accent1"/>
          </a:solidFill>
          <a:latin typeface="Calibri" panose="020F0502020204030204" pitchFamily="34" charset="0"/>
          <a:ea typeface="+mj-ea"/>
          <a:cs typeface="Calibri" panose="020F0502020204030204" pitchFamily="34" charset="0"/>
        </a:defRPr>
      </a:lvl1pPr>
    </p:titleStyle>
    <p:bodyStyle>
      <a:lvl1pPr marL="0" marR="0" indent="0" algn="l" defTabSz="914400" rtl="0" eaLnBrk="1" fontAlgn="auto" latinLnBrk="0" hangingPunct="1">
        <a:lnSpc>
          <a:spcPct val="100000"/>
        </a:lnSpc>
        <a:spcBef>
          <a:spcPts val="0"/>
        </a:spcBef>
        <a:spcAft>
          <a:spcPts val="1200"/>
        </a:spcAft>
        <a:buClrTx/>
        <a:buSzTx/>
        <a:buFontTx/>
        <a:buNone/>
        <a:tabLst/>
        <a:defRPr sz="2000" b="1" i="0" kern="1200">
          <a:solidFill>
            <a:schemeClr val="tx2"/>
          </a:solidFill>
          <a:latin typeface="Calibri" panose="020F0502020204030204" pitchFamily="34" charset="0"/>
          <a:ea typeface="Verdana" panose="020B0604030504040204" pitchFamily="34" charset="0"/>
          <a:cs typeface="Calibri" panose="020F0502020204030204" pitchFamily="34" charset="0"/>
        </a:defRPr>
      </a:lvl1pPr>
      <a:lvl2pPr marL="0" marR="0" indent="0" algn="l" defTabSz="914400" rtl="0" eaLnBrk="1" fontAlgn="auto" latinLnBrk="0" hangingPunct="1">
        <a:lnSpc>
          <a:spcPct val="100000"/>
        </a:lnSpc>
        <a:spcBef>
          <a:spcPts val="0"/>
        </a:spcBef>
        <a:spcAft>
          <a:spcPts val="1200"/>
        </a:spcAft>
        <a:buClr>
          <a:schemeClr val="tx2"/>
        </a:buClr>
        <a:buSzTx/>
        <a:buFontTx/>
        <a:buNone/>
        <a:tabLst/>
        <a:defRPr sz="2000" b="0" i="0" kern="1200">
          <a:solidFill>
            <a:schemeClr val="tx2"/>
          </a:solidFill>
          <a:latin typeface="Calibri" panose="020F0502020204030204" pitchFamily="34" charset="0"/>
          <a:ea typeface="+mn-ea"/>
          <a:cs typeface="Calibri" panose="020F0502020204030204" pitchFamily="34" charset="0"/>
        </a:defRPr>
      </a:lvl2pPr>
      <a:lvl3pPr marL="457200" indent="-173038"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2000" b="0" i="0" kern="1200" baseline="0">
          <a:solidFill>
            <a:schemeClr val="tx2"/>
          </a:solidFill>
          <a:latin typeface="Calibri" panose="020F0502020204030204" pitchFamily="34" charset="0"/>
          <a:ea typeface="Verdana" panose="020B0604030504040204" pitchFamily="34" charset="0"/>
          <a:cs typeface="Calibri" panose="020F0502020204030204" pitchFamily="34" charset="0"/>
        </a:defRPr>
      </a:lvl3pPr>
      <a:lvl4pPr marL="688975" indent="-173038"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b="0" i="0" kern="1200">
          <a:solidFill>
            <a:schemeClr val="tx2"/>
          </a:solidFill>
          <a:latin typeface="Calibri" panose="020F0502020204030204" pitchFamily="34" charset="0"/>
          <a:ea typeface="Verdana" panose="020B0604030504040204" pitchFamily="34" charset="0"/>
          <a:cs typeface="Calibri" panose="020F0502020204030204" pitchFamily="34" charset="0"/>
        </a:defRPr>
      </a:lvl4pPr>
      <a:lvl5pPr marL="914400" indent="-173038"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800" b="0" i="0" kern="1200">
          <a:solidFill>
            <a:schemeClr val="tx2"/>
          </a:solidFill>
          <a:latin typeface="Calibri" panose="020F0502020204030204" pitchFamily="34" charset="0"/>
          <a:ea typeface="Verdana" panose="020B0604030504040204" pitchFamily="34" charset="0"/>
          <a:cs typeface="Calibri" panose="020F0502020204030204" pitchFamily="34" charset="0"/>
        </a:defRPr>
      </a:lvl5pPr>
      <a:lvl6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6pPr>
      <a:lvl7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7pPr>
      <a:lvl8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8pPr>
      <a:lvl9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20">
          <p15:clr>
            <a:srgbClr val="F26B43"/>
          </p15:clr>
        </p15:guide>
        <p15:guide id="2" pos="288">
          <p15:clr>
            <a:srgbClr val="F26B43"/>
          </p15:clr>
        </p15:guide>
        <p15:guide id="3" pos="952">
          <p15:clr>
            <a:srgbClr val="F26B43"/>
          </p15:clr>
        </p15:guide>
        <p15:guide id="4" pos="1094">
          <p15:clr>
            <a:srgbClr val="F26B43"/>
          </p15:clr>
        </p15:guide>
        <p15:guide id="5" pos="1756">
          <p15:clr>
            <a:srgbClr val="F26B43"/>
          </p15:clr>
        </p15:guide>
        <p15:guide id="6" pos="1906">
          <p15:clr>
            <a:srgbClr val="F26B43"/>
          </p15:clr>
        </p15:guide>
        <p15:guide id="7" pos="2566">
          <p15:clr>
            <a:srgbClr val="F26B43"/>
          </p15:clr>
        </p15:guide>
        <p15:guide id="8" pos="2712">
          <p15:clr>
            <a:srgbClr val="F26B43"/>
          </p15:clr>
        </p15:guide>
        <p15:guide id="9" pos="3374">
          <p15:clr>
            <a:srgbClr val="F26B43"/>
          </p15:clr>
        </p15:guide>
        <p15:guide id="10" pos="4170">
          <p15:clr>
            <a:srgbClr val="F26B43"/>
          </p15:clr>
        </p15:guide>
        <p15:guide id="11" pos="4312">
          <p15:clr>
            <a:srgbClr val="F26B43"/>
          </p15:clr>
        </p15:guide>
        <p15:guide id="12" pos="4980">
          <p15:clr>
            <a:srgbClr val="F26B43"/>
          </p15:clr>
        </p15:guide>
        <p15:guide id="13" pos="5122">
          <p15:clr>
            <a:srgbClr val="F26B43"/>
          </p15:clr>
        </p15:guide>
        <p15:guide id="14" pos="5782">
          <p15:clr>
            <a:srgbClr val="F26B43"/>
          </p15:clr>
        </p15:guide>
        <p15:guide id="15" pos="5928">
          <p15:clr>
            <a:srgbClr val="F26B43"/>
          </p15:clr>
        </p15:guide>
        <p15:guide id="16" pos="6590">
          <p15:clr>
            <a:srgbClr val="F26B43"/>
          </p15:clr>
        </p15:guide>
        <p15:guide id="17" pos="6732">
          <p15:clr>
            <a:srgbClr val="F26B43"/>
          </p15:clr>
        </p15:guide>
        <p15:guide id="18" pos="7396">
          <p15:clr>
            <a:srgbClr val="F26B43"/>
          </p15:clr>
        </p15:guide>
        <p15:guide id="19" orient="horz" pos="1122">
          <p15:clr>
            <a:srgbClr val="F26B43"/>
          </p15:clr>
        </p15:guide>
        <p15:guide id="20" orient="horz" pos="4156">
          <p15:clr>
            <a:srgbClr val="F26B43"/>
          </p15:clr>
        </p15:guide>
        <p15:guide id="21" orient="horz" pos="4008">
          <p15:clr>
            <a:srgbClr val="F26B43"/>
          </p15:clr>
        </p15:guide>
        <p15:guide id="22" orient="horz" pos="960">
          <p15:clr>
            <a:srgbClr val="F26B43"/>
          </p15:clr>
        </p15:guide>
        <p15:guide id="23" pos="3764">
          <p15:clr>
            <a:srgbClr val="F26B43"/>
          </p15:clr>
        </p15:guide>
        <p15:guide id="24" pos="3912">
          <p15:clr>
            <a:srgbClr val="F26B43"/>
          </p15:clr>
        </p15:guide>
        <p15:guide id="25" orient="horz" pos="3746">
          <p15:clr>
            <a:srgbClr val="F26B43"/>
          </p15:clr>
        </p15:guide>
        <p15:guide id="26" orient="horz" pos="2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3.tiff"/><Relationship Id="rId3" Type="http://schemas.openxmlformats.org/officeDocument/2006/relationships/image" Target="../media/image118.jpeg"/><Relationship Id="rId7" Type="http://schemas.openxmlformats.org/officeDocument/2006/relationships/image" Target="../media/image122.tif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tiff"/><Relationship Id="rId9" Type="http://schemas.openxmlformats.org/officeDocument/2006/relationships/image" Target="../media/image124.png"/></Relationships>
</file>

<file path=ppt/slides/_rels/slide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214084083"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ilpqc.org/ILPQC%202020%2B/BASIC20/PDSA%20Worksheet_BLANK.doc" TargetMode="External"/><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34.png"/><Relationship Id="rId5" Type="http://schemas.openxmlformats.org/officeDocument/2006/relationships/image" Target="../media/image133.emf"/><Relationship Id="rId4" Type="http://schemas.openxmlformats.org/officeDocument/2006/relationships/hyperlink" Target="https://www.youtube.com/watch?v=qOgfTGYEcdU&amp;feature=youtu.b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redcap.healthlnk.org/surveys/?s=RN9D4H9AMD"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7.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37.xml"/><Relationship Id="rId1" Type="http://schemas.openxmlformats.org/officeDocument/2006/relationships/slideLayout" Target="../slideLayouts/slideLayout107.xml"/><Relationship Id="rId4" Type="http://schemas.openxmlformats.org/officeDocument/2006/relationships/image" Target="../media/image142.emf"/></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107.xml"/><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5.png"/><Relationship Id="rId3" Type="http://schemas.openxmlformats.org/officeDocument/2006/relationships/image" Target="../media/image146.jpeg"/><Relationship Id="rId7" Type="http://schemas.openxmlformats.org/officeDocument/2006/relationships/image" Target="../media/image150.png"/><Relationship Id="rId12" Type="http://schemas.openxmlformats.org/officeDocument/2006/relationships/image" Target="../media/image154.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7.gif"/><Relationship Id="rId9" Type="http://schemas.microsoft.com/office/2007/relationships/hdphoto" Target="../media/hdphoto2.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mailto:info@ilpqc.org"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hyperlink" Target="https://ilpqc.org/ILPQC%202020%2B/BASIC20/RN_NewbornAdmissionReport_Tool_May2021.pdf"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ilpqc.org/wp-content/uploads/2021/06/PedsRN_PedsMD-Communication-Tool_FINAL_6.2421-1.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5621971" cy="1826339"/>
          </a:xfrm>
        </p:spPr>
        <p:txBody>
          <a:bodyPr>
            <a:normAutofit fontScale="90000"/>
          </a:bodyPr>
          <a:lstStyle/>
          <a:p>
            <a:r>
              <a:rPr lang="en-US" b="1" dirty="0"/>
              <a:t>Stop, Collaborate, and Listen: </a:t>
            </a:r>
            <a:r>
              <a:rPr lang="en-US" dirty="0"/>
              <a:t>ABX Debriefs, Time Outs, and Stop Orders</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a:lstStyle/>
          <a:p>
            <a:r>
              <a:rPr lang="en-US" dirty="0"/>
              <a:t>BASIC Monthly Teams Call</a:t>
            </a:r>
          </a:p>
          <a:p>
            <a:r>
              <a:rPr lang="en-US" dirty="0"/>
              <a:t>July 19, 2021</a:t>
            </a:r>
          </a:p>
        </p:txBody>
      </p:sp>
      <p:pic>
        <p:nvPicPr>
          <p:cNvPr id="25" name="Picture Placeholder 24">
            <a:extLst>
              <a:ext uri="{FF2B5EF4-FFF2-40B4-BE49-F238E27FC236}">
                <a16:creationId xmlns:a16="http://schemas.microsoft.com/office/drawing/2014/main" id="{AFDEE866-04F7-BF46-8FB4-0968BA571C5D}"/>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258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BASIC Hospital Team Data Submission</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10</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graphicFrame>
        <p:nvGraphicFramePr>
          <p:cNvPr id="6" name="object 3"/>
          <p:cNvGraphicFramePr>
            <a:graphicFrameLocks noGrp="1"/>
          </p:cNvGraphicFramePr>
          <p:nvPr>
            <p:extLst>
              <p:ext uri="{D42A27DB-BD31-4B8C-83A1-F6EECF244321}">
                <p14:modId xmlns:p14="http://schemas.microsoft.com/office/powerpoint/2010/main" val="869394261"/>
              </p:ext>
            </p:extLst>
          </p:nvPr>
        </p:nvGraphicFramePr>
        <p:xfrm>
          <a:off x="1250212" y="1634207"/>
          <a:ext cx="9691575" cy="4400517"/>
        </p:xfrm>
        <a:graphic>
          <a:graphicData uri="http://schemas.openxmlformats.org/drawingml/2006/table">
            <a:tbl>
              <a:tblPr firstRow="1" bandRow="1"/>
              <a:tblGrid>
                <a:gridCol w="2544548">
                  <a:extLst>
                    <a:ext uri="{9D8B030D-6E8A-4147-A177-3AD203B41FA5}">
                      <a16:colId xmlns:a16="http://schemas.microsoft.com/office/drawing/2014/main" val="20000"/>
                    </a:ext>
                  </a:extLst>
                </a:gridCol>
                <a:gridCol w="3250415">
                  <a:extLst>
                    <a:ext uri="{9D8B030D-6E8A-4147-A177-3AD203B41FA5}">
                      <a16:colId xmlns:a16="http://schemas.microsoft.com/office/drawing/2014/main" val="20001"/>
                    </a:ext>
                  </a:extLst>
                </a:gridCol>
                <a:gridCol w="3896612">
                  <a:extLst>
                    <a:ext uri="{9D8B030D-6E8A-4147-A177-3AD203B41FA5}">
                      <a16:colId xmlns:a16="http://schemas.microsoft.com/office/drawing/2014/main" val="20002"/>
                    </a:ext>
                  </a:extLst>
                </a:gridCol>
              </a:tblGrid>
              <a:tr h="59755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04"/>
                        </a:spcBef>
                      </a:pPr>
                      <a:r>
                        <a:rPr sz="2000" b="1" spc="-10" dirty="0">
                          <a:solidFill>
                            <a:srgbClr val="FFFFFF"/>
                          </a:solidFill>
                          <a:latin typeface="Calibri"/>
                          <a:cs typeface="Calibri"/>
                        </a:rPr>
                        <a:t>Month</a:t>
                      </a:r>
                      <a:endParaRPr sz="2000" dirty="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4F81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610235">
                        <a:lnSpc>
                          <a:spcPct val="100000"/>
                        </a:lnSpc>
                        <a:spcBef>
                          <a:spcPts val="204"/>
                        </a:spcBef>
                      </a:pPr>
                      <a:r>
                        <a:rPr sz="2000" b="1" spc="-45" dirty="0">
                          <a:solidFill>
                            <a:srgbClr val="FFFFFF"/>
                          </a:solidFill>
                          <a:latin typeface="Calibri"/>
                          <a:cs typeface="Calibri"/>
                        </a:rPr>
                        <a:t>Teams </a:t>
                      </a:r>
                      <a:r>
                        <a:rPr sz="2000" b="1" spc="-10" dirty="0">
                          <a:solidFill>
                            <a:srgbClr val="FFFFFF"/>
                          </a:solidFill>
                          <a:latin typeface="Calibri"/>
                          <a:cs typeface="Calibri"/>
                        </a:rPr>
                        <a:t>Reporting  </a:t>
                      </a:r>
                      <a:r>
                        <a:rPr sz="2000" b="1" spc="-20" dirty="0">
                          <a:solidFill>
                            <a:srgbClr val="FFFFFF"/>
                          </a:solidFill>
                          <a:latin typeface="Calibri"/>
                          <a:cs typeface="Calibri"/>
                        </a:rPr>
                        <a:t>Patient</a:t>
                      </a:r>
                      <a:r>
                        <a:rPr sz="2000" b="1" dirty="0">
                          <a:solidFill>
                            <a:srgbClr val="FFFFFF"/>
                          </a:solidFill>
                          <a:latin typeface="Calibri"/>
                          <a:cs typeface="Calibri"/>
                        </a:rPr>
                        <a:t> </a:t>
                      </a:r>
                      <a:r>
                        <a:rPr sz="2000" b="1" spc="-15" dirty="0">
                          <a:solidFill>
                            <a:srgbClr val="FFFFFF"/>
                          </a:solidFill>
                          <a:latin typeface="Calibri"/>
                          <a:cs typeface="Calibri"/>
                        </a:rPr>
                        <a:t>Data</a:t>
                      </a:r>
                      <a:endParaRPr sz="2000" dirty="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4F81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760730">
                        <a:lnSpc>
                          <a:spcPct val="100000"/>
                        </a:lnSpc>
                        <a:spcBef>
                          <a:spcPts val="204"/>
                        </a:spcBef>
                      </a:pPr>
                      <a:r>
                        <a:rPr sz="2000" b="1" spc="-45" dirty="0">
                          <a:solidFill>
                            <a:srgbClr val="FFFFFF"/>
                          </a:solidFill>
                          <a:latin typeface="Calibri"/>
                          <a:cs typeface="Calibri"/>
                        </a:rPr>
                        <a:t>Teams </a:t>
                      </a:r>
                      <a:r>
                        <a:rPr sz="2000" b="1" spc="-10" dirty="0">
                          <a:solidFill>
                            <a:srgbClr val="FFFFFF"/>
                          </a:solidFill>
                          <a:latin typeface="Calibri"/>
                          <a:cs typeface="Calibri"/>
                        </a:rPr>
                        <a:t>Reporting  </a:t>
                      </a:r>
                      <a:r>
                        <a:rPr sz="2000" b="1" spc="-5" dirty="0">
                          <a:solidFill>
                            <a:srgbClr val="FFFFFF"/>
                          </a:solidFill>
                          <a:latin typeface="Calibri"/>
                          <a:cs typeface="Calibri"/>
                        </a:rPr>
                        <a:t>Hospital</a:t>
                      </a:r>
                      <a:r>
                        <a:rPr sz="2000" b="1" spc="-15" dirty="0">
                          <a:solidFill>
                            <a:srgbClr val="FFFFFF"/>
                          </a:solidFill>
                          <a:latin typeface="Calibri"/>
                          <a:cs typeface="Calibri"/>
                        </a:rPr>
                        <a:t> </a:t>
                      </a:r>
                      <a:r>
                        <a:rPr sz="2000" b="1" spc="-20" dirty="0">
                          <a:solidFill>
                            <a:srgbClr val="FFFFFF"/>
                          </a:solidFill>
                          <a:latin typeface="Calibri"/>
                          <a:cs typeface="Calibri"/>
                        </a:rPr>
                        <a:t>Data</a:t>
                      </a:r>
                      <a:endParaRPr sz="20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4F81BC"/>
                    </a:solidFill>
                  </a:tcPr>
                </a:tc>
                <a:extLst>
                  <a:ext uri="{0D108BD9-81ED-4DB2-BD59-A6C34878D82A}">
                    <a16:rowId xmlns:a16="http://schemas.microsoft.com/office/drawing/2014/main" val="10000"/>
                  </a:ext>
                </a:extLst>
              </a:tr>
              <a:tr h="5981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71145" algn="ctr">
                        <a:lnSpc>
                          <a:spcPct val="100000"/>
                        </a:lnSpc>
                        <a:spcBef>
                          <a:spcPts val="209"/>
                        </a:spcBef>
                      </a:pPr>
                      <a:r>
                        <a:rPr sz="2000" spc="-5" dirty="0">
                          <a:latin typeface="Calibri"/>
                          <a:cs typeface="Calibri"/>
                        </a:rPr>
                        <a:t>Baseline  </a:t>
                      </a:r>
                      <a:r>
                        <a:rPr sz="2000" dirty="0">
                          <a:latin typeface="Calibri"/>
                          <a:cs typeface="Calibri"/>
                        </a:rPr>
                        <a:t>(Q4</a:t>
                      </a:r>
                      <a:r>
                        <a:rPr sz="2000" spc="-105" dirty="0">
                          <a:latin typeface="Calibri"/>
                          <a:cs typeface="Calibri"/>
                        </a:rPr>
                        <a:t> </a:t>
                      </a:r>
                      <a:r>
                        <a:rPr sz="2000" spc="-5" dirty="0">
                          <a:latin typeface="Calibri"/>
                          <a:cs typeface="Calibri"/>
                        </a:rPr>
                        <a:t>2020)</a:t>
                      </a:r>
                      <a:endParaRPr sz="2000" dirty="0">
                        <a:latin typeface="Calibri"/>
                        <a:cs typeface="Calibri"/>
                      </a:endParaRPr>
                    </a:p>
                  </a:txBody>
                  <a:tcPr marL="0" marR="0" marT="266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D0D7E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09"/>
                        </a:spcBef>
                      </a:pPr>
                      <a:r>
                        <a:rPr lang="en-US" sz="2000" dirty="0">
                          <a:latin typeface="Calibri"/>
                          <a:cs typeface="Calibri"/>
                        </a:rPr>
                        <a:t>65</a:t>
                      </a:r>
                      <a:endParaRPr sz="2000" dirty="0">
                        <a:latin typeface="Calibri"/>
                        <a:cs typeface="Calibri"/>
                      </a:endParaRPr>
                    </a:p>
                  </a:txBody>
                  <a:tcPr marL="0" marR="0" marT="26669"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D0D7E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50"/>
                        </a:spcBef>
                      </a:pPr>
                      <a:r>
                        <a:rPr lang="en-US" sz="2000" dirty="0">
                          <a:latin typeface="Calibri"/>
                          <a:cs typeface="Calibri"/>
                        </a:rPr>
                        <a:t>58</a:t>
                      </a:r>
                      <a:endParaRPr sz="2000" dirty="0">
                        <a:latin typeface="Calibri"/>
                        <a:cs typeface="Calibri"/>
                      </a:endParaRPr>
                    </a:p>
                  </a:txBody>
                  <a:tcPr marL="0" marR="0" marT="20955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D0D7E8"/>
                    </a:solidFill>
                  </a:tcPr>
                </a:tc>
                <a:extLst>
                  <a:ext uri="{0D108BD9-81ED-4DB2-BD59-A6C34878D82A}">
                    <a16:rowId xmlns:a16="http://schemas.microsoft.com/office/drawing/2014/main" val="10001"/>
                  </a:ext>
                </a:extLst>
              </a:tr>
              <a:tr h="4829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gn="ctr">
                        <a:lnSpc>
                          <a:spcPct val="100000"/>
                        </a:lnSpc>
                        <a:spcBef>
                          <a:spcPts val="209"/>
                        </a:spcBef>
                      </a:pPr>
                      <a:r>
                        <a:rPr sz="2000" dirty="0">
                          <a:latin typeface="Calibri"/>
                          <a:cs typeface="Calibri"/>
                        </a:rPr>
                        <a:t>J</a:t>
                      </a:r>
                      <a:r>
                        <a:rPr sz="2000" spc="5" dirty="0">
                          <a:latin typeface="Calibri"/>
                          <a:cs typeface="Calibri"/>
                        </a:rPr>
                        <a:t>a</a:t>
                      </a:r>
                      <a:r>
                        <a:rPr sz="2000" spc="-5" dirty="0">
                          <a:latin typeface="Calibri"/>
                          <a:cs typeface="Calibri"/>
                        </a:rPr>
                        <a:t>nu</a:t>
                      </a:r>
                      <a:r>
                        <a:rPr sz="2000" spc="5" dirty="0">
                          <a:latin typeface="Calibri"/>
                          <a:cs typeface="Calibri"/>
                        </a:rPr>
                        <a:t>a</a:t>
                      </a:r>
                      <a:r>
                        <a:rPr sz="2000" spc="10" dirty="0">
                          <a:latin typeface="Calibri"/>
                          <a:cs typeface="Calibri"/>
                        </a:rPr>
                        <a:t>r</a:t>
                      </a:r>
                      <a:r>
                        <a:rPr sz="2000" dirty="0">
                          <a:latin typeface="Calibri"/>
                          <a:cs typeface="Calibri"/>
                        </a:rPr>
                        <a:t>y  </a:t>
                      </a:r>
                      <a:r>
                        <a:rPr sz="2000" spc="-5" dirty="0">
                          <a:latin typeface="Calibri"/>
                          <a:cs typeface="Calibri"/>
                        </a:rPr>
                        <a:t>2021</a:t>
                      </a:r>
                      <a:endParaRPr sz="2000" dirty="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209"/>
                        </a:spcBef>
                      </a:pPr>
                      <a:r>
                        <a:rPr lang="en-US" sz="2000" dirty="0">
                          <a:latin typeface="Calibri"/>
                          <a:cs typeface="Calibri"/>
                        </a:rPr>
                        <a:t>58</a:t>
                      </a:r>
                      <a:endParaRPr sz="2000" dirty="0">
                        <a:latin typeface="Calibri"/>
                        <a:cs typeface="Calibri"/>
                      </a:endParaRPr>
                    </a:p>
                  </a:txBody>
                  <a:tcPr marL="0" marR="0" marT="26669"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65</a:t>
                      </a:r>
                      <a:endParaRPr sz="2000" dirty="0">
                        <a:latin typeface="Calibri"/>
                        <a:cs typeface="Calibri"/>
                      </a:endParaRPr>
                    </a:p>
                  </a:txBody>
                  <a:tcPr marL="0" marR="0" marT="208915"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10002"/>
                  </a:ext>
                </a:extLst>
              </a:tr>
              <a:tr h="5981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gn="ctr">
                        <a:lnSpc>
                          <a:spcPct val="100000"/>
                        </a:lnSpc>
                        <a:spcBef>
                          <a:spcPts val="209"/>
                        </a:spcBef>
                      </a:pPr>
                      <a:r>
                        <a:rPr lang="en-US" sz="2000" dirty="0">
                          <a:latin typeface="Calibri"/>
                          <a:cs typeface="Calibri"/>
                        </a:rPr>
                        <a:t>February 2021</a:t>
                      </a:r>
                      <a:endParaRPr sz="20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pPr>
                      <a:r>
                        <a:rPr lang="en-US" sz="2000" dirty="0">
                          <a:latin typeface="Calibri"/>
                          <a:cs typeface="Calibri"/>
                        </a:rPr>
                        <a:t>54</a:t>
                      </a:r>
                      <a:endParaRPr sz="20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64</a:t>
                      </a:r>
                      <a:endParaRPr sz="2000" dirty="0">
                        <a:latin typeface="Calibri"/>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2910540189"/>
                  </a:ext>
                </a:extLst>
              </a:tr>
              <a:tr h="4397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gn="ctr">
                        <a:lnSpc>
                          <a:spcPct val="100000"/>
                        </a:lnSpc>
                        <a:spcBef>
                          <a:spcPts val="209"/>
                        </a:spcBef>
                      </a:pPr>
                      <a:r>
                        <a:rPr lang="en-US" sz="2000" dirty="0">
                          <a:latin typeface="Calibri"/>
                          <a:cs typeface="Calibri"/>
                        </a:rPr>
                        <a:t>March 2021</a:t>
                      </a:r>
                      <a:endParaRPr sz="20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pPr>
                      <a:r>
                        <a:rPr lang="en-US" sz="2000" dirty="0">
                          <a:latin typeface="Calibri"/>
                          <a:cs typeface="Calibri"/>
                        </a:rPr>
                        <a:t>56</a:t>
                      </a:r>
                      <a:endParaRPr sz="20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63</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2909908247"/>
                  </a:ext>
                </a:extLst>
              </a:tr>
              <a:tr h="482942">
                <a:tc>
                  <a:txBody>
                    <a:bodyPr/>
                    <a:lstStyle/>
                    <a:p>
                      <a:pPr marL="91440" marR="544195" algn="ctr">
                        <a:lnSpc>
                          <a:spcPct val="100000"/>
                        </a:lnSpc>
                        <a:spcBef>
                          <a:spcPts val="209"/>
                        </a:spcBef>
                      </a:pPr>
                      <a:r>
                        <a:rPr lang="en-US" sz="2000" dirty="0">
                          <a:latin typeface="Calibri"/>
                          <a:cs typeface="Calibri"/>
                        </a:rPr>
                        <a:t>April 2021</a:t>
                      </a: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635" algn="ctr">
                        <a:lnSpc>
                          <a:spcPct val="100000"/>
                        </a:lnSpc>
                      </a:pPr>
                      <a:r>
                        <a:rPr lang="en-US" sz="2000" dirty="0">
                          <a:latin typeface="Calibri"/>
                          <a:cs typeface="Calibri"/>
                        </a:rPr>
                        <a:t>55</a:t>
                      </a:r>
                      <a:endParaRPr sz="20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1270" algn="ctr">
                        <a:lnSpc>
                          <a:spcPct val="100000"/>
                        </a:lnSpc>
                        <a:spcBef>
                          <a:spcPts val="1645"/>
                        </a:spcBef>
                      </a:pPr>
                      <a:r>
                        <a:rPr lang="en-US" sz="2000" dirty="0">
                          <a:latin typeface="Calibri"/>
                          <a:cs typeface="Calibri"/>
                        </a:rPr>
                        <a:t>58</a:t>
                      </a:r>
                      <a:endParaRPr sz="2000" dirty="0">
                        <a:latin typeface="Calibri"/>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2557119791"/>
                  </a:ext>
                </a:extLst>
              </a:tr>
              <a:tr h="482942">
                <a:tc>
                  <a:txBody>
                    <a:bodyPr/>
                    <a:lstStyle/>
                    <a:p>
                      <a:pPr marL="1270" marR="544195" algn="ctr" defTabSz="914400" rtl="0" eaLnBrk="1" latinLnBrk="0" hangingPunct="1">
                        <a:lnSpc>
                          <a:spcPct val="100000"/>
                        </a:lnSpc>
                        <a:spcBef>
                          <a:spcPts val="1645"/>
                        </a:spcBef>
                      </a:pPr>
                      <a:r>
                        <a:rPr lang="en-US" sz="2000" kern="1200" dirty="0">
                          <a:solidFill>
                            <a:schemeClr val="tx1"/>
                          </a:solidFill>
                          <a:latin typeface="Calibri"/>
                          <a:ea typeface="+mn-ea"/>
                          <a:cs typeface="Calibri"/>
                        </a:rPr>
                        <a:t>May 2021</a:t>
                      </a:r>
                      <a:endParaRPr sz="2000" kern="1200" dirty="0">
                        <a:solidFill>
                          <a:schemeClr val="tx1"/>
                        </a:solidFill>
                        <a:latin typeface="Calibri"/>
                        <a:ea typeface="+mn-ea"/>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1270" algn="ctr" defTabSz="914400" rtl="0" eaLnBrk="1" latinLnBrk="0" hangingPunct="1">
                        <a:lnSpc>
                          <a:spcPct val="100000"/>
                        </a:lnSpc>
                        <a:spcBef>
                          <a:spcPts val="1645"/>
                        </a:spcBef>
                      </a:pPr>
                      <a:r>
                        <a:rPr lang="en-US" sz="2000" kern="1200" dirty="0">
                          <a:solidFill>
                            <a:schemeClr val="tx1"/>
                          </a:solidFill>
                          <a:latin typeface="Calibri"/>
                          <a:ea typeface="+mn-ea"/>
                          <a:cs typeface="Calibri"/>
                        </a:rPr>
                        <a:t>51</a:t>
                      </a:r>
                      <a:endParaRPr sz="2000" kern="1200" dirty="0">
                        <a:solidFill>
                          <a:schemeClr val="tx1"/>
                        </a:solidFill>
                        <a:latin typeface="Calibri"/>
                        <a:ea typeface="+mn-ea"/>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1270" algn="ctr" defTabSz="914400" rtl="0" eaLnBrk="1" latinLnBrk="0" hangingPunct="1">
                        <a:lnSpc>
                          <a:spcPct val="100000"/>
                        </a:lnSpc>
                        <a:spcBef>
                          <a:spcPts val="1645"/>
                        </a:spcBef>
                      </a:pPr>
                      <a:r>
                        <a:rPr lang="en-US" sz="2000" kern="1200" dirty="0">
                          <a:solidFill>
                            <a:schemeClr val="tx1"/>
                          </a:solidFill>
                          <a:latin typeface="Calibri"/>
                          <a:ea typeface="+mn-ea"/>
                          <a:cs typeface="Calibri"/>
                        </a:rPr>
                        <a:t>44</a:t>
                      </a:r>
                      <a:endParaRPr sz="2000" kern="1200" dirty="0">
                        <a:solidFill>
                          <a:schemeClr val="tx1"/>
                        </a:solidFill>
                        <a:latin typeface="Calibri"/>
                        <a:ea typeface="+mn-ea"/>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4204001822"/>
                  </a:ext>
                </a:extLst>
              </a:tr>
              <a:tr h="482942">
                <a:tc>
                  <a:txBody>
                    <a:bodyPr/>
                    <a:lstStyle/>
                    <a:p>
                      <a:pPr marL="1270" marR="544195" algn="ctr" defTabSz="914400" rtl="0" eaLnBrk="1" latinLnBrk="0" hangingPunct="1">
                        <a:lnSpc>
                          <a:spcPct val="100000"/>
                        </a:lnSpc>
                        <a:spcBef>
                          <a:spcPts val="1645"/>
                        </a:spcBef>
                      </a:pPr>
                      <a:r>
                        <a:rPr lang="en-US" sz="2000" b="1" kern="1200" dirty="0">
                          <a:solidFill>
                            <a:srgbClr val="FF0000"/>
                          </a:solidFill>
                          <a:latin typeface="Calibri"/>
                          <a:ea typeface="+mn-ea"/>
                          <a:cs typeface="Calibri"/>
                        </a:rPr>
                        <a:t>June 2021</a:t>
                      </a:r>
                      <a:endParaRPr sz="2000" b="1" kern="1200" dirty="0">
                        <a:solidFill>
                          <a:srgbClr val="FF0000"/>
                        </a:solidFill>
                        <a:latin typeface="Calibri"/>
                        <a:ea typeface="+mn-ea"/>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1270" algn="ctr" defTabSz="914400" rtl="0" eaLnBrk="1" latinLnBrk="0" hangingPunct="1">
                        <a:lnSpc>
                          <a:spcPct val="100000"/>
                        </a:lnSpc>
                        <a:spcBef>
                          <a:spcPts val="1645"/>
                        </a:spcBef>
                      </a:pPr>
                      <a:r>
                        <a:rPr lang="en-US" sz="2000" b="1" kern="1200" dirty="0">
                          <a:solidFill>
                            <a:srgbClr val="FF0000"/>
                          </a:solidFill>
                          <a:latin typeface="Calibri"/>
                          <a:ea typeface="+mn-ea"/>
                          <a:cs typeface="Calibri"/>
                        </a:rPr>
                        <a:t>33</a:t>
                      </a:r>
                      <a:endParaRPr sz="2000" b="1" kern="1200" dirty="0">
                        <a:solidFill>
                          <a:srgbClr val="FF0000"/>
                        </a:solidFill>
                        <a:latin typeface="Calibri"/>
                        <a:ea typeface="+mn-ea"/>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tc>
                  <a:txBody>
                    <a:bodyPr/>
                    <a:lstStyle/>
                    <a:p>
                      <a:pPr marL="1270" algn="ctr" defTabSz="914400" rtl="0" eaLnBrk="1" latinLnBrk="0" hangingPunct="1">
                        <a:lnSpc>
                          <a:spcPct val="100000"/>
                        </a:lnSpc>
                        <a:spcBef>
                          <a:spcPts val="1645"/>
                        </a:spcBef>
                      </a:pPr>
                      <a:r>
                        <a:rPr lang="en-US" sz="2000" b="1" kern="1200" dirty="0">
                          <a:solidFill>
                            <a:srgbClr val="FF0000"/>
                          </a:solidFill>
                          <a:latin typeface="Calibri"/>
                          <a:ea typeface="+mn-ea"/>
                          <a:cs typeface="Calibri"/>
                        </a:rPr>
                        <a:t>22</a:t>
                      </a:r>
                      <a:endParaRPr sz="2000" b="1" kern="1200" dirty="0">
                        <a:solidFill>
                          <a:srgbClr val="FF0000"/>
                        </a:solidFill>
                        <a:latin typeface="Calibri"/>
                        <a:ea typeface="+mn-ea"/>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CF4"/>
                    </a:solidFill>
                  </a:tcPr>
                </a:tc>
                <a:extLst>
                  <a:ext uri="{0D108BD9-81ED-4DB2-BD59-A6C34878D82A}">
                    <a16:rowId xmlns:a16="http://schemas.microsoft.com/office/drawing/2014/main" val="20462272"/>
                  </a:ext>
                </a:extLst>
              </a:tr>
            </a:tbl>
          </a:graphicData>
        </a:graphic>
      </p:graphicFrame>
    </p:spTree>
    <p:extLst>
      <p:ext uri="{BB962C8B-B14F-4D97-AF65-F5344CB8AC3E}">
        <p14:creationId xmlns:p14="http://schemas.microsoft.com/office/powerpoint/2010/main" val="54288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6960"/>
            <a:ext cx="10972800" cy="1325563"/>
          </a:xfrm>
          <a:noFill/>
        </p:spPr>
        <p:txBody>
          <a:bodyPr/>
          <a:lstStyle/>
          <a:p>
            <a:r>
              <a:rPr lang="en-US" dirty="0"/>
              <a:t>Structure Measures: </a:t>
            </a:r>
            <a:br>
              <a:rPr lang="en-US" dirty="0"/>
            </a:br>
            <a:r>
              <a:rPr lang="en-US" dirty="0"/>
              <a:t>Health Care Team and Family Education</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11</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8" name="TextBox 7"/>
          <p:cNvSpPr txBox="1"/>
          <p:nvPr/>
        </p:nvSpPr>
        <p:spPr>
          <a:xfrm>
            <a:off x="1363127" y="1804082"/>
            <a:ext cx="4484914" cy="369332"/>
          </a:xfrm>
          <a:prstGeom prst="rect">
            <a:avLst/>
          </a:prstGeom>
          <a:noFill/>
        </p:spPr>
        <p:txBody>
          <a:bodyPr wrap="square" rtlCol="0">
            <a:spAutoFit/>
          </a:bodyPr>
          <a:lstStyle/>
          <a:p>
            <a:r>
              <a:rPr lang="en-US" b="1" dirty="0"/>
              <a:t>Provider and Nurse Education</a:t>
            </a:r>
          </a:p>
        </p:txBody>
      </p:sp>
      <p:sp>
        <p:nvSpPr>
          <p:cNvPr id="10" name="TextBox 9"/>
          <p:cNvSpPr txBox="1"/>
          <p:nvPr/>
        </p:nvSpPr>
        <p:spPr>
          <a:xfrm>
            <a:off x="7707086" y="1790984"/>
            <a:ext cx="4484914" cy="369332"/>
          </a:xfrm>
          <a:prstGeom prst="rect">
            <a:avLst/>
          </a:prstGeom>
          <a:noFill/>
        </p:spPr>
        <p:txBody>
          <a:bodyPr wrap="square" rtlCol="0">
            <a:spAutoFit/>
          </a:bodyPr>
          <a:lstStyle/>
          <a:p>
            <a:r>
              <a:rPr lang="en-US" b="1" dirty="0"/>
              <a:t>Patient Education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948" y="2454973"/>
            <a:ext cx="5962469" cy="348214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428777"/>
            <a:ext cx="6064583" cy="3600058"/>
          </a:xfrm>
          <a:prstGeom prst="rect">
            <a:avLst/>
          </a:prstGeom>
        </p:spPr>
      </p:pic>
    </p:spTree>
    <p:extLst>
      <p:ext uri="{BB962C8B-B14F-4D97-AF65-F5344CB8AC3E}">
        <p14:creationId xmlns:p14="http://schemas.microsoft.com/office/powerpoint/2010/main" val="99261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12</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9" name="TextBox 8"/>
          <p:cNvSpPr txBox="1"/>
          <p:nvPr/>
        </p:nvSpPr>
        <p:spPr>
          <a:xfrm>
            <a:off x="609600" y="188093"/>
            <a:ext cx="3091540" cy="369332"/>
          </a:xfrm>
          <a:prstGeom prst="rect">
            <a:avLst/>
          </a:prstGeom>
          <a:noFill/>
        </p:spPr>
        <p:txBody>
          <a:bodyPr wrap="square" rtlCol="0">
            <a:spAutoFit/>
          </a:bodyPr>
          <a:lstStyle/>
          <a:p>
            <a:r>
              <a:rPr lang="en-US" b="1" dirty="0"/>
              <a:t>≥35 EOS Risk Assessment</a:t>
            </a:r>
          </a:p>
        </p:txBody>
      </p:sp>
      <p:sp>
        <p:nvSpPr>
          <p:cNvPr id="11" name="TextBox 10"/>
          <p:cNvSpPr txBox="1"/>
          <p:nvPr/>
        </p:nvSpPr>
        <p:spPr>
          <a:xfrm>
            <a:off x="8024535" y="239313"/>
            <a:ext cx="3091540" cy="369332"/>
          </a:xfrm>
          <a:prstGeom prst="rect">
            <a:avLst/>
          </a:prstGeom>
          <a:noFill/>
        </p:spPr>
        <p:txBody>
          <a:bodyPr wrap="square" rtlCol="0">
            <a:spAutoFit/>
          </a:bodyPr>
          <a:lstStyle/>
          <a:p>
            <a:r>
              <a:rPr lang="en-US" b="1" dirty="0"/>
              <a:t>&lt;35 EOS Risk Assessment</a:t>
            </a:r>
          </a:p>
        </p:txBody>
      </p:sp>
      <p:sp>
        <p:nvSpPr>
          <p:cNvPr id="15" name="TextBox 14"/>
          <p:cNvSpPr txBox="1"/>
          <p:nvPr/>
        </p:nvSpPr>
        <p:spPr>
          <a:xfrm>
            <a:off x="4550230" y="3518612"/>
            <a:ext cx="3091540" cy="369332"/>
          </a:xfrm>
          <a:prstGeom prst="rect">
            <a:avLst/>
          </a:prstGeom>
          <a:noFill/>
        </p:spPr>
        <p:txBody>
          <a:bodyPr wrap="square" rtlCol="0">
            <a:spAutoFit/>
          </a:bodyPr>
          <a:lstStyle/>
          <a:p>
            <a:r>
              <a:rPr lang="en-US" b="1" dirty="0"/>
              <a:t>OB Communication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 y="718651"/>
            <a:ext cx="4719636" cy="276398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4200" y="718651"/>
            <a:ext cx="5044440" cy="298462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2320" y="3829331"/>
            <a:ext cx="5132546" cy="2977017"/>
          </a:xfrm>
          <a:prstGeom prst="rect">
            <a:avLst/>
          </a:prstGeom>
        </p:spPr>
      </p:pic>
      <p:sp>
        <p:nvSpPr>
          <p:cNvPr id="12" name="Title 1"/>
          <p:cNvSpPr>
            <a:spLocks noGrp="1"/>
          </p:cNvSpPr>
          <p:nvPr>
            <p:ph type="title"/>
          </p:nvPr>
        </p:nvSpPr>
        <p:spPr>
          <a:xfrm>
            <a:off x="8555173" y="4801393"/>
            <a:ext cx="3536520" cy="1325563"/>
          </a:xfrm>
          <a:solidFill>
            <a:schemeClr val="accent2">
              <a:lumMod val="20000"/>
              <a:lumOff val="80000"/>
            </a:schemeClr>
          </a:solidFill>
        </p:spPr>
        <p:txBody>
          <a:bodyPr>
            <a:normAutofit/>
          </a:bodyPr>
          <a:lstStyle/>
          <a:p>
            <a:r>
              <a:rPr lang="en-US" sz="2000" dirty="0"/>
              <a:t>Assessment and </a:t>
            </a:r>
            <a:r>
              <a:rPr lang="en-US" sz="2000" dirty="0" smtClean="0"/>
              <a:t>Communication Strategies</a:t>
            </a:r>
            <a:endParaRPr lang="en-US" sz="2000" dirty="0"/>
          </a:p>
        </p:txBody>
      </p:sp>
    </p:spTree>
    <p:extLst>
      <p:ext uri="{BB962C8B-B14F-4D97-AF65-F5344CB8AC3E}">
        <p14:creationId xmlns:p14="http://schemas.microsoft.com/office/powerpoint/2010/main" val="303854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227"/>
            <a:ext cx="10972800" cy="1325563"/>
          </a:xfrm>
          <a:noFill/>
        </p:spPr>
        <p:txBody>
          <a:bodyPr/>
          <a:lstStyle/>
          <a:p>
            <a:r>
              <a:rPr lang="en-US" dirty="0"/>
              <a:t>Structure Measures: </a:t>
            </a:r>
            <a:br>
              <a:rPr lang="en-US" dirty="0"/>
            </a:br>
            <a:r>
              <a:rPr lang="en-US" dirty="0"/>
              <a:t>Assessment &amp; Initiation </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13</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9" name="TextBox 8"/>
          <p:cNvSpPr txBox="1"/>
          <p:nvPr/>
        </p:nvSpPr>
        <p:spPr>
          <a:xfrm>
            <a:off x="1873854" y="1846259"/>
            <a:ext cx="3091540" cy="369332"/>
          </a:xfrm>
          <a:prstGeom prst="rect">
            <a:avLst/>
          </a:prstGeom>
          <a:noFill/>
        </p:spPr>
        <p:txBody>
          <a:bodyPr wrap="square" rtlCol="0">
            <a:spAutoFit/>
          </a:bodyPr>
          <a:lstStyle/>
          <a:p>
            <a:r>
              <a:rPr lang="en-US" b="1" dirty="0"/>
              <a:t>Serial Assessment</a:t>
            </a:r>
          </a:p>
        </p:txBody>
      </p:sp>
      <p:sp>
        <p:nvSpPr>
          <p:cNvPr id="11" name="TextBox 10"/>
          <p:cNvSpPr txBox="1"/>
          <p:nvPr/>
        </p:nvSpPr>
        <p:spPr>
          <a:xfrm>
            <a:off x="6223611" y="1892747"/>
            <a:ext cx="5291965" cy="369332"/>
          </a:xfrm>
          <a:prstGeom prst="rect">
            <a:avLst/>
          </a:prstGeom>
          <a:noFill/>
        </p:spPr>
        <p:txBody>
          <a:bodyPr wrap="square" rtlCol="0">
            <a:spAutoFit/>
          </a:bodyPr>
          <a:lstStyle/>
          <a:p>
            <a:r>
              <a:rPr lang="en-US" b="1" dirty="0"/>
              <a:t>Identification &amp; Response to Worsening Status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226" y="2637605"/>
            <a:ext cx="5596774" cy="329673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436269"/>
            <a:ext cx="5948362" cy="3498066"/>
          </a:xfrm>
          <a:prstGeom prst="rect">
            <a:avLst/>
          </a:prstGeom>
        </p:spPr>
      </p:pic>
    </p:spTree>
    <p:extLst>
      <p:ext uri="{BB962C8B-B14F-4D97-AF65-F5344CB8AC3E}">
        <p14:creationId xmlns:p14="http://schemas.microsoft.com/office/powerpoint/2010/main" val="207926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303" y="-123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14</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sp>
        <p:nvSpPr>
          <p:cNvPr id="10" name="TextBox 9"/>
          <p:cNvSpPr txBox="1"/>
          <p:nvPr/>
        </p:nvSpPr>
        <p:spPr>
          <a:xfrm>
            <a:off x="1246102" y="26344"/>
            <a:ext cx="3091540" cy="369332"/>
          </a:xfrm>
          <a:prstGeom prst="rect">
            <a:avLst/>
          </a:prstGeom>
          <a:noFill/>
        </p:spPr>
        <p:txBody>
          <a:bodyPr wrap="square" rtlCol="0">
            <a:spAutoFit/>
          </a:bodyPr>
          <a:lstStyle/>
          <a:p>
            <a:r>
              <a:rPr lang="en-US" b="1" dirty="0"/>
              <a:t>Blood Culture Collection</a:t>
            </a:r>
          </a:p>
        </p:txBody>
      </p:sp>
      <p:sp>
        <p:nvSpPr>
          <p:cNvPr id="12" name="TextBox 11"/>
          <p:cNvSpPr txBox="1"/>
          <p:nvPr/>
        </p:nvSpPr>
        <p:spPr>
          <a:xfrm>
            <a:off x="7854360" y="59392"/>
            <a:ext cx="3831769" cy="646331"/>
          </a:xfrm>
          <a:prstGeom prst="rect">
            <a:avLst/>
          </a:prstGeom>
          <a:noFill/>
        </p:spPr>
        <p:txBody>
          <a:bodyPr wrap="square" rtlCol="0">
            <a:spAutoFit/>
          </a:bodyPr>
          <a:lstStyle/>
          <a:p>
            <a:pPr algn="ctr"/>
            <a:r>
              <a:rPr lang="en-US" b="1" dirty="0"/>
              <a:t>Blood Culture Result Processing &amp; Communication</a:t>
            </a:r>
          </a:p>
        </p:txBody>
      </p:sp>
      <p:sp>
        <p:nvSpPr>
          <p:cNvPr id="14" name="TextBox 13"/>
          <p:cNvSpPr txBox="1"/>
          <p:nvPr/>
        </p:nvSpPr>
        <p:spPr>
          <a:xfrm>
            <a:off x="3485367" y="3374995"/>
            <a:ext cx="5198661" cy="369332"/>
          </a:xfrm>
          <a:prstGeom prst="rect">
            <a:avLst/>
          </a:prstGeom>
          <a:noFill/>
        </p:spPr>
        <p:txBody>
          <a:bodyPr wrap="square" rtlCol="0">
            <a:spAutoFit/>
          </a:bodyPr>
          <a:lstStyle/>
          <a:p>
            <a:pPr algn="ctr"/>
            <a:r>
              <a:rPr lang="en-US" b="1" dirty="0"/>
              <a:t>Protocol to De-escalate Antibiotics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974" y="447849"/>
            <a:ext cx="5033795" cy="298816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6160" y="705723"/>
            <a:ext cx="4572777" cy="272204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4949" y="3796500"/>
            <a:ext cx="5135880" cy="3061500"/>
          </a:xfrm>
          <a:prstGeom prst="rect">
            <a:avLst/>
          </a:prstGeom>
        </p:spPr>
      </p:pic>
      <p:sp>
        <p:nvSpPr>
          <p:cNvPr id="11" name="Title 1"/>
          <p:cNvSpPr>
            <a:spLocks noGrp="1"/>
          </p:cNvSpPr>
          <p:nvPr>
            <p:ph type="title"/>
          </p:nvPr>
        </p:nvSpPr>
        <p:spPr>
          <a:xfrm>
            <a:off x="8720829" y="4664468"/>
            <a:ext cx="3228108" cy="1325563"/>
          </a:xfrm>
          <a:solidFill>
            <a:schemeClr val="accent2">
              <a:lumMod val="20000"/>
              <a:lumOff val="80000"/>
            </a:schemeClr>
          </a:solidFill>
        </p:spPr>
        <p:txBody>
          <a:bodyPr>
            <a:normAutofit/>
          </a:bodyPr>
          <a:lstStyle/>
          <a:p>
            <a:r>
              <a:rPr lang="en-US" sz="2000" dirty="0"/>
              <a:t>Blood Cultures &amp; </a:t>
            </a:r>
            <a:r>
              <a:rPr lang="en-US" sz="2000" dirty="0" smtClean="0"/>
              <a:t/>
            </a:r>
            <a:br>
              <a:rPr lang="en-US" sz="2000" dirty="0" smtClean="0"/>
            </a:br>
            <a:r>
              <a:rPr lang="en-US" sz="2000" dirty="0" smtClean="0"/>
              <a:t>De-Escalation Protocols</a:t>
            </a:r>
            <a:endParaRPr lang="en-US" sz="2000" dirty="0"/>
          </a:p>
        </p:txBody>
      </p:sp>
    </p:spTree>
    <p:extLst>
      <p:ext uri="{BB962C8B-B14F-4D97-AF65-F5344CB8AC3E}">
        <p14:creationId xmlns:p14="http://schemas.microsoft.com/office/powerpoint/2010/main" val="57171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15</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9" name="TextBox 8"/>
          <p:cNvSpPr txBox="1"/>
          <p:nvPr/>
        </p:nvSpPr>
        <p:spPr>
          <a:xfrm>
            <a:off x="824370" y="277054"/>
            <a:ext cx="3091540" cy="369332"/>
          </a:xfrm>
          <a:prstGeom prst="rect">
            <a:avLst/>
          </a:prstGeom>
          <a:noFill/>
        </p:spPr>
        <p:txBody>
          <a:bodyPr wrap="square" rtlCol="0">
            <a:spAutoFit/>
          </a:bodyPr>
          <a:lstStyle/>
          <a:p>
            <a:r>
              <a:rPr lang="en-US" b="1" dirty="0"/>
              <a:t>Dosing Guidelines</a:t>
            </a:r>
          </a:p>
        </p:txBody>
      </p:sp>
      <p:sp>
        <p:nvSpPr>
          <p:cNvPr id="11" name="TextBox 10"/>
          <p:cNvSpPr txBox="1"/>
          <p:nvPr/>
        </p:nvSpPr>
        <p:spPr>
          <a:xfrm>
            <a:off x="7722637" y="277054"/>
            <a:ext cx="4484913" cy="369332"/>
          </a:xfrm>
          <a:prstGeom prst="rect">
            <a:avLst/>
          </a:prstGeom>
          <a:noFill/>
        </p:spPr>
        <p:txBody>
          <a:bodyPr wrap="square" rtlCol="0">
            <a:spAutoFit/>
          </a:bodyPr>
          <a:lstStyle/>
          <a:p>
            <a:r>
              <a:rPr lang="en-US" b="1" dirty="0"/>
              <a:t>Discussions/Time Outs</a:t>
            </a:r>
          </a:p>
        </p:txBody>
      </p:sp>
      <p:sp>
        <p:nvSpPr>
          <p:cNvPr id="13" name="TextBox 12"/>
          <p:cNvSpPr txBox="1"/>
          <p:nvPr/>
        </p:nvSpPr>
        <p:spPr>
          <a:xfrm>
            <a:off x="4550230" y="3518711"/>
            <a:ext cx="3091540" cy="369332"/>
          </a:xfrm>
          <a:prstGeom prst="rect">
            <a:avLst/>
          </a:prstGeom>
          <a:noFill/>
        </p:spPr>
        <p:txBody>
          <a:bodyPr wrap="square" rtlCol="0">
            <a:spAutoFit/>
          </a:bodyPr>
          <a:lstStyle/>
          <a:p>
            <a:r>
              <a:rPr lang="en-US" b="1" dirty="0"/>
              <a:t>Automatic Stop Times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028" y="660320"/>
            <a:ext cx="4504372" cy="264670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0673" y="636089"/>
            <a:ext cx="4867824" cy="288262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4239" y="3888043"/>
            <a:ext cx="4947687" cy="2911208"/>
          </a:xfrm>
          <a:prstGeom prst="rect">
            <a:avLst/>
          </a:prstGeom>
        </p:spPr>
      </p:pic>
      <p:sp>
        <p:nvSpPr>
          <p:cNvPr id="12" name="Title 1"/>
          <p:cNvSpPr>
            <a:spLocks noGrp="1"/>
          </p:cNvSpPr>
          <p:nvPr>
            <p:ph type="title"/>
          </p:nvPr>
        </p:nvSpPr>
        <p:spPr>
          <a:xfrm>
            <a:off x="8539924" y="4891411"/>
            <a:ext cx="3296241" cy="1325563"/>
          </a:xfrm>
          <a:solidFill>
            <a:schemeClr val="accent2">
              <a:lumMod val="20000"/>
              <a:lumOff val="80000"/>
            </a:schemeClr>
          </a:solidFill>
        </p:spPr>
        <p:txBody>
          <a:bodyPr>
            <a:normAutofit/>
          </a:bodyPr>
          <a:lstStyle/>
          <a:p>
            <a:r>
              <a:rPr lang="en-US" sz="2000" dirty="0" smtClean="0"/>
              <a:t>Antibiotic Time Outs, Stop-Times, and Dosing Guidelines</a:t>
            </a:r>
            <a:endParaRPr lang="en-US" sz="2000" dirty="0"/>
          </a:p>
        </p:txBody>
      </p:sp>
    </p:spTree>
    <p:extLst>
      <p:ext uri="{BB962C8B-B14F-4D97-AF65-F5344CB8AC3E}">
        <p14:creationId xmlns:p14="http://schemas.microsoft.com/office/powerpoint/2010/main" val="396286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a:t>Process Measures: </a:t>
            </a:r>
            <a:br>
              <a:rPr lang="en-US" dirty="0"/>
            </a:br>
            <a:r>
              <a:rPr lang="en-US" dirty="0"/>
              <a:t>Health Care Team &amp; Family Education</a:t>
            </a:r>
          </a:p>
        </p:txBody>
      </p:sp>
      <p:sp>
        <p:nvSpPr>
          <p:cNvPr id="2" name="Slide Number Placeholder 1"/>
          <p:cNvSpPr>
            <a:spLocks noGrp="1"/>
          </p:cNvSpPr>
          <p:nvPr>
            <p:ph type="sldNum" sz="quarter" idx="10"/>
          </p:nvPr>
        </p:nvSpPr>
        <p:spPr/>
        <p:txBody>
          <a:bodyPr/>
          <a:lstStyle/>
          <a:p>
            <a:fld id="{97033E4B-E3EB-3D46-B2D8-3159663620FA}" type="slidenum">
              <a:rPr lang="en-US" smtClean="0"/>
              <a:t>16</a:t>
            </a:fld>
            <a:endParaRPr lang="en-US" dirty="0"/>
          </a:p>
        </p:txBody>
      </p:sp>
      <p:sp>
        <p:nvSpPr>
          <p:cNvPr id="3" name="Footer Placeholder 2"/>
          <p:cNvSpPr>
            <a:spLocks noGrp="1"/>
          </p:cNvSpPr>
          <p:nvPr>
            <p:ph type="ftr" sz="quarter" idx="11"/>
          </p:nvPr>
        </p:nvSpPr>
        <p:spPr/>
        <p:txBody>
          <a:bodyPr/>
          <a:lstStyle/>
          <a:p>
            <a:pPr algn="l"/>
            <a:r>
              <a:rPr lang="en-US"/>
              <a:t>Illinois Perinatal Quality Collaborative</a:t>
            </a:r>
            <a:endParaRPr lang="en-US" dirty="0"/>
          </a:p>
        </p:txBody>
      </p:sp>
      <p:sp>
        <p:nvSpPr>
          <p:cNvPr id="7" name="TextBox 6"/>
          <p:cNvSpPr txBox="1"/>
          <p:nvPr/>
        </p:nvSpPr>
        <p:spPr>
          <a:xfrm>
            <a:off x="794657" y="1967986"/>
            <a:ext cx="3744686" cy="369332"/>
          </a:xfrm>
          <a:prstGeom prst="rect">
            <a:avLst/>
          </a:prstGeom>
          <a:noFill/>
        </p:spPr>
        <p:txBody>
          <a:bodyPr wrap="square" rtlCol="0">
            <a:spAutoFit/>
          </a:bodyPr>
          <a:lstStyle/>
          <a:p>
            <a:r>
              <a:rPr lang="en-US" b="1" dirty="0"/>
              <a:t>Provider &amp; Nurse Education</a:t>
            </a:r>
          </a:p>
        </p:txBody>
      </p:sp>
      <p:sp>
        <p:nvSpPr>
          <p:cNvPr id="10" name="TextBox 9"/>
          <p:cNvSpPr txBox="1"/>
          <p:nvPr/>
        </p:nvSpPr>
        <p:spPr>
          <a:xfrm>
            <a:off x="7536543" y="2030712"/>
            <a:ext cx="3744686" cy="369332"/>
          </a:xfrm>
          <a:prstGeom prst="rect">
            <a:avLst/>
          </a:prstGeom>
          <a:noFill/>
        </p:spPr>
        <p:txBody>
          <a:bodyPr wrap="square" rtlCol="0">
            <a:spAutoFit/>
          </a:bodyPr>
          <a:lstStyle/>
          <a:p>
            <a:r>
              <a:rPr lang="en-US" b="1" dirty="0"/>
              <a:t>Parent/Family Education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2545621"/>
            <a:ext cx="5249111" cy="315800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1358" y="2545621"/>
            <a:ext cx="5371042" cy="3151905"/>
          </a:xfrm>
          <a:prstGeom prst="rect">
            <a:avLst/>
          </a:prstGeom>
        </p:spPr>
      </p:pic>
    </p:spTree>
    <p:extLst>
      <p:ext uri="{BB962C8B-B14F-4D97-AF65-F5344CB8AC3E}">
        <p14:creationId xmlns:p14="http://schemas.microsoft.com/office/powerpoint/2010/main" val="4042560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lstStyle/>
          <a:p>
            <a:r>
              <a:rPr lang="en-US" dirty="0"/>
              <a:t>Process Measures: </a:t>
            </a:r>
            <a:br>
              <a:rPr lang="en-US" dirty="0"/>
            </a:br>
            <a:r>
              <a:rPr lang="en-US" dirty="0"/>
              <a:t>Assessment &amp; Initiation</a:t>
            </a:r>
          </a:p>
        </p:txBody>
      </p:sp>
      <p:sp>
        <p:nvSpPr>
          <p:cNvPr id="2" name="Slide Number Placeholder 1"/>
          <p:cNvSpPr>
            <a:spLocks noGrp="1"/>
          </p:cNvSpPr>
          <p:nvPr>
            <p:ph type="sldNum" sz="quarter" idx="10"/>
          </p:nvPr>
        </p:nvSpPr>
        <p:spPr/>
        <p:txBody>
          <a:bodyPr/>
          <a:lstStyle/>
          <a:p>
            <a:fld id="{97033E4B-E3EB-3D46-B2D8-3159663620FA}" type="slidenum">
              <a:rPr lang="en-US" smtClean="0"/>
              <a:t>17</a:t>
            </a:fld>
            <a:endParaRPr lang="en-US" dirty="0"/>
          </a:p>
        </p:txBody>
      </p:sp>
      <p:sp>
        <p:nvSpPr>
          <p:cNvPr id="3" name="Footer Placeholder 2"/>
          <p:cNvSpPr>
            <a:spLocks noGrp="1"/>
          </p:cNvSpPr>
          <p:nvPr>
            <p:ph type="ftr" sz="quarter" idx="11"/>
          </p:nvPr>
        </p:nvSpPr>
        <p:spPr/>
        <p:txBody>
          <a:bodyPr/>
          <a:lstStyle/>
          <a:p>
            <a:pPr algn="l"/>
            <a:r>
              <a:rPr lang="en-US"/>
              <a:t>Illinois Perinatal Quality Collaborative</a:t>
            </a:r>
            <a:endParaRPr lang="en-US" dirty="0"/>
          </a:p>
        </p:txBody>
      </p:sp>
      <p:sp>
        <p:nvSpPr>
          <p:cNvPr id="10" name="TextBox 9"/>
          <p:cNvSpPr txBox="1"/>
          <p:nvPr/>
        </p:nvSpPr>
        <p:spPr>
          <a:xfrm>
            <a:off x="1273927" y="1834115"/>
            <a:ext cx="3744686" cy="369332"/>
          </a:xfrm>
          <a:prstGeom prst="rect">
            <a:avLst/>
          </a:prstGeom>
          <a:noFill/>
        </p:spPr>
        <p:txBody>
          <a:bodyPr wrap="square" rtlCol="0">
            <a:spAutoFit/>
          </a:bodyPr>
          <a:lstStyle/>
          <a:p>
            <a:r>
              <a:rPr lang="en-US" b="1" dirty="0"/>
              <a:t>EOS Risk Assessment Utilized</a:t>
            </a:r>
          </a:p>
        </p:txBody>
      </p:sp>
      <p:sp>
        <p:nvSpPr>
          <p:cNvPr id="11" name="TextBox 10"/>
          <p:cNvSpPr txBox="1"/>
          <p:nvPr/>
        </p:nvSpPr>
        <p:spPr>
          <a:xfrm>
            <a:off x="7159470" y="1723060"/>
            <a:ext cx="3744686" cy="646331"/>
          </a:xfrm>
          <a:prstGeom prst="rect">
            <a:avLst/>
          </a:prstGeom>
          <a:noFill/>
        </p:spPr>
        <p:txBody>
          <a:bodyPr wrap="square" rtlCol="0">
            <a:spAutoFit/>
          </a:bodyPr>
          <a:lstStyle/>
          <a:p>
            <a:pPr algn="ctr"/>
            <a:r>
              <a:rPr lang="en-US" b="1" dirty="0"/>
              <a:t>Maternal Risk Factors for Neonatal EOS Documented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143" y="2462355"/>
            <a:ext cx="5525537" cy="365217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478058"/>
            <a:ext cx="5961693" cy="3505286"/>
          </a:xfrm>
          <a:prstGeom prst="rect">
            <a:avLst/>
          </a:prstGeom>
        </p:spPr>
      </p:pic>
    </p:spTree>
    <p:extLst>
      <p:ext uri="{BB962C8B-B14F-4D97-AF65-F5344CB8AC3E}">
        <p14:creationId xmlns:p14="http://schemas.microsoft.com/office/powerpoint/2010/main" val="18014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a:t>Process Measures:</a:t>
            </a:r>
            <a:br>
              <a:rPr lang="en-US" dirty="0"/>
            </a:br>
            <a:r>
              <a:rPr lang="en-US" dirty="0"/>
              <a:t>Antibiotic De-escalation</a:t>
            </a:r>
          </a:p>
        </p:txBody>
      </p:sp>
      <p:sp>
        <p:nvSpPr>
          <p:cNvPr id="2" name="Slide Number Placeholder 1"/>
          <p:cNvSpPr>
            <a:spLocks noGrp="1"/>
          </p:cNvSpPr>
          <p:nvPr>
            <p:ph type="sldNum" sz="quarter" idx="10"/>
          </p:nvPr>
        </p:nvSpPr>
        <p:spPr/>
        <p:txBody>
          <a:bodyPr/>
          <a:lstStyle/>
          <a:p>
            <a:fld id="{97033E4B-E3EB-3D46-B2D8-3159663620FA}" type="slidenum">
              <a:rPr lang="en-US" smtClean="0"/>
              <a:t>18</a:t>
            </a:fld>
            <a:endParaRPr lang="en-US" dirty="0"/>
          </a:p>
        </p:txBody>
      </p:sp>
      <p:sp>
        <p:nvSpPr>
          <p:cNvPr id="3" name="Footer Placeholder 2"/>
          <p:cNvSpPr>
            <a:spLocks noGrp="1"/>
          </p:cNvSpPr>
          <p:nvPr>
            <p:ph type="ftr" sz="quarter" idx="11"/>
          </p:nvPr>
        </p:nvSpPr>
        <p:spPr/>
        <p:txBody>
          <a:bodyPr/>
          <a:lstStyle/>
          <a:p>
            <a:pPr algn="l"/>
            <a:r>
              <a:rPr lang="en-US"/>
              <a:t>Illinois Perinatal Quality Collaborative</a:t>
            </a:r>
            <a:endParaRPr lang="en-US" dirty="0"/>
          </a:p>
        </p:txBody>
      </p:sp>
      <p:sp>
        <p:nvSpPr>
          <p:cNvPr id="8" name="TextBox 7"/>
          <p:cNvSpPr txBox="1"/>
          <p:nvPr/>
        </p:nvSpPr>
        <p:spPr>
          <a:xfrm>
            <a:off x="1273927" y="1834115"/>
            <a:ext cx="3744686" cy="646331"/>
          </a:xfrm>
          <a:prstGeom prst="rect">
            <a:avLst/>
          </a:prstGeom>
          <a:noFill/>
        </p:spPr>
        <p:txBody>
          <a:bodyPr wrap="square" rtlCol="0">
            <a:spAutoFit/>
          </a:bodyPr>
          <a:lstStyle/>
          <a:p>
            <a:pPr algn="ctr"/>
            <a:r>
              <a:rPr lang="en-US" b="1" dirty="0"/>
              <a:t>ABX Course Discussed by Clinical Team (Time Out)</a:t>
            </a:r>
          </a:p>
        </p:txBody>
      </p:sp>
      <p:sp>
        <p:nvSpPr>
          <p:cNvPr id="10" name="TextBox 9"/>
          <p:cNvSpPr txBox="1"/>
          <p:nvPr/>
        </p:nvSpPr>
        <p:spPr>
          <a:xfrm>
            <a:off x="7072384" y="1795281"/>
            <a:ext cx="3744686" cy="646331"/>
          </a:xfrm>
          <a:prstGeom prst="rect">
            <a:avLst/>
          </a:prstGeom>
          <a:noFill/>
        </p:spPr>
        <p:txBody>
          <a:bodyPr wrap="square" rtlCol="0">
            <a:spAutoFit/>
          </a:bodyPr>
          <a:lstStyle/>
          <a:p>
            <a:pPr algn="ctr"/>
            <a:r>
              <a:rPr lang="en-US" b="1" dirty="0"/>
              <a:t>ABX Automatic Stop Order Entered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2480446"/>
            <a:ext cx="5371042" cy="315190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480446"/>
            <a:ext cx="5371042" cy="3151905"/>
          </a:xfrm>
          <a:prstGeom prst="rect">
            <a:avLst/>
          </a:prstGeom>
        </p:spPr>
      </p:pic>
    </p:spTree>
    <p:extLst>
      <p:ext uri="{BB962C8B-B14F-4D97-AF65-F5344CB8AC3E}">
        <p14:creationId xmlns:p14="http://schemas.microsoft.com/office/powerpoint/2010/main" val="8075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0747"/>
            <a:ext cx="10972800" cy="1051793"/>
          </a:xfrm>
          <a:noFill/>
        </p:spPr>
        <p:txBody>
          <a:bodyPr>
            <a:normAutofit fontScale="90000"/>
          </a:bodyPr>
          <a:lstStyle/>
          <a:p>
            <a:r>
              <a:rPr lang="en-US" dirty="0"/>
              <a:t>Outcome Measures:</a:t>
            </a:r>
            <a:br>
              <a:rPr lang="en-US" dirty="0"/>
            </a:br>
            <a:r>
              <a:rPr lang="en-US" dirty="0"/>
              <a:t>Antibiotics Continued Past Negative </a:t>
            </a:r>
            <a:br>
              <a:rPr lang="en-US" dirty="0"/>
            </a:br>
            <a:r>
              <a:rPr lang="en-US" dirty="0"/>
              <a:t>Blood Culture Result</a:t>
            </a:r>
          </a:p>
        </p:txBody>
      </p:sp>
      <p:sp>
        <p:nvSpPr>
          <p:cNvPr id="2" name="Slide Number Placeholder 1"/>
          <p:cNvSpPr>
            <a:spLocks noGrp="1"/>
          </p:cNvSpPr>
          <p:nvPr>
            <p:ph type="sldNum" sz="quarter" idx="10"/>
          </p:nvPr>
        </p:nvSpPr>
        <p:spPr/>
        <p:txBody>
          <a:bodyPr/>
          <a:lstStyle/>
          <a:p>
            <a:fld id="{97033E4B-E3EB-3D46-B2D8-3159663620FA}" type="slidenum">
              <a:rPr lang="en-US" smtClean="0"/>
              <a:t>19</a:t>
            </a:fld>
            <a:endParaRPr lang="en-US" dirty="0"/>
          </a:p>
        </p:txBody>
      </p:sp>
      <p:sp>
        <p:nvSpPr>
          <p:cNvPr id="3" name="Footer Placeholder 2"/>
          <p:cNvSpPr>
            <a:spLocks noGrp="1"/>
          </p:cNvSpPr>
          <p:nvPr>
            <p:ph type="ftr" sz="quarter" idx="11"/>
          </p:nvPr>
        </p:nvSpPr>
        <p:spPr/>
        <p:txBody>
          <a:bodyPr/>
          <a:lstStyle/>
          <a:p>
            <a:pPr algn="l"/>
            <a:r>
              <a:rPr lang="en-US"/>
              <a:t>Illinois Perinatal Quality Collaborative</a:t>
            </a:r>
            <a:endParaRPr lang="en-US" dirty="0"/>
          </a:p>
        </p:txBody>
      </p:sp>
      <p:sp>
        <p:nvSpPr>
          <p:cNvPr id="8" name="TextBox 7"/>
          <p:cNvSpPr txBox="1"/>
          <p:nvPr/>
        </p:nvSpPr>
        <p:spPr>
          <a:xfrm>
            <a:off x="1473642" y="1658716"/>
            <a:ext cx="3744686" cy="646331"/>
          </a:xfrm>
          <a:prstGeom prst="rect">
            <a:avLst/>
          </a:prstGeom>
          <a:noFill/>
        </p:spPr>
        <p:txBody>
          <a:bodyPr wrap="square" rtlCol="0">
            <a:spAutoFit/>
          </a:bodyPr>
          <a:lstStyle/>
          <a:p>
            <a:pPr algn="ctr"/>
            <a:r>
              <a:rPr lang="en-US" b="1" dirty="0"/>
              <a:t>≥35 ABX Continued Past Negative Blood Culture</a:t>
            </a:r>
          </a:p>
        </p:txBody>
      </p:sp>
      <p:sp>
        <p:nvSpPr>
          <p:cNvPr id="9" name="TextBox 8"/>
          <p:cNvSpPr txBox="1"/>
          <p:nvPr/>
        </p:nvSpPr>
        <p:spPr>
          <a:xfrm>
            <a:off x="7518842" y="1658715"/>
            <a:ext cx="3744686" cy="646331"/>
          </a:xfrm>
          <a:prstGeom prst="rect">
            <a:avLst/>
          </a:prstGeom>
          <a:noFill/>
        </p:spPr>
        <p:txBody>
          <a:bodyPr wrap="square" rtlCol="0">
            <a:spAutoFit/>
          </a:bodyPr>
          <a:lstStyle/>
          <a:p>
            <a:pPr algn="ctr"/>
            <a:r>
              <a:rPr lang="en-US" b="1" dirty="0"/>
              <a:t>&lt;35 ABX Continued Past Negative Blood Culture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30" y="2552131"/>
            <a:ext cx="5387709" cy="334890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5138" y="2552131"/>
            <a:ext cx="5508124" cy="3348906"/>
          </a:xfrm>
          <a:prstGeom prst="rect">
            <a:avLst/>
          </a:prstGeom>
        </p:spPr>
      </p:pic>
    </p:spTree>
    <p:extLst>
      <p:ext uri="{BB962C8B-B14F-4D97-AF65-F5344CB8AC3E}">
        <p14:creationId xmlns:p14="http://schemas.microsoft.com/office/powerpoint/2010/main" val="171792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6145"/>
            <a:ext cx="10972800" cy="1325563"/>
          </a:xfrm>
          <a:noFill/>
        </p:spPr>
        <p:txBody>
          <a:bodyPr/>
          <a:lstStyle/>
          <a:p>
            <a:r>
              <a:rPr lang="en-US" dirty="0"/>
              <a:t>Call Overview</a:t>
            </a:r>
          </a:p>
        </p:txBody>
      </p:sp>
      <p:sp>
        <p:nvSpPr>
          <p:cNvPr id="3" name="Content Placeholder 2"/>
          <p:cNvSpPr>
            <a:spLocks noGrp="1"/>
          </p:cNvSpPr>
          <p:nvPr>
            <p:ph idx="1"/>
          </p:nvPr>
        </p:nvSpPr>
        <p:spPr>
          <a:xfrm>
            <a:off x="609600" y="1642742"/>
            <a:ext cx="10972800" cy="4351338"/>
          </a:xfrm>
        </p:spPr>
        <p:txBody>
          <a:bodyPr>
            <a:normAutofit fontScale="92500"/>
          </a:bodyPr>
          <a:lstStyle/>
          <a:p>
            <a:r>
              <a:rPr lang="en-US" sz="2800" b="1" dirty="0"/>
              <a:t>ILPQC Updates &amp; Housekeeping</a:t>
            </a:r>
          </a:p>
          <a:p>
            <a:r>
              <a:rPr lang="en-US" sz="2800" b="1" dirty="0"/>
              <a:t>BASIC Data Review</a:t>
            </a:r>
          </a:p>
          <a:p>
            <a:r>
              <a:rPr lang="en-US" sz="2800" b="1" dirty="0"/>
              <a:t>STOP: </a:t>
            </a:r>
            <a:r>
              <a:rPr lang="en-US" sz="2800" dirty="0"/>
              <a:t>Automatic Stop Orders</a:t>
            </a:r>
          </a:p>
          <a:p>
            <a:r>
              <a:rPr lang="en-US" sz="2800" b="1" dirty="0"/>
              <a:t>COLLABORATE &amp; LISTEN: </a:t>
            </a:r>
            <a:r>
              <a:rPr lang="en-US" sz="2800" dirty="0"/>
              <a:t>Antibiotic Debriefs / Time Outs</a:t>
            </a:r>
          </a:p>
          <a:p>
            <a:r>
              <a:rPr lang="en-US" sz="2800" b="1" dirty="0" smtClean="0"/>
              <a:t>QI Corner</a:t>
            </a:r>
          </a:p>
          <a:p>
            <a:r>
              <a:rPr lang="en-US" sz="2800" b="1" dirty="0" smtClean="0"/>
              <a:t>Team Talk: </a:t>
            </a:r>
            <a:r>
              <a:rPr lang="en-US" sz="2800" dirty="0" smtClean="0"/>
              <a:t>Kenny Kronforst, MD; Humboldt Park Health</a:t>
            </a:r>
            <a:endParaRPr lang="en-US" sz="2800" b="1" dirty="0" smtClean="0"/>
          </a:p>
          <a:p>
            <a:r>
              <a:rPr lang="en-US" sz="2800" b="1" dirty="0" smtClean="0"/>
              <a:t>Partnership </a:t>
            </a:r>
            <a:r>
              <a:rPr lang="en-US" sz="2800" b="1" dirty="0"/>
              <a:t>with Families: </a:t>
            </a:r>
            <a:r>
              <a:rPr lang="en-US" sz="2800" dirty="0"/>
              <a:t>Launch of family engagement materials</a:t>
            </a:r>
          </a:p>
          <a:p>
            <a:r>
              <a:rPr lang="en-US" sz="2800" b="1" dirty="0"/>
              <a:t>Office Hours (2-2:30pm): </a:t>
            </a:r>
            <a:r>
              <a:rPr lang="en-US" sz="2800" dirty="0"/>
              <a:t>Blood Culture Process Mapping &amp; Communication Optimization</a:t>
            </a:r>
            <a:endParaRPr lang="en-US" sz="2800" b="1" dirty="0"/>
          </a:p>
          <a:p>
            <a:pPr marL="0" indent="0">
              <a:buNone/>
            </a:pPr>
            <a:endParaRPr lang="en-US" sz="2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655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0747"/>
            <a:ext cx="10972800" cy="1325563"/>
          </a:xfrm>
          <a:noFill/>
        </p:spPr>
        <p:txBody>
          <a:bodyPr/>
          <a:lstStyle/>
          <a:p>
            <a:r>
              <a:rPr lang="en-US" dirty="0"/>
              <a:t>Outcome Measure:</a:t>
            </a:r>
            <a:br>
              <a:rPr lang="en-US" dirty="0"/>
            </a:br>
            <a:r>
              <a:rPr lang="en-US" dirty="0"/>
              <a:t>Antibiotic Prescribing Rate</a:t>
            </a:r>
          </a:p>
        </p:txBody>
      </p:sp>
      <p:sp>
        <p:nvSpPr>
          <p:cNvPr id="2" name="Slide Number Placeholder 1"/>
          <p:cNvSpPr>
            <a:spLocks noGrp="1"/>
          </p:cNvSpPr>
          <p:nvPr>
            <p:ph type="sldNum" sz="quarter" idx="10"/>
          </p:nvPr>
        </p:nvSpPr>
        <p:spPr/>
        <p:txBody>
          <a:bodyPr/>
          <a:lstStyle/>
          <a:p>
            <a:fld id="{97033E4B-E3EB-3D46-B2D8-3159663620FA}" type="slidenum">
              <a:rPr lang="en-US" smtClean="0"/>
              <a:t>20</a:t>
            </a:fld>
            <a:endParaRPr lang="en-US" dirty="0"/>
          </a:p>
        </p:txBody>
      </p:sp>
      <p:sp>
        <p:nvSpPr>
          <p:cNvPr id="3" name="Footer Placeholder 2"/>
          <p:cNvSpPr>
            <a:spLocks noGrp="1"/>
          </p:cNvSpPr>
          <p:nvPr>
            <p:ph type="ftr" sz="quarter" idx="11"/>
          </p:nvPr>
        </p:nvSpPr>
        <p:spPr/>
        <p:txBody>
          <a:bodyPr/>
          <a:lstStyle/>
          <a:p>
            <a:pPr algn="l"/>
            <a:r>
              <a:rPr lang="en-US"/>
              <a:t>Illinois Perinatal Quality Collaborative</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0552" y="1712456"/>
            <a:ext cx="7470896" cy="4477748"/>
          </a:xfrm>
          <a:prstGeom prst="rect">
            <a:avLst/>
          </a:prstGeom>
        </p:spPr>
      </p:pic>
    </p:spTree>
    <p:extLst>
      <p:ext uri="{BB962C8B-B14F-4D97-AF65-F5344CB8AC3E}">
        <p14:creationId xmlns:p14="http://schemas.microsoft.com/office/powerpoint/2010/main" val="284245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4915"/>
            <a:ext cx="10972800" cy="1325563"/>
          </a:xfrm>
          <a:noFill/>
        </p:spPr>
        <p:txBody>
          <a:bodyPr>
            <a:normAutofit/>
          </a:bodyPr>
          <a:lstStyle/>
          <a:p>
            <a:r>
              <a:rPr lang="en-US" dirty="0"/>
              <a:t>BASIC Key Drivers:</a:t>
            </a:r>
            <a:br>
              <a:rPr lang="en-US" dirty="0"/>
            </a:br>
            <a:r>
              <a:rPr lang="en-US" dirty="0"/>
              <a:t>What We’ve Worked On</a:t>
            </a:r>
          </a:p>
        </p:txBody>
      </p:sp>
      <p:sp>
        <p:nvSpPr>
          <p:cNvPr id="3" name="Content Placeholder 2"/>
          <p:cNvSpPr>
            <a:spLocks noGrp="1"/>
          </p:cNvSpPr>
          <p:nvPr>
            <p:ph idx="1"/>
          </p:nvPr>
        </p:nvSpPr>
        <p:spPr>
          <a:xfrm>
            <a:off x="609599" y="1825625"/>
            <a:ext cx="10828421" cy="4351338"/>
          </a:xfrm>
        </p:spPr>
        <p:txBody>
          <a:bodyPr>
            <a:normAutofit lnSpcReduction="10000"/>
          </a:bodyPr>
          <a:lstStyle/>
          <a:p>
            <a:pPr>
              <a:buFont typeface="Wingdings" panose="05000000000000000000" pitchFamily="2" charset="2"/>
              <a:buChar char="ü"/>
            </a:pPr>
            <a:r>
              <a:rPr lang="en-US" sz="3200" dirty="0"/>
              <a:t>Data monitoring, transparency, and stewardship infrastructure</a:t>
            </a:r>
          </a:p>
          <a:p>
            <a:pPr>
              <a:buFont typeface="Wingdings" panose="05000000000000000000" pitchFamily="2" charset="2"/>
              <a:buChar char="ü"/>
            </a:pPr>
            <a:r>
              <a:rPr lang="en-US" sz="3200" dirty="0"/>
              <a:t>Timely and Appropriate Initiation of Antibiotics</a:t>
            </a:r>
          </a:p>
          <a:p>
            <a:pPr lvl="1">
              <a:buFont typeface="Wingdings" panose="05000000000000000000" pitchFamily="2" charset="2"/>
              <a:buChar char="ü"/>
            </a:pPr>
            <a:r>
              <a:rPr lang="en-US" sz="2800" dirty="0"/>
              <a:t>Apply EOS risk assessment</a:t>
            </a:r>
          </a:p>
          <a:p>
            <a:pPr lvl="1">
              <a:buFont typeface="Wingdings" panose="05000000000000000000" pitchFamily="2" charset="2"/>
              <a:buChar char="ü"/>
            </a:pPr>
            <a:r>
              <a:rPr lang="en-US" sz="2800" dirty="0"/>
              <a:t>Ensure optimal blood culture draw process</a:t>
            </a:r>
          </a:p>
          <a:p>
            <a:pPr lvl="1">
              <a:buFont typeface="Wingdings" panose="05000000000000000000" pitchFamily="2" charset="2"/>
              <a:buChar char="ü"/>
            </a:pPr>
            <a:r>
              <a:rPr lang="en-US" sz="2800" dirty="0"/>
              <a:t>Select appropriate antibiotic, dose and interval</a:t>
            </a:r>
          </a:p>
          <a:p>
            <a:pPr lvl="1">
              <a:buFont typeface="Wingdings" panose="05000000000000000000" pitchFamily="2" charset="2"/>
              <a:buChar char="ü"/>
            </a:pPr>
            <a:r>
              <a:rPr lang="en-US" sz="2800" dirty="0"/>
              <a:t>Operationalize serial assessments &amp; process to identify change in newborn clinical status</a:t>
            </a:r>
          </a:p>
          <a:p>
            <a:pPr lvl="1">
              <a:buFont typeface="Wingdings" panose="05000000000000000000" pitchFamily="2" charset="2"/>
              <a:buChar char="ü"/>
            </a:pPr>
            <a:r>
              <a:rPr lang="en-US" sz="2800" dirty="0"/>
              <a:t>Facilitate PP to </a:t>
            </a:r>
            <a:r>
              <a:rPr lang="en-US" sz="2800" dirty="0" err="1"/>
              <a:t>Peds</a:t>
            </a:r>
            <a:r>
              <a:rPr lang="en-US" sz="2800" dirty="0"/>
              <a:t> communication</a:t>
            </a:r>
          </a:p>
          <a:p>
            <a:pPr lvl="1">
              <a:buFont typeface="Wingdings" panose="05000000000000000000" pitchFamily="2" charset="2"/>
              <a:buChar char="ü"/>
            </a:pPr>
            <a:r>
              <a:rPr lang="en-US" sz="2800" dirty="0"/>
              <a:t>Facilitate Ob to </a:t>
            </a:r>
            <a:r>
              <a:rPr lang="en-US" sz="2800" dirty="0" err="1"/>
              <a:t>Peds</a:t>
            </a:r>
            <a:r>
              <a:rPr lang="en-US" sz="2800" dirty="0"/>
              <a:t> communication</a:t>
            </a:r>
          </a:p>
          <a:p>
            <a:pPr lvl="1">
              <a:buFont typeface="Wingdings" panose="05000000000000000000" pitchFamily="2" charset="2"/>
              <a:buChar char="ü"/>
            </a:pPr>
            <a:endParaRPr lang="en-US" sz="28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21</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159712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3041"/>
            <a:ext cx="10972800" cy="1325563"/>
          </a:xfrm>
          <a:noFill/>
        </p:spPr>
        <p:txBody>
          <a:bodyPr/>
          <a:lstStyle/>
          <a:p>
            <a:r>
              <a:rPr lang="en-US" dirty="0"/>
              <a:t>Driver 3: Appropriate Administration </a:t>
            </a:r>
            <a:br>
              <a:rPr lang="en-US" dirty="0"/>
            </a:br>
            <a:r>
              <a:rPr lang="en-US" dirty="0"/>
              <a:t>and De-escalation</a:t>
            </a:r>
          </a:p>
        </p:txBody>
      </p:sp>
      <p:sp>
        <p:nvSpPr>
          <p:cNvPr id="3" name="Content Placeholder 2"/>
          <p:cNvSpPr>
            <a:spLocks noGrp="1"/>
          </p:cNvSpPr>
          <p:nvPr>
            <p:ph idx="1"/>
          </p:nvPr>
        </p:nvSpPr>
        <p:spPr>
          <a:xfrm>
            <a:off x="609600" y="1690688"/>
            <a:ext cx="6659418" cy="4351338"/>
          </a:xfrm>
        </p:spPr>
        <p:txBody>
          <a:bodyPr>
            <a:normAutofit lnSpcReduction="10000"/>
          </a:bodyPr>
          <a:lstStyle/>
          <a:p>
            <a:pPr marL="0" indent="0">
              <a:buNone/>
            </a:pPr>
            <a:r>
              <a:rPr lang="en-US" b="1" dirty="0"/>
              <a:t>Appropriate administration of antibiotics:</a:t>
            </a:r>
          </a:p>
          <a:p>
            <a:r>
              <a:rPr lang="en-US" dirty="0"/>
              <a:t>Foster Family Education and Partnership</a:t>
            </a:r>
          </a:p>
          <a:p>
            <a:endParaRPr lang="en-US" dirty="0"/>
          </a:p>
          <a:p>
            <a:pPr marL="0" indent="0">
              <a:buNone/>
            </a:pPr>
            <a:r>
              <a:rPr lang="en-US" b="1" dirty="0"/>
              <a:t>Appropriate de-escalation of antibiotics</a:t>
            </a:r>
          </a:p>
          <a:p>
            <a:pPr>
              <a:buFont typeface="Wingdings" panose="05000000000000000000" pitchFamily="2" charset="2"/>
              <a:buChar char="ü"/>
            </a:pPr>
            <a:r>
              <a:rPr lang="en-US" dirty="0"/>
              <a:t>Understand microbiology lab workflow &amp; blood culture results communication</a:t>
            </a:r>
          </a:p>
          <a:p>
            <a:pPr>
              <a:buFont typeface="Wingdings" panose="05000000000000000000" pitchFamily="2" charset="2"/>
              <a:buChar char="ü"/>
            </a:pPr>
            <a:r>
              <a:rPr lang="en-US" dirty="0"/>
              <a:t>Reevaluate antibiotic appropriateness (antibiotic discussion/time out)</a:t>
            </a:r>
          </a:p>
          <a:p>
            <a:pPr>
              <a:buFont typeface="Wingdings" panose="05000000000000000000" pitchFamily="2" charset="2"/>
              <a:buChar char="ü"/>
            </a:pPr>
            <a:r>
              <a:rPr lang="en-US" dirty="0"/>
              <a:t>Implement antibiotic stop time</a:t>
            </a:r>
          </a:p>
          <a:p>
            <a:r>
              <a:rPr lang="en-US" dirty="0"/>
              <a:t>Disseminate culture negative sepsis education (coming soon)</a:t>
            </a:r>
          </a:p>
          <a:p>
            <a:endParaRPr lang="en-US" dirty="0"/>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22</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0132" y="1853623"/>
            <a:ext cx="3190870" cy="4502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924551" y="1239236"/>
            <a:ext cx="3108863" cy="707886"/>
          </a:xfrm>
          <a:prstGeom prst="rect">
            <a:avLst/>
          </a:prstGeom>
          <a:noFill/>
        </p:spPr>
        <p:txBody>
          <a:bodyPr wrap="non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NEW TOOL!</a:t>
            </a:r>
            <a:endParaRPr lang="en-US"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0153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Implement Antibiotic Stop Times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9904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Reduction Strategies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24</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descr="IV m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1028" y="1658364"/>
            <a:ext cx="4897119" cy="2591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983FAD84-8652-2443-B0A1-F1BE2125B68E}"/>
              </a:ext>
            </a:extLst>
          </p:cNvPr>
          <p:cNvPicPr>
            <a:picLocks noChangeAspect="1"/>
          </p:cNvPicPr>
          <p:nvPr/>
        </p:nvPicPr>
        <p:blipFill>
          <a:blip r:embed="rId4"/>
          <a:stretch>
            <a:fillRect/>
          </a:stretch>
        </p:blipFill>
        <p:spPr>
          <a:xfrm>
            <a:off x="1353003" y="4573019"/>
            <a:ext cx="1470211" cy="1582648"/>
          </a:xfrm>
          <a:prstGeom prst="rect">
            <a:avLst/>
          </a:prstGeom>
        </p:spPr>
      </p:pic>
      <p:pic>
        <p:nvPicPr>
          <p:cNvPr id="9" name="Content Placeholder 3">
            <a:extLst>
              <a:ext uri="{FF2B5EF4-FFF2-40B4-BE49-F238E27FC236}">
                <a16:creationId xmlns:a16="http://schemas.microsoft.com/office/drawing/2014/main" id="{67BBF68B-0197-A04D-8AEC-82F0C1E311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545" y="1310577"/>
            <a:ext cx="2008093" cy="1649506"/>
          </a:xfrm>
          <a:prstGeom prst="rect">
            <a:avLst/>
          </a:prstGeom>
        </p:spPr>
      </p:pic>
      <p:pic>
        <p:nvPicPr>
          <p:cNvPr id="10" name="Picture 9">
            <a:extLst>
              <a:ext uri="{FF2B5EF4-FFF2-40B4-BE49-F238E27FC236}">
                <a16:creationId xmlns:a16="http://schemas.microsoft.com/office/drawing/2014/main" id="{B0BC13D7-9DEA-D74A-B467-5DFE33E193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3201" y="4526880"/>
            <a:ext cx="1947201" cy="1628787"/>
          </a:xfrm>
          <a:prstGeom prst="rect">
            <a:avLst/>
          </a:prstGeom>
        </p:spPr>
      </p:pic>
      <p:pic>
        <p:nvPicPr>
          <p:cNvPr id="11" name="Content Placeholder 2">
            <a:extLst>
              <a:ext uri="{FF2B5EF4-FFF2-40B4-BE49-F238E27FC236}">
                <a16:creationId xmlns:a16="http://schemas.microsoft.com/office/drawing/2014/main" id="{ADFDD5FB-F515-2346-9F02-B232E868D925}"/>
              </a:ext>
            </a:extLst>
          </p:cNvPr>
          <p:cNvPicPr>
            <a:picLocks noChangeAspect="1"/>
          </p:cNvPicPr>
          <p:nvPr/>
        </p:nvPicPr>
        <p:blipFill>
          <a:blip r:embed="rId7"/>
          <a:stretch>
            <a:fillRect/>
          </a:stretch>
        </p:blipFill>
        <p:spPr>
          <a:xfrm>
            <a:off x="9996153" y="3261360"/>
            <a:ext cx="1918072" cy="2659739"/>
          </a:xfrm>
          <a:prstGeom prst="rect">
            <a:avLst/>
          </a:prstGeom>
        </p:spPr>
      </p:pic>
      <p:pic>
        <p:nvPicPr>
          <p:cNvPr id="12" name="Content Placeholder 5">
            <a:extLst>
              <a:ext uri="{FF2B5EF4-FFF2-40B4-BE49-F238E27FC236}">
                <a16:creationId xmlns:a16="http://schemas.microsoft.com/office/drawing/2014/main" id="{AAE12F42-EC91-A945-85B1-50CD4BBE20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6153" y="1707253"/>
            <a:ext cx="2082132" cy="1170833"/>
          </a:xfrm>
          <a:prstGeom prst="rect">
            <a:avLst/>
          </a:prstGeom>
        </p:spPr>
      </p:pic>
      <p:pic>
        <p:nvPicPr>
          <p:cNvPr id="13" name="Picture 2">
            <a:extLst>
              <a:ext uri="{FF2B5EF4-FFF2-40B4-BE49-F238E27FC236}">
                <a16:creationId xmlns:a16="http://schemas.microsoft.com/office/drawing/2014/main" id="{1FE6D6AC-9DDA-684A-BE97-AF0F684DB2D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14774" y="3106816"/>
            <a:ext cx="3030265" cy="130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7524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Systems to Reduce Errors</a:t>
            </a:r>
          </a:p>
        </p:txBody>
      </p:sp>
      <p:sp>
        <p:nvSpPr>
          <p:cNvPr id="3" name="Content Placeholder 2"/>
          <p:cNvSpPr>
            <a:spLocks noGrp="1"/>
          </p:cNvSpPr>
          <p:nvPr>
            <p:ph idx="1"/>
          </p:nvPr>
        </p:nvSpPr>
        <p:spPr>
          <a:xfrm>
            <a:off x="609600" y="1825625"/>
            <a:ext cx="7162800" cy="4351338"/>
          </a:xfrm>
        </p:spPr>
        <p:txBody>
          <a:bodyPr/>
          <a:lstStyle/>
          <a:p>
            <a:r>
              <a:rPr lang="en-US" dirty="0"/>
              <a:t>Make the easiest thing to do the safest thing to do</a:t>
            </a:r>
          </a:p>
          <a:p>
            <a:r>
              <a:rPr lang="en-US" dirty="0"/>
              <a:t>Reduce reliance on memory and vigilance</a:t>
            </a:r>
          </a:p>
          <a:p>
            <a:r>
              <a:rPr lang="en-US" dirty="0"/>
              <a:t>Improve access to complete and timely information</a:t>
            </a:r>
          </a:p>
          <a:p>
            <a:r>
              <a:rPr lang="en-US" dirty="0"/>
              <a:t>“Error proof” through fail-safe systems and forcing functions</a:t>
            </a:r>
          </a:p>
          <a:p>
            <a:r>
              <a:rPr lang="en-US" dirty="0"/>
              <a:t>Standardize and simplify processes</a:t>
            </a:r>
          </a:p>
          <a:p>
            <a:r>
              <a:rPr lang="en-US" dirty="0"/>
              <a:t>Design systems to be resistant to psychological and environmental precursors to error</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25</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p:cNvPicPr>
            <a:picLocks noChangeAspect="1"/>
          </p:cNvPicPr>
          <p:nvPr/>
        </p:nvPicPr>
        <p:blipFill>
          <a:blip r:embed="rId2"/>
          <a:stretch>
            <a:fillRect/>
          </a:stretch>
        </p:blipFill>
        <p:spPr>
          <a:xfrm>
            <a:off x="8550443" y="1690688"/>
            <a:ext cx="2743200" cy="4213313"/>
          </a:xfrm>
          <a:prstGeom prst="rect">
            <a:avLst/>
          </a:prstGeom>
        </p:spPr>
      </p:pic>
    </p:spTree>
    <p:extLst>
      <p:ext uri="{BB962C8B-B14F-4D97-AF65-F5344CB8AC3E}">
        <p14:creationId xmlns:p14="http://schemas.microsoft.com/office/powerpoint/2010/main" val="4121140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7033E4B-E3EB-3D46-B2D8-3159663620FA}" type="slidenum">
              <a:rPr lang="en-US" smtClean="0"/>
              <a:pPr/>
              <a:t>26</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6" name="Rectangle 3"/>
          <p:cNvSpPr txBox="1">
            <a:spLocks noChangeArrowheads="1"/>
          </p:cNvSpPr>
          <p:nvPr/>
        </p:nvSpPr>
        <p:spPr>
          <a:xfrm>
            <a:off x="3424402" y="790359"/>
            <a:ext cx="6400852" cy="52772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sz="1800" b="1">
              <a:solidFill>
                <a:schemeClr val="accent1">
                  <a:lumMod val="75000"/>
                </a:schemeClr>
              </a:solidFill>
              <a:ea typeface="ＭＳ Ｐゴシック"/>
            </a:endParaRPr>
          </a:p>
          <a:p>
            <a:pPr>
              <a:buFontTx/>
              <a:buNone/>
            </a:pPr>
            <a:endParaRPr lang="en-US" sz="1800" b="1">
              <a:solidFill>
                <a:schemeClr val="accent1">
                  <a:lumMod val="75000"/>
                </a:schemeClr>
              </a:solidFill>
              <a:ea typeface="ＭＳ Ｐゴシック"/>
            </a:endParaRPr>
          </a:p>
          <a:p>
            <a:pPr>
              <a:buFontTx/>
              <a:buNone/>
            </a:pPr>
            <a:r>
              <a:rPr lang="en-US" sz="4200" b="1">
                <a:solidFill>
                  <a:schemeClr val="accent1">
                    <a:lumMod val="75000"/>
                  </a:schemeClr>
                </a:solidFill>
                <a:ea typeface="ＭＳ Ｐゴシック"/>
              </a:rPr>
              <a:t>Most Effective</a:t>
            </a:r>
          </a:p>
          <a:p>
            <a:pPr>
              <a:buFontTx/>
              <a:buNone/>
            </a:pPr>
            <a:endParaRPr lang="en-US" sz="4200">
              <a:ea typeface="ＭＳ Ｐゴシック"/>
            </a:endParaRPr>
          </a:p>
          <a:p>
            <a:pPr marL="411956" lvl="1" indent="-257175">
              <a:buFont typeface="Symbol" panose="05050102010706020507" pitchFamily="18" charset="2"/>
              <a:buChar char=""/>
            </a:pPr>
            <a:r>
              <a:rPr lang="en-US" sz="4200">
                <a:ea typeface="ＭＳ Ｐゴシック"/>
              </a:rPr>
              <a:t>Forcing functions, constraints </a:t>
            </a:r>
          </a:p>
          <a:p>
            <a:pPr marL="411956" lvl="1" indent="-257175">
              <a:buFont typeface="Symbol" panose="05050102010706020507" pitchFamily="18" charset="2"/>
              <a:buChar char=""/>
            </a:pPr>
            <a:r>
              <a:rPr lang="en-US" sz="4200">
                <a:ea typeface="ＭＳ Ｐゴシック"/>
              </a:rPr>
              <a:t>Automation, computerization </a:t>
            </a:r>
          </a:p>
          <a:p>
            <a:pPr marL="411956" lvl="1" indent="-257175">
              <a:buFont typeface="Symbol" panose="05050102010706020507" pitchFamily="18" charset="2"/>
              <a:buChar char=""/>
            </a:pPr>
            <a:r>
              <a:rPr lang="en-US" sz="4200">
                <a:ea typeface="ＭＳ Ｐゴシック"/>
              </a:rPr>
              <a:t>Standardization, protocols</a:t>
            </a:r>
          </a:p>
          <a:p>
            <a:pPr marL="411956" lvl="1" indent="-257175">
              <a:buFont typeface="Symbol" panose="05050102010706020507" pitchFamily="18" charset="2"/>
              <a:buChar char=""/>
            </a:pPr>
            <a:r>
              <a:rPr lang="en-US" sz="4200">
                <a:ea typeface="ＭＳ Ｐゴシック"/>
              </a:rPr>
              <a:t>Checklists, double-check systems </a:t>
            </a:r>
          </a:p>
          <a:p>
            <a:pPr marL="411956" lvl="1" indent="-257175">
              <a:buFont typeface="Symbol" panose="05050102010706020507" pitchFamily="18" charset="2"/>
              <a:buChar char=""/>
            </a:pPr>
            <a:r>
              <a:rPr lang="en-US" sz="4200">
                <a:ea typeface="ＭＳ Ｐゴシック"/>
              </a:rPr>
              <a:t>Rules, policies </a:t>
            </a:r>
          </a:p>
          <a:p>
            <a:pPr marL="411956" lvl="1" indent="-257175">
              <a:buFont typeface="Symbol" panose="05050102010706020507" pitchFamily="18" charset="2"/>
              <a:buChar char=""/>
            </a:pPr>
            <a:r>
              <a:rPr lang="en-US" sz="4200">
                <a:ea typeface="ＭＳ Ｐゴシック"/>
              </a:rPr>
              <a:t>Education, information </a:t>
            </a:r>
          </a:p>
          <a:p>
            <a:pPr marL="411956" lvl="1" indent="-257175">
              <a:buFont typeface="Symbol" panose="05050102010706020507" pitchFamily="18" charset="2"/>
              <a:buChar char=""/>
            </a:pPr>
            <a:r>
              <a:rPr lang="en-US" sz="4200">
                <a:ea typeface="ＭＳ Ｐゴシック"/>
              </a:rPr>
              <a:t>“Be more careful.  Be vigilant.”</a:t>
            </a:r>
          </a:p>
          <a:p>
            <a:pPr lvl="1">
              <a:buFont typeface="Arial" panose="020B0604020202020204" pitchFamily="34" charset="0"/>
              <a:buNone/>
            </a:pPr>
            <a:endParaRPr lang="en-US" sz="4200">
              <a:solidFill>
                <a:schemeClr val="accent1">
                  <a:lumMod val="75000"/>
                </a:schemeClr>
              </a:solidFill>
              <a:ea typeface="ＭＳ Ｐゴシック"/>
            </a:endParaRPr>
          </a:p>
          <a:p>
            <a:pPr>
              <a:buFontTx/>
              <a:buNone/>
            </a:pPr>
            <a:r>
              <a:rPr lang="en-US" sz="4200" b="1">
                <a:solidFill>
                  <a:schemeClr val="accent1">
                    <a:lumMod val="75000"/>
                  </a:schemeClr>
                </a:solidFill>
                <a:ea typeface="ＭＳ Ｐゴシック"/>
              </a:rPr>
              <a:t>Least Effective</a:t>
            </a:r>
            <a:endParaRPr lang="en-US" sz="4200">
              <a:solidFill>
                <a:schemeClr val="accent1">
                  <a:lumMod val="75000"/>
                </a:schemeClr>
              </a:solidFill>
              <a:ea typeface="ＭＳ Ｐゴシック"/>
            </a:endParaRPr>
          </a:p>
          <a:p>
            <a:pPr algn="r">
              <a:buFontTx/>
              <a:buNone/>
            </a:pPr>
            <a:endParaRPr lang="en-US" sz="1200" i="1" dirty="0">
              <a:ea typeface="ＭＳ Ｐゴシック"/>
            </a:endParaRPr>
          </a:p>
        </p:txBody>
      </p:sp>
      <p:sp>
        <p:nvSpPr>
          <p:cNvPr id="7" name="Up-Down Arrow 6"/>
          <p:cNvSpPr/>
          <p:nvPr/>
        </p:nvSpPr>
        <p:spPr bwMode="auto">
          <a:xfrm>
            <a:off x="2689653" y="1714500"/>
            <a:ext cx="456995" cy="3098800"/>
          </a:xfrm>
          <a:prstGeom prst="upDownArrow">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750" dirty="0">
              <a:solidFill>
                <a:srgbClr val="54585A"/>
              </a:solidFill>
              <a:latin typeface="Arial" charset="0"/>
            </a:endParaRPr>
          </a:p>
        </p:txBody>
      </p:sp>
      <p:sp>
        <p:nvSpPr>
          <p:cNvPr id="8" name="TextBox 7"/>
          <p:cNvSpPr txBox="1"/>
          <p:nvPr/>
        </p:nvSpPr>
        <p:spPr>
          <a:xfrm>
            <a:off x="7148348" y="5565664"/>
            <a:ext cx="4434052" cy="646331"/>
          </a:xfrm>
          <a:prstGeom prst="rect">
            <a:avLst/>
          </a:prstGeom>
          <a:noFill/>
        </p:spPr>
        <p:txBody>
          <a:bodyPr wrap="square" rtlCol="0">
            <a:spAutoFit/>
          </a:bodyPr>
          <a:lstStyle/>
          <a:p>
            <a:r>
              <a:rPr lang="en-US" sz="900" dirty="0">
                <a:solidFill>
                  <a:srgbClr val="54585A"/>
                </a:solidFill>
                <a:ea typeface="ＭＳ Ｐゴシック"/>
              </a:rPr>
              <a:t>Source:  Gosbee JW, Gosbee LL, eds.  Human </a:t>
            </a:r>
            <a:r>
              <a:rPr lang="en-US" sz="900" dirty="0" err="1">
                <a:solidFill>
                  <a:srgbClr val="54585A"/>
                </a:solidFill>
                <a:ea typeface="ＭＳ Ｐゴシック"/>
              </a:rPr>
              <a:t>Human</a:t>
            </a:r>
            <a:r>
              <a:rPr lang="en-US" sz="900" dirty="0">
                <a:solidFill>
                  <a:srgbClr val="54585A"/>
                </a:solidFill>
                <a:ea typeface="ＭＳ Ｐゴシック"/>
              </a:rPr>
              <a:t> Factors Engineering</a:t>
            </a:r>
          </a:p>
          <a:p>
            <a:r>
              <a:rPr lang="en-US" sz="900" dirty="0">
                <a:solidFill>
                  <a:srgbClr val="54585A"/>
                </a:solidFill>
                <a:ea typeface="ＭＳ Ｐゴシック"/>
              </a:rPr>
              <a:t>to Improve Patient Safety.  Oakbrook IL: Joint Commission Resources 2005</a:t>
            </a:r>
          </a:p>
          <a:p>
            <a:r>
              <a:rPr lang="en-US" sz="900" dirty="0">
                <a:solidFill>
                  <a:srgbClr val="54585A"/>
                </a:solidFill>
                <a:ea typeface="ＭＳ Ｐゴシック"/>
              </a:rPr>
              <a:t>Also: Institute for Safe Medication Practice,  2007</a:t>
            </a:r>
          </a:p>
          <a:p>
            <a:endParaRPr lang="en-US" sz="900" dirty="0">
              <a:solidFill>
                <a:srgbClr val="54585A"/>
              </a:solidFill>
            </a:endParaRPr>
          </a:p>
        </p:txBody>
      </p:sp>
    </p:spTree>
    <p:extLst>
      <p:ext uri="{BB962C8B-B14F-4D97-AF65-F5344CB8AC3E}">
        <p14:creationId xmlns:p14="http://schemas.microsoft.com/office/powerpoint/2010/main" val="2435171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Antibiotic Automatic Stop Times</a:t>
            </a:r>
          </a:p>
        </p:txBody>
      </p:sp>
      <p:sp>
        <p:nvSpPr>
          <p:cNvPr id="3" name="Content Placeholder 2"/>
          <p:cNvSpPr>
            <a:spLocks noGrp="1"/>
          </p:cNvSpPr>
          <p:nvPr>
            <p:ph idx="1"/>
          </p:nvPr>
        </p:nvSpPr>
        <p:spPr>
          <a:xfrm>
            <a:off x="609600" y="1825625"/>
            <a:ext cx="6946232" cy="4351338"/>
          </a:xfrm>
        </p:spPr>
        <p:txBody>
          <a:bodyPr>
            <a:normAutofit lnSpcReduction="10000"/>
          </a:bodyPr>
          <a:lstStyle/>
          <a:p>
            <a:r>
              <a:rPr lang="en-US" sz="2800" dirty="0"/>
              <a:t>What: Pharmacy-driven implementation of an electronic 36 (or 48)-hour automatic stop on all antibiotic orders within the newborn order set</a:t>
            </a:r>
          </a:p>
          <a:p>
            <a:r>
              <a:rPr lang="en-US" sz="2800" dirty="0"/>
              <a:t>Why: Using the electronic health record as a tool for antibiotic stewardship can be effective for achieving the goal of decreasing unnecessary antibiotic use</a:t>
            </a:r>
          </a:p>
          <a:p>
            <a:pPr marL="228600" lvl="1">
              <a:spcBef>
                <a:spcPts val="1000"/>
              </a:spcBef>
            </a:pPr>
            <a:r>
              <a:rPr lang="en-US" sz="2800" dirty="0"/>
              <a:t>Incorporating additional interventions, such as NEOSC and time outs can decrease exposure too</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27</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9351" y="2066544"/>
            <a:ext cx="3763049" cy="2822287"/>
          </a:xfrm>
          <a:prstGeom prst="rect">
            <a:avLst/>
          </a:prstGeom>
        </p:spPr>
      </p:pic>
    </p:spTree>
    <p:extLst>
      <p:ext uri="{BB962C8B-B14F-4D97-AF65-F5344CB8AC3E}">
        <p14:creationId xmlns:p14="http://schemas.microsoft.com/office/powerpoint/2010/main" val="2152689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491"/>
            <a:ext cx="10972800" cy="1325563"/>
          </a:xfrm>
          <a:noFill/>
        </p:spPr>
        <p:txBody>
          <a:bodyPr/>
          <a:lstStyle/>
          <a:p>
            <a:r>
              <a:rPr lang="en-US" dirty="0"/>
              <a:t>Automatic Stop Times:</a:t>
            </a:r>
            <a:br>
              <a:rPr lang="en-US" dirty="0"/>
            </a:br>
            <a:r>
              <a:rPr lang="en-US" dirty="0"/>
              <a:t>Toolkit Resources</a:t>
            </a:r>
          </a:p>
        </p:txBody>
      </p:sp>
      <p:sp>
        <p:nvSpPr>
          <p:cNvPr id="3" name="Content Placeholder 2"/>
          <p:cNvSpPr>
            <a:spLocks noGrp="1"/>
          </p:cNvSpPr>
          <p:nvPr>
            <p:ph idx="1"/>
          </p:nvPr>
        </p:nvSpPr>
        <p:spPr>
          <a:xfrm>
            <a:off x="609600" y="1825625"/>
            <a:ext cx="10805160" cy="4351338"/>
          </a:xfrm>
        </p:spPr>
        <p:txBody>
          <a:bodyPr>
            <a:normAutofit/>
          </a:bodyPr>
          <a:lstStyle/>
          <a:p>
            <a:pPr>
              <a:lnSpc>
                <a:spcPct val="80000"/>
              </a:lnSpc>
            </a:pPr>
            <a:r>
              <a:rPr lang="en-US" sz="2600" dirty="0"/>
              <a:t>Example EHR Automatic Stop Time (Lurie Children’s Hospital)</a:t>
            </a:r>
            <a:endParaRPr lang="en-US" sz="22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28</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p:cNvPicPr>
            <a:picLocks noChangeAspect="1"/>
          </p:cNvPicPr>
          <p:nvPr/>
        </p:nvPicPr>
        <p:blipFill>
          <a:blip r:embed="rId3"/>
          <a:stretch>
            <a:fillRect/>
          </a:stretch>
        </p:blipFill>
        <p:spPr>
          <a:xfrm>
            <a:off x="451147" y="2309019"/>
            <a:ext cx="11122066" cy="2222024"/>
          </a:xfrm>
          <a:prstGeom prst="rect">
            <a:avLst/>
          </a:prstGeom>
        </p:spPr>
      </p:pic>
      <p:pic>
        <p:nvPicPr>
          <p:cNvPr id="7" name="Content Placeholder 3">
            <a:extLst>
              <a:ext uri="{FF2B5EF4-FFF2-40B4-BE49-F238E27FC236}">
                <a16:creationId xmlns:a16="http://schemas.microsoft.com/office/drawing/2014/main" id="{850B97F4-E696-F346-90BE-9A7BB58B90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9200" y="4669163"/>
            <a:ext cx="2327832" cy="1549066"/>
          </a:xfrm>
          <a:prstGeom prst="rect">
            <a:avLst/>
          </a:prstGeom>
        </p:spPr>
      </p:pic>
    </p:spTree>
    <p:extLst>
      <p:ext uri="{BB962C8B-B14F-4D97-AF65-F5344CB8AC3E}">
        <p14:creationId xmlns:p14="http://schemas.microsoft.com/office/powerpoint/2010/main" val="1997012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68D-DD72-49C6-9ADA-65AC86EB551B}"/>
              </a:ext>
            </a:extLst>
          </p:cNvPr>
          <p:cNvSpPr>
            <a:spLocks noGrp="1"/>
          </p:cNvSpPr>
          <p:nvPr>
            <p:ph type="title"/>
          </p:nvPr>
        </p:nvSpPr>
        <p:spPr/>
        <p:txBody>
          <a:bodyPr/>
          <a:lstStyle/>
          <a:p>
            <a:r>
              <a:rPr lang="en-US" dirty="0"/>
              <a:t>Alternative Approach</a:t>
            </a:r>
          </a:p>
        </p:txBody>
      </p:sp>
      <p:pic>
        <p:nvPicPr>
          <p:cNvPr id="7" name="Content Placeholder 6" descr="Text&#10;&#10;Description automatically generated">
            <a:extLst>
              <a:ext uri="{FF2B5EF4-FFF2-40B4-BE49-F238E27FC236}">
                <a16:creationId xmlns:a16="http://schemas.microsoft.com/office/drawing/2014/main" id="{03A91FCF-5439-4418-9606-53155FEC626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9600" y="1690688"/>
            <a:ext cx="6093271" cy="4569953"/>
          </a:xfrm>
        </p:spPr>
      </p:pic>
      <p:sp>
        <p:nvSpPr>
          <p:cNvPr id="4" name="Slide Number Placeholder 3">
            <a:extLst>
              <a:ext uri="{FF2B5EF4-FFF2-40B4-BE49-F238E27FC236}">
                <a16:creationId xmlns:a16="http://schemas.microsoft.com/office/drawing/2014/main" id="{67ADD842-8B42-4BC4-AF8E-8D9D2DF9F1F9}"/>
              </a:ext>
            </a:extLst>
          </p:cNvPr>
          <p:cNvSpPr>
            <a:spLocks noGrp="1"/>
          </p:cNvSpPr>
          <p:nvPr>
            <p:ph type="sldNum" sz="quarter" idx="10"/>
          </p:nvPr>
        </p:nvSpPr>
        <p:spPr/>
        <p:txBody>
          <a:bodyPr/>
          <a:lstStyle/>
          <a:p>
            <a:fld id="{97033E4B-E3EB-3D46-B2D8-3159663620FA}" type="slidenum">
              <a:rPr lang="en-US" smtClean="0"/>
              <a:pPr/>
              <a:t>29</a:t>
            </a:fld>
            <a:endParaRPr lang="en-US" dirty="0"/>
          </a:p>
        </p:txBody>
      </p:sp>
      <p:sp>
        <p:nvSpPr>
          <p:cNvPr id="5" name="Footer Placeholder 4">
            <a:extLst>
              <a:ext uri="{FF2B5EF4-FFF2-40B4-BE49-F238E27FC236}">
                <a16:creationId xmlns:a16="http://schemas.microsoft.com/office/drawing/2014/main" id="{1AB55B94-46C1-4A4B-ADA2-20F8655DBF31}"/>
              </a:ext>
            </a:extLst>
          </p:cNvPr>
          <p:cNvSpPr>
            <a:spLocks noGrp="1"/>
          </p:cNvSpPr>
          <p:nvPr>
            <p:ph type="ftr" sz="quarter" idx="11"/>
          </p:nvPr>
        </p:nvSpPr>
        <p:spPr/>
        <p:txBody>
          <a:bodyPr/>
          <a:lstStyle/>
          <a:p>
            <a:pPr algn="l"/>
            <a:r>
              <a:rPr lang="en-US"/>
              <a:t>Illinois Perinatal Quality Collaborative</a:t>
            </a:r>
            <a:endParaRPr lang="en-US" dirty="0"/>
          </a:p>
        </p:txBody>
      </p:sp>
      <p:pic>
        <p:nvPicPr>
          <p:cNvPr id="9" name="Picture 8" descr="Whiteboard&#10;&#10;Description automatically generated">
            <a:extLst>
              <a:ext uri="{FF2B5EF4-FFF2-40B4-BE49-F238E27FC236}">
                <a16:creationId xmlns:a16="http://schemas.microsoft.com/office/drawing/2014/main" id="{C092B48F-EA03-4762-9208-68AED6915F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017954" y="2273017"/>
            <a:ext cx="4658628" cy="3493971"/>
          </a:xfrm>
          <a:prstGeom prst="rect">
            <a:avLst/>
          </a:prstGeom>
        </p:spPr>
      </p:pic>
      <p:sp>
        <p:nvSpPr>
          <p:cNvPr id="10" name="Oval 9">
            <a:extLst>
              <a:ext uri="{FF2B5EF4-FFF2-40B4-BE49-F238E27FC236}">
                <a16:creationId xmlns:a16="http://schemas.microsoft.com/office/drawing/2014/main" id="{21271166-D553-4D12-B5FA-16741F3DB9D9}"/>
              </a:ext>
            </a:extLst>
          </p:cNvPr>
          <p:cNvSpPr/>
          <p:nvPr/>
        </p:nvSpPr>
        <p:spPr>
          <a:xfrm>
            <a:off x="1061036" y="4193526"/>
            <a:ext cx="3021679" cy="573497"/>
          </a:xfrm>
          <a:prstGeom prst="ellipse">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7950EC-E8EC-4FC6-B1F6-7CF56F1DA69A}"/>
              </a:ext>
            </a:extLst>
          </p:cNvPr>
          <p:cNvSpPr/>
          <p:nvPr/>
        </p:nvSpPr>
        <p:spPr>
          <a:xfrm>
            <a:off x="9016181" y="3805151"/>
            <a:ext cx="1841926" cy="573497"/>
          </a:xfrm>
          <a:prstGeom prst="ellipse">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984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501" y="493520"/>
            <a:ext cx="6755626" cy="1783080"/>
          </a:xfrm>
          <a:noFill/>
        </p:spPr>
        <p:txBody>
          <a:bodyPr anchor="b">
            <a:normAutofit/>
          </a:bodyPr>
          <a:lstStyle/>
          <a:p>
            <a:r>
              <a:rPr lang="en-US" sz="3800" dirty="0"/>
              <a:t>Obtain a Certificate in </a:t>
            </a:r>
            <a:br>
              <a:rPr lang="en-US" sz="3800" dirty="0"/>
            </a:br>
            <a:r>
              <a:rPr lang="en-US" sz="3800" dirty="0"/>
              <a:t>Quality Improvement Science!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340" y="158496"/>
            <a:ext cx="3189543" cy="3907536"/>
          </a:xfrm>
          <a:prstGeom prst="rect">
            <a:avLst/>
          </a:prstGeom>
        </p:spPr>
      </p:pic>
      <p:pic>
        <p:nvPicPr>
          <p:cNvPr id="9" name="Picture 8" descr="C:\Users\WeissD\AppData\Local\Microsoft\Windows\INetCache\Content.MSO\9DC1815.tmp"/>
          <p:cNvPicPr/>
          <p:nvPr/>
        </p:nvPicPr>
        <p:blipFill>
          <a:blip r:embed="rId4" cstate="email">
            <a:extLst>
              <a:ext uri="{28A0092B-C50C-407E-A947-70E740481C1C}">
                <a14:useLocalDpi xmlns:a14="http://schemas.microsoft.com/office/drawing/2010/main"/>
              </a:ext>
            </a:extLst>
          </a:blip>
          <a:stretch>
            <a:fillRect/>
          </a:stretch>
        </p:blipFill>
        <p:spPr bwMode="auto">
          <a:xfrm>
            <a:off x="329183" y="4889003"/>
            <a:ext cx="3995928" cy="1384416"/>
          </a:xfrm>
          <a:prstGeom prst="rect">
            <a:avLst/>
          </a:prstGeom>
          <a:noFill/>
        </p:spPr>
      </p:pic>
      <p:sp>
        <p:nvSpPr>
          <p:cNvPr id="3" name="Content Placeholder 2"/>
          <p:cNvSpPr>
            <a:spLocks noGrp="1"/>
          </p:cNvSpPr>
          <p:nvPr>
            <p:ph idx="1"/>
          </p:nvPr>
        </p:nvSpPr>
        <p:spPr>
          <a:xfrm>
            <a:off x="4797501" y="2444717"/>
            <a:ext cx="6755626" cy="3073077"/>
          </a:xfrm>
        </p:spPr>
        <p:txBody>
          <a:bodyPr>
            <a:noAutofit/>
          </a:bodyPr>
          <a:lstStyle/>
          <a:p>
            <a:r>
              <a:rPr lang="en-US" sz="2200" dirty="0"/>
              <a:t>ILPQC is offering hospital teams access to IHI Open School, a free opportunity to asynchronously complete over 13 continuing education hours!</a:t>
            </a:r>
          </a:p>
          <a:p>
            <a:r>
              <a:rPr lang="en-US" sz="2200" dirty="0"/>
              <a:t>Access starting July 2021 and available for two years providing ample time to complete certificate.</a:t>
            </a:r>
          </a:p>
          <a:p>
            <a:r>
              <a:rPr lang="en-US" sz="2200" dirty="0"/>
              <a:t>Please complete the IHI Open School inquiry form to designate a specific number of members across OB &amp; Neonatal QI initiatives at your hospital.</a:t>
            </a:r>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rPr>
              <a:t>3</a:t>
            </a:r>
          </a:p>
        </p:txBody>
      </p:sp>
      <p:sp>
        <p:nvSpPr>
          <p:cNvPr id="7" name="Rectangle 6">
            <a:extLst>
              <a:ext uri="{FF2B5EF4-FFF2-40B4-BE49-F238E27FC236}">
                <a16:creationId xmlns:a16="http://schemas.microsoft.com/office/drawing/2014/main" id="{C0310B2E-3E3B-7348-96FA-70B9511AF99D}"/>
              </a:ext>
            </a:extLst>
          </p:cNvPr>
          <p:cNvSpPr/>
          <p:nvPr/>
        </p:nvSpPr>
        <p:spPr>
          <a:xfrm>
            <a:off x="732376" y="3981256"/>
            <a:ext cx="348398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Pump up your Quality Improvement skills!</a:t>
            </a:r>
          </a:p>
        </p:txBody>
      </p:sp>
      <p:sp>
        <p:nvSpPr>
          <p:cNvPr id="10" name="Footer Placeholder 4"/>
          <p:cNvSpPr>
            <a:spLocks noGrp="1"/>
          </p:cNvSpPr>
          <p:nvPr>
            <p:ph type="ftr" sz="quarter" idx="11"/>
          </p:nvPr>
        </p:nvSpPr>
        <p:spPr>
          <a:xfrm>
            <a:off x="609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spTree>
    <p:extLst>
      <p:ext uri="{BB962C8B-B14F-4D97-AF65-F5344CB8AC3E}">
        <p14:creationId xmlns:p14="http://schemas.microsoft.com/office/powerpoint/2010/main" val="3330402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COLLABORATE &amp; LISTEN:</a:t>
            </a:r>
            <a:br>
              <a:rPr lang="en-US" dirty="0"/>
            </a:br>
            <a:r>
              <a:rPr lang="en-US" dirty="0"/>
              <a:t>Reevaluate antibiotic appropriateness (discussion/time out)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496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Antibiotic Discussions/Time Outs</a:t>
            </a:r>
          </a:p>
        </p:txBody>
      </p:sp>
      <p:sp>
        <p:nvSpPr>
          <p:cNvPr id="3" name="Content Placeholder 2"/>
          <p:cNvSpPr>
            <a:spLocks noGrp="1"/>
          </p:cNvSpPr>
          <p:nvPr>
            <p:ph idx="1"/>
          </p:nvPr>
        </p:nvSpPr>
        <p:spPr>
          <a:xfrm>
            <a:off x="609599" y="1690688"/>
            <a:ext cx="8582527" cy="4135560"/>
          </a:xfrm>
        </p:spPr>
        <p:txBody>
          <a:bodyPr>
            <a:noAutofit/>
          </a:bodyPr>
          <a:lstStyle/>
          <a:p>
            <a:pPr marL="0" indent="0">
              <a:buNone/>
            </a:pPr>
            <a:r>
              <a:rPr lang="en-US" sz="2000" b="1" dirty="0"/>
              <a:t>What: </a:t>
            </a:r>
            <a:r>
              <a:rPr lang="en-US" sz="2000" dirty="0"/>
              <a:t>The selection of the antibiotic is not always revisited after more clinical and laboratory data (including culture results) become available</a:t>
            </a:r>
          </a:p>
          <a:p>
            <a:r>
              <a:rPr lang="en-US" sz="2000" dirty="0"/>
              <a:t>An antibiotic “time out” prompts a reassessment of the continuing need and choice of antibiotics when the clinical picture is clearer. </a:t>
            </a:r>
          </a:p>
          <a:p>
            <a:pPr marL="0" indent="0">
              <a:buNone/>
            </a:pPr>
            <a:r>
              <a:rPr lang="en-US" sz="2000" b="1" dirty="0"/>
              <a:t>When: </a:t>
            </a:r>
            <a:r>
              <a:rPr lang="en-US" sz="2000" dirty="0"/>
              <a:t>All clinicians should perform a review of antibiotic indications with the </a:t>
            </a:r>
            <a:r>
              <a:rPr lang="en-US" sz="2000" dirty="0" err="1"/>
              <a:t>interprofessional</a:t>
            </a:r>
            <a:r>
              <a:rPr lang="en-US" sz="2000" dirty="0"/>
              <a:t> team:</a:t>
            </a:r>
          </a:p>
          <a:p>
            <a:r>
              <a:rPr lang="en-US" sz="2000" dirty="0"/>
              <a:t>Review the need for antibiotics on each patient daily</a:t>
            </a:r>
          </a:p>
          <a:p>
            <a:r>
              <a:rPr lang="en-US" sz="2000" dirty="0"/>
              <a:t>Evaluate new information, such as clinical improvement and new culture results, to update your treatment plan. </a:t>
            </a:r>
          </a:p>
          <a:p>
            <a:r>
              <a:rPr lang="en-US" sz="2000" dirty="0"/>
              <a:t>At a minimum, there are two key times to review antibiotic treatment: </a:t>
            </a:r>
            <a:r>
              <a:rPr lang="en-US" sz="2000" b="1" dirty="0"/>
              <a:t>daily</a:t>
            </a:r>
            <a:r>
              <a:rPr lang="en-US" sz="2000" dirty="0"/>
              <a:t> and at </a:t>
            </a:r>
            <a:r>
              <a:rPr lang="en-US" sz="2000" b="1" dirty="0"/>
              <a:t>36-48 hrs</a:t>
            </a:r>
            <a:r>
              <a:rPr lang="en-US" sz="2000" dirty="0"/>
              <a:t>. </a:t>
            </a:r>
          </a:p>
          <a:p>
            <a:r>
              <a:rPr lang="en-US" sz="2000" dirty="0"/>
              <a:t>Other useful times include </a:t>
            </a:r>
            <a:r>
              <a:rPr lang="en-US" sz="2000" b="1" dirty="0"/>
              <a:t>at transitions of care, change in clinical status, or handoff</a:t>
            </a:r>
            <a:r>
              <a:rPr lang="en-US" sz="2000" dirty="0"/>
              <a:t> between providers.</a:t>
            </a:r>
          </a:p>
          <a:p>
            <a:pPr marL="0" indent="0">
              <a:buNone/>
            </a:pPr>
            <a:endParaRPr lang="en-US" sz="20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31</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92126" y="3044794"/>
            <a:ext cx="2999874" cy="980169"/>
          </a:xfrm>
          <a:prstGeom prst="rect">
            <a:avLst/>
          </a:prstGeom>
        </p:spPr>
      </p:pic>
    </p:spTree>
    <p:extLst>
      <p:ext uri="{BB962C8B-B14F-4D97-AF65-F5344CB8AC3E}">
        <p14:creationId xmlns:p14="http://schemas.microsoft.com/office/powerpoint/2010/main" val="1054641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id="{78CE2DA9-A6FB-B643-9D37-54C4136BEFCB}"/>
              </a:ext>
            </a:extLst>
          </p:cNvPr>
          <p:cNvSpPr/>
          <p:nvPr/>
        </p:nvSpPr>
        <p:spPr>
          <a:xfrm>
            <a:off x="2714571" y="1986439"/>
            <a:ext cx="2728921" cy="1657350"/>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Chevron 6">
            <a:extLst>
              <a:ext uri="{FF2B5EF4-FFF2-40B4-BE49-F238E27FC236}">
                <a16:creationId xmlns:a16="http://schemas.microsoft.com/office/drawing/2014/main" id="{4051CC23-6717-6B40-88A7-A023ECA4AC23}"/>
              </a:ext>
            </a:extLst>
          </p:cNvPr>
          <p:cNvSpPr/>
          <p:nvPr/>
        </p:nvSpPr>
        <p:spPr>
          <a:xfrm>
            <a:off x="7968779" y="1991935"/>
            <a:ext cx="2498185" cy="1651854"/>
          </a:xfrm>
          <a:prstGeom prst="chevron">
            <a:avLst/>
          </a:prstGeom>
          <a:solidFill>
            <a:srgbClr val="FF8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hevron 7">
            <a:extLst>
              <a:ext uri="{FF2B5EF4-FFF2-40B4-BE49-F238E27FC236}">
                <a16:creationId xmlns:a16="http://schemas.microsoft.com/office/drawing/2014/main" id="{683368C1-F237-264E-9217-4AAAAE0EEE84}"/>
              </a:ext>
            </a:extLst>
          </p:cNvPr>
          <p:cNvSpPr/>
          <p:nvPr/>
        </p:nvSpPr>
        <p:spPr>
          <a:xfrm>
            <a:off x="6360016" y="1986439"/>
            <a:ext cx="2498185" cy="1657350"/>
          </a:xfrm>
          <a:prstGeom prst="chevr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FF"/>
              </a:highlight>
            </a:endParaRPr>
          </a:p>
        </p:txBody>
      </p:sp>
      <p:sp>
        <p:nvSpPr>
          <p:cNvPr id="9" name="Chevron 8">
            <a:extLst>
              <a:ext uri="{FF2B5EF4-FFF2-40B4-BE49-F238E27FC236}">
                <a16:creationId xmlns:a16="http://schemas.microsoft.com/office/drawing/2014/main" id="{9536AAB1-5074-E647-B80A-496D9E3867D6}"/>
              </a:ext>
            </a:extLst>
          </p:cNvPr>
          <p:cNvSpPr/>
          <p:nvPr/>
        </p:nvSpPr>
        <p:spPr>
          <a:xfrm>
            <a:off x="4582543" y="1986439"/>
            <a:ext cx="2600042" cy="165735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66B7C1B0-4D62-B840-B21A-DD85CF817B6A}"/>
              </a:ext>
            </a:extLst>
          </p:cNvPr>
          <p:cNvSpPr/>
          <p:nvPr/>
        </p:nvSpPr>
        <p:spPr>
          <a:xfrm>
            <a:off x="873340" y="1986439"/>
            <a:ext cx="2723363" cy="16573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AECEAD0-A45E-BD4F-83C6-894F5ABFA318}"/>
              </a:ext>
            </a:extLst>
          </p:cNvPr>
          <p:cNvSpPr txBox="1"/>
          <p:nvPr/>
        </p:nvSpPr>
        <p:spPr>
          <a:xfrm>
            <a:off x="1657298" y="2140246"/>
            <a:ext cx="1257304" cy="1384995"/>
          </a:xfrm>
          <a:prstGeom prst="rect">
            <a:avLst/>
          </a:prstGeom>
          <a:noFill/>
        </p:spPr>
        <p:txBody>
          <a:bodyPr wrap="square" rtlCol="0">
            <a:spAutoFit/>
          </a:bodyPr>
          <a:lstStyle/>
          <a:p>
            <a:pPr algn="ctr"/>
            <a:r>
              <a:rPr lang="en-US" sz="1200" dirty="0">
                <a:solidFill>
                  <a:schemeClr val="bg1"/>
                </a:solidFill>
              </a:rPr>
              <a:t>Do we still think patient has a bacterial infection or is another diagnosis more likely?</a:t>
            </a:r>
          </a:p>
        </p:txBody>
      </p:sp>
      <p:sp>
        <p:nvSpPr>
          <p:cNvPr id="13" name="TextBox 12">
            <a:extLst>
              <a:ext uri="{FF2B5EF4-FFF2-40B4-BE49-F238E27FC236}">
                <a16:creationId xmlns:a16="http://schemas.microsoft.com/office/drawing/2014/main" id="{39B02AC4-9E9C-A348-9B3C-987E1DD0AA77}"/>
              </a:ext>
            </a:extLst>
          </p:cNvPr>
          <p:cNvSpPr txBox="1"/>
          <p:nvPr/>
        </p:nvSpPr>
        <p:spPr>
          <a:xfrm>
            <a:off x="3625280" y="2440293"/>
            <a:ext cx="1257304" cy="830997"/>
          </a:xfrm>
          <a:prstGeom prst="rect">
            <a:avLst/>
          </a:prstGeom>
          <a:noFill/>
        </p:spPr>
        <p:txBody>
          <a:bodyPr wrap="square" rtlCol="0">
            <a:spAutoFit/>
          </a:bodyPr>
          <a:lstStyle/>
          <a:p>
            <a:pPr algn="ctr"/>
            <a:r>
              <a:rPr lang="en-US" sz="1200" dirty="0">
                <a:solidFill>
                  <a:schemeClr val="bg1"/>
                </a:solidFill>
              </a:rPr>
              <a:t>If the patient has a bacterial infection, can we de-escalate?</a:t>
            </a:r>
          </a:p>
        </p:txBody>
      </p:sp>
      <p:sp>
        <p:nvSpPr>
          <p:cNvPr id="14" name="TextBox 13">
            <a:extLst>
              <a:ext uri="{FF2B5EF4-FFF2-40B4-BE49-F238E27FC236}">
                <a16:creationId xmlns:a16="http://schemas.microsoft.com/office/drawing/2014/main" id="{8406F0FA-9058-1C44-ADE6-FCBB295D9C6C}"/>
              </a:ext>
            </a:extLst>
          </p:cNvPr>
          <p:cNvSpPr txBox="1"/>
          <p:nvPr/>
        </p:nvSpPr>
        <p:spPr>
          <a:xfrm>
            <a:off x="5377908" y="2434738"/>
            <a:ext cx="1322887" cy="830997"/>
          </a:xfrm>
          <a:prstGeom prst="rect">
            <a:avLst/>
          </a:prstGeom>
          <a:noFill/>
        </p:spPr>
        <p:txBody>
          <a:bodyPr wrap="square" rtlCol="0">
            <a:spAutoFit/>
          </a:bodyPr>
          <a:lstStyle/>
          <a:p>
            <a:pPr algn="ctr"/>
            <a:r>
              <a:rPr lang="en-US" sz="1200" dirty="0">
                <a:solidFill>
                  <a:schemeClr val="bg1"/>
                </a:solidFill>
              </a:rPr>
              <a:t>How long should the patient receive antibiotics?</a:t>
            </a:r>
          </a:p>
        </p:txBody>
      </p:sp>
      <p:sp>
        <p:nvSpPr>
          <p:cNvPr id="15" name="TextBox 14">
            <a:extLst>
              <a:ext uri="{FF2B5EF4-FFF2-40B4-BE49-F238E27FC236}">
                <a16:creationId xmlns:a16="http://schemas.microsoft.com/office/drawing/2014/main" id="{A4495033-7969-C643-B650-3360C091E523}"/>
              </a:ext>
            </a:extLst>
          </p:cNvPr>
          <p:cNvSpPr txBox="1"/>
          <p:nvPr/>
        </p:nvSpPr>
        <p:spPr>
          <a:xfrm>
            <a:off x="7192428" y="2325985"/>
            <a:ext cx="936822" cy="1015663"/>
          </a:xfrm>
          <a:prstGeom prst="rect">
            <a:avLst/>
          </a:prstGeom>
          <a:noFill/>
        </p:spPr>
        <p:txBody>
          <a:bodyPr wrap="square" rtlCol="0">
            <a:spAutoFit/>
          </a:bodyPr>
          <a:lstStyle/>
          <a:p>
            <a:pPr algn="ctr"/>
            <a:r>
              <a:rPr lang="en-US" sz="1200" dirty="0">
                <a:solidFill>
                  <a:schemeClr val="bg1"/>
                </a:solidFill>
              </a:rPr>
              <a:t>Is the antibiotic prescribed at the right dose?</a:t>
            </a:r>
          </a:p>
        </p:txBody>
      </p:sp>
      <p:sp>
        <p:nvSpPr>
          <p:cNvPr id="16" name="TextBox 15">
            <a:extLst>
              <a:ext uri="{FF2B5EF4-FFF2-40B4-BE49-F238E27FC236}">
                <a16:creationId xmlns:a16="http://schemas.microsoft.com/office/drawing/2014/main" id="{2D79E0D3-6216-2E4F-BF07-CCBDA9DF7580}"/>
              </a:ext>
            </a:extLst>
          </p:cNvPr>
          <p:cNvSpPr txBox="1"/>
          <p:nvPr/>
        </p:nvSpPr>
        <p:spPr>
          <a:xfrm>
            <a:off x="8777256" y="2140246"/>
            <a:ext cx="1133458" cy="1200329"/>
          </a:xfrm>
          <a:prstGeom prst="rect">
            <a:avLst/>
          </a:prstGeom>
          <a:noFill/>
        </p:spPr>
        <p:txBody>
          <a:bodyPr wrap="square" rtlCol="0">
            <a:spAutoFit/>
          </a:bodyPr>
          <a:lstStyle/>
          <a:p>
            <a:pPr algn="ctr"/>
            <a:r>
              <a:rPr lang="en-US" sz="1200" dirty="0">
                <a:solidFill>
                  <a:schemeClr val="bg1"/>
                </a:solidFill>
              </a:rPr>
              <a:t>Have we documented dose, duration and indication for all antibiotics?</a:t>
            </a:r>
          </a:p>
        </p:txBody>
      </p:sp>
      <p:sp>
        <p:nvSpPr>
          <p:cNvPr id="19" name="TextBox 18">
            <a:extLst>
              <a:ext uri="{FF2B5EF4-FFF2-40B4-BE49-F238E27FC236}">
                <a16:creationId xmlns:a16="http://schemas.microsoft.com/office/drawing/2014/main" id="{A1579D2D-19FB-FE45-A1F8-DBEB97B45FF3}"/>
              </a:ext>
            </a:extLst>
          </p:cNvPr>
          <p:cNvSpPr txBox="1"/>
          <p:nvPr/>
        </p:nvSpPr>
        <p:spPr>
          <a:xfrm>
            <a:off x="859052" y="3879880"/>
            <a:ext cx="1841231" cy="2246769"/>
          </a:xfrm>
          <a:prstGeom prst="rect">
            <a:avLst/>
          </a:prstGeom>
          <a:noFill/>
          <a:ln w="22225">
            <a:solidFill>
              <a:schemeClr val="accent1">
                <a:shade val="50000"/>
              </a:schemeClr>
            </a:solidFill>
          </a:ln>
        </p:spPr>
        <p:txBody>
          <a:bodyPr wrap="square" rtlCol="0">
            <a:spAutoFit/>
          </a:bodyPr>
          <a:lstStyle/>
          <a:p>
            <a:pPr marL="171450" indent="-171450">
              <a:buFontTx/>
              <a:buChar char="-"/>
            </a:pPr>
            <a:r>
              <a:rPr lang="en-US" sz="1400" dirty="0"/>
              <a:t>Is the diagnosis still infectious? Bacterial, fungal, viral? </a:t>
            </a:r>
          </a:p>
          <a:p>
            <a:pPr marL="171450" indent="-171450">
              <a:buFontTx/>
              <a:buChar char="-"/>
            </a:pPr>
            <a:r>
              <a:rPr lang="en-US" sz="1400" dirty="0"/>
              <a:t> If the problem is no longer thought to be due to an infection, stop antibiotics.</a:t>
            </a:r>
          </a:p>
          <a:p>
            <a:pPr marL="171450" indent="-171450">
              <a:buFontTx/>
              <a:buChar char="-"/>
            </a:pPr>
            <a:endParaRPr lang="en-US" sz="1400" dirty="0"/>
          </a:p>
        </p:txBody>
      </p:sp>
      <p:sp>
        <p:nvSpPr>
          <p:cNvPr id="22" name="TextBox 21">
            <a:extLst>
              <a:ext uri="{FF2B5EF4-FFF2-40B4-BE49-F238E27FC236}">
                <a16:creationId xmlns:a16="http://schemas.microsoft.com/office/drawing/2014/main" id="{23FC77CF-63DC-F149-94C1-B23F048EE15F}"/>
              </a:ext>
            </a:extLst>
          </p:cNvPr>
          <p:cNvSpPr txBox="1"/>
          <p:nvPr/>
        </p:nvSpPr>
        <p:spPr>
          <a:xfrm>
            <a:off x="2828874" y="3897620"/>
            <a:ext cx="1688544" cy="2246769"/>
          </a:xfrm>
          <a:prstGeom prst="rect">
            <a:avLst/>
          </a:prstGeom>
          <a:noFill/>
          <a:ln w="22225">
            <a:solidFill>
              <a:schemeClr val="accent1">
                <a:shade val="50000"/>
              </a:schemeClr>
            </a:solidFill>
          </a:ln>
        </p:spPr>
        <p:txBody>
          <a:bodyPr wrap="square" rtlCol="0">
            <a:spAutoFit/>
          </a:bodyPr>
          <a:lstStyle/>
          <a:p>
            <a:pPr marL="171450" indent="-171450">
              <a:buFontTx/>
              <a:buChar char="-"/>
            </a:pPr>
            <a:r>
              <a:rPr lang="en-US" sz="1400" dirty="0"/>
              <a:t>If culture results have returned, de-escalate to the narrowest effective antibiotic.</a:t>
            </a:r>
          </a:p>
          <a:p>
            <a:pPr marL="171450" indent="-171450">
              <a:buFontTx/>
              <a:buChar char="-"/>
            </a:pPr>
            <a:r>
              <a:rPr lang="en-US" sz="1400" dirty="0"/>
              <a:t>If culture results are negative, stop antibiotics.</a:t>
            </a:r>
          </a:p>
          <a:p>
            <a:pPr marL="171450" indent="-171450">
              <a:buFontTx/>
              <a:buChar char="-"/>
            </a:pPr>
            <a:endParaRPr lang="en-US" sz="1400" dirty="0"/>
          </a:p>
        </p:txBody>
      </p:sp>
      <p:sp>
        <p:nvSpPr>
          <p:cNvPr id="25" name="TextBox 24">
            <a:extLst>
              <a:ext uri="{FF2B5EF4-FFF2-40B4-BE49-F238E27FC236}">
                <a16:creationId xmlns:a16="http://schemas.microsoft.com/office/drawing/2014/main" id="{955A086F-B181-3B4A-BF36-62FCD6233749}"/>
              </a:ext>
            </a:extLst>
          </p:cNvPr>
          <p:cNvSpPr txBox="1"/>
          <p:nvPr/>
        </p:nvSpPr>
        <p:spPr>
          <a:xfrm>
            <a:off x="4652924" y="3921433"/>
            <a:ext cx="1688544" cy="2246769"/>
          </a:xfrm>
          <a:prstGeom prst="rect">
            <a:avLst/>
          </a:prstGeom>
          <a:noFill/>
          <a:ln w="22225">
            <a:solidFill>
              <a:schemeClr val="accent1">
                <a:shade val="50000"/>
              </a:schemeClr>
            </a:solidFill>
          </a:ln>
        </p:spPr>
        <p:txBody>
          <a:bodyPr wrap="square" rtlCol="0">
            <a:spAutoFit/>
          </a:bodyPr>
          <a:lstStyle/>
          <a:p>
            <a:pPr marL="171450" indent="-171450">
              <a:buFontTx/>
              <a:buChar char="-"/>
            </a:pPr>
            <a:r>
              <a:rPr lang="en-US" sz="1400" dirty="0"/>
              <a:t>Pro-tip: In order to prevent patients from staying on prolonged courses, plan a course early.</a:t>
            </a:r>
          </a:p>
          <a:p>
            <a:pPr marL="171450" indent="-171450">
              <a:buFontTx/>
              <a:buChar char="-"/>
            </a:pPr>
            <a:endParaRPr lang="en-US" sz="1400" dirty="0"/>
          </a:p>
          <a:p>
            <a:pPr marL="171450" indent="-171450">
              <a:buFontTx/>
              <a:buChar char="-"/>
            </a:pPr>
            <a:endParaRPr lang="en-US" sz="1400" dirty="0"/>
          </a:p>
          <a:p>
            <a:pPr marL="171450" indent="-171450">
              <a:buFontTx/>
              <a:buChar char="-"/>
            </a:pPr>
            <a:endParaRPr lang="en-US" sz="1400" dirty="0"/>
          </a:p>
        </p:txBody>
      </p:sp>
      <p:sp>
        <p:nvSpPr>
          <p:cNvPr id="26" name="TextBox 25">
            <a:extLst>
              <a:ext uri="{FF2B5EF4-FFF2-40B4-BE49-F238E27FC236}">
                <a16:creationId xmlns:a16="http://schemas.microsoft.com/office/drawing/2014/main" id="{9BFC648F-5296-3D49-A0C4-F340BB898EFA}"/>
              </a:ext>
            </a:extLst>
          </p:cNvPr>
          <p:cNvSpPr txBox="1"/>
          <p:nvPr/>
        </p:nvSpPr>
        <p:spPr>
          <a:xfrm>
            <a:off x="6505544" y="3916667"/>
            <a:ext cx="1552550" cy="2246769"/>
          </a:xfrm>
          <a:prstGeom prst="rect">
            <a:avLst/>
          </a:prstGeom>
          <a:noFill/>
          <a:ln w="22225">
            <a:solidFill>
              <a:schemeClr val="accent1">
                <a:shade val="50000"/>
              </a:schemeClr>
            </a:solidFill>
          </a:ln>
        </p:spPr>
        <p:txBody>
          <a:bodyPr wrap="square" rtlCol="0">
            <a:spAutoFit/>
          </a:bodyPr>
          <a:lstStyle/>
          <a:p>
            <a:pPr marL="171450" indent="-171450">
              <a:buFontTx/>
              <a:buChar char="-"/>
            </a:pPr>
            <a:r>
              <a:rPr lang="en-US" sz="1400" dirty="0"/>
              <a:t>Make sure you consider the type of infection, renal and hepatic function, and interaction(s) with other medications.</a:t>
            </a:r>
          </a:p>
          <a:p>
            <a:pPr marL="171450" indent="-171450">
              <a:buFontTx/>
              <a:buChar char="-"/>
            </a:pPr>
            <a:endParaRPr lang="en-US" sz="1400" dirty="0"/>
          </a:p>
        </p:txBody>
      </p:sp>
      <p:sp>
        <p:nvSpPr>
          <p:cNvPr id="27" name="TextBox 26">
            <a:extLst>
              <a:ext uri="{FF2B5EF4-FFF2-40B4-BE49-F238E27FC236}">
                <a16:creationId xmlns:a16="http://schemas.microsoft.com/office/drawing/2014/main" id="{B086B668-71A9-3140-9A17-AE81ECD63CA6}"/>
              </a:ext>
            </a:extLst>
          </p:cNvPr>
          <p:cNvSpPr txBox="1"/>
          <p:nvPr/>
        </p:nvSpPr>
        <p:spPr>
          <a:xfrm>
            <a:off x="8222170" y="3926190"/>
            <a:ext cx="1688544" cy="2246769"/>
          </a:xfrm>
          <a:prstGeom prst="rect">
            <a:avLst/>
          </a:prstGeom>
          <a:noFill/>
          <a:ln w="22225">
            <a:solidFill>
              <a:schemeClr val="accent1">
                <a:shade val="50000"/>
              </a:schemeClr>
            </a:solidFill>
          </a:ln>
        </p:spPr>
        <p:txBody>
          <a:bodyPr wrap="square" rtlCol="0">
            <a:spAutoFit/>
          </a:bodyPr>
          <a:lstStyle/>
          <a:p>
            <a:pPr marL="171450" indent="-171450">
              <a:buFontTx/>
              <a:buChar char="-"/>
            </a:pPr>
            <a:r>
              <a:rPr lang="en-US" sz="1400" dirty="0"/>
              <a:t>Pro-tip: make sure to include total planned antibiotic duration (Including start and planned stop dates) in your daily notes.</a:t>
            </a:r>
          </a:p>
          <a:p>
            <a:pPr marL="171450" indent="-171450">
              <a:buFontTx/>
              <a:buChar char="-"/>
            </a:pPr>
            <a:endParaRPr lang="en-US" sz="1400" dirty="0"/>
          </a:p>
        </p:txBody>
      </p:sp>
      <p:sp>
        <p:nvSpPr>
          <p:cNvPr id="2" name="Title 1"/>
          <p:cNvSpPr>
            <a:spLocks noGrp="1"/>
          </p:cNvSpPr>
          <p:nvPr>
            <p:ph type="title"/>
          </p:nvPr>
        </p:nvSpPr>
        <p:spPr/>
        <p:txBody>
          <a:bodyPr/>
          <a:lstStyle/>
          <a:p>
            <a:r>
              <a:rPr lang="en-US" dirty="0"/>
              <a:t>Sample ABX Time Out Checklist</a:t>
            </a:r>
          </a:p>
        </p:txBody>
      </p:sp>
    </p:spTree>
    <p:extLst>
      <p:ext uri="{BB962C8B-B14F-4D97-AF65-F5344CB8AC3E}">
        <p14:creationId xmlns:p14="http://schemas.microsoft.com/office/powerpoint/2010/main" val="3141862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Decisions, decisions, decisions</a:t>
            </a:r>
          </a:p>
        </p:txBody>
      </p:sp>
      <p:sp>
        <p:nvSpPr>
          <p:cNvPr id="3" name="Content Placeholder 2"/>
          <p:cNvSpPr>
            <a:spLocks noGrp="1"/>
          </p:cNvSpPr>
          <p:nvPr>
            <p:ph idx="1"/>
          </p:nvPr>
        </p:nvSpPr>
        <p:spPr/>
        <p:txBody>
          <a:bodyPr/>
          <a:lstStyle/>
          <a:p>
            <a:r>
              <a:rPr lang="en-US" dirty="0"/>
              <a:t>When will they put them in?</a:t>
            </a:r>
          </a:p>
          <a:p>
            <a:r>
              <a:rPr lang="en-US" dirty="0"/>
              <a:t>How will they put them in?</a:t>
            </a:r>
          </a:p>
          <a:p>
            <a:r>
              <a:rPr lang="en-US" dirty="0"/>
              <a:t>Who will put them in?</a:t>
            </a:r>
          </a:p>
          <a:p>
            <a:endParaRPr lang="en-US" dirty="0"/>
          </a:p>
          <a:p>
            <a:r>
              <a:rPr lang="en-US" dirty="0"/>
              <a:t>What is the process if the culture turns positive?</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33</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521251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8549"/>
            <a:ext cx="10972800" cy="1325563"/>
          </a:xfrm>
          <a:noFill/>
        </p:spPr>
        <p:txBody>
          <a:bodyPr/>
          <a:lstStyle/>
          <a:p>
            <a:r>
              <a:rPr lang="en-US" dirty="0"/>
              <a:t>Resources to Support ABX</a:t>
            </a:r>
            <a:br>
              <a:rPr lang="en-US" dirty="0"/>
            </a:br>
            <a:r>
              <a:rPr lang="en-US" dirty="0"/>
              <a:t>Discussions/Time Outs</a:t>
            </a:r>
          </a:p>
        </p:txBody>
      </p:sp>
      <p:sp>
        <p:nvSpPr>
          <p:cNvPr id="3" name="Content Placeholder 2"/>
          <p:cNvSpPr>
            <a:spLocks noGrp="1"/>
          </p:cNvSpPr>
          <p:nvPr>
            <p:ph idx="1"/>
          </p:nvPr>
        </p:nvSpPr>
        <p:spPr>
          <a:xfrm>
            <a:off x="609601" y="1825625"/>
            <a:ext cx="4318860" cy="4351338"/>
          </a:xfrm>
        </p:spPr>
        <p:txBody>
          <a:bodyPr>
            <a:noAutofit/>
          </a:bodyPr>
          <a:lstStyle/>
          <a:p>
            <a:r>
              <a:rPr lang="en-US" b="1" dirty="0"/>
              <a:t>ILPQC Antibiotic </a:t>
            </a:r>
            <a:r>
              <a:rPr lang="en-US" b="1" dirty="0" smtClean="0"/>
              <a:t>Time-Out Tool- </a:t>
            </a:r>
            <a:r>
              <a:rPr lang="en-US" dirty="0" smtClean="0"/>
              <a:t>use the tool to determine if continuing antibiotics longer than 36 hours is appropriate</a:t>
            </a:r>
          </a:p>
          <a:p>
            <a:endParaRPr lang="en-US" dirty="0"/>
          </a:p>
          <a:p>
            <a:r>
              <a:rPr lang="en-US" b="1" dirty="0"/>
              <a:t>PQCNC ASNS Antibiotic Time Out Video </a:t>
            </a:r>
            <a:r>
              <a:rPr lang="en-US" dirty="0"/>
              <a:t>(</a:t>
            </a:r>
            <a:r>
              <a:rPr lang="en-US" dirty="0">
                <a:hlinkClick r:id="rId3"/>
              </a:rPr>
              <a:t>https://vimeo.com/214084083</a:t>
            </a:r>
            <a:r>
              <a:rPr lang="en-US" dirty="0"/>
              <a:t>) </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34</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7" name="Picture 6"/>
          <p:cNvPicPr>
            <a:picLocks noChangeAspect="1"/>
          </p:cNvPicPr>
          <p:nvPr/>
        </p:nvPicPr>
        <p:blipFill>
          <a:blip r:embed="rId4"/>
          <a:stretch>
            <a:fillRect/>
          </a:stretch>
        </p:blipFill>
        <p:spPr>
          <a:xfrm>
            <a:off x="7036751" y="328549"/>
            <a:ext cx="4402033" cy="6211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9085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QI Corner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496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4446"/>
            <a:ext cx="10972800" cy="1325563"/>
          </a:xfrm>
        </p:spPr>
        <p:txBody>
          <a:bodyPr/>
          <a:lstStyle/>
          <a:p>
            <a:r>
              <a:rPr lang="en-US" b="1" dirty="0"/>
              <a:t>PDSA Cycles</a:t>
            </a:r>
            <a:r>
              <a:rPr lang="en-US" dirty="0"/>
              <a:t/>
            </a:r>
            <a:br>
              <a:rPr lang="en-US" dirty="0"/>
            </a:br>
            <a:r>
              <a:rPr lang="en-US" dirty="0"/>
              <a:t>Take your QI skills to the next level</a:t>
            </a:r>
          </a:p>
        </p:txBody>
      </p:sp>
      <p:sp>
        <p:nvSpPr>
          <p:cNvPr id="3" name="Slide Number Placeholder 2"/>
          <p:cNvSpPr>
            <a:spLocks noGrp="1"/>
          </p:cNvSpPr>
          <p:nvPr>
            <p:ph type="sldNum" sz="quarter" idx="10"/>
          </p:nvPr>
        </p:nvSpPr>
        <p:spPr/>
        <p:txBody>
          <a:bodyPr/>
          <a:lstStyle/>
          <a:p>
            <a:fld id="{97033E4B-E3EB-3D46-B2D8-3159663620FA}" type="slidenum">
              <a:rPr lang="en-US" smtClean="0"/>
              <a:t>36</a:t>
            </a:fld>
            <a:endParaRPr lang="en-US"/>
          </a:p>
        </p:txBody>
      </p:sp>
      <p:sp>
        <p:nvSpPr>
          <p:cNvPr id="4" name="Footer Placeholder 3"/>
          <p:cNvSpPr>
            <a:spLocks noGrp="1"/>
          </p:cNvSpPr>
          <p:nvPr>
            <p:ph type="ftr" sz="quarter" idx="11"/>
          </p:nvPr>
        </p:nvSpPr>
        <p:spPr/>
        <p:txBody>
          <a:bodyPr/>
          <a:lstStyle/>
          <a:p>
            <a:pPr algn="l"/>
            <a:r>
              <a:rPr lang="en-US"/>
              <a:t>Illinois Perinatal Quality Collaborative</a:t>
            </a:r>
            <a:endParaRPr lang="en-US" dirty="0"/>
          </a:p>
        </p:txBody>
      </p:sp>
      <p:sp>
        <p:nvSpPr>
          <p:cNvPr id="5" name="TextBox 4"/>
          <p:cNvSpPr txBox="1"/>
          <p:nvPr/>
        </p:nvSpPr>
        <p:spPr>
          <a:xfrm>
            <a:off x="7274560" y="2178663"/>
            <a:ext cx="3429000" cy="3416320"/>
          </a:xfrm>
          <a:prstGeom prst="rect">
            <a:avLst/>
          </a:prstGeom>
          <a:noFill/>
        </p:spPr>
        <p:txBody>
          <a:bodyPr wrap="square" rtlCol="0">
            <a:spAutoFit/>
          </a:bodyPr>
          <a:lstStyle/>
          <a:p>
            <a:pPr algn="ctr"/>
            <a:r>
              <a:rPr lang="en-US" sz="3600" dirty="0">
                <a:latin typeface="+mn-lt"/>
              </a:rPr>
              <a:t>Quality Improvement work is NOT just education or large roll outs of one idea </a:t>
            </a:r>
            <a:endParaRPr lang="en-US" sz="3200" dirty="0">
              <a:latin typeface="+mn-lt"/>
            </a:endParaRPr>
          </a:p>
        </p:txBody>
      </p:sp>
      <p:sp>
        <p:nvSpPr>
          <p:cNvPr id="6" name="&quot;No&quot; Symbol 5"/>
          <p:cNvSpPr/>
          <p:nvPr/>
        </p:nvSpPr>
        <p:spPr>
          <a:xfrm>
            <a:off x="1473200" y="1562723"/>
            <a:ext cx="4953000" cy="4648200"/>
          </a:xfrm>
          <a:prstGeom prst="noSmoking">
            <a:avLst>
              <a:gd name="adj" fmla="val 10339"/>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2002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184959"/>
            <a:ext cx="10972800" cy="1325563"/>
          </a:xfrm>
          <a:noFill/>
        </p:spPr>
        <p:txBody>
          <a:bodyPr/>
          <a:lstStyle/>
          <a:p>
            <a:r>
              <a:rPr lang="en-US" dirty="0"/>
              <a:t>Small tests of change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9840" y="1956959"/>
            <a:ext cx="8229600" cy="4608871"/>
          </a:xfrm>
          <a:prstGeom prst="rect">
            <a:avLst/>
          </a:prstGeom>
        </p:spPr>
      </p:pic>
      <p:sp>
        <p:nvSpPr>
          <p:cNvPr id="8" name="Rounded Rectangle 7"/>
          <p:cNvSpPr/>
          <p:nvPr/>
        </p:nvSpPr>
        <p:spPr>
          <a:xfrm>
            <a:off x="760195" y="3476721"/>
            <a:ext cx="2442009" cy="121659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Try the </a:t>
            </a:r>
            <a:r>
              <a:rPr lang="en-US" dirty="0" err="1"/>
              <a:t>abx</a:t>
            </a:r>
            <a:r>
              <a:rPr lang="en-US" dirty="0"/>
              <a:t> time out tool with 1 RN, 1 patient &amp; 1 provider on </a:t>
            </a:r>
            <a:r>
              <a:rPr lang="en-US" b="1" dirty="0">
                <a:solidFill>
                  <a:schemeClr val="accent2">
                    <a:lumMod val="75000"/>
                  </a:schemeClr>
                </a:solidFill>
              </a:rPr>
              <a:t>day shift</a:t>
            </a:r>
          </a:p>
        </p:txBody>
      </p:sp>
      <p:sp>
        <p:nvSpPr>
          <p:cNvPr id="9" name="Rounded Rectangle 8"/>
          <p:cNvSpPr/>
          <p:nvPr/>
        </p:nvSpPr>
        <p:spPr>
          <a:xfrm>
            <a:off x="2679483" y="2104518"/>
            <a:ext cx="2442009" cy="12165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Try the </a:t>
            </a:r>
            <a:r>
              <a:rPr lang="en-US" dirty="0" err="1"/>
              <a:t>abx</a:t>
            </a:r>
            <a:r>
              <a:rPr lang="en-US" dirty="0"/>
              <a:t> time out tool with 1 RN, 1 patient &amp; 1 provider on </a:t>
            </a:r>
            <a:r>
              <a:rPr lang="en-US" b="1" dirty="0">
                <a:solidFill>
                  <a:schemeClr val="accent2">
                    <a:lumMod val="75000"/>
                  </a:schemeClr>
                </a:solidFill>
              </a:rPr>
              <a:t>night shift</a:t>
            </a:r>
          </a:p>
        </p:txBody>
      </p:sp>
      <p:sp>
        <p:nvSpPr>
          <p:cNvPr id="10" name="Rounded Rectangle 9"/>
          <p:cNvSpPr/>
          <p:nvPr/>
        </p:nvSpPr>
        <p:spPr>
          <a:xfrm>
            <a:off x="5271135" y="1053807"/>
            <a:ext cx="2442009" cy="12165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Try the </a:t>
            </a:r>
            <a:r>
              <a:rPr lang="en-US" dirty="0" err="1"/>
              <a:t>abx</a:t>
            </a:r>
            <a:r>
              <a:rPr lang="en-US" dirty="0"/>
              <a:t> time out tool with 1 RN, &amp; 1 provider for the </a:t>
            </a:r>
            <a:r>
              <a:rPr lang="en-US" b="1" dirty="0">
                <a:solidFill>
                  <a:schemeClr val="accent2">
                    <a:lumMod val="75000"/>
                  </a:schemeClr>
                </a:solidFill>
              </a:rPr>
              <a:t>entire shift</a:t>
            </a:r>
          </a:p>
        </p:txBody>
      </p:sp>
      <p:sp>
        <p:nvSpPr>
          <p:cNvPr id="11" name="Rectangle 10"/>
          <p:cNvSpPr/>
          <p:nvPr/>
        </p:nvSpPr>
        <p:spPr>
          <a:xfrm>
            <a:off x="609600" y="6065520"/>
            <a:ext cx="10525760" cy="655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2" name="Rounded Rectangle 11"/>
          <p:cNvSpPr/>
          <p:nvPr/>
        </p:nvSpPr>
        <p:spPr>
          <a:xfrm>
            <a:off x="9144000" y="4013502"/>
            <a:ext cx="2133600" cy="182880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Remember DON’T overthink it- start small</a:t>
            </a:r>
          </a:p>
        </p:txBody>
      </p:sp>
    </p:spTree>
    <p:extLst>
      <p:ext uri="{BB962C8B-B14F-4D97-AF65-F5344CB8AC3E}">
        <p14:creationId xmlns:p14="http://schemas.microsoft.com/office/powerpoint/2010/main" val="13920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4446"/>
            <a:ext cx="10972800" cy="1325563"/>
          </a:xfrm>
          <a:noFill/>
        </p:spPr>
        <p:txBody>
          <a:bodyPr/>
          <a:lstStyle/>
          <a:p>
            <a:r>
              <a:rPr lang="en-US" dirty="0"/>
              <a:t>PDSA Cycle- useful tools </a:t>
            </a:r>
          </a:p>
        </p:txBody>
      </p:sp>
      <p:sp>
        <p:nvSpPr>
          <p:cNvPr id="3" name="Slide Number Placeholder 2"/>
          <p:cNvSpPr>
            <a:spLocks noGrp="1"/>
          </p:cNvSpPr>
          <p:nvPr>
            <p:ph type="sldNum" sz="quarter" idx="10"/>
          </p:nvPr>
        </p:nvSpPr>
        <p:spPr/>
        <p:txBody>
          <a:bodyPr/>
          <a:lstStyle/>
          <a:p>
            <a:fld id="{97033E4B-E3EB-3D46-B2D8-3159663620FA}" type="slidenum">
              <a:rPr lang="en-US" smtClean="0"/>
              <a:t>38</a:t>
            </a:fld>
            <a:endParaRPr lang="en-US"/>
          </a:p>
        </p:txBody>
      </p:sp>
      <p:sp>
        <p:nvSpPr>
          <p:cNvPr id="4" name="Footer Placeholder 3"/>
          <p:cNvSpPr>
            <a:spLocks noGrp="1"/>
          </p:cNvSpPr>
          <p:nvPr>
            <p:ph type="ftr" sz="quarter" idx="11"/>
          </p:nvPr>
        </p:nvSpPr>
        <p:spPr/>
        <p:txBody>
          <a:bodyPr/>
          <a:lstStyle/>
          <a:p>
            <a:pPr algn="l"/>
            <a:r>
              <a:rPr lang="en-US"/>
              <a:t>Illinois Perinatal Quality Collaborative</a:t>
            </a:r>
            <a:endParaRPr lang="en-US" dirty="0"/>
          </a:p>
        </p:txBody>
      </p:sp>
      <p:sp>
        <p:nvSpPr>
          <p:cNvPr id="7" name="Content Placeholder 2"/>
          <p:cNvSpPr txBox="1">
            <a:spLocks/>
          </p:cNvSpPr>
          <p:nvPr/>
        </p:nvSpPr>
        <p:spPr>
          <a:xfrm>
            <a:off x="607134" y="1509843"/>
            <a:ext cx="661416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ILPQC is here to help!</a:t>
            </a:r>
          </a:p>
          <a:p>
            <a:r>
              <a:rPr lang="en-US" sz="2000" dirty="0">
                <a:hlinkClick r:id="rId3"/>
              </a:rPr>
              <a:t>PDSA Cycle Worksheet- </a:t>
            </a:r>
            <a:r>
              <a:rPr lang="en-US" sz="2000" dirty="0"/>
              <a:t>use this tool to help outline your upcoming small test of change and to organize feedback</a:t>
            </a:r>
          </a:p>
          <a:p>
            <a:endParaRPr lang="en-US" sz="1200" dirty="0"/>
          </a:p>
          <a:p>
            <a:r>
              <a:rPr lang="en-US" sz="2000" dirty="0">
                <a:hlinkClick r:id="rId4"/>
              </a:rPr>
              <a:t>ILPQC QI Leader Call recording- </a:t>
            </a:r>
            <a:r>
              <a:rPr lang="en-US" sz="2000" dirty="0"/>
              <a:t>listen to this recording to learn more about being a QI leader in an ILPQC initiative</a:t>
            </a:r>
          </a:p>
          <a:p>
            <a:endParaRPr lang="en-US" sz="1200" dirty="0"/>
          </a:p>
          <a:p>
            <a:r>
              <a:rPr lang="en-US" sz="2000" dirty="0"/>
              <a:t>IHI Open School with QI Certification- free opportunity to asynchronously complete over 13 continuing education hours and obtain a certificate in QI</a:t>
            </a:r>
          </a:p>
          <a:p>
            <a:endParaRPr lang="en-US" sz="1200" dirty="0"/>
          </a:p>
          <a:p>
            <a:r>
              <a:rPr lang="en-US" sz="2000" dirty="0"/>
              <a:t>Always feel free to reach out to ILPQC to talk through your PDSA ideas or for help in determining next steps</a:t>
            </a:r>
          </a:p>
          <a:p>
            <a:endParaRPr lang="en-US" sz="2000" dirty="0"/>
          </a:p>
          <a:p>
            <a:endParaRPr lang="en-US"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4717" y="1490009"/>
            <a:ext cx="3881763" cy="2967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9957" r="99134">
                        <a14:foregroundMark x1="38528" y1="78445" x2="38528" y2="78445"/>
                        <a14:foregroundMark x1="43290" y1="81625" x2="43290" y2="81625"/>
                        <a14:foregroundMark x1="43290" y1="77032" x2="43290" y2="77032"/>
                        <a14:foregroundMark x1="40693" y1="75265" x2="40693" y2="75265"/>
                        <a14:foregroundMark x1="38095" y1="75265" x2="38095" y2="75265"/>
                        <a14:foregroundMark x1="36797" y1="76325" x2="36797" y2="76325"/>
                      </a14:backgroundRemoval>
                    </a14:imgEffect>
                  </a14:imgLayer>
                </a14:imgProps>
              </a:ext>
              <a:ext uri="{28A0092B-C50C-407E-A947-70E740481C1C}">
                <a14:useLocalDpi xmlns:a14="http://schemas.microsoft.com/office/drawing/2010/main"/>
              </a:ext>
            </a:extLst>
          </a:blip>
          <a:stretch>
            <a:fillRect/>
          </a:stretch>
        </p:blipFill>
        <p:spPr>
          <a:xfrm>
            <a:off x="7223760" y="4645991"/>
            <a:ext cx="1257828" cy="1540976"/>
          </a:xfrm>
          <a:prstGeom prst="rect">
            <a:avLst/>
          </a:prstGeom>
        </p:spPr>
      </p:pic>
      <p:pic>
        <p:nvPicPr>
          <p:cNvPr id="10" name="Picture 9" descr="C:\Users\WeissD\AppData\Local\Microsoft\Windows\INetCache\Content.MSO\9DC1815.tmp"/>
          <p:cNvPicPr/>
          <p:nvPr/>
        </p:nvPicPr>
        <p:blipFill>
          <a:blip r:embed="rId8" cstate="email">
            <a:extLst>
              <a:ext uri="{28A0092B-C50C-407E-A947-70E740481C1C}">
                <a14:useLocalDpi xmlns:a14="http://schemas.microsoft.com/office/drawing/2010/main"/>
              </a:ext>
            </a:extLst>
          </a:blip>
          <a:stretch>
            <a:fillRect/>
          </a:stretch>
        </p:blipFill>
        <p:spPr bwMode="auto">
          <a:xfrm>
            <a:off x="8688434" y="5002329"/>
            <a:ext cx="2518046" cy="780721"/>
          </a:xfrm>
          <a:prstGeom prst="rect">
            <a:avLst/>
          </a:prstGeom>
          <a:noFill/>
        </p:spPr>
      </p:pic>
    </p:spTree>
    <p:extLst>
      <p:ext uri="{BB962C8B-B14F-4D97-AF65-F5344CB8AC3E}">
        <p14:creationId xmlns:p14="http://schemas.microsoft.com/office/powerpoint/2010/main" val="1252506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Talk</a:t>
            </a:r>
            <a:endParaRPr lang="en-US" dirty="0"/>
          </a:p>
        </p:txBody>
      </p:sp>
      <p:sp>
        <p:nvSpPr>
          <p:cNvPr id="3" name="Subtitle 2"/>
          <p:cNvSpPr>
            <a:spLocks noGrp="1"/>
          </p:cNvSpPr>
          <p:nvPr>
            <p:ph type="subTitle" idx="1"/>
          </p:nvPr>
        </p:nvSpPr>
        <p:spPr/>
        <p:txBody>
          <a:bodyPr/>
          <a:lstStyle/>
          <a:p>
            <a:r>
              <a:rPr lang="en-US" dirty="0" smtClean="0"/>
              <a:t>Kenny Kronforst, MD; </a:t>
            </a:r>
            <a:r>
              <a:rPr lang="en-US" dirty="0" err="1" smtClean="0"/>
              <a:t>Humbold</a:t>
            </a:r>
            <a:r>
              <a:rPr lang="en-US" dirty="0" smtClean="0"/>
              <a:t> Park Health, Lurie Children’s Hospital</a:t>
            </a:r>
            <a:endParaRPr lang="en-US" dirty="0"/>
          </a:p>
        </p:txBody>
      </p:sp>
    </p:spTree>
    <p:extLst>
      <p:ext uri="{BB962C8B-B14F-4D97-AF65-F5344CB8AC3E}">
        <p14:creationId xmlns:p14="http://schemas.microsoft.com/office/powerpoint/2010/main" val="279160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6177"/>
            <a:ext cx="10972800" cy="1325563"/>
          </a:xfrm>
          <a:noFill/>
        </p:spPr>
        <p:txBody>
          <a:bodyPr/>
          <a:lstStyle/>
          <a:p>
            <a:r>
              <a:rPr lang="en-US" dirty="0"/>
              <a:t>IHI Open School Access Sign up for </a:t>
            </a:r>
            <a:br>
              <a:rPr lang="en-US" dirty="0"/>
            </a:br>
            <a:r>
              <a:rPr lang="en-US" dirty="0"/>
              <a:t>your hospital’s slots TODAY</a:t>
            </a:r>
          </a:p>
        </p:txBody>
      </p:sp>
      <p:sp>
        <p:nvSpPr>
          <p:cNvPr id="3" name="Content Placeholder 2"/>
          <p:cNvSpPr>
            <a:spLocks noGrp="1"/>
          </p:cNvSpPr>
          <p:nvPr>
            <p:ph idx="1"/>
          </p:nvPr>
        </p:nvSpPr>
        <p:spPr>
          <a:xfrm>
            <a:off x="609600" y="1690688"/>
            <a:ext cx="6705600" cy="4351338"/>
          </a:xfrm>
        </p:spPr>
        <p:txBody>
          <a:bodyPr>
            <a:normAutofit fontScale="55000" lnSpcReduction="20000"/>
          </a:bodyPr>
          <a:lstStyle/>
          <a:p>
            <a:pPr marL="0" indent="0">
              <a:buNone/>
            </a:pPr>
            <a:r>
              <a:rPr lang="en-US" sz="4400" dirty="0"/>
              <a:t>Current status of hospital team sign up by perinatal network:</a:t>
            </a:r>
          </a:p>
          <a:p>
            <a:pPr marL="0" indent="0">
              <a:buNone/>
            </a:pPr>
            <a:endParaRPr lang="en-US" sz="3600" dirty="0"/>
          </a:p>
          <a:p>
            <a:pPr marL="0" indent="0">
              <a:buNone/>
            </a:pPr>
            <a:r>
              <a:rPr lang="en-US" sz="3600" dirty="0"/>
              <a:t>Loyola Network: 5/5 (100%)</a:t>
            </a:r>
          </a:p>
          <a:p>
            <a:pPr marL="0" indent="0">
              <a:buNone/>
            </a:pPr>
            <a:r>
              <a:rPr lang="en-US" sz="3600" dirty="0"/>
              <a:t>U Chicago Network: 9/12 (75%)</a:t>
            </a:r>
          </a:p>
          <a:p>
            <a:pPr marL="0" indent="0">
              <a:buNone/>
            </a:pPr>
            <a:r>
              <a:rPr lang="en-US" sz="3600" dirty="0"/>
              <a:t>Stroger Network: 2/3 (66%)</a:t>
            </a:r>
          </a:p>
          <a:p>
            <a:pPr marL="0" indent="0">
              <a:buNone/>
            </a:pPr>
            <a:r>
              <a:rPr lang="en-US" sz="3600" dirty="0"/>
              <a:t>Rush Network: 5/11 (45%)</a:t>
            </a:r>
          </a:p>
          <a:p>
            <a:pPr marL="0" indent="0">
              <a:buNone/>
            </a:pPr>
            <a:r>
              <a:rPr lang="en-US" sz="3600" dirty="0"/>
              <a:t>Northwestern Network: 5/13 (38%)</a:t>
            </a:r>
          </a:p>
          <a:p>
            <a:pPr marL="0" indent="0">
              <a:buNone/>
            </a:pPr>
            <a:r>
              <a:rPr lang="en-US" sz="3600" dirty="0"/>
              <a:t>UIC Network: 3/9 (33%)</a:t>
            </a:r>
          </a:p>
          <a:p>
            <a:pPr marL="0" indent="0">
              <a:buNone/>
            </a:pPr>
            <a:r>
              <a:rPr lang="en-US" sz="3600" dirty="0"/>
              <a:t>Cardinal </a:t>
            </a:r>
            <a:r>
              <a:rPr lang="en-US" sz="3600" dirty="0" err="1"/>
              <a:t>Glennon</a:t>
            </a:r>
            <a:r>
              <a:rPr lang="en-US" sz="3600" dirty="0"/>
              <a:t> Network: 3/11 (27%)</a:t>
            </a:r>
          </a:p>
          <a:p>
            <a:pPr marL="0" indent="0">
              <a:buNone/>
            </a:pPr>
            <a:r>
              <a:rPr lang="en-US" sz="3600" dirty="0"/>
              <a:t>Rockford Network: 2/10 (20%)</a:t>
            </a:r>
          </a:p>
          <a:p>
            <a:pPr marL="0" indent="0">
              <a:buNone/>
            </a:pPr>
            <a:r>
              <a:rPr lang="en-US" sz="3600" dirty="0"/>
              <a:t>St. John’s Network: 3/15 (20%)</a:t>
            </a:r>
          </a:p>
          <a:p>
            <a:pPr marL="0" indent="0">
              <a:buNone/>
            </a:pPr>
            <a:r>
              <a:rPr lang="en-US" sz="3600" dirty="0"/>
              <a:t>St. Francis Network: 3/16 (18%)</a:t>
            </a:r>
          </a:p>
          <a:p>
            <a:pPr marL="0" indent="0">
              <a:buNone/>
            </a:pP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4</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15" name="Rounded Rectangle 14"/>
          <p:cNvSpPr/>
          <p:nvPr/>
        </p:nvSpPr>
        <p:spPr>
          <a:xfrm>
            <a:off x="5791200" y="2286000"/>
            <a:ext cx="5779008" cy="2971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Only 40 of 105 (38%) Illinois Birthing/Children’s Hospitals have signed up… do not miss this opportunity!</a:t>
            </a:r>
          </a:p>
        </p:txBody>
      </p:sp>
      <p:sp>
        <p:nvSpPr>
          <p:cNvPr id="16" name="Rectangle 15"/>
          <p:cNvSpPr/>
          <p:nvPr/>
        </p:nvSpPr>
        <p:spPr>
          <a:xfrm>
            <a:off x="5890316" y="5395695"/>
            <a:ext cx="5897768" cy="646331"/>
          </a:xfrm>
          <a:prstGeom prst="rect">
            <a:avLst/>
          </a:prstGeom>
        </p:spPr>
        <p:txBody>
          <a:bodyPr wrap="none">
            <a:spAutoFit/>
          </a:bodyPr>
          <a:lstStyle/>
          <a:p>
            <a:pPr algn="ctr"/>
            <a:r>
              <a:rPr lang="en-US" dirty="0"/>
              <a:t>Fill out this link with your team TODAY!</a:t>
            </a:r>
          </a:p>
          <a:p>
            <a:r>
              <a:rPr lang="en-US" dirty="0">
                <a:hlinkClick r:id="rId3"/>
              </a:rPr>
              <a:t>https://redcap.healthlnk.org/surveys/?s=RN9D4H9AMD</a:t>
            </a:r>
            <a:r>
              <a:rPr lang="en-US" dirty="0"/>
              <a:t> </a:t>
            </a:r>
          </a:p>
        </p:txBody>
      </p:sp>
    </p:spTree>
    <p:extLst>
      <p:ext uri="{BB962C8B-B14F-4D97-AF65-F5344CB8AC3E}">
        <p14:creationId xmlns:p14="http://schemas.microsoft.com/office/powerpoint/2010/main" val="983801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C6806-5FD7-0945-A329-1D56D151AA64}"/>
              </a:ext>
            </a:extLst>
          </p:cNvPr>
          <p:cNvSpPr>
            <a:spLocks noGrp="1"/>
          </p:cNvSpPr>
          <p:nvPr>
            <p:ph type="title"/>
          </p:nvPr>
        </p:nvSpPr>
        <p:spPr/>
        <p:txBody>
          <a:bodyPr/>
          <a:lstStyle/>
          <a:p>
            <a:r>
              <a:rPr lang="en-US" dirty="0"/>
              <a:t>Communication Strategies</a:t>
            </a:r>
          </a:p>
        </p:txBody>
      </p:sp>
      <p:sp>
        <p:nvSpPr>
          <p:cNvPr id="11" name="Content Placeholder 10">
            <a:extLst>
              <a:ext uri="{FF2B5EF4-FFF2-40B4-BE49-F238E27FC236}">
                <a16:creationId xmlns:a16="http://schemas.microsoft.com/office/drawing/2014/main" id="{F0C4239B-92A5-7448-B5BA-1F70541ADB03}"/>
              </a:ext>
            </a:extLst>
          </p:cNvPr>
          <p:cNvSpPr>
            <a:spLocks noGrp="1"/>
          </p:cNvSpPr>
          <p:nvPr>
            <p:ph idx="1"/>
          </p:nvPr>
        </p:nvSpPr>
        <p:spPr/>
        <p:txBody>
          <a:bodyPr>
            <a:normAutofit/>
          </a:bodyPr>
          <a:lstStyle/>
          <a:p>
            <a:r>
              <a:rPr lang="en-US" dirty="0"/>
              <a:t>Huddles </a:t>
            </a:r>
          </a:p>
          <a:p>
            <a:pPr lvl="1"/>
            <a:r>
              <a:rPr lang="en-US" b="1" dirty="0"/>
              <a:t>The 8/8 Huddle</a:t>
            </a:r>
          </a:p>
          <a:p>
            <a:pPr lvl="2"/>
            <a:r>
              <a:rPr lang="en-US" dirty="0">
                <a:effectLst/>
              </a:rPr>
              <a:t>Occurs daily and involves key clinical staff- </a:t>
            </a:r>
            <a:r>
              <a:rPr lang="en-US" dirty="0"/>
              <a:t>OB, Peds, L&amp;D/PP nurses, 1 ICN nurse, SW</a:t>
            </a:r>
            <a:endParaRPr lang="en-US" dirty="0">
              <a:effectLst/>
            </a:endParaRPr>
          </a:p>
          <a:p>
            <a:pPr lvl="2"/>
            <a:r>
              <a:rPr lang="en-US" dirty="0"/>
              <a:t>Nursing driving (FM residents) </a:t>
            </a:r>
          </a:p>
          <a:p>
            <a:pPr lvl="2"/>
            <a:r>
              <a:rPr lang="en-US" dirty="0"/>
              <a:t>Aim is to share </a:t>
            </a:r>
            <a:r>
              <a:rPr lang="en-US" dirty="0">
                <a:effectLst/>
              </a:rPr>
              <a:t>important information of patients in the unit and discuss staffing (floats and shortages)</a:t>
            </a:r>
          </a:p>
          <a:p>
            <a:pPr lvl="3"/>
            <a:r>
              <a:rPr lang="en-US" dirty="0"/>
              <a:t>Quick review of postpartum mothers and babies (non-routine monitoring/needs), ICN babies (census), and potential social issues</a:t>
            </a:r>
          </a:p>
          <a:p>
            <a:pPr lvl="3"/>
            <a:r>
              <a:rPr lang="en-US" dirty="0"/>
              <a:t>High risk mothers (triage/L&amp;D)</a:t>
            </a:r>
          </a:p>
          <a:p>
            <a:pPr lvl="4"/>
            <a:r>
              <a:rPr lang="en-US" dirty="0"/>
              <a:t>Strip review and concerns</a:t>
            </a:r>
          </a:p>
          <a:p>
            <a:pPr lvl="4"/>
            <a:r>
              <a:rPr lang="en-US" dirty="0"/>
              <a:t>Comorbidities- IDM, IUGR, abnormal fetal findings</a:t>
            </a:r>
          </a:p>
          <a:p>
            <a:pPr lvl="4"/>
            <a:r>
              <a:rPr lang="en-US" dirty="0"/>
              <a:t>Deliveries where Peds hospitalist or Neonatologist needs to be present (policy)</a:t>
            </a:r>
            <a:endParaRPr lang="en-US" dirty="0">
              <a:effectLst/>
            </a:endParaRPr>
          </a:p>
          <a:p>
            <a:pPr lvl="2"/>
            <a:endParaRPr lang="en-US" dirty="0"/>
          </a:p>
        </p:txBody>
      </p:sp>
      <p:pic>
        <p:nvPicPr>
          <p:cNvPr id="12" name="Content Placeholder 6" descr="A picture containing logo&#10;&#10;Description automatically generated">
            <a:extLst>
              <a:ext uri="{FF2B5EF4-FFF2-40B4-BE49-F238E27FC236}">
                <a16:creationId xmlns:a16="http://schemas.microsoft.com/office/drawing/2014/main" id="{5ECBA32F-81D2-B34B-A042-93CCA90FA93C}"/>
              </a:ext>
            </a:extLst>
          </p:cNvPr>
          <p:cNvPicPr>
            <a:picLocks noChangeAspect="1"/>
          </p:cNvPicPr>
          <p:nvPr/>
        </p:nvPicPr>
        <p:blipFill>
          <a:blip r:embed="rId3"/>
          <a:stretch>
            <a:fillRect/>
          </a:stretch>
        </p:blipFill>
        <p:spPr>
          <a:xfrm>
            <a:off x="7900982" y="365125"/>
            <a:ext cx="3390900" cy="1016000"/>
          </a:xfrm>
          <a:prstGeom prst="rect">
            <a:avLst/>
          </a:prstGeom>
        </p:spPr>
      </p:pic>
    </p:spTree>
    <p:extLst>
      <p:ext uri="{BB962C8B-B14F-4D97-AF65-F5344CB8AC3E}">
        <p14:creationId xmlns:p14="http://schemas.microsoft.com/office/powerpoint/2010/main" val="551530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791CDF-D22A-404A-B4F8-12E13602A754}"/>
              </a:ext>
            </a:extLst>
          </p:cNvPr>
          <p:cNvSpPr>
            <a:spLocks noGrp="1"/>
          </p:cNvSpPr>
          <p:nvPr>
            <p:ph type="title"/>
          </p:nvPr>
        </p:nvSpPr>
        <p:spPr>
          <a:xfrm>
            <a:off x="351312" y="118758"/>
            <a:ext cx="10515600" cy="904626"/>
          </a:xfrm>
        </p:spPr>
        <p:txBody>
          <a:bodyPr>
            <a:noAutofit/>
          </a:bodyPr>
          <a:lstStyle/>
          <a:p>
            <a:r>
              <a:rPr lang="en-US" sz="3800" b="1" dirty="0"/>
              <a:t/>
            </a:r>
            <a:br>
              <a:rPr lang="en-US" sz="3800" b="1" dirty="0"/>
            </a:br>
            <a:r>
              <a:rPr lang="en-US" sz="3200" dirty="0"/>
              <a:t>Neonatal Conditions Requiring Pediatric Hospitalist/Neonatologist Attendance</a:t>
            </a:r>
            <a:r>
              <a:rPr lang="en-US" sz="3800" dirty="0"/>
              <a:t/>
            </a:r>
            <a:br>
              <a:rPr lang="en-US" sz="3800" dirty="0"/>
            </a:br>
            <a:endParaRPr lang="en-US" sz="3800" dirty="0"/>
          </a:p>
        </p:txBody>
      </p:sp>
      <p:sp>
        <p:nvSpPr>
          <p:cNvPr id="5" name="Content Placeholder 4">
            <a:extLst>
              <a:ext uri="{FF2B5EF4-FFF2-40B4-BE49-F238E27FC236}">
                <a16:creationId xmlns:a16="http://schemas.microsoft.com/office/drawing/2014/main" id="{6C350E53-87EA-9444-9B63-CA5218DC1F34}"/>
              </a:ext>
            </a:extLst>
          </p:cNvPr>
          <p:cNvSpPr>
            <a:spLocks noGrp="1"/>
          </p:cNvSpPr>
          <p:nvPr>
            <p:ph sz="half" idx="1"/>
          </p:nvPr>
        </p:nvSpPr>
        <p:spPr>
          <a:xfrm>
            <a:off x="356260" y="1128714"/>
            <a:ext cx="7244689" cy="5515530"/>
          </a:xfrm>
          <a:ln>
            <a:solidFill>
              <a:schemeClr val="tx1"/>
            </a:solidFill>
          </a:ln>
        </p:spPr>
        <p:txBody>
          <a:bodyPr>
            <a:normAutofit fontScale="25000" lnSpcReduction="20000"/>
          </a:bodyPr>
          <a:lstStyle/>
          <a:p>
            <a:pPr marL="0" indent="0">
              <a:buNone/>
            </a:pPr>
            <a:r>
              <a:rPr lang="en-US" sz="4400" b="1" dirty="0">
                <a:solidFill>
                  <a:schemeClr val="accent6"/>
                </a:solidFill>
              </a:rPr>
              <a:t>Definition: Level 2 conditions</a:t>
            </a:r>
            <a:endParaRPr lang="en-US" sz="4400" dirty="0">
              <a:solidFill>
                <a:schemeClr val="accent6"/>
              </a:solidFill>
            </a:endParaRPr>
          </a:p>
          <a:p>
            <a:pPr lvl="1"/>
            <a:r>
              <a:rPr lang="en-US" sz="4000" dirty="0"/>
              <a:t>Intermediate problems anticipated</a:t>
            </a:r>
          </a:p>
          <a:p>
            <a:pPr lvl="1"/>
            <a:r>
              <a:rPr lang="en-US" sz="4000" dirty="0"/>
              <a:t>Possibility that the neonate will require resuscitation</a:t>
            </a:r>
          </a:p>
          <a:p>
            <a:r>
              <a:rPr lang="en-US" sz="4400" b="1" dirty="0"/>
              <a:t>Attendants:</a:t>
            </a:r>
            <a:endParaRPr lang="en-US" sz="4400" dirty="0"/>
          </a:p>
          <a:p>
            <a:pPr lvl="1"/>
            <a:r>
              <a:rPr lang="en-US" sz="4000" dirty="0"/>
              <a:t>Intermediate Care Registered Nurse</a:t>
            </a:r>
          </a:p>
          <a:p>
            <a:pPr lvl="1"/>
            <a:r>
              <a:rPr lang="en-US" sz="4000" dirty="0"/>
              <a:t>Pediatrics Hospitalist</a:t>
            </a:r>
          </a:p>
          <a:p>
            <a:r>
              <a:rPr lang="en-US" sz="4400" b="1" dirty="0"/>
              <a:t>Indications:</a:t>
            </a:r>
            <a:endParaRPr lang="en-US" sz="4400" dirty="0"/>
          </a:p>
          <a:p>
            <a:pPr lvl="1"/>
            <a:r>
              <a:rPr lang="en-US" sz="4000" dirty="0"/>
              <a:t>All non-routine, unscheduled cesarean deliveries</a:t>
            </a:r>
          </a:p>
          <a:p>
            <a:pPr lvl="1"/>
            <a:r>
              <a:rPr lang="en-US" sz="4000" dirty="0"/>
              <a:t>35 weeks estimated gestational age (EGA) or above</a:t>
            </a:r>
          </a:p>
          <a:p>
            <a:pPr lvl="1"/>
            <a:r>
              <a:rPr lang="en-US" sz="4000" dirty="0"/>
              <a:t>Estimated fetal weight (EFW) is 1500 – 2000 grams</a:t>
            </a:r>
          </a:p>
          <a:p>
            <a:pPr lvl="1"/>
            <a:r>
              <a:rPr lang="en-US" sz="4000" dirty="0"/>
              <a:t>Unregistered patient with </a:t>
            </a:r>
            <a:r>
              <a:rPr lang="en-US" sz="4000" u="sng" dirty="0"/>
              <a:t>no</a:t>
            </a:r>
            <a:r>
              <a:rPr lang="en-US" sz="4000" dirty="0"/>
              <a:t> prenatal care</a:t>
            </a:r>
          </a:p>
          <a:p>
            <a:pPr lvl="1"/>
            <a:r>
              <a:rPr lang="en-US" sz="4000" dirty="0"/>
              <a:t>Maternal substance abuse</a:t>
            </a:r>
          </a:p>
          <a:p>
            <a:pPr lvl="1"/>
            <a:r>
              <a:rPr lang="en-US" sz="4000" dirty="0">
                <a:solidFill>
                  <a:schemeClr val="accent6"/>
                </a:solidFill>
              </a:rPr>
              <a:t>Maternal chorioamnionitis</a:t>
            </a:r>
          </a:p>
          <a:p>
            <a:pPr lvl="1"/>
            <a:r>
              <a:rPr lang="en-US" sz="4000" dirty="0">
                <a:solidFill>
                  <a:schemeClr val="accent6"/>
                </a:solidFill>
              </a:rPr>
              <a:t>Meconium-stained amniotic fluid</a:t>
            </a:r>
          </a:p>
          <a:p>
            <a:pPr lvl="1"/>
            <a:r>
              <a:rPr lang="en-US" sz="4000" dirty="0"/>
              <a:t>Diabetic mothers on an insulin drip during labor</a:t>
            </a:r>
          </a:p>
          <a:p>
            <a:pPr lvl="1"/>
            <a:r>
              <a:rPr lang="en-US" sz="4000" dirty="0">
                <a:solidFill>
                  <a:schemeClr val="accent6"/>
                </a:solidFill>
              </a:rPr>
              <a:t>Inadequate intra-partum antibiotic prophylaxis (less than 4 hours from the time of administration of the first dose of antibiotics to delivery) in mothers who are GBS positive</a:t>
            </a:r>
          </a:p>
          <a:p>
            <a:pPr lvl="1"/>
            <a:r>
              <a:rPr lang="en-US" sz="4000" dirty="0">
                <a:solidFill>
                  <a:schemeClr val="accent6"/>
                </a:solidFill>
              </a:rPr>
              <a:t>Group B Streptococcus (GBS) unknown with risk factors (ruptured membranes greater than 18 hours or gestational age less than 37 weeks)</a:t>
            </a:r>
          </a:p>
          <a:p>
            <a:pPr lvl="1"/>
            <a:r>
              <a:rPr lang="en-US" sz="4000" dirty="0">
                <a:solidFill>
                  <a:schemeClr val="accent6"/>
                </a:solidFill>
              </a:rPr>
              <a:t>History of a previous newborn with invasive GBS disease</a:t>
            </a:r>
          </a:p>
          <a:p>
            <a:pPr lvl="1"/>
            <a:r>
              <a:rPr lang="en-US" sz="4000" dirty="0"/>
              <a:t>Concern for shoulder dystocia</a:t>
            </a:r>
          </a:p>
          <a:p>
            <a:pPr lvl="1"/>
            <a:r>
              <a:rPr lang="en-US" sz="4000" dirty="0"/>
              <a:t>Instrumentation with vacuum or forceps</a:t>
            </a:r>
          </a:p>
          <a:p>
            <a:pPr lvl="1"/>
            <a:r>
              <a:rPr lang="en-US" sz="4000" dirty="0"/>
              <a:t>Unstable maternal medical condition</a:t>
            </a:r>
          </a:p>
          <a:p>
            <a:pPr lvl="1"/>
            <a:r>
              <a:rPr lang="en-US" sz="4000" dirty="0"/>
              <a:t>Twin pregnancy (Call Neonatologist if less than 37 weeks)</a:t>
            </a:r>
          </a:p>
          <a:p>
            <a:pPr lvl="1"/>
            <a:r>
              <a:rPr lang="en-US" sz="4000" dirty="0"/>
              <a:t>Oligohydramnios/polyhydramnios</a:t>
            </a:r>
          </a:p>
          <a:p>
            <a:pPr lvl="1"/>
            <a:r>
              <a:rPr lang="en-US" sz="4000" dirty="0">
                <a:solidFill>
                  <a:schemeClr val="accent6"/>
                </a:solidFill>
              </a:rPr>
              <a:t>Category II or concerning fetal heart rate tracing</a:t>
            </a:r>
          </a:p>
          <a:p>
            <a:pPr lvl="1"/>
            <a:r>
              <a:rPr lang="en-US" sz="4000" dirty="0"/>
              <a:t>Mothers with high serum levels of magnesium sulfate</a:t>
            </a:r>
          </a:p>
          <a:p>
            <a:pPr lvl="1"/>
            <a:r>
              <a:rPr lang="en-US" sz="4000" dirty="0"/>
              <a:t>Mothers who have received narcotics within two hours of delivery</a:t>
            </a:r>
          </a:p>
          <a:p>
            <a:pPr lvl="1"/>
            <a:r>
              <a:rPr lang="en-US" sz="4000" dirty="0"/>
              <a:t>Mothers with OB hemorrhage</a:t>
            </a:r>
          </a:p>
          <a:p>
            <a:pPr lvl="1"/>
            <a:r>
              <a:rPr lang="en-US" sz="4000" dirty="0">
                <a:solidFill>
                  <a:schemeClr val="accent6"/>
                </a:solidFill>
              </a:rPr>
              <a:t>Newborn infant having trouble with transition (abnormal vital signs, etc.)</a:t>
            </a:r>
          </a:p>
          <a:p>
            <a:pPr lvl="1"/>
            <a:r>
              <a:rPr lang="en-US" sz="4000" dirty="0">
                <a:solidFill>
                  <a:schemeClr val="accent6"/>
                </a:solidFill>
              </a:rPr>
              <a:t>Any concerns or problems identified by OBs, Family practitioners, advance level practitioners, or nursing staff</a:t>
            </a:r>
          </a:p>
          <a:p>
            <a:endParaRPr lang="en-US" dirty="0"/>
          </a:p>
        </p:txBody>
      </p:sp>
      <p:sp>
        <p:nvSpPr>
          <p:cNvPr id="6" name="Content Placeholder 5">
            <a:extLst>
              <a:ext uri="{FF2B5EF4-FFF2-40B4-BE49-F238E27FC236}">
                <a16:creationId xmlns:a16="http://schemas.microsoft.com/office/drawing/2014/main" id="{807EF029-545B-CD4B-9DB9-E32FD4BA4DBD}"/>
              </a:ext>
            </a:extLst>
          </p:cNvPr>
          <p:cNvSpPr>
            <a:spLocks noGrp="1"/>
          </p:cNvSpPr>
          <p:nvPr>
            <p:ph sz="half" idx="2"/>
          </p:nvPr>
        </p:nvSpPr>
        <p:spPr>
          <a:xfrm>
            <a:off x="7756070" y="1132607"/>
            <a:ext cx="4169229" cy="5511637"/>
          </a:xfrm>
          <a:ln>
            <a:solidFill>
              <a:schemeClr val="tx1"/>
            </a:solidFill>
          </a:ln>
        </p:spPr>
        <p:txBody>
          <a:bodyPr>
            <a:normAutofit fontScale="25000" lnSpcReduction="20000"/>
          </a:bodyPr>
          <a:lstStyle/>
          <a:p>
            <a:pPr marL="0" indent="0">
              <a:buNone/>
            </a:pPr>
            <a:r>
              <a:rPr lang="en-US" sz="4400" b="1" dirty="0"/>
              <a:t>Definition: Level 3 conditions</a:t>
            </a:r>
            <a:endParaRPr lang="en-US" sz="4400" dirty="0"/>
          </a:p>
          <a:p>
            <a:pPr lvl="1"/>
            <a:r>
              <a:rPr lang="en-US" sz="4000" dirty="0"/>
              <a:t>Maximum problems anticipated</a:t>
            </a:r>
          </a:p>
          <a:p>
            <a:pPr lvl="1"/>
            <a:r>
              <a:rPr lang="en-US" sz="4000" dirty="0"/>
              <a:t>Highly likely the baby will need resuscitation</a:t>
            </a:r>
          </a:p>
          <a:p>
            <a:pPr lvl="1"/>
            <a:r>
              <a:rPr lang="en-US" sz="4000" dirty="0"/>
              <a:t>Most likely an admission to the ICN</a:t>
            </a:r>
          </a:p>
          <a:p>
            <a:r>
              <a:rPr lang="en-US" sz="4400" b="1" dirty="0"/>
              <a:t>Attendants:</a:t>
            </a:r>
            <a:endParaRPr lang="en-US" sz="4400" dirty="0"/>
          </a:p>
          <a:p>
            <a:pPr lvl="1"/>
            <a:r>
              <a:rPr lang="en-US" sz="4000" dirty="0"/>
              <a:t>Intermediate Care Registered Nurse</a:t>
            </a:r>
          </a:p>
          <a:p>
            <a:pPr lvl="1"/>
            <a:r>
              <a:rPr lang="en-US" sz="4000" dirty="0"/>
              <a:t>Pediatric hospitalist</a:t>
            </a:r>
          </a:p>
          <a:p>
            <a:pPr lvl="1"/>
            <a:r>
              <a:rPr lang="en-US" sz="4000" dirty="0"/>
              <a:t>Neonatologist </a:t>
            </a:r>
          </a:p>
          <a:p>
            <a:pPr lvl="1"/>
            <a:r>
              <a:rPr lang="en-US" sz="4000" dirty="0"/>
              <a:t>Respiratory Therapist (on-call to ICN)</a:t>
            </a:r>
          </a:p>
          <a:p>
            <a:r>
              <a:rPr lang="en-US" sz="4400" b="1" dirty="0"/>
              <a:t>Indications:</a:t>
            </a:r>
            <a:endParaRPr lang="en-US" sz="4400" dirty="0"/>
          </a:p>
          <a:p>
            <a:pPr lvl="1"/>
            <a:r>
              <a:rPr lang="en-US" sz="4000" dirty="0"/>
              <a:t>EFW &lt; 1500 grams</a:t>
            </a:r>
          </a:p>
          <a:p>
            <a:pPr lvl="1"/>
            <a:r>
              <a:rPr lang="en-US" sz="4000" dirty="0"/>
              <a:t>EGA &lt; 35 weeks</a:t>
            </a:r>
          </a:p>
          <a:p>
            <a:pPr lvl="1"/>
            <a:r>
              <a:rPr lang="en-US" sz="4000" dirty="0"/>
              <a:t>Category III fetal heart rate tracing</a:t>
            </a:r>
          </a:p>
          <a:p>
            <a:pPr lvl="1"/>
            <a:r>
              <a:rPr lang="en-US" sz="4000" dirty="0"/>
              <a:t>Known major fetal anomalies </a:t>
            </a:r>
          </a:p>
          <a:p>
            <a:pPr lvl="1"/>
            <a:r>
              <a:rPr lang="en-US" sz="4000" dirty="0"/>
              <a:t>Cord prolapse</a:t>
            </a:r>
          </a:p>
          <a:p>
            <a:pPr lvl="1"/>
            <a:r>
              <a:rPr lang="en-US" sz="4000" dirty="0"/>
              <a:t>Placental abruption</a:t>
            </a:r>
          </a:p>
          <a:p>
            <a:pPr lvl="1"/>
            <a:r>
              <a:rPr lang="en-US" sz="4000" dirty="0"/>
              <a:t>Maternal cardiopulmonary arrest</a:t>
            </a:r>
          </a:p>
          <a:p>
            <a:pPr lvl="1"/>
            <a:r>
              <a:rPr lang="en-US" sz="4000" dirty="0"/>
              <a:t>Any concerns or problems identified by OBs, Family practitioners, advance level practitioners, or nursing staff</a:t>
            </a:r>
          </a:p>
          <a:p>
            <a:endParaRPr lang="en-US" dirty="0"/>
          </a:p>
        </p:txBody>
      </p:sp>
      <p:pic>
        <p:nvPicPr>
          <p:cNvPr id="7" name="Content Placeholder 6" descr="A picture containing logo&#10;&#10;Description automatically generated">
            <a:extLst>
              <a:ext uri="{FF2B5EF4-FFF2-40B4-BE49-F238E27FC236}">
                <a16:creationId xmlns:a16="http://schemas.microsoft.com/office/drawing/2014/main" id="{72FB04B7-B4E6-8744-8D15-E308BCF5D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3176" y="156606"/>
            <a:ext cx="2702123" cy="809625"/>
          </a:xfrm>
          <a:prstGeom prst="rect">
            <a:avLst/>
          </a:prstGeom>
        </p:spPr>
      </p:pic>
    </p:spTree>
    <p:extLst>
      <p:ext uri="{BB962C8B-B14F-4D97-AF65-F5344CB8AC3E}">
        <p14:creationId xmlns:p14="http://schemas.microsoft.com/office/powerpoint/2010/main" val="1421005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9D1AF-A53B-BA4D-AAF3-1F5B49E8687F}"/>
              </a:ext>
            </a:extLst>
          </p:cNvPr>
          <p:cNvSpPr>
            <a:spLocks noGrp="1"/>
          </p:cNvSpPr>
          <p:nvPr>
            <p:ph type="title"/>
          </p:nvPr>
        </p:nvSpPr>
        <p:spPr>
          <a:xfrm>
            <a:off x="795336" y="236537"/>
            <a:ext cx="10515600" cy="849313"/>
          </a:xfrm>
        </p:spPr>
        <p:txBody>
          <a:bodyPr/>
          <a:lstStyle/>
          <a:p>
            <a:r>
              <a:rPr lang="en-US" dirty="0"/>
              <a:t>Content of Information</a:t>
            </a:r>
          </a:p>
        </p:txBody>
      </p:sp>
      <p:pic>
        <p:nvPicPr>
          <p:cNvPr id="8" name="Content Placeholder 7" descr="Text&#10;&#10;Description automatically generated">
            <a:extLst>
              <a:ext uri="{FF2B5EF4-FFF2-40B4-BE49-F238E27FC236}">
                <a16:creationId xmlns:a16="http://schemas.microsoft.com/office/drawing/2014/main" id="{4BE0DA74-ED40-544A-BC2C-7BA160DA6264}"/>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574131" y="1213643"/>
            <a:ext cx="7043738" cy="5243587"/>
          </a:xfrm>
        </p:spPr>
      </p:pic>
      <p:pic>
        <p:nvPicPr>
          <p:cNvPr id="9" name="Content Placeholder 6" descr="A picture containing logo&#10;&#10;Description automatically generated">
            <a:extLst>
              <a:ext uri="{FF2B5EF4-FFF2-40B4-BE49-F238E27FC236}">
                <a16:creationId xmlns:a16="http://schemas.microsoft.com/office/drawing/2014/main" id="{15166376-A805-9B4E-B02E-6EB329D58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1723" y="199470"/>
            <a:ext cx="2702123" cy="809625"/>
          </a:xfrm>
          <a:prstGeom prst="rect">
            <a:avLst/>
          </a:prstGeom>
        </p:spPr>
      </p:pic>
    </p:spTree>
    <p:extLst>
      <p:ext uri="{BB962C8B-B14F-4D97-AF65-F5344CB8AC3E}">
        <p14:creationId xmlns:p14="http://schemas.microsoft.com/office/powerpoint/2010/main" val="2575399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DD87-4179-434C-8909-DBED02D2C9D3}"/>
              </a:ext>
            </a:extLst>
          </p:cNvPr>
          <p:cNvSpPr>
            <a:spLocks noGrp="1"/>
          </p:cNvSpPr>
          <p:nvPr>
            <p:ph type="title"/>
          </p:nvPr>
        </p:nvSpPr>
        <p:spPr>
          <a:xfrm>
            <a:off x="838200" y="365125"/>
            <a:ext cx="7134225" cy="919163"/>
          </a:xfrm>
        </p:spPr>
        <p:txBody>
          <a:bodyPr/>
          <a:lstStyle/>
          <a:p>
            <a:r>
              <a:rPr lang="en-US" dirty="0"/>
              <a:t>SBAR Example</a:t>
            </a:r>
          </a:p>
        </p:txBody>
      </p:sp>
      <p:pic>
        <p:nvPicPr>
          <p:cNvPr id="4" name="Picture 3" descr="Timeline&#10;&#10;Description automatically generated with medium confidence">
            <a:extLst>
              <a:ext uri="{FF2B5EF4-FFF2-40B4-BE49-F238E27FC236}">
                <a16:creationId xmlns:a16="http://schemas.microsoft.com/office/drawing/2014/main" id="{B43A3125-1E97-A04E-9D7C-E0207F8545A4}"/>
              </a:ext>
            </a:extLst>
          </p:cNvPr>
          <p:cNvPicPr>
            <a:picLocks noChangeAspect="1"/>
          </p:cNvPicPr>
          <p:nvPr/>
        </p:nvPicPr>
        <p:blipFill>
          <a:blip r:embed="rId3"/>
          <a:stretch>
            <a:fillRect/>
          </a:stretch>
        </p:blipFill>
        <p:spPr>
          <a:xfrm>
            <a:off x="609599" y="1284288"/>
            <a:ext cx="8260051" cy="5079999"/>
          </a:xfrm>
          <a:prstGeom prst="rect">
            <a:avLst/>
          </a:prstGeom>
        </p:spPr>
      </p:pic>
      <p:pic>
        <p:nvPicPr>
          <p:cNvPr id="5" name="Content Placeholder 6" descr="A picture containing logo&#10;&#10;Description automatically generated">
            <a:extLst>
              <a:ext uri="{FF2B5EF4-FFF2-40B4-BE49-F238E27FC236}">
                <a16:creationId xmlns:a16="http://schemas.microsoft.com/office/drawing/2014/main" id="{14FCDEA1-F01B-144C-BCE4-B683145C7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4585" y="313771"/>
            <a:ext cx="2702123" cy="809625"/>
          </a:xfrm>
          <a:prstGeom prst="rect">
            <a:avLst/>
          </a:prstGeom>
        </p:spPr>
      </p:pic>
    </p:spTree>
    <p:extLst>
      <p:ext uri="{BB962C8B-B14F-4D97-AF65-F5344CB8AC3E}">
        <p14:creationId xmlns:p14="http://schemas.microsoft.com/office/powerpoint/2010/main" val="2616956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B0AE-BE42-234F-82E1-B30222083342}"/>
              </a:ext>
            </a:extLst>
          </p:cNvPr>
          <p:cNvSpPr>
            <a:spLocks noGrp="1"/>
          </p:cNvSpPr>
          <p:nvPr>
            <p:ph type="title"/>
          </p:nvPr>
        </p:nvSpPr>
        <p:spPr>
          <a:xfrm>
            <a:off x="838200" y="365125"/>
            <a:ext cx="4719638" cy="1325563"/>
          </a:xfrm>
        </p:spPr>
        <p:txBody>
          <a:bodyPr/>
          <a:lstStyle/>
          <a:p>
            <a:r>
              <a:rPr lang="en-US" b="1" dirty="0"/>
              <a:t>OB Debrief Huddle</a:t>
            </a:r>
          </a:p>
        </p:txBody>
      </p:sp>
      <p:sp>
        <p:nvSpPr>
          <p:cNvPr id="3" name="Content Placeholder 2">
            <a:extLst>
              <a:ext uri="{FF2B5EF4-FFF2-40B4-BE49-F238E27FC236}">
                <a16:creationId xmlns:a16="http://schemas.microsoft.com/office/drawing/2014/main" id="{0467E758-F283-9B44-A187-0BEAEE9A6FC1}"/>
              </a:ext>
            </a:extLst>
          </p:cNvPr>
          <p:cNvSpPr>
            <a:spLocks noGrp="1"/>
          </p:cNvSpPr>
          <p:nvPr>
            <p:ph sz="half" idx="1"/>
          </p:nvPr>
        </p:nvSpPr>
        <p:spPr/>
        <p:txBody>
          <a:bodyPr>
            <a:normAutofit/>
          </a:bodyPr>
          <a:lstStyle/>
          <a:p>
            <a:r>
              <a:rPr lang="en-US" dirty="0"/>
              <a:t>Initiated by physicians, ad hoc</a:t>
            </a:r>
          </a:p>
          <a:p>
            <a:r>
              <a:rPr lang="en-US" dirty="0"/>
              <a:t>Used as an improvement tool when an unexpected occurrence/complication occurs</a:t>
            </a:r>
          </a:p>
          <a:p>
            <a:r>
              <a:rPr lang="en-US" dirty="0"/>
              <a:t>Provides another opportunity to discuss EOS</a:t>
            </a:r>
          </a:p>
          <a:p>
            <a:pPr lvl="1"/>
            <a:r>
              <a:rPr lang="en-US" dirty="0"/>
              <a:t>Work in progress</a:t>
            </a:r>
          </a:p>
          <a:p>
            <a:pPr marL="0" indent="0">
              <a:buNone/>
            </a:pPr>
            <a:endParaRPr lang="en-US" dirty="0"/>
          </a:p>
        </p:txBody>
      </p:sp>
      <p:pic>
        <p:nvPicPr>
          <p:cNvPr id="7" name="Picture 6" descr="Text, letter&#10;&#10;Description automatically generated">
            <a:extLst>
              <a:ext uri="{FF2B5EF4-FFF2-40B4-BE49-F238E27FC236}">
                <a16:creationId xmlns:a16="http://schemas.microsoft.com/office/drawing/2014/main" id="{66397DC1-8E98-2D40-8145-55A26B4A2FB5}"/>
              </a:ext>
            </a:extLst>
          </p:cNvPr>
          <p:cNvPicPr>
            <a:picLocks noChangeAspect="1"/>
          </p:cNvPicPr>
          <p:nvPr/>
        </p:nvPicPr>
        <p:blipFill>
          <a:blip r:embed="rId3"/>
          <a:stretch>
            <a:fillRect/>
          </a:stretch>
        </p:blipFill>
        <p:spPr>
          <a:xfrm>
            <a:off x="7466012" y="550869"/>
            <a:ext cx="3887788" cy="4511675"/>
          </a:xfrm>
          <a:prstGeom prst="rect">
            <a:avLst/>
          </a:prstGeom>
        </p:spPr>
      </p:pic>
      <p:sp>
        <p:nvSpPr>
          <p:cNvPr id="9" name="TextBox 8">
            <a:extLst>
              <a:ext uri="{FF2B5EF4-FFF2-40B4-BE49-F238E27FC236}">
                <a16:creationId xmlns:a16="http://schemas.microsoft.com/office/drawing/2014/main" id="{031AEB4F-2988-AC4D-92B2-AF3CCB57747E}"/>
              </a:ext>
            </a:extLst>
          </p:cNvPr>
          <p:cNvSpPr txBox="1"/>
          <p:nvPr/>
        </p:nvSpPr>
        <p:spPr>
          <a:xfrm>
            <a:off x="7100870" y="5229218"/>
            <a:ext cx="4643455"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000" b="0" i="0" u="none" strike="noStrike" kern="1200" cap="none" spc="0" normalizeH="0" baseline="0" noProof="0" dirty="0">
                <a:ln>
                  <a:noFill/>
                </a:ln>
                <a:solidFill>
                  <a:srgbClr val="70AD47"/>
                </a:solidFill>
                <a:effectLst/>
                <a:uLnTx/>
                <a:uFillTx/>
                <a:latin typeface="Calibri" panose="020F0502020204030204"/>
                <a:ea typeface="+mn-ea"/>
                <a:cs typeface="+mn-cs"/>
              </a:rPr>
              <a:t>What went well?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000" b="0" i="0" u="none" strike="noStrike" kern="1200" cap="none" spc="0" normalizeH="0" baseline="0" noProof="0" dirty="0">
                <a:ln>
                  <a:noFill/>
                </a:ln>
                <a:solidFill>
                  <a:srgbClr val="70AD47"/>
                </a:solidFill>
                <a:effectLst/>
                <a:uLnTx/>
                <a:uFillTx/>
                <a:latin typeface="Calibri" panose="020F0502020204030204"/>
                <a:ea typeface="+mn-ea"/>
                <a:cs typeface="+mn-cs"/>
              </a:rPr>
              <a:t>What didn’t go well?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000" b="0" i="0" u="none" strike="noStrike" kern="1200" cap="none" spc="0" normalizeH="0" baseline="0" noProof="0" dirty="0">
                <a:ln>
                  <a:noFill/>
                </a:ln>
                <a:solidFill>
                  <a:srgbClr val="70AD47"/>
                </a:solidFill>
                <a:effectLst/>
                <a:uLnTx/>
                <a:uFillTx/>
                <a:latin typeface="Calibri" panose="020F0502020204030204"/>
                <a:ea typeface="+mn-ea"/>
                <a:cs typeface="+mn-cs"/>
              </a:rPr>
              <a:t>Opportunities for improvement (list)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000" b="0" i="0" u="none" strike="noStrike" kern="1200" cap="none" spc="0" normalizeH="0" baseline="0" noProof="0" dirty="0">
                <a:ln>
                  <a:noFill/>
                </a:ln>
                <a:solidFill>
                  <a:srgbClr val="70AD47"/>
                </a:solidFill>
                <a:effectLst/>
                <a:uLnTx/>
                <a:uFillTx/>
                <a:latin typeface="Calibri" panose="020F0502020204030204"/>
                <a:ea typeface="+mn-ea"/>
                <a:cs typeface="+mn-cs"/>
              </a:rPr>
              <a:t>Functionality of Resources (list)</a:t>
            </a:r>
          </a:p>
        </p:txBody>
      </p:sp>
    </p:spTree>
    <p:extLst>
      <p:ext uri="{BB962C8B-B14F-4D97-AF65-F5344CB8AC3E}">
        <p14:creationId xmlns:p14="http://schemas.microsoft.com/office/powerpoint/2010/main" val="3971622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Foster Family Education &amp; Partnership</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7355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8549"/>
            <a:ext cx="10972800" cy="1325563"/>
          </a:xfrm>
          <a:noFill/>
        </p:spPr>
        <p:txBody>
          <a:bodyPr/>
          <a:lstStyle/>
          <a:p>
            <a:r>
              <a:rPr lang="en-US" dirty="0"/>
              <a:t>BASIC Family Education Resources</a:t>
            </a:r>
          </a:p>
        </p:txBody>
      </p:sp>
      <p:sp>
        <p:nvSpPr>
          <p:cNvPr id="3" name="Content Placeholder 2"/>
          <p:cNvSpPr>
            <a:spLocks noGrp="1"/>
          </p:cNvSpPr>
          <p:nvPr>
            <p:ph idx="1"/>
          </p:nvPr>
        </p:nvSpPr>
        <p:spPr>
          <a:xfrm>
            <a:off x="609600" y="1825625"/>
            <a:ext cx="10972800" cy="4351338"/>
          </a:xfrm>
        </p:spPr>
        <p:txBody>
          <a:bodyPr>
            <a:noAutofit/>
          </a:bodyPr>
          <a:lstStyle/>
          <a:p>
            <a:r>
              <a:rPr lang="en-US" b="1" dirty="0"/>
              <a:t>Understanding Chorioamnionitis </a:t>
            </a:r>
            <a:r>
              <a:rPr lang="en-US" dirty="0"/>
              <a:t>– Patient Education Flyer</a:t>
            </a:r>
          </a:p>
          <a:p>
            <a:pPr lvl="1"/>
            <a:r>
              <a:rPr lang="en-US" sz="2400" dirty="0"/>
              <a:t>This flyer can be given to patients on admission to L&amp;D to provide important information about Chorioamnionitis</a:t>
            </a:r>
          </a:p>
          <a:p>
            <a:pPr lvl="1"/>
            <a:endParaRPr lang="en-US" sz="2400" dirty="0"/>
          </a:p>
          <a:p>
            <a:r>
              <a:rPr lang="en-US" b="1" dirty="0"/>
              <a:t>Antibiotics &amp; Your Baby Education Video</a:t>
            </a:r>
          </a:p>
          <a:p>
            <a:pPr lvl="1"/>
            <a:r>
              <a:rPr lang="en-US" sz="2400" dirty="0"/>
              <a:t>This education video can be shared with families/caregivers after delivery, on admission to postpartum floor/newborn nursery/NICU for newborns who have received antibiotics</a:t>
            </a:r>
          </a:p>
          <a:p>
            <a:pPr lvl="1"/>
            <a:endParaRPr lang="en-US" sz="2400" dirty="0"/>
          </a:p>
          <a:p>
            <a:r>
              <a:rPr lang="en-US" b="1" dirty="0"/>
              <a:t>Antibiotics &amp; Your Baby Accompanying Flyer</a:t>
            </a:r>
          </a:p>
          <a:p>
            <a:pPr lvl="1"/>
            <a:r>
              <a:rPr lang="en-US" sz="2400" dirty="0"/>
              <a:t>This flyer can be given to families/caregivers to supplement the education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67894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Education Video Premiere! </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57344" y="1428118"/>
            <a:ext cx="7077311" cy="4669152"/>
          </a:xfrm>
          <a:prstGeom prst="rect">
            <a:avLst/>
          </a:prstGeom>
        </p:spPr>
      </p:pic>
      <p:sp>
        <p:nvSpPr>
          <p:cNvPr id="4" name="Slide Number Placeholder 3"/>
          <p:cNvSpPr>
            <a:spLocks noGrp="1"/>
          </p:cNvSpPr>
          <p:nvPr>
            <p:ph type="sldNum" sz="quarter" idx="10"/>
          </p:nvPr>
        </p:nvSpPr>
        <p:spPr/>
        <p:txBody>
          <a:bodyPr/>
          <a:lstStyle/>
          <a:p>
            <a:fld id="{97033E4B-E3EB-3D46-B2D8-3159663620FA}" type="slidenum">
              <a:rPr lang="en-US" smtClean="0"/>
              <a:pPr/>
              <a:t>47</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8" name="TextBox 7"/>
          <p:cNvSpPr txBox="1"/>
          <p:nvPr/>
        </p:nvSpPr>
        <p:spPr>
          <a:xfrm>
            <a:off x="4471416" y="2678675"/>
            <a:ext cx="3072384" cy="830997"/>
          </a:xfrm>
          <a:prstGeom prst="rect">
            <a:avLst/>
          </a:prstGeom>
          <a:noFill/>
        </p:spPr>
        <p:txBody>
          <a:bodyPr wrap="square" rtlCol="0">
            <a:spAutoFit/>
          </a:bodyPr>
          <a:lstStyle/>
          <a:p>
            <a:pPr algn="ctr"/>
            <a:r>
              <a:rPr lang="en-US" sz="2400" b="1" dirty="0"/>
              <a:t>Coming NOW to a unit near you</a:t>
            </a:r>
          </a:p>
        </p:txBody>
      </p:sp>
    </p:spTree>
    <p:extLst>
      <p:ext uri="{BB962C8B-B14F-4D97-AF65-F5344CB8AC3E}">
        <p14:creationId xmlns:p14="http://schemas.microsoft.com/office/powerpoint/2010/main" val="1946912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Next Steps</a:t>
            </a:r>
          </a:p>
        </p:txBody>
      </p:sp>
      <p:sp>
        <p:nvSpPr>
          <p:cNvPr id="3" name="Content Placeholder 2"/>
          <p:cNvSpPr>
            <a:spLocks noGrp="1"/>
          </p:cNvSpPr>
          <p:nvPr>
            <p:ph idx="1"/>
          </p:nvPr>
        </p:nvSpPr>
        <p:spPr/>
        <p:txBody>
          <a:bodyPr>
            <a:normAutofit/>
          </a:bodyPr>
          <a:lstStyle/>
          <a:p>
            <a:pPr lvl="0">
              <a:buClr>
                <a:srgbClr val="F5668F"/>
              </a:buClr>
            </a:pPr>
            <a:r>
              <a:rPr lang="en-US" dirty="0">
                <a:solidFill>
                  <a:srgbClr val="444C55"/>
                </a:solidFill>
              </a:rPr>
              <a:t>Meet with your BASIC QI team to review your hospital’s monthly reports for Hospital &amp; Newborn measures and determine measures to focus on for improvement in the upcoming months – plan your next PDSA!</a:t>
            </a:r>
          </a:p>
          <a:p>
            <a:pPr lvl="0">
              <a:buClr>
                <a:srgbClr val="F5668F"/>
              </a:buClr>
            </a:pPr>
            <a:r>
              <a:rPr lang="en-US" dirty="0">
                <a:solidFill>
                  <a:srgbClr val="444C55"/>
                </a:solidFill>
              </a:rPr>
              <a:t>Review with your QI team your hospital’s policies, protocols, strategies, and the ILPQC BASIC toolkit. Make updates as appropriate regarding:</a:t>
            </a:r>
          </a:p>
          <a:p>
            <a:pPr lvl="1">
              <a:buClr>
                <a:srgbClr val="F5668F"/>
              </a:buClr>
            </a:pPr>
            <a:r>
              <a:rPr lang="en-US" sz="2400" dirty="0">
                <a:solidFill>
                  <a:srgbClr val="444C55"/>
                </a:solidFill>
              </a:rPr>
              <a:t>Family education &amp; partnership</a:t>
            </a:r>
          </a:p>
          <a:p>
            <a:pPr lvl="1">
              <a:buClr>
                <a:srgbClr val="F5668F"/>
              </a:buClr>
            </a:pPr>
            <a:r>
              <a:rPr lang="en-US" sz="2400" dirty="0">
                <a:solidFill>
                  <a:srgbClr val="444C55"/>
                </a:solidFill>
              </a:rPr>
              <a:t>Understand microbiology lab workflow &amp; blood culture results communication</a:t>
            </a:r>
          </a:p>
          <a:p>
            <a:pPr lvl="1">
              <a:buClr>
                <a:srgbClr val="F5668F"/>
              </a:buClr>
            </a:pPr>
            <a:r>
              <a:rPr lang="en-US" sz="2400" dirty="0">
                <a:solidFill>
                  <a:srgbClr val="444C55"/>
                </a:solidFill>
              </a:rPr>
              <a:t>Antibiotic discussions/time outs</a:t>
            </a:r>
          </a:p>
          <a:p>
            <a:pPr lvl="1">
              <a:buClr>
                <a:srgbClr val="F5668F"/>
              </a:buClr>
            </a:pPr>
            <a:r>
              <a:rPr lang="en-US" sz="2400" dirty="0">
                <a:solidFill>
                  <a:srgbClr val="444C55"/>
                </a:solidFill>
              </a:rPr>
              <a:t>Automatic stop orders</a:t>
            </a:r>
          </a:p>
          <a:p>
            <a:pPr>
              <a:buClr>
                <a:srgbClr val="F5668F"/>
              </a:buClr>
            </a:pPr>
            <a:r>
              <a:rPr lang="en-US" dirty="0">
                <a:solidFill>
                  <a:srgbClr val="444C55"/>
                </a:solidFill>
              </a:rPr>
              <a:t>Fill out IHI Open School access list for your hospital </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48</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603701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Office Hours: Blood Culture Process Mapping &amp; Communication Optimization</a:t>
            </a:r>
          </a:p>
        </p:txBody>
      </p:sp>
      <p:sp>
        <p:nvSpPr>
          <p:cNvPr id="3" name="Subtitle 2"/>
          <p:cNvSpPr>
            <a:spLocks noGrp="1"/>
          </p:cNvSpPr>
          <p:nvPr>
            <p:ph type="subTitle" idx="1"/>
          </p:nvPr>
        </p:nvSpPr>
        <p:spPr/>
        <p:txBody>
          <a:bodyPr/>
          <a:lstStyle/>
          <a:p>
            <a:r>
              <a:rPr lang="en-US" dirty="0"/>
              <a:t>2:00 – 2:30pm</a:t>
            </a:r>
          </a:p>
        </p:txBody>
      </p:sp>
    </p:spTree>
    <p:extLst>
      <p:ext uri="{BB962C8B-B14F-4D97-AF65-F5344CB8AC3E}">
        <p14:creationId xmlns:p14="http://schemas.microsoft.com/office/powerpoint/2010/main" val="406083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608"/>
            <a:ext cx="10972800" cy="1325563"/>
          </a:xfrm>
        </p:spPr>
        <p:txBody>
          <a:bodyPr>
            <a:normAutofit/>
          </a:bodyPr>
          <a:lstStyle/>
          <a:p>
            <a:r>
              <a:rPr lang="en-US" dirty="0"/>
              <a:t>BASIC &amp; Birth Equity Teams Call </a:t>
            </a:r>
            <a:br>
              <a:rPr lang="en-US" dirty="0"/>
            </a:br>
            <a:r>
              <a:rPr lang="en-US" dirty="0"/>
              <a:t>Timing: We want your feedback</a:t>
            </a:r>
          </a:p>
        </p:txBody>
      </p:sp>
      <p:sp>
        <p:nvSpPr>
          <p:cNvPr id="3" name="Content Placeholder 2"/>
          <p:cNvSpPr>
            <a:spLocks noGrp="1"/>
          </p:cNvSpPr>
          <p:nvPr>
            <p:ph idx="1"/>
          </p:nvPr>
        </p:nvSpPr>
        <p:spPr>
          <a:xfrm>
            <a:off x="609600" y="1721795"/>
            <a:ext cx="10972800" cy="4102243"/>
          </a:xfrm>
        </p:spPr>
        <p:txBody>
          <a:bodyPr>
            <a:noAutofit/>
          </a:bodyPr>
          <a:lstStyle/>
          <a:p>
            <a:r>
              <a:rPr lang="en-US" sz="2000" dirty="0"/>
              <a:t>The BASIC and Birth Equity Teams calls are both held on the 3</a:t>
            </a:r>
            <a:r>
              <a:rPr lang="en-US" sz="2000" baseline="30000" dirty="0"/>
              <a:t>rd</a:t>
            </a:r>
            <a:r>
              <a:rPr lang="en-US" sz="2000" dirty="0"/>
              <a:t> Monday of the month from 12-1pm (BE) and 1-2pm (BASIC)</a:t>
            </a:r>
          </a:p>
          <a:p>
            <a:endParaRPr lang="en-US" sz="2000" dirty="0"/>
          </a:p>
          <a:p>
            <a:r>
              <a:rPr lang="en-US" sz="2000" dirty="0"/>
              <a:t>ILPQC Central is having discussions regarding creating more time between the BASIC and Birth Equity Teams call to make sure teams can participate in both as needed</a:t>
            </a:r>
          </a:p>
          <a:p>
            <a:endParaRPr lang="en-US" sz="2000" dirty="0"/>
          </a:p>
          <a:p>
            <a:r>
              <a:rPr lang="en-US" sz="2000" dirty="0"/>
              <a:t>If the monthly BASIC teams call timing needed to be updated, which of the following would </a:t>
            </a:r>
            <a:r>
              <a:rPr lang="en-US" sz="2000" dirty="0" smtClean="0"/>
              <a:t>work for you and your team:</a:t>
            </a:r>
            <a:endParaRPr lang="en-US" sz="2000" dirty="0"/>
          </a:p>
          <a:p>
            <a:pPr lvl="1"/>
            <a:r>
              <a:rPr lang="en-US" dirty="0"/>
              <a:t>3</a:t>
            </a:r>
            <a:r>
              <a:rPr lang="en-US" baseline="30000" dirty="0"/>
              <a:t>rd</a:t>
            </a:r>
            <a:r>
              <a:rPr lang="en-US" dirty="0"/>
              <a:t> Monday of the month, 2-3pm</a:t>
            </a:r>
          </a:p>
          <a:p>
            <a:pPr lvl="1"/>
            <a:r>
              <a:rPr lang="en-US" dirty="0"/>
              <a:t>3</a:t>
            </a:r>
            <a:r>
              <a:rPr lang="en-US" baseline="30000" dirty="0"/>
              <a:t>rd</a:t>
            </a:r>
            <a:r>
              <a:rPr lang="en-US" dirty="0"/>
              <a:t> Tuesday of the month, 1-2pm</a:t>
            </a:r>
          </a:p>
          <a:p>
            <a:pPr lvl="1"/>
            <a:r>
              <a:rPr lang="en-US" dirty="0"/>
              <a:t>3</a:t>
            </a:r>
            <a:r>
              <a:rPr lang="en-US" baseline="30000" dirty="0"/>
              <a:t>rd</a:t>
            </a:r>
            <a:r>
              <a:rPr lang="en-US" dirty="0"/>
              <a:t> Tuesday of the month, 2-3pm</a:t>
            </a:r>
          </a:p>
          <a:p>
            <a:pPr lvl="1"/>
            <a:r>
              <a:rPr lang="en-US" dirty="0"/>
              <a:t>Keep the same, 3</a:t>
            </a:r>
            <a:r>
              <a:rPr lang="en-US" baseline="30000" dirty="0"/>
              <a:t>rd</a:t>
            </a:r>
            <a:r>
              <a:rPr lang="en-US" dirty="0"/>
              <a:t> Monday of the month from 1-2pm</a:t>
            </a:r>
          </a:p>
        </p:txBody>
      </p:sp>
      <p:sp>
        <p:nvSpPr>
          <p:cNvPr id="4" name="Slide Number Placeholder 3"/>
          <p:cNvSpPr>
            <a:spLocks noGrp="1"/>
          </p:cNvSpPr>
          <p:nvPr>
            <p:ph type="sldNum" sz="quarter" idx="10"/>
          </p:nvPr>
        </p:nvSpPr>
        <p:spPr/>
        <p:txBody>
          <a:bodyPr/>
          <a:lstStyle/>
          <a:p>
            <a:fld id="{97033E4B-E3EB-3D46-B2D8-3159663620FA}" type="slidenum">
              <a:rPr lang="en-US" smtClean="0"/>
              <a:pPr/>
              <a:t>5</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98593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D417-3A74-8749-8A3A-7A6E893E96CF}"/>
              </a:ext>
            </a:extLst>
          </p:cNvPr>
          <p:cNvSpPr>
            <a:spLocks noGrp="1"/>
          </p:cNvSpPr>
          <p:nvPr>
            <p:ph type="title"/>
          </p:nvPr>
        </p:nvSpPr>
        <p:spPr>
          <a:xfrm>
            <a:off x="6173288" y="2328631"/>
            <a:ext cx="6349578" cy="3356433"/>
          </a:xfrm>
        </p:spPr>
        <p:txBody>
          <a:bodyPr/>
          <a:lstStyle/>
          <a:p>
            <a:r>
              <a:rPr lang="en-US" dirty="0"/>
              <a:t>BASIC After Hours</a:t>
            </a:r>
            <a:br>
              <a:rPr lang="en-US" dirty="0"/>
            </a:br>
            <a:r>
              <a:rPr lang="en-US" dirty="0"/>
              <a:t>Blood Cultures</a:t>
            </a:r>
          </a:p>
        </p:txBody>
      </p:sp>
      <p:sp>
        <p:nvSpPr>
          <p:cNvPr id="3" name="Text Placeholder 2">
            <a:extLst>
              <a:ext uri="{FF2B5EF4-FFF2-40B4-BE49-F238E27FC236}">
                <a16:creationId xmlns:a16="http://schemas.microsoft.com/office/drawing/2014/main" id="{5EB462ED-5616-7941-BCE6-93B6CBDDB855}"/>
              </a:ext>
            </a:extLst>
          </p:cNvPr>
          <p:cNvSpPr>
            <a:spLocks noGrp="1"/>
          </p:cNvSpPr>
          <p:nvPr>
            <p:ph type="body" sz="quarter" idx="11"/>
          </p:nvPr>
        </p:nvSpPr>
        <p:spPr>
          <a:xfrm>
            <a:off x="6173289" y="5685064"/>
            <a:ext cx="6349578" cy="809167"/>
          </a:xfrm>
        </p:spPr>
        <p:txBody>
          <a:bodyPr/>
          <a:lstStyle/>
          <a:p>
            <a:r>
              <a:rPr lang="en-US" dirty="0"/>
              <a:t>SSM Health Illinois</a:t>
            </a:r>
          </a:p>
        </p:txBody>
      </p:sp>
    </p:spTree>
    <p:extLst>
      <p:ext uri="{BB962C8B-B14F-4D97-AF65-F5344CB8AC3E}">
        <p14:creationId xmlns:p14="http://schemas.microsoft.com/office/powerpoint/2010/main" val="2962924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55E9A-D3C4-6D42-8FD1-30DAEB0E4C3B}"/>
              </a:ext>
            </a:extLst>
          </p:cNvPr>
          <p:cNvSpPr>
            <a:spLocks noGrp="1"/>
          </p:cNvSpPr>
          <p:nvPr>
            <p:ph type="dt" sz="half" idx="10"/>
          </p:nvPr>
        </p:nvSpPr>
        <p:spPr/>
        <p:txBody>
          <a:bodyPr/>
          <a:lstStyle/>
          <a:p>
            <a:pPr marL="0" marR="0" lvl="8"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a:ea typeface="+mn-ea"/>
                <a:cs typeface="+mn-cs"/>
              </a:rPr>
              <a:t>7/19/21</a:t>
            </a:r>
          </a:p>
        </p:txBody>
      </p:sp>
      <p:sp>
        <p:nvSpPr>
          <p:cNvPr id="3" name="Footer Placeholder 2">
            <a:extLst>
              <a:ext uri="{FF2B5EF4-FFF2-40B4-BE49-F238E27FC236}">
                <a16:creationId xmlns:a16="http://schemas.microsoft.com/office/drawing/2014/main" id="{469DB718-7E59-C24E-8154-F6F04CFD4C3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pitchFamily="34" charset="0"/>
                <a:ea typeface="+mn-ea"/>
              </a:rPr>
              <a:t>Basic Blood Cultures</a:t>
            </a:r>
          </a:p>
        </p:txBody>
      </p:sp>
      <p:sp>
        <p:nvSpPr>
          <p:cNvPr id="4" name="Slide Number Placeholder 3">
            <a:extLst>
              <a:ext uri="{FF2B5EF4-FFF2-40B4-BE49-F238E27FC236}">
                <a16:creationId xmlns:a16="http://schemas.microsoft.com/office/drawing/2014/main" id="{601E275E-AF7D-D947-95C6-D6526F22DB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pitchFamily="34" charset="0"/>
                <a:ea typeface="+mn-ea"/>
              </a:rPr>
              <a:t>2</a:t>
            </a:r>
          </a:p>
        </p:txBody>
      </p:sp>
      <p:sp>
        <p:nvSpPr>
          <p:cNvPr id="21" name="Text Placeholder 20">
            <a:extLst>
              <a:ext uri="{FF2B5EF4-FFF2-40B4-BE49-F238E27FC236}">
                <a16:creationId xmlns:a16="http://schemas.microsoft.com/office/drawing/2014/main" id="{60C9E5E2-A294-4F99-AB7D-9358C0F72E00}"/>
              </a:ext>
            </a:extLst>
          </p:cNvPr>
          <p:cNvSpPr>
            <a:spLocks noGrp="1"/>
          </p:cNvSpPr>
          <p:nvPr>
            <p:ph type="body" sz="quarter" idx="13"/>
          </p:nvPr>
        </p:nvSpPr>
        <p:spPr>
          <a:xfrm>
            <a:off x="786509" y="1790319"/>
            <a:ext cx="5518150" cy="4165600"/>
          </a:xfrm>
          <a:ln>
            <a:solidFill>
              <a:schemeClr val="accent1"/>
            </a:solidFill>
          </a:ln>
        </p:spPr>
        <p:txBody>
          <a:bodyPr>
            <a:normAutofit lnSpcReduction="10000"/>
          </a:bodyPr>
          <a:lstStyle/>
          <a:p>
            <a:r>
              <a:rPr lang="en-US" sz="2400" dirty="0"/>
              <a:t>Good Samaritan is a 134 bed facility in Jefferson County serving a 12 county area</a:t>
            </a:r>
          </a:p>
          <a:p>
            <a:pPr marL="342900" indent="-342900">
              <a:buFont typeface="Arial" panose="020B0604020202020204" pitchFamily="34" charset="0"/>
              <a:buChar char="•"/>
            </a:pPr>
            <a:r>
              <a:rPr lang="en-US" sz="2400" dirty="0"/>
              <a:t>1092 deliveries in 2020</a:t>
            </a:r>
          </a:p>
          <a:p>
            <a:pPr marL="342900" indent="-342900">
              <a:buFont typeface="Arial" panose="020B0604020202020204" pitchFamily="34" charset="0"/>
              <a:buChar char="•"/>
            </a:pPr>
            <a:r>
              <a:rPr lang="en-US" sz="2400" dirty="0"/>
              <a:t>2 OB physician groups and 1 Pediatric group</a:t>
            </a:r>
          </a:p>
          <a:p>
            <a:pPr marL="342900" indent="-342900">
              <a:buFont typeface="Arial" panose="020B0604020202020204" pitchFamily="34" charset="0"/>
              <a:buChar char="•"/>
            </a:pPr>
            <a:r>
              <a:rPr lang="en-US" sz="2400" dirty="0"/>
              <a:t>24 bed LDR/PP/GYN unit</a:t>
            </a:r>
          </a:p>
          <a:p>
            <a:pPr marL="342900" indent="-342900">
              <a:buFont typeface="Arial" panose="020B0604020202020204" pitchFamily="34" charset="0"/>
              <a:buChar char="•"/>
            </a:pPr>
            <a:r>
              <a:rPr lang="en-US" sz="2400" dirty="0"/>
              <a:t>Level 2 facility</a:t>
            </a:r>
          </a:p>
          <a:p>
            <a:pPr marL="342900" indent="-342900">
              <a:buFont typeface="Arial" panose="020B0604020202020204" pitchFamily="34" charset="0"/>
              <a:buChar char="•"/>
            </a:pPr>
            <a:r>
              <a:rPr lang="en-US" sz="2400" dirty="0"/>
              <a:t>Telemedicine available with Cardinal Glennon</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9" name="Title 18">
            <a:extLst>
              <a:ext uri="{FF2B5EF4-FFF2-40B4-BE49-F238E27FC236}">
                <a16:creationId xmlns:a16="http://schemas.microsoft.com/office/drawing/2014/main" id="{FAA6F41E-D6FE-4304-9D90-CBD673095872}"/>
              </a:ext>
            </a:extLst>
          </p:cNvPr>
          <p:cNvSpPr>
            <a:spLocks noGrp="1"/>
          </p:cNvSpPr>
          <p:nvPr>
            <p:ph type="title"/>
          </p:nvPr>
        </p:nvSpPr>
        <p:spPr>
          <a:ln>
            <a:solidFill>
              <a:schemeClr val="accent1"/>
            </a:solidFill>
          </a:ln>
        </p:spPr>
        <p:txBody>
          <a:bodyPr/>
          <a:lstStyle/>
          <a:p>
            <a:r>
              <a:rPr lang="en-US" sz="3600" dirty="0"/>
              <a:t>SSM Health Illinois</a:t>
            </a:r>
            <a:br>
              <a:rPr lang="en-US" sz="3600" dirty="0"/>
            </a:br>
            <a:r>
              <a:rPr lang="en-US" sz="3600" dirty="0"/>
              <a:t>Good Samaritan Hospital Mt. Vernon, Illinois</a:t>
            </a:r>
          </a:p>
        </p:txBody>
      </p:sp>
      <p:pic>
        <p:nvPicPr>
          <p:cNvPr id="13" name="Picture Placeholder 12">
            <a:extLst>
              <a:ext uri="{FF2B5EF4-FFF2-40B4-BE49-F238E27FC236}">
                <a16:creationId xmlns:a16="http://schemas.microsoft.com/office/drawing/2014/main" id="{515AD0AA-4D12-4AAA-B109-86D1B0B04352}"/>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8908" r="8908"/>
          <a:stretch>
            <a:fillRect/>
          </a:stretch>
        </p:blipFill>
        <p:spPr>
          <a:xfrm>
            <a:off x="6903718" y="2800269"/>
            <a:ext cx="4831081" cy="3382963"/>
          </a:xfrm>
          <a:prstGeom prst="rect">
            <a:avLst/>
          </a:prstGeom>
        </p:spPr>
      </p:pic>
      <p:pic>
        <p:nvPicPr>
          <p:cNvPr id="12" name="Picture Placeholder 5">
            <a:extLst>
              <a:ext uri="{FF2B5EF4-FFF2-40B4-BE49-F238E27FC236}">
                <a16:creationId xmlns:a16="http://schemas.microsoft.com/office/drawing/2014/main" id="{7E1FDDEA-FB8C-44C1-A2F9-B6C1BCD6E546}"/>
              </a:ext>
            </a:extLst>
          </p:cNvPr>
          <p:cNvPicPr>
            <a:picLocks noChangeAspect="1"/>
          </p:cNvPicPr>
          <p:nvPr/>
        </p:nvPicPr>
        <p:blipFill>
          <a:blip r:embed="rId4" cstate="email">
            <a:extLst>
              <a:ext uri="{28A0092B-C50C-407E-A947-70E740481C1C}">
                <a14:useLocalDpi xmlns:a14="http://schemas.microsoft.com/office/drawing/2010/main"/>
              </a:ext>
            </a:extLst>
          </a:blip>
          <a:srcRect t="219" b="219"/>
          <a:stretch>
            <a:fillRect/>
          </a:stretch>
        </p:blipFill>
        <p:spPr>
          <a:xfrm>
            <a:off x="9060872" y="460374"/>
            <a:ext cx="2673927" cy="2339895"/>
          </a:xfrm>
          <a:prstGeom prst="rect">
            <a:avLst/>
          </a:prstGeom>
          <a:solidFill>
            <a:schemeClr val="bg2"/>
          </a:solidFill>
        </p:spPr>
      </p:pic>
    </p:spTree>
    <p:extLst>
      <p:ext uri="{BB962C8B-B14F-4D97-AF65-F5344CB8AC3E}">
        <p14:creationId xmlns:p14="http://schemas.microsoft.com/office/powerpoint/2010/main" val="39780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55E9A-D3C4-6D42-8FD1-30DAEB0E4C3B}"/>
              </a:ext>
            </a:extLst>
          </p:cNvPr>
          <p:cNvSpPr>
            <a:spLocks noGrp="1"/>
          </p:cNvSpPr>
          <p:nvPr>
            <p:ph type="dt" sz="half" idx="10"/>
          </p:nvPr>
        </p:nvSpPr>
        <p:spPr/>
        <p:txBody>
          <a:bodyPr/>
          <a:lstStyle/>
          <a:p>
            <a:pPr marL="0" marR="0" lvl="8"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a:ea typeface="+mn-ea"/>
                <a:cs typeface="+mn-cs"/>
              </a:rPr>
              <a:t>7/19/2021</a:t>
            </a:r>
          </a:p>
        </p:txBody>
      </p:sp>
      <p:sp>
        <p:nvSpPr>
          <p:cNvPr id="3" name="Footer Placeholder 2">
            <a:extLst>
              <a:ext uri="{FF2B5EF4-FFF2-40B4-BE49-F238E27FC236}">
                <a16:creationId xmlns:a16="http://schemas.microsoft.com/office/drawing/2014/main" id="{469DB718-7E59-C24E-8154-F6F04CFD4C3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pitchFamily="34" charset="0"/>
                <a:ea typeface="+mn-ea"/>
              </a:rPr>
              <a:t>BASIC Blood Cultures</a:t>
            </a:r>
          </a:p>
        </p:txBody>
      </p:sp>
      <p:sp>
        <p:nvSpPr>
          <p:cNvPr id="4" name="Slide Number Placeholder 3">
            <a:extLst>
              <a:ext uri="{FF2B5EF4-FFF2-40B4-BE49-F238E27FC236}">
                <a16:creationId xmlns:a16="http://schemas.microsoft.com/office/drawing/2014/main" id="{601E275E-AF7D-D947-95C6-D6526F22DB43}"/>
              </a:ext>
            </a:extLst>
          </p:cNvPr>
          <p:cNvSpPr>
            <a:spLocks noGrp="1"/>
          </p:cNvSpPr>
          <p:nvPr>
            <p:ph type="sldNum" sz="quarter" idx="12"/>
          </p:nvPr>
        </p:nvSpPr>
        <p:spPr>
          <a:xfrm>
            <a:off x="457198" y="6362701"/>
            <a:ext cx="315849" cy="2319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panose="020F0502020204030204" pitchFamily="34" charset="0"/>
                <a:ea typeface="+mn-ea"/>
              </a:rPr>
              <a:t>3</a:t>
            </a:r>
          </a:p>
        </p:txBody>
      </p:sp>
      <p:sp>
        <p:nvSpPr>
          <p:cNvPr id="21" name="Text Placeholder 20">
            <a:extLst>
              <a:ext uri="{FF2B5EF4-FFF2-40B4-BE49-F238E27FC236}">
                <a16:creationId xmlns:a16="http://schemas.microsoft.com/office/drawing/2014/main" id="{60C9E5E2-A294-4F99-AB7D-9358C0F72E00}"/>
              </a:ext>
            </a:extLst>
          </p:cNvPr>
          <p:cNvSpPr>
            <a:spLocks noGrp="1"/>
          </p:cNvSpPr>
          <p:nvPr>
            <p:ph type="body" sz="quarter" idx="13"/>
          </p:nvPr>
        </p:nvSpPr>
        <p:spPr>
          <a:ln>
            <a:solidFill>
              <a:schemeClr val="accent1"/>
            </a:solidFill>
          </a:ln>
        </p:spPr>
        <p:txBody>
          <a:bodyPr>
            <a:normAutofit lnSpcReduction="10000"/>
          </a:bodyPr>
          <a:lstStyle/>
          <a:p>
            <a:r>
              <a:rPr lang="en-US" sz="2400" dirty="0"/>
              <a:t>St. Mary’s is a 125 bed facility in Marion County serving a 7 county area</a:t>
            </a:r>
          </a:p>
          <a:p>
            <a:pPr marL="342900" indent="-342900">
              <a:buFont typeface="Arial" panose="020B0604020202020204" pitchFamily="34" charset="0"/>
              <a:buChar char="•"/>
            </a:pPr>
            <a:r>
              <a:rPr lang="en-US" sz="2400" dirty="0"/>
              <a:t>268 deliveries in 2020</a:t>
            </a:r>
          </a:p>
          <a:p>
            <a:pPr marL="342900" indent="-342900">
              <a:buFont typeface="Arial" panose="020B0604020202020204" pitchFamily="34" charset="0"/>
              <a:buChar char="•"/>
            </a:pPr>
            <a:r>
              <a:rPr lang="en-US" sz="2400" dirty="0"/>
              <a:t>1 OB physician group with 1 hospital employed pediatrician and 2 private pediatricians</a:t>
            </a:r>
          </a:p>
          <a:p>
            <a:pPr marL="342900" indent="-342900">
              <a:buFont typeface="Arial" panose="020B0604020202020204" pitchFamily="34" charset="0"/>
              <a:buChar char="•"/>
            </a:pPr>
            <a:r>
              <a:rPr lang="en-US" sz="2400" dirty="0"/>
              <a:t>9 bed LDRP unit</a:t>
            </a:r>
          </a:p>
          <a:p>
            <a:pPr marL="342900" indent="-342900">
              <a:buFont typeface="Arial" panose="020B0604020202020204" pitchFamily="34" charset="0"/>
              <a:buChar char="•"/>
            </a:pPr>
            <a:r>
              <a:rPr lang="en-US" sz="2400" dirty="0"/>
              <a:t>Level 2 facility</a:t>
            </a:r>
          </a:p>
          <a:p>
            <a:pPr marL="342900" indent="-342900">
              <a:buFont typeface="Arial" panose="020B0604020202020204" pitchFamily="34" charset="0"/>
              <a:buChar char="•"/>
            </a:pPr>
            <a:r>
              <a:rPr lang="en-US" sz="2400" dirty="0"/>
              <a:t>Baby Friendly Designation 2018</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9" name="Title 18">
            <a:extLst>
              <a:ext uri="{FF2B5EF4-FFF2-40B4-BE49-F238E27FC236}">
                <a16:creationId xmlns:a16="http://schemas.microsoft.com/office/drawing/2014/main" id="{FAA6F41E-D6FE-4304-9D90-CBD673095872}"/>
              </a:ext>
            </a:extLst>
          </p:cNvPr>
          <p:cNvSpPr>
            <a:spLocks noGrp="1"/>
          </p:cNvSpPr>
          <p:nvPr>
            <p:ph type="title"/>
          </p:nvPr>
        </p:nvSpPr>
        <p:spPr>
          <a:ln>
            <a:solidFill>
              <a:schemeClr val="accent1"/>
            </a:solidFill>
          </a:ln>
        </p:spPr>
        <p:txBody>
          <a:bodyPr/>
          <a:lstStyle/>
          <a:p>
            <a:r>
              <a:rPr lang="en-US" sz="3600" dirty="0"/>
              <a:t>SSM Health Illinois</a:t>
            </a:r>
            <a:br>
              <a:rPr lang="en-US" sz="3600" dirty="0"/>
            </a:br>
            <a:r>
              <a:rPr lang="en-US" sz="3600" dirty="0"/>
              <a:t>St. Mary’s Hospital Centralia, Illinois</a:t>
            </a:r>
          </a:p>
        </p:txBody>
      </p:sp>
      <p:pic>
        <p:nvPicPr>
          <p:cNvPr id="5" name="Picture 4">
            <a:extLst>
              <a:ext uri="{FF2B5EF4-FFF2-40B4-BE49-F238E27FC236}">
                <a16:creationId xmlns:a16="http://schemas.microsoft.com/office/drawing/2014/main" id="{51D9E651-A646-4D14-9893-25AD5C45B6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7054" y="2995612"/>
            <a:ext cx="5237748" cy="3045716"/>
          </a:xfrm>
          <a:prstGeom prst="rect">
            <a:avLst/>
          </a:prstGeom>
        </p:spPr>
      </p:pic>
      <p:pic>
        <p:nvPicPr>
          <p:cNvPr id="6" name="Picture 5">
            <a:extLst>
              <a:ext uri="{FF2B5EF4-FFF2-40B4-BE49-F238E27FC236}">
                <a16:creationId xmlns:a16="http://schemas.microsoft.com/office/drawing/2014/main" id="{BDA8AC00-86C3-4696-A631-CC1F6A0E5DAB}"/>
              </a:ext>
            </a:extLst>
          </p:cNvPr>
          <p:cNvPicPr>
            <a:picLocks noChangeAspect="1"/>
          </p:cNvPicPr>
          <p:nvPr/>
        </p:nvPicPr>
        <p:blipFill>
          <a:blip r:embed="rId4"/>
          <a:stretch>
            <a:fillRect/>
          </a:stretch>
        </p:blipFill>
        <p:spPr>
          <a:xfrm>
            <a:off x="8362950" y="566737"/>
            <a:ext cx="2990850" cy="2428875"/>
          </a:xfrm>
          <a:prstGeom prst="rect">
            <a:avLst/>
          </a:prstGeom>
        </p:spPr>
      </p:pic>
    </p:spTree>
    <p:extLst>
      <p:ext uri="{BB962C8B-B14F-4D97-AF65-F5344CB8AC3E}">
        <p14:creationId xmlns:p14="http://schemas.microsoft.com/office/powerpoint/2010/main" val="3112371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853143A-D5F4-4128-BFF0-084FD771BA00}"/>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l="-592" r="592" b="990"/>
          <a:stretch/>
        </p:blipFill>
        <p:spPr>
          <a:xfrm>
            <a:off x="0" y="0"/>
            <a:ext cx="7710840" cy="6775704"/>
          </a:xfrm>
        </p:spPr>
      </p:pic>
      <p:sp>
        <p:nvSpPr>
          <p:cNvPr id="3" name="Text Placeholder 2">
            <a:extLst>
              <a:ext uri="{FF2B5EF4-FFF2-40B4-BE49-F238E27FC236}">
                <a16:creationId xmlns:a16="http://schemas.microsoft.com/office/drawing/2014/main" id="{F352B1BC-5817-1E4B-9344-DD6767478809}"/>
              </a:ext>
            </a:extLst>
          </p:cNvPr>
          <p:cNvSpPr>
            <a:spLocks noGrp="1"/>
          </p:cNvSpPr>
          <p:nvPr>
            <p:ph type="body" sz="quarter" idx="13"/>
          </p:nvPr>
        </p:nvSpPr>
        <p:spPr/>
        <p:txBody>
          <a:bodyPr/>
          <a:lstStyle/>
          <a:p>
            <a:pPr lvl="0">
              <a:spcBef>
                <a:spcPts val="1000"/>
              </a:spcBef>
            </a:pPr>
            <a:r>
              <a:rPr lang="en-US" sz="1100" dirty="0">
                <a:solidFill>
                  <a:srgbClr val="4472C4"/>
                </a:solidFill>
                <a:latin typeface="Calibri" panose="020F0502020204030204"/>
              </a:rPr>
              <a:t>At our first meeting, the nursery staff on our team related that they had concerns about the blood culture collection.  A member of the lab was on our call.  She walked us through the policy for blood culture collection (posted in the nursery so nurses are aware) and through the lab process once blood is received.  We then realized that all blood cultures were done at SMC and GSAM had to send blood cultures there per a courier.</a:t>
            </a:r>
          </a:p>
          <a:p>
            <a:pPr lvl="0">
              <a:spcBef>
                <a:spcPts val="1000"/>
              </a:spcBef>
            </a:pPr>
            <a:r>
              <a:rPr lang="en-US" sz="1100" dirty="0">
                <a:solidFill>
                  <a:srgbClr val="4472C4"/>
                </a:solidFill>
                <a:latin typeface="Calibri" panose="020F0502020204030204"/>
              </a:rPr>
              <a:t>After auditing charts, we realized that there could be quite a delay in getting GSAM cultures on the machine.</a:t>
            </a:r>
          </a:p>
          <a:p>
            <a:pPr lvl="0">
              <a:spcBef>
                <a:spcPts val="1000"/>
              </a:spcBef>
            </a:pPr>
            <a:r>
              <a:rPr lang="en-US" sz="1100" dirty="0">
                <a:solidFill>
                  <a:srgbClr val="4472C4"/>
                </a:solidFill>
                <a:latin typeface="Calibri" panose="020F0502020204030204"/>
              </a:rPr>
              <a:t>This led to the chart to the left which spoke to each facilities process/timing/reporting.</a:t>
            </a:r>
          </a:p>
          <a:p>
            <a:pPr lvl="0">
              <a:spcBef>
                <a:spcPts val="1000"/>
              </a:spcBef>
            </a:pPr>
            <a:r>
              <a:rPr lang="en-US" sz="1100" dirty="0">
                <a:solidFill>
                  <a:srgbClr val="4472C4"/>
                </a:solidFill>
                <a:latin typeface="Calibri" panose="020F0502020204030204"/>
              </a:rPr>
              <a:t>MDs had concerns about the delay and how it affected the goal for evaluating antibiotics based on culture results at 36 hours from culture COLLECTION.</a:t>
            </a:r>
          </a:p>
          <a:p>
            <a:pPr lvl="0">
              <a:spcBef>
                <a:spcPts val="1000"/>
              </a:spcBef>
            </a:pPr>
            <a:r>
              <a:rPr lang="en-US" sz="1100" dirty="0">
                <a:solidFill>
                  <a:srgbClr val="4472C4"/>
                </a:solidFill>
                <a:latin typeface="Calibri" panose="020F0502020204030204"/>
              </a:rPr>
              <a:t>We spoke to the lab again about time frames-best and worst- for getting GSAM cultures on the machine.  We sought advice from ILPQC on how to proceed when a culture may have only been on the machine for 24 hours at the 36 hour mark after culture collection.</a:t>
            </a:r>
          </a:p>
          <a:p>
            <a:pPr lvl="0">
              <a:spcBef>
                <a:spcPts val="1000"/>
              </a:spcBef>
            </a:pPr>
            <a:r>
              <a:rPr lang="en-US" sz="1100" dirty="0">
                <a:solidFill>
                  <a:srgbClr val="4472C4"/>
                </a:solidFill>
                <a:latin typeface="Calibri" panose="020F0502020204030204"/>
              </a:rPr>
              <a:t>We were assured that 24 hours was sufficient to start seeing growth and decisions could be based on this timing.</a:t>
            </a:r>
          </a:p>
          <a:p>
            <a:endParaRPr lang="en-US" sz="900" dirty="0"/>
          </a:p>
        </p:txBody>
      </p:sp>
    </p:spTree>
    <p:extLst>
      <p:ext uri="{BB962C8B-B14F-4D97-AF65-F5344CB8AC3E}">
        <p14:creationId xmlns:p14="http://schemas.microsoft.com/office/powerpoint/2010/main" val="1859686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B834B-F6FE-FD4E-BC5B-EE283D5FC36E}"/>
              </a:ext>
            </a:extLst>
          </p:cNvPr>
          <p:cNvSpPr>
            <a:spLocks noGrp="1"/>
          </p:cNvSpPr>
          <p:nvPr>
            <p:ph type="dt" sz="half" idx="10"/>
          </p:nvPr>
        </p:nvSpPr>
        <p:spPr>
          <a:xfrm>
            <a:off x="6210300" y="6362700"/>
            <a:ext cx="1695450" cy="2319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7/19/21</a:t>
            </a:r>
          </a:p>
        </p:txBody>
      </p:sp>
      <p:sp>
        <p:nvSpPr>
          <p:cNvPr id="3" name="Footer Placeholder 2">
            <a:extLst>
              <a:ext uri="{FF2B5EF4-FFF2-40B4-BE49-F238E27FC236}">
                <a16:creationId xmlns:a16="http://schemas.microsoft.com/office/drawing/2014/main" id="{92D101C2-9D93-304C-956B-010E4985BEE8}"/>
              </a:ext>
            </a:extLst>
          </p:cNvPr>
          <p:cNvSpPr>
            <a:spLocks noGrp="1"/>
          </p:cNvSpPr>
          <p:nvPr>
            <p:ph type="ftr" sz="quarter" idx="11"/>
          </p:nvPr>
        </p:nvSpPr>
        <p:spPr>
          <a:xfrm>
            <a:off x="773048" y="6364783"/>
            <a:ext cx="5202302" cy="23192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BASIC Blood Cultures</a:t>
            </a:r>
          </a:p>
        </p:txBody>
      </p:sp>
      <p:sp>
        <p:nvSpPr>
          <p:cNvPr id="4" name="Slide Number Placeholder 3">
            <a:extLst>
              <a:ext uri="{FF2B5EF4-FFF2-40B4-BE49-F238E27FC236}">
                <a16:creationId xmlns:a16="http://schemas.microsoft.com/office/drawing/2014/main" id="{45078722-763E-E04E-8B92-A236765FE278}"/>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0" name="Title 9">
            <a:extLst>
              <a:ext uri="{FF2B5EF4-FFF2-40B4-BE49-F238E27FC236}">
                <a16:creationId xmlns:a16="http://schemas.microsoft.com/office/drawing/2014/main" id="{163C7CB3-638E-4617-BA1D-FEDB7B8B6AF7}"/>
              </a:ext>
            </a:extLst>
          </p:cNvPr>
          <p:cNvSpPr>
            <a:spLocks noGrp="1"/>
          </p:cNvSpPr>
          <p:nvPr>
            <p:ph type="title"/>
          </p:nvPr>
        </p:nvSpPr>
        <p:spPr>
          <a:xfrm>
            <a:off x="457200" y="460374"/>
            <a:ext cx="10004425" cy="1063625"/>
          </a:xfrm>
        </p:spPr>
        <p:txBody>
          <a:bodyPr/>
          <a:lstStyle/>
          <a:p>
            <a:r>
              <a:rPr lang="en-US" dirty="0"/>
              <a:t>Next Steps</a:t>
            </a:r>
          </a:p>
        </p:txBody>
      </p:sp>
      <p:sp>
        <p:nvSpPr>
          <p:cNvPr id="9" name="Text Placeholder 6">
            <a:extLst>
              <a:ext uri="{FF2B5EF4-FFF2-40B4-BE49-F238E27FC236}">
                <a16:creationId xmlns:a16="http://schemas.microsoft.com/office/drawing/2014/main" id="{7E320196-41F1-41D3-90D7-94C587FC8945}"/>
              </a:ext>
            </a:extLst>
          </p:cNvPr>
          <p:cNvSpPr>
            <a:spLocks noGrp="1"/>
          </p:cNvSpPr>
          <p:nvPr>
            <p:ph type="body" sz="quarter" idx="13" hasCustomPrompt="1"/>
          </p:nvPr>
        </p:nvSpPr>
        <p:spPr>
          <a:xfrm>
            <a:off x="457200" y="1766888"/>
            <a:ext cx="3595688" cy="4165600"/>
          </a:xfrm>
          <a:solidFill>
            <a:schemeClr val="bg1"/>
          </a:solidFill>
        </p:spPr>
        <p:txBody>
          <a:bodyPr lIns="274320" tIns="274320" rIns="274320" bIns="274320" anchor="t" anchorCtr="0">
            <a:normAutofit/>
          </a:bodyPr>
          <a:lstStyle>
            <a:lvl1pPr>
              <a:spcBef>
                <a:spcPts val="1200"/>
              </a:spcBef>
              <a:defRPr>
                <a:solidFill>
                  <a:schemeClr val="accent1"/>
                </a:solidFill>
              </a:defRPr>
            </a:lvl1pPr>
            <a:lvl2pPr>
              <a:defRPr>
                <a:solidFill>
                  <a:schemeClr val="accent1"/>
                </a:solidFill>
              </a:defRPr>
            </a:lvl2pPr>
            <a:lvl3pPr marL="288925" indent="-174625">
              <a:buClr>
                <a:schemeClr val="accent1"/>
              </a:buClr>
              <a:defRPr>
                <a:solidFill>
                  <a:schemeClr val="accent1"/>
                </a:solidFill>
              </a:defRPr>
            </a:lvl3pPr>
            <a:lvl4pPr marL="514350" indent="-173038">
              <a:buClr>
                <a:schemeClr val="accent1"/>
              </a:buClr>
              <a:defRPr>
                <a:solidFill>
                  <a:schemeClr val="accent1"/>
                </a:solidFill>
              </a:defRPr>
            </a:lvl4pPr>
            <a:lvl5pPr marL="741363" indent="-168275">
              <a:buClr>
                <a:schemeClr val="accent1"/>
              </a:buClr>
              <a:defRPr>
                <a:solidFill>
                  <a:schemeClr val="accent1"/>
                </a:solidFill>
              </a:defRPr>
            </a:lvl5pPr>
          </a:lstStyle>
          <a:p>
            <a:pPr lvl="0"/>
            <a:r>
              <a:rPr lang="en-US" sz="2000" b="1" dirty="0"/>
              <a:t>Audit Blood Culture collection in the nursery.  Use a tool adapted to match hospital policy and monitor the procedure as well as the volume of blood collected.</a:t>
            </a:r>
          </a:p>
        </p:txBody>
      </p:sp>
      <p:sp>
        <p:nvSpPr>
          <p:cNvPr id="18" name="Text Placeholder 6">
            <a:extLst>
              <a:ext uri="{FF2B5EF4-FFF2-40B4-BE49-F238E27FC236}">
                <a16:creationId xmlns:a16="http://schemas.microsoft.com/office/drawing/2014/main" id="{2917A528-AC1C-46C1-A670-049A35C0138D}"/>
              </a:ext>
            </a:extLst>
          </p:cNvPr>
          <p:cNvSpPr txBox="1">
            <a:spLocks/>
          </p:cNvSpPr>
          <p:nvPr/>
        </p:nvSpPr>
        <p:spPr>
          <a:xfrm>
            <a:off x="4298156" y="1766888"/>
            <a:ext cx="3595688" cy="4165600"/>
          </a:xfrm>
          <a:prstGeom prst="rect">
            <a:avLst/>
          </a:prstGeom>
          <a:solidFill>
            <a:schemeClr val="bg1"/>
          </a:solidFill>
        </p:spPr>
        <p:txBody>
          <a:bodyPr vert="horz" lIns="274320" tIns="274320" rIns="274320" bIns="274320" rtlCol="0" anchor="t" anchorCtr="0">
            <a:normAutofit/>
          </a:bodyPr>
          <a:lstStyle>
            <a:lvl1pPr marL="0" marR="0" indent="0" algn="l" defTabSz="914400" rtl="0" eaLnBrk="1" fontAlgn="auto" latinLnBrk="0" hangingPunct="1">
              <a:lnSpc>
                <a:spcPct val="100000"/>
              </a:lnSpc>
              <a:spcBef>
                <a:spcPts val="1200"/>
              </a:spcBef>
              <a:spcAft>
                <a:spcPts val="1200"/>
              </a:spcAft>
              <a:buClrTx/>
              <a:buSzTx/>
              <a:buFontTx/>
              <a:buNone/>
              <a:tabLst/>
              <a:defRPr sz="2000" b="1"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1pPr>
            <a:lvl2pPr marL="0" marR="0" indent="0" algn="l" defTabSz="914400" rtl="0" eaLnBrk="1" fontAlgn="auto" latinLnBrk="0" hangingPunct="1">
              <a:lnSpc>
                <a:spcPct val="100000"/>
              </a:lnSpc>
              <a:spcBef>
                <a:spcPts val="0"/>
              </a:spcBef>
              <a:spcAft>
                <a:spcPts val="1200"/>
              </a:spcAft>
              <a:buClr>
                <a:schemeClr val="tx2"/>
              </a:buClr>
              <a:buSzTx/>
              <a:buFontTx/>
              <a:buNone/>
              <a:tabLst/>
              <a:defRPr sz="2000" b="0" i="0" kern="1200">
                <a:solidFill>
                  <a:schemeClr val="accent1"/>
                </a:solidFill>
                <a:latin typeface="Calibri" panose="020F0502020204030204" pitchFamily="34" charset="0"/>
                <a:ea typeface="+mn-ea"/>
                <a:cs typeface="Calibri" panose="020F0502020204030204" pitchFamily="34" charset="0"/>
              </a:defRPr>
            </a:lvl2pPr>
            <a:lvl3pPr marL="288925" indent="-174625"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b="0" i="0" kern="1200" baseline="0">
                <a:solidFill>
                  <a:schemeClr val="accent1"/>
                </a:solidFill>
                <a:latin typeface="Calibri" panose="020F0502020204030204" pitchFamily="34" charset="0"/>
                <a:ea typeface="Verdana" panose="020B0604030504040204" pitchFamily="34" charset="0"/>
                <a:cs typeface="Calibri" panose="020F0502020204030204" pitchFamily="34" charset="0"/>
              </a:defRPr>
            </a:lvl3pPr>
            <a:lvl4pPr marL="514350" indent="-1730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800" b="0"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4pPr>
            <a:lvl5pPr marL="741363" indent="-168275"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5pPr>
            <a:lvl6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6pPr>
            <a:lvl7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7pPr>
            <a:lvl8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8pPr>
            <a:lvl9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Verdana" panose="020B0604030504040204" pitchFamily="34" charset="0"/>
              </a:rPr>
              <a:t>Consider having nursing draw the blood cultures</a:t>
            </a:r>
          </a:p>
        </p:txBody>
      </p:sp>
      <p:sp>
        <p:nvSpPr>
          <p:cNvPr id="21" name="Text Placeholder 6">
            <a:extLst>
              <a:ext uri="{FF2B5EF4-FFF2-40B4-BE49-F238E27FC236}">
                <a16:creationId xmlns:a16="http://schemas.microsoft.com/office/drawing/2014/main" id="{53A86828-6C6C-46A8-AC30-01F151C48870}"/>
              </a:ext>
            </a:extLst>
          </p:cNvPr>
          <p:cNvSpPr txBox="1">
            <a:spLocks/>
          </p:cNvSpPr>
          <p:nvPr/>
        </p:nvSpPr>
        <p:spPr>
          <a:xfrm>
            <a:off x="8139112" y="1766888"/>
            <a:ext cx="3595688" cy="4165600"/>
          </a:xfrm>
          <a:prstGeom prst="rect">
            <a:avLst/>
          </a:prstGeom>
          <a:solidFill>
            <a:schemeClr val="bg1"/>
          </a:solidFill>
        </p:spPr>
        <p:txBody>
          <a:bodyPr vert="horz" lIns="274320" tIns="274320" rIns="274320" bIns="274320" rtlCol="0" anchor="t" anchorCtr="0">
            <a:normAutofit/>
          </a:bodyPr>
          <a:lstStyle>
            <a:lvl1pPr marL="0" marR="0" indent="0" algn="l" defTabSz="914400" rtl="0" eaLnBrk="1" fontAlgn="auto" latinLnBrk="0" hangingPunct="1">
              <a:lnSpc>
                <a:spcPct val="100000"/>
              </a:lnSpc>
              <a:spcBef>
                <a:spcPts val="1200"/>
              </a:spcBef>
              <a:spcAft>
                <a:spcPts val="1200"/>
              </a:spcAft>
              <a:buClrTx/>
              <a:buSzTx/>
              <a:buFontTx/>
              <a:buNone/>
              <a:tabLst/>
              <a:defRPr sz="2000" b="1"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1pPr>
            <a:lvl2pPr marL="0" marR="0" indent="0" algn="l" defTabSz="914400" rtl="0" eaLnBrk="1" fontAlgn="auto" latinLnBrk="0" hangingPunct="1">
              <a:lnSpc>
                <a:spcPct val="100000"/>
              </a:lnSpc>
              <a:spcBef>
                <a:spcPts val="0"/>
              </a:spcBef>
              <a:spcAft>
                <a:spcPts val="1200"/>
              </a:spcAft>
              <a:buClr>
                <a:schemeClr val="tx2"/>
              </a:buClr>
              <a:buSzTx/>
              <a:buFontTx/>
              <a:buNone/>
              <a:tabLst/>
              <a:defRPr sz="2000" b="0" i="0" kern="1200">
                <a:solidFill>
                  <a:schemeClr val="accent1"/>
                </a:solidFill>
                <a:latin typeface="Calibri" panose="020F0502020204030204" pitchFamily="34" charset="0"/>
                <a:ea typeface="+mn-ea"/>
                <a:cs typeface="Calibri" panose="020F0502020204030204" pitchFamily="34" charset="0"/>
              </a:defRPr>
            </a:lvl2pPr>
            <a:lvl3pPr marL="288925" indent="-174625"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b="0" i="0" kern="1200" baseline="0">
                <a:solidFill>
                  <a:schemeClr val="accent1"/>
                </a:solidFill>
                <a:latin typeface="Calibri" panose="020F0502020204030204" pitchFamily="34" charset="0"/>
                <a:ea typeface="Verdana" panose="020B0604030504040204" pitchFamily="34" charset="0"/>
                <a:cs typeface="Calibri" panose="020F0502020204030204" pitchFamily="34" charset="0"/>
              </a:defRPr>
            </a:lvl3pPr>
            <a:lvl4pPr marL="514350" indent="-173038" algn="l" defTabSz="914400" rtl="0" eaLnBrk="1" latinLnBrk="0" hangingPunct="1">
              <a:lnSpc>
                <a:spcPct val="100000"/>
              </a:lnSpc>
              <a:spcBef>
                <a:spcPts val="0"/>
              </a:spcBef>
              <a:spcAft>
                <a:spcPts val="600"/>
              </a:spcAft>
              <a:buClr>
                <a:schemeClr val="accent1"/>
              </a:buClr>
              <a:buFont typeface="Arial" panose="020B0604020202020204" pitchFamily="34" charset="0"/>
              <a:buChar char="•"/>
              <a:tabLst/>
              <a:defRPr sz="1800" b="0"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4pPr>
            <a:lvl5pPr marL="741363" indent="-168275"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5pPr>
            <a:lvl6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6pPr>
            <a:lvl7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7pPr>
            <a:lvl8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8pPr>
            <a:lvl9pPr marL="457200" indent="-228600" algn="l" defTabSz="914400" rtl="0" eaLnBrk="1" latinLnBrk="0" hangingPunct="1">
              <a:lnSpc>
                <a:spcPts val="2100"/>
              </a:lnSpc>
              <a:spcBef>
                <a:spcPts val="0"/>
              </a:spcBef>
              <a:spcAft>
                <a:spcPts val="1200"/>
              </a:spcAft>
              <a:buClr>
                <a:schemeClr val="tx2"/>
              </a:buClr>
              <a:buFont typeface="Arial" panose="020B0604020202020204" pitchFamily="34" charset="0"/>
              <a:buChar char="•"/>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Verdana" panose="020B0604030504040204" pitchFamily="34" charset="0"/>
              </a:rPr>
              <a:t>Use the BASIC audits to monitor collect time vs received time for trends/opportunities.</a:t>
            </a:r>
          </a:p>
        </p:txBody>
      </p:sp>
    </p:spTree>
    <p:extLst>
      <p:ext uri="{BB962C8B-B14F-4D97-AF65-F5344CB8AC3E}">
        <p14:creationId xmlns:p14="http://schemas.microsoft.com/office/powerpoint/2010/main" val="2307448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B3A9F-C3E6-E24C-98D8-4D2EDF3C7C95}"/>
              </a:ext>
            </a:extLst>
          </p:cNvPr>
          <p:cNvSpPr>
            <a:spLocks noGrp="1"/>
          </p:cNvSpPr>
          <p:nvPr>
            <p:ph type="body" sz="quarter" idx="14"/>
          </p:nvPr>
        </p:nvSpPr>
        <p:spPr>
          <a:xfrm>
            <a:off x="1736724" y="2835477"/>
            <a:ext cx="4462907" cy="3112885"/>
          </a:xfrm>
        </p:spPr>
        <p:txBody>
          <a:bodyPr/>
          <a:lstStyle/>
          <a:p>
            <a:r>
              <a:rPr lang="en-US" dirty="0"/>
              <a:t>Pat Baker OB Team Lead</a:t>
            </a:r>
          </a:p>
          <a:p>
            <a:r>
              <a:rPr lang="en-US" dirty="0"/>
              <a:t>SSM Health Illinois</a:t>
            </a:r>
          </a:p>
          <a:p>
            <a:r>
              <a:rPr lang="en-US" dirty="0"/>
              <a:t>Patricia.baker@ssmhealth.com</a:t>
            </a:r>
          </a:p>
        </p:txBody>
      </p:sp>
      <p:sp>
        <p:nvSpPr>
          <p:cNvPr id="3" name="Title 2">
            <a:extLst>
              <a:ext uri="{FF2B5EF4-FFF2-40B4-BE49-F238E27FC236}">
                <a16:creationId xmlns:a16="http://schemas.microsoft.com/office/drawing/2014/main" id="{34D13AE0-4A4E-1E49-A477-3DA9CBA420DB}"/>
              </a:ext>
            </a:extLst>
          </p:cNvPr>
          <p:cNvSpPr>
            <a:spLocks noGrp="1"/>
          </p:cNvSpPr>
          <p:nvPr>
            <p:ph type="title"/>
          </p:nvPr>
        </p:nvSpPr>
        <p:spPr/>
        <p:txBody>
          <a:bodyPr>
            <a:normAutofit/>
          </a:bodyPr>
          <a:lstStyle/>
          <a:p>
            <a:r>
              <a:rPr lang="en-US" sz="4800" dirty="0"/>
              <a:t>Thank You</a:t>
            </a:r>
          </a:p>
        </p:txBody>
      </p:sp>
    </p:spTree>
    <p:extLst>
      <p:ext uri="{BB962C8B-B14F-4D97-AF65-F5344CB8AC3E}">
        <p14:creationId xmlns:p14="http://schemas.microsoft.com/office/powerpoint/2010/main" val="1332604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Steps to investigate at your hospital</a:t>
            </a:r>
          </a:p>
        </p:txBody>
      </p:sp>
      <p:sp>
        <p:nvSpPr>
          <p:cNvPr id="3" name="Content Placeholder 2"/>
          <p:cNvSpPr>
            <a:spLocks noGrp="1"/>
          </p:cNvSpPr>
          <p:nvPr>
            <p:ph idx="1"/>
          </p:nvPr>
        </p:nvSpPr>
        <p:spPr/>
        <p:txBody>
          <a:bodyPr/>
          <a:lstStyle/>
          <a:p>
            <a:r>
              <a:rPr lang="en-US" sz="2800" dirty="0"/>
              <a:t>Identify the steps in your hospital’s process.</a:t>
            </a:r>
          </a:p>
          <a:p>
            <a:r>
              <a:rPr lang="en-US" sz="2800" dirty="0"/>
              <a:t>Identify how long it usually takes for a culture bottle to get to the lab</a:t>
            </a:r>
          </a:p>
          <a:p>
            <a:r>
              <a:rPr lang="en-US" sz="2800" dirty="0"/>
              <a:t>Identify time 0.</a:t>
            </a:r>
          </a:p>
          <a:p>
            <a:r>
              <a:rPr lang="en-US" sz="2800" dirty="0"/>
              <a:t>Identify the process for positive or negative report </a:t>
            </a:r>
          </a:p>
          <a:p>
            <a:r>
              <a:rPr lang="en-US" sz="2800" dirty="0"/>
              <a:t>Identify how and to who a positive culture is reported</a:t>
            </a:r>
          </a:p>
          <a:p>
            <a:r>
              <a:rPr lang="en-US" sz="2800" dirty="0"/>
              <a:t>Identify if the lab can report a status at 36 hours or is no news good news.</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56</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963396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dirty="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dirty="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297" b="97253" l="200" r="100000">
                        <a14:foregroundMark x1="31000" y1="30220" x2="31000" y2="30220"/>
                        <a14:foregroundMark x1="55600" y1="60989" x2="55600" y2="60989"/>
                        <a14:foregroundMark x1="56000" y1="59890" x2="56000" y2="59890"/>
                        <a14:foregroundMark x1="56400" y1="57143" x2="56400" y2="57143"/>
                        <a14:foregroundMark x1="53200" y1="63736" x2="53200" y2="63736"/>
                        <a14:foregroundMark x1="52800" y1="67582" x2="52800" y2="67582"/>
                        <a14:foregroundMark x1="51200" y1="72527" x2="51200" y2="72527"/>
                        <a14:foregroundMark x1="54000" y1="71429" x2="54000" y2="71429"/>
                        <a14:foregroundMark x1="56800" y1="69780" x2="56800" y2="69780"/>
                        <a14:foregroundMark x1="58400" y1="75824" x2="58400" y2="75824"/>
                        <a14:foregroundMark x1="57000" y1="74725" x2="57000" y2="74725"/>
                        <a14:foregroundMark x1="55800" y1="53846" x2="55800" y2="53846"/>
                        <a14:foregroundMark x1="55400" y1="45604" x2="55400" y2="45604"/>
                        <a14:foregroundMark x1="61600" y1="39560" x2="61600" y2="39560"/>
                        <a14:foregroundMark x1="62000" y1="50000" x2="62000" y2="50000"/>
                        <a14:foregroundMark x1="60400" y1="57692" x2="60400" y2="57692"/>
                        <a14:foregroundMark x1="61600" y1="58242" x2="61600" y2="58242"/>
                        <a14:foregroundMark x1="61400" y1="67033" x2="61400" y2="67033"/>
                        <a14:foregroundMark x1="65800" y1="57143" x2="65800" y2="57143"/>
                        <a14:foregroundMark x1="19600" y1="86264" x2="19600" y2="86264"/>
                        <a14:foregroundMark x1="23400" y1="90659" x2="23400" y2="90659"/>
                        <a14:foregroundMark x1="25000" y1="95055" x2="25000" y2="95055"/>
                        <a14:foregroundMark x1="26400" y1="89011" x2="26400" y2="89011"/>
                        <a14:foregroundMark x1="25200" y1="89560" x2="25200" y2="89560"/>
                        <a14:foregroundMark x1="28200" y1="93407" x2="28200" y2="93407"/>
                        <a14:foregroundMark x1="29800" y1="87912" x2="29800" y2="87912"/>
                        <a14:foregroundMark x1="31200" y1="89560" x2="31200" y2="89560"/>
                        <a14:foregroundMark x1="29400" y1="93956" x2="29400" y2="93956"/>
                        <a14:foregroundMark x1="32800" y1="89560" x2="32800" y2="89560"/>
                        <a14:foregroundMark x1="37000" y1="89011" x2="37000" y2="89011"/>
                        <a14:foregroundMark x1="41600" y1="91758" x2="41600" y2="91758"/>
                        <a14:foregroundMark x1="42600" y1="95604" x2="42600" y2="95604"/>
                        <a14:foregroundMark x1="46800" y1="88462" x2="46800" y2="88462"/>
                        <a14:foregroundMark x1="48200" y1="87363" x2="48200" y2="87363"/>
                        <a14:foregroundMark x1="51800" y1="90110" x2="51800" y2="90110"/>
                        <a14:foregroundMark x1="55200" y1="88462" x2="55200" y2="88462"/>
                        <a14:foregroundMark x1="59400" y1="89560" x2="59400" y2="89560"/>
                        <a14:foregroundMark x1="62200" y1="90110" x2="62200" y2="90110"/>
                        <a14:foregroundMark x1="64000" y1="90110" x2="64000" y2="90110"/>
                        <a14:foregroundMark x1="65400" y1="90110" x2="65400" y2="90110"/>
                        <a14:foregroundMark x1="71800" y1="90659" x2="71800" y2="90659"/>
                        <a14:foregroundMark x1="73600" y1="89011" x2="73600" y2="89011"/>
                        <a14:foregroundMark x1="70400" y1="88462" x2="70400" y2="88462"/>
                        <a14:foregroundMark x1="43600" y1="94505" x2="43600" y2="94505"/>
                        <a14:foregroundMark x1="78800" y1="88462" x2="78800" y2="88462"/>
                        <a14:foregroundMark x1="66200" y1="62637" x2="66200" y2="62637"/>
                        <a14:foregroundMark x1="90200" y1="85165" x2="90200" y2="85165"/>
                        <a14:foregroundMark x1="90200" y1="89011" x2="90200" y2="89011"/>
                        <a14:foregroundMark x1="87800" y1="94505" x2="87800" y2="94505"/>
                        <a14:foregroundMark x1="84800" y1="88462" x2="84800" y2="88462"/>
                        <a14:foregroundMark x1="91800" y1="89011" x2="91800" y2="89011"/>
                        <a14:foregroundMark x1="91400" y1="90110" x2="91400" y2="90110"/>
                        <a14:foregroundMark x1="93200" y1="89011" x2="93200" y2="89011"/>
                        <a14:foregroundMark x1="93400" y1="95055" x2="93400" y2="95055"/>
                        <a14:foregroundMark x1="94600" y1="88462" x2="94600" y2="88462"/>
                        <a14:foregroundMark x1="96200" y1="94505" x2="96200" y2="94505"/>
                        <a14:foregroundMark x1="97600" y1="94505" x2="97600" y2="94505"/>
                        <a14:foregroundMark x1="68400" y1="87363" x2="68400" y2="87363"/>
                        <a14:foregroundMark x1="72000" y1="95604" x2="72000" y2="95604"/>
                        <a14:foregroundMark x1="70400" y1="94505" x2="70400" y2="94505"/>
                        <a14:foregroundMark x1="81800" y1="93956" x2="81800" y2="93956"/>
                        <a14:foregroundMark x1="82800" y1="96154" x2="82800" y2="96154"/>
                        <a14:foregroundMark x1="99400" y1="93407" x2="99400" y2="93407"/>
                        <a14:foregroundMark x1="97600" y1="90110" x2="97600" y2="90110"/>
                        <a14:foregroundMark x1="94800" y1="95055" x2="94800" y2="95055"/>
                        <a14:foregroundMark x1="96400" y1="89560" x2="96400" y2="89560"/>
                        <a14:foregroundMark x1="99000" y1="88462" x2="99000" y2="88462"/>
                        <a14:foregroundMark x1="97400" y1="87912" x2="97400" y2="87912"/>
                        <a14:foregroundMark x1="97200" y1="89011" x2="97200" y2="89011"/>
                        <a14:foregroundMark x1="97200" y1="90110" x2="97200" y2="90110"/>
                        <a14:foregroundMark x1="45200" y1="89560" x2="45200" y2="89560"/>
                        <a14:foregroundMark x1="53600" y1="89560" x2="53600" y2="89560"/>
                        <a14:foregroundMark x1="43600" y1="90110" x2="43600" y2="90110"/>
                        <a14:foregroundMark x1="43600" y1="87912" x2="43600" y2="87912"/>
                        <a14:foregroundMark x1="15000" y1="88462" x2="15000" y2="88462"/>
                        <a14:foregroundMark x1="15000" y1="94505" x2="15000" y2="94505"/>
                        <a14:foregroundMark x1="13600" y1="84066" x2="13600" y2="84066"/>
                        <a14:foregroundMark x1="13600" y1="90659" x2="13600" y2="90659"/>
                        <a14:foregroundMark x1="12400" y1="90110" x2="12400" y2="90110"/>
                        <a14:foregroundMark x1="800" y1="86813" x2="800" y2="86813"/>
                        <a14:foregroundMark x1="2400" y1="85714" x2="2400" y2="85714"/>
                        <a14:foregroundMark x1="4200" y1="85714" x2="4200" y2="85714"/>
                        <a14:foregroundMark x1="5600" y1="87912" x2="5600" y2="87912"/>
                        <a14:foregroundMark x1="7200" y1="88462" x2="7200" y2="88462"/>
                        <a14:foregroundMark x1="16800" y1="93407" x2="16800" y2="93407"/>
                        <a14:foregroundMark x1="16600" y1="88462" x2="16600" y2="88462"/>
                        <a14:foregroundMark x1="38800" y1="91209" x2="38800" y2="91209"/>
                        <a14:foregroundMark x1="40600" y1="90659" x2="40600" y2="90659"/>
                        <a14:foregroundMark x1="53600" y1="93407" x2="53600" y2="93407"/>
                        <a14:foregroundMark x1="35000" y1="92308" x2="35000" y2="92308"/>
                        <a14:foregroundMark x1="31400" y1="92857" x2="31400" y2="92857"/>
                        <a14:foregroundMark x1="24800" y1="87912" x2="24800" y2="87912"/>
                        <a14:foregroundMark x1="19800" y1="37912" x2="19800" y2="37912"/>
                        <a14:foregroundMark x1="19200" y1="34066" x2="19200" y2="34066"/>
                        <a14:foregroundMark x1="18800" y1="33516" x2="18800" y2="33516"/>
                        <a14:foregroundMark x1="20400" y1="35165" x2="20400" y2="35165"/>
                        <a14:foregroundMark x1="19400" y1="49451" x2="19400" y2="49451"/>
                        <a14:foregroundMark x1="3600" y1="21978" x2="3600" y2="21978"/>
                        <a14:foregroundMark x1="4400" y1="19780" x2="4400" y2="19780"/>
                        <a14:foregroundMark x1="4800" y1="19780" x2="4800" y2="19780"/>
                        <a14:foregroundMark x1="5600" y1="18681" x2="5600" y2="18681"/>
                        <a14:foregroundMark x1="5600" y1="18681" x2="5600" y2="18681"/>
                        <a14:foregroundMark x1="5800" y1="17033" x2="5800" y2="17033"/>
                        <a14:foregroundMark x1="6200" y1="14835" x2="6200" y2="14835"/>
                        <a14:foregroundMark x1="7000" y1="14286" x2="7000" y2="14286"/>
                        <a14:foregroundMark x1="8600" y1="13187" x2="8600" y2="13187"/>
                        <a14:foregroundMark x1="9800" y1="10989" x2="9800" y2="10989"/>
                        <a14:foregroundMark x1="11800" y1="8791" x2="12000" y2="8791"/>
                        <a14:foregroundMark x1="12000" y1="8791" x2="12000" y2="8791"/>
                        <a14:foregroundMark x1="13000" y1="7692" x2="13000" y2="7692"/>
                        <a14:foregroundMark x1="14000" y1="7143" x2="14000" y2="7143"/>
                        <a14:foregroundMark x1="15600" y1="6593" x2="15600" y2="6593"/>
                        <a14:foregroundMark x1="16400" y1="6593" x2="16400" y2="6593"/>
                        <a14:foregroundMark x1="17000" y1="6593" x2="17000" y2="6593"/>
                        <a14:foregroundMark x1="18200" y1="7692" x2="18200" y2="7692"/>
                        <a14:foregroundMark x1="18800" y1="8242" x2="18800" y2="8242"/>
                        <a14:foregroundMark x1="19600" y1="8791" x2="19800" y2="8791"/>
                        <a14:foregroundMark x1="21000" y1="10440" x2="21000" y2="10440"/>
                        <a14:foregroundMark x1="21200" y1="10989" x2="21200" y2="10989"/>
                        <a14:foregroundMark x1="21800" y1="12637" x2="21800" y2="12637"/>
                        <a14:foregroundMark x1="22400" y1="13187" x2="22400" y2="13187"/>
                        <a14:foregroundMark x1="22600" y1="15385" x2="22600" y2="15385"/>
                        <a14:foregroundMark x1="23800" y1="18681" x2="23800" y2="18681"/>
                        <a14:foregroundMark x1="24400" y1="20879" x2="24400" y2="20879"/>
                        <a14:foregroundMark x1="24600" y1="25824" x2="24600" y2="25824"/>
                        <a14:foregroundMark x1="24600" y1="30220" x2="24600" y2="30220"/>
                        <a14:foregroundMark x1="25600" y1="34066" x2="25600" y2="34066"/>
                        <a14:foregroundMark x1="25800" y1="36813" x2="25800" y2="37912"/>
                        <a14:foregroundMark x1="24800" y1="46154" x2="24800" y2="46154"/>
                        <a14:foregroundMark x1="25000" y1="51648" x2="25000" y2="51648"/>
                        <a14:foregroundMark x1="24600" y1="55495" x2="24600" y2="55495"/>
                        <a14:foregroundMark x1="26000" y1="54945" x2="26000" y2="54945"/>
                        <a14:foregroundMark x1="22200" y1="58242" x2="22200" y2="58242"/>
                        <a14:foregroundMark x1="19200" y1="58791" x2="19200" y2="58791"/>
                        <a14:foregroundMark x1="15400" y1="60989" x2="15400" y2="60989"/>
                        <a14:foregroundMark x1="8600" y1="52747" x2="8600" y2="52747"/>
                        <a14:foregroundMark x1="6400" y1="32967" x2="6400" y2="32967"/>
                        <a14:foregroundMark x1="8200" y1="27473" x2="8200" y2="27473"/>
                        <a14:foregroundMark x1="11600" y1="32418" x2="11600" y2="32418"/>
                        <a14:foregroundMark x1="11400" y1="29670" x2="11400" y2="29670"/>
                        <a14:foregroundMark x1="8200" y1="39560" x2="8200" y2="39560"/>
                        <a14:foregroundMark x1="3800" y1="42308" x2="3800" y2="42308"/>
                        <a14:foregroundMark x1="1800" y1="58791" x2="1800" y2="58791"/>
                        <a14:foregroundMark x1="3600" y1="63187" x2="3800" y2="63736"/>
                        <a14:foregroundMark x1="5000" y1="65934" x2="5000" y2="65934"/>
                        <a14:foregroundMark x1="23400" y1="15934" x2="23400" y2="15934"/>
                        <a14:foregroundMark x1="25600" y1="24725" x2="25600" y2="24725"/>
                        <a14:foregroundMark x1="63600" y1="62637" x2="63600" y2="62637"/>
                        <a14:foregroundMark x1="63400" y1="69780" x2="63400" y2="69780"/>
                        <a14:foregroundMark x1="60600" y1="89560" x2="60600" y2="89560"/>
                        <a14:foregroundMark x1="19800" y1="95055" x2="19800" y2="95055"/>
                        <a14:foregroundMark x1="31600" y1="95604" x2="31600" y2="95604"/>
                        <a14:foregroundMark x1="10600" y1="89011" x2="10600" y2="89011"/>
                        <a14:foregroundMark x1="9200" y1="94505" x2="9200" y2="94505"/>
                        <a14:foregroundMark x1="5600" y1="84615" x2="5600" y2="84615"/>
                        <a14:foregroundMark x1="4000" y1="94505" x2="4000" y2="94505"/>
                        <a14:foregroundMark x1="22000" y1="91209" x2="22000" y2="91209"/>
                        <a14:foregroundMark x1="10200" y1="92857" x2="10200" y2="92857"/>
                        <a14:foregroundMark x1="10600" y1="94505" x2="10600" y2="94505"/>
                        <a14:foregroundMark x1="80200" y1="86264" x2="80200" y2="86264"/>
                        <a14:foregroundMark x1="80400" y1="92308" x2="80400" y2="92308"/>
                        <a14:foregroundMark x1="79400" y1="96154" x2="79400" y2="96154"/>
                        <a14:foregroundMark x1="75600" y1="91209" x2="75600" y2="91209"/>
                        <a14:foregroundMark x1="86600" y1="89011" x2="86600" y2="89011"/>
                        <a14:foregroundMark x1="89000" y1="88462" x2="89000" y2="88462"/>
                        <a14:foregroundMark x1="83600" y1="89560" x2="83600" y2="89560"/>
                        <a14:foregroundMark x1="95800" y1="87363" x2="95800" y2="87363"/>
                        <a14:foregroundMark x1="83600" y1="94505" x2="83600" y2="94505"/>
                        <a14:foregroundMark x1="30000" y1="92308" x2="30000" y2="92308"/>
                        <a14:backgroundMark x1="24400" y1="89560" x2="24400" y2="89560"/>
                        <a14:backgroundMark x1="27600" y1="91758" x2="27600" y2="91758"/>
                        <a14:backgroundMark x1="30400" y1="93407" x2="30400" y2="93407"/>
                        <a14:backgroundMark x1="30400" y1="90110" x2="30400" y2="90110"/>
                        <a14:backgroundMark x1="36200" y1="91209" x2="36200" y2="91209"/>
                        <a14:backgroundMark x1="41200" y1="90659" x2="41200" y2="90659"/>
                        <a14:backgroundMark x1="42800" y1="93407" x2="42800" y2="93407"/>
                        <a14:backgroundMark x1="43000" y1="89560" x2="43000" y2="89560"/>
                        <a14:backgroundMark x1="52800" y1="91209" x2="52800" y2="91209"/>
                        <a14:backgroundMark x1="71200" y1="93407" x2="71200" y2="93407"/>
                        <a14:backgroundMark x1="71200" y1="89560" x2="71200" y2="89560"/>
                        <a14:backgroundMark x1="79400" y1="87363" x2="79400" y2="87363"/>
                        <a14:backgroundMark x1="82400" y1="89011" x2="82400" y2="89011"/>
                        <a14:backgroundMark x1="90200" y1="86813" x2="90200" y2="86813"/>
                        <a14:backgroundMark x1="94000" y1="94505" x2="94000" y2="94505"/>
                        <a14:backgroundMark x1="93600" y1="96154" x2="93600" y2="96154"/>
                        <a14:backgroundMark x1="98400" y1="93956" x2="98400" y2="93956"/>
                        <a14:backgroundMark x1="95600" y1="89560" x2="95600" y2="89560"/>
                        <a14:backgroundMark x1="95200" y1="93407" x2="95200" y2="93407"/>
                        <a14:backgroundMark x1="97000" y1="89560" x2="97000" y2="89560"/>
                        <a14:backgroundMark x1="98400" y1="89560" x2="98400" y2="89560"/>
                        <a14:backgroundMark x1="21000" y1="90659" x2="21000" y2="90659"/>
                        <a14:backgroundMark x1="11000" y1="92308" x2="11000" y2="92308"/>
                        <a14:backgroundMark x1="16000" y1="89011" x2="16000" y2="89011"/>
                        <a14:backgroundMark x1="9800" y1="91209" x2="9800" y2="91209"/>
                        <a14:backgroundMark x1="82600" y1="93956" x2="82600" y2="93956"/>
                      </a14:backgroundRemoval>
                    </a14:imgEffect>
                  </a14:imgLayer>
                </a14:imgProps>
              </a:ex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1032854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5261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59</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9" name="TextBox 8"/>
          <p:cNvSpPr txBox="1"/>
          <p:nvPr/>
        </p:nvSpPr>
        <p:spPr>
          <a:xfrm>
            <a:off x="1585948" y="-28289"/>
            <a:ext cx="4484914" cy="369332"/>
          </a:xfrm>
          <a:prstGeom prst="rect">
            <a:avLst/>
          </a:prstGeom>
          <a:noFill/>
        </p:spPr>
        <p:txBody>
          <a:bodyPr wrap="square" rtlCol="0">
            <a:spAutoFit/>
          </a:bodyPr>
          <a:lstStyle/>
          <a:p>
            <a:r>
              <a:rPr lang="en-US" b="1" dirty="0"/>
              <a:t>IT Partnership</a:t>
            </a:r>
          </a:p>
        </p:txBody>
      </p:sp>
      <p:sp>
        <p:nvSpPr>
          <p:cNvPr id="11" name="TextBox 10"/>
          <p:cNvSpPr txBox="1"/>
          <p:nvPr/>
        </p:nvSpPr>
        <p:spPr>
          <a:xfrm>
            <a:off x="7774176" y="67963"/>
            <a:ext cx="4369697" cy="369332"/>
          </a:xfrm>
          <a:prstGeom prst="rect">
            <a:avLst/>
          </a:prstGeom>
          <a:noFill/>
        </p:spPr>
        <p:txBody>
          <a:bodyPr wrap="square" rtlCol="0">
            <a:spAutoFit/>
          </a:bodyPr>
          <a:lstStyle/>
          <a:p>
            <a:r>
              <a:rPr lang="en-US" b="1" dirty="0"/>
              <a:t>QI Strategies for Provider Feedback</a:t>
            </a:r>
          </a:p>
        </p:txBody>
      </p:sp>
      <p:sp>
        <p:nvSpPr>
          <p:cNvPr id="13" name="TextBox 12"/>
          <p:cNvSpPr txBox="1"/>
          <p:nvPr/>
        </p:nvSpPr>
        <p:spPr>
          <a:xfrm>
            <a:off x="3861996" y="3345177"/>
            <a:ext cx="4484914" cy="369332"/>
          </a:xfrm>
          <a:prstGeom prst="rect">
            <a:avLst/>
          </a:prstGeom>
          <a:noFill/>
        </p:spPr>
        <p:txBody>
          <a:bodyPr wrap="square" rtlCol="0">
            <a:spAutoFit/>
          </a:bodyPr>
          <a:lstStyle/>
          <a:p>
            <a:r>
              <a:rPr lang="en-US" b="1" dirty="0"/>
              <a:t>Review Data by Race &amp; Ethnicity</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779" y="399115"/>
            <a:ext cx="5546016" cy="304563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2784" y="524653"/>
            <a:ext cx="4950455" cy="289848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2801" y="3714509"/>
            <a:ext cx="5384109" cy="3172380"/>
          </a:xfrm>
          <a:prstGeom prst="rect">
            <a:avLst/>
          </a:prstGeom>
        </p:spPr>
      </p:pic>
    </p:spTree>
    <p:extLst>
      <p:ext uri="{BB962C8B-B14F-4D97-AF65-F5344CB8AC3E}">
        <p14:creationId xmlns:p14="http://schemas.microsoft.com/office/powerpoint/2010/main" val="809315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Updates &amp; Data Review</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0980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Upcoming Teams Calls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876571795"/>
              </p:ext>
            </p:extLst>
          </p:nvPr>
        </p:nvGraphicFramePr>
        <p:xfrm>
          <a:off x="711537" y="1562868"/>
          <a:ext cx="11014298" cy="4326920"/>
        </p:xfrm>
        <a:graphic>
          <a:graphicData uri="http://schemas.openxmlformats.org/drawingml/2006/table">
            <a:tbl>
              <a:tblPr firstRow="1" bandRow="1">
                <a:tableStyleId>{5C22544A-7EE6-4342-B048-85BDC9FD1C3A}</a:tableStyleId>
              </a:tblPr>
              <a:tblGrid>
                <a:gridCol w="2335419">
                  <a:extLst>
                    <a:ext uri="{9D8B030D-6E8A-4147-A177-3AD203B41FA5}">
                      <a16:colId xmlns:a16="http://schemas.microsoft.com/office/drawing/2014/main" val="20000"/>
                    </a:ext>
                  </a:extLst>
                </a:gridCol>
                <a:gridCol w="8678879">
                  <a:extLst>
                    <a:ext uri="{9D8B030D-6E8A-4147-A177-3AD203B41FA5}">
                      <a16:colId xmlns:a16="http://schemas.microsoft.com/office/drawing/2014/main" val="20002"/>
                    </a:ext>
                  </a:extLst>
                </a:gridCol>
              </a:tblGrid>
              <a:tr h="394165">
                <a:tc>
                  <a:txBody>
                    <a:bodyPr/>
                    <a:lstStyle/>
                    <a:p>
                      <a:r>
                        <a:rPr lang="en-US" sz="1600" dirty="0"/>
                        <a:t>Date</a:t>
                      </a:r>
                    </a:p>
                  </a:txBody>
                  <a:tcPr/>
                </a:tc>
                <a:tc>
                  <a:txBody>
                    <a:bodyPr/>
                    <a:lstStyle/>
                    <a:p>
                      <a:r>
                        <a:rPr lang="en-US" sz="1600" dirty="0"/>
                        <a:t>Topic</a:t>
                      </a:r>
                    </a:p>
                  </a:txBody>
                  <a:tcPr/>
                </a:tc>
                <a:extLst>
                  <a:ext uri="{0D108BD9-81ED-4DB2-BD59-A6C34878D82A}">
                    <a16:rowId xmlns:a16="http://schemas.microsoft.com/office/drawing/2014/main" val="10000"/>
                  </a:ext>
                </a:extLst>
              </a:tr>
              <a:tr h="469855">
                <a:tc>
                  <a:txBody>
                    <a:bodyPr/>
                    <a:lstStyle/>
                    <a:p>
                      <a:r>
                        <a:rPr lang="en-US" sz="2000" dirty="0"/>
                        <a:t>July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a:t>BASIC Teams Call: Evaluate Antibiotic Appropriateness (Antibiotic Discussion/Time Outs) + Office Hours with Micro lab discussion</a:t>
                      </a:r>
                      <a:endParaRPr lang="en-US" sz="2000" dirty="0"/>
                    </a:p>
                  </a:txBody>
                  <a:tcPr/>
                </a:tc>
                <a:extLst>
                  <a:ext uri="{0D108BD9-81ED-4DB2-BD59-A6C34878D82A}">
                    <a16:rowId xmlns:a16="http://schemas.microsoft.com/office/drawing/2014/main" val="10002"/>
                  </a:ext>
                </a:extLst>
              </a:tr>
              <a:tr h="469855">
                <a:tc>
                  <a:txBody>
                    <a:bodyPr/>
                    <a:lstStyle/>
                    <a:p>
                      <a:r>
                        <a:rPr lang="en-US" sz="2000" dirty="0"/>
                        <a:t>August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BASIC Teams Call: Equitable Care in BASIC: Equity Data, Dashboards, Strategies to Collect Race/Ethnicity Data</a:t>
                      </a:r>
                      <a:endParaRPr lang="en-US" sz="2000" dirty="0"/>
                    </a:p>
                  </a:txBody>
                  <a:tcPr/>
                </a:tc>
                <a:extLst>
                  <a:ext uri="{0D108BD9-81ED-4DB2-BD59-A6C34878D82A}">
                    <a16:rowId xmlns:a16="http://schemas.microsoft.com/office/drawing/2014/main" val="10003"/>
                  </a:ext>
                </a:extLst>
              </a:tr>
              <a:tr h="817896">
                <a:tc>
                  <a:txBody>
                    <a:bodyPr/>
                    <a:lstStyle/>
                    <a:p>
                      <a:r>
                        <a:rPr lang="en-US" sz="2000" dirty="0"/>
                        <a:t>September 2021</a:t>
                      </a:r>
                    </a:p>
                  </a:txBody>
                  <a:tcPr/>
                </a:tc>
                <a:tc>
                  <a:txBody>
                    <a:bodyPr/>
                    <a:lstStyle/>
                    <a:p>
                      <a:r>
                        <a:rPr lang="en-US" sz="2000" baseline="0" dirty="0"/>
                        <a:t>BASIC Teams Call: Assessment for EOS in Newborns &lt;35 Weeks</a:t>
                      </a:r>
                      <a:endParaRPr lang="en-US" sz="2000" dirty="0"/>
                    </a:p>
                  </a:txBody>
                  <a:tcPr/>
                </a:tc>
                <a:extLst>
                  <a:ext uri="{0D108BD9-81ED-4DB2-BD59-A6C34878D82A}">
                    <a16:rowId xmlns:a16="http://schemas.microsoft.com/office/drawing/2014/main" val="10004"/>
                  </a:ext>
                </a:extLst>
              </a:tr>
              <a:tr h="448834">
                <a:tc>
                  <a:txBody>
                    <a:bodyPr/>
                    <a:lstStyle/>
                    <a:p>
                      <a:r>
                        <a:rPr lang="en-US" sz="2000" dirty="0"/>
                        <a:t>October 2021</a:t>
                      </a:r>
                    </a:p>
                  </a:txBody>
                  <a:tcPr/>
                </a:tc>
                <a:tc>
                  <a:txBody>
                    <a:bodyPr/>
                    <a:lstStyle/>
                    <a:p>
                      <a:r>
                        <a:rPr lang="en-US" sz="2000" dirty="0"/>
                        <a:t>Annual Conference</a:t>
                      </a:r>
                    </a:p>
                  </a:txBody>
                  <a:tcPr/>
                </a:tc>
                <a:extLst>
                  <a:ext uri="{0D108BD9-81ED-4DB2-BD59-A6C34878D82A}">
                    <a16:rowId xmlns:a16="http://schemas.microsoft.com/office/drawing/2014/main" val="10005"/>
                  </a:ext>
                </a:extLst>
              </a:tr>
              <a:tr h="469855">
                <a:tc>
                  <a:txBody>
                    <a:bodyPr/>
                    <a:lstStyle/>
                    <a:p>
                      <a:r>
                        <a:rPr lang="en-US" sz="2000" dirty="0"/>
                        <a:t>November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BASIC Teams Call</a:t>
                      </a:r>
                      <a:endParaRPr lang="en-US" sz="2000" dirty="0"/>
                    </a:p>
                  </a:txBody>
                  <a:tcPr/>
                </a:tc>
                <a:extLst>
                  <a:ext uri="{0D108BD9-81ED-4DB2-BD59-A6C34878D82A}">
                    <a16:rowId xmlns:a16="http://schemas.microsoft.com/office/drawing/2014/main" val="10006"/>
                  </a:ext>
                </a:extLst>
              </a:tr>
              <a:tr h="794090">
                <a:tc>
                  <a:txBody>
                    <a:bodyPr/>
                    <a:lstStyle/>
                    <a:p>
                      <a:r>
                        <a:rPr lang="en-US" sz="2000" dirty="0"/>
                        <a:t>December 2021</a:t>
                      </a:r>
                    </a:p>
                  </a:txBody>
                  <a:tcPr/>
                </a:tc>
                <a:tc>
                  <a:txBody>
                    <a:bodyPr/>
                    <a:lstStyle/>
                    <a:p>
                      <a:r>
                        <a:rPr lang="en-US" sz="2000" baseline="0" dirty="0"/>
                        <a:t>BASIC Teams Call</a:t>
                      </a:r>
                      <a:endParaRPr lang="en-US" sz="20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9109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BASIC QI Strategies Resources</a:t>
            </a:r>
            <a:endParaRPr lang="en-US" dirty="0"/>
          </a:p>
        </p:txBody>
      </p:sp>
      <p:sp>
        <p:nvSpPr>
          <p:cNvPr id="3" name="Content Placeholder 2"/>
          <p:cNvSpPr>
            <a:spLocks noGrp="1"/>
          </p:cNvSpPr>
          <p:nvPr>
            <p:ph idx="1"/>
          </p:nvPr>
        </p:nvSpPr>
        <p:spPr>
          <a:xfrm>
            <a:off x="609600" y="1825625"/>
            <a:ext cx="5751694" cy="4351338"/>
          </a:xfrm>
        </p:spPr>
        <p:txBody>
          <a:bodyPr>
            <a:normAutofit/>
          </a:bodyPr>
          <a:lstStyle/>
          <a:p>
            <a:r>
              <a:rPr lang="en-US" sz="3200" dirty="0"/>
              <a:t>BASIC Dashboard for your monthly QI meetings coming September 2021</a:t>
            </a:r>
          </a:p>
          <a:p>
            <a:r>
              <a:rPr lang="en-US" sz="3200" dirty="0"/>
              <a:t>BASIC Grand Rounds- reach out to </a:t>
            </a:r>
            <a:r>
              <a:rPr lang="en-US" sz="3200" dirty="0">
                <a:hlinkClick r:id="rId3"/>
              </a:rPr>
              <a:t>info@ilpqc.org</a:t>
            </a:r>
            <a:r>
              <a:rPr lang="en-US" sz="3200" dirty="0"/>
              <a:t> for scheduling, teams are already signing up!</a:t>
            </a:r>
          </a:p>
          <a:p>
            <a:endParaRPr lang="en-US" dirty="0"/>
          </a:p>
          <a:p>
            <a:endParaRPr lang="en-US" dirty="0"/>
          </a:p>
          <a:p>
            <a:endParaRPr lang="en-US" dirty="0"/>
          </a:p>
        </p:txBody>
      </p:sp>
      <p:sp>
        <p:nvSpPr>
          <p:cNvPr id="4" name="Slide Number Placeholder 3"/>
          <p:cNvSpPr>
            <a:spLocks noGrp="1"/>
          </p:cNvSpPr>
          <p:nvPr>
            <p:ph type="sldNum" sz="quarter" idx="10"/>
          </p:nvPr>
        </p:nvSpPr>
        <p:spPr>
          <a:xfrm>
            <a:off x="8970380" y="619216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7" name="Slide Number Placeholder 3"/>
          <p:cNvSpPr txBox="1">
            <a:spLocks/>
          </p:cNvSpPr>
          <p:nvPr/>
        </p:nvSpPr>
        <p:spPr>
          <a:xfrm>
            <a:off x="8970380" y="61921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4440" y="3949346"/>
            <a:ext cx="6608720" cy="212936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1294" y="1891153"/>
            <a:ext cx="4983481" cy="2105391"/>
          </a:xfrm>
          <a:prstGeom prst="rect">
            <a:avLst/>
          </a:prstGeom>
        </p:spPr>
      </p:pic>
      <p:sp>
        <p:nvSpPr>
          <p:cNvPr id="11" name="Rounded Rectangle 10"/>
          <p:cNvSpPr/>
          <p:nvPr/>
        </p:nvSpPr>
        <p:spPr>
          <a:xfrm>
            <a:off x="8380827" y="2340487"/>
            <a:ext cx="2715975" cy="1005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Example Dashboard</a:t>
            </a:r>
          </a:p>
        </p:txBody>
      </p:sp>
    </p:spTree>
    <p:extLst>
      <p:ext uri="{BB962C8B-B14F-4D97-AF65-F5344CB8AC3E}">
        <p14:creationId xmlns:p14="http://schemas.microsoft.com/office/powerpoint/2010/main" val="327205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NEW BASIC Resources </a:t>
            </a:r>
          </a:p>
        </p:txBody>
      </p:sp>
      <p:sp>
        <p:nvSpPr>
          <p:cNvPr id="3" name="Content Placeholder 2"/>
          <p:cNvSpPr>
            <a:spLocks noGrp="1"/>
          </p:cNvSpPr>
          <p:nvPr>
            <p:ph idx="1"/>
          </p:nvPr>
        </p:nvSpPr>
        <p:spPr>
          <a:xfrm>
            <a:off x="468823" y="1690688"/>
            <a:ext cx="4396353" cy="4351338"/>
          </a:xfrm>
        </p:spPr>
        <p:txBody>
          <a:bodyPr>
            <a:normAutofit fontScale="92500" lnSpcReduction="10000"/>
          </a:bodyPr>
          <a:lstStyle/>
          <a:p>
            <a:r>
              <a:rPr lang="en-US" dirty="0" smtClean="0">
                <a:hlinkClick r:id="rId3"/>
              </a:rPr>
              <a:t>Newborn </a:t>
            </a:r>
            <a:r>
              <a:rPr lang="en-US" dirty="0">
                <a:hlinkClick r:id="rId3"/>
              </a:rPr>
              <a:t>Admission Report (LD RN to Newborn RN)</a:t>
            </a:r>
            <a:r>
              <a:rPr lang="en-US" dirty="0"/>
              <a:t> May 2021; Use this template to standardize communication between L&amp;D nurse and receiving newborn/postpartum nurse</a:t>
            </a:r>
          </a:p>
          <a:p>
            <a:r>
              <a:rPr lang="en-US" dirty="0">
                <a:hlinkClick r:id="rId4"/>
              </a:rPr>
              <a:t>Newborn Nurse to Pediatrician Communication Tool:</a:t>
            </a:r>
            <a:r>
              <a:rPr lang="en-US" dirty="0"/>
              <a:t> Use this template to standardize communication between the newborn/postpartum nurse to the pediatrician on newborn status</a:t>
            </a:r>
          </a:p>
          <a:p>
            <a:endParaRPr lang="en-US" dirty="0"/>
          </a:p>
          <a:p>
            <a:endParaRPr lang="en-US" dirty="0"/>
          </a:p>
          <a:p>
            <a:endParaRPr lang="en-US" dirty="0"/>
          </a:p>
        </p:txBody>
      </p:sp>
      <p:sp>
        <p:nvSpPr>
          <p:cNvPr id="4" name="Slide Number Placeholder 3"/>
          <p:cNvSpPr>
            <a:spLocks noGrp="1"/>
          </p:cNvSpPr>
          <p:nvPr>
            <p:ph type="sldNum" sz="quarter" idx="10"/>
          </p:nvPr>
        </p:nvSpPr>
        <p:spPr>
          <a:xfrm>
            <a:off x="8970380" y="619216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7" name="Slide Number Placeholder 3"/>
          <p:cNvSpPr txBox="1">
            <a:spLocks/>
          </p:cNvSpPr>
          <p:nvPr/>
        </p:nvSpPr>
        <p:spPr>
          <a:xfrm>
            <a:off x="8970380" y="61921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5529" y="1690688"/>
            <a:ext cx="308426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1211" y="1690688"/>
            <a:ext cx="3372098" cy="4370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9139331"/>
      </p:ext>
    </p:extLst>
  </p:cSld>
  <p:clrMapOvr>
    <a:masterClrMapping/>
  </p:clrMapOvr>
</p:sld>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id="{35224A54-0256-BC4D-BA49-E4C8CBDEF290}" vid="{6F8BB9A5-9E34-5741-BA29-5AC8BAD13B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SSM Health">
      <a:dk1>
        <a:srgbClr val="000000"/>
      </a:dk1>
      <a:lt1>
        <a:srgbClr val="FFFFFF"/>
      </a:lt1>
      <a:dk2>
        <a:srgbClr val="595959"/>
      </a:dk2>
      <a:lt2>
        <a:srgbClr val="E7E6E6"/>
      </a:lt2>
      <a:accent1>
        <a:srgbClr val="001F5F"/>
      </a:accent1>
      <a:accent2>
        <a:srgbClr val="923083"/>
      </a:accent2>
      <a:accent3>
        <a:srgbClr val="E57100"/>
      </a:accent3>
      <a:accent4>
        <a:srgbClr val="6CA338"/>
      </a:accent4>
      <a:accent5>
        <a:srgbClr val="008387"/>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noAutofit/>
      </a:bodyPr>
      <a:lstStyle>
        <a:defPPr marL="0" indent="-228600" algn="l">
          <a:lnSpc>
            <a:spcPts val="1800"/>
          </a:lnSpc>
          <a:spcAft>
            <a:spcPts val="600"/>
          </a:spcAft>
          <a:defRPr sz="1800" b="0" dirty="0" err="1" smtClean="0">
            <a:solidFill>
              <a:schemeClr val="tx2"/>
            </a:solidFill>
          </a:defRPr>
        </a:defPPr>
      </a:lstStyle>
    </a:txDef>
  </a:objectDefaults>
  <a:extraClrSchemeLst/>
  <a:extLst>
    <a:ext uri="{05A4C25C-085E-4340-85A3-A5531E510DB2}">
      <thm15:themeFamily xmlns:thm15="http://schemas.microsoft.com/office/thememl/2012/main" name="ssm_ppt_16x9_200212" id="{94402A47-AC9E-C940-8011-D09AC3D58B01}" vid="{2D7DCE3D-1281-BC4C-9586-4AC321888EE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3372</Words>
  <Application>Microsoft Office PowerPoint</Application>
  <PresentationFormat>Widescreen</PresentationFormat>
  <Paragraphs>519</Paragraphs>
  <Slides>59</Slides>
  <Notes>43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59</vt:i4>
      </vt:variant>
    </vt:vector>
  </HeadingPairs>
  <TitlesOfParts>
    <vt:vector size="72" baseType="lpstr">
      <vt:lpstr>ＭＳ Ｐゴシック</vt:lpstr>
      <vt:lpstr>Arial</vt:lpstr>
      <vt:lpstr>Calibri</vt:lpstr>
      <vt:lpstr>Calibri Light</vt:lpstr>
      <vt:lpstr>Lato</vt:lpstr>
      <vt:lpstr>Lato Medium</vt:lpstr>
      <vt:lpstr>Symbol</vt:lpstr>
      <vt:lpstr>Verdana</vt:lpstr>
      <vt:lpstr>Wingdings</vt:lpstr>
      <vt:lpstr>1_Office Theme</vt:lpstr>
      <vt:lpstr>2_Office Theme</vt:lpstr>
      <vt:lpstr>Office Theme</vt:lpstr>
      <vt:lpstr>3_Office Theme</vt:lpstr>
      <vt:lpstr>Stop, Collaborate, and Listen: ABX Debriefs, Time Outs, and Stop Orders</vt:lpstr>
      <vt:lpstr>Call Overview</vt:lpstr>
      <vt:lpstr>Obtain a Certificate in  Quality Improvement Science!</vt:lpstr>
      <vt:lpstr>IHI Open School Access Sign up for  your hospital’s slots TODAY</vt:lpstr>
      <vt:lpstr>BASIC &amp; Birth Equity Teams Call  Timing: We want your feedback</vt:lpstr>
      <vt:lpstr>BASIC Updates &amp; Data Review</vt:lpstr>
      <vt:lpstr>Upcoming Teams Calls</vt:lpstr>
      <vt:lpstr>BASIC QI Strategies Resources</vt:lpstr>
      <vt:lpstr>NEW BASIC Resources </vt:lpstr>
      <vt:lpstr>BASIC Hospital Team Data Submission</vt:lpstr>
      <vt:lpstr>Structure Measures:  Health Care Team and Family Education</vt:lpstr>
      <vt:lpstr>Assessment and Communication Strategies</vt:lpstr>
      <vt:lpstr>Structure Measures:  Assessment &amp; Initiation </vt:lpstr>
      <vt:lpstr>Blood Cultures &amp;  De-Escalation Protocols</vt:lpstr>
      <vt:lpstr>Antibiotic Time Outs, Stop-Times, and Dosing Guidelines</vt:lpstr>
      <vt:lpstr>Process Measures:  Health Care Team &amp; Family Education</vt:lpstr>
      <vt:lpstr>Process Measures:  Assessment &amp; Initiation</vt:lpstr>
      <vt:lpstr>Process Measures: Antibiotic De-escalation</vt:lpstr>
      <vt:lpstr>Outcome Measures: Antibiotics Continued Past Negative  Blood Culture Result</vt:lpstr>
      <vt:lpstr>Outcome Measure: Antibiotic Prescribing Rate</vt:lpstr>
      <vt:lpstr>BASIC Key Drivers: What We’ve Worked On</vt:lpstr>
      <vt:lpstr>Driver 3: Appropriate Administration  and De-escalation</vt:lpstr>
      <vt:lpstr>STOP: Implement Antibiotic Stop Times</vt:lpstr>
      <vt:lpstr>Error Reduction Strategies</vt:lpstr>
      <vt:lpstr>Designing Systems to Reduce Errors</vt:lpstr>
      <vt:lpstr>PowerPoint Presentation</vt:lpstr>
      <vt:lpstr>Antibiotic Automatic Stop Times</vt:lpstr>
      <vt:lpstr>Automatic Stop Times: Toolkit Resources</vt:lpstr>
      <vt:lpstr>Alternative Approach</vt:lpstr>
      <vt:lpstr>COLLABORATE &amp; LISTEN: Reevaluate antibiotic appropriateness (discussion/time out)</vt:lpstr>
      <vt:lpstr>Antibiotic Discussions/Time Outs</vt:lpstr>
      <vt:lpstr>Sample ABX Time Out Checklist</vt:lpstr>
      <vt:lpstr>Decisions, decisions, decisions</vt:lpstr>
      <vt:lpstr>Resources to Support ABX Discussions/Time Outs</vt:lpstr>
      <vt:lpstr>QI Corner </vt:lpstr>
      <vt:lpstr>PDSA Cycles Take your QI skills to the next level</vt:lpstr>
      <vt:lpstr>Small tests of change </vt:lpstr>
      <vt:lpstr>PDSA Cycle- useful tools </vt:lpstr>
      <vt:lpstr>Team Talk</vt:lpstr>
      <vt:lpstr>Communication Strategies</vt:lpstr>
      <vt:lpstr> Neonatal Conditions Requiring Pediatric Hospitalist/Neonatologist Attendance </vt:lpstr>
      <vt:lpstr>Content of Information</vt:lpstr>
      <vt:lpstr>SBAR Example</vt:lpstr>
      <vt:lpstr>OB Debrief Huddle</vt:lpstr>
      <vt:lpstr>Foster Family Education &amp; Partnership</vt:lpstr>
      <vt:lpstr>BASIC Family Education Resources</vt:lpstr>
      <vt:lpstr>Family Education Video Premiere! </vt:lpstr>
      <vt:lpstr>Next Steps</vt:lpstr>
      <vt:lpstr>Office Hours: Blood Culture Process Mapping &amp; Communication Optimization</vt:lpstr>
      <vt:lpstr>BASIC After Hours Blood Cultures</vt:lpstr>
      <vt:lpstr>SSM Health Illinois Good Samaritan Hospital Mt. Vernon, Illinois</vt:lpstr>
      <vt:lpstr>SSM Health Illinois St. Mary’s Hospital Centralia, Illinois</vt:lpstr>
      <vt:lpstr>PowerPoint Presentation</vt:lpstr>
      <vt:lpstr>Next Steps</vt:lpstr>
      <vt:lpstr>Thank You</vt:lpstr>
      <vt:lpstr>Steps to investigate at your hospital</vt:lpstr>
      <vt:lpstr>Thanks to our Funders</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Advisory Workgroup</dc:title>
  <dc:creator>Eileen Fleming Suse</dc:creator>
  <cp:lastModifiedBy>Weiss, Daniel</cp:lastModifiedBy>
  <cp:revision>208</cp:revision>
  <dcterms:created xsi:type="dcterms:W3CDTF">2021-06-03T19:59:20Z</dcterms:created>
  <dcterms:modified xsi:type="dcterms:W3CDTF">2021-07-20T18:37:48Z</dcterms:modified>
</cp:coreProperties>
</file>