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53"/>
  </p:notesMasterIdLst>
  <p:sldIdLst>
    <p:sldId id="256" r:id="rId2"/>
    <p:sldId id="257" r:id="rId3"/>
    <p:sldId id="258" r:id="rId4"/>
    <p:sldId id="259" r:id="rId5"/>
    <p:sldId id="263" r:id="rId6"/>
    <p:sldId id="264" r:id="rId7"/>
    <p:sldId id="265" r:id="rId8"/>
    <p:sldId id="267" r:id="rId9"/>
    <p:sldId id="272" r:id="rId10"/>
    <p:sldId id="319" r:id="rId11"/>
    <p:sldId id="274" r:id="rId12"/>
    <p:sldId id="320" r:id="rId13"/>
    <p:sldId id="322" r:id="rId14"/>
    <p:sldId id="321" r:id="rId15"/>
    <p:sldId id="323" r:id="rId16"/>
    <p:sldId id="277" r:id="rId17"/>
    <p:sldId id="278" r:id="rId18"/>
    <p:sldId id="279" r:id="rId19"/>
    <p:sldId id="280" r:id="rId20"/>
    <p:sldId id="281" r:id="rId21"/>
    <p:sldId id="282" r:id="rId22"/>
    <p:sldId id="283" r:id="rId23"/>
    <p:sldId id="285" r:id="rId24"/>
    <p:sldId id="286" r:id="rId25"/>
    <p:sldId id="289" r:id="rId26"/>
    <p:sldId id="290" r:id="rId27"/>
    <p:sldId id="291" r:id="rId28"/>
    <p:sldId id="292" r:id="rId29"/>
    <p:sldId id="293" r:id="rId30"/>
    <p:sldId id="294" r:id="rId31"/>
    <p:sldId id="295" r:id="rId32"/>
    <p:sldId id="325" r:id="rId33"/>
    <p:sldId id="316" r:id="rId34"/>
    <p:sldId id="324" r:id="rId35"/>
    <p:sldId id="318" r:id="rId36"/>
    <p:sldId id="297" r:id="rId37"/>
    <p:sldId id="298" r:id="rId38"/>
    <p:sldId id="299" r:id="rId39"/>
    <p:sldId id="300" r:id="rId40"/>
    <p:sldId id="301" r:id="rId41"/>
    <p:sldId id="304" r:id="rId42"/>
    <p:sldId id="305" r:id="rId43"/>
    <p:sldId id="306" r:id="rId44"/>
    <p:sldId id="307" r:id="rId45"/>
    <p:sldId id="308" r:id="rId46"/>
    <p:sldId id="309" r:id="rId47"/>
    <p:sldId id="311" r:id="rId48"/>
    <p:sldId id="312" r:id="rId49"/>
    <p:sldId id="313" r:id="rId50"/>
    <p:sldId id="314" r:id="rId51"/>
    <p:sldId id="315" r:id="rId52"/>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Garamond" panose="02020404030301010803" pitchFamily="18"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7045" autoAdjust="0"/>
  </p:normalViewPr>
  <p:slideViewPr>
    <p:cSldViewPr snapToGrid="0">
      <p:cViewPr varScale="1">
        <p:scale>
          <a:sx n="98" d="100"/>
          <a:sy n="98" d="100"/>
        </p:scale>
        <p:origin x="204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34720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245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42" name="Shape 24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11</a:t>
            </a:fld>
            <a:endParaRPr/>
          </a:p>
        </p:txBody>
      </p:sp>
    </p:spTree>
    <p:extLst>
      <p:ext uri="{BB962C8B-B14F-4D97-AF65-F5344CB8AC3E}">
        <p14:creationId xmlns:p14="http://schemas.microsoft.com/office/powerpoint/2010/main" val="2388934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68" name="Shape 2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660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76" name="Shape 276"/>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17</a:t>
            </a:fld>
            <a:endParaRPr/>
          </a:p>
        </p:txBody>
      </p:sp>
    </p:spTree>
    <p:extLst>
      <p:ext uri="{BB962C8B-B14F-4D97-AF65-F5344CB8AC3E}">
        <p14:creationId xmlns:p14="http://schemas.microsoft.com/office/powerpoint/2010/main" val="363353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84" name="Shape 28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18</a:t>
            </a:fld>
            <a:endParaRPr/>
          </a:p>
        </p:txBody>
      </p:sp>
    </p:spTree>
    <p:extLst>
      <p:ext uri="{BB962C8B-B14F-4D97-AF65-F5344CB8AC3E}">
        <p14:creationId xmlns:p14="http://schemas.microsoft.com/office/powerpoint/2010/main" val="1419581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92" name="Shape 29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19</a:t>
            </a:fld>
            <a:endParaRPr/>
          </a:p>
        </p:txBody>
      </p:sp>
    </p:spTree>
    <p:extLst>
      <p:ext uri="{BB962C8B-B14F-4D97-AF65-F5344CB8AC3E}">
        <p14:creationId xmlns:p14="http://schemas.microsoft.com/office/powerpoint/2010/main" val="504259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300" name="Shape 300"/>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20</a:t>
            </a:fld>
            <a:endParaRPr/>
          </a:p>
        </p:txBody>
      </p:sp>
    </p:spTree>
    <p:extLst>
      <p:ext uri="{BB962C8B-B14F-4D97-AF65-F5344CB8AC3E}">
        <p14:creationId xmlns:p14="http://schemas.microsoft.com/office/powerpoint/2010/main" val="303047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311" name="Shape 31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21</a:t>
            </a:fld>
            <a:endParaRPr/>
          </a:p>
        </p:txBody>
      </p:sp>
    </p:spTree>
    <p:extLst>
      <p:ext uri="{BB962C8B-B14F-4D97-AF65-F5344CB8AC3E}">
        <p14:creationId xmlns:p14="http://schemas.microsoft.com/office/powerpoint/2010/main" val="62753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rtl="0">
              <a:spcBef>
                <a:spcPts val="0"/>
              </a:spcBef>
              <a:spcAft>
                <a:spcPts val="0"/>
              </a:spcAft>
              <a:buNone/>
            </a:pPr>
            <a:endParaRPr/>
          </a:p>
        </p:txBody>
      </p:sp>
      <p:sp>
        <p:nvSpPr>
          <p:cNvPr id="319" name="Shape 31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rtl="0">
              <a:spcBef>
                <a:spcPts val="0"/>
              </a:spcBef>
              <a:spcAft>
                <a:spcPts val="0"/>
              </a:spcAft>
              <a:buClr>
                <a:schemeClr val="dk1"/>
              </a:buClr>
              <a:buSzPts val="1200"/>
              <a:buFont typeface="Calibri"/>
              <a:buNone/>
            </a:pPr>
            <a:fld id="{00000000-1234-1234-1234-123412341234}" type="slidenum">
              <a:rPr lang="en-US"/>
              <a:t>22</a:t>
            </a:fld>
            <a:endParaRPr/>
          </a:p>
        </p:txBody>
      </p:sp>
    </p:spTree>
    <p:extLst>
      <p:ext uri="{BB962C8B-B14F-4D97-AF65-F5344CB8AC3E}">
        <p14:creationId xmlns:p14="http://schemas.microsoft.com/office/powerpoint/2010/main" val="1632069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336" name="Shape 336"/>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23</a:t>
            </a:fld>
            <a:endParaRPr/>
          </a:p>
        </p:txBody>
      </p:sp>
    </p:spTree>
    <p:extLst>
      <p:ext uri="{BB962C8B-B14F-4D97-AF65-F5344CB8AC3E}">
        <p14:creationId xmlns:p14="http://schemas.microsoft.com/office/powerpoint/2010/main" val="1091003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345" name="Shape 34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24</a:t>
            </a:fld>
            <a:endParaRPr/>
          </a:p>
        </p:txBody>
      </p:sp>
    </p:spTree>
    <p:extLst>
      <p:ext uri="{BB962C8B-B14F-4D97-AF65-F5344CB8AC3E}">
        <p14:creationId xmlns:p14="http://schemas.microsoft.com/office/powerpoint/2010/main" val="193749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02456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378" name="Shape 378"/>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25</a:t>
            </a:fld>
            <a:endParaRPr/>
          </a:p>
        </p:txBody>
      </p:sp>
    </p:spTree>
    <p:extLst>
      <p:ext uri="{BB962C8B-B14F-4D97-AF65-F5344CB8AC3E}">
        <p14:creationId xmlns:p14="http://schemas.microsoft.com/office/powerpoint/2010/main" val="3428144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387" name="Shape 38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26</a:t>
            </a:fld>
            <a:endParaRPr/>
          </a:p>
        </p:txBody>
      </p:sp>
    </p:spTree>
    <p:extLst>
      <p:ext uri="{BB962C8B-B14F-4D97-AF65-F5344CB8AC3E}">
        <p14:creationId xmlns:p14="http://schemas.microsoft.com/office/powerpoint/2010/main" val="1691382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395" name="Shape 39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27</a:t>
            </a:fld>
            <a:endParaRPr/>
          </a:p>
        </p:txBody>
      </p:sp>
    </p:spTree>
    <p:extLst>
      <p:ext uri="{BB962C8B-B14F-4D97-AF65-F5344CB8AC3E}">
        <p14:creationId xmlns:p14="http://schemas.microsoft.com/office/powerpoint/2010/main" val="1401572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06" name="Shape 406"/>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28</a:t>
            </a:fld>
            <a:endParaRPr/>
          </a:p>
        </p:txBody>
      </p:sp>
    </p:spTree>
    <p:extLst>
      <p:ext uri="{BB962C8B-B14F-4D97-AF65-F5344CB8AC3E}">
        <p14:creationId xmlns:p14="http://schemas.microsoft.com/office/powerpoint/2010/main" val="2133619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14" name="Shape 41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29</a:t>
            </a:fld>
            <a:endParaRPr/>
          </a:p>
        </p:txBody>
      </p:sp>
    </p:spTree>
    <p:extLst>
      <p:ext uri="{BB962C8B-B14F-4D97-AF65-F5344CB8AC3E}">
        <p14:creationId xmlns:p14="http://schemas.microsoft.com/office/powerpoint/2010/main" val="4156863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30" name="Shape 430"/>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30</a:t>
            </a:fld>
            <a:endParaRPr/>
          </a:p>
        </p:txBody>
      </p:sp>
    </p:spTree>
    <p:extLst>
      <p:ext uri="{BB962C8B-B14F-4D97-AF65-F5344CB8AC3E}">
        <p14:creationId xmlns:p14="http://schemas.microsoft.com/office/powerpoint/2010/main" val="4283158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0" name="Shape 44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41" name="Shape 44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31</a:t>
            </a:fld>
            <a:endParaRPr/>
          </a:p>
        </p:txBody>
      </p:sp>
    </p:spTree>
    <p:extLst>
      <p:ext uri="{BB962C8B-B14F-4D97-AF65-F5344CB8AC3E}">
        <p14:creationId xmlns:p14="http://schemas.microsoft.com/office/powerpoint/2010/main" val="2190782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58" name="Shape 458"/>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36</a:t>
            </a:fld>
            <a:endParaRPr/>
          </a:p>
        </p:txBody>
      </p:sp>
    </p:spTree>
    <p:extLst>
      <p:ext uri="{BB962C8B-B14F-4D97-AF65-F5344CB8AC3E}">
        <p14:creationId xmlns:p14="http://schemas.microsoft.com/office/powerpoint/2010/main" val="2801012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66" name="Shape 466"/>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37</a:t>
            </a:fld>
            <a:endParaRPr/>
          </a:p>
        </p:txBody>
      </p:sp>
    </p:spTree>
    <p:extLst>
      <p:ext uri="{BB962C8B-B14F-4D97-AF65-F5344CB8AC3E}">
        <p14:creationId xmlns:p14="http://schemas.microsoft.com/office/powerpoint/2010/main" val="1321646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74" name="Shape 47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38</a:t>
            </a:fld>
            <a:endParaRPr/>
          </a:p>
        </p:txBody>
      </p:sp>
    </p:spTree>
    <p:extLst>
      <p:ext uri="{BB962C8B-B14F-4D97-AF65-F5344CB8AC3E}">
        <p14:creationId xmlns:p14="http://schemas.microsoft.com/office/powerpoint/2010/main" val="168426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104" name="Shape 10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3</a:t>
            </a:fld>
            <a:endParaRPr/>
          </a:p>
        </p:txBody>
      </p:sp>
    </p:spTree>
    <p:extLst>
      <p:ext uri="{BB962C8B-B14F-4D97-AF65-F5344CB8AC3E}">
        <p14:creationId xmlns:p14="http://schemas.microsoft.com/office/powerpoint/2010/main" val="3786865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2" name="Shape 48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83" name="Shape 48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39</a:t>
            </a:fld>
            <a:endParaRPr/>
          </a:p>
        </p:txBody>
      </p:sp>
    </p:spTree>
    <p:extLst>
      <p:ext uri="{BB962C8B-B14F-4D97-AF65-F5344CB8AC3E}">
        <p14:creationId xmlns:p14="http://schemas.microsoft.com/office/powerpoint/2010/main" val="3698146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1" name="Shape 49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492" name="Shape 49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40</a:t>
            </a:fld>
            <a:endParaRPr/>
          </a:p>
        </p:txBody>
      </p:sp>
    </p:spTree>
    <p:extLst>
      <p:ext uri="{BB962C8B-B14F-4D97-AF65-F5344CB8AC3E}">
        <p14:creationId xmlns:p14="http://schemas.microsoft.com/office/powerpoint/2010/main" val="4071609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517" name="Shape 51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41</a:t>
            </a:fld>
            <a:endParaRPr/>
          </a:p>
        </p:txBody>
      </p:sp>
    </p:spTree>
    <p:extLst>
      <p:ext uri="{BB962C8B-B14F-4D97-AF65-F5344CB8AC3E}">
        <p14:creationId xmlns:p14="http://schemas.microsoft.com/office/powerpoint/2010/main" val="1806058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6" name="Shape 526"/>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527" name="Shape 527"/>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42</a:t>
            </a:fld>
            <a:endParaRPr/>
          </a:p>
        </p:txBody>
      </p:sp>
    </p:spTree>
    <p:extLst>
      <p:ext uri="{BB962C8B-B14F-4D97-AF65-F5344CB8AC3E}">
        <p14:creationId xmlns:p14="http://schemas.microsoft.com/office/powerpoint/2010/main" val="3804702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457200" lvl="0" indent="-298450" rtl="0">
              <a:lnSpc>
                <a:spcPct val="115000"/>
              </a:lnSpc>
              <a:spcBef>
                <a:spcPts val="0"/>
              </a:spcBef>
              <a:spcAft>
                <a:spcPts val="0"/>
              </a:spcAft>
              <a:buSzPts val="1100"/>
              <a:buFont typeface="Arial"/>
              <a:buChar char="●"/>
            </a:pPr>
            <a:r>
              <a:rPr lang="en-US" dirty="0"/>
              <a:t>Begin the conversation by asking the RN to notify MD of second stage. </a:t>
            </a:r>
            <a:endParaRPr dirty="0"/>
          </a:p>
          <a:p>
            <a:pPr marL="914400" lvl="1" indent="-298450" rtl="0">
              <a:lnSpc>
                <a:spcPct val="115000"/>
              </a:lnSpc>
              <a:spcBef>
                <a:spcPts val="0"/>
              </a:spcBef>
              <a:spcAft>
                <a:spcPts val="0"/>
              </a:spcAft>
              <a:buSzPts val="1100"/>
              <a:buFont typeface="Arial"/>
              <a:buChar char="○"/>
            </a:pPr>
            <a:r>
              <a:rPr lang="en-US" dirty="0"/>
              <a:t>Utilize SBAR to advocate for appropriate patient care. </a:t>
            </a:r>
            <a:endParaRPr dirty="0"/>
          </a:p>
          <a:p>
            <a:pPr marL="457200" lvl="0" indent="-298450" rtl="0">
              <a:lnSpc>
                <a:spcPct val="115000"/>
              </a:lnSpc>
              <a:spcBef>
                <a:spcPts val="0"/>
              </a:spcBef>
              <a:spcAft>
                <a:spcPts val="0"/>
              </a:spcAft>
              <a:buSzPts val="1100"/>
              <a:buFont typeface="Arial"/>
              <a:buChar char="●"/>
            </a:pPr>
            <a:r>
              <a:rPr lang="en-US" dirty="0"/>
              <a:t>Request non-role playing learner to demonstrate fetal position in maternal pelvis utilizing manequins.  </a:t>
            </a:r>
            <a:endParaRPr dirty="0"/>
          </a:p>
          <a:p>
            <a:pPr marL="457200" lvl="0" indent="-298450" rtl="0">
              <a:lnSpc>
                <a:spcPct val="115000"/>
              </a:lnSpc>
              <a:spcBef>
                <a:spcPts val="0"/>
              </a:spcBef>
              <a:spcAft>
                <a:spcPts val="0"/>
              </a:spcAft>
              <a:buSzPts val="1100"/>
              <a:buFont typeface="Arial"/>
              <a:buChar char="●"/>
            </a:pPr>
            <a:r>
              <a:rPr lang="en-US" dirty="0"/>
              <a:t>What interventions could you do to help facilitate the descent of the fetus?</a:t>
            </a:r>
            <a:endParaRPr dirty="0"/>
          </a:p>
          <a:p>
            <a:pPr marL="914400" lvl="1" indent="-298450" rtl="0">
              <a:lnSpc>
                <a:spcPct val="115000"/>
              </a:lnSpc>
              <a:spcBef>
                <a:spcPts val="0"/>
              </a:spcBef>
              <a:spcAft>
                <a:spcPts val="0"/>
              </a:spcAft>
              <a:buSzPts val="1100"/>
              <a:buFont typeface="Arial"/>
              <a:buChar char="○"/>
            </a:pPr>
            <a:r>
              <a:rPr lang="en-US" dirty="0"/>
              <a:t>Empty Bladder</a:t>
            </a:r>
            <a:endParaRPr dirty="0"/>
          </a:p>
          <a:p>
            <a:pPr marL="914400" lvl="1" indent="-298450" rtl="0">
              <a:lnSpc>
                <a:spcPct val="115000"/>
              </a:lnSpc>
              <a:spcBef>
                <a:spcPts val="0"/>
              </a:spcBef>
              <a:spcAft>
                <a:spcPts val="0"/>
              </a:spcAft>
              <a:buSzPts val="1100"/>
              <a:buFont typeface="Arial"/>
              <a:buChar char="○"/>
            </a:pPr>
            <a:r>
              <a:rPr lang="en-US" dirty="0"/>
              <a:t>Position Changes – discuss appropriate maternal positions to facilitate rotation of fetal presenting part. </a:t>
            </a:r>
            <a:endParaRPr dirty="0"/>
          </a:p>
          <a:p>
            <a:pPr marL="914400" lvl="1" indent="-298450" rtl="0">
              <a:lnSpc>
                <a:spcPct val="115000"/>
              </a:lnSpc>
              <a:spcBef>
                <a:spcPts val="0"/>
              </a:spcBef>
              <a:spcAft>
                <a:spcPts val="0"/>
              </a:spcAft>
              <a:buSzPts val="1100"/>
              <a:buFont typeface="Arial"/>
              <a:buChar char="○"/>
            </a:pPr>
            <a:r>
              <a:rPr lang="en-US" dirty="0"/>
              <a:t>Continue/titrate oxytocin PRN</a:t>
            </a:r>
            <a:endParaRPr dirty="0"/>
          </a:p>
          <a:p>
            <a:pPr marL="914400" lvl="1" indent="-298450" rtl="0">
              <a:lnSpc>
                <a:spcPct val="115000"/>
              </a:lnSpc>
              <a:spcBef>
                <a:spcPts val="0"/>
              </a:spcBef>
              <a:spcAft>
                <a:spcPts val="0"/>
              </a:spcAft>
              <a:buSzPts val="1100"/>
              <a:buFont typeface="Arial"/>
              <a:buChar char="○"/>
            </a:pPr>
            <a:r>
              <a:rPr lang="en-US" dirty="0"/>
              <a:t>Consider epidural bolus</a:t>
            </a:r>
            <a:endParaRPr dirty="0"/>
          </a:p>
          <a:p>
            <a:pPr marL="457200" lvl="0" indent="-298450" rtl="0">
              <a:lnSpc>
                <a:spcPct val="115000"/>
              </a:lnSpc>
              <a:spcBef>
                <a:spcPts val="0"/>
              </a:spcBef>
              <a:spcAft>
                <a:spcPts val="0"/>
              </a:spcAft>
              <a:buSzPts val="1100"/>
              <a:buFont typeface="Arial"/>
              <a:buChar char="●"/>
            </a:pPr>
            <a:r>
              <a:rPr lang="en-US" dirty="0"/>
              <a:t>How often should you change patient positions?</a:t>
            </a:r>
            <a:endParaRPr dirty="0"/>
          </a:p>
          <a:p>
            <a:pPr marL="914400" lvl="1" indent="-298450" rtl="0">
              <a:lnSpc>
                <a:spcPct val="115000"/>
              </a:lnSpc>
              <a:spcBef>
                <a:spcPts val="0"/>
              </a:spcBef>
              <a:spcAft>
                <a:spcPts val="0"/>
              </a:spcAft>
              <a:buSzPts val="1100"/>
              <a:buFont typeface="Arial"/>
              <a:buChar char="○"/>
            </a:pPr>
            <a:r>
              <a:rPr lang="en-US" dirty="0"/>
              <a:t>every 30 minutes</a:t>
            </a:r>
            <a:endParaRPr dirty="0"/>
          </a:p>
          <a:p>
            <a:pPr marL="457200" lvl="0" indent="-298450" rtl="0">
              <a:lnSpc>
                <a:spcPct val="115000"/>
              </a:lnSpc>
              <a:spcBef>
                <a:spcPts val="0"/>
              </a:spcBef>
              <a:spcAft>
                <a:spcPts val="0"/>
              </a:spcAft>
              <a:buSzPts val="1100"/>
              <a:buFont typeface="Arial"/>
              <a:buChar char="●"/>
            </a:pPr>
            <a:r>
              <a:rPr lang="en-US" dirty="0"/>
              <a:t>How long should you allow for passive descent of the fetus?</a:t>
            </a:r>
            <a:endParaRPr dirty="0"/>
          </a:p>
          <a:p>
            <a:pPr marL="914400" lvl="1" indent="-298450" rtl="0">
              <a:lnSpc>
                <a:spcPct val="115000"/>
              </a:lnSpc>
              <a:spcBef>
                <a:spcPts val="0"/>
              </a:spcBef>
              <a:spcAft>
                <a:spcPts val="0"/>
              </a:spcAft>
              <a:buSzPts val="1100"/>
              <a:buFont typeface="Arial"/>
              <a:buChar char="○"/>
            </a:pPr>
            <a:r>
              <a:rPr lang="en-US" dirty="0"/>
              <a:t>No longer than 2 hours</a:t>
            </a:r>
            <a:endParaRPr dirty="0"/>
          </a:p>
          <a:p>
            <a:pPr marL="0" lvl="0" indent="0">
              <a:spcBef>
                <a:spcPts val="0"/>
              </a:spcBef>
              <a:spcAft>
                <a:spcPts val="0"/>
              </a:spcAft>
              <a:buNone/>
            </a:pPr>
            <a:endParaRPr dirty="0"/>
          </a:p>
        </p:txBody>
      </p:sp>
      <p:sp>
        <p:nvSpPr>
          <p:cNvPr id="535" name="Shape 53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43</a:t>
            </a:fld>
            <a:endParaRPr/>
          </a:p>
        </p:txBody>
      </p:sp>
    </p:spTree>
    <p:extLst>
      <p:ext uri="{BB962C8B-B14F-4D97-AF65-F5344CB8AC3E}">
        <p14:creationId xmlns:p14="http://schemas.microsoft.com/office/powerpoint/2010/main" val="2508804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2" name="Shape 54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457200" lvl="0" indent="-298450" rtl="0">
              <a:lnSpc>
                <a:spcPct val="115000"/>
              </a:lnSpc>
              <a:spcBef>
                <a:spcPts val="0"/>
              </a:spcBef>
              <a:spcAft>
                <a:spcPts val="0"/>
              </a:spcAft>
              <a:buSzPts val="1100"/>
              <a:buFont typeface="Arial"/>
              <a:buChar char="●"/>
            </a:pPr>
            <a:r>
              <a:rPr lang="en-US" dirty="0"/>
              <a:t>Request RN 3 learner to demonstrate fetal position in maternal pelvis utilizing manikins.	</a:t>
            </a:r>
            <a:endParaRPr dirty="0"/>
          </a:p>
          <a:p>
            <a:pPr marL="457200" lvl="0" indent="-298450" rtl="0">
              <a:lnSpc>
                <a:spcPct val="115000"/>
              </a:lnSpc>
              <a:spcBef>
                <a:spcPts val="0"/>
              </a:spcBef>
              <a:spcAft>
                <a:spcPts val="0"/>
              </a:spcAft>
              <a:buSzPts val="1100"/>
              <a:buFont typeface="Arial"/>
              <a:buChar char="●"/>
            </a:pPr>
            <a:r>
              <a:rPr lang="en-US" dirty="0"/>
              <a:t>What position is appropriate for Maggie now? </a:t>
            </a:r>
            <a:endParaRPr dirty="0"/>
          </a:p>
          <a:p>
            <a:pPr marL="914400" lvl="1" indent="-298450" rtl="0">
              <a:lnSpc>
                <a:spcPct val="115000"/>
              </a:lnSpc>
              <a:spcBef>
                <a:spcPts val="0"/>
              </a:spcBef>
              <a:spcAft>
                <a:spcPts val="0"/>
              </a:spcAft>
              <a:buSzPts val="1100"/>
              <a:buFont typeface="Arial"/>
              <a:buChar char="○"/>
            </a:pPr>
            <a:r>
              <a:rPr lang="en-US" dirty="0"/>
              <a:t>Consider hands and knees position to facilitate rotation to LOA.</a:t>
            </a:r>
            <a:endParaRPr dirty="0"/>
          </a:p>
          <a:p>
            <a:pPr marL="457200" lvl="0" indent="-298450" rtl="0">
              <a:lnSpc>
                <a:spcPct val="115000"/>
              </a:lnSpc>
              <a:spcBef>
                <a:spcPts val="0"/>
              </a:spcBef>
              <a:spcAft>
                <a:spcPts val="0"/>
              </a:spcAft>
              <a:buSzPts val="1100"/>
              <a:buFont typeface="Arial"/>
              <a:buChar char="●"/>
            </a:pPr>
            <a:r>
              <a:rPr lang="en-US" dirty="0"/>
              <a:t>What is the next plan for patient care?</a:t>
            </a:r>
            <a:endParaRPr dirty="0"/>
          </a:p>
          <a:p>
            <a:pPr marL="914400" lvl="1" indent="-298450" rtl="0">
              <a:lnSpc>
                <a:spcPct val="115000"/>
              </a:lnSpc>
              <a:spcBef>
                <a:spcPts val="0"/>
              </a:spcBef>
              <a:spcAft>
                <a:spcPts val="0"/>
              </a:spcAft>
              <a:buSzPts val="1100"/>
              <a:buFont typeface="Arial"/>
              <a:buChar char="○"/>
            </a:pPr>
            <a:r>
              <a:rPr lang="en-US" dirty="0"/>
              <a:t>Continue with interventions as above.</a:t>
            </a:r>
            <a:endParaRPr dirty="0"/>
          </a:p>
          <a:p>
            <a:pPr marL="0" lvl="0" indent="0">
              <a:spcBef>
                <a:spcPts val="0"/>
              </a:spcBef>
              <a:spcAft>
                <a:spcPts val="0"/>
              </a:spcAft>
              <a:buNone/>
            </a:pPr>
            <a:endParaRPr/>
          </a:p>
        </p:txBody>
      </p:sp>
      <p:sp>
        <p:nvSpPr>
          <p:cNvPr id="543" name="Shape 54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44</a:t>
            </a:fld>
            <a:endParaRPr/>
          </a:p>
        </p:txBody>
      </p:sp>
    </p:spTree>
    <p:extLst>
      <p:ext uri="{BB962C8B-B14F-4D97-AF65-F5344CB8AC3E}">
        <p14:creationId xmlns:p14="http://schemas.microsoft.com/office/powerpoint/2010/main" val="1832778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0" name="Shape 55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457200" lvl="0" indent="-298450" rtl="0">
              <a:lnSpc>
                <a:spcPct val="115000"/>
              </a:lnSpc>
              <a:spcBef>
                <a:spcPts val="0"/>
              </a:spcBef>
              <a:spcAft>
                <a:spcPts val="0"/>
              </a:spcAft>
              <a:buSzPts val="1100"/>
              <a:buFont typeface="Arial"/>
              <a:buChar char="●"/>
            </a:pPr>
            <a:r>
              <a:rPr lang="en-US" dirty="0"/>
              <a:t>Request non-role playing learner to demonstrate fetal position in maternal pelvis utilizing manikins.	</a:t>
            </a:r>
            <a:endParaRPr dirty="0"/>
          </a:p>
          <a:p>
            <a:pPr marL="457200" lvl="0" indent="-298450" rtl="0">
              <a:lnSpc>
                <a:spcPct val="115000"/>
              </a:lnSpc>
              <a:spcBef>
                <a:spcPts val="0"/>
              </a:spcBef>
              <a:spcAft>
                <a:spcPts val="0"/>
              </a:spcAft>
              <a:buSzPts val="1100"/>
              <a:buFont typeface="Arial"/>
              <a:buChar char="●"/>
            </a:pPr>
            <a:r>
              <a:rPr lang="en-US" dirty="0"/>
              <a:t>Ask RN to role play conversation with MD regarding Maggie’s progress.</a:t>
            </a:r>
            <a:endParaRPr dirty="0"/>
          </a:p>
          <a:p>
            <a:pPr marL="914400" lvl="1" indent="-298450" rtl="0">
              <a:lnSpc>
                <a:spcPct val="115000"/>
              </a:lnSpc>
              <a:spcBef>
                <a:spcPts val="0"/>
              </a:spcBef>
              <a:spcAft>
                <a:spcPts val="0"/>
              </a:spcAft>
              <a:buSzPts val="1100"/>
              <a:buFont typeface="Arial"/>
              <a:buChar char="○"/>
            </a:pPr>
            <a:r>
              <a:rPr lang="en-US" dirty="0"/>
              <a:t>Utilize SBAR to advocate for appropriate patient care. </a:t>
            </a:r>
            <a:endParaRPr dirty="0"/>
          </a:p>
          <a:p>
            <a:pPr marL="914400" lvl="1" indent="-298450" rtl="0">
              <a:lnSpc>
                <a:spcPct val="115000"/>
              </a:lnSpc>
              <a:spcBef>
                <a:spcPts val="0"/>
              </a:spcBef>
              <a:spcAft>
                <a:spcPts val="0"/>
              </a:spcAft>
              <a:buSzPts val="1100"/>
              <a:buFont typeface="Arial"/>
              <a:buChar char="○"/>
            </a:pPr>
            <a:r>
              <a:rPr lang="en-US" dirty="0"/>
              <a:t>Value of patient in patient care outcomes. </a:t>
            </a:r>
            <a:endParaRPr dirty="0"/>
          </a:p>
          <a:p>
            <a:pPr marL="457200" lvl="0" indent="-298450" rtl="0">
              <a:lnSpc>
                <a:spcPct val="115000"/>
              </a:lnSpc>
              <a:spcBef>
                <a:spcPts val="0"/>
              </a:spcBef>
              <a:spcAft>
                <a:spcPts val="0"/>
              </a:spcAft>
              <a:buSzPts val="1100"/>
              <a:buFont typeface="Arial"/>
              <a:buChar char="●"/>
            </a:pPr>
            <a:r>
              <a:rPr lang="en-US" dirty="0"/>
              <a:t>You start pushing with Maggie, she c/o being tired.  What pushing positions might be most useful now?</a:t>
            </a:r>
            <a:endParaRPr dirty="0"/>
          </a:p>
          <a:p>
            <a:pPr marL="914400" lvl="1" indent="-298450" rtl="0">
              <a:lnSpc>
                <a:spcPct val="115000"/>
              </a:lnSpc>
              <a:spcBef>
                <a:spcPts val="0"/>
              </a:spcBef>
              <a:spcAft>
                <a:spcPts val="0"/>
              </a:spcAft>
              <a:buSzPts val="1100"/>
              <a:buFont typeface="Arial"/>
              <a:buChar char="○"/>
            </a:pPr>
            <a:r>
              <a:rPr lang="en-US" dirty="0"/>
              <a:t>Assist patient with assuming different position changes in bed.</a:t>
            </a:r>
            <a:endParaRPr dirty="0"/>
          </a:p>
          <a:p>
            <a:pPr marL="1371600" lvl="2" indent="-298450" rtl="0">
              <a:lnSpc>
                <a:spcPct val="115000"/>
              </a:lnSpc>
              <a:spcBef>
                <a:spcPts val="0"/>
              </a:spcBef>
              <a:spcAft>
                <a:spcPts val="0"/>
              </a:spcAft>
              <a:buSzPts val="1100"/>
              <a:buFont typeface="Arial"/>
              <a:buChar char="■"/>
            </a:pPr>
            <a:r>
              <a:rPr lang="en-US" dirty="0"/>
              <a:t>Birth bed bar or other supported positions</a:t>
            </a:r>
            <a:endParaRPr dirty="0"/>
          </a:p>
          <a:p>
            <a:pPr marL="914400" lvl="1" indent="-298450" rtl="0">
              <a:lnSpc>
                <a:spcPct val="115000"/>
              </a:lnSpc>
              <a:spcBef>
                <a:spcPts val="0"/>
              </a:spcBef>
              <a:spcAft>
                <a:spcPts val="0"/>
              </a:spcAft>
              <a:buSzPts val="1100"/>
              <a:buFont typeface="Arial"/>
              <a:buChar char="○"/>
            </a:pPr>
            <a:r>
              <a:rPr lang="en-US" dirty="0"/>
              <a:t>How often should we change our patient's position during the pushing phase?</a:t>
            </a:r>
            <a:endParaRPr dirty="0"/>
          </a:p>
          <a:p>
            <a:pPr marL="1371600" lvl="2" indent="-298450" rtl="0">
              <a:lnSpc>
                <a:spcPct val="115000"/>
              </a:lnSpc>
              <a:spcBef>
                <a:spcPts val="0"/>
              </a:spcBef>
              <a:spcAft>
                <a:spcPts val="0"/>
              </a:spcAft>
              <a:buSzPts val="1100"/>
              <a:buFont typeface="Arial"/>
              <a:buChar char="■"/>
            </a:pPr>
            <a:r>
              <a:rPr lang="en-US" dirty="0"/>
              <a:t>at least every 30 minutes (8-10 UC’s) </a:t>
            </a:r>
            <a:endParaRPr dirty="0"/>
          </a:p>
          <a:p>
            <a:pPr marL="0" lvl="0" indent="0">
              <a:spcBef>
                <a:spcPts val="0"/>
              </a:spcBef>
              <a:spcAft>
                <a:spcPts val="0"/>
              </a:spcAft>
              <a:buNone/>
            </a:pPr>
            <a:endParaRPr/>
          </a:p>
        </p:txBody>
      </p:sp>
      <p:sp>
        <p:nvSpPr>
          <p:cNvPr id="551" name="Shape 55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45</a:t>
            </a:fld>
            <a:endParaRPr/>
          </a:p>
        </p:txBody>
      </p:sp>
    </p:spTree>
    <p:extLst>
      <p:ext uri="{BB962C8B-B14F-4D97-AF65-F5344CB8AC3E}">
        <p14:creationId xmlns:p14="http://schemas.microsoft.com/office/powerpoint/2010/main" val="676071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8" name="Shape 55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559" name="Shape 559"/>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46</a:t>
            </a:fld>
            <a:endParaRPr/>
          </a:p>
        </p:txBody>
      </p:sp>
    </p:spTree>
    <p:extLst>
      <p:ext uri="{BB962C8B-B14F-4D97-AF65-F5344CB8AC3E}">
        <p14:creationId xmlns:p14="http://schemas.microsoft.com/office/powerpoint/2010/main" val="264663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4" name="Shape 57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575" name="Shape 57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47</a:t>
            </a:fld>
            <a:endParaRPr/>
          </a:p>
        </p:txBody>
      </p:sp>
    </p:spTree>
    <p:extLst>
      <p:ext uri="{BB962C8B-B14F-4D97-AF65-F5344CB8AC3E}">
        <p14:creationId xmlns:p14="http://schemas.microsoft.com/office/powerpoint/2010/main" val="963173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2" name="Shape 582"/>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583" name="Shape 583"/>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48</a:t>
            </a:fld>
            <a:endParaRPr/>
          </a:p>
        </p:txBody>
      </p:sp>
    </p:spTree>
    <p:extLst>
      <p:ext uri="{BB962C8B-B14F-4D97-AF65-F5344CB8AC3E}">
        <p14:creationId xmlns:p14="http://schemas.microsoft.com/office/powerpoint/2010/main" val="56066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112" name="Shape 11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4</a:t>
            </a:fld>
            <a:endParaRPr/>
          </a:p>
        </p:txBody>
      </p:sp>
    </p:spTree>
    <p:extLst>
      <p:ext uri="{BB962C8B-B14F-4D97-AF65-F5344CB8AC3E}">
        <p14:creationId xmlns:p14="http://schemas.microsoft.com/office/powerpoint/2010/main" val="831705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1" name="Shape 59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592" name="Shape 59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49</a:t>
            </a:fld>
            <a:endParaRPr/>
          </a:p>
        </p:txBody>
      </p:sp>
    </p:spTree>
    <p:extLst>
      <p:ext uri="{BB962C8B-B14F-4D97-AF65-F5344CB8AC3E}">
        <p14:creationId xmlns:p14="http://schemas.microsoft.com/office/powerpoint/2010/main" val="1252114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9" name="Shape 59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600" name="Shape 600"/>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50</a:t>
            </a:fld>
            <a:endParaRPr/>
          </a:p>
        </p:txBody>
      </p:sp>
    </p:spTree>
    <p:extLst>
      <p:ext uri="{BB962C8B-B14F-4D97-AF65-F5344CB8AC3E}">
        <p14:creationId xmlns:p14="http://schemas.microsoft.com/office/powerpoint/2010/main" val="370779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145" name="Shape 145"/>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5</a:t>
            </a:fld>
            <a:endParaRPr/>
          </a:p>
        </p:txBody>
      </p:sp>
    </p:spTree>
    <p:extLst>
      <p:ext uri="{BB962C8B-B14F-4D97-AF65-F5344CB8AC3E}">
        <p14:creationId xmlns:p14="http://schemas.microsoft.com/office/powerpoint/2010/main" val="422026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154" name="Shape 154"/>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6</a:t>
            </a:fld>
            <a:endParaRPr/>
          </a:p>
        </p:txBody>
      </p:sp>
    </p:spTree>
    <p:extLst>
      <p:ext uri="{BB962C8B-B14F-4D97-AF65-F5344CB8AC3E}">
        <p14:creationId xmlns:p14="http://schemas.microsoft.com/office/powerpoint/2010/main" val="132461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162" name="Shape 162"/>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7</a:t>
            </a:fld>
            <a:endParaRPr/>
          </a:p>
        </p:txBody>
      </p:sp>
    </p:spTree>
    <p:extLst>
      <p:ext uri="{BB962C8B-B14F-4D97-AF65-F5344CB8AC3E}">
        <p14:creationId xmlns:p14="http://schemas.microsoft.com/office/powerpoint/2010/main" val="49459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181" name="Shape 181"/>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8</a:t>
            </a:fld>
            <a:endParaRPr/>
          </a:p>
        </p:txBody>
      </p:sp>
    </p:spTree>
    <p:extLst>
      <p:ext uri="{BB962C8B-B14F-4D97-AF65-F5344CB8AC3E}">
        <p14:creationId xmlns:p14="http://schemas.microsoft.com/office/powerpoint/2010/main" val="331131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226" name="Shape 226"/>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marL="0" lvl="0" indent="0">
              <a:spcBef>
                <a:spcPts val="0"/>
              </a:spcBef>
              <a:spcAft>
                <a:spcPts val="0"/>
              </a:spcAft>
              <a:buClr>
                <a:schemeClr val="dk1"/>
              </a:buClr>
              <a:buSzPts val="1200"/>
              <a:buFont typeface="Calibri"/>
              <a:buNone/>
            </a:pPr>
            <a:fld id="{00000000-1234-1234-1234-123412341234}" type="slidenum">
              <a:rPr lang="en-US"/>
              <a:t>9</a:t>
            </a:fld>
            <a:endParaRPr/>
          </a:p>
        </p:txBody>
      </p:sp>
    </p:spTree>
    <p:extLst>
      <p:ext uri="{BB962C8B-B14F-4D97-AF65-F5344CB8AC3E}">
        <p14:creationId xmlns:p14="http://schemas.microsoft.com/office/powerpoint/2010/main" val="2564930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1" i="0" u="none" strike="noStrike" cap="none">
                <a:solidFill>
                  <a:srgbClr val="00510B"/>
                </a:solidFill>
                <a:latin typeface="Garamond"/>
                <a:ea typeface="Garamond"/>
                <a:cs typeface="Garamond"/>
                <a:sym typeface="Garamond"/>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8" name="Shape 18"/>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lnSpc>
                <a:spcPct val="100000"/>
              </a:lnSpc>
              <a:spcBef>
                <a:spcPts val="600"/>
              </a:spcBef>
              <a:spcAft>
                <a:spcPts val="0"/>
              </a:spcAft>
              <a:buClr>
                <a:srgbClr val="9A8C5C"/>
              </a:buClr>
              <a:buSzPts val="3000"/>
              <a:buFont typeface="Cabin"/>
              <a:buNone/>
              <a:defRPr sz="3000" b="0" i="0" u="none" strike="noStrike" cap="none">
                <a:solidFill>
                  <a:srgbClr val="9A8C5C"/>
                </a:solidFill>
                <a:latin typeface="Cabin"/>
                <a:ea typeface="Cabin"/>
                <a:cs typeface="Cabin"/>
                <a:sym typeface="Cabin"/>
              </a:defRPr>
            </a:lvl1pPr>
            <a:lvl2pPr marL="457200" marR="0" lvl="1" indent="0" algn="ctr" rtl="0">
              <a:lnSpc>
                <a:spcPct val="100000"/>
              </a:lnSpc>
              <a:spcBef>
                <a:spcPts val="560"/>
              </a:spcBef>
              <a:spcAft>
                <a:spcPts val="0"/>
              </a:spcAft>
              <a:buClr>
                <a:srgbClr val="888888"/>
              </a:buClr>
              <a:buSzPts val="2800"/>
              <a:buFont typeface="Cabin"/>
              <a:buNone/>
              <a:defRPr sz="2800" b="0" i="0" u="none" strike="noStrike" cap="none">
                <a:solidFill>
                  <a:srgbClr val="888888"/>
                </a:solidFill>
                <a:latin typeface="Cabin"/>
                <a:ea typeface="Cabin"/>
                <a:cs typeface="Cabin"/>
                <a:sym typeface="Cabin"/>
              </a:defRPr>
            </a:lvl2pPr>
            <a:lvl3pPr marL="914400" marR="0" lvl="2" indent="0" algn="ctr" rtl="0">
              <a:lnSpc>
                <a:spcPct val="100000"/>
              </a:lnSpc>
              <a:spcBef>
                <a:spcPts val="480"/>
              </a:spcBef>
              <a:spcAft>
                <a:spcPts val="0"/>
              </a:spcAft>
              <a:buClr>
                <a:srgbClr val="888888"/>
              </a:buClr>
              <a:buSzPts val="2400"/>
              <a:buFont typeface="Cabin"/>
              <a:buNone/>
              <a:defRPr sz="2400" b="0" i="0" u="none" strike="noStrike" cap="none">
                <a:solidFill>
                  <a:srgbClr val="888888"/>
                </a:solidFill>
                <a:latin typeface="Cabin"/>
                <a:ea typeface="Cabin"/>
                <a:cs typeface="Cabin"/>
                <a:sym typeface="Cabin"/>
              </a:defRPr>
            </a:lvl3pPr>
            <a:lvl4pPr marL="1371600" marR="0" lvl="3" indent="0" algn="ctr" rtl="0">
              <a:lnSpc>
                <a:spcPct val="100000"/>
              </a:lnSpc>
              <a:spcBef>
                <a:spcPts val="400"/>
              </a:spcBef>
              <a:spcAft>
                <a:spcPts val="0"/>
              </a:spcAft>
              <a:buClr>
                <a:srgbClr val="888888"/>
              </a:buClr>
              <a:buSzPts val="2000"/>
              <a:buFont typeface="Cabin"/>
              <a:buNone/>
              <a:defRPr sz="2000" b="0" i="0" u="none" strike="noStrike" cap="none">
                <a:solidFill>
                  <a:srgbClr val="888888"/>
                </a:solidFill>
                <a:latin typeface="Cabin"/>
                <a:ea typeface="Cabin"/>
                <a:cs typeface="Cabin"/>
                <a:sym typeface="Cabin"/>
              </a:defRPr>
            </a:lvl4pPr>
            <a:lvl5pPr marL="1828800" marR="0" lvl="4" indent="0" algn="ctr" rtl="0">
              <a:lnSpc>
                <a:spcPct val="100000"/>
              </a:lnSpc>
              <a:spcBef>
                <a:spcPts val="400"/>
              </a:spcBef>
              <a:spcAft>
                <a:spcPts val="0"/>
              </a:spcAft>
              <a:buClr>
                <a:srgbClr val="888888"/>
              </a:buClr>
              <a:buSzPts val="2000"/>
              <a:buFont typeface="Cabin"/>
              <a:buNone/>
              <a:defRPr sz="2000" b="0" i="0" u="none" strike="noStrike" cap="none">
                <a:solidFill>
                  <a:srgbClr val="888888"/>
                </a:solidFill>
                <a:latin typeface="Cabin"/>
                <a:ea typeface="Cabin"/>
                <a:cs typeface="Cabin"/>
                <a:sym typeface="Cabin"/>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9" name="Shape 19" descr="C:\Users\hlopezca\Desktop\FPQC Meeting Material\FPQC change of image\Logo-and-Tagline_Final.gif"/>
          <p:cNvPicPr preferRelativeResize="0"/>
          <p:nvPr/>
        </p:nvPicPr>
        <p:blipFill rotWithShape="1">
          <a:blip r:embed="rId2">
            <a:alphaModFix/>
          </a:blip>
          <a:srcRect r="84956"/>
          <a:stretch/>
        </p:blipFill>
        <p:spPr>
          <a:xfrm>
            <a:off x="3786811" y="484198"/>
            <a:ext cx="1497948" cy="1410364"/>
          </a:xfrm>
          <a:prstGeom prst="rect">
            <a:avLst/>
          </a:prstGeom>
          <a:noFill/>
          <a:ln>
            <a:noFill/>
          </a:ln>
        </p:spPr>
      </p:pic>
      <p:pic>
        <p:nvPicPr>
          <p:cNvPr id="20" name="Shape 20" descr="C:\Users\hlopezca\Desktop\FPQC Meeting Material\FPQC change of image\Logo-and-Tagline_Final.gif"/>
          <p:cNvPicPr preferRelativeResize="0"/>
          <p:nvPr/>
        </p:nvPicPr>
        <p:blipFill rotWithShape="1">
          <a:blip r:embed="rId2">
            <a:alphaModFix/>
          </a:blip>
          <a:srcRect l="15010" b="15760"/>
          <a:stretch/>
        </p:blipFill>
        <p:spPr>
          <a:xfrm>
            <a:off x="2926800" y="5791200"/>
            <a:ext cx="3238851" cy="45471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510B"/>
              </a:buClr>
              <a:buSzPts val="2000"/>
              <a:buFont typeface="Garamond"/>
              <a:buNone/>
              <a:defRPr sz="2000" b="1" i="0" u="none" strike="noStrike" cap="none">
                <a:solidFill>
                  <a:srgbClr val="00510B"/>
                </a:solidFill>
                <a:latin typeface="Garamond"/>
                <a:ea typeface="Garamond"/>
                <a:cs typeface="Garamond"/>
                <a:sym typeface="Garamond"/>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1" name="Shape 71"/>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chemeClr val="dk1"/>
              </a:buClr>
              <a:buSzPts val="3200"/>
              <a:buFont typeface="Cabin"/>
              <a:buNone/>
              <a:defRPr sz="3200" b="0" i="0" u="none" strike="noStrike" cap="none">
                <a:solidFill>
                  <a:schemeClr val="dk1"/>
                </a:solidFill>
                <a:latin typeface="Cabin"/>
                <a:ea typeface="Cabin"/>
                <a:cs typeface="Cabin"/>
                <a:sym typeface="Cabin"/>
              </a:defRPr>
            </a:lvl1pPr>
            <a:lvl2pPr marL="457200" marR="0" lvl="1" indent="0" algn="l" rtl="0">
              <a:lnSpc>
                <a:spcPct val="100000"/>
              </a:lnSpc>
              <a:spcBef>
                <a:spcPts val="560"/>
              </a:spcBef>
              <a:spcAft>
                <a:spcPts val="0"/>
              </a:spcAft>
              <a:buClr>
                <a:schemeClr val="dk1"/>
              </a:buClr>
              <a:buSzPts val="2800"/>
              <a:buFont typeface="Cabin"/>
              <a:buNone/>
              <a:defRPr sz="2800" b="0" i="0" u="none" strike="noStrike" cap="none">
                <a:solidFill>
                  <a:schemeClr val="dk1"/>
                </a:solidFill>
                <a:latin typeface="Cabin"/>
                <a:ea typeface="Cabin"/>
                <a:cs typeface="Cabin"/>
                <a:sym typeface="Cabin"/>
              </a:defRPr>
            </a:lvl2pPr>
            <a:lvl3pPr marL="914400" marR="0" lvl="2" indent="0" algn="l" rtl="0">
              <a:lnSpc>
                <a:spcPct val="100000"/>
              </a:lnSpc>
              <a:spcBef>
                <a:spcPts val="480"/>
              </a:spcBef>
              <a:spcAft>
                <a:spcPts val="0"/>
              </a:spcAft>
              <a:buClr>
                <a:schemeClr val="dk1"/>
              </a:buClr>
              <a:buSzPts val="2400"/>
              <a:buFont typeface="Cabin"/>
              <a:buNone/>
              <a:defRPr sz="2400" b="0" i="0" u="none" strike="noStrike" cap="none">
                <a:solidFill>
                  <a:schemeClr val="dk1"/>
                </a:solidFill>
                <a:latin typeface="Cabin"/>
                <a:ea typeface="Cabin"/>
                <a:cs typeface="Cabin"/>
                <a:sym typeface="Cabin"/>
              </a:defRPr>
            </a:lvl3pPr>
            <a:lvl4pPr marL="1371600" marR="0" lvl="3" indent="0" algn="l" rtl="0">
              <a:lnSpc>
                <a:spcPct val="100000"/>
              </a:lnSpc>
              <a:spcBef>
                <a:spcPts val="400"/>
              </a:spcBef>
              <a:spcAft>
                <a:spcPts val="0"/>
              </a:spcAft>
              <a:buClr>
                <a:schemeClr val="dk1"/>
              </a:buClr>
              <a:buSzPts val="2000"/>
              <a:buFont typeface="Cabin"/>
              <a:buNone/>
              <a:defRPr sz="2000" b="0" i="0" u="none" strike="noStrike" cap="none">
                <a:solidFill>
                  <a:schemeClr val="dk1"/>
                </a:solidFill>
                <a:latin typeface="Cabin"/>
                <a:ea typeface="Cabin"/>
                <a:cs typeface="Cabin"/>
                <a:sym typeface="Cabin"/>
              </a:defRPr>
            </a:lvl4pPr>
            <a:lvl5pPr marL="1828800" marR="0" lvl="4" indent="0" algn="l" rtl="0">
              <a:lnSpc>
                <a:spcPct val="100000"/>
              </a:lnSpc>
              <a:spcBef>
                <a:spcPts val="400"/>
              </a:spcBef>
              <a:spcAft>
                <a:spcPts val="0"/>
              </a:spcAft>
              <a:buClr>
                <a:schemeClr val="dk1"/>
              </a:buClr>
              <a:buSzPts val="2000"/>
              <a:buFont typeface="Cabin"/>
              <a:buNone/>
              <a:defRPr sz="2000" b="0" i="0" u="none" strike="noStrike" cap="none">
                <a:solidFill>
                  <a:schemeClr val="dk1"/>
                </a:solidFill>
                <a:latin typeface="Cabin"/>
                <a:ea typeface="Cabin"/>
                <a:cs typeface="Cabin"/>
                <a:sym typeface="Cabin"/>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228600" algn="l" rtl="0">
              <a:lnSpc>
                <a:spcPct val="100000"/>
              </a:lnSpc>
              <a:spcBef>
                <a:spcPts val="240"/>
              </a:spcBef>
              <a:spcAft>
                <a:spcPts val="0"/>
              </a:spcAft>
              <a:buClr>
                <a:schemeClr val="dk1"/>
              </a:buClr>
              <a:buSzPts val="1200"/>
              <a:buFont typeface="Cabin"/>
              <a:buNone/>
              <a:defRPr sz="1200" b="0" i="0" u="none" strike="noStrike" cap="none">
                <a:solidFill>
                  <a:schemeClr val="dk1"/>
                </a:solidFill>
                <a:latin typeface="Cabin"/>
                <a:ea typeface="Cabin"/>
                <a:cs typeface="Cabin"/>
                <a:sym typeface="Cabin"/>
              </a:defRPr>
            </a:lvl2pPr>
            <a:lvl3pPr marL="1371600" marR="0" lvl="2" indent="-228600" algn="l" rtl="0">
              <a:lnSpc>
                <a:spcPct val="100000"/>
              </a:lnSpc>
              <a:spcBef>
                <a:spcPts val="200"/>
              </a:spcBef>
              <a:spcAft>
                <a:spcPts val="0"/>
              </a:spcAft>
              <a:buClr>
                <a:schemeClr val="dk1"/>
              </a:buClr>
              <a:buSzPts val="1000"/>
              <a:buFont typeface="Cabin"/>
              <a:buNone/>
              <a:defRPr sz="1000" b="0" i="0" u="none" strike="noStrike" cap="none">
                <a:solidFill>
                  <a:schemeClr val="dk1"/>
                </a:solidFill>
                <a:latin typeface="Cabin"/>
                <a:ea typeface="Cabin"/>
                <a:cs typeface="Cabin"/>
                <a:sym typeface="Cabin"/>
              </a:defRPr>
            </a:lvl3pPr>
            <a:lvl4pPr marL="1828800" marR="0" lvl="3" indent="-228600" algn="l" rtl="0">
              <a:lnSpc>
                <a:spcPct val="100000"/>
              </a:lnSpc>
              <a:spcBef>
                <a:spcPts val="180"/>
              </a:spcBef>
              <a:spcAft>
                <a:spcPts val="0"/>
              </a:spcAft>
              <a:buClr>
                <a:schemeClr val="dk1"/>
              </a:buClr>
              <a:buSzPts val="900"/>
              <a:buFont typeface="Cabin"/>
              <a:buNone/>
              <a:defRPr sz="900" b="0" i="0" u="none" strike="noStrike" cap="none">
                <a:solidFill>
                  <a:schemeClr val="dk1"/>
                </a:solidFill>
                <a:latin typeface="Cabin"/>
                <a:ea typeface="Cabin"/>
                <a:cs typeface="Cabin"/>
                <a:sym typeface="Cabin"/>
              </a:defRPr>
            </a:lvl4pPr>
            <a:lvl5pPr marL="2286000" marR="0" lvl="4" indent="-228600" algn="l" rtl="0">
              <a:lnSpc>
                <a:spcPct val="100000"/>
              </a:lnSpc>
              <a:spcBef>
                <a:spcPts val="180"/>
              </a:spcBef>
              <a:spcAft>
                <a:spcPts val="0"/>
              </a:spcAft>
              <a:buClr>
                <a:schemeClr val="dk1"/>
              </a:buClr>
              <a:buSzPts val="900"/>
              <a:buFont typeface="Cabin"/>
              <a:buNone/>
              <a:defRPr sz="900" b="0" i="0" u="none" strike="noStrike" cap="none">
                <a:solidFill>
                  <a:schemeClr val="dk1"/>
                </a:solidFill>
                <a:latin typeface="Cabin"/>
                <a:ea typeface="Cabin"/>
                <a:cs typeface="Cabin"/>
                <a:sym typeface="Cabin"/>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343400" y="6400800"/>
            <a:ext cx="381000" cy="381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sz="1200" b="0" i="0" u="none" strike="noStrike" cap="none">
              <a:solidFill>
                <a:srgbClr val="FFFFFF"/>
              </a:solidFill>
              <a:latin typeface="Cabin"/>
              <a:ea typeface="Cabin"/>
              <a:cs typeface="Cabin"/>
              <a:sym typeface="Cabin"/>
            </a:endParaRPr>
          </a:p>
        </p:txBody>
      </p:sp>
      <p:pic>
        <p:nvPicPr>
          <p:cNvPr id="74" name="Shape 74" descr="C:\Users\hlopezca\Desktop\FPQC Meeting Material\FPQC change of image\Logo-and-Tagline_Final.gif"/>
          <p:cNvPicPr preferRelativeResize="0"/>
          <p:nvPr/>
        </p:nvPicPr>
        <p:blipFill rotWithShape="1">
          <a:blip r:embed="rId2">
            <a:alphaModFix/>
          </a:blip>
          <a:srcRect r="84956"/>
          <a:stretch/>
        </p:blipFill>
        <p:spPr>
          <a:xfrm>
            <a:off x="502669" y="6321544"/>
            <a:ext cx="480287" cy="452207"/>
          </a:xfrm>
          <a:prstGeom prst="rect">
            <a:avLst/>
          </a:prstGeom>
          <a:noFill/>
          <a:ln>
            <a:noFill/>
          </a:ln>
        </p:spPr>
      </p:pic>
      <p:pic>
        <p:nvPicPr>
          <p:cNvPr id="75" name="Shape 75" descr="C:\Users\hlopezca\Desktop\FPQC Meeting Material\FPQC change of image\Logo-and-Tagline_Final.gif"/>
          <p:cNvPicPr preferRelativeResize="0"/>
          <p:nvPr/>
        </p:nvPicPr>
        <p:blipFill rotWithShape="1">
          <a:blip r:embed="rId2">
            <a:alphaModFix/>
          </a:blip>
          <a:srcRect l="15010" b="15760"/>
          <a:stretch/>
        </p:blipFill>
        <p:spPr>
          <a:xfrm>
            <a:off x="5715000" y="6321544"/>
            <a:ext cx="2925242" cy="41068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0" i="0" u="none" strike="noStrike" cap="none">
                <a:solidFill>
                  <a:srgbClr val="00510B"/>
                </a:solidFill>
                <a:latin typeface="Garamond"/>
                <a:ea typeface="Garamond"/>
                <a:cs typeface="Garamond"/>
                <a:sym typeface="Garamond"/>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8" name="Shape 78"/>
          <p:cNvSpPr txBox="1">
            <a:spLocks noGrp="1"/>
          </p:cNvSpPr>
          <p:nvPr>
            <p:ph type="body" idx="1"/>
          </p:nvPr>
        </p:nvSpPr>
        <p:spPr>
          <a:xfrm rot="5400000">
            <a:off x="2309018" y="-251619"/>
            <a:ext cx="4525963" cy="8229600"/>
          </a:xfrm>
          <a:prstGeom prst="rect">
            <a:avLst/>
          </a:prstGeom>
          <a:noFill/>
          <a:ln>
            <a:noFill/>
          </a:ln>
        </p:spPr>
        <p:txBody>
          <a:bodyPr wrap="square" lIns="91425" tIns="91425" rIns="91425" bIns="91425" anchor="t" anchorCtr="0"/>
          <a:lstStyle>
            <a:lvl1pPr marL="457200" marR="0" lvl="0" indent="-419100" algn="l" rtl="0">
              <a:lnSpc>
                <a:spcPct val="100000"/>
              </a:lnSpc>
              <a:spcBef>
                <a:spcPts val="600"/>
              </a:spcBef>
              <a:spcAft>
                <a:spcPts val="0"/>
              </a:spcAft>
              <a:buClr>
                <a:schemeClr val="dk1"/>
              </a:buClr>
              <a:buSzPts val="3000"/>
              <a:buFont typeface="Cabin"/>
              <a:buChar char="•"/>
              <a:defRPr sz="3000" b="0" i="0" u="none" strike="noStrike" cap="none">
                <a:solidFill>
                  <a:schemeClr val="dk1"/>
                </a:solidFill>
                <a:latin typeface="Cabin"/>
                <a:ea typeface="Cabin"/>
                <a:cs typeface="Cabin"/>
                <a:sym typeface="Cabin"/>
              </a:defRPr>
            </a:lvl1pPr>
            <a:lvl2pPr marL="914400" marR="0" lvl="1" indent="-40640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2pPr>
            <a:lvl3pPr marL="1371600" marR="0" lvl="2" indent="-3810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3pPr>
            <a:lvl4pPr marL="1828800" marR="0" lvl="3"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4pPr>
            <a:lvl5pPr marL="2286000" marR="0" lvl="4"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389120" y="6333744"/>
            <a:ext cx="381000" cy="381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sz="1200" b="0" i="0" u="none" strike="noStrike" cap="none">
              <a:solidFill>
                <a:srgbClr val="FFFFFF"/>
              </a:solidFill>
              <a:latin typeface="Cabin"/>
              <a:ea typeface="Cabin"/>
              <a:cs typeface="Cabin"/>
              <a:sym typeface="Cabin"/>
            </a:endParaRPr>
          </a:p>
        </p:txBody>
      </p:sp>
      <p:pic>
        <p:nvPicPr>
          <p:cNvPr id="80" name="Shape 80" descr="C:\Users\hlopezca\Desktop\FPQC Meeting Material\FPQC change of image\Logo-and-Tagline_Final.gif"/>
          <p:cNvPicPr preferRelativeResize="0"/>
          <p:nvPr/>
        </p:nvPicPr>
        <p:blipFill rotWithShape="1">
          <a:blip r:embed="rId2">
            <a:alphaModFix/>
          </a:blip>
          <a:srcRect r="84956"/>
          <a:stretch/>
        </p:blipFill>
        <p:spPr>
          <a:xfrm>
            <a:off x="457200" y="6350181"/>
            <a:ext cx="375031" cy="353104"/>
          </a:xfrm>
          <a:prstGeom prst="rect">
            <a:avLst/>
          </a:prstGeom>
          <a:noFill/>
          <a:ln>
            <a:noFill/>
          </a:ln>
        </p:spPr>
      </p:pic>
      <p:pic>
        <p:nvPicPr>
          <p:cNvPr id="81" name="Shape 81" descr="C:\Users\hlopezca\Desktop\FPQC Meeting Material\FPQC change of image\Logo-and-Tagline_Final.gif"/>
          <p:cNvPicPr preferRelativeResize="0"/>
          <p:nvPr/>
        </p:nvPicPr>
        <p:blipFill rotWithShape="1">
          <a:blip r:embed="rId2">
            <a:alphaModFix/>
          </a:blip>
          <a:srcRect l="15010" b="15760"/>
          <a:stretch/>
        </p:blipFill>
        <p:spPr>
          <a:xfrm>
            <a:off x="5791200" y="6321544"/>
            <a:ext cx="2850236" cy="4001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0" i="0" u="none" strike="noStrike" cap="none">
                <a:solidFill>
                  <a:srgbClr val="00510B"/>
                </a:solidFill>
                <a:latin typeface="Garamond"/>
                <a:ea typeface="Garamond"/>
                <a:cs typeface="Garamond"/>
                <a:sym typeface="Garamond"/>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4" name="Shape 84"/>
          <p:cNvSpPr txBox="1">
            <a:spLocks noGrp="1"/>
          </p:cNvSpPr>
          <p:nvPr>
            <p:ph type="body" idx="1"/>
          </p:nvPr>
        </p:nvSpPr>
        <p:spPr>
          <a:xfrm rot="5400000">
            <a:off x="541338" y="190501"/>
            <a:ext cx="5851525" cy="6019800"/>
          </a:xfrm>
          <a:prstGeom prst="rect">
            <a:avLst/>
          </a:prstGeom>
          <a:noFill/>
          <a:ln>
            <a:noFill/>
          </a:ln>
        </p:spPr>
        <p:txBody>
          <a:bodyPr wrap="square" lIns="91425" tIns="91425" rIns="91425" bIns="91425" anchor="t" anchorCtr="0"/>
          <a:lstStyle>
            <a:lvl1pPr marL="457200" marR="0" lvl="0" indent="-419100" algn="l" rtl="0">
              <a:lnSpc>
                <a:spcPct val="100000"/>
              </a:lnSpc>
              <a:spcBef>
                <a:spcPts val="600"/>
              </a:spcBef>
              <a:spcAft>
                <a:spcPts val="0"/>
              </a:spcAft>
              <a:buClr>
                <a:schemeClr val="dk1"/>
              </a:buClr>
              <a:buSzPts val="3000"/>
              <a:buFont typeface="Cabin"/>
              <a:buChar char="•"/>
              <a:defRPr sz="3000" b="0" i="0" u="none" strike="noStrike" cap="none">
                <a:solidFill>
                  <a:schemeClr val="dk1"/>
                </a:solidFill>
                <a:latin typeface="Cabin"/>
                <a:ea typeface="Cabin"/>
                <a:cs typeface="Cabin"/>
                <a:sym typeface="Cabin"/>
              </a:defRPr>
            </a:lvl1pPr>
            <a:lvl2pPr marL="914400" marR="0" lvl="1" indent="-40640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2pPr>
            <a:lvl3pPr marL="1371600" marR="0" lvl="2" indent="-3810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3pPr>
            <a:lvl4pPr marL="1828800" marR="0" lvl="3"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4pPr>
            <a:lvl5pPr marL="2286000" marR="0" lvl="4"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4389120" y="6333744"/>
            <a:ext cx="381000" cy="381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sz="1200" b="0" i="0" u="none" strike="noStrike" cap="none">
              <a:solidFill>
                <a:srgbClr val="FFFFFF"/>
              </a:solidFill>
              <a:latin typeface="Cabin"/>
              <a:ea typeface="Cabin"/>
              <a:cs typeface="Cabin"/>
              <a:sym typeface="Cabin"/>
            </a:endParaRPr>
          </a:p>
        </p:txBody>
      </p:sp>
      <p:pic>
        <p:nvPicPr>
          <p:cNvPr id="86" name="Shape 86" descr="C:\Users\hlopezca\Desktop\FPQC Meeting Material\FPQC change of image\Logo-and-Tagline_Final.gif"/>
          <p:cNvPicPr preferRelativeResize="0"/>
          <p:nvPr/>
        </p:nvPicPr>
        <p:blipFill rotWithShape="1">
          <a:blip r:embed="rId2">
            <a:alphaModFix/>
          </a:blip>
          <a:srcRect r="84956"/>
          <a:stretch/>
        </p:blipFill>
        <p:spPr>
          <a:xfrm>
            <a:off x="457200" y="6350181"/>
            <a:ext cx="375031" cy="353104"/>
          </a:xfrm>
          <a:prstGeom prst="rect">
            <a:avLst/>
          </a:prstGeom>
          <a:noFill/>
          <a:ln>
            <a:noFill/>
          </a:ln>
        </p:spPr>
      </p:pic>
      <p:pic>
        <p:nvPicPr>
          <p:cNvPr id="87" name="Shape 87" descr="C:\Users\hlopezca\Desktop\FPQC Meeting Material\FPQC change of image\Logo-and-Tagline_Final.gif"/>
          <p:cNvPicPr preferRelativeResize="0"/>
          <p:nvPr/>
        </p:nvPicPr>
        <p:blipFill rotWithShape="1">
          <a:blip r:embed="rId2">
            <a:alphaModFix/>
          </a:blip>
          <a:srcRect l="15010" b="15760"/>
          <a:stretch/>
        </p:blipFill>
        <p:spPr>
          <a:xfrm>
            <a:off x="5791200" y="6321544"/>
            <a:ext cx="2850236" cy="4001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1" i="0" u="none" strike="noStrike" cap="none">
                <a:solidFill>
                  <a:srgbClr val="00510B"/>
                </a:solidFill>
                <a:latin typeface="Garamond"/>
                <a:ea typeface="Garamond"/>
                <a:cs typeface="Garamond"/>
                <a:sym typeface="Garamond"/>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457200" marR="0" lvl="0" indent="-419100" algn="l" rtl="0">
              <a:lnSpc>
                <a:spcPct val="100000"/>
              </a:lnSpc>
              <a:spcBef>
                <a:spcPts val="600"/>
              </a:spcBef>
              <a:spcAft>
                <a:spcPts val="0"/>
              </a:spcAft>
              <a:buClr>
                <a:schemeClr val="dk1"/>
              </a:buClr>
              <a:buSzPts val="3000"/>
              <a:buFont typeface="Cabin"/>
              <a:buChar char="•"/>
              <a:defRPr sz="3000" b="0" i="0" u="none" strike="noStrike" cap="none">
                <a:solidFill>
                  <a:schemeClr val="dk1"/>
                </a:solidFill>
                <a:latin typeface="Cabin"/>
                <a:ea typeface="Cabin"/>
                <a:cs typeface="Cabin"/>
                <a:sym typeface="Cabin"/>
              </a:defRPr>
            </a:lvl1pPr>
            <a:lvl2pPr marL="914400" marR="0" lvl="1" indent="-40640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2pPr>
            <a:lvl3pPr marL="1371600" marR="0" lvl="2" indent="-3810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3pPr>
            <a:lvl4pPr marL="1828800" marR="0" lvl="3"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4pPr>
            <a:lvl5pPr marL="2286000" marR="0" lvl="4"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4343400" y="6400799"/>
            <a:ext cx="381000" cy="3173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sz="1200" b="0" i="0" u="none" strike="noStrike" cap="none">
              <a:solidFill>
                <a:srgbClr val="FFFFFF"/>
              </a:solidFill>
              <a:latin typeface="Cabin"/>
              <a:ea typeface="Cabin"/>
              <a:cs typeface="Cabin"/>
              <a:sym typeface="Cabin"/>
            </a:endParaRPr>
          </a:p>
        </p:txBody>
      </p:sp>
      <p:pic>
        <p:nvPicPr>
          <p:cNvPr id="25" name="Shape 25" descr="C:\Users\hlopezca\Desktop\FPQC Meeting Material\FPQC change of image\Logo-and-Tagline_Final.gif"/>
          <p:cNvPicPr preferRelativeResize="0"/>
          <p:nvPr/>
        </p:nvPicPr>
        <p:blipFill rotWithShape="1">
          <a:blip r:embed="rId2">
            <a:alphaModFix/>
          </a:blip>
          <a:srcRect l="15010" b="15760"/>
          <a:stretch/>
        </p:blipFill>
        <p:spPr>
          <a:xfrm>
            <a:off x="5715000" y="6321544"/>
            <a:ext cx="2925242" cy="410684"/>
          </a:xfrm>
          <a:prstGeom prst="rect">
            <a:avLst/>
          </a:prstGeom>
          <a:noFill/>
          <a:ln>
            <a:noFill/>
          </a:ln>
        </p:spPr>
      </p:pic>
      <p:pic>
        <p:nvPicPr>
          <p:cNvPr id="26" name="Shape 26" descr="C:\Users\hlopezca\Desktop\FPQC Meeting Material\FPQC change of image\Logo-and-Tagline_Final.gif"/>
          <p:cNvPicPr preferRelativeResize="0"/>
          <p:nvPr/>
        </p:nvPicPr>
        <p:blipFill rotWithShape="1">
          <a:blip r:embed="rId2">
            <a:alphaModFix/>
          </a:blip>
          <a:srcRect r="84956"/>
          <a:stretch/>
        </p:blipFill>
        <p:spPr>
          <a:xfrm>
            <a:off x="502669" y="6321544"/>
            <a:ext cx="480287" cy="45220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rgbClr val="00510B"/>
              </a:buClr>
              <a:buSzPts val="4400"/>
              <a:buFont typeface="Garamond"/>
              <a:buNone/>
              <a:defRPr sz="4000" b="0" i="0" u="none" strike="noStrike" cap="none">
                <a:solidFill>
                  <a:srgbClr val="00510B"/>
                </a:solidFill>
                <a:latin typeface="Garamond"/>
                <a:ea typeface="Garamond"/>
                <a:cs typeface="Garamond"/>
                <a:sym typeface="Garamond"/>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9" name="Shape 29"/>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457200" marR="0" lvl="0" indent="-228600" algn="l" rtl="0">
              <a:lnSpc>
                <a:spcPct val="100000"/>
              </a:lnSpc>
              <a:spcBef>
                <a:spcPts val="600"/>
              </a:spcBef>
              <a:spcAft>
                <a:spcPts val="0"/>
              </a:spcAft>
              <a:buClr>
                <a:schemeClr val="dk1"/>
              </a:buClr>
              <a:buSzPts val="3000"/>
              <a:buFont typeface="Cabin"/>
              <a:buNone/>
              <a:defRPr sz="2000" b="0" i="0" u="none" strike="noStrike" cap="none">
                <a:solidFill>
                  <a:srgbClr val="9A8C5C"/>
                </a:solidFill>
                <a:latin typeface="Cabin"/>
                <a:ea typeface="Cabin"/>
                <a:cs typeface="Cabin"/>
                <a:sym typeface="Cabin"/>
              </a:defRPr>
            </a:lvl1pPr>
            <a:lvl2pPr marL="914400" marR="0" lvl="1" indent="-228600" algn="l" rtl="0">
              <a:lnSpc>
                <a:spcPct val="100000"/>
              </a:lnSpc>
              <a:spcBef>
                <a:spcPts val="560"/>
              </a:spcBef>
              <a:spcAft>
                <a:spcPts val="0"/>
              </a:spcAft>
              <a:buClr>
                <a:schemeClr val="dk1"/>
              </a:buClr>
              <a:buSzPts val="2800"/>
              <a:buFont typeface="Cabin"/>
              <a:buNone/>
              <a:defRPr sz="1800" b="0" i="0" u="none" strike="noStrike" cap="none">
                <a:solidFill>
                  <a:srgbClr val="888888"/>
                </a:solidFill>
                <a:latin typeface="Cabin"/>
                <a:ea typeface="Cabin"/>
                <a:cs typeface="Cabin"/>
                <a:sym typeface="Cabin"/>
              </a:defRPr>
            </a:lvl2pPr>
            <a:lvl3pPr marL="1371600" marR="0" lvl="2" indent="-228600" algn="l" rtl="0">
              <a:lnSpc>
                <a:spcPct val="100000"/>
              </a:lnSpc>
              <a:spcBef>
                <a:spcPts val="480"/>
              </a:spcBef>
              <a:spcAft>
                <a:spcPts val="0"/>
              </a:spcAft>
              <a:buClr>
                <a:schemeClr val="dk1"/>
              </a:buClr>
              <a:buSzPts val="2400"/>
              <a:buFont typeface="Cabin"/>
              <a:buNone/>
              <a:defRPr sz="1600" b="0" i="0" u="none" strike="noStrike" cap="none">
                <a:solidFill>
                  <a:srgbClr val="888888"/>
                </a:solidFill>
                <a:latin typeface="Cabin"/>
                <a:ea typeface="Cabin"/>
                <a:cs typeface="Cabin"/>
                <a:sym typeface="Cabin"/>
              </a:defRPr>
            </a:lvl3pPr>
            <a:lvl4pPr marL="1828800" marR="0" lvl="3" indent="-228600" algn="l" rtl="0">
              <a:lnSpc>
                <a:spcPct val="100000"/>
              </a:lnSpc>
              <a:spcBef>
                <a:spcPts val="400"/>
              </a:spcBef>
              <a:spcAft>
                <a:spcPts val="0"/>
              </a:spcAft>
              <a:buClr>
                <a:schemeClr val="dk1"/>
              </a:buClr>
              <a:buSzPts val="2000"/>
              <a:buFont typeface="Cabin"/>
              <a:buNone/>
              <a:defRPr sz="1400" b="0" i="0" u="none" strike="noStrike" cap="none">
                <a:solidFill>
                  <a:srgbClr val="888888"/>
                </a:solidFill>
                <a:latin typeface="Cabin"/>
                <a:ea typeface="Cabin"/>
                <a:cs typeface="Cabin"/>
                <a:sym typeface="Cabin"/>
              </a:defRPr>
            </a:lvl4pPr>
            <a:lvl5pPr marL="2286000" marR="0" lvl="4" indent="-228600" algn="l" rtl="0">
              <a:lnSpc>
                <a:spcPct val="100000"/>
              </a:lnSpc>
              <a:spcBef>
                <a:spcPts val="400"/>
              </a:spcBef>
              <a:spcAft>
                <a:spcPts val="0"/>
              </a:spcAft>
              <a:buClr>
                <a:schemeClr val="dk1"/>
              </a:buClr>
              <a:buSzPts val="2000"/>
              <a:buFont typeface="Cabin"/>
              <a:buNone/>
              <a:defRPr sz="1400" b="0" i="0" u="none" strike="noStrike" cap="none">
                <a:solidFill>
                  <a:srgbClr val="888888"/>
                </a:solidFill>
                <a:latin typeface="Cabin"/>
                <a:ea typeface="Cabin"/>
                <a:cs typeface="Cabin"/>
                <a:sym typeface="Cabin"/>
              </a:defRPr>
            </a:lvl5pPr>
            <a:lvl6pPr marL="2743200" marR="0" lvl="5" indent="-228600" algn="l" rtl="0">
              <a:lnSpc>
                <a:spcPct val="100000"/>
              </a:lnSpc>
              <a:spcBef>
                <a:spcPts val="400"/>
              </a:spcBef>
              <a:spcAft>
                <a:spcPts val="0"/>
              </a:spcAft>
              <a:buClr>
                <a:schemeClr val="dk1"/>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400"/>
              </a:spcBef>
              <a:spcAft>
                <a:spcPts val="0"/>
              </a:spcAft>
              <a:buClr>
                <a:schemeClr val="dk1"/>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400"/>
              </a:spcBef>
              <a:spcAft>
                <a:spcPts val="0"/>
              </a:spcAft>
              <a:buClr>
                <a:schemeClr val="dk1"/>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400"/>
              </a:spcBef>
              <a:spcAft>
                <a:spcPts val="0"/>
              </a:spcAft>
              <a:buClr>
                <a:schemeClr val="dk1"/>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4343400" y="6400800"/>
            <a:ext cx="381000" cy="381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sz="1200" b="0" i="0" u="none" strike="noStrike" cap="none">
              <a:solidFill>
                <a:srgbClr val="FFFFFF"/>
              </a:solidFill>
              <a:latin typeface="Cabin"/>
              <a:ea typeface="Cabin"/>
              <a:cs typeface="Cabin"/>
              <a:sym typeface="Cabin"/>
            </a:endParaRPr>
          </a:p>
        </p:txBody>
      </p:sp>
      <p:pic>
        <p:nvPicPr>
          <p:cNvPr id="31" name="Shape 31" descr="C:\Users\hlopezca\Desktop\FPQC Meeting Material\FPQC change of image\Logo-and-Tagline_Final.gif"/>
          <p:cNvPicPr preferRelativeResize="0"/>
          <p:nvPr/>
        </p:nvPicPr>
        <p:blipFill rotWithShape="1">
          <a:blip r:embed="rId2">
            <a:alphaModFix/>
          </a:blip>
          <a:srcRect r="84956"/>
          <a:stretch/>
        </p:blipFill>
        <p:spPr>
          <a:xfrm>
            <a:off x="3668581" y="279401"/>
            <a:ext cx="1606153" cy="1496696"/>
          </a:xfrm>
          <a:prstGeom prst="rect">
            <a:avLst/>
          </a:prstGeom>
          <a:noFill/>
          <a:ln>
            <a:noFill/>
          </a:ln>
        </p:spPr>
      </p:pic>
      <p:pic>
        <p:nvPicPr>
          <p:cNvPr id="32" name="Shape 32" descr="C:\Users\hlopezca\Desktop\FPQC Meeting Material\FPQC change of image\Logo-and-Tagline_Final.gif"/>
          <p:cNvPicPr preferRelativeResize="0"/>
          <p:nvPr/>
        </p:nvPicPr>
        <p:blipFill rotWithShape="1">
          <a:blip r:embed="rId2">
            <a:alphaModFix/>
          </a:blip>
          <a:srcRect l="15010" b="15760"/>
          <a:stretch/>
        </p:blipFill>
        <p:spPr>
          <a:xfrm>
            <a:off x="2888700" y="1817688"/>
            <a:ext cx="3290400" cy="457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628650" y="365125"/>
            <a:ext cx="7886700" cy="5811838"/>
          </a:xfrm>
          <a:prstGeom prst="rect">
            <a:avLst/>
          </a:prstGeom>
          <a:noFill/>
          <a:ln>
            <a:noFill/>
          </a:ln>
        </p:spPr>
        <p:txBody>
          <a:bodyPr wrap="square" lIns="91425" tIns="91425" rIns="91425" bIns="91425" anchor="t" anchorCtr="0"/>
          <a:lstStyle>
            <a:lvl1pPr marL="457200" marR="0" lvl="0" indent="-419100" algn="l" rtl="0">
              <a:lnSpc>
                <a:spcPct val="100000"/>
              </a:lnSpc>
              <a:spcBef>
                <a:spcPts val="600"/>
              </a:spcBef>
              <a:spcAft>
                <a:spcPts val="0"/>
              </a:spcAft>
              <a:buClr>
                <a:schemeClr val="dk1"/>
              </a:buClr>
              <a:buSzPts val="3000"/>
              <a:buFont typeface="Cabin"/>
              <a:buChar char="•"/>
              <a:defRPr sz="3000" b="0" i="0" u="none" strike="noStrike" cap="none">
                <a:solidFill>
                  <a:schemeClr val="dk1"/>
                </a:solidFill>
                <a:latin typeface="Cabin"/>
                <a:ea typeface="Cabin"/>
                <a:cs typeface="Cabin"/>
                <a:sym typeface="Cabin"/>
              </a:defRPr>
            </a:lvl1pPr>
            <a:lvl2pPr marL="914400" marR="0" lvl="1" indent="-40640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2pPr>
            <a:lvl3pPr marL="1371600" marR="0" lvl="2" indent="-3810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3pPr>
            <a:lvl4pPr marL="1828800" marR="0" lvl="3"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4pPr>
            <a:lvl5pPr marL="2286000" marR="0" lvl="4"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sldNum" idx="12"/>
          </p:nvPr>
        </p:nvSpPr>
        <p:spPr>
          <a:xfrm>
            <a:off x="4267200" y="6400800"/>
            <a:ext cx="533400" cy="457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sz="1200" b="0" i="0" u="none" strike="noStrike" cap="none">
              <a:solidFill>
                <a:srgbClr val="FFFFFF"/>
              </a:solidFill>
              <a:latin typeface="Cabin"/>
              <a:ea typeface="Cabin"/>
              <a:cs typeface="Cabin"/>
              <a:sym typeface="Cab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0" i="0" u="none" strike="noStrike" cap="none">
                <a:solidFill>
                  <a:srgbClr val="00510B"/>
                </a:solidFill>
                <a:latin typeface="Garamond"/>
                <a:ea typeface="Garamond"/>
                <a:cs typeface="Garamond"/>
                <a:sym typeface="Garamond"/>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0" name="Shape 40"/>
          <p:cNvSpPr txBox="1">
            <a:spLocks noGrp="1"/>
          </p:cNvSpPr>
          <p:nvPr>
            <p:ph type="sldNum" idx="12"/>
          </p:nvPr>
        </p:nvSpPr>
        <p:spPr>
          <a:xfrm>
            <a:off x="4343400" y="6392169"/>
            <a:ext cx="381000" cy="381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sz="1200" b="0" i="0" u="none" strike="noStrike" cap="none">
              <a:solidFill>
                <a:srgbClr val="FFFFFF"/>
              </a:solidFill>
              <a:latin typeface="Cabin"/>
              <a:ea typeface="Cabin"/>
              <a:cs typeface="Cabin"/>
              <a:sym typeface="Cabin"/>
            </a:endParaRPr>
          </a:p>
        </p:txBody>
      </p:sp>
      <p:pic>
        <p:nvPicPr>
          <p:cNvPr id="41" name="Shape 41" descr="C:\Users\hlopezca\Desktop\FPQC Meeting Material\FPQC change of image\Logo-and-Tagline_Final.gif"/>
          <p:cNvPicPr preferRelativeResize="0"/>
          <p:nvPr/>
        </p:nvPicPr>
        <p:blipFill rotWithShape="1">
          <a:blip r:embed="rId2">
            <a:alphaModFix/>
          </a:blip>
          <a:srcRect r="84956"/>
          <a:stretch/>
        </p:blipFill>
        <p:spPr>
          <a:xfrm>
            <a:off x="502669" y="6321544"/>
            <a:ext cx="480287" cy="452207"/>
          </a:xfrm>
          <a:prstGeom prst="rect">
            <a:avLst/>
          </a:prstGeom>
          <a:noFill/>
          <a:ln>
            <a:noFill/>
          </a:ln>
        </p:spPr>
      </p:pic>
      <p:pic>
        <p:nvPicPr>
          <p:cNvPr id="42" name="Shape 42" descr="C:\Users\hlopezca\Desktop\FPQC Meeting Material\FPQC change of image\Logo-and-Tagline_Final.gif"/>
          <p:cNvPicPr preferRelativeResize="0"/>
          <p:nvPr/>
        </p:nvPicPr>
        <p:blipFill rotWithShape="1">
          <a:blip r:embed="rId2">
            <a:alphaModFix/>
          </a:blip>
          <a:srcRect l="15010" b="15760"/>
          <a:stretch/>
        </p:blipFill>
        <p:spPr>
          <a:xfrm>
            <a:off x="5715000" y="6321544"/>
            <a:ext cx="2925242" cy="41068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0" i="0" u="none" strike="noStrike" cap="none">
                <a:solidFill>
                  <a:srgbClr val="00510B"/>
                </a:solidFill>
                <a:latin typeface="Garamond"/>
                <a:ea typeface="Garamond"/>
                <a:cs typeface="Garamond"/>
                <a:sym typeface="Garamond"/>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5" name="Shape 45"/>
          <p:cNvSpPr txBox="1">
            <a:spLocks noGrp="1"/>
          </p:cNvSpPr>
          <p:nvPr>
            <p:ph type="sldNum" idx="12"/>
          </p:nvPr>
        </p:nvSpPr>
        <p:spPr>
          <a:xfrm>
            <a:off x="4343400" y="6400800"/>
            <a:ext cx="381000" cy="381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sz="1200" b="0" i="0" u="none" strike="noStrike" cap="none">
              <a:solidFill>
                <a:srgbClr val="FFFFFF"/>
              </a:solidFill>
              <a:latin typeface="Cabin"/>
              <a:ea typeface="Cabin"/>
              <a:cs typeface="Cabin"/>
              <a:sym typeface="Cab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1" i="0" u="none" strike="noStrike" cap="none">
                <a:solidFill>
                  <a:srgbClr val="00510B"/>
                </a:solidFill>
                <a:latin typeface="Garamond"/>
                <a:ea typeface="Garamond"/>
                <a:cs typeface="Garamond"/>
                <a:sym typeface="Garamond"/>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8" name="Shape 48"/>
          <p:cNvSpPr txBox="1">
            <a:spLocks noGrp="1"/>
          </p:cNvSpPr>
          <p:nvPr>
            <p:ph type="body" idx="1"/>
          </p:nvPr>
        </p:nvSpPr>
        <p:spPr>
          <a:xfrm>
            <a:off x="457200" y="1600200"/>
            <a:ext cx="4038600" cy="4525963"/>
          </a:xfrm>
          <a:prstGeom prst="rect">
            <a:avLst/>
          </a:prstGeom>
          <a:noFill/>
          <a:ln>
            <a:noFill/>
          </a:ln>
        </p:spPr>
        <p:txBody>
          <a:bodyPr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1pPr>
            <a:lvl2pPr marL="914400" marR="0" lvl="1" indent="-3810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2pPr>
            <a:lvl3pPr marL="1371600" marR="0" lvl="2"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3pPr>
            <a:lvl4pPr marL="1828800" marR="0" lvl="3" indent="-342900" algn="l" rtl="0">
              <a:lnSpc>
                <a:spcPct val="100000"/>
              </a:lnSpc>
              <a:spcBef>
                <a:spcPts val="360"/>
              </a:spcBef>
              <a:spcAft>
                <a:spcPts val="0"/>
              </a:spcAft>
              <a:buClr>
                <a:schemeClr val="dk1"/>
              </a:buClr>
              <a:buSzPts val="1800"/>
              <a:buFont typeface="Cabin"/>
              <a:buChar char="•"/>
              <a:defRPr sz="1800" b="0" i="0" u="none" strike="noStrike" cap="none">
                <a:solidFill>
                  <a:schemeClr val="dk1"/>
                </a:solidFill>
                <a:latin typeface="Cabin"/>
                <a:ea typeface="Cabin"/>
                <a:cs typeface="Cabin"/>
                <a:sym typeface="Cabin"/>
              </a:defRPr>
            </a:lvl4pPr>
            <a:lvl5pPr marL="2286000" marR="0" lvl="4" indent="-342900" algn="l" rtl="0">
              <a:lnSpc>
                <a:spcPct val="100000"/>
              </a:lnSpc>
              <a:spcBef>
                <a:spcPts val="360"/>
              </a:spcBef>
              <a:spcAft>
                <a:spcPts val="0"/>
              </a:spcAft>
              <a:buClr>
                <a:schemeClr val="dk1"/>
              </a:buClr>
              <a:buSzPts val="1800"/>
              <a:buFont typeface="Cabin"/>
              <a:buChar char="•"/>
              <a:defRPr sz="1800" b="0" i="0" u="none" strike="noStrike" cap="none">
                <a:solidFill>
                  <a:schemeClr val="dk1"/>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648200" y="1600200"/>
            <a:ext cx="4038600" cy="4525963"/>
          </a:xfrm>
          <a:prstGeom prst="rect">
            <a:avLst/>
          </a:prstGeom>
          <a:noFill/>
          <a:ln>
            <a:noFill/>
          </a:ln>
        </p:spPr>
        <p:txBody>
          <a:bodyPr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1pPr>
            <a:lvl2pPr marL="914400" marR="0" lvl="1" indent="-3810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2pPr>
            <a:lvl3pPr marL="1371600" marR="0" lvl="2"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3pPr>
            <a:lvl4pPr marL="1828800" marR="0" lvl="3" indent="-342900" algn="l" rtl="0">
              <a:lnSpc>
                <a:spcPct val="100000"/>
              </a:lnSpc>
              <a:spcBef>
                <a:spcPts val="360"/>
              </a:spcBef>
              <a:spcAft>
                <a:spcPts val="0"/>
              </a:spcAft>
              <a:buClr>
                <a:schemeClr val="dk1"/>
              </a:buClr>
              <a:buSzPts val="1800"/>
              <a:buFont typeface="Cabin"/>
              <a:buChar char="•"/>
              <a:defRPr sz="1800" b="0" i="0" u="none" strike="noStrike" cap="none">
                <a:solidFill>
                  <a:schemeClr val="dk1"/>
                </a:solidFill>
                <a:latin typeface="Cabin"/>
                <a:ea typeface="Cabin"/>
                <a:cs typeface="Cabin"/>
                <a:sym typeface="Cabin"/>
              </a:defRPr>
            </a:lvl4pPr>
            <a:lvl5pPr marL="2286000" marR="0" lvl="4" indent="-342900" algn="l" rtl="0">
              <a:lnSpc>
                <a:spcPct val="100000"/>
              </a:lnSpc>
              <a:spcBef>
                <a:spcPts val="360"/>
              </a:spcBef>
              <a:spcAft>
                <a:spcPts val="0"/>
              </a:spcAft>
              <a:buClr>
                <a:schemeClr val="dk1"/>
              </a:buClr>
              <a:buSzPts val="1800"/>
              <a:buFont typeface="Cabin"/>
              <a:buChar char="•"/>
              <a:defRPr sz="1800" b="0" i="0" u="none" strike="noStrike" cap="none">
                <a:solidFill>
                  <a:schemeClr val="dk1"/>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4343400" y="6400799"/>
            <a:ext cx="381000" cy="323087"/>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sz="1200" b="0" i="0" u="none" strike="noStrike" cap="none">
              <a:solidFill>
                <a:srgbClr val="FFFFFF"/>
              </a:solidFill>
              <a:latin typeface="Cabin"/>
              <a:ea typeface="Cabin"/>
              <a:cs typeface="Cabin"/>
              <a:sym typeface="Cabin"/>
            </a:endParaRPr>
          </a:p>
        </p:txBody>
      </p:sp>
      <p:pic>
        <p:nvPicPr>
          <p:cNvPr id="51" name="Shape 51" descr="C:\Users\hlopezca\Desktop\FPQC Meeting Material\FPQC change of image\Logo-and-Tagline_Final.gif"/>
          <p:cNvPicPr preferRelativeResize="0"/>
          <p:nvPr/>
        </p:nvPicPr>
        <p:blipFill rotWithShape="1">
          <a:blip r:embed="rId2">
            <a:alphaModFix/>
          </a:blip>
          <a:srcRect l="15010" b="15760"/>
          <a:stretch/>
        </p:blipFill>
        <p:spPr>
          <a:xfrm>
            <a:off x="5715000" y="6321544"/>
            <a:ext cx="2925242" cy="410684"/>
          </a:xfrm>
          <a:prstGeom prst="rect">
            <a:avLst/>
          </a:prstGeom>
          <a:noFill/>
          <a:ln>
            <a:noFill/>
          </a:ln>
        </p:spPr>
      </p:pic>
      <p:pic>
        <p:nvPicPr>
          <p:cNvPr id="52" name="Shape 52" descr="C:\Users\hlopezca\Desktop\FPQC Meeting Material\FPQC change of image\Logo-and-Tagline_Final.gif"/>
          <p:cNvPicPr preferRelativeResize="0"/>
          <p:nvPr/>
        </p:nvPicPr>
        <p:blipFill rotWithShape="1">
          <a:blip r:embed="rId2">
            <a:alphaModFix/>
          </a:blip>
          <a:srcRect r="84956"/>
          <a:stretch/>
        </p:blipFill>
        <p:spPr>
          <a:xfrm>
            <a:off x="502669" y="6321544"/>
            <a:ext cx="480287" cy="4522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0" i="0" u="none" strike="noStrike" cap="none">
                <a:solidFill>
                  <a:srgbClr val="00510B"/>
                </a:solidFill>
                <a:latin typeface="Garamond"/>
                <a:ea typeface="Garamond"/>
                <a:cs typeface="Garamond"/>
                <a:sym typeface="Garamond"/>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5" name="Shape 55"/>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Cabin"/>
              <a:buNone/>
              <a:defRPr sz="2400" b="1" i="0" u="none" strike="noStrike" cap="none">
                <a:solidFill>
                  <a:schemeClr val="dk1"/>
                </a:solidFill>
                <a:latin typeface="Cabin"/>
                <a:ea typeface="Cabin"/>
                <a:cs typeface="Cabin"/>
                <a:sym typeface="Cabin"/>
              </a:defRPr>
            </a:lvl1pPr>
            <a:lvl2pPr marL="914400" marR="0" lvl="1" indent="-228600" algn="l" rtl="0">
              <a:lnSpc>
                <a:spcPct val="100000"/>
              </a:lnSpc>
              <a:spcBef>
                <a:spcPts val="400"/>
              </a:spcBef>
              <a:spcAft>
                <a:spcPts val="0"/>
              </a:spcAft>
              <a:buClr>
                <a:schemeClr val="dk1"/>
              </a:buClr>
              <a:buSzPts val="2000"/>
              <a:buFont typeface="Cabin"/>
              <a:buNone/>
              <a:defRPr sz="2000" b="1" i="0" u="none" strike="noStrike" cap="none">
                <a:solidFill>
                  <a:schemeClr val="dk1"/>
                </a:solidFill>
                <a:latin typeface="Cabin"/>
                <a:ea typeface="Cabin"/>
                <a:cs typeface="Cabin"/>
                <a:sym typeface="Cabin"/>
              </a:defRPr>
            </a:lvl2pPr>
            <a:lvl3pPr marL="1371600" marR="0" lvl="2" indent="-228600" algn="l" rtl="0">
              <a:lnSpc>
                <a:spcPct val="100000"/>
              </a:lnSpc>
              <a:spcBef>
                <a:spcPts val="360"/>
              </a:spcBef>
              <a:spcAft>
                <a:spcPts val="0"/>
              </a:spcAft>
              <a:buClr>
                <a:schemeClr val="dk1"/>
              </a:buClr>
              <a:buSzPts val="1800"/>
              <a:buFont typeface="Cabin"/>
              <a:buNone/>
              <a:defRPr sz="1800" b="1" i="0" u="none" strike="noStrike" cap="none">
                <a:solidFill>
                  <a:schemeClr val="dk1"/>
                </a:solidFill>
                <a:latin typeface="Cabin"/>
                <a:ea typeface="Cabin"/>
                <a:cs typeface="Cabin"/>
                <a:sym typeface="Cabin"/>
              </a:defRPr>
            </a:lvl3pPr>
            <a:lvl4pPr marL="1828800" marR="0" lvl="3" indent="-228600" algn="l" rtl="0">
              <a:lnSpc>
                <a:spcPct val="100000"/>
              </a:lnSpc>
              <a:spcBef>
                <a:spcPts val="320"/>
              </a:spcBef>
              <a:spcAft>
                <a:spcPts val="0"/>
              </a:spcAft>
              <a:buClr>
                <a:schemeClr val="dk1"/>
              </a:buClr>
              <a:buSzPts val="1600"/>
              <a:buFont typeface="Cabin"/>
              <a:buNone/>
              <a:defRPr sz="1600" b="1" i="0" u="none" strike="noStrike" cap="none">
                <a:solidFill>
                  <a:schemeClr val="dk1"/>
                </a:solidFill>
                <a:latin typeface="Cabin"/>
                <a:ea typeface="Cabin"/>
                <a:cs typeface="Cabin"/>
                <a:sym typeface="Cabin"/>
              </a:defRPr>
            </a:lvl4pPr>
            <a:lvl5pPr marL="2286000" marR="0" lvl="4" indent="-228600" algn="l" rtl="0">
              <a:lnSpc>
                <a:spcPct val="100000"/>
              </a:lnSpc>
              <a:spcBef>
                <a:spcPts val="320"/>
              </a:spcBef>
              <a:spcAft>
                <a:spcPts val="0"/>
              </a:spcAft>
              <a:buClr>
                <a:schemeClr val="dk1"/>
              </a:buClr>
              <a:buSzPts val="1600"/>
              <a:buFont typeface="Cabin"/>
              <a:buNone/>
              <a:defRPr sz="1600" b="1" i="0" u="none" strike="noStrike" cap="none">
                <a:solidFill>
                  <a:schemeClr val="dk1"/>
                </a:solidFill>
                <a:latin typeface="Cabin"/>
                <a:ea typeface="Cabin"/>
                <a:cs typeface="Cabin"/>
                <a:sym typeface="Cabin"/>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1pPr>
            <a:lvl2pPr marL="914400" marR="0" lvl="1"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2pPr>
            <a:lvl3pPr marL="1371600" marR="0" lvl="2" indent="-342900" algn="l" rtl="0">
              <a:lnSpc>
                <a:spcPct val="100000"/>
              </a:lnSpc>
              <a:spcBef>
                <a:spcPts val="360"/>
              </a:spcBef>
              <a:spcAft>
                <a:spcPts val="0"/>
              </a:spcAft>
              <a:buClr>
                <a:schemeClr val="dk1"/>
              </a:buClr>
              <a:buSzPts val="1800"/>
              <a:buFont typeface="Cabin"/>
              <a:buChar char="•"/>
              <a:defRPr sz="1800" b="0" i="0" u="none" strike="noStrike" cap="none">
                <a:solidFill>
                  <a:schemeClr val="dk1"/>
                </a:solidFill>
                <a:latin typeface="Cabin"/>
                <a:ea typeface="Cabin"/>
                <a:cs typeface="Cabin"/>
                <a:sym typeface="Cabin"/>
              </a:defRPr>
            </a:lvl3pPr>
            <a:lvl4pPr marL="1828800" marR="0" lvl="3" indent="-330200" algn="l" rtl="0">
              <a:lnSpc>
                <a:spcPct val="100000"/>
              </a:lnSpc>
              <a:spcBef>
                <a:spcPts val="320"/>
              </a:spcBef>
              <a:spcAft>
                <a:spcPts val="0"/>
              </a:spcAft>
              <a:buClr>
                <a:schemeClr val="dk1"/>
              </a:buClr>
              <a:buSzPts val="1600"/>
              <a:buFont typeface="Cabin"/>
              <a:buChar char="•"/>
              <a:defRPr sz="1600" b="0" i="0" u="none" strike="noStrike" cap="none">
                <a:solidFill>
                  <a:schemeClr val="dk1"/>
                </a:solidFill>
                <a:latin typeface="Cabin"/>
                <a:ea typeface="Cabin"/>
                <a:cs typeface="Cabin"/>
                <a:sym typeface="Cabin"/>
              </a:defRPr>
            </a:lvl4pPr>
            <a:lvl5pPr marL="2286000" marR="0" lvl="4" indent="-330200" algn="l" rtl="0">
              <a:lnSpc>
                <a:spcPct val="100000"/>
              </a:lnSpc>
              <a:spcBef>
                <a:spcPts val="320"/>
              </a:spcBef>
              <a:spcAft>
                <a:spcPts val="0"/>
              </a:spcAft>
              <a:buClr>
                <a:schemeClr val="dk1"/>
              </a:buClr>
              <a:buSzPts val="1600"/>
              <a:buFont typeface="Cabin"/>
              <a:buChar char="•"/>
              <a:defRPr sz="1600" b="0" i="0" u="none" strike="noStrike" cap="none">
                <a:solidFill>
                  <a:schemeClr val="dk1"/>
                </a:solidFill>
                <a:latin typeface="Cabin"/>
                <a:ea typeface="Cabin"/>
                <a:cs typeface="Cabin"/>
                <a:sym typeface="Cabin"/>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Cabin"/>
              <a:buNone/>
              <a:defRPr sz="2400" b="1" i="0" u="none" strike="noStrike" cap="none">
                <a:solidFill>
                  <a:schemeClr val="dk1"/>
                </a:solidFill>
                <a:latin typeface="Cabin"/>
                <a:ea typeface="Cabin"/>
                <a:cs typeface="Cabin"/>
                <a:sym typeface="Cabin"/>
              </a:defRPr>
            </a:lvl1pPr>
            <a:lvl2pPr marL="914400" marR="0" lvl="1" indent="-228600" algn="l" rtl="0">
              <a:lnSpc>
                <a:spcPct val="100000"/>
              </a:lnSpc>
              <a:spcBef>
                <a:spcPts val="400"/>
              </a:spcBef>
              <a:spcAft>
                <a:spcPts val="0"/>
              </a:spcAft>
              <a:buClr>
                <a:schemeClr val="dk1"/>
              </a:buClr>
              <a:buSzPts val="2000"/>
              <a:buFont typeface="Cabin"/>
              <a:buNone/>
              <a:defRPr sz="2000" b="1" i="0" u="none" strike="noStrike" cap="none">
                <a:solidFill>
                  <a:schemeClr val="dk1"/>
                </a:solidFill>
                <a:latin typeface="Cabin"/>
                <a:ea typeface="Cabin"/>
                <a:cs typeface="Cabin"/>
                <a:sym typeface="Cabin"/>
              </a:defRPr>
            </a:lvl2pPr>
            <a:lvl3pPr marL="1371600" marR="0" lvl="2" indent="-228600" algn="l" rtl="0">
              <a:lnSpc>
                <a:spcPct val="100000"/>
              </a:lnSpc>
              <a:spcBef>
                <a:spcPts val="360"/>
              </a:spcBef>
              <a:spcAft>
                <a:spcPts val="0"/>
              </a:spcAft>
              <a:buClr>
                <a:schemeClr val="dk1"/>
              </a:buClr>
              <a:buSzPts val="1800"/>
              <a:buFont typeface="Cabin"/>
              <a:buNone/>
              <a:defRPr sz="1800" b="1" i="0" u="none" strike="noStrike" cap="none">
                <a:solidFill>
                  <a:schemeClr val="dk1"/>
                </a:solidFill>
                <a:latin typeface="Cabin"/>
                <a:ea typeface="Cabin"/>
                <a:cs typeface="Cabin"/>
                <a:sym typeface="Cabin"/>
              </a:defRPr>
            </a:lvl3pPr>
            <a:lvl4pPr marL="1828800" marR="0" lvl="3" indent="-228600" algn="l" rtl="0">
              <a:lnSpc>
                <a:spcPct val="100000"/>
              </a:lnSpc>
              <a:spcBef>
                <a:spcPts val="320"/>
              </a:spcBef>
              <a:spcAft>
                <a:spcPts val="0"/>
              </a:spcAft>
              <a:buClr>
                <a:schemeClr val="dk1"/>
              </a:buClr>
              <a:buSzPts val="1600"/>
              <a:buFont typeface="Cabin"/>
              <a:buNone/>
              <a:defRPr sz="1600" b="1" i="0" u="none" strike="noStrike" cap="none">
                <a:solidFill>
                  <a:schemeClr val="dk1"/>
                </a:solidFill>
                <a:latin typeface="Cabin"/>
                <a:ea typeface="Cabin"/>
                <a:cs typeface="Cabin"/>
                <a:sym typeface="Cabin"/>
              </a:defRPr>
            </a:lvl4pPr>
            <a:lvl5pPr marL="2286000" marR="0" lvl="4" indent="-228600" algn="l" rtl="0">
              <a:lnSpc>
                <a:spcPct val="100000"/>
              </a:lnSpc>
              <a:spcBef>
                <a:spcPts val="320"/>
              </a:spcBef>
              <a:spcAft>
                <a:spcPts val="0"/>
              </a:spcAft>
              <a:buClr>
                <a:schemeClr val="dk1"/>
              </a:buClr>
              <a:buSzPts val="1600"/>
              <a:buFont typeface="Cabin"/>
              <a:buNone/>
              <a:defRPr sz="1600" b="1" i="0" u="none" strike="noStrike" cap="none">
                <a:solidFill>
                  <a:schemeClr val="dk1"/>
                </a:solidFill>
                <a:latin typeface="Cabin"/>
                <a:ea typeface="Cabin"/>
                <a:cs typeface="Cabin"/>
                <a:sym typeface="Cabin"/>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1pPr>
            <a:lvl2pPr marL="914400" marR="0" lvl="1"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2pPr>
            <a:lvl3pPr marL="1371600" marR="0" lvl="2" indent="-342900" algn="l" rtl="0">
              <a:lnSpc>
                <a:spcPct val="100000"/>
              </a:lnSpc>
              <a:spcBef>
                <a:spcPts val="360"/>
              </a:spcBef>
              <a:spcAft>
                <a:spcPts val="0"/>
              </a:spcAft>
              <a:buClr>
                <a:schemeClr val="dk1"/>
              </a:buClr>
              <a:buSzPts val="1800"/>
              <a:buFont typeface="Cabin"/>
              <a:buChar char="•"/>
              <a:defRPr sz="1800" b="0" i="0" u="none" strike="noStrike" cap="none">
                <a:solidFill>
                  <a:schemeClr val="dk1"/>
                </a:solidFill>
                <a:latin typeface="Cabin"/>
                <a:ea typeface="Cabin"/>
                <a:cs typeface="Cabin"/>
                <a:sym typeface="Cabin"/>
              </a:defRPr>
            </a:lvl3pPr>
            <a:lvl4pPr marL="1828800" marR="0" lvl="3" indent="-330200" algn="l" rtl="0">
              <a:lnSpc>
                <a:spcPct val="100000"/>
              </a:lnSpc>
              <a:spcBef>
                <a:spcPts val="320"/>
              </a:spcBef>
              <a:spcAft>
                <a:spcPts val="0"/>
              </a:spcAft>
              <a:buClr>
                <a:schemeClr val="dk1"/>
              </a:buClr>
              <a:buSzPts val="1600"/>
              <a:buFont typeface="Cabin"/>
              <a:buChar char="•"/>
              <a:defRPr sz="1600" b="0" i="0" u="none" strike="noStrike" cap="none">
                <a:solidFill>
                  <a:schemeClr val="dk1"/>
                </a:solidFill>
                <a:latin typeface="Cabin"/>
                <a:ea typeface="Cabin"/>
                <a:cs typeface="Cabin"/>
                <a:sym typeface="Cabin"/>
              </a:defRPr>
            </a:lvl4pPr>
            <a:lvl5pPr marL="2286000" marR="0" lvl="4" indent="-330200" algn="l" rtl="0">
              <a:lnSpc>
                <a:spcPct val="100000"/>
              </a:lnSpc>
              <a:spcBef>
                <a:spcPts val="320"/>
              </a:spcBef>
              <a:spcAft>
                <a:spcPts val="0"/>
              </a:spcAft>
              <a:buClr>
                <a:schemeClr val="dk1"/>
              </a:buClr>
              <a:buSzPts val="1600"/>
              <a:buFont typeface="Cabin"/>
              <a:buChar char="•"/>
              <a:defRPr sz="1600" b="0" i="0" u="none" strike="noStrike" cap="none">
                <a:solidFill>
                  <a:schemeClr val="dk1"/>
                </a:solidFill>
                <a:latin typeface="Cabin"/>
                <a:ea typeface="Cabin"/>
                <a:cs typeface="Cabin"/>
                <a:sym typeface="Cabin"/>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4343400" y="6400800"/>
            <a:ext cx="381000" cy="381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sz="1200" b="0" i="0" u="none" strike="noStrike" cap="none">
              <a:solidFill>
                <a:srgbClr val="FFFFFF"/>
              </a:solidFill>
              <a:latin typeface="Cabin"/>
              <a:ea typeface="Cabin"/>
              <a:cs typeface="Cabin"/>
              <a:sym typeface="Cabin"/>
            </a:endParaRPr>
          </a:p>
        </p:txBody>
      </p:sp>
      <p:pic>
        <p:nvPicPr>
          <p:cNvPr id="60" name="Shape 60" descr="C:\Users\hlopezca\Desktop\FPQC Meeting Material\FPQC change of image\Logo-and-Tagline_Final.gif"/>
          <p:cNvPicPr preferRelativeResize="0"/>
          <p:nvPr/>
        </p:nvPicPr>
        <p:blipFill rotWithShape="1">
          <a:blip r:embed="rId2">
            <a:alphaModFix/>
          </a:blip>
          <a:srcRect r="84956"/>
          <a:stretch/>
        </p:blipFill>
        <p:spPr>
          <a:xfrm>
            <a:off x="502669" y="6321544"/>
            <a:ext cx="480287" cy="452207"/>
          </a:xfrm>
          <a:prstGeom prst="rect">
            <a:avLst/>
          </a:prstGeom>
          <a:noFill/>
          <a:ln>
            <a:noFill/>
          </a:ln>
        </p:spPr>
      </p:pic>
      <p:pic>
        <p:nvPicPr>
          <p:cNvPr id="61" name="Shape 61" descr="C:\Users\hlopezca\Desktop\FPQC Meeting Material\FPQC change of image\Logo-and-Tagline_Final.gif"/>
          <p:cNvPicPr preferRelativeResize="0"/>
          <p:nvPr/>
        </p:nvPicPr>
        <p:blipFill rotWithShape="1">
          <a:blip r:embed="rId2">
            <a:alphaModFix/>
          </a:blip>
          <a:srcRect l="15010" b="15760"/>
          <a:stretch/>
        </p:blipFill>
        <p:spPr>
          <a:xfrm>
            <a:off x="5715000" y="6321544"/>
            <a:ext cx="2925242" cy="41068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00510B"/>
              </a:buClr>
              <a:buSzPts val="2000"/>
              <a:buFont typeface="Garamond"/>
              <a:buNone/>
              <a:defRPr sz="2000" b="1" i="0" u="none" strike="noStrike" cap="none">
                <a:solidFill>
                  <a:srgbClr val="00510B"/>
                </a:solidFill>
                <a:latin typeface="Garamond"/>
                <a:ea typeface="Garamond"/>
                <a:cs typeface="Garamond"/>
                <a:sym typeface="Garamond"/>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4" name="Shape 64"/>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Cabin"/>
              <a:buChar char="•"/>
              <a:defRPr sz="3200" b="0" i="0" u="none" strike="noStrike" cap="none">
                <a:solidFill>
                  <a:schemeClr val="dk1"/>
                </a:solidFill>
                <a:latin typeface="Cabin"/>
                <a:ea typeface="Cabin"/>
                <a:cs typeface="Cabin"/>
                <a:sym typeface="Cabin"/>
              </a:defRPr>
            </a:lvl1pPr>
            <a:lvl2pPr marL="914400" marR="0" lvl="1" indent="-40640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2pPr>
            <a:lvl3pPr marL="1371600" marR="0" lvl="2" indent="-3810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3pPr>
            <a:lvl4pPr marL="1828800" marR="0" lvl="3"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4pPr>
            <a:lvl5pPr marL="2286000" marR="0" lvl="4"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1pPr>
            <a:lvl2pPr marL="914400" marR="0" lvl="1" indent="-228600" algn="l" rtl="0">
              <a:lnSpc>
                <a:spcPct val="100000"/>
              </a:lnSpc>
              <a:spcBef>
                <a:spcPts val="240"/>
              </a:spcBef>
              <a:spcAft>
                <a:spcPts val="0"/>
              </a:spcAft>
              <a:buClr>
                <a:schemeClr val="dk1"/>
              </a:buClr>
              <a:buSzPts val="1200"/>
              <a:buFont typeface="Cabin"/>
              <a:buNone/>
              <a:defRPr sz="1200" b="0" i="0" u="none" strike="noStrike" cap="none">
                <a:solidFill>
                  <a:schemeClr val="dk1"/>
                </a:solidFill>
                <a:latin typeface="Cabin"/>
                <a:ea typeface="Cabin"/>
                <a:cs typeface="Cabin"/>
                <a:sym typeface="Cabin"/>
              </a:defRPr>
            </a:lvl2pPr>
            <a:lvl3pPr marL="1371600" marR="0" lvl="2" indent="-228600" algn="l" rtl="0">
              <a:lnSpc>
                <a:spcPct val="100000"/>
              </a:lnSpc>
              <a:spcBef>
                <a:spcPts val="200"/>
              </a:spcBef>
              <a:spcAft>
                <a:spcPts val="0"/>
              </a:spcAft>
              <a:buClr>
                <a:schemeClr val="dk1"/>
              </a:buClr>
              <a:buSzPts val="1000"/>
              <a:buFont typeface="Cabin"/>
              <a:buNone/>
              <a:defRPr sz="1000" b="0" i="0" u="none" strike="noStrike" cap="none">
                <a:solidFill>
                  <a:schemeClr val="dk1"/>
                </a:solidFill>
                <a:latin typeface="Cabin"/>
                <a:ea typeface="Cabin"/>
                <a:cs typeface="Cabin"/>
                <a:sym typeface="Cabin"/>
              </a:defRPr>
            </a:lvl3pPr>
            <a:lvl4pPr marL="1828800" marR="0" lvl="3" indent="-228600" algn="l" rtl="0">
              <a:lnSpc>
                <a:spcPct val="100000"/>
              </a:lnSpc>
              <a:spcBef>
                <a:spcPts val="180"/>
              </a:spcBef>
              <a:spcAft>
                <a:spcPts val="0"/>
              </a:spcAft>
              <a:buClr>
                <a:schemeClr val="dk1"/>
              </a:buClr>
              <a:buSzPts val="900"/>
              <a:buFont typeface="Cabin"/>
              <a:buNone/>
              <a:defRPr sz="900" b="0" i="0" u="none" strike="noStrike" cap="none">
                <a:solidFill>
                  <a:schemeClr val="dk1"/>
                </a:solidFill>
                <a:latin typeface="Cabin"/>
                <a:ea typeface="Cabin"/>
                <a:cs typeface="Cabin"/>
                <a:sym typeface="Cabin"/>
              </a:defRPr>
            </a:lvl4pPr>
            <a:lvl5pPr marL="2286000" marR="0" lvl="4" indent="-228600" algn="l" rtl="0">
              <a:lnSpc>
                <a:spcPct val="100000"/>
              </a:lnSpc>
              <a:spcBef>
                <a:spcPts val="180"/>
              </a:spcBef>
              <a:spcAft>
                <a:spcPts val="0"/>
              </a:spcAft>
              <a:buClr>
                <a:schemeClr val="dk1"/>
              </a:buClr>
              <a:buSzPts val="900"/>
              <a:buFont typeface="Cabin"/>
              <a:buNone/>
              <a:defRPr sz="900" b="0" i="0" u="none" strike="noStrike" cap="none">
                <a:solidFill>
                  <a:schemeClr val="dk1"/>
                </a:solidFill>
                <a:latin typeface="Cabin"/>
                <a:ea typeface="Cabin"/>
                <a:cs typeface="Cabin"/>
                <a:sym typeface="Cabin"/>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4343400" y="6400800"/>
            <a:ext cx="381000" cy="381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sz="1200" b="0" i="0" u="none" strike="noStrike" cap="none">
              <a:solidFill>
                <a:srgbClr val="FFFFFF"/>
              </a:solidFill>
              <a:latin typeface="Cabin"/>
              <a:ea typeface="Cabin"/>
              <a:cs typeface="Cabin"/>
              <a:sym typeface="Cabin"/>
            </a:endParaRPr>
          </a:p>
        </p:txBody>
      </p:sp>
      <p:pic>
        <p:nvPicPr>
          <p:cNvPr id="67" name="Shape 67" descr="C:\Users\hlopezca\Desktop\FPQC Meeting Material\FPQC change of image\Logo-and-Tagline_Final.gif"/>
          <p:cNvPicPr preferRelativeResize="0"/>
          <p:nvPr/>
        </p:nvPicPr>
        <p:blipFill rotWithShape="1">
          <a:blip r:embed="rId2">
            <a:alphaModFix/>
          </a:blip>
          <a:srcRect r="84956"/>
          <a:stretch/>
        </p:blipFill>
        <p:spPr>
          <a:xfrm>
            <a:off x="502669" y="6321544"/>
            <a:ext cx="480287" cy="452207"/>
          </a:xfrm>
          <a:prstGeom prst="rect">
            <a:avLst/>
          </a:prstGeom>
          <a:noFill/>
          <a:ln>
            <a:noFill/>
          </a:ln>
        </p:spPr>
      </p:pic>
      <p:pic>
        <p:nvPicPr>
          <p:cNvPr id="68" name="Shape 68" descr="C:\Users\hlopezca\Desktop\FPQC Meeting Material\FPQC change of image\Logo-and-Tagline_Final.gif"/>
          <p:cNvPicPr preferRelativeResize="0"/>
          <p:nvPr/>
        </p:nvPicPr>
        <p:blipFill rotWithShape="1">
          <a:blip r:embed="rId2">
            <a:alphaModFix/>
          </a:blip>
          <a:srcRect l="15010" b="15760"/>
          <a:stretch/>
        </p:blipFill>
        <p:spPr>
          <a:xfrm>
            <a:off x="5715000" y="6321544"/>
            <a:ext cx="2925242" cy="4106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0B"/>
        </a:solidFill>
        <a:effectLst/>
      </p:bgPr>
    </p:bg>
    <p:spTree>
      <p:nvGrpSpPr>
        <p:cNvPr id="1" name="Shape 9"/>
        <p:cNvGrpSpPr/>
        <p:nvPr/>
      </p:nvGrpSpPr>
      <p:grpSpPr>
        <a:xfrm>
          <a:off x="0" y="0"/>
          <a:ext cx="0" cy="0"/>
          <a:chOff x="0" y="0"/>
          <a:chExt cx="0" cy="0"/>
        </a:xfrm>
      </p:grpSpPr>
      <p:sp>
        <p:nvSpPr>
          <p:cNvPr id="10" name="Shape 10"/>
          <p:cNvSpPr/>
          <p:nvPr/>
        </p:nvSpPr>
        <p:spPr>
          <a:xfrm>
            <a:off x="114300" y="152400"/>
            <a:ext cx="8915400" cy="6629400"/>
          </a:xfrm>
          <a:prstGeom prst="roundRect">
            <a:avLst>
              <a:gd name="adj" fmla="val 2874"/>
            </a:avLst>
          </a:prstGeom>
          <a:solidFill>
            <a:schemeClr val="l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 name="Shape 11"/>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00510B"/>
              </a:buClr>
              <a:buSzPts val="4400"/>
              <a:buFont typeface="Garamond"/>
              <a:buNone/>
              <a:defRPr sz="4400" b="0" i="0" u="none" strike="noStrike" cap="none">
                <a:solidFill>
                  <a:srgbClr val="00510B"/>
                </a:solidFill>
                <a:latin typeface="Garamond"/>
                <a:ea typeface="Garamond"/>
                <a:cs typeface="Garamond"/>
                <a:sym typeface="Garamond"/>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wrap="square" lIns="91425" tIns="91425" rIns="91425" bIns="91425" anchor="t" anchorCtr="0"/>
          <a:lstStyle>
            <a:lvl1pPr marL="457200" marR="0" lvl="0" indent="-419100" algn="l" rtl="0">
              <a:lnSpc>
                <a:spcPct val="100000"/>
              </a:lnSpc>
              <a:spcBef>
                <a:spcPts val="600"/>
              </a:spcBef>
              <a:spcAft>
                <a:spcPts val="0"/>
              </a:spcAft>
              <a:buClr>
                <a:schemeClr val="dk1"/>
              </a:buClr>
              <a:buSzPts val="3000"/>
              <a:buFont typeface="Cabin"/>
              <a:buChar char="•"/>
              <a:defRPr sz="3000" b="0" i="0" u="none" strike="noStrike" cap="none">
                <a:solidFill>
                  <a:schemeClr val="dk1"/>
                </a:solidFill>
                <a:latin typeface="Cabin"/>
                <a:ea typeface="Cabin"/>
                <a:cs typeface="Cabin"/>
                <a:sym typeface="Cabin"/>
              </a:defRPr>
            </a:lvl1pPr>
            <a:lvl2pPr marL="914400" marR="0" lvl="1" indent="-406400" algn="l" rtl="0">
              <a:lnSpc>
                <a:spcPct val="100000"/>
              </a:lnSpc>
              <a:spcBef>
                <a:spcPts val="560"/>
              </a:spcBef>
              <a:spcAft>
                <a:spcPts val="0"/>
              </a:spcAft>
              <a:buClr>
                <a:schemeClr val="dk1"/>
              </a:buClr>
              <a:buSzPts val="2800"/>
              <a:buFont typeface="Cabin"/>
              <a:buChar char="•"/>
              <a:defRPr sz="2800" b="0" i="0" u="none" strike="noStrike" cap="none">
                <a:solidFill>
                  <a:schemeClr val="dk1"/>
                </a:solidFill>
                <a:latin typeface="Cabin"/>
                <a:ea typeface="Cabin"/>
                <a:cs typeface="Cabin"/>
                <a:sym typeface="Cabin"/>
              </a:defRPr>
            </a:lvl2pPr>
            <a:lvl3pPr marL="1371600" marR="0" lvl="2" indent="-381000" algn="l" rtl="0">
              <a:lnSpc>
                <a:spcPct val="100000"/>
              </a:lnSpc>
              <a:spcBef>
                <a:spcPts val="480"/>
              </a:spcBef>
              <a:spcAft>
                <a:spcPts val="0"/>
              </a:spcAft>
              <a:buClr>
                <a:schemeClr val="dk1"/>
              </a:buClr>
              <a:buSzPts val="2400"/>
              <a:buFont typeface="Cabin"/>
              <a:buChar char="•"/>
              <a:defRPr sz="2400" b="0" i="0" u="none" strike="noStrike" cap="none">
                <a:solidFill>
                  <a:schemeClr val="dk1"/>
                </a:solidFill>
                <a:latin typeface="Cabin"/>
                <a:ea typeface="Cabin"/>
                <a:cs typeface="Cabin"/>
                <a:sym typeface="Cabin"/>
              </a:defRPr>
            </a:lvl3pPr>
            <a:lvl4pPr marL="1828800" marR="0" lvl="3"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4pPr>
            <a:lvl5pPr marL="2286000" marR="0" lvl="4" indent="-355600" algn="l" rtl="0">
              <a:lnSpc>
                <a:spcPct val="100000"/>
              </a:lnSpc>
              <a:spcBef>
                <a:spcPts val="400"/>
              </a:spcBef>
              <a:spcAft>
                <a:spcPts val="0"/>
              </a:spcAft>
              <a:buClr>
                <a:schemeClr val="dk1"/>
              </a:buClr>
              <a:buSzPts val="2000"/>
              <a:buFont typeface="Cabin"/>
              <a:buChar char="•"/>
              <a:defRPr sz="2000" b="0" i="0" u="none" strike="noStrike" cap="none">
                <a:solidFill>
                  <a:schemeClr val="dk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p:nvPr/>
        </p:nvSpPr>
        <p:spPr>
          <a:xfrm>
            <a:off x="4389120" y="6410325"/>
            <a:ext cx="274320" cy="274320"/>
          </a:xfrm>
          <a:prstGeom prst="ellipse">
            <a:avLst/>
          </a:prstGeom>
          <a:solidFill>
            <a:srgbClr val="9A8C5C"/>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 name="Shape 14"/>
          <p:cNvSpPr txBox="1">
            <a:spLocks noGrp="1"/>
          </p:cNvSpPr>
          <p:nvPr>
            <p:ph type="sldNum" idx="12"/>
          </p:nvPr>
        </p:nvSpPr>
        <p:spPr>
          <a:xfrm>
            <a:off x="4267200" y="6400800"/>
            <a:ext cx="533400" cy="4572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a:t>
            </a:fld>
            <a:endParaRPr sz="1200" b="0" i="0" u="none" strike="noStrike" cap="none">
              <a:solidFill>
                <a:srgbClr val="FFFFFF"/>
              </a:solidFill>
              <a:latin typeface="Cabin"/>
              <a:ea typeface="Cabin"/>
              <a:cs typeface="Cabin"/>
              <a:sym typeface="Cabin"/>
            </a:endParaRPr>
          </a:p>
        </p:txBody>
      </p:sp>
      <p:sp>
        <p:nvSpPr>
          <p:cNvPr id="15" name="Shape 15"/>
          <p:cNvSpPr/>
          <p:nvPr/>
        </p:nvSpPr>
        <p:spPr>
          <a:xfrm>
            <a:off x="457200" y="6248400"/>
            <a:ext cx="8229600" cy="27432"/>
          </a:xfrm>
          <a:prstGeom prst="rect">
            <a:avLst/>
          </a:prstGeom>
          <a:solidFill>
            <a:srgbClr val="9A8C5C"/>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hyperlink" Target="http://mothersadvocate.org/videos.movement.html" TargetMode="External"/><Relationship Id="rId3" Type="http://schemas.openxmlformats.org/officeDocument/2006/relationships/hyperlink" Target="https://www.youtube.com/watch?v=r2al2WtHJ_0" TargetMode="External"/><Relationship Id="rId7" Type="http://schemas.openxmlformats.org/officeDocument/2006/relationships/hyperlink" Target="http://mothersadvocate.org/videos.pushing.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youtu.be/tn8H5JV3lec" TargetMode="External"/><Relationship Id="rId5" Type="http://schemas.openxmlformats.org/officeDocument/2006/relationships/hyperlink" Target="https://www.youtube.com/watch?v=tn8H5JV3lec" TargetMode="External"/><Relationship Id="rId4" Type="http://schemas.openxmlformats.org/officeDocument/2006/relationships/hyperlink" Target="https://youtu.be/r2al2WtHJ_0"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685800" y="2130425"/>
            <a:ext cx="7772400" cy="1470025"/>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510B"/>
              </a:buClr>
              <a:buSzPts val="4400"/>
              <a:buFont typeface="Garamond"/>
              <a:buNone/>
            </a:pPr>
            <a:r>
              <a:rPr lang="en-US" sz="4400" b="1" i="0" u="none" strike="noStrike" cap="none" dirty="0">
                <a:solidFill>
                  <a:srgbClr val="00510B"/>
                </a:solidFill>
                <a:latin typeface="Garamond"/>
                <a:ea typeface="Garamond"/>
                <a:cs typeface="Garamond"/>
                <a:sym typeface="Garamond"/>
              </a:rPr>
              <a:t>Second Stage</a:t>
            </a:r>
            <a:endParaRPr sz="4400" b="1" i="0" u="none" strike="noStrike" cap="none" dirty="0">
              <a:solidFill>
                <a:srgbClr val="00510B"/>
              </a:solidFill>
              <a:latin typeface="Garamond"/>
              <a:ea typeface="Garamond"/>
              <a:cs typeface="Garamond"/>
              <a:sym typeface="Garamond"/>
            </a:endParaRPr>
          </a:p>
        </p:txBody>
      </p:sp>
      <p:sp>
        <p:nvSpPr>
          <p:cNvPr id="93" name="Shape 93"/>
          <p:cNvSpPr txBox="1">
            <a:spLocks noGrp="1"/>
          </p:cNvSpPr>
          <p:nvPr>
            <p:ph type="subTitle" idx="1"/>
          </p:nvPr>
        </p:nvSpPr>
        <p:spPr>
          <a:xfrm>
            <a:off x="1371600" y="3886200"/>
            <a:ext cx="6400800" cy="17526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9A8C5C"/>
              </a:buClr>
              <a:buSzPts val="3000"/>
              <a:buFont typeface="Cabin"/>
              <a:buNone/>
            </a:pPr>
            <a:r>
              <a:rPr lang="en-US" dirty="0">
                <a:latin typeface="Calibri" panose="020F0502020204030204" pitchFamily="34" charset="0"/>
                <a:cs typeface="Calibri" panose="020F0502020204030204" pitchFamily="34" charset="0"/>
              </a:rPr>
              <a:t>Push it real good</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Delayed Pushing</a:t>
            </a:r>
            <a:br>
              <a:rPr lang="en-US" dirty="0"/>
            </a:br>
            <a:r>
              <a:rPr lang="en-US" dirty="0"/>
              <a:t>Laboring Down</a:t>
            </a:r>
          </a:p>
        </p:txBody>
      </p:sp>
      <p:sp>
        <p:nvSpPr>
          <p:cNvPr id="6" name="Text Placeholder 5"/>
          <p:cNvSpPr>
            <a:spLocks noGrp="1"/>
          </p:cNvSpPr>
          <p:nvPr>
            <p:ph type="body" idx="1"/>
          </p:nvPr>
        </p:nvSpPr>
        <p:spPr/>
        <p:txBody>
          <a:bodyPr/>
          <a:lstStyle/>
          <a:p>
            <a:r>
              <a:rPr lang="en-US" dirty="0"/>
              <a:t>Delayed pushing is a period of rest between full dilation and the active urge to bear down.</a:t>
            </a:r>
          </a:p>
          <a:p>
            <a:r>
              <a:rPr lang="en-US" dirty="0"/>
              <a:t>Facilitates passive descent and rotation.</a:t>
            </a:r>
          </a:p>
          <a:p>
            <a:r>
              <a:rPr lang="en-US" dirty="0"/>
              <a:t>Has previously been recommended by ACOG, ACNM and AWHONN.</a:t>
            </a:r>
          </a:p>
          <a:p>
            <a:pPr marL="38100" indent="0">
              <a:buNone/>
            </a:pPr>
            <a:endParaRPr lang="en-US" dirty="0"/>
          </a:p>
        </p:txBody>
      </p:sp>
      <p:sp>
        <p:nvSpPr>
          <p:cNvPr id="4" name="Slide Number Placeholder 3"/>
          <p:cNvSpPr>
            <a:spLocks noGrp="1"/>
          </p:cNvSpPr>
          <p:nvPr>
            <p:ph type="sldNum" idx="12"/>
          </p:nvPr>
        </p:nvSpPr>
        <p:spPr/>
        <p:txBody>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uk-UA" sz="1200" b="0" i="0" u="none" strike="noStrike" cap="none" smtClean="0">
                <a:solidFill>
                  <a:srgbClr val="FFFFFF"/>
                </a:solidFill>
                <a:latin typeface="Cabin"/>
                <a:ea typeface="Cabin"/>
                <a:cs typeface="Cabin"/>
                <a:sym typeface="Cabin"/>
              </a:rPr>
              <a:t>10</a:t>
            </a:fld>
            <a:endParaRPr lang="uk-UA" sz="1200" b="0" i="0" u="none" strike="noStrike" cap="none">
              <a:solidFill>
                <a:srgbClr val="FFFFFF"/>
              </a:solidFill>
              <a:latin typeface="Cabin"/>
              <a:ea typeface="Cabin"/>
              <a:cs typeface="Cabin"/>
              <a:sym typeface="Cabin"/>
            </a:endParaRPr>
          </a:p>
        </p:txBody>
      </p:sp>
    </p:spTree>
    <p:extLst>
      <p:ext uri="{BB962C8B-B14F-4D97-AF65-F5344CB8AC3E}">
        <p14:creationId xmlns:p14="http://schemas.microsoft.com/office/powerpoint/2010/main" val="121108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246" name="Shape 246"/>
          <p:cNvSpPr txBox="1">
            <a:spLocks noGrp="1"/>
          </p:cNvSpPr>
          <p:nvPr>
            <p:ph type="sldNum" idx="12"/>
          </p:nvPr>
        </p:nvSpPr>
        <p:spPr>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11</a:t>
            </a:fld>
            <a:endParaRPr/>
          </a:p>
        </p:txBody>
      </p:sp>
      <p:pic>
        <p:nvPicPr>
          <p:cNvPr id="247" name="Shape 247"/>
          <p:cNvPicPr preferRelativeResize="0"/>
          <p:nvPr/>
        </p:nvPicPr>
        <p:blipFill>
          <a:blip r:embed="rId3">
            <a:alphaModFix/>
          </a:blip>
          <a:stretch>
            <a:fillRect/>
          </a:stretch>
        </p:blipFill>
        <p:spPr>
          <a:xfrm>
            <a:off x="0" y="0"/>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Laboring Down for Everyone?</a:t>
            </a:r>
          </a:p>
        </p:txBody>
      </p:sp>
      <p:sp>
        <p:nvSpPr>
          <p:cNvPr id="3" name="Text Placeholder 2"/>
          <p:cNvSpPr>
            <a:spLocks noGrp="1"/>
          </p:cNvSpPr>
          <p:nvPr>
            <p:ph type="body" idx="1"/>
          </p:nvPr>
        </p:nvSpPr>
        <p:spPr/>
        <p:txBody>
          <a:bodyPr/>
          <a:lstStyle/>
          <a:p>
            <a:r>
              <a:rPr lang="en-US" dirty="0"/>
              <a:t>October 2018 Cahill et al.</a:t>
            </a:r>
          </a:p>
          <a:p>
            <a:r>
              <a:rPr lang="en-US" dirty="0"/>
              <a:t>RCT comparing immediate versus delayed pushing (1 hour) </a:t>
            </a:r>
          </a:p>
          <a:p>
            <a:r>
              <a:rPr lang="en-US" dirty="0"/>
              <a:t>N= 2414 nulliparous women at term with an epidural</a:t>
            </a:r>
          </a:p>
        </p:txBody>
      </p:sp>
      <p:sp>
        <p:nvSpPr>
          <p:cNvPr id="4" name="Slide Number Placeholder 3"/>
          <p:cNvSpPr>
            <a:spLocks noGrp="1"/>
          </p:cNvSpPr>
          <p:nvPr>
            <p:ph type="sldNum" idx="12"/>
          </p:nvPr>
        </p:nvSpPr>
        <p:spPr/>
        <p:txBody>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uk-UA" sz="1200" b="0" i="0" u="none" strike="noStrike" cap="none" smtClean="0">
                <a:solidFill>
                  <a:srgbClr val="FFFFFF"/>
                </a:solidFill>
                <a:latin typeface="Cabin"/>
                <a:ea typeface="Cabin"/>
                <a:cs typeface="Cabin"/>
                <a:sym typeface="Cabin"/>
              </a:rPr>
              <a:t>12</a:t>
            </a:fld>
            <a:endParaRPr lang="uk-UA" sz="1200" b="0" i="0" u="none" strike="noStrike" cap="none">
              <a:solidFill>
                <a:srgbClr val="FFFFFF"/>
              </a:solidFill>
              <a:latin typeface="Cabin"/>
              <a:ea typeface="Cabin"/>
              <a:cs typeface="Cabin"/>
              <a:sym typeface="Cabin"/>
            </a:endParaRPr>
          </a:p>
        </p:txBody>
      </p:sp>
    </p:spTree>
    <p:extLst>
      <p:ext uri="{BB962C8B-B14F-4D97-AF65-F5344CB8AC3E}">
        <p14:creationId xmlns:p14="http://schemas.microsoft.com/office/powerpoint/2010/main" val="37527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difference were found in: </a:t>
            </a:r>
          </a:p>
        </p:txBody>
      </p:sp>
      <p:sp>
        <p:nvSpPr>
          <p:cNvPr id="3" name="Text Placeholder 2"/>
          <p:cNvSpPr>
            <a:spLocks noGrp="1"/>
          </p:cNvSpPr>
          <p:nvPr>
            <p:ph type="body" idx="1"/>
          </p:nvPr>
        </p:nvSpPr>
        <p:spPr/>
        <p:txBody>
          <a:bodyPr/>
          <a:lstStyle/>
          <a:p>
            <a:r>
              <a:rPr lang="en-US" dirty="0"/>
              <a:t>Rate of spontaneous vaginal delivery.  </a:t>
            </a:r>
          </a:p>
          <a:p>
            <a:pPr lvl="1"/>
            <a:r>
              <a:rPr lang="en-US" sz="2000" dirty="0"/>
              <a:t>In sub analyses, the spontaneous delivery rate was not affected by fetal station, position of the vertex, or study site. </a:t>
            </a:r>
          </a:p>
          <a:p>
            <a:r>
              <a:rPr lang="en-US" dirty="0"/>
              <a:t>Rate of operative vaginal delivery</a:t>
            </a:r>
          </a:p>
          <a:p>
            <a:r>
              <a:rPr lang="en-US" dirty="0"/>
              <a:t>Rate of Cesarean sections</a:t>
            </a:r>
          </a:p>
          <a:p>
            <a:r>
              <a:rPr lang="en-US" dirty="0"/>
              <a:t>Composite outcome of neonatal morbidity </a:t>
            </a:r>
            <a:r>
              <a:rPr lang="en-US" sz="1600" dirty="0"/>
              <a:t>(7.3% immediate vs 8.9% delayed; RR, 0.8; 95% CI, 0.6 to 1.1)</a:t>
            </a:r>
            <a:r>
              <a:rPr lang="en-US" dirty="0"/>
              <a:t>. </a:t>
            </a:r>
            <a:r>
              <a:rPr lang="en-US" sz="2000" dirty="0"/>
              <a:t>Variables in this composite outcome included neonatal death, birth injury, umbilical cord arterial pH &lt; 7.1, respiratory distress, transient tachypnea, meconium aspiration with pulmonary hypertension, hypoxic- ischemic encephalopathy, hypoglycemia, hypothermia treatment, or suspected neonatal sepsis. </a:t>
            </a:r>
          </a:p>
          <a:p>
            <a:endParaRPr lang="en-US" dirty="0"/>
          </a:p>
        </p:txBody>
      </p:sp>
      <p:sp>
        <p:nvSpPr>
          <p:cNvPr id="4" name="Slide Number Placeholder 3"/>
          <p:cNvSpPr>
            <a:spLocks noGrp="1"/>
          </p:cNvSpPr>
          <p:nvPr>
            <p:ph type="sldNum" idx="12"/>
          </p:nvPr>
        </p:nvSpPr>
        <p:spPr/>
        <p:txBody>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uk-UA" sz="1200" b="0" i="0" u="none" strike="noStrike" cap="none" smtClean="0">
                <a:solidFill>
                  <a:srgbClr val="FFFFFF"/>
                </a:solidFill>
                <a:latin typeface="Cabin"/>
                <a:ea typeface="Cabin"/>
                <a:cs typeface="Cabin"/>
                <a:sym typeface="Cabin"/>
              </a:rPr>
              <a:t>13</a:t>
            </a:fld>
            <a:endParaRPr lang="uk-UA" sz="1200" b="0" i="0" u="none" strike="noStrike" cap="none">
              <a:solidFill>
                <a:srgbClr val="FFFFFF"/>
              </a:solidFill>
              <a:latin typeface="Cabin"/>
              <a:ea typeface="Cabin"/>
              <a:cs typeface="Cabin"/>
              <a:sym typeface="Cabin"/>
            </a:endParaRPr>
          </a:p>
        </p:txBody>
      </p:sp>
    </p:spTree>
    <p:extLst>
      <p:ext uri="{BB962C8B-B14F-4D97-AF65-F5344CB8AC3E}">
        <p14:creationId xmlns:p14="http://schemas.microsoft.com/office/powerpoint/2010/main" val="249224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Immediate pushing group</a:t>
            </a:r>
          </a:p>
        </p:txBody>
      </p:sp>
      <p:sp>
        <p:nvSpPr>
          <p:cNvPr id="7" name="Text Placeholder 6"/>
          <p:cNvSpPr>
            <a:spLocks noGrp="1"/>
          </p:cNvSpPr>
          <p:nvPr>
            <p:ph type="body" idx="1"/>
          </p:nvPr>
        </p:nvSpPr>
        <p:spPr/>
        <p:txBody>
          <a:bodyPr/>
          <a:lstStyle/>
          <a:p>
            <a:r>
              <a:rPr lang="en-US" sz="2400" dirty="0"/>
              <a:t>Lower rates of chorioamnionitis</a:t>
            </a:r>
            <a:r>
              <a:rPr lang="en-US" sz="2000" dirty="0"/>
              <a:t> </a:t>
            </a:r>
            <a:r>
              <a:rPr lang="mr-IN" sz="1400" dirty="0"/>
              <a:t>(6.7% vs. 9.1%; RR, 0.7; 95% CI 0.6 – 0.9; P=0.005)</a:t>
            </a:r>
            <a:endParaRPr lang="en-US" sz="1400" dirty="0"/>
          </a:p>
          <a:p>
            <a:r>
              <a:rPr lang="en-US" sz="2400" dirty="0"/>
              <a:t>Lower rates of postpartum hemorrhage</a:t>
            </a:r>
            <a:r>
              <a:rPr lang="en-US" sz="2000" dirty="0"/>
              <a:t> </a:t>
            </a:r>
            <a:r>
              <a:rPr lang="mr-IN" sz="1400" dirty="0"/>
              <a:t>(2.3% vs. 4.0%; RR, 0.6; 95% CI 0.3 – 0.9; P=0.03)</a:t>
            </a:r>
            <a:endParaRPr lang="en-US" sz="1400" dirty="0"/>
          </a:p>
          <a:p>
            <a:r>
              <a:rPr lang="en-US" sz="2400" dirty="0"/>
              <a:t>Shorter second stage </a:t>
            </a:r>
            <a:r>
              <a:rPr lang="en-US" sz="1400" dirty="0"/>
              <a:t>(102.4 vs 134.2 minutes; P&lt;0.001)</a:t>
            </a:r>
          </a:p>
          <a:p>
            <a:r>
              <a:rPr lang="en-US" sz="2400" dirty="0"/>
              <a:t>Longer mean duration of pushing </a:t>
            </a:r>
            <a:r>
              <a:rPr lang="en-US" sz="1400" dirty="0"/>
              <a:t>(83.7 vs 74.5 minutes; P=0.005</a:t>
            </a:r>
            <a:r>
              <a:rPr lang="en-US" sz="2000" dirty="0"/>
              <a:t>)</a:t>
            </a:r>
          </a:p>
          <a:p>
            <a:r>
              <a:rPr lang="en-US" sz="2400" dirty="0"/>
              <a:t>Increased 3</a:t>
            </a:r>
            <a:r>
              <a:rPr lang="en-US" sz="2400" baseline="30000" dirty="0"/>
              <a:t>rd</a:t>
            </a:r>
            <a:r>
              <a:rPr lang="en-US" sz="2400" dirty="0"/>
              <a:t> or 4</a:t>
            </a:r>
            <a:r>
              <a:rPr lang="en-US" sz="2400" baseline="30000" dirty="0"/>
              <a:t>th</a:t>
            </a:r>
            <a:r>
              <a:rPr lang="en-US" sz="2400" dirty="0"/>
              <a:t> degree lacerations</a:t>
            </a:r>
            <a:r>
              <a:rPr lang="en-US" sz="2000" dirty="0"/>
              <a:t> </a:t>
            </a:r>
            <a:r>
              <a:rPr lang="en-US" sz="1400" dirty="0"/>
              <a:t>(5.7% vs. 4.6% respectively; P=0.01) </a:t>
            </a:r>
          </a:p>
          <a:p>
            <a:r>
              <a:rPr lang="en-US" sz="2400" dirty="0"/>
              <a:t>Lower rate of neonatal acidemia </a:t>
            </a:r>
            <a:r>
              <a:rPr lang="en-US" sz="1400" dirty="0"/>
              <a:t>(</a:t>
            </a:r>
            <a:r>
              <a:rPr lang="mr-IN" sz="1400" dirty="0"/>
              <a:t>0.8% vs. 1.2%; RR, 0.7; 95% CI, 0.6 – 0.9; P=0.01). </a:t>
            </a:r>
          </a:p>
          <a:p>
            <a:pPr lvl="1"/>
            <a:endParaRPr lang="en-US" dirty="0"/>
          </a:p>
          <a:p>
            <a:endParaRPr lang="en-US" dirty="0"/>
          </a:p>
        </p:txBody>
      </p:sp>
      <p:sp>
        <p:nvSpPr>
          <p:cNvPr id="4" name="Slide Number Placeholder 3"/>
          <p:cNvSpPr>
            <a:spLocks noGrp="1"/>
          </p:cNvSpPr>
          <p:nvPr>
            <p:ph type="sldNum" idx="12"/>
          </p:nvPr>
        </p:nvSpPr>
        <p:spPr/>
        <p:txBody>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uk-UA" sz="1200" b="0" i="0" u="none" strike="noStrike" cap="none" smtClean="0">
                <a:solidFill>
                  <a:srgbClr val="FFFFFF"/>
                </a:solidFill>
                <a:latin typeface="Cabin"/>
                <a:ea typeface="Cabin"/>
                <a:cs typeface="Cabin"/>
                <a:sym typeface="Cabin"/>
              </a:rPr>
              <a:t>14</a:t>
            </a:fld>
            <a:endParaRPr lang="uk-UA" sz="1200" b="0" i="0" u="none" strike="noStrike" cap="none">
              <a:solidFill>
                <a:srgbClr val="FFFFFF"/>
              </a:solidFill>
              <a:latin typeface="Cabin"/>
              <a:ea typeface="Cabin"/>
              <a:cs typeface="Cabin"/>
              <a:sym typeface="Cabin"/>
            </a:endParaRPr>
          </a:p>
        </p:txBody>
      </p:sp>
    </p:spTree>
    <p:extLst>
      <p:ext uri="{BB962C8B-B14F-4D97-AF65-F5344CB8AC3E}">
        <p14:creationId xmlns:p14="http://schemas.microsoft.com/office/powerpoint/2010/main" val="4060659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now?</a:t>
            </a:r>
          </a:p>
        </p:txBody>
      </p:sp>
      <p:sp>
        <p:nvSpPr>
          <p:cNvPr id="3" name="Text Placeholder 2"/>
          <p:cNvSpPr>
            <a:spLocks noGrp="1"/>
          </p:cNvSpPr>
          <p:nvPr>
            <p:ph type="body" idx="1"/>
          </p:nvPr>
        </p:nvSpPr>
        <p:spPr/>
        <p:txBody>
          <a:bodyPr/>
          <a:lstStyle/>
          <a:p>
            <a:r>
              <a:rPr lang="en-US" dirty="0"/>
              <a:t>ACOG released a Practice Advisory that recommends that women begin pushing once cervical dilation is complete.</a:t>
            </a:r>
          </a:p>
          <a:p>
            <a:r>
              <a:rPr lang="en-US" dirty="0"/>
              <a:t>ACNM endorses this Practice Advisory but acknowledges that more research is needed and that this is not a recommendation for a new standard of care and cannot replace individual clinical judgment. </a:t>
            </a:r>
          </a:p>
        </p:txBody>
      </p:sp>
      <p:sp>
        <p:nvSpPr>
          <p:cNvPr id="4" name="Slide Number Placeholder 3"/>
          <p:cNvSpPr>
            <a:spLocks noGrp="1"/>
          </p:cNvSpPr>
          <p:nvPr>
            <p:ph type="sldNum" idx="12"/>
          </p:nvPr>
        </p:nvSpPr>
        <p:spPr/>
        <p:txBody>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uk-UA" sz="1200" b="0" i="0" u="none" strike="noStrike" cap="none" smtClean="0">
                <a:solidFill>
                  <a:srgbClr val="FFFFFF"/>
                </a:solidFill>
                <a:latin typeface="Cabin"/>
                <a:ea typeface="Cabin"/>
                <a:cs typeface="Cabin"/>
                <a:sym typeface="Cabin"/>
              </a:rPr>
              <a:t>15</a:t>
            </a:fld>
            <a:endParaRPr lang="uk-UA" sz="1200" b="0" i="0" u="none" strike="noStrike" cap="none">
              <a:solidFill>
                <a:srgbClr val="FFFFFF"/>
              </a:solidFill>
              <a:latin typeface="Cabin"/>
              <a:ea typeface="Cabin"/>
              <a:cs typeface="Cabin"/>
              <a:sym typeface="Cabin"/>
            </a:endParaRPr>
          </a:p>
        </p:txBody>
      </p:sp>
    </p:spTree>
    <p:extLst>
      <p:ext uri="{BB962C8B-B14F-4D97-AF65-F5344CB8AC3E}">
        <p14:creationId xmlns:p14="http://schemas.microsoft.com/office/powerpoint/2010/main" val="90437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00510B"/>
              </a:buClr>
              <a:buSzPts val="4400"/>
              <a:buFont typeface="Garamond"/>
              <a:buNone/>
            </a:pPr>
            <a:r>
              <a:rPr lang="en-US" sz="4000" b="0" i="0" u="none" strike="noStrike" cap="none" dirty="0">
                <a:solidFill>
                  <a:srgbClr val="00510B"/>
                </a:solidFill>
                <a:latin typeface="Garamond"/>
                <a:ea typeface="Garamond"/>
                <a:cs typeface="Garamond"/>
                <a:sym typeface="Garamond"/>
              </a:rPr>
              <a:t>THE EVIDENCE</a:t>
            </a:r>
            <a:endParaRPr sz="4000" b="0" i="0" u="none" strike="noStrike" cap="none" dirty="0">
              <a:solidFill>
                <a:srgbClr val="00510B"/>
              </a:solidFill>
              <a:latin typeface="Garamond"/>
              <a:ea typeface="Garamond"/>
              <a:cs typeface="Garamond"/>
              <a:sym typeface="Garamond"/>
            </a:endParaRPr>
          </a:p>
        </p:txBody>
      </p:sp>
      <p:sp>
        <p:nvSpPr>
          <p:cNvPr id="271" name="Shape 271"/>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chemeClr val="dk1"/>
              </a:buClr>
              <a:buSzPts val="3000"/>
              <a:buFont typeface="Cabin"/>
              <a:buNone/>
            </a:pPr>
            <a:endParaRPr sz="2000" b="0" i="0" u="none" strike="noStrike" cap="none">
              <a:solidFill>
                <a:srgbClr val="9A8C5C"/>
              </a:solidFill>
              <a:latin typeface="Cabin"/>
              <a:ea typeface="Cabin"/>
              <a:cs typeface="Cabin"/>
              <a:sym typeface="Cabin"/>
            </a:endParaRPr>
          </a:p>
        </p:txBody>
      </p:sp>
      <p:sp>
        <p:nvSpPr>
          <p:cNvPr id="272" name="Shape 272"/>
          <p:cNvSpPr txBox="1">
            <a:spLocks noGrp="1"/>
          </p:cNvSpPr>
          <p:nvPr>
            <p:ph type="sldNum" idx="12"/>
          </p:nvPr>
        </p:nvSpPr>
        <p:spPr>
          <a:xfrm>
            <a:off x="4343400" y="6400800"/>
            <a:ext cx="381000" cy="381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16</a:t>
            </a:fld>
            <a:endParaRPr sz="1200" b="0" i="0" u="none" strike="noStrike" cap="none">
              <a:solidFill>
                <a:srgbClr val="FFFFFF"/>
              </a:solidFill>
              <a:latin typeface="Cabin"/>
              <a:ea typeface="Cabin"/>
              <a:cs typeface="Cabin"/>
              <a:sym typeface="Cabi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dirty="0"/>
              <a:t>Changing Positions Is Best Practice</a:t>
            </a:r>
            <a:endParaRPr dirty="0"/>
          </a:p>
        </p:txBody>
      </p:sp>
      <p:sp>
        <p:nvSpPr>
          <p:cNvPr id="279" name="Shape 279"/>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393700" rtl="0">
              <a:spcBef>
                <a:spcPts val="600"/>
              </a:spcBef>
              <a:spcAft>
                <a:spcPts val="0"/>
              </a:spcAft>
              <a:buSzPts val="2600"/>
              <a:buChar char="•"/>
            </a:pPr>
            <a:r>
              <a:rPr lang="en-US" sz="2600" dirty="0">
                <a:latin typeface="Calibri" panose="020F0502020204030204" pitchFamily="34" charset="0"/>
                <a:cs typeface="Calibri" panose="020F0502020204030204" pitchFamily="34" charset="0"/>
              </a:rPr>
              <a:t>For women without an epidural, pushing in an upright position is associated with a decrease in the risk of episiotomies, vacuum and forceps-assisted deliveries, and fetal heart rate abnormalities, an increase in the risk of second-degree tears, and a possible increase in the risk of having blood loss more than 500 mL</a:t>
            </a:r>
            <a:endParaRPr sz="2600" dirty="0">
              <a:latin typeface="Calibri" panose="020F0502020204030204" pitchFamily="34" charset="0"/>
              <a:cs typeface="Calibri" panose="020F0502020204030204" pitchFamily="34" charset="0"/>
            </a:endParaRPr>
          </a:p>
          <a:p>
            <a:pPr marL="457200" lvl="0" indent="-393700" rtl="0">
              <a:spcBef>
                <a:spcPts val="0"/>
              </a:spcBef>
              <a:spcAft>
                <a:spcPts val="0"/>
              </a:spcAft>
              <a:buSzPts val="2600"/>
              <a:buChar char="•"/>
            </a:pPr>
            <a:r>
              <a:rPr lang="en-US" sz="2600" dirty="0">
                <a:latin typeface="Calibri" panose="020F0502020204030204" pitchFamily="34" charset="0"/>
                <a:cs typeface="Calibri" panose="020F0502020204030204" pitchFamily="34" charset="0"/>
              </a:rPr>
              <a:t>Women with </a:t>
            </a:r>
            <a:r>
              <a:rPr lang="en-US" sz="2600" i="1" dirty="0">
                <a:latin typeface="Calibri" panose="020F0502020204030204" pitchFamily="34" charset="0"/>
                <a:cs typeface="Calibri" panose="020F0502020204030204" pitchFamily="34" charset="0"/>
              </a:rPr>
              <a:t>epidurals </a:t>
            </a:r>
            <a:r>
              <a:rPr lang="en-US" sz="2600" dirty="0">
                <a:latin typeface="Calibri" panose="020F0502020204030204" pitchFamily="34" charset="0"/>
                <a:cs typeface="Calibri" panose="020F0502020204030204" pitchFamily="34" charset="0"/>
              </a:rPr>
              <a:t>who push in upright positions may experience a shortened labor and pushing phase. More evidence is needed to evaluate pushing positions in women with traditional (non-walking) epidurals</a:t>
            </a:r>
            <a:endParaRPr sz="2600" dirty="0">
              <a:latin typeface="Calibri" panose="020F0502020204030204" pitchFamily="34" charset="0"/>
              <a:cs typeface="Calibri" panose="020F0502020204030204" pitchFamily="34" charset="0"/>
            </a:endParaRPr>
          </a:p>
          <a:p>
            <a:pPr marL="457200" lvl="0" indent="-393700" rtl="0">
              <a:spcBef>
                <a:spcPts val="0"/>
              </a:spcBef>
              <a:spcAft>
                <a:spcPts val="0"/>
              </a:spcAft>
              <a:buSzPts val="2600"/>
              <a:buChar char="•"/>
            </a:pPr>
            <a:endParaRPr sz="2600" dirty="0">
              <a:latin typeface="Calibri" panose="020F0502020204030204" pitchFamily="34" charset="0"/>
              <a:cs typeface="Calibri" panose="020F0502020204030204" pitchFamily="34" charset="0"/>
            </a:endParaRPr>
          </a:p>
          <a:p>
            <a:pPr marL="0" lvl="0" indent="0" rtl="0">
              <a:lnSpc>
                <a:spcPct val="115000"/>
              </a:lnSpc>
              <a:spcBef>
                <a:spcPts val="0"/>
              </a:spcBef>
              <a:spcAft>
                <a:spcPts val="0"/>
              </a:spcAft>
              <a:buNone/>
            </a:pPr>
            <a:endParaRPr sz="1500" dirty="0">
              <a:highlight>
                <a:srgbClr val="FFFFFF"/>
              </a:highlight>
              <a:latin typeface="Calibri" panose="020F0502020204030204" pitchFamily="34" charset="0"/>
              <a:ea typeface="Arial"/>
              <a:cs typeface="Calibri" panose="020F0502020204030204" pitchFamily="34" charset="0"/>
              <a:sym typeface="Arial"/>
            </a:endParaRPr>
          </a:p>
          <a:p>
            <a:pPr marL="381000" lvl="0" indent="152400">
              <a:spcBef>
                <a:spcPts val="2000"/>
              </a:spcBef>
              <a:spcAft>
                <a:spcPts val="0"/>
              </a:spcAft>
              <a:buNone/>
            </a:pPr>
            <a:endParaRPr dirty="0">
              <a:latin typeface="Calibri" panose="020F0502020204030204" pitchFamily="34" charset="0"/>
              <a:cs typeface="Calibri" panose="020F0502020204030204" pitchFamily="34" charset="0"/>
            </a:endParaRPr>
          </a:p>
        </p:txBody>
      </p:sp>
      <p:sp>
        <p:nvSpPr>
          <p:cNvPr id="280" name="Shape 280"/>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dirty="0"/>
              <a:t>Non-Supine Positions</a:t>
            </a:r>
            <a:endParaRPr dirty="0"/>
          </a:p>
        </p:txBody>
      </p:sp>
      <p:sp>
        <p:nvSpPr>
          <p:cNvPr id="287" name="Shape 287"/>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393700" rtl="0">
              <a:spcBef>
                <a:spcPts val="600"/>
              </a:spcBef>
              <a:spcAft>
                <a:spcPts val="0"/>
              </a:spcAft>
              <a:buSzPts val="2600"/>
              <a:buChar char="•"/>
            </a:pPr>
            <a:r>
              <a:rPr lang="en-US" sz="2600" dirty="0">
                <a:latin typeface="Calibri" panose="020F0502020204030204" pitchFamily="34" charset="0"/>
                <a:cs typeface="Calibri" panose="020F0502020204030204" pitchFamily="34" charset="0"/>
              </a:rPr>
              <a:t>Standing, kneeling, and squatting take advantage of gravity to help the baby move down into the pelvis. </a:t>
            </a:r>
            <a:endParaRPr sz="2600" dirty="0">
              <a:latin typeface="Calibri" panose="020F0502020204030204" pitchFamily="34" charset="0"/>
              <a:cs typeface="Calibri" panose="020F0502020204030204" pitchFamily="34" charset="0"/>
            </a:endParaRPr>
          </a:p>
          <a:p>
            <a:pPr marL="457200" lvl="0" indent="-393700" rtl="0">
              <a:spcBef>
                <a:spcPts val="0"/>
              </a:spcBef>
              <a:spcAft>
                <a:spcPts val="0"/>
              </a:spcAft>
              <a:buSzPts val="2600"/>
              <a:buChar char="•"/>
            </a:pPr>
            <a:r>
              <a:rPr lang="en-US" sz="2600" dirty="0">
                <a:latin typeface="Calibri" panose="020F0502020204030204" pitchFamily="34" charset="0"/>
                <a:cs typeface="Calibri" panose="020F0502020204030204" pitchFamily="34" charset="0"/>
              </a:rPr>
              <a:t>Additionally, squatting increases the size of the pelvis (Johnson, 1991; Ancheta, 2011), providing more room for the baby to maneuver and descend. </a:t>
            </a:r>
            <a:endParaRPr sz="2600" dirty="0">
              <a:latin typeface="Calibri" panose="020F0502020204030204" pitchFamily="34" charset="0"/>
              <a:cs typeface="Calibri" panose="020F0502020204030204" pitchFamily="34" charset="0"/>
            </a:endParaRPr>
          </a:p>
          <a:p>
            <a:pPr marL="457200" lvl="0" indent="-393700">
              <a:spcBef>
                <a:spcPts val="0"/>
              </a:spcBef>
              <a:spcAft>
                <a:spcPts val="0"/>
              </a:spcAft>
              <a:buSzPts val="2600"/>
              <a:buChar char="•"/>
            </a:pPr>
            <a:r>
              <a:rPr lang="en-US" sz="2600" dirty="0">
                <a:latin typeface="Calibri" panose="020F0502020204030204" pitchFamily="34" charset="0"/>
                <a:cs typeface="Calibri" panose="020F0502020204030204" pitchFamily="34" charset="0"/>
              </a:rPr>
              <a:t>Birthing in the side-lying position has been shown to reduce perineal tearing by allowing the presenting part to descend more slowly (Shorten, 2002). </a:t>
            </a:r>
            <a:endParaRPr sz="2600" dirty="0">
              <a:latin typeface="Calibri" panose="020F0502020204030204" pitchFamily="34" charset="0"/>
              <a:cs typeface="Calibri" panose="020F0502020204030204" pitchFamily="34" charset="0"/>
            </a:endParaRPr>
          </a:p>
        </p:txBody>
      </p:sp>
      <p:sp>
        <p:nvSpPr>
          <p:cNvPr id="288" name="Shape 288"/>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dirty="0"/>
              <a:t>Non-Supine Positions</a:t>
            </a:r>
            <a:endParaRPr dirty="0"/>
          </a:p>
        </p:txBody>
      </p:sp>
      <p:sp>
        <p:nvSpPr>
          <p:cNvPr id="295" name="Shape 295"/>
          <p:cNvSpPr txBox="1">
            <a:spLocks noGrp="1"/>
          </p:cNvSpPr>
          <p:nvPr>
            <p:ph type="body" idx="1"/>
          </p:nvPr>
        </p:nvSpPr>
        <p:spPr>
          <a:xfrm>
            <a:off x="457200" y="1417650"/>
            <a:ext cx="8229600" cy="4526100"/>
          </a:xfrm>
          <a:prstGeom prst="rect">
            <a:avLst/>
          </a:prstGeom>
        </p:spPr>
        <p:txBody>
          <a:bodyPr wrap="square" lIns="91425" tIns="91425" rIns="91425" bIns="91425" anchor="t" anchorCtr="0">
            <a:noAutofit/>
          </a:bodyPr>
          <a:lstStyle/>
          <a:p>
            <a:pPr marL="457200" lvl="0" indent="-419100" rtl="0">
              <a:spcBef>
                <a:spcPts val="600"/>
              </a:spcBef>
              <a:spcAft>
                <a:spcPts val="0"/>
              </a:spcAft>
              <a:buSzPts val="3000"/>
              <a:buChar char="•"/>
            </a:pPr>
            <a:r>
              <a:rPr lang="en-US" dirty="0">
                <a:latin typeface="Calibri" panose="020F0502020204030204" pitchFamily="34" charset="0"/>
                <a:cs typeface="Calibri" panose="020F0502020204030204" pitchFamily="34" charset="0"/>
              </a:rPr>
              <a:t>Like squatting and standing, the dimensions of the pelvis can be maximized by the hands-and-knees position that is often used to relieve the back pain that may occur when the infant remains in a persistent occiput posterior presentation (Stremler, 2005). </a:t>
            </a:r>
            <a:endParaRPr dirty="0">
              <a:latin typeface="Calibri" panose="020F0502020204030204" pitchFamily="34" charset="0"/>
              <a:cs typeface="Calibri" panose="020F0502020204030204" pitchFamily="34" charset="0"/>
            </a:endParaRPr>
          </a:p>
          <a:p>
            <a:pPr marL="457200" lvl="0" indent="-419100">
              <a:spcBef>
                <a:spcPts val="0"/>
              </a:spcBef>
              <a:spcAft>
                <a:spcPts val="0"/>
              </a:spcAft>
              <a:buSzPts val="3000"/>
              <a:buChar char="•"/>
            </a:pPr>
            <a:r>
              <a:rPr lang="en-US" dirty="0">
                <a:latin typeface="Calibri" panose="020F0502020204030204" pitchFamily="34" charset="0"/>
                <a:cs typeface="Calibri" panose="020F0502020204030204" pitchFamily="34" charset="0"/>
              </a:rPr>
              <a:t>Throughout the course of labor, including the second stage, women benefit from frequent position changes and ideally, should be free to select or reject them at will</a:t>
            </a:r>
            <a:endParaRPr dirty="0">
              <a:latin typeface="Calibri" panose="020F0502020204030204" pitchFamily="34" charset="0"/>
              <a:cs typeface="Calibri" panose="020F0502020204030204" pitchFamily="34" charset="0"/>
            </a:endParaRPr>
          </a:p>
        </p:txBody>
      </p:sp>
      <p:sp>
        <p:nvSpPr>
          <p:cNvPr id="296" name="Shape 296"/>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8"/>
            <a:ext cx="8229600" cy="1143000"/>
          </a:xfrm>
          <a:prstGeom prst="rect">
            <a:avLst/>
          </a:prstGeom>
          <a:no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510B"/>
              </a:buClr>
              <a:buSzPts val="4400"/>
              <a:buFont typeface="Garamond"/>
              <a:buNone/>
            </a:pPr>
            <a:r>
              <a:rPr lang="en-US" sz="4400" b="1" i="0" u="none" strike="noStrike" cap="none" dirty="0">
                <a:solidFill>
                  <a:srgbClr val="00510B"/>
                </a:solidFill>
                <a:latin typeface="Garamond"/>
                <a:ea typeface="Garamond"/>
                <a:cs typeface="Garamond"/>
                <a:sym typeface="Garamond"/>
              </a:rPr>
              <a:t>Session Outline</a:t>
            </a:r>
            <a:endParaRPr dirty="0"/>
          </a:p>
        </p:txBody>
      </p:sp>
      <p:sp>
        <p:nvSpPr>
          <p:cNvPr id="99" name="Shape 99"/>
          <p:cNvSpPr txBox="1">
            <a:spLocks noGrp="1"/>
          </p:cNvSpPr>
          <p:nvPr>
            <p:ph type="body" idx="1"/>
          </p:nvPr>
        </p:nvSpPr>
        <p:spPr>
          <a:xfrm>
            <a:off x="457200" y="1347925"/>
            <a:ext cx="8229600" cy="4641900"/>
          </a:xfrm>
          <a:prstGeom prst="rect">
            <a:avLst/>
          </a:prstGeom>
          <a:noFill/>
          <a:ln>
            <a:noFill/>
          </a:ln>
        </p:spPr>
        <p:txBody>
          <a:bodyPr wrap="square" lIns="91425" tIns="45700" rIns="91425" bIns="45700" anchor="t" anchorCtr="0">
            <a:noAutofit/>
          </a:bodyPr>
          <a:lstStyle/>
          <a:p>
            <a:pPr marL="457200" marR="0" lvl="0" indent="-349250" algn="l" rtl="0">
              <a:lnSpc>
                <a:spcPct val="100000"/>
              </a:lnSpc>
              <a:spcBef>
                <a:spcPts val="600"/>
              </a:spcBef>
              <a:spcAft>
                <a:spcPts val="0"/>
              </a:spcAft>
              <a:buClr>
                <a:schemeClr val="dk1"/>
              </a:buClr>
              <a:buSzPts val="1900"/>
              <a:buFont typeface="Cabin"/>
              <a:buChar char="•"/>
            </a:pPr>
            <a:r>
              <a:rPr lang="en-US" sz="2000" b="0" i="0" u="none" strike="noStrike" cap="none" dirty="0">
                <a:solidFill>
                  <a:schemeClr val="dk1"/>
                </a:solidFill>
                <a:latin typeface="Calibri" panose="020F0502020204030204" pitchFamily="34" charset="0"/>
                <a:cs typeface="Calibri" panose="020F0502020204030204" pitchFamily="34" charset="0"/>
                <a:sym typeface="Cabin"/>
              </a:rPr>
              <a:t>ACOG/SMFM/ACNM/AWHONN Recommendations/data on second stage and demonstrate relationship between fetal position/maternal pelvis and maternal pushing positions </a:t>
            </a:r>
            <a:endParaRPr lang="en-US" sz="2000" dirty="0">
              <a:latin typeface="Calibri" panose="020F0502020204030204" pitchFamily="34" charset="0"/>
              <a:cs typeface="Calibri" panose="020F0502020204030204" pitchFamily="34" charset="0"/>
            </a:endParaRPr>
          </a:p>
          <a:p>
            <a:pPr marL="457200" marR="0" lvl="0" indent="-349250" algn="l" rtl="0">
              <a:lnSpc>
                <a:spcPct val="100000"/>
              </a:lnSpc>
              <a:spcBef>
                <a:spcPts val="600"/>
              </a:spcBef>
              <a:spcAft>
                <a:spcPts val="0"/>
              </a:spcAft>
              <a:buClr>
                <a:schemeClr val="dk1"/>
              </a:buClr>
              <a:buSzPts val="1900"/>
              <a:buFont typeface="Cabin"/>
              <a:buChar char="•"/>
            </a:pPr>
            <a:r>
              <a:rPr lang="en-US" sz="2000" b="0" i="0" u="none" strike="noStrike" cap="none" dirty="0">
                <a:solidFill>
                  <a:schemeClr val="dk1"/>
                </a:solidFill>
                <a:latin typeface="Calibri" panose="020F0502020204030204" pitchFamily="34" charset="0"/>
                <a:cs typeface="Calibri" panose="020F0502020204030204" pitchFamily="34" charset="0"/>
                <a:sym typeface="Cabin"/>
              </a:rPr>
              <a:t>Evidence for second stage management</a:t>
            </a:r>
          </a:p>
          <a:p>
            <a:pPr marL="457200" marR="0" lvl="0" indent="-349250" algn="l" rtl="0">
              <a:lnSpc>
                <a:spcPct val="100000"/>
              </a:lnSpc>
              <a:spcBef>
                <a:spcPts val="600"/>
              </a:spcBef>
              <a:spcAft>
                <a:spcPts val="0"/>
              </a:spcAft>
              <a:buClr>
                <a:schemeClr val="dk1"/>
              </a:buClr>
              <a:buSzPts val="1900"/>
              <a:buFont typeface="Cabin"/>
              <a:buChar char="•"/>
            </a:pPr>
            <a:r>
              <a:rPr lang="en-US" sz="2000" b="0" i="0" u="none" strike="noStrike" cap="none" dirty="0">
                <a:solidFill>
                  <a:schemeClr val="dk1"/>
                </a:solidFill>
                <a:latin typeface="Calibri" panose="020F0502020204030204" pitchFamily="34" charset="0"/>
                <a:cs typeface="Calibri" panose="020F0502020204030204" pitchFamily="34" charset="0"/>
                <a:sym typeface="Cabin"/>
              </a:rPr>
              <a:t>Appropriate second stage positions for specific clinical presentations and review techniques for rotating a baby in second stage</a:t>
            </a:r>
            <a:endParaRPr sz="2000" dirty="0">
              <a:latin typeface="Calibri" panose="020F0502020204030204" pitchFamily="34" charset="0"/>
              <a:cs typeface="Calibri" panose="020F0502020204030204" pitchFamily="34" charset="0"/>
            </a:endParaRPr>
          </a:p>
          <a:p>
            <a:pPr marL="457200" marR="0" lvl="0" indent="-349250" algn="l" rtl="0">
              <a:lnSpc>
                <a:spcPct val="100000"/>
              </a:lnSpc>
              <a:spcBef>
                <a:spcPts val="0"/>
              </a:spcBef>
              <a:spcAft>
                <a:spcPts val="0"/>
              </a:spcAft>
              <a:buClr>
                <a:schemeClr val="dk1"/>
              </a:buClr>
              <a:buSzPts val="1900"/>
              <a:buFont typeface="Cabin"/>
              <a:buChar char="•"/>
            </a:pPr>
            <a:r>
              <a:rPr lang="en-US" sz="2000" b="0" i="0" u="none" strike="noStrike" cap="none" dirty="0">
                <a:solidFill>
                  <a:schemeClr val="dk1"/>
                </a:solidFill>
                <a:latin typeface="Calibri" panose="020F0502020204030204" pitchFamily="34" charset="0"/>
                <a:cs typeface="Calibri" panose="020F0502020204030204" pitchFamily="34" charset="0"/>
                <a:sym typeface="Cabin"/>
              </a:rPr>
              <a:t>Practice supporting the patient in different positions with and without epidural </a:t>
            </a:r>
            <a:endParaRPr sz="2000" dirty="0">
              <a:latin typeface="Calibri" panose="020F0502020204030204" pitchFamily="34" charset="0"/>
              <a:cs typeface="Calibri" panose="020F0502020204030204" pitchFamily="34" charset="0"/>
            </a:endParaRPr>
          </a:p>
          <a:p>
            <a:pPr marL="457200" marR="0" lvl="0" indent="-349250" algn="l" rtl="0">
              <a:lnSpc>
                <a:spcPct val="100000"/>
              </a:lnSpc>
              <a:spcBef>
                <a:spcPts val="0"/>
              </a:spcBef>
              <a:spcAft>
                <a:spcPts val="0"/>
              </a:spcAft>
              <a:buClr>
                <a:schemeClr val="dk1"/>
              </a:buClr>
              <a:buSzPts val="1900"/>
              <a:buFont typeface="Cabin"/>
              <a:buChar char="•"/>
            </a:pPr>
            <a:r>
              <a:rPr lang="en-US" sz="2000" b="0" i="0" u="none" strike="noStrike" cap="none" dirty="0">
                <a:solidFill>
                  <a:schemeClr val="dk1"/>
                </a:solidFill>
                <a:latin typeface="Calibri" panose="020F0502020204030204" pitchFamily="34" charset="0"/>
                <a:cs typeface="Calibri" panose="020F0502020204030204" pitchFamily="34" charset="0"/>
                <a:sym typeface="Cabin"/>
              </a:rPr>
              <a:t>Practice scenarios (patient care communication and nurse-provider communication)</a:t>
            </a:r>
            <a:endParaRPr sz="2000" b="0" i="0" u="none" strike="noStrike" cap="none" dirty="0">
              <a:solidFill>
                <a:schemeClr val="dk1"/>
              </a:solidFill>
              <a:latin typeface="Calibri" panose="020F0502020204030204" pitchFamily="34" charset="0"/>
              <a:cs typeface="Calibri" panose="020F0502020204030204" pitchFamily="34" charset="0"/>
              <a:sym typeface="Cabin"/>
            </a:endParaRPr>
          </a:p>
          <a:p>
            <a:pPr marL="457200" marR="0" lvl="0" indent="-349250" algn="l" rtl="0">
              <a:lnSpc>
                <a:spcPct val="100000"/>
              </a:lnSpc>
              <a:spcBef>
                <a:spcPts val="0"/>
              </a:spcBef>
              <a:spcAft>
                <a:spcPts val="0"/>
              </a:spcAft>
              <a:buSzPts val="1900"/>
              <a:buChar char="•"/>
            </a:pPr>
            <a:r>
              <a:rPr lang="en-US" sz="2000" dirty="0">
                <a:latin typeface="Calibri" panose="020F0502020204030204" pitchFamily="34" charset="0"/>
                <a:cs typeface="Calibri" panose="020F0502020204030204" pitchFamily="34" charset="0"/>
              </a:rPr>
              <a:t>Patient and Family Education on 2nd stage</a:t>
            </a:r>
            <a:endParaRPr sz="2000" dirty="0">
              <a:latin typeface="Calibri" panose="020F0502020204030204" pitchFamily="34" charset="0"/>
              <a:cs typeface="Calibri" panose="020F0502020204030204" pitchFamily="34" charset="0"/>
            </a:endParaRPr>
          </a:p>
          <a:p>
            <a:pPr marL="0" marR="0" lvl="0" indent="0" algn="l" rtl="0">
              <a:lnSpc>
                <a:spcPct val="90000"/>
              </a:lnSpc>
              <a:spcBef>
                <a:spcPts val="555"/>
              </a:spcBef>
              <a:spcAft>
                <a:spcPts val="0"/>
              </a:spcAft>
              <a:buClr>
                <a:schemeClr val="dk1"/>
              </a:buClr>
              <a:buSzPts val="1400"/>
              <a:buFont typeface="Cabin"/>
              <a:buNone/>
            </a:pPr>
            <a:endParaRPr sz="2000" b="0" i="0" u="none" strike="noStrike" cap="none" dirty="0">
              <a:solidFill>
                <a:schemeClr val="dk1"/>
              </a:solidFill>
              <a:latin typeface="Calibri" panose="020F0502020204030204" pitchFamily="34" charset="0"/>
              <a:cs typeface="Calibri" panose="020F0502020204030204" pitchFamily="34" charset="0"/>
              <a:sym typeface="Cabin"/>
            </a:endParaRPr>
          </a:p>
        </p:txBody>
      </p:sp>
      <p:sp>
        <p:nvSpPr>
          <p:cNvPr id="100" name="Shape 100"/>
          <p:cNvSpPr txBox="1">
            <a:spLocks noGrp="1"/>
          </p:cNvSpPr>
          <p:nvPr>
            <p:ph type="sldNum" idx="12"/>
          </p:nvPr>
        </p:nvSpPr>
        <p:spPr>
          <a:xfrm>
            <a:off x="4343400" y="6400799"/>
            <a:ext cx="381000" cy="3173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a:solidFill>
                  <a:srgbClr val="FFFFFF"/>
                </a:solidFill>
                <a:latin typeface="Cabin"/>
                <a:ea typeface="Cabin"/>
                <a:cs typeface="Cabin"/>
                <a:sym typeface="Cabin"/>
              </a:rPr>
              <a:t>2</a:t>
            </a:fld>
            <a:endParaRPr sz="1200" b="0" i="0" u="none" strike="noStrike" cap="none">
              <a:solidFill>
                <a:srgbClr val="FFFFFF"/>
              </a:solidFill>
              <a:latin typeface="Cabin"/>
              <a:ea typeface="Cabin"/>
              <a:cs typeface="Cabin"/>
              <a:sym typeface="Cab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dirty="0"/>
              <a:t>Which type of pushing do you encourage your patients to do?</a:t>
            </a:r>
            <a:endParaRPr dirty="0"/>
          </a:p>
        </p:txBody>
      </p:sp>
      <p:sp>
        <p:nvSpPr>
          <p:cNvPr id="303" name="Shape 303"/>
          <p:cNvSpPr txBox="1">
            <a:spLocks noGrp="1"/>
          </p:cNvSpPr>
          <p:nvPr>
            <p:ph type="body" idx="1"/>
          </p:nvPr>
        </p:nvSpPr>
        <p:spPr>
          <a:xfrm>
            <a:off x="457200" y="1808338"/>
            <a:ext cx="4040100" cy="639900"/>
          </a:xfrm>
          <a:prstGeom prst="rect">
            <a:avLst/>
          </a:prstGeom>
        </p:spPr>
        <p:txBody>
          <a:bodyPr wrap="square" lIns="91425" tIns="91425" rIns="91425" bIns="91425" anchor="b" anchorCtr="0">
            <a:noAutofit/>
          </a:bodyPr>
          <a:lstStyle/>
          <a:p>
            <a:pPr marL="0" lvl="0" indent="0">
              <a:spcBef>
                <a:spcPts val="480"/>
              </a:spcBef>
              <a:spcAft>
                <a:spcPts val="0"/>
              </a:spcAft>
              <a:buNone/>
            </a:pPr>
            <a:r>
              <a:rPr lang="en-US" dirty="0">
                <a:latin typeface="Calibri" panose="020F0502020204030204" pitchFamily="34" charset="0"/>
                <a:cs typeface="Calibri" panose="020F0502020204030204" pitchFamily="34" charset="0"/>
              </a:rPr>
              <a:t>Open Glottis</a:t>
            </a:r>
            <a:endParaRPr dirty="0">
              <a:latin typeface="Calibri" panose="020F0502020204030204" pitchFamily="34" charset="0"/>
              <a:cs typeface="Calibri" panose="020F0502020204030204" pitchFamily="34" charset="0"/>
            </a:endParaRPr>
          </a:p>
        </p:txBody>
      </p:sp>
      <p:sp>
        <p:nvSpPr>
          <p:cNvPr id="304" name="Shape 304"/>
          <p:cNvSpPr txBox="1">
            <a:spLocks noGrp="1"/>
          </p:cNvSpPr>
          <p:nvPr>
            <p:ph type="sldNum" idx="12"/>
          </p:nvPr>
        </p:nvSpPr>
        <p:spPr>
          <a:xfrm>
            <a:off x="4343400" y="6400800"/>
            <a:ext cx="381000" cy="3810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20</a:t>
            </a:fld>
            <a:endParaRPr/>
          </a:p>
        </p:txBody>
      </p:sp>
      <p:sp>
        <p:nvSpPr>
          <p:cNvPr id="305" name="Shape 305"/>
          <p:cNvSpPr txBox="1">
            <a:spLocks noGrp="1"/>
          </p:cNvSpPr>
          <p:nvPr>
            <p:ph type="body" idx="2"/>
          </p:nvPr>
        </p:nvSpPr>
        <p:spPr>
          <a:xfrm>
            <a:off x="457200" y="2448250"/>
            <a:ext cx="4040100" cy="3603300"/>
          </a:xfrm>
          <a:prstGeom prst="rect">
            <a:avLst/>
          </a:prstGeom>
        </p:spPr>
        <p:txBody>
          <a:bodyPr wrap="square" lIns="91425" tIns="91425" rIns="91425" bIns="91425" anchor="t" anchorCtr="0">
            <a:noAutofit/>
          </a:bodyPr>
          <a:lstStyle/>
          <a:p>
            <a:pPr marL="0" lvl="0" indent="0">
              <a:spcBef>
                <a:spcPts val="480"/>
              </a:spcBef>
              <a:spcAft>
                <a:spcPts val="0"/>
              </a:spcAft>
              <a:buNone/>
            </a:pPr>
            <a:r>
              <a:rPr lang="en-US" dirty="0"/>
              <a:t>Push when you feel the urge to bear down and don’t hold your breath</a:t>
            </a:r>
            <a:endParaRPr dirty="0"/>
          </a:p>
        </p:txBody>
      </p:sp>
      <p:sp>
        <p:nvSpPr>
          <p:cNvPr id="306" name="Shape 306"/>
          <p:cNvSpPr txBox="1">
            <a:spLocks noGrp="1"/>
          </p:cNvSpPr>
          <p:nvPr>
            <p:ph type="body" idx="3"/>
          </p:nvPr>
        </p:nvSpPr>
        <p:spPr>
          <a:xfrm>
            <a:off x="4645025" y="1808338"/>
            <a:ext cx="4041900" cy="639900"/>
          </a:xfrm>
          <a:prstGeom prst="rect">
            <a:avLst/>
          </a:prstGeom>
        </p:spPr>
        <p:txBody>
          <a:bodyPr wrap="square" lIns="91425" tIns="91425" rIns="91425" bIns="91425" anchor="b" anchorCtr="0">
            <a:noAutofit/>
          </a:bodyPr>
          <a:lstStyle/>
          <a:p>
            <a:pPr marL="0" lvl="0" indent="0">
              <a:spcBef>
                <a:spcPts val="480"/>
              </a:spcBef>
              <a:spcAft>
                <a:spcPts val="0"/>
              </a:spcAft>
              <a:buNone/>
            </a:pPr>
            <a:r>
              <a:rPr lang="en-US" dirty="0">
                <a:latin typeface="Calibri" panose="020F0502020204030204" pitchFamily="34" charset="0"/>
                <a:cs typeface="Calibri" panose="020F0502020204030204" pitchFamily="34" charset="0"/>
              </a:rPr>
              <a:t>Closed Glottis</a:t>
            </a:r>
            <a:endParaRPr dirty="0">
              <a:latin typeface="Calibri" panose="020F0502020204030204" pitchFamily="34" charset="0"/>
              <a:cs typeface="Calibri" panose="020F0502020204030204" pitchFamily="34" charset="0"/>
            </a:endParaRPr>
          </a:p>
        </p:txBody>
      </p:sp>
      <p:sp>
        <p:nvSpPr>
          <p:cNvPr id="307" name="Shape 307"/>
          <p:cNvSpPr txBox="1">
            <a:spLocks noGrp="1"/>
          </p:cNvSpPr>
          <p:nvPr>
            <p:ph type="body" idx="4"/>
          </p:nvPr>
        </p:nvSpPr>
        <p:spPr>
          <a:xfrm>
            <a:off x="4645025" y="2402575"/>
            <a:ext cx="4041900" cy="3951300"/>
          </a:xfrm>
          <a:prstGeom prst="rect">
            <a:avLst/>
          </a:prstGeom>
        </p:spPr>
        <p:txBody>
          <a:bodyPr wrap="square" lIns="91425" tIns="91425" rIns="91425" bIns="91425" anchor="t" anchorCtr="0">
            <a:noAutofit/>
          </a:bodyPr>
          <a:lstStyle/>
          <a:p>
            <a:pPr marL="0" lvl="0" indent="0">
              <a:spcBef>
                <a:spcPts val="480"/>
              </a:spcBef>
              <a:spcAft>
                <a:spcPts val="0"/>
              </a:spcAft>
              <a:buNone/>
            </a:pPr>
            <a:r>
              <a:rPr lang="en-US" dirty="0">
                <a:latin typeface="Calibri" panose="020F0502020204030204" pitchFamily="34" charset="0"/>
                <a:cs typeface="Calibri" panose="020F0502020204030204" pitchFamily="34" charset="0"/>
              </a:rPr>
              <a:t>Hold your breath and pushing for as long as it takes to count to 10</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19268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dirty="0"/>
              <a:t>Non-Directed Pushing</a:t>
            </a:r>
            <a:endParaRPr dirty="0"/>
          </a:p>
        </p:txBody>
      </p:sp>
      <p:sp>
        <p:nvSpPr>
          <p:cNvPr id="314" name="Shape 314"/>
          <p:cNvSpPr txBox="1">
            <a:spLocks noGrp="1"/>
          </p:cNvSpPr>
          <p:nvPr>
            <p:ph type="body" idx="1"/>
          </p:nvPr>
        </p:nvSpPr>
        <p:spPr>
          <a:xfrm>
            <a:off x="419100" y="1165775"/>
            <a:ext cx="8229600" cy="4769400"/>
          </a:xfrm>
          <a:prstGeom prst="rect">
            <a:avLst/>
          </a:prstGeom>
        </p:spPr>
        <p:txBody>
          <a:bodyPr wrap="square" lIns="91425" tIns="91425" rIns="91425" bIns="91425" anchor="t" anchorCtr="0">
            <a:noAutofit/>
          </a:bodyPr>
          <a:lstStyle/>
          <a:p>
            <a:pPr marL="457200" lvl="0" indent="-368300" rtl="0">
              <a:spcBef>
                <a:spcPts val="600"/>
              </a:spcBef>
              <a:spcAft>
                <a:spcPts val="0"/>
              </a:spcAft>
              <a:buSzPts val="2200"/>
              <a:buChar char="•"/>
            </a:pPr>
            <a:r>
              <a:rPr lang="en-US" sz="2200" dirty="0">
                <a:latin typeface="Calibri" panose="020F0502020204030204" pitchFamily="34" charset="0"/>
                <a:cs typeface="Calibri" panose="020F0502020204030204" pitchFamily="34" charset="0"/>
              </a:rPr>
              <a:t>Research does not support the widespread practice of directed pushing, which has been shown to stress the maternal cardiovascular system, reduce circulating oxygen, and trigger changes in the fetal heart rate. </a:t>
            </a:r>
            <a:endParaRPr sz="2200" dirty="0">
              <a:latin typeface="Calibri" panose="020F0502020204030204" pitchFamily="34" charset="0"/>
              <a:cs typeface="Calibri" panose="020F0502020204030204" pitchFamily="34" charset="0"/>
            </a:endParaRPr>
          </a:p>
          <a:p>
            <a:pPr marL="0" lvl="0" indent="0" rtl="0">
              <a:spcBef>
                <a:spcPts val="600"/>
              </a:spcBef>
              <a:spcAft>
                <a:spcPts val="0"/>
              </a:spcAft>
              <a:buNone/>
            </a:pPr>
            <a:endParaRPr sz="2200" dirty="0">
              <a:latin typeface="Calibri" panose="020F0502020204030204" pitchFamily="34" charset="0"/>
              <a:cs typeface="Calibri" panose="020F0502020204030204" pitchFamily="34" charset="0"/>
            </a:endParaRPr>
          </a:p>
          <a:p>
            <a:pPr marL="457200" lvl="0" indent="-368300" rtl="0">
              <a:spcBef>
                <a:spcPts val="600"/>
              </a:spcBef>
              <a:spcAft>
                <a:spcPts val="0"/>
              </a:spcAft>
              <a:buSzPts val="2200"/>
              <a:buChar char="•"/>
            </a:pPr>
            <a:r>
              <a:rPr lang="en-US" sz="2200" dirty="0">
                <a:latin typeface="Calibri" panose="020F0502020204030204" pitchFamily="34" charset="0"/>
                <a:cs typeface="Calibri" panose="020F0502020204030204" pitchFamily="34" charset="0"/>
              </a:rPr>
              <a:t>Women who are encouraged to push in coordination with a self-perceived urge consistently limit efforts to short bursts of 5 to 7 seconds and often grunt, groan, or moan, releasing air through an open glottis. </a:t>
            </a:r>
            <a:r>
              <a:rPr lang="en-US" sz="2200" b="1" dirty="0">
                <a:latin typeface="Calibri" panose="020F0502020204030204" pitchFamily="34" charset="0"/>
                <a:cs typeface="Calibri" panose="020F0502020204030204" pitchFamily="34" charset="0"/>
              </a:rPr>
              <a:t>This practice improves oxygenation through synchronized efforts of the uterus and respiratory systems</a:t>
            </a:r>
            <a:r>
              <a:rPr lang="en-US" sz="2200" dirty="0">
                <a:latin typeface="Calibri" panose="020F0502020204030204" pitchFamily="34" charset="0"/>
                <a:cs typeface="Calibri" panose="020F0502020204030204" pitchFamily="34" charset="0"/>
              </a:rPr>
              <a:t> (Osborne, 2014). </a:t>
            </a:r>
            <a:endParaRPr sz="2200" dirty="0">
              <a:latin typeface="Calibri" panose="020F0502020204030204" pitchFamily="34" charset="0"/>
              <a:cs typeface="Calibri" panose="020F0502020204030204" pitchFamily="34" charset="0"/>
            </a:endParaRPr>
          </a:p>
          <a:p>
            <a:pPr marL="0" lvl="0" indent="0">
              <a:spcBef>
                <a:spcPts val="600"/>
              </a:spcBef>
              <a:spcAft>
                <a:spcPts val="0"/>
              </a:spcAft>
              <a:buNone/>
            </a:pPr>
            <a:endParaRPr sz="2000" dirty="0">
              <a:latin typeface="Calibri" panose="020F0502020204030204" pitchFamily="34" charset="0"/>
              <a:cs typeface="Calibri" panose="020F0502020204030204" pitchFamily="34" charset="0"/>
            </a:endParaRPr>
          </a:p>
        </p:txBody>
      </p:sp>
      <p:sp>
        <p:nvSpPr>
          <p:cNvPr id="315" name="Shape 315"/>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192688"/>
            <a:ext cx="8229600" cy="1143000"/>
          </a:xfrm>
          <a:prstGeom prst="rect">
            <a:avLst/>
          </a:prstGeom>
        </p:spPr>
        <p:txBody>
          <a:bodyPr wrap="square" lIns="91425" tIns="91425" rIns="91425" bIns="91425" anchor="ctr" anchorCtr="0">
            <a:noAutofit/>
          </a:bodyPr>
          <a:lstStyle/>
          <a:p>
            <a:pPr marL="0" lvl="0" indent="0" rtl="0">
              <a:spcBef>
                <a:spcPts val="0"/>
              </a:spcBef>
              <a:spcAft>
                <a:spcPts val="0"/>
              </a:spcAft>
              <a:buNone/>
            </a:pPr>
            <a:r>
              <a:rPr lang="en-US" dirty="0"/>
              <a:t>Non-Directed Pushing</a:t>
            </a:r>
            <a:endParaRPr dirty="0"/>
          </a:p>
        </p:txBody>
      </p:sp>
      <p:sp>
        <p:nvSpPr>
          <p:cNvPr id="322" name="Shape 322"/>
          <p:cNvSpPr txBox="1">
            <a:spLocks noGrp="1"/>
          </p:cNvSpPr>
          <p:nvPr>
            <p:ph type="body" idx="1"/>
          </p:nvPr>
        </p:nvSpPr>
        <p:spPr>
          <a:xfrm>
            <a:off x="419100" y="1165775"/>
            <a:ext cx="8229600" cy="4769400"/>
          </a:xfrm>
          <a:prstGeom prst="rect">
            <a:avLst/>
          </a:prstGeom>
        </p:spPr>
        <p:txBody>
          <a:bodyPr wrap="square" lIns="91425" tIns="91425" rIns="91425" bIns="91425" anchor="t" anchorCtr="0">
            <a:noAutofit/>
          </a:bodyPr>
          <a:lstStyle/>
          <a:p>
            <a:pPr marL="457200" lvl="0" indent="-368300" rtl="0">
              <a:spcBef>
                <a:spcPts val="600"/>
              </a:spcBef>
              <a:spcAft>
                <a:spcPts val="0"/>
              </a:spcAft>
              <a:buSzPts val="2200"/>
              <a:buChar char="•"/>
            </a:pPr>
            <a:r>
              <a:rPr lang="en-US" sz="2200" b="1" dirty="0">
                <a:latin typeface="Calibri" panose="020F0502020204030204" pitchFamily="34" charset="0"/>
                <a:cs typeface="Calibri" panose="020F0502020204030204" pitchFamily="34" charset="0"/>
              </a:rPr>
              <a:t>Directed, forceful pushing had the potential to increase pressure on the baby and the umbilical cord, and the tissues of the perineum, resulting in more tears and a weaker pelvic floor musculature which can result in urinary incontinence </a:t>
            </a:r>
            <a:r>
              <a:rPr lang="en-US" sz="2200" dirty="0">
                <a:latin typeface="Calibri" panose="020F0502020204030204" pitchFamily="34" charset="0"/>
                <a:cs typeface="Calibri" panose="020F0502020204030204" pitchFamily="34" charset="0"/>
              </a:rPr>
              <a:t>(Goer and Romano 2012)</a:t>
            </a:r>
            <a:endParaRPr sz="2200" dirty="0">
              <a:latin typeface="Calibri" panose="020F0502020204030204" pitchFamily="34" charset="0"/>
              <a:cs typeface="Calibri" panose="020F0502020204030204" pitchFamily="34" charset="0"/>
            </a:endParaRPr>
          </a:p>
          <a:p>
            <a:pPr marL="0" lvl="0" indent="0" rtl="0">
              <a:spcBef>
                <a:spcPts val="600"/>
              </a:spcBef>
              <a:spcAft>
                <a:spcPts val="0"/>
              </a:spcAft>
              <a:buNone/>
            </a:pPr>
            <a:endParaRPr sz="2200" dirty="0">
              <a:latin typeface="Calibri" panose="020F0502020204030204" pitchFamily="34" charset="0"/>
              <a:cs typeface="Calibri" panose="020F0502020204030204" pitchFamily="34" charset="0"/>
            </a:endParaRPr>
          </a:p>
          <a:p>
            <a:pPr marL="457200" lvl="0" indent="-368300" rtl="0">
              <a:spcBef>
                <a:spcPts val="600"/>
              </a:spcBef>
              <a:spcAft>
                <a:spcPts val="0"/>
              </a:spcAft>
              <a:buSzPts val="2200"/>
              <a:buChar char="•"/>
            </a:pPr>
            <a:r>
              <a:rPr lang="en-US" sz="2200" dirty="0">
                <a:latin typeface="Calibri" panose="020F0502020204030204" pitchFamily="34" charset="0"/>
                <a:cs typeface="Calibri" panose="020F0502020204030204" pitchFamily="34" charset="0"/>
              </a:rPr>
              <a:t>One study (Bloom, 2006) showed that directed pushing shortened the second stage of labor by an average of 13 minutes, which is not considered a significant difference. </a:t>
            </a:r>
            <a:endParaRPr sz="2200" dirty="0">
              <a:latin typeface="Calibri" panose="020F0502020204030204" pitchFamily="34" charset="0"/>
              <a:cs typeface="Calibri" panose="020F0502020204030204" pitchFamily="34" charset="0"/>
            </a:endParaRPr>
          </a:p>
          <a:p>
            <a:pPr marL="0" lvl="0" indent="0" rtl="0">
              <a:spcBef>
                <a:spcPts val="600"/>
              </a:spcBef>
              <a:spcAft>
                <a:spcPts val="0"/>
              </a:spcAft>
              <a:buNone/>
            </a:pPr>
            <a:endParaRPr sz="2200" dirty="0">
              <a:latin typeface="Calibri" panose="020F0502020204030204" pitchFamily="34" charset="0"/>
              <a:cs typeface="Calibri" panose="020F0502020204030204" pitchFamily="34" charset="0"/>
            </a:endParaRPr>
          </a:p>
          <a:p>
            <a:pPr marL="457200" lvl="0" indent="-368300" rtl="0">
              <a:spcBef>
                <a:spcPts val="600"/>
              </a:spcBef>
              <a:spcAft>
                <a:spcPts val="0"/>
              </a:spcAft>
              <a:buSzPts val="2200"/>
              <a:buChar char="•"/>
            </a:pPr>
            <a:r>
              <a:rPr lang="en-US" sz="2200" dirty="0">
                <a:latin typeface="Calibri" panose="020F0502020204030204" pitchFamily="34" charset="0"/>
                <a:cs typeface="Calibri" panose="020F0502020204030204" pitchFamily="34" charset="0"/>
              </a:rPr>
              <a:t>Open-Glottis pushing results in better maternal-fetal circulation, less maternal fatigue, and less chance of bladder, pelvis floor, and perineal damage (CMQCC)</a:t>
            </a:r>
            <a:endParaRPr sz="2200" dirty="0">
              <a:latin typeface="Calibri" panose="020F0502020204030204" pitchFamily="34" charset="0"/>
              <a:cs typeface="Calibri" panose="020F0502020204030204" pitchFamily="34" charset="0"/>
            </a:endParaRPr>
          </a:p>
        </p:txBody>
      </p:sp>
      <p:sp>
        <p:nvSpPr>
          <p:cNvPr id="323" name="Shape 323"/>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rtl="0">
              <a:spcBef>
                <a:spcPts val="0"/>
              </a:spcBef>
              <a:spcAft>
                <a:spcPts val="0"/>
              </a:spcAft>
              <a:buClr>
                <a:srgbClr val="FFFFFF"/>
              </a:buClr>
              <a:buSzPts val="1200"/>
              <a:buFont typeface="Cabin"/>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339" name="Shape 339"/>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600"/>
              </a:spcBef>
              <a:spcAft>
                <a:spcPts val="0"/>
              </a:spcAft>
              <a:buNone/>
            </a:pPr>
            <a:endParaRPr/>
          </a:p>
        </p:txBody>
      </p:sp>
      <p:sp>
        <p:nvSpPr>
          <p:cNvPr id="340" name="Shape 340"/>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23</a:t>
            </a:fld>
            <a:endParaRPr/>
          </a:p>
        </p:txBody>
      </p:sp>
      <p:pic>
        <p:nvPicPr>
          <p:cNvPr id="341" name="Shape 341"/>
          <p:cNvPicPr preferRelativeResize="0"/>
          <p:nvPr/>
        </p:nvPicPr>
        <p:blipFill>
          <a:blip r:embed="rId3">
            <a:alphaModFix/>
          </a:blip>
          <a:stretch>
            <a:fillRect/>
          </a:stretch>
        </p:blipFill>
        <p:spPr>
          <a:xfrm>
            <a:off x="0" y="0"/>
            <a:ext cx="9143999" cy="6857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348" name="Shape 348"/>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600"/>
              </a:spcBef>
              <a:spcAft>
                <a:spcPts val="0"/>
              </a:spcAft>
              <a:buNone/>
            </a:pPr>
            <a:endParaRPr/>
          </a:p>
        </p:txBody>
      </p:sp>
      <p:sp>
        <p:nvSpPr>
          <p:cNvPr id="349" name="Shape 349"/>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24</a:t>
            </a:fld>
            <a:endParaRPr/>
          </a:p>
        </p:txBody>
      </p:sp>
      <p:pic>
        <p:nvPicPr>
          <p:cNvPr id="350" name="Shape 350"/>
          <p:cNvPicPr preferRelativeResize="0"/>
          <p:nvPr/>
        </p:nvPicPr>
        <p:blipFill>
          <a:blip r:embed="rId3">
            <a:alphaModFix/>
          </a:blip>
          <a:stretch>
            <a:fillRect/>
          </a:stretch>
        </p:blipFill>
        <p:spPr>
          <a:xfrm>
            <a:off x="0" y="-13650"/>
            <a:ext cx="9144001" cy="6947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dirty="0"/>
              <a:t>How to Do Open Glottis Pushing</a:t>
            </a:r>
            <a:endParaRPr dirty="0"/>
          </a:p>
        </p:txBody>
      </p:sp>
      <p:sp>
        <p:nvSpPr>
          <p:cNvPr id="381" name="Shape 381"/>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381000" rtl="0">
              <a:spcBef>
                <a:spcPts val="600"/>
              </a:spcBef>
              <a:spcAft>
                <a:spcPts val="0"/>
              </a:spcAft>
              <a:buSzPts val="2400"/>
              <a:buChar char="•"/>
            </a:pPr>
            <a:r>
              <a:rPr lang="en-US" sz="2400" dirty="0">
                <a:latin typeface="Calibri" panose="020F0502020204030204" pitchFamily="34" charset="0"/>
                <a:cs typeface="Calibri" panose="020F0502020204030204" pitchFamily="34" charset="0"/>
              </a:rPr>
              <a:t>A health care provider and/or support person is there to encourage you to trust your body and support you as you push. </a:t>
            </a:r>
            <a:endParaRPr sz="2400" dirty="0">
              <a:latin typeface="Calibri" panose="020F0502020204030204" pitchFamily="34" charset="0"/>
              <a:cs typeface="Calibri" panose="020F0502020204030204" pitchFamily="34" charset="0"/>
            </a:endParaRPr>
          </a:p>
          <a:p>
            <a:pPr marL="457200" lvl="0" indent="-381000" rtl="0">
              <a:spcBef>
                <a:spcPts val="0"/>
              </a:spcBef>
              <a:spcAft>
                <a:spcPts val="0"/>
              </a:spcAft>
              <a:buSzPts val="2400"/>
              <a:buChar char="•"/>
            </a:pPr>
            <a:r>
              <a:rPr lang="en-US" sz="2400" dirty="0">
                <a:latin typeface="Calibri" panose="020F0502020204030204" pitchFamily="34" charset="0"/>
                <a:cs typeface="Calibri" panose="020F0502020204030204" pitchFamily="34" charset="0"/>
              </a:rPr>
              <a:t>You push when you feel the urge to bear down or when you feel like having a bowel movement. </a:t>
            </a:r>
            <a:endParaRPr sz="2400" dirty="0">
              <a:latin typeface="Calibri" panose="020F0502020204030204" pitchFamily="34" charset="0"/>
              <a:cs typeface="Calibri" panose="020F0502020204030204" pitchFamily="34" charset="0"/>
            </a:endParaRPr>
          </a:p>
          <a:p>
            <a:pPr marL="457200" lvl="0" indent="-381000" rtl="0">
              <a:spcBef>
                <a:spcPts val="0"/>
              </a:spcBef>
              <a:spcAft>
                <a:spcPts val="0"/>
              </a:spcAft>
              <a:buSzPts val="2400"/>
              <a:buChar char="•"/>
            </a:pPr>
            <a:r>
              <a:rPr lang="en-US" sz="2400" dirty="0">
                <a:latin typeface="Calibri" panose="020F0502020204030204" pitchFamily="34" charset="0"/>
                <a:cs typeface="Calibri" panose="020F0502020204030204" pitchFamily="34" charset="0"/>
              </a:rPr>
              <a:t>Most women take several breaths between pushes. </a:t>
            </a:r>
            <a:endParaRPr sz="2400" dirty="0">
              <a:latin typeface="Calibri" panose="020F0502020204030204" pitchFamily="34" charset="0"/>
              <a:cs typeface="Calibri" panose="020F0502020204030204" pitchFamily="34" charset="0"/>
            </a:endParaRPr>
          </a:p>
          <a:p>
            <a:pPr marL="457200" lvl="0" indent="-381000" rtl="0">
              <a:spcBef>
                <a:spcPts val="0"/>
              </a:spcBef>
              <a:spcAft>
                <a:spcPts val="0"/>
              </a:spcAft>
              <a:buSzPts val="2400"/>
              <a:buChar char="•"/>
            </a:pPr>
            <a:r>
              <a:rPr lang="en-US" sz="2400" dirty="0">
                <a:latin typeface="Calibri" panose="020F0502020204030204" pitchFamily="34" charset="0"/>
                <a:cs typeface="Calibri" panose="020F0502020204030204" pitchFamily="34" charset="0"/>
              </a:rPr>
              <a:t>You probably will push for about 5 seconds 3-5 times during each contraction. </a:t>
            </a:r>
            <a:endParaRPr sz="2400" dirty="0">
              <a:latin typeface="Calibri" panose="020F0502020204030204" pitchFamily="34" charset="0"/>
              <a:cs typeface="Calibri" panose="020F0502020204030204" pitchFamily="34" charset="0"/>
            </a:endParaRPr>
          </a:p>
          <a:p>
            <a:pPr marL="457200" lvl="0" indent="-381000">
              <a:spcBef>
                <a:spcPts val="0"/>
              </a:spcBef>
              <a:spcAft>
                <a:spcPts val="0"/>
              </a:spcAft>
              <a:buSzPts val="2400"/>
              <a:buChar char="•"/>
            </a:pPr>
            <a:r>
              <a:rPr lang="en-US" sz="2400" dirty="0">
                <a:latin typeface="Calibri" panose="020F0502020204030204" pitchFamily="34" charset="0"/>
                <a:cs typeface="Calibri" panose="020F0502020204030204" pitchFamily="34" charset="0"/>
              </a:rPr>
              <a:t>You may grunt or make a deep noise when you are pushing. Th is is a sign that you are pushing well.</a:t>
            </a:r>
            <a:endParaRPr sz="2400" dirty="0">
              <a:latin typeface="Calibri" panose="020F0502020204030204" pitchFamily="34" charset="0"/>
              <a:cs typeface="Calibri" panose="020F0502020204030204" pitchFamily="34" charset="0"/>
            </a:endParaRPr>
          </a:p>
        </p:txBody>
      </p:sp>
      <p:sp>
        <p:nvSpPr>
          <p:cNvPr id="382" name="Shape 382"/>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25</a:t>
            </a:fld>
            <a:endParaRPr/>
          </a:p>
        </p:txBody>
      </p:sp>
      <p:pic>
        <p:nvPicPr>
          <p:cNvPr id="383" name="Shape 383"/>
          <p:cNvPicPr preferRelativeResize="0"/>
          <p:nvPr/>
        </p:nvPicPr>
        <p:blipFill>
          <a:blip r:embed="rId3">
            <a:alphaModFix/>
          </a:blip>
          <a:stretch>
            <a:fillRect/>
          </a:stretch>
        </p:blipFill>
        <p:spPr>
          <a:xfrm>
            <a:off x="6651168" y="5666325"/>
            <a:ext cx="2035750" cy="465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722313" y="4406900"/>
            <a:ext cx="7772400" cy="1362000"/>
          </a:xfrm>
          <a:prstGeom prst="rect">
            <a:avLst/>
          </a:prstGeom>
        </p:spPr>
        <p:txBody>
          <a:bodyPr wrap="square" lIns="91425" tIns="91425" rIns="91425" bIns="91425" anchor="t" anchorCtr="0">
            <a:noAutofit/>
          </a:bodyPr>
          <a:lstStyle/>
          <a:p>
            <a:pPr marL="0" lvl="0" indent="0">
              <a:spcBef>
                <a:spcPts val="0"/>
              </a:spcBef>
              <a:spcAft>
                <a:spcPts val="0"/>
              </a:spcAft>
              <a:buNone/>
            </a:pPr>
            <a:r>
              <a:rPr lang="en-US" dirty="0"/>
              <a:t>Supporting the Patient in 2nd Stage</a:t>
            </a:r>
            <a:endParaRPr dirty="0"/>
          </a:p>
        </p:txBody>
      </p:sp>
      <p:sp>
        <p:nvSpPr>
          <p:cNvPr id="390" name="Shape 390"/>
          <p:cNvSpPr txBox="1">
            <a:spLocks noGrp="1"/>
          </p:cNvSpPr>
          <p:nvPr>
            <p:ph type="body" idx="1"/>
          </p:nvPr>
        </p:nvSpPr>
        <p:spPr>
          <a:xfrm>
            <a:off x="722313" y="2906713"/>
            <a:ext cx="7772400" cy="1500300"/>
          </a:xfrm>
          <a:prstGeom prst="rect">
            <a:avLst/>
          </a:prstGeom>
        </p:spPr>
        <p:txBody>
          <a:bodyPr wrap="square" lIns="91425" tIns="91425" rIns="91425" bIns="91425" anchor="b" anchorCtr="0">
            <a:noAutofit/>
          </a:bodyPr>
          <a:lstStyle/>
          <a:p>
            <a:pPr marL="0" lvl="0" indent="0">
              <a:spcBef>
                <a:spcPts val="600"/>
              </a:spcBef>
              <a:spcAft>
                <a:spcPts val="0"/>
              </a:spcAft>
              <a:buNone/>
            </a:pPr>
            <a:endParaRPr/>
          </a:p>
        </p:txBody>
      </p:sp>
      <p:sp>
        <p:nvSpPr>
          <p:cNvPr id="391" name="Shape 391"/>
          <p:cNvSpPr txBox="1">
            <a:spLocks noGrp="1"/>
          </p:cNvSpPr>
          <p:nvPr>
            <p:ph type="sldNum" idx="12"/>
          </p:nvPr>
        </p:nvSpPr>
        <p:spPr>
          <a:xfrm>
            <a:off x="4343400" y="6400800"/>
            <a:ext cx="381000" cy="3810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457200" y="1042350"/>
            <a:ext cx="8229600" cy="3477000"/>
          </a:xfrm>
          <a:prstGeom prst="rect">
            <a:avLst/>
          </a:prstGeom>
        </p:spPr>
        <p:txBody>
          <a:bodyPr wrap="square" lIns="91425" tIns="91425" rIns="91425" bIns="91425" anchor="t" anchorCtr="0">
            <a:noAutofit/>
          </a:bodyPr>
          <a:lstStyle/>
          <a:p>
            <a:pPr marL="457200" lvl="0" indent="-419100" rtl="0">
              <a:spcBef>
                <a:spcPts val="600"/>
              </a:spcBef>
              <a:spcAft>
                <a:spcPts val="0"/>
              </a:spcAft>
              <a:buSzPts val="3000"/>
              <a:buChar char="•"/>
            </a:pPr>
            <a:r>
              <a:rPr lang="en-US" sz="2800" dirty="0">
                <a:latin typeface="Calibri" panose="020F0502020204030204" pitchFamily="34" charset="0"/>
                <a:cs typeface="Calibri" panose="020F0502020204030204" pitchFamily="34" charset="0"/>
              </a:rPr>
              <a:t>Changing pushing positions at least every 15-20 minutes allows for optimal fetal descent into the pelvis.   </a:t>
            </a:r>
            <a:endParaRPr sz="2800" dirty="0">
              <a:latin typeface="Calibri" panose="020F0502020204030204" pitchFamily="34" charset="0"/>
              <a:cs typeface="Calibri" panose="020F0502020204030204" pitchFamily="34" charset="0"/>
            </a:endParaRPr>
          </a:p>
          <a:p>
            <a:pPr marL="457200" lvl="0" indent="-419100">
              <a:spcBef>
                <a:spcPts val="0"/>
              </a:spcBef>
              <a:spcAft>
                <a:spcPts val="0"/>
              </a:spcAft>
              <a:buSzPts val="3000"/>
              <a:buChar char="•"/>
            </a:pPr>
            <a:r>
              <a:rPr lang="en-US" sz="2800" dirty="0">
                <a:latin typeface="Calibri" panose="020F0502020204030204" pitchFamily="34" charset="0"/>
                <a:cs typeface="Calibri" panose="020F0502020204030204" pitchFamily="34" charset="0"/>
              </a:rPr>
              <a:t>Position changes during pushing are essential if the patient is pushing but not making progress.  </a:t>
            </a:r>
            <a:endParaRPr sz="2800" dirty="0">
              <a:latin typeface="Calibri" panose="020F0502020204030204" pitchFamily="34" charset="0"/>
              <a:cs typeface="Calibri" panose="020F0502020204030204" pitchFamily="34" charset="0"/>
            </a:endParaRPr>
          </a:p>
          <a:p>
            <a:pPr marL="381000" lvl="0" indent="152400">
              <a:spcBef>
                <a:spcPts val="600"/>
              </a:spcBef>
              <a:spcAft>
                <a:spcPts val="0"/>
              </a:spcAft>
              <a:buNone/>
            </a:pPr>
            <a:endParaRPr dirty="0">
              <a:latin typeface="Calibri" panose="020F0502020204030204" pitchFamily="34" charset="0"/>
              <a:cs typeface="Calibri" panose="020F0502020204030204" pitchFamily="34" charset="0"/>
            </a:endParaRPr>
          </a:p>
        </p:txBody>
      </p:sp>
      <p:sp>
        <p:nvSpPr>
          <p:cNvPr id="398" name="Shape 398"/>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27</a:t>
            </a:fld>
            <a:endParaRPr/>
          </a:p>
        </p:txBody>
      </p:sp>
      <p:pic>
        <p:nvPicPr>
          <p:cNvPr id="399" name="Shape 399"/>
          <p:cNvPicPr preferRelativeResize="0"/>
          <p:nvPr/>
        </p:nvPicPr>
        <p:blipFill rotWithShape="1">
          <a:blip r:embed="rId3">
            <a:alphaModFix/>
          </a:blip>
          <a:srcRect l="13079" t="23774" r="28942"/>
          <a:stretch/>
        </p:blipFill>
        <p:spPr>
          <a:xfrm>
            <a:off x="6085950" y="3811350"/>
            <a:ext cx="2825882" cy="2479902"/>
          </a:xfrm>
          <a:prstGeom prst="rect">
            <a:avLst/>
          </a:prstGeom>
          <a:noFill/>
          <a:ln>
            <a:noFill/>
          </a:ln>
        </p:spPr>
      </p:pic>
      <p:sp>
        <p:nvSpPr>
          <p:cNvPr id="402" name="Shape 402"/>
          <p:cNvSpPr txBox="1">
            <a:spLocks noGrp="1"/>
          </p:cNvSpPr>
          <p:nvPr>
            <p:ph type="title"/>
          </p:nvPr>
        </p:nvSpPr>
        <p:spPr>
          <a:xfrm>
            <a:off x="457200" y="274646"/>
            <a:ext cx="8229600" cy="767700"/>
          </a:xfrm>
          <a:prstGeom prst="rect">
            <a:avLst/>
          </a:prstGeom>
        </p:spPr>
        <p:txBody>
          <a:bodyPr wrap="square" lIns="91425" tIns="91425" rIns="91425" bIns="91425" anchor="ctr" anchorCtr="0">
            <a:noAutofit/>
          </a:bodyPr>
          <a:lstStyle/>
          <a:p>
            <a:pPr marL="0" lvl="0" indent="0" rtl="0">
              <a:spcBef>
                <a:spcPts val="0"/>
              </a:spcBef>
              <a:spcAft>
                <a:spcPts val="0"/>
              </a:spcAft>
              <a:buNone/>
            </a:pPr>
            <a:r>
              <a:rPr lang="en-US" dirty="0"/>
              <a:t>Change Positions</a:t>
            </a:r>
            <a:endParaRPr dirty="0"/>
          </a:p>
        </p:txBody>
      </p:sp>
      <p:pic>
        <p:nvPicPr>
          <p:cNvPr id="400" name="Shape 400"/>
          <p:cNvPicPr preferRelativeResize="0"/>
          <p:nvPr/>
        </p:nvPicPr>
        <p:blipFill rotWithShape="1">
          <a:blip r:embed="rId4">
            <a:alphaModFix/>
          </a:blip>
          <a:srcRect l="29138" t="29844"/>
          <a:stretch/>
        </p:blipFill>
        <p:spPr>
          <a:xfrm>
            <a:off x="2410225" y="3811350"/>
            <a:ext cx="3752489" cy="2479902"/>
          </a:xfrm>
          <a:prstGeom prst="rect">
            <a:avLst/>
          </a:prstGeom>
          <a:noFill/>
          <a:ln>
            <a:noFill/>
          </a:ln>
        </p:spPr>
      </p:pic>
      <p:pic>
        <p:nvPicPr>
          <p:cNvPr id="401" name="Shape 401"/>
          <p:cNvPicPr preferRelativeResize="0"/>
          <p:nvPr/>
        </p:nvPicPr>
        <p:blipFill rotWithShape="1">
          <a:blip r:embed="rId5">
            <a:alphaModFix/>
          </a:blip>
          <a:srcRect t="10690" r="51049"/>
          <a:stretch/>
        </p:blipFill>
        <p:spPr>
          <a:xfrm>
            <a:off x="381001" y="3811350"/>
            <a:ext cx="2036347" cy="247990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409" name="Shape 409"/>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393700" rtl="0">
              <a:spcBef>
                <a:spcPts val="600"/>
              </a:spcBef>
              <a:spcAft>
                <a:spcPts val="0"/>
              </a:spcAft>
              <a:buSzPts val="2600"/>
              <a:buChar char="•"/>
            </a:pPr>
            <a:r>
              <a:rPr lang="en-US" sz="2600" dirty="0">
                <a:latin typeface="Calibri" panose="020F0502020204030204" pitchFamily="34" charset="0"/>
                <a:cs typeface="Calibri" panose="020F0502020204030204" pitchFamily="34" charset="0"/>
              </a:rPr>
              <a:t>Lithotomy and semi-­‐reclined positions with legs pulled back may decrease comfort/coping in the 2nd stage, may prevent fetal descent, and denies the benefit of gravity.</a:t>
            </a:r>
            <a:endParaRPr sz="2600" dirty="0">
              <a:latin typeface="Calibri" panose="020F0502020204030204" pitchFamily="34" charset="0"/>
              <a:cs typeface="Calibri" panose="020F0502020204030204" pitchFamily="34" charset="0"/>
            </a:endParaRPr>
          </a:p>
          <a:p>
            <a:pPr marL="0" lvl="0" indent="0" rtl="0">
              <a:spcBef>
                <a:spcPts val="600"/>
              </a:spcBef>
              <a:spcAft>
                <a:spcPts val="0"/>
              </a:spcAft>
              <a:buNone/>
            </a:pPr>
            <a:endParaRPr sz="2600" dirty="0">
              <a:latin typeface="Calibri" panose="020F0502020204030204" pitchFamily="34" charset="0"/>
              <a:cs typeface="Calibri" panose="020F0502020204030204" pitchFamily="34" charset="0"/>
            </a:endParaRPr>
          </a:p>
          <a:p>
            <a:pPr marL="457200" lvl="0" indent="-393700" rtl="0">
              <a:spcBef>
                <a:spcPts val="600"/>
              </a:spcBef>
              <a:spcAft>
                <a:spcPts val="0"/>
              </a:spcAft>
              <a:buSzPts val="2600"/>
              <a:buChar char="•"/>
            </a:pPr>
            <a:r>
              <a:rPr lang="en-US" sz="2600" dirty="0">
                <a:latin typeface="Calibri" panose="020F0502020204030204" pitchFamily="34" charset="0"/>
                <a:cs typeface="Calibri" panose="020F0502020204030204" pitchFamily="34" charset="0"/>
              </a:rPr>
              <a:t>Use upright, forward-leaning, and/or squatting positions as much as possible (based on what feels comfortable to woman at that time)</a:t>
            </a:r>
            <a:endParaRPr sz="2600" dirty="0">
              <a:latin typeface="Calibri" panose="020F0502020204030204" pitchFamily="34" charset="0"/>
              <a:cs typeface="Calibri" panose="020F0502020204030204" pitchFamily="34" charset="0"/>
            </a:endParaRPr>
          </a:p>
          <a:p>
            <a:pPr marL="381000" lvl="0" indent="152400">
              <a:spcBef>
                <a:spcPts val="600"/>
              </a:spcBef>
              <a:spcAft>
                <a:spcPts val="0"/>
              </a:spcAft>
              <a:buNone/>
            </a:pPr>
            <a:endParaRPr sz="2200" dirty="0">
              <a:latin typeface="Calibri" panose="020F0502020204030204" pitchFamily="34" charset="0"/>
              <a:cs typeface="Calibri" panose="020F0502020204030204" pitchFamily="34" charset="0"/>
            </a:endParaRPr>
          </a:p>
        </p:txBody>
      </p:sp>
      <p:sp>
        <p:nvSpPr>
          <p:cNvPr id="410" name="Shape 410"/>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US" b="1" dirty="0"/>
              <a:t>Pushing </a:t>
            </a:r>
            <a:r>
              <a:rPr lang="en-US" b="1" u="sng" dirty="0"/>
              <a:t>without </a:t>
            </a:r>
            <a:r>
              <a:rPr lang="en-US" b="1" dirty="0"/>
              <a:t>an Epidural</a:t>
            </a:r>
            <a:endParaRPr b="1" dirty="0"/>
          </a:p>
          <a:p>
            <a:pPr marL="0" lvl="0" indent="0">
              <a:spcBef>
                <a:spcPts val="0"/>
              </a:spcBef>
              <a:spcAft>
                <a:spcPts val="0"/>
              </a:spcAft>
              <a:buNone/>
            </a:pPr>
            <a:endParaRPr/>
          </a:p>
        </p:txBody>
      </p:sp>
      <p:sp>
        <p:nvSpPr>
          <p:cNvPr id="417" name="Shape 417"/>
          <p:cNvSpPr txBox="1">
            <a:spLocks noGrp="1"/>
          </p:cNvSpPr>
          <p:nvPr>
            <p:ph type="body" idx="1"/>
          </p:nvPr>
        </p:nvSpPr>
        <p:spPr>
          <a:xfrm>
            <a:off x="457200" y="1728013"/>
            <a:ext cx="4040100" cy="639900"/>
          </a:xfrm>
          <a:prstGeom prst="rect">
            <a:avLst/>
          </a:prstGeom>
        </p:spPr>
        <p:txBody>
          <a:bodyPr wrap="square" lIns="91425" tIns="91425" rIns="91425" bIns="91425" anchor="b" anchorCtr="0">
            <a:noAutofit/>
          </a:bodyPr>
          <a:lstStyle/>
          <a:p>
            <a:pPr marL="0" lvl="0" indent="0" algn="ctr" rtl="0">
              <a:spcBef>
                <a:spcPts val="600"/>
              </a:spcBef>
              <a:spcAft>
                <a:spcPts val="0"/>
              </a:spcAft>
              <a:buNone/>
            </a:pPr>
            <a:r>
              <a:rPr lang="en-US" sz="3000" b="0" dirty="0">
                <a:latin typeface="Calibri" panose="020F0502020204030204" pitchFamily="34" charset="0"/>
                <a:cs typeface="Calibri" panose="020F0502020204030204" pitchFamily="34" charset="0"/>
              </a:rPr>
              <a:t>Sitting or Semi-seated (with or without tug-o-war)</a:t>
            </a:r>
            <a:endParaRPr dirty="0">
              <a:latin typeface="Calibri" panose="020F0502020204030204" pitchFamily="34" charset="0"/>
              <a:cs typeface="Calibri" panose="020F0502020204030204" pitchFamily="34" charset="0"/>
            </a:endParaRPr>
          </a:p>
        </p:txBody>
      </p:sp>
      <p:sp>
        <p:nvSpPr>
          <p:cNvPr id="418" name="Shape 418"/>
          <p:cNvSpPr txBox="1">
            <a:spLocks noGrp="1"/>
          </p:cNvSpPr>
          <p:nvPr>
            <p:ph type="body" idx="2"/>
          </p:nvPr>
        </p:nvSpPr>
        <p:spPr>
          <a:xfrm>
            <a:off x="457200" y="2174875"/>
            <a:ext cx="4040100" cy="3951300"/>
          </a:xfrm>
          <a:prstGeom prst="rect">
            <a:avLst/>
          </a:prstGeom>
        </p:spPr>
        <p:txBody>
          <a:bodyPr wrap="square" lIns="91425" tIns="91425" rIns="91425" bIns="91425" anchor="t" anchorCtr="0">
            <a:noAutofit/>
          </a:bodyPr>
          <a:lstStyle/>
          <a:p>
            <a:pPr marL="342900" lvl="0" indent="114300">
              <a:spcBef>
                <a:spcPts val="480"/>
              </a:spcBef>
              <a:spcAft>
                <a:spcPts val="0"/>
              </a:spcAft>
              <a:buNone/>
            </a:pPr>
            <a:endParaRPr/>
          </a:p>
        </p:txBody>
      </p:sp>
      <p:sp>
        <p:nvSpPr>
          <p:cNvPr id="419" name="Shape 419"/>
          <p:cNvSpPr txBox="1">
            <a:spLocks noGrp="1"/>
          </p:cNvSpPr>
          <p:nvPr>
            <p:ph type="body" idx="3"/>
          </p:nvPr>
        </p:nvSpPr>
        <p:spPr>
          <a:xfrm>
            <a:off x="4645025" y="1535113"/>
            <a:ext cx="4041900" cy="639900"/>
          </a:xfrm>
          <a:prstGeom prst="rect">
            <a:avLst/>
          </a:prstGeom>
        </p:spPr>
        <p:txBody>
          <a:bodyPr wrap="square" lIns="91425" tIns="91425" rIns="91425" bIns="91425" anchor="b" anchorCtr="0">
            <a:noAutofit/>
          </a:bodyPr>
          <a:lstStyle/>
          <a:p>
            <a:pPr marL="0" lvl="0" indent="0" algn="ctr" rtl="0">
              <a:spcBef>
                <a:spcPts val="600"/>
              </a:spcBef>
              <a:spcAft>
                <a:spcPts val="0"/>
              </a:spcAft>
              <a:buNone/>
            </a:pPr>
            <a:r>
              <a:rPr lang="en-US" sz="3000" b="0" dirty="0">
                <a:latin typeface="Calibri" panose="020F0502020204030204" pitchFamily="34" charset="0"/>
                <a:cs typeface="Calibri" panose="020F0502020204030204" pitchFamily="34" charset="0"/>
              </a:rPr>
              <a:t>Squatting (with or without the bar)</a:t>
            </a:r>
            <a:endParaRPr dirty="0">
              <a:latin typeface="Calibri" panose="020F0502020204030204" pitchFamily="34" charset="0"/>
              <a:cs typeface="Calibri" panose="020F0502020204030204" pitchFamily="34" charset="0"/>
            </a:endParaRPr>
          </a:p>
        </p:txBody>
      </p:sp>
      <p:sp>
        <p:nvSpPr>
          <p:cNvPr id="420" name="Shape 420"/>
          <p:cNvSpPr txBox="1">
            <a:spLocks noGrp="1"/>
          </p:cNvSpPr>
          <p:nvPr>
            <p:ph type="body" idx="4"/>
          </p:nvPr>
        </p:nvSpPr>
        <p:spPr>
          <a:xfrm>
            <a:off x="4645025" y="2174875"/>
            <a:ext cx="4041900" cy="3951300"/>
          </a:xfrm>
          <a:prstGeom prst="rect">
            <a:avLst/>
          </a:prstGeom>
        </p:spPr>
        <p:txBody>
          <a:bodyPr wrap="square" lIns="91425" tIns="91425" rIns="91425" bIns="91425" anchor="t" anchorCtr="0">
            <a:noAutofit/>
          </a:bodyPr>
          <a:lstStyle/>
          <a:p>
            <a:pPr marL="342900" lvl="0" indent="114300">
              <a:spcBef>
                <a:spcPts val="480"/>
              </a:spcBef>
              <a:spcAft>
                <a:spcPts val="0"/>
              </a:spcAft>
              <a:buNone/>
            </a:pPr>
            <a:endParaRPr dirty="0"/>
          </a:p>
        </p:txBody>
      </p:sp>
      <p:sp>
        <p:nvSpPr>
          <p:cNvPr id="421" name="Shape 421"/>
          <p:cNvSpPr txBox="1">
            <a:spLocks noGrp="1"/>
          </p:cNvSpPr>
          <p:nvPr>
            <p:ph type="sldNum" idx="12"/>
          </p:nvPr>
        </p:nvSpPr>
        <p:spPr>
          <a:xfrm>
            <a:off x="4343400" y="6400800"/>
            <a:ext cx="381000" cy="3810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29</a:t>
            </a:fld>
            <a:endParaRPr/>
          </a:p>
        </p:txBody>
      </p:sp>
      <p:pic>
        <p:nvPicPr>
          <p:cNvPr id="422" name="Shape 422"/>
          <p:cNvPicPr preferRelativeResize="0"/>
          <p:nvPr/>
        </p:nvPicPr>
        <p:blipFill>
          <a:blip r:embed="rId3">
            <a:alphaModFix/>
          </a:blip>
          <a:stretch>
            <a:fillRect/>
          </a:stretch>
        </p:blipFill>
        <p:spPr>
          <a:xfrm>
            <a:off x="457201" y="2302125"/>
            <a:ext cx="2422750" cy="1697150"/>
          </a:xfrm>
          <a:prstGeom prst="rect">
            <a:avLst/>
          </a:prstGeom>
          <a:noFill/>
          <a:ln>
            <a:noFill/>
          </a:ln>
        </p:spPr>
      </p:pic>
      <p:pic>
        <p:nvPicPr>
          <p:cNvPr id="423" name="Shape 423"/>
          <p:cNvPicPr preferRelativeResize="0"/>
          <p:nvPr/>
        </p:nvPicPr>
        <p:blipFill>
          <a:blip r:embed="rId4">
            <a:alphaModFix/>
          </a:blip>
          <a:stretch>
            <a:fillRect/>
          </a:stretch>
        </p:blipFill>
        <p:spPr>
          <a:xfrm>
            <a:off x="5867686" y="3942575"/>
            <a:ext cx="1596591" cy="2183600"/>
          </a:xfrm>
          <a:prstGeom prst="rect">
            <a:avLst/>
          </a:prstGeom>
          <a:noFill/>
          <a:ln>
            <a:noFill/>
          </a:ln>
        </p:spPr>
      </p:pic>
      <p:pic>
        <p:nvPicPr>
          <p:cNvPr id="424" name="Shape 424"/>
          <p:cNvPicPr preferRelativeResize="0"/>
          <p:nvPr/>
        </p:nvPicPr>
        <p:blipFill>
          <a:blip r:embed="rId5">
            <a:alphaModFix/>
          </a:blip>
          <a:stretch>
            <a:fillRect/>
          </a:stretch>
        </p:blipFill>
        <p:spPr>
          <a:xfrm>
            <a:off x="5223738" y="2155147"/>
            <a:ext cx="2648200" cy="1757316"/>
          </a:xfrm>
          <a:prstGeom prst="rect">
            <a:avLst/>
          </a:prstGeom>
          <a:noFill/>
          <a:ln>
            <a:noFill/>
          </a:ln>
        </p:spPr>
      </p:pic>
      <p:pic>
        <p:nvPicPr>
          <p:cNvPr id="425" name="Shape 425"/>
          <p:cNvPicPr preferRelativeResize="0"/>
          <p:nvPr/>
        </p:nvPicPr>
        <p:blipFill>
          <a:blip r:embed="rId6">
            <a:alphaModFix/>
          </a:blip>
          <a:stretch>
            <a:fillRect/>
          </a:stretch>
        </p:blipFill>
        <p:spPr>
          <a:xfrm>
            <a:off x="457200" y="4883750"/>
            <a:ext cx="1952625" cy="1333500"/>
          </a:xfrm>
          <a:prstGeom prst="rect">
            <a:avLst/>
          </a:prstGeom>
          <a:noFill/>
          <a:ln>
            <a:noFill/>
          </a:ln>
        </p:spPr>
      </p:pic>
      <p:pic>
        <p:nvPicPr>
          <p:cNvPr id="426" name="Shape 426"/>
          <p:cNvPicPr preferRelativeResize="0"/>
          <p:nvPr/>
        </p:nvPicPr>
        <p:blipFill>
          <a:blip r:embed="rId7">
            <a:alphaModFix/>
          </a:blip>
          <a:stretch>
            <a:fillRect/>
          </a:stretch>
        </p:blipFill>
        <p:spPr>
          <a:xfrm>
            <a:off x="2204499" y="3661663"/>
            <a:ext cx="2648202" cy="1843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722313" y="4406900"/>
            <a:ext cx="7772400" cy="1362000"/>
          </a:xfrm>
          <a:prstGeom prst="rect">
            <a:avLst/>
          </a:prstGeom>
        </p:spPr>
        <p:txBody>
          <a:bodyPr wrap="square" lIns="91425" tIns="91425" rIns="91425" bIns="91425" anchor="t" anchorCtr="0">
            <a:noAutofit/>
          </a:bodyPr>
          <a:lstStyle/>
          <a:p>
            <a:pPr marL="0" lvl="0" indent="0">
              <a:spcBef>
                <a:spcPts val="0"/>
              </a:spcBef>
              <a:spcAft>
                <a:spcPts val="0"/>
              </a:spcAft>
              <a:buNone/>
            </a:pPr>
            <a:r>
              <a:rPr lang="en-US" dirty="0"/>
              <a:t>Organization Recommendations</a:t>
            </a:r>
            <a:endParaRPr dirty="0"/>
          </a:p>
        </p:txBody>
      </p:sp>
      <p:sp>
        <p:nvSpPr>
          <p:cNvPr id="107" name="Shape 107"/>
          <p:cNvSpPr txBox="1">
            <a:spLocks noGrp="1"/>
          </p:cNvSpPr>
          <p:nvPr>
            <p:ph type="body" idx="1"/>
          </p:nvPr>
        </p:nvSpPr>
        <p:spPr>
          <a:xfrm>
            <a:off x="722313" y="2906713"/>
            <a:ext cx="7772400" cy="1500300"/>
          </a:xfrm>
          <a:prstGeom prst="rect">
            <a:avLst/>
          </a:prstGeom>
        </p:spPr>
        <p:txBody>
          <a:bodyPr wrap="square" lIns="91425" tIns="91425" rIns="91425" bIns="91425" anchor="b" anchorCtr="0">
            <a:noAutofit/>
          </a:bodyPr>
          <a:lstStyle/>
          <a:p>
            <a:pPr marL="0" lvl="0" indent="0">
              <a:spcBef>
                <a:spcPts val="600"/>
              </a:spcBef>
              <a:spcAft>
                <a:spcPts val="0"/>
              </a:spcAft>
              <a:buNone/>
            </a:pPr>
            <a:endParaRPr/>
          </a:p>
        </p:txBody>
      </p:sp>
      <p:sp>
        <p:nvSpPr>
          <p:cNvPr id="108" name="Shape 108"/>
          <p:cNvSpPr txBox="1">
            <a:spLocks noGrp="1"/>
          </p:cNvSpPr>
          <p:nvPr>
            <p:ph type="sldNum" idx="12"/>
          </p:nvPr>
        </p:nvSpPr>
        <p:spPr>
          <a:xfrm>
            <a:off x="4343400" y="6400800"/>
            <a:ext cx="381000" cy="3810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dirty="0"/>
              <a:t>Positions </a:t>
            </a:r>
            <a:r>
              <a:rPr lang="en-US" u="sng" dirty="0"/>
              <a:t>without </a:t>
            </a:r>
            <a:r>
              <a:rPr lang="en-US" dirty="0"/>
              <a:t>an Epidural</a:t>
            </a:r>
            <a:endParaRPr dirty="0"/>
          </a:p>
        </p:txBody>
      </p:sp>
      <p:sp>
        <p:nvSpPr>
          <p:cNvPr id="433" name="Shape 433"/>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457200" lvl="0" indent="-419100" rtl="0">
              <a:spcBef>
                <a:spcPts val="600"/>
              </a:spcBef>
              <a:spcAft>
                <a:spcPts val="0"/>
              </a:spcAft>
              <a:buSzPts val="3000"/>
              <a:buChar char="•"/>
            </a:pPr>
            <a:r>
              <a:rPr lang="en-US" dirty="0">
                <a:latin typeface="Calibri" panose="020F0502020204030204" pitchFamily="34" charset="0"/>
                <a:cs typeface="Calibri" panose="020F0502020204030204" pitchFamily="34" charset="0"/>
              </a:rPr>
              <a:t>Side-lying</a:t>
            </a:r>
            <a:endParaRPr dirty="0">
              <a:latin typeface="Calibri" panose="020F0502020204030204" pitchFamily="34" charset="0"/>
              <a:cs typeface="Calibri" panose="020F0502020204030204" pitchFamily="34" charset="0"/>
            </a:endParaRPr>
          </a:p>
          <a:p>
            <a:pPr marL="457200" lvl="0" indent="-419100" rtl="0">
              <a:spcBef>
                <a:spcPts val="0"/>
              </a:spcBef>
              <a:spcAft>
                <a:spcPts val="0"/>
              </a:spcAft>
              <a:buSzPts val="3000"/>
              <a:buChar char="•"/>
            </a:pPr>
            <a:r>
              <a:rPr lang="en-US" dirty="0">
                <a:latin typeface="Calibri" panose="020F0502020204030204" pitchFamily="34" charset="0"/>
                <a:cs typeface="Calibri" panose="020F0502020204030204" pitchFamily="34" charset="0"/>
              </a:rPr>
              <a:t>Hands-and-knees</a:t>
            </a:r>
            <a:endParaRPr dirty="0">
              <a:latin typeface="Calibri" panose="020F0502020204030204" pitchFamily="34" charset="0"/>
              <a:cs typeface="Calibri" panose="020F0502020204030204" pitchFamily="34" charset="0"/>
            </a:endParaRPr>
          </a:p>
          <a:p>
            <a:pPr marL="457200" lvl="0" indent="-419100" rtl="0">
              <a:spcBef>
                <a:spcPts val="0"/>
              </a:spcBef>
              <a:spcAft>
                <a:spcPts val="0"/>
              </a:spcAft>
              <a:buSzPts val="3000"/>
              <a:buChar char="•"/>
            </a:pPr>
            <a:r>
              <a:rPr lang="en-US" dirty="0">
                <a:latin typeface="Calibri" panose="020F0502020204030204" pitchFamily="34" charset="0"/>
                <a:cs typeface="Calibri" panose="020F0502020204030204" pitchFamily="34" charset="0"/>
              </a:rPr>
              <a:t>Standing</a:t>
            </a:r>
            <a:endParaRPr dirty="0">
              <a:latin typeface="Calibri" panose="020F0502020204030204" pitchFamily="34" charset="0"/>
              <a:cs typeface="Calibri" panose="020F0502020204030204" pitchFamily="34" charset="0"/>
            </a:endParaRPr>
          </a:p>
          <a:p>
            <a:pPr marL="0" lvl="0" indent="0">
              <a:spcBef>
                <a:spcPts val="600"/>
              </a:spcBef>
              <a:spcAft>
                <a:spcPts val="0"/>
              </a:spcAft>
              <a:buNone/>
            </a:pPr>
            <a:endParaRPr dirty="0"/>
          </a:p>
        </p:txBody>
      </p:sp>
      <p:sp>
        <p:nvSpPr>
          <p:cNvPr id="434" name="Shape 434"/>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30</a:t>
            </a:fld>
            <a:endParaRPr/>
          </a:p>
        </p:txBody>
      </p:sp>
      <p:pic>
        <p:nvPicPr>
          <p:cNvPr id="435" name="Shape 435"/>
          <p:cNvPicPr preferRelativeResize="0"/>
          <p:nvPr/>
        </p:nvPicPr>
        <p:blipFill>
          <a:blip r:embed="rId3">
            <a:alphaModFix/>
          </a:blip>
          <a:stretch>
            <a:fillRect/>
          </a:stretch>
        </p:blipFill>
        <p:spPr>
          <a:xfrm>
            <a:off x="4929100" y="1275372"/>
            <a:ext cx="2886250" cy="2104275"/>
          </a:xfrm>
          <a:prstGeom prst="rect">
            <a:avLst/>
          </a:prstGeom>
          <a:noFill/>
          <a:ln>
            <a:noFill/>
          </a:ln>
        </p:spPr>
      </p:pic>
      <p:pic>
        <p:nvPicPr>
          <p:cNvPr id="436" name="Shape 436"/>
          <p:cNvPicPr preferRelativeResize="0"/>
          <p:nvPr/>
        </p:nvPicPr>
        <p:blipFill>
          <a:blip r:embed="rId4">
            <a:alphaModFix/>
          </a:blip>
          <a:stretch>
            <a:fillRect/>
          </a:stretch>
        </p:blipFill>
        <p:spPr>
          <a:xfrm>
            <a:off x="3232518" y="3470927"/>
            <a:ext cx="2983763" cy="2739372"/>
          </a:xfrm>
          <a:prstGeom prst="rect">
            <a:avLst/>
          </a:prstGeom>
          <a:noFill/>
          <a:ln>
            <a:noFill/>
          </a:ln>
        </p:spPr>
      </p:pic>
      <p:pic>
        <p:nvPicPr>
          <p:cNvPr id="437" name="Shape 437"/>
          <p:cNvPicPr preferRelativeResize="0"/>
          <p:nvPr/>
        </p:nvPicPr>
        <p:blipFill>
          <a:blip r:embed="rId5">
            <a:alphaModFix/>
          </a:blip>
          <a:stretch>
            <a:fillRect/>
          </a:stretch>
        </p:blipFill>
        <p:spPr>
          <a:xfrm>
            <a:off x="457200" y="3587720"/>
            <a:ext cx="2726475" cy="2505787"/>
          </a:xfrm>
          <a:prstGeom prst="rect">
            <a:avLst/>
          </a:prstGeom>
          <a:noFill/>
          <a:ln>
            <a:noFill/>
          </a:ln>
        </p:spPr>
      </p:pic>
      <p:pic>
        <p:nvPicPr>
          <p:cNvPr id="1026" name="Picture 2" descr="Ball H&amp;Kne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281" y="3561625"/>
            <a:ext cx="2528019" cy="250578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dirty="0"/>
              <a:t>Pushing </a:t>
            </a:r>
            <a:r>
              <a:rPr lang="en-US" u="sng" dirty="0"/>
              <a:t>with </a:t>
            </a:r>
            <a:r>
              <a:rPr lang="en-US" dirty="0"/>
              <a:t>an Epidural</a:t>
            </a:r>
            <a:endParaRPr dirty="0"/>
          </a:p>
        </p:txBody>
      </p:sp>
      <p:sp>
        <p:nvSpPr>
          <p:cNvPr id="444" name="Shape 444"/>
          <p:cNvSpPr txBox="1">
            <a:spLocks noGrp="1"/>
          </p:cNvSpPr>
          <p:nvPr>
            <p:ph type="body" idx="1"/>
          </p:nvPr>
        </p:nvSpPr>
        <p:spPr>
          <a:xfrm>
            <a:off x="457200" y="1417650"/>
            <a:ext cx="8229600" cy="4708500"/>
          </a:xfrm>
          <a:prstGeom prst="rect">
            <a:avLst/>
          </a:prstGeom>
        </p:spPr>
        <p:txBody>
          <a:bodyPr wrap="square" lIns="91425" tIns="91425" rIns="91425" bIns="91425" anchor="t" anchorCtr="0">
            <a:noAutofit/>
          </a:bodyPr>
          <a:lstStyle/>
          <a:p>
            <a:pPr marL="0" lvl="0" indent="0">
              <a:spcBef>
                <a:spcPts val="600"/>
              </a:spcBef>
              <a:spcAft>
                <a:spcPts val="0"/>
              </a:spcAft>
              <a:buNone/>
            </a:pPr>
            <a:r>
              <a:rPr lang="en-US" dirty="0">
                <a:latin typeface="Calibri" panose="020F0502020204030204" pitchFamily="34" charset="0"/>
                <a:cs typeface="Calibri" panose="020F0502020204030204" pitchFamily="34" charset="0"/>
              </a:rPr>
              <a:t>Side-lying,  supine, semi-sitting, supported squat, tug-o-war, full lithotomy</a:t>
            </a:r>
            <a:endParaRPr dirty="0">
              <a:latin typeface="Calibri" panose="020F0502020204030204" pitchFamily="34" charset="0"/>
              <a:cs typeface="Calibri" panose="020F0502020204030204" pitchFamily="34" charset="0"/>
            </a:endParaRPr>
          </a:p>
        </p:txBody>
      </p:sp>
      <p:sp>
        <p:nvSpPr>
          <p:cNvPr id="445" name="Shape 445"/>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31</a:t>
            </a:fld>
            <a:endParaRPr/>
          </a:p>
        </p:txBody>
      </p:sp>
      <p:pic>
        <p:nvPicPr>
          <p:cNvPr id="446" name="Shape 446"/>
          <p:cNvPicPr preferRelativeResize="0"/>
          <p:nvPr/>
        </p:nvPicPr>
        <p:blipFill rotWithShape="1">
          <a:blip r:embed="rId3">
            <a:alphaModFix/>
          </a:blip>
          <a:srcRect l="19189" t="58233" r="19324" b="9230"/>
          <a:stretch/>
        </p:blipFill>
        <p:spPr>
          <a:xfrm>
            <a:off x="1305513" y="2792452"/>
            <a:ext cx="6532974" cy="34569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CC57-0B18-3C4C-BE6D-D67BA4A2B70F}"/>
              </a:ext>
            </a:extLst>
          </p:cNvPr>
          <p:cNvSpPr>
            <a:spLocks noGrp="1"/>
          </p:cNvSpPr>
          <p:nvPr>
            <p:ph type="title"/>
          </p:nvPr>
        </p:nvSpPr>
        <p:spPr/>
        <p:txBody>
          <a:bodyPr/>
          <a:lstStyle/>
          <a:p>
            <a:r>
              <a:rPr lang="en-US" dirty="0"/>
              <a:t>Inlet Openers: </a:t>
            </a:r>
            <a:br>
              <a:rPr lang="en-US" dirty="0"/>
            </a:br>
            <a:r>
              <a:rPr lang="en-US" dirty="0"/>
              <a:t>When the head is high</a:t>
            </a:r>
          </a:p>
        </p:txBody>
      </p:sp>
      <p:sp>
        <p:nvSpPr>
          <p:cNvPr id="3" name="Text Placeholder 2">
            <a:extLst>
              <a:ext uri="{FF2B5EF4-FFF2-40B4-BE49-F238E27FC236}">
                <a16:creationId xmlns:a16="http://schemas.microsoft.com/office/drawing/2014/main" id="{DF8293B3-3CB8-CA4E-9392-1BFC2F8F59A3}"/>
              </a:ext>
            </a:extLst>
          </p:cNvPr>
          <p:cNvSpPr>
            <a:spLocks noGrp="1"/>
          </p:cNvSpPr>
          <p:nvPr>
            <p:ph type="body" idx="1"/>
          </p:nvPr>
        </p:nvSpPr>
        <p:spPr/>
        <p:txBody>
          <a:bodyPr/>
          <a:lstStyle/>
          <a:p>
            <a:r>
              <a:rPr lang="en-US" dirty="0" err="1"/>
              <a:t>Walchers</a:t>
            </a:r>
            <a:r>
              <a:rPr lang="en-US" dirty="0"/>
              <a:t> Technique</a:t>
            </a:r>
          </a:p>
          <a:p>
            <a:r>
              <a:rPr lang="en-US" dirty="0"/>
              <a:t>Flying Cow-person</a:t>
            </a:r>
          </a:p>
          <a:p>
            <a:endParaRPr lang="en-US" dirty="0"/>
          </a:p>
          <a:p>
            <a:r>
              <a:rPr lang="en-US" dirty="0"/>
              <a:t>https://</a:t>
            </a:r>
            <a:r>
              <a:rPr lang="en-US" dirty="0" err="1"/>
              <a:t>www.youtube.com</a:t>
            </a:r>
            <a:r>
              <a:rPr lang="en-US" dirty="0"/>
              <a:t>/</a:t>
            </a:r>
            <a:r>
              <a:rPr lang="en-US" dirty="0" err="1"/>
              <a:t>watch?v</a:t>
            </a:r>
            <a:r>
              <a:rPr lang="en-US" dirty="0"/>
              <a:t>=</a:t>
            </a:r>
            <a:r>
              <a:rPr lang="en-US" dirty="0" err="1"/>
              <a:t>JuvGhVyHJTk</a:t>
            </a:r>
            <a:endParaRPr lang="en-US" dirty="0"/>
          </a:p>
        </p:txBody>
      </p:sp>
      <p:sp>
        <p:nvSpPr>
          <p:cNvPr id="4" name="Slide Number Placeholder 3">
            <a:extLst>
              <a:ext uri="{FF2B5EF4-FFF2-40B4-BE49-F238E27FC236}">
                <a16:creationId xmlns:a16="http://schemas.microsoft.com/office/drawing/2014/main" id="{541C35BA-8A06-3640-91F3-6E59B82ABD5D}"/>
              </a:ext>
            </a:extLst>
          </p:cNvPr>
          <p:cNvSpPr>
            <a:spLocks noGrp="1"/>
          </p:cNvSpPr>
          <p:nvPr>
            <p:ph type="sldNum" idx="12"/>
          </p:nvPr>
        </p:nvSpPr>
        <p:spPr/>
        <p:txBody>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smtClean="0">
                <a:solidFill>
                  <a:srgbClr val="FFFFFF"/>
                </a:solidFill>
                <a:latin typeface="Cabin"/>
                <a:ea typeface="Cabin"/>
                <a:cs typeface="Cabin"/>
                <a:sym typeface="Cabin"/>
              </a:rPr>
              <a:t>32</a:t>
            </a:fld>
            <a:endParaRPr lang="en-US" sz="1200" b="0" i="0" u="none" strike="noStrike" cap="none">
              <a:solidFill>
                <a:srgbClr val="FFFFFF"/>
              </a:solidFill>
              <a:latin typeface="Cabin"/>
              <a:ea typeface="Cabin"/>
              <a:cs typeface="Cabin"/>
              <a:sym typeface="Cabin"/>
            </a:endParaRPr>
          </a:p>
        </p:txBody>
      </p:sp>
    </p:spTree>
    <p:extLst>
      <p:ext uri="{BB962C8B-B14F-4D97-AF65-F5344CB8AC3E}">
        <p14:creationId xmlns:p14="http://schemas.microsoft.com/office/powerpoint/2010/main" val="4233483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Walcher’s Technique</a:t>
            </a:r>
          </a:p>
        </p:txBody>
      </p:sp>
      <p:sp>
        <p:nvSpPr>
          <p:cNvPr id="3" name="Text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Can be use during the late first stage or second stage when the baby remains high.</a:t>
            </a:r>
          </a:p>
          <a:p>
            <a:r>
              <a:rPr lang="en-US" dirty="0">
                <a:latin typeface="Calibri" panose="020F0502020204030204" pitchFamily="34" charset="0"/>
                <a:cs typeface="Calibri" panose="020F0502020204030204" pitchFamily="34" charset="0"/>
              </a:rPr>
              <a:t>May open the inlet up to 1cm.</a:t>
            </a:r>
          </a:p>
          <a:p>
            <a:r>
              <a:rPr lang="en-US" dirty="0">
                <a:latin typeface="Calibri" panose="020F0502020204030204" pitchFamily="34" charset="0"/>
                <a:cs typeface="Calibri" panose="020F0502020204030204" pitchFamily="34" charset="0"/>
              </a:rPr>
              <a:t>Usually effective within 3 contractions.</a:t>
            </a:r>
          </a:p>
        </p:txBody>
      </p:sp>
      <p:sp>
        <p:nvSpPr>
          <p:cNvPr id="4" name="Slide Number Placeholder 3"/>
          <p:cNvSpPr>
            <a:spLocks noGrp="1"/>
          </p:cNvSpPr>
          <p:nvPr>
            <p:ph type="sldNum" idx="12"/>
          </p:nvPr>
        </p:nvSpPr>
        <p:spPr/>
        <p:txBody>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smtClean="0">
                <a:solidFill>
                  <a:srgbClr val="FFFFFF"/>
                </a:solidFill>
                <a:latin typeface="Cabin"/>
                <a:ea typeface="Cabin"/>
                <a:cs typeface="Cabin"/>
                <a:sym typeface="Cabin"/>
              </a:rPr>
              <a:t>33</a:t>
            </a:fld>
            <a:endParaRPr lang="en-US" sz="1200" b="0" i="0" u="none" strike="noStrike" cap="none" dirty="0">
              <a:solidFill>
                <a:srgbClr val="FFFFFF"/>
              </a:solidFill>
              <a:latin typeface="Cabin"/>
              <a:ea typeface="Cabin"/>
              <a:cs typeface="Cabin"/>
              <a:sym typeface="Cabin"/>
            </a:endParaRPr>
          </a:p>
        </p:txBody>
      </p:sp>
      <p:pic>
        <p:nvPicPr>
          <p:cNvPr id="5" name="Picture 4"/>
          <p:cNvPicPr>
            <a:picLocks noChangeAspect="1"/>
          </p:cNvPicPr>
          <p:nvPr/>
        </p:nvPicPr>
        <p:blipFill>
          <a:blip r:embed="rId2"/>
          <a:stretch>
            <a:fillRect/>
          </a:stretch>
        </p:blipFill>
        <p:spPr>
          <a:xfrm>
            <a:off x="1037200" y="3863181"/>
            <a:ext cx="2987052" cy="22303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766449"/>
            <a:ext cx="3503001" cy="2327064"/>
          </a:xfrm>
          <a:prstGeom prst="rect">
            <a:avLst/>
          </a:prstGeom>
        </p:spPr>
      </p:pic>
    </p:spTree>
    <p:extLst>
      <p:ext uri="{BB962C8B-B14F-4D97-AF65-F5344CB8AC3E}">
        <p14:creationId xmlns:p14="http://schemas.microsoft.com/office/powerpoint/2010/main" val="3063671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B814-80DC-D347-A7DD-70081D44BBB8}"/>
              </a:ext>
            </a:extLst>
          </p:cNvPr>
          <p:cNvSpPr>
            <a:spLocks noGrp="1"/>
          </p:cNvSpPr>
          <p:nvPr>
            <p:ph type="title"/>
          </p:nvPr>
        </p:nvSpPr>
        <p:spPr/>
        <p:txBody>
          <a:bodyPr/>
          <a:lstStyle/>
          <a:p>
            <a:r>
              <a:rPr lang="en-US" dirty="0"/>
              <a:t>Close Knees Pushing</a:t>
            </a:r>
          </a:p>
        </p:txBody>
      </p:sp>
      <p:sp>
        <p:nvSpPr>
          <p:cNvPr id="3" name="Text Placeholder 2">
            <a:extLst>
              <a:ext uri="{FF2B5EF4-FFF2-40B4-BE49-F238E27FC236}">
                <a16:creationId xmlns:a16="http://schemas.microsoft.com/office/drawing/2014/main" id="{AA5BE8F7-34F6-214F-B927-D569A1705FC1}"/>
              </a:ext>
            </a:extLst>
          </p:cNvPr>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=sw8wR-2LRgo</a:t>
            </a:r>
          </a:p>
        </p:txBody>
      </p:sp>
      <p:sp>
        <p:nvSpPr>
          <p:cNvPr id="4" name="Slide Number Placeholder 3">
            <a:extLst>
              <a:ext uri="{FF2B5EF4-FFF2-40B4-BE49-F238E27FC236}">
                <a16:creationId xmlns:a16="http://schemas.microsoft.com/office/drawing/2014/main" id="{2CFB502D-C026-2340-9621-A7C2EA6F9D48}"/>
              </a:ext>
            </a:extLst>
          </p:cNvPr>
          <p:cNvSpPr>
            <a:spLocks noGrp="1"/>
          </p:cNvSpPr>
          <p:nvPr>
            <p:ph type="sldNum" idx="12"/>
          </p:nvPr>
        </p:nvSpPr>
        <p:spPr/>
        <p:txBody>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smtClean="0">
                <a:solidFill>
                  <a:srgbClr val="FFFFFF"/>
                </a:solidFill>
                <a:latin typeface="Cabin"/>
                <a:ea typeface="Cabin"/>
                <a:cs typeface="Cabin"/>
                <a:sym typeface="Cabin"/>
              </a:rPr>
              <a:t>34</a:t>
            </a:fld>
            <a:endParaRPr lang="en-US" sz="1200" b="0" i="0" u="none" strike="noStrike" cap="none">
              <a:solidFill>
                <a:srgbClr val="FFFFFF"/>
              </a:solidFill>
              <a:latin typeface="Cabin"/>
              <a:ea typeface="Cabin"/>
              <a:cs typeface="Cabin"/>
              <a:sym typeface="Cabin"/>
            </a:endParaRPr>
          </a:p>
        </p:txBody>
      </p:sp>
    </p:spTree>
    <p:extLst>
      <p:ext uri="{BB962C8B-B14F-4D97-AF65-F5344CB8AC3E}">
        <p14:creationId xmlns:p14="http://schemas.microsoft.com/office/powerpoint/2010/main" val="638339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fontAlgn="base"/>
            <a:r>
              <a:rPr lang="en-US" sz="2600" dirty="0">
                <a:latin typeface="Calibri" panose="020F0502020204030204" pitchFamily="34" charset="0"/>
                <a:cs typeface="Calibri" panose="020F0502020204030204" pitchFamily="34" charset="0"/>
              </a:rPr>
              <a:t>The laboring woman’s legs hang off the bed into the air. The legs are NOT supported. The weight of the hanging legs pulls the pelvis open more at the inlet. The edge of the bed is at the lower border of the buttocks. </a:t>
            </a:r>
          </a:p>
          <a:p>
            <a:pPr fontAlgn="base"/>
            <a:r>
              <a:rPr lang="en-US" sz="2600" dirty="0">
                <a:latin typeface="Calibri" panose="020F0502020204030204" pitchFamily="34" charset="0"/>
                <a:cs typeface="Calibri" panose="020F0502020204030204" pitchFamily="34" charset="0"/>
              </a:rPr>
              <a:t>Keep close eye contact with her face and speak soothingly to her through the approximately 15 minutes that it takes for 3 contractions to come and go.</a:t>
            </a:r>
          </a:p>
          <a:p>
            <a:pPr fontAlgn="base"/>
            <a:r>
              <a:rPr lang="en-US" sz="2600" dirty="0">
                <a:latin typeface="Calibri" panose="020F0502020204030204" pitchFamily="34" charset="0"/>
                <a:cs typeface="Calibri" panose="020F0502020204030204" pitchFamily="34" charset="0"/>
              </a:rPr>
              <a:t>The mother lays back like that, almost a backbend, through three contractions. She remains there in between the contractions, too. </a:t>
            </a:r>
          </a:p>
          <a:p>
            <a:endParaRPr lang="en-US" sz="2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smtClean="0">
                <a:solidFill>
                  <a:srgbClr val="FFFFFF"/>
                </a:solidFill>
                <a:latin typeface="Cabin"/>
                <a:ea typeface="Cabin"/>
                <a:cs typeface="Cabin"/>
                <a:sym typeface="Cabin"/>
              </a:rPr>
              <a:t>35</a:t>
            </a:fld>
            <a:endParaRPr lang="en-US" sz="1200" b="0" i="0" u="none" strike="noStrike" cap="none" dirty="0">
              <a:solidFill>
                <a:srgbClr val="FFFFFF"/>
              </a:solidFill>
              <a:latin typeface="Cabin"/>
              <a:ea typeface="Cabin"/>
              <a:cs typeface="Cabin"/>
              <a:sym typeface="Cabin"/>
            </a:endParaRPr>
          </a:p>
        </p:txBody>
      </p:sp>
    </p:spTree>
    <p:extLst>
      <p:ext uri="{BB962C8B-B14F-4D97-AF65-F5344CB8AC3E}">
        <p14:creationId xmlns:p14="http://schemas.microsoft.com/office/powerpoint/2010/main" val="551339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722313" y="4406900"/>
            <a:ext cx="7772400" cy="1362000"/>
          </a:xfrm>
          <a:prstGeom prst="rect">
            <a:avLst/>
          </a:prstGeom>
        </p:spPr>
        <p:txBody>
          <a:bodyPr wrap="square" lIns="91425" tIns="91425" rIns="91425" bIns="91425" anchor="t" anchorCtr="0">
            <a:noAutofit/>
          </a:bodyPr>
          <a:lstStyle/>
          <a:p>
            <a:pPr marL="0" lvl="0" indent="0">
              <a:spcBef>
                <a:spcPts val="0"/>
              </a:spcBef>
              <a:spcAft>
                <a:spcPts val="0"/>
              </a:spcAft>
              <a:buNone/>
            </a:pPr>
            <a:r>
              <a:rPr lang="en-US" dirty="0"/>
              <a:t>Rotating a Baby in Second Stage</a:t>
            </a:r>
            <a:endParaRPr dirty="0"/>
          </a:p>
        </p:txBody>
      </p:sp>
      <p:sp>
        <p:nvSpPr>
          <p:cNvPr id="461" name="Shape 461"/>
          <p:cNvSpPr txBox="1">
            <a:spLocks noGrp="1"/>
          </p:cNvSpPr>
          <p:nvPr>
            <p:ph type="body" idx="1"/>
          </p:nvPr>
        </p:nvSpPr>
        <p:spPr>
          <a:xfrm>
            <a:off x="722313" y="2906713"/>
            <a:ext cx="7772400" cy="1500300"/>
          </a:xfrm>
          <a:prstGeom prst="rect">
            <a:avLst/>
          </a:prstGeom>
        </p:spPr>
        <p:txBody>
          <a:bodyPr wrap="square" lIns="91425" tIns="91425" rIns="91425" bIns="91425" anchor="b" anchorCtr="0">
            <a:noAutofit/>
          </a:bodyPr>
          <a:lstStyle/>
          <a:p>
            <a:pPr marL="0" lvl="0" indent="0">
              <a:spcBef>
                <a:spcPts val="600"/>
              </a:spcBef>
              <a:spcAft>
                <a:spcPts val="0"/>
              </a:spcAft>
              <a:buNone/>
            </a:pPr>
            <a:endParaRPr/>
          </a:p>
        </p:txBody>
      </p:sp>
      <p:sp>
        <p:nvSpPr>
          <p:cNvPr id="462" name="Shape 462"/>
          <p:cNvSpPr txBox="1">
            <a:spLocks noGrp="1"/>
          </p:cNvSpPr>
          <p:nvPr>
            <p:ph type="sldNum" idx="12"/>
          </p:nvPr>
        </p:nvSpPr>
        <p:spPr>
          <a:xfrm>
            <a:off x="4343400" y="6400800"/>
            <a:ext cx="381000" cy="3810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dirty="0"/>
              <a:t>Epidurals and Malposition</a:t>
            </a:r>
            <a:endParaRPr dirty="0"/>
          </a:p>
        </p:txBody>
      </p:sp>
      <p:sp>
        <p:nvSpPr>
          <p:cNvPr id="469" name="Shape 469"/>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0" rtl="0">
              <a:spcBef>
                <a:spcPts val="600"/>
              </a:spcBef>
              <a:spcAft>
                <a:spcPts val="0"/>
              </a:spcAft>
              <a:buNone/>
            </a:pPr>
            <a:r>
              <a:rPr lang="en-US" sz="2400" dirty="0">
                <a:latin typeface="Calibri" panose="020F0502020204030204" pitchFamily="34" charset="0"/>
                <a:cs typeface="Calibri" panose="020F0502020204030204" pitchFamily="34" charset="0"/>
              </a:rPr>
              <a:t>While there is no evidence that epidurals cause malposition, women with epidurals are up to 4 times more likely to have an OP fetus than women without an epidural.</a:t>
            </a:r>
            <a:endParaRPr sz="2400" dirty="0">
              <a:latin typeface="Calibri" panose="020F0502020204030204" pitchFamily="34" charset="0"/>
              <a:cs typeface="Calibri" panose="020F0502020204030204" pitchFamily="34" charset="0"/>
            </a:endParaRPr>
          </a:p>
          <a:p>
            <a:pPr marL="0" lvl="0" indent="0" rtl="0">
              <a:spcBef>
                <a:spcPts val="600"/>
              </a:spcBef>
              <a:spcAft>
                <a:spcPts val="0"/>
              </a:spcAft>
              <a:buNone/>
            </a:pPr>
            <a:endParaRPr sz="2400" dirty="0">
              <a:latin typeface="Calibri" panose="020F0502020204030204" pitchFamily="34" charset="0"/>
              <a:cs typeface="Calibri" panose="020F0502020204030204" pitchFamily="34" charset="0"/>
            </a:endParaRPr>
          </a:p>
          <a:p>
            <a:pPr marL="0" lvl="0" indent="0" rtl="0">
              <a:spcBef>
                <a:spcPts val="600"/>
              </a:spcBef>
              <a:spcAft>
                <a:spcPts val="0"/>
              </a:spcAft>
              <a:buNone/>
            </a:pPr>
            <a:r>
              <a:rPr lang="en-US" sz="2400" dirty="0">
                <a:latin typeface="Calibri" panose="020F0502020204030204" pitchFamily="34" charset="0"/>
                <a:cs typeface="Calibri" panose="020F0502020204030204" pitchFamily="34" charset="0"/>
              </a:rPr>
              <a:t>Women with OP fetus are 2 - 6 times more likely to have a cesarean.</a:t>
            </a:r>
            <a:endParaRPr sz="2400" dirty="0">
              <a:latin typeface="Calibri" panose="020F0502020204030204" pitchFamily="34" charset="0"/>
              <a:cs typeface="Calibri" panose="020F0502020204030204" pitchFamily="34" charset="0"/>
            </a:endParaRPr>
          </a:p>
          <a:p>
            <a:pPr marL="0" lvl="0" indent="0" rtl="0">
              <a:spcBef>
                <a:spcPts val="600"/>
              </a:spcBef>
              <a:spcAft>
                <a:spcPts val="0"/>
              </a:spcAft>
              <a:buNone/>
            </a:pPr>
            <a:endParaRPr sz="2400" dirty="0">
              <a:latin typeface="Calibri" panose="020F0502020204030204" pitchFamily="34" charset="0"/>
              <a:cs typeface="Calibri" panose="020F0502020204030204" pitchFamily="34" charset="0"/>
            </a:endParaRPr>
          </a:p>
          <a:p>
            <a:pPr marL="0" lvl="0" indent="0" rtl="0">
              <a:spcBef>
                <a:spcPts val="600"/>
              </a:spcBef>
              <a:spcAft>
                <a:spcPts val="0"/>
              </a:spcAft>
              <a:buNone/>
            </a:pPr>
            <a:r>
              <a:rPr lang="en-US" sz="2400" dirty="0">
                <a:latin typeface="Calibri" panose="020F0502020204030204" pitchFamily="34" charset="0"/>
                <a:cs typeface="Calibri" panose="020F0502020204030204" pitchFamily="34" charset="0"/>
              </a:rPr>
              <a:t>Avoid malposition:</a:t>
            </a:r>
            <a:endParaRPr sz="2400" dirty="0">
              <a:latin typeface="Calibri" panose="020F0502020204030204" pitchFamily="34" charset="0"/>
              <a:cs typeface="Calibri" panose="020F0502020204030204" pitchFamily="34" charset="0"/>
            </a:endParaRPr>
          </a:p>
          <a:p>
            <a:pPr marL="457200" lvl="0" indent="-374650" rtl="0">
              <a:spcBef>
                <a:spcPts val="600"/>
              </a:spcBef>
              <a:spcAft>
                <a:spcPts val="0"/>
              </a:spcAft>
              <a:buSzPts val="2300"/>
              <a:buChar char="-"/>
            </a:pPr>
            <a:r>
              <a:rPr lang="en-US" sz="2400" dirty="0">
                <a:latin typeface="Calibri" panose="020F0502020204030204" pitchFamily="34" charset="0"/>
                <a:cs typeface="Calibri" panose="020F0502020204030204" pitchFamily="34" charset="0"/>
              </a:rPr>
              <a:t>avoid routine early amniotomy</a:t>
            </a:r>
            <a:endParaRPr sz="2400" dirty="0">
              <a:latin typeface="Calibri" panose="020F0502020204030204" pitchFamily="34" charset="0"/>
              <a:cs typeface="Calibri" panose="020F0502020204030204" pitchFamily="34" charset="0"/>
            </a:endParaRPr>
          </a:p>
          <a:p>
            <a:pPr marL="457200" lvl="0" indent="-374650">
              <a:spcBef>
                <a:spcPts val="0"/>
              </a:spcBef>
              <a:spcAft>
                <a:spcPts val="0"/>
              </a:spcAft>
              <a:buSzPts val="2300"/>
              <a:buChar char="-"/>
            </a:pPr>
            <a:r>
              <a:rPr lang="en-US" sz="2400" dirty="0">
                <a:latin typeface="Calibri" panose="020F0502020204030204" pitchFamily="34" charset="0"/>
                <a:cs typeface="Calibri" panose="020F0502020204030204" pitchFamily="34" charset="0"/>
              </a:rPr>
              <a:t>position changes in 1st and 2nd stage every 20 minutes</a:t>
            </a:r>
            <a:endParaRPr sz="2400" dirty="0">
              <a:latin typeface="Calibri" panose="020F0502020204030204" pitchFamily="34" charset="0"/>
              <a:cs typeface="Calibri" panose="020F0502020204030204" pitchFamily="34" charset="0"/>
            </a:endParaRPr>
          </a:p>
          <a:p>
            <a:pPr marL="381000" lvl="0" indent="152400">
              <a:spcBef>
                <a:spcPts val="600"/>
              </a:spcBef>
              <a:spcAft>
                <a:spcPts val="0"/>
              </a:spcAft>
              <a:buClr>
                <a:schemeClr val="dk1"/>
              </a:buClr>
              <a:buSzPts val="1100"/>
              <a:buFont typeface="Arial"/>
              <a:buNone/>
            </a:pPr>
            <a:endParaRPr sz="2400" dirty="0">
              <a:latin typeface="Calibri" panose="020F0502020204030204" pitchFamily="34" charset="0"/>
              <a:cs typeface="Calibri" panose="020F0502020204030204" pitchFamily="34" charset="0"/>
            </a:endParaRPr>
          </a:p>
          <a:p>
            <a:pPr marL="381000" lvl="0" indent="152400">
              <a:spcBef>
                <a:spcPts val="600"/>
              </a:spcBef>
              <a:spcAft>
                <a:spcPts val="0"/>
              </a:spcAft>
              <a:buNone/>
            </a:pPr>
            <a:endParaRPr sz="2400" dirty="0">
              <a:latin typeface="Calibri" panose="020F0502020204030204" pitchFamily="34" charset="0"/>
              <a:cs typeface="Calibri" panose="020F0502020204030204" pitchFamily="34" charset="0"/>
            </a:endParaRPr>
          </a:p>
        </p:txBody>
      </p:sp>
      <p:sp>
        <p:nvSpPr>
          <p:cNvPr id="470" name="Shape 470"/>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477" name="Shape 477"/>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600"/>
              </a:spcBef>
              <a:spcAft>
                <a:spcPts val="0"/>
              </a:spcAft>
              <a:buNone/>
            </a:pPr>
            <a:endParaRPr/>
          </a:p>
        </p:txBody>
      </p:sp>
      <p:sp>
        <p:nvSpPr>
          <p:cNvPr id="478" name="Shape 478"/>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38</a:t>
            </a:fld>
            <a:endParaRPr/>
          </a:p>
        </p:txBody>
      </p:sp>
      <p:pic>
        <p:nvPicPr>
          <p:cNvPr id="479" name="Shape 479"/>
          <p:cNvPicPr preferRelativeResize="0"/>
          <p:nvPr/>
        </p:nvPicPr>
        <p:blipFill>
          <a:blip r:embed="rId3">
            <a:alphaModFix/>
          </a:blip>
          <a:stretch>
            <a:fillRect/>
          </a:stretch>
        </p:blipFill>
        <p:spPr>
          <a:xfrm>
            <a:off x="114730" y="0"/>
            <a:ext cx="8914539" cy="685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486" name="Shape 486"/>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600"/>
              </a:spcBef>
              <a:spcAft>
                <a:spcPts val="0"/>
              </a:spcAft>
              <a:buNone/>
            </a:pPr>
            <a:endParaRPr/>
          </a:p>
        </p:txBody>
      </p:sp>
      <p:sp>
        <p:nvSpPr>
          <p:cNvPr id="487" name="Shape 487"/>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39</a:t>
            </a:fld>
            <a:endParaRPr/>
          </a:p>
        </p:txBody>
      </p:sp>
      <p:pic>
        <p:nvPicPr>
          <p:cNvPr id="488" name="Shape 488"/>
          <p:cNvPicPr preferRelativeResize="0"/>
          <p:nvPr/>
        </p:nvPicPr>
        <p:blipFill>
          <a:blip r:embed="rId3">
            <a:alphaModFix/>
          </a:blip>
          <a:stretch>
            <a:fillRect/>
          </a:stretch>
        </p:blipFill>
        <p:spPr>
          <a:xfrm>
            <a:off x="0" y="35169"/>
            <a:ext cx="9144000" cy="67876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4</a:t>
            </a:fld>
            <a:endParaRPr/>
          </a:p>
        </p:txBody>
      </p:sp>
      <p:pic>
        <p:nvPicPr>
          <p:cNvPr id="115" name="Shape 115"/>
          <p:cNvPicPr preferRelativeResize="0"/>
          <p:nvPr/>
        </p:nvPicPr>
        <p:blipFill rotWithShape="1">
          <a:blip r:embed="rId3">
            <a:alphaModFix/>
          </a:blip>
          <a:srcRect b="40561"/>
          <a:stretch/>
        </p:blipFill>
        <p:spPr>
          <a:xfrm>
            <a:off x="380525" y="2114576"/>
            <a:ext cx="8229600" cy="3917159"/>
          </a:xfrm>
          <a:prstGeom prst="rect">
            <a:avLst/>
          </a:prstGeom>
          <a:noFill/>
          <a:ln>
            <a:noFill/>
          </a:ln>
        </p:spPr>
      </p:pic>
      <p:pic>
        <p:nvPicPr>
          <p:cNvPr id="116" name="Shape 116"/>
          <p:cNvPicPr preferRelativeResize="0"/>
          <p:nvPr/>
        </p:nvPicPr>
        <p:blipFill rotWithShape="1">
          <a:blip r:embed="rId4">
            <a:alphaModFix/>
          </a:blip>
          <a:srcRect/>
          <a:stretch/>
        </p:blipFill>
        <p:spPr>
          <a:xfrm>
            <a:off x="2080527" y="218279"/>
            <a:ext cx="4982926" cy="163219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495" name="Shape 495"/>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600"/>
              </a:spcBef>
              <a:spcAft>
                <a:spcPts val="0"/>
              </a:spcAft>
              <a:buNone/>
            </a:pPr>
            <a:endParaRPr/>
          </a:p>
        </p:txBody>
      </p:sp>
      <p:sp>
        <p:nvSpPr>
          <p:cNvPr id="496" name="Shape 496"/>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40</a:t>
            </a:fld>
            <a:endParaRPr/>
          </a:p>
        </p:txBody>
      </p:sp>
      <p:pic>
        <p:nvPicPr>
          <p:cNvPr id="497" name="Shape 497"/>
          <p:cNvPicPr preferRelativeResize="0"/>
          <p:nvPr/>
        </p:nvPicPr>
        <p:blipFill>
          <a:blip r:embed="rId3">
            <a:alphaModFix/>
          </a:blip>
          <a:stretch>
            <a:fillRect/>
          </a:stretch>
        </p:blipFill>
        <p:spPr>
          <a:xfrm>
            <a:off x="16329" y="0"/>
            <a:ext cx="9111342" cy="68579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520" name="Shape 520"/>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600"/>
              </a:spcBef>
              <a:spcAft>
                <a:spcPts val="0"/>
              </a:spcAft>
              <a:buNone/>
            </a:pPr>
            <a:endParaRPr/>
          </a:p>
        </p:txBody>
      </p:sp>
      <p:sp>
        <p:nvSpPr>
          <p:cNvPr id="521" name="Shape 521"/>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41</a:t>
            </a:fld>
            <a:endParaRPr/>
          </a:p>
        </p:txBody>
      </p:sp>
      <p:pic>
        <p:nvPicPr>
          <p:cNvPr id="522" name="Shape 522"/>
          <p:cNvPicPr preferRelativeResize="0"/>
          <p:nvPr/>
        </p:nvPicPr>
        <p:blipFill>
          <a:blip r:embed="rId3">
            <a:alphaModFix/>
          </a:blip>
          <a:stretch>
            <a:fillRect/>
          </a:stretch>
        </p:blipFill>
        <p:spPr>
          <a:xfrm>
            <a:off x="165025" y="1600200"/>
            <a:ext cx="8813949" cy="4004176"/>
          </a:xfrm>
          <a:prstGeom prst="rect">
            <a:avLst/>
          </a:prstGeom>
          <a:noFill/>
          <a:ln>
            <a:noFill/>
          </a:ln>
        </p:spPr>
      </p:pic>
      <p:pic>
        <p:nvPicPr>
          <p:cNvPr id="523" name="Shape 523"/>
          <p:cNvPicPr preferRelativeResize="0"/>
          <p:nvPr/>
        </p:nvPicPr>
        <p:blipFill rotWithShape="1">
          <a:blip r:embed="rId4">
            <a:alphaModFix/>
          </a:blip>
          <a:srcRect l="14475" t="89240" r="34804"/>
          <a:stretch/>
        </p:blipFill>
        <p:spPr>
          <a:xfrm>
            <a:off x="2896875" y="413075"/>
            <a:ext cx="3057649" cy="7378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722313" y="4406900"/>
            <a:ext cx="7772400" cy="1362000"/>
          </a:xfrm>
          <a:prstGeom prst="rect">
            <a:avLst/>
          </a:prstGeom>
        </p:spPr>
        <p:txBody>
          <a:bodyPr wrap="square" lIns="91425" tIns="91425" rIns="91425" bIns="91425" anchor="t" anchorCtr="0">
            <a:noAutofit/>
          </a:bodyPr>
          <a:lstStyle/>
          <a:p>
            <a:pPr marL="0" lvl="0" indent="0">
              <a:spcBef>
                <a:spcPts val="0"/>
              </a:spcBef>
              <a:spcAft>
                <a:spcPts val="0"/>
              </a:spcAft>
              <a:buNone/>
            </a:pPr>
            <a:r>
              <a:rPr lang="en-US" dirty="0"/>
              <a:t>Practice Scenario</a:t>
            </a:r>
            <a:endParaRPr dirty="0"/>
          </a:p>
        </p:txBody>
      </p:sp>
      <p:sp>
        <p:nvSpPr>
          <p:cNvPr id="530" name="Shape 530"/>
          <p:cNvSpPr txBox="1">
            <a:spLocks noGrp="1"/>
          </p:cNvSpPr>
          <p:nvPr>
            <p:ph type="body" idx="1"/>
          </p:nvPr>
        </p:nvSpPr>
        <p:spPr>
          <a:xfrm>
            <a:off x="722313" y="2906713"/>
            <a:ext cx="7772400" cy="1500300"/>
          </a:xfrm>
          <a:prstGeom prst="rect">
            <a:avLst/>
          </a:prstGeom>
        </p:spPr>
        <p:txBody>
          <a:bodyPr wrap="square" lIns="91425" tIns="91425" rIns="91425" bIns="91425" anchor="b" anchorCtr="0">
            <a:noAutofit/>
          </a:bodyPr>
          <a:lstStyle/>
          <a:p>
            <a:pPr marL="0" lvl="0" indent="0">
              <a:spcBef>
                <a:spcPts val="600"/>
              </a:spcBef>
              <a:spcAft>
                <a:spcPts val="0"/>
              </a:spcAft>
              <a:buNone/>
            </a:pPr>
            <a:endParaRPr/>
          </a:p>
        </p:txBody>
      </p:sp>
      <p:sp>
        <p:nvSpPr>
          <p:cNvPr id="531" name="Shape 531"/>
          <p:cNvSpPr txBox="1">
            <a:spLocks noGrp="1"/>
          </p:cNvSpPr>
          <p:nvPr>
            <p:ph type="sldNum" idx="12"/>
          </p:nvPr>
        </p:nvSpPr>
        <p:spPr>
          <a:xfrm>
            <a:off x="4343400" y="6400800"/>
            <a:ext cx="381000" cy="3810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538" name="Shape 538"/>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0">
              <a:spcBef>
                <a:spcPts val="60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Maggie is a G1P0 at 39w3d. She was admitted for labor at 5/70/-2 with SROM two hours ago (clear fluid). She complained of significant lower back pain, and received an epidural with good relief.  You suspect an LOP presentation.  She was started on Pitocin after the epidural, and is now 10/100/-1.  FHTs are Cat 1. UC's q3-4m.  Maggie feels some rectal pressure but not a strong urge to push. </a:t>
            </a:r>
            <a:endParaRPr dirty="0">
              <a:latin typeface="Calibri" panose="020F0502020204030204" pitchFamily="34" charset="0"/>
              <a:cs typeface="Calibri" panose="020F0502020204030204" pitchFamily="34" charset="0"/>
            </a:endParaRPr>
          </a:p>
          <a:p>
            <a:pPr marL="381000" lvl="0" indent="152400">
              <a:spcBef>
                <a:spcPts val="600"/>
              </a:spcBef>
              <a:spcAft>
                <a:spcPts val="0"/>
              </a:spcAft>
              <a:buNone/>
            </a:pPr>
            <a:endParaRPr dirty="0">
              <a:latin typeface="Calibri" panose="020F0502020204030204" pitchFamily="34" charset="0"/>
              <a:cs typeface="Calibri" panose="020F0502020204030204" pitchFamily="34" charset="0"/>
            </a:endParaRPr>
          </a:p>
        </p:txBody>
      </p:sp>
      <p:sp>
        <p:nvSpPr>
          <p:cNvPr id="539" name="Shape 539"/>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546" name="Shape 546"/>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It’s 1 hour later and Maggie now states that she feels the urge to push. SVE is 10/100/0 and position is LOT.</a:t>
            </a:r>
            <a:endParaRPr dirty="0">
              <a:latin typeface="Calibri" panose="020F0502020204030204" pitchFamily="34" charset="0"/>
              <a:cs typeface="Calibri" panose="020F0502020204030204" pitchFamily="34" charset="0"/>
            </a:endParaRPr>
          </a:p>
          <a:p>
            <a:pPr marL="381000" lvl="0" indent="152400">
              <a:spcBef>
                <a:spcPts val="600"/>
              </a:spcBef>
              <a:spcAft>
                <a:spcPts val="0"/>
              </a:spcAft>
              <a:buNone/>
            </a:pPr>
            <a:endParaRPr dirty="0">
              <a:latin typeface="Calibri" panose="020F0502020204030204" pitchFamily="34" charset="0"/>
              <a:cs typeface="Calibri" panose="020F0502020204030204" pitchFamily="34" charset="0"/>
            </a:endParaRPr>
          </a:p>
        </p:txBody>
      </p:sp>
      <p:sp>
        <p:nvSpPr>
          <p:cNvPr id="547" name="Shape 547"/>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554" name="Shape 554"/>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60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Maggie’s SVE is 10/100/+1, fetal position is LOA. The MD calls and has dinner plans and is wondering why she is taking so long.</a:t>
            </a:r>
            <a:endParaRPr dirty="0">
              <a:latin typeface="Calibri" panose="020F0502020204030204" pitchFamily="34" charset="0"/>
              <a:cs typeface="Calibri" panose="020F0502020204030204" pitchFamily="34" charset="0"/>
            </a:endParaRPr>
          </a:p>
          <a:p>
            <a:pPr marL="381000" lvl="0" indent="152400">
              <a:spcBef>
                <a:spcPts val="600"/>
              </a:spcBef>
              <a:spcAft>
                <a:spcPts val="0"/>
              </a:spcAft>
              <a:buNone/>
            </a:pPr>
            <a:endParaRPr dirty="0">
              <a:latin typeface="Calibri" panose="020F0502020204030204" pitchFamily="34" charset="0"/>
              <a:cs typeface="Calibri" panose="020F0502020204030204" pitchFamily="34" charset="0"/>
            </a:endParaRPr>
          </a:p>
        </p:txBody>
      </p:sp>
      <p:sp>
        <p:nvSpPr>
          <p:cNvPr id="555" name="Shape 555"/>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562" name="Shape 562"/>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0">
              <a:spcBef>
                <a:spcPts val="600"/>
              </a:spcBef>
              <a:spcAft>
                <a:spcPts val="0"/>
              </a:spcAft>
              <a:buClr>
                <a:schemeClr val="dk1"/>
              </a:buClr>
              <a:buSzPts val="1100"/>
              <a:buFont typeface="Arial"/>
              <a:buNone/>
            </a:pPr>
            <a:r>
              <a:rPr lang="en-US" dirty="0">
                <a:latin typeface="Calibri" panose="020F0502020204030204" pitchFamily="34" charset="0"/>
                <a:cs typeface="Calibri" panose="020F0502020204030204" pitchFamily="34" charset="0"/>
              </a:rPr>
              <a:t>Maggie pushes for 90 mins and delivers a baby boy.  :) </a:t>
            </a:r>
            <a:endParaRPr dirty="0">
              <a:latin typeface="Calibri" panose="020F0502020204030204" pitchFamily="34" charset="0"/>
              <a:cs typeface="Calibri" panose="020F0502020204030204" pitchFamily="34" charset="0"/>
            </a:endParaRPr>
          </a:p>
          <a:p>
            <a:pPr marL="381000" lvl="0" indent="152400">
              <a:spcBef>
                <a:spcPts val="600"/>
              </a:spcBef>
              <a:spcAft>
                <a:spcPts val="0"/>
              </a:spcAft>
              <a:buNone/>
            </a:pPr>
            <a:endParaRPr dirty="0">
              <a:latin typeface="Calibri" panose="020F0502020204030204" pitchFamily="34" charset="0"/>
              <a:cs typeface="Calibri" panose="020F0502020204030204" pitchFamily="34" charset="0"/>
            </a:endParaRPr>
          </a:p>
        </p:txBody>
      </p:sp>
      <p:sp>
        <p:nvSpPr>
          <p:cNvPr id="563" name="Shape 563"/>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722313" y="4406900"/>
            <a:ext cx="7772400" cy="1362000"/>
          </a:xfrm>
          <a:prstGeom prst="rect">
            <a:avLst/>
          </a:prstGeom>
        </p:spPr>
        <p:txBody>
          <a:bodyPr wrap="square" lIns="91425" tIns="91425" rIns="91425" bIns="91425" anchor="t" anchorCtr="0">
            <a:noAutofit/>
          </a:bodyPr>
          <a:lstStyle/>
          <a:p>
            <a:pPr marL="0" lvl="0" indent="0">
              <a:spcBef>
                <a:spcPts val="0"/>
              </a:spcBef>
              <a:spcAft>
                <a:spcPts val="0"/>
              </a:spcAft>
              <a:buNone/>
            </a:pPr>
            <a:r>
              <a:rPr lang="en-US" dirty="0"/>
              <a:t>Patient and Family Education</a:t>
            </a:r>
            <a:endParaRPr dirty="0"/>
          </a:p>
        </p:txBody>
      </p:sp>
      <p:sp>
        <p:nvSpPr>
          <p:cNvPr id="578" name="Shape 578"/>
          <p:cNvSpPr txBox="1">
            <a:spLocks noGrp="1"/>
          </p:cNvSpPr>
          <p:nvPr>
            <p:ph type="body" idx="1"/>
          </p:nvPr>
        </p:nvSpPr>
        <p:spPr>
          <a:xfrm>
            <a:off x="722313" y="2906713"/>
            <a:ext cx="7772400" cy="1500300"/>
          </a:xfrm>
          <a:prstGeom prst="rect">
            <a:avLst/>
          </a:prstGeom>
        </p:spPr>
        <p:txBody>
          <a:bodyPr wrap="square" lIns="91425" tIns="91425" rIns="91425" bIns="91425" anchor="b" anchorCtr="0">
            <a:noAutofit/>
          </a:bodyPr>
          <a:lstStyle/>
          <a:p>
            <a:pPr marL="0" lvl="0" indent="0">
              <a:spcBef>
                <a:spcPts val="600"/>
              </a:spcBef>
              <a:spcAft>
                <a:spcPts val="0"/>
              </a:spcAft>
              <a:buNone/>
            </a:pPr>
            <a:endParaRPr/>
          </a:p>
        </p:txBody>
      </p:sp>
      <p:sp>
        <p:nvSpPr>
          <p:cNvPr id="579" name="Shape 579"/>
          <p:cNvSpPr txBox="1">
            <a:spLocks noGrp="1"/>
          </p:cNvSpPr>
          <p:nvPr>
            <p:ph type="sldNum" idx="12"/>
          </p:nvPr>
        </p:nvSpPr>
        <p:spPr>
          <a:xfrm>
            <a:off x="4343400" y="6400800"/>
            <a:ext cx="381000" cy="3810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sldNum" idx="12"/>
          </p:nvPr>
        </p:nvSpPr>
        <p:spPr>
          <a:xfrm>
            <a:off x="4267200" y="6400800"/>
            <a:ext cx="533400" cy="4572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300"/>
              <a:buFont typeface="Cabin"/>
              <a:buNone/>
            </a:pPr>
            <a:fld id="{00000000-1234-1234-1234-123412341234}" type="slidenum">
              <a:rPr lang="en-US"/>
              <a:t>48</a:t>
            </a:fld>
            <a:endParaRPr/>
          </a:p>
        </p:txBody>
      </p:sp>
      <p:pic>
        <p:nvPicPr>
          <p:cNvPr id="586" name="Shape 586"/>
          <p:cNvPicPr preferRelativeResize="0"/>
          <p:nvPr/>
        </p:nvPicPr>
        <p:blipFill>
          <a:blip r:embed="rId3">
            <a:alphaModFix/>
          </a:blip>
          <a:stretch>
            <a:fillRect/>
          </a:stretch>
        </p:blipFill>
        <p:spPr>
          <a:xfrm>
            <a:off x="4697400" y="934825"/>
            <a:ext cx="4292274" cy="5820349"/>
          </a:xfrm>
          <a:prstGeom prst="rect">
            <a:avLst/>
          </a:prstGeom>
          <a:noFill/>
          <a:ln>
            <a:noFill/>
          </a:ln>
        </p:spPr>
      </p:pic>
      <p:pic>
        <p:nvPicPr>
          <p:cNvPr id="587" name="Shape 587"/>
          <p:cNvPicPr preferRelativeResize="0"/>
          <p:nvPr/>
        </p:nvPicPr>
        <p:blipFill>
          <a:blip r:embed="rId4">
            <a:alphaModFix/>
          </a:blip>
          <a:stretch>
            <a:fillRect/>
          </a:stretch>
        </p:blipFill>
        <p:spPr>
          <a:xfrm>
            <a:off x="197750" y="202550"/>
            <a:ext cx="4440001" cy="5883799"/>
          </a:xfrm>
          <a:prstGeom prst="rect">
            <a:avLst/>
          </a:prstGeom>
          <a:noFill/>
          <a:ln>
            <a:noFill/>
          </a:ln>
        </p:spPr>
      </p:pic>
      <p:sp>
        <p:nvSpPr>
          <p:cNvPr id="588" name="Shape 588"/>
          <p:cNvSpPr txBox="1"/>
          <p:nvPr/>
        </p:nvSpPr>
        <p:spPr>
          <a:xfrm>
            <a:off x="5073575" y="260425"/>
            <a:ext cx="3973800" cy="501600"/>
          </a:xfrm>
          <a:prstGeom prst="rect">
            <a:avLst/>
          </a:prstGeom>
          <a:noFill/>
          <a:ln>
            <a:noFill/>
          </a:ln>
        </p:spPr>
        <p:txBody>
          <a:bodyPr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en-US" sz="3000" dirty="0">
                <a:solidFill>
                  <a:schemeClr val="dk1"/>
                </a:solidFill>
                <a:latin typeface="Cabin"/>
                <a:ea typeface="Cabin"/>
                <a:cs typeface="Cabin"/>
                <a:sym typeface="Cabin"/>
              </a:rPr>
              <a:t>MothersAdvocate.org</a:t>
            </a:r>
            <a:endParaRPr sz="3000" dirty="0">
              <a:solidFill>
                <a:schemeClr val="dk1"/>
              </a:solidFill>
              <a:latin typeface="Cabin"/>
              <a:ea typeface="Cabin"/>
              <a:cs typeface="Cabin"/>
              <a:sym typeface="Cabin"/>
            </a:endParaRPr>
          </a:p>
          <a:p>
            <a:pPr marL="0" lvl="0" indent="0">
              <a:spcBef>
                <a:spcPts val="0"/>
              </a:spcBef>
              <a:spcAft>
                <a:spcPts val="0"/>
              </a:spcAft>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595" name="Shape 595"/>
          <p:cNvSpPr txBox="1">
            <a:spLocks noGrp="1"/>
          </p:cNvSpPr>
          <p:nvPr>
            <p:ph type="sldNum" idx="12"/>
          </p:nvPr>
        </p:nvSpPr>
        <p:spPr>
          <a:xfrm>
            <a:off x="4343400" y="6392169"/>
            <a:ext cx="381000" cy="3810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49</a:t>
            </a:fld>
            <a:endParaRPr/>
          </a:p>
        </p:txBody>
      </p:sp>
      <p:pic>
        <p:nvPicPr>
          <p:cNvPr id="596" name="Shape 596"/>
          <p:cNvPicPr preferRelativeResize="0"/>
          <p:nvPr/>
        </p:nvPicPr>
        <p:blipFill>
          <a:blip r:embed="rId3">
            <a:alphaModFix/>
          </a:blip>
          <a:stretch>
            <a:fillRect/>
          </a:stretch>
        </p:blipFill>
        <p:spPr>
          <a:xfrm>
            <a:off x="1749713" y="93127"/>
            <a:ext cx="5644576" cy="61852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148" name="Shape 148"/>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5</a:t>
            </a:fld>
            <a:endParaRPr/>
          </a:p>
        </p:txBody>
      </p:sp>
      <p:pic>
        <p:nvPicPr>
          <p:cNvPr id="149" name="Shape 149"/>
          <p:cNvPicPr preferRelativeResize="0"/>
          <p:nvPr/>
        </p:nvPicPr>
        <p:blipFill rotWithShape="1">
          <a:blip r:embed="rId3">
            <a:alphaModFix/>
          </a:blip>
          <a:srcRect/>
          <a:stretch/>
        </p:blipFill>
        <p:spPr>
          <a:xfrm>
            <a:off x="2080527" y="227404"/>
            <a:ext cx="4982926" cy="1632194"/>
          </a:xfrm>
          <a:prstGeom prst="rect">
            <a:avLst/>
          </a:prstGeom>
          <a:noFill/>
          <a:ln>
            <a:noFill/>
          </a:ln>
        </p:spPr>
      </p:pic>
      <p:pic>
        <p:nvPicPr>
          <p:cNvPr id="150" name="Shape 150"/>
          <p:cNvPicPr preferRelativeResize="0"/>
          <p:nvPr/>
        </p:nvPicPr>
        <p:blipFill rotWithShape="1">
          <a:blip r:embed="rId4">
            <a:alphaModFix/>
          </a:blip>
          <a:srcRect t="59446"/>
          <a:stretch/>
        </p:blipFill>
        <p:spPr>
          <a:xfrm>
            <a:off x="273600" y="2199201"/>
            <a:ext cx="8673000" cy="281650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dirty="0"/>
              <a:t>Videos</a:t>
            </a:r>
            <a:endParaRPr dirty="0"/>
          </a:p>
        </p:txBody>
      </p:sp>
      <p:sp>
        <p:nvSpPr>
          <p:cNvPr id="603" name="Shape 603"/>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0" lvl="0" indent="0" rtl="0">
              <a:lnSpc>
                <a:spcPct val="115000"/>
              </a:lnSpc>
              <a:spcBef>
                <a:spcPts val="0"/>
              </a:spcBef>
              <a:spcAft>
                <a:spcPts val="0"/>
              </a:spcAft>
              <a:buNone/>
            </a:pPr>
            <a:r>
              <a:rPr lang="en-US" dirty="0">
                <a:latin typeface="Calibri" panose="020F0502020204030204" pitchFamily="34" charset="0"/>
                <a:cs typeface="Calibri" panose="020F0502020204030204" pitchFamily="34" charset="0"/>
              </a:rPr>
              <a:t>Second Stage Positions Video on YouTube</a:t>
            </a:r>
            <a:endParaRPr dirty="0">
              <a:latin typeface="Calibri" panose="020F0502020204030204" pitchFamily="34" charset="0"/>
              <a:cs typeface="Calibri" panose="020F0502020204030204" pitchFamily="34" charset="0"/>
            </a:endParaRPr>
          </a:p>
          <a:p>
            <a:pPr marL="457200" lvl="0" indent="-342900" rtl="0">
              <a:lnSpc>
                <a:spcPct val="115000"/>
              </a:lnSpc>
              <a:spcBef>
                <a:spcPts val="0"/>
              </a:spcBef>
              <a:spcAft>
                <a:spcPts val="0"/>
              </a:spcAft>
              <a:buClr>
                <a:srgbClr val="466069"/>
              </a:buClr>
              <a:buSzPts val="1800"/>
              <a:buFont typeface="Arial"/>
              <a:buChar char="●"/>
            </a:pPr>
            <a:r>
              <a:rPr lang="en-US" sz="1800" dirty="0">
                <a:solidFill>
                  <a:srgbClr val="000000"/>
                </a:solidFill>
                <a:highlight>
                  <a:srgbClr val="FFFFFF"/>
                </a:highlight>
                <a:latin typeface="Calibri" panose="020F0502020204030204" pitchFamily="34" charset="0"/>
                <a:ea typeface="Arial"/>
                <a:cs typeface="Calibri" panose="020F0502020204030204" pitchFamily="34" charset="0"/>
                <a:sym typeface="Arial"/>
                <a:hlinkClick r:id="rId3"/>
              </a:rPr>
              <a:t>Positions for Pushing, Natural</a:t>
            </a:r>
            <a:r>
              <a:rPr lang="en-US" sz="1800" dirty="0">
                <a:solidFill>
                  <a:srgbClr val="000000"/>
                </a:solidFill>
                <a:highlight>
                  <a:srgbClr val="FFFFFF"/>
                </a:highlight>
                <a:latin typeface="Calibri" panose="020F0502020204030204" pitchFamily="34" charset="0"/>
                <a:ea typeface="Arial"/>
                <a:cs typeface="Calibri" panose="020F0502020204030204" pitchFamily="34" charset="0"/>
                <a:sym typeface="Arial"/>
              </a:rPr>
              <a:t> -</a:t>
            </a:r>
            <a:r>
              <a:rPr lang="en-US" sz="1800" dirty="0">
                <a:solidFill>
                  <a:srgbClr val="466069"/>
                </a:solidFill>
                <a:highlight>
                  <a:srgbClr val="FFFFFF"/>
                </a:highlight>
                <a:latin typeface="Calibri" panose="020F0502020204030204" pitchFamily="34" charset="0"/>
                <a:ea typeface="Arial"/>
                <a:cs typeface="Calibri" panose="020F0502020204030204" pitchFamily="34" charset="0"/>
                <a:sym typeface="Arial"/>
              </a:rPr>
              <a:t> </a:t>
            </a:r>
            <a:r>
              <a:rPr lang="en-US" sz="1800" u="sng" dirty="0">
                <a:solidFill>
                  <a:schemeClr val="hlink"/>
                </a:solidFill>
                <a:highlight>
                  <a:srgbClr val="FFFFFF"/>
                </a:highlight>
                <a:latin typeface="Calibri" panose="020F0502020204030204" pitchFamily="34" charset="0"/>
                <a:ea typeface="Arial"/>
                <a:cs typeface="Calibri" panose="020F0502020204030204" pitchFamily="34" charset="0"/>
                <a:sym typeface="Arial"/>
                <a:hlinkClick r:id="rId4"/>
              </a:rPr>
              <a:t>https://youtu.be/r2al2WtHJ_0</a:t>
            </a:r>
            <a:r>
              <a:rPr lang="en-US" sz="1800" dirty="0">
                <a:solidFill>
                  <a:srgbClr val="466069"/>
                </a:solidFill>
                <a:highlight>
                  <a:srgbClr val="FFFFFF"/>
                </a:highlight>
                <a:latin typeface="Calibri" panose="020F0502020204030204" pitchFamily="34" charset="0"/>
                <a:ea typeface="Arial"/>
                <a:cs typeface="Calibri" panose="020F0502020204030204" pitchFamily="34" charset="0"/>
                <a:sym typeface="Arial"/>
              </a:rPr>
              <a:t> </a:t>
            </a:r>
            <a:endParaRPr sz="1800" dirty="0">
              <a:solidFill>
                <a:srgbClr val="466069"/>
              </a:solidFill>
              <a:highlight>
                <a:srgbClr val="FFFFFF"/>
              </a:highlight>
              <a:latin typeface="Calibri" panose="020F0502020204030204" pitchFamily="34" charset="0"/>
              <a:ea typeface="Arial"/>
              <a:cs typeface="Calibri" panose="020F0502020204030204" pitchFamily="34" charset="0"/>
              <a:sym typeface="Arial"/>
            </a:endParaRPr>
          </a:p>
          <a:p>
            <a:pPr marL="457200" lvl="0" indent="-342900" rtl="0">
              <a:lnSpc>
                <a:spcPct val="115000"/>
              </a:lnSpc>
              <a:spcBef>
                <a:spcPts val="0"/>
              </a:spcBef>
              <a:spcAft>
                <a:spcPts val="0"/>
              </a:spcAft>
              <a:buClr>
                <a:srgbClr val="466069"/>
              </a:buClr>
              <a:buSzPts val="1800"/>
              <a:buFont typeface="Arial"/>
              <a:buChar char="●"/>
            </a:pPr>
            <a:r>
              <a:rPr lang="en-US" sz="1800" dirty="0">
                <a:solidFill>
                  <a:srgbClr val="000000"/>
                </a:solidFill>
                <a:highlight>
                  <a:srgbClr val="FFFFFF"/>
                </a:highlight>
                <a:latin typeface="Calibri" panose="020F0502020204030204" pitchFamily="34" charset="0"/>
                <a:ea typeface="Arial"/>
                <a:cs typeface="Calibri" panose="020F0502020204030204" pitchFamily="34" charset="0"/>
                <a:sym typeface="Arial"/>
                <a:hlinkClick r:id="rId5"/>
              </a:rPr>
              <a:t>Positions for Pushing, Epidural</a:t>
            </a:r>
            <a:r>
              <a:rPr lang="en-US" sz="1800" dirty="0">
                <a:solidFill>
                  <a:srgbClr val="000000"/>
                </a:solidFill>
                <a:highlight>
                  <a:srgbClr val="FFFFFF"/>
                </a:highlight>
                <a:latin typeface="Calibri" panose="020F0502020204030204" pitchFamily="34" charset="0"/>
                <a:ea typeface="Arial"/>
                <a:cs typeface="Calibri" panose="020F0502020204030204" pitchFamily="34" charset="0"/>
                <a:sym typeface="Arial"/>
              </a:rPr>
              <a:t> -</a:t>
            </a:r>
            <a:r>
              <a:rPr lang="en-US" sz="1800" dirty="0">
                <a:solidFill>
                  <a:srgbClr val="466069"/>
                </a:solidFill>
                <a:highlight>
                  <a:srgbClr val="FFFFFF"/>
                </a:highlight>
                <a:latin typeface="Calibri" panose="020F0502020204030204" pitchFamily="34" charset="0"/>
                <a:ea typeface="Arial"/>
                <a:cs typeface="Calibri" panose="020F0502020204030204" pitchFamily="34" charset="0"/>
                <a:sym typeface="Arial"/>
              </a:rPr>
              <a:t> </a:t>
            </a:r>
            <a:r>
              <a:rPr lang="en-US" sz="1800" u="sng" dirty="0">
                <a:solidFill>
                  <a:schemeClr val="hlink"/>
                </a:solidFill>
                <a:highlight>
                  <a:srgbClr val="FFFFFF"/>
                </a:highlight>
                <a:latin typeface="Calibri" panose="020F0502020204030204" pitchFamily="34" charset="0"/>
                <a:ea typeface="Arial"/>
                <a:cs typeface="Calibri" panose="020F0502020204030204" pitchFamily="34" charset="0"/>
                <a:sym typeface="Arial"/>
                <a:hlinkClick r:id="rId6"/>
              </a:rPr>
              <a:t>https://youtu.be/tn8H5JV3lec</a:t>
            </a:r>
            <a:r>
              <a:rPr lang="en-US" sz="1800" dirty="0">
                <a:solidFill>
                  <a:srgbClr val="466069"/>
                </a:solidFill>
                <a:highlight>
                  <a:srgbClr val="FFFFFF"/>
                </a:highlight>
                <a:latin typeface="Calibri" panose="020F0502020204030204" pitchFamily="34" charset="0"/>
                <a:ea typeface="Arial"/>
                <a:cs typeface="Calibri" panose="020F0502020204030204" pitchFamily="34" charset="0"/>
                <a:sym typeface="Arial"/>
              </a:rPr>
              <a:t> </a:t>
            </a:r>
            <a:endParaRPr sz="1800" dirty="0">
              <a:solidFill>
                <a:srgbClr val="466069"/>
              </a:solidFill>
              <a:highlight>
                <a:srgbClr val="FFFFFF"/>
              </a:highlight>
              <a:latin typeface="Calibri" panose="020F0502020204030204" pitchFamily="34" charset="0"/>
              <a:ea typeface="Arial"/>
              <a:cs typeface="Calibri" panose="020F0502020204030204" pitchFamily="34" charset="0"/>
              <a:sym typeface="Arial"/>
            </a:endParaRPr>
          </a:p>
          <a:p>
            <a:pPr marL="0" lvl="0" indent="0" rtl="0">
              <a:lnSpc>
                <a:spcPct val="115000"/>
              </a:lnSpc>
              <a:spcBef>
                <a:spcPts val="1100"/>
              </a:spcBef>
              <a:spcAft>
                <a:spcPts val="0"/>
              </a:spcAft>
              <a:buNone/>
            </a:pPr>
            <a:endParaRPr dirty="0">
              <a:latin typeface="Calibri" panose="020F0502020204030204" pitchFamily="34" charset="0"/>
              <a:cs typeface="Calibri" panose="020F0502020204030204" pitchFamily="34" charset="0"/>
            </a:endParaRPr>
          </a:p>
          <a:p>
            <a:pPr marL="0" lvl="0" indent="0" rtl="0">
              <a:lnSpc>
                <a:spcPct val="115000"/>
              </a:lnSpc>
              <a:spcBef>
                <a:spcPts val="0"/>
              </a:spcBef>
              <a:spcAft>
                <a:spcPts val="0"/>
              </a:spcAft>
              <a:buNone/>
            </a:pPr>
            <a:r>
              <a:rPr lang="en-US" dirty="0">
                <a:latin typeface="Calibri" panose="020F0502020204030204" pitchFamily="34" charset="0"/>
                <a:cs typeface="Calibri" panose="020F0502020204030204" pitchFamily="34" charset="0"/>
              </a:rPr>
              <a:t>Lamaze: Get Upright and Follow your Body’s Urges to Push</a:t>
            </a:r>
            <a:endParaRPr dirty="0">
              <a:latin typeface="Calibri" panose="020F0502020204030204" pitchFamily="34" charset="0"/>
              <a:cs typeface="Calibri" panose="020F0502020204030204" pitchFamily="34" charset="0"/>
            </a:endParaRPr>
          </a:p>
          <a:p>
            <a:pPr marL="0" lvl="0" indent="0" rtl="0">
              <a:lnSpc>
                <a:spcPct val="115000"/>
              </a:lnSpc>
              <a:spcBef>
                <a:spcPts val="0"/>
              </a:spcBef>
              <a:spcAft>
                <a:spcPts val="0"/>
              </a:spcAft>
              <a:buClr>
                <a:schemeClr val="dk1"/>
              </a:buClr>
              <a:buSzPts val="1100"/>
              <a:buFont typeface="Arial"/>
              <a:buNone/>
            </a:pPr>
            <a:r>
              <a:rPr lang="en-US" u="sng" dirty="0">
                <a:solidFill>
                  <a:schemeClr val="hlink"/>
                </a:solidFill>
                <a:latin typeface="Calibri" panose="020F0502020204030204" pitchFamily="34" charset="0"/>
                <a:cs typeface="Calibri" panose="020F0502020204030204" pitchFamily="34" charset="0"/>
                <a:hlinkClick r:id="rId7"/>
              </a:rPr>
              <a:t>http://mothersadvocate.org/videos.pushing.html</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hlinkClick r:id="rId8"/>
            </a:endParaRPr>
          </a:p>
          <a:p>
            <a:pPr marL="381000" lvl="0" indent="152400">
              <a:spcBef>
                <a:spcPts val="600"/>
              </a:spcBef>
              <a:spcAft>
                <a:spcPts val="0"/>
              </a:spcAft>
              <a:buNone/>
            </a:pPr>
            <a:endParaRPr dirty="0">
              <a:latin typeface="Calibri" panose="020F0502020204030204" pitchFamily="34" charset="0"/>
              <a:cs typeface="Calibri" panose="020F0502020204030204" pitchFamily="34" charset="0"/>
            </a:endParaRPr>
          </a:p>
        </p:txBody>
      </p:sp>
      <p:sp>
        <p:nvSpPr>
          <p:cNvPr id="604" name="Shape 604"/>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Home Points</a:t>
            </a:r>
          </a:p>
        </p:txBody>
      </p:sp>
      <p:sp>
        <p:nvSpPr>
          <p:cNvPr id="3" name="Text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Recommended longer pushing time than previously practiced</a:t>
            </a:r>
          </a:p>
          <a:p>
            <a:r>
              <a:rPr lang="en-US" dirty="0">
                <a:latin typeface="Calibri" panose="020F0502020204030204" pitchFamily="34" charset="0"/>
                <a:cs typeface="Calibri" panose="020F0502020204030204" pitchFamily="34" charset="0"/>
              </a:rPr>
              <a:t>Try open glottis pushing, especially with non-epidural patients</a:t>
            </a:r>
          </a:p>
          <a:p>
            <a:r>
              <a:rPr lang="en-US" dirty="0">
                <a:latin typeface="Calibri" panose="020F0502020204030204" pitchFamily="34" charset="0"/>
                <a:cs typeface="Calibri" panose="020F0502020204030204" pitchFamily="34" charset="0"/>
              </a:rPr>
              <a:t>All patients can change position while pushing to help with fetal descent and rotation</a:t>
            </a:r>
          </a:p>
        </p:txBody>
      </p:sp>
      <p:sp>
        <p:nvSpPr>
          <p:cNvPr id="4" name="Slide Number Placeholder 3"/>
          <p:cNvSpPr>
            <a:spLocks noGrp="1"/>
          </p:cNvSpPr>
          <p:nvPr>
            <p:ph type="sldNum" idx="12"/>
          </p:nvPr>
        </p:nvSpPr>
        <p:spPr/>
        <p:txBody>
          <a:bodyPr/>
          <a:lstStyle/>
          <a:p>
            <a:pPr marL="0" marR="0" lvl="0" indent="0" algn="ctr" rtl="0">
              <a:lnSpc>
                <a:spcPct val="100000"/>
              </a:lnSpc>
              <a:spcBef>
                <a:spcPts val="0"/>
              </a:spcBef>
              <a:spcAft>
                <a:spcPts val="0"/>
              </a:spcAft>
              <a:buClr>
                <a:srgbClr val="FFFFFF"/>
              </a:buClr>
              <a:buSzPts val="1200"/>
              <a:buFont typeface="Cabin"/>
              <a:buNone/>
            </a:pPr>
            <a:fld id="{00000000-1234-1234-1234-123412341234}" type="slidenum">
              <a:rPr lang="en-US" sz="1200" b="0" i="0" u="none" strike="noStrike" cap="none" smtClean="0">
                <a:solidFill>
                  <a:srgbClr val="FFFFFF"/>
                </a:solidFill>
                <a:latin typeface="Cabin"/>
                <a:ea typeface="Cabin"/>
                <a:cs typeface="Cabin"/>
                <a:sym typeface="Cabin"/>
              </a:rPr>
              <a:t>51</a:t>
            </a:fld>
            <a:endParaRPr lang="en-US" sz="1200" b="0" i="0" u="none" strike="noStrike" cap="none" dirty="0">
              <a:solidFill>
                <a:srgbClr val="FFFFFF"/>
              </a:solidFill>
              <a:latin typeface="Cabin"/>
              <a:ea typeface="Cabin"/>
              <a:cs typeface="Cabin"/>
              <a:sym typeface="Cabin"/>
            </a:endParaRPr>
          </a:p>
        </p:txBody>
      </p:sp>
    </p:spTree>
    <p:extLst>
      <p:ext uri="{BB962C8B-B14F-4D97-AF65-F5344CB8AC3E}">
        <p14:creationId xmlns:p14="http://schemas.microsoft.com/office/powerpoint/2010/main" val="53353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endParaRPr/>
          </a:p>
        </p:txBody>
      </p:sp>
      <p:sp>
        <p:nvSpPr>
          <p:cNvPr id="157" name="Shape 157"/>
          <p:cNvSpPr txBox="1">
            <a:spLocks noGrp="1"/>
          </p:cNvSpPr>
          <p:nvPr>
            <p:ph type="sldNum" idx="12"/>
          </p:nvPr>
        </p:nvSpPr>
        <p:spPr>
          <a:xfrm>
            <a:off x="4343400" y="6392169"/>
            <a:ext cx="381000" cy="3810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6</a:t>
            </a:fld>
            <a:endParaRPr/>
          </a:p>
        </p:txBody>
      </p:sp>
      <p:pic>
        <p:nvPicPr>
          <p:cNvPr id="158" name="Shape 158"/>
          <p:cNvPicPr preferRelativeResize="0"/>
          <p:nvPr/>
        </p:nvPicPr>
        <p:blipFill>
          <a:blip r:embed="rId3">
            <a:alphaModFix/>
          </a:blip>
          <a:stretch>
            <a:fillRect/>
          </a:stretch>
        </p:blipFill>
        <p:spPr>
          <a:xfrm>
            <a:off x="218100" y="620175"/>
            <a:ext cx="8707801" cy="5099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dirty="0"/>
              <a:t>Epidural</a:t>
            </a:r>
            <a:endParaRPr dirty="0"/>
          </a:p>
        </p:txBody>
      </p:sp>
      <p:sp>
        <p:nvSpPr>
          <p:cNvPr id="165" name="Shape 165"/>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600"/>
              </a:spcBef>
              <a:spcAft>
                <a:spcPts val="0"/>
              </a:spcAft>
              <a:buNone/>
            </a:pPr>
            <a:endParaRPr/>
          </a:p>
        </p:txBody>
      </p:sp>
      <p:sp>
        <p:nvSpPr>
          <p:cNvPr id="166" name="Shape 166"/>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7</a:t>
            </a:fld>
            <a:endParaRPr/>
          </a:p>
        </p:txBody>
      </p:sp>
      <p:pic>
        <p:nvPicPr>
          <p:cNvPr id="167" name="Shape 167"/>
          <p:cNvPicPr preferRelativeResize="0"/>
          <p:nvPr/>
        </p:nvPicPr>
        <p:blipFill>
          <a:blip r:embed="rId3">
            <a:alphaModFix/>
          </a:blip>
          <a:stretch>
            <a:fillRect/>
          </a:stretch>
        </p:blipFill>
        <p:spPr>
          <a:xfrm>
            <a:off x="234229" y="1417638"/>
            <a:ext cx="8675541" cy="4526099"/>
          </a:xfrm>
          <a:prstGeom prst="rect">
            <a:avLst/>
          </a:prstGeom>
          <a:noFill/>
          <a:ln>
            <a:noFill/>
          </a:ln>
        </p:spPr>
      </p:pic>
      <p:pic>
        <p:nvPicPr>
          <p:cNvPr id="168" name="Shape 168"/>
          <p:cNvPicPr preferRelativeResize="0"/>
          <p:nvPr/>
        </p:nvPicPr>
        <p:blipFill rotWithShape="1">
          <a:blip r:embed="rId4">
            <a:alphaModFix/>
          </a:blip>
          <a:srcRect l="14475" t="89240" r="34804"/>
          <a:stretch/>
        </p:blipFill>
        <p:spPr>
          <a:xfrm>
            <a:off x="5980250" y="322874"/>
            <a:ext cx="2812650" cy="678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8"/>
            <a:ext cx="8229600" cy="1143000"/>
          </a:xfrm>
          <a:prstGeom prst="rect">
            <a:avLst/>
          </a:prstGeom>
        </p:spPr>
        <p:txBody>
          <a:bodyPr wrap="square" lIns="91425" tIns="91425" rIns="91425" bIns="91425" anchor="ctr" anchorCtr="0">
            <a:noAutofit/>
          </a:bodyPr>
          <a:lstStyle/>
          <a:p>
            <a:pPr marL="0" lvl="0" indent="0">
              <a:spcBef>
                <a:spcPts val="0"/>
              </a:spcBef>
              <a:spcAft>
                <a:spcPts val="0"/>
              </a:spcAft>
              <a:buNone/>
            </a:pPr>
            <a:r>
              <a:rPr lang="en-US" dirty="0"/>
              <a:t>CMQCC Labor Dystocia Checklist</a:t>
            </a:r>
            <a:endParaRPr dirty="0"/>
          </a:p>
        </p:txBody>
      </p:sp>
      <p:sp>
        <p:nvSpPr>
          <p:cNvPr id="184" name="Shape 184"/>
          <p:cNvSpPr txBox="1">
            <a:spLocks noGrp="1"/>
          </p:cNvSpPr>
          <p:nvPr>
            <p:ph type="body" idx="1"/>
          </p:nvPr>
        </p:nvSpPr>
        <p:spPr>
          <a:xfrm>
            <a:off x="457200" y="1600200"/>
            <a:ext cx="8229600" cy="4526100"/>
          </a:xfrm>
          <a:prstGeom prst="rect">
            <a:avLst/>
          </a:prstGeom>
        </p:spPr>
        <p:txBody>
          <a:bodyPr wrap="square" lIns="91425" tIns="91425" rIns="91425" bIns="91425" anchor="t" anchorCtr="0">
            <a:noAutofit/>
          </a:bodyPr>
          <a:lstStyle/>
          <a:p>
            <a:pPr marL="381000" lvl="0" indent="152400">
              <a:spcBef>
                <a:spcPts val="600"/>
              </a:spcBef>
              <a:spcAft>
                <a:spcPts val="0"/>
              </a:spcAft>
              <a:buNone/>
            </a:pPr>
            <a:endParaRPr/>
          </a:p>
        </p:txBody>
      </p:sp>
      <p:sp>
        <p:nvSpPr>
          <p:cNvPr id="185" name="Shape 185"/>
          <p:cNvSpPr txBox="1">
            <a:spLocks noGrp="1"/>
          </p:cNvSpPr>
          <p:nvPr>
            <p:ph type="sldNum" idx="12"/>
          </p:nvPr>
        </p:nvSpPr>
        <p:spPr>
          <a:xfrm>
            <a:off x="4343400" y="6400799"/>
            <a:ext cx="381000" cy="3174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8</a:t>
            </a:fld>
            <a:endParaRPr/>
          </a:p>
        </p:txBody>
      </p:sp>
      <p:pic>
        <p:nvPicPr>
          <p:cNvPr id="186" name="Shape 186"/>
          <p:cNvPicPr preferRelativeResize="0"/>
          <p:nvPr/>
        </p:nvPicPr>
        <p:blipFill>
          <a:blip r:embed="rId3">
            <a:alphaModFix/>
          </a:blip>
          <a:stretch>
            <a:fillRect/>
          </a:stretch>
        </p:blipFill>
        <p:spPr>
          <a:xfrm>
            <a:off x="553750" y="2372500"/>
            <a:ext cx="8133052" cy="211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722313" y="4406900"/>
            <a:ext cx="7772400" cy="1362000"/>
          </a:xfrm>
          <a:prstGeom prst="rect">
            <a:avLst/>
          </a:prstGeom>
        </p:spPr>
        <p:txBody>
          <a:bodyPr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4400" b="1" dirty="0"/>
              <a:t>Delayed Pushing / Laboring Down / Passive Descent</a:t>
            </a:r>
            <a:endParaRPr sz="4400" b="1" dirty="0"/>
          </a:p>
          <a:p>
            <a:pPr marL="0" lvl="0" indent="0">
              <a:spcBef>
                <a:spcPts val="0"/>
              </a:spcBef>
              <a:spcAft>
                <a:spcPts val="0"/>
              </a:spcAft>
              <a:buNone/>
            </a:pPr>
            <a:endParaRPr dirty="0"/>
          </a:p>
        </p:txBody>
      </p:sp>
      <p:sp>
        <p:nvSpPr>
          <p:cNvPr id="229" name="Shape 229"/>
          <p:cNvSpPr txBox="1">
            <a:spLocks noGrp="1"/>
          </p:cNvSpPr>
          <p:nvPr>
            <p:ph type="body" idx="1"/>
          </p:nvPr>
        </p:nvSpPr>
        <p:spPr>
          <a:xfrm>
            <a:off x="722313" y="2906713"/>
            <a:ext cx="7772400" cy="1500300"/>
          </a:xfrm>
          <a:prstGeom prst="rect">
            <a:avLst/>
          </a:prstGeom>
        </p:spPr>
        <p:txBody>
          <a:bodyPr wrap="square" lIns="91425" tIns="91425" rIns="91425" bIns="91425" anchor="b" anchorCtr="0">
            <a:noAutofit/>
          </a:bodyPr>
          <a:lstStyle/>
          <a:p>
            <a:pPr marL="0" lvl="0" indent="0">
              <a:spcBef>
                <a:spcPts val="600"/>
              </a:spcBef>
              <a:spcAft>
                <a:spcPts val="0"/>
              </a:spcAft>
              <a:buNone/>
            </a:pPr>
            <a:endParaRPr/>
          </a:p>
        </p:txBody>
      </p:sp>
      <p:sp>
        <p:nvSpPr>
          <p:cNvPr id="230" name="Shape 230"/>
          <p:cNvSpPr txBox="1">
            <a:spLocks noGrp="1"/>
          </p:cNvSpPr>
          <p:nvPr>
            <p:ph type="sldNum" idx="12"/>
          </p:nvPr>
        </p:nvSpPr>
        <p:spPr>
          <a:xfrm>
            <a:off x="4343400" y="6400800"/>
            <a:ext cx="381000" cy="381000"/>
          </a:xfrm>
          <a:prstGeom prst="rect">
            <a:avLst/>
          </a:prstGeom>
        </p:spPr>
        <p:txBody>
          <a:bodyPr wrap="square" lIns="91425" tIns="45700" rIns="91425" bIns="45700" anchor="t" anchorCtr="0">
            <a:noAutofit/>
          </a:bodyPr>
          <a:lstStyle/>
          <a:p>
            <a:pPr marL="0" lvl="0" indent="0">
              <a:spcBef>
                <a:spcPts val="0"/>
              </a:spcBef>
              <a:spcAft>
                <a:spcPts val="0"/>
              </a:spcAft>
              <a:buClr>
                <a:srgbClr val="FFFFFF"/>
              </a:buClr>
              <a:buSzPts val="1200"/>
              <a:buFont typeface="Cabin"/>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PPT FPQC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3496</TotalTime>
  <Words>2051</Words>
  <Application>Microsoft Macintosh PowerPoint</Application>
  <PresentationFormat>On-screen Show (4:3)</PresentationFormat>
  <Paragraphs>241</Paragraphs>
  <Slides>51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Calibri</vt:lpstr>
      <vt:lpstr>Garamond</vt:lpstr>
      <vt:lpstr>Arial</vt:lpstr>
      <vt:lpstr>Cabin</vt:lpstr>
      <vt:lpstr>PPT FPQC Template</vt:lpstr>
      <vt:lpstr>Second Stage</vt:lpstr>
      <vt:lpstr>Session Outline</vt:lpstr>
      <vt:lpstr>Organization Recommendations</vt:lpstr>
      <vt:lpstr>PowerPoint Presentation</vt:lpstr>
      <vt:lpstr>PowerPoint Presentation</vt:lpstr>
      <vt:lpstr>PowerPoint Presentation</vt:lpstr>
      <vt:lpstr>Epidural</vt:lpstr>
      <vt:lpstr>CMQCC Labor Dystocia Checklist</vt:lpstr>
      <vt:lpstr>Delayed Pushing / Laboring Down / Passive Descent </vt:lpstr>
      <vt:lpstr>Delayed Pushing Laboring Down</vt:lpstr>
      <vt:lpstr>PowerPoint Presentation</vt:lpstr>
      <vt:lpstr>Is Laboring Down for Everyone?</vt:lpstr>
      <vt:lpstr>No difference were found in: </vt:lpstr>
      <vt:lpstr>Immediate pushing group</vt:lpstr>
      <vt:lpstr>What now?</vt:lpstr>
      <vt:lpstr>THE EVIDENCE</vt:lpstr>
      <vt:lpstr>Changing Positions Is Best Practice</vt:lpstr>
      <vt:lpstr>Non-Supine Positions</vt:lpstr>
      <vt:lpstr>Non-Supine Positions</vt:lpstr>
      <vt:lpstr>Which type of pushing do you encourage your patients to do?</vt:lpstr>
      <vt:lpstr>Non-Directed Pushing</vt:lpstr>
      <vt:lpstr>Non-Directed Pushing</vt:lpstr>
      <vt:lpstr>PowerPoint Presentation</vt:lpstr>
      <vt:lpstr>PowerPoint Presentation</vt:lpstr>
      <vt:lpstr>How to Do Open Glottis Pushing</vt:lpstr>
      <vt:lpstr>Supporting the Patient in 2nd Stage</vt:lpstr>
      <vt:lpstr>Change Positions</vt:lpstr>
      <vt:lpstr>PowerPoint Presentation</vt:lpstr>
      <vt:lpstr>Pushing without an Epidural </vt:lpstr>
      <vt:lpstr>Positions without an Epidural</vt:lpstr>
      <vt:lpstr>Pushing with an Epidural</vt:lpstr>
      <vt:lpstr>Inlet Openers:  When the head is high</vt:lpstr>
      <vt:lpstr>Walcher’s Technique</vt:lpstr>
      <vt:lpstr>Close Knees Pushing</vt:lpstr>
      <vt:lpstr>PowerPoint Presentation</vt:lpstr>
      <vt:lpstr>Rotating a Baby in Second Stage</vt:lpstr>
      <vt:lpstr>Epidurals and Malposition</vt:lpstr>
      <vt:lpstr>PowerPoint Presentation</vt:lpstr>
      <vt:lpstr>PowerPoint Presentation</vt:lpstr>
      <vt:lpstr>PowerPoint Presentation</vt:lpstr>
      <vt:lpstr>PowerPoint Presentation</vt:lpstr>
      <vt:lpstr>Practice Scenario</vt:lpstr>
      <vt:lpstr>PowerPoint Presentation</vt:lpstr>
      <vt:lpstr>PowerPoint Presentation</vt:lpstr>
      <vt:lpstr>PowerPoint Presentation</vt:lpstr>
      <vt:lpstr>PowerPoint Presentation</vt:lpstr>
      <vt:lpstr>Patient and Family Education</vt:lpstr>
      <vt:lpstr>PowerPoint Presentation</vt:lpstr>
      <vt:lpstr>PowerPoint Presentation</vt:lpstr>
      <vt:lpstr>Videos</vt:lpstr>
      <vt:lpstr>Take Home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Stage</dc:title>
  <dc:creator>Bronson, Emily</dc:creator>
  <cp:lastModifiedBy>Jessica Brumley</cp:lastModifiedBy>
  <cp:revision>22</cp:revision>
  <dcterms:modified xsi:type="dcterms:W3CDTF">2021-07-26T23:58:47Z</dcterms:modified>
</cp:coreProperties>
</file>