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61"/>
  </p:notesMasterIdLst>
  <p:handoutMasterIdLst>
    <p:handoutMasterId r:id="rId62"/>
  </p:handoutMasterIdLst>
  <p:sldIdLst>
    <p:sldId id="283" r:id="rId3"/>
    <p:sldId id="378" r:id="rId4"/>
    <p:sldId id="379" r:id="rId5"/>
    <p:sldId id="371" r:id="rId6"/>
    <p:sldId id="372" r:id="rId7"/>
    <p:sldId id="373" r:id="rId8"/>
    <p:sldId id="374" r:id="rId9"/>
    <p:sldId id="266" r:id="rId10"/>
    <p:sldId id="333" r:id="rId11"/>
    <p:sldId id="410" r:id="rId12"/>
    <p:sldId id="389" r:id="rId13"/>
    <p:sldId id="399" r:id="rId14"/>
    <p:sldId id="269" r:id="rId15"/>
    <p:sldId id="278" r:id="rId16"/>
    <p:sldId id="398" r:id="rId17"/>
    <p:sldId id="391" r:id="rId18"/>
    <p:sldId id="392" r:id="rId19"/>
    <p:sldId id="394" r:id="rId20"/>
    <p:sldId id="395" r:id="rId21"/>
    <p:sldId id="396" r:id="rId22"/>
    <p:sldId id="397" r:id="rId23"/>
    <p:sldId id="393" r:id="rId24"/>
    <p:sldId id="411" r:id="rId25"/>
    <p:sldId id="413" r:id="rId26"/>
    <p:sldId id="412" r:id="rId27"/>
    <p:sldId id="408" r:id="rId28"/>
    <p:sldId id="380"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381" r:id="rId49"/>
    <p:sldId id="401" r:id="rId50"/>
    <p:sldId id="403" r:id="rId51"/>
    <p:sldId id="382" r:id="rId52"/>
    <p:sldId id="384" r:id="rId53"/>
    <p:sldId id="276" r:id="rId54"/>
    <p:sldId id="405" r:id="rId55"/>
    <p:sldId id="406" r:id="rId56"/>
    <p:sldId id="387" r:id="rId57"/>
    <p:sldId id="404" r:id="rId58"/>
    <p:sldId id="369" r:id="rId59"/>
    <p:sldId id="38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8"/>
            <p14:sldId id="379"/>
            <p14:sldId id="371"/>
            <p14:sldId id="372"/>
            <p14:sldId id="373"/>
            <p14:sldId id="374"/>
            <p14:sldId id="266"/>
            <p14:sldId id="333"/>
            <p14:sldId id="410"/>
            <p14:sldId id="389"/>
            <p14:sldId id="399"/>
            <p14:sldId id="269"/>
            <p14:sldId id="278"/>
            <p14:sldId id="398"/>
            <p14:sldId id="391"/>
            <p14:sldId id="392"/>
            <p14:sldId id="394"/>
            <p14:sldId id="395"/>
            <p14:sldId id="396"/>
            <p14:sldId id="397"/>
            <p14:sldId id="393"/>
            <p14:sldId id="411"/>
            <p14:sldId id="413"/>
            <p14:sldId id="412"/>
            <p14:sldId id="408"/>
            <p14:sldId id="380"/>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381"/>
            <p14:sldId id="401"/>
            <p14:sldId id="403"/>
            <p14:sldId id="382"/>
            <p14:sldId id="384"/>
            <p14:sldId id="276"/>
            <p14:sldId id="405"/>
            <p14:sldId id="406"/>
            <p14:sldId id="387"/>
            <p14:sldId id="404"/>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5"/>
    <a:srgbClr val="E67356"/>
    <a:srgbClr val="D40A7D"/>
    <a:srgbClr val="6B95FD"/>
    <a:srgbClr val="F9A3BC"/>
    <a:srgbClr val="000000"/>
    <a:srgbClr val="F3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7250ECC-00A4-4119-A540-67AC2D645980}" v="2" dt="2021-05-17T23:56:10.893"/>
    <p1510:client id="{E81D7F06-BE9E-4704-BE1F-C2D28AD0DC16}" v="1" dt="2021-05-18T20:23:23.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76172" autoAdjust="0"/>
  </p:normalViewPr>
  <p:slideViewPr>
    <p:cSldViewPr snapToGrid="0" snapToObjects="1">
      <p:cViewPr varScale="1">
        <p:scale>
          <a:sx n="57" d="100"/>
          <a:sy n="57" d="100"/>
        </p:scale>
        <p:origin x="82" y="182"/>
      </p:cViewPr>
      <p:guideLst/>
    </p:cSldViewPr>
  </p:slideViewPr>
  <p:notesTextViewPr>
    <p:cViewPr>
      <p:scale>
        <a:sx n="125" d="100"/>
        <a:sy n="125" d="100"/>
      </p:scale>
      <p:origin x="0" y="0"/>
    </p:cViewPr>
  </p:notesTextViewPr>
  <p:sorterViewPr>
    <p:cViewPr varScale="1">
      <p:scale>
        <a:sx n="1" d="1"/>
        <a:sy n="1" d="1"/>
      </p:scale>
      <p:origin x="0" y="-5340"/>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commentAuthors" Target="commentAuthors.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ILPQC NTSV</a:t>
            </a:r>
            <a:r>
              <a:rPr lang="en-US" baseline="0"/>
              <a:t> C-Section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'Baseline NTSV'!$G$37:$G$42</c:f>
              <c:strCache>
                <c:ptCount val="6"/>
                <c:pt idx="0">
                  <c:v>Baseline (Q4 2019)</c:v>
                </c:pt>
                <c:pt idx="1">
                  <c:v>Jan-21</c:v>
                </c:pt>
                <c:pt idx="2">
                  <c:v>Feb-21</c:v>
                </c:pt>
                <c:pt idx="3">
                  <c:v>Mar-21</c:v>
                </c:pt>
                <c:pt idx="4">
                  <c:v>21-Apr</c:v>
                </c:pt>
                <c:pt idx="5">
                  <c:v>21-May</c:v>
                </c:pt>
              </c:strCache>
            </c:strRef>
          </c:cat>
          <c:val>
            <c:numRef>
              <c:f>'Baseline NTSV'!$H$37:$H$42</c:f>
              <c:numCache>
                <c:formatCode>0%</c:formatCode>
                <c:ptCount val="6"/>
                <c:pt idx="0">
                  <c:v>0.26</c:v>
                </c:pt>
                <c:pt idx="1">
                  <c:v>0.23</c:v>
                </c:pt>
                <c:pt idx="2">
                  <c:v>0.26</c:v>
                </c:pt>
                <c:pt idx="3">
                  <c:v>0.25</c:v>
                </c:pt>
                <c:pt idx="4">
                  <c:v>0.22</c:v>
                </c:pt>
                <c:pt idx="5">
                  <c:v>0.24</c:v>
                </c:pt>
              </c:numCache>
            </c:numRef>
          </c:val>
          <c:smooth val="0"/>
          <c:extLst>
            <c:ext xmlns:c16="http://schemas.microsoft.com/office/drawing/2014/chart" uri="{C3380CC4-5D6E-409C-BE32-E72D297353CC}">
              <c16:uniqueId val="{00000000-F49E-468A-B662-2285F6494CAC}"/>
            </c:ext>
          </c:extLst>
        </c:ser>
        <c:dLbls>
          <c:showLegendKey val="0"/>
          <c:showVal val="0"/>
          <c:showCatName val="0"/>
          <c:showSerName val="0"/>
          <c:showPercent val="0"/>
          <c:showBubbleSize val="0"/>
        </c:dLbls>
        <c:marker val="1"/>
        <c:smooth val="0"/>
        <c:axId val="2129678032"/>
        <c:axId val="2129681360"/>
      </c:lineChart>
      <c:catAx>
        <c:axId val="21296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9681360"/>
        <c:crosses val="autoZero"/>
        <c:auto val="1"/>
        <c:lblAlgn val="ctr"/>
        <c:lblOffset val="100"/>
        <c:noMultiLvlLbl val="0"/>
      </c:catAx>
      <c:valAx>
        <c:axId val="2129681360"/>
        <c:scaling>
          <c:orientation val="minMax"/>
          <c:max val="0.30000000000000004"/>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67803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i="0" u="none" strike="noStrike" baseline="0">
                <a:effectLst/>
              </a:rPr>
              <a:t> </a:t>
            </a:r>
            <a:r>
              <a:rPr lang="en-US" sz="2000" b="0" i="0" u="none" strike="noStrike" baseline="0">
                <a:effectLst/>
              </a:rPr>
              <a:t>Implemented standardized patient education with positive messaging promoting vaginal birth strategies and techniques for women and families</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7'!$B$1:$G$1</c:f>
              <c:strCache>
                <c:ptCount val="6"/>
                <c:pt idx="0">
                  <c:v>Baseline</c:v>
                </c:pt>
                <c:pt idx="1">
                  <c:v>January</c:v>
                </c:pt>
                <c:pt idx="2">
                  <c:v>February</c:v>
                </c:pt>
                <c:pt idx="3">
                  <c:v>March</c:v>
                </c:pt>
                <c:pt idx="4">
                  <c:v>April</c:v>
                </c:pt>
                <c:pt idx="5">
                  <c:v>May</c:v>
                </c:pt>
              </c:strCache>
            </c:strRef>
          </c:cat>
          <c:val>
            <c:numRef>
              <c:f>'SM 7'!$B$2:$G$2</c:f>
              <c:numCache>
                <c:formatCode>General</c:formatCode>
                <c:ptCount val="6"/>
                <c:pt idx="0">
                  <c:v>2.21</c:v>
                </c:pt>
                <c:pt idx="1">
                  <c:v>1.28</c:v>
                </c:pt>
                <c:pt idx="2">
                  <c:v>2.63</c:v>
                </c:pt>
                <c:pt idx="3">
                  <c:v>0</c:v>
                </c:pt>
                <c:pt idx="4">
                  <c:v>4.91</c:v>
                </c:pt>
                <c:pt idx="5">
                  <c:v>4.08</c:v>
                </c:pt>
              </c:numCache>
            </c:numRef>
          </c:val>
          <c:extLst>
            <c:ext xmlns:c16="http://schemas.microsoft.com/office/drawing/2014/chart" uri="{C3380CC4-5D6E-409C-BE32-E72D297353CC}">
              <c16:uniqueId val="{00000000-1C6C-4C76-92E7-6000DE80861C}"/>
            </c:ext>
          </c:extLst>
        </c:ser>
        <c:ser>
          <c:idx val="1"/>
          <c:order val="1"/>
          <c:tx>
            <c:strRef>
              <c:f>'SM 7'!$A$3</c:f>
              <c:strCache>
                <c:ptCount val="1"/>
                <c:pt idx="0">
                  <c:v>Working on it </c:v>
                </c:pt>
              </c:strCache>
            </c:strRef>
          </c:tx>
          <c:spPr>
            <a:solidFill>
              <a:srgbClr val="FFC000"/>
            </a:solidFill>
            <a:ln>
              <a:noFill/>
            </a:ln>
            <a:effectLst/>
          </c:spPr>
          <c:invertIfNegative val="0"/>
          <c:cat>
            <c:strRef>
              <c:f>'SM 7'!$B$1:$G$1</c:f>
              <c:strCache>
                <c:ptCount val="6"/>
                <c:pt idx="0">
                  <c:v>Baseline</c:v>
                </c:pt>
                <c:pt idx="1">
                  <c:v>January</c:v>
                </c:pt>
                <c:pt idx="2">
                  <c:v>February</c:v>
                </c:pt>
                <c:pt idx="3">
                  <c:v>March</c:v>
                </c:pt>
                <c:pt idx="4">
                  <c:v>April</c:v>
                </c:pt>
                <c:pt idx="5">
                  <c:v>May</c:v>
                </c:pt>
              </c:strCache>
            </c:strRef>
          </c:cat>
          <c:val>
            <c:numRef>
              <c:f>'SM 7'!$B$3:$G$3</c:f>
              <c:numCache>
                <c:formatCode>General</c:formatCode>
                <c:ptCount val="6"/>
                <c:pt idx="0">
                  <c:v>18.07</c:v>
                </c:pt>
                <c:pt idx="1">
                  <c:v>30.77</c:v>
                </c:pt>
                <c:pt idx="2">
                  <c:v>42.11</c:v>
                </c:pt>
                <c:pt idx="3">
                  <c:v>60.81</c:v>
                </c:pt>
                <c:pt idx="4">
                  <c:v>62.3</c:v>
                </c:pt>
                <c:pt idx="5">
                  <c:v>65.31</c:v>
                </c:pt>
              </c:numCache>
            </c:numRef>
          </c:val>
          <c:extLst>
            <c:ext xmlns:c16="http://schemas.microsoft.com/office/drawing/2014/chart" uri="{C3380CC4-5D6E-409C-BE32-E72D297353CC}">
              <c16:uniqueId val="{00000001-1C6C-4C76-92E7-6000DE80861C}"/>
            </c:ext>
          </c:extLst>
        </c:ser>
        <c:ser>
          <c:idx val="2"/>
          <c:order val="2"/>
          <c:tx>
            <c:strRef>
              <c:f>'SM 7'!$A$4</c:f>
              <c:strCache>
                <c:ptCount val="1"/>
                <c:pt idx="0">
                  <c:v>Not Started</c:v>
                </c:pt>
              </c:strCache>
            </c:strRef>
          </c:tx>
          <c:spPr>
            <a:solidFill>
              <a:srgbClr val="FF0000"/>
            </a:solidFill>
            <a:ln>
              <a:noFill/>
            </a:ln>
            <a:effectLst/>
          </c:spPr>
          <c:invertIfNegative val="0"/>
          <c:cat>
            <c:strRef>
              <c:f>'SM 7'!$B$1:$G$1</c:f>
              <c:strCache>
                <c:ptCount val="6"/>
                <c:pt idx="0">
                  <c:v>Baseline</c:v>
                </c:pt>
                <c:pt idx="1">
                  <c:v>January</c:v>
                </c:pt>
                <c:pt idx="2">
                  <c:v>February</c:v>
                </c:pt>
                <c:pt idx="3">
                  <c:v>March</c:v>
                </c:pt>
                <c:pt idx="4">
                  <c:v>April</c:v>
                </c:pt>
                <c:pt idx="5">
                  <c:v>May</c:v>
                </c:pt>
              </c:strCache>
            </c:strRef>
          </c:cat>
          <c:val>
            <c:numRef>
              <c:f>'SM 7'!$B$4:$G$4</c:f>
              <c:numCache>
                <c:formatCode>General</c:formatCode>
                <c:ptCount val="6"/>
                <c:pt idx="0">
                  <c:v>80.72</c:v>
                </c:pt>
                <c:pt idx="1">
                  <c:v>67.95</c:v>
                </c:pt>
                <c:pt idx="2">
                  <c:v>55.26</c:v>
                </c:pt>
                <c:pt idx="3">
                  <c:v>39.19</c:v>
                </c:pt>
                <c:pt idx="4">
                  <c:v>32.79</c:v>
                </c:pt>
                <c:pt idx="5">
                  <c:v>30.61</c:v>
                </c:pt>
              </c:numCache>
            </c:numRef>
          </c:val>
          <c:extLst>
            <c:ext xmlns:c16="http://schemas.microsoft.com/office/drawing/2014/chart" uri="{C3380CC4-5D6E-409C-BE32-E72D297353CC}">
              <c16:uniqueId val="{00000002-1C6C-4C76-92E7-6000DE80861C}"/>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and integrated PVB order sets, protocols, and documentation into the EMR</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3'!$A$2</c:f>
              <c:strCache>
                <c:ptCount val="1"/>
                <c:pt idx="0">
                  <c:v>In Place</c:v>
                </c:pt>
              </c:strCache>
            </c:strRef>
          </c:tx>
          <c:spPr>
            <a:solidFill>
              <a:srgbClr val="00B050"/>
            </a:solidFill>
            <a:ln>
              <a:noFill/>
            </a:ln>
            <a:effectLst/>
          </c:spPr>
          <c:invertIfNegative val="0"/>
          <c:cat>
            <c:strRef>
              <c:f>'SM 3'!$B$1:$G$1</c:f>
              <c:strCache>
                <c:ptCount val="6"/>
                <c:pt idx="0">
                  <c:v>Baseline</c:v>
                </c:pt>
                <c:pt idx="1">
                  <c:v>January</c:v>
                </c:pt>
                <c:pt idx="2">
                  <c:v>February</c:v>
                </c:pt>
                <c:pt idx="3">
                  <c:v>March</c:v>
                </c:pt>
                <c:pt idx="4">
                  <c:v>April</c:v>
                </c:pt>
                <c:pt idx="5">
                  <c:v>May</c:v>
                </c:pt>
              </c:strCache>
            </c:strRef>
          </c:cat>
          <c:val>
            <c:numRef>
              <c:f>'SM 3'!$B$2:$G$2</c:f>
              <c:numCache>
                <c:formatCode>General</c:formatCode>
                <c:ptCount val="6"/>
                <c:pt idx="0">
                  <c:v>2.38</c:v>
                </c:pt>
                <c:pt idx="1">
                  <c:v>1.28</c:v>
                </c:pt>
                <c:pt idx="2">
                  <c:v>1.32</c:v>
                </c:pt>
                <c:pt idx="3">
                  <c:v>1.36</c:v>
                </c:pt>
                <c:pt idx="4">
                  <c:v>0</c:v>
                </c:pt>
                <c:pt idx="5">
                  <c:v>0</c:v>
                </c:pt>
              </c:numCache>
            </c:numRef>
          </c:val>
          <c:extLst>
            <c:ext xmlns:c16="http://schemas.microsoft.com/office/drawing/2014/chart" uri="{C3380CC4-5D6E-409C-BE32-E72D297353CC}">
              <c16:uniqueId val="{00000000-8DAD-4116-9581-D3F0BB6B36F2}"/>
            </c:ext>
          </c:extLst>
        </c:ser>
        <c:ser>
          <c:idx val="1"/>
          <c:order val="1"/>
          <c:tx>
            <c:strRef>
              <c:f>'SM 3'!$A$3</c:f>
              <c:strCache>
                <c:ptCount val="1"/>
                <c:pt idx="0">
                  <c:v>Working on it </c:v>
                </c:pt>
              </c:strCache>
            </c:strRef>
          </c:tx>
          <c:spPr>
            <a:solidFill>
              <a:srgbClr val="FFC000"/>
            </a:solidFill>
            <a:ln>
              <a:noFill/>
            </a:ln>
            <a:effectLst/>
          </c:spPr>
          <c:invertIfNegative val="0"/>
          <c:cat>
            <c:strRef>
              <c:f>'SM 3'!$B$1:$G$1</c:f>
              <c:strCache>
                <c:ptCount val="6"/>
                <c:pt idx="0">
                  <c:v>Baseline</c:v>
                </c:pt>
                <c:pt idx="1">
                  <c:v>January</c:v>
                </c:pt>
                <c:pt idx="2">
                  <c:v>February</c:v>
                </c:pt>
                <c:pt idx="3">
                  <c:v>March</c:v>
                </c:pt>
                <c:pt idx="4">
                  <c:v>April</c:v>
                </c:pt>
                <c:pt idx="5">
                  <c:v>May</c:v>
                </c:pt>
              </c:strCache>
            </c:strRef>
          </c:cat>
          <c:val>
            <c:numRef>
              <c:f>'SM 3'!$B$3:$G$3</c:f>
              <c:numCache>
                <c:formatCode>General</c:formatCode>
                <c:ptCount val="6"/>
                <c:pt idx="0">
                  <c:v>9.52</c:v>
                </c:pt>
                <c:pt idx="1">
                  <c:v>28.21</c:v>
                </c:pt>
                <c:pt idx="2">
                  <c:v>39.47</c:v>
                </c:pt>
                <c:pt idx="3">
                  <c:v>54.05</c:v>
                </c:pt>
                <c:pt idx="4">
                  <c:v>65.569999999999993</c:v>
                </c:pt>
                <c:pt idx="5">
                  <c:v>65.31</c:v>
                </c:pt>
              </c:numCache>
            </c:numRef>
          </c:val>
          <c:extLst>
            <c:ext xmlns:c16="http://schemas.microsoft.com/office/drawing/2014/chart" uri="{C3380CC4-5D6E-409C-BE32-E72D297353CC}">
              <c16:uniqueId val="{00000001-8DAD-4116-9581-D3F0BB6B36F2}"/>
            </c:ext>
          </c:extLst>
        </c:ser>
        <c:ser>
          <c:idx val="2"/>
          <c:order val="2"/>
          <c:tx>
            <c:strRef>
              <c:f>'SM 3'!$A$4</c:f>
              <c:strCache>
                <c:ptCount val="1"/>
                <c:pt idx="0">
                  <c:v>Not Started</c:v>
                </c:pt>
              </c:strCache>
            </c:strRef>
          </c:tx>
          <c:spPr>
            <a:solidFill>
              <a:srgbClr val="FF0000"/>
            </a:solidFill>
            <a:ln>
              <a:noFill/>
            </a:ln>
            <a:effectLst/>
          </c:spPr>
          <c:invertIfNegative val="0"/>
          <c:cat>
            <c:strRef>
              <c:f>'SM 3'!$B$1:$G$1</c:f>
              <c:strCache>
                <c:ptCount val="6"/>
                <c:pt idx="0">
                  <c:v>Baseline</c:v>
                </c:pt>
                <c:pt idx="1">
                  <c:v>January</c:v>
                </c:pt>
                <c:pt idx="2">
                  <c:v>February</c:v>
                </c:pt>
                <c:pt idx="3">
                  <c:v>March</c:v>
                </c:pt>
                <c:pt idx="4">
                  <c:v>April</c:v>
                </c:pt>
                <c:pt idx="5">
                  <c:v>May</c:v>
                </c:pt>
              </c:strCache>
            </c:strRef>
          </c:cat>
          <c:val>
            <c:numRef>
              <c:f>'SM 3'!$B$4:$G$4</c:f>
              <c:numCache>
                <c:formatCode>General</c:formatCode>
                <c:ptCount val="6"/>
                <c:pt idx="0">
                  <c:v>88.1</c:v>
                </c:pt>
                <c:pt idx="1">
                  <c:v>70.510000000000005</c:v>
                </c:pt>
                <c:pt idx="2">
                  <c:v>59.21</c:v>
                </c:pt>
                <c:pt idx="3">
                  <c:v>44.59</c:v>
                </c:pt>
                <c:pt idx="4">
                  <c:v>34.43</c:v>
                </c:pt>
                <c:pt idx="5">
                  <c:v>34.69</c:v>
                </c:pt>
              </c:numCache>
            </c:numRef>
          </c:val>
          <c:extLst>
            <c:ext xmlns:c16="http://schemas.microsoft.com/office/drawing/2014/chart" uri="{C3380CC4-5D6E-409C-BE32-E72D297353CC}">
              <c16:uniqueId val="{00000002-8DAD-4116-9581-D3F0BB6B36F2}"/>
            </c:ext>
          </c:extLst>
        </c:ser>
        <c:ser>
          <c:idx val="3"/>
          <c:order val="3"/>
          <c:tx>
            <c:strRef>
              <c:f>'SM 3'!$A$5</c:f>
              <c:strCache>
                <c:ptCount val="1"/>
              </c:strCache>
            </c:strRef>
          </c:tx>
          <c:spPr>
            <a:solidFill>
              <a:schemeClr val="accent4"/>
            </a:solidFill>
            <a:ln>
              <a:noFill/>
            </a:ln>
            <a:effectLst/>
          </c:spPr>
          <c:invertIfNegative val="0"/>
          <c:cat>
            <c:strRef>
              <c:f>'SM 3'!$B$1:$G$1</c:f>
              <c:strCache>
                <c:ptCount val="6"/>
                <c:pt idx="0">
                  <c:v>Baseline</c:v>
                </c:pt>
                <c:pt idx="1">
                  <c:v>January</c:v>
                </c:pt>
                <c:pt idx="2">
                  <c:v>February</c:v>
                </c:pt>
                <c:pt idx="3">
                  <c:v>March</c:v>
                </c:pt>
                <c:pt idx="4">
                  <c:v>April</c:v>
                </c:pt>
                <c:pt idx="5">
                  <c:v>May</c:v>
                </c:pt>
              </c:strCache>
            </c:strRef>
          </c:cat>
          <c:val>
            <c:numRef>
              <c:f>'SM 3'!$B$5:$G$5</c:f>
              <c:numCache>
                <c:formatCode>General</c:formatCode>
                <c:ptCount val="6"/>
              </c:numCache>
            </c:numRef>
          </c:val>
          <c:extLst>
            <c:ext xmlns:c16="http://schemas.microsoft.com/office/drawing/2014/chart" uri="{C3380CC4-5D6E-409C-BE32-E72D297353CC}">
              <c16:uniqueId val="{00000003-8DAD-4116-9581-D3F0BB6B36F2}"/>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Overall</a:t>
            </a:r>
            <a:r>
              <a:rPr lang="en-US" sz="1600" b="1" baseline="0" dirty="0" smtClean="0"/>
              <a:t> hospital vs. Top quartile scale scores</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42437664041996"/>
          <c:y val="0.12728124999999998"/>
          <c:w val="0.73814337270341213"/>
          <c:h val="0.69406028543307086"/>
        </c:manualLayout>
      </c:layout>
      <c:barChart>
        <c:barDir val="bar"/>
        <c:grouping val="clustered"/>
        <c:varyColors val="0"/>
        <c:ser>
          <c:idx val="0"/>
          <c:order val="0"/>
          <c:tx>
            <c:strRef>
              <c:f>Sheet1!$B$1</c:f>
              <c:strCache>
                <c:ptCount val="1"/>
                <c:pt idx="0">
                  <c:v>Overall Hospital</c:v>
                </c:pt>
              </c:strCache>
            </c:strRef>
          </c:tx>
          <c:spPr>
            <a:solidFill>
              <a:schemeClr val="accent6"/>
            </a:solidFill>
            <a:ln>
              <a:noFill/>
            </a:ln>
            <a:effectLst/>
          </c:spPr>
          <c:invertIfNegative val="0"/>
          <c:cat>
            <c:strRef>
              <c:f>Sheet1!$A$2:$A$3</c:f>
              <c:strCache>
                <c:ptCount val="2"/>
                <c:pt idx="0">
                  <c:v>Unit Microculture</c:v>
                </c:pt>
                <c:pt idx="1">
                  <c:v>Patient Safety</c:v>
                </c:pt>
              </c:strCache>
            </c:strRef>
          </c:cat>
          <c:val>
            <c:numRef>
              <c:f>Sheet1!$B$2:$B$3</c:f>
              <c:numCache>
                <c:formatCode>General</c:formatCode>
                <c:ptCount val="2"/>
                <c:pt idx="0">
                  <c:v>2.7</c:v>
                </c:pt>
                <c:pt idx="1">
                  <c:v>2.81</c:v>
                </c:pt>
              </c:numCache>
            </c:numRef>
          </c:val>
          <c:extLst>
            <c:ext xmlns:c16="http://schemas.microsoft.com/office/drawing/2014/chart" uri="{C3380CC4-5D6E-409C-BE32-E72D297353CC}">
              <c16:uniqueId val="{00000000-E1C4-4418-A2CB-0F3CE5D4A09F}"/>
            </c:ext>
          </c:extLst>
        </c:ser>
        <c:ser>
          <c:idx val="1"/>
          <c:order val="1"/>
          <c:tx>
            <c:strRef>
              <c:f>Sheet1!$C$1</c:f>
              <c:strCache>
                <c:ptCount val="1"/>
                <c:pt idx="0">
                  <c:v>Top Quartile</c:v>
                </c:pt>
              </c:strCache>
            </c:strRef>
          </c:tx>
          <c:spPr>
            <a:solidFill>
              <a:schemeClr val="accent5"/>
            </a:solidFill>
            <a:ln>
              <a:noFill/>
            </a:ln>
            <a:effectLst/>
          </c:spPr>
          <c:invertIfNegative val="0"/>
          <c:cat>
            <c:strRef>
              <c:f>Sheet1!$A$2:$A$3</c:f>
              <c:strCache>
                <c:ptCount val="2"/>
                <c:pt idx="0">
                  <c:v>Unit Microculture</c:v>
                </c:pt>
                <c:pt idx="1">
                  <c:v>Patient Safety</c:v>
                </c:pt>
              </c:strCache>
            </c:strRef>
          </c:cat>
          <c:val>
            <c:numRef>
              <c:f>Sheet1!$C$2:$C$3</c:f>
              <c:numCache>
                <c:formatCode>General</c:formatCode>
                <c:ptCount val="2"/>
                <c:pt idx="0">
                  <c:v>2.84</c:v>
                </c:pt>
                <c:pt idx="1">
                  <c:v>2.99</c:v>
                </c:pt>
              </c:numCache>
            </c:numRef>
          </c:val>
          <c:extLst>
            <c:ext xmlns:c16="http://schemas.microsoft.com/office/drawing/2014/chart" uri="{C3380CC4-5D6E-409C-BE32-E72D297353CC}">
              <c16:uniqueId val="{00000001-E1C4-4418-A2CB-0F3CE5D4A09F}"/>
            </c:ext>
          </c:extLst>
        </c:ser>
        <c:dLbls>
          <c:showLegendKey val="0"/>
          <c:showVal val="0"/>
          <c:showCatName val="0"/>
          <c:showSerName val="0"/>
          <c:showPercent val="0"/>
          <c:showBubbleSize val="0"/>
        </c:dLbls>
        <c:gapWidth val="182"/>
        <c:axId val="443147768"/>
        <c:axId val="443145800"/>
      </c:barChart>
      <c:catAx>
        <c:axId val="44314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3145800"/>
        <c:crosses val="autoZero"/>
        <c:auto val="1"/>
        <c:lblAlgn val="ctr"/>
        <c:lblOffset val="100"/>
        <c:noMultiLvlLbl val="0"/>
      </c:catAx>
      <c:valAx>
        <c:axId val="443145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147768"/>
        <c:crosses val="autoZero"/>
        <c:crossBetween val="between"/>
      </c:valAx>
      <c:spPr>
        <a:noFill/>
        <a:ln>
          <a:noFill/>
        </a:ln>
        <a:effectLst/>
      </c:spPr>
    </c:plotArea>
    <c:legend>
      <c:legendPos val="b"/>
      <c:layout>
        <c:manualLayout>
          <c:xMode val="edge"/>
          <c:yMode val="edge"/>
          <c:x val="0.32342300962379705"/>
          <c:y val="0.94385613960417114"/>
          <c:w val="0.342737177384077"/>
          <c:h val="5.6143860395828901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t>MDs at Other</a:t>
            </a:r>
            <a:r>
              <a:rPr lang="en-US" sz="1600" b="1" baseline="0" dirty="0" smtClean="0"/>
              <a:t> hospitals vs. Top quartile hospitals</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Other Hospitals &gt;=22.7% (MDs)</c:v>
                </c:pt>
              </c:strCache>
            </c:strRef>
          </c:tx>
          <c:spPr>
            <a:solidFill>
              <a:schemeClr val="accent6"/>
            </a:solidFill>
            <a:ln>
              <a:noFill/>
            </a:ln>
            <a:effectLst/>
          </c:spPr>
          <c:invertIfNegative val="0"/>
          <c:cat>
            <c:strRef>
              <c:f>Sheet1!$A$2:$A$3</c:f>
              <c:strCache>
                <c:ptCount val="2"/>
                <c:pt idx="0">
                  <c:v>Best Practices</c:v>
                </c:pt>
                <c:pt idx="1">
                  <c:v>Patient Safety</c:v>
                </c:pt>
              </c:strCache>
            </c:strRef>
          </c:cat>
          <c:val>
            <c:numRef>
              <c:f>Sheet1!$B$2:$B$3</c:f>
              <c:numCache>
                <c:formatCode>General</c:formatCode>
                <c:ptCount val="2"/>
                <c:pt idx="0">
                  <c:v>2.84</c:v>
                </c:pt>
                <c:pt idx="1">
                  <c:v>3.05</c:v>
                </c:pt>
              </c:numCache>
            </c:numRef>
          </c:val>
          <c:extLst>
            <c:ext xmlns:c16="http://schemas.microsoft.com/office/drawing/2014/chart" uri="{C3380CC4-5D6E-409C-BE32-E72D297353CC}">
              <c16:uniqueId val="{00000000-22A7-49DF-8915-67BFFAC2C813}"/>
            </c:ext>
          </c:extLst>
        </c:ser>
        <c:ser>
          <c:idx val="1"/>
          <c:order val="1"/>
          <c:tx>
            <c:strRef>
              <c:f>Sheet1!$C$1</c:f>
              <c:strCache>
                <c:ptCount val="1"/>
                <c:pt idx="0">
                  <c:v>Top Quartile &lt;=22.7% (MDs)</c:v>
                </c:pt>
              </c:strCache>
            </c:strRef>
          </c:tx>
          <c:spPr>
            <a:solidFill>
              <a:schemeClr val="accent5"/>
            </a:solidFill>
            <a:ln>
              <a:noFill/>
            </a:ln>
            <a:effectLst/>
          </c:spPr>
          <c:invertIfNegative val="0"/>
          <c:cat>
            <c:strRef>
              <c:f>Sheet1!$A$2:$A$3</c:f>
              <c:strCache>
                <c:ptCount val="2"/>
                <c:pt idx="0">
                  <c:v>Best Practices</c:v>
                </c:pt>
                <c:pt idx="1">
                  <c:v>Patient Safety</c:v>
                </c:pt>
              </c:strCache>
            </c:strRef>
          </c:cat>
          <c:val>
            <c:numRef>
              <c:f>Sheet1!$C$2:$C$3</c:f>
              <c:numCache>
                <c:formatCode>General</c:formatCode>
                <c:ptCount val="2"/>
                <c:pt idx="0">
                  <c:v>2.99</c:v>
                </c:pt>
                <c:pt idx="1">
                  <c:v>3.17</c:v>
                </c:pt>
              </c:numCache>
            </c:numRef>
          </c:val>
          <c:extLst>
            <c:ext xmlns:c16="http://schemas.microsoft.com/office/drawing/2014/chart" uri="{C3380CC4-5D6E-409C-BE32-E72D297353CC}">
              <c16:uniqueId val="{00000001-22A7-49DF-8915-67BFFAC2C813}"/>
            </c:ext>
          </c:extLst>
        </c:ser>
        <c:dLbls>
          <c:showLegendKey val="0"/>
          <c:showVal val="0"/>
          <c:showCatName val="0"/>
          <c:showSerName val="0"/>
          <c:showPercent val="0"/>
          <c:showBubbleSize val="0"/>
        </c:dLbls>
        <c:gapWidth val="182"/>
        <c:axId val="449692192"/>
        <c:axId val="449698096"/>
      </c:barChart>
      <c:catAx>
        <c:axId val="44969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9698096"/>
        <c:crosses val="autoZero"/>
        <c:auto val="1"/>
        <c:lblAlgn val="ctr"/>
        <c:lblOffset val="100"/>
        <c:noMultiLvlLbl val="0"/>
      </c:catAx>
      <c:valAx>
        <c:axId val="449698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692192"/>
        <c:crosses val="autoZero"/>
        <c:crossBetween val="between"/>
      </c:valAx>
      <c:spPr>
        <a:noFill/>
        <a:ln>
          <a:noFill/>
        </a:ln>
        <a:effectLst/>
      </c:spPr>
    </c:plotArea>
    <c:legend>
      <c:legendPos val="b"/>
      <c:layout>
        <c:manualLayout>
          <c:xMode val="edge"/>
          <c:yMode val="edge"/>
          <c:x val="7.1240769903762047E-2"/>
          <c:y val="0.91929438801713925"/>
          <c:w val="0.85751846019247591"/>
          <c:h val="6.747515167161481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t>RNs at Other</a:t>
            </a:r>
            <a:r>
              <a:rPr lang="en-US" sz="1600" b="1" baseline="0" dirty="0" smtClean="0"/>
              <a:t> hospitals vs. Top quartile hospitals</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Other Hospital (RN) &gt;=22.7%</c:v>
                </c:pt>
              </c:strCache>
            </c:strRef>
          </c:tx>
          <c:spPr>
            <a:solidFill>
              <a:schemeClr val="accent6"/>
            </a:solidFill>
            <a:ln>
              <a:noFill/>
            </a:ln>
            <a:effectLst/>
          </c:spPr>
          <c:invertIfNegative val="0"/>
          <c:cat>
            <c:strRef>
              <c:f>Sheet1!$A$2:$A$4</c:f>
              <c:strCache>
                <c:ptCount val="3"/>
                <c:pt idx="0">
                  <c:v>Fear</c:v>
                </c:pt>
                <c:pt idx="1">
                  <c:v>Unit Microculture</c:v>
                </c:pt>
                <c:pt idx="2">
                  <c:v>Patient Safety</c:v>
                </c:pt>
              </c:strCache>
            </c:strRef>
          </c:cat>
          <c:val>
            <c:numRef>
              <c:f>Sheet1!$B$2:$B$4</c:f>
              <c:numCache>
                <c:formatCode>General</c:formatCode>
                <c:ptCount val="3"/>
                <c:pt idx="0">
                  <c:v>1.32</c:v>
                </c:pt>
                <c:pt idx="1">
                  <c:v>2.66</c:v>
                </c:pt>
                <c:pt idx="2">
                  <c:v>2.78</c:v>
                </c:pt>
              </c:numCache>
            </c:numRef>
          </c:val>
          <c:extLst>
            <c:ext xmlns:c16="http://schemas.microsoft.com/office/drawing/2014/chart" uri="{C3380CC4-5D6E-409C-BE32-E72D297353CC}">
              <c16:uniqueId val="{00000000-8649-4B29-AAD0-C0FD824FE978}"/>
            </c:ext>
          </c:extLst>
        </c:ser>
        <c:ser>
          <c:idx val="1"/>
          <c:order val="1"/>
          <c:tx>
            <c:strRef>
              <c:f>Sheet1!$C$1</c:f>
              <c:strCache>
                <c:ptCount val="1"/>
                <c:pt idx="0">
                  <c:v>Top Quartile (RN) &lt;22.7%</c:v>
                </c:pt>
              </c:strCache>
            </c:strRef>
          </c:tx>
          <c:spPr>
            <a:solidFill>
              <a:schemeClr val="accent5"/>
            </a:solidFill>
            <a:ln>
              <a:noFill/>
            </a:ln>
            <a:effectLst/>
          </c:spPr>
          <c:invertIfNegative val="0"/>
          <c:cat>
            <c:strRef>
              <c:f>Sheet1!$A$2:$A$4</c:f>
              <c:strCache>
                <c:ptCount val="3"/>
                <c:pt idx="0">
                  <c:v>Fear</c:v>
                </c:pt>
                <c:pt idx="1">
                  <c:v>Unit Microculture</c:v>
                </c:pt>
                <c:pt idx="2">
                  <c:v>Patient Safety</c:v>
                </c:pt>
              </c:strCache>
            </c:strRef>
          </c:cat>
          <c:val>
            <c:numRef>
              <c:f>Sheet1!$C$2:$C$4</c:f>
              <c:numCache>
                <c:formatCode>General</c:formatCode>
                <c:ptCount val="3"/>
                <c:pt idx="0">
                  <c:v>1.37</c:v>
                </c:pt>
                <c:pt idx="1">
                  <c:v>2.8</c:v>
                </c:pt>
                <c:pt idx="2">
                  <c:v>2.92</c:v>
                </c:pt>
              </c:numCache>
            </c:numRef>
          </c:val>
          <c:extLst>
            <c:ext xmlns:c16="http://schemas.microsoft.com/office/drawing/2014/chart" uri="{C3380CC4-5D6E-409C-BE32-E72D297353CC}">
              <c16:uniqueId val="{00000001-8649-4B29-AAD0-C0FD824FE978}"/>
            </c:ext>
          </c:extLst>
        </c:ser>
        <c:dLbls>
          <c:showLegendKey val="0"/>
          <c:showVal val="0"/>
          <c:showCatName val="0"/>
          <c:showSerName val="0"/>
          <c:showPercent val="0"/>
          <c:showBubbleSize val="0"/>
        </c:dLbls>
        <c:gapWidth val="182"/>
        <c:axId val="776125136"/>
        <c:axId val="776128744"/>
      </c:barChart>
      <c:catAx>
        <c:axId val="77612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76128744"/>
        <c:crosses val="autoZero"/>
        <c:auto val="1"/>
        <c:lblAlgn val="ctr"/>
        <c:lblOffset val="100"/>
        <c:noMultiLvlLbl val="0"/>
      </c:catAx>
      <c:valAx>
        <c:axId val="776128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125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May 2021</a:t>
            </a:r>
            <a:endParaRPr lang="en-US">
              <a:effectLst/>
            </a:endParaRPr>
          </a:p>
          <a:p>
            <a:pPr>
              <a:defRPr/>
            </a:pPr>
            <a:r>
              <a:rPr lang="en-US" sz="1800" b="0" i="0" baseline="0">
                <a:effectLst/>
              </a:rPr>
              <a:t>NTSV C-Section Rate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8"/>
            <c:invertIfNegative val="0"/>
            <c:bubble3D val="0"/>
            <c:spPr>
              <a:solidFill>
                <a:srgbClr val="7030A0"/>
              </a:solidFill>
              <a:ln w="38100">
                <a:solidFill>
                  <a:srgbClr val="7030A0"/>
                </a:solidFill>
              </a:ln>
              <a:effectLst/>
            </c:spPr>
            <c:extLst>
              <c:ext xmlns:c16="http://schemas.microsoft.com/office/drawing/2014/chart" uri="{C3380CC4-5D6E-409C-BE32-E72D297353CC}">
                <c16:uniqueId val="{00000001-BF56-4601-AC70-72995F1508E3}"/>
              </c:ext>
            </c:extLst>
          </c:dPt>
          <c:val>
            <c:numRef>
              <c:f>'May NTSV '!$C$1:$C$52</c:f>
              <c:numCache>
                <c:formatCode>0%</c:formatCode>
                <c:ptCount val="52"/>
                <c:pt idx="1">
                  <c:v>0</c:v>
                </c:pt>
                <c:pt idx="2">
                  <c:v>0</c:v>
                </c:pt>
                <c:pt idx="3">
                  <c:v>0</c:v>
                </c:pt>
                <c:pt idx="4">
                  <c:v>4.878048780487805E-2</c:v>
                </c:pt>
                <c:pt idx="5">
                  <c:v>5.8823529411764705E-2</c:v>
                </c:pt>
                <c:pt idx="6">
                  <c:v>7.6923076923076927E-2</c:v>
                </c:pt>
                <c:pt idx="7">
                  <c:v>9.0909090909090912E-2</c:v>
                </c:pt>
                <c:pt idx="8">
                  <c:v>0.13636363636363635</c:v>
                </c:pt>
                <c:pt idx="9">
                  <c:v>0.14285714285714285</c:v>
                </c:pt>
                <c:pt idx="10">
                  <c:v>0.14285714285714285</c:v>
                </c:pt>
                <c:pt idx="11">
                  <c:v>0.14492753623188406</c:v>
                </c:pt>
                <c:pt idx="12">
                  <c:v>0.16666666666666666</c:v>
                </c:pt>
                <c:pt idx="13">
                  <c:v>0.16981132075471697</c:v>
                </c:pt>
                <c:pt idx="14">
                  <c:v>0.17073170731707318</c:v>
                </c:pt>
                <c:pt idx="15">
                  <c:v>0.17258883248730963</c:v>
                </c:pt>
                <c:pt idx="16">
                  <c:v>0.18181818181818182</c:v>
                </c:pt>
                <c:pt idx="17">
                  <c:v>0.18181818181818182</c:v>
                </c:pt>
                <c:pt idx="18">
                  <c:v>0.2</c:v>
                </c:pt>
                <c:pt idx="19">
                  <c:v>0.20512820512820512</c:v>
                </c:pt>
                <c:pt idx="20">
                  <c:v>0.21052631578947367</c:v>
                </c:pt>
                <c:pt idx="21">
                  <c:v>0.21428571428571427</c:v>
                </c:pt>
                <c:pt idx="22">
                  <c:v>0.21666666666666667</c:v>
                </c:pt>
                <c:pt idx="23">
                  <c:v>0.21794871794871795</c:v>
                </c:pt>
                <c:pt idx="24">
                  <c:v>0.21951219512195122</c:v>
                </c:pt>
                <c:pt idx="25">
                  <c:v>0.22222222222222221</c:v>
                </c:pt>
                <c:pt idx="26">
                  <c:v>0.22222222222222221</c:v>
                </c:pt>
                <c:pt idx="27">
                  <c:v>0.23529411764705882</c:v>
                </c:pt>
                <c:pt idx="28">
                  <c:v>0.24</c:v>
                </c:pt>
                <c:pt idx="29">
                  <c:v>0.24384787472035793</c:v>
                </c:pt>
                <c:pt idx="30">
                  <c:v>0.25</c:v>
                </c:pt>
                <c:pt idx="31">
                  <c:v>0.25</c:v>
                </c:pt>
                <c:pt idx="32">
                  <c:v>0.25925925925925924</c:v>
                </c:pt>
                <c:pt idx="33">
                  <c:v>0.27027027027027029</c:v>
                </c:pt>
                <c:pt idx="34">
                  <c:v>0.27272727272727271</c:v>
                </c:pt>
                <c:pt idx="35">
                  <c:v>0.2857142857142857</c:v>
                </c:pt>
                <c:pt idx="36">
                  <c:v>0.29166666666666669</c:v>
                </c:pt>
                <c:pt idx="37">
                  <c:v>0.29411764705882354</c:v>
                </c:pt>
                <c:pt idx="38">
                  <c:v>0.3</c:v>
                </c:pt>
                <c:pt idx="39">
                  <c:v>0.3</c:v>
                </c:pt>
                <c:pt idx="40">
                  <c:v>0.3</c:v>
                </c:pt>
                <c:pt idx="41">
                  <c:v>0.30769230769230771</c:v>
                </c:pt>
                <c:pt idx="42">
                  <c:v>0.34831460674157305</c:v>
                </c:pt>
                <c:pt idx="43">
                  <c:v>0.35294117647058826</c:v>
                </c:pt>
                <c:pt idx="44">
                  <c:v>0.36538461538461536</c:v>
                </c:pt>
                <c:pt idx="45">
                  <c:v>0.37931034482758619</c:v>
                </c:pt>
                <c:pt idx="46">
                  <c:v>0.42857142857142855</c:v>
                </c:pt>
                <c:pt idx="47">
                  <c:v>0.45454545454545453</c:v>
                </c:pt>
                <c:pt idx="48">
                  <c:v>0.5</c:v>
                </c:pt>
                <c:pt idx="49">
                  <c:v>0.5</c:v>
                </c:pt>
                <c:pt idx="50">
                  <c:v>0.5</c:v>
                </c:pt>
                <c:pt idx="51">
                  <c:v>0</c:v>
                </c:pt>
              </c:numCache>
            </c:numRef>
          </c:val>
          <c:extLst>
            <c:ext xmlns:c16="http://schemas.microsoft.com/office/drawing/2014/chart" uri="{C3380CC4-5D6E-409C-BE32-E72D297353CC}">
              <c16:uniqueId val="{00000000-BF56-4601-AC70-72995F1508E3}"/>
            </c:ext>
          </c:extLst>
        </c:ser>
        <c:dLbls>
          <c:showLegendKey val="0"/>
          <c:showVal val="0"/>
          <c:showCatName val="0"/>
          <c:showSerName val="0"/>
          <c:showPercent val="0"/>
          <c:showBubbleSize val="0"/>
        </c:dLbls>
        <c:gapWidth val="219"/>
        <c:overlap val="-27"/>
        <c:axId val="1808472303"/>
        <c:axId val="1808486863"/>
      </c:barChart>
      <c:catAx>
        <c:axId val="1808472303"/>
        <c:scaling>
          <c:orientation val="minMax"/>
        </c:scaling>
        <c:delete val="1"/>
        <c:axPos val="b"/>
        <c:numFmt formatCode="General" sourceLinked="1"/>
        <c:majorTickMark val="none"/>
        <c:minorTickMark val="none"/>
        <c:tickLblPos val="nextTo"/>
        <c:crossAx val="1808486863"/>
        <c:crosses val="autoZero"/>
        <c:auto val="1"/>
        <c:lblAlgn val="ctr"/>
        <c:lblOffset val="100"/>
        <c:noMultiLvlLbl val="0"/>
      </c:catAx>
      <c:valAx>
        <c:axId val="1808486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472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dirty="0">
                <a:effectLst/>
              </a:rPr>
              <a:t>% of NTSV C-Sections Meeting ACOG/SMFM Criteria for ILPQC Hospitals </a:t>
            </a:r>
            <a:r>
              <a:rPr lang="en-US" sz="1200" b="0" i="0" baseline="0" dirty="0" smtClean="0">
                <a:effectLst/>
              </a:rPr>
              <a:t>B </a:t>
            </a:r>
            <a:endParaRPr lang="en-US" sz="105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'ACOG.SMFM '!$B$1</c:f>
              <c:strCache>
                <c:ptCount val="1"/>
                <c:pt idx="0">
                  <c:v>Baseline</c:v>
                </c:pt>
              </c:strCache>
            </c:strRef>
          </c:tx>
          <c:spPr>
            <a:solidFill>
              <a:schemeClr val="accent5">
                <a:lumMod val="60000"/>
                <a:lumOff val="40000"/>
              </a:schemeClr>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'!$B$2:$B$5</c:f>
              <c:numCache>
                <c:formatCode>General</c:formatCode>
                <c:ptCount val="4"/>
                <c:pt idx="0">
                  <c:v>51</c:v>
                </c:pt>
                <c:pt idx="1">
                  <c:v>40</c:v>
                </c:pt>
                <c:pt idx="2">
                  <c:v>82</c:v>
                </c:pt>
                <c:pt idx="3">
                  <c:v>60</c:v>
                </c:pt>
              </c:numCache>
            </c:numRef>
          </c:val>
          <c:extLst>
            <c:ext xmlns:c16="http://schemas.microsoft.com/office/drawing/2014/chart" uri="{C3380CC4-5D6E-409C-BE32-E72D297353CC}">
              <c16:uniqueId val="{00000000-4C48-402B-9F12-CEBC164EE31A}"/>
            </c:ext>
          </c:extLst>
        </c:ser>
        <c:ser>
          <c:idx val="1"/>
          <c:order val="1"/>
          <c:tx>
            <c:strRef>
              <c:f>'ACOG.SMFM '!$C$1</c:f>
              <c:strCache>
                <c:ptCount val="1"/>
                <c:pt idx="0">
                  <c:v>January</c:v>
                </c:pt>
              </c:strCache>
            </c:strRef>
          </c:tx>
          <c:spPr>
            <a:solidFill>
              <a:srgbClr val="6B95FD"/>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'!$C$2:$C$5</c:f>
              <c:numCache>
                <c:formatCode>General</c:formatCode>
                <c:ptCount val="4"/>
                <c:pt idx="0">
                  <c:v>54</c:v>
                </c:pt>
                <c:pt idx="1">
                  <c:v>58</c:v>
                </c:pt>
                <c:pt idx="2">
                  <c:v>79</c:v>
                </c:pt>
                <c:pt idx="3">
                  <c:v>65</c:v>
                </c:pt>
              </c:numCache>
            </c:numRef>
          </c:val>
          <c:extLst>
            <c:ext xmlns:c16="http://schemas.microsoft.com/office/drawing/2014/chart" uri="{C3380CC4-5D6E-409C-BE32-E72D297353CC}">
              <c16:uniqueId val="{00000001-4C48-402B-9F12-CEBC164EE31A}"/>
            </c:ext>
          </c:extLst>
        </c:ser>
        <c:ser>
          <c:idx val="2"/>
          <c:order val="2"/>
          <c:tx>
            <c:strRef>
              <c:f>'ACOG.SMFM '!$D$1</c:f>
              <c:strCache>
                <c:ptCount val="1"/>
                <c:pt idx="0">
                  <c:v>February</c:v>
                </c:pt>
              </c:strCache>
            </c:strRef>
          </c:tx>
          <c:spPr>
            <a:solidFill>
              <a:srgbClr val="002060"/>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'!$D$2:$D$5</c:f>
              <c:numCache>
                <c:formatCode>General</c:formatCode>
                <c:ptCount val="4"/>
                <c:pt idx="0">
                  <c:v>53</c:v>
                </c:pt>
                <c:pt idx="1">
                  <c:v>44</c:v>
                </c:pt>
                <c:pt idx="2">
                  <c:v>76</c:v>
                </c:pt>
                <c:pt idx="3">
                  <c:v>59</c:v>
                </c:pt>
              </c:numCache>
            </c:numRef>
          </c:val>
          <c:extLst>
            <c:ext xmlns:c16="http://schemas.microsoft.com/office/drawing/2014/chart" uri="{C3380CC4-5D6E-409C-BE32-E72D297353CC}">
              <c16:uniqueId val="{00000002-4C48-402B-9F12-CEBC164EE31A}"/>
            </c:ext>
          </c:extLst>
        </c:ser>
        <c:ser>
          <c:idx val="3"/>
          <c:order val="3"/>
          <c:tx>
            <c:strRef>
              <c:f>'ACOG.SMFM '!$E$1</c:f>
              <c:strCache>
                <c:ptCount val="1"/>
                <c:pt idx="0">
                  <c:v>March</c:v>
                </c:pt>
              </c:strCache>
            </c:strRef>
          </c:tx>
          <c:spPr>
            <a:solidFill>
              <a:srgbClr val="E67356"/>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'!$E$2:$E$5</c:f>
              <c:numCache>
                <c:formatCode>General</c:formatCode>
                <c:ptCount val="4"/>
                <c:pt idx="0">
                  <c:v>57</c:v>
                </c:pt>
                <c:pt idx="1">
                  <c:v>45</c:v>
                </c:pt>
                <c:pt idx="2">
                  <c:v>80</c:v>
                </c:pt>
                <c:pt idx="3">
                  <c:v>62</c:v>
                </c:pt>
              </c:numCache>
            </c:numRef>
          </c:val>
          <c:extLst>
            <c:ext xmlns:c16="http://schemas.microsoft.com/office/drawing/2014/chart" uri="{C3380CC4-5D6E-409C-BE32-E72D297353CC}">
              <c16:uniqueId val="{00000003-4C48-402B-9F12-CEBC164EE31A}"/>
            </c:ext>
          </c:extLst>
        </c:ser>
        <c:ser>
          <c:idx val="4"/>
          <c:order val="4"/>
          <c:tx>
            <c:strRef>
              <c:f>'ACOG.SMFM '!$F$1</c:f>
              <c:strCache>
                <c:ptCount val="1"/>
                <c:pt idx="0">
                  <c:v>April</c:v>
                </c:pt>
              </c:strCache>
            </c:strRef>
          </c:tx>
          <c:spPr>
            <a:solidFill>
              <a:srgbClr val="F9A3BC"/>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'!$F$2:$F$5</c:f>
              <c:numCache>
                <c:formatCode>General</c:formatCode>
                <c:ptCount val="4"/>
                <c:pt idx="0">
                  <c:v>52</c:v>
                </c:pt>
                <c:pt idx="1">
                  <c:v>50</c:v>
                </c:pt>
                <c:pt idx="2">
                  <c:v>80</c:v>
                </c:pt>
                <c:pt idx="3">
                  <c:v>60</c:v>
                </c:pt>
              </c:numCache>
            </c:numRef>
          </c:val>
          <c:extLst>
            <c:ext xmlns:c16="http://schemas.microsoft.com/office/drawing/2014/chart" uri="{C3380CC4-5D6E-409C-BE32-E72D297353CC}">
              <c16:uniqueId val="{00000004-4C48-402B-9F12-CEBC164EE31A}"/>
            </c:ext>
          </c:extLst>
        </c:ser>
        <c:ser>
          <c:idx val="5"/>
          <c:order val="5"/>
          <c:tx>
            <c:strRef>
              <c:f>'ACOG.SMFM '!$G$1</c:f>
              <c:strCache>
                <c:ptCount val="1"/>
                <c:pt idx="0">
                  <c:v>May</c:v>
                </c:pt>
              </c:strCache>
            </c:strRef>
          </c:tx>
          <c:spPr>
            <a:solidFill>
              <a:schemeClr val="accent2">
                <a:lumMod val="75000"/>
              </a:schemeClr>
            </a:solidFill>
            <a:ln>
              <a:noFill/>
            </a:ln>
            <a:effectLst/>
          </c:spPr>
          <c:invertIfNegative val="0"/>
          <c:cat>
            <c:strRef>
              <c:f>'ACOG.SMFM '!$A$2:$A$5</c:f>
              <c:strCache>
                <c:ptCount val="4"/>
                <c:pt idx="0">
                  <c:v>Cesarean after Induction</c:v>
                </c:pt>
                <c:pt idx="1">
                  <c:v>Labor Dystocia</c:v>
                </c:pt>
                <c:pt idx="2">
                  <c:v>Fetal Heart Rate Concerns</c:v>
                </c:pt>
                <c:pt idx="3">
                  <c:v>Total NTSV C-Sections</c:v>
                </c:pt>
              </c:strCache>
            </c:strRef>
          </c:cat>
          <c:val>
            <c:numRef>
              <c:f>'ACOG.SMFM '!$G$2:$G$5</c:f>
              <c:numCache>
                <c:formatCode>General</c:formatCode>
                <c:ptCount val="4"/>
                <c:pt idx="0">
                  <c:v>59</c:v>
                </c:pt>
                <c:pt idx="1">
                  <c:v>51</c:v>
                </c:pt>
                <c:pt idx="2">
                  <c:v>86</c:v>
                </c:pt>
                <c:pt idx="3">
                  <c:v>69</c:v>
                </c:pt>
              </c:numCache>
            </c:numRef>
          </c:val>
          <c:extLst>
            <c:ext xmlns:c16="http://schemas.microsoft.com/office/drawing/2014/chart" uri="{C3380CC4-5D6E-409C-BE32-E72D297353CC}">
              <c16:uniqueId val="{00000005-4C48-402B-9F12-CEBC164EE31A}"/>
            </c:ext>
          </c:extLst>
        </c:ser>
        <c:dLbls>
          <c:showLegendKey val="0"/>
          <c:showVal val="0"/>
          <c:showCatName val="0"/>
          <c:showSerName val="0"/>
          <c:showPercent val="0"/>
          <c:showBubbleSize val="0"/>
        </c:dLbls>
        <c:gapWidth val="219"/>
        <c:overlap val="-27"/>
        <c:axId val="917273840"/>
        <c:axId val="917270512"/>
      </c:barChart>
      <c:catAx>
        <c:axId val="91727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17270512"/>
        <c:crosses val="autoZero"/>
        <c:auto val="1"/>
        <c:lblAlgn val="ctr"/>
        <c:lblOffset val="100"/>
        <c:noMultiLvlLbl val="0"/>
      </c:catAx>
      <c:valAx>
        <c:axId val="91727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27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8'!$B$1:$G$1</c:f>
              <c:strCache>
                <c:ptCount val="6"/>
                <c:pt idx="0">
                  <c:v>Baseline</c:v>
                </c:pt>
                <c:pt idx="1">
                  <c:v>January</c:v>
                </c:pt>
                <c:pt idx="2">
                  <c:v>February</c:v>
                </c:pt>
                <c:pt idx="3">
                  <c:v>March</c:v>
                </c:pt>
                <c:pt idx="4">
                  <c:v>April</c:v>
                </c:pt>
                <c:pt idx="5">
                  <c:v>May</c:v>
                </c:pt>
              </c:strCache>
            </c:strRef>
          </c:cat>
          <c:val>
            <c:numRef>
              <c:f>'SM 8'!$B$2:$G$2</c:f>
              <c:numCache>
                <c:formatCode>General</c:formatCode>
                <c:ptCount val="6"/>
                <c:pt idx="0">
                  <c:v>4.76</c:v>
                </c:pt>
                <c:pt idx="1">
                  <c:v>5.13</c:v>
                </c:pt>
                <c:pt idx="2">
                  <c:v>9.2100000000000009</c:v>
                </c:pt>
                <c:pt idx="3">
                  <c:v>20.27</c:v>
                </c:pt>
                <c:pt idx="4">
                  <c:v>30</c:v>
                </c:pt>
                <c:pt idx="5">
                  <c:v>32.65</c:v>
                </c:pt>
              </c:numCache>
            </c:numRef>
          </c:val>
          <c:extLst>
            <c:ext xmlns:c16="http://schemas.microsoft.com/office/drawing/2014/chart" uri="{C3380CC4-5D6E-409C-BE32-E72D297353CC}">
              <c16:uniqueId val="{00000000-5A42-4E5E-AFBA-59A740EE0227}"/>
            </c:ext>
          </c:extLst>
        </c:ser>
        <c:ser>
          <c:idx val="1"/>
          <c:order val="1"/>
          <c:tx>
            <c:strRef>
              <c:f>'SM 8'!$A$3</c:f>
              <c:strCache>
                <c:ptCount val="1"/>
                <c:pt idx="0">
                  <c:v>Working on it </c:v>
                </c:pt>
              </c:strCache>
            </c:strRef>
          </c:tx>
          <c:spPr>
            <a:solidFill>
              <a:srgbClr val="FFC000"/>
            </a:solidFill>
            <a:ln>
              <a:noFill/>
            </a:ln>
            <a:effectLst/>
          </c:spPr>
          <c:invertIfNegative val="0"/>
          <c:cat>
            <c:strRef>
              <c:f>'SM 8'!$B$1:$G$1</c:f>
              <c:strCache>
                <c:ptCount val="6"/>
                <c:pt idx="0">
                  <c:v>Baseline</c:v>
                </c:pt>
                <c:pt idx="1">
                  <c:v>January</c:v>
                </c:pt>
                <c:pt idx="2">
                  <c:v>February</c:v>
                </c:pt>
                <c:pt idx="3">
                  <c:v>March</c:v>
                </c:pt>
                <c:pt idx="4">
                  <c:v>April</c:v>
                </c:pt>
                <c:pt idx="5">
                  <c:v>May</c:v>
                </c:pt>
              </c:strCache>
            </c:strRef>
          </c:cat>
          <c:val>
            <c:numRef>
              <c:f>'SM 8'!$B$3:$G$3</c:f>
              <c:numCache>
                <c:formatCode>General</c:formatCode>
                <c:ptCount val="6"/>
                <c:pt idx="0">
                  <c:v>16.670000000000002</c:v>
                </c:pt>
                <c:pt idx="1">
                  <c:v>38.46</c:v>
                </c:pt>
                <c:pt idx="2">
                  <c:v>48.68</c:v>
                </c:pt>
                <c:pt idx="3">
                  <c:v>55.41</c:v>
                </c:pt>
                <c:pt idx="4">
                  <c:v>55</c:v>
                </c:pt>
                <c:pt idx="5">
                  <c:v>57.14</c:v>
                </c:pt>
              </c:numCache>
            </c:numRef>
          </c:val>
          <c:extLst>
            <c:ext xmlns:c16="http://schemas.microsoft.com/office/drawing/2014/chart" uri="{C3380CC4-5D6E-409C-BE32-E72D297353CC}">
              <c16:uniqueId val="{00000001-5A42-4E5E-AFBA-59A740EE0227}"/>
            </c:ext>
          </c:extLst>
        </c:ser>
        <c:ser>
          <c:idx val="2"/>
          <c:order val="2"/>
          <c:tx>
            <c:strRef>
              <c:f>'SM 8'!$A$4</c:f>
              <c:strCache>
                <c:ptCount val="1"/>
                <c:pt idx="0">
                  <c:v>Not Started</c:v>
                </c:pt>
              </c:strCache>
            </c:strRef>
          </c:tx>
          <c:spPr>
            <a:solidFill>
              <a:srgbClr val="FF0000"/>
            </a:solidFill>
            <a:ln>
              <a:noFill/>
            </a:ln>
            <a:effectLst/>
          </c:spPr>
          <c:invertIfNegative val="0"/>
          <c:cat>
            <c:strRef>
              <c:f>'SM 8'!$B$1:$G$1</c:f>
              <c:strCache>
                <c:ptCount val="6"/>
                <c:pt idx="0">
                  <c:v>Baseline</c:v>
                </c:pt>
                <c:pt idx="1">
                  <c:v>January</c:v>
                </c:pt>
                <c:pt idx="2">
                  <c:v>February</c:v>
                </c:pt>
                <c:pt idx="3">
                  <c:v>March</c:v>
                </c:pt>
                <c:pt idx="4">
                  <c:v>April</c:v>
                </c:pt>
                <c:pt idx="5">
                  <c:v>May</c:v>
                </c:pt>
              </c:strCache>
            </c:strRef>
          </c:cat>
          <c:val>
            <c:numRef>
              <c:f>'SM 8'!$B$4:$G$4</c:f>
              <c:numCache>
                <c:formatCode>General</c:formatCode>
                <c:ptCount val="6"/>
                <c:pt idx="0">
                  <c:v>78.569999999999993</c:v>
                </c:pt>
                <c:pt idx="1">
                  <c:v>56.41</c:v>
                </c:pt>
                <c:pt idx="2">
                  <c:v>42.11</c:v>
                </c:pt>
                <c:pt idx="3">
                  <c:v>24.32</c:v>
                </c:pt>
                <c:pt idx="4">
                  <c:v>15</c:v>
                </c:pt>
                <c:pt idx="5">
                  <c:v>10.199999999999999</c:v>
                </c:pt>
              </c:numCache>
            </c:numRef>
          </c:val>
          <c:extLst>
            <c:ext xmlns:c16="http://schemas.microsoft.com/office/drawing/2014/chart" uri="{C3380CC4-5D6E-409C-BE32-E72D297353CC}">
              <c16:uniqueId val="{00000002-5A42-4E5E-AFBA-59A740EE022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provider and nurse education and other strategies to achieve buy-in</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1'!$B$1:$G$1</c:f>
              <c:strCache>
                <c:ptCount val="6"/>
                <c:pt idx="0">
                  <c:v>Baseline</c:v>
                </c:pt>
                <c:pt idx="1">
                  <c:v>January</c:v>
                </c:pt>
                <c:pt idx="2">
                  <c:v>February</c:v>
                </c:pt>
                <c:pt idx="3">
                  <c:v>March</c:v>
                </c:pt>
                <c:pt idx="4">
                  <c:v>April</c:v>
                </c:pt>
                <c:pt idx="5">
                  <c:v>May</c:v>
                </c:pt>
              </c:strCache>
            </c:strRef>
          </c:cat>
          <c:val>
            <c:numRef>
              <c:f>'SM 1'!$B$2:$G$2</c:f>
              <c:numCache>
                <c:formatCode>General</c:formatCode>
                <c:ptCount val="6"/>
                <c:pt idx="0">
                  <c:v>2.11</c:v>
                </c:pt>
                <c:pt idx="1">
                  <c:v>5.12</c:v>
                </c:pt>
                <c:pt idx="2">
                  <c:v>7.89</c:v>
                </c:pt>
                <c:pt idx="3">
                  <c:v>16.98</c:v>
                </c:pt>
                <c:pt idx="4">
                  <c:v>19.670000000000002</c:v>
                </c:pt>
                <c:pt idx="5">
                  <c:v>26.53</c:v>
                </c:pt>
              </c:numCache>
            </c:numRef>
          </c:val>
          <c:extLst>
            <c:ext xmlns:c16="http://schemas.microsoft.com/office/drawing/2014/chart" uri="{C3380CC4-5D6E-409C-BE32-E72D297353CC}">
              <c16:uniqueId val="{00000000-2CEB-4F6D-B3E9-68C697BDECFE}"/>
            </c:ext>
          </c:extLst>
        </c:ser>
        <c:ser>
          <c:idx val="1"/>
          <c:order val="1"/>
          <c:tx>
            <c:strRef>
              <c:f>'SM 1'!$A$3</c:f>
              <c:strCache>
                <c:ptCount val="1"/>
                <c:pt idx="0">
                  <c:v>Working on it </c:v>
                </c:pt>
              </c:strCache>
            </c:strRef>
          </c:tx>
          <c:spPr>
            <a:solidFill>
              <a:srgbClr val="FFC000"/>
            </a:solidFill>
            <a:ln>
              <a:noFill/>
            </a:ln>
            <a:effectLst/>
          </c:spPr>
          <c:invertIfNegative val="0"/>
          <c:cat>
            <c:strRef>
              <c:f>'SM 1'!$B$1:$G$1</c:f>
              <c:strCache>
                <c:ptCount val="6"/>
                <c:pt idx="0">
                  <c:v>Baseline</c:v>
                </c:pt>
                <c:pt idx="1">
                  <c:v>January</c:v>
                </c:pt>
                <c:pt idx="2">
                  <c:v>February</c:v>
                </c:pt>
                <c:pt idx="3">
                  <c:v>March</c:v>
                </c:pt>
                <c:pt idx="4">
                  <c:v>April</c:v>
                </c:pt>
                <c:pt idx="5">
                  <c:v>May</c:v>
                </c:pt>
              </c:strCache>
            </c:strRef>
          </c:cat>
          <c:val>
            <c:numRef>
              <c:f>'SM 1'!$B$3:$G$3</c:f>
              <c:numCache>
                <c:formatCode>General</c:formatCode>
                <c:ptCount val="6"/>
                <c:pt idx="0">
                  <c:v>32.409999999999997</c:v>
                </c:pt>
                <c:pt idx="1">
                  <c:v>60.26</c:v>
                </c:pt>
                <c:pt idx="2">
                  <c:v>73.680000000000007</c:v>
                </c:pt>
                <c:pt idx="3">
                  <c:v>75.47</c:v>
                </c:pt>
                <c:pt idx="4">
                  <c:v>73.77</c:v>
                </c:pt>
                <c:pt idx="5">
                  <c:v>71.430000000000007</c:v>
                </c:pt>
              </c:numCache>
            </c:numRef>
          </c:val>
          <c:extLst>
            <c:ext xmlns:c16="http://schemas.microsoft.com/office/drawing/2014/chart" uri="{C3380CC4-5D6E-409C-BE32-E72D297353CC}">
              <c16:uniqueId val="{00000001-2CEB-4F6D-B3E9-68C697BDECFE}"/>
            </c:ext>
          </c:extLst>
        </c:ser>
        <c:ser>
          <c:idx val="2"/>
          <c:order val="2"/>
          <c:tx>
            <c:strRef>
              <c:f>'SM 1'!$A$4</c:f>
              <c:strCache>
                <c:ptCount val="1"/>
                <c:pt idx="0">
                  <c:v>Not Started</c:v>
                </c:pt>
              </c:strCache>
            </c:strRef>
          </c:tx>
          <c:spPr>
            <a:solidFill>
              <a:srgbClr val="FF0000"/>
            </a:solidFill>
            <a:ln>
              <a:noFill/>
            </a:ln>
            <a:effectLst/>
          </c:spPr>
          <c:invertIfNegative val="0"/>
          <c:cat>
            <c:strRef>
              <c:f>'SM 1'!$B$1:$G$1</c:f>
              <c:strCache>
                <c:ptCount val="6"/>
                <c:pt idx="0">
                  <c:v>Baseline</c:v>
                </c:pt>
                <c:pt idx="1">
                  <c:v>January</c:v>
                </c:pt>
                <c:pt idx="2">
                  <c:v>February</c:v>
                </c:pt>
                <c:pt idx="3">
                  <c:v>March</c:v>
                </c:pt>
                <c:pt idx="4">
                  <c:v>April</c:v>
                </c:pt>
                <c:pt idx="5">
                  <c:v>May</c:v>
                </c:pt>
              </c:strCache>
            </c:strRef>
          </c:cat>
          <c:val>
            <c:numRef>
              <c:f>'SM 1'!$B$4:$G$4</c:f>
              <c:numCache>
                <c:formatCode>General</c:formatCode>
                <c:ptCount val="6"/>
                <c:pt idx="0">
                  <c:v>65.48</c:v>
                </c:pt>
                <c:pt idx="1">
                  <c:v>34.619999999999997</c:v>
                </c:pt>
                <c:pt idx="2">
                  <c:v>18.420000000000002</c:v>
                </c:pt>
                <c:pt idx="3">
                  <c:v>12.16</c:v>
                </c:pt>
                <c:pt idx="4">
                  <c:v>6.56</c:v>
                </c:pt>
                <c:pt idx="5">
                  <c:v>2.04</c:v>
                </c:pt>
              </c:numCache>
            </c:numRef>
          </c:val>
          <c:extLst>
            <c:ext xmlns:c16="http://schemas.microsoft.com/office/drawing/2014/chart" uri="{C3380CC4-5D6E-409C-BE32-E72D297353CC}">
              <c16:uniqueId val="{00000002-2CEB-4F6D-B3E9-68C697BDECFE}"/>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standardized protocol/processes for induction, labor support management and response to labor and FHR abnormalities</a:t>
            </a:r>
            <a:endParaRPr lang="en-US"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2'!$A$2</c:f>
              <c:strCache>
                <c:ptCount val="1"/>
                <c:pt idx="0">
                  <c:v>In Place</c:v>
                </c:pt>
              </c:strCache>
            </c:strRef>
          </c:tx>
          <c:spPr>
            <a:solidFill>
              <a:srgbClr val="00B050"/>
            </a:solidFill>
            <a:ln>
              <a:noFill/>
            </a:ln>
            <a:effectLst/>
          </c:spPr>
          <c:invertIfNegative val="0"/>
          <c:cat>
            <c:strRef>
              <c:f>'SM 2'!$B$1:$G$1</c:f>
              <c:strCache>
                <c:ptCount val="6"/>
                <c:pt idx="0">
                  <c:v>Baseline</c:v>
                </c:pt>
                <c:pt idx="1">
                  <c:v>January</c:v>
                </c:pt>
                <c:pt idx="2">
                  <c:v>February</c:v>
                </c:pt>
                <c:pt idx="3">
                  <c:v>March</c:v>
                </c:pt>
                <c:pt idx="4">
                  <c:v>April</c:v>
                </c:pt>
                <c:pt idx="5">
                  <c:v>May</c:v>
                </c:pt>
              </c:strCache>
            </c:strRef>
          </c:cat>
          <c:val>
            <c:numRef>
              <c:f>'SM 2'!$B$2:$G$2</c:f>
              <c:numCache>
                <c:formatCode>General</c:formatCode>
                <c:ptCount val="6"/>
                <c:pt idx="0">
                  <c:v>16.87</c:v>
                </c:pt>
                <c:pt idx="1">
                  <c:v>11.54</c:v>
                </c:pt>
                <c:pt idx="2">
                  <c:v>14.47</c:v>
                </c:pt>
                <c:pt idx="3">
                  <c:v>12.16</c:v>
                </c:pt>
                <c:pt idx="4">
                  <c:v>18.03</c:v>
                </c:pt>
                <c:pt idx="5">
                  <c:v>27.08</c:v>
                </c:pt>
              </c:numCache>
            </c:numRef>
          </c:val>
          <c:extLst>
            <c:ext xmlns:c16="http://schemas.microsoft.com/office/drawing/2014/chart" uri="{C3380CC4-5D6E-409C-BE32-E72D297353CC}">
              <c16:uniqueId val="{00000000-8905-4066-A078-9E9485025A87}"/>
            </c:ext>
          </c:extLst>
        </c:ser>
        <c:ser>
          <c:idx val="1"/>
          <c:order val="1"/>
          <c:tx>
            <c:strRef>
              <c:f>'SM 2'!$A$3</c:f>
              <c:strCache>
                <c:ptCount val="1"/>
                <c:pt idx="0">
                  <c:v>Working on it </c:v>
                </c:pt>
              </c:strCache>
            </c:strRef>
          </c:tx>
          <c:spPr>
            <a:solidFill>
              <a:srgbClr val="FFC000"/>
            </a:solidFill>
            <a:ln>
              <a:noFill/>
            </a:ln>
            <a:effectLst/>
          </c:spPr>
          <c:invertIfNegative val="0"/>
          <c:cat>
            <c:strRef>
              <c:f>'SM 2'!$B$1:$G$1</c:f>
              <c:strCache>
                <c:ptCount val="6"/>
                <c:pt idx="0">
                  <c:v>Baseline</c:v>
                </c:pt>
                <c:pt idx="1">
                  <c:v>January</c:v>
                </c:pt>
                <c:pt idx="2">
                  <c:v>February</c:v>
                </c:pt>
                <c:pt idx="3">
                  <c:v>March</c:v>
                </c:pt>
                <c:pt idx="4">
                  <c:v>April</c:v>
                </c:pt>
                <c:pt idx="5">
                  <c:v>May</c:v>
                </c:pt>
              </c:strCache>
            </c:strRef>
          </c:cat>
          <c:val>
            <c:numRef>
              <c:f>'SM 2'!$B$3:$G$3</c:f>
              <c:numCache>
                <c:formatCode>General</c:formatCode>
                <c:ptCount val="6"/>
                <c:pt idx="0">
                  <c:v>22.89</c:v>
                </c:pt>
                <c:pt idx="1">
                  <c:v>41.03</c:v>
                </c:pt>
                <c:pt idx="2">
                  <c:v>51.32</c:v>
                </c:pt>
                <c:pt idx="3">
                  <c:v>66.22</c:v>
                </c:pt>
                <c:pt idx="4">
                  <c:v>68.849999999999994</c:v>
                </c:pt>
                <c:pt idx="5">
                  <c:v>60.42</c:v>
                </c:pt>
              </c:numCache>
            </c:numRef>
          </c:val>
          <c:extLst>
            <c:ext xmlns:c16="http://schemas.microsoft.com/office/drawing/2014/chart" uri="{C3380CC4-5D6E-409C-BE32-E72D297353CC}">
              <c16:uniqueId val="{00000001-8905-4066-A078-9E9485025A87}"/>
            </c:ext>
          </c:extLst>
        </c:ser>
        <c:ser>
          <c:idx val="2"/>
          <c:order val="2"/>
          <c:tx>
            <c:strRef>
              <c:f>'SM 2'!$A$4</c:f>
              <c:strCache>
                <c:ptCount val="1"/>
                <c:pt idx="0">
                  <c:v>Not Started</c:v>
                </c:pt>
              </c:strCache>
            </c:strRef>
          </c:tx>
          <c:spPr>
            <a:solidFill>
              <a:srgbClr val="FF0000"/>
            </a:solidFill>
            <a:ln>
              <a:noFill/>
            </a:ln>
            <a:effectLst/>
          </c:spPr>
          <c:invertIfNegative val="0"/>
          <c:cat>
            <c:strRef>
              <c:f>'SM 2'!$B$1:$G$1</c:f>
              <c:strCache>
                <c:ptCount val="6"/>
                <c:pt idx="0">
                  <c:v>Baseline</c:v>
                </c:pt>
                <c:pt idx="1">
                  <c:v>January</c:v>
                </c:pt>
                <c:pt idx="2">
                  <c:v>February</c:v>
                </c:pt>
                <c:pt idx="3">
                  <c:v>March</c:v>
                </c:pt>
                <c:pt idx="4">
                  <c:v>April</c:v>
                </c:pt>
                <c:pt idx="5">
                  <c:v>May</c:v>
                </c:pt>
              </c:strCache>
            </c:strRef>
          </c:cat>
          <c:val>
            <c:numRef>
              <c:f>'SM 2'!$B$4:$G$4</c:f>
              <c:numCache>
                <c:formatCode>General</c:formatCode>
                <c:ptCount val="6"/>
                <c:pt idx="0">
                  <c:v>60.24</c:v>
                </c:pt>
                <c:pt idx="1">
                  <c:v>47.44</c:v>
                </c:pt>
                <c:pt idx="2">
                  <c:v>34.21</c:v>
                </c:pt>
                <c:pt idx="3">
                  <c:v>21.62</c:v>
                </c:pt>
                <c:pt idx="4">
                  <c:v>13.11</c:v>
                </c:pt>
                <c:pt idx="5">
                  <c:v>12.5</c:v>
                </c:pt>
              </c:numCache>
            </c:numRef>
          </c:val>
          <c:extLst>
            <c:ext xmlns:c16="http://schemas.microsoft.com/office/drawing/2014/chart" uri="{C3380CC4-5D6E-409C-BE32-E72D297353CC}">
              <c16:uniqueId val="{00000002-8905-4066-A078-9E9485025A8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cesarean decision checklist using ACOG/SMFM labor guidelines</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4'!$B$1:$G$1</c:f>
              <c:strCache>
                <c:ptCount val="6"/>
                <c:pt idx="0">
                  <c:v>Baseline</c:v>
                </c:pt>
                <c:pt idx="1">
                  <c:v>January</c:v>
                </c:pt>
                <c:pt idx="2">
                  <c:v>February</c:v>
                </c:pt>
                <c:pt idx="3">
                  <c:v>March</c:v>
                </c:pt>
                <c:pt idx="4">
                  <c:v>April</c:v>
                </c:pt>
                <c:pt idx="5">
                  <c:v>May</c:v>
                </c:pt>
              </c:strCache>
            </c:strRef>
          </c:cat>
          <c:val>
            <c:numRef>
              <c:f>'SM 4'!$B$2:$G$2</c:f>
              <c:numCache>
                <c:formatCode>General</c:formatCode>
                <c:ptCount val="6"/>
                <c:pt idx="0">
                  <c:v>3.58</c:v>
                </c:pt>
                <c:pt idx="1">
                  <c:v>5.13</c:v>
                </c:pt>
                <c:pt idx="2">
                  <c:v>6.58</c:v>
                </c:pt>
                <c:pt idx="3">
                  <c:v>8.11</c:v>
                </c:pt>
                <c:pt idx="4">
                  <c:v>10</c:v>
                </c:pt>
                <c:pt idx="5">
                  <c:v>18.37</c:v>
                </c:pt>
              </c:numCache>
            </c:numRef>
          </c:val>
          <c:extLst>
            <c:ext xmlns:c16="http://schemas.microsoft.com/office/drawing/2014/chart" uri="{C3380CC4-5D6E-409C-BE32-E72D297353CC}">
              <c16:uniqueId val="{00000000-2AE2-437E-9F8D-4F79DA1A351B}"/>
            </c:ext>
          </c:extLst>
        </c:ser>
        <c:ser>
          <c:idx val="1"/>
          <c:order val="1"/>
          <c:tx>
            <c:strRef>
              <c:f>'SM 4'!$A$3</c:f>
              <c:strCache>
                <c:ptCount val="1"/>
                <c:pt idx="0">
                  <c:v>Working on it </c:v>
                </c:pt>
              </c:strCache>
            </c:strRef>
          </c:tx>
          <c:spPr>
            <a:solidFill>
              <a:srgbClr val="FFC000"/>
            </a:solidFill>
            <a:ln>
              <a:noFill/>
            </a:ln>
            <a:effectLst/>
          </c:spPr>
          <c:invertIfNegative val="0"/>
          <c:cat>
            <c:strRef>
              <c:f>'SM 4'!$B$1:$G$1</c:f>
              <c:strCache>
                <c:ptCount val="6"/>
                <c:pt idx="0">
                  <c:v>Baseline</c:v>
                </c:pt>
                <c:pt idx="1">
                  <c:v>January</c:v>
                </c:pt>
                <c:pt idx="2">
                  <c:v>February</c:v>
                </c:pt>
                <c:pt idx="3">
                  <c:v>March</c:v>
                </c:pt>
                <c:pt idx="4">
                  <c:v>April</c:v>
                </c:pt>
                <c:pt idx="5">
                  <c:v>May</c:v>
                </c:pt>
              </c:strCache>
            </c:strRef>
          </c:cat>
          <c:val>
            <c:numRef>
              <c:f>'SM 4'!$B$3:$G$3</c:f>
              <c:numCache>
                <c:formatCode>General</c:formatCode>
                <c:ptCount val="6"/>
                <c:pt idx="0">
                  <c:v>9.52</c:v>
                </c:pt>
                <c:pt idx="1">
                  <c:v>30.77</c:v>
                </c:pt>
                <c:pt idx="2">
                  <c:v>40.79</c:v>
                </c:pt>
                <c:pt idx="3">
                  <c:v>60.81</c:v>
                </c:pt>
                <c:pt idx="4">
                  <c:v>73.33</c:v>
                </c:pt>
                <c:pt idx="5">
                  <c:v>71.430000000000007</c:v>
                </c:pt>
              </c:numCache>
            </c:numRef>
          </c:val>
          <c:extLst>
            <c:ext xmlns:c16="http://schemas.microsoft.com/office/drawing/2014/chart" uri="{C3380CC4-5D6E-409C-BE32-E72D297353CC}">
              <c16:uniqueId val="{00000001-2AE2-437E-9F8D-4F79DA1A351B}"/>
            </c:ext>
          </c:extLst>
        </c:ser>
        <c:ser>
          <c:idx val="2"/>
          <c:order val="2"/>
          <c:tx>
            <c:strRef>
              <c:f>'SM 4'!$A$4</c:f>
              <c:strCache>
                <c:ptCount val="1"/>
                <c:pt idx="0">
                  <c:v>Not Started</c:v>
                </c:pt>
              </c:strCache>
            </c:strRef>
          </c:tx>
          <c:spPr>
            <a:solidFill>
              <a:srgbClr val="FF0000"/>
            </a:solidFill>
            <a:ln>
              <a:noFill/>
            </a:ln>
            <a:effectLst/>
          </c:spPr>
          <c:invertIfNegative val="0"/>
          <c:cat>
            <c:strRef>
              <c:f>'SM 4'!$B$1:$G$1</c:f>
              <c:strCache>
                <c:ptCount val="6"/>
                <c:pt idx="0">
                  <c:v>Baseline</c:v>
                </c:pt>
                <c:pt idx="1">
                  <c:v>January</c:v>
                </c:pt>
                <c:pt idx="2">
                  <c:v>February</c:v>
                </c:pt>
                <c:pt idx="3">
                  <c:v>March</c:v>
                </c:pt>
                <c:pt idx="4">
                  <c:v>April</c:v>
                </c:pt>
                <c:pt idx="5">
                  <c:v>May</c:v>
                </c:pt>
              </c:strCache>
            </c:strRef>
          </c:cat>
          <c:val>
            <c:numRef>
              <c:f>'SM 4'!$B$4:$G$4</c:f>
              <c:numCache>
                <c:formatCode>General</c:formatCode>
                <c:ptCount val="6"/>
                <c:pt idx="0">
                  <c:v>86.9</c:v>
                </c:pt>
                <c:pt idx="1">
                  <c:v>64.099999999999994</c:v>
                </c:pt>
                <c:pt idx="2">
                  <c:v>52.63</c:v>
                </c:pt>
                <c:pt idx="3">
                  <c:v>31.08</c:v>
                </c:pt>
                <c:pt idx="4">
                  <c:v>16.670000000000002</c:v>
                </c:pt>
                <c:pt idx="5">
                  <c:v>10.199999999999999</c:v>
                </c:pt>
              </c:numCache>
            </c:numRef>
          </c:val>
          <c:extLst>
            <c:ext xmlns:c16="http://schemas.microsoft.com/office/drawing/2014/chart" uri="{C3380CC4-5D6E-409C-BE32-E72D297353CC}">
              <c16:uniqueId val="{00000002-2AE2-437E-9F8D-4F79DA1A351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5'!$B$1:$G$1</c:f>
              <c:strCache>
                <c:ptCount val="6"/>
                <c:pt idx="0">
                  <c:v>Baseline</c:v>
                </c:pt>
                <c:pt idx="1">
                  <c:v>January</c:v>
                </c:pt>
                <c:pt idx="2">
                  <c:v>February</c:v>
                </c:pt>
                <c:pt idx="3">
                  <c:v>March</c:v>
                </c:pt>
                <c:pt idx="4">
                  <c:v>April</c:v>
                </c:pt>
                <c:pt idx="5">
                  <c:v>May</c:v>
                </c:pt>
              </c:strCache>
            </c:strRef>
          </c:cat>
          <c:val>
            <c:numRef>
              <c:f>'SM 5'!$B$2:$G$2</c:f>
              <c:numCache>
                <c:formatCode>General</c:formatCode>
                <c:ptCount val="6"/>
                <c:pt idx="0">
                  <c:v>2.39</c:v>
                </c:pt>
                <c:pt idx="1">
                  <c:v>2.57</c:v>
                </c:pt>
                <c:pt idx="2">
                  <c:v>3.95</c:v>
                </c:pt>
                <c:pt idx="3">
                  <c:v>6.76</c:v>
                </c:pt>
                <c:pt idx="4">
                  <c:v>11.48</c:v>
                </c:pt>
                <c:pt idx="5">
                  <c:v>16.329999999999998</c:v>
                </c:pt>
              </c:numCache>
            </c:numRef>
          </c:val>
          <c:extLst>
            <c:ext xmlns:c16="http://schemas.microsoft.com/office/drawing/2014/chart" uri="{C3380CC4-5D6E-409C-BE32-E72D297353CC}">
              <c16:uniqueId val="{00000000-91FE-45D1-BF02-CD0DA3178BF2}"/>
            </c:ext>
          </c:extLst>
        </c:ser>
        <c:ser>
          <c:idx val="1"/>
          <c:order val="1"/>
          <c:tx>
            <c:strRef>
              <c:f>'SM 5'!$A$3</c:f>
              <c:strCache>
                <c:ptCount val="1"/>
                <c:pt idx="0">
                  <c:v>Working on it </c:v>
                </c:pt>
              </c:strCache>
            </c:strRef>
          </c:tx>
          <c:spPr>
            <a:solidFill>
              <a:srgbClr val="FFC000"/>
            </a:solidFill>
            <a:ln>
              <a:noFill/>
            </a:ln>
            <a:effectLst/>
          </c:spPr>
          <c:invertIfNegative val="0"/>
          <c:cat>
            <c:strRef>
              <c:f>'SM 5'!$B$1:$G$1</c:f>
              <c:strCache>
                <c:ptCount val="6"/>
                <c:pt idx="0">
                  <c:v>Baseline</c:v>
                </c:pt>
                <c:pt idx="1">
                  <c:v>January</c:v>
                </c:pt>
                <c:pt idx="2">
                  <c:v>February</c:v>
                </c:pt>
                <c:pt idx="3">
                  <c:v>March</c:v>
                </c:pt>
                <c:pt idx="4">
                  <c:v>April</c:v>
                </c:pt>
                <c:pt idx="5">
                  <c:v>May</c:v>
                </c:pt>
              </c:strCache>
            </c:strRef>
          </c:cat>
          <c:val>
            <c:numRef>
              <c:f>'SM 5'!$B$3:$G$3</c:f>
              <c:numCache>
                <c:formatCode>General</c:formatCode>
                <c:ptCount val="6"/>
                <c:pt idx="0">
                  <c:v>10.71</c:v>
                </c:pt>
                <c:pt idx="1">
                  <c:v>26.92</c:v>
                </c:pt>
                <c:pt idx="2">
                  <c:v>39.47</c:v>
                </c:pt>
                <c:pt idx="3">
                  <c:v>55.41</c:v>
                </c:pt>
                <c:pt idx="4">
                  <c:v>65.569999999999993</c:v>
                </c:pt>
                <c:pt idx="5">
                  <c:v>73.47</c:v>
                </c:pt>
              </c:numCache>
            </c:numRef>
          </c:val>
          <c:extLst>
            <c:ext xmlns:c16="http://schemas.microsoft.com/office/drawing/2014/chart" uri="{C3380CC4-5D6E-409C-BE32-E72D297353CC}">
              <c16:uniqueId val="{00000001-91FE-45D1-BF02-CD0DA3178BF2}"/>
            </c:ext>
          </c:extLst>
        </c:ser>
        <c:ser>
          <c:idx val="2"/>
          <c:order val="2"/>
          <c:tx>
            <c:strRef>
              <c:f>'SM 5'!$A$4</c:f>
              <c:strCache>
                <c:ptCount val="1"/>
                <c:pt idx="0">
                  <c:v>Not Started</c:v>
                </c:pt>
              </c:strCache>
            </c:strRef>
          </c:tx>
          <c:spPr>
            <a:solidFill>
              <a:srgbClr val="FF0000"/>
            </a:solidFill>
            <a:ln>
              <a:noFill/>
            </a:ln>
            <a:effectLst/>
          </c:spPr>
          <c:invertIfNegative val="0"/>
          <c:cat>
            <c:strRef>
              <c:f>'SM 5'!$B$1:$G$1</c:f>
              <c:strCache>
                <c:ptCount val="6"/>
                <c:pt idx="0">
                  <c:v>Baseline</c:v>
                </c:pt>
                <c:pt idx="1">
                  <c:v>January</c:v>
                </c:pt>
                <c:pt idx="2">
                  <c:v>February</c:v>
                </c:pt>
                <c:pt idx="3">
                  <c:v>March</c:v>
                </c:pt>
                <c:pt idx="4">
                  <c:v>April</c:v>
                </c:pt>
                <c:pt idx="5">
                  <c:v>May</c:v>
                </c:pt>
              </c:strCache>
            </c:strRef>
          </c:cat>
          <c:val>
            <c:numRef>
              <c:f>'SM 5'!$B$4:$G$4</c:f>
              <c:numCache>
                <c:formatCode>General</c:formatCode>
                <c:ptCount val="6"/>
                <c:pt idx="0">
                  <c:v>86.9</c:v>
                </c:pt>
                <c:pt idx="1">
                  <c:v>70.510000000000005</c:v>
                </c:pt>
                <c:pt idx="2">
                  <c:v>56.58</c:v>
                </c:pt>
                <c:pt idx="3">
                  <c:v>37.840000000000003</c:v>
                </c:pt>
                <c:pt idx="4">
                  <c:v>22.95</c:v>
                </c:pt>
                <c:pt idx="5">
                  <c:v>10.199999999999999</c:v>
                </c:pt>
              </c:numCache>
            </c:numRef>
          </c:val>
          <c:extLst>
            <c:ext xmlns:c16="http://schemas.microsoft.com/office/drawing/2014/chart" uri="{C3380CC4-5D6E-409C-BE32-E72D297353CC}">
              <c16:uniqueId val="{00000002-91FE-45D1-BF02-CD0DA3178BF2}"/>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workflow process to incorporate shared decision making with the patient </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6'!$B$1:$G$1</c:f>
              <c:strCache>
                <c:ptCount val="6"/>
                <c:pt idx="0">
                  <c:v>Baseline</c:v>
                </c:pt>
                <c:pt idx="1">
                  <c:v>January</c:v>
                </c:pt>
                <c:pt idx="2">
                  <c:v>February</c:v>
                </c:pt>
                <c:pt idx="3">
                  <c:v>March</c:v>
                </c:pt>
                <c:pt idx="4">
                  <c:v>April</c:v>
                </c:pt>
                <c:pt idx="5">
                  <c:v>May</c:v>
                </c:pt>
              </c:strCache>
            </c:strRef>
          </c:cat>
          <c:val>
            <c:numRef>
              <c:f>'SM 6'!$B$2:$G$2</c:f>
              <c:numCache>
                <c:formatCode>General</c:formatCode>
                <c:ptCount val="6"/>
                <c:pt idx="0">
                  <c:v>2.41</c:v>
                </c:pt>
                <c:pt idx="1">
                  <c:v>2.56</c:v>
                </c:pt>
                <c:pt idx="2">
                  <c:v>3.94</c:v>
                </c:pt>
                <c:pt idx="3">
                  <c:v>4.05</c:v>
                </c:pt>
                <c:pt idx="4">
                  <c:v>6.56</c:v>
                </c:pt>
                <c:pt idx="5">
                  <c:v>10.199999999999999</c:v>
                </c:pt>
              </c:numCache>
            </c:numRef>
          </c:val>
          <c:extLst>
            <c:ext xmlns:c16="http://schemas.microsoft.com/office/drawing/2014/chart" uri="{C3380CC4-5D6E-409C-BE32-E72D297353CC}">
              <c16:uniqueId val="{00000000-4F6D-49DF-82E6-847D6177E7C7}"/>
            </c:ext>
          </c:extLst>
        </c:ser>
        <c:ser>
          <c:idx val="1"/>
          <c:order val="1"/>
          <c:tx>
            <c:strRef>
              <c:f>'SM 6'!$A$3</c:f>
              <c:strCache>
                <c:ptCount val="1"/>
                <c:pt idx="0">
                  <c:v>Working on it </c:v>
                </c:pt>
              </c:strCache>
            </c:strRef>
          </c:tx>
          <c:spPr>
            <a:solidFill>
              <a:srgbClr val="FFC000"/>
            </a:solidFill>
            <a:ln>
              <a:noFill/>
            </a:ln>
            <a:effectLst/>
          </c:spPr>
          <c:invertIfNegative val="0"/>
          <c:cat>
            <c:strRef>
              <c:f>'SM 6'!$B$1:$G$1</c:f>
              <c:strCache>
                <c:ptCount val="6"/>
                <c:pt idx="0">
                  <c:v>Baseline</c:v>
                </c:pt>
                <c:pt idx="1">
                  <c:v>January</c:v>
                </c:pt>
                <c:pt idx="2">
                  <c:v>February</c:v>
                </c:pt>
                <c:pt idx="3">
                  <c:v>March</c:v>
                </c:pt>
                <c:pt idx="4">
                  <c:v>April</c:v>
                </c:pt>
                <c:pt idx="5">
                  <c:v>May</c:v>
                </c:pt>
              </c:strCache>
            </c:strRef>
          </c:cat>
          <c:val>
            <c:numRef>
              <c:f>'SM 6'!$B$3:$G$3</c:f>
              <c:numCache>
                <c:formatCode>General</c:formatCode>
                <c:ptCount val="6"/>
                <c:pt idx="0">
                  <c:v>13.25</c:v>
                </c:pt>
                <c:pt idx="1">
                  <c:v>29.49</c:v>
                </c:pt>
                <c:pt idx="2">
                  <c:v>42.11</c:v>
                </c:pt>
                <c:pt idx="3">
                  <c:v>60.81</c:v>
                </c:pt>
                <c:pt idx="4">
                  <c:v>67.209999999999994</c:v>
                </c:pt>
                <c:pt idx="5">
                  <c:v>71.430000000000007</c:v>
                </c:pt>
              </c:numCache>
            </c:numRef>
          </c:val>
          <c:extLst>
            <c:ext xmlns:c16="http://schemas.microsoft.com/office/drawing/2014/chart" uri="{C3380CC4-5D6E-409C-BE32-E72D297353CC}">
              <c16:uniqueId val="{00000001-4F6D-49DF-82E6-847D6177E7C7}"/>
            </c:ext>
          </c:extLst>
        </c:ser>
        <c:ser>
          <c:idx val="2"/>
          <c:order val="2"/>
          <c:tx>
            <c:strRef>
              <c:f>'SM 6'!$A$4</c:f>
              <c:strCache>
                <c:ptCount val="1"/>
                <c:pt idx="0">
                  <c:v>Not Started</c:v>
                </c:pt>
              </c:strCache>
            </c:strRef>
          </c:tx>
          <c:spPr>
            <a:solidFill>
              <a:srgbClr val="FF0000"/>
            </a:solidFill>
            <a:ln>
              <a:noFill/>
            </a:ln>
            <a:effectLst/>
          </c:spPr>
          <c:invertIfNegative val="0"/>
          <c:cat>
            <c:strRef>
              <c:f>'SM 6'!$B$1:$G$1</c:f>
              <c:strCache>
                <c:ptCount val="6"/>
                <c:pt idx="0">
                  <c:v>Baseline</c:v>
                </c:pt>
                <c:pt idx="1">
                  <c:v>January</c:v>
                </c:pt>
                <c:pt idx="2">
                  <c:v>February</c:v>
                </c:pt>
                <c:pt idx="3">
                  <c:v>March</c:v>
                </c:pt>
                <c:pt idx="4">
                  <c:v>April</c:v>
                </c:pt>
                <c:pt idx="5">
                  <c:v>May</c:v>
                </c:pt>
              </c:strCache>
            </c:strRef>
          </c:cat>
          <c:val>
            <c:numRef>
              <c:f>'SM 6'!$B$4:$G$4</c:f>
              <c:numCache>
                <c:formatCode>General</c:formatCode>
                <c:ptCount val="6"/>
                <c:pt idx="0">
                  <c:v>84.34</c:v>
                </c:pt>
                <c:pt idx="1">
                  <c:v>67.95</c:v>
                </c:pt>
                <c:pt idx="2">
                  <c:v>53.95</c:v>
                </c:pt>
                <c:pt idx="3">
                  <c:v>35.14</c:v>
                </c:pt>
                <c:pt idx="4">
                  <c:v>26.23</c:v>
                </c:pt>
                <c:pt idx="5">
                  <c:v>18.37</c:v>
                </c:pt>
              </c:numCache>
            </c:numRef>
          </c:val>
          <c:extLst>
            <c:ext xmlns:c16="http://schemas.microsoft.com/office/drawing/2014/chart" uri="{C3380CC4-5D6E-409C-BE32-E72D297353CC}">
              <c16:uniqueId val="{00000002-4F6D-49DF-82E6-847D6177E7C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dirty="0"/>
            <a:t>Aim:</a:t>
          </a:r>
          <a:r>
            <a:rPr lang="en-US" sz="2400" b="0" u="none" dirty="0"/>
            <a:t> </a:t>
          </a:r>
          <a:r>
            <a:rPr lang="en-US" sz="2400" dirty="0"/>
            <a:t>70% of participating hospitals will be at or below the Healthy People goal of 24.7%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E67356">
            <a:alpha val="90000"/>
          </a:srgbClr>
        </a:solidFill>
      </dgm:spPr>
      <dgm:t>
        <a:bodyPr/>
        <a:lstStyle/>
        <a:p>
          <a:pPr algn="l"/>
          <a:r>
            <a:rPr lang="en-US" sz="2000" b="1" u="sng" dirty="0"/>
            <a:t>Goal:</a:t>
          </a:r>
          <a:r>
            <a:rPr lang="en-US" sz="2000" b="0" u="none" dirty="0"/>
            <a:t> </a:t>
          </a:r>
          <a:r>
            <a:rPr lang="en-US" sz="2000" dirty="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dirty="0"/>
            <a:t>Goal:</a:t>
          </a:r>
          <a:r>
            <a:rPr lang="en-US" sz="2000" b="0" u="none" dirty="0"/>
            <a:t> </a:t>
          </a:r>
          <a:r>
            <a:rPr lang="en-US" sz="2000" dirty="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pt>
    <dgm:pt modelId="{5EC63639-39E4-4582-B971-9071D71B8134}">
      <dgm:prSet phldrT="[Text]" custT="1"/>
      <dgm:spPr/>
      <dgm:t>
        <a:bodyPr/>
        <a:lstStyle/>
        <a:p>
          <a:r>
            <a:rPr lang="en-US" sz="1500" dirty="0"/>
            <a:t>Optimizing Labor Management and support</a:t>
          </a:r>
        </a:p>
      </dgm:t>
    </dgm:pt>
    <dgm:pt modelId="{8722E00C-EFF8-4BB3-A174-9BF025048D2A}" type="parTrans" cxnId="{89F9CC31-963F-49EC-B7D6-2699165FF58A}">
      <dgm:prSet/>
      <dgm:spPr/>
      <dgm:t>
        <a:bodyPr/>
        <a:lstStyle/>
        <a:p>
          <a:endParaRPr lang="en-US"/>
        </a:p>
      </dgm:t>
    </dgm:pt>
    <dgm:pt modelId="{864C00FB-01DA-445C-9581-8C5F99D7B98D}" type="sibTrans" cxnId="{89F9CC31-963F-49EC-B7D6-2699165FF58A}">
      <dgm:prSet/>
      <dgm:spPr/>
      <dgm:t>
        <a:bodyPr/>
        <a:lstStyle/>
        <a:p>
          <a:endParaRPr lang="en-US"/>
        </a:p>
      </dgm:t>
    </dgm:pt>
    <dgm:pt modelId="{0F63673E-B97A-40F0-9A4B-B34055F900AC}">
      <dgm:prSet phldrT="[Text]" custT="1"/>
      <dgm:spPr/>
      <dgm:t>
        <a:bodyPr/>
        <a:lstStyle/>
        <a:p>
          <a:r>
            <a:rPr lang="en-US" sz="1500" dirty="0"/>
            <a:t>Protocols and Guidelines for Induction and Labor Decision Making</a:t>
          </a:r>
        </a:p>
      </dgm:t>
    </dgm:pt>
    <dgm:pt modelId="{43A511AC-2AB4-4AA7-8DAA-C0CA7877DFD5}" type="parTrans" cxnId="{9EE582F1-D667-404E-A851-7805CCAADC88}">
      <dgm:prSet/>
      <dgm:spPr/>
      <dgm:t>
        <a:bodyPr/>
        <a:lstStyle/>
        <a:p>
          <a:endParaRPr lang="en-US"/>
        </a:p>
      </dgm:t>
    </dgm:pt>
    <dgm:pt modelId="{36C94A59-1BBF-4250-A7E6-42DB8D04E71B}" type="sibTrans" cxnId="{9EE582F1-D667-404E-A851-7805CCAADC88}">
      <dgm:prSet/>
      <dgm:spPr/>
      <dgm:t>
        <a:bodyPr/>
        <a:lstStyle/>
        <a:p>
          <a:endParaRPr lang="en-US"/>
        </a:p>
      </dgm:t>
    </dgm:pt>
    <dgm:pt modelId="{DE90A7E4-18D9-4177-B3CA-F0148F7F07E0}">
      <dgm:prSet phldrT="[Text]" custT="1"/>
      <dgm:spPr/>
      <dgm:t>
        <a:bodyPr/>
        <a:lstStyle/>
        <a:p>
          <a:r>
            <a:rPr lang="en-US" sz="1500" dirty="0"/>
            <a:t>Provider, Nurse, Patient Education to support clinical culture change </a:t>
          </a:r>
        </a:p>
      </dgm:t>
    </dgm:pt>
    <dgm:pt modelId="{A96B81E9-CF31-4683-B816-BEDB27A7835E}" type="parTrans" cxnId="{14DFD466-F6C0-49FD-AD3A-DE32121AF0FE}">
      <dgm:prSet/>
      <dgm:spPr/>
      <dgm:t>
        <a:bodyPr/>
        <a:lstStyle/>
        <a:p>
          <a:endParaRPr lang="en-US"/>
        </a:p>
      </dgm:t>
    </dgm:pt>
    <dgm:pt modelId="{FCC1C729-9CE3-4BBC-A2C9-5229132538EE}" type="sibTrans" cxnId="{14DFD466-F6C0-49FD-AD3A-DE32121AF0FE}">
      <dgm:prSet/>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pt>
    <dgm:pt modelId="{74B22517-B5C4-4B70-801E-EDEB1650AC48}" type="pres">
      <dgm:prSet presAssocID="{5EC63639-39E4-4582-B971-9071D71B8134}" presName="parTxOnly" presStyleLbl="node1" presStyleIdx="0" presStyleCnt="3">
        <dgm:presLayoutVars>
          <dgm:chMax val="0"/>
          <dgm:chPref val="0"/>
          <dgm:bulletEnabled val="1"/>
        </dgm:presLayoutVars>
      </dgm:prSet>
      <dgm:spPr/>
      <dgm:t>
        <a:bodyPr/>
        <a:lstStyle/>
        <a:p>
          <a:endParaRPr lang="en-US"/>
        </a:p>
      </dgm:t>
    </dgm:pt>
    <dgm:pt modelId="{D6CD1AAF-F2A6-4C9A-BF5F-E8BF4C889B41}" type="pres">
      <dgm:prSet presAssocID="{864C00FB-01DA-445C-9581-8C5F99D7B98D}" presName="parTxOnlySpace" presStyleCnt="0"/>
      <dgm:spPr/>
    </dgm:pt>
    <dgm:pt modelId="{A79C321E-E673-4487-8AE2-8F67517FF725}" type="pres">
      <dgm:prSet presAssocID="{0F63673E-B97A-40F0-9A4B-B34055F900AC}" presName="parTxOnly" presStyleLbl="node1" presStyleIdx="1" presStyleCnt="3">
        <dgm:presLayoutVars>
          <dgm:chMax val="0"/>
          <dgm:chPref val="0"/>
          <dgm:bulletEnabled val="1"/>
        </dgm:presLayoutVars>
      </dgm:prSet>
      <dgm:spPr/>
      <dgm:t>
        <a:bodyPr/>
        <a:lstStyle/>
        <a:p>
          <a:endParaRPr lang="en-US"/>
        </a:p>
      </dgm:t>
    </dgm:pt>
    <dgm:pt modelId="{5EB1E992-DE65-4356-BF59-AA2D25D61161}" type="pres">
      <dgm:prSet presAssocID="{36C94A59-1BBF-4250-A7E6-42DB8D04E71B}" presName="parTxOnlySpace" presStyleCnt="0"/>
      <dgm:spPr/>
    </dgm:pt>
    <dgm:pt modelId="{C18E0E07-C7A3-4B8D-834E-6D1F060B6F83}" type="pres">
      <dgm:prSet presAssocID="{DE90A7E4-18D9-4177-B3CA-F0148F7F07E0}" presName="parTxOnly" presStyleLbl="node1" presStyleIdx="2" presStyleCnt="3" custLinFactNeighborX="-13107" custLinFactNeighborY="-29">
        <dgm:presLayoutVars>
          <dgm:chMax val="0"/>
          <dgm:chPref val="0"/>
          <dgm:bulletEnabled val="1"/>
        </dgm:presLayoutVars>
      </dgm:prSet>
      <dgm:spPr/>
      <dgm:t>
        <a:bodyPr/>
        <a:lstStyle/>
        <a:p>
          <a:endParaRPr lang="en-US"/>
        </a:p>
      </dgm:t>
    </dgm:pt>
  </dgm:ptLst>
  <dgm:cxnLst>
    <dgm:cxn modelId="{14DFD466-F6C0-49FD-AD3A-DE32121AF0FE}" srcId="{5D1A261D-82F7-495D-B6A0-7D520002D787}" destId="{DE90A7E4-18D9-4177-B3CA-F0148F7F07E0}" srcOrd="2" destOrd="0" parTransId="{A96B81E9-CF31-4683-B816-BEDB27A7835E}" sibTransId="{FCC1C729-9CE3-4BBC-A2C9-5229132538EE}"/>
    <dgm:cxn modelId="{E579CC1D-E1F1-4052-B4B7-1331926DBA55}" type="presOf" srcId="{5EC63639-39E4-4582-B971-9071D71B8134}" destId="{74B22517-B5C4-4B70-801E-EDEB1650AC48}" srcOrd="0" destOrd="0" presId="urn:microsoft.com/office/officeart/2005/8/layout/chevron1"/>
    <dgm:cxn modelId="{9EE582F1-D667-404E-A851-7805CCAADC88}" srcId="{5D1A261D-82F7-495D-B6A0-7D520002D787}" destId="{0F63673E-B97A-40F0-9A4B-B34055F900AC}" srcOrd="1" destOrd="0" parTransId="{43A511AC-2AB4-4AA7-8DAA-C0CA7877DFD5}" sibTransId="{36C94A59-1BBF-4250-A7E6-42DB8D04E71B}"/>
    <dgm:cxn modelId="{4C6DC3FB-808A-46E3-B88B-F22858351B34}" type="presOf" srcId="{0F63673E-B97A-40F0-9A4B-B34055F900AC}" destId="{A79C321E-E673-4487-8AE2-8F67517FF725}" srcOrd="0" destOrd="0" presId="urn:microsoft.com/office/officeart/2005/8/layout/chevron1"/>
    <dgm:cxn modelId="{D778AC0F-12B2-4F74-B01E-9BBF35470904}" type="presOf" srcId="{DE90A7E4-18D9-4177-B3CA-F0148F7F07E0}" destId="{C18E0E07-C7A3-4B8D-834E-6D1F060B6F83}" srcOrd="0" destOrd="0" presId="urn:microsoft.com/office/officeart/2005/8/layout/chevron1"/>
    <dgm:cxn modelId="{89F9CC31-963F-49EC-B7D6-2699165FF58A}" srcId="{5D1A261D-82F7-495D-B6A0-7D520002D787}" destId="{5EC63639-39E4-4582-B971-9071D71B8134}" srcOrd="0" destOrd="0" parTransId="{8722E00C-EFF8-4BB3-A174-9BF025048D2A}" sibTransId="{864C00FB-01DA-445C-9581-8C5F99D7B98D}"/>
    <dgm:cxn modelId="{53EF75A8-8E07-4926-8E2D-EBDF9372DC50}" type="presOf" srcId="{5D1A261D-82F7-495D-B6A0-7D520002D787}" destId="{FE7F8A83-A58C-4E92-BD00-D4726D568A1B}" srcOrd="0" destOrd="0" presId="urn:microsoft.com/office/officeart/2005/8/layout/chevron1"/>
    <dgm:cxn modelId="{D2E79DB8-7517-4959-B55D-2030CE3E270E}" type="presParOf" srcId="{FE7F8A83-A58C-4E92-BD00-D4726D568A1B}" destId="{74B22517-B5C4-4B70-801E-EDEB1650AC48}" srcOrd="0" destOrd="0" presId="urn:microsoft.com/office/officeart/2005/8/layout/chevron1"/>
    <dgm:cxn modelId="{CBE125A6-2A1B-4A43-AD96-211607859C2E}" type="presParOf" srcId="{FE7F8A83-A58C-4E92-BD00-D4726D568A1B}" destId="{D6CD1AAF-F2A6-4C9A-BF5F-E8BF4C889B41}" srcOrd="1" destOrd="0" presId="urn:microsoft.com/office/officeart/2005/8/layout/chevron1"/>
    <dgm:cxn modelId="{C2098A12-454D-43E1-9327-7DA3D8EBBBCE}" type="presParOf" srcId="{FE7F8A83-A58C-4E92-BD00-D4726D568A1B}" destId="{A79C321E-E673-4487-8AE2-8F67517FF725}" srcOrd="2" destOrd="0" presId="urn:microsoft.com/office/officeart/2005/8/layout/chevron1"/>
    <dgm:cxn modelId="{06249FEC-99DD-4247-92D1-A04689316BA8}" type="presParOf" srcId="{FE7F8A83-A58C-4E92-BD00-D4726D568A1B}" destId="{5EB1E992-DE65-4356-BF59-AA2D25D61161}" srcOrd="3" destOrd="0" presId="urn:microsoft.com/office/officeart/2005/8/layout/chevron1"/>
    <dgm:cxn modelId="{0E34D613-941D-4A96-8225-D1CB47A79578}" type="presParOf" srcId="{FE7F8A83-A58C-4E92-BD00-D4726D568A1B}" destId="{C18E0E07-C7A3-4B8D-834E-6D1F060B6F8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597FB-E47E-D046-960D-B3985CBD3B4D}" type="doc">
      <dgm:prSet loTypeId="urn:microsoft.com/office/officeart/2005/8/layout/equation1" loCatId="" qsTypeId="urn:microsoft.com/office/officeart/2005/8/quickstyle/simple1" qsCatId="simple" csTypeId="urn:microsoft.com/office/officeart/2005/8/colors/accent1_2" csCatId="accent1" phldr="1"/>
      <dgm:spPr/>
    </dgm:pt>
    <dgm:pt modelId="{307893D8-6B39-2B4C-B601-A5D36CBC5FE4}">
      <dgm:prSet phldrT="[Text]"/>
      <dgm:spPr/>
      <dgm:t>
        <a:bodyPr/>
        <a:lstStyle/>
        <a:p>
          <a:r>
            <a:rPr lang="en-US" dirty="0"/>
            <a:t>Individual Attitudes</a:t>
          </a:r>
        </a:p>
      </dgm:t>
    </dgm:pt>
    <dgm:pt modelId="{8B607B44-60DD-3448-BDE0-30BC8CDED016}" type="parTrans" cxnId="{A54A2BBE-2CBD-7248-AE19-8D6E20557D41}">
      <dgm:prSet/>
      <dgm:spPr/>
      <dgm:t>
        <a:bodyPr/>
        <a:lstStyle/>
        <a:p>
          <a:endParaRPr lang="en-US"/>
        </a:p>
      </dgm:t>
    </dgm:pt>
    <dgm:pt modelId="{119D7D25-ECBC-8E42-8D86-F116B43E1C44}" type="sibTrans" cxnId="{A54A2BBE-2CBD-7248-AE19-8D6E20557D41}">
      <dgm:prSet/>
      <dgm:spPr/>
      <dgm:t>
        <a:bodyPr/>
        <a:lstStyle/>
        <a:p>
          <a:endParaRPr lang="en-US"/>
        </a:p>
      </dgm:t>
    </dgm:pt>
    <dgm:pt modelId="{DF4B70AF-A4AF-9040-B305-C8F436F196C2}">
      <dgm:prSet phldrT="[Text]"/>
      <dgm:spPr/>
      <dgm:t>
        <a:bodyPr/>
        <a:lstStyle/>
        <a:p>
          <a:r>
            <a:rPr lang="en-US" dirty="0"/>
            <a:t>Unit Subjective Norms</a:t>
          </a:r>
        </a:p>
      </dgm:t>
    </dgm:pt>
    <dgm:pt modelId="{9DF109BE-E7D6-DA44-A158-4E9504695366}" type="parTrans" cxnId="{9A00CC65-05C2-A243-BFBA-A25DB5EDC603}">
      <dgm:prSet/>
      <dgm:spPr/>
      <dgm:t>
        <a:bodyPr/>
        <a:lstStyle/>
        <a:p>
          <a:endParaRPr lang="en-US"/>
        </a:p>
      </dgm:t>
    </dgm:pt>
    <dgm:pt modelId="{4E3117F9-E033-9C4F-B885-5A47C148EE7C}" type="sibTrans" cxnId="{9A00CC65-05C2-A243-BFBA-A25DB5EDC603}">
      <dgm:prSet/>
      <dgm:spPr/>
      <dgm:t>
        <a:bodyPr/>
        <a:lstStyle/>
        <a:p>
          <a:endParaRPr lang="en-US"/>
        </a:p>
      </dgm:t>
    </dgm:pt>
    <dgm:pt modelId="{93E3DA36-6CD7-C54D-A8E1-6279F648D2F3}">
      <dgm:prSet phldrT="[Text]"/>
      <dgm:spPr>
        <a:solidFill>
          <a:srgbClr val="F71C64"/>
        </a:solidFill>
      </dgm:spPr>
      <dgm:t>
        <a:bodyPr/>
        <a:lstStyle/>
        <a:p>
          <a:r>
            <a:rPr lang="en-US" dirty="0"/>
            <a:t>Clinical Culture</a:t>
          </a:r>
        </a:p>
      </dgm:t>
    </dgm:pt>
    <dgm:pt modelId="{94DAB2A7-65C3-DE42-A49D-0E2837272D8C}" type="parTrans" cxnId="{98134FA8-CED5-4C46-9C00-6DBB48B66F8E}">
      <dgm:prSet/>
      <dgm:spPr/>
      <dgm:t>
        <a:bodyPr/>
        <a:lstStyle/>
        <a:p>
          <a:endParaRPr lang="en-US"/>
        </a:p>
      </dgm:t>
    </dgm:pt>
    <dgm:pt modelId="{00C1EE3B-5606-9E44-88CE-02F53B7DD0A6}" type="sibTrans" cxnId="{98134FA8-CED5-4C46-9C00-6DBB48B66F8E}">
      <dgm:prSet/>
      <dgm:spPr/>
      <dgm:t>
        <a:bodyPr/>
        <a:lstStyle/>
        <a:p>
          <a:endParaRPr lang="en-US"/>
        </a:p>
      </dgm:t>
    </dgm:pt>
    <dgm:pt modelId="{1420D1D9-B4FB-9749-B662-C49E901D5742}" type="pres">
      <dgm:prSet presAssocID="{E27597FB-E47E-D046-960D-B3985CBD3B4D}" presName="linearFlow" presStyleCnt="0">
        <dgm:presLayoutVars>
          <dgm:dir/>
          <dgm:resizeHandles val="exact"/>
        </dgm:presLayoutVars>
      </dgm:prSet>
      <dgm:spPr/>
    </dgm:pt>
    <dgm:pt modelId="{4688A4B3-C359-534E-A8A4-A0C200655520}" type="pres">
      <dgm:prSet presAssocID="{307893D8-6B39-2B4C-B601-A5D36CBC5FE4}" presName="node" presStyleLbl="node1" presStyleIdx="0" presStyleCnt="3">
        <dgm:presLayoutVars>
          <dgm:bulletEnabled val="1"/>
        </dgm:presLayoutVars>
      </dgm:prSet>
      <dgm:spPr/>
      <dgm:t>
        <a:bodyPr/>
        <a:lstStyle/>
        <a:p>
          <a:endParaRPr lang="en-US"/>
        </a:p>
      </dgm:t>
    </dgm:pt>
    <dgm:pt modelId="{A09409F4-210D-484F-9EF6-9DB6DB3B751E}" type="pres">
      <dgm:prSet presAssocID="{119D7D25-ECBC-8E42-8D86-F116B43E1C44}" presName="spacerL" presStyleCnt="0"/>
      <dgm:spPr/>
    </dgm:pt>
    <dgm:pt modelId="{C764E05C-1DF4-B747-A00B-BD7B2D0B1426}" type="pres">
      <dgm:prSet presAssocID="{119D7D25-ECBC-8E42-8D86-F116B43E1C44}" presName="sibTrans" presStyleLbl="sibTrans2D1" presStyleIdx="0" presStyleCnt="2"/>
      <dgm:spPr/>
      <dgm:t>
        <a:bodyPr/>
        <a:lstStyle/>
        <a:p>
          <a:endParaRPr lang="en-US"/>
        </a:p>
      </dgm:t>
    </dgm:pt>
    <dgm:pt modelId="{020FC69B-7862-394F-99E9-93B6C1CAD3FA}" type="pres">
      <dgm:prSet presAssocID="{119D7D25-ECBC-8E42-8D86-F116B43E1C44}" presName="spacerR" presStyleCnt="0"/>
      <dgm:spPr/>
    </dgm:pt>
    <dgm:pt modelId="{5C7708DD-0E22-9340-96B0-38E5EB8A51F1}" type="pres">
      <dgm:prSet presAssocID="{DF4B70AF-A4AF-9040-B305-C8F436F196C2}" presName="node" presStyleLbl="node1" presStyleIdx="1" presStyleCnt="3">
        <dgm:presLayoutVars>
          <dgm:bulletEnabled val="1"/>
        </dgm:presLayoutVars>
      </dgm:prSet>
      <dgm:spPr/>
      <dgm:t>
        <a:bodyPr/>
        <a:lstStyle/>
        <a:p>
          <a:endParaRPr lang="en-US"/>
        </a:p>
      </dgm:t>
    </dgm:pt>
    <dgm:pt modelId="{BA4CEAEC-DC2A-A74E-A44B-F15DD3217B7B}" type="pres">
      <dgm:prSet presAssocID="{4E3117F9-E033-9C4F-B885-5A47C148EE7C}" presName="spacerL" presStyleCnt="0"/>
      <dgm:spPr/>
    </dgm:pt>
    <dgm:pt modelId="{208C3825-3FCE-BB41-B381-958FEA049610}" type="pres">
      <dgm:prSet presAssocID="{4E3117F9-E033-9C4F-B885-5A47C148EE7C}" presName="sibTrans" presStyleLbl="sibTrans2D1" presStyleIdx="1" presStyleCnt="2"/>
      <dgm:spPr/>
      <dgm:t>
        <a:bodyPr/>
        <a:lstStyle/>
        <a:p>
          <a:endParaRPr lang="en-US"/>
        </a:p>
      </dgm:t>
    </dgm:pt>
    <dgm:pt modelId="{0BE3A829-DEA7-EB45-B7CE-B7FC77861924}" type="pres">
      <dgm:prSet presAssocID="{4E3117F9-E033-9C4F-B885-5A47C148EE7C}" presName="spacerR" presStyleCnt="0"/>
      <dgm:spPr/>
    </dgm:pt>
    <dgm:pt modelId="{755D1F70-594E-B044-ACC7-0ED3D7FF5F89}" type="pres">
      <dgm:prSet presAssocID="{93E3DA36-6CD7-C54D-A8E1-6279F648D2F3}" presName="node" presStyleLbl="node1" presStyleIdx="2" presStyleCnt="3">
        <dgm:presLayoutVars>
          <dgm:bulletEnabled val="1"/>
        </dgm:presLayoutVars>
      </dgm:prSet>
      <dgm:spPr/>
      <dgm:t>
        <a:bodyPr/>
        <a:lstStyle/>
        <a:p>
          <a:endParaRPr lang="en-US"/>
        </a:p>
      </dgm:t>
    </dgm:pt>
  </dgm:ptLst>
  <dgm:cxnLst>
    <dgm:cxn modelId="{9A00CC65-05C2-A243-BFBA-A25DB5EDC603}" srcId="{E27597FB-E47E-D046-960D-B3985CBD3B4D}" destId="{DF4B70AF-A4AF-9040-B305-C8F436F196C2}" srcOrd="1" destOrd="0" parTransId="{9DF109BE-E7D6-DA44-A158-4E9504695366}" sibTransId="{4E3117F9-E033-9C4F-B885-5A47C148EE7C}"/>
    <dgm:cxn modelId="{B5DF1187-2CC1-F344-B017-868AB6951D43}" type="presOf" srcId="{307893D8-6B39-2B4C-B601-A5D36CBC5FE4}" destId="{4688A4B3-C359-534E-A8A4-A0C200655520}" srcOrd="0" destOrd="0" presId="urn:microsoft.com/office/officeart/2005/8/layout/equation1"/>
    <dgm:cxn modelId="{A54A2BBE-2CBD-7248-AE19-8D6E20557D41}" srcId="{E27597FB-E47E-D046-960D-B3985CBD3B4D}" destId="{307893D8-6B39-2B4C-B601-A5D36CBC5FE4}" srcOrd="0" destOrd="0" parTransId="{8B607B44-60DD-3448-BDE0-30BC8CDED016}" sibTransId="{119D7D25-ECBC-8E42-8D86-F116B43E1C44}"/>
    <dgm:cxn modelId="{519F2CAC-A65C-0540-8F38-8ED1342BB024}" type="presOf" srcId="{93E3DA36-6CD7-C54D-A8E1-6279F648D2F3}" destId="{755D1F70-594E-B044-ACC7-0ED3D7FF5F89}" srcOrd="0" destOrd="0" presId="urn:microsoft.com/office/officeart/2005/8/layout/equation1"/>
    <dgm:cxn modelId="{03473631-F68A-6145-A0ED-94CCF97D0685}" type="presOf" srcId="{E27597FB-E47E-D046-960D-B3985CBD3B4D}" destId="{1420D1D9-B4FB-9749-B662-C49E901D5742}" srcOrd="0" destOrd="0" presId="urn:microsoft.com/office/officeart/2005/8/layout/equation1"/>
    <dgm:cxn modelId="{E419F93C-26BE-EE4A-8D06-D425D2780A82}" type="presOf" srcId="{119D7D25-ECBC-8E42-8D86-F116B43E1C44}" destId="{C764E05C-1DF4-B747-A00B-BD7B2D0B1426}" srcOrd="0" destOrd="0" presId="urn:microsoft.com/office/officeart/2005/8/layout/equation1"/>
    <dgm:cxn modelId="{30F8D43E-911A-284A-91D8-405A196343C9}" type="presOf" srcId="{4E3117F9-E033-9C4F-B885-5A47C148EE7C}" destId="{208C3825-3FCE-BB41-B381-958FEA049610}" srcOrd="0" destOrd="0" presId="urn:microsoft.com/office/officeart/2005/8/layout/equation1"/>
    <dgm:cxn modelId="{98134FA8-CED5-4C46-9C00-6DBB48B66F8E}" srcId="{E27597FB-E47E-D046-960D-B3985CBD3B4D}" destId="{93E3DA36-6CD7-C54D-A8E1-6279F648D2F3}" srcOrd="2" destOrd="0" parTransId="{94DAB2A7-65C3-DE42-A49D-0E2837272D8C}" sibTransId="{00C1EE3B-5606-9E44-88CE-02F53B7DD0A6}"/>
    <dgm:cxn modelId="{707C06C1-C1E0-A648-904F-7F4D05D48864}" type="presOf" srcId="{DF4B70AF-A4AF-9040-B305-C8F436F196C2}" destId="{5C7708DD-0E22-9340-96B0-38E5EB8A51F1}" srcOrd="0" destOrd="0" presId="urn:microsoft.com/office/officeart/2005/8/layout/equation1"/>
    <dgm:cxn modelId="{AF87CF26-F2C1-8D41-80E9-431D37011A3B}" type="presParOf" srcId="{1420D1D9-B4FB-9749-B662-C49E901D5742}" destId="{4688A4B3-C359-534E-A8A4-A0C200655520}" srcOrd="0" destOrd="0" presId="urn:microsoft.com/office/officeart/2005/8/layout/equation1"/>
    <dgm:cxn modelId="{DCE9FAC6-E3BB-914E-BEAC-091ECA4C482A}" type="presParOf" srcId="{1420D1D9-B4FB-9749-B662-C49E901D5742}" destId="{A09409F4-210D-484F-9EF6-9DB6DB3B751E}" srcOrd="1" destOrd="0" presId="urn:microsoft.com/office/officeart/2005/8/layout/equation1"/>
    <dgm:cxn modelId="{83FF7036-BD8E-204C-B3BB-EB77CE16A18E}" type="presParOf" srcId="{1420D1D9-B4FB-9749-B662-C49E901D5742}" destId="{C764E05C-1DF4-B747-A00B-BD7B2D0B1426}" srcOrd="2" destOrd="0" presId="urn:microsoft.com/office/officeart/2005/8/layout/equation1"/>
    <dgm:cxn modelId="{FE87C9DC-105F-554F-9516-847CBC65DAB0}" type="presParOf" srcId="{1420D1D9-B4FB-9749-B662-C49E901D5742}" destId="{020FC69B-7862-394F-99E9-93B6C1CAD3FA}" srcOrd="3" destOrd="0" presId="urn:microsoft.com/office/officeart/2005/8/layout/equation1"/>
    <dgm:cxn modelId="{0372A7AC-4D24-644B-AB96-86F41D90F148}" type="presParOf" srcId="{1420D1D9-B4FB-9749-B662-C49E901D5742}" destId="{5C7708DD-0E22-9340-96B0-38E5EB8A51F1}" srcOrd="4" destOrd="0" presId="urn:microsoft.com/office/officeart/2005/8/layout/equation1"/>
    <dgm:cxn modelId="{0FE3E33D-2CFC-2147-9427-74D22B55DA90}" type="presParOf" srcId="{1420D1D9-B4FB-9749-B662-C49E901D5742}" destId="{BA4CEAEC-DC2A-A74E-A44B-F15DD3217B7B}" srcOrd="5" destOrd="0" presId="urn:microsoft.com/office/officeart/2005/8/layout/equation1"/>
    <dgm:cxn modelId="{4E57F090-C6EB-0C45-AA16-5EC3C7BD2B6C}" type="presParOf" srcId="{1420D1D9-B4FB-9749-B662-C49E901D5742}" destId="{208C3825-3FCE-BB41-B381-958FEA049610}" srcOrd="6" destOrd="0" presId="urn:microsoft.com/office/officeart/2005/8/layout/equation1"/>
    <dgm:cxn modelId="{2DE2C9FE-7E86-0447-90D5-DCC8611DEA4F}" type="presParOf" srcId="{1420D1D9-B4FB-9749-B662-C49E901D5742}" destId="{0BE3A829-DEA7-EB45-B7CE-B7FC77861924}" srcOrd="7" destOrd="0" presId="urn:microsoft.com/office/officeart/2005/8/layout/equation1"/>
    <dgm:cxn modelId="{5A7460D7-45EF-8948-9D76-7CC2DAF1A89C}" type="presParOf" srcId="{1420D1D9-B4FB-9749-B662-C49E901D5742}" destId="{755D1F70-594E-B044-ACC7-0ED3D7FF5F8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9F812-5122-4222-950F-172E774E03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3FD90A-B90B-472A-9E01-C5BB042FABD1}">
      <dgm:prSet phldrT="[Text]"/>
      <dgm:spPr/>
      <dgm:t>
        <a:bodyPr/>
        <a:lstStyle/>
        <a:p>
          <a:r>
            <a:rPr lang="en-US" dirty="0" smtClean="0"/>
            <a:t>2021 Annual Conference</a:t>
          </a:r>
          <a:endParaRPr lang="en-US" dirty="0"/>
        </a:p>
      </dgm:t>
    </dgm:pt>
    <dgm:pt modelId="{25B7847B-BA3A-4726-862F-F4C501015E21}" type="parTrans" cxnId="{7C2D7396-7D7E-40E5-B881-7E4F4E6490FC}">
      <dgm:prSet/>
      <dgm:spPr/>
      <dgm:t>
        <a:bodyPr/>
        <a:lstStyle/>
        <a:p>
          <a:endParaRPr lang="en-US"/>
        </a:p>
      </dgm:t>
    </dgm:pt>
    <dgm:pt modelId="{1643D0D1-8E5F-4755-862D-67016076FA2A}" type="sibTrans" cxnId="{7C2D7396-7D7E-40E5-B881-7E4F4E6490FC}">
      <dgm:prSet/>
      <dgm:spPr/>
      <dgm:t>
        <a:bodyPr/>
        <a:lstStyle/>
        <a:p>
          <a:endParaRPr lang="en-US"/>
        </a:p>
      </dgm:t>
    </dgm:pt>
    <dgm:pt modelId="{AD19B3D0-B947-470C-AF05-B707701B7489}">
      <dgm:prSet phldrT="[Text]" custT="1"/>
      <dgm:spPr/>
      <dgm:t>
        <a:bodyPr anchor="ctr"/>
        <a:lstStyle/>
        <a:p>
          <a:r>
            <a:rPr lang="en-US" sz="4000" dirty="0" smtClean="0"/>
            <a:t>October 28, 2021</a:t>
          </a:r>
          <a:endParaRPr lang="en-US" sz="4000" dirty="0"/>
        </a:p>
      </dgm:t>
    </dgm:pt>
    <dgm:pt modelId="{BDF59F8D-3202-4AA9-8516-4EF2F88D0AD4}" type="parTrans" cxnId="{8B691BE1-88D7-4828-91DA-B20119179F5F}">
      <dgm:prSet/>
      <dgm:spPr/>
      <dgm:t>
        <a:bodyPr/>
        <a:lstStyle/>
        <a:p>
          <a:endParaRPr lang="en-US"/>
        </a:p>
      </dgm:t>
    </dgm:pt>
    <dgm:pt modelId="{5CF6E10C-0A89-47B4-A7CA-FCCA15029E9D}" type="sibTrans" cxnId="{8B691BE1-88D7-4828-91DA-B20119179F5F}">
      <dgm:prSet/>
      <dgm:spPr/>
      <dgm:t>
        <a:bodyPr/>
        <a:lstStyle/>
        <a:p>
          <a:endParaRPr lang="en-US"/>
        </a:p>
      </dgm:t>
    </dgm:pt>
    <dgm:pt modelId="{AEBEB1F8-7749-448F-AA43-FF71DEEB59D2}">
      <dgm:prSet phldrT="[Text]"/>
      <dgm:spPr/>
      <dgm:t>
        <a:bodyPr/>
        <a:lstStyle/>
        <a:p>
          <a:r>
            <a:rPr lang="en-US" dirty="0" smtClean="0"/>
            <a:t>2022 Face-to-Face Meeting</a:t>
          </a:r>
          <a:endParaRPr lang="en-US" dirty="0"/>
        </a:p>
      </dgm:t>
    </dgm:pt>
    <dgm:pt modelId="{61F040ED-2540-4546-8231-7102C1729187}" type="parTrans" cxnId="{1DE048DC-FC25-4430-90AB-EC4729036D49}">
      <dgm:prSet/>
      <dgm:spPr/>
      <dgm:t>
        <a:bodyPr/>
        <a:lstStyle/>
        <a:p>
          <a:endParaRPr lang="en-US"/>
        </a:p>
      </dgm:t>
    </dgm:pt>
    <dgm:pt modelId="{8749A261-50BD-4291-9AAA-3C07D6C32312}" type="sibTrans" cxnId="{1DE048DC-FC25-4430-90AB-EC4729036D49}">
      <dgm:prSet/>
      <dgm:spPr/>
      <dgm:t>
        <a:bodyPr/>
        <a:lstStyle/>
        <a:p>
          <a:endParaRPr lang="en-US"/>
        </a:p>
      </dgm:t>
    </dgm:pt>
    <dgm:pt modelId="{914B746F-05B2-48F7-BBAD-78DEFEFF4E63}">
      <dgm:prSet phldrT="[Text]" custT="1"/>
      <dgm:spPr/>
      <dgm:t>
        <a:bodyPr anchor="ctr"/>
        <a:lstStyle/>
        <a:p>
          <a:r>
            <a:rPr lang="en-US" sz="4000" dirty="0" smtClean="0"/>
            <a:t>OB Day: May 25, 2022</a:t>
          </a:r>
          <a:endParaRPr lang="en-US" sz="4000" dirty="0"/>
        </a:p>
      </dgm:t>
    </dgm:pt>
    <dgm:pt modelId="{AA280659-4C20-4711-9EA2-49A40E048C21}" type="parTrans" cxnId="{84436DA6-2B87-43C1-9CCB-3A8A37E6AB22}">
      <dgm:prSet/>
      <dgm:spPr/>
      <dgm:t>
        <a:bodyPr/>
        <a:lstStyle/>
        <a:p>
          <a:endParaRPr lang="en-US"/>
        </a:p>
      </dgm:t>
    </dgm:pt>
    <dgm:pt modelId="{D68554E9-D103-4325-9977-8CCFA83EDD5E}" type="sibTrans" cxnId="{84436DA6-2B87-43C1-9CCB-3A8A37E6AB22}">
      <dgm:prSet/>
      <dgm:spPr/>
      <dgm:t>
        <a:bodyPr/>
        <a:lstStyle/>
        <a:p>
          <a:endParaRPr lang="en-US"/>
        </a:p>
      </dgm:t>
    </dgm:pt>
    <dgm:pt modelId="{00255C3F-F0D3-4089-A81D-F4797213F66F}">
      <dgm:prSet phldrT="[Text]" custT="1"/>
      <dgm:spPr/>
      <dgm:t>
        <a:bodyPr anchor="ctr"/>
        <a:lstStyle/>
        <a:p>
          <a:r>
            <a:rPr lang="en-US" sz="4000" dirty="0" smtClean="0"/>
            <a:t>Neo Day: May 26, 2022</a:t>
          </a:r>
          <a:endParaRPr lang="en-US" sz="4000" dirty="0"/>
        </a:p>
      </dgm:t>
    </dgm:pt>
    <dgm:pt modelId="{A1B8CAD5-F3A8-4986-8EEC-BF21D220FBC2}" type="parTrans" cxnId="{5B908B6A-4127-4C66-B754-BFFE90E1B7B3}">
      <dgm:prSet/>
      <dgm:spPr/>
      <dgm:t>
        <a:bodyPr/>
        <a:lstStyle/>
        <a:p>
          <a:endParaRPr lang="en-US"/>
        </a:p>
      </dgm:t>
    </dgm:pt>
    <dgm:pt modelId="{5A97482D-8C6C-42E0-8C25-25C56CCA96E3}" type="sibTrans" cxnId="{5B908B6A-4127-4C66-B754-BFFE90E1B7B3}">
      <dgm:prSet/>
      <dgm:spPr/>
      <dgm:t>
        <a:bodyPr/>
        <a:lstStyle/>
        <a:p>
          <a:endParaRPr lang="en-US"/>
        </a:p>
      </dgm:t>
    </dgm:pt>
    <dgm:pt modelId="{DFC5B087-6506-4B93-BF7F-53A4D4819603}" type="pres">
      <dgm:prSet presAssocID="{F399F812-5122-4222-950F-172E774E03E1}" presName="Name0" presStyleCnt="0">
        <dgm:presLayoutVars>
          <dgm:dir/>
          <dgm:animLvl val="lvl"/>
          <dgm:resizeHandles val="exact"/>
        </dgm:presLayoutVars>
      </dgm:prSet>
      <dgm:spPr/>
      <dgm:t>
        <a:bodyPr/>
        <a:lstStyle/>
        <a:p>
          <a:endParaRPr lang="en-US"/>
        </a:p>
      </dgm:t>
    </dgm:pt>
    <dgm:pt modelId="{136DB442-4D7E-4593-86BE-1498C04DD818}" type="pres">
      <dgm:prSet presAssocID="{903FD90A-B90B-472A-9E01-C5BB042FABD1}" presName="linNode" presStyleCnt="0"/>
      <dgm:spPr/>
    </dgm:pt>
    <dgm:pt modelId="{536630D1-60B8-4D2C-94BC-FA92E948C04D}" type="pres">
      <dgm:prSet presAssocID="{903FD90A-B90B-472A-9E01-C5BB042FABD1}" presName="parentText" presStyleLbl="node1" presStyleIdx="0" presStyleCnt="2">
        <dgm:presLayoutVars>
          <dgm:chMax val="1"/>
          <dgm:bulletEnabled val="1"/>
        </dgm:presLayoutVars>
      </dgm:prSet>
      <dgm:spPr/>
      <dgm:t>
        <a:bodyPr/>
        <a:lstStyle/>
        <a:p>
          <a:endParaRPr lang="en-US"/>
        </a:p>
      </dgm:t>
    </dgm:pt>
    <dgm:pt modelId="{1B05221E-EC13-468F-A314-F9436CB8DF9D}" type="pres">
      <dgm:prSet presAssocID="{903FD90A-B90B-472A-9E01-C5BB042FABD1}" presName="descendantText" presStyleLbl="alignAccFollowNode1" presStyleIdx="0" presStyleCnt="2">
        <dgm:presLayoutVars>
          <dgm:bulletEnabled val="1"/>
        </dgm:presLayoutVars>
      </dgm:prSet>
      <dgm:spPr/>
      <dgm:t>
        <a:bodyPr/>
        <a:lstStyle/>
        <a:p>
          <a:endParaRPr lang="en-US"/>
        </a:p>
      </dgm:t>
    </dgm:pt>
    <dgm:pt modelId="{EC00CA3A-FD61-4E6A-BBC1-D34A95287E96}" type="pres">
      <dgm:prSet presAssocID="{1643D0D1-8E5F-4755-862D-67016076FA2A}" presName="sp" presStyleCnt="0"/>
      <dgm:spPr/>
    </dgm:pt>
    <dgm:pt modelId="{B3575E77-461D-4307-8FDA-0E9BD01A13FE}" type="pres">
      <dgm:prSet presAssocID="{AEBEB1F8-7749-448F-AA43-FF71DEEB59D2}" presName="linNode" presStyleCnt="0"/>
      <dgm:spPr/>
    </dgm:pt>
    <dgm:pt modelId="{4BAE710B-CAD8-4540-BFAD-A27B25A2EEB7}" type="pres">
      <dgm:prSet presAssocID="{AEBEB1F8-7749-448F-AA43-FF71DEEB59D2}" presName="parentText" presStyleLbl="node1" presStyleIdx="1" presStyleCnt="2">
        <dgm:presLayoutVars>
          <dgm:chMax val="1"/>
          <dgm:bulletEnabled val="1"/>
        </dgm:presLayoutVars>
      </dgm:prSet>
      <dgm:spPr/>
      <dgm:t>
        <a:bodyPr/>
        <a:lstStyle/>
        <a:p>
          <a:endParaRPr lang="en-US"/>
        </a:p>
      </dgm:t>
    </dgm:pt>
    <dgm:pt modelId="{F614F2CF-A519-40AE-86D7-FD5B805736B9}" type="pres">
      <dgm:prSet presAssocID="{AEBEB1F8-7749-448F-AA43-FF71DEEB59D2}" presName="descendantText" presStyleLbl="alignAccFollowNode1" presStyleIdx="1" presStyleCnt="2">
        <dgm:presLayoutVars>
          <dgm:bulletEnabled val="1"/>
        </dgm:presLayoutVars>
      </dgm:prSet>
      <dgm:spPr/>
      <dgm:t>
        <a:bodyPr/>
        <a:lstStyle/>
        <a:p>
          <a:endParaRPr lang="en-US"/>
        </a:p>
      </dgm:t>
    </dgm:pt>
  </dgm:ptLst>
  <dgm:cxnLst>
    <dgm:cxn modelId="{4905967B-361E-4212-A413-7AFB6A2144B2}" type="presOf" srcId="{903FD90A-B90B-472A-9E01-C5BB042FABD1}" destId="{536630D1-60B8-4D2C-94BC-FA92E948C04D}" srcOrd="0" destOrd="0" presId="urn:microsoft.com/office/officeart/2005/8/layout/vList5"/>
    <dgm:cxn modelId="{022566BE-A296-4CD0-8230-E153D4A514C6}" type="presOf" srcId="{F399F812-5122-4222-950F-172E774E03E1}" destId="{DFC5B087-6506-4B93-BF7F-53A4D4819603}" srcOrd="0" destOrd="0" presId="urn:microsoft.com/office/officeart/2005/8/layout/vList5"/>
    <dgm:cxn modelId="{1DE048DC-FC25-4430-90AB-EC4729036D49}" srcId="{F399F812-5122-4222-950F-172E774E03E1}" destId="{AEBEB1F8-7749-448F-AA43-FF71DEEB59D2}" srcOrd="1" destOrd="0" parTransId="{61F040ED-2540-4546-8231-7102C1729187}" sibTransId="{8749A261-50BD-4291-9AAA-3C07D6C32312}"/>
    <dgm:cxn modelId="{5AF6A481-C32E-49EB-B8F7-4DAF054A3664}" type="presOf" srcId="{AD19B3D0-B947-470C-AF05-B707701B7489}" destId="{1B05221E-EC13-468F-A314-F9436CB8DF9D}" srcOrd="0" destOrd="0" presId="urn:microsoft.com/office/officeart/2005/8/layout/vList5"/>
    <dgm:cxn modelId="{8B691BE1-88D7-4828-91DA-B20119179F5F}" srcId="{903FD90A-B90B-472A-9E01-C5BB042FABD1}" destId="{AD19B3D0-B947-470C-AF05-B707701B7489}" srcOrd="0" destOrd="0" parTransId="{BDF59F8D-3202-4AA9-8516-4EF2F88D0AD4}" sibTransId="{5CF6E10C-0A89-47B4-A7CA-FCCA15029E9D}"/>
    <dgm:cxn modelId="{DE2C7ADA-78ED-4E25-BDD3-0E86DAEDD512}" type="presOf" srcId="{914B746F-05B2-48F7-BBAD-78DEFEFF4E63}" destId="{F614F2CF-A519-40AE-86D7-FD5B805736B9}" srcOrd="0" destOrd="0" presId="urn:microsoft.com/office/officeart/2005/8/layout/vList5"/>
    <dgm:cxn modelId="{CFEE8F24-66CA-4F75-A528-7FBBE03A407F}" type="presOf" srcId="{AEBEB1F8-7749-448F-AA43-FF71DEEB59D2}" destId="{4BAE710B-CAD8-4540-BFAD-A27B25A2EEB7}" srcOrd="0" destOrd="0" presId="urn:microsoft.com/office/officeart/2005/8/layout/vList5"/>
    <dgm:cxn modelId="{5B908B6A-4127-4C66-B754-BFFE90E1B7B3}" srcId="{AEBEB1F8-7749-448F-AA43-FF71DEEB59D2}" destId="{00255C3F-F0D3-4089-A81D-F4797213F66F}" srcOrd="1" destOrd="0" parTransId="{A1B8CAD5-F3A8-4986-8EEC-BF21D220FBC2}" sibTransId="{5A97482D-8C6C-42E0-8C25-25C56CCA96E3}"/>
    <dgm:cxn modelId="{77F38E4A-0619-44FD-A15C-FB5AE5B928F1}" type="presOf" srcId="{00255C3F-F0D3-4089-A81D-F4797213F66F}" destId="{F614F2CF-A519-40AE-86D7-FD5B805736B9}" srcOrd="0" destOrd="1" presId="urn:microsoft.com/office/officeart/2005/8/layout/vList5"/>
    <dgm:cxn modelId="{7C2D7396-7D7E-40E5-B881-7E4F4E6490FC}" srcId="{F399F812-5122-4222-950F-172E774E03E1}" destId="{903FD90A-B90B-472A-9E01-C5BB042FABD1}" srcOrd="0" destOrd="0" parTransId="{25B7847B-BA3A-4726-862F-F4C501015E21}" sibTransId="{1643D0D1-8E5F-4755-862D-67016076FA2A}"/>
    <dgm:cxn modelId="{84436DA6-2B87-43C1-9CCB-3A8A37E6AB22}" srcId="{AEBEB1F8-7749-448F-AA43-FF71DEEB59D2}" destId="{914B746F-05B2-48F7-BBAD-78DEFEFF4E63}" srcOrd="0" destOrd="0" parTransId="{AA280659-4C20-4711-9EA2-49A40E048C21}" sibTransId="{D68554E9-D103-4325-9977-8CCFA83EDD5E}"/>
    <dgm:cxn modelId="{1651820B-4B28-4AA1-87DF-EBF9DA9B238F}" type="presParOf" srcId="{DFC5B087-6506-4B93-BF7F-53A4D4819603}" destId="{136DB442-4D7E-4593-86BE-1498C04DD818}" srcOrd="0" destOrd="0" presId="urn:microsoft.com/office/officeart/2005/8/layout/vList5"/>
    <dgm:cxn modelId="{36AE6C85-94A7-4230-BF5D-0533C864E90C}" type="presParOf" srcId="{136DB442-4D7E-4593-86BE-1498C04DD818}" destId="{536630D1-60B8-4D2C-94BC-FA92E948C04D}" srcOrd="0" destOrd="0" presId="urn:microsoft.com/office/officeart/2005/8/layout/vList5"/>
    <dgm:cxn modelId="{9C322C2A-14BC-4B53-8D6F-8F2B4389A9C8}" type="presParOf" srcId="{136DB442-4D7E-4593-86BE-1498C04DD818}" destId="{1B05221E-EC13-468F-A314-F9436CB8DF9D}" srcOrd="1" destOrd="0" presId="urn:microsoft.com/office/officeart/2005/8/layout/vList5"/>
    <dgm:cxn modelId="{3194F9F7-9822-45F3-9BBE-6892FF9A9FB5}" type="presParOf" srcId="{DFC5B087-6506-4B93-BF7F-53A4D4819603}" destId="{EC00CA3A-FD61-4E6A-BBC1-D34A95287E96}" srcOrd="1" destOrd="0" presId="urn:microsoft.com/office/officeart/2005/8/layout/vList5"/>
    <dgm:cxn modelId="{BB5D19F9-1179-43CB-8139-3A7A3ADAEACB}" type="presParOf" srcId="{DFC5B087-6506-4B93-BF7F-53A4D4819603}" destId="{B3575E77-461D-4307-8FDA-0E9BD01A13FE}" srcOrd="2" destOrd="0" presId="urn:microsoft.com/office/officeart/2005/8/layout/vList5"/>
    <dgm:cxn modelId="{39663674-6610-46B7-9E14-8F41075C558D}" type="presParOf" srcId="{B3575E77-461D-4307-8FDA-0E9BD01A13FE}" destId="{4BAE710B-CAD8-4540-BFAD-A27B25A2EEB7}" srcOrd="0" destOrd="0" presId="urn:microsoft.com/office/officeart/2005/8/layout/vList5"/>
    <dgm:cxn modelId="{5B5A2E32-FDB7-4418-8929-F3A2ECCE1A86}" type="presParOf" srcId="{B3575E77-461D-4307-8FDA-0E9BD01A13FE}" destId="{F614F2CF-A519-40AE-86D7-FD5B805736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58824" y="1695810"/>
          <a:ext cx="2848922" cy="774812"/>
        </a:xfrm>
        <a:custGeom>
          <a:avLst/>
          <a:gdLst/>
          <a:ahLst/>
          <a:cxnLst/>
          <a:rect l="0" t="0" r="0" b="0"/>
          <a:pathLst>
            <a:path>
              <a:moveTo>
                <a:pt x="0" y="0"/>
              </a:moveTo>
              <a:lnTo>
                <a:pt x="0" y="528011"/>
              </a:lnTo>
              <a:lnTo>
                <a:pt x="2848922" y="528011"/>
              </a:lnTo>
              <a:lnTo>
                <a:pt x="2848922" y="774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92188" y="1695810"/>
          <a:ext cx="2966636" cy="774812"/>
        </a:xfrm>
        <a:custGeom>
          <a:avLst/>
          <a:gdLst/>
          <a:ahLst/>
          <a:cxnLst/>
          <a:rect l="0" t="0" r="0" b="0"/>
          <a:pathLst>
            <a:path>
              <a:moveTo>
                <a:pt x="2966636" y="0"/>
              </a:moveTo>
              <a:lnTo>
                <a:pt x="2966636" y="528011"/>
              </a:lnTo>
              <a:lnTo>
                <a:pt x="0" y="528011"/>
              </a:lnTo>
              <a:lnTo>
                <a:pt x="0" y="774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66871" y="4100"/>
          <a:ext cx="5183906"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62884" y="285312"/>
          <a:ext cx="5183906" cy="16917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a:t>Aim:</a:t>
          </a:r>
          <a:r>
            <a:rPr lang="en-US" sz="2400" b="0" u="none" kern="1200" dirty="0"/>
            <a:t> </a:t>
          </a:r>
          <a:r>
            <a:rPr lang="en-US" sz="2400" kern="1200" dirty="0"/>
            <a:t>70% of participating hospitals will be at or below the Healthy People goal of 24.7% cesarean delivery rate among NTSV births by December 31, 2022</a:t>
          </a:r>
        </a:p>
      </dsp:txBody>
      <dsp:txXfrm>
        <a:off x="3412432" y="334860"/>
        <a:ext cx="5084810" cy="1592614"/>
      </dsp:txXfrm>
    </dsp:sp>
    <dsp:sp modelId="{A9FB5358-8043-4BE5-8E9B-5783B19FACC1}">
      <dsp:nvSpPr>
        <dsp:cNvPr id="0" name=""/>
        <dsp:cNvSpPr/>
      </dsp:nvSpPr>
      <dsp:spPr>
        <a:xfrm>
          <a:off x="139277" y="2470622"/>
          <a:ext cx="5105821"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435289" y="2751834"/>
          <a:ext cx="5105821" cy="1691710"/>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dirty="0"/>
            <a:t>Goal:</a:t>
          </a:r>
          <a:r>
            <a:rPr lang="en-US" sz="2000" b="0" u="none" kern="1200" dirty="0"/>
            <a:t> </a:t>
          </a:r>
          <a:r>
            <a:rPr lang="en-US" sz="2000" kern="1200" dirty="0"/>
            <a:t>Increase the percent of cesarean section deliveries among NTSV births that meet ACOG/SMFM criteria for cesarean</a:t>
          </a:r>
        </a:p>
      </dsp:txBody>
      <dsp:txXfrm>
        <a:off x="484837" y="2801382"/>
        <a:ext cx="5006725" cy="1592614"/>
      </dsp:txXfrm>
    </dsp:sp>
    <dsp:sp modelId="{30C8A44F-2D93-41DA-B811-7ABB3B4B8A55}">
      <dsp:nvSpPr>
        <dsp:cNvPr id="0" name=""/>
        <dsp:cNvSpPr/>
      </dsp:nvSpPr>
      <dsp:spPr>
        <a:xfrm>
          <a:off x="5837123" y="2470622"/>
          <a:ext cx="5341248"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133135" y="2751834"/>
          <a:ext cx="5341248" cy="1691710"/>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dirty="0"/>
            <a:t>Goal:</a:t>
          </a:r>
          <a:r>
            <a:rPr lang="en-US" sz="2000" b="0" u="none" kern="1200" dirty="0"/>
            <a:t> </a:t>
          </a:r>
          <a:r>
            <a:rPr lang="en-US" sz="2000" kern="1200" dirty="0"/>
            <a:t>Increase the % of physicians/ midwives/ nurses educated on ACOG/SMFM criteria for cesarean, labor management strategies/response to labor challenges, protocol for facilitating decision huddles and/or decision debriefs</a:t>
          </a:r>
        </a:p>
      </dsp:txBody>
      <dsp:txXfrm>
        <a:off x="6182683" y="2801382"/>
        <a:ext cx="5242152" cy="1592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2517-B5C4-4B70-801E-EDEB1650AC48}">
      <dsp:nvSpPr>
        <dsp:cNvPr id="0" name=""/>
        <dsp:cNvSpPr/>
      </dsp:nvSpPr>
      <dsp:spPr>
        <a:xfrm>
          <a:off x="2344" y="838534"/>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Optimizing Labor Management and support</a:t>
          </a:r>
        </a:p>
      </dsp:txBody>
      <dsp:txXfrm>
        <a:off x="573509" y="838534"/>
        <a:ext cx="1713495" cy="1142330"/>
      </dsp:txXfrm>
    </dsp:sp>
    <dsp:sp modelId="{A79C321E-E673-4487-8AE2-8F67517FF725}">
      <dsp:nvSpPr>
        <dsp:cNvPr id="0" name=""/>
        <dsp:cNvSpPr/>
      </dsp:nvSpPr>
      <dsp:spPr>
        <a:xfrm>
          <a:off x="2572587" y="838534"/>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Protocols and Guidelines for Induction and Labor Decision Making</a:t>
          </a:r>
        </a:p>
      </dsp:txBody>
      <dsp:txXfrm>
        <a:off x="3143752" y="838534"/>
        <a:ext cx="1713495" cy="1142330"/>
      </dsp:txXfrm>
    </dsp:sp>
    <dsp:sp modelId="{C18E0E07-C7A3-4B8D-834E-6D1F060B6F83}">
      <dsp:nvSpPr>
        <dsp:cNvPr id="0" name=""/>
        <dsp:cNvSpPr/>
      </dsp:nvSpPr>
      <dsp:spPr>
        <a:xfrm>
          <a:off x="5105398" y="838203"/>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Provider, Nurse, Patient Education to support clinical culture change </a:t>
          </a:r>
        </a:p>
      </dsp:txBody>
      <dsp:txXfrm>
        <a:off x="5676563" y="838203"/>
        <a:ext cx="1713495" cy="114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A4B3-C359-534E-A8A4-A0C200655520}">
      <dsp:nvSpPr>
        <dsp:cNvPr id="0" name=""/>
        <dsp:cNvSpPr/>
      </dsp:nvSpPr>
      <dsp:spPr>
        <a:xfrm>
          <a:off x="1116" y="1305296"/>
          <a:ext cx="1479911" cy="14799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Individual Attitudes</a:t>
          </a:r>
        </a:p>
      </dsp:txBody>
      <dsp:txXfrm>
        <a:off x="217844" y="1522024"/>
        <a:ext cx="1046455" cy="1046455"/>
      </dsp:txXfrm>
    </dsp:sp>
    <dsp:sp modelId="{C764E05C-1DF4-B747-A00B-BD7B2D0B1426}">
      <dsp:nvSpPr>
        <dsp:cNvPr id="0" name=""/>
        <dsp:cNvSpPr/>
      </dsp:nvSpPr>
      <dsp:spPr>
        <a:xfrm>
          <a:off x="1601196" y="1616077"/>
          <a:ext cx="858348" cy="85834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14970" y="1944309"/>
        <a:ext cx="630800" cy="201884"/>
      </dsp:txXfrm>
    </dsp:sp>
    <dsp:sp modelId="{5C7708DD-0E22-9340-96B0-38E5EB8A51F1}">
      <dsp:nvSpPr>
        <dsp:cNvPr id="0" name=""/>
        <dsp:cNvSpPr/>
      </dsp:nvSpPr>
      <dsp:spPr>
        <a:xfrm>
          <a:off x="2579713" y="1305296"/>
          <a:ext cx="1479911" cy="14799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Unit Subjective Norms</a:t>
          </a:r>
        </a:p>
      </dsp:txBody>
      <dsp:txXfrm>
        <a:off x="2796441" y="1522024"/>
        <a:ext cx="1046455" cy="1046455"/>
      </dsp:txXfrm>
    </dsp:sp>
    <dsp:sp modelId="{208C3825-3FCE-BB41-B381-958FEA049610}">
      <dsp:nvSpPr>
        <dsp:cNvPr id="0" name=""/>
        <dsp:cNvSpPr/>
      </dsp:nvSpPr>
      <dsp:spPr>
        <a:xfrm>
          <a:off x="4179793" y="1616077"/>
          <a:ext cx="858348" cy="85834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93567" y="1792897"/>
        <a:ext cx="630800" cy="504708"/>
      </dsp:txXfrm>
    </dsp:sp>
    <dsp:sp modelId="{755D1F70-594E-B044-ACC7-0ED3D7FF5F89}">
      <dsp:nvSpPr>
        <dsp:cNvPr id="0" name=""/>
        <dsp:cNvSpPr/>
      </dsp:nvSpPr>
      <dsp:spPr>
        <a:xfrm>
          <a:off x="5158311" y="1305296"/>
          <a:ext cx="1479911" cy="1479911"/>
        </a:xfrm>
        <a:prstGeom prst="ellipse">
          <a:avLst/>
        </a:prstGeom>
        <a:solidFill>
          <a:srgbClr val="F71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Clinical Culture</a:t>
          </a:r>
        </a:p>
      </dsp:txBody>
      <dsp:txXfrm>
        <a:off x="5375039" y="1522024"/>
        <a:ext cx="1046455" cy="1046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221E-EC13-468F-A314-F9436CB8DF9D}">
      <dsp:nvSpPr>
        <dsp:cNvPr id="0" name=""/>
        <dsp:cNvSpPr/>
      </dsp:nvSpPr>
      <dsp:spPr>
        <a:xfrm rot="5400000">
          <a:off x="6612483" y="-2449966"/>
          <a:ext cx="169804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October 28, 2021</a:t>
          </a:r>
          <a:endParaRPr lang="en-US" sz="4000" kern="1200" dirty="0"/>
        </a:p>
      </dsp:txBody>
      <dsp:txXfrm rot="-5400000">
        <a:off x="3950208" y="295201"/>
        <a:ext cx="6939700" cy="1532257"/>
      </dsp:txXfrm>
    </dsp:sp>
    <dsp:sp modelId="{536630D1-60B8-4D2C-94BC-FA92E948C04D}">
      <dsp:nvSpPr>
        <dsp:cNvPr id="0" name=""/>
        <dsp:cNvSpPr/>
      </dsp:nvSpPr>
      <dsp:spPr>
        <a:xfrm>
          <a:off x="0" y="53"/>
          <a:ext cx="3950208"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2021 Annual Conference</a:t>
          </a:r>
          <a:endParaRPr lang="en-US" sz="4400" kern="1200" dirty="0"/>
        </a:p>
      </dsp:txBody>
      <dsp:txXfrm>
        <a:off x="103614" y="103667"/>
        <a:ext cx="3742980" cy="1915324"/>
      </dsp:txXfrm>
    </dsp:sp>
    <dsp:sp modelId="{F614F2CF-A519-40AE-86D7-FD5B805736B9}">
      <dsp:nvSpPr>
        <dsp:cNvPr id="0" name=""/>
        <dsp:cNvSpPr/>
      </dsp:nvSpPr>
      <dsp:spPr>
        <a:xfrm rot="5400000">
          <a:off x="6612483" y="-221287"/>
          <a:ext cx="169804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OB Day: May 25, 2022</a:t>
          </a:r>
          <a:endParaRPr lang="en-US" sz="4000" kern="1200" dirty="0"/>
        </a:p>
        <a:p>
          <a:pPr marL="285750" lvl="1" indent="-285750" algn="l" defTabSz="1778000">
            <a:lnSpc>
              <a:spcPct val="90000"/>
            </a:lnSpc>
            <a:spcBef>
              <a:spcPct val="0"/>
            </a:spcBef>
            <a:spcAft>
              <a:spcPct val="15000"/>
            </a:spcAft>
            <a:buChar char="••"/>
          </a:pPr>
          <a:r>
            <a:rPr lang="en-US" sz="4000" kern="1200" dirty="0" smtClean="0"/>
            <a:t>Neo Day: May 26, 2022</a:t>
          </a:r>
          <a:endParaRPr lang="en-US" sz="4000" kern="1200" dirty="0"/>
        </a:p>
      </dsp:txBody>
      <dsp:txXfrm rot="-5400000">
        <a:off x="3950208" y="2523880"/>
        <a:ext cx="6939700" cy="1532257"/>
      </dsp:txXfrm>
    </dsp:sp>
    <dsp:sp modelId="{4BAE710B-CAD8-4540-BFAD-A27B25A2EEB7}">
      <dsp:nvSpPr>
        <dsp:cNvPr id="0" name=""/>
        <dsp:cNvSpPr/>
      </dsp:nvSpPr>
      <dsp:spPr>
        <a:xfrm>
          <a:off x="0" y="2228732"/>
          <a:ext cx="3950208"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2022 Face-to-Face Meeting</a:t>
          </a:r>
          <a:endParaRPr lang="en-US" sz="4400" kern="1200" dirty="0"/>
        </a:p>
      </dsp:txBody>
      <dsp:txXfrm>
        <a:off x="103614" y="2332346"/>
        <a:ext cx="3742980"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6/28/2021</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13</a:t>
            </a:fld>
            <a:endParaRPr lang="en-US"/>
          </a:p>
        </p:txBody>
      </p:sp>
    </p:spTree>
    <p:extLst>
      <p:ext uri="{BB962C8B-B14F-4D97-AF65-F5344CB8AC3E}">
        <p14:creationId xmlns:p14="http://schemas.microsoft.com/office/powerpoint/2010/main" val="219565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14</a:t>
            </a:fld>
            <a:endParaRPr lang="en-US" altLang="en-US"/>
          </a:p>
        </p:txBody>
      </p:sp>
    </p:spTree>
    <p:extLst>
      <p:ext uri="{BB962C8B-B14F-4D97-AF65-F5344CB8AC3E}">
        <p14:creationId xmlns:p14="http://schemas.microsoft.com/office/powerpoint/2010/main" val="44656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4791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7243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4724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1761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0935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68375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845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995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8431" indent="-295550" eaLnBrk="0" hangingPunct="0">
              <a:defRPr>
                <a:solidFill>
                  <a:schemeClr val="tx1"/>
                </a:solidFill>
                <a:latin typeface="Arial" pitchFamily="34" charset="0"/>
                <a:ea typeface="MS PGothic" pitchFamily="34" charset="-128"/>
              </a:defRPr>
            </a:lvl2pPr>
            <a:lvl3pPr marL="1182202" indent="-236441" eaLnBrk="0" hangingPunct="0">
              <a:defRPr>
                <a:solidFill>
                  <a:schemeClr val="tx1"/>
                </a:solidFill>
                <a:latin typeface="Arial" pitchFamily="34" charset="0"/>
                <a:ea typeface="MS PGothic" pitchFamily="34" charset="-128"/>
              </a:defRPr>
            </a:lvl3pPr>
            <a:lvl4pPr marL="1655084" indent="-236441" eaLnBrk="0" hangingPunct="0">
              <a:defRPr>
                <a:solidFill>
                  <a:schemeClr val="tx1"/>
                </a:solidFill>
                <a:latin typeface="Arial" pitchFamily="34" charset="0"/>
                <a:ea typeface="MS PGothic" pitchFamily="34" charset="-128"/>
              </a:defRPr>
            </a:lvl4pPr>
            <a:lvl5pPr marL="2127965" indent="-236441" eaLnBrk="0" hangingPunct="0">
              <a:defRPr>
                <a:solidFill>
                  <a:schemeClr val="tx1"/>
                </a:solidFill>
                <a:latin typeface="Arial" pitchFamily="34" charset="0"/>
                <a:ea typeface="MS PGothic" pitchFamily="34" charset="-128"/>
              </a:defRPr>
            </a:lvl5pPr>
            <a:lvl6pPr marL="2600846" indent="-236441" eaLnBrk="0" fontAlgn="base" hangingPunct="0">
              <a:spcBef>
                <a:spcPct val="0"/>
              </a:spcBef>
              <a:spcAft>
                <a:spcPct val="0"/>
              </a:spcAft>
              <a:defRPr>
                <a:solidFill>
                  <a:schemeClr val="tx1"/>
                </a:solidFill>
                <a:latin typeface="Arial" pitchFamily="34" charset="0"/>
                <a:ea typeface="MS PGothic" pitchFamily="34" charset="-128"/>
              </a:defRPr>
            </a:lvl6pPr>
            <a:lvl7pPr marL="3073725" indent="-236441" eaLnBrk="0" fontAlgn="base" hangingPunct="0">
              <a:spcBef>
                <a:spcPct val="0"/>
              </a:spcBef>
              <a:spcAft>
                <a:spcPct val="0"/>
              </a:spcAft>
              <a:defRPr>
                <a:solidFill>
                  <a:schemeClr val="tx1"/>
                </a:solidFill>
                <a:latin typeface="Arial" pitchFamily="34" charset="0"/>
                <a:ea typeface="MS PGothic" pitchFamily="34" charset="-128"/>
              </a:defRPr>
            </a:lvl7pPr>
            <a:lvl8pPr marL="3546606" indent="-236441" eaLnBrk="0" fontAlgn="base" hangingPunct="0">
              <a:spcBef>
                <a:spcPct val="0"/>
              </a:spcBef>
              <a:spcAft>
                <a:spcPct val="0"/>
              </a:spcAft>
              <a:defRPr>
                <a:solidFill>
                  <a:schemeClr val="tx1"/>
                </a:solidFill>
                <a:latin typeface="Arial" pitchFamily="34" charset="0"/>
                <a:ea typeface="MS PGothic" pitchFamily="34" charset="-128"/>
              </a:defRPr>
            </a:lvl8pPr>
            <a:lvl9pPr marL="4019487" indent="-236441"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F93021-76CA-42C7-9304-9B703987715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91726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2226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9315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a:t>
            </a:r>
            <a:r>
              <a:rPr lang="en-US" baseline="0" dirty="0"/>
              <a:t> the US, hospital cesarean rates vary tenfold – from 6 to 69%.  This variation is not explainable by clinical case-mix or hospital or patient demographics.  The evidence continues to point to the hospital at which a woman chooses to give birth as the strongest determinant of whether she delivers vaginally or by cesarean.  This NPR article featured an interview with the chief administrator of Covered California, who was discussing the decision to require all birthing hospitals to achieve the </a:t>
            </a:r>
            <a:r>
              <a:rPr lang="en-US" baseline="0" dirty="0" err="1"/>
              <a:t>HealthyPeople</a:t>
            </a:r>
            <a:r>
              <a:rPr lang="en-US" baseline="0" dirty="0"/>
              <a:t> 2020 goal for cesarean delivery rates or lose in-network status for all ACA-based plans.  At the time, California’s data was showing some hospitals with NTSV cesarean rates &gt;70%.  There have been many similar calls to address culture, but how do you measure culture?</a:t>
            </a:r>
            <a:endParaRPr lang="en-US" dirty="0"/>
          </a:p>
        </p:txBody>
      </p:sp>
      <p:sp>
        <p:nvSpPr>
          <p:cNvPr id="4" name="Slide Number Placeholder 3"/>
          <p:cNvSpPr>
            <a:spLocks noGrp="1"/>
          </p:cNvSpPr>
          <p:nvPr>
            <p:ph type="sldNum" sz="quarter" idx="10"/>
          </p:nvPr>
        </p:nvSpPr>
        <p:spPr/>
        <p:txBody>
          <a:bodyPr/>
          <a:lstStyle/>
          <a:p>
            <a:fld id="{91DF65A7-C79F-44E1-91CB-90A04C9B41C5}" type="slidenum">
              <a:rPr lang="en-US" smtClean="0"/>
              <a:t>25</a:t>
            </a:fld>
            <a:endParaRPr lang="en-US"/>
          </a:p>
        </p:txBody>
      </p:sp>
    </p:spTree>
    <p:extLst>
      <p:ext uri="{BB962C8B-B14F-4D97-AF65-F5344CB8AC3E}">
        <p14:creationId xmlns:p14="http://schemas.microsoft.com/office/powerpoint/2010/main" val="155065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26</a:t>
            </a:fld>
            <a:endParaRPr lang="en-US"/>
          </a:p>
        </p:txBody>
      </p:sp>
    </p:spTree>
    <p:extLst>
      <p:ext uri="{BB962C8B-B14F-4D97-AF65-F5344CB8AC3E}">
        <p14:creationId xmlns:p14="http://schemas.microsoft.com/office/powerpoint/2010/main" val="762971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Hospital, name, email, phone number, date , who</a:t>
            </a:r>
            <a:r>
              <a:rPr lang="en-US" sz="1200" baseline="0" dirty="0" smtClean="0"/>
              <a:t> gave talk and notes </a:t>
            </a: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28</a:t>
            </a:fld>
            <a:endParaRPr lang="en-US" altLang="en-US" dirty="0">
              <a:latin typeface="Calibri" pitchFamily="34" charset="0"/>
            </a:endParaRPr>
          </a:p>
        </p:txBody>
      </p:sp>
    </p:spTree>
    <p:extLst>
      <p:ext uri="{BB962C8B-B14F-4D97-AF65-F5344CB8AC3E}">
        <p14:creationId xmlns:p14="http://schemas.microsoft.com/office/powerpoint/2010/main" val="1078419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F65A7-C79F-44E1-91CB-90A04C9B41C5}" type="slidenum">
              <a:rPr lang="en-US" smtClean="0"/>
              <a:t>29</a:t>
            </a:fld>
            <a:endParaRPr lang="en-US"/>
          </a:p>
        </p:txBody>
      </p:sp>
    </p:spTree>
    <p:extLst>
      <p:ext uri="{BB962C8B-B14F-4D97-AF65-F5344CB8AC3E}">
        <p14:creationId xmlns:p14="http://schemas.microsoft.com/office/powerpoint/2010/main" val="1191344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30</a:t>
            </a:fld>
            <a:endParaRPr lang="en-US" altLang="en-US" dirty="0"/>
          </a:p>
        </p:txBody>
      </p:sp>
    </p:spTree>
    <p:extLst>
      <p:ext uri="{BB962C8B-B14F-4D97-AF65-F5344CB8AC3E}">
        <p14:creationId xmlns:p14="http://schemas.microsoft.com/office/powerpoint/2010/main" val="2263412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31</a:t>
            </a:fld>
            <a:endParaRPr lang="en-US" altLang="en-US" dirty="0"/>
          </a:p>
        </p:txBody>
      </p:sp>
    </p:spTree>
    <p:extLst>
      <p:ext uri="{BB962C8B-B14F-4D97-AF65-F5344CB8AC3E}">
        <p14:creationId xmlns:p14="http://schemas.microsoft.com/office/powerpoint/2010/main" val="716440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32</a:t>
            </a:fld>
            <a:endParaRPr lang="en-US" altLang="en-US" dirty="0"/>
          </a:p>
        </p:txBody>
      </p:sp>
    </p:spTree>
    <p:extLst>
      <p:ext uri="{BB962C8B-B14F-4D97-AF65-F5344CB8AC3E}">
        <p14:creationId xmlns:p14="http://schemas.microsoft.com/office/powerpoint/2010/main" val="90182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33</a:t>
            </a:fld>
            <a:endParaRPr lang="en-US" altLang="en-US" dirty="0"/>
          </a:p>
        </p:txBody>
      </p:sp>
    </p:spTree>
    <p:extLst>
      <p:ext uri="{BB962C8B-B14F-4D97-AF65-F5344CB8AC3E}">
        <p14:creationId xmlns:p14="http://schemas.microsoft.com/office/powerpoint/2010/main" val="120322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 to add in talk title</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34</a:t>
            </a:fld>
            <a:endParaRPr lang="en-US" altLang="en-US" dirty="0"/>
          </a:p>
        </p:txBody>
      </p:sp>
    </p:spTree>
    <p:extLst>
      <p:ext uri="{BB962C8B-B14F-4D97-AF65-F5344CB8AC3E}">
        <p14:creationId xmlns:p14="http://schemas.microsoft.com/office/powerpoint/2010/main" val="3640190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35</a:t>
            </a:fld>
            <a:endParaRPr lang="en-US" altLang="en-US" dirty="0"/>
          </a:p>
        </p:txBody>
      </p:sp>
    </p:spTree>
    <p:extLst>
      <p:ext uri="{BB962C8B-B14F-4D97-AF65-F5344CB8AC3E}">
        <p14:creationId xmlns:p14="http://schemas.microsoft.com/office/powerpoint/2010/main" val="4239532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ym typeface="Wingdings" panose="05000000000000000000" pitchFamily="2" charset="2"/>
              </a:rPr>
              <a:t>Unfortunately no places where Illinois started off ahead…but that means more opportunity for growth!</a:t>
            </a:r>
          </a:p>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36</a:t>
            </a:fld>
            <a:endParaRPr lang="en-US" altLang="en-US" dirty="0"/>
          </a:p>
        </p:txBody>
      </p:sp>
    </p:spTree>
    <p:extLst>
      <p:ext uri="{BB962C8B-B14F-4D97-AF65-F5344CB8AC3E}">
        <p14:creationId xmlns:p14="http://schemas.microsoft.com/office/powerpoint/2010/main" val="3689766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ym typeface="Wingdings" panose="05000000000000000000" pitchFamily="2" charset="2"/>
              </a:rPr>
              <a:t>Unfortunately no places where Illinois started off ahead…but that means more opportunity for growth!</a:t>
            </a:r>
          </a:p>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37</a:t>
            </a:fld>
            <a:endParaRPr lang="en-US" altLang="en-US" dirty="0"/>
          </a:p>
        </p:txBody>
      </p:sp>
    </p:spTree>
    <p:extLst>
      <p:ext uri="{BB962C8B-B14F-4D97-AF65-F5344CB8AC3E}">
        <p14:creationId xmlns:p14="http://schemas.microsoft.com/office/powerpoint/2010/main" val="479272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38</a:t>
            </a:fld>
            <a:endParaRPr lang="en-US" altLang="en-US" dirty="0"/>
          </a:p>
        </p:txBody>
      </p:sp>
    </p:spTree>
    <p:extLst>
      <p:ext uri="{BB962C8B-B14F-4D97-AF65-F5344CB8AC3E}">
        <p14:creationId xmlns:p14="http://schemas.microsoft.com/office/powerpoint/2010/main" val="353270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39</a:t>
            </a:fld>
            <a:endParaRPr lang="en-US" altLang="en-US" dirty="0"/>
          </a:p>
        </p:txBody>
      </p:sp>
    </p:spTree>
    <p:extLst>
      <p:ext uri="{BB962C8B-B14F-4D97-AF65-F5344CB8AC3E}">
        <p14:creationId xmlns:p14="http://schemas.microsoft.com/office/powerpoint/2010/main" val="2812625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40</a:t>
            </a:fld>
            <a:endParaRPr lang="en-US" altLang="en-US" dirty="0"/>
          </a:p>
        </p:txBody>
      </p:sp>
    </p:spTree>
    <p:extLst>
      <p:ext uri="{BB962C8B-B14F-4D97-AF65-F5344CB8AC3E}">
        <p14:creationId xmlns:p14="http://schemas.microsoft.com/office/powerpoint/2010/main" val="1419258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41</a:t>
            </a:fld>
            <a:endParaRPr lang="en-US" altLang="en-US" dirty="0"/>
          </a:p>
        </p:txBody>
      </p:sp>
    </p:spTree>
    <p:extLst>
      <p:ext uri="{BB962C8B-B14F-4D97-AF65-F5344CB8AC3E}">
        <p14:creationId xmlns:p14="http://schemas.microsoft.com/office/powerpoint/2010/main" val="2607489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42</a:t>
            </a:fld>
            <a:endParaRPr lang="en-US" altLang="en-US" dirty="0"/>
          </a:p>
        </p:txBody>
      </p:sp>
    </p:spTree>
    <p:extLst>
      <p:ext uri="{BB962C8B-B14F-4D97-AF65-F5344CB8AC3E}">
        <p14:creationId xmlns:p14="http://schemas.microsoft.com/office/powerpoint/2010/main" val="1806180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43</a:t>
            </a:fld>
            <a:endParaRPr lang="en-US" altLang="en-US" dirty="0"/>
          </a:p>
        </p:txBody>
      </p:sp>
    </p:spTree>
    <p:extLst>
      <p:ext uri="{BB962C8B-B14F-4D97-AF65-F5344CB8AC3E}">
        <p14:creationId xmlns:p14="http://schemas.microsoft.com/office/powerpoint/2010/main" val="389565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71982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44</a:t>
            </a:fld>
            <a:endParaRPr lang="en-US" altLang="en-US" dirty="0"/>
          </a:p>
        </p:txBody>
      </p:sp>
    </p:spTree>
    <p:extLst>
      <p:ext uri="{BB962C8B-B14F-4D97-AF65-F5344CB8AC3E}">
        <p14:creationId xmlns:p14="http://schemas.microsoft.com/office/powerpoint/2010/main" val="3850447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45</a:t>
            </a:fld>
            <a:endParaRPr lang="en-US" altLang="en-US" dirty="0"/>
          </a:p>
        </p:txBody>
      </p:sp>
    </p:spTree>
    <p:extLst>
      <p:ext uri="{BB962C8B-B14F-4D97-AF65-F5344CB8AC3E}">
        <p14:creationId xmlns:p14="http://schemas.microsoft.com/office/powerpoint/2010/main" val="145970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46</a:t>
            </a:fld>
            <a:endParaRPr lang="en-US" altLang="en-US" dirty="0"/>
          </a:p>
        </p:txBody>
      </p:sp>
    </p:spTree>
    <p:extLst>
      <p:ext uri="{BB962C8B-B14F-4D97-AF65-F5344CB8AC3E}">
        <p14:creationId xmlns:p14="http://schemas.microsoft.com/office/powerpoint/2010/main" val="6744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added</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47</a:t>
            </a:fld>
            <a:endParaRPr lang="en-US"/>
          </a:p>
        </p:txBody>
      </p:sp>
    </p:spTree>
    <p:extLst>
      <p:ext uri="{BB962C8B-B14F-4D97-AF65-F5344CB8AC3E}">
        <p14:creationId xmlns:p14="http://schemas.microsoft.com/office/powerpoint/2010/main" val="202213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48</a:t>
            </a:fld>
            <a:endParaRPr lang="en-US"/>
          </a:p>
        </p:txBody>
      </p:sp>
    </p:spTree>
    <p:extLst>
      <p:ext uri="{BB962C8B-B14F-4D97-AF65-F5344CB8AC3E}">
        <p14:creationId xmlns:p14="http://schemas.microsoft.com/office/powerpoint/2010/main" val="3301945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49</a:t>
            </a:fld>
            <a:endParaRPr lang="en-US" altLang="en-US"/>
          </a:p>
        </p:txBody>
      </p:sp>
    </p:spTree>
    <p:extLst>
      <p:ext uri="{BB962C8B-B14F-4D97-AF65-F5344CB8AC3E}">
        <p14:creationId xmlns:p14="http://schemas.microsoft.com/office/powerpoint/2010/main" val="4136888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51</a:t>
            </a:fld>
            <a:endParaRPr lang="en-US" altLang="en-US"/>
          </a:p>
        </p:txBody>
      </p:sp>
    </p:spTree>
    <p:extLst>
      <p:ext uri="{BB962C8B-B14F-4D97-AF65-F5344CB8AC3E}">
        <p14:creationId xmlns:p14="http://schemas.microsoft.com/office/powerpoint/2010/main" val="2349808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the dates and link to register in the text as the dates in the image aren’t big enough to see</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53</a:t>
            </a:fld>
            <a:endParaRPr lang="en-US" altLang="en-US"/>
          </a:p>
        </p:txBody>
      </p:sp>
    </p:spTree>
    <p:extLst>
      <p:ext uri="{BB962C8B-B14F-4D97-AF65-F5344CB8AC3E}">
        <p14:creationId xmlns:p14="http://schemas.microsoft.com/office/powerpoint/2010/main" val="805819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54</a:t>
            </a:fld>
            <a:endParaRPr lang="en-US" altLang="en-US"/>
          </a:p>
        </p:txBody>
      </p:sp>
    </p:spTree>
    <p:extLst>
      <p:ext uri="{BB962C8B-B14F-4D97-AF65-F5344CB8AC3E}">
        <p14:creationId xmlns:p14="http://schemas.microsoft.com/office/powerpoint/2010/main" val="2529116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7974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57</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9841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9031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9</a:t>
            </a:fld>
            <a:endParaRPr lang="en-US"/>
          </a:p>
        </p:txBody>
      </p:sp>
    </p:spTree>
    <p:extLst>
      <p:ext uri="{BB962C8B-B14F-4D97-AF65-F5344CB8AC3E}">
        <p14:creationId xmlns:p14="http://schemas.microsoft.com/office/powerpoint/2010/main" val="286545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296413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53947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6/28/2021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413213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 id="2147483688" r:id="rId12"/>
    <p:sldLayoutId id="2147483689" r:id="rId13"/>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mqcc.org/resource/3432/download"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ilpqc.org/initiatives/promoting-vaginal-birth-initiative/" TargetMode="External"/><Relationship Id="rId4" Type="http://schemas.openxmlformats.org/officeDocument/2006/relationships/hyperlink" Target="https://www.cmqcc.org/VBirthToolkitResourc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cme@northwestern.edu" TargetMode="External"/><Relationship Id="rId5" Type="http://schemas.openxmlformats.org/officeDocument/2006/relationships/hyperlink" Target="http://www.cme.northwestern.edu/"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gif"/><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ilpqc.org/ilpqc-2021-virtual-ob-face-to-fac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cme.northwestern.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normAutofit fontScale="90000"/>
          </a:bodyPr>
          <a:lstStyle/>
          <a:p>
            <a:r>
              <a:rPr lang="en-US" dirty="0" smtClean="0"/>
              <a:t>PVB Monthly Webinar: Unpacking your Labor Culture Survey Results</a:t>
            </a:r>
            <a:endParaRPr lang="en-US" dirty="0"/>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a:lstStyle/>
          <a:p>
            <a:r>
              <a:rPr lang="en-US" dirty="0" smtClean="0"/>
              <a:t>June 28, 2021 12:30-1:30</a:t>
            </a:r>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Key Strategies</a:t>
            </a:r>
          </a:p>
        </p:txBody>
      </p:sp>
      <p:sp>
        <p:nvSpPr>
          <p:cNvPr id="3" name="Content Placeholder 2"/>
          <p:cNvSpPr>
            <a:spLocks noGrp="1"/>
          </p:cNvSpPr>
          <p:nvPr>
            <p:ph idx="1"/>
          </p:nvPr>
        </p:nvSpPr>
        <p:spPr>
          <a:xfrm>
            <a:off x="3189514" y="1704975"/>
            <a:ext cx="8675914" cy="4728481"/>
          </a:xfrm>
        </p:spPr>
        <p:txBody>
          <a:bodyPr>
            <a:normAutofit fontScale="77500" lnSpcReduction="20000"/>
          </a:bodyPr>
          <a:lstStyle/>
          <a:p>
            <a:pPr marL="1657350" lvl="2" indent="-742950">
              <a:lnSpc>
                <a:spcPct val="150000"/>
              </a:lnSpc>
              <a:buFont typeface="+mj-lt"/>
              <a:buAutoNum type="arabicPeriod"/>
            </a:pPr>
            <a:r>
              <a:rPr lang="en-US" sz="3100" dirty="0"/>
              <a:t>Identifying</a:t>
            </a:r>
            <a:r>
              <a:rPr lang="en-US" sz="3200" dirty="0"/>
              <a:t> NTSVs</a:t>
            </a:r>
          </a:p>
          <a:p>
            <a:pPr marL="1657350" lvl="2" indent="-742950">
              <a:lnSpc>
                <a:spcPct val="150000"/>
              </a:lnSpc>
              <a:buFont typeface="+mj-lt"/>
              <a:buAutoNum type="arabicPeriod"/>
            </a:pPr>
            <a:r>
              <a:rPr lang="en-US" sz="3200" dirty="0"/>
              <a:t>Education of ACOG/SMFM criteria for providers and nurses </a:t>
            </a:r>
          </a:p>
          <a:p>
            <a:pPr marL="1657350" lvl="2" indent="-742950">
              <a:lnSpc>
                <a:spcPct val="150000"/>
              </a:lnSpc>
              <a:buFont typeface="+mj-lt"/>
              <a:buAutoNum type="arabicPeriod"/>
            </a:pPr>
            <a:r>
              <a:rPr lang="en-US" sz="3200" dirty="0"/>
              <a:t>Implementing cesarean decision checklists and huddles with patient centered decision making</a:t>
            </a:r>
          </a:p>
          <a:p>
            <a:pPr marL="1657350" lvl="2" indent="-742950">
              <a:lnSpc>
                <a:spcPct val="150000"/>
              </a:lnSpc>
              <a:buFont typeface="+mj-lt"/>
              <a:buAutoNum type="arabicPeriod"/>
            </a:pPr>
            <a:r>
              <a:rPr lang="en-US" sz="3200" dirty="0"/>
              <a:t>Labor management support  </a:t>
            </a:r>
          </a:p>
          <a:p>
            <a:pPr marL="1657350" lvl="2" indent="-742950">
              <a:lnSpc>
                <a:spcPct val="150000"/>
              </a:lnSpc>
              <a:buFont typeface="+mj-lt"/>
              <a:buAutoNum type="arabicPeriod"/>
            </a:pPr>
            <a:r>
              <a:rPr lang="en-US" sz="3200" dirty="0"/>
              <a:t>Develop </a:t>
            </a:r>
            <a:r>
              <a:rPr lang="en-US" sz="3100" dirty="0"/>
              <a:t>standardized processes/protocols for </a:t>
            </a:r>
            <a:r>
              <a:rPr lang="en-US" sz="3200" dirty="0"/>
              <a:t>induction, early labor and labor challenges </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 y="2481943"/>
            <a:ext cx="3641270" cy="2427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549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818930648"/>
              </p:ext>
            </p:extLst>
          </p:nvPr>
        </p:nvGraphicFramePr>
        <p:xfrm>
          <a:off x="467360" y="1590420"/>
          <a:ext cx="11389360" cy="3941065"/>
        </p:xfrm>
        <a:graphic>
          <a:graphicData uri="http://schemas.openxmlformats.org/drawingml/2006/table">
            <a:tbl>
              <a:tblPr firstRow="1" bandRow="1">
                <a:tableStyleId>{2D5ABB26-0587-4C30-8999-92F81FD0307C}</a:tableStyleId>
              </a:tblPr>
              <a:tblGrid>
                <a:gridCol w="2753360">
                  <a:extLst>
                    <a:ext uri="{9D8B030D-6E8A-4147-A177-3AD203B41FA5}">
                      <a16:colId xmlns:a16="http://schemas.microsoft.com/office/drawing/2014/main" val="20000"/>
                    </a:ext>
                  </a:extLst>
                </a:gridCol>
                <a:gridCol w="4328160">
                  <a:extLst>
                    <a:ext uri="{9D8B030D-6E8A-4147-A177-3AD203B41FA5}">
                      <a16:colId xmlns:a16="http://schemas.microsoft.com/office/drawing/2014/main" val="20001"/>
                    </a:ext>
                  </a:extLst>
                </a:gridCol>
                <a:gridCol w="4307840">
                  <a:extLst>
                    <a:ext uri="{9D8B030D-6E8A-4147-A177-3AD203B41FA5}">
                      <a16:colId xmlns:a16="http://schemas.microsoft.com/office/drawing/2014/main" val="20002"/>
                    </a:ext>
                  </a:extLst>
                </a:gridCol>
              </a:tblGrid>
              <a:tr h="492380">
                <a:tc>
                  <a:txBody>
                    <a:bodyPr/>
                    <a:lstStyle/>
                    <a:p>
                      <a:pPr marL="91440">
                        <a:lnSpc>
                          <a:spcPct val="100000"/>
                        </a:lnSpc>
                        <a:spcBef>
                          <a:spcPts val="204"/>
                        </a:spcBef>
                      </a:pPr>
                      <a:r>
                        <a:rPr sz="2400" b="1" spc="-10" dirty="0">
                          <a:solidFill>
                            <a:srgbClr val="FFFFFF"/>
                          </a:solidFill>
                          <a:latin typeface="Calibri"/>
                          <a:cs typeface="Calibri"/>
                        </a:rPr>
                        <a:t>Month</a:t>
                      </a:r>
                      <a:endParaRPr sz="24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nSpc>
                          <a:spcPct val="100000"/>
                        </a:lnSpc>
                        <a:spcBef>
                          <a:spcPts val="204"/>
                        </a:spcBef>
                      </a:pPr>
                      <a:r>
                        <a:rPr sz="2000" b="1" kern="1200" spc="-10" dirty="0">
                          <a:solidFill>
                            <a:srgbClr val="FFFFFF"/>
                          </a:solidFill>
                          <a:latin typeface="Calibri"/>
                          <a:ea typeface="+mn-ea"/>
                          <a:cs typeface="Calibri"/>
                        </a:rPr>
                        <a:t>Teams Reporting  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1" spc="-45" dirty="0">
                          <a:solidFill>
                            <a:srgbClr val="FFFFFF"/>
                          </a:solidFill>
                          <a:latin typeface="Calibri"/>
                          <a:cs typeface="Calibri"/>
                        </a:rPr>
                        <a:t>Teams </a:t>
                      </a:r>
                      <a:r>
                        <a:rPr sz="2000" b="1" spc="-10" dirty="0">
                          <a:solidFill>
                            <a:srgbClr val="FFFFFF"/>
                          </a:solidFill>
                          <a:latin typeface="Calibri"/>
                          <a:cs typeface="Calibri"/>
                        </a:rPr>
                        <a:t>Reporting  </a:t>
                      </a:r>
                      <a:r>
                        <a:rPr sz="2000" b="1" spc="-5" dirty="0">
                          <a:solidFill>
                            <a:srgbClr val="FFFFFF"/>
                          </a:solidFill>
                          <a:latin typeface="Calibri"/>
                          <a:cs typeface="Calibri"/>
                        </a:rPr>
                        <a:t>Hospital</a:t>
                      </a:r>
                      <a:r>
                        <a:rPr sz="2000" b="1" spc="-15" dirty="0">
                          <a:solidFill>
                            <a:srgbClr val="FFFFFF"/>
                          </a:solidFill>
                          <a:latin typeface="Calibri"/>
                          <a:cs typeface="Calibri"/>
                        </a:rPr>
                        <a:t> </a:t>
                      </a:r>
                      <a:r>
                        <a:rPr sz="2000" b="1" spc="-20" dirty="0">
                          <a:solidFill>
                            <a:srgbClr val="FFFFFF"/>
                          </a:solidFill>
                          <a:latin typeface="Calibri"/>
                          <a:cs typeface="Calibri"/>
                        </a:rPr>
                        <a:t>Data</a:t>
                      </a:r>
                      <a:endParaRPr sz="20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502677">
                <a:tc>
                  <a:txBody>
                    <a:bodyPr/>
                    <a:lstStyle/>
                    <a:p>
                      <a:pPr marL="91440" marR="271145">
                        <a:lnSpc>
                          <a:spcPct val="100000"/>
                        </a:lnSpc>
                        <a:spcBef>
                          <a:spcPts val="209"/>
                        </a:spcBef>
                      </a:pPr>
                      <a:r>
                        <a:rPr sz="2400" spc="-5" dirty="0">
                          <a:latin typeface="Calibri"/>
                          <a:cs typeface="Calibri"/>
                        </a:rPr>
                        <a:t>Baseline  </a:t>
                      </a:r>
                      <a:r>
                        <a:rPr sz="2400" dirty="0">
                          <a:latin typeface="Calibri"/>
                          <a:cs typeface="Calibri"/>
                        </a:rPr>
                        <a:t>(Q4</a:t>
                      </a:r>
                      <a:r>
                        <a:rPr sz="2400" spc="-105" dirty="0">
                          <a:latin typeface="Calibri"/>
                          <a:cs typeface="Calibri"/>
                        </a:rPr>
                        <a:t> </a:t>
                      </a:r>
                      <a:r>
                        <a:rPr sz="2400" spc="-5" dirty="0" smtClean="0">
                          <a:latin typeface="Calibri"/>
                          <a:cs typeface="Calibri"/>
                        </a:rPr>
                        <a:t>20</a:t>
                      </a:r>
                      <a:r>
                        <a:rPr lang="en-US" sz="2400" spc="-5" dirty="0" smtClean="0">
                          <a:latin typeface="Calibri"/>
                          <a:cs typeface="Calibri"/>
                        </a:rPr>
                        <a:t>19</a:t>
                      </a:r>
                      <a:r>
                        <a:rPr sz="2400" spc="-5" dirty="0" smtClean="0">
                          <a:latin typeface="Calibri"/>
                          <a:cs typeface="Calibri"/>
                        </a:rPr>
                        <a:t>)</a:t>
                      </a:r>
                      <a:endParaRPr sz="2400" dirty="0">
                        <a:latin typeface="Calibri"/>
                        <a:cs typeface="Calibri"/>
                      </a:endParaRPr>
                    </a:p>
                  </a:txBody>
                  <a:tcPr marL="0" marR="0" marT="266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2400" dirty="0" smtClean="0">
                          <a:latin typeface="Calibri"/>
                          <a:cs typeface="Calibri"/>
                        </a:rPr>
                        <a:t>89</a:t>
                      </a:r>
                      <a:endParaRPr sz="24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2400" dirty="0" smtClean="0">
                          <a:latin typeface="Calibri"/>
                          <a:cs typeface="Calibri"/>
                        </a:rPr>
                        <a:t>85</a:t>
                      </a:r>
                      <a:endParaRPr sz="2400" dirty="0">
                        <a:latin typeface="Calibri"/>
                        <a:cs typeface="Calibri"/>
                      </a:endParaRPr>
                    </a:p>
                  </a:txBody>
                  <a:tcPr marL="0" marR="0" marT="2095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35367">
                <a:tc>
                  <a:txBody>
                    <a:bodyPr/>
                    <a:lstStyle/>
                    <a:p>
                      <a:pPr marL="91440" marR="544195">
                        <a:lnSpc>
                          <a:spcPct val="100000"/>
                        </a:lnSpc>
                        <a:spcBef>
                          <a:spcPts val="209"/>
                        </a:spcBef>
                      </a:pPr>
                      <a:r>
                        <a:rPr sz="2400" dirty="0">
                          <a:latin typeface="Calibri"/>
                          <a:cs typeface="Calibri"/>
                        </a:rPr>
                        <a:t>J</a:t>
                      </a:r>
                      <a:r>
                        <a:rPr sz="2400" spc="5" dirty="0">
                          <a:latin typeface="Calibri"/>
                          <a:cs typeface="Calibri"/>
                        </a:rPr>
                        <a:t>a</a:t>
                      </a:r>
                      <a:r>
                        <a:rPr sz="2400" spc="-5" dirty="0">
                          <a:latin typeface="Calibri"/>
                          <a:cs typeface="Calibri"/>
                        </a:rPr>
                        <a:t>nu</a:t>
                      </a:r>
                      <a:r>
                        <a:rPr sz="2400" spc="5" dirty="0">
                          <a:latin typeface="Calibri"/>
                          <a:cs typeface="Calibri"/>
                        </a:rPr>
                        <a:t>a</a:t>
                      </a:r>
                      <a:r>
                        <a:rPr sz="2400" spc="10" dirty="0">
                          <a:latin typeface="Calibri"/>
                          <a:cs typeface="Calibri"/>
                        </a:rPr>
                        <a:t>r</a:t>
                      </a:r>
                      <a:r>
                        <a:rPr sz="2400" dirty="0">
                          <a:latin typeface="Calibri"/>
                          <a:cs typeface="Calibri"/>
                        </a:rPr>
                        <a:t>y  </a:t>
                      </a:r>
                      <a:r>
                        <a:rPr sz="2400" spc="-5" dirty="0">
                          <a:latin typeface="Calibri"/>
                          <a:cs typeface="Calibri"/>
                        </a:rPr>
                        <a:t>2021</a:t>
                      </a:r>
                      <a:endParaRPr sz="2400" dirty="0">
                        <a:latin typeface="Calibri"/>
                        <a:cs typeface="Calibri"/>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2400" dirty="0" smtClean="0">
                          <a:latin typeface="Calibri"/>
                          <a:cs typeface="Calibri"/>
                        </a:rPr>
                        <a:t>82</a:t>
                      </a:r>
                      <a:endParaRPr sz="24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400" dirty="0" smtClean="0">
                          <a:latin typeface="Calibri"/>
                          <a:cs typeface="Calibri"/>
                        </a:rPr>
                        <a:t>74</a:t>
                      </a:r>
                      <a:endParaRPr sz="2400" dirty="0">
                        <a:latin typeface="Calibri"/>
                        <a:cs typeface="Calibri"/>
                      </a:endParaRPr>
                    </a:p>
                  </a:txBody>
                  <a:tcPr marL="0" marR="0" marT="20891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19492">
                <a:tc>
                  <a:txBody>
                    <a:bodyPr/>
                    <a:lstStyle/>
                    <a:p>
                      <a:pPr marL="91440" marR="544195">
                        <a:lnSpc>
                          <a:spcPct val="100000"/>
                        </a:lnSpc>
                        <a:spcBef>
                          <a:spcPts val="209"/>
                        </a:spcBef>
                      </a:pPr>
                      <a:r>
                        <a:rPr lang="en-US" sz="2400" dirty="0" smtClean="0">
                          <a:latin typeface="Calibri"/>
                          <a:cs typeface="Calibri"/>
                        </a:rPr>
                        <a:t>February 2021</a:t>
                      </a:r>
                      <a:endParaRPr sz="24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400" dirty="0" smtClean="0">
                          <a:latin typeface="Calibri"/>
                          <a:cs typeface="Calibri"/>
                        </a:rPr>
                        <a:t>81</a:t>
                      </a:r>
                      <a:endParaRPr sz="24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400" dirty="0" smtClean="0">
                          <a:latin typeface="Calibri"/>
                          <a:cs typeface="Calibri"/>
                        </a:rPr>
                        <a:t>73</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64577">
                <a:tc>
                  <a:txBody>
                    <a:bodyPr/>
                    <a:lstStyle/>
                    <a:p>
                      <a:pPr marL="91440" marR="544195">
                        <a:lnSpc>
                          <a:spcPct val="100000"/>
                        </a:lnSpc>
                        <a:spcBef>
                          <a:spcPts val="209"/>
                        </a:spcBef>
                      </a:pPr>
                      <a:r>
                        <a:rPr lang="en-US" sz="2400" dirty="0" smtClean="0">
                          <a:latin typeface="Calibri"/>
                          <a:cs typeface="Calibri"/>
                        </a:rPr>
                        <a:t>March</a:t>
                      </a:r>
                      <a:r>
                        <a:rPr lang="en-US" sz="2400" baseline="0" dirty="0" smtClean="0">
                          <a:latin typeface="Calibri"/>
                          <a:cs typeface="Calibri"/>
                        </a:rPr>
                        <a:t> 2021</a:t>
                      </a:r>
                      <a:endParaRPr sz="24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400" dirty="0" smtClean="0">
                          <a:latin typeface="Calibri"/>
                          <a:cs typeface="Calibri"/>
                        </a:rPr>
                        <a:t>81</a:t>
                      </a:r>
                      <a:endParaRPr sz="24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400" dirty="0" smtClean="0">
                          <a:latin typeface="Calibri"/>
                          <a:cs typeface="Calibri"/>
                        </a:rPr>
                        <a:t>73</a:t>
                      </a:r>
                      <a:endParaRPr sz="2400" dirty="0">
                        <a:latin typeface="Calibri"/>
                        <a:cs typeface="Calibri"/>
                      </a:endParaRP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64577">
                <a:tc>
                  <a:txBody>
                    <a:bodyPr/>
                    <a:lstStyle/>
                    <a:p>
                      <a:pPr marL="91440" marR="544195">
                        <a:lnSpc>
                          <a:spcPct val="100000"/>
                        </a:lnSpc>
                        <a:spcBef>
                          <a:spcPts val="209"/>
                        </a:spcBef>
                      </a:pPr>
                      <a:r>
                        <a:rPr lang="en-US" sz="2400" dirty="0" smtClean="0">
                          <a:latin typeface="Calibri"/>
                          <a:cs typeface="Calibri"/>
                        </a:rPr>
                        <a:t>April 2021</a:t>
                      </a:r>
                      <a:endParaRPr sz="24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400" dirty="0" smtClean="0">
                          <a:latin typeface="Calibri"/>
                          <a:cs typeface="Calibri"/>
                        </a:rPr>
                        <a:t>72</a:t>
                      </a:r>
                      <a:endParaRPr sz="24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400" dirty="0" smtClean="0">
                          <a:latin typeface="Calibri"/>
                          <a:cs typeface="Calibri"/>
                        </a:rPr>
                        <a:t>63</a:t>
                      </a:r>
                      <a:endParaRPr sz="2400" dirty="0">
                        <a:latin typeface="Calibri"/>
                        <a:cs typeface="Calibri"/>
                      </a:endParaRP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64577">
                <a:tc>
                  <a:txBody>
                    <a:bodyPr/>
                    <a:lstStyle/>
                    <a:p>
                      <a:pPr marL="91440" marR="544195">
                        <a:lnSpc>
                          <a:spcPct val="100000"/>
                        </a:lnSpc>
                        <a:spcBef>
                          <a:spcPts val="209"/>
                        </a:spcBef>
                      </a:pPr>
                      <a:r>
                        <a:rPr lang="en-US" sz="2400" dirty="0" smtClean="0">
                          <a:latin typeface="Calibri"/>
                          <a:cs typeface="Calibri"/>
                        </a:rPr>
                        <a:t>May 2021</a:t>
                      </a:r>
                      <a:endParaRPr sz="24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pPr>
                      <a:r>
                        <a:rPr lang="en-US" sz="2400" dirty="0" smtClean="0">
                          <a:latin typeface="Calibri"/>
                          <a:cs typeface="Calibri"/>
                        </a:rPr>
                        <a:t>61</a:t>
                      </a:r>
                      <a:endParaRPr sz="24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1645"/>
                        </a:spcBef>
                      </a:pPr>
                      <a:r>
                        <a:rPr lang="en-US" sz="2400" dirty="0" smtClean="0">
                          <a:latin typeface="Calibri"/>
                          <a:cs typeface="Calibri"/>
                        </a:rPr>
                        <a:t>50</a:t>
                      </a:r>
                      <a:endParaRPr sz="2400" dirty="0">
                        <a:latin typeface="Calibri"/>
                        <a:cs typeface="Calibri"/>
                      </a:endParaRP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3409201017"/>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11</a:t>
            </a:fld>
            <a:endParaRPr spc="-5" dirty="0"/>
          </a:p>
        </p:txBody>
      </p:sp>
      <p:sp>
        <p:nvSpPr>
          <p:cNvPr id="9" name="object 9"/>
          <p:cNvSpPr txBox="1"/>
          <p:nvPr/>
        </p:nvSpPr>
        <p:spPr>
          <a:xfrm>
            <a:off x="1061546" y="5619596"/>
            <a:ext cx="5451014" cy="1134284"/>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Use  your hospital data form as a QI team meeting roadmap to guide your efforts. </a:t>
            </a:r>
            <a:r>
              <a:rPr dirty="0">
                <a:latin typeface="Calibri"/>
                <a:cs typeface="Calibri"/>
              </a:rPr>
              <a:t>Please </a:t>
            </a:r>
            <a:r>
              <a:rPr spc="-10" dirty="0">
                <a:latin typeface="Calibri"/>
                <a:cs typeface="Calibri"/>
              </a:rPr>
              <a:t>contact </a:t>
            </a:r>
            <a:r>
              <a:rPr spc="-5" dirty="0">
                <a:latin typeface="Calibri"/>
                <a:cs typeface="Calibri"/>
              </a:rPr>
              <a:t>us </a:t>
            </a:r>
            <a:r>
              <a:rPr dirty="0">
                <a:latin typeface="Calibri"/>
                <a:cs typeface="Calibri"/>
              </a:rPr>
              <a:t>if </a:t>
            </a:r>
            <a:r>
              <a:rPr spc="-10" dirty="0">
                <a:latin typeface="Calibri"/>
                <a:cs typeface="Calibri"/>
              </a:rPr>
              <a:t>you</a:t>
            </a:r>
            <a:r>
              <a:rPr spc="-110" dirty="0">
                <a:latin typeface="Calibri"/>
                <a:cs typeface="Calibri"/>
              </a:rPr>
              <a:t> </a:t>
            </a:r>
            <a:r>
              <a:rPr spc="-5" dirty="0">
                <a:latin typeface="Calibri"/>
                <a:cs typeface="Calibri"/>
              </a:rPr>
              <a:t>need</a:t>
            </a:r>
            <a:r>
              <a:rPr lang="en-US" spc="-5" dirty="0">
                <a:latin typeface="Calibri"/>
                <a:cs typeface="Calibri"/>
              </a:rPr>
              <a:t> </a:t>
            </a:r>
            <a:r>
              <a:rPr dirty="0">
                <a:latin typeface="Calibri"/>
                <a:cs typeface="Calibri"/>
              </a:rPr>
              <a:t>help </a:t>
            </a:r>
            <a:r>
              <a:rPr spc="-10" dirty="0">
                <a:latin typeface="Calibri"/>
                <a:cs typeface="Calibri"/>
              </a:rPr>
              <a:t>getting </a:t>
            </a:r>
            <a:r>
              <a:rPr spc="-15" dirty="0">
                <a:latin typeface="Calibri"/>
                <a:cs typeface="Calibri"/>
              </a:rPr>
              <a:t>started </a:t>
            </a:r>
            <a:r>
              <a:rPr dirty="0">
                <a:latin typeface="Calibri"/>
                <a:cs typeface="Calibri"/>
              </a:rPr>
              <a:t>with  </a:t>
            </a:r>
            <a:r>
              <a:rPr spc="-5" dirty="0">
                <a:latin typeface="Calibri"/>
                <a:cs typeface="Calibri"/>
              </a:rPr>
              <a:t>reviewing</a:t>
            </a:r>
            <a:r>
              <a:rPr lang="en-US" spc="-5" dirty="0">
                <a:latin typeface="Calibri"/>
                <a:cs typeface="Calibri"/>
              </a:rPr>
              <a:t> </a:t>
            </a:r>
            <a:r>
              <a:rPr dirty="0">
                <a:latin typeface="Calibri"/>
                <a:cs typeface="Calibri"/>
              </a:rPr>
              <a:t>and </a:t>
            </a:r>
            <a:r>
              <a:rPr spc="-5" dirty="0">
                <a:latin typeface="Calibri"/>
                <a:cs typeface="Calibri"/>
              </a:rPr>
              <a:t>entering </a:t>
            </a:r>
            <a:r>
              <a:rPr spc="-10" dirty="0">
                <a:latin typeface="Calibri"/>
                <a:cs typeface="Calibri"/>
              </a:rPr>
              <a:t>your  data.</a:t>
            </a:r>
            <a:endParaRPr dirty="0">
              <a:latin typeface="Calibri"/>
              <a:cs typeface="Calibri"/>
            </a:endParaRPr>
          </a:p>
        </p:txBody>
      </p:sp>
      <p:sp>
        <p:nvSpPr>
          <p:cNvPr id="11" name="Title 1"/>
          <p:cNvSpPr txBox="1">
            <a:spLocks/>
          </p:cNvSpPr>
          <p:nvPr/>
        </p:nvSpPr>
        <p:spPr bwMode="auto">
          <a:xfrm>
            <a:off x="619760" y="264865"/>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dirty="0">
                <a:solidFill>
                  <a:schemeClr val="tx2">
                    <a:lumMod val="50000"/>
                  </a:schemeClr>
                </a:solidFill>
              </a:rPr>
              <a:t>ILPQC Hospital Team </a:t>
            </a:r>
          </a:p>
          <a:p>
            <a:pPr algn="l" eaLnBrk="1" hangingPunct="1"/>
            <a:r>
              <a:rPr lang="en-US" altLang="en-US" sz="3200" dirty="0">
                <a:solidFill>
                  <a:schemeClr val="tx2">
                    <a:lumMod val="50000"/>
                  </a:schemeClr>
                </a:solidFill>
              </a:rPr>
              <a:t>Data Submission (95 Teams Total)</a:t>
            </a:r>
          </a:p>
        </p:txBody>
      </p:sp>
      <p:sp>
        <p:nvSpPr>
          <p:cNvPr id="12" name="object 9"/>
          <p:cNvSpPr txBox="1"/>
          <p:nvPr/>
        </p:nvSpPr>
        <p:spPr>
          <a:xfrm>
            <a:off x="6837680" y="5896595"/>
            <a:ext cx="4267200" cy="857285"/>
          </a:xfrm>
          <a:prstGeom prst="rect">
            <a:avLst/>
          </a:prstGeom>
          <a:solidFill>
            <a:schemeClr val="bg1"/>
          </a:solidFill>
          <a:ln w="25907">
            <a:solidFill>
              <a:srgbClr val="F79546"/>
            </a:solidFill>
          </a:ln>
        </p:spPr>
        <p:txBody>
          <a:bodyPr vert="horz" wrap="square" lIns="0" tIns="26034" rIns="0" bIns="0" rtlCol="0">
            <a:spAutoFit/>
          </a:bodyPr>
          <a:lstStyle/>
          <a:p>
            <a:pPr marL="90170" marR="586105">
              <a:spcBef>
                <a:spcPts val="204"/>
              </a:spcBef>
            </a:pPr>
            <a:r>
              <a:rPr lang="en-US" b="1" dirty="0">
                <a:latin typeface="Calibri"/>
                <a:cs typeface="Calibri"/>
              </a:rPr>
              <a:t>If hospital data is not submitted for a given month you will not have access team’s NTSV C-Section rate over time.</a:t>
            </a:r>
          </a:p>
        </p:txBody>
      </p:sp>
    </p:spTree>
    <p:extLst>
      <p:ext uri="{BB962C8B-B14F-4D97-AF65-F5344CB8AC3E}">
        <p14:creationId xmlns:p14="http://schemas.microsoft.com/office/powerpoint/2010/main" val="2699270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171037778"/>
              </p:ext>
            </p:extLst>
          </p:nvPr>
        </p:nvGraphicFramePr>
        <p:xfrm>
          <a:off x="1087120" y="1859280"/>
          <a:ext cx="9743440" cy="408432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12</a:t>
            </a:fld>
            <a:endParaRPr lang="en-US" altLang="en-US"/>
          </a:p>
        </p:txBody>
      </p:sp>
      <p:cxnSp>
        <p:nvCxnSpPr>
          <p:cNvPr id="7" name="Straight Connector 6"/>
          <p:cNvCxnSpPr/>
          <p:nvPr/>
        </p:nvCxnSpPr>
        <p:spPr>
          <a:xfrm flipH="1">
            <a:off x="1524000" y="4094480"/>
            <a:ext cx="914400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25320" y="2656862"/>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Goal: </a:t>
            </a:r>
            <a:r>
              <a:rPr lang="en-US" sz="2800" dirty="0" smtClean="0">
                <a:solidFill>
                  <a:srgbClr val="F4F6FA"/>
                </a:solidFill>
              </a:rPr>
              <a:t>&lt; </a:t>
            </a:r>
            <a:r>
              <a:rPr lang="en-US" sz="2800" b="1" dirty="0" smtClean="0">
                <a:solidFill>
                  <a:srgbClr val="F4F6FA"/>
                </a:solidFill>
              </a:rPr>
              <a:t>24.7</a:t>
            </a:r>
            <a:r>
              <a:rPr lang="en-US" sz="2800" b="1" dirty="0">
                <a:solidFill>
                  <a:srgbClr val="F4F6FA"/>
                </a:solidFill>
              </a:rPr>
              <a:t>%</a:t>
            </a:r>
          </a:p>
        </p:txBody>
      </p:sp>
      <p:sp>
        <p:nvSpPr>
          <p:cNvPr id="8" name="Title 1"/>
          <p:cNvSpPr>
            <a:spLocks noGrp="1"/>
          </p:cNvSpPr>
          <p:nvPr>
            <p:ph type="title"/>
          </p:nvPr>
        </p:nvSpPr>
        <p:spPr>
          <a:xfrm>
            <a:off x="609600" y="438524"/>
            <a:ext cx="10972800" cy="1325563"/>
          </a:xfrm>
          <a:noFill/>
        </p:spPr>
        <p:txBody>
          <a:bodyPr>
            <a:normAutofit/>
          </a:bodyPr>
          <a:lstStyle/>
          <a:p>
            <a:r>
              <a:rPr lang="en-US" dirty="0" smtClean="0"/>
              <a:t>ILPQC </a:t>
            </a:r>
            <a:r>
              <a:rPr lang="en-US" dirty="0"/>
              <a:t>NTSV C-Section </a:t>
            </a:r>
            <a:r>
              <a:rPr lang="en-US" dirty="0" smtClean="0"/>
              <a:t>Rates</a:t>
            </a:r>
            <a:endParaRPr lang="en-US" dirty="0"/>
          </a:p>
        </p:txBody>
      </p:sp>
    </p:spTree>
    <p:extLst>
      <p:ext uri="{BB962C8B-B14F-4D97-AF65-F5344CB8AC3E}">
        <p14:creationId xmlns:p14="http://schemas.microsoft.com/office/powerpoint/2010/main" val="266433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60008179"/>
              </p:ext>
            </p:extLst>
          </p:nvPr>
        </p:nvGraphicFramePr>
        <p:xfrm>
          <a:off x="711200" y="1771540"/>
          <a:ext cx="10718800" cy="42939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599" y="445977"/>
            <a:ext cx="10972800" cy="1325563"/>
          </a:xfrm>
          <a:noFill/>
        </p:spPr>
        <p:txBody>
          <a:bodyPr>
            <a:normAutofit/>
          </a:bodyPr>
          <a:lstStyle/>
          <a:p>
            <a:r>
              <a:rPr lang="en-US" dirty="0" smtClean="0"/>
              <a:t>NTSV </a:t>
            </a:r>
            <a:r>
              <a:rPr lang="en-US" dirty="0"/>
              <a:t>C-Section Rates, </a:t>
            </a:r>
            <a:r>
              <a:rPr lang="en-US" dirty="0" smtClean="0"/>
              <a:t>by </a:t>
            </a:r>
            <a:r>
              <a:rPr lang="en-US" dirty="0"/>
              <a:t>hospital</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9" name="TextBox 8"/>
          <p:cNvSpPr txBox="1"/>
          <p:nvPr/>
        </p:nvSpPr>
        <p:spPr>
          <a:xfrm>
            <a:off x="1222716" y="4189111"/>
            <a:ext cx="2627897"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Goal: </a:t>
            </a:r>
            <a:r>
              <a:rPr lang="en-US" sz="2800" dirty="0" smtClean="0">
                <a:solidFill>
                  <a:srgbClr val="F4F6FA"/>
                </a:solidFill>
              </a:rPr>
              <a:t>&lt; </a:t>
            </a:r>
            <a:r>
              <a:rPr lang="en-US" sz="2800" b="1" dirty="0" smtClean="0">
                <a:solidFill>
                  <a:srgbClr val="F4F6FA"/>
                </a:solidFill>
              </a:rPr>
              <a:t>24.7</a:t>
            </a:r>
            <a:r>
              <a:rPr lang="en-US" sz="2800" b="1" dirty="0">
                <a:solidFill>
                  <a:srgbClr val="F4F6FA"/>
                </a:solidFill>
              </a:rPr>
              <a:t>%</a:t>
            </a:r>
          </a:p>
        </p:txBody>
      </p:sp>
      <p:cxnSp>
        <p:nvCxnSpPr>
          <p:cNvPr id="10" name="Straight Connector 9"/>
          <p:cNvCxnSpPr/>
          <p:nvPr/>
        </p:nvCxnSpPr>
        <p:spPr>
          <a:xfrm flipH="1">
            <a:off x="1101970" y="5091333"/>
            <a:ext cx="1048043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8023052" y="2792567"/>
            <a:ext cx="3508549" cy="979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55% of teams at or above goal in May 2021</a:t>
            </a:r>
            <a:endParaRPr lang="en-US" dirty="0"/>
          </a:p>
        </p:txBody>
      </p:sp>
      <p:sp>
        <p:nvSpPr>
          <p:cNvPr id="12" name="TextBox 11"/>
          <p:cNvSpPr txBox="1"/>
          <p:nvPr/>
        </p:nvSpPr>
        <p:spPr>
          <a:xfrm>
            <a:off x="3980801" y="4189281"/>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solidFill>
                  <a:srgbClr val="F4F6FA"/>
                </a:solidFill>
              </a:rPr>
              <a:t>All ILPQC Average: </a:t>
            </a:r>
            <a:r>
              <a:rPr lang="en-US" sz="2800" b="1" dirty="0" smtClean="0">
                <a:solidFill>
                  <a:srgbClr val="F4F6FA"/>
                </a:solidFill>
              </a:rPr>
              <a:t>24%</a:t>
            </a:r>
            <a:endParaRPr lang="en-US" sz="2800" b="1" dirty="0">
              <a:solidFill>
                <a:srgbClr val="F4F6FA"/>
              </a:solidFill>
            </a:endParaRPr>
          </a:p>
        </p:txBody>
      </p:sp>
    </p:spTree>
    <p:extLst>
      <p:ext uri="{BB962C8B-B14F-4D97-AF65-F5344CB8AC3E}">
        <p14:creationId xmlns:p14="http://schemas.microsoft.com/office/powerpoint/2010/main" val="40865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087583907"/>
              </p:ext>
            </p:extLst>
          </p:nvPr>
        </p:nvGraphicFramePr>
        <p:xfrm>
          <a:off x="808121" y="1708483"/>
          <a:ext cx="10423358" cy="476450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dirty="0"/>
          </a:p>
          <a:p>
            <a:endParaRPr lang="en-US" dirty="0"/>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14</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a:off x="1181100" y="2872154"/>
            <a:ext cx="10131669" cy="0"/>
          </a:xfrm>
          <a:prstGeom prst="line">
            <a:avLst/>
          </a:prstGeom>
          <a:ln w="28575">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1100" y="2219981"/>
            <a:ext cx="2667001" cy="523220"/>
          </a:xfrm>
          <a:prstGeom prst="rect">
            <a:avLst/>
          </a:prstGeom>
          <a:solidFill>
            <a:srgbClr val="F60064"/>
          </a:solidFill>
          <a:ln>
            <a:solidFill>
              <a:schemeClr val="tx2">
                <a:lumMod val="50000"/>
              </a:schemeClr>
            </a:solidFill>
          </a:ln>
        </p:spPr>
        <p:txBody>
          <a:bodyPr wrap="square" rtlCol="0">
            <a:spAutoFit/>
          </a:bodyPr>
          <a:lstStyle/>
          <a:p>
            <a:pPr algn="ctr"/>
            <a:r>
              <a:rPr lang="en-US" sz="2800" dirty="0">
                <a:solidFill>
                  <a:srgbClr val="F4F6FA"/>
                </a:solidFill>
              </a:rPr>
              <a:t>Goal: </a:t>
            </a:r>
            <a:r>
              <a:rPr lang="en-US" sz="2800" dirty="0" smtClean="0">
                <a:solidFill>
                  <a:srgbClr val="F4F6FA"/>
                </a:solidFill>
              </a:rPr>
              <a:t>&gt;80</a:t>
            </a:r>
            <a:r>
              <a:rPr lang="en-US" sz="2800" dirty="0">
                <a:solidFill>
                  <a:srgbClr val="F4F6FA"/>
                </a:solidFill>
              </a:rPr>
              <a:t>%</a:t>
            </a:r>
            <a:endParaRPr lang="en-US" sz="2800" b="1" dirty="0">
              <a:solidFill>
                <a:srgbClr val="F4F6FA"/>
              </a:solidFill>
            </a:endParaRPr>
          </a:p>
        </p:txBody>
      </p:sp>
      <p:sp>
        <p:nvSpPr>
          <p:cNvPr id="12" name="Title 1"/>
          <p:cNvSpPr>
            <a:spLocks noGrp="1"/>
          </p:cNvSpPr>
          <p:nvPr>
            <p:ph type="title"/>
          </p:nvPr>
        </p:nvSpPr>
        <p:spPr>
          <a:xfrm>
            <a:off x="609600" y="198436"/>
            <a:ext cx="8088086" cy="1325563"/>
          </a:xfrm>
        </p:spPr>
        <p:txBody>
          <a:bodyPr>
            <a:normAutofit fontScale="90000"/>
          </a:bodyPr>
          <a:lstStyle/>
          <a:p>
            <a:r>
              <a:rPr lang="en-US" dirty="0"/>
              <a:t>NTSV C-sections meeting </a:t>
            </a:r>
            <a:br>
              <a:rPr lang="en-US" dirty="0"/>
            </a:br>
            <a:r>
              <a:rPr lang="en-US" dirty="0"/>
              <a:t>ACOG/SMFM Criteria, across hospitals</a:t>
            </a:r>
          </a:p>
        </p:txBody>
      </p:sp>
    </p:spTree>
    <p:extLst>
      <p:ext uri="{BB962C8B-B14F-4D97-AF65-F5344CB8AC3E}">
        <p14:creationId xmlns:p14="http://schemas.microsoft.com/office/powerpoint/2010/main" val="281010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Sharing Provider Level Data</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459507726"/>
              </p:ext>
            </p:extLst>
          </p:nvPr>
        </p:nvGraphicFramePr>
        <p:xfrm>
          <a:off x="860611" y="1653987"/>
          <a:ext cx="10529047" cy="4424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50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smtClean="0"/>
              <a:t>Provider and Nurse Education</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620190783"/>
              </p:ext>
            </p:extLst>
          </p:nvPr>
        </p:nvGraphicFramePr>
        <p:xfrm>
          <a:off x="941294" y="1690687"/>
          <a:ext cx="9937377" cy="4521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65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17</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Standard protocols and processes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282885943"/>
              </p:ext>
            </p:extLst>
          </p:nvPr>
        </p:nvGraphicFramePr>
        <p:xfrm>
          <a:off x="1183341" y="1788459"/>
          <a:ext cx="9923930" cy="4410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35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Cesarean Decision Checklist</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160282534"/>
              </p:ext>
            </p:extLst>
          </p:nvPr>
        </p:nvGraphicFramePr>
        <p:xfrm>
          <a:off x="1048871" y="1843087"/>
          <a:ext cx="10300447" cy="4342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08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Decision Huddles/Debriefs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534616328"/>
              </p:ext>
            </p:extLst>
          </p:nvPr>
        </p:nvGraphicFramePr>
        <p:xfrm>
          <a:off x="968188" y="1690687"/>
          <a:ext cx="10614212" cy="44142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38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p:cNvSpPr>
            <a:spLocks noGrp="1"/>
          </p:cNvSpPr>
          <p:nvPr>
            <p:ph idx="1"/>
          </p:nvPr>
        </p:nvSpPr>
        <p:spPr>
          <a:xfrm>
            <a:off x="467360" y="1889760"/>
            <a:ext cx="8625840" cy="4678362"/>
          </a:xfrm>
        </p:spPr>
        <p:txBody>
          <a:bodyPr>
            <a:normAutofit/>
          </a:bodyPr>
          <a:lstStyle/>
          <a:p>
            <a:pPr marL="457200" indent="-457200">
              <a:spcBef>
                <a:spcPct val="0"/>
              </a:spcBef>
              <a:buClr>
                <a:srgbClr val="F58466"/>
              </a:buClr>
            </a:pPr>
            <a:r>
              <a:rPr lang="en-US" sz="3200" dirty="0">
                <a:latin typeface="+mj-lt"/>
                <a:cs typeface="Arial" charset="0"/>
              </a:rPr>
              <a:t>Please enter for yourself and all those in the room with you viewing the webinar into the chat box your:</a:t>
            </a:r>
          </a:p>
          <a:p>
            <a:pPr marL="857250" lvl="1" indent="-457200">
              <a:spcBef>
                <a:spcPct val="0"/>
              </a:spcBef>
              <a:buClr>
                <a:srgbClr val="004990"/>
              </a:buClr>
            </a:pPr>
            <a:r>
              <a:rPr lang="en-US" sz="2400" dirty="0">
                <a:latin typeface="+mj-lt"/>
                <a:cs typeface="Arial" charset="0"/>
              </a:rPr>
              <a:t>Name</a:t>
            </a:r>
          </a:p>
          <a:p>
            <a:pPr marL="857250" lvl="1" indent="-457200">
              <a:spcBef>
                <a:spcPct val="0"/>
              </a:spcBef>
              <a:buClr>
                <a:srgbClr val="004990"/>
              </a:buClr>
            </a:pPr>
            <a:r>
              <a:rPr lang="en-US" sz="2400" dirty="0">
                <a:latin typeface="+mj-lt"/>
                <a:cs typeface="Arial" charset="0"/>
              </a:rPr>
              <a:t>Role</a:t>
            </a:r>
          </a:p>
          <a:p>
            <a:pPr marL="857250" lvl="1" indent="-457200">
              <a:spcBef>
                <a:spcPct val="0"/>
              </a:spcBef>
              <a:buClr>
                <a:srgbClr val="004990"/>
              </a:buClr>
            </a:pPr>
            <a:r>
              <a:rPr lang="en-US" sz="2400" dirty="0">
                <a:latin typeface="+mj-lt"/>
                <a:cs typeface="Arial" charset="0"/>
              </a:rPr>
              <a:t>Institution</a:t>
            </a:r>
          </a:p>
          <a:p>
            <a:pPr marL="457200" indent="-457200">
              <a:spcBef>
                <a:spcPct val="0"/>
              </a:spcBef>
              <a:buClr>
                <a:srgbClr val="F58466"/>
              </a:buClr>
            </a:pPr>
            <a:r>
              <a:rPr lang="en-US" sz="3200" dirty="0">
                <a:latin typeface="+mj-lt"/>
                <a:cs typeface="Arial" charset="0"/>
              </a:rPr>
              <a:t>If you are only on the phone line, please be sure to let us know so we can note your attendance</a:t>
            </a:r>
          </a:p>
        </p:txBody>
      </p:sp>
      <p:pic>
        <p:nvPicPr>
          <p:cNvPr id="2" name="Picture 1">
            <a:extLst>
              <a:ext uri="{FF2B5EF4-FFF2-40B4-BE49-F238E27FC236}">
                <a16:creationId xmlns:a16="http://schemas.microsoft.com/office/drawing/2014/main" id="{721DDFA7-9CDB-CB42-8549-D15DDFB314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31250" y="2906110"/>
            <a:ext cx="3028950" cy="949765"/>
          </a:xfrm>
          <a:prstGeom prst="rect">
            <a:avLst/>
          </a:prstGeom>
        </p:spPr>
      </p:pic>
      <p:sp>
        <p:nvSpPr>
          <p:cNvPr id="3" name="Title 2"/>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229810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Shared Decision Making</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030687792"/>
              </p:ext>
            </p:extLst>
          </p:nvPr>
        </p:nvGraphicFramePr>
        <p:xfrm>
          <a:off x="860612" y="1690687"/>
          <a:ext cx="10192870" cy="4347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503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21</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Standardized </a:t>
            </a:r>
            <a:r>
              <a:rPr lang="en-US" dirty="0"/>
              <a:t>P</a:t>
            </a:r>
            <a:r>
              <a:rPr lang="en-US" dirty="0" smtClean="0"/>
              <a:t>atient </a:t>
            </a:r>
            <a:r>
              <a:rPr lang="en-US" dirty="0"/>
              <a:t>E</a:t>
            </a:r>
            <a:r>
              <a:rPr lang="en-US" dirty="0" smtClean="0"/>
              <a:t>ducation</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84376117"/>
              </p:ext>
            </p:extLst>
          </p:nvPr>
        </p:nvGraphicFramePr>
        <p:xfrm>
          <a:off x="833717" y="1690688"/>
          <a:ext cx="10609729" cy="4508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35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22</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EMR Integration</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793855350"/>
              </p:ext>
            </p:extLst>
          </p:nvPr>
        </p:nvGraphicFramePr>
        <p:xfrm>
          <a:off x="927847" y="1843088"/>
          <a:ext cx="10206318" cy="4409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73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03680" y="152400"/>
            <a:ext cx="8229600" cy="1143000"/>
          </a:xfrm>
        </p:spPr>
        <p:txBody>
          <a:bodyPr>
            <a:normAutofit fontScale="90000"/>
          </a:bodyPr>
          <a:lstStyle/>
          <a:p>
            <a:pPr algn="l" eaLnBrk="1" hangingPunct="1"/>
            <a:r>
              <a:rPr lang="en-US" altLang="en-US" sz="4000" b="1" dirty="0">
                <a:solidFill>
                  <a:srgbClr val="F58466"/>
                </a:solidFill>
                <a:latin typeface="Goudy Old Style" pitchFamily="18" charset="0"/>
              </a:rPr>
              <a:t>Promoting Vaginal Birth (PVB) </a:t>
            </a:r>
            <a:br>
              <a:rPr lang="en-US" altLang="en-US" sz="4000" b="1" dirty="0">
                <a:solidFill>
                  <a:srgbClr val="F58466"/>
                </a:solidFill>
                <a:latin typeface="Goudy Old Style" pitchFamily="18" charset="0"/>
              </a:rPr>
            </a:br>
            <a:r>
              <a:rPr lang="en-US" altLang="en-US" sz="4000" b="1" dirty="0">
                <a:solidFill>
                  <a:srgbClr val="F58466"/>
                </a:solidFill>
                <a:latin typeface="Goudy Old Style" pitchFamily="18" charset="0"/>
              </a:rPr>
              <a:t> Key Strategies </a:t>
            </a:r>
          </a:p>
        </p:txBody>
      </p:sp>
      <p:graphicFrame>
        <p:nvGraphicFramePr>
          <p:cNvPr id="2" name="Content Placeholder 1"/>
          <p:cNvGraphicFramePr>
            <a:graphicFrameLocks noGrp="1"/>
          </p:cNvGraphicFramePr>
          <p:nvPr>
            <p:ph idx="1"/>
            <p:extLst/>
          </p:nvPr>
        </p:nvGraphicFramePr>
        <p:xfrm>
          <a:off x="2095500" y="576128"/>
          <a:ext cx="8001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7619" y="2710829"/>
            <a:ext cx="5638800" cy="3765073"/>
          </a:xfrm>
          <a:prstGeom prst="rect">
            <a:avLst/>
          </a:prstGeom>
        </p:spPr>
      </p:pic>
    </p:spTree>
    <p:extLst>
      <p:ext uri="{BB962C8B-B14F-4D97-AF65-F5344CB8AC3E}">
        <p14:creationId xmlns:p14="http://schemas.microsoft.com/office/powerpoint/2010/main" val="408132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fontAlgn="base">
              <a:spcBef>
                <a:spcPct val="0"/>
              </a:spcBef>
              <a:spcAft>
                <a:spcPct val="0"/>
              </a:spcAft>
              <a:defRPr/>
            </a:pPr>
            <a:fld id="{F6C9FB53-311B-43CA-B7CE-1F80A678A235}" type="slidenum">
              <a:rPr lang="en-US" altLang="en-US">
                <a:latin typeface="Arial" pitchFamily="34" charset="0"/>
                <a:ea typeface="MS PGothic" pitchFamily="34" charset="-128"/>
              </a:rPr>
              <a:pPr fontAlgn="base">
                <a:spcBef>
                  <a:spcPct val="0"/>
                </a:spcBef>
                <a:spcAft>
                  <a:spcPct val="0"/>
                </a:spcAft>
                <a:defRPr/>
              </a:pPr>
              <a:t>24</a:t>
            </a:fld>
            <a:endParaRPr lang="en-US" altLang="en-US">
              <a:latin typeface="Arial" pitchFamily="34" charset="0"/>
              <a:ea typeface="MS PGothic" pitchFamily="34" charset="-128"/>
            </a:endParaRPr>
          </a:p>
        </p:txBody>
      </p:sp>
      <p:sp>
        <p:nvSpPr>
          <p:cNvPr id="3" name="Title 1"/>
          <p:cNvSpPr txBox="1">
            <a:spLocks/>
          </p:cNvSpPr>
          <p:nvPr/>
        </p:nvSpPr>
        <p:spPr>
          <a:xfrm>
            <a:off x="1981200" y="38220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b="1" dirty="0">
                <a:solidFill>
                  <a:srgbClr val="F58466"/>
                </a:solidFill>
                <a:latin typeface="Goudy Old Style" pitchFamily="18" charset="0"/>
              </a:rPr>
              <a:t>Labor Culture Survey</a:t>
            </a:r>
          </a:p>
        </p:txBody>
      </p:sp>
      <p:sp>
        <p:nvSpPr>
          <p:cNvPr id="5" name="Content Placeholder 4">
            <a:extLst>
              <a:ext uri="{FF2B5EF4-FFF2-40B4-BE49-F238E27FC236}">
                <a16:creationId xmlns:a16="http://schemas.microsoft.com/office/drawing/2014/main" id="{A95678B2-7C99-6F47-87AD-A66262DD68FA}"/>
              </a:ext>
            </a:extLst>
          </p:cNvPr>
          <p:cNvSpPr txBox="1">
            <a:spLocks/>
          </p:cNvSpPr>
          <p:nvPr/>
        </p:nvSpPr>
        <p:spPr>
          <a:xfrm>
            <a:off x="1828800" y="1196985"/>
            <a:ext cx="8229600" cy="2743200"/>
          </a:xfrm>
          <a:prstGeom prst="rect">
            <a:avLst/>
          </a:prstGeom>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endParaRPr lang="en-US" dirty="0">
              <a:solidFill>
                <a:prstClr val="black"/>
              </a:solidFill>
              <a:latin typeface="Calibri"/>
            </a:endParaRPr>
          </a:p>
        </p:txBody>
      </p:sp>
      <p:sp>
        <p:nvSpPr>
          <p:cNvPr id="8" name="Content Placeholder 2">
            <a:extLst>
              <a:ext uri="{FF2B5EF4-FFF2-40B4-BE49-F238E27FC236}">
                <a16:creationId xmlns:a16="http://schemas.microsoft.com/office/drawing/2014/main" id="{FC6ECA54-9B82-174F-B1D7-A59D73C09B99}"/>
              </a:ext>
            </a:extLst>
          </p:cNvPr>
          <p:cNvSpPr txBox="1">
            <a:spLocks/>
          </p:cNvSpPr>
          <p:nvPr/>
        </p:nvSpPr>
        <p:spPr>
          <a:xfrm>
            <a:off x="1977013" y="1904282"/>
            <a:ext cx="82296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r>
              <a:rPr lang="en-US" sz="2400" dirty="0"/>
              <a:t>The Labor Culture Survey is an opportunity to gain a deeper understanding of your current L&amp;D culture and inform your PVB work</a:t>
            </a:r>
          </a:p>
          <a:p>
            <a:pPr>
              <a:buClr>
                <a:srgbClr val="F58466"/>
              </a:buClr>
            </a:pPr>
            <a:endParaRPr lang="en-US" sz="2400" dirty="0"/>
          </a:p>
          <a:p>
            <a:pPr>
              <a:buClr>
                <a:srgbClr val="F58466"/>
              </a:buClr>
            </a:pPr>
            <a:endParaRPr lang="en-US" sz="2400" dirty="0"/>
          </a:p>
          <a:p>
            <a:pPr>
              <a:buClr>
                <a:srgbClr val="F58466"/>
              </a:buClr>
            </a:pPr>
            <a:endParaRPr lang="en-US" sz="2400" dirty="0"/>
          </a:p>
          <a:p>
            <a:pPr>
              <a:buClr>
                <a:srgbClr val="F58466"/>
              </a:buClr>
            </a:pPr>
            <a:endParaRPr lang="en-US" sz="2400" dirty="0"/>
          </a:p>
          <a:p>
            <a:pPr marL="355600" marR="5080">
              <a:spcBef>
                <a:spcPts val="100"/>
              </a:spcBef>
              <a:buClr>
                <a:srgbClr val="F58466"/>
              </a:buClr>
              <a:tabLst>
                <a:tab pos="354965" algn="l"/>
                <a:tab pos="355600" algn="l"/>
              </a:tabLst>
            </a:pPr>
            <a:r>
              <a:rPr lang="en-US" sz="2400" spc="-215" dirty="0">
                <a:cs typeface="Arial"/>
              </a:rPr>
              <a:t>A  </a:t>
            </a:r>
            <a:r>
              <a:rPr lang="en-US" sz="2400" spc="-10" dirty="0">
                <a:cs typeface="Arial"/>
              </a:rPr>
              <a:t>tool </a:t>
            </a:r>
            <a:r>
              <a:rPr lang="en-US" sz="2400" spc="15" dirty="0">
                <a:cs typeface="Arial"/>
              </a:rPr>
              <a:t>to </a:t>
            </a:r>
            <a:r>
              <a:rPr lang="en-US" sz="2400" spc="-90" dirty="0">
                <a:cs typeface="Arial"/>
              </a:rPr>
              <a:t>understand </a:t>
            </a:r>
            <a:r>
              <a:rPr lang="en-US" sz="2400" spc="-130" dirty="0">
                <a:cs typeface="Arial"/>
              </a:rPr>
              <a:t>an </a:t>
            </a:r>
            <a:r>
              <a:rPr lang="en-US" sz="2400" spc="-55" dirty="0">
                <a:cs typeface="Arial"/>
              </a:rPr>
              <a:t>individual </a:t>
            </a:r>
            <a:r>
              <a:rPr lang="en-US" sz="2400" spc="-90" dirty="0">
                <a:cs typeface="Arial"/>
              </a:rPr>
              <a:t>hospital’s </a:t>
            </a:r>
            <a:r>
              <a:rPr lang="en-US" sz="2400" spc="-125" dirty="0">
                <a:cs typeface="Arial"/>
              </a:rPr>
              <a:t>existing culture in regards </a:t>
            </a:r>
            <a:r>
              <a:rPr lang="en-US" sz="2400" spc="15" dirty="0">
                <a:cs typeface="Arial"/>
              </a:rPr>
              <a:t>to </a:t>
            </a:r>
            <a:r>
              <a:rPr lang="en-US" sz="2400" spc="-60" dirty="0">
                <a:cs typeface="Arial"/>
              </a:rPr>
              <a:t>supporting </a:t>
            </a:r>
            <a:r>
              <a:rPr lang="en-US" sz="2400" spc="-114" dirty="0">
                <a:cs typeface="Arial"/>
              </a:rPr>
              <a:t>vaginal</a:t>
            </a:r>
            <a:r>
              <a:rPr lang="en-US" sz="2400" spc="-210" dirty="0">
                <a:cs typeface="Arial"/>
              </a:rPr>
              <a:t> </a:t>
            </a:r>
            <a:r>
              <a:rPr lang="en-US" sz="2400" dirty="0">
                <a:cs typeface="Arial"/>
              </a:rPr>
              <a:t>birth</a:t>
            </a:r>
          </a:p>
          <a:p>
            <a:pPr marL="355600" marR="5080">
              <a:spcBef>
                <a:spcPts val="100"/>
              </a:spcBef>
              <a:buClr>
                <a:srgbClr val="F58466"/>
              </a:buClr>
              <a:tabLst>
                <a:tab pos="354965" algn="l"/>
                <a:tab pos="355600" algn="l"/>
              </a:tabLst>
            </a:pPr>
            <a:endParaRPr lang="en-US" sz="2400" dirty="0"/>
          </a:p>
          <a:p>
            <a:pPr>
              <a:buClr>
                <a:srgbClr val="F58466"/>
              </a:buClr>
            </a:pPr>
            <a:endParaRPr lang="en-US" sz="2400" dirty="0"/>
          </a:p>
          <a:p>
            <a:pPr>
              <a:buClr>
                <a:srgbClr val="F58466"/>
              </a:buClr>
            </a:pPr>
            <a:endParaRPr lang="en-US" sz="2400" dirty="0"/>
          </a:p>
          <a:p>
            <a:pPr>
              <a:buClr>
                <a:srgbClr val="F58466"/>
              </a:buClr>
            </a:pPr>
            <a:endParaRPr lang="en-US" sz="2400" dirty="0"/>
          </a:p>
          <a:p>
            <a:pPr>
              <a:buClr>
                <a:srgbClr val="F58466"/>
              </a:buClr>
            </a:pPr>
            <a:endParaRPr lang="en-US" sz="2400" dirty="0"/>
          </a:p>
          <a:p>
            <a:pPr>
              <a:buClr>
                <a:srgbClr val="F58466"/>
              </a:buClr>
            </a:pPr>
            <a:endParaRPr lang="en-US" sz="2400" b="1" dirty="0"/>
          </a:p>
          <a:p>
            <a:pPr>
              <a:buClr>
                <a:srgbClr val="F58466"/>
              </a:buClr>
            </a:pPr>
            <a:endParaRPr lang="en-US" sz="2000" b="1" dirty="0"/>
          </a:p>
          <a:p>
            <a:pPr marL="457200" lvl="1" indent="0">
              <a:buClr>
                <a:srgbClr val="F58466"/>
              </a:buClr>
              <a:buNone/>
            </a:pPr>
            <a:endParaRPr lang="en-US" sz="1600" b="1" dirty="0"/>
          </a:p>
          <a:p>
            <a:pPr>
              <a:buClr>
                <a:srgbClr val="F58466"/>
              </a:buClr>
            </a:pPr>
            <a:endParaRPr lang="en-US" sz="2000" b="1" dirty="0"/>
          </a:p>
          <a:p>
            <a:pPr marL="0" indent="0">
              <a:buClr>
                <a:srgbClr val="F58466"/>
              </a:buClr>
              <a:buNone/>
            </a:pPr>
            <a:endParaRPr lang="en-US" dirty="0"/>
          </a:p>
          <a:p>
            <a:endParaRPr lang="en-US" dirty="0"/>
          </a:p>
          <a:p>
            <a:endParaRPr lang="en-US" dirty="0"/>
          </a:p>
        </p:txBody>
      </p:sp>
      <p:graphicFrame>
        <p:nvGraphicFramePr>
          <p:cNvPr id="7" name="Diagram 6">
            <a:extLst>
              <a:ext uri="{FF2B5EF4-FFF2-40B4-BE49-F238E27FC236}">
                <a16:creationId xmlns:a16="http://schemas.microsoft.com/office/drawing/2014/main" id="{B10A3113-2A4D-A94C-B02F-F67073012456}"/>
              </a:ext>
            </a:extLst>
          </p:cNvPr>
          <p:cNvGraphicFramePr/>
          <p:nvPr/>
        </p:nvGraphicFramePr>
        <p:xfrm>
          <a:off x="2776331" y="1752282"/>
          <a:ext cx="6639339" cy="4090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54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24330" y="1812072"/>
            <a:ext cx="4750761" cy="4257128"/>
          </a:xfrm>
        </p:spPr>
        <p:txBody>
          <a:bodyPr>
            <a:normAutofit/>
          </a:bodyPr>
          <a:lstStyle/>
          <a:p>
            <a:pPr marL="285750" indent="-285750"/>
            <a:r>
              <a:rPr lang="en-US" sz="2200" dirty="0"/>
              <a:t>Developed in partnership with CMQCC, used in both </a:t>
            </a:r>
            <a:r>
              <a:rPr lang="en-US" sz="2200" b="1" dirty="0"/>
              <a:t>California</a:t>
            </a:r>
            <a:r>
              <a:rPr lang="en-US" sz="2200" dirty="0"/>
              <a:t> and </a:t>
            </a:r>
            <a:r>
              <a:rPr lang="en-US" sz="2200" b="1" dirty="0"/>
              <a:t>Michigan</a:t>
            </a:r>
            <a:r>
              <a:rPr lang="en-US" sz="2200" dirty="0"/>
              <a:t> birthing hospitals</a:t>
            </a:r>
          </a:p>
          <a:p>
            <a:pPr marL="285750" indent="-285750"/>
            <a:r>
              <a:rPr lang="en-US" sz="2200" dirty="0"/>
              <a:t>Gives hospitals the ability to identify opportunities to influence individual attitudes and unit norms around supporting vaginal birth</a:t>
            </a:r>
          </a:p>
          <a:p>
            <a:pPr marL="285750" indent="-285750"/>
            <a:r>
              <a:rPr lang="en-US" sz="2200" dirty="0"/>
              <a:t>Individual Hospital Reports:</a:t>
            </a:r>
          </a:p>
          <a:p>
            <a:pPr marL="742950" lvl="1" indent="-285750"/>
            <a:r>
              <a:rPr lang="en-US" sz="2200" dirty="0"/>
              <a:t>Provide hospitals with </a:t>
            </a:r>
            <a:r>
              <a:rPr lang="en-US" sz="2200" u="sng" dirty="0"/>
              <a:t>specific</a:t>
            </a:r>
            <a:r>
              <a:rPr lang="en-US" sz="2200" dirty="0"/>
              <a:t> and </a:t>
            </a:r>
            <a:r>
              <a:rPr lang="en-US" sz="2200" u="sng" dirty="0"/>
              <a:t>actionable</a:t>
            </a:r>
            <a:r>
              <a:rPr lang="en-US" sz="2200" dirty="0"/>
              <a:t> areas to target for improvement</a:t>
            </a:r>
          </a:p>
          <a:p>
            <a:pPr marL="285750" indent="-285750"/>
            <a:endParaRPr lang="en-US" sz="2200" dirty="0"/>
          </a:p>
        </p:txBody>
      </p:sp>
      <p:pic>
        <p:nvPicPr>
          <p:cNvPr id="4" name="Picture 3"/>
          <p:cNvPicPr>
            <a:picLocks noChangeAspect="1"/>
          </p:cNvPicPr>
          <p:nvPr/>
        </p:nvPicPr>
        <p:blipFill rotWithShape="1">
          <a:blip r:embed="rId3"/>
          <a:srcRect l="14430" t="45066" r="2083"/>
          <a:stretch/>
        </p:blipFill>
        <p:spPr>
          <a:xfrm>
            <a:off x="448881" y="1812072"/>
            <a:ext cx="4953745" cy="4069743"/>
          </a:xfrm>
          <a:prstGeom prst="rect">
            <a:avLst/>
          </a:prstGeom>
        </p:spPr>
      </p:pic>
      <p:sp>
        <p:nvSpPr>
          <p:cNvPr id="6" name="Title 1">
            <a:extLst>
              <a:ext uri="{FF2B5EF4-FFF2-40B4-BE49-F238E27FC236}">
                <a16:creationId xmlns:a16="http://schemas.microsoft.com/office/drawing/2014/main" id="{7DA33E23-48FB-E74C-905E-B9999CE33800}"/>
              </a:ext>
            </a:extLst>
          </p:cNvPr>
          <p:cNvSpPr txBox="1">
            <a:spLocks noGrp="1"/>
          </p:cNvSpPr>
          <p:nvPr>
            <p:ph type="title"/>
          </p:nvPr>
        </p:nvSpPr>
        <p:spPr>
          <a:xfrm>
            <a:off x="1798320" y="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b="1" dirty="0">
                <a:solidFill>
                  <a:srgbClr val="F58466"/>
                </a:solidFill>
                <a:latin typeface="Goudy Old Style" pitchFamily="18" charset="0"/>
              </a:rPr>
              <a:t>Labor Culture Survey</a:t>
            </a:r>
          </a:p>
        </p:txBody>
      </p:sp>
    </p:spTree>
    <p:extLst>
      <p:ext uri="{BB962C8B-B14F-4D97-AF65-F5344CB8AC3E}">
        <p14:creationId xmlns:p14="http://schemas.microsoft.com/office/powerpoint/2010/main" val="276018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1" y="176296"/>
            <a:ext cx="7615989" cy="1325563"/>
          </a:xfrm>
          <a:noFill/>
        </p:spPr>
        <p:txBody>
          <a:bodyPr/>
          <a:lstStyle/>
          <a:p>
            <a:pPr lvl="0"/>
            <a:r>
              <a:rPr lang="en-US" dirty="0" smtClean="0"/>
              <a:t>Labor Culture Survey Results:</a:t>
            </a:r>
            <a:endParaRPr lang="en-US" dirty="0"/>
          </a:p>
        </p:txBody>
      </p:sp>
      <p:sp>
        <p:nvSpPr>
          <p:cNvPr id="3" name="Content Placeholder 2"/>
          <p:cNvSpPr>
            <a:spLocks noGrp="1"/>
          </p:cNvSpPr>
          <p:nvPr>
            <p:ph idx="1"/>
          </p:nvPr>
        </p:nvSpPr>
        <p:spPr>
          <a:xfrm>
            <a:off x="609600" y="1709250"/>
            <a:ext cx="11117580" cy="950826"/>
          </a:xfrm>
        </p:spPr>
        <p:txBody>
          <a:bodyPr/>
          <a:lstStyle/>
          <a:p>
            <a:r>
              <a:rPr lang="en-US" dirty="0" smtClean="0"/>
              <a:t>Individual Hospital Reports </a:t>
            </a:r>
            <a:r>
              <a:rPr lang="en-US" dirty="0" smtClean="0">
                <a:sym typeface="Wingdings" panose="05000000000000000000" pitchFamily="2" charset="2"/>
              </a:rPr>
              <a:t>to </a:t>
            </a:r>
            <a:r>
              <a:rPr lang="en-US" dirty="0">
                <a:sym typeface="Wingdings" panose="05000000000000000000" pitchFamily="2" charset="2"/>
              </a:rPr>
              <a:t>H</a:t>
            </a:r>
            <a:r>
              <a:rPr lang="en-US" dirty="0" smtClean="0"/>
              <a:t>ospital Liaisons sent Monday June 21st</a:t>
            </a:r>
          </a:p>
          <a:p>
            <a:r>
              <a:rPr lang="en-US" dirty="0" smtClean="0"/>
              <a:t>Next step review results and Culture Change Implementation Guide</a:t>
            </a:r>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3"/>
          <a:stretch>
            <a:fillRect/>
          </a:stretch>
        </p:blipFill>
        <p:spPr>
          <a:xfrm>
            <a:off x="908854" y="2852369"/>
            <a:ext cx="4408953" cy="3428062"/>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5650319" y="4023360"/>
            <a:ext cx="866858" cy="54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7156566" y="2684083"/>
            <a:ext cx="4305011" cy="3764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37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Dr. Emily White </a:t>
            </a:r>
            <a:r>
              <a:rPr lang="en-US" dirty="0" err="1" smtClean="0"/>
              <a:t>VanGompel</a:t>
            </a:r>
            <a:r>
              <a:rPr lang="en-US" dirty="0" smtClean="0"/>
              <a:t>:</a:t>
            </a:r>
            <a:endParaRPr lang="en-US" dirty="0"/>
          </a:p>
        </p:txBody>
      </p:sp>
    </p:spTree>
    <p:extLst>
      <p:ext uri="{BB962C8B-B14F-4D97-AF65-F5344CB8AC3E}">
        <p14:creationId xmlns:p14="http://schemas.microsoft.com/office/powerpoint/2010/main" val="358548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4876800" y="4876800"/>
            <a:ext cx="5410200" cy="1295400"/>
          </a:xfrm>
        </p:spPr>
        <p:txBody>
          <a:bodyPr/>
          <a:lstStyle/>
          <a:p>
            <a:pPr eaLnBrk="1" hangingPunct="1">
              <a:buFont typeface="Wingdings 2" pitchFamily="18" charset="2"/>
              <a:buNone/>
            </a:pPr>
            <a:r>
              <a:rPr lang="en-US" altLang="en-US" sz="2000" dirty="0">
                <a:solidFill>
                  <a:srgbClr val="898989"/>
                </a:solidFill>
              </a:rPr>
              <a:t>June 28</a:t>
            </a:r>
            <a:r>
              <a:rPr lang="en-US" altLang="en-US" sz="2000" baseline="30000" dirty="0">
                <a:solidFill>
                  <a:srgbClr val="898989"/>
                </a:solidFill>
              </a:rPr>
              <a:t>th</a:t>
            </a:r>
            <a:r>
              <a:rPr lang="en-US" altLang="en-US" sz="2000" dirty="0">
                <a:solidFill>
                  <a:srgbClr val="898989"/>
                </a:solidFill>
              </a:rPr>
              <a:t>, 2021</a:t>
            </a:r>
          </a:p>
          <a:p>
            <a:pPr eaLnBrk="1" hangingPunct="1">
              <a:buFont typeface="Wingdings 2" pitchFamily="18" charset="2"/>
              <a:buNone/>
            </a:pPr>
            <a:r>
              <a:rPr lang="en-US" altLang="en-US" sz="2000" dirty="0">
                <a:solidFill>
                  <a:srgbClr val="898989"/>
                </a:solidFill>
              </a:rPr>
              <a:t>Emily White </a:t>
            </a:r>
            <a:r>
              <a:rPr lang="en-US" altLang="en-US" sz="2000" dirty="0" err="1">
                <a:solidFill>
                  <a:srgbClr val="898989"/>
                </a:solidFill>
              </a:rPr>
              <a:t>VanGompel</a:t>
            </a:r>
            <a:r>
              <a:rPr lang="en-US" altLang="en-US" sz="2000" dirty="0">
                <a:solidFill>
                  <a:srgbClr val="898989"/>
                </a:solidFill>
              </a:rPr>
              <a:t>, MD, MPH</a:t>
            </a:r>
            <a:endParaRPr lang="en-US" altLang="en-US" sz="2000" dirty="0">
              <a:solidFill>
                <a:srgbClr val="898989"/>
              </a:solidFill>
            </a:endParaRPr>
          </a:p>
        </p:txBody>
      </p:sp>
      <p:sp>
        <p:nvSpPr>
          <p:cNvPr id="15364" name="Title 1"/>
          <p:cNvSpPr>
            <a:spLocks noGrp="1"/>
          </p:cNvSpPr>
          <p:nvPr>
            <p:ph type="ctrTitle"/>
          </p:nvPr>
        </p:nvSpPr>
        <p:spPr>
          <a:xfrm>
            <a:off x="4807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Labor Culture Survey in Illinois: Results and Application</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712772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120" y="2162360"/>
            <a:ext cx="4419600" cy="3877985"/>
          </a:xfrm>
        </p:spPr>
        <p:txBody>
          <a:bodyPr>
            <a:normAutofit lnSpcReduction="10000"/>
          </a:bodyPr>
          <a:lstStyle/>
          <a:p>
            <a:pPr marL="285750" indent="-285750"/>
            <a:r>
              <a:rPr lang="en-US" sz="2000" dirty="0"/>
              <a:t>Developed in partnership with CMQCC, used in both </a:t>
            </a:r>
            <a:r>
              <a:rPr lang="en-US" sz="2000" b="1" dirty="0"/>
              <a:t>California</a:t>
            </a:r>
            <a:r>
              <a:rPr lang="en-US" sz="2000" dirty="0"/>
              <a:t> and </a:t>
            </a:r>
            <a:r>
              <a:rPr lang="en-US" sz="2000" b="1" dirty="0"/>
              <a:t>Michigan</a:t>
            </a:r>
            <a:r>
              <a:rPr lang="en-US" sz="2000" dirty="0"/>
              <a:t> birthing </a:t>
            </a:r>
            <a:r>
              <a:rPr lang="en-US" sz="2000" dirty="0"/>
              <a:t>hospitals (and now Louisiana, Iowa, and Illinois)</a:t>
            </a:r>
            <a:endParaRPr lang="en-US" sz="2000" dirty="0"/>
          </a:p>
          <a:p>
            <a:pPr marL="285750" indent="-285750"/>
            <a:r>
              <a:rPr lang="en-US" sz="2000" dirty="0"/>
              <a:t>Gives hospitals the ability to identify opportunities to influence individual attitudes and unit norms around supporting vaginal birth</a:t>
            </a:r>
          </a:p>
          <a:p>
            <a:pPr marL="285750" indent="-285750"/>
            <a:r>
              <a:rPr lang="en-US" sz="2000" dirty="0"/>
              <a:t>Individual Hospital Reports:</a:t>
            </a:r>
          </a:p>
          <a:p>
            <a:pPr marL="742950" lvl="1" indent="-285750"/>
            <a:r>
              <a:rPr lang="en-US" dirty="0"/>
              <a:t>Provide hospitals with </a:t>
            </a:r>
            <a:r>
              <a:rPr lang="en-US" u="sng" dirty="0"/>
              <a:t>specific</a:t>
            </a:r>
            <a:r>
              <a:rPr lang="en-US" dirty="0"/>
              <a:t> and </a:t>
            </a:r>
            <a:r>
              <a:rPr lang="en-US" u="sng" dirty="0"/>
              <a:t>actionable</a:t>
            </a:r>
            <a:r>
              <a:rPr lang="en-US" dirty="0"/>
              <a:t> areas to target for improvement</a:t>
            </a:r>
          </a:p>
          <a:p>
            <a:pPr marL="285750" indent="-285750"/>
            <a:endParaRPr lang="en-US" sz="20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4430" t="45066" r="2083"/>
          <a:stretch/>
        </p:blipFill>
        <p:spPr>
          <a:xfrm>
            <a:off x="587188" y="2484426"/>
            <a:ext cx="3936290" cy="3233854"/>
          </a:xfrm>
          <a:prstGeom prst="rect">
            <a:avLst/>
          </a:prstGeom>
        </p:spPr>
      </p:pic>
      <p:sp>
        <p:nvSpPr>
          <p:cNvPr id="6" name="Title 1">
            <a:extLst>
              <a:ext uri="{FF2B5EF4-FFF2-40B4-BE49-F238E27FC236}">
                <a16:creationId xmlns:a16="http://schemas.microsoft.com/office/drawing/2014/main" id="{7DA33E23-48FB-E74C-905E-B9999CE33800}"/>
              </a:ext>
            </a:extLst>
          </p:cNvPr>
          <p:cNvSpPr txBox="1">
            <a:spLocks noGrp="1"/>
          </p:cNvSpPr>
          <p:nvPr>
            <p:ph type="title"/>
          </p:nvPr>
        </p:nvSpPr>
        <p:spPr>
          <a:xfrm>
            <a:off x="587188" y="57150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b="1" dirty="0">
                <a:solidFill>
                  <a:srgbClr val="F58466"/>
                </a:solidFill>
                <a:latin typeface="Goudy Old Style" pitchFamily="18" charset="0"/>
              </a:rPr>
              <a:t>Labor Culture Survey</a:t>
            </a:r>
          </a:p>
        </p:txBody>
      </p:sp>
    </p:spTree>
    <p:extLst>
      <p:ext uri="{BB962C8B-B14F-4D97-AF65-F5344CB8AC3E}">
        <p14:creationId xmlns:p14="http://schemas.microsoft.com/office/powerpoint/2010/main" val="738360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0969634" cy="3936462"/>
          </a:xfrm>
          <a:prstGeom prst="rect">
            <a:avLst/>
          </a:prstGeom>
        </p:spPr>
        <p:txBody>
          <a:bodyPr wrap="square">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3000" dirty="0">
                <a:solidFill>
                  <a:srgbClr val="000000"/>
                </a:solidFill>
              </a:rPr>
              <a:t>Face-to-Face </a:t>
            </a:r>
            <a:r>
              <a:rPr lang="en-US" sz="3000" dirty="0" smtClean="0">
                <a:solidFill>
                  <a:srgbClr val="000000"/>
                </a:solidFill>
              </a:rPr>
              <a:t>2021 Recap</a:t>
            </a:r>
            <a:endParaRPr lang="en-US" sz="3000" dirty="0">
              <a:solidFill>
                <a:srgbClr val="000000"/>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3000" dirty="0" smtClean="0">
                <a:solidFill>
                  <a:srgbClr val="000000"/>
                </a:solidFill>
              </a:rPr>
              <a:t>PVB </a:t>
            </a:r>
            <a:r>
              <a:rPr lang="en-US" sz="3000" dirty="0">
                <a:solidFill>
                  <a:srgbClr val="000000"/>
                </a:solidFill>
              </a:rPr>
              <a:t>Data Review </a:t>
            </a:r>
          </a:p>
          <a:p>
            <a:pPr marL="457200" indent="-457200">
              <a:lnSpc>
                <a:spcPct val="90000"/>
              </a:lnSpc>
              <a:spcBef>
                <a:spcPct val="20000"/>
              </a:spcBef>
              <a:buClr>
                <a:srgbClr val="FF9900"/>
              </a:buClr>
              <a:buSzPct val="75000"/>
              <a:buFont typeface="Arial" panose="020B0604020202020204" pitchFamily="34" charset="0"/>
              <a:buChar char="•"/>
            </a:pPr>
            <a:r>
              <a:rPr lang="en-US" sz="3000" dirty="0" smtClean="0">
                <a:solidFill>
                  <a:srgbClr val="000000"/>
                </a:solidFill>
              </a:rPr>
              <a:t>Dr. Emily White </a:t>
            </a:r>
            <a:r>
              <a:rPr lang="en-US" sz="3000" dirty="0" err="1" smtClean="0">
                <a:solidFill>
                  <a:srgbClr val="000000"/>
                </a:solidFill>
              </a:rPr>
              <a:t>VanGompel</a:t>
            </a:r>
            <a:r>
              <a:rPr lang="en-US" sz="3000" dirty="0" smtClean="0">
                <a:solidFill>
                  <a:srgbClr val="000000"/>
                </a:solidFill>
              </a:rPr>
              <a:t>: </a:t>
            </a:r>
            <a:r>
              <a:rPr lang="en-US" sz="3000" i="1" dirty="0" smtClean="0">
                <a:solidFill>
                  <a:srgbClr val="000000"/>
                </a:solidFill>
              </a:rPr>
              <a:t>Labor Culture Survey Results</a:t>
            </a:r>
            <a:endParaRPr lang="en-US" sz="2800" i="1" dirty="0">
              <a:solidFill>
                <a:srgbClr val="0E4C8A"/>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3000" dirty="0">
                <a:solidFill>
                  <a:srgbClr val="000000"/>
                </a:solidFill>
              </a:rPr>
              <a:t>Team Talk</a:t>
            </a:r>
            <a:r>
              <a:rPr lang="en-US" sz="3000" dirty="0" smtClean="0">
                <a:solidFill>
                  <a:srgbClr val="000000"/>
                </a:solidFill>
              </a:rPr>
              <a:t>: </a:t>
            </a:r>
            <a:r>
              <a:rPr lang="en-US" sz="3000" i="1" dirty="0" smtClean="0">
                <a:solidFill>
                  <a:srgbClr val="000000"/>
                </a:solidFill>
              </a:rPr>
              <a:t>Michaela </a:t>
            </a:r>
            <a:r>
              <a:rPr lang="en-US" sz="3000" i="1" dirty="0">
                <a:solidFill>
                  <a:srgbClr val="000000"/>
                </a:solidFill>
              </a:rPr>
              <a:t>Crotty, MSN, RNC-OB</a:t>
            </a:r>
            <a:br>
              <a:rPr lang="en-US" sz="3000" i="1" dirty="0">
                <a:solidFill>
                  <a:srgbClr val="000000"/>
                </a:solidFill>
              </a:rPr>
            </a:br>
            <a:r>
              <a:rPr lang="en-US" sz="3000" i="1" dirty="0" err="1">
                <a:solidFill>
                  <a:srgbClr val="000000"/>
                </a:solidFill>
              </a:rPr>
              <a:t>NorthShore</a:t>
            </a:r>
            <a:r>
              <a:rPr lang="en-US" sz="3000" i="1" dirty="0">
                <a:solidFill>
                  <a:srgbClr val="000000"/>
                </a:solidFill>
              </a:rPr>
              <a:t> Swedish Hospital</a:t>
            </a:r>
          </a:p>
          <a:p>
            <a:pPr marL="457200" indent="-457200">
              <a:lnSpc>
                <a:spcPct val="90000"/>
              </a:lnSpc>
              <a:spcBef>
                <a:spcPct val="20000"/>
              </a:spcBef>
              <a:buClr>
                <a:srgbClr val="FF9900"/>
              </a:buClr>
              <a:buSzPct val="75000"/>
              <a:buFont typeface="Arial" panose="020B0604020202020204" pitchFamily="34" charset="0"/>
              <a:buChar char="•"/>
            </a:pPr>
            <a:r>
              <a:rPr lang="en-US" sz="3000" dirty="0">
                <a:solidFill>
                  <a:srgbClr val="000000"/>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3000" dirty="0">
                <a:solidFill>
                  <a:srgbClr val="000000"/>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t>
            </a:r>
            <a:r>
              <a:rPr lang="en-US" sz="2800" i="1" dirty="0" smtClean="0">
                <a:solidFill>
                  <a:srgbClr val="0E4C8A"/>
                </a:solidFill>
              </a:rPr>
              <a:t>ask any questions you may have</a:t>
            </a:r>
            <a:endParaRPr lang="en-US" sz="2800" i="1" dirty="0">
              <a:solidFill>
                <a:srgbClr val="0E4C8A"/>
              </a:solidFill>
            </a:endParaRPr>
          </a:p>
        </p:txBody>
      </p:sp>
      <p:sp>
        <p:nvSpPr>
          <p:cNvPr id="3" name="Title 2"/>
          <p:cNvSpPr>
            <a:spLocks noGrp="1"/>
          </p:cNvSpPr>
          <p:nvPr>
            <p:ph type="title"/>
          </p:nvPr>
        </p:nvSpPr>
        <p:spPr>
          <a:noFill/>
        </p:spPr>
        <p:txBody>
          <a:bodyPr/>
          <a:lstStyle/>
          <a:p>
            <a:r>
              <a:rPr lang="en-US" dirty="0" smtClean="0"/>
              <a:t>Overview:  Unpacking your Labor Culture Survey</a:t>
            </a:r>
            <a:endParaRPr lang="en-US" dirty="0"/>
          </a:p>
        </p:txBody>
      </p:sp>
    </p:spTree>
    <p:extLst>
      <p:ext uri="{BB962C8B-B14F-4D97-AF65-F5344CB8AC3E}">
        <p14:creationId xmlns:p14="http://schemas.microsoft.com/office/powerpoint/2010/main" val="2869706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3" y="457202"/>
            <a:ext cx="7086600" cy="1143000"/>
          </a:xfrm>
        </p:spPr>
        <p:txBody>
          <a:bodyPr>
            <a:normAutofit fontScale="90000"/>
          </a:bodyPr>
          <a:lstStyle/>
          <a:p>
            <a:pPr algn="l"/>
            <a:r>
              <a:rPr lang="en-US" sz="4000" b="1" dirty="0">
                <a:solidFill>
                  <a:srgbClr val="F58466"/>
                </a:solidFill>
                <a:latin typeface="Goudy Old Style" pitchFamily="18" charset="0"/>
              </a:rPr>
              <a:t>Labor Culture in Illinois: Participants</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30</a:t>
            </a:fld>
            <a:endParaRPr lang="en-US" altLang="en-US" dirty="0"/>
          </a:p>
        </p:txBody>
      </p:sp>
      <p:sp>
        <p:nvSpPr>
          <p:cNvPr id="6" name="Content Placeholder 2"/>
          <p:cNvSpPr>
            <a:spLocks noGrp="1"/>
          </p:cNvSpPr>
          <p:nvPr>
            <p:ph idx="1"/>
          </p:nvPr>
        </p:nvSpPr>
        <p:spPr>
          <a:xfrm>
            <a:off x="1908176" y="2073286"/>
            <a:ext cx="7921625" cy="1508115"/>
          </a:xfrm>
        </p:spPr>
        <p:txBody>
          <a:bodyPr>
            <a:normAutofit/>
          </a:bodyPr>
          <a:lstStyle/>
          <a:p>
            <a:r>
              <a:rPr lang="en-US" dirty="0">
                <a:sym typeface="Wingdings" panose="05000000000000000000" pitchFamily="2" charset="2"/>
              </a:rPr>
              <a:t>54 Hospitals Achieved Target Response Rate of &gt;=30% and including both nurses and physicians</a:t>
            </a:r>
          </a:p>
          <a:p>
            <a:pPr marL="0" indent="0">
              <a:buNone/>
            </a:pPr>
            <a:endParaRPr lang="en-US" dirty="0">
              <a:sym typeface="Wingdings" panose="05000000000000000000" pitchFamily="2" charset="2"/>
            </a:endParaRPr>
          </a:p>
        </p:txBody>
      </p:sp>
      <p:sp>
        <p:nvSpPr>
          <p:cNvPr id="3" name="Rectangle 2"/>
          <p:cNvSpPr/>
          <p:nvPr/>
        </p:nvSpPr>
        <p:spPr>
          <a:xfrm>
            <a:off x="3733801" y="3409643"/>
            <a:ext cx="4797425" cy="984885"/>
          </a:xfrm>
          <a:prstGeom prst="rect">
            <a:avLst/>
          </a:prstGeom>
          <a:ln>
            <a:solidFill>
              <a:schemeClr val="tx2"/>
            </a:solidFill>
          </a:ln>
          <a:effectLst>
            <a:outerShdw blurRad="63500" sx="102000" sy="102000" algn="ctr" rotWithShape="0">
              <a:prstClr val="black">
                <a:alpha val="40000"/>
              </a:prstClr>
            </a:outerShdw>
          </a:effectLst>
        </p:spPr>
        <p:txBody>
          <a:bodyPr wrap="square">
            <a:spAutoFit/>
          </a:bodyPr>
          <a:lstStyle/>
          <a:p>
            <a:r>
              <a:rPr lang="en-US" b="1" u="sng" dirty="0">
                <a:solidFill>
                  <a:srgbClr val="000000"/>
                </a:solidFill>
                <a:latin typeface="Times New Roman" panose="02020603050405020304" pitchFamily="18" charset="0"/>
              </a:rPr>
              <a:t>Top </a:t>
            </a:r>
            <a:r>
              <a:rPr lang="en-US" b="1" u="sng" dirty="0">
                <a:solidFill>
                  <a:srgbClr val="000000"/>
                </a:solidFill>
                <a:latin typeface="Times New Roman" panose="02020603050405020304" pitchFamily="18" charset="0"/>
              </a:rPr>
              <a:t>Quartile	No</a:t>
            </a:r>
            <a:r>
              <a:rPr lang="en-US" b="1" u="sng" dirty="0">
                <a:solidFill>
                  <a:srgbClr val="000000"/>
                </a:solidFill>
                <a:latin typeface="Times New Roman" panose="02020603050405020304" pitchFamily="18" charset="0"/>
              </a:rPr>
              <a:t>. of </a:t>
            </a:r>
            <a:r>
              <a:rPr lang="en-US" b="1" u="sng" dirty="0">
                <a:solidFill>
                  <a:srgbClr val="000000"/>
                </a:solidFill>
                <a:latin typeface="Times New Roman" panose="02020603050405020304" pitchFamily="18" charset="0"/>
              </a:rPr>
              <a:t>hospitals	Percent</a:t>
            </a:r>
            <a:r>
              <a:rPr lang="en-US" sz="400" dirty="0">
                <a:solidFill>
                  <a:srgbClr val="000000"/>
                </a:solidFill>
                <a:latin typeface="Times New Roman" panose="02020603050405020304" pitchFamily="18" charset="0"/>
              </a:rPr>
              <a:t>	</a:t>
            </a:r>
          </a:p>
          <a:p>
            <a:r>
              <a:rPr lang="en-US" sz="400"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22.7% and above</a:t>
            </a:r>
            <a:r>
              <a:rPr lang="en-US"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40		74.1	</a:t>
            </a:r>
          </a:p>
          <a:p>
            <a:r>
              <a:rPr lang="en-US" dirty="0">
                <a:solidFill>
                  <a:srgbClr val="000000"/>
                </a:solidFill>
                <a:latin typeface="Times New Roman" panose="02020603050405020304" pitchFamily="18" charset="0"/>
              </a:rPr>
              <a:t>Less </a:t>
            </a:r>
            <a:r>
              <a:rPr lang="en-US" dirty="0">
                <a:solidFill>
                  <a:srgbClr val="000000"/>
                </a:solidFill>
                <a:latin typeface="Times New Roman" panose="02020603050405020304" pitchFamily="18" charset="0"/>
              </a:rPr>
              <a:t>than 22.7%	14	</a:t>
            </a:r>
            <a:r>
              <a:rPr lang="en-US" dirty="0">
                <a:solidFill>
                  <a:srgbClr val="000000"/>
                </a:solidFill>
                <a:latin typeface="Times New Roman" panose="02020603050405020304" pitchFamily="18" charset="0"/>
              </a:rPr>
              <a:t>	25.9</a:t>
            </a:r>
            <a:r>
              <a:rPr lang="en-US" dirty="0">
                <a:solidFill>
                  <a:srgbClr val="000000"/>
                </a:solidFill>
                <a:latin typeface="Times New Roman" panose="02020603050405020304" pitchFamily="18" charset="0"/>
              </a:rPr>
              <a:t>	</a:t>
            </a:r>
          </a:p>
        </p:txBody>
      </p:sp>
      <p:sp>
        <p:nvSpPr>
          <p:cNvPr id="7" name="Rectangle 6"/>
          <p:cNvSpPr/>
          <p:nvPr/>
        </p:nvSpPr>
        <p:spPr>
          <a:xfrm>
            <a:off x="3724275" y="4527570"/>
            <a:ext cx="4806951" cy="969496"/>
          </a:xfrm>
          <a:prstGeom prst="rect">
            <a:avLst/>
          </a:prstGeom>
          <a:ln>
            <a:solidFill>
              <a:schemeClr val="tx2"/>
            </a:solidFill>
          </a:ln>
          <a:effectLst>
            <a:outerShdw blurRad="63500" sx="102000" sy="102000" algn="ctr" rotWithShape="0">
              <a:prstClr val="black">
                <a:alpha val="40000"/>
              </a:prstClr>
            </a:outerShdw>
          </a:effectLst>
        </p:spPr>
        <p:txBody>
          <a:bodyPr wrap="square">
            <a:spAutoFit/>
          </a:bodyPr>
          <a:lstStyle/>
          <a:p>
            <a:r>
              <a:rPr lang="en-US" sz="1600" b="1" u="sng" dirty="0">
                <a:solidFill>
                  <a:srgbClr val="000000"/>
                </a:solidFill>
                <a:latin typeface="Times New Roman" panose="02020603050405020304" pitchFamily="18" charset="0"/>
              </a:rPr>
              <a:t>Top Quartile	No. of </a:t>
            </a:r>
            <a:r>
              <a:rPr lang="en-US" sz="1600" b="1" u="sng" dirty="0">
                <a:solidFill>
                  <a:srgbClr val="000000"/>
                </a:solidFill>
                <a:latin typeface="Times New Roman" panose="02020603050405020304" pitchFamily="18" charset="0"/>
              </a:rPr>
              <a:t>participants</a:t>
            </a:r>
            <a:r>
              <a:rPr lang="en-US" sz="1600" b="1" u="sng" dirty="0">
                <a:solidFill>
                  <a:srgbClr val="000000"/>
                </a:solidFill>
                <a:latin typeface="Times New Roman" panose="02020603050405020304" pitchFamily="18" charset="0"/>
              </a:rPr>
              <a:t>	Percent</a:t>
            </a:r>
            <a:r>
              <a:rPr lang="en-US" sz="300" dirty="0">
                <a:solidFill>
                  <a:srgbClr val="000000"/>
                </a:solidFill>
                <a:latin typeface="Times New Roman" panose="02020603050405020304" pitchFamily="18" charset="0"/>
              </a:rPr>
              <a:t>	</a:t>
            </a:r>
          </a:p>
          <a:p>
            <a:r>
              <a:rPr lang="en-US" sz="300"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22.7% and above	1689	</a:t>
            </a:r>
            <a:r>
              <a:rPr lang="en-US" dirty="0">
                <a:solidFill>
                  <a:srgbClr val="000000"/>
                </a:solidFill>
                <a:latin typeface="Times New Roman" panose="02020603050405020304" pitchFamily="18" charset="0"/>
              </a:rPr>
              <a:t>	68.7</a:t>
            </a:r>
            <a:r>
              <a:rPr lang="en-US"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Less than 22.7%	768	</a:t>
            </a:r>
            <a:r>
              <a:rPr lang="en-US" dirty="0">
                <a:solidFill>
                  <a:srgbClr val="000000"/>
                </a:solidFill>
                <a:latin typeface="Times New Roman" panose="02020603050405020304" pitchFamily="18" charset="0"/>
              </a:rPr>
              <a:t>	31.3</a:t>
            </a:r>
            <a:r>
              <a:rPr lang="en-US"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44039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5470"/>
            <a:ext cx="7086600" cy="1143000"/>
          </a:xfrm>
        </p:spPr>
        <p:txBody>
          <a:bodyPr>
            <a:normAutofit fontScale="90000"/>
          </a:bodyPr>
          <a:lstStyle/>
          <a:p>
            <a:pPr algn="l"/>
            <a:r>
              <a:rPr lang="en-US" sz="4000" b="1" dirty="0">
                <a:solidFill>
                  <a:srgbClr val="F58466"/>
                </a:solidFill>
                <a:latin typeface="Goudy Old Style" pitchFamily="18" charset="0"/>
              </a:rPr>
              <a:t>Labor Culture in </a:t>
            </a:r>
            <a:r>
              <a:rPr lang="en-US" sz="4000" b="1" dirty="0">
                <a:solidFill>
                  <a:srgbClr val="F58466"/>
                </a:solidFill>
                <a:latin typeface="Goudy Old Style" pitchFamily="18" charset="0"/>
              </a:rPr>
              <a:t>Illinois: Participants</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31</a:t>
            </a:fld>
            <a:endParaRPr lang="en-US" altLang="en-US" dirty="0"/>
          </a:p>
        </p:txBody>
      </p:sp>
      <p:pic>
        <p:nvPicPr>
          <p:cNvPr id="8" name="Picture 7"/>
          <p:cNvPicPr>
            <a:picLocks noChangeAspect="1"/>
          </p:cNvPicPr>
          <p:nvPr/>
        </p:nvPicPr>
        <p:blipFill>
          <a:blip r:embed="rId3"/>
          <a:stretch>
            <a:fillRect/>
          </a:stretch>
        </p:blipFill>
        <p:spPr>
          <a:xfrm>
            <a:off x="1676400" y="2209800"/>
            <a:ext cx="8892000" cy="2971800"/>
          </a:xfrm>
          <a:prstGeom prst="rect">
            <a:avLst/>
          </a:prstGeom>
        </p:spPr>
      </p:pic>
    </p:spTree>
    <p:extLst>
      <p:ext uri="{BB962C8B-B14F-4D97-AF65-F5344CB8AC3E}">
        <p14:creationId xmlns:p14="http://schemas.microsoft.com/office/powerpoint/2010/main" val="3207896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502024"/>
            <a:ext cx="7086600" cy="1143000"/>
          </a:xfrm>
        </p:spPr>
        <p:txBody>
          <a:bodyPr>
            <a:normAutofit fontScale="90000"/>
          </a:bodyPr>
          <a:lstStyle/>
          <a:p>
            <a:pPr algn="l"/>
            <a:r>
              <a:rPr lang="en-US" sz="4000" b="1" dirty="0">
                <a:solidFill>
                  <a:srgbClr val="F58466"/>
                </a:solidFill>
                <a:latin typeface="Goudy Old Style" pitchFamily="18" charset="0"/>
              </a:rPr>
              <a:t>Labor Culture in </a:t>
            </a:r>
            <a:r>
              <a:rPr lang="en-US" sz="4000" b="1" dirty="0">
                <a:solidFill>
                  <a:srgbClr val="F58466"/>
                </a:solidFill>
                <a:latin typeface="Goudy Old Style" pitchFamily="18" charset="0"/>
              </a:rPr>
              <a:t>Illinois: Participants</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32</a:t>
            </a:fld>
            <a:endParaRPr lang="en-US" altLang="en-US" dirty="0"/>
          </a:p>
        </p:txBody>
      </p:sp>
      <p:pic>
        <p:nvPicPr>
          <p:cNvPr id="6" name="Picture 5"/>
          <p:cNvPicPr>
            <a:picLocks noChangeAspect="1"/>
          </p:cNvPicPr>
          <p:nvPr/>
        </p:nvPicPr>
        <p:blipFill>
          <a:blip r:embed="rId3"/>
          <a:stretch>
            <a:fillRect/>
          </a:stretch>
        </p:blipFill>
        <p:spPr>
          <a:xfrm>
            <a:off x="6192754" y="2219327"/>
            <a:ext cx="4322846" cy="1709032"/>
          </a:xfrm>
          <a:prstGeom prst="rect">
            <a:avLst/>
          </a:prstGeom>
        </p:spPr>
      </p:pic>
      <p:pic>
        <p:nvPicPr>
          <p:cNvPr id="9" name="Picture 8"/>
          <p:cNvPicPr>
            <a:picLocks noChangeAspect="1"/>
          </p:cNvPicPr>
          <p:nvPr/>
        </p:nvPicPr>
        <p:blipFill>
          <a:blip r:embed="rId4"/>
          <a:stretch>
            <a:fillRect/>
          </a:stretch>
        </p:blipFill>
        <p:spPr>
          <a:xfrm>
            <a:off x="1828800" y="2133600"/>
            <a:ext cx="4090532" cy="2133600"/>
          </a:xfrm>
          <a:prstGeom prst="rect">
            <a:avLst/>
          </a:prstGeom>
        </p:spPr>
      </p:pic>
    </p:spTree>
    <p:extLst>
      <p:ext uri="{BB962C8B-B14F-4D97-AF65-F5344CB8AC3E}">
        <p14:creationId xmlns:p14="http://schemas.microsoft.com/office/powerpoint/2010/main" val="326651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488576"/>
            <a:ext cx="7086600" cy="1143000"/>
          </a:xfrm>
        </p:spPr>
        <p:txBody>
          <a:bodyPr/>
          <a:lstStyle/>
          <a:p>
            <a:pPr algn="l"/>
            <a:r>
              <a:rPr lang="en-US" sz="4000" b="1" dirty="0">
                <a:solidFill>
                  <a:srgbClr val="F58466"/>
                </a:solidFill>
                <a:latin typeface="Goudy Old Style" pitchFamily="18" charset="0"/>
              </a:rPr>
              <a:t>Labor Culture in Illinois: Overall</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33</a:t>
            </a:fld>
            <a:endParaRPr lang="en-US" altLang="en-US" dirty="0"/>
          </a:p>
        </p:txBody>
      </p:sp>
      <p:graphicFrame>
        <p:nvGraphicFramePr>
          <p:cNvPr id="7" name="Chart 6"/>
          <p:cNvGraphicFramePr/>
          <p:nvPr>
            <p:extLst/>
          </p:nvPr>
        </p:nvGraphicFramePr>
        <p:xfrm>
          <a:off x="2362200" y="1600200"/>
          <a:ext cx="73152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62200" y="4800600"/>
            <a:ext cx="8229600" cy="861774"/>
          </a:xfrm>
          <a:prstGeom prst="rect">
            <a:avLst/>
          </a:prstGeom>
        </p:spPr>
        <p:txBody>
          <a:bodyPr wrap="square">
            <a:spAutoFit/>
          </a:bodyPr>
          <a:lstStyle/>
          <a:p>
            <a:r>
              <a:rPr lang="en-US" sz="1600" dirty="0">
                <a:sym typeface="Wingdings" panose="05000000000000000000" pitchFamily="2" charset="2"/>
              </a:rPr>
              <a:t>When compared to Top Quartile IL Hospitals, our hospitals are:</a:t>
            </a:r>
          </a:p>
          <a:p>
            <a:pPr marL="742950" lvl="1" indent="-285750">
              <a:buFont typeface="Arial" panose="020B0604020202020204" pitchFamily="34" charset="0"/>
              <a:buChar char="•"/>
            </a:pPr>
            <a:r>
              <a:rPr lang="en-US" sz="1600" dirty="0">
                <a:sym typeface="Wingdings" panose="05000000000000000000" pitchFamily="2" charset="2"/>
              </a:rPr>
              <a:t>Less likely to endorse unit </a:t>
            </a:r>
            <a:r>
              <a:rPr lang="en-US" sz="1600" dirty="0" err="1">
                <a:sym typeface="Wingdings" panose="05000000000000000000" pitchFamily="2" charset="2"/>
              </a:rPr>
              <a:t>microculture</a:t>
            </a:r>
            <a:r>
              <a:rPr lang="en-US" sz="1600" dirty="0">
                <a:sym typeface="Wingdings" panose="05000000000000000000" pitchFamily="2" charset="2"/>
              </a:rPr>
              <a:t> is supportive of vaginal birth (p&lt;.0001)</a:t>
            </a:r>
          </a:p>
          <a:p>
            <a:pPr marL="742950" lvl="1" indent="-285750">
              <a:buFont typeface="Arial" panose="020B0604020202020204" pitchFamily="34" charset="0"/>
              <a:buChar char="•"/>
            </a:pPr>
            <a:r>
              <a:rPr lang="en-US" sz="1600" dirty="0">
                <a:sym typeface="Wingdings" panose="05000000000000000000" pitchFamily="2" charset="2"/>
              </a:rPr>
              <a:t>Less likely to endorse patient safety culture (p&lt;.001)</a:t>
            </a:r>
          </a:p>
        </p:txBody>
      </p:sp>
    </p:spTree>
    <p:extLst>
      <p:ext uri="{BB962C8B-B14F-4D97-AF65-F5344CB8AC3E}">
        <p14:creationId xmlns:p14="http://schemas.microsoft.com/office/powerpoint/2010/main" val="1688566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8" y="273424"/>
            <a:ext cx="7086600" cy="1143000"/>
          </a:xfrm>
        </p:spPr>
        <p:txBody>
          <a:bodyPr>
            <a:normAutofit fontScale="90000"/>
          </a:bodyPr>
          <a:lstStyle/>
          <a:p>
            <a:pPr algn="l"/>
            <a:r>
              <a:rPr lang="en-US" sz="4000" b="1" dirty="0">
                <a:solidFill>
                  <a:srgbClr val="F58466"/>
                </a:solidFill>
                <a:latin typeface="Goudy Old Style" pitchFamily="18" charset="0"/>
              </a:rPr>
              <a:t>Labor Culture in Illinois: Providers (FM/OB/CNM)</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34</a:t>
            </a:fld>
            <a:endParaRPr lang="en-US" altLang="en-US" dirty="0"/>
          </a:p>
        </p:txBody>
      </p:sp>
      <p:sp>
        <p:nvSpPr>
          <p:cNvPr id="6" name="Content Placeholder 2"/>
          <p:cNvSpPr>
            <a:spLocks noGrp="1"/>
          </p:cNvSpPr>
          <p:nvPr>
            <p:ph idx="1"/>
          </p:nvPr>
        </p:nvSpPr>
        <p:spPr>
          <a:xfrm>
            <a:off x="2133600" y="4953001"/>
            <a:ext cx="8229600" cy="930285"/>
          </a:xfrm>
        </p:spPr>
        <p:txBody>
          <a:bodyPr>
            <a:normAutofit fontScale="70000" lnSpcReduction="20000"/>
          </a:bodyPr>
          <a:lstStyle/>
          <a:p>
            <a:r>
              <a:rPr lang="en-US" dirty="0" smtClean="0">
                <a:sym typeface="Wingdings" panose="05000000000000000000" pitchFamily="2" charset="2"/>
              </a:rPr>
              <a:t>Compared to Top Quartile Hospitals, Physicians in IL Hospitals are:</a:t>
            </a:r>
          </a:p>
          <a:p>
            <a:pPr lvl="1"/>
            <a:r>
              <a:rPr lang="en-US" dirty="0" smtClean="0">
                <a:sym typeface="Wingdings" panose="05000000000000000000" pitchFamily="2" charset="2"/>
              </a:rPr>
              <a:t>Less likely to endorse evidence-based strategies to reduce cesarean delivery (p&lt;.016)</a:t>
            </a:r>
          </a:p>
          <a:p>
            <a:pPr lvl="1"/>
            <a:r>
              <a:rPr lang="en-US" dirty="0" smtClean="0">
                <a:sym typeface="Wingdings" panose="05000000000000000000" pitchFamily="2" charset="2"/>
              </a:rPr>
              <a:t>Less likely to endorse unit has a strong patient safety culture (p&lt;.006)</a:t>
            </a:r>
          </a:p>
          <a:p>
            <a:pPr lvl="1"/>
            <a:endParaRPr lang="en-US" dirty="0" smtClean="0">
              <a:sym typeface="Wingdings" panose="05000000000000000000" pitchFamily="2" charset="2"/>
            </a:endParaRPr>
          </a:p>
        </p:txBody>
      </p:sp>
      <p:graphicFrame>
        <p:nvGraphicFramePr>
          <p:cNvPr id="7" name="Chart 6"/>
          <p:cNvGraphicFramePr/>
          <p:nvPr>
            <p:extLst/>
          </p:nvPr>
        </p:nvGraphicFramePr>
        <p:xfrm>
          <a:off x="2667000" y="1854944"/>
          <a:ext cx="6629400" cy="2869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913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6" y="273424"/>
            <a:ext cx="7086600" cy="1143000"/>
          </a:xfrm>
        </p:spPr>
        <p:txBody>
          <a:bodyPr>
            <a:normAutofit fontScale="90000"/>
          </a:bodyPr>
          <a:lstStyle/>
          <a:p>
            <a:pPr algn="l"/>
            <a:r>
              <a:rPr lang="en-US" sz="4000" b="1" dirty="0">
                <a:solidFill>
                  <a:srgbClr val="F58466"/>
                </a:solidFill>
                <a:latin typeface="Goudy Old Style" pitchFamily="18" charset="0"/>
              </a:rPr>
              <a:t>Labor Culture in Illinois: L&amp;D Nurses</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35</a:t>
            </a:fld>
            <a:endParaRPr lang="en-US" altLang="en-US" dirty="0"/>
          </a:p>
        </p:txBody>
      </p:sp>
      <p:graphicFrame>
        <p:nvGraphicFramePr>
          <p:cNvPr id="7" name="Chart 6"/>
          <p:cNvGraphicFramePr/>
          <p:nvPr>
            <p:extLst/>
          </p:nvPr>
        </p:nvGraphicFramePr>
        <p:xfrm>
          <a:off x="2514600" y="1676400"/>
          <a:ext cx="64008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209800" y="4886700"/>
            <a:ext cx="8610600" cy="1246495"/>
          </a:xfrm>
          <a:prstGeom prst="rect">
            <a:avLst/>
          </a:prstGeom>
        </p:spPr>
        <p:txBody>
          <a:bodyPr wrap="square">
            <a:spAutoFit/>
          </a:bodyPr>
          <a:lstStyle/>
          <a:p>
            <a:r>
              <a:rPr lang="en-US" sz="1500" dirty="0">
                <a:sym typeface="Wingdings" panose="05000000000000000000" pitchFamily="2" charset="2"/>
              </a:rPr>
              <a:t>Compared to Top Quartile Hospitals, IL Nurses are:</a:t>
            </a:r>
          </a:p>
          <a:p>
            <a:pPr marL="742950" lvl="1" indent="-285750">
              <a:buFont typeface="Arial" panose="020B0604020202020204" pitchFamily="34" charset="0"/>
              <a:buChar char="•"/>
            </a:pPr>
            <a:r>
              <a:rPr lang="en-US" sz="1500" dirty="0">
                <a:sym typeface="Wingdings" panose="05000000000000000000" pitchFamily="2" charset="2"/>
              </a:rPr>
              <a:t>Less </a:t>
            </a:r>
            <a:r>
              <a:rPr lang="en-US" sz="1500" dirty="0">
                <a:sym typeface="Wingdings" panose="05000000000000000000" pitchFamily="2" charset="2"/>
              </a:rPr>
              <a:t>likely to endorse their unit has a </a:t>
            </a:r>
            <a:r>
              <a:rPr lang="en-US" sz="1500" dirty="0" err="1">
                <a:sym typeface="Wingdings" panose="05000000000000000000" pitchFamily="2" charset="2"/>
              </a:rPr>
              <a:t>microculture</a:t>
            </a:r>
            <a:r>
              <a:rPr lang="en-US" sz="1500" dirty="0">
                <a:sym typeface="Wingdings" panose="05000000000000000000" pitchFamily="2" charset="2"/>
              </a:rPr>
              <a:t> supportive of vaginal birth (&lt;.0001)</a:t>
            </a:r>
          </a:p>
          <a:p>
            <a:pPr marL="742950" lvl="1" indent="-285750">
              <a:buFont typeface="Arial" panose="020B0604020202020204" pitchFamily="34" charset="0"/>
              <a:buChar char="•"/>
            </a:pPr>
            <a:r>
              <a:rPr lang="en-US" sz="1500" dirty="0">
                <a:sym typeface="Wingdings" panose="05000000000000000000" pitchFamily="2" charset="2"/>
              </a:rPr>
              <a:t>Less likely to endorse their unit has a strong patient safety culture (p&lt;.0001</a:t>
            </a:r>
            <a:r>
              <a:rPr lang="en-US" sz="1500" dirty="0">
                <a:sym typeface="Wingdings" panose="05000000000000000000" pitchFamily="2" charset="2"/>
              </a:rPr>
              <a:t>)</a:t>
            </a:r>
          </a:p>
          <a:p>
            <a:pPr marL="742950" lvl="1" indent="-285750">
              <a:buFont typeface="Arial" panose="020B0604020202020204" pitchFamily="34" charset="0"/>
              <a:buChar char="•"/>
            </a:pPr>
            <a:r>
              <a:rPr lang="en-US" sz="1500" dirty="0">
                <a:sym typeface="Wingdings" panose="05000000000000000000" pitchFamily="2" charset="2"/>
              </a:rPr>
              <a:t>LESS likely to endorse personal fears of vaginal birth (p&lt;.04) </a:t>
            </a:r>
            <a:r>
              <a:rPr lang="en-US" sz="1500" dirty="0">
                <a:solidFill>
                  <a:srgbClr val="C00000"/>
                </a:solidFill>
                <a:sym typeface="Wingdings" panose="05000000000000000000" pitchFamily="2" charset="2"/>
              </a:rPr>
              <a:t> surprise!</a:t>
            </a:r>
            <a:endParaRPr lang="en-US" sz="1500" dirty="0">
              <a:sym typeface="Wingdings" panose="05000000000000000000" pitchFamily="2" charset="2"/>
            </a:endParaRPr>
          </a:p>
          <a:p>
            <a:pPr marL="742950" lvl="1" indent="-285750">
              <a:buFont typeface="Arial" panose="020B0604020202020204" pitchFamily="34" charset="0"/>
              <a:buChar char="•"/>
            </a:pPr>
            <a:endParaRPr lang="en-US" sz="1500" dirty="0">
              <a:sym typeface="Wingdings" panose="05000000000000000000" pitchFamily="2" charset="2"/>
            </a:endParaRPr>
          </a:p>
        </p:txBody>
      </p:sp>
    </p:spTree>
    <p:extLst>
      <p:ext uri="{BB962C8B-B14F-4D97-AF65-F5344CB8AC3E}">
        <p14:creationId xmlns:p14="http://schemas.microsoft.com/office/powerpoint/2010/main" val="1936495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3" y="286870"/>
            <a:ext cx="7086600" cy="1143000"/>
          </a:xfrm>
        </p:spPr>
        <p:txBody>
          <a:bodyPr>
            <a:normAutofit fontScale="90000"/>
          </a:bodyPr>
          <a:lstStyle/>
          <a:p>
            <a:pPr algn="l"/>
            <a:r>
              <a:rPr lang="en-US" sz="4000" b="1" dirty="0">
                <a:solidFill>
                  <a:srgbClr val="F58466"/>
                </a:solidFill>
                <a:latin typeface="Goudy Old Style" pitchFamily="18" charset="0"/>
              </a:rPr>
              <a:t>Labor Culture in Illinois compared with Michigan</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36</a:t>
            </a:fld>
            <a:endParaRPr lang="en-US" altLang="en-US" dirty="0"/>
          </a:p>
        </p:txBody>
      </p:sp>
      <p:pic>
        <p:nvPicPr>
          <p:cNvPr id="8" name="Content Placeholder 7"/>
          <p:cNvPicPr>
            <a:picLocks noGrp="1" noChangeAspect="1"/>
          </p:cNvPicPr>
          <p:nvPr>
            <p:ph idx="1"/>
          </p:nvPr>
        </p:nvPicPr>
        <p:blipFill>
          <a:blip r:embed="rId3"/>
          <a:stretch>
            <a:fillRect/>
          </a:stretch>
        </p:blipFill>
        <p:spPr>
          <a:xfrm>
            <a:off x="2286001" y="1951038"/>
            <a:ext cx="7228157" cy="4139428"/>
          </a:xfrm>
          <a:prstGeom prst="rect">
            <a:avLst/>
          </a:prstGeom>
        </p:spPr>
      </p:pic>
    </p:spTree>
    <p:extLst>
      <p:ext uri="{BB962C8B-B14F-4D97-AF65-F5344CB8AC3E}">
        <p14:creationId xmlns:p14="http://schemas.microsoft.com/office/powerpoint/2010/main" val="1791775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3" y="266700"/>
            <a:ext cx="7086600" cy="1143000"/>
          </a:xfrm>
        </p:spPr>
        <p:txBody>
          <a:bodyPr>
            <a:normAutofit fontScale="90000"/>
          </a:bodyPr>
          <a:lstStyle/>
          <a:p>
            <a:pPr algn="l"/>
            <a:r>
              <a:rPr lang="en-US" sz="4000" b="1" dirty="0">
                <a:solidFill>
                  <a:srgbClr val="F58466"/>
                </a:solidFill>
                <a:latin typeface="Goudy Old Style" pitchFamily="18" charset="0"/>
              </a:rPr>
              <a:t>Labor Culture in Illinois compared with Michigan</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37</a:t>
            </a:fld>
            <a:endParaRPr lang="en-US" altLang="en-US" dirty="0"/>
          </a:p>
        </p:txBody>
      </p:sp>
      <p:pic>
        <p:nvPicPr>
          <p:cNvPr id="3" name="Picture 2"/>
          <p:cNvPicPr>
            <a:picLocks noChangeAspect="1"/>
          </p:cNvPicPr>
          <p:nvPr/>
        </p:nvPicPr>
        <p:blipFill>
          <a:blip r:embed="rId3"/>
          <a:stretch>
            <a:fillRect/>
          </a:stretch>
        </p:blipFill>
        <p:spPr>
          <a:xfrm>
            <a:off x="1752601" y="2248746"/>
            <a:ext cx="3210605" cy="3611479"/>
          </a:xfrm>
          <a:prstGeom prst="rect">
            <a:avLst/>
          </a:prstGeom>
        </p:spPr>
      </p:pic>
      <p:sp>
        <p:nvSpPr>
          <p:cNvPr id="6" name="Content Placeholder 2"/>
          <p:cNvSpPr>
            <a:spLocks noGrp="1"/>
          </p:cNvSpPr>
          <p:nvPr>
            <p:ph idx="1"/>
          </p:nvPr>
        </p:nvSpPr>
        <p:spPr>
          <a:xfrm>
            <a:off x="4495800" y="2438400"/>
            <a:ext cx="5715000" cy="3597285"/>
          </a:xfrm>
        </p:spPr>
        <p:txBody>
          <a:bodyPr>
            <a:normAutofit/>
          </a:bodyPr>
          <a:lstStyle/>
          <a:p>
            <a:pPr marL="0" indent="0">
              <a:buNone/>
            </a:pPr>
            <a:r>
              <a:rPr lang="en-US" dirty="0">
                <a:sym typeface="Wingdings" panose="05000000000000000000" pitchFamily="2" charset="2"/>
              </a:rPr>
              <a:t>Compared to Hospitals in Michigan at the Start of their Initiative, IL Hospitals were:</a:t>
            </a:r>
          </a:p>
          <a:p>
            <a:pPr lvl="1"/>
            <a:r>
              <a:rPr lang="en-US" dirty="0">
                <a:sym typeface="Wingdings" panose="05000000000000000000" pitchFamily="2" charset="2"/>
              </a:rPr>
              <a:t>Less supportive of best practices to reduce cesarean (p&lt;.0001)</a:t>
            </a:r>
          </a:p>
          <a:p>
            <a:pPr lvl="1"/>
            <a:r>
              <a:rPr lang="en-US" dirty="0">
                <a:sym typeface="Wingdings" panose="05000000000000000000" pitchFamily="2" charset="2"/>
              </a:rPr>
              <a:t>Less likely to endorse their unit </a:t>
            </a:r>
            <a:r>
              <a:rPr lang="en-US" dirty="0" err="1">
                <a:sym typeface="Wingdings" panose="05000000000000000000" pitchFamily="2" charset="2"/>
              </a:rPr>
              <a:t>microculture</a:t>
            </a:r>
            <a:r>
              <a:rPr lang="en-US" dirty="0">
                <a:sym typeface="Wingdings" panose="05000000000000000000" pitchFamily="2" charset="2"/>
              </a:rPr>
              <a:t> is supportive of vaginal birth (p&lt;.001)</a:t>
            </a:r>
          </a:p>
          <a:p>
            <a:pPr lvl="1"/>
            <a:r>
              <a:rPr lang="en-US" dirty="0">
                <a:sym typeface="Wingdings" panose="05000000000000000000" pitchFamily="2" charset="2"/>
              </a:rPr>
              <a:t>Less likely to endorse importance of maternal role in birth (p&lt;.003)</a:t>
            </a:r>
          </a:p>
        </p:txBody>
      </p:sp>
      <p:sp>
        <p:nvSpPr>
          <p:cNvPr id="5" name="Rectangular Callout 4"/>
          <p:cNvSpPr/>
          <p:nvPr/>
        </p:nvSpPr>
        <p:spPr>
          <a:xfrm>
            <a:off x="3733800" y="4495800"/>
            <a:ext cx="1219200" cy="1143000"/>
          </a:xfrm>
          <a:prstGeom prst="wedgeRectCallout">
            <a:avLst>
              <a:gd name="adj1" fmla="val -79762"/>
              <a:gd name="adj2" fmla="val -5559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N=2,457 Clinicians </a:t>
            </a:r>
          </a:p>
          <a:p>
            <a:pPr algn="ctr"/>
            <a:r>
              <a:rPr lang="en-US" sz="1400" dirty="0"/>
              <a:t>54 out of 71 Hospitals</a:t>
            </a:r>
            <a:endParaRPr lang="en-US" sz="1400" dirty="0"/>
          </a:p>
        </p:txBody>
      </p:sp>
    </p:spTree>
    <p:extLst>
      <p:ext uri="{BB962C8B-B14F-4D97-AF65-F5344CB8AC3E}">
        <p14:creationId xmlns:p14="http://schemas.microsoft.com/office/powerpoint/2010/main" val="415809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06189"/>
            <a:ext cx="7086600" cy="1143000"/>
          </a:xfrm>
        </p:spPr>
        <p:txBody>
          <a:bodyPr>
            <a:normAutofit fontScale="90000"/>
          </a:bodyPr>
          <a:lstStyle/>
          <a:p>
            <a:pPr algn="l"/>
            <a:r>
              <a:rPr lang="en-US" sz="4000" b="1" dirty="0">
                <a:solidFill>
                  <a:srgbClr val="F58466"/>
                </a:solidFill>
                <a:latin typeface="Goudy Old Style" pitchFamily="18" charset="0"/>
              </a:rPr>
              <a:t>LCS Basics: How to Use it as a Tool to Guide Change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6705600" y="1819275"/>
            <a:ext cx="3883340" cy="4124324"/>
          </a:xfrm>
        </p:spPr>
        <p:txBody>
          <a:bodyPr/>
          <a:lstStyle/>
          <a:p>
            <a:pPr marL="0" indent="0">
              <a:spcBef>
                <a:spcPts val="0"/>
              </a:spcBef>
            </a:pPr>
            <a:r>
              <a:rPr lang="en-US" sz="1600" dirty="0">
                <a:cs typeface="Calibri"/>
              </a:rPr>
              <a:t>Every hospital is unique, and interpreting and using your results depends on </a:t>
            </a:r>
            <a:r>
              <a:rPr lang="en-US" sz="1600" u="sng" dirty="0">
                <a:cs typeface="Calibri"/>
              </a:rPr>
              <a:t>local knowledge</a:t>
            </a:r>
            <a:r>
              <a:rPr lang="en-US" sz="1600" dirty="0">
                <a:cs typeface="Calibri"/>
              </a:rPr>
              <a:t>.</a:t>
            </a:r>
          </a:p>
          <a:p>
            <a:pPr marL="0" indent="0">
              <a:spcBef>
                <a:spcPts val="0"/>
              </a:spcBef>
            </a:pPr>
            <a:endParaRPr lang="en-US" sz="1600" dirty="0">
              <a:cs typeface="Calibri"/>
            </a:endParaRPr>
          </a:p>
          <a:p>
            <a:pPr marL="0" indent="0">
              <a:spcBef>
                <a:spcPts val="0"/>
              </a:spcBef>
            </a:pPr>
            <a:r>
              <a:rPr lang="en-US" sz="1600" dirty="0">
                <a:cs typeface="Calibri"/>
              </a:rPr>
              <a:t>Main goals:</a:t>
            </a:r>
          </a:p>
          <a:p>
            <a:pPr marL="285750" indent="-285750">
              <a:spcBef>
                <a:spcPts val="0"/>
              </a:spcBef>
              <a:buFontTx/>
              <a:buChar char="-"/>
            </a:pPr>
            <a:r>
              <a:rPr lang="en-US" sz="1600" dirty="0">
                <a:cs typeface="Calibri"/>
              </a:rPr>
              <a:t>Uncover uncomfortable truths and bring them out into open discussion</a:t>
            </a:r>
          </a:p>
          <a:p>
            <a:pPr marL="285750" indent="-285750">
              <a:spcBef>
                <a:spcPts val="0"/>
              </a:spcBef>
              <a:buFontTx/>
              <a:buChar char="-"/>
            </a:pPr>
            <a:r>
              <a:rPr lang="en-US" sz="1600" dirty="0">
                <a:cs typeface="Calibri"/>
              </a:rPr>
              <a:t>Bring forward voices that are usually not the loudest, but may make up the majority</a:t>
            </a:r>
          </a:p>
          <a:p>
            <a:pPr marL="285750" indent="-285750">
              <a:spcBef>
                <a:spcPts val="0"/>
              </a:spcBef>
              <a:buFontTx/>
              <a:buChar char="-"/>
            </a:pPr>
            <a:r>
              <a:rPr lang="en-US" sz="1600" dirty="0">
                <a:cs typeface="Calibri"/>
              </a:rPr>
              <a:t>Identify “low hanging fruit” to target for early wins</a:t>
            </a:r>
          </a:p>
          <a:p>
            <a:pPr marL="285750" indent="-285750">
              <a:spcBef>
                <a:spcPts val="0"/>
              </a:spcBef>
              <a:buFontTx/>
              <a:buChar char="-"/>
            </a:pPr>
            <a:r>
              <a:rPr lang="en-US" sz="1600" dirty="0">
                <a:cs typeface="Calibri"/>
              </a:rPr>
              <a:t>Identify where you will have to invest more time in changing attitudes before making protocol/practice changes</a:t>
            </a: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38</a:t>
            </a:fld>
            <a:endParaRPr lang="en-US" altLang="en-US" dirty="0"/>
          </a:p>
        </p:txBody>
      </p:sp>
      <p:pic>
        <p:nvPicPr>
          <p:cNvPr id="12" name="Picture 2" descr="Image result for Stages of change and lagg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19276"/>
            <a:ext cx="48768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27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9" y="479407"/>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39</a:t>
            </a:fld>
            <a:endParaRPr lang="en-US" altLang="en-US" dirty="0"/>
          </a:p>
        </p:txBody>
      </p:sp>
      <p:pic>
        <p:nvPicPr>
          <p:cNvPr id="9" name="Content Placeholder 8"/>
          <p:cNvPicPr>
            <a:picLocks noGrp="1" noChangeAspect="1"/>
          </p:cNvPicPr>
          <p:nvPr>
            <p:ph idx="1"/>
          </p:nvPr>
        </p:nvPicPr>
        <p:blipFill>
          <a:blip r:embed="rId3"/>
          <a:stretch>
            <a:fillRect/>
          </a:stretch>
        </p:blipFill>
        <p:spPr>
          <a:xfrm>
            <a:off x="2667000" y="1736706"/>
            <a:ext cx="6738546" cy="5121295"/>
          </a:xfrm>
          <a:prstGeom prst="rect">
            <a:avLst/>
          </a:prstGeom>
        </p:spPr>
      </p:pic>
      <p:cxnSp>
        <p:nvCxnSpPr>
          <p:cNvPr id="11" name="Straight Arrow Connector 10"/>
          <p:cNvCxnSpPr/>
          <p:nvPr/>
        </p:nvCxnSpPr>
        <p:spPr>
          <a:xfrm>
            <a:off x="4953000" y="3352800"/>
            <a:ext cx="5334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5029200" y="4038600"/>
            <a:ext cx="5334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5105400" y="4267200"/>
            <a:ext cx="5334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496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2050" y="2097175"/>
            <a:ext cx="564324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44B54"/>
                </a:solidFill>
                <a:latin typeface="Arial"/>
                <a:cs typeface="Arial"/>
              </a:rPr>
              <a:t>ILPQC</a:t>
            </a:r>
            <a:r>
              <a:rPr sz="3600" spc="-10" dirty="0">
                <a:solidFill>
                  <a:srgbClr val="444B54"/>
                </a:solidFill>
                <a:latin typeface="Arial"/>
                <a:cs typeface="Arial"/>
              </a:rPr>
              <a:t> </a:t>
            </a:r>
            <a:r>
              <a:rPr sz="3600" spc="-5" dirty="0">
                <a:solidFill>
                  <a:srgbClr val="444B54"/>
                </a:solidFill>
                <a:latin typeface="Arial"/>
                <a:cs typeface="Arial"/>
              </a:rPr>
              <a:t>Face</a:t>
            </a:r>
            <a:r>
              <a:rPr sz="3600" spc="-10" dirty="0">
                <a:solidFill>
                  <a:srgbClr val="444B54"/>
                </a:solidFill>
                <a:latin typeface="Arial"/>
                <a:cs typeface="Arial"/>
              </a:rPr>
              <a:t> </a:t>
            </a:r>
            <a:r>
              <a:rPr sz="3600" spc="-5" dirty="0">
                <a:solidFill>
                  <a:srgbClr val="444B54"/>
                </a:solidFill>
                <a:latin typeface="Arial"/>
                <a:cs typeface="Arial"/>
              </a:rPr>
              <a:t>to</a:t>
            </a:r>
            <a:r>
              <a:rPr sz="3600" dirty="0">
                <a:solidFill>
                  <a:srgbClr val="444B54"/>
                </a:solidFill>
                <a:latin typeface="Arial"/>
                <a:cs typeface="Arial"/>
              </a:rPr>
              <a:t> </a:t>
            </a:r>
            <a:r>
              <a:rPr sz="3600" spc="-5" dirty="0">
                <a:solidFill>
                  <a:srgbClr val="444B54"/>
                </a:solidFill>
                <a:latin typeface="Arial"/>
                <a:cs typeface="Arial"/>
              </a:rPr>
              <a:t>Face</a:t>
            </a:r>
            <a:r>
              <a:rPr sz="3600" spc="-10" dirty="0">
                <a:solidFill>
                  <a:srgbClr val="444B54"/>
                </a:solidFill>
                <a:latin typeface="Arial"/>
                <a:cs typeface="Arial"/>
              </a:rPr>
              <a:t> </a:t>
            </a:r>
            <a:r>
              <a:rPr sz="3600" spc="-5" dirty="0">
                <a:solidFill>
                  <a:srgbClr val="444B54"/>
                </a:solidFill>
                <a:latin typeface="Arial"/>
                <a:cs typeface="Arial"/>
              </a:rPr>
              <a:t>Recap</a:t>
            </a:r>
            <a:endParaRPr sz="3600">
              <a:latin typeface="Arial"/>
              <a:cs typeface="Arial"/>
            </a:endParaRPr>
          </a:p>
        </p:txBody>
      </p:sp>
      <p:sp>
        <p:nvSpPr>
          <p:cNvPr id="3" name="object 3"/>
          <p:cNvSpPr txBox="1"/>
          <p:nvPr/>
        </p:nvSpPr>
        <p:spPr>
          <a:xfrm>
            <a:off x="1492050" y="3070462"/>
            <a:ext cx="7465059"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B54"/>
                </a:solidFill>
                <a:latin typeface="Arial"/>
                <a:cs typeface="Arial"/>
              </a:rPr>
              <a:t>Share</a:t>
            </a:r>
            <a:r>
              <a:rPr sz="2400" spc="5" dirty="0">
                <a:solidFill>
                  <a:srgbClr val="444B54"/>
                </a:solidFill>
                <a:latin typeface="Arial"/>
                <a:cs typeface="Arial"/>
              </a:rPr>
              <a:t> </a:t>
            </a:r>
            <a:r>
              <a:rPr sz="2400" spc="-5" dirty="0">
                <a:solidFill>
                  <a:srgbClr val="444B54"/>
                </a:solidFill>
                <a:latin typeface="Arial"/>
                <a:cs typeface="Arial"/>
              </a:rPr>
              <a:t>your thoughts</a:t>
            </a:r>
            <a:r>
              <a:rPr sz="2400" dirty="0">
                <a:solidFill>
                  <a:srgbClr val="444B54"/>
                </a:solidFill>
                <a:latin typeface="Arial"/>
                <a:cs typeface="Arial"/>
              </a:rPr>
              <a:t> </a:t>
            </a:r>
            <a:r>
              <a:rPr sz="2400" spc="-5" dirty="0">
                <a:solidFill>
                  <a:srgbClr val="444B54"/>
                </a:solidFill>
                <a:latin typeface="Arial"/>
                <a:cs typeface="Arial"/>
              </a:rPr>
              <a:t>and</a:t>
            </a:r>
            <a:r>
              <a:rPr sz="2400" spc="10" dirty="0">
                <a:solidFill>
                  <a:srgbClr val="444B54"/>
                </a:solidFill>
                <a:latin typeface="Arial"/>
                <a:cs typeface="Arial"/>
              </a:rPr>
              <a:t> </a:t>
            </a:r>
            <a:r>
              <a:rPr sz="2400" spc="-5" dirty="0">
                <a:solidFill>
                  <a:srgbClr val="444B54"/>
                </a:solidFill>
                <a:latin typeface="Arial"/>
                <a:cs typeface="Arial"/>
              </a:rPr>
              <a:t>comments</a:t>
            </a:r>
            <a:r>
              <a:rPr sz="2400" spc="-15" dirty="0">
                <a:solidFill>
                  <a:srgbClr val="444B54"/>
                </a:solidFill>
                <a:latin typeface="Arial"/>
                <a:cs typeface="Arial"/>
              </a:rPr>
              <a:t> </a:t>
            </a:r>
            <a:r>
              <a:rPr sz="2400" spc="-5" dirty="0">
                <a:solidFill>
                  <a:srgbClr val="444B54"/>
                </a:solidFill>
                <a:latin typeface="Arial"/>
                <a:cs typeface="Arial"/>
              </a:rPr>
              <a:t>about</a:t>
            </a:r>
            <a:r>
              <a:rPr sz="2400" spc="10" dirty="0">
                <a:solidFill>
                  <a:srgbClr val="444B54"/>
                </a:solidFill>
                <a:latin typeface="Arial"/>
                <a:cs typeface="Arial"/>
              </a:rPr>
              <a:t> </a:t>
            </a:r>
            <a:r>
              <a:rPr sz="2400" spc="-5" dirty="0">
                <a:solidFill>
                  <a:srgbClr val="444B54"/>
                </a:solidFill>
                <a:latin typeface="Arial"/>
                <a:cs typeface="Arial"/>
              </a:rPr>
              <a:t>the meeting!</a:t>
            </a:r>
            <a:endParaRPr sz="2400">
              <a:latin typeface="Arial"/>
              <a:cs typeface="Arial"/>
            </a:endParaRPr>
          </a:p>
        </p:txBody>
      </p:sp>
    </p:spTree>
    <p:extLst>
      <p:ext uri="{BB962C8B-B14F-4D97-AF65-F5344CB8AC3E}">
        <p14:creationId xmlns:p14="http://schemas.microsoft.com/office/powerpoint/2010/main" val="114240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07"/>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40</a:t>
            </a:fld>
            <a:endParaRPr lang="en-US" altLang="en-US" dirty="0"/>
          </a:p>
        </p:txBody>
      </p:sp>
      <p:pic>
        <p:nvPicPr>
          <p:cNvPr id="9" name="Content Placeholder 8"/>
          <p:cNvPicPr>
            <a:picLocks noGrp="1" noChangeAspect="1"/>
          </p:cNvPicPr>
          <p:nvPr>
            <p:ph idx="1"/>
          </p:nvPr>
        </p:nvPicPr>
        <p:blipFill>
          <a:blip r:embed="rId3"/>
          <a:stretch>
            <a:fillRect/>
          </a:stretch>
        </p:blipFill>
        <p:spPr>
          <a:xfrm>
            <a:off x="2667000" y="1736706"/>
            <a:ext cx="6738546" cy="5121295"/>
          </a:xfrm>
          <a:prstGeom prst="rect">
            <a:avLst/>
          </a:prstGeom>
        </p:spPr>
      </p:pic>
      <p:cxnSp>
        <p:nvCxnSpPr>
          <p:cNvPr id="11" name="Straight Arrow Connector 10"/>
          <p:cNvCxnSpPr/>
          <p:nvPr/>
        </p:nvCxnSpPr>
        <p:spPr>
          <a:xfrm flipH="1">
            <a:off x="5029200" y="4953000"/>
            <a:ext cx="4572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H="1">
            <a:off x="4991100" y="5410200"/>
            <a:ext cx="4953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H="1">
            <a:off x="4991100" y="5791200"/>
            <a:ext cx="4572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5029200" y="6172200"/>
            <a:ext cx="4572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172200" y="4343400"/>
            <a:ext cx="2895600" cy="2133600"/>
          </a:xfrm>
          <a:prstGeom prst="rect">
            <a:avLst/>
          </a:prstGeom>
          <a:noFill/>
          <a:ln>
            <a:solidFill>
              <a:srgbClr val="C0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78" y="419101"/>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41</a:t>
            </a:fld>
            <a:endParaRPr lang="en-US" altLang="en-US" dirty="0"/>
          </a:p>
        </p:txBody>
      </p:sp>
      <p:pic>
        <p:nvPicPr>
          <p:cNvPr id="3" name="Picture 2"/>
          <p:cNvPicPr>
            <a:picLocks noChangeAspect="1"/>
          </p:cNvPicPr>
          <p:nvPr/>
        </p:nvPicPr>
        <p:blipFill>
          <a:blip r:embed="rId3"/>
          <a:stretch>
            <a:fillRect/>
          </a:stretch>
        </p:blipFill>
        <p:spPr>
          <a:xfrm>
            <a:off x="1981201" y="3221170"/>
            <a:ext cx="6777377" cy="3374800"/>
          </a:xfrm>
          <a:prstGeom prst="rect">
            <a:avLst/>
          </a:prstGeom>
        </p:spPr>
      </p:pic>
      <p:sp>
        <p:nvSpPr>
          <p:cNvPr id="5" name="Right Brace 4"/>
          <p:cNvSpPr/>
          <p:nvPr/>
        </p:nvSpPr>
        <p:spPr>
          <a:xfrm rot="16200000">
            <a:off x="2933700" y="4457700"/>
            <a:ext cx="457200" cy="12954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352676" y="4415136"/>
            <a:ext cx="1914525" cy="461665"/>
          </a:xfrm>
          <a:prstGeom prst="rect">
            <a:avLst/>
          </a:prstGeom>
          <a:noFill/>
        </p:spPr>
        <p:txBody>
          <a:bodyPr wrap="square" rtlCol="0">
            <a:spAutoFit/>
          </a:bodyPr>
          <a:lstStyle/>
          <a:p>
            <a:pPr algn="ctr"/>
            <a:r>
              <a:rPr lang="en-US" sz="1200" dirty="0">
                <a:solidFill>
                  <a:srgbClr val="C00000"/>
                </a:solidFill>
              </a:rPr>
              <a:t>Top Quartile = Lowest NTSV Cesarean Rates</a:t>
            </a:r>
            <a:endParaRPr lang="en-US" sz="1200" dirty="0">
              <a:solidFill>
                <a:srgbClr val="C00000"/>
              </a:solidFill>
            </a:endParaRPr>
          </a:p>
        </p:txBody>
      </p:sp>
      <p:pic>
        <p:nvPicPr>
          <p:cNvPr id="9" name="Content Placeholder 8"/>
          <p:cNvPicPr>
            <a:picLocks noGrp="1" noChangeAspect="1"/>
          </p:cNvPicPr>
          <p:nvPr>
            <p:ph idx="1"/>
          </p:nvPr>
        </p:nvPicPr>
        <p:blipFill rotWithShape="1">
          <a:blip r:embed="rId4"/>
          <a:srcRect l="52017" t="51785" r="5012" b="7439"/>
          <a:stretch/>
        </p:blipFill>
        <p:spPr>
          <a:xfrm>
            <a:off x="7539778" y="1447800"/>
            <a:ext cx="2747223" cy="1981200"/>
          </a:xfrm>
          <a:prstGeom prst="rect">
            <a:avLst/>
          </a:prstGeom>
        </p:spPr>
      </p:pic>
    </p:spTree>
    <p:extLst>
      <p:ext uri="{BB962C8B-B14F-4D97-AF65-F5344CB8AC3E}">
        <p14:creationId xmlns:p14="http://schemas.microsoft.com/office/powerpoint/2010/main" val="1009688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3723"/>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7" name="Content Placeholder 6"/>
          <p:cNvSpPr>
            <a:spLocks noGrp="1"/>
          </p:cNvSpPr>
          <p:nvPr>
            <p:ph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2830155" y="1724026"/>
            <a:ext cx="6209070" cy="4628783"/>
          </a:xfrm>
          <a:prstGeom prst="rect">
            <a:avLst/>
          </a:prstGeom>
        </p:spPr>
      </p:pic>
      <p:cxnSp>
        <p:nvCxnSpPr>
          <p:cNvPr id="10" name="Straight Arrow Connector 9"/>
          <p:cNvCxnSpPr/>
          <p:nvPr/>
        </p:nvCxnSpPr>
        <p:spPr>
          <a:xfrm>
            <a:off x="4419600" y="2667000"/>
            <a:ext cx="5334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3429001" y="2387026"/>
            <a:ext cx="1095375" cy="584775"/>
          </a:xfrm>
          <a:prstGeom prst="rect">
            <a:avLst/>
          </a:prstGeom>
          <a:noFill/>
        </p:spPr>
        <p:txBody>
          <a:bodyPr wrap="square" rtlCol="0">
            <a:spAutoFit/>
          </a:bodyPr>
          <a:lstStyle/>
          <a:p>
            <a:pPr algn="ctr"/>
            <a:r>
              <a:rPr lang="en-US" sz="1600" dirty="0">
                <a:solidFill>
                  <a:srgbClr val="C00000"/>
                </a:solidFill>
              </a:rPr>
              <a:t>Lower is Better!</a:t>
            </a:r>
            <a:endParaRPr lang="en-US" sz="1600" dirty="0">
              <a:solidFill>
                <a:srgbClr val="C00000"/>
              </a:solidFill>
            </a:endParaRPr>
          </a:p>
        </p:txBody>
      </p:sp>
    </p:spTree>
    <p:extLst>
      <p:ext uri="{BB962C8B-B14F-4D97-AF65-F5344CB8AC3E}">
        <p14:creationId xmlns:p14="http://schemas.microsoft.com/office/powerpoint/2010/main" val="3170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6" y="553572"/>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pic>
        <p:nvPicPr>
          <p:cNvPr id="8" name="Picture 7"/>
          <p:cNvPicPr>
            <a:picLocks noChangeAspect="1"/>
          </p:cNvPicPr>
          <p:nvPr/>
        </p:nvPicPr>
        <p:blipFill>
          <a:blip r:embed="rId3"/>
          <a:stretch>
            <a:fillRect/>
          </a:stretch>
        </p:blipFill>
        <p:spPr>
          <a:xfrm>
            <a:off x="2286001" y="1752601"/>
            <a:ext cx="7440561" cy="4684797"/>
          </a:xfrm>
          <a:prstGeom prst="rect">
            <a:avLst/>
          </a:prstGeom>
        </p:spPr>
      </p:pic>
      <p:cxnSp>
        <p:nvCxnSpPr>
          <p:cNvPr id="10" name="Straight Arrow Connector 9"/>
          <p:cNvCxnSpPr/>
          <p:nvPr/>
        </p:nvCxnSpPr>
        <p:spPr>
          <a:xfrm>
            <a:off x="1905000" y="2514600"/>
            <a:ext cx="3810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4953000" y="1752600"/>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5943600" y="1752600"/>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7086600" y="1752600"/>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8305800" y="1752600"/>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9296400" y="1752600"/>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7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44</a:t>
            </a:fld>
            <a:endParaRPr lang="en-US" altLang="en-US" dirty="0"/>
          </a:p>
        </p:txBody>
      </p:sp>
      <p:sp>
        <p:nvSpPr>
          <p:cNvPr id="6" name="Content Placeholder 2"/>
          <p:cNvSpPr>
            <a:spLocks noGrp="1"/>
          </p:cNvSpPr>
          <p:nvPr>
            <p:ph idx="1"/>
          </p:nvPr>
        </p:nvSpPr>
        <p:spPr>
          <a:xfrm>
            <a:off x="1908176" y="2073285"/>
            <a:ext cx="6169025" cy="3962400"/>
          </a:xfrm>
        </p:spPr>
        <p:txBody>
          <a:bodyPr>
            <a:normAutofit/>
          </a:bodyPr>
          <a:lstStyle/>
          <a:p>
            <a:pPr marL="514350" indent="-514350">
              <a:buFont typeface="+mj-lt"/>
              <a:buAutoNum type="arabicPeriod"/>
            </a:pPr>
            <a:r>
              <a:rPr lang="en-US" dirty="0" smtClean="0"/>
              <a:t>Look for areas where everyone agrees </a:t>
            </a:r>
            <a:r>
              <a:rPr lang="en-US" dirty="0" smtClean="0">
                <a:sym typeface="Wingdings" panose="05000000000000000000" pitchFamily="2" charset="2"/>
              </a:rPr>
              <a:t> A good place to start making immediate changes</a:t>
            </a:r>
          </a:p>
          <a:p>
            <a:pPr marL="514350" indent="-514350">
              <a:buFont typeface="+mj-lt"/>
              <a:buAutoNum type="arabicPeriod"/>
            </a:pPr>
            <a:r>
              <a:rPr lang="en-US" dirty="0" smtClean="0">
                <a:sym typeface="Wingdings" panose="05000000000000000000" pitchFamily="2" charset="2"/>
              </a:rPr>
              <a:t>Look for areas where everyone is uncomfortable  Put these at the end of your list, because they will be hard</a:t>
            </a:r>
          </a:p>
          <a:p>
            <a:pPr marL="514350" indent="-514350">
              <a:buFont typeface="+mj-lt"/>
              <a:buAutoNum type="arabicPeriod"/>
            </a:pPr>
            <a:r>
              <a:rPr lang="en-US" dirty="0" smtClean="0">
                <a:sym typeface="Wingdings" panose="05000000000000000000" pitchFamily="2" charset="2"/>
              </a:rPr>
              <a:t>Look for areas where there is a discrepancy between RNs and MDs  Start your </a:t>
            </a:r>
            <a:r>
              <a:rPr lang="en-US" dirty="0" err="1" smtClean="0">
                <a:sym typeface="Wingdings" panose="05000000000000000000" pitchFamily="2" charset="2"/>
              </a:rPr>
              <a:t>interprofessional</a:t>
            </a:r>
            <a:r>
              <a:rPr lang="en-US" dirty="0" smtClean="0">
                <a:sym typeface="Wingdings" panose="05000000000000000000" pitchFamily="2" charset="2"/>
              </a:rPr>
              <a:t> education and teambuilding activities here</a:t>
            </a:r>
          </a:p>
        </p:txBody>
      </p:sp>
    </p:spTree>
    <p:extLst>
      <p:ext uri="{BB962C8B-B14F-4D97-AF65-F5344CB8AC3E}">
        <p14:creationId xmlns:p14="http://schemas.microsoft.com/office/powerpoint/2010/main" val="4024165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65" y="412377"/>
            <a:ext cx="8211670" cy="1143000"/>
          </a:xfrm>
        </p:spPr>
        <p:txBody>
          <a:bodyPr>
            <a:normAutofit fontScale="90000"/>
          </a:bodyPr>
          <a:lstStyle/>
          <a:p>
            <a:pPr algn="l"/>
            <a:r>
              <a:rPr lang="en-US" sz="4000" b="1" dirty="0">
                <a:solidFill>
                  <a:srgbClr val="F58466"/>
                </a:solidFill>
                <a:latin typeface="Goudy Old Style" pitchFamily="18" charset="0"/>
              </a:rPr>
              <a:t>LCS Basics: Use the Implementation Guide</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45</a:t>
            </a:fld>
            <a:endParaRPr lang="en-US" altLang="en-US" dirty="0"/>
          </a:p>
        </p:txBody>
      </p:sp>
      <p:sp>
        <p:nvSpPr>
          <p:cNvPr id="6" name="Content Placeholder 2"/>
          <p:cNvSpPr>
            <a:spLocks noGrp="1"/>
          </p:cNvSpPr>
          <p:nvPr>
            <p:ph idx="1"/>
          </p:nvPr>
        </p:nvSpPr>
        <p:spPr>
          <a:xfrm>
            <a:off x="1908176" y="2073285"/>
            <a:ext cx="7921625" cy="3962400"/>
          </a:xfrm>
        </p:spPr>
        <p:txBody>
          <a:bodyPr>
            <a:normAutofit/>
          </a:bodyPr>
          <a:lstStyle/>
          <a:p>
            <a:r>
              <a:rPr lang="en-US" sz="2800" dirty="0">
                <a:sym typeface="Wingdings" panose="05000000000000000000" pitchFamily="2" charset="2"/>
                <a:hlinkClick r:id="rId3"/>
              </a:rPr>
              <a:t>https://</a:t>
            </a:r>
            <a:r>
              <a:rPr lang="en-US" sz="2800" dirty="0">
                <a:sym typeface="Wingdings" panose="05000000000000000000" pitchFamily="2" charset="2"/>
                <a:hlinkClick r:id="rId3"/>
              </a:rPr>
              <a:t>www.cmqcc.org/resource/3432/download</a:t>
            </a:r>
            <a:endParaRPr lang="en-US" sz="2800" dirty="0">
              <a:sym typeface="Wingdings" panose="05000000000000000000" pitchFamily="2" charset="2"/>
            </a:endParaRPr>
          </a:p>
          <a:p>
            <a:endParaRPr lang="en-US" sz="2800" dirty="0">
              <a:sym typeface="Wingdings" panose="05000000000000000000" pitchFamily="2" charset="2"/>
            </a:endParaRPr>
          </a:p>
          <a:p>
            <a:r>
              <a:rPr lang="en-US" sz="2800" dirty="0">
                <a:sym typeface="Wingdings" panose="05000000000000000000" pitchFamily="2" charset="2"/>
              </a:rPr>
              <a:t>Resources are linked to </a:t>
            </a:r>
            <a:r>
              <a:rPr lang="en-US" sz="2800" dirty="0">
                <a:sym typeface="Wingdings" panose="05000000000000000000" pitchFamily="2" charset="2"/>
                <a:hlinkClick r:id="rId4"/>
              </a:rPr>
              <a:t>CMQCC Toolkit</a:t>
            </a:r>
            <a:endParaRPr lang="en-US" sz="2800" dirty="0">
              <a:sym typeface="Wingdings" panose="05000000000000000000" pitchFamily="2" charset="2"/>
            </a:endParaRPr>
          </a:p>
          <a:p>
            <a:endParaRPr lang="en-US" sz="2800" dirty="0">
              <a:sym typeface="Wingdings" panose="05000000000000000000" pitchFamily="2" charset="2"/>
            </a:endParaRPr>
          </a:p>
          <a:p>
            <a:r>
              <a:rPr lang="en-US" sz="2800" dirty="0">
                <a:sym typeface="Wingdings" panose="05000000000000000000" pitchFamily="2" charset="2"/>
              </a:rPr>
              <a:t>Illinois-specific ILPQC Resources can be found </a:t>
            </a:r>
            <a:r>
              <a:rPr lang="en-US" sz="2800" dirty="0">
                <a:sym typeface="Wingdings" panose="05000000000000000000" pitchFamily="2" charset="2"/>
                <a:hlinkClick r:id="rId5"/>
              </a:rPr>
              <a:t>here</a:t>
            </a:r>
            <a:endParaRPr lang="en-US" sz="2800" dirty="0">
              <a:sym typeface="Wingdings" panose="05000000000000000000" pitchFamily="2" charset="2"/>
            </a:endParaRPr>
          </a:p>
        </p:txBody>
      </p:sp>
    </p:spTree>
    <p:extLst>
      <p:ext uri="{BB962C8B-B14F-4D97-AF65-F5344CB8AC3E}">
        <p14:creationId xmlns:p14="http://schemas.microsoft.com/office/powerpoint/2010/main" val="3525941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6" y="502023"/>
            <a:ext cx="7086600" cy="1143000"/>
          </a:xfrm>
        </p:spPr>
        <p:txBody>
          <a:bodyPr/>
          <a:lstStyle/>
          <a:p>
            <a:pPr algn="l"/>
            <a:r>
              <a:rPr lang="en-US" sz="4000" b="1" dirty="0">
                <a:solidFill>
                  <a:srgbClr val="F58466"/>
                </a:solidFill>
                <a:latin typeface="Goudy Old Style" pitchFamily="18" charset="0"/>
              </a:rPr>
              <a:t>LCS Basics: Reading Your Report</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4294967295"/>
          </p:nvPr>
        </p:nvSpPr>
        <p:spPr/>
        <p:txBody>
          <a:bodyPr/>
          <a:lstStyle/>
          <a:p>
            <a:pPr>
              <a:defRPr/>
            </a:pPr>
            <a:fld id="{DCEF23B2-1968-4158-BBF8-33ADF3172235}" type="slidenum">
              <a:rPr lang="en-US" altLang="en-US" smtClean="0"/>
              <a:pPr>
                <a:defRPr/>
              </a:pPr>
              <a:t>46</a:t>
            </a:fld>
            <a:endParaRPr lang="en-US" altLang="en-US" dirty="0"/>
          </a:p>
        </p:txBody>
      </p:sp>
      <p:sp>
        <p:nvSpPr>
          <p:cNvPr id="6" name="Content Placeholder 2"/>
          <p:cNvSpPr>
            <a:spLocks noGrp="1"/>
          </p:cNvSpPr>
          <p:nvPr>
            <p:ph idx="1"/>
          </p:nvPr>
        </p:nvSpPr>
        <p:spPr>
          <a:xfrm>
            <a:off x="1908176" y="2073285"/>
            <a:ext cx="6169025" cy="3962400"/>
          </a:xfrm>
        </p:spPr>
        <p:txBody>
          <a:bodyPr>
            <a:normAutofit/>
          </a:bodyPr>
          <a:lstStyle/>
          <a:p>
            <a:pPr marL="514350" indent="-514350">
              <a:buFont typeface="+mj-lt"/>
              <a:buAutoNum type="arabicPeriod"/>
            </a:pPr>
            <a:r>
              <a:rPr lang="en-US" dirty="0" smtClean="0"/>
              <a:t>Look for areas where everyone agrees </a:t>
            </a:r>
            <a:r>
              <a:rPr lang="en-US" dirty="0" smtClean="0">
                <a:sym typeface="Wingdings" panose="05000000000000000000" pitchFamily="2" charset="2"/>
              </a:rPr>
              <a:t> A good place to start making immediate changes</a:t>
            </a:r>
          </a:p>
          <a:p>
            <a:pPr marL="514350" indent="-514350">
              <a:buFont typeface="+mj-lt"/>
              <a:buAutoNum type="arabicPeriod"/>
            </a:pPr>
            <a:r>
              <a:rPr lang="en-US" dirty="0" smtClean="0">
                <a:sym typeface="Wingdings" panose="05000000000000000000" pitchFamily="2" charset="2"/>
              </a:rPr>
              <a:t>Look for areas where everyone is uncomfortable  Put these at the end of your list, because they will be hard</a:t>
            </a:r>
          </a:p>
          <a:p>
            <a:pPr marL="514350" indent="-514350">
              <a:buFont typeface="+mj-lt"/>
              <a:buAutoNum type="arabicPeriod"/>
            </a:pPr>
            <a:r>
              <a:rPr lang="en-US" dirty="0" smtClean="0">
                <a:sym typeface="Wingdings" panose="05000000000000000000" pitchFamily="2" charset="2"/>
              </a:rPr>
              <a:t>Look for areas where there is a discrepancy between RNs and MDs  Start your </a:t>
            </a:r>
            <a:r>
              <a:rPr lang="en-US" dirty="0" err="1" smtClean="0">
                <a:sym typeface="Wingdings" panose="05000000000000000000" pitchFamily="2" charset="2"/>
              </a:rPr>
              <a:t>interprofessional</a:t>
            </a:r>
            <a:r>
              <a:rPr lang="en-US" dirty="0" smtClean="0">
                <a:sym typeface="Wingdings" panose="05000000000000000000" pitchFamily="2" charset="2"/>
              </a:rPr>
              <a:t> education and teambuilding activities here</a:t>
            </a:r>
          </a:p>
        </p:txBody>
      </p:sp>
    </p:spTree>
    <p:extLst>
      <p:ext uri="{BB962C8B-B14F-4D97-AF65-F5344CB8AC3E}">
        <p14:creationId xmlns:p14="http://schemas.microsoft.com/office/powerpoint/2010/main" val="3992066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noFill/>
        </p:spPr>
        <p:txBody>
          <a:bodyPr/>
          <a:lstStyle/>
          <a:p>
            <a:r>
              <a:rPr lang="en-US" b="1" dirty="0" smtClean="0"/>
              <a:t>Team Talk: </a:t>
            </a:r>
            <a:r>
              <a:rPr lang="en-US" dirty="0"/>
              <a:t>Michaela Crotty, MSN, RNC-OB</a:t>
            </a:r>
            <a:br>
              <a:rPr lang="en-US" dirty="0"/>
            </a:br>
            <a:r>
              <a:rPr lang="en-US" dirty="0" err="1" smtClean="0"/>
              <a:t>NorthShore</a:t>
            </a:r>
            <a:r>
              <a:rPr lang="en-US" dirty="0" smtClean="0"/>
              <a:t> Swedish Hospital</a:t>
            </a:r>
            <a:endParaRPr lang="en-US" dirty="0"/>
          </a:p>
        </p:txBody>
      </p:sp>
    </p:spTree>
    <p:extLst>
      <p:ext uri="{BB962C8B-B14F-4D97-AF65-F5344CB8AC3E}">
        <p14:creationId xmlns:p14="http://schemas.microsoft.com/office/powerpoint/2010/main" val="2219651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noFill/>
        </p:spPr>
        <p:txBody>
          <a:bodyPr/>
          <a:lstStyle/>
          <a:p>
            <a:r>
              <a:rPr lang="en-US" dirty="0" smtClean="0"/>
              <a:t>Data Dashboards</a:t>
            </a:r>
            <a:endParaRPr lang="en-US" dirty="0"/>
          </a:p>
        </p:txBody>
      </p:sp>
    </p:spTree>
    <p:extLst>
      <p:ext uri="{BB962C8B-B14F-4D97-AF65-F5344CB8AC3E}">
        <p14:creationId xmlns:p14="http://schemas.microsoft.com/office/powerpoint/2010/main" val="3586503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49</a:t>
            </a:fld>
            <a:endParaRPr lang="en-US" altLang="en-US" dirty="0"/>
          </a:p>
        </p:txBody>
      </p:sp>
      <p:sp>
        <p:nvSpPr>
          <p:cNvPr id="5" name="Title 4"/>
          <p:cNvSpPr>
            <a:spLocks noGrp="1"/>
          </p:cNvSpPr>
          <p:nvPr>
            <p:ph type="title"/>
          </p:nvPr>
        </p:nvSpPr>
        <p:spPr/>
        <p:txBody>
          <a:bodyPr/>
          <a:lstStyle/>
          <a:p>
            <a:r>
              <a:rPr lang="en-US" dirty="0" smtClean="0"/>
              <a:t>Dashboard Coming Soon!</a:t>
            </a:r>
            <a:endParaRPr lang="en-US" dirty="0"/>
          </a:p>
        </p:txBody>
      </p:sp>
      <p:sp>
        <p:nvSpPr>
          <p:cNvPr id="2" name="Content Placeholder 1"/>
          <p:cNvSpPr>
            <a:spLocks noGrp="1"/>
          </p:cNvSpPr>
          <p:nvPr>
            <p:ph idx="1"/>
          </p:nvPr>
        </p:nvSpPr>
        <p:spPr>
          <a:xfrm>
            <a:off x="552450" y="1558293"/>
            <a:ext cx="10221307" cy="4351338"/>
          </a:xfrm>
        </p:spPr>
        <p:txBody>
          <a:bodyPr>
            <a:normAutofit/>
          </a:bodyPr>
          <a:lstStyle/>
          <a:p>
            <a:r>
              <a:rPr lang="en-US" sz="2000" dirty="0" smtClean="0"/>
              <a:t>We are excited to announce that our PVB Dashboard will be ready next month!!</a:t>
            </a:r>
          </a:p>
          <a:p>
            <a:r>
              <a:rPr lang="en-US" sz="2000" dirty="0" smtClean="0"/>
              <a:t>The dashboard will give you a deeper look at your NTSV C-sections as well as allow you to see how your hospital compares to the rest of the state on key measures</a:t>
            </a:r>
          </a:p>
          <a:p>
            <a:endParaRPr lang="en-US" sz="2000" dirty="0" smtClean="0"/>
          </a:p>
          <a:p>
            <a:endParaRPr lang="en-US" sz="2000" dirty="0" smtClean="0"/>
          </a:p>
        </p:txBody>
      </p:sp>
      <p:sp>
        <p:nvSpPr>
          <p:cNvPr id="6" name="Rounded Rectangle 5"/>
          <p:cNvSpPr/>
          <p:nvPr/>
        </p:nvSpPr>
        <p:spPr>
          <a:xfrm>
            <a:off x="1833282" y="4375195"/>
            <a:ext cx="8525435" cy="1442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Please join us on July 27th</a:t>
            </a:r>
            <a:r>
              <a:rPr lang="en-US" sz="2800" baseline="30000" dirty="0" smtClean="0"/>
              <a:t> </a:t>
            </a:r>
            <a:r>
              <a:rPr lang="en-US" sz="2800" dirty="0" smtClean="0"/>
              <a:t>at 12:00 a QI Topic call:</a:t>
            </a:r>
          </a:p>
          <a:p>
            <a:pPr algn="ctr"/>
            <a:r>
              <a:rPr lang="en-US" sz="2800" dirty="0" smtClean="0"/>
              <a:t> </a:t>
            </a:r>
            <a:r>
              <a:rPr lang="en-US" sz="2800" dirty="0"/>
              <a:t>Using the PVB Dashboard to Drive Change</a:t>
            </a:r>
          </a:p>
          <a:p>
            <a:pPr algn="ctr"/>
            <a:r>
              <a:rPr lang="en-US" dirty="0" smtClean="0"/>
              <a:t> </a:t>
            </a:r>
            <a:endParaRPr lang="en-US" dirty="0"/>
          </a:p>
        </p:txBody>
      </p:sp>
      <p:pic>
        <p:nvPicPr>
          <p:cNvPr id="3" name="Picture 2"/>
          <p:cNvPicPr>
            <a:picLocks noChangeAspect="1"/>
          </p:cNvPicPr>
          <p:nvPr/>
        </p:nvPicPr>
        <p:blipFill rotWithShape="1">
          <a:blip r:embed="rId3"/>
          <a:srcRect l="515" t="5276" b="1803"/>
          <a:stretch/>
        </p:blipFill>
        <p:spPr>
          <a:xfrm>
            <a:off x="22860" y="2630244"/>
            <a:ext cx="12209548" cy="4206241"/>
          </a:xfrm>
          <a:prstGeom prst="rect">
            <a:avLst/>
          </a:prstGeom>
        </p:spPr>
      </p:pic>
      <p:pic>
        <p:nvPicPr>
          <p:cNvPr id="7" name="Picture 6"/>
          <p:cNvPicPr>
            <a:picLocks noChangeAspect="1"/>
          </p:cNvPicPr>
          <p:nvPr/>
        </p:nvPicPr>
        <p:blipFill>
          <a:blip r:embed="rId4"/>
          <a:stretch>
            <a:fillRect/>
          </a:stretch>
        </p:blipFill>
        <p:spPr>
          <a:xfrm>
            <a:off x="3714484" y="4286461"/>
            <a:ext cx="8412746" cy="1222721"/>
          </a:xfrm>
          <a:prstGeom prst="rect">
            <a:avLst/>
          </a:prstGeom>
        </p:spPr>
      </p:pic>
      <p:sp>
        <p:nvSpPr>
          <p:cNvPr id="8" name="Rectangle 7"/>
          <p:cNvSpPr/>
          <p:nvPr/>
        </p:nvSpPr>
        <p:spPr>
          <a:xfrm>
            <a:off x="3738498" y="5486080"/>
            <a:ext cx="8412746" cy="1123559"/>
          </a:xfrm>
          <a:prstGeom prst="rect">
            <a:avLst/>
          </a:prstGeom>
          <a:solidFill>
            <a:srgbClr val="FFF7F5"/>
          </a:solidFill>
          <a:ln>
            <a:solidFill>
              <a:srgbClr val="FFF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280328" y="3086017"/>
            <a:ext cx="3651592" cy="668265"/>
          </a:xfrm>
          <a:prstGeom prst="rect">
            <a:avLst/>
          </a:prstGeom>
        </p:spPr>
      </p:pic>
      <p:cxnSp>
        <p:nvCxnSpPr>
          <p:cNvPr id="11" name="Straight Connector 10"/>
          <p:cNvCxnSpPr/>
          <p:nvPr/>
        </p:nvCxnSpPr>
        <p:spPr>
          <a:xfrm>
            <a:off x="3714484" y="5486080"/>
            <a:ext cx="8355596" cy="0"/>
          </a:xfrm>
          <a:prstGeom prst="line">
            <a:avLst/>
          </a:prstGeom>
          <a:ln>
            <a:solidFill>
              <a:srgbClr val="E6735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6"/>
          <a:srcRect l="1842" r="1707" b="11709"/>
          <a:stretch/>
        </p:blipFill>
        <p:spPr>
          <a:xfrm>
            <a:off x="4132238" y="3093897"/>
            <a:ext cx="4040212" cy="556151"/>
          </a:xfrm>
          <a:prstGeom prst="rect">
            <a:avLst/>
          </a:prstGeom>
        </p:spPr>
      </p:pic>
      <p:pic>
        <p:nvPicPr>
          <p:cNvPr id="14" name="Picture 13"/>
          <p:cNvPicPr>
            <a:picLocks noChangeAspect="1"/>
          </p:cNvPicPr>
          <p:nvPr/>
        </p:nvPicPr>
        <p:blipFill>
          <a:blip r:embed="rId7"/>
          <a:stretch>
            <a:fillRect/>
          </a:stretch>
        </p:blipFill>
        <p:spPr>
          <a:xfrm>
            <a:off x="5882621" y="3463481"/>
            <a:ext cx="609619" cy="239494"/>
          </a:xfrm>
          <a:prstGeom prst="rect">
            <a:avLst/>
          </a:prstGeom>
        </p:spPr>
      </p:pic>
      <p:pic>
        <p:nvPicPr>
          <p:cNvPr id="15" name="Picture 14"/>
          <p:cNvPicPr>
            <a:picLocks noChangeAspect="1"/>
          </p:cNvPicPr>
          <p:nvPr/>
        </p:nvPicPr>
        <p:blipFill>
          <a:blip r:embed="rId8"/>
          <a:stretch>
            <a:fillRect/>
          </a:stretch>
        </p:blipFill>
        <p:spPr>
          <a:xfrm>
            <a:off x="8272987" y="3154714"/>
            <a:ext cx="3875626" cy="434519"/>
          </a:xfrm>
          <a:prstGeom prst="rect">
            <a:avLst/>
          </a:prstGeom>
        </p:spPr>
      </p:pic>
      <p:pic>
        <p:nvPicPr>
          <p:cNvPr id="16" name="Picture 15"/>
          <p:cNvPicPr>
            <a:picLocks noChangeAspect="1"/>
          </p:cNvPicPr>
          <p:nvPr/>
        </p:nvPicPr>
        <p:blipFill>
          <a:blip r:embed="rId9"/>
          <a:stretch>
            <a:fillRect/>
          </a:stretch>
        </p:blipFill>
        <p:spPr>
          <a:xfrm>
            <a:off x="9922833" y="3391052"/>
            <a:ext cx="850924" cy="342910"/>
          </a:xfrm>
          <a:prstGeom prst="rect">
            <a:avLst/>
          </a:prstGeom>
        </p:spPr>
      </p:pic>
      <p:pic>
        <p:nvPicPr>
          <p:cNvPr id="17" name="Picture 16"/>
          <p:cNvPicPr>
            <a:picLocks noChangeAspect="1"/>
          </p:cNvPicPr>
          <p:nvPr/>
        </p:nvPicPr>
        <p:blipFill>
          <a:blip r:embed="rId10"/>
          <a:stretch>
            <a:fillRect/>
          </a:stretch>
        </p:blipFill>
        <p:spPr>
          <a:xfrm>
            <a:off x="280328" y="3887472"/>
            <a:ext cx="3034407" cy="361613"/>
          </a:xfrm>
          <a:prstGeom prst="rect">
            <a:avLst/>
          </a:prstGeom>
        </p:spPr>
      </p:pic>
      <p:pic>
        <p:nvPicPr>
          <p:cNvPr id="18" name="Picture 17"/>
          <p:cNvPicPr>
            <a:picLocks noChangeAspect="1"/>
          </p:cNvPicPr>
          <p:nvPr/>
        </p:nvPicPr>
        <p:blipFill>
          <a:blip r:embed="rId11"/>
          <a:stretch>
            <a:fillRect/>
          </a:stretch>
        </p:blipFill>
        <p:spPr>
          <a:xfrm>
            <a:off x="3714484" y="3898070"/>
            <a:ext cx="3418331" cy="340415"/>
          </a:xfrm>
          <a:prstGeom prst="rect">
            <a:avLst/>
          </a:prstGeom>
        </p:spPr>
      </p:pic>
      <p:pic>
        <p:nvPicPr>
          <p:cNvPr id="19" name="Picture 18"/>
          <p:cNvPicPr>
            <a:picLocks noChangeAspect="1"/>
          </p:cNvPicPr>
          <p:nvPr/>
        </p:nvPicPr>
        <p:blipFill>
          <a:blip r:embed="rId12"/>
          <a:stretch>
            <a:fillRect/>
          </a:stretch>
        </p:blipFill>
        <p:spPr>
          <a:xfrm>
            <a:off x="4889138" y="2630655"/>
            <a:ext cx="2371814" cy="430440"/>
          </a:xfrm>
          <a:prstGeom prst="rect">
            <a:avLst/>
          </a:prstGeom>
        </p:spPr>
      </p:pic>
      <p:pic>
        <p:nvPicPr>
          <p:cNvPr id="20" name="Picture 19"/>
          <p:cNvPicPr>
            <a:picLocks noChangeAspect="1"/>
          </p:cNvPicPr>
          <p:nvPr/>
        </p:nvPicPr>
        <p:blipFill>
          <a:blip r:embed="rId13"/>
          <a:stretch>
            <a:fillRect/>
          </a:stretch>
        </p:blipFill>
        <p:spPr>
          <a:xfrm>
            <a:off x="22861" y="2671478"/>
            <a:ext cx="12169140" cy="4056379"/>
          </a:xfrm>
          <a:prstGeom prst="rect">
            <a:avLst/>
          </a:prstGeom>
        </p:spPr>
      </p:pic>
      <p:sp>
        <p:nvSpPr>
          <p:cNvPr id="21" name="Rounded Rectangle 20"/>
          <p:cNvSpPr/>
          <p:nvPr/>
        </p:nvSpPr>
        <p:spPr>
          <a:xfrm>
            <a:off x="3931920" y="5793029"/>
            <a:ext cx="7326630" cy="1019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Please join us on July 27th</a:t>
            </a:r>
            <a:r>
              <a:rPr lang="en-US" sz="2400" baseline="30000" dirty="0" smtClean="0"/>
              <a:t> </a:t>
            </a:r>
            <a:r>
              <a:rPr lang="en-US" sz="2400" dirty="0" smtClean="0"/>
              <a:t>at 12:00 a QI Topic call:</a:t>
            </a:r>
          </a:p>
          <a:p>
            <a:pPr algn="ctr"/>
            <a:r>
              <a:rPr lang="en-US" sz="2400" dirty="0" smtClean="0"/>
              <a:t> </a:t>
            </a:r>
            <a:r>
              <a:rPr lang="en-US" sz="2400" dirty="0"/>
              <a:t>Using the PVB Dashboard to Drive </a:t>
            </a:r>
            <a:r>
              <a:rPr lang="en-US" sz="2400" dirty="0" smtClean="0"/>
              <a:t>Change</a:t>
            </a:r>
            <a:endParaRPr lang="en-US" sz="2400" dirty="0"/>
          </a:p>
        </p:txBody>
      </p:sp>
    </p:spTree>
    <p:extLst>
      <p:ext uri="{BB962C8B-B14F-4D97-AF65-F5344CB8AC3E}">
        <p14:creationId xmlns:p14="http://schemas.microsoft.com/office/powerpoint/2010/main" val="326053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grpSp>
        <p:nvGrpSpPr>
          <p:cNvPr id="3" name="object 3"/>
          <p:cNvGrpSpPr/>
          <p:nvPr/>
        </p:nvGrpSpPr>
        <p:grpSpPr>
          <a:xfrm>
            <a:off x="7028688" y="0"/>
            <a:ext cx="5163820" cy="1766570"/>
            <a:chOff x="7028688" y="0"/>
            <a:chExt cx="5163820" cy="1766570"/>
          </a:xfrm>
        </p:grpSpPr>
        <p:pic>
          <p:nvPicPr>
            <p:cNvPr id="4" name="object 4"/>
            <p:cNvPicPr/>
            <p:nvPr/>
          </p:nvPicPr>
          <p:blipFill>
            <a:blip r:embed="rId3" cstate="print"/>
            <a:stretch>
              <a:fillRect/>
            </a:stretch>
          </p:blipFill>
          <p:spPr>
            <a:xfrm>
              <a:off x="9264395" y="228600"/>
              <a:ext cx="2025383"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7" name="object 7"/>
            <p:cNvSpPr/>
            <p:nvPr/>
          </p:nvSpPr>
          <p:spPr>
            <a:xfrm>
              <a:off x="7028688" y="0"/>
              <a:ext cx="5163820" cy="1766570"/>
            </a:xfrm>
            <a:custGeom>
              <a:avLst/>
              <a:gdLst/>
              <a:ahLst/>
              <a:cxnLst/>
              <a:rect l="l" t="t" r="r" b="b"/>
              <a:pathLst>
                <a:path w="5163820" h="1766570">
                  <a:moveTo>
                    <a:pt x="5163324" y="0"/>
                  </a:moveTo>
                  <a:lnTo>
                    <a:pt x="0" y="0"/>
                  </a:lnTo>
                  <a:lnTo>
                    <a:pt x="0" y="1766315"/>
                  </a:lnTo>
                  <a:lnTo>
                    <a:pt x="5163324" y="1766315"/>
                  </a:lnTo>
                  <a:lnTo>
                    <a:pt x="5163324" y="0"/>
                  </a:lnTo>
                  <a:close/>
                </a:path>
              </a:pathLst>
            </a:custGeom>
            <a:solidFill>
              <a:srgbClr val="FFFFFF"/>
            </a:solidFill>
          </p:spPr>
          <p:txBody>
            <a:bodyPr wrap="square" lIns="0" tIns="0" rIns="0" bIns="0" rtlCol="0"/>
            <a:lstStyle/>
            <a:p>
              <a:endParaRPr/>
            </a:p>
          </p:txBody>
        </p:sp>
      </p:grpSp>
      <p:sp>
        <p:nvSpPr>
          <p:cNvPr id="8" name="object 8"/>
          <p:cNvSpPr txBox="1"/>
          <p:nvPr/>
        </p:nvSpPr>
        <p:spPr>
          <a:xfrm>
            <a:off x="11391392" y="6430200"/>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5</a:t>
            </a:r>
            <a:endParaRPr sz="1200">
              <a:latin typeface="Arial"/>
              <a:cs typeface="Arial"/>
            </a:endParaRPr>
          </a:p>
        </p:txBody>
      </p:sp>
      <p:sp>
        <p:nvSpPr>
          <p:cNvPr id="9" name="object 9"/>
          <p:cNvSpPr txBox="1"/>
          <p:nvPr/>
        </p:nvSpPr>
        <p:spPr>
          <a:xfrm>
            <a:off x="688340" y="6430200"/>
            <a:ext cx="25349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5"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sp>
        <p:nvSpPr>
          <p:cNvPr id="10" name="object 10"/>
          <p:cNvSpPr txBox="1">
            <a:spLocks noGrp="1"/>
          </p:cNvSpPr>
          <p:nvPr>
            <p:ph type="title"/>
          </p:nvPr>
        </p:nvSpPr>
        <p:spPr>
          <a:xfrm>
            <a:off x="1369852" y="259284"/>
            <a:ext cx="9610725" cy="928369"/>
          </a:xfrm>
          <a:prstGeom prst="rect">
            <a:avLst/>
          </a:prstGeom>
        </p:spPr>
        <p:txBody>
          <a:bodyPr vert="horz" wrap="square" lIns="0" tIns="12700" rIns="0" bIns="0" rtlCol="0">
            <a:spAutoFit/>
          </a:bodyPr>
          <a:lstStyle/>
          <a:p>
            <a:pPr algn="ctr">
              <a:lnSpc>
                <a:spcPts val="3550"/>
              </a:lnSpc>
              <a:spcBef>
                <a:spcPts val="100"/>
              </a:spcBef>
            </a:pPr>
            <a:r>
              <a:rPr sz="3100" spc="-200" dirty="0">
                <a:solidFill>
                  <a:srgbClr val="798189"/>
                </a:solidFill>
              </a:rPr>
              <a:t>To</a:t>
            </a:r>
            <a:r>
              <a:rPr sz="3100" spc="-100" dirty="0">
                <a:solidFill>
                  <a:srgbClr val="798189"/>
                </a:solidFill>
              </a:rPr>
              <a:t> </a:t>
            </a:r>
            <a:r>
              <a:rPr sz="3100" spc="-50" dirty="0">
                <a:solidFill>
                  <a:srgbClr val="798189"/>
                </a:solidFill>
              </a:rPr>
              <a:t>obtain</a:t>
            </a:r>
            <a:r>
              <a:rPr sz="3100" spc="-75" dirty="0">
                <a:solidFill>
                  <a:srgbClr val="798189"/>
                </a:solidFill>
              </a:rPr>
              <a:t> </a:t>
            </a:r>
            <a:r>
              <a:rPr sz="3100" spc="-45" dirty="0">
                <a:solidFill>
                  <a:srgbClr val="798189"/>
                </a:solidFill>
              </a:rPr>
              <a:t>your</a:t>
            </a:r>
            <a:r>
              <a:rPr sz="3100" spc="-85" dirty="0">
                <a:solidFill>
                  <a:srgbClr val="798189"/>
                </a:solidFill>
              </a:rPr>
              <a:t> </a:t>
            </a:r>
            <a:r>
              <a:rPr sz="3100" i="1" spc="-40" dirty="0">
                <a:solidFill>
                  <a:srgbClr val="798189"/>
                </a:solidFill>
                <a:latin typeface="Arial"/>
                <a:cs typeface="Arial"/>
              </a:rPr>
              <a:t>AMA</a:t>
            </a:r>
            <a:r>
              <a:rPr sz="3100" i="1" spc="-215" dirty="0">
                <a:solidFill>
                  <a:srgbClr val="798189"/>
                </a:solidFill>
                <a:latin typeface="Arial"/>
                <a:cs typeface="Arial"/>
              </a:rPr>
              <a:t> </a:t>
            </a:r>
            <a:r>
              <a:rPr sz="3100" i="1" spc="-40" dirty="0">
                <a:solidFill>
                  <a:srgbClr val="798189"/>
                </a:solidFill>
                <a:latin typeface="Arial"/>
                <a:cs typeface="Arial"/>
              </a:rPr>
              <a:t>PRA</a:t>
            </a:r>
            <a:r>
              <a:rPr sz="3100" i="1" spc="-210" dirty="0">
                <a:solidFill>
                  <a:srgbClr val="798189"/>
                </a:solidFill>
                <a:latin typeface="Arial"/>
                <a:cs typeface="Arial"/>
              </a:rPr>
              <a:t> </a:t>
            </a:r>
            <a:r>
              <a:rPr sz="3100" i="1" spc="-50" dirty="0">
                <a:solidFill>
                  <a:srgbClr val="798189"/>
                </a:solidFill>
                <a:latin typeface="Arial"/>
                <a:cs typeface="Arial"/>
              </a:rPr>
              <a:t>Category</a:t>
            </a:r>
            <a:r>
              <a:rPr sz="3100" i="1" spc="-70" dirty="0">
                <a:solidFill>
                  <a:srgbClr val="798189"/>
                </a:solidFill>
                <a:latin typeface="Arial"/>
                <a:cs typeface="Arial"/>
              </a:rPr>
              <a:t> </a:t>
            </a:r>
            <a:r>
              <a:rPr sz="3100" i="1" spc="-5" dirty="0">
                <a:solidFill>
                  <a:srgbClr val="798189"/>
                </a:solidFill>
                <a:latin typeface="Arial"/>
                <a:cs typeface="Arial"/>
              </a:rPr>
              <a:t>1</a:t>
            </a:r>
            <a:r>
              <a:rPr sz="3100" i="1" spc="-100" dirty="0">
                <a:solidFill>
                  <a:srgbClr val="798189"/>
                </a:solidFill>
                <a:latin typeface="Arial"/>
                <a:cs typeface="Arial"/>
              </a:rPr>
              <a:t> </a:t>
            </a:r>
            <a:r>
              <a:rPr sz="3100" i="1" spc="-50" dirty="0">
                <a:solidFill>
                  <a:srgbClr val="798189"/>
                </a:solidFill>
                <a:latin typeface="Arial"/>
                <a:cs typeface="Arial"/>
              </a:rPr>
              <a:t>Credits</a:t>
            </a:r>
            <a:r>
              <a:rPr sz="3200" i="1" spc="-50" dirty="0">
                <a:solidFill>
                  <a:srgbClr val="798189"/>
                </a:solidFill>
                <a:latin typeface="Arial"/>
                <a:cs typeface="Arial"/>
              </a:rPr>
              <a:t>™</a:t>
            </a:r>
            <a:r>
              <a:rPr sz="3200" i="1" spc="-85" dirty="0">
                <a:solidFill>
                  <a:srgbClr val="798189"/>
                </a:solidFill>
                <a:latin typeface="Arial"/>
                <a:cs typeface="Arial"/>
              </a:rPr>
              <a:t> </a:t>
            </a:r>
            <a:r>
              <a:rPr sz="3100" spc="-50" dirty="0">
                <a:solidFill>
                  <a:srgbClr val="798189"/>
                </a:solidFill>
              </a:rPr>
              <a:t>certificate</a:t>
            </a:r>
            <a:endParaRPr sz="3100">
              <a:latin typeface="Arial"/>
              <a:cs typeface="Arial"/>
            </a:endParaRPr>
          </a:p>
          <a:p>
            <a:pPr marR="1905" algn="ctr">
              <a:lnSpc>
                <a:spcPts val="3550"/>
              </a:lnSpc>
            </a:pPr>
            <a:r>
              <a:rPr sz="3200" spc="-65" dirty="0">
                <a:solidFill>
                  <a:srgbClr val="6B94FC"/>
                </a:solidFill>
                <a:hlinkClick r:id="rId5"/>
              </a:rPr>
              <a:t>www.cme.northwestern.edu</a:t>
            </a:r>
            <a:endParaRPr sz="3200"/>
          </a:p>
        </p:txBody>
      </p:sp>
      <p:grpSp>
        <p:nvGrpSpPr>
          <p:cNvPr id="11" name="object 11"/>
          <p:cNvGrpSpPr/>
          <p:nvPr/>
        </p:nvGrpSpPr>
        <p:grpSpPr>
          <a:xfrm>
            <a:off x="3752372" y="1136092"/>
            <a:ext cx="6296660" cy="579120"/>
            <a:chOff x="3752372" y="1136092"/>
            <a:chExt cx="6296660" cy="579120"/>
          </a:xfrm>
        </p:grpSpPr>
        <p:sp>
          <p:nvSpPr>
            <p:cNvPr id="12" name="object 12"/>
            <p:cNvSpPr/>
            <p:nvPr/>
          </p:nvSpPr>
          <p:spPr>
            <a:xfrm>
              <a:off x="3752372" y="1136092"/>
              <a:ext cx="4837430" cy="30480"/>
            </a:xfrm>
            <a:custGeom>
              <a:avLst/>
              <a:gdLst/>
              <a:ahLst/>
              <a:cxnLst/>
              <a:rect l="l" t="t" r="r" b="b"/>
              <a:pathLst>
                <a:path w="4837430" h="30480">
                  <a:moveTo>
                    <a:pt x="4837176" y="0"/>
                  </a:moveTo>
                  <a:lnTo>
                    <a:pt x="0" y="0"/>
                  </a:lnTo>
                  <a:lnTo>
                    <a:pt x="0" y="30480"/>
                  </a:lnTo>
                  <a:lnTo>
                    <a:pt x="4837176" y="30480"/>
                  </a:lnTo>
                  <a:lnTo>
                    <a:pt x="4837176" y="0"/>
                  </a:lnTo>
                  <a:close/>
                </a:path>
              </a:pathLst>
            </a:custGeom>
            <a:solidFill>
              <a:srgbClr val="6B94FC"/>
            </a:solidFill>
          </p:spPr>
          <p:txBody>
            <a:bodyPr wrap="square" lIns="0" tIns="0" rIns="0" bIns="0" rtlCol="0"/>
            <a:lstStyle/>
            <a:p>
              <a:endParaRPr/>
            </a:p>
          </p:txBody>
        </p:sp>
        <p:sp>
          <p:nvSpPr>
            <p:cNvPr id="13" name="object 13"/>
            <p:cNvSpPr/>
            <p:nvPr/>
          </p:nvSpPr>
          <p:spPr>
            <a:xfrm>
              <a:off x="7597965" y="1678101"/>
              <a:ext cx="2451100" cy="36830"/>
            </a:xfrm>
            <a:custGeom>
              <a:avLst/>
              <a:gdLst/>
              <a:ahLst/>
              <a:cxnLst/>
              <a:rect l="l" t="t" r="r" b="b"/>
              <a:pathLst>
                <a:path w="2451100" h="36830">
                  <a:moveTo>
                    <a:pt x="2450592" y="0"/>
                  </a:moveTo>
                  <a:lnTo>
                    <a:pt x="0" y="0"/>
                  </a:lnTo>
                  <a:lnTo>
                    <a:pt x="0" y="36575"/>
                  </a:lnTo>
                  <a:lnTo>
                    <a:pt x="2450592" y="36575"/>
                  </a:lnTo>
                  <a:lnTo>
                    <a:pt x="2450592" y="0"/>
                  </a:lnTo>
                  <a:close/>
                </a:path>
              </a:pathLst>
            </a:custGeom>
            <a:solidFill>
              <a:srgbClr val="1C488A"/>
            </a:solidFill>
          </p:spPr>
          <p:txBody>
            <a:bodyPr wrap="square" lIns="0" tIns="0" rIns="0" bIns="0" rtlCol="0"/>
            <a:lstStyle/>
            <a:p>
              <a:endParaRPr/>
            </a:p>
          </p:txBody>
        </p:sp>
      </p:grpSp>
      <p:sp>
        <p:nvSpPr>
          <p:cNvPr id="14" name="object 14"/>
          <p:cNvSpPr txBox="1"/>
          <p:nvPr/>
        </p:nvSpPr>
        <p:spPr>
          <a:xfrm>
            <a:off x="320961" y="2769464"/>
            <a:ext cx="11704320" cy="3134995"/>
          </a:xfrm>
          <a:prstGeom prst="rect">
            <a:avLst/>
          </a:prstGeom>
        </p:spPr>
        <p:txBody>
          <a:bodyPr vert="horz" wrap="square" lIns="0" tIns="13335" rIns="0" bIns="0" rtlCol="0">
            <a:spAutoFit/>
          </a:bodyPr>
          <a:lstStyle/>
          <a:p>
            <a:pPr marL="382905">
              <a:lnSpc>
                <a:spcPct val="100000"/>
              </a:lnSpc>
              <a:spcBef>
                <a:spcPts val="105"/>
              </a:spcBef>
            </a:pPr>
            <a:r>
              <a:rPr sz="1700" spc="-5" dirty="0">
                <a:solidFill>
                  <a:srgbClr val="4D4D4D"/>
                </a:solidFill>
                <a:latin typeface="Arial"/>
                <a:cs typeface="Arial"/>
              </a:rPr>
              <a:t>In</a:t>
            </a:r>
            <a:r>
              <a:rPr sz="1700" spc="5" dirty="0">
                <a:solidFill>
                  <a:srgbClr val="4D4D4D"/>
                </a:solidFill>
                <a:latin typeface="Arial"/>
                <a:cs typeface="Arial"/>
              </a:rPr>
              <a:t> </a:t>
            </a:r>
            <a:r>
              <a:rPr sz="1700" dirty="0">
                <a:solidFill>
                  <a:srgbClr val="4D4D4D"/>
                </a:solidFill>
                <a:latin typeface="Arial"/>
                <a:cs typeface="Arial"/>
              </a:rPr>
              <a:t>order </a:t>
            </a:r>
            <a:r>
              <a:rPr sz="1700" spc="-5" dirty="0">
                <a:solidFill>
                  <a:srgbClr val="4D4D4D"/>
                </a:solidFill>
                <a:latin typeface="Arial"/>
                <a:cs typeface="Arial"/>
              </a:rPr>
              <a:t>to</a:t>
            </a:r>
            <a:r>
              <a:rPr sz="1700" spc="5" dirty="0">
                <a:solidFill>
                  <a:srgbClr val="4D4D4D"/>
                </a:solidFill>
                <a:latin typeface="Arial"/>
                <a:cs typeface="Arial"/>
              </a:rPr>
              <a:t> </a:t>
            </a:r>
            <a:r>
              <a:rPr sz="1700" dirty="0">
                <a:solidFill>
                  <a:srgbClr val="4D4D4D"/>
                </a:solidFill>
                <a:latin typeface="Arial"/>
                <a:cs typeface="Arial"/>
              </a:rPr>
              <a:t>obtain</a:t>
            </a:r>
            <a:r>
              <a:rPr sz="1700" spc="20" dirty="0">
                <a:solidFill>
                  <a:srgbClr val="4D4D4D"/>
                </a:solidFill>
                <a:latin typeface="Arial"/>
                <a:cs typeface="Arial"/>
              </a:rPr>
              <a:t> </a:t>
            </a:r>
            <a:r>
              <a:rPr sz="1700" spc="-5" dirty="0">
                <a:solidFill>
                  <a:srgbClr val="4D4D4D"/>
                </a:solidFill>
                <a:latin typeface="Arial"/>
                <a:cs typeface="Arial"/>
              </a:rPr>
              <a:t>your</a:t>
            </a:r>
            <a:r>
              <a:rPr sz="1700" spc="20" dirty="0">
                <a:solidFill>
                  <a:srgbClr val="4D4D4D"/>
                </a:solidFill>
                <a:latin typeface="Arial"/>
                <a:cs typeface="Arial"/>
              </a:rPr>
              <a:t> </a:t>
            </a:r>
            <a:r>
              <a:rPr sz="1700" i="1" spc="-5" dirty="0">
                <a:solidFill>
                  <a:srgbClr val="4D4D4D"/>
                </a:solidFill>
                <a:latin typeface="Arial"/>
                <a:cs typeface="Arial"/>
              </a:rPr>
              <a:t>AMA</a:t>
            </a:r>
            <a:r>
              <a:rPr sz="1700" i="1" spc="-50" dirty="0">
                <a:solidFill>
                  <a:srgbClr val="4D4D4D"/>
                </a:solidFill>
                <a:latin typeface="Arial"/>
                <a:cs typeface="Arial"/>
              </a:rPr>
              <a:t> </a:t>
            </a:r>
            <a:r>
              <a:rPr sz="1700" i="1" dirty="0">
                <a:solidFill>
                  <a:srgbClr val="4D4D4D"/>
                </a:solidFill>
                <a:latin typeface="Arial"/>
                <a:cs typeface="Arial"/>
              </a:rPr>
              <a:t>PRA</a:t>
            </a:r>
            <a:r>
              <a:rPr sz="1700" i="1" spc="-75" dirty="0">
                <a:solidFill>
                  <a:srgbClr val="4D4D4D"/>
                </a:solidFill>
                <a:latin typeface="Arial"/>
                <a:cs typeface="Arial"/>
              </a:rPr>
              <a:t> </a:t>
            </a:r>
            <a:r>
              <a:rPr sz="1700" i="1" dirty="0">
                <a:solidFill>
                  <a:srgbClr val="4D4D4D"/>
                </a:solidFill>
                <a:latin typeface="Arial"/>
                <a:cs typeface="Arial"/>
              </a:rPr>
              <a:t>Category</a:t>
            </a:r>
            <a:r>
              <a:rPr sz="1700" i="1" spc="-5" dirty="0">
                <a:solidFill>
                  <a:srgbClr val="4D4D4D"/>
                </a:solidFill>
                <a:latin typeface="Arial"/>
                <a:cs typeface="Arial"/>
              </a:rPr>
              <a:t> </a:t>
            </a:r>
            <a:r>
              <a:rPr sz="1700" i="1" dirty="0">
                <a:solidFill>
                  <a:srgbClr val="4D4D4D"/>
                </a:solidFill>
                <a:latin typeface="Arial"/>
                <a:cs typeface="Arial"/>
              </a:rPr>
              <a:t>1</a:t>
            </a:r>
            <a:r>
              <a:rPr sz="1700" i="1" spc="10" dirty="0">
                <a:solidFill>
                  <a:srgbClr val="4D4D4D"/>
                </a:solidFill>
                <a:latin typeface="Arial"/>
                <a:cs typeface="Arial"/>
              </a:rPr>
              <a:t> </a:t>
            </a:r>
            <a:r>
              <a:rPr sz="1700" i="1" dirty="0">
                <a:solidFill>
                  <a:srgbClr val="4D4D4D"/>
                </a:solidFill>
                <a:latin typeface="Arial"/>
                <a:cs typeface="Arial"/>
              </a:rPr>
              <a:t>Credit(s</a:t>
            </a:r>
            <a:r>
              <a:rPr sz="1700" dirty="0">
                <a:solidFill>
                  <a:srgbClr val="4D4D4D"/>
                </a:solidFill>
                <a:latin typeface="Arial"/>
                <a:cs typeface="Arial"/>
              </a:rPr>
              <a:t>)™,</a:t>
            </a:r>
            <a:r>
              <a:rPr sz="1700" spc="-10" dirty="0">
                <a:solidFill>
                  <a:srgbClr val="4D4D4D"/>
                </a:solidFill>
                <a:latin typeface="Arial"/>
                <a:cs typeface="Arial"/>
              </a:rPr>
              <a:t> </a:t>
            </a:r>
            <a:r>
              <a:rPr sz="1700" dirty="0">
                <a:solidFill>
                  <a:srgbClr val="4D4D4D"/>
                </a:solidFill>
                <a:latin typeface="Arial"/>
                <a:cs typeface="Arial"/>
              </a:rPr>
              <a:t>at </a:t>
            </a:r>
            <a:r>
              <a:rPr sz="1700" spc="-5" dirty="0">
                <a:solidFill>
                  <a:srgbClr val="4D4D4D"/>
                </a:solidFill>
                <a:latin typeface="Arial"/>
                <a:cs typeface="Arial"/>
              </a:rPr>
              <a:t>the</a:t>
            </a:r>
            <a:r>
              <a:rPr sz="1700" spc="20" dirty="0">
                <a:solidFill>
                  <a:srgbClr val="4D4D4D"/>
                </a:solidFill>
                <a:latin typeface="Arial"/>
                <a:cs typeface="Arial"/>
              </a:rPr>
              <a:t> </a:t>
            </a:r>
            <a:r>
              <a:rPr sz="1700" dirty="0">
                <a:solidFill>
                  <a:srgbClr val="4D4D4D"/>
                </a:solidFill>
                <a:latin typeface="Arial"/>
                <a:cs typeface="Arial"/>
              </a:rPr>
              <a:t>completion</a:t>
            </a:r>
            <a:r>
              <a:rPr sz="1700" spc="-5" dirty="0">
                <a:solidFill>
                  <a:srgbClr val="4D4D4D"/>
                </a:solidFill>
                <a:latin typeface="Arial"/>
                <a:cs typeface="Arial"/>
              </a:rPr>
              <a:t> </a:t>
            </a:r>
            <a:r>
              <a:rPr sz="1700" dirty="0">
                <a:solidFill>
                  <a:srgbClr val="4D4D4D"/>
                </a:solidFill>
                <a:latin typeface="Arial"/>
                <a:cs typeface="Arial"/>
              </a:rPr>
              <a:t>of this</a:t>
            </a:r>
            <a:r>
              <a:rPr sz="1700" spc="-5" dirty="0">
                <a:solidFill>
                  <a:srgbClr val="4D4D4D"/>
                </a:solidFill>
                <a:latin typeface="Arial"/>
                <a:cs typeface="Arial"/>
              </a:rPr>
              <a:t> </a:t>
            </a:r>
            <a:r>
              <a:rPr sz="1700" dirty="0">
                <a:solidFill>
                  <a:srgbClr val="4D4D4D"/>
                </a:solidFill>
                <a:latin typeface="Arial"/>
                <a:cs typeface="Arial"/>
              </a:rPr>
              <a:t>activity please</a:t>
            </a:r>
            <a:r>
              <a:rPr sz="1700" spc="5" dirty="0">
                <a:solidFill>
                  <a:srgbClr val="4D4D4D"/>
                </a:solidFill>
                <a:latin typeface="Arial"/>
                <a:cs typeface="Arial"/>
              </a:rPr>
              <a:t> </a:t>
            </a:r>
            <a:r>
              <a:rPr sz="1700" dirty="0">
                <a:solidFill>
                  <a:srgbClr val="4D4D4D"/>
                </a:solidFill>
                <a:latin typeface="Arial"/>
                <a:cs typeface="Arial"/>
              </a:rPr>
              <a:t>follow</a:t>
            </a:r>
            <a:r>
              <a:rPr sz="1700" spc="-10" dirty="0">
                <a:solidFill>
                  <a:srgbClr val="4D4D4D"/>
                </a:solidFill>
                <a:latin typeface="Arial"/>
                <a:cs typeface="Arial"/>
              </a:rPr>
              <a:t> </a:t>
            </a:r>
            <a:r>
              <a:rPr sz="1700" spc="-5" dirty="0">
                <a:solidFill>
                  <a:srgbClr val="4D4D4D"/>
                </a:solidFill>
                <a:latin typeface="Arial"/>
                <a:cs typeface="Arial"/>
              </a:rPr>
              <a:t>these</a:t>
            </a:r>
            <a:r>
              <a:rPr sz="1700" spc="5" dirty="0">
                <a:solidFill>
                  <a:srgbClr val="4D4D4D"/>
                </a:solidFill>
                <a:latin typeface="Arial"/>
                <a:cs typeface="Arial"/>
              </a:rPr>
              <a:t> </a:t>
            </a:r>
            <a:r>
              <a:rPr sz="1700" dirty="0">
                <a:solidFill>
                  <a:srgbClr val="4D4D4D"/>
                </a:solidFill>
                <a:latin typeface="Arial"/>
                <a:cs typeface="Arial"/>
              </a:rPr>
              <a:t>steps:</a:t>
            </a:r>
            <a:endParaRPr sz="1700">
              <a:latin typeface="Arial"/>
              <a:cs typeface="Arial"/>
            </a:endParaRPr>
          </a:p>
          <a:p>
            <a:pPr>
              <a:lnSpc>
                <a:spcPct val="100000"/>
              </a:lnSpc>
              <a:spcBef>
                <a:spcPts val="25"/>
              </a:spcBef>
            </a:pPr>
            <a:endParaRPr sz="1750">
              <a:latin typeface="Arial"/>
              <a:cs typeface="Arial"/>
            </a:endParaRPr>
          </a:p>
          <a:p>
            <a:pPr marL="253365" indent="-241300">
              <a:lnSpc>
                <a:spcPct val="100000"/>
              </a:lnSpc>
              <a:buAutoNum type="arabicPeriod"/>
              <a:tabLst>
                <a:tab pos="254000" algn="l"/>
              </a:tabLst>
            </a:pPr>
            <a:r>
              <a:rPr sz="1700" dirty="0">
                <a:solidFill>
                  <a:srgbClr val="4D4D4D"/>
                </a:solidFill>
                <a:latin typeface="Arial"/>
                <a:cs typeface="Arial"/>
              </a:rPr>
              <a:t>Sign</a:t>
            </a:r>
            <a:r>
              <a:rPr sz="1700" spc="5" dirty="0">
                <a:solidFill>
                  <a:srgbClr val="4D4D4D"/>
                </a:solidFill>
                <a:latin typeface="Arial"/>
                <a:cs typeface="Arial"/>
              </a:rPr>
              <a:t> </a:t>
            </a:r>
            <a:r>
              <a:rPr sz="1700" dirty="0">
                <a:solidFill>
                  <a:srgbClr val="4D4D4D"/>
                </a:solidFill>
                <a:latin typeface="Arial"/>
                <a:cs typeface="Arial"/>
              </a:rPr>
              <a:t>in</a:t>
            </a:r>
            <a:r>
              <a:rPr sz="1700" spc="5" dirty="0">
                <a:solidFill>
                  <a:srgbClr val="4D4D4D"/>
                </a:solidFill>
                <a:latin typeface="Arial"/>
                <a:cs typeface="Arial"/>
              </a:rPr>
              <a:t> </a:t>
            </a:r>
            <a:r>
              <a:rPr sz="1700" spc="-5" dirty="0">
                <a:solidFill>
                  <a:srgbClr val="4D4D4D"/>
                </a:solidFill>
                <a:latin typeface="Arial"/>
                <a:cs typeface="Arial"/>
              </a:rPr>
              <a:t>to</a:t>
            </a:r>
            <a:r>
              <a:rPr sz="1700" spc="25" dirty="0">
                <a:solidFill>
                  <a:srgbClr val="4D4D4D"/>
                </a:solidFill>
                <a:latin typeface="Arial"/>
                <a:cs typeface="Arial"/>
              </a:rPr>
              <a:t> </a:t>
            </a:r>
            <a:r>
              <a:rPr sz="1700" spc="-5" dirty="0">
                <a:solidFill>
                  <a:srgbClr val="4D4D4D"/>
                </a:solidFill>
                <a:latin typeface="Arial"/>
                <a:cs typeface="Arial"/>
              </a:rPr>
              <a:t>Northwestern</a:t>
            </a:r>
            <a:r>
              <a:rPr sz="1700" spc="30" dirty="0">
                <a:solidFill>
                  <a:srgbClr val="4D4D4D"/>
                </a:solidFill>
                <a:latin typeface="Arial"/>
                <a:cs typeface="Arial"/>
              </a:rPr>
              <a:t> </a:t>
            </a:r>
            <a:r>
              <a:rPr sz="1700" dirty="0">
                <a:solidFill>
                  <a:srgbClr val="4D4D4D"/>
                </a:solidFill>
                <a:latin typeface="Arial"/>
                <a:cs typeface="Arial"/>
              </a:rPr>
              <a:t>University</a:t>
            </a:r>
            <a:r>
              <a:rPr sz="1700" spc="-20" dirty="0">
                <a:solidFill>
                  <a:srgbClr val="4D4D4D"/>
                </a:solidFill>
                <a:latin typeface="Arial"/>
                <a:cs typeface="Arial"/>
              </a:rPr>
              <a:t> </a:t>
            </a:r>
            <a:r>
              <a:rPr sz="1700" dirty="0">
                <a:solidFill>
                  <a:srgbClr val="4D4D4D"/>
                </a:solidFill>
                <a:latin typeface="Arial"/>
                <a:cs typeface="Arial"/>
              </a:rPr>
              <a:t>Feinberg</a:t>
            </a:r>
            <a:r>
              <a:rPr sz="1700" spc="5" dirty="0">
                <a:solidFill>
                  <a:srgbClr val="4D4D4D"/>
                </a:solidFill>
                <a:latin typeface="Arial"/>
                <a:cs typeface="Arial"/>
              </a:rPr>
              <a:t> </a:t>
            </a:r>
            <a:r>
              <a:rPr sz="1700" dirty="0">
                <a:solidFill>
                  <a:srgbClr val="4D4D4D"/>
                </a:solidFill>
                <a:latin typeface="Arial"/>
                <a:cs typeface="Arial"/>
              </a:rPr>
              <a:t>School</a:t>
            </a:r>
            <a:r>
              <a:rPr sz="1700" spc="10" dirty="0">
                <a:solidFill>
                  <a:srgbClr val="4D4D4D"/>
                </a:solidFill>
                <a:latin typeface="Arial"/>
                <a:cs typeface="Arial"/>
              </a:rPr>
              <a:t> </a:t>
            </a:r>
            <a:r>
              <a:rPr sz="1700" dirty="0">
                <a:solidFill>
                  <a:srgbClr val="4D4D4D"/>
                </a:solidFill>
                <a:latin typeface="Arial"/>
                <a:cs typeface="Arial"/>
              </a:rPr>
              <a:t>of</a:t>
            </a:r>
            <a:r>
              <a:rPr sz="1700" spc="25" dirty="0">
                <a:solidFill>
                  <a:srgbClr val="4D4D4D"/>
                </a:solidFill>
                <a:latin typeface="Arial"/>
                <a:cs typeface="Arial"/>
              </a:rPr>
              <a:t> </a:t>
            </a:r>
            <a:r>
              <a:rPr sz="1700" spc="-5" dirty="0">
                <a:solidFill>
                  <a:srgbClr val="4D4D4D"/>
                </a:solidFill>
                <a:latin typeface="Arial"/>
                <a:cs typeface="Arial"/>
              </a:rPr>
              <a:t>Medicine’s</a:t>
            </a:r>
            <a:r>
              <a:rPr sz="1700" spc="-10" dirty="0">
                <a:solidFill>
                  <a:srgbClr val="4D4D4D"/>
                </a:solidFill>
                <a:latin typeface="Arial"/>
                <a:cs typeface="Arial"/>
              </a:rPr>
              <a:t> Office</a:t>
            </a:r>
            <a:r>
              <a:rPr sz="1700" spc="15" dirty="0">
                <a:solidFill>
                  <a:srgbClr val="4D4D4D"/>
                </a:solidFill>
                <a:latin typeface="Arial"/>
                <a:cs typeface="Arial"/>
              </a:rPr>
              <a:t> </a:t>
            </a:r>
            <a:r>
              <a:rPr sz="1700" dirty="0">
                <a:solidFill>
                  <a:srgbClr val="4D4D4D"/>
                </a:solidFill>
                <a:latin typeface="Arial"/>
                <a:cs typeface="Arial"/>
              </a:rPr>
              <a:t>of</a:t>
            </a:r>
            <a:r>
              <a:rPr sz="1700" spc="20" dirty="0">
                <a:solidFill>
                  <a:srgbClr val="4D4D4D"/>
                </a:solidFill>
                <a:latin typeface="Arial"/>
                <a:cs typeface="Arial"/>
              </a:rPr>
              <a:t> </a:t>
            </a:r>
            <a:r>
              <a:rPr sz="1700" dirty="0">
                <a:solidFill>
                  <a:srgbClr val="4D4D4D"/>
                </a:solidFill>
                <a:latin typeface="Arial"/>
                <a:cs typeface="Arial"/>
              </a:rPr>
              <a:t>CME</a:t>
            </a:r>
            <a:r>
              <a:rPr sz="1700" spc="-5" dirty="0">
                <a:solidFill>
                  <a:srgbClr val="4D4D4D"/>
                </a:solidFill>
                <a:latin typeface="Arial"/>
                <a:cs typeface="Arial"/>
              </a:rPr>
              <a:t> website:</a:t>
            </a:r>
            <a:r>
              <a:rPr sz="1700" spc="25" dirty="0">
                <a:solidFill>
                  <a:srgbClr val="4D4D4D"/>
                </a:solidFill>
                <a:latin typeface="Arial"/>
                <a:cs typeface="Arial"/>
              </a:rPr>
              <a:t> </a:t>
            </a:r>
            <a:r>
              <a:rPr sz="1700" spc="-10" dirty="0">
                <a:solidFill>
                  <a:srgbClr val="4D4D4D"/>
                </a:solidFill>
                <a:latin typeface="Arial"/>
                <a:cs typeface="Arial"/>
                <a:hlinkClick r:id="rId5"/>
              </a:rPr>
              <a:t>www.cme.northwestern.edu</a:t>
            </a:r>
            <a:endParaRPr sz="1700">
              <a:latin typeface="Arial"/>
              <a:cs typeface="Arial"/>
            </a:endParaRPr>
          </a:p>
          <a:p>
            <a:pPr marL="12700">
              <a:lnSpc>
                <a:spcPct val="100000"/>
              </a:lnSpc>
            </a:pPr>
            <a:r>
              <a:rPr sz="1700" b="1" dirty="0">
                <a:solidFill>
                  <a:srgbClr val="F58366"/>
                </a:solidFill>
                <a:latin typeface="Arial"/>
                <a:cs typeface="Arial"/>
              </a:rPr>
              <a:t>using</a:t>
            </a:r>
            <a:r>
              <a:rPr sz="1700" b="1" spc="-5" dirty="0">
                <a:solidFill>
                  <a:srgbClr val="F58366"/>
                </a:solidFill>
                <a:latin typeface="Arial"/>
                <a:cs typeface="Arial"/>
              </a:rPr>
              <a:t> </a:t>
            </a:r>
            <a:r>
              <a:rPr sz="1700" b="1" dirty="0">
                <a:solidFill>
                  <a:srgbClr val="F58366"/>
                </a:solidFill>
                <a:latin typeface="Arial"/>
                <a:cs typeface="Arial"/>
              </a:rPr>
              <a:t>the </a:t>
            </a:r>
            <a:r>
              <a:rPr sz="1700" b="1" spc="-5" dirty="0">
                <a:solidFill>
                  <a:srgbClr val="F58366"/>
                </a:solidFill>
                <a:latin typeface="Arial"/>
                <a:cs typeface="Arial"/>
              </a:rPr>
              <a:t>email</a:t>
            </a:r>
            <a:r>
              <a:rPr sz="1700" b="1" spc="15" dirty="0">
                <a:solidFill>
                  <a:srgbClr val="F58366"/>
                </a:solidFill>
                <a:latin typeface="Arial"/>
                <a:cs typeface="Arial"/>
              </a:rPr>
              <a:t> </a:t>
            </a:r>
            <a:r>
              <a:rPr sz="1700" b="1" dirty="0">
                <a:solidFill>
                  <a:srgbClr val="F58366"/>
                </a:solidFill>
                <a:latin typeface="Arial"/>
                <a:cs typeface="Arial"/>
              </a:rPr>
              <a:t>and password</a:t>
            </a:r>
            <a:r>
              <a:rPr sz="1700" b="1" spc="-25" dirty="0">
                <a:solidFill>
                  <a:srgbClr val="F58366"/>
                </a:solidFill>
                <a:latin typeface="Arial"/>
                <a:cs typeface="Arial"/>
              </a:rPr>
              <a:t> </a:t>
            </a:r>
            <a:r>
              <a:rPr sz="1700" b="1" dirty="0">
                <a:solidFill>
                  <a:srgbClr val="F58366"/>
                </a:solidFill>
                <a:latin typeface="Arial"/>
                <a:cs typeface="Arial"/>
              </a:rPr>
              <a:t>used </a:t>
            </a:r>
            <a:r>
              <a:rPr sz="1700" b="1" spc="-5" dirty="0">
                <a:solidFill>
                  <a:srgbClr val="F58366"/>
                </a:solidFill>
                <a:latin typeface="Arial"/>
                <a:cs typeface="Arial"/>
              </a:rPr>
              <a:t>to</a:t>
            </a:r>
            <a:r>
              <a:rPr sz="1700" b="1" spc="-15" dirty="0">
                <a:solidFill>
                  <a:srgbClr val="F58366"/>
                </a:solidFill>
                <a:latin typeface="Arial"/>
                <a:cs typeface="Arial"/>
              </a:rPr>
              <a:t> </a:t>
            </a:r>
            <a:r>
              <a:rPr sz="1700" b="1" spc="-5" dirty="0">
                <a:solidFill>
                  <a:srgbClr val="F58366"/>
                </a:solidFill>
                <a:latin typeface="Arial"/>
                <a:cs typeface="Arial"/>
              </a:rPr>
              <a:t>register</a:t>
            </a:r>
            <a:r>
              <a:rPr sz="1700" b="1" spc="20" dirty="0">
                <a:solidFill>
                  <a:srgbClr val="F58366"/>
                </a:solidFill>
                <a:latin typeface="Arial"/>
                <a:cs typeface="Arial"/>
              </a:rPr>
              <a:t> </a:t>
            </a:r>
            <a:r>
              <a:rPr sz="1700" b="1" dirty="0">
                <a:solidFill>
                  <a:srgbClr val="F58366"/>
                </a:solidFill>
                <a:latin typeface="Arial"/>
                <a:cs typeface="Arial"/>
              </a:rPr>
              <a:t>for</a:t>
            </a:r>
            <a:r>
              <a:rPr sz="1700" b="1" spc="-5" dirty="0">
                <a:solidFill>
                  <a:srgbClr val="F58366"/>
                </a:solidFill>
                <a:latin typeface="Arial"/>
                <a:cs typeface="Arial"/>
              </a:rPr>
              <a:t> this</a:t>
            </a:r>
            <a:r>
              <a:rPr sz="1700" b="1" spc="10" dirty="0">
                <a:solidFill>
                  <a:srgbClr val="F58366"/>
                </a:solidFill>
                <a:latin typeface="Arial"/>
                <a:cs typeface="Arial"/>
              </a:rPr>
              <a:t> </a:t>
            </a:r>
            <a:r>
              <a:rPr sz="1700" b="1" spc="-10" dirty="0">
                <a:solidFill>
                  <a:srgbClr val="F58366"/>
                </a:solidFill>
                <a:latin typeface="Arial"/>
                <a:cs typeface="Arial"/>
              </a:rPr>
              <a:t>activity</a:t>
            </a:r>
            <a:r>
              <a:rPr sz="1700" spc="-10" dirty="0">
                <a:solidFill>
                  <a:srgbClr val="4D4D4D"/>
                </a:solidFill>
                <a:latin typeface="Arial"/>
                <a:cs typeface="Arial"/>
              </a:rPr>
              <a:t>.</a:t>
            </a:r>
            <a:endParaRPr sz="1700">
              <a:latin typeface="Arial"/>
              <a:cs typeface="Arial"/>
            </a:endParaRPr>
          </a:p>
          <a:p>
            <a:pPr>
              <a:lnSpc>
                <a:spcPct val="100000"/>
              </a:lnSpc>
              <a:spcBef>
                <a:spcPts val="25"/>
              </a:spcBef>
            </a:pPr>
            <a:endParaRPr sz="1750">
              <a:latin typeface="Arial"/>
              <a:cs typeface="Arial"/>
            </a:endParaRPr>
          </a:p>
          <a:p>
            <a:pPr marL="12700" marR="5080">
              <a:lnSpc>
                <a:spcPct val="100000"/>
              </a:lnSpc>
              <a:buAutoNum type="arabicPeriod" startAt="2"/>
              <a:tabLst>
                <a:tab pos="241300" algn="l"/>
              </a:tabLst>
            </a:pPr>
            <a:r>
              <a:rPr sz="1700" spc="-5" dirty="0">
                <a:solidFill>
                  <a:srgbClr val="4D4D4D"/>
                </a:solidFill>
                <a:latin typeface="Arial"/>
                <a:cs typeface="Arial"/>
              </a:rPr>
              <a:t>After</a:t>
            </a:r>
            <a:r>
              <a:rPr sz="1700" spc="15" dirty="0">
                <a:solidFill>
                  <a:srgbClr val="4D4D4D"/>
                </a:solidFill>
                <a:latin typeface="Arial"/>
                <a:cs typeface="Arial"/>
              </a:rPr>
              <a:t> </a:t>
            </a:r>
            <a:r>
              <a:rPr sz="1700" dirty="0">
                <a:solidFill>
                  <a:srgbClr val="4D4D4D"/>
                </a:solidFill>
                <a:latin typeface="Arial"/>
                <a:cs typeface="Arial"/>
              </a:rPr>
              <a:t>logging into</a:t>
            </a:r>
            <a:r>
              <a:rPr sz="1700" spc="10" dirty="0">
                <a:solidFill>
                  <a:srgbClr val="4D4D4D"/>
                </a:solidFill>
                <a:latin typeface="Arial"/>
                <a:cs typeface="Arial"/>
              </a:rPr>
              <a:t> </a:t>
            </a:r>
            <a:r>
              <a:rPr sz="1700" dirty="0">
                <a:solidFill>
                  <a:srgbClr val="4D4D4D"/>
                </a:solidFill>
                <a:latin typeface="Arial"/>
                <a:cs typeface="Arial"/>
              </a:rPr>
              <a:t>Cloud</a:t>
            </a:r>
            <a:r>
              <a:rPr sz="1700" spc="-15" dirty="0">
                <a:solidFill>
                  <a:srgbClr val="4D4D4D"/>
                </a:solidFill>
                <a:latin typeface="Arial"/>
                <a:cs typeface="Arial"/>
              </a:rPr>
              <a:t> </a:t>
            </a:r>
            <a:r>
              <a:rPr sz="1700" dirty="0">
                <a:solidFill>
                  <a:srgbClr val="4D4D4D"/>
                </a:solidFill>
                <a:latin typeface="Arial"/>
                <a:cs typeface="Arial"/>
              </a:rPr>
              <a:t>CME,</a:t>
            </a:r>
            <a:r>
              <a:rPr sz="1700" spc="-5" dirty="0">
                <a:solidFill>
                  <a:srgbClr val="4D4D4D"/>
                </a:solidFill>
                <a:latin typeface="Arial"/>
                <a:cs typeface="Arial"/>
              </a:rPr>
              <a:t> </a:t>
            </a:r>
            <a:r>
              <a:rPr sz="1700" dirty="0">
                <a:solidFill>
                  <a:srgbClr val="4D4D4D"/>
                </a:solidFill>
                <a:latin typeface="Arial"/>
                <a:cs typeface="Arial"/>
              </a:rPr>
              <a:t>go</a:t>
            </a:r>
            <a:r>
              <a:rPr sz="1700" spc="10" dirty="0">
                <a:solidFill>
                  <a:srgbClr val="4D4D4D"/>
                </a:solidFill>
                <a:latin typeface="Arial"/>
                <a:cs typeface="Arial"/>
              </a:rPr>
              <a:t> </a:t>
            </a:r>
            <a:r>
              <a:rPr sz="1700" spc="-5" dirty="0">
                <a:solidFill>
                  <a:srgbClr val="4D4D4D"/>
                </a:solidFill>
                <a:latin typeface="Arial"/>
                <a:cs typeface="Arial"/>
              </a:rPr>
              <a:t>to</a:t>
            </a:r>
            <a:r>
              <a:rPr sz="1700" spc="10" dirty="0">
                <a:solidFill>
                  <a:srgbClr val="4D4D4D"/>
                </a:solidFill>
                <a:latin typeface="Arial"/>
                <a:cs typeface="Arial"/>
              </a:rPr>
              <a:t> </a:t>
            </a:r>
            <a:r>
              <a:rPr sz="1700" dirty="0">
                <a:solidFill>
                  <a:srgbClr val="4D4D4D"/>
                </a:solidFill>
                <a:latin typeface="Arial"/>
                <a:cs typeface="Arial"/>
              </a:rPr>
              <a:t>My CME</a:t>
            </a:r>
            <a:r>
              <a:rPr sz="1700" spc="-15" dirty="0">
                <a:solidFill>
                  <a:srgbClr val="4D4D4D"/>
                </a:solidFill>
                <a:latin typeface="Arial"/>
                <a:cs typeface="Arial"/>
              </a:rPr>
              <a:t> </a:t>
            </a:r>
            <a:r>
              <a:rPr sz="1700" dirty="0">
                <a:solidFill>
                  <a:srgbClr val="4D4D4D"/>
                </a:solidFill>
                <a:latin typeface="Arial"/>
                <a:cs typeface="Arial"/>
              </a:rPr>
              <a:t>and</a:t>
            </a:r>
            <a:r>
              <a:rPr sz="1700" spc="20" dirty="0">
                <a:solidFill>
                  <a:srgbClr val="4D4D4D"/>
                </a:solidFill>
                <a:latin typeface="Arial"/>
                <a:cs typeface="Arial"/>
              </a:rPr>
              <a:t> </a:t>
            </a:r>
            <a:r>
              <a:rPr sz="1700" dirty="0">
                <a:solidFill>
                  <a:srgbClr val="4D4D4D"/>
                </a:solidFill>
                <a:latin typeface="Arial"/>
                <a:cs typeface="Arial"/>
              </a:rPr>
              <a:t>click</a:t>
            </a:r>
            <a:r>
              <a:rPr sz="1700" spc="-25" dirty="0">
                <a:solidFill>
                  <a:srgbClr val="4D4D4D"/>
                </a:solidFill>
                <a:latin typeface="Arial"/>
                <a:cs typeface="Arial"/>
              </a:rPr>
              <a:t> </a:t>
            </a:r>
            <a:r>
              <a:rPr sz="1700" dirty="0">
                <a:solidFill>
                  <a:srgbClr val="4D4D4D"/>
                </a:solidFill>
                <a:latin typeface="Arial"/>
                <a:cs typeface="Arial"/>
              </a:rPr>
              <a:t>on</a:t>
            </a:r>
            <a:r>
              <a:rPr sz="1700" spc="10" dirty="0">
                <a:solidFill>
                  <a:srgbClr val="4D4D4D"/>
                </a:solidFill>
                <a:latin typeface="Arial"/>
                <a:cs typeface="Arial"/>
              </a:rPr>
              <a:t> </a:t>
            </a:r>
            <a:r>
              <a:rPr sz="1700" dirty="0">
                <a:solidFill>
                  <a:srgbClr val="4D4D4D"/>
                </a:solidFill>
                <a:latin typeface="Arial"/>
                <a:cs typeface="Arial"/>
              </a:rPr>
              <a:t>Evaluations &amp; Certificates.</a:t>
            </a:r>
            <a:r>
              <a:rPr sz="1700" spc="-30" dirty="0">
                <a:solidFill>
                  <a:srgbClr val="4D4D4D"/>
                </a:solidFill>
                <a:latin typeface="Arial"/>
                <a:cs typeface="Arial"/>
              </a:rPr>
              <a:t> </a:t>
            </a:r>
            <a:r>
              <a:rPr sz="1700" spc="-55" dirty="0">
                <a:solidFill>
                  <a:srgbClr val="4D4D4D"/>
                </a:solidFill>
                <a:latin typeface="Arial"/>
                <a:cs typeface="Arial"/>
              </a:rPr>
              <a:t>You</a:t>
            </a:r>
            <a:r>
              <a:rPr sz="1700" spc="15" dirty="0">
                <a:solidFill>
                  <a:srgbClr val="4D4D4D"/>
                </a:solidFill>
                <a:latin typeface="Arial"/>
                <a:cs typeface="Arial"/>
              </a:rPr>
              <a:t> </a:t>
            </a:r>
            <a:r>
              <a:rPr sz="1700" spc="-5" dirty="0">
                <a:solidFill>
                  <a:srgbClr val="4D4D4D"/>
                </a:solidFill>
                <a:latin typeface="Arial"/>
                <a:cs typeface="Arial"/>
              </a:rPr>
              <a:t>will</a:t>
            </a:r>
            <a:r>
              <a:rPr sz="1700" spc="5" dirty="0">
                <a:solidFill>
                  <a:srgbClr val="4D4D4D"/>
                </a:solidFill>
                <a:latin typeface="Arial"/>
                <a:cs typeface="Arial"/>
              </a:rPr>
              <a:t> </a:t>
            </a:r>
            <a:r>
              <a:rPr sz="1700" dirty="0">
                <a:solidFill>
                  <a:srgbClr val="4D4D4D"/>
                </a:solidFill>
                <a:latin typeface="Arial"/>
                <a:cs typeface="Arial"/>
              </a:rPr>
              <a:t>see </a:t>
            </a:r>
            <a:r>
              <a:rPr sz="1700" spc="-5" dirty="0">
                <a:solidFill>
                  <a:srgbClr val="4D4D4D"/>
                </a:solidFill>
                <a:latin typeface="Arial"/>
                <a:cs typeface="Arial"/>
              </a:rPr>
              <a:t>the</a:t>
            </a:r>
            <a:r>
              <a:rPr sz="1700" spc="20" dirty="0">
                <a:solidFill>
                  <a:srgbClr val="4D4D4D"/>
                </a:solidFill>
                <a:latin typeface="Arial"/>
                <a:cs typeface="Arial"/>
              </a:rPr>
              <a:t> </a:t>
            </a:r>
            <a:r>
              <a:rPr sz="1700" dirty="0">
                <a:solidFill>
                  <a:srgbClr val="4D4D4D"/>
                </a:solidFill>
                <a:latin typeface="Arial"/>
                <a:cs typeface="Arial"/>
              </a:rPr>
              <a:t>activity</a:t>
            </a:r>
            <a:r>
              <a:rPr sz="1700" spc="15" dirty="0">
                <a:solidFill>
                  <a:srgbClr val="4D4D4D"/>
                </a:solidFill>
                <a:latin typeface="Arial"/>
                <a:cs typeface="Arial"/>
              </a:rPr>
              <a:t> </a:t>
            </a:r>
            <a:r>
              <a:rPr sz="1700" b="1" spc="-5" dirty="0">
                <a:solidFill>
                  <a:srgbClr val="EF1452"/>
                </a:solidFill>
                <a:latin typeface="Arial"/>
                <a:cs typeface="Arial"/>
              </a:rPr>
              <a:t>ILPQC</a:t>
            </a:r>
            <a:r>
              <a:rPr sz="1700" b="1" spc="5" dirty="0">
                <a:solidFill>
                  <a:srgbClr val="EF1452"/>
                </a:solidFill>
                <a:latin typeface="Arial"/>
                <a:cs typeface="Arial"/>
              </a:rPr>
              <a:t> </a:t>
            </a:r>
            <a:r>
              <a:rPr sz="1700" b="1" spc="-10" dirty="0">
                <a:solidFill>
                  <a:srgbClr val="EF1452"/>
                </a:solidFill>
                <a:latin typeface="Arial"/>
                <a:cs typeface="Arial"/>
              </a:rPr>
              <a:t>OB </a:t>
            </a:r>
            <a:r>
              <a:rPr sz="1700" b="1" spc="-459" dirty="0">
                <a:solidFill>
                  <a:srgbClr val="EF1452"/>
                </a:solidFill>
                <a:latin typeface="Arial"/>
                <a:cs typeface="Arial"/>
              </a:rPr>
              <a:t> </a:t>
            </a:r>
            <a:r>
              <a:rPr sz="1700" b="1" dirty="0">
                <a:solidFill>
                  <a:srgbClr val="EF1452"/>
                </a:solidFill>
                <a:latin typeface="Arial"/>
                <a:cs typeface="Arial"/>
              </a:rPr>
              <a:t>&amp; Neonatal</a:t>
            </a:r>
            <a:r>
              <a:rPr sz="1700" b="1" spc="-25" dirty="0">
                <a:solidFill>
                  <a:srgbClr val="EF1452"/>
                </a:solidFill>
                <a:latin typeface="Arial"/>
                <a:cs typeface="Arial"/>
              </a:rPr>
              <a:t> </a:t>
            </a:r>
            <a:r>
              <a:rPr sz="1700" b="1" dirty="0">
                <a:solidFill>
                  <a:srgbClr val="EF1452"/>
                </a:solidFill>
                <a:latin typeface="Arial"/>
                <a:cs typeface="Arial"/>
              </a:rPr>
              <a:t>Face-to-Face</a:t>
            </a:r>
            <a:r>
              <a:rPr sz="1700" b="1" spc="-5" dirty="0">
                <a:solidFill>
                  <a:srgbClr val="EF1452"/>
                </a:solidFill>
                <a:latin typeface="Arial"/>
                <a:cs typeface="Arial"/>
              </a:rPr>
              <a:t> Meeting </a:t>
            </a:r>
            <a:r>
              <a:rPr sz="1700" dirty="0">
                <a:solidFill>
                  <a:srgbClr val="4D4D4D"/>
                </a:solidFill>
                <a:latin typeface="Arial"/>
                <a:cs typeface="Arial"/>
              </a:rPr>
              <a:t>listed.</a:t>
            </a:r>
            <a:r>
              <a:rPr sz="1700" spc="-10" dirty="0">
                <a:solidFill>
                  <a:srgbClr val="4D4D4D"/>
                </a:solidFill>
                <a:latin typeface="Arial"/>
                <a:cs typeface="Arial"/>
              </a:rPr>
              <a:t> </a:t>
            </a:r>
            <a:r>
              <a:rPr sz="1700" dirty="0">
                <a:solidFill>
                  <a:srgbClr val="4D4D4D"/>
                </a:solidFill>
                <a:latin typeface="Arial"/>
                <a:cs typeface="Arial"/>
              </a:rPr>
              <a:t>Click</a:t>
            </a:r>
            <a:r>
              <a:rPr sz="1700" spc="-30" dirty="0">
                <a:solidFill>
                  <a:srgbClr val="4D4D4D"/>
                </a:solidFill>
                <a:latin typeface="Arial"/>
                <a:cs typeface="Arial"/>
              </a:rPr>
              <a:t> </a:t>
            </a:r>
            <a:r>
              <a:rPr sz="1700" dirty="0">
                <a:solidFill>
                  <a:srgbClr val="4D4D4D"/>
                </a:solidFill>
                <a:latin typeface="Arial"/>
                <a:cs typeface="Arial"/>
              </a:rPr>
              <a:t>on</a:t>
            </a:r>
            <a:r>
              <a:rPr sz="1700" spc="5" dirty="0">
                <a:solidFill>
                  <a:srgbClr val="4D4D4D"/>
                </a:solidFill>
                <a:latin typeface="Arial"/>
                <a:cs typeface="Arial"/>
              </a:rPr>
              <a:t> </a:t>
            </a:r>
            <a:r>
              <a:rPr sz="1700" dirty="0">
                <a:solidFill>
                  <a:srgbClr val="4D4D4D"/>
                </a:solidFill>
                <a:latin typeface="Arial"/>
                <a:cs typeface="Arial"/>
              </a:rPr>
              <a:t>"Complete</a:t>
            </a:r>
            <a:r>
              <a:rPr sz="1700" spc="-5" dirty="0">
                <a:solidFill>
                  <a:srgbClr val="4D4D4D"/>
                </a:solidFill>
                <a:latin typeface="Arial"/>
                <a:cs typeface="Arial"/>
              </a:rPr>
              <a:t> </a:t>
            </a:r>
            <a:r>
              <a:rPr sz="1700" dirty="0">
                <a:solidFill>
                  <a:srgbClr val="4D4D4D"/>
                </a:solidFill>
                <a:latin typeface="Arial"/>
                <a:cs typeface="Arial"/>
              </a:rPr>
              <a:t>Evaluation.</a:t>
            </a:r>
            <a:endParaRPr sz="1700">
              <a:latin typeface="Arial"/>
              <a:cs typeface="Arial"/>
            </a:endParaRPr>
          </a:p>
          <a:p>
            <a:pPr>
              <a:lnSpc>
                <a:spcPct val="100000"/>
              </a:lnSpc>
              <a:spcBef>
                <a:spcPts val="25"/>
              </a:spcBef>
              <a:buClr>
                <a:srgbClr val="4D4D4D"/>
              </a:buClr>
              <a:buFont typeface="Arial"/>
              <a:buAutoNum type="arabicPeriod" startAt="2"/>
            </a:pPr>
            <a:endParaRPr sz="1750">
              <a:latin typeface="Arial"/>
              <a:cs typeface="Arial"/>
            </a:endParaRPr>
          </a:p>
          <a:p>
            <a:pPr marL="12700" marR="85725">
              <a:lnSpc>
                <a:spcPct val="100000"/>
              </a:lnSpc>
              <a:spcBef>
                <a:spcPts val="5"/>
              </a:spcBef>
              <a:buAutoNum type="arabicPeriod" startAt="2"/>
              <a:tabLst>
                <a:tab pos="254000" algn="l"/>
              </a:tabLst>
            </a:pPr>
            <a:r>
              <a:rPr sz="1700" spc="-5" dirty="0">
                <a:solidFill>
                  <a:srgbClr val="4D4D4D"/>
                </a:solidFill>
                <a:latin typeface="Arial"/>
                <a:cs typeface="Arial"/>
              </a:rPr>
              <a:t>Once</a:t>
            </a:r>
            <a:r>
              <a:rPr sz="1700" spc="10" dirty="0">
                <a:solidFill>
                  <a:srgbClr val="4D4D4D"/>
                </a:solidFill>
                <a:latin typeface="Arial"/>
                <a:cs typeface="Arial"/>
              </a:rPr>
              <a:t> </a:t>
            </a:r>
            <a:r>
              <a:rPr sz="1700" spc="-10" dirty="0">
                <a:solidFill>
                  <a:srgbClr val="4D4D4D"/>
                </a:solidFill>
                <a:latin typeface="Arial"/>
                <a:cs typeface="Arial"/>
              </a:rPr>
              <a:t>you</a:t>
            </a:r>
            <a:r>
              <a:rPr sz="1700" spc="35" dirty="0">
                <a:solidFill>
                  <a:srgbClr val="4D4D4D"/>
                </a:solidFill>
                <a:latin typeface="Arial"/>
                <a:cs typeface="Arial"/>
              </a:rPr>
              <a:t> </a:t>
            </a:r>
            <a:r>
              <a:rPr sz="1700" dirty="0">
                <a:solidFill>
                  <a:srgbClr val="4D4D4D"/>
                </a:solidFill>
                <a:latin typeface="Arial"/>
                <a:cs typeface="Arial"/>
              </a:rPr>
              <a:t>complete</a:t>
            </a:r>
            <a:r>
              <a:rPr sz="1700" spc="10" dirty="0">
                <a:solidFill>
                  <a:srgbClr val="4D4D4D"/>
                </a:solidFill>
                <a:latin typeface="Arial"/>
                <a:cs typeface="Arial"/>
              </a:rPr>
              <a:t> </a:t>
            </a:r>
            <a:r>
              <a:rPr sz="1700" spc="-5" dirty="0">
                <a:solidFill>
                  <a:srgbClr val="4D4D4D"/>
                </a:solidFill>
                <a:latin typeface="Arial"/>
                <a:cs typeface="Arial"/>
              </a:rPr>
              <a:t>the</a:t>
            </a:r>
            <a:r>
              <a:rPr sz="1700" spc="10" dirty="0">
                <a:solidFill>
                  <a:srgbClr val="4D4D4D"/>
                </a:solidFill>
                <a:latin typeface="Arial"/>
                <a:cs typeface="Arial"/>
              </a:rPr>
              <a:t> </a:t>
            </a:r>
            <a:r>
              <a:rPr sz="1700" dirty="0">
                <a:solidFill>
                  <a:srgbClr val="4D4D4D"/>
                </a:solidFill>
                <a:latin typeface="Arial"/>
                <a:cs typeface="Arial"/>
              </a:rPr>
              <a:t>evaluation</a:t>
            </a:r>
            <a:r>
              <a:rPr sz="1700" spc="10" dirty="0">
                <a:solidFill>
                  <a:srgbClr val="4D4D4D"/>
                </a:solidFill>
                <a:latin typeface="Arial"/>
                <a:cs typeface="Arial"/>
              </a:rPr>
              <a:t> </a:t>
            </a:r>
            <a:r>
              <a:rPr sz="1700" spc="-5" dirty="0">
                <a:solidFill>
                  <a:srgbClr val="4D4D4D"/>
                </a:solidFill>
                <a:latin typeface="Arial"/>
                <a:cs typeface="Arial"/>
              </a:rPr>
              <a:t>form,</a:t>
            </a:r>
            <a:r>
              <a:rPr sz="1700" spc="10" dirty="0">
                <a:solidFill>
                  <a:srgbClr val="4D4D4D"/>
                </a:solidFill>
                <a:latin typeface="Arial"/>
                <a:cs typeface="Arial"/>
              </a:rPr>
              <a:t> </a:t>
            </a:r>
            <a:r>
              <a:rPr sz="1700" spc="-5" dirty="0">
                <a:solidFill>
                  <a:srgbClr val="4D4D4D"/>
                </a:solidFill>
                <a:latin typeface="Arial"/>
                <a:cs typeface="Arial"/>
              </a:rPr>
              <a:t>your</a:t>
            </a:r>
            <a:r>
              <a:rPr sz="1700" spc="30" dirty="0">
                <a:solidFill>
                  <a:srgbClr val="4D4D4D"/>
                </a:solidFill>
                <a:latin typeface="Arial"/>
                <a:cs typeface="Arial"/>
              </a:rPr>
              <a:t> </a:t>
            </a:r>
            <a:r>
              <a:rPr sz="1700" spc="-5" dirty="0">
                <a:solidFill>
                  <a:srgbClr val="4D4D4D"/>
                </a:solidFill>
                <a:latin typeface="Arial"/>
                <a:cs typeface="Arial"/>
              </a:rPr>
              <a:t>certificate</a:t>
            </a:r>
            <a:r>
              <a:rPr sz="1700" spc="10" dirty="0">
                <a:solidFill>
                  <a:srgbClr val="4D4D4D"/>
                </a:solidFill>
                <a:latin typeface="Arial"/>
                <a:cs typeface="Arial"/>
              </a:rPr>
              <a:t> </a:t>
            </a:r>
            <a:r>
              <a:rPr sz="1700" spc="-5" dirty="0">
                <a:solidFill>
                  <a:srgbClr val="4D4D4D"/>
                </a:solidFill>
                <a:latin typeface="Arial"/>
                <a:cs typeface="Arial"/>
              </a:rPr>
              <a:t>will</a:t>
            </a:r>
            <a:r>
              <a:rPr sz="1700" spc="-10" dirty="0">
                <a:solidFill>
                  <a:srgbClr val="4D4D4D"/>
                </a:solidFill>
                <a:latin typeface="Arial"/>
                <a:cs typeface="Arial"/>
              </a:rPr>
              <a:t> </a:t>
            </a:r>
            <a:r>
              <a:rPr sz="1700" dirty="0">
                <a:solidFill>
                  <a:srgbClr val="4D4D4D"/>
                </a:solidFill>
                <a:latin typeface="Arial"/>
                <a:cs typeface="Arial"/>
              </a:rPr>
              <a:t>auto-generate.</a:t>
            </a:r>
            <a:r>
              <a:rPr sz="1700" spc="40" dirty="0">
                <a:solidFill>
                  <a:srgbClr val="4D4D4D"/>
                </a:solidFill>
                <a:latin typeface="Arial"/>
                <a:cs typeface="Arial"/>
              </a:rPr>
              <a:t> </a:t>
            </a:r>
            <a:r>
              <a:rPr sz="1700" dirty="0">
                <a:solidFill>
                  <a:srgbClr val="4D4D4D"/>
                </a:solidFill>
                <a:latin typeface="Arial"/>
                <a:cs typeface="Arial"/>
              </a:rPr>
              <a:t>Please print</a:t>
            </a:r>
            <a:r>
              <a:rPr sz="1700" spc="-5" dirty="0">
                <a:solidFill>
                  <a:srgbClr val="4D4D4D"/>
                </a:solidFill>
                <a:latin typeface="Arial"/>
                <a:cs typeface="Arial"/>
              </a:rPr>
              <a:t> </a:t>
            </a:r>
            <a:r>
              <a:rPr sz="1700" dirty="0">
                <a:solidFill>
                  <a:srgbClr val="4D4D4D"/>
                </a:solidFill>
                <a:latin typeface="Arial"/>
                <a:cs typeface="Arial"/>
              </a:rPr>
              <a:t>a</a:t>
            </a:r>
            <a:r>
              <a:rPr sz="1700" spc="15" dirty="0">
                <a:solidFill>
                  <a:srgbClr val="4D4D4D"/>
                </a:solidFill>
                <a:latin typeface="Arial"/>
                <a:cs typeface="Arial"/>
              </a:rPr>
              <a:t> </a:t>
            </a:r>
            <a:r>
              <a:rPr sz="1700" dirty="0">
                <a:solidFill>
                  <a:srgbClr val="4D4D4D"/>
                </a:solidFill>
                <a:latin typeface="Arial"/>
                <a:cs typeface="Arial"/>
              </a:rPr>
              <a:t>copy</a:t>
            </a:r>
            <a:r>
              <a:rPr sz="1700" spc="10" dirty="0">
                <a:solidFill>
                  <a:srgbClr val="4D4D4D"/>
                </a:solidFill>
                <a:latin typeface="Arial"/>
                <a:cs typeface="Arial"/>
              </a:rPr>
              <a:t> </a:t>
            </a:r>
            <a:r>
              <a:rPr sz="1700" spc="-5" dirty="0">
                <a:solidFill>
                  <a:srgbClr val="4D4D4D"/>
                </a:solidFill>
                <a:latin typeface="Arial"/>
                <a:cs typeface="Arial"/>
              </a:rPr>
              <a:t>for</a:t>
            </a:r>
            <a:r>
              <a:rPr sz="1700" spc="5" dirty="0">
                <a:solidFill>
                  <a:srgbClr val="4D4D4D"/>
                </a:solidFill>
                <a:latin typeface="Arial"/>
                <a:cs typeface="Arial"/>
              </a:rPr>
              <a:t> </a:t>
            </a:r>
            <a:r>
              <a:rPr sz="1700" spc="-5" dirty="0">
                <a:solidFill>
                  <a:srgbClr val="4D4D4D"/>
                </a:solidFill>
                <a:latin typeface="Arial"/>
                <a:cs typeface="Arial"/>
              </a:rPr>
              <a:t>your</a:t>
            </a:r>
            <a:r>
              <a:rPr sz="1700" spc="30" dirty="0">
                <a:solidFill>
                  <a:srgbClr val="4D4D4D"/>
                </a:solidFill>
                <a:latin typeface="Arial"/>
                <a:cs typeface="Arial"/>
              </a:rPr>
              <a:t> </a:t>
            </a:r>
            <a:r>
              <a:rPr sz="1700" dirty="0">
                <a:solidFill>
                  <a:srgbClr val="4D4D4D"/>
                </a:solidFill>
                <a:latin typeface="Arial"/>
                <a:cs typeface="Arial"/>
              </a:rPr>
              <a:t>records.</a:t>
            </a:r>
            <a:r>
              <a:rPr sz="1700" spc="-90" dirty="0">
                <a:solidFill>
                  <a:srgbClr val="4D4D4D"/>
                </a:solidFill>
                <a:latin typeface="Arial"/>
                <a:cs typeface="Arial"/>
              </a:rPr>
              <a:t> </a:t>
            </a:r>
            <a:r>
              <a:rPr sz="1700" dirty="0">
                <a:solidFill>
                  <a:srgbClr val="4D4D4D"/>
                </a:solidFill>
                <a:latin typeface="Arial"/>
                <a:cs typeface="Arial"/>
              </a:rPr>
              <a:t>A</a:t>
            </a:r>
            <a:r>
              <a:rPr sz="1700" spc="-95" dirty="0">
                <a:solidFill>
                  <a:srgbClr val="4D4D4D"/>
                </a:solidFill>
                <a:latin typeface="Arial"/>
                <a:cs typeface="Arial"/>
              </a:rPr>
              <a:t> </a:t>
            </a:r>
            <a:r>
              <a:rPr sz="1700" dirty="0">
                <a:solidFill>
                  <a:srgbClr val="4D4D4D"/>
                </a:solidFill>
                <a:latin typeface="Arial"/>
                <a:cs typeface="Arial"/>
              </a:rPr>
              <a:t>copy </a:t>
            </a:r>
            <a:r>
              <a:rPr sz="1700" spc="-455" dirty="0">
                <a:solidFill>
                  <a:srgbClr val="4D4D4D"/>
                </a:solidFill>
                <a:latin typeface="Arial"/>
                <a:cs typeface="Arial"/>
              </a:rPr>
              <a:t> </a:t>
            </a:r>
            <a:r>
              <a:rPr sz="1700" dirty="0">
                <a:solidFill>
                  <a:srgbClr val="4D4D4D"/>
                </a:solidFill>
                <a:latin typeface="Arial"/>
                <a:cs typeface="Arial"/>
              </a:rPr>
              <a:t>of </a:t>
            </a:r>
            <a:r>
              <a:rPr sz="1700" spc="-5" dirty="0">
                <a:solidFill>
                  <a:srgbClr val="4D4D4D"/>
                </a:solidFill>
                <a:latin typeface="Arial"/>
                <a:cs typeface="Arial"/>
              </a:rPr>
              <a:t>your</a:t>
            </a:r>
            <a:r>
              <a:rPr sz="1700" spc="25" dirty="0">
                <a:solidFill>
                  <a:srgbClr val="4D4D4D"/>
                </a:solidFill>
                <a:latin typeface="Arial"/>
                <a:cs typeface="Arial"/>
              </a:rPr>
              <a:t> </a:t>
            </a:r>
            <a:r>
              <a:rPr sz="1700" dirty="0">
                <a:solidFill>
                  <a:srgbClr val="4D4D4D"/>
                </a:solidFill>
                <a:latin typeface="Arial"/>
                <a:cs typeface="Arial"/>
              </a:rPr>
              <a:t>credits</a:t>
            </a:r>
            <a:r>
              <a:rPr sz="1700" spc="-5" dirty="0">
                <a:solidFill>
                  <a:srgbClr val="4D4D4D"/>
                </a:solidFill>
                <a:latin typeface="Arial"/>
                <a:cs typeface="Arial"/>
              </a:rPr>
              <a:t> will</a:t>
            </a:r>
            <a:r>
              <a:rPr sz="1700" spc="5" dirty="0">
                <a:solidFill>
                  <a:srgbClr val="4D4D4D"/>
                </a:solidFill>
                <a:latin typeface="Arial"/>
                <a:cs typeface="Arial"/>
              </a:rPr>
              <a:t> </a:t>
            </a:r>
            <a:r>
              <a:rPr sz="1700" dirty="0">
                <a:solidFill>
                  <a:srgbClr val="4D4D4D"/>
                </a:solidFill>
                <a:latin typeface="Arial"/>
                <a:cs typeface="Arial"/>
              </a:rPr>
              <a:t>be</a:t>
            </a:r>
            <a:r>
              <a:rPr sz="1700" spc="5" dirty="0">
                <a:solidFill>
                  <a:srgbClr val="4D4D4D"/>
                </a:solidFill>
                <a:latin typeface="Arial"/>
                <a:cs typeface="Arial"/>
              </a:rPr>
              <a:t> </a:t>
            </a:r>
            <a:r>
              <a:rPr sz="1700" dirty="0">
                <a:solidFill>
                  <a:srgbClr val="4D4D4D"/>
                </a:solidFill>
                <a:latin typeface="Arial"/>
                <a:cs typeface="Arial"/>
              </a:rPr>
              <a:t>saved</a:t>
            </a:r>
            <a:r>
              <a:rPr sz="1700" spc="-5" dirty="0">
                <a:solidFill>
                  <a:srgbClr val="4D4D4D"/>
                </a:solidFill>
                <a:latin typeface="Arial"/>
                <a:cs typeface="Arial"/>
              </a:rPr>
              <a:t> </a:t>
            </a:r>
            <a:r>
              <a:rPr sz="1700" dirty="0">
                <a:solidFill>
                  <a:srgbClr val="4D4D4D"/>
                </a:solidFill>
                <a:latin typeface="Arial"/>
                <a:cs typeface="Arial"/>
              </a:rPr>
              <a:t>on</a:t>
            </a:r>
            <a:r>
              <a:rPr sz="1700" spc="5" dirty="0">
                <a:solidFill>
                  <a:srgbClr val="4D4D4D"/>
                </a:solidFill>
                <a:latin typeface="Arial"/>
                <a:cs typeface="Arial"/>
              </a:rPr>
              <a:t> </a:t>
            </a:r>
            <a:r>
              <a:rPr sz="1700" spc="-5" dirty="0">
                <a:solidFill>
                  <a:srgbClr val="4D4D4D"/>
                </a:solidFill>
                <a:latin typeface="Arial"/>
                <a:cs typeface="Arial"/>
              </a:rPr>
              <a:t>your</a:t>
            </a:r>
            <a:r>
              <a:rPr sz="1700" spc="30" dirty="0">
                <a:solidFill>
                  <a:srgbClr val="4D4D4D"/>
                </a:solidFill>
                <a:latin typeface="Arial"/>
                <a:cs typeface="Arial"/>
              </a:rPr>
              <a:t> </a:t>
            </a:r>
            <a:r>
              <a:rPr sz="1700" dirty="0">
                <a:solidFill>
                  <a:srgbClr val="4D4D4D"/>
                </a:solidFill>
                <a:latin typeface="Arial"/>
                <a:cs typeface="Arial"/>
              </a:rPr>
              <a:t>transcript </a:t>
            </a:r>
            <a:r>
              <a:rPr sz="1700" spc="-5" dirty="0">
                <a:solidFill>
                  <a:srgbClr val="4D4D4D"/>
                </a:solidFill>
                <a:latin typeface="Arial"/>
                <a:cs typeface="Arial"/>
              </a:rPr>
              <a:t>that</a:t>
            </a:r>
            <a:r>
              <a:rPr sz="1700" spc="10" dirty="0">
                <a:solidFill>
                  <a:srgbClr val="4D4D4D"/>
                </a:solidFill>
                <a:latin typeface="Arial"/>
                <a:cs typeface="Arial"/>
              </a:rPr>
              <a:t> </a:t>
            </a:r>
            <a:r>
              <a:rPr sz="1700" dirty="0">
                <a:solidFill>
                  <a:srgbClr val="4D4D4D"/>
                </a:solidFill>
                <a:latin typeface="Arial"/>
                <a:cs typeface="Arial"/>
              </a:rPr>
              <a:t>can</a:t>
            </a:r>
            <a:r>
              <a:rPr sz="1700" spc="10" dirty="0">
                <a:solidFill>
                  <a:srgbClr val="4D4D4D"/>
                </a:solidFill>
                <a:latin typeface="Arial"/>
                <a:cs typeface="Arial"/>
              </a:rPr>
              <a:t> </a:t>
            </a:r>
            <a:r>
              <a:rPr sz="1700" dirty="0">
                <a:solidFill>
                  <a:srgbClr val="4D4D4D"/>
                </a:solidFill>
                <a:latin typeface="Arial"/>
                <a:cs typeface="Arial"/>
              </a:rPr>
              <a:t>be</a:t>
            </a:r>
            <a:r>
              <a:rPr sz="1700" spc="5" dirty="0">
                <a:solidFill>
                  <a:srgbClr val="4D4D4D"/>
                </a:solidFill>
                <a:latin typeface="Arial"/>
                <a:cs typeface="Arial"/>
              </a:rPr>
              <a:t> </a:t>
            </a:r>
            <a:r>
              <a:rPr sz="1700" spc="-5" dirty="0">
                <a:solidFill>
                  <a:srgbClr val="4D4D4D"/>
                </a:solidFill>
                <a:latin typeface="Arial"/>
                <a:cs typeface="Arial"/>
              </a:rPr>
              <a:t>found</a:t>
            </a:r>
            <a:r>
              <a:rPr sz="1700" spc="5" dirty="0">
                <a:solidFill>
                  <a:srgbClr val="4D4D4D"/>
                </a:solidFill>
                <a:latin typeface="Arial"/>
                <a:cs typeface="Arial"/>
              </a:rPr>
              <a:t> </a:t>
            </a:r>
            <a:r>
              <a:rPr sz="1700" dirty="0">
                <a:solidFill>
                  <a:srgbClr val="4D4D4D"/>
                </a:solidFill>
                <a:latin typeface="Arial"/>
                <a:cs typeface="Arial"/>
              </a:rPr>
              <a:t>under</a:t>
            </a:r>
            <a:r>
              <a:rPr sz="1700" spc="20" dirty="0">
                <a:solidFill>
                  <a:srgbClr val="4D4D4D"/>
                </a:solidFill>
                <a:latin typeface="Arial"/>
                <a:cs typeface="Arial"/>
              </a:rPr>
              <a:t> </a:t>
            </a:r>
            <a:r>
              <a:rPr sz="1700" spc="-5" dirty="0">
                <a:solidFill>
                  <a:srgbClr val="4D4D4D"/>
                </a:solidFill>
                <a:latin typeface="Arial"/>
                <a:cs typeface="Arial"/>
              </a:rPr>
              <a:t>“My </a:t>
            </a:r>
            <a:r>
              <a:rPr sz="1700" dirty="0">
                <a:solidFill>
                  <a:srgbClr val="4D4D4D"/>
                </a:solidFill>
                <a:latin typeface="Arial"/>
                <a:cs typeface="Arial"/>
              </a:rPr>
              <a:t>CME”</a:t>
            </a:r>
            <a:r>
              <a:rPr sz="1700" spc="-20" dirty="0">
                <a:solidFill>
                  <a:srgbClr val="4D4D4D"/>
                </a:solidFill>
                <a:latin typeface="Arial"/>
                <a:cs typeface="Arial"/>
              </a:rPr>
              <a:t> </a:t>
            </a:r>
            <a:r>
              <a:rPr sz="1700" spc="-5" dirty="0">
                <a:solidFill>
                  <a:srgbClr val="4D4D4D"/>
                </a:solidFill>
                <a:latin typeface="Arial"/>
                <a:cs typeface="Arial"/>
              </a:rPr>
              <a:t>then</a:t>
            </a:r>
            <a:r>
              <a:rPr sz="1700" spc="5" dirty="0">
                <a:solidFill>
                  <a:srgbClr val="4D4D4D"/>
                </a:solidFill>
                <a:latin typeface="Arial"/>
                <a:cs typeface="Arial"/>
              </a:rPr>
              <a:t> </a:t>
            </a:r>
            <a:r>
              <a:rPr sz="1700" dirty="0">
                <a:solidFill>
                  <a:srgbClr val="4D4D4D"/>
                </a:solidFill>
                <a:latin typeface="Arial"/>
                <a:cs typeface="Arial"/>
              </a:rPr>
              <a:t>click</a:t>
            </a:r>
            <a:r>
              <a:rPr sz="1700" spc="-15" dirty="0">
                <a:solidFill>
                  <a:srgbClr val="4D4D4D"/>
                </a:solidFill>
                <a:latin typeface="Arial"/>
                <a:cs typeface="Arial"/>
              </a:rPr>
              <a:t> </a:t>
            </a:r>
            <a:r>
              <a:rPr sz="1700" spc="-5" dirty="0">
                <a:solidFill>
                  <a:srgbClr val="4D4D4D"/>
                </a:solidFill>
                <a:latin typeface="Arial"/>
                <a:cs typeface="Arial"/>
              </a:rPr>
              <a:t>“Transcript.”</a:t>
            </a:r>
            <a:endParaRPr sz="1700">
              <a:latin typeface="Arial"/>
              <a:cs typeface="Arial"/>
            </a:endParaRPr>
          </a:p>
          <a:p>
            <a:pPr>
              <a:lnSpc>
                <a:spcPct val="100000"/>
              </a:lnSpc>
              <a:spcBef>
                <a:spcPts val="25"/>
              </a:spcBef>
              <a:buClr>
                <a:srgbClr val="4D4D4D"/>
              </a:buClr>
              <a:buFont typeface="Arial"/>
              <a:buAutoNum type="arabicPeriod" startAt="2"/>
            </a:pPr>
            <a:endParaRPr sz="1750">
              <a:latin typeface="Arial"/>
              <a:cs typeface="Arial"/>
            </a:endParaRPr>
          </a:p>
          <a:p>
            <a:pPr marL="253365" indent="-241300">
              <a:lnSpc>
                <a:spcPct val="100000"/>
              </a:lnSpc>
              <a:buAutoNum type="arabicPeriod" startAt="2"/>
              <a:tabLst>
                <a:tab pos="254000" algn="l"/>
              </a:tabLst>
            </a:pPr>
            <a:r>
              <a:rPr sz="1700" dirty="0">
                <a:solidFill>
                  <a:srgbClr val="4D4D4D"/>
                </a:solidFill>
                <a:latin typeface="Arial"/>
                <a:cs typeface="Arial"/>
              </a:rPr>
              <a:t>For</a:t>
            </a:r>
            <a:r>
              <a:rPr sz="1700" spc="-10" dirty="0">
                <a:solidFill>
                  <a:srgbClr val="4D4D4D"/>
                </a:solidFill>
                <a:latin typeface="Arial"/>
                <a:cs typeface="Arial"/>
              </a:rPr>
              <a:t> </a:t>
            </a:r>
            <a:r>
              <a:rPr sz="1700" dirty="0">
                <a:solidFill>
                  <a:srgbClr val="4D4D4D"/>
                </a:solidFill>
                <a:latin typeface="Arial"/>
                <a:cs typeface="Arial"/>
              </a:rPr>
              <a:t>additional</a:t>
            </a:r>
            <a:r>
              <a:rPr sz="1700" spc="5" dirty="0">
                <a:solidFill>
                  <a:srgbClr val="4D4D4D"/>
                </a:solidFill>
                <a:latin typeface="Arial"/>
                <a:cs typeface="Arial"/>
              </a:rPr>
              <a:t> </a:t>
            </a:r>
            <a:r>
              <a:rPr sz="1700" dirty="0">
                <a:solidFill>
                  <a:srgbClr val="4D4D4D"/>
                </a:solidFill>
                <a:latin typeface="Arial"/>
                <a:cs typeface="Arial"/>
              </a:rPr>
              <a:t>questions</a:t>
            </a:r>
            <a:r>
              <a:rPr sz="1700" spc="10" dirty="0">
                <a:solidFill>
                  <a:srgbClr val="4D4D4D"/>
                </a:solidFill>
                <a:latin typeface="Arial"/>
                <a:cs typeface="Arial"/>
              </a:rPr>
              <a:t> </a:t>
            </a:r>
            <a:r>
              <a:rPr sz="1700" dirty="0">
                <a:solidFill>
                  <a:srgbClr val="4D4D4D"/>
                </a:solidFill>
                <a:latin typeface="Arial"/>
                <a:cs typeface="Arial"/>
              </a:rPr>
              <a:t>or</a:t>
            </a:r>
            <a:r>
              <a:rPr sz="1700" spc="5" dirty="0">
                <a:solidFill>
                  <a:srgbClr val="4D4D4D"/>
                </a:solidFill>
                <a:latin typeface="Arial"/>
                <a:cs typeface="Arial"/>
              </a:rPr>
              <a:t> </a:t>
            </a:r>
            <a:r>
              <a:rPr sz="1700" dirty="0">
                <a:solidFill>
                  <a:srgbClr val="4D4D4D"/>
                </a:solidFill>
                <a:latin typeface="Arial"/>
                <a:cs typeface="Arial"/>
              </a:rPr>
              <a:t>assistance,</a:t>
            </a:r>
            <a:r>
              <a:rPr sz="1700" spc="5" dirty="0">
                <a:solidFill>
                  <a:srgbClr val="4D4D4D"/>
                </a:solidFill>
                <a:latin typeface="Arial"/>
                <a:cs typeface="Arial"/>
              </a:rPr>
              <a:t> </a:t>
            </a:r>
            <a:r>
              <a:rPr sz="1700" dirty="0">
                <a:solidFill>
                  <a:srgbClr val="4D4D4D"/>
                </a:solidFill>
                <a:latin typeface="Arial"/>
                <a:cs typeface="Arial"/>
              </a:rPr>
              <a:t>please</a:t>
            </a:r>
            <a:r>
              <a:rPr sz="1700" spc="-5" dirty="0">
                <a:solidFill>
                  <a:srgbClr val="4D4D4D"/>
                </a:solidFill>
                <a:latin typeface="Arial"/>
                <a:cs typeface="Arial"/>
              </a:rPr>
              <a:t> </a:t>
            </a:r>
            <a:r>
              <a:rPr sz="1700" dirty="0">
                <a:solidFill>
                  <a:srgbClr val="4D4D4D"/>
                </a:solidFill>
                <a:latin typeface="Arial"/>
                <a:cs typeface="Arial"/>
              </a:rPr>
              <a:t>email</a:t>
            </a:r>
            <a:r>
              <a:rPr sz="1700" spc="-10" dirty="0">
                <a:solidFill>
                  <a:srgbClr val="4D4D4D"/>
                </a:solidFill>
                <a:latin typeface="Arial"/>
                <a:cs typeface="Arial"/>
              </a:rPr>
              <a:t> </a:t>
            </a:r>
            <a:r>
              <a:rPr sz="1700" spc="-5" dirty="0">
                <a:solidFill>
                  <a:srgbClr val="4D4D4D"/>
                </a:solidFill>
                <a:latin typeface="Arial"/>
                <a:cs typeface="Arial"/>
                <a:hlinkClick r:id="rId6"/>
              </a:rPr>
              <a:t>cme@northwestern.edu</a:t>
            </a:r>
            <a:endParaRPr sz="1700">
              <a:latin typeface="Arial"/>
              <a:cs typeface="Arial"/>
            </a:endParaRPr>
          </a:p>
        </p:txBody>
      </p:sp>
      <p:pic>
        <p:nvPicPr>
          <p:cNvPr id="15" name="object 15"/>
          <p:cNvPicPr/>
          <p:nvPr/>
        </p:nvPicPr>
        <p:blipFill>
          <a:blip r:embed="rId7" cstate="print"/>
          <a:stretch>
            <a:fillRect/>
          </a:stretch>
        </p:blipFill>
        <p:spPr>
          <a:xfrm>
            <a:off x="5151120" y="6277355"/>
            <a:ext cx="2470403" cy="345947"/>
          </a:xfrm>
          <a:prstGeom prst="rect">
            <a:avLst/>
          </a:prstGeom>
        </p:spPr>
      </p:pic>
      <p:sp>
        <p:nvSpPr>
          <p:cNvPr id="16" name="object 16"/>
          <p:cNvSpPr txBox="1"/>
          <p:nvPr/>
        </p:nvSpPr>
        <p:spPr>
          <a:xfrm>
            <a:off x="1838143" y="1272203"/>
            <a:ext cx="8432165" cy="1196340"/>
          </a:xfrm>
          <a:prstGeom prst="rect">
            <a:avLst/>
          </a:prstGeom>
        </p:spPr>
        <p:txBody>
          <a:bodyPr vert="horz" wrap="square" lIns="0" tIns="12065" rIns="0" bIns="0" rtlCol="0">
            <a:spAutoFit/>
          </a:bodyPr>
          <a:lstStyle/>
          <a:p>
            <a:pPr algn="ctr">
              <a:lnSpc>
                <a:spcPct val="100000"/>
              </a:lnSpc>
              <a:spcBef>
                <a:spcPts val="95"/>
              </a:spcBef>
            </a:pPr>
            <a:r>
              <a:rPr sz="2800" spc="-50" dirty="0">
                <a:solidFill>
                  <a:srgbClr val="798189"/>
                </a:solidFill>
                <a:latin typeface="Arial"/>
                <a:cs typeface="Arial"/>
              </a:rPr>
              <a:t>*NOTE*</a:t>
            </a:r>
            <a:r>
              <a:rPr sz="2800" spc="-90" dirty="0">
                <a:solidFill>
                  <a:srgbClr val="798189"/>
                </a:solidFill>
                <a:latin typeface="Arial"/>
                <a:cs typeface="Arial"/>
              </a:rPr>
              <a:t> </a:t>
            </a:r>
            <a:r>
              <a:rPr sz="2800" spc="-45" dirty="0">
                <a:solidFill>
                  <a:srgbClr val="798189"/>
                </a:solidFill>
                <a:latin typeface="Arial"/>
                <a:cs typeface="Arial"/>
              </a:rPr>
              <a:t>Credits</a:t>
            </a:r>
            <a:r>
              <a:rPr sz="2800" spc="-114" dirty="0">
                <a:solidFill>
                  <a:srgbClr val="798189"/>
                </a:solidFill>
                <a:latin typeface="Arial"/>
                <a:cs typeface="Arial"/>
              </a:rPr>
              <a:t> </a:t>
            </a:r>
            <a:r>
              <a:rPr sz="2800" spc="-40" dirty="0">
                <a:solidFill>
                  <a:srgbClr val="798189"/>
                </a:solidFill>
                <a:latin typeface="Arial"/>
                <a:cs typeface="Arial"/>
              </a:rPr>
              <a:t>must</a:t>
            </a:r>
            <a:r>
              <a:rPr sz="2800" spc="-105" dirty="0">
                <a:solidFill>
                  <a:srgbClr val="798189"/>
                </a:solidFill>
                <a:latin typeface="Arial"/>
                <a:cs typeface="Arial"/>
              </a:rPr>
              <a:t> </a:t>
            </a:r>
            <a:r>
              <a:rPr sz="2800" spc="-30" dirty="0">
                <a:solidFill>
                  <a:srgbClr val="798189"/>
                </a:solidFill>
                <a:latin typeface="Arial"/>
                <a:cs typeface="Arial"/>
              </a:rPr>
              <a:t>be</a:t>
            </a:r>
            <a:r>
              <a:rPr sz="2800" spc="-85" dirty="0">
                <a:solidFill>
                  <a:srgbClr val="798189"/>
                </a:solidFill>
                <a:latin typeface="Arial"/>
                <a:cs typeface="Arial"/>
              </a:rPr>
              <a:t> </a:t>
            </a:r>
            <a:r>
              <a:rPr sz="2800" spc="-45" dirty="0">
                <a:solidFill>
                  <a:srgbClr val="798189"/>
                </a:solidFill>
                <a:latin typeface="Arial"/>
                <a:cs typeface="Arial"/>
              </a:rPr>
              <a:t>claimed</a:t>
            </a:r>
            <a:r>
              <a:rPr sz="2800" spc="-100" dirty="0">
                <a:solidFill>
                  <a:srgbClr val="798189"/>
                </a:solidFill>
                <a:latin typeface="Arial"/>
                <a:cs typeface="Arial"/>
              </a:rPr>
              <a:t> </a:t>
            </a:r>
            <a:r>
              <a:rPr sz="2800" spc="-25" dirty="0">
                <a:solidFill>
                  <a:srgbClr val="798189"/>
                </a:solidFill>
                <a:latin typeface="Arial"/>
                <a:cs typeface="Arial"/>
              </a:rPr>
              <a:t>by</a:t>
            </a:r>
            <a:r>
              <a:rPr sz="2800" spc="-100" dirty="0">
                <a:solidFill>
                  <a:srgbClr val="798189"/>
                </a:solidFill>
                <a:latin typeface="Arial"/>
                <a:cs typeface="Arial"/>
              </a:rPr>
              <a:t> </a:t>
            </a:r>
            <a:r>
              <a:rPr sz="2800" b="1" spc="-45" dirty="0">
                <a:solidFill>
                  <a:srgbClr val="1C488A"/>
                </a:solidFill>
                <a:latin typeface="Arial"/>
                <a:cs typeface="Arial"/>
              </a:rPr>
              <a:t>June</a:t>
            </a:r>
            <a:r>
              <a:rPr sz="2800" b="1" spc="-80" dirty="0">
                <a:solidFill>
                  <a:srgbClr val="1C488A"/>
                </a:solidFill>
                <a:latin typeface="Arial"/>
                <a:cs typeface="Arial"/>
              </a:rPr>
              <a:t> </a:t>
            </a:r>
            <a:r>
              <a:rPr sz="2800" b="1" spc="-35" dirty="0">
                <a:solidFill>
                  <a:srgbClr val="1C488A"/>
                </a:solidFill>
                <a:latin typeface="Arial"/>
                <a:cs typeface="Arial"/>
              </a:rPr>
              <a:t>30</a:t>
            </a:r>
            <a:r>
              <a:rPr sz="2775" b="1" spc="-52" baseline="25525" dirty="0">
                <a:solidFill>
                  <a:srgbClr val="1C488A"/>
                </a:solidFill>
                <a:latin typeface="Arial"/>
                <a:cs typeface="Arial"/>
              </a:rPr>
              <a:t>th</a:t>
            </a:r>
            <a:r>
              <a:rPr sz="2800" b="1" spc="-35" dirty="0">
                <a:solidFill>
                  <a:srgbClr val="1C488A"/>
                </a:solidFill>
                <a:latin typeface="Arial"/>
                <a:cs typeface="Arial"/>
              </a:rPr>
              <a:t>,</a:t>
            </a:r>
            <a:r>
              <a:rPr sz="2800" b="1" spc="-100" dirty="0">
                <a:solidFill>
                  <a:srgbClr val="1C488A"/>
                </a:solidFill>
                <a:latin typeface="Arial"/>
                <a:cs typeface="Arial"/>
              </a:rPr>
              <a:t> </a:t>
            </a:r>
            <a:r>
              <a:rPr sz="2800" b="1" spc="-50" dirty="0">
                <a:solidFill>
                  <a:srgbClr val="1C488A"/>
                </a:solidFill>
                <a:latin typeface="Arial"/>
                <a:cs typeface="Arial"/>
              </a:rPr>
              <a:t>2021</a:t>
            </a:r>
            <a:endParaRPr sz="2800">
              <a:latin typeface="Arial"/>
              <a:cs typeface="Arial"/>
            </a:endParaRPr>
          </a:p>
          <a:p>
            <a:pPr algn="ctr">
              <a:lnSpc>
                <a:spcPct val="100000"/>
              </a:lnSpc>
              <a:spcBef>
                <a:spcPts val="2505"/>
              </a:spcBef>
            </a:pPr>
            <a:r>
              <a:rPr sz="2800" b="1" u="heavy" spc="-45" dirty="0">
                <a:solidFill>
                  <a:srgbClr val="1C488A"/>
                </a:solidFill>
                <a:uFill>
                  <a:solidFill>
                    <a:srgbClr val="1C488A"/>
                  </a:solidFill>
                </a:uFill>
                <a:latin typeface="Arial"/>
                <a:cs typeface="Arial"/>
              </a:rPr>
              <a:t>Email</a:t>
            </a:r>
            <a:r>
              <a:rPr sz="2800" b="1" u="heavy" spc="-125" dirty="0">
                <a:solidFill>
                  <a:srgbClr val="1C488A"/>
                </a:solidFill>
                <a:uFill>
                  <a:solidFill>
                    <a:srgbClr val="1C488A"/>
                  </a:solidFill>
                </a:uFill>
                <a:latin typeface="Arial"/>
                <a:cs typeface="Arial"/>
              </a:rPr>
              <a:t> </a:t>
            </a:r>
            <a:r>
              <a:rPr sz="2800" b="1" u="heavy" spc="-25" dirty="0">
                <a:solidFill>
                  <a:srgbClr val="1C488A"/>
                </a:solidFill>
                <a:uFill>
                  <a:solidFill>
                    <a:srgbClr val="1C488A"/>
                  </a:solidFill>
                </a:uFill>
                <a:latin typeface="Arial"/>
                <a:cs typeface="Arial"/>
              </a:rPr>
              <a:t>to</a:t>
            </a:r>
            <a:r>
              <a:rPr sz="2800" b="1" u="heavy" spc="-100" dirty="0">
                <a:solidFill>
                  <a:srgbClr val="1C488A"/>
                </a:solidFill>
                <a:uFill>
                  <a:solidFill>
                    <a:srgbClr val="1C488A"/>
                  </a:solidFill>
                </a:uFill>
                <a:latin typeface="Arial"/>
                <a:cs typeface="Arial"/>
              </a:rPr>
              <a:t> </a:t>
            </a:r>
            <a:r>
              <a:rPr sz="2800" b="1" u="heavy" spc="-45" dirty="0">
                <a:solidFill>
                  <a:srgbClr val="1C488A"/>
                </a:solidFill>
                <a:uFill>
                  <a:solidFill>
                    <a:srgbClr val="1C488A"/>
                  </a:solidFill>
                </a:uFill>
                <a:latin typeface="Arial"/>
                <a:cs typeface="Arial"/>
              </a:rPr>
              <a:t>follow</a:t>
            </a:r>
            <a:r>
              <a:rPr sz="2800" b="1" u="heavy" spc="-100" dirty="0">
                <a:solidFill>
                  <a:srgbClr val="1C488A"/>
                </a:solidFill>
                <a:uFill>
                  <a:solidFill>
                    <a:srgbClr val="1C488A"/>
                  </a:solidFill>
                </a:uFill>
                <a:latin typeface="Arial"/>
                <a:cs typeface="Arial"/>
              </a:rPr>
              <a:t> </a:t>
            </a:r>
            <a:r>
              <a:rPr sz="2800" b="1" u="heavy" spc="-25" dirty="0">
                <a:solidFill>
                  <a:srgbClr val="1C488A"/>
                </a:solidFill>
                <a:uFill>
                  <a:solidFill>
                    <a:srgbClr val="1C488A"/>
                  </a:solidFill>
                </a:uFill>
                <a:latin typeface="Arial"/>
                <a:cs typeface="Arial"/>
              </a:rPr>
              <a:t>at</a:t>
            </a:r>
            <a:r>
              <a:rPr sz="2800" b="1" u="heavy" spc="-100" dirty="0">
                <a:solidFill>
                  <a:srgbClr val="1C488A"/>
                </a:solidFill>
                <a:uFill>
                  <a:solidFill>
                    <a:srgbClr val="1C488A"/>
                  </a:solidFill>
                </a:uFill>
                <a:latin typeface="Arial"/>
                <a:cs typeface="Arial"/>
              </a:rPr>
              <a:t> </a:t>
            </a:r>
            <a:r>
              <a:rPr sz="2800" b="1" u="heavy" spc="-40" dirty="0">
                <a:solidFill>
                  <a:srgbClr val="1C488A"/>
                </a:solidFill>
                <a:uFill>
                  <a:solidFill>
                    <a:srgbClr val="1C488A"/>
                  </a:solidFill>
                </a:uFill>
                <a:latin typeface="Arial"/>
                <a:cs typeface="Arial"/>
              </a:rPr>
              <a:t>the</a:t>
            </a:r>
            <a:r>
              <a:rPr sz="2800" b="1" u="heavy" spc="-90" dirty="0">
                <a:solidFill>
                  <a:srgbClr val="1C488A"/>
                </a:solidFill>
                <a:uFill>
                  <a:solidFill>
                    <a:srgbClr val="1C488A"/>
                  </a:solidFill>
                </a:uFill>
                <a:latin typeface="Arial"/>
                <a:cs typeface="Arial"/>
              </a:rPr>
              <a:t> </a:t>
            </a:r>
            <a:r>
              <a:rPr sz="2800" b="1" u="heavy" spc="-50" dirty="0">
                <a:solidFill>
                  <a:srgbClr val="1C488A"/>
                </a:solidFill>
                <a:uFill>
                  <a:solidFill>
                    <a:srgbClr val="1C488A"/>
                  </a:solidFill>
                </a:uFill>
                <a:latin typeface="Arial"/>
                <a:cs typeface="Arial"/>
              </a:rPr>
              <a:t>conclusion</a:t>
            </a:r>
            <a:r>
              <a:rPr sz="2800" b="1" u="heavy" spc="-90" dirty="0">
                <a:solidFill>
                  <a:srgbClr val="1C488A"/>
                </a:solidFill>
                <a:uFill>
                  <a:solidFill>
                    <a:srgbClr val="1C488A"/>
                  </a:solidFill>
                </a:uFill>
                <a:latin typeface="Arial"/>
                <a:cs typeface="Arial"/>
              </a:rPr>
              <a:t> </a:t>
            </a:r>
            <a:r>
              <a:rPr sz="2800" b="1" u="heavy" spc="-30" dirty="0">
                <a:solidFill>
                  <a:srgbClr val="1C488A"/>
                </a:solidFill>
                <a:uFill>
                  <a:solidFill>
                    <a:srgbClr val="1C488A"/>
                  </a:solidFill>
                </a:uFill>
                <a:latin typeface="Arial"/>
                <a:cs typeface="Arial"/>
              </a:rPr>
              <a:t>of</a:t>
            </a:r>
            <a:r>
              <a:rPr sz="2800" b="1" u="heavy" spc="-90" dirty="0">
                <a:solidFill>
                  <a:srgbClr val="1C488A"/>
                </a:solidFill>
                <a:uFill>
                  <a:solidFill>
                    <a:srgbClr val="1C488A"/>
                  </a:solidFill>
                </a:uFill>
                <a:latin typeface="Arial"/>
                <a:cs typeface="Arial"/>
              </a:rPr>
              <a:t> </a:t>
            </a:r>
            <a:r>
              <a:rPr sz="2800" b="1" u="heavy" spc="-40" dirty="0">
                <a:solidFill>
                  <a:srgbClr val="1C488A"/>
                </a:solidFill>
                <a:uFill>
                  <a:solidFill>
                    <a:srgbClr val="1C488A"/>
                  </a:solidFill>
                </a:uFill>
                <a:latin typeface="Arial"/>
                <a:cs typeface="Arial"/>
              </a:rPr>
              <a:t>the</a:t>
            </a:r>
            <a:r>
              <a:rPr sz="2800" b="1" u="heavy" spc="-105" dirty="0">
                <a:solidFill>
                  <a:srgbClr val="1C488A"/>
                </a:solidFill>
                <a:uFill>
                  <a:solidFill>
                    <a:srgbClr val="1C488A"/>
                  </a:solidFill>
                </a:uFill>
                <a:latin typeface="Arial"/>
                <a:cs typeface="Arial"/>
              </a:rPr>
              <a:t> </a:t>
            </a:r>
            <a:r>
              <a:rPr sz="2800" b="1" u="heavy" spc="-35" dirty="0">
                <a:solidFill>
                  <a:srgbClr val="1C488A"/>
                </a:solidFill>
                <a:uFill>
                  <a:solidFill>
                    <a:srgbClr val="1C488A"/>
                  </a:solidFill>
                </a:uFill>
                <a:latin typeface="Arial"/>
                <a:cs typeface="Arial"/>
              </a:rPr>
              <a:t>OB</a:t>
            </a:r>
            <a:r>
              <a:rPr sz="2800" b="1" u="heavy" spc="-100" dirty="0">
                <a:solidFill>
                  <a:srgbClr val="1C488A"/>
                </a:solidFill>
                <a:uFill>
                  <a:solidFill>
                    <a:srgbClr val="1C488A"/>
                  </a:solidFill>
                </a:uFill>
                <a:latin typeface="Arial"/>
                <a:cs typeface="Arial"/>
              </a:rPr>
              <a:t> </a:t>
            </a:r>
            <a:r>
              <a:rPr sz="2800" b="1" u="heavy" spc="-45" dirty="0">
                <a:solidFill>
                  <a:srgbClr val="1C488A"/>
                </a:solidFill>
                <a:uFill>
                  <a:solidFill>
                    <a:srgbClr val="1C488A"/>
                  </a:solidFill>
                </a:uFill>
                <a:latin typeface="Arial"/>
                <a:cs typeface="Arial"/>
              </a:rPr>
              <a:t>meeting</a:t>
            </a:r>
            <a:endParaRPr sz="2800">
              <a:latin typeface="Arial"/>
              <a:cs typeface="Arial"/>
            </a:endParaRPr>
          </a:p>
        </p:txBody>
      </p:sp>
    </p:spTree>
    <p:extLst>
      <p:ext uri="{BB962C8B-B14F-4D97-AF65-F5344CB8AC3E}">
        <p14:creationId xmlns:p14="http://schemas.microsoft.com/office/powerpoint/2010/main" val="1326705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Next Steps with PVB</a:t>
            </a:r>
            <a:endParaRPr lang="en-US" dirty="0"/>
          </a:p>
        </p:txBody>
      </p:sp>
    </p:spTree>
    <p:extLst>
      <p:ext uri="{BB962C8B-B14F-4D97-AF65-F5344CB8AC3E}">
        <p14:creationId xmlns:p14="http://schemas.microsoft.com/office/powerpoint/2010/main" val="2750206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16761"/>
            <a:ext cx="10393680" cy="4525963"/>
          </a:xfrm>
        </p:spPr>
        <p:txBody>
          <a:bodyPr/>
          <a:lstStyle/>
          <a:p>
            <a:pPr marL="469900" indent="-457200">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Continue to host and attend your </a:t>
            </a:r>
            <a:r>
              <a:rPr lang="en-US" sz="2800" spc="-5" dirty="0">
                <a:cs typeface="Calibri"/>
              </a:rPr>
              <a:t>regular QI Team meetings</a:t>
            </a:r>
          </a:p>
          <a:p>
            <a:pPr marL="469900" indent="-457200">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Review your LCS results with the LCS implementation guide </a:t>
            </a:r>
          </a:p>
          <a:p>
            <a:pPr marL="469900" indent="-457200">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Determine </a:t>
            </a:r>
            <a:r>
              <a:rPr lang="en-US" sz="2800" spc="-5" dirty="0">
                <a:cs typeface="Calibri"/>
              </a:rPr>
              <a:t>if a PVB Grand Rounds/OB Provider Meeting to help achieve nurse and physician buy-in</a:t>
            </a:r>
          </a:p>
          <a:p>
            <a:pPr marL="469900" indent="-457200">
              <a:lnSpc>
                <a:spcPct val="100000"/>
              </a:lnSpc>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Submit </a:t>
            </a:r>
            <a:r>
              <a:rPr lang="en-US" sz="2800" spc="-5" dirty="0">
                <a:cs typeface="Calibri"/>
              </a:rPr>
              <a:t>monthly data collection for </a:t>
            </a:r>
            <a:r>
              <a:rPr lang="en-US" sz="2800" spc="-5" dirty="0" smtClean="0">
                <a:cs typeface="Calibri"/>
              </a:rPr>
              <a:t>January-June 2021</a:t>
            </a:r>
          </a:p>
          <a:p>
            <a:pPr marL="469900" indent="-457200">
              <a:lnSpc>
                <a:spcPct val="100000"/>
              </a:lnSpc>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Roll-out cesarean decision checklist</a:t>
            </a:r>
          </a:p>
          <a:p>
            <a:pPr marL="469900" indent="-457200">
              <a:lnSpc>
                <a:spcPct val="100000"/>
              </a:lnSpc>
              <a:spcBef>
                <a:spcPts val="670"/>
              </a:spcBef>
              <a:buClr>
                <a:srgbClr val="F58466"/>
              </a:buClr>
              <a:buFont typeface="Wingdings" panose="05000000000000000000" pitchFamily="2" charset="2"/>
              <a:buChar char="q"/>
              <a:tabLst>
                <a:tab pos="354965" algn="l"/>
                <a:tab pos="355600" algn="l"/>
              </a:tabLst>
            </a:pPr>
            <a:r>
              <a:rPr lang="en-US" sz="2800" spc="-5" dirty="0" smtClean="0">
                <a:cs typeface="Calibri"/>
              </a:rPr>
              <a:t>Register for Labor Support Classes</a:t>
            </a:r>
          </a:p>
          <a:p>
            <a:pPr marL="12700" indent="0">
              <a:lnSpc>
                <a:spcPct val="100000"/>
              </a:lnSpc>
              <a:spcBef>
                <a:spcPts val="670"/>
              </a:spcBef>
              <a:buClr>
                <a:srgbClr val="F58466"/>
              </a:buClr>
              <a:buNone/>
              <a:tabLst>
                <a:tab pos="354965" algn="l"/>
                <a:tab pos="355600" algn="l"/>
              </a:tabLst>
            </a:pPr>
            <a:endParaRPr lang="en-US" sz="2800" spc="-5" dirty="0">
              <a:cs typeface="Calibri"/>
            </a:endParaRPr>
          </a:p>
          <a:p>
            <a:pPr marL="469900" indent="-457200">
              <a:lnSpc>
                <a:spcPct val="100000"/>
              </a:lnSpc>
              <a:spcBef>
                <a:spcPts val="670"/>
              </a:spcBef>
              <a:buClr>
                <a:srgbClr val="F58466"/>
              </a:buClr>
              <a:buFont typeface="Wingdings" panose="05000000000000000000" pitchFamily="2" charset="2"/>
              <a:buChar char="q"/>
              <a:tabLst>
                <a:tab pos="354965" algn="l"/>
                <a:tab pos="355600" algn="l"/>
              </a:tabLst>
            </a:pPr>
            <a:endParaRPr lang="en-US" sz="1100" spc="-5" dirty="0">
              <a:cs typeface="Calibri"/>
            </a:endParaRPr>
          </a:p>
          <a:p>
            <a:pPr marL="469900" indent="-457200">
              <a:lnSpc>
                <a:spcPct val="100000"/>
              </a:lnSpc>
              <a:spcBef>
                <a:spcPts val="670"/>
              </a:spcBef>
              <a:buClr>
                <a:srgbClr val="F58466"/>
              </a:buClr>
              <a:buFont typeface="Wingdings" panose="05000000000000000000" pitchFamily="2" charset="2"/>
              <a:buChar char="q"/>
              <a:tabLst>
                <a:tab pos="354965" algn="l"/>
                <a:tab pos="355600" algn="l"/>
              </a:tabLst>
            </a:pPr>
            <a:endParaRPr lang="en-US" sz="1100" spc="-5" dirty="0">
              <a:cs typeface="Calibri"/>
            </a:endParaRPr>
          </a:p>
          <a:p>
            <a:pPr marL="12700" marR="214629" indent="0">
              <a:lnSpc>
                <a:spcPct val="100000"/>
              </a:lnSpc>
              <a:spcBef>
                <a:spcPts val="675"/>
              </a:spcBef>
              <a:buClr>
                <a:srgbClr val="F58466"/>
              </a:buClr>
              <a:buNone/>
              <a:tabLst>
                <a:tab pos="354965" algn="l"/>
                <a:tab pos="355600" algn="l"/>
              </a:tabLst>
            </a:pPr>
            <a:endParaRPr lang="en-US" dirty="0">
              <a:cs typeface="Calibri"/>
            </a:endParaRPr>
          </a:p>
          <a:p>
            <a:endParaRPr lang="en-US" dirty="0"/>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51</a:t>
            </a:fld>
            <a:endParaRPr lang="en-US" altLang="en-US" dirty="0"/>
          </a:p>
        </p:txBody>
      </p:sp>
      <p:sp>
        <p:nvSpPr>
          <p:cNvPr id="5" name="Title 4"/>
          <p:cNvSpPr>
            <a:spLocks noGrp="1"/>
          </p:cNvSpPr>
          <p:nvPr>
            <p:ph type="title"/>
          </p:nvPr>
        </p:nvSpPr>
        <p:spPr>
          <a:noFill/>
        </p:spPr>
        <p:txBody>
          <a:bodyPr/>
          <a:lstStyle/>
          <a:p>
            <a:r>
              <a:rPr lang="en-US" dirty="0" smtClean="0"/>
              <a:t>Current Activities for your QI Team</a:t>
            </a:r>
            <a:endParaRPr lang="en-US" dirty="0"/>
          </a:p>
        </p:txBody>
      </p:sp>
    </p:spTree>
    <p:extLst>
      <p:ext uri="{BB962C8B-B14F-4D97-AF65-F5344CB8AC3E}">
        <p14:creationId xmlns:p14="http://schemas.microsoft.com/office/powerpoint/2010/main" val="3791334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52</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smtClean="0"/>
              <a:t>14 </a:t>
            </a:r>
            <a:r>
              <a:rPr lang="en-US" sz="2000" dirty="0"/>
              <a:t>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7" y="6091518"/>
            <a:ext cx="6830772" cy="766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1707" y="1241913"/>
            <a:ext cx="6830772" cy="5618479"/>
          </a:xfrm>
        </p:spPr>
        <p:txBody>
          <a:bodyPr>
            <a:normAutofit fontScale="92500"/>
          </a:bodyPr>
          <a:lstStyle/>
          <a:p>
            <a:pPr marL="12700" indent="0">
              <a:lnSpc>
                <a:spcPct val="100000"/>
              </a:lnSpc>
              <a:spcBef>
                <a:spcPts val="670"/>
              </a:spcBef>
              <a:buClr>
                <a:srgbClr val="F58466"/>
              </a:buClr>
              <a:buNone/>
              <a:tabLst>
                <a:tab pos="354965" algn="l"/>
                <a:tab pos="355600" algn="l"/>
              </a:tabLst>
            </a:pPr>
            <a:endParaRPr lang="en-US" sz="1100" spc="-5" dirty="0">
              <a:cs typeface="Calibri"/>
            </a:endParaRPr>
          </a:p>
          <a:p>
            <a:pPr marL="241300">
              <a:lnSpc>
                <a:spcPct val="100000"/>
              </a:lnSpc>
              <a:spcBef>
                <a:spcPts val="600"/>
              </a:spcBef>
              <a:buClr>
                <a:srgbClr val="F5668F"/>
              </a:buClr>
              <a:tabLst>
                <a:tab pos="241300" algn="l"/>
              </a:tabLst>
            </a:pPr>
            <a:r>
              <a:rPr lang="en-US" dirty="0" smtClean="0">
                <a:cs typeface="Arial"/>
              </a:rPr>
              <a:t>We </a:t>
            </a:r>
            <a:r>
              <a:rPr lang="en-US" dirty="0">
                <a:cs typeface="Arial"/>
              </a:rPr>
              <a:t>are partnering with </a:t>
            </a:r>
            <a:r>
              <a:rPr lang="en-US" b="1" u="sng" dirty="0">
                <a:solidFill>
                  <a:schemeClr val="accent2">
                    <a:lumMod val="75000"/>
                  </a:schemeClr>
                </a:solidFill>
                <a:cs typeface="Arial"/>
              </a:rPr>
              <a:t>Jessica </a:t>
            </a:r>
            <a:r>
              <a:rPr lang="en-US" b="1" u="sng" dirty="0" err="1">
                <a:solidFill>
                  <a:schemeClr val="accent2">
                    <a:lumMod val="75000"/>
                  </a:schemeClr>
                </a:solidFill>
                <a:cs typeface="Arial"/>
              </a:rPr>
              <a:t>Brumley</a:t>
            </a:r>
            <a:r>
              <a:rPr lang="en-US" b="1" u="sng" dirty="0">
                <a:solidFill>
                  <a:schemeClr val="accent2">
                    <a:lumMod val="75000"/>
                  </a:schemeClr>
                </a:solidFill>
                <a:cs typeface="Arial"/>
              </a:rPr>
              <a:t>, CNM </a:t>
            </a:r>
            <a:r>
              <a:rPr lang="en-US" dirty="0">
                <a:cs typeface="Arial"/>
              </a:rPr>
              <a:t>from FPQC to offer two </a:t>
            </a:r>
            <a:r>
              <a:rPr lang="en-US" dirty="0" smtClean="0">
                <a:cs typeface="Arial"/>
              </a:rPr>
              <a:t>Virtual </a:t>
            </a:r>
            <a:r>
              <a:rPr lang="en-US" dirty="0">
                <a:cs typeface="Arial"/>
              </a:rPr>
              <a:t>Labor Support </a:t>
            </a:r>
            <a:r>
              <a:rPr lang="en-US" dirty="0" smtClean="0">
                <a:cs typeface="Arial"/>
              </a:rPr>
              <a:t>Classes</a:t>
            </a:r>
          </a:p>
          <a:p>
            <a:pPr marL="241300">
              <a:lnSpc>
                <a:spcPct val="100000"/>
              </a:lnSpc>
              <a:spcBef>
                <a:spcPts val="600"/>
              </a:spcBef>
              <a:buClr>
                <a:srgbClr val="F5668F"/>
              </a:buClr>
              <a:tabLst>
                <a:tab pos="241300" algn="l"/>
              </a:tabLst>
            </a:pPr>
            <a:r>
              <a:rPr lang="en-US" dirty="0"/>
              <a:t>We invite all individuals who care for laboring patients to join us for this advanced labor support training.  </a:t>
            </a:r>
            <a:endParaRPr lang="en-US" b="1" u="sng" dirty="0">
              <a:cs typeface="Arial"/>
            </a:endParaRPr>
          </a:p>
          <a:p>
            <a:pPr marL="241300">
              <a:lnSpc>
                <a:spcPct val="100000"/>
              </a:lnSpc>
              <a:spcBef>
                <a:spcPts val="600"/>
              </a:spcBef>
              <a:buClr>
                <a:srgbClr val="F5668F"/>
              </a:buClr>
              <a:tabLst>
                <a:tab pos="241300" algn="l"/>
              </a:tabLst>
            </a:pPr>
            <a:r>
              <a:rPr lang="en-US" dirty="0" smtClean="0">
                <a:cs typeface="Arial"/>
              </a:rPr>
              <a:t>The </a:t>
            </a:r>
            <a:r>
              <a:rPr lang="en-US" b="1" u="sng" dirty="0">
                <a:solidFill>
                  <a:schemeClr val="accent2">
                    <a:lumMod val="75000"/>
                  </a:schemeClr>
                </a:solidFill>
                <a:cs typeface="Arial"/>
              </a:rPr>
              <a:t>live class</a:t>
            </a:r>
            <a:r>
              <a:rPr lang="en-US" dirty="0">
                <a:solidFill>
                  <a:schemeClr val="accent2">
                    <a:lumMod val="75000"/>
                  </a:schemeClr>
                </a:solidFill>
                <a:cs typeface="Arial"/>
              </a:rPr>
              <a:t> </a:t>
            </a:r>
            <a:r>
              <a:rPr lang="en-US" dirty="0">
                <a:cs typeface="Arial"/>
              </a:rPr>
              <a:t>will consist of a virtual presentation with demonstration videos </a:t>
            </a:r>
          </a:p>
          <a:p>
            <a:pPr marL="241300">
              <a:lnSpc>
                <a:spcPct val="100000"/>
              </a:lnSpc>
              <a:spcBef>
                <a:spcPts val="600"/>
              </a:spcBef>
              <a:buClr>
                <a:srgbClr val="F5668F"/>
              </a:buClr>
              <a:tabLst>
                <a:tab pos="241300" algn="l"/>
              </a:tabLst>
            </a:pPr>
            <a:r>
              <a:rPr lang="en-US" dirty="0">
                <a:cs typeface="Arial"/>
              </a:rPr>
              <a:t>Participants will receive a packet to take back to their institution with </a:t>
            </a:r>
            <a:r>
              <a:rPr lang="en-US" b="1" u="sng" dirty="0">
                <a:solidFill>
                  <a:schemeClr val="accent2">
                    <a:lumMod val="75000"/>
                  </a:schemeClr>
                </a:solidFill>
                <a:cs typeface="Arial"/>
              </a:rPr>
              <a:t>resources to educate their staff </a:t>
            </a:r>
            <a:r>
              <a:rPr lang="en-US" dirty="0">
                <a:cs typeface="Arial"/>
              </a:rPr>
              <a:t>that were unable to attend </a:t>
            </a:r>
            <a:endParaRPr lang="en-US" dirty="0" smtClean="0">
              <a:cs typeface="Arial"/>
            </a:endParaRPr>
          </a:p>
          <a:p>
            <a:pPr marL="241300">
              <a:lnSpc>
                <a:spcPct val="100000"/>
              </a:lnSpc>
              <a:spcBef>
                <a:spcPts val="600"/>
              </a:spcBef>
              <a:buClr>
                <a:srgbClr val="F5668F"/>
              </a:buClr>
              <a:tabLst>
                <a:tab pos="241300" algn="l"/>
              </a:tabLst>
            </a:pPr>
            <a:r>
              <a:rPr lang="en-US" b="1" u="sng" dirty="0" smtClean="0">
                <a:solidFill>
                  <a:schemeClr val="accent2">
                    <a:lumMod val="75000"/>
                  </a:schemeClr>
                </a:solidFill>
                <a:cs typeface="Arial"/>
              </a:rPr>
              <a:t>When? </a:t>
            </a:r>
            <a:r>
              <a:rPr lang="en-US" dirty="0" smtClean="0">
                <a:cs typeface="Arial"/>
              </a:rPr>
              <a:t>August 3 and September 28 8AM-1PM</a:t>
            </a:r>
          </a:p>
          <a:p>
            <a:pPr marL="241300">
              <a:lnSpc>
                <a:spcPct val="100000"/>
              </a:lnSpc>
              <a:spcBef>
                <a:spcPts val="600"/>
              </a:spcBef>
              <a:buClr>
                <a:srgbClr val="F5668F"/>
              </a:buClr>
              <a:tabLst>
                <a:tab pos="241300" algn="l"/>
              </a:tabLst>
            </a:pPr>
            <a:r>
              <a:rPr lang="en-US" b="1" u="sng" dirty="0" smtClean="0">
                <a:solidFill>
                  <a:schemeClr val="accent2">
                    <a:lumMod val="75000"/>
                  </a:schemeClr>
                </a:solidFill>
                <a:cs typeface="Arial"/>
              </a:rPr>
              <a:t>Registration links </a:t>
            </a:r>
            <a:r>
              <a:rPr lang="en-US" dirty="0" smtClean="0">
                <a:cs typeface="Arial"/>
              </a:rPr>
              <a:t>will be in your PVB newsletter and on the PVB Webpage at ilpqc.org</a:t>
            </a:r>
            <a:endParaRPr lang="en-US" dirty="0">
              <a:cs typeface="Arial"/>
            </a:endParaRPr>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53</a:t>
            </a:fld>
            <a:endParaRPr lang="en-US" altLang="en-US" dirty="0"/>
          </a:p>
        </p:txBody>
      </p:sp>
      <p:sp>
        <p:nvSpPr>
          <p:cNvPr id="5" name="Title 4"/>
          <p:cNvSpPr>
            <a:spLocks noGrp="1"/>
          </p:cNvSpPr>
          <p:nvPr>
            <p:ph type="title"/>
          </p:nvPr>
        </p:nvSpPr>
        <p:spPr>
          <a:noFill/>
        </p:spPr>
        <p:txBody>
          <a:bodyPr/>
          <a:lstStyle/>
          <a:p>
            <a:r>
              <a:rPr lang="en-US" dirty="0" smtClean="0"/>
              <a:t>ILPQC Labor Support Classes</a:t>
            </a:r>
            <a:endParaRPr lang="en-US" dirty="0"/>
          </a:p>
        </p:txBody>
      </p:sp>
      <p:pic>
        <p:nvPicPr>
          <p:cNvPr id="6" name="Picture 5"/>
          <p:cNvPicPr>
            <a:picLocks noChangeAspect="1"/>
          </p:cNvPicPr>
          <p:nvPr/>
        </p:nvPicPr>
        <p:blipFill>
          <a:blip r:embed="rId3"/>
          <a:stretch>
            <a:fillRect/>
          </a:stretch>
        </p:blipFill>
        <p:spPr>
          <a:xfrm>
            <a:off x="7032478" y="0"/>
            <a:ext cx="4823521" cy="672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7438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22794"/>
            <a:ext cx="6010656" cy="4525963"/>
          </a:xfrm>
        </p:spPr>
        <p:txBody>
          <a:bodyPr/>
          <a:lstStyle/>
          <a:p>
            <a:pPr marL="184150" indent="-171450">
              <a:lnSpc>
                <a:spcPct val="100000"/>
              </a:lnSpc>
              <a:spcBef>
                <a:spcPts val="670"/>
              </a:spcBef>
              <a:buClr>
                <a:srgbClr val="F58466"/>
              </a:buClr>
              <a:tabLst>
                <a:tab pos="354965" algn="l"/>
                <a:tab pos="355600" algn="l"/>
              </a:tabLst>
            </a:pPr>
            <a:r>
              <a:rPr lang="en-US" spc="-5" dirty="0" smtClean="0">
                <a:cs typeface="Calibri"/>
              </a:rPr>
              <a:t>Per your request we will be offering </a:t>
            </a:r>
            <a:r>
              <a:rPr lang="en-US" b="1" spc="-5" dirty="0" smtClean="0">
                <a:cs typeface="Calibri"/>
              </a:rPr>
              <a:t>PVB</a:t>
            </a:r>
            <a:r>
              <a:rPr lang="en-US" spc="-5" dirty="0" smtClean="0">
                <a:cs typeface="Calibri"/>
              </a:rPr>
              <a:t> </a:t>
            </a:r>
            <a:r>
              <a:rPr lang="en-US" b="1" u="sng" spc="-5" dirty="0" smtClean="0">
                <a:cs typeface="Calibri"/>
              </a:rPr>
              <a:t>QI Topic Calls by Perinatal Level</a:t>
            </a:r>
          </a:p>
          <a:p>
            <a:pPr marL="184150" indent="-171450">
              <a:lnSpc>
                <a:spcPct val="100000"/>
              </a:lnSpc>
              <a:spcBef>
                <a:spcPts val="670"/>
              </a:spcBef>
              <a:buClr>
                <a:srgbClr val="F58466"/>
              </a:buClr>
              <a:tabLst>
                <a:tab pos="354965" algn="l"/>
                <a:tab pos="355600" algn="l"/>
              </a:tabLst>
            </a:pPr>
            <a:r>
              <a:rPr lang="en-US" dirty="0" smtClean="0"/>
              <a:t>We </a:t>
            </a:r>
            <a:r>
              <a:rPr lang="en-US" dirty="0"/>
              <a:t>welcome all teams to join the </a:t>
            </a:r>
            <a:r>
              <a:rPr lang="en-US" dirty="0" smtClean="0"/>
              <a:t>calls </a:t>
            </a:r>
            <a:r>
              <a:rPr lang="en-US" dirty="0"/>
              <a:t>and collaborate and learn from other </a:t>
            </a:r>
            <a:r>
              <a:rPr lang="en-US" dirty="0" smtClean="0"/>
              <a:t>hospitals based on perinatal level. </a:t>
            </a:r>
            <a:endParaRPr lang="en-US" dirty="0"/>
          </a:p>
          <a:p>
            <a:pPr marL="184150" indent="-171450">
              <a:lnSpc>
                <a:spcPct val="100000"/>
              </a:lnSpc>
              <a:spcBef>
                <a:spcPts val="670"/>
              </a:spcBef>
              <a:buClr>
                <a:srgbClr val="F58466"/>
              </a:buClr>
              <a:tabLst>
                <a:tab pos="354965" algn="l"/>
                <a:tab pos="355600" algn="l"/>
              </a:tabLst>
            </a:pPr>
            <a:r>
              <a:rPr lang="en-US" dirty="0" smtClean="0"/>
              <a:t>PVB </a:t>
            </a:r>
            <a:r>
              <a:rPr lang="en-US" dirty="0"/>
              <a:t>teams will share PVB strategies, barriers and success on each call with plenty of time for Q&amp;A. </a:t>
            </a:r>
            <a:endParaRPr lang="en-US" dirty="0">
              <a:cs typeface="Calibri"/>
            </a:endParaRPr>
          </a:p>
          <a:p>
            <a:endParaRPr lang="en-US" dirty="0"/>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54</a:t>
            </a:fld>
            <a:endParaRPr lang="en-US" altLang="en-US" dirty="0"/>
          </a:p>
        </p:txBody>
      </p:sp>
      <p:sp>
        <p:nvSpPr>
          <p:cNvPr id="5" name="Title 4"/>
          <p:cNvSpPr>
            <a:spLocks noGrp="1"/>
          </p:cNvSpPr>
          <p:nvPr>
            <p:ph type="title"/>
          </p:nvPr>
        </p:nvSpPr>
        <p:spPr>
          <a:noFill/>
        </p:spPr>
        <p:txBody>
          <a:bodyPr/>
          <a:lstStyle/>
          <a:p>
            <a:r>
              <a:rPr lang="en-US" dirty="0" smtClean="0"/>
              <a:t>QI Topic Calls by Perinatal Level</a:t>
            </a:r>
            <a:endParaRPr lang="en-US" dirty="0"/>
          </a:p>
        </p:txBody>
      </p:sp>
      <p:sp>
        <p:nvSpPr>
          <p:cNvPr id="2" name="Rounded Rectangle 1"/>
          <p:cNvSpPr/>
          <p:nvPr/>
        </p:nvSpPr>
        <p:spPr>
          <a:xfrm>
            <a:off x="7315200" y="2016761"/>
            <a:ext cx="4474464" cy="16774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Level III Hospitals</a:t>
            </a:r>
          </a:p>
          <a:p>
            <a:pPr algn="ctr"/>
            <a:r>
              <a:rPr lang="en-US" sz="2200" dirty="0" smtClean="0"/>
              <a:t> Tuesday June 29</a:t>
            </a:r>
            <a:r>
              <a:rPr lang="en-US" sz="2200" baseline="30000" dirty="0" smtClean="0"/>
              <a:t>th</a:t>
            </a:r>
            <a:r>
              <a:rPr lang="en-US" sz="2200" dirty="0" smtClean="0"/>
              <a:t> at 12:00 PM</a:t>
            </a:r>
            <a:endParaRPr lang="en-US" sz="2200" dirty="0"/>
          </a:p>
        </p:txBody>
      </p:sp>
      <p:sp>
        <p:nvSpPr>
          <p:cNvPr id="6" name="Rounded Rectangle 5"/>
          <p:cNvSpPr/>
          <p:nvPr/>
        </p:nvSpPr>
        <p:spPr>
          <a:xfrm>
            <a:off x="7315200" y="3849561"/>
            <a:ext cx="4474464" cy="1677415"/>
          </a:xfrm>
          <a:prstGeom prst="roundRect">
            <a:avLst/>
          </a:prstGeom>
          <a:solidFill>
            <a:srgbClr val="6B9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Level II/</a:t>
            </a:r>
            <a:r>
              <a:rPr lang="en-US" sz="3200" b="1" dirty="0" err="1" smtClean="0"/>
              <a:t>II+Hospitals</a:t>
            </a:r>
            <a:endParaRPr lang="en-US" sz="3200" b="1" dirty="0" smtClean="0"/>
          </a:p>
          <a:p>
            <a:pPr algn="ctr"/>
            <a:r>
              <a:rPr lang="en-US" dirty="0" smtClean="0"/>
              <a:t> </a:t>
            </a:r>
            <a:r>
              <a:rPr lang="en-US" sz="2200" dirty="0" smtClean="0"/>
              <a:t>Thursday July 1</a:t>
            </a:r>
            <a:r>
              <a:rPr lang="en-US" sz="2200" baseline="30000" dirty="0" smtClean="0"/>
              <a:t>st</a:t>
            </a:r>
            <a:r>
              <a:rPr lang="en-US" sz="2200" dirty="0" smtClean="0"/>
              <a:t> at 12:00 PM</a:t>
            </a:r>
            <a:endParaRPr lang="en-US" sz="2200" dirty="0"/>
          </a:p>
        </p:txBody>
      </p:sp>
    </p:spTree>
    <p:extLst>
      <p:ext uri="{BB962C8B-B14F-4D97-AF65-F5344CB8AC3E}">
        <p14:creationId xmlns:p14="http://schemas.microsoft.com/office/powerpoint/2010/main" val="2592163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55</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157937970"/>
              </p:ext>
            </p:extLst>
          </p:nvPr>
        </p:nvGraphicFramePr>
        <p:xfrm>
          <a:off x="929641" y="1651402"/>
          <a:ext cx="10520679" cy="3479852"/>
        </p:xfrm>
        <a:graphic>
          <a:graphicData uri="http://schemas.openxmlformats.org/drawingml/2006/table">
            <a:tbl>
              <a:tblPr firstRow="1" bandRow="1">
                <a:tableStyleId>{5C22544A-7EE6-4342-B048-85BDC9FD1C3A}</a:tableStyleId>
              </a:tblPr>
              <a:tblGrid>
                <a:gridCol w="4096548">
                  <a:extLst>
                    <a:ext uri="{9D8B030D-6E8A-4147-A177-3AD203B41FA5}">
                      <a16:colId xmlns:a16="http://schemas.microsoft.com/office/drawing/2014/main" val="1625693887"/>
                    </a:ext>
                  </a:extLst>
                </a:gridCol>
                <a:gridCol w="6424131">
                  <a:extLst>
                    <a:ext uri="{9D8B030D-6E8A-4147-A177-3AD203B41FA5}">
                      <a16:colId xmlns:a16="http://schemas.microsoft.com/office/drawing/2014/main" val="1423199746"/>
                    </a:ext>
                  </a:extLst>
                </a:gridCol>
              </a:tblGrid>
              <a:tr h="505486">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05486">
                <a:tc>
                  <a:txBody>
                    <a:bodyPr/>
                    <a:lstStyle/>
                    <a:p>
                      <a:r>
                        <a:rPr lang="en-US" sz="2400" b="1" dirty="0" smtClean="0"/>
                        <a:t>Monday, July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r>
                        <a:rPr lang="en-US" sz="1800" b="0" i="0" u="none" strike="noStrike" baseline="0" dirty="0" smtClean="0">
                          <a:effectLst/>
                        </a:rPr>
                        <a:t>Implementing standardized protocol/processes for induction</a:t>
                      </a:r>
                      <a:endParaRPr lang="en-US" dirty="0"/>
                    </a:p>
                  </a:txBody>
                  <a:tcPr anchor="ctr"/>
                </a:tc>
                <a:extLst>
                  <a:ext uri="{0D108BD9-81ED-4DB2-BD59-A6C34878D82A}">
                    <a16:rowId xmlns:a16="http://schemas.microsoft.com/office/drawing/2014/main" val="3922965441"/>
                  </a:ext>
                </a:extLst>
              </a:tr>
              <a:tr h="505486">
                <a:tc>
                  <a:txBody>
                    <a:bodyPr/>
                    <a:lstStyle/>
                    <a:p>
                      <a:r>
                        <a:rPr lang="en-US" sz="2400" b="1" dirty="0" smtClean="0"/>
                        <a:t>Monday, August</a:t>
                      </a:r>
                      <a:r>
                        <a:rPr lang="en-US" sz="2400" b="1" baseline="0" dirty="0" smtClean="0"/>
                        <a:t>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r>
                        <a:rPr lang="en-US" sz="1800" dirty="0" smtClean="0">
                          <a:solidFill>
                            <a:schemeClr val="dk1"/>
                          </a:solidFill>
                          <a:effectLst/>
                          <a:latin typeface="+mn-lt"/>
                          <a:ea typeface="+mn-ea"/>
                          <a:cs typeface="+mn-cs"/>
                        </a:rPr>
                        <a:t>Implementing a standard criteria for the diagnosis of labor dystocia arrest disorders</a:t>
                      </a:r>
                      <a:endParaRPr lang="en-US" dirty="0"/>
                    </a:p>
                  </a:txBody>
                  <a:tcPr anchor="ctr"/>
                </a:tc>
                <a:extLst>
                  <a:ext uri="{0D108BD9-81ED-4DB2-BD59-A6C34878D82A}">
                    <a16:rowId xmlns:a16="http://schemas.microsoft.com/office/drawing/2014/main" val="1920107907"/>
                  </a:ext>
                </a:extLst>
              </a:tr>
              <a:tr h="505486">
                <a:tc>
                  <a:txBody>
                    <a:bodyPr/>
                    <a:lstStyle/>
                    <a:p>
                      <a:r>
                        <a:rPr lang="en-US" sz="2400" b="1" dirty="0" smtClean="0"/>
                        <a:t>Monday, September</a:t>
                      </a:r>
                      <a:r>
                        <a:rPr lang="en-US" sz="2400" b="1" baseline="0" dirty="0" smtClean="0"/>
                        <a:t> 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r>
                        <a:rPr lang="en-US" sz="1800" dirty="0" smtClean="0">
                          <a:solidFill>
                            <a:schemeClr val="dk1"/>
                          </a:solidFill>
                          <a:effectLst/>
                          <a:latin typeface="+mn-lt"/>
                          <a:ea typeface="+mn-ea"/>
                          <a:cs typeface="+mn-cs"/>
                        </a:rPr>
                        <a:t>Policies and Procedures: Pain management and early Labor </a:t>
                      </a:r>
                      <a:endParaRPr lang="en-US" dirty="0"/>
                    </a:p>
                  </a:txBody>
                  <a:tcPr anchor="ctr"/>
                </a:tc>
                <a:extLst>
                  <a:ext uri="{0D108BD9-81ED-4DB2-BD59-A6C34878D82A}">
                    <a16:rowId xmlns:a16="http://schemas.microsoft.com/office/drawing/2014/main" val="94900180"/>
                  </a:ext>
                </a:extLst>
              </a:tr>
              <a:tr h="505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Thursday</a:t>
                      </a:r>
                      <a:r>
                        <a:rPr lang="en-US" sz="2400" b="1" baseline="0" dirty="0" smtClean="0"/>
                        <a:t> October 28</a:t>
                      </a:r>
                      <a:r>
                        <a:rPr lang="en-US" sz="2400" b="1" baseline="30000" dirty="0" smtClean="0"/>
                        <a:t>th</a:t>
                      </a:r>
                      <a:r>
                        <a:rPr lang="en-US" sz="2400" b="1" baseline="0" dirty="0" smtClean="0"/>
                        <a:t> </a:t>
                      </a:r>
                      <a:endParaRPr lang="en-US" sz="2400" b="1" dirty="0" smtClean="0"/>
                    </a:p>
                  </a:txBody>
                  <a:tcPr/>
                </a:tc>
                <a:tc>
                  <a:txBody>
                    <a:bodyPr/>
                    <a:lstStyle/>
                    <a:p>
                      <a:r>
                        <a:rPr lang="en-US" dirty="0" smtClean="0"/>
                        <a:t>2021 Annual</a:t>
                      </a:r>
                      <a:r>
                        <a:rPr lang="en-US" baseline="0" dirty="0" smtClean="0"/>
                        <a:t> Conference</a:t>
                      </a:r>
                      <a:endParaRPr lang="en-US" dirty="0"/>
                    </a:p>
                  </a:txBody>
                  <a:tcPr anchor="ctr"/>
                </a:tc>
                <a:extLst>
                  <a:ext uri="{0D108BD9-81ED-4DB2-BD59-A6C34878D82A}">
                    <a16:rowId xmlns:a16="http://schemas.microsoft.com/office/drawing/2014/main" val="2033981273"/>
                  </a:ext>
                </a:extLst>
              </a:tr>
            </a:tbl>
          </a:graphicData>
        </a:graphic>
      </p:graphicFrame>
      <p:sp>
        <p:nvSpPr>
          <p:cNvPr id="3" name="Rounded Rectangle 2"/>
          <p:cNvSpPr/>
          <p:nvPr/>
        </p:nvSpPr>
        <p:spPr>
          <a:xfrm>
            <a:off x="3567112" y="5380682"/>
            <a:ext cx="5029200" cy="854069"/>
          </a:xfrm>
          <a:prstGeom prst="roundRect">
            <a:avLst/>
          </a:prstGeom>
          <a:solidFill>
            <a:srgbClr val="FF65A5"/>
          </a:solidFill>
          <a:ln>
            <a:solidFill>
              <a:srgbClr val="F5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Register and Join here: </a:t>
            </a:r>
            <a:r>
              <a:rPr lang="en-US" dirty="0"/>
              <a:t>https://northwestern.zoom.us/j/91684580832?pwd=eXo3U3VsTlVTOHI5QjRvUjdQeWRtdz09</a:t>
            </a:r>
          </a:p>
        </p:txBody>
      </p:sp>
      <p:sp>
        <p:nvSpPr>
          <p:cNvPr id="5" name="Title 4"/>
          <p:cNvSpPr>
            <a:spLocks noGrp="1"/>
          </p:cNvSpPr>
          <p:nvPr>
            <p:ph type="title"/>
          </p:nvPr>
        </p:nvSpPr>
        <p:spPr>
          <a:noFill/>
        </p:spPr>
        <p:txBody>
          <a:bodyPr/>
          <a:lstStyle/>
          <a:p>
            <a:r>
              <a:rPr lang="en-US" dirty="0" smtClean="0"/>
              <a:t>Upcoming Monthly Webinars: </a:t>
            </a:r>
            <a:endParaRPr lang="en-US" dirty="0"/>
          </a:p>
        </p:txBody>
      </p:sp>
    </p:spTree>
    <p:extLst>
      <p:ext uri="{BB962C8B-B14F-4D97-AF65-F5344CB8AC3E}">
        <p14:creationId xmlns:p14="http://schemas.microsoft.com/office/powerpoint/2010/main" val="4135707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Dates!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656621"/>
              </p:ext>
            </p:extLst>
          </p:nvPr>
        </p:nvGraphicFramePr>
        <p:xfrm>
          <a:off x="609600" y="1825625"/>
          <a:ext cx="10972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97033E4B-E3EB-3D46-B2D8-3159663620FA}" type="slidenum">
              <a:rPr lang="en-US" smtClean="0"/>
              <a:pPr/>
              <a:t>56</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2673265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3" name="object 3"/>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4" name="object 4"/>
          <p:cNvSpPr txBox="1">
            <a:spLocks noGrp="1"/>
          </p:cNvSpPr>
          <p:nvPr>
            <p:ph type="title"/>
          </p:nvPr>
        </p:nvSpPr>
        <p:spPr>
          <a:xfrm>
            <a:off x="315114" y="529994"/>
            <a:ext cx="4347845" cy="5740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444B54"/>
                </a:solidFill>
              </a:rPr>
              <a:t>Face-to-Face</a:t>
            </a:r>
            <a:r>
              <a:rPr spc="-25" dirty="0">
                <a:solidFill>
                  <a:srgbClr val="444B54"/>
                </a:solidFill>
              </a:rPr>
              <a:t> </a:t>
            </a:r>
            <a:r>
              <a:rPr spc="-5" dirty="0">
                <a:solidFill>
                  <a:srgbClr val="444B54"/>
                </a:solidFill>
              </a:rPr>
              <a:t>Debrief</a:t>
            </a:r>
          </a:p>
        </p:txBody>
      </p:sp>
      <p:sp>
        <p:nvSpPr>
          <p:cNvPr id="5" name="object 5"/>
          <p:cNvSpPr txBox="1"/>
          <p:nvPr/>
        </p:nvSpPr>
        <p:spPr>
          <a:xfrm>
            <a:off x="445744" y="1607820"/>
            <a:ext cx="8099425" cy="4544060"/>
          </a:xfrm>
          <a:prstGeom prst="rect">
            <a:avLst/>
          </a:prstGeom>
        </p:spPr>
        <p:txBody>
          <a:bodyPr vert="horz" wrap="square" lIns="0" tIns="12700" rIns="0" bIns="0" rtlCol="0">
            <a:spAutoFit/>
          </a:bodyPr>
          <a:lstStyle/>
          <a:p>
            <a:pPr marL="241300" indent="-228600">
              <a:lnSpc>
                <a:spcPct val="100000"/>
              </a:lnSpc>
              <a:spcBef>
                <a:spcPts val="100"/>
              </a:spcBef>
              <a:buClr>
                <a:srgbClr val="F5668F"/>
              </a:buClr>
              <a:buChar char="•"/>
              <a:tabLst>
                <a:tab pos="240665" algn="l"/>
                <a:tab pos="241300" algn="l"/>
              </a:tabLst>
            </a:pPr>
            <a:r>
              <a:rPr sz="1800" spc="-5" dirty="0">
                <a:solidFill>
                  <a:srgbClr val="444B54"/>
                </a:solidFill>
                <a:latin typeface="Arial"/>
                <a:cs typeface="Arial"/>
              </a:rPr>
              <a:t>ILPQC</a:t>
            </a:r>
            <a:r>
              <a:rPr sz="1800" spc="-10" dirty="0">
                <a:solidFill>
                  <a:srgbClr val="444B54"/>
                </a:solidFill>
                <a:latin typeface="Arial"/>
                <a:cs typeface="Arial"/>
              </a:rPr>
              <a:t> Virtual</a:t>
            </a:r>
            <a:r>
              <a:rPr sz="1800" spc="5" dirty="0">
                <a:solidFill>
                  <a:srgbClr val="444B54"/>
                </a:solidFill>
                <a:latin typeface="Arial"/>
                <a:cs typeface="Arial"/>
              </a:rPr>
              <a:t> </a:t>
            </a:r>
            <a:r>
              <a:rPr sz="1800" spc="-5" dirty="0">
                <a:solidFill>
                  <a:srgbClr val="444B54"/>
                </a:solidFill>
                <a:latin typeface="Arial"/>
                <a:cs typeface="Arial"/>
              </a:rPr>
              <a:t>Face-to-Face</a:t>
            </a:r>
            <a:r>
              <a:rPr sz="1800" spc="-15" dirty="0">
                <a:solidFill>
                  <a:srgbClr val="444B54"/>
                </a:solidFill>
                <a:latin typeface="Arial"/>
                <a:cs typeface="Arial"/>
              </a:rPr>
              <a:t> </a:t>
            </a:r>
            <a:r>
              <a:rPr sz="1800" spc="-10" dirty="0">
                <a:solidFill>
                  <a:srgbClr val="444B54"/>
                </a:solidFill>
                <a:latin typeface="Arial"/>
                <a:cs typeface="Arial"/>
              </a:rPr>
              <a:t>Recap</a:t>
            </a:r>
            <a:endParaRPr sz="1800">
              <a:latin typeface="Arial"/>
              <a:cs typeface="Arial"/>
            </a:endParaRPr>
          </a:p>
          <a:p>
            <a:pPr marL="698500" lvl="1" indent="-228600">
              <a:lnSpc>
                <a:spcPct val="100000"/>
              </a:lnSpc>
              <a:spcBef>
                <a:spcPts val="70"/>
              </a:spcBef>
              <a:buClr>
                <a:srgbClr val="F5668F"/>
              </a:buClr>
              <a:buFont typeface="Courier New"/>
              <a:buChar char="o"/>
              <a:tabLst>
                <a:tab pos="698500" algn="l"/>
              </a:tabLst>
            </a:pPr>
            <a:r>
              <a:rPr sz="1800" spc="-5" dirty="0">
                <a:solidFill>
                  <a:srgbClr val="444B54"/>
                </a:solidFill>
                <a:latin typeface="Arial"/>
                <a:cs typeface="Arial"/>
              </a:rPr>
              <a:t>By</a:t>
            </a:r>
            <a:r>
              <a:rPr sz="1800" spc="-10" dirty="0">
                <a:solidFill>
                  <a:srgbClr val="444B54"/>
                </a:solidFill>
                <a:latin typeface="Arial"/>
                <a:cs typeface="Arial"/>
              </a:rPr>
              <a:t> </a:t>
            </a:r>
            <a:r>
              <a:rPr sz="1800" spc="-5" dirty="0">
                <a:solidFill>
                  <a:srgbClr val="444B54"/>
                </a:solidFill>
                <a:latin typeface="Arial"/>
                <a:cs typeface="Arial"/>
              </a:rPr>
              <a:t>the</a:t>
            </a:r>
            <a:r>
              <a:rPr sz="1800" spc="-15" dirty="0">
                <a:solidFill>
                  <a:srgbClr val="444B54"/>
                </a:solidFill>
                <a:latin typeface="Arial"/>
                <a:cs typeface="Arial"/>
              </a:rPr>
              <a:t> </a:t>
            </a:r>
            <a:r>
              <a:rPr sz="1800" spc="-10" dirty="0">
                <a:solidFill>
                  <a:srgbClr val="444B54"/>
                </a:solidFill>
                <a:latin typeface="Arial"/>
                <a:cs typeface="Arial"/>
              </a:rPr>
              <a:t>numbers:</a:t>
            </a:r>
            <a:endParaRPr sz="1800">
              <a:latin typeface="Arial"/>
              <a:cs typeface="Arial"/>
            </a:endParaRPr>
          </a:p>
          <a:p>
            <a:pPr marL="1155065" marR="575310" lvl="2" indent="-228600">
              <a:lnSpc>
                <a:spcPts val="1730"/>
              </a:lnSpc>
              <a:spcBef>
                <a:spcPts val="475"/>
              </a:spcBef>
              <a:buClr>
                <a:srgbClr val="F5668F"/>
              </a:buClr>
              <a:buFont typeface="Wingdings"/>
              <a:buChar char=""/>
              <a:tabLst>
                <a:tab pos="1155700" algn="l"/>
              </a:tabLst>
            </a:pPr>
            <a:r>
              <a:rPr sz="1800" spc="-10" dirty="0">
                <a:solidFill>
                  <a:srgbClr val="444B54"/>
                </a:solidFill>
                <a:latin typeface="Arial"/>
                <a:cs typeface="Arial"/>
              </a:rPr>
              <a:t>503</a:t>
            </a:r>
            <a:r>
              <a:rPr sz="1800" spc="25" dirty="0">
                <a:solidFill>
                  <a:srgbClr val="444B54"/>
                </a:solidFill>
                <a:latin typeface="Arial"/>
                <a:cs typeface="Arial"/>
              </a:rPr>
              <a:t> </a:t>
            </a:r>
            <a:r>
              <a:rPr sz="1800" spc="-10" dirty="0">
                <a:solidFill>
                  <a:srgbClr val="444B54"/>
                </a:solidFill>
                <a:latin typeface="Arial"/>
                <a:cs typeface="Arial"/>
              </a:rPr>
              <a:t>providers,</a:t>
            </a:r>
            <a:r>
              <a:rPr sz="1800" spc="35" dirty="0">
                <a:solidFill>
                  <a:srgbClr val="444B54"/>
                </a:solidFill>
                <a:latin typeface="Arial"/>
                <a:cs typeface="Arial"/>
              </a:rPr>
              <a:t> </a:t>
            </a:r>
            <a:r>
              <a:rPr sz="1800" spc="-5" dirty="0">
                <a:solidFill>
                  <a:srgbClr val="444B54"/>
                </a:solidFill>
                <a:latin typeface="Arial"/>
                <a:cs typeface="Arial"/>
              </a:rPr>
              <a:t>nurses,</a:t>
            </a:r>
            <a:r>
              <a:rPr sz="1800" spc="20" dirty="0">
                <a:solidFill>
                  <a:srgbClr val="444B54"/>
                </a:solidFill>
                <a:latin typeface="Arial"/>
                <a:cs typeface="Arial"/>
              </a:rPr>
              <a:t> </a:t>
            </a:r>
            <a:r>
              <a:rPr sz="1800" spc="-10" dirty="0">
                <a:solidFill>
                  <a:srgbClr val="444B54"/>
                </a:solidFill>
                <a:latin typeface="Arial"/>
                <a:cs typeface="Arial"/>
              </a:rPr>
              <a:t>allied</a:t>
            </a:r>
            <a:r>
              <a:rPr sz="1800" spc="40" dirty="0">
                <a:solidFill>
                  <a:srgbClr val="444B54"/>
                </a:solidFill>
                <a:latin typeface="Arial"/>
                <a:cs typeface="Arial"/>
              </a:rPr>
              <a:t> </a:t>
            </a:r>
            <a:r>
              <a:rPr sz="1800" spc="-10" dirty="0">
                <a:solidFill>
                  <a:srgbClr val="444B54"/>
                </a:solidFill>
                <a:latin typeface="Arial"/>
                <a:cs typeface="Arial"/>
              </a:rPr>
              <a:t>health</a:t>
            </a:r>
            <a:r>
              <a:rPr sz="1800" spc="25" dirty="0">
                <a:solidFill>
                  <a:srgbClr val="444B54"/>
                </a:solidFill>
                <a:latin typeface="Arial"/>
                <a:cs typeface="Arial"/>
              </a:rPr>
              <a:t> </a:t>
            </a:r>
            <a:r>
              <a:rPr sz="1800" spc="-10" dirty="0">
                <a:solidFill>
                  <a:srgbClr val="444B54"/>
                </a:solidFill>
                <a:latin typeface="Arial"/>
                <a:cs typeface="Arial"/>
              </a:rPr>
              <a:t>professionals,</a:t>
            </a:r>
            <a:r>
              <a:rPr sz="1800" spc="35" dirty="0">
                <a:solidFill>
                  <a:srgbClr val="444B54"/>
                </a:solidFill>
                <a:latin typeface="Arial"/>
                <a:cs typeface="Arial"/>
              </a:rPr>
              <a:t> </a:t>
            </a:r>
            <a:r>
              <a:rPr sz="1800" spc="-10" dirty="0">
                <a:solidFill>
                  <a:srgbClr val="444B54"/>
                </a:solidFill>
                <a:latin typeface="Arial"/>
                <a:cs typeface="Arial"/>
              </a:rPr>
              <a:t>public</a:t>
            </a:r>
            <a:r>
              <a:rPr sz="1800" spc="40" dirty="0">
                <a:solidFill>
                  <a:srgbClr val="444B54"/>
                </a:solidFill>
                <a:latin typeface="Arial"/>
                <a:cs typeface="Arial"/>
              </a:rPr>
              <a:t> </a:t>
            </a:r>
            <a:r>
              <a:rPr sz="1800" spc="-10" dirty="0">
                <a:solidFill>
                  <a:srgbClr val="444B54"/>
                </a:solidFill>
                <a:latin typeface="Arial"/>
                <a:cs typeface="Arial"/>
              </a:rPr>
              <a:t>health </a:t>
            </a:r>
            <a:r>
              <a:rPr sz="1800" spc="-484" dirty="0">
                <a:solidFill>
                  <a:srgbClr val="444B54"/>
                </a:solidFill>
                <a:latin typeface="Arial"/>
                <a:cs typeface="Arial"/>
              </a:rPr>
              <a:t> </a:t>
            </a:r>
            <a:r>
              <a:rPr sz="1800" spc="-10" dirty="0">
                <a:solidFill>
                  <a:srgbClr val="444B54"/>
                </a:solidFill>
                <a:latin typeface="Arial"/>
                <a:cs typeface="Arial"/>
              </a:rPr>
              <a:t>professionals</a:t>
            </a:r>
            <a:r>
              <a:rPr sz="1800" spc="30" dirty="0">
                <a:solidFill>
                  <a:srgbClr val="444B54"/>
                </a:solidFill>
                <a:latin typeface="Arial"/>
                <a:cs typeface="Arial"/>
              </a:rPr>
              <a:t> </a:t>
            </a:r>
            <a:r>
              <a:rPr sz="1800" spc="-10" dirty="0">
                <a:solidFill>
                  <a:srgbClr val="444B54"/>
                </a:solidFill>
                <a:latin typeface="Arial"/>
                <a:cs typeface="Arial"/>
              </a:rPr>
              <a:t>and</a:t>
            </a:r>
            <a:r>
              <a:rPr sz="1800" spc="15" dirty="0">
                <a:solidFill>
                  <a:srgbClr val="444B54"/>
                </a:solidFill>
                <a:latin typeface="Arial"/>
                <a:cs typeface="Arial"/>
              </a:rPr>
              <a:t> </a:t>
            </a:r>
            <a:r>
              <a:rPr sz="1800" spc="-5" dirty="0">
                <a:solidFill>
                  <a:srgbClr val="444B54"/>
                </a:solidFill>
                <a:latin typeface="Arial"/>
                <a:cs typeface="Arial"/>
              </a:rPr>
              <a:t>more</a:t>
            </a:r>
            <a:r>
              <a:rPr sz="1800" dirty="0">
                <a:solidFill>
                  <a:srgbClr val="444B54"/>
                </a:solidFill>
                <a:latin typeface="Arial"/>
                <a:cs typeface="Arial"/>
              </a:rPr>
              <a:t> </a:t>
            </a:r>
            <a:r>
              <a:rPr sz="1800" spc="-10" dirty="0">
                <a:solidFill>
                  <a:srgbClr val="444B54"/>
                </a:solidFill>
                <a:latin typeface="Arial"/>
                <a:cs typeface="Arial"/>
              </a:rPr>
              <a:t>attended</a:t>
            </a:r>
            <a:r>
              <a:rPr sz="1800" spc="15" dirty="0">
                <a:solidFill>
                  <a:srgbClr val="444B54"/>
                </a:solidFill>
                <a:latin typeface="Arial"/>
                <a:cs typeface="Arial"/>
              </a:rPr>
              <a:t> </a:t>
            </a:r>
            <a:r>
              <a:rPr sz="1800" spc="-5" dirty="0">
                <a:solidFill>
                  <a:srgbClr val="444B54"/>
                </a:solidFill>
                <a:latin typeface="Arial"/>
                <a:cs typeface="Arial"/>
              </a:rPr>
              <a:t>the</a:t>
            </a:r>
            <a:r>
              <a:rPr sz="1800" dirty="0">
                <a:solidFill>
                  <a:srgbClr val="444B54"/>
                </a:solidFill>
                <a:latin typeface="Arial"/>
                <a:cs typeface="Arial"/>
              </a:rPr>
              <a:t> </a:t>
            </a:r>
            <a:r>
              <a:rPr sz="1800" spc="-10" dirty="0">
                <a:solidFill>
                  <a:srgbClr val="444B54"/>
                </a:solidFill>
                <a:latin typeface="Arial"/>
                <a:cs typeface="Arial"/>
              </a:rPr>
              <a:t>online</a:t>
            </a:r>
            <a:r>
              <a:rPr sz="1800" spc="30" dirty="0">
                <a:solidFill>
                  <a:srgbClr val="444B54"/>
                </a:solidFill>
                <a:latin typeface="Arial"/>
                <a:cs typeface="Arial"/>
              </a:rPr>
              <a:t> </a:t>
            </a:r>
            <a:r>
              <a:rPr sz="1800" spc="-10" dirty="0">
                <a:solidFill>
                  <a:srgbClr val="444B54"/>
                </a:solidFill>
                <a:latin typeface="Arial"/>
                <a:cs typeface="Arial"/>
              </a:rPr>
              <a:t>meeting-</a:t>
            </a:r>
            <a:r>
              <a:rPr sz="1800" spc="35" dirty="0">
                <a:solidFill>
                  <a:srgbClr val="444B54"/>
                </a:solidFill>
                <a:latin typeface="Arial"/>
                <a:cs typeface="Arial"/>
              </a:rPr>
              <a:t> </a:t>
            </a:r>
            <a:r>
              <a:rPr sz="1800" spc="-5" dirty="0">
                <a:solidFill>
                  <a:srgbClr val="444B54"/>
                </a:solidFill>
                <a:latin typeface="Arial"/>
                <a:cs typeface="Arial"/>
              </a:rPr>
              <a:t>record </a:t>
            </a:r>
            <a:r>
              <a:rPr sz="1800" dirty="0">
                <a:solidFill>
                  <a:srgbClr val="444B54"/>
                </a:solidFill>
                <a:latin typeface="Arial"/>
                <a:cs typeface="Arial"/>
              </a:rPr>
              <a:t> </a:t>
            </a:r>
            <a:r>
              <a:rPr sz="1800" spc="-10" dirty="0">
                <a:solidFill>
                  <a:srgbClr val="444B54"/>
                </a:solidFill>
                <a:latin typeface="Arial"/>
                <a:cs typeface="Arial"/>
              </a:rPr>
              <a:t>attendance!</a:t>
            </a:r>
            <a:endParaRPr sz="1800">
              <a:latin typeface="Arial"/>
              <a:cs typeface="Arial"/>
            </a:endParaRPr>
          </a:p>
          <a:p>
            <a:pPr lvl="2">
              <a:lnSpc>
                <a:spcPct val="100000"/>
              </a:lnSpc>
              <a:spcBef>
                <a:spcPts val="5"/>
              </a:spcBef>
              <a:buClr>
                <a:srgbClr val="F5668F"/>
              </a:buClr>
              <a:buFont typeface="Wingdings"/>
              <a:buChar char=""/>
            </a:pPr>
            <a:endParaRPr sz="2050">
              <a:latin typeface="Arial"/>
              <a:cs typeface="Arial"/>
            </a:endParaRPr>
          </a:p>
          <a:p>
            <a:pPr marL="1155700" marR="5080" lvl="2" indent="-228600">
              <a:lnSpc>
                <a:spcPct val="80000"/>
              </a:lnSpc>
              <a:buClr>
                <a:srgbClr val="F5668F"/>
              </a:buClr>
              <a:buFont typeface="Wingdings"/>
              <a:buChar char=""/>
              <a:tabLst>
                <a:tab pos="1155700" algn="l"/>
              </a:tabLst>
            </a:pPr>
            <a:r>
              <a:rPr sz="1800" spc="-5" dirty="0">
                <a:solidFill>
                  <a:srgbClr val="444B54"/>
                </a:solidFill>
                <a:latin typeface="Arial"/>
                <a:cs typeface="Arial"/>
              </a:rPr>
              <a:t>3</a:t>
            </a:r>
            <a:r>
              <a:rPr sz="1800" spc="5" dirty="0">
                <a:solidFill>
                  <a:srgbClr val="444B54"/>
                </a:solidFill>
                <a:latin typeface="Arial"/>
                <a:cs typeface="Arial"/>
              </a:rPr>
              <a:t> </a:t>
            </a:r>
            <a:r>
              <a:rPr sz="1800" spc="-10" dirty="0">
                <a:solidFill>
                  <a:srgbClr val="444B54"/>
                </a:solidFill>
                <a:latin typeface="Arial"/>
                <a:cs typeface="Arial"/>
              </a:rPr>
              <a:t>national</a:t>
            </a:r>
            <a:r>
              <a:rPr sz="1800" spc="35" dirty="0">
                <a:solidFill>
                  <a:srgbClr val="444B54"/>
                </a:solidFill>
                <a:latin typeface="Arial"/>
                <a:cs typeface="Arial"/>
              </a:rPr>
              <a:t> </a:t>
            </a:r>
            <a:r>
              <a:rPr sz="1800" spc="-10" dirty="0">
                <a:solidFill>
                  <a:srgbClr val="444B54"/>
                </a:solidFill>
                <a:latin typeface="Arial"/>
                <a:cs typeface="Arial"/>
              </a:rPr>
              <a:t>speakers</a:t>
            </a:r>
            <a:r>
              <a:rPr sz="1800" spc="25" dirty="0">
                <a:solidFill>
                  <a:srgbClr val="444B54"/>
                </a:solidFill>
                <a:latin typeface="Arial"/>
                <a:cs typeface="Arial"/>
              </a:rPr>
              <a:t> </a:t>
            </a:r>
            <a:r>
              <a:rPr sz="1800" spc="-10" dirty="0">
                <a:solidFill>
                  <a:srgbClr val="444B54"/>
                </a:solidFill>
                <a:latin typeface="Arial"/>
                <a:cs typeface="Arial"/>
              </a:rPr>
              <a:t>participated</a:t>
            </a:r>
            <a:r>
              <a:rPr sz="1800" spc="25" dirty="0">
                <a:solidFill>
                  <a:srgbClr val="444B54"/>
                </a:solidFill>
                <a:latin typeface="Arial"/>
                <a:cs typeface="Arial"/>
              </a:rPr>
              <a:t> </a:t>
            </a:r>
            <a:r>
              <a:rPr sz="1800" spc="-5" dirty="0">
                <a:solidFill>
                  <a:srgbClr val="444B54"/>
                </a:solidFill>
                <a:latin typeface="Arial"/>
                <a:cs typeface="Arial"/>
              </a:rPr>
              <a:t>in</a:t>
            </a:r>
            <a:r>
              <a:rPr sz="1800" spc="25" dirty="0">
                <a:solidFill>
                  <a:srgbClr val="444B54"/>
                </a:solidFill>
                <a:latin typeface="Arial"/>
                <a:cs typeface="Arial"/>
              </a:rPr>
              <a:t> </a:t>
            </a:r>
            <a:r>
              <a:rPr sz="1800" spc="-5" dirty="0">
                <a:solidFill>
                  <a:srgbClr val="444B54"/>
                </a:solidFill>
                <a:latin typeface="Arial"/>
                <a:cs typeface="Arial"/>
              </a:rPr>
              <a:t>the</a:t>
            </a:r>
            <a:r>
              <a:rPr sz="1800" spc="5" dirty="0">
                <a:solidFill>
                  <a:srgbClr val="444B54"/>
                </a:solidFill>
                <a:latin typeface="Arial"/>
                <a:cs typeface="Arial"/>
              </a:rPr>
              <a:t> </a:t>
            </a:r>
            <a:r>
              <a:rPr sz="1800" spc="-10" dirty="0">
                <a:solidFill>
                  <a:srgbClr val="444B54"/>
                </a:solidFill>
                <a:latin typeface="Arial"/>
                <a:cs typeface="Arial"/>
              </a:rPr>
              <a:t>conference</a:t>
            </a:r>
            <a:r>
              <a:rPr sz="1800" spc="25" dirty="0">
                <a:solidFill>
                  <a:srgbClr val="444B54"/>
                </a:solidFill>
                <a:latin typeface="Arial"/>
                <a:cs typeface="Arial"/>
              </a:rPr>
              <a:t> </a:t>
            </a:r>
            <a:r>
              <a:rPr sz="1800" spc="-10" dirty="0">
                <a:solidFill>
                  <a:srgbClr val="444B54"/>
                </a:solidFill>
                <a:latin typeface="Arial"/>
                <a:cs typeface="Arial"/>
              </a:rPr>
              <a:t>speaking</a:t>
            </a:r>
            <a:r>
              <a:rPr sz="1800" spc="30" dirty="0">
                <a:solidFill>
                  <a:srgbClr val="444B54"/>
                </a:solidFill>
                <a:latin typeface="Arial"/>
                <a:cs typeface="Arial"/>
              </a:rPr>
              <a:t> </a:t>
            </a:r>
            <a:r>
              <a:rPr sz="1800" dirty="0">
                <a:solidFill>
                  <a:srgbClr val="444B54"/>
                </a:solidFill>
                <a:latin typeface="Arial"/>
                <a:cs typeface="Arial"/>
              </a:rPr>
              <a:t>to </a:t>
            </a:r>
            <a:r>
              <a:rPr sz="1800" spc="-5" dirty="0">
                <a:solidFill>
                  <a:srgbClr val="444B54"/>
                </a:solidFill>
                <a:latin typeface="Arial"/>
                <a:cs typeface="Arial"/>
              </a:rPr>
              <a:t>topics </a:t>
            </a:r>
            <a:r>
              <a:rPr sz="1800" spc="-484" dirty="0">
                <a:solidFill>
                  <a:srgbClr val="444B54"/>
                </a:solidFill>
                <a:latin typeface="Arial"/>
                <a:cs typeface="Arial"/>
              </a:rPr>
              <a:t> </a:t>
            </a:r>
            <a:r>
              <a:rPr sz="1800" spc="-10" dirty="0">
                <a:solidFill>
                  <a:srgbClr val="444B54"/>
                </a:solidFill>
                <a:latin typeface="Arial"/>
                <a:cs typeface="Arial"/>
              </a:rPr>
              <a:t>including</a:t>
            </a:r>
            <a:r>
              <a:rPr sz="1800" spc="20" dirty="0">
                <a:solidFill>
                  <a:srgbClr val="444B54"/>
                </a:solidFill>
                <a:latin typeface="Arial"/>
                <a:cs typeface="Arial"/>
              </a:rPr>
              <a:t> </a:t>
            </a:r>
            <a:r>
              <a:rPr sz="1800" spc="-5" dirty="0">
                <a:solidFill>
                  <a:srgbClr val="444B54"/>
                </a:solidFill>
                <a:latin typeface="Arial"/>
                <a:cs typeface="Arial"/>
              </a:rPr>
              <a:t>Birth</a:t>
            </a:r>
            <a:r>
              <a:rPr sz="1800" dirty="0">
                <a:solidFill>
                  <a:srgbClr val="444B54"/>
                </a:solidFill>
                <a:latin typeface="Arial"/>
                <a:cs typeface="Arial"/>
              </a:rPr>
              <a:t> </a:t>
            </a:r>
            <a:r>
              <a:rPr sz="1800" spc="-30" dirty="0">
                <a:solidFill>
                  <a:srgbClr val="444B54"/>
                </a:solidFill>
                <a:latin typeface="Arial"/>
                <a:cs typeface="Arial"/>
              </a:rPr>
              <a:t>Equity,</a:t>
            </a:r>
            <a:r>
              <a:rPr sz="1800" spc="40" dirty="0">
                <a:solidFill>
                  <a:srgbClr val="444B54"/>
                </a:solidFill>
                <a:latin typeface="Arial"/>
                <a:cs typeface="Arial"/>
              </a:rPr>
              <a:t> </a:t>
            </a:r>
            <a:r>
              <a:rPr sz="1800" spc="-10" dirty="0">
                <a:solidFill>
                  <a:srgbClr val="444B54"/>
                </a:solidFill>
                <a:latin typeface="Arial"/>
                <a:cs typeface="Arial"/>
              </a:rPr>
              <a:t>Illinois</a:t>
            </a:r>
            <a:r>
              <a:rPr sz="1800" spc="30" dirty="0">
                <a:solidFill>
                  <a:srgbClr val="444B54"/>
                </a:solidFill>
                <a:latin typeface="Arial"/>
                <a:cs typeface="Arial"/>
              </a:rPr>
              <a:t> </a:t>
            </a:r>
            <a:r>
              <a:rPr sz="1800" spc="-10" dirty="0">
                <a:solidFill>
                  <a:srgbClr val="444B54"/>
                </a:solidFill>
                <a:latin typeface="Arial"/>
                <a:cs typeface="Arial"/>
              </a:rPr>
              <a:t>Maternal</a:t>
            </a:r>
            <a:r>
              <a:rPr sz="1800" spc="15" dirty="0">
                <a:solidFill>
                  <a:srgbClr val="444B54"/>
                </a:solidFill>
                <a:latin typeface="Arial"/>
                <a:cs typeface="Arial"/>
              </a:rPr>
              <a:t> </a:t>
            </a:r>
            <a:r>
              <a:rPr sz="1800" spc="-20" dirty="0">
                <a:solidFill>
                  <a:srgbClr val="444B54"/>
                </a:solidFill>
                <a:latin typeface="Arial"/>
                <a:cs typeface="Arial"/>
              </a:rPr>
              <a:t>Mortality,</a:t>
            </a:r>
            <a:r>
              <a:rPr sz="1800" spc="20" dirty="0">
                <a:solidFill>
                  <a:srgbClr val="444B54"/>
                </a:solidFill>
                <a:latin typeface="Arial"/>
                <a:cs typeface="Arial"/>
              </a:rPr>
              <a:t> </a:t>
            </a:r>
            <a:r>
              <a:rPr sz="1800" spc="-5" dirty="0">
                <a:solidFill>
                  <a:srgbClr val="444B54"/>
                </a:solidFill>
                <a:latin typeface="Arial"/>
                <a:cs typeface="Arial"/>
              </a:rPr>
              <a:t>Patient/Family </a:t>
            </a:r>
            <a:r>
              <a:rPr sz="1800" dirty="0">
                <a:solidFill>
                  <a:srgbClr val="444B54"/>
                </a:solidFill>
                <a:latin typeface="Arial"/>
                <a:cs typeface="Arial"/>
              </a:rPr>
              <a:t> </a:t>
            </a:r>
            <a:r>
              <a:rPr sz="1800" spc="-5" dirty="0">
                <a:solidFill>
                  <a:srgbClr val="444B54"/>
                </a:solidFill>
                <a:latin typeface="Arial"/>
                <a:cs typeface="Arial"/>
              </a:rPr>
              <a:t>Advisors</a:t>
            </a:r>
            <a:r>
              <a:rPr sz="1800" spc="20" dirty="0">
                <a:solidFill>
                  <a:srgbClr val="444B54"/>
                </a:solidFill>
                <a:latin typeface="Arial"/>
                <a:cs typeface="Arial"/>
              </a:rPr>
              <a:t> </a:t>
            </a:r>
            <a:r>
              <a:rPr sz="1800" spc="-5" dirty="0">
                <a:solidFill>
                  <a:srgbClr val="444B54"/>
                </a:solidFill>
                <a:latin typeface="Arial"/>
                <a:cs typeface="Arial"/>
              </a:rPr>
              <a:t>Strategies,</a:t>
            </a:r>
            <a:r>
              <a:rPr sz="1800" spc="10" dirty="0">
                <a:solidFill>
                  <a:srgbClr val="444B54"/>
                </a:solidFill>
                <a:latin typeface="Arial"/>
                <a:cs typeface="Arial"/>
              </a:rPr>
              <a:t> </a:t>
            </a:r>
            <a:r>
              <a:rPr sz="1800" spc="-10" dirty="0">
                <a:solidFill>
                  <a:srgbClr val="444B54"/>
                </a:solidFill>
                <a:latin typeface="Arial"/>
                <a:cs typeface="Arial"/>
              </a:rPr>
              <a:t>and</a:t>
            </a:r>
            <a:r>
              <a:rPr sz="1800" spc="20" dirty="0">
                <a:solidFill>
                  <a:srgbClr val="444B54"/>
                </a:solidFill>
                <a:latin typeface="Arial"/>
                <a:cs typeface="Arial"/>
              </a:rPr>
              <a:t> </a:t>
            </a:r>
            <a:r>
              <a:rPr sz="1800" spc="-10" dirty="0">
                <a:solidFill>
                  <a:srgbClr val="444B54"/>
                </a:solidFill>
                <a:latin typeface="Arial"/>
                <a:cs typeface="Arial"/>
              </a:rPr>
              <a:t>other</a:t>
            </a:r>
            <a:r>
              <a:rPr sz="1800" spc="5" dirty="0">
                <a:solidFill>
                  <a:srgbClr val="444B54"/>
                </a:solidFill>
                <a:latin typeface="Arial"/>
                <a:cs typeface="Arial"/>
              </a:rPr>
              <a:t> </a:t>
            </a:r>
            <a:r>
              <a:rPr sz="1800" spc="-5" dirty="0">
                <a:solidFill>
                  <a:srgbClr val="444B54"/>
                </a:solidFill>
                <a:latin typeface="Arial"/>
                <a:cs typeface="Arial"/>
              </a:rPr>
              <a:t>state</a:t>
            </a:r>
            <a:r>
              <a:rPr sz="1800" dirty="0">
                <a:solidFill>
                  <a:srgbClr val="444B54"/>
                </a:solidFill>
                <a:latin typeface="Arial"/>
                <a:cs typeface="Arial"/>
              </a:rPr>
              <a:t> </a:t>
            </a:r>
            <a:r>
              <a:rPr sz="1800" spc="-10" dirty="0">
                <a:solidFill>
                  <a:srgbClr val="444B54"/>
                </a:solidFill>
                <a:latin typeface="Arial"/>
                <a:cs typeface="Arial"/>
              </a:rPr>
              <a:t>perinatal</a:t>
            </a:r>
            <a:r>
              <a:rPr sz="1800" spc="20" dirty="0">
                <a:solidFill>
                  <a:srgbClr val="444B54"/>
                </a:solidFill>
                <a:latin typeface="Arial"/>
                <a:cs typeface="Arial"/>
              </a:rPr>
              <a:t> </a:t>
            </a:r>
            <a:r>
              <a:rPr sz="1800" spc="-10" dirty="0">
                <a:solidFill>
                  <a:srgbClr val="444B54"/>
                </a:solidFill>
                <a:latin typeface="Arial"/>
                <a:cs typeface="Arial"/>
              </a:rPr>
              <a:t>quality</a:t>
            </a:r>
            <a:r>
              <a:rPr sz="1800" spc="20" dirty="0">
                <a:solidFill>
                  <a:srgbClr val="444B54"/>
                </a:solidFill>
                <a:latin typeface="Arial"/>
                <a:cs typeface="Arial"/>
              </a:rPr>
              <a:t> </a:t>
            </a:r>
            <a:r>
              <a:rPr sz="1800" spc="-10" dirty="0">
                <a:solidFill>
                  <a:srgbClr val="444B54"/>
                </a:solidFill>
                <a:latin typeface="Arial"/>
                <a:cs typeface="Arial"/>
              </a:rPr>
              <a:t>collaborative </a:t>
            </a:r>
            <a:r>
              <a:rPr sz="1800" spc="-5" dirty="0">
                <a:solidFill>
                  <a:srgbClr val="444B54"/>
                </a:solidFill>
                <a:latin typeface="Arial"/>
                <a:cs typeface="Arial"/>
              </a:rPr>
              <a:t> </a:t>
            </a:r>
            <a:r>
              <a:rPr sz="1800" spc="-10" dirty="0">
                <a:solidFill>
                  <a:srgbClr val="444B54"/>
                </a:solidFill>
                <a:latin typeface="Arial"/>
                <a:cs typeface="Arial"/>
              </a:rPr>
              <a:t>work.</a:t>
            </a:r>
            <a:endParaRPr sz="1800">
              <a:latin typeface="Arial"/>
              <a:cs typeface="Arial"/>
            </a:endParaRPr>
          </a:p>
          <a:p>
            <a:pPr lvl="2">
              <a:lnSpc>
                <a:spcPct val="100000"/>
              </a:lnSpc>
              <a:spcBef>
                <a:spcPts val="10"/>
              </a:spcBef>
              <a:buClr>
                <a:srgbClr val="F5668F"/>
              </a:buClr>
              <a:buFont typeface="Wingdings"/>
              <a:buChar char=""/>
            </a:pPr>
            <a:endParaRPr sz="1650">
              <a:latin typeface="Arial"/>
              <a:cs typeface="Arial"/>
            </a:endParaRPr>
          </a:p>
          <a:p>
            <a:pPr marL="1155700" lvl="2" indent="-228600">
              <a:lnSpc>
                <a:spcPct val="100000"/>
              </a:lnSpc>
              <a:buClr>
                <a:srgbClr val="F5668F"/>
              </a:buClr>
              <a:buFont typeface="Wingdings"/>
              <a:buChar char=""/>
              <a:tabLst>
                <a:tab pos="1155700" algn="l"/>
              </a:tabLst>
            </a:pPr>
            <a:r>
              <a:rPr sz="1800" spc="-10" dirty="0">
                <a:solidFill>
                  <a:srgbClr val="444B54"/>
                </a:solidFill>
                <a:latin typeface="Arial"/>
                <a:cs typeface="Arial"/>
              </a:rPr>
              <a:t>37</a:t>
            </a:r>
            <a:r>
              <a:rPr sz="1800" spc="-5" dirty="0">
                <a:solidFill>
                  <a:srgbClr val="444B54"/>
                </a:solidFill>
                <a:latin typeface="Arial"/>
                <a:cs typeface="Arial"/>
              </a:rPr>
              <a:t> ILPQC</a:t>
            </a:r>
            <a:r>
              <a:rPr sz="1800" dirty="0">
                <a:solidFill>
                  <a:srgbClr val="444B54"/>
                </a:solidFill>
                <a:latin typeface="Arial"/>
                <a:cs typeface="Arial"/>
              </a:rPr>
              <a:t> </a:t>
            </a:r>
            <a:r>
              <a:rPr sz="1800" spc="-10" dirty="0">
                <a:solidFill>
                  <a:srgbClr val="444B54"/>
                </a:solidFill>
                <a:latin typeface="Arial"/>
                <a:cs typeface="Arial"/>
              </a:rPr>
              <a:t>hospital</a:t>
            </a:r>
            <a:r>
              <a:rPr sz="1800" spc="15" dirty="0">
                <a:solidFill>
                  <a:srgbClr val="444B54"/>
                </a:solidFill>
                <a:latin typeface="Arial"/>
                <a:cs typeface="Arial"/>
              </a:rPr>
              <a:t> </a:t>
            </a:r>
            <a:r>
              <a:rPr sz="1800" spc="-5" dirty="0">
                <a:solidFill>
                  <a:srgbClr val="444B54"/>
                </a:solidFill>
                <a:latin typeface="Arial"/>
                <a:cs typeface="Arial"/>
              </a:rPr>
              <a:t>teams</a:t>
            </a:r>
            <a:r>
              <a:rPr sz="1800" dirty="0">
                <a:solidFill>
                  <a:srgbClr val="444B54"/>
                </a:solidFill>
                <a:latin typeface="Arial"/>
                <a:cs typeface="Arial"/>
              </a:rPr>
              <a:t> </a:t>
            </a:r>
            <a:r>
              <a:rPr sz="1800" spc="-5" dirty="0">
                <a:solidFill>
                  <a:srgbClr val="444B54"/>
                </a:solidFill>
                <a:latin typeface="Arial"/>
                <a:cs typeface="Arial"/>
              </a:rPr>
              <a:t>submitted</a:t>
            </a:r>
            <a:r>
              <a:rPr sz="1800" spc="5" dirty="0">
                <a:solidFill>
                  <a:srgbClr val="444B54"/>
                </a:solidFill>
                <a:latin typeface="Arial"/>
                <a:cs typeface="Arial"/>
              </a:rPr>
              <a:t> </a:t>
            </a:r>
            <a:r>
              <a:rPr sz="1800" spc="-10" dirty="0">
                <a:solidFill>
                  <a:srgbClr val="444B54"/>
                </a:solidFill>
                <a:latin typeface="Arial"/>
                <a:cs typeface="Arial"/>
              </a:rPr>
              <a:t>storyboards</a:t>
            </a:r>
            <a:endParaRPr sz="1800">
              <a:latin typeface="Arial"/>
              <a:cs typeface="Arial"/>
            </a:endParaRPr>
          </a:p>
          <a:p>
            <a:pPr lvl="2">
              <a:lnSpc>
                <a:spcPct val="100000"/>
              </a:lnSpc>
              <a:spcBef>
                <a:spcPts val="30"/>
              </a:spcBef>
              <a:buClr>
                <a:srgbClr val="F5668F"/>
              </a:buClr>
              <a:buFont typeface="Wingdings"/>
              <a:buChar char=""/>
            </a:pPr>
            <a:endParaRPr sz="1800">
              <a:latin typeface="Arial"/>
              <a:cs typeface="Arial"/>
            </a:endParaRPr>
          </a:p>
          <a:p>
            <a:pPr marL="1155700" lvl="2" indent="-228600">
              <a:lnSpc>
                <a:spcPct val="100000"/>
              </a:lnSpc>
              <a:spcBef>
                <a:spcPts val="5"/>
              </a:spcBef>
              <a:buClr>
                <a:srgbClr val="F5668F"/>
              </a:buClr>
              <a:buFont typeface="Wingdings"/>
              <a:buChar char=""/>
              <a:tabLst>
                <a:tab pos="1155700" algn="l"/>
              </a:tabLst>
            </a:pPr>
            <a:r>
              <a:rPr sz="1800" spc="-10" dirty="0">
                <a:solidFill>
                  <a:srgbClr val="444B54"/>
                </a:solidFill>
                <a:latin typeface="Arial"/>
                <a:cs typeface="Arial"/>
              </a:rPr>
              <a:t>64</a:t>
            </a:r>
            <a:r>
              <a:rPr sz="1800" dirty="0">
                <a:solidFill>
                  <a:srgbClr val="444B54"/>
                </a:solidFill>
                <a:latin typeface="Arial"/>
                <a:cs typeface="Arial"/>
              </a:rPr>
              <a:t> </a:t>
            </a:r>
            <a:r>
              <a:rPr sz="1800" spc="-5" dirty="0">
                <a:solidFill>
                  <a:srgbClr val="444B54"/>
                </a:solidFill>
                <a:latin typeface="Arial"/>
                <a:cs typeface="Arial"/>
              </a:rPr>
              <a:t>ILPQC</a:t>
            </a:r>
            <a:r>
              <a:rPr sz="1800" spc="5" dirty="0">
                <a:solidFill>
                  <a:srgbClr val="444B54"/>
                </a:solidFill>
                <a:latin typeface="Arial"/>
                <a:cs typeface="Arial"/>
              </a:rPr>
              <a:t> </a:t>
            </a:r>
            <a:r>
              <a:rPr sz="1800" spc="-10" dirty="0">
                <a:solidFill>
                  <a:srgbClr val="444B54"/>
                </a:solidFill>
                <a:latin typeface="Arial"/>
                <a:cs typeface="Arial"/>
              </a:rPr>
              <a:t>hospital</a:t>
            </a:r>
            <a:r>
              <a:rPr sz="1800" spc="15" dirty="0">
                <a:solidFill>
                  <a:srgbClr val="444B54"/>
                </a:solidFill>
                <a:latin typeface="Arial"/>
                <a:cs typeface="Arial"/>
              </a:rPr>
              <a:t> </a:t>
            </a:r>
            <a:r>
              <a:rPr sz="1800" spc="-5" dirty="0">
                <a:solidFill>
                  <a:srgbClr val="444B54"/>
                </a:solidFill>
                <a:latin typeface="Arial"/>
                <a:cs typeface="Arial"/>
              </a:rPr>
              <a:t>teams</a:t>
            </a:r>
            <a:r>
              <a:rPr sz="1800" spc="5" dirty="0">
                <a:solidFill>
                  <a:srgbClr val="444B54"/>
                </a:solidFill>
                <a:latin typeface="Arial"/>
                <a:cs typeface="Arial"/>
              </a:rPr>
              <a:t> </a:t>
            </a:r>
            <a:r>
              <a:rPr sz="1800" spc="-20" dirty="0">
                <a:solidFill>
                  <a:srgbClr val="444B54"/>
                </a:solidFill>
                <a:latin typeface="Arial"/>
                <a:cs typeface="Arial"/>
              </a:rPr>
              <a:t>won</a:t>
            </a:r>
            <a:r>
              <a:rPr sz="1800" spc="50" dirty="0">
                <a:solidFill>
                  <a:srgbClr val="444B54"/>
                </a:solidFill>
                <a:latin typeface="Arial"/>
                <a:cs typeface="Arial"/>
              </a:rPr>
              <a:t> </a:t>
            </a:r>
            <a:r>
              <a:rPr sz="1800" dirty="0">
                <a:solidFill>
                  <a:srgbClr val="444B54"/>
                </a:solidFill>
                <a:latin typeface="Arial"/>
                <a:cs typeface="Arial"/>
              </a:rPr>
              <a:t>PVB</a:t>
            </a:r>
            <a:r>
              <a:rPr sz="1800" spc="10" dirty="0">
                <a:solidFill>
                  <a:srgbClr val="444B54"/>
                </a:solidFill>
                <a:latin typeface="Arial"/>
                <a:cs typeface="Arial"/>
              </a:rPr>
              <a:t> </a:t>
            </a:r>
            <a:r>
              <a:rPr sz="1800" spc="-10" dirty="0">
                <a:solidFill>
                  <a:srgbClr val="444B54"/>
                </a:solidFill>
                <a:latin typeface="Arial"/>
                <a:cs typeface="Arial"/>
              </a:rPr>
              <a:t>Outstanding</a:t>
            </a:r>
            <a:r>
              <a:rPr sz="1800" spc="15" dirty="0">
                <a:solidFill>
                  <a:srgbClr val="444B54"/>
                </a:solidFill>
                <a:latin typeface="Arial"/>
                <a:cs typeface="Arial"/>
              </a:rPr>
              <a:t> </a:t>
            </a:r>
            <a:r>
              <a:rPr sz="1800" spc="-10" dirty="0">
                <a:solidFill>
                  <a:srgbClr val="444B54"/>
                </a:solidFill>
                <a:latin typeface="Arial"/>
                <a:cs typeface="Arial"/>
              </a:rPr>
              <a:t>Launch</a:t>
            </a:r>
            <a:r>
              <a:rPr sz="1800" spc="-80" dirty="0">
                <a:solidFill>
                  <a:srgbClr val="444B54"/>
                </a:solidFill>
                <a:latin typeface="Arial"/>
                <a:cs typeface="Arial"/>
              </a:rPr>
              <a:t> </a:t>
            </a:r>
            <a:r>
              <a:rPr sz="1800" spc="-20" dirty="0">
                <a:solidFill>
                  <a:srgbClr val="444B54"/>
                </a:solidFill>
                <a:latin typeface="Arial"/>
                <a:cs typeface="Arial"/>
              </a:rPr>
              <a:t>Award</a:t>
            </a:r>
            <a:endParaRPr sz="1800">
              <a:latin typeface="Arial"/>
              <a:cs typeface="Arial"/>
            </a:endParaRPr>
          </a:p>
          <a:p>
            <a:pPr lvl="2">
              <a:lnSpc>
                <a:spcPct val="100000"/>
              </a:lnSpc>
              <a:spcBef>
                <a:spcPts val="15"/>
              </a:spcBef>
              <a:buClr>
                <a:srgbClr val="F5668F"/>
              </a:buClr>
              <a:buFont typeface="Wingdings"/>
              <a:buChar char=""/>
            </a:pPr>
            <a:endParaRPr sz="2350">
              <a:latin typeface="Arial"/>
              <a:cs typeface="Arial"/>
            </a:endParaRPr>
          </a:p>
          <a:p>
            <a:pPr marL="1155700" marR="58419" lvl="2" indent="-228600">
              <a:lnSpc>
                <a:spcPts val="1730"/>
              </a:lnSpc>
              <a:buClr>
                <a:srgbClr val="F5668F"/>
              </a:buClr>
              <a:buFont typeface="Wingdings"/>
              <a:buChar char=""/>
              <a:tabLst>
                <a:tab pos="1155700" algn="l"/>
                <a:tab pos="4609465" algn="l"/>
              </a:tabLst>
            </a:pPr>
            <a:r>
              <a:rPr sz="1800" spc="-5" dirty="0">
                <a:solidFill>
                  <a:srgbClr val="444B54"/>
                </a:solidFill>
                <a:latin typeface="Arial"/>
                <a:cs typeface="Arial"/>
              </a:rPr>
              <a:t>4 ILPQC</a:t>
            </a:r>
            <a:r>
              <a:rPr sz="1800" dirty="0">
                <a:solidFill>
                  <a:srgbClr val="444B54"/>
                </a:solidFill>
                <a:latin typeface="Arial"/>
                <a:cs typeface="Arial"/>
              </a:rPr>
              <a:t> </a:t>
            </a:r>
            <a:r>
              <a:rPr sz="1800" spc="-10" dirty="0">
                <a:solidFill>
                  <a:srgbClr val="444B54"/>
                </a:solidFill>
                <a:latin typeface="Arial"/>
                <a:cs typeface="Arial"/>
              </a:rPr>
              <a:t>hospital</a:t>
            </a:r>
            <a:r>
              <a:rPr sz="1800" spc="10" dirty="0">
                <a:solidFill>
                  <a:srgbClr val="444B54"/>
                </a:solidFill>
                <a:latin typeface="Arial"/>
                <a:cs typeface="Arial"/>
              </a:rPr>
              <a:t> </a:t>
            </a:r>
            <a:r>
              <a:rPr sz="1800" spc="-5" dirty="0">
                <a:solidFill>
                  <a:srgbClr val="444B54"/>
                </a:solidFill>
                <a:latin typeface="Arial"/>
                <a:cs typeface="Arial"/>
              </a:rPr>
              <a:t>teams</a:t>
            </a:r>
            <a:r>
              <a:rPr sz="1800" dirty="0">
                <a:solidFill>
                  <a:srgbClr val="444B54"/>
                </a:solidFill>
                <a:latin typeface="Arial"/>
                <a:cs typeface="Arial"/>
              </a:rPr>
              <a:t> </a:t>
            </a:r>
            <a:r>
              <a:rPr sz="1800" spc="-10" dirty="0">
                <a:solidFill>
                  <a:srgbClr val="444B54"/>
                </a:solidFill>
                <a:latin typeface="Arial"/>
                <a:cs typeface="Arial"/>
              </a:rPr>
              <a:t>achieved</a:t>
            </a:r>
            <a:r>
              <a:rPr sz="1800" spc="20" dirty="0">
                <a:solidFill>
                  <a:srgbClr val="444B54"/>
                </a:solidFill>
                <a:latin typeface="Arial"/>
                <a:cs typeface="Arial"/>
              </a:rPr>
              <a:t> </a:t>
            </a:r>
            <a:r>
              <a:rPr sz="1800" spc="-5" dirty="0">
                <a:solidFill>
                  <a:srgbClr val="444B54"/>
                </a:solidFill>
                <a:latin typeface="Arial"/>
                <a:cs typeface="Arial"/>
              </a:rPr>
              <a:t>the </a:t>
            </a:r>
            <a:r>
              <a:rPr sz="1800" dirty="0">
                <a:solidFill>
                  <a:srgbClr val="444B54"/>
                </a:solidFill>
                <a:latin typeface="Arial"/>
                <a:cs typeface="Arial"/>
              </a:rPr>
              <a:t>MNO-OB</a:t>
            </a:r>
            <a:r>
              <a:rPr sz="1800" spc="-5" dirty="0">
                <a:solidFill>
                  <a:srgbClr val="444B54"/>
                </a:solidFill>
                <a:latin typeface="Arial"/>
                <a:cs typeface="Arial"/>
              </a:rPr>
              <a:t> </a:t>
            </a:r>
            <a:r>
              <a:rPr sz="1800" dirty="0">
                <a:solidFill>
                  <a:srgbClr val="444B54"/>
                </a:solidFill>
                <a:latin typeface="Arial"/>
                <a:cs typeface="Arial"/>
              </a:rPr>
              <a:t>QI</a:t>
            </a:r>
            <a:r>
              <a:rPr sz="1800" spc="-105" dirty="0">
                <a:solidFill>
                  <a:srgbClr val="444B54"/>
                </a:solidFill>
                <a:latin typeface="Arial"/>
                <a:cs typeface="Arial"/>
              </a:rPr>
              <a:t> </a:t>
            </a:r>
            <a:r>
              <a:rPr sz="1800" spc="-20" dirty="0">
                <a:solidFill>
                  <a:srgbClr val="444B54"/>
                </a:solidFill>
                <a:latin typeface="Arial"/>
                <a:cs typeface="Arial"/>
              </a:rPr>
              <a:t>Award</a:t>
            </a:r>
            <a:r>
              <a:rPr sz="1800" spc="45" dirty="0">
                <a:solidFill>
                  <a:srgbClr val="444B54"/>
                </a:solidFill>
                <a:latin typeface="Arial"/>
                <a:cs typeface="Arial"/>
              </a:rPr>
              <a:t> </a:t>
            </a:r>
            <a:r>
              <a:rPr sz="1800" spc="-5" dirty="0">
                <a:solidFill>
                  <a:srgbClr val="444B54"/>
                </a:solidFill>
                <a:latin typeface="Arial"/>
                <a:cs typeface="Arial"/>
              </a:rPr>
              <a:t>of </a:t>
            </a:r>
            <a:r>
              <a:rPr sz="1800" dirty="0">
                <a:solidFill>
                  <a:srgbClr val="444B54"/>
                </a:solidFill>
                <a:latin typeface="Arial"/>
                <a:cs typeface="Arial"/>
              </a:rPr>
              <a:t> </a:t>
            </a:r>
            <a:r>
              <a:rPr sz="1800" spc="-10" dirty="0">
                <a:solidFill>
                  <a:srgbClr val="444B54"/>
                </a:solidFill>
                <a:latin typeface="Arial"/>
                <a:cs typeface="Arial"/>
              </a:rPr>
              <a:t>Excellence</a:t>
            </a:r>
            <a:r>
              <a:rPr sz="1800" spc="40" dirty="0">
                <a:solidFill>
                  <a:srgbClr val="444B54"/>
                </a:solidFill>
                <a:latin typeface="Arial"/>
                <a:cs typeface="Arial"/>
              </a:rPr>
              <a:t> </a:t>
            </a:r>
            <a:r>
              <a:rPr sz="1800" spc="-5" dirty="0">
                <a:solidFill>
                  <a:srgbClr val="444B54"/>
                </a:solidFill>
                <a:latin typeface="Arial"/>
                <a:cs typeface="Arial"/>
              </a:rPr>
              <a:t>in</a:t>
            </a:r>
            <a:r>
              <a:rPr sz="1800" spc="5" dirty="0">
                <a:solidFill>
                  <a:srgbClr val="444B54"/>
                </a:solidFill>
                <a:latin typeface="Arial"/>
                <a:cs typeface="Arial"/>
              </a:rPr>
              <a:t> </a:t>
            </a:r>
            <a:r>
              <a:rPr sz="1800" spc="-5" dirty="0">
                <a:solidFill>
                  <a:srgbClr val="444B54"/>
                </a:solidFill>
                <a:latin typeface="Arial"/>
                <a:cs typeface="Arial"/>
              </a:rPr>
              <a:t>Optimal</a:t>
            </a:r>
            <a:r>
              <a:rPr sz="1800" spc="10" dirty="0">
                <a:solidFill>
                  <a:srgbClr val="444B54"/>
                </a:solidFill>
                <a:latin typeface="Arial"/>
                <a:cs typeface="Arial"/>
              </a:rPr>
              <a:t> </a:t>
            </a:r>
            <a:r>
              <a:rPr sz="1800" spc="-5" dirty="0">
                <a:solidFill>
                  <a:srgbClr val="444B54"/>
                </a:solidFill>
                <a:latin typeface="Arial"/>
                <a:cs typeface="Arial"/>
              </a:rPr>
              <a:t>OUD</a:t>
            </a:r>
            <a:r>
              <a:rPr sz="1800" spc="10" dirty="0">
                <a:solidFill>
                  <a:srgbClr val="444B54"/>
                </a:solidFill>
                <a:latin typeface="Arial"/>
                <a:cs typeface="Arial"/>
              </a:rPr>
              <a:t> </a:t>
            </a:r>
            <a:r>
              <a:rPr sz="1800" spc="-5" dirty="0">
                <a:solidFill>
                  <a:srgbClr val="444B54"/>
                </a:solidFill>
                <a:latin typeface="Arial"/>
                <a:cs typeface="Arial"/>
              </a:rPr>
              <a:t>Care	</a:t>
            </a:r>
            <a:r>
              <a:rPr sz="1800" spc="-10" dirty="0">
                <a:solidFill>
                  <a:srgbClr val="444B54"/>
                </a:solidFill>
                <a:latin typeface="Arial"/>
                <a:cs typeface="Arial"/>
              </a:rPr>
              <a:t>(adding</a:t>
            </a:r>
            <a:r>
              <a:rPr sz="1800" spc="5" dirty="0">
                <a:solidFill>
                  <a:srgbClr val="444B54"/>
                </a:solidFill>
                <a:latin typeface="Arial"/>
                <a:cs typeface="Arial"/>
              </a:rPr>
              <a:t> </a:t>
            </a:r>
            <a:r>
              <a:rPr sz="1800" dirty="0">
                <a:solidFill>
                  <a:srgbClr val="444B54"/>
                </a:solidFill>
                <a:latin typeface="Arial"/>
                <a:cs typeface="Arial"/>
              </a:rPr>
              <a:t>to</a:t>
            </a:r>
            <a:r>
              <a:rPr sz="1800" spc="-10" dirty="0">
                <a:solidFill>
                  <a:srgbClr val="444B54"/>
                </a:solidFill>
                <a:latin typeface="Arial"/>
                <a:cs typeface="Arial"/>
              </a:rPr>
              <a:t> </a:t>
            </a:r>
            <a:r>
              <a:rPr sz="1800" spc="-5" dirty="0">
                <a:solidFill>
                  <a:srgbClr val="444B54"/>
                </a:solidFill>
                <a:latin typeface="Arial"/>
                <a:cs typeface="Arial"/>
              </a:rPr>
              <a:t>the</a:t>
            </a:r>
            <a:r>
              <a:rPr sz="1800" spc="-10" dirty="0">
                <a:solidFill>
                  <a:srgbClr val="444B54"/>
                </a:solidFill>
                <a:latin typeface="Arial"/>
                <a:cs typeface="Arial"/>
              </a:rPr>
              <a:t> </a:t>
            </a:r>
            <a:r>
              <a:rPr sz="1800" spc="-75" dirty="0">
                <a:solidFill>
                  <a:srgbClr val="444B54"/>
                </a:solidFill>
                <a:latin typeface="Arial"/>
                <a:cs typeface="Arial"/>
              </a:rPr>
              <a:t>11</a:t>
            </a:r>
            <a:r>
              <a:rPr sz="1800" spc="-5" dirty="0">
                <a:solidFill>
                  <a:srgbClr val="444B54"/>
                </a:solidFill>
                <a:latin typeface="Arial"/>
                <a:cs typeface="Arial"/>
              </a:rPr>
              <a:t> teams </a:t>
            </a:r>
            <a:r>
              <a:rPr sz="1800" spc="-20" dirty="0">
                <a:solidFill>
                  <a:srgbClr val="444B54"/>
                </a:solidFill>
                <a:latin typeface="Arial"/>
                <a:cs typeface="Arial"/>
              </a:rPr>
              <a:t>who</a:t>
            </a:r>
            <a:r>
              <a:rPr sz="1800" spc="40" dirty="0">
                <a:solidFill>
                  <a:srgbClr val="444B54"/>
                </a:solidFill>
                <a:latin typeface="Arial"/>
                <a:cs typeface="Arial"/>
              </a:rPr>
              <a:t> </a:t>
            </a:r>
            <a:r>
              <a:rPr sz="1800" spc="-10" dirty="0">
                <a:solidFill>
                  <a:srgbClr val="444B54"/>
                </a:solidFill>
                <a:latin typeface="Arial"/>
                <a:cs typeface="Arial"/>
              </a:rPr>
              <a:t>have </a:t>
            </a:r>
            <a:r>
              <a:rPr sz="1800" spc="-484" dirty="0">
                <a:solidFill>
                  <a:srgbClr val="444B54"/>
                </a:solidFill>
                <a:latin typeface="Arial"/>
                <a:cs typeface="Arial"/>
              </a:rPr>
              <a:t> </a:t>
            </a:r>
            <a:r>
              <a:rPr sz="1800" spc="-10" dirty="0">
                <a:solidFill>
                  <a:srgbClr val="444B54"/>
                </a:solidFill>
                <a:latin typeface="Arial"/>
                <a:cs typeface="Arial"/>
              </a:rPr>
              <a:t>already</a:t>
            </a:r>
            <a:r>
              <a:rPr sz="1800" spc="10" dirty="0">
                <a:solidFill>
                  <a:srgbClr val="444B54"/>
                </a:solidFill>
                <a:latin typeface="Arial"/>
                <a:cs typeface="Arial"/>
              </a:rPr>
              <a:t> </a:t>
            </a:r>
            <a:r>
              <a:rPr sz="1800" spc="-20" dirty="0">
                <a:solidFill>
                  <a:srgbClr val="444B54"/>
                </a:solidFill>
                <a:latin typeface="Arial"/>
                <a:cs typeface="Arial"/>
              </a:rPr>
              <a:t>won</a:t>
            </a:r>
            <a:r>
              <a:rPr sz="1800" spc="45" dirty="0">
                <a:solidFill>
                  <a:srgbClr val="444B54"/>
                </a:solidFill>
                <a:latin typeface="Arial"/>
                <a:cs typeface="Arial"/>
              </a:rPr>
              <a:t> </a:t>
            </a:r>
            <a:r>
              <a:rPr sz="1800" spc="-5" dirty="0">
                <a:solidFill>
                  <a:srgbClr val="444B54"/>
                </a:solidFill>
                <a:latin typeface="Arial"/>
                <a:cs typeface="Arial"/>
              </a:rPr>
              <a:t>this</a:t>
            </a:r>
            <a:r>
              <a:rPr sz="1800" dirty="0">
                <a:solidFill>
                  <a:srgbClr val="444B54"/>
                </a:solidFill>
                <a:latin typeface="Arial"/>
                <a:cs typeface="Arial"/>
              </a:rPr>
              <a:t> </a:t>
            </a:r>
            <a:r>
              <a:rPr sz="1800" spc="-15" dirty="0">
                <a:solidFill>
                  <a:srgbClr val="444B54"/>
                </a:solidFill>
                <a:latin typeface="Arial"/>
                <a:cs typeface="Arial"/>
              </a:rPr>
              <a:t>award)</a:t>
            </a:r>
            <a:endParaRPr sz="1800">
              <a:latin typeface="Arial"/>
              <a:cs typeface="Arial"/>
            </a:endParaRPr>
          </a:p>
        </p:txBody>
      </p:sp>
      <p:pic>
        <p:nvPicPr>
          <p:cNvPr id="6" name="object 6"/>
          <p:cNvPicPr/>
          <p:nvPr/>
        </p:nvPicPr>
        <p:blipFill>
          <a:blip r:embed="rId3" cstate="print"/>
          <a:stretch>
            <a:fillRect/>
          </a:stretch>
        </p:blipFill>
        <p:spPr>
          <a:xfrm>
            <a:off x="8866631" y="2884932"/>
            <a:ext cx="2715766" cy="2202167"/>
          </a:xfrm>
          <a:prstGeom prst="rect">
            <a:avLst/>
          </a:prstGeom>
        </p:spPr>
      </p:pic>
      <p:sp>
        <p:nvSpPr>
          <p:cNvPr id="7" name="object 7"/>
          <p:cNvSpPr txBox="1"/>
          <p:nvPr/>
        </p:nvSpPr>
        <p:spPr>
          <a:xfrm>
            <a:off x="11365992" y="6444636"/>
            <a:ext cx="1612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EB3B8"/>
                </a:solidFill>
                <a:latin typeface="Arial"/>
                <a:cs typeface="Arial"/>
              </a:rPr>
              <a:t>6</a:t>
            </a:fld>
            <a:endParaRPr sz="1200">
              <a:latin typeface="Arial"/>
              <a:cs typeface="Arial"/>
            </a:endParaRPr>
          </a:p>
        </p:txBody>
      </p:sp>
    </p:spTree>
    <p:extLst>
      <p:ext uri="{BB962C8B-B14F-4D97-AF65-F5344CB8AC3E}">
        <p14:creationId xmlns:p14="http://schemas.microsoft.com/office/powerpoint/2010/main" val="328550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3" name="object 3"/>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4" name="object 4"/>
          <p:cNvSpPr txBox="1">
            <a:spLocks noGrp="1"/>
          </p:cNvSpPr>
          <p:nvPr>
            <p:ph type="title"/>
          </p:nvPr>
        </p:nvSpPr>
        <p:spPr>
          <a:xfrm>
            <a:off x="688340" y="701262"/>
            <a:ext cx="6200775" cy="574040"/>
          </a:xfrm>
          <a:prstGeom prst="rect">
            <a:avLst/>
          </a:prstGeom>
        </p:spPr>
        <p:txBody>
          <a:bodyPr vert="horz" wrap="square" lIns="0" tIns="12700" rIns="0" bIns="0" rtlCol="0">
            <a:spAutoFit/>
          </a:bodyPr>
          <a:lstStyle/>
          <a:p>
            <a:pPr marL="12700">
              <a:lnSpc>
                <a:spcPct val="100000"/>
              </a:lnSpc>
              <a:spcBef>
                <a:spcPts val="100"/>
              </a:spcBef>
            </a:pPr>
            <a:r>
              <a:rPr dirty="0">
                <a:solidFill>
                  <a:srgbClr val="444B54"/>
                </a:solidFill>
              </a:rPr>
              <a:t>Post</a:t>
            </a:r>
            <a:r>
              <a:rPr spc="-20" dirty="0">
                <a:solidFill>
                  <a:srgbClr val="444B54"/>
                </a:solidFill>
              </a:rPr>
              <a:t> </a:t>
            </a:r>
            <a:r>
              <a:rPr spc="-5" dirty="0">
                <a:solidFill>
                  <a:srgbClr val="444B54"/>
                </a:solidFill>
              </a:rPr>
              <a:t>Face-to-Face</a:t>
            </a:r>
            <a:r>
              <a:rPr spc="-10" dirty="0">
                <a:solidFill>
                  <a:srgbClr val="444B54"/>
                </a:solidFill>
              </a:rPr>
              <a:t> </a:t>
            </a:r>
            <a:r>
              <a:rPr spc="-5" dirty="0">
                <a:solidFill>
                  <a:srgbClr val="444B54"/>
                </a:solidFill>
              </a:rPr>
              <a:t>Information</a:t>
            </a:r>
          </a:p>
        </p:txBody>
      </p:sp>
      <p:sp>
        <p:nvSpPr>
          <p:cNvPr id="6" name="object 6"/>
          <p:cNvSpPr txBox="1"/>
          <p:nvPr/>
        </p:nvSpPr>
        <p:spPr>
          <a:xfrm>
            <a:off x="11365992" y="6444636"/>
            <a:ext cx="1612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EB3B8"/>
                </a:solidFill>
                <a:latin typeface="Arial"/>
                <a:cs typeface="Arial"/>
              </a:rPr>
              <a:t>7</a:t>
            </a:fld>
            <a:endParaRPr sz="1200">
              <a:latin typeface="Arial"/>
              <a:cs typeface="Arial"/>
            </a:endParaRPr>
          </a:p>
        </p:txBody>
      </p:sp>
      <p:sp>
        <p:nvSpPr>
          <p:cNvPr id="5" name="object 5"/>
          <p:cNvSpPr txBox="1"/>
          <p:nvPr/>
        </p:nvSpPr>
        <p:spPr>
          <a:xfrm>
            <a:off x="688340" y="1814448"/>
            <a:ext cx="10138410" cy="4088940"/>
          </a:xfrm>
          <a:prstGeom prst="rect">
            <a:avLst/>
          </a:prstGeom>
        </p:spPr>
        <p:txBody>
          <a:bodyPr vert="horz" wrap="square" lIns="0" tIns="53975" rIns="0" bIns="0" rtlCol="0">
            <a:spAutoFit/>
          </a:bodyPr>
          <a:lstStyle/>
          <a:p>
            <a:pPr marL="241300" marR="5080" indent="-228600">
              <a:lnSpc>
                <a:spcPts val="2590"/>
              </a:lnSpc>
              <a:spcBef>
                <a:spcPts val="425"/>
              </a:spcBef>
              <a:buClr>
                <a:srgbClr val="F5668F"/>
              </a:buClr>
              <a:buChar char="•"/>
              <a:tabLst>
                <a:tab pos="241300" algn="l"/>
              </a:tabLst>
            </a:pPr>
            <a:r>
              <a:rPr sz="2400" spc="-5" dirty="0">
                <a:solidFill>
                  <a:srgbClr val="444B54"/>
                </a:solidFill>
                <a:latin typeface="Arial"/>
                <a:cs typeface="Arial"/>
              </a:rPr>
              <a:t>ILPQC</a:t>
            </a:r>
            <a:r>
              <a:rPr sz="2400" spc="-15" dirty="0">
                <a:solidFill>
                  <a:srgbClr val="444B54"/>
                </a:solidFill>
                <a:latin typeface="Arial"/>
                <a:cs typeface="Arial"/>
              </a:rPr>
              <a:t> </a:t>
            </a:r>
            <a:r>
              <a:rPr sz="2400" spc="-5" dirty="0">
                <a:solidFill>
                  <a:srgbClr val="444B54"/>
                </a:solidFill>
                <a:latin typeface="Arial"/>
                <a:cs typeface="Arial"/>
              </a:rPr>
              <a:t>will</a:t>
            </a:r>
            <a:r>
              <a:rPr sz="2400" spc="35" dirty="0">
                <a:solidFill>
                  <a:srgbClr val="444B54"/>
                </a:solidFill>
                <a:latin typeface="Arial"/>
                <a:cs typeface="Arial"/>
              </a:rPr>
              <a:t> </a:t>
            </a:r>
            <a:r>
              <a:rPr sz="2400" spc="-5" dirty="0">
                <a:solidFill>
                  <a:srgbClr val="444B54"/>
                </a:solidFill>
                <a:latin typeface="Arial"/>
                <a:cs typeface="Arial"/>
              </a:rPr>
              <a:t>have</a:t>
            </a:r>
            <a:r>
              <a:rPr sz="2400" spc="5" dirty="0">
                <a:solidFill>
                  <a:srgbClr val="444B54"/>
                </a:solidFill>
                <a:latin typeface="Arial"/>
                <a:cs typeface="Arial"/>
              </a:rPr>
              <a:t> </a:t>
            </a:r>
            <a:r>
              <a:rPr sz="2400" spc="-5" dirty="0">
                <a:solidFill>
                  <a:srgbClr val="444B54"/>
                </a:solidFill>
                <a:latin typeface="Arial"/>
                <a:cs typeface="Arial"/>
              </a:rPr>
              <a:t>recordings</a:t>
            </a:r>
            <a:r>
              <a:rPr sz="2400" spc="25" dirty="0">
                <a:solidFill>
                  <a:srgbClr val="444B54"/>
                </a:solidFill>
                <a:latin typeface="Arial"/>
                <a:cs typeface="Arial"/>
              </a:rPr>
              <a:t> </a:t>
            </a:r>
            <a:r>
              <a:rPr lang="en-US" sz="2400" spc="25" dirty="0" smtClean="0">
                <a:solidFill>
                  <a:srgbClr val="444B54"/>
                </a:solidFill>
                <a:latin typeface="Arial"/>
                <a:cs typeface="Arial"/>
              </a:rPr>
              <a:t>from the </a:t>
            </a:r>
            <a:r>
              <a:rPr sz="2400" spc="-5" dirty="0" smtClean="0">
                <a:solidFill>
                  <a:srgbClr val="444B54"/>
                </a:solidFill>
                <a:latin typeface="Arial"/>
                <a:cs typeface="Arial"/>
              </a:rPr>
              <a:t>Face-to-Face</a:t>
            </a:r>
            <a:r>
              <a:rPr sz="2400" dirty="0" smtClean="0">
                <a:solidFill>
                  <a:srgbClr val="444B54"/>
                </a:solidFill>
                <a:latin typeface="Arial"/>
                <a:cs typeface="Arial"/>
              </a:rPr>
              <a:t> </a:t>
            </a:r>
            <a:r>
              <a:rPr sz="2400" spc="-5" dirty="0">
                <a:solidFill>
                  <a:srgbClr val="444B54"/>
                </a:solidFill>
                <a:latin typeface="Arial"/>
                <a:cs typeface="Arial"/>
              </a:rPr>
              <a:t>Meeting</a:t>
            </a:r>
            <a:r>
              <a:rPr sz="2400" spc="5" dirty="0">
                <a:solidFill>
                  <a:srgbClr val="444B54"/>
                </a:solidFill>
                <a:latin typeface="Arial"/>
                <a:cs typeface="Arial"/>
              </a:rPr>
              <a:t> </a:t>
            </a:r>
            <a:r>
              <a:rPr sz="2400" spc="-5" dirty="0">
                <a:solidFill>
                  <a:srgbClr val="444B54"/>
                </a:solidFill>
                <a:latin typeface="Arial"/>
                <a:cs typeface="Arial"/>
              </a:rPr>
              <a:t>available</a:t>
            </a:r>
            <a:r>
              <a:rPr sz="2400" spc="50" dirty="0">
                <a:solidFill>
                  <a:srgbClr val="444B54"/>
                </a:solidFill>
                <a:latin typeface="Arial"/>
                <a:cs typeface="Arial"/>
              </a:rPr>
              <a:t> </a:t>
            </a:r>
            <a:r>
              <a:rPr sz="2400" spc="-5" dirty="0">
                <a:solidFill>
                  <a:srgbClr val="444B54"/>
                </a:solidFill>
                <a:latin typeface="Arial"/>
                <a:cs typeface="Arial"/>
              </a:rPr>
              <a:t>by</a:t>
            </a:r>
            <a:r>
              <a:rPr sz="2400" spc="5" dirty="0">
                <a:solidFill>
                  <a:srgbClr val="444B54"/>
                </a:solidFill>
                <a:latin typeface="Arial"/>
                <a:cs typeface="Arial"/>
              </a:rPr>
              <a:t> </a:t>
            </a:r>
            <a:r>
              <a:rPr sz="2400" spc="-5" dirty="0">
                <a:solidFill>
                  <a:srgbClr val="444B54"/>
                </a:solidFill>
                <a:latin typeface="Arial"/>
                <a:cs typeface="Arial"/>
              </a:rPr>
              <a:t>the end</a:t>
            </a:r>
            <a:r>
              <a:rPr sz="2400" spc="10" dirty="0">
                <a:solidFill>
                  <a:srgbClr val="444B54"/>
                </a:solidFill>
                <a:latin typeface="Arial"/>
                <a:cs typeface="Arial"/>
              </a:rPr>
              <a:t> </a:t>
            </a:r>
            <a:r>
              <a:rPr sz="2400" spc="-5" dirty="0">
                <a:solidFill>
                  <a:srgbClr val="444B54"/>
                </a:solidFill>
                <a:latin typeface="Arial"/>
                <a:cs typeface="Arial"/>
              </a:rPr>
              <a:t>of </a:t>
            </a:r>
            <a:r>
              <a:rPr sz="2400" spc="-650" dirty="0">
                <a:solidFill>
                  <a:srgbClr val="444B54"/>
                </a:solidFill>
                <a:latin typeface="Arial"/>
                <a:cs typeface="Arial"/>
              </a:rPr>
              <a:t> </a:t>
            </a:r>
            <a:r>
              <a:rPr sz="2400" spc="-5" dirty="0" smtClean="0">
                <a:solidFill>
                  <a:srgbClr val="444B54"/>
                </a:solidFill>
                <a:latin typeface="Arial"/>
                <a:cs typeface="Arial"/>
              </a:rPr>
              <a:t>June</a:t>
            </a:r>
            <a:r>
              <a:rPr lang="en-US" sz="2400" spc="-5" dirty="0" smtClean="0">
                <a:solidFill>
                  <a:srgbClr val="444B54"/>
                </a:solidFill>
                <a:latin typeface="Arial"/>
                <a:cs typeface="Arial"/>
              </a:rPr>
              <a:t>, all slides available here</a:t>
            </a:r>
            <a:endParaRPr sz="2400" dirty="0">
              <a:latin typeface="Arial"/>
              <a:cs typeface="Arial"/>
            </a:endParaRPr>
          </a:p>
          <a:p>
            <a:pPr marL="698500" lvl="1" indent="-228600">
              <a:lnSpc>
                <a:spcPct val="100000"/>
              </a:lnSpc>
              <a:spcBef>
                <a:spcPts val="170"/>
              </a:spcBef>
              <a:buClr>
                <a:srgbClr val="F5668F"/>
              </a:buClr>
              <a:buChar char="•"/>
              <a:tabLst>
                <a:tab pos="698500" algn="l"/>
              </a:tabLst>
            </a:pPr>
            <a:r>
              <a:rPr sz="2400" spc="-5" dirty="0">
                <a:solidFill>
                  <a:srgbClr val="444B54"/>
                </a:solidFill>
                <a:latin typeface="Arial"/>
                <a:cs typeface="Arial"/>
              </a:rPr>
              <a:t>Linked</a:t>
            </a:r>
            <a:r>
              <a:rPr sz="2400" spc="30" dirty="0">
                <a:solidFill>
                  <a:srgbClr val="444B54"/>
                </a:solidFill>
                <a:latin typeface="Arial"/>
                <a:cs typeface="Arial"/>
              </a:rPr>
              <a:t> </a:t>
            </a:r>
            <a:r>
              <a:rPr sz="2400" spc="-5" dirty="0">
                <a:solidFill>
                  <a:srgbClr val="444B54"/>
                </a:solidFill>
                <a:latin typeface="Arial"/>
                <a:cs typeface="Arial"/>
              </a:rPr>
              <a:t>here:</a:t>
            </a:r>
            <a:r>
              <a:rPr sz="2400" spc="5" dirty="0">
                <a:solidFill>
                  <a:srgbClr val="6B94FC"/>
                </a:solidFill>
                <a:latin typeface="Arial"/>
                <a:cs typeface="Arial"/>
              </a:rPr>
              <a:t> </a:t>
            </a:r>
            <a:r>
              <a:rPr sz="2400" u="heavy" spc="-5" dirty="0">
                <a:solidFill>
                  <a:srgbClr val="6B94FC"/>
                </a:solidFill>
                <a:uFill>
                  <a:solidFill>
                    <a:srgbClr val="6B94FC"/>
                  </a:solidFill>
                </a:uFill>
                <a:latin typeface="Arial"/>
                <a:cs typeface="Arial"/>
                <a:hlinkClick r:id="rId3"/>
              </a:rPr>
              <a:t>https://ilpqc.org/ilpqc-2021-virtual-ob-face-to-face/</a:t>
            </a:r>
            <a:endParaRPr sz="2400" dirty="0">
              <a:latin typeface="Arial"/>
              <a:cs typeface="Arial"/>
            </a:endParaRPr>
          </a:p>
          <a:p>
            <a:pPr marL="698500" lvl="1" indent="-228600">
              <a:lnSpc>
                <a:spcPct val="100000"/>
              </a:lnSpc>
              <a:spcBef>
                <a:spcPts val="215"/>
              </a:spcBef>
              <a:buClr>
                <a:srgbClr val="F5668F"/>
              </a:buClr>
              <a:buChar char="•"/>
              <a:tabLst>
                <a:tab pos="698500" algn="l"/>
              </a:tabLst>
            </a:pPr>
            <a:r>
              <a:rPr sz="2400" spc="-5" dirty="0">
                <a:solidFill>
                  <a:srgbClr val="444B54"/>
                </a:solidFill>
                <a:latin typeface="Arial"/>
                <a:cs typeface="Arial"/>
              </a:rPr>
              <a:t>Password:</a:t>
            </a:r>
            <a:r>
              <a:rPr sz="2400" dirty="0">
                <a:solidFill>
                  <a:srgbClr val="444B54"/>
                </a:solidFill>
                <a:latin typeface="Arial"/>
                <a:cs typeface="Arial"/>
              </a:rPr>
              <a:t> </a:t>
            </a:r>
            <a:r>
              <a:rPr sz="2400" spc="-5" dirty="0">
                <a:solidFill>
                  <a:srgbClr val="444B54"/>
                </a:solidFill>
                <a:latin typeface="Arial"/>
                <a:cs typeface="Arial"/>
              </a:rPr>
              <a:t>OBF2F21</a:t>
            </a:r>
            <a:endParaRPr sz="2400" dirty="0">
              <a:latin typeface="Arial"/>
              <a:cs typeface="Arial"/>
            </a:endParaRPr>
          </a:p>
          <a:p>
            <a:pPr lvl="1">
              <a:lnSpc>
                <a:spcPct val="100000"/>
              </a:lnSpc>
              <a:spcBef>
                <a:spcPts val="20"/>
              </a:spcBef>
              <a:buChar char="•"/>
            </a:pPr>
            <a:endParaRPr sz="2450" dirty="0">
              <a:latin typeface="Arial"/>
              <a:cs typeface="Arial"/>
            </a:endParaRPr>
          </a:p>
          <a:p>
            <a:pPr marL="241300" marR="328295" indent="-228600">
              <a:lnSpc>
                <a:spcPts val="2590"/>
              </a:lnSpc>
              <a:buClr>
                <a:srgbClr val="F5668F"/>
              </a:buClr>
              <a:buChar char="•"/>
              <a:tabLst>
                <a:tab pos="241300" algn="l"/>
              </a:tabLst>
            </a:pPr>
            <a:r>
              <a:rPr lang="en-US" sz="2400" spc="-5" dirty="0" smtClean="0">
                <a:solidFill>
                  <a:srgbClr val="444B54"/>
                </a:solidFill>
                <a:latin typeface="Arial"/>
                <a:cs typeface="Arial"/>
              </a:rPr>
              <a:t>Don’t forget to </a:t>
            </a:r>
            <a:r>
              <a:rPr sz="2400" spc="-5" dirty="0" smtClean="0">
                <a:solidFill>
                  <a:srgbClr val="444B54"/>
                </a:solidFill>
                <a:latin typeface="Arial"/>
                <a:cs typeface="Arial"/>
              </a:rPr>
              <a:t>complete</a:t>
            </a:r>
            <a:r>
              <a:rPr sz="2400" dirty="0" smtClean="0">
                <a:solidFill>
                  <a:srgbClr val="444B54"/>
                </a:solidFill>
                <a:latin typeface="Arial"/>
                <a:cs typeface="Arial"/>
              </a:rPr>
              <a:t> </a:t>
            </a:r>
            <a:r>
              <a:rPr lang="en-US" sz="2400" dirty="0" smtClean="0">
                <a:solidFill>
                  <a:srgbClr val="444B54"/>
                </a:solidFill>
                <a:latin typeface="Arial"/>
                <a:cs typeface="Arial"/>
              </a:rPr>
              <a:t>the </a:t>
            </a:r>
            <a:r>
              <a:rPr sz="2400" spc="-5" dirty="0" smtClean="0">
                <a:solidFill>
                  <a:srgbClr val="444B54"/>
                </a:solidFill>
                <a:latin typeface="Arial"/>
                <a:cs typeface="Arial"/>
              </a:rPr>
              <a:t>evaluation</a:t>
            </a:r>
            <a:r>
              <a:rPr sz="2400" spc="40" dirty="0" smtClean="0">
                <a:solidFill>
                  <a:srgbClr val="444B54"/>
                </a:solidFill>
                <a:latin typeface="Arial"/>
                <a:cs typeface="Arial"/>
              </a:rPr>
              <a:t> </a:t>
            </a:r>
            <a:r>
              <a:rPr sz="2400" dirty="0">
                <a:solidFill>
                  <a:srgbClr val="444B54"/>
                </a:solidFill>
                <a:latin typeface="Arial"/>
                <a:cs typeface="Arial"/>
              </a:rPr>
              <a:t>to</a:t>
            </a:r>
            <a:r>
              <a:rPr sz="2400" spc="-10" dirty="0">
                <a:solidFill>
                  <a:srgbClr val="444B54"/>
                </a:solidFill>
                <a:latin typeface="Arial"/>
                <a:cs typeface="Arial"/>
              </a:rPr>
              <a:t> </a:t>
            </a:r>
            <a:r>
              <a:rPr sz="2400" spc="-5" dirty="0">
                <a:solidFill>
                  <a:srgbClr val="444B54"/>
                </a:solidFill>
                <a:latin typeface="Arial"/>
                <a:cs typeface="Arial"/>
              </a:rPr>
              <a:t>receive</a:t>
            </a:r>
            <a:r>
              <a:rPr sz="2400" spc="15" dirty="0">
                <a:solidFill>
                  <a:srgbClr val="444B54"/>
                </a:solidFill>
                <a:latin typeface="Arial"/>
                <a:cs typeface="Arial"/>
              </a:rPr>
              <a:t> </a:t>
            </a:r>
            <a:r>
              <a:rPr sz="2400" spc="-5" dirty="0">
                <a:solidFill>
                  <a:srgbClr val="444B54"/>
                </a:solidFill>
                <a:latin typeface="Arial"/>
                <a:cs typeface="Arial"/>
              </a:rPr>
              <a:t>CMEs</a:t>
            </a:r>
            <a:r>
              <a:rPr sz="2400" spc="5" dirty="0">
                <a:solidFill>
                  <a:srgbClr val="444B54"/>
                </a:solidFill>
                <a:latin typeface="Arial"/>
                <a:cs typeface="Arial"/>
              </a:rPr>
              <a:t> </a:t>
            </a:r>
            <a:r>
              <a:rPr sz="2400" spc="-5" dirty="0">
                <a:solidFill>
                  <a:srgbClr val="444B54"/>
                </a:solidFill>
                <a:latin typeface="Arial"/>
                <a:cs typeface="Arial"/>
              </a:rPr>
              <a:t>credit,</a:t>
            </a:r>
            <a:r>
              <a:rPr sz="2400" dirty="0">
                <a:solidFill>
                  <a:srgbClr val="444B54"/>
                </a:solidFill>
                <a:latin typeface="Arial"/>
                <a:cs typeface="Arial"/>
              </a:rPr>
              <a:t> </a:t>
            </a:r>
            <a:r>
              <a:rPr sz="2400" spc="-5" dirty="0">
                <a:solidFill>
                  <a:srgbClr val="444B54"/>
                </a:solidFill>
                <a:latin typeface="Arial"/>
                <a:cs typeface="Arial"/>
              </a:rPr>
              <a:t>if you</a:t>
            </a:r>
            <a:r>
              <a:rPr sz="2400" spc="5" dirty="0">
                <a:solidFill>
                  <a:srgbClr val="444B54"/>
                </a:solidFill>
                <a:latin typeface="Arial"/>
                <a:cs typeface="Arial"/>
              </a:rPr>
              <a:t> </a:t>
            </a:r>
            <a:r>
              <a:rPr sz="2400" spc="-5" dirty="0">
                <a:solidFill>
                  <a:srgbClr val="444B54"/>
                </a:solidFill>
                <a:latin typeface="Arial"/>
                <a:cs typeface="Arial"/>
              </a:rPr>
              <a:t>attended</a:t>
            </a:r>
            <a:r>
              <a:rPr sz="2400" spc="10" dirty="0">
                <a:solidFill>
                  <a:srgbClr val="444B54"/>
                </a:solidFill>
                <a:latin typeface="Arial"/>
                <a:cs typeface="Arial"/>
              </a:rPr>
              <a:t> </a:t>
            </a:r>
            <a:r>
              <a:rPr sz="2400" spc="-5" dirty="0">
                <a:solidFill>
                  <a:srgbClr val="444B54"/>
                </a:solidFill>
                <a:latin typeface="Arial"/>
                <a:cs typeface="Arial"/>
              </a:rPr>
              <a:t>the </a:t>
            </a:r>
            <a:r>
              <a:rPr sz="2400" spc="-650" dirty="0">
                <a:solidFill>
                  <a:srgbClr val="444B54"/>
                </a:solidFill>
                <a:latin typeface="Arial"/>
                <a:cs typeface="Arial"/>
              </a:rPr>
              <a:t> </a:t>
            </a:r>
            <a:r>
              <a:rPr sz="2400" spc="-5" dirty="0">
                <a:solidFill>
                  <a:srgbClr val="444B54"/>
                </a:solidFill>
                <a:latin typeface="Arial"/>
                <a:cs typeface="Arial"/>
              </a:rPr>
              <a:t>conference</a:t>
            </a:r>
            <a:r>
              <a:rPr sz="2400" spc="5" dirty="0">
                <a:solidFill>
                  <a:srgbClr val="444B54"/>
                </a:solidFill>
                <a:latin typeface="Arial"/>
                <a:cs typeface="Arial"/>
              </a:rPr>
              <a:t> </a:t>
            </a:r>
            <a:r>
              <a:rPr sz="2400" spc="-5" dirty="0">
                <a:solidFill>
                  <a:srgbClr val="444B54"/>
                </a:solidFill>
                <a:latin typeface="Arial"/>
                <a:cs typeface="Arial"/>
              </a:rPr>
              <a:t>and</a:t>
            </a:r>
            <a:r>
              <a:rPr sz="2400" dirty="0">
                <a:solidFill>
                  <a:srgbClr val="444B54"/>
                </a:solidFill>
                <a:latin typeface="Arial"/>
                <a:cs typeface="Arial"/>
              </a:rPr>
              <a:t> </a:t>
            </a:r>
            <a:r>
              <a:rPr lang="en-US" sz="2400" dirty="0" smtClean="0">
                <a:solidFill>
                  <a:srgbClr val="444B54"/>
                </a:solidFill>
                <a:latin typeface="Arial"/>
                <a:cs typeface="Arial"/>
              </a:rPr>
              <a:t>are </a:t>
            </a:r>
            <a:r>
              <a:rPr sz="2400" spc="-5" dirty="0" smtClean="0">
                <a:solidFill>
                  <a:srgbClr val="444B54"/>
                </a:solidFill>
                <a:latin typeface="Arial"/>
                <a:cs typeface="Arial"/>
              </a:rPr>
              <a:t>still</a:t>
            </a:r>
            <a:r>
              <a:rPr sz="2400" spc="10" dirty="0" smtClean="0">
                <a:solidFill>
                  <a:srgbClr val="444B54"/>
                </a:solidFill>
                <a:latin typeface="Arial"/>
                <a:cs typeface="Arial"/>
              </a:rPr>
              <a:t> </a:t>
            </a:r>
            <a:r>
              <a:rPr sz="2400" spc="-5" dirty="0">
                <a:solidFill>
                  <a:srgbClr val="444B54"/>
                </a:solidFill>
                <a:latin typeface="Arial"/>
                <a:cs typeface="Arial"/>
              </a:rPr>
              <a:t>interested</a:t>
            </a:r>
            <a:endParaRPr sz="2400" dirty="0">
              <a:latin typeface="Arial"/>
              <a:cs typeface="Arial"/>
            </a:endParaRPr>
          </a:p>
          <a:p>
            <a:pPr marL="697865" lvl="1" indent="-228600">
              <a:lnSpc>
                <a:spcPct val="100000"/>
              </a:lnSpc>
              <a:spcBef>
                <a:spcPts val="229"/>
              </a:spcBef>
              <a:buClr>
                <a:srgbClr val="F5668F"/>
              </a:buClr>
              <a:buChar char="•"/>
              <a:tabLst>
                <a:tab pos="697865" algn="l"/>
                <a:tab pos="698500" algn="l"/>
              </a:tabLst>
            </a:pPr>
            <a:r>
              <a:rPr sz="2000" dirty="0">
                <a:solidFill>
                  <a:srgbClr val="444B54"/>
                </a:solidFill>
                <a:latin typeface="Arial"/>
                <a:cs typeface="Arial"/>
              </a:rPr>
              <a:t>Linked</a:t>
            </a:r>
            <a:r>
              <a:rPr sz="2000" spc="-30" dirty="0">
                <a:solidFill>
                  <a:srgbClr val="444B54"/>
                </a:solidFill>
                <a:latin typeface="Arial"/>
                <a:cs typeface="Arial"/>
              </a:rPr>
              <a:t> </a:t>
            </a:r>
            <a:r>
              <a:rPr sz="2000" dirty="0">
                <a:solidFill>
                  <a:srgbClr val="444B54"/>
                </a:solidFill>
                <a:latin typeface="Arial"/>
                <a:cs typeface="Arial"/>
              </a:rPr>
              <a:t>Here:</a:t>
            </a:r>
            <a:r>
              <a:rPr sz="2000" spc="-20" dirty="0">
                <a:solidFill>
                  <a:srgbClr val="6B94FC"/>
                </a:solidFill>
                <a:latin typeface="Arial"/>
                <a:cs typeface="Arial"/>
              </a:rPr>
              <a:t> </a:t>
            </a:r>
            <a:r>
              <a:rPr sz="2000" u="heavy" spc="-10" dirty="0">
                <a:solidFill>
                  <a:srgbClr val="6B94FC"/>
                </a:solidFill>
                <a:uFill>
                  <a:solidFill>
                    <a:srgbClr val="6B94FC"/>
                  </a:solidFill>
                </a:uFill>
                <a:latin typeface="Arial"/>
                <a:cs typeface="Arial"/>
                <a:hlinkClick r:id="rId4"/>
              </a:rPr>
              <a:t>www.cme.northwestern.edu</a:t>
            </a:r>
            <a:endParaRPr sz="2000" dirty="0">
              <a:latin typeface="Arial"/>
              <a:cs typeface="Arial"/>
            </a:endParaRPr>
          </a:p>
          <a:p>
            <a:pPr lvl="1">
              <a:lnSpc>
                <a:spcPct val="100000"/>
              </a:lnSpc>
              <a:spcBef>
                <a:spcPts val="50"/>
              </a:spcBef>
              <a:buChar char="•"/>
            </a:pPr>
            <a:endParaRPr sz="2750" dirty="0">
              <a:latin typeface="Arial"/>
              <a:cs typeface="Arial"/>
            </a:endParaRPr>
          </a:p>
          <a:p>
            <a:pPr marL="241300" marR="1038225" indent="-241300" algn="r">
              <a:lnSpc>
                <a:spcPct val="100000"/>
              </a:lnSpc>
              <a:buClr>
                <a:srgbClr val="F5668F"/>
              </a:buClr>
              <a:buChar char="•"/>
              <a:tabLst>
                <a:tab pos="241300" algn="l"/>
              </a:tabLst>
            </a:pPr>
            <a:r>
              <a:rPr sz="2400" spc="-5" dirty="0">
                <a:solidFill>
                  <a:srgbClr val="444B54"/>
                </a:solidFill>
                <a:latin typeface="Arial"/>
                <a:cs typeface="Arial"/>
              </a:rPr>
              <a:t>Storyboards</a:t>
            </a:r>
            <a:r>
              <a:rPr sz="2400" spc="5" dirty="0">
                <a:solidFill>
                  <a:srgbClr val="444B54"/>
                </a:solidFill>
                <a:latin typeface="Arial"/>
                <a:cs typeface="Arial"/>
              </a:rPr>
              <a:t> </a:t>
            </a:r>
            <a:r>
              <a:rPr sz="2400" spc="-5" dirty="0">
                <a:solidFill>
                  <a:srgbClr val="444B54"/>
                </a:solidFill>
                <a:latin typeface="Arial"/>
                <a:cs typeface="Arial"/>
              </a:rPr>
              <a:t>are</a:t>
            </a:r>
            <a:r>
              <a:rPr sz="2400" dirty="0">
                <a:solidFill>
                  <a:srgbClr val="444B54"/>
                </a:solidFill>
                <a:latin typeface="Arial"/>
                <a:cs typeface="Arial"/>
              </a:rPr>
              <a:t> </a:t>
            </a:r>
            <a:r>
              <a:rPr sz="2400" spc="-5" dirty="0">
                <a:solidFill>
                  <a:srgbClr val="444B54"/>
                </a:solidFill>
                <a:latin typeface="Arial"/>
                <a:cs typeface="Arial"/>
              </a:rPr>
              <a:t>still</a:t>
            </a:r>
            <a:r>
              <a:rPr sz="2400" spc="10" dirty="0">
                <a:solidFill>
                  <a:srgbClr val="444B54"/>
                </a:solidFill>
                <a:latin typeface="Arial"/>
                <a:cs typeface="Arial"/>
              </a:rPr>
              <a:t> </a:t>
            </a:r>
            <a:r>
              <a:rPr sz="2400" spc="-5" dirty="0">
                <a:solidFill>
                  <a:srgbClr val="444B54"/>
                </a:solidFill>
                <a:latin typeface="Arial"/>
                <a:cs typeface="Arial"/>
              </a:rPr>
              <a:t>available</a:t>
            </a:r>
            <a:r>
              <a:rPr sz="2400" spc="50" dirty="0">
                <a:solidFill>
                  <a:srgbClr val="444B54"/>
                </a:solidFill>
                <a:latin typeface="Arial"/>
                <a:cs typeface="Arial"/>
              </a:rPr>
              <a:t> </a:t>
            </a:r>
            <a:r>
              <a:rPr sz="2400" spc="-5" dirty="0">
                <a:solidFill>
                  <a:srgbClr val="444B54"/>
                </a:solidFill>
                <a:latin typeface="Arial"/>
                <a:cs typeface="Arial"/>
              </a:rPr>
              <a:t>on</a:t>
            </a:r>
            <a:r>
              <a:rPr sz="2400" dirty="0">
                <a:solidFill>
                  <a:srgbClr val="444B54"/>
                </a:solidFill>
                <a:latin typeface="Arial"/>
                <a:cs typeface="Arial"/>
              </a:rPr>
              <a:t> </a:t>
            </a:r>
            <a:r>
              <a:rPr sz="2400" spc="-5" dirty="0">
                <a:solidFill>
                  <a:srgbClr val="444B54"/>
                </a:solidFill>
                <a:latin typeface="Arial"/>
                <a:cs typeface="Arial"/>
              </a:rPr>
              <a:t>the</a:t>
            </a:r>
            <a:r>
              <a:rPr sz="2400" spc="-10" dirty="0">
                <a:solidFill>
                  <a:srgbClr val="444B54"/>
                </a:solidFill>
                <a:latin typeface="Arial"/>
                <a:cs typeface="Arial"/>
              </a:rPr>
              <a:t> </a:t>
            </a:r>
            <a:r>
              <a:rPr sz="2400" spc="-5" dirty="0">
                <a:solidFill>
                  <a:srgbClr val="444B54"/>
                </a:solidFill>
                <a:latin typeface="Arial"/>
                <a:cs typeface="Arial"/>
              </a:rPr>
              <a:t>conference</a:t>
            </a:r>
            <a:r>
              <a:rPr sz="2400" spc="10" dirty="0">
                <a:solidFill>
                  <a:srgbClr val="444B54"/>
                </a:solidFill>
                <a:latin typeface="Arial"/>
                <a:cs typeface="Arial"/>
              </a:rPr>
              <a:t> </a:t>
            </a:r>
            <a:r>
              <a:rPr sz="2400" spc="-5" dirty="0">
                <a:solidFill>
                  <a:srgbClr val="444B54"/>
                </a:solidFill>
                <a:latin typeface="Arial"/>
                <a:cs typeface="Arial"/>
              </a:rPr>
              <a:t>webpage</a:t>
            </a:r>
            <a:r>
              <a:rPr sz="2400" spc="35" dirty="0">
                <a:solidFill>
                  <a:srgbClr val="444B54"/>
                </a:solidFill>
                <a:latin typeface="Arial"/>
                <a:cs typeface="Arial"/>
              </a:rPr>
              <a:t> </a:t>
            </a:r>
            <a:r>
              <a:rPr sz="2400" spc="-5" dirty="0">
                <a:solidFill>
                  <a:srgbClr val="444B54"/>
                </a:solidFill>
                <a:latin typeface="Arial"/>
                <a:cs typeface="Arial"/>
              </a:rPr>
              <a:t>as</a:t>
            </a:r>
            <a:r>
              <a:rPr sz="2400" spc="5" dirty="0">
                <a:solidFill>
                  <a:srgbClr val="444B54"/>
                </a:solidFill>
                <a:latin typeface="Arial"/>
                <a:cs typeface="Arial"/>
              </a:rPr>
              <a:t> </a:t>
            </a:r>
            <a:r>
              <a:rPr sz="2400" spc="-5" dirty="0">
                <a:solidFill>
                  <a:srgbClr val="444B54"/>
                </a:solidFill>
                <a:latin typeface="Arial"/>
                <a:cs typeface="Arial"/>
              </a:rPr>
              <a:t>well</a:t>
            </a:r>
            <a:endParaRPr sz="2400" dirty="0">
              <a:latin typeface="Arial"/>
              <a:cs typeface="Arial"/>
            </a:endParaRPr>
          </a:p>
          <a:p>
            <a:pPr marL="228600" marR="958850" lvl="1" indent="-228600" algn="r">
              <a:lnSpc>
                <a:spcPct val="100000"/>
              </a:lnSpc>
              <a:spcBef>
                <a:spcPts val="215"/>
              </a:spcBef>
              <a:buClr>
                <a:srgbClr val="F5668F"/>
              </a:buClr>
              <a:buChar char="•"/>
              <a:tabLst>
                <a:tab pos="228600" algn="l"/>
              </a:tabLst>
            </a:pPr>
            <a:r>
              <a:rPr sz="2400" spc="-5" dirty="0">
                <a:solidFill>
                  <a:srgbClr val="444B54"/>
                </a:solidFill>
                <a:latin typeface="Arial"/>
                <a:cs typeface="Arial"/>
              </a:rPr>
              <a:t>Linked</a:t>
            </a:r>
            <a:r>
              <a:rPr sz="2400" spc="40" dirty="0">
                <a:solidFill>
                  <a:srgbClr val="444B54"/>
                </a:solidFill>
                <a:latin typeface="Arial"/>
                <a:cs typeface="Arial"/>
              </a:rPr>
              <a:t> </a:t>
            </a:r>
            <a:r>
              <a:rPr sz="2400" spc="-5" dirty="0">
                <a:solidFill>
                  <a:srgbClr val="444B54"/>
                </a:solidFill>
                <a:latin typeface="Arial"/>
                <a:cs typeface="Arial"/>
              </a:rPr>
              <a:t>here:</a:t>
            </a:r>
            <a:r>
              <a:rPr sz="2400" spc="15" dirty="0">
                <a:solidFill>
                  <a:srgbClr val="6B94FC"/>
                </a:solidFill>
                <a:latin typeface="Arial"/>
                <a:cs typeface="Arial"/>
              </a:rPr>
              <a:t> </a:t>
            </a:r>
            <a:r>
              <a:rPr sz="2400" u="heavy" spc="-5" dirty="0">
                <a:solidFill>
                  <a:srgbClr val="6B94FC"/>
                </a:solidFill>
                <a:uFill>
                  <a:solidFill>
                    <a:srgbClr val="6B94FC"/>
                  </a:solidFill>
                </a:uFill>
                <a:latin typeface="Arial"/>
                <a:cs typeface="Arial"/>
                <a:hlinkClick r:id="rId3"/>
              </a:rPr>
              <a:t>https://ilpqc.org/ilpqc-2021-virtual-ob-face-to-face/</a:t>
            </a:r>
            <a:endParaRPr sz="2400" dirty="0">
              <a:latin typeface="Arial"/>
              <a:cs typeface="Arial"/>
            </a:endParaRPr>
          </a:p>
        </p:txBody>
      </p:sp>
    </p:spTree>
    <p:extLst>
      <p:ext uri="{BB962C8B-B14F-4D97-AF65-F5344CB8AC3E}">
        <p14:creationId xmlns:p14="http://schemas.microsoft.com/office/powerpoint/2010/main" val="238290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PVB Data Review</a:t>
            </a:r>
            <a:endParaRPr lang="en-US" dirty="0"/>
          </a:p>
        </p:txBody>
      </p:sp>
    </p:spTree>
    <p:extLst>
      <p:ext uri="{BB962C8B-B14F-4D97-AF65-F5344CB8AC3E}">
        <p14:creationId xmlns:p14="http://schemas.microsoft.com/office/powerpoint/2010/main" val="25235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3" y="80268"/>
            <a:ext cx="7561385" cy="1325563"/>
          </a:xfrm>
          <a:noFill/>
        </p:spPr>
        <p:txBody>
          <a:bodyPr>
            <a:normAutofit fontScale="90000"/>
          </a:bodyPr>
          <a:lstStyle/>
          <a:p>
            <a:r>
              <a:rPr lang="en-US" dirty="0"/>
              <a:t>Supporting vaginal birth and reducing primary Cesareans for optimal maternal and neonatal outcomes</a:t>
            </a:r>
          </a:p>
        </p:txBody>
      </p:sp>
      <p:sp>
        <p:nvSpPr>
          <p:cNvPr id="3" name="Slide Number Placeholder 2"/>
          <p:cNvSpPr>
            <a:spLocks noGrp="1"/>
          </p:cNvSpPr>
          <p:nvPr>
            <p:ph type="sldNum" sz="quarter" idx="10"/>
          </p:nvPr>
        </p:nvSpPr>
        <p:spPr/>
        <p:txBody>
          <a:bodyPr/>
          <a:lstStyle/>
          <a:p>
            <a:fld id="{97033E4B-E3EB-3D46-B2D8-3159663620FA}" type="slidenum">
              <a:rPr lang="en-US" smtClean="0"/>
              <a:t>9</a:t>
            </a:fld>
            <a:endParaRPr lang="en-US"/>
          </a:p>
        </p:txBody>
      </p:sp>
      <p:sp>
        <p:nvSpPr>
          <p:cNvPr id="4" name="Footer Placeholder 3"/>
          <p:cNvSpPr>
            <a:spLocks noGrp="1"/>
          </p:cNvSpPr>
          <p:nvPr>
            <p:ph type="ftr" sz="quarter" idx="11"/>
          </p:nvPr>
        </p:nvSpPr>
        <p:spPr/>
        <p:txBody>
          <a:bodyPr/>
          <a:lstStyle/>
          <a:p>
            <a:pPr algn="l"/>
            <a:r>
              <a:rPr lang="en-US"/>
              <a:t>Illinois Perinatal Quality Collaborative</a:t>
            </a:r>
            <a:endParaRPr lang="en-US" dirty="0"/>
          </a:p>
        </p:txBody>
      </p:sp>
      <p:graphicFrame>
        <p:nvGraphicFramePr>
          <p:cNvPr id="7" name="Diagram 6"/>
          <p:cNvGraphicFramePr/>
          <p:nvPr>
            <p:extLst>
              <p:ext uri="{D42A27DB-BD31-4B8C-83A1-F6EECF244321}">
                <p14:modId xmlns:p14="http://schemas.microsoft.com/office/powerpoint/2010/main" val="1196844585"/>
              </p:ext>
            </p:extLst>
          </p:nvPr>
        </p:nvGraphicFramePr>
        <p:xfrm>
          <a:off x="85969" y="1573456"/>
          <a:ext cx="11613662"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613805"/>
      </p:ext>
    </p:extLst>
  </p:cSld>
  <p:clrMapOvr>
    <a:masterClrMapping/>
  </p:clrMapOvr>
</p:sld>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ILPQC presentation template</Template>
  <TotalTime>8276</TotalTime>
  <Words>2655</Words>
  <Application>Microsoft Office PowerPoint</Application>
  <PresentationFormat>Widescreen</PresentationFormat>
  <Paragraphs>398</Paragraphs>
  <Slides>58</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58</vt:i4>
      </vt:variant>
    </vt:vector>
  </HeadingPairs>
  <TitlesOfParts>
    <vt:vector size="71" baseType="lpstr">
      <vt:lpstr>Arial</vt:lpstr>
      <vt:lpstr>Calibri</vt:lpstr>
      <vt:lpstr>Courier New</vt:lpstr>
      <vt:lpstr>Goudy Old Style</vt:lpstr>
      <vt:lpstr>Lato</vt:lpstr>
      <vt:lpstr>Lato Medium</vt:lpstr>
      <vt:lpstr>MS PGothic</vt:lpstr>
      <vt:lpstr>MS PGothic</vt:lpstr>
      <vt:lpstr>Times New Roman</vt:lpstr>
      <vt:lpstr>Wingdings</vt:lpstr>
      <vt:lpstr>Wingdings 2</vt:lpstr>
      <vt:lpstr>Office Theme</vt:lpstr>
      <vt:lpstr>1_Office Theme</vt:lpstr>
      <vt:lpstr>PVB Monthly Webinar: Unpacking your Labor Culture Survey Results</vt:lpstr>
      <vt:lpstr>Introductions</vt:lpstr>
      <vt:lpstr>Overview:  Unpacking your Labor Culture Survey</vt:lpstr>
      <vt:lpstr>PowerPoint Presentation</vt:lpstr>
      <vt:lpstr>To obtain your AMA PRA Category 1 Credits™ certificate www.cme.northwestern.edu</vt:lpstr>
      <vt:lpstr>Face-to-Face Debrief</vt:lpstr>
      <vt:lpstr>Post Face-to-Face Information</vt:lpstr>
      <vt:lpstr>PVB Data Review</vt:lpstr>
      <vt:lpstr>Supporting vaginal birth and reducing primary Cesareans for optimal maternal and neonatal outcomes</vt:lpstr>
      <vt:lpstr>PVB Key Strategies</vt:lpstr>
      <vt:lpstr>PowerPoint Presentation</vt:lpstr>
      <vt:lpstr>ILPQC NTSV C-Section Rates</vt:lpstr>
      <vt:lpstr>NTSV C-Section Rates, by hospital</vt:lpstr>
      <vt:lpstr>NTSV C-sections meeting  ACOG/SMFM Criteria, across hospitals</vt:lpstr>
      <vt:lpstr>PowerPoint Presentation</vt:lpstr>
      <vt:lpstr>Provider and Nurse Education</vt:lpstr>
      <vt:lpstr>PowerPoint Presentation</vt:lpstr>
      <vt:lpstr>PowerPoint Presentation</vt:lpstr>
      <vt:lpstr>Decision Huddles/Debriefs</vt:lpstr>
      <vt:lpstr>Shared Decision Making</vt:lpstr>
      <vt:lpstr>Standardized Patient Education</vt:lpstr>
      <vt:lpstr>PowerPoint Presentation</vt:lpstr>
      <vt:lpstr>Promoting Vaginal Birth (PVB)   Key Strategies </vt:lpstr>
      <vt:lpstr>PowerPoint Presentation</vt:lpstr>
      <vt:lpstr>Labor Culture Survey</vt:lpstr>
      <vt:lpstr>Labor Culture Survey Results:</vt:lpstr>
      <vt:lpstr>Dr. Emily White VanGompel:</vt:lpstr>
      <vt:lpstr>Labor Culture Survey in Illinois: Results and Application</vt:lpstr>
      <vt:lpstr>Labor Culture Survey</vt:lpstr>
      <vt:lpstr>Labor Culture in Illinois: Participants</vt:lpstr>
      <vt:lpstr>Labor Culture in Illinois: Participants</vt:lpstr>
      <vt:lpstr>Labor Culture in Illinois: Participants</vt:lpstr>
      <vt:lpstr>Labor Culture in Illinois: Overall</vt:lpstr>
      <vt:lpstr>Labor Culture in Illinois: Providers (FM/OB/CNM)</vt:lpstr>
      <vt:lpstr>Labor Culture in Illinois: L&amp;D Nurses</vt:lpstr>
      <vt:lpstr>Labor Culture in Illinois compared with Michigan</vt:lpstr>
      <vt:lpstr>Labor Culture in Illinois compared with Michigan</vt:lpstr>
      <vt:lpstr>LCS Basics: How to Use it as a Tool to Guide Change</vt:lpstr>
      <vt:lpstr>LCS Basics: Reading Your Report</vt:lpstr>
      <vt:lpstr>LCS Basics: Reading Your Report</vt:lpstr>
      <vt:lpstr>LCS Basics: Reading Your Report</vt:lpstr>
      <vt:lpstr>LCS Basics: Reading Your Report</vt:lpstr>
      <vt:lpstr>LCS Basics: Reading Your Report</vt:lpstr>
      <vt:lpstr>LCS Basics: Reading Your Report</vt:lpstr>
      <vt:lpstr>LCS Basics: Use the Implementation Guide</vt:lpstr>
      <vt:lpstr>LCS Basics: Reading Your Report</vt:lpstr>
      <vt:lpstr>Team Talk: Michaela Crotty, MSN, RNC-OB NorthShore Swedish Hospital</vt:lpstr>
      <vt:lpstr>Data Dashboards</vt:lpstr>
      <vt:lpstr>Dashboard Coming Soon!</vt:lpstr>
      <vt:lpstr>Next Steps with PVB</vt:lpstr>
      <vt:lpstr>Current Activities for your QI Team</vt:lpstr>
      <vt:lpstr>PVB Grand Rounds </vt:lpstr>
      <vt:lpstr>ILPQC Labor Support Classes</vt:lpstr>
      <vt:lpstr>QI Topic Calls by Perinatal Level</vt:lpstr>
      <vt:lpstr>Upcoming Monthly Webinars: </vt:lpstr>
      <vt:lpstr>Save the Dates!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272</cp:revision>
  <dcterms:created xsi:type="dcterms:W3CDTF">2021-05-17T02:54:07Z</dcterms:created>
  <dcterms:modified xsi:type="dcterms:W3CDTF">2021-06-28T22:34:05Z</dcterms:modified>
</cp:coreProperties>
</file>