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4138" r:id="rId2"/>
  </p:sldMasterIdLst>
  <p:notesMasterIdLst>
    <p:notesMasterId r:id="rId57"/>
  </p:notesMasterIdLst>
  <p:sldIdLst>
    <p:sldId id="968" r:id="rId3"/>
    <p:sldId id="1111" r:id="rId4"/>
    <p:sldId id="1404" r:id="rId5"/>
    <p:sldId id="1312" r:id="rId6"/>
    <p:sldId id="1396" r:id="rId7"/>
    <p:sldId id="1397" r:id="rId8"/>
    <p:sldId id="1402" r:id="rId9"/>
    <p:sldId id="1443" r:id="rId10"/>
    <p:sldId id="1398" r:id="rId11"/>
    <p:sldId id="1315" r:id="rId12"/>
    <p:sldId id="1320" r:id="rId13"/>
    <p:sldId id="1428" r:id="rId14"/>
    <p:sldId id="1430" r:id="rId15"/>
    <p:sldId id="1431" r:id="rId16"/>
    <p:sldId id="1228" r:id="rId17"/>
    <p:sldId id="1365" r:id="rId18"/>
    <p:sldId id="1399" r:id="rId19"/>
    <p:sldId id="1400" r:id="rId20"/>
    <p:sldId id="1366" r:id="rId21"/>
    <p:sldId id="1405" r:id="rId22"/>
    <p:sldId id="1406" r:id="rId23"/>
    <p:sldId id="1407" r:id="rId24"/>
    <p:sldId id="1408" r:id="rId25"/>
    <p:sldId id="1410" r:id="rId26"/>
    <p:sldId id="1364" r:id="rId27"/>
    <p:sldId id="1394" r:id="rId28"/>
    <p:sldId id="1444" r:id="rId29"/>
    <p:sldId id="1422" r:id="rId30"/>
    <p:sldId id="1415" r:id="rId31"/>
    <p:sldId id="1418" r:id="rId32"/>
    <p:sldId id="1421" r:id="rId33"/>
    <p:sldId id="1425" r:id="rId34"/>
    <p:sldId id="1417" r:id="rId35"/>
    <p:sldId id="1423" r:id="rId36"/>
    <p:sldId id="1411" r:id="rId37"/>
    <p:sldId id="1318" r:id="rId38"/>
    <p:sldId id="1432" r:id="rId39"/>
    <p:sldId id="1433" r:id="rId40"/>
    <p:sldId id="1434" r:id="rId41"/>
    <p:sldId id="1435" r:id="rId42"/>
    <p:sldId id="1436" r:id="rId43"/>
    <p:sldId id="1437" r:id="rId44"/>
    <p:sldId id="1438" r:id="rId45"/>
    <p:sldId id="1439" r:id="rId46"/>
    <p:sldId id="1440" r:id="rId47"/>
    <p:sldId id="1441" r:id="rId48"/>
    <p:sldId id="1442" r:id="rId49"/>
    <p:sldId id="1248" r:id="rId50"/>
    <p:sldId id="1377" r:id="rId51"/>
    <p:sldId id="1327" r:id="rId52"/>
    <p:sldId id="1401" r:id="rId53"/>
    <p:sldId id="1413" r:id="rId54"/>
    <p:sldId id="1311" r:id="rId55"/>
    <p:sldId id="1358" r:id="rId5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elynne Finnegan" initials="KF" lastIdx="9" clrIdx="0"/>
  <p:cmAuthor id="1" name="ANNBORDERS" initials="A" lastIdx="10" clrIdx="1"/>
  <p:cmAuthor id="2" name="Patricia Ann Lee King" initials="PALK" lastIdx="4" clrIdx="2"/>
  <p:cmAuthor id="3" name="Borders, Ann" initials="BA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0"/>
    <a:srgbClr val="F58466"/>
    <a:srgbClr val="FAC606"/>
    <a:srgbClr val="0064C8"/>
    <a:srgbClr val="FF0066"/>
    <a:srgbClr val="C9D7E9"/>
    <a:srgbClr val="B7DBFF"/>
    <a:srgbClr val="F9B7A5"/>
    <a:srgbClr val="2D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04" autoAdjust="0"/>
    <p:restoredTop sz="95320" autoAdjust="0"/>
  </p:normalViewPr>
  <p:slideViewPr>
    <p:cSldViewPr>
      <p:cViewPr varScale="1">
        <p:scale>
          <a:sx n="83" d="100"/>
          <a:sy n="83" d="100"/>
        </p:scale>
        <p:origin x="216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5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49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commentAuthors" Target="commentAuthors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A1234E4B-760D-4C12-91CE-F6FE2BFE65B3}" type="datetimeFigureOut">
              <a:rPr lang="en-US" altLang="ja-JP"/>
              <a:pPr>
                <a:defRPr/>
              </a:pPr>
              <a:t>3/30/2021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99399BA-D265-4DD5-B172-CF7BBEF045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136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667F1A6-D26A-435E-A6B9-71DCD84A0B24}" type="slidenum">
              <a:rPr lang="en-US" altLang="en-US">
                <a:latin typeface="Calibri" pitchFamily="34" charset="0"/>
              </a:rPr>
              <a:pPr/>
              <a:t>1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530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27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280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3524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143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554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974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8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190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853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458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Learning objectives from teams?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9212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</a:t>
            </a:r>
            <a:r>
              <a:rPr lang="en-US" baseline="0" dirty="0" smtClean="0"/>
              <a:t> document with cases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0640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Live from Illinois is Monday afternoon</a:t>
            </a:r>
            <a:r>
              <a:rPr lang="en-US" baseline="0" dirty="0" smtClean="0"/>
              <a:t> LIVE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5941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2634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Justin,</a:t>
            </a:r>
            <a:r>
              <a:rPr lang="en-US" baseline="0" dirty="0" smtClean="0"/>
              <a:t> feel free to edit whatever information you want to </a:t>
            </a:r>
            <a:r>
              <a:rPr lang="en-US" baseline="0" smtClean="0"/>
              <a:t>share about </a:t>
            </a:r>
            <a:r>
              <a:rPr lang="en-US" baseline="0" dirty="0" smtClean="0"/>
              <a:t>out this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2507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INSERT REPORT Try to get the green into the yellow.  Is</a:t>
            </a:r>
            <a:r>
              <a:rPr lang="en-US" baseline="0" dirty="0" smtClean="0"/>
              <a:t> now equivocal</a:t>
            </a:r>
            <a:r>
              <a:rPr lang="en-US" baseline="0" dirty="0" smtClean="0">
                <a:sym typeface="Wingdings" panose="05000000000000000000" pitchFamily="2" charset="2"/>
              </a:rPr>
              <a:t> grunting and </a:t>
            </a:r>
            <a:endParaRPr lang="en-US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21 Year old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40.2 weeks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Incomplete  prenatal care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Elevated GTT but never completed 3 hour test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History of elevated BP that did</a:t>
            </a:r>
            <a:r>
              <a:rPr lang="en-US" baseline="0" dirty="0" smtClean="0"/>
              <a:t> not require Meds</a:t>
            </a:r>
            <a:endParaRPr lang="en-US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G1 P0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NSVD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Peds</a:t>
            </a:r>
            <a:r>
              <a:rPr lang="en-US" dirty="0" smtClean="0"/>
              <a:t> present at delivery due to </a:t>
            </a:r>
            <a:r>
              <a:rPr lang="en-US" dirty="0" err="1" smtClean="0"/>
              <a:t>chorio</a:t>
            </a:r>
            <a:r>
              <a:rPr lang="en-US" dirty="0" smtClean="0"/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Induction with Pit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GBS+ in urine treated</a:t>
            </a:r>
            <a:r>
              <a:rPr lang="en-US" baseline="0" dirty="0" smtClean="0"/>
              <a:t> with </a:t>
            </a:r>
            <a:r>
              <a:rPr lang="en-US" baseline="0" dirty="0" err="1" smtClean="0"/>
              <a:t>Macrobid</a:t>
            </a:r>
            <a:r>
              <a:rPr lang="en-US" baseline="0" dirty="0" smtClean="0"/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Negative swab</a:t>
            </a:r>
            <a:endParaRPr lang="en-US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PCN x 5: broad spectrum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abx</a:t>
            </a:r>
            <a:r>
              <a:rPr lang="en-US" baseline="0" dirty="0" smtClean="0"/>
              <a:t> per protocol</a:t>
            </a:r>
            <a:endParaRPr lang="en-US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ROM 26.5 hours prior</a:t>
            </a:r>
            <a:r>
              <a:rPr lang="en-US" baseline="0" dirty="0" smtClean="0"/>
              <a:t> to delivery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Temp 100.6 within 24 hours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Nb</a:t>
            </a:r>
            <a:r>
              <a:rPr lang="en-US" baseline="0" dirty="0" smtClean="0"/>
              <a:t> placed on overheard warmer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Initial pulse-ox 71 at 5 min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CPAP for 6 min then weaned to room air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O2 over 90% and well appearing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To normal newborn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Q4 hours for 24 hours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Serial assessment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8844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Tahcynpnea</a:t>
            </a:r>
            <a:r>
              <a:rPr lang="en-US" dirty="0" smtClean="0"/>
              <a:t>, grunting</a:t>
            </a:r>
            <a:r>
              <a:rPr lang="en-US" baseline="0" dirty="0" smtClean="0"/>
              <a:t>, provider notified and orders obtained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0680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138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0551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Justin + Leslie review/cut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6655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Anticipate Physician Barriers</a:t>
            </a:r>
          </a:p>
          <a:p>
            <a:endParaRPr lang="en-US" b="1" dirty="0" smtClean="0"/>
          </a:p>
          <a:p>
            <a:r>
              <a:rPr lang="en-US" b="1" dirty="0" smtClean="0"/>
              <a:t>Other </a:t>
            </a:r>
            <a:r>
              <a:rPr lang="en-US" b="1" dirty="0"/>
              <a:t>Topics:</a:t>
            </a:r>
          </a:p>
          <a:p>
            <a:pPr lvl="0"/>
            <a:r>
              <a:rPr lang="en-US" sz="1200" dirty="0"/>
              <a:t>Energizing teams &amp; Tools for teams </a:t>
            </a:r>
          </a:p>
          <a:p>
            <a:pPr lvl="0"/>
            <a:r>
              <a:rPr lang="en-US" sz="1200" dirty="0"/>
              <a:t>Neonatal Early Onset Sepsis Calculator</a:t>
            </a:r>
          </a:p>
          <a:p>
            <a:pPr lvl="0"/>
            <a:r>
              <a:rPr lang="en-US" sz="1200" dirty="0"/>
              <a:t>Using the EMR </a:t>
            </a:r>
          </a:p>
          <a:p>
            <a:pPr lvl="0"/>
            <a:r>
              <a:rPr lang="en-US" sz="1200" dirty="0"/>
              <a:t>Trusting the Blood Culture</a:t>
            </a:r>
          </a:p>
          <a:p>
            <a:pPr lvl="0"/>
            <a:r>
              <a:rPr lang="en-US" sz="1200" dirty="0"/>
              <a:t>Antibiotic Stop Times</a:t>
            </a:r>
          </a:p>
          <a:p>
            <a:pPr lvl="0"/>
            <a:r>
              <a:rPr lang="en-US" sz="1200" dirty="0"/>
              <a:t>Culture Negative Sepsis</a:t>
            </a:r>
          </a:p>
          <a:p>
            <a:r>
              <a:rPr lang="en-US" sz="1200" dirty="0"/>
              <a:t>Clinical Assessments</a:t>
            </a:r>
          </a:p>
          <a:p>
            <a:pPr lvl="0"/>
            <a:r>
              <a:rPr lang="en-US" sz="1200" dirty="0"/>
              <a:t>Partnering with OB teams </a:t>
            </a:r>
          </a:p>
          <a:p>
            <a:pPr lvl="0"/>
            <a:r>
              <a:rPr lang="en-US" sz="1200" dirty="0"/>
              <a:t>Provider Education</a:t>
            </a:r>
          </a:p>
          <a:p>
            <a:pPr lvl="0"/>
            <a:r>
              <a:rPr lang="en-US" sz="1200" dirty="0"/>
              <a:t>Patient Education</a:t>
            </a:r>
          </a:p>
          <a:p>
            <a:pPr lvl="0"/>
            <a:r>
              <a:rPr lang="en-US" sz="1200" dirty="0"/>
              <a:t>Disparities in Neonatal EOS Care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797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0085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0307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3715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852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979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369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389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362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412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105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53AD7-A772-4F83-850B-482C70935EA4}" type="datetime1">
              <a:rPr lang="en-US" altLang="ja-JP"/>
              <a:pPr>
                <a:defRPr/>
              </a:pPr>
              <a:t>3/30/2021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D8331-DEC2-4D1E-95D5-94283CB87E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65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2490D-0CE4-426E-81CB-E242CE6E39A4}" type="datetime1">
              <a:rPr lang="en-US" altLang="ja-JP"/>
              <a:pPr>
                <a:defRPr/>
              </a:pPr>
              <a:t>3/30/2021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D56C-8F5E-4BF1-A54B-E96394A13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33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2C6C1-0ABC-4A83-A3E1-9B004532B0F2}" type="datetime1">
              <a:rPr lang="en-US" altLang="ja-JP"/>
              <a:pPr>
                <a:defRPr/>
              </a:pPr>
              <a:t>3/30/2021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59B1A-798E-4F1D-851E-F36AC3C874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978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4" indent="0" algn="ctr">
              <a:buNone/>
              <a:defRPr sz="2000"/>
            </a:lvl2pPr>
            <a:lvl3pPr marL="914388" indent="0" algn="ctr">
              <a:buNone/>
              <a:defRPr sz="1800"/>
            </a:lvl3pPr>
            <a:lvl4pPr marL="1371583" indent="0" algn="ctr">
              <a:buNone/>
              <a:defRPr sz="1600"/>
            </a:lvl4pPr>
            <a:lvl5pPr marL="1828778" indent="0" algn="ctr">
              <a:buNone/>
              <a:defRPr sz="1600"/>
            </a:lvl5pPr>
            <a:lvl6pPr marL="2285971" indent="0" algn="ctr">
              <a:buNone/>
              <a:defRPr sz="1600"/>
            </a:lvl6pPr>
            <a:lvl7pPr marL="2743166" indent="0" algn="ctr">
              <a:buNone/>
              <a:defRPr sz="1600"/>
            </a:lvl7pPr>
            <a:lvl8pPr marL="3200360" indent="0" algn="ctr">
              <a:buNone/>
              <a:defRPr sz="1600"/>
            </a:lvl8pPr>
            <a:lvl9pPr marL="3657554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6E7BD-066B-4853-9BBB-7F76D73FAD36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0077-D9C0-4A3C-927B-82B212AB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50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6E7BD-066B-4853-9BBB-7F76D73FAD36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0077-D9C0-4A3C-927B-82B212AB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80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9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6E7BD-066B-4853-9BBB-7F76D73FAD36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0077-D9C0-4A3C-927B-82B212AB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68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6E7BD-066B-4853-9BBB-7F76D73FAD36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0077-D9C0-4A3C-927B-82B212AB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97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4" indent="0">
              <a:buNone/>
              <a:defRPr sz="2000" b="1"/>
            </a:lvl2pPr>
            <a:lvl3pPr marL="914388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1" indent="0">
              <a:buNone/>
              <a:defRPr sz="1600" b="1"/>
            </a:lvl6pPr>
            <a:lvl7pPr marL="2743166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4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2505076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4" indent="0">
              <a:buNone/>
              <a:defRPr sz="2000" b="1"/>
            </a:lvl2pPr>
            <a:lvl3pPr marL="914388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1" indent="0">
              <a:buNone/>
              <a:defRPr sz="1600" b="1"/>
            </a:lvl6pPr>
            <a:lvl7pPr marL="2743166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4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6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6E7BD-066B-4853-9BBB-7F76D73FAD36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0077-D9C0-4A3C-927B-82B212AB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88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6E7BD-066B-4853-9BBB-7F76D73FAD36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0077-D9C0-4A3C-927B-82B212AB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01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6E7BD-066B-4853-9BBB-7F76D73FAD36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0077-D9C0-4A3C-927B-82B212AB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67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4" indent="0">
              <a:buNone/>
              <a:defRPr sz="1400"/>
            </a:lvl2pPr>
            <a:lvl3pPr marL="914388" indent="0">
              <a:buNone/>
              <a:defRPr sz="1200"/>
            </a:lvl3pPr>
            <a:lvl4pPr marL="1371583" indent="0">
              <a:buNone/>
              <a:defRPr sz="1001"/>
            </a:lvl4pPr>
            <a:lvl5pPr marL="1828778" indent="0">
              <a:buNone/>
              <a:defRPr sz="1001"/>
            </a:lvl5pPr>
            <a:lvl6pPr marL="2285971" indent="0">
              <a:buNone/>
              <a:defRPr sz="1001"/>
            </a:lvl6pPr>
            <a:lvl7pPr marL="2743166" indent="0">
              <a:buNone/>
              <a:defRPr sz="1001"/>
            </a:lvl7pPr>
            <a:lvl8pPr marL="3200360" indent="0">
              <a:buNone/>
              <a:defRPr sz="1001"/>
            </a:lvl8pPr>
            <a:lvl9pPr marL="3657554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6E7BD-066B-4853-9BBB-7F76D73FAD36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0077-D9C0-4A3C-927B-82B212AB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2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67B97-2A19-4469-BBC1-5124779FD32E}" type="datetime1">
              <a:rPr lang="en-US" altLang="ja-JP"/>
              <a:pPr>
                <a:defRPr/>
              </a:pPr>
              <a:t>3/30/2021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F23B2-1968-4158-BBF8-33ADF3172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531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94" indent="0">
              <a:buNone/>
              <a:defRPr sz="2801"/>
            </a:lvl2pPr>
            <a:lvl3pPr marL="914388" indent="0">
              <a:buNone/>
              <a:defRPr sz="2400"/>
            </a:lvl3pPr>
            <a:lvl4pPr marL="1371583" indent="0">
              <a:buNone/>
              <a:defRPr sz="2000"/>
            </a:lvl4pPr>
            <a:lvl5pPr marL="1828778" indent="0">
              <a:buNone/>
              <a:defRPr sz="2000"/>
            </a:lvl5pPr>
            <a:lvl6pPr marL="2285971" indent="0">
              <a:buNone/>
              <a:defRPr sz="2000"/>
            </a:lvl6pPr>
            <a:lvl7pPr marL="2743166" indent="0">
              <a:buNone/>
              <a:defRPr sz="2000"/>
            </a:lvl7pPr>
            <a:lvl8pPr marL="3200360" indent="0">
              <a:buNone/>
              <a:defRPr sz="2000"/>
            </a:lvl8pPr>
            <a:lvl9pPr marL="365755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4" indent="0">
              <a:buNone/>
              <a:defRPr sz="1400"/>
            </a:lvl2pPr>
            <a:lvl3pPr marL="914388" indent="0">
              <a:buNone/>
              <a:defRPr sz="1200"/>
            </a:lvl3pPr>
            <a:lvl4pPr marL="1371583" indent="0">
              <a:buNone/>
              <a:defRPr sz="1001"/>
            </a:lvl4pPr>
            <a:lvl5pPr marL="1828778" indent="0">
              <a:buNone/>
              <a:defRPr sz="1001"/>
            </a:lvl5pPr>
            <a:lvl6pPr marL="2285971" indent="0">
              <a:buNone/>
              <a:defRPr sz="1001"/>
            </a:lvl6pPr>
            <a:lvl7pPr marL="2743166" indent="0">
              <a:buNone/>
              <a:defRPr sz="1001"/>
            </a:lvl7pPr>
            <a:lvl8pPr marL="3200360" indent="0">
              <a:buNone/>
              <a:defRPr sz="1001"/>
            </a:lvl8pPr>
            <a:lvl9pPr marL="3657554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6E7BD-066B-4853-9BBB-7F76D73FAD36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0077-D9C0-4A3C-927B-82B212AB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65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6E7BD-066B-4853-9BBB-7F76D73FAD36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0077-D9C0-4A3C-927B-82B212AB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17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6E7BD-066B-4853-9BBB-7F76D73FAD36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0077-D9C0-4A3C-927B-82B212AB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89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1ED6-1809-467D-BA74-8EA1DF4B6FEF}" type="datetime1">
              <a:rPr lang="en-US" altLang="ja-JP"/>
              <a:pPr>
                <a:defRPr/>
              </a:pPr>
              <a:t>3/30/2021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F8077-2CE4-4A8C-806A-F9B27078C0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05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7BA54-BB09-45EF-8BE5-86E399F21075}" type="datetime1">
              <a:rPr lang="en-US" altLang="ja-JP"/>
              <a:pPr>
                <a:defRPr/>
              </a:pPr>
              <a:t>3/30/2021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83E2C-C682-4CCB-812E-4FD1E6CD7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75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19E3F-723A-48F5-86C3-1FB2ADC6C9E9}" type="datetime1">
              <a:rPr lang="en-US" altLang="ja-JP"/>
              <a:pPr>
                <a:defRPr/>
              </a:pPr>
              <a:t>3/30/2021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2229A-B942-495A-807D-33D353104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91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BEB86-460D-47CC-9347-A33D2320FEE6}" type="datetime1">
              <a:rPr lang="en-US" altLang="ja-JP"/>
              <a:pPr>
                <a:defRPr/>
              </a:pPr>
              <a:t>3/30/2021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16943-E090-48BD-85BF-C3499FDFE6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62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8BE47-7B98-409F-8AB7-EBBB77D90BF3}" type="datetime1">
              <a:rPr lang="en-US" altLang="ja-JP"/>
              <a:pPr>
                <a:defRPr/>
              </a:pPr>
              <a:t>3/30/2021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9FB53-311B-43CA-B7CE-1F80A678A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34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67D64-CF7F-42F3-8C27-B520EE2453CF}" type="datetime1">
              <a:rPr lang="en-US" altLang="ja-JP"/>
              <a:pPr>
                <a:defRPr/>
              </a:pPr>
              <a:t>3/30/2021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650D0-02D5-42FB-907E-376816E2D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72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79569-1CBE-4B22-934C-222D1AA93EE5}" type="datetime1">
              <a:rPr lang="en-US" altLang="ja-JP"/>
              <a:pPr>
                <a:defRPr/>
              </a:pPr>
              <a:t>3/30/2021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F6CB7-50F3-4CEB-A4DC-7F1C42559A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03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6218B61-2C44-4426-BE0D-62AFE46C727B}" type="datetime1">
              <a:rPr lang="en-US" altLang="ja-JP"/>
              <a:pPr>
                <a:defRPr/>
              </a:pPr>
              <a:t>3/30/2021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7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8215A01-EBC1-45C7-9A9D-8A83BBE998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6E7BD-066B-4853-9BBB-7F76D73FAD36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30077-D9C0-4A3C-927B-82B212AB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9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xStyles>
    <p:titleStyle>
      <a:lvl1pPr algn="l" defTabSz="91438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7" indent="-228597" algn="l" defTabSz="914388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1pPr>
      <a:lvl2pPr marL="685791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6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0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5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9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3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7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2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4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8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8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1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6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4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ellie.suse@northwestern.ed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pqcnc-documents.s3.amazonaws.com/asns/PQCNCASNSKSCFeedbackTool20170508.pdf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meo.com/215400110" TargetMode="External"/><Relationship Id="rId5" Type="http://schemas.openxmlformats.org/officeDocument/2006/relationships/hyperlink" Target="https://ilpqc.org/ILPQC%202020%2B/BASIC20/BASIC%20Driver%202%20FHNAntibiotic%20Guidelines%20for%20infants%20%20%E2%89%A534%20weeks%20gestational%20age%20for%20EONS.pdf" TargetMode="External"/><Relationship Id="rId10" Type="http://schemas.openxmlformats.org/officeDocument/2006/relationships/image" Target="../media/image33.png"/><Relationship Id="rId4" Type="http://schemas.openxmlformats.org/officeDocument/2006/relationships/hyperlink" Target="https://pediatrics.aappublications.org/content/pediatrics/early/2019/07/02/peds.2018-3464.full.pdf" TargetMode="External"/><Relationship Id="rId9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mailto:Jessica.Mossman@bjc.org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jpe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12" Type="http://schemas.openxmlformats.org/officeDocument/2006/relationships/image" Target="../media/image5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png"/><Relationship Id="rId10" Type="http://schemas.openxmlformats.org/officeDocument/2006/relationships/image" Target="../media/image50.jpeg"/><Relationship Id="rId4" Type="http://schemas.openxmlformats.org/officeDocument/2006/relationships/image" Target="../media/image44.emf"/><Relationship Id="rId9" Type="http://schemas.openxmlformats.org/officeDocument/2006/relationships/image" Target="../media/image49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3505200" y="4598185"/>
            <a:ext cx="5410200" cy="1295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sz="2000" dirty="0" smtClean="0">
                <a:solidFill>
                  <a:srgbClr val="898989"/>
                </a:solidFill>
              </a:rPr>
              <a:t>March 15, </a:t>
            </a:r>
            <a:r>
              <a:rPr lang="en-US" altLang="en-US" sz="2000" dirty="0">
                <a:solidFill>
                  <a:srgbClr val="898989"/>
                </a:solidFill>
              </a:rPr>
              <a:t>2021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000" dirty="0">
                <a:solidFill>
                  <a:srgbClr val="898989"/>
                </a:solidFill>
              </a:rPr>
              <a:t>1:00 – 2:00pm</a:t>
            </a:r>
          </a:p>
        </p:txBody>
      </p:sp>
      <p:sp>
        <p:nvSpPr>
          <p:cNvPr id="15364" name="Title 1"/>
          <p:cNvSpPr>
            <a:spLocks noGrp="1"/>
          </p:cNvSpPr>
          <p:nvPr>
            <p:ph type="ctrTitle"/>
          </p:nvPr>
        </p:nvSpPr>
        <p:spPr>
          <a:xfrm>
            <a:off x="3429000" y="2362200"/>
            <a:ext cx="5562600" cy="1622425"/>
          </a:xfrm>
          <a:noFill/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rgbClr val="004990"/>
                </a:solidFill>
                <a:latin typeface="Goudy Old Style" panose="02020502050305020303" pitchFamily="18" charset="0"/>
              </a:rPr>
              <a:t>BASIC Teams Call:</a:t>
            </a:r>
            <a:br>
              <a:rPr lang="en-US" sz="4000" b="1" dirty="0">
                <a:solidFill>
                  <a:srgbClr val="004990"/>
                </a:solidFill>
                <a:latin typeface="Goudy Old Style" panose="02020502050305020303" pitchFamily="18" charset="0"/>
              </a:rPr>
            </a:br>
            <a:r>
              <a:rPr lang="en-US" sz="4000" b="1" dirty="0" smtClean="0">
                <a:solidFill>
                  <a:srgbClr val="004990"/>
                </a:solidFill>
                <a:latin typeface="Goudy Old Style" panose="02020502050305020303" pitchFamily="18" charset="0"/>
              </a:rPr>
              <a:t>Implementation Strategies for NEOSC </a:t>
            </a:r>
            <a:r>
              <a:rPr lang="en-US" sz="4000" b="1" dirty="0">
                <a:solidFill>
                  <a:srgbClr val="004990"/>
                </a:solidFill>
                <a:latin typeface="Goudy Old Style" panose="02020502050305020303" pitchFamily="18" charset="0"/>
              </a:rPr>
              <a:t>for </a:t>
            </a:r>
            <a:r>
              <a:rPr lang="en-US" sz="4000" b="1" dirty="0" smtClean="0">
                <a:solidFill>
                  <a:srgbClr val="004990"/>
                </a:solidFill>
                <a:latin typeface="Goudy Old Style" panose="02020502050305020303" pitchFamily="18" charset="0"/>
              </a:rPr>
              <a:t>newborns ≥35 Weeks</a:t>
            </a:r>
            <a:r>
              <a:rPr lang="en-US" b="1" dirty="0">
                <a:solidFill>
                  <a:srgbClr val="004990"/>
                </a:solidFill>
                <a:latin typeface="Goudy Old Style" panose="02020502050305020303" pitchFamily="18" charset="0"/>
              </a:rPr>
              <a:t/>
            </a:r>
            <a:br>
              <a:rPr lang="en-US" b="1" dirty="0">
                <a:solidFill>
                  <a:srgbClr val="004990"/>
                </a:solidFill>
                <a:latin typeface="Goudy Old Style" panose="02020502050305020303" pitchFamily="18" charset="0"/>
              </a:rPr>
            </a:br>
            <a:endParaRPr lang="en-US" altLang="en-US" b="1" dirty="0">
              <a:solidFill>
                <a:srgbClr val="004990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5" name="Picture 8" descr="image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2" y="1535112"/>
            <a:ext cx="32146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585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612893"/>
          </a:xfrm>
        </p:spPr>
        <p:txBody>
          <a:bodyPr/>
          <a:lstStyle/>
          <a:p>
            <a:r>
              <a:rPr lang="en-US" sz="4800" dirty="0">
                <a:solidFill>
                  <a:srgbClr val="F58466"/>
                </a:solidFill>
                <a:latin typeface="Goudy Old Style" pitchFamily="18" charset="0"/>
              </a:rPr>
              <a:t>BASIC Data Overview and FAQs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A795C-50BE-462B-8B70-BD2F9F6A888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897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3238" y="1070916"/>
            <a:ext cx="4691610" cy="1860543"/>
          </a:xfrm>
          <a:prstGeom prst="rect">
            <a:avLst/>
          </a:prstGeom>
          <a:solidFill>
            <a:srgbClr val="F9B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083" name="Text Placeholder 7"/>
          <p:cNvSpPr>
            <a:spLocks noGrp="1"/>
          </p:cNvSpPr>
          <p:nvPr>
            <p:ph type="body" sz="quarter" idx="1"/>
          </p:nvPr>
        </p:nvSpPr>
        <p:spPr>
          <a:xfrm>
            <a:off x="260801" y="1227981"/>
            <a:ext cx="4548016" cy="180675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800" dirty="0">
                <a:solidFill>
                  <a:schemeClr val="tx2"/>
                </a:solidFill>
              </a:rPr>
              <a:t>Vision: </a:t>
            </a:r>
            <a:r>
              <a:rPr lang="en-US" sz="1800" b="0" dirty="0"/>
              <a:t>ILPQC hospitals, regardless of perinatal level or past experience with implementing newborn antibiotics initiatives, will implement best practices to provide: the right antibiotics to the right babies for the right duration</a:t>
            </a:r>
          </a:p>
          <a:p>
            <a:pPr>
              <a:spcBef>
                <a:spcPts val="0"/>
              </a:spcBef>
              <a:defRPr/>
            </a:pPr>
            <a:endParaRPr lang="en-US" sz="1800" b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184771" y="2913530"/>
            <a:ext cx="4700077" cy="2133600"/>
          </a:xfrm>
          <a:solidFill>
            <a:srgbClr val="B7DBFF"/>
          </a:solidFill>
        </p:spPr>
        <p:txBody>
          <a:bodyPr>
            <a:noAutofit/>
          </a:bodyPr>
          <a:lstStyle/>
          <a:p>
            <a:r>
              <a:rPr lang="en-US" altLang="en-US" sz="1800" dirty="0">
                <a:solidFill>
                  <a:schemeClr val="tx2"/>
                </a:solidFill>
              </a:rPr>
              <a:t>AIMs: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2060"/>
                </a:solidFill>
              </a:rPr>
              <a:t>Decrease by 20% (or absolute rate of 4%) the number of newborns, born at ≥35 weeks who receive antibiotics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2060"/>
                </a:solidFill>
              </a:rPr>
              <a:t>Decrease by 20% the number of newborns with a negative blood culture who receive antibiotics for longer than 36 hours</a:t>
            </a:r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-17929" y="-107943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en-US" altLang="en-US" sz="3600" b="1" dirty="0">
                <a:solidFill>
                  <a:srgbClr val="F58466"/>
                </a:solidFill>
                <a:latin typeface="Goudy Old Style" pitchFamily="18" charset="0"/>
              </a:rPr>
              <a:t>ILPQC </a:t>
            </a:r>
            <a:r>
              <a:rPr lang="en-US" altLang="en-US" sz="3600" b="1" dirty="0" smtClean="0">
                <a:solidFill>
                  <a:srgbClr val="F58466"/>
                </a:solidFill>
                <a:latin typeface="Goudy Old Style" pitchFamily="18" charset="0"/>
              </a:rPr>
              <a:t>BASIC Vision &amp; AIMS</a:t>
            </a:r>
            <a:endParaRPr lang="en-US" altLang="en-US" sz="36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11" name="Text Placeholder 7"/>
          <p:cNvSpPr txBox="1">
            <a:spLocks/>
          </p:cNvSpPr>
          <p:nvPr/>
        </p:nvSpPr>
        <p:spPr bwMode="auto">
          <a:xfrm>
            <a:off x="4960878" y="1447800"/>
            <a:ext cx="4150820" cy="400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Measures: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% of newborns with EOS risk assessment tool used and documented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800" b="0" dirty="0" smtClean="0"/>
              <a:t>% of parents/families provided education on antibiotics, EOS, and treatment plan for their newborn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800" b="0" dirty="0" smtClean="0"/>
              <a:t>% of parents/families provided education in their preferred language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% of newborns receiving </a:t>
            </a:r>
            <a:r>
              <a:rPr lang="en-US" sz="1800" dirty="0" err="1" smtClean="0"/>
              <a:t>abx</a:t>
            </a:r>
            <a:r>
              <a:rPr lang="en-US" sz="1800" dirty="0" smtClean="0"/>
              <a:t> with documentation of maternal risk factors for EOS in their chart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800" b="0" dirty="0" smtClean="0"/>
              <a:t>% of newborns with anticipated duration of </a:t>
            </a:r>
            <a:r>
              <a:rPr lang="en-US" sz="1800" b="0" dirty="0" err="1" smtClean="0"/>
              <a:t>abx</a:t>
            </a:r>
            <a:r>
              <a:rPr lang="en-US" sz="1800" b="0" dirty="0" smtClean="0"/>
              <a:t> course discussed by clinical team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800" b="0" dirty="0" smtClean="0"/>
              <a:t>% of newborns with antibiotic automatic stop order in medical chart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379444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78523" y="1143000"/>
            <a:ext cx="8713077" cy="54777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82015">
              <a:lnSpc>
                <a:spcPct val="100000"/>
              </a:lnSpc>
              <a:spcBef>
                <a:spcPts val="95"/>
              </a:spcBef>
            </a:pPr>
            <a:r>
              <a:rPr sz="2400" b="1" spc="-20" dirty="0">
                <a:latin typeface="Calibri"/>
                <a:cs typeface="Calibri"/>
              </a:rPr>
              <a:t>Data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Monitoring,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40" dirty="0">
                <a:latin typeface="Calibri"/>
                <a:cs typeface="Calibri"/>
              </a:rPr>
              <a:t>Transparency,</a:t>
            </a:r>
            <a:r>
              <a:rPr sz="2400" b="1" spc="5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and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Stewardship </a:t>
            </a:r>
            <a:r>
              <a:rPr sz="2400" b="1" spc="-61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Infrastructure</a:t>
            </a:r>
            <a:endParaRPr sz="2400" dirty="0">
              <a:latin typeface="Calibri"/>
              <a:cs typeface="Calibri"/>
            </a:endParaRPr>
          </a:p>
          <a:p>
            <a:pPr marL="355600" marR="283210" indent="-342900">
              <a:lnSpc>
                <a:spcPct val="100000"/>
              </a:lnSpc>
              <a:spcBef>
                <a:spcPts val="675"/>
              </a:spcBef>
              <a:buClr>
                <a:srgbClr val="F58466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Calibri"/>
                <a:cs typeface="Calibri"/>
              </a:rPr>
              <a:t>Provider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nurse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education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on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abx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stewardship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&amp; </a:t>
            </a:r>
            <a:r>
              <a:rPr sz="2000" spc="-6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equitable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care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F58466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20" dirty="0">
                <a:latin typeface="Calibri"/>
                <a:cs typeface="Calibri"/>
              </a:rPr>
              <a:t>Patient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education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F58466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u="sng" spc="-15" dirty="0">
                <a:solidFill>
                  <a:srgbClr val="004990"/>
                </a:solidFill>
                <a:latin typeface="Calibri"/>
                <a:cs typeface="Calibri"/>
              </a:rPr>
              <a:t>Electronic</a:t>
            </a:r>
            <a:r>
              <a:rPr sz="2000" b="1" u="sng" spc="10" dirty="0">
                <a:solidFill>
                  <a:srgbClr val="004990"/>
                </a:solidFill>
                <a:latin typeface="Calibri"/>
                <a:cs typeface="Calibri"/>
              </a:rPr>
              <a:t> </a:t>
            </a:r>
            <a:r>
              <a:rPr sz="2000" b="1" u="sng" spc="-10" dirty="0">
                <a:solidFill>
                  <a:srgbClr val="004990"/>
                </a:solidFill>
                <a:latin typeface="Calibri"/>
                <a:cs typeface="Calibri"/>
              </a:rPr>
              <a:t>reporting</a:t>
            </a:r>
            <a:r>
              <a:rPr sz="2000" b="1" u="sng" dirty="0">
                <a:solidFill>
                  <a:srgbClr val="004990"/>
                </a:solidFill>
                <a:latin typeface="Calibri"/>
                <a:cs typeface="Calibri"/>
              </a:rPr>
              <a:t> </a:t>
            </a:r>
            <a:r>
              <a:rPr sz="2000" b="1" u="sng" spc="-30" dirty="0">
                <a:solidFill>
                  <a:srgbClr val="004990"/>
                </a:solidFill>
                <a:latin typeface="Calibri"/>
                <a:cs typeface="Calibri"/>
              </a:rPr>
              <a:t>system</a:t>
            </a:r>
            <a:r>
              <a:rPr sz="2000" b="1" u="sng" spc="20" dirty="0">
                <a:solidFill>
                  <a:srgbClr val="004990"/>
                </a:solidFill>
                <a:latin typeface="Calibri"/>
                <a:cs typeface="Calibri"/>
              </a:rPr>
              <a:t> </a:t>
            </a:r>
            <a:r>
              <a:rPr sz="2000" b="1" u="sng" spc="-5" dirty="0">
                <a:solidFill>
                  <a:srgbClr val="004990"/>
                </a:solidFill>
                <a:latin typeface="Calibri"/>
                <a:cs typeface="Calibri"/>
              </a:rPr>
              <a:t>in </a:t>
            </a:r>
            <a:r>
              <a:rPr sz="2000" b="1" u="sng" spc="-10" dirty="0">
                <a:solidFill>
                  <a:srgbClr val="004990"/>
                </a:solidFill>
                <a:latin typeface="Calibri"/>
                <a:cs typeface="Calibri"/>
              </a:rPr>
              <a:t>EMR</a:t>
            </a:r>
            <a:endParaRPr sz="2000" b="1" u="sng" dirty="0">
              <a:solidFill>
                <a:srgbClr val="004990"/>
              </a:solidFill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Clr>
                <a:srgbClr val="F58466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Quality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Improvement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Strategies</a:t>
            </a:r>
            <a:r>
              <a:rPr sz="2000" spc="-20" dirty="0">
                <a:latin typeface="Calibri"/>
                <a:cs typeface="Calibri"/>
              </a:rPr>
              <a:t> to</a:t>
            </a:r>
            <a:r>
              <a:rPr sz="2000" spc="-10" dirty="0">
                <a:latin typeface="Calibri"/>
                <a:cs typeface="Calibri"/>
              </a:rPr>
              <a:t> ensure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feedback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 </a:t>
            </a:r>
            <a:r>
              <a:rPr sz="2000" spc="-6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provided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clinical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 smtClean="0">
                <a:latin typeface="Calibri"/>
                <a:cs typeface="Calibri"/>
              </a:rPr>
              <a:t>team</a:t>
            </a:r>
            <a:endParaRPr lang="en-US" sz="2000" spc="-1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lang="en-US" sz="2400" b="1" u="sng" spc="-10" dirty="0">
                <a:solidFill>
                  <a:srgbClr val="004990"/>
                </a:solidFill>
                <a:latin typeface="Calibri"/>
                <a:cs typeface="Calibri"/>
              </a:rPr>
              <a:t>Timely</a:t>
            </a:r>
            <a:r>
              <a:rPr lang="en-US" sz="2400" b="1" u="sng" spc="15" dirty="0">
                <a:solidFill>
                  <a:srgbClr val="004990"/>
                </a:solidFill>
                <a:latin typeface="Calibri"/>
                <a:cs typeface="Calibri"/>
              </a:rPr>
              <a:t> </a:t>
            </a:r>
            <a:r>
              <a:rPr lang="en-US" sz="2400" b="1" u="sng" spc="-5" dirty="0">
                <a:solidFill>
                  <a:srgbClr val="004990"/>
                </a:solidFill>
                <a:latin typeface="Calibri"/>
                <a:cs typeface="Calibri"/>
              </a:rPr>
              <a:t>and</a:t>
            </a:r>
            <a:r>
              <a:rPr lang="en-US" sz="2400" b="1" u="sng" spc="5" dirty="0">
                <a:solidFill>
                  <a:srgbClr val="004990"/>
                </a:solidFill>
                <a:latin typeface="Calibri"/>
                <a:cs typeface="Calibri"/>
              </a:rPr>
              <a:t> </a:t>
            </a:r>
            <a:r>
              <a:rPr lang="en-US" sz="2400" b="1" u="sng" spc="-15" dirty="0">
                <a:solidFill>
                  <a:srgbClr val="004990"/>
                </a:solidFill>
                <a:latin typeface="Calibri"/>
                <a:cs typeface="Calibri"/>
              </a:rPr>
              <a:t>Appropriate</a:t>
            </a:r>
            <a:r>
              <a:rPr lang="en-US" sz="2400" b="1" u="sng" spc="35" dirty="0">
                <a:solidFill>
                  <a:srgbClr val="004990"/>
                </a:solidFill>
                <a:latin typeface="Calibri"/>
                <a:cs typeface="Calibri"/>
              </a:rPr>
              <a:t> </a:t>
            </a:r>
            <a:r>
              <a:rPr lang="en-US" sz="2400" b="1" u="sng" spc="-10" dirty="0">
                <a:solidFill>
                  <a:srgbClr val="004990"/>
                </a:solidFill>
                <a:latin typeface="Calibri"/>
                <a:cs typeface="Calibri"/>
              </a:rPr>
              <a:t>Initiation</a:t>
            </a:r>
            <a:r>
              <a:rPr lang="en-US" sz="2400" b="1" u="sng" spc="45" dirty="0">
                <a:solidFill>
                  <a:srgbClr val="004990"/>
                </a:solidFill>
                <a:latin typeface="Calibri"/>
                <a:cs typeface="Calibri"/>
              </a:rPr>
              <a:t> </a:t>
            </a:r>
            <a:r>
              <a:rPr lang="en-US" sz="2400" b="1" u="sng" spc="-5" dirty="0">
                <a:solidFill>
                  <a:srgbClr val="004990"/>
                </a:solidFill>
                <a:latin typeface="Calibri"/>
                <a:cs typeface="Calibri"/>
              </a:rPr>
              <a:t>of</a:t>
            </a:r>
            <a:r>
              <a:rPr lang="en-US" sz="2400" b="1" u="sng" spc="5" dirty="0">
                <a:solidFill>
                  <a:srgbClr val="004990"/>
                </a:solidFill>
                <a:latin typeface="Calibri"/>
                <a:cs typeface="Calibri"/>
              </a:rPr>
              <a:t> </a:t>
            </a:r>
            <a:r>
              <a:rPr lang="en-US" sz="2400" b="1" u="sng" spc="-10" dirty="0">
                <a:solidFill>
                  <a:srgbClr val="004990"/>
                </a:solidFill>
                <a:latin typeface="Calibri"/>
                <a:cs typeface="Calibri"/>
              </a:rPr>
              <a:t>Antibiotics</a:t>
            </a:r>
            <a:endParaRPr lang="en-US" sz="2400" b="1" u="sng" dirty="0">
              <a:solidFill>
                <a:srgbClr val="004990"/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F58466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000" b="1" u="sng" spc="-20" dirty="0">
                <a:solidFill>
                  <a:srgbClr val="004990"/>
                </a:solidFill>
                <a:latin typeface="Calibri"/>
                <a:cs typeface="Calibri"/>
              </a:rPr>
              <a:t>Standardized</a:t>
            </a:r>
            <a:r>
              <a:rPr lang="en-US" sz="2000" b="1" u="sng" spc="30" dirty="0">
                <a:solidFill>
                  <a:srgbClr val="004990"/>
                </a:solidFill>
                <a:latin typeface="Calibri"/>
                <a:cs typeface="Calibri"/>
              </a:rPr>
              <a:t> </a:t>
            </a:r>
            <a:r>
              <a:rPr lang="en-US" sz="2000" b="1" u="sng" spc="-10" dirty="0">
                <a:solidFill>
                  <a:srgbClr val="004990"/>
                </a:solidFill>
                <a:latin typeface="Calibri"/>
                <a:cs typeface="Calibri"/>
              </a:rPr>
              <a:t>risk</a:t>
            </a:r>
            <a:r>
              <a:rPr lang="en-US" sz="2000" b="1" u="sng" spc="10" dirty="0">
                <a:solidFill>
                  <a:srgbClr val="004990"/>
                </a:solidFill>
                <a:latin typeface="Calibri"/>
                <a:cs typeface="Calibri"/>
              </a:rPr>
              <a:t> </a:t>
            </a:r>
            <a:r>
              <a:rPr lang="en-US" sz="2000" b="1" u="sng" spc="-10" dirty="0">
                <a:solidFill>
                  <a:srgbClr val="004990"/>
                </a:solidFill>
                <a:latin typeface="Calibri"/>
                <a:cs typeface="Calibri"/>
              </a:rPr>
              <a:t>assessment</a:t>
            </a:r>
            <a:r>
              <a:rPr lang="en-US" sz="2000" b="1" u="sng" spc="40" dirty="0">
                <a:solidFill>
                  <a:srgbClr val="004990"/>
                </a:solidFill>
                <a:latin typeface="Calibri"/>
                <a:cs typeface="Calibri"/>
              </a:rPr>
              <a:t> </a:t>
            </a:r>
            <a:r>
              <a:rPr lang="en-US" sz="2000" b="1" u="sng" spc="-25" dirty="0">
                <a:solidFill>
                  <a:srgbClr val="004990"/>
                </a:solidFill>
                <a:latin typeface="Calibri"/>
                <a:cs typeface="Calibri"/>
              </a:rPr>
              <a:t>for</a:t>
            </a:r>
            <a:r>
              <a:rPr lang="en-US" sz="2000" b="1" u="sng" dirty="0">
                <a:solidFill>
                  <a:srgbClr val="004990"/>
                </a:solidFill>
                <a:latin typeface="Calibri"/>
                <a:cs typeface="Calibri"/>
              </a:rPr>
              <a:t> </a:t>
            </a:r>
            <a:r>
              <a:rPr lang="en-US" sz="2000" b="1" u="sng" spc="-5" dirty="0">
                <a:solidFill>
                  <a:srgbClr val="004990"/>
                </a:solidFill>
                <a:latin typeface="Calibri"/>
                <a:cs typeface="Calibri"/>
              </a:rPr>
              <a:t>early</a:t>
            </a:r>
            <a:r>
              <a:rPr lang="en-US" sz="2000" b="1" u="sng" spc="-10" dirty="0">
                <a:solidFill>
                  <a:srgbClr val="004990"/>
                </a:solidFill>
                <a:latin typeface="Calibri"/>
                <a:cs typeface="Calibri"/>
              </a:rPr>
              <a:t> onset</a:t>
            </a:r>
            <a:r>
              <a:rPr lang="en-US" sz="2000" b="1" u="sng" spc="10" dirty="0">
                <a:solidFill>
                  <a:srgbClr val="004990"/>
                </a:solidFill>
                <a:latin typeface="Calibri"/>
                <a:cs typeface="Calibri"/>
              </a:rPr>
              <a:t> </a:t>
            </a:r>
            <a:r>
              <a:rPr lang="en-US" sz="2000" b="1" u="sng" spc="-10" dirty="0">
                <a:solidFill>
                  <a:srgbClr val="004990"/>
                </a:solidFill>
                <a:latin typeface="Calibri"/>
                <a:cs typeface="Calibri"/>
              </a:rPr>
              <a:t>sepsis</a:t>
            </a:r>
            <a:endParaRPr lang="en-US" sz="2000" b="1" u="sng" dirty="0">
              <a:solidFill>
                <a:srgbClr val="004990"/>
              </a:solidFill>
              <a:latin typeface="Calibri"/>
              <a:cs typeface="Calibri"/>
            </a:endParaRPr>
          </a:p>
          <a:p>
            <a:pPr marL="355600" marR="186690" indent="-342900">
              <a:lnSpc>
                <a:spcPct val="100000"/>
              </a:lnSpc>
              <a:spcBef>
                <a:spcPts val="675"/>
              </a:spcBef>
              <a:buClr>
                <a:srgbClr val="F58466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000" b="1" u="sng" spc="-20" dirty="0">
                <a:solidFill>
                  <a:srgbClr val="004990"/>
                </a:solidFill>
                <a:latin typeface="Calibri"/>
                <a:cs typeface="Calibri"/>
              </a:rPr>
              <a:t>Partnership</a:t>
            </a:r>
            <a:r>
              <a:rPr lang="en-US" sz="2000" b="1" u="sng" spc="35" dirty="0">
                <a:solidFill>
                  <a:srgbClr val="004990"/>
                </a:solidFill>
                <a:latin typeface="Calibri"/>
                <a:cs typeface="Calibri"/>
              </a:rPr>
              <a:t> </a:t>
            </a:r>
            <a:r>
              <a:rPr lang="en-US" sz="2000" b="1" u="sng" spc="-5" dirty="0">
                <a:solidFill>
                  <a:srgbClr val="004990"/>
                </a:solidFill>
                <a:latin typeface="Calibri"/>
                <a:cs typeface="Calibri"/>
              </a:rPr>
              <a:t>with</a:t>
            </a:r>
            <a:r>
              <a:rPr lang="en-US" sz="2000" b="1" u="sng" spc="5" dirty="0">
                <a:solidFill>
                  <a:srgbClr val="004990"/>
                </a:solidFill>
                <a:latin typeface="Calibri"/>
                <a:cs typeface="Calibri"/>
              </a:rPr>
              <a:t> </a:t>
            </a:r>
            <a:r>
              <a:rPr lang="en-US" sz="2000" b="1" u="sng" spc="-15" dirty="0">
                <a:solidFill>
                  <a:srgbClr val="004990"/>
                </a:solidFill>
                <a:latin typeface="Calibri"/>
                <a:cs typeface="Calibri"/>
              </a:rPr>
              <a:t>obstetric</a:t>
            </a:r>
            <a:r>
              <a:rPr lang="en-US" sz="2000" b="1" u="sng" spc="25" dirty="0">
                <a:solidFill>
                  <a:srgbClr val="004990"/>
                </a:solidFill>
                <a:latin typeface="Calibri"/>
                <a:cs typeface="Calibri"/>
              </a:rPr>
              <a:t> </a:t>
            </a:r>
            <a:r>
              <a:rPr lang="en-US" sz="2000" b="1" u="sng" spc="-10" dirty="0">
                <a:solidFill>
                  <a:srgbClr val="004990"/>
                </a:solidFill>
                <a:latin typeface="Calibri"/>
                <a:cs typeface="Calibri"/>
              </a:rPr>
              <a:t>team</a:t>
            </a:r>
            <a:r>
              <a:rPr lang="en-US" sz="2000" b="1" u="sng" dirty="0">
                <a:solidFill>
                  <a:srgbClr val="004990"/>
                </a:solidFill>
                <a:latin typeface="Calibri"/>
                <a:cs typeface="Calibri"/>
              </a:rPr>
              <a:t> </a:t>
            </a:r>
            <a:r>
              <a:rPr lang="en-US" sz="2000" b="1" u="sng" spc="-20" dirty="0">
                <a:solidFill>
                  <a:srgbClr val="004990"/>
                </a:solidFill>
                <a:latin typeface="Calibri"/>
                <a:cs typeface="Calibri"/>
              </a:rPr>
              <a:t>to</a:t>
            </a:r>
            <a:r>
              <a:rPr lang="en-US" sz="2000" b="1" u="sng" spc="-5" dirty="0">
                <a:solidFill>
                  <a:srgbClr val="004990"/>
                </a:solidFill>
                <a:latin typeface="Calibri"/>
                <a:cs typeface="Calibri"/>
              </a:rPr>
              <a:t> </a:t>
            </a:r>
            <a:r>
              <a:rPr lang="en-US" sz="2000" b="1" u="sng" spc="-20" dirty="0">
                <a:solidFill>
                  <a:srgbClr val="004990"/>
                </a:solidFill>
                <a:latin typeface="Calibri"/>
                <a:cs typeface="Calibri"/>
              </a:rPr>
              <a:t>standardize </a:t>
            </a:r>
            <a:r>
              <a:rPr lang="en-US" sz="2000" b="1" u="sng" spc="-15" dirty="0">
                <a:solidFill>
                  <a:srgbClr val="004990"/>
                </a:solidFill>
                <a:latin typeface="Calibri"/>
                <a:cs typeface="Calibri"/>
              </a:rPr>
              <a:t> communication</a:t>
            </a:r>
            <a:r>
              <a:rPr lang="en-US" sz="2000" b="1" u="sng" spc="35" dirty="0">
                <a:solidFill>
                  <a:srgbClr val="004990"/>
                </a:solidFill>
                <a:latin typeface="Calibri"/>
                <a:cs typeface="Calibri"/>
              </a:rPr>
              <a:t> </a:t>
            </a:r>
            <a:r>
              <a:rPr lang="en-US" sz="2000" b="1" u="sng" spc="-5" dirty="0">
                <a:solidFill>
                  <a:srgbClr val="004990"/>
                </a:solidFill>
                <a:latin typeface="Calibri"/>
                <a:cs typeface="Calibri"/>
              </a:rPr>
              <a:t>about</a:t>
            </a:r>
            <a:r>
              <a:rPr lang="en-US" sz="2000" b="1" u="sng" spc="20" dirty="0">
                <a:solidFill>
                  <a:srgbClr val="004990"/>
                </a:solidFill>
                <a:latin typeface="Calibri"/>
                <a:cs typeface="Calibri"/>
              </a:rPr>
              <a:t> </a:t>
            </a:r>
            <a:r>
              <a:rPr lang="en-US" sz="2000" b="1" u="sng" spc="-10" dirty="0">
                <a:solidFill>
                  <a:srgbClr val="004990"/>
                </a:solidFill>
                <a:latin typeface="Calibri"/>
                <a:cs typeface="Calibri"/>
              </a:rPr>
              <a:t>maternal</a:t>
            </a:r>
            <a:r>
              <a:rPr lang="en-US" sz="2000" b="1" u="sng" spc="5" dirty="0">
                <a:solidFill>
                  <a:srgbClr val="004990"/>
                </a:solidFill>
                <a:latin typeface="Calibri"/>
                <a:cs typeface="Calibri"/>
              </a:rPr>
              <a:t> </a:t>
            </a:r>
            <a:r>
              <a:rPr lang="en-US" sz="2000" b="1" u="sng" spc="-10" dirty="0">
                <a:solidFill>
                  <a:srgbClr val="004990"/>
                </a:solidFill>
                <a:latin typeface="Calibri"/>
                <a:cs typeface="Calibri"/>
              </a:rPr>
              <a:t>risk</a:t>
            </a:r>
            <a:r>
              <a:rPr lang="en-US" sz="2000" b="1" u="sng" spc="10" dirty="0">
                <a:solidFill>
                  <a:srgbClr val="004990"/>
                </a:solidFill>
                <a:latin typeface="Calibri"/>
                <a:cs typeface="Calibri"/>
              </a:rPr>
              <a:t> </a:t>
            </a:r>
            <a:r>
              <a:rPr lang="en-US" sz="2000" b="1" u="sng" spc="-25" dirty="0">
                <a:solidFill>
                  <a:srgbClr val="004990"/>
                </a:solidFill>
                <a:latin typeface="Calibri"/>
                <a:cs typeface="Calibri"/>
              </a:rPr>
              <a:t>factors</a:t>
            </a:r>
            <a:r>
              <a:rPr lang="en-US" sz="2000" b="1" u="sng" spc="20" dirty="0">
                <a:solidFill>
                  <a:srgbClr val="004990"/>
                </a:solidFill>
                <a:latin typeface="Calibri"/>
                <a:cs typeface="Calibri"/>
              </a:rPr>
              <a:t> </a:t>
            </a:r>
            <a:r>
              <a:rPr lang="en-US" sz="2000" b="1" u="sng" spc="-25" dirty="0">
                <a:solidFill>
                  <a:srgbClr val="004990"/>
                </a:solidFill>
                <a:latin typeface="Calibri"/>
                <a:cs typeface="Calibri"/>
              </a:rPr>
              <a:t>for</a:t>
            </a:r>
            <a:r>
              <a:rPr lang="en-US" sz="2000" b="1" u="sng" dirty="0">
                <a:solidFill>
                  <a:srgbClr val="004990"/>
                </a:solidFill>
                <a:latin typeface="Calibri"/>
                <a:cs typeface="Calibri"/>
              </a:rPr>
              <a:t> </a:t>
            </a:r>
            <a:r>
              <a:rPr lang="en-US" sz="2000" b="1" u="sng" spc="-5" dirty="0">
                <a:solidFill>
                  <a:srgbClr val="004990"/>
                </a:solidFill>
                <a:latin typeface="Calibri"/>
                <a:cs typeface="Calibri"/>
              </a:rPr>
              <a:t>early </a:t>
            </a:r>
            <a:r>
              <a:rPr lang="en-US" sz="2000" b="1" u="sng" spc="-620" dirty="0">
                <a:solidFill>
                  <a:srgbClr val="004990"/>
                </a:solidFill>
                <a:latin typeface="Calibri"/>
                <a:cs typeface="Calibri"/>
              </a:rPr>
              <a:t> </a:t>
            </a:r>
            <a:r>
              <a:rPr lang="en-US" sz="2000" b="1" u="sng" spc="-10" dirty="0">
                <a:solidFill>
                  <a:srgbClr val="004990"/>
                </a:solidFill>
                <a:latin typeface="Calibri"/>
                <a:cs typeface="Calibri"/>
              </a:rPr>
              <a:t>onset</a:t>
            </a:r>
            <a:r>
              <a:rPr lang="en-US" sz="2000" b="1" u="sng" spc="5" dirty="0">
                <a:solidFill>
                  <a:srgbClr val="004990"/>
                </a:solidFill>
                <a:latin typeface="Calibri"/>
                <a:cs typeface="Calibri"/>
              </a:rPr>
              <a:t> </a:t>
            </a:r>
            <a:r>
              <a:rPr lang="en-US" sz="2000" b="1" u="sng" spc="-10" dirty="0">
                <a:solidFill>
                  <a:srgbClr val="004990"/>
                </a:solidFill>
                <a:latin typeface="Calibri"/>
                <a:cs typeface="Calibri"/>
              </a:rPr>
              <a:t>sepsis</a:t>
            </a:r>
            <a:endParaRPr lang="en-US" sz="2000" b="1" u="sng" dirty="0">
              <a:solidFill>
                <a:srgbClr val="004990"/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F58466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000" b="1" u="sng" spc="-20" dirty="0">
                <a:solidFill>
                  <a:srgbClr val="004990"/>
                </a:solidFill>
                <a:latin typeface="Calibri"/>
                <a:cs typeface="Calibri"/>
              </a:rPr>
              <a:t>Standardized</a:t>
            </a:r>
            <a:r>
              <a:rPr lang="en-US" sz="2000" b="1" u="sng" spc="30" dirty="0">
                <a:solidFill>
                  <a:srgbClr val="004990"/>
                </a:solidFill>
                <a:latin typeface="Calibri"/>
                <a:cs typeface="Calibri"/>
              </a:rPr>
              <a:t> </a:t>
            </a:r>
            <a:r>
              <a:rPr lang="en-US" sz="2000" b="1" u="sng" spc="-10" dirty="0">
                <a:solidFill>
                  <a:srgbClr val="004990"/>
                </a:solidFill>
                <a:latin typeface="Calibri"/>
                <a:cs typeface="Calibri"/>
              </a:rPr>
              <a:t>serial</a:t>
            </a:r>
            <a:r>
              <a:rPr lang="en-US" sz="2000" b="1" u="sng" spc="-5" dirty="0">
                <a:solidFill>
                  <a:srgbClr val="004990"/>
                </a:solidFill>
                <a:latin typeface="Calibri"/>
                <a:cs typeface="Calibri"/>
              </a:rPr>
              <a:t> assessment</a:t>
            </a:r>
            <a:r>
              <a:rPr lang="en-US" sz="2000" b="1" u="sng" spc="35" dirty="0">
                <a:solidFill>
                  <a:srgbClr val="004990"/>
                </a:solidFill>
                <a:latin typeface="Calibri"/>
                <a:cs typeface="Calibri"/>
              </a:rPr>
              <a:t> </a:t>
            </a:r>
            <a:r>
              <a:rPr lang="en-US" sz="2000" b="1" u="sng" spc="-5" dirty="0">
                <a:solidFill>
                  <a:srgbClr val="004990"/>
                </a:solidFill>
                <a:latin typeface="Calibri"/>
                <a:cs typeface="Calibri"/>
              </a:rPr>
              <a:t>of </a:t>
            </a:r>
            <a:r>
              <a:rPr lang="en-US" sz="2000" b="1" u="sng" spc="-15" dirty="0">
                <a:solidFill>
                  <a:srgbClr val="004990"/>
                </a:solidFill>
                <a:latin typeface="Calibri"/>
                <a:cs typeface="Calibri"/>
              </a:rPr>
              <a:t>neonates</a:t>
            </a:r>
            <a:endParaRPr lang="en-US" sz="2000" b="1" u="sng" dirty="0">
              <a:solidFill>
                <a:srgbClr val="004990"/>
              </a:solidFill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Clr>
                <a:srgbClr val="F58466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000" b="1" u="sng" spc="-20" dirty="0">
                <a:solidFill>
                  <a:srgbClr val="004990"/>
                </a:solidFill>
                <a:latin typeface="Calibri"/>
                <a:cs typeface="Calibri"/>
              </a:rPr>
              <a:t>Standardized</a:t>
            </a:r>
            <a:r>
              <a:rPr lang="en-US" sz="2000" b="1" u="sng" spc="30" dirty="0">
                <a:solidFill>
                  <a:srgbClr val="004990"/>
                </a:solidFill>
                <a:latin typeface="Calibri"/>
                <a:cs typeface="Calibri"/>
              </a:rPr>
              <a:t> </a:t>
            </a:r>
            <a:r>
              <a:rPr lang="en-US" sz="2000" b="1" u="sng" spc="-10" dirty="0">
                <a:solidFill>
                  <a:srgbClr val="004990"/>
                </a:solidFill>
                <a:latin typeface="Calibri"/>
                <a:cs typeface="Calibri"/>
              </a:rPr>
              <a:t>identification</a:t>
            </a:r>
            <a:r>
              <a:rPr lang="en-US" sz="2000" b="1" u="sng" spc="15" dirty="0">
                <a:solidFill>
                  <a:srgbClr val="004990"/>
                </a:solidFill>
                <a:latin typeface="Calibri"/>
                <a:cs typeface="Calibri"/>
              </a:rPr>
              <a:t> </a:t>
            </a:r>
            <a:r>
              <a:rPr lang="en-US" sz="2000" b="1" u="sng" spc="-5" dirty="0">
                <a:solidFill>
                  <a:srgbClr val="004990"/>
                </a:solidFill>
                <a:latin typeface="Calibri"/>
                <a:cs typeface="Calibri"/>
              </a:rPr>
              <a:t>and</a:t>
            </a:r>
            <a:r>
              <a:rPr lang="en-US" sz="2000" b="1" u="sng" spc="10" dirty="0">
                <a:solidFill>
                  <a:srgbClr val="004990"/>
                </a:solidFill>
                <a:latin typeface="Calibri"/>
                <a:cs typeface="Calibri"/>
              </a:rPr>
              <a:t> </a:t>
            </a:r>
            <a:r>
              <a:rPr lang="en-US" sz="2000" b="1" u="sng" spc="-10" dirty="0">
                <a:solidFill>
                  <a:srgbClr val="004990"/>
                </a:solidFill>
                <a:latin typeface="Calibri"/>
                <a:cs typeface="Calibri"/>
              </a:rPr>
              <a:t>response</a:t>
            </a:r>
            <a:r>
              <a:rPr lang="en-US" sz="2000" b="1" u="sng" spc="25" dirty="0">
                <a:solidFill>
                  <a:srgbClr val="004990"/>
                </a:solidFill>
                <a:latin typeface="Calibri"/>
                <a:cs typeface="Calibri"/>
              </a:rPr>
              <a:t> </a:t>
            </a:r>
            <a:r>
              <a:rPr lang="en-US" sz="2000" b="1" u="sng" spc="-20" dirty="0">
                <a:solidFill>
                  <a:srgbClr val="004990"/>
                </a:solidFill>
                <a:latin typeface="Calibri"/>
                <a:cs typeface="Calibri"/>
              </a:rPr>
              <a:t>to</a:t>
            </a:r>
            <a:r>
              <a:rPr lang="en-US" sz="2000" b="1" u="sng" dirty="0">
                <a:solidFill>
                  <a:srgbClr val="004990"/>
                </a:solidFill>
                <a:latin typeface="Calibri"/>
                <a:cs typeface="Calibri"/>
              </a:rPr>
              <a:t> </a:t>
            </a:r>
            <a:r>
              <a:rPr lang="en-US" sz="2000" b="1" u="sng" spc="-15" dirty="0">
                <a:solidFill>
                  <a:srgbClr val="004990"/>
                </a:solidFill>
                <a:latin typeface="Calibri"/>
                <a:cs typeface="Calibri"/>
              </a:rPr>
              <a:t>neonates </a:t>
            </a:r>
            <a:r>
              <a:rPr lang="en-US" sz="2000" b="1" u="sng" spc="-620" dirty="0">
                <a:solidFill>
                  <a:srgbClr val="004990"/>
                </a:solidFill>
                <a:latin typeface="Calibri"/>
                <a:cs typeface="Calibri"/>
              </a:rPr>
              <a:t> </a:t>
            </a:r>
            <a:r>
              <a:rPr lang="en-US" sz="2000" b="1" u="sng" spc="-5" dirty="0">
                <a:solidFill>
                  <a:srgbClr val="004990"/>
                </a:solidFill>
                <a:latin typeface="Calibri"/>
                <a:cs typeface="Calibri"/>
              </a:rPr>
              <a:t>with</a:t>
            </a:r>
            <a:r>
              <a:rPr lang="en-US" sz="2000" b="1" u="sng" dirty="0">
                <a:solidFill>
                  <a:srgbClr val="004990"/>
                </a:solidFill>
                <a:latin typeface="Calibri"/>
                <a:cs typeface="Calibri"/>
              </a:rPr>
              <a:t> </a:t>
            </a:r>
            <a:r>
              <a:rPr lang="en-US" sz="2000" b="1" u="sng" spc="-15" dirty="0">
                <a:solidFill>
                  <a:srgbClr val="004990"/>
                </a:solidFill>
                <a:latin typeface="Calibri"/>
                <a:cs typeface="Calibri"/>
              </a:rPr>
              <a:t>worsening</a:t>
            </a:r>
            <a:r>
              <a:rPr lang="en-US" sz="2000" b="1" u="sng" spc="5" dirty="0">
                <a:solidFill>
                  <a:srgbClr val="004990"/>
                </a:solidFill>
                <a:latin typeface="Calibri"/>
                <a:cs typeface="Calibri"/>
              </a:rPr>
              <a:t> </a:t>
            </a:r>
            <a:r>
              <a:rPr lang="en-US" sz="2000" b="1" u="sng" spc="-10" dirty="0">
                <a:solidFill>
                  <a:srgbClr val="004990"/>
                </a:solidFill>
                <a:latin typeface="Calibri"/>
                <a:cs typeface="Calibri"/>
              </a:rPr>
              <a:t>clinical</a:t>
            </a:r>
            <a:r>
              <a:rPr lang="en-US" sz="2000" b="1" u="sng" spc="10" dirty="0">
                <a:solidFill>
                  <a:srgbClr val="004990"/>
                </a:solidFill>
                <a:latin typeface="Calibri"/>
                <a:cs typeface="Calibri"/>
              </a:rPr>
              <a:t> </a:t>
            </a:r>
            <a:r>
              <a:rPr lang="en-US" sz="2000" b="1" u="sng" spc="-20" dirty="0">
                <a:solidFill>
                  <a:srgbClr val="004990"/>
                </a:solidFill>
                <a:latin typeface="Calibri"/>
                <a:cs typeface="Calibri"/>
              </a:rPr>
              <a:t>status</a:t>
            </a:r>
            <a:endParaRPr lang="en-US" sz="2000" b="1" u="sng" dirty="0">
              <a:solidFill>
                <a:srgbClr val="004990"/>
              </a:solidFill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Clr>
                <a:srgbClr val="F58466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8523" y="152400"/>
            <a:ext cx="6122277" cy="651063"/>
          </a:xfrm>
          <a:noFill/>
        </p:spPr>
        <p:txBody>
          <a:bodyPr/>
          <a:lstStyle/>
          <a:p>
            <a:pPr algn="l" eaLnBrk="1" hangingPunct="1"/>
            <a:r>
              <a:rPr lang="en-US" altLang="en-US" b="1" dirty="0" smtClean="0">
                <a:solidFill>
                  <a:srgbClr val="F58466"/>
                </a:solidFill>
                <a:latin typeface="Goudy Old Style" pitchFamily="18" charset="0"/>
              </a:rPr>
              <a:t>Structure Measures</a:t>
            </a:r>
            <a:endParaRPr lang="en-US" altLang="en-US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543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2400" y="1524000"/>
            <a:ext cx="9144000" cy="419537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spc="-10" dirty="0">
                <a:latin typeface="Calibri"/>
                <a:cs typeface="Calibri"/>
              </a:rPr>
              <a:t>Appropriate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Administration</a:t>
            </a:r>
            <a:r>
              <a:rPr sz="2400" b="1" dirty="0">
                <a:latin typeface="Calibri"/>
                <a:cs typeface="Calibri"/>
              </a:rPr>
              <a:t> and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De-escalation</a:t>
            </a:r>
            <a:endParaRPr sz="2400" dirty="0">
              <a:latin typeface="Calibri"/>
              <a:cs typeface="Calibri"/>
            </a:endParaRPr>
          </a:p>
          <a:p>
            <a:pPr marL="355600" marR="592455" indent="-342900">
              <a:lnSpc>
                <a:spcPct val="100000"/>
              </a:lnSpc>
              <a:spcBef>
                <a:spcPts val="580"/>
              </a:spcBef>
              <a:buClr>
                <a:srgbClr val="F58466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Standardized </a:t>
            </a:r>
            <a:r>
              <a:rPr sz="2000" spc="-15" dirty="0">
                <a:latin typeface="Calibri"/>
                <a:cs typeface="Calibri"/>
              </a:rPr>
              <a:t>protocols to </a:t>
            </a:r>
            <a:r>
              <a:rPr sz="2000" spc="-10" dirty="0">
                <a:latin typeface="Calibri"/>
                <a:cs typeface="Calibri"/>
              </a:rPr>
              <a:t>properly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consistently obtain </a:t>
            </a:r>
            <a:r>
              <a:rPr sz="2000" spc="-5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blood </a:t>
            </a:r>
            <a:r>
              <a:rPr sz="2000" spc="-5" dirty="0">
                <a:latin typeface="Calibri"/>
                <a:cs typeface="Calibri"/>
              </a:rPr>
              <a:t>cultures</a:t>
            </a:r>
            <a:endParaRPr sz="2000" dirty="0">
              <a:latin typeface="Calibri"/>
              <a:cs typeface="Calibri"/>
            </a:endParaRPr>
          </a:p>
          <a:p>
            <a:pPr marL="355600" marR="117475" indent="-342900">
              <a:lnSpc>
                <a:spcPct val="100000"/>
              </a:lnSpc>
              <a:spcBef>
                <a:spcPts val="580"/>
              </a:spcBef>
              <a:buClr>
                <a:srgbClr val="F58466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Partnership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inpatient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lab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optimize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timely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processing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5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blood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culture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results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communication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care</a:t>
            </a:r>
            <a:r>
              <a:rPr sz="2000" spc="-5" dirty="0">
                <a:latin typeface="Calibri"/>
                <a:cs typeface="Calibri"/>
              </a:rPr>
              <a:t> team</a:t>
            </a:r>
            <a:endParaRPr sz="20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lr>
                <a:srgbClr val="F58466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Calibri"/>
                <a:cs typeface="Calibri"/>
              </a:rPr>
              <a:t>Protocols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assist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staff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stop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10" dirty="0">
                <a:latin typeface="Calibri"/>
                <a:cs typeface="Calibri"/>
              </a:rPr>
              <a:t>de-escalate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therapy </a:t>
            </a:r>
            <a:r>
              <a:rPr sz="2000" spc="-5" dirty="0">
                <a:latin typeface="Calibri"/>
                <a:cs typeface="Calibri"/>
              </a:rPr>
              <a:t>based on </a:t>
            </a:r>
            <a:r>
              <a:rPr sz="2000" spc="-5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culture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sensitivity </a:t>
            </a:r>
            <a:r>
              <a:rPr sz="2000" spc="-10" dirty="0">
                <a:latin typeface="Calibri"/>
                <a:cs typeface="Calibri"/>
              </a:rPr>
              <a:t>results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F58466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Standardized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dosing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guidelines</a:t>
            </a:r>
          </a:p>
          <a:p>
            <a:pPr marL="355600" marR="81915" indent="-342900">
              <a:lnSpc>
                <a:spcPct val="100000"/>
              </a:lnSpc>
              <a:spcBef>
                <a:spcPts val="580"/>
              </a:spcBef>
              <a:buClr>
                <a:srgbClr val="F58466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Standardized </a:t>
            </a:r>
            <a:r>
              <a:rPr sz="2000" spc="-5" dirty="0">
                <a:latin typeface="Calibri"/>
                <a:cs typeface="Calibri"/>
              </a:rPr>
              <a:t>team </a:t>
            </a:r>
            <a:r>
              <a:rPr sz="2000" spc="-10" dirty="0">
                <a:latin typeface="Calibri"/>
                <a:cs typeface="Calibri"/>
              </a:rPr>
              <a:t>approach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discuss </a:t>
            </a:r>
            <a:r>
              <a:rPr sz="2000" spc="-10" dirty="0">
                <a:latin typeface="Calibri"/>
                <a:cs typeface="Calibri"/>
              </a:rPr>
              <a:t>anticipated </a:t>
            </a:r>
            <a:r>
              <a:rPr sz="2000" spc="-15" dirty="0">
                <a:latin typeface="Calibri"/>
                <a:cs typeface="Calibri"/>
              </a:rPr>
              <a:t>duration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5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abx </a:t>
            </a:r>
            <a:r>
              <a:rPr sz="2000" spc="-15" dirty="0">
                <a:latin typeface="Calibri"/>
                <a:cs typeface="Calibri"/>
              </a:rPr>
              <a:t>course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at </a:t>
            </a:r>
            <a:r>
              <a:rPr sz="2000" spc="-5" dirty="0">
                <a:latin typeface="Calibri"/>
                <a:cs typeface="Calibri"/>
              </a:rPr>
              <a:t>initiation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abx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F58466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Standardized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automatic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stop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order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 smtClean="0">
                <a:latin typeface="Calibri"/>
                <a:cs typeface="Calibri"/>
              </a:rPr>
              <a:t>process</a:t>
            </a:r>
            <a:endParaRPr lang="en-US" sz="2000" spc="-1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buClr>
                <a:srgbClr val="F58466"/>
              </a:buClr>
              <a:tabLst>
                <a:tab pos="354965" algn="l"/>
                <a:tab pos="355600" algn="l"/>
              </a:tabLst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109543"/>
            <a:ext cx="8229600" cy="1143000"/>
          </a:xfrm>
        </p:spPr>
        <p:txBody>
          <a:bodyPr/>
          <a:lstStyle/>
          <a:p>
            <a:pPr algn="l"/>
            <a:r>
              <a:rPr lang="en-US" altLang="en-US" b="1" dirty="0">
                <a:solidFill>
                  <a:srgbClr val="F58466"/>
                </a:solidFill>
                <a:latin typeface="Goudy Old Style" pitchFamily="18" charset="0"/>
              </a:rPr>
              <a:t>Structure Measures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7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304800" y="1659603"/>
            <a:ext cx="8991600" cy="353878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lang="en-US" sz="2800" b="1" spc="-10" dirty="0" smtClean="0">
                <a:latin typeface="Calibri"/>
                <a:cs typeface="Calibri"/>
              </a:rPr>
              <a:t>Equitable</a:t>
            </a:r>
            <a:r>
              <a:rPr lang="en-US" sz="2800" b="1" spc="-30" dirty="0" smtClean="0">
                <a:latin typeface="Calibri"/>
                <a:cs typeface="Calibri"/>
              </a:rPr>
              <a:t> </a:t>
            </a:r>
            <a:r>
              <a:rPr lang="en-US" sz="2800" b="1" spc="-10" dirty="0">
                <a:latin typeface="Calibri"/>
                <a:cs typeface="Calibri"/>
              </a:rPr>
              <a:t>Care</a:t>
            </a:r>
            <a:r>
              <a:rPr lang="en-US" sz="2800" b="1" spc="-15" dirty="0">
                <a:latin typeface="Calibri"/>
                <a:cs typeface="Calibri"/>
              </a:rPr>
              <a:t> </a:t>
            </a:r>
            <a:r>
              <a:rPr lang="en-US" sz="2800" b="1" spc="-10" dirty="0">
                <a:latin typeface="Calibri"/>
                <a:cs typeface="Calibri"/>
              </a:rPr>
              <a:t>Delivery</a:t>
            </a:r>
            <a:endParaRPr lang="en-US" sz="2800" dirty="0">
              <a:latin typeface="Calibri"/>
              <a:cs typeface="Calibri"/>
            </a:endParaRPr>
          </a:p>
          <a:p>
            <a:pPr marL="355600" marR="654050" indent="-342900">
              <a:lnSpc>
                <a:spcPct val="100000"/>
              </a:lnSpc>
              <a:spcBef>
                <a:spcPts val="690"/>
              </a:spcBef>
              <a:buClr>
                <a:srgbClr val="F58466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spc="-20" dirty="0">
                <a:latin typeface="Calibri"/>
                <a:cs typeface="Calibri"/>
              </a:rPr>
              <a:t>Standardized</a:t>
            </a:r>
            <a:r>
              <a:rPr lang="en-US" sz="2400" spc="30" dirty="0">
                <a:latin typeface="Calibri"/>
                <a:cs typeface="Calibri"/>
              </a:rPr>
              <a:t> </a:t>
            </a:r>
            <a:r>
              <a:rPr lang="en-US" sz="2400" spc="-15" dirty="0">
                <a:latin typeface="Calibri"/>
                <a:cs typeface="Calibri"/>
              </a:rPr>
              <a:t>process</a:t>
            </a:r>
            <a:r>
              <a:rPr lang="en-US" sz="2400" spc="25" dirty="0">
                <a:latin typeface="Calibri"/>
                <a:cs typeface="Calibri"/>
              </a:rPr>
              <a:t> </a:t>
            </a:r>
            <a:r>
              <a:rPr lang="en-US" sz="2400" spc="-20" dirty="0">
                <a:latin typeface="Calibri"/>
                <a:cs typeface="Calibri"/>
              </a:rPr>
              <a:t>to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spc="-15" dirty="0">
                <a:latin typeface="Calibri"/>
                <a:cs typeface="Calibri"/>
              </a:rPr>
              <a:t>review</a:t>
            </a:r>
            <a:r>
              <a:rPr lang="en-US" sz="2400" spc="-5" dirty="0">
                <a:latin typeface="Calibri"/>
                <a:cs typeface="Calibri"/>
              </a:rPr>
              <a:t> </a:t>
            </a:r>
            <a:r>
              <a:rPr lang="en-US" sz="2400" spc="-10" dirty="0">
                <a:latin typeface="Calibri"/>
                <a:cs typeface="Calibri"/>
              </a:rPr>
              <a:t>antibiotic</a:t>
            </a:r>
            <a:r>
              <a:rPr lang="en-US" sz="2400" spc="30" dirty="0">
                <a:latin typeface="Calibri"/>
                <a:cs typeface="Calibri"/>
              </a:rPr>
              <a:t> </a:t>
            </a:r>
            <a:r>
              <a:rPr lang="en-US" sz="2400" spc="-20" dirty="0">
                <a:latin typeface="Calibri"/>
                <a:cs typeface="Calibri"/>
              </a:rPr>
              <a:t>data</a:t>
            </a:r>
            <a:r>
              <a:rPr lang="en-US" sz="2400" spc="5" dirty="0">
                <a:latin typeface="Calibri"/>
                <a:cs typeface="Calibri"/>
              </a:rPr>
              <a:t> </a:t>
            </a:r>
            <a:r>
              <a:rPr lang="en-US" sz="2400" spc="-15" dirty="0">
                <a:latin typeface="Calibri"/>
                <a:cs typeface="Calibri"/>
              </a:rPr>
              <a:t>by </a:t>
            </a:r>
            <a:r>
              <a:rPr lang="en-US" sz="2400" spc="-620" dirty="0">
                <a:latin typeface="Calibri"/>
                <a:cs typeface="Calibri"/>
              </a:rPr>
              <a:t> </a:t>
            </a:r>
            <a:r>
              <a:rPr lang="en-US" sz="2400" spc="-15" dirty="0">
                <a:latin typeface="Calibri"/>
                <a:cs typeface="Calibri"/>
              </a:rPr>
              <a:t>race/ethnicity</a:t>
            </a:r>
            <a:r>
              <a:rPr lang="en-US" sz="2400" spc="10" dirty="0">
                <a:latin typeface="Calibri"/>
                <a:cs typeface="Calibri"/>
              </a:rPr>
              <a:t> </a:t>
            </a:r>
            <a:r>
              <a:rPr lang="en-US" sz="2400" spc="-5" dirty="0">
                <a:latin typeface="Calibri"/>
                <a:cs typeface="Calibri"/>
              </a:rPr>
              <a:t>and</a:t>
            </a:r>
            <a:r>
              <a:rPr lang="en-US" sz="2400" spc="10" dirty="0">
                <a:latin typeface="Calibri"/>
                <a:cs typeface="Calibri"/>
              </a:rPr>
              <a:t> </a:t>
            </a:r>
            <a:r>
              <a:rPr lang="en-US" sz="2400" spc="-15" dirty="0">
                <a:latin typeface="Calibri"/>
                <a:cs typeface="Calibri"/>
              </a:rPr>
              <a:t>share</a:t>
            </a:r>
            <a:r>
              <a:rPr lang="en-US" sz="2400" spc="15" dirty="0">
                <a:latin typeface="Calibri"/>
                <a:cs typeface="Calibri"/>
              </a:rPr>
              <a:t> </a:t>
            </a:r>
            <a:r>
              <a:rPr lang="en-US" sz="2400" spc="-5" dirty="0">
                <a:latin typeface="Calibri"/>
                <a:cs typeface="Calibri"/>
              </a:rPr>
              <a:t>with</a:t>
            </a:r>
            <a:r>
              <a:rPr lang="en-US" sz="2400" spc="5" dirty="0">
                <a:latin typeface="Calibri"/>
                <a:cs typeface="Calibri"/>
              </a:rPr>
              <a:t> </a:t>
            </a:r>
            <a:r>
              <a:rPr lang="en-US" sz="2400" spc="-20" dirty="0">
                <a:latin typeface="Calibri"/>
                <a:cs typeface="Calibri"/>
              </a:rPr>
              <a:t>providers</a:t>
            </a:r>
            <a:r>
              <a:rPr lang="en-US" sz="2400" spc="30" dirty="0">
                <a:latin typeface="Calibri"/>
                <a:cs typeface="Calibri"/>
              </a:rPr>
              <a:t> </a:t>
            </a:r>
            <a:r>
              <a:rPr lang="en-US" sz="2400" spc="-5" dirty="0">
                <a:latin typeface="Calibri"/>
                <a:cs typeface="Calibri"/>
              </a:rPr>
              <a:t>and</a:t>
            </a:r>
            <a:r>
              <a:rPr lang="en-US" sz="2400" spc="20" dirty="0">
                <a:latin typeface="Calibri"/>
                <a:cs typeface="Calibri"/>
              </a:rPr>
              <a:t> </a:t>
            </a:r>
            <a:r>
              <a:rPr lang="en-US" sz="2400" spc="-25" dirty="0">
                <a:latin typeface="Calibri"/>
                <a:cs typeface="Calibri"/>
              </a:rPr>
              <a:t>staff</a:t>
            </a:r>
            <a:endParaRPr lang="en-US" sz="2400" dirty="0">
              <a:latin typeface="Calibri"/>
              <a:cs typeface="Calibri"/>
            </a:endParaRPr>
          </a:p>
          <a:p>
            <a:pPr marL="355600" marR="87630" indent="-342900">
              <a:lnSpc>
                <a:spcPct val="100000"/>
              </a:lnSpc>
              <a:spcBef>
                <a:spcPts val="675"/>
              </a:spcBef>
              <a:buClr>
                <a:srgbClr val="F58466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spc="-10" dirty="0">
                <a:latin typeface="Calibri"/>
                <a:cs typeface="Calibri"/>
              </a:rPr>
              <a:t>Implementation</a:t>
            </a:r>
            <a:r>
              <a:rPr lang="en-US" sz="2400" spc="15" dirty="0">
                <a:latin typeface="Calibri"/>
                <a:cs typeface="Calibri"/>
              </a:rPr>
              <a:t> </a:t>
            </a:r>
            <a:r>
              <a:rPr lang="en-US" sz="2400" spc="-5" dirty="0">
                <a:latin typeface="Calibri"/>
                <a:cs typeface="Calibri"/>
              </a:rPr>
              <a:t>of social </a:t>
            </a:r>
            <a:r>
              <a:rPr lang="en-US" sz="2400" spc="-15" dirty="0">
                <a:latin typeface="Calibri"/>
                <a:cs typeface="Calibri"/>
              </a:rPr>
              <a:t>determinants</a:t>
            </a:r>
            <a:r>
              <a:rPr lang="en-US" sz="2400" spc="30" dirty="0">
                <a:latin typeface="Calibri"/>
                <a:cs typeface="Calibri"/>
              </a:rPr>
              <a:t> </a:t>
            </a:r>
            <a:r>
              <a:rPr lang="en-US" sz="2400" spc="-5" dirty="0">
                <a:latin typeface="Calibri"/>
                <a:cs typeface="Calibri"/>
              </a:rPr>
              <a:t>of </a:t>
            </a:r>
            <a:r>
              <a:rPr lang="en-US" sz="2400" spc="-10" dirty="0">
                <a:latin typeface="Calibri"/>
                <a:cs typeface="Calibri"/>
              </a:rPr>
              <a:t>health</a:t>
            </a:r>
            <a:r>
              <a:rPr lang="en-US" sz="2400" spc="5" dirty="0">
                <a:latin typeface="Calibri"/>
                <a:cs typeface="Calibri"/>
              </a:rPr>
              <a:t> </a:t>
            </a:r>
            <a:r>
              <a:rPr lang="en-US" sz="2400" spc="-15" dirty="0">
                <a:latin typeface="Calibri"/>
                <a:cs typeface="Calibri"/>
              </a:rPr>
              <a:t>tool </a:t>
            </a:r>
            <a:r>
              <a:rPr lang="en-US" sz="2400" spc="-620" dirty="0">
                <a:latin typeface="Calibri"/>
                <a:cs typeface="Calibri"/>
              </a:rPr>
              <a:t> </a:t>
            </a:r>
            <a:r>
              <a:rPr lang="en-US" sz="2400" spc="-5" dirty="0">
                <a:latin typeface="Calibri"/>
                <a:cs typeface="Calibri"/>
              </a:rPr>
              <a:t>and</a:t>
            </a:r>
            <a:r>
              <a:rPr lang="en-US" sz="2400" spc="10" dirty="0">
                <a:latin typeface="Calibri"/>
                <a:cs typeface="Calibri"/>
              </a:rPr>
              <a:t> </a:t>
            </a:r>
            <a:r>
              <a:rPr lang="en-US" sz="2400" spc="-20" dirty="0">
                <a:latin typeface="Calibri"/>
                <a:cs typeface="Calibri"/>
              </a:rPr>
              <a:t>facilitate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spc="-20" dirty="0">
                <a:latin typeface="Calibri"/>
                <a:cs typeface="Calibri"/>
              </a:rPr>
              <a:t>coordinated</a:t>
            </a:r>
            <a:r>
              <a:rPr lang="en-US" sz="2400" spc="25" dirty="0">
                <a:latin typeface="Calibri"/>
                <a:cs typeface="Calibri"/>
              </a:rPr>
              <a:t> </a:t>
            </a:r>
            <a:r>
              <a:rPr lang="en-US" sz="2400" spc="-10" dirty="0">
                <a:latin typeface="Calibri"/>
                <a:cs typeface="Calibri"/>
              </a:rPr>
              <a:t>connection</a:t>
            </a:r>
            <a:r>
              <a:rPr lang="en-US" sz="2400" spc="25" dirty="0">
                <a:latin typeface="Calibri"/>
                <a:cs typeface="Calibri"/>
              </a:rPr>
              <a:t> </a:t>
            </a:r>
            <a:r>
              <a:rPr lang="en-US" sz="2400" spc="-20" dirty="0">
                <a:latin typeface="Calibri"/>
                <a:cs typeface="Calibri"/>
              </a:rPr>
              <a:t>to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spc="-10" dirty="0">
                <a:latin typeface="Calibri"/>
                <a:cs typeface="Calibri"/>
              </a:rPr>
              <a:t>community </a:t>
            </a:r>
            <a:r>
              <a:rPr lang="en-US" sz="2400" spc="-5" dirty="0">
                <a:latin typeface="Calibri"/>
                <a:cs typeface="Calibri"/>
              </a:rPr>
              <a:t> </a:t>
            </a:r>
            <a:r>
              <a:rPr lang="en-US" sz="2400" spc="-15" dirty="0">
                <a:latin typeface="Calibri"/>
                <a:cs typeface="Calibri"/>
              </a:rPr>
              <a:t>resources</a:t>
            </a:r>
            <a:r>
              <a:rPr lang="en-US" sz="2400" spc="10" dirty="0">
                <a:latin typeface="Calibri"/>
                <a:cs typeface="Calibri"/>
              </a:rPr>
              <a:t> </a:t>
            </a:r>
            <a:r>
              <a:rPr lang="en-US" sz="2400" spc="-5" dirty="0">
                <a:latin typeface="Calibri"/>
                <a:cs typeface="Calibri"/>
              </a:rPr>
              <a:t>and</a:t>
            </a:r>
            <a:r>
              <a:rPr lang="en-US" sz="2400" spc="20" dirty="0">
                <a:latin typeface="Calibri"/>
                <a:cs typeface="Calibri"/>
              </a:rPr>
              <a:t> </a:t>
            </a:r>
            <a:r>
              <a:rPr lang="en-US" sz="2400" spc="-20" dirty="0">
                <a:latin typeface="Calibri"/>
                <a:cs typeface="Calibri"/>
              </a:rPr>
              <a:t>follow</a:t>
            </a:r>
            <a:r>
              <a:rPr lang="en-US" sz="2400" spc="5" dirty="0">
                <a:latin typeface="Calibri"/>
                <a:cs typeface="Calibri"/>
              </a:rPr>
              <a:t> </a:t>
            </a:r>
            <a:r>
              <a:rPr lang="en-US" sz="2400" spc="-10" dirty="0">
                <a:latin typeface="Calibri"/>
                <a:cs typeface="Calibri"/>
              </a:rPr>
              <a:t>up</a:t>
            </a:r>
            <a:endParaRPr lang="en-US" sz="24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Clr>
                <a:srgbClr val="F58466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spc="-15" dirty="0">
                <a:latin typeface="Calibri"/>
                <a:cs typeface="Calibri"/>
              </a:rPr>
              <a:t>Provide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spc="-15" dirty="0">
                <a:latin typeface="Calibri"/>
                <a:cs typeface="Calibri"/>
              </a:rPr>
              <a:t>information</a:t>
            </a:r>
            <a:r>
              <a:rPr lang="en-US" sz="2400" spc="10" dirty="0">
                <a:latin typeface="Calibri"/>
                <a:cs typeface="Calibri"/>
              </a:rPr>
              <a:t> </a:t>
            </a:r>
            <a:r>
              <a:rPr lang="en-US" sz="2400" spc="-15" dirty="0">
                <a:latin typeface="Calibri"/>
                <a:cs typeface="Calibri"/>
              </a:rPr>
              <a:t>at</a:t>
            </a:r>
            <a:r>
              <a:rPr lang="en-US" sz="2400" spc="-20" dirty="0">
                <a:latin typeface="Calibri"/>
                <a:cs typeface="Calibri"/>
              </a:rPr>
              <a:t> </a:t>
            </a:r>
            <a:r>
              <a:rPr lang="en-US" sz="2400" spc="-5" dirty="0">
                <a:latin typeface="Calibri"/>
                <a:cs typeface="Calibri"/>
              </a:rPr>
              <a:t>the</a:t>
            </a:r>
            <a:r>
              <a:rPr lang="en-US" sz="2400" spc="-10" dirty="0">
                <a:latin typeface="Calibri"/>
                <a:cs typeface="Calibri"/>
              </a:rPr>
              <a:t> </a:t>
            </a:r>
            <a:r>
              <a:rPr lang="en-US" sz="2400" spc="-15" dirty="0">
                <a:latin typeface="Calibri"/>
                <a:cs typeface="Calibri"/>
              </a:rPr>
              <a:t>appropriate</a:t>
            </a:r>
            <a:r>
              <a:rPr lang="en-US" sz="2400" spc="15" dirty="0">
                <a:latin typeface="Calibri"/>
                <a:cs typeface="Calibri"/>
              </a:rPr>
              <a:t> </a:t>
            </a:r>
            <a:r>
              <a:rPr lang="en-US" sz="2400" spc="-10" dirty="0">
                <a:latin typeface="Calibri"/>
                <a:cs typeface="Calibri"/>
              </a:rPr>
              <a:t>health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spc="-15" dirty="0">
                <a:latin typeface="Calibri"/>
                <a:cs typeface="Calibri"/>
              </a:rPr>
              <a:t>literacy </a:t>
            </a:r>
            <a:r>
              <a:rPr lang="en-US" sz="2400" spc="-615" dirty="0">
                <a:latin typeface="Calibri"/>
                <a:cs typeface="Calibri"/>
              </a:rPr>
              <a:t> </a:t>
            </a:r>
            <a:r>
              <a:rPr lang="en-US" sz="2400" spc="-15" dirty="0">
                <a:latin typeface="Calibri"/>
                <a:cs typeface="Calibri"/>
              </a:rPr>
              <a:t>level</a:t>
            </a:r>
            <a:endParaRPr lang="en-US"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F58466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spc="-15" dirty="0">
                <a:latin typeface="Calibri"/>
                <a:cs typeface="Calibri"/>
              </a:rPr>
              <a:t>Provide</a:t>
            </a:r>
            <a:r>
              <a:rPr lang="en-US" sz="2400" spc="5" dirty="0">
                <a:latin typeface="Calibri"/>
                <a:cs typeface="Calibri"/>
              </a:rPr>
              <a:t> </a:t>
            </a:r>
            <a:r>
              <a:rPr lang="en-US" sz="2400" spc="-10" dirty="0">
                <a:latin typeface="Calibri"/>
                <a:cs typeface="Calibri"/>
              </a:rPr>
              <a:t>communication</a:t>
            </a:r>
            <a:r>
              <a:rPr lang="en-US" sz="2400" spc="30" dirty="0">
                <a:latin typeface="Calibri"/>
                <a:cs typeface="Calibri"/>
              </a:rPr>
              <a:t> </a:t>
            </a:r>
            <a:r>
              <a:rPr lang="en-US" sz="2400" spc="-5" dirty="0">
                <a:latin typeface="Calibri"/>
                <a:cs typeface="Calibri"/>
              </a:rPr>
              <a:t>in</a:t>
            </a:r>
            <a:r>
              <a:rPr lang="en-US" sz="2400" spc="-10" dirty="0">
                <a:latin typeface="Calibri"/>
                <a:cs typeface="Calibri"/>
              </a:rPr>
              <a:t> </a:t>
            </a:r>
            <a:r>
              <a:rPr lang="en-US" sz="2400" spc="-25" dirty="0">
                <a:latin typeface="Calibri"/>
                <a:cs typeface="Calibri"/>
              </a:rPr>
              <a:t>preferred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spc="-5" dirty="0">
                <a:latin typeface="Calibri"/>
                <a:cs typeface="Calibri"/>
              </a:rPr>
              <a:t>language</a:t>
            </a:r>
            <a:endParaRPr lang="en-US"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F58466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24714"/>
            <a:ext cx="8229600" cy="1143000"/>
          </a:xfrm>
        </p:spPr>
        <p:txBody>
          <a:bodyPr/>
          <a:lstStyle/>
          <a:p>
            <a:pPr algn="l"/>
            <a:r>
              <a:rPr lang="en-US" altLang="en-US" b="1" dirty="0">
                <a:solidFill>
                  <a:srgbClr val="F58466"/>
                </a:solidFill>
                <a:latin typeface="Goudy Old Style" pitchFamily="18" charset="0"/>
              </a:rPr>
              <a:t>Structure Measures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387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69D82-D690-4055-BA0B-71459BE6AA19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304800"/>
            <a:ext cx="7128729" cy="675115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BASIC Data Collection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8" b="96875" l="3889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0719" y="1104578"/>
            <a:ext cx="986200" cy="8766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40991" y="1366187"/>
            <a:ext cx="3104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Patient-level </a:t>
            </a:r>
            <a:r>
              <a:rPr lang="en-US" sz="2800" dirty="0" smtClean="0"/>
              <a:t>Data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866919" y="1323480"/>
            <a:ext cx="3071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Hospital-level Data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298" y="1065329"/>
            <a:ext cx="601529" cy="11249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287" y="2208926"/>
            <a:ext cx="3429000" cy="4255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0424" y="2312639"/>
            <a:ext cx="3627263" cy="4155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600200" y="3338863"/>
            <a:ext cx="2586260" cy="106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Submitted for every individual newborn receiving antibiotics in a month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5590925" y="3338863"/>
            <a:ext cx="2586260" cy="106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Submitted once per month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65450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altLang="en-US" sz="3600" b="1" dirty="0" smtClean="0">
                <a:solidFill>
                  <a:srgbClr val="F58466"/>
                </a:solidFill>
                <a:latin typeface="Goudy Old Style" pitchFamily="18" charset="0"/>
              </a:rPr>
              <a:t>Hospital Measure Reports Live!</a:t>
            </a:r>
            <a:endParaRPr lang="en-US" altLang="en-US" sz="36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233129"/>
            <a:ext cx="2819400" cy="762000"/>
          </a:xfrm>
        </p:spPr>
        <p:txBody>
          <a:bodyPr/>
          <a:lstStyle/>
          <a:p>
            <a:pPr>
              <a:buClr>
                <a:srgbClr val="F58466"/>
              </a:buClr>
            </a:pPr>
            <a:r>
              <a:rPr lang="en-US" sz="2400" dirty="0" smtClean="0"/>
              <a:t>Under the Hospital Measures Project, click Reports and type in your 3-digit hospital ID</a:t>
            </a:r>
          </a:p>
          <a:p>
            <a:pPr>
              <a:buClr>
                <a:srgbClr val="F58466"/>
              </a:buClr>
            </a:pPr>
            <a:r>
              <a:rPr lang="en-US" sz="2400" dirty="0" smtClean="0"/>
              <a:t>Use these to track your hospital’s monthly system changes towards achieving BASIC</a:t>
            </a:r>
          </a:p>
          <a:p>
            <a:pPr marL="0" indent="0">
              <a:buClr>
                <a:srgbClr val="F58466"/>
              </a:buClr>
              <a:buNone/>
            </a:pPr>
            <a:endParaRPr lang="en-US" sz="2400" dirty="0"/>
          </a:p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578049"/>
            <a:ext cx="4679174" cy="3871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092" y="1020974"/>
            <a:ext cx="4324350" cy="857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8610" y="1588729"/>
            <a:ext cx="2972678" cy="24002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3396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464801"/>
              </p:ext>
            </p:extLst>
          </p:nvPr>
        </p:nvGraphicFramePr>
        <p:xfrm>
          <a:off x="7747" y="1301598"/>
          <a:ext cx="8907652" cy="3291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8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7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1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Month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61023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Teams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Reporting  </a:t>
                      </a:r>
                      <a:r>
                        <a:rPr sz="2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Patient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Data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76073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Teams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Reporting 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Hospital</a:t>
                      </a:r>
                      <a:r>
                        <a:rPr sz="2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91440" marR="27114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Baseline 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(Q4</a:t>
                      </a:r>
                      <a:r>
                        <a:rPr sz="24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2020)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lang="en-US" sz="2400" spc="0" dirty="0" smtClean="0">
                          <a:latin typeface="Calibri"/>
                          <a:cs typeface="Calibri"/>
                        </a:rPr>
                        <a:t>59</a:t>
                      </a:r>
                      <a:r>
                        <a:rPr sz="2400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teams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400" spc="-5" dirty="0" smtClean="0">
                          <a:latin typeface="Calibri"/>
                          <a:cs typeface="Calibri"/>
                        </a:rPr>
                        <a:t>(</a:t>
                      </a:r>
                      <a:r>
                        <a:rPr lang="en-US" sz="2400" spc="-5" dirty="0" smtClean="0">
                          <a:latin typeface="Calibri"/>
                          <a:cs typeface="Calibri"/>
                        </a:rPr>
                        <a:t>1668</a:t>
                      </a:r>
                      <a:r>
                        <a:rPr sz="2400" spc="-3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newborns)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lang="en-US" sz="2400" spc="0" dirty="0" smtClean="0">
                          <a:latin typeface="Calibri"/>
                          <a:cs typeface="Calibri"/>
                        </a:rPr>
                        <a:t>54</a:t>
                      </a:r>
                      <a:r>
                        <a:rPr sz="2400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teams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095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59">
                <a:tc>
                  <a:txBody>
                    <a:bodyPr/>
                    <a:lstStyle/>
                    <a:p>
                      <a:pPr marL="91440" marR="54419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J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nu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y 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2021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lang="en-US" sz="2400" dirty="0" smtClean="0">
                          <a:latin typeface="Calibri"/>
                          <a:cs typeface="Calibri"/>
                        </a:rPr>
                        <a:t>48</a:t>
                      </a:r>
                      <a:r>
                        <a:rPr sz="2400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teams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400" spc="-5" dirty="0" smtClean="0">
                          <a:latin typeface="Calibri"/>
                          <a:cs typeface="Calibri"/>
                        </a:rPr>
                        <a:t>(</a:t>
                      </a:r>
                      <a:r>
                        <a:rPr lang="en-US" sz="2400" spc="-5" dirty="0" smtClean="0">
                          <a:latin typeface="Calibri"/>
                          <a:cs typeface="Calibri"/>
                        </a:rPr>
                        <a:t>491</a:t>
                      </a:r>
                      <a:r>
                        <a:rPr sz="2400" spc="-3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newborns)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lang="en-US" sz="2400" dirty="0" smtClean="0">
                          <a:latin typeface="Calibri"/>
                          <a:cs typeface="Calibri"/>
                        </a:rPr>
                        <a:t>53</a:t>
                      </a:r>
                      <a:r>
                        <a:rPr sz="2400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teams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089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59">
                <a:tc>
                  <a:txBody>
                    <a:bodyPr/>
                    <a:lstStyle/>
                    <a:p>
                      <a:pPr marL="91440" marR="54419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lang="en-US" sz="2400" dirty="0" smtClean="0">
                          <a:latin typeface="Calibri"/>
                          <a:cs typeface="Calibri"/>
                        </a:rPr>
                        <a:t>February 2021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latin typeface="Calibri"/>
                          <a:cs typeface="Calibri"/>
                        </a:rPr>
                        <a:t>24 teams </a:t>
                      </a: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latin typeface="Calibri"/>
                          <a:cs typeface="Calibri"/>
                        </a:rPr>
                        <a:t>(186</a:t>
                      </a:r>
                      <a:r>
                        <a:rPr lang="en-US" sz="2400" baseline="0" dirty="0" smtClean="0">
                          <a:latin typeface="Calibri"/>
                          <a:cs typeface="Calibri"/>
                        </a:rPr>
                        <a:t> newborns)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lang="en-US" sz="2400" dirty="0" smtClean="0">
                          <a:latin typeface="Calibri"/>
                          <a:cs typeface="Calibri"/>
                        </a:rPr>
                        <a:t>14 teams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089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540189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  <p:sp>
        <p:nvSpPr>
          <p:cNvPr id="9" name="object 9"/>
          <p:cNvSpPr txBox="1"/>
          <p:nvPr/>
        </p:nvSpPr>
        <p:spPr>
          <a:xfrm>
            <a:off x="194373" y="4750512"/>
            <a:ext cx="4267200" cy="1411283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0170" marR="586105">
              <a:lnSpc>
                <a:spcPct val="100000"/>
              </a:lnSpc>
              <a:spcBef>
                <a:spcPts val="204"/>
              </a:spcBef>
            </a:pPr>
            <a:r>
              <a:rPr lang="en-US" b="1" dirty="0">
                <a:latin typeface="Calibri"/>
                <a:cs typeface="Calibri"/>
              </a:rPr>
              <a:t>Use  your hospital data form as a QI team meeting </a:t>
            </a:r>
            <a:r>
              <a:rPr lang="en-US" b="1" dirty="0" smtClean="0">
                <a:latin typeface="Calibri"/>
                <a:cs typeface="Calibri"/>
              </a:rPr>
              <a:t>roadmap </a:t>
            </a:r>
            <a:r>
              <a:rPr lang="en-US" b="1" dirty="0">
                <a:latin typeface="Calibri"/>
                <a:cs typeface="Calibri"/>
              </a:rPr>
              <a:t>to guide your efforts. </a:t>
            </a:r>
            <a:r>
              <a:rPr dirty="0">
                <a:latin typeface="Calibri"/>
                <a:cs typeface="Calibri"/>
              </a:rPr>
              <a:t>Please </a:t>
            </a:r>
            <a:r>
              <a:rPr spc="-10" dirty="0">
                <a:latin typeface="Calibri"/>
                <a:cs typeface="Calibri"/>
              </a:rPr>
              <a:t>contact </a:t>
            </a:r>
            <a:r>
              <a:rPr spc="-5" dirty="0">
                <a:latin typeface="Calibri"/>
                <a:cs typeface="Calibri"/>
              </a:rPr>
              <a:t>us </a:t>
            </a:r>
            <a:r>
              <a:rPr dirty="0">
                <a:latin typeface="Calibri"/>
                <a:cs typeface="Calibri"/>
              </a:rPr>
              <a:t>if </a:t>
            </a:r>
            <a:r>
              <a:rPr spc="-10" dirty="0">
                <a:latin typeface="Calibri"/>
                <a:cs typeface="Calibri"/>
              </a:rPr>
              <a:t>you</a:t>
            </a:r>
            <a:r>
              <a:rPr spc="-1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need  </a:t>
            </a:r>
            <a:r>
              <a:rPr dirty="0">
                <a:latin typeface="Calibri"/>
                <a:cs typeface="Calibri"/>
              </a:rPr>
              <a:t>help </a:t>
            </a:r>
            <a:r>
              <a:rPr spc="-10" dirty="0">
                <a:latin typeface="Calibri"/>
                <a:cs typeface="Calibri"/>
              </a:rPr>
              <a:t>getting </a:t>
            </a:r>
            <a:r>
              <a:rPr spc="-15" dirty="0">
                <a:latin typeface="Calibri"/>
                <a:cs typeface="Calibri"/>
              </a:rPr>
              <a:t>started </a:t>
            </a:r>
            <a:r>
              <a:rPr dirty="0">
                <a:latin typeface="Calibri"/>
                <a:cs typeface="Calibri"/>
              </a:rPr>
              <a:t>with  </a:t>
            </a:r>
            <a:r>
              <a:rPr spc="-5" dirty="0">
                <a:latin typeface="Calibri"/>
                <a:cs typeface="Calibri"/>
              </a:rPr>
              <a:t>reviewing </a:t>
            </a:r>
            <a:r>
              <a:rPr dirty="0">
                <a:latin typeface="Calibri"/>
                <a:cs typeface="Calibri"/>
              </a:rPr>
              <a:t>and </a:t>
            </a:r>
            <a:r>
              <a:rPr spc="-5" dirty="0">
                <a:latin typeface="Calibri"/>
                <a:cs typeface="Calibri"/>
              </a:rPr>
              <a:t>entering </a:t>
            </a:r>
            <a:r>
              <a:rPr spc="-10" dirty="0">
                <a:latin typeface="Calibri"/>
                <a:cs typeface="Calibri"/>
              </a:rPr>
              <a:t>your  data.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altLang="en-US" sz="3600" b="1" dirty="0">
                <a:solidFill>
                  <a:srgbClr val="F58466"/>
                </a:solidFill>
                <a:latin typeface="Goudy Old Style" pitchFamily="18" charset="0"/>
              </a:rPr>
              <a:t>BASIC </a:t>
            </a:r>
            <a:r>
              <a:rPr lang="en-US" altLang="en-US" sz="3600" b="1" dirty="0" smtClean="0">
                <a:solidFill>
                  <a:srgbClr val="F58466"/>
                </a:solidFill>
                <a:latin typeface="Goudy Old Style" pitchFamily="18" charset="0"/>
              </a:rPr>
              <a:t>Hospital Team </a:t>
            </a:r>
          </a:p>
          <a:p>
            <a:pPr algn="l" eaLnBrk="1" hangingPunct="1"/>
            <a:r>
              <a:rPr lang="en-US" altLang="en-US" sz="3600" b="1" dirty="0" smtClean="0">
                <a:solidFill>
                  <a:srgbClr val="F58466"/>
                </a:solidFill>
                <a:latin typeface="Goudy Old Style" pitchFamily="18" charset="0"/>
              </a:rPr>
              <a:t>Data Submission (79 Teams Total)</a:t>
            </a:r>
            <a:endParaRPr lang="en-US" altLang="en-US" sz="36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12" name="object 9"/>
          <p:cNvSpPr txBox="1"/>
          <p:nvPr/>
        </p:nvSpPr>
        <p:spPr>
          <a:xfrm>
            <a:off x="4648199" y="4750512"/>
            <a:ext cx="4267200" cy="1436931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0170" marR="586105">
              <a:lnSpc>
                <a:spcPct val="100000"/>
              </a:lnSpc>
              <a:spcBef>
                <a:spcPts val="204"/>
              </a:spcBef>
            </a:pPr>
            <a:r>
              <a:rPr lang="en-US" b="1" dirty="0" smtClean="0">
                <a:latin typeface="Calibri"/>
                <a:cs typeface="Calibri"/>
              </a:rPr>
              <a:t>If hospital data is not submitted for a given month you will not have access team’s Antibiotic Prescribing Rate over time.</a:t>
            </a:r>
          </a:p>
          <a:p>
            <a:pPr marL="90170" marR="586105">
              <a:lnSpc>
                <a:spcPct val="100000"/>
              </a:lnSpc>
              <a:spcBef>
                <a:spcPts val="204"/>
              </a:spcBef>
            </a:pPr>
            <a:endParaRPr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435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9FB53-311B-43CA-B7CE-1F80A678A235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7851" y="152400"/>
            <a:ext cx="7772400" cy="1362075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b="1" dirty="0" smtClean="0">
                <a:solidFill>
                  <a:srgbClr val="F58466"/>
                </a:solidFill>
                <a:latin typeface="Goudy Old Style" panose="02020502050305020303" pitchFamily="18" charset="0"/>
              </a:rPr>
              <a:t>Supporting ILPQC teams</a:t>
            </a:r>
            <a:endParaRPr lang="en-US" b="1" dirty="0">
              <a:solidFill>
                <a:srgbClr val="F58466"/>
              </a:solidFill>
              <a:latin typeface="Goudy Old Style" panose="02020502050305020303" pitchFamily="18" charset="0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381000" y="3089257"/>
            <a:ext cx="9046209" cy="34496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0" marR="229870" indent="-457200">
              <a:lnSpc>
                <a:spcPct val="100000"/>
              </a:lnSpc>
              <a:spcBef>
                <a:spcPts val="100"/>
              </a:spcBef>
              <a:buClr>
                <a:srgbClr val="F58466"/>
              </a:buClr>
              <a:buFont typeface="Arial" panose="020B0604020202020204" pitchFamily="34" charset="0"/>
              <a:buChar char="•"/>
              <a:tabLst>
                <a:tab pos="545465" algn="l"/>
                <a:tab pos="546100" algn="l"/>
              </a:tabLst>
            </a:pPr>
            <a:r>
              <a:rPr lang="en-US" sz="2800" dirty="0" smtClean="0">
                <a:latin typeface="Calibri"/>
                <a:cs typeface="Calibri"/>
              </a:rPr>
              <a:t>ILPQC  is working to connect with Hospital Teams who are working to submit data.</a:t>
            </a:r>
          </a:p>
          <a:p>
            <a:pPr marL="546100" marR="229870" indent="-457200">
              <a:lnSpc>
                <a:spcPct val="100000"/>
              </a:lnSpc>
              <a:spcBef>
                <a:spcPts val="100"/>
              </a:spcBef>
              <a:buClr>
                <a:srgbClr val="F58466"/>
              </a:buClr>
              <a:buFont typeface="Arial" panose="020B0604020202020204" pitchFamily="34" charset="0"/>
              <a:buChar char="•"/>
              <a:tabLst>
                <a:tab pos="545465" algn="l"/>
                <a:tab pos="546100" algn="l"/>
              </a:tabLst>
            </a:pPr>
            <a:r>
              <a:rPr lang="en-US" sz="2800" dirty="0">
                <a:latin typeface="Calibri"/>
                <a:cs typeface="Calibri"/>
              </a:rPr>
              <a:t>O</a:t>
            </a:r>
            <a:r>
              <a:rPr lang="en-US" sz="2800" dirty="0" smtClean="0">
                <a:latin typeface="Calibri"/>
                <a:cs typeface="Calibri"/>
              </a:rPr>
              <a:t>pportunity for one-on-one calls to discuss data collection strategies and answer question</a:t>
            </a:r>
          </a:p>
          <a:p>
            <a:pPr marL="546100" marR="229870" indent="-457200">
              <a:lnSpc>
                <a:spcPct val="100000"/>
              </a:lnSpc>
              <a:spcBef>
                <a:spcPts val="100"/>
              </a:spcBef>
              <a:buClr>
                <a:srgbClr val="F58466"/>
              </a:buClr>
              <a:buFont typeface="Arial" panose="020B0604020202020204" pitchFamily="34" charset="0"/>
              <a:buChar char="•"/>
              <a:tabLst>
                <a:tab pos="545465" algn="l"/>
                <a:tab pos="546100" algn="l"/>
              </a:tabLst>
            </a:pPr>
            <a:r>
              <a:rPr lang="en-US" sz="2800" dirty="0" smtClean="0">
                <a:latin typeface="Calibri"/>
                <a:cs typeface="Calibri"/>
              </a:rPr>
              <a:t>Reach out to </a:t>
            </a:r>
            <a:r>
              <a:rPr lang="en-US" sz="2800" dirty="0" smtClean="0">
                <a:latin typeface="Calibri"/>
                <a:cs typeface="Calibri"/>
                <a:hlinkClick r:id="rId3"/>
              </a:rPr>
              <a:t>ellie.suse@northwestern.edu</a:t>
            </a:r>
            <a:r>
              <a:rPr lang="en-US" sz="2800" dirty="0" smtClean="0">
                <a:latin typeface="Calibri"/>
                <a:cs typeface="Calibri"/>
              </a:rPr>
              <a:t> and schedule your QI Support call today!</a:t>
            </a:r>
          </a:p>
          <a:p>
            <a:pPr marL="546100" marR="229870" indent="-457200">
              <a:lnSpc>
                <a:spcPct val="100000"/>
              </a:lnSpc>
              <a:spcBef>
                <a:spcPts val="100"/>
              </a:spcBef>
              <a:buClr>
                <a:srgbClr val="F58466"/>
              </a:buClr>
              <a:buFont typeface="Arial" panose="020B0604020202020204" pitchFamily="34" charset="0"/>
              <a:buChar char="•"/>
              <a:tabLst>
                <a:tab pos="545465" algn="l"/>
                <a:tab pos="546100" algn="l"/>
              </a:tabLst>
            </a:pPr>
            <a:endParaRPr lang="en-US" sz="2800" dirty="0">
              <a:latin typeface="Calibri"/>
              <a:cs typeface="Calibri"/>
            </a:endParaRPr>
          </a:p>
          <a:p>
            <a:pPr marL="431800" marR="229870" indent="-342900">
              <a:lnSpc>
                <a:spcPct val="100000"/>
              </a:lnSpc>
              <a:spcBef>
                <a:spcPts val="100"/>
              </a:spcBef>
              <a:buClr>
                <a:srgbClr val="F58466"/>
              </a:buClr>
              <a:buFont typeface="Wingdings" panose="05000000000000000000" pitchFamily="2" charset="2"/>
              <a:buChar char="ü"/>
              <a:tabLst>
                <a:tab pos="545465" algn="l"/>
                <a:tab pos="546100" algn="l"/>
              </a:tabLst>
            </a:pPr>
            <a:endParaRPr lang="en-US" sz="2400" dirty="0" smtClean="0">
              <a:latin typeface="Calibri"/>
              <a:cs typeface="Calibri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524000" y="1388017"/>
            <a:ext cx="5943601" cy="119802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ILPQC is here to help!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0658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6467094" y="4286250"/>
            <a:ext cx="159321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Hospital</a:t>
            </a:r>
            <a:r>
              <a:rPr sz="16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Measures  are critical to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track  your overall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ABX  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rate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facilitate 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your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systems 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changes for  improvement!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28929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altLang="en-US" sz="3600" b="1" dirty="0">
                <a:solidFill>
                  <a:srgbClr val="F58466"/>
                </a:solidFill>
                <a:latin typeface="Goudy Old Style" pitchFamily="18" charset="0"/>
              </a:rPr>
              <a:t>Get recognition for </a:t>
            </a:r>
            <a:r>
              <a:rPr lang="en-US" altLang="en-US" sz="3600" b="1" dirty="0" smtClean="0">
                <a:solidFill>
                  <a:srgbClr val="F58466"/>
                </a:solidFill>
                <a:latin typeface="Goudy Old Style" pitchFamily="18" charset="0"/>
              </a:rPr>
              <a:t>your </a:t>
            </a:r>
            <a:r>
              <a:rPr lang="en-US" altLang="en-US" sz="3600" b="1" dirty="0">
                <a:solidFill>
                  <a:srgbClr val="F58466"/>
                </a:solidFill>
                <a:latin typeface="Goudy Old Style" pitchFamily="18" charset="0"/>
              </a:rPr>
              <a:t>QI work! </a:t>
            </a:r>
            <a:endParaRPr lang="en-US" altLang="en-US" sz="3600" b="1" dirty="0" smtClean="0">
              <a:solidFill>
                <a:srgbClr val="F58466"/>
              </a:solidFill>
              <a:latin typeface="Goudy Old Style" pitchFamily="18" charset="0"/>
            </a:endParaRPr>
          </a:p>
          <a:p>
            <a:pPr algn="l" eaLnBrk="1" hangingPunct="1"/>
            <a:r>
              <a:rPr lang="en-US" altLang="en-US" sz="3600" b="1" dirty="0" smtClean="0">
                <a:solidFill>
                  <a:srgbClr val="F58466"/>
                </a:solidFill>
                <a:latin typeface="Goudy Old Style" pitchFamily="18" charset="0"/>
              </a:rPr>
              <a:t>Data helps </a:t>
            </a:r>
            <a:r>
              <a:rPr lang="en-US" altLang="en-US" sz="3600" b="1" dirty="0">
                <a:solidFill>
                  <a:srgbClr val="F58466"/>
                </a:solidFill>
                <a:latin typeface="Goudy Old Style" pitchFamily="18" charset="0"/>
              </a:rPr>
              <a:t>you facilitate your QI </a:t>
            </a:r>
            <a:r>
              <a:rPr lang="en-US" altLang="en-US" sz="3600" b="1" dirty="0" smtClean="0">
                <a:solidFill>
                  <a:srgbClr val="F58466"/>
                </a:solidFill>
                <a:latin typeface="Goudy Old Style" pitchFamily="18" charset="0"/>
              </a:rPr>
              <a:t>effort.</a:t>
            </a:r>
            <a:endParaRPr lang="en-US" altLang="en-US" sz="36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13" name="object 3"/>
          <p:cNvSpPr txBox="1"/>
          <p:nvPr/>
        </p:nvSpPr>
        <p:spPr>
          <a:xfrm>
            <a:off x="110491" y="1601209"/>
            <a:ext cx="9046209" cy="47551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229870">
              <a:lnSpc>
                <a:spcPct val="100000"/>
              </a:lnSpc>
              <a:spcBef>
                <a:spcPts val="100"/>
              </a:spcBef>
              <a:buClr>
                <a:srgbClr val="F58466"/>
              </a:buClr>
              <a:tabLst>
                <a:tab pos="545465" algn="l"/>
                <a:tab pos="546100" algn="l"/>
              </a:tabLst>
            </a:pPr>
            <a:r>
              <a:rPr lang="en-US" sz="2800" dirty="0" smtClean="0">
                <a:latin typeface="Calibri"/>
                <a:cs typeface="Calibri"/>
              </a:rPr>
              <a:t>ILPQC will award teams at the Face to Face meeting for Successful BASIC QI Team Launch. To be recognized, please make sure these key steps to start BASIC are complete </a:t>
            </a:r>
            <a:r>
              <a:rPr lang="en-US" sz="2800" b="1" dirty="0" smtClean="0">
                <a:latin typeface="Calibri"/>
                <a:cs typeface="Calibri"/>
              </a:rPr>
              <a:t>by Friday, April 30th:</a:t>
            </a:r>
          </a:p>
          <a:p>
            <a:pPr marL="431800" marR="229870" indent="-342900">
              <a:lnSpc>
                <a:spcPct val="100000"/>
              </a:lnSpc>
              <a:spcBef>
                <a:spcPts val="100"/>
              </a:spcBef>
              <a:buClr>
                <a:srgbClr val="F58466"/>
              </a:buClr>
              <a:buFont typeface="Wingdings" panose="05000000000000000000" pitchFamily="2" charset="2"/>
              <a:buChar char="ü"/>
              <a:tabLst>
                <a:tab pos="545465" algn="l"/>
                <a:tab pos="546100" algn="l"/>
              </a:tabLst>
            </a:pPr>
            <a:r>
              <a:rPr lang="en-US" sz="2800" dirty="0" smtClean="0">
                <a:latin typeface="Calibri"/>
                <a:cs typeface="Calibri"/>
              </a:rPr>
              <a:t>BASIC Team Roster Submitted</a:t>
            </a:r>
          </a:p>
          <a:p>
            <a:pPr marL="431800" marR="229870" indent="-342900">
              <a:lnSpc>
                <a:spcPct val="100000"/>
              </a:lnSpc>
              <a:spcBef>
                <a:spcPts val="100"/>
              </a:spcBef>
              <a:buClr>
                <a:srgbClr val="F58466"/>
              </a:buClr>
              <a:buFont typeface="Wingdings" panose="05000000000000000000" pitchFamily="2" charset="2"/>
              <a:buChar char="ü"/>
              <a:tabLst>
                <a:tab pos="545465" algn="l"/>
                <a:tab pos="546100" algn="l"/>
              </a:tabLst>
            </a:pPr>
            <a:r>
              <a:rPr lang="en-US" sz="2800" dirty="0" smtClean="0">
                <a:latin typeface="Calibri"/>
                <a:cs typeface="Calibri"/>
              </a:rPr>
              <a:t>BASIC Readiness Survey Submitted</a:t>
            </a:r>
          </a:p>
          <a:p>
            <a:pPr marL="431800" marR="229870" indent="-342900">
              <a:lnSpc>
                <a:spcPct val="100000"/>
              </a:lnSpc>
              <a:spcBef>
                <a:spcPts val="100"/>
              </a:spcBef>
              <a:buClr>
                <a:srgbClr val="F58466"/>
              </a:buClr>
              <a:buFont typeface="Wingdings" panose="05000000000000000000" pitchFamily="2" charset="2"/>
              <a:buChar char="ü"/>
              <a:tabLst>
                <a:tab pos="545465" algn="l"/>
                <a:tab pos="546100" algn="l"/>
              </a:tabLst>
            </a:pPr>
            <a:r>
              <a:rPr lang="en-US" sz="2800" dirty="0" smtClean="0">
                <a:latin typeface="Calibri"/>
                <a:cs typeface="Calibri"/>
              </a:rPr>
              <a:t>BASIC Monthly Newborn Data Submitted for Baseline (Q4 2020) and January – March 2021</a:t>
            </a:r>
          </a:p>
          <a:p>
            <a:pPr marL="431800" marR="229870" indent="-342900">
              <a:spcBef>
                <a:spcPts val="100"/>
              </a:spcBef>
              <a:buClr>
                <a:srgbClr val="F58466"/>
              </a:buClr>
              <a:buFont typeface="Wingdings" panose="05000000000000000000" pitchFamily="2" charset="2"/>
              <a:buChar char="ü"/>
              <a:tabLst>
                <a:tab pos="545465" algn="l"/>
                <a:tab pos="546100" algn="l"/>
              </a:tabLst>
            </a:pPr>
            <a:r>
              <a:rPr lang="en-US" sz="2800" dirty="0">
                <a:latin typeface="Calibri"/>
                <a:cs typeface="Calibri"/>
              </a:rPr>
              <a:t>BASIC Monthly </a:t>
            </a:r>
            <a:r>
              <a:rPr lang="en-US" sz="2800" dirty="0" smtClean="0">
                <a:latin typeface="Calibri"/>
                <a:cs typeface="Calibri"/>
              </a:rPr>
              <a:t>Hospital Level </a:t>
            </a:r>
            <a:r>
              <a:rPr lang="en-US" sz="2800" dirty="0">
                <a:latin typeface="Calibri"/>
                <a:cs typeface="Calibri"/>
              </a:rPr>
              <a:t>Data Submitted for Baseline (Q4 2020) and January </a:t>
            </a:r>
            <a:r>
              <a:rPr lang="en-US" sz="2800">
                <a:latin typeface="Calibri"/>
                <a:cs typeface="Calibri"/>
              </a:rPr>
              <a:t>– </a:t>
            </a:r>
            <a:r>
              <a:rPr lang="en-US" sz="2800" smtClean="0">
                <a:latin typeface="Calibri"/>
                <a:cs typeface="Calibri"/>
              </a:rPr>
              <a:t>March </a:t>
            </a:r>
            <a:r>
              <a:rPr lang="en-US" sz="2800" dirty="0">
                <a:latin typeface="Calibri"/>
                <a:cs typeface="Calibri"/>
              </a:rPr>
              <a:t>2021</a:t>
            </a:r>
          </a:p>
          <a:p>
            <a:pPr marL="431800" marR="229870" indent="-342900">
              <a:lnSpc>
                <a:spcPct val="100000"/>
              </a:lnSpc>
              <a:spcBef>
                <a:spcPts val="100"/>
              </a:spcBef>
              <a:buClr>
                <a:srgbClr val="F58466"/>
              </a:buClr>
              <a:buFont typeface="Wingdings" panose="05000000000000000000" pitchFamily="2" charset="2"/>
              <a:buChar char="ü"/>
              <a:tabLst>
                <a:tab pos="545465" algn="l"/>
                <a:tab pos="546100" algn="l"/>
              </a:tabLst>
            </a:pPr>
            <a:endParaRPr lang="en-US" sz="2400" dirty="0" smtClean="0">
              <a:latin typeface="Calibri"/>
              <a:cs typeface="Calibri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6324600" y="2857554"/>
            <a:ext cx="1524000" cy="1143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5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8907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Call Overview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5400"/>
            <a:ext cx="8229601" cy="4525963"/>
          </a:xfrm>
          <a:noFill/>
        </p:spPr>
        <p:txBody>
          <a:bodyPr/>
          <a:lstStyle/>
          <a:p>
            <a:pPr>
              <a:buClr>
                <a:srgbClr val="F58466"/>
              </a:buClr>
            </a:pPr>
            <a:r>
              <a:rPr lang="en-US" dirty="0"/>
              <a:t>Housekeeping Items</a:t>
            </a:r>
          </a:p>
          <a:p>
            <a:pPr>
              <a:buClr>
                <a:srgbClr val="F58466"/>
              </a:buClr>
            </a:pPr>
            <a:r>
              <a:rPr lang="en-US" dirty="0"/>
              <a:t>BASIC Data Overview &amp; </a:t>
            </a:r>
            <a:r>
              <a:rPr lang="en-US" dirty="0" smtClean="0"/>
              <a:t>FAQs</a:t>
            </a:r>
          </a:p>
          <a:p>
            <a:pPr>
              <a:buClr>
                <a:srgbClr val="F58466"/>
              </a:buClr>
            </a:pPr>
            <a:r>
              <a:rPr lang="en-US" dirty="0" smtClean="0"/>
              <a:t>NEOSC Implementation Strategies, Resources &amp; Live Demonstration</a:t>
            </a:r>
            <a:endParaRPr lang="en-US" dirty="0"/>
          </a:p>
          <a:p>
            <a:pPr>
              <a:buClr>
                <a:srgbClr val="F58466"/>
              </a:buClr>
            </a:pPr>
            <a:r>
              <a:rPr lang="en-US" dirty="0" smtClean="0">
                <a:solidFill>
                  <a:srgbClr val="FF0000"/>
                </a:solidFill>
              </a:rPr>
              <a:t>TEAM TALK: Jessica Mossman from Alton Memorial</a:t>
            </a:r>
            <a:endParaRPr lang="en-US" dirty="0">
              <a:solidFill>
                <a:srgbClr val="FF0000"/>
              </a:solidFill>
            </a:endParaRPr>
          </a:p>
          <a:p>
            <a:pPr>
              <a:buClr>
                <a:srgbClr val="F58466"/>
              </a:buClr>
            </a:pPr>
            <a:r>
              <a:rPr lang="en-US" dirty="0" smtClean="0"/>
              <a:t>Designated time for questions &amp; answers</a:t>
            </a:r>
          </a:p>
          <a:p>
            <a:pPr>
              <a:buClr>
                <a:srgbClr val="F58466"/>
              </a:buClr>
            </a:pPr>
            <a:r>
              <a:rPr lang="en-US" dirty="0" smtClean="0"/>
              <a:t>BASIC Data Question Office Hours (After Call)</a:t>
            </a:r>
            <a:endParaRPr lang="en-US" dirty="0"/>
          </a:p>
          <a:p>
            <a:pPr>
              <a:buClr>
                <a:srgbClr val="F58466"/>
              </a:buClr>
            </a:pPr>
            <a:endParaRPr lang="en-US" dirty="0"/>
          </a:p>
          <a:p>
            <a:pPr>
              <a:buClr>
                <a:srgbClr val="F58466"/>
              </a:buClr>
            </a:pPr>
            <a:endParaRPr lang="en-US" dirty="0"/>
          </a:p>
          <a:p>
            <a:pPr>
              <a:buClr>
                <a:srgbClr val="F58466"/>
              </a:buClr>
            </a:pPr>
            <a:endParaRPr lang="en-US" dirty="0"/>
          </a:p>
          <a:p>
            <a:pPr marL="0" indent="0">
              <a:buClr>
                <a:srgbClr val="F58466"/>
              </a:buClr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A795C-50BE-462B-8B70-BD2F9F6A8888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7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20</a:t>
            </a:fld>
            <a:endParaRPr spc="-5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7848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altLang="en-US" sz="2400" b="1" dirty="0" smtClean="0">
                <a:solidFill>
                  <a:srgbClr val="F58466"/>
                </a:solidFill>
                <a:latin typeface="Goudy Old Style" pitchFamily="18" charset="0"/>
              </a:rPr>
              <a:t>What we learned about BASIC Teams’ readiness </a:t>
            </a:r>
          </a:p>
          <a:p>
            <a:pPr algn="l" eaLnBrk="1" hangingPunct="1"/>
            <a:r>
              <a:rPr lang="en-US" altLang="en-US" sz="2400" b="1" dirty="0" smtClean="0">
                <a:solidFill>
                  <a:srgbClr val="F58466"/>
                </a:solidFill>
                <a:latin typeface="Goudy Old Style" pitchFamily="18" charset="0"/>
              </a:rPr>
              <a:t>towards Implementing ≥35 EOS Risk Tools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5699760" cy="4876800"/>
          </a:xfrm>
          <a:noFill/>
        </p:spPr>
        <p:txBody>
          <a:bodyPr/>
          <a:lstStyle/>
          <a:p>
            <a:pPr>
              <a:buClr>
                <a:srgbClr val="F58466"/>
              </a:buClr>
            </a:pPr>
            <a:r>
              <a:rPr lang="en-US" sz="2000" dirty="0" smtClean="0"/>
              <a:t>52% of teams currently use the NEOSC for </a:t>
            </a:r>
            <a:r>
              <a:rPr lang="en-US" sz="2000" dirty="0"/>
              <a:t>infants  ≥35 </a:t>
            </a:r>
            <a:r>
              <a:rPr lang="en-US" sz="2000" dirty="0" smtClean="0"/>
              <a:t>weeks</a:t>
            </a:r>
          </a:p>
          <a:p>
            <a:pPr lvl="1">
              <a:buClr>
                <a:srgbClr val="F58466"/>
              </a:buClr>
            </a:pPr>
            <a:r>
              <a:rPr lang="en-US" sz="2000" dirty="0"/>
              <a:t>16% have NEOSC data automatically entered/populated in </a:t>
            </a:r>
            <a:r>
              <a:rPr lang="en-US" sz="2000" dirty="0" smtClean="0"/>
              <a:t>EMR</a:t>
            </a:r>
            <a:endParaRPr lang="en-US" sz="2000" dirty="0"/>
          </a:p>
          <a:p>
            <a:pPr lvl="1">
              <a:buClr>
                <a:srgbClr val="F58466"/>
              </a:buClr>
            </a:pPr>
            <a:r>
              <a:rPr lang="en-US" sz="2000" dirty="0"/>
              <a:t>19% have data input into NEOSC by </a:t>
            </a:r>
            <a:r>
              <a:rPr lang="en-US" sz="2000" dirty="0" smtClean="0"/>
              <a:t>nursing</a:t>
            </a:r>
            <a:endParaRPr lang="en-US" sz="2000" dirty="0"/>
          </a:p>
          <a:p>
            <a:pPr lvl="1">
              <a:buClr>
                <a:srgbClr val="F58466"/>
              </a:buClr>
            </a:pPr>
            <a:r>
              <a:rPr lang="en-US" sz="2000" dirty="0"/>
              <a:t>65% have data input into NEOSC by provider</a:t>
            </a:r>
          </a:p>
          <a:p>
            <a:endParaRPr lang="en-US" sz="2000" dirty="0" smtClean="0"/>
          </a:p>
          <a:p>
            <a:pPr>
              <a:buClr>
                <a:srgbClr val="F58466"/>
              </a:buClr>
            </a:pPr>
            <a:r>
              <a:rPr lang="en-US" sz="2000" dirty="0" smtClean="0"/>
              <a:t>Current utilization of NEOSC:</a:t>
            </a:r>
          </a:p>
          <a:p>
            <a:pPr lvl="1">
              <a:buClr>
                <a:srgbClr val="F58466"/>
              </a:buClr>
            </a:pPr>
            <a:r>
              <a:rPr lang="en-US" sz="2000" dirty="0" smtClean="0"/>
              <a:t>52% uses </a:t>
            </a:r>
            <a:r>
              <a:rPr lang="en-US" sz="2000" b="1" dirty="0" smtClean="0"/>
              <a:t>a consistent, standardized process </a:t>
            </a:r>
            <a:r>
              <a:rPr lang="en-US" sz="2000" dirty="0" smtClean="0"/>
              <a:t>to use the Neonatal Early-Onset Sepsis Calculator for every infant</a:t>
            </a:r>
          </a:p>
          <a:p>
            <a:pPr lvl="1">
              <a:buClr>
                <a:srgbClr val="F58466"/>
              </a:buClr>
            </a:pPr>
            <a:r>
              <a:rPr lang="en-US" sz="2000" dirty="0" smtClean="0"/>
              <a:t>48% only uses the NEOSC when there are </a:t>
            </a:r>
            <a:r>
              <a:rPr lang="en-US" sz="2000" b="1" dirty="0" smtClean="0"/>
              <a:t>known risk factors for early-onset sepsis</a:t>
            </a:r>
          </a:p>
          <a:p>
            <a:pPr lvl="1"/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1" y="21336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21</a:t>
            </a:fld>
            <a:endParaRPr spc="-5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5178" y="-104823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altLang="en-US" sz="3600" b="1" dirty="0" smtClean="0">
                <a:solidFill>
                  <a:srgbClr val="F58466"/>
                </a:solidFill>
                <a:latin typeface="Goudy Old Style" pitchFamily="18" charset="0"/>
              </a:rPr>
              <a:t>NEOSC in ILQPC Data System</a:t>
            </a:r>
            <a:endParaRPr lang="en-US" altLang="en-US" sz="36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8185" y="1288285"/>
            <a:ext cx="3844216" cy="3283715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14" y="1262153"/>
            <a:ext cx="5436943" cy="2154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95178" y="42930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b="1" dirty="0" smtClean="0"/>
              <a:t>Monthly </a:t>
            </a:r>
            <a:r>
              <a:rPr lang="en-US" b="1" dirty="0"/>
              <a:t>Newborn Data Form Question:</a:t>
            </a:r>
          </a:p>
        </p:txBody>
      </p:sp>
      <p:sp>
        <p:nvSpPr>
          <p:cNvPr id="7" name="Rectangle 6"/>
          <p:cNvSpPr/>
          <p:nvPr/>
        </p:nvSpPr>
        <p:spPr>
          <a:xfrm>
            <a:off x="110418" y="767897"/>
            <a:ext cx="4519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1" dirty="0"/>
              <a:t>Monthly Hospital Data Form </a:t>
            </a:r>
            <a:r>
              <a:rPr lang="en-US" b="1" dirty="0" smtClean="0"/>
              <a:t>Questions: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057" y="2972289"/>
            <a:ext cx="7863842" cy="1056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874" y="4723056"/>
            <a:ext cx="8829675" cy="1849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038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22</a:t>
            </a:fld>
            <a:endParaRPr spc="-5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2400" y="133093"/>
            <a:ext cx="685799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altLang="en-US" sz="3600" b="1" dirty="0" smtClean="0">
                <a:solidFill>
                  <a:srgbClr val="F58466"/>
                </a:solidFill>
                <a:latin typeface="Goudy Old Style" pitchFamily="18" charset="0"/>
              </a:rPr>
              <a:t>Get to Green:</a:t>
            </a:r>
          </a:p>
          <a:p>
            <a:pPr algn="l" eaLnBrk="1" hangingPunct="1"/>
            <a:r>
              <a:rPr lang="en-US" altLang="en-US" sz="3600" b="1" dirty="0" smtClean="0">
                <a:solidFill>
                  <a:srgbClr val="F58466"/>
                </a:solidFill>
                <a:latin typeface="Goudy Old Style" pitchFamily="18" charset="0"/>
              </a:rPr>
              <a:t>Standardized ≥</a:t>
            </a:r>
            <a:r>
              <a:rPr lang="en-US" altLang="en-US" sz="3600" b="1" dirty="0">
                <a:solidFill>
                  <a:srgbClr val="F58466"/>
                </a:solidFill>
                <a:latin typeface="Goudy Old Style" pitchFamily="18" charset="0"/>
              </a:rPr>
              <a:t>35 EOS Risk Tools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3421" y="1600200"/>
            <a:ext cx="830148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4990"/>
                </a:solidFill>
              </a:rPr>
              <a:t>WHAT DOES IT MEAN TO BE AT GREEN WITH IMPLEMENTATION OF A &gt;35 ASSESSMENT Structure Measure?</a:t>
            </a:r>
          </a:p>
          <a:p>
            <a:pPr marL="0" indent="0">
              <a:buNone/>
            </a:pPr>
            <a:endParaRPr lang="en-US" sz="2400" dirty="0"/>
          </a:p>
          <a:p>
            <a:pPr>
              <a:buClr>
                <a:srgbClr val="F58466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Guideline written and in use</a:t>
            </a:r>
          </a:p>
          <a:p>
            <a:pPr>
              <a:buClr>
                <a:srgbClr val="F58466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Education completed with nurses                   and providers </a:t>
            </a:r>
          </a:p>
          <a:p>
            <a:pPr>
              <a:buClr>
                <a:srgbClr val="F58466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Systematic process for documentation of sepsis risk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3" name="Oval 2"/>
          <p:cNvSpPr/>
          <p:nvPr/>
        </p:nvSpPr>
        <p:spPr>
          <a:xfrm>
            <a:off x="7543800" y="4495800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1" y="2895600"/>
            <a:ext cx="2619935" cy="261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5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23</a:t>
            </a:fld>
            <a:endParaRPr spc="-5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15240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altLang="en-US" sz="2800" b="1" dirty="0" smtClean="0">
                <a:solidFill>
                  <a:srgbClr val="F58466"/>
                </a:solidFill>
                <a:latin typeface="Goudy Old Style" pitchFamily="18" charset="0"/>
              </a:rPr>
              <a:t>BASIC Monthly Hospital Data:</a:t>
            </a:r>
          </a:p>
          <a:p>
            <a:pPr algn="l" eaLnBrk="1" hangingPunct="1"/>
            <a:r>
              <a:rPr lang="en-US" altLang="en-US" sz="2800" b="1" dirty="0" smtClean="0">
                <a:solidFill>
                  <a:srgbClr val="F58466"/>
                </a:solidFill>
                <a:latin typeface="Goudy Old Style" pitchFamily="18" charset="0"/>
              </a:rPr>
              <a:t>Standardized Protocol </a:t>
            </a:r>
            <a:r>
              <a:rPr lang="en-US" altLang="en-US" sz="2800" b="1" dirty="0">
                <a:solidFill>
                  <a:srgbClr val="F58466"/>
                </a:solidFill>
                <a:latin typeface="Goudy Old Style" pitchFamily="18" charset="0"/>
              </a:rPr>
              <a:t>for ≥35 </a:t>
            </a:r>
            <a:r>
              <a:rPr lang="en-US" altLang="en-US" sz="2800" b="1" dirty="0" smtClean="0">
                <a:solidFill>
                  <a:srgbClr val="F58466"/>
                </a:solidFill>
                <a:latin typeface="Goudy Old Style" pitchFamily="18" charset="0"/>
              </a:rPr>
              <a:t>weeks EOS Risk Assessment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5945" y="1371600"/>
            <a:ext cx="8010376" cy="481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7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24</a:t>
            </a:fld>
            <a:endParaRPr spc="-5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37161" y="152400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altLang="en-US" sz="2800" b="1" dirty="0" smtClean="0">
                <a:solidFill>
                  <a:srgbClr val="F58466"/>
                </a:solidFill>
                <a:latin typeface="Goudy Old Style" pitchFamily="18" charset="0"/>
              </a:rPr>
              <a:t>BASIC Monthly Newborn Data:</a:t>
            </a:r>
          </a:p>
          <a:p>
            <a:pPr algn="l" eaLnBrk="1" hangingPunct="1"/>
            <a:r>
              <a:rPr lang="en-US" altLang="en-US" sz="2800" b="1" dirty="0" smtClean="0">
                <a:solidFill>
                  <a:srgbClr val="F58466"/>
                </a:solidFill>
                <a:latin typeface="Goudy Old Style" pitchFamily="18" charset="0"/>
              </a:rPr>
              <a:t>Documentation of Use of ≥35 weeks EOS Risk Assessment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447800"/>
            <a:ext cx="7772401" cy="456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4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3962400"/>
            <a:ext cx="7772400" cy="1612893"/>
          </a:xfrm>
        </p:spPr>
        <p:txBody>
          <a:bodyPr/>
          <a:lstStyle/>
          <a:p>
            <a:r>
              <a:rPr lang="en-US" sz="4400" dirty="0">
                <a:solidFill>
                  <a:srgbClr val="F58466"/>
                </a:solidFill>
                <a:latin typeface="Goudy Old Style" pitchFamily="18" charset="0"/>
              </a:rPr>
              <a:t>NEOSC Implementation Strategies, Resources &amp; Live Demonstration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A795C-50BE-462B-8B70-BD2F9F6A8888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96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5352039"/>
            <a:ext cx="9144000" cy="15059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97" y="32757"/>
            <a:ext cx="8229600" cy="935024"/>
          </a:xfrm>
          <a:noFill/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rgbClr val="F58466"/>
                </a:solidFill>
                <a:latin typeface="Goudy Old Style" pitchFamily="18" charset="0"/>
              </a:rPr>
              <a:t>BASIC Key </a:t>
            </a:r>
            <a:r>
              <a:rPr lang="en-US" sz="3600" b="1" dirty="0">
                <a:solidFill>
                  <a:srgbClr val="F58466"/>
                </a:solidFill>
                <a:latin typeface="Goudy Old Style" pitchFamily="18" charset="0"/>
              </a:rPr>
              <a:t>Driver Diagram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8914" y="2183628"/>
            <a:ext cx="1716642" cy="43015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A. Decrease by 20% (or absolute rate of 4%) the number of newborns, born at ≥35 weeks who receive antibiotics</a:t>
            </a:r>
          </a:p>
          <a:p>
            <a:endParaRPr lang="en-US" sz="1400" dirty="0"/>
          </a:p>
          <a:p>
            <a:r>
              <a:rPr lang="en-US" sz="1400" dirty="0"/>
              <a:t>B. Decrease by 20% the number of newborns with a negative blood culture who receive antibiotics for longer than 36 hours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2034537" y="3073344"/>
            <a:ext cx="1698703" cy="7021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Initiate timely and appropriate antibiotics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041640" y="4385944"/>
            <a:ext cx="1691721" cy="4959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Administer and de-escalate antibiotics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034073" y="5434725"/>
            <a:ext cx="1699167" cy="45718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Deliver equitable care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8230" y="956696"/>
            <a:ext cx="2005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AIMS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6880" y="1033637"/>
            <a:ext cx="2005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Primary Drivers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016511" y="1273406"/>
            <a:ext cx="5051289" cy="96490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Create multidisciplinary antibiotic stewardship QI team</a:t>
            </a:r>
          </a:p>
          <a:p>
            <a:r>
              <a:rPr lang="en-US" sz="1400" dirty="0"/>
              <a:t>Educate healthcare team on best practices</a:t>
            </a:r>
          </a:p>
          <a:p>
            <a:r>
              <a:rPr lang="en-US" sz="1400" dirty="0" smtClean="0"/>
              <a:t>Provide standardized education and anticipatory guidance with focus on equitable care to families on EOS and treatment plan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451772" y="967788"/>
            <a:ext cx="2005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 Ideas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016510" y="3023599"/>
            <a:ext cx="5051289" cy="11363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Standardize risk assessment for early onset sepsis (EOS)</a:t>
            </a:r>
          </a:p>
          <a:p>
            <a:r>
              <a:rPr lang="en-US" sz="1400" dirty="0"/>
              <a:t>Communicate with OBs to share maternal risk for EOS</a:t>
            </a:r>
          </a:p>
          <a:p>
            <a:r>
              <a:rPr lang="en-US" sz="1400" dirty="0"/>
              <a:t>Implement protocols for serial assessment with response to worsening status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016509" y="4220539"/>
            <a:ext cx="5051289" cy="172225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Consistently obtain blood cultures</a:t>
            </a:r>
          </a:p>
          <a:p>
            <a:r>
              <a:rPr lang="en-US" sz="1400" dirty="0"/>
              <a:t>Partner with inpatient lab to process blood culture results</a:t>
            </a:r>
          </a:p>
          <a:p>
            <a:r>
              <a:rPr lang="en-US" sz="1400" dirty="0"/>
              <a:t>De-escalate therapy based on culture and sensitivity results</a:t>
            </a:r>
          </a:p>
          <a:p>
            <a:r>
              <a:rPr lang="en-US" sz="1400" dirty="0"/>
              <a:t>Implement pharmacy protocols to assure appropriate use</a:t>
            </a:r>
          </a:p>
          <a:p>
            <a:r>
              <a:rPr lang="en-US" sz="1400" dirty="0"/>
              <a:t>Standardize dosing guidelines and order sets</a:t>
            </a:r>
          </a:p>
          <a:p>
            <a:r>
              <a:rPr lang="en-US" sz="1400" dirty="0"/>
              <a:t>Implement process to discuss antibiotic duration and course</a:t>
            </a:r>
          </a:p>
          <a:p>
            <a:r>
              <a:rPr lang="en-US" sz="1400" dirty="0"/>
              <a:t>Implement automatic stop order processes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016511" y="6036397"/>
            <a:ext cx="5051289" cy="76967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/>
              <a:t>Review health quality data stratified by race, ethnicity, and Medicaid status to identify disparities and address opportunities for improvement</a:t>
            </a:r>
            <a:endParaRPr lang="en-US" sz="1400" dirty="0"/>
          </a:p>
        </p:txBody>
      </p:sp>
      <p:sp>
        <p:nvSpPr>
          <p:cNvPr id="23" name="Rounded Rectangle 22"/>
          <p:cNvSpPr/>
          <p:nvPr/>
        </p:nvSpPr>
        <p:spPr>
          <a:xfrm>
            <a:off x="2024467" y="1510768"/>
            <a:ext cx="1699288" cy="131459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Implement QI infrastructure</a:t>
            </a:r>
          </a:p>
          <a:p>
            <a:endParaRPr lang="en-US" sz="1400" dirty="0"/>
          </a:p>
          <a:p>
            <a:r>
              <a:rPr lang="en-US" sz="1400" dirty="0"/>
              <a:t>Monitor &amp; share transparent antibiotic data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016511" y="2327179"/>
            <a:ext cx="5051289" cy="6261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Coordinate with IT to implement reporting </a:t>
            </a:r>
            <a:r>
              <a:rPr lang="en-US" sz="1400" dirty="0" smtClean="0"/>
              <a:t>system from EMR</a:t>
            </a:r>
            <a:r>
              <a:rPr lang="en-US" sz="1400" dirty="0"/>
              <a:t>	</a:t>
            </a:r>
          </a:p>
          <a:p>
            <a:r>
              <a:rPr lang="en-US" sz="1400" dirty="0"/>
              <a:t>Review transparent data and debrief with providers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52400" y="1425838"/>
            <a:ext cx="1649671" cy="6315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By June 2022, ILPQC Hospitals will:</a:t>
            </a:r>
          </a:p>
        </p:txBody>
      </p:sp>
      <p:cxnSp>
        <p:nvCxnSpPr>
          <p:cNvPr id="4" name="Straight Arrow Connector 3"/>
          <p:cNvCxnSpPr>
            <a:stCxn id="17" idx="1"/>
            <a:endCxn id="23" idx="3"/>
          </p:cNvCxnSpPr>
          <p:nvPr/>
        </p:nvCxnSpPr>
        <p:spPr>
          <a:xfrm flipH="1">
            <a:off x="3723755" y="1755858"/>
            <a:ext cx="292756" cy="412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4" idx="1"/>
            <a:endCxn id="23" idx="3"/>
          </p:cNvCxnSpPr>
          <p:nvPr/>
        </p:nvCxnSpPr>
        <p:spPr>
          <a:xfrm flipH="1" flipV="1">
            <a:off x="3723755" y="2168066"/>
            <a:ext cx="292756" cy="443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9" idx="1"/>
            <a:endCxn id="11" idx="3"/>
          </p:cNvCxnSpPr>
          <p:nvPr/>
        </p:nvCxnSpPr>
        <p:spPr>
          <a:xfrm flipH="1" flipV="1">
            <a:off x="3733240" y="3424417"/>
            <a:ext cx="283270" cy="167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0" idx="1"/>
            <a:endCxn id="12" idx="3"/>
          </p:cNvCxnSpPr>
          <p:nvPr/>
        </p:nvCxnSpPr>
        <p:spPr>
          <a:xfrm flipH="1" flipV="1">
            <a:off x="3733361" y="4633926"/>
            <a:ext cx="283148" cy="447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2" idx="1"/>
            <a:endCxn id="13" idx="3"/>
          </p:cNvCxnSpPr>
          <p:nvPr/>
        </p:nvCxnSpPr>
        <p:spPr>
          <a:xfrm flipH="1" flipV="1">
            <a:off x="3733240" y="5663316"/>
            <a:ext cx="283271" cy="558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3" idx="1"/>
            <a:endCxn id="7" idx="3"/>
          </p:cNvCxnSpPr>
          <p:nvPr/>
        </p:nvCxnSpPr>
        <p:spPr>
          <a:xfrm flipH="1">
            <a:off x="1835556" y="2168066"/>
            <a:ext cx="188911" cy="2166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1" idx="1"/>
            <a:endCxn id="7" idx="3"/>
          </p:cNvCxnSpPr>
          <p:nvPr/>
        </p:nvCxnSpPr>
        <p:spPr>
          <a:xfrm flipH="1">
            <a:off x="1835556" y="3424417"/>
            <a:ext cx="198981" cy="909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2" idx="1"/>
            <a:endCxn id="7" idx="3"/>
          </p:cNvCxnSpPr>
          <p:nvPr/>
        </p:nvCxnSpPr>
        <p:spPr>
          <a:xfrm flipH="1" flipV="1">
            <a:off x="1835556" y="4334396"/>
            <a:ext cx="206084" cy="299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3" idx="1"/>
            <a:endCxn id="7" idx="3"/>
          </p:cNvCxnSpPr>
          <p:nvPr/>
        </p:nvCxnSpPr>
        <p:spPr>
          <a:xfrm flipH="1" flipV="1">
            <a:off x="1835556" y="4334396"/>
            <a:ext cx="198517" cy="1328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0" y="6583402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Version </a:t>
            </a:r>
            <a:r>
              <a:rPr lang="en-US" sz="1400" i="1" dirty="0" smtClean="0"/>
              <a:t>2.12.2021</a:t>
            </a:r>
            <a:endParaRPr lang="en-US" sz="1400" i="1" dirty="0"/>
          </a:p>
        </p:txBody>
      </p:sp>
      <p:cxnSp>
        <p:nvCxnSpPr>
          <p:cNvPr id="29" name="Straight Arrow Connector 28"/>
          <p:cNvCxnSpPr>
            <a:stCxn id="17" idx="1"/>
          </p:cNvCxnSpPr>
          <p:nvPr/>
        </p:nvCxnSpPr>
        <p:spPr>
          <a:xfrm flipH="1">
            <a:off x="3699755" y="1755858"/>
            <a:ext cx="316756" cy="4031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F58466"/>
                </a:solidFill>
                <a:latin typeface="Goudy Old Style" pitchFamily="18" charset="0"/>
              </a:rPr>
              <a:t>NEOSC Calculator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3733800"/>
            <a:ext cx="6826824" cy="180995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23B2-1968-4158-BBF8-33ADF3172235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5" name="Rounded Rectangle 4"/>
          <p:cNvSpPr/>
          <p:nvPr/>
        </p:nvSpPr>
        <p:spPr>
          <a:xfrm>
            <a:off x="1371600" y="1981200"/>
            <a:ext cx="6522023" cy="15466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3200" dirty="0" smtClean="0"/>
              <a:t>The RIGHT </a:t>
            </a:r>
            <a:r>
              <a:rPr lang="en-US" sz="3200" dirty="0"/>
              <a:t>antibiotics for the RIGHT babies for RIGHT amount of time </a:t>
            </a:r>
          </a:p>
        </p:txBody>
      </p:sp>
    </p:spTree>
    <p:extLst>
      <p:ext uri="{BB962C8B-B14F-4D97-AF65-F5344CB8AC3E}">
        <p14:creationId xmlns:p14="http://schemas.microsoft.com/office/powerpoint/2010/main" val="3014245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9FB53-311B-43CA-B7CE-1F80A678A235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1059" y="36506"/>
            <a:ext cx="8229600" cy="1143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LIVE DEMO </a:t>
            </a:r>
          </a:p>
          <a:p>
            <a:pPr algn="l" eaLnBrk="1" hangingPunct="1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NEOSC Calculator 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2012956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58466"/>
              </a:buClr>
            </a:pPr>
            <a:r>
              <a:rPr lang="en-US" sz="4000" dirty="0" smtClean="0"/>
              <a:t>Cases 1-4 were </a:t>
            </a:r>
            <a:r>
              <a:rPr lang="en-US" sz="4000" dirty="0"/>
              <a:t>all diagnosed with </a:t>
            </a:r>
            <a:r>
              <a:rPr lang="en-US" sz="4000" dirty="0" err="1" smtClean="0"/>
              <a:t>chorioamnionitis</a:t>
            </a:r>
            <a:r>
              <a:rPr lang="en-US" sz="4000" dirty="0" smtClean="0"/>
              <a:t> during labor </a:t>
            </a:r>
          </a:p>
          <a:p>
            <a:pPr marL="0" indent="0">
              <a:buClr>
                <a:srgbClr val="F58466"/>
              </a:buClr>
              <a:buNone/>
            </a:pPr>
            <a:endParaRPr lang="en-US" sz="4000" dirty="0"/>
          </a:p>
          <a:p>
            <a:pPr>
              <a:buClr>
                <a:srgbClr val="F58466"/>
              </a:buClr>
            </a:pPr>
            <a:r>
              <a:rPr lang="en-US" sz="4000" dirty="0" smtClean="0"/>
              <a:t>Case 5 was a repeat C-section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00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426626"/>
            <a:ext cx="9144000" cy="1431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23B2-1968-4158-BBF8-33ADF3172235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38782" y="12266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Monday Afternoon LIVE! 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-53243" y="1265668"/>
            <a:ext cx="8275558" cy="1477963"/>
          </a:xfrm>
          <a:prstGeom prst="rect">
            <a:avLst/>
          </a:prstGeom>
        </p:spPr>
        <p:txBody>
          <a:bodyPr/>
          <a:lstStyle/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Calibri"/>
                <a:ea typeface="MS PGothic" pitchFamily="34" charset="-128"/>
                <a:cs typeface="MS PGothic" charset="0"/>
              </a:rPr>
              <a:t>“Quality Collaborative Hospital”</a:t>
            </a:r>
          </a:p>
          <a:p>
            <a:pPr marL="8001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MS PGothic" charset="0"/>
              </a:rPr>
              <a:t>Level 2 hospital</a:t>
            </a:r>
          </a:p>
          <a:p>
            <a:pPr marL="8001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800" dirty="0" smtClean="0">
                <a:solidFill>
                  <a:prstClr val="black"/>
                </a:solidFill>
                <a:latin typeface="Calibri"/>
                <a:cs typeface="MS PGothic" charset="0"/>
              </a:rPr>
              <a:t>300 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MS PGothic" charset="0"/>
              </a:rPr>
              <a:t>births/month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MS PGothic" charset="0"/>
            </a:endParaRPr>
          </a:p>
          <a:p>
            <a:pPr marL="8001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MS PGothic" charset="0"/>
              </a:rPr>
              <a:t>QI Team Members:</a:t>
            </a:r>
          </a:p>
          <a:p>
            <a:pPr marL="1257300" marR="0" lvl="3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MS PGothic" charset="0"/>
              </a:rPr>
              <a:t>Patti: L&amp;D</a:t>
            </a:r>
            <a:r>
              <a:rPr kumimoji="0" lang="en-US" alt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MS PGothic" charset="0"/>
              </a:rPr>
              <a:t> Nurse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MS PGothic" charset="0"/>
            </a:endParaRPr>
          </a:p>
          <a:p>
            <a:pPr marL="1257300" marR="0" lvl="3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MS PGothic" charset="0"/>
              </a:rPr>
              <a:t>Ellie:</a:t>
            </a:r>
            <a:r>
              <a:rPr kumimoji="0" lang="en-US" alt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MS PGothic" charset="0"/>
              </a:rPr>
              <a:t> Admission Nursey Nurse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MS PGothic" charset="0"/>
            </a:endParaRPr>
          </a:p>
          <a:p>
            <a:pPr marL="1257300" marR="0" lvl="3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MS PGothic" charset="0"/>
              </a:rPr>
              <a:t>Justin:</a:t>
            </a:r>
            <a:r>
              <a:rPr kumimoji="0" lang="en-US" alt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MS PGothic" charset="0"/>
              </a:rPr>
              <a:t> Pediatrician/Neonatologist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MS PGothic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71" y="4821874"/>
            <a:ext cx="1378051" cy="19206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74042" y="5863390"/>
            <a:ext cx="154241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Aharoni" panose="02010803020104030203" pitchFamily="2" charset="-79"/>
              </a:rPr>
              <a:t>MAL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84536" y="5263225"/>
            <a:ext cx="16225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M</a:t>
            </a:r>
            <a:r>
              <a:rPr lang="en-US" sz="24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onday</a:t>
            </a:r>
          </a:p>
          <a:p>
            <a:r>
              <a:rPr lang="en-US" sz="2400" b="1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A</a:t>
            </a:r>
            <a:r>
              <a:rPr lang="en-US" sz="24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fternoon </a:t>
            </a:r>
          </a:p>
          <a:p>
            <a:r>
              <a:rPr lang="en-US" sz="2400" b="1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L</a:t>
            </a:r>
            <a:r>
              <a:rPr lang="en-US" sz="24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ive</a:t>
            </a:r>
            <a:endParaRPr lang="en-US" sz="2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51" b="98633" l="391" r="988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78863" y="1954246"/>
            <a:ext cx="2635585" cy="2635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5262" y="5029200"/>
            <a:ext cx="119062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1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2401" y="133093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altLang="en-US" sz="3600" b="1" dirty="0" smtClean="0">
                <a:solidFill>
                  <a:srgbClr val="F58466"/>
                </a:solidFill>
                <a:latin typeface="Goudy Old Style" pitchFamily="18" charset="0"/>
              </a:rPr>
              <a:t>Objectives from Today’s Call</a:t>
            </a:r>
            <a:endParaRPr lang="en-US" altLang="en-US" sz="36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276093"/>
            <a:ext cx="8568617" cy="4525963"/>
          </a:xfrm>
        </p:spPr>
        <p:txBody>
          <a:bodyPr/>
          <a:lstStyle/>
          <a:p>
            <a:r>
              <a:rPr lang="en-US" dirty="0" smtClean="0"/>
              <a:t>Provide live demonstrations of the Neonatal Early Onset Sepsis Calculator (NEOSC) for a variety of cases</a:t>
            </a:r>
          </a:p>
          <a:p>
            <a:r>
              <a:rPr lang="en-US" dirty="0" smtClean="0"/>
              <a:t>Review strategies and resources for implementing NEOSC</a:t>
            </a:r>
          </a:p>
          <a:p>
            <a:r>
              <a:rPr lang="en-US" dirty="0" smtClean="0"/>
              <a:t>Learn from teams about standardizing serial assessment for well-appearing newborns</a:t>
            </a:r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470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048" y="1219200"/>
            <a:ext cx="8229600" cy="4525963"/>
          </a:xfrm>
        </p:spPr>
        <p:txBody>
          <a:bodyPr/>
          <a:lstStyle/>
          <a:p>
            <a:pPr>
              <a:buClr>
                <a:srgbClr val="F58466"/>
              </a:buClr>
            </a:pPr>
            <a:r>
              <a:rPr lang="en-US" dirty="0" smtClean="0"/>
              <a:t>G2 P2 31 year old patient </a:t>
            </a:r>
          </a:p>
          <a:p>
            <a:pPr>
              <a:buClr>
                <a:srgbClr val="F58466"/>
              </a:buClr>
            </a:pPr>
            <a:r>
              <a:rPr lang="en-US" dirty="0" smtClean="0"/>
              <a:t>36.3 weeks</a:t>
            </a:r>
          </a:p>
          <a:p>
            <a:pPr>
              <a:buClr>
                <a:srgbClr val="F58466"/>
              </a:buClr>
            </a:pPr>
            <a:r>
              <a:rPr lang="en-US" dirty="0" smtClean="0"/>
              <a:t>GBBS: positive</a:t>
            </a:r>
          </a:p>
          <a:p>
            <a:pPr>
              <a:buClr>
                <a:srgbClr val="F58466"/>
              </a:buClr>
            </a:pPr>
            <a:r>
              <a:rPr lang="en-US" dirty="0" smtClean="0"/>
              <a:t>ROM: 8 hours</a:t>
            </a:r>
          </a:p>
          <a:p>
            <a:pPr>
              <a:buClr>
                <a:srgbClr val="F58466"/>
              </a:buClr>
            </a:pPr>
            <a:r>
              <a:rPr lang="en-US" dirty="0" smtClean="0"/>
              <a:t>Last Maternal Temp: 100.7 3 hours before delivery</a:t>
            </a:r>
          </a:p>
          <a:p>
            <a:pPr>
              <a:buClr>
                <a:srgbClr val="F58466"/>
              </a:buClr>
            </a:pPr>
            <a:r>
              <a:rPr lang="en-US" dirty="0" smtClean="0"/>
              <a:t>Baby dried stimulated and place on mother’s chest </a:t>
            </a:r>
          </a:p>
          <a:p>
            <a:pPr>
              <a:buClr>
                <a:srgbClr val="F58466"/>
              </a:buClr>
            </a:pPr>
            <a:r>
              <a:rPr lang="en-US" dirty="0" err="1" smtClean="0"/>
              <a:t>Nb</a:t>
            </a:r>
            <a:r>
              <a:rPr lang="en-US" dirty="0" smtClean="0"/>
              <a:t> exam: Well-appearing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23B2-1968-4158-BBF8-33ADF3172235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22474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Scenario 1: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53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45886" y="1897795"/>
            <a:ext cx="1885950" cy="450433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514337">
              <a:defRPr/>
            </a:pPr>
            <a:r>
              <a:rPr lang="en-US" sz="844" kern="0" dirty="0">
                <a:solidFill>
                  <a:prstClr val="black"/>
                </a:solidFill>
                <a:latin typeface="Calibri"/>
                <a:ea typeface="+mn-ea"/>
              </a:rPr>
              <a:t>Nurse initiates </a:t>
            </a:r>
          </a:p>
          <a:p>
            <a:pPr algn="ctr" defTabSz="514337">
              <a:defRPr/>
            </a:pPr>
            <a:r>
              <a:rPr lang="en-US" sz="844" kern="0" dirty="0">
                <a:solidFill>
                  <a:prstClr val="black"/>
                </a:solidFill>
                <a:latin typeface="Calibri"/>
                <a:ea typeface="+mn-ea"/>
              </a:rPr>
              <a:t>Neonatal Early-Onset Sepsis Calculator (NEOSC)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46172" y="189358"/>
            <a:ext cx="1479102" cy="582168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514337">
              <a:defRPr/>
            </a:pPr>
            <a:r>
              <a:rPr lang="en-US" sz="844" b="1" kern="0" dirty="0">
                <a:solidFill>
                  <a:prstClr val="black"/>
                </a:solidFill>
                <a:latin typeface="Calibri"/>
                <a:ea typeface="+mn-ea"/>
              </a:rPr>
              <a:t>Report received from LD team on maternal risk factors for neonatal sepsis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73745" y="3275987"/>
            <a:ext cx="757616" cy="440872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514337"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  <a:ea typeface="+mn-ea"/>
              </a:rPr>
              <a:t>Clinical exam = Clinical illness*</a:t>
            </a:r>
          </a:p>
        </p:txBody>
      </p:sp>
      <p:sp>
        <p:nvSpPr>
          <p:cNvPr id="13" name="Diamond 12"/>
          <p:cNvSpPr/>
          <p:nvPr/>
        </p:nvSpPr>
        <p:spPr>
          <a:xfrm>
            <a:off x="356446" y="1650776"/>
            <a:ext cx="1261006" cy="930838"/>
          </a:xfrm>
          <a:prstGeom prst="diamond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514337">
              <a:defRPr/>
            </a:pPr>
            <a:r>
              <a:rPr lang="en-US" sz="700" kern="0" dirty="0" smtClean="0">
                <a:solidFill>
                  <a:prstClr val="black"/>
                </a:solidFill>
                <a:latin typeface="Calibri"/>
                <a:ea typeface="+mn-ea"/>
              </a:rPr>
              <a:t>Assessment shows Clinical Illness*?</a:t>
            </a:r>
            <a:endParaRPr lang="en-US" sz="700" kern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8255" y="1072329"/>
            <a:ext cx="1395718" cy="300086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514337"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  <a:ea typeface="+mn-ea"/>
              </a:rPr>
              <a:t>Clinical assessment performed on infant</a:t>
            </a:r>
          </a:p>
        </p:txBody>
      </p:sp>
      <p:sp>
        <p:nvSpPr>
          <p:cNvPr id="15" name="Diamond 14"/>
          <p:cNvSpPr/>
          <p:nvPr/>
        </p:nvSpPr>
        <p:spPr>
          <a:xfrm>
            <a:off x="6014902" y="3031004"/>
            <a:ext cx="1261006" cy="930838"/>
          </a:xfrm>
          <a:prstGeom prst="diamond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514337"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  <a:ea typeface="+mn-ea"/>
              </a:rPr>
              <a:t>Clinical exam well appearing?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12757" y="1579737"/>
            <a:ext cx="2058037" cy="1092237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160731" indent="-160731" defTabSz="514337">
              <a:buFont typeface="Arial" panose="020B0604020202020204" pitchFamily="34" charset="0"/>
              <a:buChar char="•"/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  <a:ea typeface="+mn-ea"/>
              </a:rPr>
              <a:t>Select rate of early-onset sepsis per hospital incidence or use CDC incidence of 0.5/1000 live births,</a:t>
            </a:r>
          </a:p>
          <a:p>
            <a:pPr marL="160731" indent="-160731" defTabSz="514337">
              <a:buFont typeface="Arial" panose="020B0604020202020204" pitchFamily="34" charset="0"/>
              <a:buChar char="•"/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  <a:ea typeface="+mn-ea"/>
              </a:rPr>
              <a:t>Complete NEOSC</a:t>
            </a:r>
          </a:p>
          <a:p>
            <a:pPr defTabSz="514337">
              <a:defRPr/>
            </a:pPr>
            <a:r>
              <a:rPr lang="en-US" sz="788" b="1" kern="0" dirty="0">
                <a:solidFill>
                  <a:prstClr val="black"/>
                </a:solidFill>
                <a:latin typeface="Calibri"/>
                <a:ea typeface="+mn-ea"/>
              </a:rPr>
              <a:t>Document in chart:</a:t>
            </a:r>
          </a:p>
          <a:p>
            <a:pPr marL="160731" indent="-160731" defTabSz="514337">
              <a:buFont typeface="Arial" panose="020B0604020202020204" pitchFamily="34" charset="0"/>
              <a:buChar char="•"/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  <a:ea typeface="+mn-ea"/>
              </a:rPr>
              <a:t>EOS risk(s)</a:t>
            </a:r>
          </a:p>
          <a:p>
            <a:pPr marL="160731" indent="-160731" defTabSz="514337">
              <a:buFont typeface="Arial" panose="020B0604020202020204" pitchFamily="34" charset="0"/>
              <a:buChar char="•"/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  <a:ea typeface="+mn-ea"/>
              </a:rPr>
              <a:t>Clinical presentation </a:t>
            </a:r>
          </a:p>
          <a:p>
            <a:pPr marL="160731" indent="-160731" defTabSz="514337">
              <a:buFont typeface="Arial" panose="020B0604020202020204" pitchFamily="34" charset="0"/>
              <a:buChar char="•"/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  <a:ea typeface="+mn-ea"/>
              </a:rPr>
              <a:t>Clinical recommendation(s)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52722" y="3196423"/>
            <a:ext cx="1399505" cy="595289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514337"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  <a:ea typeface="+mn-ea"/>
              </a:rPr>
              <a:t>Provide ongoing clinical assessments per NEOSC recommendations</a:t>
            </a:r>
          </a:p>
        </p:txBody>
      </p:sp>
      <p:sp>
        <p:nvSpPr>
          <p:cNvPr id="18" name="Diamond 17"/>
          <p:cNvSpPr/>
          <p:nvPr/>
        </p:nvSpPr>
        <p:spPr>
          <a:xfrm>
            <a:off x="3951137" y="3031006"/>
            <a:ext cx="1261006" cy="930838"/>
          </a:xfrm>
          <a:prstGeom prst="diamond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514337"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  <a:ea typeface="+mn-ea"/>
              </a:rPr>
              <a:t>Clinical exam = equivocal?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854576" y="4271912"/>
            <a:ext cx="1581662" cy="617880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160731" indent="-160731" defTabSz="514337">
              <a:buFont typeface="Arial" panose="020B0604020202020204" pitchFamily="34" charset="0"/>
              <a:buChar char="•"/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  <a:ea typeface="+mn-ea"/>
              </a:rPr>
              <a:t>Follow NEOSC recommendations </a:t>
            </a:r>
          </a:p>
          <a:p>
            <a:pPr marL="160731" indent="-160731" defTabSz="514337">
              <a:buFont typeface="Arial" panose="020B0604020202020204" pitchFamily="34" charset="0"/>
              <a:buChar char="•"/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  <a:ea typeface="+mn-ea"/>
              </a:rPr>
              <a:t>Notify </a:t>
            </a:r>
            <a:r>
              <a:rPr lang="en-US" sz="788" kern="0" dirty="0" err="1">
                <a:solidFill>
                  <a:prstClr val="black"/>
                </a:solidFill>
                <a:latin typeface="Calibri"/>
                <a:ea typeface="+mn-ea"/>
              </a:rPr>
              <a:t>peds</a:t>
            </a:r>
            <a:r>
              <a:rPr lang="en-US" sz="788" kern="0" dirty="0">
                <a:solidFill>
                  <a:prstClr val="black"/>
                </a:solidFill>
                <a:latin typeface="Calibri"/>
                <a:ea typeface="+mn-ea"/>
              </a:rPr>
              <a:t> provider and obtain  necessary orders per NEOSC recommendations</a:t>
            </a:r>
          </a:p>
        </p:txBody>
      </p:sp>
      <p:sp>
        <p:nvSpPr>
          <p:cNvPr id="23" name="Diamond 22"/>
          <p:cNvSpPr/>
          <p:nvPr/>
        </p:nvSpPr>
        <p:spPr>
          <a:xfrm>
            <a:off x="6014903" y="5281581"/>
            <a:ext cx="1261006" cy="930838"/>
          </a:xfrm>
          <a:prstGeom prst="diamond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514337"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  <a:ea typeface="+mn-ea"/>
              </a:rPr>
              <a:t>More than 24 hours of age?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56920" y="3443405"/>
            <a:ext cx="1628776" cy="361184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514337">
              <a:defRPr/>
            </a:pPr>
            <a:r>
              <a:rPr lang="en-US" sz="900" kern="0" dirty="0">
                <a:solidFill>
                  <a:prstClr val="black"/>
                </a:solidFill>
                <a:latin typeface="Calibri"/>
                <a:ea typeface="+mn-ea"/>
              </a:rPr>
              <a:t>Updated NICU/SCN staff and vitals per NICU/SCN protocol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112778" y="6405713"/>
            <a:ext cx="1065254" cy="306161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514337">
              <a:defRPr/>
            </a:pPr>
            <a:r>
              <a:rPr lang="en-US" sz="900" kern="0" dirty="0">
                <a:solidFill>
                  <a:prstClr val="black"/>
                </a:solidFill>
                <a:latin typeface="Calibri"/>
                <a:ea typeface="+mn-ea"/>
              </a:rPr>
              <a:t>Provide routine care per policy</a:t>
            </a:r>
          </a:p>
        </p:txBody>
      </p:sp>
      <p:cxnSp>
        <p:nvCxnSpPr>
          <p:cNvPr id="27" name="Straight Arrow Connector 26"/>
          <p:cNvCxnSpPr>
            <a:stCxn id="10" idx="2"/>
            <a:endCxn id="14" idx="0"/>
          </p:cNvCxnSpPr>
          <p:nvPr/>
        </p:nvCxnSpPr>
        <p:spPr>
          <a:xfrm>
            <a:off x="985724" y="771526"/>
            <a:ext cx="391" cy="300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2"/>
            <a:endCxn id="13" idx="0"/>
          </p:cNvCxnSpPr>
          <p:nvPr/>
        </p:nvCxnSpPr>
        <p:spPr>
          <a:xfrm>
            <a:off x="986114" y="1372415"/>
            <a:ext cx="835" cy="27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3" idx="2"/>
            <a:endCxn id="24" idx="0"/>
          </p:cNvCxnSpPr>
          <p:nvPr/>
        </p:nvCxnSpPr>
        <p:spPr>
          <a:xfrm flipH="1">
            <a:off x="971308" y="2581614"/>
            <a:ext cx="15641" cy="861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3"/>
            <a:endCxn id="9" idx="1"/>
          </p:cNvCxnSpPr>
          <p:nvPr/>
        </p:nvCxnSpPr>
        <p:spPr>
          <a:xfrm>
            <a:off x="1617452" y="2116195"/>
            <a:ext cx="928435" cy="6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9" idx="3"/>
            <a:endCxn id="16" idx="1"/>
          </p:cNvCxnSpPr>
          <p:nvPr/>
        </p:nvCxnSpPr>
        <p:spPr>
          <a:xfrm>
            <a:off x="4431836" y="2123011"/>
            <a:ext cx="1180921" cy="2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6" idx="2"/>
            <a:endCxn id="15" idx="0"/>
          </p:cNvCxnSpPr>
          <p:nvPr/>
        </p:nvCxnSpPr>
        <p:spPr>
          <a:xfrm>
            <a:off x="6641776" y="2671974"/>
            <a:ext cx="3629" cy="359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7" idx="1"/>
            <a:endCxn id="15" idx="3"/>
          </p:cNvCxnSpPr>
          <p:nvPr/>
        </p:nvCxnSpPr>
        <p:spPr>
          <a:xfrm flipH="1">
            <a:off x="7275908" y="3494067"/>
            <a:ext cx="276815" cy="2356"/>
          </a:xfrm>
          <a:prstGeom prst="straightConnector1">
            <a:avLst/>
          </a:prstGeom>
          <a:ln w="63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5" idx="1"/>
            <a:endCxn id="18" idx="3"/>
          </p:cNvCxnSpPr>
          <p:nvPr/>
        </p:nvCxnSpPr>
        <p:spPr>
          <a:xfrm flipH="1">
            <a:off x="5212142" y="3496423"/>
            <a:ext cx="802760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8" idx="1"/>
            <a:endCxn id="11" idx="3"/>
          </p:cNvCxnSpPr>
          <p:nvPr/>
        </p:nvCxnSpPr>
        <p:spPr>
          <a:xfrm flipH="1" flipV="1">
            <a:off x="3031361" y="3496423"/>
            <a:ext cx="9197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8" idx="2"/>
            <a:endCxn id="20" idx="0"/>
          </p:cNvCxnSpPr>
          <p:nvPr/>
        </p:nvCxnSpPr>
        <p:spPr>
          <a:xfrm>
            <a:off x="4581640" y="3961843"/>
            <a:ext cx="4725" cy="310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5" idx="2"/>
            <a:endCxn id="22" idx="0"/>
          </p:cNvCxnSpPr>
          <p:nvPr/>
        </p:nvCxnSpPr>
        <p:spPr>
          <a:xfrm>
            <a:off x="6645405" y="3961842"/>
            <a:ext cx="2" cy="310070"/>
          </a:xfrm>
          <a:prstGeom prst="straightConnector1">
            <a:avLst/>
          </a:prstGeom>
          <a:ln w="63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2" idx="2"/>
            <a:endCxn id="23" idx="0"/>
          </p:cNvCxnSpPr>
          <p:nvPr/>
        </p:nvCxnSpPr>
        <p:spPr>
          <a:xfrm flipH="1">
            <a:off x="6645406" y="4889792"/>
            <a:ext cx="1" cy="391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3" idx="2"/>
            <a:endCxn id="25" idx="0"/>
          </p:cNvCxnSpPr>
          <p:nvPr/>
        </p:nvCxnSpPr>
        <p:spPr>
          <a:xfrm flipH="1">
            <a:off x="6645405" y="6212418"/>
            <a:ext cx="2" cy="193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23" idx="3"/>
            <a:endCxn id="17" idx="2"/>
          </p:cNvCxnSpPr>
          <p:nvPr/>
        </p:nvCxnSpPr>
        <p:spPr>
          <a:xfrm flipV="1">
            <a:off x="7275909" y="3791712"/>
            <a:ext cx="976565" cy="195528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678854" y="3362582"/>
            <a:ext cx="337431" cy="183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71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91" dirty="0">
                <a:solidFill>
                  <a:prstClr val="black"/>
                </a:solidFill>
                <a:latin typeface="Calibri" panose="020F0502020204030204"/>
                <a:ea typeface="+mn-ea"/>
              </a:rPr>
              <a:t>No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742619" y="3376906"/>
            <a:ext cx="282258" cy="183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71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91" dirty="0">
                <a:solidFill>
                  <a:prstClr val="black"/>
                </a:solidFill>
                <a:latin typeface="Calibri" panose="020F0502020204030204"/>
                <a:ea typeface="+mn-ea"/>
              </a:rPr>
              <a:t>No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271378" y="5600735"/>
            <a:ext cx="281344" cy="183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71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91" dirty="0">
                <a:solidFill>
                  <a:prstClr val="black"/>
                </a:solidFill>
                <a:latin typeface="Calibri" panose="020F0502020204030204"/>
                <a:ea typeface="+mn-ea"/>
              </a:rPr>
              <a:t>No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09600" y="2680898"/>
            <a:ext cx="372899" cy="183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71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91" dirty="0">
                <a:solidFill>
                  <a:prstClr val="black"/>
                </a:solidFill>
                <a:latin typeface="Calibri" panose="020F0502020204030204"/>
                <a:ea typeface="+mn-ea"/>
              </a:rPr>
              <a:t>Yes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125647" y="3960360"/>
            <a:ext cx="527032" cy="183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71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91" dirty="0">
                <a:solidFill>
                  <a:prstClr val="black"/>
                </a:solidFill>
                <a:latin typeface="Calibri" panose="020F0502020204030204"/>
                <a:ea typeface="+mn-ea"/>
              </a:rPr>
              <a:t>Yes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437623" y="6236078"/>
            <a:ext cx="217048" cy="365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71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91" dirty="0">
                <a:solidFill>
                  <a:prstClr val="black"/>
                </a:solidFill>
                <a:latin typeface="Calibri" panose="020F0502020204030204"/>
                <a:ea typeface="+mn-ea"/>
              </a:rPr>
              <a:t>Yes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2654223" y="532581"/>
            <a:ext cx="3861464" cy="545057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571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75" b="1" dirty="0">
                <a:solidFill>
                  <a:prstClr val="black"/>
                </a:solidFill>
                <a:latin typeface="Calibri" panose="020F0502020204030204"/>
              </a:rPr>
              <a:t>Neonatal Early Onset-Sepsis Risk Calculator </a:t>
            </a:r>
          </a:p>
          <a:p>
            <a:pPr algn="ctr" defTabSz="2571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75" b="1" dirty="0">
                <a:solidFill>
                  <a:prstClr val="black"/>
                </a:solidFill>
                <a:latin typeface="Calibri" panose="020F0502020204030204"/>
              </a:rPr>
              <a:t>Process Flow ≥ 35 weeks</a:t>
            </a:r>
          </a:p>
        </p:txBody>
      </p:sp>
      <p:pic>
        <p:nvPicPr>
          <p:cNvPr id="55" name="Picture 5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717" y="348431"/>
            <a:ext cx="1750042" cy="7599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06015" y="6405713"/>
            <a:ext cx="1054809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71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13" dirty="0">
                <a:solidFill>
                  <a:prstClr val="black"/>
                </a:solidFill>
                <a:latin typeface="Calibri" panose="020F0502020204030204"/>
                <a:ea typeface="+mn-ea"/>
              </a:rPr>
              <a:t>DRAFT 2.15.2021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615886" y="1976846"/>
            <a:ext cx="365314" cy="183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71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91" dirty="0">
                <a:solidFill>
                  <a:prstClr val="black"/>
                </a:solidFill>
                <a:latin typeface="Calibri" panose="020F0502020204030204"/>
                <a:ea typeface="+mn-ea"/>
              </a:rPr>
              <a:t>No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146285" y="4048324"/>
            <a:ext cx="1015174" cy="369855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514337"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  <a:ea typeface="+mn-ea"/>
              </a:rPr>
              <a:t>Notify medical team</a:t>
            </a:r>
          </a:p>
        </p:txBody>
      </p:sp>
      <p:cxnSp>
        <p:nvCxnSpPr>
          <p:cNvPr id="61" name="Elbow Connector 60"/>
          <p:cNvCxnSpPr>
            <a:stCxn id="20" idx="2"/>
            <a:endCxn id="23" idx="1"/>
          </p:cNvCxnSpPr>
          <p:nvPr/>
        </p:nvCxnSpPr>
        <p:spPr>
          <a:xfrm rot="16200000" flipH="1">
            <a:off x="4854359" y="4586455"/>
            <a:ext cx="892551" cy="142853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285612" y="3960360"/>
            <a:ext cx="350209" cy="183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71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91" dirty="0">
                <a:solidFill>
                  <a:prstClr val="black"/>
                </a:solidFill>
                <a:latin typeface="Calibri" panose="020F0502020204030204"/>
                <a:ea typeface="+mn-ea"/>
              </a:rPr>
              <a:t>Yes</a:t>
            </a:r>
          </a:p>
        </p:txBody>
      </p:sp>
      <p:cxnSp>
        <p:nvCxnSpPr>
          <p:cNvPr id="65" name="Straight Arrow Connector 64"/>
          <p:cNvCxnSpPr>
            <a:stCxn id="11" idx="2"/>
            <a:endCxn id="74" idx="0"/>
          </p:cNvCxnSpPr>
          <p:nvPr/>
        </p:nvCxnSpPr>
        <p:spPr>
          <a:xfrm>
            <a:off x="2652553" y="3716859"/>
            <a:ext cx="1319" cy="331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stCxn id="74" idx="2"/>
            <a:endCxn id="24" idx="2"/>
          </p:cNvCxnSpPr>
          <p:nvPr/>
        </p:nvCxnSpPr>
        <p:spPr>
          <a:xfrm rot="5400000" flipH="1">
            <a:off x="1505794" y="3270102"/>
            <a:ext cx="613591" cy="1682564"/>
          </a:xfrm>
          <a:prstGeom prst="bentConnector3">
            <a:avLst>
              <a:gd name="adj1" fmla="val -2095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68230" y="4952784"/>
          <a:ext cx="3441569" cy="19035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6621">
                  <a:extLst>
                    <a:ext uri="{9D8B030D-6E8A-4147-A177-3AD203B41FA5}">
                      <a16:colId xmlns:a16="http://schemas.microsoft.com/office/drawing/2014/main" val="4078720963"/>
                    </a:ext>
                  </a:extLst>
                </a:gridCol>
                <a:gridCol w="2934948">
                  <a:extLst>
                    <a:ext uri="{9D8B030D-6E8A-4147-A177-3AD203B41FA5}">
                      <a16:colId xmlns:a16="http://schemas.microsoft.com/office/drawing/2014/main" val="358404862"/>
                    </a:ext>
                  </a:extLst>
                </a:gridCol>
              </a:tblGrid>
              <a:tr h="141446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Clinical</a:t>
                      </a:r>
                      <a:r>
                        <a:rPr lang="en-US" sz="500" baseline="0" dirty="0" smtClean="0"/>
                        <a:t> exam</a:t>
                      </a:r>
                      <a:endParaRPr lang="en-US" sz="5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/>
                        <a:t>Description</a:t>
                      </a:r>
                      <a:endParaRPr lang="en-US" sz="600" dirty="0"/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28441988"/>
                  </a:ext>
                </a:extLst>
              </a:tr>
              <a:tr h="549214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Clinical Illness</a:t>
                      </a:r>
                      <a:endParaRPr lang="en-US" sz="5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1. Persistent need for NCPAP / HFNC / mechanical ventilation (outside of the delivery room)</a:t>
                      </a:r>
                    </a:p>
                    <a:p>
                      <a:r>
                        <a:rPr lang="en-US" sz="500" dirty="0" smtClean="0"/>
                        <a:t>2. Hemodynamic instability requiring vasoactive drugs</a:t>
                      </a:r>
                    </a:p>
                    <a:p>
                      <a:r>
                        <a:rPr lang="en-US" sz="500" dirty="0" smtClean="0"/>
                        <a:t>3. Neonatal encephalopathy /Perinatal depression</a:t>
                      </a:r>
                    </a:p>
                    <a:p>
                      <a:pPr marL="98424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500" dirty="0" smtClean="0"/>
                        <a:t>Seizure</a:t>
                      </a:r>
                    </a:p>
                    <a:p>
                      <a:pPr marL="98424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500" dirty="0" smtClean="0"/>
                        <a:t>Apgar Score @ 5 minutes &lt; 5</a:t>
                      </a:r>
                    </a:p>
                    <a:p>
                      <a:r>
                        <a:rPr lang="en-US" sz="500" dirty="0" smtClean="0"/>
                        <a:t>4. Need for supplemental O2 &gt; 2 hours to maintain oxygen saturations &gt; 90% (outside of the delivery room)</a:t>
                      </a:r>
                      <a:endParaRPr lang="en-US" sz="500" dirty="0"/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31133932"/>
                  </a:ext>
                </a:extLst>
              </a:tr>
              <a:tr h="965285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Equivocal</a:t>
                      </a:r>
                      <a:endParaRPr lang="en-US" sz="5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1. Persistent physiologic abnormality &gt; 4 </a:t>
                      </a:r>
                      <a:r>
                        <a:rPr lang="en-US" sz="500" dirty="0" err="1" smtClean="0"/>
                        <a:t>hrs</a:t>
                      </a:r>
                      <a:endParaRPr lang="en-US" sz="500" dirty="0" smtClean="0"/>
                    </a:p>
                    <a:p>
                      <a:pPr marL="98424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500" dirty="0" smtClean="0"/>
                        <a:t>Tachycardia (HR &gt; 160)</a:t>
                      </a:r>
                    </a:p>
                    <a:p>
                      <a:pPr marL="98424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500" dirty="0" smtClean="0"/>
                        <a:t>Tachypnea (RR &gt; 60)</a:t>
                      </a:r>
                    </a:p>
                    <a:p>
                      <a:pPr marL="98424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500" dirty="0" smtClean="0"/>
                        <a:t>Temperature instability (&gt; 100.4˚F or &lt; 97.5˚F)</a:t>
                      </a:r>
                    </a:p>
                    <a:p>
                      <a:pPr marL="98424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500" dirty="0" smtClean="0"/>
                        <a:t>Respiratory distress (grunting, flaring, or retracting) not requiring supplemental O2</a:t>
                      </a:r>
                    </a:p>
                    <a:p>
                      <a:r>
                        <a:rPr lang="en-US" sz="500" dirty="0" smtClean="0"/>
                        <a:t>2. Two or more physiologic abnormalities lasting for &gt; 2 </a:t>
                      </a:r>
                      <a:r>
                        <a:rPr lang="en-US" sz="500" dirty="0" err="1" smtClean="0"/>
                        <a:t>hrs</a:t>
                      </a:r>
                      <a:endParaRPr lang="en-US" sz="500" dirty="0" smtClean="0"/>
                    </a:p>
                    <a:p>
                      <a:pPr marL="98424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500" dirty="0" smtClean="0"/>
                        <a:t>Tachycardia (HR &gt; 160)</a:t>
                      </a:r>
                    </a:p>
                    <a:p>
                      <a:pPr marL="98424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500" dirty="0" smtClean="0"/>
                        <a:t>Tachypnea (RR &gt; 60)</a:t>
                      </a:r>
                    </a:p>
                    <a:p>
                      <a:pPr marL="98424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500" dirty="0" smtClean="0"/>
                        <a:t>Temperature instability (&gt; 100.4˚F or &lt; 97.5˚F)</a:t>
                      </a:r>
                    </a:p>
                    <a:p>
                      <a:pPr marL="98424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500" dirty="0" smtClean="0"/>
                        <a:t>Respiratory distress (grunting, flaring, or retracting) not requiring supplemental O2</a:t>
                      </a:r>
                    </a:p>
                    <a:p>
                      <a:r>
                        <a:rPr lang="en-US" sz="500" dirty="0" smtClean="0"/>
                        <a:t>Note: abnormality can be intermittent</a:t>
                      </a:r>
                      <a:endParaRPr lang="en-US" sz="500" dirty="0"/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75972737"/>
                  </a:ext>
                </a:extLst>
              </a:tr>
              <a:tr h="169444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Well-appearing</a:t>
                      </a:r>
                      <a:endParaRPr lang="en-US" sz="5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No persistent physiologic abnormalities</a:t>
                      </a:r>
                      <a:endParaRPr lang="en-US" sz="500" dirty="0"/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878936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3758100" y="4271913"/>
            <a:ext cx="1656530" cy="582537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160731" indent="-160731" defTabSz="514337">
              <a:buFont typeface="Arial" panose="020B0604020202020204" pitchFamily="34" charset="0"/>
              <a:buChar char="•"/>
              <a:defRPr/>
            </a:pPr>
            <a:r>
              <a:rPr lang="en-US" sz="788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Follow NEOSC recommendations </a:t>
            </a:r>
          </a:p>
          <a:p>
            <a:pPr marL="160731" indent="-160731" defTabSz="514337">
              <a:buFont typeface="Arial" panose="020B0604020202020204" pitchFamily="34" charset="0"/>
              <a:buChar char="•"/>
              <a:defRPr/>
            </a:pPr>
            <a:r>
              <a:rPr lang="en-US" sz="788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Notify </a:t>
            </a:r>
            <a:r>
              <a:rPr lang="en-US" sz="788" kern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peds</a:t>
            </a:r>
            <a:r>
              <a:rPr lang="en-US" sz="788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 provider and obtain  necessary orders per NEOSC recommendations</a:t>
            </a:r>
          </a:p>
        </p:txBody>
      </p:sp>
      <p:sp>
        <p:nvSpPr>
          <p:cNvPr id="47" name="Diamond 46"/>
          <p:cNvSpPr/>
          <p:nvPr/>
        </p:nvSpPr>
        <p:spPr>
          <a:xfrm>
            <a:off x="6019433" y="3035303"/>
            <a:ext cx="1261006" cy="930838"/>
          </a:xfrm>
          <a:prstGeom prst="diamond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514337"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  <a:ea typeface="+mn-ea"/>
              </a:rPr>
              <a:t>Clinical exam well appearing?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859088" y="4276424"/>
            <a:ext cx="1581662" cy="617880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160731" indent="-160731" defTabSz="514337">
              <a:buFont typeface="Arial" panose="020B0604020202020204" pitchFamily="34" charset="0"/>
              <a:buChar char="•"/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  <a:ea typeface="+mn-ea"/>
              </a:rPr>
              <a:t>Follow NEOSC recommendations </a:t>
            </a:r>
          </a:p>
          <a:p>
            <a:pPr marL="160731" indent="-160731" defTabSz="514337">
              <a:buFont typeface="Arial" panose="020B0604020202020204" pitchFamily="34" charset="0"/>
              <a:buChar char="•"/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  <a:ea typeface="+mn-ea"/>
              </a:rPr>
              <a:t>Notify </a:t>
            </a:r>
            <a:r>
              <a:rPr lang="en-US" sz="788" kern="0" dirty="0" err="1">
                <a:solidFill>
                  <a:prstClr val="black"/>
                </a:solidFill>
                <a:latin typeface="Calibri"/>
                <a:ea typeface="+mn-ea"/>
              </a:rPr>
              <a:t>peds</a:t>
            </a:r>
            <a:r>
              <a:rPr lang="en-US" sz="788" kern="0" dirty="0">
                <a:solidFill>
                  <a:prstClr val="black"/>
                </a:solidFill>
                <a:latin typeface="Calibri"/>
                <a:ea typeface="+mn-ea"/>
              </a:rPr>
              <a:t> provider and obtain  necessary orders per NEOSC recommendations</a:t>
            </a:r>
          </a:p>
        </p:txBody>
      </p:sp>
      <p:sp>
        <p:nvSpPr>
          <p:cNvPr id="50" name="Diamond 49"/>
          <p:cNvSpPr/>
          <p:nvPr/>
        </p:nvSpPr>
        <p:spPr>
          <a:xfrm>
            <a:off x="6019416" y="5286540"/>
            <a:ext cx="1261006" cy="930838"/>
          </a:xfrm>
          <a:prstGeom prst="diamond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514337"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  <a:ea typeface="+mn-ea"/>
              </a:rPr>
              <a:t>More than 24 hours of age?</a:t>
            </a:r>
          </a:p>
        </p:txBody>
      </p:sp>
      <p:pic>
        <p:nvPicPr>
          <p:cNvPr id="1026" name="Picture 2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1" y="4541848"/>
            <a:ext cx="3599204" cy="234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78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25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625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2" grpId="0" animBg="1"/>
      <p:bldP spid="23" grpId="0" animBg="1"/>
      <p:bldP spid="25" grpId="0" animBg="1"/>
      <p:bldP spid="79" grpId="0"/>
      <p:bldP spid="47" grpId="0" animBg="1"/>
      <p:bldP spid="49" grpId="0" animBg="1"/>
      <p:bldP spid="5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9067799" cy="4800600"/>
          </a:xfrm>
        </p:spPr>
        <p:txBody>
          <a:bodyPr numCol="3"/>
          <a:lstStyle/>
          <a:p>
            <a:pPr marL="0" lvl="0" indent="0">
              <a:spcBef>
                <a:spcPct val="30000"/>
              </a:spcBef>
              <a:buNone/>
              <a:defRPr/>
            </a:pPr>
            <a:r>
              <a:rPr lang="en-US" sz="1800" b="1" u="sng" dirty="0" smtClean="0"/>
              <a:t>Maternal History:</a:t>
            </a:r>
          </a:p>
          <a:p>
            <a:pPr marL="0" lvl="0" indent="0">
              <a:spcBef>
                <a:spcPct val="30000"/>
              </a:spcBef>
              <a:buNone/>
              <a:defRPr/>
            </a:pPr>
            <a:r>
              <a:rPr lang="en-US" sz="1800" dirty="0" smtClean="0"/>
              <a:t>21 </a:t>
            </a:r>
            <a:r>
              <a:rPr lang="en-US" sz="1800" dirty="0"/>
              <a:t>Year old </a:t>
            </a:r>
            <a:r>
              <a:rPr lang="en-US" sz="1800" dirty="0" smtClean="0"/>
              <a:t>patient </a:t>
            </a:r>
            <a:endParaRPr lang="en-US" sz="1800" dirty="0"/>
          </a:p>
          <a:p>
            <a:pPr marL="0" indent="0">
              <a:spcBef>
                <a:spcPct val="30000"/>
              </a:spcBef>
              <a:buNone/>
              <a:defRPr/>
            </a:pPr>
            <a:r>
              <a:rPr lang="en-US" sz="1800" dirty="0"/>
              <a:t>G1 </a:t>
            </a:r>
            <a:r>
              <a:rPr lang="en-US" sz="1800" dirty="0" smtClean="0"/>
              <a:t>P0 40.2 </a:t>
            </a:r>
            <a:r>
              <a:rPr lang="en-US" sz="1800" dirty="0"/>
              <a:t>weeks </a:t>
            </a:r>
          </a:p>
          <a:p>
            <a:pPr marL="0" lvl="0" indent="0">
              <a:spcBef>
                <a:spcPct val="30000"/>
              </a:spcBef>
              <a:buNone/>
              <a:defRPr/>
            </a:pPr>
            <a:r>
              <a:rPr lang="en-US" sz="1800" dirty="0"/>
              <a:t>Incomplete </a:t>
            </a:r>
            <a:r>
              <a:rPr lang="en-US" sz="1800" dirty="0" smtClean="0"/>
              <a:t>prenatal </a:t>
            </a:r>
            <a:r>
              <a:rPr lang="en-US" sz="1800" dirty="0"/>
              <a:t>care</a:t>
            </a:r>
          </a:p>
          <a:p>
            <a:pPr marL="0" indent="0">
              <a:spcBef>
                <a:spcPct val="30000"/>
              </a:spcBef>
              <a:buNone/>
              <a:defRPr/>
            </a:pPr>
            <a:r>
              <a:rPr lang="en-US" sz="1800" dirty="0"/>
              <a:t>Elevated GTT but never completed 3 hour </a:t>
            </a:r>
            <a:r>
              <a:rPr lang="en-US" sz="1800" dirty="0" smtClean="0"/>
              <a:t>test</a:t>
            </a:r>
            <a:endParaRPr lang="en-US" sz="1800" dirty="0"/>
          </a:p>
          <a:p>
            <a:pPr marL="0" lvl="0" indent="0">
              <a:spcBef>
                <a:spcPct val="30000"/>
              </a:spcBef>
              <a:buNone/>
              <a:defRPr/>
            </a:pPr>
            <a:r>
              <a:rPr lang="en-US" sz="1800" dirty="0"/>
              <a:t>History of elevated BP that did not require </a:t>
            </a:r>
            <a:r>
              <a:rPr lang="en-US" sz="1800" dirty="0" smtClean="0"/>
              <a:t>medication</a:t>
            </a:r>
          </a:p>
          <a:p>
            <a:pPr marL="0" lvl="0" indent="0">
              <a:spcBef>
                <a:spcPct val="30000"/>
              </a:spcBef>
              <a:buNone/>
              <a:defRPr/>
            </a:pPr>
            <a:r>
              <a:rPr lang="en-US" sz="1800" dirty="0" smtClean="0"/>
              <a:t>Induction with </a:t>
            </a:r>
            <a:r>
              <a:rPr lang="en-US" sz="1800" dirty="0" err="1" smtClean="0"/>
              <a:t>pitocin</a:t>
            </a:r>
            <a:endParaRPr lang="en-US" sz="1800" u="sng" dirty="0"/>
          </a:p>
          <a:p>
            <a:pPr marL="0" lvl="0" indent="0">
              <a:spcBef>
                <a:spcPct val="30000"/>
              </a:spcBef>
              <a:buNone/>
              <a:defRPr/>
            </a:pPr>
            <a:endParaRPr lang="en-US" sz="1800" u="sng" dirty="0" smtClean="0"/>
          </a:p>
          <a:p>
            <a:pPr marL="0" lvl="0" indent="0">
              <a:spcBef>
                <a:spcPct val="30000"/>
              </a:spcBef>
              <a:buNone/>
              <a:defRPr/>
            </a:pPr>
            <a:endParaRPr lang="en-US" sz="1800" u="sng" dirty="0"/>
          </a:p>
          <a:p>
            <a:pPr marL="0" lvl="0" indent="0">
              <a:spcBef>
                <a:spcPct val="30000"/>
              </a:spcBef>
              <a:buNone/>
              <a:defRPr/>
            </a:pPr>
            <a:endParaRPr lang="en-US" sz="1800" u="sng" dirty="0" smtClean="0"/>
          </a:p>
          <a:p>
            <a:pPr marL="0" lvl="0" indent="0">
              <a:spcBef>
                <a:spcPct val="30000"/>
              </a:spcBef>
              <a:buNone/>
              <a:defRPr/>
            </a:pPr>
            <a:endParaRPr lang="en-US" sz="1800" u="sng" dirty="0"/>
          </a:p>
          <a:p>
            <a:pPr marL="0" lvl="0" indent="0">
              <a:spcBef>
                <a:spcPct val="30000"/>
              </a:spcBef>
              <a:buNone/>
              <a:defRPr/>
            </a:pPr>
            <a:r>
              <a:rPr lang="en-US" sz="1800" b="1" u="sng" dirty="0" smtClean="0"/>
              <a:t>Delivery info: </a:t>
            </a:r>
          </a:p>
          <a:p>
            <a:pPr marL="0" lvl="0" indent="0">
              <a:spcBef>
                <a:spcPct val="30000"/>
              </a:spcBef>
              <a:buNone/>
              <a:defRPr/>
            </a:pPr>
            <a:r>
              <a:rPr lang="en-US" sz="1800" dirty="0" smtClean="0"/>
              <a:t>NSVD</a:t>
            </a:r>
          </a:p>
          <a:p>
            <a:pPr marL="0" lvl="0" indent="0">
              <a:spcBef>
                <a:spcPct val="30000"/>
              </a:spcBef>
              <a:buNone/>
              <a:defRPr/>
            </a:pPr>
            <a:r>
              <a:rPr lang="en-US" sz="1800" dirty="0" err="1" smtClean="0"/>
              <a:t>Peds</a:t>
            </a:r>
            <a:r>
              <a:rPr lang="en-US" sz="1800" dirty="0" smtClean="0"/>
              <a:t> </a:t>
            </a:r>
            <a:r>
              <a:rPr lang="en-US" sz="1800" dirty="0"/>
              <a:t>present at delivery due to </a:t>
            </a:r>
            <a:r>
              <a:rPr lang="en-US" sz="1800" dirty="0" err="1" smtClean="0"/>
              <a:t>chorio</a:t>
            </a:r>
            <a:endParaRPr lang="en-US" sz="1800" dirty="0"/>
          </a:p>
          <a:p>
            <a:pPr marL="0" lvl="0" indent="0">
              <a:spcBef>
                <a:spcPct val="30000"/>
              </a:spcBef>
              <a:buNone/>
              <a:defRPr/>
            </a:pPr>
            <a:r>
              <a:rPr lang="en-US" sz="1800" dirty="0" smtClean="0"/>
              <a:t>GBS</a:t>
            </a:r>
            <a:r>
              <a:rPr lang="en-US" sz="1800" dirty="0"/>
              <a:t>+ in urine treated with </a:t>
            </a:r>
            <a:r>
              <a:rPr lang="en-US" sz="1800" dirty="0" err="1"/>
              <a:t>Macrobid</a:t>
            </a:r>
            <a:r>
              <a:rPr lang="en-US" sz="1800" dirty="0"/>
              <a:t> </a:t>
            </a:r>
          </a:p>
          <a:p>
            <a:pPr lvl="0">
              <a:spcBef>
                <a:spcPct val="30000"/>
              </a:spcBef>
              <a:buFontTx/>
              <a:buChar char="-"/>
              <a:defRPr/>
            </a:pPr>
            <a:r>
              <a:rPr lang="en-US" sz="1800" dirty="0" smtClean="0"/>
              <a:t>Negative swab</a:t>
            </a:r>
          </a:p>
          <a:p>
            <a:pPr lvl="0">
              <a:spcBef>
                <a:spcPct val="30000"/>
              </a:spcBef>
              <a:buFontTx/>
              <a:buChar char="-"/>
              <a:defRPr/>
            </a:pPr>
            <a:r>
              <a:rPr lang="en-US" sz="1800" dirty="0" smtClean="0"/>
              <a:t>Broad </a:t>
            </a:r>
            <a:r>
              <a:rPr lang="en-US" sz="1800" dirty="0"/>
              <a:t>spectrum </a:t>
            </a:r>
            <a:r>
              <a:rPr lang="en-US" sz="1800" dirty="0" err="1"/>
              <a:t>abx</a:t>
            </a:r>
            <a:r>
              <a:rPr lang="en-US" sz="1800" dirty="0"/>
              <a:t> per protocol</a:t>
            </a:r>
          </a:p>
          <a:p>
            <a:pPr marL="0" lvl="0" indent="0">
              <a:spcBef>
                <a:spcPct val="30000"/>
              </a:spcBef>
              <a:buNone/>
              <a:defRPr/>
            </a:pPr>
            <a:r>
              <a:rPr lang="en-US" sz="1800" dirty="0"/>
              <a:t>ROM 26.5 hours </a:t>
            </a:r>
            <a:endParaRPr lang="en-US" sz="1800" dirty="0" smtClean="0"/>
          </a:p>
          <a:p>
            <a:pPr marL="0" lvl="0" indent="0">
              <a:spcBef>
                <a:spcPct val="30000"/>
              </a:spcBef>
              <a:buNone/>
              <a:defRPr/>
            </a:pPr>
            <a:r>
              <a:rPr lang="en-US" sz="1800" dirty="0" smtClean="0"/>
              <a:t>Temp 101</a:t>
            </a:r>
          </a:p>
          <a:p>
            <a:pPr marL="0" lvl="0" indent="0">
              <a:spcBef>
                <a:spcPct val="30000"/>
              </a:spcBef>
              <a:buNone/>
              <a:defRPr/>
            </a:pPr>
            <a:endParaRPr lang="en-US" sz="1800" dirty="0"/>
          </a:p>
          <a:p>
            <a:pPr marL="0" lvl="0" indent="0">
              <a:spcBef>
                <a:spcPct val="30000"/>
              </a:spcBef>
              <a:buNone/>
              <a:defRPr/>
            </a:pPr>
            <a:endParaRPr lang="en-US" sz="1800" dirty="0" smtClean="0"/>
          </a:p>
          <a:p>
            <a:pPr marL="0" lvl="0" indent="0">
              <a:spcBef>
                <a:spcPct val="30000"/>
              </a:spcBef>
              <a:buNone/>
              <a:defRPr/>
            </a:pPr>
            <a:endParaRPr lang="en-US" sz="1800" dirty="0"/>
          </a:p>
          <a:p>
            <a:pPr marL="0" lvl="0" indent="0">
              <a:spcBef>
                <a:spcPct val="30000"/>
              </a:spcBef>
              <a:buNone/>
              <a:defRPr/>
            </a:pPr>
            <a:r>
              <a:rPr lang="en-US" sz="1800" b="1" u="sng" dirty="0" smtClean="0"/>
              <a:t>Newborn:</a:t>
            </a:r>
            <a:endParaRPr lang="en-US" sz="1800" dirty="0" smtClean="0"/>
          </a:p>
          <a:p>
            <a:pPr marL="0" lvl="0" indent="0">
              <a:spcBef>
                <a:spcPct val="30000"/>
              </a:spcBef>
              <a:buNone/>
              <a:defRPr/>
            </a:pPr>
            <a:r>
              <a:rPr lang="en-US" sz="1800" dirty="0" smtClean="0"/>
              <a:t>Infant </a:t>
            </a:r>
            <a:r>
              <a:rPr lang="en-US" sz="1800" dirty="0"/>
              <a:t>placed on overheard warmer</a:t>
            </a:r>
          </a:p>
          <a:p>
            <a:pPr marL="0" lvl="0" indent="0">
              <a:spcBef>
                <a:spcPct val="30000"/>
              </a:spcBef>
              <a:buNone/>
              <a:defRPr/>
            </a:pPr>
            <a:r>
              <a:rPr lang="en-US" sz="1800" dirty="0"/>
              <a:t>Initial pulse-ox 71 at 5 min</a:t>
            </a:r>
          </a:p>
          <a:p>
            <a:pPr marL="0" lvl="0" indent="0">
              <a:spcBef>
                <a:spcPct val="30000"/>
              </a:spcBef>
              <a:buNone/>
              <a:defRPr/>
            </a:pPr>
            <a:r>
              <a:rPr lang="en-US" sz="1800" dirty="0"/>
              <a:t>CPAP for 6 min then weaned to room air</a:t>
            </a:r>
          </a:p>
          <a:p>
            <a:pPr marL="0" lvl="0" indent="0">
              <a:spcBef>
                <a:spcPct val="30000"/>
              </a:spcBef>
              <a:buNone/>
              <a:defRPr/>
            </a:pPr>
            <a:r>
              <a:rPr lang="en-US" sz="1800" dirty="0"/>
              <a:t>O2 over 90% and well appearing </a:t>
            </a:r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23B2-1968-4158-BBF8-33ADF3172235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Scenario: 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0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0" y="5600735"/>
            <a:ext cx="9144000" cy="1257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45886" y="1897795"/>
            <a:ext cx="1885950" cy="450433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514337">
              <a:defRPr/>
            </a:pPr>
            <a:r>
              <a:rPr lang="en-US" sz="844" kern="0" dirty="0">
                <a:solidFill>
                  <a:prstClr val="black"/>
                </a:solidFill>
                <a:latin typeface="Calibri"/>
              </a:rPr>
              <a:t>Nurse initiates </a:t>
            </a:r>
          </a:p>
          <a:p>
            <a:pPr algn="ctr" defTabSz="514337">
              <a:defRPr/>
            </a:pPr>
            <a:r>
              <a:rPr lang="en-US" sz="844" kern="0" dirty="0">
                <a:solidFill>
                  <a:prstClr val="black"/>
                </a:solidFill>
                <a:latin typeface="Calibri"/>
              </a:rPr>
              <a:t>Neonatal Early-Onset Sepsis Calculator (NEOSC)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9012" y="186948"/>
            <a:ext cx="1479102" cy="582168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514337">
              <a:defRPr/>
            </a:pPr>
            <a:r>
              <a:rPr lang="en-US" sz="844" b="1" kern="0" dirty="0">
                <a:solidFill>
                  <a:prstClr val="black"/>
                </a:solidFill>
                <a:latin typeface="Calibri"/>
              </a:rPr>
              <a:t>Report received from LD team on maternal risk factors for neonatal sepsis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73745" y="3275987"/>
            <a:ext cx="757616" cy="440872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514337"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</a:rPr>
              <a:t>Clinical exam = Clinical illness*</a:t>
            </a:r>
          </a:p>
        </p:txBody>
      </p:sp>
      <p:sp>
        <p:nvSpPr>
          <p:cNvPr id="13" name="Diamond 12"/>
          <p:cNvSpPr/>
          <p:nvPr/>
        </p:nvSpPr>
        <p:spPr>
          <a:xfrm>
            <a:off x="304800" y="1650775"/>
            <a:ext cx="1327527" cy="974411"/>
          </a:xfrm>
          <a:prstGeom prst="diamond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514337"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</a:rPr>
              <a:t>Assessment shows Clinical Illness*?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0704" y="1091623"/>
            <a:ext cx="1395718" cy="300086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514337"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</a:rPr>
              <a:t>Clinical assessment performed on infant</a:t>
            </a:r>
          </a:p>
        </p:txBody>
      </p:sp>
      <p:sp>
        <p:nvSpPr>
          <p:cNvPr id="15" name="Diamond 14"/>
          <p:cNvSpPr/>
          <p:nvPr/>
        </p:nvSpPr>
        <p:spPr>
          <a:xfrm>
            <a:off x="6014902" y="3031004"/>
            <a:ext cx="1261006" cy="930838"/>
          </a:xfrm>
          <a:prstGeom prst="diamond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514337"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</a:rPr>
              <a:t>Clinical exam well appearing?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12757" y="1579737"/>
            <a:ext cx="2058037" cy="1092237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160731" indent="-160731" defTabSz="514337">
              <a:buFont typeface="Arial" panose="020B0604020202020204" pitchFamily="34" charset="0"/>
              <a:buChar char="•"/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</a:rPr>
              <a:t>Select rate of early-onset sepsis per hospital incidence or use CDC incidence of 0.5/1000 live births,</a:t>
            </a:r>
          </a:p>
          <a:p>
            <a:pPr marL="160731" indent="-160731" defTabSz="514337">
              <a:buFont typeface="Arial" panose="020B0604020202020204" pitchFamily="34" charset="0"/>
              <a:buChar char="•"/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</a:rPr>
              <a:t>Complete NEOSC</a:t>
            </a:r>
          </a:p>
          <a:p>
            <a:pPr defTabSz="514337">
              <a:defRPr/>
            </a:pPr>
            <a:r>
              <a:rPr lang="en-US" sz="788" b="1" kern="0" dirty="0">
                <a:solidFill>
                  <a:prstClr val="black"/>
                </a:solidFill>
                <a:latin typeface="Calibri"/>
              </a:rPr>
              <a:t>Document in chart:</a:t>
            </a:r>
          </a:p>
          <a:p>
            <a:pPr marL="160731" indent="-160731" defTabSz="514337">
              <a:buFont typeface="Arial" panose="020B0604020202020204" pitchFamily="34" charset="0"/>
              <a:buChar char="•"/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</a:rPr>
              <a:t>EOS risk(s)</a:t>
            </a:r>
          </a:p>
          <a:p>
            <a:pPr marL="160731" indent="-160731" defTabSz="514337">
              <a:buFont typeface="Arial" panose="020B0604020202020204" pitchFamily="34" charset="0"/>
              <a:buChar char="•"/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</a:rPr>
              <a:t>Clinical presentation </a:t>
            </a:r>
          </a:p>
          <a:p>
            <a:pPr marL="160731" indent="-160731" defTabSz="514337">
              <a:buFont typeface="Arial" panose="020B0604020202020204" pitchFamily="34" charset="0"/>
              <a:buChar char="•"/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</a:rPr>
              <a:t>Clinical recommendation(s)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52722" y="3196423"/>
            <a:ext cx="1399505" cy="595289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514337"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</a:rPr>
              <a:t>Provide ongoing clinical assessments per NEOSC recommendations</a:t>
            </a:r>
          </a:p>
        </p:txBody>
      </p:sp>
      <p:sp>
        <p:nvSpPr>
          <p:cNvPr id="18" name="Diamond 17"/>
          <p:cNvSpPr/>
          <p:nvPr/>
        </p:nvSpPr>
        <p:spPr>
          <a:xfrm>
            <a:off x="3951137" y="3031006"/>
            <a:ext cx="1261006" cy="930838"/>
          </a:xfrm>
          <a:prstGeom prst="diamond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514337"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</a:rPr>
              <a:t>Clinical exam = equivocal?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854576" y="4271912"/>
            <a:ext cx="1581662" cy="617880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160731" indent="-160731" defTabSz="514337">
              <a:buFont typeface="Arial" panose="020B0604020202020204" pitchFamily="34" charset="0"/>
              <a:buChar char="•"/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</a:rPr>
              <a:t>Follow NEOSC recommendations </a:t>
            </a:r>
          </a:p>
          <a:p>
            <a:pPr marL="160731" indent="-160731" defTabSz="514337">
              <a:buFont typeface="Arial" panose="020B0604020202020204" pitchFamily="34" charset="0"/>
              <a:buChar char="•"/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</a:rPr>
              <a:t>Notify </a:t>
            </a:r>
            <a:r>
              <a:rPr lang="en-US" sz="788" kern="0" dirty="0" err="1">
                <a:solidFill>
                  <a:prstClr val="black"/>
                </a:solidFill>
                <a:latin typeface="Calibri"/>
              </a:rPr>
              <a:t>peds</a:t>
            </a:r>
            <a:r>
              <a:rPr lang="en-US" sz="788" kern="0" dirty="0">
                <a:solidFill>
                  <a:prstClr val="black"/>
                </a:solidFill>
                <a:latin typeface="Calibri"/>
              </a:rPr>
              <a:t> provider and obtain  necessary orders per NEOSC recommendations</a:t>
            </a:r>
          </a:p>
        </p:txBody>
      </p:sp>
      <p:sp>
        <p:nvSpPr>
          <p:cNvPr id="23" name="Diamond 22"/>
          <p:cNvSpPr/>
          <p:nvPr/>
        </p:nvSpPr>
        <p:spPr>
          <a:xfrm>
            <a:off x="6014903" y="5281581"/>
            <a:ext cx="1261006" cy="930838"/>
          </a:xfrm>
          <a:prstGeom prst="diamond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514337"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</a:rPr>
              <a:t>More than 24 hours of age?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56920" y="3443405"/>
            <a:ext cx="1628776" cy="361184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514337">
              <a:defRPr/>
            </a:pPr>
            <a:r>
              <a:rPr lang="en-US" sz="900" kern="0" dirty="0">
                <a:solidFill>
                  <a:prstClr val="black"/>
                </a:solidFill>
                <a:latin typeface="Calibri"/>
              </a:rPr>
              <a:t>Updated NICU/SCN staff and vitals per NICU/SCN protocol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112778" y="6405713"/>
            <a:ext cx="1065254" cy="306161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514337">
              <a:defRPr/>
            </a:pPr>
            <a:r>
              <a:rPr lang="en-US" sz="900" kern="0" dirty="0">
                <a:solidFill>
                  <a:prstClr val="black"/>
                </a:solidFill>
                <a:latin typeface="Calibri"/>
              </a:rPr>
              <a:t>Provide routine care per policy</a:t>
            </a:r>
          </a:p>
        </p:txBody>
      </p:sp>
      <p:cxnSp>
        <p:nvCxnSpPr>
          <p:cNvPr id="27" name="Straight Arrow Connector 26"/>
          <p:cNvCxnSpPr>
            <a:stCxn id="10" idx="2"/>
            <a:endCxn id="14" idx="0"/>
          </p:cNvCxnSpPr>
          <p:nvPr/>
        </p:nvCxnSpPr>
        <p:spPr>
          <a:xfrm>
            <a:off x="968563" y="769116"/>
            <a:ext cx="0" cy="322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2"/>
            <a:endCxn id="13" idx="0"/>
          </p:cNvCxnSpPr>
          <p:nvPr/>
        </p:nvCxnSpPr>
        <p:spPr>
          <a:xfrm>
            <a:off x="968563" y="1391709"/>
            <a:ext cx="1" cy="259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3" idx="2"/>
            <a:endCxn id="24" idx="0"/>
          </p:cNvCxnSpPr>
          <p:nvPr/>
        </p:nvCxnSpPr>
        <p:spPr>
          <a:xfrm>
            <a:off x="968564" y="2625186"/>
            <a:ext cx="2744" cy="818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3"/>
            <a:endCxn id="9" idx="1"/>
          </p:cNvCxnSpPr>
          <p:nvPr/>
        </p:nvCxnSpPr>
        <p:spPr>
          <a:xfrm flipV="1">
            <a:off x="1632327" y="2123012"/>
            <a:ext cx="913559" cy="14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9" idx="3"/>
            <a:endCxn id="16" idx="1"/>
          </p:cNvCxnSpPr>
          <p:nvPr/>
        </p:nvCxnSpPr>
        <p:spPr>
          <a:xfrm>
            <a:off x="4431836" y="2123011"/>
            <a:ext cx="1180921" cy="2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6" idx="2"/>
            <a:endCxn id="15" idx="0"/>
          </p:cNvCxnSpPr>
          <p:nvPr/>
        </p:nvCxnSpPr>
        <p:spPr>
          <a:xfrm>
            <a:off x="6641776" y="2671974"/>
            <a:ext cx="3629" cy="359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7" idx="1"/>
            <a:endCxn id="15" idx="3"/>
          </p:cNvCxnSpPr>
          <p:nvPr/>
        </p:nvCxnSpPr>
        <p:spPr>
          <a:xfrm flipH="1">
            <a:off x="7275908" y="3494067"/>
            <a:ext cx="276815" cy="2356"/>
          </a:xfrm>
          <a:prstGeom prst="straightConnector1">
            <a:avLst/>
          </a:prstGeom>
          <a:ln w="63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5" idx="1"/>
            <a:endCxn id="18" idx="3"/>
          </p:cNvCxnSpPr>
          <p:nvPr/>
        </p:nvCxnSpPr>
        <p:spPr>
          <a:xfrm flipH="1">
            <a:off x="5212142" y="3496423"/>
            <a:ext cx="802760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8" idx="1"/>
            <a:endCxn id="11" idx="3"/>
          </p:cNvCxnSpPr>
          <p:nvPr/>
        </p:nvCxnSpPr>
        <p:spPr>
          <a:xfrm flipH="1" flipV="1">
            <a:off x="3031361" y="3496423"/>
            <a:ext cx="9197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8" idx="2"/>
            <a:endCxn id="20" idx="0"/>
          </p:cNvCxnSpPr>
          <p:nvPr/>
        </p:nvCxnSpPr>
        <p:spPr>
          <a:xfrm>
            <a:off x="4581640" y="3961844"/>
            <a:ext cx="2510" cy="310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5" idx="2"/>
            <a:endCxn id="22" idx="0"/>
          </p:cNvCxnSpPr>
          <p:nvPr/>
        </p:nvCxnSpPr>
        <p:spPr>
          <a:xfrm>
            <a:off x="6645405" y="3961842"/>
            <a:ext cx="2" cy="310070"/>
          </a:xfrm>
          <a:prstGeom prst="straightConnector1">
            <a:avLst/>
          </a:prstGeom>
          <a:ln w="63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2" idx="2"/>
            <a:endCxn id="23" idx="0"/>
          </p:cNvCxnSpPr>
          <p:nvPr/>
        </p:nvCxnSpPr>
        <p:spPr>
          <a:xfrm flipH="1">
            <a:off x="6645406" y="4889792"/>
            <a:ext cx="1" cy="391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3" idx="2"/>
            <a:endCxn id="25" idx="0"/>
          </p:cNvCxnSpPr>
          <p:nvPr/>
        </p:nvCxnSpPr>
        <p:spPr>
          <a:xfrm flipH="1">
            <a:off x="6645405" y="6212418"/>
            <a:ext cx="2" cy="193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23" idx="3"/>
            <a:endCxn id="17" idx="2"/>
          </p:cNvCxnSpPr>
          <p:nvPr/>
        </p:nvCxnSpPr>
        <p:spPr>
          <a:xfrm flipV="1">
            <a:off x="7275909" y="3791712"/>
            <a:ext cx="976565" cy="195528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777369" y="3352800"/>
            <a:ext cx="337431" cy="183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1" dirty="0"/>
              <a:t>No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813742" y="3352800"/>
            <a:ext cx="282258" cy="183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1" dirty="0"/>
              <a:t>No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271378" y="5600735"/>
            <a:ext cx="399416" cy="183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1" dirty="0"/>
              <a:t>No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85800" y="2625188"/>
            <a:ext cx="372899" cy="183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1" dirty="0"/>
              <a:t>Yes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328584" y="3960360"/>
            <a:ext cx="324095" cy="183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1" dirty="0"/>
              <a:t>Yes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112778" y="6236078"/>
            <a:ext cx="541893" cy="183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1" dirty="0"/>
              <a:t>Yes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2654223" y="532581"/>
            <a:ext cx="3861464" cy="545057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75" b="1" dirty="0"/>
              <a:t>Neonatal Early Onset-Sepsis Risk Calculator </a:t>
            </a:r>
          </a:p>
          <a:p>
            <a:pPr algn="ctr"/>
            <a:r>
              <a:rPr lang="en-US" sz="1575" b="1" dirty="0"/>
              <a:t>Process Flow ≥ 35 weeks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615886" y="1976846"/>
            <a:ext cx="289114" cy="183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1" dirty="0"/>
              <a:t>No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146285" y="4048324"/>
            <a:ext cx="1015174" cy="369855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514337"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</a:rPr>
              <a:t>Notify medical team</a:t>
            </a:r>
          </a:p>
        </p:txBody>
      </p:sp>
      <p:cxnSp>
        <p:nvCxnSpPr>
          <p:cNvPr id="61" name="Elbow Connector 60"/>
          <p:cNvCxnSpPr>
            <a:stCxn id="20" idx="2"/>
            <a:endCxn id="23" idx="1"/>
          </p:cNvCxnSpPr>
          <p:nvPr/>
        </p:nvCxnSpPr>
        <p:spPr>
          <a:xfrm rot="16200000" flipH="1">
            <a:off x="4853251" y="4585348"/>
            <a:ext cx="892550" cy="143075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281086" y="3977884"/>
            <a:ext cx="420284" cy="183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1" dirty="0"/>
              <a:t>Yes</a:t>
            </a:r>
          </a:p>
        </p:txBody>
      </p:sp>
      <p:cxnSp>
        <p:nvCxnSpPr>
          <p:cNvPr id="65" name="Straight Arrow Connector 64"/>
          <p:cNvCxnSpPr>
            <a:stCxn id="11" idx="2"/>
            <a:endCxn id="74" idx="0"/>
          </p:cNvCxnSpPr>
          <p:nvPr/>
        </p:nvCxnSpPr>
        <p:spPr>
          <a:xfrm>
            <a:off x="2652553" y="3716859"/>
            <a:ext cx="1319" cy="331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stCxn id="74" idx="2"/>
            <a:endCxn id="24" idx="2"/>
          </p:cNvCxnSpPr>
          <p:nvPr/>
        </p:nvCxnSpPr>
        <p:spPr>
          <a:xfrm rot="5400000" flipH="1">
            <a:off x="1505794" y="3270102"/>
            <a:ext cx="613591" cy="1682564"/>
          </a:xfrm>
          <a:prstGeom prst="bentConnector3">
            <a:avLst>
              <a:gd name="adj1" fmla="val -2095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681900" y="4271913"/>
            <a:ext cx="1804500" cy="582537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160731" indent="-160731" defTabSz="514337">
              <a:buFont typeface="Arial" panose="020B0604020202020204" pitchFamily="34" charset="0"/>
              <a:buChar char="•"/>
              <a:defRPr/>
            </a:pPr>
            <a:r>
              <a:rPr lang="en-US" sz="788" kern="0" dirty="0">
                <a:solidFill>
                  <a:prstClr val="black"/>
                </a:solidFill>
                <a:latin typeface="+mn-lt"/>
              </a:rPr>
              <a:t>Follow NEOSC recommendations </a:t>
            </a:r>
          </a:p>
          <a:p>
            <a:pPr marL="160731" indent="-160731" defTabSz="514337">
              <a:buFont typeface="Arial" panose="020B0604020202020204" pitchFamily="34" charset="0"/>
              <a:buChar char="•"/>
              <a:defRPr/>
            </a:pPr>
            <a:r>
              <a:rPr lang="en-US" sz="788" kern="0" dirty="0">
                <a:solidFill>
                  <a:prstClr val="black"/>
                </a:solidFill>
                <a:latin typeface="+mn-lt"/>
              </a:rPr>
              <a:t>Notify </a:t>
            </a:r>
            <a:r>
              <a:rPr lang="en-US" sz="788" kern="0" dirty="0" err="1">
                <a:solidFill>
                  <a:prstClr val="black"/>
                </a:solidFill>
                <a:latin typeface="+mn-lt"/>
              </a:rPr>
              <a:t>peds</a:t>
            </a:r>
            <a:r>
              <a:rPr lang="en-US" sz="788" kern="0" dirty="0">
                <a:solidFill>
                  <a:prstClr val="black"/>
                </a:solidFill>
                <a:latin typeface="+mn-lt"/>
              </a:rPr>
              <a:t> provider and obtain  necessary orders </a:t>
            </a:r>
            <a:r>
              <a:rPr lang="en-US" sz="788" kern="0" dirty="0" smtClean="0">
                <a:solidFill>
                  <a:prstClr val="black"/>
                </a:solidFill>
                <a:latin typeface="+mn-lt"/>
              </a:rPr>
              <a:t>per NEOSC and/or pediatrician/.neonatologist</a:t>
            </a:r>
            <a:endParaRPr lang="en-US" sz="788" kern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7" name="Diamond 46"/>
          <p:cNvSpPr/>
          <p:nvPr/>
        </p:nvSpPr>
        <p:spPr>
          <a:xfrm>
            <a:off x="6019433" y="3035303"/>
            <a:ext cx="1261006" cy="930838"/>
          </a:xfrm>
          <a:prstGeom prst="diamond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514337"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</a:rPr>
              <a:t>Clinical exam well appearing?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859088" y="4276424"/>
            <a:ext cx="1581662" cy="617880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160731" indent="-160731" defTabSz="514337">
              <a:buFont typeface="Arial" panose="020B0604020202020204" pitchFamily="34" charset="0"/>
              <a:buChar char="•"/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</a:rPr>
              <a:t>Follow NEOSC recommendations </a:t>
            </a:r>
          </a:p>
          <a:p>
            <a:pPr marL="160731" indent="-160731" defTabSz="514337">
              <a:buFont typeface="Arial" panose="020B0604020202020204" pitchFamily="34" charset="0"/>
              <a:buChar char="•"/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</a:rPr>
              <a:t>Notify </a:t>
            </a:r>
            <a:r>
              <a:rPr lang="en-US" sz="788" kern="0" dirty="0" err="1">
                <a:solidFill>
                  <a:prstClr val="black"/>
                </a:solidFill>
                <a:latin typeface="Calibri"/>
              </a:rPr>
              <a:t>peds</a:t>
            </a:r>
            <a:r>
              <a:rPr lang="en-US" sz="788" kern="0" dirty="0">
                <a:solidFill>
                  <a:prstClr val="black"/>
                </a:solidFill>
                <a:latin typeface="Calibri"/>
              </a:rPr>
              <a:t> provider and obtain  necessary orders per NEOSC recommendations</a:t>
            </a:r>
          </a:p>
        </p:txBody>
      </p:sp>
      <p:sp>
        <p:nvSpPr>
          <p:cNvPr id="50" name="Diamond 49"/>
          <p:cNvSpPr/>
          <p:nvPr/>
        </p:nvSpPr>
        <p:spPr>
          <a:xfrm>
            <a:off x="6019416" y="5286540"/>
            <a:ext cx="1261006" cy="930838"/>
          </a:xfrm>
          <a:prstGeom prst="diamond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514337"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</a:rPr>
              <a:t>More than 24 hours of age?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1811" t="8273" b="25657"/>
          <a:stretch/>
        </p:blipFill>
        <p:spPr>
          <a:xfrm>
            <a:off x="155105" y="4563181"/>
            <a:ext cx="3427765" cy="235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4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25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625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2" grpId="0" animBg="1"/>
      <p:bldP spid="23" grpId="0" animBg="1"/>
      <p:bldP spid="79" grpId="0"/>
      <p:bldP spid="4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600735"/>
            <a:ext cx="9144000" cy="1257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45886" y="1913190"/>
            <a:ext cx="1885950" cy="450433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514337">
              <a:defRPr/>
            </a:pPr>
            <a:r>
              <a:rPr lang="en-US" sz="844" kern="0" dirty="0">
                <a:solidFill>
                  <a:prstClr val="black"/>
                </a:solidFill>
                <a:latin typeface="Calibri"/>
              </a:rPr>
              <a:t>Nurse initiates </a:t>
            </a:r>
          </a:p>
          <a:p>
            <a:pPr algn="ctr" defTabSz="514337">
              <a:defRPr/>
            </a:pPr>
            <a:r>
              <a:rPr lang="en-US" sz="844" kern="0" dirty="0">
                <a:solidFill>
                  <a:prstClr val="black"/>
                </a:solidFill>
                <a:latin typeface="Calibri"/>
              </a:rPr>
              <a:t>Neonatal Early-Onset Sepsis Calculator (NEOSC)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9012" y="186948"/>
            <a:ext cx="1479102" cy="582168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514337">
              <a:defRPr/>
            </a:pPr>
            <a:r>
              <a:rPr lang="en-US" sz="844" b="1" kern="0" dirty="0">
                <a:solidFill>
                  <a:prstClr val="black"/>
                </a:solidFill>
                <a:latin typeface="Calibri"/>
              </a:rPr>
              <a:t>Report received from LD team on maternal risk factors for neonatal sepsis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73745" y="3275987"/>
            <a:ext cx="757616" cy="440872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514337"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</a:rPr>
              <a:t>Clinical exam = Clinical illness*</a:t>
            </a:r>
          </a:p>
        </p:txBody>
      </p:sp>
      <p:sp>
        <p:nvSpPr>
          <p:cNvPr id="13" name="Diamond 12"/>
          <p:cNvSpPr/>
          <p:nvPr/>
        </p:nvSpPr>
        <p:spPr>
          <a:xfrm>
            <a:off x="304800" y="1650775"/>
            <a:ext cx="1327527" cy="974411"/>
          </a:xfrm>
          <a:prstGeom prst="diamond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514337"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</a:rPr>
              <a:t>Assessment shows Clinical Illness*?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0704" y="1091623"/>
            <a:ext cx="1395718" cy="300086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514337"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</a:rPr>
              <a:t>Clinical assessment performed on infant</a:t>
            </a:r>
          </a:p>
        </p:txBody>
      </p:sp>
      <p:sp>
        <p:nvSpPr>
          <p:cNvPr id="15" name="Diamond 14"/>
          <p:cNvSpPr/>
          <p:nvPr/>
        </p:nvSpPr>
        <p:spPr>
          <a:xfrm>
            <a:off x="6014902" y="3031004"/>
            <a:ext cx="1261006" cy="930838"/>
          </a:xfrm>
          <a:prstGeom prst="diamond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514337"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</a:rPr>
              <a:t>Clinical exam well appearing?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12757" y="1579737"/>
            <a:ext cx="2058037" cy="1092237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160731" indent="-160731" defTabSz="514337">
              <a:buFont typeface="Arial" panose="020B0604020202020204" pitchFamily="34" charset="0"/>
              <a:buChar char="•"/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</a:rPr>
              <a:t>Select rate of early-onset sepsis per hospital incidence or use CDC incidence of 0.5/1000 live births,</a:t>
            </a:r>
          </a:p>
          <a:p>
            <a:pPr marL="160731" indent="-160731" defTabSz="514337">
              <a:buFont typeface="Arial" panose="020B0604020202020204" pitchFamily="34" charset="0"/>
              <a:buChar char="•"/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</a:rPr>
              <a:t>Complete NEOSC</a:t>
            </a:r>
          </a:p>
          <a:p>
            <a:pPr defTabSz="514337">
              <a:defRPr/>
            </a:pPr>
            <a:r>
              <a:rPr lang="en-US" sz="788" b="1" kern="0" dirty="0">
                <a:solidFill>
                  <a:prstClr val="black"/>
                </a:solidFill>
                <a:latin typeface="Calibri"/>
              </a:rPr>
              <a:t>Document in chart:</a:t>
            </a:r>
          </a:p>
          <a:p>
            <a:pPr marL="160731" indent="-160731" defTabSz="514337">
              <a:buFont typeface="Arial" panose="020B0604020202020204" pitchFamily="34" charset="0"/>
              <a:buChar char="•"/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</a:rPr>
              <a:t>EOS risk(s)</a:t>
            </a:r>
          </a:p>
          <a:p>
            <a:pPr marL="160731" indent="-160731" defTabSz="514337">
              <a:buFont typeface="Arial" panose="020B0604020202020204" pitchFamily="34" charset="0"/>
              <a:buChar char="•"/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</a:rPr>
              <a:t>Clinical presentation </a:t>
            </a:r>
          </a:p>
          <a:p>
            <a:pPr marL="160731" indent="-160731" defTabSz="514337">
              <a:buFont typeface="Arial" panose="020B0604020202020204" pitchFamily="34" charset="0"/>
              <a:buChar char="•"/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</a:rPr>
              <a:t>Clinical recommendation(s)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52722" y="3196423"/>
            <a:ext cx="1399505" cy="595289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514337"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</a:rPr>
              <a:t>Provide ongoing clinical assessments per NEOSC recommendations</a:t>
            </a:r>
          </a:p>
        </p:txBody>
      </p:sp>
      <p:sp>
        <p:nvSpPr>
          <p:cNvPr id="18" name="Diamond 17"/>
          <p:cNvSpPr/>
          <p:nvPr/>
        </p:nvSpPr>
        <p:spPr>
          <a:xfrm>
            <a:off x="3951137" y="3031006"/>
            <a:ext cx="1261006" cy="930838"/>
          </a:xfrm>
          <a:prstGeom prst="diamond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514337"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</a:rPr>
              <a:t>Clinical exam = equivocal?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854576" y="4271912"/>
            <a:ext cx="1581662" cy="617880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160731" indent="-160731" defTabSz="514337">
              <a:buFont typeface="Arial" panose="020B0604020202020204" pitchFamily="34" charset="0"/>
              <a:buChar char="•"/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</a:rPr>
              <a:t>Follow NEOSC recommendations </a:t>
            </a:r>
          </a:p>
          <a:p>
            <a:pPr marL="160731" indent="-160731" defTabSz="514337">
              <a:buFont typeface="Arial" panose="020B0604020202020204" pitchFamily="34" charset="0"/>
              <a:buChar char="•"/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</a:rPr>
              <a:t>Notify </a:t>
            </a:r>
            <a:r>
              <a:rPr lang="en-US" sz="788" kern="0" dirty="0" err="1">
                <a:solidFill>
                  <a:prstClr val="black"/>
                </a:solidFill>
                <a:latin typeface="Calibri"/>
              </a:rPr>
              <a:t>peds</a:t>
            </a:r>
            <a:r>
              <a:rPr lang="en-US" sz="788" kern="0" dirty="0">
                <a:solidFill>
                  <a:prstClr val="black"/>
                </a:solidFill>
                <a:latin typeface="Calibri"/>
              </a:rPr>
              <a:t> provider and obtain  necessary orders per NEOSC recommendations</a:t>
            </a:r>
          </a:p>
        </p:txBody>
      </p:sp>
      <p:sp>
        <p:nvSpPr>
          <p:cNvPr id="23" name="Diamond 22"/>
          <p:cNvSpPr/>
          <p:nvPr/>
        </p:nvSpPr>
        <p:spPr>
          <a:xfrm>
            <a:off x="6014903" y="5281581"/>
            <a:ext cx="1261006" cy="930838"/>
          </a:xfrm>
          <a:prstGeom prst="diamond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514337"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</a:rPr>
              <a:t>More than 24 hours of age?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56920" y="3443405"/>
            <a:ext cx="1628776" cy="361184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514337">
              <a:defRPr/>
            </a:pPr>
            <a:r>
              <a:rPr lang="en-US" sz="900" kern="0" dirty="0">
                <a:solidFill>
                  <a:prstClr val="black"/>
                </a:solidFill>
                <a:latin typeface="Calibri"/>
              </a:rPr>
              <a:t>Updated NICU/SCN staff and vitals per NICU/SCN protocol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112778" y="6405713"/>
            <a:ext cx="1065254" cy="306161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514337">
              <a:defRPr/>
            </a:pPr>
            <a:r>
              <a:rPr lang="en-US" sz="900" kern="0" dirty="0">
                <a:solidFill>
                  <a:prstClr val="black"/>
                </a:solidFill>
                <a:latin typeface="Calibri"/>
              </a:rPr>
              <a:t>Provide routine care per policy</a:t>
            </a:r>
          </a:p>
        </p:txBody>
      </p:sp>
      <p:cxnSp>
        <p:nvCxnSpPr>
          <p:cNvPr id="27" name="Straight Arrow Connector 26"/>
          <p:cNvCxnSpPr>
            <a:stCxn id="10" idx="2"/>
            <a:endCxn id="14" idx="0"/>
          </p:cNvCxnSpPr>
          <p:nvPr/>
        </p:nvCxnSpPr>
        <p:spPr>
          <a:xfrm>
            <a:off x="968563" y="769116"/>
            <a:ext cx="0" cy="322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2"/>
            <a:endCxn id="13" idx="0"/>
          </p:cNvCxnSpPr>
          <p:nvPr/>
        </p:nvCxnSpPr>
        <p:spPr>
          <a:xfrm>
            <a:off x="968563" y="1391709"/>
            <a:ext cx="1" cy="259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3" idx="2"/>
            <a:endCxn id="24" idx="0"/>
          </p:cNvCxnSpPr>
          <p:nvPr/>
        </p:nvCxnSpPr>
        <p:spPr>
          <a:xfrm>
            <a:off x="968564" y="2625186"/>
            <a:ext cx="2744" cy="818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3"/>
            <a:endCxn id="9" idx="1"/>
          </p:cNvCxnSpPr>
          <p:nvPr/>
        </p:nvCxnSpPr>
        <p:spPr>
          <a:xfrm>
            <a:off x="1632327" y="2137981"/>
            <a:ext cx="913559" cy="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9" idx="3"/>
            <a:endCxn id="16" idx="1"/>
          </p:cNvCxnSpPr>
          <p:nvPr/>
        </p:nvCxnSpPr>
        <p:spPr>
          <a:xfrm>
            <a:off x="4431836" y="2123011"/>
            <a:ext cx="1180921" cy="2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6" idx="2"/>
            <a:endCxn id="15" idx="0"/>
          </p:cNvCxnSpPr>
          <p:nvPr/>
        </p:nvCxnSpPr>
        <p:spPr>
          <a:xfrm>
            <a:off x="6641776" y="2671974"/>
            <a:ext cx="3629" cy="359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7" idx="1"/>
            <a:endCxn id="15" idx="3"/>
          </p:cNvCxnSpPr>
          <p:nvPr/>
        </p:nvCxnSpPr>
        <p:spPr>
          <a:xfrm flipH="1">
            <a:off x="7275908" y="3494067"/>
            <a:ext cx="276815" cy="2356"/>
          </a:xfrm>
          <a:prstGeom prst="straightConnector1">
            <a:avLst/>
          </a:prstGeom>
          <a:ln w="63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5" idx="1"/>
            <a:endCxn id="18" idx="3"/>
          </p:cNvCxnSpPr>
          <p:nvPr/>
        </p:nvCxnSpPr>
        <p:spPr>
          <a:xfrm flipH="1">
            <a:off x="5212142" y="3496423"/>
            <a:ext cx="802760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8" idx="1"/>
            <a:endCxn id="11" idx="3"/>
          </p:cNvCxnSpPr>
          <p:nvPr/>
        </p:nvCxnSpPr>
        <p:spPr>
          <a:xfrm flipH="1" flipV="1">
            <a:off x="3031361" y="3496423"/>
            <a:ext cx="9197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8" idx="2"/>
            <a:endCxn id="20" idx="0"/>
          </p:cNvCxnSpPr>
          <p:nvPr/>
        </p:nvCxnSpPr>
        <p:spPr>
          <a:xfrm>
            <a:off x="4581640" y="3961844"/>
            <a:ext cx="2510" cy="310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5" idx="2"/>
            <a:endCxn id="22" idx="0"/>
          </p:cNvCxnSpPr>
          <p:nvPr/>
        </p:nvCxnSpPr>
        <p:spPr>
          <a:xfrm>
            <a:off x="6645405" y="3961842"/>
            <a:ext cx="2" cy="310070"/>
          </a:xfrm>
          <a:prstGeom prst="straightConnector1">
            <a:avLst/>
          </a:prstGeom>
          <a:ln w="63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2" idx="2"/>
            <a:endCxn id="23" idx="0"/>
          </p:cNvCxnSpPr>
          <p:nvPr/>
        </p:nvCxnSpPr>
        <p:spPr>
          <a:xfrm flipH="1">
            <a:off x="6645406" y="4889792"/>
            <a:ext cx="1" cy="391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3" idx="2"/>
            <a:endCxn id="25" idx="0"/>
          </p:cNvCxnSpPr>
          <p:nvPr/>
        </p:nvCxnSpPr>
        <p:spPr>
          <a:xfrm flipH="1">
            <a:off x="6645405" y="6212418"/>
            <a:ext cx="2" cy="193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23" idx="3"/>
            <a:endCxn id="17" idx="2"/>
          </p:cNvCxnSpPr>
          <p:nvPr/>
        </p:nvCxnSpPr>
        <p:spPr>
          <a:xfrm flipV="1">
            <a:off x="7275909" y="3791712"/>
            <a:ext cx="976565" cy="195528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777369" y="3352800"/>
            <a:ext cx="337431" cy="183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1" dirty="0"/>
              <a:t>No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813742" y="3352800"/>
            <a:ext cx="282258" cy="183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1" dirty="0"/>
              <a:t>No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271378" y="5600735"/>
            <a:ext cx="399416" cy="183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1" dirty="0"/>
              <a:t>No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85800" y="2625188"/>
            <a:ext cx="372899" cy="183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1" dirty="0"/>
              <a:t>Yes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328584" y="3960360"/>
            <a:ext cx="324095" cy="183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1" dirty="0"/>
              <a:t>Yes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274451" y="6217437"/>
            <a:ext cx="482471" cy="183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1" dirty="0"/>
              <a:t>Yes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2654223" y="532581"/>
            <a:ext cx="3861464" cy="545057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75" b="1" dirty="0"/>
              <a:t>Neonatal Early Onset-Sepsis Risk Calculator </a:t>
            </a:r>
          </a:p>
          <a:p>
            <a:pPr algn="ctr"/>
            <a:r>
              <a:rPr lang="en-US" sz="1575" b="1" dirty="0"/>
              <a:t>Process Flow ≥ 35 weeks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615886" y="1976846"/>
            <a:ext cx="289114" cy="183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1" dirty="0"/>
              <a:t>No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146285" y="4048324"/>
            <a:ext cx="1015174" cy="369855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514337"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</a:rPr>
              <a:t>Notify medical team</a:t>
            </a:r>
          </a:p>
        </p:txBody>
      </p:sp>
      <p:cxnSp>
        <p:nvCxnSpPr>
          <p:cNvPr id="61" name="Elbow Connector 60"/>
          <p:cNvCxnSpPr>
            <a:stCxn id="20" idx="2"/>
            <a:endCxn id="23" idx="1"/>
          </p:cNvCxnSpPr>
          <p:nvPr/>
        </p:nvCxnSpPr>
        <p:spPr>
          <a:xfrm rot="16200000" flipH="1">
            <a:off x="4853251" y="4585348"/>
            <a:ext cx="892550" cy="143075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281086" y="3977884"/>
            <a:ext cx="420284" cy="183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1" dirty="0"/>
              <a:t>Yes</a:t>
            </a:r>
          </a:p>
        </p:txBody>
      </p:sp>
      <p:cxnSp>
        <p:nvCxnSpPr>
          <p:cNvPr id="65" name="Straight Arrow Connector 64"/>
          <p:cNvCxnSpPr>
            <a:stCxn id="11" idx="2"/>
            <a:endCxn id="74" idx="0"/>
          </p:cNvCxnSpPr>
          <p:nvPr/>
        </p:nvCxnSpPr>
        <p:spPr>
          <a:xfrm>
            <a:off x="2652553" y="3716859"/>
            <a:ext cx="1319" cy="331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stCxn id="74" idx="2"/>
            <a:endCxn id="24" idx="2"/>
          </p:cNvCxnSpPr>
          <p:nvPr/>
        </p:nvCxnSpPr>
        <p:spPr>
          <a:xfrm rot="5400000" flipH="1">
            <a:off x="1505794" y="3270102"/>
            <a:ext cx="613591" cy="1682564"/>
          </a:xfrm>
          <a:prstGeom prst="bentConnector3">
            <a:avLst>
              <a:gd name="adj1" fmla="val -2095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681900" y="4271913"/>
            <a:ext cx="1804500" cy="582537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160731" indent="-160731" defTabSz="514337">
              <a:buFont typeface="Arial" panose="020B0604020202020204" pitchFamily="34" charset="0"/>
              <a:buChar char="•"/>
              <a:defRPr/>
            </a:pPr>
            <a:r>
              <a:rPr lang="en-US" sz="788" kern="0" dirty="0">
                <a:solidFill>
                  <a:prstClr val="black"/>
                </a:solidFill>
                <a:latin typeface="+mn-lt"/>
              </a:rPr>
              <a:t>Follow NEOSC recommendations </a:t>
            </a:r>
          </a:p>
          <a:p>
            <a:pPr marL="160731" indent="-160731" defTabSz="514337">
              <a:buFont typeface="Arial" panose="020B0604020202020204" pitchFamily="34" charset="0"/>
              <a:buChar char="•"/>
              <a:defRPr/>
            </a:pPr>
            <a:r>
              <a:rPr lang="en-US" sz="788" kern="0" dirty="0">
                <a:solidFill>
                  <a:prstClr val="black"/>
                </a:solidFill>
                <a:latin typeface="+mn-lt"/>
              </a:rPr>
              <a:t>Notify </a:t>
            </a:r>
            <a:r>
              <a:rPr lang="en-US" sz="788" kern="0" dirty="0" err="1">
                <a:solidFill>
                  <a:prstClr val="black"/>
                </a:solidFill>
                <a:latin typeface="+mn-lt"/>
              </a:rPr>
              <a:t>peds</a:t>
            </a:r>
            <a:r>
              <a:rPr lang="en-US" sz="788" kern="0" dirty="0">
                <a:solidFill>
                  <a:prstClr val="black"/>
                </a:solidFill>
                <a:latin typeface="+mn-lt"/>
              </a:rPr>
              <a:t> provider and obtain  necessary orders </a:t>
            </a:r>
            <a:r>
              <a:rPr lang="en-US" sz="788" kern="0" dirty="0" smtClean="0">
                <a:solidFill>
                  <a:prstClr val="black"/>
                </a:solidFill>
                <a:latin typeface="+mn-lt"/>
              </a:rPr>
              <a:t>per NEOSC and/or pediatrician/.neonatologist</a:t>
            </a:r>
            <a:endParaRPr lang="en-US" sz="788" kern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7" name="Diamond 46"/>
          <p:cNvSpPr/>
          <p:nvPr/>
        </p:nvSpPr>
        <p:spPr>
          <a:xfrm>
            <a:off x="6019433" y="3035303"/>
            <a:ext cx="1261006" cy="930838"/>
          </a:xfrm>
          <a:prstGeom prst="diamond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514337"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</a:rPr>
              <a:t>Clinical exam well appearing?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859088" y="4276424"/>
            <a:ext cx="1581662" cy="617880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160731" indent="-160731" defTabSz="514337">
              <a:buFont typeface="Arial" panose="020B0604020202020204" pitchFamily="34" charset="0"/>
              <a:buChar char="•"/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</a:rPr>
              <a:t>Follow NEOSC recommendations </a:t>
            </a:r>
          </a:p>
          <a:p>
            <a:pPr marL="160731" indent="-160731" defTabSz="514337">
              <a:buFont typeface="Arial" panose="020B0604020202020204" pitchFamily="34" charset="0"/>
              <a:buChar char="•"/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</a:rPr>
              <a:t>Notify </a:t>
            </a:r>
            <a:r>
              <a:rPr lang="en-US" sz="788" kern="0" dirty="0" err="1">
                <a:solidFill>
                  <a:prstClr val="black"/>
                </a:solidFill>
                <a:latin typeface="Calibri"/>
              </a:rPr>
              <a:t>peds</a:t>
            </a:r>
            <a:r>
              <a:rPr lang="en-US" sz="788" kern="0" dirty="0">
                <a:solidFill>
                  <a:prstClr val="black"/>
                </a:solidFill>
                <a:latin typeface="Calibri"/>
              </a:rPr>
              <a:t> provider and obtain  necessary orders per NEOSC recommendations</a:t>
            </a:r>
          </a:p>
        </p:txBody>
      </p:sp>
      <p:sp>
        <p:nvSpPr>
          <p:cNvPr id="50" name="Diamond 49"/>
          <p:cNvSpPr/>
          <p:nvPr/>
        </p:nvSpPr>
        <p:spPr>
          <a:xfrm>
            <a:off x="6019416" y="5286540"/>
            <a:ext cx="1261006" cy="930838"/>
          </a:xfrm>
          <a:prstGeom prst="diamond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514337">
              <a:defRPr/>
            </a:pPr>
            <a:r>
              <a:rPr lang="en-US" sz="788" kern="0" dirty="0">
                <a:solidFill>
                  <a:prstClr val="black"/>
                </a:solidFill>
                <a:latin typeface="Calibri"/>
              </a:rPr>
              <a:t>More than 24 hours of age?</a:t>
            </a:r>
          </a:p>
        </p:txBody>
      </p:sp>
      <p:sp>
        <p:nvSpPr>
          <p:cNvPr id="2" name="Flowchart: Alternate Process 1"/>
          <p:cNvSpPr/>
          <p:nvPr/>
        </p:nvSpPr>
        <p:spPr>
          <a:xfrm>
            <a:off x="331554" y="5035851"/>
            <a:ext cx="2624896" cy="155675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/>
              <a:t>Clinical Exam: </a:t>
            </a:r>
          </a:p>
          <a:p>
            <a:pPr algn="ctr"/>
            <a:endParaRPr lang="en-US" b="1" u="sng" dirty="0" smtClean="0"/>
          </a:p>
          <a:p>
            <a:pPr algn="ctr"/>
            <a:r>
              <a:rPr lang="en-US" dirty="0" smtClean="0"/>
              <a:t>Newborn is now grunting and </a:t>
            </a:r>
            <a:r>
              <a:rPr lang="en-US" dirty="0" err="1" smtClean="0"/>
              <a:t>tachypneic</a:t>
            </a:r>
            <a:endParaRPr lang="en-US" dirty="0" smtClean="0"/>
          </a:p>
          <a:p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281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6" y="36786"/>
            <a:ext cx="6526925" cy="1143000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Resources in ILPQC Toolkit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276" y="5791200"/>
            <a:ext cx="9172259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0746"/>
            <a:ext cx="6755524" cy="4525963"/>
          </a:xfrm>
        </p:spPr>
        <p:txBody>
          <a:bodyPr/>
          <a:lstStyle/>
          <a:p>
            <a:pPr>
              <a:buClr>
                <a:srgbClr val="F58466"/>
              </a:buClr>
            </a:pPr>
            <a:r>
              <a:rPr lang="en-US" sz="2400" dirty="0" smtClean="0">
                <a:hlinkClick r:id="rId3"/>
              </a:rPr>
              <a:t>Kaiser Sepsis Integration </a:t>
            </a:r>
            <a:r>
              <a:rPr lang="en-US" sz="2400" dirty="0" smtClean="0"/>
              <a:t>feedback tool</a:t>
            </a:r>
          </a:p>
          <a:p>
            <a:pPr lvl="1">
              <a:buClr>
                <a:srgbClr val="F58466"/>
              </a:buClr>
            </a:pPr>
            <a:r>
              <a:rPr lang="en-US" sz="2000" dirty="0" smtClean="0"/>
              <a:t>Helps QI team identify key players in the implementation process</a:t>
            </a:r>
          </a:p>
          <a:p>
            <a:pPr lvl="1">
              <a:buClr>
                <a:srgbClr val="F58466"/>
              </a:buClr>
            </a:pPr>
            <a:endParaRPr lang="en-US" sz="2000" dirty="0" smtClean="0"/>
          </a:p>
          <a:p>
            <a:pPr lvl="1">
              <a:buClr>
                <a:srgbClr val="F58466"/>
              </a:buClr>
            </a:pPr>
            <a:endParaRPr lang="en-US" sz="2000" dirty="0" smtClean="0"/>
          </a:p>
          <a:p>
            <a:pPr>
              <a:buClr>
                <a:srgbClr val="F58466"/>
              </a:buClr>
            </a:pPr>
            <a:r>
              <a:rPr lang="en-US" sz="2400" dirty="0" smtClean="0">
                <a:hlinkClick r:id="rId4"/>
              </a:rPr>
              <a:t>Kaiser NEOSC EMR Integration </a:t>
            </a:r>
            <a:r>
              <a:rPr lang="en-US" sz="2400" dirty="0" smtClean="0"/>
              <a:t>Tool</a:t>
            </a:r>
          </a:p>
          <a:p>
            <a:pPr lvl="1">
              <a:buClr>
                <a:srgbClr val="F58466"/>
              </a:buClr>
            </a:pPr>
            <a:r>
              <a:rPr lang="en-US" sz="2000" dirty="0" smtClean="0"/>
              <a:t>Article to assist with buy-in to support EMR integration</a:t>
            </a:r>
          </a:p>
          <a:p>
            <a:pPr lvl="1">
              <a:buClr>
                <a:srgbClr val="F58466"/>
              </a:buClr>
            </a:pPr>
            <a:endParaRPr lang="en-US" sz="2000" dirty="0" smtClean="0"/>
          </a:p>
          <a:p>
            <a:pPr lvl="1">
              <a:buClr>
                <a:srgbClr val="F58466"/>
              </a:buClr>
            </a:pPr>
            <a:endParaRPr lang="en-US" sz="2000" dirty="0" smtClean="0"/>
          </a:p>
          <a:p>
            <a:pPr>
              <a:buClr>
                <a:srgbClr val="F58466"/>
              </a:buClr>
            </a:pPr>
            <a:r>
              <a:rPr lang="en-US" sz="2400" dirty="0" smtClean="0">
                <a:hlinkClick r:id="rId5"/>
              </a:rPr>
              <a:t>Sample Algorithm </a:t>
            </a:r>
            <a:r>
              <a:rPr lang="en-US" sz="2400" dirty="0" smtClean="0"/>
              <a:t>from ILPQC Hospital</a:t>
            </a:r>
          </a:p>
          <a:p>
            <a:pPr lvl="1">
              <a:buClr>
                <a:srgbClr val="F58466"/>
              </a:buClr>
            </a:pPr>
            <a:r>
              <a:rPr lang="en-US" sz="2000" dirty="0" smtClean="0"/>
              <a:t>FHN shares integration algorithm </a:t>
            </a:r>
          </a:p>
          <a:p>
            <a:pPr lvl="1">
              <a:buClr>
                <a:srgbClr val="F58466"/>
              </a:buClr>
            </a:pPr>
            <a:endParaRPr lang="en-US" sz="2000" dirty="0" smtClean="0"/>
          </a:p>
          <a:p>
            <a:pPr lvl="1">
              <a:buClr>
                <a:srgbClr val="F58466"/>
              </a:buClr>
            </a:pPr>
            <a:endParaRPr lang="en-US" sz="2000" dirty="0" smtClean="0"/>
          </a:p>
          <a:p>
            <a:pPr>
              <a:buClr>
                <a:srgbClr val="F58466"/>
              </a:buClr>
            </a:pPr>
            <a:r>
              <a:rPr lang="en-US" sz="2400" dirty="0"/>
              <a:t>Risk </a:t>
            </a:r>
            <a:r>
              <a:rPr lang="en-US" sz="2400" dirty="0" smtClean="0"/>
              <a:t>Calculator </a:t>
            </a:r>
            <a:r>
              <a:rPr lang="en-US" sz="2400" dirty="0" smtClean="0">
                <a:hlinkClick r:id="rId6"/>
              </a:rPr>
              <a:t>Training </a:t>
            </a:r>
            <a:r>
              <a:rPr lang="en-US" sz="2400" dirty="0">
                <a:hlinkClick r:id="rId6"/>
              </a:rPr>
              <a:t>Video </a:t>
            </a:r>
            <a:endParaRPr lang="en-US" sz="2400" dirty="0"/>
          </a:p>
          <a:p>
            <a:pPr lvl="1">
              <a:buClr>
                <a:srgbClr val="F58466"/>
              </a:buClr>
            </a:pPr>
            <a:r>
              <a:rPr lang="en-US" sz="2000" dirty="0"/>
              <a:t>Can be used for provider &amp; </a:t>
            </a:r>
            <a:r>
              <a:rPr lang="en-US" sz="2000" dirty="0" smtClean="0"/>
              <a:t>nurse </a:t>
            </a:r>
            <a:r>
              <a:rPr lang="en-US" sz="2000" dirty="0"/>
              <a:t>training</a:t>
            </a:r>
          </a:p>
          <a:p>
            <a:pPr>
              <a:buClr>
                <a:srgbClr val="F58466"/>
              </a:buClr>
            </a:pPr>
            <a:endParaRPr lang="en-US" sz="1800" dirty="0"/>
          </a:p>
          <a:p>
            <a:pPr>
              <a:buClr>
                <a:srgbClr val="F58466"/>
              </a:buClr>
            </a:pPr>
            <a:endParaRPr lang="en-US" sz="1800" dirty="0"/>
          </a:p>
          <a:p>
            <a:pPr marL="0" indent="0">
              <a:buClr>
                <a:srgbClr val="F58466"/>
              </a:buClr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A795C-50BE-462B-8B70-BD2F9F6A8888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34583" t="12593" r="34167" b="11851"/>
          <a:stretch/>
        </p:blipFill>
        <p:spPr>
          <a:xfrm>
            <a:off x="5388535" y="883823"/>
            <a:ext cx="1676400" cy="2279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3527" y="2232566"/>
            <a:ext cx="1762679" cy="232148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2977" y="3799022"/>
            <a:ext cx="1676400" cy="191325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55567" y="5443632"/>
            <a:ext cx="2786532" cy="1357867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055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3962400"/>
            <a:ext cx="7772400" cy="1612893"/>
          </a:xfrm>
          <a:noFill/>
        </p:spPr>
        <p:txBody>
          <a:bodyPr/>
          <a:lstStyle/>
          <a:p>
            <a:r>
              <a:rPr lang="en-US" sz="3600" dirty="0" smtClean="0">
                <a:solidFill>
                  <a:srgbClr val="F58466"/>
                </a:solidFill>
                <a:latin typeface="Goudy Old Style" pitchFamily="18" charset="0"/>
              </a:rPr>
              <a:t>Team Talk:</a:t>
            </a:r>
            <a:endParaRPr lang="en-US" sz="3600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A795C-50BE-462B-8B70-BD2F9F6A8888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95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140" y="4419600"/>
            <a:ext cx="4694555" cy="1292662"/>
          </a:xfrm>
        </p:spPr>
        <p:txBody>
          <a:bodyPr/>
          <a:lstStyle/>
          <a:p>
            <a:pPr algn="ctr"/>
            <a:r>
              <a:rPr lang="en-US" sz="1400" dirty="0" smtClean="0"/>
              <a:t>Alton Memorial is a member of BJC Healthcare, one of the nations largest non-profit healthcare organizations. BJC serves patients in St. Louis, Southern Illinois and Mid-Missouri in its 15 hospitals and multiple outpatient locations.  Since 1937, Alton Memorial has served the greater Alton community and five surrounding counties. </a:t>
            </a:r>
            <a:endParaRPr lang="en-US" sz="1400" dirty="0"/>
          </a:p>
        </p:txBody>
      </p:sp>
      <p:pic>
        <p:nvPicPr>
          <p:cNvPr id="1026" name="Picture 2" descr="Alton Memorial Hospital | Department of Surgery | Washington University in  St. Lou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0" y="1660869"/>
            <a:ext cx="389960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7340"/>
            <a:ext cx="5346192" cy="896112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4343400" y="1676401"/>
            <a:ext cx="4773295" cy="46474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2019 Statistics </a:t>
            </a:r>
          </a:p>
          <a:p>
            <a:pPr algn="ctr"/>
            <a:r>
              <a:rPr lang="en-US" kern="0" dirty="0" smtClean="0"/>
              <a:t>Employees </a:t>
            </a:r>
          </a:p>
          <a:p>
            <a:pPr algn="ctr"/>
            <a:r>
              <a:rPr lang="en-US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871</a:t>
            </a:r>
          </a:p>
          <a:p>
            <a:pPr algn="ctr"/>
            <a:r>
              <a:rPr lang="en-US" kern="0" dirty="0" smtClean="0"/>
              <a:t>Physicians</a:t>
            </a:r>
          </a:p>
          <a:p>
            <a:pPr algn="ctr"/>
            <a:r>
              <a:rPr lang="en-US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362</a:t>
            </a:r>
          </a:p>
          <a:p>
            <a:pPr algn="ctr"/>
            <a:r>
              <a:rPr lang="en-US" kern="0" dirty="0" smtClean="0"/>
              <a:t>Staffed Beds</a:t>
            </a:r>
          </a:p>
          <a:p>
            <a:pPr algn="ctr"/>
            <a:r>
              <a:rPr lang="en-US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150</a:t>
            </a:r>
          </a:p>
          <a:p>
            <a:pPr algn="ctr"/>
            <a:r>
              <a:rPr lang="en-US" kern="0" dirty="0" smtClean="0"/>
              <a:t>Inpatient admissions</a:t>
            </a:r>
          </a:p>
          <a:p>
            <a:pPr algn="ctr"/>
            <a:r>
              <a:rPr lang="en-US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7,022</a:t>
            </a:r>
          </a:p>
          <a:p>
            <a:pPr algn="ctr"/>
            <a:r>
              <a:rPr lang="en-US" kern="0" dirty="0" smtClean="0"/>
              <a:t>Outpatient Surgery Visits</a:t>
            </a:r>
          </a:p>
          <a:p>
            <a:pPr algn="ctr"/>
            <a:r>
              <a:rPr lang="en-US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2,894</a:t>
            </a:r>
          </a:p>
          <a:p>
            <a:pPr algn="ctr"/>
            <a:r>
              <a:rPr lang="en-US" kern="0" dirty="0" smtClean="0"/>
              <a:t>Emergency Room Visits </a:t>
            </a:r>
          </a:p>
          <a:p>
            <a:pPr algn="ctr"/>
            <a:r>
              <a:rPr lang="en-US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37,018</a:t>
            </a:r>
          </a:p>
          <a:p>
            <a:pPr algn="ctr"/>
            <a:r>
              <a:rPr lang="en-US" kern="0" dirty="0" smtClean="0"/>
              <a:t>Deliveries</a:t>
            </a:r>
          </a:p>
          <a:p>
            <a:pPr algn="ctr"/>
            <a:r>
              <a:rPr lang="en-US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843 </a:t>
            </a:r>
            <a:r>
              <a:rPr lang="en-US" kern="0" dirty="0" smtClean="0"/>
              <a:t> </a:t>
            </a:r>
          </a:p>
          <a:p>
            <a:pPr algn="ctr"/>
            <a:r>
              <a:rPr lang="en-US" sz="1400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(Level 2a Nursery Member Southern Illinois Perinatal </a:t>
            </a:r>
            <a:r>
              <a:rPr lang="en-US" sz="1400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r>
              <a:rPr lang="en-US" sz="1400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etwork )</a:t>
            </a:r>
            <a:r>
              <a:rPr lang="en-US" sz="1400" kern="0" dirty="0" smtClean="0"/>
              <a:t> </a:t>
            </a:r>
          </a:p>
          <a:p>
            <a:pPr algn="ctr"/>
            <a:r>
              <a:rPr lang="en-US" kern="0" dirty="0" smtClean="0"/>
              <a:t>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0380992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6800" y="304800"/>
            <a:ext cx="8681719" cy="430887"/>
          </a:xfrm>
        </p:spPr>
        <p:txBody>
          <a:bodyPr/>
          <a:lstStyle/>
          <a:p>
            <a:r>
              <a:rPr lang="en-US" sz="3200" dirty="0" smtClean="0">
                <a:solidFill>
                  <a:srgbClr val="F58466"/>
                </a:solidFill>
                <a:latin typeface="Goudy Old Style" panose="02020502050305020303"/>
              </a:rPr>
              <a:t>BJC- Pediatric Clinical Quality Council </a:t>
            </a:r>
            <a:endParaRPr lang="en-US" sz="3200" dirty="0">
              <a:solidFill>
                <a:srgbClr val="F58466"/>
              </a:solidFill>
              <a:latin typeface="Goudy Old Style" panose="02020502050305020303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38200"/>
            <a:ext cx="8430895" cy="5232202"/>
          </a:xfrm>
        </p:spPr>
        <p:txBody>
          <a:bodyPr/>
          <a:lstStyle/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Goal of Our BJC Team:</a:t>
            </a:r>
          </a:p>
          <a:p>
            <a:pPr lvl="1"/>
            <a:r>
              <a:rPr lang="en-US" sz="1600" dirty="0" smtClean="0"/>
              <a:t>Our pediatric and newborn patients will receive the same standard of care in all our facilities</a:t>
            </a:r>
            <a:endParaRPr lang="en-US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Past Projects Newborn Medicine:</a:t>
            </a:r>
          </a:p>
          <a:p>
            <a:pPr lvl="1"/>
            <a:r>
              <a:rPr lang="en-US" sz="1600" dirty="0" smtClean="0"/>
              <a:t>Maternal/Neonatal NAS Screening/Management </a:t>
            </a:r>
            <a:r>
              <a:rPr lang="en-US" sz="1600" dirty="0"/>
              <a:t>Guidelines(2018) </a:t>
            </a:r>
            <a:endParaRPr lang="en-US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1600" dirty="0" smtClean="0"/>
              <a:t>Neonatal Hypoglycemic Management Guideline (2019) </a:t>
            </a:r>
          </a:p>
          <a:p>
            <a:pPr lvl="1"/>
            <a:r>
              <a:rPr lang="en-US" sz="1600" dirty="0" smtClean="0"/>
              <a:t>Newborn Sepsis Guidelines (2019) </a:t>
            </a:r>
          </a:p>
          <a:p>
            <a:pPr lvl="2"/>
            <a:r>
              <a:rPr lang="en-US" sz="1600" dirty="0" smtClean="0"/>
              <a:t>BJC Preterm Newborn Sepsis Risk Assessment &lt;35 weeks </a:t>
            </a:r>
          </a:p>
          <a:p>
            <a:pPr lvl="2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BJC Newborn Sepsis Risk Assessment Guideline&gt; 35 weeks</a:t>
            </a:r>
          </a:p>
          <a:p>
            <a:pPr lvl="2"/>
            <a:r>
              <a:rPr lang="en-US" sz="1600" dirty="0" smtClean="0"/>
              <a:t>BJC Sick Neonate Sepsis Treatment Guideline 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Current Project :</a:t>
            </a:r>
          </a:p>
          <a:p>
            <a:pPr lvl="1"/>
            <a:r>
              <a:rPr lang="en-US" sz="1600" dirty="0" smtClean="0"/>
              <a:t>Safe sleep(2020-Present) </a:t>
            </a:r>
            <a:endParaRPr lang="en-US" sz="1600" dirty="0"/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ILPQC Projects:</a:t>
            </a:r>
          </a:p>
          <a:p>
            <a:pPr lvl="1"/>
            <a:r>
              <a:rPr lang="en-US" sz="1600" dirty="0" smtClean="0"/>
              <a:t>PVB </a:t>
            </a:r>
          </a:p>
          <a:p>
            <a:pPr lvl="1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BASIC ---(Team Members Kathie Wuellner MD, Jessica Mossman RN, Renee Strowmatt RN) </a:t>
            </a:r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AMH Projects:</a:t>
            </a:r>
          </a:p>
          <a:p>
            <a:pPr lvl="1"/>
            <a:r>
              <a:rPr lang="en-US" sz="1600" dirty="0" smtClean="0"/>
              <a:t>Baby Friendly(2016-2021) Redesignation(2021)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58067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469" y="-123408"/>
            <a:ext cx="5388335" cy="698140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5306" y="1089749"/>
            <a:ext cx="3601163" cy="4555093"/>
          </a:xfrm>
        </p:spPr>
        <p:txBody>
          <a:bodyPr/>
          <a:lstStyle/>
          <a:p>
            <a:r>
              <a:rPr lang="en-US" dirty="0" smtClean="0">
                <a:solidFill>
                  <a:srgbClr val="F58466"/>
                </a:solidFill>
                <a:latin typeface="Goudy Old Style" panose="02020502050305020303"/>
              </a:rPr>
              <a:t>BJC Newborn Sepsis Risk Assessment Guideline: </a:t>
            </a:r>
            <a:r>
              <a:rPr lang="en-US" b="0" dirty="0">
                <a:solidFill>
                  <a:srgbClr val="F58466"/>
                </a:solidFill>
                <a:latin typeface="Goudy Old Style" panose="02020502050305020303"/>
              </a:rPr>
              <a:t/>
            </a:r>
            <a:br>
              <a:rPr lang="en-US" b="0" dirty="0">
                <a:solidFill>
                  <a:srgbClr val="F58466"/>
                </a:solidFill>
                <a:latin typeface="Goudy Old Style" panose="02020502050305020303"/>
              </a:rPr>
            </a:br>
            <a:r>
              <a:rPr lang="en-US" sz="3200" dirty="0">
                <a:solidFill>
                  <a:srgbClr val="F58466"/>
                </a:solidFill>
                <a:latin typeface="Goudy Old Style" panose="02020502050305020303"/>
              </a:rPr>
              <a:t>First 48 hours of life (≥ 35 weeks gestational age)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349" y="6102050"/>
            <a:ext cx="3775120" cy="755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0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612893"/>
          </a:xfrm>
        </p:spPr>
        <p:txBody>
          <a:bodyPr/>
          <a:lstStyle/>
          <a:p>
            <a:r>
              <a:rPr lang="en-US" sz="4800" dirty="0">
                <a:solidFill>
                  <a:srgbClr val="F58466"/>
                </a:solidFill>
                <a:latin typeface="Goudy Old Style" pitchFamily="18" charset="0"/>
              </a:rPr>
              <a:t>Housekeeping Items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A795C-50BE-462B-8B70-BD2F9F6A888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412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38400" y="3089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58466"/>
                </a:solidFill>
                <a:latin typeface="Goudy Old Style" panose="02020502050305020303"/>
              </a:rPr>
              <a:t>Case Study: </a:t>
            </a:r>
            <a:endParaRPr lang="en-US" dirty="0">
              <a:solidFill>
                <a:srgbClr val="F58466"/>
              </a:solidFill>
              <a:latin typeface="Goudy Old Style" panose="02020502050305020303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752600"/>
            <a:ext cx="8733155" cy="304698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Infant born @39.2weeks </a:t>
            </a:r>
          </a:p>
          <a:p>
            <a:pPr marL="0" indent="0">
              <a:buNone/>
            </a:pPr>
            <a:r>
              <a:rPr lang="en-US" sz="2000" dirty="0" smtClean="0"/>
              <a:t>Repeat C-Section-scheduled</a:t>
            </a:r>
          </a:p>
          <a:p>
            <a:pPr marL="0" indent="0">
              <a:buNone/>
            </a:pPr>
            <a:r>
              <a:rPr lang="en-US" sz="2000" dirty="0" smtClean="0"/>
              <a:t>Maternal Hx: HSV on suppressive Valtrex, Positive GBS, GDM diet controlled. </a:t>
            </a:r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Male Infant </a:t>
            </a:r>
          </a:p>
          <a:p>
            <a:pPr marL="0" indent="0">
              <a:buNone/>
            </a:pPr>
            <a:r>
              <a:rPr lang="en-US" sz="2000" dirty="0" smtClean="0"/>
              <a:t>Born at 808 am, 5-6-8- APGAR</a:t>
            </a:r>
          </a:p>
          <a:p>
            <a:pPr marL="0" indent="0">
              <a:buNone/>
            </a:pPr>
            <a:r>
              <a:rPr lang="en-US" sz="2000" dirty="0" smtClean="0"/>
              <a:t>4020 Grams</a:t>
            </a:r>
          </a:p>
          <a:p>
            <a:pPr marL="0" indent="0">
              <a:buNone/>
            </a:pPr>
            <a:r>
              <a:rPr lang="en-US" sz="2000" dirty="0" smtClean="0"/>
              <a:t>Infant received &lt; 1 minute bag mask ventilation, then spontaneous respirations. </a:t>
            </a:r>
          </a:p>
          <a:p>
            <a:pPr marL="0" indent="0" rtl="0">
              <a:buNone/>
            </a:pPr>
            <a:r>
              <a:rPr lang="en-US" sz="2000" dirty="0" smtClean="0"/>
              <a:t>O2 </a:t>
            </a:r>
            <a:r>
              <a:rPr lang="en-US" sz="2000" dirty="0"/>
              <a:t>sats at 10 min of life were 64, CPAP </a:t>
            </a:r>
            <a:r>
              <a:rPr lang="en-US" sz="2000" dirty="0" smtClean="0"/>
              <a:t>intermittently </a:t>
            </a:r>
            <a:r>
              <a:rPr lang="en-US" sz="2000" dirty="0"/>
              <a:t>with improvement. </a:t>
            </a:r>
            <a:endParaRPr lang="en-US" sz="2000" dirty="0" smtClean="0"/>
          </a:p>
          <a:p>
            <a:pPr marL="0" indent="0" rtl="0">
              <a:buNone/>
            </a:pPr>
            <a:r>
              <a:rPr lang="en-US" sz="2000" dirty="0" smtClean="0"/>
              <a:t>Infant moved to Nursery for further evaluation</a:t>
            </a:r>
          </a:p>
        </p:txBody>
      </p:sp>
    </p:spTree>
    <p:extLst>
      <p:ext uri="{BB962C8B-B14F-4D97-AF65-F5344CB8AC3E}">
        <p14:creationId xmlns:p14="http://schemas.microsoft.com/office/powerpoint/2010/main" val="39053059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9592" y="6049206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A8A8A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9184" y="1854200"/>
            <a:ext cx="666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44224" y="1807706"/>
            <a:ext cx="204470" cy="34861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200" b="0" dirty="0">
                <a:solidFill>
                  <a:srgbClr val="FFFFFF"/>
                </a:solidFill>
                <a:latin typeface="Bookman Old Style"/>
                <a:cs typeface="Bookman Old Style"/>
              </a:rPr>
              <a:t>DAY</a:t>
            </a:r>
            <a:endParaRPr sz="1200" dirty="0">
              <a:latin typeface="Bookman Old Style"/>
              <a:cs typeface="Bookman Old Styl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4224" y="3458198"/>
            <a:ext cx="204470" cy="34861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200" b="0" dirty="0">
                <a:solidFill>
                  <a:srgbClr val="FFFFFF"/>
                </a:solidFill>
                <a:latin typeface="Bookman Old Style"/>
                <a:cs typeface="Bookman Old Style"/>
              </a:rPr>
              <a:t>DAY</a:t>
            </a:r>
            <a:endParaRPr sz="1200">
              <a:latin typeface="Bookman Old Style"/>
              <a:cs typeface="Bookman Old Styl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4224" y="4947908"/>
            <a:ext cx="204470" cy="34861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200" b="0" dirty="0">
                <a:solidFill>
                  <a:srgbClr val="FFFFFF"/>
                </a:solidFill>
                <a:latin typeface="Bookman Old Style"/>
                <a:cs typeface="Bookman Old Style"/>
              </a:rPr>
              <a:t>DAY</a:t>
            </a:r>
            <a:endParaRPr sz="1200">
              <a:latin typeface="Bookman Old Style"/>
              <a:cs typeface="Bookman Old Style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r="21632"/>
          <a:stretch/>
        </p:blipFill>
        <p:spPr>
          <a:xfrm>
            <a:off x="0" y="1116935"/>
            <a:ext cx="9144000" cy="574106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24" y="503428"/>
            <a:ext cx="2379969" cy="679991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8686800" y="1444464"/>
            <a:ext cx="457200" cy="755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5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58466"/>
                </a:solidFill>
                <a:latin typeface="Goudy Old Style" panose="02020502050305020303"/>
              </a:rPr>
              <a:t>Case Study Continued </a:t>
            </a:r>
            <a:endParaRPr lang="en-US" dirty="0">
              <a:solidFill>
                <a:srgbClr val="F58466"/>
              </a:solidFill>
              <a:latin typeface="Goudy Old Style" panose="02020502050305020303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659495" cy="4985980"/>
          </a:xfrm>
        </p:spPr>
        <p:txBody>
          <a:bodyPr/>
          <a:lstStyle/>
          <a:p>
            <a:pPr rtl="0"/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Initial Nursery Assessment within First hour of life:</a:t>
            </a:r>
          </a:p>
          <a:p>
            <a:pPr rtl="0"/>
            <a:r>
              <a:rPr lang="en-US" sz="1800" dirty="0" smtClean="0"/>
              <a:t>Started </a:t>
            </a:r>
            <a:r>
              <a:rPr lang="en-US" sz="1800" dirty="0"/>
              <a:t>on 4L of nasal cannula at 70% FIO2. O2 sats improved to 96. </a:t>
            </a:r>
          </a:p>
          <a:p>
            <a:pPr rtl="0"/>
            <a:r>
              <a:rPr lang="en-US" sz="1800" dirty="0" smtClean="0"/>
              <a:t>Mild </a:t>
            </a:r>
            <a:r>
              <a:rPr lang="en-US" sz="1800" dirty="0"/>
              <a:t>tachypnea RR &gt;60, CXR suggestive of </a:t>
            </a:r>
            <a:r>
              <a:rPr lang="en-US" sz="1800" dirty="0" smtClean="0"/>
              <a:t>TTN- </a:t>
            </a:r>
          </a:p>
          <a:p>
            <a:pPr rtl="0"/>
            <a:r>
              <a:rPr lang="en-US" sz="1800" dirty="0" smtClean="0"/>
              <a:t>Initially EOS score 0.6 Equivocal infant will continue to observe closely for signs of improvement. </a:t>
            </a:r>
          </a:p>
          <a:p>
            <a:pPr rtl="0"/>
            <a:r>
              <a:rPr lang="en-US" sz="1800" dirty="0"/>
              <a:t>HFNC was started at 0930 by Dr. Hill after receiving blood gas results of 7.18, 72, 52, 26 BE -6, CBC and Blood culture drawn. </a:t>
            </a:r>
          </a:p>
          <a:p>
            <a:pPr rtl="0"/>
            <a:endParaRPr lang="en-US" sz="1800" dirty="0"/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Continued Assessment &gt; 2 hours of age</a:t>
            </a:r>
          </a:p>
          <a:p>
            <a:r>
              <a:rPr lang="en-US" sz="1800" dirty="0" smtClean="0"/>
              <a:t>Infant continued to require HFNC, would not tolerate weaning</a:t>
            </a:r>
          </a:p>
          <a:p>
            <a:r>
              <a:rPr lang="en-US" sz="1800" dirty="0" smtClean="0"/>
              <a:t>RN re-entered data into Sepsis Risk calculator, </a:t>
            </a:r>
            <a:r>
              <a:rPr lang="en-US" sz="1800" dirty="0"/>
              <a:t>EOS after exam 2.53 meeting clinical illness </a:t>
            </a:r>
            <a:endParaRPr lang="en-US" sz="1800" dirty="0" smtClean="0"/>
          </a:p>
          <a:p>
            <a:r>
              <a:rPr lang="en-US" sz="1800" dirty="0" smtClean="0"/>
              <a:t>Called physician with recommendation to start empiric antibiotics</a:t>
            </a:r>
          </a:p>
          <a:p>
            <a:r>
              <a:rPr lang="en-US" sz="1800" dirty="0" smtClean="0"/>
              <a:t>Amp and Gent Initiated</a:t>
            </a:r>
            <a:endParaRPr lang="en-US" sz="1800" dirty="0"/>
          </a:p>
          <a:p>
            <a:r>
              <a:rPr lang="en-US" sz="1800" dirty="0" smtClean="0"/>
              <a:t>Consult to SLCH, plan with tertiary facility will continue to observe infant over next few hours will initiate transfer if condition deteriorates or does not improve. 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74942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24200" y="4648200"/>
            <a:ext cx="15240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800600"/>
            <a:ext cx="25908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1" y="1160183"/>
            <a:ext cx="9067800" cy="505773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124200" y="4648200"/>
            <a:ext cx="15240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971800" y="5105400"/>
            <a:ext cx="2819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29400" y="5257800"/>
            <a:ext cx="22098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48000" y="3962400"/>
            <a:ext cx="26670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353084"/>
            <a:ext cx="5181600" cy="4009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3527"/>
            <a:ext cx="2644302" cy="270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2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199"/>
            <a:ext cx="9144000" cy="474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454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95400" y="228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58466"/>
                </a:solidFill>
                <a:latin typeface="Goudy Old Style" panose="02020502050305020303"/>
              </a:rPr>
              <a:t>Case study Continued </a:t>
            </a:r>
            <a:endParaRPr lang="en-US" b="1" dirty="0">
              <a:solidFill>
                <a:srgbClr val="F58466"/>
              </a:solidFill>
              <a:latin typeface="Goudy Old Style" panose="02020502050305020303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8049895" cy="3170099"/>
          </a:xfrm>
        </p:spPr>
        <p:txBody>
          <a:bodyPr/>
          <a:lstStyle/>
          <a:p>
            <a:r>
              <a:rPr lang="en-US" dirty="0" smtClean="0"/>
              <a:t>Decision to transfer to higher level of care at 7 hours of age after re-consult with Tertiary Care facility. Infant respiratory status not improving.</a:t>
            </a:r>
          </a:p>
          <a:p>
            <a:endParaRPr lang="en-US" dirty="0"/>
          </a:p>
          <a:p>
            <a:r>
              <a:rPr lang="en-US" dirty="0" smtClean="0"/>
              <a:t>Antibiotics discontinued at tertiary facility at 48 hours of age with negative Blood culture results at that time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1400" dirty="0" smtClean="0"/>
          </a:p>
          <a:p>
            <a:r>
              <a:rPr lang="en-US" sz="4800" dirty="0" smtClean="0"/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881441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58466"/>
                </a:solidFill>
                <a:latin typeface="Goudy Old Style" panose="02020502050305020303"/>
              </a:rPr>
              <a:t>Summary of our Progress </a:t>
            </a:r>
            <a:endParaRPr lang="en-US" b="1" dirty="0">
              <a:solidFill>
                <a:srgbClr val="F58466"/>
              </a:solidFill>
              <a:latin typeface="Goudy Old Style" panose="02020502050305020303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95854"/>
            <a:ext cx="4419599" cy="2739211"/>
          </a:xfrm>
        </p:spPr>
        <p:txBody>
          <a:bodyPr/>
          <a:lstStyle/>
          <a:p>
            <a:r>
              <a:rPr lang="en-US" sz="1800" dirty="0" smtClean="0"/>
              <a:t>Working well: </a:t>
            </a:r>
          </a:p>
          <a:p>
            <a:pPr marL="0" indent="0">
              <a:buNone/>
            </a:pPr>
            <a:r>
              <a:rPr lang="en-US" sz="1800" dirty="0" smtClean="0"/>
              <a:t>Adaption by our providers and nurses</a:t>
            </a:r>
          </a:p>
          <a:p>
            <a:pPr marL="0" indent="0">
              <a:buNone/>
            </a:pPr>
            <a:r>
              <a:rPr lang="en-US" sz="1800" dirty="0" smtClean="0"/>
              <a:t>Visual aid for staff</a:t>
            </a:r>
          </a:p>
          <a:p>
            <a:pPr marL="0" indent="0">
              <a:buNone/>
            </a:pPr>
            <a:r>
              <a:rPr lang="en-US" sz="1800" dirty="0" smtClean="0"/>
              <a:t>Started with relatively low antibiotic use</a:t>
            </a:r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Opportunities for Improvement:</a:t>
            </a:r>
          </a:p>
          <a:p>
            <a:pPr marL="0" indent="0">
              <a:buNone/>
            </a:pPr>
            <a:r>
              <a:rPr lang="en-US" sz="1800" dirty="0" smtClean="0"/>
              <a:t>Education for parents</a:t>
            </a:r>
          </a:p>
          <a:p>
            <a:pPr marL="0" indent="0">
              <a:buNone/>
            </a:pPr>
            <a:r>
              <a:rPr lang="en-US" sz="1800" dirty="0" smtClean="0"/>
              <a:t>Automatic stop date in orders</a:t>
            </a:r>
          </a:p>
          <a:p>
            <a:pPr marL="0" indent="0">
              <a:buNone/>
            </a:pPr>
            <a:r>
              <a:rPr lang="en-US" sz="1800" dirty="0" smtClean="0"/>
              <a:t>Documentation of tool use and EOS score </a:t>
            </a:r>
          </a:p>
          <a:p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867400" y="3327015"/>
            <a:ext cx="3505200" cy="17543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kern="0" dirty="0" smtClean="0"/>
              <a:t>Questions?</a:t>
            </a:r>
          </a:p>
          <a:p>
            <a:r>
              <a:rPr lang="en-US" sz="1600" kern="0" dirty="0" smtClean="0"/>
              <a:t>Jessica Mossman RN, MSN</a:t>
            </a:r>
          </a:p>
          <a:p>
            <a:r>
              <a:rPr lang="en-US" sz="1600" kern="0" dirty="0" smtClean="0"/>
              <a:t>Manager Woman and Infants </a:t>
            </a:r>
          </a:p>
          <a:p>
            <a:r>
              <a:rPr lang="en-US" sz="1600" kern="0" dirty="0" smtClean="0"/>
              <a:t>Alton Memorial Hospital </a:t>
            </a:r>
          </a:p>
          <a:p>
            <a:r>
              <a:rPr lang="en-US" sz="1600" kern="0" dirty="0" smtClean="0">
                <a:hlinkClick r:id="rId2"/>
              </a:rPr>
              <a:t>Jessica.Mossman@bjc.org</a:t>
            </a:r>
            <a:r>
              <a:rPr lang="en-US" sz="1600" kern="0" dirty="0" smtClean="0"/>
              <a:t> 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5572047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000" y="4406900"/>
            <a:ext cx="7772400" cy="1362075"/>
          </a:xfrm>
        </p:spPr>
        <p:txBody>
          <a:bodyPr/>
          <a:lstStyle/>
          <a:p>
            <a:r>
              <a:rPr lang="en-US" dirty="0" smtClean="0">
                <a:solidFill>
                  <a:srgbClr val="F58466"/>
                </a:solidFill>
                <a:latin typeface="Goudy Old Style"/>
                <a:ea typeface="MS PGothic"/>
              </a:rPr>
              <a:t>QI Data Corner</a:t>
            </a:r>
            <a:endParaRPr lang="en-US" dirty="0">
              <a:solidFill>
                <a:srgbClr val="F58466"/>
              </a:solidFill>
              <a:latin typeface="Goudy Old Style"/>
              <a:ea typeface="MS PGothic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F8077-2CE4-4A8C-806A-F9B27078C005}" type="slidenum">
              <a:rPr lang="en-US" altLang="en-US" smtClean="0"/>
              <a:pPr>
                <a:defRPr/>
              </a:pPr>
              <a:t>48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131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8907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BASIC Data FAQS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8414"/>
            <a:ext cx="8229601" cy="4525963"/>
          </a:xfrm>
        </p:spPr>
        <p:txBody>
          <a:bodyPr/>
          <a:lstStyle/>
          <a:p>
            <a:pPr>
              <a:buClr>
                <a:srgbClr val="F58466"/>
              </a:buClr>
            </a:pPr>
            <a:r>
              <a:rPr lang="en-US" sz="2400" b="1" dirty="0" smtClean="0"/>
              <a:t>Maternal GBS Status Question in Newborn data form: </a:t>
            </a:r>
            <a:r>
              <a:rPr lang="en-US" sz="2400" dirty="0" smtClean="0"/>
              <a:t>This is for the GBS status at the time of delivery. If the GBS status is unknown at delivery but later GBS positive, the question should designate “GBS Unknown”</a:t>
            </a:r>
          </a:p>
          <a:p>
            <a:pPr>
              <a:buClr>
                <a:srgbClr val="F58466"/>
              </a:buClr>
            </a:pPr>
            <a:r>
              <a:rPr lang="en-US" sz="2400" b="1" dirty="0" smtClean="0"/>
              <a:t>Change in infant IV antibiotic regimen within the first 72 hours of life Question in Newborn data form: </a:t>
            </a:r>
            <a:r>
              <a:rPr lang="en-US" sz="2400" dirty="0" smtClean="0"/>
              <a:t>A change in IVB </a:t>
            </a:r>
            <a:r>
              <a:rPr lang="en-US" sz="2400" dirty="0" err="1" smtClean="0"/>
              <a:t>antibioitics</a:t>
            </a:r>
            <a:r>
              <a:rPr lang="en-US" sz="2400" dirty="0" smtClean="0"/>
              <a:t> is…</a:t>
            </a:r>
          </a:p>
          <a:p>
            <a:pPr>
              <a:buClr>
                <a:srgbClr val="F58466"/>
              </a:buClr>
            </a:pPr>
            <a:r>
              <a:rPr lang="en-US" sz="2400" b="1" dirty="0" smtClean="0"/>
              <a:t>When does the 36 (48) hour count start for negative blood culture results? </a:t>
            </a:r>
            <a:r>
              <a:rPr lang="en-US" sz="2400" dirty="0" smtClean="0"/>
              <a:t>If a blood culture result is negative after 36 (48) hours from the plating of the blood culture</a:t>
            </a:r>
          </a:p>
          <a:p>
            <a:pPr>
              <a:buClr>
                <a:srgbClr val="F58466"/>
              </a:buClr>
            </a:pPr>
            <a:r>
              <a:rPr lang="en-US" sz="2400" b="1" dirty="0" smtClean="0"/>
              <a:t>Highest maternal temperature: </a:t>
            </a:r>
            <a:r>
              <a:rPr lang="en-US" sz="2400" dirty="0" smtClean="0"/>
              <a:t>Based on 24 hours prior to delivery through 1 hour post delivery</a:t>
            </a:r>
            <a:endParaRPr lang="en-US" sz="2400" b="1" dirty="0" smtClean="0"/>
          </a:p>
          <a:p>
            <a:pPr>
              <a:buClr>
                <a:srgbClr val="F58466"/>
              </a:buClr>
            </a:pPr>
            <a:endParaRPr lang="en-US" sz="2000" dirty="0" smtClean="0"/>
          </a:p>
          <a:p>
            <a:pPr marL="0" indent="0">
              <a:buClr>
                <a:srgbClr val="F58466"/>
              </a:buClr>
              <a:buNone/>
            </a:pPr>
            <a:endParaRPr lang="en-US" sz="2000" dirty="0"/>
          </a:p>
          <a:p>
            <a:pPr>
              <a:buClr>
                <a:srgbClr val="F58466"/>
              </a:buClr>
            </a:pPr>
            <a:endParaRPr lang="en-US" sz="2000" dirty="0"/>
          </a:p>
          <a:p>
            <a:pPr marL="0" indent="0">
              <a:buClr>
                <a:srgbClr val="F58466"/>
              </a:buClr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A795C-50BE-462B-8B70-BD2F9F6A8888}" type="slidenum">
              <a:rPr lang="en-US" altLang="en-US" smtClean="0"/>
              <a:pPr>
                <a:defRPr/>
              </a:pPr>
              <a:t>49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307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6518"/>
            <a:ext cx="8534400" cy="1281119"/>
          </a:xfrm>
          <a:noFill/>
        </p:spPr>
        <p:txBody>
          <a:bodyPr/>
          <a:lstStyle/>
          <a:p>
            <a:pPr algn="l"/>
            <a:r>
              <a:rPr lang="en-US" sz="4000" dirty="0">
                <a:solidFill>
                  <a:srgbClr val="F58466"/>
                </a:solidFill>
                <a:latin typeface="Goudy Old Style" pitchFamily="18" charset="0"/>
              </a:rPr>
              <a:t>Build Your Teams QI Capacity!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23931"/>
            <a:ext cx="6629400" cy="116486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/>
              <a:t>Are you or a member of your hospital QI team looking to learn and build quality improvement skills and strategies?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23B2-1968-4158-BBF8-33ADF317223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321450"/>
            <a:ext cx="2226660" cy="11634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4887" y="2495177"/>
            <a:ext cx="8686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What is IHI and why does it matter to me?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IHI stands for </a:t>
            </a:r>
            <a:r>
              <a:rPr lang="en-US" sz="2000" dirty="0">
                <a:latin typeface="+mj-lt"/>
              </a:rPr>
              <a:t>the Institute for Healthcare </a:t>
            </a:r>
            <a:r>
              <a:rPr lang="en-US" sz="2000" dirty="0" smtClean="0">
                <a:latin typeface="+mj-lt"/>
              </a:rPr>
              <a:t>Improvement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Helps leaders use improvement science to advance and sustain outcomes in healthcare </a:t>
            </a:r>
            <a:endParaRPr lang="en-US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We </a:t>
            </a:r>
            <a:r>
              <a:rPr lang="en-US" sz="2400" dirty="0">
                <a:latin typeface="+mj-lt"/>
              </a:rPr>
              <a:t>are granting a few volunteers per hospital access to the IHI Open School. </a:t>
            </a:r>
            <a:endParaRPr lang="en-US" sz="24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This </a:t>
            </a:r>
            <a:r>
              <a:rPr lang="en-US" sz="2400" b="1" u="sng" dirty="0" smtClean="0">
                <a:latin typeface="+mj-lt"/>
              </a:rPr>
              <a:t>FREE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opportunity </a:t>
            </a:r>
            <a:r>
              <a:rPr lang="en-US" sz="2400" dirty="0">
                <a:latin typeface="+mj-lt"/>
              </a:rPr>
              <a:t>allows participates to asynchronously complete up to 13 continuing education hours leading to a </a:t>
            </a:r>
            <a:r>
              <a:rPr lang="en-US" sz="2400" b="1" u="sng" dirty="0" smtClean="0">
                <a:solidFill>
                  <a:srgbClr val="004990"/>
                </a:solidFill>
                <a:latin typeface="+mj-lt"/>
              </a:rPr>
              <a:t>Certificate </a:t>
            </a:r>
            <a:r>
              <a:rPr lang="en-US" sz="2400" b="1" u="sng" dirty="0">
                <a:solidFill>
                  <a:srgbClr val="004990"/>
                </a:solidFill>
                <a:latin typeface="+mj-lt"/>
              </a:rPr>
              <a:t>in Quality </a:t>
            </a:r>
            <a:r>
              <a:rPr lang="en-US" sz="2400" b="1" u="sng" dirty="0" smtClean="0">
                <a:solidFill>
                  <a:srgbClr val="004990"/>
                </a:solidFill>
                <a:latin typeface="+mj-lt"/>
              </a:rPr>
              <a:t>Improvement Science.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Members </a:t>
            </a:r>
            <a:r>
              <a:rPr lang="en-US" sz="2400" dirty="0">
                <a:latin typeface="+mj-lt"/>
              </a:rPr>
              <a:t>will have access for two years to complete the open school training</a:t>
            </a:r>
            <a:r>
              <a:rPr lang="en-US" sz="2400" dirty="0" smtClean="0"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Details </a:t>
            </a:r>
            <a:r>
              <a:rPr lang="en-US" sz="2400" dirty="0">
                <a:latin typeface="+mj-lt"/>
              </a:rPr>
              <a:t>coming Summer 2021!</a:t>
            </a:r>
          </a:p>
        </p:txBody>
      </p:sp>
    </p:spTree>
    <p:extLst>
      <p:ext uri="{BB962C8B-B14F-4D97-AF65-F5344CB8AC3E}">
        <p14:creationId xmlns:p14="http://schemas.microsoft.com/office/powerpoint/2010/main" val="13167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8907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5400"/>
            <a:ext cx="8229601" cy="4525963"/>
          </a:xfrm>
        </p:spPr>
        <p:txBody>
          <a:bodyPr/>
          <a:lstStyle/>
          <a:p>
            <a:pPr>
              <a:buClr>
                <a:srgbClr val="F58466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Work with your team </a:t>
            </a:r>
            <a:r>
              <a:rPr lang="en-US" sz="2400" dirty="0" smtClean="0"/>
              <a:t>to:</a:t>
            </a:r>
          </a:p>
          <a:p>
            <a:pPr lvl="1">
              <a:buClr>
                <a:srgbClr val="F58466"/>
              </a:buClr>
              <a:buFont typeface="Wingdings" panose="05000000000000000000" pitchFamily="2" charset="2"/>
              <a:buChar char="ü"/>
            </a:pPr>
            <a:r>
              <a:rPr lang="en-US" sz="2000" dirty="0" smtClean="0"/>
              <a:t> </a:t>
            </a:r>
            <a:r>
              <a:rPr lang="en-US" sz="2000" dirty="0"/>
              <a:t>S</a:t>
            </a:r>
            <a:r>
              <a:rPr lang="en-US" sz="2000" dirty="0" smtClean="0"/>
              <a:t>ubmit </a:t>
            </a:r>
            <a:r>
              <a:rPr lang="en-US" sz="2000" dirty="0"/>
              <a:t>a BASIC Readiness Survey </a:t>
            </a:r>
            <a:r>
              <a:rPr lang="en-US" sz="2000" dirty="0" smtClean="0"/>
              <a:t>if you haven’t yet</a:t>
            </a:r>
          </a:p>
          <a:p>
            <a:pPr lvl="1">
              <a:buClr>
                <a:srgbClr val="F58466"/>
              </a:buClr>
              <a:buFont typeface="Wingdings" panose="05000000000000000000" pitchFamily="2" charset="2"/>
              <a:buChar char="ü"/>
            </a:pPr>
            <a:r>
              <a:rPr lang="en-US" sz="2000" dirty="0" smtClean="0"/>
              <a:t>Work </a:t>
            </a:r>
            <a:r>
              <a:rPr lang="en-US" sz="2000" dirty="0"/>
              <a:t>with your team to submit Baseline (Q4 2020) newborn &amp; hospital data </a:t>
            </a:r>
            <a:r>
              <a:rPr lang="en-US" sz="2000" dirty="0" smtClean="0"/>
              <a:t>if you haven’t yet</a:t>
            </a:r>
            <a:endParaRPr lang="en-US" sz="2000" dirty="0"/>
          </a:p>
          <a:p>
            <a:pPr>
              <a:buClr>
                <a:srgbClr val="F58466"/>
              </a:buClr>
              <a:buFont typeface="Wingdings" panose="05000000000000000000" pitchFamily="2" charset="2"/>
              <a:buChar char="ü"/>
            </a:pPr>
            <a:r>
              <a:rPr lang="en-US" sz="2400" dirty="0" smtClean="0"/>
              <a:t>Continue collecting and reporting February and March </a:t>
            </a:r>
            <a:r>
              <a:rPr lang="en-US" sz="2400" dirty="0"/>
              <a:t>2021 newborn and hospital data </a:t>
            </a:r>
            <a:r>
              <a:rPr lang="en-US" sz="2400" dirty="0" smtClean="0"/>
              <a:t>to inform your QI work</a:t>
            </a:r>
          </a:p>
          <a:p>
            <a:pPr>
              <a:buClr>
                <a:srgbClr val="F58466"/>
              </a:buClr>
              <a:buFont typeface="Wingdings" panose="05000000000000000000" pitchFamily="2" charset="2"/>
              <a:buChar char="ü"/>
            </a:pPr>
            <a:r>
              <a:rPr lang="en-US" sz="2400" dirty="0" smtClean="0"/>
              <a:t>Log into your </a:t>
            </a:r>
            <a:r>
              <a:rPr lang="en-US" sz="2400" dirty="0" err="1" smtClean="0"/>
              <a:t>REDCap</a:t>
            </a:r>
            <a:r>
              <a:rPr lang="en-US" sz="2400" dirty="0" smtClean="0"/>
              <a:t> account to view your hospital’s structure measures to select your focus for the coming month</a:t>
            </a:r>
            <a:endParaRPr lang="en-US" sz="2400" dirty="0"/>
          </a:p>
          <a:p>
            <a:pPr>
              <a:buClr>
                <a:srgbClr val="F58466"/>
              </a:buClr>
              <a:buFont typeface="Wingdings" panose="05000000000000000000" pitchFamily="2" charset="2"/>
              <a:buChar char="ü"/>
            </a:pPr>
            <a:r>
              <a:rPr lang="en-US" sz="2400" dirty="0" smtClean="0"/>
              <a:t>Work </a:t>
            </a:r>
            <a:r>
              <a:rPr lang="en-US" sz="2400" dirty="0"/>
              <a:t>with your team to </a:t>
            </a:r>
            <a:r>
              <a:rPr lang="en-US" sz="2400" dirty="0" smtClean="0"/>
              <a:t>complete a Prioritization Matrix to make a 30-60-90 day plan and PDSA</a:t>
            </a:r>
            <a:endParaRPr lang="en-US" sz="2400" dirty="0"/>
          </a:p>
          <a:p>
            <a:pPr>
              <a:buClr>
                <a:srgbClr val="F58466"/>
              </a:buClr>
            </a:pPr>
            <a:endParaRPr lang="en-US" sz="2400" dirty="0"/>
          </a:p>
          <a:p>
            <a:pPr>
              <a:buClr>
                <a:srgbClr val="F58466"/>
              </a:buClr>
            </a:pPr>
            <a:endParaRPr lang="en-US" sz="2400" dirty="0"/>
          </a:p>
          <a:p>
            <a:pPr>
              <a:buClr>
                <a:srgbClr val="F58466"/>
              </a:buClr>
            </a:pPr>
            <a:endParaRPr lang="en-US" sz="2400" dirty="0"/>
          </a:p>
          <a:p>
            <a:pPr marL="0" indent="0">
              <a:buClr>
                <a:srgbClr val="F58466"/>
              </a:buClr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A795C-50BE-462B-8B70-BD2F9F6A8888}" type="slidenum">
              <a:rPr lang="en-US" altLang="en-US" smtClean="0"/>
              <a:pPr>
                <a:defRPr/>
              </a:pPr>
              <a:t>50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081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408"/>
            <a:ext cx="7239000" cy="1143000"/>
          </a:xfrm>
          <a:noFill/>
        </p:spPr>
        <p:txBody>
          <a:bodyPr/>
          <a:lstStyle/>
          <a:p>
            <a:pPr algn="l"/>
            <a:r>
              <a:rPr lang="en-US" sz="3200" b="1" dirty="0">
                <a:solidFill>
                  <a:srgbClr val="F58466"/>
                </a:solidFill>
                <a:latin typeface="Goudy Old Style" pitchFamily="18" charset="0"/>
              </a:rPr>
              <a:t>2021 BASIC Webinars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0" y="1447800"/>
          <a:ext cx="91440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4345">
                <a:tc>
                  <a:txBody>
                    <a:bodyPr/>
                    <a:lstStyle/>
                    <a:p>
                      <a:r>
                        <a:rPr lang="en-US" sz="24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Topic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820"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rgbClr val="FF0000"/>
                          </a:solidFill>
                        </a:rPr>
                        <a:t>March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Implementation Strategies for the NEOSC for Newborns ≥35 Weeks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216578"/>
                  </a:ext>
                </a:extLst>
              </a:tr>
              <a:tr h="394345"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rgbClr val="FF0000"/>
                          </a:solidFill>
                        </a:rPr>
                        <a:t>April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Using EMR for Data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&amp; Clinical Support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368283"/>
                  </a:ext>
                </a:extLst>
              </a:tr>
              <a:tr h="394345"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May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Neonatal Face to Face Meeting (Virtual)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967513"/>
                  </a:ext>
                </a:extLst>
              </a:tr>
              <a:tr h="394345"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June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Topic</a:t>
                      </a:r>
                      <a:r>
                        <a:rPr lang="en-US" sz="2400" baseline="0" dirty="0"/>
                        <a:t> TBD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763126"/>
                  </a:ext>
                </a:extLst>
              </a:tr>
              <a:tr h="394345"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July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Topic</a:t>
                      </a:r>
                      <a:r>
                        <a:rPr lang="en-US" sz="2400" baseline="0" dirty="0"/>
                        <a:t> TBD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306276"/>
                  </a:ext>
                </a:extLst>
              </a:tr>
              <a:tr h="394345"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August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Topic</a:t>
                      </a:r>
                      <a:r>
                        <a:rPr lang="en-US" sz="2400" baseline="0" dirty="0"/>
                        <a:t> TBD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379163"/>
                  </a:ext>
                </a:extLst>
              </a:tr>
              <a:tr h="394345"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September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Topic</a:t>
                      </a:r>
                      <a:r>
                        <a:rPr lang="en-US" sz="2400" baseline="0" dirty="0"/>
                        <a:t> TBD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260139"/>
                  </a:ext>
                </a:extLst>
              </a:tr>
              <a:tr h="394345"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October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Annual Conference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202094"/>
                  </a:ext>
                </a:extLst>
              </a:tr>
              <a:tr h="394345"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November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Topic</a:t>
                      </a:r>
                      <a:r>
                        <a:rPr lang="en-US" sz="2400" baseline="0" dirty="0"/>
                        <a:t> TBD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299266"/>
                  </a:ext>
                </a:extLst>
              </a:tr>
              <a:tr h="394345"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December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Topic</a:t>
                      </a:r>
                      <a:r>
                        <a:rPr lang="en-US" sz="2400" baseline="0" dirty="0"/>
                        <a:t> TBD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94093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EF23B2-1968-4158-BBF8-33ADF31722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24500" y="4690157"/>
            <a:ext cx="3429000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Register for all upcoming webinars here: </a:t>
            </a:r>
          </a:p>
          <a:p>
            <a:endParaRPr lang="en-US" dirty="0">
              <a:hlinkClick r:id=""/>
            </a:endParaRPr>
          </a:p>
          <a:p>
            <a:r>
              <a:rPr lang="en-US" dirty="0">
                <a:hlinkClick r:id=""/>
              </a:rPr>
              <a:t>https://northwestern.zoom.us/meeting/register/tJcpc-qppjMpHdWBNEO8WJsLjfDDUz9ucmt2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633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612893"/>
          </a:xfrm>
        </p:spPr>
        <p:txBody>
          <a:bodyPr/>
          <a:lstStyle/>
          <a:p>
            <a:r>
              <a:rPr lang="en-US" sz="4800" dirty="0" smtClean="0">
                <a:solidFill>
                  <a:srgbClr val="F58466"/>
                </a:solidFill>
                <a:latin typeface="Goudy Old Style" pitchFamily="18" charset="0"/>
              </a:rPr>
              <a:t>Office hours</a:t>
            </a:r>
            <a:br>
              <a:rPr lang="en-US" sz="4800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4800" dirty="0" smtClean="0">
                <a:solidFill>
                  <a:srgbClr val="F58466"/>
                </a:solidFill>
                <a:latin typeface="Goudy Old Style" pitchFamily="18" charset="0"/>
              </a:rPr>
              <a:t>2-2:30pm</a:t>
            </a:r>
            <a:endParaRPr lang="en-US" sz="4800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A795C-50BE-462B-8B70-BD2F9F6A8888}" type="slidenum">
              <a:rPr lang="en-US" altLang="en-US" smtClean="0"/>
              <a:pPr>
                <a:defRPr/>
              </a:pPr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77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886200"/>
          </a:xfrm>
          <a:prstGeom prst="rect">
            <a:avLst/>
          </a:prstGeom>
        </p:spPr>
      </p:pic>
      <p:sp>
        <p:nvSpPr>
          <p:cNvPr id="2" name="Curved Up Ribbon 1"/>
          <p:cNvSpPr/>
          <p:nvPr/>
        </p:nvSpPr>
        <p:spPr>
          <a:xfrm>
            <a:off x="76200" y="3261695"/>
            <a:ext cx="9067800" cy="1295400"/>
          </a:xfrm>
          <a:prstGeom prst="ellipseRibbon2">
            <a:avLst>
              <a:gd name="adj1" fmla="val 50077"/>
              <a:gd name="adj2" fmla="val 55689"/>
              <a:gd name="adj3" fmla="val 30688"/>
            </a:avLst>
          </a:prstGeom>
          <a:solidFill>
            <a:srgbClr val="F58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332462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4990"/>
                </a:solidFill>
                <a:latin typeface="Goudy Old Style" panose="02020502050305020303" pitchFamily="18" charset="0"/>
              </a:rPr>
              <a:t>THANKS TO OUR</a:t>
            </a:r>
          </a:p>
        </p:txBody>
      </p:sp>
      <p:sp>
        <p:nvSpPr>
          <p:cNvPr id="5" name="Rectangle 4"/>
          <p:cNvSpPr/>
          <p:nvPr/>
        </p:nvSpPr>
        <p:spPr>
          <a:xfrm>
            <a:off x="3678451" y="3932099"/>
            <a:ext cx="1846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4990"/>
                </a:solidFill>
                <a:latin typeface="Goudy Old Style" panose="02020502050305020303" pitchFamily="18" charset="0"/>
              </a:rPr>
              <a:t>FUNDERS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0" y="4868670"/>
            <a:ext cx="1710591" cy="4914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04" y="4635600"/>
            <a:ext cx="1695296" cy="828812"/>
          </a:xfrm>
          <a:prstGeom prst="rect">
            <a:avLst/>
          </a:prstGeom>
        </p:spPr>
      </p:pic>
      <p:pic>
        <p:nvPicPr>
          <p:cNvPr id="1026" name="Picture 2" descr="Image result for cdc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38411" y="4668461"/>
            <a:ext cx="1302206" cy="98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660849-8156-6B4A-A350-5E2C25816F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401" y="4843270"/>
            <a:ext cx="1209745" cy="491459"/>
          </a:xfrm>
          <a:prstGeom prst="rect">
            <a:avLst/>
          </a:prstGeom>
        </p:spPr>
      </p:pic>
      <p:pic>
        <p:nvPicPr>
          <p:cNvPr id="10" name="Picture 9" descr="A picture containing clock&#10;&#10;Description automatically generated">
            <a:extLst>
              <a:ext uri="{FF2B5EF4-FFF2-40B4-BE49-F238E27FC236}">
                <a16:creationId xmlns:a16="http://schemas.microsoft.com/office/drawing/2014/main" id="{2E7A8B6F-7EBD-1E42-8C6D-D17E7895FB3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2729" y="4777401"/>
            <a:ext cx="1231900" cy="647700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1EB07D00-1109-AB41-8F98-8E8C6004CC7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0225" y="4748691"/>
            <a:ext cx="1668479" cy="6764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43F45A-3913-DE49-8B72-13A64566A987}"/>
              </a:ext>
            </a:extLst>
          </p:cNvPr>
          <p:cNvSpPr/>
          <p:nvPr/>
        </p:nvSpPr>
        <p:spPr>
          <a:xfrm>
            <a:off x="0" y="5736676"/>
            <a:ext cx="9144000" cy="1121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6694AD-6D76-8949-9614-60021FA353C6}"/>
              </a:ext>
            </a:extLst>
          </p:cNvPr>
          <p:cNvSpPr txBox="1"/>
          <p:nvPr/>
        </p:nvSpPr>
        <p:spPr>
          <a:xfrm>
            <a:off x="3331161" y="5615910"/>
            <a:ext cx="259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4990"/>
                </a:solidFill>
                <a:latin typeface="Goudy Old Style" panose="02020502050305020303" pitchFamily="18" charset="0"/>
              </a:rPr>
              <a:t>In Kind Support </a:t>
            </a:r>
            <a:endParaRPr lang="en-US" sz="2400" dirty="0"/>
          </a:p>
          <a:p>
            <a:pPr algn="ctr"/>
            <a:endParaRPr lang="en-US" dirty="0"/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FB174B93-78C5-EB49-9A38-A791A16CB18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2908" y="6267009"/>
            <a:ext cx="2196729" cy="498011"/>
          </a:xfrm>
          <a:prstGeom prst="rect">
            <a:avLst/>
          </a:prstGeom>
        </p:spPr>
      </p:pic>
      <p:pic>
        <p:nvPicPr>
          <p:cNvPr id="19" name="Picture 1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F18E6A4-44D9-FB41-AB48-46475D9D831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4900" y="6127623"/>
            <a:ext cx="2500182" cy="637397"/>
          </a:xfrm>
          <a:prstGeom prst="rect">
            <a:avLst/>
          </a:prstGeom>
        </p:spPr>
      </p:pic>
      <p:pic>
        <p:nvPicPr>
          <p:cNvPr id="11" name="Picture 2" descr="Feinberg School of Medicine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646" y="6335827"/>
            <a:ext cx="2514600" cy="35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 Downloads : SLU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8851" y="6135176"/>
            <a:ext cx="1436536" cy="61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5371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612893"/>
          </a:xfrm>
        </p:spPr>
        <p:txBody>
          <a:bodyPr/>
          <a:lstStyle/>
          <a:p>
            <a:r>
              <a:rPr lang="en-US" sz="4800" dirty="0" smtClean="0">
                <a:solidFill>
                  <a:srgbClr val="F58466"/>
                </a:solidFill>
                <a:latin typeface="Goudy Old Style" pitchFamily="18" charset="0"/>
              </a:rPr>
              <a:t>Appendix</a:t>
            </a:r>
            <a:endParaRPr lang="en-US" sz="4800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A795C-50BE-462B-8B70-BD2F9F6A8888}" type="slidenum">
              <a:rPr lang="en-US" altLang="en-US" smtClean="0"/>
              <a:pPr>
                <a:defRPr/>
              </a:pPr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38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9FB53-311B-43CA-B7CE-1F80A678A23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5922"/>
            <a:ext cx="6528831" cy="5473105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152400" y="152400"/>
            <a:ext cx="8229600" cy="1143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8466"/>
                </a:solidFill>
                <a:effectLst/>
                <a:uLnTx/>
                <a:uFillTx/>
                <a:latin typeface="Goudy Old Style" pitchFamily="18" charset="0"/>
                <a:ea typeface="MS PGothic" pitchFamily="34" charset="-128"/>
              </a:rPr>
              <a:t>2021 Virtual</a:t>
            </a:r>
            <a:r>
              <a:rPr kumimoji="0" lang="en-US" alt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F58466"/>
                </a:solidFill>
                <a:effectLst/>
                <a:uLnTx/>
                <a:uFillTx/>
                <a:latin typeface="Goudy Old Style" pitchFamily="18" charset="0"/>
                <a:ea typeface="MS PGothic" pitchFamily="34" charset="-128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8466"/>
                </a:solidFill>
                <a:effectLst/>
                <a:uLnTx/>
                <a:uFillTx/>
                <a:latin typeface="Goudy Old Style" pitchFamily="18" charset="0"/>
                <a:ea typeface="MS PGothic" pitchFamily="34" charset="-128"/>
              </a:rPr>
              <a:t>Face-to-Face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F58466"/>
              </a:solidFill>
              <a:effectLst/>
              <a:uLnTx/>
              <a:uFillTx/>
              <a:latin typeface="Goudy Old Style" pitchFamily="18" charset="0"/>
              <a:ea typeface="MS PGothic" pitchFamily="34" charset="-12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72200" y="3048000"/>
            <a:ext cx="2667000" cy="2438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Registration Opens 4/1/2021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842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6467094" y="4286250"/>
            <a:ext cx="159321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Hospital</a:t>
            </a:r>
            <a:r>
              <a:rPr sz="16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Measures  are critical to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track  your overall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ABX  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rate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facilitate 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your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systems 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changes for  improvement!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28600" y="167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altLang="en-US" b="1" dirty="0" smtClean="0">
                <a:solidFill>
                  <a:srgbClr val="F58466"/>
                </a:solidFill>
                <a:latin typeface="Goudy Old Style" pitchFamily="18" charset="0"/>
              </a:rPr>
              <a:t>2021 Face-to-Face Agenda</a:t>
            </a:r>
            <a:endParaRPr lang="en-US" altLang="en-US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988740"/>
              </p:ext>
            </p:extLst>
          </p:nvPr>
        </p:nvGraphicFramePr>
        <p:xfrm>
          <a:off x="2628" y="1310640"/>
          <a:ext cx="9144000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356">
                  <a:extLst>
                    <a:ext uri="{9D8B030D-6E8A-4147-A177-3AD203B41FA5}">
                      <a16:colId xmlns:a16="http://schemas.microsoft.com/office/drawing/2014/main" val="1788669887"/>
                    </a:ext>
                  </a:extLst>
                </a:gridCol>
                <a:gridCol w="7826644">
                  <a:extLst>
                    <a:ext uri="{9D8B030D-6E8A-4147-A177-3AD203B41FA5}">
                      <a16:colId xmlns:a16="http://schemas.microsoft.com/office/drawing/2014/main" val="202053213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Time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Session/Speaker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70064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8:15 – 8:40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smtClean="0">
                          <a:solidFill>
                            <a:srgbClr val="004990"/>
                          </a:solidFill>
                          <a:latin typeface="+mn-lt"/>
                          <a:ea typeface="+mn-ea"/>
                          <a:cs typeface="+mn-cs"/>
                        </a:rPr>
                        <a:t>Welcome &amp; overview- Celebrating Our Accomplishments in a Virtual World with a Look to 2021 and Beyond- </a:t>
                      </a:r>
                      <a:r>
                        <a:rPr lang="en-US" sz="1600" b="1" i="0" u="none" strike="noStrike" kern="1200" baseline="0" dirty="0" smtClean="0">
                          <a:solidFill>
                            <a:srgbClr val="F58466"/>
                          </a:solidFill>
                          <a:latin typeface="+mn-lt"/>
                          <a:ea typeface="+mn-ea"/>
                          <a:cs typeface="+mn-cs"/>
                        </a:rPr>
                        <a:t>Justin Josephsen &amp; Leslie Caldarelli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45665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8:40-9:00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i="0" u="none" strike="noStrike" kern="1200" baseline="0" dirty="0" smtClean="0">
                          <a:solidFill>
                            <a:srgbClr val="004990"/>
                          </a:solidFill>
                          <a:latin typeface="+mn-lt"/>
                          <a:ea typeface="+mn-ea"/>
                          <a:cs typeface="+mn-cs"/>
                        </a:rPr>
                        <a:t>An overview of infant mortality in Illinois- </a:t>
                      </a:r>
                      <a:r>
                        <a:rPr lang="en-US" sz="1600" b="1" i="0" u="none" strike="noStrike" kern="1200" baseline="0" dirty="0" smtClean="0">
                          <a:solidFill>
                            <a:srgbClr val="F58466"/>
                          </a:solidFill>
                          <a:latin typeface="+mn-lt"/>
                          <a:ea typeface="+mn-ea"/>
                          <a:cs typeface="+mn-cs"/>
                        </a:rPr>
                        <a:t>Amanda Bennett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53827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9:00 – 9:45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smtClean="0">
                          <a:solidFill>
                            <a:srgbClr val="004990"/>
                          </a:solidFill>
                          <a:latin typeface="+mn-lt"/>
                          <a:ea typeface="+mn-ea"/>
                          <a:cs typeface="+mn-cs"/>
                        </a:rPr>
                        <a:t>Understanding inequities in maternal and child health as a moral imperative- </a:t>
                      </a:r>
                      <a:r>
                        <a:rPr lang="en-US" sz="1600" b="1" i="0" u="none" strike="noStrike" kern="1200" baseline="0" dirty="0" smtClean="0">
                          <a:solidFill>
                            <a:srgbClr val="F58466"/>
                          </a:solidFill>
                          <a:latin typeface="+mn-lt"/>
                          <a:ea typeface="+mn-ea"/>
                          <a:cs typeface="+mn-cs"/>
                        </a:rPr>
                        <a:t>Russell Kirby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31936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9:45 – 9:55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Break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24214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9:55 – 10:40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i="0" u="none" strike="noStrike" kern="1200" baseline="0" dirty="0" smtClean="0">
                          <a:solidFill>
                            <a:srgbClr val="004990"/>
                          </a:solidFill>
                          <a:latin typeface="+mn-lt"/>
                          <a:ea typeface="+mn-ea"/>
                          <a:cs typeface="+mn-cs"/>
                        </a:rPr>
                        <a:t>Neonatal Antibiotic Stewardship and related QI strategies for newborns - </a:t>
                      </a:r>
                      <a:r>
                        <a:rPr lang="en-US" sz="1600" b="1" i="0" u="none" strike="noStrike" kern="1200" baseline="0" dirty="0" smtClean="0">
                          <a:solidFill>
                            <a:srgbClr val="F58466"/>
                          </a:solidFill>
                          <a:latin typeface="+mn-lt"/>
                          <a:ea typeface="+mn-ea"/>
                          <a:cs typeface="+mn-cs"/>
                        </a:rPr>
                        <a:t>Joseph B. </a:t>
                      </a:r>
                      <a:r>
                        <a:rPr lang="en-US" sz="1600" b="1" i="0" u="none" strike="noStrike" kern="1200" baseline="0" dirty="0" err="1" smtClean="0">
                          <a:solidFill>
                            <a:srgbClr val="F58466"/>
                          </a:solidFill>
                          <a:latin typeface="+mn-lt"/>
                          <a:ea typeface="+mn-ea"/>
                          <a:cs typeface="+mn-cs"/>
                        </a:rPr>
                        <a:t>Cantey</a:t>
                      </a:r>
                      <a:endParaRPr lang="en-US" sz="1600" b="1" i="0" u="none" strike="noStrike" kern="1200" baseline="0" dirty="0">
                        <a:solidFill>
                          <a:srgbClr val="F584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818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10:40 – 11:00am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QI Awards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10253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11:00 – 12:30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 smtClean="0">
                          <a:solidFill>
                            <a:srgbClr val="004990"/>
                          </a:solidFill>
                          <a:latin typeface="+mn-lt"/>
                          <a:ea typeface="+mn-ea"/>
                          <a:cs typeface="+mn-cs"/>
                        </a:rPr>
                        <a:t>Virtual Storyboard Review &amp; Lunch</a:t>
                      </a:r>
                      <a:endParaRPr lang="en-US" sz="1600" b="1" i="0" u="none" strike="noStrike" kern="1200" baseline="0" dirty="0">
                        <a:solidFill>
                          <a:srgbClr val="0049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58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12:30 – 1:15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smtClean="0">
                          <a:solidFill>
                            <a:srgbClr val="004990"/>
                          </a:solidFill>
                          <a:latin typeface="+mn-lt"/>
                          <a:ea typeface="+mn-ea"/>
                          <a:cs typeface="+mn-cs"/>
                        </a:rPr>
                        <a:t>BASIC Hospital Team Panel: Sharing Strategies for a Successful Launch- </a:t>
                      </a:r>
                      <a:r>
                        <a:rPr lang="en-US" sz="1600" b="1" i="0" u="none" strike="noStrike" kern="1200" baseline="0" dirty="0" smtClean="0">
                          <a:solidFill>
                            <a:srgbClr val="F58466"/>
                          </a:solidFill>
                          <a:latin typeface="+mn-lt"/>
                          <a:ea typeface="+mn-ea"/>
                          <a:cs typeface="+mn-cs"/>
                        </a:rPr>
                        <a:t>ILPQC</a:t>
                      </a:r>
                      <a:r>
                        <a:rPr lang="en-US" sz="1600" b="1" i="0" u="none" strike="noStrike" kern="1200" baseline="0" dirty="0" smtClean="0">
                          <a:solidFill>
                            <a:srgbClr val="00499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u="none" strike="noStrike" kern="1200" baseline="0" dirty="0" smtClean="0">
                          <a:solidFill>
                            <a:srgbClr val="F58466"/>
                          </a:solidFill>
                          <a:latin typeface="+mn-lt"/>
                          <a:ea typeface="+mn-ea"/>
                          <a:cs typeface="+mn-cs"/>
                        </a:rPr>
                        <a:t>BASIC Hospital teams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56508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1:15 – 1:25pm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Break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16627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1:25 – 2:00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smtClean="0">
                          <a:solidFill>
                            <a:srgbClr val="004990"/>
                          </a:solidFill>
                          <a:latin typeface="+mn-lt"/>
                          <a:ea typeface="+mn-ea"/>
                          <a:cs typeface="+mn-cs"/>
                        </a:rPr>
                        <a:t>Breakout Session 1: Small Group Key Topic Discussions on Implementation Strategies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5405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2:00 – 2:05 pm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Break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90667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2:05 – 2:40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smtClean="0">
                          <a:solidFill>
                            <a:srgbClr val="004990"/>
                          </a:solidFill>
                          <a:latin typeface="+mn-lt"/>
                          <a:ea typeface="+mn-ea"/>
                          <a:cs typeface="+mn-cs"/>
                        </a:rPr>
                        <a:t>Breakout Session 2: Small Group Key Topic Discussions on Implementation Strategies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67288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2:40 – 2:45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Break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18473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2:45 – 3:00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smtClean="0">
                          <a:solidFill>
                            <a:srgbClr val="004990"/>
                          </a:solidFill>
                          <a:latin typeface="+mn-lt"/>
                          <a:ea typeface="+mn-ea"/>
                          <a:cs typeface="+mn-cs"/>
                        </a:rPr>
                        <a:t>Where do we go from here? Wrap-up, evaluation and raffle</a:t>
                      </a:r>
                      <a:endParaRPr lang="en-US" sz="1600" b="1" i="0" u="none" strike="noStrike" kern="1200" baseline="0" dirty="0">
                        <a:solidFill>
                          <a:srgbClr val="0049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053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9068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4"/>
          <p:cNvSpPr>
            <a:spLocks noGrp="1"/>
          </p:cNvSpPr>
          <p:nvPr>
            <p:ph type="title"/>
          </p:nvPr>
        </p:nvSpPr>
        <p:spPr>
          <a:xfrm>
            <a:off x="248764" y="76200"/>
            <a:ext cx="6536464" cy="1143000"/>
          </a:xfrm>
          <a:noFill/>
        </p:spPr>
        <p:txBody>
          <a:bodyPr/>
          <a:lstStyle/>
          <a:p>
            <a:pPr algn="l"/>
            <a:r>
              <a:rPr lang="en-US" altLang="en-US" sz="3800" b="1" dirty="0" smtClean="0">
                <a:solidFill>
                  <a:srgbClr val="F58466"/>
                </a:solidFill>
                <a:latin typeface="Goudy Old Style" pitchFamily="18" charset="0"/>
              </a:rPr>
              <a:t>Neo F2F </a:t>
            </a:r>
            <a:r>
              <a:rPr lang="en-US" altLang="en-US" sz="3800" b="1" dirty="0">
                <a:solidFill>
                  <a:srgbClr val="F58466"/>
                </a:solidFill>
                <a:latin typeface="Goudy Old Style" pitchFamily="18" charset="0"/>
              </a:rPr>
              <a:t>Storyboard Session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748" y="1219200"/>
            <a:ext cx="3876118" cy="3428999"/>
          </a:xfrm>
        </p:spPr>
        <p:txBody>
          <a:bodyPr/>
          <a:lstStyle/>
          <a:p>
            <a:pPr>
              <a:buClr>
                <a:srgbClr val="F58466"/>
              </a:buClr>
              <a:defRPr/>
            </a:pPr>
            <a:r>
              <a:rPr lang="en-US" sz="2000" dirty="0"/>
              <a:t>All teams will be asked to create a story board for the May </a:t>
            </a:r>
            <a:r>
              <a:rPr lang="en-US" sz="2000" dirty="0" smtClean="0"/>
              <a:t>2021 </a:t>
            </a:r>
            <a:r>
              <a:rPr lang="en-US" sz="2000" dirty="0"/>
              <a:t>“Face to Face” to </a:t>
            </a:r>
            <a:r>
              <a:rPr lang="en-US" sz="2000" dirty="0" smtClean="0"/>
              <a:t>share their QI teams progress on ILPQC initiatives </a:t>
            </a:r>
          </a:p>
          <a:p>
            <a:pPr>
              <a:buClr>
                <a:srgbClr val="F58466"/>
              </a:buClr>
              <a:defRPr/>
            </a:pPr>
            <a:endParaRPr lang="en-US" sz="2000" dirty="0"/>
          </a:p>
          <a:p>
            <a:pPr>
              <a:buClr>
                <a:srgbClr val="F58466"/>
              </a:buClr>
              <a:defRPr/>
            </a:pPr>
            <a:r>
              <a:rPr lang="en-US" sz="2000" dirty="0" smtClean="0"/>
              <a:t>Storyboard </a:t>
            </a:r>
            <a:r>
              <a:rPr lang="en-US" sz="2000" dirty="0"/>
              <a:t>should focus </a:t>
            </a:r>
            <a:r>
              <a:rPr lang="en-US" sz="2000" dirty="0" smtClean="0"/>
              <a:t>on…</a:t>
            </a:r>
          </a:p>
          <a:p>
            <a:pPr lvl="1">
              <a:buClr>
                <a:srgbClr val="F58466"/>
              </a:buClr>
              <a:defRPr/>
            </a:pPr>
            <a:r>
              <a:rPr lang="en-US" sz="1800" dirty="0" smtClean="0"/>
              <a:t>Launching the BASIC initiative including sharing their 30/60/90day achievements, prioritization matrix, data collection strategies </a:t>
            </a:r>
          </a:p>
          <a:p>
            <a:pPr lvl="1">
              <a:buClr>
                <a:srgbClr val="F58466"/>
              </a:buClr>
              <a:defRPr/>
            </a:pPr>
            <a:r>
              <a:rPr lang="en-US" sz="1800" dirty="0" smtClean="0"/>
              <a:t>MNO-Neo Sustainability including compliance monitoring, education for new hires and continued education.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303" y="1552632"/>
            <a:ext cx="5122594" cy="32955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2873376"/>
            <a:ext cx="3032477" cy="39495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5-Point Star 1"/>
          <p:cNvSpPr/>
          <p:nvPr/>
        </p:nvSpPr>
        <p:spPr>
          <a:xfrm>
            <a:off x="8344297" y="1095432"/>
            <a:ext cx="609600" cy="666865"/>
          </a:xfrm>
          <a:prstGeom prst="star5">
            <a:avLst/>
          </a:prstGeom>
          <a:solidFill>
            <a:srgbClr val="FFFFA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46543" y="5159950"/>
            <a:ext cx="227503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9BBB5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Check out your BASIC newsletter for more info!</a:t>
            </a:r>
            <a:endParaRPr kumimoji="0" lang="en-US" sz="2400" b="1" i="0" u="none" strike="noStrike" kern="1200" cap="none" spc="0" normalizeH="0" baseline="0" noProof="0" dirty="0">
              <a:ln/>
              <a:solidFill>
                <a:srgbClr val="9BBB5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858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C9FB53-311B-43CA-B7CE-1F80A678A2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505361"/>
            <a:ext cx="492314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/>
                <a:solidFill>
                  <a:srgbClr val="9BBB5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2021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3466480"/>
            <a:ext cx="9276899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1" i="0" u="none" strike="noStrike" kern="1200" cap="none" spc="0" normalizeH="0" baseline="0" noProof="0" dirty="0">
                <a:ln/>
                <a:solidFill>
                  <a:srgbClr val="8064A2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Annual Conference </a:t>
            </a:r>
          </a:p>
        </p:txBody>
      </p:sp>
      <p:sp>
        <p:nvSpPr>
          <p:cNvPr id="5" name="Rectangle 4"/>
          <p:cNvSpPr/>
          <p:nvPr/>
        </p:nvSpPr>
        <p:spPr>
          <a:xfrm>
            <a:off x="1665064" y="4565551"/>
            <a:ext cx="5878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9BBB5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October 28, 2021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887" y="152400"/>
            <a:ext cx="361812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5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14133</TotalTime>
  <Words>3734</Words>
  <Application>Microsoft Office PowerPoint</Application>
  <PresentationFormat>On-screen Show (4:3)</PresentationFormat>
  <Paragraphs>688</Paragraphs>
  <Slides>54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6" baseType="lpstr">
      <vt:lpstr>MS PGothic</vt:lpstr>
      <vt:lpstr>Aharoni</vt:lpstr>
      <vt:lpstr>Arial</vt:lpstr>
      <vt:lpstr>Bookman Old Style</vt:lpstr>
      <vt:lpstr>Calibri</vt:lpstr>
      <vt:lpstr>Calibri Light</vt:lpstr>
      <vt:lpstr>Goudy Old Style</vt:lpstr>
      <vt:lpstr>Impact</vt:lpstr>
      <vt:lpstr>Wingdings</vt:lpstr>
      <vt:lpstr>Wingdings 2</vt:lpstr>
      <vt:lpstr>Office Theme</vt:lpstr>
      <vt:lpstr>1_Office Theme</vt:lpstr>
      <vt:lpstr>BASIC Teams Call: Implementation Strategies for NEOSC for newborns ≥35 Weeks </vt:lpstr>
      <vt:lpstr>Call Overview </vt:lpstr>
      <vt:lpstr>PowerPoint Presentation</vt:lpstr>
      <vt:lpstr>Housekeeping Items</vt:lpstr>
      <vt:lpstr>Build Your Teams QI Capacity!</vt:lpstr>
      <vt:lpstr>PowerPoint Presentation</vt:lpstr>
      <vt:lpstr>PowerPoint Presentation</vt:lpstr>
      <vt:lpstr>Neo F2F Storyboard Session</vt:lpstr>
      <vt:lpstr>PowerPoint Presentation</vt:lpstr>
      <vt:lpstr>BASIC Data Overview and FAQs</vt:lpstr>
      <vt:lpstr>ILPQC BASIC Vision &amp; AIMS</vt:lpstr>
      <vt:lpstr>Structure Measures</vt:lpstr>
      <vt:lpstr>Structure Measures</vt:lpstr>
      <vt:lpstr>Structure Measures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NEOSC Implementation Strategies, Resources &amp; Live Demonstration</vt:lpstr>
      <vt:lpstr>BASIC Key Driver Diagram</vt:lpstr>
      <vt:lpstr>NEOSC Calculator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 in ILPQC Toolkit</vt:lpstr>
      <vt:lpstr>Team Talk:</vt:lpstr>
      <vt:lpstr>PowerPoint Presentation</vt:lpstr>
      <vt:lpstr>BJC- Pediatric Clinical Quality Council </vt:lpstr>
      <vt:lpstr>BJC Newborn Sepsis Risk Assessment Guideline:  First 48 hours of life (≥ 35 weeks gestational age) </vt:lpstr>
      <vt:lpstr>Case Study: </vt:lpstr>
      <vt:lpstr>PowerPoint Presentation</vt:lpstr>
      <vt:lpstr>Case Study Continued </vt:lpstr>
      <vt:lpstr>PowerPoint Presentation</vt:lpstr>
      <vt:lpstr>PowerPoint Presentation</vt:lpstr>
      <vt:lpstr>PowerPoint Presentation</vt:lpstr>
      <vt:lpstr>Case study Continued </vt:lpstr>
      <vt:lpstr>Summary of our Progress </vt:lpstr>
      <vt:lpstr>QI Data Corner</vt:lpstr>
      <vt:lpstr>BASIC Data FAQS</vt:lpstr>
      <vt:lpstr>Next Steps</vt:lpstr>
      <vt:lpstr>2021 BASIC Webinars</vt:lpstr>
      <vt:lpstr>Office hours 2-2:30pm</vt:lpstr>
      <vt:lpstr>PowerPoint Presentation</vt:lpstr>
      <vt:lpstr>Appendix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ILPQC BASIC Teams Call</dc:title>
  <dc:creator>Justin Josephsen</dc:creator>
  <cp:lastModifiedBy>Eileen Fleming Suse</cp:lastModifiedBy>
  <cp:revision>175</cp:revision>
  <dcterms:created xsi:type="dcterms:W3CDTF">2020-12-21T17:36:52Z</dcterms:created>
  <dcterms:modified xsi:type="dcterms:W3CDTF">2021-04-02T21:48:05Z</dcterms:modified>
</cp:coreProperties>
</file>