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35" r:id="rId6"/>
    <p:sldMasterId id="2147483747" r:id="rId7"/>
  </p:sldMasterIdLst>
  <p:notesMasterIdLst>
    <p:notesMasterId r:id="rId55"/>
  </p:notesMasterIdLst>
  <p:sldIdLst>
    <p:sldId id="286" r:id="rId8"/>
    <p:sldId id="267" r:id="rId9"/>
    <p:sldId id="285" r:id="rId10"/>
    <p:sldId id="273" r:id="rId11"/>
    <p:sldId id="271" r:id="rId12"/>
    <p:sldId id="272" r:id="rId13"/>
    <p:sldId id="274" r:id="rId14"/>
    <p:sldId id="259" r:id="rId15"/>
    <p:sldId id="264" r:id="rId16"/>
    <p:sldId id="261" r:id="rId17"/>
    <p:sldId id="260" r:id="rId18"/>
    <p:sldId id="318" r:id="rId19"/>
    <p:sldId id="262" r:id="rId20"/>
    <p:sldId id="319" r:id="rId21"/>
    <p:sldId id="277" r:id="rId22"/>
    <p:sldId id="278" r:id="rId23"/>
    <p:sldId id="322" r:id="rId24"/>
    <p:sldId id="323" r:id="rId25"/>
    <p:sldId id="324" r:id="rId26"/>
    <p:sldId id="325" r:id="rId27"/>
    <p:sldId id="326" r:id="rId28"/>
    <p:sldId id="284" r:id="rId29"/>
    <p:sldId id="268" r:id="rId30"/>
    <p:sldId id="279" r:id="rId31"/>
    <p:sldId id="321" r:id="rId32"/>
    <p:sldId id="289" r:id="rId33"/>
    <p:sldId id="290" r:id="rId34"/>
    <p:sldId id="291" r:id="rId35"/>
    <p:sldId id="292" r:id="rId36"/>
    <p:sldId id="293" r:id="rId37"/>
    <p:sldId id="294" r:id="rId38"/>
    <p:sldId id="295" r:id="rId39"/>
    <p:sldId id="296" r:id="rId40"/>
    <p:sldId id="297" r:id="rId41"/>
    <p:sldId id="298" r:id="rId42"/>
    <p:sldId id="327" r:id="rId43"/>
    <p:sldId id="328" r:id="rId44"/>
    <p:sldId id="329" r:id="rId45"/>
    <p:sldId id="330" r:id="rId46"/>
    <p:sldId id="331" r:id="rId47"/>
    <p:sldId id="332" r:id="rId48"/>
    <p:sldId id="320" r:id="rId49"/>
    <p:sldId id="266" r:id="rId50"/>
    <p:sldId id="276" r:id="rId51"/>
    <p:sldId id="275" r:id="rId52"/>
    <p:sldId id="317" r:id="rId53"/>
    <p:sldId id="28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84200" autoAdjust="0"/>
  </p:normalViewPr>
  <p:slideViewPr>
    <p:cSldViewPr snapToGrid="0">
      <p:cViewPr varScale="1">
        <p:scale>
          <a:sx n="56" d="100"/>
          <a:sy n="56" d="100"/>
        </p:scale>
        <p:origin x="10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nmshare.corp.nm.org\nmhomes\B\BRENNANR\MyData\ILPQC\NAS\CDH\Redcap\charge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nmshare.corp.nm.org\nmhomes\B\BRENNANR\MyData\ILPQC\NAS\CDH\Redcap\charg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6054029831638"/>
          <c:y val="4.429992642474477E-2"/>
          <c:w val="0.83678173612444784"/>
          <c:h val="0.68321650202310069"/>
        </c:manualLayout>
      </c:layout>
      <c:scatterChart>
        <c:scatterStyle val="lineMarker"/>
        <c:varyColors val="0"/>
        <c:ser>
          <c:idx val="0"/>
          <c:order val="0"/>
          <c:spPr>
            <a:ln w="38100" cap="rnd">
              <a:solidFill>
                <a:srgbClr val="002060"/>
              </a:solidFill>
              <a:prstDash val="solid"/>
              <a:round/>
            </a:ln>
            <a:effectLst/>
          </c:spPr>
          <c:marker>
            <c:symbol val="circle"/>
            <c:size val="10"/>
            <c:spPr>
              <a:solidFill>
                <a:srgbClr val="002060"/>
              </a:solidFill>
              <a:ln w="38100">
                <a:solidFill>
                  <a:srgbClr val="002060"/>
                </a:solidFill>
                <a:prstDash val="solid"/>
              </a:ln>
              <a:effectLst/>
            </c:spPr>
          </c:marker>
          <c:dPt>
            <c:idx val="8"/>
            <c:bubble3D val="0"/>
            <c:extLst>
              <c:ext xmlns:c16="http://schemas.microsoft.com/office/drawing/2014/chart" uri="{C3380CC4-5D6E-409C-BE32-E72D297353CC}">
                <c16:uniqueId val="{00000000-4B77-4815-8B33-212045865FD9}"/>
              </c:ext>
            </c:extLst>
          </c:dPt>
          <c:dPt>
            <c:idx val="9"/>
            <c:bubble3D val="0"/>
            <c:extLst>
              <c:ext xmlns:c16="http://schemas.microsoft.com/office/drawing/2014/chart" uri="{C3380CC4-5D6E-409C-BE32-E72D297353CC}">
                <c16:uniqueId val="{00000001-4B77-4815-8B33-212045865FD9}"/>
              </c:ext>
            </c:extLst>
          </c:dPt>
          <c:dLbls>
            <c:dLbl>
              <c:idx val="7"/>
              <c:layout>
                <c:manualLayout>
                  <c:x val="-3.5792682926829418E-2"/>
                  <c:y val="8.75372994610747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77-4815-8B33-212045865FD9}"/>
                </c:ext>
              </c:extLst>
            </c:dLbl>
            <c:dLbl>
              <c:idx val="9"/>
              <c:layout>
                <c:manualLayout>
                  <c:x val="-2.9806990589591083E-2"/>
                  <c:y val="7.7725548588897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77-4815-8B33-212045865FD9}"/>
                </c:ext>
              </c:extLst>
            </c:dLbl>
            <c:spPr>
              <a:noFill/>
              <a:ln>
                <a:noFill/>
              </a:ln>
              <a:effectLst/>
            </c:spPr>
            <c:txPr>
              <a:bodyPr wrap="square" lIns="38100" tIns="19050" rIns="38100" bIns="19050" anchor="ctr">
                <a:spAutoFit/>
              </a:bodyPr>
              <a:lstStyle/>
              <a:p>
                <a:pPr>
                  <a:defRPr sz="2000" b="0">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'[Data for Charts MM Report 2021.xlsx]Figure 8'!$A$4:$A$13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xVal>
          <c:yVal>
            <c:numRef>
              <c:f>'[Data for Charts MM Report 2021.xlsx]Figure 8'!$B$4:$B$13</c:f>
              <c:numCache>
                <c:formatCode>General</c:formatCode>
                <c:ptCount val="10"/>
                <c:pt idx="0">
                  <c:v>80</c:v>
                </c:pt>
                <c:pt idx="1">
                  <c:v>77</c:v>
                </c:pt>
                <c:pt idx="2">
                  <c:v>55</c:v>
                </c:pt>
                <c:pt idx="3">
                  <c:v>70</c:v>
                </c:pt>
                <c:pt idx="4">
                  <c:v>70</c:v>
                </c:pt>
                <c:pt idx="5">
                  <c:v>70</c:v>
                </c:pt>
                <c:pt idx="6">
                  <c:v>65</c:v>
                </c:pt>
                <c:pt idx="7">
                  <c:v>92</c:v>
                </c:pt>
                <c:pt idx="8">
                  <c:v>72</c:v>
                </c:pt>
                <c:pt idx="9">
                  <c:v>103</c:v>
                </c:pt>
              </c:numCache>
            </c:numRef>
          </c:yVal>
          <c:smooth val="0"/>
          <c:extLst>
            <c:ext xmlns:c16="http://schemas.microsoft.com/office/drawing/2014/chart" uri="{C3380CC4-5D6E-409C-BE32-E72D297353CC}">
              <c16:uniqueId val="{00000002-4B77-4815-8B33-212045865FD9}"/>
            </c:ext>
          </c:extLst>
        </c:ser>
        <c:dLbls>
          <c:showLegendKey val="0"/>
          <c:showVal val="0"/>
          <c:showCatName val="0"/>
          <c:showSerName val="0"/>
          <c:showPercent val="0"/>
          <c:showBubbleSize val="0"/>
        </c:dLbls>
        <c:axId val="1062265392"/>
        <c:axId val="1062264216"/>
      </c:scatterChart>
      <c:valAx>
        <c:axId val="1062265392"/>
        <c:scaling>
          <c:orientation val="minMax"/>
          <c:max val="2018"/>
          <c:min val="2007"/>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Year</a:t>
                </a:r>
              </a:p>
            </c:rich>
          </c:tx>
          <c:layout>
            <c:manualLayout>
              <c:xMode val="edge"/>
              <c:yMode val="edge"/>
              <c:x val="0.52537051618547681"/>
              <c:y val="0.92393518518518514"/>
            </c:manualLayout>
          </c:layout>
          <c:overlay val="0"/>
          <c:spPr>
            <a:noFill/>
            <a:ln w="25400">
              <a:noFill/>
            </a:ln>
          </c:spPr>
        </c:title>
        <c:numFmt formatCode="General" sourceLinked="1"/>
        <c:majorTickMark val="cross"/>
        <c:minorTickMark val="in"/>
        <c:tickLblPos val="nextTo"/>
        <c:spPr>
          <a:noFill/>
          <a:ln w="9525" cap="flat" cmpd="sng" algn="ctr">
            <a:solidFill>
              <a:schemeClr val="tx1">
                <a:lumMod val="25000"/>
                <a:lumOff val="75000"/>
              </a:schemeClr>
            </a:solidFill>
            <a:round/>
          </a:ln>
          <a:effectLst/>
        </c:spPr>
        <c:txPr>
          <a:bodyPr rot="-5400000" vert="horz"/>
          <a:lstStyle/>
          <a:p>
            <a:pPr>
              <a:defRPr sz="2000" b="0" i="0" u="none" strike="noStrike" baseline="0">
                <a:solidFill>
                  <a:schemeClr val="tx1"/>
                </a:solidFill>
                <a:latin typeface="Calibri"/>
                <a:ea typeface="Calibri"/>
                <a:cs typeface="Calibri"/>
              </a:defRPr>
            </a:pPr>
            <a:endParaRPr lang="en-US"/>
          </a:p>
        </c:txPr>
        <c:crossAx val="1062264216"/>
        <c:crosses val="autoZero"/>
        <c:crossBetween val="midCat"/>
        <c:majorUnit val="1"/>
        <c:minorUnit val="1"/>
      </c:valAx>
      <c:valAx>
        <c:axId val="1062264216"/>
        <c:scaling>
          <c:orientation val="minMax"/>
        </c:scaling>
        <c:delete val="0"/>
        <c:axPos val="l"/>
        <c:majorGridlines>
          <c:spPr>
            <a:ln>
              <a:solidFill>
                <a:schemeClr val="bg1">
                  <a:lumMod val="75000"/>
                </a:schemeClr>
              </a:solidFill>
            </a:ln>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a:solidFill>
                      <a:schemeClr val="tx1"/>
                    </a:solidFill>
                  </a:rPr>
                  <a:t>Number of</a:t>
                </a:r>
                <a:r>
                  <a:rPr lang="en-US" sz="2000" b="1" baseline="0">
                    <a:solidFill>
                      <a:schemeClr val="tx1"/>
                    </a:solidFill>
                  </a:rPr>
                  <a:t> Deaths</a:t>
                </a:r>
                <a:endParaRPr lang="en-US" sz="2000" b="1">
                  <a:solidFill>
                    <a:schemeClr val="tx1"/>
                  </a:solidFill>
                </a:endParaRPr>
              </a:p>
            </c:rich>
          </c:tx>
          <c:overlay val="0"/>
          <c:spPr>
            <a:noFill/>
            <a:ln w="25400">
              <a:noFill/>
            </a:ln>
          </c:spPr>
        </c:title>
        <c:numFmt formatCode="0" sourceLinked="0"/>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62265392"/>
        <c:crosses val="autoZero"/>
        <c:crossBetween val="midCat"/>
        <c:majorUnit val="20"/>
        <c:minorUnit val="10"/>
      </c:valAx>
      <c:spPr>
        <a:noFill/>
        <a:ln>
          <a:solidFill>
            <a:schemeClr val="bg1">
              <a:lumMod val="7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Hispanic</c:v>
                </c:pt>
              </c:strCache>
            </c:strRef>
          </c:cat>
          <c:val>
            <c:numRef>
              <c:f>Sheet1!$B$2:$B$4</c:f>
              <c:numCache>
                <c:formatCode>0</c:formatCode>
                <c:ptCount val="3"/>
                <c:pt idx="0">
                  <c:v>16</c:v>
                </c:pt>
                <c:pt idx="1">
                  <c:v>47</c:v>
                </c:pt>
                <c:pt idx="2">
                  <c:v>14</c:v>
                </c:pt>
              </c:numCache>
            </c:numRef>
          </c:val>
          <c:extLst>
            <c:ext xmlns:c16="http://schemas.microsoft.com/office/drawing/2014/chart" uri="{C3380CC4-5D6E-409C-BE32-E72D297353CC}">
              <c16:uniqueId val="{00000000-13DA-483A-B59D-1F7B000563D5}"/>
            </c:ext>
          </c:extLst>
        </c:ser>
        <c:dLbls>
          <c:showLegendKey val="0"/>
          <c:showVal val="0"/>
          <c:showCatName val="0"/>
          <c:showSerName val="0"/>
          <c:showPercent val="0"/>
          <c:showBubbleSize val="0"/>
        </c:dLbls>
        <c:gapWidth val="100"/>
        <c:overlap val="-27"/>
        <c:axId val="271082400"/>
        <c:axId val="346111984"/>
      </c:barChart>
      <c:catAx>
        <c:axId val="27108240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Race/Ethnicity</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46111984"/>
        <c:crosses val="autoZero"/>
        <c:auto val="1"/>
        <c:lblAlgn val="ctr"/>
        <c:lblOffset val="100"/>
        <c:noMultiLvlLbl val="0"/>
      </c:catAx>
      <c:valAx>
        <c:axId val="34611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PRMR (per 100,000 births)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7108240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solidFill>
                  <a:schemeClr val="tx2"/>
                </a:solidFill>
              </a:rPr>
              <a:t>Avg. LOS OEN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lineChart>
        <c:grouping val="standard"/>
        <c:varyColors val="0"/>
        <c:ser>
          <c:idx val="1"/>
          <c:order val="1"/>
          <c:tx>
            <c:strRef>
              <c:f>Sheet1!$C$1</c:f>
              <c:strCache>
                <c:ptCount val="1"/>
                <c:pt idx="0">
                  <c:v>% NICU days</c:v>
                </c:pt>
              </c:strCache>
            </c:strRef>
          </c:tx>
          <c:spPr>
            <a:ln w="28575" cap="rnd">
              <a:solidFill>
                <a:schemeClr val="accent2"/>
              </a:solidFill>
              <a:round/>
            </a:ln>
            <a:effectLst/>
          </c:spPr>
          <c:marker>
            <c:symbol val="none"/>
          </c:marker>
          <c:cat>
            <c:strRef>
              <c:f>Sheet1!$A$2:$A$4</c:f>
              <c:strCache>
                <c:ptCount val="3"/>
                <c:pt idx="0">
                  <c:v>CY 2018</c:v>
                </c:pt>
                <c:pt idx="1">
                  <c:v>CY2019</c:v>
                </c:pt>
                <c:pt idx="2">
                  <c:v>CY 2020 </c:v>
                </c:pt>
              </c:strCache>
            </c:strRef>
          </c:cat>
          <c:val>
            <c:numRef>
              <c:f>Sheet1!$C$2:$C$4</c:f>
              <c:numCache>
                <c:formatCode>General</c:formatCode>
                <c:ptCount val="3"/>
                <c:pt idx="0">
                  <c:v>82.6</c:v>
                </c:pt>
                <c:pt idx="1">
                  <c:v>48.6</c:v>
                </c:pt>
                <c:pt idx="2">
                  <c:v>35.700000000000003</c:v>
                </c:pt>
              </c:numCache>
            </c:numRef>
          </c:val>
          <c:smooth val="0"/>
          <c:extLst>
            <c:ext xmlns:c16="http://schemas.microsoft.com/office/drawing/2014/chart" uri="{C3380CC4-5D6E-409C-BE32-E72D297353CC}">
              <c16:uniqueId val="{00000000-66C1-4C6D-8434-FABB2ABECC8D}"/>
            </c:ext>
          </c:extLst>
        </c:ser>
        <c:ser>
          <c:idx val="2"/>
          <c:order val="2"/>
          <c:tx>
            <c:strRef>
              <c:f>Sheet1!$D$1</c:f>
              <c:strCache>
                <c:ptCount val="1"/>
                <c:pt idx="0">
                  <c:v>% MB days</c:v>
                </c:pt>
              </c:strCache>
            </c:strRef>
          </c:tx>
          <c:spPr>
            <a:ln w="28575" cap="rnd">
              <a:solidFill>
                <a:srgbClr val="61468B"/>
              </a:solidFill>
              <a:round/>
            </a:ln>
            <a:effectLst/>
          </c:spPr>
          <c:marker>
            <c:symbol val="none"/>
          </c:marker>
          <c:cat>
            <c:strRef>
              <c:f>Sheet1!$A$2:$A$4</c:f>
              <c:strCache>
                <c:ptCount val="3"/>
                <c:pt idx="0">
                  <c:v>CY 2018</c:v>
                </c:pt>
                <c:pt idx="1">
                  <c:v>CY2019</c:v>
                </c:pt>
                <c:pt idx="2">
                  <c:v>CY 2020 </c:v>
                </c:pt>
              </c:strCache>
            </c:strRef>
          </c:cat>
          <c:val>
            <c:numRef>
              <c:f>Sheet1!$D$2:$D$4</c:f>
              <c:numCache>
                <c:formatCode>General</c:formatCode>
                <c:ptCount val="3"/>
                <c:pt idx="0">
                  <c:v>17.399999999999999</c:v>
                </c:pt>
                <c:pt idx="1">
                  <c:v>45.7</c:v>
                </c:pt>
                <c:pt idx="2">
                  <c:v>64.3</c:v>
                </c:pt>
              </c:numCache>
            </c:numRef>
          </c:val>
          <c:smooth val="0"/>
          <c:extLst>
            <c:ext xmlns:c16="http://schemas.microsoft.com/office/drawing/2014/chart" uri="{C3380CC4-5D6E-409C-BE32-E72D297353CC}">
              <c16:uniqueId val="{00000001-66C1-4C6D-8434-FABB2ABECC8D}"/>
            </c:ext>
          </c:extLst>
        </c:ser>
        <c:dLbls>
          <c:showLegendKey val="0"/>
          <c:showVal val="0"/>
          <c:showCatName val="0"/>
          <c:showSerName val="0"/>
          <c:showPercent val="0"/>
          <c:showBubbleSize val="0"/>
        </c:dLbls>
        <c:marker val="1"/>
        <c:smooth val="0"/>
        <c:axId val="424727840"/>
        <c:axId val="424727512"/>
      </c:lineChart>
      <c:lineChart>
        <c:grouping val="standard"/>
        <c:varyColors val="0"/>
        <c:ser>
          <c:idx val="0"/>
          <c:order val="0"/>
          <c:tx>
            <c:strRef>
              <c:f>Sheet1!$B$1</c:f>
              <c:strCache>
                <c:ptCount val="1"/>
                <c:pt idx="0">
                  <c:v>LOS</c:v>
                </c:pt>
              </c:strCache>
            </c:strRef>
          </c:tx>
          <c:spPr>
            <a:ln w="28575" cap="rnd">
              <a:solidFill>
                <a:schemeClr val="accent1"/>
              </a:solidFill>
              <a:round/>
            </a:ln>
            <a:effectLst/>
          </c:spPr>
          <c:marker>
            <c:symbol val="none"/>
          </c:marker>
          <c:cat>
            <c:strRef>
              <c:f>Sheet1!$A$2:$A$4</c:f>
              <c:strCache>
                <c:ptCount val="3"/>
                <c:pt idx="0">
                  <c:v>CY 2018</c:v>
                </c:pt>
                <c:pt idx="1">
                  <c:v>CY2019</c:v>
                </c:pt>
                <c:pt idx="2">
                  <c:v>CY 2020 </c:v>
                </c:pt>
              </c:strCache>
            </c:strRef>
          </c:cat>
          <c:val>
            <c:numRef>
              <c:f>Sheet1!$B$2:$B$4</c:f>
              <c:numCache>
                <c:formatCode>General</c:formatCode>
                <c:ptCount val="3"/>
                <c:pt idx="0">
                  <c:v>9.91</c:v>
                </c:pt>
                <c:pt idx="1">
                  <c:v>5</c:v>
                </c:pt>
                <c:pt idx="2">
                  <c:v>3.64</c:v>
                </c:pt>
              </c:numCache>
            </c:numRef>
          </c:val>
          <c:smooth val="0"/>
          <c:extLst>
            <c:ext xmlns:c16="http://schemas.microsoft.com/office/drawing/2014/chart" uri="{C3380CC4-5D6E-409C-BE32-E72D297353CC}">
              <c16:uniqueId val="{00000002-66C1-4C6D-8434-FABB2ABECC8D}"/>
            </c:ext>
          </c:extLst>
        </c:ser>
        <c:dLbls>
          <c:showLegendKey val="0"/>
          <c:showVal val="0"/>
          <c:showCatName val="0"/>
          <c:showSerName val="0"/>
          <c:showPercent val="0"/>
          <c:showBubbleSize val="0"/>
        </c:dLbls>
        <c:marker val="1"/>
        <c:smooth val="0"/>
        <c:axId val="432681720"/>
        <c:axId val="432680736"/>
      </c:lineChart>
      <c:catAx>
        <c:axId val="42472784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crossAx val="424727512"/>
        <c:crosses val="autoZero"/>
        <c:auto val="1"/>
        <c:lblAlgn val="ctr"/>
        <c:lblOffset val="100"/>
        <c:noMultiLvlLbl val="0"/>
      </c:catAx>
      <c:valAx>
        <c:axId val="424727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24727840"/>
        <c:crosses val="autoZero"/>
        <c:crossBetween val="between"/>
      </c:valAx>
      <c:valAx>
        <c:axId val="43268073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2681720"/>
        <c:crosses val="max"/>
        <c:crossBetween val="between"/>
      </c:valAx>
      <c:catAx>
        <c:axId val="432681720"/>
        <c:scaling>
          <c:orientation val="minMax"/>
        </c:scaling>
        <c:delete val="1"/>
        <c:axPos val="b"/>
        <c:numFmt formatCode="General" sourceLinked="1"/>
        <c:majorTickMark val="out"/>
        <c:minorTickMark val="none"/>
        <c:tickLblPos val="nextTo"/>
        <c:crossAx val="43268073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dk1"/>
                </a:solidFill>
                <a:latin typeface="+mn-lt"/>
                <a:ea typeface="+mn-ea"/>
                <a:cs typeface="+mn-cs"/>
              </a:defRPr>
            </a:pPr>
            <a:endParaRPr lang="en-US"/>
          </a:p>
        </c:txPr>
      </c:dTable>
      <c:spPr>
        <a:noFill/>
        <a:ln>
          <a:noFill/>
        </a:ln>
        <a:effectLst/>
      </c:spPr>
    </c:plotArea>
    <c:plotVisOnly val="1"/>
    <c:dispBlanksAs val="gap"/>
    <c:showDLblsOverMax val="0"/>
  </c:chart>
  <c:spPr>
    <a:solidFill>
      <a:schemeClr val="lt1"/>
    </a:solidFill>
    <a:ln w="3175"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solidFill>
                  <a:schemeClr val="tx2"/>
                </a:solidFill>
              </a:rPr>
              <a:t>Bed</a:t>
            </a:r>
            <a:r>
              <a:rPr lang="en-US" baseline="0">
                <a:solidFill>
                  <a:schemeClr val="tx2"/>
                </a:solidFill>
              </a:rPr>
              <a:t> charges per OEN</a:t>
            </a:r>
            <a:endParaRPr lang="en-US">
              <a:solidFill>
                <a:schemeClr val="tx2"/>
              </a:solidFill>
            </a:endParaRPr>
          </a:p>
        </c:rich>
      </c:tx>
      <c:layout>
        <c:manualLayout>
          <c:xMode val="edge"/>
          <c:yMode val="edge"/>
          <c:x val="0.33124218218192431"/>
          <c:y val="0.1080351114112086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Sheet1!$A$8:$A$10</c:f>
              <c:strCache>
                <c:ptCount val="3"/>
                <c:pt idx="0">
                  <c:v>CY 2018</c:v>
                </c:pt>
                <c:pt idx="1">
                  <c:v>CY 2019</c:v>
                </c:pt>
                <c:pt idx="2">
                  <c:v>CY 2020 </c:v>
                </c:pt>
              </c:strCache>
            </c:strRef>
          </c:cat>
          <c:val>
            <c:numRef>
              <c:f>Sheet1!$J$8:$J$10</c:f>
              <c:numCache>
                <c:formatCode>0</c:formatCode>
                <c:ptCount val="3"/>
                <c:pt idx="0">
                  <c:v>59336.181818181816</c:v>
                </c:pt>
                <c:pt idx="1">
                  <c:v>21410.285714285714</c:v>
                </c:pt>
                <c:pt idx="2">
                  <c:v>11965.384615384615</c:v>
                </c:pt>
              </c:numCache>
            </c:numRef>
          </c:val>
          <c:extLst>
            <c:ext xmlns:c16="http://schemas.microsoft.com/office/drawing/2014/chart" uri="{C3380CC4-5D6E-409C-BE32-E72D297353CC}">
              <c16:uniqueId val="{00000000-541D-4F0C-9A10-1D130FA3C612}"/>
            </c:ext>
          </c:extLst>
        </c:ser>
        <c:dLbls>
          <c:dLblPos val="outEnd"/>
          <c:showLegendKey val="0"/>
          <c:showVal val="1"/>
          <c:showCatName val="0"/>
          <c:showSerName val="0"/>
          <c:showPercent val="0"/>
          <c:showBubbleSize val="0"/>
        </c:dLbls>
        <c:gapWidth val="219"/>
        <c:overlap val="-27"/>
        <c:axId val="377006992"/>
        <c:axId val="377003712"/>
      </c:barChart>
      <c:catAx>
        <c:axId val="377006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CY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003712"/>
        <c:crosses val="autoZero"/>
        <c:auto val="1"/>
        <c:lblAlgn val="ctr"/>
        <c:lblOffset val="100"/>
        <c:noMultiLvlLbl val="0"/>
      </c:catAx>
      <c:valAx>
        <c:axId val="377003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dollars per case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006992"/>
        <c:crosses val="autoZero"/>
        <c:crossBetween val="between"/>
      </c:valAx>
      <c:spPr>
        <a:solidFill>
          <a:schemeClr val="lt1"/>
        </a:solidFill>
        <a:ln w="25400" cap="flat" cmpd="sng" algn="ctr">
          <a:solidFill>
            <a:schemeClr val="accent2"/>
          </a:solidFill>
          <a:prstDash val="solid"/>
        </a:ln>
        <a:effectLst/>
      </c:spPr>
    </c:plotArea>
    <c:plotVisOnly val="1"/>
    <c:dispBlanksAs val="gap"/>
    <c:showDLblsOverMax val="0"/>
  </c:chart>
  <c:spPr>
    <a:noFill/>
    <a:ln w="12700">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53A37-C790-4576-A225-7D576D4E100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3148C32-A003-4034-B8C0-4DB40F509112}">
      <dgm:prSet/>
      <dgm:spPr/>
      <dgm:t>
        <a:bodyPr/>
        <a:lstStyle/>
        <a:p>
          <a:r>
            <a:rPr lang="en-US" b="0" i="0" dirty="0"/>
            <a:t>75% ESC utilized in 2021</a:t>
          </a:r>
          <a:endParaRPr lang="en-US" dirty="0"/>
        </a:p>
      </dgm:t>
    </dgm:pt>
    <dgm:pt modelId="{41C58DB8-D864-485D-B89D-AE7F23144652}" type="parTrans" cxnId="{9AB433E0-C979-42B9-AAF6-7A9E0B5FFE67}">
      <dgm:prSet/>
      <dgm:spPr/>
      <dgm:t>
        <a:bodyPr/>
        <a:lstStyle/>
        <a:p>
          <a:endParaRPr lang="en-US"/>
        </a:p>
      </dgm:t>
    </dgm:pt>
    <dgm:pt modelId="{852170BF-CFBA-478E-A359-B3EB4E8F6966}" type="sibTrans" cxnId="{9AB433E0-C979-42B9-AAF6-7A9E0B5FFE67}">
      <dgm:prSet/>
      <dgm:spPr/>
      <dgm:t>
        <a:bodyPr/>
        <a:lstStyle/>
        <a:p>
          <a:endParaRPr lang="en-US"/>
        </a:p>
      </dgm:t>
    </dgm:pt>
    <dgm:pt modelId="{7C1B7148-5F09-DF4B-98F7-10062526DCB1}">
      <dgm:prSet/>
      <dgm:spPr/>
      <dgm:t>
        <a:bodyPr/>
        <a:lstStyle/>
        <a:p>
          <a:r>
            <a:rPr lang="en-US" dirty="0"/>
            <a:t>16% utilized ESC in 2017</a:t>
          </a:r>
        </a:p>
      </dgm:t>
    </dgm:pt>
    <dgm:pt modelId="{5DC460E9-7783-9E44-BB3A-22362DB99252}" type="parTrans" cxnId="{9F93798F-9341-8D49-9BC1-B3C5CE739F47}">
      <dgm:prSet/>
      <dgm:spPr/>
    </dgm:pt>
    <dgm:pt modelId="{FEC4A439-03EC-C944-8234-47E46A6004C7}" type="sibTrans" cxnId="{9F93798F-9341-8D49-9BC1-B3C5CE739F47}">
      <dgm:prSet/>
      <dgm:spPr/>
    </dgm:pt>
    <dgm:pt modelId="{102C54DB-0EE6-5745-9D91-93A64ADAC113}">
      <dgm:prSet/>
      <dgm:spPr/>
      <dgm:t>
        <a:bodyPr/>
        <a:lstStyle/>
        <a:p>
          <a:r>
            <a:rPr lang="en-US" dirty="0"/>
            <a:t>11% used PRN dosing in 2017</a:t>
          </a:r>
        </a:p>
      </dgm:t>
    </dgm:pt>
    <dgm:pt modelId="{27EDFED1-5C56-AB4F-8628-B1C5EFB8C32C}" type="parTrans" cxnId="{52409E6D-08F5-5C46-98B0-0BE98775A35F}">
      <dgm:prSet/>
      <dgm:spPr/>
    </dgm:pt>
    <dgm:pt modelId="{72D7CA63-DA24-5C40-BC0F-4A3DF11420B1}" type="sibTrans" cxnId="{52409E6D-08F5-5C46-98B0-0BE98775A35F}">
      <dgm:prSet/>
      <dgm:spPr/>
    </dgm:pt>
    <dgm:pt modelId="{9DE0D23C-53F1-3744-B27D-33257CF96CBD}">
      <dgm:prSet/>
      <dgm:spPr/>
      <dgm:t>
        <a:bodyPr/>
        <a:lstStyle/>
        <a:p>
          <a:r>
            <a:rPr lang="en-US" dirty="0"/>
            <a:t>55% used PRN dosing in 2021</a:t>
          </a:r>
        </a:p>
      </dgm:t>
    </dgm:pt>
    <dgm:pt modelId="{BBEB1408-41BE-F44E-A4F9-6CB748F95F99}" type="parTrans" cxnId="{34E3BFE4-5DD1-0E4A-925B-3C75A0DE9FD2}">
      <dgm:prSet/>
      <dgm:spPr/>
    </dgm:pt>
    <dgm:pt modelId="{AA97F8E9-8709-A74E-93EC-B48BA3BC55FF}" type="sibTrans" cxnId="{34E3BFE4-5DD1-0E4A-925B-3C75A0DE9FD2}">
      <dgm:prSet/>
      <dgm:spPr/>
    </dgm:pt>
    <dgm:pt modelId="{F6581DDB-D479-4445-BB24-60915AF4F6F3}" type="pres">
      <dgm:prSet presAssocID="{07C53A37-C790-4576-A225-7D576D4E100F}" presName="hierChild1" presStyleCnt="0">
        <dgm:presLayoutVars>
          <dgm:chPref val="1"/>
          <dgm:dir/>
          <dgm:animOne val="branch"/>
          <dgm:animLvl val="lvl"/>
          <dgm:resizeHandles/>
        </dgm:presLayoutVars>
      </dgm:prSet>
      <dgm:spPr/>
      <dgm:t>
        <a:bodyPr/>
        <a:lstStyle/>
        <a:p>
          <a:endParaRPr lang="en-US"/>
        </a:p>
      </dgm:t>
    </dgm:pt>
    <dgm:pt modelId="{4607F5E9-E707-794B-9FD9-49803BA27F77}" type="pres">
      <dgm:prSet presAssocID="{7C1B7148-5F09-DF4B-98F7-10062526DCB1}" presName="hierRoot1" presStyleCnt="0"/>
      <dgm:spPr/>
    </dgm:pt>
    <dgm:pt modelId="{6D4B701F-FDE5-DE43-AEAC-D2CC73C450DD}" type="pres">
      <dgm:prSet presAssocID="{7C1B7148-5F09-DF4B-98F7-10062526DCB1}" presName="composite" presStyleCnt="0"/>
      <dgm:spPr/>
    </dgm:pt>
    <dgm:pt modelId="{4AC82C38-F515-4940-90B4-6E2CFF289096}" type="pres">
      <dgm:prSet presAssocID="{7C1B7148-5F09-DF4B-98F7-10062526DCB1}" presName="background" presStyleLbl="node0" presStyleIdx="0" presStyleCnt="4"/>
      <dgm:spPr/>
    </dgm:pt>
    <dgm:pt modelId="{05BA18C9-2B94-504C-9843-DBE8F9DE5F39}" type="pres">
      <dgm:prSet presAssocID="{7C1B7148-5F09-DF4B-98F7-10062526DCB1}" presName="text" presStyleLbl="fgAcc0" presStyleIdx="0" presStyleCnt="4">
        <dgm:presLayoutVars>
          <dgm:chPref val="3"/>
        </dgm:presLayoutVars>
      </dgm:prSet>
      <dgm:spPr/>
      <dgm:t>
        <a:bodyPr/>
        <a:lstStyle/>
        <a:p>
          <a:endParaRPr lang="en-US"/>
        </a:p>
      </dgm:t>
    </dgm:pt>
    <dgm:pt modelId="{E3014179-828C-2240-B171-44C6CBE69195}" type="pres">
      <dgm:prSet presAssocID="{7C1B7148-5F09-DF4B-98F7-10062526DCB1}" presName="hierChild2" presStyleCnt="0"/>
      <dgm:spPr/>
    </dgm:pt>
    <dgm:pt modelId="{A9A9FEA7-6435-4541-9E18-957BBBD5A942}" type="pres">
      <dgm:prSet presAssocID="{03148C32-A003-4034-B8C0-4DB40F509112}" presName="hierRoot1" presStyleCnt="0"/>
      <dgm:spPr/>
    </dgm:pt>
    <dgm:pt modelId="{3528A486-5D1F-1848-A5E9-8B3FB2DACF80}" type="pres">
      <dgm:prSet presAssocID="{03148C32-A003-4034-B8C0-4DB40F509112}" presName="composite" presStyleCnt="0"/>
      <dgm:spPr/>
    </dgm:pt>
    <dgm:pt modelId="{6850308D-8D35-E04D-B89D-DA1060B43F61}" type="pres">
      <dgm:prSet presAssocID="{03148C32-A003-4034-B8C0-4DB40F509112}" presName="background" presStyleLbl="node0" presStyleIdx="1" presStyleCnt="4"/>
      <dgm:spPr/>
    </dgm:pt>
    <dgm:pt modelId="{BC2CCD2C-DA37-6E4A-8360-8FB03FD6FBD4}" type="pres">
      <dgm:prSet presAssocID="{03148C32-A003-4034-B8C0-4DB40F509112}" presName="text" presStyleLbl="fgAcc0" presStyleIdx="1" presStyleCnt="4">
        <dgm:presLayoutVars>
          <dgm:chPref val="3"/>
        </dgm:presLayoutVars>
      </dgm:prSet>
      <dgm:spPr/>
      <dgm:t>
        <a:bodyPr/>
        <a:lstStyle/>
        <a:p>
          <a:endParaRPr lang="en-US"/>
        </a:p>
      </dgm:t>
    </dgm:pt>
    <dgm:pt modelId="{14812E00-28DB-EB4C-806F-ECAD3D5DA6DC}" type="pres">
      <dgm:prSet presAssocID="{03148C32-A003-4034-B8C0-4DB40F509112}" presName="hierChild2" presStyleCnt="0"/>
      <dgm:spPr/>
    </dgm:pt>
    <dgm:pt modelId="{3D662074-6C59-8343-B91F-03BDB9A9A0A3}" type="pres">
      <dgm:prSet presAssocID="{102C54DB-0EE6-5745-9D91-93A64ADAC113}" presName="hierRoot1" presStyleCnt="0"/>
      <dgm:spPr/>
    </dgm:pt>
    <dgm:pt modelId="{B78FA9DE-2900-F74A-B6D2-0D49A48FEDBF}" type="pres">
      <dgm:prSet presAssocID="{102C54DB-0EE6-5745-9D91-93A64ADAC113}" presName="composite" presStyleCnt="0"/>
      <dgm:spPr/>
    </dgm:pt>
    <dgm:pt modelId="{7AF5DB84-D50B-E74B-8418-D8BACA3E984E}" type="pres">
      <dgm:prSet presAssocID="{102C54DB-0EE6-5745-9D91-93A64ADAC113}" presName="background" presStyleLbl="node0" presStyleIdx="2" presStyleCnt="4"/>
      <dgm:spPr/>
    </dgm:pt>
    <dgm:pt modelId="{B36300E8-FB5C-714B-8CB9-07D74B7E34C1}" type="pres">
      <dgm:prSet presAssocID="{102C54DB-0EE6-5745-9D91-93A64ADAC113}" presName="text" presStyleLbl="fgAcc0" presStyleIdx="2" presStyleCnt="4">
        <dgm:presLayoutVars>
          <dgm:chPref val="3"/>
        </dgm:presLayoutVars>
      </dgm:prSet>
      <dgm:spPr/>
      <dgm:t>
        <a:bodyPr/>
        <a:lstStyle/>
        <a:p>
          <a:endParaRPr lang="en-US"/>
        </a:p>
      </dgm:t>
    </dgm:pt>
    <dgm:pt modelId="{DB5D953C-6987-CE44-B73A-946775C5CA2B}" type="pres">
      <dgm:prSet presAssocID="{102C54DB-0EE6-5745-9D91-93A64ADAC113}" presName="hierChild2" presStyleCnt="0"/>
      <dgm:spPr/>
    </dgm:pt>
    <dgm:pt modelId="{228B29EA-E816-3844-9A79-5F283961A844}" type="pres">
      <dgm:prSet presAssocID="{9DE0D23C-53F1-3744-B27D-33257CF96CBD}" presName="hierRoot1" presStyleCnt="0"/>
      <dgm:spPr/>
    </dgm:pt>
    <dgm:pt modelId="{B81F5FC1-B0CE-4341-B717-3C76DC9F1642}" type="pres">
      <dgm:prSet presAssocID="{9DE0D23C-53F1-3744-B27D-33257CF96CBD}" presName="composite" presStyleCnt="0"/>
      <dgm:spPr/>
    </dgm:pt>
    <dgm:pt modelId="{AA269F91-D667-B241-9395-F9144CF2344D}" type="pres">
      <dgm:prSet presAssocID="{9DE0D23C-53F1-3744-B27D-33257CF96CBD}" presName="background" presStyleLbl="node0" presStyleIdx="3" presStyleCnt="4"/>
      <dgm:spPr/>
    </dgm:pt>
    <dgm:pt modelId="{8DA2F2DC-FF3D-664F-871F-B54CAF083670}" type="pres">
      <dgm:prSet presAssocID="{9DE0D23C-53F1-3744-B27D-33257CF96CBD}" presName="text" presStyleLbl="fgAcc0" presStyleIdx="3" presStyleCnt="4">
        <dgm:presLayoutVars>
          <dgm:chPref val="3"/>
        </dgm:presLayoutVars>
      </dgm:prSet>
      <dgm:spPr/>
      <dgm:t>
        <a:bodyPr/>
        <a:lstStyle/>
        <a:p>
          <a:endParaRPr lang="en-US"/>
        </a:p>
      </dgm:t>
    </dgm:pt>
    <dgm:pt modelId="{D7B1A964-D675-264D-8625-93224C5EFE5D}" type="pres">
      <dgm:prSet presAssocID="{9DE0D23C-53F1-3744-B27D-33257CF96CBD}" presName="hierChild2" presStyleCnt="0"/>
      <dgm:spPr/>
    </dgm:pt>
  </dgm:ptLst>
  <dgm:cxnLst>
    <dgm:cxn modelId="{2A2FFDB7-FD06-D14B-A51A-52D7BEF58927}" type="presOf" srcId="{07C53A37-C790-4576-A225-7D576D4E100F}" destId="{F6581DDB-D479-4445-BB24-60915AF4F6F3}" srcOrd="0" destOrd="0" presId="urn:microsoft.com/office/officeart/2005/8/layout/hierarchy1"/>
    <dgm:cxn modelId="{CD5CA543-39B7-5C4C-80F9-DD67D30D3DCC}" type="presOf" srcId="{03148C32-A003-4034-B8C0-4DB40F509112}" destId="{BC2CCD2C-DA37-6E4A-8360-8FB03FD6FBD4}" srcOrd="0" destOrd="0" presId="urn:microsoft.com/office/officeart/2005/8/layout/hierarchy1"/>
    <dgm:cxn modelId="{BA9DAF17-BC93-C045-9116-59E5D1BF61A0}" type="presOf" srcId="{102C54DB-0EE6-5745-9D91-93A64ADAC113}" destId="{B36300E8-FB5C-714B-8CB9-07D74B7E34C1}" srcOrd="0" destOrd="0" presId="urn:microsoft.com/office/officeart/2005/8/layout/hierarchy1"/>
    <dgm:cxn modelId="{C10DCA44-CF0C-F14A-B1C1-09D3B621F725}" type="presOf" srcId="{7C1B7148-5F09-DF4B-98F7-10062526DCB1}" destId="{05BA18C9-2B94-504C-9843-DBE8F9DE5F39}" srcOrd="0" destOrd="0" presId="urn:microsoft.com/office/officeart/2005/8/layout/hierarchy1"/>
    <dgm:cxn modelId="{EA3A3D16-F265-DF40-A4C4-43D634B59ADF}" type="presOf" srcId="{9DE0D23C-53F1-3744-B27D-33257CF96CBD}" destId="{8DA2F2DC-FF3D-664F-871F-B54CAF083670}" srcOrd="0" destOrd="0" presId="urn:microsoft.com/office/officeart/2005/8/layout/hierarchy1"/>
    <dgm:cxn modelId="{9F93798F-9341-8D49-9BC1-B3C5CE739F47}" srcId="{07C53A37-C790-4576-A225-7D576D4E100F}" destId="{7C1B7148-5F09-DF4B-98F7-10062526DCB1}" srcOrd="0" destOrd="0" parTransId="{5DC460E9-7783-9E44-BB3A-22362DB99252}" sibTransId="{FEC4A439-03EC-C944-8234-47E46A6004C7}"/>
    <dgm:cxn modelId="{34E3BFE4-5DD1-0E4A-925B-3C75A0DE9FD2}" srcId="{07C53A37-C790-4576-A225-7D576D4E100F}" destId="{9DE0D23C-53F1-3744-B27D-33257CF96CBD}" srcOrd="3" destOrd="0" parTransId="{BBEB1408-41BE-F44E-A4F9-6CB748F95F99}" sibTransId="{AA97F8E9-8709-A74E-93EC-B48BA3BC55FF}"/>
    <dgm:cxn modelId="{52409E6D-08F5-5C46-98B0-0BE98775A35F}" srcId="{07C53A37-C790-4576-A225-7D576D4E100F}" destId="{102C54DB-0EE6-5745-9D91-93A64ADAC113}" srcOrd="2" destOrd="0" parTransId="{27EDFED1-5C56-AB4F-8628-B1C5EFB8C32C}" sibTransId="{72D7CA63-DA24-5C40-BC0F-4A3DF11420B1}"/>
    <dgm:cxn modelId="{9AB433E0-C979-42B9-AAF6-7A9E0B5FFE67}" srcId="{07C53A37-C790-4576-A225-7D576D4E100F}" destId="{03148C32-A003-4034-B8C0-4DB40F509112}" srcOrd="1" destOrd="0" parTransId="{41C58DB8-D864-485D-B89D-AE7F23144652}" sibTransId="{852170BF-CFBA-478E-A359-B3EB4E8F6966}"/>
    <dgm:cxn modelId="{9F8FEC69-6621-DF4C-88DC-7136CF97F220}" type="presParOf" srcId="{F6581DDB-D479-4445-BB24-60915AF4F6F3}" destId="{4607F5E9-E707-794B-9FD9-49803BA27F77}" srcOrd="0" destOrd="0" presId="urn:microsoft.com/office/officeart/2005/8/layout/hierarchy1"/>
    <dgm:cxn modelId="{465157DE-8A27-1E4A-88B4-6115874FE359}" type="presParOf" srcId="{4607F5E9-E707-794B-9FD9-49803BA27F77}" destId="{6D4B701F-FDE5-DE43-AEAC-D2CC73C450DD}" srcOrd="0" destOrd="0" presId="urn:microsoft.com/office/officeart/2005/8/layout/hierarchy1"/>
    <dgm:cxn modelId="{E5D58E64-EF15-214B-A5E8-B56E9D8E5BDE}" type="presParOf" srcId="{6D4B701F-FDE5-DE43-AEAC-D2CC73C450DD}" destId="{4AC82C38-F515-4940-90B4-6E2CFF289096}" srcOrd="0" destOrd="0" presId="urn:microsoft.com/office/officeart/2005/8/layout/hierarchy1"/>
    <dgm:cxn modelId="{A2402C07-BBE6-FA42-80C5-A0F3062F6BC2}" type="presParOf" srcId="{6D4B701F-FDE5-DE43-AEAC-D2CC73C450DD}" destId="{05BA18C9-2B94-504C-9843-DBE8F9DE5F39}" srcOrd="1" destOrd="0" presId="urn:microsoft.com/office/officeart/2005/8/layout/hierarchy1"/>
    <dgm:cxn modelId="{C08ACA5A-CC69-B743-A8B1-E00B968DB33E}" type="presParOf" srcId="{4607F5E9-E707-794B-9FD9-49803BA27F77}" destId="{E3014179-828C-2240-B171-44C6CBE69195}" srcOrd="1" destOrd="0" presId="urn:microsoft.com/office/officeart/2005/8/layout/hierarchy1"/>
    <dgm:cxn modelId="{D25A7B41-3B85-B44F-AE79-7BB712C099EA}" type="presParOf" srcId="{F6581DDB-D479-4445-BB24-60915AF4F6F3}" destId="{A9A9FEA7-6435-4541-9E18-957BBBD5A942}" srcOrd="1" destOrd="0" presId="urn:microsoft.com/office/officeart/2005/8/layout/hierarchy1"/>
    <dgm:cxn modelId="{38BF8F34-DC63-9F47-9868-50B64B4E2BF7}" type="presParOf" srcId="{A9A9FEA7-6435-4541-9E18-957BBBD5A942}" destId="{3528A486-5D1F-1848-A5E9-8B3FB2DACF80}" srcOrd="0" destOrd="0" presId="urn:microsoft.com/office/officeart/2005/8/layout/hierarchy1"/>
    <dgm:cxn modelId="{69966E53-BB48-2644-86F4-9900E418729E}" type="presParOf" srcId="{3528A486-5D1F-1848-A5E9-8B3FB2DACF80}" destId="{6850308D-8D35-E04D-B89D-DA1060B43F61}" srcOrd="0" destOrd="0" presId="urn:microsoft.com/office/officeart/2005/8/layout/hierarchy1"/>
    <dgm:cxn modelId="{B58FC30E-74CE-8048-8D4E-21E26556DBD6}" type="presParOf" srcId="{3528A486-5D1F-1848-A5E9-8B3FB2DACF80}" destId="{BC2CCD2C-DA37-6E4A-8360-8FB03FD6FBD4}" srcOrd="1" destOrd="0" presId="urn:microsoft.com/office/officeart/2005/8/layout/hierarchy1"/>
    <dgm:cxn modelId="{B1A93156-C3AE-7E40-B630-03BF15D86B90}" type="presParOf" srcId="{A9A9FEA7-6435-4541-9E18-957BBBD5A942}" destId="{14812E00-28DB-EB4C-806F-ECAD3D5DA6DC}" srcOrd="1" destOrd="0" presId="urn:microsoft.com/office/officeart/2005/8/layout/hierarchy1"/>
    <dgm:cxn modelId="{079BC499-74EA-2F49-AEF1-E8B2C4650062}" type="presParOf" srcId="{F6581DDB-D479-4445-BB24-60915AF4F6F3}" destId="{3D662074-6C59-8343-B91F-03BDB9A9A0A3}" srcOrd="2" destOrd="0" presId="urn:microsoft.com/office/officeart/2005/8/layout/hierarchy1"/>
    <dgm:cxn modelId="{E637C6D3-0BC7-DE4E-A7D5-7CF98BB8928D}" type="presParOf" srcId="{3D662074-6C59-8343-B91F-03BDB9A9A0A3}" destId="{B78FA9DE-2900-F74A-B6D2-0D49A48FEDBF}" srcOrd="0" destOrd="0" presId="urn:microsoft.com/office/officeart/2005/8/layout/hierarchy1"/>
    <dgm:cxn modelId="{3D1C4A1E-35AB-F145-8C1D-D2CAC2F789A5}" type="presParOf" srcId="{B78FA9DE-2900-F74A-B6D2-0D49A48FEDBF}" destId="{7AF5DB84-D50B-E74B-8418-D8BACA3E984E}" srcOrd="0" destOrd="0" presId="urn:microsoft.com/office/officeart/2005/8/layout/hierarchy1"/>
    <dgm:cxn modelId="{27457B46-5EAD-B344-90AB-EAC1F2263C83}" type="presParOf" srcId="{B78FA9DE-2900-F74A-B6D2-0D49A48FEDBF}" destId="{B36300E8-FB5C-714B-8CB9-07D74B7E34C1}" srcOrd="1" destOrd="0" presId="urn:microsoft.com/office/officeart/2005/8/layout/hierarchy1"/>
    <dgm:cxn modelId="{DA4F3977-6C16-574F-8E2D-E8F28B92DDF5}" type="presParOf" srcId="{3D662074-6C59-8343-B91F-03BDB9A9A0A3}" destId="{DB5D953C-6987-CE44-B73A-946775C5CA2B}" srcOrd="1" destOrd="0" presId="urn:microsoft.com/office/officeart/2005/8/layout/hierarchy1"/>
    <dgm:cxn modelId="{E5C58E06-D426-BF4A-A890-5263A1B916BE}" type="presParOf" srcId="{F6581DDB-D479-4445-BB24-60915AF4F6F3}" destId="{228B29EA-E816-3844-9A79-5F283961A844}" srcOrd="3" destOrd="0" presId="urn:microsoft.com/office/officeart/2005/8/layout/hierarchy1"/>
    <dgm:cxn modelId="{B0D1C09E-AA72-3941-8C96-12083622F242}" type="presParOf" srcId="{228B29EA-E816-3844-9A79-5F283961A844}" destId="{B81F5FC1-B0CE-4341-B717-3C76DC9F1642}" srcOrd="0" destOrd="0" presId="urn:microsoft.com/office/officeart/2005/8/layout/hierarchy1"/>
    <dgm:cxn modelId="{72DA5591-B641-CA49-B5D6-5CECDEEB3C38}" type="presParOf" srcId="{B81F5FC1-B0CE-4341-B717-3C76DC9F1642}" destId="{AA269F91-D667-B241-9395-F9144CF2344D}" srcOrd="0" destOrd="0" presId="urn:microsoft.com/office/officeart/2005/8/layout/hierarchy1"/>
    <dgm:cxn modelId="{52715A02-2EF3-A147-9FBF-359A4E80FC45}" type="presParOf" srcId="{B81F5FC1-B0CE-4341-B717-3C76DC9F1642}" destId="{8DA2F2DC-FF3D-664F-871F-B54CAF083670}" srcOrd="1" destOrd="0" presId="urn:microsoft.com/office/officeart/2005/8/layout/hierarchy1"/>
    <dgm:cxn modelId="{879E0846-FF45-C845-B4AB-0A25823FE088}" type="presParOf" srcId="{228B29EA-E816-3844-9A79-5F283961A844}" destId="{D7B1A964-D675-264D-8625-93224C5EFE5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AA20B-736D-48AB-9D63-51E4BA93616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1F7F6B9-EC30-4C57-AE5F-87FC36BB8570}">
      <dgm:prSet phldrT="[Text]" custT="1"/>
      <dgm:spPr/>
      <dgm:t>
        <a:bodyPr/>
        <a:lstStyle/>
        <a:p>
          <a:r>
            <a:rPr lang="en-US" sz="1200" b="1" dirty="0"/>
            <a:t>Define </a:t>
          </a:r>
          <a:r>
            <a:rPr lang="en-US" sz="1200" b="1" dirty="0">
              <a:latin typeface="Calibri" panose="020F0502020204030204" pitchFamily="34" charset="0"/>
            </a:rPr>
            <a:t>√</a:t>
          </a:r>
          <a:endParaRPr lang="en-US" sz="1200" b="1" dirty="0"/>
        </a:p>
      </dgm:t>
    </dgm:pt>
    <dgm:pt modelId="{D74BAF61-A676-4E1E-BD34-9B71314BA241}" type="parTrans" cxnId="{CA14C7FD-F4DF-46C4-93E6-C81A19CEEAEB}">
      <dgm:prSet/>
      <dgm:spPr/>
      <dgm:t>
        <a:bodyPr/>
        <a:lstStyle/>
        <a:p>
          <a:endParaRPr lang="en-US" sz="1200"/>
        </a:p>
      </dgm:t>
    </dgm:pt>
    <dgm:pt modelId="{C4EFBA1F-DE38-48FE-8F7E-52CC2CDE9D70}" type="sibTrans" cxnId="{CA14C7FD-F4DF-46C4-93E6-C81A19CEEAEB}">
      <dgm:prSet/>
      <dgm:spPr/>
      <dgm:t>
        <a:bodyPr/>
        <a:lstStyle/>
        <a:p>
          <a:endParaRPr lang="en-US" sz="1200"/>
        </a:p>
      </dgm:t>
    </dgm:pt>
    <dgm:pt modelId="{87AD53D6-FDA2-4E0A-ACBC-305CBA47B71B}">
      <dgm:prSet phldrT="[Text]" custT="1"/>
      <dgm:spPr/>
      <dgm:t>
        <a:bodyPr/>
        <a:lstStyle/>
        <a:p>
          <a:r>
            <a:rPr lang="en-US" sz="1200" dirty="0">
              <a:latin typeface="+mn-lt"/>
            </a:rPr>
            <a:t>OEN ≥ 35 weeks </a:t>
          </a:r>
        </a:p>
      </dgm:t>
    </dgm:pt>
    <dgm:pt modelId="{A99AD4A1-1BA6-46F8-8326-6098F4A8FE35}" type="parTrans" cxnId="{86107B2B-53B2-4659-8D23-903EBEE3ABAD}">
      <dgm:prSet/>
      <dgm:spPr/>
      <dgm:t>
        <a:bodyPr/>
        <a:lstStyle/>
        <a:p>
          <a:endParaRPr lang="en-US" sz="1200"/>
        </a:p>
      </dgm:t>
    </dgm:pt>
    <dgm:pt modelId="{6B18F5B7-9E41-4957-80CA-A81CE8F373D8}" type="sibTrans" cxnId="{86107B2B-53B2-4659-8D23-903EBEE3ABAD}">
      <dgm:prSet/>
      <dgm:spPr/>
      <dgm:t>
        <a:bodyPr/>
        <a:lstStyle/>
        <a:p>
          <a:endParaRPr lang="en-US" sz="1200"/>
        </a:p>
      </dgm:t>
    </dgm:pt>
    <dgm:pt modelId="{DD7CDC86-4D3B-4860-B1C1-E154ABB31448}">
      <dgm:prSet phldrT="[Text]" custT="1"/>
      <dgm:spPr/>
      <dgm:t>
        <a:bodyPr/>
        <a:lstStyle/>
        <a:p>
          <a:r>
            <a:rPr lang="en-US" sz="1200" b="1" dirty="0"/>
            <a:t>Measure </a:t>
          </a:r>
          <a:r>
            <a:rPr lang="en-US" sz="1200" b="1" dirty="0">
              <a:latin typeface="Calibri" panose="020F0502020204030204" pitchFamily="34" charset="0"/>
            </a:rPr>
            <a:t>√</a:t>
          </a:r>
          <a:endParaRPr lang="en-US" sz="1200" b="1" dirty="0"/>
        </a:p>
      </dgm:t>
    </dgm:pt>
    <dgm:pt modelId="{559297FE-5BEC-4D10-99EF-667F86B43014}" type="parTrans" cxnId="{EBDAE7DE-514E-4B48-88CB-D9F1157477B7}">
      <dgm:prSet/>
      <dgm:spPr/>
      <dgm:t>
        <a:bodyPr/>
        <a:lstStyle/>
        <a:p>
          <a:endParaRPr lang="en-US" sz="1200"/>
        </a:p>
      </dgm:t>
    </dgm:pt>
    <dgm:pt modelId="{22F746BD-D7C0-4F6D-9C52-C3805577A860}" type="sibTrans" cxnId="{EBDAE7DE-514E-4B48-88CB-D9F1157477B7}">
      <dgm:prSet/>
      <dgm:spPr/>
      <dgm:t>
        <a:bodyPr/>
        <a:lstStyle/>
        <a:p>
          <a:endParaRPr lang="en-US" sz="1200"/>
        </a:p>
      </dgm:t>
    </dgm:pt>
    <dgm:pt modelId="{983BEB56-8A84-4950-9554-BF1BBAA49CF0}">
      <dgm:prSet phldrT="[Text]" custT="1"/>
      <dgm:spPr/>
      <dgm:t>
        <a:bodyPr/>
        <a:lstStyle/>
        <a:p>
          <a:r>
            <a:rPr lang="en-US" sz="1200" dirty="0"/>
            <a:t># OEN/Yr.</a:t>
          </a:r>
        </a:p>
      </dgm:t>
    </dgm:pt>
    <dgm:pt modelId="{86E379BC-B1E8-473E-B477-F154F7BA56CA}" type="parTrans" cxnId="{3A4670EC-9166-47F7-91C1-3DE1B7C9D36D}">
      <dgm:prSet/>
      <dgm:spPr/>
      <dgm:t>
        <a:bodyPr/>
        <a:lstStyle/>
        <a:p>
          <a:endParaRPr lang="en-US" sz="1200"/>
        </a:p>
      </dgm:t>
    </dgm:pt>
    <dgm:pt modelId="{34450C3D-0B3F-4242-BA5F-B93094807093}" type="sibTrans" cxnId="{3A4670EC-9166-47F7-91C1-3DE1B7C9D36D}">
      <dgm:prSet/>
      <dgm:spPr/>
      <dgm:t>
        <a:bodyPr/>
        <a:lstStyle/>
        <a:p>
          <a:endParaRPr lang="en-US" sz="1200"/>
        </a:p>
      </dgm:t>
    </dgm:pt>
    <dgm:pt modelId="{1153F2AB-F750-459B-B8E9-D792643A9213}">
      <dgm:prSet phldrT="[Text]" custT="1"/>
      <dgm:spPr/>
      <dgm:t>
        <a:bodyPr/>
        <a:lstStyle/>
        <a:p>
          <a:r>
            <a:rPr lang="en-US" sz="1200" b="1" dirty="0"/>
            <a:t>Analyze </a:t>
          </a:r>
          <a:r>
            <a:rPr lang="en-US" sz="1200" b="1" dirty="0">
              <a:latin typeface="Calibri" panose="020F0502020204030204" pitchFamily="34" charset="0"/>
            </a:rPr>
            <a:t>√</a:t>
          </a:r>
          <a:endParaRPr lang="en-US" sz="1200" b="1" dirty="0"/>
        </a:p>
      </dgm:t>
    </dgm:pt>
    <dgm:pt modelId="{FB742BB7-C8BA-4BDB-84B0-C139D5BAE9F4}" type="parTrans" cxnId="{6EA5D41C-0A4E-4ADF-8BF6-734E0175C643}">
      <dgm:prSet/>
      <dgm:spPr/>
      <dgm:t>
        <a:bodyPr/>
        <a:lstStyle/>
        <a:p>
          <a:endParaRPr lang="en-US" sz="1200"/>
        </a:p>
      </dgm:t>
    </dgm:pt>
    <dgm:pt modelId="{153C306F-59BA-477F-9863-55D7F0D4CA19}" type="sibTrans" cxnId="{6EA5D41C-0A4E-4ADF-8BF6-734E0175C643}">
      <dgm:prSet/>
      <dgm:spPr/>
      <dgm:t>
        <a:bodyPr/>
        <a:lstStyle/>
        <a:p>
          <a:endParaRPr lang="en-US" sz="1200"/>
        </a:p>
      </dgm:t>
    </dgm:pt>
    <dgm:pt modelId="{61063AA3-99E9-476E-8912-24EAEE057DC2}">
      <dgm:prSet phldrT="[Text]" custT="1"/>
      <dgm:spPr/>
      <dgm:t>
        <a:bodyPr/>
        <a:lstStyle/>
        <a:p>
          <a:r>
            <a:rPr lang="en-US" sz="1200" dirty="0"/>
            <a:t>Establish baseline data</a:t>
          </a:r>
        </a:p>
      </dgm:t>
    </dgm:pt>
    <dgm:pt modelId="{930ED4DA-7072-4123-B9C3-501323DB4B65}" type="parTrans" cxnId="{98682EDD-6FCE-4F12-AAEF-9AAB7ED9B012}">
      <dgm:prSet/>
      <dgm:spPr/>
      <dgm:t>
        <a:bodyPr/>
        <a:lstStyle/>
        <a:p>
          <a:endParaRPr lang="en-US" sz="1200"/>
        </a:p>
      </dgm:t>
    </dgm:pt>
    <dgm:pt modelId="{CC3C9571-9FC9-4F79-8E7F-797A7917008D}" type="sibTrans" cxnId="{98682EDD-6FCE-4F12-AAEF-9AAB7ED9B012}">
      <dgm:prSet/>
      <dgm:spPr/>
      <dgm:t>
        <a:bodyPr/>
        <a:lstStyle/>
        <a:p>
          <a:endParaRPr lang="en-US" sz="1200"/>
        </a:p>
      </dgm:t>
    </dgm:pt>
    <dgm:pt modelId="{9999892B-B6D1-4D2B-8545-8366E38EF23E}">
      <dgm:prSet custT="1"/>
      <dgm:spPr/>
      <dgm:t>
        <a:bodyPr/>
        <a:lstStyle/>
        <a:p>
          <a:r>
            <a:rPr lang="en-US" sz="1200" b="1" u="sng" dirty="0"/>
            <a:t>Control</a:t>
          </a:r>
        </a:p>
      </dgm:t>
    </dgm:pt>
    <dgm:pt modelId="{89C64E86-BE50-4D0A-9053-B26C17294CA7}" type="parTrans" cxnId="{8E50E315-44AE-4D00-AE0C-8B9F55BC565B}">
      <dgm:prSet/>
      <dgm:spPr/>
      <dgm:t>
        <a:bodyPr/>
        <a:lstStyle/>
        <a:p>
          <a:endParaRPr lang="en-US" sz="1200"/>
        </a:p>
      </dgm:t>
    </dgm:pt>
    <dgm:pt modelId="{68DC83AF-8514-492C-8001-00DAD0286D40}" type="sibTrans" cxnId="{8E50E315-44AE-4D00-AE0C-8B9F55BC565B}">
      <dgm:prSet/>
      <dgm:spPr/>
      <dgm:t>
        <a:bodyPr/>
        <a:lstStyle/>
        <a:p>
          <a:endParaRPr lang="en-US" sz="1200"/>
        </a:p>
      </dgm:t>
    </dgm:pt>
    <dgm:pt modelId="{E497D434-5422-4294-9611-CAE5B254E463}">
      <dgm:prSet custT="1"/>
      <dgm:spPr/>
      <dgm:t>
        <a:bodyPr/>
        <a:lstStyle/>
        <a:p>
          <a:endParaRPr lang="en-US" sz="1200" dirty="0"/>
        </a:p>
      </dgm:t>
    </dgm:pt>
    <dgm:pt modelId="{8A5EF46F-6C22-4C48-AD9C-2C3FF6C55593}" type="parTrans" cxnId="{59A6C49E-9E1A-4DCA-8460-375C09658C90}">
      <dgm:prSet/>
      <dgm:spPr/>
      <dgm:t>
        <a:bodyPr/>
        <a:lstStyle/>
        <a:p>
          <a:endParaRPr lang="en-US" sz="1200"/>
        </a:p>
      </dgm:t>
    </dgm:pt>
    <dgm:pt modelId="{B8725389-BB39-45F9-AAC7-082256BE95A9}" type="sibTrans" cxnId="{59A6C49E-9E1A-4DCA-8460-375C09658C90}">
      <dgm:prSet/>
      <dgm:spPr/>
      <dgm:t>
        <a:bodyPr/>
        <a:lstStyle/>
        <a:p>
          <a:endParaRPr lang="en-US" sz="1200"/>
        </a:p>
      </dgm:t>
    </dgm:pt>
    <dgm:pt modelId="{AFBC118A-FE18-4AAF-B327-9E30A38C704A}">
      <dgm:prSet custT="1"/>
      <dgm:spPr/>
      <dgm:t>
        <a:bodyPr/>
        <a:lstStyle/>
        <a:p>
          <a:r>
            <a:rPr lang="en-US" sz="1200" b="1" dirty="0"/>
            <a:t>Improve </a:t>
          </a:r>
          <a:r>
            <a:rPr lang="en-US" sz="1200" b="1" dirty="0">
              <a:latin typeface="Calibri" panose="020F0502020204030204" pitchFamily="34" charset="0"/>
            </a:rPr>
            <a:t>√</a:t>
          </a:r>
          <a:endParaRPr lang="en-US" sz="1200" b="1" dirty="0"/>
        </a:p>
      </dgm:t>
    </dgm:pt>
    <dgm:pt modelId="{47457492-797C-4956-9B91-4EA64F8D1B90}" type="parTrans" cxnId="{65C16EC6-5CF1-4CA9-A6B1-5DFC59E0D427}">
      <dgm:prSet/>
      <dgm:spPr/>
      <dgm:t>
        <a:bodyPr/>
        <a:lstStyle/>
        <a:p>
          <a:endParaRPr lang="en-US" sz="1200"/>
        </a:p>
      </dgm:t>
    </dgm:pt>
    <dgm:pt modelId="{9E6A7EFB-3DF7-435A-B7AB-E673165A10C5}" type="sibTrans" cxnId="{65C16EC6-5CF1-4CA9-A6B1-5DFC59E0D427}">
      <dgm:prSet/>
      <dgm:spPr/>
      <dgm:t>
        <a:bodyPr/>
        <a:lstStyle/>
        <a:p>
          <a:endParaRPr lang="en-US" sz="1200"/>
        </a:p>
      </dgm:t>
    </dgm:pt>
    <dgm:pt modelId="{91194564-0914-4A56-B399-2B82D8FE0CD5}">
      <dgm:prSet custT="1"/>
      <dgm:spPr/>
      <dgm:t>
        <a:bodyPr/>
        <a:lstStyle/>
        <a:p>
          <a:endParaRPr lang="en-US" sz="1200" dirty="0"/>
        </a:p>
      </dgm:t>
    </dgm:pt>
    <dgm:pt modelId="{F14B2E13-FFEC-457E-BFAB-C8146C91A1D0}" type="parTrans" cxnId="{B57FEB80-399E-4EC8-892B-2A9D8ADAF739}">
      <dgm:prSet/>
      <dgm:spPr/>
      <dgm:t>
        <a:bodyPr/>
        <a:lstStyle/>
        <a:p>
          <a:endParaRPr lang="en-US" sz="1200"/>
        </a:p>
      </dgm:t>
    </dgm:pt>
    <dgm:pt modelId="{E2AB5271-373C-4088-B092-4CEED1EB4392}" type="sibTrans" cxnId="{B57FEB80-399E-4EC8-892B-2A9D8ADAF739}">
      <dgm:prSet/>
      <dgm:spPr/>
      <dgm:t>
        <a:bodyPr/>
        <a:lstStyle/>
        <a:p>
          <a:endParaRPr lang="en-US" sz="1200"/>
        </a:p>
      </dgm:t>
    </dgm:pt>
    <dgm:pt modelId="{1A5CF05F-E161-4FB8-9D75-463F91305393}">
      <dgm:prSet phldrT="[Text]" custT="1"/>
      <dgm:spPr/>
      <dgm:t>
        <a:bodyPr/>
        <a:lstStyle/>
        <a:p>
          <a:endParaRPr lang="en-US" sz="1200" dirty="0"/>
        </a:p>
      </dgm:t>
    </dgm:pt>
    <dgm:pt modelId="{1C0AC92A-82AF-42ED-8E54-05343F37C92A}" type="parTrans" cxnId="{D0B378EE-1365-44F1-B145-C47C897CDFC1}">
      <dgm:prSet/>
      <dgm:spPr/>
      <dgm:t>
        <a:bodyPr/>
        <a:lstStyle/>
        <a:p>
          <a:endParaRPr lang="en-US" sz="1200"/>
        </a:p>
      </dgm:t>
    </dgm:pt>
    <dgm:pt modelId="{A80E38FC-7FE7-4E2A-85AC-3C7B73E65880}" type="sibTrans" cxnId="{D0B378EE-1365-44F1-B145-C47C897CDFC1}">
      <dgm:prSet/>
      <dgm:spPr/>
      <dgm:t>
        <a:bodyPr/>
        <a:lstStyle/>
        <a:p>
          <a:endParaRPr lang="en-US" sz="1200"/>
        </a:p>
      </dgm:t>
    </dgm:pt>
    <dgm:pt modelId="{7ACCDA35-B795-46BC-815D-C34E79075C4E}">
      <dgm:prSet custT="1"/>
      <dgm:spPr/>
      <dgm:t>
        <a:bodyPr/>
        <a:lstStyle/>
        <a:p>
          <a:r>
            <a:rPr lang="en-US" sz="1200" dirty="0"/>
            <a:t>Decrease LOS &amp; pharmacologic treatment by use of ESC</a:t>
          </a:r>
        </a:p>
      </dgm:t>
    </dgm:pt>
    <dgm:pt modelId="{03F10802-D545-43FE-94B3-C9EA285A3338}" type="parTrans" cxnId="{C4757468-25BE-4681-9E94-7F901E60F3D3}">
      <dgm:prSet/>
      <dgm:spPr/>
      <dgm:t>
        <a:bodyPr/>
        <a:lstStyle/>
        <a:p>
          <a:endParaRPr lang="en-US" sz="1200"/>
        </a:p>
      </dgm:t>
    </dgm:pt>
    <dgm:pt modelId="{3AAD6A09-4846-4EF4-B630-0C061FE9AC14}" type="sibTrans" cxnId="{C4757468-25BE-4681-9E94-7F901E60F3D3}">
      <dgm:prSet/>
      <dgm:spPr/>
      <dgm:t>
        <a:bodyPr/>
        <a:lstStyle/>
        <a:p>
          <a:endParaRPr lang="en-US" sz="1200"/>
        </a:p>
      </dgm:t>
    </dgm:pt>
    <dgm:pt modelId="{D99CB484-FB8C-41E1-A6C8-92C3E56BEC05}">
      <dgm:prSet custT="1"/>
      <dgm:spPr/>
      <dgm:t>
        <a:bodyPr/>
        <a:lstStyle/>
        <a:p>
          <a:r>
            <a:rPr lang="en-US" sz="1200" dirty="0"/>
            <a:t>Enhance resources &amp; processes</a:t>
          </a:r>
        </a:p>
      </dgm:t>
    </dgm:pt>
    <dgm:pt modelId="{AEB242FE-AB7E-46EA-A8C7-1A29BCE3123A}" type="parTrans" cxnId="{0956EB7E-D388-4308-96EB-17DCA01D8910}">
      <dgm:prSet/>
      <dgm:spPr/>
      <dgm:t>
        <a:bodyPr/>
        <a:lstStyle/>
        <a:p>
          <a:endParaRPr lang="en-US" sz="1200"/>
        </a:p>
      </dgm:t>
    </dgm:pt>
    <dgm:pt modelId="{4765BB1C-1ED5-4922-BF77-F2DA32634A78}" type="sibTrans" cxnId="{0956EB7E-D388-4308-96EB-17DCA01D8910}">
      <dgm:prSet/>
      <dgm:spPr/>
      <dgm:t>
        <a:bodyPr/>
        <a:lstStyle/>
        <a:p>
          <a:endParaRPr lang="en-US" sz="1200"/>
        </a:p>
      </dgm:t>
    </dgm:pt>
    <dgm:pt modelId="{D4A3AF89-49D7-4C5D-B3C6-C50DAABBB7A8}">
      <dgm:prSet custT="1"/>
      <dgm:spPr/>
      <dgm:t>
        <a:bodyPr/>
        <a:lstStyle/>
        <a:p>
          <a:endParaRPr lang="en-US" sz="1200" dirty="0"/>
        </a:p>
      </dgm:t>
    </dgm:pt>
    <dgm:pt modelId="{C2ABF693-66C9-4B28-93DC-1DACC1A8A435}" type="parTrans" cxnId="{67024B90-7962-4630-8422-785BCBBBB178}">
      <dgm:prSet/>
      <dgm:spPr/>
      <dgm:t>
        <a:bodyPr/>
        <a:lstStyle/>
        <a:p>
          <a:endParaRPr lang="en-US" sz="1200"/>
        </a:p>
      </dgm:t>
    </dgm:pt>
    <dgm:pt modelId="{214478F5-6442-4F12-A4A7-BEFA771A3E7E}" type="sibTrans" cxnId="{67024B90-7962-4630-8422-785BCBBBB178}">
      <dgm:prSet/>
      <dgm:spPr/>
      <dgm:t>
        <a:bodyPr/>
        <a:lstStyle/>
        <a:p>
          <a:endParaRPr lang="en-US" sz="1200"/>
        </a:p>
      </dgm:t>
    </dgm:pt>
    <dgm:pt modelId="{8A30A717-83C9-4FDF-9567-A8C85CC36968}">
      <dgm:prSet custT="1"/>
      <dgm:spPr/>
      <dgm:t>
        <a:bodyPr/>
        <a:lstStyle/>
        <a:p>
          <a:r>
            <a:rPr lang="en-US" sz="1200" dirty="0"/>
            <a:t>Continue to monitor results</a:t>
          </a:r>
        </a:p>
      </dgm:t>
    </dgm:pt>
    <dgm:pt modelId="{4720A0B1-F1A9-4F4D-8E8D-2F49112BEDD7}" type="parTrans" cxnId="{2F063947-D042-45E4-942E-14C321EB8A93}">
      <dgm:prSet/>
      <dgm:spPr/>
      <dgm:t>
        <a:bodyPr/>
        <a:lstStyle/>
        <a:p>
          <a:endParaRPr lang="en-US" sz="1200"/>
        </a:p>
      </dgm:t>
    </dgm:pt>
    <dgm:pt modelId="{F439B9F7-BF61-4692-8FB6-5044A433707B}" type="sibTrans" cxnId="{2F063947-D042-45E4-942E-14C321EB8A93}">
      <dgm:prSet/>
      <dgm:spPr/>
      <dgm:t>
        <a:bodyPr/>
        <a:lstStyle/>
        <a:p>
          <a:endParaRPr lang="en-US" sz="1200"/>
        </a:p>
      </dgm:t>
    </dgm:pt>
    <dgm:pt modelId="{6AFB17CA-4BFA-4FEC-ABE7-2CF1FD41D83A}">
      <dgm:prSet custT="1"/>
      <dgm:spPr/>
      <dgm:t>
        <a:bodyPr/>
        <a:lstStyle/>
        <a:p>
          <a:r>
            <a:rPr lang="en-US" sz="1200" dirty="0"/>
            <a:t>Submit data to ILPQC</a:t>
          </a:r>
        </a:p>
      </dgm:t>
    </dgm:pt>
    <dgm:pt modelId="{56214D4A-6097-4212-8D4E-6DC7DA01E5CD}" type="parTrans" cxnId="{2CB4FFF2-F233-4ED5-893E-089BC3C2C14A}">
      <dgm:prSet/>
      <dgm:spPr/>
      <dgm:t>
        <a:bodyPr/>
        <a:lstStyle/>
        <a:p>
          <a:endParaRPr lang="en-US" sz="1200"/>
        </a:p>
      </dgm:t>
    </dgm:pt>
    <dgm:pt modelId="{3A4F0A31-6DD8-485D-A0A3-6347D45AB585}" type="sibTrans" cxnId="{2CB4FFF2-F233-4ED5-893E-089BC3C2C14A}">
      <dgm:prSet/>
      <dgm:spPr/>
      <dgm:t>
        <a:bodyPr/>
        <a:lstStyle/>
        <a:p>
          <a:endParaRPr lang="en-US" sz="1200"/>
        </a:p>
      </dgm:t>
    </dgm:pt>
    <dgm:pt modelId="{B7F3350E-3091-4B8D-BF24-D7AAD7D17EEA}">
      <dgm:prSet custT="1"/>
      <dgm:spPr/>
      <dgm:t>
        <a:bodyPr/>
        <a:lstStyle/>
        <a:p>
          <a:r>
            <a:rPr lang="en-US" sz="1200" dirty="0"/>
            <a:t>Unit huddles</a:t>
          </a:r>
        </a:p>
      </dgm:t>
    </dgm:pt>
    <dgm:pt modelId="{06F26035-5914-4B27-AD31-F90E9B722224}" type="parTrans" cxnId="{9272F1DC-07EA-4437-9280-F8A57DB21530}">
      <dgm:prSet/>
      <dgm:spPr/>
      <dgm:t>
        <a:bodyPr/>
        <a:lstStyle/>
        <a:p>
          <a:endParaRPr lang="en-US" sz="1200"/>
        </a:p>
      </dgm:t>
    </dgm:pt>
    <dgm:pt modelId="{8AEE9DF5-E5CD-44A0-AC7F-3CEC43A8CBF4}" type="sibTrans" cxnId="{9272F1DC-07EA-4437-9280-F8A57DB21530}">
      <dgm:prSet/>
      <dgm:spPr/>
      <dgm:t>
        <a:bodyPr/>
        <a:lstStyle/>
        <a:p>
          <a:endParaRPr lang="en-US" sz="1200"/>
        </a:p>
      </dgm:t>
    </dgm:pt>
    <dgm:pt modelId="{56C37798-7538-49EC-9FD2-9F63FCC66D45}">
      <dgm:prSet custT="1"/>
      <dgm:spPr/>
      <dgm:t>
        <a:bodyPr/>
        <a:lstStyle/>
        <a:p>
          <a:r>
            <a:rPr lang="en-US" sz="1200" dirty="0"/>
            <a:t>Report to stakeholders</a:t>
          </a:r>
        </a:p>
        <a:p>
          <a:endParaRPr lang="en-US" sz="1200" dirty="0"/>
        </a:p>
      </dgm:t>
    </dgm:pt>
    <dgm:pt modelId="{EF076653-205E-4E2E-A759-577FDF1A947C}" type="parTrans" cxnId="{EA8C98F2-A2A2-4E69-8746-229747C32660}">
      <dgm:prSet/>
      <dgm:spPr/>
      <dgm:t>
        <a:bodyPr/>
        <a:lstStyle/>
        <a:p>
          <a:endParaRPr lang="en-US" sz="1200"/>
        </a:p>
      </dgm:t>
    </dgm:pt>
    <dgm:pt modelId="{1585B474-ACEA-4AFA-8BE4-A55E7E89DDBB}" type="sibTrans" cxnId="{EA8C98F2-A2A2-4E69-8746-229747C32660}">
      <dgm:prSet/>
      <dgm:spPr/>
      <dgm:t>
        <a:bodyPr/>
        <a:lstStyle/>
        <a:p>
          <a:endParaRPr lang="en-US" sz="1200"/>
        </a:p>
      </dgm:t>
    </dgm:pt>
    <dgm:pt modelId="{04CE11A7-4637-4D45-B2BA-B6636920216C}">
      <dgm:prSet phldrT="[Text]" custT="1"/>
      <dgm:spPr/>
      <dgm:t>
        <a:bodyPr/>
        <a:lstStyle/>
        <a:p>
          <a:r>
            <a:rPr lang="en-US" sz="1200" dirty="0"/>
            <a:t>Compare CDH to state metrics</a:t>
          </a:r>
        </a:p>
      </dgm:t>
    </dgm:pt>
    <dgm:pt modelId="{5633BA52-342C-40EE-9D1E-3CE88FC21E4B}" type="parTrans" cxnId="{C3BE402E-1F5A-47EA-9D11-136038607C96}">
      <dgm:prSet/>
      <dgm:spPr/>
      <dgm:t>
        <a:bodyPr/>
        <a:lstStyle/>
        <a:p>
          <a:endParaRPr lang="en-US" sz="1200"/>
        </a:p>
      </dgm:t>
    </dgm:pt>
    <dgm:pt modelId="{681FEF03-FED1-4DE5-9AD5-B48CEE8907D8}" type="sibTrans" cxnId="{C3BE402E-1F5A-47EA-9D11-136038607C96}">
      <dgm:prSet/>
      <dgm:spPr/>
      <dgm:t>
        <a:bodyPr/>
        <a:lstStyle/>
        <a:p>
          <a:endParaRPr lang="en-US" sz="1200"/>
        </a:p>
      </dgm:t>
    </dgm:pt>
    <dgm:pt modelId="{663B8A2B-29AF-42F3-B7EF-5948BF78B9F9}">
      <dgm:prSet phldrT="[Text]" custT="1"/>
      <dgm:spPr/>
      <dgm:t>
        <a:bodyPr/>
        <a:lstStyle/>
        <a:p>
          <a:r>
            <a:rPr lang="en-US" sz="1200" dirty="0"/>
            <a:t> Days on pharmacological treatment</a:t>
          </a:r>
        </a:p>
      </dgm:t>
    </dgm:pt>
    <dgm:pt modelId="{886260DE-86CE-41B6-8893-799CB51814AF}" type="parTrans" cxnId="{3AFB6EC9-4DCB-4A14-8DB7-55A64E31467A}">
      <dgm:prSet/>
      <dgm:spPr/>
      <dgm:t>
        <a:bodyPr/>
        <a:lstStyle/>
        <a:p>
          <a:endParaRPr lang="en-US" sz="1200"/>
        </a:p>
      </dgm:t>
    </dgm:pt>
    <dgm:pt modelId="{DBA60C9E-9C1F-442E-B5BE-528E57200DEE}" type="sibTrans" cxnId="{3AFB6EC9-4DCB-4A14-8DB7-55A64E31467A}">
      <dgm:prSet/>
      <dgm:spPr/>
      <dgm:t>
        <a:bodyPr/>
        <a:lstStyle/>
        <a:p>
          <a:endParaRPr lang="en-US" sz="1200"/>
        </a:p>
      </dgm:t>
    </dgm:pt>
    <dgm:pt modelId="{6DAC84C9-1198-47C7-85CD-82A0625C143D}">
      <dgm:prSet phldrT="[Text]" custT="1"/>
      <dgm:spPr/>
      <dgm:t>
        <a:bodyPr/>
        <a:lstStyle/>
        <a:p>
          <a:r>
            <a:rPr lang="en-US" sz="1200" dirty="0"/>
            <a:t>Safe discharge</a:t>
          </a:r>
        </a:p>
      </dgm:t>
    </dgm:pt>
    <dgm:pt modelId="{5561A6F8-5EE6-40FB-979C-AAFBCBD33163}" type="parTrans" cxnId="{4019E461-96BA-438F-9108-5ED89A18735E}">
      <dgm:prSet/>
      <dgm:spPr/>
      <dgm:t>
        <a:bodyPr/>
        <a:lstStyle/>
        <a:p>
          <a:endParaRPr lang="en-US" sz="1200"/>
        </a:p>
      </dgm:t>
    </dgm:pt>
    <dgm:pt modelId="{B74636B5-1516-479D-BFA6-0780648B8C0D}" type="sibTrans" cxnId="{4019E461-96BA-438F-9108-5ED89A18735E}">
      <dgm:prSet/>
      <dgm:spPr/>
      <dgm:t>
        <a:bodyPr/>
        <a:lstStyle/>
        <a:p>
          <a:endParaRPr lang="en-US" sz="1200"/>
        </a:p>
      </dgm:t>
    </dgm:pt>
    <dgm:pt modelId="{DCF16851-AE47-4960-93A1-DC013D7F503F}">
      <dgm:prSet phldrT="[Text]" custT="1"/>
      <dgm:spPr/>
      <dgm:t>
        <a:bodyPr/>
        <a:lstStyle/>
        <a:p>
          <a:r>
            <a:rPr lang="en-US" sz="1200" dirty="0"/>
            <a:t> Avg. LOS</a:t>
          </a:r>
        </a:p>
      </dgm:t>
    </dgm:pt>
    <dgm:pt modelId="{9B0E7858-1216-405D-81CF-38F0CEE6A903}" type="parTrans" cxnId="{74C79740-B4D4-40AE-BEF5-E21E26DF9669}">
      <dgm:prSet/>
      <dgm:spPr/>
      <dgm:t>
        <a:bodyPr/>
        <a:lstStyle/>
        <a:p>
          <a:endParaRPr lang="en-US" sz="1200"/>
        </a:p>
      </dgm:t>
    </dgm:pt>
    <dgm:pt modelId="{DA255C0F-AB91-45BD-A294-970DC8E0E571}" type="sibTrans" cxnId="{74C79740-B4D4-40AE-BEF5-E21E26DF9669}">
      <dgm:prSet/>
      <dgm:spPr/>
      <dgm:t>
        <a:bodyPr/>
        <a:lstStyle/>
        <a:p>
          <a:endParaRPr lang="en-US" sz="1200"/>
        </a:p>
      </dgm:t>
    </dgm:pt>
    <dgm:pt modelId="{28374C05-76E9-4413-BD8C-5689D846D22D}">
      <dgm:prSet phldrT="[Text]" custT="1"/>
      <dgm:spPr/>
      <dgm:t>
        <a:bodyPr/>
        <a:lstStyle/>
        <a:p>
          <a:r>
            <a:rPr lang="en-US" sz="1200" dirty="0">
              <a:latin typeface="+mn-lt"/>
            </a:rPr>
            <a:t>Mother-Baby &amp; NICU admits</a:t>
          </a:r>
        </a:p>
      </dgm:t>
    </dgm:pt>
    <dgm:pt modelId="{5A0BE74A-807F-4B15-85ED-E542E5E8E179}" type="parTrans" cxnId="{636DDC55-BB0F-4FB6-8C90-49CB79B4D238}">
      <dgm:prSet/>
      <dgm:spPr/>
      <dgm:t>
        <a:bodyPr/>
        <a:lstStyle/>
        <a:p>
          <a:endParaRPr lang="en-US" sz="1200"/>
        </a:p>
      </dgm:t>
    </dgm:pt>
    <dgm:pt modelId="{8AD96B4F-F682-4F69-966C-3701ABDDBDBB}" type="sibTrans" cxnId="{636DDC55-BB0F-4FB6-8C90-49CB79B4D238}">
      <dgm:prSet/>
      <dgm:spPr/>
      <dgm:t>
        <a:bodyPr/>
        <a:lstStyle/>
        <a:p>
          <a:endParaRPr lang="en-US" sz="1200"/>
        </a:p>
      </dgm:t>
    </dgm:pt>
    <dgm:pt modelId="{95A17F7D-2081-4ECF-A714-E474A1D38EF5}">
      <dgm:prSet phldrT="[Text]" custT="1"/>
      <dgm:spPr/>
      <dgm:t>
        <a:bodyPr/>
        <a:lstStyle/>
        <a:p>
          <a:r>
            <a:rPr lang="en-US" sz="1200" dirty="0">
              <a:latin typeface="+mn-lt"/>
            </a:rPr>
            <a:t>Include inborn &amp; transported infants</a:t>
          </a:r>
        </a:p>
      </dgm:t>
    </dgm:pt>
    <dgm:pt modelId="{7D6B6B42-96FE-4DB4-A315-9497710A60AF}" type="parTrans" cxnId="{B4580DEA-9561-4C42-BDBB-6F9AC8199219}">
      <dgm:prSet/>
      <dgm:spPr/>
      <dgm:t>
        <a:bodyPr/>
        <a:lstStyle/>
        <a:p>
          <a:endParaRPr lang="en-US" sz="1200"/>
        </a:p>
      </dgm:t>
    </dgm:pt>
    <dgm:pt modelId="{8AF1125E-85F0-43DF-AF31-7DD801016015}" type="sibTrans" cxnId="{B4580DEA-9561-4C42-BDBB-6F9AC8199219}">
      <dgm:prSet/>
      <dgm:spPr/>
      <dgm:t>
        <a:bodyPr/>
        <a:lstStyle/>
        <a:p>
          <a:endParaRPr lang="en-US" sz="1200"/>
        </a:p>
      </dgm:t>
    </dgm:pt>
    <dgm:pt modelId="{DBB01BD5-2560-459B-AFE2-D782A8DF8948}">
      <dgm:prSet phldrT="[Text]" custT="1"/>
      <dgm:spPr/>
      <dgm:t>
        <a:bodyPr/>
        <a:lstStyle/>
        <a:p>
          <a:r>
            <a:rPr lang="en-US" sz="1200" dirty="0"/>
            <a:t>Cost avoidance</a:t>
          </a:r>
        </a:p>
      </dgm:t>
    </dgm:pt>
    <dgm:pt modelId="{6C47FCE2-15C3-469C-A562-A1FFDF2558EC}" type="parTrans" cxnId="{9E15F162-3441-45B5-A757-B328685AC892}">
      <dgm:prSet/>
      <dgm:spPr/>
      <dgm:t>
        <a:bodyPr/>
        <a:lstStyle/>
        <a:p>
          <a:endParaRPr lang="en-US" sz="1200"/>
        </a:p>
      </dgm:t>
    </dgm:pt>
    <dgm:pt modelId="{6B3ABCD7-1B4F-4FAD-A86D-33483F0E1661}" type="sibTrans" cxnId="{9E15F162-3441-45B5-A757-B328685AC892}">
      <dgm:prSet/>
      <dgm:spPr/>
      <dgm:t>
        <a:bodyPr/>
        <a:lstStyle/>
        <a:p>
          <a:endParaRPr lang="en-US" sz="1200"/>
        </a:p>
      </dgm:t>
    </dgm:pt>
    <dgm:pt modelId="{8A1250D8-C277-468B-82FE-BFAF63F5568F}">
      <dgm:prSet phldrT="[Text]" custT="1"/>
      <dgm:spPr/>
      <dgm:t>
        <a:bodyPr/>
        <a:lstStyle/>
        <a:p>
          <a:r>
            <a:rPr lang="en-US" sz="1200" dirty="0"/>
            <a:t>Create dashboard for all  metrics to be reviewed  monthly</a:t>
          </a:r>
        </a:p>
      </dgm:t>
    </dgm:pt>
    <dgm:pt modelId="{B995829A-D3AF-49FC-B1C8-4E305A4ACFFB}" type="parTrans" cxnId="{78E227CA-2681-448C-B5A0-27C652706D1E}">
      <dgm:prSet/>
      <dgm:spPr/>
      <dgm:t>
        <a:bodyPr/>
        <a:lstStyle/>
        <a:p>
          <a:endParaRPr lang="en-US" sz="1200"/>
        </a:p>
      </dgm:t>
    </dgm:pt>
    <dgm:pt modelId="{9EAA0D9F-74B9-4BE9-ABD2-EA980E5AC521}" type="sibTrans" cxnId="{78E227CA-2681-448C-B5A0-27C652706D1E}">
      <dgm:prSet/>
      <dgm:spPr/>
      <dgm:t>
        <a:bodyPr/>
        <a:lstStyle/>
        <a:p>
          <a:endParaRPr lang="en-US" sz="1200"/>
        </a:p>
      </dgm:t>
    </dgm:pt>
    <dgm:pt modelId="{EDC4AE0C-756A-40FF-A9C2-20EA5F1E74EA}">
      <dgm:prSet custT="1"/>
      <dgm:spPr/>
      <dgm:t>
        <a:bodyPr/>
        <a:lstStyle/>
        <a:p>
          <a:r>
            <a:rPr lang="en-US" sz="1200" dirty="0"/>
            <a:t>Keep mother &amp; baby together</a:t>
          </a:r>
        </a:p>
      </dgm:t>
    </dgm:pt>
    <dgm:pt modelId="{73F24517-56DF-495B-81B8-4A593E877776}" type="parTrans" cxnId="{F6EC2789-9782-4BDA-BA4B-1BA02914EC1C}">
      <dgm:prSet/>
      <dgm:spPr/>
      <dgm:t>
        <a:bodyPr/>
        <a:lstStyle/>
        <a:p>
          <a:endParaRPr lang="en-US" sz="1200"/>
        </a:p>
      </dgm:t>
    </dgm:pt>
    <dgm:pt modelId="{99A9DC39-952D-4C91-BF40-4FDE2E19319A}" type="sibTrans" cxnId="{F6EC2789-9782-4BDA-BA4B-1BA02914EC1C}">
      <dgm:prSet/>
      <dgm:spPr/>
      <dgm:t>
        <a:bodyPr/>
        <a:lstStyle/>
        <a:p>
          <a:endParaRPr lang="en-US" sz="1200"/>
        </a:p>
      </dgm:t>
    </dgm:pt>
    <dgm:pt modelId="{7D99D37F-D2CD-4F0C-A39E-2C9FC6C716E2}" type="pres">
      <dgm:prSet presAssocID="{802AA20B-736D-48AB-9D63-51E4BA936165}" presName="CompostProcess" presStyleCnt="0">
        <dgm:presLayoutVars>
          <dgm:dir/>
          <dgm:resizeHandles val="exact"/>
        </dgm:presLayoutVars>
      </dgm:prSet>
      <dgm:spPr/>
      <dgm:t>
        <a:bodyPr/>
        <a:lstStyle/>
        <a:p>
          <a:endParaRPr lang="en-US"/>
        </a:p>
      </dgm:t>
    </dgm:pt>
    <dgm:pt modelId="{0D79741D-1D56-4CC3-BC85-4D032FD3C9CE}" type="pres">
      <dgm:prSet presAssocID="{802AA20B-736D-48AB-9D63-51E4BA936165}" presName="arrow" presStyleLbl="bgShp" presStyleIdx="0" presStyleCnt="1" custScaleX="104603" custScaleY="86788" custLinFactNeighborX="3096" custLinFactNeighborY="5777"/>
      <dgm:spPr/>
    </dgm:pt>
    <dgm:pt modelId="{9508386F-D9CA-4161-B7AB-2C22153F2649}" type="pres">
      <dgm:prSet presAssocID="{802AA20B-736D-48AB-9D63-51E4BA936165}" presName="linearProcess" presStyleCnt="0"/>
      <dgm:spPr/>
    </dgm:pt>
    <dgm:pt modelId="{52BC6E0A-D3E8-47B3-8F9F-3305DD7903F0}" type="pres">
      <dgm:prSet presAssocID="{31F7F6B9-EC30-4C57-AE5F-87FC36BB8570}" presName="textNode" presStyleLbl="node1" presStyleIdx="0" presStyleCnt="5" custScaleY="103780">
        <dgm:presLayoutVars>
          <dgm:bulletEnabled val="1"/>
        </dgm:presLayoutVars>
      </dgm:prSet>
      <dgm:spPr/>
      <dgm:t>
        <a:bodyPr/>
        <a:lstStyle/>
        <a:p>
          <a:endParaRPr lang="en-US"/>
        </a:p>
      </dgm:t>
    </dgm:pt>
    <dgm:pt modelId="{F4B1BB2F-B963-4225-83D9-38FDC78303FE}" type="pres">
      <dgm:prSet presAssocID="{C4EFBA1F-DE38-48FE-8F7E-52CC2CDE9D70}" presName="sibTrans" presStyleCnt="0"/>
      <dgm:spPr/>
    </dgm:pt>
    <dgm:pt modelId="{0A3C7164-4782-429D-B4B5-AF60179E5771}" type="pres">
      <dgm:prSet presAssocID="{DD7CDC86-4D3B-4860-B1C1-E154ABB31448}" presName="textNode" presStyleLbl="node1" presStyleIdx="1" presStyleCnt="5" custScaleY="103780">
        <dgm:presLayoutVars>
          <dgm:bulletEnabled val="1"/>
        </dgm:presLayoutVars>
      </dgm:prSet>
      <dgm:spPr/>
      <dgm:t>
        <a:bodyPr/>
        <a:lstStyle/>
        <a:p>
          <a:endParaRPr lang="en-US"/>
        </a:p>
      </dgm:t>
    </dgm:pt>
    <dgm:pt modelId="{2ABFE0D5-F170-4E62-90E9-8B90168A3CE7}" type="pres">
      <dgm:prSet presAssocID="{22F746BD-D7C0-4F6D-9C52-C3805577A860}" presName="sibTrans" presStyleCnt="0"/>
      <dgm:spPr/>
    </dgm:pt>
    <dgm:pt modelId="{5D2CA069-6E39-448D-8B8A-D2E1E9A9F9D6}" type="pres">
      <dgm:prSet presAssocID="{1153F2AB-F750-459B-B8E9-D792643A9213}" presName="textNode" presStyleLbl="node1" presStyleIdx="2" presStyleCnt="5" custScaleY="103780">
        <dgm:presLayoutVars>
          <dgm:bulletEnabled val="1"/>
        </dgm:presLayoutVars>
      </dgm:prSet>
      <dgm:spPr/>
      <dgm:t>
        <a:bodyPr/>
        <a:lstStyle/>
        <a:p>
          <a:endParaRPr lang="en-US"/>
        </a:p>
      </dgm:t>
    </dgm:pt>
    <dgm:pt modelId="{8FDCCA2C-9E23-4369-9771-E1AA32054002}" type="pres">
      <dgm:prSet presAssocID="{153C306F-59BA-477F-9863-55D7F0D4CA19}" presName="sibTrans" presStyleCnt="0"/>
      <dgm:spPr/>
    </dgm:pt>
    <dgm:pt modelId="{51F0DF6F-9161-4B3D-98B1-4B4841377238}" type="pres">
      <dgm:prSet presAssocID="{AFBC118A-FE18-4AAF-B327-9E30A38C704A}" presName="textNode" presStyleLbl="node1" presStyleIdx="3" presStyleCnt="5" custScaleY="103780">
        <dgm:presLayoutVars>
          <dgm:bulletEnabled val="1"/>
        </dgm:presLayoutVars>
      </dgm:prSet>
      <dgm:spPr/>
      <dgm:t>
        <a:bodyPr/>
        <a:lstStyle/>
        <a:p>
          <a:endParaRPr lang="en-US"/>
        </a:p>
      </dgm:t>
    </dgm:pt>
    <dgm:pt modelId="{C07A759F-E543-4F48-9840-736B0798DBB3}" type="pres">
      <dgm:prSet presAssocID="{9E6A7EFB-3DF7-435A-B7AB-E673165A10C5}" presName="sibTrans" presStyleCnt="0"/>
      <dgm:spPr/>
    </dgm:pt>
    <dgm:pt modelId="{AF780BF5-68BB-4A7E-B880-F972E26569F9}" type="pres">
      <dgm:prSet presAssocID="{9999892B-B6D1-4D2B-8545-8366E38EF23E}" presName="textNode" presStyleLbl="node1" presStyleIdx="4" presStyleCnt="5" custScaleY="103780">
        <dgm:presLayoutVars>
          <dgm:bulletEnabled val="1"/>
        </dgm:presLayoutVars>
      </dgm:prSet>
      <dgm:spPr/>
      <dgm:t>
        <a:bodyPr/>
        <a:lstStyle/>
        <a:p>
          <a:endParaRPr lang="en-US"/>
        </a:p>
      </dgm:t>
    </dgm:pt>
  </dgm:ptLst>
  <dgm:cxnLst>
    <dgm:cxn modelId="{78E227CA-2681-448C-B5A0-27C652706D1E}" srcId="{1153F2AB-F750-459B-B8E9-D792643A9213}" destId="{8A1250D8-C277-468B-82FE-BFAF63F5568F}" srcOrd="1" destOrd="0" parTransId="{B995829A-D3AF-49FC-B1C8-4E305A4ACFFB}" sibTransId="{9EAA0D9F-74B9-4BE9-ABD2-EA980E5AC521}"/>
    <dgm:cxn modelId="{65C16EC6-5CF1-4CA9-A6B1-5DFC59E0D427}" srcId="{802AA20B-736D-48AB-9D63-51E4BA936165}" destId="{AFBC118A-FE18-4AAF-B327-9E30A38C704A}" srcOrd="3" destOrd="0" parTransId="{47457492-797C-4956-9B91-4EA64F8D1B90}" sibTransId="{9E6A7EFB-3DF7-435A-B7AB-E673165A10C5}"/>
    <dgm:cxn modelId="{0956EB7E-D388-4308-96EB-17DCA01D8910}" srcId="{AFBC118A-FE18-4AAF-B327-9E30A38C704A}" destId="{D99CB484-FB8C-41E1-A6C8-92C3E56BEC05}" srcOrd="2" destOrd="0" parTransId="{AEB242FE-AB7E-46EA-A8C7-1A29BCE3123A}" sibTransId="{4765BB1C-1ED5-4922-BF77-F2DA32634A78}"/>
    <dgm:cxn modelId="{D4581ED7-9D9E-40CD-92ED-70EADED78E99}" type="presOf" srcId="{56C37798-7538-49EC-9FD2-9F63FCC66D45}" destId="{AF780BF5-68BB-4A7E-B880-F972E26569F9}" srcOrd="0" destOrd="4" presId="urn:microsoft.com/office/officeart/2005/8/layout/hProcess9"/>
    <dgm:cxn modelId="{9272F1DC-07EA-4437-9280-F8A57DB21530}" srcId="{9999892B-B6D1-4D2B-8545-8366E38EF23E}" destId="{B7F3350E-3091-4B8D-BF24-D7AAD7D17EEA}" srcOrd="2" destOrd="0" parTransId="{06F26035-5914-4B27-AD31-F90E9B722224}" sibTransId="{8AEE9DF5-E5CD-44A0-AC7F-3CEC43A8CBF4}"/>
    <dgm:cxn modelId="{5FC2487C-7FF5-4F0D-B69E-1DA0E0F58412}" type="presOf" srcId="{28374C05-76E9-4413-BD8C-5689D846D22D}" destId="{52BC6E0A-D3E8-47B3-8F9F-3305DD7903F0}" srcOrd="0" destOrd="2" presId="urn:microsoft.com/office/officeart/2005/8/layout/hProcess9"/>
    <dgm:cxn modelId="{8E50E315-44AE-4D00-AE0C-8B9F55BC565B}" srcId="{802AA20B-736D-48AB-9D63-51E4BA936165}" destId="{9999892B-B6D1-4D2B-8545-8366E38EF23E}" srcOrd="4" destOrd="0" parTransId="{89C64E86-BE50-4D0A-9053-B26C17294CA7}" sibTransId="{68DC83AF-8514-492C-8001-00DAD0286D40}"/>
    <dgm:cxn modelId="{BDD4057F-71A7-43BF-B543-293D639B786C}" type="presOf" srcId="{663B8A2B-29AF-42F3-B7EF-5948BF78B9F9}" destId="{0A3C7164-4782-429D-B4B5-AF60179E5771}" srcOrd="0" destOrd="3" presId="urn:microsoft.com/office/officeart/2005/8/layout/hProcess9"/>
    <dgm:cxn modelId="{2F063947-D042-45E4-942E-14C321EB8A93}" srcId="{9999892B-B6D1-4D2B-8545-8366E38EF23E}" destId="{8A30A717-83C9-4FDF-9567-A8C85CC36968}" srcOrd="0" destOrd="0" parTransId="{4720A0B1-F1A9-4F4D-8E8D-2F49112BEDD7}" sibTransId="{F439B9F7-BF61-4692-8FB6-5044A433707B}"/>
    <dgm:cxn modelId="{EBDAE7DE-514E-4B48-88CB-D9F1157477B7}" srcId="{802AA20B-736D-48AB-9D63-51E4BA936165}" destId="{DD7CDC86-4D3B-4860-B1C1-E154ABB31448}" srcOrd="1" destOrd="0" parTransId="{559297FE-5BEC-4D10-99EF-667F86B43014}" sibTransId="{22F746BD-D7C0-4F6D-9C52-C3805577A860}"/>
    <dgm:cxn modelId="{86107B2B-53B2-4659-8D23-903EBEE3ABAD}" srcId="{31F7F6B9-EC30-4C57-AE5F-87FC36BB8570}" destId="{87AD53D6-FDA2-4E0A-ACBC-305CBA47B71B}" srcOrd="0" destOrd="0" parTransId="{A99AD4A1-1BA6-46F8-8326-6098F4A8FE35}" sibTransId="{6B18F5B7-9E41-4957-80CA-A81CE8F373D8}"/>
    <dgm:cxn modelId="{9FAE7436-D47E-4740-B699-CB1720BA758F}" type="presOf" srcId="{D99CB484-FB8C-41E1-A6C8-92C3E56BEC05}" destId="{51F0DF6F-9161-4B3D-98B1-4B4841377238}" srcOrd="0" destOrd="3" presId="urn:microsoft.com/office/officeart/2005/8/layout/hProcess9"/>
    <dgm:cxn modelId="{9E15F162-3441-45B5-A757-B328685AC892}" srcId="{DD7CDC86-4D3B-4860-B1C1-E154ABB31448}" destId="{DBB01BD5-2560-459B-AFE2-D782A8DF8948}" srcOrd="4" destOrd="0" parTransId="{6C47FCE2-15C3-469C-A562-A1FFDF2558EC}" sibTransId="{6B3ABCD7-1B4F-4FAD-A86D-33483F0E1661}"/>
    <dgm:cxn modelId="{BEB5FC3D-996C-42B3-988A-48D2F4B837C9}" type="presOf" srcId="{87AD53D6-FDA2-4E0A-ACBC-305CBA47B71B}" destId="{52BC6E0A-D3E8-47B3-8F9F-3305DD7903F0}" srcOrd="0" destOrd="1" presId="urn:microsoft.com/office/officeart/2005/8/layout/hProcess9"/>
    <dgm:cxn modelId="{B57FEB80-399E-4EC8-892B-2A9D8ADAF739}" srcId="{AFBC118A-FE18-4AAF-B327-9E30A38C704A}" destId="{91194564-0914-4A56-B399-2B82D8FE0CD5}" srcOrd="3" destOrd="0" parTransId="{F14B2E13-FFEC-457E-BFAB-C8146C91A1D0}" sibTransId="{E2AB5271-373C-4088-B092-4CEED1EB4392}"/>
    <dgm:cxn modelId="{5474C996-C8AF-497D-9909-497E9D781162}" type="presOf" srcId="{1A5CF05F-E161-4FB8-9D75-463F91305393}" destId="{52BC6E0A-D3E8-47B3-8F9F-3305DD7903F0}" srcOrd="0" destOrd="4" presId="urn:microsoft.com/office/officeart/2005/8/layout/hProcess9"/>
    <dgm:cxn modelId="{F1B217D8-DF47-45E0-8603-0A3EB642641A}" type="presOf" srcId="{D4A3AF89-49D7-4C5D-B3C6-C50DAABBB7A8}" destId="{AF780BF5-68BB-4A7E-B880-F972E26569F9}" srcOrd="0" destOrd="5" presId="urn:microsoft.com/office/officeart/2005/8/layout/hProcess9"/>
    <dgm:cxn modelId="{C22E4A99-85F0-4076-893C-353744ED7287}" type="presOf" srcId="{6AFB17CA-4BFA-4FEC-ABE7-2CF1FD41D83A}" destId="{AF780BF5-68BB-4A7E-B880-F972E26569F9}" srcOrd="0" destOrd="2" presId="urn:microsoft.com/office/officeart/2005/8/layout/hProcess9"/>
    <dgm:cxn modelId="{2CB4FFF2-F233-4ED5-893E-089BC3C2C14A}" srcId="{9999892B-B6D1-4D2B-8545-8366E38EF23E}" destId="{6AFB17CA-4BFA-4FEC-ABE7-2CF1FD41D83A}" srcOrd="1" destOrd="0" parTransId="{56214D4A-6097-4212-8D4E-6DC7DA01E5CD}" sibTransId="{3A4F0A31-6DD8-485D-A0A3-6347D45AB585}"/>
    <dgm:cxn modelId="{CA15A5B9-A269-44BC-955A-520DC7CA0386}" type="presOf" srcId="{E497D434-5422-4294-9611-CAE5B254E463}" destId="{AF780BF5-68BB-4A7E-B880-F972E26569F9}" srcOrd="0" destOrd="6" presId="urn:microsoft.com/office/officeart/2005/8/layout/hProcess9"/>
    <dgm:cxn modelId="{3AFB6EC9-4DCB-4A14-8DB7-55A64E31467A}" srcId="{DD7CDC86-4D3B-4860-B1C1-E154ABB31448}" destId="{663B8A2B-29AF-42F3-B7EF-5948BF78B9F9}" srcOrd="2" destOrd="0" parTransId="{886260DE-86CE-41B6-8893-799CB51814AF}" sibTransId="{DBA60C9E-9C1F-442E-B5BE-528E57200DEE}"/>
    <dgm:cxn modelId="{F6EC2789-9782-4BDA-BA4B-1BA02914EC1C}" srcId="{AFBC118A-FE18-4AAF-B327-9E30A38C704A}" destId="{EDC4AE0C-756A-40FF-A9C2-20EA5F1E74EA}" srcOrd="0" destOrd="0" parTransId="{73F24517-56DF-495B-81B8-4A593E877776}" sibTransId="{99A9DC39-952D-4C91-BF40-4FDE2E19319A}"/>
    <dgm:cxn modelId="{3A4670EC-9166-47F7-91C1-3DE1B7C9D36D}" srcId="{DD7CDC86-4D3B-4860-B1C1-E154ABB31448}" destId="{983BEB56-8A84-4950-9554-BF1BBAA49CF0}" srcOrd="0" destOrd="0" parTransId="{86E379BC-B1E8-473E-B477-F154F7BA56CA}" sibTransId="{34450C3D-0B3F-4242-BA5F-B93094807093}"/>
    <dgm:cxn modelId="{4167B021-12FD-4B9C-B417-2D4A407811E9}" type="presOf" srcId="{1153F2AB-F750-459B-B8E9-D792643A9213}" destId="{5D2CA069-6E39-448D-8B8A-D2E1E9A9F9D6}" srcOrd="0" destOrd="0" presId="urn:microsoft.com/office/officeart/2005/8/layout/hProcess9"/>
    <dgm:cxn modelId="{D0B378EE-1365-44F1-B145-C47C897CDFC1}" srcId="{31F7F6B9-EC30-4C57-AE5F-87FC36BB8570}" destId="{1A5CF05F-E161-4FB8-9D75-463F91305393}" srcOrd="3" destOrd="0" parTransId="{1C0AC92A-82AF-42ED-8E54-05343F37C92A}" sibTransId="{A80E38FC-7FE7-4E2A-85AC-3C7B73E65880}"/>
    <dgm:cxn modelId="{74C79740-B4D4-40AE-BEF5-E21E26DF9669}" srcId="{DD7CDC86-4D3B-4860-B1C1-E154ABB31448}" destId="{DCF16851-AE47-4960-93A1-DC013D7F503F}" srcOrd="1" destOrd="0" parTransId="{9B0E7858-1216-405D-81CF-38F0CEE6A903}" sibTransId="{DA255C0F-AB91-45BD-A294-970DC8E0E571}"/>
    <dgm:cxn modelId="{AB233293-FC7D-4D74-9308-DB2FC990D3EC}" type="presOf" srcId="{04CE11A7-4637-4D45-B2BA-B6636920216C}" destId="{5D2CA069-6E39-448D-8B8A-D2E1E9A9F9D6}" srcOrd="0" destOrd="3" presId="urn:microsoft.com/office/officeart/2005/8/layout/hProcess9"/>
    <dgm:cxn modelId="{EA8C98F2-A2A2-4E69-8746-229747C32660}" srcId="{9999892B-B6D1-4D2B-8545-8366E38EF23E}" destId="{56C37798-7538-49EC-9FD2-9F63FCC66D45}" srcOrd="3" destOrd="0" parTransId="{EF076653-205E-4E2E-A759-577FDF1A947C}" sibTransId="{1585B474-ACEA-4AFA-8BE4-A55E7E89DDBB}"/>
    <dgm:cxn modelId="{98682EDD-6FCE-4F12-AAEF-9AAB7ED9B012}" srcId="{1153F2AB-F750-459B-B8E9-D792643A9213}" destId="{61063AA3-99E9-476E-8912-24EAEE057DC2}" srcOrd="0" destOrd="0" parTransId="{930ED4DA-7072-4123-B9C3-501323DB4B65}" sibTransId="{CC3C9571-9FC9-4F79-8E7F-797A7917008D}"/>
    <dgm:cxn modelId="{703650A6-F958-4185-924C-30C86A540779}" type="presOf" srcId="{8A1250D8-C277-468B-82FE-BFAF63F5568F}" destId="{5D2CA069-6E39-448D-8B8A-D2E1E9A9F9D6}" srcOrd="0" destOrd="2" presId="urn:microsoft.com/office/officeart/2005/8/layout/hProcess9"/>
    <dgm:cxn modelId="{1EE6954F-14B0-4BFF-9D0A-D80E18F9F0F6}" type="presOf" srcId="{AFBC118A-FE18-4AAF-B327-9E30A38C704A}" destId="{51F0DF6F-9161-4B3D-98B1-4B4841377238}" srcOrd="0" destOrd="0" presId="urn:microsoft.com/office/officeart/2005/8/layout/hProcess9"/>
    <dgm:cxn modelId="{6EA5D41C-0A4E-4ADF-8BF6-734E0175C643}" srcId="{802AA20B-736D-48AB-9D63-51E4BA936165}" destId="{1153F2AB-F750-459B-B8E9-D792643A9213}" srcOrd="2" destOrd="0" parTransId="{FB742BB7-C8BA-4BDB-84B0-C139D5BAE9F4}" sibTransId="{153C306F-59BA-477F-9863-55D7F0D4CA19}"/>
    <dgm:cxn modelId="{59A6C49E-9E1A-4DCA-8460-375C09658C90}" srcId="{9999892B-B6D1-4D2B-8545-8366E38EF23E}" destId="{E497D434-5422-4294-9611-CAE5B254E463}" srcOrd="5" destOrd="0" parTransId="{8A5EF46F-6C22-4C48-AD9C-2C3FF6C55593}" sibTransId="{B8725389-BB39-45F9-AAC7-082256BE95A9}"/>
    <dgm:cxn modelId="{2CDCDD6F-0272-4ADC-9103-B872C49F758E}" type="presOf" srcId="{91194564-0914-4A56-B399-2B82D8FE0CD5}" destId="{51F0DF6F-9161-4B3D-98B1-4B4841377238}" srcOrd="0" destOrd="4" presId="urn:microsoft.com/office/officeart/2005/8/layout/hProcess9"/>
    <dgm:cxn modelId="{C3B058BB-99B0-468F-B332-BC6F00A286E3}" type="presOf" srcId="{61063AA3-99E9-476E-8912-24EAEE057DC2}" destId="{5D2CA069-6E39-448D-8B8A-D2E1E9A9F9D6}" srcOrd="0" destOrd="1" presId="urn:microsoft.com/office/officeart/2005/8/layout/hProcess9"/>
    <dgm:cxn modelId="{67024B90-7962-4630-8422-785BCBBBB178}" srcId="{9999892B-B6D1-4D2B-8545-8366E38EF23E}" destId="{D4A3AF89-49D7-4C5D-B3C6-C50DAABBB7A8}" srcOrd="4" destOrd="0" parTransId="{C2ABF693-66C9-4B28-93DC-1DACC1A8A435}" sibTransId="{214478F5-6442-4F12-A4A7-BEFA771A3E7E}"/>
    <dgm:cxn modelId="{666E621A-8B60-4C06-A6AE-240ECA12A43A}" type="presOf" srcId="{9999892B-B6D1-4D2B-8545-8366E38EF23E}" destId="{AF780BF5-68BB-4A7E-B880-F972E26569F9}" srcOrd="0" destOrd="0" presId="urn:microsoft.com/office/officeart/2005/8/layout/hProcess9"/>
    <dgm:cxn modelId="{82D8A8BB-FCB7-46DC-9874-66C02F5F0F7E}" type="presOf" srcId="{B7F3350E-3091-4B8D-BF24-D7AAD7D17EEA}" destId="{AF780BF5-68BB-4A7E-B880-F972E26569F9}" srcOrd="0" destOrd="3" presId="urn:microsoft.com/office/officeart/2005/8/layout/hProcess9"/>
    <dgm:cxn modelId="{DD024706-DC54-4B24-A033-3DC837F58CB4}" type="presOf" srcId="{DD7CDC86-4D3B-4860-B1C1-E154ABB31448}" destId="{0A3C7164-4782-429D-B4B5-AF60179E5771}" srcOrd="0" destOrd="0" presId="urn:microsoft.com/office/officeart/2005/8/layout/hProcess9"/>
    <dgm:cxn modelId="{C3BE402E-1F5A-47EA-9D11-136038607C96}" srcId="{1153F2AB-F750-459B-B8E9-D792643A9213}" destId="{04CE11A7-4637-4D45-B2BA-B6636920216C}" srcOrd="2" destOrd="0" parTransId="{5633BA52-342C-40EE-9D1E-3CE88FC21E4B}" sibTransId="{681FEF03-FED1-4DE5-9AD5-B48CEE8907D8}"/>
    <dgm:cxn modelId="{3555185F-7181-4FD8-8336-64E8AE1EFBC4}" type="presOf" srcId="{6DAC84C9-1198-47C7-85CD-82A0625C143D}" destId="{0A3C7164-4782-429D-B4B5-AF60179E5771}" srcOrd="0" destOrd="4" presId="urn:microsoft.com/office/officeart/2005/8/layout/hProcess9"/>
    <dgm:cxn modelId="{C4757468-25BE-4681-9E94-7F901E60F3D3}" srcId="{AFBC118A-FE18-4AAF-B327-9E30A38C704A}" destId="{7ACCDA35-B795-46BC-815D-C34E79075C4E}" srcOrd="1" destOrd="0" parTransId="{03F10802-D545-43FE-94B3-C9EA285A3338}" sibTransId="{3AAD6A09-4846-4EF4-B630-0C061FE9AC14}"/>
    <dgm:cxn modelId="{4019E461-96BA-438F-9108-5ED89A18735E}" srcId="{DD7CDC86-4D3B-4860-B1C1-E154ABB31448}" destId="{6DAC84C9-1198-47C7-85CD-82A0625C143D}" srcOrd="3" destOrd="0" parTransId="{5561A6F8-5EE6-40FB-979C-AAFBCBD33163}" sibTransId="{B74636B5-1516-479D-BFA6-0780648B8C0D}"/>
    <dgm:cxn modelId="{CDB832E9-80EC-48E0-911E-63843966D950}" type="presOf" srcId="{983BEB56-8A84-4950-9554-BF1BBAA49CF0}" destId="{0A3C7164-4782-429D-B4B5-AF60179E5771}" srcOrd="0" destOrd="1" presId="urn:microsoft.com/office/officeart/2005/8/layout/hProcess9"/>
    <dgm:cxn modelId="{5AFB1D09-6BDD-4352-B2CD-A6B70E06F56E}" type="presOf" srcId="{DBB01BD5-2560-459B-AFE2-D782A8DF8948}" destId="{0A3C7164-4782-429D-B4B5-AF60179E5771}" srcOrd="0" destOrd="5" presId="urn:microsoft.com/office/officeart/2005/8/layout/hProcess9"/>
    <dgm:cxn modelId="{782F7897-0E21-4192-80A0-4B3E031473B2}" type="presOf" srcId="{95A17F7D-2081-4ECF-A714-E474A1D38EF5}" destId="{52BC6E0A-D3E8-47B3-8F9F-3305DD7903F0}" srcOrd="0" destOrd="3" presId="urn:microsoft.com/office/officeart/2005/8/layout/hProcess9"/>
    <dgm:cxn modelId="{973F60BF-9155-4BBE-AEE3-9111FD8D0DF9}" type="presOf" srcId="{31F7F6B9-EC30-4C57-AE5F-87FC36BB8570}" destId="{52BC6E0A-D3E8-47B3-8F9F-3305DD7903F0}" srcOrd="0" destOrd="0" presId="urn:microsoft.com/office/officeart/2005/8/layout/hProcess9"/>
    <dgm:cxn modelId="{DFC0B427-4A55-41B7-A317-1F60EAF6BB35}" type="presOf" srcId="{7ACCDA35-B795-46BC-815D-C34E79075C4E}" destId="{51F0DF6F-9161-4B3D-98B1-4B4841377238}" srcOrd="0" destOrd="2" presId="urn:microsoft.com/office/officeart/2005/8/layout/hProcess9"/>
    <dgm:cxn modelId="{D6AA32FF-981F-4251-9490-7BE1A3802EE8}" type="presOf" srcId="{8A30A717-83C9-4FDF-9567-A8C85CC36968}" destId="{AF780BF5-68BB-4A7E-B880-F972E26569F9}" srcOrd="0" destOrd="1" presId="urn:microsoft.com/office/officeart/2005/8/layout/hProcess9"/>
    <dgm:cxn modelId="{B7838BBF-86AA-4E7F-92F7-A6EF18EC3330}" type="presOf" srcId="{EDC4AE0C-756A-40FF-A9C2-20EA5F1E74EA}" destId="{51F0DF6F-9161-4B3D-98B1-4B4841377238}" srcOrd="0" destOrd="1" presId="urn:microsoft.com/office/officeart/2005/8/layout/hProcess9"/>
    <dgm:cxn modelId="{636DDC55-BB0F-4FB6-8C90-49CB79B4D238}" srcId="{31F7F6B9-EC30-4C57-AE5F-87FC36BB8570}" destId="{28374C05-76E9-4413-BD8C-5689D846D22D}" srcOrd="1" destOrd="0" parTransId="{5A0BE74A-807F-4B15-85ED-E542E5E8E179}" sibTransId="{8AD96B4F-F682-4F69-966C-3701ABDDBDBB}"/>
    <dgm:cxn modelId="{B4580DEA-9561-4C42-BDBB-6F9AC8199219}" srcId="{31F7F6B9-EC30-4C57-AE5F-87FC36BB8570}" destId="{95A17F7D-2081-4ECF-A714-E474A1D38EF5}" srcOrd="2" destOrd="0" parTransId="{7D6B6B42-96FE-4DB4-A315-9497710A60AF}" sibTransId="{8AF1125E-85F0-43DF-AF31-7DD801016015}"/>
    <dgm:cxn modelId="{CA14C7FD-F4DF-46C4-93E6-C81A19CEEAEB}" srcId="{802AA20B-736D-48AB-9D63-51E4BA936165}" destId="{31F7F6B9-EC30-4C57-AE5F-87FC36BB8570}" srcOrd="0" destOrd="0" parTransId="{D74BAF61-A676-4E1E-BD34-9B71314BA241}" sibTransId="{C4EFBA1F-DE38-48FE-8F7E-52CC2CDE9D70}"/>
    <dgm:cxn modelId="{C2C3876A-B092-40FA-ACE6-953BE4D4BE18}" type="presOf" srcId="{DCF16851-AE47-4960-93A1-DC013D7F503F}" destId="{0A3C7164-4782-429D-B4B5-AF60179E5771}" srcOrd="0" destOrd="2" presId="urn:microsoft.com/office/officeart/2005/8/layout/hProcess9"/>
    <dgm:cxn modelId="{6D0F8B09-0580-4E56-8FFC-28BBFAB29E8B}" type="presOf" srcId="{802AA20B-736D-48AB-9D63-51E4BA936165}" destId="{7D99D37F-D2CD-4F0C-A39E-2C9FC6C716E2}" srcOrd="0" destOrd="0" presId="urn:microsoft.com/office/officeart/2005/8/layout/hProcess9"/>
    <dgm:cxn modelId="{8ED3483E-159A-4BE4-80D9-EDA87C8D8812}" type="presParOf" srcId="{7D99D37F-D2CD-4F0C-A39E-2C9FC6C716E2}" destId="{0D79741D-1D56-4CC3-BC85-4D032FD3C9CE}" srcOrd="0" destOrd="0" presId="urn:microsoft.com/office/officeart/2005/8/layout/hProcess9"/>
    <dgm:cxn modelId="{D6512698-41B8-4920-B8C7-D667E594F39F}" type="presParOf" srcId="{7D99D37F-D2CD-4F0C-A39E-2C9FC6C716E2}" destId="{9508386F-D9CA-4161-B7AB-2C22153F2649}" srcOrd="1" destOrd="0" presId="urn:microsoft.com/office/officeart/2005/8/layout/hProcess9"/>
    <dgm:cxn modelId="{2426F3DA-8088-4CCA-96C8-1A1DDFF26EBF}" type="presParOf" srcId="{9508386F-D9CA-4161-B7AB-2C22153F2649}" destId="{52BC6E0A-D3E8-47B3-8F9F-3305DD7903F0}" srcOrd="0" destOrd="0" presId="urn:microsoft.com/office/officeart/2005/8/layout/hProcess9"/>
    <dgm:cxn modelId="{1E9B54FA-2598-4B23-87CE-65DBEF9EBD3E}" type="presParOf" srcId="{9508386F-D9CA-4161-B7AB-2C22153F2649}" destId="{F4B1BB2F-B963-4225-83D9-38FDC78303FE}" srcOrd="1" destOrd="0" presId="urn:microsoft.com/office/officeart/2005/8/layout/hProcess9"/>
    <dgm:cxn modelId="{3E83126E-B917-411C-B19D-9546A521B22F}" type="presParOf" srcId="{9508386F-D9CA-4161-B7AB-2C22153F2649}" destId="{0A3C7164-4782-429D-B4B5-AF60179E5771}" srcOrd="2" destOrd="0" presId="urn:microsoft.com/office/officeart/2005/8/layout/hProcess9"/>
    <dgm:cxn modelId="{4115A060-D306-4C2E-8259-17233A677F0D}" type="presParOf" srcId="{9508386F-D9CA-4161-B7AB-2C22153F2649}" destId="{2ABFE0D5-F170-4E62-90E9-8B90168A3CE7}" srcOrd="3" destOrd="0" presId="urn:microsoft.com/office/officeart/2005/8/layout/hProcess9"/>
    <dgm:cxn modelId="{6F87D40E-36F7-4A57-8C71-05746787DB92}" type="presParOf" srcId="{9508386F-D9CA-4161-B7AB-2C22153F2649}" destId="{5D2CA069-6E39-448D-8B8A-D2E1E9A9F9D6}" srcOrd="4" destOrd="0" presId="urn:microsoft.com/office/officeart/2005/8/layout/hProcess9"/>
    <dgm:cxn modelId="{4C1B1E2E-6B40-4FCC-9683-4EE7F333E7E0}" type="presParOf" srcId="{9508386F-D9CA-4161-B7AB-2C22153F2649}" destId="{8FDCCA2C-9E23-4369-9771-E1AA32054002}" srcOrd="5" destOrd="0" presId="urn:microsoft.com/office/officeart/2005/8/layout/hProcess9"/>
    <dgm:cxn modelId="{49ECBFE9-4ABF-4BF3-8A23-3D7CE0C88197}" type="presParOf" srcId="{9508386F-D9CA-4161-B7AB-2C22153F2649}" destId="{51F0DF6F-9161-4B3D-98B1-4B4841377238}" srcOrd="6" destOrd="0" presId="urn:microsoft.com/office/officeart/2005/8/layout/hProcess9"/>
    <dgm:cxn modelId="{0A2C268F-CA92-4EF8-8635-41EA03D4E767}" type="presParOf" srcId="{9508386F-D9CA-4161-B7AB-2C22153F2649}" destId="{C07A759F-E543-4F48-9840-736B0798DBB3}" srcOrd="7" destOrd="0" presId="urn:microsoft.com/office/officeart/2005/8/layout/hProcess9"/>
    <dgm:cxn modelId="{2E686A7E-C3A9-49BE-9F7A-26B4F39E45DD}" type="presParOf" srcId="{9508386F-D9CA-4161-B7AB-2C22153F2649}" destId="{AF780BF5-68BB-4A7E-B880-F972E26569F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82C38-F515-4940-90B4-6E2CFF289096}">
      <dsp:nvSpPr>
        <dsp:cNvPr id="0" name=""/>
        <dsp:cNvSpPr/>
      </dsp:nvSpPr>
      <dsp:spPr>
        <a:xfrm>
          <a:off x="441295" y="619"/>
          <a:ext cx="2144131" cy="1361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A18C9-2B94-504C-9843-DBE8F9DE5F39}">
      <dsp:nvSpPr>
        <dsp:cNvPr id="0" name=""/>
        <dsp:cNvSpPr/>
      </dsp:nvSpPr>
      <dsp:spPr>
        <a:xfrm>
          <a:off x="679531" y="226944"/>
          <a:ext cx="2144131" cy="1361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16% utilized ESC in 2017</a:t>
          </a:r>
        </a:p>
      </dsp:txBody>
      <dsp:txXfrm>
        <a:off x="719409" y="266822"/>
        <a:ext cx="2064375" cy="1281767"/>
      </dsp:txXfrm>
    </dsp:sp>
    <dsp:sp modelId="{6850308D-8D35-E04D-B89D-DA1060B43F61}">
      <dsp:nvSpPr>
        <dsp:cNvPr id="0" name=""/>
        <dsp:cNvSpPr/>
      </dsp:nvSpPr>
      <dsp:spPr>
        <a:xfrm>
          <a:off x="3061900" y="619"/>
          <a:ext cx="2144131" cy="1361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CCD2C-DA37-6E4A-8360-8FB03FD6FBD4}">
      <dsp:nvSpPr>
        <dsp:cNvPr id="0" name=""/>
        <dsp:cNvSpPr/>
      </dsp:nvSpPr>
      <dsp:spPr>
        <a:xfrm>
          <a:off x="3300137" y="226944"/>
          <a:ext cx="2144131" cy="1361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i="0" kern="1200" dirty="0"/>
            <a:t>75% ESC utilized in 2021</a:t>
          </a:r>
          <a:endParaRPr lang="en-US" sz="2700" kern="1200" dirty="0"/>
        </a:p>
      </dsp:txBody>
      <dsp:txXfrm>
        <a:off x="3340015" y="266822"/>
        <a:ext cx="2064375" cy="1281767"/>
      </dsp:txXfrm>
    </dsp:sp>
    <dsp:sp modelId="{7AF5DB84-D50B-E74B-8418-D8BACA3E984E}">
      <dsp:nvSpPr>
        <dsp:cNvPr id="0" name=""/>
        <dsp:cNvSpPr/>
      </dsp:nvSpPr>
      <dsp:spPr>
        <a:xfrm>
          <a:off x="5682505" y="619"/>
          <a:ext cx="2144131" cy="1361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300E8-FB5C-714B-8CB9-07D74B7E34C1}">
      <dsp:nvSpPr>
        <dsp:cNvPr id="0" name=""/>
        <dsp:cNvSpPr/>
      </dsp:nvSpPr>
      <dsp:spPr>
        <a:xfrm>
          <a:off x="5920742" y="226944"/>
          <a:ext cx="2144131" cy="1361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11% used PRN dosing in 2017</a:t>
          </a:r>
        </a:p>
      </dsp:txBody>
      <dsp:txXfrm>
        <a:off x="5960620" y="266822"/>
        <a:ext cx="2064375" cy="1281767"/>
      </dsp:txXfrm>
    </dsp:sp>
    <dsp:sp modelId="{AA269F91-D667-B241-9395-F9144CF2344D}">
      <dsp:nvSpPr>
        <dsp:cNvPr id="0" name=""/>
        <dsp:cNvSpPr/>
      </dsp:nvSpPr>
      <dsp:spPr>
        <a:xfrm>
          <a:off x="8303110" y="619"/>
          <a:ext cx="2144131" cy="1361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A2F2DC-FF3D-664F-871F-B54CAF083670}">
      <dsp:nvSpPr>
        <dsp:cNvPr id="0" name=""/>
        <dsp:cNvSpPr/>
      </dsp:nvSpPr>
      <dsp:spPr>
        <a:xfrm>
          <a:off x="8541347" y="226944"/>
          <a:ext cx="2144131" cy="1361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55% used PRN dosing in 2021</a:t>
          </a:r>
        </a:p>
      </dsp:txBody>
      <dsp:txXfrm>
        <a:off x="8581225" y="266822"/>
        <a:ext cx="2064375" cy="1281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9741D-1D56-4CC3-BC85-4D032FD3C9CE}">
      <dsp:nvSpPr>
        <dsp:cNvPr id="0" name=""/>
        <dsp:cNvSpPr/>
      </dsp:nvSpPr>
      <dsp:spPr>
        <a:xfrm>
          <a:off x="646086" y="670513"/>
          <a:ext cx="7026652" cy="29104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C6E0A-D3E8-47B3-8F9F-3305DD7903F0}">
      <dsp:nvSpPr>
        <dsp:cNvPr id="0" name=""/>
        <dsp:cNvSpPr/>
      </dsp:nvSpPr>
      <dsp:spPr>
        <a:xfrm>
          <a:off x="6572" y="1385235"/>
          <a:ext cx="1403528" cy="16040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Define </a:t>
          </a:r>
          <a:r>
            <a:rPr lang="en-US" sz="1200" b="1" kern="1200" dirty="0">
              <a:latin typeface="Calibri" panose="020F0502020204030204" pitchFamily="34" charset="0"/>
            </a:rPr>
            <a:t>√</a:t>
          </a:r>
          <a:endParaRPr lang="en-US" sz="1200" b="1" kern="1200" dirty="0"/>
        </a:p>
        <a:p>
          <a:pPr marL="114300" lvl="1" indent="-114300" algn="l" defTabSz="533400">
            <a:lnSpc>
              <a:spcPct val="90000"/>
            </a:lnSpc>
            <a:spcBef>
              <a:spcPct val="0"/>
            </a:spcBef>
            <a:spcAft>
              <a:spcPct val="15000"/>
            </a:spcAft>
            <a:buChar char="••"/>
          </a:pPr>
          <a:r>
            <a:rPr lang="en-US" sz="1200" kern="1200" dirty="0">
              <a:latin typeface="+mn-lt"/>
            </a:rPr>
            <a:t>OEN ≥ 35 weeks </a:t>
          </a:r>
        </a:p>
        <a:p>
          <a:pPr marL="114300" lvl="1" indent="-114300" algn="l" defTabSz="533400">
            <a:lnSpc>
              <a:spcPct val="90000"/>
            </a:lnSpc>
            <a:spcBef>
              <a:spcPct val="0"/>
            </a:spcBef>
            <a:spcAft>
              <a:spcPct val="15000"/>
            </a:spcAft>
            <a:buChar char="••"/>
          </a:pPr>
          <a:r>
            <a:rPr lang="en-US" sz="1200" kern="1200" dirty="0">
              <a:latin typeface="+mn-lt"/>
            </a:rPr>
            <a:t>Mother-Baby &amp; NICU admits</a:t>
          </a:r>
        </a:p>
        <a:p>
          <a:pPr marL="114300" lvl="1" indent="-114300" algn="l" defTabSz="533400">
            <a:lnSpc>
              <a:spcPct val="90000"/>
            </a:lnSpc>
            <a:spcBef>
              <a:spcPct val="0"/>
            </a:spcBef>
            <a:spcAft>
              <a:spcPct val="15000"/>
            </a:spcAft>
            <a:buChar char="••"/>
          </a:pPr>
          <a:r>
            <a:rPr lang="en-US" sz="1200" kern="1200" dirty="0">
              <a:latin typeface="+mn-lt"/>
            </a:rPr>
            <a:t>Include inborn &amp; transported infants</a:t>
          </a:r>
        </a:p>
        <a:p>
          <a:pPr marL="114300" lvl="1" indent="-114300" algn="l" defTabSz="533400">
            <a:lnSpc>
              <a:spcPct val="90000"/>
            </a:lnSpc>
            <a:spcBef>
              <a:spcPct val="0"/>
            </a:spcBef>
            <a:spcAft>
              <a:spcPct val="15000"/>
            </a:spcAft>
            <a:buChar char="••"/>
          </a:pPr>
          <a:endParaRPr lang="en-US" sz="1200" kern="1200" dirty="0"/>
        </a:p>
      </dsp:txBody>
      <dsp:txXfrm>
        <a:off x="75087" y="1453750"/>
        <a:ext cx="1266498" cy="1466983"/>
      </dsp:txXfrm>
    </dsp:sp>
    <dsp:sp modelId="{0A3C7164-4782-429D-B4B5-AF60179E5771}">
      <dsp:nvSpPr>
        <dsp:cNvPr id="0" name=""/>
        <dsp:cNvSpPr/>
      </dsp:nvSpPr>
      <dsp:spPr>
        <a:xfrm>
          <a:off x="1628123" y="1385235"/>
          <a:ext cx="1403528" cy="16040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Measure </a:t>
          </a:r>
          <a:r>
            <a:rPr lang="en-US" sz="1200" b="1" kern="1200" dirty="0">
              <a:latin typeface="Calibri" panose="020F0502020204030204" pitchFamily="34" charset="0"/>
            </a:rPr>
            <a:t>√</a:t>
          </a:r>
          <a:endParaRPr lang="en-US" sz="1200" b="1" kern="1200" dirty="0"/>
        </a:p>
        <a:p>
          <a:pPr marL="114300" lvl="1" indent="-114300" algn="l" defTabSz="533400">
            <a:lnSpc>
              <a:spcPct val="90000"/>
            </a:lnSpc>
            <a:spcBef>
              <a:spcPct val="0"/>
            </a:spcBef>
            <a:spcAft>
              <a:spcPct val="15000"/>
            </a:spcAft>
            <a:buChar char="••"/>
          </a:pPr>
          <a:r>
            <a:rPr lang="en-US" sz="1200" kern="1200" dirty="0"/>
            <a:t># OEN/Yr.</a:t>
          </a:r>
        </a:p>
        <a:p>
          <a:pPr marL="114300" lvl="1" indent="-114300" algn="l" defTabSz="533400">
            <a:lnSpc>
              <a:spcPct val="90000"/>
            </a:lnSpc>
            <a:spcBef>
              <a:spcPct val="0"/>
            </a:spcBef>
            <a:spcAft>
              <a:spcPct val="15000"/>
            </a:spcAft>
            <a:buChar char="••"/>
          </a:pPr>
          <a:r>
            <a:rPr lang="en-US" sz="1200" kern="1200" dirty="0"/>
            <a:t> Avg. LOS</a:t>
          </a:r>
        </a:p>
        <a:p>
          <a:pPr marL="114300" lvl="1" indent="-114300" algn="l" defTabSz="533400">
            <a:lnSpc>
              <a:spcPct val="90000"/>
            </a:lnSpc>
            <a:spcBef>
              <a:spcPct val="0"/>
            </a:spcBef>
            <a:spcAft>
              <a:spcPct val="15000"/>
            </a:spcAft>
            <a:buChar char="••"/>
          </a:pPr>
          <a:r>
            <a:rPr lang="en-US" sz="1200" kern="1200" dirty="0"/>
            <a:t> Days on pharmacological treatment</a:t>
          </a:r>
        </a:p>
        <a:p>
          <a:pPr marL="114300" lvl="1" indent="-114300" algn="l" defTabSz="533400">
            <a:lnSpc>
              <a:spcPct val="90000"/>
            </a:lnSpc>
            <a:spcBef>
              <a:spcPct val="0"/>
            </a:spcBef>
            <a:spcAft>
              <a:spcPct val="15000"/>
            </a:spcAft>
            <a:buChar char="••"/>
          </a:pPr>
          <a:r>
            <a:rPr lang="en-US" sz="1200" kern="1200" dirty="0"/>
            <a:t>Safe discharge</a:t>
          </a:r>
        </a:p>
        <a:p>
          <a:pPr marL="114300" lvl="1" indent="-114300" algn="l" defTabSz="533400">
            <a:lnSpc>
              <a:spcPct val="90000"/>
            </a:lnSpc>
            <a:spcBef>
              <a:spcPct val="0"/>
            </a:spcBef>
            <a:spcAft>
              <a:spcPct val="15000"/>
            </a:spcAft>
            <a:buChar char="••"/>
          </a:pPr>
          <a:r>
            <a:rPr lang="en-US" sz="1200" kern="1200" dirty="0"/>
            <a:t>Cost avoidance</a:t>
          </a:r>
        </a:p>
      </dsp:txBody>
      <dsp:txXfrm>
        <a:off x="1696638" y="1453750"/>
        <a:ext cx="1266498" cy="1466983"/>
      </dsp:txXfrm>
    </dsp:sp>
    <dsp:sp modelId="{5D2CA069-6E39-448D-8B8A-D2E1E9A9F9D6}">
      <dsp:nvSpPr>
        <dsp:cNvPr id="0" name=""/>
        <dsp:cNvSpPr/>
      </dsp:nvSpPr>
      <dsp:spPr>
        <a:xfrm>
          <a:off x="3249675" y="1385235"/>
          <a:ext cx="1403528" cy="16040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Analyze </a:t>
          </a:r>
          <a:r>
            <a:rPr lang="en-US" sz="1200" b="1" kern="1200" dirty="0">
              <a:latin typeface="Calibri" panose="020F0502020204030204" pitchFamily="34" charset="0"/>
            </a:rPr>
            <a:t>√</a:t>
          </a:r>
          <a:endParaRPr lang="en-US" sz="1200" b="1" kern="1200" dirty="0"/>
        </a:p>
        <a:p>
          <a:pPr marL="114300" lvl="1" indent="-114300" algn="l" defTabSz="533400">
            <a:lnSpc>
              <a:spcPct val="90000"/>
            </a:lnSpc>
            <a:spcBef>
              <a:spcPct val="0"/>
            </a:spcBef>
            <a:spcAft>
              <a:spcPct val="15000"/>
            </a:spcAft>
            <a:buChar char="••"/>
          </a:pPr>
          <a:r>
            <a:rPr lang="en-US" sz="1200" kern="1200" dirty="0"/>
            <a:t>Establish baseline data</a:t>
          </a:r>
        </a:p>
        <a:p>
          <a:pPr marL="114300" lvl="1" indent="-114300" algn="l" defTabSz="533400">
            <a:lnSpc>
              <a:spcPct val="90000"/>
            </a:lnSpc>
            <a:spcBef>
              <a:spcPct val="0"/>
            </a:spcBef>
            <a:spcAft>
              <a:spcPct val="15000"/>
            </a:spcAft>
            <a:buChar char="••"/>
          </a:pPr>
          <a:r>
            <a:rPr lang="en-US" sz="1200" kern="1200" dirty="0"/>
            <a:t>Create dashboard for all  metrics to be reviewed  monthly</a:t>
          </a:r>
        </a:p>
        <a:p>
          <a:pPr marL="114300" lvl="1" indent="-114300" algn="l" defTabSz="533400">
            <a:lnSpc>
              <a:spcPct val="90000"/>
            </a:lnSpc>
            <a:spcBef>
              <a:spcPct val="0"/>
            </a:spcBef>
            <a:spcAft>
              <a:spcPct val="15000"/>
            </a:spcAft>
            <a:buChar char="••"/>
          </a:pPr>
          <a:r>
            <a:rPr lang="en-US" sz="1200" kern="1200" dirty="0"/>
            <a:t>Compare CDH to state metrics</a:t>
          </a:r>
        </a:p>
      </dsp:txBody>
      <dsp:txXfrm>
        <a:off x="3318190" y="1453750"/>
        <a:ext cx="1266498" cy="1466983"/>
      </dsp:txXfrm>
    </dsp:sp>
    <dsp:sp modelId="{51F0DF6F-9161-4B3D-98B1-4B4841377238}">
      <dsp:nvSpPr>
        <dsp:cNvPr id="0" name=""/>
        <dsp:cNvSpPr/>
      </dsp:nvSpPr>
      <dsp:spPr>
        <a:xfrm>
          <a:off x="4871227" y="1385235"/>
          <a:ext cx="1403528" cy="16040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Improve </a:t>
          </a:r>
          <a:r>
            <a:rPr lang="en-US" sz="1200" b="1" kern="1200" dirty="0">
              <a:latin typeface="Calibri" panose="020F0502020204030204" pitchFamily="34" charset="0"/>
            </a:rPr>
            <a:t>√</a:t>
          </a:r>
          <a:endParaRPr lang="en-US" sz="1200" b="1" kern="1200" dirty="0"/>
        </a:p>
        <a:p>
          <a:pPr marL="114300" lvl="1" indent="-114300" algn="l" defTabSz="533400">
            <a:lnSpc>
              <a:spcPct val="90000"/>
            </a:lnSpc>
            <a:spcBef>
              <a:spcPct val="0"/>
            </a:spcBef>
            <a:spcAft>
              <a:spcPct val="15000"/>
            </a:spcAft>
            <a:buChar char="••"/>
          </a:pPr>
          <a:r>
            <a:rPr lang="en-US" sz="1200" kern="1200" dirty="0"/>
            <a:t>Keep mother &amp; baby together</a:t>
          </a:r>
        </a:p>
        <a:p>
          <a:pPr marL="114300" lvl="1" indent="-114300" algn="l" defTabSz="533400">
            <a:lnSpc>
              <a:spcPct val="90000"/>
            </a:lnSpc>
            <a:spcBef>
              <a:spcPct val="0"/>
            </a:spcBef>
            <a:spcAft>
              <a:spcPct val="15000"/>
            </a:spcAft>
            <a:buChar char="••"/>
          </a:pPr>
          <a:r>
            <a:rPr lang="en-US" sz="1200" kern="1200" dirty="0"/>
            <a:t>Decrease LOS &amp; pharmacologic treatment by use of ESC</a:t>
          </a:r>
        </a:p>
        <a:p>
          <a:pPr marL="114300" lvl="1" indent="-114300" algn="l" defTabSz="533400">
            <a:lnSpc>
              <a:spcPct val="90000"/>
            </a:lnSpc>
            <a:spcBef>
              <a:spcPct val="0"/>
            </a:spcBef>
            <a:spcAft>
              <a:spcPct val="15000"/>
            </a:spcAft>
            <a:buChar char="••"/>
          </a:pPr>
          <a:r>
            <a:rPr lang="en-US" sz="1200" kern="1200" dirty="0"/>
            <a:t>Enhance resources &amp; processes</a:t>
          </a:r>
        </a:p>
        <a:p>
          <a:pPr marL="114300" lvl="1" indent="-114300" algn="l" defTabSz="533400">
            <a:lnSpc>
              <a:spcPct val="90000"/>
            </a:lnSpc>
            <a:spcBef>
              <a:spcPct val="0"/>
            </a:spcBef>
            <a:spcAft>
              <a:spcPct val="15000"/>
            </a:spcAft>
            <a:buChar char="••"/>
          </a:pPr>
          <a:endParaRPr lang="en-US" sz="1200" kern="1200" dirty="0"/>
        </a:p>
      </dsp:txBody>
      <dsp:txXfrm>
        <a:off x="4939742" y="1453750"/>
        <a:ext cx="1266498" cy="1466983"/>
      </dsp:txXfrm>
    </dsp:sp>
    <dsp:sp modelId="{AF780BF5-68BB-4A7E-B880-F972E26569F9}">
      <dsp:nvSpPr>
        <dsp:cNvPr id="0" name=""/>
        <dsp:cNvSpPr/>
      </dsp:nvSpPr>
      <dsp:spPr>
        <a:xfrm>
          <a:off x="6492779" y="1385235"/>
          <a:ext cx="1403528" cy="16040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u="sng" kern="1200" dirty="0"/>
            <a:t>Control</a:t>
          </a:r>
        </a:p>
        <a:p>
          <a:pPr marL="114300" lvl="1" indent="-114300" algn="l" defTabSz="533400">
            <a:lnSpc>
              <a:spcPct val="90000"/>
            </a:lnSpc>
            <a:spcBef>
              <a:spcPct val="0"/>
            </a:spcBef>
            <a:spcAft>
              <a:spcPct val="15000"/>
            </a:spcAft>
            <a:buChar char="••"/>
          </a:pPr>
          <a:r>
            <a:rPr lang="en-US" sz="1200" kern="1200" dirty="0"/>
            <a:t>Continue to monitor results</a:t>
          </a:r>
        </a:p>
        <a:p>
          <a:pPr marL="114300" lvl="1" indent="-114300" algn="l" defTabSz="533400">
            <a:lnSpc>
              <a:spcPct val="90000"/>
            </a:lnSpc>
            <a:spcBef>
              <a:spcPct val="0"/>
            </a:spcBef>
            <a:spcAft>
              <a:spcPct val="15000"/>
            </a:spcAft>
            <a:buChar char="••"/>
          </a:pPr>
          <a:r>
            <a:rPr lang="en-US" sz="1200" kern="1200" dirty="0"/>
            <a:t>Submit data to ILPQC</a:t>
          </a:r>
        </a:p>
        <a:p>
          <a:pPr marL="114300" lvl="1" indent="-114300" algn="l" defTabSz="533400">
            <a:lnSpc>
              <a:spcPct val="90000"/>
            </a:lnSpc>
            <a:spcBef>
              <a:spcPct val="0"/>
            </a:spcBef>
            <a:spcAft>
              <a:spcPct val="15000"/>
            </a:spcAft>
            <a:buChar char="••"/>
          </a:pPr>
          <a:r>
            <a:rPr lang="en-US" sz="1200" kern="1200" dirty="0"/>
            <a:t>Unit huddles</a:t>
          </a:r>
        </a:p>
        <a:p>
          <a:pPr marL="114300" lvl="1" indent="-114300" algn="l" defTabSz="533400">
            <a:lnSpc>
              <a:spcPct val="90000"/>
            </a:lnSpc>
            <a:spcBef>
              <a:spcPct val="0"/>
            </a:spcBef>
            <a:spcAft>
              <a:spcPct val="15000"/>
            </a:spcAft>
            <a:buChar char="••"/>
          </a:pPr>
          <a:r>
            <a:rPr lang="en-US" sz="1200" kern="1200" dirty="0"/>
            <a:t>Report to stakeholders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6561294" y="1453750"/>
        <a:ext cx="1266498" cy="14669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B4DCA-2FE9-499A-95ED-61674D7DCF17}"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770DE-75A4-4993-8014-BB8246CBFA21}" type="slidenum">
              <a:rPr lang="en-US" smtClean="0"/>
              <a:t>‹#›</a:t>
            </a:fld>
            <a:endParaRPr lang="en-US"/>
          </a:p>
        </p:txBody>
      </p:sp>
    </p:spTree>
    <p:extLst>
      <p:ext uri="{BB962C8B-B14F-4D97-AF65-F5344CB8AC3E}">
        <p14:creationId xmlns:p14="http://schemas.microsoft.com/office/powerpoint/2010/main" val="424897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27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Illinois Maternal Morbidity </a:t>
            </a:r>
            <a:br>
              <a:rPr lang="en-US" dirty="0" smtClean="0"/>
            </a:br>
            <a:r>
              <a:rPr lang="en-US" dirty="0" smtClean="0"/>
              <a:t>&amp; Mortality Report</a:t>
            </a:r>
            <a:br>
              <a:rPr lang="en-US" dirty="0" smtClean="0"/>
            </a:br>
            <a:r>
              <a:rPr lang="en-US" dirty="0" smtClean="0"/>
              <a:t>April 2021 Release</a:t>
            </a:r>
          </a:p>
          <a:p>
            <a:r>
              <a:rPr lang="en-US" dirty="0" smtClean="0"/>
              <a:t>IDPH Office of Women’s Health and Family Services</a:t>
            </a:r>
          </a:p>
          <a:p>
            <a:r>
              <a:rPr lang="en-US" dirty="0" smtClean="0"/>
              <a:t>ILPQC Face-to-Face Obstetric Meeting</a:t>
            </a:r>
          </a:p>
          <a:p>
            <a:r>
              <a:rPr lang="en-US" dirty="0" smtClean="0"/>
              <a:t>May 26, 2021</a:t>
            </a:r>
          </a:p>
          <a:p>
            <a:endParaRPr lang="en-US" dirty="0"/>
          </a:p>
        </p:txBody>
      </p:sp>
      <p:sp>
        <p:nvSpPr>
          <p:cNvPr id="4" name="Slide Number Placeholder 3"/>
          <p:cNvSpPr>
            <a:spLocks noGrp="1"/>
          </p:cNvSpPr>
          <p:nvPr>
            <p:ph type="sldNum" sz="quarter" idx="10"/>
          </p:nvPr>
        </p:nvSpPr>
        <p:spPr/>
        <p:txBody>
          <a:bodyPr/>
          <a:lstStyle/>
          <a:p>
            <a:fld id="{018770DE-75A4-4993-8014-BB8246CBFA21}" type="slidenum">
              <a:rPr lang="en-US" smtClean="0"/>
              <a:t>18</a:t>
            </a:fld>
            <a:endParaRPr lang="en-US"/>
          </a:p>
        </p:txBody>
      </p:sp>
    </p:spTree>
    <p:extLst>
      <p:ext uri="{BB962C8B-B14F-4D97-AF65-F5344CB8AC3E}">
        <p14:creationId xmlns:p14="http://schemas.microsoft.com/office/powerpoint/2010/main" val="2877668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Illinois Maternal Morbidity </a:t>
            </a:r>
            <a:br>
              <a:rPr lang="en-US" dirty="0" smtClean="0"/>
            </a:br>
            <a:r>
              <a:rPr lang="en-US" dirty="0" smtClean="0"/>
              <a:t>&amp; Mortality Report</a:t>
            </a:r>
            <a:br>
              <a:rPr lang="en-US" dirty="0" smtClean="0"/>
            </a:br>
            <a:r>
              <a:rPr lang="en-US" dirty="0" smtClean="0"/>
              <a:t>April 2021 Release</a:t>
            </a:r>
          </a:p>
          <a:p>
            <a:r>
              <a:rPr lang="en-US" dirty="0" smtClean="0"/>
              <a:t>IDPH Office of Women’s Health and Family Services</a:t>
            </a:r>
          </a:p>
          <a:p>
            <a:r>
              <a:rPr lang="en-US" dirty="0" smtClean="0"/>
              <a:t>ILPQC Face-to-Face Obstetric Meeting</a:t>
            </a:r>
          </a:p>
          <a:p>
            <a:r>
              <a:rPr lang="en-US" dirty="0" smtClean="0"/>
              <a:t>May 26, 2021</a:t>
            </a:r>
          </a:p>
          <a:p>
            <a:endParaRPr lang="en-US" dirty="0"/>
          </a:p>
        </p:txBody>
      </p:sp>
      <p:sp>
        <p:nvSpPr>
          <p:cNvPr id="4" name="Slide Number Placeholder 3"/>
          <p:cNvSpPr>
            <a:spLocks noGrp="1"/>
          </p:cNvSpPr>
          <p:nvPr>
            <p:ph type="sldNum" sz="quarter" idx="10"/>
          </p:nvPr>
        </p:nvSpPr>
        <p:spPr/>
        <p:txBody>
          <a:bodyPr/>
          <a:lstStyle/>
          <a:p>
            <a:fld id="{018770DE-75A4-4993-8014-BB8246CBFA21}" type="slidenum">
              <a:rPr lang="en-US" smtClean="0"/>
              <a:t>19</a:t>
            </a:fld>
            <a:endParaRPr lang="en-US"/>
          </a:p>
        </p:txBody>
      </p:sp>
    </p:spTree>
    <p:extLst>
      <p:ext uri="{BB962C8B-B14F-4D97-AF65-F5344CB8AC3E}">
        <p14:creationId xmlns:p14="http://schemas.microsoft.com/office/powerpoint/2010/main" val="3619781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Illinois Maternal Morbidity </a:t>
            </a:r>
            <a:br>
              <a:rPr lang="en-US" dirty="0" smtClean="0"/>
            </a:br>
            <a:r>
              <a:rPr lang="en-US" dirty="0" smtClean="0"/>
              <a:t>&amp; Mortality Report</a:t>
            </a:r>
            <a:br>
              <a:rPr lang="en-US" dirty="0" smtClean="0"/>
            </a:br>
            <a:r>
              <a:rPr lang="en-US" dirty="0" smtClean="0"/>
              <a:t>April 2021 Release</a:t>
            </a:r>
          </a:p>
          <a:p>
            <a:r>
              <a:rPr lang="en-US" dirty="0" smtClean="0"/>
              <a:t>IDPH Office of Women’s Health and Family Services</a:t>
            </a:r>
          </a:p>
          <a:p>
            <a:r>
              <a:rPr lang="en-US" dirty="0" smtClean="0"/>
              <a:t>ILPQC Face-to-Face Obstetric Meeting</a:t>
            </a:r>
          </a:p>
          <a:p>
            <a:r>
              <a:rPr lang="en-US" dirty="0" smtClean="0"/>
              <a:t>May 26, 2021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79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Illinois Maternal Morbidity </a:t>
            </a:r>
            <a:br>
              <a:rPr lang="en-US" dirty="0" smtClean="0"/>
            </a:br>
            <a:r>
              <a:rPr lang="en-US" dirty="0" smtClean="0"/>
              <a:t>&amp; Mortality Report</a:t>
            </a:r>
            <a:br>
              <a:rPr lang="en-US" dirty="0" smtClean="0"/>
            </a:br>
            <a:r>
              <a:rPr lang="en-US" dirty="0" smtClean="0"/>
              <a:t>April 2021 Release</a:t>
            </a:r>
          </a:p>
          <a:p>
            <a:r>
              <a:rPr lang="en-US" dirty="0" smtClean="0"/>
              <a:t>IDPH Office of Women’s Health and Family Services</a:t>
            </a:r>
          </a:p>
          <a:p>
            <a:r>
              <a:rPr lang="en-US" dirty="0" smtClean="0"/>
              <a:t>ILPQC Face-to-Face Obstetric Meeting</a:t>
            </a:r>
          </a:p>
          <a:p>
            <a:r>
              <a:rPr lang="en-US" dirty="0" smtClean="0"/>
              <a:t>May 26, 2021</a:t>
            </a:r>
          </a:p>
          <a:p>
            <a:endParaRPr lang="en-US" dirty="0"/>
          </a:p>
        </p:txBody>
      </p:sp>
      <p:sp>
        <p:nvSpPr>
          <p:cNvPr id="4" name="Slide Number Placeholder 3"/>
          <p:cNvSpPr>
            <a:spLocks noGrp="1"/>
          </p:cNvSpPr>
          <p:nvPr>
            <p:ph type="sldNum" sz="quarter" idx="10"/>
          </p:nvPr>
        </p:nvSpPr>
        <p:spPr/>
        <p:txBody>
          <a:bodyPr/>
          <a:lstStyle/>
          <a:p>
            <a:fld id="{018770DE-75A4-4993-8014-BB8246CBFA21}" type="slidenum">
              <a:rPr lang="en-US" smtClean="0"/>
              <a:t>21</a:t>
            </a:fld>
            <a:endParaRPr lang="en-US"/>
          </a:p>
        </p:txBody>
      </p:sp>
    </p:spTree>
    <p:extLst>
      <p:ext uri="{BB962C8B-B14F-4D97-AF65-F5344CB8AC3E}">
        <p14:creationId xmlns:p14="http://schemas.microsoft.com/office/powerpoint/2010/main" val="2118646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770DE-75A4-4993-8014-BB8246CBFA21}" type="slidenum">
              <a:rPr lang="en-US" smtClean="0"/>
              <a:t>22</a:t>
            </a:fld>
            <a:endParaRPr lang="en-US"/>
          </a:p>
        </p:txBody>
      </p:sp>
    </p:spTree>
    <p:extLst>
      <p:ext uri="{BB962C8B-B14F-4D97-AF65-F5344CB8AC3E}">
        <p14:creationId xmlns:p14="http://schemas.microsoft.com/office/powerpoint/2010/main" val="189004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someone add in Jessica</a:t>
            </a:r>
            <a:r>
              <a:rPr lang="en-US" baseline="0" dirty="0"/>
              <a:t> and Emily’s credentials?</a:t>
            </a:r>
            <a:endParaRPr lang="en-US" dirty="0"/>
          </a:p>
        </p:txBody>
      </p:sp>
      <p:sp>
        <p:nvSpPr>
          <p:cNvPr id="4" name="Slide Number Placeholder 3"/>
          <p:cNvSpPr>
            <a:spLocks noGrp="1"/>
          </p:cNvSpPr>
          <p:nvPr>
            <p:ph type="sldNum" sz="quarter" idx="10"/>
          </p:nvPr>
        </p:nvSpPr>
        <p:spPr/>
        <p:txBody>
          <a:bodyPr/>
          <a:lstStyle/>
          <a:p>
            <a:fld id="{018770DE-75A4-4993-8014-BB8246CBFA21}" type="slidenum">
              <a:rPr lang="en-US" smtClean="0"/>
              <a:t>24</a:t>
            </a:fld>
            <a:endParaRPr lang="en-US"/>
          </a:p>
        </p:txBody>
      </p:sp>
    </p:spTree>
    <p:extLst>
      <p:ext uri="{BB962C8B-B14F-4D97-AF65-F5344CB8AC3E}">
        <p14:creationId xmlns:p14="http://schemas.microsoft.com/office/powerpoint/2010/main" val="1471350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770DE-75A4-4993-8014-BB8246CBFA21}" type="slidenum">
              <a:rPr lang="en-US" smtClean="0"/>
              <a:t>25</a:t>
            </a:fld>
            <a:endParaRPr lang="en-US"/>
          </a:p>
        </p:txBody>
      </p:sp>
    </p:spTree>
    <p:extLst>
      <p:ext uri="{BB962C8B-B14F-4D97-AF65-F5344CB8AC3E}">
        <p14:creationId xmlns:p14="http://schemas.microsoft.com/office/powerpoint/2010/main" val="204126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LOS1- 12/17-12/27</a:t>
            </a:r>
          </a:p>
          <a:p>
            <a:r>
              <a:rPr lang="en-US" dirty="0"/>
              <a:t>LOS2- 7/29-8/15</a:t>
            </a:r>
          </a:p>
          <a:p>
            <a:r>
              <a:rPr lang="en-US" dirty="0"/>
              <a:t>LOS3- 6/25-7/12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A8431-F76D-6145-A1BC-020A031E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4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High-risk testing at HPH: </a:t>
            </a:r>
          </a:p>
          <a:p>
            <a:pPr marL="171450" indent="-171450">
              <a:buFontTx/>
              <a:buChar char="-"/>
            </a:pPr>
            <a:r>
              <a:rPr lang="en-US" dirty="0"/>
              <a:t>Prior usage of reportable substance</a:t>
            </a:r>
          </a:p>
          <a:p>
            <a:pPr marL="171450" indent="-171450">
              <a:buFontTx/>
              <a:buChar char="-"/>
            </a:pPr>
            <a:r>
              <a:rPr lang="en-US" dirty="0"/>
              <a:t>Maternal self-report of current or prior illicit or unprescribed drugs</a:t>
            </a:r>
          </a:p>
          <a:p>
            <a:pPr marL="171450" indent="-171450">
              <a:buFontTx/>
              <a:buChar char="-"/>
            </a:pPr>
            <a:r>
              <a:rPr lang="en-US" dirty="0"/>
              <a:t>No or unknown/undocumented prenatal care, late prenatal care, and/or poor prenatal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Prematurity</a:t>
            </a:r>
          </a:p>
          <a:p>
            <a:pPr marL="171450" indent="-171450">
              <a:buFontTx/>
              <a:buChar char="-"/>
            </a:pPr>
            <a:r>
              <a:rPr lang="en-US" dirty="0"/>
              <a:t>At the discretion of the OB team</a:t>
            </a:r>
          </a:p>
          <a:p>
            <a:pPr marL="171450" indent="-171450">
              <a:buFontTx/>
              <a:buChar char="-"/>
            </a:pPr>
            <a:endParaRPr lang="en-US" dirty="0"/>
          </a:p>
          <a:p>
            <a:pPr marL="0" indent="0">
              <a:buFontTx/>
              <a:buNone/>
            </a:pPr>
            <a:r>
              <a:rPr lang="en-US" dirty="0"/>
              <a:t>(+) mom triggers baby </a:t>
            </a:r>
            <a:r>
              <a:rPr lang="en-US" dirty="0" err="1"/>
              <a:t>utox</a:t>
            </a:r>
            <a:r>
              <a:rPr lang="en-US" dirty="0"/>
              <a:t> and </a:t>
            </a:r>
            <a:r>
              <a:rPr lang="en-US" dirty="0" err="1"/>
              <a:t>mec</a:t>
            </a:r>
            <a:r>
              <a:rPr lang="en-US" dirty="0"/>
              <a:t> tox</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behavioral health clinic services- psychiatric evaluation and assessment, substance abuse evaluation and assessment, individual counseling, group counseling, family counseling, medication education and management, and case management</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9C3901-09FB-F348-A2A5-7B6C072170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31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3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OENs receiving PRN pharmacologic treatment increased from 11% at Baseline to 55% in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More babies </a:t>
            </a:r>
            <a:r>
              <a:rPr lang="en-US" b="0" i="0" dirty="0"/>
              <a:t>received </a:t>
            </a:r>
            <a:r>
              <a:rPr lang="en-US" b="1" i="0" dirty="0"/>
              <a:t>more compassionate care</a:t>
            </a:r>
            <a:r>
              <a:rPr lang="en-US" b="0" i="0" dirty="0"/>
              <a:t> and </a:t>
            </a:r>
            <a:r>
              <a:rPr lang="en-US" b="1" i="0" dirty="0"/>
              <a:t>fewer babies </a:t>
            </a:r>
            <a:r>
              <a:rPr lang="en-US" b="0" i="0" dirty="0"/>
              <a:t>received</a:t>
            </a:r>
            <a:r>
              <a:rPr lang="en-US" b="1" i="0" dirty="0"/>
              <a:t> pharmacologic treatment!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413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NICU Scorecard on June 15, 2020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7951D-C055-5544-A044-5E86B126CD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850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NICU Scorecard on June 15, 2020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77951D-C055-5544-A044-5E86B126CD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26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only really significant difference was the total volume of SUD mom/baby couplets.</a:t>
            </a:r>
          </a:p>
          <a:p>
            <a:r>
              <a:rPr lang="en-US" baseline="0" dirty="0"/>
              <a:t>Where were they going?  Maybe to other hospitals?  Were the missing moms getting PNC and/or MAT?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E7E13-D781-4F1C-A084-456929F569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017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Parents/caregivers more tired and frazzled.  Nurses more stressed in an already stressful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E7E13-D781-4F1C-A084-456929F569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019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the nurses’ station</a:t>
            </a:r>
            <a:r>
              <a:rPr lang="en-US" baseline="0" dirty="0"/>
              <a:t> is not ideal – but made the best of it.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E7E13-D781-4F1C-A084-456929F569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126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770DE-75A4-4993-8014-BB8246CBFA21}" type="slidenum">
              <a:rPr lang="en-US" smtClean="0"/>
              <a:t>42</a:t>
            </a:fld>
            <a:endParaRPr lang="en-US"/>
          </a:p>
        </p:txBody>
      </p:sp>
    </p:spTree>
    <p:extLst>
      <p:ext uri="{BB962C8B-B14F-4D97-AF65-F5344CB8AC3E}">
        <p14:creationId xmlns:p14="http://schemas.microsoft.com/office/powerpoint/2010/main" val="3806070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992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E8BD2D14-F0AA-2844-871F-19DB90E80350}" type="slidenum">
              <a:rPr lang="en-US" smtClean="0"/>
              <a:t>46</a:t>
            </a:fld>
            <a:endParaRPr lang="en-US"/>
          </a:p>
        </p:txBody>
      </p:sp>
    </p:spTree>
    <p:extLst>
      <p:ext uri="{BB962C8B-B14F-4D97-AF65-F5344CB8AC3E}">
        <p14:creationId xmlns:p14="http://schemas.microsoft.com/office/powerpoint/2010/main" val="3122450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15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Inequities in providing maternal breastmilk at infant discharge existed at baseline. By the end of the initiative the initiative aim was achieved by both groups </a:t>
            </a:r>
          </a:p>
          <a:p>
            <a:endParaRPr lang="en-US" dirty="0"/>
          </a:p>
          <a:p>
            <a:r>
              <a:rPr lang="en-US" dirty="0"/>
              <a:t>We have seen that </a:t>
            </a:r>
            <a:r>
              <a:rPr lang="en-US" dirty="0" err="1"/>
              <a:t>standardzing</a:t>
            </a:r>
            <a:r>
              <a:rPr lang="en-US" dirty="0"/>
              <a:t> best practices and working together and working together as a collaborative leads to better care, improves outcomes, and decreases disparities.</a:t>
            </a:r>
          </a:p>
          <a:p>
            <a:endParaRPr lang="en-US" dirty="0">
              <a:cs typeface="Calibri"/>
            </a:endParaRPr>
          </a:p>
          <a:p>
            <a:r>
              <a:rPr lang="en-US" dirty="0"/>
              <a:t>At baseline, Non-Hispanic Black patients were less likely to have a coordinated discharge, however across the initiative improvements in discharge rates were seen for all patients with the greatest improvement for Non-Hispanic Black patients.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1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29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LOS (NAS Symptoms)- remove NICU Admits</a:t>
            </a:r>
            <a:endParaRPr lang="en-US" sz="1200" b="0" i="0" kern="1200" dirty="0">
              <a:solidFill>
                <a:schemeClr val="tx1"/>
              </a:solidFill>
              <a:effectLst/>
              <a:latin typeface="+mn-lt"/>
              <a:cs typeface="Calibri"/>
            </a:endParaRPr>
          </a:p>
          <a:p>
            <a:r>
              <a:rPr lang="en-US" sz="1200" b="0" i="0" kern="1200" dirty="0">
                <a:solidFill>
                  <a:schemeClr val="tx1"/>
                </a:solidFill>
                <a:effectLst/>
                <a:latin typeface="+mn-lt"/>
                <a:ea typeface="+mn-ea"/>
                <a:cs typeface="+mn-cs"/>
              </a:rPr>
              <a:t>Baseline:</a:t>
            </a:r>
            <a:r>
              <a:rPr lang="en-US" sz="1200" b="0" i="0" kern="1200" baseline="0" dirty="0">
                <a:solidFill>
                  <a:schemeClr val="tx1"/>
                </a:solidFill>
                <a:effectLst/>
                <a:latin typeface="+mn-lt"/>
                <a:ea typeface="+mn-ea"/>
                <a:cs typeface="+mn-cs"/>
              </a:rPr>
              <a:t> 15.5</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2018: 13.14</a:t>
            </a:r>
          </a:p>
          <a:p>
            <a:r>
              <a:rPr lang="en-US" sz="1200" b="0" i="0" kern="1200" dirty="0">
                <a:solidFill>
                  <a:schemeClr val="tx1"/>
                </a:solidFill>
                <a:effectLst/>
                <a:latin typeface="+mn-lt"/>
                <a:ea typeface="+mn-ea"/>
                <a:cs typeface="+mn-cs"/>
              </a:rPr>
              <a:t>2019: 10.66</a:t>
            </a:r>
          </a:p>
          <a:p>
            <a:r>
              <a:rPr lang="en-US" sz="1200" b="0" i="0" kern="1200" dirty="0">
                <a:solidFill>
                  <a:schemeClr val="tx1"/>
                </a:solidFill>
                <a:effectLst/>
                <a:latin typeface="+mn-lt"/>
                <a:ea typeface="+mn-ea"/>
                <a:cs typeface="+mn-cs"/>
              </a:rPr>
              <a:t>2020: 12.17</a:t>
            </a:r>
          </a:p>
          <a:p>
            <a:r>
              <a:rPr lang="en-US" sz="1200" b="0" i="0" kern="1200" dirty="0">
                <a:solidFill>
                  <a:schemeClr val="tx1"/>
                </a:solidFill>
                <a:effectLst/>
                <a:latin typeface="+mn-lt"/>
                <a:ea typeface="+mn-ea"/>
                <a:cs typeface="+mn-cs"/>
              </a:rPr>
              <a:t>2021:</a:t>
            </a:r>
            <a:r>
              <a:rPr lang="en-US" sz="1200" b="0" i="0" kern="1200" baseline="0" dirty="0">
                <a:solidFill>
                  <a:schemeClr val="tx1"/>
                </a:solidFill>
                <a:effectLst/>
                <a:latin typeface="+mn-lt"/>
                <a:ea typeface="+mn-ea"/>
                <a:cs typeface="+mn-cs"/>
              </a:rPr>
              <a:t> 11.7</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LOPharm</a:t>
            </a:r>
            <a:r>
              <a:rPr lang="en-US" sz="1200" b="0" i="0" kern="1200" baseline="0" dirty="0">
                <a:solidFill>
                  <a:schemeClr val="tx1"/>
                </a:solidFill>
                <a:effectLst/>
                <a:latin typeface="+mn-lt"/>
                <a:ea typeface="+mn-ea"/>
                <a:cs typeface="+mn-cs"/>
              </a:rPr>
              <a:t> Tx (NAS Symptoms)- Remove NICU Admits</a:t>
            </a:r>
          </a:p>
          <a:p>
            <a:r>
              <a:rPr lang="en-US" sz="1200" b="0" i="0" kern="1200" baseline="0" dirty="0">
                <a:solidFill>
                  <a:schemeClr val="tx1"/>
                </a:solidFill>
                <a:effectLst/>
                <a:latin typeface="+mn-lt"/>
                <a:ea typeface="+mn-ea"/>
                <a:cs typeface="+mn-cs"/>
              </a:rPr>
              <a:t>Baseline: 17.8</a:t>
            </a:r>
          </a:p>
          <a:p>
            <a:r>
              <a:rPr lang="en-US" sz="1200" b="0" i="0" kern="1200" baseline="0" dirty="0">
                <a:solidFill>
                  <a:schemeClr val="tx1"/>
                </a:solidFill>
                <a:effectLst/>
                <a:latin typeface="+mn-lt"/>
                <a:ea typeface="+mn-ea"/>
                <a:cs typeface="+mn-cs"/>
              </a:rPr>
              <a:t>2018: 14.14</a:t>
            </a:r>
          </a:p>
          <a:p>
            <a:r>
              <a:rPr lang="en-US" sz="1200" b="0" i="0" kern="1200" baseline="0" dirty="0">
                <a:solidFill>
                  <a:schemeClr val="tx1"/>
                </a:solidFill>
                <a:effectLst/>
                <a:latin typeface="+mn-lt"/>
                <a:ea typeface="+mn-ea"/>
                <a:cs typeface="+mn-cs"/>
              </a:rPr>
              <a:t>2019: 13.5</a:t>
            </a:r>
          </a:p>
          <a:p>
            <a:r>
              <a:rPr lang="en-US" sz="1200" b="0" i="0" kern="1200" baseline="0" dirty="0">
                <a:solidFill>
                  <a:schemeClr val="tx1"/>
                </a:solidFill>
                <a:effectLst/>
                <a:latin typeface="+mn-lt"/>
                <a:ea typeface="+mn-ea"/>
                <a:cs typeface="+mn-cs"/>
              </a:rPr>
              <a:t>2020: 13.4</a:t>
            </a:r>
          </a:p>
          <a:p>
            <a:r>
              <a:rPr lang="en-US" sz="1200" b="0" i="0" kern="1200" baseline="0" dirty="0">
                <a:solidFill>
                  <a:schemeClr val="tx1"/>
                </a:solidFill>
                <a:effectLst/>
                <a:latin typeface="+mn-lt"/>
                <a:ea typeface="+mn-ea"/>
                <a:cs typeface="+mn-cs"/>
              </a:rPr>
              <a:t>2021: 13.3</a:t>
            </a:r>
          </a:p>
          <a:p>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28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LOS (NAS Symptoms)- remove NICU Admits</a:t>
            </a:r>
            <a:endParaRPr lang="en-US" sz="1200" b="0" i="0" kern="1200" dirty="0">
              <a:solidFill>
                <a:schemeClr val="tx1"/>
              </a:solidFill>
              <a:effectLst/>
              <a:latin typeface="+mn-lt"/>
              <a:cs typeface="Calibri"/>
            </a:endParaRPr>
          </a:p>
          <a:p>
            <a:r>
              <a:rPr lang="en-US" sz="1200" b="0" i="0" kern="1200" dirty="0">
                <a:solidFill>
                  <a:schemeClr val="tx1"/>
                </a:solidFill>
                <a:effectLst/>
                <a:latin typeface="+mn-lt"/>
                <a:ea typeface="+mn-ea"/>
                <a:cs typeface="+mn-cs"/>
              </a:rPr>
              <a:t>Baseline:</a:t>
            </a:r>
            <a:r>
              <a:rPr lang="en-US" sz="1200" b="0" i="0" kern="1200" baseline="0" dirty="0">
                <a:solidFill>
                  <a:schemeClr val="tx1"/>
                </a:solidFill>
                <a:effectLst/>
                <a:latin typeface="+mn-lt"/>
                <a:ea typeface="+mn-ea"/>
                <a:cs typeface="+mn-cs"/>
              </a:rPr>
              <a:t> 15.5</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2018: 13.14</a:t>
            </a:r>
          </a:p>
          <a:p>
            <a:r>
              <a:rPr lang="en-US" sz="1200" b="0" i="0" kern="1200" dirty="0">
                <a:solidFill>
                  <a:schemeClr val="tx1"/>
                </a:solidFill>
                <a:effectLst/>
                <a:latin typeface="+mn-lt"/>
                <a:ea typeface="+mn-ea"/>
                <a:cs typeface="+mn-cs"/>
              </a:rPr>
              <a:t>2019: 10.66</a:t>
            </a:r>
          </a:p>
          <a:p>
            <a:r>
              <a:rPr lang="en-US" sz="1200" b="0" i="0" kern="1200" dirty="0">
                <a:solidFill>
                  <a:schemeClr val="tx1"/>
                </a:solidFill>
                <a:effectLst/>
                <a:latin typeface="+mn-lt"/>
                <a:ea typeface="+mn-ea"/>
                <a:cs typeface="+mn-cs"/>
              </a:rPr>
              <a:t>2020: 12.17</a:t>
            </a:r>
          </a:p>
          <a:p>
            <a:r>
              <a:rPr lang="en-US" sz="1200" b="0" i="0" kern="1200" dirty="0">
                <a:solidFill>
                  <a:schemeClr val="tx1"/>
                </a:solidFill>
                <a:effectLst/>
                <a:latin typeface="+mn-lt"/>
                <a:ea typeface="+mn-ea"/>
                <a:cs typeface="+mn-cs"/>
              </a:rPr>
              <a:t>2021:</a:t>
            </a:r>
            <a:r>
              <a:rPr lang="en-US" sz="1200" b="0" i="0" kern="1200" baseline="0" dirty="0">
                <a:solidFill>
                  <a:schemeClr val="tx1"/>
                </a:solidFill>
                <a:effectLst/>
                <a:latin typeface="+mn-lt"/>
                <a:ea typeface="+mn-ea"/>
                <a:cs typeface="+mn-cs"/>
              </a:rPr>
              <a:t> 11.7</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LOPharm</a:t>
            </a:r>
            <a:r>
              <a:rPr lang="en-US" sz="1200" b="0" i="0" kern="1200" baseline="0" dirty="0">
                <a:solidFill>
                  <a:schemeClr val="tx1"/>
                </a:solidFill>
                <a:effectLst/>
                <a:latin typeface="+mn-lt"/>
                <a:ea typeface="+mn-ea"/>
                <a:cs typeface="+mn-cs"/>
              </a:rPr>
              <a:t> Tx (NAS Symptoms)- Remove NICU Admits</a:t>
            </a:r>
          </a:p>
          <a:p>
            <a:r>
              <a:rPr lang="en-US" sz="1200" b="0" i="0" kern="1200" baseline="0" dirty="0">
                <a:solidFill>
                  <a:schemeClr val="tx1"/>
                </a:solidFill>
                <a:effectLst/>
                <a:latin typeface="+mn-lt"/>
                <a:ea typeface="+mn-ea"/>
                <a:cs typeface="+mn-cs"/>
              </a:rPr>
              <a:t>Baseline: 17.8</a:t>
            </a:r>
          </a:p>
          <a:p>
            <a:r>
              <a:rPr lang="en-US" sz="1200" b="0" i="0" kern="1200" baseline="0" dirty="0">
                <a:solidFill>
                  <a:schemeClr val="tx1"/>
                </a:solidFill>
                <a:effectLst/>
                <a:latin typeface="+mn-lt"/>
                <a:ea typeface="+mn-ea"/>
                <a:cs typeface="+mn-cs"/>
              </a:rPr>
              <a:t>2018: 14.14</a:t>
            </a:r>
          </a:p>
          <a:p>
            <a:r>
              <a:rPr lang="en-US" sz="1200" b="0" i="0" kern="1200" baseline="0" dirty="0">
                <a:solidFill>
                  <a:schemeClr val="tx1"/>
                </a:solidFill>
                <a:effectLst/>
                <a:latin typeface="+mn-lt"/>
                <a:ea typeface="+mn-ea"/>
                <a:cs typeface="+mn-cs"/>
              </a:rPr>
              <a:t>2019: 13.5</a:t>
            </a:r>
          </a:p>
          <a:p>
            <a:r>
              <a:rPr lang="en-US" sz="1200" b="0" i="0" kern="1200" baseline="0" dirty="0">
                <a:solidFill>
                  <a:schemeClr val="tx1"/>
                </a:solidFill>
                <a:effectLst/>
                <a:latin typeface="+mn-lt"/>
                <a:ea typeface="+mn-ea"/>
                <a:cs typeface="+mn-cs"/>
              </a:rPr>
              <a:t>2020: 13.4</a:t>
            </a:r>
          </a:p>
          <a:p>
            <a:r>
              <a:rPr lang="en-US" sz="1200" b="0" i="0" kern="1200" baseline="0" dirty="0">
                <a:solidFill>
                  <a:schemeClr val="tx1"/>
                </a:solidFill>
                <a:effectLst/>
                <a:latin typeface="+mn-lt"/>
                <a:ea typeface="+mn-ea"/>
                <a:cs typeface="+mn-cs"/>
              </a:rPr>
              <a:t>2021: 13.3</a:t>
            </a:r>
          </a:p>
          <a:p>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1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483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NAS/NAS symptom reporting has also increased.</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55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Illinois Maternal Morbidity </a:t>
            </a:r>
            <a:br>
              <a:rPr lang="en-US" dirty="0" smtClean="0"/>
            </a:br>
            <a:r>
              <a:rPr lang="en-US" dirty="0" smtClean="0"/>
              <a:t>&amp; Mortality Report</a:t>
            </a:r>
            <a:br>
              <a:rPr lang="en-US" dirty="0" smtClean="0"/>
            </a:br>
            <a:r>
              <a:rPr lang="en-US" dirty="0" smtClean="0"/>
              <a:t>April 2021 Release</a:t>
            </a:r>
          </a:p>
          <a:p>
            <a:r>
              <a:rPr lang="en-US" dirty="0" smtClean="0"/>
              <a:t>IDPH Office of Women’s Health and Family Services</a:t>
            </a:r>
          </a:p>
          <a:p>
            <a:r>
              <a:rPr lang="en-US" dirty="0" smtClean="0"/>
              <a:t>ILPQC Face-to-Face Obstetric Meeting</a:t>
            </a:r>
          </a:p>
          <a:p>
            <a:r>
              <a:rPr lang="en-US" dirty="0" smtClean="0"/>
              <a:t>May 26, 2021</a:t>
            </a:r>
          </a:p>
          <a:p>
            <a:endParaRPr lang="en-US" dirty="0"/>
          </a:p>
        </p:txBody>
      </p:sp>
      <p:sp>
        <p:nvSpPr>
          <p:cNvPr id="4" name="Slide Number Placeholder 3"/>
          <p:cNvSpPr>
            <a:spLocks noGrp="1"/>
          </p:cNvSpPr>
          <p:nvPr>
            <p:ph type="sldNum" sz="quarter" idx="10"/>
          </p:nvPr>
        </p:nvSpPr>
        <p:spPr/>
        <p:txBody>
          <a:bodyPr/>
          <a:lstStyle/>
          <a:p>
            <a:fld id="{018770DE-75A4-4993-8014-BB8246CBFA21}" type="slidenum">
              <a:rPr lang="en-US" smtClean="0"/>
              <a:t>17</a:t>
            </a:fld>
            <a:endParaRPr lang="en-US"/>
          </a:p>
        </p:txBody>
      </p:sp>
    </p:spTree>
    <p:extLst>
      <p:ext uri="{BB962C8B-B14F-4D97-AF65-F5344CB8AC3E}">
        <p14:creationId xmlns:p14="http://schemas.microsoft.com/office/powerpoint/2010/main" val="3356204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3.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4.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02830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9989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2392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614613"/>
            <a:ext cx="10363200" cy="1470025"/>
          </a:xfrm>
        </p:spPr>
        <p:txBody>
          <a:bodyPr>
            <a:normAutofit/>
          </a:bodyPr>
          <a:lstStyle>
            <a:lvl1pPr>
              <a:defRPr sz="4000" b="1">
                <a:solidFill>
                  <a:srgbClr val="054F7D"/>
                </a:solidFill>
                <a:latin typeface="Trajan Pro" pitchFamily="18"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
        <p:nvSpPr>
          <p:cNvPr id="8" name="Rectangle 7"/>
          <p:cNvSpPr/>
          <p:nvPr userDrawn="1"/>
        </p:nvSpPr>
        <p:spPr>
          <a:xfrm>
            <a:off x="9144000" y="5867400"/>
            <a:ext cx="2946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2209800"/>
            <a:ext cx="12192000" cy="228600"/>
          </a:xfrm>
          <a:prstGeom prst="rect">
            <a:avLst/>
          </a:prstGeom>
          <a:gradFill flip="none" rotWithShape="1">
            <a:gsLst>
              <a:gs pos="0">
                <a:schemeClr val="accent1">
                  <a:shade val="30000"/>
                  <a:satMod val="115000"/>
                </a:schemeClr>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237" y="344420"/>
            <a:ext cx="5239523" cy="1624587"/>
          </a:xfrm>
          <a:prstGeom prst="rect">
            <a:avLst/>
          </a:prstGeom>
        </p:spPr>
      </p:pic>
      <p:sp>
        <p:nvSpPr>
          <p:cNvPr id="3" name="Subtitle 2"/>
          <p:cNvSpPr>
            <a:spLocks noGrp="1"/>
          </p:cNvSpPr>
          <p:nvPr>
            <p:ph type="subTitle" idx="1"/>
          </p:nvPr>
        </p:nvSpPr>
        <p:spPr>
          <a:xfrm>
            <a:off x="1828800" y="4260848"/>
            <a:ext cx="8534400" cy="1911352"/>
          </a:xfrm>
        </p:spPr>
        <p:txBody>
          <a:bodyPr>
            <a:normAutofit/>
          </a:bodyPr>
          <a:lstStyle>
            <a:lvl1pPr marL="0" indent="0" algn="ctr">
              <a:buNone/>
              <a:defRPr sz="2800" b="1">
                <a:solidFill>
                  <a:srgbClr val="6C80A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28520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lvl1pPr>
              <a:defRPr b="1">
                <a:solidFill>
                  <a:srgbClr val="054F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
        <p:nvSpPr>
          <p:cNvPr id="7" name="Rectangle 6"/>
          <p:cNvSpPr/>
          <p:nvPr userDrawn="1"/>
        </p:nvSpPr>
        <p:spPr>
          <a:xfrm>
            <a:off x="304800" y="1371600"/>
            <a:ext cx="11582400" cy="152400"/>
          </a:xfrm>
          <a:prstGeom prst="rect">
            <a:avLst/>
          </a:prstGeom>
          <a:gradFill flip="none" rotWithShape="1">
            <a:gsLst>
              <a:gs pos="0">
                <a:srgbClr val="054F7D"/>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5235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37470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43523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794010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341316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10159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40591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471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4117913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265652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234747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677951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106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277657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455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580127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914959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72054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2293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237257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215690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65457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820041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DB49-2B4E-6642-B7D4-83A0DFC36D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5BD86C-5CA7-5742-B3A5-E47C0E9F03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397310-5CFB-2844-A0A9-D5745A7D8229}"/>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5" name="Footer Placeholder 4">
            <a:extLst>
              <a:ext uri="{FF2B5EF4-FFF2-40B4-BE49-F238E27FC236}">
                <a16:creationId xmlns:a16="http://schemas.microsoft.com/office/drawing/2014/main" id="{E382AD92-CC6F-E447-8658-391724B54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A3517-DB8A-264F-B727-DE8C5DD7233B}"/>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117370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23D3-FE67-6D4D-8AC9-194923162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08C6C-0C2F-2E42-BA97-4DD4A05B7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4B2E3-55C3-D84D-AFFA-58BB3638B100}"/>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5" name="Footer Placeholder 4">
            <a:extLst>
              <a:ext uri="{FF2B5EF4-FFF2-40B4-BE49-F238E27FC236}">
                <a16:creationId xmlns:a16="http://schemas.microsoft.com/office/drawing/2014/main" id="{2124F676-F5F6-A941-9870-5EE1C57E0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E2265-2222-6144-9AF3-DC0520C67874}"/>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3659121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4C64-2C8A-3145-A844-985E21ABF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57B781-DA55-B14D-B222-575BEA7A5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10E4B-68C4-FD40-B392-459EDE785AF5}"/>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5" name="Footer Placeholder 4">
            <a:extLst>
              <a:ext uri="{FF2B5EF4-FFF2-40B4-BE49-F238E27FC236}">
                <a16:creationId xmlns:a16="http://schemas.microsoft.com/office/drawing/2014/main" id="{475DF49E-A8A4-8042-8815-E4407CACF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AA57C-795A-1B42-ACEE-B5A300C1FE33}"/>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4073425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E596-4D11-0449-A2AC-3DD00D091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DEA6FC-7F15-144B-9159-C45376EEC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7714A-8C1A-8041-AD24-B0F84FD29D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C74FE0-6677-FC40-BC70-72104719C234}"/>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6" name="Footer Placeholder 5">
            <a:extLst>
              <a:ext uri="{FF2B5EF4-FFF2-40B4-BE49-F238E27FC236}">
                <a16:creationId xmlns:a16="http://schemas.microsoft.com/office/drawing/2014/main" id="{43136B9A-9EE3-5748-B111-5E945F597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69877-C0B9-754F-9A55-4BED7880AE3A}"/>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2724185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8164-53F2-4349-84F9-95F7845D69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881019-A7F9-ED47-83A8-BC69E028B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B1575-C475-1045-B1B2-44D35B04DC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6917D-BA42-F74E-951C-2C05B30E0F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EFB43-A5BA-9641-B1EF-FB768DA924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C7F938-3AF1-E04B-9B02-743D8EF928AD}"/>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8" name="Footer Placeholder 7">
            <a:extLst>
              <a:ext uri="{FF2B5EF4-FFF2-40B4-BE49-F238E27FC236}">
                <a16:creationId xmlns:a16="http://schemas.microsoft.com/office/drawing/2014/main" id="{22F98B12-8AF6-7443-910C-65030B277C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C3E97F-B10D-634E-80EE-A3CD71E11B94}"/>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2267165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D458-1AA7-1F4C-9473-28CD61C83E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C5AD69-0217-E04E-A5DA-490DA5D66FBE}"/>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4" name="Footer Placeholder 3">
            <a:extLst>
              <a:ext uri="{FF2B5EF4-FFF2-40B4-BE49-F238E27FC236}">
                <a16:creationId xmlns:a16="http://schemas.microsoft.com/office/drawing/2014/main" id="{E3B30808-253E-1247-9515-1794587594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E941F7-6A93-0849-9117-E12F40D90009}"/>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405525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23956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7B905-3C46-F941-A758-E27C81FD91BD}"/>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3" name="Footer Placeholder 2">
            <a:extLst>
              <a:ext uri="{FF2B5EF4-FFF2-40B4-BE49-F238E27FC236}">
                <a16:creationId xmlns:a16="http://schemas.microsoft.com/office/drawing/2014/main" id="{56565102-0723-C04B-93B6-2898BC0C43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8C89CC-C884-9F4E-BEC9-279851115048}"/>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3731214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1A11-8FD8-824A-B47F-E2B3CB0E7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7B263-7712-814F-8293-1FA30A5A8A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6DBDA1-0354-544E-B775-446B4CCDC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95038-6044-F848-8601-10738746709F}"/>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6" name="Footer Placeholder 5">
            <a:extLst>
              <a:ext uri="{FF2B5EF4-FFF2-40B4-BE49-F238E27FC236}">
                <a16:creationId xmlns:a16="http://schemas.microsoft.com/office/drawing/2014/main" id="{4201ED9B-37C2-F64C-9518-8A27632B4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CE2BA-003E-B349-B1B9-CB7B3365469B}"/>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3979233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E8C8-CDB5-A14A-BE25-7C2264ECF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F42B6-5B61-D74D-9875-1B91CD909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AF3B99-2213-A047-9E24-44F4ADF24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90F6C-87EA-2C4D-8202-AA44AB42E38B}"/>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6" name="Footer Placeholder 5">
            <a:extLst>
              <a:ext uri="{FF2B5EF4-FFF2-40B4-BE49-F238E27FC236}">
                <a16:creationId xmlns:a16="http://schemas.microsoft.com/office/drawing/2014/main" id="{73A42ADE-317E-444F-9E65-11EA6619E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0D593-6566-C542-A650-4AF03746A853}"/>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1922713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A087-439F-1F49-9E73-71FE25FBB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A46607-9B61-D54E-AD02-8169A381C0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C8B4F-3E2D-3746-958C-D45DD6984B57}"/>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5" name="Footer Placeholder 4">
            <a:extLst>
              <a:ext uri="{FF2B5EF4-FFF2-40B4-BE49-F238E27FC236}">
                <a16:creationId xmlns:a16="http://schemas.microsoft.com/office/drawing/2014/main" id="{0A6320B1-B549-8640-981F-0C940F42C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7F1C6-B2DE-9540-9CE6-292554D0D62D}"/>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2027453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E462E-1E37-1C4C-A813-3BD68D9255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AF60C-DDBA-784B-9885-20A53B1839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3AE4D-E096-0A49-9EEF-37D0B4E063E3}"/>
              </a:ext>
            </a:extLst>
          </p:cNvPr>
          <p:cNvSpPr>
            <a:spLocks noGrp="1"/>
          </p:cNvSpPr>
          <p:nvPr>
            <p:ph type="dt" sz="half" idx="10"/>
          </p:nvPr>
        </p:nvSpPr>
        <p:spPr/>
        <p:txBody>
          <a:bodyPr/>
          <a:lstStyle/>
          <a:p>
            <a:fld id="{690B89F4-EA4B-B04C-864D-3FAF32A76952}" type="datetimeFigureOut">
              <a:rPr lang="en-US" smtClean="0"/>
              <a:t>6/7/2021</a:t>
            </a:fld>
            <a:endParaRPr lang="en-US"/>
          </a:p>
        </p:txBody>
      </p:sp>
      <p:sp>
        <p:nvSpPr>
          <p:cNvPr id="5" name="Footer Placeholder 4">
            <a:extLst>
              <a:ext uri="{FF2B5EF4-FFF2-40B4-BE49-F238E27FC236}">
                <a16:creationId xmlns:a16="http://schemas.microsoft.com/office/drawing/2014/main" id="{9B55372E-B095-BC4C-B42A-629112445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1ED74-905B-B447-966F-4E89A5A0C93C}"/>
              </a:ext>
            </a:extLst>
          </p:cNvPr>
          <p:cNvSpPr>
            <a:spLocks noGrp="1"/>
          </p:cNvSpPr>
          <p:nvPr>
            <p:ph type="sldNum" sz="quarter" idx="12"/>
          </p:nvPr>
        </p:nvSpPr>
        <p:spPr/>
        <p:txBody>
          <a:bodyPr/>
          <a:lstStyle/>
          <a:p>
            <a:fld id="{A67AACCD-26D6-F548-830F-5F8F935EF4C0}" type="slidenum">
              <a:rPr lang="en-US" smtClean="0"/>
              <a:t>‹#›</a:t>
            </a:fld>
            <a:endParaRPr lang="en-US"/>
          </a:p>
        </p:txBody>
      </p:sp>
    </p:spTree>
    <p:extLst>
      <p:ext uri="{BB962C8B-B14F-4D97-AF65-F5344CB8AC3E}">
        <p14:creationId xmlns:p14="http://schemas.microsoft.com/office/powerpoint/2010/main" val="3506842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19229" y="2243956"/>
            <a:ext cx="8963171"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2619229" y="3821621"/>
            <a:ext cx="85344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a:xfrm>
            <a:off x="2619230" y="6525842"/>
            <a:ext cx="1143119" cy="168275"/>
          </a:xfrm>
        </p:spPr>
        <p:txBody>
          <a:bodyPr/>
          <a:lstStyle>
            <a:lvl1pPr>
              <a:defRPr>
                <a:solidFill>
                  <a:schemeClr val="tx1"/>
                </a:solidFill>
              </a:defRPr>
            </a:lvl1pPr>
          </a:lstStyle>
          <a:p>
            <a:fld id="{9623C80F-5998-4C5A-8426-1B9517C724DD}" type="datetimeFigureOut">
              <a:rPr lang="en-US" smtClean="0"/>
              <a:pPr/>
              <a:t>6/7/2021</a:t>
            </a:fld>
            <a:endParaRPr lang="en-US"/>
          </a:p>
        </p:txBody>
      </p:sp>
      <p:pic>
        <p:nvPicPr>
          <p:cNvPr id="5" name="Picture 4" descr="NM-Logo-Stacked-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5600" y="905166"/>
            <a:ext cx="3352800" cy="469315"/>
          </a:xfrm>
          <a:prstGeom prst="rect">
            <a:avLst/>
          </a:prstGeom>
        </p:spPr>
      </p:pic>
      <p:pic>
        <p:nvPicPr>
          <p:cNvPr id="7" name="Picture 6" descr="PPT-RGB-Shapes2.ai"/>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6400" y="863600"/>
            <a:ext cx="2997200" cy="2717800"/>
          </a:xfrm>
          <a:prstGeom prst="rect">
            <a:avLst/>
          </a:prstGeom>
        </p:spPr>
      </p:pic>
    </p:spTree>
    <p:extLst>
      <p:ext uri="{BB962C8B-B14F-4D97-AF65-F5344CB8AC3E}">
        <p14:creationId xmlns:p14="http://schemas.microsoft.com/office/powerpoint/2010/main" val="907718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1492341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2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30401" y="0"/>
            <a:ext cx="10312521" cy="6892033"/>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152408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9" name="Picture 8" descr="Cadence Building rgb.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51200" y="0"/>
            <a:ext cx="8940800" cy="6858000"/>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1168312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85793" y="1"/>
            <a:ext cx="7743152" cy="6871661"/>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146245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752406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0" y="1"/>
            <a:ext cx="7620000" cy="6857999"/>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3556807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59346" y="-1"/>
            <a:ext cx="10732655" cy="6858001"/>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9946179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4" name="Picture 3" descr="Cadence image 2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Freeform 9"/>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40868972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4" name="TextBox 3"/>
          <p:cNvSpPr txBox="1"/>
          <p:nvPr userDrawn="1"/>
        </p:nvSpPr>
        <p:spPr>
          <a:xfrm>
            <a:off x="9575031" y="2286000"/>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031" y="905166"/>
            <a:ext cx="3352800" cy="469315"/>
          </a:xfrm>
          <a:prstGeom prst="rect">
            <a:avLst/>
          </a:prstGeom>
        </p:spPr>
      </p:pic>
    </p:spTree>
    <p:extLst>
      <p:ext uri="{BB962C8B-B14F-4D97-AF65-F5344CB8AC3E}">
        <p14:creationId xmlns:p14="http://schemas.microsoft.com/office/powerpoint/2010/main" val="3693995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70059" y="0"/>
            <a:ext cx="1082194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7479" y="905166"/>
            <a:ext cx="3352800" cy="469315"/>
          </a:xfrm>
          <a:prstGeom prst="rect">
            <a:avLst/>
          </a:prstGeom>
        </p:spPr>
      </p:pic>
    </p:spTree>
    <p:extLst>
      <p:ext uri="{BB962C8B-B14F-4D97-AF65-F5344CB8AC3E}">
        <p14:creationId xmlns:p14="http://schemas.microsoft.com/office/powerpoint/2010/main" val="1384025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3857657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1_Section Header 7">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4267200" y="1"/>
            <a:ext cx="7924800" cy="6858000"/>
          </a:xfrm>
          <a:prstGeom prst="rect">
            <a:avLst/>
          </a:prstGeom>
          <a:noFill/>
          <a:ln>
            <a:noFill/>
          </a:ln>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2303985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8"/>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3296362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reeform 6"/>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2873" y="905166"/>
            <a:ext cx="3352800" cy="469315"/>
          </a:xfrm>
          <a:prstGeom prst="rect">
            <a:avLst/>
          </a:prstGeom>
        </p:spPr>
      </p:pic>
    </p:spTree>
    <p:extLst>
      <p:ext uri="{BB962C8B-B14F-4D97-AF65-F5344CB8AC3E}">
        <p14:creationId xmlns:p14="http://schemas.microsoft.com/office/powerpoint/2010/main" val="4015726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400" y="905166"/>
            <a:ext cx="3352800" cy="469315"/>
          </a:xfrm>
          <a:prstGeom prst="rect">
            <a:avLst/>
          </a:prstGeom>
        </p:spPr>
      </p:pic>
    </p:spTree>
    <p:extLst>
      <p:ext uri="{BB962C8B-B14F-4D97-AF65-F5344CB8AC3E}">
        <p14:creationId xmlns:p14="http://schemas.microsoft.com/office/powerpoint/2010/main" val="90773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733046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76200" y="-32657"/>
            <a:ext cx="9492343"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872341" y="2936911"/>
            <a:ext cx="51816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4134996"/>
            <a:ext cx="5849259"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9496" y="914401"/>
            <a:ext cx="3251200" cy="457619"/>
          </a:xfrm>
          <a:prstGeom prst="rect">
            <a:avLst/>
          </a:prstGeom>
        </p:spPr>
      </p:pic>
    </p:spTree>
    <p:extLst>
      <p:ext uri="{BB962C8B-B14F-4D97-AF65-F5344CB8AC3E}">
        <p14:creationId xmlns:p14="http://schemas.microsoft.com/office/powerpoint/2010/main" val="29901493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5" name="Picture 4" descr="PPT-RGB-Shapes3.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4172526"/>
            <a:ext cx="12192000" cy="1422123"/>
          </a:xfrm>
          <a:prstGeom prst="rect">
            <a:avLst/>
          </a:prstGeom>
        </p:spPr>
      </p:pic>
      <p:sp>
        <p:nvSpPr>
          <p:cNvPr id="3" name="Subtitle 2"/>
          <p:cNvSpPr>
            <a:spLocks noGrp="1"/>
          </p:cNvSpPr>
          <p:nvPr>
            <p:ph type="subTitle" idx="1" hasCustomPrompt="1"/>
          </p:nvPr>
        </p:nvSpPr>
        <p:spPr>
          <a:xfrm>
            <a:off x="1872341" y="5584368"/>
            <a:ext cx="5849259" cy="6858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2" name="Title 1"/>
          <p:cNvSpPr>
            <a:spLocks noGrp="1"/>
          </p:cNvSpPr>
          <p:nvPr>
            <p:ph type="ctrTitle" hasCustomPrompt="1"/>
          </p:nvPr>
        </p:nvSpPr>
        <p:spPr>
          <a:xfrm>
            <a:off x="1878499" y="4292600"/>
            <a:ext cx="9710059" cy="1193800"/>
          </a:xfrm>
        </p:spPr>
        <p:txBody>
          <a:bodyPr rIns="0" bIns="0" anchor="ctr" anchorCtr="0"/>
          <a:lstStyle>
            <a:lvl1pPr>
              <a:lnSpc>
                <a:spcPct val="90000"/>
              </a:lnSpc>
              <a:defRPr sz="2800" b="0" baseline="0">
                <a:solidFill>
                  <a:schemeClr val="bg1"/>
                </a:solidFill>
              </a:defRPr>
            </a:lvl1pPr>
          </a:lstStyle>
          <a:p>
            <a:r>
              <a:rPr lang="en-US" dirty="0"/>
              <a:t>Breaker Page Title Goes Here</a:t>
            </a:r>
          </a:p>
        </p:txBody>
      </p:sp>
      <p:pic>
        <p:nvPicPr>
          <p:cNvPr id="8" name="Picture 7"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9496" y="914401"/>
            <a:ext cx="3251200" cy="457619"/>
          </a:xfrm>
          <a:prstGeom prst="rect">
            <a:avLst/>
          </a:prstGeom>
        </p:spPr>
      </p:pic>
    </p:spTree>
    <p:extLst>
      <p:ext uri="{BB962C8B-B14F-4D97-AF65-F5344CB8AC3E}">
        <p14:creationId xmlns:p14="http://schemas.microsoft.com/office/powerpoint/2010/main" val="3409733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3262597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1068263" y="1621971"/>
            <a:ext cx="5023104"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33896" y="1621971"/>
            <a:ext cx="5023104"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23C80F-5998-4C5A-8426-1B9517C724DD}"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615123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dirty="0"/>
              <a:t>Click to edit Master title style</a:t>
            </a:r>
          </a:p>
        </p:txBody>
      </p:sp>
      <p:sp>
        <p:nvSpPr>
          <p:cNvPr id="3" name="Text Placeholder 2"/>
          <p:cNvSpPr>
            <a:spLocks noGrp="1"/>
          </p:cNvSpPr>
          <p:nvPr>
            <p:ph type="body" idx="1"/>
          </p:nvPr>
        </p:nvSpPr>
        <p:spPr>
          <a:xfrm>
            <a:off x="1320800" y="1622424"/>
            <a:ext cx="47752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0"/>
            <a:ext cx="5025193"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44049" y="1624013"/>
            <a:ext cx="5027167"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02833" y="1981200"/>
            <a:ext cx="5027167"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8530102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13544" y="3724712"/>
            <a:ext cx="4782457"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20800" y="4038600"/>
            <a:ext cx="4772656"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6544048" y="3724712"/>
            <a:ext cx="4779264"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44048" y="4038600"/>
            <a:ext cx="4774531"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fld id="{9623C80F-5998-4C5A-8426-1B9517C724DD}" type="datetimeFigureOut">
              <a:rPr lang="en-US" smtClean="0"/>
              <a:pPr/>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3" name="Picture Placeholder 12"/>
          <p:cNvSpPr>
            <a:spLocks noGrp="1"/>
          </p:cNvSpPr>
          <p:nvPr>
            <p:ph type="pic" sz="quarter" idx="14" hasCustomPrompt="1"/>
          </p:nvPr>
        </p:nvSpPr>
        <p:spPr>
          <a:xfrm>
            <a:off x="1320800" y="1622425"/>
            <a:ext cx="4572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6544048" y="1622425"/>
            <a:ext cx="4572000" cy="1994355"/>
          </a:xfrm>
        </p:spPr>
        <p:txBody>
          <a:bodyPr anchor="ctr"/>
          <a:lstStyle>
            <a:lvl1pPr marL="0" indent="0" algn="ctr">
              <a:buNone/>
              <a:defRPr/>
            </a:lvl1pPr>
          </a:lstStyle>
          <a:p>
            <a:r>
              <a:rPr lang="en-US" dirty="0"/>
              <a:t>Insert image</a:t>
            </a:r>
          </a:p>
        </p:txBody>
      </p:sp>
      <p:sp>
        <p:nvSpPr>
          <p:cNvPr id="16"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4042459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20800" y="1622424"/>
            <a:ext cx="47752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1"/>
            <a:ext cx="5030785"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320799" y="3652124"/>
            <a:ext cx="47752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1071882" y="4012036"/>
            <a:ext cx="5027167"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4" name="Content Placeholder 13"/>
          <p:cNvSpPr>
            <a:spLocks noGrp="1"/>
          </p:cNvSpPr>
          <p:nvPr>
            <p:ph sz="quarter" idx="13"/>
          </p:nvPr>
        </p:nvSpPr>
        <p:spPr>
          <a:xfrm>
            <a:off x="6502401" y="1676400"/>
            <a:ext cx="5245916"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4" hasCustomPrompt="1"/>
          </p:nvPr>
        </p:nvSpPr>
        <p:spPr>
          <a:xfrm>
            <a:off x="1320800" y="914400"/>
            <a:ext cx="9139936"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8132953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1320800" y="1624013"/>
            <a:ext cx="3251200" cy="357187"/>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1068264" y="1981200"/>
            <a:ext cx="3198937"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fld id="{9623C80F-5998-4C5A-8426-1B9517C724DD}" type="datetimeFigureOut">
              <a:rPr lang="en-US" smtClean="0"/>
              <a:pPr/>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2" name="Picture Placeholder 11"/>
          <p:cNvSpPr>
            <a:spLocks noGrp="1"/>
          </p:cNvSpPr>
          <p:nvPr>
            <p:ph type="pic" sz="quarter" idx="15" hasCustomPrompt="1"/>
          </p:nvPr>
        </p:nvSpPr>
        <p:spPr>
          <a:xfrm>
            <a:off x="4673600" y="1622425"/>
            <a:ext cx="29464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8026400" y="1622425"/>
            <a:ext cx="2946400" cy="3657600"/>
          </a:xfrm>
        </p:spPr>
        <p:txBody>
          <a:bodyPr anchor="ctr"/>
          <a:lstStyle>
            <a:lvl1pPr marL="0" indent="0" algn="ctr">
              <a:buNone/>
              <a:defRPr/>
            </a:lvl1pPr>
          </a:lstStyle>
          <a:p>
            <a:r>
              <a:rPr lang="en-US" dirty="0"/>
              <a:t>Insert image</a:t>
            </a:r>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9284377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936480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7899" y="6400800"/>
            <a:ext cx="1896032" cy="265285"/>
          </a:xfrm>
          <a:prstGeom prst="rect">
            <a:avLst/>
          </a:prstGeom>
        </p:spPr>
      </p:pic>
    </p:spTree>
    <p:extLst>
      <p:ext uri="{BB962C8B-B14F-4D97-AF65-F5344CB8AC3E}">
        <p14:creationId xmlns:p14="http://schemas.microsoft.com/office/powerpoint/2010/main" val="235078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8829241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1320799" y="2542593"/>
            <a:ext cx="10285292" cy="762000"/>
          </a:xfrm>
        </p:spPr>
        <p:txBody>
          <a:bodyPr/>
          <a:lstStyle>
            <a:lvl1pPr>
              <a:defRPr sz="4400"/>
            </a:lvl1pPr>
          </a:lstStyle>
          <a:p>
            <a:r>
              <a:rPr lang="en-US" dirty="0"/>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7" name="Text Placeholder 10"/>
          <p:cNvSpPr>
            <a:spLocks noGrp="1"/>
          </p:cNvSpPr>
          <p:nvPr>
            <p:ph type="body" sz="quarter" idx="13" hasCustomPrompt="1"/>
          </p:nvPr>
        </p:nvSpPr>
        <p:spPr>
          <a:xfrm>
            <a:off x="1320800" y="3429000"/>
            <a:ext cx="9144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7899" y="6400800"/>
            <a:ext cx="1896032" cy="265285"/>
          </a:xfrm>
          <a:prstGeom prst="rect">
            <a:avLst/>
          </a:prstGeom>
        </p:spPr>
      </p:pic>
    </p:spTree>
    <p:extLst>
      <p:ext uri="{BB962C8B-B14F-4D97-AF65-F5344CB8AC3E}">
        <p14:creationId xmlns:p14="http://schemas.microsoft.com/office/powerpoint/2010/main" val="15139594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614613"/>
            <a:ext cx="10363200" cy="1470025"/>
          </a:xfrm>
        </p:spPr>
        <p:txBody>
          <a:bodyPr>
            <a:normAutofit/>
          </a:bodyPr>
          <a:lstStyle>
            <a:lvl1pPr>
              <a:defRPr sz="4000" b="1">
                <a:solidFill>
                  <a:srgbClr val="054F7D"/>
                </a:solidFill>
                <a:latin typeface="Trajan Pro" pitchFamily="18"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
        <p:nvSpPr>
          <p:cNvPr id="8" name="Rectangle 7"/>
          <p:cNvSpPr/>
          <p:nvPr userDrawn="1"/>
        </p:nvSpPr>
        <p:spPr>
          <a:xfrm>
            <a:off x="9144000" y="5867400"/>
            <a:ext cx="2946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2209800"/>
            <a:ext cx="12192000" cy="228600"/>
          </a:xfrm>
          <a:prstGeom prst="rect">
            <a:avLst/>
          </a:prstGeom>
          <a:gradFill flip="none" rotWithShape="1">
            <a:gsLst>
              <a:gs pos="0">
                <a:schemeClr val="accent1">
                  <a:shade val="30000"/>
                  <a:satMod val="115000"/>
                </a:schemeClr>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6237" y="344420"/>
            <a:ext cx="5239523" cy="1624587"/>
          </a:xfrm>
          <a:prstGeom prst="rect">
            <a:avLst/>
          </a:prstGeom>
        </p:spPr>
      </p:pic>
      <p:sp>
        <p:nvSpPr>
          <p:cNvPr id="3" name="Subtitle 2"/>
          <p:cNvSpPr>
            <a:spLocks noGrp="1"/>
          </p:cNvSpPr>
          <p:nvPr>
            <p:ph type="subTitle" idx="1"/>
          </p:nvPr>
        </p:nvSpPr>
        <p:spPr>
          <a:xfrm>
            <a:off x="1828800" y="4260848"/>
            <a:ext cx="8534400" cy="1911352"/>
          </a:xfrm>
        </p:spPr>
        <p:txBody>
          <a:bodyPr>
            <a:normAutofit/>
          </a:bodyPr>
          <a:lstStyle>
            <a:lvl1pPr marL="0" indent="0" algn="ctr">
              <a:buNone/>
              <a:defRPr sz="2800" b="1">
                <a:solidFill>
                  <a:srgbClr val="6C80A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49682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lvl1pPr>
              <a:defRPr b="1">
                <a:solidFill>
                  <a:srgbClr val="054F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
        <p:nvSpPr>
          <p:cNvPr id="7" name="Rectangle 6"/>
          <p:cNvSpPr/>
          <p:nvPr userDrawn="1"/>
        </p:nvSpPr>
        <p:spPr>
          <a:xfrm>
            <a:off x="304800" y="1371600"/>
            <a:ext cx="11582400" cy="152400"/>
          </a:xfrm>
          <a:prstGeom prst="rect">
            <a:avLst/>
          </a:prstGeom>
          <a:gradFill flip="none" rotWithShape="1">
            <a:gsLst>
              <a:gs pos="0">
                <a:srgbClr val="054F7D"/>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0100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497278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844318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2556454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038896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0853959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6849788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09122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29415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9120126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9321708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8710-E080-4603-8C7A-6A48AE2F98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B6C87F-16D7-44DD-B5E8-0D72C2863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A2192E-6BCB-4278-810E-5C0649CC03E2}"/>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5" name="Footer Placeholder 4">
            <a:extLst>
              <a:ext uri="{FF2B5EF4-FFF2-40B4-BE49-F238E27FC236}">
                <a16:creationId xmlns:a16="http://schemas.microsoft.com/office/drawing/2014/main" id="{139CAF88-3429-4BA6-AA1B-BB20024B1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8FC07-B713-4888-82D0-C913C79361A7}"/>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36377729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D816-6603-4A29-83D1-B2A8AF745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05913-C381-4CB8-9B22-537A778595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B1471-EE2F-49E4-8064-E0539BFCFE4B}"/>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5" name="Footer Placeholder 4">
            <a:extLst>
              <a:ext uri="{FF2B5EF4-FFF2-40B4-BE49-F238E27FC236}">
                <a16:creationId xmlns:a16="http://schemas.microsoft.com/office/drawing/2014/main" id="{F3BF08C6-5429-4982-ABFD-B7E4868AF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35DD6-D97E-499F-970A-08EC97ED9828}"/>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26618984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9BC1-A6D6-4E8B-A696-3CD22B2932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3F1503-2C12-4824-8365-115BE18A0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FA73D8-1A8A-48BF-B750-F09235325215}"/>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5" name="Footer Placeholder 4">
            <a:extLst>
              <a:ext uri="{FF2B5EF4-FFF2-40B4-BE49-F238E27FC236}">
                <a16:creationId xmlns:a16="http://schemas.microsoft.com/office/drawing/2014/main" id="{27B99BD3-2B6F-405C-AAE7-B481371EB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95D4F-F8CD-4DF5-90D3-790895B66AE6}"/>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5013511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1DD6-0A65-4110-876E-96540A335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D52A6D-EB1F-401D-87D0-0BC1F69DF9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2FCCE3-7BA4-4E32-AEFE-1FA7D21FB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84A13-9AB6-4FA9-A0EB-95161012EC05}"/>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6" name="Footer Placeholder 5">
            <a:extLst>
              <a:ext uri="{FF2B5EF4-FFF2-40B4-BE49-F238E27FC236}">
                <a16:creationId xmlns:a16="http://schemas.microsoft.com/office/drawing/2014/main" id="{4E079DFA-6B8D-4781-A081-D4F441832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5C500-F2FE-4C11-860A-5AF6704798DC}"/>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215706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0D0F-E70E-43C5-8FD0-4415CE7CB9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B57C5F-C818-4C2B-8D23-2A7D17F620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5BF48-2177-4A61-9C01-38BC080D4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A2C54-8F0E-4B8E-92CE-EA1724B403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D7501-6127-4BD3-A893-B505C26E5A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F091BC-9AF5-431F-9713-16703ECFD533}"/>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8" name="Footer Placeholder 7">
            <a:extLst>
              <a:ext uri="{FF2B5EF4-FFF2-40B4-BE49-F238E27FC236}">
                <a16:creationId xmlns:a16="http://schemas.microsoft.com/office/drawing/2014/main" id="{84EE30AA-74DD-4053-B2E5-BFBDF5BF71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802202-467C-4822-AC20-FEE2CDE87401}"/>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10749371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B92B-1BA1-43E8-A0AC-C1AFD8DFB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0508DF-E298-40DB-B4B9-2AE96FD45DA0}"/>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4" name="Footer Placeholder 3">
            <a:extLst>
              <a:ext uri="{FF2B5EF4-FFF2-40B4-BE49-F238E27FC236}">
                <a16:creationId xmlns:a16="http://schemas.microsoft.com/office/drawing/2014/main" id="{3F40FEE8-23EF-4484-8B90-E681108A00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82A7A4-811A-4857-AA89-EDE5C70A3DFE}"/>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26761958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29FD08-111F-476E-8140-CA39496ECE5C}"/>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3" name="Footer Placeholder 2">
            <a:extLst>
              <a:ext uri="{FF2B5EF4-FFF2-40B4-BE49-F238E27FC236}">
                <a16:creationId xmlns:a16="http://schemas.microsoft.com/office/drawing/2014/main" id="{32A527F7-AE8F-4BCA-8DDC-98D8D809A7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E676AC-DDFB-4982-84A3-D1428A2E2633}"/>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40546280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BA4B-14F5-46D5-B39C-C9C51C5E3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8C3E7-D943-43C9-B101-9A688B44D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0D2F55-C43E-4866-9214-8B10BD327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27069C-E61C-463B-B29E-074D820BE1A8}"/>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6" name="Footer Placeholder 5">
            <a:extLst>
              <a:ext uri="{FF2B5EF4-FFF2-40B4-BE49-F238E27FC236}">
                <a16:creationId xmlns:a16="http://schemas.microsoft.com/office/drawing/2014/main" id="{1F2F72DE-C03D-4143-A114-9CEB41FDE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6DBE9-C8E4-4B15-A444-39F77EB76E82}"/>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35930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441333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253F-FFCD-470E-BA6D-DEF8F687E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FD091C-690B-4255-9F2B-E461565C5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037B95-85C3-4D62-B76C-19C8FE657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35110-D125-4B56-B55F-0F1EA6A7E835}"/>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6" name="Footer Placeholder 5">
            <a:extLst>
              <a:ext uri="{FF2B5EF4-FFF2-40B4-BE49-F238E27FC236}">
                <a16:creationId xmlns:a16="http://schemas.microsoft.com/office/drawing/2014/main" id="{919591C9-5A8D-449D-96F0-CA643C146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949B3-944F-4554-87B8-1B1388D10456}"/>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31061245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0DD1-F972-484B-96F8-6C599514D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85E7-5E57-497C-8595-745BBA5FEC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493B1-E355-4140-B8DA-15ACEE0D186A}"/>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5" name="Footer Placeholder 4">
            <a:extLst>
              <a:ext uri="{FF2B5EF4-FFF2-40B4-BE49-F238E27FC236}">
                <a16:creationId xmlns:a16="http://schemas.microsoft.com/office/drawing/2014/main" id="{E89922E2-3451-46AD-9C6C-89BE057EA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64687-4FA6-464A-A2BD-5C655E830D67}"/>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39798675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4C2AD1-566C-4231-A5EA-8F2E12434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DF14E6-E4C0-4F38-800D-4987D0F64E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9A69B-B417-4519-8C13-E5CB2CB0D8A0}"/>
              </a:ext>
            </a:extLst>
          </p:cNvPr>
          <p:cNvSpPr>
            <a:spLocks noGrp="1"/>
          </p:cNvSpPr>
          <p:nvPr>
            <p:ph type="dt" sz="half" idx="10"/>
          </p:nvPr>
        </p:nvSpPr>
        <p:spPr/>
        <p:txBody>
          <a:bodyPr/>
          <a:lstStyle/>
          <a:p>
            <a:fld id="{6E3DD0B6-E361-4828-840B-BCD245E2D18D}" type="datetimeFigureOut">
              <a:rPr lang="en-US" smtClean="0"/>
              <a:t>6/7/2021</a:t>
            </a:fld>
            <a:endParaRPr lang="en-US"/>
          </a:p>
        </p:txBody>
      </p:sp>
      <p:sp>
        <p:nvSpPr>
          <p:cNvPr id="5" name="Footer Placeholder 4">
            <a:extLst>
              <a:ext uri="{FF2B5EF4-FFF2-40B4-BE49-F238E27FC236}">
                <a16:creationId xmlns:a16="http://schemas.microsoft.com/office/drawing/2014/main" id="{CAE22F04-AB66-4B58-8863-77322DE02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2773B-CD4C-4EC4-A63B-08C0493ADCD3}"/>
              </a:ext>
            </a:extLst>
          </p:cNvPr>
          <p:cNvSpPr>
            <a:spLocks noGrp="1"/>
          </p:cNvSpPr>
          <p:nvPr>
            <p:ph type="sldNum" sz="quarter" idx="12"/>
          </p:nvPr>
        </p:nvSpPr>
        <p:spPr/>
        <p:txBody>
          <a:bodyPr/>
          <a:lstStyle/>
          <a:p>
            <a:fld id="{F98BE700-2226-483E-93C5-8E19542FCF9B}" type="slidenum">
              <a:rPr lang="en-US" smtClean="0"/>
              <a:t>‹#›</a:t>
            </a:fld>
            <a:endParaRPr lang="en-US"/>
          </a:p>
        </p:txBody>
      </p:sp>
    </p:spTree>
    <p:extLst>
      <p:ext uri="{BB962C8B-B14F-4D97-AF65-F5344CB8AC3E}">
        <p14:creationId xmlns:p14="http://schemas.microsoft.com/office/powerpoint/2010/main" val="28381445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219681"/>
            <a:ext cx="10363200" cy="1470025"/>
          </a:xfrm>
        </p:spPr>
        <p:txBody>
          <a:bodyPr/>
          <a:lstStyle/>
          <a:p>
            <a:r>
              <a:rPr lang="en-US" dirty="0"/>
              <a:t>Headline Goes Here</a:t>
            </a:r>
          </a:p>
        </p:txBody>
      </p:sp>
      <p:sp>
        <p:nvSpPr>
          <p:cNvPr id="7" name="Slide Number Placeholder 7"/>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bg1"/>
                </a:solidFill>
              </a:defRPr>
            </a:lvl1pPr>
          </a:lstStyle>
          <a:p>
            <a:fld id="{3559C29A-DFBB-704E-A853-45C229AC0B4E}" type="slidenum">
              <a:rPr lang="en-US" smtClean="0"/>
              <a:pPr/>
              <a:t>‹#›</a:t>
            </a:fld>
            <a:endParaRPr lang="en-US" dirty="0"/>
          </a:p>
        </p:txBody>
      </p:sp>
    </p:spTree>
    <p:extLst>
      <p:ext uri="{BB962C8B-B14F-4D97-AF65-F5344CB8AC3E}">
        <p14:creationId xmlns:p14="http://schemas.microsoft.com/office/powerpoint/2010/main" val="3491631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12405"/>
            <a:ext cx="6703783" cy="750048"/>
          </a:xfrm>
        </p:spPr>
        <p:txBody>
          <a:bodyPr>
            <a:normAutofit/>
          </a:bodyPr>
          <a:lstStyle>
            <a:lvl1pPr algn="l">
              <a:defRPr sz="2100">
                <a:solidFill>
                  <a:srgbClr val="B31126"/>
                </a:solidFill>
              </a:defRPr>
            </a:lvl1pPr>
          </a:lstStyle>
          <a:p>
            <a:r>
              <a:rPr lang="en-US" dirty="0"/>
              <a:t>Page Headline Goes Here</a:t>
            </a:r>
          </a:p>
        </p:txBody>
      </p:sp>
      <p:sp>
        <p:nvSpPr>
          <p:cNvPr id="3" name="Content Placeholder 2"/>
          <p:cNvSpPr>
            <a:spLocks noGrp="1"/>
          </p:cNvSpPr>
          <p:nvPr>
            <p:ph idx="1" hasCustomPrompt="1"/>
          </p:nvPr>
        </p:nvSpPr>
        <p:spPr>
          <a:xfrm>
            <a:off x="609602" y="1184227"/>
            <a:ext cx="5488348" cy="4941936"/>
          </a:xfrm>
        </p:spPr>
        <p:txBody>
          <a:bodyPr/>
          <a:lstStyle>
            <a:lvl1pPr>
              <a:buClr>
                <a:srgbClr val="B31126"/>
              </a:buClr>
              <a:defRPr/>
            </a:lvl1pPr>
            <a:lvl2pPr marL="342900" marR="0" indent="0" algn="l" defTabSz="342900" rtl="0" eaLnBrk="1" fontAlgn="auto" latinLnBrk="0" hangingPunct="1">
              <a:lnSpc>
                <a:spcPct val="100000"/>
              </a:lnSpc>
              <a:spcBef>
                <a:spcPct val="20000"/>
              </a:spcBef>
              <a:spcAft>
                <a:spcPts val="0"/>
              </a:spcAft>
              <a:buClr>
                <a:srgbClr val="B31126"/>
              </a:buClr>
              <a:buSzTx/>
              <a:buFont typeface="Wingdings" charset="2"/>
              <a:buNone/>
              <a:tabLst/>
              <a:defRPr sz="1800">
                <a:solidFill>
                  <a:srgbClr val="101B42"/>
                </a:solidFill>
              </a:defRPr>
            </a:lvl2pPr>
          </a:lstStyle>
          <a:p>
            <a:pPr lvl="0"/>
            <a:r>
              <a:rPr lang="en-US" dirty="0"/>
              <a:t>Dot points first level</a:t>
            </a:r>
          </a:p>
          <a:p>
            <a:pPr marL="557213" marR="0" lvl="1" indent="-214313" algn="l" defTabSz="342900" rtl="0" eaLnBrk="1" fontAlgn="auto" latinLnBrk="0" hangingPunct="1">
              <a:lnSpc>
                <a:spcPct val="100000"/>
              </a:lnSpc>
              <a:spcBef>
                <a:spcPct val="20000"/>
              </a:spcBef>
              <a:spcAft>
                <a:spcPts val="0"/>
              </a:spcAft>
              <a:buClrTx/>
              <a:buSzTx/>
              <a:buFont typeface="Arial"/>
              <a:buChar char="–"/>
              <a:tabLst/>
              <a:defRPr/>
            </a:pPr>
            <a:r>
              <a:rPr lang="en-US" dirty="0"/>
              <a:t>When there are dot points in the second level</a:t>
            </a:r>
          </a:p>
        </p:txBody>
      </p:sp>
      <p:sp>
        <p:nvSpPr>
          <p:cNvPr id="9" name="Slide Number Placeholder 7"/>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bg1"/>
                </a:solidFill>
              </a:defRPr>
            </a:lvl1pPr>
          </a:lstStyle>
          <a:p>
            <a:fld id="{3559C29A-DFBB-704E-A853-45C229AC0B4E}" type="slidenum">
              <a:rPr lang="en-US" smtClean="0"/>
              <a:pPr/>
              <a:t>‹#›</a:t>
            </a:fld>
            <a:endParaRPr lang="en-US" dirty="0"/>
          </a:p>
        </p:txBody>
      </p:sp>
      <p:sp>
        <p:nvSpPr>
          <p:cNvPr id="5" name="Content Placeholder 2"/>
          <p:cNvSpPr>
            <a:spLocks noGrp="1"/>
          </p:cNvSpPr>
          <p:nvPr>
            <p:ph idx="10" hasCustomPrompt="1"/>
          </p:nvPr>
        </p:nvSpPr>
        <p:spPr>
          <a:xfrm>
            <a:off x="6323182" y="1184227"/>
            <a:ext cx="5488348" cy="4941936"/>
          </a:xfrm>
        </p:spPr>
        <p:txBody>
          <a:bodyPr/>
          <a:lstStyle>
            <a:lvl1pPr>
              <a:buClr>
                <a:srgbClr val="B31126"/>
              </a:buClr>
              <a:defRPr/>
            </a:lvl1pPr>
            <a:lvl2pPr marL="342900" marR="0" indent="0" algn="l" defTabSz="342900" rtl="0" eaLnBrk="1" fontAlgn="auto" latinLnBrk="0" hangingPunct="1">
              <a:lnSpc>
                <a:spcPct val="100000"/>
              </a:lnSpc>
              <a:spcBef>
                <a:spcPct val="20000"/>
              </a:spcBef>
              <a:spcAft>
                <a:spcPts val="0"/>
              </a:spcAft>
              <a:buClr>
                <a:srgbClr val="B31126"/>
              </a:buClr>
              <a:buSzTx/>
              <a:buFont typeface="Wingdings" charset="2"/>
              <a:buNone/>
              <a:tabLst/>
              <a:defRPr sz="1800">
                <a:solidFill>
                  <a:srgbClr val="101B42"/>
                </a:solidFill>
              </a:defRPr>
            </a:lvl2pPr>
          </a:lstStyle>
          <a:p>
            <a:pPr lvl="0"/>
            <a:r>
              <a:rPr lang="en-US" dirty="0"/>
              <a:t>Dot points first level</a:t>
            </a:r>
          </a:p>
          <a:p>
            <a:pPr marL="557213" marR="0" lvl="1" indent="-214313" algn="l" defTabSz="342900" rtl="0" eaLnBrk="1" fontAlgn="auto" latinLnBrk="0" hangingPunct="1">
              <a:lnSpc>
                <a:spcPct val="100000"/>
              </a:lnSpc>
              <a:spcBef>
                <a:spcPct val="20000"/>
              </a:spcBef>
              <a:spcAft>
                <a:spcPts val="0"/>
              </a:spcAft>
              <a:buClrTx/>
              <a:buSzTx/>
              <a:buFont typeface="Arial"/>
              <a:buChar char="–"/>
              <a:tabLst/>
              <a:defRPr/>
            </a:pPr>
            <a:r>
              <a:rPr lang="en-US" dirty="0"/>
              <a:t>When there are dot points in the second level</a:t>
            </a:r>
          </a:p>
        </p:txBody>
      </p:sp>
    </p:spTree>
    <p:extLst>
      <p:ext uri="{BB962C8B-B14F-4D97-AF65-F5344CB8AC3E}">
        <p14:creationId xmlns:p14="http://schemas.microsoft.com/office/powerpoint/2010/main" val="356258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image" Target="../media/image7.emf"/><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4.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836595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04800" y="6212081"/>
            <a:ext cx="2844800" cy="365125"/>
          </a:xfrm>
          <a:prstGeom prst="rect">
            <a:avLst/>
          </a:prstGeom>
        </p:spPr>
        <p:txBody>
          <a:bodyPr vert="horz" lIns="91440" tIns="45720" rIns="91440" bIns="45720" rtlCol="0" anchor="ctr"/>
          <a:lstStyle>
            <a:lvl1pPr algn="l">
              <a:defRPr sz="1600" b="1">
                <a:solidFill>
                  <a:schemeClr val="tx1">
                    <a:tint val="75000"/>
                  </a:schemeClr>
                </a:solidFill>
              </a:defRPr>
            </a:lvl1pPr>
          </a:lstStyle>
          <a:p>
            <a:fld id="{C7038434-C2CC-4028-AD72-886E4ED36FC6}"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677400" y="6006505"/>
            <a:ext cx="2097024" cy="611841"/>
          </a:xfrm>
          <a:prstGeom prst="rect">
            <a:avLst/>
          </a:prstGeom>
        </p:spPr>
      </p:pic>
    </p:spTree>
    <p:extLst>
      <p:ext uri="{BB962C8B-B14F-4D97-AF65-F5344CB8AC3E}">
        <p14:creationId xmlns:p14="http://schemas.microsoft.com/office/powerpoint/2010/main" val="2183960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b="1" kern="1200">
          <a:solidFill>
            <a:srgbClr val="054F7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12914946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ABA516-88DA-774D-8EEC-7AC073C48A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9385AD-5E40-6741-B62D-16523E42A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90AB2-9053-6F40-BEDF-84BB37461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B89F4-EA4B-B04C-864D-3FAF32A76952}" type="datetimeFigureOut">
              <a:rPr lang="en-US" smtClean="0"/>
              <a:t>6/7/2021</a:t>
            </a:fld>
            <a:endParaRPr lang="en-US"/>
          </a:p>
        </p:txBody>
      </p:sp>
      <p:sp>
        <p:nvSpPr>
          <p:cNvPr id="5" name="Footer Placeholder 4">
            <a:extLst>
              <a:ext uri="{FF2B5EF4-FFF2-40B4-BE49-F238E27FC236}">
                <a16:creationId xmlns:a16="http://schemas.microsoft.com/office/drawing/2014/main" id="{487ED374-CC76-E141-9B70-01D2A7E41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73A0D1-3E6A-5E4E-B9AE-D175F37C5D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AACCD-26D6-F548-830F-5F8F935EF4C0}" type="slidenum">
              <a:rPr lang="en-US" smtClean="0"/>
              <a:t>‹#›</a:t>
            </a:fld>
            <a:endParaRPr lang="en-US"/>
          </a:p>
        </p:txBody>
      </p:sp>
    </p:spTree>
    <p:extLst>
      <p:ext uri="{BB962C8B-B14F-4D97-AF65-F5344CB8AC3E}">
        <p14:creationId xmlns:p14="http://schemas.microsoft.com/office/powerpoint/2010/main" val="10509181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M_Logo_RGB.eps"/>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711200" y="6400382"/>
            <a:ext cx="1930400" cy="271711"/>
          </a:xfrm>
          <a:prstGeom prst="rect">
            <a:avLst/>
          </a:prstGeom>
        </p:spPr>
      </p:pic>
      <p:sp>
        <p:nvSpPr>
          <p:cNvPr id="2"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35375" y="6525842"/>
            <a:ext cx="114311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6/7/2021</a:t>
            </a:fld>
            <a:endParaRPr lang="en-US" dirty="0"/>
          </a:p>
        </p:txBody>
      </p:sp>
      <p:sp>
        <p:nvSpPr>
          <p:cNvPr id="5" name="Footer Placeholder 4"/>
          <p:cNvSpPr>
            <a:spLocks noGrp="1"/>
          </p:cNvSpPr>
          <p:nvPr>
            <p:ph type="ftr" sz="quarter" idx="3"/>
          </p:nvPr>
        </p:nvSpPr>
        <p:spPr>
          <a:xfrm>
            <a:off x="4162659" y="6484127"/>
            <a:ext cx="69088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userDrawn="1"/>
        </p:nvSpPr>
        <p:spPr>
          <a:xfrm>
            <a:off x="0" y="515327"/>
            <a:ext cx="9144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solidFill>
              </a:rPr>
              <a:t>  </a:t>
            </a:r>
          </a:p>
        </p:txBody>
      </p:sp>
    </p:spTree>
    <p:extLst>
      <p:ext uri="{BB962C8B-B14F-4D97-AF65-F5344CB8AC3E}">
        <p14:creationId xmlns:p14="http://schemas.microsoft.com/office/powerpoint/2010/main" val="39456053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04800" y="6212081"/>
            <a:ext cx="2844800" cy="365125"/>
          </a:xfrm>
          <a:prstGeom prst="rect">
            <a:avLst/>
          </a:prstGeom>
        </p:spPr>
        <p:txBody>
          <a:bodyPr vert="horz" lIns="91440" tIns="45720" rIns="91440" bIns="45720" rtlCol="0" anchor="ctr"/>
          <a:lstStyle>
            <a:lvl1pPr algn="l">
              <a:defRPr sz="1600" b="1">
                <a:solidFill>
                  <a:schemeClr val="tx1">
                    <a:tint val="75000"/>
                  </a:schemeClr>
                </a:solidFill>
              </a:defRPr>
            </a:lvl1pPr>
          </a:lstStyle>
          <a:p>
            <a:fld id="{C7038434-C2CC-4028-AD72-886E4ED36FC6}"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677400" y="6006505"/>
            <a:ext cx="2097024" cy="611841"/>
          </a:xfrm>
          <a:prstGeom prst="rect">
            <a:avLst/>
          </a:prstGeom>
        </p:spPr>
      </p:pic>
    </p:spTree>
    <p:extLst>
      <p:ext uri="{BB962C8B-B14F-4D97-AF65-F5344CB8AC3E}">
        <p14:creationId xmlns:p14="http://schemas.microsoft.com/office/powerpoint/2010/main" val="38395151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defTabSz="914400" rtl="0" eaLnBrk="1" latinLnBrk="0" hangingPunct="1">
        <a:spcBef>
          <a:spcPct val="0"/>
        </a:spcBef>
        <a:buNone/>
        <a:defRPr sz="4400" b="1" kern="1200">
          <a:solidFill>
            <a:srgbClr val="054F7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7B58F-389B-42D2-8F05-4330CF99B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F2874F-C6B7-410B-B6F4-E8C4AFC25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DE8A3-6058-49D3-B6B9-3AF874A0E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DD0B6-E361-4828-840B-BCD245E2D18D}" type="datetimeFigureOut">
              <a:rPr lang="en-US" smtClean="0"/>
              <a:t>6/7/2021</a:t>
            </a:fld>
            <a:endParaRPr lang="en-US"/>
          </a:p>
        </p:txBody>
      </p:sp>
      <p:sp>
        <p:nvSpPr>
          <p:cNvPr id="5" name="Footer Placeholder 4">
            <a:extLst>
              <a:ext uri="{FF2B5EF4-FFF2-40B4-BE49-F238E27FC236}">
                <a16:creationId xmlns:a16="http://schemas.microsoft.com/office/drawing/2014/main" id="{D9D2E814-31D4-4850-9929-6837F37581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F27337-B6B2-42AA-A84E-B818B64B1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BE700-2226-483E-93C5-8E19542FCF9B}" type="slidenum">
              <a:rPr lang="en-US" smtClean="0"/>
              <a:t>‹#›</a:t>
            </a:fld>
            <a:endParaRPr lang="en-US"/>
          </a:p>
        </p:txBody>
      </p:sp>
    </p:spTree>
    <p:extLst>
      <p:ext uri="{BB962C8B-B14F-4D97-AF65-F5344CB8AC3E}">
        <p14:creationId xmlns:p14="http://schemas.microsoft.com/office/powerpoint/2010/main" val="20165213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samhsa.gov/marijuana/marijuana-pregnancy" TargetMode="Externa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86.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3" Type="http://schemas.openxmlformats.org/officeDocument/2006/relationships/image" Target="../media/image59.jpeg"/><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60.gif"/><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p:txBody>
          <a:bodyPr/>
          <a:lstStyle/>
          <a:p>
            <a:r>
              <a:rPr lang="en-US" dirty="0"/>
              <a:t>MNO-Neonatal Sustainability</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10" y="3766862"/>
            <a:ext cx="5705374" cy="986569"/>
          </a:xfrm>
        </p:spPr>
        <p:txBody>
          <a:bodyPr/>
          <a:lstStyle/>
          <a:p>
            <a:r>
              <a:rPr lang="en-US" dirty="0"/>
              <a:t>June 7, 2021 1:00 – 2:00 PM</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tretch>
            <a:fillRect/>
          </a:stretch>
        </p:blipFill>
        <p:spPr>
          <a:xfrm>
            <a:off x="7118684" y="1514610"/>
            <a:ext cx="5073316" cy="3382210"/>
          </a:xfrm>
        </p:spPr>
      </p:pic>
    </p:spTree>
    <p:extLst>
      <p:ext uri="{BB962C8B-B14F-4D97-AF65-F5344CB8AC3E}">
        <p14:creationId xmlns:p14="http://schemas.microsoft.com/office/powerpoint/2010/main" val="3826981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2E12D1-955F-DF4F-AB3C-A0F8A41B499B}"/>
              </a:ext>
            </a:extLst>
          </p:cNvPr>
          <p:cNvSpPr>
            <a:spLocks noGrp="1"/>
          </p:cNvSpPr>
          <p:nvPr>
            <p:ph type="title"/>
          </p:nvPr>
        </p:nvSpPr>
        <p:spPr>
          <a:xfrm>
            <a:off x="609600" y="268035"/>
            <a:ext cx="10972800" cy="1325563"/>
          </a:xfrm>
        </p:spPr>
        <p:txBody>
          <a:bodyPr/>
          <a:lstStyle/>
          <a:p>
            <a:r>
              <a:rPr lang="en-US" dirty="0"/>
              <a:t/>
            </a:r>
            <a:br>
              <a:rPr lang="en-US" dirty="0"/>
            </a:br>
            <a:r>
              <a:rPr lang="en-US" dirty="0"/>
              <a:t>Discharge with a Coordinated Plan</a:t>
            </a:r>
          </a:p>
        </p:txBody>
      </p:sp>
      <p:sp>
        <p:nvSpPr>
          <p:cNvPr id="5" name="Content Placeholder 4">
            <a:extLst>
              <a:ext uri="{FF2B5EF4-FFF2-40B4-BE49-F238E27FC236}">
                <a16:creationId xmlns:a16="http://schemas.microsoft.com/office/drawing/2014/main" id="{98FA5BDC-4831-F144-9FEB-2AF0D2106713}"/>
              </a:ext>
            </a:extLst>
          </p:cNvPr>
          <p:cNvSpPr>
            <a:spLocks noGrp="1"/>
          </p:cNvSpPr>
          <p:nvPr>
            <p:ph idx="1"/>
          </p:nvPr>
        </p:nvSpPr>
        <p:spPr>
          <a:xfrm>
            <a:off x="609600" y="1825625"/>
            <a:ext cx="4455560" cy="4351338"/>
          </a:xfrm>
        </p:spPr>
        <p:txBody>
          <a:bodyPr>
            <a:normAutofit/>
          </a:bodyPr>
          <a:lstStyle/>
          <a:p>
            <a:r>
              <a:rPr lang="en-US" dirty="0"/>
              <a:t>Great improvements in coordinating discharge for OENs</a:t>
            </a:r>
          </a:p>
          <a:p>
            <a:r>
              <a:rPr lang="en-US" dirty="0"/>
              <a:t>Clinical readiness, family preparedness, and optimized transfer of care for </a:t>
            </a:r>
            <a:r>
              <a:rPr lang="en-US" b="1" dirty="0"/>
              <a:t>1,059 mothers and babies!</a:t>
            </a:r>
          </a:p>
          <a:p>
            <a:pPr marL="0" indent="0">
              <a:buNone/>
            </a:pPr>
            <a:endParaRPr lang="en-US" b="1" dirty="0"/>
          </a:p>
          <a:p>
            <a:endParaRPr lang="en-US" dirty="0"/>
          </a:p>
        </p:txBody>
      </p:sp>
      <p:sp>
        <p:nvSpPr>
          <p:cNvPr id="6" name="Slide Number Placeholder 5">
            <a:extLst>
              <a:ext uri="{FF2B5EF4-FFF2-40B4-BE49-F238E27FC236}">
                <a16:creationId xmlns:a16="http://schemas.microsoft.com/office/drawing/2014/main" id="{EB71EC4D-80CD-8A4C-AD10-7915639710A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7" name="Footer Placeholder 6">
            <a:extLst>
              <a:ext uri="{FF2B5EF4-FFF2-40B4-BE49-F238E27FC236}">
                <a16:creationId xmlns:a16="http://schemas.microsoft.com/office/drawing/2014/main" id="{3EB9706F-A3D6-E446-86DE-DCE541D2CE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9821" y="1996101"/>
            <a:ext cx="6583830" cy="3957745"/>
          </a:xfrm>
          <a:prstGeom prst="rect">
            <a:avLst/>
          </a:prstGeom>
        </p:spPr>
      </p:pic>
    </p:spTree>
    <p:extLst>
      <p:ext uri="{BB962C8B-B14F-4D97-AF65-F5344CB8AC3E}">
        <p14:creationId xmlns:p14="http://schemas.microsoft.com/office/powerpoint/2010/main" val="112696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99560" y="2308559"/>
            <a:ext cx="3479844" cy="3349891"/>
          </a:xfrm>
          <a:prstGeom prst="rect">
            <a:avLst/>
          </a:prstGeom>
        </p:spPr>
      </p:pic>
      <p:sp>
        <p:nvSpPr>
          <p:cNvPr id="4" name="Title 3">
            <a:extLst>
              <a:ext uri="{FF2B5EF4-FFF2-40B4-BE49-F238E27FC236}">
                <a16:creationId xmlns:a16="http://schemas.microsoft.com/office/drawing/2014/main" id="{142E12D1-955F-DF4F-AB3C-A0F8A41B499B}"/>
              </a:ext>
            </a:extLst>
          </p:cNvPr>
          <p:cNvSpPr>
            <a:spLocks noGrp="1"/>
          </p:cNvSpPr>
          <p:nvPr>
            <p:ph type="title"/>
          </p:nvPr>
        </p:nvSpPr>
        <p:spPr>
          <a:xfrm>
            <a:off x="609600" y="268035"/>
            <a:ext cx="10972800" cy="1325563"/>
          </a:xfrm>
        </p:spPr>
        <p:txBody>
          <a:bodyPr/>
          <a:lstStyle/>
          <a:p>
            <a:r>
              <a:rPr lang="en-US" dirty="0"/>
              <a:t>MNO’s Impact:</a:t>
            </a:r>
            <a:br>
              <a:rPr lang="en-US" dirty="0"/>
            </a:br>
            <a:r>
              <a:rPr lang="en-US" dirty="0"/>
              <a:t>Length of Stay</a:t>
            </a:r>
          </a:p>
        </p:txBody>
      </p:sp>
      <p:sp>
        <p:nvSpPr>
          <p:cNvPr id="5" name="Content Placeholder 4">
            <a:extLst>
              <a:ext uri="{FF2B5EF4-FFF2-40B4-BE49-F238E27FC236}">
                <a16:creationId xmlns:a16="http://schemas.microsoft.com/office/drawing/2014/main" id="{98FA5BDC-4831-F144-9FEB-2AF0D2106713}"/>
              </a:ext>
            </a:extLst>
          </p:cNvPr>
          <p:cNvSpPr>
            <a:spLocks noGrp="1"/>
          </p:cNvSpPr>
          <p:nvPr>
            <p:ph idx="1"/>
          </p:nvPr>
        </p:nvSpPr>
        <p:spPr>
          <a:xfrm>
            <a:off x="609599" y="1825625"/>
            <a:ext cx="3537041" cy="4351338"/>
          </a:xfrm>
        </p:spPr>
        <p:txBody>
          <a:bodyPr>
            <a:normAutofit/>
          </a:bodyPr>
          <a:lstStyle/>
          <a:p>
            <a:r>
              <a:rPr lang="en-US" sz="2800" dirty="0"/>
              <a:t>Teams have cared for over </a:t>
            </a:r>
            <a:r>
              <a:rPr lang="en-US" sz="2800" b="1" dirty="0"/>
              <a:t>2,034 Opioid-Exposed Newborns</a:t>
            </a:r>
            <a:endParaRPr lang="en-US" sz="2800" dirty="0"/>
          </a:p>
          <a:p>
            <a:endParaRPr lang="en-US" sz="2800" b="1" dirty="0"/>
          </a:p>
          <a:p>
            <a:r>
              <a:rPr lang="en-US" sz="2800" dirty="0"/>
              <a:t>Average Length of Stay for OENs with NAS symptoms is </a:t>
            </a:r>
            <a:r>
              <a:rPr lang="en-US" sz="2800" b="1" dirty="0"/>
              <a:t>3.8 days shorter</a:t>
            </a:r>
            <a:endParaRPr lang="en-US" sz="2800" dirty="0"/>
          </a:p>
          <a:p>
            <a:endParaRPr lang="en-US" b="1" dirty="0"/>
          </a:p>
          <a:p>
            <a:endParaRPr lang="en-US" dirty="0"/>
          </a:p>
        </p:txBody>
      </p:sp>
      <p:sp>
        <p:nvSpPr>
          <p:cNvPr id="6" name="Slide Number Placeholder 5">
            <a:extLst>
              <a:ext uri="{FF2B5EF4-FFF2-40B4-BE49-F238E27FC236}">
                <a16:creationId xmlns:a16="http://schemas.microsoft.com/office/drawing/2014/main" id="{EB71EC4D-80CD-8A4C-AD10-7915639710A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7" name="Footer Placeholder 6">
            <a:extLst>
              <a:ext uri="{FF2B5EF4-FFF2-40B4-BE49-F238E27FC236}">
                <a16:creationId xmlns:a16="http://schemas.microsoft.com/office/drawing/2014/main" id="{3EB9706F-A3D6-E446-86DE-DCE541D2CE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9" name="TextBox 8"/>
          <p:cNvSpPr txBox="1"/>
          <p:nvPr/>
        </p:nvSpPr>
        <p:spPr>
          <a:xfrm>
            <a:off x="5038961" y="3498134"/>
            <a:ext cx="146426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4C55"/>
                </a:solidFill>
                <a:effectLst/>
                <a:uLnTx/>
                <a:uFillTx/>
                <a:latin typeface="Arial" panose="020B0604020202020204"/>
                <a:ea typeface="+mn-ea"/>
                <a:cs typeface="+mn-cs"/>
              </a:rPr>
              <a:t>15.5 Days</a:t>
            </a:r>
          </a:p>
        </p:txBody>
      </p:sp>
      <p:pic>
        <p:nvPicPr>
          <p:cNvPr id="11" name="Picture 10"/>
          <p:cNvPicPr>
            <a:picLocks noChangeAspect="1"/>
          </p:cNvPicPr>
          <p:nvPr/>
        </p:nvPicPr>
        <p:blipFill>
          <a:blip r:embed="rId3"/>
          <a:stretch>
            <a:fillRect/>
          </a:stretch>
        </p:blipFill>
        <p:spPr>
          <a:xfrm>
            <a:off x="8355475" y="2308558"/>
            <a:ext cx="3479844" cy="3349891"/>
          </a:xfrm>
          <a:prstGeom prst="rect">
            <a:avLst/>
          </a:prstGeom>
        </p:spPr>
      </p:pic>
      <p:sp>
        <p:nvSpPr>
          <p:cNvPr id="12" name="TextBox 11"/>
          <p:cNvSpPr txBox="1"/>
          <p:nvPr/>
        </p:nvSpPr>
        <p:spPr>
          <a:xfrm>
            <a:off x="8986107" y="3546810"/>
            <a:ext cx="146426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4C55"/>
                </a:solidFill>
                <a:effectLst/>
                <a:uLnTx/>
                <a:uFillTx/>
                <a:latin typeface="Arial" panose="020B0604020202020204"/>
                <a:ea typeface="+mn-ea"/>
                <a:cs typeface="+mn-cs"/>
              </a:rPr>
              <a:t>11.7 Days</a:t>
            </a:r>
          </a:p>
        </p:txBody>
      </p:sp>
      <p:sp>
        <p:nvSpPr>
          <p:cNvPr id="13" name="TextBox 12"/>
          <p:cNvSpPr txBox="1"/>
          <p:nvPr/>
        </p:nvSpPr>
        <p:spPr>
          <a:xfrm>
            <a:off x="5476380" y="5536534"/>
            <a:ext cx="13262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4C55"/>
                </a:solidFill>
                <a:effectLst/>
                <a:uLnTx/>
                <a:uFillTx/>
                <a:latin typeface="Arial" panose="020B0604020202020204"/>
                <a:ea typeface="+mn-ea"/>
                <a:cs typeface="+mn-cs"/>
              </a:rPr>
              <a:t>2018</a:t>
            </a:r>
          </a:p>
        </p:txBody>
      </p:sp>
      <p:sp>
        <p:nvSpPr>
          <p:cNvPr id="14" name="TextBox 13"/>
          <p:cNvSpPr txBox="1"/>
          <p:nvPr/>
        </p:nvSpPr>
        <p:spPr>
          <a:xfrm>
            <a:off x="9432295" y="5553729"/>
            <a:ext cx="13262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4C55"/>
                </a:solidFill>
                <a:effectLst/>
                <a:uLnTx/>
                <a:uFillTx/>
                <a:latin typeface="Arial" panose="020B0604020202020204"/>
                <a:ea typeface="+mn-ea"/>
                <a:cs typeface="+mn-cs"/>
              </a:rPr>
              <a:t>2021</a:t>
            </a:r>
          </a:p>
        </p:txBody>
      </p:sp>
      <p:sp>
        <p:nvSpPr>
          <p:cNvPr id="15" name="TextBox 14"/>
          <p:cNvSpPr txBox="1"/>
          <p:nvPr/>
        </p:nvSpPr>
        <p:spPr>
          <a:xfrm>
            <a:off x="5613353" y="1377591"/>
            <a:ext cx="548424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4C55"/>
                </a:solidFill>
                <a:effectLst/>
                <a:uLnTx/>
                <a:uFillTx/>
                <a:latin typeface="Arial" panose="020B0604020202020204"/>
                <a:ea typeface="+mn-ea"/>
                <a:cs typeface="+mn-cs"/>
              </a:rPr>
              <a:t>Length of Stay for OENs with NAS Symptoms</a:t>
            </a:r>
          </a:p>
        </p:txBody>
      </p:sp>
    </p:spTree>
    <p:extLst>
      <p:ext uri="{BB962C8B-B14F-4D97-AF65-F5344CB8AC3E}">
        <p14:creationId xmlns:p14="http://schemas.microsoft.com/office/powerpoint/2010/main" val="428986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99560" y="2308559"/>
            <a:ext cx="3479844" cy="3349891"/>
          </a:xfrm>
          <a:prstGeom prst="rect">
            <a:avLst/>
          </a:prstGeom>
        </p:spPr>
      </p:pic>
      <p:sp>
        <p:nvSpPr>
          <p:cNvPr id="4" name="Title 3">
            <a:extLst>
              <a:ext uri="{FF2B5EF4-FFF2-40B4-BE49-F238E27FC236}">
                <a16:creationId xmlns:a16="http://schemas.microsoft.com/office/drawing/2014/main" id="{142E12D1-955F-DF4F-AB3C-A0F8A41B499B}"/>
              </a:ext>
            </a:extLst>
          </p:cNvPr>
          <p:cNvSpPr>
            <a:spLocks noGrp="1"/>
          </p:cNvSpPr>
          <p:nvPr>
            <p:ph type="title"/>
          </p:nvPr>
        </p:nvSpPr>
        <p:spPr>
          <a:xfrm>
            <a:off x="609600" y="268035"/>
            <a:ext cx="10972800" cy="1325563"/>
          </a:xfrm>
        </p:spPr>
        <p:txBody>
          <a:bodyPr/>
          <a:lstStyle/>
          <a:p>
            <a:r>
              <a:rPr lang="en-US" dirty="0"/>
              <a:t>MNO’s Impact:</a:t>
            </a:r>
            <a:br>
              <a:rPr lang="en-US" dirty="0"/>
            </a:br>
            <a:r>
              <a:rPr lang="en-US" dirty="0"/>
              <a:t>Length of </a:t>
            </a:r>
            <a:r>
              <a:rPr lang="en-US" b="1" dirty="0"/>
              <a:t>SEPARATION</a:t>
            </a:r>
          </a:p>
        </p:txBody>
      </p:sp>
      <p:sp>
        <p:nvSpPr>
          <p:cNvPr id="5" name="Content Placeholder 4">
            <a:extLst>
              <a:ext uri="{FF2B5EF4-FFF2-40B4-BE49-F238E27FC236}">
                <a16:creationId xmlns:a16="http://schemas.microsoft.com/office/drawing/2014/main" id="{98FA5BDC-4831-F144-9FEB-2AF0D2106713}"/>
              </a:ext>
            </a:extLst>
          </p:cNvPr>
          <p:cNvSpPr>
            <a:spLocks noGrp="1"/>
          </p:cNvSpPr>
          <p:nvPr>
            <p:ph idx="1"/>
          </p:nvPr>
        </p:nvSpPr>
        <p:spPr>
          <a:xfrm>
            <a:off x="609599" y="1825625"/>
            <a:ext cx="3537041" cy="4351338"/>
          </a:xfrm>
        </p:spPr>
        <p:txBody>
          <a:bodyPr>
            <a:normAutofit/>
          </a:bodyPr>
          <a:lstStyle/>
          <a:p>
            <a:r>
              <a:rPr lang="en-US" sz="2800" dirty="0"/>
              <a:t>Teams have cared for over </a:t>
            </a:r>
            <a:r>
              <a:rPr lang="en-US" sz="2800" b="1" dirty="0"/>
              <a:t>2,034 Opioid-Exposed Newborns</a:t>
            </a:r>
            <a:endParaRPr lang="en-US" sz="2800" dirty="0"/>
          </a:p>
          <a:p>
            <a:endParaRPr lang="en-US" sz="2800" b="1" dirty="0"/>
          </a:p>
          <a:p>
            <a:r>
              <a:rPr lang="en-US" sz="2800" dirty="0"/>
              <a:t>Average Length of Stay for OENs with NAS symptoms is </a:t>
            </a:r>
            <a:r>
              <a:rPr lang="en-US" sz="2800" b="1" dirty="0"/>
              <a:t>3.8 days shorter</a:t>
            </a:r>
            <a:endParaRPr lang="en-US" sz="2800" dirty="0"/>
          </a:p>
          <a:p>
            <a:endParaRPr lang="en-US" b="1" dirty="0"/>
          </a:p>
          <a:p>
            <a:endParaRPr lang="en-US" dirty="0"/>
          </a:p>
        </p:txBody>
      </p:sp>
      <p:sp>
        <p:nvSpPr>
          <p:cNvPr id="6" name="Slide Number Placeholder 5">
            <a:extLst>
              <a:ext uri="{FF2B5EF4-FFF2-40B4-BE49-F238E27FC236}">
                <a16:creationId xmlns:a16="http://schemas.microsoft.com/office/drawing/2014/main" id="{EB71EC4D-80CD-8A4C-AD10-7915639710A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7" name="Footer Placeholder 6">
            <a:extLst>
              <a:ext uri="{FF2B5EF4-FFF2-40B4-BE49-F238E27FC236}">
                <a16:creationId xmlns:a16="http://schemas.microsoft.com/office/drawing/2014/main" id="{3EB9706F-A3D6-E446-86DE-DCE541D2CE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9" name="TextBox 8"/>
          <p:cNvSpPr txBox="1"/>
          <p:nvPr/>
        </p:nvSpPr>
        <p:spPr>
          <a:xfrm>
            <a:off x="5038961" y="3498134"/>
            <a:ext cx="146426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4C55"/>
                </a:solidFill>
                <a:effectLst/>
                <a:uLnTx/>
                <a:uFillTx/>
                <a:latin typeface="Arial" panose="020B0604020202020204"/>
                <a:ea typeface="+mn-ea"/>
                <a:cs typeface="+mn-cs"/>
              </a:rPr>
              <a:t>15.5 Days</a:t>
            </a:r>
          </a:p>
        </p:txBody>
      </p:sp>
      <p:pic>
        <p:nvPicPr>
          <p:cNvPr id="11" name="Picture 10"/>
          <p:cNvPicPr>
            <a:picLocks noChangeAspect="1"/>
          </p:cNvPicPr>
          <p:nvPr/>
        </p:nvPicPr>
        <p:blipFill>
          <a:blip r:embed="rId3"/>
          <a:stretch>
            <a:fillRect/>
          </a:stretch>
        </p:blipFill>
        <p:spPr>
          <a:xfrm>
            <a:off x="8355475" y="2308558"/>
            <a:ext cx="3479844" cy="3349891"/>
          </a:xfrm>
          <a:prstGeom prst="rect">
            <a:avLst/>
          </a:prstGeom>
        </p:spPr>
      </p:pic>
      <p:sp>
        <p:nvSpPr>
          <p:cNvPr id="12" name="TextBox 11"/>
          <p:cNvSpPr txBox="1"/>
          <p:nvPr/>
        </p:nvSpPr>
        <p:spPr>
          <a:xfrm>
            <a:off x="8986107" y="3546810"/>
            <a:ext cx="146426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4C55"/>
                </a:solidFill>
                <a:effectLst/>
                <a:uLnTx/>
                <a:uFillTx/>
                <a:latin typeface="Arial" panose="020B0604020202020204"/>
                <a:ea typeface="+mn-ea"/>
                <a:cs typeface="+mn-cs"/>
              </a:rPr>
              <a:t>11.7 Days</a:t>
            </a:r>
          </a:p>
        </p:txBody>
      </p:sp>
      <p:sp>
        <p:nvSpPr>
          <p:cNvPr id="13" name="TextBox 12"/>
          <p:cNvSpPr txBox="1"/>
          <p:nvPr/>
        </p:nvSpPr>
        <p:spPr>
          <a:xfrm>
            <a:off x="5476380" y="5536534"/>
            <a:ext cx="13262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4C55"/>
                </a:solidFill>
                <a:effectLst/>
                <a:uLnTx/>
                <a:uFillTx/>
                <a:latin typeface="Arial" panose="020B0604020202020204"/>
                <a:ea typeface="+mn-ea"/>
                <a:cs typeface="+mn-cs"/>
              </a:rPr>
              <a:t>2018</a:t>
            </a:r>
          </a:p>
        </p:txBody>
      </p:sp>
      <p:sp>
        <p:nvSpPr>
          <p:cNvPr id="14" name="TextBox 13"/>
          <p:cNvSpPr txBox="1"/>
          <p:nvPr/>
        </p:nvSpPr>
        <p:spPr>
          <a:xfrm>
            <a:off x="9432295" y="5553729"/>
            <a:ext cx="13262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4C55"/>
                </a:solidFill>
                <a:effectLst/>
                <a:uLnTx/>
                <a:uFillTx/>
                <a:latin typeface="Arial" panose="020B0604020202020204"/>
                <a:ea typeface="+mn-ea"/>
                <a:cs typeface="+mn-cs"/>
              </a:rPr>
              <a:t>2021</a:t>
            </a:r>
          </a:p>
        </p:txBody>
      </p:sp>
      <p:sp>
        <p:nvSpPr>
          <p:cNvPr id="15" name="TextBox 14"/>
          <p:cNvSpPr txBox="1"/>
          <p:nvPr/>
        </p:nvSpPr>
        <p:spPr>
          <a:xfrm>
            <a:off x="5613353" y="1377591"/>
            <a:ext cx="548424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4C55"/>
                </a:solidFill>
                <a:effectLst/>
                <a:uLnTx/>
                <a:uFillTx/>
                <a:latin typeface="Arial" panose="020B0604020202020204"/>
                <a:ea typeface="+mn-ea"/>
                <a:cs typeface="+mn-cs"/>
              </a:rPr>
              <a:t>Length of Stay for OENs with NAS Symptoms</a:t>
            </a:r>
          </a:p>
        </p:txBody>
      </p:sp>
    </p:spTree>
    <p:extLst>
      <p:ext uri="{BB962C8B-B14F-4D97-AF65-F5344CB8AC3E}">
        <p14:creationId xmlns:p14="http://schemas.microsoft.com/office/powerpoint/2010/main" val="65803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2E12D1-955F-DF4F-AB3C-A0F8A41B499B}"/>
              </a:ext>
            </a:extLst>
          </p:cNvPr>
          <p:cNvSpPr>
            <a:spLocks noGrp="1"/>
          </p:cNvSpPr>
          <p:nvPr>
            <p:ph type="title"/>
          </p:nvPr>
        </p:nvSpPr>
        <p:spPr>
          <a:xfrm>
            <a:off x="609600" y="256973"/>
            <a:ext cx="10972800" cy="1325563"/>
          </a:xfrm>
          <a:noFill/>
        </p:spPr>
        <p:txBody>
          <a:bodyPr/>
          <a:lstStyle/>
          <a:p>
            <a:r>
              <a:rPr lang="en-US" dirty="0"/>
              <a:t>Key Component of</a:t>
            </a:r>
            <a:br>
              <a:rPr lang="en-US" dirty="0"/>
            </a:br>
            <a:r>
              <a:rPr lang="en-US" dirty="0"/>
              <a:t>Optimal OEN Care</a:t>
            </a:r>
          </a:p>
        </p:txBody>
      </p:sp>
      <p:sp>
        <p:nvSpPr>
          <p:cNvPr id="6" name="Slide Number Placeholder 5">
            <a:extLst>
              <a:ext uri="{FF2B5EF4-FFF2-40B4-BE49-F238E27FC236}">
                <a16:creationId xmlns:a16="http://schemas.microsoft.com/office/drawing/2014/main" id="{EB71EC4D-80CD-8A4C-AD10-7915639710A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7" name="Footer Placeholder 6">
            <a:extLst>
              <a:ext uri="{FF2B5EF4-FFF2-40B4-BE49-F238E27FC236}">
                <a16:creationId xmlns:a16="http://schemas.microsoft.com/office/drawing/2014/main" id="{3EB9706F-A3D6-E446-86DE-DCE541D2CE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pic>
        <p:nvPicPr>
          <p:cNvPr id="8" name="Picture 7"/>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15993" y="4522481"/>
            <a:ext cx="2103733" cy="1616698"/>
          </a:xfrm>
          <a:prstGeom prst="rect">
            <a:avLst/>
          </a:prstGeom>
          <a:solidFill>
            <a:schemeClr val="accent2">
              <a:lumMod val="75000"/>
            </a:schemeClr>
          </a:solidFill>
        </p:spPr>
      </p:pic>
      <p:pic>
        <p:nvPicPr>
          <p:cNvPr id="2" name="Picture 1"/>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82126" y="4004053"/>
            <a:ext cx="2023505" cy="2129030"/>
          </a:xfrm>
          <a:prstGeom prst="rect">
            <a:avLst/>
          </a:prstGeom>
        </p:spPr>
      </p:pic>
      <p:pic>
        <p:nvPicPr>
          <p:cNvPr id="3" name="Picture 2"/>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08186" y="1756852"/>
            <a:ext cx="1970049" cy="1977269"/>
          </a:xfrm>
          <a:prstGeom prst="rect">
            <a:avLst/>
          </a:prstGeom>
        </p:spPr>
      </p:pic>
      <p:pic>
        <p:nvPicPr>
          <p:cNvPr id="5" name="Picture 4"/>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88040" y="1622460"/>
            <a:ext cx="1169617" cy="2515449"/>
          </a:xfrm>
          <a:prstGeom prst="rect">
            <a:avLst/>
          </a:prstGeom>
        </p:spPr>
      </p:pic>
      <p:pic>
        <p:nvPicPr>
          <p:cNvPr id="9" name="Picture 8"/>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132295" y="1877976"/>
            <a:ext cx="2453791" cy="1890634"/>
          </a:xfrm>
          <a:prstGeom prst="rect">
            <a:avLst/>
          </a:prstGeom>
        </p:spPr>
      </p:pic>
      <p:pic>
        <p:nvPicPr>
          <p:cNvPr id="11" name="Picture 11" descr="Icon&#10;&#10;Description automatically generated">
            <a:extLst>
              <a:ext uri="{FF2B5EF4-FFF2-40B4-BE49-F238E27FC236}">
                <a16:creationId xmlns:a16="http://schemas.microsoft.com/office/drawing/2014/main" id="{26A3C9BD-0F0C-461F-9259-9E6AE2691A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84057" y="1756094"/>
            <a:ext cx="2112169" cy="2238531"/>
          </a:xfrm>
          <a:prstGeom prst="rect">
            <a:avLst/>
          </a:prstGeom>
        </p:spPr>
      </p:pic>
      <p:pic>
        <p:nvPicPr>
          <p:cNvPr id="12" name="Picture 12" descr="Shape, icon, arrow&#10;&#10;Description automatically generated">
            <a:extLst>
              <a:ext uri="{FF2B5EF4-FFF2-40B4-BE49-F238E27FC236}">
                <a16:creationId xmlns:a16="http://schemas.microsoft.com/office/drawing/2014/main" id="{511980C2-069C-4C22-8317-AD2F0161A6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10712" y="3958713"/>
            <a:ext cx="2028826" cy="2167168"/>
          </a:xfrm>
          <a:prstGeom prst="rect">
            <a:avLst/>
          </a:prstGeom>
        </p:spPr>
      </p:pic>
    </p:spTree>
    <p:extLst>
      <p:ext uri="{BB962C8B-B14F-4D97-AF65-F5344CB8AC3E}">
        <p14:creationId xmlns:p14="http://schemas.microsoft.com/office/powerpoint/2010/main" val="112894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8485-BA48-4AD1-BB9C-ED293DD56208}"/>
              </a:ext>
            </a:extLst>
          </p:cNvPr>
          <p:cNvSpPr>
            <a:spLocks noGrp="1"/>
          </p:cNvSpPr>
          <p:nvPr>
            <p:ph type="title"/>
          </p:nvPr>
        </p:nvSpPr>
        <p:spPr/>
        <p:txBody>
          <a:bodyPr/>
          <a:lstStyle/>
          <a:p>
            <a:r>
              <a:rPr lang="en-US" dirty="0"/>
              <a:t>Substance by Type since Nov. 2018 </a:t>
            </a:r>
          </a:p>
        </p:txBody>
      </p:sp>
      <p:pic>
        <p:nvPicPr>
          <p:cNvPr id="7" name="Content Placeholder 6">
            <a:extLst>
              <a:ext uri="{FF2B5EF4-FFF2-40B4-BE49-F238E27FC236}">
                <a16:creationId xmlns:a16="http://schemas.microsoft.com/office/drawing/2014/main" id="{038394D1-626B-4D18-ABD3-54C06EEA505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5750" y="1464394"/>
            <a:ext cx="7453828" cy="4673125"/>
          </a:xfrm>
        </p:spPr>
      </p:pic>
      <p:sp>
        <p:nvSpPr>
          <p:cNvPr id="4" name="Slide Number Placeholder 3">
            <a:extLst>
              <a:ext uri="{FF2B5EF4-FFF2-40B4-BE49-F238E27FC236}">
                <a16:creationId xmlns:a16="http://schemas.microsoft.com/office/drawing/2014/main" id="{0F79454E-8894-47C7-85D1-A7802FD58A64}"/>
              </a:ext>
            </a:extLst>
          </p:cNvPr>
          <p:cNvSpPr>
            <a:spLocks noGrp="1"/>
          </p:cNvSpPr>
          <p:nvPr>
            <p:ph type="sldNum" sz="quarter" idx="10"/>
          </p:nvPr>
        </p:nvSpPr>
        <p:spPr/>
        <p:txBody>
          <a:bodyPr/>
          <a:lstStyle/>
          <a:p>
            <a:fld id="{97033E4B-E3EB-3D46-B2D8-3159663620FA}" type="slidenum">
              <a:rPr lang="en-US" smtClean="0"/>
              <a:pPr/>
              <a:t>14</a:t>
            </a:fld>
            <a:endParaRPr lang="en-US" dirty="0"/>
          </a:p>
        </p:txBody>
      </p:sp>
      <p:sp>
        <p:nvSpPr>
          <p:cNvPr id="5" name="Footer Placeholder 4">
            <a:extLst>
              <a:ext uri="{FF2B5EF4-FFF2-40B4-BE49-F238E27FC236}">
                <a16:creationId xmlns:a16="http://schemas.microsoft.com/office/drawing/2014/main" id="{7DF582A5-AE76-480F-8EB4-1DE0A74BB4C5}"/>
              </a:ext>
            </a:extLst>
          </p:cNvPr>
          <p:cNvSpPr>
            <a:spLocks noGrp="1"/>
          </p:cNvSpPr>
          <p:nvPr>
            <p:ph type="ftr" sz="quarter" idx="11"/>
          </p:nvPr>
        </p:nvSpPr>
        <p:spPr/>
        <p:txBody>
          <a:bodyPr/>
          <a:lstStyle/>
          <a:p>
            <a:pPr algn="l"/>
            <a:r>
              <a:rPr lang="en-US"/>
              <a:t>Illinois Perinatal Quality Collaborative</a:t>
            </a:r>
            <a:endParaRPr lang="en-US" dirty="0"/>
          </a:p>
        </p:txBody>
      </p:sp>
      <p:pic>
        <p:nvPicPr>
          <p:cNvPr id="9" name="Picture 8">
            <a:extLst>
              <a:ext uri="{FF2B5EF4-FFF2-40B4-BE49-F238E27FC236}">
                <a16:creationId xmlns:a16="http://schemas.microsoft.com/office/drawing/2014/main" id="{DDBDF368-F8F9-4961-B499-663E228077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44378" y="2241550"/>
            <a:ext cx="3712210" cy="3712210"/>
          </a:xfrm>
          <a:prstGeom prst="rect">
            <a:avLst/>
          </a:prstGeom>
        </p:spPr>
      </p:pic>
      <p:sp>
        <p:nvSpPr>
          <p:cNvPr id="10" name="Arrow: Left 9">
            <a:extLst>
              <a:ext uri="{FF2B5EF4-FFF2-40B4-BE49-F238E27FC236}">
                <a16:creationId xmlns:a16="http://schemas.microsoft.com/office/drawing/2014/main" id="{DEFC7EBB-5872-42FF-95B7-2DEC6CC194BA}"/>
              </a:ext>
            </a:extLst>
          </p:cNvPr>
          <p:cNvSpPr/>
          <p:nvPr/>
        </p:nvSpPr>
        <p:spPr>
          <a:xfrm>
            <a:off x="7485578" y="4418647"/>
            <a:ext cx="406400" cy="2384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89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MNO-Neonatal: What has changed?</a:t>
            </a:r>
          </a:p>
        </p:txBody>
      </p:sp>
      <p:sp>
        <p:nvSpPr>
          <p:cNvPr id="3" name="Subtitle 2"/>
          <p:cNvSpPr>
            <a:spLocks noGrp="1"/>
          </p:cNvSpPr>
          <p:nvPr>
            <p:ph type="subTitle" idx="1"/>
          </p:nvPr>
        </p:nvSpPr>
        <p:spPr/>
        <p:txBody>
          <a:bodyPr/>
          <a:lstStyle/>
          <a:p>
            <a:r>
              <a:rPr lang="en-US" dirty="0"/>
              <a:t>Adapting to the changing landscape in 2021</a:t>
            </a:r>
          </a:p>
        </p:txBody>
      </p:sp>
    </p:spTree>
    <p:extLst>
      <p:ext uri="{BB962C8B-B14F-4D97-AF65-F5344CB8AC3E}">
        <p14:creationId xmlns:p14="http://schemas.microsoft.com/office/powerpoint/2010/main" val="324264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3" name="Content Placeholder 2"/>
          <p:cNvSpPr>
            <a:spLocks noGrp="1"/>
          </p:cNvSpPr>
          <p:nvPr>
            <p:ph idx="1"/>
          </p:nvPr>
        </p:nvSpPr>
        <p:spPr/>
        <p:txBody>
          <a:bodyPr/>
          <a:lstStyle/>
          <a:p>
            <a:r>
              <a:rPr lang="en-US" sz="3200" dirty="0"/>
              <a:t>As we enter sustainability for MNO, the landscape of substance use continues to change:</a:t>
            </a:r>
          </a:p>
          <a:p>
            <a:pPr lvl="1">
              <a:lnSpc>
                <a:spcPct val="150000"/>
              </a:lnSpc>
            </a:pPr>
            <a:r>
              <a:rPr lang="en-US" sz="2800" dirty="0"/>
              <a:t>Shift in leading causes of maternal mortality/morbidity</a:t>
            </a:r>
          </a:p>
          <a:p>
            <a:pPr lvl="1">
              <a:lnSpc>
                <a:spcPct val="150000"/>
              </a:lnSpc>
            </a:pPr>
            <a:r>
              <a:rPr lang="en-US" sz="2800" dirty="0"/>
              <a:t>Legalization of recreational marijuana in Illinois</a:t>
            </a:r>
          </a:p>
          <a:p>
            <a:pPr lvl="1">
              <a:lnSpc>
                <a:spcPct val="150000"/>
              </a:lnSpc>
            </a:pPr>
            <a:r>
              <a:rPr lang="en-US" sz="2800" dirty="0"/>
              <a:t>Adaptation of healthcare practices to Covid-19 pandemic needs</a:t>
            </a:r>
          </a:p>
          <a:p>
            <a:pPr lvl="1"/>
            <a:endParaRPr lang="en-US" dirty="0"/>
          </a:p>
          <a:p>
            <a:pPr lvl="1"/>
            <a:endParaRPr lang="en-US" dirty="0"/>
          </a:p>
        </p:txBody>
      </p:sp>
    </p:spTree>
    <p:extLst>
      <p:ext uri="{BB962C8B-B14F-4D97-AF65-F5344CB8AC3E}">
        <p14:creationId xmlns:p14="http://schemas.microsoft.com/office/powerpoint/2010/main" val="1054551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Definitions</a:t>
            </a:r>
          </a:p>
        </p:txBody>
      </p:sp>
      <p:sp>
        <p:nvSpPr>
          <p:cNvPr id="3" name="Content Placeholder 2"/>
          <p:cNvSpPr>
            <a:spLocks noGrp="1"/>
          </p:cNvSpPr>
          <p:nvPr>
            <p:ph idx="1"/>
          </p:nvPr>
        </p:nvSpPr>
        <p:spPr/>
        <p:txBody>
          <a:bodyPr>
            <a:normAutofit/>
          </a:bodyPr>
          <a:lstStyle/>
          <a:p>
            <a:r>
              <a:rPr lang="en-US" b="1" dirty="0"/>
              <a:t>Pregnancy-Associated Deaths</a:t>
            </a:r>
            <a:r>
              <a:rPr lang="en-US" dirty="0"/>
              <a:t>: death while pregnant or within one year of pregnancy from ANY cause</a:t>
            </a:r>
          </a:p>
          <a:p>
            <a:endParaRPr lang="en-US" sz="2000" dirty="0"/>
          </a:p>
          <a:p>
            <a:r>
              <a:rPr lang="en-US" b="1" dirty="0"/>
              <a:t>Pregnancy-Related Deaths</a:t>
            </a:r>
            <a:r>
              <a:rPr lang="en-US" dirty="0"/>
              <a:t>: death while pregnant or within one year of pregnancy from a cause related to a pregnancy</a:t>
            </a:r>
          </a:p>
          <a:p>
            <a:pPr lvl="1"/>
            <a:r>
              <a:rPr lang="en-US" dirty="0"/>
              <a:t>Pregnancy complication</a:t>
            </a:r>
          </a:p>
          <a:p>
            <a:pPr lvl="1"/>
            <a:r>
              <a:rPr lang="en-US" dirty="0"/>
              <a:t>Chain of events initiated by pregnancy</a:t>
            </a:r>
          </a:p>
          <a:p>
            <a:pPr lvl="1"/>
            <a:r>
              <a:rPr lang="en-US" dirty="0"/>
              <a:t>Aggravation of underlying condition by physiologic effects of pregnancy</a:t>
            </a:r>
          </a:p>
          <a:p>
            <a:pPr lvl="1"/>
            <a:endParaRPr lang="en-US" i="1" dirty="0"/>
          </a:p>
        </p:txBody>
      </p:sp>
      <p:sp>
        <p:nvSpPr>
          <p:cNvPr id="4" name="Slide Number Placeholder 3">
            <a:extLst>
              <a:ext uri="{FF2B5EF4-FFF2-40B4-BE49-F238E27FC236}">
                <a16:creationId xmlns:a16="http://schemas.microsoft.com/office/drawing/2014/main" id="{28D4F978-6A83-46C7-BF69-0E20A7142E8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45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Trend in Pregnancy-Associated Mortality</a:t>
            </a:r>
          </a:p>
        </p:txBody>
      </p:sp>
      <p:sp>
        <p:nvSpPr>
          <p:cNvPr id="3" name="Content Placeholder 2"/>
          <p:cNvSpPr>
            <a:spLocks noGrp="1"/>
          </p:cNvSpPr>
          <p:nvPr>
            <p:ph idx="1"/>
          </p:nvPr>
        </p:nvSpPr>
        <p:spPr>
          <a:xfrm>
            <a:off x="7924800" y="1828800"/>
            <a:ext cx="3657600" cy="4297364"/>
          </a:xfrm>
        </p:spPr>
        <p:txBody>
          <a:bodyPr>
            <a:normAutofit/>
          </a:bodyPr>
          <a:lstStyle/>
          <a:p>
            <a:r>
              <a:rPr lang="en-US" sz="2800" dirty="0"/>
              <a:t>Illinois averaged 75 pregnancy-associated deaths each year during 2008-2017</a:t>
            </a:r>
          </a:p>
          <a:p>
            <a:endParaRPr lang="en-US" sz="1200" dirty="0"/>
          </a:p>
          <a:p>
            <a:r>
              <a:rPr lang="en-US" sz="2800" dirty="0"/>
              <a:t>The highest number of deaths occurred during 2017</a:t>
            </a:r>
          </a:p>
        </p:txBody>
      </p:sp>
      <p:sp>
        <p:nvSpPr>
          <p:cNvPr id="4" name="Slide Number Placeholder 3">
            <a:extLst>
              <a:ext uri="{FF2B5EF4-FFF2-40B4-BE49-F238E27FC236}">
                <a16:creationId xmlns:a16="http://schemas.microsoft.com/office/drawing/2014/main" id="{1FA5A5C9-D9B5-4EF6-B55C-48C423EC6B8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E5212217-E8C7-4577-969C-26296570B064}"/>
              </a:ext>
            </a:extLst>
          </p:cNvPr>
          <p:cNvGraphicFramePr/>
          <p:nvPr>
            <p:extLst/>
          </p:nvPr>
        </p:nvGraphicFramePr>
        <p:xfrm>
          <a:off x="609600" y="1828800"/>
          <a:ext cx="6705600" cy="4297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735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Underlying Cause of Death </a:t>
            </a:r>
            <a:br>
              <a:rPr lang="en-US" dirty="0"/>
            </a:br>
            <a:r>
              <a:rPr lang="en-US" dirty="0"/>
              <a:t>for Pregnancy-Associated Deaths</a:t>
            </a:r>
          </a:p>
        </p:txBody>
      </p:sp>
      <p:sp>
        <p:nvSpPr>
          <p:cNvPr id="3" name="Slide Number Placeholder 2">
            <a:extLst>
              <a:ext uri="{FF2B5EF4-FFF2-40B4-BE49-F238E27FC236}">
                <a16:creationId xmlns:a16="http://schemas.microsoft.com/office/drawing/2014/main" id="{889456B2-3497-468C-9E86-DE6F38DAA9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TextBox 13"/>
          <p:cNvSpPr txBox="1"/>
          <p:nvPr/>
        </p:nvSpPr>
        <p:spPr>
          <a:xfrm>
            <a:off x="7010400" y="1753391"/>
            <a:ext cx="4572000" cy="33650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Medical causes </a:t>
            </a:r>
            <a:r>
              <a:rPr kumimoji="0" lang="en-US" sz="2800" b="0" i="0" u="none" strike="noStrike" kern="1200" cap="none" spc="0" normalizeH="0" baseline="0" noProof="0" dirty="0">
                <a:ln>
                  <a:noFill/>
                </a:ln>
                <a:solidFill>
                  <a:prstClr val="black"/>
                </a:solidFill>
                <a:effectLst/>
                <a:uLnTx/>
                <a:uFillTx/>
                <a:latin typeface="Calibri"/>
                <a:ea typeface="+mn-ea"/>
                <a:cs typeface="+mn-cs"/>
              </a:rPr>
              <a:t>made up 46% of deaths</a:t>
            </a:r>
          </a:p>
          <a:p>
            <a:pPr marL="457200" marR="0" lvl="0" indent="-4572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Violent causes combined </a:t>
            </a:r>
            <a:r>
              <a:rPr kumimoji="0" lang="en-US" sz="2800" b="0" i="0" u="none" strike="noStrike" kern="1200" cap="none" spc="0" normalizeH="0" baseline="0" noProof="0" dirty="0">
                <a:ln>
                  <a:noFill/>
                </a:ln>
                <a:solidFill>
                  <a:prstClr val="black"/>
                </a:solidFill>
                <a:effectLst/>
                <a:uLnTx/>
                <a:uFillTx/>
                <a:latin typeface="Calibri"/>
                <a:ea typeface="+mn-ea"/>
                <a:cs typeface="+mn-cs"/>
              </a:rPr>
              <a:t>made up 43% of deaths</a:t>
            </a:r>
          </a:p>
          <a:p>
            <a:pPr marL="457200" marR="0" lvl="0" indent="-4572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Other injuries </a:t>
            </a:r>
            <a:r>
              <a:rPr kumimoji="0" lang="en-US" sz="2800" b="0" i="0" u="none" strike="noStrike" kern="1200" cap="none" spc="0" normalizeH="0" baseline="0" noProof="0" dirty="0">
                <a:ln>
                  <a:noFill/>
                </a:ln>
                <a:solidFill>
                  <a:prstClr val="black"/>
                </a:solidFill>
                <a:effectLst/>
                <a:uLnTx/>
                <a:uFillTx/>
                <a:latin typeface="Calibri"/>
                <a:ea typeface="+mn-ea"/>
                <a:cs typeface="+mn-cs"/>
              </a:rPr>
              <a:t>(mostly motor vehicle accidents) made up 12% of deaths</a:t>
            </a:r>
          </a:p>
        </p:txBody>
      </p:sp>
      <p:sp>
        <p:nvSpPr>
          <p:cNvPr id="15" name="TextBox 14"/>
          <p:cNvSpPr txBox="1"/>
          <p:nvPr/>
        </p:nvSpPr>
        <p:spPr>
          <a:xfrm>
            <a:off x="1066800" y="5760573"/>
            <a:ext cx="7772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Data Sources: IDPH Death Certificate Data, 2016-2017</a:t>
            </a:r>
          </a:p>
        </p:txBody>
      </p:sp>
      <p:sp>
        <p:nvSpPr>
          <p:cNvPr id="9" name="TextBox 8">
            <a:extLst>
              <a:ext uri="{FF2B5EF4-FFF2-40B4-BE49-F238E27FC236}">
                <a16:creationId xmlns:a16="http://schemas.microsoft.com/office/drawing/2014/main" id="{CD9AA63A-5AE3-446D-859C-627A9186C2B2}"/>
              </a:ext>
            </a:extLst>
          </p:cNvPr>
          <p:cNvSpPr txBox="1"/>
          <p:nvPr/>
        </p:nvSpPr>
        <p:spPr>
          <a:xfrm>
            <a:off x="1066800" y="6158789"/>
            <a:ext cx="7772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Due to rounding, percentages do not add up to 100%</a:t>
            </a:r>
          </a:p>
        </p:txBody>
      </p:sp>
      <p:pic>
        <p:nvPicPr>
          <p:cNvPr id="5" name="Picture 4">
            <a:extLst>
              <a:ext uri="{FF2B5EF4-FFF2-40B4-BE49-F238E27FC236}">
                <a16:creationId xmlns:a16="http://schemas.microsoft.com/office/drawing/2014/main" id="{83D8D7AC-0720-4D41-8472-1DEEF050FE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736979"/>
            <a:ext cx="6477000" cy="3490730"/>
          </a:xfrm>
          <a:prstGeom prst="rect">
            <a:avLst/>
          </a:prstGeom>
        </p:spPr>
      </p:pic>
    </p:spTree>
    <p:extLst>
      <p:ext uri="{BB962C8B-B14F-4D97-AF65-F5344CB8AC3E}">
        <p14:creationId xmlns:p14="http://schemas.microsoft.com/office/powerpoint/2010/main" val="214497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6049" y="772484"/>
            <a:ext cx="2863850" cy="566822"/>
          </a:xfrm>
          <a:prstGeom prst="rect">
            <a:avLst/>
          </a:prstGeom>
        </p:spPr>
        <p:txBody>
          <a:bodyPr vert="horz" wrap="square" lIns="0" tIns="12700" rIns="0" bIns="0" rtlCol="0" anchor="ctr">
            <a:spAutoFit/>
          </a:bodyPr>
          <a:lstStyle/>
          <a:p>
            <a:pPr marL="12700">
              <a:lnSpc>
                <a:spcPct val="100000"/>
              </a:lnSpc>
              <a:spcBef>
                <a:spcPts val="100"/>
              </a:spcBef>
            </a:pPr>
            <a:r>
              <a:rPr dirty="0"/>
              <a:t>Call</a:t>
            </a:r>
            <a:r>
              <a:rPr spc="-95" dirty="0"/>
              <a:t> </a:t>
            </a:r>
            <a:r>
              <a:rPr dirty="0"/>
              <a:t>Overview</a:t>
            </a:r>
          </a:p>
        </p:txBody>
      </p:sp>
      <p:sp>
        <p:nvSpPr>
          <p:cNvPr id="3" name="object 3"/>
          <p:cNvSpPr txBox="1"/>
          <p:nvPr/>
        </p:nvSpPr>
        <p:spPr>
          <a:xfrm>
            <a:off x="898600" y="1670584"/>
            <a:ext cx="9780903" cy="4858381"/>
          </a:xfrm>
          <a:prstGeom prst="rect">
            <a:avLst/>
          </a:prstGeom>
        </p:spPr>
        <p:txBody>
          <a:bodyPr vert="horz" wrap="square" lIns="0" tIns="109855" rIns="0" bIns="0" rtlCol="0">
            <a:spAutoFit/>
          </a:bodyPr>
          <a:lstStyle/>
          <a:p>
            <a:pPr marL="355600" indent="-342900">
              <a:spcBef>
                <a:spcPts val="865"/>
              </a:spcBef>
              <a:buClr>
                <a:srgbClr val="F58466"/>
              </a:buClr>
              <a:buFont typeface="Arial"/>
              <a:buChar char="•"/>
              <a:tabLst>
                <a:tab pos="354965" algn="l"/>
                <a:tab pos="355600" algn="l"/>
              </a:tabLst>
            </a:pPr>
            <a:r>
              <a:rPr lang="en-US" sz="3200" spc="-15" dirty="0">
                <a:latin typeface="Calibri"/>
                <a:cs typeface="Calibri"/>
              </a:rPr>
              <a:t>Face-to-Face Recap &amp; Awards Recognition</a:t>
            </a:r>
          </a:p>
          <a:p>
            <a:pPr marL="355600" indent="-342900">
              <a:spcBef>
                <a:spcPts val="865"/>
              </a:spcBef>
              <a:buClr>
                <a:srgbClr val="F58466"/>
              </a:buClr>
              <a:buFont typeface="Arial"/>
              <a:buChar char="•"/>
              <a:tabLst>
                <a:tab pos="354965" algn="l"/>
                <a:tab pos="355600" algn="l"/>
              </a:tabLst>
            </a:pPr>
            <a:r>
              <a:rPr lang="en-US" sz="3200" spc="-15" dirty="0">
                <a:latin typeface="Calibri"/>
                <a:cs typeface="Calibri"/>
              </a:rPr>
              <a:t>MNO-Neo Data</a:t>
            </a:r>
          </a:p>
          <a:p>
            <a:pPr marL="355600" indent="-342900">
              <a:spcBef>
                <a:spcPts val="865"/>
              </a:spcBef>
              <a:buClr>
                <a:srgbClr val="F58466"/>
              </a:buClr>
              <a:buFont typeface="Arial"/>
              <a:buChar char="•"/>
              <a:tabLst>
                <a:tab pos="354965" algn="l"/>
                <a:tab pos="355600" algn="l"/>
              </a:tabLst>
            </a:pPr>
            <a:r>
              <a:rPr lang="en-US" sz="3200" spc="-15" dirty="0">
                <a:latin typeface="Calibri"/>
                <a:cs typeface="Calibri"/>
              </a:rPr>
              <a:t>MNO-Neo Teams Panel</a:t>
            </a:r>
          </a:p>
          <a:p>
            <a:pPr marL="812800" lvl="1" indent="-342900">
              <a:spcBef>
                <a:spcPts val="865"/>
              </a:spcBef>
              <a:buClr>
                <a:srgbClr val="F58466"/>
              </a:buClr>
              <a:buFont typeface="Arial"/>
              <a:buChar char="•"/>
              <a:tabLst>
                <a:tab pos="354965" algn="l"/>
                <a:tab pos="355600" algn="l"/>
              </a:tabLst>
            </a:pPr>
            <a:r>
              <a:rPr lang="en-US" sz="3200" spc="-15" dirty="0">
                <a:latin typeface="Calibri"/>
                <a:cs typeface="Calibri"/>
              </a:rPr>
              <a:t>Humboldt Park Health</a:t>
            </a:r>
          </a:p>
          <a:p>
            <a:pPr marL="812800" lvl="1" indent="-342900">
              <a:spcBef>
                <a:spcPts val="865"/>
              </a:spcBef>
              <a:buClr>
                <a:srgbClr val="F58466"/>
              </a:buClr>
              <a:buFont typeface="Arial"/>
              <a:buChar char="•"/>
              <a:tabLst>
                <a:tab pos="354965" algn="l"/>
                <a:tab pos="355600" algn="l"/>
              </a:tabLst>
            </a:pPr>
            <a:r>
              <a:rPr lang="en-US" sz="3200" spc="-15" dirty="0">
                <a:latin typeface="Calibri"/>
                <a:cs typeface="Calibri"/>
              </a:rPr>
              <a:t>Central DuPage Hospital</a:t>
            </a:r>
          </a:p>
          <a:p>
            <a:pPr marL="812800" lvl="1" indent="-342900">
              <a:spcBef>
                <a:spcPts val="865"/>
              </a:spcBef>
              <a:buClr>
                <a:srgbClr val="F58466"/>
              </a:buClr>
              <a:buFont typeface="Arial"/>
              <a:buChar char="•"/>
              <a:tabLst>
                <a:tab pos="354965" algn="l"/>
                <a:tab pos="355600" algn="l"/>
              </a:tabLst>
            </a:pPr>
            <a:r>
              <a:rPr lang="en-US" sz="3200" spc="-15" dirty="0">
                <a:latin typeface="Calibri"/>
                <a:cs typeface="Calibri"/>
              </a:rPr>
              <a:t>SSM Health St. Mary’s and Cardinal Glennon St. Louis</a:t>
            </a:r>
          </a:p>
          <a:p>
            <a:pPr marL="469900" lvl="1">
              <a:spcBef>
                <a:spcPts val="865"/>
              </a:spcBef>
              <a:buClr>
                <a:srgbClr val="F58466"/>
              </a:buClr>
              <a:tabLst>
                <a:tab pos="354965" algn="l"/>
                <a:tab pos="355600" algn="l"/>
              </a:tabLst>
            </a:pPr>
            <a:r>
              <a:rPr lang="en-US" sz="3200" spc="-15" dirty="0">
                <a:latin typeface="Calibri"/>
                <a:cs typeface="Calibri"/>
              </a:rPr>
              <a:t> </a:t>
            </a:r>
          </a:p>
          <a:p>
            <a:pPr marL="355600" indent="-342900">
              <a:spcBef>
                <a:spcPts val="865"/>
              </a:spcBef>
              <a:buClr>
                <a:srgbClr val="F58466"/>
              </a:buClr>
              <a:buFont typeface="Arial"/>
              <a:buChar char="•"/>
              <a:tabLst>
                <a:tab pos="354965" algn="l"/>
                <a:tab pos="355600" algn="l"/>
              </a:tabLst>
            </a:pPr>
            <a:endParaRPr sz="3200" dirty="0">
              <a:latin typeface="Calibri"/>
              <a:cs typeface="Calibri"/>
            </a:endParaRPr>
          </a:p>
        </p:txBody>
      </p:sp>
      <p:sp>
        <p:nvSpPr>
          <p:cNvPr id="4" name="object 4"/>
          <p:cNvSpPr txBox="1"/>
          <p:nvPr/>
        </p:nvSpPr>
        <p:spPr>
          <a:xfrm>
            <a:off x="10020555" y="6430220"/>
            <a:ext cx="110489"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Arial"/>
                <a:cs typeface="Arial"/>
              </a:rPr>
              <a:t>2</a:t>
            </a:r>
            <a:endParaRPr sz="1200">
              <a:latin typeface="Arial"/>
              <a:cs typeface="Arial"/>
            </a:endParaRPr>
          </a:p>
        </p:txBody>
      </p:sp>
    </p:spTree>
    <p:extLst>
      <p:ext uri="{BB962C8B-B14F-4D97-AF65-F5344CB8AC3E}">
        <p14:creationId xmlns:p14="http://schemas.microsoft.com/office/powerpoint/2010/main" val="1476742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A46D-D2DC-45E7-86DB-22071EBEB3B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9" name="Chart 8"/>
          <p:cNvGraphicFramePr/>
          <p:nvPr>
            <p:extLst/>
          </p:nvPr>
        </p:nvGraphicFramePr>
        <p:xfrm>
          <a:off x="609600" y="1588771"/>
          <a:ext cx="6096000" cy="481202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a:spLocks noGrp="1"/>
          </p:cNvSpPr>
          <p:nvPr>
            <p:ph type="title"/>
          </p:nvPr>
        </p:nvSpPr>
        <p:spPr>
          <a:xfrm>
            <a:off x="609600" y="0"/>
            <a:ext cx="10972800" cy="1417638"/>
          </a:xfrm>
        </p:spPr>
        <p:txBody>
          <a:bodyPr>
            <a:normAutofit/>
          </a:bodyPr>
          <a:lstStyle/>
          <a:p>
            <a:r>
              <a:rPr lang="en-US" sz="4000" dirty="0"/>
              <a:t>Pregnancy-Related Mortality Ratio </a:t>
            </a:r>
            <a:br>
              <a:rPr lang="en-US" sz="4000" dirty="0"/>
            </a:br>
            <a:r>
              <a:rPr lang="en-US" sz="4000" dirty="0"/>
              <a:t>by Race/Ethnicity</a:t>
            </a:r>
          </a:p>
        </p:txBody>
      </p:sp>
      <p:sp>
        <p:nvSpPr>
          <p:cNvPr id="8" name="Content Placeholder 2"/>
          <p:cNvSpPr>
            <a:spLocks noGrp="1"/>
          </p:cNvSpPr>
          <p:nvPr>
            <p:ph idx="1"/>
          </p:nvPr>
        </p:nvSpPr>
        <p:spPr>
          <a:xfrm>
            <a:off x="7010400" y="1600201"/>
            <a:ext cx="4572000" cy="4190999"/>
          </a:xfrm>
        </p:spPr>
        <p:txBody>
          <a:bodyPr>
            <a:normAutofit fontScale="92500" lnSpcReduction="10000"/>
          </a:bodyPr>
          <a:lstStyle/>
          <a:p>
            <a:pPr>
              <a:spcAft>
                <a:spcPts val="1000"/>
              </a:spcAft>
            </a:pPr>
            <a:r>
              <a:rPr lang="en-US" sz="2800" dirty="0"/>
              <a:t>Black women were nearly</a:t>
            </a:r>
            <a:r>
              <a:rPr lang="en-US" sz="2800" b="1" dirty="0"/>
              <a:t> three times</a:t>
            </a:r>
            <a:r>
              <a:rPr lang="en-US" sz="2800" dirty="0"/>
              <a:t> as likely as White women to die from a pregnancy-related cause </a:t>
            </a:r>
          </a:p>
          <a:p>
            <a:pPr lvl="1">
              <a:spcAft>
                <a:spcPts val="1000"/>
              </a:spcAft>
            </a:pPr>
            <a:r>
              <a:rPr lang="en-US" sz="2400" dirty="0"/>
              <a:t>In the first report, the Black-White disparity in pregnancy-related mortality was wider </a:t>
            </a:r>
          </a:p>
          <a:p>
            <a:pPr lvl="1"/>
            <a:r>
              <a:rPr lang="en-US" sz="2400" dirty="0"/>
              <a:t>The narrowing of the disparity is due to worsening mortality among white women, </a:t>
            </a:r>
            <a:r>
              <a:rPr lang="en-US" sz="2400" u="sng" dirty="0"/>
              <a:t>not improvements for black women</a:t>
            </a:r>
          </a:p>
        </p:txBody>
      </p:sp>
    </p:spTree>
    <p:extLst>
      <p:ext uri="{BB962C8B-B14F-4D97-AF65-F5344CB8AC3E}">
        <p14:creationId xmlns:p14="http://schemas.microsoft.com/office/powerpoint/2010/main" val="61373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Four Underlying Causes of </a:t>
            </a:r>
            <a:br>
              <a:rPr lang="en-US" dirty="0"/>
            </a:br>
            <a:r>
              <a:rPr lang="en-US" dirty="0"/>
              <a:t>Pregnancy-Related Deaths</a:t>
            </a:r>
          </a:p>
        </p:txBody>
      </p:sp>
      <p:sp>
        <p:nvSpPr>
          <p:cNvPr id="3" name="Slide Number Placeholder 2">
            <a:extLst>
              <a:ext uri="{FF2B5EF4-FFF2-40B4-BE49-F238E27FC236}">
                <a16:creationId xmlns:a16="http://schemas.microsoft.com/office/drawing/2014/main" id="{21F5429A-A3D4-427D-AD38-00BEC535CD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3411D47B-727A-4B34-ADF6-A246824EFAD2}"/>
              </a:ext>
            </a:extLst>
          </p:cNvPr>
          <p:cNvGraphicFramePr>
            <a:graphicFrameLocks noGrp="1"/>
          </p:cNvGraphicFramePr>
          <p:nvPr>
            <p:extLst/>
          </p:nvPr>
        </p:nvGraphicFramePr>
        <p:xfrm>
          <a:off x="304800" y="1790200"/>
          <a:ext cx="11610451" cy="3315199"/>
        </p:xfrm>
        <a:graphic>
          <a:graphicData uri="http://schemas.openxmlformats.org/drawingml/2006/table">
            <a:tbl>
              <a:tblPr firstRow="1" firstCol="1" bandRow="1">
                <a:tableStyleId>{5C22544A-7EE6-4342-B048-85BDC9FD1C3A}</a:tableStyleId>
              </a:tblPr>
              <a:tblGrid>
                <a:gridCol w="7176072">
                  <a:extLst>
                    <a:ext uri="{9D8B030D-6E8A-4147-A177-3AD203B41FA5}">
                      <a16:colId xmlns:a16="http://schemas.microsoft.com/office/drawing/2014/main" val="223884681"/>
                    </a:ext>
                  </a:extLst>
                </a:gridCol>
                <a:gridCol w="2224579">
                  <a:extLst>
                    <a:ext uri="{9D8B030D-6E8A-4147-A177-3AD203B41FA5}">
                      <a16:colId xmlns:a16="http://schemas.microsoft.com/office/drawing/2014/main" val="4404898"/>
                    </a:ext>
                  </a:extLst>
                </a:gridCol>
                <a:gridCol w="2209800">
                  <a:extLst>
                    <a:ext uri="{9D8B030D-6E8A-4147-A177-3AD203B41FA5}">
                      <a16:colId xmlns:a16="http://schemas.microsoft.com/office/drawing/2014/main" val="3822687800"/>
                    </a:ext>
                  </a:extLst>
                </a:gridCol>
              </a:tblGrid>
              <a:tr h="982422">
                <a:tc>
                  <a:txBody>
                    <a:bodyPr/>
                    <a:lstStyle/>
                    <a:p>
                      <a:pPr marL="0" marR="0">
                        <a:lnSpc>
                          <a:spcPct val="107000"/>
                        </a:lnSpc>
                        <a:spcBef>
                          <a:spcPts val="0"/>
                        </a:spcBef>
                        <a:spcAft>
                          <a:spcPts val="0"/>
                        </a:spcAft>
                      </a:pPr>
                      <a:r>
                        <a:rPr lang="en-US" sz="2400" dirty="0">
                          <a:solidFill>
                            <a:schemeClr val="tx2"/>
                          </a:solidFill>
                          <a:effectLst/>
                        </a:rPr>
                        <a:t>Cause of Death Category</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dirty="0">
                          <a:solidFill>
                            <a:schemeClr val="tx2"/>
                          </a:solidFill>
                          <a:effectLst/>
                        </a:rPr>
                        <a:t># Pregnancy-Related Deaths</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dirty="0">
                          <a:solidFill>
                            <a:schemeClr val="tx2"/>
                          </a:solidFill>
                          <a:effectLst/>
                        </a:rPr>
                        <a:t>% Pregnancy-Related Deaths</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494391"/>
                  </a:ext>
                </a:extLst>
              </a:tr>
              <a:tr h="473158">
                <a:tc>
                  <a:txBody>
                    <a:bodyPr/>
                    <a:lstStyle/>
                    <a:p>
                      <a:pPr marL="0" marR="0">
                        <a:lnSpc>
                          <a:spcPct val="107000"/>
                        </a:lnSpc>
                        <a:spcBef>
                          <a:spcPts val="0"/>
                        </a:spcBef>
                        <a:spcAft>
                          <a:spcPts val="0"/>
                        </a:spcAft>
                      </a:pPr>
                      <a:r>
                        <a:rPr lang="en-US" sz="2200" dirty="0">
                          <a:solidFill>
                            <a:schemeClr val="tx1"/>
                          </a:solidFill>
                          <a:effectLst/>
                        </a:rPr>
                        <a:t>Mental Health Conditions (including substance use disorder)</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8DA"/>
                    </a:solidFill>
                  </a:tcPr>
                </a:tc>
                <a:tc>
                  <a:txBody>
                    <a:bodyPr/>
                    <a:lstStyle/>
                    <a:p>
                      <a:pPr marL="0" marR="0" algn="ctr">
                        <a:lnSpc>
                          <a:spcPct val="107000"/>
                        </a:lnSpc>
                        <a:spcBef>
                          <a:spcPts val="0"/>
                        </a:spcBef>
                        <a:spcAft>
                          <a:spcPts val="0"/>
                        </a:spcAft>
                      </a:pPr>
                      <a:r>
                        <a:rPr lang="en-US" sz="2200" dirty="0">
                          <a:solidFill>
                            <a:schemeClr val="tx1"/>
                          </a:solidFill>
                          <a:effectLst/>
                        </a:rPr>
                        <a:t>24</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8DA"/>
                    </a:solidFill>
                  </a:tcPr>
                </a:tc>
                <a:tc>
                  <a:txBody>
                    <a:bodyPr/>
                    <a:lstStyle/>
                    <a:p>
                      <a:pPr marL="0" marR="0" algn="ctr">
                        <a:lnSpc>
                          <a:spcPct val="107000"/>
                        </a:lnSpc>
                        <a:spcBef>
                          <a:spcPts val="0"/>
                        </a:spcBef>
                        <a:spcAft>
                          <a:spcPts val="0"/>
                        </a:spcAft>
                      </a:pPr>
                      <a:r>
                        <a:rPr lang="en-US" sz="2200" dirty="0">
                          <a:solidFill>
                            <a:schemeClr val="tx1"/>
                          </a:solidFill>
                          <a:effectLst/>
                        </a:rPr>
                        <a:t>40%</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8DA"/>
                    </a:solidFill>
                  </a:tcPr>
                </a:tc>
                <a:extLst>
                  <a:ext uri="{0D108BD9-81ED-4DB2-BD59-A6C34878D82A}">
                    <a16:rowId xmlns:a16="http://schemas.microsoft.com/office/drawing/2014/main" val="1335456049"/>
                  </a:ext>
                </a:extLst>
              </a:tr>
              <a:tr h="440145">
                <a:tc>
                  <a:txBody>
                    <a:bodyPr/>
                    <a:lstStyle/>
                    <a:p>
                      <a:pPr marL="0" marR="0">
                        <a:lnSpc>
                          <a:spcPct val="107000"/>
                        </a:lnSpc>
                        <a:spcBef>
                          <a:spcPts val="0"/>
                        </a:spcBef>
                        <a:spcAft>
                          <a:spcPts val="0"/>
                        </a:spcAft>
                      </a:pPr>
                      <a:r>
                        <a:rPr lang="en-US" sz="2200" dirty="0">
                          <a:solidFill>
                            <a:schemeClr val="tx1"/>
                          </a:solidFill>
                          <a:effectLst/>
                        </a:rPr>
                        <a:t>Pre-existing Chronic Medical Condition</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rPr>
                        <a:t>5</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rPr>
                        <a:t>8%</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007946"/>
                  </a:ext>
                </a:extLst>
              </a:tr>
              <a:tr h="473158">
                <a:tc>
                  <a:txBody>
                    <a:bodyPr/>
                    <a:lstStyle/>
                    <a:p>
                      <a:pPr marL="0" marR="0">
                        <a:lnSpc>
                          <a:spcPct val="107000"/>
                        </a:lnSpc>
                        <a:spcBef>
                          <a:spcPts val="0"/>
                        </a:spcBef>
                        <a:spcAft>
                          <a:spcPts val="0"/>
                        </a:spcAft>
                      </a:pPr>
                      <a:r>
                        <a:rPr lang="en-US" sz="2200" dirty="0">
                          <a:solidFill>
                            <a:schemeClr val="tx1"/>
                          </a:solidFill>
                          <a:effectLst/>
                        </a:rPr>
                        <a:t>Hemorrhage</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rPr>
                        <a:t>5</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rPr>
                        <a:t>8%</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3341205"/>
                  </a:ext>
                </a:extLst>
              </a:tr>
              <a:tr h="473158">
                <a:tc>
                  <a:txBody>
                    <a:bodyPr/>
                    <a:lstStyle/>
                    <a:p>
                      <a:pPr marL="0" marR="0">
                        <a:lnSpc>
                          <a:spcPct val="107000"/>
                        </a:lnSpc>
                        <a:spcBef>
                          <a:spcPts val="0"/>
                        </a:spcBef>
                        <a:spcAft>
                          <a:spcPts val="0"/>
                        </a:spcAft>
                      </a:pPr>
                      <a:r>
                        <a:rPr lang="en-US" sz="2200" dirty="0">
                          <a:solidFill>
                            <a:schemeClr val="tx1"/>
                          </a:solidFill>
                          <a:effectLst/>
                        </a:rPr>
                        <a:t>Hypertensive Disorders of Pregnancy</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rPr>
                        <a:t>5</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rPr>
                        <a:t>8%</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9513638"/>
                  </a:ext>
                </a:extLst>
              </a:tr>
              <a:tr h="473158">
                <a:tc>
                  <a:txBody>
                    <a:bodyPr/>
                    <a:lstStyle/>
                    <a:p>
                      <a:pPr marL="0" marR="0">
                        <a:lnSpc>
                          <a:spcPct val="107000"/>
                        </a:lnSpc>
                        <a:spcBef>
                          <a:spcPts val="0"/>
                        </a:spcBef>
                        <a:spcAft>
                          <a:spcPts val="0"/>
                        </a:spcAft>
                      </a:pPr>
                      <a:r>
                        <a:rPr lang="en-US" sz="2200" dirty="0">
                          <a:solidFill>
                            <a:schemeClr val="tx1"/>
                          </a:solidFill>
                          <a:effectLst/>
                        </a:rPr>
                        <a:t>All Other Causes Combined</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rPr>
                        <a:t>21</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200" dirty="0">
                          <a:solidFill>
                            <a:schemeClr val="tx1"/>
                          </a:solidFill>
                          <a:effectLst/>
                        </a:rPr>
                        <a:t>35%</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9537443"/>
                  </a:ext>
                </a:extLst>
              </a:tr>
            </a:tbl>
          </a:graphicData>
        </a:graphic>
      </p:graphicFrame>
      <p:sp>
        <p:nvSpPr>
          <p:cNvPr id="7" name="TextBox 6">
            <a:extLst>
              <a:ext uri="{FF2B5EF4-FFF2-40B4-BE49-F238E27FC236}">
                <a16:creationId xmlns:a16="http://schemas.microsoft.com/office/drawing/2014/main" id="{3FE53A2B-4B27-4855-B2CC-362A3803D418}"/>
              </a:ext>
            </a:extLst>
          </p:cNvPr>
          <p:cNvSpPr txBox="1"/>
          <p:nvPr/>
        </p:nvSpPr>
        <p:spPr>
          <a:xfrm>
            <a:off x="1066800" y="6269429"/>
            <a:ext cx="7772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Due to rounding, percentages do not add up to 100%</a:t>
            </a:r>
          </a:p>
        </p:txBody>
      </p:sp>
    </p:spTree>
    <p:extLst>
      <p:ext uri="{BB962C8B-B14F-4D97-AF65-F5344CB8AC3E}">
        <p14:creationId xmlns:p14="http://schemas.microsoft.com/office/powerpoint/2010/main" val="369867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F424-4E65-4906-9EB0-173B5DB025F9}"/>
              </a:ext>
            </a:extLst>
          </p:cNvPr>
          <p:cNvSpPr>
            <a:spLocks noGrp="1"/>
          </p:cNvSpPr>
          <p:nvPr>
            <p:ph type="title"/>
          </p:nvPr>
        </p:nvSpPr>
        <p:spPr/>
        <p:txBody>
          <a:bodyPr>
            <a:normAutofit fontScale="90000"/>
          </a:bodyPr>
          <a:lstStyle/>
          <a:p>
            <a:r>
              <a:rPr lang="en-US" dirty="0"/>
              <a:t>Types of Substances Involved in Drug Overdose Pregnancy-Associated Deaths</a:t>
            </a:r>
          </a:p>
        </p:txBody>
      </p:sp>
      <p:sp>
        <p:nvSpPr>
          <p:cNvPr id="4" name="Slide Number Placeholder 3">
            <a:extLst>
              <a:ext uri="{FF2B5EF4-FFF2-40B4-BE49-F238E27FC236}">
                <a16:creationId xmlns:a16="http://schemas.microsoft.com/office/drawing/2014/main" id="{8AEF2277-0D62-4077-9AF1-E7BF9A7866A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DE8A797-2DEF-4DD3-94EF-997A61344C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182" y="1524000"/>
            <a:ext cx="10058400" cy="4233431"/>
          </a:xfrm>
          <a:prstGeom prst="rect">
            <a:avLst/>
          </a:prstGeom>
        </p:spPr>
      </p:pic>
      <p:sp>
        <p:nvSpPr>
          <p:cNvPr id="7" name="TextBox 6">
            <a:extLst>
              <a:ext uri="{FF2B5EF4-FFF2-40B4-BE49-F238E27FC236}">
                <a16:creationId xmlns:a16="http://schemas.microsoft.com/office/drawing/2014/main" id="{B7F0B0B9-1B75-4267-B3DA-E0CB284EAB23}"/>
              </a:ext>
            </a:extLst>
          </p:cNvPr>
          <p:cNvSpPr txBox="1"/>
          <p:nvPr/>
        </p:nvSpPr>
        <p:spPr>
          <a:xfrm>
            <a:off x="1066800" y="6212081"/>
            <a:ext cx="7772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Data Sources: IDPH MMRC-V Data, 2016-2017</a:t>
            </a:r>
          </a:p>
        </p:txBody>
      </p:sp>
    </p:spTree>
    <p:extLst>
      <p:ext uri="{BB962C8B-B14F-4D97-AF65-F5344CB8AC3E}">
        <p14:creationId xmlns:p14="http://schemas.microsoft.com/office/powerpoint/2010/main" val="162976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MNO-Neonatal Teams Panel</a:t>
            </a:r>
          </a:p>
        </p:txBody>
      </p:sp>
      <p:sp>
        <p:nvSpPr>
          <p:cNvPr id="3" name="Subtitle 2"/>
          <p:cNvSpPr>
            <a:spLocks noGrp="1"/>
          </p:cNvSpPr>
          <p:nvPr>
            <p:ph type="subTitle" idx="1"/>
          </p:nvPr>
        </p:nvSpPr>
        <p:spPr/>
        <p:txBody>
          <a:bodyPr/>
          <a:lstStyle/>
          <a:p>
            <a:r>
              <a:rPr lang="en-US" dirty="0"/>
              <a:t>Adapting to the changing landscape in 2021</a:t>
            </a:r>
          </a:p>
        </p:txBody>
      </p:sp>
    </p:spTree>
    <p:extLst>
      <p:ext uri="{BB962C8B-B14F-4D97-AF65-F5344CB8AC3E}">
        <p14:creationId xmlns:p14="http://schemas.microsoft.com/office/powerpoint/2010/main" val="86491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MNO-Neonatal Teams Panel</a:t>
            </a:r>
          </a:p>
        </p:txBody>
      </p:sp>
      <p:sp>
        <p:nvSpPr>
          <p:cNvPr id="3" name="Slide Number Placeholder 2"/>
          <p:cNvSpPr>
            <a:spLocks noGrp="1"/>
          </p:cNvSpPr>
          <p:nvPr>
            <p:ph type="sldNum" sz="quarter" idx="10"/>
          </p:nvPr>
        </p:nvSpPr>
        <p:spPr/>
        <p:txBody>
          <a:bodyPr/>
          <a:lstStyle/>
          <a:p>
            <a:fld id="{97033E4B-E3EB-3D46-B2D8-3159663620FA}" type="slidenum">
              <a:rPr lang="en-US" smtClean="0"/>
              <a:t>24</a:t>
            </a:fld>
            <a:endParaRPr lang="en-US"/>
          </a:p>
        </p:txBody>
      </p:sp>
      <p:sp>
        <p:nvSpPr>
          <p:cNvPr id="4" name="Footer Placeholder 3"/>
          <p:cNvSpPr>
            <a:spLocks noGrp="1"/>
          </p:cNvSpPr>
          <p:nvPr>
            <p:ph type="ftr" sz="quarter" idx="11"/>
          </p:nvPr>
        </p:nvSpPr>
        <p:spPr/>
        <p:txBody>
          <a:bodyPr/>
          <a:lstStyle/>
          <a:p>
            <a:pPr algn="l"/>
            <a:r>
              <a:rPr lang="en-US"/>
              <a:t>Illinois Perinatal Quality Collaborative</a:t>
            </a:r>
            <a:endParaRPr lang="en-US" dirty="0"/>
          </a:p>
        </p:txBody>
      </p:sp>
      <p:sp>
        <p:nvSpPr>
          <p:cNvPr id="5" name="Content Placeholder 2"/>
          <p:cNvSpPr txBox="1">
            <a:spLocks/>
          </p:cNvSpPr>
          <p:nvPr/>
        </p:nvSpPr>
        <p:spPr>
          <a:xfrm>
            <a:off x="609600" y="1825625"/>
            <a:ext cx="10972800" cy="4351338"/>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Kenny </a:t>
            </a:r>
            <a:r>
              <a:rPr lang="en-US" sz="3200" dirty="0" err="1"/>
              <a:t>Kronforst</a:t>
            </a:r>
            <a:r>
              <a:rPr lang="en-US" sz="3200" dirty="0"/>
              <a:t> MD, MPH, MS from Humboldt Park Health</a:t>
            </a:r>
          </a:p>
          <a:p>
            <a:r>
              <a:rPr lang="en-US" sz="3200" dirty="0"/>
              <a:t>Rita Brennan DNP, RNC-NIC, APN/CNS from Central DuPage Hospital</a:t>
            </a:r>
          </a:p>
          <a:p>
            <a:r>
              <a:rPr lang="en-US" sz="3200" dirty="0"/>
              <a:t>Becky </a:t>
            </a:r>
            <a:r>
              <a:rPr lang="en-US" sz="3200" dirty="0" err="1"/>
              <a:t>Boedeker</a:t>
            </a:r>
            <a:r>
              <a:rPr lang="en-US" sz="3200" dirty="0"/>
              <a:t> MSN, Jessica Engel MSW, and Emily Johnson MSW from SSM St. Mary’s and Cardinal Glennon St. Louis</a:t>
            </a:r>
          </a:p>
          <a:p>
            <a:endParaRPr lang="en-US" sz="3200" dirty="0"/>
          </a:p>
          <a:p>
            <a:endParaRPr lang="en-US" sz="3200" dirty="0"/>
          </a:p>
        </p:txBody>
      </p:sp>
      <p:sp>
        <p:nvSpPr>
          <p:cNvPr id="6" name="Rectangle 1"/>
          <p:cNvSpPr>
            <a:spLocks noChangeArrowheads="1"/>
          </p:cNvSpPr>
          <p:nvPr/>
        </p:nvSpPr>
        <p:spPr bwMode="auto">
          <a:xfrm>
            <a:off x="-1785257" y="22206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D5156"/>
                </a:solidFill>
                <a:effectLst/>
                <a:latin typeface="Roboto"/>
              </a:rPr>
              <a:t>DNP, RNC-NIC, APN/CNS</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5264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3F1EB5-7AB5-43C3-A8A7-B181FAA2DC65}"/>
              </a:ext>
            </a:extLst>
          </p:cNvPr>
          <p:cNvSpPr>
            <a:spLocks noGrp="1"/>
          </p:cNvSpPr>
          <p:nvPr>
            <p:ph type="title"/>
          </p:nvPr>
        </p:nvSpPr>
        <p:spPr/>
        <p:txBody>
          <a:bodyPr/>
          <a:lstStyle/>
          <a:p>
            <a:r>
              <a:rPr lang="en-US" dirty="0"/>
              <a:t>Questions</a:t>
            </a:r>
          </a:p>
        </p:txBody>
      </p:sp>
      <p:sp>
        <p:nvSpPr>
          <p:cNvPr id="12" name="Content Placeholder 11">
            <a:extLst>
              <a:ext uri="{FF2B5EF4-FFF2-40B4-BE49-F238E27FC236}">
                <a16:creationId xmlns:a16="http://schemas.microsoft.com/office/drawing/2014/main" id="{8855A257-40BC-4390-9373-C8F471E418D2}"/>
              </a:ext>
            </a:extLst>
          </p:cNvPr>
          <p:cNvSpPr>
            <a:spLocks noGrp="1"/>
          </p:cNvSpPr>
          <p:nvPr>
            <p:ph idx="1"/>
          </p:nvPr>
        </p:nvSpPr>
        <p:spPr/>
        <p:txBody>
          <a:bodyPr/>
          <a:lstStyle/>
          <a:p>
            <a:r>
              <a:rPr lang="en-US" dirty="0"/>
              <a:t>Type your questions for the panelists in the Chat Box</a:t>
            </a:r>
          </a:p>
          <a:p>
            <a:r>
              <a:rPr lang="en-US" dirty="0"/>
              <a:t>We will ask them to respond when all 3 of the panels have presented</a:t>
            </a:r>
          </a:p>
          <a:p>
            <a:pPr marL="0" indent="0">
              <a:buNone/>
            </a:pPr>
            <a:endParaRPr lang="en-US" dirty="0"/>
          </a:p>
        </p:txBody>
      </p:sp>
    </p:spTree>
    <p:extLst>
      <p:ext uri="{BB962C8B-B14F-4D97-AF65-F5344CB8AC3E}">
        <p14:creationId xmlns:p14="http://schemas.microsoft.com/office/powerpoint/2010/main" val="189056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1BE7-660B-6B40-880B-4049D71C0608}"/>
              </a:ext>
            </a:extLst>
          </p:cNvPr>
          <p:cNvSpPr>
            <a:spLocks noGrp="1"/>
          </p:cNvSpPr>
          <p:nvPr>
            <p:ph type="ctrTitle"/>
          </p:nvPr>
        </p:nvSpPr>
        <p:spPr>
          <a:xfrm>
            <a:off x="4110052" y="1122363"/>
            <a:ext cx="7458068" cy="2387600"/>
          </a:xfrm>
        </p:spPr>
        <p:txBody>
          <a:bodyPr/>
          <a:lstStyle/>
          <a:p>
            <a:r>
              <a:rPr lang="en-US" dirty="0">
                <a:solidFill>
                  <a:srgbClr val="0070C0"/>
                </a:solidFill>
              </a:rPr>
              <a:t>HPH MNO Initiative </a:t>
            </a:r>
          </a:p>
        </p:txBody>
      </p:sp>
      <p:sp>
        <p:nvSpPr>
          <p:cNvPr id="3" name="Subtitle 2">
            <a:extLst>
              <a:ext uri="{FF2B5EF4-FFF2-40B4-BE49-F238E27FC236}">
                <a16:creationId xmlns:a16="http://schemas.microsoft.com/office/drawing/2014/main" id="{42313B53-6D9C-964C-A106-C810CBED2D79}"/>
              </a:ext>
            </a:extLst>
          </p:cNvPr>
          <p:cNvSpPr>
            <a:spLocks noGrp="1"/>
          </p:cNvSpPr>
          <p:nvPr>
            <p:ph type="subTitle" idx="1"/>
          </p:nvPr>
        </p:nvSpPr>
        <p:spPr>
          <a:xfrm>
            <a:off x="5229224" y="3602038"/>
            <a:ext cx="5438775" cy="1655762"/>
          </a:xfrm>
        </p:spPr>
        <p:txBody>
          <a:bodyPr/>
          <a:lstStyle/>
          <a:p>
            <a:r>
              <a:rPr lang="en-US" dirty="0"/>
              <a:t>The Marijuana Dilemma: What to do when </a:t>
            </a:r>
            <a:r>
              <a:rPr lang="en-US" i="1" dirty="0"/>
              <a:t>everybody is doing it…</a:t>
            </a:r>
          </a:p>
          <a:p>
            <a:r>
              <a:rPr lang="en-US" dirty="0"/>
              <a:t>Kenny D. Kronforst, MD, MPH, MS</a:t>
            </a:r>
          </a:p>
        </p:txBody>
      </p:sp>
      <p:pic>
        <p:nvPicPr>
          <p:cNvPr id="6" name="Picture 5" descr="Graphical user interface&#10;&#10;Description automatically generated with low confidence">
            <a:extLst>
              <a:ext uri="{FF2B5EF4-FFF2-40B4-BE49-F238E27FC236}">
                <a16:creationId xmlns:a16="http://schemas.microsoft.com/office/drawing/2014/main" id="{FB01366A-6467-A74C-9EE4-2E0826977B25}"/>
              </a:ext>
            </a:extLst>
          </p:cNvPr>
          <p:cNvPicPr>
            <a:picLocks noChangeAspect="1"/>
          </p:cNvPicPr>
          <p:nvPr/>
        </p:nvPicPr>
        <p:blipFill>
          <a:blip r:embed="rId2"/>
          <a:stretch>
            <a:fillRect/>
          </a:stretch>
        </p:blipFill>
        <p:spPr>
          <a:xfrm>
            <a:off x="306388" y="931010"/>
            <a:ext cx="4322762" cy="4995979"/>
          </a:xfrm>
          <a:prstGeom prst="rect">
            <a:avLst/>
          </a:prstGeom>
        </p:spPr>
      </p:pic>
    </p:spTree>
    <p:extLst>
      <p:ext uri="{BB962C8B-B14F-4D97-AF65-F5344CB8AC3E}">
        <p14:creationId xmlns:p14="http://schemas.microsoft.com/office/powerpoint/2010/main" val="4040032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2F9630-A622-5B47-9649-A873D4F154EA}"/>
              </a:ext>
            </a:extLst>
          </p:cNvPr>
          <p:cNvSpPr>
            <a:spLocks noGrp="1"/>
          </p:cNvSpPr>
          <p:nvPr>
            <p:ph type="title"/>
          </p:nvPr>
        </p:nvSpPr>
        <p:spPr>
          <a:xfrm>
            <a:off x="957263" y="228600"/>
            <a:ext cx="9159457" cy="1198756"/>
          </a:xfrm>
        </p:spPr>
        <p:txBody>
          <a:bodyPr/>
          <a:lstStyle/>
          <a:p>
            <a:r>
              <a:rPr lang="en-US" b="1" dirty="0">
                <a:solidFill>
                  <a:srgbClr val="0070C0"/>
                </a:solidFill>
              </a:rPr>
              <a:t>2019 MNO Activities</a:t>
            </a:r>
          </a:p>
        </p:txBody>
      </p:sp>
      <p:sp>
        <p:nvSpPr>
          <p:cNvPr id="4" name="Content Placeholder 3">
            <a:extLst>
              <a:ext uri="{FF2B5EF4-FFF2-40B4-BE49-F238E27FC236}">
                <a16:creationId xmlns:a16="http://schemas.microsoft.com/office/drawing/2014/main" id="{38D503EB-EAE5-0747-85B2-1B4D1F9B6A35}"/>
              </a:ext>
            </a:extLst>
          </p:cNvPr>
          <p:cNvSpPr>
            <a:spLocks noGrp="1"/>
          </p:cNvSpPr>
          <p:nvPr>
            <p:ph idx="1"/>
          </p:nvPr>
        </p:nvSpPr>
        <p:spPr>
          <a:xfrm>
            <a:off x="1243013" y="1600200"/>
            <a:ext cx="8586787" cy="4210012"/>
          </a:xfrm>
        </p:spPr>
        <p:txBody>
          <a:bodyPr>
            <a:normAutofit fontScale="92500" lnSpcReduction="10000"/>
          </a:bodyPr>
          <a:lstStyle/>
          <a:p>
            <a:r>
              <a:rPr lang="en-US" dirty="0"/>
              <a:t>Nurse/provider training on ESC approach</a:t>
            </a:r>
          </a:p>
          <a:p>
            <a:pPr lvl="1"/>
            <a:r>
              <a:rPr lang="en-US" dirty="0"/>
              <a:t>Transition out of using Finnegan scoring tool</a:t>
            </a:r>
          </a:p>
          <a:p>
            <a:r>
              <a:rPr lang="en-US" dirty="0"/>
              <a:t>Re-focus on non-pharmacologic care</a:t>
            </a:r>
          </a:p>
          <a:p>
            <a:r>
              <a:rPr lang="en-US" dirty="0"/>
              <a:t>Participation in bedside huddles for escalation of care</a:t>
            </a:r>
          </a:p>
          <a:p>
            <a:r>
              <a:rPr lang="en-US" dirty="0"/>
              <a:t>Pharmacologic therapy approach</a:t>
            </a:r>
          </a:p>
          <a:p>
            <a:pPr lvl="1"/>
            <a:r>
              <a:rPr lang="en-US" dirty="0"/>
              <a:t>Prn’s versus continuous infusion</a:t>
            </a:r>
          </a:p>
          <a:p>
            <a:pPr lvl="1"/>
            <a:r>
              <a:rPr lang="en-US" dirty="0"/>
              <a:t>Standardizing medical management </a:t>
            </a:r>
          </a:p>
          <a:p>
            <a:r>
              <a:rPr lang="en-US" dirty="0"/>
              <a:t>Maternal involvement in cares/breastmilk provision</a:t>
            </a:r>
          </a:p>
          <a:p>
            <a:r>
              <a:rPr lang="en-US" dirty="0"/>
              <a:t>Proper </a:t>
            </a:r>
            <a:r>
              <a:rPr lang="en-US" u="sng" dirty="0"/>
              <a:t>documentation</a:t>
            </a:r>
            <a:r>
              <a:rPr lang="en-US" dirty="0"/>
              <a:t> of infant needs and medical team response</a:t>
            </a:r>
          </a:p>
        </p:txBody>
      </p:sp>
    </p:spTree>
    <p:extLst>
      <p:ext uri="{BB962C8B-B14F-4D97-AF65-F5344CB8AC3E}">
        <p14:creationId xmlns:p14="http://schemas.microsoft.com/office/powerpoint/2010/main" val="197248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465" y="152401"/>
            <a:ext cx="9096375" cy="838199"/>
          </a:xfrm>
        </p:spPr>
        <p:txBody>
          <a:bodyPr/>
          <a:lstStyle/>
          <a:p>
            <a:r>
              <a:rPr lang="en-US" b="1" dirty="0">
                <a:solidFill>
                  <a:srgbClr val="0070C0"/>
                </a:solidFill>
              </a:rPr>
              <a:t>MNO at HPH</a:t>
            </a:r>
          </a:p>
        </p:txBody>
      </p:sp>
      <p:sp>
        <p:nvSpPr>
          <p:cNvPr id="3" name="Content Placeholder 2"/>
          <p:cNvSpPr>
            <a:spLocks noGrp="1"/>
          </p:cNvSpPr>
          <p:nvPr>
            <p:ph idx="1"/>
          </p:nvPr>
        </p:nvSpPr>
        <p:spPr>
          <a:xfrm>
            <a:off x="1343025" y="1104904"/>
            <a:ext cx="9096375" cy="5486400"/>
          </a:xfrm>
        </p:spPr>
        <p:txBody>
          <a:bodyPr>
            <a:noAutofit/>
          </a:bodyPr>
          <a:lstStyle/>
          <a:p>
            <a:pPr lvl="0"/>
            <a:r>
              <a:rPr lang="en-US" sz="2000" dirty="0"/>
              <a:t>3 babies met criteria (P96.1 Neonatal withdrawal symptoms from maternal use of drugs of addiction and P04.49 Newborn affected by maternal use of other drugs of addiction) in 2019 and 2020 (thru June) of 505 possible newborns.</a:t>
            </a:r>
          </a:p>
          <a:p>
            <a:pPr lvl="0"/>
            <a:r>
              <a:rPr lang="en-US" sz="2000" dirty="0"/>
              <a:t>Screening tool created in CPN</a:t>
            </a:r>
          </a:p>
          <a:p>
            <a:pPr marL="0" indent="0">
              <a:buNone/>
            </a:pPr>
            <a:endParaRPr lang="en-US" sz="1300" dirty="0"/>
          </a:p>
        </p:txBody>
      </p:sp>
      <p:sp>
        <p:nvSpPr>
          <p:cNvPr id="4" name="Content Placeholder 2"/>
          <p:cNvSpPr txBox="1">
            <a:spLocks/>
          </p:cNvSpPr>
          <p:nvPr/>
        </p:nvSpPr>
        <p:spPr>
          <a:xfrm>
            <a:off x="2133600" y="1905000"/>
            <a:ext cx="8077200" cy="4438612"/>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28600" marR="0" lvl="0" indent="-228600" algn="l" defTabSz="457200" rtl="0" eaLnBrk="1" fontAlgn="auto" latinLnBrk="0" hangingPunct="1">
              <a:lnSpc>
                <a:spcPct val="100000"/>
              </a:lnSpc>
              <a:spcBef>
                <a:spcPct val="20000"/>
              </a:spcBef>
              <a:spcAft>
                <a:spcPts val="0"/>
              </a:spcAft>
              <a:buClr>
                <a:srgbClr val="0070C0"/>
              </a:buClr>
              <a:buSzPct val="95000"/>
              <a:buFont typeface="Wingdings" pitchFamily="2" charset="2"/>
              <a:buChar char="v"/>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08702" y="2620323"/>
            <a:ext cx="6708258" cy="397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857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D876-801C-5448-80F7-DE18B81A88F9}"/>
              </a:ext>
            </a:extLst>
          </p:cNvPr>
          <p:cNvSpPr>
            <a:spLocks noGrp="1"/>
          </p:cNvSpPr>
          <p:nvPr>
            <p:ph type="title"/>
          </p:nvPr>
        </p:nvSpPr>
        <p:spPr/>
        <p:txBody>
          <a:bodyPr/>
          <a:lstStyle/>
          <a:p>
            <a:r>
              <a:rPr lang="en-US" b="1" dirty="0">
                <a:solidFill>
                  <a:srgbClr val="0070C0"/>
                </a:solidFill>
              </a:rPr>
              <a:t>MNO at HPH</a:t>
            </a:r>
            <a:endParaRPr lang="en-US" dirty="0"/>
          </a:p>
        </p:txBody>
      </p:sp>
      <p:sp>
        <p:nvSpPr>
          <p:cNvPr id="3" name="Content Placeholder 2">
            <a:extLst>
              <a:ext uri="{FF2B5EF4-FFF2-40B4-BE49-F238E27FC236}">
                <a16:creationId xmlns:a16="http://schemas.microsoft.com/office/drawing/2014/main" id="{22C24CD7-DB4A-8345-8539-504F840D6EF5}"/>
              </a:ext>
            </a:extLst>
          </p:cNvPr>
          <p:cNvSpPr>
            <a:spLocks noGrp="1"/>
          </p:cNvSpPr>
          <p:nvPr>
            <p:ph idx="1"/>
          </p:nvPr>
        </p:nvSpPr>
        <p:spPr/>
        <p:txBody>
          <a:bodyPr/>
          <a:lstStyle/>
          <a:p>
            <a:r>
              <a:rPr lang="en-US" dirty="0"/>
              <a:t>All babies were high-risk per maternal reporting</a:t>
            </a:r>
          </a:p>
          <a:p>
            <a:pPr lvl="1"/>
            <a:r>
              <a:rPr lang="en-US" dirty="0"/>
              <a:t>One tested positive for opioid exposure, 2 for cocaine exposure</a:t>
            </a:r>
          </a:p>
          <a:p>
            <a:r>
              <a:rPr lang="en-US" dirty="0"/>
              <a:t>All were treated using ESC methodology</a:t>
            </a:r>
          </a:p>
          <a:p>
            <a:r>
              <a:rPr lang="en-US" dirty="0"/>
              <a:t>None required medical management</a:t>
            </a:r>
          </a:p>
          <a:p>
            <a:r>
              <a:rPr lang="en-US" dirty="0"/>
              <a:t>All were placed into DCFS custody</a:t>
            </a:r>
          </a:p>
        </p:txBody>
      </p:sp>
    </p:spTree>
    <p:extLst>
      <p:ext uri="{BB962C8B-B14F-4D97-AF65-F5344CB8AC3E}">
        <p14:creationId xmlns:p14="http://schemas.microsoft.com/office/powerpoint/2010/main" val="355883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Face-to-Face by the Numbers</a:t>
            </a:r>
          </a:p>
        </p:txBody>
      </p:sp>
      <p:sp>
        <p:nvSpPr>
          <p:cNvPr id="3" name="Content Placeholder 2"/>
          <p:cNvSpPr>
            <a:spLocks noGrp="1"/>
          </p:cNvSpPr>
          <p:nvPr>
            <p:ph idx="1"/>
          </p:nvPr>
        </p:nvSpPr>
        <p:spPr/>
        <p:txBody>
          <a:bodyPr>
            <a:normAutofit/>
          </a:bodyPr>
          <a:lstStyle/>
          <a:p>
            <a:r>
              <a:rPr lang="en-US" sz="3200" dirty="0"/>
              <a:t>&gt;250 attendees on the Neonatal day</a:t>
            </a:r>
          </a:p>
          <a:p>
            <a:r>
              <a:rPr lang="en-US" sz="3200" dirty="0"/>
              <a:t>21 Neonatal Team Storyboards submitted</a:t>
            </a:r>
          </a:p>
          <a:p>
            <a:r>
              <a:rPr lang="en-US" sz="3200" dirty="0"/>
              <a:t>58 Stealing Shamelessly/Sharing Seamlessly submissions</a:t>
            </a:r>
          </a:p>
          <a:p>
            <a:r>
              <a:rPr lang="en-US" sz="3200" dirty="0"/>
              <a:t>6 MNO-Neonatal Teams received the QI Excellence Award!</a:t>
            </a:r>
          </a:p>
          <a:p>
            <a:endParaRPr lang="en-US" sz="3200" dirty="0"/>
          </a:p>
          <a:p>
            <a:pPr marL="0" indent="0" algn="ctr">
              <a:buNone/>
            </a:pPr>
            <a:r>
              <a:rPr lang="en-US" sz="3200" dirty="0"/>
              <a:t>Put 1 thing that you liked about F2F, followed by 1 thing that you wish we would improve for next time in the Chat!</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92692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66CC9F-AF4D-1442-9E8E-5D255F386101}"/>
              </a:ext>
            </a:extLst>
          </p:cNvPr>
          <p:cNvSpPr>
            <a:spLocks noGrp="1"/>
          </p:cNvSpPr>
          <p:nvPr>
            <p:ph type="title"/>
          </p:nvPr>
        </p:nvSpPr>
        <p:spPr>
          <a:xfrm>
            <a:off x="838200" y="205543"/>
            <a:ext cx="10515600" cy="1127122"/>
          </a:xfrm>
        </p:spPr>
        <p:txBody>
          <a:bodyPr>
            <a:normAutofit fontScale="90000"/>
          </a:bodyPr>
          <a:lstStyle/>
          <a:p>
            <a:r>
              <a:rPr lang="en-US" dirty="0">
                <a:solidFill>
                  <a:srgbClr val="0070C0"/>
                </a:solidFill>
              </a:rPr>
              <a:t>MNO Sustainability and Beyond- </a:t>
            </a:r>
            <a:br>
              <a:rPr lang="en-US" dirty="0">
                <a:solidFill>
                  <a:srgbClr val="0070C0"/>
                </a:solidFill>
              </a:rPr>
            </a:br>
            <a:r>
              <a:rPr lang="en-US" i="1" dirty="0">
                <a:solidFill>
                  <a:srgbClr val="0070C0"/>
                </a:solidFill>
              </a:rPr>
              <a:t>The Marijuana Issue</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00487AAA-7D3F-DA40-9904-712882647AC4}"/>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1504110"/>
            <a:ext cx="4645123" cy="1924890"/>
          </a:xfrm>
          <a:ln>
            <a:solidFill>
              <a:schemeClr val="tx1"/>
            </a:solidFill>
          </a:ln>
        </p:spPr>
      </p:pic>
      <p:pic>
        <p:nvPicPr>
          <p:cNvPr id="10" name="Content Placeholder 9" descr="Text&#10;&#10;Description automatically generated">
            <a:extLst>
              <a:ext uri="{FF2B5EF4-FFF2-40B4-BE49-F238E27FC236}">
                <a16:creationId xmlns:a16="http://schemas.microsoft.com/office/drawing/2014/main" id="{6DBDBD62-696C-5D48-9890-AEE10DBE8F6D}"/>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838200" y="3600446"/>
            <a:ext cx="3111320" cy="2651125"/>
          </a:xfrm>
        </p:spPr>
      </p:pic>
      <p:cxnSp>
        <p:nvCxnSpPr>
          <p:cNvPr id="12" name="Straight Arrow Connector 11">
            <a:extLst>
              <a:ext uri="{FF2B5EF4-FFF2-40B4-BE49-F238E27FC236}">
                <a16:creationId xmlns:a16="http://schemas.microsoft.com/office/drawing/2014/main" id="{D0114121-E43D-304A-9E3C-83CFE3169E19}"/>
              </a:ext>
            </a:extLst>
          </p:cNvPr>
          <p:cNvCxnSpPr>
            <a:cxnSpLocks/>
          </p:cNvCxnSpPr>
          <p:nvPr/>
        </p:nvCxnSpPr>
        <p:spPr>
          <a:xfrm flipH="1">
            <a:off x="3814762" y="4114796"/>
            <a:ext cx="909631"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186168-683D-B34E-9705-4E88FF115AFD}"/>
              </a:ext>
            </a:extLst>
          </p:cNvPr>
          <p:cNvCxnSpPr>
            <a:cxnSpLocks/>
          </p:cNvCxnSpPr>
          <p:nvPr/>
        </p:nvCxnSpPr>
        <p:spPr>
          <a:xfrm flipH="1">
            <a:off x="3767133" y="4953002"/>
            <a:ext cx="971548"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ED51A1-CC42-094F-8510-977AE107063C}"/>
              </a:ext>
            </a:extLst>
          </p:cNvPr>
          <p:cNvSpPr txBox="1"/>
          <p:nvPr/>
        </p:nvSpPr>
        <p:spPr>
          <a:xfrm>
            <a:off x="5710688" y="1516565"/>
            <a:ext cx="6245524" cy="49398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Tackling universal screening versus targeting high-risk mothers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ACOG 2017- early universal screening with brief intervention/referral; urine drug screening only with consent and compliance with state laws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Anecdotal increase in (+) marijuana cases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Reporting to DCFS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Variable engagement with patient, unclear criteria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Unclear consequences (short and long term)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Unclear follow-up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Supporting our moms and babies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Care note, education (not standard)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Referrals for treatment, therapy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New outpatient behavioral health clinic</a:t>
            </a:r>
          </a:p>
        </p:txBody>
      </p:sp>
    </p:spTree>
    <p:extLst>
      <p:ext uri="{BB962C8B-B14F-4D97-AF65-F5344CB8AC3E}">
        <p14:creationId xmlns:p14="http://schemas.microsoft.com/office/powerpoint/2010/main" val="4214611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28653" y="2514600"/>
            <a:ext cx="3967348" cy="1295400"/>
          </a:xfrm>
        </p:spPr>
        <p:txBody>
          <a:bodyPr>
            <a:normAutofit fontScale="90000"/>
          </a:bodyPr>
          <a:lstStyle/>
          <a:p>
            <a:r>
              <a:rPr lang="en-US" dirty="0"/>
              <a:t>Mother &amp; Newborns Affected by Opioids Update</a:t>
            </a:r>
            <a:r>
              <a:rPr lang="en-US" sz="1600" dirty="0"/>
              <a:t/>
            </a:r>
            <a:br>
              <a:rPr lang="en-US" sz="1600" dirty="0"/>
            </a:br>
            <a:r>
              <a:rPr lang="en-US" dirty="0"/>
              <a:t/>
            </a:r>
            <a:br>
              <a:rPr lang="en-US" dirty="0"/>
            </a:br>
            <a:r>
              <a:rPr lang="en-US" sz="1600" dirty="0"/>
              <a:t>Sponsored by Illinois Perinatal Quality Committee</a:t>
            </a:r>
            <a:endParaRPr lang="en-US" dirty="0"/>
          </a:p>
        </p:txBody>
      </p:sp>
      <p:sp>
        <p:nvSpPr>
          <p:cNvPr id="5" name="Subtitle 4"/>
          <p:cNvSpPr>
            <a:spLocks noGrp="1"/>
          </p:cNvSpPr>
          <p:nvPr>
            <p:ph type="subTitle" idx="1"/>
          </p:nvPr>
        </p:nvSpPr>
        <p:spPr>
          <a:xfrm>
            <a:off x="2128652" y="4343401"/>
            <a:ext cx="5638800" cy="1275205"/>
          </a:xfrm>
        </p:spPr>
        <p:txBody>
          <a:bodyPr/>
          <a:lstStyle/>
          <a:p>
            <a:r>
              <a:rPr lang="en-US" dirty="0"/>
              <a:t>Presented to:  ILPQC Neonatal Team</a:t>
            </a:r>
          </a:p>
          <a:p>
            <a:r>
              <a:rPr lang="en-US" dirty="0"/>
              <a:t>Date: June 7, 2021</a:t>
            </a:r>
          </a:p>
          <a:p>
            <a:r>
              <a:rPr lang="en-US" dirty="0"/>
              <a:t>Presenter: Rita Brennan, DNP, RNC, APN/CNS, CPHQ</a:t>
            </a:r>
          </a:p>
          <a:p>
            <a:endParaRPr lang="en-US" dirty="0"/>
          </a:p>
        </p:txBody>
      </p:sp>
    </p:spTree>
    <p:extLst>
      <p:ext uri="{BB962C8B-B14F-4D97-AF65-F5344CB8AC3E}">
        <p14:creationId xmlns:p14="http://schemas.microsoft.com/office/powerpoint/2010/main" val="3795317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F6E6A4-1A96-4CFE-BD88-DC01869FE384}"/>
              </a:ext>
            </a:extLst>
          </p:cNvPr>
          <p:cNvSpPr>
            <a:spLocks noGrp="1"/>
          </p:cNvSpPr>
          <p:nvPr>
            <p:ph type="title"/>
          </p:nvPr>
        </p:nvSpPr>
        <p:spPr/>
        <p:txBody>
          <a:bodyPr/>
          <a:lstStyle/>
          <a:p>
            <a:r>
              <a:rPr lang="en-US" dirty="0"/>
              <a:t>MNO</a:t>
            </a:r>
          </a:p>
        </p:txBody>
      </p:sp>
      <p:sp>
        <p:nvSpPr>
          <p:cNvPr id="8" name="Text Placeholder 7">
            <a:extLst>
              <a:ext uri="{FF2B5EF4-FFF2-40B4-BE49-F238E27FC236}">
                <a16:creationId xmlns:a16="http://schemas.microsoft.com/office/drawing/2014/main" id="{CA5BB113-8EB7-46A6-9D1B-DDFB1C9754EA}"/>
              </a:ext>
            </a:extLst>
          </p:cNvPr>
          <p:cNvSpPr>
            <a:spLocks noGrp="1"/>
          </p:cNvSpPr>
          <p:nvPr>
            <p:ph type="body" sz="quarter" idx="13"/>
          </p:nvPr>
        </p:nvSpPr>
        <p:spPr/>
        <p:txBody>
          <a:bodyPr/>
          <a:lstStyle/>
          <a:p>
            <a:r>
              <a:rPr lang="en-US" dirty="0"/>
              <a:t>LOS &amp; Charges per case</a:t>
            </a:r>
          </a:p>
        </p:txBody>
      </p:sp>
      <p:graphicFrame>
        <p:nvGraphicFramePr>
          <p:cNvPr id="10" name="Content Placeholder 9">
            <a:extLst>
              <a:ext uri="{FF2B5EF4-FFF2-40B4-BE49-F238E27FC236}">
                <a16:creationId xmlns:a16="http://schemas.microsoft.com/office/drawing/2014/main" id="{109D3277-F89A-4999-80E5-DE14297280C2}"/>
              </a:ext>
            </a:extLst>
          </p:cNvPr>
          <p:cNvGraphicFramePr>
            <a:graphicFrameLocks noGrp="1"/>
          </p:cNvGraphicFramePr>
          <p:nvPr>
            <p:ph sz="half" idx="1"/>
          </p:nvPr>
        </p:nvGraphicFramePr>
        <p:xfrm>
          <a:off x="2328864" y="1386841"/>
          <a:ext cx="3767137" cy="4092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F95C4259-5DCD-47AF-8675-BE3B47FE3314}"/>
              </a:ext>
            </a:extLst>
          </p:cNvPr>
          <p:cNvGraphicFramePr>
            <a:graphicFrameLocks noGrp="1"/>
          </p:cNvGraphicFramePr>
          <p:nvPr>
            <p:ph sz="half" idx="2"/>
          </p:nvPr>
        </p:nvGraphicFramePr>
        <p:xfrm>
          <a:off x="6113770" y="1386841"/>
          <a:ext cx="4114799" cy="40925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894DFD2-94E8-4694-8217-2CFD80F016AF}"/>
              </a:ext>
            </a:extLst>
          </p:cNvPr>
          <p:cNvSpPr txBox="1"/>
          <p:nvPr/>
        </p:nvSpPr>
        <p:spPr>
          <a:xfrm>
            <a:off x="2328864" y="5494655"/>
            <a:ext cx="7899705" cy="525145"/>
          </a:xfrm>
          <a:prstGeom prst="rect">
            <a:avLst/>
          </a:prstGeom>
          <a:noFill/>
        </p:spPr>
        <p:txBody>
          <a:bodyPr wrap="square" lIns="0" tIns="0" rIns="0" bIns="0" rtlCol="0">
            <a:noAutofit/>
          </a:bodyPr>
          <a:lstStyle/>
          <a:p>
            <a:pPr>
              <a:lnSpc>
                <a:spcPct val="90000"/>
              </a:lnSpc>
              <a:spcBef>
                <a:spcPts val="600"/>
              </a:spcBef>
            </a:pPr>
            <a:r>
              <a:rPr lang="en-US" sz="1850" spc="-50" dirty="0">
                <a:solidFill>
                  <a:srgbClr val="54585A"/>
                </a:solidFill>
                <a:latin typeface="Calibri"/>
              </a:rPr>
              <a:t>CY 21, 3 infants met criteria. 2 infants remained on Mother-Baby with LOS 5 days.  1 infant &gt; 35 wks. gestation required NICU care unrelated to withdrawal</a:t>
            </a:r>
          </a:p>
        </p:txBody>
      </p:sp>
    </p:spTree>
    <p:extLst>
      <p:ext uri="{BB962C8B-B14F-4D97-AF65-F5344CB8AC3E}">
        <p14:creationId xmlns:p14="http://schemas.microsoft.com/office/powerpoint/2010/main" val="1420391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2B9A22A-1346-4279-ABA6-26BFB7C9C10D}"/>
              </a:ext>
            </a:extLst>
          </p:cNvPr>
          <p:cNvSpPr>
            <a:spLocks noGrp="1"/>
          </p:cNvSpPr>
          <p:nvPr>
            <p:ph type="title"/>
          </p:nvPr>
        </p:nvSpPr>
        <p:spPr/>
        <p:txBody>
          <a:bodyPr/>
          <a:lstStyle/>
          <a:p>
            <a:r>
              <a:rPr lang="en-US" dirty="0"/>
              <a:t>MNO Newborn</a:t>
            </a:r>
          </a:p>
        </p:txBody>
      </p:sp>
      <p:sp>
        <p:nvSpPr>
          <p:cNvPr id="16" name="Text Placeholder 15">
            <a:extLst>
              <a:ext uri="{FF2B5EF4-FFF2-40B4-BE49-F238E27FC236}">
                <a16:creationId xmlns:a16="http://schemas.microsoft.com/office/drawing/2014/main" id="{46059FB6-0132-4847-8C55-D9EE3EC47822}"/>
              </a:ext>
            </a:extLst>
          </p:cNvPr>
          <p:cNvSpPr>
            <a:spLocks noGrp="1"/>
          </p:cNvSpPr>
          <p:nvPr>
            <p:ph type="body" sz="quarter" idx="13"/>
          </p:nvPr>
        </p:nvSpPr>
        <p:spPr/>
        <p:txBody>
          <a:bodyPr/>
          <a:lstStyle/>
          <a:p>
            <a:r>
              <a:rPr lang="en-US" dirty="0"/>
              <a:t>Summary</a:t>
            </a:r>
          </a:p>
        </p:txBody>
      </p:sp>
      <p:graphicFrame>
        <p:nvGraphicFramePr>
          <p:cNvPr id="17" name="Content Placeholder 5">
            <a:extLst>
              <a:ext uri="{FF2B5EF4-FFF2-40B4-BE49-F238E27FC236}">
                <a16:creationId xmlns:a16="http://schemas.microsoft.com/office/drawing/2014/main" id="{68D6B985-4D0C-4354-87E1-822BD991B7C5}"/>
              </a:ext>
            </a:extLst>
          </p:cNvPr>
          <p:cNvGraphicFramePr>
            <a:graphicFrameLocks noGrp="1"/>
          </p:cNvGraphicFramePr>
          <p:nvPr>
            <p:ph idx="1"/>
          </p:nvPr>
        </p:nvGraphicFramePr>
        <p:xfrm>
          <a:off x="2438399" y="643811"/>
          <a:ext cx="7902880" cy="386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A4FFC94B-43EA-49AB-A5B5-BB6304401B91}"/>
              </a:ext>
            </a:extLst>
          </p:cNvPr>
          <p:cNvSpPr txBox="1"/>
          <p:nvPr/>
        </p:nvSpPr>
        <p:spPr>
          <a:xfrm>
            <a:off x="2472432" y="3886200"/>
            <a:ext cx="7315201" cy="1828800"/>
          </a:xfrm>
          <a:prstGeom prst="rect">
            <a:avLst/>
          </a:prstGeom>
          <a:noFill/>
        </p:spPr>
        <p:txBody>
          <a:bodyPr wrap="square" lIns="0" tIns="0" rIns="0" bIns="0" rtlCol="0">
            <a:noAutofit/>
          </a:bodyPr>
          <a:lstStyle/>
          <a:p>
            <a:pPr>
              <a:lnSpc>
                <a:spcPct val="90000"/>
              </a:lnSpc>
              <a:spcBef>
                <a:spcPts val="600"/>
              </a:spcBef>
            </a:pPr>
            <a:r>
              <a:rPr lang="en-US" sz="1850" spc="-50" dirty="0">
                <a:solidFill>
                  <a:srgbClr val="54585A"/>
                </a:solidFill>
                <a:latin typeface="Calibri"/>
              </a:rPr>
              <a:t>Continued challenges:</a:t>
            </a:r>
          </a:p>
          <a:p>
            <a:pPr marL="342900" indent="-342900">
              <a:lnSpc>
                <a:spcPct val="90000"/>
              </a:lnSpc>
              <a:spcBef>
                <a:spcPts val="600"/>
              </a:spcBef>
              <a:buFont typeface="Wingdings" panose="05000000000000000000" pitchFamily="2" charset="2"/>
              <a:buChar char="§"/>
            </a:pPr>
            <a:r>
              <a:rPr lang="en-US" sz="1850" spc="-50" dirty="0">
                <a:solidFill>
                  <a:srgbClr val="54585A"/>
                </a:solidFill>
                <a:latin typeface="Calibri"/>
              </a:rPr>
              <a:t>Timely turn-around time for cord toxicology</a:t>
            </a:r>
          </a:p>
          <a:p>
            <a:pPr marL="342900" indent="-342900">
              <a:lnSpc>
                <a:spcPct val="90000"/>
              </a:lnSpc>
              <a:spcBef>
                <a:spcPts val="600"/>
              </a:spcBef>
              <a:buFont typeface="Wingdings" panose="05000000000000000000" pitchFamily="2" charset="2"/>
              <a:buChar char="§"/>
            </a:pPr>
            <a:r>
              <a:rPr lang="en-US" sz="1850" spc="-50" dirty="0">
                <a:solidFill>
                  <a:srgbClr val="54585A"/>
                </a:solidFill>
                <a:latin typeface="Calibri"/>
              </a:rPr>
              <a:t>Ensuring adequate LOS to observe for withdrawal- challenge with COVID 19</a:t>
            </a:r>
          </a:p>
          <a:p>
            <a:pPr marL="342900" indent="-342900">
              <a:lnSpc>
                <a:spcPct val="90000"/>
              </a:lnSpc>
              <a:spcBef>
                <a:spcPts val="600"/>
              </a:spcBef>
              <a:buFont typeface="Wingdings" panose="05000000000000000000" pitchFamily="2" charset="2"/>
              <a:buChar char="§"/>
            </a:pPr>
            <a:r>
              <a:rPr lang="en-US" sz="1850" spc="-50" dirty="0">
                <a:solidFill>
                  <a:srgbClr val="54585A"/>
                </a:solidFill>
                <a:latin typeface="Calibri"/>
              </a:rPr>
              <a:t>Finding more women use other substances than opioid during perinatal period.  Seeing marijuana use. We are evaluating the need for an initiative to address marijuana use.</a:t>
            </a:r>
          </a:p>
        </p:txBody>
      </p:sp>
    </p:spTree>
    <p:extLst>
      <p:ext uri="{BB962C8B-B14F-4D97-AF65-F5344CB8AC3E}">
        <p14:creationId xmlns:p14="http://schemas.microsoft.com/office/powerpoint/2010/main" val="669073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
            <a:ext cx="7713969" cy="762000"/>
          </a:xfrm>
        </p:spPr>
        <p:txBody>
          <a:bodyPr/>
          <a:lstStyle/>
          <a:p>
            <a:r>
              <a:rPr lang="en-US" dirty="0"/>
              <a:t>Perinatal Marijuana Use</a:t>
            </a:r>
          </a:p>
        </p:txBody>
      </p:sp>
      <p:sp>
        <p:nvSpPr>
          <p:cNvPr id="6" name="Content Placeholder 5"/>
          <p:cNvSpPr>
            <a:spLocks noGrp="1"/>
          </p:cNvSpPr>
          <p:nvPr>
            <p:ph idx="1"/>
          </p:nvPr>
        </p:nvSpPr>
        <p:spPr>
          <a:xfrm>
            <a:off x="2310986" y="1143001"/>
            <a:ext cx="7049689" cy="5264927"/>
          </a:xfrm>
        </p:spPr>
        <p:txBody>
          <a:bodyPr/>
          <a:lstStyle/>
          <a:p>
            <a:r>
              <a:rPr lang="en-US" sz="2400" b="1" dirty="0"/>
              <a:t>S: </a:t>
            </a:r>
            <a:r>
              <a:rPr lang="en-US" dirty="0"/>
              <a:t>Marijuana is one of most widely used substances during pregnancy in US</a:t>
            </a:r>
            <a:r>
              <a:rPr lang="en-US" baseline="30000" dirty="0"/>
              <a:t>1</a:t>
            </a:r>
          </a:p>
          <a:p>
            <a:r>
              <a:rPr lang="en-US" sz="2400" b="1" dirty="0"/>
              <a:t>B: </a:t>
            </a:r>
            <a:r>
              <a:rPr lang="en-US" dirty="0"/>
              <a:t>Illegal at the federal level, but legal in several states such as Illinois. Growing number of women view as safe and effective way to treat nausea and vomiting in pregnancy. </a:t>
            </a:r>
            <a:r>
              <a:rPr lang="en-US" baseline="30000" dirty="0"/>
              <a:t>2  </a:t>
            </a:r>
            <a:r>
              <a:rPr lang="en-US" b="1" dirty="0"/>
              <a:t> </a:t>
            </a:r>
            <a:r>
              <a:rPr lang="en-US" dirty="0"/>
              <a:t>ACOG and AAP both recommend advising against marijuana use in pregnancy.</a:t>
            </a:r>
            <a:endParaRPr lang="en-US" baseline="30000" dirty="0"/>
          </a:p>
          <a:p>
            <a:r>
              <a:rPr lang="en-US" sz="2400" b="1" dirty="0"/>
              <a:t>A:</a:t>
            </a:r>
            <a:r>
              <a:rPr lang="en-US" dirty="0"/>
              <a:t> Unknown the number of women delivering at CDH who used marijuana during pregnancy.  May not disclose to OB or on 5 P’s screening. When a woman does disclose there may be lack of consistency in recommendations and what to expect during delivery at CDH. Is reportable to DCFS. Need for provider, staff, and patient education</a:t>
            </a:r>
          </a:p>
          <a:p>
            <a:r>
              <a:rPr lang="en-US" sz="2400" b="1" dirty="0"/>
              <a:t>R: </a:t>
            </a:r>
            <a:r>
              <a:rPr lang="en-US" dirty="0"/>
              <a:t>Explore further the interest and need to implement a perinatal marijuana project jointly with the Pediatric Quality &amp; Safety Committee and the Child Protection Team</a:t>
            </a:r>
          </a:p>
          <a:p>
            <a:pPr marL="0" indent="0">
              <a:buNone/>
            </a:pPr>
            <a:r>
              <a:rPr lang="en-US" sz="1000" dirty="0"/>
              <a:t>1 Ryan, S.A., Ammerman, S.D., O’Connor, M.E.  &amp; Committee on Substance Use, Prevention, and AAP Section on Breastfeeding. (2018).  Marijuana use during pregnancy and breastfeeding: Implications for neonatal and childhood outcomes. </a:t>
            </a:r>
            <a:r>
              <a:rPr lang="en-US" sz="1000" i="1" dirty="0"/>
              <a:t>Pediatrics, 142 </a:t>
            </a:r>
            <a:r>
              <a:rPr lang="en-US" sz="1000" dirty="0"/>
              <a:t>(3) e20181889; DOI: 10.1542/peds.2018-1889</a:t>
            </a:r>
          </a:p>
          <a:p>
            <a:pPr marL="0" indent="0">
              <a:buNone/>
            </a:pPr>
            <a:r>
              <a:rPr lang="en-US" sz="1000" dirty="0"/>
              <a:t>2. Substance Abuse and Mental Health Services Administration. (2020, September 11). Marijuana and pregnancy. Retrieved from </a:t>
            </a:r>
            <a:r>
              <a:rPr lang="en-US" sz="1000" dirty="0">
                <a:hlinkClick r:id="rId2"/>
              </a:rPr>
              <a:t>https://www.samhsa.gov/marijuana/marijuana-pregnancy</a:t>
            </a:r>
            <a:r>
              <a:rPr lang="en-US" sz="1000" dirty="0"/>
              <a:t>  </a:t>
            </a:r>
          </a:p>
          <a:p>
            <a:pPr marL="0" indent="0">
              <a:buNone/>
            </a:pPr>
            <a:endParaRPr lang="en-US" sz="1000" dirty="0"/>
          </a:p>
        </p:txBody>
      </p:sp>
      <p:sp>
        <p:nvSpPr>
          <p:cNvPr id="3" name="Slide Number Placeholder 2"/>
          <p:cNvSpPr>
            <a:spLocks noGrp="1"/>
          </p:cNvSpPr>
          <p:nvPr>
            <p:ph type="sldNum" sz="quarter" idx="12"/>
          </p:nvPr>
        </p:nvSpPr>
        <p:spPr/>
        <p:txBody>
          <a:bodyPr/>
          <a:lstStyle/>
          <a:p>
            <a:fld id="{0D558541-60C9-42A2-8392-FF12533A6B7A}" type="slidenum">
              <a:rPr lang="en-US">
                <a:solidFill>
                  <a:srgbClr val="B0A2C5"/>
                </a:solidFill>
                <a:latin typeface="Calibri"/>
              </a:rPr>
              <a:pPr/>
              <a:t>34</a:t>
            </a:fld>
            <a:endParaRPr lang="en-US">
              <a:solidFill>
                <a:srgbClr val="B0A2C5"/>
              </a:solidFill>
              <a:latin typeface="Calibri"/>
            </a:endParaRPr>
          </a:p>
        </p:txBody>
      </p:sp>
      <p:sp>
        <p:nvSpPr>
          <p:cNvPr id="7" name="Text Placeholder 6"/>
          <p:cNvSpPr>
            <a:spLocks noGrp="1"/>
          </p:cNvSpPr>
          <p:nvPr>
            <p:ph type="body" sz="quarter" idx="13"/>
          </p:nvPr>
        </p:nvSpPr>
        <p:spPr/>
        <p:txBody>
          <a:bodyPr/>
          <a:lstStyle/>
          <a:p>
            <a:r>
              <a:rPr lang="en-US" dirty="0"/>
              <a:t>Problem</a:t>
            </a:r>
          </a:p>
        </p:txBody>
      </p:sp>
    </p:spTree>
    <p:extLst>
      <p:ext uri="{BB962C8B-B14F-4D97-AF65-F5344CB8AC3E}">
        <p14:creationId xmlns:p14="http://schemas.microsoft.com/office/powerpoint/2010/main" val="3285862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
            <a:ext cx="7713969" cy="762000"/>
          </a:xfrm>
        </p:spPr>
        <p:txBody>
          <a:bodyPr/>
          <a:lstStyle/>
          <a:p>
            <a:r>
              <a:rPr lang="en-US" dirty="0"/>
              <a:t>Perinatal Marijuana Use</a:t>
            </a:r>
          </a:p>
        </p:txBody>
      </p:sp>
      <p:sp>
        <p:nvSpPr>
          <p:cNvPr id="6" name="Content Placeholder 5"/>
          <p:cNvSpPr>
            <a:spLocks noGrp="1"/>
          </p:cNvSpPr>
          <p:nvPr>
            <p:ph idx="1"/>
          </p:nvPr>
        </p:nvSpPr>
        <p:spPr>
          <a:xfrm>
            <a:off x="2319864" y="1191126"/>
            <a:ext cx="7049689" cy="4600074"/>
          </a:xfrm>
        </p:spPr>
        <p:txBody>
          <a:bodyPr/>
          <a:lstStyle/>
          <a:p>
            <a:r>
              <a:rPr lang="en-US" dirty="0"/>
              <a:t>Marijuana can:</a:t>
            </a:r>
          </a:p>
          <a:p>
            <a:pPr lvl="1"/>
            <a:r>
              <a:rPr lang="en-US" dirty="0"/>
              <a:t>Can cross placenta</a:t>
            </a:r>
          </a:p>
          <a:p>
            <a:pPr lvl="1"/>
            <a:r>
              <a:rPr lang="en-US" dirty="0"/>
              <a:t>Concerns for both pregnancy outcomes and fetal development</a:t>
            </a:r>
          </a:p>
          <a:p>
            <a:pPr lvl="1"/>
            <a:r>
              <a:rPr lang="en-US" dirty="0"/>
              <a:t>Long-term consequences for infants or children</a:t>
            </a:r>
          </a:p>
          <a:p>
            <a:r>
              <a:rPr lang="en-US" dirty="0"/>
              <a:t>Little reliable education is provided to pregnant women on use of marijuana</a:t>
            </a:r>
          </a:p>
          <a:p>
            <a:r>
              <a:rPr lang="en-US" dirty="0"/>
              <a:t>Providers as well as patients may believe marijuana is not harmful</a:t>
            </a:r>
          </a:p>
          <a:p>
            <a:r>
              <a:rPr lang="en-US" dirty="0"/>
              <a:t>Long-term consequences can result from use in pregnancy and beyond </a:t>
            </a:r>
          </a:p>
          <a:p>
            <a:r>
              <a:rPr lang="en-US" dirty="0"/>
              <a:t>Women who report marijuana have a higher risk of additional illicit substance use and have greater ACE scores.</a:t>
            </a:r>
          </a:p>
          <a:p>
            <a:r>
              <a:rPr lang="en-US" dirty="0"/>
              <a:t>Substance use increases risk for child maltreatment.</a:t>
            </a:r>
          </a:p>
          <a:p>
            <a:r>
              <a:rPr lang="en-US" dirty="0"/>
              <a:t>AAP and ACOG both provide recommendations to counsel against use of marijuana during pregnancy</a:t>
            </a:r>
          </a:p>
          <a:p>
            <a:r>
              <a:rPr lang="en-US" dirty="0"/>
              <a:t>More education related to marijuana is needed both for women and providers.</a:t>
            </a:r>
          </a:p>
          <a:p>
            <a:endParaRPr lang="en-US" dirty="0"/>
          </a:p>
        </p:txBody>
      </p:sp>
      <p:sp>
        <p:nvSpPr>
          <p:cNvPr id="3" name="Slide Number Placeholder 2"/>
          <p:cNvSpPr>
            <a:spLocks noGrp="1"/>
          </p:cNvSpPr>
          <p:nvPr>
            <p:ph type="sldNum" sz="quarter" idx="12"/>
          </p:nvPr>
        </p:nvSpPr>
        <p:spPr/>
        <p:txBody>
          <a:bodyPr/>
          <a:lstStyle/>
          <a:p>
            <a:fld id="{0D558541-60C9-42A2-8392-FF12533A6B7A}" type="slidenum">
              <a:rPr lang="en-US">
                <a:solidFill>
                  <a:srgbClr val="B0A2C5"/>
                </a:solidFill>
                <a:latin typeface="Calibri"/>
              </a:rPr>
              <a:pPr/>
              <a:t>35</a:t>
            </a:fld>
            <a:endParaRPr lang="en-US">
              <a:solidFill>
                <a:srgbClr val="B0A2C5"/>
              </a:solidFill>
              <a:latin typeface="Calibri"/>
            </a:endParaRPr>
          </a:p>
        </p:txBody>
      </p:sp>
      <p:sp>
        <p:nvSpPr>
          <p:cNvPr id="7" name="Text Placeholder 6"/>
          <p:cNvSpPr>
            <a:spLocks noGrp="1"/>
          </p:cNvSpPr>
          <p:nvPr>
            <p:ph type="body" sz="quarter" idx="13"/>
          </p:nvPr>
        </p:nvSpPr>
        <p:spPr/>
        <p:txBody>
          <a:bodyPr/>
          <a:lstStyle/>
          <a:p>
            <a:r>
              <a:rPr lang="en-US" dirty="0"/>
              <a:t>Background</a:t>
            </a:r>
          </a:p>
        </p:txBody>
      </p:sp>
    </p:spTree>
    <p:extLst>
      <p:ext uri="{BB962C8B-B14F-4D97-AF65-F5344CB8AC3E}">
        <p14:creationId xmlns:p14="http://schemas.microsoft.com/office/powerpoint/2010/main" val="4034348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944" y="2762348"/>
            <a:ext cx="6336260" cy="531902"/>
          </a:xfrm>
        </p:spPr>
        <p:txBody>
          <a:bodyPr>
            <a:normAutofit fontScale="90000"/>
          </a:bodyPr>
          <a:lstStyle/>
          <a:p>
            <a:r>
              <a:rPr lang="en-US" b="1" dirty="0"/>
              <a:t>Cardinal Glennon Children’s Hospital/St. Mary’s Hospital</a:t>
            </a:r>
          </a:p>
        </p:txBody>
      </p:sp>
      <p:sp>
        <p:nvSpPr>
          <p:cNvPr id="3" name="Slide Number Placeholder 2"/>
          <p:cNvSpPr>
            <a:spLocks noGrp="1"/>
          </p:cNvSpPr>
          <p:nvPr>
            <p:ph type="sldNum" sz="quarter" idx="4"/>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3559C29A-DFBB-704E-A853-45C229AC0B4E}" type="slidenum">
              <a:rPr kumimoji="0" lang="en-US" sz="900" b="0" i="0" u="none" strike="noStrike" kern="1200" cap="none" spc="0" normalizeH="0" baseline="0" noProof="0">
                <a:ln>
                  <a:noFill/>
                </a:ln>
                <a:solidFill>
                  <a:prstClr val="white"/>
                </a:solidFill>
                <a:effectLst/>
                <a:uLnTx/>
                <a:uFillTx/>
                <a:latin typeface="Arial"/>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C27233B5-ED38-478E-AC71-272C0F355EB6}"/>
              </a:ext>
            </a:extLst>
          </p:cNvPr>
          <p:cNvSpPr txBox="1"/>
          <p:nvPr/>
        </p:nvSpPr>
        <p:spPr>
          <a:xfrm>
            <a:off x="927944" y="3610255"/>
            <a:ext cx="6336260" cy="2308324"/>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Located St. Louis, MO</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Significant number of patients from Southern Illinois and the Metro East</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Partnership with SSM Health and Saint Louis University Physicians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4" descr="A picture containing sky, building, outdoor, government building&#10;&#10;Description automatically generated">
            <a:extLst>
              <a:ext uri="{FF2B5EF4-FFF2-40B4-BE49-F238E27FC236}">
                <a16:creationId xmlns:a16="http://schemas.microsoft.com/office/drawing/2014/main" id="{42254558-11EE-FF40-8FEC-A82E64B3CA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3498" y="2786721"/>
            <a:ext cx="3594100" cy="2324100"/>
          </a:xfrm>
          <a:prstGeom prst="rect">
            <a:avLst/>
          </a:prstGeom>
        </p:spPr>
      </p:pic>
    </p:spTree>
    <p:extLst>
      <p:ext uri="{BB962C8B-B14F-4D97-AF65-F5344CB8AC3E}">
        <p14:creationId xmlns:p14="http://schemas.microsoft.com/office/powerpoint/2010/main" val="1803571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1508-B86B-4122-908A-FE44EFB092AA}"/>
              </a:ext>
            </a:extLst>
          </p:cNvPr>
          <p:cNvSpPr>
            <a:spLocks noGrp="1"/>
          </p:cNvSpPr>
          <p:nvPr>
            <p:ph type="title"/>
          </p:nvPr>
        </p:nvSpPr>
        <p:spPr>
          <a:xfrm>
            <a:off x="806825" y="588922"/>
            <a:ext cx="6703783" cy="750048"/>
          </a:xfrm>
        </p:spPr>
        <p:txBody>
          <a:bodyPr>
            <a:normAutofit/>
          </a:bodyPr>
          <a:lstStyle/>
          <a:p>
            <a:r>
              <a:rPr lang="en-US" sz="4000" dirty="0"/>
              <a:t>Level IV NICU</a:t>
            </a:r>
          </a:p>
        </p:txBody>
      </p:sp>
      <p:sp>
        <p:nvSpPr>
          <p:cNvPr id="3" name="Content Placeholder 2">
            <a:extLst>
              <a:ext uri="{FF2B5EF4-FFF2-40B4-BE49-F238E27FC236}">
                <a16:creationId xmlns:a16="http://schemas.microsoft.com/office/drawing/2014/main" id="{E0C4BD0A-BAA0-4370-BE00-731CB2D0309B}"/>
              </a:ext>
            </a:extLst>
          </p:cNvPr>
          <p:cNvSpPr>
            <a:spLocks noGrp="1"/>
          </p:cNvSpPr>
          <p:nvPr>
            <p:ph idx="1"/>
          </p:nvPr>
        </p:nvSpPr>
        <p:spPr/>
        <p:txBody>
          <a:bodyPr>
            <a:normAutofit/>
          </a:bodyPr>
          <a:lstStyle/>
          <a:p>
            <a:pPr marL="0" indent="0">
              <a:buNone/>
            </a:pPr>
            <a:endParaRPr lang="en-US" sz="1800" dirty="0"/>
          </a:p>
          <a:p>
            <a:pPr marL="0" indent="0">
              <a:buNone/>
            </a:pPr>
            <a:endParaRPr lang="en-US" sz="1800" dirty="0"/>
          </a:p>
          <a:p>
            <a:endParaRPr lang="en-US" sz="1800" dirty="0"/>
          </a:p>
        </p:txBody>
      </p:sp>
      <p:sp>
        <p:nvSpPr>
          <p:cNvPr id="4" name="Slide Number Placeholder 3">
            <a:extLst>
              <a:ext uri="{FF2B5EF4-FFF2-40B4-BE49-F238E27FC236}">
                <a16:creationId xmlns:a16="http://schemas.microsoft.com/office/drawing/2014/main" id="{30E1DBC9-7CE2-4456-8895-C8E6B5D898DD}"/>
              </a:ext>
            </a:extLst>
          </p:cNvPr>
          <p:cNvSpPr>
            <a:spLocks noGrp="1"/>
          </p:cNvSpPr>
          <p:nvPr>
            <p:ph type="sldNum" sz="quarter" idx="4"/>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3559C29A-DFBB-704E-A853-45C229AC0B4E}" type="slidenum">
              <a:rPr kumimoji="0" lang="en-US" sz="900" b="0" i="0" u="none" strike="noStrike" kern="1200" cap="none" spc="0" normalizeH="0" baseline="0" noProof="0">
                <a:ln>
                  <a:noFill/>
                </a:ln>
                <a:solidFill>
                  <a:prstClr val="white"/>
                </a:solidFill>
                <a:effectLst/>
                <a:uLnTx/>
                <a:uFillTx/>
                <a:latin typeface="Arial"/>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Content Placeholder 8">
            <a:extLst>
              <a:ext uri="{FF2B5EF4-FFF2-40B4-BE49-F238E27FC236}">
                <a16:creationId xmlns:a16="http://schemas.microsoft.com/office/drawing/2014/main" id="{2FB68411-F014-C14E-B5AB-17D074B47F2D}"/>
              </a:ext>
            </a:extLst>
          </p:cNvPr>
          <p:cNvSpPr>
            <a:spLocks noGrp="1"/>
          </p:cNvSpPr>
          <p:nvPr>
            <p:ph idx="1"/>
          </p:nvPr>
        </p:nvSpPr>
        <p:spPr>
          <a:xfrm>
            <a:off x="838200" y="1825625"/>
            <a:ext cx="10515600" cy="4351338"/>
          </a:xfrm>
        </p:spPr>
        <p:txBody>
          <a:bodyPr/>
          <a:lstStyle/>
          <a:p>
            <a:pPr marL="214313" indent="-214313"/>
            <a:r>
              <a:rPr lang="en-US" dirty="0"/>
              <a:t>Within 195-bed, freestanding children's hospital</a:t>
            </a:r>
          </a:p>
          <a:p>
            <a:pPr marL="214313" indent="-214313"/>
            <a:r>
              <a:rPr lang="en-US" dirty="0"/>
              <a:t>65 bed, private NICU room model (twin rooms)</a:t>
            </a:r>
          </a:p>
          <a:p>
            <a:pPr marL="214313" indent="-214313"/>
            <a:r>
              <a:rPr lang="en-US" dirty="0"/>
              <a:t>&gt;700 admissions / year</a:t>
            </a:r>
          </a:p>
          <a:p>
            <a:pPr marL="214313" indent="-214313"/>
            <a:r>
              <a:rPr lang="en-US" dirty="0"/>
              <a:t>Serve 150-mile radius of patients from rural and urban combination</a:t>
            </a:r>
          </a:p>
          <a:p>
            <a:pPr marL="214313" indent="-214313"/>
            <a:r>
              <a:rPr lang="en-US" dirty="0"/>
              <a:t>Quaternary referral center for subspeciality patients in including cardiothoracic surgery and ECMO</a:t>
            </a:r>
          </a:p>
          <a:p>
            <a:endParaRPr lang="en-US" dirty="0"/>
          </a:p>
        </p:txBody>
      </p:sp>
    </p:spTree>
    <p:extLst>
      <p:ext uri="{BB962C8B-B14F-4D97-AF65-F5344CB8AC3E}">
        <p14:creationId xmlns:p14="http://schemas.microsoft.com/office/powerpoint/2010/main" val="3773772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320" y="-50740"/>
            <a:ext cx="9487360" cy="1143000"/>
          </a:xfrm>
        </p:spPr>
        <p:txBody>
          <a:bodyPr>
            <a:noAutofit/>
          </a:bodyPr>
          <a:lstStyle/>
          <a:p>
            <a:pPr algn="l"/>
            <a:r>
              <a:rPr lang="en-US" b="1" dirty="0">
                <a:solidFill>
                  <a:schemeClr val="accent1">
                    <a:lumMod val="50000"/>
                  </a:schemeClr>
                </a:solidFill>
              </a:rPr>
              <a:t>SSM Health St. Mary’s Hospital - St. Louis</a:t>
            </a:r>
          </a:p>
        </p:txBody>
      </p:sp>
      <p:sp>
        <p:nvSpPr>
          <p:cNvPr id="3" name="Content Placeholder 2"/>
          <p:cNvSpPr>
            <a:spLocks noGrp="1"/>
          </p:cNvSpPr>
          <p:nvPr>
            <p:ph idx="1"/>
          </p:nvPr>
        </p:nvSpPr>
        <p:spPr>
          <a:xfrm>
            <a:off x="286870" y="906162"/>
            <a:ext cx="11618259" cy="1666908"/>
          </a:xfrm>
        </p:spPr>
        <p:txBody>
          <a:bodyPr>
            <a:noAutofit/>
          </a:bodyPr>
          <a:lstStyle/>
          <a:p>
            <a:r>
              <a:rPr lang="en-US" b="1" dirty="0"/>
              <a:t>The Family Birthplace at SSM Health St. Mary’s Hospital - St. Louis </a:t>
            </a:r>
            <a:r>
              <a:rPr lang="en-US" dirty="0"/>
              <a:t>is home to the Saint Louis University School of Medicine’s Department of Obstetrics, Gynecology and Women’s Health residency program and supported by neonatologists from SSM Health Cardinal Glennon Children's Hospital.</a:t>
            </a:r>
          </a:p>
          <a:p>
            <a:endParaRPr lang="en-US" sz="2000" dirty="0"/>
          </a:p>
        </p:txBody>
      </p:sp>
      <p:sp>
        <p:nvSpPr>
          <p:cNvPr id="4" name="Slide Number Placeholder 3"/>
          <p:cNvSpPr>
            <a:spLocks noGrp="1"/>
          </p:cNvSpPr>
          <p:nvPr>
            <p:ph type="sldNum" sz="quarter" idx="4294967295"/>
          </p:nvPr>
        </p:nvSpPr>
        <p:spPr>
          <a:xfrm>
            <a:off x="8229600" y="6416676"/>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A0FE3-2AEB-479A-B783-BF858B1B727D}"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2787" y="2606553"/>
            <a:ext cx="2633785" cy="3688900"/>
          </a:xfrm>
          <a:prstGeom prst="rect">
            <a:avLst/>
          </a:prstGeom>
          <a:ln>
            <a:solidFill>
              <a:schemeClr val="tx1"/>
            </a:solidFill>
          </a:ln>
        </p:spPr>
      </p:pic>
      <p:sp>
        <p:nvSpPr>
          <p:cNvPr id="8" name="Rectangle 7"/>
          <p:cNvSpPr/>
          <p:nvPr/>
        </p:nvSpPr>
        <p:spPr>
          <a:xfrm>
            <a:off x="4894729" y="2573070"/>
            <a:ext cx="4592630" cy="2973122"/>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
                <a:srgbClr val="00839B"/>
              </a:buClr>
              <a:buSzTx/>
              <a:buFont typeface="Arial"/>
              <a:buChar char="•"/>
              <a:tabLst/>
              <a:defRPr/>
            </a:pPr>
            <a:r>
              <a:rPr kumimoji="0" lang="en-US" sz="2800" b="0" i="0" u="none" strike="noStrike" kern="1200" cap="none" spc="0" normalizeH="0" baseline="0" noProof="0" dirty="0">
                <a:ln>
                  <a:noFill/>
                </a:ln>
                <a:solidFill>
                  <a:srgbClr val="02255B"/>
                </a:solidFill>
                <a:effectLst/>
                <a:uLnTx/>
                <a:uFillTx/>
                <a:latin typeface="Calibri" panose="020F0502020204030204"/>
                <a:ea typeface="+mn-ea"/>
                <a:cs typeface="+mn-cs"/>
              </a:rPr>
              <a:t>Antepartum Unit</a:t>
            </a:r>
          </a:p>
          <a:p>
            <a:pPr marL="742950" marR="0" lvl="1" indent="-285750" algn="l" defTabSz="914400" rtl="0" eaLnBrk="1" fontAlgn="auto" latinLnBrk="0" hangingPunct="1">
              <a:lnSpc>
                <a:spcPct val="100000"/>
              </a:lnSpc>
              <a:spcBef>
                <a:spcPct val="20000"/>
              </a:spcBef>
              <a:spcAft>
                <a:spcPts val="0"/>
              </a:spcAft>
              <a:buClr>
                <a:srgbClr val="0E7089"/>
              </a:buClr>
              <a:buSzTx/>
              <a:buFont typeface="Arial" pitchFamily="34" charset="0"/>
              <a:buChar char="–"/>
              <a:tabLst/>
              <a:defRPr/>
            </a:pPr>
            <a:r>
              <a:rPr kumimoji="0" lang="en-US" sz="2000" b="0" i="0" u="none" strike="noStrike" kern="1200" cap="none" spc="0" normalizeH="0" baseline="0" noProof="0" dirty="0">
                <a:ln>
                  <a:noFill/>
                </a:ln>
                <a:solidFill>
                  <a:srgbClr val="02255B"/>
                </a:solidFill>
                <a:effectLst/>
                <a:uLnTx/>
                <a:uFillTx/>
                <a:latin typeface="Calibri" panose="020F0502020204030204"/>
                <a:ea typeface="+mn-ea"/>
                <a:cs typeface="+mn-cs"/>
              </a:rPr>
              <a:t>28 Antepartum rooms, 10 Perinatal Special Care Unit rooms</a:t>
            </a:r>
          </a:p>
          <a:p>
            <a:pPr marL="342900" marR="0" lvl="0" indent="-342900" algn="l" defTabSz="914400" rtl="0" eaLnBrk="1" fontAlgn="auto" latinLnBrk="0" hangingPunct="1">
              <a:lnSpc>
                <a:spcPct val="100000"/>
              </a:lnSpc>
              <a:spcBef>
                <a:spcPct val="20000"/>
              </a:spcBef>
              <a:spcAft>
                <a:spcPts val="0"/>
              </a:spcAft>
              <a:buClr>
                <a:srgbClr val="00839B"/>
              </a:buClr>
              <a:buSzTx/>
              <a:buFont typeface="Arial"/>
              <a:buChar char="•"/>
              <a:tabLst/>
              <a:defRPr/>
            </a:pPr>
            <a:r>
              <a:rPr kumimoji="0" lang="en-US" sz="2800" b="0" i="0" u="none" strike="noStrike" kern="1200" cap="none" spc="0" normalizeH="0" baseline="0" noProof="0" dirty="0">
                <a:ln>
                  <a:noFill/>
                </a:ln>
                <a:solidFill>
                  <a:srgbClr val="02255B"/>
                </a:solidFill>
                <a:effectLst/>
                <a:uLnTx/>
                <a:uFillTx/>
                <a:latin typeface="Calibri" panose="020F0502020204030204"/>
                <a:ea typeface="+mn-ea"/>
                <a:cs typeface="+mn-cs"/>
              </a:rPr>
              <a:t>Mother/Baby Unit</a:t>
            </a:r>
          </a:p>
          <a:p>
            <a:pPr marL="742950" marR="0" lvl="1" indent="-285750" algn="l" defTabSz="914400" rtl="0" eaLnBrk="1" fontAlgn="auto" latinLnBrk="0" hangingPunct="1">
              <a:lnSpc>
                <a:spcPct val="100000"/>
              </a:lnSpc>
              <a:spcBef>
                <a:spcPct val="20000"/>
              </a:spcBef>
              <a:spcAft>
                <a:spcPts val="0"/>
              </a:spcAft>
              <a:buClr>
                <a:srgbClr val="0E7089"/>
              </a:buClr>
              <a:buSzTx/>
              <a:buFont typeface="Arial" pitchFamily="34" charset="0"/>
              <a:buChar char="–"/>
              <a:tabLst/>
              <a:defRPr/>
            </a:pPr>
            <a:r>
              <a:rPr kumimoji="0" lang="en-US" sz="2000" b="0" i="0" u="none" strike="noStrike" kern="1200" cap="none" spc="0" normalizeH="0" baseline="0" noProof="0" dirty="0">
                <a:ln>
                  <a:noFill/>
                </a:ln>
                <a:solidFill>
                  <a:srgbClr val="02255B"/>
                </a:solidFill>
                <a:effectLst/>
                <a:uLnTx/>
                <a:uFillTx/>
                <a:latin typeface="Calibri" panose="020F0502020204030204"/>
                <a:ea typeface="+mn-ea"/>
                <a:cs typeface="+mn-cs"/>
              </a:rPr>
              <a:t>30 Postpartum rooms</a:t>
            </a:r>
          </a:p>
          <a:p>
            <a:pPr marL="342900" marR="0" lvl="0" indent="-342900" algn="l" defTabSz="914400" rtl="0" eaLnBrk="1" fontAlgn="auto" latinLnBrk="0" hangingPunct="1">
              <a:lnSpc>
                <a:spcPct val="100000"/>
              </a:lnSpc>
              <a:spcBef>
                <a:spcPct val="20000"/>
              </a:spcBef>
              <a:spcAft>
                <a:spcPts val="0"/>
              </a:spcAft>
              <a:buClr>
                <a:srgbClr val="00839B"/>
              </a:buClr>
              <a:buSzTx/>
              <a:buFont typeface="Arial"/>
              <a:buChar char="•"/>
              <a:tabLst/>
              <a:defRPr/>
            </a:pPr>
            <a:r>
              <a:rPr kumimoji="0" lang="en-US" sz="2800" b="0" i="0" u="none" strike="noStrike" kern="1200" cap="none" spc="0" normalizeH="0" baseline="0" noProof="0" dirty="0">
                <a:ln>
                  <a:noFill/>
                </a:ln>
                <a:solidFill>
                  <a:srgbClr val="02255B"/>
                </a:solidFill>
                <a:effectLst/>
                <a:uLnTx/>
                <a:uFillTx/>
                <a:latin typeface="Calibri" panose="020F0502020204030204"/>
                <a:ea typeface="+mn-ea"/>
                <a:cs typeface="+mn-cs"/>
              </a:rPr>
              <a:t>Level III NICU</a:t>
            </a:r>
          </a:p>
          <a:p>
            <a:pPr marL="742950" marR="0" lvl="1" indent="-285750" algn="l" defTabSz="914400" rtl="0" eaLnBrk="1" fontAlgn="auto" latinLnBrk="0" hangingPunct="1">
              <a:lnSpc>
                <a:spcPct val="100000"/>
              </a:lnSpc>
              <a:spcBef>
                <a:spcPct val="20000"/>
              </a:spcBef>
              <a:spcAft>
                <a:spcPts val="0"/>
              </a:spcAft>
              <a:buClr>
                <a:srgbClr val="0E7089"/>
              </a:buClr>
              <a:buSzTx/>
              <a:buFont typeface="Arial" pitchFamily="34" charset="0"/>
              <a:buChar char="–"/>
              <a:tabLst/>
              <a:defRPr/>
            </a:pPr>
            <a:r>
              <a:rPr kumimoji="0" lang="en-US" sz="2000" b="0" i="0" u="none" strike="noStrike" kern="1200" cap="none" spc="0" normalizeH="0" baseline="0" noProof="0" dirty="0">
                <a:ln>
                  <a:noFill/>
                </a:ln>
                <a:solidFill>
                  <a:srgbClr val="02255B"/>
                </a:solidFill>
                <a:effectLst/>
                <a:uLnTx/>
                <a:uFillTx/>
                <a:latin typeface="Calibri" panose="020F0502020204030204"/>
                <a:ea typeface="+mn-ea"/>
                <a:cs typeface="+mn-cs"/>
              </a:rPr>
              <a:t>42 beds</a:t>
            </a:r>
          </a:p>
        </p:txBody>
      </p:sp>
      <p:pic>
        <p:nvPicPr>
          <p:cNvPr id="7" name="Picture 6">
            <a:extLst>
              <a:ext uri="{FF2B5EF4-FFF2-40B4-BE49-F238E27FC236}">
                <a16:creationId xmlns:a16="http://schemas.microsoft.com/office/drawing/2014/main" id="{32129DC2-B1A0-4E0D-87E7-7210E6618721}"/>
              </a:ext>
            </a:extLst>
          </p:cNvPr>
          <p:cNvPicPr>
            <a:picLocks noChangeAspect="1"/>
          </p:cNvPicPr>
          <p:nvPr/>
        </p:nvPicPr>
        <p:blipFill>
          <a:blip r:embed="rId3"/>
          <a:stretch>
            <a:fillRect/>
          </a:stretch>
        </p:blipFill>
        <p:spPr>
          <a:xfrm>
            <a:off x="0" y="5862918"/>
            <a:ext cx="12192000" cy="989935"/>
          </a:xfrm>
          <a:prstGeom prst="rect">
            <a:avLst/>
          </a:prstGeom>
        </p:spPr>
      </p:pic>
      <p:sp>
        <p:nvSpPr>
          <p:cNvPr id="9" name="Rectangle 8"/>
          <p:cNvSpPr/>
          <p:nvPr/>
        </p:nvSpPr>
        <p:spPr>
          <a:xfrm>
            <a:off x="286869" y="2537783"/>
            <a:ext cx="4607859" cy="3219343"/>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
                <a:srgbClr val="00839B"/>
              </a:buClr>
              <a:buSzTx/>
              <a:buFont typeface="Arial"/>
              <a:buChar char="•"/>
              <a:tabLst/>
              <a:defRPr/>
            </a:pPr>
            <a:r>
              <a:rPr kumimoji="0" lang="en-US" sz="2800" b="0" i="0" u="none" strike="noStrike" kern="1200" cap="none" spc="0" normalizeH="0" baseline="0" noProof="0" dirty="0">
                <a:ln>
                  <a:noFill/>
                </a:ln>
                <a:solidFill>
                  <a:srgbClr val="02255B"/>
                </a:solidFill>
                <a:effectLst/>
                <a:uLnTx/>
                <a:uFillTx/>
                <a:latin typeface="Calibri" panose="020F0502020204030204"/>
                <a:ea typeface="+mn-ea"/>
                <a:cs typeface="+mn-cs"/>
              </a:rPr>
              <a:t>Designated Administrative Perinatal Center for the Southern Illinois Perinatal Network</a:t>
            </a:r>
          </a:p>
          <a:p>
            <a:pPr marL="342900" marR="0" lvl="0" indent="-342900" algn="l" defTabSz="914400" rtl="0" eaLnBrk="1" fontAlgn="auto" latinLnBrk="0" hangingPunct="1">
              <a:lnSpc>
                <a:spcPct val="100000"/>
              </a:lnSpc>
              <a:spcBef>
                <a:spcPct val="20000"/>
              </a:spcBef>
              <a:spcAft>
                <a:spcPts val="0"/>
              </a:spcAft>
              <a:buClr>
                <a:srgbClr val="00839B"/>
              </a:buClr>
              <a:buSzTx/>
              <a:buFont typeface="Arial"/>
              <a:buChar char="•"/>
              <a:tabLst/>
              <a:defRPr/>
            </a:pPr>
            <a:r>
              <a:rPr kumimoji="0" lang="en-US" sz="2800" b="0" i="0" u="none" strike="noStrike" kern="1200" cap="none" spc="0" normalizeH="0" baseline="0" noProof="0" dirty="0" err="1">
                <a:ln>
                  <a:noFill/>
                </a:ln>
                <a:solidFill>
                  <a:srgbClr val="02255B"/>
                </a:solidFill>
                <a:effectLst/>
                <a:uLnTx/>
                <a:uFillTx/>
                <a:latin typeface="Calibri" panose="020F0502020204030204"/>
                <a:ea typeface="+mn-ea"/>
                <a:cs typeface="+mn-cs"/>
              </a:rPr>
              <a:t>Approx</a:t>
            </a:r>
            <a:r>
              <a:rPr kumimoji="0" lang="en-US" sz="2800" b="0" i="0" u="none" strike="noStrike" kern="1200" cap="none" spc="0" normalizeH="0" baseline="0" noProof="0" dirty="0">
                <a:ln>
                  <a:noFill/>
                </a:ln>
                <a:solidFill>
                  <a:srgbClr val="02255B"/>
                </a:solidFill>
                <a:effectLst/>
                <a:uLnTx/>
                <a:uFillTx/>
                <a:latin typeface="Calibri" panose="020F0502020204030204"/>
                <a:ea typeface="+mn-ea"/>
                <a:cs typeface="+mn-cs"/>
              </a:rPr>
              <a:t> 3000 births</a:t>
            </a:r>
          </a:p>
          <a:p>
            <a:pPr marL="342900" marR="0" lvl="0" indent="-342900" algn="l" defTabSz="914400" rtl="0" eaLnBrk="1" fontAlgn="auto" latinLnBrk="0" hangingPunct="1">
              <a:lnSpc>
                <a:spcPct val="100000"/>
              </a:lnSpc>
              <a:spcBef>
                <a:spcPct val="20000"/>
              </a:spcBef>
              <a:spcAft>
                <a:spcPts val="0"/>
              </a:spcAft>
              <a:buClr>
                <a:srgbClr val="00839B"/>
              </a:buClr>
              <a:buSzTx/>
              <a:buFont typeface="Arial"/>
              <a:buChar char="•"/>
              <a:tabLst/>
              <a:defRPr/>
            </a:pPr>
            <a:r>
              <a:rPr kumimoji="0" lang="en-US" sz="2800" b="0" i="0" u="none" strike="noStrike" kern="1200" cap="none" spc="0" normalizeH="0" baseline="0" noProof="0" dirty="0">
                <a:ln>
                  <a:noFill/>
                </a:ln>
                <a:solidFill>
                  <a:srgbClr val="02255B"/>
                </a:solidFill>
                <a:effectLst/>
                <a:uLnTx/>
                <a:uFillTx/>
                <a:latin typeface="Calibri" panose="020F0502020204030204"/>
                <a:ea typeface="+mn-ea"/>
                <a:cs typeface="+mn-cs"/>
              </a:rPr>
              <a:t>Labor &amp; Delivery Unit</a:t>
            </a:r>
          </a:p>
          <a:p>
            <a:pPr marL="742950" marR="0" lvl="1" indent="-285750" algn="l" defTabSz="914400" rtl="0" eaLnBrk="1" fontAlgn="auto" latinLnBrk="0" hangingPunct="1">
              <a:lnSpc>
                <a:spcPct val="100000"/>
              </a:lnSpc>
              <a:spcBef>
                <a:spcPct val="20000"/>
              </a:spcBef>
              <a:spcAft>
                <a:spcPts val="0"/>
              </a:spcAft>
              <a:buClr>
                <a:srgbClr val="0E7089"/>
              </a:buClr>
              <a:buSzTx/>
              <a:buFont typeface="Arial" pitchFamily="34" charset="0"/>
              <a:buChar char="–"/>
              <a:tabLst/>
              <a:defRPr/>
            </a:pPr>
            <a:r>
              <a:rPr kumimoji="0" lang="en-US" sz="2000" b="0" i="0" u="none" strike="noStrike" kern="1200" cap="none" spc="0" normalizeH="0" baseline="0" noProof="0" dirty="0">
                <a:ln>
                  <a:noFill/>
                </a:ln>
                <a:solidFill>
                  <a:srgbClr val="02255B"/>
                </a:solidFill>
                <a:effectLst/>
                <a:uLnTx/>
                <a:uFillTx/>
                <a:latin typeface="Calibri" panose="020F0502020204030204"/>
                <a:ea typeface="+mn-ea"/>
                <a:cs typeface="+mn-cs"/>
              </a:rPr>
              <a:t>13 LDR rooms, 6 Triage rooms, 2 OR</a:t>
            </a:r>
          </a:p>
        </p:txBody>
      </p:sp>
    </p:spTree>
    <p:extLst>
      <p:ext uri="{BB962C8B-B14F-4D97-AF65-F5344CB8AC3E}">
        <p14:creationId xmlns:p14="http://schemas.microsoft.com/office/powerpoint/2010/main" val="2195735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355600"/>
            <a:ext cx="10515600" cy="1325563"/>
          </a:xfrm>
        </p:spPr>
        <p:txBody>
          <a:bodyPr/>
          <a:lstStyle/>
          <a:p>
            <a:pPr algn="ctr"/>
            <a:r>
              <a:rPr lang="en-US" b="1" dirty="0">
                <a:solidFill>
                  <a:schemeClr val="accent1">
                    <a:lumMod val="50000"/>
                  </a:schemeClr>
                </a:solidFill>
              </a:rPr>
              <a:t>MNO Comparisons to Pre-COVID</a:t>
            </a:r>
            <a:r>
              <a:rPr lang="en-US" dirty="0"/>
              <a:t/>
            </a:r>
            <a:br>
              <a:rPr lang="en-US" dirty="0"/>
            </a:br>
            <a:r>
              <a:rPr lang="en-US" sz="3600" dirty="0"/>
              <a:t>Number of Births Decreased</a:t>
            </a:r>
            <a:endParaRPr lang="en-US" dirty="0"/>
          </a:p>
        </p:txBody>
      </p:sp>
      <p:sp>
        <p:nvSpPr>
          <p:cNvPr id="3" name="Text Placeholder 2"/>
          <p:cNvSpPr>
            <a:spLocks noGrp="1"/>
          </p:cNvSpPr>
          <p:nvPr>
            <p:ph type="body" idx="1"/>
          </p:nvPr>
        </p:nvSpPr>
        <p:spPr/>
        <p:txBody>
          <a:bodyPr>
            <a:normAutofit/>
          </a:bodyPr>
          <a:lstStyle/>
          <a:p>
            <a:r>
              <a:rPr lang="en-US" sz="2800" u="sng" dirty="0"/>
              <a:t>February 2019 – January 2020</a:t>
            </a:r>
          </a:p>
        </p:txBody>
      </p:sp>
      <p:sp>
        <p:nvSpPr>
          <p:cNvPr id="4" name="Content Placeholder 3"/>
          <p:cNvSpPr>
            <a:spLocks noGrp="1"/>
          </p:cNvSpPr>
          <p:nvPr>
            <p:ph sz="half" idx="2"/>
          </p:nvPr>
        </p:nvSpPr>
        <p:spPr>
          <a:xfrm>
            <a:off x="839788" y="2673297"/>
            <a:ext cx="5157787" cy="3684588"/>
          </a:xfrm>
        </p:spPr>
        <p:txBody>
          <a:bodyPr/>
          <a:lstStyle/>
          <a:p>
            <a:r>
              <a:rPr lang="en-US" dirty="0"/>
              <a:t>Total volume – 133</a:t>
            </a:r>
          </a:p>
          <a:p>
            <a:r>
              <a:rPr lang="en-US" dirty="0"/>
              <a:t>WISH participant – 73%</a:t>
            </a:r>
          </a:p>
          <a:p>
            <a:r>
              <a:rPr lang="en-US" dirty="0"/>
              <a:t>MAT (stable/not stable) – 70%</a:t>
            </a:r>
          </a:p>
          <a:p>
            <a:r>
              <a:rPr lang="en-US" dirty="0"/>
              <a:t>Substance use during pregnancy – 86%</a:t>
            </a:r>
          </a:p>
          <a:p>
            <a:r>
              <a:rPr lang="en-US" dirty="0"/>
              <a:t>Stayed with baby – 78%</a:t>
            </a:r>
          </a:p>
          <a:p>
            <a:endParaRPr lang="en-US" dirty="0"/>
          </a:p>
        </p:txBody>
      </p:sp>
      <p:sp>
        <p:nvSpPr>
          <p:cNvPr id="5" name="Text Placeholder 4"/>
          <p:cNvSpPr>
            <a:spLocks noGrp="1"/>
          </p:cNvSpPr>
          <p:nvPr>
            <p:ph type="body" sz="quarter" idx="3"/>
          </p:nvPr>
        </p:nvSpPr>
        <p:spPr/>
        <p:txBody>
          <a:bodyPr>
            <a:normAutofit/>
          </a:bodyPr>
          <a:lstStyle/>
          <a:p>
            <a:r>
              <a:rPr lang="en-US" sz="2800" u="sng" dirty="0"/>
              <a:t>February 2020 – January 2021</a:t>
            </a:r>
          </a:p>
        </p:txBody>
      </p:sp>
      <p:sp>
        <p:nvSpPr>
          <p:cNvPr id="6" name="Content Placeholder 5"/>
          <p:cNvSpPr>
            <a:spLocks noGrp="1"/>
          </p:cNvSpPr>
          <p:nvPr>
            <p:ph sz="quarter" idx="4"/>
          </p:nvPr>
        </p:nvSpPr>
        <p:spPr>
          <a:xfrm>
            <a:off x="6172200" y="2673297"/>
            <a:ext cx="5183188" cy="3684588"/>
          </a:xfrm>
        </p:spPr>
        <p:txBody>
          <a:bodyPr/>
          <a:lstStyle/>
          <a:p>
            <a:r>
              <a:rPr lang="en-US" b="1" dirty="0">
                <a:solidFill>
                  <a:srgbClr val="FF0000"/>
                </a:solidFill>
              </a:rPr>
              <a:t>Total volume – 105 (- 21%)</a:t>
            </a:r>
          </a:p>
          <a:p>
            <a:r>
              <a:rPr lang="en-US" dirty="0"/>
              <a:t>WISH participant – 76%</a:t>
            </a:r>
          </a:p>
          <a:p>
            <a:r>
              <a:rPr lang="en-US" dirty="0"/>
              <a:t>MAT (stable/not stable) – 67%</a:t>
            </a:r>
          </a:p>
          <a:p>
            <a:r>
              <a:rPr lang="en-US" dirty="0"/>
              <a:t>Substance use during pregnancy – 83%</a:t>
            </a:r>
          </a:p>
          <a:p>
            <a:r>
              <a:rPr lang="en-US" dirty="0"/>
              <a:t>Stayed with baby – 84.5%</a:t>
            </a:r>
          </a:p>
          <a:p>
            <a:endParaRPr lang="en-US" dirty="0"/>
          </a:p>
        </p:txBody>
      </p:sp>
      <p:pic>
        <p:nvPicPr>
          <p:cNvPr id="7" name="Picture 6">
            <a:extLst>
              <a:ext uri="{FF2B5EF4-FFF2-40B4-BE49-F238E27FC236}">
                <a16:creationId xmlns:a16="http://schemas.microsoft.com/office/drawing/2014/main" id="{32129DC2-B1A0-4E0D-87E7-7210E6618721}"/>
              </a:ext>
            </a:extLst>
          </p:cNvPr>
          <p:cNvPicPr>
            <a:picLocks noChangeAspect="1"/>
          </p:cNvPicPr>
          <p:nvPr/>
        </p:nvPicPr>
        <p:blipFill>
          <a:blip r:embed="rId3"/>
          <a:stretch>
            <a:fillRect/>
          </a:stretch>
        </p:blipFill>
        <p:spPr>
          <a:xfrm>
            <a:off x="0" y="5862918"/>
            <a:ext cx="12192000" cy="989935"/>
          </a:xfrm>
          <a:prstGeom prst="rect">
            <a:avLst/>
          </a:prstGeom>
        </p:spPr>
      </p:pic>
    </p:spTree>
    <p:extLst>
      <p:ext uri="{BB962C8B-B14F-4D97-AF65-F5344CB8AC3E}">
        <p14:creationId xmlns:p14="http://schemas.microsoft.com/office/powerpoint/2010/main" val="419581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417226321"/>
              </p:ext>
            </p:extLst>
          </p:nvPr>
        </p:nvGraphicFramePr>
        <p:xfrm>
          <a:off x="1884218" y="1515531"/>
          <a:ext cx="8663708" cy="3851995"/>
        </p:xfrm>
        <a:graphic>
          <a:graphicData uri="http://schemas.openxmlformats.org/drawingml/2006/table">
            <a:tbl>
              <a:tblPr firstRow="1" bandRow="1">
                <a:tableStyleId>{2D5ABB26-0587-4C30-8999-92F81FD0307C}</a:tableStyleId>
              </a:tblPr>
              <a:tblGrid>
                <a:gridCol w="8663708">
                  <a:extLst>
                    <a:ext uri="{9D8B030D-6E8A-4147-A177-3AD203B41FA5}">
                      <a16:colId xmlns:a16="http://schemas.microsoft.com/office/drawing/2014/main" val="20000"/>
                    </a:ext>
                  </a:extLst>
                </a:gridCol>
              </a:tblGrid>
              <a:tr h="429513">
                <a:tc>
                  <a:txBody>
                    <a:bodyPr/>
                    <a:lstStyle/>
                    <a:p>
                      <a:pPr marL="1927860" lvl="0" indent="0" algn="l">
                        <a:lnSpc>
                          <a:spcPct val="100000"/>
                        </a:lnSpc>
                        <a:spcBef>
                          <a:spcPts val="85"/>
                        </a:spcBef>
                        <a:buFont typeface="Arial" panose="020B0604020202020204" pitchFamily="34" charset="0"/>
                        <a:buNone/>
                        <a:tabLst>
                          <a:tab pos="2272030" algn="l"/>
                        </a:tabLst>
                      </a:pPr>
                      <a:r>
                        <a:rPr lang="en-US" sz="2400" b="1" spc="-5" dirty="0">
                          <a:latin typeface="Calibri"/>
                          <a:cs typeface="Calibri"/>
                        </a:rPr>
                        <a:t>                    </a:t>
                      </a:r>
                      <a:r>
                        <a:rPr sz="2400" b="1" spc="-5" dirty="0">
                          <a:latin typeface="Calibri"/>
                          <a:cs typeface="Calibri"/>
                        </a:rPr>
                        <a:t>All </a:t>
                      </a:r>
                      <a:r>
                        <a:rPr sz="2400" b="1" spc="-15" dirty="0">
                          <a:latin typeface="Calibri"/>
                          <a:cs typeface="Calibri"/>
                        </a:rPr>
                        <a:t>Data</a:t>
                      </a:r>
                      <a:r>
                        <a:rPr sz="2400" b="1" spc="-10" dirty="0">
                          <a:latin typeface="Calibri"/>
                          <a:cs typeface="Calibri"/>
                        </a:rPr>
                        <a:t> Submitted</a:t>
                      </a:r>
                      <a:endParaRPr sz="2400" dirty="0">
                        <a:latin typeface="Calibri"/>
                        <a:cs typeface="Calibri"/>
                      </a:endParaRPr>
                    </a:p>
                  </a:txBody>
                  <a:tcPr marL="0" marR="0" marT="10795" marB="0">
                    <a:lnL w="12700">
                      <a:solidFill>
                        <a:srgbClr val="4F81BC"/>
                      </a:solidFill>
                      <a:prstDash val="solid"/>
                    </a:lnL>
                    <a:lnR w="12700">
                      <a:solidFill>
                        <a:srgbClr val="4F81BC"/>
                      </a:solidFill>
                      <a:prstDash val="solid"/>
                    </a:lnR>
                    <a:lnT w="12700">
                      <a:solidFill>
                        <a:srgbClr val="4F81BC"/>
                      </a:solidFill>
                      <a:prstDash val="solid"/>
                    </a:lnT>
                    <a:lnB w="28575">
                      <a:solidFill>
                        <a:srgbClr val="4F81BC"/>
                      </a:solidFill>
                      <a:prstDash val="solid"/>
                    </a:lnB>
                  </a:tcPr>
                </a:tc>
                <a:extLst>
                  <a:ext uri="{0D108BD9-81ED-4DB2-BD59-A6C34878D82A}">
                    <a16:rowId xmlns:a16="http://schemas.microsoft.com/office/drawing/2014/main" val="10000"/>
                  </a:ext>
                </a:extLst>
              </a:tr>
              <a:tr h="429513">
                <a:tc>
                  <a:txBody>
                    <a:bodyPr/>
                    <a:lstStyle/>
                    <a:p>
                      <a:pPr marL="546100" algn="ctr">
                        <a:lnSpc>
                          <a:spcPct val="100000"/>
                        </a:lnSpc>
                        <a:spcBef>
                          <a:spcPts val="80"/>
                        </a:spcBef>
                      </a:pPr>
                      <a:r>
                        <a:rPr sz="2400" b="1" dirty="0">
                          <a:latin typeface="Calibri"/>
                          <a:cs typeface="Calibri"/>
                        </a:rPr>
                        <a:t>+</a:t>
                      </a:r>
                      <a:endParaRPr sz="2400" dirty="0">
                        <a:latin typeface="Calibri"/>
                        <a:cs typeface="Calibri"/>
                      </a:endParaRPr>
                    </a:p>
                  </a:txBody>
                  <a:tcPr marL="0" marR="0" marT="10160" marB="0">
                    <a:lnL w="12700">
                      <a:solidFill>
                        <a:srgbClr val="4F81BC"/>
                      </a:solidFill>
                      <a:prstDash val="solid"/>
                    </a:lnL>
                    <a:lnR w="12700">
                      <a:solidFill>
                        <a:srgbClr val="4F81BC"/>
                      </a:solidFill>
                      <a:prstDash val="solid"/>
                    </a:lnR>
                    <a:lnT w="28575">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1"/>
                  </a:ext>
                </a:extLst>
              </a:tr>
              <a:tr h="1288544">
                <a:tc>
                  <a:txBody>
                    <a:bodyPr/>
                    <a:lstStyle/>
                    <a:p>
                      <a:pPr marL="1240790" indent="0" algn="l">
                        <a:lnSpc>
                          <a:spcPct val="100000"/>
                        </a:lnSpc>
                        <a:spcBef>
                          <a:spcPts val="80"/>
                        </a:spcBef>
                        <a:buFont typeface="Wingdings"/>
                        <a:buNone/>
                        <a:tabLst>
                          <a:tab pos="1584960" algn="l"/>
                        </a:tabLst>
                      </a:pPr>
                      <a:r>
                        <a:rPr lang="en-US" sz="2400" b="1" dirty="0">
                          <a:latin typeface="Calibri"/>
                          <a:cs typeface="Calibri"/>
                        </a:rPr>
                        <a:t>                     </a:t>
                      </a:r>
                      <a:r>
                        <a:rPr sz="2400" b="1" dirty="0">
                          <a:latin typeface="Calibri"/>
                          <a:cs typeface="Calibri"/>
                        </a:rPr>
                        <a:t>4 </a:t>
                      </a:r>
                      <a:r>
                        <a:rPr sz="2400" b="1" spc="-10" dirty="0">
                          <a:latin typeface="Calibri"/>
                          <a:cs typeface="Calibri"/>
                        </a:rPr>
                        <a:t>Structure Measures </a:t>
                      </a:r>
                      <a:r>
                        <a:rPr sz="2400" b="1" dirty="0">
                          <a:latin typeface="Calibri"/>
                          <a:cs typeface="Calibri"/>
                        </a:rPr>
                        <a:t>In</a:t>
                      </a:r>
                      <a:r>
                        <a:rPr sz="2400" b="1" spc="5" dirty="0">
                          <a:latin typeface="Calibri"/>
                          <a:cs typeface="Calibri"/>
                        </a:rPr>
                        <a:t> </a:t>
                      </a:r>
                      <a:r>
                        <a:rPr sz="2400" b="1" spc="-5" dirty="0">
                          <a:latin typeface="Calibri"/>
                          <a:cs typeface="Calibri"/>
                        </a:rPr>
                        <a:t>Place</a:t>
                      </a:r>
                      <a:endParaRPr sz="2400" dirty="0">
                        <a:latin typeface="Calibri"/>
                        <a:cs typeface="Calibri"/>
                      </a:endParaRPr>
                    </a:p>
                    <a:p>
                      <a:pPr marL="546100" marR="539115" indent="8890" algn="ctr">
                        <a:lnSpc>
                          <a:spcPct val="114999"/>
                        </a:lnSpc>
                      </a:pPr>
                      <a:r>
                        <a:rPr sz="2400" spc="-15" dirty="0">
                          <a:latin typeface="Calibri"/>
                          <a:cs typeface="Calibri"/>
                        </a:rPr>
                        <a:t>(Prenatal </a:t>
                      </a:r>
                      <a:r>
                        <a:rPr sz="2400" spc="-5" dirty="0">
                          <a:latin typeface="Calibri"/>
                          <a:cs typeface="Calibri"/>
                        </a:rPr>
                        <a:t>Consult, Pharmacologic </a:t>
                      </a:r>
                      <a:r>
                        <a:rPr sz="2400" spc="-10" dirty="0">
                          <a:latin typeface="Calibri"/>
                          <a:cs typeface="Calibri"/>
                        </a:rPr>
                        <a:t>Care, </a:t>
                      </a:r>
                      <a:r>
                        <a:rPr sz="2400" spc="-5" dirty="0">
                          <a:latin typeface="Calibri"/>
                          <a:cs typeface="Calibri"/>
                        </a:rPr>
                        <a:t>Non-  Pharmacologic </a:t>
                      </a:r>
                      <a:r>
                        <a:rPr sz="2400" spc="-10" dirty="0">
                          <a:latin typeface="Calibri"/>
                          <a:cs typeface="Calibri"/>
                        </a:rPr>
                        <a:t>Care, </a:t>
                      </a:r>
                      <a:r>
                        <a:rPr sz="2400" spc="-15" dirty="0">
                          <a:latin typeface="Calibri"/>
                          <a:cs typeface="Calibri"/>
                        </a:rPr>
                        <a:t>Coordinated</a:t>
                      </a:r>
                      <a:r>
                        <a:rPr sz="2400" spc="-45" dirty="0">
                          <a:latin typeface="Calibri"/>
                          <a:cs typeface="Calibri"/>
                        </a:rPr>
                        <a:t> </a:t>
                      </a:r>
                      <a:r>
                        <a:rPr sz="2400" spc="-10" dirty="0">
                          <a:latin typeface="Calibri"/>
                          <a:cs typeface="Calibri"/>
                        </a:rPr>
                        <a:t>Discharge)</a:t>
                      </a:r>
                      <a:endParaRPr sz="2400" dirty="0">
                        <a:latin typeface="Calibri"/>
                        <a:cs typeface="Calibri"/>
                      </a:endParaRPr>
                    </a:p>
                  </a:txBody>
                  <a:tcPr marL="0" marR="0" marT="1016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2"/>
                  </a:ext>
                </a:extLst>
              </a:tr>
              <a:tr h="429514">
                <a:tc>
                  <a:txBody>
                    <a:bodyPr/>
                    <a:lstStyle/>
                    <a:p>
                      <a:pPr marL="546100" algn="ctr">
                        <a:lnSpc>
                          <a:spcPct val="100000"/>
                        </a:lnSpc>
                        <a:spcBef>
                          <a:spcPts val="85"/>
                        </a:spcBef>
                      </a:pPr>
                      <a:r>
                        <a:rPr sz="2400" b="1" dirty="0">
                          <a:latin typeface="Calibri"/>
                          <a:cs typeface="Calibri"/>
                        </a:rPr>
                        <a:t>+</a:t>
                      </a:r>
                      <a:endParaRPr sz="2400" dirty="0">
                        <a:latin typeface="Calibri"/>
                        <a:cs typeface="Calibri"/>
                      </a:endParaRPr>
                    </a:p>
                  </a:txBody>
                  <a:tcPr marL="0" marR="0" marT="10795"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solidFill>
                      <a:srgbClr val="DBE5F1"/>
                    </a:solidFill>
                  </a:tcPr>
                </a:tc>
                <a:extLst>
                  <a:ext uri="{0D108BD9-81ED-4DB2-BD59-A6C34878D82A}">
                    <a16:rowId xmlns:a16="http://schemas.microsoft.com/office/drawing/2014/main" val="10003"/>
                  </a:ext>
                </a:extLst>
              </a:tr>
              <a:tr h="1274911">
                <a:tc>
                  <a:txBody>
                    <a:bodyPr/>
                    <a:lstStyle/>
                    <a:p>
                      <a:pPr marL="1200150" indent="0">
                        <a:lnSpc>
                          <a:spcPct val="100000"/>
                        </a:lnSpc>
                        <a:spcBef>
                          <a:spcPts val="80"/>
                        </a:spcBef>
                        <a:buFont typeface="Wingdings"/>
                        <a:buNone/>
                        <a:tabLst>
                          <a:tab pos="1544320" algn="l"/>
                        </a:tabLst>
                      </a:pPr>
                      <a:r>
                        <a:rPr lang="en-US" sz="2400" b="1" u="none" spc="-5" dirty="0">
                          <a:uFill>
                            <a:solidFill>
                              <a:srgbClr val="000000"/>
                            </a:solidFill>
                          </a:uFill>
                          <a:latin typeface="Calibri"/>
                          <a:cs typeface="Calibri"/>
                        </a:rPr>
                        <a:t>                  </a:t>
                      </a:r>
                      <a:r>
                        <a:rPr lang="en-US" sz="2400" b="1" u="heavy" spc="-5" dirty="0">
                          <a:uFill>
                            <a:solidFill>
                              <a:srgbClr val="000000"/>
                            </a:solidFill>
                          </a:uFill>
                          <a:latin typeface="Calibri"/>
                          <a:cs typeface="Calibri"/>
                        </a:rPr>
                        <a:t> </a:t>
                      </a:r>
                      <a:r>
                        <a:rPr sz="2400" b="1" u="heavy" spc="-5" dirty="0">
                          <a:uFill>
                            <a:solidFill>
                              <a:srgbClr val="000000"/>
                            </a:solidFill>
                          </a:uFill>
                          <a:latin typeface="Calibri"/>
                          <a:cs typeface="Calibri"/>
                        </a:rPr>
                        <a:t>All</a:t>
                      </a:r>
                      <a:r>
                        <a:rPr sz="2400" b="1" spc="-5" dirty="0">
                          <a:latin typeface="Calibri"/>
                          <a:cs typeface="Calibri"/>
                        </a:rPr>
                        <a:t> </a:t>
                      </a:r>
                      <a:r>
                        <a:rPr sz="2400" b="1" spc="-10" dirty="0">
                          <a:latin typeface="Calibri"/>
                          <a:cs typeface="Calibri"/>
                        </a:rPr>
                        <a:t>Process Measure goals</a:t>
                      </a:r>
                      <a:r>
                        <a:rPr sz="2400" b="1" spc="15" dirty="0">
                          <a:latin typeface="Calibri"/>
                          <a:cs typeface="Calibri"/>
                        </a:rPr>
                        <a:t> </a:t>
                      </a:r>
                      <a:r>
                        <a:rPr sz="2400" b="1" spc="-10" dirty="0">
                          <a:latin typeface="Calibri"/>
                          <a:cs typeface="Calibri"/>
                        </a:rPr>
                        <a:t>met</a:t>
                      </a:r>
                      <a:endParaRPr sz="2400" dirty="0">
                        <a:latin typeface="Calibri"/>
                        <a:cs typeface="Calibri"/>
                      </a:endParaRPr>
                    </a:p>
                    <a:p>
                      <a:pPr marL="798195" marR="699135" indent="-92710" algn="ctr">
                        <a:lnSpc>
                          <a:spcPct val="114999"/>
                        </a:lnSpc>
                        <a:spcBef>
                          <a:spcPts val="5"/>
                        </a:spcBef>
                      </a:pPr>
                      <a:r>
                        <a:rPr sz="2400" spc="-5" dirty="0">
                          <a:latin typeface="Calibri"/>
                          <a:cs typeface="Calibri"/>
                        </a:rPr>
                        <a:t>&gt;70% </a:t>
                      </a:r>
                      <a:r>
                        <a:rPr sz="2400" spc="-15" dirty="0">
                          <a:latin typeface="Calibri"/>
                          <a:cs typeface="Calibri"/>
                        </a:rPr>
                        <a:t>Breastfeeding; </a:t>
                      </a:r>
                      <a:r>
                        <a:rPr sz="2400" spc="-5" dirty="0">
                          <a:latin typeface="Calibri"/>
                          <a:cs typeface="Calibri"/>
                        </a:rPr>
                        <a:t>&lt;20% Pharmacologic  </a:t>
                      </a:r>
                      <a:r>
                        <a:rPr sz="2400" spc="-25" dirty="0">
                          <a:latin typeface="Calibri"/>
                          <a:cs typeface="Calibri"/>
                        </a:rPr>
                        <a:t>Treatment; </a:t>
                      </a:r>
                      <a:r>
                        <a:rPr sz="2400" spc="-5" dirty="0">
                          <a:latin typeface="Calibri"/>
                          <a:cs typeface="Calibri"/>
                        </a:rPr>
                        <a:t>&gt;95% </a:t>
                      </a:r>
                      <a:r>
                        <a:rPr sz="2400" spc="-15" dirty="0">
                          <a:latin typeface="Calibri"/>
                          <a:cs typeface="Calibri"/>
                        </a:rPr>
                        <a:t>Coordinated </a:t>
                      </a:r>
                      <a:r>
                        <a:rPr sz="2400" spc="-10" dirty="0">
                          <a:latin typeface="Calibri"/>
                          <a:cs typeface="Calibri"/>
                        </a:rPr>
                        <a:t>Discharge</a:t>
                      </a:r>
                      <a:endParaRPr sz="2400" dirty="0">
                        <a:latin typeface="Calibri"/>
                        <a:cs typeface="Calibri"/>
                      </a:endParaRPr>
                    </a:p>
                  </a:txBody>
                  <a:tcPr marL="0" marR="0" marT="10160" marB="0">
                    <a:lnL w="12700">
                      <a:solidFill>
                        <a:srgbClr val="4F81BC"/>
                      </a:solidFill>
                      <a:prstDash val="solid"/>
                    </a:lnL>
                    <a:lnR w="12700">
                      <a:solidFill>
                        <a:srgbClr val="4F81BC"/>
                      </a:solidFill>
                      <a:prstDash val="solid"/>
                    </a:lnR>
                    <a:lnT w="12700">
                      <a:solidFill>
                        <a:srgbClr val="4F81BC"/>
                      </a:solidFill>
                      <a:prstDash val="solid"/>
                    </a:lnT>
                    <a:lnB w="12700">
                      <a:solidFill>
                        <a:srgbClr val="4F81BC"/>
                      </a:solidFill>
                      <a:prstDash val="solid"/>
                    </a:lnB>
                  </a:tcPr>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xfrm>
            <a:off x="576880" y="193881"/>
            <a:ext cx="6499225" cy="1120820"/>
          </a:xfrm>
          <a:prstGeom prst="rect">
            <a:avLst/>
          </a:prstGeom>
        </p:spPr>
        <p:txBody>
          <a:bodyPr vert="horz" wrap="square" lIns="0" tIns="12700" rIns="0" bIns="0" rtlCol="0" anchor="ctr">
            <a:spAutoFit/>
          </a:bodyPr>
          <a:lstStyle/>
          <a:p>
            <a:pPr marL="361950" marR="5080" indent="-349885">
              <a:lnSpc>
                <a:spcPct val="100000"/>
              </a:lnSpc>
              <a:spcBef>
                <a:spcPts val="100"/>
              </a:spcBef>
            </a:pPr>
            <a:r>
              <a:rPr spc="-5" dirty="0">
                <a:solidFill>
                  <a:srgbClr val="004890"/>
                </a:solidFill>
                <a:latin typeface="Candara"/>
                <a:cs typeface="Candara"/>
              </a:rPr>
              <a:t>MNO-Neonatal Excellence </a:t>
            </a:r>
            <a:r>
              <a:rPr spc="-10" dirty="0">
                <a:solidFill>
                  <a:srgbClr val="004890"/>
                </a:solidFill>
                <a:latin typeface="Candara"/>
                <a:cs typeface="Candara"/>
              </a:rPr>
              <a:t>Award</a:t>
            </a:r>
            <a:r>
              <a:rPr lang="en-US" spc="-10" dirty="0">
                <a:solidFill>
                  <a:srgbClr val="004890"/>
                </a:solidFill>
                <a:latin typeface="Candara"/>
                <a:cs typeface="Candara"/>
              </a:rPr>
              <a:t/>
            </a:r>
            <a:br>
              <a:rPr lang="en-US" spc="-10" dirty="0">
                <a:solidFill>
                  <a:srgbClr val="004890"/>
                </a:solidFill>
                <a:latin typeface="Candara"/>
                <a:cs typeface="Candara"/>
              </a:rPr>
            </a:br>
            <a:r>
              <a:rPr spc="-5" dirty="0">
                <a:solidFill>
                  <a:srgbClr val="004890"/>
                </a:solidFill>
                <a:latin typeface="Candara"/>
                <a:cs typeface="Candara"/>
              </a:rPr>
              <a:t>Criteria for Optimal </a:t>
            </a:r>
            <a:r>
              <a:rPr dirty="0">
                <a:solidFill>
                  <a:srgbClr val="004890"/>
                </a:solidFill>
                <a:latin typeface="Candara"/>
                <a:cs typeface="Candara"/>
              </a:rPr>
              <a:t>OEN</a:t>
            </a:r>
            <a:r>
              <a:rPr spc="-30" dirty="0">
                <a:solidFill>
                  <a:srgbClr val="004890"/>
                </a:solidFill>
                <a:latin typeface="Candara"/>
                <a:cs typeface="Candara"/>
              </a:rPr>
              <a:t> </a:t>
            </a:r>
            <a:r>
              <a:rPr spc="-5" dirty="0">
                <a:solidFill>
                  <a:srgbClr val="004890"/>
                </a:solidFill>
                <a:latin typeface="Candara"/>
                <a:cs typeface="Candara"/>
              </a:rPr>
              <a:t>Care</a:t>
            </a:r>
            <a:endParaRPr dirty="0">
              <a:latin typeface="Candara"/>
              <a:cs typeface="Candara"/>
            </a:endParaRPr>
          </a:p>
        </p:txBody>
      </p:sp>
      <p:sp>
        <p:nvSpPr>
          <p:cNvPr id="4" name="object 4"/>
          <p:cNvSpPr/>
          <p:nvPr/>
        </p:nvSpPr>
        <p:spPr>
          <a:xfrm>
            <a:off x="576880" y="2050600"/>
            <a:ext cx="909998" cy="88163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6880" y="3150928"/>
            <a:ext cx="909998" cy="88087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576880" y="4226871"/>
            <a:ext cx="909998" cy="88087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2996166" y="5367526"/>
            <a:ext cx="909998" cy="881633"/>
          </a:xfrm>
          <a:prstGeom prst="rect">
            <a:avLst/>
          </a:prstGeom>
          <a:blipFill>
            <a:blip r:embed="rId2" cstate="print"/>
            <a:stretch>
              <a:fillRect/>
            </a:stretch>
          </a:blipFill>
        </p:spPr>
        <p:txBody>
          <a:bodyPr wrap="square" lIns="0" tIns="0" rIns="0" bIns="0" rtlCol="0"/>
          <a:lstStyle/>
          <a:p>
            <a:endParaRPr/>
          </a:p>
        </p:txBody>
      </p:sp>
      <p:grpSp>
        <p:nvGrpSpPr>
          <p:cNvPr id="8" name="object 8"/>
          <p:cNvGrpSpPr/>
          <p:nvPr/>
        </p:nvGrpSpPr>
        <p:grpSpPr>
          <a:xfrm>
            <a:off x="3979244" y="5398526"/>
            <a:ext cx="1825625" cy="897890"/>
            <a:chOff x="2471927" y="5231142"/>
            <a:chExt cx="1825625" cy="897890"/>
          </a:xfrm>
        </p:grpSpPr>
        <p:sp>
          <p:nvSpPr>
            <p:cNvPr id="9" name="object 9"/>
            <p:cNvSpPr/>
            <p:nvPr/>
          </p:nvSpPr>
          <p:spPr>
            <a:xfrm>
              <a:off x="2471927" y="5247132"/>
              <a:ext cx="910742" cy="88163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386327" y="5231142"/>
              <a:ext cx="910742" cy="881621"/>
            </a:xfrm>
            <a:prstGeom prst="rect">
              <a:avLst/>
            </a:prstGeom>
            <a:blipFill>
              <a:blip r:embed="rId2" cstate="print"/>
              <a:stretch>
                <a:fillRect/>
              </a:stretch>
            </a:blipFill>
          </p:spPr>
          <p:txBody>
            <a:bodyPr wrap="square" lIns="0" tIns="0" rIns="0" bIns="0" rtlCol="0"/>
            <a:lstStyle/>
            <a:p>
              <a:endParaRPr/>
            </a:p>
          </p:txBody>
        </p:sp>
      </p:grpSp>
      <p:sp>
        <p:nvSpPr>
          <p:cNvPr id="11" name="object 11"/>
          <p:cNvSpPr/>
          <p:nvPr/>
        </p:nvSpPr>
        <p:spPr>
          <a:xfrm>
            <a:off x="5877466" y="5398526"/>
            <a:ext cx="910742" cy="881633"/>
          </a:xfrm>
          <a:prstGeom prst="rect">
            <a:avLst/>
          </a:prstGeom>
          <a:blipFill>
            <a:blip r:embed="rId2" cstate="print"/>
            <a:stretch>
              <a:fillRect/>
            </a:stretch>
          </a:blipFill>
        </p:spPr>
        <p:txBody>
          <a:bodyPr wrap="square" lIns="0" tIns="0" rIns="0" bIns="0" rtlCol="0"/>
          <a:lstStyle/>
          <a:p>
            <a:endParaRPr/>
          </a:p>
        </p:txBody>
      </p:sp>
      <p:grpSp>
        <p:nvGrpSpPr>
          <p:cNvPr id="12" name="object 12"/>
          <p:cNvGrpSpPr/>
          <p:nvPr/>
        </p:nvGrpSpPr>
        <p:grpSpPr>
          <a:xfrm>
            <a:off x="6861288" y="5382384"/>
            <a:ext cx="2684780" cy="913765"/>
            <a:chOff x="5352288" y="5215128"/>
            <a:chExt cx="2684780" cy="913765"/>
          </a:xfrm>
        </p:grpSpPr>
        <p:sp>
          <p:nvSpPr>
            <p:cNvPr id="13" name="object 13"/>
            <p:cNvSpPr/>
            <p:nvPr/>
          </p:nvSpPr>
          <p:spPr>
            <a:xfrm>
              <a:off x="5352288" y="5215128"/>
              <a:ext cx="910010" cy="881633"/>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6283452" y="5247132"/>
              <a:ext cx="910010" cy="881633"/>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7088885" y="5226570"/>
              <a:ext cx="947927" cy="881620"/>
            </a:xfrm>
            <a:prstGeom prst="rect">
              <a:avLst/>
            </a:prstGeom>
            <a:blipFill>
              <a:blip r:embed="rId4" cstate="print"/>
              <a:stretch>
                <a:fillRect/>
              </a:stretch>
            </a:blipFill>
          </p:spPr>
          <p:txBody>
            <a:bodyPr wrap="square" lIns="0" tIns="0" rIns="0" bIns="0" rtlCol="0"/>
            <a:lstStyle/>
            <a:p>
              <a:endParaRPr/>
            </a:p>
          </p:txBody>
        </p:sp>
      </p:grpSp>
      <p:sp>
        <p:nvSpPr>
          <p:cNvPr id="16" name="object 16"/>
          <p:cNvSpPr/>
          <p:nvPr/>
        </p:nvSpPr>
        <p:spPr>
          <a:xfrm>
            <a:off x="10670793" y="2050600"/>
            <a:ext cx="910010" cy="881633"/>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10670793" y="3150928"/>
            <a:ext cx="910010" cy="88087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10670793" y="4226871"/>
            <a:ext cx="910010" cy="88087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826889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31594"/>
            <a:ext cx="10515600" cy="1325563"/>
          </a:xfrm>
        </p:spPr>
        <p:txBody>
          <a:bodyPr/>
          <a:lstStyle/>
          <a:p>
            <a:pPr algn="ctr"/>
            <a:r>
              <a:rPr lang="en-US" b="1" dirty="0">
                <a:solidFill>
                  <a:schemeClr val="accent1">
                    <a:lumMod val="50000"/>
                  </a:schemeClr>
                </a:solidFill>
              </a:rPr>
              <a:t>Why did it feel so much worse?</a:t>
            </a:r>
          </a:p>
        </p:txBody>
      </p:sp>
      <p:sp>
        <p:nvSpPr>
          <p:cNvPr id="3" name="Text Placeholder 2"/>
          <p:cNvSpPr>
            <a:spLocks noGrp="1"/>
          </p:cNvSpPr>
          <p:nvPr>
            <p:ph type="body" idx="1"/>
          </p:nvPr>
        </p:nvSpPr>
        <p:spPr>
          <a:xfrm>
            <a:off x="839787" y="1362068"/>
            <a:ext cx="5157787" cy="823912"/>
          </a:xfrm>
        </p:spPr>
        <p:txBody>
          <a:bodyPr>
            <a:normAutofit/>
          </a:bodyPr>
          <a:lstStyle/>
          <a:p>
            <a:r>
              <a:rPr lang="en-US" sz="3200" dirty="0"/>
              <a:t>Visitor Restrictions</a:t>
            </a:r>
          </a:p>
        </p:txBody>
      </p:sp>
      <p:sp>
        <p:nvSpPr>
          <p:cNvPr id="4" name="Content Placeholder 3"/>
          <p:cNvSpPr>
            <a:spLocks noGrp="1"/>
          </p:cNvSpPr>
          <p:nvPr>
            <p:ph sz="half" idx="2"/>
          </p:nvPr>
        </p:nvSpPr>
        <p:spPr>
          <a:xfrm>
            <a:off x="839787" y="2425814"/>
            <a:ext cx="5157787" cy="3684588"/>
          </a:xfrm>
        </p:spPr>
        <p:txBody>
          <a:bodyPr/>
          <a:lstStyle/>
          <a:p>
            <a:pPr marL="0" indent="0">
              <a:buNone/>
            </a:pPr>
            <a:r>
              <a:rPr lang="en-US" u="sng" dirty="0"/>
              <a:t>Pre – COVID</a:t>
            </a:r>
          </a:p>
          <a:p>
            <a:pPr marL="0" indent="0">
              <a:buNone/>
            </a:pPr>
            <a:r>
              <a:rPr lang="en-US" dirty="0"/>
              <a:t>Allowed two people to stay, but could switch out as needed.</a:t>
            </a:r>
          </a:p>
          <a:p>
            <a:pPr marL="0" indent="0">
              <a:spcBef>
                <a:spcPts val="0"/>
              </a:spcBef>
              <a:buNone/>
            </a:pPr>
            <a:endParaRPr lang="en-US" dirty="0"/>
          </a:p>
          <a:p>
            <a:pPr marL="0" indent="0">
              <a:spcBef>
                <a:spcPts val="0"/>
              </a:spcBef>
              <a:buNone/>
            </a:pPr>
            <a:r>
              <a:rPr lang="en-US" u="sng" dirty="0"/>
              <a:t>COVID</a:t>
            </a:r>
          </a:p>
          <a:p>
            <a:pPr marL="0" indent="0">
              <a:buNone/>
            </a:pPr>
            <a:r>
              <a:rPr lang="en-US" dirty="0"/>
              <a:t>Allowed 2 people to stay, but could not leave and reenter. </a:t>
            </a:r>
          </a:p>
          <a:p>
            <a:endParaRPr lang="en-US" dirty="0"/>
          </a:p>
        </p:txBody>
      </p:sp>
      <p:sp>
        <p:nvSpPr>
          <p:cNvPr id="5" name="Text Placeholder 4"/>
          <p:cNvSpPr>
            <a:spLocks noGrp="1"/>
          </p:cNvSpPr>
          <p:nvPr>
            <p:ph type="body" sz="quarter" idx="3"/>
          </p:nvPr>
        </p:nvSpPr>
        <p:spPr>
          <a:xfrm>
            <a:off x="6172200" y="1362068"/>
            <a:ext cx="5183188" cy="823912"/>
          </a:xfrm>
        </p:spPr>
        <p:txBody>
          <a:bodyPr>
            <a:normAutofit/>
          </a:bodyPr>
          <a:lstStyle/>
          <a:p>
            <a:r>
              <a:rPr lang="en-US" sz="3200" dirty="0"/>
              <a:t>Use of Cuddlers</a:t>
            </a:r>
          </a:p>
        </p:txBody>
      </p:sp>
      <p:sp>
        <p:nvSpPr>
          <p:cNvPr id="6" name="Content Placeholder 5"/>
          <p:cNvSpPr>
            <a:spLocks noGrp="1"/>
          </p:cNvSpPr>
          <p:nvPr>
            <p:ph sz="quarter" idx="4"/>
          </p:nvPr>
        </p:nvSpPr>
        <p:spPr>
          <a:xfrm>
            <a:off x="6172200" y="2425814"/>
            <a:ext cx="5183188" cy="3684588"/>
          </a:xfrm>
        </p:spPr>
        <p:txBody>
          <a:bodyPr/>
          <a:lstStyle/>
          <a:p>
            <a:pPr marL="0" indent="0">
              <a:buNone/>
            </a:pPr>
            <a:r>
              <a:rPr lang="en-US" u="sng" dirty="0"/>
              <a:t>Pre – COVID</a:t>
            </a:r>
          </a:p>
          <a:p>
            <a:pPr marL="0" indent="0">
              <a:buNone/>
            </a:pPr>
            <a:r>
              <a:rPr lang="en-US" dirty="0"/>
              <a:t>Cuddlers were present many shifts, and also on-call.</a:t>
            </a:r>
          </a:p>
          <a:p>
            <a:pPr marL="0" indent="0">
              <a:spcBef>
                <a:spcPts val="0"/>
              </a:spcBef>
              <a:buNone/>
            </a:pPr>
            <a:endParaRPr lang="en-US" dirty="0"/>
          </a:p>
          <a:p>
            <a:pPr marL="0" indent="0">
              <a:spcBef>
                <a:spcPts val="0"/>
              </a:spcBef>
              <a:buNone/>
            </a:pPr>
            <a:r>
              <a:rPr lang="en-US" u="sng" dirty="0"/>
              <a:t>COVID</a:t>
            </a:r>
          </a:p>
          <a:p>
            <a:pPr marL="0" indent="0">
              <a:buNone/>
            </a:pPr>
            <a:r>
              <a:rPr lang="en-US" dirty="0"/>
              <a:t>No cuddlers – burden fell to the nurses.</a:t>
            </a:r>
          </a:p>
        </p:txBody>
      </p:sp>
      <p:pic>
        <p:nvPicPr>
          <p:cNvPr id="7" name="Picture 6">
            <a:extLst>
              <a:ext uri="{FF2B5EF4-FFF2-40B4-BE49-F238E27FC236}">
                <a16:creationId xmlns:a16="http://schemas.microsoft.com/office/drawing/2014/main" id="{32129DC2-B1A0-4E0D-87E7-7210E6618721}"/>
              </a:ext>
            </a:extLst>
          </p:cNvPr>
          <p:cNvPicPr>
            <a:picLocks noChangeAspect="1"/>
          </p:cNvPicPr>
          <p:nvPr/>
        </p:nvPicPr>
        <p:blipFill>
          <a:blip r:embed="rId3"/>
          <a:stretch>
            <a:fillRect/>
          </a:stretch>
        </p:blipFill>
        <p:spPr>
          <a:xfrm>
            <a:off x="0" y="5862918"/>
            <a:ext cx="12192000" cy="989935"/>
          </a:xfrm>
          <a:prstGeom prst="rect">
            <a:avLst/>
          </a:prstGeom>
        </p:spPr>
      </p:pic>
    </p:spTree>
    <p:extLst>
      <p:ext uri="{BB962C8B-B14F-4D97-AF65-F5344CB8AC3E}">
        <p14:creationId xmlns:p14="http://schemas.microsoft.com/office/powerpoint/2010/main" val="1746333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89" y="3990532"/>
            <a:ext cx="10889222" cy="1325563"/>
          </a:xfrm>
          <a:ln w="76200">
            <a:solidFill>
              <a:schemeClr val="accent1">
                <a:lumMod val="50000"/>
              </a:schemeClr>
            </a:solidFill>
          </a:ln>
        </p:spPr>
        <p:txBody>
          <a:bodyPr>
            <a:normAutofit fontScale="90000"/>
          </a:bodyPr>
          <a:lstStyle/>
          <a:p>
            <a:r>
              <a:rPr lang="en-US" dirty="0"/>
              <a:t>Ultimately reinforced what we already knew – Maximizing </a:t>
            </a:r>
            <a:r>
              <a:rPr lang="en-US" b="1" u="sng" dirty="0"/>
              <a:t>SIMPLE</a:t>
            </a:r>
            <a:r>
              <a:rPr lang="en-US" dirty="0"/>
              <a:t> Non-Pharm Measures is the Key</a:t>
            </a:r>
          </a:p>
        </p:txBody>
      </p:sp>
      <p:sp>
        <p:nvSpPr>
          <p:cNvPr id="3" name="Text Placeholder 2"/>
          <p:cNvSpPr>
            <a:spLocks noGrp="1"/>
          </p:cNvSpPr>
          <p:nvPr>
            <p:ph type="body" idx="1"/>
          </p:nvPr>
        </p:nvSpPr>
        <p:spPr>
          <a:xfrm>
            <a:off x="2803220" y="125905"/>
            <a:ext cx="6388708" cy="823912"/>
          </a:xfrm>
        </p:spPr>
        <p:txBody>
          <a:bodyPr>
            <a:normAutofit/>
          </a:bodyPr>
          <a:lstStyle/>
          <a:p>
            <a:r>
              <a:rPr lang="en-US" sz="3600" dirty="0">
                <a:solidFill>
                  <a:schemeClr val="accent1">
                    <a:lumMod val="50000"/>
                  </a:schemeClr>
                </a:solidFill>
              </a:rPr>
              <a:t>How did we manage?  Not Great</a:t>
            </a:r>
          </a:p>
        </p:txBody>
      </p:sp>
      <p:sp>
        <p:nvSpPr>
          <p:cNvPr id="4" name="Content Placeholder 3"/>
          <p:cNvSpPr>
            <a:spLocks noGrp="1"/>
          </p:cNvSpPr>
          <p:nvPr>
            <p:ph sz="half" idx="2"/>
          </p:nvPr>
        </p:nvSpPr>
        <p:spPr>
          <a:xfrm>
            <a:off x="839787" y="1129462"/>
            <a:ext cx="5157787" cy="3684588"/>
          </a:xfrm>
        </p:spPr>
        <p:txBody>
          <a:bodyPr/>
          <a:lstStyle/>
          <a:p>
            <a:r>
              <a:rPr lang="en-US" dirty="0"/>
              <a:t>Kept babies at the Nurses’ station at times.</a:t>
            </a:r>
          </a:p>
          <a:p>
            <a:r>
              <a:rPr lang="en-US" dirty="0"/>
              <a:t>All nurses held babies when at the desk. </a:t>
            </a:r>
          </a:p>
          <a:p>
            <a:r>
              <a:rPr lang="en-US" dirty="0"/>
              <a:t>Lobbied for more formal help.</a:t>
            </a:r>
          </a:p>
          <a:p>
            <a:endParaRPr lang="en-US" dirty="0"/>
          </a:p>
        </p:txBody>
      </p:sp>
      <p:sp>
        <p:nvSpPr>
          <p:cNvPr id="6" name="Content Placeholder 5"/>
          <p:cNvSpPr>
            <a:spLocks noGrp="1"/>
          </p:cNvSpPr>
          <p:nvPr>
            <p:ph sz="quarter" idx="4"/>
          </p:nvPr>
        </p:nvSpPr>
        <p:spPr>
          <a:xfrm>
            <a:off x="5997574" y="1129462"/>
            <a:ext cx="5183188" cy="3684588"/>
          </a:xfrm>
        </p:spPr>
        <p:txBody>
          <a:bodyPr/>
          <a:lstStyle/>
          <a:p>
            <a:r>
              <a:rPr lang="en-US" dirty="0"/>
              <a:t>Recruited from other units and within hospital administration to hold babies.</a:t>
            </a:r>
          </a:p>
          <a:p>
            <a:r>
              <a:rPr lang="en-US" dirty="0"/>
              <a:t>Continued to ask for loosening of restrictions when reasonable.</a:t>
            </a:r>
          </a:p>
        </p:txBody>
      </p:sp>
      <p:pic>
        <p:nvPicPr>
          <p:cNvPr id="9" name="Picture 8">
            <a:extLst>
              <a:ext uri="{FF2B5EF4-FFF2-40B4-BE49-F238E27FC236}">
                <a16:creationId xmlns:a16="http://schemas.microsoft.com/office/drawing/2014/main" id="{32129DC2-B1A0-4E0D-87E7-7210E6618721}"/>
              </a:ext>
            </a:extLst>
          </p:cNvPr>
          <p:cNvPicPr>
            <a:picLocks noChangeAspect="1"/>
          </p:cNvPicPr>
          <p:nvPr/>
        </p:nvPicPr>
        <p:blipFill>
          <a:blip r:embed="rId3"/>
          <a:stretch>
            <a:fillRect/>
          </a:stretch>
        </p:blipFill>
        <p:spPr>
          <a:xfrm>
            <a:off x="0" y="5862918"/>
            <a:ext cx="12192000" cy="989935"/>
          </a:xfrm>
          <a:prstGeom prst="rect">
            <a:avLst/>
          </a:prstGeom>
        </p:spPr>
      </p:pic>
    </p:spTree>
    <p:extLst>
      <p:ext uri="{BB962C8B-B14F-4D97-AF65-F5344CB8AC3E}">
        <p14:creationId xmlns:p14="http://schemas.microsoft.com/office/powerpoint/2010/main" val="3075378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3F1EB5-7AB5-43C3-A8A7-B181FAA2DC65}"/>
              </a:ext>
            </a:extLst>
          </p:cNvPr>
          <p:cNvSpPr>
            <a:spLocks noGrp="1"/>
          </p:cNvSpPr>
          <p:nvPr>
            <p:ph type="title"/>
          </p:nvPr>
        </p:nvSpPr>
        <p:spPr/>
        <p:txBody>
          <a:bodyPr/>
          <a:lstStyle/>
          <a:p>
            <a:r>
              <a:rPr lang="en-US" dirty="0"/>
              <a:t>Q&amp;A</a:t>
            </a:r>
          </a:p>
        </p:txBody>
      </p:sp>
      <p:sp>
        <p:nvSpPr>
          <p:cNvPr id="12" name="Content Placeholder 11">
            <a:extLst>
              <a:ext uri="{FF2B5EF4-FFF2-40B4-BE49-F238E27FC236}">
                <a16:creationId xmlns:a16="http://schemas.microsoft.com/office/drawing/2014/main" id="{8855A257-40BC-4390-9373-C8F471E418D2}"/>
              </a:ext>
            </a:extLst>
          </p:cNvPr>
          <p:cNvSpPr>
            <a:spLocks noGrp="1"/>
          </p:cNvSpPr>
          <p:nvPr>
            <p:ph idx="1"/>
          </p:nvPr>
        </p:nvSpPr>
        <p:spPr/>
        <p:txBody>
          <a:bodyPr/>
          <a:lstStyle/>
          <a:p>
            <a:r>
              <a:rPr lang="en-US" dirty="0"/>
              <a:t>Type your questions for the panelists in the Chat Box</a:t>
            </a:r>
          </a:p>
          <a:p>
            <a:pPr marL="0" indent="0">
              <a:buNone/>
            </a:pPr>
            <a:endParaRPr lang="en-US" dirty="0"/>
          </a:p>
        </p:txBody>
      </p:sp>
    </p:spTree>
    <p:extLst>
      <p:ext uri="{BB962C8B-B14F-4D97-AF65-F5344CB8AC3E}">
        <p14:creationId xmlns:p14="http://schemas.microsoft.com/office/powerpoint/2010/main" val="2719161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1002"/>
            <a:ext cx="10972800" cy="783436"/>
          </a:xfrm>
        </p:spPr>
        <p:txBody>
          <a:bodyPr>
            <a:normAutofit fontScale="90000"/>
          </a:bodyPr>
          <a:lstStyle/>
          <a:p>
            <a:r>
              <a:rPr lang="en-US" sz="3200" dirty="0"/>
              <a:t>MNO Work: A QI Triathlon</a:t>
            </a:r>
            <a:br>
              <a:rPr lang="en-US" sz="3200" dirty="0"/>
            </a:br>
            <a:endParaRPr lang="en-US" sz="3200" dirty="0"/>
          </a:p>
        </p:txBody>
      </p:sp>
      <p:sp>
        <p:nvSpPr>
          <p:cNvPr id="3" name="Content Placeholder 2"/>
          <p:cNvSpPr>
            <a:spLocks noGrp="1"/>
          </p:cNvSpPr>
          <p:nvPr>
            <p:ph idx="1"/>
          </p:nvPr>
        </p:nvSpPr>
        <p:spPr>
          <a:xfrm>
            <a:off x="609600" y="1825625"/>
            <a:ext cx="5195299" cy="4351338"/>
          </a:xfrm>
        </p:spPr>
        <p:txBody>
          <a:bodyPr>
            <a:normAutofit fontScale="92500" lnSpcReduction="10000"/>
          </a:bodyPr>
          <a:lstStyle/>
          <a:p>
            <a:r>
              <a:rPr lang="en-US" dirty="0"/>
              <a:t>Work with your team to complete and implement your sustainability plan:</a:t>
            </a:r>
          </a:p>
          <a:p>
            <a:pPr lvl="1"/>
            <a:r>
              <a:rPr lang="en-US" sz="2400" dirty="0"/>
              <a:t>Compliance Monitoring</a:t>
            </a:r>
          </a:p>
          <a:p>
            <a:pPr lvl="1"/>
            <a:r>
              <a:rPr lang="en-US" sz="2400" dirty="0"/>
              <a:t>New Hire &amp; Continuing Education</a:t>
            </a:r>
          </a:p>
          <a:p>
            <a:pPr lvl="1"/>
            <a:r>
              <a:rPr lang="en-US" sz="2400" dirty="0"/>
              <a:t>Systems Changes</a:t>
            </a:r>
          </a:p>
          <a:p>
            <a:endParaRPr lang="en-US" dirty="0"/>
          </a:p>
          <a:p>
            <a:r>
              <a:rPr lang="en-US" dirty="0"/>
              <a:t>Attend MNO Sustainability Webinars in 2021 to learn and share strategies with other ILPQC hospitals</a:t>
            </a:r>
          </a:p>
          <a:p>
            <a:endParaRPr lang="en-US" dirty="0"/>
          </a:p>
          <a:p>
            <a:r>
              <a:rPr lang="en-US" dirty="0"/>
              <a:t>ILPQC will provide QI support to help you cross finish line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6" name="Picture 5"/>
          <p:cNvPicPr>
            <a:picLocks noChangeAspect="1"/>
          </p:cNvPicPr>
          <p:nvPr/>
        </p:nvPicPr>
        <p:blipFill>
          <a:blip r:embed="rId3"/>
          <a:stretch>
            <a:fillRect/>
          </a:stretch>
        </p:blipFill>
        <p:spPr>
          <a:xfrm>
            <a:off x="5905044" y="1589010"/>
            <a:ext cx="6286956" cy="1943678"/>
          </a:xfrm>
          <a:prstGeom prst="rect">
            <a:avLst/>
          </a:prstGeom>
        </p:spPr>
      </p:pic>
      <p:sp>
        <p:nvSpPr>
          <p:cNvPr id="7" name="TextBox 6"/>
          <p:cNvSpPr txBox="1"/>
          <p:nvPr/>
        </p:nvSpPr>
        <p:spPr>
          <a:xfrm>
            <a:off x="6082398" y="3532688"/>
            <a:ext cx="18870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4C55"/>
                </a:solidFill>
                <a:effectLst/>
                <a:uLnTx/>
                <a:uFillTx/>
                <a:latin typeface="Arial" panose="020B0604020202020204"/>
                <a:ea typeface="+mn-ea"/>
                <a:cs typeface="+mn-cs"/>
              </a:rPr>
              <a:t>Systems Changes</a:t>
            </a:r>
          </a:p>
        </p:txBody>
      </p:sp>
      <p:sp>
        <p:nvSpPr>
          <p:cNvPr id="8" name="TextBox 7"/>
          <p:cNvSpPr txBox="1"/>
          <p:nvPr/>
        </p:nvSpPr>
        <p:spPr>
          <a:xfrm>
            <a:off x="7956060" y="3532688"/>
            <a:ext cx="2081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4C55"/>
                </a:solidFill>
                <a:effectLst/>
                <a:uLnTx/>
                <a:uFillTx/>
                <a:latin typeface="Arial" panose="020B0604020202020204"/>
                <a:ea typeface="+mn-ea"/>
                <a:cs typeface="+mn-cs"/>
              </a:rPr>
              <a:t>Clinical Culture Changes</a:t>
            </a:r>
          </a:p>
        </p:txBody>
      </p:sp>
      <p:sp>
        <p:nvSpPr>
          <p:cNvPr id="9" name="TextBox 8"/>
          <p:cNvSpPr txBox="1"/>
          <p:nvPr/>
        </p:nvSpPr>
        <p:spPr>
          <a:xfrm>
            <a:off x="10042158" y="3532688"/>
            <a:ext cx="2081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4C55"/>
                </a:solidFill>
                <a:effectLst/>
                <a:uLnTx/>
                <a:uFillTx/>
                <a:latin typeface="Arial" panose="020B0604020202020204"/>
                <a:ea typeface="+mn-ea"/>
                <a:cs typeface="+mn-cs"/>
              </a:rPr>
              <a:t>Sustain Changes</a:t>
            </a:r>
          </a:p>
        </p:txBody>
      </p:sp>
      <p:sp>
        <p:nvSpPr>
          <p:cNvPr id="11" name="Rounded Rectangle 10"/>
          <p:cNvSpPr/>
          <p:nvPr/>
        </p:nvSpPr>
        <p:spPr>
          <a:xfrm>
            <a:off x="6444683" y="4280696"/>
            <a:ext cx="5207677" cy="1644109"/>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a:t>Don’t forget to submit your sustainability plan! Only 25% of MNO-Neonatal teams have submitted a plan thus far!</a:t>
            </a:r>
          </a:p>
        </p:txBody>
      </p:sp>
    </p:spTree>
    <p:extLst>
      <p:ext uri="{BB962C8B-B14F-4D97-AF65-F5344CB8AC3E}">
        <p14:creationId xmlns:p14="http://schemas.microsoft.com/office/powerpoint/2010/main" val="2647806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0741" y="505584"/>
            <a:ext cx="5531485" cy="566822"/>
          </a:xfrm>
          <a:prstGeom prst="rect">
            <a:avLst/>
          </a:prstGeom>
        </p:spPr>
        <p:txBody>
          <a:bodyPr vert="horz" wrap="square" lIns="0" tIns="12700" rIns="0" bIns="0" rtlCol="0" anchor="ctr">
            <a:spAutoFit/>
          </a:bodyPr>
          <a:lstStyle/>
          <a:p>
            <a:pPr marL="12700">
              <a:lnSpc>
                <a:spcPct val="100000"/>
              </a:lnSpc>
              <a:spcBef>
                <a:spcPts val="100"/>
              </a:spcBef>
            </a:pPr>
            <a:r>
              <a:rPr dirty="0"/>
              <a:t>MNO-Neonatal Next</a:t>
            </a:r>
            <a:r>
              <a:rPr spc="-120" dirty="0"/>
              <a:t> </a:t>
            </a:r>
            <a:r>
              <a:rPr dirty="0"/>
              <a:t>Steps</a:t>
            </a:r>
          </a:p>
        </p:txBody>
      </p:sp>
      <p:grpSp>
        <p:nvGrpSpPr>
          <p:cNvPr id="3" name="object 3"/>
          <p:cNvGrpSpPr/>
          <p:nvPr/>
        </p:nvGrpSpPr>
        <p:grpSpPr>
          <a:xfrm>
            <a:off x="692727" y="1465715"/>
            <a:ext cx="10668000" cy="1457068"/>
            <a:chOff x="445008" y="1325123"/>
            <a:chExt cx="8255000" cy="1597660"/>
          </a:xfrm>
        </p:grpSpPr>
        <p:sp>
          <p:nvSpPr>
            <p:cNvPr id="4" name="object 4"/>
            <p:cNvSpPr/>
            <p:nvPr/>
          </p:nvSpPr>
          <p:spPr>
            <a:xfrm>
              <a:off x="457581" y="1662303"/>
              <a:ext cx="8229600" cy="1247775"/>
            </a:xfrm>
            <a:custGeom>
              <a:avLst/>
              <a:gdLst/>
              <a:ahLst/>
              <a:cxnLst/>
              <a:rect l="l" t="t" r="r" b="b"/>
              <a:pathLst>
                <a:path w="8229600" h="1247775">
                  <a:moveTo>
                    <a:pt x="0" y="0"/>
                  </a:moveTo>
                  <a:lnTo>
                    <a:pt x="8229600" y="0"/>
                  </a:lnTo>
                  <a:lnTo>
                    <a:pt x="8229600" y="1247394"/>
                  </a:lnTo>
                  <a:lnTo>
                    <a:pt x="0" y="1247394"/>
                  </a:lnTo>
                  <a:lnTo>
                    <a:pt x="0" y="0"/>
                  </a:lnTo>
                  <a:close/>
                </a:path>
              </a:pathLst>
            </a:custGeom>
            <a:ln w="25145">
              <a:solidFill>
                <a:srgbClr val="8063A1"/>
              </a:solidFill>
            </a:ln>
          </p:spPr>
          <p:txBody>
            <a:bodyPr wrap="square" lIns="0" tIns="0" rIns="0" bIns="0" rtlCol="0"/>
            <a:lstStyle/>
            <a:p>
              <a:endParaRPr/>
            </a:p>
          </p:txBody>
        </p:sp>
        <p:sp>
          <p:nvSpPr>
            <p:cNvPr id="5" name="object 5"/>
            <p:cNvSpPr/>
            <p:nvPr/>
          </p:nvSpPr>
          <p:spPr>
            <a:xfrm>
              <a:off x="869061" y="1337696"/>
              <a:ext cx="5760720" cy="649605"/>
            </a:xfrm>
            <a:custGeom>
              <a:avLst/>
              <a:gdLst/>
              <a:ahLst/>
              <a:cxnLst/>
              <a:rect l="l" t="t" r="r" b="b"/>
              <a:pathLst>
                <a:path w="5760720" h="649605">
                  <a:moveTo>
                    <a:pt x="5652516" y="0"/>
                  </a:moveTo>
                  <a:lnTo>
                    <a:pt x="108204" y="0"/>
                  </a:lnTo>
                  <a:lnTo>
                    <a:pt x="66088" y="8502"/>
                  </a:lnTo>
                  <a:lnTo>
                    <a:pt x="31694" y="31689"/>
                  </a:lnTo>
                  <a:lnTo>
                    <a:pt x="8504" y="66083"/>
                  </a:lnTo>
                  <a:lnTo>
                    <a:pt x="0" y="108203"/>
                  </a:lnTo>
                  <a:lnTo>
                    <a:pt x="0" y="541007"/>
                  </a:lnTo>
                  <a:lnTo>
                    <a:pt x="8504" y="583130"/>
                  </a:lnTo>
                  <a:lnTo>
                    <a:pt x="31694" y="617527"/>
                  </a:lnTo>
                  <a:lnTo>
                    <a:pt x="66088" y="640719"/>
                  </a:lnTo>
                  <a:lnTo>
                    <a:pt x="108204" y="649223"/>
                  </a:lnTo>
                  <a:lnTo>
                    <a:pt x="5652516" y="649223"/>
                  </a:lnTo>
                  <a:lnTo>
                    <a:pt x="5694631" y="640719"/>
                  </a:lnTo>
                  <a:lnTo>
                    <a:pt x="5729025" y="617527"/>
                  </a:lnTo>
                  <a:lnTo>
                    <a:pt x="5752215" y="583130"/>
                  </a:lnTo>
                  <a:lnTo>
                    <a:pt x="5760720" y="541007"/>
                  </a:lnTo>
                  <a:lnTo>
                    <a:pt x="5760720" y="108203"/>
                  </a:lnTo>
                  <a:lnTo>
                    <a:pt x="5752215" y="66083"/>
                  </a:lnTo>
                  <a:lnTo>
                    <a:pt x="5729025" y="31689"/>
                  </a:lnTo>
                  <a:lnTo>
                    <a:pt x="5694631" y="8502"/>
                  </a:lnTo>
                  <a:lnTo>
                    <a:pt x="5652516" y="0"/>
                  </a:lnTo>
                  <a:close/>
                </a:path>
              </a:pathLst>
            </a:custGeom>
            <a:solidFill>
              <a:srgbClr val="8063A1"/>
            </a:solidFill>
          </p:spPr>
          <p:txBody>
            <a:bodyPr wrap="square" lIns="0" tIns="0" rIns="0" bIns="0" rtlCol="0"/>
            <a:lstStyle/>
            <a:p>
              <a:endParaRPr/>
            </a:p>
          </p:txBody>
        </p:sp>
        <p:sp>
          <p:nvSpPr>
            <p:cNvPr id="6" name="object 6"/>
            <p:cNvSpPr/>
            <p:nvPr/>
          </p:nvSpPr>
          <p:spPr>
            <a:xfrm>
              <a:off x="869061" y="1337696"/>
              <a:ext cx="5760720" cy="649605"/>
            </a:xfrm>
            <a:custGeom>
              <a:avLst/>
              <a:gdLst/>
              <a:ahLst/>
              <a:cxnLst/>
              <a:rect l="l" t="t" r="r" b="b"/>
              <a:pathLst>
                <a:path w="5760720" h="649605">
                  <a:moveTo>
                    <a:pt x="0" y="108203"/>
                  </a:moveTo>
                  <a:lnTo>
                    <a:pt x="8504" y="66083"/>
                  </a:lnTo>
                  <a:lnTo>
                    <a:pt x="31694" y="31689"/>
                  </a:lnTo>
                  <a:lnTo>
                    <a:pt x="66088" y="8502"/>
                  </a:lnTo>
                  <a:lnTo>
                    <a:pt x="108204" y="0"/>
                  </a:lnTo>
                  <a:lnTo>
                    <a:pt x="5652516" y="0"/>
                  </a:lnTo>
                  <a:lnTo>
                    <a:pt x="5694631" y="8502"/>
                  </a:lnTo>
                  <a:lnTo>
                    <a:pt x="5729025" y="31689"/>
                  </a:lnTo>
                  <a:lnTo>
                    <a:pt x="5752215" y="66083"/>
                  </a:lnTo>
                  <a:lnTo>
                    <a:pt x="5760720" y="108203"/>
                  </a:lnTo>
                  <a:lnTo>
                    <a:pt x="5760720" y="541007"/>
                  </a:lnTo>
                  <a:lnTo>
                    <a:pt x="5752215" y="583130"/>
                  </a:lnTo>
                  <a:lnTo>
                    <a:pt x="5729025" y="617527"/>
                  </a:lnTo>
                  <a:lnTo>
                    <a:pt x="5694631" y="640719"/>
                  </a:lnTo>
                  <a:lnTo>
                    <a:pt x="5652516" y="649223"/>
                  </a:lnTo>
                  <a:lnTo>
                    <a:pt x="108204" y="649223"/>
                  </a:lnTo>
                  <a:lnTo>
                    <a:pt x="66088" y="640719"/>
                  </a:lnTo>
                  <a:lnTo>
                    <a:pt x="31694" y="617527"/>
                  </a:lnTo>
                  <a:lnTo>
                    <a:pt x="8504" y="583130"/>
                  </a:lnTo>
                  <a:lnTo>
                    <a:pt x="0" y="541007"/>
                  </a:lnTo>
                  <a:lnTo>
                    <a:pt x="0" y="108203"/>
                  </a:lnTo>
                  <a:close/>
                </a:path>
              </a:pathLst>
            </a:custGeom>
            <a:ln w="25146">
              <a:solidFill>
                <a:srgbClr val="FFFFFF"/>
              </a:solidFill>
            </a:ln>
          </p:spPr>
          <p:txBody>
            <a:bodyPr wrap="square" lIns="0" tIns="0" rIns="0" bIns="0" rtlCol="0"/>
            <a:lstStyle/>
            <a:p>
              <a:endParaRPr/>
            </a:p>
          </p:txBody>
        </p:sp>
      </p:grpSp>
      <p:sp>
        <p:nvSpPr>
          <p:cNvPr id="7" name="object 7"/>
          <p:cNvSpPr txBox="1"/>
          <p:nvPr/>
        </p:nvSpPr>
        <p:spPr>
          <a:xfrm>
            <a:off x="1391285" y="1530493"/>
            <a:ext cx="9581515" cy="1280160"/>
          </a:xfrm>
          <a:prstGeom prst="rect">
            <a:avLst/>
          </a:prstGeom>
        </p:spPr>
        <p:txBody>
          <a:bodyPr vert="horz" wrap="square" lIns="0" tIns="12700" rIns="0" bIns="0" rtlCol="0">
            <a:spAutoFit/>
          </a:bodyPr>
          <a:lstStyle/>
          <a:p>
            <a:pPr marL="34290">
              <a:spcBef>
                <a:spcPts val="100"/>
              </a:spcBef>
            </a:pPr>
            <a:r>
              <a:rPr sz="2200" spc="-5" dirty="0">
                <a:solidFill>
                  <a:srgbClr val="FFFFFF"/>
                </a:solidFill>
                <a:latin typeface="Calibri"/>
                <a:cs typeface="Calibri"/>
              </a:rPr>
              <a:t>OUD </a:t>
            </a:r>
            <a:r>
              <a:rPr sz="2200" spc="-15" dirty="0">
                <a:solidFill>
                  <a:srgbClr val="FFFFFF"/>
                </a:solidFill>
                <a:latin typeface="Calibri"/>
                <a:cs typeface="Calibri"/>
              </a:rPr>
              <a:t>Systems</a:t>
            </a:r>
            <a:endParaRPr sz="2200" dirty="0">
              <a:latin typeface="Calibri"/>
              <a:cs typeface="Calibri"/>
            </a:endParaRPr>
          </a:p>
          <a:p>
            <a:pPr>
              <a:lnSpc>
                <a:spcPct val="100000"/>
              </a:lnSpc>
            </a:pPr>
            <a:endParaRPr sz="2000" dirty="0">
              <a:latin typeface="Calibri"/>
              <a:cs typeface="Calibri"/>
            </a:endParaRPr>
          </a:p>
          <a:p>
            <a:pPr marL="240665" marR="5080" indent="-228600">
              <a:lnSpc>
                <a:spcPts val="2420"/>
              </a:lnSpc>
              <a:buChar char="•"/>
              <a:tabLst>
                <a:tab pos="241300" algn="l"/>
              </a:tabLst>
            </a:pPr>
            <a:r>
              <a:rPr sz="2200" spc="-5" dirty="0">
                <a:latin typeface="Calibri"/>
                <a:cs typeface="Calibri"/>
              </a:rPr>
              <a:t>Continue </a:t>
            </a:r>
            <a:r>
              <a:rPr sz="2200" spc="-15" dirty="0">
                <a:latin typeface="Calibri"/>
                <a:cs typeface="Calibri"/>
              </a:rPr>
              <a:t>to </a:t>
            </a:r>
            <a:r>
              <a:rPr sz="2200" spc="-10" dirty="0">
                <a:latin typeface="Calibri"/>
                <a:cs typeface="Calibri"/>
              </a:rPr>
              <a:t>cross </a:t>
            </a:r>
            <a:r>
              <a:rPr sz="2200" dirty="0">
                <a:latin typeface="Calibri"/>
                <a:cs typeface="Calibri"/>
              </a:rPr>
              <a:t>the </a:t>
            </a:r>
            <a:r>
              <a:rPr sz="2200" spc="-5" dirty="0">
                <a:latin typeface="Calibri"/>
                <a:cs typeface="Calibri"/>
              </a:rPr>
              <a:t>finish line </a:t>
            </a:r>
            <a:r>
              <a:rPr sz="2200" dirty="0">
                <a:latin typeface="Calibri"/>
                <a:cs typeface="Calibri"/>
              </a:rPr>
              <a:t>and </a:t>
            </a:r>
            <a:r>
              <a:rPr sz="2200" spc="-5" dirty="0">
                <a:latin typeface="Calibri"/>
                <a:cs typeface="Calibri"/>
              </a:rPr>
              <a:t>ensure all </a:t>
            </a:r>
            <a:r>
              <a:rPr sz="2200" spc="-20" dirty="0">
                <a:latin typeface="Calibri"/>
                <a:cs typeface="Calibri"/>
              </a:rPr>
              <a:t>systems </a:t>
            </a:r>
            <a:r>
              <a:rPr sz="2200" spc="-15" dirty="0">
                <a:latin typeface="Calibri"/>
                <a:cs typeface="Calibri"/>
              </a:rPr>
              <a:t>are  </a:t>
            </a:r>
            <a:r>
              <a:rPr sz="2200" spc="-5" dirty="0">
                <a:latin typeface="Calibri"/>
                <a:cs typeface="Calibri"/>
              </a:rPr>
              <a:t>in place </a:t>
            </a:r>
            <a:r>
              <a:rPr sz="2200" spc="-15" dirty="0">
                <a:latin typeface="Calibri"/>
                <a:cs typeface="Calibri"/>
              </a:rPr>
              <a:t>to </a:t>
            </a:r>
            <a:r>
              <a:rPr sz="2200" spc="-10" dirty="0">
                <a:latin typeface="Calibri"/>
                <a:cs typeface="Calibri"/>
              </a:rPr>
              <a:t>provide </a:t>
            </a:r>
            <a:r>
              <a:rPr sz="2200" spc="-5" dirty="0">
                <a:latin typeface="Calibri"/>
                <a:cs typeface="Calibri"/>
              </a:rPr>
              <a:t>optimal OEN</a:t>
            </a:r>
            <a:r>
              <a:rPr sz="2200" dirty="0">
                <a:latin typeface="Calibri"/>
                <a:cs typeface="Calibri"/>
              </a:rPr>
              <a:t> </a:t>
            </a:r>
            <a:r>
              <a:rPr sz="2200" spc="-15" dirty="0">
                <a:latin typeface="Calibri"/>
                <a:cs typeface="Calibri"/>
              </a:rPr>
              <a:t>care</a:t>
            </a:r>
            <a:endParaRPr sz="2200" dirty="0">
              <a:latin typeface="Calibri"/>
              <a:cs typeface="Calibri"/>
            </a:endParaRPr>
          </a:p>
        </p:txBody>
      </p:sp>
      <p:grpSp>
        <p:nvGrpSpPr>
          <p:cNvPr id="8" name="object 8"/>
          <p:cNvGrpSpPr/>
          <p:nvPr/>
        </p:nvGrpSpPr>
        <p:grpSpPr>
          <a:xfrm>
            <a:off x="708975" y="3127172"/>
            <a:ext cx="10635175" cy="1546428"/>
            <a:chOff x="445008" y="3015999"/>
            <a:chExt cx="8255000" cy="1910080"/>
          </a:xfrm>
        </p:grpSpPr>
        <p:sp>
          <p:nvSpPr>
            <p:cNvPr id="9" name="object 9"/>
            <p:cNvSpPr/>
            <p:nvPr/>
          </p:nvSpPr>
          <p:spPr>
            <a:xfrm>
              <a:off x="457581" y="3353181"/>
              <a:ext cx="8229600" cy="1560195"/>
            </a:xfrm>
            <a:custGeom>
              <a:avLst/>
              <a:gdLst/>
              <a:ahLst/>
              <a:cxnLst/>
              <a:rect l="l" t="t" r="r" b="b"/>
              <a:pathLst>
                <a:path w="8229600" h="1560195">
                  <a:moveTo>
                    <a:pt x="0" y="0"/>
                  </a:moveTo>
                  <a:lnTo>
                    <a:pt x="8229600" y="0"/>
                  </a:lnTo>
                  <a:lnTo>
                    <a:pt x="8229600" y="1559814"/>
                  </a:lnTo>
                  <a:lnTo>
                    <a:pt x="0" y="1559814"/>
                  </a:lnTo>
                  <a:lnTo>
                    <a:pt x="0" y="0"/>
                  </a:lnTo>
                  <a:close/>
                </a:path>
              </a:pathLst>
            </a:custGeom>
            <a:ln w="25146">
              <a:solidFill>
                <a:srgbClr val="5667B4"/>
              </a:solidFill>
            </a:ln>
          </p:spPr>
          <p:txBody>
            <a:bodyPr wrap="square" lIns="0" tIns="0" rIns="0" bIns="0" rtlCol="0"/>
            <a:lstStyle/>
            <a:p>
              <a:endParaRPr/>
            </a:p>
          </p:txBody>
        </p:sp>
        <p:sp>
          <p:nvSpPr>
            <p:cNvPr id="10" name="object 10"/>
            <p:cNvSpPr/>
            <p:nvPr/>
          </p:nvSpPr>
          <p:spPr>
            <a:xfrm>
              <a:off x="869061" y="3028572"/>
              <a:ext cx="5760720" cy="650240"/>
            </a:xfrm>
            <a:custGeom>
              <a:avLst/>
              <a:gdLst/>
              <a:ahLst/>
              <a:cxnLst/>
              <a:rect l="l" t="t" r="r" b="b"/>
              <a:pathLst>
                <a:path w="5760720" h="650239">
                  <a:moveTo>
                    <a:pt x="5652389" y="0"/>
                  </a:moveTo>
                  <a:lnTo>
                    <a:pt x="108330" y="0"/>
                  </a:lnTo>
                  <a:lnTo>
                    <a:pt x="66163" y="8513"/>
                  </a:lnTo>
                  <a:lnTo>
                    <a:pt x="31729" y="31729"/>
                  </a:lnTo>
                  <a:lnTo>
                    <a:pt x="8513" y="66163"/>
                  </a:lnTo>
                  <a:lnTo>
                    <a:pt x="0" y="108330"/>
                  </a:lnTo>
                  <a:lnTo>
                    <a:pt x="0" y="541642"/>
                  </a:lnTo>
                  <a:lnTo>
                    <a:pt x="8513" y="583817"/>
                  </a:lnTo>
                  <a:lnTo>
                    <a:pt x="31729" y="618255"/>
                  </a:lnTo>
                  <a:lnTo>
                    <a:pt x="66163" y="641472"/>
                  </a:lnTo>
                  <a:lnTo>
                    <a:pt x="108330" y="649985"/>
                  </a:lnTo>
                  <a:lnTo>
                    <a:pt x="5652389" y="649985"/>
                  </a:lnTo>
                  <a:lnTo>
                    <a:pt x="5694556" y="641472"/>
                  </a:lnTo>
                  <a:lnTo>
                    <a:pt x="5728990" y="618255"/>
                  </a:lnTo>
                  <a:lnTo>
                    <a:pt x="5752206" y="583817"/>
                  </a:lnTo>
                  <a:lnTo>
                    <a:pt x="5760720" y="541642"/>
                  </a:lnTo>
                  <a:lnTo>
                    <a:pt x="5760720" y="108330"/>
                  </a:lnTo>
                  <a:lnTo>
                    <a:pt x="5752206" y="66163"/>
                  </a:lnTo>
                  <a:lnTo>
                    <a:pt x="5728990" y="31729"/>
                  </a:lnTo>
                  <a:lnTo>
                    <a:pt x="5694556" y="8513"/>
                  </a:lnTo>
                  <a:lnTo>
                    <a:pt x="5652389" y="0"/>
                  </a:lnTo>
                  <a:close/>
                </a:path>
              </a:pathLst>
            </a:custGeom>
            <a:solidFill>
              <a:srgbClr val="5667B4"/>
            </a:solidFill>
          </p:spPr>
          <p:txBody>
            <a:bodyPr wrap="square" lIns="0" tIns="0" rIns="0" bIns="0" rtlCol="0"/>
            <a:lstStyle/>
            <a:p>
              <a:endParaRPr/>
            </a:p>
          </p:txBody>
        </p:sp>
        <p:sp>
          <p:nvSpPr>
            <p:cNvPr id="11" name="object 11"/>
            <p:cNvSpPr/>
            <p:nvPr/>
          </p:nvSpPr>
          <p:spPr>
            <a:xfrm>
              <a:off x="869061" y="3028572"/>
              <a:ext cx="5760720" cy="650240"/>
            </a:xfrm>
            <a:custGeom>
              <a:avLst/>
              <a:gdLst/>
              <a:ahLst/>
              <a:cxnLst/>
              <a:rect l="l" t="t" r="r" b="b"/>
              <a:pathLst>
                <a:path w="5760720" h="650239">
                  <a:moveTo>
                    <a:pt x="0" y="108330"/>
                  </a:moveTo>
                  <a:lnTo>
                    <a:pt x="8513" y="66163"/>
                  </a:lnTo>
                  <a:lnTo>
                    <a:pt x="31729" y="31729"/>
                  </a:lnTo>
                  <a:lnTo>
                    <a:pt x="66163" y="8513"/>
                  </a:lnTo>
                  <a:lnTo>
                    <a:pt x="108330" y="0"/>
                  </a:lnTo>
                  <a:lnTo>
                    <a:pt x="5652389" y="0"/>
                  </a:lnTo>
                  <a:lnTo>
                    <a:pt x="5694556" y="8513"/>
                  </a:lnTo>
                  <a:lnTo>
                    <a:pt x="5728990" y="31729"/>
                  </a:lnTo>
                  <a:lnTo>
                    <a:pt x="5752206" y="66163"/>
                  </a:lnTo>
                  <a:lnTo>
                    <a:pt x="5760720" y="108330"/>
                  </a:lnTo>
                  <a:lnTo>
                    <a:pt x="5760720" y="541642"/>
                  </a:lnTo>
                  <a:lnTo>
                    <a:pt x="5752206" y="583817"/>
                  </a:lnTo>
                  <a:lnTo>
                    <a:pt x="5728990" y="618255"/>
                  </a:lnTo>
                  <a:lnTo>
                    <a:pt x="5694556" y="641472"/>
                  </a:lnTo>
                  <a:lnTo>
                    <a:pt x="5652389" y="649985"/>
                  </a:lnTo>
                  <a:lnTo>
                    <a:pt x="108330" y="649985"/>
                  </a:lnTo>
                  <a:lnTo>
                    <a:pt x="66163" y="641472"/>
                  </a:lnTo>
                  <a:lnTo>
                    <a:pt x="31729" y="618255"/>
                  </a:lnTo>
                  <a:lnTo>
                    <a:pt x="8513" y="583817"/>
                  </a:lnTo>
                  <a:lnTo>
                    <a:pt x="0" y="541642"/>
                  </a:lnTo>
                  <a:lnTo>
                    <a:pt x="0" y="108330"/>
                  </a:lnTo>
                  <a:close/>
                </a:path>
              </a:pathLst>
            </a:custGeom>
            <a:ln w="25145">
              <a:solidFill>
                <a:srgbClr val="FFFFFF"/>
              </a:solidFill>
            </a:ln>
          </p:spPr>
          <p:txBody>
            <a:bodyPr wrap="square" lIns="0" tIns="0" rIns="0" bIns="0" rtlCol="0"/>
            <a:lstStyle/>
            <a:p>
              <a:endParaRPr/>
            </a:p>
          </p:txBody>
        </p:sp>
      </p:grpSp>
      <p:sp>
        <p:nvSpPr>
          <p:cNvPr id="12" name="object 12"/>
          <p:cNvSpPr txBox="1"/>
          <p:nvPr/>
        </p:nvSpPr>
        <p:spPr>
          <a:xfrm>
            <a:off x="1391285" y="3217729"/>
            <a:ext cx="9285951" cy="1274708"/>
          </a:xfrm>
          <a:prstGeom prst="rect">
            <a:avLst/>
          </a:prstGeom>
        </p:spPr>
        <p:txBody>
          <a:bodyPr vert="horz" wrap="square" lIns="0" tIns="12700" rIns="0" bIns="0" rtlCol="0">
            <a:spAutoFit/>
          </a:bodyPr>
          <a:lstStyle/>
          <a:p>
            <a:pPr marL="34290">
              <a:spcBef>
                <a:spcPts val="100"/>
              </a:spcBef>
            </a:pPr>
            <a:r>
              <a:rPr sz="2200" spc="-10" dirty="0">
                <a:solidFill>
                  <a:srgbClr val="FFFFFF"/>
                </a:solidFill>
                <a:latin typeface="Calibri"/>
                <a:cs typeface="Calibri"/>
              </a:rPr>
              <a:t>Provider</a:t>
            </a:r>
            <a:r>
              <a:rPr sz="2200" spc="-20" dirty="0">
                <a:solidFill>
                  <a:srgbClr val="FFFFFF"/>
                </a:solidFill>
                <a:latin typeface="Calibri"/>
                <a:cs typeface="Calibri"/>
              </a:rPr>
              <a:t> </a:t>
            </a:r>
            <a:r>
              <a:rPr sz="2200" spc="-10" dirty="0">
                <a:solidFill>
                  <a:srgbClr val="FFFFFF"/>
                </a:solidFill>
                <a:latin typeface="Calibri"/>
                <a:cs typeface="Calibri"/>
              </a:rPr>
              <a:t>Education</a:t>
            </a:r>
            <a:endParaRPr sz="2200" dirty="0">
              <a:latin typeface="Calibri"/>
              <a:cs typeface="Calibri"/>
            </a:endParaRPr>
          </a:p>
          <a:p>
            <a:pPr>
              <a:lnSpc>
                <a:spcPct val="100000"/>
              </a:lnSpc>
            </a:pPr>
            <a:endParaRPr sz="2000" dirty="0">
              <a:latin typeface="Calibri"/>
              <a:cs typeface="Calibri"/>
            </a:endParaRPr>
          </a:p>
          <a:p>
            <a:pPr marL="240665" marR="5080" indent="-228600">
              <a:lnSpc>
                <a:spcPts val="2420"/>
              </a:lnSpc>
              <a:buChar char="•"/>
              <a:tabLst>
                <a:tab pos="241300" algn="l"/>
              </a:tabLst>
            </a:pPr>
            <a:r>
              <a:rPr sz="2200" spc="-10" dirty="0">
                <a:latin typeface="Calibri"/>
                <a:cs typeface="Calibri"/>
              </a:rPr>
              <a:t>Ensure </a:t>
            </a:r>
            <a:r>
              <a:rPr sz="2200" spc="-5" dirty="0">
                <a:latin typeface="Calibri"/>
                <a:cs typeface="Calibri"/>
              </a:rPr>
              <a:t>all clinical </a:t>
            </a:r>
            <a:r>
              <a:rPr sz="2200" spc="-10" dirty="0">
                <a:latin typeface="Calibri"/>
                <a:cs typeface="Calibri"/>
              </a:rPr>
              <a:t>team members receive </a:t>
            </a:r>
            <a:r>
              <a:rPr sz="2200" spc="-5" dirty="0">
                <a:latin typeface="Calibri"/>
                <a:cs typeface="Calibri"/>
              </a:rPr>
              <a:t>education </a:t>
            </a:r>
            <a:r>
              <a:rPr sz="2200" dirty="0">
                <a:latin typeface="Calibri"/>
                <a:cs typeface="Calibri"/>
              </a:rPr>
              <a:t>and  </a:t>
            </a:r>
            <a:r>
              <a:rPr sz="2200" spc="-5" dirty="0">
                <a:latin typeface="Calibri"/>
                <a:cs typeface="Calibri"/>
              </a:rPr>
              <a:t>know how </a:t>
            </a:r>
            <a:r>
              <a:rPr sz="2200" spc="-15" dirty="0">
                <a:latin typeface="Calibri"/>
                <a:cs typeface="Calibri"/>
              </a:rPr>
              <a:t>to </a:t>
            </a:r>
            <a:r>
              <a:rPr sz="2200" spc="-10" dirty="0">
                <a:latin typeface="Calibri"/>
                <a:cs typeface="Calibri"/>
              </a:rPr>
              <a:t>activate </a:t>
            </a:r>
            <a:r>
              <a:rPr sz="2200" dirty="0">
                <a:latin typeface="Calibri"/>
                <a:cs typeface="Calibri"/>
              </a:rPr>
              <a:t>the </a:t>
            </a:r>
            <a:r>
              <a:rPr sz="2200" spc="-5" dirty="0">
                <a:latin typeface="Calibri"/>
                <a:cs typeface="Calibri"/>
              </a:rPr>
              <a:t>OEN </a:t>
            </a:r>
            <a:r>
              <a:rPr sz="2200" spc="-15" dirty="0">
                <a:latin typeface="Calibri"/>
                <a:cs typeface="Calibri"/>
              </a:rPr>
              <a:t>Systems </a:t>
            </a:r>
            <a:r>
              <a:rPr sz="2200" dirty="0">
                <a:latin typeface="Calibri"/>
                <a:cs typeface="Calibri"/>
              </a:rPr>
              <a:t>and </a:t>
            </a:r>
            <a:r>
              <a:rPr sz="2200" spc="-10" dirty="0">
                <a:latin typeface="Calibri"/>
                <a:cs typeface="Calibri"/>
              </a:rPr>
              <a:t>provide </a:t>
            </a:r>
            <a:r>
              <a:rPr sz="2200" spc="-5" dirty="0">
                <a:latin typeface="Calibri"/>
                <a:cs typeface="Calibri"/>
              </a:rPr>
              <a:t>stigma  </a:t>
            </a:r>
            <a:r>
              <a:rPr sz="2200" spc="-10" dirty="0">
                <a:latin typeface="Calibri"/>
                <a:cs typeface="Calibri"/>
              </a:rPr>
              <a:t>free </a:t>
            </a:r>
            <a:r>
              <a:rPr sz="2200" spc="-15" dirty="0">
                <a:latin typeface="Calibri"/>
                <a:cs typeface="Calibri"/>
              </a:rPr>
              <a:t>care</a:t>
            </a:r>
            <a:endParaRPr sz="2200" dirty="0">
              <a:latin typeface="Calibri"/>
              <a:cs typeface="Calibri"/>
            </a:endParaRPr>
          </a:p>
        </p:txBody>
      </p:sp>
      <p:grpSp>
        <p:nvGrpSpPr>
          <p:cNvPr id="13" name="object 13"/>
          <p:cNvGrpSpPr/>
          <p:nvPr/>
        </p:nvGrpSpPr>
        <p:grpSpPr>
          <a:xfrm>
            <a:off x="708975" y="4832560"/>
            <a:ext cx="10635175" cy="1508709"/>
            <a:chOff x="445008" y="5019299"/>
            <a:chExt cx="8255000" cy="1597660"/>
          </a:xfrm>
        </p:grpSpPr>
        <p:sp>
          <p:nvSpPr>
            <p:cNvPr id="14" name="object 14"/>
            <p:cNvSpPr/>
            <p:nvPr/>
          </p:nvSpPr>
          <p:spPr>
            <a:xfrm>
              <a:off x="457581" y="5356478"/>
              <a:ext cx="8229600" cy="1247775"/>
            </a:xfrm>
            <a:custGeom>
              <a:avLst/>
              <a:gdLst/>
              <a:ahLst/>
              <a:cxnLst/>
              <a:rect l="l" t="t" r="r" b="b"/>
              <a:pathLst>
                <a:path w="8229600" h="1247775">
                  <a:moveTo>
                    <a:pt x="8229600" y="0"/>
                  </a:moveTo>
                  <a:lnTo>
                    <a:pt x="0" y="0"/>
                  </a:lnTo>
                  <a:lnTo>
                    <a:pt x="0" y="1247394"/>
                  </a:lnTo>
                  <a:lnTo>
                    <a:pt x="8229600" y="1247394"/>
                  </a:lnTo>
                  <a:lnTo>
                    <a:pt x="8229600" y="0"/>
                  </a:lnTo>
                  <a:close/>
                </a:path>
              </a:pathLst>
            </a:custGeom>
            <a:solidFill>
              <a:srgbClr val="FFFFFF">
                <a:alpha val="90194"/>
              </a:srgbClr>
            </a:solidFill>
          </p:spPr>
          <p:txBody>
            <a:bodyPr wrap="square" lIns="0" tIns="0" rIns="0" bIns="0" rtlCol="0"/>
            <a:lstStyle/>
            <a:p>
              <a:endParaRPr/>
            </a:p>
          </p:txBody>
        </p:sp>
        <p:sp>
          <p:nvSpPr>
            <p:cNvPr id="15" name="object 15"/>
            <p:cNvSpPr/>
            <p:nvPr/>
          </p:nvSpPr>
          <p:spPr>
            <a:xfrm>
              <a:off x="457581" y="5356478"/>
              <a:ext cx="8229600" cy="1247775"/>
            </a:xfrm>
            <a:custGeom>
              <a:avLst/>
              <a:gdLst/>
              <a:ahLst/>
              <a:cxnLst/>
              <a:rect l="l" t="t" r="r" b="b"/>
              <a:pathLst>
                <a:path w="8229600" h="1247775">
                  <a:moveTo>
                    <a:pt x="0" y="0"/>
                  </a:moveTo>
                  <a:lnTo>
                    <a:pt x="8229600" y="0"/>
                  </a:lnTo>
                  <a:lnTo>
                    <a:pt x="8229600" y="1247394"/>
                  </a:lnTo>
                  <a:lnTo>
                    <a:pt x="0" y="1247394"/>
                  </a:lnTo>
                  <a:lnTo>
                    <a:pt x="0" y="0"/>
                  </a:lnTo>
                  <a:close/>
                </a:path>
              </a:pathLst>
            </a:custGeom>
            <a:ln w="25145">
              <a:solidFill>
                <a:srgbClr val="4AACC5"/>
              </a:solidFill>
            </a:ln>
          </p:spPr>
          <p:txBody>
            <a:bodyPr wrap="square" lIns="0" tIns="0" rIns="0" bIns="0" rtlCol="0"/>
            <a:lstStyle/>
            <a:p>
              <a:endParaRPr/>
            </a:p>
          </p:txBody>
        </p:sp>
        <p:sp>
          <p:nvSpPr>
            <p:cNvPr id="16" name="object 16"/>
            <p:cNvSpPr/>
            <p:nvPr/>
          </p:nvSpPr>
          <p:spPr>
            <a:xfrm>
              <a:off x="869061" y="5031872"/>
              <a:ext cx="5760720" cy="649605"/>
            </a:xfrm>
            <a:custGeom>
              <a:avLst/>
              <a:gdLst/>
              <a:ahLst/>
              <a:cxnLst/>
              <a:rect l="l" t="t" r="r" b="b"/>
              <a:pathLst>
                <a:path w="5760720" h="649604">
                  <a:moveTo>
                    <a:pt x="5652516" y="0"/>
                  </a:moveTo>
                  <a:lnTo>
                    <a:pt x="108204" y="0"/>
                  </a:lnTo>
                  <a:lnTo>
                    <a:pt x="66088" y="8502"/>
                  </a:lnTo>
                  <a:lnTo>
                    <a:pt x="31694" y="31689"/>
                  </a:lnTo>
                  <a:lnTo>
                    <a:pt x="8504" y="66083"/>
                  </a:lnTo>
                  <a:lnTo>
                    <a:pt x="0" y="108204"/>
                  </a:lnTo>
                  <a:lnTo>
                    <a:pt x="0" y="541007"/>
                  </a:lnTo>
                  <a:lnTo>
                    <a:pt x="8504" y="583130"/>
                  </a:lnTo>
                  <a:lnTo>
                    <a:pt x="31694" y="617527"/>
                  </a:lnTo>
                  <a:lnTo>
                    <a:pt x="66088" y="640719"/>
                  </a:lnTo>
                  <a:lnTo>
                    <a:pt x="108204" y="649224"/>
                  </a:lnTo>
                  <a:lnTo>
                    <a:pt x="5652516" y="649224"/>
                  </a:lnTo>
                  <a:lnTo>
                    <a:pt x="5694631" y="640719"/>
                  </a:lnTo>
                  <a:lnTo>
                    <a:pt x="5729025" y="617527"/>
                  </a:lnTo>
                  <a:lnTo>
                    <a:pt x="5752215" y="583130"/>
                  </a:lnTo>
                  <a:lnTo>
                    <a:pt x="5760720" y="541007"/>
                  </a:lnTo>
                  <a:lnTo>
                    <a:pt x="5760720" y="108204"/>
                  </a:lnTo>
                  <a:lnTo>
                    <a:pt x="5752215" y="66083"/>
                  </a:lnTo>
                  <a:lnTo>
                    <a:pt x="5729025" y="31689"/>
                  </a:lnTo>
                  <a:lnTo>
                    <a:pt x="5694631" y="8502"/>
                  </a:lnTo>
                  <a:lnTo>
                    <a:pt x="5652516" y="0"/>
                  </a:lnTo>
                  <a:close/>
                </a:path>
              </a:pathLst>
            </a:custGeom>
            <a:solidFill>
              <a:srgbClr val="4AACC5"/>
            </a:solidFill>
          </p:spPr>
          <p:txBody>
            <a:bodyPr wrap="square" lIns="0" tIns="0" rIns="0" bIns="0" rtlCol="0"/>
            <a:lstStyle/>
            <a:p>
              <a:endParaRPr/>
            </a:p>
          </p:txBody>
        </p:sp>
        <p:sp>
          <p:nvSpPr>
            <p:cNvPr id="17" name="object 17"/>
            <p:cNvSpPr/>
            <p:nvPr/>
          </p:nvSpPr>
          <p:spPr>
            <a:xfrm>
              <a:off x="869061" y="5031872"/>
              <a:ext cx="5760720" cy="649605"/>
            </a:xfrm>
            <a:custGeom>
              <a:avLst/>
              <a:gdLst/>
              <a:ahLst/>
              <a:cxnLst/>
              <a:rect l="l" t="t" r="r" b="b"/>
              <a:pathLst>
                <a:path w="5760720" h="649604">
                  <a:moveTo>
                    <a:pt x="0" y="108204"/>
                  </a:moveTo>
                  <a:lnTo>
                    <a:pt x="8504" y="66083"/>
                  </a:lnTo>
                  <a:lnTo>
                    <a:pt x="31694" y="31689"/>
                  </a:lnTo>
                  <a:lnTo>
                    <a:pt x="66088" y="8502"/>
                  </a:lnTo>
                  <a:lnTo>
                    <a:pt x="108204" y="0"/>
                  </a:lnTo>
                  <a:lnTo>
                    <a:pt x="5652516" y="0"/>
                  </a:lnTo>
                  <a:lnTo>
                    <a:pt x="5694631" y="8502"/>
                  </a:lnTo>
                  <a:lnTo>
                    <a:pt x="5729025" y="31689"/>
                  </a:lnTo>
                  <a:lnTo>
                    <a:pt x="5752215" y="66083"/>
                  </a:lnTo>
                  <a:lnTo>
                    <a:pt x="5760720" y="108204"/>
                  </a:lnTo>
                  <a:lnTo>
                    <a:pt x="5760720" y="541007"/>
                  </a:lnTo>
                  <a:lnTo>
                    <a:pt x="5752215" y="583130"/>
                  </a:lnTo>
                  <a:lnTo>
                    <a:pt x="5729025" y="617527"/>
                  </a:lnTo>
                  <a:lnTo>
                    <a:pt x="5694631" y="640719"/>
                  </a:lnTo>
                  <a:lnTo>
                    <a:pt x="5652516" y="649224"/>
                  </a:lnTo>
                  <a:lnTo>
                    <a:pt x="108204" y="649224"/>
                  </a:lnTo>
                  <a:lnTo>
                    <a:pt x="66088" y="640719"/>
                  </a:lnTo>
                  <a:lnTo>
                    <a:pt x="31694" y="617527"/>
                  </a:lnTo>
                  <a:lnTo>
                    <a:pt x="8504" y="583130"/>
                  </a:lnTo>
                  <a:lnTo>
                    <a:pt x="0" y="541007"/>
                  </a:lnTo>
                  <a:lnTo>
                    <a:pt x="0" y="108204"/>
                  </a:lnTo>
                  <a:close/>
                </a:path>
              </a:pathLst>
            </a:custGeom>
            <a:ln w="25146">
              <a:solidFill>
                <a:srgbClr val="FFFFFF"/>
              </a:solidFill>
            </a:ln>
          </p:spPr>
          <p:txBody>
            <a:bodyPr wrap="square" lIns="0" tIns="0" rIns="0" bIns="0" rtlCol="0"/>
            <a:lstStyle/>
            <a:p>
              <a:endParaRPr/>
            </a:p>
          </p:txBody>
        </p:sp>
      </p:grpSp>
      <p:sp>
        <p:nvSpPr>
          <p:cNvPr id="18" name="object 18"/>
          <p:cNvSpPr txBox="1"/>
          <p:nvPr/>
        </p:nvSpPr>
        <p:spPr>
          <a:xfrm>
            <a:off x="1391285" y="4998909"/>
            <a:ext cx="9285951" cy="1280160"/>
          </a:xfrm>
          <a:prstGeom prst="rect">
            <a:avLst/>
          </a:prstGeom>
        </p:spPr>
        <p:txBody>
          <a:bodyPr vert="horz" wrap="square" lIns="0" tIns="12700" rIns="0" bIns="0" rtlCol="0">
            <a:spAutoFit/>
          </a:bodyPr>
          <a:lstStyle/>
          <a:p>
            <a:pPr marL="34290">
              <a:spcBef>
                <a:spcPts val="100"/>
              </a:spcBef>
            </a:pPr>
            <a:r>
              <a:rPr sz="2200" spc="-5" dirty="0">
                <a:solidFill>
                  <a:srgbClr val="FFFFFF"/>
                </a:solidFill>
                <a:latin typeface="Calibri"/>
                <a:cs typeface="Calibri"/>
              </a:rPr>
              <a:t>Sustainability</a:t>
            </a:r>
            <a:r>
              <a:rPr sz="2200" spc="-20" dirty="0">
                <a:solidFill>
                  <a:srgbClr val="FFFFFF"/>
                </a:solidFill>
                <a:latin typeface="Calibri"/>
                <a:cs typeface="Calibri"/>
              </a:rPr>
              <a:t> </a:t>
            </a:r>
            <a:r>
              <a:rPr sz="2200" dirty="0">
                <a:solidFill>
                  <a:srgbClr val="FFFFFF"/>
                </a:solidFill>
                <a:latin typeface="Calibri"/>
                <a:cs typeface="Calibri"/>
              </a:rPr>
              <a:t>Plan</a:t>
            </a:r>
            <a:endParaRPr sz="2200" dirty="0">
              <a:latin typeface="Calibri"/>
              <a:cs typeface="Calibri"/>
            </a:endParaRPr>
          </a:p>
          <a:p>
            <a:pPr>
              <a:lnSpc>
                <a:spcPct val="100000"/>
              </a:lnSpc>
            </a:pPr>
            <a:endParaRPr sz="2000" dirty="0">
              <a:latin typeface="Calibri"/>
              <a:cs typeface="Calibri"/>
            </a:endParaRPr>
          </a:p>
          <a:p>
            <a:pPr marL="240665" marR="5080" indent="-228600">
              <a:lnSpc>
                <a:spcPts val="2420"/>
              </a:lnSpc>
              <a:buChar char="•"/>
              <a:tabLst>
                <a:tab pos="241300" algn="l"/>
              </a:tabLst>
            </a:pPr>
            <a:r>
              <a:rPr sz="2200" spc="-5" dirty="0">
                <a:latin typeface="Calibri"/>
                <a:cs typeface="Calibri"/>
              </a:rPr>
              <a:t>Begin preparing </a:t>
            </a:r>
            <a:r>
              <a:rPr sz="2200" spc="-20" dirty="0">
                <a:latin typeface="Calibri"/>
                <a:cs typeface="Calibri"/>
              </a:rPr>
              <a:t>for </a:t>
            </a:r>
            <a:r>
              <a:rPr sz="2200" spc="-5" dirty="0">
                <a:latin typeface="Calibri"/>
                <a:cs typeface="Calibri"/>
              </a:rPr>
              <a:t>sustainability </a:t>
            </a:r>
            <a:r>
              <a:rPr sz="2200" dirty="0">
                <a:latin typeface="Calibri"/>
                <a:cs typeface="Calibri"/>
              </a:rPr>
              <a:t>and </a:t>
            </a:r>
            <a:r>
              <a:rPr sz="2200" spc="-10" dirty="0">
                <a:latin typeface="Calibri"/>
                <a:cs typeface="Calibri"/>
              </a:rPr>
              <a:t>work </a:t>
            </a:r>
            <a:r>
              <a:rPr sz="2200" spc="-5" dirty="0">
                <a:latin typeface="Calibri"/>
                <a:cs typeface="Calibri"/>
              </a:rPr>
              <a:t>with </a:t>
            </a:r>
            <a:r>
              <a:rPr sz="2200" spc="-10" dirty="0">
                <a:latin typeface="Calibri"/>
                <a:cs typeface="Calibri"/>
              </a:rPr>
              <a:t>your </a:t>
            </a:r>
            <a:r>
              <a:rPr sz="2200" dirty="0">
                <a:latin typeface="Calibri"/>
                <a:cs typeface="Calibri"/>
              </a:rPr>
              <a:t>QI  </a:t>
            </a:r>
            <a:r>
              <a:rPr sz="2200" spc="-10" dirty="0">
                <a:latin typeface="Calibri"/>
                <a:cs typeface="Calibri"/>
              </a:rPr>
              <a:t>team </a:t>
            </a:r>
            <a:r>
              <a:rPr sz="2200" spc="-15" dirty="0">
                <a:latin typeface="Calibri"/>
                <a:cs typeface="Calibri"/>
              </a:rPr>
              <a:t>to </a:t>
            </a:r>
            <a:r>
              <a:rPr sz="2200" spc="-10" dirty="0">
                <a:latin typeface="Calibri"/>
                <a:cs typeface="Calibri"/>
              </a:rPr>
              <a:t>complete </a:t>
            </a:r>
            <a:r>
              <a:rPr sz="2200" dirty="0">
                <a:latin typeface="Calibri"/>
                <a:cs typeface="Calibri"/>
              </a:rPr>
              <a:t>&amp; </a:t>
            </a:r>
            <a:r>
              <a:rPr sz="2200" spc="-5" dirty="0">
                <a:latin typeface="Calibri"/>
                <a:cs typeface="Calibri"/>
              </a:rPr>
              <a:t>submit </a:t>
            </a:r>
            <a:r>
              <a:rPr sz="2200" spc="-10" dirty="0">
                <a:latin typeface="Calibri"/>
                <a:cs typeface="Calibri"/>
              </a:rPr>
              <a:t>your </a:t>
            </a:r>
            <a:r>
              <a:rPr sz="2200" spc="-5" dirty="0">
                <a:latin typeface="Calibri"/>
                <a:cs typeface="Calibri"/>
              </a:rPr>
              <a:t>sustainability</a:t>
            </a:r>
            <a:r>
              <a:rPr sz="2200" spc="-10" dirty="0">
                <a:latin typeface="Calibri"/>
                <a:cs typeface="Calibri"/>
              </a:rPr>
              <a:t> </a:t>
            </a:r>
            <a:r>
              <a:rPr sz="2200" spc="-5" dirty="0">
                <a:latin typeface="Calibri"/>
                <a:cs typeface="Calibri"/>
              </a:rPr>
              <a:t>plan</a:t>
            </a:r>
            <a:endParaRPr sz="2200" dirty="0">
              <a:latin typeface="Calibri"/>
              <a:cs typeface="Calibri"/>
            </a:endParaRPr>
          </a:p>
        </p:txBody>
      </p:sp>
      <p:sp>
        <p:nvSpPr>
          <p:cNvPr id="19" name="object 19"/>
          <p:cNvSpPr txBox="1"/>
          <p:nvPr/>
        </p:nvSpPr>
        <p:spPr>
          <a:xfrm>
            <a:off x="9935972" y="6430220"/>
            <a:ext cx="194945" cy="197490"/>
          </a:xfrm>
          <a:prstGeom prst="rect">
            <a:avLst/>
          </a:prstGeom>
        </p:spPr>
        <p:txBody>
          <a:bodyPr vert="horz" wrap="square" lIns="0" tIns="12700" rIns="0" bIns="0" rtlCol="0">
            <a:spAutoFit/>
          </a:bodyPr>
          <a:lstStyle/>
          <a:p>
            <a:pPr marL="12700">
              <a:spcBef>
                <a:spcPts val="100"/>
              </a:spcBef>
            </a:pPr>
            <a:r>
              <a:rPr sz="1200" spc="-5" dirty="0">
                <a:solidFill>
                  <a:srgbClr val="888888"/>
                </a:solidFill>
                <a:latin typeface="Arial"/>
                <a:cs typeface="Arial"/>
              </a:rPr>
              <a:t>23</a:t>
            </a:r>
            <a:endParaRPr sz="1200">
              <a:latin typeface="Arial"/>
              <a:cs typeface="Arial"/>
            </a:endParaRPr>
          </a:p>
        </p:txBody>
      </p:sp>
    </p:spTree>
    <p:extLst>
      <p:ext uri="{BB962C8B-B14F-4D97-AF65-F5344CB8AC3E}">
        <p14:creationId xmlns:p14="http://schemas.microsoft.com/office/powerpoint/2010/main" val="3826143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7309" y="507420"/>
            <a:ext cx="5979102" cy="504625"/>
          </a:xfrm>
          <a:prstGeom prst="rect">
            <a:avLst/>
          </a:prstGeom>
        </p:spPr>
        <p:txBody>
          <a:bodyPr vert="horz" wrap="square" lIns="0" tIns="12065" rIns="0" bIns="0" rtlCol="0" anchor="ctr">
            <a:spAutoFit/>
          </a:bodyPr>
          <a:lstStyle/>
          <a:p>
            <a:pPr marL="12700" marR="5080">
              <a:lnSpc>
                <a:spcPct val="100000"/>
              </a:lnSpc>
              <a:spcBef>
                <a:spcPts val="95"/>
              </a:spcBef>
            </a:pPr>
            <a:r>
              <a:rPr sz="3200" spc="-5" dirty="0"/>
              <a:t>MNO-Neonatal Sustainability</a:t>
            </a:r>
            <a:endParaRPr sz="3200" dirty="0"/>
          </a:p>
        </p:txBody>
      </p:sp>
      <p:graphicFrame>
        <p:nvGraphicFramePr>
          <p:cNvPr id="3" name="object 3"/>
          <p:cNvGraphicFramePr>
            <a:graphicFrameLocks noGrp="1"/>
          </p:cNvGraphicFramePr>
          <p:nvPr>
            <p:extLst>
              <p:ext uri="{D42A27DB-BD31-4B8C-83A1-F6EECF244321}">
                <p14:modId xmlns:p14="http://schemas.microsoft.com/office/powerpoint/2010/main" val="2219292693"/>
              </p:ext>
            </p:extLst>
          </p:nvPr>
        </p:nvGraphicFramePr>
        <p:xfrm>
          <a:off x="154229" y="2059710"/>
          <a:ext cx="8105747" cy="1955880"/>
        </p:xfrm>
        <a:graphic>
          <a:graphicData uri="http://schemas.openxmlformats.org/drawingml/2006/table">
            <a:tbl>
              <a:tblPr firstRow="1" bandRow="1">
                <a:tableStyleId>{2D5ABB26-0587-4C30-8999-92F81FD0307C}</a:tableStyleId>
              </a:tblPr>
              <a:tblGrid>
                <a:gridCol w="1445987">
                  <a:extLst>
                    <a:ext uri="{9D8B030D-6E8A-4147-A177-3AD203B41FA5}">
                      <a16:colId xmlns:a16="http://schemas.microsoft.com/office/drawing/2014/main" val="20000"/>
                    </a:ext>
                  </a:extLst>
                </a:gridCol>
                <a:gridCol w="6659760">
                  <a:extLst>
                    <a:ext uri="{9D8B030D-6E8A-4147-A177-3AD203B41FA5}">
                      <a16:colId xmlns:a16="http://schemas.microsoft.com/office/drawing/2014/main" val="20001"/>
                    </a:ext>
                  </a:extLst>
                </a:gridCol>
              </a:tblGrid>
              <a:tr h="358577">
                <a:tc>
                  <a:txBody>
                    <a:bodyPr/>
                    <a:lstStyle/>
                    <a:p>
                      <a:pPr marL="90805">
                        <a:lnSpc>
                          <a:spcPct val="100000"/>
                        </a:lnSpc>
                        <a:spcBef>
                          <a:spcPts val="260"/>
                        </a:spcBef>
                      </a:pPr>
                      <a:r>
                        <a:rPr sz="1900" b="1" spc="-5" dirty="0">
                          <a:solidFill>
                            <a:srgbClr val="FFFFFF"/>
                          </a:solidFill>
                          <a:latin typeface="Calibri"/>
                          <a:cs typeface="Calibri"/>
                        </a:rPr>
                        <a:t>2021</a:t>
                      </a:r>
                      <a:endParaRPr sz="1900">
                        <a:latin typeface="Calibri"/>
                        <a:cs typeface="Calibri"/>
                      </a:endParaRPr>
                    </a:p>
                  </a:txBody>
                  <a:tcPr marL="0" marR="0" marT="39213"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260"/>
                        </a:spcBef>
                      </a:pPr>
                      <a:r>
                        <a:rPr sz="1900" b="1" spc="-5" dirty="0">
                          <a:solidFill>
                            <a:srgbClr val="FFFFFF"/>
                          </a:solidFill>
                          <a:latin typeface="Calibri"/>
                          <a:cs typeface="Calibri"/>
                        </a:rPr>
                        <a:t>Calls</a:t>
                      </a:r>
                      <a:endParaRPr sz="1900">
                        <a:latin typeface="Calibri"/>
                        <a:cs typeface="Calibri"/>
                      </a:endParaRPr>
                    </a:p>
                  </a:txBody>
                  <a:tcPr marL="0" marR="0" marT="39213"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619364">
                <a:tc>
                  <a:txBody>
                    <a:bodyPr/>
                    <a:lstStyle/>
                    <a:p>
                      <a:pPr marL="91440">
                        <a:lnSpc>
                          <a:spcPct val="100000"/>
                        </a:lnSpc>
                        <a:spcBef>
                          <a:spcPts val="260"/>
                        </a:spcBef>
                      </a:pPr>
                      <a:r>
                        <a:rPr sz="1900" spc="-5" dirty="0">
                          <a:latin typeface="Calibri"/>
                          <a:cs typeface="Calibri"/>
                        </a:rPr>
                        <a:t>September</a:t>
                      </a:r>
                      <a:endParaRPr sz="1900" dirty="0">
                        <a:latin typeface="Calibri"/>
                        <a:cs typeface="Calibri"/>
                      </a:endParaRPr>
                    </a:p>
                  </a:txBody>
                  <a:tcPr marL="0" marR="0" marT="39213"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tc>
                  <a:txBody>
                    <a:bodyPr/>
                    <a:lstStyle/>
                    <a:p>
                      <a:pPr marL="90805" marR="878205">
                        <a:lnSpc>
                          <a:spcPct val="100000"/>
                        </a:lnSpc>
                        <a:spcBef>
                          <a:spcPts val="260"/>
                        </a:spcBef>
                      </a:pPr>
                      <a:r>
                        <a:rPr sz="1900" b="1" spc="-5" dirty="0">
                          <a:latin typeface="Calibri"/>
                          <a:cs typeface="Calibri"/>
                        </a:rPr>
                        <a:t>1</a:t>
                      </a:r>
                      <a:r>
                        <a:rPr sz="1900" b="1" spc="-7" baseline="26455" dirty="0">
                          <a:latin typeface="Calibri"/>
                          <a:cs typeface="Calibri"/>
                        </a:rPr>
                        <a:t>st </a:t>
                      </a:r>
                      <a:r>
                        <a:rPr sz="1900" b="1" spc="-10" dirty="0">
                          <a:latin typeface="Calibri"/>
                          <a:cs typeface="Calibri"/>
                        </a:rPr>
                        <a:t>Monday</a:t>
                      </a:r>
                      <a:r>
                        <a:rPr lang="en-US" sz="1900" b="1" spc="-10" dirty="0">
                          <a:latin typeface="Calibri"/>
                          <a:cs typeface="Calibri"/>
                        </a:rPr>
                        <a:t>:</a:t>
                      </a:r>
                      <a:r>
                        <a:rPr sz="1900" b="1" spc="-10" dirty="0">
                          <a:latin typeface="Calibri"/>
                          <a:cs typeface="Calibri"/>
                        </a:rPr>
                        <a:t> </a:t>
                      </a:r>
                      <a:r>
                        <a:rPr sz="1900" b="1" spc="-5" dirty="0">
                          <a:latin typeface="Calibri"/>
                          <a:cs typeface="Calibri"/>
                        </a:rPr>
                        <a:t>1-2pm MNO Sustainability</a:t>
                      </a:r>
                      <a:endParaRPr sz="1900" dirty="0">
                        <a:latin typeface="Calibri"/>
                        <a:cs typeface="Calibri"/>
                      </a:endParaRPr>
                    </a:p>
                  </a:txBody>
                  <a:tcPr marL="0" marR="0" marT="39213"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extLst>
                  <a:ext uri="{0D108BD9-81ED-4DB2-BD59-A6C34878D82A}">
                    <a16:rowId xmlns:a16="http://schemas.microsoft.com/office/drawing/2014/main" val="10009"/>
                  </a:ext>
                </a:extLst>
              </a:tr>
              <a:tr h="358576">
                <a:tc>
                  <a:txBody>
                    <a:bodyPr/>
                    <a:lstStyle/>
                    <a:p>
                      <a:pPr marL="90805">
                        <a:lnSpc>
                          <a:spcPct val="100000"/>
                        </a:lnSpc>
                        <a:spcBef>
                          <a:spcPts val="259"/>
                        </a:spcBef>
                      </a:pPr>
                      <a:r>
                        <a:rPr sz="1900" spc="-5" dirty="0">
                          <a:latin typeface="Calibri"/>
                          <a:cs typeface="Calibri"/>
                        </a:rPr>
                        <a:t>October</a:t>
                      </a:r>
                      <a:endParaRPr sz="1900">
                        <a:latin typeface="Calibri"/>
                        <a:cs typeface="Calibri"/>
                      </a:endParaRPr>
                    </a:p>
                  </a:txBody>
                  <a:tcPr marL="0" marR="0" marT="392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0805">
                        <a:lnSpc>
                          <a:spcPct val="100000"/>
                        </a:lnSpc>
                        <a:spcBef>
                          <a:spcPts val="259"/>
                        </a:spcBef>
                      </a:pPr>
                      <a:r>
                        <a:rPr sz="1900" spc="-5" dirty="0">
                          <a:latin typeface="Calibri"/>
                          <a:cs typeface="Calibri"/>
                        </a:rPr>
                        <a:t>No Calls- Annual</a:t>
                      </a:r>
                      <a:r>
                        <a:rPr sz="1900" spc="-25" dirty="0">
                          <a:latin typeface="Calibri"/>
                          <a:cs typeface="Calibri"/>
                        </a:rPr>
                        <a:t> </a:t>
                      </a:r>
                      <a:r>
                        <a:rPr sz="1900" spc="-10" dirty="0">
                          <a:latin typeface="Calibri"/>
                          <a:cs typeface="Calibri"/>
                        </a:rPr>
                        <a:t>Conference</a:t>
                      </a:r>
                      <a:endParaRPr sz="1900" dirty="0">
                        <a:latin typeface="Calibri"/>
                        <a:cs typeface="Calibri"/>
                      </a:endParaRPr>
                    </a:p>
                  </a:txBody>
                  <a:tcPr marL="0" marR="0" marT="392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10"/>
                  </a:ext>
                </a:extLst>
              </a:tr>
              <a:tr h="619363">
                <a:tc>
                  <a:txBody>
                    <a:bodyPr/>
                    <a:lstStyle/>
                    <a:p>
                      <a:pPr marL="91440">
                        <a:lnSpc>
                          <a:spcPct val="100000"/>
                        </a:lnSpc>
                        <a:spcBef>
                          <a:spcPts val="260"/>
                        </a:spcBef>
                      </a:pPr>
                      <a:r>
                        <a:rPr sz="1900" spc="-5" dirty="0">
                          <a:latin typeface="Calibri"/>
                          <a:cs typeface="Calibri"/>
                        </a:rPr>
                        <a:t>December</a:t>
                      </a:r>
                      <a:endParaRPr sz="1900" dirty="0">
                        <a:latin typeface="Calibri"/>
                        <a:cs typeface="Calibri"/>
                      </a:endParaRPr>
                    </a:p>
                  </a:txBody>
                  <a:tcPr marL="0" marR="0" marT="39213"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90805" marR="878205">
                        <a:lnSpc>
                          <a:spcPct val="100000"/>
                        </a:lnSpc>
                        <a:spcBef>
                          <a:spcPts val="260"/>
                        </a:spcBef>
                      </a:pPr>
                      <a:r>
                        <a:rPr sz="1900" b="1" spc="-5" dirty="0">
                          <a:latin typeface="Calibri"/>
                          <a:cs typeface="Calibri"/>
                        </a:rPr>
                        <a:t>1</a:t>
                      </a:r>
                      <a:r>
                        <a:rPr sz="1900" b="1" spc="-7" baseline="26455" dirty="0">
                          <a:latin typeface="Calibri"/>
                          <a:cs typeface="Calibri"/>
                        </a:rPr>
                        <a:t>st </a:t>
                      </a:r>
                      <a:r>
                        <a:rPr sz="1900" b="1" spc="-10" dirty="0">
                          <a:latin typeface="Calibri"/>
                          <a:cs typeface="Calibri"/>
                        </a:rPr>
                        <a:t>Monday</a:t>
                      </a:r>
                      <a:r>
                        <a:rPr lang="en-US" sz="1900" b="1" spc="-10" dirty="0">
                          <a:latin typeface="Calibri"/>
                          <a:cs typeface="Calibri"/>
                        </a:rPr>
                        <a:t>:</a:t>
                      </a:r>
                      <a:r>
                        <a:rPr sz="1900" b="1" spc="-10" dirty="0">
                          <a:latin typeface="Calibri"/>
                          <a:cs typeface="Calibri"/>
                        </a:rPr>
                        <a:t> </a:t>
                      </a:r>
                      <a:r>
                        <a:rPr sz="1900" b="1" spc="-5" dirty="0">
                          <a:latin typeface="Calibri"/>
                          <a:cs typeface="Calibri"/>
                        </a:rPr>
                        <a:t>1-2pm MNO Sustainability</a:t>
                      </a:r>
                      <a:endParaRPr sz="1900" dirty="0">
                        <a:latin typeface="Calibri"/>
                        <a:cs typeface="Calibri"/>
                      </a:endParaRPr>
                    </a:p>
                  </a:txBody>
                  <a:tcPr marL="0" marR="0" marT="39213"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extLst>
                  <a:ext uri="{0D108BD9-81ED-4DB2-BD59-A6C34878D82A}">
                    <a16:rowId xmlns:a16="http://schemas.microsoft.com/office/drawing/2014/main" val="10012"/>
                  </a:ext>
                </a:extLst>
              </a:tr>
            </a:tbl>
          </a:graphicData>
        </a:graphic>
      </p:graphicFrame>
      <p:sp>
        <p:nvSpPr>
          <p:cNvPr id="4" name="object 4"/>
          <p:cNvSpPr txBox="1"/>
          <p:nvPr/>
        </p:nvSpPr>
        <p:spPr>
          <a:xfrm>
            <a:off x="9935972" y="6430220"/>
            <a:ext cx="194945" cy="197490"/>
          </a:xfrm>
          <a:prstGeom prst="rect">
            <a:avLst/>
          </a:prstGeom>
        </p:spPr>
        <p:txBody>
          <a:bodyPr vert="horz" wrap="square" lIns="0" tIns="12700" rIns="0" bIns="0" rtlCol="0">
            <a:spAutoFit/>
          </a:bodyPr>
          <a:lstStyle/>
          <a:p>
            <a:pPr marL="12700">
              <a:spcBef>
                <a:spcPts val="100"/>
              </a:spcBef>
            </a:pPr>
            <a:r>
              <a:rPr sz="1200" spc="-5" dirty="0">
                <a:solidFill>
                  <a:srgbClr val="888888"/>
                </a:solidFill>
                <a:latin typeface="Arial"/>
                <a:cs typeface="Arial"/>
              </a:rPr>
              <a:t>22</a:t>
            </a:r>
            <a:endParaRPr sz="1200">
              <a:latin typeface="Arial"/>
              <a:cs typeface="Arial"/>
            </a:endParaRPr>
          </a:p>
        </p:txBody>
      </p:sp>
      <p:sp>
        <p:nvSpPr>
          <p:cNvPr id="5" name="object 5"/>
          <p:cNvSpPr txBox="1"/>
          <p:nvPr/>
        </p:nvSpPr>
        <p:spPr>
          <a:xfrm>
            <a:off x="8389793" y="2547669"/>
            <a:ext cx="3287301" cy="2513509"/>
          </a:xfrm>
          <a:prstGeom prst="rect">
            <a:avLst/>
          </a:prstGeom>
        </p:spPr>
        <p:txBody>
          <a:bodyPr vert="horz" wrap="square" lIns="0" tIns="12700" rIns="0" bIns="0" rtlCol="0">
            <a:spAutoFit/>
          </a:bodyPr>
          <a:lstStyle/>
          <a:p>
            <a:pPr marL="12700" marR="5080">
              <a:spcBef>
                <a:spcPts val="100"/>
              </a:spcBef>
            </a:pPr>
            <a:r>
              <a:rPr spc="-5" dirty="0">
                <a:latin typeface="Arial"/>
                <a:cs typeface="Arial"/>
              </a:rPr>
              <a:t>Sustainability topics  to</a:t>
            </a:r>
            <a:r>
              <a:rPr spc="-10" dirty="0">
                <a:latin typeface="Arial"/>
                <a:cs typeface="Arial"/>
              </a:rPr>
              <a:t> </a:t>
            </a:r>
            <a:r>
              <a:rPr spc="-5" dirty="0">
                <a:latin typeface="Arial"/>
                <a:cs typeface="Arial"/>
              </a:rPr>
              <a:t>include:</a:t>
            </a:r>
            <a:endParaRPr dirty="0">
              <a:latin typeface="Arial"/>
              <a:cs typeface="Arial"/>
            </a:endParaRPr>
          </a:p>
          <a:p>
            <a:pPr>
              <a:spcBef>
                <a:spcPts val="30"/>
              </a:spcBef>
            </a:pPr>
            <a:endParaRPr sz="1850" dirty="0">
              <a:latin typeface="Arial"/>
              <a:cs typeface="Arial"/>
            </a:endParaRPr>
          </a:p>
          <a:p>
            <a:pPr marL="298450" indent="-285750">
              <a:buChar char="•"/>
              <a:tabLst>
                <a:tab pos="297815" algn="l"/>
                <a:tab pos="298450" algn="l"/>
              </a:tabLst>
            </a:pPr>
            <a:r>
              <a:rPr dirty="0">
                <a:latin typeface="Arial"/>
                <a:cs typeface="Arial"/>
              </a:rPr>
              <a:t>Cannabis</a:t>
            </a:r>
          </a:p>
          <a:p>
            <a:pPr marL="298450" marR="124460" indent="-285750">
              <a:buChar char="•"/>
              <a:tabLst>
                <a:tab pos="297815" algn="l"/>
                <a:tab pos="298450" algn="l"/>
              </a:tabLst>
            </a:pPr>
            <a:r>
              <a:rPr dirty="0">
                <a:latin typeface="Arial"/>
                <a:cs typeface="Arial"/>
              </a:rPr>
              <a:t>Mul</a:t>
            </a:r>
            <a:r>
              <a:rPr spc="-5" dirty="0">
                <a:latin typeface="Arial"/>
                <a:cs typeface="Arial"/>
              </a:rPr>
              <a:t>t</a:t>
            </a:r>
            <a:r>
              <a:rPr dirty="0">
                <a:latin typeface="Arial"/>
                <a:cs typeface="Arial"/>
              </a:rPr>
              <a:t>i-sub</a:t>
            </a:r>
            <a:r>
              <a:rPr spc="-5" dirty="0">
                <a:latin typeface="Arial"/>
                <a:cs typeface="Arial"/>
              </a:rPr>
              <a:t>st</a:t>
            </a:r>
            <a:r>
              <a:rPr dirty="0">
                <a:latin typeface="Arial"/>
                <a:cs typeface="Arial"/>
              </a:rPr>
              <a:t>an</a:t>
            </a:r>
            <a:r>
              <a:rPr spc="-5" dirty="0">
                <a:latin typeface="Arial"/>
                <a:cs typeface="Arial"/>
              </a:rPr>
              <a:t>c</a:t>
            </a:r>
            <a:r>
              <a:rPr dirty="0">
                <a:latin typeface="Arial"/>
                <a:cs typeface="Arial"/>
              </a:rPr>
              <a:t>e </a:t>
            </a:r>
            <a:r>
              <a:rPr spc="-5" dirty="0">
                <a:latin typeface="Arial"/>
                <a:cs typeface="Arial"/>
              </a:rPr>
              <a:t>exposure</a:t>
            </a:r>
            <a:endParaRPr dirty="0">
              <a:latin typeface="Arial"/>
              <a:cs typeface="Arial"/>
            </a:endParaRPr>
          </a:p>
          <a:p>
            <a:pPr marL="298450" indent="-285750">
              <a:buChar char="•"/>
              <a:tabLst>
                <a:tab pos="297815" algn="l"/>
                <a:tab pos="298450" algn="l"/>
              </a:tabLst>
            </a:pPr>
            <a:r>
              <a:rPr spc="-5" dirty="0">
                <a:latin typeface="Arial"/>
                <a:cs typeface="Arial"/>
              </a:rPr>
              <a:t>Respectful</a:t>
            </a:r>
            <a:r>
              <a:rPr spc="-35" dirty="0">
                <a:latin typeface="Arial"/>
                <a:cs typeface="Arial"/>
              </a:rPr>
              <a:t> </a:t>
            </a:r>
            <a:r>
              <a:rPr dirty="0">
                <a:latin typeface="Arial"/>
                <a:cs typeface="Arial"/>
              </a:rPr>
              <a:t>care</a:t>
            </a:r>
          </a:p>
          <a:p>
            <a:pPr marL="298450" marR="36195" indent="-285750">
              <a:buChar char="•"/>
              <a:tabLst>
                <a:tab pos="297815" algn="l"/>
                <a:tab pos="298450" algn="l"/>
              </a:tabLst>
            </a:pPr>
            <a:r>
              <a:rPr spc="-5" dirty="0">
                <a:latin typeface="Arial"/>
                <a:cs typeface="Arial"/>
              </a:rPr>
              <a:t>Other ideas? What </a:t>
            </a:r>
            <a:r>
              <a:rPr dirty="0">
                <a:latin typeface="Arial"/>
                <a:cs typeface="Arial"/>
              </a:rPr>
              <a:t>are  </a:t>
            </a:r>
            <a:r>
              <a:rPr spc="-5" dirty="0">
                <a:latin typeface="Arial"/>
                <a:cs typeface="Arial"/>
              </a:rPr>
              <a:t>pressing MNO-</a:t>
            </a:r>
            <a:r>
              <a:rPr dirty="0">
                <a:latin typeface="Arial"/>
                <a:cs typeface="Arial"/>
              </a:rPr>
              <a:t>Neo </a:t>
            </a:r>
            <a:r>
              <a:rPr spc="-5" dirty="0">
                <a:latin typeface="Arial"/>
                <a:cs typeface="Arial"/>
              </a:rPr>
              <a:t>topics</a:t>
            </a:r>
            <a:r>
              <a:rPr spc="-95" dirty="0">
                <a:latin typeface="Arial"/>
                <a:cs typeface="Arial"/>
              </a:rPr>
              <a:t> </a:t>
            </a:r>
            <a:r>
              <a:rPr dirty="0">
                <a:latin typeface="Arial"/>
                <a:cs typeface="Arial"/>
              </a:rPr>
              <a:t>you</a:t>
            </a:r>
            <a:r>
              <a:rPr lang="en-US" dirty="0">
                <a:latin typeface="Arial"/>
                <a:cs typeface="Arial"/>
              </a:rPr>
              <a:t> would</a:t>
            </a:r>
            <a:r>
              <a:rPr dirty="0">
                <a:latin typeface="Arial"/>
                <a:cs typeface="Arial"/>
              </a:rPr>
              <a:t> </a:t>
            </a:r>
            <a:r>
              <a:rPr spc="-5" dirty="0">
                <a:latin typeface="Arial"/>
                <a:cs typeface="Arial"/>
              </a:rPr>
              <a:t>like</a:t>
            </a:r>
            <a:r>
              <a:rPr spc="-20" dirty="0">
                <a:latin typeface="Arial"/>
                <a:cs typeface="Arial"/>
              </a:rPr>
              <a:t> </a:t>
            </a:r>
            <a:r>
              <a:rPr spc="-5" dirty="0">
                <a:latin typeface="Arial"/>
                <a:cs typeface="Arial"/>
              </a:rPr>
              <a:t>covered</a:t>
            </a:r>
            <a:r>
              <a:rPr lang="en-US" spc="-5" dirty="0">
                <a:latin typeface="Arial"/>
                <a:cs typeface="Arial"/>
              </a:rPr>
              <a:t> in chat box.</a:t>
            </a:r>
            <a:endParaRPr dirty="0">
              <a:latin typeface="Arial"/>
              <a:cs typeface="Arial"/>
            </a:endParaRPr>
          </a:p>
        </p:txBody>
      </p:sp>
    </p:spTree>
    <p:extLst>
      <p:ext uri="{BB962C8B-B14F-4D97-AF65-F5344CB8AC3E}">
        <p14:creationId xmlns:p14="http://schemas.microsoft.com/office/powerpoint/2010/main" val="3712228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501" y="597038"/>
            <a:ext cx="6755626" cy="1783080"/>
          </a:xfrm>
        </p:spPr>
        <p:txBody>
          <a:bodyPr anchor="b">
            <a:normAutofit/>
          </a:bodyPr>
          <a:lstStyle/>
          <a:p>
            <a:r>
              <a:rPr lang="en-US" sz="3800" dirty="0"/>
              <a:t>Obtain a Certificate in </a:t>
            </a:r>
            <a:br>
              <a:rPr lang="en-US" sz="3800" dirty="0"/>
            </a:br>
            <a:r>
              <a:rPr lang="en-US" sz="3800" dirty="0"/>
              <a:t>Quality Improvement Science!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340" y="158496"/>
            <a:ext cx="3189543" cy="3907536"/>
          </a:xfrm>
          <a:prstGeom prst="rect">
            <a:avLst/>
          </a:prstGeom>
        </p:spPr>
      </p:pic>
      <p:pic>
        <p:nvPicPr>
          <p:cNvPr id="9" name="Picture 8" descr="C:\Users\WeissD\AppData\Local\Microsoft\Windows\INetCache\Content.MSO\9DC1815.tmp"/>
          <p:cNvPicPr/>
          <p:nvPr/>
        </p:nvPicPr>
        <p:blipFill>
          <a:blip r:embed="rId4" cstate="email">
            <a:extLst>
              <a:ext uri="{28A0092B-C50C-407E-A947-70E740481C1C}">
                <a14:useLocalDpi xmlns:a14="http://schemas.microsoft.com/office/drawing/2010/main"/>
              </a:ext>
            </a:extLst>
          </a:blip>
          <a:stretch>
            <a:fillRect/>
          </a:stretch>
        </p:blipFill>
        <p:spPr bwMode="auto">
          <a:xfrm>
            <a:off x="329183" y="4889003"/>
            <a:ext cx="3995928" cy="1384416"/>
          </a:xfrm>
          <a:prstGeom prst="rect">
            <a:avLst/>
          </a:prstGeom>
          <a:noFill/>
        </p:spPr>
      </p:pic>
      <p:sp>
        <p:nvSpPr>
          <p:cNvPr id="3" name="Content Placeholder 2"/>
          <p:cNvSpPr>
            <a:spLocks noGrp="1"/>
          </p:cNvSpPr>
          <p:nvPr>
            <p:ph idx="1"/>
          </p:nvPr>
        </p:nvSpPr>
        <p:spPr>
          <a:xfrm>
            <a:off x="4797494" y="2706624"/>
            <a:ext cx="6755626" cy="3483864"/>
          </a:xfrm>
        </p:spPr>
        <p:txBody>
          <a:bodyPr>
            <a:normAutofit/>
          </a:bodyPr>
          <a:lstStyle/>
          <a:p>
            <a:r>
              <a:rPr lang="en-US" sz="2200" dirty="0"/>
              <a:t>IHI Open School, a free opportunity to asynchronously complete up to 13 continuing education hours</a:t>
            </a:r>
          </a:p>
          <a:p>
            <a:r>
              <a:rPr lang="en-US" sz="2200" dirty="0"/>
              <a:t>Access starting June 2021 for two years</a:t>
            </a:r>
          </a:p>
          <a:p>
            <a:r>
              <a:rPr lang="en-US" sz="2200" dirty="0"/>
              <a:t>ILPQC will send out an inquiry form to designate a specific number of members across OB &amp; Neonatal QI initiatives at your hospital access to the training!</a:t>
            </a:r>
          </a:p>
        </p:txBody>
      </p:sp>
      <p:sp>
        <p:nvSpPr>
          <p:cNvPr id="5" name="Footer Placeholder 4"/>
          <p:cNvSpPr>
            <a:spLocks noGrp="1"/>
          </p:cNvSpPr>
          <p:nvPr>
            <p:ph type="ftr" sz="quarter" idx="11"/>
          </p:nvPr>
        </p:nvSpPr>
        <p:spPr>
          <a:xfrm>
            <a:off x="4038600" y="6356350"/>
            <a:ext cx="4114800" cy="365125"/>
          </a:xfrm>
        </p:spPr>
        <p:txBody>
          <a:bodyPr>
            <a:normAutofit/>
          </a:bodyPr>
          <a:lstStyle/>
          <a:p>
            <a:pPr>
              <a:spcAft>
                <a:spcPts val="600"/>
              </a:spcAft>
            </a:pPr>
            <a:r>
              <a:rPr lang="en-US"/>
              <a:t>Illinois Perinatal Quality Collaborative</a:t>
            </a:r>
          </a:p>
        </p:txBody>
      </p:sp>
      <p:sp>
        <p:nvSpPr>
          <p:cNvPr id="4" name="Slide Number Placeholder 3"/>
          <p:cNvSpPr>
            <a:spLocks noGrp="1"/>
          </p:cNvSpPr>
          <p:nvPr>
            <p:ph type="sldNum" sz="quarter" idx="10"/>
          </p:nvPr>
        </p:nvSpPr>
        <p:spPr>
          <a:xfrm>
            <a:off x="8610600" y="6356350"/>
            <a:ext cx="2743200" cy="365125"/>
          </a:xfrm>
        </p:spPr>
        <p:txBody>
          <a:bodyPr>
            <a:normAutofit/>
          </a:bodyPr>
          <a:lstStyle/>
          <a:p>
            <a:pPr>
              <a:spcAft>
                <a:spcPts val="600"/>
              </a:spcAft>
            </a:pPr>
            <a:endParaRPr lang="en-US" dirty="0"/>
          </a:p>
        </p:txBody>
      </p:sp>
      <p:sp>
        <p:nvSpPr>
          <p:cNvPr id="7" name="Rectangle 6">
            <a:extLst>
              <a:ext uri="{FF2B5EF4-FFF2-40B4-BE49-F238E27FC236}">
                <a16:creationId xmlns:a16="http://schemas.microsoft.com/office/drawing/2014/main" id="{C0310B2E-3E3B-7348-96FA-70B9511AF99D}"/>
              </a:ext>
            </a:extLst>
          </p:cNvPr>
          <p:cNvSpPr/>
          <p:nvPr/>
        </p:nvSpPr>
        <p:spPr>
          <a:xfrm>
            <a:off x="732376" y="3981256"/>
            <a:ext cx="3483980" cy="646331"/>
          </a:xfrm>
          <a:prstGeom prst="rect">
            <a:avLst/>
          </a:prstGeom>
        </p:spPr>
        <p:txBody>
          <a:bodyPr wrap="square">
            <a:spAutoFit/>
          </a:bodyPr>
          <a:lstStyle/>
          <a:p>
            <a:r>
              <a:rPr lang="en-US" dirty="0"/>
              <a:t>Pump up your Quality Improvement skills!</a:t>
            </a:r>
          </a:p>
        </p:txBody>
      </p:sp>
    </p:spTree>
    <p:extLst>
      <p:ext uri="{BB962C8B-B14F-4D97-AF65-F5344CB8AC3E}">
        <p14:creationId xmlns:p14="http://schemas.microsoft.com/office/powerpoint/2010/main" val="3412726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161701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036340" cy="1325563"/>
          </a:xfrm>
        </p:spPr>
        <p:txBody>
          <a:bodyPr>
            <a:normAutofit fontScale="90000"/>
          </a:bodyPr>
          <a:lstStyle/>
          <a:p>
            <a:r>
              <a:rPr lang="en-US" dirty="0"/>
              <a:t>MNO-Neo QI Excellence Award Criteria for Optimal OEN Care</a:t>
            </a:r>
            <a:br>
              <a:rPr lang="en-US" dirty="0"/>
            </a:br>
            <a:endParaRPr lang="en-US" dirty="0"/>
          </a:p>
        </p:txBody>
      </p:sp>
      <p:sp>
        <p:nvSpPr>
          <p:cNvPr id="3" name="Content Placeholder 2"/>
          <p:cNvSpPr>
            <a:spLocks noGrp="1"/>
          </p:cNvSpPr>
          <p:nvPr>
            <p:ph idx="1"/>
          </p:nvPr>
        </p:nvSpPr>
        <p:spPr>
          <a:xfrm>
            <a:off x="609600" y="1594716"/>
            <a:ext cx="4701309" cy="4351338"/>
          </a:xfrm>
        </p:spPr>
        <p:txBody>
          <a:bodyPr>
            <a:normAutofit fontScale="92500"/>
          </a:bodyPr>
          <a:lstStyle/>
          <a:p>
            <a:pPr marL="0" indent="0">
              <a:buNone/>
            </a:pPr>
            <a:r>
              <a:rPr lang="en-US" b="1" dirty="0"/>
              <a:t>New MNO-Neo QI Excellence Award Winners</a:t>
            </a:r>
            <a:endParaRPr lang="en-US" dirty="0"/>
          </a:p>
          <a:p>
            <a:r>
              <a:rPr lang="en-US" dirty="0"/>
              <a:t>Advocate Condell Medical Center</a:t>
            </a:r>
          </a:p>
          <a:p>
            <a:r>
              <a:rPr lang="en-US" dirty="0"/>
              <a:t>NM McHenry Hospital</a:t>
            </a:r>
          </a:p>
          <a:p>
            <a:r>
              <a:rPr lang="en-US" dirty="0"/>
              <a:t>Memorial Hospital East</a:t>
            </a:r>
          </a:p>
          <a:p>
            <a:r>
              <a:rPr lang="en-US" dirty="0"/>
              <a:t>Memorial Hospital of Carbondale</a:t>
            </a:r>
          </a:p>
          <a:p>
            <a:r>
              <a:rPr lang="en-US" dirty="0"/>
              <a:t>AMITA Resurrection Medical Center</a:t>
            </a:r>
          </a:p>
          <a:p>
            <a:r>
              <a:rPr lang="en-US" dirty="0"/>
              <a:t>AMITA Health Saint Joseph Hospital- Chicago</a:t>
            </a:r>
          </a:p>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7" name="Content Placeholder 2"/>
          <p:cNvSpPr txBox="1">
            <a:spLocks/>
          </p:cNvSpPr>
          <p:nvPr/>
        </p:nvSpPr>
        <p:spPr>
          <a:xfrm>
            <a:off x="5486400" y="1505961"/>
            <a:ext cx="370378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Previous MNO-Neo QI Excellence Award Winners:</a:t>
            </a:r>
          </a:p>
          <a:p>
            <a:r>
              <a:rPr lang="en-US" sz="1600" dirty="0"/>
              <a:t>Advocate Children's Hospital - Park Ridge</a:t>
            </a:r>
          </a:p>
          <a:p>
            <a:r>
              <a:rPr lang="en-US" sz="1600" dirty="0"/>
              <a:t>Advocate Children's Hospital - Oak Lawn</a:t>
            </a:r>
          </a:p>
          <a:p>
            <a:r>
              <a:rPr lang="en-US" sz="1600" dirty="0"/>
              <a:t>Advocate Good Samaritan Hospital</a:t>
            </a:r>
          </a:p>
          <a:p>
            <a:r>
              <a:rPr lang="en-US" sz="1600" dirty="0"/>
              <a:t>Advocate Sherman Hospital</a:t>
            </a:r>
          </a:p>
          <a:p>
            <a:r>
              <a:rPr lang="en-US" sz="1600" dirty="0"/>
              <a:t>AMITA </a:t>
            </a:r>
            <a:r>
              <a:rPr lang="en-US" sz="1600" dirty="0" err="1"/>
              <a:t>Alexian</a:t>
            </a:r>
            <a:r>
              <a:rPr lang="en-US" sz="1600" dirty="0"/>
              <a:t> Brothers Medical Center</a:t>
            </a:r>
          </a:p>
          <a:p>
            <a:r>
              <a:rPr lang="en-US" sz="1600" dirty="0"/>
              <a:t>AMITA St. Mary's Hospital - Kankakee</a:t>
            </a:r>
          </a:p>
          <a:p>
            <a:r>
              <a:rPr lang="en-US" sz="1600" dirty="0"/>
              <a:t>AMITA St. Alexius Medical Center</a:t>
            </a:r>
          </a:p>
          <a:p>
            <a:r>
              <a:rPr lang="en-US" sz="1600" dirty="0"/>
              <a:t>Carle </a:t>
            </a:r>
            <a:r>
              <a:rPr lang="en-US" sz="1600" dirty="0" err="1"/>
              <a:t>BroMenn</a:t>
            </a:r>
            <a:r>
              <a:rPr lang="en-US" sz="1600" dirty="0"/>
              <a:t> Medical Center</a:t>
            </a:r>
          </a:p>
          <a:p>
            <a:r>
              <a:rPr lang="en-US" sz="1600" dirty="0"/>
              <a:t>Edward Hospital</a:t>
            </a:r>
          </a:p>
          <a:p>
            <a:pPr lvl="0"/>
            <a:r>
              <a:rPr lang="en-US" sz="1600" dirty="0"/>
              <a:t>Illinois Valley Community Hospital</a:t>
            </a:r>
          </a:p>
          <a:p>
            <a:endParaRPr lang="en-US" sz="1600" dirty="0"/>
          </a:p>
        </p:txBody>
      </p:sp>
      <p:sp>
        <p:nvSpPr>
          <p:cNvPr id="9" name="Rectangle 8"/>
          <p:cNvSpPr/>
          <p:nvPr/>
        </p:nvSpPr>
        <p:spPr>
          <a:xfrm>
            <a:off x="9014691" y="1594716"/>
            <a:ext cx="3177309" cy="4792081"/>
          </a:xfrm>
          <a:prstGeom prst="rect">
            <a:avLst/>
          </a:prstGeom>
        </p:spPr>
        <p:txBody>
          <a:bodyPr wrap="square">
            <a:spAutoFit/>
          </a:bodyPr>
          <a:lstStyle/>
          <a:p>
            <a:pPr marL="228600" indent="-228600">
              <a:lnSpc>
                <a:spcPct val="90000"/>
              </a:lnSpc>
              <a:spcBef>
                <a:spcPts val="1000"/>
              </a:spcBef>
              <a:buClr>
                <a:schemeClr val="accent2"/>
              </a:buClr>
              <a:buFont typeface="Arial" panose="020B0604020202020204" pitchFamily="34" charset="0"/>
              <a:buChar char="•"/>
            </a:pPr>
            <a:r>
              <a:rPr lang="en-US" sz="1600" dirty="0"/>
              <a:t>Little Company of Mary Hospital</a:t>
            </a:r>
            <a:endParaRPr lang="en-US" sz="1600" dirty="0">
              <a:ea typeface="Lato" panose="020F0502020204030203" pitchFamily="34" charset="0"/>
              <a:cs typeface="Lato" panose="020F0502020204030203" pitchFamily="34" charset="0"/>
            </a:endParaRPr>
          </a:p>
          <a:p>
            <a:pPr marL="228600" lvl="0" indent="-228600">
              <a:lnSpc>
                <a:spcPct val="90000"/>
              </a:lnSpc>
              <a:spcBef>
                <a:spcPts val="1000"/>
              </a:spcBef>
              <a:buClr>
                <a:schemeClr val="accent2"/>
              </a:buClr>
              <a:buFont typeface="Arial" panose="020B0604020202020204" pitchFamily="34" charset="0"/>
              <a:buChar char="•"/>
            </a:pPr>
            <a:r>
              <a:rPr lang="en-US" sz="1600" dirty="0">
                <a:ea typeface="Lato" panose="020F0502020204030203" pitchFamily="34" charset="0"/>
                <a:cs typeface="Lato" panose="020F0502020204030203" pitchFamily="34" charset="0"/>
              </a:rPr>
              <a:t>Loyola University Medical Center</a:t>
            </a:r>
          </a:p>
          <a:p>
            <a:pPr marL="228600" lvl="0" indent="-228600">
              <a:lnSpc>
                <a:spcPct val="90000"/>
              </a:lnSpc>
              <a:spcBef>
                <a:spcPts val="1000"/>
              </a:spcBef>
              <a:buClr>
                <a:schemeClr val="accent2"/>
              </a:buClr>
              <a:buFont typeface="Arial" panose="020B0604020202020204" pitchFamily="34" charset="0"/>
              <a:buChar char="•"/>
            </a:pPr>
            <a:r>
              <a:rPr lang="en-US" sz="1600" dirty="0">
                <a:ea typeface="Lato" panose="020F0502020204030203" pitchFamily="34" charset="0"/>
                <a:cs typeface="Lato" panose="020F0502020204030203" pitchFamily="34" charset="0"/>
              </a:rPr>
              <a:t>NM Central DuPage Hospital</a:t>
            </a:r>
          </a:p>
          <a:p>
            <a:pPr marL="228600" indent="-228600">
              <a:lnSpc>
                <a:spcPct val="90000"/>
              </a:lnSpc>
              <a:spcBef>
                <a:spcPts val="1000"/>
              </a:spcBef>
              <a:buClr>
                <a:schemeClr val="accent2"/>
              </a:buClr>
              <a:buFont typeface="Arial" panose="020B0604020202020204" pitchFamily="34" charset="0"/>
              <a:buChar char="•"/>
            </a:pPr>
            <a:r>
              <a:rPr lang="en-US" sz="1600" dirty="0">
                <a:ea typeface="Lato" panose="020F0502020204030203" pitchFamily="34" charset="0"/>
                <a:cs typeface="Lato" panose="020F0502020204030203" pitchFamily="34" charset="0"/>
              </a:rPr>
              <a:t>Northwestern Memorial Hospital</a:t>
            </a:r>
          </a:p>
          <a:p>
            <a:pPr marL="228600" lvl="0" indent="-228600">
              <a:lnSpc>
                <a:spcPct val="90000"/>
              </a:lnSpc>
              <a:spcBef>
                <a:spcPts val="1000"/>
              </a:spcBef>
              <a:buClr>
                <a:schemeClr val="accent2"/>
              </a:buClr>
              <a:buFont typeface="Arial" panose="020B0604020202020204" pitchFamily="34" charset="0"/>
              <a:buChar char="•"/>
            </a:pPr>
            <a:r>
              <a:rPr lang="en-US" sz="1600" dirty="0">
                <a:ea typeface="Lato" panose="020F0502020204030203" pitchFamily="34" charset="0"/>
                <a:cs typeface="Lato" panose="020F0502020204030203" pitchFamily="34" charset="0"/>
              </a:rPr>
              <a:t>OSF St. Francis Medical Center</a:t>
            </a:r>
          </a:p>
          <a:p>
            <a:pPr marL="228600" lvl="0" indent="-228600">
              <a:lnSpc>
                <a:spcPct val="90000"/>
              </a:lnSpc>
              <a:spcBef>
                <a:spcPts val="1000"/>
              </a:spcBef>
              <a:buClr>
                <a:schemeClr val="accent2"/>
              </a:buClr>
              <a:buFont typeface="Arial" panose="020B0604020202020204" pitchFamily="34" charset="0"/>
              <a:buChar char="•"/>
            </a:pPr>
            <a:r>
              <a:rPr lang="en-US" sz="1600" dirty="0">
                <a:ea typeface="Lato" panose="020F0502020204030203" pitchFamily="34" charset="0"/>
                <a:cs typeface="Lato" panose="020F0502020204030203" pitchFamily="34" charset="0"/>
              </a:rPr>
              <a:t>Palos Hospital</a:t>
            </a:r>
          </a:p>
          <a:p>
            <a:pPr marL="228600" lvl="0" indent="-228600">
              <a:lnSpc>
                <a:spcPct val="90000"/>
              </a:lnSpc>
              <a:spcBef>
                <a:spcPts val="1000"/>
              </a:spcBef>
              <a:buClr>
                <a:schemeClr val="accent2"/>
              </a:buClr>
              <a:buFont typeface="Arial" panose="020B0604020202020204" pitchFamily="34" charset="0"/>
              <a:buChar char="•"/>
            </a:pPr>
            <a:r>
              <a:rPr lang="en-US" sz="1600" dirty="0">
                <a:ea typeface="Lato" panose="020F0502020204030203" pitchFamily="34" charset="0"/>
                <a:cs typeface="Lato" panose="020F0502020204030203" pitchFamily="34" charset="0"/>
              </a:rPr>
              <a:t>SSM Health Cardinal </a:t>
            </a:r>
            <a:r>
              <a:rPr lang="en-US" sz="1600" dirty="0" err="1">
                <a:ea typeface="Lato" panose="020F0502020204030203" pitchFamily="34" charset="0"/>
                <a:cs typeface="Lato" panose="020F0502020204030203" pitchFamily="34" charset="0"/>
              </a:rPr>
              <a:t>Glennon</a:t>
            </a:r>
            <a:r>
              <a:rPr lang="en-US" sz="1600" dirty="0">
                <a:ea typeface="Lato" panose="020F0502020204030203" pitchFamily="34" charset="0"/>
                <a:cs typeface="Lato" panose="020F0502020204030203" pitchFamily="34" charset="0"/>
              </a:rPr>
              <a:t> Children's Hospital</a:t>
            </a:r>
          </a:p>
          <a:p>
            <a:pPr marL="228600" lvl="0" indent="-228600">
              <a:lnSpc>
                <a:spcPct val="90000"/>
              </a:lnSpc>
              <a:spcBef>
                <a:spcPts val="1000"/>
              </a:spcBef>
              <a:buClr>
                <a:schemeClr val="accent2"/>
              </a:buClr>
              <a:buFont typeface="Arial" panose="020B0604020202020204" pitchFamily="34" charset="0"/>
              <a:buChar char="•"/>
            </a:pPr>
            <a:r>
              <a:rPr lang="en-US" sz="1600" dirty="0">
                <a:ea typeface="Lato" panose="020F0502020204030203" pitchFamily="34" charset="0"/>
                <a:cs typeface="Lato" panose="020F0502020204030203" pitchFamily="34" charset="0"/>
              </a:rPr>
              <a:t>St. Louis Children's Hospital</a:t>
            </a:r>
          </a:p>
          <a:p>
            <a:pPr marL="228600" lvl="0" indent="-228600">
              <a:lnSpc>
                <a:spcPct val="90000"/>
              </a:lnSpc>
              <a:spcBef>
                <a:spcPts val="1000"/>
              </a:spcBef>
              <a:buClr>
                <a:schemeClr val="accent2"/>
              </a:buClr>
              <a:buFont typeface="Arial" panose="020B0604020202020204" pitchFamily="34" charset="0"/>
              <a:buChar char="•"/>
            </a:pPr>
            <a:r>
              <a:rPr lang="en-US" sz="1600" dirty="0">
                <a:ea typeface="Lato" panose="020F0502020204030203" pitchFamily="34" charset="0"/>
                <a:cs typeface="Lato" panose="020F0502020204030203" pitchFamily="34" charset="0"/>
              </a:rPr>
              <a:t>Swedish Hospital</a:t>
            </a:r>
          </a:p>
          <a:p>
            <a:pPr marL="228600" lvl="0" indent="-228600">
              <a:lnSpc>
                <a:spcPct val="90000"/>
              </a:lnSpc>
              <a:spcBef>
                <a:spcPts val="1000"/>
              </a:spcBef>
              <a:buClr>
                <a:schemeClr val="accent2"/>
              </a:buClr>
              <a:buFont typeface="Arial" panose="020B0604020202020204" pitchFamily="34" charset="0"/>
              <a:buChar char="•"/>
            </a:pPr>
            <a:r>
              <a:rPr lang="en-US" sz="1600" dirty="0">
                <a:ea typeface="Lato" panose="020F0502020204030203" pitchFamily="34" charset="0"/>
                <a:cs typeface="Lato" panose="020F0502020204030203" pitchFamily="34" charset="0"/>
              </a:rPr>
              <a:t>West Suburban Medical Center</a:t>
            </a:r>
          </a:p>
        </p:txBody>
      </p:sp>
    </p:spTree>
    <p:extLst>
      <p:ext uri="{BB962C8B-B14F-4D97-AF65-F5344CB8AC3E}">
        <p14:creationId xmlns:p14="http://schemas.microsoft.com/office/powerpoint/2010/main" val="48507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 calcmode="lin" valueType="num">
                                      <p:cBhvr additive="base">
                                        <p:cTn id="6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 calcmode="lin" valueType="num">
                                      <p:cBhvr additive="base">
                                        <p:cTn id="6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 calcmode="lin" valueType="num">
                                      <p:cBhvr additive="base">
                                        <p:cTn id="7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anim calcmode="lin" valueType="num">
                                      <p:cBhvr additive="base">
                                        <p:cTn id="7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6" end="6"/>
                                            </p:txEl>
                                          </p:spTgt>
                                        </p:tgtEl>
                                        <p:attrNameLst>
                                          <p:attrName>style.visibility</p:attrName>
                                        </p:attrNameLst>
                                      </p:cBhvr>
                                      <p:to>
                                        <p:strVal val="visible"/>
                                      </p:to>
                                    </p:set>
                                    <p:anim calcmode="lin" valueType="num">
                                      <p:cBhvr additive="base">
                                        <p:cTn id="8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7" end="7"/>
                                            </p:txEl>
                                          </p:spTgt>
                                        </p:tgtEl>
                                        <p:attrNameLst>
                                          <p:attrName>style.visibility</p:attrName>
                                        </p:attrNameLst>
                                      </p:cBhvr>
                                      <p:to>
                                        <p:strVal val="visible"/>
                                      </p:to>
                                    </p:set>
                                    <p:anim calcmode="lin" valueType="num">
                                      <p:cBhvr additive="base">
                                        <p:cTn id="9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xEl>
                                              <p:pRg st="8" end="8"/>
                                            </p:txEl>
                                          </p:spTgt>
                                        </p:tgtEl>
                                        <p:attrNameLst>
                                          <p:attrName>style.visibility</p:attrName>
                                        </p:attrNameLst>
                                      </p:cBhvr>
                                      <p:to>
                                        <p:strVal val="visible"/>
                                      </p:to>
                                    </p:set>
                                    <p:anim calcmode="lin" valueType="num">
                                      <p:cBhvr additive="base">
                                        <p:cTn id="9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7">
                                            <p:txEl>
                                              <p:pRg st="9" end="9"/>
                                            </p:txEl>
                                          </p:spTgt>
                                        </p:tgtEl>
                                        <p:attrNameLst>
                                          <p:attrName>style.visibility</p:attrName>
                                        </p:attrNameLst>
                                      </p:cBhvr>
                                      <p:to>
                                        <p:strVal val="visible"/>
                                      </p:to>
                                    </p:set>
                                    <p:anim calcmode="lin" valueType="num">
                                      <p:cBhvr additive="base">
                                        <p:cTn id="10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7">
                                            <p:txEl>
                                              <p:pRg st="10" end="10"/>
                                            </p:txEl>
                                          </p:spTgt>
                                        </p:tgtEl>
                                        <p:attrNameLst>
                                          <p:attrName>style.visibility</p:attrName>
                                        </p:attrNameLst>
                                      </p:cBhvr>
                                      <p:to>
                                        <p:strVal val="visible"/>
                                      </p:to>
                                    </p:set>
                                    <p:anim calcmode="lin" valueType="num">
                                      <p:cBhvr additive="base">
                                        <p:cTn id="10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036340" cy="1325563"/>
          </a:xfrm>
        </p:spPr>
        <p:txBody>
          <a:bodyPr>
            <a:normAutofit fontScale="90000"/>
          </a:bodyPr>
          <a:lstStyle/>
          <a:p>
            <a:r>
              <a:rPr lang="en-US" dirty="0"/>
              <a:t>MNO-Neonatal Optimal OUD Care Honorable Mentions</a:t>
            </a:r>
            <a:br>
              <a:rPr lang="en-US" dirty="0"/>
            </a:br>
            <a:endParaRPr lang="en-US" dirty="0"/>
          </a:p>
        </p:txBody>
      </p:sp>
      <p:sp>
        <p:nvSpPr>
          <p:cNvPr id="3" name="Content Placeholder 2"/>
          <p:cNvSpPr>
            <a:spLocks noGrp="1"/>
          </p:cNvSpPr>
          <p:nvPr>
            <p:ph idx="1"/>
          </p:nvPr>
        </p:nvSpPr>
        <p:spPr/>
        <p:txBody>
          <a:bodyPr>
            <a:normAutofit/>
          </a:bodyPr>
          <a:lstStyle/>
          <a:p>
            <a:r>
              <a:rPr lang="en-US" sz="3600" b="1" dirty="0"/>
              <a:t>These teams are very close to receiving the QI Excellence Award (2 of 3 measures achieved)</a:t>
            </a:r>
          </a:p>
          <a:p>
            <a:r>
              <a:rPr lang="en-US" sz="3200" dirty="0"/>
              <a:t>Morris Hospital</a:t>
            </a:r>
          </a:p>
          <a:p>
            <a:r>
              <a:rPr lang="en-US" sz="3200" dirty="0"/>
              <a:t>Northwest Community Hospital</a:t>
            </a:r>
          </a:p>
          <a:p>
            <a:r>
              <a:rPr lang="en-US" sz="3200" dirty="0"/>
              <a:t>Rush-Copley Medical Center</a:t>
            </a:r>
          </a:p>
          <a:p>
            <a:r>
              <a:rPr lang="en-US" sz="3200" dirty="0"/>
              <a:t>SSM Health St Mary's – St. Louis</a:t>
            </a:r>
          </a:p>
          <a:p>
            <a:endParaRPr lang="en-US" sz="4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182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MNO-Neonatal Data</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1902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5369"/>
            <a:ext cx="10972800" cy="1325563"/>
          </a:xfrm>
          <a:noFill/>
        </p:spPr>
        <p:txBody>
          <a:bodyPr/>
          <a:lstStyle/>
          <a:p>
            <a:r>
              <a:rPr lang="en-US" dirty="0"/>
              <a:t>Pharmacologic Treatment</a:t>
            </a:r>
          </a:p>
        </p:txBody>
      </p:sp>
      <p:graphicFrame>
        <p:nvGraphicFramePr>
          <p:cNvPr id="10" name="Content Placeholder 2">
            <a:extLst>
              <a:ext uri="{FF2B5EF4-FFF2-40B4-BE49-F238E27FC236}">
                <a16:creationId xmlns:a16="http://schemas.microsoft.com/office/drawing/2014/main" id="{57EA9F66-4BAD-4AB4-82EF-6C9A7084FF7E}"/>
              </a:ext>
            </a:extLst>
          </p:cNvPr>
          <p:cNvGraphicFramePr>
            <a:graphicFrameLocks noGrp="1"/>
          </p:cNvGraphicFramePr>
          <p:nvPr>
            <p:ph idx="1"/>
          </p:nvPr>
        </p:nvGraphicFramePr>
        <p:xfrm>
          <a:off x="609600" y="1825625"/>
          <a:ext cx="11126774" cy="158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4292" y="3421614"/>
            <a:ext cx="6233409" cy="3262463"/>
          </a:xfrm>
          <a:prstGeom prst="rect">
            <a:avLst/>
          </a:prstGeom>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20395" y="3415683"/>
            <a:ext cx="5629152" cy="3268164"/>
          </a:xfrm>
          <a:prstGeom prst="rect">
            <a:avLst/>
          </a:prstGeom>
        </p:spPr>
      </p:pic>
    </p:spTree>
    <p:extLst>
      <p:ext uri="{BB962C8B-B14F-4D97-AF65-F5344CB8AC3E}">
        <p14:creationId xmlns:p14="http://schemas.microsoft.com/office/powerpoint/2010/main" val="112186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1D51-A475-468F-9C6D-0E6AA8905829}"/>
              </a:ext>
            </a:extLst>
          </p:cNvPr>
          <p:cNvSpPr>
            <a:spLocks noGrp="1"/>
          </p:cNvSpPr>
          <p:nvPr>
            <p:ph type="title"/>
          </p:nvPr>
        </p:nvSpPr>
        <p:spPr>
          <a:xfrm>
            <a:off x="609600" y="183279"/>
            <a:ext cx="10972800" cy="1325563"/>
          </a:xfrm>
          <a:noFill/>
        </p:spPr>
        <p:txBody>
          <a:bodyPr>
            <a:normAutofit/>
          </a:bodyPr>
          <a:lstStyle/>
          <a:p>
            <a:r>
              <a:rPr lang="en-US" sz="3200" dirty="0"/>
              <a:t>Receiving Breastmilk at Infant Discharge</a:t>
            </a:r>
          </a:p>
        </p:txBody>
      </p:sp>
      <p:sp>
        <p:nvSpPr>
          <p:cNvPr id="4" name="Slide Number Placeholder 3">
            <a:extLst>
              <a:ext uri="{FF2B5EF4-FFF2-40B4-BE49-F238E27FC236}">
                <a16:creationId xmlns:a16="http://schemas.microsoft.com/office/drawing/2014/main" id="{7765C584-2C78-41DD-AF44-B8E4B8E8995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C73D7664-6ACB-40CE-997F-6CAB652E933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9" y="1945397"/>
            <a:ext cx="5929525" cy="3562774"/>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59" y="1955291"/>
            <a:ext cx="5915341" cy="3552879"/>
          </a:xfrm>
          <a:prstGeom prst="rect">
            <a:avLst/>
          </a:prstGeom>
        </p:spPr>
      </p:pic>
    </p:spTree>
    <p:extLst>
      <p:ext uri="{BB962C8B-B14F-4D97-AF65-F5344CB8AC3E}">
        <p14:creationId xmlns:p14="http://schemas.microsoft.com/office/powerpoint/2010/main" val="560958626"/>
      </p:ext>
    </p:extLst>
  </p:cSld>
  <p:clrMapOvr>
    <a:masterClrMapping/>
  </p:clrMapOvr>
</p:sld>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050521" id="{674D30D3-C77E-E647-8D3B-83DDD22D03E9}" vid="{554A91CC-0DFA-5C44-A336-EAD772B121DE}"/>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3080</Words>
  <Application>Microsoft Office PowerPoint</Application>
  <PresentationFormat>Widescreen</PresentationFormat>
  <Paragraphs>504</Paragraphs>
  <Slides>47</Slides>
  <Notes>28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47</vt:i4>
      </vt:variant>
    </vt:vector>
  </HeadingPairs>
  <TitlesOfParts>
    <vt:vector size="65" baseType="lpstr">
      <vt:lpstr>Arial</vt:lpstr>
      <vt:lpstr>Calibri</vt:lpstr>
      <vt:lpstr>Calibri Light</vt:lpstr>
      <vt:lpstr>Candara</vt:lpstr>
      <vt:lpstr>Lato</vt:lpstr>
      <vt:lpstr>Lato Medium</vt:lpstr>
      <vt:lpstr>Roboto</vt:lpstr>
      <vt:lpstr>Symbol</vt:lpstr>
      <vt:lpstr>Times New Roman</vt:lpstr>
      <vt:lpstr>Trajan Pro</vt:lpstr>
      <vt:lpstr>Wingdings</vt:lpstr>
      <vt:lpstr>1_Office Theme</vt:lpstr>
      <vt:lpstr>4_Office Theme</vt:lpstr>
      <vt:lpstr>Office Theme</vt:lpstr>
      <vt:lpstr>2_Office Theme</vt:lpstr>
      <vt:lpstr>Northwestern Medicine Low Brand</vt:lpstr>
      <vt:lpstr>3_Office Theme</vt:lpstr>
      <vt:lpstr>5_Office Theme</vt:lpstr>
      <vt:lpstr>MNO-Neonatal Sustainability</vt:lpstr>
      <vt:lpstr>Call Overview</vt:lpstr>
      <vt:lpstr>Face-to-Face by the Numbers</vt:lpstr>
      <vt:lpstr>MNO-Neonatal Excellence Award Criteria for Optimal OEN Care</vt:lpstr>
      <vt:lpstr>MNO-Neo QI Excellence Award Criteria for Optimal OEN Care </vt:lpstr>
      <vt:lpstr>MNO-Neonatal Optimal OUD Care Honorable Mentions </vt:lpstr>
      <vt:lpstr>MNO-Neonatal Data</vt:lpstr>
      <vt:lpstr>Pharmacologic Treatment</vt:lpstr>
      <vt:lpstr>Receiving Breastmilk at Infant Discharge</vt:lpstr>
      <vt:lpstr> Discharge with a Coordinated Plan</vt:lpstr>
      <vt:lpstr>MNO’s Impact: Length of Stay</vt:lpstr>
      <vt:lpstr>MNO’s Impact: Length of SEPARATION</vt:lpstr>
      <vt:lpstr>Key Component of Optimal OEN Care</vt:lpstr>
      <vt:lpstr>Substance by Type since Nov. 2018 </vt:lpstr>
      <vt:lpstr>MNO-Neonatal: What has changed?</vt:lpstr>
      <vt:lpstr>What has changed?</vt:lpstr>
      <vt:lpstr>Important Definitions</vt:lpstr>
      <vt:lpstr>Trend in Pregnancy-Associated Mortality</vt:lpstr>
      <vt:lpstr>Underlying Cause of Death  for Pregnancy-Associated Deaths</vt:lpstr>
      <vt:lpstr>Pregnancy-Related Mortality Ratio  by Race/Ethnicity</vt:lpstr>
      <vt:lpstr>Top Four Underlying Causes of  Pregnancy-Related Deaths</vt:lpstr>
      <vt:lpstr>Types of Substances Involved in Drug Overdose Pregnancy-Associated Deaths</vt:lpstr>
      <vt:lpstr>MNO-Neonatal Teams Panel</vt:lpstr>
      <vt:lpstr>MNO-Neonatal Teams Panel</vt:lpstr>
      <vt:lpstr>Questions</vt:lpstr>
      <vt:lpstr>HPH MNO Initiative </vt:lpstr>
      <vt:lpstr>2019 MNO Activities</vt:lpstr>
      <vt:lpstr>MNO at HPH</vt:lpstr>
      <vt:lpstr>MNO at HPH</vt:lpstr>
      <vt:lpstr>MNO Sustainability and Beyond-  The Marijuana Issue</vt:lpstr>
      <vt:lpstr>Mother &amp; Newborns Affected by Opioids Update  Sponsored by Illinois Perinatal Quality Committee</vt:lpstr>
      <vt:lpstr>MNO</vt:lpstr>
      <vt:lpstr>MNO Newborn</vt:lpstr>
      <vt:lpstr>Perinatal Marijuana Use</vt:lpstr>
      <vt:lpstr>Perinatal Marijuana Use</vt:lpstr>
      <vt:lpstr>Cardinal Glennon Children’s Hospital/St. Mary’s Hospital</vt:lpstr>
      <vt:lpstr>Level IV NICU</vt:lpstr>
      <vt:lpstr>SSM Health St. Mary’s Hospital - St. Louis</vt:lpstr>
      <vt:lpstr>MNO Comparisons to Pre-COVID Number of Births Decreased</vt:lpstr>
      <vt:lpstr>Why did it feel so much worse?</vt:lpstr>
      <vt:lpstr>Ultimately reinforced what we already knew – Maximizing SIMPLE Non-Pharm Measures is the Key</vt:lpstr>
      <vt:lpstr>Q&amp;A</vt:lpstr>
      <vt:lpstr>MNO Work: A QI Triathlon </vt:lpstr>
      <vt:lpstr>MNO-Neonatal Next Steps</vt:lpstr>
      <vt:lpstr>MNO-Neonatal Sustainability</vt:lpstr>
      <vt:lpstr>Obtain a Certificate in  Quality Improvement Science!</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MNO-Neonatal Sustainability</dc:title>
  <dc:creator>Eileen Fleming Suse</dc:creator>
  <cp:lastModifiedBy>Weiss, Daniel</cp:lastModifiedBy>
  <cp:revision>21</cp:revision>
  <dcterms:created xsi:type="dcterms:W3CDTF">2021-06-03T17:17:14Z</dcterms:created>
  <dcterms:modified xsi:type="dcterms:W3CDTF">2021-06-07T15:30:03Z</dcterms:modified>
</cp:coreProperties>
</file>