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6" r:id="rId2"/>
    <p:sldMasterId id="2147483688" r:id="rId3"/>
  </p:sldMasterIdLst>
  <p:notesMasterIdLst>
    <p:notesMasterId r:id="rId47"/>
  </p:notesMasterIdLst>
  <p:handoutMasterIdLst>
    <p:handoutMasterId r:id="rId48"/>
  </p:handoutMasterIdLst>
  <p:sldIdLst>
    <p:sldId id="266" r:id="rId4"/>
    <p:sldId id="294" r:id="rId5"/>
    <p:sldId id="295" r:id="rId6"/>
    <p:sldId id="268" r:id="rId7"/>
    <p:sldId id="297" r:id="rId8"/>
    <p:sldId id="284" r:id="rId9"/>
    <p:sldId id="277" r:id="rId10"/>
    <p:sldId id="273" r:id="rId11"/>
    <p:sldId id="298" r:id="rId12"/>
    <p:sldId id="293" r:id="rId13"/>
    <p:sldId id="274" r:id="rId14"/>
    <p:sldId id="300" r:id="rId15"/>
    <p:sldId id="275" r:id="rId16"/>
    <p:sldId id="276" r:id="rId17"/>
    <p:sldId id="299" r:id="rId18"/>
    <p:sldId id="278" r:id="rId19"/>
    <p:sldId id="279" r:id="rId20"/>
    <p:sldId id="280" r:id="rId21"/>
    <p:sldId id="286" r:id="rId22"/>
    <p:sldId id="288" r:id="rId23"/>
    <p:sldId id="287" r:id="rId24"/>
    <p:sldId id="281" r:id="rId25"/>
    <p:sldId id="282" r:id="rId26"/>
    <p:sldId id="283" r:id="rId27"/>
    <p:sldId id="289" r:id="rId28"/>
    <p:sldId id="290" r:id="rId29"/>
    <p:sldId id="291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ＭＳ Ｐゴシック" panose="020B0600070205080204" pitchFamily="34" charset="-128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dd Hilgert" initials="TH" lastIdx="4" clrIdx="0">
    <p:extLst>
      <p:ext uri="{19B8F6BF-5375-455C-9EA6-DF929625EA0E}">
        <p15:presenceInfo xmlns:p15="http://schemas.microsoft.com/office/powerpoint/2012/main" userId="S::thilgert@burness.com::e63f7431-5354-4fa3-8815-b97c1ede6b0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735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2" autoAdjust="0"/>
    <p:restoredTop sz="86554" autoAdjust="0"/>
  </p:normalViewPr>
  <p:slideViewPr>
    <p:cSldViewPr snapToGrid="0" snapToObjects="1">
      <p:cViewPr varScale="1">
        <p:scale>
          <a:sx n="71" d="100"/>
          <a:sy n="71" d="100"/>
        </p:scale>
        <p:origin x="63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29" d="100"/>
          <a:sy n="129" d="100"/>
        </p:scale>
        <p:origin x="241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4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0D935-D9E2-4890-9D56-A01F39F3932B}" type="doc">
      <dgm:prSet loTypeId="urn:microsoft.com/office/officeart/2005/8/layout/process1" loCatId="process" qsTypeId="urn:microsoft.com/office/officeart/2005/8/quickstyle/simple1" qsCatId="simple" csTypeId="urn:microsoft.com/office/officeart/2005/8/colors/accent3_2" csCatId="accent3" phldr="1"/>
      <dgm:spPr/>
    </dgm:pt>
    <dgm:pt modelId="{D1155A6F-F9FB-4B4A-9256-B439B372791E}">
      <dgm:prSet phldrT="[Text]" custT="1"/>
      <dgm:spPr/>
      <dgm:t>
        <a:bodyPr/>
        <a:lstStyle/>
        <a:p>
          <a:r>
            <a:rPr lang="en-US" sz="2400" b="1" dirty="0"/>
            <a:t>Quality Improvement Excellence Awards:</a:t>
          </a:r>
        </a:p>
        <a:p>
          <a:r>
            <a:rPr lang="en-US" sz="2400" b="1" dirty="0"/>
            <a:t>MNO-Neo</a:t>
          </a:r>
        </a:p>
      </dgm:t>
    </dgm:pt>
    <dgm:pt modelId="{AAA99025-B020-4138-A347-B6DE489610F5}" type="parTrans" cxnId="{BD3EA2B7-0AFC-4E85-9B98-737F9EA43B7F}">
      <dgm:prSet/>
      <dgm:spPr/>
      <dgm:t>
        <a:bodyPr/>
        <a:lstStyle/>
        <a:p>
          <a:endParaRPr lang="en-US"/>
        </a:p>
      </dgm:t>
    </dgm:pt>
    <dgm:pt modelId="{65F1D9C5-5290-4E66-8F76-57EB2B0D7359}" type="sibTrans" cxnId="{BD3EA2B7-0AFC-4E85-9B98-737F9EA43B7F}">
      <dgm:prSet/>
      <dgm:spPr/>
      <dgm:t>
        <a:bodyPr/>
        <a:lstStyle/>
        <a:p>
          <a:endParaRPr lang="en-US"/>
        </a:p>
      </dgm:t>
    </dgm:pt>
    <dgm:pt modelId="{446CF6BA-8306-42CE-BD3A-A9095F1C8C36}">
      <dgm:prSet phldrT="[Text]" custT="1"/>
      <dgm:spPr/>
      <dgm:t>
        <a:bodyPr/>
        <a:lstStyle/>
        <a:p>
          <a:r>
            <a:rPr lang="en-US" sz="2400" b="1" dirty="0"/>
            <a:t>Storyboard Awards of Excellence</a:t>
          </a:r>
        </a:p>
      </dgm:t>
    </dgm:pt>
    <dgm:pt modelId="{8D977A35-B599-4B34-80D1-A24DC64620D1}" type="parTrans" cxnId="{68CEA4F2-C44A-4034-B73E-B1447B23901D}">
      <dgm:prSet/>
      <dgm:spPr/>
      <dgm:t>
        <a:bodyPr/>
        <a:lstStyle/>
        <a:p>
          <a:endParaRPr lang="en-US"/>
        </a:p>
      </dgm:t>
    </dgm:pt>
    <dgm:pt modelId="{4AA178FA-B4D1-4A0D-B32F-26EAAABD9216}" type="sibTrans" cxnId="{68CEA4F2-C44A-4034-B73E-B1447B23901D}">
      <dgm:prSet/>
      <dgm:spPr/>
      <dgm:t>
        <a:bodyPr/>
        <a:lstStyle/>
        <a:p>
          <a:endParaRPr lang="en-US"/>
        </a:p>
      </dgm:t>
    </dgm:pt>
    <dgm:pt modelId="{F1D05AA9-85F2-431B-ABE7-128BC178B7B1}">
      <dgm:prSet phldrT="[Text]" custT="1"/>
      <dgm:spPr/>
      <dgm:t>
        <a:bodyPr/>
        <a:lstStyle/>
        <a:p>
          <a:r>
            <a:rPr lang="en-US" sz="2400" b="1" dirty="0"/>
            <a:t>Outstanding Launch Award:</a:t>
          </a:r>
        </a:p>
        <a:p>
          <a:r>
            <a:rPr lang="en-US" sz="3200" b="1" dirty="0"/>
            <a:t>BASIC</a:t>
          </a:r>
        </a:p>
      </dgm:t>
    </dgm:pt>
    <dgm:pt modelId="{6FA08B06-A742-4A13-B3CA-536588733347}" type="sibTrans" cxnId="{DBAEC2E6-2F15-4D45-B032-65743BA8EE67}">
      <dgm:prSet/>
      <dgm:spPr/>
      <dgm:t>
        <a:bodyPr/>
        <a:lstStyle/>
        <a:p>
          <a:endParaRPr lang="en-US"/>
        </a:p>
      </dgm:t>
    </dgm:pt>
    <dgm:pt modelId="{18638D3A-B642-4821-8C5D-4E944301F9C2}" type="parTrans" cxnId="{DBAEC2E6-2F15-4D45-B032-65743BA8EE67}">
      <dgm:prSet/>
      <dgm:spPr/>
      <dgm:t>
        <a:bodyPr/>
        <a:lstStyle/>
        <a:p>
          <a:endParaRPr lang="en-US"/>
        </a:p>
      </dgm:t>
    </dgm:pt>
    <dgm:pt modelId="{7B9359BA-D643-4AE0-AE7F-CAB6639C3BC0}" type="pres">
      <dgm:prSet presAssocID="{FD70D935-D9E2-4890-9D56-A01F39F3932B}" presName="Name0" presStyleCnt="0">
        <dgm:presLayoutVars>
          <dgm:dir/>
          <dgm:resizeHandles val="exact"/>
        </dgm:presLayoutVars>
      </dgm:prSet>
      <dgm:spPr/>
    </dgm:pt>
    <dgm:pt modelId="{F5F1F654-D7D9-44D8-AAC9-9530B17C1E49}" type="pres">
      <dgm:prSet presAssocID="{D1155A6F-F9FB-4B4A-9256-B439B372791E}" presName="node" presStyleLbl="node1" presStyleIdx="0" presStyleCnt="3" custScaleX="161051" custScaleY="351975">
        <dgm:presLayoutVars>
          <dgm:bulletEnabled val="1"/>
        </dgm:presLayoutVars>
      </dgm:prSet>
      <dgm:spPr>
        <a:prstGeom prst="verticalScroll">
          <a:avLst/>
        </a:prstGeom>
      </dgm:spPr>
      <dgm:t>
        <a:bodyPr/>
        <a:lstStyle/>
        <a:p>
          <a:endParaRPr lang="en-US"/>
        </a:p>
      </dgm:t>
    </dgm:pt>
    <dgm:pt modelId="{10D5988D-015A-47DE-A047-2E3B60AAF305}" type="pres">
      <dgm:prSet presAssocID="{65F1D9C5-5290-4E66-8F76-57EB2B0D7359}" presName="sibTrans" presStyleLbl="sibTrans2D1" presStyleIdx="0" presStyleCnt="2"/>
      <dgm:spPr/>
      <dgm:t>
        <a:bodyPr/>
        <a:lstStyle/>
        <a:p>
          <a:endParaRPr lang="en-US"/>
        </a:p>
      </dgm:t>
    </dgm:pt>
    <dgm:pt modelId="{E747E05B-7F30-41F6-AEA8-AA796C8F8594}" type="pres">
      <dgm:prSet presAssocID="{65F1D9C5-5290-4E66-8F76-57EB2B0D7359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468F99D7-85BF-4FE5-80DE-5EFEC5FCFA90}" type="pres">
      <dgm:prSet presAssocID="{F1D05AA9-85F2-431B-ABE7-128BC178B7B1}" presName="node" presStyleLbl="node1" presStyleIdx="1" presStyleCnt="3" custScaleX="161051" custScaleY="351975">
        <dgm:presLayoutVars>
          <dgm:bulletEnabled val="1"/>
        </dgm:presLayoutVars>
      </dgm:prSet>
      <dgm:spPr>
        <a:prstGeom prst="verticalScroll">
          <a:avLst/>
        </a:prstGeom>
      </dgm:spPr>
      <dgm:t>
        <a:bodyPr/>
        <a:lstStyle/>
        <a:p>
          <a:endParaRPr lang="en-US"/>
        </a:p>
      </dgm:t>
    </dgm:pt>
    <dgm:pt modelId="{DA1C21D8-9014-43A4-8542-FB3868F943A3}" type="pres">
      <dgm:prSet presAssocID="{6FA08B06-A742-4A13-B3CA-536588733347}" presName="sibTrans" presStyleLbl="sibTrans2D1" presStyleIdx="1" presStyleCnt="2"/>
      <dgm:spPr/>
      <dgm:t>
        <a:bodyPr/>
        <a:lstStyle/>
        <a:p>
          <a:endParaRPr lang="en-US"/>
        </a:p>
      </dgm:t>
    </dgm:pt>
    <dgm:pt modelId="{BA51469E-88E6-4DA3-B81B-CFCF61BABF67}" type="pres">
      <dgm:prSet presAssocID="{6FA08B06-A742-4A13-B3CA-536588733347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00638F21-7B8E-4B50-AC61-F3463FA2FBE0}" type="pres">
      <dgm:prSet presAssocID="{446CF6BA-8306-42CE-BD3A-A9095F1C8C36}" presName="node" presStyleLbl="node1" presStyleIdx="2" presStyleCnt="3" custScaleX="166633" custScaleY="351975">
        <dgm:presLayoutVars>
          <dgm:bulletEnabled val="1"/>
        </dgm:presLayoutVars>
      </dgm:prSet>
      <dgm:spPr>
        <a:prstGeom prst="verticalScroll">
          <a:avLst/>
        </a:prstGeom>
      </dgm:spPr>
      <dgm:t>
        <a:bodyPr/>
        <a:lstStyle/>
        <a:p>
          <a:endParaRPr lang="en-US"/>
        </a:p>
      </dgm:t>
    </dgm:pt>
  </dgm:ptLst>
  <dgm:cxnLst>
    <dgm:cxn modelId="{E0E5AE41-FE23-4A6B-A52E-D09183DEA91C}" type="presOf" srcId="{65F1D9C5-5290-4E66-8F76-57EB2B0D7359}" destId="{10D5988D-015A-47DE-A047-2E3B60AAF305}" srcOrd="0" destOrd="0" presId="urn:microsoft.com/office/officeart/2005/8/layout/process1"/>
    <dgm:cxn modelId="{7A653EC0-C442-4CED-8898-D67A76E27976}" type="presOf" srcId="{65F1D9C5-5290-4E66-8F76-57EB2B0D7359}" destId="{E747E05B-7F30-41F6-AEA8-AA796C8F8594}" srcOrd="1" destOrd="0" presId="urn:microsoft.com/office/officeart/2005/8/layout/process1"/>
    <dgm:cxn modelId="{0C434847-DD94-4DFC-917B-FA7CA477F246}" type="presOf" srcId="{446CF6BA-8306-42CE-BD3A-A9095F1C8C36}" destId="{00638F21-7B8E-4B50-AC61-F3463FA2FBE0}" srcOrd="0" destOrd="0" presId="urn:microsoft.com/office/officeart/2005/8/layout/process1"/>
    <dgm:cxn modelId="{BD3EA2B7-0AFC-4E85-9B98-737F9EA43B7F}" srcId="{FD70D935-D9E2-4890-9D56-A01F39F3932B}" destId="{D1155A6F-F9FB-4B4A-9256-B439B372791E}" srcOrd="0" destOrd="0" parTransId="{AAA99025-B020-4138-A347-B6DE489610F5}" sibTransId="{65F1D9C5-5290-4E66-8F76-57EB2B0D7359}"/>
    <dgm:cxn modelId="{A55E20FA-653A-41A8-AE30-7A30CDCB7CE3}" type="presOf" srcId="{D1155A6F-F9FB-4B4A-9256-B439B372791E}" destId="{F5F1F654-D7D9-44D8-AAC9-9530B17C1E49}" srcOrd="0" destOrd="0" presId="urn:microsoft.com/office/officeart/2005/8/layout/process1"/>
    <dgm:cxn modelId="{A55B7B69-885E-4512-B663-5096BAAAEDCE}" type="presOf" srcId="{FD70D935-D9E2-4890-9D56-A01F39F3932B}" destId="{7B9359BA-D643-4AE0-AE7F-CAB6639C3BC0}" srcOrd="0" destOrd="0" presId="urn:microsoft.com/office/officeart/2005/8/layout/process1"/>
    <dgm:cxn modelId="{9AAC79AD-1FF5-4014-AFC3-9688DBC835D4}" type="presOf" srcId="{6FA08B06-A742-4A13-B3CA-536588733347}" destId="{BA51469E-88E6-4DA3-B81B-CFCF61BABF67}" srcOrd="1" destOrd="0" presId="urn:microsoft.com/office/officeart/2005/8/layout/process1"/>
    <dgm:cxn modelId="{61D45480-40DE-425A-9FF4-AF0A32F1C63C}" type="presOf" srcId="{6FA08B06-A742-4A13-B3CA-536588733347}" destId="{DA1C21D8-9014-43A4-8542-FB3868F943A3}" srcOrd="0" destOrd="0" presId="urn:microsoft.com/office/officeart/2005/8/layout/process1"/>
    <dgm:cxn modelId="{DBAEC2E6-2F15-4D45-B032-65743BA8EE67}" srcId="{FD70D935-D9E2-4890-9D56-A01F39F3932B}" destId="{F1D05AA9-85F2-431B-ABE7-128BC178B7B1}" srcOrd="1" destOrd="0" parTransId="{18638D3A-B642-4821-8C5D-4E944301F9C2}" sibTransId="{6FA08B06-A742-4A13-B3CA-536588733347}"/>
    <dgm:cxn modelId="{68CEA4F2-C44A-4034-B73E-B1447B23901D}" srcId="{FD70D935-D9E2-4890-9D56-A01F39F3932B}" destId="{446CF6BA-8306-42CE-BD3A-A9095F1C8C36}" srcOrd="2" destOrd="0" parTransId="{8D977A35-B599-4B34-80D1-A24DC64620D1}" sibTransId="{4AA178FA-B4D1-4A0D-B32F-26EAAABD9216}"/>
    <dgm:cxn modelId="{024E2D59-54AB-4EB5-8DB4-E03D35C6D080}" type="presOf" srcId="{F1D05AA9-85F2-431B-ABE7-128BC178B7B1}" destId="{468F99D7-85BF-4FE5-80DE-5EFEC5FCFA90}" srcOrd="0" destOrd="0" presId="urn:microsoft.com/office/officeart/2005/8/layout/process1"/>
    <dgm:cxn modelId="{09A05D91-2B0E-487F-8512-3935AF13BE9E}" type="presParOf" srcId="{7B9359BA-D643-4AE0-AE7F-CAB6639C3BC0}" destId="{F5F1F654-D7D9-44D8-AAC9-9530B17C1E49}" srcOrd="0" destOrd="0" presId="urn:microsoft.com/office/officeart/2005/8/layout/process1"/>
    <dgm:cxn modelId="{08F446F7-4D9F-491F-8E76-4B3CD65D2562}" type="presParOf" srcId="{7B9359BA-D643-4AE0-AE7F-CAB6639C3BC0}" destId="{10D5988D-015A-47DE-A047-2E3B60AAF305}" srcOrd="1" destOrd="0" presId="urn:microsoft.com/office/officeart/2005/8/layout/process1"/>
    <dgm:cxn modelId="{7D9794B2-7219-485D-94E4-2FF4998A8CA2}" type="presParOf" srcId="{10D5988D-015A-47DE-A047-2E3B60AAF305}" destId="{E747E05B-7F30-41F6-AEA8-AA796C8F8594}" srcOrd="0" destOrd="0" presId="urn:microsoft.com/office/officeart/2005/8/layout/process1"/>
    <dgm:cxn modelId="{D8F2B778-DB7B-4313-9D60-4E5E11782CFF}" type="presParOf" srcId="{7B9359BA-D643-4AE0-AE7F-CAB6639C3BC0}" destId="{468F99D7-85BF-4FE5-80DE-5EFEC5FCFA90}" srcOrd="2" destOrd="0" presId="urn:microsoft.com/office/officeart/2005/8/layout/process1"/>
    <dgm:cxn modelId="{6189D237-5681-482A-AF91-0EC5608C2AD3}" type="presParOf" srcId="{7B9359BA-D643-4AE0-AE7F-CAB6639C3BC0}" destId="{DA1C21D8-9014-43A4-8542-FB3868F943A3}" srcOrd="3" destOrd="0" presId="urn:microsoft.com/office/officeart/2005/8/layout/process1"/>
    <dgm:cxn modelId="{60159E04-4FEE-4C9F-B455-E63A1A8E8DA8}" type="presParOf" srcId="{DA1C21D8-9014-43A4-8542-FB3868F943A3}" destId="{BA51469E-88E6-4DA3-B81B-CFCF61BABF67}" srcOrd="0" destOrd="0" presId="urn:microsoft.com/office/officeart/2005/8/layout/process1"/>
    <dgm:cxn modelId="{8E0AFAFB-5181-441D-8A55-FF6ED39F329E}" type="presParOf" srcId="{7B9359BA-D643-4AE0-AE7F-CAB6639C3BC0}" destId="{00638F21-7B8E-4B50-AC61-F3463FA2FBE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F1F654-D7D9-44D8-AAC9-9530B17C1E49}">
      <dsp:nvSpPr>
        <dsp:cNvPr id="0" name=""/>
        <dsp:cNvSpPr/>
      </dsp:nvSpPr>
      <dsp:spPr>
        <a:xfrm>
          <a:off x="6165" y="0"/>
          <a:ext cx="2797087" cy="3377247"/>
        </a:xfrm>
        <a:prstGeom prst="verticalScrol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Quality Improvement Excellence Awards: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MNO-Neo</a:t>
          </a:r>
        </a:p>
      </dsp:txBody>
      <dsp:txXfrm>
        <a:off x="355801" y="349636"/>
        <a:ext cx="2097815" cy="2852793"/>
      </dsp:txXfrm>
    </dsp:sp>
    <dsp:sp modelId="{10D5988D-015A-47DE-A047-2E3B60AAF305}">
      <dsp:nvSpPr>
        <dsp:cNvPr id="0" name=""/>
        <dsp:cNvSpPr/>
      </dsp:nvSpPr>
      <dsp:spPr>
        <a:xfrm>
          <a:off x="2976930" y="1473263"/>
          <a:ext cx="368195" cy="430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976930" y="1559407"/>
        <a:ext cx="257737" cy="258431"/>
      </dsp:txXfrm>
    </dsp:sp>
    <dsp:sp modelId="{468F99D7-85BF-4FE5-80DE-5EFEC5FCFA90}">
      <dsp:nvSpPr>
        <dsp:cNvPr id="0" name=""/>
        <dsp:cNvSpPr/>
      </dsp:nvSpPr>
      <dsp:spPr>
        <a:xfrm>
          <a:off x="3497961" y="0"/>
          <a:ext cx="2797087" cy="3377247"/>
        </a:xfrm>
        <a:prstGeom prst="verticalScrol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Outstanding Launch Award: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/>
            <a:t>BASIC</a:t>
          </a:r>
        </a:p>
      </dsp:txBody>
      <dsp:txXfrm>
        <a:off x="3847597" y="349636"/>
        <a:ext cx="2097815" cy="2852793"/>
      </dsp:txXfrm>
    </dsp:sp>
    <dsp:sp modelId="{DA1C21D8-9014-43A4-8542-FB3868F943A3}">
      <dsp:nvSpPr>
        <dsp:cNvPr id="0" name=""/>
        <dsp:cNvSpPr/>
      </dsp:nvSpPr>
      <dsp:spPr>
        <a:xfrm>
          <a:off x="6468726" y="1473263"/>
          <a:ext cx="368195" cy="4307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6468726" y="1559407"/>
        <a:ext cx="257737" cy="258431"/>
      </dsp:txXfrm>
    </dsp:sp>
    <dsp:sp modelId="{00638F21-7B8E-4B50-AC61-F3463FA2FBE0}">
      <dsp:nvSpPr>
        <dsp:cNvPr id="0" name=""/>
        <dsp:cNvSpPr/>
      </dsp:nvSpPr>
      <dsp:spPr>
        <a:xfrm>
          <a:off x="6989758" y="0"/>
          <a:ext cx="2894034" cy="3377247"/>
        </a:xfrm>
        <a:prstGeom prst="verticalScroll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/>
            <a:t>Storyboard Awards of Excellence</a:t>
          </a:r>
        </a:p>
      </dsp:txBody>
      <dsp:txXfrm>
        <a:off x="7351512" y="361754"/>
        <a:ext cx="2170526" cy="2834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935EB0-394B-4040-909D-CBCE92883F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10F956-3A8E-CC47-B739-F4862676558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E0006-C7CB-994B-9840-DB8B0FB0FDA0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4F2C0C-9B68-ED49-B130-53B686FC93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1AEBF-66C8-A04C-8C36-861C9BF3C1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86DCA-5699-494D-8304-C9EEDBACB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80AC6-58D7-9F45-ACAD-80282F20E93A}" type="datetimeFigureOut">
              <a:rPr lang="en-US" smtClean="0"/>
              <a:t>6/21/2021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D2D14-F0AA-2844-871F-19DB90E80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40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088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013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resources we can add here???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017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5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16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02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451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89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we</a:t>
            </a:r>
            <a:r>
              <a:rPr lang="en-US" baseline="0" dirty="0"/>
              <a:t> have a screenshot or something for </a:t>
            </a:r>
            <a:r>
              <a:rPr lang="en-US" baseline="0" dirty="0" err="1"/>
              <a:t>telestration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72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04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288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09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Telestration</a:t>
            </a:r>
            <a:r>
              <a:rPr lang="en-US" dirty="0"/>
              <a:t> in English and Spanish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135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2081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212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itchFamily="34" charset="-128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6612A4-6D1F-48D9-852B-48910445E01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924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9097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478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cs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373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5295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cs typeface="Arial" panose="020B060402020202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788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Update new funder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BD2D14-F0AA-2844-871F-19DB90E8035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690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9399BA-D265-4DD5-B172-CF7BBEF0453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781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7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68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68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6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BD2D14-F0AA-2844-871F-19DB90E803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21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5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11432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67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98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380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78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52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84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30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241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62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231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7354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0971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8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294413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34E941-7BF0-CC44-B1FC-290810DB0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3310" y="1561331"/>
            <a:ext cx="5194433" cy="182633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44FE5CAA-8276-BB47-A6BE-E7BCEDF466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766862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A3686E6-74E2-FE49-AAC4-953D01F3F562}"/>
              </a:ext>
            </a:extLst>
          </p:cNvPr>
          <p:cNvCxnSpPr/>
          <p:nvPr userDrawn="1"/>
        </p:nvCxnSpPr>
        <p:spPr>
          <a:xfrm>
            <a:off x="1520055" y="350798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E6149CFD-A991-6645-B261-9B7968C49A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D5A1B1-5A06-7449-9F8B-2AC619713D56}"/>
              </a:ext>
            </a:extLst>
          </p:cNvPr>
          <p:cNvGrpSpPr/>
          <p:nvPr userDrawn="1"/>
        </p:nvGrpSpPr>
        <p:grpSpPr>
          <a:xfrm>
            <a:off x="0" y="5020348"/>
            <a:ext cx="12192000" cy="1837653"/>
            <a:chOff x="0" y="5020348"/>
            <a:chExt cx="12192000" cy="1837653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C5DA7FC-1FE3-5B43-8327-D282FDD09C73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A1F3840B-5D7E-874C-801B-092B1FEEA293}"/>
                </a:ext>
              </a:extLst>
            </p:cNvPr>
            <p:cNvSpPr/>
            <p:nvPr userDrawn="1"/>
          </p:nvSpPr>
          <p:spPr>
            <a:xfrm>
              <a:off x="0" y="5020348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49A0B9A-A772-E642-AE7A-98E1DE49C3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6399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C3CD93-97E1-7841-BA56-F8F6C83C60A6}"/>
              </a:ext>
            </a:extLst>
          </p:cNvPr>
          <p:cNvGrpSpPr/>
          <p:nvPr userDrawn="1"/>
        </p:nvGrpSpPr>
        <p:grpSpPr>
          <a:xfrm>
            <a:off x="0" y="5020347"/>
            <a:ext cx="12192000" cy="1837653"/>
            <a:chOff x="0" y="5020347"/>
            <a:chExt cx="12192000" cy="1837653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82F98D-6C3C-644C-B1B6-12DCD5B674F4}"/>
                </a:ext>
              </a:extLst>
            </p:cNvPr>
            <p:cNvSpPr/>
            <p:nvPr userDrawn="1"/>
          </p:nvSpPr>
          <p:spPr>
            <a:xfrm>
              <a:off x="1" y="5100270"/>
              <a:ext cx="7111369" cy="1757730"/>
            </a:xfrm>
            <a:custGeom>
              <a:avLst/>
              <a:gdLst>
                <a:gd name="connsiteX0" fmla="*/ 772954 w 7111369"/>
                <a:gd name="connsiteY0" fmla="*/ 2778 h 1757730"/>
                <a:gd name="connsiteX1" fmla="*/ 3590934 w 7111369"/>
                <a:gd name="connsiteY1" fmla="*/ 566046 h 1757730"/>
                <a:gd name="connsiteX2" fmla="*/ 6700767 w 7111369"/>
                <a:gd name="connsiteY2" fmla="*/ 1636882 h 1757730"/>
                <a:gd name="connsiteX3" fmla="*/ 7111369 w 7111369"/>
                <a:gd name="connsiteY3" fmla="*/ 1757730 h 1757730"/>
                <a:gd name="connsiteX4" fmla="*/ 0 w 7111369"/>
                <a:gd name="connsiteY4" fmla="*/ 1757730 h 1757730"/>
                <a:gd name="connsiteX5" fmla="*/ 0 w 7111369"/>
                <a:gd name="connsiteY5" fmla="*/ 25690 h 1757730"/>
                <a:gd name="connsiteX6" fmla="*/ 2197 w 7111369"/>
                <a:gd name="connsiteY6" fmla="*/ 25414 h 1757730"/>
                <a:gd name="connsiteX7" fmla="*/ 341773 w 7111369"/>
                <a:gd name="connsiteY7" fmla="*/ 3976 h 1757730"/>
                <a:gd name="connsiteX8" fmla="*/ 772954 w 7111369"/>
                <a:gd name="connsiteY8" fmla="*/ 2778 h 1757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11369" h="1757730">
                  <a:moveTo>
                    <a:pt x="772954" y="2778"/>
                  </a:moveTo>
                  <a:cubicBezTo>
                    <a:pt x="1769038" y="30799"/>
                    <a:pt x="2696750" y="267531"/>
                    <a:pt x="3590934" y="566046"/>
                  </a:cubicBezTo>
                  <a:cubicBezTo>
                    <a:pt x="4684008" y="930921"/>
                    <a:pt x="5690778" y="1324625"/>
                    <a:pt x="6700767" y="1636882"/>
                  </a:cubicBezTo>
                  <a:lnTo>
                    <a:pt x="7111369" y="1757730"/>
                  </a:lnTo>
                  <a:lnTo>
                    <a:pt x="0" y="1757730"/>
                  </a:lnTo>
                  <a:lnTo>
                    <a:pt x="0" y="25690"/>
                  </a:lnTo>
                  <a:lnTo>
                    <a:pt x="2197" y="25414"/>
                  </a:lnTo>
                  <a:cubicBezTo>
                    <a:pt x="114653" y="14905"/>
                    <a:pt x="227801" y="7857"/>
                    <a:pt x="341773" y="3976"/>
                  </a:cubicBezTo>
                  <a:cubicBezTo>
                    <a:pt x="486963" y="-968"/>
                    <a:pt x="630656" y="-1224"/>
                    <a:pt x="772954" y="277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3381D5F-A585-D64D-9E0F-E7BEB12BA5B8}"/>
                </a:ext>
              </a:extLst>
            </p:cNvPr>
            <p:cNvSpPr/>
            <p:nvPr userDrawn="1"/>
          </p:nvSpPr>
          <p:spPr>
            <a:xfrm>
              <a:off x="0" y="5038944"/>
              <a:ext cx="12192000" cy="1819056"/>
            </a:xfrm>
            <a:custGeom>
              <a:avLst/>
              <a:gdLst>
                <a:gd name="connsiteX0" fmla="*/ 12192000 w 12192000"/>
                <a:gd name="connsiteY0" fmla="*/ 1590347 h 1819056"/>
                <a:gd name="connsiteX1" fmla="*/ 12188220 w 12192000"/>
                <a:gd name="connsiteY1" fmla="*/ 1819056 h 1819056"/>
                <a:gd name="connsiteX2" fmla="*/ 11380834 w 12192000"/>
                <a:gd name="connsiteY2" fmla="*/ 1819056 h 1819056"/>
                <a:gd name="connsiteX3" fmla="*/ 11595183 w 12192000"/>
                <a:gd name="connsiteY3" fmla="*/ 1770580 h 1819056"/>
                <a:gd name="connsiteX4" fmla="*/ 12192000 w 12192000"/>
                <a:gd name="connsiteY4" fmla="*/ 1590347 h 1819056"/>
                <a:gd name="connsiteX5" fmla="*/ 758403 w 12192000"/>
                <a:gd name="connsiteY5" fmla="*/ 2043 h 1819056"/>
                <a:gd name="connsiteX6" fmla="*/ 3624304 w 12192000"/>
                <a:gd name="connsiteY6" fmla="*/ 526182 h 1819056"/>
                <a:gd name="connsiteX7" fmla="*/ 7255331 w 12192000"/>
                <a:gd name="connsiteY7" fmla="*/ 1648964 h 1819056"/>
                <a:gd name="connsiteX8" fmla="*/ 7859208 w 12192000"/>
                <a:gd name="connsiteY8" fmla="*/ 1790989 h 1819056"/>
                <a:gd name="connsiteX9" fmla="*/ 8008547 w 12192000"/>
                <a:gd name="connsiteY9" fmla="*/ 1819056 h 1819056"/>
                <a:gd name="connsiteX10" fmla="*/ 6697152 w 12192000"/>
                <a:gd name="connsiteY10" fmla="*/ 1819056 h 1819056"/>
                <a:gd name="connsiteX11" fmla="*/ 6692612 w 12192000"/>
                <a:gd name="connsiteY11" fmla="*/ 1817638 h 1819056"/>
                <a:gd name="connsiteX12" fmla="*/ 3598861 w 12192000"/>
                <a:gd name="connsiteY12" fmla="*/ 695028 h 1819056"/>
                <a:gd name="connsiteX13" fmla="*/ 357248 w 12192000"/>
                <a:gd name="connsiteY13" fmla="*/ 79163 h 1819056"/>
                <a:gd name="connsiteX14" fmla="*/ 17144 w 12192000"/>
                <a:gd name="connsiteY14" fmla="*/ 95022 h 1819056"/>
                <a:gd name="connsiteX15" fmla="*/ 0 w 12192000"/>
                <a:gd name="connsiteY15" fmla="*/ 96893 h 1819056"/>
                <a:gd name="connsiteX16" fmla="*/ 0 w 12192000"/>
                <a:gd name="connsiteY16" fmla="*/ 29948 h 1819056"/>
                <a:gd name="connsiteX17" fmla="*/ 15757 w 12192000"/>
                <a:gd name="connsiteY17" fmla="*/ 27869 h 1819056"/>
                <a:gd name="connsiteX18" fmla="*/ 362684 w 12192000"/>
                <a:gd name="connsiteY18" fmla="*/ 4345 h 1819056"/>
                <a:gd name="connsiteX19" fmla="*/ 758403 w 12192000"/>
                <a:gd name="connsiteY19" fmla="*/ 2043 h 1819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192000" h="1819056">
                  <a:moveTo>
                    <a:pt x="12192000" y="1590347"/>
                  </a:moveTo>
                  <a:lnTo>
                    <a:pt x="12188220" y="1819056"/>
                  </a:lnTo>
                  <a:lnTo>
                    <a:pt x="11380834" y="1819056"/>
                  </a:lnTo>
                  <a:lnTo>
                    <a:pt x="11595183" y="1770580"/>
                  </a:lnTo>
                  <a:cubicBezTo>
                    <a:pt x="11796947" y="1720044"/>
                    <a:pt x="11996151" y="1660154"/>
                    <a:pt x="12192000" y="1590347"/>
                  </a:cubicBezTo>
                  <a:close/>
                  <a:moveTo>
                    <a:pt x="758403" y="2043"/>
                  </a:moveTo>
                  <a:cubicBezTo>
                    <a:pt x="1686489" y="25125"/>
                    <a:pt x="2647016" y="241445"/>
                    <a:pt x="3624304" y="526182"/>
                  </a:cubicBezTo>
                  <a:cubicBezTo>
                    <a:pt x="4845769" y="882033"/>
                    <a:pt x="6018540" y="1319108"/>
                    <a:pt x="7255331" y="1648964"/>
                  </a:cubicBezTo>
                  <a:cubicBezTo>
                    <a:pt x="7453869" y="1701922"/>
                    <a:pt x="7655427" y="1749451"/>
                    <a:pt x="7859208" y="1790989"/>
                  </a:cubicBezTo>
                  <a:lnTo>
                    <a:pt x="8008547" y="1819056"/>
                  </a:lnTo>
                  <a:lnTo>
                    <a:pt x="6697152" y="1819056"/>
                  </a:lnTo>
                  <a:lnTo>
                    <a:pt x="6692612" y="1817638"/>
                  </a:lnTo>
                  <a:cubicBezTo>
                    <a:pt x="5687256" y="1488590"/>
                    <a:pt x="4686470" y="1078099"/>
                    <a:pt x="3598861" y="695028"/>
                  </a:cubicBezTo>
                  <a:cubicBezTo>
                    <a:pt x="2581993" y="336916"/>
                    <a:pt x="1520053" y="58744"/>
                    <a:pt x="357248" y="79163"/>
                  </a:cubicBezTo>
                  <a:cubicBezTo>
                    <a:pt x="243154" y="81169"/>
                    <a:pt x="129832" y="86358"/>
                    <a:pt x="17144" y="95022"/>
                  </a:cubicBezTo>
                  <a:lnTo>
                    <a:pt x="0" y="96893"/>
                  </a:lnTo>
                  <a:lnTo>
                    <a:pt x="0" y="29948"/>
                  </a:lnTo>
                  <a:lnTo>
                    <a:pt x="15757" y="27869"/>
                  </a:lnTo>
                  <a:cubicBezTo>
                    <a:pt x="130823" y="16482"/>
                    <a:pt x="246476" y="8725"/>
                    <a:pt x="362684" y="4345"/>
                  </a:cubicBezTo>
                  <a:cubicBezTo>
                    <a:pt x="493898" y="-608"/>
                    <a:pt x="625820" y="-1255"/>
                    <a:pt x="758403" y="2043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15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9AD945E-4C3E-8449-8EEE-312F405896BC}"/>
                </a:ext>
              </a:extLst>
            </p:cNvPr>
            <p:cNvSpPr/>
            <p:nvPr userDrawn="1"/>
          </p:nvSpPr>
          <p:spPr>
            <a:xfrm>
              <a:off x="0" y="5020347"/>
              <a:ext cx="12192000" cy="1837653"/>
            </a:xfrm>
            <a:custGeom>
              <a:avLst/>
              <a:gdLst>
                <a:gd name="connsiteX0" fmla="*/ 631978 w 12192000"/>
                <a:gd name="connsiteY0" fmla="*/ 192 h 1837653"/>
                <a:gd name="connsiteX1" fmla="*/ 1503520 w 12192000"/>
                <a:gd name="connsiteY1" fmla="*/ 46905 h 1837653"/>
                <a:gd name="connsiteX2" fmla="*/ 7786904 w 12192000"/>
                <a:gd name="connsiteY2" fmla="*/ 1473930 h 1837653"/>
                <a:gd name="connsiteX3" fmla="*/ 12192000 w 12192000"/>
                <a:gd name="connsiteY3" fmla="*/ 1008678 h 1837653"/>
                <a:gd name="connsiteX4" fmla="*/ 12192000 w 12192000"/>
                <a:gd name="connsiteY4" fmla="*/ 1399189 h 1837653"/>
                <a:gd name="connsiteX5" fmla="*/ 12192000 w 12192000"/>
                <a:gd name="connsiteY5" fmla="*/ 1684971 h 1837653"/>
                <a:gd name="connsiteX6" fmla="*/ 12192000 w 12192000"/>
                <a:gd name="connsiteY6" fmla="*/ 1837653 h 1837653"/>
                <a:gd name="connsiteX7" fmla="*/ 7111369 w 12192000"/>
                <a:gd name="connsiteY7" fmla="*/ 1837653 h 1837653"/>
                <a:gd name="connsiteX8" fmla="*/ 6700767 w 12192000"/>
                <a:gd name="connsiteY8" fmla="*/ 1716805 h 1837653"/>
                <a:gd name="connsiteX9" fmla="*/ 3590934 w 12192000"/>
                <a:gd name="connsiteY9" fmla="*/ 645969 h 1837653"/>
                <a:gd name="connsiteX10" fmla="*/ 341773 w 12192000"/>
                <a:gd name="connsiteY10" fmla="*/ 83899 h 1837653"/>
                <a:gd name="connsiteX11" fmla="*/ 2197 w 12192000"/>
                <a:gd name="connsiteY11" fmla="*/ 105337 h 1837653"/>
                <a:gd name="connsiteX12" fmla="*/ 0 w 12192000"/>
                <a:gd name="connsiteY12" fmla="*/ 105613 h 1837653"/>
                <a:gd name="connsiteX13" fmla="*/ 0 w 12192000"/>
                <a:gd name="connsiteY13" fmla="*/ 38154 h 1837653"/>
                <a:gd name="connsiteX14" fmla="*/ 346000 w 12192000"/>
                <a:gd name="connsiteY14" fmla="*/ 8933 h 1837653"/>
                <a:gd name="connsiteX15" fmla="*/ 631978 w 12192000"/>
                <a:gd name="connsiteY15" fmla="*/ 192 h 1837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1837653">
                  <a:moveTo>
                    <a:pt x="631978" y="192"/>
                  </a:moveTo>
                  <a:cubicBezTo>
                    <a:pt x="919158" y="-2016"/>
                    <a:pt x="1209873" y="14922"/>
                    <a:pt x="1503520" y="46905"/>
                  </a:cubicBezTo>
                  <a:cubicBezTo>
                    <a:pt x="3549714" y="172355"/>
                    <a:pt x="5706358" y="1115591"/>
                    <a:pt x="7786904" y="1473930"/>
                  </a:cubicBezTo>
                  <a:cubicBezTo>
                    <a:pt x="9204661" y="1718045"/>
                    <a:pt x="10875183" y="1584536"/>
                    <a:pt x="12192000" y="1008678"/>
                  </a:cubicBezTo>
                  <a:lnTo>
                    <a:pt x="12192000" y="1399189"/>
                  </a:lnTo>
                  <a:lnTo>
                    <a:pt x="12192000" y="1684971"/>
                  </a:lnTo>
                  <a:lnTo>
                    <a:pt x="12192000" y="1837653"/>
                  </a:lnTo>
                  <a:lnTo>
                    <a:pt x="7111369" y="1837653"/>
                  </a:lnTo>
                  <a:lnTo>
                    <a:pt x="6700767" y="1716805"/>
                  </a:lnTo>
                  <a:cubicBezTo>
                    <a:pt x="5690778" y="1404548"/>
                    <a:pt x="4684008" y="1010844"/>
                    <a:pt x="3590934" y="645969"/>
                  </a:cubicBezTo>
                  <a:cubicBezTo>
                    <a:pt x="2569009" y="304809"/>
                    <a:pt x="1503293" y="44345"/>
                    <a:pt x="341773" y="83899"/>
                  </a:cubicBezTo>
                  <a:cubicBezTo>
                    <a:pt x="227801" y="87780"/>
                    <a:pt x="114653" y="94828"/>
                    <a:pt x="2197" y="105337"/>
                  </a:cubicBezTo>
                  <a:lnTo>
                    <a:pt x="0" y="105613"/>
                  </a:lnTo>
                  <a:lnTo>
                    <a:pt x="0" y="38154"/>
                  </a:lnTo>
                  <a:lnTo>
                    <a:pt x="346000" y="8933"/>
                  </a:lnTo>
                  <a:cubicBezTo>
                    <a:pt x="440918" y="3791"/>
                    <a:pt x="536252" y="928"/>
                    <a:pt x="631978" y="192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BF3E23-4775-F24A-AA8A-E0D6154230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3288" y="5563587"/>
              <a:ext cx="2025315" cy="911940"/>
            </a:xfrm>
            <a:prstGeom prst="rect">
              <a:avLst/>
            </a:prstGeom>
          </p:spPr>
        </p:pic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5F021924-D537-5244-8E81-B66085BA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310" y="701748"/>
            <a:ext cx="9365380" cy="201467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1DC5B24F-A901-D143-B12C-A9266B791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3310" y="3081639"/>
            <a:ext cx="9365380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9CB564A-C69C-944C-96FC-5B26C4A43C4A}"/>
              </a:ext>
            </a:extLst>
          </p:cNvPr>
          <p:cNvCxnSpPr/>
          <p:nvPr userDrawn="1"/>
        </p:nvCxnSpPr>
        <p:spPr>
          <a:xfrm>
            <a:off x="1520055" y="2811818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848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27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927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1137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6256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127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AABCDA-8311-924D-A6DF-7015A596B5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199" y="1146258"/>
            <a:ext cx="2350169" cy="2971798"/>
          </a:xfrm>
          <a:noFill/>
        </p:spPr>
        <p:txBody>
          <a:bodyPr lIns="91440" rIns="91440" anchor="t" anchorCtr="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AD8FE4-9135-474D-AB67-74EE5B819A7C}"/>
              </a:ext>
            </a:extLst>
          </p:cNvPr>
          <p:cNvCxnSpPr>
            <a:cxnSpLocks/>
          </p:cNvCxnSpPr>
          <p:nvPr userDrawn="1"/>
        </p:nvCxnSpPr>
        <p:spPr>
          <a:xfrm>
            <a:off x="457200" y="947987"/>
            <a:ext cx="2350168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4536B901-8811-1F4C-B081-7D5733E9A4BE}"/>
              </a:ext>
            </a:extLst>
          </p:cNvPr>
          <p:cNvGrpSpPr/>
          <p:nvPr userDrawn="1"/>
        </p:nvGrpSpPr>
        <p:grpSpPr>
          <a:xfrm>
            <a:off x="0" y="5379426"/>
            <a:ext cx="2807368" cy="753891"/>
            <a:chOff x="0" y="5379426"/>
            <a:chExt cx="2807368" cy="753891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F03F6CCB-6D8C-8445-96B6-E5F693F2AA62}"/>
                </a:ext>
              </a:extLst>
            </p:cNvPr>
            <p:cNvSpPr/>
            <p:nvPr userDrawn="1"/>
          </p:nvSpPr>
          <p:spPr>
            <a:xfrm>
              <a:off x="0" y="5532510"/>
              <a:ext cx="2807368" cy="600807"/>
            </a:xfrm>
            <a:custGeom>
              <a:avLst/>
              <a:gdLst>
                <a:gd name="connsiteX0" fmla="*/ 0 w 2807368"/>
                <a:gd name="connsiteY0" fmla="*/ 0 h 600807"/>
                <a:gd name="connsiteX1" fmla="*/ 429971 w 2807368"/>
                <a:gd name="connsiteY1" fmla="*/ 123998 h 600807"/>
                <a:gd name="connsiteX2" fmla="*/ 2790212 w 2807368"/>
                <a:gd name="connsiteY2" fmla="*/ 235402 h 600807"/>
                <a:gd name="connsiteX3" fmla="*/ 2807368 w 2807368"/>
                <a:gd name="connsiteY3" fmla="*/ 231522 h 600807"/>
                <a:gd name="connsiteX4" fmla="*/ 2807368 w 2807368"/>
                <a:gd name="connsiteY4" fmla="*/ 566106 h 600807"/>
                <a:gd name="connsiteX5" fmla="*/ 2593885 w 2807368"/>
                <a:gd name="connsiteY5" fmla="*/ 587498 h 600807"/>
                <a:gd name="connsiteX6" fmla="*/ 100844 w 2807368"/>
                <a:gd name="connsiteY6" fmla="*/ 222653 h 600807"/>
                <a:gd name="connsiteX7" fmla="*/ 0 w 2807368"/>
                <a:gd name="connsiteY7" fmla="*/ 188389 h 600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07368" h="600807">
                  <a:moveTo>
                    <a:pt x="0" y="0"/>
                  </a:moveTo>
                  <a:lnTo>
                    <a:pt x="429971" y="123998"/>
                  </a:lnTo>
                  <a:cubicBezTo>
                    <a:pt x="1184765" y="325331"/>
                    <a:pt x="2014184" y="392492"/>
                    <a:pt x="2790212" y="235402"/>
                  </a:cubicBezTo>
                  <a:lnTo>
                    <a:pt x="2807368" y="231522"/>
                  </a:lnTo>
                  <a:lnTo>
                    <a:pt x="2807368" y="566106"/>
                  </a:lnTo>
                  <a:lnTo>
                    <a:pt x="2593885" y="587498"/>
                  </a:lnTo>
                  <a:cubicBezTo>
                    <a:pt x="1673646" y="651184"/>
                    <a:pt x="884869" y="479260"/>
                    <a:pt x="100844" y="222653"/>
                  </a:cubicBezTo>
                  <a:lnTo>
                    <a:pt x="0" y="188389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lumMod val="75000"/>
                  </a:schemeClr>
                </a:gs>
                <a:gs pos="60000">
                  <a:schemeClr val="accent3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0E3E0C40-3584-6C4D-8DA3-C9A4FA58FAC5}"/>
                </a:ext>
              </a:extLst>
            </p:cNvPr>
            <p:cNvSpPr/>
            <p:nvPr userDrawn="1"/>
          </p:nvSpPr>
          <p:spPr>
            <a:xfrm>
              <a:off x="0" y="5379426"/>
              <a:ext cx="2807368" cy="649803"/>
            </a:xfrm>
            <a:custGeom>
              <a:avLst/>
              <a:gdLst>
                <a:gd name="connsiteX0" fmla="*/ 0 w 2807368"/>
                <a:gd name="connsiteY0" fmla="*/ 0 h 649803"/>
                <a:gd name="connsiteX1" fmla="*/ 282676 w 2807368"/>
                <a:gd name="connsiteY1" fmla="*/ 70799 h 649803"/>
                <a:gd name="connsiteX2" fmla="*/ 740881 w 2807368"/>
                <a:gd name="connsiteY2" fmla="*/ 163828 h 649803"/>
                <a:gd name="connsiteX3" fmla="*/ 2706471 w 2807368"/>
                <a:gd name="connsiteY3" fmla="*/ 96397 h 649803"/>
                <a:gd name="connsiteX4" fmla="*/ 2807368 w 2807368"/>
                <a:gd name="connsiteY4" fmla="*/ 67250 h 649803"/>
                <a:gd name="connsiteX5" fmla="*/ 2807368 w 2807368"/>
                <a:gd name="connsiteY5" fmla="*/ 605551 h 649803"/>
                <a:gd name="connsiteX6" fmla="*/ 2602685 w 2807368"/>
                <a:gd name="connsiteY6" fmla="*/ 629466 h 649803"/>
                <a:gd name="connsiteX7" fmla="*/ 105614 w 2807368"/>
                <a:gd name="connsiteY7" fmla="*/ 305882 h 649803"/>
                <a:gd name="connsiteX8" fmla="*/ 0 w 2807368"/>
                <a:gd name="connsiteY8" fmla="*/ 271926 h 649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07368" h="649803">
                  <a:moveTo>
                    <a:pt x="0" y="0"/>
                  </a:moveTo>
                  <a:lnTo>
                    <a:pt x="282676" y="70799"/>
                  </a:lnTo>
                  <a:cubicBezTo>
                    <a:pt x="435964" y="106085"/>
                    <a:pt x="588770" y="137629"/>
                    <a:pt x="740881" y="163828"/>
                  </a:cubicBezTo>
                  <a:cubicBezTo>
                    <a:pt x="1362800" y="270912"/>
                    <a:pt x="2067879" y="253759"/>
                    <a:pt x="2706471" y="96397"/>
                  </a:cubicBezTo>
                  <a:lnTo>
                    <a:pt x="2807368" y="67250"/>
                  </a:lnTo>
                  <a:lnTo>
                    <a:pt x="2807368" y="605551"/>
                  </a:lnTo>
                  <a:lnTo>
                    <a:pt x="2602685" y="629466"/>
                  </a:lnTo>
                  <a:cubicBezTo>
                    <a:pt x="1684237" y="708219"/>
                    <a:pt x="893252" y="549395"/>
                    <a:pt x="105614" y="305882"/>
                  </a:cubicBezTo>
                  <a:lnTo>
                    <a:pt x="0" y="271926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102ABDF-B40E-EE47-91BE-33AA545AB96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07368" y="457202"/>
            <a:ext cx="8915400" cy="5943598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477A3-E3D5-C34E-BBB2-E175BBA015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48" y="4385538"/>
            <a:ext cx="2025315" cy="9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956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493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41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A6B72-D286-A84D-A944-E84B7A48BB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1F6AC7-BD0D-6047-8D58-3BB5AA015113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88CDF9-34F5-7C4F-9576-0121E06E1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917F51-C2BD-2041-BD9C-723045EB0732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7215F3D-71E9-DC42-9643-CC837E16532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49BD97B-5D82-6041-A6B7-1455CCEEEEF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57FF3D03-9C74-6644-91E6-C9195014614E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11D9CF5-1D92-B64F-8C97-3B5F602E2EB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6556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31D4E-0EAC-D04C-AD34-22F65D243F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48" y="2633534"/>
            <a:ext cx="5194433" cy="2387600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519E7E-7FC1-9A40-A17D-7E7F8C726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3348" y="5400325"/>
            <a:ext cx="5194433" cy="98656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A3468E-DF1F-A142-9123-E9C41E669E14}"/>
              </a:ext>
            </a:extLst>
          </p:cNvPr>
          <p:cNvCxnSpPr/>
          <p:nvPr userDrawn="1"/>
        </p:nvCxnSpPr>
        <p:spPr>
          <a:xfrm>
            <a:off x="620093" y="5141451"/>
            <a:ext cx="228600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A88010-3869-0040-9A12-E3C1DFDF98B0}"/>
              </a:ext>
            </a:extLst>
          </p:cNvPr>
          <p:cNvGrpSpPr/>
          <p:nvPr userDrawn="1"/>
        </p:nvGrpSpPr>
        <p:grpSpPr>
          <a:xfrm flipH="1">
            <a:off x="-1" y="1"/>
            <a:ext cx="6418725" cy="1509822"/>
            <a:chOff x="7522541" y="1"/>
            <a:chExt cx="4669459" cy="1098357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722652D-3022-0749-A7E0-A0EA58DDD572}"/>
                </a:ext>
              </a:extLst>
            </p:cNvPr>
            <p:cNvSpPr/>
            <p:nvPr userDrawn="1"/>
          </p:nvSpPr>
          <p:spPr>
            <a:xfrm>
              <a:off x="7522541" y="1"/>
              <a:ext cx="4669459" cy="1098357"/>
            </a:xfrm>
            <a:custGeom>
              <a:avLst/>
              <a:gdLst>
                <a:gd name="connsiteX0" fmla="*/ 0 w 4669459"/>
                <a:gd name="connsiteY0" fmla="*/ 0 h 1098357"/>
                <a:gd name="connsiteX1" fmla="*/ 393099 w 4669459"/>
                <a:gd name="connsiteY1" fmla="*/ 0 h 1098357"/>
                <a:gd name="connsiteX2" fmla="*/ 485580 w 4669459"/>
                <a:gd name="connsiteY2" fmla="*/ 28411 h 1098357"/>
                <a:gd name="connsiteX3" fmla="*/ 2241464 w 4669459"/>
                <a:gd name="connsiteY3" fmla="*/ 572540 h 1098357"/>
                <a:gd name="connsiteX4" fmla="*/ 4645823 w 4669459"/>
                <a:gd name="connsiteY4" fmla="*/ 731027 h 1098357"/>
                <a:gd name="connsiteX5" fmla="*/ 4669459 w 4669459"/>
                <a:gd name="connsiteY5" fmla="*/ 726784 h 1098357"/>
                <a:gd name="connsiteX6" fmla="*/ 4669459 w 4669459"/>
                <a:gd name="connsiteY6" fmla="*/ 1079503 h 1098357"/>
                <a:gd name="connsiteX7" fmla="*/ 4627787 w 4669459"/>
                <a:gd name="connsiteY7" fmla="*/ 1083679 h 1098357"/>
                <a:gd name="connsiteX8" fmla="*/ 568062 w 4669459"/>
                <a:gd name="connsiteY8" fmla="*/ 207626 h 1098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69459" h="1098357">
                  <a:moveTo>
                    <a:pt x="0" y="0"/>
                  </a:moveTo>
                  <a:lnTo>
                    <a:pt x="393099" y="0"/>
                  </a:lnTo>
                  <a:lnTo>
                    <a:pt x="485580" y="28411"/>
                  </a:lnTo>
                  <a:cubicBezTo>
                    <a:pt x="1068094" y="214503"/>
                    <a:pt x="1643165" y="412971"/>
                    <a:pt x="2241464" y="572540"/>
                  </a:cubicBezTo>
                  <a:cubicBezTo>
                    <a:pt x="3009808" y="777487"/>
                    <a:pt x="3848273" y="856360"/>
                    <a:pt x="4645823" y="731027"/>
                  </a:cubicBezTo>
                  <a:lnTo>
                    <a:pt x="4669459" y="726784"/>
                  </a:lnTo>
                  <a:lnTo>
                    <a:pt x="4669459" y="1079503"/>
                  </a:lnTo>
                  <a:lnTo>
                    <a:pt x="4627787" y="1083679"/>
                  </a:lnTo>
                  <a:cubicBezTo>
                    <a:pt x="3105555" y="1189027"/>
                    <a:pt x="1909512" y="709765"/>
                    <a:pt x="568062" y="20762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40000">
                  <a:schemeClr val="accent3"/>
                </a:gs>
              </a:gsLst>
              <a:lin ang="0" scaled="0"/>
              <a:tileRect/>
            </a:gra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67B75392-8779-2B46-8DA6-CC055372E224}"/>
                </a:ext>
              </a:extLst>
            </p:cNvPr>
            <p:cNvSpPr/>
            <p:nvPr userDrawn="1"/>
          </p:nvSpPr>
          <p:spPr>
            <a:xfrm>
              <a:off x="7649481" y="1"/>
              <a:ext cx="4542519" cy="983565"/>
            </a:xfrm>
            <a:custGeom>
              <a:avLst/>
              <a:gdLst>
                <a:gd name="connsiteX0" fmla="*/ 0 w 4542519"/>
                <a:gd name="connsiteY0" fmla="*/ 0 h 983565"/>
                <a:gd name="connsiteX1" fmla="*/ 4542519 w 4542519"/>
                <a:gd name="connsiteY1" fmla="*/ 0 h 983565"/>
                <a:gd name="connsiteX2" fmla="*/ 4542519 w 4542519"/>
                <a:gd name="connsiteY2" fmla="*/ 957397 h 983565"/>
                <a:gd name="connsiteX3" fmla="*/ 4542518 w 4542519"/>
                <a:gd name="connsiteY3" fmla="*/ 957403 h 983565"/>
                <a:gd name="connsiteX4" fmla="*/ 4510552 w 4542519"/>
                <a:gd name="connsiteY4" fmla="*/ 961138 h 983565"/>
                <a:gd name="connsiteX5" fmla="*/ 439600 w 4542519"/>
                <a:gd name="connsiteY5" fmla="*/ 152515 h 983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42519" h="983565">
                  <a:moveTo>
                    <a:pt x="0" y="0"/>
                  </a:moveTo>
                  <a:lnTo>
                    <a:pt x="4542519" y="0"/>
                  </a:lnTo>
                  <a:lnTo>
                    <a:pt x="4542519" y="957397"/>
                  </a:lnTo>
                  <a:lnTo>
                    <a:pt x="4542518" y="957403"/>
                  </a:lnTo>
                  <a:lnTo>
                    <a:pt x="4510552" y="961138"/>
                  </a:lnTo>
                  <a:cubicBezTo>
                    <a:pt x="2991282" y="1091409"/>
                    <a:pt x="1788278" y="632191"/>
                    <a:pt x="439600" y="152515"/>
                  </a:cubicBezTo>
                  <a:close/>
                </a:path>
              </a:pathLst>
            </a:custGeom>
            <a:solidFill>
              <a:schemeClr val="accent1"/>
            </a:solidFill>
            <a:ln w="32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F7B7F6A-87A0-4D46-948E-5CBC780A2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48" y="136525"/>
            <a:ext cx="1945206" cy="87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0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FE89406-36E4-A648-8101-E8AD8858AAD2}"/>
              </a:ext>
            </a:extLst>
          </p:cNvPr>
          <p:cNvSpPr/>
          <p:nvPr userDrawn="1"/>
        </p:nvSpPr>
        <p:spPr>
          <a:xfrm>
            <a:off x="1427356" y="1387869"/>
            <a:ext cx="10155043" cy="35069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56" y="1377235"/>
            <a:ext cx="10155043" cy="3506936"/>
          </a:xfrm>
        </p:spPr>
        <p:txBody>
          <a:bodyPr lIns="274320" tIns="274320" rIns="274320" bIns="27432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56" y="5007456"/>
            <a:ext cx="10155044" cy="82519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5A1BE69-25EB-BA40-8C7D-6762A3F21FDC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D39D1E9-DD27-FE4B-BBDC-DB18B098F3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C7931B-CE9E-174F-8E19-20CBF92C9CA4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907C613D-61B3-FF4C-9146-8B557EE08AE8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8243E712-956B-624B-A198-C226E8C404E9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9" name="Graphic 8" descr="Open quotation mark with solid fill">
            <a:extLst>
              <a:ext uri="{FF2B5EF4-FFF2-40B4-BE49-F238E27FC236}">
                <a16:creationId xmlns:a16="http://schemas.microsoft.com/office/drawing/2014/main" id="{FA16D546-1C30-C844-9DAE-C6F23476B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11512" y="136525"/>
            <a:ext cx="2036762" cy="203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7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63">
            <a:extLst>
              <a:ext uri="{FF2B5EF4-FFF2-40B4-BE49-F238E27FC236}">
                <a16:creationId xmlns:a16="http://schemas.microsoft.com/office/drawing/2014/main" id="{A21757B8-A167-9543-93A9-28F5B7DD3AE1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EBC46AE-6314-AD40-82FD-F829616826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0FC3B73-056B-044C-8E87-4D1E3E439726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67" name="Freeform 66">
                <a:extLst>
                  <a:ext uri="{FF2B5EF4-FFF2-40B4-BE49-F238E27FC236}">
                    <a16:creationId xmlns:a16="http://schemas.microsoft.com/office/drawing/2014/main" id="{2ACC1B52-515D-F34B-AC92-E99524E4E1A9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B72204B9-A3A2-384F-8D98-694F41E5700F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7CC80D5-AE56-AA43-851E-51FC20EB0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6A5A7-45FB-5843-873D-829CB39FBA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9463F-FFB8-A84A-9524-539F1894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7033E4B-E3EB-3D46-B2D8-3159663620F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97C1C4E-56C8-5B41-A8ED-C8AB720553F4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977E4BD-558F-4F49-BCCC-8097ACDB395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1CA70-2A74-4144-AFE2-25543D5CF91B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F9613-3E06-3F48-82B4-2A1443C75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D1D0-13C0-1C48-8509-A31993AA0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825625"/>
            <a:ext cx="5410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31C0657-04E2-D545-B5F6-0497061C9D05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38F5E7-D129-6645-8C24-2FD0BA1F9E5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8F36C39-8E69-F445-8464-88EC96A24670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C69BDA35-9203-0445-8810-A728F1BA10E1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91F10EC0-4FE0-DA44-B3E9-8BAB32988703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AC49C6-C095-154D-9A46-1A58CDDD4E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41019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D558E08-9048-CC4B-A710-8B9165DDD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198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83F68-545E-8C40-8E0F-73BEF76D2AFE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54FD4E-2BB6-AE40-B89B-76CA55068800}"/>
              </a:ext>
            </a:extLst>
          </p:cNvPr>
          <p:cNvCxnSpPr/>
          <p:nvPr userDrawn="1"/>
        </p:nvCxnSpPr>
        <p:spPr>
          <a:xfrm>
            <a:off x="704314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7E3AC-CC1F-C94D-A556-F1ED79EA6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9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A9E872B-2A7D-634E-BC84-C151E86E609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A9C46F1-AD3D-CE4E-A117-F5342D4B62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28E4D70-C44F-CA48-A579-9B58C0FEB582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C86168EB-479C-C240-960B-6A139D47D16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43802725-C646-4B47-ACA4-0A77C90C6198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E6D063-0BA2-C843-9F1B-0429DB7C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694B1-145A-BD4F-95A3-18C4FB7F3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1163"/>
            <a:ext cx="5387975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AFCD-AF7D-4A43-9492-D4C9EC405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505075"/>
            <a:ext cx="5387975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5936CB-B19E-AB4F-954A-9107A1AB5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  <a:solidFill>
            <a:schemeClr val="bg2"/>
          </a:solidFill>
        </p:spPr>
        <p:txBody>
          <a:bodyPr lIns="182880" tIns="0" rIns="182880" bIns="0" anchor="ctr" anchorCtr="0">
            <a:normAutofit/>
          </a:bodyPr>
          <a:lstStyle>
            <a:lvl1pPr marL="0" indent="0">
              <a:buNone/>
              <a:defRPr sz="2400" b="0" u="sng" baseline="0">
                <a:solidFill>
                  <a:schemeClr val="tx1"/>
                </a:solidFill>
                <a:uFill>
                  <a:solidFill>
                    <a:schemeClr val="accent3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1F0BC5-358A-624D-831F-0C9192B39C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  <a:solidFill>
            <a:schemeClr val="bg2"/>
          </a:solidFill>
        </p:spPr>
        <p:txBody>
          <a:bodyPr lIns="182880" tIns="0" rIns="182880" bIns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6BD8A42-7B0F-BB4D-8ADE-0BD0E43A22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B2CE60-548B-F44E-A1CF-1783C033B22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DF50CF-ADF4-344E-8BC2-A3F7B9B9E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89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A15D652-75FA-E34B-8638-471C3EAA3A7A}"/>
              </a:ext>
            </a:extLst>
          </p:cNvPr>
          <p:cNvGrpSpPr/>
          <p:nvPr userDrawn="1"/>
        </p:nvGrpSpPr>
        <p:grpSpPr>
          <a:xfrm>
            <a:off x="7191542" y="1"/>
            <a:ext cx="5000459" cy="1425992"/>
            <a:chOff x="7191542" y="1"/>
            <a:chExt cx="5000459" cy="142599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BFC1EB7-14FE-F440-B28D-33144EBA36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64317" y="228371"/>
              <a:ext cx="2025315" cy="911940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ED010AE-CEE8-BB43-819D-3EBFCBB9EFD3}"/>
                </a:ext>
              </a:extLst>
            </p:cNvPr>
            <p:cNvGrpSpPr/>
            <p:nvPr userDrawn="1"/>
          </p:nvGrpSpPr>
          <p:grpSpPr>
            <a:xfrm>
              <a:off x="7191542" y="1"/>
              <a:ext cx="5000459" cy="1425992"/>
              <a:chOff x="7186272" y="0"/>
              <a:chExt cx="5005729" cy="1427495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9A713DF7-12D7-3D45-B2CD-079A5CCC5483}"/>
                  </a:ext>
                </a:extLst>
              </p:cNvPr>
              <p:cNvSpPr/>
              <p:nvPr userDrawn="1"/>
            </p:nvSpPr>
            <p:spPr>
              <a:xfrm>
                <a:off x="7186272" y="0"/>
                <a:ext cx="5005729" cy="1427495"/>
              </a:xfrm>
              <a:custGeom>
                <a:avLst/>
                <a:gdLst>
                  <a:gd name="connsiteX0" fmla="*/ 0 w 5005729"/>
                  <a:gd name="connsiteY0" fmla="*/ 0 h 1427495"/>
                  <a:gd name="connsiteX1" fmla="*/ 165533 w 5005729"/>
                  <a:gd name="connsiteY1" fmla="*/ 0 h 1427495"/>
                  <a:gd name="connsiteX2" fmla="*/ 215699 w 5005729"/>
                  <a:gd name="connsiteY2" fmla="*/ 35841 h 1427495"/>
                  <a:gd name="connsiteX3" fmla="*/ 876476 w 5005729"/>
                  <a:gd name="connsiteY3" fmla="*/ 498295 h 1427495"/>
                  <a:gd name="connsiteX4" fmla="*/ 1566628 w 5005729"/>
                  <a:gd name="connsiteY4" fmla="*/ 910605 h 1427495"/>
                  <a:gd name="connsiteX5" fmla="*/ 2307294 w 5005729"/>
                  <a:gd name="connsiteY5" fmla="*/ 1218776 h 1427495"/>
                  <a:gd name="connsiteX6" fmla="*/ 2696502 w 5005729"/>
                  <a:gd name="connsiteY6" fmla="*/ 1318134 h 1427495"/>
                  <a:gd name="connsiteX7" fmla="*/ 3094217 w 5005729"/>
                  <a:gd name="connsiteY7" fmla="*/ 1375517 h 1427495"/>
                  <a:gd name="connsiteX8" fmla="*/ 3496186 w 5005729"/>
                  <a:gd name="connsiteY8" fmla="*/ 1391457 h 1427495"/>
                  <a:gd name="connsiteX9" fmla="*/ 3596679 w 5005729"/>
                  <a:gd name="connsiteY9" fmla="*/ 1388800 h 1427495"/>
                  <a:gd name="connsiteX10" fmla="*/ 3647191 w 5005729"/>
                  <a:gd name="connsiteY10" fmla="*/ 1387207 h 1427495"/>
                  <a:gd name="connsiteX11" fmla="*/ 3697703 w 5005729"/>
                  <a:gd name="connsiteY11" fmla="*/ 1384018 h 1427495"/>
                  <a:gd name="connsiteX12" fmla="*/ 3798195 w 5005729"/>
                  <a:gd name="connsiteY12" fmla="*/ 1377643 h 1427495"/>
                  <a:gd name="connsiteX13" fmla="*/ 3898687 w 5005729"/>
                  <a:gd name="connsiteY13" fmla="*/ 1367547 h 1427495"/>
                  <a:gd name="connsiteX14" fmla="*/ 3948667 w 5005729"/>
                  <a:gd name="connsiteY14" fmla="*/ 1362234 h 1427495"/>
                  <a:gd name="connsiteX15" fmla="*/ 3998648 w 5005729"/>
                  <a:gd name="connsiteY15" fmla="*/ 1355327 h 1427495"/>
                  <a:gd name="connsiteX16" fmla="*/ 4098609 w 5005729"/>
                  <a:gd name="connsiteY16" fmla="*/ 1341512 h 1427495"/>
                  <a:gd name="connsiteX17" fmla="*/ 4198037 w 5005729"/>
                  <a:gd name="connsiteY17" fmla="*/ 1324510 h 1427495"/>
                  <a:gd name="connsiteX18" fmla="*/ 4223027 w 5005729"/>
                  <a:gd name="connsiteY18" fmla="*/ 1320259 h 1427495"/>
                  <a:gd name="connsiteX19" fmla="*/ 4248017 w 5005729"/>
                  <a:gd name="connsiteY19" fmla="*/ 1315477 h 1427495"/>
                  <a:gd name="connsiteX20" fmla="*/ 4297466 w 5005729"/>
                  <a:gd name="connsiteY20" fmla="*/ 1305382 h 1427495"/>
                  <a:gd name="connsiteX21" fmla="*/ 4346915 w 5005729"/>
                  <a:gd name="connsiteY21" fmla="*/ 1295287 h 1427495"/>
                  <a:gd name="connsiteX22" fmla="*/ 4371374 w 5005729"/>
                  <a:gd name="connsiteY22" fmla="*/ 1289974 h 1427495"/>
                  <a:gd name="connsiteX23" fmla="*/ 4395831 w 5005729"/>
                  <a:gd name="connsiteY23" fmla="*/ 1284129 h 1427495"/>
                  <a:gd name="connsiteX24" fmla="*/ 4494197 w 5005729"/>
                  <a:gd name="connsiteY24" fmla="*/ 1260751 h 1427495"/>
                  <a:gd name="connsiteX25" fmla="*/ 4506426 w 5005729"/>
                  <a:gd name="connsiteY25" fmla="*/ 1258094 h 1427495"/>
                  <a:gd name="connsiteX26" fmla="*/ 4518656 w 5005729"/>
                  <a:gd name="connsiteY26" fmla="*/ 1254906 h 1427495"/>
                  <a:gd name="connsiteX27" fmla="*/ 4543113 w 5005729"/>
                  <a:gd name="connsiteY27" fmla="*/ 1248530 h 1427495"/>
                  <a:gd name="connsiteX28" fmla="*/ 4592031 w 5005729"/>
                  <a:gd name="connsiteY28" fmla="*/ 1235247 h 1427495"/>
                  <a:gd name="connsiteX29" fmla="*/ 4640948 w 5005729"/>
                  <a:gd name="connsiteY29" fmla="*/ 1221963 h 1427495"/>
                  <a:gd name="connsiteX30" fmla="*/ 4689332 w 5005729"/>
                  <a:gd name="connsiteY30" fmla="*/ 1207618 h 1427495"/>
                  <a:gd name="connsiteX31" fmla="*/ 4881644 w 5005729"/>
                  <a:gd name="connsiteY31" fmla="*/ 1145934 h 1427495"/>
                  <a:gd name="connsiteX32" fmla="*/ 5005729 w 5005729"/>
                  <a:gd name="connsiteY32" fmla="*/ 1100085 h 1427495"/>
                  <a:gd name="connsiteX33" fmla="*/ 5005729 w 5005729"/>
                  <a:gd name="connsiteY33" fmla="*/ 1108460 h 1427495"/>
                  <a:gd name="connsiteX34" fmla="*/ 4884859 w 5005729"/>
                  <a:gd name="connsiteY34" fmla="*/ 1155423 h 1427495"/>
                  <a:gd name="connsiteX35" fmla="*/ 4693055 w 5005729"/>
                  <a:gd name="connsiteY35" fmla="*/ 1220370 h 1427495"/>
                  <a:gd name="connsiteX36" fmla="*/ 4644670 w 5005729"/>
                  <a:gd name="connsiteY36" fmla="*/ 1235778 h 1427495"/>
                  <a:gd name="connsiteX37" fmla="*/ 4596284 w 5005729"/>
                  <a:gd name="connsiteY37" fmla="*/ 1250124 h 1427495"/>
                  <a:gd name="connsiteX38" fmla="*/ 4547367 w 5005729"/>
                  <a:gd name="connsiteY38" fmla="*/ 1263938 h 1427495"/>
                  <a:gd name="connsiteX39" fmla="*/ 4522910 w 5005729"/>
                  <a:gd name="connsiteY39" fmla="*/ 1270846 h 1427495"/>
                  <a:gd name="connsiteX40" fmla="*/ 4510680 w 5005729"/>
                  <a:gd name="connsiteY40" fmla="*/ 1274565 h 1427495"/>
                  <a:gd name="connsiteX41" fmla="*/ 4498451 w 5005729"/>
                  <a:gd name="connsiteY41" fmla="*/ 1277753 h 1427495"/>
                  <a:gd name="connsiteX42" fmla="*/ 4400085 w 5005729"/>
                  <a:gd name="connsiteY42" fmla="*/ 1302725 h 1427495"/>
                  <a:gd name="connsiteX43" fmla="*/ 4375626 w 5005729"/>
                  <a:gd name="connsiteY43" fmla="*/ 1309101 h 1427495"/>
                  <a:gd name="connsiteX44" fmla="*/ 4351169 w 5005729"/>
                  <a:gd name="connsiteY44" fmla="*/ 1314415 h 1427495"/>
                  <a:gd name="connsiteX45" fmla="*/ 4301720 w 5005729"/>
                  <a:gd name="connsiteY45" fmla="*/ 1325572 h 1427495"/>
                  <a:gd name="connsiteX46" fmla="*/ 4252271 w 5005729"/>
                  <a:gd name="connsiteY46" fmla="*/ 1336730 h 1427495"/>
                  <a:gd name="connsiteX47" fmla="*/ 4227281 w 5005729"/>
                  <a:gd name="connsiteY47" fmla="*/ 1342044 h 1427495"/>
                  <a:gd name="connsiteX48" fmla="*/ 4202291 w 5005729"/>
                  <a:gd name="connsiteY48" fmla="*/ 1346825 h 1427495"/>
                  <a:gd name="connsiteX49" fmla="*/ 4102862 w 5005729"/>
                  <a:gd name="connsiteY49" fmla="*/ 1365422 h 1427495"/>
                  <a:gd name="connsiteX50" fmla="*/ 4002902 w 5005729"/>
                  <a:gd name="connsiteY50" fmla="*/ 1380831 h 1427495"/>
                  <a:gd name="connsiteX51" fmla="*/ 3952921 w 5005729"/>
                  <a:gd name="connsiteY51" fmla="*/ 1388800 h 1427495"/>
                  <a:gd name="connsiteX52" fmla="*/ 3902409 w 5005729"/>
                  <a:gd name="connsiteY52" fmla="*/ 1394645 h 1427495"/>
                  <a:gd name="connsiteX53" fmla="*/ 3801917 w 5005729"/>
                  <a:gd name="connsiteY53" fmla="*/ 1406334 h 1427495"/>
                  <a:gd name="connsiteX54" fmla="*/ 3700893 w 5005729"/>
                  <a:gd name="connsiteY54" fmla="*/ 1414836 h 1427495"/>
                  <a:gd name="connsiteX55" fmla="*/ 3650381 w 5005729"/>
                  <a:gd name="connsiteY55" fmla="*/ 1419086 h 1427495"/>
                  <a:gd name="connsiteX56" fmla="*/ 3599869 w 5005729"/>
                  <a:gd name="connsiteY56" fmla="*/ 1421743 h 1427495"/>
                  <a:gd name="connsiteX57" fmla="*/ 3498313 w 5005729"/>
                  <a:gd name="connsiteY57" fmla="*/ 1425993 h 1427495"/>
                  <a:gd name="connsiteX58" fmla="*/ 3092622 w 5005729"/>
                  <a:gd name="connsiteY58" fmla="*/ 1416430 h 1427495"/>
                  <a:gd name="connsiteX59" fmla="*/ 2689590 w 5005729"/>
                  <a:gd name="connsiteY59" fmla="*/ 1364891 h 1427495"/>
                  <a:gd name="connsiteX60" fmla="*/ 2294001 w 5005729"/>
                  <a:gd name="connsiteY60" fmla="*/ 1270846 h 1427495"/>
                  <a:gd name="connsiteX61" fmla="*/ 1538448 w 5005729"/>
                  <a:gd name="connsiteY61" fmla="*/ 971177 h 1427495"/>
                  <a:gd name="connsiteX62" fmla="*/ 834471 w 5005729"/>
                  <a:gd name="connsiteY62" fmla="*/ 566305 h 1427495"/>
                  <a:gd name="connsiteX63" fmla="*/ 163459 w 5005729"/>
                  <a:gd name="connsiteY63" fmla="*/ 112750 h 1427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5005729" h="1427495">
                    <a:moveTo>
                      <a:pt x="0" y="0"/>
                    </a:moveTo>
                    <a:lnTo>
                      <a:pt x="165533" y="0"/>
                    </a:lnTo>
                    <a:lnTo>
                      <a:pt x="215699" y="35841"/>
                    </a:lnTo>
                    <a:cubicBezTo>
                      <a:pt x="434496" y="193047"/>
                      <a:pt x="652894" y="349789"/>
                      <a:pt x="876476" y="498295"/>
                    </a:cubicBezTo>
                    <a:cubicBezTo>
                      <a:pt x="1099792" y="647067"/>
                      <a:pt x="1328957" y="787337"/>
                      <a:pt x="1566628" y="910605"/>
                    </a:cubicBezTo>
                    <a:cubicBezTo>
                      <a:pt x="1804301" y="1033874"/>
                      <a:pt x="2051544" y="1139076"/>
                      <a:pt x="2307294" y="1218776"/>
                    </a:cubicBezTo>
                    <a:cubicBezTo>
                      <a:pt x="2434903" y="1258625"/>
                      <a:pt x="2565171" y="1291568"/>
                      <a:pt x="2696502" y="1318134"/>
                    </a:cubicBezTo>
                    <a:cubicBezTo>
                      <a:pt x="2827833" y="1344700"/>
                      <a:pt x="2960760" y="1363297"/>
                      <a:pt x="3094217" y="1375517"/>
                    </a:cubicBezTo>
                    <a:cubicBezTo>
                      <a:pt x="3227675" y="1387738"/>
                      <a:pt x="3361665" y="1393051"/>
                      <a:pt x="3496186" y="1391457"/>
                    </a:cubicBezTo>
                    <a:lnTo>
                      <a:pt x="3596679" y="1388800"/>
                    </a:lnTo>
                    <a:cubicBezTo>
                      <a:pt x="3613693" y="1388269"/>
                      <a:pt x="3630176" y="1388269"/>
                      <a:pt x="3647191" y="1387207"/>
                    </a:cubicBezTo>
                    <a:lnTo>
                      <a:pt x="3697703" y="1384018"/>
                    </a:lnTo>
                    <a:lnTo>
                      <a:pt x="3798195" y="1377643"/>
                    </a:lnTo>
                    <a:lnTo>
                      <a:pt x="3898687" y="1367547"/>
                    </a:lnTo>
                    <a:lnTo>
                      <a:pt x="3948667" y="1362234"/>
                    </a:lnTo>
                    <a:lnTo>
                      <a:pt x="3998648" y="1355327"/>
                    </a:lnTo>
                    <a:cubicBezTo>
                      <a:pt x="4032146" y="1350545"/>
                      <a:pt x="4065111" y="1346294"/>
                      <a:pt x="4098609" y="1341512"/>
                    </a:cubicBezTo>
                    <a:lnTo>
                      <a:pt x="4198037" y="1324510"/>
                    </a:lnTo>
                    <a:lnTo>
                      <a:pt x="4223027" y="1320259"/>
                    </a:lnTo>
                    <a:cubicBezTo>
                      <a:pt x="4231535" y="1318665"/>
                      <a:pt x="4239511" y="1317602"/>
                      <a:pt x="4248017" y="1315477"/>
                    </a:cubicBezTo>
                    <a:lnTo>
                      <a:pt x="4297466" y="1305382"/>
                    </a:lnTo>
                    <a:lnTo>
                      <a:pt x="4346915" y="1295287"/>
                    </a:lnTo>
                    <a:lnTo>
                      <a:pt x="4371374" y="1289974"/>
                    </a:lnTo>
                    <a:cubicBezTo>
                      <a:pt x="4379349" y="1288379"/>
                      <a:pt x="4387856" y="1286254"/>
                      <a:pt x="4395831" y="1284129"/>
                    </a:cubicBezTo>
                    <a:lnTo>
                      <a:pt x="4494197" y="1260751"/>
                    </a:lnTo>
                    <a:lnTo>
                      <a:pt x="4506426" y="1258094"/>
                    </a:lnTo>
                    <a:lnTo>
                      <a:pt x="4518656" y="1254906"/>
                    </a:lnTo>
                    <a:lnTo>
                      <a:pt x="4543113" y="1248530"/>
                    </a:lnTo>
                    <a:lnTo>
                      <a:pt x="4592031" y="1235247"/>
                    </a:lnTo>
                    <a:cubicBezTo>
                      <a:pt x="4607983" y="1230996"/>
                      <a:pt x="4624465" y="1226746"/>
                      <a:pt x="4640948" y="1221963"/>
                    </a:cubicBezTo>
                    <a:lnTo>
                      <a:pt x="4689332" y="1207618"/>
                    </a:lnTo>
                    <a:cubicBezTo>
                      <a:pt x="4753935" y="1188490"/>
                      <a:pt x="4818038" y="1167901"/>
                      <a:pt x="4881644" y="1145934"/>
                    </a:cubicBezTo>
                    <a:lnTo>
                      <a:pt x="5005729" y="1100085"/>
                    </a:lnTo>
                    <a:lnTo>
                      <a:pt x="5005729" y="1108460"/>
                    </a:lnTo>
                    <a:lnTo>
                      <a:pt x="4884859" y="1155423"/>
                    </a:lnTo>
                    <a:cubicBezTo>
                      <a:pt x="4821462" y="1178495"/>
                      <a:pt x="4757524" y="1200180"/>
                      <a:pt x="4693055" y="1220370"/>
                    </a:cubicBezTo>
                    <a:lnTo>
                      <a:pt x="4644670" y="1235778"/>
                    </a:lnTo>
                    <a:cubicBezTo>
                      <a:pt x="4628719" y="1240560"/>
                      <a:pt x="4612235" y="1245342"/>
                      <a:pt x="4596284" y="1250124"/>
                    </a:cubicBezTo>
                    <a:lnTo>
                      <a:pt x="4547367" y="1263938"/>
                    </a:lnTo>
                    <a:lnTo>
                      <a:pt x="4522910" y="1270846"/>
                    </a:lnTo>
                    <a:lnTo>
                      <a:pt x="4510680" y="1274565"/>
                    </a:lnTo>
                    <a:lnTo>
                      <a:pt x="4498451" y="1277753"/>
                    </a:lnTo>
                    <a:lnTo>
                      <a:pt x="4400085" y="1302725"/>
                    </a:lnTo>
                    <a:cubicBezTo>
                      <a:pt x="4392110" y="1304851"/>
                      <a:pt x="4383602" y="1306976"/>
                      <a:pt x="4375626" y="1309101"/>
                    </a:cubicBezTo>
                    <a:lnTo>
                      <a:pt x="4351169" y="1314415"/>
                    </a:lnTo>
                    <a:lnTo>
                      <a:pt x="4301720" y="1325572"/>
                    </a:lnTo>
                    <a:lnTo>
                      <a:pt x="4252271" y="1336730"/>
                    </a:lnTo>
                    <a:cubicBezTo>
                      <a:pt x="4244295" y="1338856"/>
                      <a:pt x="4235789" y="1340450"/>
                      <a:pt x="4227281" y="1342044"/>
                    </a:cubicBezTo>
                    <a:lnTo>
                      <a:pt x="4202291" y="1346825"/>
                    </a:lnTo>
                    <a:lnTo>
                      <a:pt x="4102862" y="1365422"/>
                    </a:lnTo>
                    <a:cubicBezTo>
                      <a:pt x="4069365" y="1370735"/>
                      <a:pt x="4035867" y="1375517"/>
                      <a:pt x="4002902" y="1380831"/>
                    </a:cubicBezTo>
                    <a:lnTo>
                      <a:pt x="3952921" y="1388800"/>
                    </a:lnTo>
                    <a:lnTo>
                      <a:pt x="3902409" y="1394645"/>
                    </a:lnTo>
                    <a:lnTo>
                      <a:pt x="3801917" y="1406334"/>
                    </a:lnTo>
                    <a:lnTo>
                      <a:pt x="3700893" y="1414836"/>
                    </a:lnTo>
                    <a:lnTo>
                      <a:pt x="3650381" y="1419086"/>
                    </a:lnTo>
                    <a:cubicBezTo>
                      <a:pt x="3633367" y="1420680"/>
                      <a:pt x="3616352" y="1420680"/>
                      <a:pt x="3599869" y="1421743"/>
                    </a:cubicBezTo>
                    <a:lnTo>
                      <a:pt x="3498313" y="1425993"/>
                    </a:lnTo>
                    <a:cubicBezTo>
                      <a:pt x="3363260" y="1429713"/>
                      <a:pt x="3227675" y="1426525"/>
                      <a:pt x="3092622" y="1416430"/>
                    </a:cubicBezTo>
                    <a:cubicBezTo>
                      <a:pt x="2957569" y="1406334"/>
                      <a:pt x="2823048" y="1389863"/>
                      <a:pt x="2689590" y="1364891"/>
                    </a:cubicBezTo>
                    <a:cubicBezTo>
                      <a:pt x="2556131" y="1340450"/>
                      <a:pt x="2424269" y="1308570"/>
                      <a:pt x="2294001" y="1270846"/>
                    </a:cubicBezTo>
                    <a:cubicBezTo>
                      <a:pt x="2033466" y="1194866"/>
                      <a:pt x="1781438" y="1091788"/>
                      <a:pt x="1538448" y="971177"/>
                    </a:cubicBezTo>
                    <a:cubicBezTo>
                      <a:pt x="1295459" y="850565"/>
                      <a:pt x="1062040" y="712420"/>
                      <a:pt x="834471" y="566305"/>
                    </a:cubicBezTo>
                    <a:cubicBezTo>
                      <a:pt x="606901" y="420190"/>
                      <a:pt x="384914" y="266371"/>
                      <a:pt x="163459" y="11275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3">
                      <a:lumMod val="75000"/>
                    </a:schemeClr>
                  </a:gs>
                  <a:gs pos="20000">
                    <a:schemeClr val="accent3"/>
                  </a:gs>
                </a:gsLst>
                <a:lin ang="0" scaled="1"/>
              </a:gra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695853EB-958A-914B-9546-97D42C496E2D}"/>
                  </a:ext>
                </a:extLst>
              </p:cNvPr>
              <p:cNvSpPr/>
              <p:nvPr/>
            </p:nvSpPr>
            <p:spPr>
              <a:xfrm>
                <a:off x="7330180" y="0"/>
                <a:ext cx="4861820" cy="1389331"/>
              </a:xfrm>
              <a:custGeom>
                <a:avLst/>
                <a:gdLst>
                  <a:gd name="connsiteX0" fmla="*/ 0 w 4861820"/>
                  <a:gd name="connsiteY0" fmla="*/ 0 h 1389331"/>
                  <a:gd name="connsiteX1" fmla="*/ 229890 w 4861820"/>
                  <a:gd name="connsiteY1" fmla="*/ 0 h 1389331"/>
                  <a:gd name="connsiteX2" fmla="*/ 373317 w 4861820"/>
                  <a:gd name="connsiteY2" fmla="*/ 108292 h 1389331"/>
                  <a:gd name="connsiteX3" fmla="*/ 702260 w 4861820"/>
                  <a:gd name="connsiteY3" fmla="*/ 348992 h 1389331"/>
                  <a:gd name="connsiteX4" fmla="*/ 1384969 w 4861820"/>
                  <a:gd name="connsiteY4" fmla="*/ 788400 h 1389331"/>
                  <a:gd name="connsiteX5" fmla="*/ 2120849 w 4861820"/>
                  <a:gd name="connsiteY5" fmla="*/ 1125262 h 1389331"/>
                  <a:gd name="connsiteX6" fmla="*/ 3720750 w 4861820"/>
                  <a:gd name="connsiteY6" fmla="*/ 1329823 h 1389331"/>
                  <a:gd name="connsiteX7" fmla="*/ 3771794 w 4861820"/>
                  <a:gd name="connsiteY7" fmla="*/ 1326104 h 1389331"/>
                  <a:gd name="connsiteX8" fmla="*/ 3822306 w 4861820"/>
                  <a:gd name="connsiteY8" fmla="*/ 1320790 h 1389331"/>
                  <a:gd name="connsiteX9" fmla="*/ 3872818 w 4861820"/>
                  <a:gd name="connsiteY9" fmla="*/ 1315477 h 1389331"/>
                  <a:gd name="connsiteX10" fmla="*/ 3898339 w 4861820"/>
                  <a:gd name="connsiteY10" fmla="*/ 1312820 h 1389331"/>
                  <a:gd name="connsiteX11" fmla="*/ 3923861 w 4861820"/>
                  <a:gd name="connsiteY11" fmla="*/ 1309632 h 1389331"/>
                  <a:gd name="connsiteX12" fmla="*/ 4024885 w 4861820"/>
                  <a:gd name="connsiteY12" fmla="*/ 1295818 h 1389331"/>
                  <a:gd name="connsiteX13" fmla="*/ 4050407 w 4861820"/>
                  <a:gd name="connsiteY13" fmla="*/ 1292630 h 1389331"/>
                  <a:gd name="connsiteX14" fmla="*/ 4075397 w 4861820"/>
                  <a:gd name="connsiteY14" fmla="*/ 1288379 h 1389331"/>
                  <a:gd name="connsiteX15" fmla="*/ 4125909 w 4861820"/>
                  <a:gd name="connsiteY15" fmla="*/ 1279878 h 1389331"/>
                  <a:gd name="connsiteX16" fmla="*/ 4226401 w 4861820"/>
                  <a:gd name="connsiteY16" fmla="*/ 1261813 h 1389331"/>
                  <a:gd name="connsiteX17" fmla="*/ 4326362 w 4861820"/>
                  <a:gd name="connsiteY17" fmla="*/ 1241622 h 1389331"/>
                  <a:gd name="connsiteX18" fmla="*/ 4425790 w 4861820"/>
                  <a:gd name="connsiteY18" fmla="*/ 1218775 h 1389331"/>
                  <a:gd name="connsiteX19" fmla="*/ 4450781 w 4861820"/>
                  <a:gd name="connsiteY19" fmla="*/ 1212931 h 1389331"/>
                  <a:gd name="connsiteX20" fmla="*/ 4475239 w 4861820"/>
                  <a:gd name="connsiteY20" fmla="*/ 1206555 h 1389331"/>
                  <a:gd name="connsiteX21" fmla="*/ 4524688 w 4861820"/>
                  <a:gd name="connsiteY21" fmla="*/ 1193803 h 1389331"/>
                  <a:gd name="connsiteX22" fmla="*/ 4721220 w 4861820"/>
                  <a:gd name="connsiteY22" fmla="*/ 1137947 h 1389331"/>
                  <a:gd name="connsiteX23" fmla="*/ 4861820 w 4861820"/>
                  <a:gd name="connsiteY23" fmla="*/ 1091339 h 1389331"/>
                  <a:gd name="connsiteX24" fmla="*/ 4861820 w 4861820"/>
                  <a:gd name="connsiteY24" fmla="*/ 1102902 h 1389331"/>
                  <a:gd name="connsiteX25" fmla="*/ 4725208 w 4861820"/>
                  <a:gd name="connsiteY25" fmla="*/ 1151761 h 1389331"/>
                  <a:gd name="connsiteX26" fmla="*/ 4529473 w 4861820"/>
                  <a:gd name="connsiteY26" fmla="*/ 1212399 h 1389331"/>
                  <a:gd name="connsiteX27" fmla="*/ 4480025 w 4861820"/>
                  <a:gd name="connsiteY27" fmla="*/ 1226214 h 1389331"/>
                  <a:gd name="connsiteX28" fmla="*/ 4455566 w 4861820"/>
                  <a:gd name="connsiteY28" fmla="*/ 1233121 h 1389331"/>
                  <a:gd name="connsiteX29" fmla="*/ 4430576 w 4861820"/>
                  <a:gd name="connsiteY29" fmla="*/ 1239497 h 1389331"/>
                  <a:gd name="connsiteX30" fmla="*/ 4331148 w 4861820"/>
                  <a:gd name="connsiteY30" fmla="*/ 1265001 h 1389331"/>
                  <a:gd name="connsiteX31" fmla="*/ 4231187 w 4861820"/>
                  <a:gd name="connsiteY31" fmla="*/ 1287848 h 1389331"/>
                  <a:gd name="connsiteX32" fmla="*/ 4130694 w 4861820"/>
                  <a:gd name="connsiteY32" fmla="*/ 1308570 h 1389331"/>
                  <a:gd name="connsiteX33" fmla="*/ 4080182 w 4861820"/>
                  <a:gd name="connsiteY33" fmla="*/ 1318134 h 1389331"/>
                  <a:gd name="connsiteX34" fmla="*/ 4055192 w 4861820"/>
                  <a:gd name="connsiteY34" fmla="*/ 1322915 h 1389331"/>
                  <a:gd name="connsiteX35" fmla="*/ 4029670 w 4861820"/>
                  <a:gd name="connsiteY35" fmla="*/ 1327166 h 1389331"/>
                  <a:gd name="connsiteX36" fmla="*/ 3928115 w 4861820"/>
                  <a:gd name="connsiteY36" fmla="*/ 1343637 h 1389331"/>
                  <a:gd name="connsiteX37" fmla="*/ 3902593 w 4861820"/>
                  <a:gd name="connsiteY37" fmla="*/ 1347357 h 1389331"/>
                  <a:gd name="connsiteX38" fmla="*/ 3877071 w 4861820"/>
                  <a:gd name="connsiteY38" fmla="*/ 1350545 h 1389331"/>
                  <a:gd name="connsiteX39" fmla="*/ 3826027 w 4861820"/>
                  <a:gd name="connsiteY39" fmla="*/ 1356921 h 1389331"/>
                  <a:gd name="connsiteX40" fmla="*/ 3774984 w 4861820"/>
                  <a:gd name="connsiteY40" fmla="*/ 1363297 h 1389331"/>
                  <a:gd name="connsiteX41" fmla="*/ 3723940 w 4861820"/>
                  <a:gd name="connsiteY41" fmla="*/ 1368078 h 1389331"/>
                  <a:gd name="connsiteX42" fmla="*/ 3621321 w 4861820"/>
                  <a:gd name="connsiteY42" fmla="*/ 1377642 h 1389331"/>
                  <a:gd name="connsiteX43" fmla="*/ 3518702 w 4861820"/>
                  <a:gd name="connsiteY43" fmla="*/ 1383487 h 1389331"/>
                  <a:gd name="connsiteX44" fmla="*/ 3467126 w 4861820"/>
                  <a:gd name="connsiteY44" fmla="*/ 1386144 h 1389331"/>
                  <a:gd name="connsiteX45" fmla="*/ 3415551 w 4861820"/>
                  <a:gd name="connsiteY45" fmla="*/ 1387206 h 1389331"/>
                  <a:gd name="connsiteX46" fmla="*/ 3312400 w 4861820"/>
                  <a:gd name="connsiteY46" fmla="*/ 1389331 h 1389331"/>
                  <a:gd name="connsiteX47" fmla="*/ 2900860 w 4861820"/>
                  <a:gd name="connsiteY47" fmla="*/ 1368610 h 1389331"/>
                  <a:gd name="connsiteX48" fmla="*/ 2094264 w 4861820"/>
                  <a:gd name="connsiteY48" fmla="*/ 1199648 h 1389331"/>
                  <a:gd name="connsiteX49" fmla="*/ 1335520 w 4861820"/>
                  <a:gd name="connsiteY49" fmla="*/ 875006 h 1389331"/>
                  <a:gd name="connsiteX50" fmla="*/ 632075 w 4861820"/>
                  <a:gd name="connsiteY50" fmla="*/ 446225 h 1389331"/>
                  <a:gd name="connsiteX51" fmla="*/ 294907 w 4861820"/>
                  <a:gd name="connsiteY51" fmla="*/ 211710 h 1389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820" h="1389331">
                    <a:moveTo>
                      <a:pt x="0" y="0"/>
                    </a:moveTo>
                    <a:lnTo>
                      <a:pt x="229890" y="0"/>
                    </a:lnTo>
                    <a:lnTo>
                      <a:pt x="373317" y="108292"/>
                    </a:lnTo>
                    <a:cubicBezTo>
                      <a:pt x="482267" y="189793"/>
                      <a:pt x="591665" y="270356"/>
                      <a:pt x="702260" y="348992"/>
                    </a:cubicBezTo>
                    <a:cubicBezTo>
                      <a:pt x="923449" y="506265"/>
                      <a:pt x="1149423" y="656099"/>
                      <a:pt x="1384969" y="788400"/>
                    </a:cubicBezTo>
                    <a:cubicBezTo>
                      <a:pt x="1620515" y="921232"/>
                      <a:pt x="1866162" y="1035999"/>
                      <a:pt x="2120849" y="1125262"/>
                    </a:cubicBezTo>
                    <a:cubicBezTo>
                      <a:pt x="2630754" y="1304850"/>
                      <a:pt x="3179474" y="1371798"/>
                      <a:pt x="3720750" y="1329823"/>
                    </a:cubicBezTo>
                    <a:cubicBezTo>
                      <a:pt x="3737764" y="1328760"/>
                      <a:pt x="3754779" y="1327698"/>
                      <a:pt x="3771794" y="1326104"/>
                    </a:cubicBezTo>
                    <a:lnTo>
                      <a:pt x="3822306" y="1320790"/>
                    </a:lnTo>
                    <a:lnTo>
                      <a:pt x="3872818" y="1315477"/>
                    </a:lnTo>
                    <a:lnTo>
                      <a:pt x="3898339" y="1312820"/>
                    </a:lnTo>
                    <a:cubicBezTo>
                      <a:pt x="3906847" y="1311758"/>
                      <a:pt x="3915354" y="1311226"/>
                      <a:pt x="3923861" y="1309632"/>
                    </a:cubicBezTo>
                    <a:lnTo>
                      <a:pt x="4024885" y="1295818"/>
                    </a:lnTo>
                    <a:lnTo>
                      <a:pt x="4050407" y="1292630"/>
                    </a:lnTo>
                    <a:cubicBezTo>
                      <a:pt x="4058914" y="1291567"/>
                      <a:pt x="4067422" y="1289973"/>
                      <a:pt x="4075397" y="1288379"/>
                    </a:cubicBezTo>
                    <a:lnTo>
                      <a:pt x="4125909" y="1279878"/>
                    </a:lnTo>
                    <a:cubicBezTo>
                      <a:pt x="4159407" y="1274034"/>
                      <a:pt x="4192904" y="1269251"/>
                      <a:pt x="4226401" y="1261813"/>
                    </a:cubicBezTo>
                    <a:lnTo>
                      <a:pt x="4326362" y="1241622"/>
                    </a:lnTo>
                    <a:lnTo>
                      <a:pt x="4425790" y="1218775"/>
                    </a:lnTo>
                    <a:lnTo>
                      <a:pt x="4450781" y="1212931"/>
                    </a:lnTo>
                    <a:lnTo>
                      <a:pt x="4475239" y="1206555"/>
                    </a:lnTo>
                    <a:lnTo>
                      <a:pt x="4524688" y="1193803"/>
                    </a:lnTo>
                    <a:cubicBezTo>
                      <a:pt x="4590620" y="1176535"/>
                      <a:pt x="4656152" y="1157939"/>
                      <a:pt x="4721220" y="1137947"/>
                    </a:cubicBezTo>
                    <a:lnTo>
                      <a:pt x="4861820" y="1091339"/>
                    </a:lnTo>
                    <a:lnTo>
                      <a:pt x="4861820" y="1102902"/>
                    </a:lnTo>
                    <a:lnTo>
                      <a:pt x="4725208" y="1151761"/>
                    </a:lnTo>
                    <a:cubicBezTo>
                      <a:pt x="4660406" y="1173347"/>
                      <a:pt x="4595139" y="1193537"/>
                      <a:pt x="4529473" y="1212399"/>
                    </a:cubicBezTo>
                    <a:lnTo>
                      <a:pt x="4480025" y="1226214"/>
                    </a:lnTo>
                    <a:lnTo>
                      <a:pt x="4455566" y="1233121"/>
                    </a:lnTo>
                    <a:lnTo>
                      <a:pt x="4430576" y="1239497"/>
                    </a:lnTo>
                    <a:lnTo>
                      <a:pt x="4331148" y="1265001"/>
                    </a:lnTo>
                    <a:lnTo>
                      <a:pt x="4231187" y="1287848"/>
                    </a:lnTo>
                    <a:cubicBezTo>
                      <a:pt x="4197689" y="1295818"/>
                      <a:pt x="4164192" y="1301662"/>
                      <a:pt x="4130694" y="1308570"/>
                    </a:cubicBezTo>
                    <a:lnTo>
                      <a:pt x="4080182" y="1318134"/>
                    </a:lnTo>
                    <a:cubicBezTo>
                      <a:pt x="4071675" y="1319728"/>
                      <a:pt x="4063168" y="1321322"/>
                      <a:pt x="4055192" y="1322915"/>
                    </a:cubicBezTo>
                    <a:lnTo>
                      <a:pt x="4029670" y="1327166"/>
                    </a:lnTo>
                    <a:lnTo>
                      <a:pt x="3928115" y="1343637"/>
                    </a:lnTo>
                    <a:cubicBezTo>
                      <a:pt x="3919607" y="1345231"/>
                      <a:pt x="3911100" y="1346294"/>
                      <a:pt x="3902593" y="1347357"/>
                    </a:cubicBezTo>
                    <a:lnTo>
                      <a:pt x="3877071" y="1350545"/>
                    </a:lnTo>
                    <a:lnTo>
                      <a:pt x="3826027" y="1356921"/>
                    </a:lnTo>
                    <a:lnTo>
                      <a:pt x="3774984" y="1363297"/>
                    </a:lnTo>
                    <a:cubicBezTo>
                      <a:pt x="3757969" y="1364890"/>
                      <a:pt x="3740954" y="1366484"/>
                      <a:pt x="3723940" y="1368078"/>
                    </a:cubicBezTo>
                    <a:lnTo>
                      <a:pt x="3621321" y="1377642"/>
                    </a:lnTo>
                    <a:lnTo>
                      <a:pt x="3518702" y="1383487"/>
                    </a:lnTo>
                    <a:lnTo>
                      <a:pt x="3467126" y="1386144"/>
                    </a:lnTo>
                    <a:lnTo>
                      <a:pt x="3415551" y="1387206"/>
                    </a:lnTo>
                    <a:lnTo>
                      <a:pt x="3312400" y="1389331"/>
                    </a:lnTo>
                    <a:cubicBezTo>
                      <a:pt x="3175220" y="1389331"/>
                      <a:pt x="3038040" y="1382424"/>
                      <a:pt x="2900860" y="1368610"/>
                    </a:cubicBezTo>
                    <a:cubicBezTo>
                      <a:pt x="2627564" y="1340981"/>
                      <a:pt x="2356394" y="1284129"/>
                      <a:pt x="2094264" y="1199648"/>
                    </a:cubicBezTo>
                    <a:cubicBezTo>
                      <a:pt x="1832133" y="1115166"/>
                      <a:pt x="1578510" y="1003588"/>
                      <a:pt x="1335520" y="875006"/>
                    </a:cubicBezTo>
                    <a:cubicBezTo>
                      <a:pt x="1092531" y="745894"/>
                      <a:pt x="859113" y="599778"/>
                      <a:pt x="632075" y="446225"/>
                    </a:cubicBezTo>
                    <a:cubicBezTo>
                      <a:pt x="518556" y="369448"/>
                      <a:pt x="406366" y="290944"/>
                      <a:pt x="294907" y="21171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53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BE3FC36-DEB7-3740-8AEF-68A11031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4A52-97EB-E843-9C46-8B20FA301A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033E4B-E3EB-3D46-B2D8-3159663620F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97EC28-0E19-EA46-AB10-B1454BC5BB86}"/>
              </a:ext>
            </a:extLst>
          </p:cNvPr>
          <p:cNvCxnSpPr>
            <a:cxnSpLocks/>
          </p:cNvCxnSpPr>
          <p:nvPr userDrawn="1"/>
        </p:nvCxnSpPr>
        <p:spPr>
          <a:xfrm>
            <a:off x="609600" y="6335713"/>
            <a:ext cx="10972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BD2A368-37B4-AE41-8927-00C94D6431A1}"/>
              </a:ext>
            </a:extLst>
          </p:cNvPr>
          <p:cNvCxnSpPr/>
          <p:nvPr userDrawn="1"/>
        </p:nvCxnSpPr>
        <p:spPr>
          <a:xfrm>
            <a:off x="707293" y="1425993"/>
            <a:ext cx="1097280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48F442-B148-9C40-99E4-49DEFBC2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747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5A1B233-6B08-D748-B970-CE3044B1869E}"/>
              </a:ext>
            </a:extLst>
          </p:cNvPr>
          <p:cNvGrpSpPr/>
          <p:nvPr userDrawn="1"/>
        </p:nvGrpSpPr>
        <p:grpSpPr>
          <a:xfrm>
            <a:off x="0" y="0"/>
            <a:ext cx="12192000" cy="2148830"/>
            <a:chOff x="0" y="0"/>
            <a:chExt cx="12192000" cy="2148830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FA74F784-A2AC-8240-BED1-2683425B68BF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2148830"/>
            </a:xfrm>
            <a:custGeom>
              <a:avLst/>
              <a:gdLst>
                <a:gd name="connsiteX0" fmla="*/ 2318293 w 12192000"/>
                <a:gd name="connsiteY0" fmla="*/ 0 h 2148830"/>
                <a:gd name="connsiteX1" fmla="*/ 2110341 w 12192000"/>
                <a:gd name="connsiteY1" fmla="*/ 0 h 2148830"/>
                <a:gd name="connsiteX2" fmla="*/ 1952334 w 12192000"/>
                <a:gd name="connsiteY2" fmla="*/ 920 h 2148830"/>
                <a:gd name="connsiteX3" fmla="*/ 184205 w 12192000"/>
                <a:gd name="connsiteY3" fmla="*/ 435928 h 2148830"/>
                <a:gd name="connsiteX4" fmla="*/ 0 w 12192000"/>
                <a:gd name="connsiteY4" fmla="*/ 536864 h 2148830"/>
                <a:gd name="connsiteX5" fmla="*/ 0 w 12192000"/>
                <a:gd name="connsiteY5" fmla="*/ 554713 h 2148830"/>
                <a:gd name="connsiteX6" fmla="*/ 201115 w 12192000"/>
                <a:gd name="connsiteY6" fmla="*/ 452796 h 2148830"/>
                <a:gd name="connsiteX7" fmla="*/ 1947588 w 12192000"/>
                <a:gd name="connsiteY7" fmla="*/ 66249 h 2148830"/>
                <a:gd name="connsiteX8" fmla="*/ 4778140 w 12192000"/>
                <a:gd name="connsiteY8" fmla="*/ 604018 h 2148830"/>
                <a:gd name="connsiteX9" fmla="*/ 11996242 w 12192000"/>
                <a:gd name="connsiteY9" fmla="*/ 2036894 h 2148830"/>
                <a:gd name="connsiteX10" fmla="*/ 12192000 w 12192000"/>
                <a:gd name="connsiteY10" fmla="*/ 2002266 h 2148830"/>
                <a:gd name="connsiteX11" fmla="*/ 12192000 w 12192000"/>
                <a:gd name="connsiteY11" fmla="*/ 1415250 h 2148830"/>
                <a:gd name="connsiteX12" fmla="*/ 12022971 w 12192000"/>
                <a:gd name="connsiteY12" fmla="*/ 1470801 h 2148830"/>
                <a:gd name="connsiteX13" fmla="*/ 7970940 w 12192000"/>
                <a:gd name="connsiteY13" fmla="*/ 1436986 h 2148830"/>
                <a:gd name="connsiteX14" fmla="*/ 4800356 w 12192000"/>
                <a:gd name="connsiteY14" fmla="*/ 456582 h 2148830"/>
                <a:gd name="connsiteX15" fmla="*/ 2646880 w 12192000"/>
                <a:gd name="connsiteY15" fmla="*/ 17560 h 214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192000" h="2148830">
                  <a:moveTo>
                    <a:pt x="2318293" y="0"/>
                  </a:moveTo>
                  <a:lnTo>
                    <a:pt x="2110341" y="0"/>
                  </a:lnTo>
                  <a:lnTo>
                    <a:pt x="1952334" y="920"/>
                  </a:lnTo>
                  <a:cubicBezTo>
                    <a:pt x="1343499" y="23864"/>
                    <a:pt x="752130" y="152982"/>
                    <a:pt x="184205" y="435928"/>
                  </a:cubicBezTo>
                  <a:lnTo>
                    <a:pt x="0" y="536864"/>
                  </a:lnTo>
                  <a:lnTo>
                    <a:pt x="0" y="554713"/>
                  </a:lnTo>
                  <a:lnTo>
                    <a:pt x="201115" y="452796"/>
                  </a:lnTo>
                  <a:cubicBezTo>
                    <a:pt x="776357" y="187336"/>
                    <a:pt x="1349828" y="76760"/>
                    <a:pt x="1947588" y="66249"/>
                  </a:cubicBezTo>
                  <a:cubicBezTo>
                    <a:pt x="2962940" y="48421"/>
                    <a:pt x="3890218" y="291317"/>
                    <a:pt x="4778140" y="604018"/>
                  </a:cubicBezTo>
                  <a:cubicBezTo>
                    <a:pt x="7231510" y="1468126"/>
                    <a:pt x="9178927" y="2492024"/>
                    <a:pt x="11996242" y="2036894"/>
                  </a:cubicBezTo>
                  <a:lnTo>
                    <a:pt x="12192000" y="2002266"/>
                  </a:lnTo>
                  <a:lnTo>
                    <a:pt x="12192000" y="1415250"/>
                  </a:lnTo>
                  <a:lnTo>
                    <a:pt x="12022971" y="1470801"/>
                  </a:lnTo>
                  <a:cubicBezTo>
                    <a:pt x="10719696" y="1863939"/>
                    <a:pt x="9271154" y="1783804"/>
                    <a:pt x="7970940" y="1436986"/>
                  </a:cubicBezTo>
                  <a:cubicBezTo>
                    <a:pt x="6890984" y="1148958"/>
                    <a:pt x="5866930" y="767309"/>
                    <a:pt x="4800356" y="456582"/>
                  </a:cubicBezTo>
                  <a:cubicBezTo>
                    <a:pt x="4068903" y="243471"/>
                    <a:pt x="3348204" y="74251"/>
                    <a:pt x="2646880" y="1756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5000"/>
                  </a:schemeClr>
                </a:gs>
                <a:gs pos="75000">
                  <a:schemeClr val="accent3"/>
                </a:gs>
              </a:gsLst>
              <a:lin ang="0" scaled="1"/>
              <a:tileRect/>
            </a:gra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EA28C7AD-68DD-D14D-853A-7EE56000E131}"/>
                </a:ext>
              </a:extLst>
            </p:cNvPr>
            <p:cNvSpPr/>
            <p:nvPr userDrawn="1"/>
          </p:nvSpPr>
          <p:spPr>
            <a:xfrm flipH="1">
              <a:off x="0" y="0"/>
              <a:ext cx="12192000" cy="1992138"/>
            </a:xfrm>
            <a:custGeom>
              <a:avLst/>
              <a:gdLst>
                <a:gd name="connsiteX0" fmla="*/ 2724271 w 12192000"/>
                <a:gd name="connsiteY0" fmla="*/ 0 h 1992138"/>
                <a:gd name="connsiteX1" fmla="*/ 1788442 w 12192000"/>
                <a:gd name="connsiteY1" fmla="*/ 0 h 1992138"/>
                <a:gd name="connsiteX2" fmla="*/ 1635403 w 12192000"/>
                <a:gd name="connsiteY2" fmla="*/ 12925 h 1992138"/>
                <a:gd name="connsiteX3" fmla="*/ 178220 w 12192000"/>
                <a:gd name="connsiteY3" fmla="*/ 451207 h 1992138"/>
                <a:gd name="connsiteX4" fmla="*/ 0 w 12192000"/>
                <a:gd name="connsiteY4" fmla="*/ 552718 h 1992138"/>
                <a:gd name="connsiteX5" fmla="*/ 0 w 12192000"/>
                <a:gd name="connsiteY5" fmla="*/ 570885 h 1992138"/>
                <a:gd name="connsiteX6" fmla="*/ 195368 w 12192000"/>
                <a:gd name="connsiteY6" fmla="*/ 467800 h 1992138"/>
                <a:gd name="connsiteX7" fmla="*/ 1934073 w 12192000"/>
                <a:gd name="connsiteY7" fmla="*/ 52850 h 1992138"/>
                <a:gd name="connsiteX8" fmla="*/ 4771217 w 12192000"/>
                <a:gd name="connsiteY8" fmla="*/ 543645 h 1992138"/>
                <a:gd name="connsiteX9" fmla="*/ 12007222 w 12192000"/>
                <a:gd name="connsiteY9" fmla="*/ 1856729 h 1992138"/>
                <a:gd name="connsiteX10" fmla="*/ 12192000 w 12192000"/>
                <a:gd name="connsiteY10" fmla="*/ 1820900 h 1992138"/>
                <a:gd name="connsiteX11" fmla="*/ 12192000 w 12192000"/>
                <a:gd name="connsiteY11" fmla="*/ 897073 h 1992138"/>
                <a:gd name="connsiteX12" fmla="*/ 12062517 w 12192000"/>
                <a:gd name="connsiteY12" fmla="*/ 950128 h 1992138"/>
                <a:gd name="connsiteX13" fmla="*/ 8435105 w 12192000"/>
                <a:gd name="connsiteY13" fmla="*/ 1266613 h 1992138"/>
                <a:gd name="connsiteX14" fmla="*/ 2948502 w 12192000"/>
                <a:gd name="connsiteY14" fmla="*/ 20548 h 19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1992138">
                  <a:moveTo>
                    <a:pt x="2724271" y="0"/>
                  </a:moveTo>
                  <a:lnTo>
                    <a:pt x="1788442" y="0"/>
                  </a:lnTo>
                  <a:lnTo>
                    <a:pt x="1635403" y="12925"/>
                  </a:lnTo>
                  <a:cubicBezTo>
                    <a:pt x="1134241" y="70905"/>
                    <a:pt x="647221" y="207817"/>
                    <a:pt x="178220" y="451207"/>
                  </a:cubicBezTo>
                  <a:lnTo>
                    <a:pt x="0" y="552718"/>
                  </a:lnTo>
                  <a:lnTo>
                    <a:pt x="0" y="570885"/>
                  </a:lnTo>
                  <a:lnTo>
                    <a:pt x="195368" y="467800"/>
                  </a:lnTo>
                  <a:cubicBezTo>
                    <a:pt x="765758" y="193094"/>
                    <a:pt x="1336955" y="73179"/>
                    <a:pt x="1934073" y="52850"/>
                  </a:cubicBezTo>
                  <a:cubicBezTo>
                    <a:pt x="2948304" y="18310"/>
                    <a:pt x="3878878" y="245747"/>
                    <a:pt x="4771217" y="543645"/>
                  </a:cubicBezTo>
                  <a:cubicBezTo>
                    <a:pt x="7236913" y="1366709"/>
                    <a:pt x="9199689" y="2357774"/>
                    <a:pt x="12007222" y="1856729"/>
                  </a:cubicBezTo>
                  <a:lnTo>
                    <a:pt x="12192000" y="1820900"/>
                  </a:lnTo>
                  <a:lnTo>
                    <a:pt x="12192000" y="897073"/>
                  </a:lnTo>
                  <a:lnTo>
                    <a:pt x="12062517" y="950128"/>
                  </a:lnTo>
                  <a:cubicBezTo>
                    <a:pt x="10950292" y="1376478"/>
                    <a:pt x="9595706" y="1466451"/>
                    <a:pt x="8435105" y="1266613"/>
                  </a:cubicBezTo>
                  <a:cubicBezTo>
                    <a:pt x="6618389" y="953715"/>
                    <a:pt x="4735222" y="130088"/>
                    <a:pt x="2948502" y="20548"/>
                  </a:cubicBezTo>
                  <a:close/>
                </a:path>
              </a:pathLst>
            </a:custGeom>
            <a:solidFill>
              <a:srgbClr val="00498F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D9A6F3B-C34E-6A49-A4DF-7F791974B589}"/>
              </a:ext>
            </a:extLst>
          </p:cNvPr>
          <p:cNvSpPr/>
          <p:nvPr userDrawn="1"/>
        </p:nvSpPr>
        <p:spPr>
          <a:xfrm>
            <a:off x="902368" y="1517697"/>
            <a:ext cx="11289632" cy="3822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A1B7DC-DAD7-F944-AC53-2FDB50DEA0A1}"/>
              </a:ext>
            </a:extLst>
          </p:cNvPr>
          <p:cNvCxnSpPr>
            <a:cxnSpLocks/>
          </p:cNvCxnSpPr>
          <p:nvPr userDrawn="1"/>
        </p:nvCxnSpPr>
        <p:spPr>
          <a:xfrm>
            <a:off x="1325946" y="3080084"/>
            <a:ext cx="685399" cy="0"/>
          </a:xfrm>
          <a:prstGeom prst="line">
            <a:avLst/>
          </a:prstGeom>
          <a:ln w="317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C1CADB4-372A-5B4F-9CF0-0AB73DECC3E3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1219201" y="3429000"/>
            <a:ext cx="5582652" cy="1413563"/>
          </a:xfrm>
        </p:spPr>
        <p:txBody>
          <a:bodyPr numCol="2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itle 11">
            <a:extLst>
              <a:ext uri="{FF2B5EF4-FFF2-40B4-BE49-F238E27FC236}">
                <a16:creationId xmlns:a16="http://schemas.microsoft.com/office/drawing/2014/main" id="{1FDEA4A9-7D37-224B-988B-55B2879E8CB6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219200" y="1887490"/>
            <a:ext cx="5582652" cy="1078262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035CE6-43FF-944E-A9C4-8AB87E8081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68" y="228371"/>
            <a:ext cx="2025315" cy="91194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E66F78A-F643-F64B-A208-E625F68075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18684" y="233915"/>
            <a:ext cx="5073316" cy="5943600"/>
          </a:xfrm>
          <a:custGeom>
            <a:avLst/>
            <a:gdLst>
              <a:gd name="connsiteX0" fmla="*/ 2971800 w 5073316"/>
              <a:gd name="connsiteY0" fmla="*/ 0 h 5943600"/>
              <a:gd name="connsiteX1" fmla="*/ 5073180 w 5073316"/>
              <a:gd name="connsiteY1" fmla="*/ 870420 h 5943600"/>
              <a:gd name="connsiteX2" fmla="*/ 5073316 w 5073316"/>
              <a:gd name="connsiteY2" fmla="*/ 870570 h 5943600"/>
              <a:gd name="connsiteX3" fmla="*/ 5073316 w 5073316"/>
              <a:gd name="connsiteY3" fmla="*/ 5073031 h 5943600"/>
              <a:gd name="connsiteX4" fmla="*/ 5073180 w 5073316"/>
              <a:gd name="connsiteY4" fmla="*/ 5073180 h 5943600"/>
              <a:gd name="connsiteX5" fmla="*/ 2971800 w 5073316"/>
              <a:gd name="connsiteY5" fmla="*/ 5943600 h 5943600"/>
              <a:gd name="connsiteX6" fmla="*/ 0 w 5073316"/>
              <a:gd name="connsiteY6" fmla="*/ 2971800 h 5943600"/>
              <a:gd name="connsiteX7" fmla="*/ 2971800 w 5073316"/>
              <a:gd name="connsiteY7" fmla="*/ 0 h 594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73316" h="5943600">
                <a:moveTo>
                  <a:pt x="2971800" y="0"/>
                </a:moveTo>
                <a:cubicBezTo>
                  <a:pt x="3792440" y="0"/>
                  <a:pt x="4535390" y="332630"/>
                  <a:pt x="5073180" y="870420"/>
                </a:cubicBezTo>
                <a:lnTo>
                  <a:pt x="5073316" y="870570"/>
                </a:lnTo>
                <a:lnTo>
                  <a:pt x="5073316" y="5073031"/>
                </a:lnTo>
                <a:lnTo>
                  <a:pt x="5073180" y="5073180"/>
                </a:lnTo>
                <a:cubicBezTo>
                  <a:pt x="4535390" y="5610970"/>
                  <a:pt x="3792440" y="5943600"/>
                  <a:pt x="2971800" y="5943600"/>
                </a:cubicBezTo>
                <a:cubicBezTo>
                  <a:pt x="1330520" y="5943600"/>
                  <a:pt x="0" y="4613080"/>
                  <a:pt x="0" y="2971800"/>
                </a:cubicBezTo>
                <a:cubicBezTo>
                  <a:pt x="0" y="1330520"/>
                  <a:pt x="1330520" y="0"/>
                  <a:pt x="2971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50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6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1" r:id="rId2"/>
    <p:sldLayoutId id="2147483663" r:id="rId3"/>
    <p:sldLayoutId id="2147483670" r:id="rId4"/>
    <p:sldLayoutId id="2147483650" r:id="rId5"/>
    <p:sldLayoutId id="2147483652" r:id="rId6"/>
    <p:sldLayoutId id="2147483653" r:id="rId7"/>
    <p:sldLayoutId id="2147483654" r:id="rId8"/>
    <p:sldLayoutId id="2147483674" r:id="rId9"/>
    <p:sldLayoutId id="2147483655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55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C8E6B-4EF4-AB45-BB5A-B61F60A67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33A315-3653-1248-BF74-8D225E1A01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5625"/>
            <a:ext cx="10972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77CC0-3406-FE41-A537-FC7F5005F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39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64081-CCE9-434F-BC99-2EAB68E1AC8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F45CB4-03EB-854B-871B-8D89D60BB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8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chemeClr val="tx1"/>
          </a:solidFill>
          <a:latin typeface="+mj-lt"/>
          <a:ea typeface="Lato Medium" panose="020F0502020204030203" pitchFamily="34" charset="0"/>
          <a:cs typeface="Lato Medium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+mn-lt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freesvg.org/bogdanco-toolkit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Dweiss@northshore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png"/><Relationship Id="rId4" Type="http://schemas.openxmlformats.org/officeDocument/2006/relationships/hyperlink" Target="mailto:info@ilpqc.or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ilpqc.or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flickr.com/photos/50457550@n00/7100742" TargetMode="External"/><Relationship Id="rId4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11" Type="http://schemas.openxmlformats.org/officeDocument/2006/relationships/image" Target="../media/image48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gif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BASIC: Unpacking the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10:40 am – 10:55 am</a:t>
            </a:r>
          </a:p>
        </p:txBody>
      </p:sp>
    </p:spTree>
    <p:extLst>
      <p:ext uri="{BB962C8B-B14F-4D97-AF65-F5344CB8AC3E}">
        <p14:creationId xmlns:p14="http://schemas.microsoft.com/office/powerpoint/2010/main" val="252358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224"/>
            <a:ext cx="12192000" cy="1598091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1285"/>
          <a:stretch/>
        </p:blipFill>
        <p:spPr>
          <a:xfrm>
            <a:off x="28938" y="18892"/>
            <a:ext cx="6227180" cy="46904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8315" y="457217"/>
            <a:ext cx="5413534" cy="58991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881" y="1592867"/>
            <a:ext cx="7017936" cy="5106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520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31368"/>
            <a:ext cx="6849979" cy="1325563"/>
          </a:xfrm>
        </p:spPr>
        <p:txBody>
          <a:bodyPr/>
          <a:lstStyle/>
          <a:p>
            <a:pPr lvl="0"/>
            <a:r>
              <a:rPr lang="en-US" dirty="0"/>
              <a:t>Data systems &amp; team capacity to review and evaluate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4448538" cy="4351338"/>
          </a:xfrm>
        </p:spPr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Coordinate with HIT to develop EMR data structure including collection and reporting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846" y="2047792"/>
            <a:ext cx="5158625" cy="3735764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sp>
        <p:nvSpPr>
          <p:cNvPr id="8" name="Rounded Rectangle 7"/>
          <p:cNvSpPr/>
          <p:nvPr/>
        </p:nvSpPr>
        <p:spPr>
          <a:xfrm>
            <a:off x="5625296" y="1770385"/>
            <a:ext cx="3418619" cy="831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Review Dr. Patrick Lyon’s webinar on Leveraging your EMR</a:t>
            </a:r>
          </a:p>
        </p:txBody>
      </p:sp>
    </p:spTree>
    <p:extLst>
      <p:ext uri="{BB962C8B-B14F-4D97-AF65-F5344CB8AC3E}">
        <p14:creationId xmlns:p14="http://schemas.microsoft.com/office/powerpoint/2010/main" val="203966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646" y="1498182"/>
            <a:ext cx="3929554" cy="45174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2619"/>
            <a:ext cx="6849979" cy="1325563"/>
          </a:xfrm>
        </p:spPr>
        <p:txBody>
          <a:bodyPr/>
          <a:lstStyle/>
          <a:p>
            <a:pPr lvl="0"/>
            <a:r>
              <a:rPr lang="en-US" dirty="0"/>
              <a:t>Data systems &amp; team capacity to review and evaluate data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4134326" cy="4351338"/>
          </a:xfrm>
        </p:spPr>
        <p:txBody>
          <a:bodyPr/>
          <a:lstStyle/>
          <a:p>
            <a:pPr lvl="0"/>
            <a:r>
              <a:rPr lang="en-US" dirty="0"/>
              <a:t>Submit/Analyze monthly hospital and newborn data into ILPQC Data System </a:t>
            </a:r>
          </a:p>
          <a:p>
            <a:pPr lvl="0"/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Track progress to key improvement goals and identify priority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510" y="3194138"/>
            <a:ext cx="1822359" cy="5627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8279"/>
          <a:stretch/>
        </p:blipFill>
        <p:spPr>
          <a:xfrm>
            <a:off x="8148577" y="2154968"/>
            <a:ext cx="3852441" cy="45665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9065437" y="1996915"/>
            <a:ext cx="3045995" cy="31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Monthly Newborn Data Form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19442" y="1354756"/>
            <a:ext cx="3045995" cy="379566"/>
          </a:xfrm>
          <a:prstGeom prst="roundRect">
            <a:avLst/>
          </a:prstGeom>
          <a:solidFill>
            <a:srgbClr val="E673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Monthly Hospital Data Form</a:t>
            </a:r>
          </a:p>
        </p:txBody>
      </p:sp>
    </p:spTree>
    <p:extLst>
      <p:ext uri="{BB962C8B-B14F-4D97-AF65-F5344CB8AC3E}">
        <p14:creationId xmlns:p14="http://schemas.microsoft.com/office/powerpoint/2010/main" val="2820412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65125"/>
            <a:ext cx="8229600" cy="1325563"/>
          </a:xfrm>
        </p:spPr>
        <p:txBody>
          <a:bodyPr/>
          <a:lstStyle/>
          <a:p>
            <a:pPr lvl="0"/>
            <a:r>
              <a:rPr lang="en-US" dirty="0"/>
              <a:t>Build capacity to effectively share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3684608" cy="4351338"/>
          </a:xfrm>
        </p:spPr>
        <p:txBody>
          <a:bodyPr/>
          <a:lstStyle/>
          <a:p>
            <a:pPr lvl="0"/>
            <a:r>
              <a:rPr lang="en-US" dirty="0"/>
              <a:t>Display the hospital and newborn data in a meaningful way for various stakeholders</a:t>
            </a:r>
          </a:p>
          <a:p>
            <a:pPr lvl="0"/>
            <a:endParaRPr lang="en-US" dirty="0"/>
          </a:p>
          <a:p>
            <a:pPr lvl="0"/>
            <a:r>
              <a:rPr lang="en-US" b="1" u="sng" dirty="0"/>
              <a:t>COMING SOON:</a:t>
            </a:r>
          </a:p>
          <a:p>
            <a:pPr lvl="1"/>
            <a:r>
              <a:rPr lang="en-US" dirty="0"/>
              <a:t>BASIC Dashboard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24400" y="1585732"/>
            <a:ext cx="7336420" cy="52722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43" y="4449318"/>
            <a:ext cx="7051906" cy="22721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743" y="1690688"/>
            <a:ext cx="7051906" cy="297924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542116" y="2499143"/>
            <a:ext cx="3152173" cy="11672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 Dashboard from Promoting Vaginal Birth Initiative</a:t>
            </a:r>
          </a:p>
        </p:txBody>
      </p:sp>
    </p:spTree>
    <p:extLst>
      <p:ext uri="{BB962C8B-B14F-4D97-AF65-F5344CB8AC3E}">
        <p14:creationId xmlns:p14="http://schemas.microsoft.com/office/powerpoint/2010/main" val="320663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875" y="200861"/>
            <a:ext cx="7259052" cy="1325563"/>
          </a:xfrm>
        </p:spPr>
        <p:txBody>
          <a:bodyPr/>
          <a:lstStyle/>
          <a:p>
            <a:pPr lvl="0"/>
            <a:r>
              <a:rPr lang="en-US" dirty="0"/>
              <a:t>Capacity building for antibiotic stewardship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Build an interdisciplinary clinical antibiotic stewardship team to include representatives from ID, Pharmacy, Microbiology</a:t>
            </a:r>
          </a:p>
          <a:p>
            <a:pPr lvl="0"/>
            <a:r>
              <a:rPr lang="en-US" dirty="0"/>
              <a:t>Foster clinical leadership commitment</a:t>
            </a:r>
          </a:p>
          <a:p>
            <a:pPr lvl="0"/>
            <a:r>
              <a:rPr lang="en-US" dirty="0"/>
              <a:t>Identify evidence based best practices</a:t>
            </a:r>
          </a:p>
          <a:p>
            <a:pPr lvl="0"/>
            <a:r>
              <a:rPr lang="en-US" dirty="0"/>
              <a:t>Review metrics and benchmarks regularly</a:t>
            </a:r>
          </a:p>
          <a:p>
            <a:pPr lvl="0"/>
            <a:r>
              <a:rPr lang="en-US" dirty="0"/>
              <a:t>Develop a structure of accountability with feedback and compliance monitoring</a:t>
            </a:r>
          </a:p>
          <a:p>
            <a:pPr lvl="0"/>
            <a:r>
              <a:rPr lang="en-US" dirty="0"/>
              <a:t>Disseminate nursing/provider/physician education</a:t>
            </a:r>
          </a:p>
          <a:p>
            <a:pPr lvl="0"/>
            <a:r>
              <a:rPr lang="en-US" dirty="0"/>
              <a:t>Use EMR clinical decision support to provide optimal care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9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9920" y="239459"/>
            <a:ext cx="5268852" cy="64820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041985" y="1956122"/>
            <a:ext cx="4548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BASIC Grand Rounds (coming this summer)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Nursing Education Resources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71104" y="6089710"/>
            <a:ext cx="2106592" cy="6317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BASIC One-pager</a:t>
            </a:r>
          </a:p>
        </p:txBody>
      </p:sp>
    </p:spTree>
    <p:extLst>
      <p:ext uri="{BB962C8B-B14F-4D97-AF65-F5344CB8AC3E}">
        <p14:creationId xmlns:p14="http://schemas.microsoft.com/office/powerpoint/2010/main" val="2633953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Timely and Appropriate Initiation of Antibiotics</a:t>
            </a:r>
          </a:p>
        </p:txBody>
      </p:sp>
    </p:spTree>
    <p:extLst>
      <p:ext uri="{BB962C8B-B14F-4D97-AF65-F5344CB8AC3E}">
        <p14:creationId xmlns:p14="http://schemas.microsoft.com/office/powerpoint/2010/main" val="2410851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Timely Initiation of Antibiotics: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99088"/>
            <a:ext cx="10972800" cy="4351338"/>
          </a:xfrm>
        </p:spPr>
        <p:txBody>
          <a:bodyPr/>
          <a:lstStyle/>
          <a:p>
            <a:pPr lvl="0"/>
            <a:r>
              <a:rPr lang="en-US" dirty="0"/>
              <a:t>Facilitate OB to </a:t>
            </a:r>
            <a:r>
              <a:rPr lang="en-US" dirty="0" err="1"/>
              <a:t>Peds</a:t>
            </a:r>
            <a:r>
              <a:rPr lang="en-US" dirty="0"/>
              <a:t> communication</a:t>
            </a:r>
          </a:p>
          <a:p>
            <a:pPr lvl="0"/>
            <a:r>
              <a:rPr lang="en-US" dirty="0"/>
              <a:t>Apply EOS risk assessment</a:t>
            </a:r>
          </a:p>
          <a:p>
            <a:pPr lvl="0"/>
            <a:r>
              <a:rPr lang="en-US" dirty="0"/>
              <a:t>Facilitate PP to </a:t>
            </a:r>
            <a:r>
              <a:rPr lang="en-US" dirty="0" err="1"/>
              <a:t>Peds</a:t>
            </a:r>
            <a:r>
              <a:rPr lang="en-US" dirty="0"/>
              <a:t> communication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833" y="1690688"/>
            <a:ext cx="3885567" cy="50123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527" y="3348409"/>
            <a:ext cx="5965157" cy="33730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1539497" y="6217851"/>
            <a:ext cx="5196970" cy="4441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AAP Recommended Risk Assessment Tools- 3 Types</a:t>
            </a:r>
          </a:p>
        </p:txBody>
      </p:sp>
    </p:spTree>
    <p:extLst>
      <p:ext uri="{BB962C8B-B14F-4D97-AF65-F5344CB8AC3E}">
        <p14:creationId xmlns:p14="http://schemas.microsoft.com/office/powerpoint/2010/main" val="2080480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initiation of antibiotics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4823929" cy="4351338"/>
          </a:xfrm>
        </p:spPr>
        <p:txBody>
          <a:bodyPr/>
          <a:lstStyle/>
          <a:p>
            <a:pPr lvl="0"/>
            <a:r>
              <a:rPr lang="en-US" dirty="0"/>
              <a:t>Ensure optimal blood culture draw process (right volume)</a:t>
            </a:r>
          </a:p>
          <a:p>
            <a:pPr lvl="0"/>
            <a:r>
              <a:rPr lang="en-US" dirty="0"/>
              <a:t>Select appropriate antibiotic, dose and interval</a:t>
            </a:r>
          </a:p>
          <a:p>
            <a:r>
              <a:rPr lang="en-US" dirty="0"/>
              <a:t>Operationalize serial assessments &amp; process to identify change in newborn clinical status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349" y="2159541"/>
            <a:ext cx="5397558" cy="40174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5208608" y="1200727"/>
            <a:ext cx="4317358" cy="1201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Norwegian American Hospital (Humboldt Park Health) Example Newborn Sepsis Screen and Management </a:t>
            </a:r>
          </a:p>
        </p:txBody>
      </p:sp>
    </p:spTree>
    <p:extLst>
      <p:ext uri="{BB962C8B-B14F-4D97-AF65-F5344CB8AC3E}">
        <p14:creationId xmlns:p14="http://schemas.microsoft.com/office/powerpoint/2010/main" val="86548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6683"/>
            <a:ext cx="731921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Resources for Implementation of Standardized Risk Assessment for ≥ 35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813" y="1586904"/>
            <a:ext cx="3638002" cy="52111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149" y="1626013"/>
            <a:ext cx="3963685" cy="50547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ounded Rectangle 10"/>
          <p:cNvSpPr/>
          <p:nvPr/>
        </p:nvSpPr>
        <p:spPr>
          <a:xfrm>
            <a:off x="2801434" y="6152390"/>
            <a:ext cx="2812594" cy="705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/>
              <a:t>Kaiser Calculator Integration Check Tool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756999" y="5943657"/>
            <a:ext cx="2719754" cy="869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/>
              <a:t>Publication to support EMR integration </a:t>
            </a:r>
          </a:p>
        </p:txBody>
      </p:sp>
    </p:spTree>
    <p:extLst>
      <p:ext uri="{BB962C8B-B14F-4D97-AF65-F5344CB8AC3E}">
        <p14:creationId xmlns:p14="http://schemas.microsoft.com/office/powerpoint/2010/main" val="110686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9622"/>
            <a:ext cx="10972800" cy="1325563"/>
          </a:xfrm>
        </p:spPr>
        <p:txBody>
          <a:bodyPr/>
          <a:lstStyle/>
          <a:p>
            <a:r>
              <a:rPr lang="en-US"/>
              <a:t>What is a toolkit?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What is a toolkit?</a:t>
            </a:r>
          </a:p>
          <a:p>
            <a:pPr lvl="1"/>
            <a:r>
              <a:rPr lang="en-US" dirty="0"/>
              <a:t>A toolkit is a living document based on national and local best practices </a:t>
            </a:r>
          </a:p>
          <a:p>
            <a:r>
              <a:rPr lang="en-US" dirty="0"/>
              <a:t>What is in a toolkit?</a:t>
            </a:r>
          </a:p>
          <a:p>
            <a:pPr lvl="1"/>
            <a:r>
              <a:rPr lang="en-US" dirty="0"/>
              <a:t>Example protocols</a:t>
            </a:r>
          </a:p>
          <a:p>
            <a:pPr lvl="1"/>
            <a:r>
              <a:rPr lang="en-US" dirty="0"/>
              <a:t>Workflows</a:t>
            </a:r>
          </a:p>
          <a:p>
            <a:pPr lvl="1"/>
            <a:r>
              <a:rPr lang="en-US" dirty="0"/>
              <a:t>Policies</a:t>
            </a:r>
          </a:p>
          <a:p>
            <a:pPr lvl="1"/>
            <a:r>
              <a:rPr lang="en-US" dirty="0"/>
              <a:t>QI resources</a:t>
            </a:r>
          </a:p>
          <a:p>
            <a:r>
              <a:rPr lang="en-US" dirty="0"/>
              <a:t>How is it used?</a:t>
            </a:r>
          </a:p>
          <a:p>
            <a:pPr lvl="1"/>
            <a:r>
              <a:rPr lang="en-US" dirty="0"/>
              <a:t>Facilitate buy-in at your hospital</a:t>
            </a:r>
          </a:p>
          <a:p>
            <a:pPr lvl="1"/>
            <a:r>
              <a:rPr lang="en-US" dirty="0"/>
              <a:t>Implement systems and clinical culture change </a:t>
            </a:r>
          </a:p>
          <a:p>
            <a:pPr lvl="1"/>
            <a:r>
              <a:rPr lang="en-US" dirty="0"/>
              <a:t>Implement QI Processes</a:t>
            </a:r>
          </a:p>
          <a:p>
            <a:endParaRPr lang="en-US" dirty="0"/>
          </a:p>
        </p:txBody>
      </p:sp>
      <p:pic>
        <p:nvPicPr>
          <p:cNvPr id="8" name="Content Placeholder 7" descr="A picture containing accessory, umbrella, sport kite&#10;&#10;Description automatically generated">
            <a:extLst>
              <a:ext uri="{FF2B5EF4-FFF2-40B4-BE49-F238E27FC236}">
                <a16:creationId xmlns:a16="http://schemas.microsoft.com/office/drawing/2014/main" id="{C2D09EE1-1763-43BF-8489-688368D898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6701631" y="1825625"/>
            <a:ext cx="4351338" cy="435133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380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6683"/>
            <a:ext cx="731921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Resources for Implementation of Standardized Risk Assessment for ≥ 35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706" y="1877858"/>
            <a:ext cx="5458784" cy="4122879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6305" y="1658828"/>
            <a:ext cx="3637280" cy="45815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179891" y="5559298"/>
            <a:ext cx="3223066" cy="878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ILPQC Neonatal Early Onset-Sepsis Risk Calculator Process Flow ≥ 35 weeks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111143" y="5615641"/>
            <a:ext cx="2822293" cy="8789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FHN Example ABX Guidelines for Newborns &gt;34 weeks for EOS </a:t>
            </a:r>
          </a:p>
        </p:txBody>
      </p:sp>
    </p:spTree>
    <p:extLst>
      <p:ext uri="{BB962C8B-B14F-4D97-AF65-F5344CB8AC3E}">
        <p14:creationId xmlns:p14="http://schemas.microsoft.com/office/powerpoint/2010/main" val="3936386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6683"/>
            <a:ext cx="7319211" cy="1325563"/>
          </a:xfrm>
        </p:spPr>
        <p:txBody>
          <a:bodyPr>
            <a:normAutofit/>
          </a:bodyPr>
          <a:lstStyle/>
          <a:p>
            <a:r>
              <a:rPr lang="en-US" sz="3200" dirty="0"/>
              <a:t>Resources for Implementation of Standardized Risk Assessment for &lt;35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09344" y="2401728"/>
            <a:ext cx="8319831" cy="38008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608832" y="1568849"/>
            <a:ext cx="4098956" cy="6482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AAP Risk Assessment Workflow</a:t>
            </a:r>
          </a:p>
        </p:txBody>
      </p:sp>
    </p:spTree>
    <p:extLst>
      <p:ext uri="{BB962C8B-B14F-4D97-AF65-F5344CB8AC3E}">
        <p14:creationId xmlns:p14="http://schemas.microsoft.com/office/powerpoint/2010/main" val="1599762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Appropriate Administration and De-escalation</a:t>
            </a:r>
          </a:p>
        </p:txBody>
      </p:sp>
    </p:spTree>
    <p:extLst>
      <p:ext uri="{BB962C8B-B14F-4D97-AF65-F5344CB8AC3E}">
        <p14:creationId xmlns:p14="http://schemas.microsoft.com/office/powerpoint/2010/main" val="1015032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administration of antibiotics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Foster family education and partnership</a:t>
            </a:r>
          </a:p>
          <a:p>
            <a:pPr lvl="1"/>
            <a:r>
              <a:rPr lang="en-US" dirty="0"/>
              <a:t>Patient education video with flyer coming early Summer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92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Appropriate de-escalation of antibiotics: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5625"/>
            <a:ext cx="6126866" cy="4351338"/>
          </a:xfrm>
        </p:spPr>
        <p:txBody>
          <a:bodyPr/>
          <a:lstStyle/>
          <a:p>
            <a:pPr lvl="0"/>
            <a:r>
              <a:rPr lang="en-US" sz="2000" dirty="0"/>
              <a:t>Understand microbiology lab workflow &amp; blood culture results communication</a:t>
            </a:r>
          </a:p>
          <a:p>
            <a:pPr lvl="0"/>
            <a:r>
              <a:rPr lang="en-US" sz="2000" dirty="0"/>
              <a:t>Reevaluate antibiotic appropriateness (antibiotic discussion/time out)</a:t>
            </a:r>
          </a:p>
          <a:p>
            <a:pPr lvl="0"/>
            <a:r>
              <a:rPr lang="en-US" sz="2000" dirty="0"/>
              <a:t>Implement antibiotic stop time</a:t>
            </a:r>
          </a:p>
          <a:p>
            <a:pPr lvl="0"/>
            <a:r>
              <a:rPr lang="en-US" sz="2000" dirty="0"/>
              <a:t>Disseminate culture negative sepsis education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25" y="4271058"/>
            <a:ext cx="4450016" cy="24504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5280" y="1690688"/>
            <a:ext cx="4589556" cy="499736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6623708" y="1435262"/>
            <a:ext cx="2766350" cy="740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Example Antibiotic Timeout Checklist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49483" y="4109013"/>
            <a:ext cx="2199190" cy="6366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Antibiotic time out video (PQCNC)</a:t>
            </a:r>
          </a:p>
        </p:txBody>
      </p:sp>
    </p:spTree>
    <p:extLst>
      <p:ext uri="{BB962C8B-B14F-4D97-AF65-F5344CB8AC3E}">
        <p14:creationId xmlns:p14="http://schemas.microsoft.com/office/powerpoint/2010/main" val="946403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Equitable Care Delivery: Building your capacity to identify and eliminate inequities and disparities</a:t>
            </a:r>
          </a:p>
        </p:txBody>
      </p:sp>
    </p:spTree>
    <p:extLst>
      <p:ext uri="{BB962C8B-B14F-4D97-AF65-F5344CB8AC3E}">
        <p14:creationId xmlns:p14="http://schemas.microsoft.com/office/powerpoint/2010/main" val="290193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Inequities and disparities identification: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753" y="1681393"/>
            <a:ext cx="10972800" cy="1403712"/>
          </a:xfrm>
        </p:spPr>
        <p:txBody>
          <a:bodyPr numCol="2">
            <a:normAutofit/>
          </a:bodyPr>
          <a:lstStyle/>
          <a:p>
            <a:pPr lvl="0"/>
            <a:r>
              <a:rPr lang="en-US" dirty="0"/>
              <a:t>Ensure data availability</a:t>
            </a:r>
          </a:p>
          <a:p>
            <a:pPr lvl="0"/>
            <a:r>
              <a:rPr lang="en-US" dirty="0"/>
              <a:t>Develop data reports </a:t>
            </a:r>
          </a:p>
          <a:p>
            <a:pPr lvl="0"/>
            <a:r>
              <a:rPr lang="en-US" dirty="0"/>
              <a:t>Analyze data to drive change</a:t>
            </a:r>
          </a:p>
          <a:p>
            <a:pPr lvl="0"/>
            <a:r>
              <a:rPr lang="en-US" dirty="0"/>
              <a:t>Present data to drive change</a:t>
            </a:r>
          </a:p>
          <a:p>
            <a:pPr lvl="0"/>
            <a:r>
              <a:rPr lang="en-US" dirty="0"/>
              <a:t>Foster family partnership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47" y="3507129"/>
            <a:ext cx="11173106" cy="294812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Rounded Rectangle 6"/>
          <p:cNvSpPr/>
          <p:nvPr/>
        </p:nvSpPr>
        <p:spPr>
          <a:xfrm>
            <a:off x="3975903" y="3163375"/>
            <a:ext cx="4240193" cy="784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Example Dashboard from Promoting Vaginal Birth Initiative</a:t>
            </a:r>
          </a:p>
        </p:txBody>
      </p:sp>
    </p:spTree>
    <p:extLst>
      <p:ext uri="{BB962C8B-B14F-4D97-AF65-F5344CB8AC3E}">
        <p14:creationId xmlns:p14="http://schemas.microsoft.com/office/powerpoint/2010/main" val="4036426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Inequities and disparities elimination: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Utilize standard evidence based best practice</a:t>
            </a:r>
          </a:p>
          <a:p>
            <a:pPr lvl="0"/>
            <a:r>
              <a:rPr lang="en-US" dirty="0"/>
              <a:t>Identify care variation</a:t>
            </a:r>
          </a:p>
          <a:p>
            <a:pPr lvl="0"/>
            <a:r>
              <a:rPr lang="en-US" dirty="0"/>
              <a:t>Decrease care variation</a:t>
            </a:r>
          </a:p>
          <a:p>
            <a:pPr lvl="0"/>
            <a:r>
              <a:rPr lang="en-US" dirty="0"/>
              <a:t>Communicate healthcare information in preferred language</a:t>
            </a:r>
          </a:p>
          <a:p>
            <a:pPr lvl="0"/>
            <a:r>
              <a:rPr lang="en-US" dirty="0"/>
              <a:t>Identify of family SDOH needs</a:t>
            </a:r>
          </a:p>
          <a:p>
            <a:pPr lvl="0"/>
            <a:r>
              <a:rPr lang="en-US" dirty="0"/>
              <a:t>Foster family partnership</a:t>
            </a:r>
          </a:p>
          <a:p>
            <a:pPr lvl="0"/>
            <a:r>
              <a:rPr lang="en-US" dirty="0"/>
              <a:t>Disseminate physician education</a:t>
            </a:r>
          </a:p>
          <a:p>
            <a:pPr lvl="0"/>
            <a:r>
              <a:rPr lang="en-US" dirty="0"/>
              <a:t>Disseminate nurse education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993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Now that we have reviewed the BASIC toolkit…What’s next?</a:t>
            </a:r>
          </a:p>
          <a:p>
            <a:endParaRPr lang="en-US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Meet with your QI team to discuss which tools will be useful for your team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Determine where buy-in is needed for implementing new tools or    processes/protocols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Create a 30-60-90 day implementation plan for those tools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dirty="0"/>
              <a:t>  Conduct PDSA Cycles as you implement changes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194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ILPQC QI Excellence Awards </a:t>
            </a:r>
            <a:br>
              <a:rPr lang="en-US" dirty="0"/>
            </a:br>
            <a:r>
              <a:rPr lang="en-US" dirty="0"/>
              <a:t>Virtual Storyboard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10:55 am – 11:15 am</a:t>
            </a:r>
          </a:p>
        </p:txBody>
      </p:sp>
    </p:spTree>
    <p:extLst>
      <p:ext uri="{BB962C8B-B14F-4D97-AF65-F5344CB8AC3E}">
        <p14:creationId xmlns:p14="http://schemas.microsoft.com/office/powerpoint/2010/main" val="1172099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4654"/>
            <a:ext cx="6277337" cy="1325563"/>
          </a:xfrm>
        </p:spPr>
        <p:txBody>
          <a:bodyPr/>
          <a:lstStyle/>
          <a:p>
            <a:r>
              <a:rPr lang="en-US" dirty="0"/>
              <a:t>How does a toolkit fit into your QI 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354362" y="1686811"/>
            <a:ext cx="3074895" cy="30262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32703" y="3138659"/>
            <a:ext cx="3074895" cy="30262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9959350">
            <a:off x="6681514" y="2180224"/>
            <a:ext cx="2119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Collaborative Learning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51564" y="4878028"/>
            <a:ext cx="2119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Rapid Response Data</a:t>
            </a:r>
          </a:p>
        </p:txBody>
      </p:sp>
      <p:sp>
        <p:nvSpPr>
          <p:cNvPr id="12" name="TextBox 11"/>
          <p:cNvSpPr txBox="1"/>
          <p:nvPr/>
        </p:nvSpPr>
        <p:spPr>
          <a:xfrm rot="2262192">
            <a:off x="9464495" y="2516744"/>
            <a:ext cx="2119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QI</a:t>
            </a:r>
            <a:r>
              <a:rPr lang="en-US" dirty="0"/>
              <a:t> </a:t>
            </a:r>
            <a:r>
              <a:rPr lang="en-US" sz="2400" dirty="0"/>
              <a:t>Support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52" y="2402006"/>
            <a:ext cx="5152506" cy="323801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15382" y="3287790"/>
            <a:ext cx="1164747" cy="58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Toolkit</a:t>
            </a:r>
          </a:p>
        </p:txBody>
      </p:sp>
      <p:sp>
        <p:nvSpPr>
          <p:cNvPr id="9" name="Oval 8"/>
          <p:cNvSpPr/>
          <p:nvPr/>
        </p:nvSpPr>
        <p:spPr>
          <a:xfrm>
            <a:off x="6742511" y="1717196"/>
            <a:ext cx="3074895" cy="30262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50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5431"/>
            <a:ext cx="7469529" cy="1325563"/>
          </a:xfrm>
          <a:noFill/>
        </p:spPr>
        <p:txBody>
          <a:bodyPr/>
          <a:lstStyle/>
          <a:p>
            <a:r>
              <a:rPr lang="en-US" dirty="0"/>
              <a:t>Recognizing QI Excellence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/>
        </p:nvGraphicFramePr>
        <p:xfrm>
          <a:off x="1147010" y="2526248"/>
          <a:ext cx="9889958" cy="3377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609600" y="1600994"/>
            <a:ext cx="4510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 Medium" panose="020F0502020204030203" pitchFamily="34" charset="0"/>
                <a:cs typeface="Lato Medium" panose="020F0502020204030203" pitchFamily="34" charset="0"/>
              </a:rPr>
              <a:t>10:55 am – 11:15 am</a:t>
            </a:r>
          </a:p>
        </p:txBody>
      </p:sp>
    </p:spTree>
    <p:extLst>
      <p:ext uri="{BB962C8B-B14F-4D97-AF65-F5344CB8AC3E}">
        <p14:creationId xmlns:p14="http://schemas.microsoft.com/office/powerpoint/2010/main" val="2600992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796834" y="2105295"/>
            <a:ext cx="10903132" cy="4070916"/>
          </a:xfrm>
        </p:spPr>
        <p:txBody>
          <a:bodyPr>
            <a:normAutofit/>
          </a:bodyPr>
          <a:lstStyle/>
          <a:p>
            <a:pPr>
              <a:buClr>
                <a:srgbClr val="F58466"/>
              </a:buClr>
            </a:pPr>
            <a:r>
              <a:rPr lang="en-US" sz="2800" dirty="0"/>
              <a:t>If your hospital is recognized, please use the chat box to celebrate your team members! </a:t>
            </a:r>
          </a:p>
          <a:p>
            <a:pPr>
              <a:buClr>
                <a:srgbClr val="F58466"/>
              </a:buClr>
            </a:pPr>
            <a:r>
              <a:rPr lang="en-US" sz="2800" dirty="0"/>
              <a:t>Everyone please help us celebrate our award winners, CONGRATULATIONS!  </a:t>
            </a:r>
          </a:p>
          <a:p>
            <a:pPr>
              <a:buClr>
                <a:srgbClr val="F58466"/>
              </a:buClr>
            </a:pPr>
            <a:r>
              <a:rPr lang="en-US" sz="2800" dirty="0"/>
              <a:t>ILPQC will follow up with award winners to request contact &amp; shipping information to send awards</a:t>
            </a:r>
          </a:p>
          <a:p>
            <a:pPr>
              <a:buClr>
                <a:srgbClr val="F58466"/>
              </a:buClr>
            </a:pPr>
            <a:r>
              <a:rPr lang="en-US" sz="2800" dirty="0"/>
              <a:t>If you have any questions, comments, or concerns about your award status, please email </a:t>
            </a:r>
            <a:r>
              <a:rPr lang="en-US" sz="2800" dirty="0">
                <a:hlinkClick r:id="rId3"/>
              </a:rPr>
              <a:t>Dweiss@northshore.org</a:t>
            </a:r>
            <a:r>
              <a:rPr lang="en-US" sz="2800" dirty="0"/>
              <a:t> or </a:t>
            </a:r>
            <a:r>
              <a:rPr lang="en-US" sz="2800" dirty="0">
                <a:hlinkClick r:id="rId4"/>
              </a:rPr>
              <a:t>info@ilpqc.org</a:t>
            </a:r>
            <a:r>
              <a:rPr lang="en-US" sz="2800" dirty="0"/>
              <a:t>  </a:t>
            </a:r>
          </a:p>
          <a:p>
            <a:pPr marL="0" indent="0">
              <a:buClr>
                <a:srgbClr val="F58466"/>
              </a:buClr>
              <a:buNone/>
            </a:pP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716F31-B5B6-4EA8-8850-B447F0C79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892" y="311467"/>
            <a:ext cx="800100" cy="11841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1224" y="311467"/>
            <a:ext cx="7469529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+mj-lt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 Medium" panose="020F0502020204030203" pitchFamily="34" charset="0"/>
                <a:cs typeface="Lato Medium" panose="020F0502020204030203" pitchFamily="34" charset="0"/>
              </a:rPr>
              <a:t>ILPQC QI Awards</a:t>
            </a:r>
          </a:p>
        </p:txBody>
      </p:sp>
    </p:spTree>
    <p:extLst>
      <p:ext uri="{BB962C8B-B14F-4D97-AF65-F5344CB8AC3E}">
        <p14:creationId xmlns:p14="http://schemas.microsoft.com/office/powerpoint/2010/main" val="2716568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455FB-3529-4B4D-94D5-33BED05F94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EFC59-911A-4B97-9844-F391104E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4F5CB5-1459-4454-BBDA-5A8D757DAB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972800" cy="1325563"/>
          </a:xfrm>
        </p:spPr>
        <p:txBody>
          <a:bodyPr/>
          <a:lstStyle/>
          <a:p>
            <a:r>
              <a:rPr lang="en-US" dirty="0"/>
              <a:t>Red Carpet Awards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CB7F50-E8C4-4F0C-939F-855BC926E02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631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Team Storyboard Session &amp; Lunch Break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11:15am – 12:30pm</a:t>
            </a:r>
          </a:p>
        </p:txBody>
      </p:sp>
    </p:spTree>
    <p:extLst>
      <p:ext uri="{BB962C8B-B14F-4D97-AF65-F5344CB8AC3E}">
        <p14:creationId xmlns:p14="http://schemas.microsoft.com/office/powerpoint/2010/main" val="678370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AE006-12A1-4AC6-B189-2512EF356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789" y="1749347"/>
            <a:ext cx="5334000" cy="4525963"/>
          </a:xfrm>
        </p:spPr>
        <p:txBody>
          <a:bodyPr>
            <a:noAutofit/>
          </a:bodyPr>
          <a:lstStyle/>
          <a:p>
            <a:r>
              <a:rPr lang="en-US" sz="2200" dirty="0"/>
              <a:t>Advocate Sherman Hospital</a:t>
            </a:r>
          </a:p>
          <a:p>
            <a:r>
              <a:rPr lang="en-US" sz="2200" dirty="0"/>
              <a:t>AMITA Resurrection Medical Center</a:t>
            </a:r>
          </a:p>
          <a:p>
            <a:r>
              <a:rPr lang="en-US" sz="2200" dirty="0"/>
              <a:t>Advocate Lutheran General /Advocate Children’s</a:t>
            </a:r>
          </a:p>
          <a:p>
            <a:r>
              <a:rPr lang="en-US" sz="2200" dirty="0"/>
              <a:t>FHN</a:t>
            </a:r>
          </a:p>
          <a:p>
            <a:r>
              <a:rPr lang="en-US" sz="2200" dirty="0"/>
              <a:t>Loyola University Medical Center</a:t>
            </a:r>
          </a:p>
          <a:p>
            <a:r>
              <a:rPr lang="en-US" sz="2200" dirty="0" err="1"/>
              <a:t>MacNeal</a:t>
            </a:r>
            <a:endParaRPr lang="en-US" sz="2200" dirty="0"/>
          </a:p>
          <a:p>
            <a:r>
              <a:rPr lang="en-US" sz="2200" dirty="0"/>
              <a:t>Memorial Hospital Shiloh</a:t>
            </a:r>
          </a:p>
          <a:p>
            <a:r>
              <a:rPr lang="en-US" sz="2200" dirty="0"/>
              <a:t>Memorial Medical Center</a:t>
            </a:r>
          </a:p>
          <a:p>
            <a:r>
              <a:rPr lang="en-US" sz="2200" dirty="0"/>
              <a:t>Northwest Community Hospital</a:t>
            </a:r>
          </a:p>
          <a:p>
            <a:r>
              <a:rPr lang="en-US" sz="2200" dirty="0"/>
              <a:t>NM McHenry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27406-5B58-4CE2-943D-50D5C477CA6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FB3707-9EBE-4F61-9602-1846D1F9C0E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67AE006-12A1-4AC6-B189-2512EF356A71}"/>
              </a:ext>
            </a:extLst>
          </p:cNvPr>
          <p:cNvSpPr txBox="1">
            <a:spLocks/>
          </p:cNvSpPr>
          <p:nvPr/>
        </p:nvSpPr>
        <p:spPr>
          <a:xfrm>
            <a:off x="6025364" y="1652700"/>
            <a:ext cx="6166636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NM Lake Forest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OSF Little Company of Mary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Palos Hospital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Riverside Hospital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Rush Copley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Rush University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Saint Alexius Medical Center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OSF St. Francis/Children’s Hospital of Illinois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Memorial Hospital of Carbondale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AMITA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Alexian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 Brothers Medical Center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668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Lato" panose="020F0502020204030203" pitchFamily="34" charset="0"/>
                <a:cs typeface="Lato" panose="020F0502020204030203" pitchFamily="34" charset="0"/>
              </a:rPr>
              <a:t>HSHS St. John’s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48789" y="332014"/>
            <a:ext cx="8229600" cy="1143000"/>
          </a:xfrm>
          <a:noFill/>
        </p:spPr>
        <p:txBody>
          <a:bodyPr/>
          <a:lstStyle/>
          <a:p>
            <a:r>
              <a:rPr lang="en-US" dirty="0"/>
              <a:t>Thank you to all who shared Storyboards </a:t>
            </a:r>
          </a:p>
        </p:txBody>
      </p:sp>
    </p:spTree>
    <p:extLst>
      <p:ext uri="{BB962C8B-B14F-4D97-AF65-F5344CB8AC3E}">
        <p14:creationId xmlns:p14="http://schemas.microsoft.com/office/powerpoint/2010/main" val="21385721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413"/>
            <a:ext cx="7469529" cy="1325563"/>
          </a:xfrm>
          <a:noFill/>
        </p:spPr>
        <p:txBody>
          <a:bodyPr/>
          <a:lstStyle/>
          <a:p>
            <a:r>
              <a:rPr lang="en-US" dirty="0"/>
              <a:t>Storyboards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731" y="1938885"/>
            <a:ext cx="5920450" cy="44862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The winners of the QI Coffee and Donuts are…..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713" y="2408528"/>
            <a:ext cx="2461073" cy="2331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5"/>
          <a:stretch/>
        </p:blipFill>
        <p:spPr>
          <a:xfrm rot="516203">
            <a:off x="9408319" y="2408528"/>
            <a:ext cx="2174081" cy="3383573"/>
          </a:xfrm>
          <a:prstGeom prst="rect">
            <a:avLst/>
          </a:prstGeom>
        </p:spPr>
      </p:pic>
      <p:sp>
        <p:nvSpPr>
          <p:cNvPr id="11" name="Horizontal Scroll 10"/>
          <p:cNvSpPr/>
          <p:nvPr/>
        </p:nvSpPr>
        <p:spPr>
          <a:xfrm>
            <a:off x="609600" y="2708476"/>
            <a:ext cx="5521234" cy="3498965"/>
          </a:xfrm>
          <a:prstGeom prst="horizontalScroll">
            <a:avLst/>
          </a:prstGeom>
          <a:solidFill>
            <a:srgbClr val="F583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Riverside Medical Center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OSF Little Company of Mary Hospital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OSF St. Francis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24620254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59DE18C-71C1-2F42-BCE2-4B2D7D1C6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Neonatal Storyboards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/>
              <a:t>Who: All participants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/>
          </a:p>
          <a:p>
            <a:pPr>
              <a:spcBef>
                <a:spcPts val="0"/>
              </a:spcBef>
            </a:pPr>
            <a:r>
              <a:rPr lang="en-US" sz="2000"/>
              <a:t>What: Neonatal Storyboards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/>
          </a:p>
          <a:p>
            <a:pPr>
              <a:spcBef>
                <a:spcPts val="0"/>
              </a:spcBef>
            </a:pPr>
            <a:r>
              <a:rPr lang="en-US" sz="2000"/>
              <a:t>Where: There are two ways</a:t>
            </a:r>
          </a:p>
          <a:p>
            <a:pPr lvl="1">
              <a:spcBef>
                <a:spcPts val="0"/>
              </a:spcBef>
            </a:pPr>
            <a:r>
              <a:rPr lang="en-US"/>
              <a:t>Neo Face to Face link in your conference registration email</a:t>
            </a:r>
          </a:p>
          <a:p>
            <a:pPr lvl="1">
              <a:spcBef>
                <a:spcPts val="0"/>
              </a:spcBef>
            </a:pPr>
            <a:r>
              <a:rPr lang="en-US"/>
              <a:t>Face to Face button on ilpcq.org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/>
          </a:p>
          <a:p>
            <a:pPr marL="0" indent="0">
              <a:spcBef>
                <a:spcPts val="0"/>
              </a:spcBef>
              <a:buNone/>
            </a:pPr>
            <a:endParaRPr lang="en-US" sz="2000"/>
          </a:p>
          <a:p>
            <a:pPr>
              <a:spcBef>
                <a:spcPts val="0"/>
              </a:spcBef>
            </a:pPr>
            <a:r>
              <a:rPr lang="en-US" sz="2000">
                <a:ea typeface="Lato"/>
                <a:cs typeface="Lato"/>
              </a:rPr>
              <a:t>When: Storyboard Lunch session from 11:15 - 12:30 pm</a:t>
            </a:r>
          </a:p>
          <a:p>
            <a:pPr>
              <a:spcBef>
                <a:spcPts val="0"/>
              </a:spcBef>
            </a:pPr>
            <a:endParaRPr lang="en-US" sz="2000"/>
          </a:p>
          <a:p>
            <a:pPr>
              <a:spcBef>
                <a:spcPts val="0"/>
              </a:spcBef>
            </a:pPr>
            <a:r>
              <a:rPr lang="en-US" sz="2000"/>
              <a:t>Why: Collaboration and exchange of ideas – Share your excellent work across the state!</a:t>
            </a:r>
          </a:p>
          <a:p>
            <a:pPr>
              <a:spcBef>
                <a:spcPts val="0"/>
              </a:spcBef>
            </a:pPr>
            <a:endParaRPr lang="en-US" sz="2000"/>
          </a:p>
          <a:p>
            <a:pPr>
              <a:spcBef>
                <a:spcPts val="0"/>
              </a:spcBef>
            </a:pPr>
            <a:endParaRPr lang="en-US" sz="2000"/>
          </a:p>
          <a:p>
            <a:endParaRPr lang="en-US" sz="200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94DAE6-0B5D-475A-A10D-B8398918A43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Visit the ILPQC OB/Neonatal</a:t>
            </a:r>
          </a:p>
          <a:p>
            <a:pPr marL="0" indent="0">
              <a:buNone/>
            </a:pPr>
            <a:r>
              <a:rPr lang="en-US" dirty="0"/>
              <a:t>Storyboards to check out</a:t>
            </a:r>
          </a:p>
          <a:p>
            <a:pPr marL="0" indent="0">
              <a:buNone/>
            </a:pPr>
            <a:r>
              <a:rPr lang="en-US" dirty="0"/>
              <a:t>other hospital’s strategies for</a:t>
            </a:r>
          </a:p>
          <a:p>
            <a:pPr marL="0" indent="0">
              <a:buNone/>
            </a:pPr>
            <a:r>
              <a:rPr lang="en-US" dirty="0"/>
              <a:t>success and lessons learned</a:t>
            </a:r>
          </a:p>
          <a:p>
            <a:pPr marL="0" indent="0">
              <a:buNone/>
            </a:pPr>
            <a:r>
              <a:rPr lang="en-US" dirty="0"/>
              <a:t>from their QI initiatives.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</p:spTree>
    <p:extLst>
      <p:ext uri="{BB962C8B-B14F-4D97-AF65-F5344CB8AC3E}">
        <p14:creationId xmlns:p14="http://schemas.microsoft.com/office/powerpoint/2010/main" val="3160549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5F67B-4C07-0745-B4D7-59F09E53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4784796" cy="13308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Storyboard Raffle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D9C4-F027-7646-AE60-56DFCDAC3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450" y="2008414"/>
            <a:ext cx="5693919" cy="4307182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ea typeface="+mn-ea"/>
                <a:cs typeface="+mn-cs"/>
              </a:rPr>
              <a:t>How to win: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ea typeface="+mn-ea"/>
              <a:cs typeface="+mn-cs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ea typeface="+mn-ea"/>
                <a:cs typeface="+mn-cs"/>
              </a:rPr>
              <a:t>Review the storyboards on the ILPQC Neo Face to Face website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000" dirty="0">
              <a:ea typeface="+mn-ea"/>
              <a:cs typeface="+mn-cs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ea typeface="+mn-ea"/>
                <a:cs typeface="+mn-cs"/>
              </a:rPr>
              <a:t>Complete the Stealing Shamelessly / Sharing Seamlessly online form (available in your email or on the event website)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000" dirty="0">
              <a:ea typeface="+mn-ea"/>
              <a:cs typeface="+mn-cs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ea typeface="+mn-ea"/>
                <a:cs typeface="+mn-cs"/>
              </a:rPr>
              <a:t>Attend the Wrap-up session from 2:45 - 3:00 pm 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sz="2000" dirty="0">
              <a:ea typeface="+mn-ea"/>
              <a:cs typeface="+mn-cs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ea typeface="+mn-ea"/>
                <a:cs typeface="+mn-cs"/>
              </a:rPr>
              <a:t>Winners </a:t>
            </a:r>
            <a:r>
              <a:rPr lang="en-US" sz="2000" b="1" dirty="0">
                <a:ea typeface="+mn-ea"/>
                <a:cs typeface="+mn-cs"/>
              </a:rPr>
              <a:t>must be present </a:t>
            </a:r>
            <a:r>
              <a:rPr lang="en-US" sz="2000" dirty="0">
                <a:ea typeface="+mn-ea"/>
                <a:cs typeface="+mn-cs"/>
              </a:rPr>
              <a:t>to win one of 3 prizes</a:t>
            </a: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ea typeface="+mn-ea"/>
              <a:cs typeface="+mn-cs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2000" dirty="0">
              <a:ea typeface="+mn-ea"/>
              <a:cs typeface="+mn-cs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000" dirty="0">
                <a:ea typeface="+mn-ea"/>
                <a:cs typeface="+mn-cs"/>
              </a:rPr>
              <a:t>If a specific storyboard sparks your interest and you want to connect to a hospital to learn more about their work, email </a:t>
            </a:r>
            <a:r>
              <a:rPr lang="en-US" sz="2000" dirty="0">
                <a:ea typeface="+mn-ea"/>
                <a:cs typeface="+mn-cs"/>
                <a:hlinkClick r:id="rId3"/>
              </a:rPr>
              <a:t>info@ilpqc.org</a:t>
            </a:r>
            <a:r>
              <a:rPr lang="en-US" sz="2000" dirty="0">
                <a:ea typeface="+mn-ea"/>
                <a:cs typeface="+mn-cs"/>
              </a:rPr>
              <a:t> and we’ll facilitate a warm hand off</a:t>
            </a:r>
          </a:p>
          <a:p>
            <a:endParaRPr lang="en-US" sz="2000" dirty="0">
              <a:ea typeface="+mn-ea"/>
              <a:cs typeface="+mn-cs"/>
            </a:endParaRPr>
          </a:p>
        </p:txBody>
      </p:sp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B9D383-731A-DD48-8318-E96321AFD1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920" y="717012"/>
            <a:ext cx="4425029" cy="544619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710A7-ADDE-BE4D-96F3-173D6BFC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D2FDB-49E7-804E-AF7F-5D1F49384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45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B592655B-1A89-4A5F-B313-F40908B36E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066800"/>
            <a:ext cx="12168862" cy="471543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48787-B7FB-4BC2-8E61-1D63AAD7A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0B17C-43B3-4880-8944-C73DF8044D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82572F4-A9F0-41BD-AEA4-BDEDE21AD5CA}"/>
              </a:ext>
            </a:extLst>
          </p:cNvPr>
          <p:cNvSpPr/>
          <p:nvPr/>
        </p:nvSpPr>
        <p:spPr>
          <a:xfrm>
            <a:off x="4236123" y="2205561"/>
            <a:ext cx="3473524" cy="48768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804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82C89E-18B5-4051-A335-3F2849FB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88" y="413439"/>
            <a:ext cx="3410712" cy="1106424"/>
          </a:xfrm>
        </p:spPr>
        <p:txBody>
          <a:bodyPr>
            <a:normAutofit/>
          </a:bodyPr>
          <a:lstStyle/>
          <a:p>
            <a:r>
              <a:rPr lang="en-US" sz="2800" dirty="0"/>
              <a:t>Steal Shamelessly Survey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F078F10-5521-4FBC-921A-D91FB2DEB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716" y="2959586"/>
            <a:ext cx="3410712" cy="3425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D10A14-7032-F44E-9033-ACD0C04B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CB59F3-CF1C-D441-8B64-BDCCC76D8C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3648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4C55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65" y="1519863"/>
            <a:ext cx="6618947" cy="1015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565" y="2535540"/>
            <a:ext cx="6618947" cy="409873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00777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7669" y="1759471"/>
            <a:ext cx="5092635" cy="1860543"/>
          </a:xfrm>
          <a:prstGeom prst="rect">
            <a:avLst/>
          </a:prstGeom>
          <a:solidFill>
            <a:srgbClr val="F9B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083" name="Text Placeholder 7"/>
          <p:cNvSpPr>
            <a:spLocks noGrp="1"/>
          </p:cNvSpPr>
          <p:nvPr>
            <p:ph type="body" sz="quarter" idx="1"/>
          </p:nvPr>
        </p:nvSpPr>
        <p:spPr>
          <a:xfrm>
            <a:off x="441526" y="1972542"/>
            <a:ext cx="5008777" cy="1806755"/>
          </a:xfrm>
          <a:noFill/>
        </p:spPr>
        <p:txBody>
          <a:bodyPr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800" u="none" dirty="0">
                <a:solidFill>
                  <a:schemeClr val="tx2"/>
                </a:solidFill>
              </a:rPr>
              <a:t>Vision: </a:t>
            </a:r>
            <a:r>
              <a:rPr lang="en-US" sz="1800" b="0" u="none" dirty="0"/>
              <a:t>ILPQC hospitals, regardless of perinatal level or past experience with implementing newborn antibiotics initiatives, will implement best practices to provide: the right antibiotics to the right babies for the right duration</a:t>
            </a:r>
          </a:p>
          <a:p>
            <a:pPr>
              <a:spcBef>
                <a:spcPts val="0"/>
              </a:spcBef>
              <a:defRPr/>
            </a:pPr>
            <a:endParaRPr lang="en-US" sz="1800" b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357670" y="3611736"/>
            <a:ext cx="5092635" cy="2392022"/>
          </a:xfrm>
          <a:solidFill>
            <a:srgbClr val="B7DBFF"/>
          </a:solidFill>
        </p:spPr>
        <p:txBody>
          <a:bodyPr>
            <a:noAutofit/>
          </a:bodyPr>
          <a:lstStyle/>
          <a:p>
            <a:r>
              <a:rPr lang="en-US" altLang="en-US" sz="1800" u="none" dirty="0">
                <a:solidFill>
                  <a:schemeClr val="tx2"/>
                </a:solidFill>
              </a:rPr>
              <a:t>AIMs: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u="none" dirty="0">
                <a:solidFill>
                  <a:srgbClr val="002060"/>
                </a:solidFill>
              </a:rPr>
              <a:t>Decrease by 20% (or absolute rate of 4%) the number of newborns, born at ≥35 weeks who receive antibiotics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u="none" dirty="0">
                <a:solidFill>
                  <a:srgbClr val="002060"/>
                </a:solidFill>
              </a:rPr>
              <a:t>Decrease by 20% the number of newborns with a negative blood culture who receive antibiotics for longer than 36 hours</a:t>
            </a:r>
          </a:p>
        </p:txBody>
      </p:sp>
      <p:sp>
        <p:nvSpPr>
          <p:cNvPr id="11" name="Text Placeholder 7"/>
          <p:cNvSpPr txBox="1">
            <a:spLocks/>
          </p:cNvSpPr>
          <p:nvPr/>
        </p:nvSpPr>
        <p:spPr bwMode="auto">
          <a:xfrm>
            <a:off x="5735420" y="1759471"/>
            <a:ext cx="6211937" cy="400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800" dirty="0">
                <a:solidFill>
                  <a:srgbClr val="1F497D"/>
                </a:solidFill>
                <a:latin typeface="Calibri"/>
              </a:rPr>
              <a:t>Measures: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% of newborns with EOS risk assessment tool used and documented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% of parents/families provided education on antibiotics, EOS, and treatment plan for their newborn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% of parents/families provided education in their preferred language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% of newborns receiving </a:t>
            </a:r>
            <a:r>
              <a:rPr lang="en-US" sz="1800" dirty="0" err="1">
                <a:solidFill>
                  <a:prstClr val="black"/>
                </a:solidFill>
                <a:latin typeface="Calibri"/>
              </a:rPr>
              <a:t>abx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with documentation of maternal risk factors for EOS in their chart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% of newborns with anticipated duration of </a:t>
            </a:r>
            <a:r>
              <a:rPr lang="en-US" sz="1800" b="0" dirty="0" err="1">
                <a:solidFill>
                  <a:prstClr val="black"/>
                </a:solidFill>
                <a:latin typeface="Calibri"/>
              </a:rPr>
              <a:t>abx</a:t>
            </a:r>
            <a:r>
              <a:rPr lang="en-US" sz="1800" b="0" dirty="0">
                <a:solidFill>
                  <a:prstClr val="black"/>
                </a:solidFill>
                <a:latin typeface="Calibri"/>
              </a:rPr>
              <a:t> course discussed by clinical team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b="0" dirty="0">
                <a:solidFill>
                  <a:prstClr val="black"/>
                </a:solidFill>
                <a:latin typeface="Calibri"/>
              </a:rPr>
              <a:t>% of newborns with antibiotic automatic stop order in medical chart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001D745-A877-0B4E-92A1-D6BB4528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527" y="220849"/>
            <a:ext cx="10972800" cy="1143000"/>
          </a:xfrm>
          <a:noFill/>
        </p:spPr>
        <p:txBody>
          <a:bodyPr/>
          <a:lstStyle/>
          <a:p>
            <a:pPr algn="l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ILPQC BASIC Vision and AIMs</a:t>
            </a:r>
          </a:p>
        </p:txBody>
      </p:sp>
    </p:spTree>
    <p:extLst>
      <p:ext uri="{BB962C8B-B14F-4D97-AF65-F5344CB8AC3E}">
        <p14:creationId xmlns:p14="http://schemas.microsoft.com/office/powerpoint/2010/main" val="3443939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5F67B-4C07-0745-B4D7-59F09E535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Submit Steal Shamelessly Share Seamlessly online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9FD9C4-F027-7646-AE60-56DFCDAC3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2268" y="5606155"/>
            <a:ext cx="9427464" cy="72237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sz="6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Submit by 2pm!</a:t>
            </a:r>
          </a:p>
        </p:txBody>
      </p:sp>
      <p:pic>
        <p:nvPicPr>
          <p:cNvPr id="8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B9D383-731A-DD48-8318-E96321AFD1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86" r="-1" b="23888"/>
          <a:stretch/>
        </p:blipFill>
        <p:spPr>
          <a:xfrm>
            <a:off x="609600" y="320749"/>
            <a:ext cx="5212080" cy="3856948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D049518-18BB-4DEB-9467-89AE94235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t="8606" r="-2" b="17195"/>
          <a:stretch/>
        </p:blipFill>
        <p:spPr>
          <a:xfrm>
            <a:off x="6370320" y="320109"/>
            <a:ext cx="5212080" cy="38575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D2FDB-49E7-804E-AF7F-5D1F49384A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3648" y="6356350"/>
            <a:ext cx="27432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alpha val="6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6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3D189B-4EA0-4287-B43C-72C462C580E1}"/>
              </a:ext>
            </a:extLst>
          </p:cNvPr>
          <p:cNvSpPr txBox="1"/>
          <p:nvPr/>
        </p:nvSpPr>
        <p:spPr>
          <a:xfrm>
            <a:off x="9017275" y="3977622"/>
            <a:ext cx="256512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5" tooltip="http://flickr.com/photos/50457550@n00/710074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hlinkClick r:id="rId6" tooltip="https://creativecommons.org/licenses/by-sa/3.0/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496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(11:15 – 12:30pm)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Go enjoy lunch!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Take time to browse the Neonatal Storyboards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Submit a Steal Shamelessly/Share Seamlessly form online by 2pm to be in the running for an Amazon gift card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At 12:30pm after Lunch/Storyboard Review please come back to the </a:t>
            </a:r>
            <a:r>
              <a:rPr lang="en-US" b="1" dirty="0"/>
              <a:t>same Zoom webinar link you used for the AM sessions </a:t>
            </a:r>
            <a:r>
              <a:rPr lang="en-US" dirty="0"/>
              <a:t>for the BASIC Hospital Team Panel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After the panel concludes, there will be a 10-minute break (1:15-1:25) to transition to Breakout Session #1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981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9818A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44C55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44C55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264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D3C7E-68F2-497E-965A-9697A29BB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Illinois Perinatal Quality Collaborative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B6BEF-D856-4DCE-8956-469F59AE95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97033E4B-E3EB-3D46-B2D8-3159663620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017"/>
            <a:ext cx="12192000" cy="6929017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 rot="10800000">
            <a:off x="6096000" y="409698"/>
            <a:ext cx="1884218" cy="5426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269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F9F46-075A-7D44-87A7-6A4A9F14E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01" y="493618"/>
            <a:ext cx="4613127" cy="2566692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2">
                    <a:lumMod val="50000"/>
                  </a:schemeClr>
                </a:solidFill>
              </a:rPr>
              <a:t>Thanks to our Funders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19BCB-87EC-2242-A60F-BDD660F18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432" y="5248519"/>
            <a:ext cx="5194433" cy="986569"/>
          </a:xfrm>
        </p:spPr>
        <p:txBody>
          <a:bodyPr>
            <a:normAutofit/>
          </a:bodyPr>
          <a:lstStyle/>
          <a:p>
            <a:r>
              <a:rPr lang="en-US" sz="2800" dirty="0"/>
              <a:t>In kind support: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C55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pic>
        <p:nvPicPr>
          <p:cNvPr id="1026" name="Picture 2" descr="Laboratory of Neurogenomics and Novel Therapies Web Site – Research and  Patient Care at Northwestern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492" y="5826682"/>
            <a:ext cx="1627118" cy="59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US CDC logo.svg - Wikimedia Common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461" y="4045643"/>
            <a:ext cx="1154729" cy="87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cqc.org/wp-content/uploads/2021/03/aim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8647" y="4069152"/>
            <a:ext cx="1382001" cy="73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DPH | Protecting health, improving lives.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84" y="3246774"/>
            <a:ext cx="1698317" cy="46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DHS 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97" b="97253" l="200" r="100000">
                        <a14:foregroundMark x1="31000" y1="30220" x2="31000" y2="30220"/>
                        <a14:foregroundMark x1="55600" y1="60989" x2="55600" y2="60989"/>
                        <a14:foregroundMark x1="56000" y1="59890" x2="56000" y2="59890"/>
                        <a14:foregroundMark x1="56400" y1="57143" x2="56400" y2="57143"/>
                        <a14:foregroundMark x1="53200" y1="63736" x2="53200" y2="63736"/>
                        <a14:foregroundMark x1="52800" y1="67582" x2="52800" y2="67582"/>
                        <a14:foregroundMark x1="51200" y1="72527" x2="51200" y2="72527"/>
                        <a14:foregroundMark x1="54000" y1="71429" x2="54000" y2="71429"/>
                        <a14:foregroundMark x1="56800" y1="69780" x2="56800" y2="69780"/>
                        <a14:foregroundMark x1="58400" y1="75824" x2="58400" y2="75824"/>
                        <a14:foregroundMark x1="57000" y1="74725" x2="57000" y2="74725"/>
                        <a14:foregroundMark x1="55800" y1="53846" x2="55800" y2="53846"/>
                        <a14:foregroundMark x1="55400" y1="45604" x2="55400" y2="45604"/>
                        <a14:foregroundMark x1="61600" y1="39560" x2="61600" y2="39560"/>
                        <a14:foregroundMark x1="62000" y1="50000" x2="62000" y2="50000"/>
                        <a14:foregroundMark x1="60400" y1="57692" x2="60400" y2="57692"/>
                        <a14:foregroundMark x1="61600" y1="58242" x2="61600" y2="58242"/>
                        <a14:foregroundMark x1="61400" y1="67033" x2="61400" y2="67033"/>
                        <a14:foregroundMark x1="65800" y1="57143" x2="65800" y2="57143"/>
                        <a14:foregroundMark x1="19600" y1="86264" x2="19600" y2="86264"/>
                        <a14:foregroundMark x1="23400" y1="90659" x2="23400" y2="90659"/>
                        <a14:foregroundMark x1="25000" y1="95055" x2="25000" y2="95055"/>
                        <a14:foregroundMark x1="26400" y1="89011" x2="26400" y2="89011"/>
                        <a14:foregroundMark x1="25200" y1="89560" x2="25200" y2="89560"/>
                        <a14:foregroundMark x1="28200" y1="93407" x2="28200" y2="93407"/>
                        <a14:foregroundMark x1="29800" y1="87912" x2="29800" y2="87912"/>
                        <a14:foregroundMark x1="31200" y1="89560" x2="31200" y2="89560"/>
                        <a14:foregroundMark x1="29400" y1="93956" x2="29400" y2="93956"/>
                        <a14:foregroundMark x1="32800" y1="89560" x2="32800" y2="89560"/>
                        <a14:foregroundMark x1="37000" y1="89011" x2="37000" y2="89011"/>
                        <a14:foregroundMark x1="41600" y1="91758" x2="41600" y2="91758"/>
                        <a14:foregroundMark x1="42600" y1="95604" x2="42600" y2="95604"/>
                        <a14:foregroundMark x1="46800" y1="88462" x2="46800" y2="88462"/>
                        <a14:foregroundMark x1="48200" y1="87363" x2="48200" y2="87363"/>
                        <a14:foregroundMark x1="51800" y1="90110" x2="51800" y2="90110"/>
                        <a14:foregroundMark x1="55200" y1="88462" x2="55200" y2="88462"/>
                        <a14:foregroundMark x1="59400" y1="89560" x2="59400" y2="89560"/>
                        <a14:foregroundMark x1="62200" y1="90110" x2="62200" y2="90110"/>
                        <a14:foregroundMark x1="64000" y1="90110" x2="64000" y2="90110"/>
                        <a14:foregroundMark x1="65400" y1="90110" x2="65400" y2="90110"/>
                        <a14:foregroundMark x1="71800" y1="90659" x2="71800" y2="90659"/>
                        <a14:foregroundMark x1="73600" y1="89011" x2="73600" y2="89011"/>
                        <a14:foregroundMark x1="70400" y1="88462" x2="70400" y2="88462"/>
                        <a14:foregroundMark x1="43600" y1="94505" x2="43600" y2="94505"/>
                        <a14:foregroundMark x1="78800" y1="88462" x2="78800" y2="88462"/>
                        <a14:foregroundMark x1="66200" y1="62637" x2="66200" y2="62637"/>
                        <a14:foregroundMark x1="90200" y1="85165" x2="90200" y2="85165"/>
                        <a14:foregroundMark x1="90200" y1="89011" x2="90200" y2="89011"/>
                        <a14:foregroundMark x1="87800" y1="94505" x2="87800" y2="94505"/>
                        <a14:foregroundMark x1="84800" y1="88462" x2="84800" y2="88462"/>
                        <a14:foregroundMark x1="91800" y1="89011" x2="91800" y2="89011"/>
                        <a14:foregroundMark x1="91400" y1="90110" x2="91400" y2="90110"/>
                        <a14:foregroundMark x1="93200" y1="89011" x2="93200" y2="89011"/>
                        <a14:foregroundMark x1="93400" y1="95055" x2="93400" y2="95055"/>
                        <a14:foregroundMark x1="94600" y1="88462" x2="94600" y2="88462"/>
                        <a14:foregroundMark x1="96200" y1="94505" x2="96200" y2="94505"/>
                        <a14:foregroundMark x1="97600" y1="94505" x2="97600" y2="94505"/>
                        <a14:foregroundMark x1="68400" y1="87363" x2="68400" y2="87363"/>
                        <a14:foregroundMark x1="72000" y1="95604" x2="72000" y2="95604"/>
                        <a14:foregroundMark x1="70400" y1="94505" x2="70400" y2="94505"/>
                        <a14:foregroundMark x1="81800" y1="93956" x2="81800" y2="93956"/>
                        <a14:foregroundMark x1="82800" y1="96154" x2="82800" y2="96154"/>
                        <a14:foregroundMark x1="99400" y1="93407" x2="99400" y2="93407"/>
                        <a14:foregroundMark x1="97600" y1="90110" x2="97600" y2="90110"/>
                        <a14:foregroundMark x1="94800" y1="95055" x2="94800" y2="95055"/>
                        <a14:foregroundMark x1="96400" y1="89560" x2="96400" y2="89560"/>
                        <a14:foregroundMark x1="99000" y1="88462" x2="99000" y2="88462"/>
                        <a14:foregroundMark x1="97400" y1="87912" x2="97400" y2="87912"/>
                        <a14:foregroundMark x1="97200" y1="89011" x2="97200" y2="89011"/>
                        <a14:foregroundMark x1="97200" y1="90110" x2="97200" y2="90110"/>
                        <a14:foregroundMark x1="45200" y1="89560" x2="45200" y2="89560"/>
                        <a14:foregroundMark x1="53600" y1="89560" x2="53600" y2="89560"/>
                        <a14:foregroundMark x1="43600" y1="90110" x2="43600" y2="90110"/>
                        <a14:foregroundMark x1="43600" y1="87912" x2="43600" y2="87912"/>
                        <a14:foregroundMark x1="15000" y1="88462" x2="15000" y2="88462"/>
                        <a14:foregroundMark x1="15000" y1="94505" x2="15000" y2="94505"/>
                        <a14:foregroundMark x1="13600" y1="84066" x2="13600" y2="84066"/>
                        <a14:foregroundMark x1="13600" y1="90659" x2="13600" y2="90659"/>
                        <a14:foregroundMark x1="12400" y1="90110" x2="12400" y2="90110"/>
                        <a14:foregroundMark x1="800" y1="86813" x2="800" y2="86813"/>
                        <a14:foregroundMark x1="2400" y1="85714" x2="2400" y2="85714"/>
                        <a14:foregroundMark x1="4200" y1="85714" x2="4200" y2="85714"/>
                        <a14:foregroundMark x1="5600" y1="87912" x2="5600" y2="87912"/>
                        <a14:foregroundMark x1="7200" y1="88462" x2="7200" y2="88462"/>
                        <a14:foregroundMark x1="16800" y1="93407" x2="16800" y2="93407"/>
                        <a14:foregroundMark x1="16600" y1="88462" x2="16600" y2="88462"/>
                        <a14:foregroundMark x1="38800" y1="91209" x2="38800" y2="91209"/>
                        <a14:foregroundMark x1="40600" y1="90659" x2="40600" y2="90659"/>
                        <a14:foregroundMark x1="53600" y1="93407" x2="53600" y2="93407"/>
                        <a14:foregroundMark x1="35000" y1="92308" x2="35000" y2="92308"/>
                        <a14:foregroundMark x1="31400" y1="92857" x2="31400" y2="92857"/>
                        <a14:foregroundMark x1="24800" y1="87912" x2="24800" y2="87912"/>
                        <a14:foregroundMark x1="19800" y1="37912" x2="19800" y2="37912"/>
                        <a14:foregroundMark x1="19200" y1="34066" x2="19200" y2="34066"/>
                        <a14:foregroundMark x1="18800" y1="33516" x2="18800" y2="33516"/>
                        <a14:foregroundMark x1="20400" y1="35165" x2="20400" y2="35165"/>
                        <a14:foregroundMark x1="19400" y1="49451" x2="19400" y2="49451"/>
                        <a14:foregroundMark x1="3600" y1="21978" x2="3600" y2="21978"/>
                        <a14:foregroundMark x1="4400" y1="19780" x2="4400" y2="19780"/>
                        <a14:foregroundMark x1="4800" y1="19780" x2="4800" y2="19780"/>
                        <a14:foregroundMark x1="5600" y1="18681" x2="5600" y2="18681"/>
                        <a14:foregroundMark x1="5600" y1="18681" x2="5600" y2="18681"/>
                        <a14:foregroundMark x1="5800" y1="17033" x2="5800" y2="17033"/>
                        <a14:foregroundMark x1="6200" y1="14835" x2="6200" y2="14835"/>
                        <a14:foregroundMark x1="7000" y1="14286" x2="7000" y2="14286"/>
                        <a14:foregroundMark x1="8600" y1="13187" x2="8600" y2="13187"/>
                        <a14:foregroundMark x1="9800" y1="10989" x2="9800" y2="10989"/>
                        <a14:foregroundMark x1="11800" y1="8791" x2="12000" y2="8791"/>
                        <a14:foregroundMark x1="12000" y1="8791" x2="12000" y2="8791"/>
                        <a14:foregroundMark x1="13000" y1="7692" x2="13000" y2="7692"/>
                        <a14:foregroundMark x1="14000" y1="7143" x2="14000" y2="7143"/>
                        <a14:foregroundMark x1="15600" y1="6593" x2="15600" y2="6593"/>
                        <a14:foregroundMark x1="16400" y1="6593" x2="16400" y2="6593"/>
                        <a14:foregroundMark x1="17000" y1="6593" x2="17000" y2="6593"/>
                        <a14:foregroundMark x1="18200" y1="7692" x2="18200" y2="7692"/>
                        <a14:foregroundMark x1="18800" y1="8242" x2="18800" y2="8242"/>
                        <a14:foregroundMark x1="19600" y1="8791" x2="19800" y2="8791"/>
                        <a14:foregroundMark x1="21000" y1="10440" x2="21000" y2="10440"/>
                        <a14:foregroundMark x1="21200" y1="10989" x2="21200" y2="10989"/>
                        <a14:foregroundMark x1="21800" y1="12637" x2="21800" y2="12637"/>
                        <a14:foregroundMark x1="22400" y1="13187" x2="22400" y2="13187"/>
                        <a14:foregroundMark x1="22600" y1="15385" x2="22600" y2="15385"/>
                        <a14:foregroundMark x1="23800" y1="18681" x2="23800" y2="18681"/>
                        <a14:foregroundMark x1="24400" y1="20879" x2="24400" y2="20879"/>
                        <a14:foregroundMark x1="24600" y1="25824" x2="24600" y2="25824"/>
                        <a14:foregroundMark x1="24600" y1="30220" x2="24600" y2="30220"/>
                        <a14:foregroundMark x1="25600" y1="34066" x2="25600" y2="34066"/>
                        <a14:foregroundMark x1="25800" y1="36813" x2="25800" y2="37912"/>
                        <a14:foregroundMark x1="24800" y1="46154" x2="24800" y2="46154"/>
                        <a14:foregroundMark x1="25000" y1="51648" x2="25000" y2="51648"/>
                        <a14:foregroundMark x1="24600" y1="55495" x2="24600" y2="55495"/>
                        <a14:foregroundMark x1="26000" y1="54945" x2="26000" y2="54945"/>
                        <a14:foregroundMark x1="22200" y1="58242" x2="22200" y2="58242"/>
                        <a14:foregroundMark x1="19200" y1="58791" x2="19200" y2="58791"/>
                        <a14:foregroundMark x1="15400" y1="60989" x2="15400" y2="60989"/>
                        <a14:foregroundMark x1="8600" y1="52747" x2="8600" y2="52747"/>
                        <a14:foregroundMark x1="6400" y1="32967" x2="6400" y2="32967"/>
                        <a14:foregroundMark x1="8200" y1="27473" x2="8200" y2="27473"/>
                        <a14:foregroundMark x1="11600" y1="32418" x2="11600" y2="32418"/>
                        <a14:foregroundMark x1="11400" y1="29670" x2="11400" y2="29670"/>
                        <a14:foregroundMark x1="8200" y1="39560" x2="8200" y2="39560"/>
                        <a14:foregroundMark x1="3800" y1="42308" x2="3800" y2="42308"/>
                        <a14:foregroundMark x1="1800" y1="58791" x2="1800" y2="58791"/>
                        <a14:foregroundMark x1="3600" y1="63187" x2="3800" y2="63736"/>
                        <a14:foregroundMark x1="5000" y1="65934" x2="5000" y2="65934"/>
                        <a14:foregroundMark x1="23400" y1="15934" x2="23400" y2="15934"/>
                        <a14:foregroundMark x1="25600" y1="24725" x2="25600" y2="24725"/>
                        <a14:foregroundMark x1="63600" y1="62637" x2="63600" y2="62637"/>
                        <a14:foregroundMark x1="63400" y1="69780" x2="63400" y2="69780"/>
                        <a14:foregroundMark x1="60600" y1="89560" x2="60600" y2="89560"/>
                        <a14:foregroundMark x1="19800" y1="95055" x2="19800" y2="95055"/>
                        <a14:foregroundMark x1="31600" y1="95604" x2="31600" y2="95604"/>
                        <a14:foregroundMark x1="10600" y1="89011" x2="10600" y2="89011"/>
                        <a14:foregroundMark x1="9200" y1="94505" x2="9200" y2="94505"/>
                        <a14:foregroundMark x1="5600" y1="84615" x2="5600" y2="84615"/>
                        <a14:foregroundMark x1="4000" y1="94505" x2="4000" y2="94505"/>
                        <a14:foregroundMark x1="22000" y1="91209" x2="22000" y2="91209"/>
                        <a14:foregroundMark x1="10200" y1="92857" x2="10200" y2="92857"/>
                        <a14:foregroundMark x1="10600" y1="94505" x2="10600" y2="94505"/>
                        <a14:foregroundMark x1="80200" y1="86264" x2="80200" y2="86264"/>
                        <a14:foregroundMark x1="80400" y1="92308" x2="80400" y2="92308"/>
                        <a14:foregroundMark x1="79400" y1="96154" x2="79400" y2="96154"/>
                        <a14:foregroundMark x1="75600" y1="91209" x2="75600" y2="91209"/>
                        <a14:foregroundMark x1="86600" y1="89011" x2="86600" y2="89011"/>
                        <a14:foregroundMark x1="89000" y1="88462" x2="89000" y2="88462"/>
                        <a14:foregroundMark x1="83600" y1="89560" x2="83600" y2="89560"/>
                        <a14:foregroundMark x1="95800" y1="87363" x2="95800" y2="87363"/>
                        <a14:foregroundMark x1="83600" y1="94505" x2="83600" y2="94505"/>
                        <a14:foregroundMark x1="30000" y1="92308" x2="30000" y2="92308"/>
                        <a14:backgroundMark x1="24400" y1="89560" x2="24400" y2="89560"/>
                        <a14:backgroundMark x1="27600" y1="91758" x2="27600" y2="91758"/>
                        <a14:backgroundMark x1="30400" y1="93407" x2="30400" y2="93407"/>
                        <a14:backgroundMark x1="30400" y1="90110" x2="30400" y2="90110"/>
                        <a14:backgroundMark x1="36200" y1="91209" x2="36200" y2="91209"/>
                        <a14:backgroundMark x1="41200" y1="90659" x2="41200" y2="90659"/>
                        <a14:backgroundMark x1="42800" y1="93407" x2="42800" y2="93407"/>
                        <a14:backgroundMark x1="43000" y1="89560" x2="43000" y2="89560"/>
                        <a14:backgroundMark x1="52800" y1="91209" x2="52800" y2="91209"/>
                        <a14:backgroundMark x1="71200" y1="93407" x2="71200" y2="93407"/>
                        <a14:backgroundMark x1="71200" y1="89560" x2="71200" y2="89560"/>
                        <a14:backgroundMark x1="79400" y1="87363" x2="79400" y2="87363"/>
                        <a14:backgroundMark x1="82400" y1="89011" x2="82400" y2="89011"/>
                        <a14:backgroundMark x1="90200" y1="86813" x2="90200" y2="86813"/>
                        <a14:backgroundMark x1="94000" y1="94505" x2="94000" y2="94505"/>
                        <a14:backgroundMark x1="93600" y1="96154" x2="93600" y2="96154"/>
                        <a14:backgroundMark x1="98400" y1="93956" x2="98400" y2="93956"/>
                        <a14:backgroundMark x1="95600" y1="89560" x2="95600" y2="89560"/>
                        <a14:backgroundMark x1="95200" y1="93407" x2="95200" y2="93407"/>
                        <a14:backgroundMark x1="97000" y1="89560" x2="97000" y2="89560"/>
                        <a14:backgroundMark x1="98400" y1="89560" x2="98400" y2="89560"/>
                        <a14:backgroundMark x1="21000" y1="90659" x2="21000" y2="90659"/>
                        <a14:backgroundMark x1="11000" y1="92308" x2="11000" y2="92308"/>
                        <a14:backgroundMark x1="16000" y1="89011" x2="16000" y2="89011"/>
                        <a14:backgroundMark x1="9800" y1="91209" x2="9800" y2="91209"/>
                        <a14:backgroundMark x1="82600" y1="93956" x2="82600" y2="93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7094" y="3181076"/>
            <a:ext cx="1556853" cy="56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003" y="3181076"/>
            <a:ext cx="1307805" cy="5996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805" y="5749326"/>
            <a:ext cx="1267057" cy="544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833" y="5687308"/>
            <a:ext cx="1949464" cy="6711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54" y="6310429"/>
            <a:ext cx="2140342" cy="42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20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versions of BASIC Toolkit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47850"/>
            <a:ext cx="109728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u="sng" dirty="0"/>
              <a:t>2 versions </a:t>
            </a:r>
            <a:r>
              <a:rPr lang="en-US" sz="3200" dirty="0"/>
              <a:t>of the toolkit that contain </a:t>
            </a:r>
            <a:r>
              <a:rPr lang="en-US" sz="3200" u="sng" dirty="0"/>
              <a:t>same tools</a:t>
            </a:r>
          </a:p>
          <a:p>
            <a:pPr marL="0" indent="0">
              <a:buNone/>
            </a:pPr>
            <a:endParaRPr lang="en-US" u="sng" dirty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Links directly to Key Driver Diagram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b="1" u="sng" dirty="0"/>
              <a:t>Coming soon:  </a:t>
            </a:r>
            <a:r>
              <a:rPr lang="en-US" sz="2800" dirty="0"/>
              <a:t>User-friendly version of the BASIC Toolkit</a:t>
            </a:r>
          </a:p>
          <a:p>
            <a:pPr lvl="1"/>
            <a:r>
              <a:rPr lang="en-US" sz="2400" dirty="0"/>
              <a:t>Family Communication and Education</a:t>
            </a:r>
          </a:p>
          <a:p>
            <a:pPr lvl="1"/>
            <a:r>
              <a:rPr lang="en-US" sz="2400" dirty="0"/>
              <a:t>Provider and Nursing Education</a:t>
            </a:r>
          </a:p>
          <a:p>
            <a:pPr lvl="1"/>
            <a:r>
              <a:rPr lang="en-US" sz="2400" dirty="0"/>
              <a:t>National Guidelines and Recommendations</a:t>
            </a:r>
          </a:p>
          <a:p>
            <a:pPr lvl="1"/>
            <a:r>
              <a:rPr lang="en-US" sz="2400" dirty="0"/>
              <a:t>EMR Related Tools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0800000">
            <a:off x="6979532" y="3033493"/>
            <a:ext cx="1755495" cy="5092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1582400" y="48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839200" y="2964970"/>
            <a:ext cx="2095017" cy="646331"/>
          </a:xfrm>
          <a:prstGeom prst="rect">
            <a:avLst/>
          </a:prstGeom>
          <a:solidFill>
            <a:srgbClr val="E6735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Version currently on Webpage</a:t>
            </a:r>
          </a:p>
        </p:txBody>
      </p:sp>
    </p:spTree>
    <p:extLst>
      <p:ext uri="{BB962C8B-B14F-4D97-AF65-F5344CB8AC3E}">
        <p14:creationId xmlns:p14="http://schemas.microsoft.com/office/powerpoint/2010/main" val="2055132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31" y="176296"/>
            <a:ext cx="7615989" cy="1325563"/>
          </a:xfrm>
        </p:spPr>
        <p:txBody>
          <a:bodyPr/>
          <a:lstStyle/>
          <a:p>
            <a:pPr lvl="0"/>
            <a:r>
              <a:rPr lang="en-US" dirty="0"/>
              <a:t>BASIC Toolkit Sections: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980" y="1514566"/>
            <a:ext cx="5467109" cy="4351338"/>
          </a:xfrm>
        </p:spPr>
        <p:txBody>
          <a:bodyPr>
            <a:normAutofit fontScale="92500"/>
          </a:bodyPr>
          <a:lstStyle/>
          <a:p>
            <a:endParaRPr lang="en-US" b="1" u="sng" dirty="0"/>
          </a:p>
          <a:p>
            <a:r>
              <a:rPr lang="en-US" dirty="0"/>
              <a:t>Introduction</a:t>
            </a:r>
          </a:p>
          <a:p>
            <a:r>
              <a:rPr lang="en-US" dirty="0"/>
              <a:t>Initiative QI and Data Resources</a:t>
            </a:r>
          </a:p>
          <a:p>
            <a:r>
              <a:rPr lang="en-US" dirty="0"/>
              <a:t>National Resources/Guidance</a:t>
            </a:r>
          </a:p>
          <a:p>
            <a:r>
              <a:rPr lang="en-US" dirty="0"/>
              <a:t>Driver 1: </a:t>
            </a:r>
            <a:r>
              <a:rPr lang="en-US" dirty="0">
                <a:solidFill>
                  <a:srgbClr val="444C55"/>
                </a:solidFill>
              </a:rPr>
              <a:t>Data Monitoring, Transparency, and Stewardship Infrastructure</a:t>
            </a:r>
            <a:endParaRPr lang="en-US" dirty="0"/>
          </a:p>
          <a:p>
            <a:r>
              <a:rPr lang="en-US" dirty="0"/>
              <a:t>Driver 2: Timely and Appropriate Initiation of Antibiotics</a:t>
            </a:r>
          </a:p>
          <a:p>
            <a:r>
              <a:rPr lang="en-US" dirty="0"/>
              <a:t>Driver 3: Appropriate Administration and De-escalation</a:t>
            </a:r>
          </a:p>
          <a:p>
            <a:pPr lvl="0"/>
            <a:r>
              <a:rPr lang="en-US" dirty="0"/>
              <a:t>Driver 4: Equitable Care Delivery</a:t>
            </a:r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389226" y="5224193"/>
            <a:ext cx="5540744" cy="1002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Find The BASIC Toolkit at </a:t>
            </a:r>
            <a:r>
              <a:rPr lang="en-US" sz="3200" b="1" u="sng" dirty="0"/>
              <a:t>ILPQC.org/basic2021/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888" y="2286277"/>
            <a:ext cx="5917420" cy="2807915"/>
          </a:xfrm>
          <a:prstGeom prst="rect">
            <a:avLst/>
          </a:prstGeom>
          <a:ln w="28575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470080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FCEC9-0EC9-374D-959D-7AB59467C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6EC5C-75A9-6841-A232-CD6FE289C3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Data Monitoring Transparency and Stewardship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323694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831" y="176296"/>
            <a:ext cx="7615989" cy="1325563"/>
          </a:xfrm>
        </p:spPr>
        <p:txBody>
          <a:bodyPr/>
          <a:lstStyle/>
          <a:p>
            <a:pPr lvl="0"/>
            <a:r>
              <a:rPr lang="en-US" dirty="0"/>
              <a:t>Interdisciplinary QI team &amp;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825625"/>
            <a:ext cx="5524982" cy="4351338"/>
          </a:xfrm>
        </p:spPr>
        <p:txBody>
          <a:bodyPr/>
          <a:lstStyle/>
          <a:p>
            <a:pPr lvl="0"/>
            <a:r>
              <a:rPr lang="en-US" dirty="0"/>
              <a:t>Form an interdisciplinary QI team, identify champions, and meet regularly</a:t>
            </a:r>
          </a:p>
          <a:p>
            <a:pPr lvl="0"/>
            <a:r>
              <a:rPr lang="en-US" dirty="0"/>
              <a:t>Ensure leadership commitment</a:t>
            </a:r>
          </a:p>
          <a:p>
            <a:pPr lvl="0"/>
            <a:r>
              <a:rPr lang="en-US" dirty="0"/>
              <a:t>Develop a </a:t>
            </a:r>
            <a:r>
              <a:rPr lang="en-US" b="1" u="sng" dirty="0"/>
              <a:t>project roadmap</a:t>
            </a:r>
          </a:p>
          <a:p>
            <a:pPr lvl="0"/>
            <a:r>
              <a:rPr lang="en-US" dirty="0"/>
              <a:t>Monitor and share data to create transparency</a:t>
            </a:r>
          </a:p>
          <a:p>
            <a:pPr lvl="0"/>
            <a:r>
              <a:rPr lang="en-US" dirty="0"/>
              <a:t>Coordinate communication with all interdisciplinary members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35" y="1753141"/>
            <a:ext cx="6219465" cy="510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91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Guidance: AAP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33E4B-E3EB-3D46-B2D8-3159663620F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/>
              <a:t>Illinois Perinatal Quality Collaborative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070"/>
          <a:stretch/>
        </p:blipFill>
        <p:spPr>
          <a:xfrm>
            <a:off x="1554878" y="1542777"/>
            <a:ext cx="3981126" cy="4996135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667" t="5454" b="5500"/>
          <a:stretch/>
        </p:blipFill>
        <p:spPr>
          <a:xfrm>
            <a:off x="6407976" y="1512880"/>
            <a:ext cx="3937463" cy="5026032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127006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LPQC presentation template 050521" id="{674D30D3-C77E-E647-8D3B-83DDD22D03E9}" vid="{554A91CC-0DFA-5C44-A336-EAD772B121DE}"/>
    </a:ext>
  </a:extLst>
</a:theme>
</file>

<file path=ppt/theme/theme3.xml><?xml version="1.0" encoding="utf-8"?>
<a:theme xmlns:a="http://schemas.openxmlformats.org/drawingml/2006/main" name="2_Office Theme">
  <a:themeElements>
    <a:clrScheme name="ILPQC">
      <a:dk1>
        <a:srgbClr val="444C55"/>
      </a:dk1>
      <a:lt1>
        <a:srgbClr val="FFFFFF"/>
      </a:lt1>
      <a:dk2>
        <a:srgbClr val="79818A"/>
      </a:dk2>
      <a:lt2>
        <a:srgbClr val="F3F6FB"/>
      </a:lt2>
      <a:accent1>
        <a:srgbClr val="1C498B"/>
      </a:accent1>
      <a:accent2>
        <a:srgbClr val="F5668F"/>
      </a:accent2>
      <a:accent3>
        <a:srgbClr val="F58366"/>
      </a:accent3>
      <a:accent4>
        <a:srgbClr val="FDD702"/>
      </a:accent4>
      <a:accent5>
        <a:srgbClr val="6B95FD"/>
      </a:accent5>
      <a:accent6>
        <a:srgbClr val="A3B745"/>
      </a:accent6>
      <a:hlink>
        <a:srgbClr val="6B95FD"/>
      </a:hlink>
      <a:folHlink>
        <a:srgbClr val="6B95F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12433</TotalTime>
  <Words>1641</Words>
  <Application>Microsoft Office PowerPoint</Application>
  <PresentationFormat>Widescreen</PresentationFormat>
  <Paragraphs>334</Paragraphs>
  <Slides>43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Lato Medium</vt:lpstr>
      <vt:lpstr>Lato</vt:lpstr>
      <vt:lpstr>ＭＳ Ｐゴシック</vt:lpstr>
      <vt:lpstr>Calibri</vt:lpstr>
      <vt:lpstr>Arial</vt:lpstr>
      <vt:lpstr>Wingdings</vt:lpstr>
      <vt:lpstr>ＭＳ Ｐゴシック</vt:lpstr>
      <vt:lpstr>Office Theme</vt:lpstr>
      <vt:lpstr>1_Office Theme</vt:lpstr>
      <vt:lpstr>2_Office Theme</vt:lpstr>
      <vt:lpstr>BASIC: Unpacking the Toolkit</vt:lpstr>
      <vt:lpstr>What is a toolkit?</vt:lpstr>
      <vt:lpstr>How does a toolkit fit into your QI work?</vt:lpstr>
      <vt:lpstr>ILPQC BASIC Vision and AIMs</vt:lpstr>
      <vt:lpstr>Two versions of BASIC Toolkit </vt:lpstr>
      <vt:lpstr>BASIC Toolkit Sections:</vt:lpstr>
      <vt:lpstr>Driver 1</vt:lpstr>
      <vt:lpstr>Interdisciplinary QI team &amp; Infrastructure</vt:lpstr>
      <vt:lpstr>National Guidance: AAP</vt:lpstr>
      <vt:lpstr>PowerPoint Presentation</vt:lpstr>
      <vt:lpstr>Data systems &amp; team capacity to review and evaluate data </vt:lpstr>
      <vt:lpstr>Data systems &amp; team capacity to review and evaluate data </vt:lpstr>
      <vt:lpstr>Build capacity to effectively share data</vt:lpstr>
      <vt:lpstr>Capacity building for antibiotic stewardship</vt:lpstr>
      <vt:lpstr>PowerPoint Presentation</vt:lpstr>
      <vt:lpstr>Driver 2</vt:lpstr>
      <vt:lpstr>Timely Initiation of Antibiotics:</vt:lpstr>
      <vt:lpstr>Appropriate initiation of antibiotics</vt:lpstr>
      <vt:lpstr>Resources for Implementation of Standardized Risk Assessment for ≥ 35 </vt:lpstr>
      <vt:lpstr>Resources for Implementation of Standardized Risk Assessment for ≥ 35 </vt:lpstr>
      <vt:lpstr>Resources for Implementation of Standardized Risk Assessment for &lt;35  </vt:lpstr>
      <vt:lpstr>Driver 3</vt:lpstr>
      <vt:lpstr>Appropriate administration of antibiotics</vt:lpstr>
      <vt:lpstr>Appropriate de-escalation of antibiotics: </vt:lpstr>
      <vt:lpstr>Driver 4</vt:lpstr>
      <vt:lpstr>Inequities and disparities identification:</vt:lpstr>
      <vt:lpstr>Inequities and disparities elimination:</vt:lpstr>
      <vt:lpstr>What’s next?</vt:lpstr>
      <vt:lpstr>ILPQC QI Excellence Awards  Virtual Storyboard Session</vt:lpstr>
      <vt:lpstr>Recognizing QI Excellence</vt:lpstr>
      <vt:lpstr>PowerPoint Presentation</vt:lpstr>
      <vt:lpstr>Red Carpet Awards</vt:lpstr>
      <vt:lpstr>Virtual Team Storyboard Session &amp; Lunch Break</vt:lpstr>
      <vt:lpstr>Thank you to all who shared Storyboards </vt:lpstr>
      <vt:lpstr>Storyboards Awards</vt:lpstr>
      <vt:lpstr>Neonatal Storyboards</vt:lpstr>
      <vt:lpstr>Storyboard Raffle</vt:lpstr>
      <vt:lpstr>PowerPoint Presentation</vt:lpstr>
      <vt:lpstr>Steal Shamelessly Survey</vt:lpstr>
      <vt:lpstr>Submit Steal Shamelessly Share Seamlessly online worksheet</vt:lpstr>
      <vt:lpstr>Next Steps (11:15 – 12:30pm)</vt:lpstr>
      <vt:lpstr>PowerPoint Presentation</vt:lpstr>
      <vt:lpstr>Thanks to our Funders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Hilgert</dc:creator>
  <cp:lastModifiedBy>Eileen Fleming Suse</cp:lastModifiedBy>
  <cp:revision>118</cp:revision>
  <dcterms:created xsi:type="dcterms:W3CDTF">2021-03-16T18:30:39Z</dcterms:created>
  <dcterms:modified xsi:type="dcterms:W3CDTF">2021-06-21T19:01:48Z</dcterms:modified>
</cp:coreProperties>
</file>