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5" r:id="rId3"/>
    <p:sldId id="422" r:id="rId4"/>
    <p:sldId id="257" r:id="rId5"/>
    <p:sldId id="446" r:id="rId6"/>
    <p:sldId id="448" r:id="rId7"/>
    <p:sldId id="435" r:id="rId8"/>
    <p:sldId id="320" r:id="rId9"/>
    <p:sldId id="377" r:id="rId10"/>
    <p:sldId id="450" r:id="rId11"/>
    <p:sldId id="436" r:id="rId12"/>
    <p:sldId id="451" r:id="rId13"/>
    <p:sldId id="452" r:id="rId14"/>
    <p:sldId id="294" r:id="rId15"/>
    <p:sldId id="295" r:id="rId16"/>
    <p:sldId id="353" r:id="rId17"/>
    <p:sldId id="453" r:id="rId18"/>
    <p:sldId id="454" r:id="rId19"/>
    <p:sldId id="458" r:id="rId20"/>
    <p:sldId id="480" r:id="rId21"/>
    <p:sldId id="460" r:id="rId22"/>
    <p:sldId id="461" r:id="rId23"/>
    <p:sldId id="464" r:id="rId24"/>
    <p:sldId id="477" r:id="rId25"/>
    <p:sldId id="465" r:id="rId26"/>
    <p:sldId id="466" r:id="rId27"/>
    <p:sldId id="467" r:id="rId28"/>
    <p:sldId id="462" r:id="rId29"/>
    <p:sldId id="468" r:id="rId30"/>
    <p:sldId id="469" r:id="rId31"/>
    <p:sldId id="470" r:id="rId32"/>
    <p:sldId id="471" r:id="rId33"/>
    <p:sldId id="473" r:id="rId34"/>
    <p:sldId id="474" r:id="rId35"/>
    <p:sldId id="476" r:id="rId36"/>
    <p:sldId id="478" r:id="rId37"/>
    <p:sldId id="479" r:id="rId38"/>
    <p:sldId id="363" r:id="rId39"/>
    <p:sldId id="41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3300"/>
    <a:srgbClr val="A50021"/>
    <a:srgbClr val="DD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C6AE-EA2E-4189-963F-265961CD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AF7A2-E57E-470B-BB45-F40D031A0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8C67-58D9-4D0B-8D7D-898D5406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71EE-8039-4B0C-8AD9-9DB7DE33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BC59-0E87-4855-A474-4059F57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2463-42C2-4B37-B1B1-8A738B6A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3D9F4-752F-4638-9929-B575D710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78BB-575D-40A9-B8AE-4F881B9E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4C4-DDC9-4D2A-AC47-98A5341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1704-C373-446F-9A76-99A5557A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6DFAB-24E6-4F5E-AEAB-26EFCF64D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5D757-AE23-4427-AB16-A03FF197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639C-482C-48A7-994D-1F0C601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6AC6-2ABB-46D7-8997-C0598A37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FD50-F9D7-409B-B1F4-2064C9F3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80BD-3C5A-4769-8342-A1B16122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199D-C848-468D-9B81-5D80AE52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DC4A-1275-4995-85EE-CFCCCECC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A8C-2C93-4A08-B839-681C17E2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4FE7-4D3F-42DD-8D13-1DFF8363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9C6-FE26-4484-9901-04510401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2739-5A42-4589-B9E0-31611FD4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A97B-121B-48F8-809F-CAF19E74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3F7E-3049-4394-9A96-363AFB17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EC74-82D1-4958-AEF5-56903497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5DE7-39E8-4CEA-A9C3-F806088A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41E9-7516-4F01-9BDD-66131421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F73D-2613-4FF7-8042-6E4B585B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CAD8-11C5-46EE-A0B3-ABC30C07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F69E-968B-4E37-A2D2-02BE0A52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801FE-E078-4DED-B856-A1C9A43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A335-BB87-46A6-9546-8484A76A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E672-1726-488D-B22C-13AE2E603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A93FC-562B-44B5-8099-EF7B17E3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FA8E5-8737-4434-AAB6-A247B8E2C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293DA-EC92-4C52-AB9B-FD79D1DC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9DC2-68E4-4226-8032-890FBE3A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B066-3713-43CE-AB4A-D3CDC06E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CAAC5-712B-43D8-8EEE-8FDE4FE4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AF46-596B-4E58-9E37-E6413D7F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F5CC0-C8D4-4606-957E-F874A252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A39FA-FF05-4FD6-AA43-9B300176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7C3DD-34C7-4597-B2B1-70E05126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BAD5F-80BE-4532-95F1-52A6FDC5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C4A21-3D7A-491C-A674-8A641975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4EC0-CD08-4732-86A5-B5500494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FA09-B37D-41BF-9936-3DDB2B1D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6008-ABF1-42B3-AFFC-F5E45723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BE4B-F1F0-4FDF-8835-78723EC3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B12D7-8B73-4A25-8F65-9CB858E3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4DA7-52E6-4352-A40F-B6B425BB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FD21D-A16E-4D29-83F4-0D273C92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957D-FAE9-4678-B796-95B79687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7F0F6-6EBE-46A8-AF75-17C61DA9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F6822-5566-442D-86A9-A24FEC51D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825D-83DD-4BB7-9C4A-53E9B98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6B8A-0213-4DBB-8C67-0C50AD8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D27F5-CA59-4598-ADE6-B97A7AB3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68987-B107-4066-8A9B-0462F912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C06-5355-4335-BC50-5EE7AFB0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92C3F-55F4-4EC6-A1DC-05B0883AF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986F-731A-4CAD-B554-E0D31B50C96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B579-DFD5-4162-93D7-AC9BD6A3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C4C3-B15C-4E77-A726-EE926B6A2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lt_z7uO_SAhUG5IMKHQn-B1MQjRwIBw&amp;url=https://blogs.uthscsa.edu/rebranding/&amp;bvm=bv.150729734,d.cGw&amp;psig=AFQjCNEfLHBR8oTSVjCzrH1mEWNaIsEm0w&amp;ust=1490455338174541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E2E-2A13-4CBF-B45B-D4A60B829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496723"/>
            <a:ext cx="11793894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Antimicrobial stewardship in the nursery: It can be done!</a:t>
            </a:r>
            <a:endParaRPr 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0E404-38EA-4F70-A154-CAFC2832B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4579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J.B. Cantey, MD, MPH</a:t>
            </a:r>
          </a:p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Perinatal Quality Collaborative</a:t>
            </a:r>
          </a:p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Face-to-Face Meeting</a:t>
            </a:r>
          </a:p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27,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86122-B7EC-4289-9153-EF08FFBA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72" y="5175716"/>
            <a:ext cx="4452454" cy="1394607"/>
          </a:xfrm>
          <a:prstGeom prst="rect">
            <a:avLst/>
          </a:prstGeom>
        </p:spPr>
      </p:pic>
      <p:pic>
        <p:nvPicPr>
          <p:cNvPr id="6" name="Picture 12" descr="Image result for ut health san antonio">
            <a:hlinkClick r:id="rId3"/>
            <a:extLst>
              <a:ext uri="{FF2B5EF4-FFF2-40B4-BE49-F238E27FC236}">
                <a16:creationId xmlns:a16="http://schemas.microsoft.com/office/drawing/2014/main" id="{DDDE914D-CC5A-49C4-AD4E-89CE27E6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43" y="5175716"/>
            <a:ext cx="1629226" cy="13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43A7-AA61-4A52-BB4A-05445EBB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Adverse Effects on Lung Microbiome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2143312-5E3C-483C-A522-3880F6BB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Lohmann et al,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tracheal samples from infants ≤32 weeks gestation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diversity (even on day 1) = </a:t>
            </a:r>
            <a:r>
              <a:rPr lang="en-US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for BPD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 with maternal and infant antibiotic exposure</a:t>
            </a:r>
          </a:p>
          <a:p>
            <a:pPr lvl="1"/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Cantey et al,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of 1140 VLBW infants receiving initial empiric therapy despite sterile blood cultures; controlled for severity of illness using CRIB-II score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multivariate analysis,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antibiotic DOT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associated with: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for BPD (OR 1.13 [95% CI 1.09-1.16]).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severity level of BPD (OR 1.06 [95% CI 1.04-1.08])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4AD2-A81F-4BB3-A9E3-6C2823F4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BC3A-E0EE-4F17-8CB0-CAF591DC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75" y="1577219"/>
            <a:ext cx="11219543" cy="49687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This loss of diversity is associated with a variety of adverse outcomes </a:t>
            </a:r>
            <a:r>
              <a:rPr lang="en-US" b="1" dirty="0">
                <a:solidFill>
                  <a:srgbClr val="FFFF00"/>
                </a:solidFill>
              </a:rPr>
              <a:t>even in term </a:t>
            </a:r>
            <a:r>
              <a:rPr lang="en-US" b="1" dirty="0"/>
              <a:t>newborns</a:t>
            </a:r>
          </a:p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colonization/infection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Saiman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Cotten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colonization/infection with multi-drug resistant organisms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Dis Child Fetal Neonatal Ed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Ramirez et al,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Neoreviews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Atopic disease (asthma, eczema)                    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Ahmadizar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 All Immunol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Obesity, Metabolic Syndrome, and Diabetes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Bailey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 Rep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Singer-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Englar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Rev Gastro </a:t>
            </a:r>
            <a:r>
              <a:rPr 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D10B0-45CB-4966-9626-3D26D49A5E35}"/>
              </a:ext>
            </a:extLst>
          </p:cNvPr>
          <p:cNvSpPr txBox="1"/>
          <p:nvPr/>
        </p:nvSpPr>
        <p:spPr>
          <a:xfrm>
            <a:off x="7455504" y="4372840"/>
            <a:ext cx="4422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risk factor in all these studies is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therapy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each day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risk</a:t>
            </a:r>
          </a:p>
        </p:txBody>
      </p:sp>
    </p:spTree>
    <p:extLst>
      <p:ext uri="{BB962C8B-B14F-4D97-AF65-F5344CB8AC3E}">
        <p14:creationId xmlns:p14="http://schemas.microsoft.com/office/powerpoint/2010/main" val="235939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242E-2F69-49CD-808C-4DC17DDD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 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F6EE5-F512-431E-9BB5-098FEEC6B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9591" r="17105" b="21637"/>
          <a:stretch/>
        </p:blipFill>
        <p:spPr>
          <a:xfrm>
            <a:off x="629653" y="1690688"/>
            <a:ext cx="6010317" cy="336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3DEC1-F77E-4A35-B475-5AED85131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t="9123" r="3421" b="5324"/>
          <a:stretch/>
        </p:blipFill>
        <p:spPr>
          <a:xfrm>
            <a:off x="4764505" y="2871433"/>
            <a:ext cx="7010400" cy="36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C194-1FF3-47E7-8D47-9B1F1E07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8955-EFA7-4C2F-9C3D-60DA4C043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observation / propensity scoring over empiric therapy</a:t>
            </a:r>
          </a:p>
          <a:p>
            <a:r>
              <a:rPr lang="en-US" dirty="0"/>
              <a:t>Automatic hard-stops</a:t>
            </a:r>
          </a:p>
          <a:p>
            <a:r>
              <a:rPr lang="en-US" dirty="0">
                <a:solidFill>
                  <a:srgbClr val="FFFFFF"/>
                </a:solidFill>
              </a:rPr>
              <a:t>Shorter durations of therapy for common diagnoses</a:t>
            </a:r>
          </a:p>
          <a:p>
            <a:r>
              <a:rPr lang="en-US" dirty="0">
                <a:solidFill>
                  <a:srgbClr val="FFFFFF"/>
                </a:solidFill>
              </a:rPr>
              <a:t>Eliminating “culture-negative” sepsis</a:t>
            </a:r>
          </a:p>
          <a:p>
            <a:r>
              <a:rPr lang="en-US" dirty="0">
                <a:solidFill>
                  <a:srgbClr val="FFFFFF"/>
                </a:solidFill>
              </a:rPr>
              <a:t>Optimizing blood culture volumes</a:t>
            </a:r>
          </a:p>
          <a:p>
            <a:r>
              <a:rPr lang="en-US" dirty="0">
                <a:solidFill>
                  <a:srgbClr val="FFFFFF"/>
                </a:solidFill>
              </a:rPr>
              <a:t>Reducing use of biomarkers (CBCs, C-reactive protein,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Infection prevention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326349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AFE5-79F2-44BA-91C6-302DE76B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&gt;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B649-03D1-4CC1-9846-3593A071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1825625"/>
            <a:ext cx="10712116" cy="4351338"/>
          </a:xfrm>
        </p:spPr>
        <p:txBody>
          <a:bodyPr>
            <a:noAutofit/>
          </a:bodyPr>
          <a:lstStyle/>
          <a:p>
            <a:r>
              <a:rPr lang="en-US" dirty="0" err="1"/>
              <a:t>Kuzniewicz</a:t>
            </a:r>
            <a:r>
              <a:rPr lang="en-US" dirty="0"/>
              <a:t> MW, et al. </a:t>
            </a:r>
            <a:r>
              <a:rPr lang="en-US" i="1" dirty="0"/>
              <a:t>JAMA </a:t>
            </a:r>
            <a:r>
              <a:rPr lang="en-US" i="1" dirty="0" err="1"/>
              <a:t>Pediatr</a:t>
            </a:r>
            <a:r>
              <a:rPr lang="en-US" dirty="0"/>
              <a:t>. 2017; 171(4): 365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Prospective pre/post cohort during the rollout of the Kaiser sepsis calculator in Kaiser system nurseries from 2010-2015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204,485 infants ≥35 weeks gestation included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Primary outcome = number of sepsis evaluations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Safety outcomes = positive cultures, NICU admissions, readmissions, death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Calculator reduced blood cultures by </a:t>
            </a:r>
            <a:r>
              <a:rPr lang="en-US" dirty="0"/>
              <a:t>70%, </a:t>
            </a:r>
            <a:r>
              <a:rPr lang="en-US" dirty="0">
                <a:solidFill>
                  <a:srgbClr val="FFFFFF"/>
                </a:solidFill>
              </a:rPr>
              <a:t>antibiotics by </a:t>
            </a:r>
            <a:r>
              <a:rPr lang="en-US" dirty="0"/>
              <a:t>50%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 increase in sepsis, NICU admission, readmissions, or death</a:t>
            </a:r>
          </a:p>
        </p:txBody>
      </p:sp>
    </p:spTree>
    <p:extLst>
      <p:ext uri="{BB962C8B-B14F-4D97-AF65-F5344CB8AC3E}">
        <p14:creationId xmlns:p14="http://schemas.microsoft.com/office/powerpoint/2010/main" val="58520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21E8-94D7-4A09-9A6F-D2038476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&gt;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DEA5-F04F-486E-9576-640735D38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79233" cy="483184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Numerous other studies have evaluated the sepsis calculator prospectively and retrospectively</a:t>
            </a:r>
          </a:p>
          <a:p>
            <a:r>
              <a:rPr lang="en-US" dirty="0">
                <a:solidFill>
                  <a:srgbClr val="FFFFFF"/>
                </a:solidFill>
              </a:rPr>
              <a:t>Safe and effective for chorioamnionitis-exposed infants</a:t>
            </a:r>
          </a:p>
          <a:p>
            <a:r>
              <a:rPr lang="en-US" dirty="0">
                <a:solidFill>
                  <a:srgbClr val="FFFFFF"/>
                </a:solidFill>
              </a:rPr>
              <a:t>Safe for late preterm infants cared for in level 1 nurseries (35-36 weeks)</a:t>
            </a:r>
          </a:p>
          <a:p>
            <a:r>
              <a:rPr lang="en-US" dirty="0">
                <a:solidFill>
                  <a:srgbClr val="FFFFFF"/>
                </a:solidFill>
              </a:rPr>
              <a:t>Safe for post-dates infants (41-43 weeks)</a:t>
            </a:r>
          </a:p>
          <a:p>
            <a:endParaRPr lang="en-US" sz="1400" dirty="0"/>
          </a:p>
          <a:p>
            <a:r>
              <a:rPr lang="en-US" b="1" dirty="0"/>
              <a:t>Included as an official recommendation in the 2018 American Academy of Pediatrics neonatal sepsis guidelines AND the 2019 group B streptococcal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0239E-20FB-4A2B-954E-5D4F7E3DA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2" t="13402" r="32424" b="20680"/>
          <a:stretch/>
        </p:blipFill>
        <p:spPr>
          <a:xfrm>
            <a:off x="6643640" y="1926772"/>
            <a:ext cx="5164250" cy="33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3148-1C00-4A41-BD19-ADE5BBF2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&gt;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085F-6246-4371-9A5B-5A4ED0B9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2 year study in northeastern Italy, 5,239 infants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Year 1 – CBC with differential and blood culture for all infants with at least 1 early-onset sepsis risk factor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Year 2 – Physical examination alone; blood culture only if clinical signs developed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No difference in time from onset of symptoms to antibiotic initiation, sepsis incidence, or mortality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Significantly fewer infants treated with antibiotics in year 2 (RR 0.42; ARR 1.2%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0.5%)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5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9577-0218-419E-83E7-D4F2FFE1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hard stops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4B13-FBA4-4BE7-B569-7A4A6BE7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97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Can set up electronic order entry system to make antibiotics </a:t>
            </a:r>
            <a:r>
              <a:rPr lang="en-US" dirty="0"/>
              <a:t>automatically</a:t>
            </a:r>
            <a:r>
              <a:rPr lang="en-US" dirty="0">
                <a:solidFill>
                  <a:srgbClr val="FFFFFF"/>
                </a:solidFill>
              </a:rPr>
              <a:t> discontinue after a set time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48 hours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36 hours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24 hours for early onset sepsis?!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Just like TPN, restraints, chemotherapy,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90AE1-14F0-49B9-9BFC-368E2F90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8" t="36551" r="6875" b="42753"/>
          <a:stretch/>
        </p:blipFill>
        <p:spPr>
          <a:xfrm>
            <a:off x="838200" y="4075402"/>
            <a:ext cx="9960108" cy="15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D4F7E-93B2-49F5-8BBD-5A313033B9A1}"/>
              </a:ext>
            </a:extLst>
          </p:cNvPr>
          <p:cNvSpPr txBox="1"/>
          <p:nvPr/>
        </p:nvSpPr>
        <p:spPr>
          <a:xfrm>
            <a:off x="8766495" y="5763237"/>
            <a:ext cx="203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Cantey </a:t>
            </a:r>
            <a:r>
              <a:rPr lang="en-US" sz="1200" i="1" dirty="0"/>
              <a:t>Lancet ID </a:t>
            </a:r>
            <a:r>
              <a:rPr lang="en-US" sz="12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2451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B028-F525-43A5-A116-15E9AF9D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hard stops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DC62-08B6-4C48-953E-2100C9B4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Meyers et al, </a:t>
            </a:r>
            <a:r>
              <a:rPr lang="en-US" i="1" dirty="0">
                <a:solidFill>
                  <a:srgbClr val="FFFFFF"/>
                </a:solidFill>
              </a:rPr>
              <a:t>Pediatrics</a:t>
            </a:r>
            <a:r>
              <a:rPr lang="en-US" dirty="0">
                <a:solidFill>
                  <a:srgbClr val="FFFFFF"/>
                </a:solidFill>
              </a:rPr>
              <a:t> 2020 (Rochester, NY)</a:t>
            </a:r>
          </a:p>
          <a:p>
            <a:r>
              <a:rPr lang="en-US" dirty="0" err="1">
                <a:solidFill>
                  <a:srgbClr val="FFFFFF"/>
                </a:solidFill>
              </a:rPr>
              <a:t>Astorga</a:t>
            </a:r>
            <a:r>
              <a:rPr lang="en-US" dirty="0">
                <a:solidFill>
                  <a:srgbClr val="FFFFFF"/>
                </a:solidFill>
              </a:rPr>
              <a:t> et al, </a:t>
            </a:r>
            <a:r>
              <a:rPr lang="en-US" i="1" dirty="0">
                <a:solidFill>
                  <a:srgbClr val="FFFFFF"/>
                </a:solidFill>
              </a:rPr>
              <a:t>JPIDS</a:t>
            </a:r>
            <a:r>
              <a:rPr lang="en-US" dirty="0">
                <a:solidFill>
                  <a:srgbClr val="FFFFFF"/>
                </a:solidFill>
              </a:rPr>
              <a:t> 2019 (Madison, WI)</a:t>
            </a:r>
          </a:p>
          <a:p>
            <a:r>
              <a:rPr lang="en-US" dirty="0">
                <a:solidFill>
                  <a:srgbClr val="FFFFFF"/>
                </a:solidFill>
              </a:rPr>
              <a:t>Grant et al, </a:t>
            </a:r>
            <a:r>
              <a:rPr lang="en-US" i="1" dirty="0">
                <a:solidFill>
                  <a:srgbClr val="FFFFFF"/>
                </a:solidFill>
              </a:rPr>
              <a:t>Clin </a:t>
            </a:r>
            <a:r>
              <a:rPr lang="en-US" i="1" dirty="0" err="1">
                <a:solidFill>
                  <a:srgbClr val="FFFFFF"/>
                </a:solidFill>
              </a:rPr>
              <a:t>Pediatr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2018 (Glasgow/Edinburgh, Scotland)</a:t>
            </a:r>
          </a:p>
          <a:p>
            <a:r>
              <a:rPr lang="en-US" dirty="0" err="1">
                <a:solidFill>
                  <a:srgbClr val="FFFFFF"/>
                </a:solidFill>
              </a:rPr>
              <a:t>Tolia</a:t>
            </a:r>
            <a:r>
              <a:rPr lang="en-US" dirty="0">
                <a:solidFill>
                  <a:srgbClr val="FFFFFF"/>
                </a:solidFill>
              </a:rPr>
              <a:t> et al, </a:t>
            </a:r>
            <a:r>
              <a:rPr lang="en-US" i="1" dirty="0">
                <a:solidFill>
                  <a:srgbClr val="FFFFFF"/>
                </a:solidFill>
              </a:rPr>
              <a:t>Am J </a:t>
            </a:r>
            <a:r>
              <a:rPr lang="en-US" i="1" dirty="0" err="1">
                <a:solidFill>
                  <a:srgbClr val="FFFFFF"/>
                </a:solidFill>
              </a:rPr>
              <a:t>Perinatol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2017 (Mednax) – and Dr. Karna Murthy at Northwestern!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Hard stops are safe and effective. </a:t>
            </a:r>
          </a:p>
          <a:p>
            <a:r>
              <a:rPr lang="en-US" dirty="0">
                <a:solidFill>
                  <a:srgbClr val="FFFFFF"/>
                </a:solidFill>
              </a:rPr>
              <a:t>We should be talking about antibiotics every day on rounds, just like central venous catheters or bladder catheters.</a:t>
            </a:r>
          </a:p>
        </p:txBody>
      </p:sp>
    </p:spTree>
    <p:extLst>
      <p:ext uri="{BB962C8B-B14F-4D97-AF65-F5344CB8AC3E}">
        <p14:creationId xmlns:p14="http://schemas.microsoft.com/office/powerpoint/2010/main" val="220863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F7E2-36FC-4F49-A2E1-FE4184E6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32E8-0318-42E9-820D-ADD714E8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still don’t know about nursery stewardship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Paucity of granular detail in Level 1 and 2 nurseries – who is using which drugs for what indications?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Optimal metrics for stewardship – calendar days? Days of therapy? Antibiotic utilization rate? Something else?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other outcomes should we be studying?  Balancing measures?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Duration of therapy – How long is too long? How short is too short?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Provider perceptions of stewardship in the nursery setting – nurses, physicians, APPs?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Family perceptions of stewardship?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2608-41A5-4768-A209-0D7F5D53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A37C-7174-4814-8D25-EDFBC1C8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evolution of nursery stewardship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Where were we?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Where are we now?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Where are we going?</a:t>
            </a:r>
          </a:p>
          <a:p>
            <a:r>
              <a:rPr lang="en-US" dirty="0">
                <a:solidFill>
                  <a:srgbClr val="FFFFFF"/>
                </a:solidFill>
              </a:rPr>
              <a:t>Implementation science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How do you get buy-in for change?</a:t>
            </a:r>
          </a:p>
        </p:txBody>
      </p:sp>
    </p:spTree>
    <p:extLst>
      <p:ext uri="{BB962C8B-B14F-4D97-AF65-F5344CB8AC3E}">
        <p14:creationId xmlns:p14="http://schemas.microsoft.com/office/powerpoint/2010/main" val="109384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A094-4ED7-457E-BCE7-92C09176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9996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NIMBYism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69076-99E7-453C-B8AF-C3CE6823E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9" t="9931" r="26651" b="17798"/>
          <a:stretch/>
        </p:blipFill>
        <p:spPr>
          <a:xfrm>
            <a:off x="2977557" y="2100905"/>
            <a:ext cx="6236885" cy="4391970"/>
          </a:xfrm>
          <a:prstGeom prst="rect">
            <a:avLst/>
          </a:prstGeom>
        </p:spPr>
      </p:pic>
      <p:pic>
        <p:nvPicPr>
          <p:cNvPr id="5" name="Picture 2" descr="The Onion - The Onion Site Profile">
            <a:extLst>
              <a:ext uri="{FF2B5EF4-FFF2-40B4-BE49-F238E27FC236}">
                <a16:creationId xmlns:a16="http://schemas.microsoft.com/office/drawing/2014/main" id="{8A42F6F9-5BDE-437A-AF53-6B54ADA0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32" y="1477329"/>
            <a:ext cx="4190134" cy="8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B009-AA99-43C5-B65C-12862D8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08D-1D72-4F27-AD86-F5CF0A10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Make it easy for me to do the right thing for the patient</a:t>
            </a:r>
          </a:p>
        </p:txBody>
      </p:sp>
    </p:spTree>
    <p:extLst>
      <p:ext uri="{BB962C8B-B14F-4D97-AF65-F5344CB8AC3E}">
        <p14:creationId xmlns:p14="http://schemas.microsoft.com/office/powerpoint/2010/main" val="340738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B009-AA99-43C5-B65C-12862D8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08D-1D72-4F27-AD86-F5CF0A10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Make it easy for me </a:t>
            </a:r>
            <a:r>
              <a:rPr lang="en-US" b="1" dirty="0">
                <a:solidFill>
                  <a:schemeClr val="accent4"/>
                </a:solidFill>
              </a:rPr>
              <a:t>to do the right thing </a:t>
            </a:r>
            <a:r>
              <a:rPr lang="en-US" b="1" dirty="0">
                <a:solidFill>
                  <a:srgbClr val="FFFFFF"/>
                </a:solidFill>
              </a:rPr>
              <a:t>for the patient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BENEFICENCE</a:t>
            </a:r>
            <a:r>
              <a:rPr lang="en-US" b="1" dirty="0">
                <a:solidFill>
                  <a:srgbClr val="FFFFFF"/>
                </a:solidFill>
              </a:rPr>
              <a:t> 	</a:t>
            </a:r>
          </a:p>
          <a:p>
            <a:r>
              <a:rPr lang="en-US" b="1" dirty="0">
                <a:solidFill>
                  <a:srgbClr val="FFC000"/>
                </a:solidFill>
              </a:rPr>
              <a:t>NONMALEFICENCE</a:t>
            </a: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86F3-742F-4D76-A65F-D9DC0B60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Thing for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0C839-A8A4-4FFF-B784-188CF72D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antibiotic exposure = decreased risk for: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Late-onset infection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Necrotizing enterocolitis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Death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Colonization or infection with multi-drug resistant organisms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Colonization or infection with </a:t>
            </a:r>
            <a:r>
              <a:rPr lang="en-US" i="1" dirty="0">
                <a:solidFill>
                  <a:srgbClr val="FFFFFF"/>
                </a:solidFill>
              </a:rPr>
              <a:t>Candida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Asthma, Eczema, Food allergies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Obesity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Type 1 diabetes mellitus?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Celiac disease??</a:t>
            </a:r>
          </a:p>
        </p:txBody>
      </p:sp>
    </p:spTree>
    <p:extLst>
      <p:ext uri="{BB962C8B-B14F-4D97-AF65-F5344CB8AC3E}">
        <p14:creationId xmlns:p14="http://schemas.microsoft.com/office/powerpoint/2010/main" val="383509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197C-7DEC-40FB-9D67-C2206668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WRONG Thing for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E0F1-0271-4E1D-B543-9A50AFD1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7083391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Providers </a:t>
            </a:r>
            <a:r>
              <a:rPr lang="en-US" dirty="0"/>
              <a:t>will not tolerate </a:t>
            </a:r>
            <a:r>
              <a:rPr lang="en-US" dirty="0">
                <a:solidFill>
                  <a:srgbClr val="FFFFFF"/>
                </a:solidFill>
              </a:rPr>
              <a:t>a missed case of sepsis</a:t>
            </a:r>
          </a:p>
          <a:p>
            <a:r>
              <a:rPr lang="en-US" dirty="0">
                <a:solidFill>
                  <a:srgbClr val="FFFFFF"/>
                </a:solidFill>
              </a:rPr>
              <a:t>Education plays a major role here: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Old CDC/AAP guidelines “missed” kids too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Data from centers that implemented sepsis calculator have not seen delays in diagnosis or increases in “missed” cases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Serial observation means </a:t>
            </a:r>
            <a:r>
              <a:rPr lang="en-US" dirty="0"/>
              <a:t>serial observation</a:t>
            </a:r>
          </a:p>
          <a:p>
            <a:r>
              <a:rPr lang="en-US" dirty="0">
                <a:solidFill>
                  <a:srgbClr val="FFFFFF"/>
                </a:solidFill>
              </a:rPr>
              <a:t>Antibiotic stewardship </a:t>
            </a:r>
            <a:r>
              <a:rPr lang="en-US" dirty="0"/>
              <a:t>does not mean </a:t>
            </a:r>
            <a:r>
              <a:rPr lang="en-US" dirty="0">
                <a:solidFill>
                  <a:srgbClr val="FFFFFF"/>
                </a:solidFill>
              </a:rPr>
              <a:t>getting to zero</a:t>
            </a:r>
          </a:p>
        </p:txBody>
      </p:sp>
    </p:spTree>
    <p:extLst>
      <p:ext uri="{BB962C8B-B14F-4D97-AF65-F5344CB8AC3E}">
        <p14:creationId xmlns:p14="http://schemas.microsoft.com/office/powerpoint/2010/main" val="51885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9FF1-DF56-4DA4-9388-CBAE9479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-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A9F1-6915-45E0-B7DD-BC6E7248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err="1"/>
              <a:t>Szymczak</a:t>
            </a:r>
            <a:r>
              <a:rPr lang="en-US" dirty="0"/>
              <a:t> J, et al. </a:t>
            </a:r>
            <a:r>
              <a:rPr lang="en-US" i="1" dirty="0"/>
              <a:t>ICHE</a:t>
            </a:r>
            <a:r>
              <a:rPr lang="en-US" dirty="0"/>
              <a:t> 2019.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Single-center survey of 394 providers at CHOP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92% of surveyed providers believed that ASPs improved quality of care, but… 69% had engaged in workarounds at least occasionally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Reasons included: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Not wanting to change therapy that was working </a:t>
            </a:r>
            <a:r>
              <a:rPr lang="en-US" b="1" dirty="0"/>
              <a:t>for the patient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Desire to do everything possible </a:t>
            </a:r>
            <a:r>
              <a:rPr lang="en-US" b="1" dirty="0"/>
              <a:t>for the patient</a:t>
            </a:r>
          </a:p>
        </p:txBody>
      </p:sp>
    </p:spTree>
    <p:extLst>
      <p:ext uri="{BB962C8B-B14F-4D97-AF65-F5344CB8AC3E}">
        <p14:creationId xmlns:p14="http://schemas.microsoft.com/office/powerpoint/2010/main" val="307947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D17D-81AE-40F1-B9DD-D6ABDABB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-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E3CD-0689-4345-A218-BB481F6B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Cantey JB, et al. </a:t>
            </a:r>
            <a:r>
              <a:rPr lang="en-US" i="1" dirty="0"/>
              <a:t>JPIDS</a:t>
            </a:r>
            <a:r>
              <a:rPr lang="en-US" dirty="0"/>
              <a:t> 2017.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Survey of 147 nurseries across the US in all 50 states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71% had a favorable impression of the nursery ASP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Common themes: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Unnecessary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Unwanted (time-consuming, not valuable, no pediatric or nursery expertise)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Lack of champion representation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Patient-level outcomes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“We want different things… they’re looking at cost and we’re looking at </a:t>
            </a:r>
            <a:r>
              <a:rPr lang="en-US" dirty="0"/>
              <a:t>the patient</a:t>
            </a:r>
            <a:r>
              <a:rPr lang="en-US" dirty="0">
                <a:solidFill>
                  <a:srgbClr val="FFFFFF"/>
                </a:solidFill>
              </a:rPr>
              <a:t>.”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“At the end of the day, it’s about </a:t>
            </a:r>
            <a:r>
              <a:rPr lang="en-US" dirty="0"/>
              <a:t>what’s best for the baby</a:t>
            </a:r>
            <a:r>
              <a:rPr lang="en-US" dirty="0">
                <a:solidFill>
                  <a:srgbClr val="FFFFFF"/>
                </a:solidFill>
              </a:rPr>
              <a:t>. I think that’s ultimately why our group bought in, because if we can improve our practice without adding to the busywork, then everyone can support that.”</a:t>
            </a:r>
          </a:p>
        </p:txBody>
      </p:sp>
    </p:spTree>
    <p:extLst>
      <p:ext uri="{BB962C8B-B14F-4D97-AF65-F5344CB8AC3E}">
        <p14:creationId xmlns:p14="http://schemas.microsoft.com/office/powerpoint/2010/main" val="354475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D78-BC48-49B2-B82C-47C34BBE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E31E5-02E2-4330-BC3B-E55B877F1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5" t="35719" r="14403" b="37003"/>
          <a:stretch/>
        </p:blipFill>
        <p:spPr>
          <a:xfrm>
            <a:off x="469784" y="1558254"/>
            <a:ext cx="6753138" cy="1697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1C8ED-68E7-47A2-8B1C-ACFFD37E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5" t="28134" r="10139" b="26850"/>
          <a:stretch/>
        </p:blipFill>
        <p:spPr>
          <a:xfrm>
            <a:off x="469783" y="3565322"/>
            <a:ext cx="6988030" cy="2659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13E5E-036A-44CF-B38C-5DECD2D00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0" t="21774" r="29610" b="55719"/>
          <a:stretch/>
        </p:blipFill>
        <p:spPr>
          <a:xfrm>
            <a:off x="7541702" y="2340528"/>
            <a:ext cx="4429387" cy="1543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67C742-DED8-4A23-A831-5B5592CE7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74" t="55780" r="30092" b="36024"/>
          <a:stretch/>
        </p:blipFill>
        <p:spPr>
          <a:xfrm>
            <a:off x="7663341" y="3884103"/>
            <a:ext cx="4186107" cy="5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B009-AA99-43C5-B65C-12862D8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08D-1D72-4F27-AD86-F5CF0A10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Make it easy </a:t>
            </a:r>
            <a:r>
              <a:rPr lang="en-US" b="1" dirty="0">
                <a:solidFill>
                  <a:schemeClr val="accent4"/>
                </a:solidFill>
              </a:rPr>
              <a:t>for me</a:t>
            </a:r>
            <a:r>
              <a:rPr lang="en-US" b="1" dirty="0">
                <a:solidFill>
                  <a:srgbClr val="FFFFFF"/>
                </a:solidFill>
              </a:rPr>
              <a:t> to do the right thing for the patient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AUTONOMY</a:t>
            </a:r>
          </a:p>
        </p:txBody>
      </p:sp>
    </p:spTree>
    <p:extLst>
      <p:ext uri="{BB962C8B-B14F-4D97-AF65-F5344CB8AC3E}">
        <p14:creationId xmlns:p14="http://schemas.microsoft.com/office/powerpoint/2010/main" val="3461388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9B28-B482-44DD-A915-CC2025CD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6C48-D10E-4AEA-8374-4DAD4767D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Perozziello</a:t>
            </a:r>
            <a:r>
              <a:rPr lang="en-US" dirty="0"/>
              <a:t> A, et al. </a:t>
            </a:r>
            <a:r>
              <a:rPr lang="en-US" i="1" dirty="0"/>
              <a:t>J </a:t>
            </a:r>
            <a:r>
              <a:rPr lang="en-US" i="1" dirty="0" err="1"/>
              <a:t>Antimicrob</a:t>
            </a:r>
            <a:r>
              <a:rPr lang="en-US" i="1" dirty="0"/>
              <a:t> Chemother </a:t>
            </a:r>
            <a:r>
              <a:rPr lang="en-US" dirty="0"/>
              <a:t>2019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Survey of 27 regional hospitals in France, 920 providers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Approval much higher for education (74%) than for hard stops* (27%) or preauthorization (29%)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Audit and feedback also unpopular (37%)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/>
              <a:t>Stach</a:t>
            </a:r>
            <a:r>
              <a:rPr lang="en-US" dirty="0"/>
              <a:t> LM et al, </a:t>
            </a:r>
            <a:r>
              <a:rPr lang="en-US" i="1" dirty="0"/>
              <a:t>JPIDS</a:t>
            </a:r>
            <a:r>
              <a:rPr lang="en-US" dirty="0"/>
              <a:t> 2012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Single-center survey of 205 providers at Mercy Children’s (KC)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82-91% positive responses for education, improvement in care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11% felt loss of autonomy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6% felt that ASP interfered with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128492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0DC2-B3D8-41AF-BF84-70B4CE1A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Nursery Stewardship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A6D4174-4C77-4517-8546-84155B5E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0"/>
          <a:stretch>
            <a:fillRect/>
          </a:stretch>
        </p:blipFill>
        <p:spPr>
          <a:xfrm>
            <a:off x="2556164" y="1856943"/>
            <a:ext cx="6199188" cy="3995738"/>
          </a:xfrm>
          <a:prstGeom prst="rect">
            <a:avLst/>
          </a:prstGeom>
        </p:spPr>
      </p:pic>
      <p:sp>
        <p:nvSpPr>
          <p:cNvPr id="5" name="AutoShape 27">
            <a:extLst>
              <a:ext uri="{FF2B5EF4-FFF2-40B4-BE49-F238E27FC236}">
                <a16:creationId xmlns:a16="http://schemas.microsoft.com/office/drawing/2014/main" id="{B4530B93-8E0A-4E14-9962-F9A6D733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364" y="55907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AutoShape 28">
            <a:extLst>
              <a:ext uri="{FF2B5EF4-FFF2-40B4-BE49-F238E27FC236}">
                <a16:creationId xmlns:a16="http://schemas.microsoft.com/office/drawing/2014/main" id="{A673E2CF-A776-4F69-B089-75FB01EB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614" y="47525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5927B066-7AB3-4D8F-9E59-F748AC32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64" y="38381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DA43A743-72C8-428F-98E0-C6E84781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964" y="3568268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D92720D7-DA47-4D68-A9AF-E9AF8A12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064" y="5852682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Clark et al. </a:t>
            </a: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A58F8-4904-4AAD-B3F5-88423DDE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64" y="3422218"/>
            <a:ext cx="213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Number receiving at least one dose out of 208,459 patients</a:t>
            </a:r>
          </a:p>
        </p:txBody>
      </p:sp>
    </p:spTree>
    <p:extLst>
      <p:ext uri="{BB962C8B-B14F-4D97-AF65-F5344CB8AC3E}">
        <p14:creationId xmlns:p14="http://schemas.microsoft.com/office/powerpoint/2010/main" val="3091020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F6F9-239D-4B67-9DAE-A5B95AB4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B3E0-F534-441B-9D53-15E7749E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providers would rather make the right decision themselves than have someone else correct them</a:t>
            </a:r>
          </a:p>
          <a:p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Empowerment  Recruit champions, get </a:t>
            </a:r>
            <a:r>
              <a:rPr lang="en-US" dirty="0">
                <a:sym typeface="Wingdings" panose="05000000000000000000" pitchFamily="2" charset="2"/>
              </a:rPr>
              <a:t>interdisciplinary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input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Antibiotic “time-outs” at 36-48 hours are more popular than prior authorization</a:t>
            </a:r>
          </a:p>
          <a:p>
            <a:r>
              <a:rPr lang="en-US" dirty="0">
                <a:solidFill>
                  <a:srgbClr val="FFFFFF"/>
                </a:solidFill>
              </a:rPr>
              <a:t>Feedback </a:t>
            </a:r>
            <a:r>
              <a:rPr lang="en-US" dirty="0"/>
              <a:t>delivered in person </a:t>
            </a:r>
            <a:r>
              <a:rPr lang="en-US" dirty="0">
                <a:solidFill>
                  <a:srgbClr val="FFFFFF"/>
                </a:solidFill>
              </a:rPr>
              <a:t>(handshake rounds) is more popular than report cards or emails</a:t>
            </a:r>
          </a:p>
          <a:p>
            <a:r>
              <a:rPr lang="en-US" dirty="0">
                <a:solidFill>
                  <a:srgbClr val="FFFFFF"/>
                </a:solidFill>
              </a:rPr>
              <a:t>Hard stops are </a:t>
            </a:r>
            <a:r>
              <a:rPr lang="en-US" dirty="0"/>
              <a:t>more popular in practice </a:t>
            </a:r>
            <a:r>
              <a:rPr lang="en-US" dirty="0">
                <a:solidFill>
                  <a:srgbClr val="FFFFFF"/>
                </a:solidFill>
              </a:rPr>
              <a:t>than they are in theory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9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B009-AA99-43C5-B65C-12862D8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08D-1D72-4F27-AD86-F5CF0A10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Make it easy for me to do the right thing </a:t>
            </a:r>
            <a:r>
              <a:rPr lang="en-US" b="1" dirty="0">
                <a:solidFill>
                  <a:srgbClr val="FFC000"/>
                </a:solidFill>
              </a:rPr>
              <a:t>for the patient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1604712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8F39-AE3A-4C0A-8753-637426EA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focus: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0C542-76E0-4DFD-B3F7-F811166CD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4" t="16758" r="10964" b="47890"/>
          <a:stretch/>
        </p:blipFill>
        <p:spPr>
          <a:xfrm>
            <a:off x="2829003" y="1590020"/>
            <a:ext cx="6777274" cy="2147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5556A-6374-49B9-9B4E-72856AE84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1" t="10153" r="33050" b="43976"/>
          <a:stretch/>
        </p:blipFill>
        <p:spPr>
          <a:xfrm>
            <a:off x="6217640" y="3838311"/>
            <a:ext cx="5803784" cy="2786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F573D-6E90-4F95-8BFA-CBC9C1168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9" t="38220" r="32512" b="15909"/>
          <a:stretch/>
        </p:blipFill>
        <p:spPr>
          <a:xfrm>
            <a:off x="292216" y="3838311"/>
            <a:ext cx="5803784" cy="27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2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06E1-7DA1-45ED-BC3D-5276365B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from cost to patient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163C2-D5B7-4DD8-8C34-400DB941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7" t="30214" r="41170" b="27094"/>
          <a:stretch/>
        </p:blipFill>
        <p:spPr>
          <a:xfrm>
            <a:off x="662730" y="1593907"/>
            <a:ext cx="6233021" cy="2927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9D49E-3A90-4CBC-8925-543A18BC2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2" t="17248" r="26858" b="54005"/>
          <a:stretch/>
        </p:blipFill>
        <p:spPr>
          <a:xfrm>
            <a:off x="5570290" y="3691155"/>
            <a:ext cx="5499678" cy="26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6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6BFA-0E8C-44DA-B564-E1546B7B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outcomes in the nursery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FA6E-BD1D-48EB-8791-5F3F22D9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Amount of blood draws</a:t>
            </a:r>
          </a:p>
          <a:p>
            <a:r>
              <a:rPr lang="en-US" dirty="0">
                <a:solidFill>
                  <a:srgbClr val="FFFFFF"/>
                </a:solidFill>
              </a:rPr>
              <a:t>Antibiotic exposure</a:t>
            </a:r>
          </a:p>
          <a:p>
            <a:r>
              <a:rPr lang="en-US" dirty="0">
                <a:solidFill>
                  <a:srgbClr val="FFFFFF"/>
                </a:solidFill>
              </a:rPr>
              <a:t>Length of stay</a:t>
            </a:r>
          </a:p>
          <a:p>
            <a:r>
              <a:rPr lang="en-US" dirty="0">
                <a:solidFill>
                  <a:srgbClr val="FFFFFF"/>
                </a:solidFill>
              </a:rPr>
              <a:t>Nonseparation</a:t>
            </a:r>
          </a:p>
          <a:p>
            <a:r>
              <a:rPr lang="en-US" dirty="0">
                <a:solidFill>
                  <a:srgbClr val="FFFFFF"/>
                </a:solidFill>
              </a:rPr>
              <a:t>Breastfeeding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Readmission</a:t>
            </a:r>
          </a:p>
          <a:p>
            <a:r>
              <a:rPr lang="en-US" dirty="0">
                <a:solidFill>
                  <a:srgbClr val="FFFFFF"/>
                </a:solidFill>
              </a:rPr>
              <a:t>Subsequent infections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2427C-0B23-44E8-90BD-EA6344BB71F5}"/>
              </a:ext>
            </a:extLst>
          </p:cNvPr>
          <p:cNvSpPr txBox="1"/>
          <p:nvPr/>
        </p:nvSpPr>
        <p:spPr>
          <a:xfrm>
            <a:off x="5629012" y="2500245"/>
            <a:ext cx="195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77CA-FA89-4DA2-B2D2-13BAC7226F87}"/>
              </a:ext>
            </a:extLst>
          </p:cNvPr>
          <p:cNvSpPr txBox="1"/>
          <p:nvPr/>
        </p:nvSpPr>
        <p:spPr>
          <a:xfrm>
            <a:off x="5629012" y="4338604"/>
            <a:ext cx="411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LITTLE HARDER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38B7-627B-48F4-8120-C815E961F9D8}"/>
              </a:ext>
            </a:extLst>
          </p:cNvPr>
          <p:cNvSpPr txBox="1"/>
          <p:nvPr/>
        </p:nvSpPr>
        <p:spPr>
          <a:xfrm>
            <a:off x="5629012" y="5474889"/>
            <a:ext cx="195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SHHHHH</a:t>
            </a:r>
          </a:p>
        </p:txBody>
      </p:sp>
    </p:spTree>
    <p:extLst>
      <p:ext uri="{BB962C8B-B14F-4D97-AF65-F5344CB8AC3E}">
        <p14:creationId xmlns:p14="http://schemas.microsoft.com/office/powerpoint/2010/main" val="1699375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B009-AA99-43C5-B65C-12862D8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D08D-1D72-4F27-AD86-F5CF0A10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Make it easy </a:t>
            </a:r>
            <a:r>
              <a:rPr lang="en-US" b="1" dirty="0">
                <a:solidFill>
                  <a:srgbClr val="FFFFFF"/>
                </a:solidFill>
              </a:rPr>
              <a:t>for me to do the right thing for the patient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5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A50A-CEDC-49F6-8B53-89BBDCA7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it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4EE4-7FA9-45D2-8AF4-CB3F2A8AD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whatever you can – EMR is your friend (really)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Hard stops (again, more popular in practice than in theory)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Default antibiotic selection/dosing for given indications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Protocols and guidelines built in to EMR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Sepsis calculator integrated into nursery H&amp;P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Don’t make it hard to start – but make it easy to stop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D0E79-3011-462F-8A2C-C94EBE7BF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9" t="27854" r="9174" b="30598"/>
          <a:stretch/>
        </p:blipFill>
        <p:spPr>
          <a:xfrm>
            <a:off x="3516386" y="4809056"/>
            <a:ext cx="5159228" cy="17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6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D9F2-3137-4B09-A29B-ACFF5C7E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F761-24A3-4DDE-941A-790F908F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stewardship is local</a:t>
            </a:r>
          </a:p>
          <a:p>
            <a:pPr lvl="1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Well-baby nurseries ≠ NICUs</a:t>
            </a:r>
          </a:p>
          <a:p>
            <a:pPr lvl="1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hospitals ≠ Referral centers</a:t>
            </a:r>
          </a:p>
          <a:p>
            <a:pPr lvl="1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antibiotics be given in your Level 1? Do antibiotics require a transfer to another center?</a:t>
            </a:r>
          </a:p>
          <a:p>
            <a:pPr lvl="1"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mix, surgical services, ECMO all predict antibiotic consumption but do not explain much of the variability between centers</a:t>
            </a:r>
          </a:p>
          <a:p>
            <a:pPr lvl="1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Make it easy for me to do the right thing for the patients </a:t>
            </a:r>
            <a:r>
              <a:rPr lang="en-US" b="1" dirty="0">
                <a:solidFill>
                  <a:srgbClr val="FFC000"/>
                </a:solidFill>
              </a:rPr>
              <a:t>at my center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73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C53A-6B25-4BA3-BABC-9E2B5B14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52" y="29990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what can your nursery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B220A-44C7-4FCF-B275-6CD491C0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42905"/>
            <a:ext cx="8472881" cy="52682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Intensive: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Pharmacists, nursery champion(s), stewardship program working together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audit to characterize antibiotic use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interventions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impact, safety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two people monitor antibiotic use during a set time period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even be cross-sectional sampling if needed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1 or 2 achievable goals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outcomes </a:t>
            </a:r>
          </a:p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Single:</a:t>
            </a:r>
          </a:p>
          <a:p>
            <a:pPr lvl="1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one target (number of sepsis evaluations, duration of empiric antibiotics) and improve it!</a:t>
            </a:r>
          </a:p>
          <a:p>
            <a:pPr lvl="1">
              <a:buFont typeface="Arial" charset="0"/>
              <a:buChar char="–"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wa.uthscsa.edu/owa/service.svc/s/GetFileAttachment?id=AAMkADNkNmM0MjRmLWIwMjgtNDA1Yy1iMWJhLWQ5MWZkZGU4N2ZlMABGAAAAAADTM9S55S%2BmSbEvY4ebcDnlBwCpamhvghgjS7uaQyCdgj0sAAAA3EPUAABWtQAbb1f2RZp350rrgCD0AAAAAFXrAAABEgAQAARqTvLVrahJpfwxzuB830I%3D&amp;X-OWA-CANARY=kM8yHdB_40SOOHop6RG9RjvvpHL5HtYIXijKN22QTdj8i1RzFjQriMjY8XmLSIOKUDT4Ex_FNoo.">
            <a:extLst>
              <a:ext uri="{FF2B5EF4-FFF2-40B4-BE49-F238E27FC236}">
                <a16:creationId xmlns:a16="http://schemas.microsoft.com/office/drawing/2014/main" id="{9150CB2E-CBA3-4605-854B-8BEDB45B6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0" y="3276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077C-3941-48BE-90DC-8E80D1FB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14" y="1127907"/>
            <a:ext cx="7419975" cy="232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763F9-61A7-4894-BDE5-0DD8A82D4210}"/>
              </a:ext>
            </a:extLst>
          </p:cNvPr>
          <p:cNvSpPr txBox="1"/>
          <p:nvPr/>
        </p:nvSpPr>
        <p:spPr>
          <a:xfrm>
            <a:off x="2338387" y="3862121"/>
            <a:ext cx="7515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Email: 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cantey@uthscsa.edu</a:t>
            </a:r>
          </a:p>
          <a:p>
            <a:pPr algn="ctr"/>
            <a:r>
              <a:rPr lang="en-US" sz="3200" b="1" dirty="0">
                <a:latin typeface="+mj-lt"/>
              </a:rPr>
              <a:t>Twitter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: @InfectiousNeo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+mj-lt"/>
              </a:rPr>
              <a:t>@OKAPIprogram</a:t>
            </a:r>
          </a:p>
        </p:txBody>
      </p:sp>
    </p:spTree>
    <p:extLst>
      <p:ext uri="{BB962C8B-B14F-4D97-AF65-F5344CB8AC3E}">
        <p14:creationId xmlns:p14="http://schemas.microsoft.com/office/powerpoint/2010/main" val="181597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2999-41B3-4D98-A165-13E1650A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Nursery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4BC9-1E42-406A-B688-CD218E62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D1B89-BE3E-4E39-8E74-94345E32F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7" t="41871" r="13026" b="32782"/>
          <a:stretch/>
        </p:blipFill>
        <p:spPr>
          <a:xfrm>
            <a:off x="838200" y="1690687"/>
            <a:ext cx="9275200" cy="2184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0449A-1488-4FE4-9625-D216F9D2C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2" t="26621" r="6875" b="41520"/>
          <a:stretch/>
        </p:blipFill>
        <p:spPr>
          <a:xfrm>
            <a:off x="838200" y="4074862"/>
            <a:ext cx="8594558" cy="21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7175-7CF7-4951-A00A-457A71D6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Effects in Premature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DE8C-8565-4FFF-928C-B2E8101D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Cotten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pPr lvl="1" eaLnBrk="1" hangingPunct="1"/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study of 4,039 extremely-low-birthweight (≤1000 g) infants</a:t>
            </a:r>
          </a:p>
          <a:p>
            <a:pPr lvl="1" eaLnBrk="1" hangingPunct="1"/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that for infants receiving initial empiric therapy who had sterile blood cultures, 5 or more days of therapy (53% of cohort) was associated with:</a:t>
            </a:r>
          </a:p>
          <a:p>
            <a:pPr lvl="2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of necrotizing enterocolitis ([NEC]; OR 1.3 [1.10-1.54]) </a:t>
            </a:r>
          </a:p>
          <a:p>
            <a:pPr lvl="2" eaLnBrk="1" hangingPunct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mortality (OR 1.46 [1.19 – 1.78])</a:t>
            </a:r>
          </a:p>
          <a:p>
            <a:pPr lvl="2" eaLnBrk="1" hangingPunct="1"/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Kuppala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et al,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J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2011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Retrospective cohort of 365 very-low-birthweight (≤1500 g) infants receiving initial empiric therapy despite sterile blood cultures; 43% received ≥ 5 days of therapy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Found an association between receipt of 5 or more days of initial antibiotics and: 	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Late-onset sepsis (OR 2.45 [1.28 – 4.67])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Composite of late-onset sepsis, NEC, or death (OR 2.66 [1.12 – 6.3])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30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C4E1-CD89-43F2-856F-AD47199AA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Cantey et al,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of 374 VLBW infants receiving initial empiric therapy despite sterile blood cultures; controlled for severity of illness using Clinical Risk Index in Babies – II (CRIB-II) score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multivariate analysis,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antibiotic day of therapy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(DOT) was associated with increased risk for late-onset sepsis, NEC, or death (OR 1.24 [95% CI 1.17-1.31]).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Ting et al,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cohort of 14,207 VLBW infants in Canadian Neonatal Network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multivariate analysis,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antibiotic DOT 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associated with increased risk for late-onset sepsis, NEC, or death (OR 1.05 [95% CI 1.03-1.11]).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19CE3-8A08-47AA-A21F-E399F537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Effects in Premature Infants</a:t>
            </a:r>
          </a:p>
        </p:txBody>
      </p:sp>
    </p:spTree>
    <p:extLst>
      <p:ext uri="{BB962C8B-B14F-4D97-AF65-F5344CB8AC3E}">
        <p14:creationId xmlns:p14="http://schemas.microsoft.com/office/powerpoint/2010/main" val="6642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A89E-BE9D-4248-946F-293394F5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disruption of the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D902-D6BE-40A9-8393-607A311D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59324" cy="43513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Following even a single dose of antibacterial therapy, there is a significant loss of number and diversity of bacteria in the gut</a:t>
            </a:r>
          </a:p>
          <a:p>
            <a:r>
              <a:rPr lang="en-US" dirty="0">
                <a:solidFill>
                  <a:srgbClr val="FFFFFF"/>
                </a:solidFill>
              </a:rPr>
              <a:t>This “dysbiosis” takes weeks to months to recover from</a:t>
            </a:r>
          </a:p>
          <a:p>
            <a:r>
              <a:rPr lang="en-US" dirty="0">
                <a:solidFill>
                  <a:srgbClr val="FFFFFF"/>
                </a:solidFill>
              </a:rPr>
              <a:t>Similar effects seen in the lung and cutaneous microbiome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6C1F-BB23-4C5B-85FE-80880A74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3" t="17284" r="61071" b="29241"/>
          <a:stretch/>
        </p:blipFill>
        <p:spPr>
          <a:xfrm>
            <a:off x="7431313" y="1825625"/>
            <a:ext cx="4052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A855-B468-4B76-AF9E-5C3691C0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95" y="376162"/>
            <a:ext cx="11253409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583C85B-68A9-49C5-B305-D684639F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7" y="1427238"/>
            <a:ext cx="10726057" cy="408932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Greenwood et al,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 samples collected from 74 infants ≤32 weeks gestation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stratified by initial antibiotic duration (0, 1-4, ≥5 days)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proportion of Proteobacteria and less microbiome diversity (Simpson index) in infants who received antibiotics</a:t>
            </a:r>
          </a:p>
          <a:p>
            <a:endParaRPr lang="en-US" altLang="en-US" sz="32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E10E3542-0775-4CCA-8412-0B3F63A3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1" y="3517295"/>
            <a:ext cx="4249435" cy="313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29DAAF4-B573-438D-8F06-16EC9C2C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876"/>
            <a:ext cx="10658929" cy="521183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Rooney et al,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16S rRNA sequencing of stool swabs collected from 72 NICU infants after completing antimicrobial therapy</a:t>
            </a: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infants received ampicillin and an aminoglycoside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day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antibiotics reduced richness and diversity of anaerobes (RR 0.84 [95% CI 0.73-0.95]) </a:t>
            </a:r>
          </a:p>
          <a:p>
            <a:pPr lvl="1"/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5C4CD8-420F-44BB-9269-EDB75A9C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13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blo 1">
      <a:dk1>
        <a:srgbClr val="FFFF00"/>
      </a:dk1>
      <a:lt1>
        <a:srgbClr val="002060"/>
      </a:lt1>
      <a:dk2>
        <a:srgbClr val="002060"/>
      </a:dk2>
      <a:lt2>
        <a:srgbClr val="FFFF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2087</Words>
  <Application>Microsoft Office PowerPoint</Application>
  <PresentationFormat>Widescreen</PresentationFormat>
  <Paragraphs>275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Antimicrobial stewardship in the nursery: It can be done!</vt:lpstr>
      <vt:lpstr>Outline</vt:lpstr>
      <vt:lpstr>History of Nursery Stewardship</vt:lpstr>
      <vt:lpstr>History of Nursery Stewardship</vt:lpstr>
      <vt:lpstr>Adverse Effects in Premature Infants</vt:lpstr>
      <vt:lpstr>Adverse Effects in Premature Infants</vt:lpstr>
      <vt:lpstr>Antibiotic disruption of the microbiome</vt:lpstr>
      <vt:lpstr>Antibiotic Effects on Gut Microbiome</vt:lpstr>
      <vt:lpstr>Antibiotic Effects on Gut Microbiome</vt:lpstr>
      <vt:lpstr>Adverse Effects on Lung Microbiome</vt:lpstr>
      <vt:lpstr>Dysbiosis</vt:lpstr>
      <vt:lpstr>Where are we now?</vt:lpstr>
      <vt:lpstr>Evidence-based tools</vt:lpstr>
      <vt:lpstr>Observation &gt; Antibiotics</vt:lpstr>
      <vt:lpstr>Observation &gt; Antibiotics</vt:lpstr>
      <vt:lpstr>Observation &gt; Antibiotics</vt:lpstr>
      <vt:lpstr>Antibiotic hard stops</vt:lpstr>
      <vt:lpstr>Automatic hard stops</vt:lpstr>
      <vt:lpstr>Where are we going?</vt:lpstr>
      <vt:lpstr>Stewardship NIMBYism</vt:lpstr>
      <vt:lpstr>Getting buy-in</vt:lpstr>
      <vt:lpstr>Getting buy-in</vt:lpstr>
      <vt:lpstr>The Right Thing for the Patient</vt:lpstr>
      <vt:lpstr>The WRONG Thing for the Patient</vt:lpstr>
      <vt:lpstr>Resistance - Clinicians</vt:lpstr>
      <vt:lpstr>Resistance - Clinicians</vt:lpstr>
      <vt:lpstr>Education</vt:lpstr>
      <vt:lpstr>Getting buy-in</vt:lpstr>
      <vt:lpstr>Autonomy</vt:lpstr>
      <vt:lpstr>Autonomy</vt:lpstr>
      <vt:lpstr>Getting buy-in</vt:lpstr>
      <vt:lpstr>Initial focus: Cost</vt:lpstr>
      <vt:lpstr>Shift from cost to patient outcomes</vt:lpstr>
      <vt:lpstr>Stewardship outcomes in the nursery</vt:lpstr>
      <vt:lpstr>Getting buy-in</vt:lpstr>
      <vt:lpstr>Making it easy</vt:lpstr>
      <vt:lpstr>Finally</vt:lpstr>
      <vt:lpstr>So what can your nursery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Stewardship in the UHS NICU –  Update and PDSA cycle #2</dc:title>
  <dc:creator>Cantey, Joseph B</dc:creator>
  <cp:lastModifiedBy>Eileen Fleming Suse</cp:lastModifiedBy>
  <cp:revision>113</cp:revision>
  <dcterms:created xsi:type="dcterms:W3CDTF">2018-09-04T16:57:08Z</dcterms:created>
  <dcterms:modified xsi:type="dcterms:W3CDTF">2021-06-21T14:56:16Z</dcterms:modified>
</cp:coreProperties>
</file>